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62" r:id="rId6"/>
    <p:sldMasterId id="2147483674" r:id="rId7"/>
  </p:sldMasterIdLst>
  <p:notesMasterIdLst>
    <p:notesMasterId r:id="rId37"/>
  </p:notesMasterIdLst>
  <p:handoutMasterIdLst>
    <p:handoutMasterId r:id="rId38"/>
  </p:handoutMasterIdLst>
  <p:sldIdLst>
    <p:sldId id="793" r:id="rId8"/>
    <p:sldId id="1095" r:id="rId9"/>
    <p:sldId id="1076" r:id="rId10"/>
    <p:sldId id="1072" r:id="rId11"/>
    <p:sldId id="1097" r:id="rId12"/>
    <p:sldId id="1098" r:id="rId13"/>
    <p:sldId id="1099" r:id="rId14"/>
    <p:sldId id="1096" r:id="rId15"/>
    <p:sldId id="1011" r:id="rId16"/>
    <p:sldId id="1010" r:id="rId17"/>
    <p:sldId id="1077" r:id="rId18"/>
    <p:sldId id="1088" r:id="rId19"/>
    <p:sldId id="1090" r:id="rId20"/>
    <p:sldId id="1102" r:id="rId21"/>
    <p:sldId id="1100" r:id="rId22"/>
    <p:sldId id="1101" r:id="rId23"/>
    <p:sldId id="1081" r:id="rId24"/>
    <p:sldId id="1017" r:id="rId25"/>
    <p:sldId id="1085" r:id="rId26"/>
    <p:sldId id="1103" r:id="rId27"/>
    <p:sldId id="1104" r:id="rId28"/>
    <p:sldId id="1078" r:id="rId29"/>
    <p:sldId id="1093" r:id="rId30"/>
    <p:sldId id="1094" r:id="rId31"/>
    <p:sldId id="1084" r:id="rId32"/>
    <p:sldId id="337" r:id="rId33"/>
    <p:sldId id="1105" r:id="rId34"/>
    <p:sldId id="554" r:id="rId35"/>
    <p:sldId id="1086" r:id="rId36"/>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5011"/>
    <a:srgbClr val="F763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A793C4-86A3-4B13-8E24-02E1FA4B2FD1}" v="5" dt="2024-03-07T16:05:17.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5" autoAdjust="0"/>
    <p:restoredTop sz="88953" autoAdjust="0"/>
  </p:normalViewPr>
  <p:slideViewPr>
    <p:cSldViewPr>
      <p:cViewPr varScale="1">
        <p:scale>
          <a:sx n="97" d="100"/>
          <a:sy n="97" d="100"/>
        </p:scale>
        <p:origin x="1998" y="84"/>
      </p:cViewPr>
      <p:guideLst>
        <p:guide orient="horz" pos="2160"/>
        <p:guide pos="2880"/>
      </p:guideLst>
    </p:cSldViewPr>
  </p:slideViewPr>
  <p:outlineViewPr>
    <p:cViewPr>
      <p:scale>
        <a:sx n="33" d="100"/>
        <a:sy n="33" d="100"/>
      </p:scale>
      <p:origin x="0" y="-5940"/>
    </p:cViewPr>
  </p:outlin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pPr/>
              <a:t>07/03/2024</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9A8C2A89-60BE-4F1E-AC6B-89943E8C837D}" type="datetimeFigureOut">
              <a:rPr lang="en-GB" smtClean="0"/>
              <a:pPr/>
              <a:t>07/03/2024</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95091124-0407-4365-83FA-AF978F484C50}" type="slidenum">
              <a:rPr lang="en-GB" smtClean="0"/>
              <a:pPr/>
              <a:t>‹#›</a:t>
            </a:fld>
            <a:endParaRPr lang="en-GB"/>
          </a:p>
        </p:txBody>
      </p:sp>
    </p:spTree>
    <p:extLst>
      <p:ext uri="{BB962C8B-B14F-4D97-AF65-F5344CB8AC3E}">
        <p14:creationId xmlns:p14="http://schemas.microsoft.com/office/powerpoint/2010/main" val="1387779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 on Johari window</a:t>
            </a:r>
          </a:p>
          <a:p>
            <a:r>
              <a:rPr lang="en-GB" dirty="0"/>
              <a:t>Insights giving and receiving feedback</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C5E4A6-7B1B-B349-9119-F8C4EEFEB5C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1178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 we will come back to the image chosen during a group activity at the end, time permitting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02666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07/03/2024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139174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GB"/>
              <a:t>Click to edit Master title style</a:t>
            </a:r>
            <a:endParaRPr lang="en-GB" dirty="0"/>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7" y="6525344"/>
            <a:ext cx="971128" cy="218522"/>
          </a:xfrm>
        </p:spPr>
        <p:txBody>
          <a:bodyPr/>
          <a:lstStyle/>
          <a:p>
            <a:fld id="{9C64F3F4-CE19-49F8-9EF4-FF4EE52031C2}" type="datetimeFigureOut">
              <a:rPr lang="en-GB" smtClean="0"/>
              <a:t>07/03/2024</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349694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07/03/2024</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9925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GB"/>
              <a:t>Click to edit Master title style</a:t>
            </a:r>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92020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9C64F3F4-CE19-49F8-9EF4-FF4EE52031C2}" type="datetimeFigureOut">
              <a:rPr lang="en-GB" smtClean="0"/>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55880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9C64F3F4-CE19-49F8-9EF4-FF4EE52031C2}" type="datetimeFigureOut">
              <a:rPr lang="en-GB" smtClean="0"/>
              <a:t>07/03/2024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85417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9C64F3F4-CE19-49F8-9EF4-FF4EE52031C2}" type="datetimeFigureOut">
              <a:rPr lang="en-GB" smtClean="0"/>
              <a:t>07/03/2024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270912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66880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GB"/>
              <a:t>Click to edit Master title style</a:t>
            </a:r>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94915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Drag picture to placeholder or click icon to add</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513750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640725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07/03/2024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902294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197649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07/03/2024</a:t>
            </a:fld>
            <a:endParaRPr lang="en-GB" dirty="0"/>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142555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07/03/2024</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9159170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Orange - Single Column">
    <p:bg>
      <p:bgPr>
        <a:solidFill>
          <a:srgbClr val="E20072"/>
        </a:solidFill>
        <a:effectLst/>
      </p:bgPr>
    </p:bg>
    <p:spTree>
      <p:nvGrpSpPr>
        <p:cNvPr id="1" name=""/>
        <p:cNvGrpSpPr/>
        <p:nvPr/>
      </p:nvGrpSpPr>
      <p:grpSpPr>
        <a:xfrm>
          <a:off x="0" y="0"/>
          <a:ext cx="0" cy="0"/>
          <a:chOff x="0" y="0"/>
          <a:chExt cx="0" cy="0"/>
        </a:xfrm>
      </p:grpSpPr>
      <p:sp>
        <p:nvSpPr>
          <p:cNvPr id="5" name="TextBox 4"/>
          <p:cNvSpPr txBox="1"/>
          <p:nvPr userDrawn="1"/>
        </p:nvSpPr>
        <p:spPr>
          <a:xfrm>
            <a:off x="169764" y="6609187"/>
            <a:ext cx="1766830" cy="83100"/>
          </a:xfrm>
          <a:prstGeom prst="rect">
            <a:avLst/>
          </a:prstGeom>
          <a:noFill/>
        </p:spPr>
        <p:txBody>
          <a:bodyPr wrap="none" tIns="0" bIns="0" rtlCol="0">
            <a:spAutoFit/>
          </a:bodyPr>
          <a:lstStyle/>
          <a:p>
            <a:r>
              <a:rPr lang="en-GB" sz="540" dirty="0">
                <a:solidFill>
                  <a:schemeClr val="bg1"/>
                </a:solidFill>
                <a:latin typeface="Arial" panose="020B0604020202020204" pitchFamily="34" charset="0"/>
                <a:cs typeface="Arial" panose="020B0604020202020204" pitchFamily="34" charset="0"/>
              </a:rPr>
              <a:t>© The Insights Group Ltd, 2015. All rights reserved.</a:t>
            </a:r>
          </a:p>
        </p:txBody>
      </p:sp>
    </p:spTree>
    <p:extLst>
      <p:ext uri="{BB962C8B-B14F-4D97-AF65-F5344CB8AC3E}">
        <p14:creationId xmlns:p14="http://schemas.microsoft.com/office/powerpoint/2010/main" val="36529729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Single Placeholder">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241315" y="6492592"/>
            <a:ext cx="1766830" cy="83100"/>
          </a:xfrm>
          <a:prstGeom prst="rect">
            <a:avLst/>
          </a:prstGeom>
          <a:noFill/>
        </p:spPr>
        <p:txBody>
          <a:bodyPr wrap="none" tIns="0" bIns="0" rtlCol="0">
            <a:spAutoFit/>
          </a:bodyPr>
          <a:lstStyle/>
          <a:p>
            <a:r>
              <a:rPr lang="en-GB" sz="540" dirty="0">
                <a:solidFill>
                  <a:prstClr val="black">
                    <a:lumMod val="50000"/>
                    <a:lumOff val="50000"/>
                  </a:prstClr>
                </a:solidFill>
                <a:latin typeface="Arial" panose="020B0604020202020204" pitchFamily="34" charset="0"/>
                <a:cs typeface="Arial" panose="020B0604020202020204" pitchFamily="34" charset="0"/>
              </a:rPr>
              <a:t>© The Insights Group Ltd, 2015. All rights reserved.</a:t>
            </a:r>
          </a:p>
        </p:txBody>
      </p:sp>
    </p:spTree>
    <p:extLst>
      <p:ext uri="{BB962C8B-B14F-4D97-AF65-F5344CB8AC3E}">
        <p14:creationId xmlns:p14="http://schemas.microsoft.com/office/powerpoint/2010/main" val="42633085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0. Discover - Grey footer 1 column">
    <p:spTree>
      <p:nvGrpSpPr>
        <p:cNvPr id="1" name=""/>
        <p:cNvGrpSpPr/>
        <p:nvPr/>
      </p:nvGrpSpPr>
      <p:grpSpPr>
        <a:xfrm>
          <a:off x="0" y="0"/>
          <a:ext cx="0" cy="0"/>
          <a:chOff x="0" y="0"/>
          <a:chExt cx="0" cy="0"/>
        </a:xfrm>
      </p:grpSpPr>
      <p:pic>
        <p:nvPicPr>
          <p:cNvPr id="9" name="Picture 2" descr="X:\Insights Brand 2011\Graphics Team\Brand Evolution 2015\Brand Evolution - Doughnut\Brand Evolution - Doughnut - PPT templates\PPT master images v2\ILD_TB_09_Grey footer.png">
            <a:extLst>
              <a:ext uri="{FF2B5EF4-FFF2-40B4-BE49-F238E27FC236}">
                <a16:creationId xmlns:a16="http://schemas.microsoft.com/office/drawing/2014/main" id="{74385B8F-57D8-4B44-A020-76072429AF35}"/>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90908" b="2893"/>
          <a:stretch/>
        </p:blipFill>
        <p:spPr bwMode="auto">
          <a:xfrm>
            <a:off x="0" y="6432716"/>
            <a:ext cx="9144000" cy="4252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userDrawn="1">
            <p:ph idx="1"/>
          </p:nvPr>
        </p:nvSpPr>
        <p:spPr>
          <a:xfrm>
            <a:off x="503040" y="1484784"/>
            <a:ext cx="8101408" cy="4536504"/>
          </a:xfrm>
        </p:spPr>
        <p:txBody>
          <a:bodyPr/>
          <a:lstStyle>
            <a:lvl1pPr>
              <a:spcBef>
                <a:spcPts val="1200"/>
              </a:spcBef>
              <a:spcAft>
                <a:spcPts val="1000"/>
              </a:spcAft>
              <a:buClr>
                <a:schemeClr val="tx2"/>
              </a:buClr>
              <a:defRPr sz="2800">
                <a:solidFill>
                  <a:srgbClr val="58585A"/>
                </a:solidFill>
                <a:latin typeface="Arial" panose="020B0604020202020204" pitchFamily="34" charset="0"/>
                <a:cs typeface="Arial" panose="020B0604020202020204" pitchFamily="34" charset="0"/>
              </a:defRPr>
            </a:lvl1pPr>
            <a:lvl2pPr>
              <a:buClr>
                <a:schemeClr val="tx1">
                  <a:lumMod val="50000"/>
                  <a:lumOff val="50000"/>
                </a:schemeClr>
              </a:buClr>
              <a:defRPr sz="2400">
                <a:solidFill>
                  <a:srgbClr val="58585A"/>
                </a:solidFill>
                <a:latin typeface="Arial" panose="020B0604020202020204" pitchFamily="34" charset="0"/>
                <a:cs typeface="Arial" panose="020B0604020202020204" pitchFamily="34" charset="0"/>
              </a:defRPr>
            </a:lvl2pPr>
            <a:lvl3pPr>
              <a:buClr>
                <a:schemeClr val="tx1">
                  <a:lumMod val="50000"/>
                  <a:lumOff val="50000"/>
                </a:schemeClr>
              </a:buClr>
              <a:defRPr sz="2200">
                <a:solidFill>
                  <a:srgbClr val="58585A"/>
                </a:solidFill>
                <a:latin typeface="Arial" panose="020B0604020202020204" pitchFamily="34" charset="0"/>
                <a:cs typeface="Arial" panose="020B0604020202020204" pitchFamily="34" charset="0"/>
              </a:defRPr>
            </a:lvl3pPr>
            <a:lvl4pPr>
              <a:buClr>
                <a:schemeClr val="tx1">
                  <a:lumMod val="50000"/>
                  <a:lumOff val="50000"/>
                </a:schemeClr>
              </a:buClr>
              <a:defRPr>
                <a:solidFill>
                  <a:schemeClr val="bg1">
                    <a:lumMod val="50000"/>
                  </a:schemeClr>
                </a:solidFill>
                <a:latin typeface="Arial" panose="020B0604020202020204" pitchFamily="34" charset="0"/>
                <a:cs typeface="Arial" panose="020B0604020202020204" pitchFamily="34" charset="0"/>
              </a:defRPr>
            </a:lvl4pPr>
            <a:lvl5pPr>
              <a:buClr>
                <a:schemeClr val="tx1">
                  <a:lumMod val="50000"/>
                  <a:lumOff val="50000"/>
                </a:schemeClr>
              </a:buClr>
              <a:defRPr>
                <a:solidFill>
                  <a:schemeClr val="bg1">
                    <a:lumMod val="50000"/>
                  </a:schemeClr>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p:cNvSpPr>
            <a:spLocks noGrp="1"/>
          </p:cNvSpPr>
          <p:nvPr>
            <p:ph type="title"/>
          </p:nvPr>
        </p:nvSpPr>
        <p:spPr>
          <a:xfrm>
            <a:off x="503040" y="188640"/>
            <a:ext cx="8101408" cy="1143000"/>
          </a:xfrm>
        </p:spPr>
        <p:txBody>
          <a:bodyPr>
            <a:normAutofit/>
          </a:bodyPr>
          <a:lstStyle>
            <a:lvl1pPr algn="l">
              <a:defRPr sz="3400">
                <a:solidFill>
                  <a:srgbClr val="58585A"/>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6" name="TextBox 5">
            <a:extLst>
              <a:ext uri="{FF2B5EF4-FFF2-40B4-BE49-F238E27FC236}">
                <a16:creationId xmlns:a16="http://schemas.microsoft.com/office/drawing/2014/main" id="{DBDACDE0-15D6-4E87-91E6-9F40A6A0ECCA}"/>
              </a:ext>
            </a:extLst>
          </p:cNvPr>
          <p:cNvSpPr txBox="1"/>
          <p:nvPr userDrawn="1"/>
        </p:nvSpPr>
        <p:spPr>
          <a:xfrm>
            <a:off x="6842339" y="6597354"/>
            <a:ext cx="2119491" cy="92333"/>
          </a:xfrm>
          <a:prstGeom prst="rect">
            <a:avLst/>
          </a:prstGeom>
          <a:noFill/>
        </p:spPr>
        <p:txBody>
          <a:bodyPr wrap="none" tIns="0" bIns="0" rtlCol="0">
            <a:spAutoFit/>
          </a:bodyPr>
          <a:lstStyle/>
          <a:p>
            <a:pPr algn="r"/>
            <a:r>
              <a:rPr lang="en-GB" sz="600">
                <a:solidFill>
                  <a:srgbClr val="58585A"/>
                </a:solidFill>
                <a:latin typeface="Arial" pitchFamily="34" charset="0"/>
                <a:cs typeface="Arial" pitchFamily="34" charset="0"/>
              </a:rPr>
              <a:t>© The Insights Group Ltd, 2009-2020 All rights reserved.</a:t>
            </a:r>
          </a:p>
        </p:txBody>
      </p:sp>
    </p:spTree>
    <p:extLst>
      <p:ext uri="{BB962C8B-B14F-4D97-AF65-F5344CB8AC3E}">
        <p14:creationId xmlns:p14="http://schemas.microsoft.com/office/powerpoint/2010/main" val="1617499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6.xml"/><Relationship Id="rId7"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07/03/2024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74406086"/>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07/03/2024</a:t>
            </a:fld>
            <a:endParaRPr lang="en-GB" dirty="0"/>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29629040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8"/>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240383" y="365126"/>
            <a:ext cx="86679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240383" y="1825625"/>
            <a:ext cx="86679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0369063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0.jpg"/><Relationship Id="rId7"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23.jpg"/><Relationship Id="rId5" Type="http://schemas.openxmlformats.org/officeDocument/2006/relationships/image" Target="../media/image22.jpeg"/><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230673" y="1340768"/>
            <a:ext cx="4320480" cy="2332384"/>
          </a:xfrm>
        </p:spPr>
        <p:txBody>
          <a:bodyPr lIns="68580" tIns="34290" rIns="68580" bIns="34290" anchor="t"/>
          <a:lstStyle/>
          <a:p>
            <a:pPr algn="ctr"/>
            <a:r>
              <a:rPr lang="en-GB" sz="4000" b="1" dirty="0">
                <a:solidFill>
                  <a:srgbClr val="FFC000"/>
                </a:solidFill>
                <a:latin typeface="Arial Black"/>
                <a:cs typeface="Arial"/>
              </a:rPr>
              <a:t>Coaching with Creativity – </a:t>
            </a:r>
            <a:r>
              <a:rPr lang="en-GB" sz="2800" b="1" dirty="0">
                <a:solidFill>
                  <a:srgbClr val="00B0F0"/>
                </a:solidFill>
                <a:latin typeface="Arial Black"/>
                <a:cs typeface="Arial"/>
              </a:rPr>
              <a:t>Developing reflection and reflexivity using visual practices and artifacts</a:t>
            </a:r>
            <a:br>
              <a:rPr lang="en-GB" sz="4400" b="1" dirty="0">
                <a:latin typeface="Arial Black"/>
                <a:cs typeface="Arial"/>
              </a:rPr>
            </a:br>
            <a:br>
              <a:rPr lang="en-GB" sz="2000" b="1" dirty="0">
                <a:latin typeface="Arial Black"/>
                <a:cs typeface="Arial"/>
              </a:rPr>
            </a:br>
            <a:br>
              <a:rPr lang="en-GB" sz="2000" b="1" dirty="0">
                <a:latin typeface="Arial Black"/>
                <a:cs typeface="Arial"/>
              </a:rPr>
            </a:br>
            <a:r>
              <a:rPr lang="en-GB" sz="2800" b="1" dirty="0">
                <a:solidFill>
                  <a:srgbClr val="EF5011"/>
                </a:solidFill>
                <a:latin typeface="Arial Black"/>
                <a:cs typeface="Arial"/>
              </a:rPr>
              <a:t>Julie Crossman</a:t>
            </a:r>
            <a:endParaRPr lang="en-GB" sz="2800" dirty="0">
              <a:solidFill>
                <a:srgbClr val="EF5011"/>
              </a:solidFill>
              <a:latin typeface="Arial Black"/>
            </a:endParaRPr>
          </a:p>
        </p:txBody>
      </p:sp>
    </p:spTree>
    <p:extLst>
      <p:ext uri="{BB962C8B-B14F-4D97-AF65-F5344CB8AC3E}">
        <p14:creationId xmlns:p14="http://schemas.microsoft.com/office/powerpoint/2010/main" val="1472490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EDD66-4977-BFC1-1480-76E5C8499B82}"/>
              </a:ext>
            </a:extLst>
          </p:cNvPr>
          <p:cNvSpPr>
            <a:spLocks noGrp="1"/>
          </p:cNvSpPr>
          <p:nvPr>
            <p:ph type="title"/>
          </p:nvPr>
        </p:nvSpPr>
        <p:spPr/>
        <p:txBody>
          <a:bodyPr/>
          <a:lstStyle/>
          <a:p>
            <a:r>
              <a:rPr lang="en-GB" b="1" dirty="0">
                <a:solidFill>
                  <a:srgbClr val="FF0000"/>
                </a:solidFill>
              </a:rPr>
              <a:t>Link creativity and coaching with a quote</a:t>
            </a:r>
          </a:p>
        </p:txBody>
      </p:sp>
      <p:sp>
        <p:nvSpPr>
          <p:cNvPr id="3" name="Content Placeholder 2">
            <a:extLst>
              <a:ext uri="{FF2B5EF4-FFF2-40B4-BE49-F238E27FC236}">
                <a16:creationId xmlns:a16="http://schemas.microsoft.com/office/drawing/2014/main" id="{3F5FF245-A804-2640-7C4A-D97C5442347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494984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58504-8729-EE2D-890C-4EA72EE7264F}"/>
              </a:ext>
            </a:extLst>
          </p:cNvPr>
          <p:cNvSpPr>
            <a:spLocks noGrp="1"/>
          </p:cNvSpPr>
          <p:nvPr>
            <p:ph type="title"/>
          </p:nvPr>
        </p:nvSpPr>
        <p:spPr/>
        <p:txBody>
          <a:bodyPr>
            <a:normAutofit/>
          </a:bodyPr>
          <a:lstStyle/>
          <a:p>
            <a:r>
              <a:rPr lang="en-GB" sz="4000" b="1" dirty="0">
                <a:solidFill>
                  <a:schemeClr val="accent5">
                    <a:lumMod val="50000"/>
                  </a:schemeClr>
                </a:solidFill>
              </a:rPr>
              <a:t>NASA and Creativity</a:t>
            </a:r>
          </a:p>
        </p:txBody>
      </p:sp>
      <p:pic>
        <p:nvPicPr>
          <p:cNvPr id="1026" name="Picture 2" descr="We are born creative geniuses and the education system dumbs us down,  according to NASA scientists - Ideapod">
            <a:extLst>
              <a:ext uri="{FF2B5EF4-FFF2-40B4-BE49-F238E27FC236}">
                <a16:creationId xmlns:a16="http://schemas.microsoft.com/office/drawing/2014/main" id="{B769D22F-F16A-616E-A2E5-61ECB24D2D2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37021" y="1600200"/>
            <a:ext cx="5869958"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942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80F4B42-F6A5-48F9-EC16-4B2070A44F10}"/>
              </a:ext>
            </a:extLst>
          </p:cNvPr>
          <p:cNvSpPr txBox="1">
            <a:spLocks noChangeArrowheads="1"/>
          </p:cNvSpPr>
          <p:nvPr/>
        </p:nvSpPr>
        <p:spPr bwMode="auto">
          <a:xfrm>
            <a:off x="342900" y="476672"/>
            <a:ext cx="84582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dirty="0">
                <a:ln>
                  <a:noFill/>
                </a:ln>
                <a:solidFill>
                  <a:schemeClr val="accent5">
                    <a:lumMod val="50000"/>
                  </a:schemeClr>
                </a:solidFill>
                <a:effectLst/>
                <a:uLnTx/>
                <a:uFillTx/>
                <a:latin typeface="Calibri"/>
                <a:ea typeface="+mj-ea"/>
                <a:cs typeface="+mj-cs"/>
              </a:rPr>
              <a:t>Scores in NASA creativity test</a:t>
            </a:r>
          </a:p>
        </p:txBody>
      </p:sp>
      <p:sp>
        <p:nvSpPr>
          <p:cNvPr id="3" name="Rectangle 5">
            <a:extLst>
              <a:ext uri="{FF2B5EF4-FFF2-40B4-BE49-F238E27FC236}">
                <a16:creationId xmlns:a16="http://schemas.microsoft.com/office/drawing/2014/main" id="{D238061F-3012-ECC3-7373-4C1AF279DC9B}"/>
              </a:ext>
            </a:extLst>
          </p:cNvPr>
          <p:cNvSpPr>
            <a:spLocks noChangeArrowheads="1"/>
          </p:cNvSpPr>
          <p:nvPr/>
        </p:nvSpPr>
        <p:spPr bwMode="auto">
          <a:xfrm>
            <a:off x="5410200" y="1295400"/>
            <a:ext cx="3505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76250" indent="-4762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 “highly creative”</a:t>
            </a:r>
          </a:p>
          <a:p>
            <a:pP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p:txBody>
      </p:sp>
      <p:sp>
        <p:nvSpPr>
          <p:cNvPr id="5" name="Rectangle 3">
            <a:extLst>
              <a:ext uri="{FF2B5EF4-FFF2-40B4-BE49-F238E27FC236}">
                <a16:creationId xmlns:a16="http://schemas.microsoft.com/office/drawing/2014/main" id="{5147EC94-FC3C-4A90-8F27-DB0381D09774}"/>
              </a:ext>
            </a:extLst>
          </p:cNvPr>
          <p:cNvSpPr txBox="1">
            <a:spLocks noChangeArrowheads="1"/>
          </p:cNvSpPr>
          <p:nvPr/>
        </p:nvSpPr>
        <p:spPr bwMode="auto">
          <a:xfrm>
            <a:off x="0" y="1307956"/>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Age</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&gt;25</a:t>
            </a:r>
          </a:p>
        </p:txBody>
      </p:sp>
      <p:sp>
        <p:nvSpPr>
          <p:cNvPr id="7" name="Rectangle 4">
            <a:extLst>
              <a:ext uri="{FF2B5EF4-FFF2-40B4-BE49-F238E27FC236}">
                <a16:creationId xmlns:a16="http://schemas.microsoft.com/office/drawing/2014/main" id="{FB0DCD3D-A6F8-596F-74E9-2C6951B5C3FB}"/>
              </a:ext>
            </a:extLst>
          </p:cNvPr>
          <p:cNvSpPr txBox="1">
            <a:spLocks noChangeArrowheads="1"/>
          </p:cNvSpPr>
          <p:nvPr/>
        </p:nvSpPr>
        <p:spPr bwMode="auto">
          <a:xfrm>
            <a:off x="2438400" y="1295400"/>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No. tested</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1600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9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200,000</a:t>
            </a:r>
          </a:p>
        </p:txBody>
      </p:sp>
      <p:sp>
        <p:nvSpPr>
          <p:cNvPr id="2" name="TextBox 1">
            <a:extLst>
              <a:ext uri="{FF2B5EF4-FFF2-40B4-BE49-F238E27FC236}">
                <a16:creationId xmlns:a16="http://schemas.microsoft.com/office/drawing/2014/main" id="{C2633FAA-904B-DD00-3D07-4114B09D988E}"/>
              </a:ext>
            </a:extLst>
          </p:cNvPr>
          <p:cNvSpPr txBox="1"/>
          <p:nvPr/>
        </p:nvSpPr>
        <p:spPr>
          <a:xfrm>
            <a:off x="1115616" y="5410200"/>
            <a:ext cx="7200800" cy="369332"/>
          </a:xfrm>
          <a:prstGeom prst="rect">
            <a:avLst/>
          </a:prstGeom>
          <a:noFill/>
        </p:spPr>
        <p:txBody>
          <a:bodyPr wrap="square" rtlCol="0">
            <a:spAutoFit/>
          </a:bodyPr>
          <a:lstStyle/>
          <a:p>
            <a:pPr algn="ctr"/>
            <a:r>
              <a:rPr lang="en-GB" i="1" dirty="0"/>
              <a:t>Land, G. and Jarman, B. (1992)</a:t>
            </a:r>
          </a:p>
        </p:txBody>
      </p:sp>
    </p:spTree>
    <p:extLst>
      <p:ext uri="{BB962C8B-B14F-4D97-AF65-F5344CB8AC3E}">
        <p14:creationId xmlns:p14="http://schemas.microsoft.com/office/powerpoint/2010/main" val="86790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80F4B42-F6A5-48F9-EC16-4B2070A44F10}"/>
              </a:ext>
            </a:extLst>
          </p:cNvPr>
          <p:cNvSpPr txBox="1">
            <a:spLocks noChangeArrowheads="1"/>
          </p:cNvSpPr>
          <p:nvPr/>
        </p:nvSpPr>
        <p:spPr bwMode="auto">
          <a:xfrm>
            <a:off x="342900" y="476672"/>
            <a:ext cx="84582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dirty="0">
                <a:ln>
                  <a:noFill/>
                </a:ln>
                <a:solidFill>
                  <a:schemeClr val="accent5">
                    <a:lumMod val="50000"/>
                  </a:schemeClr>
                </a:solidFill>
                <a:effectLst/>
                <a:uLnTx/>
                <a:uFillTx/>
                <a:latin typeface="Calibri"/>
                <a:ea typeface="+mj-ea"/>
                <a:cs typeface="+mj-cs"/>
              </a:rPr>
              <a:t>Scores in NASA creativity test</a:t>
            </a:r>
          </a:p>
        </p:txBody>
      </p:sp>
      <p:sp>
        <p:nvSpPr>
          <p:cNvPr id="3" name="Rectangle 5">
            <a:extLst>
              <a:ext uri="{FF2B5EF4-FFF2-40B4-BE49-F238E27FC236}">
                <a16:creationId xmlns:a16="http://schemas.microsoft.com/office/drawing/2014/main" id="{D238061F-3012-ECC3-7373-4C1AF279DC9B}"/>
              </a:ext>
            </a:extLst>
          </p:cNvPr>
          <p:cNvSpPr>
            <a:spLocks noChangeArrowheads="1"/>
          </p:cNvSpPr>
          <p:nvPr/>
        </p:nvSpPr>
        <p:spPr bwMode="auto">
          <a:xfrm>
            <a:off x="5410200" y="1295400"/>
            <a:ext cx="3505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76250" indent="-4762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 “highly creative”</a:t>
            </a:r>
          </a:p>
          <a:p>
            <a:pP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98</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p:txBody>
      </p:sp>
      <p:sp>
        <p:nvSpPr>
          <p:cNvPr id="5" name="Rectangle 3">
            <a:extLst>
              <a:ext uri="{FF2B5EF4-FFF2-40B4-BE49-F238E27FC236}">
                <a16:creationId xmlns:a16="http://schemas.microsoft.com/office/drawing/2014/main" id="{5147EC94-FC3C-4A90-8F27-DB0381D09774}"/>
              </a:ext>
            </a:extLst>
          </p:cNvPr>
          <p:cNvSpPr txBox="1">
            <a:spLocks noChangeArrowheads="1"/>
          </p:cNvSpPr>
          <p:nvPr/>
        </p:nvSpPr>
        <p:spPr bwMode="auto">
          <a:xfrm>
            <a:off x="0" y="1307956"/>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Age</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&gt;25</a:t>
            </a:r>
          </a:p>
        </p:txBody>
      </p:sp>
      <p:sp>
        <p:nvSpPr>
          <p:cNvPr id="7" name="Rectangle 4">
            <a:extLst>
              <a:ext uri="{FF2B5EF4-FFF2-40B4-BE49-F238E27FC236}">
                <a16:creationId xmlns:a16="http://schemas.microsoft.com/office/drawing/2014/main" id="{FB0DCD3D-A6F8-596F-74E9-2C6951B5C3FB}"/>
              </a:ext>
            </a:extLst>
          </p:cNvPr>
          <p:cNvSpPr txBox="1">
            <a:spLocks noChangeArrowheads="1"/>
          </p:cNvSpPr>
          <p:nvPr/>
        </p:nvSpPr>
        <p:spPr bwMode="auto">
          <a:xfrm>
            <a:off x="2438400" y="1295400"/>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No. tested</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1600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9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200,000</a:t>
            </a:r>
          </a:p>
        </p:txBody>
      </p:sp>
      <p:sp>
        <p:nvSpPr>
          <p:cNvPr id="2" name="TextBox 1">
            <a:extLst>
              <a:ext uri="{FF2B5EF4-FFF2-40B4-BE49-F238E27FC236}">
                <a16:creationId xmlns:a16="http://schemas.microsoft.com/office/drawing/2014/main" id="{C2633FAA-904B-DD00-3D07-4114B09D988E}"/>
              </a:ext>
            </a:extLst>
          </p:cNvPr>
          <p:cNvSpPr txBox="1"/>
          <p:nvPr/>
        </p:nvSpPr>
        <p:spPr>
          <a:xfrm>
            <a:off x="1115616" y="5410200"/>
            <a:ext cx="7200800" cy="369332"/>
          </a:xfrm>
          <a:prstGeom prst="rect">
            <a:avLst/>
          </a:prstGeom>
          <a:noFill/>
        </p:spPr>
        <p:txBody>
          <a:bodyPr wrap="square" rtlCol="0">
            <a:spAutoFit/>
          </a:bodyPr>
          <a:lstStyle/>
          <a:p>
            <a:pPr algn="ctr"/>
            <a:r>
              <a:rPr lang="en-GB" i="1" dirty="0"/>
              <a:t>Land, G. and Jarman, B. (1992)</a:t>
            </a:r>
          </a:p>
        </p:txBody>
      </p:sp>
    </p:spTree>
    <p:extLst>
      <p:ext uri="{BB962C8B-B14F-4D97-AF65-F5344CB8AC3E}">
        <p14:creationId xmlns:p14="http://schemas.microsoft.com/office/powerpoint/2010/main" val="977838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80F4B42-F6A5-48F9-EC16-4B2070A44F10}"/>
              </a:ext>
            </a:extLst>
          </p:cNvPr>
          <p:cNvSpPr txBox="1">
            <a:spLocks noChangeArrowheads="1"/>
          </p:cNvSpPr>
          <p:nvPr/>
        </p:nvSpPr>
        <p:spPr bwMode="auto">
          <a:xfrm>
            <a:off x="342900" y="476672"/>
            <a:ext cx="84582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dirty="0">
                <a:ln>
                  <a:noFill/>
                </a:ln>
                <a:solidFill>
                  <a:schemeClr val="accent5">
                    <a:lumMod val="50000"/>
                  </a:schemeClr>
                </a:solidFill>
                <a:effectLst/>
                <a:uLnTx/>
                <a:uFillTx/>
                <a:latin typeface="Calibri"/>
                <a:ea typeface="+mj-ea"/>
                <a:cs typeface="+mj-cs"/>
              </a:rPr>
              <a:t>Scores in NASA creativity test</a:t>
            </a:r>
          </a:p>
        </p:txBody>
      </p:sp>
      <p:sp>
        <p:nvSpPr>
          <p:cNvPr id="3" name="Rectangle 5">
            <a:extLst>
              <a:ext uri="{FF2B5EF4-FFF2-40B4-BE49-F238E27FC236}">
                <a16:creationId xmlns:a16="http://schemas.microsoft.com/office/drawing/2014/main" id="{D238061F-3012-ECC3-7373-4C1AF279DC9B}"/>
              </a:ext>
            </a:extLst>
          </p:cNvPr>
          <p:cNvSpPr>
            <a:spLocks noChangeArrowheads="1"/>
          </p:cNvSpPr>
          <p:nvPr/>
        </p:nvSpPr>
        <p:spPr bwMode="auto">
          <a:xfrm>
            <a:off x="5410200" y="1295400"/>
            <a:ext cx="3505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76250" indent="-4762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 “highly creative”</a:t>
            </a:r>
          </a:p>
          <a:p>
            <a:pP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98</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30</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p:txBody>
      </p:sp>
      <p:sp>
        <p:nvSpPr>
          <p:cNvPr id="5" name="Rectangle 3">
            <a:extLst>
              <a:ext uri="{FF2B5EF4-FFF2-40B4-BE49-F238E27FC236}">
                <a16:creationId xmlns:a16="http://schemas.microsoft.com/office/drawing/2014/main" id="{5147EC94-FC3C-4A90-8F27-DB0381D09774}"/>
              </a:ext>
            </a:extLst>
          </p:cNvPr>
          <p:cNvSpPr txBox="1">
            <a:spLocks noChangeArrowheads="1"/>
          </p:cNvSpPr>
          <p:nvPr/>
        </p:nvSpPr>
        <p:spPr bwMode="auto">
          <a:xfrm>
            <a:off x="0" y="1307956"/>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Age</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&gt;25</a:t>
            </a:r>
          </a:p>
        </p:txBody>
      </p:sp>
      <p:sp>
        <p:nvSpPr>
          <p:cNvPr id="7" name="Rectangle 4">
            <a:extLst>
              <a:ext uri="{FF2B5EF4-FFF2-40B4-BE49-F238E27FC236}">
                <a16:creationId xmlns:a16="http://schemas.microsoft.com/office/drawing/2014/main" id="{FB0DCD3D-A6F8-596F-74E9-2C6951B5C3FB}"/>
              </a:ext>
            </a:extLst>
          </p:cNvPr>
          <p:cNvSpPr txBox="1">
            <a:spLocks noChangeArrowheads="1"/>
          </p:cNvSpPr>
          <p:nvPr/>
        </p:nvSpPr>
        <p:spPr bwMode="auto">
          <a:xfrm>
            <a:off x="2438400" y="1295400"/>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No. tested</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1600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9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200,000</a:t>
            </a:r>
          </a:p>
        </p:txBody>
      </p:sp>
      <p:sp>
        <p:nvSpPr>
          <p:cNvPr id="2" name="TextBox 1">
            <a:extLst>
              <a:ext uri="{FF2B5EF4-FFF2-40B4-BE49-F238E27FC236}">
                <a16:creationId xmlns:a16="http://schemas.microsoft.com/office/drawing/2014/main" id="{C2633FAA-904B-DD00-3D07-4114B09D988E}"/>
              </a:ext>
            </a:extLst>
          </p:cNvPr>
          <p:cNvSpPr txBox="1"/>
          <p:nvPr/>
        </p:nvSpPr>
        <p:spPr>
          <a:xfrm>
            <a:off x="1115616" y="5410200"/>
            <a:ext cx="7200800" cy="369332"/>
          </a:xfrm>
          <a:prstGeom prst="rect">
            <a:avLst/>
          </a:prstGeom>
          <a:noFill/>
        </p:spPr>
        <p:txBody>
          <a:bodyPr wrap="square" rtlCol="0">
            <a:spAutoFit/>
          </a:bodyPr>
          <a:lstStyle/>
          <a:p>
            <a:pPr algn="ctr"/>
            <a:r>
              <a:rPr lang="en-GB" i="1" dirty="0"/>
              <a:t>Land, G. and Jarman, B. (1992)</a:t>
            </a:r>
          </a:p>
        </p:txBody>
      </p:sp>
    </p:spTree>
    <p:extLst>
      <p:ext uri="{BB962C8B-B14F-4D97-AF65-F5344CB8AC3E}">
        <p14:creationId xmlns:p14="http://schemas.microsoft.com/office/powerpoint/2010/main" val="1677422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80F4B42-F6A5-48F9-EC16-4B2070A44F10}"/>
              </a:ext>
            </a:extLst>
          </p:cNvPr>
          <p:cNvSpPr txBox="1">
            <a:spLocks noChangeArrowheads="1"/>
          </p:cNvSpPr>
          <p:nvPr/>
        </p:nvSpPr>
        <p:spPr bwMode="auto">
          <a:xfrm>
            <a:off x="342900" y="476672"/>
            <a:ext cx="84582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dirty="0">
                <a:ln>
                  <a:noFill/>
                </a:ln>
                <a:solidFill>
                  <a:schemeClr val="accent5">
                    <a:lumMod val="50000"/>
                  </a:schemeClr>
                </a:solidFill>
                <a:effectLst/>
                <a:uLnTx/>
                <a:uFillTx/>
                <a:latin typeface="Calibri"/>
                <a:ea typeface="+mj-ea"/>
                <a:cs typeface="+mj-cs"/>
              </a:rPr>
              <a:t>Scores in NASA creativity test</a:t>
            </a:r>
          </a:p>
        </p:txBody>
      </p:sp>
      <p:sp>
        <p:nvSpPr>
          <p:cNvPr id="3" name="Rectangle 5">
            <a:extLst>
              <a:ext uri="{FF2B5EF4-FFF2-40B4-BE49-F238E27FC236}">
                <a16:creationId xmlns:a16="http://schemas.microsoft.com/office/drawing/2014/main" id="{D238061F-3012-ECC3-7373-4C1AF279DC9B}"/>
              </a:ext>
            </a:extLst>
          </p:cNvPr>
          <p:cNvSpPr>
            <a:spLocks noChangeArrowheads="1"/>
          </p:cNvSpPr>
          <p:nvPr/>
        </p:nvSpPr>
        <p:spPr bwMode="auto">
          <a:xfrm>
            <a:off x="5410200" y="1295400"/>
            <a:ext cx="3505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76250" indent="-4762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 “highly creative”</a:t>
            </a:r>
          </a:p>
          <a:p>
            <a:pP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98</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30</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12</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p:txBody>
      </p:sp>
      <p:sp>
        <p:nvSpPr>
          <p:cNvPr id="5" name="Rectangle 3">
            <a:extLst>
              <a:ext uri="{FF2B5EF4-FFF2-40B4-BE49-F238E27FC236}">
                <a16:creationId xmlns:a16="http://schemas.microsoft.com/office/drawing/2014/main" id="{5147EC94-FC3C-4A90-8F27-DB0381D09774}"/>
              </a:ext>
            </a:extLst>
          </p:cNvPr>
          <p:cNvSpPr txBox="1">
            <a:spLocks noChangeArrowheads="1"/>
          </p:cNvSpPr>
          <p:nvPr/>
        </p:nvSpPr>
        <p:spPr bwMode="auto">
          <a:xfrm>
            <a:off x="0" y="1307956"/>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Age</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&gt;25</a:t>
            </a:r>
          </a:p>
        </p:txBody>
      </p:sp>
      <p:sp>
        <p:nvSpPr>
          <p:cNvPr id="7" name="Rectangle 4">
            <a:extLst>
              <a:ext uri="{FF2B5EF4-FFF2-40B4-BE49-F238E27FC236}">
                <a16:creationId xmlns:a16="http://schemas.microsoft.com/office/drawing/2014/main" id="{FB0DCD3D-A6F8-596F-74E9-2C6951B5C3FB}"/>
              </a:ext>
            </a:extLst>
          </p:cNvPr>
          <p:cNvSpPr txBox="1">
            <a:spLocks noChangeArrowheads="1"/>
          </p:cNvSpPr>
          <p:nvPr/>
        </p:nvSpPr>
        <p:spPr bwMode="auto">
          <a:xfrm>
            <a:off x="2438400" y="1295400"/>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No. tested</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1600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9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200,000</a:t>
            </a:r>
          </a:p>
        </p:txBody>
      </p:sp>
      <p:sp>
        <p:nvSpPr>
          <p:cNvPr id="2" name="TextBox 1">
            <a:extLst>
              <a:ext uri="{FF2B5EF4-FFF2-40B4-BE49-F238E27FC236}">
                <a16:creationId xmlns:a16="http://schemas.microsoft.com/office/drawing/2014/main" id="{C2633FAA-904B-DD00-3D07-4114B09D988E}"/>
              </a:ext>
            </a:extLst>
          </p:cNvPr>
          <p:cNvSpPr txBox="1"/>
          <p:nvPr/>
        </p:nvSpPr>
        <p:spPr>
          <a:xfrm>
            <a:off x="1115616" y="5410200"/>
            <a:ext cx="7200800" cy="369332"/>
          </a:xfrm>
          <a:prstGeom prst="rect">
            <a:avLst/>
          </a:prstGeom>
          <a:noFill/>
        </p:spPr>
        <p:txBody>
          <a:bodyPr wrap="square" rtlCol="0">
            <a:spAutoFit/>
          </a:bodyPr>
          <a:lstStyle/>
          <a:p>
            <a:pPr algn="ctr"/>
            <a:r>
              <a:rPr lang="en-GB" i="1" dirty="0"/>
              <a:t>Land, G. and Jarman, B. (1992)</a:t>
            </a:r>
          </a:p>
        </p:txBody>
      </p:sp>
    </p:spTree>
    <p:extLst>
      <p:ext uri="{BB962C8B-B14F-4D97-AF65-F5344CB8AC3E}">
        <p14:creationId xmlns:p14="http://schemas.microsoft.com/office/powerpoint/2010/main" val="2716032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80F4B42-F6A5-48F9-EC16-4B2070A44F10}"/>
              </a:ext>
            </a:extLst>
          </p:cNvPr>
          <p:cNvSpPr txBox="1">
            <a:spLocks noChangeArrowheads="1"/>
          </p:cNvSpPr>
          <p:nvPr/>
        </p:nvSpPr>
        <p:spPr bwMode="auto">
          <a:xfrm>
            <a:off x="342900" y="476672"/>
            <a:ext cx="84582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400" b="1" i="0" u="none" strike="noStrike" kern="1200" cap="none" spc="0" normalizeH="0" baseline="0" noProof="0" dirty="0">
                <a:ln>
                  <a:noFill/>
                </a:ln>
                <a:solidFill>
                  <a:schemeClr val="accent5">
                    <a:lumMod val="50000"/>
                  </a:schemeClr>
                </a:solidFill>
                <a:effectLst/>
                <a:uLnTx/>
                <a:uFillTx/>
                <a:latin typeface="Calibri"/>
                <a:ea typeface="+mj-ea"/>
                <a:cs typeface="+mj-cs"/>
              </a:rPr>
              <a:t>Scores in NASA creativity test</a:t>
            </a:r>
          </a:p>
        </p:txBody>
      </p:sp>
      <p:sp>
        <p:nvSpPr>
          <p:cNvPr id="3" name="Rectangle 5">
            <a:extLst>
              <a:ext uri="{FF2B5EF4-FFF2-40B4-BE49-F238E27FC236}">
                <a16:creationId xmlns:a16="http://schemas.microsoft.com/office/drawing/2014/main" id="{D238061F-3012-ECC3-7373-4C1AF279DC9B}"/>
              </a:ext>
            </a:extLst>
          </p:cNvPr>
          <p:cNvSpPr>
            <a:spLocks noChangeArrowheads="1"/>
          </p:cNvSpPr>
          <p:nvPr/>
        </p:nvSpPr>
        <p:spPr bwMode="auto">
          <a:xfrm>
            <a:off x="5410200" y="1295400"/>
            <a:ext cx="3505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76250" indent="-47625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 “highly creative”</a:t>
            </a:r>
          </a:p>
          <a:p>
            <a:pP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98</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30</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12</a:t>
            </a:r>
          </a:p>
          <a:p>
            <a:pPr algn="ctr" eaLnBrk="1" fontAlgn="base" hangingPunct="1">
              <a:spcBef>
                <a:spcPct val="20000"/>
              </a:spcBef>
              <a:spcAft>
                <a:spcPct val="0"/>
              </a:spcAft>
              <a:buClr>
                <a:srgbClr val="0000FF"/>
              </a:buClr>
              <a:buSzPct val="75000"/>
              <a:buFont typeface="Monotype Sorts" pitchFamily="2" charset="2"/>
              <a:buNone/>
            </a:pPr>
            <a:endParaRPr lang="en-GB" altLang="en-US" sz="2400" dirty="0">
              <a:solidFill>
                <a:prstClr val="black"/>
              </a:solidFill>
              <a:latin typeface="Calibri" panose="020F0502020204030204" pitchFamily="34" charset="0"/>
              <a:cs typeface="Calibri" panose="020F0502020204030204" pitchFamily="34" charset="0"/>
            </a:endParaRPr>
          </a:p>
          <a:p>
            <a:pPr algn="ctr" eaLnBrk="1" fontAlgn="base" hangingPunct="1">
              <a:spcBef>
                <a:spcPct val="20000"/>
              </a:spcBef>
              <a:spcAft>
                <a:spcPct val="0"/>
              </a:spcAft>
              <a:buClr>
                <a:srgbClr val="0000FF"/>
              </a:buClr>
              <a:buSzPct val="75000"/>
              <a:buFont typeface="Monotype Sorts" pitchFamily="2" charset="2"/>
              <a:buNone/>
            </a:pPr>
            <a:r>
              <a:rPr lang="en-GB" altLang="en-US" sz="2400" dirty="0">
                <a:solidFill>
                  <a:prstClr val="black"/>
                </a:solidFill>
                <a:latin typeface="Calibri" panose="020F0502020204030204" pitchFamily="34" charset="0"/>
                <a:cs typeface="Calibri" panose="020F0502020204030204" pitchFamily="34" charset="0"/>
              </a:rPr>
              <a:t>2</a:t>
            </a:r>
          </a:p>
        </p:txBody>
      </p:sp>
      <p:sp>
        <p:nvSpPr>
          <p:cNvPr id="5" name="Rectangle 3">
            <a:extLst>
              <a:ext uri="{FF2B5EF4-FFF2-40B4-BE49-F238E27FC236}">
                <a16:creationId xmlns:a16="http://schemas.microsoft.com/office/drawing/2014/main" id="{5147EC94-FC3C-4A90-8F27-DB0381D09774}"/>
              </a:ext>
            </a:extLst>
          </p:cNvPr>
          <p:cNvSpPr txBox="1">
            <a:spLocks noChangeArrowheads="1"/>
          </p:cNvSpPr>
          <p:nvPr/>
        </p:nvSpPr>
        <p:spPr bwMode="auto">
          <a:xfrm>
            <a:off x="0" y="1307956"/>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Age</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15</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&gt;25</a:t>
            </a:r>
          </a:p>
        </p:txBody>
      </p:sp>
      <p:sp>
        <p:nvSpPr>
          <p:cNvPr id="7" name="Rectangle 4">
            <a:extLst>
              <a:ext uri="{FF2B5EF4-FFF2-40B4-BE49-F238E27FC236}">
                <a16:creationId xmlns:a16="http://schemas.microsoft.com/office/drawing/2014/main" id="{FB0DCD3D-A6F8-596F-74E9-2C6951B5C3FB}"/>
              </a:ext>
            </a:extLst>
          </p:cNvPr>
          <p:cNvSpPr txBox="1">
            <a:spLocks noChangeArrowheads="1"/>
          </p:cNvSpPr>
          <p:nvPr/>
        </p:nvSpPr>
        <p:spPr bwMode="auto">
          <a:xfrm>
            <a:off x="2438400" y="1295400"/>
            <a:ext cx="2286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No. tested</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1600</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same group</a:t>
            </a: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endParaRPr kumimoji="0" lang="en-GB" altLang="en-US" sz="2900" b="0" i="0" u="none" strike="noStrike" kern="1200" cap="none" spc="0" normalizeH="0" baseline="0" noProof="0" dirty="0">
              <a:ln>
                <a:noFill/>
              </a:ln>
              <a:solidFill>
                <a:sysClr val="windowText" lastClr="000000"/>
              </a:solidFill>
              <a:effectLst/>
              <a:uLnTx/>
              <a:uFillTx/>
              <a:latin typeface="Calibri"/>
              <a:ea typeface="+mn-ea"/>
              <a:cs typeface="+mn-cs"/>
            </a:endParaRPr>
          </a:p>
          <a:p>
            <a:pPr marL="342900" marR="0" lvl="0" indent="-342900" algn="ctr" defTabSz="914400" rtl="0" eaLnBrk="0" fontAlgn="base" latinLnBrk="0" hangingPunct="0">
              <a:lnSpc>
                <a:spcPct val="100000"/>
              </a:lnSpc>
              <a:spcBef>
                <a:spcPct val="20000"/>
              </a:spcBef>
              <a:spcAft>
                <a:spcPct val="0"/>
              </a:spcAft>
              <a:buClrTx/>
              <a:buSzTx/>
              <a:buFont typeface="Monotype Sorts" pitchFamily="2" charset="2"/>
              <a:buNone/>
              <a:tabLst/>
              <a:defRPr/>
            </a:pPr>
            <a:r>
              <a:rPr kumimoji="0" lang="en-GB" altLang="en-US" sz="2400" b="0" i="0" u="none" strike="noStrike" kern="1200" cap="none" spc="0" normalizeH="0" baseline="0" noProof="0" dirty="0">
                <a:ln>
                  <a:noFill/>
                </a:ln>
                <a:solidFill>
                  <a:sysClr val="windowText" lastClr="000000"/>
                </a:solidFill>
                <a:effectLst/>
                <a:uLnTx/>
                <a:uFillTx/>
                <a:latin typeface="Calibri"/>
                <a:ea typeface="+mn-ea"/>
                <a:cs typeface="+mn-cs"/>
              </a:rPr>
              <a:t>200,000</a:t>
            </a:r>
          </a:p>
        </p:txBody>
      </p:sp>
      <p:sp>
        <p:nvSpPr>
          <p:cNvPr id="2" name="TextBox 1">
            <a:extLst>
              <a:ext uri="{FF2B5EF4-FFF2-40B4-BE49-F238E27FC236}">
                <a16:creationId xmlns:a16="http://schemas.microsoft.com/office/drawing/2014/main" id="{C2633FAA-904B-DD00-3D07-4114B09D988E}"/>
              </a:ext>
            </a:extLst>
          </p:cNvPr>
          <p:cNvSpPr txBox="1"/>
          <p:nvPr/>
        </p:nvSpPr>
        <p:spPr>
          <a:xfrm>
            <a:off x="1115616" y="5410200"/>
            <a:ext cx="7200800" cy="369332"/>
          </a:xfrm>
          <a:prstGeom prst="rect">
            <a:avLst/>
          </a:prstGeom>
          <a:noFill/>
        </p:spPr>
        <p:txBody>
          <a:bodyPr wrap="square" rtlCol="0">
            <a:spAutoFit/>
          </a:bodyPr>
          <a:lstStyle/>
          <a:p>
            <a:pPr algn="ctr"/>
            <a:r>
              <a:rPr lang="en-GB" i="1" dirty="0"/>
              <a:t>Land, G. and Jarman, B. (1992)</a:t>
            </a:r>
          </a:p>
        </p:txBody>
      </p:sp>
    </p:spTree>
    <p:extLst>
      <p:ext uri="{BB962C8B-B14F-4D97-AF65-F5344CB8AC3E}">
        <p14:creationId xmlns:p14="http://schemas.microsoft.com/office/powerpoint/2010/main" val="1838535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4433723-5976-43E8-8CD7-16F5A242B5C6}"/>
              </a:ext>
            </a:extLst>
          </p:cNvPr>
          <p:cNvSpPr txBox="1">
            <a:spLocks/>
          </p:cNvSpPr>
          <p:nvPr/>
        </p:nvSpPr>
        <p:spPr>
          <a:xfrm>
            <a:off x="0" y="2348880"/>
            <a:ext cx="9144000" cy="1143000"/>
          </a:xfrm>
          <a:prstGeom prst="rect">
            <a:avLst/>
          </a:prstGeom>
          <a:solidFill>
            <a:srgbClr val="4BACC6">
              <a:lumMod val="50000"/>
            </a:srgb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400" b="1" i="0" u="none" strike="noStrike" kern="1200" cap="none" spc="0" normalizeH="0" baseline="0" noProof="0">
                <a:ln>
                  <a:noFill/>
                </a:ln>
                <a:solidFill>
                  <a:sysClr val="window" lastClr="FFFFFF"/>
                </a:solidFill>
                <a:effectLst/>
                <a:uLnTx/>
                <a:uFillTx/>
                <a:latin typeface="Myriad Pro"/>
                <a:ea typeface="+mj-ea"/>
                <a:cs typeface="+mj-cs"/>
              </a:rPr>
              <a:t>OPPORTUNITYNOWHERE</a:t>
            </a:r>
            <a:endParaRPr kumimoji="0" lang="en-GB" sz="5400" b="1" i="0" u="none" strike="noStrike" kern="1200" cap="none" spc="0" normalizeH="0" baseline="0" noProof="0" dirty="0">
              <a:ln>
                <a:noFill/>
              </a:ln>
              <a:solidFill>
                <a:sysClr val="window" lastClr="FFFFFF"/>
              </a:solidFill>
              <a:effectLst/>
              <a:uLnTx/>
              <a:uFillTx/>
              <a:latin typeface="Myriad Pro"/>
              <a:ea typeface="+mj-ea"/>
              <a:cs typeface="+mj-cs"/>
            </a:endParaRPr>
          </a:p>
        </p:txBody>
      </p:sp>
    </p:spTree>
    <p:extLst>
      <p:ext uri="{BB962C8B-B14F-4D97-AF65-F5344CB8AC3E}">
        <p14:creationId xmlns:p14="http://schemas.microsoft.com/office/powerpoint/2010/main" val="1860300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84B78E5-D17D-495D-A465-7EBF18A07483}"/>
              </a:ext>
            </a:extLst>
          </p:cNvPr>
          <p:cNvSpPr txBox="1">
            <a:spLocks/>
          </p:cNvSpPr>
          <p:nvPr/>
        </p:nvSpPr>
        <p:spPr>
          <a:xfrm>
            <a:off x="0" y="2348880"/>
            <a:ext cx="9144000" cy="1143000"/>
          </a:xfrm>
          <a:prstGeom prst="rect">
            <a:avLst/>
          </a:prstGeom>
          <a:solidFill>
            <a:srgbClr val="4BACC6">
              <a:lumMod val="50000"/>
            </a:srgb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400" b="1" i="0" u="none" strike="noStrike" kern="1200" cap="none" spc="0" normalizeH="0" baseline="0" noProof="0">
                <a:ln>
                  <a:noFill/>
                </a:ln>
                <a:solidFill>
                  <a:sysClr val="window" lastClr="FFFFFF"/>
                </a:solidFill>
                <a:effectLst/>
                <a:uLnTx/>
                <a:uFillTx/>
                <a:latin typeface="Myriad Pro"/>
                <a:ea typeface="+mj-ea"/>
                <a:cs typeface="+mj-cs"/>
              </a:rPr>
              <a:t>OPPORTUNITY</a:t>
            </a:r>
            <a:r>
              <a:rPr kumimoji="0" lang="en-GB" sz="5400" b="1" i="0" u="none" strike="noStrike" kern="1200" cap="none" spc="0" normalizeH="0" baseline="0" noProof="0">
                <a:ln>
                  <a:noFill/>
                </a:ln>
                <a:solidFill>
                  <a:srgbClr val="4BF60E"/>
                </a:solidFill>
                <a:effectLst/>
                <a:uLnTx/>
                <a:uFillTx/>
                <a:latin typeface="Myriad Pro"/>
                <a:ea typeface="+mj-ea"/>
                <a:cs typeface="+mj-cs"/>
              </a:rPr>
              <a:t>NOW</a:t>
            </a:r>
            <a:r>
              <a:rPr kumimoji="0" lang="en-GB" sz="5400" b="1" i="0" u="none" strike="noStrike" kern="1200" cap="none" spc="0" normalizeH="0" baseline="0" noProof="0">
                <a:ln>
                  <a:noFill/>
                </a:ln>
                <a:solidFill>
                  <a:srgbClr val="FFFF00"/>
                </a:solidFill>
                <a:effectLst/>
                <a:uLnTx/>
                <a:uFillTx/>
                <a:latin typeface="Myriad Pro"/>
                <a:ea typeface="+mj-ea"/>
                <a:cs typeface="+mj-cs"/>
              </a:rPr>
              <a:t>HERE</a:t>
            </a:r>
            <a:endParaRPr kumimoji="0" lang="en-GB" sz="5400" b="1" i="0" u="none" strike="noStrike" kern="1200" cap="none" spc="0" normalizeH="0" baseline="0" noProof="0" dirty="0">
              <a:ln>
                <a:noFill/>
              </a:ln>
              <a:solidFill>
                <a:srgbClr val="FFFF00"/>
              </a:solidFill>
              <a:effectLst/>
              <a:uLnTx/>
              <a:uFillTx/>
              <a:latin typeface="Myriad Pro"/>
              <a:ea typeface="+mj-ea"/>
              <a:cs typeface="+mj-cs"/>
            </a:endParaRPr>
          </a:p>
        </p:txBody>
      </p:sp>
    </p:spTree>
    <p:extLst>
      <p:ext uri="{BB962C8B-B14F-4D97-AF65-F5344CB8AC3E}">
        <p14:creationId xmlns:p14="http://schemas.microsoft.com/office/powerpoint/2010/main" val="1522649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etaphors definition and examples by lynellie - Teaching Resources - TES">
            <a:extLst>
              <a:ext uri="{FF2B5EF4-FFF2-40B4-BE49-F238E27FC236}">
                <a16:creationId xmlns:a16="http://schemas.microsoft.com/office/drawing/2014/main" id="{7135B2AD-EA11-0C52-1BDF-B77EFD875B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73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779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1563C8-F730-CF5F-8BAF-089302CCA26B}"/>
              </a:ext>
            </a:extLst>
          </p:cNvPr>
          <p:cNvSpPr>
            <a:spLocks noGrp="1"/>
          </p:cNvSpPr>
          <p:nvPr>
            <p:ph idx="1"/>
          </p:nvPr>
        </p:nvSpPr>
        <p:spPr>
          <a:xfrm>
            <a:off x="683568" y="548680"/>
            <a:ext cx="8229600" cy="3917032"/>
          </a:xfrm>
        </p:spPr>
        <p:txBody>
          <a:bodyPr>
            <a:noAutofit/>
          </a:bodyPr>
          <a:lstStyle/>
          <a:p>
            <a:pPr marL="0" indent="0">
              <a:buNone/>
            </a:pPr>
            <a:r>
              <a:rPr lang="en-GB" sz="3200" dirty="0">
                <a:solidFill>
                  <a:schemeClr val="bg1"/>
                </a:solidFill>
              </a:rPr>
              <a:t>“We live the world of our own personal perceptions and are limited by the boundaries of that perceptual world – boundaries that we have put in place ourselves”, Peltier (2010:196-197)</a:t>
            </a:r>
          </a:p>
          <a:p>
            <a:pPr marL="0" indent="0">
              <a:buNone/>
            </a:pPr>
            <a:endParaRPr lang="en-GB" sz="3200" dirty="0">
              <a:solidFill>
                <a:schemeClr val="bg1"/>
              </a:solidFill>
            </a:endParaRPr>
          </a:p>
          <a:p>
            <a:pPr marL="0" indent="0">
              <a:buNone/>
            </a:pPr>
            <a:r>
              <a:rPr lang="en-GB" sz="3200" dirty="0">
                <a:solidFill>
                  <a:schemeClr val="bg1"/>
                </a:solidFill>
              </a:rPr>
              <a:t>“Metaphors help us to understand and to change, and they bypass normal resistance to change… and cause us to notice things that we had never noticed before”, Peltier (2010:204)</a:t>
            </a:r>
          </a:p>
        </p:txBody>
      </p:sp>
    </p:spTree>
    <p:extLst>
      <p:ext uri="{BB962C8B-B14F-4D97-AF65-F5344CB8AC3E}">
        <p14:creationId xmlns:p14="http://schemas.microsoft.com/office/powerpoint/2010/main" val="71207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1563C8-F730-CF5F-8BAF-089302CCA26B}"/>
              </a:ext>
            </a:extLst>
          </p:cNvPr>
          <p:cNvSpPr>
            <a:spLocks noGrp="1"/>
          </p:cNvSpPr>
          <p:nvPr>
            <p:ph idx="1"/>
          </p:nvPr>
        </p:nvSpPr>
        <p:spPr>
          <a:xfrm>
            <a:off x="457200" y="764704"/>
            <a:ext cx="8229600" cy="3917032"/>
          </a:xfrm>
        </p:spPr>
        <p:txBody>
          <a:bodyPr>
            <a:noAutofit/>
          </a:bodyPr>
          <a:lstStyle/>
          <a:p>
            <a:pPr marL="0" indent="0" algn="ctr">
              <a:buNone/>
            </a:pPr>
            <a:r>
              <a:rPr lang="en-GB" sz="4400" dirty="0">
                <a:solidFill>
                  <a:schemeClr val="bg1"/>
                </a:solidFill>
              </a:rPr>
              <a:t>“So, we need to knock respectfully at the client’s metaphorical ‘front door’, waiting to be invited in rather than barging in and throwing our weight (advice, opinions) around”, Finlay (2022:31)</a:t>
            </a:r>
          </a:p>
        </p:txBody>
      </p:sp>
    </p:spTree>
    <p:extLst>
      <p:ext uri="{BB962C8B-B14F-4D97-AF65-F5344CB8AC3E}">
        <p14:creationId xmlns:p14="http://schemas.microsoft.com/office/powerpoint/2010/main" val="2957181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A1CA7-F960-2A71-022E-5591700A9BBD}"/>
              </a:ext>
            </a:extLst>
          </p:cNvPr>
          <p:cNvSpPr>
            <a:spLocks noGrp="1"/>
          </p:cNvSpPr>
          <p:nvPr>
            <p:ph type="title"/>
          </p:nvPr>
        </p:nvSpPr>
        <p:spPr/>
        <p:txBody>
          <a:bodyPr>
            <a:normAutofit/>
          </a:bodyPr>
          <a:lstStyle/>
          <a:p>
            <a:r>
              <a:rPr lang="en-GB" sz="4800" b="1" dirty="0">
                <a:solidFill>
                  <a:schemeClr val="accent5">
                    <a:lumMod val="50000"/>
                  </a:schemeClr>
                </a:solidFill>
              </a:rPr>
              <a:t>Metaphors</a:t>
            </a:r>
          </a:p>
        </p:txBody>
      </p:sp>
      <p:sp>
        <p:nvSpPr>
          <p:cNvPr id="3" name="Content Placeholder 2">
            <a:extLst>
              <a:ext uri="{FF2B5EF4-FFF2-40B4-BE49-F238E27FC236}">
                <a16:creationId xmlns:a16="http://schemas.microsoft.com/office/drawing/2014/main" id="{69EFFEC0-B441-A8DB-1036-1228A44EB36D}"/>
              </a:ext>
            </a:extLst>
          </p:cNvPr>
          <p:cNvSpPr>
            <a:spLocks noGrp="1"/>
          </p:cNvSpPr>
          <p:nvPr>
            <p:ph idx="1"/>
          </p:nvPr>
        </p:nvSpPr>
        <p:spPr/>
        <p:txBody>
          <a:bodyPr>
            <a:normAutofit/>
          </a:bodyPr>
          <a:lstStyle/>
          <a:p>
            <a:pPr marL="0" indent="0">
              <a:buNone/>
            </a:pPr>
            <a:r>
              <a:rPr lang="en-GB" sz="3200" dirty="0"/>
              <a:t>“The application of a word or phrase to an object or concept that it does not literally denote…can often convey meaning of abstract material as well as…help to explain concepts or processes.”</a:t>
            </a:r>
          </a:p>
          <a:p>
            <a:endParaRPr lang="en-GB" sz="3200" dirty="0"/>
          </a:p>
          <a:p>
            <a:pPr marL="0" indent="0">
              <a:buNone/>
            </a:pPr>
            <a:r>
              <a:rPr lang="en-GB" sz="3200" i="1" dirty="0"/>
              <a:t>Sousa (2011:156)</a:t>
            </a:r>
          </a:p>
        </p:txBody>
      </p:sp>
    </p:spTree>
    <p:extLst>
      <p:ext uri="{BB962C8B-B14F-4D97-AF65-F5344CB8AC3E}">
        <p14:creationId xmlns:p14="http://schemas.microsoft.com/office/powerpoint/2010/main" val="133291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37509F7-CCCF-CB48-C5E3-82A1E2789D79}"/>
              </a:ext>
            </a:extLst>
          </p:cNvPr>
          <p:cNvPicPr>
            <a:picLocks noGrp="1" noChangeAspect="1"/>
          </p:cNvPicPr>
          <p:nvPr>
            <p:ph idx="1"/>
          </p:nvPr>
        </p:nvPicPr>
        <p:blipFill>
          <a:blip r:embed="rId2"/>
          <a:stretch>
            <a:fillRect/>
          </a:stretch>
        </p:blipFill>
        <p:spPr>
          <a:xfrm>
            <a:off x="3779912" y="116632"/>
            <a:ext cx="5138316" cy="5327923"/>
          </a:xfrm>
        </p:spPr>
      </p:pic>
      <p:sp>
        <p:nvSpPr>
          <p:cNvPr id="6" name="TextBox 5">
            <a:extLst>
              <a:ext uri="{FF2B5EF4-FFF2-40B4-BE49-F238E27FC236}">
                <a16:creationId xmlns:a16="http://schemas.microsoft.com/office/drawing/2014/main" id="{0F7B3B91-2727-A199-EF50-8A9C005E6904}"/>
              </a:ext>
            </a:extLst>
          </p:cNvPr>
          <p:cNvSpPr txBox="1"/>
          <p:nvPr/>
        </p:nvSpPr>
        <p:spPr>
          <a:xfrm>
            <a:off x="467544" y="1995763"/>
            <a:ext cx="3024336" cy="1569660"/>
          </a:xfrm>
          <a:prstGeom prst="rect">
            <a:avLst/>
          </a:prstGeom>
          <a:noFill/>
        </p:spPr>
        <p:txBody>
          <a:bodyPr wrap="square" rtlCol="0">
            <a:spAutoFit/>
          </a:bodyPr>
          <a:lstStyle/>
          <a:p>
            <a:r>
              <a:rPr lang="en-GB" sz="4800" b="1" dirty="0">
                <a:solidFill>
                  <a:schemeClr val="accent5">
                    <a:lumMod val="50000"/>
                  </a:schemeClr>
                </a:solidFill>
              </a:rPr>
              <a:t>Guess the metaphor</a:t>
            </a:r>
          </a:p>
        </p:txBody>
      </p:sp>
    </p:spTree>
    <p:extLst>
      <p:ext uri="{BB962C8B-B14F-4D97-AF65-F5344CB8AC3E}">
        <p14:creationId xmlns:p14="http://schemas.microsoft.com/office/powerpoint/2010/main" val="31022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C1DB0C3-BE3F-1FF2-E999-84B3C6EE7122}"/>
              </a:ext>
            </a:extLst>
          </p:cNvPr>
          <p:cNvPicPr>
            <a:picLocks noChangeAspect="1"/>
          </p:cNvPicPr>
          <p:nvPr/>
        </p:nvPicPr>
        <p:blipFill>
          <a:blip r:embed="rId2"/>
          <a:stretch>
            <a:fillRect/>
          </a:stretch>
        </p:blipFill>
        <p:spPr>
          <a:xfrm>
            <a:off x="-757332" y="0"/>
            <a:ext cx="10122795" cy="6858000"/>
          </a:xfrm>
          <a:prstGeom prst="rect">
            <a:avLst/>
          </a:prstGeom>
        </p:spPr>
      </p:pic>
    </p:spTree>
    <p:extLst>
      <p:ext uri="{BB962C8B-B14F-4D97-AF65-F5344CB8AC3E}">
        <p14:creationId xmlns:p14="http://schemas.microsoft.com/office/powerpoint/2010/main" val="4182057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unny Cartoon Bees Working | Cartoon bee, Funny cartoon, Working bee">
            <a:extLst>
              <a:ext uri="{FF2B5EF4-FFF2-40B4-BE49-F238E27FC236}">
                <a16:creationId xmlns:a16="http://schemas.microsoft.com/office/drawing/2014/main" id="{A68FD9A9-6096-4B2B-6015-2BBBCB2C8D9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563" b="17124"/>
          <a:stretch/>
        </p:blipFill>
        <p:spPr bwMode="auto">
          <a:xfrm>
            <a:off x="20" y="10"/>
            <a:ext cx="9143980" cy="685799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132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D9A18-CAFA-4E68-B616-9E580F1257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0A5223D-817A-4047-89E1-D35DE141C5B3}"/>
              </a:ext>
            </a:extLst>
          </p:cNvPr>
          <p:cNvSpPr>
            <a:spLocks noGrp="1"/>
          </p:cNvSpPr>
          <p:nvPr>
            <p:ph idx="1"/>
          </p:nvPr>
        </p:nvSpPr>
        <p:spPr/>
        <p:txBody>
          <a:bodyPr/>
          <a:lstStyle/>
          <a:p>
            <a:endParaRPr lang="en-GB"/>
          </a:p>
        </p:txBody>
      </p:sp>
      <p:pic>
        <p:nvPicPr>
          <p:cNvPr id="9218" name="Picture 2" descr="See the source image">
            <a:extLst>
              <a:ext uri="{FF2B5EF4-FFF2-40B4-BE49-F238E27FC236}">
                <a16:creationId xmlns:a16="http://schemas.microsoft.com/office/drawing/2014/main" id="{EEA60101-47BC-405B-B06E-D49CB672E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 y="1"/>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971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jumping through hoops">
            <a:extLst>
              <a:ext uri="{FF2B5EF4-FFF2-40B4-BE49-F238E27FC236}">
                <a16:creationId xmlns:a16="http://schemas.microsoft.com/office/drawing/2014/main" id="{624BEB35-66FF-C210-B50D-646D6CD683AE}"/>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6037" r="13963"/>
          <a:stretch/>
        </p:blipFill>
        <p:spPr bwMode="auto">
          <a:xfrm>
            <a:off x="20" y="10"/>
            <a:ext cx="9143980" cy="6857990"/>
          </a:xfrm>
          <a:prstGeom prst="rect">
            <a:avLst/>
          </a:prstGeom>
          <a:solidFill>
            <a:srgbClr val="FFFFFF"/>
          </a:solidFill>
        </p:spPr>
      </p:pic>
    </p:spTree>
    <p:extLst>
      <p:ext uri="{BB962C8B-B14F-4D97-AF65-F5344CB8AC3E}">
        <p14:creationId xmlns:p14="http://schemas.microsoft.com/office/powerpoint/2010/main" val="3417843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6EC38-BC02-287B-A80A-069A9FD4E096}"/>
              </a:ext>
            </a:extLst>
          </p:cNvPr>
          <p:cNvSpPr>
            <a:spLocks noGrp="1"/>
          </p:cNvSpPr>
          <p:nvPr>
            <p:ph type="title"/>
          </p:nvPr>
        </p:nvSpPr>
        <p:spPr/>
        <p:txBody>
          <a:bodyPr/>
          <a:lstStyle/>
          <a:p>
            <a:r>
              <a:rPr lang="en-GB" b="1" dirty="0">
                <a:solidFill>
                  <a:schemeClr val="accent5">
                    <a:lumMod val="50000"/>
                  </a:schemeClr>
                </a:solidFill>
              </a:rPr>
              <a:t>Metaphorical mirror</a:t>
            </a:r>
          </a:p>
        </p:txBody>
      </p:sp>
      <p:sp>
        <p:nvSpPr>
          <p:cNvPr id="3" name="Content Placeholder 2">
            <a:extLst>
              <a:ext uri="{FF2B5EF4-FFF2-40B4-BE49-F238E27FC236}">
                <a16:creationId xmlns:a16="http://schemas.microsoft.com/office/drawing/2014/main" id="{352B7116-7266-76AB-F351-07B4D3BC6610}"/>
              </a:ext>
            </a:extLst>
          </p:cNvPr>
          <p:cNvSpPr>
            <a:spLocks noGrp="1"/>
          </p:cNvSpPr>
          <p:nvPr>
            <p:ph idx="1"/>
          </p:nvPr>
        </p:nvSpPr>
        <p:spPr>
          <a:xfrm>
            <a:off x="457200" y="1268760"/>
            <a:ext cx="8229600" cy="3917032"/>
          </a:xfrm>
        </p:spPr>
        <p:txBody>
          <a:bodyPr>
            <a:normAutofit fontScale="85000" lnSpcReduction="20000"/>
          </a:bodyPr>
          <a:lstStyle/>
          <a:p>
            <a:pPr marL="0" indent="0">
              <a:buNone/>
            </a:pPr>
            <a:r>
              <a:rPr lang="en-GB" dirty="0"/>
              <a:t>“</a:t>
            </a:r>
            <a:r>
              <a:rPr lang="en-GB" b="1" dirty="0"/>
              <a:t>Reflective practice </a:t>
            </a:r>
            <a:r>
              <a:rPr lang="en-GB" dirty="0"/>
              <a:t>involves examining ourselves to see our practice more </a:t>
            </a:r>
            <a:r>
              <a:rPr lang="en-GB" b="1" dirty="0"/>
              <a:t>visibly</a:t>
            </a:r>
            <a:r>
              <a:rPr lang="en-GB" dirty="0"/>
              <a:t> and </a:t>
            </a:r>
            <a:r>
              <a:rPr lang="en-GB" b="1" dirty="0"/>
              <a:t>giving attention </a:t>
            </a:r>
            <a:r>
              <a:rPr lang="en-GB" dirty="0"/>
              <a:t>to what we see…Becoming a </a:t>
            </a:r>
            <a:r>
              <a:rPr lang="en-GB" b="1" dirty="0"/>
              <a:t>self-aware</a:t>
            </a:r>
            <a:r>
              <a:rPr lang="en-GB" dirty="0"/>
              <a:t> professional is a crucial part of </a:t>
            </a:r>
            <a:r>
              <a:rPr lang="en-GB" b="1" dirty="0"/>
              <a:t>reflexivity</a:t>
            </a:r>
            <a:r>
              <a:rPr lang="en-GB" dirty="0"/>
              <a:t>.</a:t>
            </a:r>
          </a:p>
          <a:p>
            <a:pPr marL="0" indent="0">
              <a:buNone/>
            </a:pPr>
            <a:r>
              <a:rPr lang="en-GB" dirty="0"/>
              <a:t>The term ‘reflection’ is a metaphor, likening the practices of introspection and considering one’s actions consciously to our common everyday experience of seeing ourselves reflected ‘back’ to us…reflection permits us to see ourselves as we really are.”</a:t>
            </a:r>
          </a:p>
          <a:p>
            <a:pPr marL="0" indent="0">
              <a:buNone/>
            </a:pPr>
            <a:r>
              <a:rPr lang="en-GB" i="1" dirty="0"/>
              <a:t>Beckett-McInroy (2022)</a:t>
            </a:r>
          </a:p>
        </p:txBody>
      </p:sp>
    </p:spTree>
    <p:extLst>
      <p:ext uri="{BB962C8B-B14F-4D97-AF65-F5344CB8AC3E}">
        <p14:creationId xmlns:p14="http://schemas.microsoft.com/office/powerpoint/2010/main" val="4120683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1716DA-B20E-A1DA-99CD-5891A7417BF1}"/>
              </a:ext>
            </a:extLst>
          </p:cNvPr>
          <p:cNvSpPr>
            <a:spLocks noGrp="1"/>
          </p:cNvSpPr>
          <p:nvPr>
            <p:ph idx="1"/>
          </p:nvPr>
        </p:nvSpPr>
        <p:spPr>
          <a:xfrm>
            <a:off x="0" y="0"/>
            <a:ext cx="9144000" cy="6858000"/>
          </a:xfrm>
          <a:solidFill>
            <a:schemeClr val="bg2">
              <a:lumMod val="50000"/>
            </a:schemeClr>
          </a:solidFill>
        </p:spPr>
        <p:txBody>
          <a:bodyPr/>
          <a:lstStyle/>
          <a:p>
            <a:pPr marL="0" indent="0">
              <a:buNone/>
            </a:pPr>
            <a:endParaRPr lang="en-GB" dirty="0"/>
          </a:p>
        </p:txBody>
      </p:sp>
      <p:pic>
        <p:nvPicPr>
          <p:cNvPr id="5" name="Picture 4">
            <a:extLst>
              <a:ext uri="{FF2B5EF4-FFF2-40B4-BE49-F238E27FC236}">
                <a16:creationId xmlns:a16="http://schemas.microsoft.com/office/drawing/2014/main" id="{4A4E9376-032B-CF4A-ACE6-FC8A79B285C9}"/>
              </a:ext>
            </a:extLst>
          </p:cNvPr>
          <p:cNvPicPr>
            <a:picLocks noChangeAspect="1"/>
          </p:cNvPicPr>
          <p:nvPr/>
        </p:nvPicPr>
        <p:blipFill>
          <a:blip r:embed="rId2"/>
          <a:stretch>
            <a:fillRect/>
          </a:stretch>
        </p:blipFill>
        <p:spPr>
          <a:xfrm>
            <a:off x="1259632" y="0"/>
            <a:ext cx="6823710" cy="6858000"/>
          </a:xfrm>
          <a:prstGeom prst="rect">
            <a:avLst/>
          </a:prstGeom>
        </p:spPr>
      </p:pic>
    </p:spTree>
    <p:extLst>
      <p:ext uri="{BB962C8B-B14F-4D97-AF65-F5344CB8AC3E}">
        <p14:creationId xmlns:p14="http://schemas.microsoft.com/office/powerpoint/2010/main" val="2722765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isual NoteTaking by a beginner… Not simple! - Gwen Dja - Medium">
            <a:extLst>
              <a:ext uri="{FF2B5EF4-FFF2-40B4-BE49-F238E27FC236}">
                <a16:creationId xmlns:a16="http://schemas.microsoft.com/office/drawing/2014/main" id="{DE6F6610-0422-04C1-FD64-EF1A5558086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4"/>
          <a:stretch/>
        </p:blipFill>
        <p:spPr bwMode="auto">
          <a:xfrm>
            <a:off x="0" y="1"/>
            <a:ext cx="9144540" cy="6925858"/>
          </a:xfrm>
          <a:prstGeom prst="rect">
            <a:avLst/>
          </a:prstGeom>
          <a:solidFill>
            <a:srgbClr val="FFFFFF"/>
          </a:solidFill>
        </p:spPr>
      </p:pic>
    </p:spTree>
    <p:extLst>
      <p:ext uri="{BB962C8B-B14F-4D97-AF65-F5344CB8AC3E}">
        <p14:creationId xmlns:p14="http://schemas.microsoft.com/office/powerpoint/2010/main" val="3327610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3B7AF-BEC1-404E-2080-5CB03D24B5E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970FCBC-77CC-BD72-BC71-0C8B6A76E42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E49C941-F54E-F6A6-08E8-1F3570AF7CF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673002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E6211-F088-3573-894D-FC2089768A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95CB11-06D6-117D-56BE-DEE581B325A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0863839-48A4-951A-8C0F-7A413A8044FB}"/>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267026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8109A-4B10-AC40-783B-04171BB26FCC}"/>
              </a:ext>
            </a:extLst>
          </p:cNvPr>
          <p:cNvSpPr>
            <a:spLocks noGrp="1"/>
          </p:cNvSpPr>
          <p:nvPr>
            <p:ph type="title"/>
          </p:nvPr>
        </p:nvSpPr>
        <p:spPr/>
        <p:txBody>
          <a:bodyPr/>
          <a:lstStyle/>
          <a:p>
            <a:endParaRPr lang="en-GB"/>
          </a:p>
        </p:txBody>
      </p:sp>
      <p:pic>
        <p:nvPicPr>
          <p:cNvPr id="5" name="Content Placeholder 4" descr="A white board with drawings on it&#10;&#10;Description automatically generated">
            <a:extLst>
              <a:ext uri="{FF2B5EF4-FFF2-40B4-BE49-F238E27FC236}">
                <a16:creationId xmlns:a16="http://schemas.microsoft.com/office/drawing/2014/main" id="{F0D4FC42-EDC9-563A-DDE1-D85900824AE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492" t="8085" r="4494" b="7337"/>
          <a:stretch/>
        </p:blipFill>
        <p:spPr>
          <a:xfrm>
            <a:off x="-28029" y="0"/>
            <a:ext cx="9151910" cy="6858000"/>
          </a:xfrm>
        </p:spPr>
      </p:pic>
    </p:spTree>
    <p:extLst>
      <p:ext uri="{BB962C8B-B14F-4D97-AF65-F5344CB8AC3E}">
        <p14:creationId xmlns:p14="http://schemas.microsoft.com/office/powerpoint/2010/main" val="175097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A0014F-1D08-8275-E86D-B4B2D512FF0E}"/>
              </a:ext>
            </a:extLst>
          </p:cNvPr>
          <p:cNvSpPr/>
          <p:nvPr/>
        </p:nvSpPr>
        <p:spPr>
          <a:xfrm>
            <a:off x="-23614" y="27756"/>
            <a:ext cx="9204125" cy="7001643"/>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426" y="380955"/>
            <a:ext cx="1998222" cy="291931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40844" y="857250"/>
            <a:ext cx="2629274" cy="2011466"/>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406" y="4221088"/>
            <a:ext cx="2579044" cy="2031691"/>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6216" y="465915"/>
            <a:ext cx="2250329" cy="3062662"/>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00382" y="4437112"/>
            <a:ext cx="2871820" cy="1960259"/>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49524" y="3296195"/>
            <a:ext cx="1927287" cy="2724437"/>
          </a:xfrm>
          <a:prstGeom prst="rect">
            <a:avLst/>
          </a:prstGeom>
        </p:spPr>
      </p:pic>
      <p:sp>
        <p:nvSpPr>
          <p:cNvPr id="11" name="TextBox 10"/>
          <p:cNvSpPr txBox="1"/>
          <p:nvPr/>
        </p:nvSpPr>
        <p:spPr>
          <a:xfrm>
            <a:off x="3140844" y="2868715"/>
            <a:ext cx="2629274" cy="415498"/>
          </a:xfrm>
          <a:prstGeom prst="rect">
            <a:avLst/>
          </a:prstGeom>
          <a:noFill/>
        </p:spPr>
        <p:txBody>
          <a:bodyPr wrap="square" rtlCol="0">
            <a:spAutoFit/>
          </a:bodyPr>
          <a:lstStyle/>
          <a:p>
            <a:pPr algn="ctr" defTabSz="685800">
              <a:defRPr/>
            </a:pPr>
            <a:r>
              <a:rPr lang="en-GB" sz="2100" b="1" dirty="0">
                <a:solidFill>
                  <a:srgbClr val="4BACC6">
                    <a:lumMod val="50000"/>
                  </a:srgbClr>
                </a:solidFill>
                <a:latin typeface="Myriad Pro"/>
              </a:rPr>
              <a:t>Choose one image</a:t>
            </a:r>
          </a:p>
        </p:txBody>
      </p:sp>
    </p:spTree>
    <p:extLst>
      <p:ext uri="{BB962C8B-B14F-4D97-AF65-F5344CB8AC3E}">
        <p14:creationId xmlns:p14="http://schemas.microsoft.com/office/powerpoint/2010/main" val="3850474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Importance of Curiosity and Nature Connection — An Darach Forest Therapy">
            <a:extLst>
              <a:ext uri="{FF2B5EF4-FFF2-40B4-BE49-F238E27FC236}">
                <a16:creationId xmlns:a16="http://schemas.microsoft.com/office/drawing/2014/main" id="{48B0E5BC-F0B8-FD79-729B-35B9DA9936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98" r="6301" b="-1"/>
          <a:stretch/>
        </p:blipFill>
        <p:spPr bwMode="auto">
          <a:xfrm>
            <a:off x="20" y="10"/>
            <a:ext cx="9143980" cy="6857990"/>
          </a:xfrm>
          <a:prstGeom prst="rect">
            <a:avLst/>
          </a:prstGeom>
          <a:solidFill>
            <a:srgbClr val="FFFFFF"/>
          </a:solidFill>
        </p:spPr>
      </p:pic>
      <p:sp>
        <p:nvSpPr>
          <p:cNvPr id="4" name="TextBox 3">
            <a:extLst>
              <a:ext uri="{FF2B5EF4-FFF2-40B4-BE49-F238E27FC236}">
                <a16:creationId xmlns:a16="http://schemas.microsoft.com/office/drawing/2014/main" id="{00089A00-CAFD-F677-5CC2-6C10AD616A85}"/>
              </a:ext>
            </a:extLst>
          </p:cNvPr>
          <p:cNvSpPr txBox="1"/>
          <p:nvPr/>
        </p:nvSpPr>
        <p:spPr>
          <a:xfrm>
            <a:off x="827584" y="260648"/>
            <a:ext cx="684076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FFFF00">
                    <a:lumMod val="60000"/>
                    <a:lumOff val="40000"/>
                  </a:srgbClr>
                </a:solidFill>
                <a:effectLst>
                  <a:outerShdw blurRad="38100" dist="38100" dir="2700000" algn="tl">
                    <a:srgbClr val="000000">
                      <a:alpha val="43137"/>
                    </a:srgbClr>
                  </a:outerShdw>
                </a:effectLst>
                <a:uLnTx/>
                <a:uFillTx/>
                <a:latin typeface="Myriad Pro"/>
                <a:ea typeface="+mn-ea"/>
                <a:cs typeface="+mn-cs"/>
              </a:rPr>
              <a:t>Any questions?</a:t>
            </a:r>
          </a:p>
        </p:txBody>
      </p:sp>
    </p:spTree>
    <p:extLst>
      <p:ext uri="{BB962C8B-B14F-4D97-AF65-F5344CB8AC3E}">
        <p14:creationId xmlns:p14="http://schemas.microsoft.com/office/powerpoint/2010/main" val="2978971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467"/>
            <a:ext cx="9144000" cy="5686594"/>
          </a:xfrm>
          <a:prstGeom prst="rect">
            <a:avLst/>
          </a:prstGeom>
        </p:spPr>
      </p:pic>
    </p:spTree>
    <p:extLst>
      <p:ext uri="{BB962C8B-B14F-4D97-AF65-F5344CB8AC3E}">
        <p14:creationId xmlns:p14="http://schemas.microsoft.com/office/powerpoint/2010/main" val="4365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68C35-FA78-69D2-AC50-7EA05CE48DA0}"/>
              </a:ext>
            </a:extLst>
          </p:cNvPr>
          <p:cNvSpPr>
            <a:spLocks noGrp="1"/>
          </p:cNvSpPr>
          <p:nvPr>
            <p:ph type="title"/>
          </p:nvPr>
        </p:nvSpPr>
        <p:spPr/>
        <p:txBody>
          <a:bodyPr/>
          <a:lstStyle/>
          <a:p>
            <a:r>
              <a:rPr lang="en-GB" b="1" dirty="0">
                <a:solidFill>
                  <a:schemeClr val="accent5">
                    <a:lumMod val="50000"/>
                  </a:schemeClr>
                </a:solidFill>
              </a:rPr>
              <a:t>Bibliography</a:t>
            </a:r>
          </a:p>
        </p:txBody>
      </p:sp>
      <p:sp>
        <p:nvSpPr>
          <p:cNvPr id="3" name="Content Placeholder 2">
            <a:extLst>
              <a:ext uri="{FF2B5EF4-FFF2-40B4-BE49-F238E27FC236}">
                <a16:creationId xmlns:a16="http://schemas.microsoft.com/office/drawing/2014/main" id="{096BA67E-845C-7559-60CA-52FBD158C20A}"/>
              </a:ext>
            </a:extLst>
          </p:cNvPr>
          <p:cNvSpPr>
            <a:spLocks noGrp="1"/>
          </p:cNvSpPr>
          <p:nvPr>
            <p:ph idx="1"/>
          </p:nvPr>
        </p:nvSpPr>
        <p:spPr/>
        <p:txBody>
          <a:bodyPr>
            <a:normAutofit fontScale="62500" lnSpcReduction="20000"/>
          </a:bodyPr>
          <a:lstStyle/>
          <a:p>
            <a:pPr marL="0" indent="0">
              <a:buNone/>
            </a:pPr>
            <a:r>
              <a:rPr lang="en-GB" sz="2800" dirty="0"/>
              <a:t>Beckett-McInroy, C. and Baba, S.A. (2022). </a:t>
            </a:r>
            <a:r>
              <a:rPr lang="en-GB" sz="2800" i="1" dirty="0"/>
              <a:t>Creative Reflective Practice.</a:t>
            </a:r>
            <a:r>
              <a:rPr lang="en-GB" sz="2800" dirty="0"/>
              <a:t> 2nd ed. Beckett McInroy Publishing.</a:t>
            </a:r>
          </a:p>
          <a:p>
            <a:pPr marL="0" indent="0">
              <a:buNone/>
            </a:pPr>
            <a:r>
              <a:rPr lang="en-GB" sz="2800" dirty="0"/>
              <a:t>Finlay, L. (2022). </a:t>
            </a:r>
            <a:r>
              <a:rPr lang="en-GB" sz="2800" i="1" dirty="0"/>
              <a:t>The Therapeutic Use of Self in Counselling and Psychotherapy</a:t>
            </a:r>
            <a:r>
              <a:rPr lang="en-GB" sz="2800" dirty="0"/>
              <a:t>. London: SAGE Publications Ltd.</a:t>
            </a:r>
          </a:p>
          <a:p>
            <a:pPr marL="0" indent="0">
              <a:buNone/>
            </a:pPr>
            <a:r>
              <a:rPr lang="en-GB" sz="2800" dirty="0"/>
              <a:t>Land, G., (2011). </a:t>
            </a:r>
            <a:r>
              <a:rPr lang="en-GB" sz="2800" i="1" dirty="0"/>
              <a:t>The Failure of Success. </a:t>
            </a:r>
            <a:r>
              <a:rPr lang="en-GB" sz="2800" dirty="0"/>
              <a:t>[Video].</a:t>
            </a:r>
          </a:p>
          <a:p>
            <a:pPr marL="0" indent="0">
              <a:buNone/>
            </a:pPr>
            <a:r>
              <a:rPr lang="en-GB" sz="2800" dirty="0"/>
              <a:t>Available at: https://www.youtube.com/watch?v=ZfKMq-rYtnc&amp;t=4s</a:t>
            </a:r>
          </a:p>
          <a:p>
            <a:pPr marL="0" indent="0">
              <a:buNone/>
            </a:pPr>
            <a:r>
              <a:rPr lang="en-GB" sz="2800" dirty="0"/>
              <a:t>(</a:t>
            </a:r>
            <a:r>
              <a:rPr lang="en-GB" sz="2800"/>
              <a:t>Accessed </a:t>
            </a:r>
            <a:r>
              <a:rPr lang="en-GB" sz="2800" dirty="0"/>
              <a:t>2nd </a:t>
            </a:r>
            <a:r>
              <a:rPr lang="en-GB" sz="2800"/>
              <a:t>June 2023).</a:t>
            </a:r>
            <a:endParaRPr lang="en-GB" sz="2800" dirty="0"/>
          </a:p>
          <a:p>
            <a:pPr marL="0" indent="0">
              <a:buNone/>
            </a:pPr>
            <a:r>
              <a:rPr lang="en-GB" sz="2800" dirty="0"/>
              <a:t>Land, G. and Jarman, B. (1992). </a:t>
            </a:r>
            <a:r>
              <a:rPr lang="en-GB" sz="2800" i="1" dirty="0"/>
              <a:t>Breakpoint and Beyond: Mastering the Future Today.</a:t>
            </a:r>
            <a:r>
              <a:rPr lang="en-GB" sz="2800" dirty="0"/>
              <a:t> Harper Business</a:t>
            </a:r>
          </a:p>
          <a:p>
            <a:pPr marL="0" indent="0">
              <a:buNone/>
            </a:pPr>
            <a:r>
              <a:rPr lang="en-GB" sz="2800" dirty="0"/>
              <a:t>Sousa, D.A. (2011). </a:t>
            </a:r>
            <a:r>
              <a:rPr lang="en-GB" sz="2800" i="1" dirty="0"/>
              <a:t>How the Brain Learns</a:t>
            </a:r>
            <a:r>
              <a:rPr lang="en-GB" sz="2800" dirty="0"/>
              <a:t>. 4th Ed. London: SAGE Publications Ltd </a:t>
            </a:r>
          </a:p>
          <a:p>
            <a:pPr marL="0" indent="0">
              <a:buNone/>
            </a:pPr>
            <a:r>
              <a:rPr lang="en-GB" sz="2800" dirty="0" err="1"/>
              <a:t>Vint</a:t>
            </a:r>
            <a:r>
              <a:rPr lang="en-GB" sz="2800" dirty="0"/>
              <a:t>, L. (2005). Fresh Thinking Drives Creativity and Innovation. </a:t>
            </a:r>
            <a:r>
              <a:rPr lang="en-GB" sz="2800" i="1" dirty="0"/>
              <a:t>QUICK - Journal of the Queensland Society for Information Technology in Education</a:t>
            </a:r>
            <a:r>
              <a:rPr lang="en-GB" sz="2800" dirty="0"/>
              <a:t>, Issue 94, pp. 20-22.</a:t>
            </a:r>
          </a:p>
        </p:txBody>
      </p:sp>
    </p:spTree>
    <p:extLst>
      <p:ext uri="{BB962C8B-B14F-4D97-AF65-F5344CB8AC3E}">
        <p14:creationId xmlns:p14="http://schemas.microsoft.com/office/powerpoint/2010/main" val="302067705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01500625PowerPointPresentation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_Powerpoint Template Widescreen" id="{86A905F7-F16A-614B-9927-B406E2A1228A}" vid="{F1ADBF0E-F7DE-6D48-B6B1-F4ACFAC8CFA2}"/>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01155a8fcdf8072eea97715944ea3d84">
  <xsd:schema xmlns:xsd="http://www.w3.org/2001/XMLSchema" xmlns:xs="http://www.w3.org/2001/XMLSchema" xmlns:p="http://schemas.microsoft.com/office/2006/metadata/properties" xmlns:ns2="303dbf9b-b85b-46a0-94f1-894078c07ecd" targetNamespace="http://schemas.microsoft.com/office/2006/metadata/properties" ma:root="true" ma:fieldsID="f60d8c41df2d54b37b748a3da9bbc2a0"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3F7E1A4D-29DB-447C-8201-DF1B692C6E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schemas.microsoft.com/office/2006/metadata/properties"/>
    <ds:schemaRef ds:uri="http://www.w3.org/XML/1998/namespace"/>
    <ds:schemaRef ds:uri="303dbf9b-b85b-46a0-94f1-894078c07ecd"/>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668</Words>
  <Application>Microsoft Office PowerPoint</Application>
  <PresentationFormat>On-screen Show (4:3)</PresentationFormat>
  <Paragraphs>164</Paragraphs>
  <Slides>29</Slides>
  <Notes>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29</vt:i4>
      </vt:variant>
    </vt:vector>
  </HeadingPairs>
  <TitlesOfParts>
    <vt:vector size="39" baseType="lpstr">
      <vt:lpstr>Monotype Sorts</vt:lpstr>
      <vt:lpstr>Myriad Pro</vt:lpstr>
      <vt:lpstr>Arial</vt:lpstr>
      <vt:lpstr>Arial Black</vt:lpstr>
      <vt:lpstr>Calibri</vt:lpstr>
      <vt:lpstr>Calibri Light</vt:lpstr>
      <vt:lpstr>20140311PresentationUWTSDTemplate</vt:lpstr>
      <vt:lpstr>Title Slide 1</vt:lpstr>
      <vt:lpstr>201500625PowerPointPresentationTemplate</vt:lpstr>
      <vt:lpstr>UWTSD 200_Text 2</vt:lpstr>
      <vt:lpstr>Coaching with Creativity – Developing reflection and reflexivity using visual practices and artifacts   Julie Crossman</vt:lpstr>
      <vt:lpstr>Link creativity and coaching with a quote</vt:lpstr>
      <vt:lpstr>NASA and Creativity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Metaphors</vt:lpstr>
      <vt:lpstr>PowerPoint Presentation</vt:lpstr>
      <vt:lpstr>PowerPoint Presentation</vt:lpstr>
      <vt:lpstr>PowerPoint Presentation</vt:lpstr>
      <vt:lpstr>PowerPoint Presentation</vt:lpstr>
      <vt:lpstr>PowerPoint Presentation</vt:lpstr>
      <vt:lpstr>Metaphorical mirror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Crossman</cp:lastModifiedBy>
  <cp:revision>325</cp:revision>
  <cp:lastPrinted>2024-03-07T13:34:29Z</cp:lastPrinted>
  <dcterms:created xsi:type="dcterms:W3CDTF">2015-04-14T15:21:28Z</dcterms:created>
  <dcterms:modified xsi:type="dcterms:W3CDTF">2024-03-07T16:05:53Z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