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handoutMasterIdLst>
    <p:handoutMasterId r:id="rId12"/>
  </p:handoutMasterIdLst>
  <p:sldIdLst>
    <p:sldId id="256" r:id="rId3"/>
    <p:sldId id="257" r:id="rId4"/>
    <p:sldId id="258" r:id="rId5"/>
    <p:sldId id="259" r:id="rId6"/>
    <p:sldId id="260" r:id="rId7"/>
    <p:sldId id="261" r:id="rId8"/>
    <p:sldId id="263"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2" autoAdjust="0"/>
    <p:restoredTop sz="94660"/>
  </p:normalViewPr>
  <p:slideViewPr>
    <p:cSldViewPr snapToGrid="0">
      <p:cViewPr varScale="1">
        <p:scale>
          <a:sx n="53" d="100"/>
          <a:sy n="53" d="100"/>
        </p:scale>
        <p:origin x="18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handoutMaster" Target="handoutMasters/handoutMaster1.xml"/><Relationship Id="rId11" Type="http://schemas.openxmlformats.org/officeDocument/2006/relationships/notesMaster" Target="notesMasters/notesMaster1.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6C064A-D61B-4B21-B757-51A9B82445B8}" type="datetimeFigureOut">
              <a:rPr lang="en-US" smtClean="0"/>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0305E07-67EA-4042-A3F6-853A8AD8D209}" type="slidenum">
              <a:rPr lang="en-US" smtClean="0"/>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63A1C593-65D0-4073-BCC9-577B9352EA97}"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3A1C593-65D0-4073-BCC9-577B9352EA97}"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5" Type="http://schemas.openxmlformats.org/officeDocument/2006/relationships/slideLayout" Target="../slideLayouts/slideLayout4.xml"/><Relationship Id="rId4" Type="http://schemas.openxmlformats.org/officeDocument/2006/relationships/image" Target="../media/image5.png"/><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232b5537af3ec39d5160526fbcd89ff"/>
          <p:cNvPicPr>
            <a:picLocks noChangeAspect="1"/>
          </p:cNvPicPr>
          <p:nvPr/>
        </p:nvPicPr>
        <p:blipFill>
          <a:blip r:embed="rId1"/>
          <a:stretch>
            <a:fillRect/>
          </a:stretch>
        </p:blipFill>
        <p:spPr>
          <a:xfrm>
            <a:off x="-1905" y="-5715"/>
            <a:ext cx="12195175" cy="6868795"/>
          </a:xfrm>
          <a:prstGeom prst="rect">
            <a:avLst/>
          </a:prstGeom>
        </p:spPr>
      </p:pic>
      <p:sp>
        <p:nvSpPr>
          <p:cNvPr id="2" name="Title 1"/>
          <p:cNvSpPr>
            <a:spLocks noGrp="1"/>
          </p:cNvSpPr>
          <p:nvPr>
            <p:ph type="ctrTitle"/>
          </p:nvPr>
        </p:nvSpPr>
        <p:spPr/>
        <p:txBody>
          <a:bodyPr>
            <a:noAutofit/>
          </a:bodyPr>
          <a:lstStyle/>
          <a:p>
            <a:pPr algn="ctr"/>
            <a:r>
              <a:rPr lang="en-US" sz="4800" b="1" i="1" dirty="0">
                <a:gradFill>
                  <a:gsLst>
                    <a:gs pos="89000">
                      <a:srgbClr val="FECF40"/>
                    </a:gs>
                    <a:gs pos="100000">
                      <a:srgbClr val="846C21"/>
                    </a:gs>
                  </a:gsLst>
                  <a:lin ang="5400000" scaled="0"/>
                </a:gradFill>
                <a:effectLst>
                  <a:outerShdw blurRad="38100" dist="38100" dir="2700000" algn="tl">
                    <a:srgbClr val="000000">
                      <a:alpha val="43137"/>
                    </a:srgbClr>
                  </a:outerShdw>
                  <a:reflection blurRad="6350" stA="53000" endA="300" endPos="35500" dir="5400000" sy="-90000" algn="bl" rotWithShape="0"/>
                </a:effectLst>
                <a:latin typeface="Times New Roman" panose="02020603050405020304" charset="0"/>
                <a:cs typeface="Times New Roman" panose="02020603050405020304" charset="0"/>
              </a:rPr>
              <a:t>Research On Key Points For Improving Enterprise’s Customer Service And Crisis Management（Taking Tesla As An Example）</a:t>
            </a:r>
            <a:endParaRPr lang="en-US" sz="4800" b="1" i="1" dirty="0">
              <a:gradFill>
                <a:gsLst>
                  <a:gs pos="89000">
                    <a:srgbClr val="FECF40"/>
                  </a:gs>
                  <a:gs pos="100000">
                    <a:srgbClr val="846C21"/>
                  </a:gs>
                </a:gsLst>
                <a:lin ang="5400000" scaled="0"/>
              </a:gradFill>
              <a:effectLst>
                <a:outerShdw blurRad="38100" dist="38100" dir="2700000" algn="tl">
                  <a:srgbClr val="000000">
                    <a:alpha val="43137"/>
                  </a:srgbClr>
                </a:outerShdw>
                <a:reflection blurRad="6350" stA="53000" endA="300" endPos="35500" dir="5400000" sy="-90000" algn="bl" rotWithShape="0"/>
              </a:effectLst>
              <a:latin typeface="Times New Roman" panose="02020603050405020304" charset="0"/>
              <a:cs typeface="Times New Roman" panose="02020603050405020304" charset="0"/>
            </a:endParaRPr>
          </a:p>
        </p:txBody>
      </p:sp>
      <p:sp>
        <p:nvSpPr>
          <p:cNvPr id="3" name="Subtitle 2"/>
          <p:cNvSpPr>
            <a:spLocks noGrp="1"/>
          </p:cNvSpPr>
          <p:nvPr>
            <p:ph type="subTitle" idx="1"/>
          </p:nvPr>
        </p:nvSpPr>
        <p:spPr>
          <a:xfrm>
            <a:off x="1524000" y="4336098"/>
            <a:ext cx="9144000" cy="1655762"/>
          </a:xfrm>
        </p:spPr>
        <p:txBody>
          <a:bodyPr>
            <a:normAutofit/>
            <a:scene3d>
              <a:camera prst="orthographicFront"/>
              <a:lightRig rig="threePt" dir="t"/>
            </a:scene3d>
          </a:bodyPr>
          <a:lstStyle/>
          <a:p>
            <a:r>
              <a:rPr lang="en-US" sz="2800" b="1" i="1">
                <a:ln w="12700">
                  <a:solidFill>
                    <a:schemeClr val="accent1"/>
                  </a:solidFill>
                  <a:prstDash val="solid"/>
                </a:ln>
                <a:pattFill prst="pct50">
                  <a:fgClr>
                    <a:schemeClr val="accent1"/>
                  </a:fgClr>
                  <a:bgClr>
                    <a:schemeClr val="accent1">
                      <a:lumMod val="20000"/>
                      <a:lumOff val="80000"/>
                    </a:schemeClr>
                  </a:bgClr>
                </a:pattFill>
                <a:effectLst>
                  <a:outerShdw blurRad="38100" dist="38100" dir="2700000" algn="tl">
                    <a:srgbClr val="000000">
                      <a:alpha val="43137"/>
                    </a:srgbClr>
                  </a:outerShdw>
                </a:effectLst>
                <a:latin typeface="Times New Roman" panose="02020603050405020304" charset="0"/>
                <a:cs typeface="Times New Roman" panose="02020603050405020304" charset="0"/>
              </a:rPr>
              <a:t>Module Name:Organizational consultancy (M6X01422)</a:t>
            </a:r>
            <a:endParaRPr lang="en-US" sz="2800" b="1" i="1">
              <a:ln w="12700">
                <a:solidFill>
                  <a:schemeClr val="accent1"/>
                </a:solidFill>
                <a:prstDash val="solid"/>
              </a:ln>
              <a:pattFill prst="pct50">
                <a:fgClr>
                  <a:schemeClr val="accent1"/>
                </a:fgClr>
                <a:bgClr>
                  <a:schemeClr val="accent1">
                    <a:lumMod val="20000"/>
                    <a:lumOff val="80000"/>
                  </a:schemeClr>
                </a:bgClr>
              </a:pattFill>
              <a:effectLst>
                <a:outerShdw blurRad="38100" dist="38100" dir="2700000" algn="tl">
                  <a:srgbClr val="000000">
                    <a:alpha val="43137"/>
                  </a:srgbClr>
                </a:outerShdw>
              </a:effectLst>
              <a:latin typeface="Times New Roman" panose="02020603050405020304" charset="0"/>
              <a:cs typeface="Times New Roman" panose="02020603050405020304" charset="0"/>
            </a:endParaRPr>
          </a:p>
          <a:p>
            <a:r>
              <a:rPr lang="en-US" sz="2800" b="1" i="1">
                <a:ln w="12700">
                  <a:solidFill>
                    <a:schemeClr val="accent1"/>
                  </a:solidFill>
                  <a:prstDash val="solid"/>
                </a:ln>
                <a:pattFill prst="pct50">
                  <a:fgClr>
                    <a:schemeClr val="accent1"/>
                  </a:fgClr>
                  <a:bgClr>
                    <a:schemeClr val="accent1">
                      <a:lumMod val="20000"/>
                      <a:lumOff val="80000"/>
                    </a:schemeClr>
                  </a:bgClr>
                </a:pattFill>
                <a:effectLst>
                  <a:outerShdw blurRad="38100" dist="38100" dir="2700000" algn="tl">
                    <a:srgbClr val="000000">
                      <a:alpha val="43137"/>
                    </a:srgbClr>
                  </a:outerShdw>
                </a:effectLst>
                <a:latin typeface="Times New Roman" panose="02020603050405020304" charset="0"/>
                <a:cs typeface="Times New Roman" panose="02020603050405020304" charset="0"/>
              </a:rPr>
              <a:t>Name:	Jiankai Gao</a:t>
            </a:r>
            <a:endParaRPr lang="en-US" sz="2800" b="1" i="1">
              <a:ln w="12700">
                <a:solidFill>
                  <a:schemeClr val="accent1"/>
                </a:solidFill>
                <a:prstDash val="solid"/>
              </a:ln>
              <a:pattFill prst="pct50">
                <a:fgClr>
                  <a:schemeClr val="accent1"/>
                </a:fgClr>
                <a:bgClr>
                  <a:schemeClr val="accent1">
                    <a:lumMod val="20000"/>
                    <a:lumOff val="80000"/>
                  </a:schemeClr>
                </a:bgClr>
              </a:pattFill>
              <a:effectLst>
                <a:outerShdw blurRad="38100" dist="38100" dir="2700000" algn="tl">
                  <a:srgbClr val="000000">
                    <a:alpha val="43137"/>
                  </a:srgbClr>
                </a:outerShdw>
              </a:effectLst>
              <a:latin typeface="Times New Roman" panose="02020603050405020304" charset="0"/>
              <a:cs typeface="Times New Roman" panose="02020603050405020304" charset="0"/>
            </a:endParaRPr>
          </a:p>
          <a:p>
            <a:r>
              <a:rPr lang="en-US" sz="2800" b="1" i="1">
                <a:ln w="12700">
                  <a:solidFill>
                    <a:schemeClr val="accent1"/>
                  </a:solidFill>
                  <a:prstDash val="solid"/>
                </a:ln>
                <a:pattFill prst="pct50">
                  <a:fgClr>
                    <a:schemeClr val="accent1"/>
                  </a:fgClr>
                  <a:bgClr>
                    <a:schemeClr val="accent1">
                      <a:lumMod val="20000"/>
                      <a:lumOff val="80000"/>
                    </a:schemeClr>
                  </a:bgClr>
                </a:pattFill>
                <a:effectLst>
                  <a:outerShdw blurRad="38100" dist="38100" dir="2700000" algn="tl">
                    <a:srgbClr val="000000">
                      <a:alpha val="43137"/>
                    </a:srgbClr>
                  </a:outerShdw>
                </a:effectLst>
                <a:latin typeface="Times New Roman" panose="02020603050405020304" charset="0"/>
                <a:cs typeface="Times New Roman" panose="02020603050405020304" charset="0"/>
              </a:rPr>
              <a:t>Student Number:1904304</a:t>
            </a:r>
            <a:endParaRPr lang="en-US" sz="2800" b="1" i="1">
              <a:ln w="12700">
                <a:solidFill>
                  <a:schemeClr val="accent1"/>
                </a:solidFill>
                <a:prstDash val="solid"/>
              </a:ln>
              <a:pattFill prst="pct50">
                <a:fgClr>
                  <a:schemeClr val="accent1"/>
                </a:fgClr>
                <a:bgClr>
                  <a:schemeClr val="accent1">
                    <a:lumMod val="20000"/>
                    <a:lumOff val="80000"/>
                  </a:schemeClr>
                </a:bgClr>
              </a:pattFill>
              <a:effectLst>
                <a:outerShdw blurRad="38100" dist="38100" dir="2700000" algn="tl">
                  <a:srgbClr val="000000">
                    <a:alpha val="43137"/>
                  </a:srgbClr>
                </a:outerShdw>
              </a:effectLst>
              <a:latin typeface="Times New Roman" panose="02020603050405020304" charset="0"/>
              <a:cs typeface="Times New Roman" panose="02020603050405020304" charset="0"/>
            </a:endParaRPr>
          </a:p>
        </p:txBody>
      </p:sp>
    </p:spTree>
  </p:cSld>
  <p:clrMapOvr>
    <a:masterClrMapping/>
  </p:clrMapOvr>
  <p:transition advClick="0" advTm="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4" fill="hold" grpId="0" nodeType="withEffect">
                                  <p:stCondLst>
                                    <p:cond delay="0"/>
                                  </p:stCondLst>
                                  <p:childTnLst>
                                    <p:set>
                                      <p:cBhvr>
                                        <p:cTn id="6" dur="1000" fill="hold">
                                          <p:stCondLst>
                                            <p:cond delay="0"/>
                                          </p:stCondLst>
                                        </p:cTn>
                                        <p:tgtEl>
                                          <p:spTgt spid="2"/>
                                        </p:tgtEl>
                                        <p:attrNameLst>
                                          <p:attrName>style.visibility</p:attrName>
                                        </p:attrNameLst>
                                      </p:cBhvr>
                                      <p:to>
                                        <p:strVal val="visible"/>
                                      </p:to>
                                    </p:set>
                                    <p:animEffect transition="in" filter="wheel(4)">
                                      <p:cBhvr>
                                        <p:cTn id="7" dur="1000"/>
                                        <p:tgtEl>
                                          <p:spTgt spid="2"/>
                                        </p:tgtEl>
                                      </p:cBhvr>
                                    </p:animEffect>
                                  </p:childTnLst>
                                </p:cTn>
                              </p:par>
                            </p:childTnLst>
                          </p:cTn>
                        </p:par>
                        <p:par>
                          <p:cTn id="8" fill="hold">
                            <p:stCondLst>
                              <p:cond delay="1000"/>
                            </p:stCondLst>
                            <p:childTnLst>
                              <p:par>
                                <p:cTn id="9" presetID="6" presetClass="entr" presetSubtype="16" fill="hold" grpId="0" nodeType="afterEffect">
                                  <p:stCondLst>
                                    <p:cond delay="0"/>
                                  </p:stCondLst>
                                  <p:childTnLst>
                                    <p:set>
                                      <p:cBhvr>
                                        <p:cTn id="10" dur="1000" fill="hold">
                                          <p:stCondLst>
                                            <p:cond delay="0"/>
                                          </p:stCondLst>
                                        </p:cTn>
                                        <p:tgtEl>
                                          <p:spTgt spid="3">
                                            <p:txEl>
                                              <p:pRg st="0" end="0"/>
                                            </p:txEl>
                                          </p:spTgt>
                                        </p:tgtEl>
                                        <p:attrNameLst>
                                          <p:attrName>style.visibility</p:attrName>
                                        </p:attrNameLst>
                                      </p:cBhvr>
                                      <p:to>
                                        <p:strVal val="visible"/>
                                      </p:to>
                                    </p:set>
                                    <p:animEffect transition="in" filter="circle(in)">
                                      <p:cBhvr>
                                        <p:cTn id="11" dur="1000"/>
                                        <p:tgtEl>
                                          <p:spTgt spid="3">
                                            <p:txEl>
                                              <p:pRg st="0" end="0"/>
                                            </p:txEl>
                                          </p:spTgt>
                                        </p:tgtEl>
                                      </p:cBhvr>
                                    </p:animEffect>
                                  </p:childTnLst>
                                </p:cTn>
                              </p:par>
                            </p:childTnLst>
                          </p:cTn>
                        </p:par>
                        <p:par>
                          <p:cTn id="12" fill="hold">
                            <p:stCondLst>
                              <p:cond delay="2000"/>
                            </p:stCondLst>
                            <p:childTnLst>
                              <p:par>
                                <p:cTn id="13" presetID="6" presetClass="entr" presetSubtype="16" fill="hold" grpId="0" nodeType="afterEffect">
                                  <p:stCondLst>
                                    <p:cond delay="0"/>
                                  </p:stCondLst>
                                  <p:childTnLst>
                                    <p:set>
                                      <p:cBhvr>
                                        <p:cTn id="14" dur="1000" fill="hold">
                                          <p:stCondLst>
                                            <p:cond delay="0"/>
                                          </p:stCondLst>
                                        </p:cTn>
                                        <p:tgtEl>
                                          <p:spTgt spid="3">
                                            <p:txEl>
                                              <p:pRg st="1" end="1"/>
                                            </p:txEl>
                                          </p:spTgt>
                                        </p:tgtEl>
                                        <p:attrNameLst>
                                          <p:attrName>style.visibility</p:attrName>
                                        </p:attrNameLst>
                                      </p:cBhvr>
                                      <p:to>
                                        <p:strVal val="visible"/>
                                      </p:to>
                                    </p:set>
                                    <p:animEffect transition="in" filter="circle(in)">
                                      <p:cBhvr>
                                        <p:cTn id="15" dur="1000"/>
                                        <p:tgtEl>
                                          <p:spTgt spid="3">
                                            <p:txEl>
                                              <p:pRg st="1" end="1"/>
                                            </p:txEl>
                                          </p:spTgt>
                                        </p:tgtEl>
                                      </p:cBhvr>
                                    </p:animEffect>
                                  </p:childTnLst>
                                </p:cTn>
                              </p:par>
                            </p:childTnLst>
                          </p:cTn>
                        </p:par>
                        <p:par>
                          <p:cTn id="16" fill="hold">
                            <p:stCondLst>
                              <p:cond delay="3000"/>
                            </p:stCondLst>
                            <p:childTnLst>
                              <p:par>
                                <p:cTn id="17" presetID="6" presetClass="entr" presetSubtype="16" fill="hold" grpId="0" nodeType="afterEffect">
                                  <p:stCondLst>
                                    <p:cond delay="0"/>
                                  </p:stCondLst>
                                  <p:childTnLst>
                                    <p:set>
                                      <p:cBhvr>
                                        <p:cTn id="18" dur="1000" fill="hold">
                                          <p:stCondLst>
                                            <p:cond delay="0"/>
                                          </p:stCondLst>
                                        </p:cTn>
                                        <p:tgtEl>
                                          <p:spTgt spid="3">
                                            <p:txEl>
                                              <p:pRg st="2" end="2"/>
                                            </p:txEl>
                                          </p:spTgt>
                                        </p:tgtEl>
                                        <p:attrNameLst>
                                          <p:attrName>style.visibility</p:attrName>
                                        </p:attrNameLst>
                                      </p:cBhvr>
                                      <p:to>
                                        <p:strVal val="visible"/>
                                      </p:to>
                                    </p:set>
                                    <p:animEffect transition="in" filter="circle(in)">
                                      <p:cBhvr>
                                        <p:cTn id="19"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Picture 3" descr="e37a48a7c2fad3e71ac1ab8ac394c564"/>
          <p:cNvPicPr>
            <a:picLocks noChangeAspect="1"/>
          </p:cNvPicPr>
          <p:nvPr/>
        </p:nvPicPr>
        <p:blipFill>
          <a:blip r:embed="rId1"/>
          <a:stretch>
            <a:fillRect/>
          </a:stretch>
        </p:blipFill>
        <p:spPr>
          <a:xfrm>
            <a:off x="-10160" y="-23495"/>
            <a:ext cx="12211685" cy="6904990"/>
          </a:xfrm>
          <a:prstGeom prst="rect">
            <a:avLst/>
          </a:prstGeom>
        </p:spPr>
      </p:pic>
      <p:sp>
        <p:nvSpPr>
          <p:cNvPr id="2" name="Title 1"/>
          <p:cNvSpPr>
            <a:spLocks noGrp="1"/>
          </p:cNvSpPr>
          <p:nvPr>
            <p:ph type="title"/>
          </p:nvPr>
        </p:nvSpPr>
        <p:spPr>
          <a:xfrm>
            <a:off x="297815" y="127000"/>
            <a:ext cx="11595735" cy="1325880"/>
          </a:xfrm>
        </p:spPr>
        <p:txBody>
          <a:bodyPr>
            <a:normAutofit/>
            <a:scene3d>
              <a:camera prst="orthographicFront"/>
              <a:lightRig rig="soft" dir="t">
                <a:rot lat="0" lon="0" rev="15600000"/>
              </a:lightRig>
            </a:scene3d>
            <a:sp3d extrusionH="57150" prstMaterial="softEdge">
              <a:bevelT w="25400" h="38100"/>
            </a:sp3d>
          </a:bodyPr>
          <a:p>
            <a:r>
              <a:rPr lang="en-US" sz="3600" b="1" i="1">
                <a:solidFill>
                  <a:schemeClr val="accent4"/>
                </a:solidFill>
                <a:effectLst>
                  <a:outerShdw blurRad="38100" dist="38100" dir="2700000" algn="tl">
                    <a:srgbClr val="000000">
                      <a:alpha val="43137"/>
                    </a:srgbClr>
                  </a:outerShdw>
                </a:effectLst>
                <a:latin typeface="Times New Roman" panose="02020603050405020304" charset="0"/>
                <a:cs typeface="Times New Roman" panose="02020603050405020304" charset="0"/>
              </a:rPr>
              <a:t>Part 1: Self-Introduction &amp; The Organization </a:t>
            </a:r>
            <a:r>
              <a:rPr lang="en-US" sz="3600" b="1" i="1">
                <a:solidFill>
                  <a:schemeClr val="accent4"/>
                </a:solidFill>
                <a:effectLst>
                  <a:outerShdw blurRad="38100" dist="38100" dir="2700000" algn="tl">
                    <a:srgbClr val="000000">
                      <a:alpha val="43137"/>
                    </a:srgbClr>
                  </a:outerShdw>
                </a:effectLst>
                <a:latin typeface="Times New Roman" panose="02020603050405020304" charset="0"/>
                <a:cs typeface="Times New Roman" panose="02020603050405020304" charset="0"/>
                <a:sym typeface="+mn-ea"/>
              </a:rPr>
              <a:t>Introduction</a:t>
            </a:r>
            <a:endParaRPr lang="zh-CN" altLang="en-US" sz="3600" b="1" i="1">
              <a:solidFill>
                <a:schemeClr val="accent4"/>
              </a:solidFill>
              <a:effectLst>
                <a:outerShdw blurRad="38100" dist="38100" dir="2700000" algn="tl">
                  <a:srgbClr val="000000">
                    <a:alpha val="43137"/>
                  </a:srgbClr>
                </a:outerShdw>
              </a:effectLst>
              <a:latin typeface="Times New Roman" panose="02020603050405020304" charset="0"/>
              <a:cs typeface="Times New Roman" panose="02020603050405020304" charset="0"/>
            </a:endParaRPr>
          </a:p>
        </p:txBody>
      </p:sp>
      <p:sp>
        <p:nvSpPr>
          <p:cNvPr id="3" name="Content Placeholder 2"/>
          <p:cNvSpPr>
            <a:spLocks noGrp="1"/>
          </p:cNvSpPr>
          <p:nvPr>
            <p:ph sz="half" idx="1"/>
          </p:nvPr>
        </p:nvSpPr>
        <p:spPr>
          <a:xfrm>
            <a:off x="4909185" y="3898265"/>
            <a:ext cx="6639560" cy="2293620"/>
          </a:xfrm>
        </p:spPr>
        <p:txBody>
          <a:bodyPr>
            <a:noAutofit/>
          </a:bodyPr>
          <a:p>
            <a:r>
              <a:rPr lang="en-US" sz="30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Tesla  Inc. is a company co-founded by Martin Eberhard and Marc Tarpenning in America in 2003 and is headquartered in California, USA. Tesla ranked 144th in the Fortune American 500 last year.</a:t>
            </a:r>
            <a:endParaRPr lang="en-US" sz="30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p:txBody>
      </p:sp>
      <p:sp>
        <p:nvSpPr>
          <p:cNvPr id="5" name="Content Placeholder 2"/>
          <p:cNvSpPr>
            <a:spLocks noGrp="1"/>
          </p:cNvSpPr>
          <p:nvPr/>
        </p:nvSpPr>
        <p:spPr>
          <a:xfrm>
            <a:off x="304165" y="1319530"/>
            <a:ext cx="8065135" cy="1329690"/>
          </a:xfrm>
          <a:prstGeom prst="rect">
            <a:avLst/>
          </a:prstGeom>
        </p:spPr>
        <p:txBody>
          <a:bodyPr vert="horz" lIns="91440" tIns="45720" rIns="91440" bIns="45720" rtlCol="0">
            <a:normAutofit fontScale="9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I am Jiankai Gao, also as known as Welter. I was born in China in 1997. My motto is you never realize how strong you are until you have no choice but to be strong.</a:t>
            </a:r>
            <a:endParaRPr lang="en-US"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p:txBody>
      </p:sp>
      <p:pic>
        <p:nvPicPr>
          <p:cNvPr id="36" name="Picture 36" descr="402975766251246448"/>
          <p:cNvPicPr>
            <a:picLocks noChangeAspect="1"/>
          </p:cNvPicPr>
          <p:nvPr>
            <p:ph sz="half" idx="2"/>
          </p:nvPr>
        </p:nvPicPr>
        <p:blipFill>
          <a:blip r:embed="rId2"/>
          <a:stretch>
            <a:fillRect/>
          </a:stretch>
        </p:blipFill>
        <p:spPr>
          <a:xfrm>
            <a:off x="581025" y="2649220"/>
            <a:ext cx="4076065" cy="2061845"/>
          </a:xfrm>
          <a:prstGeom prst="rect">
            <a:avLst/>
          </a:prstGeom>
        </p:spPr>
      </p:pic>
      <p:pic>
        <p:nvPicPr>
          <p:cNvPr id="7" name="Picture 6"/>
          <p:cNvPicPr>
            <a:picLocks noChangeAspect="1"/>
          </p:cNvPicPr>
          <p:nvPr/>
        </p:nvPicPr>
        <p:blipFill>
          <a:blip r:embed="rId3"/>
          <a:stretch>
            <a:fillRect/>
          </a:stretch>
        </p:blipFill>
        <p:spPr>
          <a:xfrm>
            <a:off x="8565515" y="1319530"/>
            <a:ext cx="2676525" cy="2676525"/>
          </a:xfrm>
          <a:prstGeom prst="rect">
            <a:avLst/>
          </a:prstGeom>
        </p:spPr>
      </p:pic>
      <p:pic>
        <p:nvPicPr>
          <p:cNvPr id="8" name="Picture 7"/>
          <p:cNvPicPr>
            <a:picLocks noChangeAspect="1"/>
          </p:cNvPicPr>
          <p:nvPr/>
        </p:nvPicPr>
        <p:blipFill>
          <a:blip r:embed="rId4"/>
          <a:stretch>
            <a:fillRect/>
          </a:stretch>
        </p:blipFill>
        <p:spPr>
          <a:xfrm>
            <a:off x="581025" y="4711065"/>
            <a:ext cx="4076065" cy="190881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000"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style.rotation</p:attrName>
                                        </p:attrNameLst>
                                      </p:cBhvr>
                                      <p:tavLst>
                                        <p:tav tm="0">
                                          <p:val>
                                            <p:fltVal val="360"/>
                                          </p:val>
                                        </p:tav>
                                        <p:tav tm="100000">
                                          <p:val>
                                            <p:fltVal val="0"/>
                                          </p:val>
                                        </p:tav>
                                      </p:tavLst>
                                    </p:anim>
                                    <p:animEffect transition="in" filter="fade">
                                      <p:cBhvr>
                                        <p:cTn id="10" dur="1000"/>
                                        <p:tgtEl>
                                          <p:spTgt spid="5">
                                            <p:txEl>
                                              <p:pRg st="0" end="0"/>
                                            </p:txEl>
                                          </p:spTgt>
                                        </p:tgtEl>
                                      </p:cBhvr>
                                    </p:animEffect>
                                  </p:childTnLst>
                                </p:cTn>
                              </p:par>
                              <p:par>
                                <p:cTn id="11" presetID="2" presetClass="entr" presetSubtype="12" fill="hold" nodeType="withEffect">
                                  <p:stCondLst>
                                    <p:cond delay="0"/>
                                  </p:stCondLst>
                                  <p:childTnLst>
                                    <p:set>
                                      <p:cBhvr>
                                        <p:cTn id="12" dur="1000" fill="hold">
                                          <p:stCondLst>
                                            <p:cond delay="0"/>
                                          </p:stCondLst>
                                        </p:cTn>
                                        <p:tgtEl>
                                          <p:spTgt spid="7"/>
                                        </p:tgtEl>
                                        <p:attrNameLst>
                                          <p:attrName>style.visibility</p:attrName>
                                        </p:attrNameLst>
                                      </p:cBhvr>
                                      <p:to>
                                        <p:strVal val="visible"/>
                                      </p:to>
                                    </p:set>
                                    <p:anim calcmode="lin" valueType="num">
                                      <p:cBhvr additive="base">
                                        <p:cTn id="13" dur="1000" fill="hold"/>
                                        <p:tgtEl>
                                          <p:spTgt spid="7"/>
                                        </p:tgtEl>
                                        <p:attrNameLst>
                                          <p:attrName>ppt_x</p:attrName>
                                        </p:attrNameLst>
                                      </p:cBhvr>
                                      <p:tavLst>
                                        <p:tav tm="0">
                                          <p:val>
                                            <p:strVal val="0-#ppt_w/2"/>
                                          </p:val>
                                        </p:tav>
                                        <p:tav tm="100000">
                                          <p:val>
                                            <p:strVal val="#ppt_x"/>
                                          </p:val>
                                        </p:tav>
                                      </p:tavLst>
                                    </p:anim>
                                    <p:anim calcmode="lin" valueType="num">
                                      <p:cBhvr additive="base">
                                        <p:cTn id="14" dur="1000" fill="hold"/>
                                        <p:tgtEl>
                                          <p:spTgt spid="7"/>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000" fill="hold">
                                          <p:stCondLst>
                                            <p:cond delay="0"/>
                                          </p:stCondLst>
                                        </p:cTn>
                                        <p:tgtEl>
                                          <p:spTgt spid="36"/>
                                        </p:tgtEl>
                                        <p:attrNameLst>
                                          <p:attrName>style.visibility</p:attrName>
                                        </p:attrNameLst>
                                      </p:cBhvr>
                                      <p:to>
                                        <p:strVal val="visible"/>
                                      </p:to>
                                    </p:set>
                                    <p:anim calcmode="lin" valueType="num">
                                      <p:cBhvr additive="base">
                                        <p:cTn id="17" dur="1000" fill="hold"/>
                                        <p:tgtEl>
                                          <p:spTgt spid="36"/>
                                        </p:tgtEl>
                                        <p:attrNameLst>
                                          <p:attrName>ppt_x</p:attrName>
                                        </p:attrNameLst>
                                      </p:cBhvr>
                                      <p:tavLst>
                                        <p:tav tm="0">
                                          <p:val>
                                            <p:strVal val="#ppt_x"/>
                                          </p:val>
                                        </p:tav>
                                        <p:tav tm="100000">
                                          <p:val>
                                            <p:strVal val="#ppt_x"/>
                                          </p:val>
                                        </p:tav>
                                      </p:tavLst>
                                    </p:anim>
                                    <p:anim calcmode="lin" valueType="num">
                                      <p:cBhvr additive="base">
                                        <p:cTn id="18" dur="1000" fill="hold"/>
                                        <p:tgtEl>
                                          <p:spTgt spid="36"/>
                                        </p:tgtEl>
                                        <p:attrNameLst>
                                          <p:attrName>ppt_y</p:attrName>
                                        </p:attrNameLst>
                                      </p:cBhvr>
                                      <p:tavLst>
                                        <p:tav tm="0">
                                          <p:val>
                                            <p:strVal val="1+#ppt_h/2"/>
                                          </p:val>
                                        </p:tav>
                                        <p:tav tm="100000">
                                          <p:val>
                                            <p:strVal val="#ppt_y"/>
                                          </p:val>
                                        </p:tav>
                                      </p:tavLst>
                                    </p:anim>
                                  </p:childTnLst>
                                </p:cTn>
                              </p:par>
                              <p:par>
                                <p:cTn id="19" presetID="2" presetClass="entr" presetSubtype="1" fill="hold" nodeType="withEffect">
                                  <p:stCondLst>
                                    <p:cond delay="0"/>
                                  </p:stCondLst>
                                  <p:childTnLst>
                                    <p:set>
                                      <p:cBhvr>
                                        <p:cTn id="20" dur="1000" fill="hold">
                                          <p:stCondLst>
                                            <p:cond delay="0"/>
                                          </p:stCondLst>
                                        </p:cTn>
                                        <p:tgtEl>
                                          <p:spTgt spid="8"/>
                                        </p:tgtEl>
                                        <p:attrNameLst>
                                          <p:attrName>style.visibility</p:attrName>
                                        </p:attrNameLst>
                                      </p:cBhvr>
                                      <p:to>
                                        <p:strVal val="visible"/>
                                      </p:to>
                                    </p:set>
                                    <p:anim calcmode="lin" valueType="num">
                                      <p:cBhvr additive="base">
                                        <p:cTn id="21" dur="1000" fill="hold"/>
                                        <p:tgtEl>
                                          <p:spTgt spid="8"/>
                                        </p:tgtEl>
                                        <p:attrNameLst>
                                          <p:attrName>ppt_x</p:attrName>
                                        </p:attrNameLst>
                                      </p:cBhvr>
                                      <p:tavLst>
                                        <p:tav tm="0">
                                          <p:val>
                                            <p:strVal val="#ppt_x"/>
                                          </p:val>
                                        </p:tav>
                                        <p:tav tm="100000">
                                          <p:val>
                                            <p:strVal val="#ppt_x"/>
                                          </p:val>
                                        </p:tav>
                                      </p:tavLst>
                                    </p:anim>
                                    <p:anim calcmode="lin" valueType="num">
                                      <p:cBhvr additive="base">
                                        <p:cTn id="22" dur="1000" fill="hold"/>
                                        <p:tgtEl>
                                          <p:spTgt spid="8"/>
                                        </p:tgtEl>
                                        <p:attrNameLst>
                                          <p:attrName>ppt_y</p:attrName>
                                        </p:attrNameLst>
                                      </p:cBhvr>
                                      <p:tavLst>
                                        <p:tav tm="0">
                                          <p:val>
                                            <p:strVal val="0-#ppt_h/2"/>
                                          </p:val>
                                        </p:tav>
                                        <p:tav tm="100000">
                                          <p:val>
                                            <p:strVal val="#ppt_y"/>
                                          </p:val>
                                        </p:tav>
                                      </p:tavLst>
                                    </p:anim>
                                  </p:childTnLst>
                                </p:cTn>
                              </p:par>
                              <p:par>
                                <p:cTn id="23" presetID="55" presetClass="entr" presetSubtype="0" fill="hold" grpId="0" nodeType="with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26"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27" dur="1000"/>
                                        <p:tgtEl>
                                          <p:spTgt spid="3">
                                            <p:txEl>
                                              <p:pRg st="0" end="0"/>
                                            </p:txEl>
                                          </p:spTgt>
                                        </p:tgtEl>
                                      </p:cBhvr>
                                    </p:animEffect>
                                  </p:childTnLst>
                                </p:cTn>
                              </p:par>
                              <p:par>
                                <p:cTn id="28" presetID="27" presetClass="entr" presetSubtype="0" fill="hold" grpId="0" nodeType="withEffect">
                                  <p:stCondLst>
                                    <p:cond delay="0"/>
                                  </p:stCondLst>
                                  <p:iterate type="lt">
                                    <p:tmPct val="50000"/>
                                  </p:iterate>
                                  <p:childTnLst>
                                    <p:set>
                                      <p:cBhvr>
                                        <p:cTn id="29" dur="1" fill="hold">
                                          <p:stCondLst>
                                            <p:cond delay="0"/>
                                          </p:stCondLst>
                                        </p:cTn>
                                        <p:tgtEl>
                                          <p:spTgt spid="2"/>
                                        </p:tgtEl>
                                        <p:attrNameLst>
                                          <p:attrName>style.visibility</p:attrName>
                                        </p:attrNameLst>
                                      </p:cBhvr>
                                      <p:to>
                                        <p:strVal val="visible"/>
                                      </p:to>
                                    </p:set>
                                    <p:anim calcmode="discrete" valueType="clr">
                                      <p:cBhvr override="childStyle">
                                        <p:cTn id="30" dur="8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31" dur="80"/>
                                        <p:tgtEl>
                                          <p:spTgt spid="2"/>
                                        </p:tgtEl>
                                        <p:attrNameLst>
                                          <p:attrName>fillcolor</p:attrName>
                                        </p:attrNameLst>
                                      </p:cBhvr>
                                      <p:tavLst>
                                        <p:tav tm="0">
                                          <p:val>
                                            <p:clrVal>
                                              <a:schemeClr val="accent2"/>
                                            </p:clrVal>
                                          </p:val>
                                        </p:tav>
                                        <p:tav tm="50000">
                                          <p:val>
                                            <p:clrVal>
                                              <a:schemeClr val="hlink"/>
                                            </p:clrVal>
                                          </p:val>
                                        </p:tav>
                                      </p:tavLst>
                                    </p:anim>
                                    <p:set>
                                      <p:cBhvr>
                                        <p:cTn id="32" dur="80"/>
                                        <p:tgtEl>
                                          <p:spTgt spid="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Picture 3" descr="585920cbd835ff18fdad9c08008db717"/>
          <p:cNvPicPr>
            <a:picLocks noChangeAspect="1"/>
          </p:cNvPicPr>
          <p:nvPr/>
        </p:nvPicPr>
        <p:blipFill>
          <a:blip r:embed="rId1"/>
          <a:stretch>
            <a:fillRect/>
          </a:stretch>
        </p:blipFill>
        <p:spPr>
          <a:xfrm>
            <a:off x="-9525" y="1905"/>
            <a:ext cx="12203430" cy="6858635"/>
          </a:xfrm>
          <a:prstGeom prst="rect">
            <a:avLst/>
          </a:prstGeom>
        </p:spPr>
      </p:pic>
      <p:sp>
        <p:nvSpPr>
          <p:cNvPr id="2" name="Title 1"/>
          <p:cNvSpPr>
            <a:spLocks noGrp="1"/>
          </p:cNvSpPr>
          <p:nvPr>
            <p:ph type="title"/>
          </p:nvPr>
        </p:nvSpPr>
        <p:spPr>
          <a:xfrm>
            <a:off x="195580" y="195580"/>
            <a:ext cx="11668760" cy="1325880"/>
          </a:xfrm>
        </p:spPr>
        <p:txBody>
          <a:bodyPr>
            <a:scene3d>
              <a:camera prst="orthographicFront"/>
              <a:lightRig rig="soft" dir="t">
                <a:rot lat="0" lon="0" rev="15600000"/>
              </a:lightRig>
            </a:scene3d>
            <a:sp3d extrusionH="57150" prstMaterial="softEdge">
              <a:bevelT w="25400" h="38100"/>
            </a:sp3d>
          </a:bodyPr>
          <a:p>
            <a:r>
              <a:rPr lang="en-US" sz="3600" b="1" i="1">
                <a:solidFill>
                  <a:schemeClr val="accent4"/>
                </a:solidFill>
                <a:effectLst/>
                <a:latin typeface="Times New Roman" panose="02020603050405020304" charset="0"/>
                <a:cs typeface="Times New Roman" panose="02020603050405020304" charset="0"/>
              </a:rPr>
              <a:t>Part 2:  project overview</a:t>
            </a:r>
            <a:endParaRPr lang="en-US" sz="3600" b="1" i="1">
              <a:solidFill>
                <a:schemeClr val="accent4"/>
              </a:solidFill>
              <a:effectLst/>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459740" y="1214120"/>
            <a:ext cx="5053330" cy="4963160"/>
          </a:xfrm>
        </p:spPr>
        <p:txBody>
          <a:bodyPr>
            <a:normAutofit lnSpcReduction="20000"/>
          </a:bodyPr>
          <a:p>
            <a:r>
              <a:rPr lang="en-US"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This project aims to conduct theoretical research on review of the studies on customer services and crisis management and primary research on the practices of customer services and the crisis management of Tesla and provide suggestions for Tesla to develop an effective strategy for better customer services and the crisis management. The research objectives are developed according to the SMART principle.</a:t>
            </a:r>
            <a:endParaRPr lang="en-US"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p:txBody>
      </p:sp>
      <p:sp>
        <p:nvSpPr>
          <p:cNvPr id="100" name="Text Box 99"/>
          <p:cNvSpPr txBox="1"/>
          <p:nvPr/>
        </p:nvSpPr>
        <p:spPr>
          <a:xfrm>
            <a:off x="5919470" y="1214755"/>
            <a:ext cx="5637530" cy="306705"/>
          </a:xfrm>
          <a:prstGeom prst="rect">
            <a:avLst/>
          </a:prstGeom>
          <a:noFill/>
          <a:ln w="9525">
            <a:noFill/>
          </a:ln>
        </p:spPr>
        <p:txBody>
          <a:bodyPr wrap="square">
            <a:spAutoFit/>
          </a:bodyPr>
          <a:p>
            <a:pPr indent="0"/>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Table 1 SMART Objective of the Market Research Project for Tesla</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p:txBody>
      </p:sp>
      <p:graphicFrame>
        <p:nvGraphicFramePr>
          <p:cNvPr id="5" name="Table 4"/>
          <p:cNvGraphicFramePr/>
          <p:nvPr/>
        </p:nvGraphicFramePr>
        <p:xfrm>
          <a:off x="5664200" y="1522095"/>
          <a:ext cx="6101080" cy="4712970"/>
        </p:xfrm>
        <a:graphic>
          <a:graphicData uri="http://schemas.openxmlformats.org/drawingml/2006/table">
            <a:tbl>
              <a:tblPr firstRow="1" bandRow="1">
                <a:tableStyleId>{5940675A-B579-460E-94D1-54222C63F5DA}</a:tableStyleId>
              </a:tblPr>
              <a:tblGrid>
                <a:gridCol w="1247140"/>
                <a:gridCol w="4853940"/>
              </a:tblGrid>
              <a:tr h="277495">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SMART </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Objectives</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53720">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Specific </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To identify the practices and problems of customer services and the crisis management of Tesla</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663700">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Measurable</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To analyze the customer services issues due to the inability to expand the production capabilities and the crisis management due to the accidents of the spontaneous combustion of some Tesla models through the primary investigation on the perception and satisfaction of Tesla consumers</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54355">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Achievable</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To establish the connection between customer services and crisis management</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108710">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Realistic</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To provide suggestions for Tesla to improve the customer services and crisis management based on theoretical reviews and customer suggestions from primary research</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54990">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Time Bound</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algn="l">
                        <a:buClrTx/>
                        <a:buSzTx/>
                        <a:buFontTx/>
                        <a:buNone/>
                      </a:pPr>
                      <a:r>
                        <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This project will be completed within 10 weeks</a:t>
                      </a:r>
                      <a:endParaRPr lang="en-US" sz="14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ntr" presetSubtype="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8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gtEl>
                                        <p:attrNameLst>
                                          <p:attrName>fillcolor</p:attrName>
                                        </p:attrNameLst>
                                      </p:cBhvr>
                                      <p:tavLst>
                                        <p:tav tm="0">
                                          <p:val>
                                            <p:clrVal>
                                              <a:schemeClr val="accent2"/>
                                            </p:clrVal>
                                          </p:val>
                                        </p:tav>
                                        <p:tav tm="50000">
                                          <p:val>
                                            <p:clrVal>
                                              <a:schemeClr val="hlink"/>
                                            </p:clrVal>
                                          </p:val>
                                        </p:tav>
                                      </p:tavLst>
                                    </p:anim>
                                    <p:set>
                                      <p:cBhvr>
                                        <p:cTn id="9" dur="80"/>
                                        <p:tgtEl>
                                          <p:spTgt spid="2"/>
                                        </p:tgtEl>
                                        <p:attrNameLst>
                                          <p:attrName>fill.type</p:attrName>
                                        </p:attrNameLst>
                                      </p:cBhvr>
                                      <p:to>
                                        <p:strVal val="solid"/>
                                      </p:to>
                                    </p:set>
                                  </p:childTnLst>
                                </p:cTn>
                              </p:par>
                              <p:par>
                                <p:cTn id="10" presetID="37" presetClass="entr" presetSubtype="0" fill="hold"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par>
                                <p:cTn id="16" presetID="29" presetClass="entr" presetSubtype="0" fill="hold" grpId="0" nodeType="withEffect">
                                  <p:stCondLst>
                                    <p:cond delay="0"/>
                                  </p:stCondLst>
                                  <p:childTnLst>
                                    <p:set>
                                      <p:cBhvr>
                                        <p:cTn id="17" dur="1" fill="hold">
                                          <p:stCondLst>
                                            <p:cond delay="0"/>
                                          </p:stCondLst>
                                        </p:cTn>
                                        <p:tgtEl>
                                          <p:spTgt spid="100"/>
                                        </p:tgtEl>
                                        <p:attrNameLst>
                                          <p:attrName>style.visibility</p:attrName>
                                        </p:attrNameLst>
                                      </p:cBhvr>
                                      <p:to>
                                        <p:strVal val="visible"/>
                                      </p:to>
                                    </p:set>
                                    <p:anim calcmode="lin" valueType="num">
                                      <p:cBhvr>
                                        <p:cTn id="18" dur="1000" fill="hold"/>
                                        <p:tgtEl>
                                          <p:spTgt spid="100"/>
                                        </p:tgtEl>
                                        <p:attrNameLst>
                                          <p:attrName>ppt_x</p:attrName>
                                        </p:attrNameLst>
                                      </p:cBhvr>
                                      <p:tavLst>
                                        <p:tav tm="0">
                                          <p:val>
                                            <p:strVal val="#ppt_x-.2"/>
                                          </p:val>
                                        </p:tav>
                                        <p:tav tm="100000">
                                          <p:val>
                                            <p:strVal val="#ppt_x"/>
                                          </p:val>
                                        </p:tav>
                                      </p:tavLst>
                                    </p:anim>
                                    <p:anim calcmode="lin" valueType="num">
                                      <p:cBhvr>
                                        <p:cTn id="19" dur="1000" fill="hold"/>
                                        <p:tgtEl>
                                          <p:spTgt spid="100"/>
                                        </p:tgtEl>
                                        <p:attrNameLst>
                                          <p:attrName>ppt_y</p:attrName>
                                        </p:attrNameLst>
                                      </p:cBhvr>
                                      <p:tavLst>
                                        <p:tav tm="0">
                                          <p:val>
                                            <p:strVal val="#ppt_y"/>
                                          </p:val>
                                        </p:tav>
                                        <p:tav tm="100000">
                                          <p:val>
                                            <p:strVal val="#ppt_y"/>
                                          </p:val>
                                        </p:tav>
                                      </p:tavLst>
                                    </p:anim>
                                    <p:animEffect transition="in" filter="wipe(right)" prLst="gradientSize: 0.1">
                                      <p:cBhvr>
                                        <p:cTn id="20" dur="1000"/>
                                        <p:tgtEl>
                                          <p:spTgt spid="100"/>
                                        </p:tgtEl>
                                      </p:cBhvr>
                                    </p:animEffect>
                                  </p:childTnLst>
                                </p:cTn>
                              </p:par>
                              <p:par>
                                <p:cTn id="21" presetID="29"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p:cTn id="23" dur="1000" fill="hold"/>
                                        <p:tgtEl>
                                          <p:spTgt spid="5"/>
                                        </p:tgtEl>
                                        <p:attrNameLst>
                                          <p:attrName>ppt_x</p:attrName>
                                        </p:attrNameLst>
                                      </p:cBhvr>
                                      <p:tavLst>
                                        <p:tav tm="0">
                                          <p:val>
                                            <p:strVal val="#ppt_x-.2"/>
                                          </p:val>
                                        </p:tav>
                                        <p:tav tm="100000">
                                          <p:val>
                                            <p:strVal val="#ppt_x"/>
                                          </p:val>
                                        </p:tav>
                                      </p:tavLst>
                                    </p:anim>
                                    <p:anim calcmode="lin" valueType="num">
                                      <p:cBhvr>
                                        <p:cTn id="24" dur="1000" fill="hold"/>
                                        <p:tgtEl>
                                          <p:spTgt spid="5"/>
                                        </p:tgtEl>
                                        <p:attrNameLst>
                                          <p:attrName>ppt_y</p:attrName>
                                        </p:attrNameLst>
                                      </p:cBhvr>
                                      <p:tavLst>
                                        <p:tav tm="0">
                                          <p:val>
                                            <p:strVal val="#ppt_y"/>
                                          </p:val>
                                        </p:tav>
                                        <p:tav tm="100000">
                                          <p:val>
                                            <p:strVal val="#ppt_y"/>
                                          </p:val>
                                        </p:tav>
                                      </p:tavLst>
                                    </p:anim>
                                    <p:animEffect transition="in" filter="wipe(right)" prLst="gradientSize: 0.1">
                                      <p:cBhvr>
                                        <p:cTn id="2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6" name="Content Placeholder 5" descr="1e7726230a3fe12b5c889a81bbda957a"/>
          <p:cNvPicPr>
            <a:picLocks noChangeAspect="1"/>
          </p:cNvPicPr>
          <p:nvPr>
            <p:ph sz="half" idx="2"/>
          </p:nvPr>
        </p:nvPicPr>
        <p:blipFill>
          <a:blip r:embed="rId1"/>
          <a:stretch>
            <a:fillRect/>
          </a:stretch>
        </p:blipFill>
        <p:spPr>
          <a:xfrm>
            <a:off x="635" y="-8255"/>
            <a:ext cx="12202795" cy="6882765"/>
          </a:xfrm>
          <a:prstGeom prst="rect">
            <a:avLst/>
          </a:prstGeom>
        </p:spPr>
      </p:pic>
      <p:sp>
        <p:nvSpPr>
          <p:cNvPr id="2" name="Title 1"/>
          <p:cNvSpPr>
            <a:spLocks noGrp="1"/>
          </p:cNvSpPr>
          <p:nvPr>
            <p:ph type="title"/>
          </p:nvPr>
        </p:nvSpPr>
        <p:spPr/>
        <p:txBody>
          <a:bodyPr>
            <a:scene3d>
              <a:camera prst="orthographicFront"/>
              <a:lightRig rig="soft" dir="t">
                <a:rot lat="0" lon="0" rev="15600000"/>
              </a:lightRig>
            </a:scene3d>
            <a:sp3d extrusionH="57150" prstMaterial="softEdge">
              <a:bevelT w="25400" h="38100"/>
            </a:sp3d>
          </a:bodyPr>
          <a:p>
            <a:r>
              <a:rPr lang="en-US" sz="3700" b="1" i="1">
                <a:solidFill>
                  <a:schemeClr val="accent4"/>
                </a:solidFill>
                <a:effectLst/>
                <a:latin typeface="Times New Roman" panose="02020603050405020304" charset="0"/>
                <a:cs typeface="Times New Roman" panose="02020603050405020304" charset="0"/>
              </a:rPr>
              <a:t>Part3: The Research Methods I Will Use</a:t>
            </a:r>
            <a:endParaRPr lang="en-US" sz="3700" b="1" i="1">
              <a:solidFill>
                <a:schemeClr val="accent4"/>
              </a:solidFill>
              <a:effectLst/>
              <a:latin typeface="Times New Roman" panose="02020603050405020304" charset="0"/>
              <a:cs typeface="Times New Roman" panose="02020603050405020304" charset="0"/>
            </a:endParaRPr>
          </a:p>
        </p:txBody>
      </p:sp>
      <p:sp>
        <p:nvSpPr>
          <p:cNvPr id="3" name="Content Placeholder 2"/>
          <p:cNvSpPr>
            <a:spLocks noGrp="1"/>
          </p:cNvSpPr>
          <p:nvPr>
            <p:ph sz="half" idx="1"/>
          </p:nvPr>
        </p:nvSpPr>
        <p:spPr>
          <a:xfrm>
            <a:off x="894715" y="1445260"/>
            <a:ext cx="5181600" cy="4351338"/>
          </a:xfrm>
        </p:spPr>
        <p:txBody>
          <a:bodyPr>
            <a:noAutofit/>
          </a:bodyPr>
          <a:p>
            <a:r>
              <a:rPr lang="en-US" sz="22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sym typeface="+mn-ea"/>
              </a:rPr>
              <a:t>Primary Research</a:t>
            </a:r>
            <a:endParaRPr lang="en-US" sz="17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sym typeface="+mn-ea"/>
            </a:endParaRPr>
          </a:p>
          <a:p>
            <a:pPr marL="0" indent="0">
              <a:buNone/>
            </a:pPr>
            <a:r>
              <a:rPr lang="en-US" sz="17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The primary research strategy is qualitative interviews. Because the project requires direct communication with the customers for in-depth data collection，and semi-structured interview is an effective approach to collect in-depth data from customers about their experiences, opinions, and reflections on the customer service and crisis management of Tesla. The sampling strategy would be snowball sampling. The qualification of sample selection is the existing Tesla consumers and the Tesla consumers that have placed orders but have not received the orders yet. The target interview sample number is 10. The researcher would design 10 questions about the customer service and crisis management of Tesla, and the interview would be carried via chatting software, such as FaceTime, WeChat, WhatsApp, etc., and the interview would be scheduled whenever the interviewees are available.</a:t>
            </a:r>
            <a:endParaRPr lang="en-US" sz="17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p:txBody>
      </p:sp>
      <p:sp>
        <p:nvSpPr>
          <p:cNvPr id="5" name="Content Placeholder 2"/>
          <p:cNvSpPr>
            <a:spLocks noGrp="1"/>
          </p:cNvSpPr>
          <p:nvPr/>
        </p:nvSpPr>
        <p:spPr>
          <a:xfrm>
            <a:off x="6658610" y="1445260"/>
            <a:ext cx="5143500" cy="43516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sym typeface="+mn-ea"/>
              </a:rPr>
              <a:t>Secondary Research</a:t>
            </a:r>
            <a:endParaRPr lang="en-US" sz="17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sym typeface="+mn-ea"/>
            </a:endParaRPr>
          </a:p>
          <a:p>
            <a:pPr marL="0" indent="0">
              <a:buNone/>
            </a:pPr>
            <a:r>
              <a:rPr lang="en-US" sz="17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Secondary research would be essential to the quality of this project because it relates to the theoretical review part and the primary researches. The secondary research means the collection of relevant theories, industrial reports, and company reports for this project. In the secondary research, the data searching and selection is important.  In the theoretical review, this project would conclude into themes and the themes would be used as the guidelines for designing the interview questions and the coding analysis on the primary results.</a:t>
            </a:r>
            <a:endParaRPr lang="en-US" sz="17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p>
            <a:pPr marL="0" indent="0">
              <a:buNone/>
            </a:pPr>
            <a:endParaRPr lang="en-US" sz="1700"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ntr" presetSubtype="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8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gtEl>
                                        <p:attrNameLst>
                                          <p:attrName>fillcolor</p:attrName>
                                        </p:attrNameLst>
                                      </p:cBhvr>
                                      <p:tavLst>
                                        <p:tav tm="0">
                                          <p:val>
                                            <p:clrVal>
                                              <a:schemeClr val="accent2"/>
                                            </p:clrVal>
                                          </p:val>
                                        </p:tav>
                                        <p:tav tm="50000">
                                          <p:val>
                                            <p:clrVal>
                                              <a:schemeClr val="hlink"/>
                                            </p:clrVal>
                                          </p:val>
                                        </p:tav>
                                      </p:tavLst>
                                    </p:anim>
                                    <p:set>
                                      <p:cBhvr>
                                        <p:cTn id="9" dur="80"/>
                                        <p:tgtEl>
                                          <p:spTgt spid="2"/>
                                        </p:tgtEl>
                                        <p:attrNameLst>
                                          <p:attrName>fill.type</p:attrName>
                                        </p:attrNameLst>
                                      </p:cBhvr>
                                      <p:to>
                                        <p:strVal val="solid"/>
                                      </p:to>
                                    </p:set>
                                  </p:childTnLst>
                                </p:cTn>
                              </p:par>
                              <p:par>
                                <p:cTn id="10" presetID="14" presetClass="entr" presetSubtype="5" fill="hold" grpId="0" nodeType="withEffect">
                                  <p:stCondLst>
                                    <p:cond delay="0"/>
                                  </p:stCondLst>
                                  <p:childTnLst>
                                    <p:set>
                                      <p:cBhvr>
                                        <p:cTn id="11" dur="1000" fill="hold">
                                          <p:stCondLst>
                                            <p:cond delay="0"/>
                                          </p:stCondLst>
                                        </p:cTn>
                                        <p:tgtEl>
                                          <p:spTgt spid="3">
                                            <p:txEl>
                                              <p:pRg st="0" end="0"/>
                                            </p:txEl>
                                          </p:spTgt>
                                        </p:tgtEl>
                                        <p:attrNameLst>
                                          <p:attrName>style.visibility</p:attrName>
                                        </p:attrNameLst>
                                      </p:cBhvr>
                                      <p:to>
                                        <p:strVal val="visible"/>
                                      </p:to>
                                    </p:set>
                                    <p:animEffect transition="in" filter="randombar(vertical)">
                                      <p:cBhvr>
                                        <p:cTn id="12" dur="1000"/>
                                        <p:tgtEl>
                                          <p:spTgt spid="3">
                                            <p:txEl>
                                              <p:pRg st="0" end="0"/>
                                            </p:txEl>
                                          </p:spTgt>
                                        </p:tgtEl>
                                      </p:cBhvr>
                                    </p:animEffect>
                                  </p:childTnLst>
                                </p:cTn>
                              </p:par>
                              <p:par>
                                <p:cTn id="13" presetID="14" presetClass="entr" presetSubtype="5" fill="hold" grpId="0" nodeType="withEffect">
                                  <p:stCondLst>
                                    <p:cond delay="0"/>
                                  </p:stCondLst>
                                  <p:childTnLst>
                                    <p:set>
                                      <p:cBhvr>
                                        <p:cTn id="14" dur="1000" fill="hold">
                                          <p:stCondLst>
                                            <p:cond delay="0"/>
                                          </p:stCondLst>
                                        </p:cTn>
                                        <p:tgtEl>
                                          <p:spTgt spid="3">
                                            <p:txEl>
                                              <p:pRg st="1" end="1"/>
                                            </p:txEl>
                                          </p:spTgt>
                                        </p:tgtEl>
                                        <p:attrNameLst>
                                          <p:attrName>style.visibility</p:attrName>
                                        </p:attrNameLst>
                                      </p:cBhvr>
                                      <p:to>
                                        <p:strVal val="visible"/>
                                      </p:to>
                                    </p:set>
                                    <p:animEffect transition="in" filter="randombar(vertical)">
                                      <p:cBhvr>
                                        <p:cTn id="15" dur="1000"/>
                                        <p:tgtEl>
                                          <p:spTgt spid="3">
                                            <p:txEl>
                                              <p:pRg st="1" end="1"/>
                                            </p:txEl>
                                          </p:spTgt>
                                        </p:tgtEl>
                                      </p:cBhvr>
                                    </p:animEffect>
                                  </p:childTnLst>
                                </p:cTn>
                              </p:par>
                              <p:par>
                                <p:cTn id="16" presetID="14" presetClass="entr" presetSubtype="10" fill="hold" grpId="0" nodeType="withEffect">
                                  <p:stCondLst>
                                    <p:cond delay="0"/>
                                  </p:stCondLst>
                                  <p:childTnLst>
                                    <p:set>
                                      <p:cBhvr>
                                        <p:cTn id="17" dur="1000" fill="hold">
                                          <p:stCondLst>
                                            <p:cond delay="0"/>
                                          </p:stCondLst>
                                        </p:cTn>
                                        <p:tgtEl>
                                          <p:spTgt spid="5"/>
                                        </p:tgtEl>
                                        <p:attrNameLst>
                                          <p:attrName>style.visibility</p:attrName>
                                        </p:attrNameLst>
                                      </p:cBhvr>
                                      <p:to>
                                        <p:strVal val="visible"/>
                                      </p:to>
                                    </p:set>
                                    <p:animEffect transition="in" filter="randombar(horizontal)">
                                      <p:cBhvr>
                                        <p:cTn id="18"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Picture 3" descr="7bc90c1fee71117f08fb895fec649939"/>
          <p:cNvPicPr>
            <a:picLocks noChangeAspect="1"/>
          </p:cNvPicPr>
          <p:nvPr/>
        </p:nvPicPr>
        <p:blipFill>
          <a:blip r:embed="rId1"/>
          <a:stretch>
            <a:fillRect/>
          </a:stretch>
        </p:blipFill>
        <p:spPr>
          <a:xfrm>
            <a:off x="-10160" y="-13970"/>
            <a:ext cx="12212320" cy="6867525"/>
          </a:xfrm>
          <a:prstGeom prst="rect">
            <a:avLst/>
          </a:prstGeom>
        </p:spPr>
      </p:pic>
      <p:sp>
        <p:nvSpPr>
          <p:cNvPr id="2" name="Title 1"/>
          <p:cNvSpPr>
            <a:spLocks noGrp="1"/>
          </p:cNvSpPr>
          <p:nvPr>
            <p:ph type="title"/>
          </p:nvPr>
        </p:nvSpPr>
        <p:spPr>
          <a:xfrm>
            <a:off x="281305" y="138430"/>
            <a:ext cx="11072495" cy="1325880"/>
          </a:xfrm>
        </p:spPr>
        <p:txBody>
          <a:bodyPr>
            <a:scene3d>
              <a:camera prst="orthographicFront"/>
              <a:lightRig rig="soft" dir="t">
                <a:rot lat="0" lon="0" rev="15600000"/>
              </a:lightRig>
            </a:scene3d>
            <a:sp3d extrusionH="57150" prstMaterial="softEdge">
              <a:bevelT w="25400" h="38100"/>
            </a:sp3d>
          </a:bodyPr>
          <a:p>
            <a:r>
              <a:rPr lang="en-US" sz="3700" b="1" i="1">
                <a:solidFill>
                  <a:schemeClr val="accent4"/>
                </a:solidFill>
                <a:effectLst/>
                <a:latin typeface="Times New Roman" panose="02020603050405020304" charset="0"/>
                <a:cs typeface="Times New Roman" panose="02020603050405020304" charset="0"/>
              </a:rPr>
              <a:t>Part 4: The Literature Review</a:t>
            </a:r>
            <a:endParaRPr lang="en-US" sz="3700" b="1" i="1">
              <a:solidFill>
                <a:schemeClr val="accent4"/>
              </a:solidFill>
              <a:effectLst/>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413385" y="1464310"/>
            <a:ext cx="10940415" cy="4351655"/>
          </a:xfrm>
        </p:spPr>
        <p:txBody>
          <a:bodyPr/>
          <a:p>
            <a:r>
              <a:rPr lang="en-US"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In order to ensure the quality of the project, this project would choose reliable resources, including articles from peer-review journals, academic books, industrial reports, and company reports about the Tesla sales and services, responses from Tesla about the accidents, etc. I'm going to choose the key words including Tesla services, customer services, crisis management, Tesla accidents, etc. to support this project.</a:t>
            </a:r>
            <a:endParaRPr lang="en-US"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ntr" presetSubtype="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8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gtEl>
                                        <p:attrNameLst>
                                          <p:attrName>fillcolor</p:attrName>
                                        </p:attrNameLst>
                                      </p:cBhvr>
                                      <p:tavLst>
                                        <p:tav tm="0">
                                          <p:val>
                                            <p:clrVal>
                                              <a:schemeClr val="accent2"/>
                                            </p:clrVal>
                                          </p:val>
                                        </p:tav>
                                        <p:tav tm="50000">
                                          <p:val>
                                            <p:clrVal>
                                              <a:schemeClr val="hlink"/>
                                            </p:clrVal>
                                          </p:val>
                                        </p:tav>
                                      </p:tavLst>
                                    </p:anim>
                                    <p:set>
                                      <p:cBhvr>
                                        <p:cTn id="9" dur="80"/>
                                        <p:tgtEl>
                                          <p:spTgt spid="2"/>
                                        </p:tgtEl>
                                        <p:attrNameLst>
                                          <p:attrName>fill.type</p:attrName>
                                        </p:attrNameLst>
                                      </p:cBhvr>
                                      <p:to>
                                        <p:strVal val="solid"/>
                                      </p:to>
                                    </p:set>
                                  </p:childTnLst>
                                </p:cTn>
                              </p:par>
                            </p:childTnLst>
                          </p:cTn>
                        </p:par>
                        <p:par>
                          <p:cTn id="10" fill="hold">
                            <p:stCondLst>
                              <p:cond delay="0"/>
                            </p:stCondLst>
                            <p:childTnLst>
                              <p:par>
                                <p:cTn id="11" presetID="24"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to="" calcmode="lin" valueType="num">
                                      <p:cBhvr>
                                        <p:cTn id="13" dur="1" fill="hold"/>
                                        <p:tgtEl>
                                          <p:spTgt spid="3">
                                            <p:txEl>
                                              <p:pRg st="0" end="0"/>
                                            </p:txEl>
                                          </p:spTgt>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Picture 4" descr="3aecab4b2976f8e6eb81df52d51cbfac"/>
          <p:cNvPicPr>
            <a:picLocks noChangeAspect="1"/>
          </p:cNvPicPr>
          <p:nvPr/>
        </p:nvPicPr>
        <p:blipFill>
          <a:blip r:embed="rId1"/>
          <a:stretch>
            <a:fillRect/>
          </a:stretch>
        </p:blipFill>
        <p:spPr>
          <a:xfrm>
            <a:off x="-635" y="1905"/>
            <a:ext cx="12193905" cy="6858635"/>
          </a:xfrm>
          <a:prstGeom prst="rect">
            <a:avLst/>
          </a:prstGeom>
        </p:spPr>
      </p:pic>
      <p:sp>
        <p:nvSpPr>
          <p:cNvPr id="2" name="Title 1"/>
          <p:cNvSpPr>
            <a:spLocks noGrp="1"/>
          </p:cNvSpPr>
          <p:nvPr>
            <p:ph type="title"/>
          </p:nvPr>
        </p:nvSpPr>
        <p:spPr>
          <a:xfrm>
            <a:off x="300355" y="159385"/>
            <a:ext cx="11053445" cy="1325880"/>
          </a:xfrm>
        </p:spPr>
        <p:txBody>
          <a:bodyPr>
            <a:normAutofit/>
            <a:scene3d>
              <a:camera prst="orthographicFront"/>
              <a:lightRig rig="soft" dir="t">
                <a:rot lat="0" lon="0" rev="15600000"/>
              </a:lightRig>
            </a:scene3d>
            <a:sp3d extrusionH="57150" prstMaterial="softEdge">
              <a:bevelT w="25400" h="38100"/>
            </a:sp3d>
          </a:bodyPr>
          <a:p>
            <a:r>
              <a:rPr lang="en-US" sz="3700" b="1" i="1">
                <a:solidFill>
                  <a:schemeClr val="accent4"/>
                </a:solidFill>
                <a:effectLst/>
                <a:latin typeface="Times New Roman" panose="02020603050405020304" charset="0"/>
                <a:cs typeface="Times New Roman" panose="02020603050405020304" charset="0"/>
              </a:rPr>
              <a:t>Part 5: Conclution</a:t>
            </a:r>
            <a:endParaRPr lang="en-US" sz="3700" b="1" i="1">
              <a:solidFill>
                <a:schemeClr val="accent4"/>
              </a:solidFill>
              <a:effectLst/>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569595" y="1183005"/>
            <a:ext cx="10784205" cy="4692015"/>
          </a:xfrm>
        </p:spPr>
        <p:txBody>
          <a:bodyPr/>
          <a:p>
            <a:r>
              <a:rPr lang="en-US"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The overall project lasts for 10 weeks. After the completion on the introduction chapter and the overall layout of the project, the secondary research would last for three weeks. The secondary research, including interview data collection and analysis would last 5 weeks. And the final week is to finish the conclusion chapter and check the format and proof reading. </a:t>
            </a:r>
            <a:endParaRPr lang="en-US"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endParaRPr>
          </a:p>
          <a:p>
            <a:r>
              <a:rPr lang="en-US" b="1">
                <a:ln w="9525" cmpd="sng">
                  <a:solidFill>
                    <a:schemeClr val="accent1"/>
                  </a:solidFill>
                  <a:prstDash val="solid"/>
                </a:ln>
                <a:solidFill>
                  <a:srgbClr val="70AD47">
                    <a:tint val="1000"/>
                  </a:srgbClr>
                </a:solidFill>
                <a:effectLst>
                  <a:glow rad="38100">
                    <a:schemeClr val="accent1">
                      <a:alpha val="40000"/>
                    </a:schemeClr>
                  </a:glow>
                  <a:outerShdw blurRad="38100" dist="38100" dir="2700000" algn="tl">
                    <a:srgbClr val="000000">
                      <a:alpha val="43137"/>
                    </a:srgbClr>
                  </a:outerShdw>
                </a:effectLst>
                <a:latin typeface="Times New Roman" panose="02020603050405020304" charset="0"/>
                <a:cs typeface="Times New Roman" panose="02020603050405020304" charset="0"/>
              </a:rPr>
              <a:t>The essay I have finished explains the project aims and the literature reviews on customer service and crisis management and justifies the methodology approach to collect primary information from Tesla consumers about their opinions and satisfaction customer service and crisis management.</a:t>
            </a:r>
            <a:endParaRPr lang="en-US" b="1">
              <a:ln w="9525" cmpd="sng">
                <a:solidFill>
                  <a:schemeClr val="accent1"/>
                </a:solidFill>
                <a:prstDash val="solid"/>
              </a:ln>
              <a:solidFill>
                <a:srgbClr val="70AD47">
                  <a:tint val="1000"/>
                </a:srgbClr>
              </a:solidFill>
              <a:effectLst>
                <a:glow rad="38100">
                  <a:schemeClr val="accent1">
                    <a:alpha val="40000"/>
                  </a:schemeClr>
                </a:glow>
              </a:effectLst>
              <a:latin typeface="Times New Roman" panose="02020603050405020304" charset="0"/>
              <a:cs typeface="Times New Roman" panose="02020603050405020304" charset="0"/>
            </a:endParaRPr>
          </a:p>
          <a:p>
            <a:endParaRPr lang="en-US" b="1">
              <a:ln w="9525" cmpd="sng">
                <a:solidFill>
                  <a:schemeClr val="accent1"/>
                </a:solidFill>
                <a:prstDash val="solid"/>
              </a:ln>
              <a:solidFill>
                <a:srgbClr val="70AD47">
                  <a:tint val="1000"/>
                </a:srgbClr>
              </a:solidFill>
              <a:effectLst>
                <a:glow rad="38100">
                  <a:schemeClr val="accent1">
                    <a:alpha val="40000"/>
                  </a:schemeClr>
                </a:glow>
              </a:effectLst>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ntr" presetSubtype="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8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gtEl>
                                        <p:attrNameLst>
                                          <p:attrName>fillcolor</p:attrName>
                                        </p:attrNameLst>
                                      </p:cBhvr>
                                      <p:tavLst>
                                        <p:tav tm="0">
                                          <p:val>
                                            <p:clrVal>
                                              <a:schemeClr val="accent2"/>
                                            </p:clrVal>
                                          </p:val>
                                        </p:tav>
                                        <p:tav tm="50000">
                                          <p:val>
                                            <p:clrVal>
                                              <a:schemeClr val="hlink"/>
                                            </p:clrVal>
                                          </p:val>
                                        </p:tav>
                                      </p:tavLst>
                                    </p:anim>
                                    <p:set>
                                      <p:cBhvr>
                                        <p:cTn id="9" dur="80"/>
                                        <p:tgtEl>
                                          <p:spTgt spid="2"/>
                                        </p:tgtEl>
                                        <p:attrNameLst>
                                          <p:attrName>fill.type</p:attrName>
                                        </p:attrNameLst>
                                      </p:cBhvr>
                                      <p:to>
                                        <p:strVal val="solid"/>
                                      </p:to>
                                    </p:set>
                                  </p:childTnLst>
                                </p:cTn>
                              </p:par>
                            </p:childTnLst>
                          </p:cTn>
                        </p:par>
                        <p:par>
                          <p:cTn id="10" fill="hold">
                            <p:stCondLst>
                              <p:cond delay="0"/>
                            </p:stCondLst>
                            <p:childTnLst>
                              <p:par>
                                <p:cTn id="11" presetID="24" presetClass="entr" presetSubtype="0" fill="hold"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to="" calcmode="lin" valueType="num">
                                      <p:cBhvr>
                                        <p:cTn id="13" dur="1" fill="hold"/>
                                        <p:tgtEl>
                                          <p:spTgt spid="3">
                                            <p:txEl>
                                              <p:pRg st="0" end="0"/>
                                            </p:txEl>
                                          </p:spTgt>
                                        </p:tgtEl>
                                      </p:cBhvr>
                                    </p:anim>
                                  </p:childTnLst>
                                </p:cTn>
                              </p:par>
                            </p:childTnLst>
                          </p:cTn>
                        </p:par>
                        <p:par>
                          <p:cTn id="14" fill="hold">
                            <p:stCondLst>
                              <p:cond delay="0"/>
                            </p:stCondLst>
                            <p:childTnLst>
                              <p:par>
                                <p:cTn id="15" presetID="24" presetClass="entr" presetSubtype="0" fill="hold"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to="" calcmode="lin" valueType="num">
                                      <p:cBhvr>
                                        <p:cTn id="17" dur="1" fill="hold"/>
                                        <p:tgtEl>
                                          <p:spTgt spid="3">
                                            <p:txEl>
                                              <p:pRg st="1" end="1"/>
                                            </p:txEl>
                                          </p:spTgt>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Content Placeholder 1" descr="a4fc107e15adb7dfbd5eff5f05d5d1a0"/>
          <p:cNvPicPr>
            <a:picLocks noChangeAspect="1"/>
          </p:cNvPicPr>
          <p:nvPr>
            <p:ph sz="half" idx="1"/>
          </p:nvPr>
        </p:nvPicPr>
        <p:blipFill>
          <a:blip r:embed="rId1"/>
          <a:stretch>
            <a:fillRect/>
          </a:stretch>
        </p:blipFill>
        <p:spPr>
          <a:xfrm>
            <a:off x="-12065" y="-7620"/>
            <a:ext cx="12212955" cy="6870065"/>
          </a:xfrm>
          <a:prstGeom prst="rect">
            <a:avLst/>
          </a:prstGeom>
        </p:spPr>
      </p:pic>
      <p:sp>
        <p:nvSpPr>
          <p:cNvPr id="4" name="Title 3"/>
          <p:cNvSpPr>
            <a:spLocks noGrp="1"/>
          </p:cNvSpPr>
          <p:nvPr>
            <p:ph type="title"/>
          </p:nvPr>
        </p:nvSpPr>
        <p:spPr>
          <a:xfrm rot="1980000">
            <a:off x="-15875" y="-8255"/>
            <a:ext cx="12217400" cy="6870065"/>
          </a:xfrm>
        </p:spPr>
        <p:txBody>
          <a:bodyPr>
            <a:scene3d>
              <a:camera prst="orthographicFront"/>
              <a:lightRig rig="threePt" dir="t"/>
            </a:scene3d>
          </a:bodyPr>
          <a:p>
            <a:pPr algn="ctr"/>
            <a:r>
              <a:rPr lang="en-US" dirty="0">
                <a:ln w="10160">
                  <a:solidFill>
                    <a:schemeClr val="accent5"/>
                  </a:solidFill>
                  <a:prstDash val="solid"/>
                </a:ln>
                <a:solidFill>
                  <a:srgbClr val="FFFFFF"/>
                </a:solidFill>
                <a:effectLst>
                  <a:outerShdw blurRad="38100" dist="38100" dir="2700000" algn="tl">
                    <a:srgbClr val="000000">
                      <a:alpha val="43137"/>
                    </a:srgbClr>
                  </a:outerShdw>
                </a:effectLst>
              </a:rPr>
              <a:t>Thanks For Watching!</a:t>
            </a:r>
            <a:endParaRPr lang="en-US" dirty="0">
              <a:ln w="10160">
                <a:solidFill>
                  <a:schemeClr val="accent5"/>
                </a:solidFill>
                <a:prstDash val="solid"/>
              </a:ln>
              <a:solidFill>
                <a:srgbClr val="FFFFFF"/>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ntr" presetSubtype="0" fill="hold" grpId="0" nodeType="withEffect">
                                  <p:stCondLst>
                                    <p:cond delay="0"/>
                                  </p:stCondLst>
                                  <p:iterate type="lt">
                                    <p:tmPct val="50000"/>
                                  </p:iterate>
                                  <p:childTnLst>
                                    <p:set>
                                      <p:cBhvr>
                                        <p:cTn id="6" dur="500" fill="hold">
                                          <p:stCondLst>
                                            <p:cond delay="0"/>
                                          </p:stCondLst>
                                        </p:cTn>
                                        <p:tgtEl>
                                          <p:spTgt spid="4"/>
                                        </p:tgtEl>
                                        <p:attrNameLst>
                                          <p:attrName>style.visibility</p:attrName>
                                        </p:attrNameLst>
                                      </p:cBhvr>
                                      <p:to>
                                        <p:strVal val="visible"/>
                                      </p:to>
                                    </p:set>
                                    <p:anim calcmode="discrete" valueType="clr">
                                      <p:cBhvr override="childStyle">
                                        <p:cTn id="7" dur="50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4"/>
                                        </p:tgtEl>
                                        <p:attrNameLst>
                                          <p:attrName>fillcolor</p:attrName>
                                        </p:attrNameLst>
                                      </p:cBhvr>
                                      <p:tavLst>
                                        <p:tav tm="0">
                                          <p:val>
                                            <p:clrVal>
                                              <a:schemeClr val="accent2"/>
                                            </p:clrVal>
                                          </p:val>
                                        </p:tav>
                                        <p:tav tm="50000">
                                          <p:val>
                                            <p:clrVal>
                                              <a:schemeClr val="hlink"/>
                                            </p:clrVal>
                                          </p:val>
                                        </p:tav>
                                      </p:tavLst>
                                    </p:anim>
                                    <p:set>
                                      <p:cBhvr>
                                        <p:cTn id="9" dur="500"/>
                                        <p:tgtEl>
                                          <p:spTgt spid="4"/>
                                        </p:tgtEl>
                                        <p:attrNameLst>
                                          <p:attrName>fill.type</p:attrName>
                                        </p:attrNameLst>
                                      </p:cBhvr>
                                      <p:to>
                                        <p:strVal val="solid"/>
                                      </p:to>
                                    </p:set>
                                  </p:childTnLst>
                                </p:cTn>
                              </p:par>
                            </p:childTnLst>
                          </p:cTn>
                        </p:par>
                        <p:par>
                          <p:cTn id="10" fill="hold">
                            <p:stCondLst>
                              <p:cond delay="0"/>
                            </p:stCondLst>
                            <p:childTnLst>
                              <p:par>
                                <p:cTn id="11" presetID="6" presetClass="emph" presetSubtype="0" fill="hold" grpId="1" nodeType="afterEffect">
                                  <p:stCondLst>
                                    <p:cond delay="0"/>
                                  </p:stCondLst>
                                  <p:iterate type="lt">
                                    <p:tmPct val="0"/>
                                  </p:iterate>
                                  <p:childTnLst>
                                    <p:animScale>
                                      <p:cBhvr>
                                        <p:cTn id="12" dur="1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Picture 4" descr="5"/>
          <p:cNvPicPr>
            <a:picLocks noChangeAspect="1"/>
          </p:cNvPicPr>
          <p:nvPr/>
        </p:nvPicPr>
        <p:blipFill>
          <a:blip r:embed="rId1"/>
          <a:stretch>
            <a:fillRect/>
          </a:stretch>
        </p:blipFill>
        <p:spPr>
          <a:xfrm>
            <a:off x="-10160" y="-17145"/>
            <a:ext cx="12211685" cy="6892925"/>
          </a:xfrm>
          <a:prstGeom prst="rect">
            <a:avLst/>
          </a:prstGeom>
        </p:spPr>
      </p:pic>
      <p:sp>
        <p:nvSpPr>
          <p:cNvPr id="2" name="Title 1"/>
          <p:cNvSpPr>
            <a:spLocks noGrp="1"/>
          </p:cNvSpPr>
          <p:nvPr>
            <p:ph type="title"/>
          </p:nvPr>
        </p:nvSpPr>
        <p:spPr>
          <a:xfrm>
            <a:off x="327660" y="204470"/>
            <a:ext cx="11403330" cy="1298575"/>
          </a:xfrm>
        </p:spPr>
        <p:txBody>
          <a:bodyPr/>
          <a:p>
            <a:r>
              <a:rPr lang="en-US" sz="3700" b="1" i="1">
                <a:solidFill>
                  <a:schemeClr val="accent4"/>
                </a:solidFill>
                <a:effectLst/>
                <a:latin typeface="Times New Roman" panose="02020603050405020304" charset="0"/>
                <a:cs typeface="Times New Roman" panose="02020603050405020304" charset="0"/>
              </a:rPr>
              <a:t>Reference </a:t>
            </a:r>
            <a:endParaRPr lang="en-US" sz="3700" b="1" i="1">
              <a:solidFill>
                <a:schemeClr val="accent4"/>
              </a:solidFill>
              <a:effectLst/>
              <a:latin typeface="Times New Roman" panose="02020603050405020304" charset="0"/>
              <a:cs typeface="Times New Roman" panose="02020603050405020304" charset="0"/>
            </a:endParaRPr>
          </a:p>
        </p:txBody>
      </p:sp>
      <p:sp>
        <p:nvSpPr>
          <p:cNvPr id="3" name="Content Placeholder 2"/>
          <p:cNvSpPr>
            <a:spLocks noGrp="1"/>
          </p:cNvSpPr>
          <p:nvPr>
            <p:ph sz="half" idx="1"/>
          </p:nvPr>
        </p:nvSpPr>
        <p:spPr>
          <a:xfrm>
            <a:off x="327660" y="916305"/>
            <a:ext cx="11403330" cy="5337175"/>
          </a:xfrm>
        </p:spPr>
        <p:txBody>
          <a:bodyPr>
            <a:normAutofit lnSpcReduction="10000"/>
          </a:bodyPr>
          <a:p>
            <a:endParaRPr lang="en-US" sz="2000">
              <a:ln w="10160">
                <a:solidFill>
                  <a:schemeClr val="accent5"/>
                </a:solidFill>
                <a:prstDash val="solid"/>
              </a:ln>
              <a:solidFill>
                <a:srgbClr val="FFFFFF"/>
              </a:solidFill>
              <a:effectLst>
                <a:outerShdw blurRad="38100" dist="22860" dir="5400000" algn="tl" rotWithShape="0">
                  <a:srgbClr val="000000">
                    <a:alpha val="30000"/>
                  </a:srgbClr>
                </a:outerShdw>
              </a:effectLst>
            </a:endParaRPr>
          </a:p>
          <a:p>
            <a:r>
              <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rPr>
              <a:t>Du, Jiuyu, Ouyang, Minggao, Chen, Jingfu, Gao, Mingming 2015, Evaluating Market Competitiveness of Battery Electric Cars in the Chinese Market, The Journal of Applied Management and Entrepreneurship, 2(1), pp.27-40 </a:t>
            </a:r>
            <a:endPar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a:p>
            <a:r>
              <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rPr>
              <a:t>Fichtner, Wolf (2017), Methods for forecasting the market penetration of electric drivetrains in the passenger car market, Transport Reviews, 07/19, pp.1-27</a:t>
            </a:r>
            <a:endPar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a:p>
            <a:r>
              <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rPr>
              <a:t>Gabriele Piccoli, M. KathrynBrohman, Richard T.Watson, &amp; A.Parasuraman. (2010). Net-based customer service systems: evolution and revolution in web site functionalities*. Decision Sciences, 35(3), 423-455.</a:t>
            </a:r>
            <a:endPar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a:p>
            <a:r>
              <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rPr>
              <a:t>Jasmand Claudia, Vera Blazevic, &amp; Ko de Ruyter. (2012). Generating sales while providing service: a study of customer service representatives' ambidextrous behavior. Journal of Marketing, 76(1), 20-37.</a:t>
            </a:r>
            <a:endPar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a:p>
            <a:r>
              <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rPr>
              <a:t>Lachlan, K. A., Spence, P. R., Lin, X., Najarian, K., &amp; Greco, M. D. (2016). Social media and crisis management. Computers in Human Behavior, 54(C), 647-652.</a:t>
            </a:r>
            <a:endPar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a:p>
            <a:r>
              <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rPr>
              <a:t>Mehrotra, S., Znati, T., &amp; Thompson, C. W. (2008). Crisis management. IEEE Internet Computing,12(1), 14-17.</a:t>
            </a:r>
            <a:endPar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a:p>
            <a:r>
              <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rPr>
              <a:t>Sally Rao Hill, &amp; Alastair Tombs. (2011). The effect of accent of service employee on customer service evaluation. Journal of Service Theory &amp; Practice, 21(6), 649-666.</a:t>
            </a:r>
            <a:endPar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a:p>
            <a:endParaRPr lang="en-US" sz="2000" b="1">
              <a:ln w="10160">
                <a:solidFill>
                  <a:schemeClr val="accent5"/>
                </a:solidFill>
                <a:prstDash val="solid"/>
              </a:ln>
              <a:solidFill>
                <a:srgbClr val="FFFFFF"/>
              </a:solidFill>
              <a:effectLst>
                <a:outerShdw blurRad="38100" dist="22860" dir="5400000" algn="tl" rotWithShape="0">
                  <a:srgbClr val="000000">
                    <a:alpha val="30000"/>
                  </a:srgbClr>
                </a:outerShdw>
              </a:effectLst>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ntr" presetSubtype="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8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gtEl>
                                        <p:attrNameLst>
                                          <p:attrName>fillcolor</p:attrName>
                                        </p:attrNameLst>
                                      </p:cBhvr>
                                      <p:tavLst>
                                        <p:tav tm="0">
                                          <p:val>
                                            <p:clrVal>
                                              <a:schemeClr val="accent2"/>
                                            </p:clrVal>
                                          </p:val>
                                        </p:tav>
                                        <p:tav tm="50000">
                                          <p:val>
                                            <p:clrVal>
                                              <a:schemeClr val="hlink"/>
                                            </p:clrVal>
                                          </p:val>
                                        </p:tav>
                                      </p:tavLst>
                                    </p:anim>
                                    <p:set>
                                      <p:cBhvr>
                                        <p:cTn id="9" dur="80"/>
                                        <p:tgtEl>
                                          <p:spTgt spid="2"/>
                                        </p:tgtEl>
                                        <p:attrNameLst>
                                          <p:attrName>fill.type</p:attrName>
                                        </p:attrNameLst>
                                      </p:cBhvr>
                                      <p:to>
                                        <p:strVal val="solid"/>
                                      </p:to>
                                    </p:set>
                                  </p:childTnLst>
                                </p:cTn>
                              </p:par>
                            </p:childTnLst>
                          </p:cTn>
                        </p:par>
                        <p:par>
                          <p:cTn id="10" fill="hold">
                            <p:stCondLst>
                              <p:cond delay="0"/>
                            </p:stCondLst>
                            <p:childTnLst>
                              <p:par>
                                <p:cTn id="11" presetID="24" presetClass="entr" presetSubtype="0" fill="hold"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to="" calcmode="lin" valueType="num">
                                      <p:cBhvr>
                                        <p:cTn id="13" dur="1" fill="hold"/>
                                        <p:tgtEl>
                                          <p:spTgt spid="3">
                                            <p:txEl>
                                              <p:pRg st="1" end="1"/>
                                            </p:txEl>
                                          </p:spTgt>
                                        </p:tgtEl>
                                      </p:cBhvr>
                                    </p:anim>
                                  </p:childTnLst>
                                </p:cTn>
                              </p:par>
                            </p:childTnLst>
                          </p:cTn>
                        </p:par>
                        <p:par>
                          <p:cTn id="14" fill="hold">
                            <p:stCondLst>
                              <p:cond delay="0"/>
                            </p:stCondLst>
                            <p:childTnLst>
                              <p:par>
                                <p:cTn id="15" presetID="24" presetClass="entr" presetSubtype="0"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to="" calcmode="lin" valueType="num">
                                      <p:cBhvr>
                                        <p:cTn id="17" dur="1" fill="hold"/>
                                        <p:tgtEl>
                                          <p:spTgt spid="3">
                                            <p:txEl>
                                              <p:pRg st="2" end="2"/>
                                            </p:txEl>
                                          </p:spTgt>
                                        </p:tgtEl>
                                      </p:cBhvr>
                                    </p:anim>
                                  </p:childTnLst>
                                </p:cTn>
                              </p:par>
                            </p:childTnLst>
                          </p:cTn>
                        </p:par>
                        <p:par>
                          <p:cTn id="18" fill="hold">
                            <p:stCondLst>
                              <p:cond delay="0"/>
                            </p:stCondLst>
                            <p:childTnLst>
                              <p:par>
                                <p:cTn id="19" presetID="24" presetClass="entr" presetSubtype="0" fill="hold"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to="" calcmode="lin" valueType="num">
                                      <p:cBhvr>
                                        <p:cTn id="21" dur="1" fill="hold"/>
                                        <p:tgtEl>
                                          <p:spTgt spid="3">
                                            <p:txEl>
                                              <p:pRg st="3" end="3"/>
                                            </p:txEl>
                                          </p:spTgt>
                                        </p:tgtEl>
                                      </p:cBhvr>
                                    </p:anim>
                                  </p:childTnLst>
                                </p:cTn>
                              </p:par>
                            </p:childTnLst>
                          </p:cTn>
                        </p:par>
                        <p:par>
                          <p:cTn id="22" fill="hold">
                            <p:stCondLst>
                              <p:cond delay="0"/>
                            </p:stCondLst>
                            <p:childTnLst>
                              <p:par>
                                <p:cTn id="23" presetID="24" presetClass="entr" presetSubtype="0" fill="hold"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to="" calcmode="lin" valueType="num">
                                      <p:cBhvr>
                                        <p:cTn id="25" dur="1" fill="hold"/>
                                        <p:tgtEl>
                                          <p:spTgt spid="3">
                                            <p:txEl>
                                              <p:pRg st="4" end="4"/>
                                            </p:txEl>
                                          </p:spTgt>
                                        </p:tgtEl>
                                      </p:cBhvr>
                                    </p:anim>
                                  </p:childTnLst>
                                </p:cTn>
                              </p:par>
                            </p:childTnLst>
                          </p:cTn>
                        </p:par>
                        <p:par>
                          <p:cTn id="26" fill="hold">
                            <p:stCondLst>
                              <p:cond delay="0"/>
                            </p:stCondLst>
                            <p:childTnLst>
                              <p:par>
                                <p:cTn id="27" presetID="24"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to="" calcmode="lin" valueType="num">
                                      <p:cBhvr>
                                        <p:cTn id="29" dur="1" fill="hold"/>
                                        <p:tgtEl>
                                          <p:spTgt spid="3">
                                            <p:txEl>
                                              <p:pRg st="5" end="5"/>
                                            </p:txEl>
                                          </p:spTgt>
                                        </p:tgtEl>
                                      </p:cBhvr>
                                    </p:anim>
                                  </p:childTnLst>
                                </p:cTn>
                              </p:par>
                            </p:childTnLst>
                          </p:cTn>
                        </p:par>
                        <p:par>
                          <p:cTn id="30" fill="hold">
                            <p:stCondLst>
                              <p:cond delay="0"/>
                            </p:stCondLst>
                            <p:childTnLst>
                              <p:par>
                                <p:cTn id="31" presetID="24" presetClass="entr" presetSubtype="0" fill="hold" nodeType="after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to="" calcmode="lin" valueType="num">
                                      <p:cBhvr>
                                        <p:cTn id="33" dur="1" fill="hold"/>
                                        <p:tgtEl>
                                          <p:spTgt spid="3">
                                            <p:txEl>
                                              <p:pRg st="6" end="6"/>
                                            </p:txEl>
                                          </p:spTgt>
                                        </p:tgtEl>
                                      </p:cBhvr>
                                    </p:anim>
                                  </p:childTnLst>
                                </p:cTn>
                              </p:par>
                            </p:childTnLst>
                          </p:cTn>
                        </p:par>
                        <p:par>
                          <p:cTn id="34" fill="hold">
                            <p:stCondLst>
                              <p:cond delay="0"/>
                            </p:stCondLst>
                            <p:childTnLst>
                              <p:par>
                                <p:cTn id="35" presetID="24" presetClass="entr" presetSubtype="0" fill="hold" nodeType="after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to="" calcmode="lin" valueType="num">
                                      <p:cBhvr>
                                        <p:cTn id="37" dur="1" fill="hold"/>
                                        <p:tgtEl>
                                          <p:spTgt spid="3">
                                            <p:txEl>
                                              <p:pRg st="7" end="7"/>
                                            </p:txEl>
                                          </p:spTgt>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5701</Words>
  <Application>WPS Presentation</Application>
  <PresentationFormat>Widescreen</PresentationFormat>
  <Paragraphs>74</Paragraphs>
  <Slides>8</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8</vt:i4>
      </vt:variant>
    </vt:vector>
  </HeadingPairs>
  <TitlesOfParts>
    <vt:vector size="17" baseType="lpstr">
      <vt:lpstr>Arial</vt:lpstr>
      <vt:lpstr>宋体</vt:lpstr>
      <vt:lpstr>Wingdings</vt:lpstr>
      <vt:lpstr>Times New Roman</vt:lpstr>
      <vt:lpstr>Calibri Light</vt:lpstr>
      <vt:lpstr>微软雅黑</vt:lpstr>
      <vt:lpstr>Arial Unicode MS</vt:lpstr>
      <vt:lpstr>Calibri</vt:lpstr>
      <vt:lpstr>Office Theme</vt:lpstr>
      <vt:lpstr>Research On Key Points For Improving Enterprise’s Customer Service And Crisis Management（Taking Tesla As An Example）</vt:lpstr>
      <vt:lpstr>Part 1: Self-Introduction &amp; The Organization Introduction</vt:lpstr>
      <vt:lpstr>Part 2:  project overview</vt:lpstr>
      <vt:lpstr>Part3: The Research Methods I Will Use</vt:lpstr>
      <vt:lpstr>Part 4: The Literature Review</vt:lpstr>
      <vt:lpstr>Part 5: Conclution</vt:lpstr>
      <vt:lpstr>Thanks For Watching!</vt:lpstr>
      <vt:lpstr>Reference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
  <cp:lastModifiedBy>11707</cp:lastModifiedBy>
  <cp:revision>14</cp:revision>
  <dcterms:created xsi:type="dcterms:W3CDTF">2020-03-02T14:16:00Z</dcterms:created>
  <dcterms:modified xsi:type="dcterms:W3CDTF">2020-03-04T02:06:55Z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1033-11.2.0.8341</vt:lpwstr>
  </property>
</Properties>
</file>