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4" r:id="rId2"/>
    <p:sldId id="258" r:id="rId3"/>
    <p:sldId id="261" r:id="rId4"/>
    <p:sldId id="262" r:id="rId5"/>
    <p:sldId id="259" r:id="rId6"/>
    <p:sldId id="260"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D4AC"/>
    <a:srgbClr val="FFB6B5"/>
    <a:srgbClr val="EEF2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A8930B-67DD-AE03-1F1A-0152651ED1B9}" v="313" dt="2026-06-13T11:09:54.1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a Jones (2514603)" userId="S::2514603@student.uwtsd.ac.uk::dd2ca5e1-b567-4c6c-9334-3b7ace3c8396" providerId="AD" clId="Web-{BEEDB27A-457A-FC3B-549C-4CF5AF3D3C22}"/>
    <pc:docChg chg="addSld">
      <pc:chgData name="Nia Jones (2514603)" userId="S::2514603@student.uwtsd.ac.uk::dd2ca5e1-b567-4c6c-9334-3b7ace3c8396" providerId="AD" clId="Web-{BEEDB27A-457A-FC3B-549C-4CF5AF3D3C22}" dt="2026-05-29T10:03:06.196" v="0"/>
      <pc:docMkLst>
        <pc:docMk/>
      </pc:docMkLst>
    </pc:docChg>
  </pc:docChgLst>
  <pc:docChgLst>
    <pc:chgData name="Nia Jones (2514603)" userId="S::2514603@student.uwtsd.ac.uk::dd2ca5e1-b567-4c6c-9334-3b7ace3c8396" providerId="AD" clId="Web-{76713D4C-9521-693D-23E8-AF828881ECE1}"/>
    <pc:docChg chg="addSld modSld">
      <pc:chgData name="Nia Jones (2514603)" userId="S::2514603@student.uwtsd.ac.uk::dd2ca5e1-b567-4c6c-9334-3b7ace3c8396" providerId="AD" clId="Web-{76713D4C-9521-693D-23E8-AF828881ECE1}" dt="2026-05-31T18:19:40.544" v="77"/>
      <pc:docMkLst>
        <pc:docMk/>
      </pc:docMkLst>
      <pc:sldChg chg="addSp modSp">
        <pc:chgData name="Nia Jones (2514603)" userId="S::2514603@student.uwtsd.ac.uk::dd2ca5e1-b567-4c6c-9334-3b7ace3c8396" providerId="AD" clId="Web-{76713D4C-9521-693D-23E8-AF828881ECE1}" dt="2026-05-31T18:15:51.069" v="35"/>
        <pc:sldMkLst>
          <pc:docMk/>
          <pc:sldMk cId="4232117694" sldId="258"/>
        </pc:sldMkLst>
        <pc:spChg chg="mod">
          <ac:chgData name="Nia Jones (2514603)" userId="S::2514603@student.uwtsd.ac.uk::dd2ca5e1-b567-4c6c-9334-3b7ace3c8396" providerId="AD" clId="Web-{76713D4C-9521-693D-23E8-AF828881ECE1}" dt="2026-05-31T18:15:51.069" v="35"/>
          <ac:spMkLst>
            <pc:docMk/>
            <pc:sldMk cId="4232117694" sldId="258"/>
            <ac:spMk id="2" creationId="{A52E1FEF-2902-040B-D383-FA45D1B6F037}"/>
          </ac:spMkLst>
        </pc:spChg>
        <pc:spChg chg="add mod">
          <ac:chgData name="Nia Jones (2514603)" userId="S::2514603@student.uwtsd.ac.uk::dd2ca5e1-b567-4c6c-9334-3b7ace3c8396" providerId="AD" clId="Web-{76713D4C-9521-693D-23E8-AF828881ECE1}" dt="2026-05-31T18:14:09.863" v="19"/>
          <ac:spMkLst>
            <pc:docMk/>
            <pc:sldMk cId="4232117694" sldId="258"/>
            <ac:spMk id="5" creationId="{6FCCC1B4-7E08-FB49-BF31-6A5A3B942A19}"/>
          </ac:spMkLst>
        </pc:spChg>
        <pc:spChg chg="mod">
          <ac:chgData name="Nia Jones (2514603)" userId="S::2514603@student.uwtsd.ac.uk::dd2ca5e1-b567-4c6c-9334-3b7ace3c8396" providerId="AD" clId="Web-{76713D4C-9521-693D-23E8-AF828881ECE1}" dt="2026-05-31T18:13:43.737" v="14"/>
          <ac:spMkLst>
            <pc:docMk/>
            <pc:sldMk cId="4232117694" sldId="258"/>
            <ac:spMk id="6" creationId="{62009E6A-D1CF-E75D-3153-6308CC687C15}"/>
          </ac:spMkLst>
        </pc:spChg>
      </pc:sldChg>
      <pc:sldChg chg="addSp modSp">
        <pc:chgData name="Nia Jones (2514603)" userId="S::2514603@student.uwtsd.ac.uk::dd2ca5e1-b567-4c6c-9334-3b7ace3c8396" providerId="AD" clId="Web-{76713D4C-9521-693D-23E8-AF828881ECE1}" dt="2026-05-31T18:19:38.263" v="76"/>
        <pc:sldMkLst>
          <pc:docMk/>
          <pc:sldMk cId="1415659802" sldId="259"/>
        </pc:sldMkLst>
        <pc:spChg chg="mod">
          <ac:chgData name="Nia Jones (2514603)" userId="S::2514603@student.uwtsd.ac.uk::dd2ca5e1-b567-4c6c-9334-3b7ace3c8396" providerId="AD" clId="Web-{76713D4C-9521-693D-23E8-AF828881ECE1}" dt="2026-05-31T18:19:05.918" v="68" actId="1076"/>
          <ac:spMkLst>
            <pc:docMk/>
            <pc:sldMk cId="1415659802" sldId="259"/>
            <ac:spMk id="2" creationId="{59F7E8FD-05BA-6444-EF93-AA6BEC4690AA}"/>
          </ac:spMkLst>
        </pc:spChg>
        <pc:spChg chg="mod">
          <ac:chgData name="Nia Jones (2514603)" userId="S::2514603@student.uwtsd.ac.uk::dd2ca5e1-b567-4c6c-9334-3b7ace3c8396" providerId="AD" clId="Web-{76713D4C-9521-693D-23E8-AF828881ECE1}" dt="2026-05-31T18:19:00.418" v="67" actId="1076"/>
          <ac:spMkLst>
            <pc:docMk/>
            <pc:sldMk cId="1415659802" sldId="259"/>
            <ac:spMk id="3" creationId="{673DFF5F-334D-0BA7-C1F6-579DFB10E126}"/>
          </ac:spMkLst>
        </pc:spChg>
        <pc:spChg chg="add mod">
          <ac:chgData name="Nia Jones (2514603)" userId="S::2514603@student.uwtsd.ac.uk::dd2ca5e1-b567-4c6c-9334-3b7ace3c8396" providerId="AD" clId="Web-{76713D4C-9521-693D-23E8-AF828881ECE1}" dt="2026-05-31T18:19:12.293" v="70" actId="1076"/>
          <ac:spMkLst>
            <pc:docMk/>
            <pc:sldMk cId="1415659802" sldId="259"/>
            <ac:spMk id="5" creationId="{D592F2DB-622D-C07E-9ED1-9C005A0DA37D}"/>
          </ac:spMkLst>
        </pc:spChg>
        <pc:spChg chg="add">
          <ac:chgData name="Nia Jones (2514603)" userId="S::2514603@student.uwtsd.ac.uk::dd2ca5e1-b567-4c6c-9334-3b7ace3c8396" providerId="AD" clId="Web-{76713D4C-9521-693D-23E8-AF828881ECE1}" dt="2026-05-31T18:19:38.263" v="76"/>
          <ac:spMkLst>
            <pc:docMk/>
            <pc:sldMk cId="1415659802" sldId="259"/>
            <ac:spMk id="7" creationId="{831E401D-2576-57DE-41A9-C552B3A739F3}"/>
          </ac:spMkLst>
        </pc:spChg>
      </pc:sldChg>
      <pc:sldChg chg="addSp modSp">
        <pc:chgData name="Nia Jones (2514603)" userId="S::2514603@student.uwtsd.ac.uk::dd2ca5e1-b567-4c6c-9334-3b7ace3c8396" providerId="AD" clId="Web-{76713D4C-9521-693D-23E8-AF828881ECE1}" dt="2026-05-31T18:19:40.544" v="77"/>
        <pc:sldMkLst>
          <pc:docMk/>
          <pc:sldMk cId="4017515582" sldId="260"/>
        </pc:sldMkLst>
        <pc:spChg chg="mod">
          <ac:chgData name="Nia Jones (2514603)" userId="S::2514603@student.uwtsd.ac.uk::dd2ca5e1-b567-4c6c-9334-3b7ace3c8396" providerId="AD" clId="Web-{76713D4C-9521-693D-23E8-AF828881ECE1}" dt="2026-05-31T18:19:22.700" v="72" actId="1076"/>
          <ac:spMkLst>
            <pc:docMk/>
            <pc:sldMk cId="4017515582" sldId="260"/>
            <ac:spMk id="2" creationId="{6AA6AE25-4B83-129A-9D95-110637DE04DF}"/>
          </ac:spMkLst>
        </pc:spChg>
        <pc:spChg chg="mod">
          <ac:chgData name="Nia Jones (2514603)" userId="S::2514603@student.uwtsd.ac.uk::dd2ca5e1-b567-4c6c-9334-3b7ace3c8396" providerId="AD" clId="Web-{76713D4C-9521-693D-23E8-AF828881ECE1}" dt="2026-05-31T18:19:19.278" v="71" actId="1076"/>
          <ac:spMkLst>
            <pc:docMk/>
            <pc:sldMk cId="4017515582" sldId="260"/>
            <ac:spMk id="3" creationId="{742615F3-CFF2-C761-12EF-6B13A350B81A}"/>
          </ac:spMkLst>
        </pc:spChg>
        <pc:spChg chg="add">
          <ac:chgData name="Nia Jones (2514603)" userId="S::2514603@student.uwtsd.ac.uk::dd2ca5e1-b567-4c6c-9334-3b7ace3c8396" providerId="AD" clId="Web-{76713D4C-9521-693D-23E8-AF828881ECE1}" dt="2026-05-31T18:19:24.278" v="73"/>
          <ac:spMkLst>
            <pc:docMk/>
            <pc:sldMk cId="4017515582" sldId="260"/>
            <ac:spMk id="5" creationId="{3EEA91F9-45FD-EFF6-F44C-08176BAF6240}"/>
          </ac:spMkLst>
        </pc:spChg>
        <pc:spChg chg="add">
          <ac:chgData name="Nia Jones (2514603)" userId="S::2514603@student.uwtsd.ac.uk::dd2ca5e1-b567-4c6c-9334-3b7ace3c8396" providerId="AD" clId="Web-{76713D4C-9521-693D-23E8-AF828881ECE1}" dt="2026-05-31T18:19:40.544" v="77"/>
          <ac:spMkLst>
            <pc:docMk/>
            <pc:sldMk cId="4017515582" sldId="260"/>
            <ac:spMk id="7" creationId="{E54A35D0-AD77-A0E9-D5DD-2C4109D78928}"/>
          </ac:spMkLst>
        </pc:spChg>
      </pc:sldChg>
      <pc:sldChg chg="addSp modSp new">
        <pc:chgData name="Nia Jones (2514603)" userId="S::2514603@student.uwtsd.ac.uk::dd2ca5e1-b567-4c6c-9334-3b7ace3c8396" providerId="AD" clId="Web-{76713D4C-9521-693D-23E8-AF828881ECE1}" dt="2026-05-31T18:19:33.184" v="74"/>
        <pc:sldMkLst>
          <pc:docMk/>
          <pc:sldMk cId="3492008007" sldId="261"/>
        </pc:sldMkLst>
        <pc:spChg chg="add mod">
          <ac:chgData name="Nia Jones (2514603)" userId="S::2514603@student.uwtsd.ac.uk::dd2ca5e1-b567-4c6c-9334-3b7ace3c8396" providerId="AD" clId="Web-{76713D4C-9521-693D-23E8-AF828881ECE1}" dt="2026-05-31T18:18:47.230" v="64" actId="1076"/>
          <ac:spMkLst>
            <pc:docMk/>
            <pc:sldMk cId="3492008007" sldId="261"/>
            <ac:spMk id="2" creationId="{D172C36C-68BA-E536-257E-1F8C37C38447}"/>
          </ac:spMkLst>
        </pc:spChg>
        <pc:spChg chg="add">
          <ac:chgData name="Nia Jones (2514603)" userId="S::2514603@student.uwtsd.ac.uk::dd2ca5e1-b567-4c6c-9334-3b7ace3c8396" providerId="AD" clId="Web-{76713D4C-9521-693D-23E8-AF828881ECE1}" dt="2026-05-31T18:18:51.964" v="65"/>
          <ac:spMkLst>
            <pc:docMk/>
            <pc:sldMk cId="3492008007" sldId="261"/>
            <ac:spMk id="4" creationId="{E91DB09A-A054-73F3-9B08-F9F81D791AB5}"/>
          </ac:spMkLst>
        </pc:spChg>
        <pc:spChg chg="add">
          <ac:chgData name="Nia Jones (2514603)" userId="S::2514603@student.uwtsd.ac.uk::dd2ca5e1-b567-4c6c-9334-3b7ace3c8396" providerId="AD" clId="Web-{76713D4C-9521-693D-23E8-AF828881ECE1}" dt="2026-05-31T18:19:33.184" v="74"/>
          <ac:spMkLst>
            <pc:docMk/>
            <pc:sldMk cId="3492008007" sldId="261"/>
            <ac:spMk id="6" creationId="{27DFC968-CEA7-BAA5-D93C-A05F6B3AD5F8}"/>
          </ac:spMkLst>
        </pc:spChg>
      </pc:sldChg>
      <pc:sldChg chg="addSp modSp new">
        <pc:chgData name="Nia Jones (2514603)" userId="S::2514603@student.uwtsd.ac.uk::dd2ca5e1-b567-4c6c-9334-3b7ace3c8396" providerId="AD" clId="Web-{76713D4C-9521-693D-23E8-AF828881ECE1}" dt="2026-05-31T18:19:36.106" v="75"/>
        <pc:sldMkLst>
          <pc:docMk/>
          <pc:sldMk cId="2529581640" sldId="262"/>
        </pc:sldMkLst>
        <pc:spChg chg="add mod">
          <ac:chgData name="Nia Jones (2514603)" userId="S::2514603@student.uwtsd.ac.uk::dd2ca5e1-b567-4c6c-9334-3b7ace3c8396" providerId="AD" clId="Web-{76713D4C-9521-693D-23E8-AF828881ECE1}" dt="2026-05-31T18:18:09.245" v="60" actId="1076"/>
          <ac:spMkLst>
            <pc:docMk/>
            <pc:sldMk cId="2529581640" sldId="262"/>
            <ac:spMk id="2" creationId="{D3755B2A-384D-7979-0E0E-FD4321191678}"/>
          </ac:spMkLst>
        </pc:spChg>
        <pc:spChg chg="add mod">
          <ac:chgData name="Nia Jones (2514603)" userId="S::2514603@student.uwtsd.ac.uk::dd2ca5e1-b567-4c6c-9334-3b7ace3c8396" providerId="AD" clId="Web-{76713D4C-9521-693D-23E8-AF828881ECE1}" dt="2026-05-31T18:18:34.323" v="63"/>
          <ac:spMkLst>
            <pc:docMk/>
            <pc:sldMk cId="2529581640" sldId="262"/>
            <ac:spMk id="3" creationId="{D41C98DB-9A7F-93F4-469B-9D7859F4DF74}"/>
          </ac:spMkLst>
        </pc:spChg>
        <pc:spChg chg="add">
          <ac:chgData name="Nia Jones (2514603)" userId="S::2514603@student.uwtsd.ac.uk::dd2ca5e1-b567-4c6c-9334-3b7ace3c8396" providerId="AD" clId="Web-{76713D4C-9521-693D-23E8-AF828881ECE1}" dt="2026-05-31T18:18:54.840" v="66"/>
          <ac:spMkLst>
            <pc:docMk/>
            <pc:sldMk cId="2529581640" sldId="262"/>
            <ac:spMk id="5" creationId="{BF0205D7-EEE1-65DF-B699-AACBA2BF8619}"/>
          </ac:spMkLst>
        </pc:spChg>
        <pc:spChg chg="add">
          <ac:chgData name="Nia Jones (2514603)" userId="S::2514603@student.uwtsd.ac.uk::dd2ca5e1-b567-4c6c-9334-3b7ace3c8396" providerId="AD" clId="Web-{76713D4C-9521-693D-23E8-AF828881ECE1}" dt="2026-05-31T18:19:36.106" v="75"/>
          <ac:spMkLst>
            <pc:docMk/>
            <pc:sldMk cId="2529581640" sldId="262"/>
            <ac:spMk id="7" creationId="{88294E28-DC9A-634E-A88E-9D8B11A7E35D}"/>
          </ac:spMkLst>
        </pc:spChg>
      </pc:sldChg>
    </pc:docChg>
  </pc:docChgLst>
  <pc:docChgLst>
    <pc:chgData name="Nia Jones (2514603)" userId="S::2514603@student.uwtsd.ac.uk::dd2ca5e1-b567-4c6c-9334-3b7ace3c8396" providerId="AD" clId="Web-{D4DA2DCB-0E17-308B-939E-14F2EA5EB21F}"/>
    <pc:docChg chg="addSld modSld">
      <pc:chgData name="Nia Jones (2514603)" userId="S::2514603@student.uwtsd.ac.uk::dd2ca5e1-b567-4c6c-9334-3b7ace3c8396" providerId="AD" clId="Web-{D4DA2DCB-0E17-308B-939E-14F2EA5EB21F}" dt="2026-06-01T16:28:49.159" v="13" actId="14100"/>
      <pc:docMkLst>
        <pc:docMk/>
      </pc:docMkLst>
      <pc:sldChg chg="modSp">
        <pc:chgData name="Nia Jones (2514603)" userId="S::2514603@student.uwtsd.ac.uk::dd2ca5e1-b567-4c6c-9334-3b7ace3c8396" providerId="AD" clId="Web-{D4DA2DCB-0E17-308B-939E-14F2EA5EB21F}" dt="2026-06-01T16:28:49.159" v="13" actId="14100"/>
        <pc:sldMkLst>
          <pc:docMk/>
          <pc:sldMk cId="4232117694" sldId="258"/>
        </pc:sldMkLst>
        <pc:spChg chg="mod">
          <ac:chgData name="Nia Jones (2514603)" userId="S::2514603@student.uwtsd.ac.uk::dd2ca5e1-b567-4c6c-9334-3b7ace3c8396" providerId="AD" clId="Web-{D4DA2DCB-0E17-308B-939E-14F2EA5EB21F}" dt="2026-06-01T16:28:49.159" v="13" actId="14100"/>
          <ac:spMkLst>
            <pc:docMk/>
            <pc:sldMk cId="4232117694" sldId="258"/>
            <ac:spMk id="5" creationId="{6FCCC1B4-7E08-FB49-BF31-6A5A3B942A19}"/>
          </ac:spMkLst>
        </pc:spChg>
      </pc:sldChg>
      <pc:sldChg chg="modSp">
        <pc:chgData name="Nia Jones (2514603)" userId="S::2514603@student.uwtsd.ac.uk::dd2ca5e1-b567-4c6c-9334-3b7ace3c8396" providerId="AD" clId="Web-{D4DA2DCB-0E17-308B-939E-14F2EA5EB21F}" dt="2026-06-01T16:16:40.299" v="11" actId="20577"/>
        <pc:sldMkLst>
          <pc:docMk/>
          <pc:sldMk cId="3492008007" sldId="261"/>
        </pc:sldMkLst>
        <pc:spChg chg="mod">
          <ac:chgData name="Nia Jones (2514603)" userId="S::2514603@student.uwtsd.ac.uk::dd2ca5e1-b567-4c6c-9334-3b7ace3c8396" providerId="AD" clId="Web-{D4DA2DCB-0E17-308B-939E-14F2EA5EB21F}" dt="2026-06-01T16:16:40.299" v="11" actId="20577"/>
          <ac:spMkLst>
            <pc:docMk/>
            <pc:sldMk cId="3492008007" sldId="261"/>
            <ac:spMk id="2" creationId="{D172C36C-68BA-E536-257E-1F8C37C38447}"/>
          </ac:spMkLst>
        </pc:spChg>
      </pc:sldChg>
      <pc:sldChg chg="new">
        <pc:chgData name="Nia Jones (2514603)" userId="S::2514603@student.uwtsd.ac.uk::dd2ca5e1-b567-4c6c-9334-3b7ace3c8396" providerId="AD" clId="Web-{D4DA2DCB-0E17-308B-939E-14F2EA5EB21F}" dt="2026-06-01T16:08:46.128" v="0"/>
        <pc:sldMkLst>
          <pc:docMk/>
          <pc:sldMk cId="1574623505" sldId="263"/>
        </pc:sldMkLst>
      </pc:sldChg>
    </pc:docChg>
  </pc:docChgLst>
  <pc:docChgLst>
    <pc:chgData name="Nia Jones (2514603)" userId="S::2514603@student.uwtsd.ac.uk::dd2ca5e1-b567-4c6c-9334-3b7ace3c8396" providerId="AD" clId="Web-{25FD64A5-4317-F25D-C097-1154A760CECA}"/>
    <pc:docChg chg="addSld delSld modSld">
      <pc:chgData name="Nia Jones (2514603)" userId="S::2514603@student.uwtsd.ac.uk::dd2ca5e1-b567-4c6c-9334-3b7ace3c8396" providerId="AD" clId="Web-{25FD64A5-4317-F25D-C097-1154A760CECA}" dt="2026-05-29T11:26:31.935" v="772" actId="20577"/>
      <pc:docMkLst>
        <pc:docMk/>
      </pc:docMkLst>
      <pc:sldChg chg="addSp delSp modSp new">
        <pc:chgData name="Nia Jones (2514603)" userId="S::2514603@student.uwtsd.ac.uk::dd2ca5e1-b567-4c6c-9334-3b7ace3c8396" providerId="AD" clId="Web-{25FD64A5-4317-F25D-C097-1154A760CECA}" dt="2026-05-29T10:36:15.034" v="733"/>
        <pc:sldMkLst>
          <pc:docMk/>
          <pc:sldMk cId="4232117694" sldId="258"/>
        </pc:sldMkLst>
        <pc:spChg chg="add mod">
          <ac:chgData name="Nia Jones (2514603)" userId="S::2514603@student.uwtsd.ac.uk::dd2ca5e1-b567-4c6c-9334-3b7ace3c8396" providerId="AD" clId="Web-{25FD64A5-4317-F25D-C097-1154A760CECA}" dt="2026-05-29T10:05:14.076" v="71" actId="1076"/>
          <ac:spMkLst>
            <pc:docMk/>
            <pc:sldMk cId="4232117694" sldId="258"/>
            <ac:spMk id="2" creationId="{A52E1FEF-2902-040B-D383-FA45D1B6F037}"/>
          </ac:spMkLst>
        </pc:spChg>
        <pc:spChg chg="add mod">
          <ac:chgData name="Nia Jones (2514603)" userId="S::2514603@student.uwtsd.ac.uk::dd2ca5e1-b567-4c6c-9334-3b7ace3c8396" providerId="AD" clId="Web-{25FD64A5-4317-F25D-C097-1154A760CECA}" dt="2026-05-29T10:07:08.756" v="93" actId="20577"/>
          <ac:spMkLst>
            <pc:docMk/>
            <pc:sldMk cId="4232117694" sldId="258"/>
            <ac:spMk id="3" creationId="{F9E0A967-6227-B08A-422A-689C285E20A9}"/>
          </ac:spMkLst>
        </pc:spChg>
        <pc:spChg chg="add mod">
          <ac:chgData name="Nia Jones (2514603)" userId="S::2514603@student.uwtsd.ac.uk::dd2ca5e1-b567-4c6c-9334-3b7ace3c8396" providerId="AD" clId="Web-{25FD64A5-4317-F25D-C097-1154A760CECA}" dt="2026-05-29T10:06:54.880" v="91" actId="14100"/>
          <ac:spMkLst>
            <pc:docMk/>
            <pc:sldMk cId="4232117694" sldId="258"/>
            <ac:spMk id="4" creationId="{4CD5F0B7-676E-5CC5-E236-A135F5BFB464}"/>
          </ac:spMkLst>
        </pc:spChg>
        <pc:spChg chg="add mod">
          <ac:chgData name="Nia Jones (2514603)" userId="S::2514603@student.uwtsd.ac.uk::dd2ca5e1-b567-4c6c-9334-3b7ace3c8396" providerId="AD" clId="Web-{25FD64A5-4317-F25D-C097-1154A760CECA}" dt="2026-05-29T10:12:11.563" v="350"/>
          <ac:spMkLst>
            <pc:docMk/>
            <pc:sldMk cId="4232117694" sldId="258"/>
            <ac:spMk id="6" creationId="{62009E6A-D1CF-E75D-3153-6308CC687C15}"/>
          </ac:spMkLst>
        </pc:spChg>
      </pc:sldChg>
      <pc:sldChg chg="modSp new">
        <pc:chgData name="Nia Jones (2514603)" userId="S::2514603@student.uwtsd.ac.uk::dd2ca5e1-b567-4c6c-9334-3b7ace3c8396" providerId="AD" clId="Web-{25FD64A5-4317-F25D-C097-1154A760CECA}" dt="2026-05-29T11:26:31.935" v="772" actId="20577"/>
        <pc:sldMkLst>
          <pc:docMk/>
          <pc:sldMk cId="1415659802" sldId="259"/>
        </pc:sldMkLst>
        <pc:spChg chg="mod">
          <ac:chgData name="Nia Jones (2514603)" userId="S::2514603@student.uwtsd.ac.uk::dd2ca5e1-b567-4c6c-9334-3b7ace3c8396" providerId="AD" clId="Web-{25FD64A5-4317-F25D-C097-1154A760CECA}" dt="2026-05-29T10:23:43.946" v="722" actId="1076"/>
          <ac:spMkLst>
            <pc:docMk/>
            <pc:sldMk cId="1415659802" sldId="259"/>
            <ac:spMk id="2" creationId="{59F7E8FD-05BA-6444-EF93-AA6BEC4690AA}"/>
          </ac:spMkLst>
        </pc:spChg>
        <pc:spChg chg="mod">
          <ac:chgData name="Nia Jones (2514603)" userId="S::2514603@student.uwtsd.ac.uk::dd2ca5e1-b567-4c6c-9334-3b7ace3c8396" providerId="AD" clId="Web-{25FD64A5-4317-F25D-C097-1154A760CECA}" dt="2026-05-29T11:26:31.935" v="772" actId="20577"/>
          <ac:spMkLst>
            <pc:docMk/>
            <pc:sldMk cId="1415659802" sldId="259"/>
            <ac:spMk id="3" creationId="{673DFF5F-334D-0BA7-C1F6-579DFB10E126}"/>
          </ac:spMkLst>
        </pc:spChg>
      </pc:sldChg>
    </pc:docChg>
  </pc:docChgLst>
  <pc:docChgLst>
    <pc:chgData name="Nia Jones (2514603)" userId="S::2514603@student.uwtsd.ac.uk::dd2ca5e1-b567-4c6c-9334-3b7ace3c8396" providerId="AD" clId="Web-{46A8930B-67DD-AE03-1F1A-0152651ED1B9}"/>
    <pc:docChg chg="addSld delSld modSld sldOrd">
      <pc:chgData name="Nia Jones (2514603)" userId="S::2514603@student.uwtsd.ac.uk::dd2ca5e1-b567-4c6c-9334-3b7ace3c8396" providerId="AD" clId="Web-{46A8930B-67DD-AE03-1F1A-0152651ED1B9}" dt="2026-06-13T11:09:54.130" v="187"/>
      <pc:docMkLst>
        <pc:docMk/>
      </pc:docMkLst>
      <pc:sldChg chg="addSp modSp">
        <pc:chgData name="Nia Jones (2514603)" userId="S::2514603@student.uwtsd.ac.uk::dd2ca5e1-b567-4c6c-9334-3b7ace3c8396" providerId="AD" clId="Web-{46A8930B-67DD-AE03-1F1A-0152651ED1B9}" dt="2026-06-13T11:09:38.583" v="182" actId="1076"/>
        <pc:sldMkLst>
          <pc:docMk/>
          <pc:sldMk cId="4232117694" sldId="258"/>
        </pc:sldMkLst>
        <pc:spChg chg="mod">
          <ac:chgData name="Nia Jones (2514603)" userId="S::2514603@student.uwtsd.ac.uk::dd2ca5e1-b567-4c6c-9334-3b7ace3c8396" providerId="AD" clId="Web-{46A8930B-67DD-AE03-1F1A-0152651ED1B9}" dt="2026-06-13T11:08:45.925" v="171" actId="20577"/>
          <ac:spMkLst>
            <pc:docMk/>
            <pc:sldMk cId="4232117694" sldId="258"/>
            <ac:spMk id="3" creationId="{F9E0A967-6227-B08A-422A-689C285E20A9}"/>
          </ac:spMkLst>
        </pc:spChg>
        <pc:spChg chg="mod">
          <ac:chgData name="Nia Jones (2514603)" userId="S::2514603@student.uwtsd.ac.uk::dd2ca5e1-b567-4c6c-9334-3b7ace3c8396" providerId="AD" clId="Web-{46A8930B-67DD-AE03-1F1A-0152651ED1B9}" dt="2026-06-13T11:08:51.785" v="172"/>
          <ac:spMkLst>
            <pc:docMk/>
            <pc:sldMk cId="4232117694" sldId="258"/>
            <ac:spMk id="4" creationId="{4CD5F0B7-676E-5CC5-E236-A135F5BFB464}"/>
          </ac:spMkLst>
        </pc:spChg>
        <pc:spChg chg="add mod">
          <ac:chgData name="Nia Jones (2514603)" userId="S::2514603@student.uwtsd.ac.uk::dd2ca5e1-b567-4c6c-9334-3b7ace3c8396" providerId="AD" clId="Web-{46A8930B-67DD-AE03-1F1A-0152651ED1B9}" dt="2026-06-13T11:09:38.583" v="182" actId="1076"/>
          <ac:spMkLst>
            <pc:docMk/>
            <pc:sldMk cId="4232117694" sldId="258"/>
            <ac:spMk id="8" creationId="{D6ED1464-35D4-E011-C278-C404EA309BDD}"/>
          </ac:spMkLst>
        </pc:spChg>
      </pc:sldChg>
      <pc:sldChg chg="addSp modSp">
        <pc:chgData name="Nia Jones (2514603)" userId="S::2514603@student.uwtsd.ac.uk::dd2ca5e1-b567-4c6c-9334-3b7ace3c8396" providerId="AD" clId="Web-{46A8930B-67DD-AE03-1F1A-0152651ED1B9}" dt="2026-06-13T11:09:46.099" v="185"/>
        <pc:sldMkLst>
          <pc:docMk/>
          <pc:sldMk cId="1415659802" sldId="259"/>
        </pc:sldMkLst>
        <pc:spChg chg="mod">
          <ac:chgData name="Nia Jones (2514603)" userId="S::2514603@student.uwtsd.ac.uk::dd2ca5e1-b567-4c6c-9334-3b7ace3c8396" providerId="AD" clId="Web-{46A8930B-67DD-AE03-1F1A-0152651ED1B9}" dt="2026-06-13T11:05:36.228" v="138" actId="1076"/>
          <ac:spMkLst>
            <pc:docMk/>
            <pc:sldMk cId="1415659802" sldId="259"/>
            <ac:spMk id="2" creationId="{59F7E8FD-05BA-6444-EF93-AA6BEC4690AA}"/>
          </ac:spMkLst>
        </pc:spChg>
        <pc:spChg chg="mod">
          <ac:chgData name="Nia Jones (2514603)" userId="S::2514603@student.uwtsd.ac.uk::dd2ca5e1-b567-4c6c-9334-3b7ace3c8396" providerId="AD" clId="Web-{46A8930B-67DD-AE03-1F1A-0152651ED1B9}" dt="2026-06-13T11:06:33.089" v="147" actId="20577"/>
          <ac:spMkLst>
            <pc:docMk/>
            <pc:sldMk cId="1415659802" sldId="259"/>
            <ac:spMk id="3" creationId="{673DFF5F-334D-0BA7-C1F6-579DFB10E126}"/>
          </ac:spMkLst>
        </pc:spChg>
        <pc:spChg chg="mod">
          <ac:chgData name="Nia Jones (2514603)" userId="S::2514603@student.uwtsd.ac.uk::dd2ca5e1-b567-4c6c-9334-3b7ace3c8396" providerId="AD" clId="Web-{46A8930B-67DD-AE03-1F1A-0152651ED1B9}" dt="2026-06-13T11:09:13.223" v="177" actId="20577"/>
          <ac:spMkLst>
            <pc:docMk/>
            <pc:sldMk cId="1415659802" sldId="259"/>
            <ac:spMk id="5" creationId="{D592F2DB-622D-C07E-9ED1-9C005A0DA37D}"/>
          </ac:spMkLst>
        </pc:spChg>
        <pc:spChg chg="add">
          <ac:chgData name="Nia Jones (2514603)" userId="S::2514603@student.uwtsd.ac.uk::dd2ca5e1-b567-4c6c-9334-3b7ace3c8396" providerId="AD" clId="Web-{46A8930B-67DD-AE03-1F1A-0152651ED1B9}" dt="2026-06-13T11:09:46.099" v="185"/>
          <ac:spMkLst>
            <pc:docMk/>
            <pc:sldMk cId="1415659802" sldId="259"/>
            <ac:spMk id="6" creationId="{A087A08D-1C27-C0DE-62E1-14FDD32BA5B4}"/>
          </ac:spMkLst>
        </pc:spChg>
        <pc:spChg chg="mod">
          <ac:chgData name="Nia Jones (2514603)" userId="S::2514603@student.uwtsd.ac.uk::dd2ca5e1-b567-4c6c-9334-3b7ace3c8396" providerId="AD" clId="Web-{46A8930B-67DD-AE03-1F1A-0152651ED1B9}" dt="2026-06-13T11:09:17.707" v="178" actId="20577"/>
          <ac:spMkLst>
            <pc:docMk/>
            <pc:sldMk cId="1415659802" sldId="259"/>
            <ac:spMk id="7" creationId="{831E401D-2576-57DE-41A9-C552B3A739F3}"/>
          </ac:spMkLst>
        </pc:spChg>
      </pc:sldChg>
      <pc:sldChg chg="addSp modSp">
        <pc:chgData name="Nia Jones (2514603)" userId="S::2514603@student.uwtsd.ac.uk::dd2ca5e1-b567-4c6c-9334-3b7ace3c8396" providerId="AD" clId="Web-{46A8930B-67DD-AE03-1F1A-0152651ED1B9}" dt="2026-06-13T11:09:48.020" v="186"/>
        <pc:sldMkLst>
          <pc:docMk/>
          <pc:sldMk cId="4017515582" sldId="260"/>
        </pc:sldMkLst>
        <pc:spChg chg="mod">
          <ac:chgData name="Nia Jones (2514603)" userId="S::2514603@student.uwtsd.ac.uk::dd2ca5e1-b567-4c6c-9334-3b7ace3c8396" providerId="AD" clId="Web-{46A8930B-67DD-AE03-1F1A-0152651ED1B9}" dt="2026-06-13T11:06:48.214" v="149" actId="20577"/>
          <ac:spMkLst>
            <pc:docMk/>
            <pc:sldMk cId="4017515582" sldId="260"/>
            <ac:spMk id="3" creationId="{742615F3-CFF2-C761-12EF-6B13A350B81A}"/>
          </ac:spMkLst>
        </pc:spChg>
        <pc:spChg chg="mod">
          <ac:chgData name="Nia Jones (2514603)" userId="S::2514603@student.uwtsd.ac.uk::dd2ca5e1-b567-4c6c-9334-3b7ace3c8396" providerId="AD" clId="Web-{46A8930B-67DD-AE03-1F1A-0152651ED1B9}" dt="2026-06-13T11:09:22.332" v="179" actId="20577"/>
          <ac:spMkLst>
            <pc:docMk/>
            <pc:sldMk cId="4017515582" sldId="260"/>
            <ac:spMk id="5" creationId="{3EEA91F9-45FD-EFF6-F44C-08176BAF6240}"/>
          </ac:spMkLst>
        </pc:spChg>
        <pc:spChg chg="add">
          <ac:chgData name="Nia Jones (2514603)" userId="S::2514603@student.uwtsd.ac.uk::dd2ca5e1-b567-4c6c-9334-3b7ace3c8396" providerId="AD" clId="Web-{46A8930B-67DD-AE03-1F1A-0152651ED1B9}" dt="2026-06-13T11:09:48.020" v="186"/>
          <ac:spMkLst>
            <pc:docMk/>
            <pc:sldMk cId="4017515582" sldId="260"/>
            <ac:spMk id="6" creationId="{222BD533-358D-5117-78F7-D6603634733E}"/>
          </ac:spMkLst>
        </pc:spChg>
        <pc:spChg chg="mod">
          <ac:chgData name="Nia Jones (2514603)" userId="S::2514603@student.uwtsd.ac.uk::dd2ca5e1-b567-4c6c-9334-3b7ace3c8396" providerId="AD" clId="Web-{46A8930B-67DD-AE03-1F1A-0152651ED1B9}" dt="2026-06-13T11:09:26.161" v="180" actId="20577"/>
          <ac:spMkLst>
            <pc:docMk/>
            <pc:sldMk cId="4017515582" sldId="260"/>
            <ac:spMk id="7" creationId="{E54A35D0-AD77-A0E9-D5DD-2C4109D78928}"/>
          </ac:spMkLst>
        </pc:spChg>
      </pc:sldChg>
      <pc:sldChg chg="addSp modSp">
        <pc:chgData name="Nia Jones (2514603)" userId="S::2514603@student.uwtsd.ac.uk::dd2ca5e1-b567-4c6c-9334-3b7ace3c8396" providerId="AD" clId="Web-{46A8930B-67DD-AE03-1F1A-0152651ED1B9}" dt="2026-06-13T11:09:42.536" v="183"/>
        <pc:sldMkLst>
          <pc:docMk/>
          <pc:sldMk cId="3492008007" sldId="261"/>
        </pc:sldMkLst>
        <pc:spChg chg="mod">
          <ac:chgData name="Nia Jones (2514603)" userId="S::2514603@student.uwtsd.ac.uk::dd2ca5e1-b567-4c6c-9334-3b7ace3c8396" providerId="AD" clId="Web-{46A8930B-67DD-AE03-1F1A-0152651ED1B9}" dt="2026-06-13T11:08:55.082" v="173" actId="20577"/>
          <ac:spMkLst>
            <pc:docMk/>
            <pc:sldMk cId="3492008007" sldId="261"/>
            <ac:spMk id="4" creationId="{E91DB09A-A054-73F3-9B08-F9F81D791AB5}"/>
          </ac:spMkLst>
        </pc:spChg>
        <pc:spChg chg="mod">
          <ac:chgData name="Nia Jones (2514603)" userId="S::2514603@student.uwtsd.ac.uk::dd2ca5e1-b567-4c6c-9334-3b7ace3c8396" providerId="AD" clId="Web-{46A8930B-67DD-AE03-1F1A-0152651ED1B9}" dt="2026-06-13T11:08:59.285" v="174" actId="20577"/>
          <ac:spMkLst>
            <pc:docMk/>
            <pc:sldMk cId="3492008007" sldId="261"/>
            <ac:spMk id="6" creationId="{27DFC968-CEA7-BAA5-D93C-A05F6B3AD5F8}"/>
          </ac:spMkLst>
        </pc:spChg>
        <pc:spChg chg="add mod">
          <ac:chgData name="Nia Jones (2514603)" userId="S::2514603@student.uwtsd.ac.uk::dd2ca5e1-b567-4c6c-9334-3b7ace3c8396" providerId="AD" clId="Web-{46A8930B-67DD-AE03-1F1A-0152651ED1B9}" dt="2026-06-13T10:57:34.544" v="23" actId="1076"/>
          <ac:spMkLst>
            <pc:docMk/>
            <pc:sldMk cId="3492008007" sldId="261"/>
            <ac:spMk id="7" creationId="{81CB855B-2A42-6C5E-E2D5-FEF0ECF21759}"/>
          </ac:spMkLst>
        </pc:spChg>
        <pc:spChg chg="add mod">
          <ac:chgData name="Nia Jones (2514603)" userId="S::2514603@student.uwtsd.ac.uk::dd2ca5e1-b567-4c6c-9334-3b7ace3c8396" providerId="AD" clId="Web-{46A8930B-67DD-AE03-1F1A-0152651ED1B9}" dt="2026-06-13T10:58:53.515" v="36" actId="20577"/>
          <ac:spMkLst>
            <pc:docMk/>
            <pc:sldMk cId="3492008007" sldId="261"/>
            <ac:spMk id="8" creationId="{18773B0D-C00F-24A9-17D4-29C95DC9D29F}"/>
          </ac:spMkLst>
        </pc:spChg>
        <pc:spChg chg="add">
          <ac:chgData name="Nia Jones (2514603)" userId="S::2514603@student.uwtsd.ac.uk::dd2ca5e1-b567-4c6c-9334-3b7ace3c8396" providerId="AD" clId="Web-{46A8930B-67DD-AE03-1F1A-0152651ED1B9}" dt="2026-06-13T11:09:42.536" v="183"/>
          <ac:spMkLst>
            <pc:docMk/>
            <pc:sldMk cId="3492008007" sldId="261"/>
            <ac:spMk id="10" creationId="{D913A4F7-5947-B889-39C1-030179650653}"/>
          </ac:spMkLst>
        </pc:spChg>
        <pc:picChg chg="add mod">
          <ac:chgData name="Nia Jones (2514603)" userId="S::2514603@student.uwtsd.ac.uk::dd2ca5e1-b567-4c6c-9334-3b7ace3c8396" providerId="AD" clId="Web-{46A8930B-67DD-AE03-1F1A-0152651ED1B9}" dt="2026-06-13T10:55:30.119" v="6" actId="1076"/>
          <ac:picMkLst>
            <pc:docMk/>
            <pc:sldMk cId="3492008007" sldId="261"/>
            <ac:picMk id="3" creationId="{8539C53A-9D03-3A01-B3FC-486A14BBB089}"/>
          </ac:picMkLst>
        </pc:picChg>
        <pc:picChg chg="add mod">
          <ac:chgData name="Nia Jones (2514603)" userId="S::2514603@student.uwtsd.ac.uk::dd2ca5e1-b567-4c6c-9334-3b7ace3c8396" providerId="AD" clId="Web-{46A8930B-67DD-AE03-1F1A-0152651ED1B9}" dt="2026-06-13T10:55:57.916" v="9" actId="1076"/>
          <ac:picMkLst>
            <pc:docMk/>
            <pc:sldMk cId="3492008007" sldId="261"/>
            <ac:picMk id="5" creationId="{F6F7821E-934F-9444-BF01-797B0ACCD8DD}"/>
          </ac:picMkLst>
        </pc:picChg>
      </pc:sldChg>
      <pc:sldChg chg="addSp modSp">
        <pc:chgData name="Nia Jones (2514603)" userId="S::2514603@student.uwtsd.ac.uk::dd2ca5e1-b567-4c6c-9334-3b7ace3c8396" providerId="AD" clId="Web-{46A8930B-67DD-AE03-1F1A-0152651ED1B9}" dt="2026-06-13T11:09:44.630" v="184"/>
        <pc:sldMkLst>
          <pc:docMk/>
          <pc:sldMk cId="2529581640" sldId="262"/>
        </pc:sldMkLst>
        <pc:spChg chg="mod">
          <ac:chgData name="Nia Jones (2514603)" userId="S::2514603@student.uwtsd.ac.uk::dd2ca5e1-b567-4c6c-9334-3b7ace3c8396" providerId="AD" clId="Web-{46A8930B-67DD-AE03-1F1A-0152651ED1B9}" dt="2026-06-13T11:07:54.361" v="156" actId="20577"/>
          <ac:spMkLst>
            <pc:docMk/>
            <pc:sldMk cId="2529581640" sldId="262"/>
            <ac:spMk id="3" creationId="{D41C98DB-9A7F-93F4-469B-9D7859F4DF74}"/>
          </ac:spMkLst>
        </pc:spChg>
        <pc:spChg chg="mod">
          <ac:chgData name="Nia Jones (2514603)" userId="S::2514603@student.uwtsd.ac.uk::dd2ca5e1-b567-4c6c-9334-3b7ace3c8396" providerId="AD" clId="Web-{46A8930B-67DD-AE03-1F1A-0152651ED1B9}" dt="2026-06-13T11:09:03.457" v="175" actId="20577"/>
          <ac:spMkLst>
            <pc:docMk/>
            <pc:sldMk cId="2529581640" sldId="262"/>
            <ac:spMk id="5" creationId="{BF0205D7-EEE1-65DF-B699-AACBA2BF8619}"/>
          </ac:spMkLst>
        </pc:spChg>
        <pc:spChg chg="add">
          <ac:chgData name="Nia Jones (2514603)" userId="S::2514603@student.uwtsd.ac.uk::dd2ca5e1-b567-4c6c-9334-3b7ace3c8396" providerId="AD" clId="Web-{46A8930B-67DD-AE03-1F1A-0152651ED1B9}" dt="2026-06-13T11:09:44.630" v="184"/>
          <ac:spMkLst>
            <pc:docMk/>
            <pc:sldMk cId="2529581640" sldId="262"/>
            <ac:spMk id="6" creationId="{FAA3A5DC-60B6-FD00-3FD7-3BB57DA484C5}"/>
          </ac:spMkLst>
        </pc:spChg>
        <pc:spChg chg="mod">
          <ac:chgData name="Nia Jones (2514603)" userId="S::2514603@student.uwtsd.ac.uk::dd2ca5e1-b567-4c6c-9334-3b7ace3c8396" providerId="AD" clId="Web-{46A8930B-67DD-AE03-1F1A-0152651ED1B9}" dt="2026-06-13T11:09:08.223" v="176" actId="20577"/>
          <ac:spMkLst>
            <pc:docMk/>
            <pc:sldMk cId="2529581640" sldId="262"/>
            <ac:spMk id="7" creationId="{88294E28-DC9A-634E-A88E-9D8B11A7E35D}"/>
          </ac:spMkLst>
        </pc:spChg>
      </pc:sldChg>
      <pc:sldChg chg="del">
        <pc:chgData name="Nia Jones (2514603)" userId="S::2514603@student.uwtsd.ac.uk::dd2ca5e1-b567-4c6c-9334-3b7ace3c8396" providerId="AD" clId="Web-{46A8930B-67DD-AE03-1F1A-0152651ED1B9}" dt="2026-06-13T11:09:54.130" v="187"/>
        <pc:sldMkLst>
          <pc:docMk/>
          <pc:sldMk cId="1574623505" sldId="263"/>
        </pc:sldMkLst>
      </pc:sldChg>
      <pc:sldChg chg="addSp modSp new ord">
        <pc:chgData name="Nia Jones (2514603)" userId="S::2514603@student.uwtsd.ac.uk::dd2ca5e1-b567-4c6c-9334-3b7ace3c8396" providerId="AD" clId="Web-{46A8930B-67DD-AE03-1F1A-0152651ED1B9}" dt="2026-06-13T11:08:42.191" v="170" actId="20577"/>
        <pc:sldMkLst>
          <pc:docMk/>
          <pc:sldMk cId="3411029962" sldId="264"/>
        </pc:sldMkLst>
        <pc:spChg chg="add mod">
          <ac:chgData name="Nia Jones (2514603)" userId="S::2514603@student.uwtsd.ac.uk::dd2ca5e1-b567-4c6c-9334-3b7ace3c8396" providerId="AD" clId="Web-{46A8930B-67DD-AE03-1F1A-0152651ED1B9}" dt="2026-06-13T11:02:43.239" v="134" actId="14100"/>
          <ac:spMkLst>
            <pc:docMk/>
            <pc:sldMk cId="3411029962" sldId="264"/>
            <ac:spMk id="2" creationId="{993E7299-8CD7-74F9-D158-5E639EA79C6F}"/>
          </ac:spMkLst>
        </pc:spChg>
        <pc:spChg chg="add mod">
          <ac:chgData name="Nia Jones (2514603)" userId="S::2514603@student.uwtsd.ac.uk::dd2ca5e1-b567-4c6c-9334-3b7ace3c8396" providerId="AD" clId="Web-{46A8930B-67DD-AE03-1F1A-0152651ED1B9}" dt="2026-06-13T11:08:42.191" v="170" actId="20577"/>
          <ac:spMkLst>
            <pc:docMk/>
            <pc:sldMk cId="3411029962" sldId="264"/>
            <ac:spMk id="4" creationId="{B0B27F6F-E1E9-2A77-1F2B-EC4F9C004D58}"/>
          </ac:spMkLst>
        </pc:spChg>
        <pc:spChg chg="add mod">
          <ac:chgData name="Nia Jones (2514603)" userId="S::2514603@student.uwtsd.ac.uk::dd2ca5e1-b567-4c6c-9334-3b7ace3c8396" providerId="AD" clId="Web-{46A8930B-67DD-AE03-1F1A-0152651ED1B9}" dt="2026-06-13T11:08:39.300" v="169"/>
          <ac:spMkLst>
            <pc:docMk/>
            <pc:sldMk cId="3411029962" sldId="264"/>
            <ac:spMk id="6" creationId="{C02BAC5B-68D5-79A4-C4B1-CA0900C0B808}"/>
          </ac:spMkLst>
        </pc:spChg>
        <pc:spChg chg="add mod">
          <ac:chgData name="Nia Jones (2514603)" userId="S::2514603@student.uwtsd.ac.uk::dd2ca5e1-b567-4c6c-9334-3b7ace3c8396" providerId="AD" clId="Web-{46A8930B-67DD-AE03-1F1A-0152651ED1B9}" dt="2026-06-13T11:08:34.191" v="168" actId="1076"/>
          <ac:spMkLst>
            <pc:docMk/>
            <pc:sldMk cId="3411029962" sldId="264"/>
            <ac:spMk id="7" creationId="{27701AD8-25A7-2776-BBE3-1BBF44F6ADC5}"/>
          </ac:spMkLst>
        </pc:spChg>
      </pc:sldChg>
    </pc:docChg>
  </pc:docChgLst>
  <pc:docChgLst>
    <pc:chgData name="Nia Jones (2514603)" userId="S::2514603@student.uwtsd.ac.uk::dd2ca5e1-b567-4c6c-9334-3b7ace3c8396" providerId="AD" clId="Web-{E61AF217-3CCE-8CAF-12A0-B0F5DAA678B0}"/>
    <pc:docChg chg="addSld modSld">
      <pc:chgData name="Nia Jones (2514603)" userId="S::2514603@student.uwtsd.ac.uk::dd2ca5e1-b567-4c6c-9334-3b7ace3c8396" providerId="AD" clId="Web-{E61AF217-3CCE-8CAF-12A0-B0F5DAA678B0}" dt="2026-05-29T13:50:00.516" v="152" actId="14100"/>
      <pc:docMkLst>
        <pc:docMk/>
      </pc:docMkLst>
      <pc:sldChg chg="modSp">
        <pc:chgData name="Nia Jones (2514603)" userId="S::2514603@student.uwtsd.ac.uk::dd2ca5e1-b567-4c6c-9334-3b7ace3c8396" providerId="AD" clId="Web-{E61AF217-3CCE-8CAF-12A0-B0F5DAA678B0}" dt="2026-05-29T13:49:45.212" v="146" actId="20577"/>
        <pc:sldMkLst>
          <pc:docMk/>
          <pc:sldMk cId="1415659802" sldId="259"/>
        </pc:sldMkLst>
        <pc:spChg chg="mod">
          <ac:chgData name="Nia Jones (2514603)" userId="S::2514603@student.uwtsd.ac.uk::dd2ca5e1-b567-4c6c-9334-3b7ace3c8396" providerId="AD" clId="Web-{E61AF217-3CCE-8CAF-12A0-B0F5DAA678B0}" dt="2026-05-29T12:25:45.372" v="54" actId="1076"/>
          <ac:spMkLst>
            <pc:docMk/>
            <pc:sldMk cId="1415659802" sldId="259"/>
            <ac:spMk id="2" creationId="{59F7E8FD-05BA-6444-EF93-AA6BEC4690AA}"/>
          </ac:spMkLst>
        </pc:spChg>
        <pc:spChg chg="mod">
          <ac:chgData name="Nia Jones (2514603)" userId="S::2514603@student.uwtsd.ac.uk::dd2ca5e1-b567-4c6c-9334-3b7ace3c8396" providerId="AD" clId="Web-{E61AF217-3CCE-8CAF-12A0-B0F5DAA678B0}" dt="2026-05-29T13:49:45.212" v="146" actId="20577"/>
          <ac:spMkLst>
            <pc:docMk/>
            <pc:sldMk cId="1415659802" sldId="259"/>
            <ac:spMk id="3" creationId="{673DFF5F-334D-0BA7-C1F6-579DFB10E126}"/>
          </ac:spMkLst>
        </pc:spChg>
      </pc:sldChg>
      <pc:sldChg chg="modSp new">
        <pc:chgData name="Nia Jones (2514603)" userId="S::2514603@student.uwtsd.ac.uk::dd2ca5e1-b567-4c6c-9334-3b7ace3c8396" providerId="AD" clId="Web-{E61AF217-3CCE-8CAF-12A0-B0F5DAA678B0}" dt="2026-05-29T13:50:00.516" v="152" actId="14100"/>
        <pc:sldMkLst>
          <pc:docMk/>
          <pc:sldMk cId="4017515582" sldId="260"/>
        </pc:sldMkLst>
        <pc:spChg chg="mod">
          <ac:chgData name="Nia Jones (2514603)" userId="S::2514603@student.uwtsd.ac.uk::dd2ca5e1-b567-4c6c-9334-3b7ace3c8396" providerId="AD" clId="Web-{E61AF217-3CCE-8CAF-12A0-B0F5DAA678B0}" dt="2026-05-29T12:32:05.754" v="78" actId="1076"/>
          <ac:spMkLst>
            <pc:docMk/>
            <pc:sldMk cId="4017515582" sldId="260"/>
            <ac:spMk id="2" creationId="{6AA6AE25-4B83-129A-9D95-110637DE04DF}"/>
          </ac:spMkLst>
        </pc:spChg>
        <pc:spChg chg="mod">
          <ac:chgData name="Nia Jones (2514603)" userId="S::2514603@student.uwtsd.ac.uk::dd2ca5e1-b567-4c6c-9334-3b7ace3c8396" providerId="AD" clId="Web-{E61AF217-3CCE-8CAF-12A0-B0F5DAA678B0}" dt="2026-05-29T13:50:00.516" v="152" actId="14100"/>
          <ac:spMkLst>
            <pc:docMk/>
            <pc:sldMk cId="4017515582" sldId="260"/>
            <ac:spMk id="3" creationId="{742615F3-CFF2-C761-12EF-6B13A350B81A}"/>
          </ac:spMkLst>
        </pc:spChg>
      </pc:sldChg>
    </pc:docChg>
  </pc:docChgLst>
  <pc:docChgLst>
    <pc:chgData name="Nia Jones (2514603)" userId="S::2514603@student.uwtsd.ac.uk::dd2ca5e1-b567-4c6c-9334-3b7ace3c8396" providerId="AD" clId="Web-{4E84F59B-E75E-DBE5-B78A-3550C2D2D7BA}"/>
    <pc:docChg chg="modSld">
      <pc:chgData name="Nia Jones (2514603)" userId="S::2514603@student.uwtsd.ac.uk::dd2ca5e1-b567-4c6c-9334-3b7ace3c8396" providerId="AD" clId="Web-{4E84F59B-E75E-DBE5-B78A-3550C2D2D7BA}" dt="2026-06-01T16:48:13.685" v="0" actId="20577"/>
      <pc:docMkLst>
        <pc:docMk/>
      </pc:docMkLst>
      <pc:sldChg chg="modSp">
        <pc:chgData name="Nia Jones (2514603)" userId="S::2514603@student.uwtsd.ac.uk::dd2ca5e1-b567-4c6c-9334-3b7ace3c8396" providerId="AD" clId="Web-{4E84F59B-E75E-DBE5-B78A-3550C2D2D7BA}" dt="2026-06-01T16:48:13.685" v="0" actId="20577"/>
        <pc:sldMkLst>
          <pc:docMk/>
          <pc:sldMk cId="4232117694" sldId="258"/>
        </pc:sldMkLst>
        <pc:spChg chg="mod">
          <ac:chgData name="Nia Jones (2514603)" userId="S::2514603@student.uwtsd.ac.uk::dd2ca5e1-b567-4c6c-9334-3b7ace3c8396" providerId="AD" clId="Web-{4E84F59B-E75E-DBE5-B78A-3550C2D2D7BA}" dt="2026-06-01T16:48:13.685" v="0" actId="20577"/>
          <ac:spMkLst>
            <pc:docMk/>
            <pc:sldMk cId="4232117694" sldId="258"/>
            <ac:spMk id="5" creationId="{6FCCC1B4-7E08-FB49-BF31-6A5A3B942A19}"/>
          </ac:spMkLst>
        </pc:spChg>
      </pc:sldChg>
    </pc:docChg>
  </pc:docChgLst>
  <pc:docChgLst>
    <pc:chgData name="Nia Jones (2514603)" userId="S::2514603@student.uwtsd.ac.uk::dd2ca5e1-b567-4c6c-9334-3b7ace3c8396" providerId="AD" clId="Web-{8BE9321E-8274-5C60-7925-2F6535E4C1EF}"/>
    <pc:docChg chg="modSld">
      <pc:chgData name="Nia Jones (2514603)" userId="S::2514603@student.uwtsd.ac.uk::dd2ca5e1-b567-4c6c-9334-3b7ace3c8396" providerId="AD" clId="Web-{8BE9321E-8274-5C60-7925-2F6535E4C1EF}" dt="2026-06-08T17:06:51.154" v="1" actId="20577"/>
      <pc:docMkLst>
        <pc:docMk/>
      </pc:docMkLst>
      <pc:sldChg chg="modSp">
        <pc:chgData name="Nia Jones (2514603)" userId="S::2514603@student.uwtsd.ac.uk::dd2ca5e1-b567-4c6c-9334-3b7ace3c8396" providerId="AD" clId="Web-{8BE9321E-8274-5C60-7925-2F6535E4C1EF}" dt="2026-06-08T17:06:51.154" v="1" actId="20577"/>
        <pc:sldMkLst>
          <pc:docMk/>
          <pc:sldMk cId="4232117694" sldId="258"/>
        </pc:sldMkLst>
        <pc:spChg chg="mod">
          <ac:chgData name="Nia Jones (2514603)" userId="S::2514603@student.uwtsd.ac.uk::dd2ca5e1-b567-4c6c-9334-3b7ace3c8396" providerId="AD" clId="Web-{8BE9321E-8274-5C60-7925-2F6535E4C1EF}" dt="2026-06-08T17:06:51.154" v="1" actId="20577"/>
          <ac:spMkLst>
            <pc:docMk/>
            <pc:sldMk cId="4232117694" sldId="258"/>
            <ac:spMk id="5" creationId="{6FCCC1B4-7E08-FB49-BF31-6A5A3B942A1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13/06/2026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13/06/2026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13/06/2026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hyperlink" Target="https://www.gov.uk/government/collections/healthy-child-programme" TargetMode="External"/><Relationship Id="rId13" Type="http://schemas.openxmlformats.org/officeDocument/2006/relationships/hyperlink" Target="https://doi.org/10.1186/1479-5868-7-40" TargetMode="External"/><Relationship Id="rId3" Type="http://schemas.openxmlformats.org/officeDocument/2006/relationships/hyperlink" Target="https://doi.org/10.30845/JESP.V5N4P2" TargetMode="External"/><Relationship Id="rId7" Type="http://schemas.openxmlformats.org/officeDocument/2006/relationships/hyperlink" Target="https://help-for-early-years-providers.education.gov.uk/health-and-wellbeing/mental-health-for-early-years-children" TargetMode="External"/><Relationship Id="rId12" Type="http://schemas.openxmlformats.org/officeDocument/2006/relationships/hyperlink" Target="https://doi.org/10.1017/S0029665126102250" TargetMode="External"/><Relationship Id="rId2" Type="http://schemas.openxmlformats.org/officeDocument/2006/relationships/hyperlink" Target="https://doi.org/10.1080/07351699109533868" TargetMode="External"/><Relationship Id="rId1" Type="http://schemas.openxmlformats.org/officeDocument/2006/relationships/slideLayout" Target="../slideLayouts/slideLayout2.xml"/><Relationship Id="rId6" Type="http://schemas.openxmlformats.org/officeDocument/2006/relationships/hyperlink" Target="https://doi.org/10.1037/bul0000110" TargetMode="External"/><Relationship Id="rId11" Type="http://schemas.openxmlformats.org/officeDocument/2006/relationships/hyperlink" Target="https://www.earlyyears.wales/en/active-together-wales" TargetMode="External"/><Relationship Id="rId5" Type="http://schemas.openxmlformats.org/officeDocument/2006/relationships/hyperlink" Target="https://www.circle-time.co.uk/our-approach/quality-circle-time/" TargetMode="External"/><Relationship Id="rId10" Type="http://schemas.openxmlformats.org/officeDocument/2006/relationships/hyperlink" Target="https://dotsforchildren.com/" TargetMode="External"/><Relationship Id="rId4" Type="http://schemas.openxmlformats.org/officeDocument/2006/relationships/hyperlink" Target="https://doi.org/10.1093/her/cyg040" TargetMode="External"/><Relationship Id="rId9" Type="http://schemas.openxmlformats.org/officeDocument/2006/relationships/hyperlink" Target="https://doi.org/10.3390/children7110224" TargetMode="External"/><Relationship Id="rId14" Type="http://schemas.openxmlformats.org/officeDocument/2006/relationships/hyperlink" Target="https://doi.org/10.3390/ijerph19105967"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doi.org/10.1016/j.sel.2024.100057" TargetMode="External"/><Relationship Id="rId13" Type="http://schemas.openxmlformats.org/officeDocument/2006/relationships/hyperlink" Target="https://hwb.gov.wales/storage/52aae98d-65ed-4065-9222-1a7876e150de/play-active-learning-overview-for-3-to-7-year-olds.pdf" TargetMode="External"/><Relationship Id="rId3" Type="http://schemas.openxmlformats.org/officeDocument/2006/relationships/hyperlink" Target="https://doi.org/10.1007/s10643-025-01940-9" TargetMode="External"/><Relationship Id="rId7" Type="http://schemas.openxmlformats.org/officeDocument/2006/relationships/hyperlink" Target="https://doi.org/10.1017/S136898001100300X" TargetMode="External"/><Relationship Id="rId12" Type="http://schemas.openxmlformats.org/officeDocument/2006/relationships/hyperlink" Target="https://www.gov.wales/free-breakfast-primary-schools" TargetMode="External"/><Relationship Id="rId2" Type="http://schemas.openxmlformats.org/officeDocument/2006/relationships/hyperlink" Target="https://doi.org/10.1080/03004430.2024.2412639" TargetMode="External"/><Relationship Id="rId1" Type="http://schemas.openxmlformats.org/officeDocument/2006/relationships/slideLayout" Target="../slideLayouts/slideLayout2.xml"/><Relationship Id="rId6" Type="http://schemas.openxmlformats.org/officeDocument/2006/relationships/hyperlink" Target="https://kidshealth.org/en/parents/sleep.html" TargetMode="External"/><Relationship Id="rId11" Type="http://schemas.openxmlformats.org/officeDocument/2006/relationships/hyperlink" Target="https://theinfinityschool.org/blog/schools-teaching/heres-how-schools-ensure-child-wellbeing-6-ways/" TargetMode="External"/><Relationship Id="rId5" Type="http://schemas.openxmlformats.org/officeDocument/2006/relationships/hyperlink" Target="https://doi.org/10.1016/j.smrv.2017.10.007" TargetMode="External"/><Relationship Id="rId10" Type="http://schemas.openxmlformats.org/officeDocument/2006/relationships/hyperlink" Target="https://www.teachearlyyears.com/learning-and-development/view/childrens-wellbeing-improve-mental-health-in-early-years-by-reconnecting-with-nature" TargetMode="External"/><Relationship Id="rId4" Type="http://schemas.openxmlformats.org/officeDocument/2006/relationships/hyperlink" Target="https://www.livingstreets.org.uk/walk-to-school/little-feet/" TargetMode="External"/><Relationship Id="rId9" Type="http://schemas.openxmlformats.org/officeDocument/2006/relationships/hyperlink" Target="https://www.smartcc.co.uk/for-you.html" TargetMode="External"/><Relationship Id="rId14" Type="http://schemas.openxmlformats.org/officeDocument/2006/relationships/hyperlink" Target="https://www.unicef.org.uk/wp-content/uploads/2019/10/UNCRC_summary-1_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3E7299-8CD7-74F9-D158-5E639EA79C6F}"/>
              </a:ext>
            </a:extLst>
          </p:cNvPr>
          <p:cNvSpPr txBox="1"/>
          <p:nvPr/>
        </p:nvSpPr>
        <p:spPr>
          <a:xfrm>
            <a:off x="443814" y="1095817"/>
            <a:ext cx="10939459"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AI Statement </a:t>
            </a:r>
            <a:endParaRPr lang="en-GB" sz="1400" dirty="0">
              <a:latin typeface="Arial"/>
              <a:cs typeface="Arial"/>
            </a:endParaRPr>
          </a:p>
          <a:p>
            <a:r>
              <a:rPr lang="en-GB" sz="1400">
                <a:latin typeface="Arial"/>
                <a:cs typeface="Arial"/>
              </a:rPr>
              <a:t>I have used Microsoft</a:t>
            </a:r>
            <a:r>
              <a:rPr lang="en-GB" sz="1400" dirty="0">
                <a:latin typeface="Arial"/>
                <a:cs typeface="Arial"/>
              </a:rPr>
              <a:t> copilot to proofread my work on the 12th of June 2026.</a:t>
            </a:r>
          </a:p>
          <a:p>
            <a:r>
              <a:rPr lang="en-GB" sz="1400">
                <a:latin typeface="Arial"/>
                <a:cs typeface="Arial"/>
              </a:rPr>
              <a:t>I used the prompts "Proofread my work".</a:t>
            </a:r>
            <a:endParaRPr lang="en-GB" sz="1400" dirty="0">
              <a:latin typeface="Arial"/>
              <a:cs typeface="Arial"/>
            </a:endParaRPr>
          </a:p>
          <a:p>
            <a:endParaRPr lang="en-GB" sz="1400" dirty="0">
              <a:latin typeface="Arial"/>
              <a:cs typeface="Arial"/>
            </a:endParaRPr>
          </a:p>
          <a:p>
            <a:endParaRPr lang="en-GB" dirty="0"/>
          </a:p>
        </p:txBody>
      </p:sp>
      <p:sp>
        <p:nvSpPr>
          <p:cNvPr id="4" name="TextBox 3">
            <a:extLst>
              <a:ext uri="{FF2B5EF4-FFF2-40B4-BE49-F238E27FC236}">
                <a16:creationId xmlns:a16="http://schemas.microsoft.com/office/drawing/2014/main" id="{B0B27F6F-E1E9-2A77-1F2B-EC4F9C004D58}"/>
              </a:ext>
            </a:extLst>
          </p:cNvPr>
          <p:cNvSpPr txBox="1"/>
          <p:nvPr/>
        </p:nvSpPr>
        <p:spPr>
          <a:xfrm>
            <a:off x="165204" y="111910"/>
            <a:ext cx="88771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latin typeface="Arial"/>
                <a:cs typeface="Arial"/>
              </a:rPr>
              <a:t>ECEY5009</a:t>
            </a:r>
          </a:p>
        </p:txBody>
      </p:sp>
      <p:sp>
        <p:nvSpPr>
          <p:cNvPr id="6" name="TextBox 5">
            <a:extLst>
              <a:ext uri="{FF2B5EF4-FFF2-40B4-BE49-F238E27FC236}">
                <a16:creationId xmlns:a16="http://schemas.microsoft.com/office/drawing/2014/main" id="{C02BAC5B-68D5-79A4-C4B1-CA0900C0B808}"/>
              </a:ext>
            </a:extLst>
          </p:cNvPr>
          <p:cNvSpPr txBox="1"/>
          <p:nvPr/>
        </p:nvSpPr>
        <p:spPr>
          <a:xfrm>
            <a:off x="11359577" y="110911"/>
            <a:ext cx="75036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solidFill>
                  <a:srgbClr val="242130"/>
                </a:solidFill>
                <a:highlight>
                  <a:srgbClr val="FFFFFF"/>
                </a:highlight>
                <a:latin typeface="Arial"/>
                <a:ea typeface="Source Sans Pro"/>
                <a:cs typeface="Arial"/>
              </a:rPr>
              <a:t>2514603</a:t>
            </a:r>
            <a:endParaRPr lang="en-US">
              <a:latin typeface="Arial"/>
              <a:cs typeface="Arial"/>
            </a:endParaRPr>
          </a:p>
        </p:txBody>
      </p:sp>
      <p:sp>
        <p:nvSpPr>
          <p:cNvPr id="7" name="TextBox 6">
            <a:extLst>
              <a:ext uri="{FF2B5EF4-FFF2-40B4-BE49-F238E27FC236}">
                <a16:creationId xmlns:a16="http://schemas.microsoft.com/office/drawing/2014/main" id="{27701AD8-25A7-2776-BBE3-1BBF44F6ADC5}"/>
              </a:ext>
            </a:extLst>
          </p:cNvPr>
          <p:cNvSpPr txBox="1"/>
          <p:nvPr/>
        </p:nvSpPr>
        <p:spPr>
          <a:xfrm>
            <a:off x="5144268" y="110163"/>
            <a:ext cx="171156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Word Count 2,038</a:t>
            </a:r>
          </a:p>
        </p:txBody>
      </p:sp>
    </p:spTree>
    <p:extLst>
      <p:ext uri="{BB962C8B-B14F-4D97-AF65-F5344CB8AC3E}">
        <p14:creationId xmlns:p14="http://schemas.microsoft.com/office/powerpoint/2010/main" val="3411029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2E1FEF-2902-040B-D383-FA45D1B6F037}"/>
              </a:ext>
            </a:extLst>
          </p:cNvPr>
          <p:cNvSpPr txBox="1"/>
          <p:nvPr/>
        </p:nvSpPr>
        <p:spPr>
          <a:xfrm>
            <a:off x="3379821" y="215672"/>
            <a:ext cx="5428119" cy="380140"/>
          </a:xfrm>
          <a:prstGeom prst="rect">
            <a:avLst/>
          </a:prstGeom>
          <a:solidFill>
            <a:schemeClr val="accent6">
              <a:lumMod val="20000"/>
              <a:lumOff val="80000"/>
            </a:schemeClr>
          </a:solidFill>
          <a:ln w="28575">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Wellbeing, Health and Lifestyles in the Early Years</a:t>
            </a:r>
          </a:p>
        </p:txBody>
      </p:sp>
      <p:sp>
        <p:nvSpPr>
          <p:cNvPr id="3" name="TextBox 2">
            <a:extLst>
              <a:ext uri="{FF2B5EF4-FFF2-40B4-BE49-F238E27FC236}">
                <a16:creationId xmlns:a16="http://schemas.microsoft.com/office/drawing/2014/main" id="{F9E0A967-6227-B08A-422A-689C285E20A9}"/>
              </a:ext>
            </a:extLst>
          </p:cNvPr>
          <p:cNvSpPr txBox="1"/>
          <p:nvPr/>
        </p:nvSpPr>
        <p:spPr>
          <a:xfrm>
            <a:off x="165204" y="111910"/>
            <a:ext cx="88771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latin typeface="Arial"/>
                <a:cs typeface="Arial"/>
              </a:rPr>
              <a:t>ECEY5009</a:t>
            </a:r>
          </a:p>
        </p:txBody>
      </p:sp>
      <p:sp>
        <p:nvSpPr>
          <p:cNvPr id="4" name="TextBox 3">
            <a:extLst>
              <a:ext uri="{FF2B5EF4-FFF2-40B4-BE49-F238E27FC236}">
                <a16:creationId xmlns:a16="http://schemas.microsoft.com/office/drawing/2014/main" id="{4CD5F0B7-676E-5CC5-E236-A135F5BFB464}"/>
              </a:ext>
            </a:extLst>
          </p:cNvPr>
          <p:cNvSpPr txBox="1"/>
          <p:nvPr/>
        </p:nvSpPr>
        <p:spPr>
          <a:xfrm>
            <a:off x="11359577" y="110911"/>
            <a:ext cx="75036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solidFill>
                  <a:srgbClr val="242130"/>
                </a:solidFill>
                <a:highlight>
                  <a:srgbClr val="FFFFFF"/>
                </a:highlight>
                <a:latin typeface="Arial"/>
                <a:ea typeface="Source Sans Pro"/>
                <a:cs typeface="Arial"/>
              </a:rPr>
              <a:t>2514603</a:t>
            </a:r>
            <a:endParaRPr lang="en-US">
              <a:latin typeface="Arial"/>
              <a:cs typeface="Arial"/>
            </a:endParaRPr>
          </a:p>
        </p:txBody>
      </p:sp>
      <p:sp>
        <p:nvSpPr>
          <p:cNvPr id="6" name="TextBox 5">
            <a:extLst>
              <a:ext uri="{FF2B5EF4-FFF2-40B4-BE49-F238E27FC236}">
                <a16:creationId xmlns:a16="http://schemas.microsoft.com/office/drawing/2014/main" id="{62009E6A-D1CF-E75D-3153-6308CC687C15}"/>
              </a:ext>
            </a:extLst>
          </p:cNvPr>
          <p:cNvSpPr txBox="1"/>
          <p:nvPr/>
        </p:nvSpPr>
        <p:spPr>
          <a:xfrm>
            <a:off x="375138" y="797169"/>
            <a:ext cx="11488615" cy="584775"/>
          </a:xfrm>
          <a:prstGeom prst="rect">
            <a:avLst/>
          </a:prstGeom>
          <a:solidFill>
            <a:schemeClr val="tx2">
              <a:lumMod val="10000"/>
              <a:lumOff val="90000"/>
            </a:schemeClr>
          </a:solidFill>
          <a:ln w="28575">
            <a:solidFill>
              <a:srgbClr val="00B0F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Introduction</a:t>
            </a:r>
          </a:p>
          <a:p>
            <a:r>
              <a:rPr lang="en-GB" sz="1000">
                <a:latin typeface="Arial"/>
                <a:ea typeface="+mn-lt"/>
                <a:cs typeface="Arial"/>
              </a:rPr>
              <a:t>This poster explores the theoretical foundations of health, well‑being and lifestyles in the early years. It outlines what each concept means, why these concepts are essential for young children’s development, and how early years practitioners can actively promote them in practice.</a:t>
            </a:r>
            <a:endParaRPr lang="en-GB" sz="1000">
              <a:latin typeface="Arial"/>
              <a:cs typeface="Arial"/>
            </a:endParaRPr>
          </a:p>
        </p:txBody>
      </p:sp>
      <p:sp>
        <p:nvSpPr>
          <p:cNvPr id="5" name="TextBox 4">
            <a:extLst>
              <a:ext uri="{FF2B5EF4-FFF2-40B4-BE49-F238E27FC236}">
                <a16:creationId xmlns:a16="http://schemas.microsoft.com/office/drawing/2014/main" id="{6FCCC1B4-7E08-FB49-BF31-6A5A3B942A19}"/>
              </a:ext>
            </a:extLst>
          </p:cNvPr>
          <p:cNvSpPr txBox="1"/>
          <p:nvPr/>
        </p:nvSpPr>
        <p:spPr>
          <a:xfrm>
            <a:off x="376302" y="1498225"/>
            <a:ext cx="11493438" cy="5016758"/>
          </a:xfrm>
          <a:prstGeom prst="rect">
            <a:avLst/>
          </a:prstGeom>
          <a:solidFill>
            <a:schemeClr val="accent5">
              <a:lumMod val="20000"/>
              <a:lumOff val="80000"/>
            </a:schemeClr>
          </a:solidFill>
          <a:ln w="28575">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Health</a:t>
            </a:r>
            <a:endParaRPr lang="en-US" sz="1200">
              <a:latin typeface="Arial"/>
              <a:cs typeface="Arial"/>
            </a:endParaRPr>
          </a:p>
          <a:p>
            <a:r>
              <a:rPr lang="en-GB" sz="1000">
                <a:latin typeface="Arial"/>
                <a:cs typeface="Arial"/>
              </a:rPr>
              <a:t>What is health?</a:t>
            </a:r>
            <a:endParaRPr lang="en-US" sz="1000">
              <a:latin typeface="Arial"/>
              <a:cs typeface="Arial"/>
            </a:endParaRPr>
          </a:p>
          <a:p>
            <a:r>
              <a:rPr lang="en-GB" sz="1000">
                <a:latin typeface="Arial"/>
                <a:cs typeface="Arial"/>
              </a:rPr>
              <a:t>Health in the early years is a broad and holistic concept that extends far beyond the absence of illness (Johnstone et al., 2022). It involves viewing the child as a whole, recognising that their cognitive, emotional, social and physical abilities are deeply interconnected. Each area of development influences the others, shaping how children learn, relate to others and experience the world(Johnstone et al., 2022). Supporting these domains collectively is essential for promoting a healthy, balanced start to life and laying the foundations for long-term well‑being (Johnstone et al., 2022).</a:t>
            </a:r>
          </a:p>
          <a:p>
            <a:r>
              <a:rPr lang="en-GB" sz="1000">
                <a:latin typeface="Arial"/>
                <a:cs typeface="Arial"/>
              </a:rPr>
              <a:t>A child’s health is strongly linked to several rights within the UNCRC. Article 6 states that every child has the right to life, survival and development, highlighting the importance of supporting their social, physical, cognitive and emotional health. This shows that health is holistic and goes beyond the absence of illness (UNICEF UK, 2019). Article 24 reinforces that children are entitled to the highest attainable standard of health, including access to healthcare, nutritious food, clean water, a safe environment and quality care. Article 27 adds that children must have an adequate standard of living, including housing, nutrition and physical care, all of which contribute to overall well‑being (UNICEF UK, 2019).</a:t>
            </a:r>
          </a:p>
          <a:p>
            <a:r>
              <a:rPr lang="en-GB" sz="1000">
                <a:latin typeface="Arial"/>
                <a:cs typeface="Arial"/>
              </a:rPr>
              <a:t>Maslow’s Hierarchy of Needs also links to child health, as each level must be met for development. Physiological needs such as sleep, nutrition and healthcare support physical growth, while safety and security reduce stress and promote emotional well‑being (Belson, Snelling and Heap, 2018).</a:t>
            </a:r>
            <a:r>
              <a:rPr lang="en-GB" sz="1000" dirty="0">
                <a:solidFill>
                  <a:srgbClr val="000000"/>
                </a:solidFill>
                <a:latin typeface="Arial"/>
                <a:cs typeface="Arial"/>
              </a:rPr>
              <a:t> </a:t>
            </a:r>
            <a:endParaRPr lang="en-GB" sz="1000" b="1" dirty="0">
              <a:solidFill>
                <a:srgbClr val="FF0000"/>
              </a:solidFill>
              <a:latin typeface="Arial"/>
              <a:cs typeface="Arial"/>
            </a:endParaRPr>
          </a:p>
          <a:p>
            <a:endParaRPr lang="en-GB" sz="1000">
              <a:latin typeface="Arial"/>
              <a:cs typeface="Arial"/>
            </a:endParaRPr>
          </a:p>
          <a:p>
            <a:r>
              <a:rPr lang="en-GB" sz="1000">
                <a:latin typeface="Arial"/>
                <a:cs typeface="Arial"/>
              </a:rPr>
              <a:t>Why is health important and how can practitioners support?</a:t>
            </a:r>
          </a:p>
          <a:p>
            <a:r>
              <a:rPr lang="en-GB" sz="1000">
                <a:latin typeface="Arial"/>
                <a:cs typeface="Arial"/>
              </a:rPr>
              <a:t>Health is important as it looks at the child as a whole (Johnstone et al., 2022). There are key areas to a child's health that is important these are social health, mental and emotional health, nutrition and physical health (Johnstone et al., 2022).</a:t>
            </a:r>
          </a:p>
          <a:p>
            <a:r>
              <a:rPr lang="en-GB" sz="1000">
                <a:latin typeface="Arial"/>
                <a:cs typeface="Arial"/>
              </a:rPr>
              <a:t>Social health is vital in early childhood, as it helps children learn to connect and communicate with peers and adults. Through daily interactions, they build relationships, understand social cues and develop a sense of belonging. Feeling included supports emotional security and confidence. Social experiences also teach important skills such as sharing, cooperating and taking turns, which contribute to positive social development. Practitioners strengthen social well‑being by building secure relationships that help children feel safe and valued. Consistent warmth and responsiveness build trust, encouraging children to explore, engage with others and form positive social connections (Department for Education, 2023).</a:t>
            </a:r>
          </a:p>
          <a:p>
            <a:r>
              <a:rPr lang="en-GB" sz="1000">
                <a:latin typeface="Arial"/>
                <a:cs typeface="Arial"/>
              </a:rPr>
              <a:t>Ensuring that a child receives the correct nutrition is essential for supporting healthy growth and development. This involves providing balanced meals that supply the right mix of nutrients needed for energy, physical development and overall health (Hung, Elsom and Cullum, 2026).</a:t>
            </a:r>
          </a:p>
          <a:p>
            <a:r>
              <a:rPr lang="en-GB" sz="1000">
                <a:latin typeface="Arial"/>
                <a:cs typeface="Arial"/>
              </a:rPr>
              <a:t>Practitioners can support children’s nutritional well‑being by offering breakfast clubs, where children can enjoy a healthy meal before the school day begins. These clubs typically provide options such as toast, cereal, fruit, milk and water, ensuring that every child starts the day with the energy and nutrients needed for learning and development (Welsh Government, 2022).</a:t>
            </a:r>
          </a:p>
          <a:p>
            <a:r>
              <a:rPr lang="en-GB" sz="1000">
                <a:latin typeface="Arial"/>
                <a:cs typeface="Arial"/>
              </a:rPr>
              <a:t>Mental and emotional health is essential for helping children regulate and express their emotions effectively. When children develop these skills, they are better able to manage challenges, cope with stress and build resilience, supporting their long‑term well‑being and social development (Silkenbeumer et al., 2024). Practitioners can support children’s emotional development by teaching simple self‑regulationstrategies, such as using breathing exercises, taking a short break when overwhelmed, or engaging with sensory tools to help them calm their bodies and manage strong feelings (Silkenbeumer et al., 2024).</a:t>
            </a:r>
          </a:p>
          <a:p>
            <a:r>
              <a:rPr lang="en-GB" sz="1000">
                <a:latin typeface="Arial"/>
                <a:cs typeface="Arial"/>
              </a:rPr>
              <a:t>Physical health supports children’s motor skills, coordination and strength, helping them stay fit and healthy (Dobell </a:t>
            </a:r>
            <a:r>
              <a:rPr lang="en-GB" sz="1000" i="1">
                <a:latin typeface="Arial"/>
                <a:cs typeface="Arial"/>
              </a:rPr>
              <a:t>et al.</a:t>
            </a:r>
            <a:r>
              <a:rPr lang="en-GB" sz="1000">
                <a:latin typeface="Arial"/>
                <a:cs typeface="Arial"/>
              </a:rPr>
              <a:t>, 2020). Practitioners can promote this by planning engaging physical activities, such as Smart Moves, where children take part in games, obstacle courses and varied movements that develop physical ability and confidence (Smart Consultancy and Coaching, n.d.).</a:t>
            </a:r>
          </a:p>
          <a:p>
            <a:pPr algn="l"/>
            <a:endParaRPr lang="en-GB"/>
          </a:p>
        </p:txBody>
      </p:sp>
      <p:sp>
        <p:nvSpPr>
          <p:cNvPr id="8" name="TextBox 7">
            <a:extLst>
              <a:ext uri="{FF2B5EF4-FFF2-40B4-BE49-F238E27FC236}">
                <a16:creationId xmlns:a16="http://schemas.microsoft.com/office/drawing/2014/main" id="{D6ED1464-35D4-E011-C278-C404EA309BDD}"/>
              </a:ext>
            </a:extLst>
          </p:cNvPr>
          <p:cNvSpPr txBox="1"/>
          <p:nvPr/>
        </p:nvSpPr>
        <p:spPr>
          <a:xfrm>
            <a:off x="9094945" y="110163"/>
            <a:ext cx="171156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Word Count 2,038</a:t>
            </a:r>
          </a:p>
        </p:txBody>
      </p:sp>
    </p:spTree>
    <p:extLst>
      <p:ext uri="{BB962C8B-B14F-4D97-AF65-F5344CB8AC3E}">
        <p14:creationId xmlns:p14="http://schemas.microsoft.com/office/powerpoint/2010/main" val="42321176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72C36C-68BA-E536-257E-1F8C37C38447}"/>
              </a:ext>
            </a:extLst>
          </p:cNvPr>
          <p:cNvSpPr txBox="1"/>
          <p:nvPr/>
        </p:nvSpPr>
        <p:spPr>
          <a:xfrm>
            <a:off x="275491" y="433754"/>
            <a:ext cx="11641015" cy="4893647"/>
          </a:xfrm>
          <a:prstGeom prst="rect">
            <a:avLst/>
          </a:prstGeom>
          <a:solidFill>
            <a:srgbClr val="EEF2D0"/>
          </a:solidFill>
          <a:ln w="28575">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Wellbeing</a:t>
            </a:r>
          </a:p>
          <a:p>
            <a:r>
              <a:rPr lang="en-GB" sz="1000">
                <a:latin typeface="Arial"/>
                <a:cs typeface="Arial"/>
              </a:rPr>
              <a:t>What is wellbeing?</a:t>
            </a:r>
          </a:p>
          <a:p>
            <a:r>
              <a:rPr lang="en-GB" sz="1000">
                <a:latin typeface="Arial"/>
                <a:cs typeface="Arial"/>
              </a:rPr>
              <a:t>Wellbeing in the early years refers to a child’s holistic development, meaning we consider the whole child (Lee‑Pang et al., 2026). This includes their emotional wellbeing, physical wellbeing, and social wellbeing. Supporting wellbeing means ensuring children feel happy, secure, and able to get the most out of their daily experiences. When children feel content and confident, they are far more likely to enjoy coming to nursery or school, engage positively with others, and participate enthusiastically in the activities practitioner's plan (Lee‑Pang et al., 2026).</a:t>
            </a:r>
          </a:p>
          <a:p>
            <a:r>
              <a:rPr lang="en-GB" sz="1000">
                <a:latin typeface="Arial"/>
                <a:cs typeface="Arial"/>
              </a:rPr>
              <a:t>Several UNCRC articles directly support children’s wellbeing across emotional, physical, and social domains. Article 3 states that all decisions must be made in the best interests of the child, meaning practitioners must prioritise their safety, wellbeing, and overall development (UNICEF UK, 2019). Article 12 emphasises the child’s right to express their views and be taken seriously. This strongly links to emotional wellbeing, as children feel valued, respected, and heard when sharing their thoughts and feelings. Article 31 protects the child’s right to play, rest, and leisure. Play is recognised as essential for children’s holistic wellbeing, supporting their emotional regulation, social development, and physical health (UNICEF UK, 2019).</a:t>
            </a:r>
          </a:p>
          <a:p>
            <a:r>
              <a:rPr lang="en-GB" sz="1000">
                <a:latin typeface="Arial"/>
                <a:cs typeface="Arial"/>
              </a:rPr>
              <a:t>Bronfenbrenner’s Ecological Systems Theory links closely to child wellbeing because it emphasises how a child’s development is shaped by the multiple environments surrounding them including their family, school, community, relationships, and wider society (Dimova </a:t>
            </a:r>
            <a:r>
              <a:rPr lang="en-GB" sz="1000" i="1">
                <a:latin typeface="Arial"/>
                <a:cs typeface="Arial"/>
              </a:rPr>
              <a:t>et al.</a:t>
            </a:r>
            <a:r>
              <a:rPr lang="en-GB" sz="1000">
                <a:latin typeface="Arial"/>
                <a:cs typeface="Arial"/>
              </a:rPr>
              <a:t>, 2026). Each of these systems influences the child’s emotional, social, and physical wellbeing. By recognising these interconnected influences, practitioners can better support a holistic understanding of wellbeing, ensuring that the child’s needs are met across all areas of their life (Dimova </a:t>
            </a:r>
            <a:r>
              <a:rPr lang="en-GB" sz="1000" i="1">
                <a:latin typeface="Arial"/>
                <a:cs typeface="Arial"/>
              </a:rPr>
              <a:t>et al.</a:t>
            </a:r>
            <a:r>
              <a:rPr lang="en-GB" sz="1000">
                <a:latin typeface="Arial"/>
                <a:cs typeface="Arial"/>
              </a:rPr>
              <a:t>, 2026).</a:t>
            </a:r>
          </a:p>
          <a:p>
            <a:endParaRPr lang="en-GB" sz="1000">
              <a:latin typeface="Arial"/>
              <a:cs typeface="Arial"/>
            </a:endParaRPr>
          </a:p>
          <a:p>
            <a:r>
              <a:rPr lang="en-GB" sz="1000">
                <a:latin typeface="Arial"/>
                <a:cs typeface="Arial"/>
              </a:rPr>
              <a:t>Why is well-being important and how can practitioners support?</a:t>
            </a:r>
          </a:p>
          <a:p>
            <a:r>
              <a:rPr lang="en-GB" sz="1000">
                <a:latin typeface="Arial"/>
                <a:cs typeface="Arial"/>
              </a:rPr>
              <a:t>Play is a vital aspect of a child’s wellbeing, so it is important that practitioners embed play within everyday activities to support children’s holistic development (UNICEF UK, 2019). Learning through play is also central to the Welsh curriculum, as it provides meaningful opportunities that best promote children’s wellbeing (Welsh Government, n.d.).</a:t>
            </a:r>
          </a:p>
          <a:p>
            <a:r>
              <a:rPr lang="en-GB" sz="1000">
                <a:latin typeface="Arial"/>
                <a:cs typeface="Arial"/>
              </a:rPr>
              <a:t>Emotional wellbeing refers to a child’s ability to recognise, understand, and manage their emotions. Developing these skills helps children build effective coping strategies and strengthens their self‑esteem(</a:t>
            </a:r>
            <a:r>
              <a:rPr lang="en-GB" sz="1000" err="1">
                <a:latin typeface="Arial"/>
                <a:cs typeface="Arial"/>
              </a:rPr>
              <a:t>Compas</a:t>
            </a:r>
            <a:r>
              <a:rPr lang="en-GB" sz="1000">
                <a:latin typeface="Arial"/>
                <a:cs typeface="Arial"/>
              </a:rPr>
              <a:t> </a:t>
            </a:r>
            <a:r>
              <a:rPr lang="en-GB" sz="1000" i="1">
                <a:latin typeface="Arial"/>
                <a:cs typeface="Arial"/>
              </a:rPr>
              <a:t>et al.</a:t>
            </a:r>
            <a:r>
              <a:rPr lang="en-GB" sz="1000">
                <a:latin typeface="Arial"/>
                <a:cs typeface="Arial"/>
              </a:rPr>
              <a:t>, 2017). One approach practitioner can use to support emotional wellbeing is the </a:t>
            </a:r>
            <a:r>
              <a:rPr lang="en-GB" sz="1000" i="1">
                <a:latin typeface="Arial"/>
                <a:cs typeface="Arial"/>
              </a:rPr>
              <a:t>Dots</a:t>
            </a:r>
            <a:r>
              <a:rPr lang="en-GB" sz="1000">
                <a:latin typeface="Arial"/>
                <a:cs typeface="Arial"/>
              </a:rPr>
              <a:t> scheme (Dots for Children, n.d.). </a:t>
            </a:r>
            <a:r>
              <a:rPr lang="en-GB" sz="1000" i="1">
                <a:latin typeface="Arial"/>
                <a:cs typeface="Arial"/>
              </a:rPr>
              <a:t>Dots</a:t>
            </a:r>
            <a:r>
              <a:rPr lang="en-GB" sz="1000">
                <a:latin typeface="Arial"/>
                <a:cs typeface="Arial"/>
              </a:rPr>
              <a:t> offers playful therapeutic activities that help children regulate their emotions, including breathing exercises and creative tasks that encourage them to explore and express their feelings (Dots for Children, n.d.).</a:t>
            </a:r>
          </a:p>
          <a:p>
            <a:r>
              <a:rPr lang="en-GB" sz="1000">
                <a:latin typeface="Arial"/>
                <a:cs typeface="Arial"/>
              </a:rPr>
              <a:t>Social wellbeing develops when a child builds trusting and meaningful connections with practitioners and peers. These positive relationships help children feel secure and supported, which contributes to stronger overall wellbeing as they know they have someone they can turn to (Siegler et al., 2020, pp. 428–435). Bowlby’s attachment theory also highlights that when a child forms a trusting bond with a caregiver, they are more likely to develop a secure attachment, which in turn supports emotional wellbeing and the ability to build positive relationships (Ainsworth, 1991).Practitioners can further promote children’s social and emotional wellbeing through approaches such as Quality Circle Time. During circle time, children sit with an adult and are given opportunities to talk about their feelings, experiences, and ideas. This encourages active listening, turn‑taking, and social interaction, helping children develop communication skills while strengthening their sense of belonging within the group (Circle Time UK, n.d.).</a:t>
            </a:r>
          </a:p>
          <a:p>
            <a:r>
              <a:rPr lang="en-GB" sz="1000">
                <a:latin typeface="Arial"/>
                <a:cs typeface="Arial"/>
              </a:rPr>
              <a:t>Physical wellbeing refers to children having access to appropriate nutrition and regular physical activity. Maintaining healthy routines supports children’s ability to engage in learning, contributes positively to their mental wellbeing, and helps them stay physically fit (Lindon, 2015, pp. 22–35). Practitioners can promote physical wellbeing by providing daily opportunities for movement both indoors and outdoors, integrating physical activity into a wide range of experiences such as messy play, skipping, walking, and active play sessions. These activities encourage children to develop strength, coordination, and healthy habits from an early age (Early Years Wales, n.d.).</a:t>
            </a:r>
          </a:p>
          <a:p>
            <a:endParaRPr lang="en-GB" sz="1000">
              <a:latin typeface="Arial"/>
              <a:cs typeface="Arial"/>
            </a:endParaRPr>
          </a:p>
          <a:p>
            <a:pPr algn="l"/>
            <a:endParaRPr lang="en-GB" sz="1000">
              <a:latin typeface="Arial"/>
              <a:cs typeface="Arial"/>
            </a:endParaRPr>
          </a:p>
        </p:txBody>
      </p:sp>
      <p:sp>
        <p:nvSpPr>
          <p:cNvPr id="4" name="TextBox 3">
            <a:extLst>
              <a:ext uri="{FF2B5EF4-FFF2-40B4-BE49-F238E27FC236}">
                <a16:creationId xmlns:a16="http://schemas.microsoft.com/office/drawing/2014/main" id="{E91DB09A-A054-73F3-9B08-F9F81D791AB5}"/>
              </a:ext>
            </a:extLst>
          </p:cNvPr>
          <p:cNvSpPr txBox="1"/>
          <p:nvPr/>
        </p:nvSpPr>
        <p:spPr>
          <a:xfrm>
            <a:off x="165204" y="111910"/>
            <a:ext cx="88771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latin typeface="Arial"/>
                <a:cs typeface="Arial"/>
              </a:rPr>
              <a:t>ECEY5009</a:t>
            </a:r>
          </a:p>
        </p:txBody>
      </p:sp>
      <p:sp>
        <p:nvSpPr>
          <p:cNvPr id="6" name="TextBox 5">
            <a:extLst>
              <a:ext uri="{FF2B5EF4-FFF2-40B4-BE49-F238E27FC236}">
                <a16:creationId xmlns:a16="http://schemas.microsoft.com/office/drawing/2014/main" id="{27DFC968-CEA7-BAA5-D93C-A05F6B3AD5F8}"/>
              </a:ext>
            </a:extLst>
          </p:cNvPr>
          <p:cNvSpPr txBox="1"/>
          <p:nvPr/>
        </p:nvSpPr>
        <p:spPr>
          <a:xfrm>
            <a:off x="11359577" y="110911"/>
            <a:ext cx="75036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solidFill>
                  <a:srgbClr val="242130"/>
                </a:solidFill>
                <a:highlight>
                  <a:srgbClr val="FFFFFF"/>
                </a:highlight>
                <a:latin typeface="Arial"/>
                <a:ea typeface="Source Sans Pro"/>
                <a:cs typeface="Arial"/>
              </a:rPr>
              <a:t>2514603</a:t>
            </a:r>
            <a:endParaRPr lang="en-US">
              <a:latin typeface="Arial"/>
              <a:cs typeface="Arial"/>
            </a:endParaRPr>
          </a:p>
        </p:txBody>
      </p:sp>
      <p:pic>
        <p:nvPicPr>
          <p:cNvPr id="3" name="Picture 2" descr="Here's How Schools Ensure Child Wellbeing — 6 Ways!">
            <a:extLst>
              <a:ext uri="{FF2B5EF4-FFF2-40B4-BE49-F238E27FC236}">
                <a16:creationId xmlns:a16="http://schemas.microsoft.com/office/drawing/2014/main" id="{8539C53A-9D03-3A01-B3FC-486A14BBB089}"/>
              </a:ext>
            </a:extLst>
          </p:cNvPr>
          <p:cNvPicPr>
            <a:picLocks noChangeAspect="1"/>
          </p:cNvPicPr>
          <p:nvPr/>
        </p:nvPicPr>
        <p:blipFill>
          <a:blip r:embed="rId2"/>
          <a:stretch>
            <a:fillRect/>
          </a:stretch>
        </p:blipFill>
        <p:spPr>
          <a:xfrm>
            <a:off x="1798774" y="5381050"/>
            <a:ext cx="1763476" cy="1478537"/>
          </a:xfrm>
          <a:prstGeom prst="rect">
            <a:avLst/>
          </a:prstGeom>
        </p:spPr>
      </p:pic>
      <p:pic>
        <p:nvPicPr>
          <p:cNvPr id="5" name="Picture 4" descr="Children's wellbeing – Using nature to improve mental health | Learning and  Development | Teach Early Years">
            <a:extLst>
              <a:ext uri="{FF2B5EF4-FFF2-40B4-BE49-F238E27FC236}">
                <a16:creationId xmlns:a16="http://schemas.microsoft.com/office/drawing/2014/main" id="{F6F7821E-934F-9444-BF01-797B0ACCD8DD}"/>
              </a:ext>
            </a:extLst>
          </p:cNvPr>
          <p:cNvPicPr>
            <a:picLocks noChangeAspect="1"/>
          </p:cNvPicPr>
          <p:nvPr/>
        </p:nvPicPr>
        <p:blipFill>
          <a:blip r:embed="rId3"/>
          <a:stretch>
            <a:fillRect/>
          </a:stretch>
        </p:blipFill>
        <p:spPr>
          <a:xfrm>
            <a:off x="8102060" y="5381773"/>
            <a:ext cx="1851498" cy="1298751"/>
          </a:xfrm>
          <a:prstGeom prst="rect">
            <a:avLst/>
          </a:prstGeom>
        </p:spPr>
      </p:pic>
      <p:sp>
        <p:nvSpPr>
          <p:cNvPr id="7" name="TextBox 6">
            <a:extLst>
              <a:ext uri="{FF2B5EF4-FFF2-40B4-BE49-F238E27FC236}">
                <a16:creationId xmlns:a16="http://schemas.microsoft.com/office/drawing/2014/main" id="{81CB855B-2A42-6C5E-E2D5-FEF0ECF21759}"/>
              </a:ext>
            </a:extLst>
          </p:cNvPr>
          <p:cNvSpPr txBox="1"/>
          <p:nvPr/>
        </p:nvSpPr>
        <p:spPr>
          <a:xfrm>
            <a:off x="3658681" y="6432061"/>
            <a:ext cx="205153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ea typeface="+mn-lt"/>
                <a:cs typeface="+mn-lt"/>
              </a:rPr>
              <a:t>(The Infinity School, n.d.)</a:t>
            </a:r>
            <a:endParaRPr lang="en-US" sz="1000">
              <a:ea typeface="+mn-lt"/>
              <a:cs typeface="+mn-lt"/>
            </a:endParaRPr>
          </a:p>
        </p:txBody>
      </p:sp>
      <p:sp>
        <p:nvSpPr>
          <p:cNvPr id="8" name="TextBox 7">
            <a:extLst>
              <a:ext uri="{FF2B5EF4-FFF2-40B4-BE49-F238E27FC236}">
                <a16:creationId xmlns:a16="http://schemas.microsoft.com/office/drawing/2014/main" id="{18773B0D-C00F-24A9-17D4-29C95DC9D29F}"/>
              </a:ext>
            </a:extLst>
          </p:cNvPr>
          <p:cNvSpPr txBox="1"/>
          <p:nvPr/>
        </p:nvSpPr>
        <p:spPr>
          <a:xfrm>
            <a:off x="10023230" y="6389077"/>
            <a:ext cx="19929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ea typeface="+mn-lt"/>
                <a:cs typeface="+mn-lt"/>
              </a:rPr>
              <a:t>(Teach Early Years, n.d.</a:t>
            </a:r>
            <a:r>
              <a:rPr lang="en-GB">
                <a:ea typeface="+mn-lt"/>
                <a:cs typeface="+mn-lt"/>
              </a:rPr>
              <a:t>)</a:t>
            </a:r>
            <a:endParaRPr lang="en-US">
              <a:ea typeface="+mn-lt"/>
              <a:cs typeface="+mn-lt"/>
            </a:endParaRPr>
          </a:p>
        </p:txBody>
      </p:sp>
      <p:sp>
        <p:nvSpPr>
          <p:cNvPr id="10" name="TextBox 9">
            <a:extLst>
              <a:ext uri="{FF2B5EF4-FFF2-40B4-BE49-F238E27FC236}">
                <a16:creationId xmlns:a16="http://schemas.microsoft.com/office/drawing/2014/main" id="{D913A4F7-5947-B889-39C1-030179650653}"/>
              </a:ext>
            </a:extLst>
          </p:cNvPr>
          <p:cNvSpPr txBox="1"/>
          <p:nvPr/>
        </p:nvSpPr>
        <p:spPr>
          <a:xfrm>
            <a:off x="5144268" y="110163"/>
            <a:ext cx="171156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Word Count 2,038</a:t>
            </a:r>
          </a:p>
        </p:txBody>
      </p:sp>
    </p:spTree>
    <p:extLst>
      <p:ext uri="{BB962C8B-B14F-4D97-AF65-F5344CB8AC3E}">
        <p14:creationId xmlns:p14="http://schemas.microsoft.com/office/powerpoint/2010/main" val="3492008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755B2A-384D-7979-0E0E-FD4321191678}"/>
              </a:ext>
            </a:extLst>
          </p:cNvPr>
          <p:cNvSpPr txBox="1"/>
          <p:nvPr/>
        </p:nvSpPr>
        <p:spPr>
          <a:xfrm>
            <a:off x="240322" y="539262"/>
            <a:ext cx="11711353" cy="4585871"/>
          </a:xfrm>
          <a:prstGeom prst="rect">
            <a:avLst/>
          </a:prstGeom>
          <a:solidFill>
            <a:srgbClr val="FFB6B5"/>
          </a:solidFill>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Lifestyle </a:t>
            </a:r>
          </a:p>
          <a:p>
            <a:r>
              <a:rPr lang="en-GB" sz="1000">
                <a:latin typeface="Arial"/>
                <a:cs typeface="Arial"/>
              </a:rPr>
              <a:t>What is lifestyle?</a:t>
            </a:r>
          </a:p>
          <a:p>
            <a:r>
              <a:rPr lang="en-GB" sz="1000">
                <a:latin typeface="Arial"/>
                <a:cs typeface="Arial"/>
              </a:rPr>
              <a:t>Lifestyle refers to the daily routines, habits, and environments that shape a child’s growth and development. This includes having sufficient sleep, eating balanced and nutritious food, engaging in regular physical activity, and staying hydrated. Over time, these routines support the development of healthy habits that children can maintain independently. A child’s lifestyle is also strongly influenced by the people around them, including parents, caregivers, and peers (Lindon, 2015, pp. 36–48). Vygotsky’s theory supports this idea, as he argues that children learn through social interaction with a more knowledgeable other, meaning that the behaviours and habits of adults and peers play a key role in shaping children’s learning and development (Mooney, 2013, pp. 83–98).</a:t>
            </a:r>
          </a:p>
          <a:p>
            <a:r>
              <a:rPr lang="en-GB" sz="1000">
                <a:latin typeface="Arial"/>
                <a:cs typeface="Arial"/>
              </a:rPr>
              <a:t>Several UNCRC Articles support the importance of a healthy lifestyle for children. Article 27 states that every child has the right to an adequate standard of living, which supports their physical, </a:t>
            </a:r>
            <a:r>
              <a:rPr lang="en-GB" sz="1000" err="1">
                <a:latin typeface="Arial"/>
                <a:cs typeface="Arial"/>
              </a:rPr>
              <a:t>emotionaland</a:t>
            </a:r>
            <a:r>
              <a:rPr lang="en-GB" sz="1000">
                <a:latin typeface="Arial"/>
                <a:cs typeface="Arial"/>
              </a:rPr>
              <a:t> social development (UNICEF UK, 2019). This includes the responsibility of parents and caregivers to provide routines and environments that promote healthy habits. Article 24reinforces this by giving children the right to the best possible health, including access to clean water, nutritious food, and a safe environment key element of a positive lifestyle (UNICEF UK, 2019). Additionally, Article 6 highlights the child’s right to life, survival and development, showing that a healthy lifestyle is essential for supporting long‑term wellbeing and growth (UNICEF UK, 2019).</a:t>
            </a:r>
          </a:p>
          <a:p>
            <a:r>
              <a:rPr lang="en-GB" sz="1000">
                <a:latin typeface="Arial"/>
                <a:cs typeface="Arial"/>
              </a:rPr>
              <a:t>Bronfenbrenner’s Ecological Systems Theory is closely linked to lifestyle because it emphasises that a child’s development is shaped by the different environments they experience every day. A child’s home routines, such as mealtimes, sleep patterns, and daily habits, play a key role in influencing how they grow and learn. Parents and caregivers also have a significant impact, as children observe and adopt the lifestyle behaviours modelled by the adults around them. These environmental influences help shape the child’s understanding of what a healthy lifestyle looks like (Mooney, 2013, pp. 99–112).</a:t>
            </a:r>
          </a:p>
          <a:p>
            <a:endParaRPr lang="en-GB" sz="1000">
              <a:latin typeface="Arial"/>
              <a:cs typeface="Arial"/>
            </a:endParaRPr>
          </a:p>
          <a:p>
            <a:r>
              <a:rPr lang="en-GB" sz="1000">
                <a:latin typeface="Arial"/>
                <a:cs typeface="Arial"/>
              </a:rPr>
              <a:t>Why is lifestyle important and how can practitioners support this?</a:t>
            </a:r>
          </a:p>
          <a:p>
            <a:r>
              <a:rPr lang="en-GB" sz="1000">
                <a:latin typeface="Arial"/>
                <a:cs typeface="Arial"/>
              </a:rPr>
              <a:t>Having good sleep is an essential part of a healthy lifestyle. Getting the right amount of sleep helps children maintain their energy levels throughout the day and supports positive mood and emotional regulation. Adequate sleep also plays a key role in cognitive functioning, as children who do not get enough rest may struggle to concentrate, focus, and engage in learning (Lindon, 2015, pp. 36–48). Recommended sleep guidelines suggest that children aged 1–2 years need 11–14 hours of sleep per day, while children aged 3–5 years require 10–13 hours to support healthy development (Nemours </a:t>
            </a:r>
            <a:r>
              <a:rPr lang="en-GB" sz="1000" err="1">
                <a:latin typeface="Arial"/>
                <a:cs typeface="Arial"/>
              </a:rPr>
              <a:t>KidsHealth</a:t>
            </a:r>
            <a:r>
              <a:rPr lang="en-GB" sz="1000">
                <a:latin typeface="Arial"/>
                <a:cs typeface="Arial"/>
              </a:rPr>
              <a:t>, n.d.). Practitioners can support good sleep by creating a calm, relaxing environment that helps children settle, and by recognising early signs of tiredness so that children can rest before becoming overtired (Mindell and Williamson, 2018).</a:t>
            </a:r>
          </a:p>
          <a:p>
            <a:r>
              <a:rPr lang="en-GB" sz="1000">
                <a:latin typeface="Arial"/>
                <a:cs typeface="Arial"/>
              </a:rPr>
              <a:t>Having good nutrition and drinking plenty of water are essential parts of a healthy lifestyle in childhood. Eating a balanced diet provides children with the energy they need for growth, learning, and daily activities, while staying hydrated. Practitioners can support this by modelling healthy eating and regular water intake, as children often view their caregivers as role models and are more likely to adopt positive habits when they see adults demonstrating the (Brown and Ogden, 2004). </a:t>
            </a:r>
          </a:p>
          <a:p>
            <a:r>
              <a:rPr lang="en-GB" sz="1000">
                <a:latin typeface="Arial"/>
                <a:cs typeface="Arial"/>
              </a:rPr>
              <a:t>Having good physical activity is important for children to maintain a healthy lifestyle. Regular movement reduces the risk of chronic illnesses such as type 2 diabetes and obesity, while also helping to build strong bones and muscles (Janssen and LeBlanc, 2010). Practitioners can support physical activity as part of a child’s lifestyle by organising walking activities such as ‘Little Feet’, which encourage regular movement and help promote healthy habits. Taking part in gentle outdoor activity not only supports children’s physical health but also contributes positively to their mental wellbeing by reducing stress and improving mood (Living Streets, n.d.).</a:t>
            </a:r>
          </a:p>
          <a:p>
            <a:endParaRPr lang="en-GB" sz="1000">
              <a:latin typeface="Arial"/>
              <a:cs typeface="Arial"/>
            </a:endParaRPr>
          </a:p>
          <a:p>
            <a:pPr algn="l"/>
            <a:endParaRPr lang="en-GB" sz="1000">
              <a:latin typeface="Arial"/>
              <a:cs typeface="Arial"/>
            </a:endParaRPr>
          </a:p>
        </p:txBody>
      </p:sp>
      <p:sp>
        <p:nvSpPr>
          <p:cNvPr id="3" name="TextBox 2">
            <a:extLst>
              <a:ext uri="{FF2B5EF4-FFF2-40B4-BE49-F238E27FC236}">
                <a16:creationId xmlns:a16="http://schemas.microsoft.com/office/drawing/2014/main" id="{D41C98DB-9A7F-93F4-469B-9D7859F4DF74}"/>
              </a:ext>
            </a:extLst>
          </p:cNvPr>
          <p:cNvSpPr txBox="1"/>
          <p:nvPr/>
        </p:nvSpPr>
        <p:spPr>
          <a:xfrm>
            <a:off x="240323" y="5392616"/>
            <a:ext cx="11810998" cy="861774"/>
          </a:xfrm>
          <a:prstGeom prst="rect">
            <a:avLst/>
          </a:prstGeom>
          <a:solidFill>
            <a:srgbClr val="FAD4AC"/>
          </a:solidFill>
          <a:ln w="28575">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Conclusion </a:t>
            </a:r>
          </a:p>
          <a:p>
            <a:r>
              <a:rPr lang="en-GB" sz="1000" dirty="0">
                <a:latin typeface="Arial"/>
                <a:cs typeface="Arial"/>
              </a:rPr>
              <a:t>Health, wellbeing and lifestyle are key concepts that shape a child’s holistic development. With the support of practitioners, children learn how to develop healthy habits and understand what it means to be holistically healthy across their physical, emotional, and social development </a:t>
            </a:r>
            <a:r>
              <a:rPr lang="en-GB" sz="1000" dirty="0">
                <a:latin typeface="Arial"/>
                <a:ea typeface="+mn-lt"/>
                <a:cs typeface="Arial"/>
              </a:rPr>
              <a:t>(Department of Health and Social Care, 2026).</a:t>
            </a:r>
            <a:endParaRPr lang="en-GB" sz="1000" dirty="0">
              <a:latin typeface="Arial"/>
              <a:cs typeface="Arial"/>
            </a:endParaRPr>
          </a:p>
          <a:p>
            <a:pPr algn="l"/>
            <a:endParaRPr lang="en-GB"/>
          </a:p>
        </p:txBody>
      </p:sp>
      <p:sp>
        <p:nvSpPr>
          <p:cNvPr id="5" name="TextBox 4">
            <a:extLst>
              <a:ext uri="{FF2B5EF4-FFF2-40B4-BE49-F238E27FC236}">
                <a16:creationId xmlns:a16="http://schemas.microsoft.com/office/drawing/2014/main" id="{BF0205D7-EEE1-65DF-B699-AACBA2BF8619}"/>
              </a:ext>
            </a:extLst>
          </p:cNvPr>
          <p:cNvSpPr txBox="1"/>
          <p:nvPr/>
        </p:nvSpPr>
        <p:spPr>
          <a:xfrm>
            <a:off x="165204" y="111910"/>
            <a:ext cx="88771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latin typeface="Arial"/>
                <a:cs typeface="Arial"/>
              </a:rPr>
              <a:t>ECEY5009</a:t>
            </a:r>
          </a:p>
        </p:txBody>
      </p:sp>
      <p:sp>
        <p:nvSpPr>
          <p:cNvPr id="7" name="TextBox 6">
            <a:extLst>
              <a:ext uri="{FF2B5EF4-FFF2-40B4-BE49-F238E27FC236}">
                <a16:creationId xmlns:a16="http://schemas.microsoft.com/office/drawing/2014/main" id="{88294E28-DC9A-634E-A88E-9D8B11A7E35D}"/>
              </a:ext>
            </a:extLst>
          </p:cNvPr>
          <p:cNvSpPr txBox="1"/>
          <p:nvPr/>
        </p:nvSpPr>
        <p:spPr>
          <a:xfrm>
            <a:off x="11359577" y="110911"/>
            <a:ext cx="75036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solidFill>
                  <a:srgbClr val="242130"/>
                </a:solidFill>
                <a:highlight>
                  <a:srgbClr val="FFFFFF"/>
                </a:highlight>
                <a:latin typeface="Arial"/>
                <a:ea typeface="Source Sans Pro"/>
                <a:cs typeface="Arial"/>
              </a:rPr>
              <a:t>2514603</a:t>
            </a:r>
            <a:endParaRPr lang="en-US">
              <a:latin typeface="Arial"/>
              <a:cs typeface="Arial"/>
            </a:endParaRPr>
          </a:p>
        </p:txBody>
      </p:sp>
      <p:sp>
        <p:nvSpPr>
          <p:cNvPr id="6" name="TextBox 5">
            <a:extLst>
              <a:ext uri="{FF2B5EF4-FFF2-40B4-BE49-F238E27FC236}">
                <a16:creationId xmlns:a16="http://schemas.microsoft.com/office/drawing/2014/main" id="{FAA3A5DC-60B6-FD00-3FD7-3BB57DA484C5}"/>
              </a:ext>
            </a:extLst>
          </p:cNvPr>
          <p:cNvSpPr txBox="1"/>
          <p:nvPr/>
        </p:nvSpPr>
        <p:spPr>
          <a:xfrm>
            <a:off x="5144268" y="110163"/>
            <a:ext cx="171156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Word Count 2,038</a:t>
            </a:r>
          </a:p>
        </p:txBody>
      </p:sp>
    </p:spTree>
    <p:extLst>
      <p:ext uri="{BB962C8B-B14F-4D97-AF65-F5344CB8AC3E}">
        <p14:creationId xmlns:p14="http://schemas.microsoft.com/office/powerpoint/2010/main" val="2529581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7E8FD-05BA-6444-EF93-AA6BEC4690AA}"/>
              </a:ext>
            </a:extLst>
          </p:cNvPr>
          <p:cNvSpPr>
            <a:spLocks noGrp="1"/>
          </p:cNvSpPr>
          <p:nvPr>
            <p:ph type="title"/>
          </p:nvPr>
        </p:nvSpPr>
        <p:spPr>
          <a:xfrm>
            <a:off x="195094" y="412600"/>
            <a:ext cx="1031132" cy="541946"/>
          </a:xfrm>
        </p:spPr>
        <p:txBody>
          <a:bodyPr>
            <a:normAutofit/>
          </a:bodyPr>
          <a:lstStyle/>
          <a:p>
            <a:r>
              <a:rPr lang="en-GB" sz="1400"/>
              <a:t>References</a:t>
            </a:r>
          </a:p>
        </p:txBody>
      </p:sp>
      <p:sp>
        <p:nvSpPr>
          <p:cNvPr id="3" name="Content Placeholder 2">
            <a:extLst>
              <a:ext uri="{FF2B5EF4-FFF2-40B4-BE49-F238E27FC236}">
                <a16:creationId xmlns:a16="http://schemas.microsoft.com/office/drawing/2014/main" id="{673DFF5F-334D-0BA7-C1F6-579DFB10E126}"/>
              </a:ext>
            </a:extLst>
          </p:cNvPr>
          <p:cNvSpPr>
            <a:spLocks noGrp="1"/>
          </p:cNvSpPr>
          <p:nvPr>
            <p:ph idx="1"/>
          </p:nvPr>
        </p:nvSpPr>
        <p:spPr>
          <a:xfrm>
            <a:off x="195094" y="824840"/>
            <a:ext cx="11801812" cy="6345507"/>
          </a:xfrm>
        </p:spPr>
        <p:txBody>
          <a:bodyPr vert="horz" lIns="91440" tIns="45720" rIns="91440" bIns="45720" rtlCol="0" anchor="t">
            <a:normAutofit/>
          </a:bodyPr>
          <a:lstStyle/>
          <a:p>
            <a:pPr marL="0" indent="0">
              <a:buNone/>
            </a:pPr>
            <a:r>
              <a:rPr lang="en-GB" sz="1100">
                <a:latin typeface="Arial"/>
                <a:ea typeface="+mn-lt"/>
                <a:cs typeface="Arial"/>
              </a:rPr>
              <a:t>Ainsworth, M.D.S. (1991) ‘A secure base: Parent–child attachment and healthy human development’, </a:t>
            </a:r>
            <a:r>
              <a:rPr lang="en-GB" sz="1100" i="1">
                <a:latin typeface="Arial"/>
                <a:ea typeface="+mn-lt"/>
                <a:cs typeface="Arial"/>
              </a:rPr>
              <a:t>Psychoanalytic Inquiry</a:t>
            </a:r>
            <a:r>
              <a:rPr lang="en-GB" sz="1100">
                <a:latin typeface="Arial"/>
                <a:ea typeface="+mn-lt"/>
                <a:cs typeface="Arial"/>
              </a:rPr>
              <a:t>, 11(4), pp. 541–573. </a:t>
            </a:r>
            <a:r>
              <a:rPr lang="en-GB" sz="1100" dirty="0">
                <a:latin typeface="Arial"/>
                <a:ea typeface="+mn-lt"/>
                <a:cs typeface="Arial"/>
                <a:hlinkClick r:id="rId2"/>
              </a:rPr>
              <a:t>https://doi.org/10.1080/07351699109533868</a:t>
            </a:r>
            <a:r>
              <a:rPr lang="en-GB" sz="1100" dirty="0">
                <a:latin typeface="Arial"/>
                <a:ea typeface="+mn-lt"/>
                <a:cs typeface="Arial"/>
              </a:rPr>
              <a:t>.</a:t>
            </a:r>
          </a:p>
          <a:p>
            <a:pPr marL="0" indent="0">
              <a:buNone/>
            </a:pPr>
            <a:r>
              <a:rPr lang="en-GB" sz="1100">
                <a:latin typeface="Arial"/>
                <a:ea typeface="+mn-lt"/>
                <a:cs typeface="Arial"/>
              </a:rPr>
              <a:t>Belson, S.I., Snelling, A. and Heap, E. (2018) ‘Reconsidering Maslow: The Role of the School Health Policy in a Holistic Approach to Child Health and Wellness’, </a:t>
            </a:r>
            <a:r>
              <a:rPr lang="en-GB" sz="1100" i="1">
                <a:latin typeface="Arial"/>
                <a:ea typeface="+mn-lt"/>
                <a:cs typeface="Arial"/>
              </a:rPr>
              <a:t>Journal of Education &amp; Social Policy</a:t>
            </a:r>
            <a:r>
              <a:rPr lang="en-GB" sz="1100">
                <a:latin typeface="Arial"/>
                <a:ea typeface="+mn-lt"/>
                <a:cs typeface="Arial"/>
              </a:rPr>
              <a:t>, 5(4). Available at: </a:t>
            </a:r>
            <a:r>
              <a:rPr lang="en-GB" sz="1100" dirty="0">
                <a:latin typeface="Arial"/>
                <a:ea typeface="+mn-lt"/>
                <a:cs typeface="Arial"/>
                <a:hlinkClick r:id="rId3"/>
              </a:rPr>
              <a:t>https://doi.org/10.30845/JESP.V5N4P2</a:t>
            </a:r>
            <a:r>
              <a:rPr lang="en-GB" sz="1100">
                <a:latin typeface="Arial"/>
                <a:ea typeface="+mn-lt"/>
                <a:cs typeface="Arial"/>
              </a:rPr>
              <a:t> (Accessed: 29 May 2026).</a:t>
            </a:r>
            <a:endParaRPr lang="en-US" sz="1100">
              <a:latin typeface="Arial"/>
              <a:cs typeface="Arial"/>
            </a:endParaRPr>
          </a:p>
          <a:p>
            <a:pPr>
              <a:buNone/>
            </a:pPr>
            <a:r>
              <a:rPr lang="en-GB" sz="1100" dirty="0">
                <a:latin typeface="Arial"/>
                <a:ea typeface="+mn-lt"/>
                <a:cs typeface="Arial"/>
              </a:rPr>
              <a:t>Brown, R. and Ogden, J. (2004) ‘Children’s eating attitudes and behaviour: A study of the modelling and control theories of parental influence’, </a:t>
            </a:r>
            <a:r>
              <a:rPr lang="en-GB" sz="1100" i="1" dirty="0">
                <a:latin typeface="Arial"/>
                <a:ea typeface="+mn-lt"/>
                <a:cs typeface="Arial"/>
              </a:rPr>
              <a:t>Health Education Research</a:t>
            </a:r>
            <a:r>
              <a:rPr lang="en-GB" sz="1100" dirty="0">
                <a:latin typeface="Arial"/>
                <a:ea typeface="+mn-lt"/>
                <a:cs typeface="Arial"/>
              </a:rPr>
              <a:t>, 19(3), pp. 261–271. </a:t>
            </a:r>
            <a:r>
              <a:rPr lang="en-GB" sz="1100" dirty="0">
                <a:latin typeface="Arial"/>
                <a:ea typeface="+mn-lt"/>
                <a:cs typeface="Arial"/>
                <a:hlinkClick r:id="rId4"/>
              </a:rPr>
              <a:t>https://doi.org/10.1093/her/cyg040</a:t>
            </a:r>
            <a:r>
              <a:rPr lang="en-GB" sz="1100" dirty="0">
                <a:latin typeface="Arial"/>
                <a:ea typeface="+mn-lt"/>
                <a:cs typeface="Arial"/>
              </a:rPr>
              <a:t>. </a:t>
            </a:r>
            <a:endParaRPr lang="en-GB" sz="1100">
              <a:latin typeface="Arial"/>
              <a:cs typeface="Arial"/>
            </a:endParaRPr>
          </a:p>
          <a:p>
            <a:pPr marL="0" indent="0">
              <a:buNone/>
            </a:pPr>
            <a:r>
              <a:rPr lang="en-GB" sz="1100">
                <a:latin typeface="Arial"/>
                <a:ea typeface="+mn-lt"/>
                <a:cs typeface="Arial"/>
              </a:rPr>
              <a:t>Circle Time UK (n.d.) </a:t>
            </a:r>
            <a:r>
              <a:rPr lang="en-GB" sz="1100" i="1">
                <a:latin typeface="Arial"/>
                <a:ea typeface="+mn-lt"/>
                <a:cs typeface="Arial"/>
              </a:rPr>
              <a:t>Quality Circle Time</a:t>
            </a:r>
            <a:r>
              <a:rPr lang="en-GB" sz="1100">
                <a:latin typeface="Arial"/>
                <a:ea typeface="+mn-lt"/>
                <a:cs typeface="Arial"/>
              </a:rPr>
              <a:t>. Available at: </a:t>
            </a:r>
            <a:r>
              <a:rPr lang="en-GB" sz="1100" dirty="0">
                <a:latin typeface="Arial"/>
                <a:ea typeface="+mn-lt"/>
                <a:cs typeface="Arial"/>
                <a:hlinkClick r:id="rId5"/>
              </a:rPr>
              <a:t>https://www.circle-time.co.uk/our-approach/quality-circle-time/</a:t>
            </a:r>
            <a:r>
              <a:rPr lang="en-GB" sz="1100">
                <a:latin typeface="Arial"/>
                <a:ea typeface="+mn-lt"/>
                <a:cs typeface="Arial"/>
              </a:rPr>
              <a:t>(Accessed: 29 May 2026).</a:t>
            </a:r>
            <a:endParaRPr lang="en-GB" sz="1100">
              <a:latin typeface="Arial"/>
              <a:cs typeface="Arial"/>
            </a:endParaRPr>
          </a:p>
          <a:p>
            <a:pPr marL="0" indent="0">
              <a:buNone/>
            </a:pPr>
            <a:r>
              <a:rPr lang="en-GB" sz="1100" dirty="0" err="1">
                <a:latin typeface="Arial"/>
                <a:ea typeface="+mn-lt"/>
                <a:cs typeface="Arial"/>
              </a:rPr>
              <a:t>Compas</a:t>
            </a:r>
            <a:r>
              <a:rPr lang="en-GB" sz="1100" dirty="0">
                <a:latin typeface="Arial"/>
                <a:ea typeface="+mn-lt"/>
                <a:cs typeface="Arial"/>
              </a:rPr>
              <a:t>, B.E., Jaser, S.S., Bettis, A.H., Watson, K.H., Gruhn, M., Dunbar, J.P., Williams, E. and Thigpen, J.C. (2017) ‘Coping, emotion regulation and psychopathology in childhood and adolescence: A meta‑analysis and narrative review’, </a:t>
            </a:r>
            <a:r>
              <a:rPr lang="en-GB" sz="1100" i="1" dirty="0">
                <a:latin typeface="Arial"/>
                <a:ea typeface="+mn-lt"/>
                <a:cs typeface="Arial"/>
              </a:rPr>
              <a:t>Psychological Bulletin</a:t>
            </a:r>
            <a:r>
              <a:rPr lang="en-GB" sz="1100" dirty="0">
                <a:latin typeface="Arial"/>
                <a:ea typeface="+mn-lt"/>
                <a:cs typeface="Arial"/>
              </a:rPr>
              <a:t>, 143(9), pp. 939–991. </a:t>
            </a:r>
            <a:r>
              <a:rPr lang="en-GB" sz="1100" dirty="0">
                <a:latin typeface="Arial"/>
                <a:ea typeface="+mn-lt"/>
                <a:cs typeface="Arial"/>
                <a:hlinkClick r:id="rId6"/>
              </a:rPr>
              <a:t>https://doi.org/10.1037/bul0000110</a:t>
            </a:r>
            <a:r>
              <a:rPr lang="en-GB" sz="1100" dirty="0">
                <a:latin typeface="Arial"/>
                <a:ea typeface="+mn-lt"/>
                <a:cs typeface="Arial"/>
              </a:rPr>
              <a:t>. </a:t>
            </a:r>
            <a:endParaRPr lang="en-GB" sz="1100">
              <a:latin typeface="Arial"/>
              <a:cs typeface="Arial"/>
            </a:endParaRPr>
          </a:p>
          <a:p>
            <a:pPr marL="0" indent="0">
              <a:buNone/>
            </a:pPr>
            <a:r>
              <a:rPr lang="en-GB" sz="1100">
                <a:latin typeface="Arial"/>
                <a:ea typeface="+mn-lt"/>
                <a:cs typeface="Arial"/>
              </a:rPr>
              <a:t>Department for Education (2023) </a:t>
            </a:r>
            <a:r>
              <a:rPr lang="en-GB" sz="1100" i="1">
                <a:latin typeface="Arial"/>
                <a:ea typeface="+mn-lt"/>
                <a:cs typeface="Arial"/>
              </a:rPr>
              <a:t>Mental health for early years children</a:t>
            </a:r>
            <a:r>
              <a:rPr lang="en-GB" sz="1100">
                <a:latin typeface="Arial"/>
                <a:ea typeface="+mn-lt"/>
                <a:cs typeface="Arial"/>
              </a:rPr>
              <a:t>. Updated 20 March 2026. Available at: </a:t>
            </a:r>
            <a:r>
              <a:rPr lang="en-GB" sz="1100" dirty="0">
                <a:latin typeface="Arial"/>
                <a:ea typeface="+mn-lt"/>
                <a:cs typeface="Arial"/>
                <a:hlinkClick r:id="rId7"/>
              </a:rPr>
              <a:t>https://help-for-early-years-providers.education.gov.uk/health-and-wellbeing/mental-health-for-early-years-children</a:t>
            </a:r>
            <a:r>
              <a:rPr lang="en-GB" sz="1100">
                <a:latin typeface="Arial"/>
                <a:ea typeface="+mn-lt"/>
                <a:cs typeface="Arial"/>
              </a:rPr>
              <a:t>(Accessed: 29 May 2026).</a:t>
            </a:r>
            <a:endParaRPr lang="en-GB" sz="1100">
              <a:latin typeface="Arial"/>
              <a:cs typeface="Arial"/>
            </a:endParaRPr>
          </a:p>
          <a:p>
            <a:pPr marL="0" indent="0">
              <a:buNone/>
            </a:pPr>
            <a:r>
              <a:rPr lang="en-GB" sz="1100">
                <a:latin typeface="Arial"/>
                <a:ea typeface="+mn-lt"/>
                <a:cs typeface="Arial"/>
              </a:rPr>
              <a:t>Department of Health and Social Care (2026)</a:t>
            </a:r>
            <a:r>
              <a:rPr lang="en-GB" sz="1100" dirty="0">
                <a:latin typeface="Arial"/>
                <a:ea typeface="+mn-lt"/>
                <a:cs typeface="Arial"/>
              </a:rPr>
              <a:t> </a:t>
            </a:r>
            <a:r>
              <a:rPr lang="en-GB" sz="1100" i="1">
                <a:latin typeface="Arial"/>
                <a:ea typeface="+mn-lt"/>
                <a:cs typeface="Arial"/>
              </a:rPr>
              <a:t>Healthy Child Programme</a:t>
            </a:r>
            <a:r>
              <a:rPr lang="en-GB" sz="1100">
                <a:latin typeface="Arial"/>
                <a:ea typeface="+mn-lt"/>
                <a:cs typeface="Arial"/>
              </a:rPr>
              <a:t>. Available at: </a:t>
            </a:r>
            <a:r>
              <a:rPr lang="en-GB" sz="1100" dirty="0">
                <a:latin typeface="Arial"/>
                <a:ea typeface="+mn-lt"/>
                <a:cs typeface="Arial"/>
                <a:hlinkClick r:id="rId8"/>
              </a:rPr>
              <a:t>https://www.gov.uk/government/collections/healthy-child-programme</a:t>
            </a:r>
            <a:r>
              <a:rPr lang="en-GB" sz="1100">
                <a:latin typeface="Arial"/>
                <a:ea typeface="+mn-lt"/>
                <a:cs typeface="Arial"/>
              </a:rPr>
              <a:t> (Accessed: 13 June 2026).</a:t>
            </a:r>
            <a:endParaRPr lang="en-GB" sz="1100" dirty="0">
              <a:latin typeface="Arial"/>
              <a:ea typeface="+mn-lt"/>
              <a:cs typeface="Arial"/>
            </a:endParaRPr>
          </a:p>
          <a:p>
            <a:pPr marL="0" indent="0">
              <a:buNone/>
            </a:pPr>
            <a:r>
              <a:rPr lang="en-GB" sz="1100" dirty="0">
                <a:latin typeface="Arial"/>
                <a:ea typeface="+mn-lt"/>
                <a:cs typeface="Arial"/>
              </a:rPr>
              <a:t>Dimova, E.D., Roddick, K., Hunter, S.C., </a:t>
            </a:r>
            <a:r>
              <a:rPr lang="en-GB" sz="1100" dirty="0" err="1">
                <a:latin typeface="Arial"/>
                <a:ea typeface="+mn-lt"/>
                <a:cs typeface="Arial"/>
              </a:rPr>
              <a:t>Delfmann</a:t>
            </a:r>
            <a:r>
              <a:rPr lang="en-GB" sz="1100" dirty="0">
                <a:latin typeface="Arial"/>
                <a:ea typeface="+mn-lt"/>
                <a:cs typeface="Arial"/>
              </a:rPr>
              <a:t>, L., Morgan, A., McPherson, K., Currie, C., McAloney‑Kocaman, K., McCann, B. and McKendrick, J.H. (2026) ‘The application of Bronfenbrenner’s bio‑ecological model in children and young people’s mental health research: A rapid review’, </a:t>
            </a:r>
            <a:r>
              <a:rPr lang="en-GB" sz="1100" i="1" dirty="0">
                <a:latin typeface="Arial"/>
                <a:ea typeface="+mn-lt"/>
                <a:cs typeface="Arial"/>
              </a:rPr>
              <a:t>Child Psychiatry &amp; Human Development</a:t>
            </a:r>
            <a:r>
              <a:rPr lang="en-GB" sz="1100" dirty="0">
                <a:latin typeface="Arial"/>
                <a:ea typeface="+mn-lt"/>
                <a:cs typeface="Arial"/>
              </a:rPr>
              <a:t>. Dobell, A., Pringle, A., Faghy, M.A. and Roscoe, C.M.P. (2020) ‘Fundamental movement skills and accelerometer‑measured physical activity levels during early childhood: A systematic review’, </a:t>
            </a:r>
            <a:r>
              <a:rPr lang="en-GB" sz="1100" i="1" dirty="0">
                <a:latin typeface="Arial"/>
                <a:ea typeface="+mn-lt"/>
                <a:cs typeface="Arial"/>
              </a:rPr>
              <a:t>Children</a:t>
            </a:r>
            <a:r>
              <a:rPr lang="en-GB" sz="1100" dirty="0">
                <a:latin typeface="Arial"/>
                <a:ea typeface="+mn-lt"/>
                <a:cs typeface="Arial"/>
              </a:rPr>
              <a:t>, 7(11), p. 224. </a:t>
            </a:r>
            <a:r>
              <a:rPr lang="en-GB" sz="1100" dirty="0">
                <a:latin typeface="Arial"/>
                <a:ea typeface="+mn-lt"/>
                <a:cs typeface="Arial"/>
                <a:hlinkClick r:id="rId9"/>
              </a:rPr>
              <a:t>https://doi.org/10.3390/children7110224</a:t>
            </a:r>
            <a:r>
              <a:rPr lang="en-GB" sz="1100" dirty="0">
                <a:latin typeface="Arial"/>
                <a:ea typeface="+mn-lt"/>
                <a:cs typeface="Arial"/>
              </a:rPr>
              <a:t>.</a:t>
            </a:r>
            <a:endParaRPr lang="en-GB" sz="1100">
              <a:latin typeface="Arial"/>
              <a:cs typeface="Arial"/>
            </a:endParaRPr>
          </a:p>
          <a:p>
            <a:pPr marL="0" indent="0">
              <a:buNone/>
            </a:pPr>
            <a:r>
              <a:rPr lang="en-GB" sz="1100">
                <a:latin typeface="Arial"/>
                <a:ea typeface="+mn-lt"/>
                <a:cs typeface="Arial"/>
              </a:rPr>
              <a:t>Dots for Children (n.d.) </a:t>
            </a:r>
            <a:r>
              <a:rPr lang="en-GB" sz="1100" i="1">
                <a:latin typeface="Arial"/>
                <a:ea typeface="+mn-lt"/>
                <a:cs typeface="Arial"/>
              </a:rPr>
              <a:t>Dots for Children</a:t>
            </a:r>
            <a:r>
              <a:rPr lang="en-GB" sz="1100">
                <a:latin typeface="Arial"/>
                <a:ea typeface="+mn-lt"/>
                <a:cs typeface="Arial"/>
              </a:rPr>
              <a:t>. Available at: </a:t>
            </a:r>
            <a:r>
              <a:rPr lang="en-GB" sz="1100" dirty="0">
                <a:latin typeface="Arial"/>
                <a:ea typeface="+mn-lt"/>
                <a:cs typeface="Arial"/>
                <a:hlinkClick r:id="rId10"/>
              </a:rPr>
              <a:t>https://dotsforchildren.com</a:t>
            </a:r>
            <a:r>
              <a:rPr lang="en-GB" sz="1100">
                <a:latin typeface="Arial"/>
                <a:ea typeface="+mn-lt"/>
                <a:cs typeface="Arial"/>
              </a:rPr>
              <a:t> (Accessed: 29 May 2026).</a:t>
            </a:r>
            <a:endParaRPr lang="en-GB" sz="1100">
              <a:latin typeface="Arial"/>
              <a:cs typeface="Arial"/>
            </a:endParaRPr>
          </a:p>
          <a:p>
            <a:pPr marL="0" indent="0">
              <a:buNone/>
            </a:pPr>
            <a:r>
              <a:rPr lang="en-GB" sz="1100">
                <a:latin typeface="Arial"/>
                <a:ea typeface="+mn-lt"/>
                <a:cs typeface="Arial"/>
              </a:rPr>
              <a:t>Early Years Wales (n.d.) </a:t>
            </a:r>
            <a:r>
              <a:rPr lang="en-GB" sz="1100" i="1">
                <a:latin typeface="Arial"/>
                <a:ea typeface="+mn-lt"/>
                <a:cs typeface="Arial"/>
              </a:rPr>
              <a:t>Active Together Wales</a:t>
            </a:r>
            <a:r>
              <a:rPr lang="en-GB" sz="1100">
                <a:latin typeface="Arial"/>
                <a:ea typeface="+mn-lt"/>
                <a:cs typeface="Arial"/>
              </a:rPr>
              <a:t>. Available at: </a:t>
            </a:r>
            <a:r>
              <a:rPr lang="en-GB" sz="1100" dirty="0">
                <a:latin typeface="Arial"/>
                <a:ea typeface="+mn-lt"/>
                <a:cs typeface="Arial"/>
                <a:hlinkClick r:id="rId11"/>
              </a:rPr>
              <a:t>https://www.earlyyears.wales/en/active-together-wales</a:t>
            </a:r>
            <a:r>
              <a:rPr lang="en-GB" sz="1100">
                <a:latin typeface="Arial"/>
                <a:ea typeface="+mn-lt"/>
                <a:cs typeface="Arial"/>
              </a:rPr>
              <a:t>(Accessed: 29 May 2026).</a:t>
            </a:r>
            <a:endParaRPr lang="en-GB" sz="1100">
              <a:latin typeface="Arial"/>
              <a:cs typeface="Arial"/>
            </a:endParaRPr>
          </a:p>
          <a:p>
            <a:pPr marL="0" indent="0">
              <a:buNone/>
            </a:pPr>
            <a:r>
              <a:rPr lang="en-GB" sz="1100" dirty="0">
                <a:latin typeface="Arial"/>
                <a:ea typeface="+mn-lt"/>
                <a:cs typeface="Arial"/>
              </a:rPr>
              <a:t>Hung, E., Elsom, R. and Cullum, A. (2026) ‘Scientific Advisory Committee on Nutrition’s report on feeding young children aged 1 to 5 years’, </a:t>
            </a:r>
            <a:r>
              <a:rPr lang="en-GB" sz="1100" i="1" dirty="0">
                <a:latin typeface="Arial"/>
                <a:ea typeface="+mn-lt"/>
                <a:cs typeface="Arial"/>
              </a:rPr>
              <a:t>Proceedings of the Nutrition Society</a:t>
            </a:r>
            <a:r>
              <a:rPr lang="en-GB" sz="1100" dirty="0">
                <a:latin typeface="Arial"/>
                <a:ea typeface="+mn-lt"/>
                <a:cs typeface="Arial"/>
              </a:rPr>
              <a:t>, 85, pp. 267–272. </a:t>
            </a:r>
            <a:r>
              <a:rPr lang="en-GB" sz="1100" dirty="0">
                <a:latin typeface="Arial"/>
                <a:ea typeface="+mn-lt"/>
                <a:cs typeface="Arial"/>
                <a:hlinkClick r:id="rId12"/>
              </a:rPr>
              <a:t>https://doi.org/10.1017/S0029665126102250</a:t>
            </a:r>
            <a:r>
              <a:rPr lang="en-GB" sz="1100" dirty="0">
                <a:latin typeface="Arial"/>
                <a:ea typeface="+mn-lt"/>
                <a:cs typeface="Arial"/>
              </a:rPr>
              <a:t>. </a:t>
            </a:r>
          </a:p>
          <a:p>
            <a:pPr marL="0" indent="0">
              <a:buNone/>
            </a:pPr>
            <a:r>
              <a:rPr lang="en-GB" sz="1100" dirty="0">
                <a:latin typeface="Arial"/>
                <a:ea typeface="+mn-lt"/>
                <a:cs typeface="Arial"/>
              </a:rPr>
              <a:t>Janssen, I. and LeBlanc, A.G. (2010) ‘Systematic review of the health benefits of physical activity and fitness in school-aged children and youth’, </a:t>
            </a:r>
            <a:r>
              <a:rPr lang="en-GB" sz="1100" i="1" dirty="0">
                <a:latin typeface="Arial"/>
                <a:ea typeface="+mn-lt"/>
                <a:cs typeface="Arial"/>
              </a:rPr>
              <a:t>International Journal of </a:t>
            </a:r>
            <a:r>
              <a:rPr lang="en-GB" sz="1100" i="1" dirty="0" err="1">
                <a:latin typeface="Arial"/>
                <a:ea typeface="+mn-lt"/>
                <a:cs typeface="Arial"/>
              </a:rPr>
              <a:t>Behavioral</a:t>
            </a:r>
            <a:r>
              <a:rPr lang="en-GB" sz="1100" i="1" dirty="0">
                <a:latin typeface="Arial"/>
                <a:ea typeface="+mn-lt"/>
                <a:cs typeface="Arial"/>
              </a:rPr>
              <a:t> Nutrition and Physical Activity</a:t>
            </a:r>
            <a:r>
              <a:rPr lang="en-GB" sz="1100" dirty="0">
                <a:latin typeface="Arial"/>
                <a:ea typeface="+mn-lt"/>
                <a:cs typeface="Arial"/>
              </a:rPr>
              <a:t>, 7(1), pp. 1–16. </a:t>
            </a:r>
            <a:r>
              <a:rPr lang="en-GB" sz="1100" dirty="0">
                <a:latin typeface="Arial"/>
                <a:ea typeface="+mn-lt"/>
                <a:cs typeface="Arial"/>
                <a:hlinkClick r:id="rId13"/>
              </a:rPr>
              <a:t>https://doi.org/10.1186/1479-5868-7-40</a:t>
            </a:r>
            <a:r>
              <a:rPr lang="en-GB" sz="1100" dirty="0">
                <a:latin typeface="Arial"/>
                <a:ea typeface="+mn-lt"/>
                <a:cs typeface="Arial"/>
              </a:rPr>
              <a:t>. </a:t>
            </a:r>
            <a:endParaRPr lang="en-GB" sz="1100">
              <a:latin typeface="Arial"/>
              <a:cs typeface="Arial"/>
            </a:endParaRPr>
          </a:p>
          <a:p>
            <a:pPr marL="0" indent="0">
              <a:buNone/>
            </a:pPr>
            <a:r>
              <a:rPr lang="en-GB" sz="1100" dirty="0">
                <a:latin typeface="Arial"/>
                <a:ea typeface="+mn-lt"/>
                <a:cs typeface="Arial"/>
              </a:rPr>
              <a:t>Johnstone, A., Martin, A., </a:t>
            </a:r>
            <a:r>
              <a:rPr lang="en-GB" sz="1100" dirty="0" err="1">
                <a:latin typeface="Arial"/>
                <a:ea typeface="+mn-lt"/>
                <a:cs typeface="Arial"/>
              </a:rPr>
              <a:t>Cordovil</a:t>
            </a:r>
            <a:r>
              <a:rPr lang="en-GB" sz="1100" dirty="0">
                <a:latin typeface="Arial"/>
                <a:ea typeface="+mn-lt"/>
                <a:cs typeface="Arial"/>
              </a:rPr>
              <a:t>, R., Fjørtoft, I., Iivonen, S., </a:t>
            </a:r>
            <a:r>
              <a:rPr lang="en-GB" sz="1100" dirty="0" err="1">
                <a:latin typeface="Arial"/>
                <a:ea typeface="+mn-lt"/>
                <a:cs typeface="Arial"/>
              </a:rPr>
              <a:t>Jidovtseff</a:t>
            </a:r>
            <a:r>
              <a:rPr lang="en-GB" sz="1100" dirty="0">
                <a:latin typeface="Arial"/>
                <a:ea typeface="+mn-lt"/>
                <a:cs typeface="Arial"/>
              </a:rPr>
              <a:t>, B., Lopes, F., Reilly, J.J., Thomson, H., Wells, V. and McCrorie, P. (2022) ‘Nature‑Based Early Childhood Education and Children’s Social, Emotional and Cognitive Development: A Mixed‑Methods Systematic Review’, </a:t>
            </a:r>
            <a:r>
              <a:rPr lang="en-GB" sz="1100" i="1" dirty="0">
                <a:latin typeface="Arial"/>
                <a:ea typeface="+mn-lt"/>
                <a:cs typeface="Arial"/>
              </a:rPr>
              <a:t>International Journal of Environmental Research and Public Health</a:t>
            </a:r>
            <a:r>
              <a:rPr lang="en-GB" sz="1100" dirty="0">
                <a:latin typeface="Arial"/>
                <a:ea typeface="+mn-lt"/>
                <a:cs typeface="Arial"/>
              </a:rPr>
              <a:t>, 19(10), p. 5967. Available at: </a:t>
            </a:r>
            <a:r>
              <a:rPr lang="en-GB" sz="1100" dirty="0">
                <a:latin typeface="Arial"/>
                <a:ea typeface="+mn-lt"/>
                <a:cs typeface="Arial"/>
                <a:hlinkClick r:id="rId14"/>
              </a:rPr>
              <a:t>https://doi.org/10.3390/ijerph19105967</a:t>
            </a:r>
            <a:r>
              <a:rPr lang="en-GB" sz="1100" dirty="0">
                <a:latin typeface="Arial"/>
                <a:ea typeface="+mn-lt"/>
                <a:cs typeface="Arial"/>
              </a:rPr>
              <a:t>.</a:t>
            </a:r>
            <a:endParaRPr lang="en-GB" sz="1100">
              <a:latin typeface="Arial"/>
              <a:cs typeface="Arial"/>
            </a:endParaRPr>
          </a:p>
        </p:txBody>
      </p:sp>
      <p:sp>
        <p:nvSpPr>
          <p:cNvPr id="5" name="TextBox 4">
            <a:extLst>
              <a:ext uri="{FF2B5EF4-FFF2-40B4-BE49-F238E27FC236}">
                <a16:creationId xmlns:a16="http://schemas.microsoft.com/office/drawing/2014/main" id="{D592F2DB-622D-C07E-9ED1-9C005A0DA37D}"/>
              </a:ext>
            </a:extLst>
          </p:cNvPr>
          <p:cNvSpPr txBox="1"/>
          <p:nvPr/>
        </p:nvSpPr>
        <p:spPr>
          <a:xfrm>
            <a:off x="194512" y="147079"/>
            <a:ext cx="88771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latin typeface="Arial"/>
                <a:cs typeface="Arial"/>
              </a:rPr>
              <a:t>ECEY5009</a:t>
            </a:r>
          </a:p>
        </p:txBody>
      </p:sp>
      <p:sp>
        <p:nvSpPr>
          <p:cNvPr id="7" name="TextBox 6">
            <a:extLst>
              <a:ext uri="{FF2B5EF4-FFF2-40B4-BE49-F238E27FC236}">
                <a16:creationId xmlns:a16="http://schemas.microsoft.com/office/drawing/2014/main" id="{831E401D-2576-57DE-41A9-C552B3A739F3}"/>
              </a:ext>
            </a:extLst>
          </p:cNvPr>
          <p:cNvSpPr txBox="1"/>
          <p:nvPr/>
        </p:nvSpPr>
        <p:spPr>
          <a:xfrm>
            <a:off x="11359577" y="110911"/>
            <a:ext cx="75036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solidFill>
                  <a:srgbClr val="242130"/>
                </a:solidFill>
                <a:highlight>
                  <a:srgbClr val="FFFFFF"/>
                </a:highlight>
                <a:latin typeface="Arial"/>
                <a:ea typeface="Source Sans Pro"/>
                <a:cs typeface="Arial"/>
              </a:rPr>
              <a:t>2514603</a:t>
            </a:r>
            <a:endParaRPr lang="en-US">
              <a:latin typeface="Arial"/>
              <a:cs typeface="Arial"/>
            </a:endParaRPr>
          </a:p>
        </p:txBody>
      </p:sp>
      <p:sp>
        <p:nvSpPr>
          <p:cNvPr id="6" name="TextBox 5">
            <a:extLst>
              <a:ext uri="{FF2B5EF4-FFF2-40B4-BE49-F238E27FC236}">
                <a16:creationId xmlns:a16="http://schemas.microsoft.com/office/drawing/2014/main" id="{A087A08D-1C27-C0DE-62E1-14FDD32BA5B4}"/>
              </a:ext>
            </a:extLst>
          </p:cNvPr>
          <p:cNvSpPr txBox="1"/>
          <p:nvPr/>
        </p:nvSpPr>
        <p:spPr>
          <a:xfrm>
            <a:off x="5144268" y="110163"/>
            <a:ext cx="171156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Word Count 2,038</a:t>
            </a:r>
          </a:p>
        </p:txBody>
      </p:sp>
    </p:spTree>
    <p:extLst>
      <p:ext uri="{BB962C8B-B14F-4D97-AF65-F5344CB8AC3E}">
        <p14:creationId xmlns:p14="http://schemas.microsoft.com/office/powerpoint/2010/main" val="1415659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6AE25-4B83-129A-9D95-110637DE04DF}"/>
              </a:ext>
            </a:extLst>
          </p:cNvPr>
          <p:cNvSpPr>
            <a:spLocks noGrp="1"/>
          </p:cNvSpPr>
          <p:nvPr>
            <p:ph type="title"/>
          </p:nvPr>
        </p:nvSpPr>
        <p:spPr>
          <a:xfrm>
            <a:off x="313987" y="695450"/>
            <a:ext cx="1052749" cy="196075"/>
          </a:xfrm>
        </p:spPr>
        <p:txBody>
          <a:bodyPr>
            <a:normAutofit fontScale="90000"/>
          </a:bodyPr>
          <a:lstStyle/>
          <a:p>
            <a:r>
              <a:rPr lang="en-GB" sz="1400">
                <a:latin typeface="Arial"/>
                <a:cs typeface="Arial"/>
              </a:rPr>
              <a:t>References</a:t>
            </a:r>
          </a:p>
        </p:txBody>
      </p:sp>
      <p:sp>
        <p:nvSpPr>
          <p:cNvPr id="3" name="Content Placeholder 2">
            <a:extLst>
              <a:ext uri="{FF2B5EF4-FFF2-40B4-BE49-F238E27FC236}">
                <a16:creationId xmlns:a16="http://schemas.microsoft.com/office/drawing/2014/main" id="{742615F3-CFF2-C761-12EF-6B13A350B81A}"/>
              </a:ext>
            </a:extLst>
          </p:cNvPr>
          <p:cNvSpPr>
            <a:spLocks noGrp="1"/>
          </p:cNvSpPr>
          <p:nvPr>
            <p:ph idx="1"/>
          </p:nvPr>
        </p:nvSpPr>
        <p:spPr>
          <a:xfrm>
            <a:off x="313987" y="1203221"/>
            <a:ext cx="10515600" cy="5453805"/>
          </a:xfrm>
        </p:spPr>
        <p:txBody>
          <a:bodyPr vert="horz" lIns="91440" tIns="45720" rIns="91440" bIns="45720" rtlCol="0" anchor="t">
            <a:normAutofit fontScale="92500" lnSpcReduction="10000"/>
          </a:bodyPr>
          <a:lstStyle/>
          <a:p>
            <a:pPr marL="0" indent="0">
              <a:buNone/>
            </a:pPr>
            <a:r>
              <a:rPr lang="en-GB" sz="1100" dirty="0" err="1">
                <a:latin typeface="Arial"/>
                <a:cs typeface="Arial"/>
              </a:rPr>
              <a:t>Kutnick</a:t>
            </a:r>
            <a:r>
              <a:rPr lang="en-GB" sz="1100" dirty="0">
                <a:latin typeface="Arial"/>
                <a:cs typeface="Arial"/>
              </a:rPr>
              <a:t>, P. and Colwell, J. (2024) ‘Promoting social competence and social inclusion in the preschool: a peer‑based relational intervention’, </a:t>
            </a:r>
            <a:r>
              <a:rPr lang="en-GB" sz="1100" i="1" dirty="0">
                <a:latin typeface="Arial"/>
                <a:cs typeface="Arial"/>
              </a:rPr>
              <a:t>Early Child Development and Care</a:t>
            </a:r>
            <a:r>
              <a:rPr lang="en-GB" sz="1100" dirty="0">
                <a:latin typeface="Arial"/>
                <a:cs typeface="Arial"/>
              </a:rPr>
              <a:t>, 194(11–12), pp. 1212–1229. Available at:</a:t>
            </a:r>
            <a:r>
              <a:rPr lang="en-GB" sz="1100" dirty="0">
                <a:latin typeface="Arial"/>
                <a:cs typeface="Arial"/>
                <a:hlinkClick r:id="rId2"/>
              </a:rPr>
              <a:t>https://doi.org/10.1080/03004430.2024.2412639</a:t>
            </a:r>
            <a:r>
              <a:rPr lang="en-GB" sz="1100" dirty="0">
                <a:latin typeface="Arial"/>
                <a:cs typeface="Arial"/>
              </a:rPr>
              <a:t>.</a:t>
            </a:r>
            <a:endParaRPr lang="en-GB" sz="1100">
              <a:latin typeface="Arial"/>
              <a:cs typeface="Arial"/>
            </a:endParaRPr>
          </a:p>
          <a:p>
            <a:pPr marL="0" indent="0">
              <a:buNone/>
            </a:pPr>
            <a:r>
              <a:rPr lang="en-GB" sz="1100">
                <a:latin typeface="Arial"/>
                <a:cs typeface="Arial"/>
              </a:rPr>
              <a:t>Lee‑Pang, L., Levickis, P., Murray, L. </a:t>
            </a:r>
            <a:r>
              <a:rPr lang="en-GB" sz="1100" i="1">
                <a:latin typeface="Arial"/>
                <a:cs typeface="Arial"/>
              </a:rPr>
              <a:t>et al.</a:t>
            </a:r>
            <a:r>
              <a:rPr lang="en-GB" sz="1100">
                <a:latin typeface="Arial"/>
                <a:cs typeface="Arial"/>
              </a:rPr>
              <a:t> (2026) ‘Applying conceptualisations of child well‑being to early childhood education and care: A scoping review of the literature’, </a:t>
            </a:r>
            <a:r>
              <a:rPr lang="en-GB" sz="1100" i="1">
                <a:latin typeface="Arial"/>
                <a:cs typeface="Arial"/>
              </a:rPr>
              <a:t>Early Childhood Education Journal</a:t>
            </a:r>
            <a:r>
              <a:rPr lang="en-GB" sz="1100">
                <a:latin typeface="Arial"/>
                <a:cs typeface="Arial"/>
              </a:rPr>
              <a:t>, 54, pp. 1453–1476. </a:t>
            </a:r>
            <a:r>
              <a:rPr lang="en-GB" sz="1100" dirty="0">
                <a:latin typeface="Arial"/>
                <a:cs typeface="Arial"/>
                <a:hlinkClick r:id="rId3"/>
              </a:rPr>
              <a:t>doi:10.1007/s10643‑025‑01940‑9</a:t>
            </a:r>
            <a:r>
              <a:rPr lang="en-GB" sz="1100">
                <a:latin typeface="Arial"/>
                <a:cs typeface="Arial"/>
              </a:rPr>
              <a:t>. </a:t>
            </a:r>
            <a:endParaRPr lang="en-GB" sz="1100" dirty="0">
              <a:latin typeface="Arial"/>
              <a:cs typeface="Arial"/>
            </a:endParaRPr>
          </a:p>
          <a:p>
            <a:pPr marL="0" indent="0">
              <a:buNone/>
            </a:pPr>
            <a:r>
              <a:rPr lang="en-GB" sz="1100" dirty="0">
                <a:latin typeface="Arial"/>
                <a:ea typeface="+mn-lt"/>
                <a:cs typeface="Arial"/>
              </a:rPr>
              <a:t>Lindon, J. (2015) </a:t>
            </a:r>
            <a:r>
              <a:rPr lang="en-GB" sz="1100" i="1" dirty="0">
                <a:latin typeface="Arial"/>
                <a:ea typeface="+mn-lt"/>
                <a:cs typeface="Arial"/>
              </a:rPr>
              <a:t>Health and wellbeing in childhood</a:t>
            </a:r>
            <a:r>
              <a:rPr lang="en-GB" sz="1100" dirty="0">
                <a:latin typeface="Arial"/>
                <a:ea typeface="+mn-lt"/>
                <a:cs typeface="Arial"/>
              </a:rPr>
              <a:t>. 2nd </a:t>
            </a:r>
            <a:r>
              <a:rPr lang="en-GB" sz="1100" dirty="0" err="1">
                <a:latin typeface="Arial"/>
                <a:ea typeface="+mn-lt"/>
                <a:cs typeface="Arial"/>
              </a:rPr>
              <a:t>edn</a:t>
            </a:r>
            <a:r>
              <a:rPr lang="en-GB" sz="1100" dirty="0">
                <a:latin typeface="Arial"/>
                <a:ea typeface="+mn-lt"/>
                <a:cs typeface="Arial"/>
              </a:rPr>
              <a:t>. London: Hodder Education.</a:t>
            </a:r>
            <a:endParaRPr lang="en-GB" sz="1100">
              <a:latin typeface="Arial"/>
              <a:cs typeface="Arial"/>
            </a:endParaRPr>
          </a:p>
          <a:p>
            <a:pPr marL="0" indent="0">
              <a:buNone/>
            </a:pPr>
            <a:r>
              <a:rPr lang="en-GB" sz="1100">
                <a:latin typeface="Arial"/>
                <a:ea typeface="+mn-lt"/>
                <a:cs typeface="Arial"/>
              </a:rPr>
              <a:t>Living Streets (n.d.) </a:t>
            </a:r>
            <a:r>
              <a:rPr lang="en-GB" sz="1100" i="1">
                <a:latin typeface="Arial"/>
                <a:ea typeface="+mn-lt"/>
                <a:cs typeface="Arial"/>
              </a:rPr>
              <a:t>Little Feet: Walking activities for early years</a:t>
            </a:r>
            <a:r>
              <a:rPr lang="en-GB" sz="1100">
                <a:latin typeface="Arial"/>
                <a:ea typeface="+mn-lt"/>
                <a:cs typeface="Arial"/>
              </a:rPr>
              <a:t>. Available at: </a:t>
            </a:r>
            <a:r>
              <a:rPr lang="en-GB" sz="1100" dirty="0">
                <a:latin typeface="Arial"/>
                <a:ea typeface="+mn-lt"/>
                <a:cs typeface="Arial"/>
                <a:hlinkClick r:id="rId4"/>
              </a:rPr>
              <a:t>https://www.livingstreets.org.uk/walk-to-school/little-feet/</a:t>
            </a:r>
            <a:r>
              <a:rPr lang="en-GB" sz="1100">
                <a:latin typeface="Arial"/>
                <a:ea typeface="+mn-lt"/>
                <a:cs typeface="Arial"/>
              </a:rPr>
              <a:t> (Accessed: 29 May 2026).</a:t>
            </a:r>
            <a:endParaRPr lang="en-GB" sz="1100">
              <a:latin typeface="Arial"/>
              <a:cs typeface="Arial"/>
            </a:endParaRPr>
          </a:p>
          <a:p>
            <a:pPr marL="0" indent="0">
              <a:buNone/>
            </a:pPr>
            <a:r>
              <a:rPr lang="en-GB" sz="1100">
                <a:latin typeface="Arial"/>
                <a:ea typeface="+mn-lt"/>
                <a:cs typeface="Arial"/>
              </a:rPr>
              <a:t>Mindell, J.A. and Williamson, A.A. (2018) ‘Benefits of a bedtime routine in young children: Sleep, development, and beyond’, </a:t>
            </a:r>
            <a:r>
              <a:rPr lang="en-GB" sz="1100" i="1">
                <a:latin typeface="Arial"/>
                <a:ea typeface="+mn-lt"/>
                <a:cs typeface="Arial"/>
              </a:rPr>
              <a:t>Sleep Medicine Reviews</a:t>
            </a:r>
            <a:r>
              <a:rPr lang="en-GB" sz="1100">
                <a:latin typeface="Arial"/>
                <a:ea typeface="+mn-lt"/>
                <a:cs typeface="Arial"/>
              </a:rPr>
              <a:t>, 40, pp. 93–108. </a:t>
            </a:r>
            <a:r>
              <a:rPr lang="en-GB" sz="1100" dirty="0">
                <a:latin typeface="Arial"/>
                <a:ea typeface="+mn-lt"/>
                <a:cs typeface="Arial"/>
                <a:hlinkClick r:id="rId5"/>
              </a:rPr>
              <a:t>https://doi.org/10.1016/j.smrv.2017.10.007</a:t>
            </a:r>
            <a:r>
              <a:rPr lang="en-GB" sz="1100" dirty="0">
                <a:latin typeface="Arial"/>
                <a:ea typeface="+mn-lt"/>
                <a:cs typeface="Arial"/>
              </a:rPr>
              <a:t>.</a:t>
            </a:r>
            <a:endParaRPr lang="en-GB" sz="1100">
              <a:latin typeface="Arial"/>
              <a:cs typeface="Arial"/>
            </a:endParaRPr>
          </a:p>
          <a:p>
            <a:pPr marL="0" indent="0">
              <a:buNone/>
            </a:pPr>
            <a:r>
              <a:rPr lang="en-GB" sz="1100" dirty="0">
                <a:latin typeface="Arial"/>
                <a:ea typeface="+mn-lt"/>
                <a:cs typeface="Arial"/>
              </a:rPr>
              <a:t>Mooney, C.G. (2013) </a:t>
            </a:r>
            <a:r>
              <a:rPr lang="en-GB" sz="1100" i="1" dirty="0">
                <a:latin typeface="Arial"/>
                <a:ea typeface="+mn-lt"/>
                <a:cs typeface="Arial"/>
              </a:rPr>
              <a:t>Theories of childhood: An introduction to Dewey, Montessori, Erikson, Piaget and Vygotsky</a:t>
            </a:r>
            <a:r>
              <a:rPr lang="en-GB" sz="1100" dirty="0">
                <a:latin typeface="Arial"/>
                <a:ea typeface="+mn-lt"/>
                <a:cs typeface="Arial"/>
              </a:rPr>
              <a:t>. 2nd </a:t>
            </a:r>
            <a:r>
              <a:rPr lang="en-GB" sz="1100" dirty="0" err="1">
                <a:latin typeface="Arial"/>
                <a:ea typeface="+mn-lt"/>
                <a:cs typeface="Arial"/>
              </a:rPr>
              <a:t>edn</a:t>
            </a:r>
            <a:r>
              <a:rPr lang="en-GB" sz="1100" dirty="0">
                <a:latin typeface="Arial"/>
                <a:ea typeface="+mn-lt"/>
                <a:cs typeface="Arial"/>
              </a:rPr>
              <a:t>. St. Paul, MN: Redleaf Press.</a:t>
            </a:r>
            <a:endParaRPr lang="en-GB" sz="1100">
              <a:latin typeface="Arial"/>
              <a:cs typeface="Arial"/>
            </a:endParaRPr>
          </a:p>
          <a:p>
            <a:pPr marL="0" indent="0">
              <a:buNone/>
            </a:pPr>
            <a:r>
              <a:rPr lang="en-GB" sz="1100" dirty="0">
                <a:latin typeface="Arial"/>
                <a:ea typeface="+mn-lt"/>
                <a:cs typeface="Arial"/>
              </a:rPr>
              <a:t>Nemours </a:t>
            </a:r>
            <a:r>
              <a:rPr lang="en-GB" sz="1100" dirty="0" err="1">
                <a:latin typeface="Arial"/>
                <a:ea typeface="+mn-lt"/>
                <a:cs typeface="Arial"/>
              </a:rPr>
              <a:t>KidsHealth</a:t>
            </a:r>
            <a:r>
              <a:rPr lang="en-GB" sz="1100" dirty="0">
                <a:latin typeface="Arial"/>
                <a:ea typeface="+mn-lt"/>
                <a:cs typeface="Arial"/>
              </a:rPr>
              <a:t> (n.d.) </a:t>
            </a:r>
            <a:r>
              <a:rPr lang="en-GB" sz="1100" i="1" dirty="0">
                <a:latin typeface="Arial"/>
                <a:ea typeface="+mn-lt"/>
                <a:cs typeface="Arial"/>
              </a:rPr>
              <a:t>Sleep</a:t>
            </a:r>
            <a:r>
              <a:rPr lang="en-GB" sz="1100" dirty="0">
                <a:latin typeface="Arial"/>
                <a:ea typeface="+mn-lt"/>
                <a:cs typeface="Arial"/>
              </a:rPr>
              <a:t>. Available at: </a:t>
            </a:r>
            <a:r>
              <a:rPr lang="en-GB" sz="1100" dirty="0">
                <a:latin typeface="Arial"/>
                <a:ea typeface="+mn-lt"/>
                <a:cs typeface="Arial"/>
                <a:hlinkClick r:id="rId6"/>
              </a:rPr>
              <a:t>https://kidshealth.org/en/parents/sleep.html</a:t>
            </a:r>
            <a:r>
              <a:rPr lang="en-GB" sz="1100" dirty="0">
                <a:latin typeface="Arial"/>
                <a:ea typeface="+mn-lt"/>
                <a:cs typeface="Arial"/>
              </a:rPr>
              <a:t> (Accessed: 29 May 2026).</a:t>
            </a:r>
            <a:endParaRPr lang="en-GB" sz="1100" dirty="0">
              <a:latin typeface="Arial"/>
              <a:cs typeface="Arial"/>
            </a:endParaRPr>
          </a:p>
          <a:p>
            <a:pPr marL="0" indent="0">
              <a:buNone/>
            </a:pPr>
            <a:r>
              <a:rPr lang="en-GB" sz="1100">
                <a:latin typeface="Arial"/>
                <a:ea typeface="+mn-lt"/>
                <a:cs typeface="Arial"/>
              </a:rPr>
              <a:t>Nicklas, T.A., Baranowski, T., Cullen, K.W. and Berenson, G. (2013) ‘Eating patterns, dietary quality and energy balance in children’, </a:t>
            </a:r>
            <a:r>
              <a:rPr lang="en-GB" sz="1100" i="1">
                <a:latin typeface="Arial"/>
                <a:ea typeface="+mn-lt"/>
                <a:cs typeface="Arial"/>
              </a:rPr>
              <a:t>Public Health Nutrition</a:t>
            </a:r>
            <a:r>
              <a:rPr lang="en-GB" sz="1100">
                <a:latin typeface="Arial"/>
                <a:ea typeface="+mn-lt"/>
                <a:cs typeface="Arial"/>
              </a:rPr>
              <a:t>, 14(10), pp. 1871–1879. Available at: </a:t>
            </a:r>
            <a:r>
              <a:rPr lang="en-GB" sz="1100" dirty="0">
                <a:latin typeface="Arial"/>
                <a:cs typeface="Arial"/>
                <a:hlinkClick r:id="rId7"/>
              </a:rPr>
              <a:t>https://doi.org/10.1017/S136898001100300X</a:t>
            </a:r>
            <a:r>
              <a:rPr lang="en-GB" sz="1100">
                <a:latin typeface="Arial"/>
                <a:cs typeface="Arial"/>
              </a:rPr>
              <a:t>. </a:t>
            </a:r>
            <a:endParaRPr lang="en-GB" sz="1100" dirty="0">
              <a:latin typeface="Arial"/>
              <a:cs typeface="Arial"/>
            </a:endParaRPr>
          </a:p>
          <a:p>
            <a:pPr marL="0" indent="0">
              <a:buNone/>
            </a:pPr>
            <a:r>
              <a:rPr lang="en-GB" sz="1100" dirty="0">
                <a:latin typeface="Arial"/>
                <a:cs typeface="Arial"/>
              </a:rPr>
              <a:t>Siegler, R.S., Saffran, J., Eisenberg, N. and DeLoache, J. (2020) </a:t>
            </a:r>
            <a:r>
              <a:rPr lang="en-GB" sz="1100" i="1" dirty="0">
                <a:latin typeface="Arial"/>
                <a:cs typeface="Arial"/>
              </a:rPr>
              <a:t>How children develop</a:t>
            </a:r>
            <a:r>
              <a:rPr lang="en-GB" sz="1100" dirty="0">
                <a:latin typeface="Arial"/>
                <a:cs typeface="Arial"/>
              </a:rPr>
              <a:t>. 6th </a:t>
            </a:r>
            <a:r>
              <a:rPr lang="en-GB" sz="1100" dirty="0" err="1">
                <a:latin typeface="Arial"/>
                <a:cs typeface="Arial"/>
              </a:rPr>
              <a:t>edn</a:t>
            </a:r>
            <a:r>
              <a:rPr lang="en-GB" sz="1100" dirty="0">
                <a:latin typeface="Arial"/>
                <a:cs typeface="Arial"/>
              </a:rPr>
              <a:t>. New York: Macmillan Learning.</a:t>
            </a:r>
            <a:endParaRPr lang="en-US" sz="1100">
              <a:latin typeface="Arial"/>
              <a:cs typeface="Arial"/>
            </a:endParaRPr>
          </a:p>
          <a:p>
            <a:pPr marL="0" indent="0">
              <a:buNone/>
            </a:pPr>
            <a:r>
              <a:rPr lang="en-GB" sz="1100" dirty="0" err="1">
                <a:latin typeface="Arial"/>
                <a:cs typeface="Arial"/>
              </a:rPr>
              <a:t>Silkenbeumer</a:t>
            </a:r>
            <a:r>
              <a:rPr lang="en-GB" sz="1100" dirty="0">
                <a:latin typeface="Arial"/>
                <a:cs typeface="Arial"/>
              </a:rPr>
              <a:t>, J., </a:t>
            </a:r>
            <a:r>
              <a:rPr lang="en-GB" sz="1100" dirty="0" err="1">
                <a:latin typeface="Arial"/>
                <a:cs typeface="Arial"/>
              </a:rPr>
              <a:t>Lüken</a:t>
            </a:r>
            <a:r>
              <a:rPr lang="en-GB" sz="1100" dirty="0">
                <a:latin typeface="Arial"/>
                <a:cs typeface="Arial"/>
              </a:rPr>
              <a:t>, L.M., </a:t>
            </a:r>
            <a:r>
              <a:rPr lang="en-GB" sz="1100" dirty="0" err="1">
                <a:latin typeface="Arial"/>
                <a:cs typeface="Arial"/>
              </a:rPr>
              <a:t>Holodynski</a:t>
            </a:r>
            <a:r>
              <a:rPr lang="en-GB" sz="1100" dirty="0">
                <a:latin typeface="Arial"/>
                <a:cs typeface="Arial"/>
              </a:rPr>
              <a:t>, M. and </a:t>
            </a:r>
            <a:r>
              <a:rPr lang="en-GB" sz="1100" dirty="0" err="1">
                <a:latin typeface="Arial"/>
                <a:cs typeface="Arial"/>
              </a:rPr>
              <a:t>Kärtner</a:t>
            </a:r>
            <a:r>
              <a:rPr lang="en-GB" sz="1100" dirty="0">
                <a:latin typeface="Arial"/>
                <a:cs typeface="Arial"/>
              </a:rPr>
              <a:t>, J. (2024) ‘Emotion socialization in early childhood education and care – How preschool teachers support children's emotion regulation’, </a:t>
            </a:r>
            <a:r>
              <a:rPr lang="en-GB" sz="1100" i="1" dirty="0">
                <a:latin typeface="Arial"/>
                <a:cs typeface="Arial"/>
              </a:rPr>
              <a:t>Social and Emotional Learning</a:t>
            </a:r>
            <a:r>
              <a:rPr lang="en-GB" sz="1100" dirty="0">
                <a:latin typeface="Arial"/>
                <a:cs typeface="Arial"/>
              </a:rPr>
              <a:t>, 4, p. 100057. Available at: </a:t>
            </a:r>
            <a:r>
              <a:rPr lang="en-GB" sz="1100" dirty="0">
                <a:latin typeface="Arial"/>
                <a:cs typeface="Arial"/>
                <a:hlinkClick r:id="rId8"/>
              </a:rPr>
              <a:t>https://doi.org/10.1016/j.sel.2024.100057</a:t>
            </a:r>
            <a:r>
              <a:rPr lang="en-GB" sz="1100" dirty="0">
                <a:latin typeface="Arial"/>
                <a:cs typeface="Arial"/>
              </a:rPr>
              <a:t>.</a:t>
            </a:r>
            <a:endParaRPr lang="en-GB" sz="1100">
              <a:latin typeface="Arial"/>
              <a:cs typeface="Arial"/>
            </a:endParaRPr>
          </a:p>
          <a:p>
            <a:pPr marL="0" indent="0">
              <a:buNone/>
            </a:pPr>
            <a:r>
              <a:rPr lang="en-GB" sz="1100">
                <a:latin typeface="Arial"/>
                <a:cs typeface="Arial"/>
              </a:rPr>
              <a:t>Smart Consultancy and Coaching. (n.d.). </a:t>
            </a:r>
            <a:r>
              <a:rPr lang="en-GB" sz="1100" i="1">
                <a:latin typeface="Arial"/>
                <a:cs typeface="Arial"/>
              </a:rPr>
              <a:t>For you – physical skills development resources for children</a:t>
            </a:r>
            <a:r>
              <a:rPr lang="en-GB" sz="1100">
                <a:latin typeface="Arial"/>
                <a:cs typeface="Arial"/>
              </a:rPr>
              <a:t>. Retrieved 29 May 2026, from </a:t>
            </a:r>
            <a:r>
              <a:rPr lang="en-GB" sz="1100" dirty="0">
                <a:latin typeface="Arial"/>
                <a:cs typeface="Arial"/>
                <a:hlinkClick r:id="rId9"/>
              </a:rPr>
              <a:t>https://www.smartcc.co.uk/for-you.html</a:t>
            </a:r>
            <a:r>
              <a:rPr lang="en-GB" sz="1100">
                <a:latin typeface="Arial"/>
                <a:cs typeface="Arial"/>
              </a:rPr>
              <a:t>.</a:t>
            </a:r>
            <a:endParaRPr lang="en-GB" sz="1100" dirty="0">
              <a:latin typeface="Arial"/>
              <a:cs typeface="Arial"/>
            </a:endParaRPr>
          </a:p>
          <a:p>
            <a:pPr marL="0" indent="0">
              <a:buNone/>
            </a:pPr>
            <a:r>
              <a:rPr lang="en-GB" sz="1100">
                <a:latin typeface="Arial"/>
                <a:ea typeface="+mn-lt"/>
                <a:cs typeface="Arial"/>
              </a:rPr>
              <a:t>Teach Early Years (n.d.)</a:t>
            </a:r>
            <a:r>
              <a:rPr lang="en-GB" sz="1100" dirty="0">
                <a:latin typeface="Arial"/>
                <a:ea typeface="+mn-lt"/>
                <a:cs typeface="Arial"/>
              </a:rPr>
              <a:t> </a:t>
            </a:r>
            <a:r>
              <a:rPr lang="en-GB" sz="1100" i="1">
                <a:latin typeface="Arial"/>
                <a:ea typeface="+mn-lt"/>
                <a:cs typeface="Arial"/>
              </a:rPr>
              <a:t>Children’s wellbeing: Improve mental health in early years by reconnecting with nature</a:t>
            </a:r>
            <a:r>
              <a:rPr lang="en-GB" sz="1100">
                <a:latin typeface="Arial"/>
                <a:ea typeface="+mn-lt"/>
                <a:cs typeface="Arial"/>
              </a:rPr>
              <a:t>. Available at: </a:t>
            </a:r>
            <a:r>
              <a:rPr lang="en-GB" sz="1100" dirty="0">
                <a:latin typeface="Arial"/>
                <a:ea typeface="+mn-lt"/>
                <a:cs typeface="Arial"/>
                <a:hlinkClick r:id="rId10"/>
              </a:rPr>
              <a:t>https://theinfinityschool.org/blog/schools-teaching/heres-how-schools-ensure-child-wellbeing-6-ways/</a:t>
            </a:r>
            <a:r>
              <a:rPr lang="en-GB" sz="1100">
                <a:latin typeface="Arial"/>
                <a:ea typeface="+mn-lt"/>
                <a:cs typeface="Arial"/>
              </a:rPr>
              <a:t>(Accessed: 13 June 2026).</a:t>
            </a:r>
            <a:endParaRPr lang="en-GB" sz="1100">
              <a:latin typeface="Arial"/>
              <a:cs typeface="Arial"/>
            </a:endParaRPr>
          </a:p>
          <a:p>
            <a:pPr marL="0" indent="0">
              <a:buNone/>
            </a:pPr>
            <a:r>
              <a:rPr lang="en-GB" sz="1100">
                <a:latin typeface="Arial"/>
                <a:ea typeface="+mn-lt"/>
                <a:cs typeface="Arial"/>
              </a:rPr>
              <a:t>The Infinity School (n.d.)</a:t>
            </a:r>
            <a:r>
              <a:rPr lang="en-GB" sz="1100" dirty="0">
                <a:latin typeface="Arial"/>
                <a:ea typeface="+mn-lt"/>
                <a:cs typeface="Arial"/>
              </a:rPr>
              <a:t> </a:t>
            </a:r>
            <a:r>
              <a:rPr lang="en-GB" sz="1100" i="1">
                <a:latin typeface="Arial"/>
                <a:ea typeface="+mn-lt"/>
                <a:cs typeface="Arial"/>
              </a:rPr>
              <a:t>Here’s How Schools Ensure Child Wellbeing: 6 Ways</a:t>
            </a:r>
            <a:r>
              <a:rPr lang="en-GB" sz="1100">
                <a:latin typeface="Arial"/>
                <a:ea typeface="+mn-lt"/>
                <a:cs typeface="Arial"/>
              </a:rPr>
              <a:t>. Available at: </a:t>
            </a:r>
            <a:r>
              <a:rPr lang="en-GB" sz="1100" dirty="0">
                <a:latin typeface="Arial"/>
                <a:ea typeface="+mn-lt"/>
                <a:cs typeface="Arial"/>
                <a:hlinkClick r:id="rId11"/>
              </a:rPr>
              <a:t>https://theinfinityschool.org/blog/schools-teaching/heres-how-schools-ensure-child-wellbeing-6-ways/</a:t>
            </a:r>
            <a:r>
              <a:rPr lang="en-GB" sz="1100">
                <a:latin typeface="Arial"/>
                <a:ea typeface="+mn-lt"/>
                <a:cs typeface="Arial"/>
              </a:rPr>
              <a:t> (Accessed: 13 June 2026)</a:t>
            </a:r>
            <a:endParaRPr lang="en-GB" sz="1100">
              <a:latin typeface="Arial"/>
              <a:cs typeface="Arial"/>
            </a:endParaRPr>
          </a:p>
          <a:p>
            <a:pPr marL="0" indent="0">
              <a:buNone/>
            </a:pPr>
            <a:r>
              <a:rPr lang="en-GB" sz="1100">
                <a:latin typeface="Arial"/>
                <a:cs typeface="Arial"/>
              </a:rPr>
              <a:t>Welsh Government (2022) </a:t>
            </a:r>
            <a:r>
              <a:rPr lang="en-GB" sz="1100" i="1">
                <a:latin typeface="Arial"/>
                <a:cs typeface="Arial"/>
              </a:rPr>
              <a:t>Free breakfast in primary schools: information for parents and carers</a:t>
            </a:r>
            <a:r>
              <a:rPr lang="en-GB" sz="1100">
                <a:latin typeface="Arial"/>
                <a:cs typeface="Arial"/>
              </a:rPr>
              <a:t>. Available at: </a:t>
            </a:r>
            <a:r>
              <a:rPr lang="en-GB" sz="1100" dirty="0">
                <a:latin typeface="Arial"/>
                <a:cs typeface="Arial"/>
                <a:hlinkClick r:id="rId12"/>
              </a:rPr>
              <a:t>https://www.gov.wales/free-breakfast-primary-schools</a:t>
            </a:r>
            <a:r>
              <a:rPr lang="en-GB" sz="1100">
                <a:latin typeface="Arial"/>
                <a:cs typeface="Arial"/>
              </a:rPr>
              <a:t> (Accessed: 29 May 2026).</a:t>
            </a:r>
            <a:endParaRPr lang="en-GB" sz="1100" dirty="0">
              <a:latin typeface="Arial"/>
              <a:cs typeface="Arial"/>
            </a:endParaRPr>
          </a:p>
          <a:p>
            <a:pPr marL="0" indent="0">
              <a:buNone/>
            </a:pPr>
            <a:r>
              <a:rPr lang="en-GB" sz="1100">
                <a:latin typeface="Arial"/>
                <a:cs typeface="Arial"/>
              </a:rPr>
              <a:t>Welsh Government (n.d.) </a:t>
            </a:r>
            <a:r>
              <a:rPr lang="en-GB" sz="1100" i="1">
                <a:latin typeface="Arial"/>
                <a:cs typeface="Arial"/>
              </a:rPr>
              <a:t>Play: Active learning overview for 3 to 7‑year‑olds</a:t>
            </a:r>
            <a:r>
              <a:rPr lang="en-GB" sz="1100">
                <a:latin typeface="Arial"/>
                <a:cs typeface="Arial"/>
              </a:rPr>
              <a:t>. Available at: </a:t>
            </a:r>
            <a:r>
              <a:rPr lang="en-GB" sz="1100" dirty="0">
                <a:latin typeface="Arial"/>
                <a:cs typeface="Arial"/>
                <a:hlinkClick r:id="rId13"/>
              </a:rPr>
              <a:t>https://hwb.gov.wales/storage/52aae98d-65ed-4065-9222-1a7876e150de/play-active-learning-</a:t>
            </a:r>
            <a:r>
              <a:rPr lang="en-GB" sz="1100" dirty="0">
                <a:latin typeface="Arial"/>
                <a:cs typeface="Arial"/>
                <a:hlinkClick r:id="rId14"/>
              </a:rPr>
              <a:t>overview-for-3-to-7-year-olds.pdf</a:t>
            </a:r>
            <a:r>
              <a:rPr lang="en-GB" sz="1100">
                <a:latin typeface="Arial"/>
                <a:cs typeface="Arial"/>
              </a:rPr>
              <a:t> (Accessed: 29 May 2026).</a:t>
            </a:r>
            <a:endParaRPr lang="en-GB" sz="1100" dirty="0">
              <a:latin typeface="Arial"/>
              <a:cs typeface="Arial"/>
            </a:endParaRPr>
          </a:p>
          <a:p>
            <a:pPr marL="0" indent="0">
              <a:buNone/>
            </a:pPr>
            <a:r>
              <a:rPr lang="en-GB" sz="1100">
                <a:latin typeface="Arial"/>
                <a:cs typeface="Arial"/>
              </a:rPr>
              <a:t>UNICEF UK (2019) </a:t>
            </a:r>
            <a:r>
              <a:rPr lang="en-GB" sz="1100" i="1">
                <a:latin typeface="Arial"/>
                <a:cs typeface="Arial"/>
              </a:rPr>
              <a:t>The UN Convention on the Rights of the Child: A summary of the articles</a:t>
            </a:r>
            <a:r>
              <a:rPr lang="en-GB" sz="1100">
                <a:latin typeface="Arial"/>
                <a:cs typeface="Arial"/>
              </a:rPr>
              <a:t>. Available at: </a:t>
            </a:r>
            <a:r>
              <a:rPr lang="en-GB" sz="1100" dirty="0">
                <a:latin typeface="Arial"/>
                <a:cs typeface="Arial"/>
                <a:hlinkClick r:id="rId14"/>
              </a:rPr>
              <a:t>https://www.unicef.org.uk/wp-content/uploads/2019/10/UNCRC_summary-1_1.pdf</a:t>
            </a:r>
            <a:r>
              <a:rPr lang="en-GB" sz="1100">
                <a:latin typeface="Arial"/>
                <a:cs typeface="Arial"/>
              </a:rPr>
              <a:t> (Accessed: 29 May 2026).</a:t>
            </a:r>
          </a:p>
        </p:txBody>
      </p:sp>
      <p:sp>
        <p:nvSpPr>
          <p:cNvPr id="5" name="TextBox 4">
            <a:extLst>
              <a:ext uri="{FF2B5EF4-FFF2-40B4-BE49-F238E27FC236}">
                <a16:creationId xmlns:a16="http://schemas.microsoft.com/office/drawing/2014/main" id="{3EEA91F9-45FD-EFF6-F44C-08176BAF6240}"/>
              </a:ext>
            </a:extLst>
          </p:cNvPr>
          <p:cNvSpPr txBox="1"/>
          <p:nvPr/>
        </p:nvSpPr>
        <p:spPr>
          <a:xfrm>
            <a:off x="165204" y="111910"/>
            <a:ext cx="88771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latin typeface="Arial"/>
                <a:cs typeface="Arial"/>
              </a:rPr>
              <a:t>ECEY5009</a:t>
            </a:r>
          </a:p>
        </p:txBody>
      </p:sp>
      <p:sp>
        <p:nvSpPr>
          <p:cNvPr id="7" name="TextBox 6">
            <a:extLst>
              <a:ext uri="{FF2B5EF4-FFF2-40B4-BE49-F238E27FC236}">
                <a16:creationId xmlns:a16="http://schemas.microsoft.com/office/drawing/2014/main" id="{E54A35D0-AD77-A0E9-D5DD-2C4109D78928}"/>
              </a:ext>
            </a:extLst>
          </p:cNvPr>
          <p:cNvSpPr txBox="1"/>
          <p:nvPr/>
        </p:nvSpPr>
        <p:spPr>
          <a:xfrm>
            <a:off x="11359577" y="110911"/>
            <a:ext cx="75036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solidFill>
                  <a:srgbClr val="242130"/>
                </a:solidFill>
                <a:highlight>
                  <a:srgbClr val="FFFFFF"/>
                </a:highlight>
                <a:latin typeface="Arial"/>
                <a:ea typeface="Source Sans Pro"/>
                <a:cs typeface="Arial"/>
              </a:rPr>
              <a:t>2514603</a:t>
            </a:r>
            <a:endParaRPr lang="en-US">
              <a:latin typeface="Arial"/>
              <a:cs typeface="Arial"/>
            </a:endParaRPr>
          </a:p>
        </p:txBody>
      </p:sp>
      <p:sp>
        <p:nvSpPr>
          <p:cNvPr id="6" name="TextBox 5">
            <a:extLst>
              <a:ext uri="{FF2B5EF4-FFF2-40B4-BE49-F238E27FC236}">
                <a16:creationId xmlns:a16="http://schemas.microsoft.com/office/drawing/2014/main" id="{222BD533-358D-5117-78F7-D6603634733E}"/>
              </a:ext>
            </a:extLst>
          </p:cNvPr>
          <p:cNvSpPr txBox="1"/>
          <p:nvPr/>
        </p:nvSpPr>
        <p:spPr>
          <a:xfrm>
            <a:off x="5144268" y="110163"/>
            <a:ext cx="171156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Word Count 2,038</a:t>
            </a:r>
          </a:p>
        </p:txBody>
      </p:sp>
    </p:spTree>
    <p:extLst>
      <p:ext uri="{BB962C8B-B14F-4D97-AF65-F5344CB8AC3E}">
        <p14:creationId xmlns:p14="http://schemas.microsoft.com/office/powerpoint/2010/main" val="40175155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PowerPoint Presentation</vt:lpstr>
      <vt:lpstr>PowerPoint Presentation</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71</cp:revision>
  <dcterms:created xsi:type="dcterms:W3CDTF">2026-05-29T10:03:01Z</dcterms:created>
  <dcterms:modified xsi:type="dcterms:W3CDTF">2026-06-13T11:09:54Z</dcterms:modified>
</cp:coreProperties>
</file>