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66" r:id="rId3"/>
    <p:sldId id="267" r:id="rId4"/>
    <p:sldId id="259" r:id="rId5"/>
    <p:sldId id="260" r:id="rId6"/>
    <p:sldId id="257" r:id="rId7"/>
    <p:sldId id="261" r:id="rId8"/>
    <p:sldId id="263" r:id="rId9"/>
    <p:sldId id="264" r:id="rId10"/>
    <p:sldId id="265" r:id="rId11"/>
  </p:sldIdLst>
  <p:sldSz cx="6858000" cy="99075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49"/>
    <p:restoredTop sz="94648"/>
  </p:normalViewPr>
  <p:slideViewPr>
    <p:cSldViewPr snapToGrid="0" snapToObjects="1">
      <p:cViewPr varScale="1">
        <p:scale>
          <a:sx n="74" d="100"/>
          <a:sy n="74" d="100"/>
        </p:scale>
        <p:origin x="6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451"/>
            <a:ext cx="5829300" cy="3449308"/>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3778"/>
            <a:ext cx="5143500" cy="2392040"/>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F06840-3C1E-FC43-894A-46CE7F344C1B}" type="datetimeFigureOut">
              <a:rPr lang="en-US" smtClean="0"/>
              <a:t>5/19/23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2735142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F06840-3C1E-FC43-894A-46CE7F344C1B}" type="datetimeFigureOut">
              <a:rPr lang="en-US" smtClean="0"/>
              <a:t>5/19/23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16042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70019"/>
            <a:ext cx="5915025" cy="4121281"/>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30289"/>
            <a:ext cx="5915025" cy="2167284"/>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F06840-3C1E-FC43-894A-46CE7F344C1B}" type="datetimeFigureOut">
              <a:rPr lang="en-US" smtClean="0"/>
              <a:t>5/19/23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3842854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436"/>
            <a:ext cx="2914650" cy="62862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436"/>
            <a:ext cx="2914650" cy="628627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F06840-3C1E-FC43-894A-46CE7F344C1B}" type="datetimeFigureOut">
              <a:rPr lang="en-US" smtClean="0"/>
              <a:t>5/19/23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727021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90"/>
            <a:ext cx="5915025" cy="1915009"/>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736"/>
            <a:ext cx="2901255" cy="119028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9022"/>
            <a:ext cx="2901255" cy="53230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736"/>
            <a:ext cx="2915543" cy="119028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9022"/>
            <a:ext cx="2915543" cy="53230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F06840-3C1E-FC43-894A-46CE7F344C1B}" type="datetimeFigureOut">
              <a:rPr lang="en-US" smtClean="0"/>
              <a:t>5/19/23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227425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F06840-3C1E-FC43-894A-46CE7F344C1B}" type="datetimeFigureOut">
              <a:rPr lang="en-US" smtClean="0"/>
              <a:t>5/19/23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271340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F06840-3C1E-FC43-894A-46CE7F344C1B}" type="datetimeFigureOut">
              <a:rPr lang="en-US" smtClean="0"/>
              <a:t>5/19/23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1814095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506"/>
            <a:ext cx="2211884" cy="2311771"/>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511"/>
            <a:ext cx="3471863" cy="704080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2276"/>
            <a:ext cx="2211884" cy="550651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09F06840-3C1E-FC43-894A-46CE7F344C1B}" type="datetimeFigureOut">
              <a:rPr lang="en-US" smtClean="0"/>
              <a:t>5/19/23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3160065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506"/>
            <a:ext cx="2211884" cy="2311771"/>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511"/>
            <a:ext cx="3471863" cy="704080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2276"/>
            <a:ext cx="2211884" cy="550651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09F06840-3C1E-FC43-894A-46CE7F344C1B}" type="datetimeFigureOut">
              <a:rPr lang="en-US" smtClean="0"/>
              <a:t>5/19/23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1188368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F06840-3C1E-FC43-894A-46CE7F344C1B}" type="datetimeFigureOut">
              <a:rPr lang="en-US" smtClean="0"/>
              <a:t>5/19/23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2525455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87"/>
            <a:ext cx="1478756" cy="839622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87"/>
            <a:ext cx="4350544" cy="839622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F06840-3C1E-FC43-894A-46CE7F344C1B}" type="datetimeFigureOut">
              <a:rPr lang="en-US" smtClean="0"/>
              <a:t>5/19/23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9DC757-A5FC-7E41-877D-1F9475794CB8}" type="slidenum">
              <a:rPr lang="en-US" smtClean="0"/>
              <a:t>‹#›</a:t>
            </a:fld>
            <a:endParaRPr lang="en-US"/>
          </a:p>
        </p:txBody>
      </p:sp>
    </p:spTree>
    <p:extLst>
      <p:ext uri="{BB962C8B-B14F-4D97-AF65-F5344CB8AC3E}">
        <p14:creationId xmlns:p14="http://schemas.microsoft.com/office/powerpoint/2010/main" val="53937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90"/>
            <a:ext cx="5915025" cy="191500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436"/>
            <a:ext cx="5915025" cy="628627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9182869"/>
            <a:ext cx="1543050" cy="527487"/>
          </a:xfrm>
          <a:prstGeom prst="rect">
            <a:avLst/>
          </a:prstGeom>
        </p:spPr>
        <p:txBody>
          <a:bodyPr vert="horz" lIns="91440" tIns="45720" rIns="91440" bIns="45720" rtlCol="0" anchor="ctr"/>
          <a:lstStyle>
            <a:lvl1pPr algn="l">
              <a:defRPr sz="900">
                <a:solidFill>
                  <a:schemeClr val="tx1">
                    <a:tint val="75000"/>
                  </a:schemeClr>
                </a:solidFill>
              </a:defRPr>
            </a:lvl1pPr>
          </a:lstStyle>
          <a:p>
            <a:fld id="{09F06840-3C1E-FC43-894A-46CE7F344C1B}" type="datetimeFigureOut">
              <a:rPr lang="en-US" smtClean="0"/>
              <a:t>5/19/23</a:t>
            </a:fld>
            <a:endParaRPr lang="en-US"/>
          </a:p>
        </p:txBody>
      </p:sp>
      <p:sp>
        <p:nvSpPr>
          <p:cNvPr id="5" name="Footer Placeholder 4"/>
          <p:cNvSpPr>
            <a:spLocks noGrp="1"/>
          </p:cNvSpPr>
          <p:nvPr>
            <p:ph type="ftr" sz="quarter" idx="3"/>
          </p:nvPr>
        </p:nvSpPr>
        <p:spPr>
          <a:xfrm>
            <a:off x="2271713" y="9182869"/>
            <a:ext cx="2314575" cy="527487"/>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2869"/>
            <a:ext cx="1543050" cy="527487"/>
          </a:xfrm>
          <a:prstGeom prst="rect">
            <a:avLst/>
          </a:prstGeom>
        </p:spPr>
        <p:txBody>
          <a:bodyPr vert="horz" lIns="91440" tIns="45720" rIns="91440" bIns="45720" rtlCol="0" anchor="ctr"/>
          <a:lstStyle>
            <a:lvl1pPr algn="r">
              <a:defRPr sz="900">
                <a:solidFill>
                  <a:schemeClr val="tx1">
                    <a:tint val="75000"/>
                  </a:schemeClr>
                </a:solidFill>
              </a:defRPr>
            </a:lvl1pPr>
          </a:lstStyle>
          <a:p>
            <a:fld id="{329DC757-A5FC-7E41-877D-1F9475794CB8}" type="slidenum">
              <a:rPr lang="en-US" smtClean="0"/>
              <a:t>‹#›</a:t>
            </a:fld>
            <a:endParaRPr lang="en-US"/>
          </a:p>
        </p:txBody>
      </p:sp>
    </p:spTree>
    <p:extLst>
      <p:ext uri="{BB962C8B-B14F-4D97-AF65-F5344CB8AC3E}">
        <p14:creationId xmlns:p14="http://schemas.microsoft.com/office/powerpoint/2010/main" val="14971372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kajo2022.fi/en/home/"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mailto:finlandadventure@girlguiding.or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Teenagers jumping off a dock at Lake Ranuanjarvi in Finland">
            <a:extLst>
              <a:ext uri="{FF2B5EF4-FFF2-40B4-BE49-F238E27FC236}">
                <a16:creationId xmlns:a16="http://schemas.microsoft.com/office/drawing/2014/main" id="{2E41CDFC-E926-B54E-8927-A203827A9F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531" r="22265"/>
          <a:stretch/>
        </p:blipFill>
        <p:spPr bwMode="auto">
          <a:xfrm>
            <a:off x="20" y="10"/>
            <a:ext cx="6857980" cy="990757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A5A304D-F9EB-8E4F-B7E5-2C2028DE874E}"/>
              </a:ext>
            </a:extLst>
          </p:cNvPr>
          <p:cNvSpPr txBox="1"/>
          <p:nvPr/>
        </p:nvSpPr>
        <p:spPr>
          <a:xfrm>
            <a:off x="620395" y="258793"/>
            <a:ext cx="2968194" cy="2824016"/>
          </a:xfrm>
          <a:prstGeom prst="ellipse">
            <a:avLst/>
          </a:prstGeom>
          <a:solidFill>
            <a:srgbClr val="FFFFFF"/>
          </a:solidFill>
          <a:ln w="174625" cmpd="thinThick">
            <a:solidFill>
              <a:srgbClr val="FFFFFF"/>
            </a:solidFill>
          </a:ln>
        </p:spPr>
        <p:txBody>
          <a:bodyPr vert="horz" lIns="91440" tIns="45720" rIns="91440" bIns="45720" rtlCol="0" anchor="ctr">
            <a:normAutofit/>
          </a:bodyPr>
          <a:lstStyle/>
          <a:p>
            <a:pPr algn="ctr" defTabSz="685800">
              <a:lnSpc>
                <a:spcPct val="90000"/>
              </a:lnSpc>
              <a:spcBef>
                <a:spcPct val="0"/>
              </a:spcBef>
              <a:spcAft>
                <a:spcPts val="600"/>
              </a:spcAft>
            </a:pPr>
            <a:r>
              <a:rPr lang="en-US" sz="3200" dirty="0">
                <a:solidFill>
                  <a:srgbClr val="262626"/>
                </a:solidFill>
                <a:latin typeface="+mj-lt"/>
                <a:ea typeface="+mj-ea"/>
                <a:cs typeface="+mj-cs"/>
              </a:rPr>
              <a:t>Jump into your </a:t>
            </a:r>
            <a:r>
              <a:rPr lang="en-US" sz="4000" b="1" dirty="0">
                <a:solidFill>
                  <a:srgbClr val="262626"/>
                </a:solidFill>
                <a:latin typeface="+mj-lt"/>
                <a:ea typeface="+mj-ea"/>
                <a:cs typeface="+mj-cs"/>
              </a:rPr>
              <a:t>Finland</a:t>
            </a:r>
            <a:r>
              <a:rPr lang="en-US" sz="3200" dirty="0">
                <a:solidFill>
                  <a:srgbClr val="262626"/>
                </a:solidFill>
                <a:latin typeface="+mj-lt"/>
                <a:ea typeface="+mj-ea"/>
                <a:cs typeface="+mj-cs"/>
              </a:rPr>
              <a:t> Adventure  </a:t>
            </a:r>
          </a:p>
        </p:txBody>
      </p:sp>
      <p:pic>
        <p:nvPicPr>
          <p:cNvPr id="3" name="Picture 2" descr="ABTA | Travel Advice &amp; Holiday Information | UK Travel Industry">
            <a:extLst>
              <a:ext uri="{FF2B5EF4-FFF2-40B4-BE49-F238E27FC236}">
                <a16:creationId xmlns:a16="http://schemas.microsoft.com/office/drawing/2014/main" id="{3BB68559-DAEC-2E40-AF5A-0A6F0B43B1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30" y="8624734"/>
            <a:ext cx="2052462" cy="115546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Girlguiding | We help all girls know they can do anything | Girlguiding">
            <a:extLst>
              <a:ext uri="{FF2B5EF4-FFF2-40B4-BE49-F238E27FC236}">
                <a16:creationId xmlns:a16="http://schemas.microsoft.com/office/drawing/2014/main" id="{6C6EE437-E01C-4A4B-934C-17E7A3DAD3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1713" y="8839721"/>
            <a:ext cx="2968194" cy="9165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5A40511-2A03-264C-91DE-F1A55EA180C3}"/>
              </a:ext>
            </a:extLst>
          </p:cNvPr>
          <p:cNvSpPr txBox="1"/>
          <p:nvPr/>
        </p:nvSpPr>
        <p:spPr>
          <a:xfrm>
            <a:off x="3429000" y="9479290"/>
            <a:ext cx="2061713" cy="276999"/>
          </a:xfrm>
          <a:prstGeom prst="rect">
            <a:avLst/>
          </a:prstGeom>
          <a:noFill/>
        </p:spPr>
        <p:txBody>
          <a:bodyPr wrap="square" rtlCol="0">
            <a:spAutoFit/>
          </a:bodyPr>
          <a:lstStyle/>
          <a:p>
            <a:r>
              <a:rPr lang="en-US" sz="1200" dirty="0">
                <a:solidFill>
                  <a:schemeClr val="bg1"/>
                </a:solidFill>
              </a:rPr>
              <a:t>(Girlguiding, 2023)</a:t>
            </a:r>
          </a:p>
        </p:txBody>
      </p:sp>
      <p:sp>
        <p:nvSpPr>
          <p:cNvPr id="6" name="TextBox 5">
            <a:extLst>
              <a:ext uri="{FF2B5EF4-FFF2-40B4-BE49-F238E27FC236}">
                <a16:creationId xmlns:a16="http://schemas.microsoft.com/office/drawing/2014/main" id="{FFACF763-DFBB-C14D-81AC-DBC88F307A11}"/>
              </a:ext>
            </a:extLst>
          </p:cNvPr>
          <p:cNvSpPr txBox="1"/>
          <p:nvPr/>
        </p:nvSpPr>
        <p:spPr>
          <a:xfrm>
            <a:off x="5859314" y="9617789"/>
            <a:ext cx="1207699" cy="276999"/>
          </a:xfrm>
          <a:prstGeom prst="rect">
            <a:avLst/>
          </a:prstGeom>
          <a:noFill/>
        </p:spPr>
        <p:txBody>
          <a:bodyPr wrap="square" rtlCol="0">
            <a:spAutoFit/>
          </a:bodyPr>
          <a:lstStyle/>
          <a:p>
            <a:r>
              <a:rPr lang="en-US" sz="1200" dirty="0">
                <a:solidFill>
                  <a:schemeClr val="bg1"/>
                </a:solidFill>
              </a:rPr>
              <a:t>(</a:t>
            </a:r>
            <a:r>
              <a:rPr lang="en-US" sz="1200" dirty="0" err="1">
                <a:solidFill>
                  <a:schemeClr val="bg1"/>
                </a:solidFill>
              </a:rPr>
              <a:t>Ahlers</a:t>
            </a:r>
            <a:r>
              <a:rPr lang="en-US" sz="1200" dirty="0">
                <a:solidFill>
                  <a:schemeClr val="bg1"/>
                </a:solidFill>
              </a:rPr>
              <a:t>, 2023)</a:t>
            </a:r>
          </a:p>
        </p:txBody>
      </p:sp>
      <p:sp>
        <p:nvSpPr>
          <p:cNvPr id="7" name="TextBox 6">
            <a:extLst>
              <a:ext uri="{FF2B5EF4-FFF2-40B4-BE49-F238E27FC236}">
                <a16:creationId xmlns:a16="http://schemas.microsoft.com/office/drawing/2014/main" id="{BDA817CE-FAD7-9F44-96D5-A2876E3D152B}"/>
              </a:ext>
            </a:extLst>
          </p:cNvPr>
          <p:cNvSpPr txBox="1"/>
          <p:nvPr/>
        </p:nvSpPr>
        <p:spPr>
          <a:xfrm>
            <a:off x="1223784" y="9705391"/>
            <a:ext cx="1397480" cy="276999"/>
          </a:xfrm>
          <a:prstGeom prst="rect">
            <a:avLst/>
          </a:prstGeom>
          <a:noFill/>
        </p:spPr>
        <p:txBody>
          <a:bodyPr wrap="square" rtlCol="0">
            <a:spAutoFit/>
          </a:bodyPr>
          <a:lstStyle/>
          <a:p>
            <a:r>
              <a:rPr lang="en-US" sz="1200" dirty="0">
                <a:solidFill>
                  <a:schemeClr val="bg1"/>
                </a:solidFill>
              </a:rPr>
              <a:t>(</a:t>
            </a:r>
            <a:r>
              <a:rPr lang="en-US" sz="1200" dirty="0" err="1">
                <a:solidFill>
                  <a:schemeClr val="bg1"/>
                </a:solidFill>
              </a:rPr>
              <a:t>Abta</a:t>
            </a:r>
            <a:r>
              <a:rPr lang="en-US" sz="1200" dirty="0">
                <a:solidFill>
                  <a:schemeClr val="bg1"/>
                </a:solidFill>
              </a:rPr>
              <a:t>, 2023)</a:t>
            </a:r>
          </a:p>
        </p:txBody>
      </p:sp>
      <p:pic>
        <p:nvPicPr>
          <p:cNvPr id="1034" name="Picture 10" descr="ATOL Protected | Brands of the World™ | Download vector logos and logotypes">
            <a:extLst>
              <a:ext uri="{FF2B5EF4-FFF2-40B4-BE49-F238E27FC236}">
                <a16:creationId xmlns:a16="http://schemas.microsoft.com/office/drawing/2014/main" id="{96F709DB-1D7C-9743-8EBE-09A2EBA15D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2" y="7901796"/>
            <a:ext cx="722938" cy="7229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0FB9342-1EFD-9C49-AA3F-051016DFB8E2}"/>
              </a:ext>
            </a:extLst>
          </p:cNvPr>
          <p:cNvSpPr txBox="1"/>
          <p:nvPr/>
        </p:nvSpPr>
        <p:spPr>
          <a:xfrm>
            <a:off x="678976" y="8292804"/>
            <a:ext cx="1139854" cy="369332"/>
          </a:xfrm>
          <a:prstGeom prst="rect">
            <a:avLst/>
          </a:prstGeom>
          <a:noFill/>
        </p:spPr>
        <p:txBody>
          <a:bodyPr wrap="square" rtlCol="0">
            <a:spAutoFit/>
          </a:bodyPr>
          <a:lstStyle/>
          <a:p>
            <a:r>
              <a:rPr lang="en-US" sz="1200" dirty="0">
                <a:solidFill>
                  <a:schemeClr val="bg1"/>
                </a:solidFill>
              </a:rPr>
              <a:t>(CAA, 2023</a:t>
            </a:r>
            <a:r>
              <a:rPr lang="en-US" dirty="0">
                <a:solidFill>
                  <a:schemeClr val="bg1"/>
                </a:solidFill>
              </a:rPr>
              <a:t>)</a:t>
            </a:r>
          </a:p>
        </p:txBody>
      </p:sp>
    </p:spTree>
    <p:extLst>
      <p:ext uri="{BB962C8B-B14F-4D97-AF65-F5344CB8AC3E}">
        <p14:creationId xmlns:p14="http://schemas.microsoft.com/office/powerpoint/2010/main" val="541528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550+ Outdoor Pictures | Download Free Images on Unsplash">
            <a:extLst>
              <a:ext uri="{FF2B5EF4-FFF2-40B4-BE49-F238E27FC236}">
                <a16:creationId xmlns:a16="http://schemas.microsoft.com/office/drawing/2014/main" id="{21ED409D-81F3-F24E-9802-B1E18B4235F6}"/>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26919" r="26919"/>
          <a:stretch/>
        </p:blipFill>
        <p:spPr bwMode="auto">
          <a:xfrm>
            <a:off x="-1" y="0"/>
            <a:ext cx="6858001" cy="9907588"/>
          </a:xfrm>
          <a:prstGeom prst="rect">
            <a:avLst/>
          </a:prstGeom>
          <a:noFill/>
          <a:effectLst>
            <a:outerShdw blurRad="71781" dist="50800" dir="5400000" algn="ctr" rotWithShape="0">
              <a:srgbClr val="000000">
                <a:alpha val="1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FEF3CD-32BE-E046-BBB8-D014D53C550E}"/>
              </a:ext>
            </a:extLst>
          </p:cNvPr>
          <p:cNvSpPr>
            <a:spLocks noGrp="1"/>
          </p:cNvSpPr>
          <p:nvPr>
            <p:ph idx="1"/>
          </p:nvPr>
        </p:nvSpPr>
        <p:spPr/>
        <p:txBody>
          <a:bodyPr>
            <a:normAutofit fontScale="77500" lnSpcReduction="20000"/>
          </a:bodyPr>
          <a:lstStyle/>
          <a:p>
            <a:pPr marL="0" indent="0">
              <a:buNone/>
            </a:pPr>
            <a:r>
              <a:rPr lang="en-US" dirty="0"/>
              <a:t>Hello, </a:t>
            </a:r>
          </a:p>
          <a:p>
            <a:pPr marL="0" indent="0">
              <a:buNone/>
            </a:pPr>
            <a:r>
              <a:rPr lang="en-US" dirty="0"/>
              <a:t>We are so excited that you are interested in coming to the International Jamboree in Finland. It really is a great experience that will have an impact on all those who attend for years to come. I can still remember my first International Jamboree in Finland and all the excitement that came with preparing to go and being there with thousands of other guides and scouts from all over the world. Nothing can compare to the feeling of camping in the middle of the forest, surrounded by both friends new and old and being so excited for what the next day would hold. </a:t>
            </a:r>
          </a:p>
          <a:p>
            <a:pPr marL="0" indent="0">
              <a:buNone/>
            </a:pPr>
            <a:endParaRPr lang="en-US" dirty="0"/>
          </a:p>
          <a:p>
            <a:pPr marL="0" indent="0">
              <a:buNone/>
            </a:pPr>
            <a:r>
              <a:rPr lang="en-US" dirty="0"/>
              <a:t>We are experienced in helping guides from the UK attend International Jamborees all over the world - from the </a:t>
            </a:r>
            <a:r>
              <a:rPr lang="en-US" dirty="0" err="1"/>
              <a:t>organising</a:t>
            </a:r>
            <a:r>
              <a:rPr lang="en-US" dirty="0"/>
              <a:t> stages through to the trip itself and beyond. We are ABTA protected which gives you the extra peace of mind when choosing to travel with us. Our trips provide that extra bit of adventure with the opportunity to explore the city of Helsinki when the camp has finished and covers all the extra bits of travelling so you don’t have to worry about them. We have great connections in Finland and links to other guiding and scout groups, so your child is ensured to be under the best care,  have exciting opportunities to meet so many new friends and share new experiences.</a:t>
            </a:r>
          </a:p>
          <a:p>
            <a:pPr marL="0" indent="0">
              <a:buNone/>
            </a:pPr>
            <a:endParaRPr lang="en-US" dirty="0"/>
          </a:p>
          <a:p>
            <a:pPr marL="0" indent="0">
              <a:buNone/>
            </a:pPr>
            <a:r>
              <a:rPr lang="en-US" dirty="0"/>
              <a:t>All that is left to say is - Are you ready to give your child the experience of a lifetime that they will never forget? </a:t>
            </a:r>
          </a:p>
          <a:p>
            <a:pPr marL="0" indent="0">
              <a:buNone/>
            </a:pPr>
            <a:endParaRPr lang="en-US" dirty="0"/>
          </a:p>
          <a:p>
            <a:pPr marL="0" indent="0">
              <a:buNone/>
            </a:pPr>
            <a:r>
              <a:rPr lang="en-US" dirty="0"/>
              <a:t>I will look forward to seeing them at camp!</a:t>
            </a:r>
          </a:p>
          <a:p>
            <a:pPr marL="0" indent="0">
              <a:buNone/>
            </a:pPr>
            <a:endParaRPr lang="en-US" dirty="0"/>
          </a:p>
          <a:p>
            <a:pPr marL="0" indent="0">
              <a:buNone/>
            </a:pPr>
            <a:r>
              <a:rPr lang="en-US" dirty="0"/>
              <a:t>Chloe</a:t>
            </a:r>
          </a:p>
          <a:p>
            <a:pPr marL="0" indent="0">
              <a:buNone/>
            </a:pPr>
            <a:endParaRPr lang="en-US" dirty="0"/>
          </a:p>
        </p:txBody>
      </p:sp>
      <p:pic>
        <p:nvPicPr>
          <p:cNvPr id="5" name="Picture 4" descr="A person smiling with sunflowers in the background&#10;&#10;Description automatically generated with medium confidence">
            <a:extLst>
              <a:ext uri="{FF2B5EF4-FFF2-40B4-BE49-F238E27FC236}">
                <a16:creationId xmlns:a16="http://schemas.microsoft.com/office/drawing/2014/main" id="{D103653A-1960-E740-86EA-60948A8149DA}"/>
              </a:ext>
            </a:extLst>
          </p:cNvPr>
          <p:cNvPicPr>
            <a:picLocks noChangeAspect="1"/>
          </p:cNvPicPr>
          <p:nvPr/>
        </p:nvPicPr>
        <p:blipFill rotWithShape="1">
          <a:blip r:embed="rId3"/>
          <a:srcRect t="26744"/>
          <a:stretch/>
        </p:blipFill>
        <p:spPr>
          <a:xfrm>
            <a:off x="764979" y="214075"/>
            <a:ext cx="1753934" cy="2285339"/>
          </a:xfrm>
          <a:prstGeom prst="ellipse">
            <a:avLst/>
          </a:prstGeom>
        </p:spPr>
      </p:pic>
      <p:sp>
        <p:nvSpPr>
          <p:cNvPr id="10" name="TextBox 9">
            <a:extLst>
              <a:ext uri="{FF2B5EF4-FFF2-40B4-BE49-F238E27FC236}">
                <a16:creationId xmlns:a16="http://schemas.microsoft.com/office/drawing/2014/main" id="{4E5E23D1-CAFB-1948-B38F-9733571A6C9E}"/>
              </a:ext>
            </a:extLst>
          </p:cNvPr>
          <p:cNvSpPr txBox="1"/>
          <p:nvPr/>
        </p:nvSpPr>
        <p:spPr>
          <a:xfrm>
            <a:off x="5969479" y="9630589"/>
            <a:ext cx="1104181" cy="276999"/>
          </a:xfrm>
          <a:prstGeom prst="rect">
            <a:avLst/>
          </a:prstGeom>
          <a:noFill/>
        </p:spPr>
        <p:txBody>
          <a:bodyPr wrap="square" rtlCol="0">
            <a:spAutoFit/>
          </a:bodyPr>
          <a:lstStyle/>
          <a:p>
            <a:r>
              <a:rPr lang="en-US" sz="1200" dirty="0"/>
              <a:t>(Black, 2023)</a:t>
            </a:r>
          </a:p>
        </p:txBody>
      </p:sp>
    </p:spTree>
    <p:extLst>
      <p:ext uri="{BB962C8B-B14F-4D97-AF65-F5344CB8AC3E}">
        <p14:creationId xmlns:p14="http://schemas.microsoft.com/office/powerpoint/2010/main" val="111658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around a fire&#10;&#10;Description automatically generated with medium confidence">
            <a:extLst>
              <a:ext uri="{FF2B5EF4-FFF2-40B4-BE49-F238E27FC236}">
                <a16:creationId xmlns:a16="http://schemas.microsoft.com/office/drawing/2014/main" id="{160FBF44-E870-7E47-9EB4-64A9B8FB69DC}"/>
              </a:ext>
            </a:extLst>
          </p:cNvPr>
          <p:cNvPicPr>
            <a:picLocks noChangeAspect="1"/>
          </p:cNvPicPr>
          <p:nvPr/>
        </p:nvPicPr>
        <p:blipFill rotWithShape="1">
          <a:blip r:embed="rId2"/>
          <a:srcRect l="8653" r="19853" b="1"/>
          <a:stretch/>
        </p:blipFill>
        <p:spPr>
          <a:xfrm>
            <a:off x="-1" y="10"/>
            <a:ext cx="6858001" cy="7194220"/>
          </a:xfrm>
          <a:prstGeom prst="rect">
            <a:avLst/>
          </a:prstGeom>
        </p:spPr>
      </p:pic>
      <p:pic>
        <p:nvPicPr>
          <p:cNvPr id="12" name="Picture 9">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2713357"/>
            <a:ext cx="6858000" cy="7194231"/>
          </a:xfrm>
          <a:prstGeom prst="rect">
            <a:avLst/>
          </a:prstGeom>
        </p:spPr>
      </p:pic>
      <p:sp>
        <p:nvSpPr>
          <p:cNvPr id="2" name="Title 1">
            <a:extLst>
              <a:ext uri="{FF2B5EF4-FFF2-40B4-BE49-F238E27FC236}">
                <a16:creationId xmlns:a16="http://schemas.microsoft.com/office/drawing/2014/main" id="{9F85EB0A-1481-EB4E-8709-DAABA5CF68F6}"/>
              </a:ext>
            </a:extLst>
          </p:cNvPr>
          <p:cNvSpPr>
            <a:spLocks noGrp="1"/>
          </p:cNvSpPr>
          <p:nvPr>
            <p:ph type="title"/>
          </p:nvPr>
        </p:nvSpPr>
        <p:spPr>
          <a:xfrm>
            <a:off x="572256" y="7113059"/>
            <a:ext cx="5713485" cy="849472"/>
          </a:xfrm>
        </p:spPr>
        <p:txBody>
          <a:bodyPr>
            <a:normAutofit/>
          </a:bodyPr>
          <a:lstStyle/>
          <a:p>
            <a:r>
              <a:rPr lang="en-US" sz="2700" dirty="0">
                <a:solidFill>
                  <a:srgbClr val="000000"/>
                </a:solidFill>
              </a:rPr>
              <a:t>Let the Finnish adventure begin!</a:t>
            </a:r>
          </a:p>
        </p:txBody>
      </p:sp>
      <p:sp>
        <p:nvSpPr>
          <p:cNvPr id="3" name="Content Placeholder 2">
            <a:extLst>
              <a:ext uri="{FF2B5EF4-FFF2-40B4-BE49-F238E27FC236}">
                <a16:creationId xmlns:a16="http://schemas.microsoft.com/office/drawing/2014/main" id="{AB928860-EA34-314F-BCB4-55E21F59C972}"/>
              </a:ext>
            </a:extLst>
          </p:cNvPr>
          <p:cNvSpPr>
            <a:spLocks noGrp="1"/>
          </p:cNvSpPr>
          <p:nvPr>
            <p:ph idx="1"/>
          </p:nvPr>
        </p:nvSpPr>
        <p:spPr>
          <a:xfrm>
            <a:off x="572257" y="8037107"/>
            <a:ext cx="5713486" cy="1321289"/>
          </a:xfrm>
        </p:spPr>
        <p:txBody>
          <a:bodyPr anchor="ctr">
            <a:normAutofit/>
          </a:bodyPr>
          <a:lstStyle/>
          <a:p>
            <a:pPr marL="0" indent="0">
              <a:buNone/>
            </a:pPr>
            <a:r>
              <a:rPr lang="en-US" sz="1800" dirty="0">
                <a:solidFill>
                  <a:srgbClr val="000000"/>
                </a:solidFill>
              </a:rPr>
              <a:t>There is so much to be excited for… from making new friends to making memories that last a life time! This is not something you want your child to miss.</a:t>
            </a:r>
          </a:p>
        </p:txBody>
      </p:sp>
    </p:spTree>
    <p:extLst>
      <p:ext uri="{BB962C8B-B14F-4D97-AF65-F5344CB8AC3E}">
        <p14:creationId xmlns:p14="http://schemas.microsoft.com/office/powerpoint/2010/main" val="2239577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tents in a forest&#10;&#10;Description automatically generated with low confidence">
            <a:extLst>
              <a:ext uri="{FF2B5EF4-FFF2-40B4-BE49-F238E27FC236}">
                <a16:creationId xmlns:a16="http://schemas.microsoft.com/office/drawing/2014/main" id="{E9ACE4DB-741E-9346-939B-9B4023A3D4E1}"/>
              </a:ext>
            </a:extLst>
          </p:cNvPr>
          <p:cNvPicPr>
            <a:picLocks noChangeAspect="1"/>
          </p:cNvPicPr>
          <p:nvPr/>
        </p:nvPicPr>
        <p:blipFill rotWithShape="1">
          <a:blip r:embed="rId2">
            <a:alphaModFix amt="35000"/>
          </a:blip>
          <a:srcRect l="30532" r="30532"/>
          <a:stretch/>
        </p:blipFill>
        <p:spPr>
          <a:xfrm>
            <a:off x="0" y="0"/>
            <a:ext cx="6858000" cy="9907587"/>
          </a:xfrm>
          <a:prstGeom prst="rect">
            <a:avLst/>
          </a:prstGeom>
        </p:spPr>
      </p:pic>
      <p:sp>
        <p:nvSpPr>
          <p:cNvPr id="2" name="Title 1">
            <a:extLst>
              <a:ext uri="{FF2B5EF4-FFF2-40B4-BE49-F238E27FC236}">
                <a16:creationId xmlns:a16="http://schemas.microsoft.com/office/drawing/2014/main" id="{925CBEF5-8603-1F45-93A3-86276857CCB4}"/>
              </a:ext>
            </a:extLst>
          </p:cNvPr>
          <p:cNvSpPr>
            <a:spLocks noGrp="1"/>
          </p:cNvSpPr>
          <p:nvPr>
            <p:ph type="title"/>
          </p:nvPr>
        </p:nvSpPr>
        <p:spPr>
          <a:xfrm>
            <a:off x="797943" y="1131350"/>
            <a:ext cx="5262113" cy="1915009"/>
          </a:xfrm>
          <a:ln w="63500">
            <a:solidFill>
              <a:schemeClr val="tx1"/>
            </a:solidFill>
          </a:ln>
        </p:spPr>
        <p:txBody>
          <a:bodyPr/>
          <a:lstStyle/>
          <a:p>
            <a:r>
              <a:rPr lang="en-US" dirty="0"/>
              <a:t>When?  15</a:t>
            </a:r>
            <a:r>
              <a:rPr lang="en-US" baseline="30000" dirty="0"/>
              <a:t>th</a:t>
            </a:r>
            <a:r>
              <a:rPr lang="en-US" dirty="0"/>
              <a:t> – 25</a:t>
            </a:r>
            <a:r>
              <a:rPr lang="en-US" baseline="30000" dirty="0"/>
              <a:t>th</a:t>
            </a:r>
            <a:r>
              <a:rPr lang="en-US" dirty="0"/>
              <a:t> July 2023</a:t>
            </a:r>
          </a:p>
        </p:txBody>
      </p:sp>
      <p:sp>
        <p:nvSpPr>
          <p:cNvPr id="4" name="TextBox 3">
            <a:extLst>
              <a:ext uri="{FF2B5EF4-FFF2-40B4-BE49-F238E27FC236}">
                <a16:creationId xmlns:a16="http://schemas.microsoft.com/office/drawing/2014/main" id="{73D7EC30-4129-DE45-9AAE-3D9E30405EC7}"/>
              </a:ext>
            </a:extLst>
          </p:cNvPr>
          <p:cNvSpPr txBox="1"/>
          <p:nvPr/>
        </p:nvSpPr>
        <p:spPr>
          <a:xfrm>
            <a:off x="218354" y="8807940"/>
            <a:ext cx="3631721" cy="923330"/>
          </a:xfrm>
          <a:prstGeom prst="rect">
            <a:avLst/>
          </a:prstGeom>
          <a:noFill/>
          <a:ln w="63500">
            <a:solidFill>
              <a:schemeClr val="tx1"/>
            </a:solidFill>
          </a:ln>
        </p:spPr>
        <p:txBody>
          <a:bodyPr wrap="square" rtlCol="0">
            <a:spAutoFit/>
          </a:bodyPr>
          <a:lstStyle/>
          <a:p>
            <a:r>
              <a:rPr lang="en-US" dirty="0"/>
              <a:t>Find out more about the camp here -</a:t>
            </a:r>
            <a:r>
              <a:rPr lang="en-US" dirty="0">
                <a:hlinkClick r:id="rId3"/>
              </a:rPr>
              <a:t>https://kajo2022.fi/en/home/</a:t>
            </a:r>
            <a:endParaRPr lang="en-US" dirty="0"/>
          </a:p>
          <a:p>
            <a:endParaRPr lang="en-US" dirty="0"/>
          </a:p>
        </p:txBody>
      </p:sp>
      <p:sp>
        <p:nvSpPr>
          <p:cNvPr id="11" name="TextBox 10">
            <a:extLst>
              <a:ext uri="{FF2B5EF4-FFF2-40B4-BE49-F238E27FC236}">
                <a16:creationId xmlns:a16="http://schemas.microsoft.com/office/drawing/2014/main" id="{40FB4262-7DE8-9A41-AC70-16D97C984478}"/>
              </a:ext>
            </a:extLst>
          </p:cNvPr>
          <p:cNvSpPr txBox="1"/>
          <p:nvPr/>
        </p:nvSpPr>
        <p:spPr>
          <a:xfrm>
            <a:off x="0" y="188118"/>
            <a:ext cx="6858000" cy="769441"/>
          </a:xfrm>
          <a:prstGeom prst="rect">
            <a:avLst/>
          </a:prstGeom>
          <a:noFill/>
        </p:spPr>
        <p:txBody>
          <a:bodyPr wrap="square" rtlCol="0">
            <a:spAutoFit/>
          </a:bodyPr>
          <a:lstStyle/>
          <a:p>
            <a:pPr algn="ctr"/>
            <a:r>
              <a:rPr lang="en-US" sz="4400" b="1" dirty="0"/>
              <a:t>Trip Information</a:t>
            </a:r>
          </a:p>
        </p:txBody>
      </p:sp>
      <p:sp>
        <p:nvSpPr>
          <p:cNvPr id="12" name="TextBox 11">
            <a:extLst>
              <a:ext uri="{FF2B5EF4-FFF2-40B4-BE49-F238E27FC236}">
                <a16:creationId xmlns:a16="http://schemas.microsoft.com/office/drawing/2014/main" id="{79C0262E-CC48-2645-A727-AEE3F12A036E}"/>
              </a:ext>
            </a:extLst>
          </p:cNvPr>
          <p:cNvSpPr txBox="1"/>
          <p:nvPr/>
        </p:nvSpPr>
        <p:spPr>
          <a:xfrm>
            <a:off x="218354" y="3297796"/>
            <a:ext cx="4034468" cy="2554545"/>
          </a:xfrm>
          <a:prstGeom prst="rect">
            <a:avLst/>
          </a:prstGeom>
          <a:noFill/>
          <a:ln w="63500">
            <a:solidFill>
              <a:schemeClr val="tx1"/>
            </a:solidFill>
          </a:ln>
        </p:spPr>
        <p:txBody>
          <a:bodyPr wrap="square" rtlCol="0">
            <a:spAutoFit/>
          </a:bodyPr>
          <a:lstStyle/>
          <a:p>
            <a:r>
              <a:rPr lang="en-US" sz="3200" dirty="0">
                <a:latin typeface="+mj-lt"/>
              </a:rPr>
              <a:t>Cost - £650 per person</a:t>
            </a:r>
          </a:p>
          <a:p>
            <a:r>
              <a:rPr lang="en-US" sz="3200" dirty="0">
                <a:latin typeface="+mj-lt"/>
              </a:rPr>
              <a:t>Including flights, transport in Finland accommodation, camp tickets and more!</a:t>
            </a:r>
          </a:p>
        </p:txBody>
      </p:sp>
      <p:sp>
        <p:nvSpPr>
          <p:cNvPr id="13" name="TextBox 12">
            <a:extLst>
              <a:ext uri="{FF2B5EF4-FFF2-40B4-BE49-F238E27FC236}">
                <a16:creationId xmlns:a16="http://schemas.microsoft.com/office/drawing/2014/main" id="{DD0779E3-0BE8-C646-8F3B-DF4F924BA83C}"/>
              </a:ext>
            </a:extLst>
          </p:cNvPr>
          <p:cNvSpPr txBox="1"/>
          <p:nvPr/>
        </p:nvSpPr>
        <p:spPr>
          <a:xfrm>
            <a:off x="2235588" y="6031043"/>
            <a:ext cx="4304581" cy="2523768"/>
          </a:xfrm>
          <a:prstGeom prst="rect">
            <a:avLst/>
          </a:prstGeom>
          <a:noFill/>
          <a:ln w="63500">
            <a:solidFill>
              <a:schemeClr val="tx1"/>
            </a:solidFill>
          </a:ln>
        </p:spPr>
        <p:txBody>
          <a:bodyPr wrap="square" rtlCol="0">
            <a:spAutoFit/>
          </a:bodyPr>
          <a:lstStyle/>
          <a:p>
            <a:r>
              <a:rPr lang="en-US" sz="2800" dirty="0">
                <a:latin typeface="+mj-lt"/>
              </a:rPr>
              <a:t>On hand assistance for every step of your journey for both yourself and your child to make this a trip to remember!</a:t>
            </a:r>
          </a:p>
          <a:p>
            <a:endParaRPr lang="en-US" dirty="0"/>
          </a:p>
        </p:txBody>
      </p:sp>
      <p:sp>
        <p:nvSpPr>
          <p:cNvPr id="3" name="TextBox 2">
            <a:extLst>
              <a:ext uri="{FF2B5EF4-FFF2-40B4-BE49-F238E27FC236}">
                <a16:creationId xmlns:a16="http://schemas.microsoft.com/office/drawing/2014/main" id="{A1BAF465-FCF6-CD42-901D-CDE45C76A173}"/>
              </a:ext>
            </a:extLst>
          </p:cNvPr>
          <p:cNvSpPr txBox="1"/>
          <p:nvPr/>
        </p:nvSpPr>
        <p:spPr>
          <a:xfrm>
            <a:off x="130743" y="6016502"/>
            <a:ext cx="1787014" cy="2585323"/>
          </a:xfrm>
          <a:prstGeom prst="rect">
            <a:avLst/>
          </a:prstGeom>
          <a:noFill/>
          <a:ln w="63500">
            <a:solidFill>
              <a:schemeClr val="tx1"/>
            </a:solidFill>
          </a:ln>
        </p:spPr>
        <p:txBody>
          <a:bodyPr wrap="square" rtlCol="0">
            <a:spAutoFit/>
          </a:bodyPr>
          <a:lstStyle/>
          <a:p>
            <a:r>
              <a:rPr lang="en-US" sz="2400" dirty="0"/>
              <a:t>Tents will be provided by Girlguiding with 4 – 8 girls per tent. </a:t>
            </a:r>
          </a:p>
          <a:p>
            <a:endParaRPr lang="en-US" dirty="0"/>
          </a:p>
        </p:txBody>
      </p:sp>
    </p:spTree>
    <p:extLst>
      <p:ext uri="{BB962C8B-B14F-4D97-AF65-F5344CB8AC3E}">
        <p14:creationId xmlns:p14="http://schemas.microsoft.com/office/powerpoint/2010/main" val="1743812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Girl Guides of Canada end trips to US due to inclusivity concerns">
            <a:extLst>
              <a:ext uri="{FF2B5EF4-FFF2-40B4-BE49-F238E27FC236}">
                <a16:creationId xmlns:a16="http://schemas.microsoft.com/office/drawing/2014/main" id="{4DBF788A-BF63-634F-BA7F-F47F13B4BB60}"/>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30756" r="30757"/>
          <a:stretch/>
        </p:blipFill>
        <p:spPr bwMode="auto">
          <a:xfrm>
            <a:off x="-1" y="0"/>
            <a:ext cx="6858001" cy="99075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111C03D-3A00-0841-9113-17CFC565AE6D}"/>
              </a:ext>
            </a:extLst>
          </p:cNvPr>
          <p:cNvSpPr>
            <a:spLocks noGrp="1"/>
          </p:cNvSpPr>
          <p:nvPr>
            <p:ph type="title"/>
          </p:nvPr>
        </p:nvSpPr>
        <p:spPr>
          <a:xfrm>
            <a:off x="160937" y="176833"/>
            <a:ext cx="2616769" cy="789326"/>
          </a:xfrm>
        </p:spPr>
        <p:txBody>
          <a:bodyPr/>
          <a:lstStyle/>
          <a:p>
            <a:r>
              <a:rPr lang="en-US" dirty="0"/>
              <a:t>Trip Overview</a:t>
            </a:r>
          </a:p>
        </p:txBody>
      </p:sp>
      <p:graphicFrame>
        <p:nvGraphicFramePr>
          <p:cNvPr id="4" name="Table 4">
            <a:extLst>
              <a:ext uri="{FF2B5EF4-FFF2-40B4-BE49-F238E27FC236}">
                <a16:creationId xmlns:a16="http://schemas.microsoft.com/office/drawing/2014/main" id="{123AB2D7-09C5-0E44-B26B-C3E21B2B3EDD}"/>
              </a:ext>
            </a:extLst>
          </p:cNvPr>
          <p:cNvGraphicFramePr>
            <a:graphicFrameLocks noGrp="1"/>
          </p:cNvGraphicFramePr>
          <p:nvPr>
            <p:ph idx="1"/>
            <p:extLst>
              <p:ext uri="{D42A27DB-BD31-4B8C-83A1-F6EECF244321}">
                <p14:modId xmlns:p14="http://schemas.microsoft.com/office/powerpoint/2010/main" val="168257641"/>
              </p:ext>
            </p:extLst>
          </p:nvPr>
        </p:nvGraphicFramePr>
        <p:xfrm>
          <a:off x="160937" y="1095677"/>
          <a:ext cx="2957512" cy="2118360"/>
        </p:xfrm>
        <a:graphic>
          <a:graphicData uri="http://schemas.openxmlformats.org/drawingml/2006/table">
            <a:tbl>
              <a:tblPr firstRow="1" bandRow="1">
                <a:tableStyleId>{5C22544A-7EE6-4342-B048-85BDC9FD1C3A}</a:tableStyleId>
              </a:tblPr>
              <a:tblGrid>
                <a:gridCol w="1478756">
                  <a:extLst>
                    <a:ext uri="{9D8B030D-6E8A-4147-A177-3AD203B41FA5}">
                      <a16:colId xmlns:a16="http://schemas.microsoft.com/office/drawing/2014/main" val="3751723269"/>
                    </a:ext>
                  </a:extLst>
                </a:gridCol>
                <a:gridCol w="1478756">
                  <a:extLst>
                    <a:ext uri="{9D8B030D-6E8A-4147-A177-3AD203B41FA5}">
                      <a16:colId xmlns:a16="http://schemas.microsoft.com/office/drawing/2014/main" val="3046736144"/>
                    </a:ext>
                  </a:extLst>
                </a:gridCol>
              </a:tblGrid>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374430535"/>
                  </a:ext>
                </a:extLst>
              </a:tr>
              <a:tr h="370840">
                <a:tc>
                  <a:txBody>
                    <a:bodyPr/>
                    <a:lstStyle/>
                    <a:p>
                      <a:r>
                        <a:rPr lang="en-US" dirty="0"/>
                        <a:t>15</a:t>
                      </a:r>
                      <a:r>
                        <a:rPr lang="en-US" baseline="30000" dirty="0"/>
                        <a:t>th</a:t>
                      </a:r>
                      <a:r>
                        <a:rPr lang="en-US" dirty="0"/>
                        <a:t> July </a:t>
                      </a:r>
                    </a:p>
                  </a:txBody>
                  <a:tcPr/>
                </a:tc>
                <a:tc>
                  <a:txBody>
                    <a:bodyPr/>
                    <a:lstStyle/>
                    <a:p>
                      <a:r>
                        <a:rPr lang="en-US" dirty="0"/>
                        <a:t>Fly from London to Helsinki</a:t>
                      </a:r>
                    </a:p>
                  </a:txBody>
                  <a:tcPr/>
                </a:tc>
                <a:extLst>
                  <a:ext uri="{0D108BD9-81ED-4DB2-BD59-A6C34878D82A}">
                    <a16:rowId xmlns:a16="http://schemas.microsoft.com/office/drawing/2014/main" val="3239581667"/>
                  </a:ext>
                </a:extLst>
              </a:tr>
              <a:tr h="370840">
                <a:tc>
                  <a:txBody>
                    <a:bodyPr/>
                    <a:lstStyle/>
                    <a:p>
                      <a:r>
                        <a:rPr lang="en-US" dirty="0"/>
                        <a:t>15</a:t>
                      </a:r>
                      <a:r>
                        <a:rPr lang="en-US" baseline="30000" dirty="0"/>
                        <a:t>th</a:t>
                      </a:r>
                      <a:r>
                        <a:rPr lang="en-US" dirty="0"/>
                        <a:t> – 23</a:t>
                      </a:r>
                      <a:r>
                        <a:rPr lang="en-US" baseline="30000" dirty="0"/>
                        <a:t>rd</a:t>
                      </a:r>
                      <a:r>
                        <a:rPr lang="en-US" dirty="0"/>
                        <a:t> July </a:t>
                      </a:r>
                    </a:p>
                  </a:txBody>
                  <a:tcPr/>
                </a:tc>
                <a:tc>
                  <a:txBody>
                    <a:bodyPr/>
                    <a:lstStyle/>
                    <a:p>
                      <a:r>
                        <a:rPr lang="en-US" dirty="0"/>
                        <a:t>Jamboree Camp</a:t>
                      </a:r>
                    </a:p>
                  </a:txBody>
                  <a:tcPr/>
                </a:tc>
                <a:extLst>
                  <a:ext uri="{0D108BD9-81ED-4DB2-BD59-A6C34878D82A}">
                    <a16:rowId xmlns:a16="http://schemas.microsoft.com/office/drawing/2014/main" val="2948527091"/>
                  </a:ext>
                </a:extLst>
              </a:tr>
              <a:tr h="370840">
                <a:tc>
                  <a:txBody>
                    <a:bodyPr/>
                    <a:lstStyle/>
                    <a:p>
                      <a:r>
                        <a:rPr lang="en-US" dirty="0"/>
                        <a:t>23</a:t>
                      </a:r>
                      <a:r>
                        <a:rPr lang="en-US" baseline="30000" dirty="0"/>
                        <a:t>rd</a:t>
                      </a:r>
                      <a:r>
                        <a:rPr lang="en-US" dirty="0"/>
                        <a:t> – 25</a:t>
                      </a:r>
                      <a:r>
                        <a:rPr lang="en-US" baseline="30000" dirty="0"/>
                        <a:t>th</a:t>
                      </a:r>
                      <a:r>
                        <a:rPr lang="en-US" dirty="0"/>
                        <a:t> July </a:t>
                      </a:r>
                    </a:p>
                  </a:txBody>
                  <a:tcPr/>
                </a:tc>
                <a:tc>
                  <a:txBody>
                    <a:bodyPr/>
                    <a:lstStyle/>
                    <a:p>
                      <a:r>
                        <a:rPr lang="en-US" dirty="0"/>
                        <a:t>Helsinki</a:t>
                      </a:r>
                    </a:p>
                  </a:txBody>
                  <a:tcPr/>
                </a:tc>
                <a:extLst>
                  <a:ext uri="{0D108BD9-81ED-4DB2-BD59-A6C34878D82A}">
                    <a16:rowId xmlns:a16="http://schemas.microsoft.com/office/drawing/2014/main" val="1558883870"/>
                  </a:ext>
                </a:extLst>
              </a:tr>
              <a:tr h="370840">
                <a:tc>
                  <a:txBody>
                    <a:bodyPr/>
                    <a:lstStyle/>
                    <a:p>
                      <a:r>
                        <a:rPr lang="en-US" dirty="0"/>
                        <a:t>25</a:t>
                      </a:r>
                      <a:r>
                        <a:rPr lang="en-US" baseline="30000" dirty="0"/>
                        <a:t>th</a:t>
                      </a:r>
                      <a:r>
                        <a:rPr lang="en-US" dirty="0"/>
                        <a:t> July </a:t>
                      </a:r>
                    </a:p>
                  </a:txBody>
                  <a:tcPr/>
                </a:tc>
                <a:tc>
                  <a:txBody>
                    <a:bodyPr/>
                    <a:lstStyle/>
                    <a:p>
                      <a:r>
                        <a:rPr lang="en-US" dirty="0"/>
                        <a:t>Fly from Helsinki to London</a:t>
                      </a:r>
                    </a:p>
                  </a:txBody>
                  <a:tcPr/>
                </a:tc>
                <a:extLst>
                  <a:ext uri="{0D108BD9-81ED-4DB2-BD59-A6C34878D82A}">
                    <a16:rowId xmlns:a16="http://schemas.microsoft.com/office/drawing/2014/main" val="1295516146"/>
                  </a:ext>
                </a:extLst>
              </a:tr>
            </a:tbl>
          </a:graphicData>
        </a:graphic>
      </p:graphicFrame>
      <p:graphicFrame>
        <p:nvGraphicFramePr>
          <p:cNvPr id="5" name="Table 5">
            <a:extLst>
              <a:ext uri="{FF2B5EF4-FFF2-40B4-BE49-F238E27FC236}">
                <a16:creationId xmlns:a16="http://schemas.microsoft.com/office/drawing/2014/main" id="{6B11DE71-78E8-144D-B447-39AC3DDA56DA}"/>
              </a:ext>
            </a:extLst>
          </p:cNvPr>
          <p:cNvGraphicFramePr>
            <a:graphicFrameLocks noGrp="1"/>
          </p:cNvGraphicFramePr>
          <p:nvPr>
            <p:extLst>
              <p:ext uri="{D42A27DB-BD31-4B8C-83A1-F6EECF244321}">
                <p14:modId xmlns:p14="http://schemas.microsoft.com/office/powerpoint/2010/main" val="2159647722"/>
              </p:ext>
            </p:extLst>
          </p:nvPr>
        </p:nvGraphicFramePr>
        <p:xfrm>
          <a:off x="3118449" y="4310593"/>
          <a:ext cx="3048000" cy="296672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1753768261"/>
                    </a:ext>
                  </a:extLst>
                </a:gridCol>
                <a:gridCol w="1524000">
                  <a:extLst>
                    <a:ext uri="{9D8B030D-6E8A-4147-A177-3AD203B41FA5}">
                      <a16:colId xmlns:a16="http://schemas.microsoft.com/office/drawing/2014/main" val="3187240042"/>
                    </a:ext>
                  </a:extLst>
                </a:gridCol>
              </a:tblGrid>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2335825330"/>
                  </a:ext>
                </a:extLst>
              </a:tr>
              <a:tr h="370840">
                <a:tc>
                  <a:txBody>
                    <a:bodyPr/>
                    <a:lstStyle/>
                    <a:p>
                      <a:r>
                        <a:rPr lang="en-US" dirty="0"/>
                        <a:t>7:45 – 8:45 am</a:t>
                      </a:r>
                    </a:p>
                  </a:txBody>
                  <a:tcPr/>
                </a:tc>
                <a:tc>
                  <a:txBody>
                    <a:bodyPr/>
                    <a:lstStyle/>
                    <a:p>
                      <a:r>
                        <a:rPr lang="en-US" dirty="0"/>
                        <a:t>Breakfast</a:t>
                      </a:r>
                    </a:p>
                  </a:txBody>
                  <a:tcPr/>
                </a:tc>
                <a:extLst>
                  <a:ext uri="{0D108BD9-81ED-4DB2-BD59-A6C34878D82A}">
                    <a16:rowId xmlns:a16="http://schemas.microsoft.com/office/drawing/2014/main" val="192660706"/>
                  </a:ext>
                </a:extLst>
              </a:tr>
              <a:tr h="370840">
                <a:tc>
                  <a:txBody>
                    <a:bodyPr/>
                    <a:lstStyle/>
                    <a:p>
                      <a:r>
                        <a:rPr lang="en-US" dirty="0"/>
                        <a:t>9:15 – 11:45 am </a:t>
                      </a:r>
                    </a:p>
                  </a:txBody>
                  <a:tcPr/>
                </a:tc>
                <a:tc>
                  <a:txBody>
                    <a:bodyPr/>
                    <a:lstStyle/>
                    <a:p>
                      <a:r>
                        <a:rPr lang="en-US" dirty="0"/>
                        <a:t>Program</a:t>
                      </a:r>
                    </a:p>
                  </a:txBody>
                  <a:tcPr/>
                </a:tc>
                <a:extLst>
                  <a:ext uri="{0D108BD9-81ED-4DB2-BD59-A6C34878D82A}">
                    <a16:rowId xmlns:a16="http://schemas.microsoft.com/office/drawing/2014/main" val="335473326"/>
                  </a:ext>
                </a:extLst>
              </a:tr>
              <a:tr h="370840">
                <a:tc>
                  <a:txBody>
                    <a:bodyPr/>
                    <a:lstStyle/>
                    <a:p>
                      <a:r>
                        <a:rPr lang="en-US" dirty="0"/>
                        <a:t>11:45 – 13:15 pm</a:t>
                      </a:r>
                    </a:p>
                  </a:txBody>
                  <a:tcPr/>
                </a:tc>
                <a:tc>
                  <a:txBody>
                    <a:bodyPr/>
                    <a:lstStyle/>
                    <a:p>
                      <a:r>
                        <a:rPr lang="en-US" dirty="0"/>
                        <a:t>Lunch</a:t>
                      </a:r>
                    </a:p>
                  </a:txBody>
                  <a:tcPr/>
                </a:tc>
                <a:extLst>
                  <a:ext uri="{0D108BD9-81ED-4DB2-BD59-A6C34878D82A}">
                    <a16:rowId xmlns:a16="http://schemas.microsoft.com/office/drawing/2014/main" val="3127462472"/>
                  </a:ext>
                </a:extLst>
              </a:tr>
              <a:tr h="370840">
                <a:tc>
                  <a:txBody>
                    <a:bodyPr/>
                    <a:lstStyle/>
                    <a:p>
                      <a:r>
                        <a:rPr lang="en-US" dirty="0"/>
                        <a:t>13:30 – 16:00 pm</a:t>
                      </a:r>
                    </a:p>
                  </a:txBody>
                  <a:tcPr/>
                </a:tc>
                <a:tc>
                  <a:txBody>
                    <a:bodyPr/>
                    <a:lstStyle/>
                    <a:p>
                      <a:r>
                        <a:rPr lang="en-US" dirty="0"/>
                        <a:t>Program</a:t>
                      </a:r>
                    </a:p>
                  </a:txBody>
                  <a:tcPr/>
                </a:tc>
                <a:extLst>
                  <a:ext uri="{0D108BD9-81ED-4DB2-BD59-A6C34878D82A}">
                    <a16:rowId xmlns:a16="http://schemas.microsoft.com/office/drawing/2014/main" val="4121801238"/>
                  </a:ext>
                </a:extLst>
              </a:tr>
              <a:tr h="370840">
                <a:tc>
                  <a:txBody>
                    <a:bodyPr/>
                    <a:lstStyle/>
                    <a:p>
                      <a:r>
                        <a:rPr lang="en-US" dirty="0"/>
                        <a:t>16:30 – 18:00 pm</a:t>
                      </a:r>
                    </a:p>
                  </a:txBody>
                  <a:tcPr/>
                </a:tc>
                <a:tc>
                  <a:txBody>
                    <a:bodyPr/>
                    <a:lstStyle/>
                    <a:p>
                      <a:r>
                        <a:rPr lang="en-US" dirty="0"/>
                        <a:t>Dinner</a:t>
                      </a:r>
                    </a:p>
                  </a:txBody>
                  <a:tcPr/>
                </a:tc>
                <a:extLst>
                  <a:ext uri="{0D108BD9-81ED-4DB2-BD59-A6C34878D82A}">
                    <a16:rowId xmlns:a16="http://schemas.microsoft.com/office/drawing/2014/main" val="1453693960"/>
                  </a:ext>
                </a:extLst>
              </a:tr>
              <a:tr h="370840">
                <a:tc>
                  <a:txBody>
                    <a:bodyPr/>
                    <a:lstStyle/>
                    <a:p>
                      <a:r>
                        <a:rPr lang="en-US" dirty="0"/>
                        <a:t>18:30 – 20:00 pm</a:t>
                      </a:r>
                    </a:p>
                  </a:txBody>
                  <a:tcPr/>
                </a:tc>
                <a:tc>
                  <a:txBody>
                    <a:bodyPr/>
                    <a:lstStyle/>
                    <a:p>
                      <a:r>
                        <a:rPr lang="en-US" dirty="0"/>
                        <a:t>Night activity</a:t>
                      </a:r>
                    </a:p>
                  </a:txBody>
                  <a:tcPr/>
                </a:tc>
                <a:extLst>
                  <a:ext uri="{0D108BD9-81ED-4DB2-BD59-A6C34878D82A}">
                    <a16:rowId xmlns:a16="http://schemas.microsoft.com/office/drawing/2014/main" val="2293642788"/>
                  </a:ext>
                </a:extLst>
              </a:tr>
              <a:tr h="370840">
                <a:tc>
                  <a:txBody>
                    <a:bodyPr/>
                    <a:lstStyle/>
                    <a:p>
                      <a:r>
                        <a:rPr lang="en-US" dirty="0"/>
                        <a:t>20:00 – 21:00 pm</a:t>
                      </a:r>
                    </a:p>
                  </a:txBody>
                  <a:tcPr/>
                </a:tc>
                <a:tc>
                  <a:txBody>
                    <a:bodyPr/>
                    <a:lstStyle/>
                    <a:p>
                      <a:r>
                        <a:rPr lang="en-US" dirty="0"/>
                        <a:t>Evening snack</a:t>
                      </a:r>
                    </a:p>
                  </a:txBody>
                  <a:tcPr/>
                </a:tc>
                <a:extLst>
                  <a:ext uri="{0D108BD9-81ED-4DB2-BD59-A6C34878D82A}">
                    <a16:rowId xmlns:a16="http://schemas.microsoft.com/office/drawing/2014/main" val="2136308139"/>
                  </a:ext>
                </a:extLst>
              </a:tr>
            </a:tbl>
          </a:graphicData>
        </a:graphic>
      </p:graphicFrame>
      <p:sp>
        <p:nvSpPr>
          <p:cNvPr id="6" name="TextBox 5">
            <a:extLst>
              <a:ext uri="{FF2B5EF4-FFF2-40B4-BE49-F238E27FC236}">
                <a16:creationId xmlns:a16="http://schemas.microsoft.com/office/drawing/2014/main" id="{BF5FA4AC-8C98-FD42-A79F-9B83F09D4B35}"/>
              </a:ext>
            </a:extLst>
          </p:cNvPr>
          <p:cNvSpPr txBox="1"/>
          <p:nvPr/>
        </p:nvSpPr>
        <p:spPr>
          <a:xfrm>
            <a:off x="2436872" y="3462233"/>
            <a:ext cx="4421128" cy="600164"/>
          </a:xfrm>
          <a:prstGeom prst="rect">
            <a:avLst/>
          </a:prstGeom>
          <a:noFill/>
        </p:spPr>
        <p:txBody>
          <a:bodyPr wrap="square" rtlCol="0">
            <a:spAutoFit/>
          </a:bodyPr>
          <a:lstStyle/>
          <a:p>
            <a:r>
              <a:rPr lang="en-US" sz="3300" dirty="0">
                <a:latin typeface="+mj-lt"/>
              </a:rPr>
              <a:t>A day in the life at Camp</a:t>
            </a:r>
          </a:p>
        </p:txBody>
      </p:sp>
      <p:sp>
        <p:nvSpPr>
          <p:cNvPr id="7" name="TextBox 6">
            <a:extLst>
              <a:ext uri="{FF2B5EF4-FFF2-40B4-BE49-F238E27FC236}">
                <a16:creationId xmlns:a16="http://schemas.microsoft.com/office/drawing/2014/main" id="{EC553C48-82DF-6F43-BD02-0A25B2573B24}"/>
              </a:ext>
            </a:extLst>
          </p:cNvPr>
          <p:cNvSpPr txBox="1"/>
          <p:nvPr/>
        </p:nvSpPr>
        <p:spPr>
          <a:xfrm>
            <a:off x="396815" y="7763774"/>
            <a:ext cx="4421128" cy="1985159"/>
          </a:xfrm>
          <a:prstGeom prst="rect">
            <a:avLst/>
          </a:prstGeom>
          <a:noFill/>
        </p:spPr>
        <p:txBody>
          <a:bodyPr wrap="square" rtlCol="0">
            <a:spAutoFit/>
          </a:bodyPr>
          <a:lstStyle/>
          <a:p>
            <a:r>
              <a:rPr lang="en-US" sz="3300" dirty="0">
                <a:latin typeface="+mj-lt"/>
              </a:rPr>
              <a:t>After Camp</a:t>
            </a:r>
          </a:p>
          <a:p>
            <a:endParaRPr lang="en-US" dirty="0"/>
          </a:p>
          <a:p>
            <a:r>
              <a:rPr lang="en-US" dirty="0"/>
              <a:t>The fun doesn’t just end because camp is over! The group will explore Helsinki by boat, bus and foot with their newly formed friends and leaders. </a:t>
            </a:r>
          </a:p>
        </p:txBody>
      </p:sp>
    </p:spTree>
    <p:extLst>
      <p:ext uri="{BB962C8B-B14F-4D97-AF65-F5344CB8AC3E}">
        <p14:creationId xmlns:p14="http://schemas.microsoft.com/office/powerpoint/2010/main" val="3944193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F167D27-B8E6-134E-8DCB-4B1B6D348305}"/>
              </a:ext>
            </a:extLst>
          </p:cNvPr>
          <p:cNvPicPr>
            <a:picLocks noChangeAspect="1"/>
          </p:cNvPicPr>
          <p:nvPr/>
        </p:nvPicPr>
        <p:blipFill>
          <a:blip r:embed="rId2"/>
          <a:stretch>
            <a:fillRect/>
          </a:stretch>
        </p:blipFill>
        <p:spPr>
          <a:xfrm>
            <a:off x="-320324" y="-21281"/>
            <a:ext cx="7514754" cy="9928869"/>
          </a:xfrm>
          <a:prstGeom prst="rect">
            <a:avLst/>
          </a:prstGeom>
        </p:spPr>
      </p:pic>
      <p:sp>
        <p:nvSpPr>
          <p:cNvPr id="7" name="TextBox 6">
            <a:extLst>
              <a:ext uri="{FF2B5EF4-FFF2-40B4-BE49-F238E27FC236}">
                <a16:creationId xmlns:a16="http://schemas.microsoft.com/office/drawing/2014/main" id="{696B611C-93B7-2644-AE8F-2A694C91167D}"/>
              </a:ext>
            </a:extLst>
          </p:cNvPr>
          <p:cNvSpPr txBox="1"/>
          <p:nvPr/>
        </p:nvSpPr>
        <p:spPr>
          <a:xfrm>
            <a:off x="5560978" y="9628712"/>
            <a:ext cx="1297002" cy="278866"/>
          </a:xfrm>
          <a:prstGeom prst="rect">
            <a:avLst/>
          </a:prstGeom>
          <a:noFill/>
        </p:spPr>
        <p:txBody>
          <a:bodyPr wrap="square" rtlCol="0">
            <a:spAutoFit/>
          </a:bodyPr>
          <a:lstStyle/>
          <a:p>
            <a:r>
              <a:rPr lang="en-US" sz="1200" dirty="0">
                <a:solidFill>
                  <a:schemeClr val="bg1"/>
                </a:solidFill>
              </a:rPr>
              <a:t>(Hodgson, 2017)</a:t>
            </a:r>
          </a:p>
        </p:txBody>
      </p:sp>
    </p:spTree>
    <p:extLst>
      <p:ext uri="{BB962C8B-B14F-4D97-AF65-F5344CB8AC3E}">
        <p14:creationId xmlns:p14="http://schemas.microsoft.com/office/powerpoint/2010/main" val="4190137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299CA-099C-5147-9D3A-2655215C8BA2}"/>
              </a:ext>
            </a:extLst>
          </p:cNvPr>
          <p:cNvSpPr>
            <a:spLocks noGrp="1"/>
          </p:cNvSpPr>
          <p:nvPr>
            <p:ph type="title"/>
          </p:nvPr>
        </p:nvSpPr>
        <p:spPr>
          <a:xfrm>
            <a:off x="602366" y="-352725"/>
            <a:ext cx="5653268" cy="1461761"/>
          </a:xfrm>
        </p:spPr>
        <p:txBody>
          <a:bodyPr/>
          <a:lstStyle/>
          <a:p>
            <a:pPr algn="ctr"/>
            <a:r>
              <a:rPr lang="en-US" dirty="0"/>
              <a:t>Testimonials</a:t>
            </a:r>
          </a:p>
        </p:txBody>
      </p:sp>
      <p:pic>
        <p:nvPicPr>
          <p:cNvPr id="7" name="Picture 6">
            <a:extLst>
              <a:ext uri="{FF2B5EF4-FFF2-40B4-BE49-F238E27FC236}">
                <a16:creationId xmlns:a16="http://schemas.microsoft.com/office/drawing/2014/main" id="{F2C46918-9A80-5746-B453-45EFE2A05713}"/>
              </a:ext>
            </a:extLst>
          </p:cNvPr>
          <p:cNvPicPr>
            <a:picLocks noChangeAspect="1"/>
          </p:cNvPicPr>
          <p:nvPr/>
        </p:nvPicPr>
        <p:blipFill rotWithShape="1">
          <a:blip r:embed="rId2"/>
          <a:srcRect b="15468"/>
          <a:stretch/>
        </p:blipFill>
        <p:spPr>
          <a:xfrm>
            <a:off x="0" y="6370291"/>
            <a:ext cx="6858000" cy="3537297"/>
          </a:xfrm>
          <a:prstGeom prst="rect">
            <a:avLst/>
          </a:prstGeom>
        </p:spPr>
      </p:pic>
      <p:sp>
        <p:nvSpPr>
          <p:cNvPr id="8" name="TextBox 7">
            <a:extLst>
              <a:ext uri="{FF2B5EF4-FFF2-40B4-BE49-F238E27FC236}">
                <a16:creationId xmlns:a16="http://schemas.microsoft.com/office/drawing/2014/main" id="{836ADFC7-FCF3-5C41-B49F-D67BA1728EE6}"/>
              </a:ext>
            </a:extLst>
          </p:cNvPr>
          <p:cNvSpPr txBox="1"/>
          <p:nvPr/>
        </p:nvSpPr>
        <p:spPr>
          <a:xfrm>
            <a:off x="5684808" y="9630589"/>
            <a:ext cx="1173192" cy="276999"/>
          </a:xfrm>
          <a:prstGeom prst="rect">
            <a:avLst/>
          </a:prstGeom>
          <a:noFill/>
        </p:spPr>
        <p:txBody>
          <a:bodyPr wrap="square" rtlCol="0">
            <a:spAutoFit/>
          </a:bodyPr>
          <a:lstStyle/>
          <a:p>
            <a:r>
              <a:rPr lang="en-US" sz="1200" dirty="0">
                <a:solidFill>
                  <a:schemeClr val="bg1"/>
                </a:solidFill>
              </a:rPr>
              <a:t>(Eller, 2018)</a:t>
            </a:r>
          </a:p>
        </p:txBody>
      </p:sp>
      <p:sp>
        <p:nvSpPr>
          <p:cNvPr id="11" name="Rounded Rectangular Callout 10">
            <a:extLst>
              <a:ext uri="{FF2B5EF4-FFF2-40B4-BE49-F238E27FC236}">
                <a16:creationId xmlns:a16="http://schemas.microsoft.com/office/drawing/2014/main" id="{DE7692B5-7E36-6149-9A76-CA55A1F1D509}"/>
              </a:ext>
            </a:extLst>
          </p:cNvPr>
          <p:cNvSpPr/>
          <p:nvPr/>
        </p:nvSpPr>
        <p:spPr>
          <a:xfrm>
            <a:off x="0" y="600224"/>
            <a:ext cx="3614465" cy="3387203"/>
          </a:xfrm>
          <a:prstGeom prst="wedgeRoundRectCallout">
            <a:avLst>
              <a:gd name="adj1" fmla="val -46609"/>
              <a:gd name="adj2" fmla="val 75743"/>
              <a:gd name="adj3" fmla="val 16667"/>
            </a:avLst>
          </a:prstGeom>
          <a:solidFill>
            <a:schemeClr val="accent6">
              <a:alpha val="75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1800" dirty="0"/>
              <a:t>As a parent the thought of sending your child away can be scary, but Chloe and the team made it so easy and were able to put my worrying mind at rest. They were easily accessible and provided updates through the trip. My child had the best time and can't wait to go on another trip!</a:t>
            </a:r>
          </a:p>
          <a:p>
            <a:pPr algn="ctr"/>
            <a:endParaRPr lang="en-US" dirty="0"/>
          </a:p>
        </p:txBody>
      </p:sp>
      <p:sp>
        <p:nvSpPr>
          <p:cNvPr id="14" name="Rounded Rectangular Callout 13">
            <a:extLst>
              <a:ext uri="{FF2B5EF4-FFF2-40B4-BE49-F238E27FC236}">
                <a16:creationId xmlns:a16="http://schemas.microsoft.com/office/drawing/2014/main" id="{74A77299-CDCA-6540-980C-D97659AB4EAF}"/>
              </a:ext>
            </a:extLst>
          </p:cNvPr>
          <p:cNvSpPr/>
          <p:nvPr/>
        </p:nvSpPr>
        <p:spPr>
          <a:xfrm>
            <a:off x="3786995" y="823189"/>
            <a:ext cx="2846718" cy="1228605"/>
          </a:xfrm>
          <a:prstGeom prst="wedgeRoundRectCallout">
            <a:avLst>
              <a:gd name="adj1" fmla="val 50682"/>
              <a:gd name="adj2" fmla="val 82160"/>
              <a:gd name="adj3" fmla="val 16667"/>
            </a:avLst>
          </a:prstGeom>
          <a:solidFill>
            <a:schemeClr val="accent6">
              <a:alpha val="75072"/>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dirty="0"/>
              <a:t>I can’t wait for the next trip!</a:t>
            </a:r>
          </a:p>
        </p:txBody>
      </p:sp>
      <p:sp>
        <p:nvSpPr>
          <p:cNvPr id="15" name="Rounded Rectangular Callout 14">
            <a:extLst>
              <a:ext uri="{FF2B5EF4-FFF2-40B4-BE49-F238E27FC236}">
                <a16:creationId xmlns:a16="http://schemas.microsoft.com/office/drawing/2014/main" id="{8C608865-A076-EF4F-BA4D-A86EC17C734F}"/>
              </a:ext>
            </a:extLst>
          </p:cNvPr>
          <p:cNvSpPr/>
          <p:nvPr/>
        </p:nvSpPr>
        <p:spPr>
          <a:xfrm>
            <a:off x="1048110" y="4496687"/>
            <a:ext cx="2380890" cy="1364344"/>
          </a:xfrm>
          <a:prstGeom prst="wedgeRoundRectCallout">
            <a:avLst>
              <a:gd name="adj1" fmla="val -41123"/>
              <a:gd name="adj2" fmla="val 82733"/>
              <a:gd name="adj3" fmla="val 16667"/>
            </a:avLst>
          </a:prstGeom>
          <a:solidFill>
            <a:schemeClr val="accent6">
              <a:alpha val="75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dirty="0"/>
              <a:t>I made so many new friends that I still talk to now.</a:t>
            </a:r>
          </a:p>
        </p:txBody>
      </p:sp>
      <p:sp>
        <p:nvSpPr>
          <p:cNvPr id="16" name="Rounded Rectangular Callout 15">
            <a:extLst>
              <a:ext uri="{FF2B5EF4-FFF2-40B4-BE49-F238E27FC236}">
                <a16:creationId xmlns:a16="http://schemas.microsoft.com/office/drawing/2014/main" id="{83744AF4-4063-0D47-AC99-392A8F7C90E0}"/>
              </a:ext>
            </a:extLst>
          </p:cNvPr>
          <p:cNvSpPr/>
          <p:nvPr/>
        </p:nvSpPr>
        <p:spPr>
          <a:xfrm>
            <a:off x="3761116" y="2587877"/>
            <a:ext cx="2984740" cy="2892347"/>
          </a:xfrm>
          <a:prstGeom prst="wedgeRoundRectCallout">
            <a:avLst>
              <a:gd name="adj1" fmla="val -1758"/>
              <a:gd name="adj2" fmla="val 70851"/>
              <a:gd name="adj3" fmla="val 16667"/>
            </a:avLst>
          </a:prstGeom>
          <a:solidFill>
            <a:schemeClr val="accent6">
              <a:alpha val="75044"/>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dirty="0"/>
              <a:t>They thought of everything and really helped us to prepare to send our child away. From the pre meetings to the packing list, my child actually didn’t forget anything they needed. </a:t>
            </a:r>
          </a:p>
        </p:txBody>
      </p:sp>
    </p:spTree>
    <p:extLst>
      <p:ext uri="{BB962C8B-B14F-4D97-AF65-F5344CB8AC3E}">
        <p14:creationId xmlns:p14="http://schemas.microsoft.com/office/powerpoint/2010/main" val="3120333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35000"/>
          </a:schemeClr>
        </a:solid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42EA84D-1ABC-7048-92FC-FABE958D5950}"/>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23868" r="45817"/>
          <a:stretch/>
        </p:blipFill>
        <p:spPr bwMode="auto">
          <a:xfrm>
            <a:off x="0" y="0"/>
            <a:ext cx="6858000" cy="99075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E30C5305-958E-9B47-BE4F-44C6C985B9A7}"/>
              </a:ext>
            </a:extLst>
          </p:cNvPr>
          <p:cNvSpPr>
            <a:spLocks noGrp="1"/>
          </p:cNvSpPr>
          <p:nvPr>
            <p:ph type="title"/>
          </p:nvPr>
        </p:nvSpPr>
        <p:spPr>
          <a:xfrm>
            <a:off x="7578" y="1"/>
            <a:ext cx="4219365" cy="586596"/>
          </a:xfrm>
        </p:spPr>
        <p:txBody>
          <a:bodyPr/>
          <a:lstStyle/>
          <a:p>
            <a:r>
              <a:rPr lang="en-US" dirty="0"/>
              <a:t>Terms and conditions</a:t>
            </a:r>
          </a:p>
        </p:txBody>
      </p:sp>
      <p:sp>
        <p:nvSpPr>
          <p:cNvPr id="7" name="TextBox 6">
            <a:extLst>
              <a:ext uri="{FF2B5EF4-FFF2-40B4-BE49-F238E27FC236}">
                <a16:creationId xmlns:a16="http://schemas.microsoft.com/office/drawing/2014/main" id="{555B3231-4176-B344-BE5F-A0B0B2540164}"/>
              </a:ext>
            </a:extLst>
          </p:cNvPr>
          <p:cNvSpPr txBox="1"/>
          <p:nvPr/>
        </p:nvSpPr>
        <p:spPr>
          <a:xfrm>
            <a:off x="0" y="1153665"/>
            <a:ext cx="6842844" cy="818685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333333"/>
                </a:solidFill>
                <a:effectLst/>
                <a:latin typeface="Calibri W01 Regular_904604"/>
              </a:rPr>
              <a:t>Please read these terms and conditions carefully before booking our events. You should understand that by booking our events, you agree to be bound by these terms and conditions.</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200" b="1" i="0" u="none" strike="noStrike" cap="none" normalizeH="0" baseline="0" dirty="0">
                <a:ln>
                  <a:noFill/>
                </a:ln>
                <a:solidFill>
                  <a:srgbClr val="333333"/>
                </a:solidFill>
                <a:effectLst/>
                <a:latin typeface="Calibri W01 Regular_904604"/>
              </a:rPr>
              <a:t>Your booking </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1.1</a:t>
            </a:r>
            <a:r>
              <a:rPr kumimoji="0" lang="en-US" altLang="en-US" sz="1200" b="0" i="0" u="none" strike="noStrike" cap="none" normalizeH="0" baseline="0" dirty="0">
                <a:ln>
                  <a:noFill/>
                </a:ln>
                <a:solidFill>
                  <a:srgbClr val="333333"/>
                </a:solidFill>
                <a:effectLst/>
                <a:latin typeface="Calibri W01 Regular_904604"/>
              </a:rPr>
              <a:t> To register you must complete the online registration. You will receive a confirmation upon completing the online registration process, if you have not received your booking confirmation within 24 hours, please contact the Events team on </a:t>
            </a:r>
            <a:r>
              <a:rPr kumimoji="0" lang="en-US" altLang="en-US" sz="1200" b="0" i="0" u="none" strike="noStrike" cap="none" normalizeH="0" baseline="0" dirty="0" err="1">
                <a:ln>
                  <a:noFill/>
                </a:ln>
                <a:solidFill>
                  <a:srgbClr val="333333"/>
                </a:solidFill>
                <a:effectLst/>
                <a:latin typeface="Calibri W01 Regular_904604"/>
              </a:rPr>
              <a:t>finlandadventure@girlguiding.org</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1.2 </a:t>
            </a:r>
            <a:r>
              <a:rPr kumimoji="0" lang="en-US" altLang="en-US" sz="1200" b="0" i="0" u="none" strike="noStrike" cap="none" normalizeH="0" baseline="0" dirty="0">
                <a:ln>
                  <a:noFill/>
                </a:ln>
                <a:solidFill>
                  <a:srgbClr val="333333"/>
                </a:solidFill>
                <a:effectLst/>
                <a:latin typeface="Calibri W01 Regular_904604"/>
              </a:rPr>
              <a:t>By registering online you have agreed to accept these terms. A contract will exist as soon as you are sent confirmation of registration.</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1.3 </a:t>
            </a:r>
            <a:r>
              <a:rPr kumimoji="0" lang="en-US" altLang="en-US" sz="1200" b="0" i="0" u="none" strike="noStrike" cap="none" normalizeH="0" baseline="0" dirty="0">
                <a:ln>
                  <a:noFill/>
                </a:ln>
                <a:solidFill>
                  <a:srgbClr val="333333"/>
                </a:solidFill>
                <a:effectLst/>
                <a:latin typeface="Calibri W01 Regular_904604"/>
              </a:rPr>
              <a:t>Please check the details of your booking carefully and let </a:t>
            </a:r>
            <a:r>
              <a:rPr kumimoji="0" lang="en-US" altLang="en-US" sz="1200" b="0" i="0" u="none" strike="noStrike" cap="none" normalizeH="0" baseline="0" dirty="0" err="1">
                <a:ln>
                  <a:noFill/>
                </a:ln>
                <a:solidFill>
                  <a:srgbClr val="333333"/>
                </a:solidFill>
                <a:effectLst/>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know if any information appears to be incorrect. You can update your details using the link provided in your registration confirmation email or by emailing </a:t>
            </a:r>
            <a:r>
              <a:rPr kumimoji="0" lang="en-US" altLang="en-US" sz="1200" b="0" i="0" u="none" strike="noStrike" cap="none" normalizeH="0" baseline="0" dirty="0" err="1">
                <a:ln>
                  <a:noFill/>
                </a:ln>
                <a:solidFill>
                  <a:srgbClr val="333333"/>
                </a:solidFill>
                <a:effectLst/>
                <a:latin typeface="Calibri W01 Regular_904604"/>
              </a:rPr>
              <a:t>finlanadventure@girlguiding.org</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200" b="1" i="0" u="none" strike="noStrike" cap="none" normalizeH="0" baseline="0" dirty="0">
                <a:ln>
                  <a:noFill/>
                </a:ln>
                <a:solidFill>
                  <a:srgbClr val="333333"/>
                </a:solidFill>
                <a:effectLst/>
                <a:latin typeface="Calibri W01 Regular_904604"/>
              </a:rPr>
              <a:t>What is included?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2.1 </a:t>
            </a:r>
            <a:r>
              <a:rPr kumimoji="0" lang="en-US" altLang="en-US" sz="1200" b="0" i="0" u="none" strike="noStrike" cap="none" normalizeH="0" baseline="0" dirty="0">
                <a:ln>
                  <a:noFill/>
                </a:ln>
                <a:solidFill>
                  <a:srgbClr val="333333"/>
                </a:solidFill>
                <a:effectLst/>
                <a:latin typeface="Calibri W01 Regular_904604"/>
              </a:rPr>
              <a:t>The fee includes flights, accommodation, excursions and tickets to the event.</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200" b="1" i="0" u="none" strike="noStrike" cap="none" normalizeH="0" baseline="0" dirty="0">
                <a:ln>
                  <a:noFill/>
                </a:ln>
                <a:solidFill>
                  <a:srgbClr val="333333"/>
                </a:solidFill>
                <a:effectLst/>
                <a:latin typeface="Calibri W01 Regular_904604"/>
              </a:rPr>
              <a:t>Payment</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3.1 </a:t>
            </a:r>
            <a:r>
              <a:rPr kumimoji="0" lang="en-US" altLang="en-US" sz="1200" b="0" i="0" u="none" strike="noStrike" cap="none" normalizeH="0" baseline="0" dirty="0">
                <a:ln>
                  <a:noFill/>
                </a:ln>
                <a:solidFill>
                  <a:srgbClr val="333333"/>
                </a:solidFill>
                <a:effectLst/>
                <a:latin typeface="Calibri W01 Regular_904604"/>
              </a:rPr>
              <a:t>Payment should be made in pounds sterling by credit card or debit card (we accept all cards including American Express, Visa and MasterCard cards).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3.2</a:t>
            </a:r>
            <a:r>
              <a:rPr kumimoji="0" lang="en-US" altLang="en-US" sz="1200" b="0" i="0" u="none" strike="noStrike" cap="none" normalizeH="0" baseline="0" dirty="0">
                <a:ln>
                  <a:noFill/>
                </a:ln>
                <a:solidFill>
                  <a:srgbClr val="333333"/>
                </a:solidFill>
                <a:effectLst/>
                <a:latin typeface="Calibri W01 Regular_904604"/>
              </a:rPr>
              <a:t> It is possible to request an invoice at the time of booking and to pay by bank transfer or cheque. There is a fee of £10 plus VAT for the invoice. Payment terms are 30 days, or before the event, whichever is sooner.</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3.3</a:t>
            </a:r>
            <a:r>
              <a:rPr kumimoji="0" lang="en-US" altLang="en-US" sz="1200" b="0" i="0" u="none" strike="noStrike" cap="none" normalizeH="0" baseline="0" dirty="0">
                <a:ln>
                  <a:noFill/>
                </a:ln>
                <a:solidFill>
                  <a:srgbClr val="333333"/>
                </a:solidFill>
                <a:effectLst/>
                <a:latin typeface="Calibri W01 Regular_904604"/>
              </a:rPr>
              <a:t> In the event of non-payment, we will commence legal action to recover the outstanding amount, we will also seek to recover interest at 4% above the base rate of Lloyds Bank PLC from the date the payment became overdue as well as all costs of taking legal action.</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200" b="1" i="0" u="none" strike="noStrike" cap="none" normalizeH="0" baseline="0" dirty="0">
                <a:ln>
                  <a:noFill/>
                </a:ln>
                <a:solidFill>
                  <a:srgbClr val="333333"/>
                </a:solidFill>
                <a:effectLst/>
                <a:latin typeface="Calibri W01 Regular_904604"/>
              </a:rPr>
              <a:t>Qualifying for the ABTA Discount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4.1 </a:t>
            </a:r>
            <a:r>
              <a:rPr kumimoji="0" lang="en-US" altLang="en-US" sz="1200" b="0" i="0" u="none" strike="noStrike" cap="none" normalizeH="0" baseline="0" dirty="0">
                <a:ln>
                  <a:noFill/>
                </a:ln>
                <a:solidFill>
                  <a:srgbClr val="333333"/>
                </a:solidFill>
                <a:effectLst/>
                <a:latin typeface="Calibri W01 Regular_904604"/>
              </a:rPr>
              <a:t>To qualify for the ABTA Member/Partner discount, you must be an ABTA Member or Partner or have a live application at the time of the event taking place. Contact us at </a:t>
            </a:r>
            <a:r>
              <a:rPr kumimoji="0" lang="en-US" altLang="en-US" sz="1200" b="0" i="0" u="none" strike="noStrike" cap="none" normalizeH="0" baseline="0" dirty="0" err="1">
                <a:ln>
                  <a:noFill/>
                </a:ln>
                <a:solidFill>
                  <a:srgbClr val="333333"/>
                </a:solidFill>
                <a:effectLst/>
                <a:latin typeface="Calibri W01 Regular_904604"/>
              </a:rPr>
              <a:t>events@abta.co.uk</a:t>
            </a:r>
            <a:r>
              <a:rPr kumimoji="0" lang="en-US" altLang="en-US" sz="1200" b="0" i="0" u="none" strike="noStrike" cap="none" normalizeH="0" baseline="0" dirty="0">
                <a:ln>
                  <a:noFill/>
                </a:ln>
                <a:solidFill>
                  <a:srgbClr val="333333"/>
                </a:solidFill>
                <a:effectLst/>
                <a:latin typeface="Calibri W01 Regular_904604"/>
              </a:rPr>
              <a:t> if you would like to apply for ABTA membership.</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4.2 </a:t>
            </a:r>
            <a:r>
              <a:rPr kumimoji="0" lang="en-US" altLang="en-US" sz="1200" b="0" i="0" u="none" strike="noStrike" cap="none" normalizeH="0" baseline="0" dirty="0">
                <a:ln>
                  <a:noFill/>
                </a:ln>
                <a:solidFill>
                  <a:srgbClr val="333333"/>
                </a:solidFill>
                <a:effectLst/>
                <a:latin typeface="Calibri W01 Regular_904604"/>
              </a:rPr>
              <a:t>Delegates may be required to satisfy ABTA of their registration status.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4.3 </a:t>
            </a:r>
            <a:r>
              <a:rPr kumimoji="0" lang="en-US" altLang="en-US" sz="1200" b="0" i="0" u="none" strike="noStrike" cap="none" normalizeH="0" baseline="0" dirty="0">
                <a:ln>
                  <a:noFill/>
                </a:ln>
                <a:solidFill>
                  <a:srgbClr val="333333"/>
                </a:solidFill>
                <a:effectLst/>
                <a:latin typeface="Calibri W01 Regular_904604"/>
              </a:rPr>
              <a:t>Each delegate registering as a Member must be directly employed by the ABTA Member/Partner company concerned.</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4.4 </a:t>
            </a:r>
            <a:r>
              <a:rPr kumimoji="0" lang="en-US" altLang="en-US" sz="1200" b="0" i="0" u="none" strike="noStrike" cap="none" normalizeH="0" baseline="0" dirty="0">
                <a:ln>
                  <a:noFill/>
                </a:ln>
                <a:solidFill>
                  <a:srgbClr val="333333"/>
                </a:solidFill>
                <a:effectLst/>
                <a:latin typeface="Calibri W01 Regular_904604"/>
              </a:rPr>
              <a:t>ABTA reserves the right to charge the difference in the fee for non-Members who register at the Member rate.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200" b="1" i="0" u="none" strike="noStrike" cap="none" normalizeH="0" baseline="0" dirty="0">
                <a:ln>
                  <a:noFill/>
                </a:ln>
                <a:solidFill>
                  <a:srgbClr val="333333"/>
                </a:solidFill>
                <a:effectLst/>
                <a:latin typeface="Calibri W01 Regular_904604"/>
              </a:rPr>
              <a:t>Checking your details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5.1 </a:t>
            </a:r>
            <a:r>
              <a:rPr kumimoji="0" lang="en-US" altLang="en-US" sz="1200" b="0" i="0" u="none" strike="noStrike" cap="none" normalizeH="0" baseline="0" dirty="0">
                <a:ln>
                  <a:noFill/>
                </a:ln>
                <a:solidFill>
                  <a:srgbClr val="333333"/>
                </a:solidFill>
                <a:effectLst/>
                <a:latin typeface="Calibri W01 Regular_904604"/>
              </a:rPr>
              <a:t>Please ensure you give us up to date and correct contact details. We will send you important event information such as joining instructions and presentation slides via email. Your name, job title and </a:t>
            </a:r>
            <a:r>
              <a:rPr kumimoji="0" lang="en-US" altLang="en-US" sz="1200" b="0" i="0" u="none" strike="noStrike" cap="none" normalizeH="0" baseline="0" dirty="0" err="1">
                <a:ln>
                  <a:noFill/>
                </a:ln>
                <a:solidFill>
                  <a:srgbClr val="333333"/>
                </a:solidFill>
                <a:effectLst/>
                <a:latin typeface="Calibri W01 Regular_904604"/>
              </a:rPr>
              <a:t>organisation</a:t>
            </a:r>
            <a:r>
              <a:rPr kumimoji="0" lang="en-US" altLang="en-US" sz="1200" b="0" i="0" u="none" strike="noStrike" cap="none" normalizeH="0" baseline="0" dirty="0">
                <a:ln>
                  <a:noFill/>
                </a:ln>
                <a:solidFill>
                  <a:srgbClr val="333333"/>
                </a:solidFill>
                <a:effectLst/>
                <a:latin typeface="Calibri W01 Regular_904604"/>
              </a:rPr>
              <a:t> name will appear on event badges and on a list in the delegate pack.</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5.2 </a:t>
            </a:r>
            <a:r>
              <a:rPr kumimoji="0" lang="en-US" altLang="en-US" sz="1200" b="0" i="0" u="none" strike="noStrike" cap="none" normalizeH="0" baseline="0" dirty="0">
                <a:ln>
                  <a:noFill/>
                </a:ln>
                <a:solidFill>
                  <a:srgbClr val="333333"/>
                </a:solidFill>
                <a:effectLst/>
                <a:latin typeface="Calibri W01 Regular_904604"/>
              </a:rPr>
              <a:t>In the unlikely event of a venue change or other such amendment, you will be contacted by email.</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5.3 </a:t>
            </a:r>
            <a:r>
              <a:rPr kumimoji="0" lang="en-US" altLang="en-US" sz="1200" b="0" i="0" u="none" strike="noStrike" cap="none" normalizeH="0" baseline="0" dirty="0">
                <a:ln>
                  <a:noFill/>
                </a:ln>
                <a:solidFill>
                  <a:srgbClr val="333333"/>
                </a:solidFill>
                <a:effectLst/>
                <a:latin typeface="Calibri W01 Regular_904604"/>
              </a:rPr>
              <a:t>You can update your details via the </a:t>
            </a:r>
            <a:r>
              <a:rPr kumimoji="0" lang="en-US" altLang="en-US" sz="1200" b="0" i="0" u="none" strike="noStrike" cap="none" normalizeH="0" baseline="0" dirty="0" err="1">
                <a:ln>
                  <a:noFill/>
                </a:ln>
                <a:solidFill>
                  <a:srgbClr val="333333"/>
                </a:solidFill>
                <a:effectLst/>
                <a:latin typeface="Calibri W01 Regular_904604"/>
              </a:rPr>
              <a:t>personalised</a:t>
            </a:r>
            <a:r>
              <a:rPr kumimoji="0" lang="en-US" altLang="en-US" sz="1200" b="0" i="0" u="none" strike="noStrike" cap="none" normalizeH="0" baseline="0" dirty="0">
                <a:ln>
                  <a:noFill/>
                </a:ln>
                <a:solidFill>
                  <a:srgbClr val="333333"/>
                </a:solidFill>
                <a:effectLst/>
                <a:latin typeface="Calibri W01 Regular_904604"/>
              </a:rPr>
              <a:t> link sent to you in your registration confirmation email. You can also contact us at </a:t>
            </a:r>
            <a:r>
              <a:rPr kumimoji="0" lang="en-US" altLang="en-US" sz="1200" b="0" i="0" u="none" strike="noStrike" cap="none" normalizeH="0" baseline="0" dirty="0" err="1">
                <a:ln>
                  <a:noFill/>
                </a:ln>
                <a:solidFill>
                  <a:srgbClr val="333333"/>
                </a:solidFill>
                <a:effectLst/>
                <a:latin typeface="Calibri W01 Regular_904604"/>
              </a:rPr>
              <a:t>finlandadventure@girlguiding.org</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br>
              <a:rPr kumimoji="0" lang="en-US" altLang="en-US" sz="1100" b="0" i="0" u="none" strike="noStrike" cap="none" normalizeH="0" baseline="0" dirty="0">
                <a:ln>
                  <a:noFill/>
                </a:ln>
                <a:solidFill>
                  <a:srgbClr val="333333"/>
                </a:solidFill>
                <a:effectLst/>
                <a:latin typeface="Calibri W01 Regular_904604"/>
              </a:rPr>
            </a:br>
            <a:r>
              <a:rPr kumimoji="0" lang="en-US" altLang="en-US" sz="1100" b="0" i="0" u="none" strike="noStrike" cap="none" normalizeH="0" baseline="0" dirty="0">
                <a:ln>
                  <a:noFill/>
                </a:ln>
                <a:solidFill>
                  <a:srgbClr val="333333"/>
                </a:solidFill>
                <a:effectLst/>
                <a:latin typeface="Calibri W01 Regular_904604"/>
              </a:rPr>
              <a:t> </a:t>
            </a:r>
          </a:p>
        </p:txBody>
      </p:sp>
      <p:sp>
        <p:nvSpPr>
          <p:cNvPr id="6" name="TextBox 5">
            <a:extLst>
              <a:ext uri="{FF2B5EF4-FFF2-40B4-BE49-F238E27FC236}">
                <a16:creationId xmlns:a16="http://schemas.microsoft.com/office/drawing/2014/main" id="{07BB4CC0-F2FA-6047-9AF0-565FC96EDCD6}"/>
              </a:ext>
            </a:extLst>
          </p:cNvPr>
          <p:cNvSpPr txBox="1"/>
          <p:nvPr/>
        </p:nvSpPr>
        <p:spPr>
          <a:xfrm>
            <a:off x="0" y="9637123"/>
            <a:ext cx="2156604" cy="553998"/>
          </a:xfrm>
          <a:prstGeom prst="rect">
            <a:avLst/>
          </a:prstGeom>
          <a:noFill/>
        </p:spPr>
        <p:txBody>
          <a:bodyPr wrap="square" rtlCol="0">
            <a:spAutoFit/>
          </a:bodyPr>
          <a:lstStyle/>
          <a:p>
            <a:r>
              <a:rPr lang="en-US" sz="1200" dirty="0"/>
              <a:t>(Oksanen and </a:t>
            </a:r>
            <a:r>
              <a:rPr lang="en-US" sz="1200" dirty="0" err="1"/>
              <a:t>Pakarine</a:t>
            </a:r>
            <a:r>
              <a:rPr lang="en-US" sz="1200" dirty="0"/>
              <a:t>, 2016)</a:t>
            </a:r>
          </a:p>
          <a:p>
            <a:endParaRPr lang="en-US" dirty="0"/>
          </a:p>
        </p:txBody>
      </p:sp>
    </p:spTree>
    <p:extLst>
      <p:ext uri="{BB962C8B-B14F-4D97-AF65-F5344CB8AC3E}">
        <p14:creationId xmlns:p14="http://schemas.microsoft.com/office/powerpoint/2010/main" val="262858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C9F85AA8-2C24-224E-AA1F-C2D425A1C90A}"/>
              </a:ext>
            </a:extLst>
          </p:cNvPr>
          <p:cNvPicPr>
            <a:picLocks noGrp="1" noChangeAspect="1" noChangeArrowheads="1"/>
          </p:cNvPicPr>
          <p:nvPr>
            <p:ph idx="1"/>
          </p:nvPr>
        </p:nvPicPr>
        <p:blipFill rotWithShape="1">
          <a:blip r:embed="rId2">
            <a:alphaModFix amt="35000"/>
            <a:extLst>
              <a:ext uri="{28A0092B-C50C-407E-A947-70E740481C1C}">
                <a14:useLocalDpi xmlns:a14="http://schemas.microsoft.com/office/drawing/2010/main" val="0"/>
              </a:ext>
            </a:extLst>
          </a:blip>
          <a:srcRect l="54298" r="15392"/>
          <a:stretch/>
        </p:blipFill>
        <p:spPr bwMode="auto">
          <a:xfrm>
            <a:off x="0" y="0"/>
            <a:ext cx="6858000" cy="990758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a:extLst>
              <a:ext uri="{FF2B5EF4-FFF2-40B4-BE49-F238E27FC236}">
                <a16:creationId xmlns:a16="http://schemas.microsoft.com/office/drawing/2014/main" id="{ABA7DE93-5026-CF48-9B34-06BA68433E7F}"/>
              </a:ext>
            </a:extLst>
          </p:cNvPr>
          <p:cNvSpPr>
            <a:spLocks noChangeArrowheads="1"/>
          </p:cNvSpPr>
          <p:nvPr/>
        </p:nvSpPr>
        <p:spPr bwMode="auto">
          <a:xfrm>
            <a:off x="0" y="1029643"/>
            <a:ext cx="6996022" cy="7848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200" b="1" i="0" u="none" strike="noStrike" cap="none" normalizeH="0" baseline="0" dirty="0">
                <a:ln>
                  <a:noFill/>
                </a:ln>
                <a:solidFill>
                  <a:srgbClr val="333333"/>
                </a:solidFill>
                <a:effectLst/>
                <a:latin typeface="Calibri W01 Regular_904604"/>
              </a:rPr>
              <a:t>Data protection</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6.1 </a:t>
            </a:r>
            <a:r>
              <a:rPr lang="en-US" altLang="en-US" sz="1200" dirty="0" err="1">
                <a:solidFill>
                  <a:srgbClr val="333333"/>
                </a:solidFill>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is a registered data controller and may collect personally identifiable information relating to you, a delegate, (including your name and address; telephone number; email address; dietary requirements and access requirements and similar).  Such information may be collected when you register online or communicate with us by email. You agree and consent to us using all such personal information received by </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rgbClr val="333333"/>
                </a:solidFill>
                <a:effectLst/>
                <a:latin typeface="Calibri W01 Regular_904604"/>
              </a:rPr>
              <a:t>us and to it being processed, as necessary.  This includes processing by us, and relevant third parties, for the purpose of administration, statistical analysis, marketing, customer service and feedback, as relevant.  Your information may be used to send you relevant marketing and informational material on our products and services. You may ask us to send you a copy of your information being held by us at any time and ask us to remove the same or update/correct it.  If you do not wish to receive information about our products and services then please contact us at </a:t>
            </a:r>
            <a:r>
              <a:rPr kumimoji="0" lang="en-US" altLang="en-US" sz="1200" b="0" i="0" u="none" strike="noStrike" cap="none" normalizeH="0" baseline="0" dirty="0" err="1">
                <a:ln>
                  <a:noFill/>
                </a:ln>
                <a:solidFill>
                  <a:srgbClr val="333333"/>
                </a:solidFill>
                <a:effectLst/>
                <a:latin typeface="Calibri W01 Regular_904604"/>
              </a:rPr>
              <a:t>finlandadventure@girlguiding.org</a:t>
            </a:r>
            <a:r>
              <a:rPr kumimoji="0" lang="en-US" altLang="en-US" sz="1200" b="0" i="0" u="none" strike="noStrike" cap="none" normalizeH="0" baseline="0" dirty="0">
                <a:ln>
                  <a:noFill/>
                </a:ln>
                <a:solidFill>
                  <a:srgbClr val="333333"/>
                </a:solidFill>
                <a:effectLst/>
                <a:latin typeface="Calibri W01 Regular_904604"/>
              </a:rPr>
              <a:t>.  </a:t>
            </a:r>
            <a:endParaRPr kumimoji="0" lang="en-US" altLang="en-US" sz="1200" b="1" i="0" u="none" strike="noStrike" cap="none" normalizeH="0" baseline="0" dirty="0">
              <a:ln>
                <a:noFill/>
              </a:ln>
              <a:solidFill>
                <a:srgbClr val="333333"/>
              </a:solidFill>
              <a:effectLst/>
              <a:latin typeface="Calibri W01 Regular_904604"/>
            </a:endParaRPr>
          </a:p>
          <a:p>
            <a:pPr marL="0" marR="0" lvl="0" indent="0" algn="l" defTabSz="914400" rtl="0" eaLnBrk="0" fontAlgn="base" latinLnBrk="0" hangingPunct="0">
              <a:lnSpc>
                <a:spcPct val="100000"/>
              </a:lnSpc>
              <a:spcBef>
                <a:spcPct val="0"/>
              </a:spcBef>
              <a:spcAft>
                <a:spcPct val="0"/>
              </a:spcAft>
              <a:buClrTx/>
              <a:buSzTx/>
              <a:tabLst/>
            </a:pPr>
            <a:endParaRPr lang="en-US" altLang="en-US" sz="1200" b="1" dirty="0">
              <a:solidFill>
                <a:srgbClr val="333333"/>
              </a:solidFill>
              <a:latin typeface="Calibri W01 Regular_904604"/>
            </a:endParaRP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200" b="1" i="0" u="none" strike="noStrike" cap="none" normalizeH="0" baseline="0" dirty="0">
                <a:ln>
                  <a:noFill/>
                </a:ln>
                <a:solidFill>
                  <a:srgbClr val="333333"/>
                </a:solidFill>
                <a:effectLst/>
                <a:latin typeface="Calibri W01 Regular_904604"/>
              </a:rPr>
              <a:t>Special requests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7.1</a:t>
            </a:r>
            <a:r>
              <a:rPr kumimoji="0" lang="en-US" altLang="en-US" sz="1200" b="0" i="0" u="none" strike="noStrike" cap="none" normalizeH="0" baseline="0" dirty="0">
                <a:ln>
                  <a:noFill/>
                </a:ln>
                <a:solidFill>
                  <a:srgbClr val="333333"/>
                </a:solidFill>
                <a:effectLst/>
                <a:latin typeface="Calibri W01 Regular_904604"/>
              </a:rPr>
              <a:t> Special requests and medical problems/disabilities – If you have a disability or medical condition that requires special arrangements to be made, (for example dietary or access requirements), please let </a:t>
            </a:r>
            <a:r>
              <a:rPr kumimoji="0" lang="en-US" altLang="en-US" sz="1200" b="0" i="0" u="none" strike="noStrike" cap="none" normalizeH="0" baseline="0" dirty="0" err="1">
                <a:ln>
                  <a:noFill/>
                </a:ln>
                <a:solidFill>
                  <a:srgbClr val="333333"/>
                </a:solidFill>
                <a:effectLst/>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know of your requirements by completing the special requests field at the time of booking or by emailing at </a:t>
            </a:r>
            <a:r>
              <a:rPr kumimoji="0" lang="en-US" altLang="en-US" sz="1200" b="0" i="0" u="none" strike="noStrike" cap="none" normalizeH="0" baseline="0" dirty="0" err="1">
                <a:ln>
                  <a:noFill/>
                </a:ln>
                <a:solidFill>
                  <a:srgbClr val="333333"/>
                </a:solidFill>
                <a:effectLst/>
                <a:latin typeface="Calibri W01 Regular_904604"/>
              </a:rPr>
              <a:t>finlandadventure@girlguiding.org</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AutoNum type="arabicPeriod" startAt="8"/>
              <a:tabLst/>
            </a:pPr>
            <a:r>
              <a:rPr kumimoji="0" lang="en-US" altLang="en-US" sz="1200" b="1" i="0" u="none" strike="noStrike" cap="none" normalizeH="0" baseline="0" dirty="0">
                <a:ln>
                  <a:noFill/>
                </a:ln>
                <a:solidFill>
                  <a:srgbClr val="333333"/>
                </a:solidFill>
                <a:effectLst/>
                <a:latin typeface="Calibri W01 Regular_904604"/>
              </a:rPr>
              <a:t>Changes/Cancellations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8.1</a:t>
            </a:r>
            <a:r>
              <a:rPr kumimoji="0" lang="en-US" altLang="en-US" sz="1200" b="0" i="0" u="none" strike="noStrike" cap="none" normalizeH="0" baseline="0" dirty="0">
                <a:ln>
                  <a:noFill/>
                </a:ln>
                <a:solidFill>
                  <a:srgbClr val="333333"/>
                </a:solidFill>
                <a:effectLst/>
                <a:latin typeface="Calibri W01 Regular_904604"/>
              </a:rPr>
              <a:t> We can accept substitutions and name changes at any time.</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8.2</a:t>
            </a:r>
            <a:r>
              <a:rPr kumimoji="0" lang="en-US" altLang="en-US" sz="1200" b="0" i="0" u="none" strike="noStrike" cap="none" normalizeH="0" baseline="0" dirty="0">
                <a:ln>
                  <a:noFill/>
                </a:ln>
                <a:solidFill>
                  <a:srgbClr val="333333"/>
                </a:solidFill>
                <a:effectLst/>
                <a:latin typeface="Calibri W01 Regular_904604"/>
              </a:rPr>
              <a:t> Cancellations or amendments must be made in writing to </a:t>
            </a:r>
            <a:r>
              <a:rPr kumimoji="0" lang="en-US" altLang="en-US" sz="1200" b="0" i="0" u="none" strike="noStrike" cap="none" normalizeH="0" baseline="0" dirty="0" err="1">
                <a:ln>
                  <a:noFill/>
                </a:ln>
                <a:solidFill>
                  <a:srgbClr val="333333"/>
                </a:solidFill>
                <a:effectLst/>
                <a:latin typeface="Calibri W01 Regular_904604"/>
              </a:rPr>
              <a:t>finlandadventure@girlguiding.org</a:t>
            </a:r>
            <a:r>
              <a:rPr kumimoji="0" lang="en-US" altLang="en-US" sz="1200" b="0" i="0" u="none" strike="noStrike" cap="none" normalizeH="0" baseline="0" dirty="0">
                <a:ln>
                  <a:noFill/>
                </a:ln>
                <a:solidFill>
                  <a:srgbClr val="333333"/>
                </a:solidFill>
                <a:effectLst/>
                <a:latin typeface="Calibri W01 Regular_904604"/>
              </a:rPr>
              <a:t>.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8.3</a:t>
            </a:r>
            <a:r>
              <a:rPr kumimoji="0" lang="en-US" altLang="en-US" sz="1200" b="0" i="0" u="none" strike="noStrike" cap="none" normalizeH="0" baseline="0" dirty="0">
                <a:ln>
                  <a:noFill/>
                </a:ln>
                <a:solidFill>
                  <a:srgbClr val="333333"/>
                </a:solidFill>
                <a:effectLst/>
                <a:latin typeface="Calibri W01 Regular_904604"/>
              </a:rPr>
              <a:t> If you cancel your place, the following terms apply:</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18 weeks or more prior to the event - we will issue a 50% refund of the total cost of the trip</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17 weeks prior to the event - we regret that no refund can be given.</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8.4</a:t>
            </a:r>
            <a:r>
              <a:rPr kumimoji="0" lang="en-US" altLang="en-US" sz="1200" b="0" i="0" u="none" strike="noStrike" cap="none" normalizeH="0" baseline="0" dirty="0">
                <a:ln>
                  <a:noFill/>
                </a:ln>
                <a:solidFill>
                  <a:srgbClr val="333333"/>
                </a:solidFill>
                <a:effectLst/>
                <a:latin typeface="Calibri W01 Regular_904604"/>
              </a:rPr>
              <a:t> Once the cancellation has been received by Girlguiding, a credit note will be raised and/or the refund (if applicable) will be returned onto the card of payment - this can take up to a week to show on your statement.</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8.5</a:t>
            </a:r>
            <a:r>
              <a:rPr kumimoji="0" lang="en-US" altLang="en-US" sz="1200" b="0" i="0" u="none" strike="noStrike" cap="none" normalizeH="0" baseline="0" dirty="0">
                <a:ln>
                  <a:noFill/>
                </a:ln>
                <a:solidFill>
                  <a:srgbClr val="333333"/>
                </a:solidFill>
                <a:effectLst/>
                <a:latin typeface="Calibri W01 Regular_904604"/>
              </a:rPr>
              <a:t> In the event of late arrival or non-attendance, no refund will be granted. </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8.6</a:t>
            </a:r>
            <a:r>
              <a:rPr kumimoji="0" lang="en-US" altLang="en-US" sz="1200" b="0" i="0" u="none" strike="noStrike" cap="none" normalizeH="0" baseline="0" dirty="0">
                <a:ln>
                  <a:noFill/>
                </a:ln>
                <a:solidFill>
                  <a:srgbClr val="333333"/>
                </a:solidFill>
                <a:effectLst/>
                <a:latin typeface="Calibri W01 Regular_904604"/>
              </a:rPr>
              <a:t> It may be necessary for </a:t>
            </a:r>
            <a:r>
              <a:rPr kumimoji="0" lang="en-US" altLang="en-US" sz="1200" b="0" i="0" u="none" strike="noStrike" cap="none" normalizeH="0" baseline="0" dirty="0" err="1">
                <a:ln>
                  <a:noFill/>
                </a:ln>
                <a:solidFill>
                  <a:srgbClr val="333333"/>
                </a:solidFill>
                <a:effectLst/>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to cancel or postpone an event for reasons beyond our control. You will receive a full refund in these circumstances. </a:t>
            </a:r>
            <a:r>
              <a:rPr lang="en-US" altLang="en-US" sz="1200" dirty="0" err="1">
                <a:solidFill>
                  <a:srgbClr val="333333"/>
                </a:solidFill>
                <a:latin typeface="Calibri W01 Regular_904604"/>
              </a:rPr>
              <a:t>GirlGuiding’s</a:t>
            </a:r>
            <a:r>
              <a:rPr kumimoji="0" lang="en-US" altLang="en-US" sz="1200" b="0" i="0" u="none" strike="noStrike" cap="none" normalizeH="0" baseline="0" dirty="0">
                <a:ln>
                  <a:noFill/>
                </a:ln>
                <a:solidFill>
                  <a:srgbClr val="333333"/>
                </a:solidFill>
                <a:effectLst/>
                <a:latin typeface="Calibri W01 Regular_904604"/>
              </a:rPr>
              <a:t> maximum liability, arising out of event cancellation, to the delegate is limited to the delegate fee. </a:t>
            </a:r>
            <a:r>
              <a:rPr lang="en-US" altLang="en-US" sz="1200" dirty="0" err="1">
                <a:solidFill>
                  <a:srgbClr val="333333"/>
                </a:solidFill>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will not be responsible for any travel or accommodation costs incurred should an event be postponed or cancelled. In the case of cancellation due to insufficient delegates, you will be given at least 14 days notice.</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8.7 </a:t>
            </a:r>
            <a:r>
              <a:rPr kumimoji="0" lang="en-US" altLang="en-US" sz="1200" b="0" i="0" u="none" strike="noStrike" cap="none" normalizeH="0" baseline="0" dirty="0">
                <a:ln>
                  <a:noFill/>
                </a:ln>
                <a:solidFill>
                  <a:srgbClr val="333333"/>
                </a:solidFill>
                <a:effectLst/>
                <a:latin typeface="Calibri W01 Regular_904604"/>
              </a:rPr>
              <a:t>In exceptional circumstances </a:t>
            </a:r>
            <a:r>
              <a:rPr kumimoji="0" lang="en-US" altLang="en-US" sz="1200" b="0" i="0" u="none" strike="noStrike" cap="none" normalizeH="0" baseline="0" dirty="0" err="1">
                <a:ln>
                  <a:noFill/>
                </a:ln>
                <a:solidFill>
                  <a:srgbClr val="333333"/>
                </a:solidFill>
                <a:effectLst/>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reserves the right to cancel your place and offer a full refund if your attendance is deemed inappropriate.</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lvl="0" defTabSz="914400" eaLnBrk="0" fontAlgn="base" hangingPunct="0">
              <a:spcBef>
                <a:spcPct val="0"/>
              </a:spcBef>
              <a:spcAft>
                <a:spcPct val="0"/>
              </a:spcAft>
              <a:buFontTx/>
              <a:buAutoNum type="arabicPeriod" startAt="9"/>
            </a:pPr>
            <a:r>
              <a:rPr kumimoji="0" lang="en-US" altLang="en-US" sz="1200" b="1" i="0" u="none" strike="noStrike" cap="none" normalizeH="0" baseline="0" dirty="0">
                <a:ln>
                  <a:noFill/>
                </a:ln>
                <a:solidFill>
                  <a:srgbClr val="333333"/>
                </a:solidFill>
                <a:effectLst/>
                <a:latin typeface="Calibri W01 Regular_904604"/>
              </a:rPr>
              <a:t>Agenda changes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1" i="0" u="none" strike="noStrike" cap="none" normalizeH="0" baseline="0" dirty="0">
                <a:ln>
                  <a:noFill/>
                </a:ln>
                <a:solidFill>
                  <a:srgbClr val="333333"/>
                </a:solidFill>
                <a:effectLst/>
                <a:latin typeface="Calibri W01 Regular_904604"/>
              </a:rPr>
              <a:t>9.1 </a:t>
            </a:r>
            <a:r>
              <a:rPr lang="en-US" altLang="en-US" sz="1200" dirty="0" err="1">
                <a:solidFill>
                  <a:srgbClr val="333333"/>
                </a:solidFill>
                <a:latin typeface="Calibri W01 Regular_904604"/>
              </a:rPr>
              <a:t>GirlGuiding</a:t>
            </a:r>
            <a:r>
              <a:rPr kumimoji="0" lang="en-US" altLang="en-US" sz="1200" b="0" i="0" u="none" strike="noStrike" cap="none" normalizeH="0" baseline="0" dirty="0">
                <a:ln>
                  <a:noFill/>
                </a:ln>
                <a:solidFill>
                  <a:srgbClr val="333333"/>
                </a:solidFill>
                <a:effectLst/>
                <a:latin typeface="Calibri W01 Regular_904604"/>
              </a:rPr>
              <a:t> reserves the right to change the </a:t>
            </a:r>
            <a:r>
              <a:rPr kumimoji="0" lang="en-US" altLang="en-US" sz="1200" b="0" i="0" u="none" strike="noStrike" cap="none" normalizeH="0" baseline="0" dirty="0" err="1">
                <a:ln>
                  <a:noFill/>
                </a:ln>
                <a:solidFill>
                  <a:srgbClr val="333333"/>
                </a:solidFill>
                <a:effectLst/>
                <a:latin typeface="Calibri W01 Regular_904604"/>
              </a:rPr>
              <a:t>programme</a:t>
            </a:r>
            <a:r>
              <a:rPr kumimoji="0" lang="en-US" altLang="en-US" sz="1200" b="0" i="0" u="none" strike="noStrike" cap="none" normalizeH="0" baseline="0" dirty="0">
                <a:ln>
                  <a:noFill/>
                </a:ln>
                <a:solidFill>
                  <a:srgbClr val="333333"/>
                </a:solidFill>
                <a:effectLst/>
                <a:latin typeface="Calibri W01 Regular_904604"/>
              </a:rPr>
              <a:t> as outlined in pre-event literature and on the website due to unforeseen circumstances.</a:t>
            </a:r>
            <a:br>
              <a:rPr kumimoji="0" lang="en-US" altLang="en-US" sz="1200" b="0" i="0" u="none" strike="noStrike" cap="none" normalizeH="0" baseline="0" dirty="0">
                <a:ln>
                  <a:noFill/>
                </a:ln>
                <a:solidFill>
                  <a:srgbClr val="333333"/>
                </a:solidFill>
                <a:effectLst/>
                <a:latin typeface="Calibri W01 Regular_904604"/>
              </a:rPr>
            </a:br>
            <a:r>
              <a:rPr kumimoji="0" lang="en-US" altLang="en-US" sz="1200" b="0" i="0" u="none" strike="noStrike" cap="none" normalizeH="0" baseline="0" dirty="0">
                <a:ln>
                  <a:noFill/>
                </a:ln>
                <a:solidFill>
                  <a:srgbClr val="333333"/>
                </a:solidFill>
                <a:effectLst/>
                <a:latin typeface="Calibri W01 Regular_904604"/>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333333"/>
                </a:solidFill>
                <a:effectLst/>
                <a:latin typeface="Calibri W01 Regular_904604"/>
              </a:rPr>
              <a:t>These terms and conditions between you and ABTA shall be governed by English Law and both you and ABTA shall submit to the jurisdiction of the English courts.</a:t>
            </a:r>
            <a:endParaRPr kumimoji="0" lang="en-US" altLang="en-US" sz="600" b="0" i="0" u="none" strike="noStrike" cap="none" normalizeH="0" baseline="0" dirty="0">
              <a:ln>
                <a:noFill/>
              </a:ln>
              <a:solidFill>
                <a:schemeClr val="tx1"/>
              </a:solidFill>
              <a:effectLst/>
            </a:endParaRPr>
          </a:p>
        </p:txBody>
      </p:sp>
      <p:sp>
        <p:nvSpPr>
          <p:cNvPr id="9" name="AutoShape 4" descr="ABTA Logo">
            <a:extLst>
              <a:ext uri="{FF2B5EF4-FFF2-40B4-BE49-F238E27FC236}">
                <a16:creationId xmlns:a16="http://schemas.microsoft.com/office/drawing/2014/main" id="{1A7D4604-4754-974A-A9A4-F3950A6BD1D5}"/>
              </a:ext>
            </a:extLst>
          </p:cNvPr>
          <p:cNvSpPr>
            <a:spLocks noChangeAspect="1" noChangeArrowheads="1"/>
          </p:cNvSpPr>
          <p:nvPr/>
        </p:nvSpPr>
        <p:spPr bwMode="auto">
          <a:xfrm>
            <a:off x="127000" y="3825875"/>
            <a:ext cx="2286000" cy="1371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TextBox 11">
            <a:extLst>
              <a:ext uri="{FF2B5EF4-FFF2-40B4-BE49-F238E27FC236}">
                <a16:creationId xmlns:a16="http://schemas.microsoft.com/office/drawing/2014/main" id="{7C115E76-8B34-3441-8EF9-888656773DD5}"/>
              </a:ext>
            </a:extLst>
          </p:cNvPr>
          <p:cNvSpPr txBox="1"/>
          <p:nvPr/>
        </p:nvSpPr>
        <p:spPr>
          <a:xfrm>
            <a:off x="5011945" y="9645978"/>
            <a:ext cx="1915066" cy="261610"/>
          </a:xfrm>
          <a:prstGeom prst="rect">
            <a:avLst/>
          </a:prstGeom>
          <a:noFill/>
        </p:spPr>
        <p:txBody>
          <a:bodyPr wrap="square" rtlCol="0">
            <a:spAutoFit/>
          </a:bodyPr>
          <a:lstStyle/>
          <a:p>
            <a:r>
              <a:rPr lang="en-US" sz="1100" dirty="0"/>
              <a:t>Amended from (ABTA, 2023a)</a:t>
            </a:r>
          </a:p>
        </p:txBody>
      </p:sp>
      <p:sp>
        <p:nvSpPr>
          <p:cNvPr id="13" name="TextBox 12">
            <a:extLst>
              <a:ext uri="{FF2B5EF4-FFF2-40B4-BE49-F238E27FC236}">
                <a16:creationId xmlns:a16="http://schemas.microsoft.com/office/drawing/2014/main" id="{FE65E8CA-E739-094F-AE7A-203E95C54801}"/>
              </a:ext>
            </a:extLst>
          </p:cNvPr>
          <p:cNvSpPr txBox="1"/>
          <p:nvPr/>
        </p:nvSpPr>
        <p:spPr>
          <a:xfrm>
            <a:off x="0" y="9637123"/>
            <a:ext cx="2156604" cy="553998"/>
          </a:xfrm>
          <a:prstGeom prst="rect">
            <a:avLst/>
          </a:prstGeom>
          <a:noFill/>
        </p:spPr>
        <p:txBody>
          <a:bodyPr wrap="square" rtlCol="0">
            <a:spAutoFit/>
          </a:bodyPr>
          <a:lstStyle/>
          <a:p>
            <a:r>
              <a:rPr lang="en-US" sz="1200" dirty="0"/>
              <a:t>(Oksanen and </a:t>
            </a:r>
            <a:r>
              <a:rPr lang="en-US" sz="1200" dirty="0" err="1"/>
              <a:t>Pakarine</a:t>
            </a:r>
            <a:r>
              <a:rPr lang="en-US" sz="1200" dirty="0"/>
              <a:t>, 2016)</a:t>
            </a:r>
          </a:p>
          <a:p>
            <a:endParaRPr lang="en-US" dirty="0"/>
          </a:p>
        </p:txBody>
      </p:sp>
    </p:spTree>
    <p:extLst>
      <p:ext uri="{BB962C8B-B14F-4D97-AF65-F5344CB8AC3E}">
        <p14:creationId xmlns:p14="http://schemas.microsoft.com/office/powerpoint/2010/main" val="3315508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THE PRINCE OF WALES_UK: INTEREST IN FOREST BIOECONOMY, INITIATED A PLAN TO INVEST IN NATURE">
            <a:extLst>
              <a:ext uri="{FF2B5EF4-FFF2-40B4-BE49-F238E27FC236}">
                <a16:creationId xmlns:a16="http://schemas.microsoft.com/office/drawing/2014/main" id="{12D4CA6B-5198-8543-B7E8-C82FCF8C05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28" r="30295" b="1"/>
          <a:stretch/>
        </p:blipFill>
        <p:spPr bwMode="auto">
          <a:xfrm>
            <a:off x="20" y="10"/>
            <a:ext cx="6857980" cy="9907577"/>
          </a:xfrm>
          <a:prstGeom prst="rect">
            <a:avLst/>
          </a:prstGeom>
          <a:noFill/>
          <a:extLst>
            <a:ext uri="{909E8E84-426E-40DD-AFC4-6F175D3DCCD1}">
              <a14:hiddenFill xmlns:a14="http://schemas.microsoft.com/office/drawing/2010/main">
                <a:solidFill>
                  <a:srgbClr val="FFFFFF"/>
                </a:solidFill>
              </a14:hiddenFill>
            </a:ext>
          </a:extLst>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148927" y="6208013"/>
            <a:ext cx="3709073" cy="37238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51435" tIns="25718" rIns="51435" bIns="25718" rtlCol="0" anchor="t">
            <a:normAutofit/>
          </a:bodyPr>
          <a:lstStyle/>
          <a:p>
            <a:pPr algn="ctr">
              <a:spcAft>
                <a:spcPts val="563"/>
              </a:spcAft>
              <a:buClr>
                <a:schemeClr val="tx1"/>
              </a:buClr>
              <a:buSzPct val="100000"/>
            </a:pPr>
            <a:endParaRPr lang="en-US" sz="900" cap="all"/>
          </a:p>
        </p:txBody>
      </p:sp>
      <p:sp>
        <p:nvSpPr>
          <p:cNvPr id="2" name="Title 1">
            <a:extLst>
              <a:ext uri="{FF2B5EF4-FFF2-40B4-BE49-F238E27FC236}">
                <a16:creationId xmlns:a16="http://schemas.microsoft.com/office/drawing/2014/main" id="{58F642BC-AB0D-714C-8A4F-6EE5C9C4C104}"/>
              </a:ext>
            </a:extLst>
          </p:cNvPr>
          <p:cNvSpPr>
            <a:spLocks noGrp="1"/>
          </p:cNvSpPr>
          <p:nvPr>
            <p:ph type="title"/>
          </p:nvPr>
        </p:nvSpPr>
        <p:spPr>
          <a:xfrm>
            <a:off x="3148927" y="6827526"/>
            <a:ext cx="3709073" cy="1740354"/>
          </a:xfrm>
        </p:spPr>
        <p:txBody>
          <a:bodyPr vert="horz" lIns="91440" tIns="45720" rIns="91440" bIns="45720" rtlCol="0" anchor="b">
            <a:noAutofit/>
          </a:bodyPr>
          <a:lstStyle/>
          <a:p>
            <a:pPr algn="ctr"/>
            <a:r>
              <a:rPr lang="en-US" sz="1800" dirty="0" err="1"/>
              <a:t>GirlGuiding</a:t>
            </a:r>
            <a:r>
              <a:rPr lang="en-US" sz="1800" dirty="0"/>
              <a:t> </a:t>
            </a:r>
            <a:br>
              <a:rPr lang="en-US" sz="1800" dirty="0"/>
            </a:br>
            <a:r>
              <a:rPr lang="en-US" sz="1800" dirty="0"/>
              <a:t>Contact details</a:t>
            </a:r>
            <a:br>
              <a:rPr lang="en-US" sz="1800" dirty="0"/>
            </a:br>
            <a:r>
              <a:rPr lang="en-US" sz="1800" dirty="0"/>
              <a:t> email </a:t>
            </a:r>
            <a:r>
              <a:rPr lang="en-US" sz="1800" dirty="0">
                <a:hlinkClick r:id="rId3"/>
              </a:rPr>
              <a:t>finlandadventure@girlguiding.org</a:t>
            </a:r>
            <a:br>
              <a:rPr lang="en-US" sz="1800" dirty="0"/>
            </a:br>
            <a:endParaRPr lang="en-US" sz="18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29610" y="8677614"/>
            <a:ext cx="1096069"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793962B-B5D1-5841-B438-6BB434D23DF8}"/>
              </a:ext>
            </a:extLst>
          </p:cNvPr>
          <p:cNvSpPr txBox="1"/>
          <p:nvPr/>
        </p:nvSpPr>
        <p:spPr>
          <a:xfrm>
            <a:off x="43528" y="9538246"/>
            <a:ext cx="2191110" cy="369332"/>
          </a:xfrm>
          <a:prstGeom prst="rect">
            <a:avLst/>
          </a:prstGeom>
          <a:noFill/>
        </p:spPr>
        <p:txBody>
          <a:bodyPr wrap="square" rtlCol="0">
            <a:spAutoFit/>
          </a:bodyPr>
          <a:lstStyle/>
          <a:p>
            <a:r>
              <a:rPr lang="en-GB" sz="18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Datalignum</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(2020) </a:t>
            </a:r>
            <a:endParaRPr lang="en-US" dirty="0">
              <a:solidFill>
                <a:schemeClr val="bg1"/>
              </a:solidFill>
            </a:endParaRPr>
          </a:p>
        </p:txBody>
      </p:sp>
      <p:pic>
        <p:nvPicPr>
          <p:cNvPr id="8" name="Picture 7" descr="ABTA | Travel Advice &amp; Holiday Information | UK Travel Industry">
            <a:extLst>
              <a:ext uri="{FF2B5EF4-FFF2-40B4-BE49-F238E27FC236}">
                <a16:creationId xmlns:a16="http://schemas.microsoft.com/office/drawing/2014/main" id="{6849783C-3BFD-514B-B603-FBDEB1A305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1413" y="8523387"/>
            <a:ext cx="2052462" cy="1155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515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112986</TotalTime>
  <Words>1823</Words>
  <Application>Microsoft Macintosh PowerPoint</Application>
  <PresentationFormat>Custom</PresentationFormat>
  <Paragraphs>79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Calibri W01 Regular_904604</vt:lpstr>
      <vt:lpstr>Office Theme</vt:lpstr>
      <vt:lpstr>PowerPoint Presentation</vt:lpstr>
      <vt:lpstr>PowerPoint Presentation</vt:lpstr>
      <vt:lpstr>Let the Finnish adventure begin!</vt:lpstr>
      <vt:lpstr>When?  15th – 25th July 2023</vt:lpstr>
      <vt:lpstr>Trip Overview</vt:lpstr>
      <vt:lpstr>PowerPoint Presentation</vt:lpstr>
      <vt:lpstr>Testimonials</vt:lpstr>
      <vt:lpstr>Terms and conditions</vt:lpstr>
      <vt:lpstr>PowerPoint Presentation</vt:lpstr>
      <vt:lpstr>GirlGuiding  Contact details  email finlandadventure@girlguiding.org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Griffiths (2100308)</dc:creator>
  <cp:lastModifiedBy>Chloe Griffiths (2100308)</cp:lastModifiedBy>
  <cp:revision>16</cp:revision>
  <dcterms:created xsi:type="dcterms:W3CDTF">2022-12-08T12:01:04Z</dcterms:created>
  <dcterms:modified xsi:type="dcterms:W3CDTF">2023-05-19T10:32:48Z</dcterms:modified>
</cp:coreProperties>
</file>