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9" d="100"/>
          <a:sy n="59" d="100"/>
        </p:scale>
        <p:origin x="15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365125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Three Ways of Designing Organisational Structure: The Case of Primark</a:t>
            </a:r>
          </a:p>
        </p:txBody>
      </p:sp>
      <p:sp>
        <p:nvSpPr>
          <p:cNvPr id="28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0" y="1929384"/>
            <a:ext cx="7886700" cy="425196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Module: LCBB4009 – Understanding Organizational Structure and Culture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Assessment: Component 1 – Individual Presentation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Student: Ilie Tundrea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 Student ID: 2321473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Tutor : Mudassar Hasan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Date: 20th October 2025</a:t>
            </a:r>
            <a:endParaRPr lang="en-US" sz="19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32AEEBC8-9D30-42EF-95F2-386C2653FB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502920"/>
            <a:ext cx="2564892" cy="1463040"/>
          </a:xfrm>
        </p:spPr>
        <p:txBody>
          <a:bodyPr anchor="ctr">
            <a:normAutofit/>
          </a:bodyPr>
          <a:lstStyle/>
          <a:p>
            <a:r>
              <a:rPr lang="en-GB" sz="4200"/>
              <a:t>Outline</a:t>
            </a:r>
          </a:p>
        </p:txBody>
      </p:sp>
      <p:sp>
        <p:nvSpPr>
          <p:cNvPr id="33" name="sketch line">
            <a:extLst>
              <a:ext uri="{FF2B5EF4-FFF2-40B4-BE49-F238E27FC236}">
                <a16:creationId xmlns:a16="http://schemas.microsoft.com/office/drawing/2014/main" id="{2E92FA66-67D7-4CB4-94D3-E643A9AD4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480309" y="1227582"/>
            <a:ext cx="1554480" cy="13716"/>
          </a:xfrm>
          <a:custGeom>
            <a:avLst/>
            <a:gdLst>
              <a:gd name="connsiteX0" fmla="*/ 0 w 1554480"/>
              <a:gd name="connsiteY0" fmla="*/ 0 h 13716"/>
              <a:gd name="connsiteX1" fmla="*/ 549250 w 1554480"/>
              <a:gd name="connsiteY1" fmla="*/ 0 h 13716"/>
              <a:gd name="connsiteX2" fmla="*/ 1082954 w 1554480"/>
              <a:gd name="connsiteY2" fmla="*/ 0 h 13716"/>
              <a:gd name="connsiteX3" fmla="*/ 1554480 w 1554480"/>
              <a:gd name="connsiteY3" fmla="*/ 0 h 13716"/>
              <a:gd name="connsiteX4" fmla="*/ 1554480 w 1554480"/>
              <a:gd name="connsiteY4" fmla="*/ 13716 h 13716"/>
              <a:gd name="connsiteX5" fmla="*/ 1067410 w 1554480"/>
              <a:gd name="connsiteY5" fmla="*/ 13716 h 13716"/>
              <a:gd name="connsiteX6" fmla="*/ 549250 w 1554480"/>
              <a:gd name="connsiteY6" fmla="*/ 13716 h 13716"/>
              <a:gd name="connsiteX7" fmla="*/ 0 w 1554480"/>
              <a:gd name="connsiteY7" fmla="*/ 13716 h 13716"/>
              <a:gd name="connsiteX8" fmla="*/ 0 w 1554480"/>
              <a:gd name="connsiteY8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4480" h="13716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3820" y="4959"/>
                  <a:pt x="1554594" y="10798"/>
                  <a:pt x="1554480" y="13716"/>
                </a:cubicBezTo>
                <a:cubicBezTo>
                  <a:pt x="1338847" y="1555"/>
                  <a:pt x="1215066" y="33279"/>
                  <a:pt x="1067410" y="13716"/>
                </a:cubicBezTo>
                <a:cubicBezTo>
                  <a:pt x="919754" y="-5847"/>
                  <a:pt x="800465" y="-1492"/>
                  <a:pt x="549250" y="13716"/>
                </a:cubicBezTo>
                <a:cubicBezTo>
                  <a:pt x="298035" y="28924"/>
                  <a:pt x="158868" y="18197"/>
                  <a:pt x="0" y="13716"/>
                </a:cubicBezTo>
                <a:cubicBezTo>
                  <a:pt x="488" y="8630"/>
                  <a:pt x="480" y="6612"/>
                  <a:pt x="0" y="0"/>
                </a:cubicBezTo>
                <a:close/>
              </a:path>
              <a:path w="1554480" h="13716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232" y="4157"/>
                  <a:pt x="1554673" y="7559"/>
                  <a:pt x="1554480" y="13716"/>
                </a:cubicBezTo>
                <a:cubicBezTo>
                  <a:pt x="1336087" y="7600"/>
                  <a:pt x="1310024" y="15187"/>
                  <a:pt x="1067410" y="13716"/>
                </a:cubicBezTo>
                <a:cubicBezTo>
                  <a:pt x="824796" y="12246"/>
                  <a:pt x="787902" y="30075"/>
                  <a:pt x="518160" y="13716"/>
                </a:cubicBezTo>
                <a:cubicBezTo>
                  <a:pt x="248418" y="-2643"/>
                  <a:pt x="133160" y="4633"/>
                  <a:pt x="0" y="13716"/>
                </a:cubicBezTo>
                <a:cubicBezTo>
                  <a:pt x="43" y="9160"/>
                  <a:pt x="-111" y="481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1291" y="1367613"/>
            <a:ext cx="5170932" cy="1463040"/>
          </a:xfrm>
        </p:spPr>
        <p:txBody>
          <a:bodyPr anchor="ctr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000" dirty="0"/>
              <a:t>• Introduction: What is organizational structure?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/>
              <a:t>• Importance of organization charts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/>
              <a:t>• Case study: Primark (UK retail fashion)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/>
              <a:t>• Three ways of designing structure: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/>
              <a:t>   1. Functional structure</a:t>
            </a:r>
            <a:endParaRPr lang="en-GB" sz="20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/>
              <a:t>   2. Divisional structure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/>
              <a:t>   3. Matrix structure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 Conclusion</a:t>
            </a:r>
          </a:p>
          <a:p>
            <a:pPr>
              <a:lnSpc>
                <a:spcPct val="90000"/>
              </a:lnSpc>
            </a:pPr>
            <a:r>
              <a:rPr lang="en-US" sz="2000" dirty="0"/>
              <a:t> References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FBE269-3F6A-0BAC-2A97-51FDBD2AF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74" y="4189557"/>
            <a:ext cx="8188452" cy="104402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300"/>
              <a:t>Organisational Structure &amp; Importance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1900" dirty="0"/>
              <a:t>• </a:t>
            </a:r>
            <a:r>
              <a:rPr lang="en-US" sz="2400" dirty="0"/>
              <a:t>Organizational structure = system of tasks, roles and reporting</a:t>
            </a:r>
          </a:p>
          <a:p>
            <a:pPr marL="0" indent="0">
              <a:buNone/>
            </a:pPr>
            <a:r>
              <a:rPr lang="en-US" sz="2400" dirty="0"/>
              <a:t>• Organization chart = visual map of authority &amp; communication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 Why important?:</a:t>
            </a:r>
          </a:p>
          <a:p>
            <a:r>
              <a:rPr lang="en-US" sz="2400" dirty="0"/>
              <a:t>   - Clarifies responsibilities</a:t>
            </a:r>
          </a:p>
          <a:p>
            <a:r>
              <a:rPr lang="en-US" sz="2400" dirty="0"/>
              <a:t>   - Improves communication</a:t>
            </a:r>
          </a:p>
          <a:p>
            <a:r>
              <a:rPr lang="en-US" sz="2400" dirty="0"/>
              <a:t>   - Supports performance and leadership</a:t>
            </a:r>
          </a:p>
          <a:p>
            <a:r>
              <a:rPr lang="en-US" sz="2400" dirty="0"/>
              <a:t>Reference: Mullins (2019)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300"/>
              <a:t>Functional Structure – Primark Example</a:t>
            </a:r>
          </a:p>
        </p:txBody>
      </p:sp>
      <p:sp>
        <p:nvSpPr>
          <p:cNvPr id="23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507" y="2606040"/>
            <a:ext cx="78867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900" dirty="0"/>
              <a:t>• </a:t>
            </a:r>
            <a:r>
              <a:rPr lang="en-US" sz="2400" dirty="0"/>
              <a:t>Employees grouped by functions (HR, Marketing, Finance)</a:t>
            </a:r>
          </a:p>
          <a:p>
            <a:pPr marL="0" indent="0">
              <a:buNone/>
            </a:pPr>
            <a:r>
              <a:rPr lang="en-US" sz="2400" dirty="0"/>
              <a:t>• Advantages: efficiency, specialization, clear authority lines</a:t>
            </a:r>
          </a:p>
          <a:p>
            <a:pPr marL="0" indent="0">
              <a:buNone/>
            </a:pPr>
            <a:r>
              <a:rPr lang="en-US" sz="2400" dirty="0"/>
              <a:t>• Disadvantages: silo mentality, less flexibility</a:t>
            </a:r>
          </a:p>
          <a:p>
            <a:pPr marL="0" indent="0">
              <a:buNone/>
            </a:pPr>
            <a:r>
              <a:rPr lang="en-US" sz="2400" dirty="0"/>
              <a:t>• Primark example: HR, Finance, Marketing, Supply Chain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300"/>
              <a:t>Divisional Structure – Primark Example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23" y="2321270"/>
            <a:ext cx="78867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900" dirty="0"/>
              <a:t>• </a:t>
            </a:r>
            <a:r>
              <a:rPr lang="en-US" sz="2400" dirty="0"/>
              <a:t>Organized around products, services, or regions</a:t>
            </a:r>
          </a:p>
          <a:p>
            <a:pPr marL="0" indent="0">
              <a:buNone/>
            </a:pPr>
            <a:r>
              <a:rPr lang="en-US" sz="2400" dirty="0"/>
              <a:t>• Advantages: focus on customers &amp; markets, accountability</a:t>
            </a:r>
          </a:p>
          <a:p>
            <a:pPr marL="0" indent="0">
              <a:buNone/>
            </a:pPr>
            <a:r>
              <a:rPr lang="en-US" sz="2400" dirty="0"/>
              <a:t>• Disadvantages: duplicated functions, higher costs</a:t>
            </a:r>
          </a:p>
          <a:p>
            <a:pPr marL="0" indent="0">
              <a:buNone/>
            </a:pPr>
            <a:r>
              <a:rPr lang="en-US" sz="2400" dirty="0"/>
              <a:t>• Primark example: UK, Europe, US divisions, each with HR, Finance, Marketing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300"/>
              <a:t>Matrix Structure – Primark Example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397470"/>
            <a:ext cx="78867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900" dirty="0"/>
              <a:t>• </a:t>
            </a:r>
            <a:r>
              <a:rPr lang="en-US" sz="2400" dirty="0"/>
              <a:t>Combines functional &amp; divisional (dual reporting)</a:t>
            </a:r>
          </a:p>
          <a:p>
            <a:pPr marL="0" indent="0">
              <a:buNone/>
            </a:pPr>
            <a:r>
              <a:rPr lang="en-US" sz="2400" dirty="0"/>
              <a:t>• Advantages: collaboration, innovation, flexibility</a:t>
            </a:r>
          </a:p>
          <a:p>
            <a:pPr marL="0" indent="0">
              <a:buNone/>
            </a:pPr>
            <a:r>
              <a:rPr lang="en-US" sz="2400" dirty="0"/>
              <a:t>• Disadvantages: role conflicts, complexity</a:t>
            </a:r>
          </a:p>
          <a:p>
            <a:pPr marL="0" indent="0">
              <a:buNone/>
            </a:pPr>
            <a:r>
              <a:rPr lang="en-US" sz="2400" dirty="0"/>
              <a:t>• Primark example: Functional managers + Project managers</a:t>
            </a:r>
          </a:p>
          <a:p>
            <a:r>
              <a:rPr lang="en-US" sz="2400" dirty="0"/>
              <a:t>   - Store openings, sustainability projects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Conclusion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900" dirty="0"/>
              <a:t>• </a:t>
            </a:r>
            <a:r>
              <a:rPr lang="en-US" sz="2400" dirty="0"/>
              <a:t>Organizational structure shapes communication &amp; performance</a:t>
            </a:r>
          </a:p>
          <a:p>
            <a:pPr marL="0" indent="0">
              <a:buNone/>
            </a:pPr>
            <a:r>
              <a:rPr lang="en-US" sz="2400" dirty="0"/>
              <a:t>• Functional: efficient, but rigid</a:t>
            </a:r>
          </a:p>
          <a:p>
            <a:pPr marL="0" indent="0">
              <a:buNone/>
            </a:pPr>
            <a:r>
              <a:rPr lang="en-US" sz="2400" dirty="0"/>
              <a:t>• Divisional: customer-focused, but costly</a:t>
            </a:r>
          </a:p>
          <a:p>
            <a:pPr marL="0" indent="0">
              <a:buNone/>
            </a:pPr>
            <a:r>
              <a:rPr lang="en-US" sz="2400" dirty="0"/>
              <a:t>• Matrix: innovative, but complex</a:t>
            </a:r>
          </a:p>
          <a:p>
            <a:pPr marL="0" indent="0">
              <a:buNone/>
            </a:pPr>
            <a:r>
              <a:rPr lang="en-US" sz="2400" dirty="0"/>
              <a:t>• Primark uses hybrid: functional core + divisional by geography + project teams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References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Mullins, L.J. (2019). Management and </a:t>
            </a:r>
            <a:r>
              <a:rPr lang="en-US" sz="2400" dirty="0" err="1"/>
              <a:t>Organisational</a:t>
            </a:r>
            <a:r>
              <a:rPr lang="en-US" sz="2400" dirty="0"/>
              <a:t> </a:t>
            </a:r>
            <a:r>
              <a:rPr lang="en-US" sz="2400" dirty="0" err="1"/>
              <a:t>Behaviour</a:t>
            </a:r>
            <a:r>
              <a:rPr lang="en-US" sz="2400" dirty="0"/>
              <a:t>. Pearson.</a:t>
            </a:r>
          </a:p>
          <a:p>
            <a:r>
              <a:rPr lang="en-US" sz="2400" dirty="0"/>
              <a:t>Daft, R.L. (2020). Management. Cengage Learning.</a:t>
            </a:r>
          </a:p>
          <a:p>
            <a:r>
              <a:rPr lang="en-US" sz="2400" dirty="0"/>
              <a:t>Primark (2024). About Us. Available at: https://www.primark.com</a:t>
            </a:r>
          </a:p>
          <a:p>
            <a:r>
              <a:rPr lang="en-US" sz="2400" dirty="0"/>
              <a:t>Johnson, G., Scholes, K. &amp; Whittington, R. (2020). Exploring Strategy. Pearson.</a:t>
            </a:r>
          </a:p>
          <a:p>
            <a:r>
              <a:rPr lang="en-US" sz="2400" dirty="0"/>
              <a:t>Journal of Business Research (recent articles).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406</Words>
  <Application>Microsoft Office PowerPoint</Application>
  <PresentationFormat>On-screen Show (4:3)</PresentationFormat>
  <Paragraphs>56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Three Ways of Designing Organisational Structure: The Case of Primark</vt:lpstr>
      <vt:lpstr>Outline</vt:lpstr>
      <vt:lpstr>Organisational Structure &amp; Importance</vt:lpstr>
      <vt:lpstr>Functional Structure – Primark Example</vt:lpstr>
      <vt:lpstr>Divisional Structure – Primark Example</vt:lpstr>
      <vt:lpstr>Matrix Structure – Primark Example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Three Ways of Designing Organisational Structure: The Case of Primark</dc:title>
  <dc:subject/>
  <dc:creator>Hp 2023</dc:creator>
  <cp:keywords/>
  <dc:description>generated using python-pptx</dc:description>
  <cp:lastModifiedBy>Gabriela Tundrea (2322808)</cp:lastModifiedBy>
  <cp:revision>6</cp:revision>
  <dcterms:created xsi:type="dcterms:W3CDTF">2013-01-27T09:14:16Z</dcterms:created>
  <dcterms:modified xsi:type="dcterms:W3CDTF">2025-10-17T19:23:56Z</dcterms:modified>
  <cp:category/>
</cp:coreProperties>
</file>