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4" r:id="rId3"/>
    <p:sldId id="257" r:id="rId4"/>
    <p:sldId id="259" r:id="rId5"/>
    <p:sldId id="268" r:id="rId6"/>
    <p:sldId id="267" r:id="rId7"/>
    <p:sldId id="260" r:id="rId8"/>
    <p:sldId id="270" r:id="rId9"/>
    <p:sldId id="269" r:id="rId10"/>
    <p:sldId id="271" r:id="rId11"/>
    <p:sldId id="272" r:id="rId12"/>
    <p:sldId id="273" r:id="rId13"/>
    <p:sldId id="258" r:id="rId14"/>
    <p:sldId id="276" r:id="rId15"/>
    <p:sldId id="277" r:id="rId16"/>
    <p:sldId id="261" r:id="rId17"/>
    <p:sldId id="275" r:id="rId18"/>
    <p:sldId id="262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904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4792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7810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067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4439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96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955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72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4189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2963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1648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369406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816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2732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0177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6100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825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55064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8.png"/><Relationship Id="rId5" Type="http://schemas.openxmlformats.org/officeDocument/2006/relationships/image" Target="../media/image9.pn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8.png"/><Relationship Id="rId5" Type="http://schemas.openxmlformats.org/officeDocument/2006/relationships/image" Target="../media/image10.png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8.png"/><Relationship Id="rId5" Type="http://schemas.openxmlformats.org/officeDocument/2006/relationships/image" Target="../media/image5.png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8.png"/><Relationship Id="rId5" Type="http://schemas.openxmlformats.org/officeDocument/2006/relationships/image" Target="../media/image5.png"/><Relationship Id="rId4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8.png"/><Relationship Id="rId5" Type="http://schemas.openxmlformats.org/officeDocument/2006/relationships/image" Target="../media/image12.png"/><Relationship Id="rId4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media" Target="../media/media8.m4a"/><Relationship Id="rId7" Type="http://schemas.openxmlformats.org/officeDocument/2006/relationships/image" Target="../media/image8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3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8.m4a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media" Target="../media/media10.m4a"/><Relationship Id="rId7" Type="http://schemas.openxmlformats.org/officeDocument/2006/relationships/image" Target="../media/image14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.jpe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0.m4a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media" Target="../media/media12.m4a"/><Relationship Id="rId7" Type="http://schemas.openxmlformats.org/officeDocument/2006/relationships/image" Target="../media/image8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5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2.m4a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8.png"/><Relationship Id="rId5" Type="http://schemas.openxmlformats.org/officeDocument/2006/relationships/image" Target="../media/image16.png"/><Relationship Id="rId4" Type="http://schemas.openxmlformats.org/officeDocument/2006/relationships/image" Target="../media/image1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media" Target="../media/media15.m4a"/><Relationship Id="rId7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audio" Target="../media/media16.m4a"/><Relationship Id="rId5" Type="http://schemas.microsoft.com/office/2007/relationships/media" Target="../media/media16.m4a"/><Relationship Id="rId4" Type="http://schemas.openxmlformats.org/officeDocument/2006/relationships/audio" Target="../media/media15.m4a"/><Relationship Id="rId9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audio" Target="../media/media20.m4a"/><Relationship Id="rId3" Type="http://schemas.microsoft.com/office/2007/relationships/media" Target="../media/media18.m4a"/><Relationship Id="rId7" Type="http://schemas.microsoft.com/office/2007/relationships/media" Target="../media/media20.m4a"/><Relationship Id="rId12" Type="http://schemas.openxmlformats.org/officeDocument/2006/relationships/image" Target="../media/image8.png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audio" Target="../media/media19.m4a"/><Relationship Id="rId11" Type="http://schemas.openxmlformats.org/officeDocument/2006/relationships/slideLayout" Target="../slideLayouts/slideLayout14.xml"/><Relationship Id="rId5" Type="http://schemas.microsoft.com/office/2007/relationships/media" Target="../media/media19.m4a"/><Relationship Id="rId10" Type="http://schemas.openxmlformats.org/officeDocument/2006/relationships/audio" Target="../media/media21.m4a"/><Relationship Id="rId4" Type="http://schemas.openxmlformats.org/officeDocument/2006/relationships/audio" Target="../media/media18.m4a"/><Relationship Id="rId9" Type="http://schemas.microsoft.com/office/2007/relationships/media" Target="../media/media21.m4a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media25.m4a"/><Relationship Id="rId3" Type="http://schemas.microsoft.com/office/2007/relationships/media" Target="../media/media23.m4a"/><Relationship Id="rId7" Type="http://schemas.microsoft.com/office/2007/relationships/media" Target="../media/media25.m4a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audio" Target="../media/media24.m4a"/><Relationship Id="rId5" Type="http://schemas.microsoft.com/office/2007/relationships/media" Target="../media/media24.m4a"/><Relationship Id="rId10" Type="http://schemas.openxmlformats.org/officeDocument/2006/relationships/image" Target="../media/image8.png"/><Relationship Id="rId4" Type="http://schemas.openxmlformats.org/officeDocument/2006/relationships/audio" Target="../media/media23.m4a"/><Relationship Id="rId9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image" Target="../media/image8.png"/><Relationship Id="rId5" Type="http://schemas.openxmlformats.org/officeDocument/2006/relationships/image" Target="../media/image5.png"/><Relationship Id="rId4" Type="http://schemas.openxmlformats.org/officeDocument/2006/relationships/image" Target="../media/image1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audio" Target="../media/media30.m4a"/><Relationship Id="rId3" Type="http://schemas.microsoft.com/office/2007/relationships/media" Target="../media/media28.m4a"/><Relationship Id="rId7" Type="http://schemas.microsoft.com/office/2007/relationships/media" Target="../media/media30.m4a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audio" Target="../media/media29.m4a"/><Relationship Id="rId5" Type="http://schemas.microsoft.com/office/2007/relationships/media" Target="../media/media29.m4a"/><Relationship Id="rId10" Type="http://schemas.openxmlformats.org/officeDocument/2006/relationships/image" Target="../media/image8.png"/><Relationship Id="rId4" Type="http://schemas.openxmlformats.org/officeDocument/2006/relationships/audio" Target="../media/media28.m4a"/><Relationship Id="rId9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199" y="1174819"/>
            <a:ext cx="4826795" cy="2858363"/>
          </a:xfrm>
        </p:spPr>
        <p:txBody>
          <a:bodyPr>
            <a:normAutofit fontScale="90000"/>
          </a:bodyPr>
          <a:lstStyle/>
          <a:p>
            <a:pPr algn="l"/>
            <a:r>
              <a:rPr lang="en-GB" sz="6700" dirty="0" err="1">
                <a:solidFill>
                  <a:schemeClr val="tx1"/>
                </a:solidFill>
              </a:rPr>
              <a:t>Saxeten</a:t>
            </a:r>
            <a:r>
              <a:rPr lang="en-GB" sz="6700" dirty="0">
                <a:solidFill>
                  <a:schemeClr val="tx1"/>
                </a:solidFill>
              </a:rPr>
              <a:t> Canyon Disaster</a:t>
            </a:r>
            <a:endParaRPr lang="en-US" sz="6700" dirty="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5024" y="4414180"/>
            <a:ext cx="4830283" cy="1594507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tx1"/>
                </a:solidFill>
              </a:rPr>
              <a:t>By Aaron Reddy</a:t>
            </a:r>
          </a:p>
        </p:txBody>
      </p:sp>
      <p:pic>
        <p:nvPicPr>
          <p:cNvPr id="4" name="Picture 3" descr="A group of people climbing a rock wall&#10;&#10;Description automatically generated with low confidence">
            <a:extLst>
              <a:ext uri="{FF2B5EF4-FFF2-40B4-BE49-F238E27FC236}">
                <a16:creationId xmlns:a16="http://schemas.microsoft.com/office/drawing/2014/main" id="{EB728BC8-C81B-4D1F-976E-D9A05D405E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39" r="22095" b="2"/>
          <a:stretch/>
        </p:blipFill>
        <p:spPr>
          <a:xfrm>
            <a:off x="6096000" y="841375"/>
            <a:ext cx="5260975" cy="4707593"/>
          </a:xfrm>
          <a:custGeom>
            <a:avLst/>
            <a:gdLst/>
            <a:ahLst/>
            <a:cxnLst/>
            <a:rect l="l" t="t" r="r" b="b"/>
            <a:pathLst>
              <a:path w="5260975" h="4707593">
                <a:moveTo>
                  <a:pt x="0" y="0"/>
                </a:moveTo>
                <a:lnTo>
                  <a:pt x="5260975" y="0"/>
                </a:lnTo>
                <a:lnTo>
                  <a:pt x="5260975" y="3296937"/>
                </a:lnTo>
                <a:lnTo>
                  <a:pt x="5260975" y="3518571"/>
                </a:lnTo>
                <a:lnTo>
                  <a:pt x="5226503" y="3534000"/>
                </a:lnTo>
                <a:cubicBezTo>
                  <a:pt x="5219783" y="3536785"/>
                  <a:pt x="5212389" y="3538321"/>
                  <a:pt x="5206341" y="3542065"/>
                </a:cubicBezTo>
                <a:cubicBezTo>
                  <a:pt x="5178495" y="3559156"/>
                  <a:pt x="5151515" y="3577591"/>
                  <a:pt x="5123287" y="3594010"/>
                </a:cubicBezTo>
                <a:cubicBezTo>
                  <a:pt x="5094195" y="3611004"/>
                  <a:pt x="5068175" y="3631071"/>
                  <a:pt x="5048107" y="3658244"/>
                </a:cubicBezTo>
                <a:cubicBezTo>
                  <a:pt x="5029480" y="3683496"/>
                  <a:pt x="5011429" y="3709131"/>
                  <a:pt x="4992899" y="3734479"/>
                </a:cubicBezTo>
                <a:cubicBezTo>
                  <a:pt x="4988194" y="3740912"/>
                  <a:pt x="4983873" y="3748498"/>
                  <a:pt x="4977440" y="3752627"/>
                </a:cubicBezTo>
                <a:cubicBezTo>
                  <a:pt x="4964094" y="3761268"/>
                  <a:pt x="4949499" y="3768277"/>
                  <a:pt x="4935193" y="3775382"/>
                </a:cubicBezTo>
                <a:cubicBezTo>
                  <a:pt x="4922903" y="3781431"/>
                  <a:pt x="4909845" y="3785943"/>
                  <a:pt x="4897844" y="3792472"/>
                </a:cubicBezTo>
                <a:cubicBezTo>
                  <a:pt x="4888243" y="3797658"/>
                  <a:pt x="4879697" y="3804859"/>
                  <a:pt x="4870767" y="3811388"/>
                </a:cubicBezTo>
                <a:cubicBezTo>
                  <a:pt x="4862990" y="3817052"/>
                  <a:pt x="4854445" y="3821949"/>
                  <a:pt x="4847916" y="3828767"/>
                </a:cubicBezTo>
                <a:cubicBezTo>
                  <a:pt x="4831977" y="3845281"/>
                  <a:pt x="4815942" y="3861508"/>
                  <a:pt x="4796163" y="3873702"/>
                </a:cubicBezTo>
                <a:cubicBezTo>
                  <a:pt x="4776672" y="3885799"/>
                  <a:pt x="4758237" y="3899338"/>
                  <a:pt x="4738843" y="3911628"/>
                </a:cubicBezTo>
                <a:cubicBezTo>
                  <a:pt x="4719831" y="3923630"/>
                  <a:pt x="4702645" y="3936783"/>
                  <a:pt x="4692755" y="3958099"/>
                </a:cubicBezTo>
                <a:cubicBezTo>
                  <a:pt x="4688339" y="3967508"/>
                  <a:pt x="4682097" y="3977782"/>
                  <a:pt x="4673744" y="3983255"/>
                </a:cubicBezTo>
                <a:cubicBezTo>
                  <a:pt x="4661838" y="3991032"/>
                  <a:pt x="4646764" y="3993817"/>
                  <a:pt x="4633801" y="4000442"/>
                </a:cubicBezTo>
                <a:cubicBezTo>
                  <a:pt x="4618535" y="4008219"/>
                  <a:pt x="4600869" y="4014940"/>
                  <a:pt x="4590499" y="4027326"/>
                </a:cubicBezTo>
                <a:cubicBezTo>
                  <a:pt x="4581281" y="4038368"/>
                  <a:pt x="4571968" y="4047009"/>
                  <a:pt x="4559773" y="4054018"/>
                </a:cubicBezTo>
                <a:cubicBezTo>
                  <a:pt x="4551229" y="4058915"/>
                  <a:pt x="4544892" y="4067844"/>
                  <a:pt x="4536059" y="4071877"/>
                </a:cubicBezTo>
                <a:cubicBezTo>
                  <a:pt x="4524441" y="4077254"/>
                  <a:pt x="4512727" y="4081479"/>
                  <a:pt x="4502549" y="4089832"/>
                </a:cubicBezTo>
                <a:cubicBezTo>
                  <a:pt x="4491987" y="4098473"/>
                  <a:pt x="4479986" y="4105290"/>
                  <a:pt x="4468944" y="4113356"/>
                </a:cubicBezTo>
                <a:cubicBezTo>
                  <a:pt x="4463087" y="4117676"/>
                  <a:pt x="4458286" y="4123341"/>
                  <a:pt x="4452622" y="4127854"/>
                </a:cubicBezTo>
                <a:cubicBezTo>
                  <a:pt x="4442252" y="4136111"/>
                  <a:pt x="4431690" y="4144176"/>
                  <a:pt x="4421032" y="4151953"/>
                </a:cubicBezTo>
                <a:cubicBezTo>
                  <a:pt x="4410375" y="4159731"/>
                  <a:pt x="4400197" y="4168756"/>
                  <a:pt x="4388483" y="4174421"/>
                </a:cubicBezTo>
                <a:cubicBezTo>
                  <a:pt x="4368513" y="4184023"/>
                  <a:pt x="4346717" y="4189784"/>
                  <a:pt x="4327321" y="4200153"/>
                </a:cubicBezTo>
                <a:cubicBezTo>
                  <a:pt x="4307639" y="4210714"/>
                  <a:pt x="4289107" y="4223965"/>
                  <a:pt x="4271633" y="4237983"/>
                </a:cubicBezTo>
                <a:cubicBezTo>
                  <a:pt x="4257807" y="4249025"/>
                  <a:pt x="4244845" y="4259971"/>
                  <a:pt x="4227465" y="4265635"/>
                </a:cubicBezTo>
                <a:cubicBezTo>
                  <a:pt x="4217768" y="4268804"/>
                  <a:pt x="4207591" y="4275717"/>
                  <a:pt x="4201733" y="4283783"/>
                </a:cubicBezTo>
                <a:cubicBezTo>
                  <a:pt x="4189059" y="4301353"/>
                  <a:pt x="4172833" y="4313739"/>
                  <a:pt x="4154494" y="4324301"/>
                </a:cubicBezTo>
                <a:cubicBezTo>
                  <a:pt x="4130010" y="4338511"/>
                  <a:pt x="4105814" y="4353009"/>
                  <a:pt x="4081234" y="4366931"/>
                </a:cubicBezTo>
                <a:cubicBezTo>
                  <a:pt x="4066737" y="4375189"/>
                  <a:pt x="4052335" y="4383926"/>
                  <a:pt x="4036971" y="4389975"/>
                </a:cubicBezTo>
                <a:cubicBezTo>
                  <a:pt x="4005575" y="4402457"/>
                  <a:pt x="3973410" y="4413114"/>
                  <a:pt x="3941725" y="4424733"/>
                </a:cubicBezTo>
                <a:cubicBezTo>
                  <a:pt x="3931355" y="4428477"/>
                  <a:pt x="3921561" y="4433854"/>
                  <a:pt x="3910999" y="4437119"/>
                </a:cubicBezTo>
                <a:cubicBezTo>
                  <a:pt x="3899573" y="4440671"/>
                  <a:pt x="3887285" y="4441727"/>
                  <a:pt x="3875859" y="4445280"/>
                </a:cubicBezTo>
                <a:cubicBezTo>
                  <a:pt x="3856847" y="4451136"/>
                  <a:pt x="3838412" y="4458626"/>
                  <a:pt x="3819401" y="4464579"/>
                </a:cubicBezTo>
                <a:cubicBezTo>
                  <a:pt x="3782723" y="4476005"/>
                  <a:pt x="3745949" y="4486951"/>
                  <a:pt x="3709176" y="4497800"/>
                </a:cubicBezTo>
                <a:cubicBezTo>
                  <a:pt x="3701303" y="4500105"/>
                  <a:pt x="3692757" y="4500393"/>
                  <a:pt x="3684981" y="4502889"/>
                </a:cubicBezTo>
                <a:cubicBezTo>
                  <a:pt x="3664337" y="4509610"/>
                  <a:pt x="3643789" y="4516907"/>
                  <a:pt x="3623338" y="4524300"/>
                </a:cubicBezTo>
                <a:cubicBezTo>
                  <a:pt x="3610953" y="4528813"/>
                  <a:pt x="3598854" y="4534382"/>
                  <a:pt x="3586373" y="4538702"/>
                </a:cubicBezTo>
                <a:cubicBezTo>
                  <a:pt x="3576387" y="4542159"/>
                  <a:pt x="3566113" y="4544847"/>
                  <a:pt x="3555743" y="4546960"/>
                </a:cubicBezTo>
                <a:cubicBezTo>
                  <a:pt x="3546814" y="4548785"/>
                  <a:pt x="3537501" y="4548592"/>
                  <a:pt x="3528667" y="4550801"/>
                </a:cubicBezTo>
                <a:cubicBezTo>
                  <a:pt x="3504759" y="4556753"/>
                  <a:pt x="3481140" y="4563475"/>
                  <a:pt x="3457424" y="4569811"/>
                </a:cubicBezTo>
                <a:cubicBezTo>
                  <a:pt x="3447919" y="4572308"/>
                  <a:pt x="3438221" y="4574133"/>
                  <a:pt x="3429003" y="4577301"/>
                </a:cubicBezTo>
                <a:cubicBezTo>
                  <a:pt x="3404327" y="4585654"/>
                  <a:pt x="3380036" y="4595159"/>
                  <a:pt x="3355264" y="4603033"/>
                </a:cubicBezTo>
                <a:cubicBezTo>
                  <a:pt x="3334717" y="4609562"/>
                  <a:pt x="3313593" y="4614266"/>
                  <a:pt x="3292757" y="4620027"/>
                </a:cubicBezTo>
                <a:cubicBezTo>
                  <a:pt x="3283924" y="4622524"/>
                  <a:pt x="3275475" y="4626077"/>
                  <a:pt x="3266643" y="4628188"/>
                </a:cubicBezTo>
                <a:cubicBezTo>
                  <a:pt x="3246863" y="4632990"/>
                  <a:pt x="3226796" y="4637022"/>
                  <a:pt x="3206921" y="4641823"/>
                </a:cubicBezTo>
                <a:cubicBezTo>
                  <a:pt x="3195590" y="4644607"/>
                  <a:pt x="3184645" y="4649600"/>
                  <a:pt x="3173123" y="4651425"/>
                </a:cubicBezTo>
                <a:cubicBezTo>
                  <a:pt x="3145759" y="4655745"/>
                  <a:pt x="3118203" y="4658817"/>
                  <a:pt x="3090646" y="4662274"/>
                </a:cubicBezTo>
                <a:cubicBezTo>
                  <a:pt x="3062227" y="4665826"/>
                  <a:pt x="3033902" y="4669571"/>
                  <a:pt x="3005480" y="4672739"/>
                </a:cubicBezTo>
                <a:cubicBezTo>
                  <a:pt x="2989926" y="4674372"/>
                  <a:pt x="2974275" y="4674660"/>
                  <a:pt x="2958721" y="4676196"/>
                </a:cubicBezTo>
                <a:cubicBezTo>
                  <a:pt x="2945087" y="4677541"/>
                  <a:pt x="2931549" y="4680037"/>
                  <a:pt x="2917915" y="4681670"/>
                </a:cubicBezTo>
                <a:cubicBezTo>
                  <a:pt x="2906105" y="4683013"/>
                  <a:pt x="2894199" y="4683781"/>
                  <a:pt x="2882389" y="4685126"/>
                </a:cubicBezTo>
                <a:cubicBezTo>
                  <a:pt x="2863475" y="4687334"/>
                  <a:pt x="2844655" y="4689831"/>
                  <a:pt x="2825837" y="4692135"/>
                </a:cubicBezTo>
                <a:cubicBezTo>
                  <a:pt x="2817964" y="4692999"/>
                  <a:pt x="2809706" y="4695399"/>
                  <a:pt x="2802313" y="4693960"/>
                </a:cubicBezTo>
                <a:cubicBezTo>
                  <a:pt x="2783686" y="4690310"/>
                  <a:pt x="2765347" y="4691367"/>
                  <a:pt x="2746816" y="4693863"/>
                </a:cubicBezTo>
                <a:cubicBezTo>
                  <a:pt x="2740479" y="4694728"/>
                  <a:pt x="2733662" y="4694535"/>
                  <a:pt x="2727517" y="4692903"/>
                </a:cubicBezTo>
                <a:cubicBezTo>
                  <a:pt x="2714939" y="4689638"/>
                  <a:pt x="2702745" y="4685029"/>
                  <a:pt x="2690359" y="4680997"/>
                </a:cubicBezTo>
                <a:cubicBezTo>
                  <a:pt x="2689014" y="4680517"/>
                  <a:pt x="2687382" y="4680421"/>
                  <a:pt x="2685943" y="4680133"/>
                </a:cubicBezTo>
                <a:cubicBezTo>
                  <a:pt x="2677781" y="4678500"/>
                  <a:pt x="2669717" y="4676868"/>
                  <a:pt x="2661554" y="4675428"/>
                </a:cubicBezTo>
                <a:cubicBezTo>
                  <a:pt x="2657138" y="4674660"/>
                  <a:pt x="2652625" y="4674564"/>
                  <a:pt x="2648208" y="4673892"/>
                </a:cubicBezTo>
                <a:cubicBezTo>
                  <a:pt x="2631118" y="4671203"/>
                  <a:pt x="2612299" y="4675716"/>
                  <a:pt x="2597512" y="4664099"/>
                </a:cubicBezTo>
                <a:cubicBezTo>
                  <a:pt x="2587911" y="4656609"/>
                  <a:pt x="2578597" y="4658338"/>
                  <a:pt x="2568324" y="4659490"/>
                </a:cubicBezTo>
                <a:cubicBezTo>
                  <a:pt x="2560547" y="4660354"/>
                  <a:pt x="2552577" y="4660065"/>
                  <a:pt x="2544704" y="4660162"/>
                </a:cubicBezTo>
                <a:cubicBezTo>
                  <a:pt x="2530878" y="4660449"/>
                  <a:pt x="2517052" y="4660546"/>
                  <a:pt x="2503225" y="4661026"/>
                </a:cubicBezTo>
                <a:cubicBezTo>
                  <a:pt x="2498808" y="4661218"/>
                  <a:pt x="2494297" y="4663619"/>
                  <a:pt x="2489975" y="4663235"/>
                </a:cubicBezTo>
                <a:cubicBezTo>
                  <a:pt x="2470004" y="4661410"/>
                  <a:pt x="2450033" y="4658529"/>
                  <a:pt x="2430061" y="4656897"/>
                </a:cubicBezTo>
                <a:cubicBezTo>
                  <a:pt x="2418732" y="4655938"/>
                  <a:pt x="2407114" y="4657761"/>
                  <a:pt x="2395880" y="4656417"/>
                </a:cubicBezTo>
                <a:cubicBezTo>
                  <a:pt x="2382919" y="4654881"/>
                  <a:pt x="2370245" y="4650945"/>
                  <a:pt x="2357378" y="4648544"/>
                </a:cubicBezTo>
                <a:cubicBezTo>
                  <a:pt x="2353826" y="4647872"/>
                  <a:pt x="2349889" y="4648736"/>
                  <a:pt x="2346145" y="4648928"/>
                </a:cubicBezTo>
                <a:cubicBezTo>
                  <a:pt x="2341920" y="4649120"/>
                  <a:pt x="2337791" y="4649504"/>
                  <a:pt x="2333567" y="4649600"/>
                </a:cubicBezTo>
                <a:cubicBezTo>
                  <a:pt x="2320700" y="4649793"/>
                  <a:pt x="2307835" y="4649504"/>
                  <a:pt x="2294968" y="4650177"/>
                </a:cubicBezTo>
                <a:cubicBezTo>
                  <a:pt x="2287095" y="4650561"/>
                  <a:pt x="2278839" y="4654497"/>
                  <a:pt x="2271540" y="4653057"/>
                </a:cubicBezTo>
                <a:cubicBezTo>
                  <a:pt x="2256659" y="4650272"/>
                  <a:pt x="2241776" y="4656513"/>
                  <a:pt x="2226895" y="4651329"/>
                </a:cubicBezTo>
                <a:cubicBezTo>
                  <a:pt x="2222285" y="4649793"/>
                  <a:pt x="2215948" y="4653633"/>
                  <a:pt x="2210379" y="4653825"/>
                </a:cubicBezTo>
                <a:cubicBezTo>
                  <a:pt x="2196457" y="4654305"/>
                  <a:pt x="2182535" y="4654209"/>
                  <a:pt x="2168613" y="4654113"/>
                </a:cubicBezTo>
                <a:cubicBezTo>
                  <a:pt x="2156131" y="4654017"/>
                  <a:pt x="2143168" y="4655361"/>
                  <a:pt x="2131167" y="4652673"/>
                </a:cubicBezTo>
                <a:cubicBezTo>
                  <a:pt x="2118588" y="4649793"/>
                  <a:pt x="2107259" y="4650177"/>
                  <a:pt x="2095065" y="4653441"/>
                </a:cubicBezTo>
                <a:cubicBezTo>
                  <a:pt x="2086711" y="4655649"/>
                  <a:pt x="2077878" y="4655938"/>
                  <a:pt x="2069237" y="4656609"/>
                </a:cubicBezTo>
                <a:cubicBezTo>
                  <a:pt x="2059924" y="4657377"/>
                  <a:pt x="2049650" y="4655361"/>
                  <a:pt x="2041201" y="4658529"/>
                </a:cubicBezTo>
                <a:cubicBezTo>
                  <a:pt x="2016044" y="4667939"/>
                  <a:pt x="1990216" y="4669955"/>
                  <a:pt x="1963909" y="4669955"/>
                </a:cubicBezTo>
                <a:cubicBezTo>
                  <a:pt x="1959107" y="4669955"/>
                  <a:pt x="1954210" y="4668612"/>
                  <a:pt x="1949603" y="4667171"/>
                </a:cubicBezTo>
                <a:cubicBezTo>
                  <a:pt x="1922717" y="4658529"/>
                  <a:pt x="1895737" y="4659297"/>
                  <a:pt x="1868373" y="4664578"/>
                </a:cubicBezTo>
                <a:cubicBezTo>
                  <a:pt x="1862708" y="4665731"/>
                  <a:pt x="1856372" y="4665923"/>
                  <a:pt x="1850707" y="4664771"/>
                </a:cubicBezTo>
                <a:cubicBezTo>
                  <a:pt x="1834768" y="4661410"/>
                  <a:pt x="1819309" y="4655841"/>
                  <a:pt x="1803275" y="4653441"/>
                </a:cubicBezTo>
                <a:cubicBezTo>
                  <a:pt x="1776775" y="4649504"/>
                  <a:pt x="1753828" y="4662754"/>
                  <a:pt x="1730112" y="4671396"/>
                </a:cubicBezTo>
                <a:cubicBezTo>
                  <a:pt x="1707548" y="4679557"/>
                  <a:pt x="1688345" y="4697992"/>
                  <a:pt x="1661652" y="4693863"/>
                </a:cubicBezTo>
                <a:cubicBezTo>
                  <a:pt x="1658965" y="4693479"/>
                  <a:pt x="1655988" y="4696071"/>
                  <a:pt x="1653011" y="4696744"/>
                </a:cubicBezTo>
                <a:cubicBezTo>
                  <a:pt x="1644850" y="4698568"/>
                  <a:pt x="1636689" y="4700776"/>
                  <a:pt x="1628431" y="4701641"/>
                </a:cubicBezTo>
                <a:cubicBezTo>
                  <a:pt x="1618350" y="4702793"/>
                  <a:pt x="1608076" y="4702409"/>
                  <a:pt x="1597995" y="4703369"/>
                </a:cubicBezTo>
                <a:cubicBezTo>
                  <a:pt x="1585032" y="4704521"/>
                  <a:pt x="1572263" y="4707593"/>
                  <a:pt x="1559396" y="4707593"/>
                </a:cubicBezTo>
                <a:cubicBezTo>
                  <a:pt x="1549026" y="4707593"/>
                  <a:pt x="1538753" y="4704041"/>
                  <a:pt x="1528480" y="4702312"/>
                </a:cubicBezTo>
                <a:cubicBezTo>
                  <a:pt x="1513981" y="4699912"/>
                  <a:pt x="1498042" y="4700584"/>
                  <a:pt x="1485272" y="4694439"/>
                </a:cubicBezTo>
                <a:cubicBezTo>
                  <a:pt x="1471639" y="4687910"/>
                  <a:pt x="1458676" y="4684934"/>
                  <a:pt x="1444562" y="4686950"/>
                </a:cubicBezTo>
                <a:cubicBezTo>
                  <a:pt x="1439857" y="4687622"/>
                  <a:pt x="1433808" y="4691655"/>
                  <a:pt x="1431696" y="4695783"/>
                </a:cubicBezTo>
                <a:cubicBezTo>
                  <a:pt x="1426991" y="4705001"/>
                  <a:pt x="1420559" y="4706634"/>
                  <a:pt x="1411821" y="4703464"/>
                </a:cubicBezTo>
                <a:cubicBezTo>
                  <a:pt x="1404236" y="4700776"/>
                  <a:pt x="1394922" y="4699432"/>
                  <a:pt x="1389738" y="4694247"/>
                </a:cubicBezTo>
                <a:cubicBezTo>
                  <a:pt x="1375047" y="4679557"/>
                  <a:pt x="1356324" y="4679077"/>
                  <a:pt x="1338081" y="4675141"/>
                </a:cubicBezTo>
                <a:cubicBezTo>
                  <a:pt x="1326945" y="4672739"/>
                  <a:pt x="1316574" y="4672644"/>
                  <a:pt x="1305436" y="4674276"/>
                </a:cubicBezTo>
                <a:cubicBezTo>
                  <a:pt x="1281241" y="4677925"/>
                  <a:pt x="1257717" y="4672739"/>
                  <a:pt x="1234481" y="4666115"/>
                </a:cubicBezTo>
                <a:cubicBezTo>
                  <a:pt x="1219118" y="4661698"/>
                  <a:pt x="1203372" y="4659010"/>
                  <a:pt x="1188106" y="4654497"/>
                </a:cubicBezTo>
                <a:cubicBezTo>
                  <a:pt x="1176680" y="4651041"/>
                  <a:pt x="1165255" y="4646912"/>
                  <a:pt x="1154790" y="4641343"/>
                </a:cubicBezTo>
                <a:cubicBezTo>
                  <a:pt x="1139618" y="4633181"/>
                  <a:pt x="1126369" y="4620891"/>
                  <a:pt x="1107069" y="4624156"/>
                </a:cubicBezTo>
                <a:cubicBezTo>
                  <a:pt x="1090074" y="4627036"/>
                  <a:pt x="1074713" y="4620988"/>
                  <a:pt x="1059158" y="4615227"/>
                </a:cubicBezTo>
                <a:cubicBezTo>
                  <a:pt x="1047732" y="4611002"/>
                  <a:pt x="1036308" y="4606681"/>
                  <a:pt x="1024496" y="4603993"/>
                </a:cubicBezTo>
                <a:cubicBezTo>
                  <a:pt x="1010478" y="4600824"/>
                  <a:pt x="994635" y="4602169"/>
                  <a:pt x="982153" y="4596311"/>
                </a:cubicBezTo>
                <a:cubicBezTo>
                  <a:pt x="969095" y="4590166"/>
                  <a:pt x="958246" y="4594295"/>
                  <a:pt x="946628" y="4596024"/>
                </a:cubicBezTo>
                <a:cubicBezTo>
                  <a:pt x="928097" y="4598712"/>
                  <a:pt x="909661" y="4603705"/>
                  <a:pt x="890939" y="4597368"/>
                </a:cubicBezTo>
                <a:cubicBezTo>
                  <a:pt x="868184" y="4589687"/>
                  <a:pt x="845620" y="4581430"/>
                  <a:pt x="822769" y="4574133"/>
                </a:cubicBezTo>
                <a:cubicBezTo>
                  <a:pt x="813934" y="4571347"/>
                  <a:pt x="804431" y="4570195"/>
                  <a:pt x="795212" y="4568947"/>
                </a:cubicBezTo>
                <a:cubicBezTo>
                  <a:pt x="786476" y="4567891"/>
                  <a:pt x="776010" y="4570579"/>
                  <a:pt x="769288" y="4566547"/>
                </a:cubicBezTo>
                <a:cubicBezTo>
                  <a:pt x="752005" y="4556178"/>
                  <a:pt x="734243" y="4551089"/>
                  <a:pt x="714271" y="4551089"/>
                </a:cubicBezTo>
                <a:cubicBezTo>
                  <a:pt x="706781" y="4551089"/>
                  <a:pt x="699484" y="4546768"/>
                  <a:pt x="691900" y="4545999"/>
                </a:cubicBezTo>
                <a:cubicBezTo>
                  <a:pt x="681529" y="4545040"/>
                  <a:pt x="669623" y="4542447"/>
                  <a:pt x="660598" y="4546096"/>
                </a:cubicBezTo>
                <a:cubicBezTo>
                  <a:pt x="639379" y="4554737"/>
                  <a:pt x="622193" y="4547536"/>
                  <a:pt x="603662" y="4538991"/>
                </a:cubicBezTo>
                <a:cubicBezTo>
                  <a:pt x="585418" y="4530541"/>
                  <a:pt x="566215" y="4523821"/>
                  <a:pt x="546821" y="4518251"/>
                </a:cubicBezTo>
                <a:cubicBezTo>
                  <a:pt x="539524" y="4516235"/>
                  <a:pt x="530787" y="4519596"/>
                  <a:pt x="522721" y="4520267"/>
                </a:cubicBezTo>
                <a:cubicBezTo>
                  <a:pt x="519840" y="4520460"/>
                  <a:pt x="516671" y="4520748"/>
                  <a:pt x="514080" y="4519788"/>
                </a:cubicBezTo>
                <a:cubicBezTo>
                  <a:pt x="489020" y="4510570"/>
                  <a:pt x="463575" y="4503561"/>
                  <a:pt x="436404" y="4508361"/>
                </a:cubicBezTo>
                <a:cubicBezTo>
                  <a:pt x="433908" y="4508842"/>
                  <a:pt x="431123" y="4507786"/>
                  <a:pt x="428626" y="4507114"/>
                </a:cubicBezTo>
                <a:cubicBezTo>
                  <a:pt x="416432" y="4503657"/>
                  <a:pt x="404526" y="4498184"/>
                  <a:pt x="392141" y="4496936"/>
                </a:cubicBezTo>
                <a:cubicBezTo>
                  <a:pt x="361608" y="4493864"/>
                  <a:pt x="330884" y="4492615"/>
                  <a:pt x="300157" y="4490599"/>
                </a:cubicBezTo>
                <a:cubicBezTo>
                  <a:pt x="298237" y="4490503"/>
                  <a:pt x="296221" y="4490503"/>
                  <a:pt x="294493" y="4489831"/>
                </a:cubicBezTo>
                <a:cubicBezTo>
                  <a:pt x="283163" y="4485702"/>
                  <a:pt x="273274" y="4487047"/>
                  <a:pt x="263671" y="4494919"/>
                </a:cubicBezTo>
                <a:cubicBezTo>
                  <a:pt x="259447" y="4498376"/>
                  <a:pt x="253686" y="4500200"/>
                  <a:pt x="248406" y="4502121"/>
                </a:cubicBezTo>
                <a:cubicBezTo>
                  <a:pt x="240628" y="4505002"/>
                  <a:pt x="232659" y="4507786"/>
                  <a:pt x="224594" y="4509610"/>
                </a:cubicBezTo>
                <a:cubicBezTo>
                  <a:pt x="216624" y="4511338"/>
                  <a:pt x="208079" y="4513738"/>
                  <a:pt x="200398" y="4512395"/>
                </a:cubicBezTo>
                <a:cubicBezTo>
                  <a:pt x="186572" y="4509994"/>
                  <a:pt x="173417" y="4504618"/>
                  <a:pt x="159783" y="4501064"/>
                </a:cubicBezTo>
                <a:cubicBezTo>
                  <a:pt x="155079" y="4499816"/>
                  <a:pt x="149893" y="4500009"/>
                  <a:pt x="144997" y="4499912"/>
                </a:cubicBezTo>
                <a:cubicBezTo>
                  <a:pt x="133763" y="4499625"/>
                  <a:pt x="122241" y="4502409"/>
                  <a:pt x="112064" y="4494440"/>
                </a:cubicBezTo>
                <a:cubicBezTo>
                  <a:pt x="102655" y="4486951"/>
                  <a:pt x="93148" y="4489158"/>
                  <a:pt x="83259" y="4494824"/>
                </a:cubicBezTo>
                <a:cubicBezTo>
                  <a:pt x="76154" y="4498857"/>
                  <a:pt x="68090" y="4502025"/>
                  <a:pt x="60120" y="4503561"/>
                </a:cubicBezTo>
                <a:cubicBezTo>
                  <a:pt x="49174" y="4505673"/>
                  <a:pt x="38324" y="4506538"/>
                  <a:pt x="26514" y="4505289"/>
                </a:cubicBezTo>
                <a:cubicBezTo>
                  <a:pt x="18161" y="4504425"/>
                  <a:pt x="11343" y="4504041"/>
                  <a:pt x="4814" y="4498952"/>
                </a:cubicBezTo>
                <a:cubicBezTo>
                  <a:pt x="3759" y="4498184"/>
                  <a:pt x="1839" y="4497992"/>
                  <a:pt x="398" y="4498089"/>
                </a:cubicBezTo>
                <a:lnTo>
                  <a:pt x="0" y="4498087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F5B98-F8E1-49A3-96E3-7173383764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9" y="629266"/>
            <a:ext cx="3330328" cy="1641986"/>
          </a:xfrm>
        </p:spPr>
        <p:txBody>
          <a:bodyPr>
            <a:normAutofit/>
          </a:bodyPr>
          <a:lstStyle/>
          <a:p>
            <a:r>
              <a:rPr lang="en-GB" dirty="0"/>
              <a:t>Key themes </a:t>
            </a:r>
          </a:p>
        </p:txBody>
      </p:sp>
      <p:pic>
        <p:nvPicPr>
          <p:cNvPr id="5" name="Picture 4" descr="Complex maths formulae on a blackboard">
            <a:extLst>
              <a:ext uri="{FF2B5EF4-FFF2-40B4-BE49-F238E27FC236}">
                <a16:creationId xmlns:a16="http://schemas.microsoft.com/office/drawing/2014/main" id="{07C0DA32-3EFD-41CA-AE33-B765C4AA2D0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6724" r="2801" b="-1"/>
          <a:stretch/>
        </p:blipFill>
        <p:spPr>
          <a:xfrm>
            <a:off x="4634680" y="10"/>
            <a:ext cx="756013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0BA5D6-0CDB-4157-8F33-298872A74F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9" y="1914525"/>
            <a:ext cx="3330328" cy="3809999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700" dirty="0"/>
              <a:t>Within this presentation I will be discussing the following points.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700" dirty="0"/>
          </a:p>
          <a:p>
            <a:pPr>
              <a:lnSpc>
                <a:spcPct val="90000"/>
              </a:lnSpc>
            </a:pPr>
            <a:r>
              <a:rPr lang="en-GB" sz="1700" dirty="0"/>
              <a:t>History of the activity site and characteristics.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The providers approach.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Participant facts.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What happened on the day.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Outcomes of the incident.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Reflective account. </a:t>
            </a:r>
          </a:p>
          <a:p>
            <a:pPr>
              <a:lnSpc>
                <a:spcPct val="90000"/>
              </a:lnSpc>
            </a:pPr>
            <a:endParaRPr lang="en-GB" sz="1700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E70D233-53F4-4032-AB5B-27AB4E9501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3F658-8F9A-4C12-B669-5E3896694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9" y="629266"/>
            <a:ext cx="3330328" cy="16419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/>
              <a:t>The history of the activity at the site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D673F2-04AD-4BC9-A943-F587E96377E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3546" r="4799"/>
          <a:stretch/>
        </p:blipFill>
        <p:spPr>
          <a:xfrm>
            <a:off x="4634680" y="10"/>
            <a:ext cx="756013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66439-B5C6-4B37-9E1C-2F2A68A953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9" y="2438400"/>
            <a:ext cx="3330328" cy="3809999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dirty="0"/>
              <a:t>The venue- </a:t>
            </a:r>
            <a:r>
              <a:rPr lang="en-GB" dirty="0" err="1"/>
              <a:t>Saxetenbach</a:t>
            </a:r>
            <a:r>
              <a:rPr lang="en-GB" dirty="0"/>
              <a:t> gorge, Interlaken, </a:t>
            </a:r>
            <a:r>
              <a:rPr lang="en-GB" dirty="0" err="1"/>
              <a:t>Switserland</a:t>
            </a:r>
            <a:r>
              <a:rPr lang="en-GB" dirty="0"/>
              <a:t>.</a:t>
            </a:r>
          </a:p>
          <a:p>
            <a:r>
              <a:rPr lang="en-GB" dirty="0"/>
              <a:t>3-4 providers using the gorge.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(Lashmar,1999)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2696442-2CA5-4DDF-8560-FE4B280C9D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20675" y="25891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7480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51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C0759-CECF-4B18-9513-9FBC7F33E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9" y="629266"/>
            <a:ext cx="3330328" cy="16419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/>
              <a:t>Site characteristics</a:t>
            </a:r>
            <a:br>
              <a:rPr lang="en-GB" sz="3300"/>
            </a:br>
            <a:endParaRPr lang="en-GB" sz="33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324DCA-4AC3-4624-ACDE-593BCA1DAE0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3207" r="-2" b="18757"/>
          <a:stretch/>
        </p:blipFill>
        <p:spPr>
          <a:xfrm>
            <a:off x="4634680" y="10"/>
            <a:ext cx="756013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E6A23-2743-4C45-8431-F35FCC324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9" y="2438400"/>
            <a:ext cx="3330328" cy="3809999"/>
          </a:xfrm>
        </p:spPr>
        <p:txBody>
          <a:bodyPr>
            <a:normAutofit/>
          </a:bodyPr>
          <a:lstStyle/>
          <a:p>
            <a:r>
              <a:rPr lang="en-GB" dirty="0"/>
              <a:t>Steep banks- At its narrowest, the gorge is less than two metres wide, and the cliffs 20m high.</a:t>
            </a:r>
          </a:p>
          <a:p>
            <a:r>
              <a:rPr lang="en-GB" dirty="0"/>
              <a:t>Few escape routes.</a:t>
            </a:r>
          </a:p>
          <a:p>
            <a:r>
              <a:rPr lang="en-GB" dirty="0"/>
              <a:t>Susceptible too flooding.</a:t>
            </a:r>
          </a:p>
          <a:p>
            <a:pPr marL="0" indent="0">
              <a:buNone/>
            </a:pPr>
            <a:r>
              <a:rPr lang="en-GB" dirty="0"/>
              <a:t>(Lashmar,1999)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CEA630C-4CFE-4A73-9EE4-B48A6E245E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44269" y="20320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2332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53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0902DD-3634-4630-A83A-389F95DF4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Instructor/ provider facts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3EBFAC-6D13-4EBC-A388-576A7449CF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anchor="ctr">
            <a:normAutofit/>
          </a:bodyPr>
          <a:lstStyle/>
          <a:p>
            <a:r>
              <a:rPr lang="en-GB" dirty="0"/>
              <a:t>Company- adventure world.</a:t>
            </a:r>
          </a:p>
          <a:p>
            <a:endParaRPr lang="en-GB" dirty="0"/>
          </a:p>
          <a:p>
            <a:r>
              <a:rPr lang="en-GB" dirty="0"/>
              <a:t>Age 18-30.</a:t>
            </a:r>
          </a:p>
          <a:p>
            <a:r>
              <a:rPr lang="en-GB" dirty="0"/>
              <a:t>Experience: limited – experience.</a:t>
            </a:r>
          </a:p>
          <a:p>
            <a:r>
              <a:rPr lang="en-GB" dirty="0"/>
              <a:t>Relevant training?</a:t>
            </a:r>
          </a:p>
          <a:p>
            <a:pPr marL="0" indent="0">
              <a:buNone/>
            </a:pPr>
            <a:r>
              <a:rPr lang="en-GB" dirty="0"/>
              <a:t>Basic training provided to younger less experienced staff.</a:t>
            </a:r>
          </a:p>
          <a:p>
            <a:pPr marL="0" indent="0">
              <a:buNone/>
            </a:pPr>
            <a:r>
              <a:rPr lang="en-GB" dirty="0"/>
              <a:t>“Adventure World says, it has led more than 36,000 </a:t>
            </a:r>
            <a:r>
              <a:rPr lang="en-GB" dirty="0" err="1"/>
              <a:t>canyoneers</a:t>
            </a:r>
            <a:r>
              <a:rPr lang="en-GB" dirty="0"/>
              <a:t>, with no mishap more serious than a broken leg.”</a:t>
            </a:r>
          </a:p>
          <a:p>
            <a:pPr marL="0" indent="0">
              <a:buNone/>
            </a:pPr>
            <a:r>
              <a:rPr lang="en-GB" dirty="0"/>
              <a:t>(head,1999)</a:t>
            </a:r>
          </a:p>
          <a:p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F3E3528-3E22-48FD-A8A1-DC47EC46A5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35075" y="123507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614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02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440A58-A96F-4024-861A-0E2AE6982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Participant facts</a:t>
            </a:r>
            <a:br>
              <a:rPr lang="en-GB" dirty="0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AF732-B471-4279-B005-D375BA12CD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Where the group had travelled from.</a:t>
            </a:r>
          </a:p>
          <a:p>
            <a:r>
              <a:rPr lang="en-GB" dirty="0"/>
              <a:t>Most were young tourists from Australia, New Zealand and England.</a:t>
            </a:r>
          </a:p>
          <a:p>
            <a:r>
              <a:rPr lang="en-GB" dirty="0"/>
              <a:t>43 holidaymakers from half a dozen nations had assembled for the canyoning experience.</a:t>
            </a:r>
          </a:p>
          <a:p>
            <a:r>
              <a:rPr lang="en-GB" dirty="0"/>
              <a:t>Age range of 18-31. 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(Lashmar,1999)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575D8D9-A7CF-4250-A0A3-AF2D2BC7EB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16025" y="1320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100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96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6A81905-F480-46A4-BC10-215D24EA1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6DB367-725E-4F1A-82D0-5EE8235B5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2012" y="1447800"/>
            <a:ext cx="5222325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7200" dirty="0">
                <a:solidFill>
                  <a:srgbClr val="EBEBEB"/>
                </a:solidFill>
              </a:rPr>
              <a:t>What happened on the day</a:t>
            </a:r>
          </a:p>
        </p:txBody>
      </p:sp>
      <p:sp>
        <p:nvSpPr>
          <p:cNvPr id="22" name="Freeform 8">
            <a:extLst>
              <a:ext uri="{FF2B5EF4-FFF2-40B4-BE49-F238E27FC236}">
                <a16:creationId xmlns:a16="http://schemas.microsoft.com/office/drawing/2014/main" id="{36FD4D9D-3784-41E8-8405-A42B72F5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5692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alendar">
            <a:extLst>
              <a:ext uri="{FF2B5EF4-FFF2-40B4-BE49-F238E27FC236}">
                <a16:creationId xmlns:a16="http://schemas.microsoft.com/office/drawing/2014/main" id="{086DEFA9-E381-481C-A6A1-A678E5C7D7D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0158" r="26218" b="-1"/>
          <a:stretch/>
        </p:blipFill>
        <p:spPr>
          <a:xfrm>
            <a:off x="20" y="10"/>
            <a:ext cx="4481944" cy="6857990"/>
          </a:xfrm>
          <a:custGeom>
            <a:avLst/>
            <a:gdLst/>
            <a:ahLst/>
            <a:cxnLst/>
            <a:rect l="l" t="t" r="r" b="b"/>
            <a:pathLst>
              <a:path w="4481964" h="6858000">
                <a:moveTo>
                  <a:pt x="0" y="0"/>
                </a:moveTo>
                <a:lnTo>
                  <a:pt x="3137249" y="0"/>
                </a:lnTo>
                <a:lnTo>
                  <a:pt x="4480787" y="0"/>
                </a:lnTo>
                <a:lnTo>
                  <a:pt x="4455742" y="155676"/>
                </a:lnTo>
                <a:lnTo>
                  <a:pt x="4431873" y="310667"/>
                </a:lnTo>
                <a:lnTo>
                  <a:pt x="4408509" y="466344"/>
                </a:lnTo>
                <a:lnTo>
                  <a:pt x="4388506" y="622706"/>
                </a:lnTo>
                <a:lnTo>
                  <a:pt x="4368335" y="778383"/>
                </a:lnTo>
                <a:lnTo>
                  <a:pt x="4349509" y="934745"/>
                </a:lnTo>
                <a:lnTo>
                  <a:pt x="4333373" y="1089050"/>
                </a:lnTo>
                <a:lnTo>
                  <a:pt x="4318077" y="1245413"/>
                </a:lnTo>
                <a:lnTo>
                  <a:pt x="4304125" y="1401089"/>
                </a:lnTo>
                <a:lnTo>
                  <a:pt x="4292023" y="1554023"/>
                </a:lnTo>
                <a:lnTo>
                  <a:pt x="4279920" y="1709013"/>
                </a:lnTo>
                <a:lnTo>
                  <a:pt x="4269835" y="1861947"/>
                </a:lnTo>
                <a:lnTo>
                  <a:pt x="4261935" y="2014880"/>
                </a:lnTo>
                <a:lnTo>
                  <a:pt x="4253698" y="2167128"/>
                </a:lnTo>
                <a:lnTo>
                  <a:pt x="4246807" y="2318004"/>
                </a:lnTo>
                <a:lnTo>
                  <a:pt x="4241932" y="2467508"/>
                </a:lnTo>
                <a:lnTo>
                  <a:pt x="4237730" y="2617013"/>
                </a:lnTo>
                <a:lnTo>
                  <a:pt x="4233696" y="2765145"/>
                </a:lnTo>
                <a:lnTo>
                  <a:pt x="4231847" y="2911221"/>
                </a:lnTo>
                <a:lnTo>
                  <a:pt x="4229830" y="3057296"/>
                </a:lnTo>
                <a:lnTo>
                  <a:pt x="4228821" y="3201314"/>
                </a:lnTo>
                <a:lnTo>
                  <a:pt x="4229830" y="3343960"/>
                </a:lnTo>
                <a:lnTo>
                  <a:pt x="4229830" y="3485235"/>
                </a:lnTo>
                <a:lnTo>
                  <a:pt x="4231847" y="3625138"/>
                </a:lnTo>
                <a:lnTo>
                  <a:pt x="4234872" y="3762298"/>
                </a:lnTo>
                <a:lnTo>
                  <a:pt x="4237730" y="3898087"/>
                </a:lnTo>
                <a:lnTo>
                  <a:pt x="4240924" y="4031132"/>
                </a:lnTo>
                <a:lnTo>
                  <a:pt x="4245798" y="4163491"/>
                </a:lnTo>
                <a:lnTo>
                  <a:pt x="4251009" y="4293793"/>
                </a:lnTo>
                <a:lnTo>
                  <a:pt x="4255715" y="4421352"/>
                </a:lnTo>
                <a:lnTo>
                  <a:pt x="4268995" y="4670298"/>
                </a:lnTo>
                <a:lnTo>
                  <a:pt x="4283114" y="4908956"/>
                </a:lnTo>
                <a:lnTo>
                  <a:pt x="4297906" y="5138013"/>
                </a:lnTo>
                <a:lnTo>
                  <a:pt x="4314211" y="5354726"/>
                </a:lnTo>
                <a:lnTo>
                  <a:pt x="4331188" y="5561838"/>
                </a:lnTo>
                <a:lnTo>
                  <a:pt x="4349509" y="5753862"/>
                </a:lnTo>
                <a:lnTo>
                  <a:pt x="4367495" y="5934227"/>
                </a:lnTo>
                <a:lnTo>
                  <a:pt x="4385480" y="6100191"/>
                </a:lnTo>
                <a:lnTo>
                  <a:pt x="4402457" y="6252438"/>
                </a:lnTo>
                <a:lnTo>
                  <a:pt x="4418594" y="6387541"/>
                </a:lnTo>
                <a:lnTo>
                  <a:pt x="4433890" y="6509613"/>
                </a:lnTo>
                <a:lnTo>
                  <a:pt x="4446665" y="6612483"/>
                </a:lnTo>
                <a:lnTo>
                  <a:pt x="4458767" y="6698894"/>
                </a:lnTo>
                <a:lnTo>
                  <a:pt x="4476081" y="6817538"/>
                </a:lnTo>
                <a:lnTo>
                  <a:pt x="4481964" y="6858000"/>
                </a:lnTo>
                <a:lnTo>
                  <a:pt x="357780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60817A52-B891-4228-A61E-0C0A57632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08863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69696-9071-4271-B617-C0A577CD8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3322912" cy="164198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/>
              <a:t>During the activity</a:t>
            </a:r>
            <a:br>
              <a:rPr lang="en-GB" sz="3600"/>
            </a:br>
            <a:endParaRPr lang="en-GB" sz="36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383799-EF5C-4811-BF50-0380FDCB361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7896"/>
          <a:stretch/>
        </p:blipFill>
        <p:spPr>
          <a:xfrm>
            <a:off x="4619544" y="609601"/>
            <a:ext cx="6924756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93A089E-0A16-452C-B341-0F769780D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1E868-0DF2-4FC5-9083-FE62F6BF27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1" y="2438401"/>
            <a:ext cx="3324141" cy="3809998"/>
          </a:xfrm>
        </p:spPr>
        <p:txBody>
          <a:bodyPr>
            <a:normAutofit/>
          </a:bodyPr>
          <a:lstStyle/>
          <a:p>
            <a:r>
              <a:rPr lang="en-GB" dirty="0"/>
              <a:t>Bodysurfing, climbing and sliding down fast-moving mountain streams. </a:t>
            </a:r>
          </a:p>
          <a:p>
            <a:r>
              <a:rPr lang="en-GB" dirty="0"/>
              <a:t>The sky opened briefly, but the rains ceased almost at once.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EDA77E6-EE8B-4A91-ADDA-07C749AC91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44500" y="25891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105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29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787B81-C7DF-412B-A405-EF4454012D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9DF5E0-E8FB-4147-B50E-414440F2648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 amt="35000"/>
          </a:blip>
          <a:srcRect t="12782" b="2631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909EFC-41F6-41AB-8417-B25F4B95A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 dirty="0"/>
              <a:t>Start of the day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B5C5B-32AB-4AE7-90B4-2D09410829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1954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4:30 </a:t>
            </a:r>
            <a:r>
              <a:rPr lang="en-GB" dirty="0" err="1"/>
              <a:t>p.m</a:t>
            </a:r>
            <a:r>
              <a:rPr lang="en-GB" dirty="0"/>
              <a:t>, eight guides employed by Adventure World, led a group of 45 travellers, dressed in the appropriate kit, down into the canyon. Most were young tourists from Australia, New Zealand and England.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They split up into four groups of 11 or 12, each with two guides.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They had a limited view of the weather conditions overhead or any activity in the river upstream.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The company that usually photographs Adventure World trips withdrew its photographer because of the weather. (leland,1999)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A5A14B4-948C-4762-9A2E-B9E443BE03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00102" y="2778125"/>
            <a:ext cx="406400" cy="4064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98DD8A2-C825-42FB-AF34-9DC87F3E44D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00102" y="517842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368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60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921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6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43283-11F2-47DA-94E2-9A72EBFFA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108" y="629266"/>
            <a:ext cx="3307744" cy="16419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 dirty="0"/>
              <a:t>The incident and Time of the incident</a:t>
            </a:r>
            <a:br>
              <a:rPr lang="en-GB" sz="2600" dirty="0"/>
            </a:br>
            <a:endParaRPr lang="en-GB" sz="2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02A598-2D05-4139-BCCA-32C83E5D29A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6463" r="16444" b="2"/>
          <a:stretch/>
        </p:blipFill>
        <p:spPr>
          <a:xfrm>
            <a:off x="-2" y="10"/>
            <a:ext cx="6094407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96E1F4-37D2-459D-A1CE-E26F0AFD63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2108" y="2438400"/>
            <a:ext cx="5068892" cy="38099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dirty="0"/>
              <a:t>Time of incident between 4:30pm-6:00pm.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The water flowing down the mountain looked clear and blue. Then, all of a sudden, there was a muddy, dirty black wall of water.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"They just tumbled and rolled with the water down the river and down the canyon. He was upside down hitting his head against the rocks,“. (leland,1999)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9067A8D-272A-4042-97C1-C534BA245A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616700" y="3041650"/>
            <a:ext cx="406400" cy="4064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F5DDAA8-16C0-4866-8926-9735584D939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413500" y="51498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201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2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496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421CDD-F1CC-4E57-8F7C-9F4CBD694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 dirty="0">
                <a:solidFill>
                  <a:srgbClr val="EBEBEB"/>
                </a:solidFill>
              </a:rPr>
              <a:t>During the incident- survivors statement</a:t>
            </a:r>
            <a:br>
              <a:rPr lang="en-GB" sz="3300" dirty="0">
                <a:solidFill>
                  <a:srgbClr val="EBEBEB"/>
                </a:solidFill>
              </a:rPr>
            </a:br>
            <a:endParaRPr lang="en-GB" sz="3300" dirty="0">
              <a:solidFill>
                <a:srgbClr val="EBEBEB"/>
              </a:solidFill>
            </a:endParaRPr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8AB3C3-2EAA-4EAA-9B4D-8C6F2C694C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625" y="2548281"/>
            <a:ext cx="5581650" cy="3658689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Midway through the canyon, the Australian realised that the water had started to rise, moving from the height of her ankles to her knees in just seconds.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The guide told the participants that they had to hurry up, so Johnson took the next jump as the flood grew.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It was at that moment that a wall of water, the body of the flash flood, came down the canyon and smashed into her friends who had remained, waiting their turn to jump.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"I knew that if I tried to fight the water, I could never win," she says. "So I just surrendered my body and let go. And I was tumbled around like a washing machine and logs and rocks hit me. I just tried to get up for air as often as I could (FROELICHER, 2021)</a:t>
            </a:r>
          </a:p>
        </p:txBody>
      </p:sp>
      <p:pic>
        <p:nvPicPr>
          <p:cNvPr id="4" name="Picture 3" descr="A group of people in a river&#10;&#10;Description automatically generated with low confidence">
            <a:extLst>
              <a:ext uri="{FF2B5EF4-FFF2-40B4-BE49-F238E27FC236}">
                <a16:creationId xmlns:a16="http://schemas.microsoft.com/office/drawing/2014/main" id="{0F11A2D2-CF23-4F88-9ABF-868667D6848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1916" y="2743802"/>
            <a:ext cx="5451627" cy="3270976"/>
          </a:xfrm>
          <a:prstGeom prst="rect">
            <a:avLst/>
          </a:prstGeom>
          <a:effectLst/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2CC80C5-FC4D-450D-8382-4C1BD79F38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46984" y="3022600"/>
            <a:ext cx="406400" cy="4064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09522E5-C63C-44EB-84A5-2C34AF9BFF7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46984" y="477514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3583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68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578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1BD849C-2E38-41E0-B538-84DDEA894B5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848" b="9565"/>
          <a:stretch/>
        </p:blipFill>
        <p:spPr>
          <a:xfrm>
            <a:off x="-42837" y="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D489E29-742E-4D34-AB08-CE3217805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6053153" y="1320127"/>
            <a:ext cx="4812846" cy="4195481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9958F6-B907-43B3-A23A-7AAA650B3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4887" y="1641860"/>
            <a:ext cx="4204298" cy="846220"/>
          </a:xfrm>
        </p:spPr>
        <p:txBody>
          <a:bodyPr>
            <a:normAutofit fontScale="90000"/>
          </a:bodyPr>
          <a:lstStyle/>
          <a:p>
            <a:r>
              <a:rPr lang="en-GB" sz="2800" dirty="0"/>
              <a:t>After the incident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DF17A-9AEB-4304-BCC0-EE0054C6E9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4886" y="2809812"/>
            <a:ext cx="4169380" cy="2384064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500" dirty="0" err="1"/>
              <a:t>Saxeten</a:t>
            </a:r>
            <a:r>
              <a:rPr lang="en-GB" sz="1500" dirty="0"/>
              <a:t> where it empties into Lake Brienz, a cluster of strange shapes in the water. The current coming down the river had turned black, and was carrying rocks and pieces of wood. 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Gradually,  two bodies were made out, one on its stomach, one on its back. They were held afloat by their life jackets, but they were both dead. More bodies followed.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500" dirty="0"/>
              <a:t>(head, 1999)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99433B1-7277-46AF-BB2B-9D91ECCDDC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171686" y="322579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710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35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73432-028A-4AC3-9C69-FA6EB37FD6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Contributing factors towards the accident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57EFD-499D-4AED-914D-74CAB62E79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905250" cy="4351338"/>
          </a:xfrm>
        </p:spPr>
        <p:txBody>
          <a:bodyPr>
            <a:normAutofit/>
          </a:bodyPr>
          <a:lstStyle/>
          <a:p>
            <a:r>
              <a:rPr lang="en-GB" sz="2000" dirty="0"/>
              <a:t>Weather outlook</a:t>
            </a:r>
          </a:p>
          <a:p>
            <a:pPr marL="0" indent="0">
              <a:buNone/>
            </a:pPr>
            <a:r>
              <a:rPr lang="en-GB" dirty="0"/>
              <a:t>Obvious tripterous weather on top of the mountain with lots of rain fall</a:t>
            </a:r>
            <a:endParaRPr lang="en-GB" sz="1600" dirty="0"/>
          </a:p>
          <a:p>
            <a:pPr marL="0" indent="0">
              <a:buNone/>
            </a:pPr>
            <a:r>
              <a:rPr lang="en-GB" sz="1800" dirty="0"/>
              <a:t>Other providers decided to cancel sessions that day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1800" dirty="0"/>
              <a:t>Limited view of weather further up the gorge.</a:t>
            </a:r>
            <a:endParaRPr lang="en-GB" sz="1600" dirty="0"/>
          </a:p>
          <a:p>
            <a:r>
              <a:rPr lang="en-GB" sz="1800" dirty="0"/>
              <a:t>Inexperienced staff.</a:t>
            </a:r>
          </a:p>
          <a:p>
            <a:r>
              <a:rPr lang="en-GB" sz="1800" dirty="0"/>
              <a:t>Limited escape routes.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2E4F49-3643-4670-BAB2-848BF6F2E586}"/>
              </a:ext>
            </a:extLst>
          </p:cNvPr>
          <p:cNvSpPr txBox="1"/>
          <p:nvPr/>
        </p:nvSpPr>
        <p:spPr>
          <a:xfrm>
            <a:off x="6238875" y="1853248"/>
            <a:ext cx="44100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the company got its weather information from newspapers and other media.</a:t>
            </a:r>
            <a:endParaRPr lang="en-GB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864C24D-0689-4A64-AC2D-4829693FDE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329422" y="2314913"/>
            <a:ext cx="406400" cy="406400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A503818-D3FB-4EF1-AD58-A0699FA3A7E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31800" y="4598353"/>
            <a:ext cx="406400" cy="406400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481B979-1111-4BBE-9BA6-C3FB96DB6748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96861" y="5521325"/>
            <a:ext cx="406400" cy="4064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076A43B-6620-4FB7-BE26-B65719B513F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258175" y="2518113"/>
            <a:ext cx="3162300" cy="4211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0526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5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568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234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F8954-7CCF-4AEA-8EA2-FC17C8F58B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Swiss cheese model in relation to this accident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5D43BB-9A39-4871-BA70-31C6852C42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Layers of protection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FB9DC02-1739-4016-A7F6-2912A13A7B7E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Weather forecasts.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PPE.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Escape routes.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Knowledge and experience.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2425ED-6282-4AC6-A715-BCE2D799DF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Control measures used correctly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61C44CB0-9511-46D5-B36A-79E349462A44}"/>
              </a:ext>
            </a:extLst>
          </p:cNvPr>
          <p:cNvSpPr>
            <a:spLocks noGrp="1"/>
          </p:cNvSpPr>
          <p:nvPr>
            <p:ph type="body" sz="half" idx="16"/>
          </p:nvPr>
        </p:nvSpPr>
        <p:spPr>
          <a:xfrm>
            <a:off x="3667125" y="2557462"/>
            <a:ext cx="3390899" cy="3589338"/>
          </a:xfrm>
        </p:spPr>
        <p:txBody>
          <a:bodyPr>
            <a:normAutofit fontScale="925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Used correctly weather forecasts can help predict the nature of the gorge on the day.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Correct PPE ensures that all participants stay warm and are protected from common risks such as slips and falls.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sufficient number of quick escape routes are valuable: if unforeseen conditions or injuries occur escape routes are essential for the safety of you and your group.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Good knowledge and experience of the venue will allow you to know how the activity site acts under certain conditions and which sections of the route pose more risk.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BB57F6F-041B-4E7D-8B2E-7485F337BB5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Control measures if used incorrectly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1F44005-6A50-4492-AE6E-CDA7A34302D4}"/>
              </a:ext>
            </a:extLst>
          </p:cNvPr>
          <p:cNvSpPr>
            <a:spLocks noGrp="1"/>
          </p:cNvSpPr>
          <p:nvPr>
            <p:ph type="body" sz="half" idx="17"/>
          </p:nvPr>
        </p:nvSpPr>
        <p:spPr>
          <a:xfrm>
            <a:off x="7118721" y="2557462"/>
            <a:ext cx="2932113" cy="3589338"/>
          </a:xfrm>
        </p:spPr>
        <p:txBody>
          <a:bodyPr>
            <a:normAutofit fontScale="925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Poor use of weather forecasts lead to poor planning which may result in injury or catastrophe.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Incorrect PPE may result in injuries as the correct equipment is there to protect you from the common risk for that activity.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Few escape routes could result in entrapment within the activity venue if certain situations were to occur.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Poor knowledge of the venue means site specific risk are unknown and lack of experience would result in poor management of the group in relation to these risk. </a:t>
            </a:r>
          </a:p>
        </p:txBody>
      </p:sp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B8A27D5-28F0-4CFC-9DC3-3D60AE8CB9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145272" y="1286669"/>
            <a:ext cx="406400" cy="406400"/>
          </a:xfrm>
          <a:prstGeom prst="rect">
            <a:avLst/>
          </a:prstGeom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C65B1B8-AEEA-4423-B287-D3DDF20C023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207497" y="2667000"/>
            <a:ext cx="406400" cy="406400"/>
          </a:xfrm>
          <a:prstGeom prst="rect">
            <a:avLst/>
          </a:prstGeom>
        </p:spPr>
      </p:pic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A91AEC0-ABA3-499A-8982-1AD38FDA251A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58751" y="3581401"/>
            <a:ext cx="406400" cy="406400"/>
          </a:xfrm>
          <a:prstGeom prst="rect">
            <a:avLst/>
          </a:prstGeom>
        </p:spPr>
      </p:pic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F6A1B02-A88D-4DCB-A1C6-31470890F876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58751" y="4664075"/>
            <a:ext cx="406400" cy="406400"/>
          </a:xfrm>
          <a:prstGeom prst="rect">
            <a:avLst/>
          </a:prstGeom>
        </p:spPr>
      </p:pic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FE53B66-A75E-4B84-9B22-8ED50058ED10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226547" y="539749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5772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88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2399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6246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9249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51037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E6BBA-F236-4933-A6C1-85E95E286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ALAA in relation to the incident.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C2F171-0694-4797-83CF-A569E7165A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22546" y="1565117"/>
            <a:ext cx="3251851" cy="576262"/>
          </a:xfrm>
        </p:spPr>
        <p:txBody>
          <a:bodyPr/>
          <a:lstStyle/>
          <a:p>
            <a:r>
              <a:rPr lang="en-GB" dirty="0"/>
              <a:t>What can we learn from the tragedy?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824BF3-9E08-45B5-9E56-CF07E2CF2CB5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3884797" y="2685414"/>
            <a:ext cx="2927350" cy="3589338"/>
          </a:xfrm>
        </p:spPr>
        <p:txBody>
          <a:bodyPr/>
          <a:lstStyle/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Possibility for the tragedy to develop legislation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Other providers can learn from the tragedy.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210B5D-95AC-4919-A595-92FC5EF629AD}"/>
              </a:ext>
            </a:extLst>
          </p:cNvPr>
          <p:cNvSpPr txBox="1"/>
          <p:nvPr/>
        </p:nvSpPr>
        <p:spPr>
          <a:xfrm>
            <a:off x="646109" y="1535648"/>
            <a:ext cx="270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What is AALA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0A3E68D-2743-4B1C-A1BE-85600A18D336}"/>
              </a:ext>
            </a:extLst>
          </p:cNvPr>
          <p:cNvSpPr txBox="1"/>
          <p:nvPr/>
        </p:nvSpPr>
        <p:spPr>
          <a:xfrm>
            <a:off x="646109" y="2438400"/>
            <a:ext cx="2727011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Adventure Activities Licensing Authority (AALA) came into existence in April 1996.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Adventure activities licensing ensures that activity providers follow good safety management practices.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These should allow young people to experience exciting and stimulating activities outdoors without being exposed to avoidable risks of death or disabling injury.</a:t>
            </a:r>
          </a:p>
          <a:p>
            <a:r>
              <a:rPr lang="en-GB" sz="1400" dirty="0"/>
              <a:t>(Hse.gov, 2022)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2A58E4E-2081-4288-BD43-19429530371C}"/>
              </a:ext>
            </a:extLst>
          </p:cNvPr>
          <p:cNvSpPr txBox="1"/>
          <p:nvPr/>
        </p:nvSpPr>
        <p:spPr>
          <a:xfrm>
            <a:off x="7752080" y="2438400"/>
            <a:ext cx="324104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sufficient number of competent and adequately qualified instructors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licence-holder shall ensure that he is advised by competent persons on safety matters unless he has competence in such matters himself</a:t>
            </a:r>
          </a:p>
          <a:p>
            <a:r>
              <a:rPr lang="en-GB" dirty="0"/>
              <a:t>(Hse.gov, 2022)</a:t>
            </a: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2A89923-36EF-4666-A526-1FAF01A96864}"/>
              </a:ext>
            </a:extLst>
          </p:cNvPr>
          <p:cNvSpPr txBox="1"/>
          <p:nvPr/>
        </p:nvSpPr>
        <p:spPr>
          <a:xfrm>
            <a:off x="7680960" y="1391920"/>
            <a:ext cx="30175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AALA in relation to the critical incident</a:t>
            </a:r>
            <a:endParaRPr lang="en-GB" dirty="0"/>
          </a:p>
        </p:txBody>
      </p:sp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2D5E07F-DAFB-4201-A720-5DC3B59BCE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00669" y="2685414"/>
            <a:ext cx="406400" cy="406400"/>
          </a:xfrm>
          <a:prstGeom prst="rect">
            <a:avLst/>
          </a:prstGeom>
        </p:spPr>
      </p:pic>
      <p:pic>
        <p:nvPicPr>
          <p:cNvPr id="1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863B90C-9407-494D-B3EA-45067033ED3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942071" y="2559247"/>
            <a:ext cx="406400" cy="406400"/>
          </a:xfrm>
          <a:prstGeom prst="rect">
            <a:avLst/>
          </a:prstGeom>
        </p:spPr>
      </p:pic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9D4BFE1-2955-4C93-A59B-905E7D8755F6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911840" y="3086734"/>
            <a:ext cx="406400" cy="406400"/>
          </a:xfrm>
          <a:prstGeom prst="rect">
            <a:avLst/>
          </a:prstGeom>
        </p:spPr>
      </p:pic>
      <p:pic>
        <p:nvPicPr>
          <p:cNvPr id="1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866411C-2821-441C-8D79-E42D113321A4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698480" y="546608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286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118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868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73408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39692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 descr="Domino effect white cut-outs and one blue cutout">
            <a:extLst>
              <a:ext uri="{FF2B5EF4-FFF2-40B4-BE49-F238E27FC236}">
                <a16:creationId xmlns:a16="http://schemas.microsoft.com/office/drawing/2014/main" id="{C2DBCD5B-DFDA-457A-9639-D49BCEDF0376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DC773C-6C90-4FF5-A56D-CA7F92AA01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1447800"/>
            <a:ext cx="8825658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600" dirty="0"/>
              <a:t>Immediate response and the long-term implications of the incident.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81015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82B80-9DB8-4621-B882-AF2CA0E29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Legal actions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6DB59-7D8B-4E95-8A9F-CE4E6A944B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anchor="ctr">
            <a:normAutofit/>
          </a:bodyPr>
          <a:lstStyle/>
          <a:p>
            <a:r>
              <a:rPr lang="en-GB" dirty="0"/>
              <a:t>6 men convicted of manslaughter through culpable negligence. He sentenced them to five-month suspended jail terms and a $10,000 fine each.</a:t>
            </a:r>
          </a:p>
          <a:p>
            <a:r>
              <a:rPr lang="en-GB" dirty="0"/>
              <a:t>The families of the victims are expected to take civil action against Adventure World - which has since ceased trading.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F93C1A1-B4B2-454B-AC40-480E6E08CB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284731" y="23304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28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9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A9BDC-95AF-4B7F-9970-1A8997A37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account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B6F763-83C9-4F40-BAF1-A8F20AF906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Thorough planning leads to minimal risk .</a:t>
            </a:r>
          </a:p>
          <a:p>
            <a:endParaRPr lang="en-GB" dirty="0"/>
          </a:p>
          <a:p>
            <a:r>
              <a:rPr lang="en-GB" dirty="0"/>
              <a:t>A good knowledge, experience and understanding of the venue helps manage risk during a session.</a:t>
            </a:r>
          </a:p>
          <a:p>
            <a:endParaRPr lang="en-GB" dirty="0"/>
          </a:p>
          <a:p>
            <a:r>
              <a:rPr lang="en-GB" dirty="0"/>
              <a:t>Understand how different weather patterns will affect </a:t>
            </a:r>
            <a:r>
              <a:rPr lang="en-GB"/>
              <a:t>the venue.</a:t>
            </a:r>
            <a:endParaRPr lang="en-GB" dirty="0"/>
          </a:p>
          <a:p>
            <a:endParaRPr lang="en-GB" dirty="0"/>
          </a:p>
          <a:p>
            <a:r>
              <a:rPr lang="en-GB" dirty="0"/>
              <a:t>Good EAP’s and NOP’s.</a:t>
            </a:r>
          </a:p>
          <a:p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F449C13-7C9E-4E4C-A6CA-D6C25C51C8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46111" y="2052918"/>
            <a:ext cx="406400" cy="4064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1324B6A-2F2E-41C9-BEC2-111CF640919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71512" y="3149600"/>
            <a:ext cx="406400" cy="406400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24FCEFE-45DE-461D-ABD2-6F0CBD55C06F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52462" y="4043082"/>
            <a:ext cx="406400" cy="406400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24A41F6-7A83-4902-A433-D1161BA02E45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46111" y="50355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0111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52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469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983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019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41759</TotalTime>
  <Words>1175</Words>
  <Application>Microsoft Office PowerPoint</Application>
  <PresentationFormat>Widescreen</PresentationFormat>
  <Paragraphs>128</Paragraphs>
  <Slides>18</Slides>
  <Notes>0</Notes>
  <HiddenSlides>0</HiddenSlides>
  <MMClips>30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Century Gothic</vt:lpstr>
      <vt:lpstr>Times New Roman</vt:lpstr>
      <vt:lpstr>Wingdings 3</vt:lpstr>
      <vt:lpstr>Ion</vt:lpstr>
      <vt:lpstr>Saxeten Canyon Disaster</vt:lpstr>
      <vt:lpstr>Key themes </vt:lpstr>
      <vt:lpstr>The history of the activity at the site</vt:lpstr>
      <vt:lpstr>Site characteristics </vt:lpstr>
      <vt:lpstr>Instructor/ provider facts</vt:lpstr>
      <vt:lpstr>Participant facts </vt:lpstr>
      <vt:lpstr>What happened on the day</vt:lpstr>
      <vt:lpstr>During the activity </vt:lpstr>
      <vt:lpstr>Start of the day </vt:lpstr>
      <vt:lpstr>The incident and Time of the incident </vt:lpstr>
      <vt:lpstr>During the incident- survivors statement </vt:lpstr>
      <vt:lpstr>After the incident </vt:lpstr>
      <vt:lpstr>Contributing factors towards the accident</vt:lpstr>
      <vt:lpstr>The Swiss cheese model in relation to this accident</vt:lpstr>
      <vt:lpstr>ALAA in relation to the incident.</vt:lpstr>
      <vt:lpstr>Immediate response and the long-term implications of the incident.</vt:lpstr>
      <vt:lpstr>Legal actions</vt:lpstr>
      <vt:lpstr>reflective account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Aaron</dc:creator>
  <cp:lastModifiedBy>aaron reddy</cp:lastModifiedBy>
  <cp:revision>16</cp:revision>
  <dcterms:created xsi:type="dcterms:W3CDTF">2021-12-10T16:29:15Z</dcterms:created>
  <dcterms:modified xsi:type="dcterms:W3CDTF">2022-03-20T17:07:38Z</dcterms:modified>
</cp:coreProperties>
</file>