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50" r:id="rId2"/>
    <p:sldMasterId id="2147483656" r:id="rId3"/>
    <p:sldMasterId id="2147483664" r:id="rId4"/>
    <p:sldMasterId id="2147483667" r:id="rId5"/>
    <p:sldMasterId id="2147483671" r:id="rId6"/>
    <p:sldMasterId id="2147483675" r:id="rId7"/>
  </p:sldMasterIdLst>
  <p:notesMasterIdLst>
    <p:notesMasterId r:id="rId47"/>
  </p:notesMasterIdLst>
  <p:sldIdLst>
    <p:sldId id="259" r:id="rId8"/>
    <p:sldId id="356" r:id="rId9"/>
    <p:sldId id="410" r:id="rId10"/>
    <p:sldId id="374" r:id="rId11"/>
    <p:sldId id="375" r:id="rId12"/>
    <p:sldId id="376" r:id="rId13"/>
    <p:sldId id="377" r:id="rId14"/>
    <p:sldId id="378" r:id="rId15"/>
    <p:sldId id="379" r:id="rId16"/>
    <p:sldId id="380" r:id="rId17"/>
    <p:sldId id="381" r:id="rId18"/>
    <p:sldId id="382" r:id="rId19"/>
    <p:sldId id="411" r:id="rId20"/>
    <p:sldId id="405" r:id="rId21"/>
    <p:sldId id="384" r:id="rId22"/>
    <p:sldId id="385" r:id="rId23"/>
    <p:sldId id="386" r:id="rId24"/>
    <p:sldId id="387" r:id="rId25"/>
    <p:sldId id="393" r:id="rId26"/>
    <p:sldId id="396" r:id="rId27"/>
    <p:sldId id="392" r:id="rId28"/>
    <p:sldId id="397" r:id="rId29"/>
    <p:sldId id="400" r:id="rId30"/>
    <p:sldId id="388" r:id="rId31"/>
    <p:sldId id="398" r:id="rId32"/>
    <p:sldId id="394" r:id="rId33"/>
    <p:sldId id="399" r:id="rId34"/>
    <p:sldId id="395" r:id="rId35"/>
    <p:sldId id="389" r:id="rId36"/>
    <p:sldId id="407" r:id="rId37"/>
    <p:sldId id="390" r:id="rId38"/>
    <p:sldId id="403" r:id="rId39"/>
    <p:sldId id="373" r:id="rId40"/>
    <p:sldId id="370" r:id="rId41"/>
    <p:sldId id="368" r:id="rId42"/>
    <p:sldId id="273" r:id="rId43"/>
    <p:sldId id="408" r:id="rId44"/>
    <p:sldId id="412" r:id="rId45"/>
    <p:sldId id="256" r:id="rId46"/>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2" dt="2026-09-04T12:06:11.080"/>
    <p1510:client id="{0A7920A9-734C-8598-277C-FC30D87890E1}" v="13" dt="2026-09-04T16:28:43.609"/>
    <p1510:client id="{362EA524-3EF9-C9C9-E285-BEE2AA6E0753}" v="248" dt="2026-09-04T11:42:39.1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28" autoAdjust="0"/>
    <p:restoredTop sz="79319" autoAdjust="0"/>
  </p:normalViewPr>
  <p:slideViewPr>
    <p:cSldViewPr snapToGrid="0" snapToObjects="1">
      <p:cViewPr varScale="1">
        <p:scale>
          <a:sx n="88" d="100"/>
          <a:sy n="88" d="100"/>
        </p:scale>
        <p:origin x="1242" y="96"/>
      </p:cViewPr>
      <p:guideLst/>
    </p:cSldViewPr>
  </p:slideViewPr>
  <p:notesTextViewPr>
    <p:cViewPr>
      <p:scale>
        <a:sx n="1" d="1"/>
        <a:sy n="1" d="1"/>
      </p:scale>
      <p:origin x="0" y="-576"/>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microsoft.com/office/2015/10/relationships/revisionInfo" Target="revisionInfo.xml"/><Relationship Id="rId5" Type="http://schemas.openxmlformats.org/officeDocument/2006/relationships/slideMaster" Target="slideMasters/slideMaster5.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presProps" Target="presProps.xml"/><Relationship Id="rId8" Type="http://schemas.openxmlformats.org/officeDocument/2006/relationships/slide" Target="slides/slide1.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0A7920A9-734C-8598-277C-FC30D87890E1}"/>
    <pc:docChg chg="delSld modSld">
      <pc:chgData name="Martin Svejda" userId="S::m.svejda@uwtsd.ac.uk::8cc0682a-1f17-4534-acee-9b898a7be1ec" providerId="AD" clId="Web-{0A7920A9-734C-8598-277C-FC30D87890E1}" dt="2026-09-04T16:28:43.609" v="21"/>
      <pc:docMkLst>
        <pc:docMk/>
      </pc:docMkLst>
      <pc:sldChg chg="del">
        <pc:chgData name="Martin Svejda" userId="S::m.svejda@uwtsd.ac.uk::8cc0682a-1f17-4534-acee-9b898a7be1ec" providerId="AD" clId="Web-{0A7920A9-734C-8598-277C-FC30D87890E1}" dt="2026-09-04T16:28:38.108" v="17"/>
        <pc:sldMkLst>
          <pc:docMk/>
          <pc:sldMk cId="0" sldId="369"/>
        </pc:sldMkLst>
      </pc:sldChg>
      <pc:sldChg chg="del">
        <pc:chgData name="Martin Svejda" userId="S::m.svejda@uwtsd.ac.uk::8cc0682a-1f17-4534-acee-9b898a7be1ec" providerId="AD" clId="Web-{0A7920A9-734C-8598-277C-FC30D87890E1}" dt="2026-09-04T16:28:40.577" v="19"/>
        <pc:sldMkLst>
          <pc:docMk/>
          <pc:sldMk cId="0" sldId="371"/>
        </pc:sldMkLst>
      </pc:sldChg>
      <pc:sldChg chg="del">
        <pc:chgData name="Martin Svejda" userId="S::m.svejda@uwtsd.ac.uk::8cc0682a-1f17-4534-acee-9b898a7be1ec" providerId="AD" clId="Web-{0A7920A9-734C-8598-277C-FC30D87890E1}" dt="2026-09-04T16:28:43.609" v="21"/>
        <pc:sldMkLst>
          <pc:docMk/>
          <pc:sldMk cId="0" sldId="372"/>
        </pc:sldMkLst>
      </pc:sldChg>
      <pc:sldChg chg="delSp modSp modNotes">
        <pc:chgData name="Martin Svejda" userId="S::m.svejda@uwtsd.ac.uk::8cc0682a-1f17-4534-acee-9b898a7be1ec" providerId="AD" clId="Web-{0A7920A9-734C-8598-277C-FC30D87890E1}" dt="2026-09-04T16:27:56.855" v="16" actId="14100"/>
        <pc:sldMkLst>
          <pc:docMk/>
          <pc:sldMk cId="0" sldId="382"/>
        </pc:sldMkLst>
        <pc:spChg chg="mod">
          <ac:chgData name="Martin Svejda" userId="S::m.svejda@uwtsd.ac.uk::8cc0682a-1f17-4534-acee-9b898a7be1ec" providerId="AD" clId="Web-{0A7920A9-734C-8598-277C-FC30D87890E1}" dt="2026-09-04T16:27:56.855" v="16" actId="14100"/>
          <ac:spMkLst>
            <pc:docMk/>
            <pc:sldMk cId="0" sldId="382"/>
            <ac:spMk id="7" creationId="{00000000-0000-0000-0000-000000000000}"/>
          </ac:spMkLst>
        </pc:spChg>
        <pc:picChg chg="del mod">
          <ac:chgData name="Martin Svejda" userId="S::m.svejda@uwtsd.ac.uk::8cc0682a-1f17-4534-acee-9b898a7be1ec" providerId="AD" clId="Web-{0A7920A9-734C-8598-277C-FC30D87890E1}" dt="2026-09-04T16:27:47.245" v="15"/>
          <ac:picMkLst>
            <pc:docMk/>
            <pc:sldMk cId="0" sldId="382"/>
            <ac:picMk id="4" creationId="{00000000-0000-0000-0000-000000000000}"/>
          </ac:picMkLst>
        </pc:picChg>
      </pc:sldChg>
      <pc:sldChg chg="del">
        <pc:chgData name="Martin Svejda" userId="S::m.svejda@uwtsd.ac.uk::8cc0682a-1f17-4534-acee-9b898a7be1ec" providerId="AD" clId="Web-{0A7920A9-734C-8598-277C-FC30D87890E1}" dt="2026-09-04T16:28:39.655" v="18"/>
        <pc:sldMkLst>
          <pc:docMk/>
          <pc:sldMk cId="0" sldId="401"/>
        </pc:sldMkLst>
      </pc:sldChg>
      <pc:sldChg chg="del">
        <pc:chgData name="Martin Svejda" userId="S::m.svejda@uwtsd.ac.uk::8cc0682a-1f17-4534-acee-9b898a7be1ec" providerId="AD" clId="Web-{0A7920A9-734C-8598-277C-FC30D87890E1}" dt="2026-09-04T16:28:42.593" v="20"/>
        <pc:sldMkLst>
          <pc:docMk/>
          <pc:sldMk cId="0" sldId="409"/>
        </pc:sldMkLst>
      </pc:sldChg>
    </pc:docChg>
  </pc:docChgLst>
  <pc:docChgLst>
    <pc:chgData name="Martin Svejda" userId="S::m.svejda@uwtsd.ac.uk::8cc0682a-1f17-4534-acee-9b898a7be1ec" providerId="AD" clId="Web-{362EA524-3EF9-C9C9-E285-BEE2AA6E0753}"/>
    <pc:docChg chg="addSld delSld modSld">
      <pc:chgData name="Martin Svejda" userId="S::m.svejda@uwtsd.ac.uk::8cc0682a-1f17-4534-acee-9b898a7be1ec" providerId="AD" clId="Web-{362EA524-3EF9-C9C9-E285-BEE2AA6E0753}" dt="2026-09-04T11:42:38.037" v="262" actId="20577"/>
      <pc:docMkLst>
        <pc:docMk/>
      </pc:docMkLst>
      <pc:sldChg chg="addSp delSp modSp mod modClrScheme chgLayout">
        <pc:chgData name="Martin Svejda" userId="S::m.svejda@uwtsd.ac.uk::8cc0682a-1f17-4534-acee-9b898a7be1ec" providerId="AD" clId="Web-{362EA524-3EF9-C9C9-E285-BEE2AA6E0753}" dt="2026-09-04T11:29:58.985" v="216" actId="1076"/>
        <pc:sldMkLst>
          <pc:docMk/>
          <pc:sldMk cId="0" sldId="382"/>
        </pc:sldMkLst>
        <pc:spChg chg="mod ord">
          <ac:chgData name="Martin Svejda" userId="S::m.svejda@uwtsd.ac.uk::8cc0682a-1f17-4534-acee-9b898a7be1ec" providerId="AD" clId="Web-{362EA524-3EF9-C9C9-E285-BEE2AA6E0753}" dt="2026-09-04T11:23:16.089" v="114" actId="1076"/>
          <ac:spMkLst>
            <pc:docMk/>
            <pc:sldMk cId="0" sldId="382"/>
            <ac:spMk id="2" creationId="{00000000-0000-0000-0000-000000000000}"/>
          </ac:spMkLst>
        </pc:spChg>
        <pc:spChg chg="add del mod ord">
          <ac:chgData name="Martin Svejda" userId="S::m.svejda@uwtsd.ac.uk::8cc0682a-1f17-4534-acee-9b898a7be1ec" providerId="AD" clId="Web-{362EA524-3EF9-C9C9-E285-BEE2AA6E0753}" dt="2026-09-04T11:22:40.228" v="109"/>
          <ac:spMkLst>
            <pc:docMk/>
            <pc:sldMk cId="0" sldId="382"/>
            <ac:spMk id="3" creationId="{14E0D4E9-67FF-2888-62B0-1E8208E317EC}"/>
          </ac:spMkLst>
        </pc:spChg>
        <pc:spChg chg="add del mod">
          <ac:chgData name="Martin Svejda" userId="S::m.svejda@uwtsd.ac.uk::8cc0682a-1f17-4534-acee-9b898a7be1ec" providerId="AD" clId="Web-{362EA524-3EF9-C9C9-E285-BEE2AA6E0753}" dt="2026-09-04T11:26:40.967" v="168"/>
          <ac:spMkLst>
            <pc:docMk/>
            <pc:sldMk cId="0" sldId="382"/>
            <ac:spMk id="5" creationId="{AF841A51-FD69-6766-43D7-7EA939D8C993}"/>
          </ac:spMkLst>
        </pc:spChg>
        <pc:spChg chg="mod">
          <ac:chgData name="Martin Svejda" userId="S::m.svejda@uwtsd.ac.uk::8cc0682a-1f17-4534-acee-9b898a7be1ec" providerId="AD" clId="Web-{362EA524-3EF9-C9C9-E285-BEE2AA6E0753}" dt="2026-09-04T11:29:42.548" v="215" actId="20577"/>
          <ac:spMkLst>
            <pc:docMk/>
            <pc:sldMk cId="0" sldId="382"/>
            <ac:spMk id="7" creationId="{00000000-0000-0000-0000-000000000000}"/>
          </ac:spMkLst>
        </pc:spChg>
        <pc:grpChg chg="mod">
          <ac:chgData name="Martin Svejda" userId="S::m.svejda@uwtsd.ac.uk::8cc0682a-1f17-4534-acee-9b898a7be1ec" providerId="AD" clId="Web-{362EA524-3EF9-C9C9-E285-BEE2AA6E0753}" dt="2026-09-04T11:22:25.900" v="105" actId="1076"/>
          <ac:grpSpMkLst>
            <pc:docMk/>
            <pc:sldMk cId="0" sldId="382"/>
            <ac:grpSpMk id="15" creationId="{00000000-0000-0000-0000-000000000000}"/>
          </ac:grpSpMkLst>
        </pc:grpChg>
        <pc:grpChg chg="mod">
          <ac:chgData name="Martin Svejda" userId="S::m.svejda@uwtsd.ac.uk::8cc0682a-1f17-4534-acee-9b898a7be1ec" providerId="AD" clId="Web-{362EA524-3EF9-C9C9-E285-BEE2AA6E0753}" dt="2026-09-04T11:22:25.916" v="106" actId="1076"/>
          <ac:grpSpMkLst>
            <pc:docMk/>
            <pc:sldMk cId="0" sldId="382"/>
            <ac:grpSpMk id="16" creationId="{00000000-0000-0000-0000-000000000000}"/>
          </ac:grpSpMkLst>
        </pc:grpChg>
        <pc:grpChg chg="mod">
          <ac:chgData name="Martin Svejda" userId="S::m.svejda@uwtsd.ac.uk::8cc0682a-1f17-4534-acee-9b898a7be1ec" providerId="AD" clId="Web-{362EA524-3EF9-C9C9-E285-BEE2AA6E0753}" dt="2026-09-04T11:22:25.931" v="107" actId="1076"/>
          <ac:grpSpMkLst>
            <pc:docMk/>
            <pc:sldMk cId="0" sldId="382"/>
            <ac:grpSpMk id="17" creationId="{00000000-0000-0000-0000-000000000000}"/>
          </ac:grpSpMkLst>
        </pc:grpChg>
        <pc:picChg chg="mod">
          <ac:chgData name="Martin Svejda" userId="S::m.svejda@uwtsd.ac.uk::8cc0682a-1f17-4534-acee-9b898a7be1ec" providerId="AD" clId="Web-{362EA524-3EF9-C9C9-E285-BEE2AA6E0753}" dt="2026-09-04T11:29:58.985" v="216" actId="1076"/>
          <ac:picMkLst>
            <pc:docMk/>
            <pc:sldMk cId="0" sldId="382"/>
            <ac:picMk id="4" creationId="{00000000-0000-0000-0000-000000000000}"/>
          </ac:picMkLst>
        </pc:picChg>
      </pc:sldChg>
      <pc:sldChg chg="new del">
        <pc:chgData name="Martin Svejda" userId="S::m.svejda@uwtsd.ac.uk::8cc0682a-1f17-4534-acee-9b898a7be1ec" providerId="AD" clId="Web-{362EA524-3EF9-C9C9-E285-BEE2AA6E0753}" dt="2026-09-04T11:10:05.055" v="1"/>
        <pc:sldMkLst>
          <pc:docMk/>
          <pc:sldMk cId="1215857227" sldId="410"/>
        </pc:sldMkLst>
      </pc:sldChg>
      <pc:sldChg chg="addSp delSp modSp new mod modClrScheme chgLayout">
        <pc:chgData name="Martin Svejda" userId="S::m.svejda@uwtsd.ac.uk::8cc0682a-1f17-4534-acee-9b898a7be1ec" providerId="AD" clId="Web-{362EA524-3EF9-C9C9-E285-BEE2AA6E0753}" dt="2026-09-04T11:16:26.741" v="87" actId="1076"/>
        <pc:sldMkLst>
          <pc:docMk/>
          <pc:sldMk cId="3056255659" sldId="410"/>
        </pc:sldMkLst>
        <pc:spChg chg="mod ord">
          <ac:chgData name="Martin Svejda" userId="S::m.svejda@uwtsd.ac.uk::8cc0682a-1f17-4534-acee-9b898a7be1ec" providerId="AD" clId="Web-{362EA524-3EF9-C9C9-E285-BEE2AA6E0753}" dt="2026-09-04T11:16:26.741" v="87" actId="1076"/>
          <ac:spMkLst>
            <pc:docMk/>
            <pc:sldMk cId="3056255659" sldId="410"/>
            <ac:spMk id="2" creationId="{DF2F5400-F63F-F902-BD95-2437F8DD6E03}"/>
          </ac:spMkLst>
        </pc:spChg>
        <pc:spChg chg="del mod ord">
          <ac:chgData name="Martin Svejda" userId="S::m.svejda@uwtsd.ac.uk::8cc0682a-1f17-4534-acee-9b898a7be1ec" providerId="AD" clId="Web-{362EA524-3EF9-C9C9-E285-BEE2AA6E0753}" dt="2026-09-04T11:14:00.168" v="58"/>
          <ac:spMkLst>
            <pc:docMk/>
            <pc:sldMk cId="3056255659" sldId="410"/>
            <ac:spMk id="3" creationId="{F94E5D32-1E95-902B-15B1-5F6449DEF387}"/>
          </ac:spMkLst>
        </pc:spChg>
        <pc:spChg chg="add del mod">
          <ac:chgData name="Martin Svejda" userId="S::m.svejda@uwtsd.ac.uk::8cc0682a-1f17-4534-acee-9b898a7be1ec" providerId="AD" clId="Web-{362EA524-3EF9-C9C9-E285-BEE2AA6E0753}" dt="2026-09-04T11:14:17.997" v="63"/>
          <ac:spMkLst>
            <pc:docMk/>
            <pc:sldMk cId="3056255659" sldId="410"/>
            <ac:spMk id="392" creationId="{2D0CB20E-6377-7EEC-1F86-ABBE07BEE181}"/>
          </ac:spMkLst>
        </pc:spChg>
        <pc:graphicFrameChg chg="add mod modGraphic">
          <ac:chgData name="Martin Svejda" userId="S::m.svejda@uwtsd.ac.uk::8cc0682a-1f17-4534-acee-9b898a7be1ec" providerId="AD" clId="Web-{362EA524-3EF9-C9C9-E285-BEE2AA6E0753}" dt="2026-09-04T11:16:17.350" v="86" actId="1076"/>
          <ac:graphicFrameMkLst>
            <pc:docMk/>
            <pc:sldMk cId="3056255659" sldId="410"/>
            <ac:graphicFrameMk id="4" creationId="{2FD17B9D-F541-5CBE-5F30-9B5CD43C0E3A}"/>
          </ac:graphicFrameMkLst>
        </pc:graphicFrameChg>
      </pc:sldChg>
      <pc:sldChg chg="modSp new mod modClrScheme chgLayout">
        <pc:chgData name="Martin Svejda" userId="S::m.svejda@uwtsd.ac.uk::8cc0682a-1f17-4534-acee-9b898a7be1ec" providerId="AD" clId="Web-{362EA524-3EF9-C9C9-E285-BEE2AA6E0753}" dt="2026-09-04T11:34:38.379" v="252" actId="20577"/>
        <pc:sldMkLst>
          <pc:docMk/>
          <pc:sldMk cId="1934655032" sldId="411"/>
        </pc:sldMkLst>
        <pc:spChg chg="mod ord">
          <ac:chgData name="Martin Svejda" userId="S::m.svejda@uwtsd.ac.uk::8cc0682a-1f17-4534-acee-9b898a7be1ec" providerId="AD" clId="Web-{362EA524-3EF9-C9C9-E285-BEE2AA6E0753}" dt="2026-09-04T11:33:41.093" v="230" actId="20577"/>
          <ac:spMkLst>
            <pc:docMk/>
            <pc:sldMk cId="1934655032" sldId="411"/>
            <ac:spMk id="2" creationId="{7DE50F00-6F25-A40E-CF6E-9B1D9DB87C80}"/>
          </ac:spMkLst>
        </pc:spChg>
        <pc:spChg chg="mod ord">
          <ac:chgData name="Martin Svejda" userId="S::m.svejda@uwtsd.ac.uk::8cc0682a-1f17-4534-acee-9b898a7be1ec" providerId="AD" clId="Web-{362EA524-3EF9-C9C9-E285-BEE2AA6E0753}" dt="2026-09-04T11:34:38.379" v="252" actId="20577"/>
          <ac:spMkLst>
            <pc:docMk/>
            <pc:sldMk cId="1934655032" sldId="411"/>
            <ac:spMk id="3" creationId="{F6C6020C-9889-7B3A-A9AA-F2C790D1DD8B}"/>
          </ac:spMkLst>
        </pc:spChg>
      </pc:sldChg>
      <pc:sldChg chg="modSp new">
        <pc:chgData name="Martin Svejda" userId="S::m.svejda@uwtsd.ac.uk::8cc0682a-1f17-4534-acee-9b898a7be1ec" providerId="AD" clId="Web-{362EA524-3EF9-C9C9-E285-BEE2AA6E0753}" dt="2026-09-04T11:42:38.037" v="262" actId="20577"/>
        <pc:sldMkLst>
          <pc:docMk/>
          <pc:sldMk cId="2647514512" sldId="412"/>
        </pc:sldMkLst>
        <pc:spChg chg="mod">
          <ac:chgData name="Martin Svejda" userId="S::m.svejda@uwtsd.ac.uk::8cc0682a-1f17-4534-acee-9b898a7be1ec" providerId="AD" clId="Web-{362EA524-3EF9-C9C9-E285-BEE2AA6E0753}" dt="2026-09-04T11:42:38.037" v="262" actId="20577"/>
          <ac:spMkLst>
            <pc:docMk/>
            <pc:sldMk cId="2647514512" sldId="412"/>
            <ac:spMk id="2" creationId="{E99BBF38-3AC7-F141-75C2-25D38CCE7372}"/>
          </ac:spMkLst>
        </pc:spChg>
        <pc:spChg chg="mod">
          <ac:chgData name="Martin Svejda" userId="S::m.svejda@uwtsd.ac.uk::8cc0682a-1f17-4534-acee-9b898a7be1ec" providerId="AD" clId="Web-{362EA524-3EF9-C9C9-E285-BEE2AA6E0753}" dt="2026-09-04T11:41:57.802" v="259" actId="1076"/>
          <ac:spMkLst>
            <pc:docMk/>
            <pc:sldMk cId="2647514512" sldId="412"/>
            <ac:spMk id="3" creationId="{43BBB8D7-989C-CFA7-9202-A04AAC84437E}"/>
          </ac:spMkLst>
        </pc:spChg>
      </pc:sldChg>
    </pc:docChg>
  </pc:docChgLst>
  <pc:docChgLst>
    <pc:chgData name="Martin Svejda" userId="S::m.svejda@uwtsd.ac.uk::8cc0682a-1f17-4534-acee-9b898a7be1ec" providerId="AD" clId="Web-{00000000-0000-0000-0000-000000000000}"/>
    <pc:docChg chg="modSld">
      <pc:chgData name="Martin Svejda" userId="S::m.svejda@uwtsd.ac.uk::8cc0682a-1f17-4534-acee-9b898a7be1ec" providerId="AD" clId="Web-{00000000-0000-0000-0000-000000000000}" dt="2026-09-04T12:09:37.618" v="162"/>
      <pc:docMkLst>
        <pc:docMk/>
      </pc:docMkLst>
      <pc:sldChg chg="modNotes">
        <pc:chgData name="Martin Svejda" userId="S::m.svejda@uwtsd.ac.uk::8cc0682a-1f17-4534-acee-9b898a7be1ec" providerId="AD" clId="Web-{00000000-0000-0000-0000-000000000000}" dt="2026-09-04T12:04:11.667" v="148"/>
        <pc:sldMkLst>
          <pc:docMk/>
          <pc:sldMk cId="0" sldId="382"/>
        </pc:sldMkLst>
      </pc:sldChg>
      <pc:sldChg chg="modSp modNotes">
        <pc:chgData name="Martin Svejda" userId="S::m.svejda@uwtsd.ac.uk::8cc0682a-1f17-4534-acee-9b898a7be1ec" providerId="AD" clId="Web-{00000000-0000-0000-0000-000000000000}" dt="2026-09-04T11:59:26.862" v="52"/>
        <pc:sldMkLst>
          <pc:docMk/>
          <pc:sldMk cId="3056255659" sldId="410"/>
        </pc:sldMkLst>
        <pc:graphicFrameChg chg="modGraphic">
          <ac:chgData name="Martin Svejda" userId="S::m.svejda@uwtsd.ac.uk::8cc0682a-1f17-4534-acee-9b898a7be1ec" providerId="AD" clId="Web-{00000000-0000-0000-0000-000000000000}" dt="2026-09-04T11:53:34.262" v="26" actId="20577"/>
          <ac:graphicFrameMkLst>
            <pc:docMk/>
            <pc:sldMk cId="3056255659" sldId="410"/>
            <ac:graphicFrameMk id="4" creationId="{2FD17B9D-F541-5CBE-5F30-9B5CD43C0E3A}"/>
          </ac:graphicFrameMkLst>
        </pc:graphicFrameChg>
      </pc:sldChg>
      <pc:sldChg chg="modNotes">
        <pc:chgData name="Martin Svejda" userId="S::m.svejda@uwtsd.ac.uk::8cc0682a-1f17-4534-acee-9b898a7be1ec" providerId="AD" clId="Web-{00000000-0000-0000-0000-000000000000}" dt="2026-09-04T12:09:37.618" v="162"/>
        <pc:sldMkLst>
          <pc:docMk/>
          <pc:sldMk cId="1934655032" sldId="411"/>
        </pc:sldMkLst>
      </pc:sldChg>
      <pc:sldChg chg="modSp">
        <pc:chgData name="Martin Svejda" userId="S::m.svejda@uwtsd.ac.uk::8cc0682a-1f17-4534-acee-9b898a7be1ec" providerId="AD" clId="Web-{00000000-0000-0000-0000-000000000000}" dt="2026-09-04T12:06:11.080" v="154" actId="20577"/>
        <pc:sldMkLst>
          <pc:docMk/>
          <pc:sldMk cId="2647514512" sldId="412"/>
        </pc:sldMkLst>
        <pc:spChg chg="mod">
          <ac:chgData name="Martin Svejda" userId="S::m.svejda@uwtsd.ac.uk::8cc0682a-1f17-4534-acee-9b898a7be1ec" providerId="AD" clId="Web-{00000000-0000-0000-0000-000000000000}" dt="2026-09-04T12:06:11.080" v="154" actId="20577"/>
          <ac:spMkLst>
            <pc:docMk/>
            <pc:sldMk cId="2647514512" sldId="412"/>
            <ac:spMk id="3" creationId="{43BBB8D7-989C-CFA7-9202-A04AAC84437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8F7597-06B1-4058-B538-6B16B0722BAC}"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9B15D01B-2A3F-4E69-A8C9-7891678BC974}">
      <dgm:prSet phldrT="[Text]" phldr="0" custT="1"/>
      <dgm:spPr/>
      <dgm:t>
        <a:bodyPr/>
        <a:lstStyle/>
        <a:p>
          <a:r>
            <a:rPr lang="en-US" sz="1800" b="1" dirty="0">
              <a:latin typeface="Calibri"/>
              <a:ea typeface="Calibri"/>
              <a:cs typeface="Calibri"/>
            </a:rPr>
            <a:t>2019:</a:t>
          </a:r>
          <a:endParaRPr lang="en-US" sz="1800" b="1" dirty="0"/>
        </a:p>
      </dgm:t>
    </dgm:pt>
    <dgm:pt modelId="{234B0275-8E5E-458C-AFB6-FF3F0F14ECE0}" type="parTrans" cxnId="{65F675C8-FC73-4FA1-A7B1-308B7E17C5B4}">
      <dgm:prSet/>
      <dgm:spPr/>
      <dgm:t>
        <a:bodyPr/>
        <a:lstStyle/>
        <a:p>
          <a:endParaRPr lang="en-US"/>
        </a:p>
      </dgm:t>
    </dgm:pt>
    <dgm:pt modelId="{C08AA48E-90F5-497C-AED6-8957D046F85B}" type="sibTrans" cxnId="{65F675C8-FC73-4FA1-A7B1-308B7E17C5B4}">
      <dgm:prSet/>
      <dgm:spPr/>
      <dgm:t>
        <a:bodyPr/>
        <a:lstStyle/>
        <a:p>
          <a:endParaRPr lang="en-US"/>
        </a:p>
      </dgm:t>
    </dgm:pt>
    <dgm:pt modelId="{EA2A4613-9825-4A0E-9D7F-64448CAAF84E}">
      <dgm:prSet phldrT="[Text]" phldr="0" custT="1"/>
      <dgm:spPr/>
      <dgm:t>
        <a:bodyPr/>
        <a:lstStyle/>
        <a:p>
          <a:r>
            <a:rPr lang="en-US" sz="1800" b="1" dirty="0">
              <a:latin typeface="Calibri Light"/>
            </a:rPr>
            <a:t>2022:</a:t>
          </a:r>
          <a:endParaRPr lang="en-US" sz="1800" b="1" dirty="0"/>
        </a:p>
      </dgm:t>
    </dgm:pt>
    <dgm:pt modelId="{E21E8B58-ED64-4356-9792-FA9013876C09}" type="parTrans" cxnId="{A4C2B3A1-0F09-4ACF-80D5-4D3CB869AAE2}">
      <dgm:prSet/>
      <dgm:spPr/>
      <dgm:t>
        <a:bodyPr/>
        <a:lstStyle/>
        <a:p>
          <a:endParaRPr lang="en-US"/>
        </a:p>
      </dgm:t>
    </dgm:pt>
    <dgm:pt modelId="{67EA7181-43F4-4DB1-B188-953B381E09FD}" type="sibTrans" cxnId="{A4C2B3A1-0F09-4ACF-80D5-4D3CB869AAE2}">
      <dgm:prSet/>
      <dgm:spPr/>
      <dgm:t>
        <a:bodyPr/>
        <a:lstStyle/>
        <a:p>
          <a:endParaRPr lang="en-US"/>
        </a:p>
      </dgm:t>
    </dgm:pt>
    <dgm:pt modelId="{698A88B5-0F55-48DF-94B3-96E22D9D4937}">
      <dgm:prSet phldrT="[Text]" phldr="0" custT="1"/>
      <dgm:spPr/>
      <dgm:t>
        <a:bodyPr/>
        <a:lstStyle/>
        <a:p>
          <a:pPr rtl="0"/>
          <a:r>
            <a:rPr lang="en-US" sz="1600" b="1" dirty="0">
              <a:latin typeface="Calibri Light"/>
            </a:rPr>
            <a:t>March 2025:</a:t>
          </a:r>
          <a:endParaRPr lang="en-US" sz="1600" b="1" dirty="0"/>
        </a:p>
      </dgm:t>
    </dgm:pt>
    <dgm:pt modelId="{DF37EC63-06E3-44E8-9F3E-EEF07E72946F}" type="parTrans" cxnId="{7C738370-3498-4E57-BA5E-5ED99CF807A2}">
      <dgm:prSet/>
      <dgm:spPr/>
      <dgm:t>
        <a:bodyPr/>
        <a:lstStyle/>
        <a:p>
          <a:endParaRPr lang="en-US"/>
        </a:p>
      </dgm:t>
    </dgm:pt>
    <dgm:pt modelId="{9C224099-16D9-4F64-A9F7-52975ADCC63D}" type="sibTrans" cxnId="{7C738370-3498-4E57-BA5E-5ED99CF807A2}">
      <dgm:prSet/>
      <dgm:spPr/>
      <dgm:t>
        <a:bodyPr/>
        <a:lstStyle/>
        <a:p>
          <a:endParaRPr lang="en-US"/>
        </a:p>
      </dgm:t>
    </dgm:pt>
    <dgm:pt modelId="{287F9AA0-D824-4F84-9F04-20B48F5610AD}">
      <dgm:prSet phldrT="[Text]" phldr="0" custT="1"/>
      <dgm:spPr/>
      <dgm:t>
        <a:bodyPr/>
        <a:lstStyle/>
        <a:p>
          <a:pPr rtl="0"/>
          <a:r>
            <a:rPr lang="en-US" sz="2200" b="0" dirty="0"/>
            <a:t>Evidence available by the March 2025 target date showed substantial but incomplete progress</a:t>
          </a:r>
          <a:r>
            <a:rPr lang="en-US" sz="2200" b="0" dirty="0">
              <a:latin typeface="Calibri Light"/>
            </a:rPr>
            <a:t> (DHSC &amp; NHS, 2025).</a:t>
          </a:r>
          <a:endParaRPr lang="en-US" sz="2200" b="0" dirty="0"/>
        </a:p>
      </dgm:t>
    </dgm:pt>
    <dgm:pt modelId="{2732CD0D-CE50-47E5-8EEA-28BEC0531B21}" type="parTrans" cxnId="{16236D01-F651-41E7-9B73-22B4BEF95C66}">
      <dgm:prSet/>
      <dgm:spPr/>
      <dgm:t>
        <a:bodyPr/>
        <a:lstStyle/>
        <a:p>
          <a:endParaRPr lang="en-US"/>
        </a:p>
      </dgm:t>
    </dgm:pt>
    <dgm:pt modelId="{26A1C50D-70BF-4F08-B2AA-F7B777D10E69}" type="sibTrans" cxnId="{16236D01-F651-41E7-9B73-22B4BEF95C66}">
      <dgm:prSet/>
      <dgm:spPr/>
      <dgm:t>
        <a:bodyPr/>
        <a:lstStyle/>
        <a:p>
          <a:endParaRPr lang="en-US"/>
        </a:p>
      </dgm:t>
    </dgm:pt>
    <dgm:pt modelId="{B4B5DA47-C047-4C7F-B53B-67986CD4659E}">
      <dgm:prSet phldrT="[Text]" phldr="0" custT="1"/>
      <dgm:spPr/>
      <dgm:t>
        <a:bodyPr/>
        <a:lstStyle/>
        <a:p>
          <a:pPr rtl="0"/>
          <a:r>
            <a:rPr lang="en-US" sz="1500" b="1" dirty="0">
              <a:latin typeface="Calibri"/>
              <a:ea typeface="Calibri"/>
              <a:cs typeface="Calibri"/>
            </a:rPr>
            <a:t>From July 2025:</a:t>
          </a:r>
        </a:p>
      </dgm:t>
    </dgm:pt>
    <dgm:pt modelId="{C3DA35A1-C30C-4477-BC43-25F601C69B94}" type="parTrans" cxnId="{EA01B0C6-DE95-42A1-9C57-B79024ED08F1}">
      <dgm:prSet/>
      <dgm:spPr/>
      <dgm:t>
        <a:bodyPr/>
        <a:lstStyle/>
        <a:p>
          <a:endParaRPr lang="en-US"/>
        </a:p>
      </dgm:t>
    </dgm:pt>
    <dgm:pt modelId="{7CBAC7C2-86A6-4275-B885-FEE1102DFD32}" type="sibTrans" cxnId="{EA01B0C6-DE95-42A1-9C57-B79024ED08F1}">
      <dgm:prSet/>
      <dgm:spPr/>
      <dgm:t>
        <a:bodyPr/>
        <a:lstStyle/>
        <a:p>
          <a:endParaRPr lang="en-US"/>
        </a:p>
      </dgm:t>
    </dgm:pt>
    <dgm:pt modelId="{E8268AB5-AD1E-419B-A821-093569866003}">
      <dgm:prSet phldrT="[Text]" phldr="0"/>
      <dgm:spPr/>
      <dgm:t>
        <a:bodyPr/>
        <a:lstStyle/>
        <a:p>
          <a:pPr algn="l" rtl="0">
            <a:lnSpc>
              <a:spcPct val="90000"/>
            </a:lnSpc>
          </a:pPr>
          <a:r>
            <a:rPr lang="en-US" sz="2000" dirty="0">
              <a:latin typeface="Calibri"/>
              <a:ea typeface="Calibri"/>
              <a:cs typeface="Calibri"/>
            </a:rPr>
            <a:t>The NHS Long Term Plan established the wider direction for digitally enabled care.</a:t>
          </a:r>
        </a:p>
      </dgm:t>
    </dgm:pt>
    <dgm:pt modelId="{A59F4BDE-42AC-489A-A5D1-FCF9E09326D7}" type="parTrans" cxnId="{A47289C9-4D4D-459B-A5B0-1447C8446FB0}">
      <dgm:prSet/>
      <dgm:spPr/>
    </dgm:pt>
    <dgm:pt modelId="{5CFA1583-C4E3-4FF8-91CE-D63B994164A8}" type="sibTrans" cxnId="{A47289C9-4D4D-459B-A5B0-1447C8446FB0}">
      <dgm:prSet/>
      <dgm:spPr/>
    </dgm:pt>
    <dgm:pt modelId="{537B589C-B895-44F6-B15E-BBB00A193D0F}">
      <dgm:prSet phldrT="[Text]" phldr="0"/>
      <dgm:spPr/>
      <dgm:t>
        <a:bodyPr/>
        <a:lstStyle/>
        <a:p>
          <a:pPr algn="l" rtl="0">
            <a:lnSpc>
              <a:spcPct val="90000"/>
            </a:lnSpc>
          </a:pPr>
          <a:r>
            <a:rPr lang="en-US" sz="2000" dirty="0">
              <a:latin typeface="Calibri"/>
              <a:ea typeface="Calibri"/>
              <a:cs typeface="Calibri"/>
            </a:rPr>
            <a:t>The Plan for Digital Health and Social Care set delivery commitments and targets.</a:t>
          </a:r>
        </a:p>
      </dgm:t>
    </dgm:pt>
    <dgm:pt modelId="{3425A290-D4CD-448C-94A2-5260150528BF}" type="parTrans" cxnId="{F111C795-3047-46BD-AADB-25176F58E915}">
      <dgm:prSet/>
      <dgm:spPr/>
    </dgm:pt>
    <dgm:pt modelId="{8BD44956-7773-4674-BB6B-DD6517A279B3}" type="sibTrans" cxnId="{F111C795-3047-46BD-AADB-25176F58E915}">
      <dgm:prSet/>
      <dgm:spPr/>
    </dgm:pt>
    <dgm:pt modelId="{234D8C18-6FEE-4727-919C-9D7052ACB89E}">
      <dgm:prSet phldrT="[Text]" phldr="0"/>
      <dgm:spPr/>
      <dgm:t>
        <a:bodyPr/>
        <a:lstStyle/>
        <a:p>
          <a:pPr rtl="0"/>
          <a:r>
            <a:rPr lang="en-US" dirty="0"/>
            <a:t>The Ten Year Health Plan became the current strategic framework for reform in England.</a:t>
          </a:r>
          <a:endParaRPr lang="en-US" dirty="0">
            <a:latin typeface="Calibri Light"/>
          </a:endParaRPr>
        </a:p>
      </dgm:t>
    </dgm:pt>
    <dgm:pt modelId="{DAED4C97-597B-4520-A25F-AD11828D46FE}" type="parTrans" cxnId="{4B64E913-2BAA-4BC2-B725-9D8C2C5F9042}">
      <dgm:prSet/>
      <dgm:spPr/>
    </dgm:pt>
    <dgm:pt modelId="{ADBA2013-7A37-4FBE-9C09-5C6895911503}" type="sibTrans" cxnId="{4B64E913-2BAA-4BC2-B725-9D8C2C5F9042}">
      <dgm:prSet/>
      <dgm:spPr/>
    </dgm:pt>
    <dgm:pt modelId="{C7696A76-913A-4899-BA0A-EB2CE8122B65}" type="pres">
      <dgm:prSet presAssocID="{168F7597-06B1-4058-B538-6B16B0722BAC}" presName="linearFlow" presStyleCnt="0">
        <dgm:presLayoutVars>
          <dgm:dir/>
          <dgm:animLvl val="lvl"/>
          <dgm:resizeHandles val="exact"/>
        </dgm:presLayoutVars>
      </dgm:prSet>
      <dgm:spPr/>
    </dgm:pt>
    <dgm:pt modelId="{EAF2DF33-B6AE-45F3-BBFF-7C6DB91E014F}" type="pres">
      <dgm:prSet presAssocID="{9B15D01B-2A3F-4E69-A8C9-7891678BC974}" presName="composite" presStyleCnt="0"/>
      <dgm:spPr/>
    </dgm:pt>
    <dgm:pt modelId="{B734D614-0A81-42AC-9A72-348A26D79530}" type="pres">
      <dgm:prSet presAssocID="{9B15D01B-2A3F-4E69-A8C9-7891678BC974}" presName="parentText" presStyleLbl="alignNode1" presStyleIdx="0" presStyleCnt="4">
        <dgm:presLayoutVars>
          <dgm:chMax val="1"/>
          <dgm:bulletEnabled val="1"/>
        </dgm:presLayoutVars>
      </dgm:prSet>
      <dgm:spPr/>
    </dgm:pt>
    <dgm:pt modelId="{48278FE6-17D5-4850-BCE0-34C09540858B}" type="pres">
      <dgm:prSet presAssocID="{9B15D01B-2A3F-4E69-A8C9-7891678BC974}" presName="descendantText" presStyleLbl="alignAcc1" presStyleIdx="0" presStyleCnt="4">
        <dgm:presLayoutVars>
          <dgm:bulletEnabled val="1"/>
        </dgm:presLayoutVars>
      </dgm:prSet>
      <dgm:spPr/>
    </dgm:pt>
    <dgm:pt modelId="{A7342F2F-E8ED-46BF-89AE-77165E2D2878}" type="pres">
      <dgm:prSet presAssocID="{C08AA48E-90F5-497C-AED6-8957D046F85B}" presName="sp" presStyleCnt="0"/>
      <dgm:spPr/>
    </dgm:pt>
    <dgm:pt modelId="{9CF50539-DFCC-4AB3-ABF0-4AC192FC36E0}" type="pres">
      <dgm:prSet presAssocID="{EA2A4613-9825-4A0E-9D7F-64448CAAF84E}" presName="composite" presStyleCnt="0"/>
      <dgm:spPr/>
    </dgm:pt>
    <dgm:pt modelId="{8944A46D-967F-4F9C-9F31-6CCF3F3C8DD1}" type="pres">
      <dgm:prSet presAssocID="{EA2A4613-9825-4A0E-9D7F-64448CAAF84E}" presName="parentText" presStyleLbl="alignNode1" presStyleIdx="1" presStyleCnt="4">
        <dgm:presLayoutVars>
          <dgm:chMax val="1"/>
          <dgm:bulletEnabled val="1"/>
        </dgm:presLayoutVars>
      </dgm:prSet>
      <dgm:spPr/>
    </dgm:pt>
    <dgm:pt modelId="{9DA81FE5-8DAD-4923-835D-4E8E496EB460}" type="pres">
      <dgm:prSet presAssocID="{EA2A4613-9825-4A0E-9D7F-64448CAAF84E}" presName="descendantText" presStyleLbl="alignAcc1" presStyleIdx="1" presStyleCnt="4">
        <dgm:presLayoutVars>
          <dgm:bulletEnabled val="1"/>
        </dgm:presLayoutVars>
      </dgm:prSet>
      <dgm:spPr/>
    </dgm:pt>
    <dgm:pt modelId="{BCFC8858-F2DF-41CE-8E30-CCBCD819099B}" type="pres">
      <dgm:prSet presAssocID="{67EA7181-43F4-4DB1-B188-953B381E09FD}" presName="sp" presStyleCnt="0"/>
      <dgm:spPr/>
    </dgm:pt>
    <dgm:pt modelId="{9A8A2988-1411-4F44-BAEC-C46AAAF9D20B}" type="pres">
      <dgm:prSet presAssocID="{698A88B5-0F55-48DF-94B3-96E22D9D4937}" presName="composite" presStyleCnt="0"/>
      <dgm:spPr/>
    </dgm:pt>
    <dgm:pt modelId="{55E1E9F5-84B8-4C1E-A38A-FBED444B6C7D}" type="pres">
      <dgm:prSet presAssocID="{698A88B5-0F55-48DF-94B3-96E22D9D4937}" presName="parentText" presStyleLbl="alignNode1" presStyleIdx="2" presStyleCnt="4">
        <dgm:presLayoutVars>
          <dgm:chMax val="1"/>
          <dgm:bulletEnabled val="1"/>
        </dgm:presLayoutVars>
      </dgm:prSet>
      <dgm:spPr/>
    </dgm:pt>
    <dgm:pt modelId="{FBB32C07-47D9-49A3-A8EF-8D4D45706D87}" type="pres">
      <dgm:prSet presAssocID="{698A88B5-0F55-48DF-94B3-96E22D9D4937}" presName="descendantText" presStyleLbl="alignAcc1" presStyleIdx="2" presStyleCnt="4">
        <dgm:presLayoutVars>
          <dgm:bulletEnabled val="1"/>
        </dgm:presLayoutVars>
      </dgm:prSet>
      <dgm:spPr/>
    </dgm:pt>
    <dgm:pt modelId="{B651C603-DEF2-4DF0-BCFE-94759D5E2622}" type="pres">
      <dgm:prSet presAssocID="{9C224099-16D9-4F64-A9F7-52975ADCC63D}" presName="sp" presStyleCnt="0"/>
      <dgm:spPr/>
    </dgm:pt>
    <dgm:pt modelId="{A98D1F07-FD92-4EA9-897A-FEDEFAF4307A}" type="pres">
      <dgm:prSet presAssocID="{B4B5DA47-C047-4C7F-B53B-67986CD4659E}" presName="composite" presStyleCnt="0"/>
      <dgm:spPr/>
    </dgm:pt>
    <dgm:pt modelId="{ECAB3A76-2FEF-4F8C-AB3C-51AB3B01245F}" type="pres">
      <dgm:prSet presAssocID="{B4B5DA47-C047-4C7F-B53B-67986CD4659E}" presName="parentText" presStyleLbl="alignNode1" presStyleIdx="3" presStyleCnt="4">
        <dgm:presLayoutVars>
          <dgm:chMax val="1"/>
          <dgm:bulletEnabled val="1"/>
        </dgm:presLayoutVars>
      </dgm:prSet>
      <dgm:spPr/>
    </dgm:pt>
    <dgm:pt modelId="{0FBB3711-04F2-4B3B-8090-98F1BA76EAC8}" type="pres">
      <dgm:prSet presAssocID="{B4B5DA47-C047-4C7F-B53B-67986CD4659E}" presName="descendantText" presStyleLbl="alignAcc1" presStyleIdx="3" presStyleCnt="4">
        <dgm:presLayoutVars>
          <dgm:bulletEnabled val="1"/>
        </dgm:presLayoutVars>
      </dgm:prSet>
      <dgm:spPr/>
    </dgm:pt>
  </dgm:ptLst>
  <dgm:cxnLst>
    <dgm:cxn modelId="{16236D01-F651-41E7-9B73-22B4BEF95C66}" srcId="{698A88B5-0F55-48DF-94B3-96E22D9D4937}" destId="{287F9AA0-D824-4F84-9F04-20B48F5610AD}" srcOrd="0" destOrd="0" parTransId="{2732CD0D-CE50-47E5-8EEA-28BEC0531B21}" sibTransId="{26A1C50D-70BF-4F08-B2AA-F7B777D10E69}"/>
    <dgm:cxn modelId="{4B64E913-2BAA-4BC2-B725-9D8C2C5F9042}" srcId="{B4B5DA47-C047-4C7F-B53B-67986CD4659E}" destId="{234D8C18-6FEE-4727-919C-9D7052ACB89E}" srcOrd="0" destOrd="0" parTransId="{DAED4C97-597B-4520-A25F-AD11828D46FE}" sibTransId="{ADBA2013-7A37-4FBE-9C09-5C6895911503}"/>
    <dgm:cxn modelId="{5FD6F216-3B7E-4CE0-9868-5E5B13FB9213}" type="presOf" srcId="{537B589C-B895-44F6-B15E-BBB00A193D0F}" destId="{9DA81FE5-8DAD-4923-835D-4E8E496EB460}" srcOrd="0" destOrd="0" presId="urn:microsoft.com/office/officeart/2005/8/layout/chevron2"/>
    <dgm:cxn modelId="{633CA041-4EBD-409A-BA0A-F20D97A8C856}" type="presOf" srcId="{287F9AA0-D824-4F84-9F04-20B48F5610AD}" destId="{FBB32C07-47D9-49A3-A8EF-8D4D45706D87}" srcOrd="0" destOrd="0" presId="urn:microsoft.com/office/officeart/2005/8/layout/chevron2"/>
    <dgm:cxn modelId="{023BD762-134B-474B-97E4-A01699B8BDAB}" type="presOf" srcId="{9B15D01B-2A3F-4E69-A8C9-7891678BC974}" destId="{B734D614-0A81-42AC-9A72-348A26D79530}" srcOrd="0" destOrd="0" presId="urn:microsoft.com/office/officeart/2005/8/layout/chevron2"/>
    <dgm:cxn modelId="{71AD8348-CE9F-4AA6-B7DF-03A66654E71A}" type="presOf" srcId="{E8268AB5-AD1E-419B-A821-093569866003}" destId="{48278FE6-17D5-4850-BCE0-34C09540858B}" srcOrd="0" destOrd="0" presId="urn:microsoft.com/office/officeart/2005/8/layout/chevron2"/>
    <dgm:cxn modelId="{B059114E-0AD6-41A7-8C62-6A7C46D836BF}" type="presOf" srcId="{EA2A4613-9825-4A0E-9D7F-64448CAAF84E}" destId="{8944A46D-967F-4F9C-9F31-6CCF3F3C8DD1}" srcOrd="0" destOrd="0" presId="urn:microsoft.com/office/officeart/2005/8/layout/chevron2"/>
    <dgm:cxn modelId="{7C738370-3498-4E57-BA5E-5ED99CF807A2}" srcId="{168F7597-06B1-4058-B538-6B16B0722BAC}" destId="{698A88B5-0F55-48DF-94B3-96E22D9D4937}" srcOrd="2" destOrd="0" parTransId="{DF37EC63-06E3-44E8-9F3E-EEF07E72946F}" sibTransId="{9C224099-16D9-4F64-A9F7-52975ADCC63D}"/>
    <dgm:cxn modelId="{F505A055-B4A7-4823-9B09-E9480B4E1EC7}" type="presOf" srcId="{168F7597-06B1-4058-B538-6B16B0722BAC}" destId="{C7696A76-913A-4899-BA0A-EB2CE8122B65}" srcOrd="0" destOrd="0" presId="urn:microsoft.com/office/officeart/2005/8/layout/chevron2"/>
    <dgm:cxn modelId="{F111C795-3047-46BD-AADB-25176F58E915}" srcId="{EA2A4613-9825-4A0E-9D7F-64448CAAF84E}" destId="{537B589C-B895-44F6-B15E-BBB00A193D0F}" srcOrd="0" destOrd="0" parTransId="{3425A290-D4CD-448C-94A2-5260150528BF}" sibTransId="{8BD44956-7773-4674-BB6B-DD6517A279B3}"/>
    <dgm:cxn modelId="{A4C2B3A1-0F09-4ACF-80D5-4D3CB869AAE2}" srcId="{168F7597-06B1-4058-B538-6B16B0722BAC}" destId="{EA2A4613-9825-4A0E-9D7F-64448CAAF84E}" srcOrd="1" destOrd="0" parTransId="{E21E8B58-ED64-4356-9792-FA9013876C09}" sibTransId="{67EA7181-43F4-4DB1-B188-953B381E09FD}"/>
    <dgm:cxn modelId="{C992E2A5-B096-4B93-BF76-336EF2A70EDC}" type="presOf" srcId="{698A88B5-0F55-48DF-94B3-96E22D9D4937}" destId="{55E1E9F5-84B8-4C1E-A38A-FBED444B6C7D}" srcOrd="0" destOrd="0" presId="urn:microsoft.com/office/officeart/2005/8/layout/chevron2"/>
    <dgm:cxn modelId="{EA01B0C6-DE95-42A1-9C57-B79024ED08F1}" srcId="{168F7597-06B1-4058-B538-6B16B0722BAC}" destId="{B4B5DA47-C047-4C7F-B53B-67986CD4659E}" srcOrd="3" destOrd="0" parTransId="{C3DA35A1-C30C-4477-BC43-25F601C69B94}" sibTransId="{7CBAC7C2-86A6-4275-B885-FEE1102DFD32}"/>
    <dgm:cxn modelId="{65F675C8-FC73-4FA1-A7B1-308B7E17C5B4}" srcId="{168F7597-06B1-4058-B538-6B16B0722BAC}" destId="{9B15D01B-2A3F-4E69-A8C9-7891678BC974}" srcOrd="0" destOrd="0" parTransId="{234B0275-8E5E-458C-AFB6-FF3F0F14ECE0}" sibTransId="{C08AA48E-90F5-497C-AED6-8957D046F85B}"/>
    <dgm:cxn modelId="{A47289C9-4D4D-459B-A5B0-1447C8446FB0}" srcId="{9B15D01B-2A3F-4E69-A8C9-7891678BC974}" destId="{E8268AB5-AD1E-419B-A821-093569866003}" srcOrd="0" destOrd="0" parTransId="{A59F4BDE-42AC-489A-A5D1-FCF9E09326D7}" sibTransId="{5CFA1583-C4E3-4FF8-91CE-D63B994164A8}"/>
    <dgm:cxn modelId="{57A299D4-1875-4601-85B2-836FC9EF46FE}" type="presOf" srcId="{234D8C18-6FEE-4727-919C-9D7052ACB89E}" destId="{0FBB3711-04F2-4B3B-8090-98F1BA76EAC8}" srcOrd="0" destOrd="0" presId="urn:microsoft.com/office/officeart/2005/8/layout/chevron2"/>
    <dgm:cxn modelId="{5DEB8CF1-B7C4-4642-8AF2-6BDE1374B919}" type="presOf" srcId="{B4B5DA47-C047-4C7F-B53B-67986CD4659E}" destId="{ECAB3A76-2FEF-4F8C-AB3C-51AB3B01245F}" srcOrd="0" destOrd="0" presId="urn:microsoft.com/office/officeart/2005/8/layout/chevron2"/>
    <dgm:cxn modelId="{DF710752-A6AC-4F17-86B2-9B017C5ABD63}" type="presParOf" srcId="{C7696A76-913A-4899-BA0A-EB2CE8122B65}" destId="{EAF2DF33-B6AE-45F3-BBFF-7C6DB91E014F}" srcOrd="0" destOrd="0" presId="urn:microsoft.com/office/officeart/2005/8/layout/chevron2"/>
    <dgm:cxn modelId="{337EE1DC-A788-4D20-8C0C-A07759FF713C}" type="presParOf" srcId="{EAF2DF33-B6AE-45F3-BBFF-7C6DB91E014F}" destId="{B734D614-0A81-42AC-9A72-348A26D79530}" srcOrd="0" destOrd="0" presId="urn:microsoft.com/office/officeart/2005/8/layout/chevron2"/>
    <dgm:cxn modelId="{63550DC0-974B-4320-9E46-BA5D8C745005}" type="presParOf" srcId="{EAF2DF33-B6AE-45F3-BBFF-7C6DB91E014F}" destId="{48278FE6-17D5-4850-BCE0-34C09540858B}" srcOrd="1" destOrd="0" presId="urn:microsoft.com/office/officeart/2005/8/layout/chevron2"/>
    <dgm:cxn modelId="{0956CD11-B064-467A-AACF-161BF2317AFA}" type="presParOf" srcId="{C7696A76-913A-4899-BA0A-EB2CE8122B65}" destId="{A7342F2F-E8ED-46BF-89AE-77165E2D2878}" srcOrd="1" destOrd="0" presId="urn:microsoft.com/office/officeart/2005/8/layout/chevron2"/>
    <dgm:cxn modelId="{ECCFFF9E-68B1-49D7-ADEB-F6A229476579}" type="presParOf" srcId="{C7696A76-913A-4899-BA0A-EB2CE8122B65}" destId="{9CF50539-DFCC-4AB3-ABF0-4AC192FC36E0}" srcOrd="2" destOrd="0" presId="urn:microsoft.com/office/officeart/2005/8/layout/chevron2"/>
    <dgm:cxn modelId="{E06D517C-9FC6-4042-8834-D1C27C67E96D}" type="presParOf" srcId="{9CF50539-DFCC-4AB3-ABF0-4AC192FC36E0}" destId="{8944A46D-967F-4F9C-9F31-6CCF3F3C8DD1}" srcOrd="0" destOrd="0" presId="urn:microsoft.com/office/officeart/2005/8/layout/chevron2"/>
    <dgm:cxn modelId="{7721640D-4C6B-43FF-A505-99FFCBBC2DFF}" type="presParOf" srcId="{9CF50539-DFCC-4AB3-ABF0-4AC192FC36E0}" destId="{9DA81FE5-8DAD-4923-835D-4E8E496EB460}" srcOrd="1" destOrd="0" presId="urn:microsoft.com/office/officeart/2005/8/layout/chevron2"/>
    <dgm:cxn modelId="{3DBD9A8E-9DE2-498B-B50D-A2AE0F9EDF54}" type="presParOf" srcId="{C7696A76-913A-4899-BA0A-EB2CE8122B65}" destId="{BCFC8858-F2DF-41CE-8E30-CCBCD819099B}" srcOrd="3" destOrd="0" presId="urn:microsoft.com/office/officeart/2005/8/layout/chevron2"/>
    <dgm:cxn modelId="{4C3381ED-5B33-4B94-A39A-54FA073B72C5}" type="presParOf" srcId="{C7696A76-913A-4899-BA0A-EB2CE8122B65}" destId="{9A8A2988-1411-4F44-BAEC-C46AAAF9D20B}" srcOrd="4" destOrd="0" presId="urn:microsoft.com/office/officeart/2005/8/layout/chevron2"/>
    <dgm:cxn modelId="{69BBDC45-2B23-46AD-AEA1-896EF066DA82}" type="presParOf" srcId="{9A8A2988-1411-4F44-BAEC-C46AAAF9D20B}" destId="{55E1E9F5-84B8-4C1E-A38A-FBED444B6C7D}" srcOrd="0" destOrd="0" presId="urn:microsoft.com/office/officeart/2005/8/layout/chevron2"/>
    <dgm:cxn modelId="{C9E40CE5-847E-4585-B805-313EC3282370}" type="presParOf" srcId="{9A8A2988-1411-4F44-BAEC-C46AAAF9D20B}" destId="{FBB32C07-47D9-49A3-A8EF-8D4D45706D87}" srcOrd="1" destOrd="0" presId="urn:microsoft.com/office/officeart/2005/8/layout/chevron2"/>
    <dgm:cxn modelId="{4E392530-9258-4F15-96A5-A9F9728BF866}" type="presParOf" srcId="{C7696A76-913A-4899-BA0A-EB2CE8122B65}" destId="{B651C603-DEF2-4DF0-BCFE-94759D5E2622}" srcOrd="5" destOrd="0" presId="urn:microsoft.com/office/officeart/2005/8/layout/chevron2"/>
    <dgm:cxn modelId="{7E2F2BB2-2548-4D15-B64A-53E848C6761D}" type="presParOf" srcId="{C7696A76-913A-4899-BA0A-EB2CE8122B65}" destId="{A98D1F07-FD92-4EA9-897A-FEDEFAF4307A}" srcOrd="6" destOrd="0" presId="urn:microsoft.com/office/officeart/2005/8/layout/chevron2"/>
    <dgm:cxn modelId="{A9FC9C77-6404-4E9B-BE53-2B1C0085CC8B}" type="presParOf" srcId="{A98D1F07-FD92-4EA9-897A-FEDEFAF4307A}" destId="{ECAB3A76-2FEF-4F8C-AB3C-51AB3B01245F}" srcOrd="0" destOrd="0" presId="urn:microsoft.com/office/officeart/2005/8/layout/chevron2"/>
    <dgm:cxn modelId="{71D87A28-DDEA-49DC-B3A0-FBDEE370131C}" type="presParOf" srcId="{A98D1F07-FD92-4EA9-897A-FEDEFAF4307A}" destId="{0FBB3711-04F2-4B3B-8090-98F1BA76EAC8}"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34D614-0A81-42AC-9A72-348A26D79530}">
      <dsp:nvSpPr>
        <dsp:cNvPr id="0" name=""/>
        <dsp:cNvSpPr/>
      </dsp:nvSpPr>
      <dsp:spPr>
        <a:xfrm rot="5400000">
          <a:off x="-170542" y="174218"/>
          <a:ext cx="1136953" cy="79586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Calibri"/>
              <a:ea typeface="Calibri"/>
              <a:cs typeface="Calibri"/>
            </a:rPr>
            <a:t>2019:</a:t>
          </a:r>
          <a:endParaRPr lang="en-US" sz="1800" b="1" kern="1200" dirty="0"/>
        </a:p>
      </dsp:txBody>
      <dsp:txXfrm rot="-5400000">
        <a:off x="2" y="401609"/>
        <a:ext cx="795867" cy="341086"/>
      </dsp:txXfrm>
    </dsp:sp>
    <dsp:sp modelId="{48278FE6-17D5-4850-BCE0-34C09540858B}">
      <dsp:nvSpPr>
        <dsp:cNvPr id="0" name=""/>
        <dsp:cNvSpPr/>
      </dsp:nvSpPr>
      <dsp:spPr>
        <a:xfrm rot="5400000">
          <a:off x="5326383" y="-4526840"/>
          <a:ext cx="739019" cy="980005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rtl="0">
            <a:lnSpc>
              <a:spcPct val="90000"/>
            </a:lnSpc>
            <a:spcBef>
              <a:spcPct val="0"/>
            </a:spcBef>
            <a:spcAft>
              <a:spcPct val="15000"/>
            </a:spcAft>
            <a:buChar char="•"/>
          </a:pPr>
          <a:r>
            <a:rPr lang="en-US" sz="2200" kern="1200" dirty="0">
              <a:latin typeface="Calibri"/>
              <a:ea typeface="Calibri"/>
              <a:cs typeface="Calibri"/>
            </a:rPr>
            <a:t>The NHS Long Term Plan established the wider direction for digitally enabled care.</a:t>
          </a:r>
        </a:p>
      </dsp:txBody>
      <dsp:txXfrm rot="-5400000">
        <a:off x="795867" y="39752"/>
        <a:ext cx="9763975" cy="666867"/>
      </dsp:txXfrm>
    </dsp:sp>
    <dsp:sp modelId="{8944A46D-967F-4F9C-9F31-6CCF3F3C8DD1}">
      <dsp:nvSpPr>
        <dsp:cNvPr id="0" name=""/>
        <dsp:cNvSpPr/>
      </dsp:nvSpPr>
      <dsp:spPr>
        <a:xfrm rot="5400000">
          <a:off x="-170542" y="1163010"/>
          <a:ext cx="1136953" cy="79586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Calibri Light"/>
            </a:rPr>
            <a:t>2022:</a:t>
          </a:r>
          <a:endParaRPr lang="en-US" sz="1800" b="1" kern="1200" dirty="0"/>
        </a:p>
      </dsp:txBody>
      <dsp:txXfrm rot="-5400000">
        <a:off x="2" y="1390401"/>
        <a:ext cx="795867" cy="341086"/>
      </dsp:txXfrm>
    </dsp:sp>
    <dsp:sp modelId="{9DA81FE5-8DAD-4923-835D-4E8E496EB460}">
      <dsp:nvSpPr>
        <dsp:cNvPr id="0" name=""/>
        <dsp:cNvSpPr/>
      </dsp:nvSpPr>
      <dsp:spPr>
        <a:xfrm rot="5400000">
          <a:off x="5326383" y="-3538048"/>
          <a:ext cx="739019" cy="980005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rtl="0">
            <a:lnSpc>
              <a:spcPct val="90000"/>
            </a:lnSpc>
            <a:spcBef>
              <a:spcPct val="0"/>
            </a:spcBef>
            <a:spcAft>
              <a:spcPct val="15000"/>
            </a:spcAft>
            <a:buChar char="•"/>
          </a:pPr>
          <a:r>
            <a:rPr lang="en-US" sz="2200" kern="1200" dirty="0">
              <a:latin typeface="Calibri"/>
              <a:ea typeface="Calibri"/>
              <a:cs typeface="Calibri"/>
            </a:rPr>
            <a:t>The Plan for Digital Health and Social Care set delivery commitments and targets.</a:t>
          </a:r>
        </a:p>
      </dsp:txBody>
      <dsp:txXfrm rot="-5400000">
        <a:off x="795867" y="1028544"/>
        <a:ext cx="9763975" cy="666867"/>
      </dsp:txXfrm>
    </dsp:sp>
    <dsp:sp modelId="{55E1E9F5-84B8-4C1E-A38A-FBED444B6C7D}">
      <dsp:nvSpPr>
        <dsp:cNvPr id="0" name=""/>
        <dsp:cNvSpPr/>
      </dsp:nvSpPr>
      <dsp:spPr>
        <a:xfrm rot="5400000">
          <a:off x="-170542" y="2151802"/>
          <a:ext cx="1136953" cy="79586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US" sz="1600" b="1" kern="1200" dirty="0">
              <a:latin typeface="Calibri Light"/>
            </a:rPr>
            <a:t>March 2025:</a:t>
          </a:r>
          <a:endParaRPr lang="en-US" sz="1600" b="1" kern="1200" dirty="0"/>
        </a:p>
      </dsp:txBody>
      <dsp:txXfrm rot="-5400000">
        <a:off x="2" y="2379193"/>
        <a:ext cx="795867" cy="341086"/>
      </dsp:txXfrm>
    </dsp:sp>
    <dsp:sp modelId="{FBB32C07-47D9-49A3-A8EF-8D4D45706D87}">
      <dsp:nvSpPr>
        <dsp:cNvPr id="0" name=""/>
        <dsp:cNvSpPr/>
      </dsp:nvSpPr>
      <dsp:spPr>
        <a:xfrm rot="5400000">
          <a:off x="5326189" y="-2549061"/>
          <a:ext cx="739408" cy="980005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rtl="0">
            <a:lnSpc>
              <a:spcPct val="90000"/>
            </a:lnSpc>
            <a:spcBef>
              <a:spcPct val="0"/>
            </a:spcBef>
            <a:spcAft>
              <a:spcPct val="15000"/>
            </a:spcAft>
            <a:buChar char="•"/>
          </a:pPr>
          <a:r>
            <a:rPr lang="en-US" sz="2200" b="0" kern="1200" dirty="0"/>
            <a:t>Evidence available by the March 2025 target date showed substantial but incomplete progress</a:t>
          </a:r>
          <a:r>
            <a:rPr lang="en-US" sz="2200" b="0" kern="1200" dirty="0">
              <a:latin typeface="Calibri Light"/>
            </a:rPr>
            <a:t> (DHSC &amp; NHS, 2025).</a:t>
          </a:r>
          <a:endParaRPr lang="en-US" sz="2200" b="0" kern="1200" dirty="0"/>
        </a:p>
      </dsp:txBody>
      <dsp:txXfrm rot="-5400000">
        <a:off x="795868" y="2017355"/>
        <a:ext cx="9763956" cy="667218"/>
      </dsp:txXfrm>
    </dsp:sp>
    <dsp:sp modelId="{ECAB3A76-2FEF-4F8C-AB3C-51AB3B01245F}">
      <dsp:nvSpPr>
        <dsp:cNvPr id="0" name=""/>
        <dsp:cNvSpPr/>
      </dsp:nvSpPr>
      <dsp:spPr>
        <a:xfrm rot="5400000">
          <a:off x="-170542" y="3140594"/>
          <a:ext cx="1136953" cy="79586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Calibri"/>
              <a:ea typeface="Calibri"/>
              <a:cs typeface="Calibri"/>
            </a:rPr>
            <a:t>From July 2025:</a:t>
          </a:r>
        </a:p>
      </dsp:txBody>
      <dsp:txXfrm rot="-5400000">
        <a:off x="2" y="3367985"/>
        <a:ext cx="795867" cy="341086"/>
      </dsp:txXfrm>
    </dsp:sp>
    <dsp:sp modelId="{0FBB3711-04F2-4B3B-8090-98F1BA76EAC8}">
      <dsp:nvSpPr>
        <dsp:cNvPr id="0" name=""/>
        <dsp:cNvSpPr/>
      </dsp:nvSpPr>
      <dsp:spPr>
        <a:xfrm rot="5400000">
          <a:off x="5326383" y="-1560464"/>
          <a:ext cx="739019" cy="980005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rtl="0">
            <a:lnSpc>
              <a:spcPct val="90000"/>
            </a:lnSpc>
            <a:spcBef>
              <a:spcPct val="0"/>
            </a:spcBef>
            <a:spcAft>
              <a:spcPct val="15000"/>
            </a:spcAft>
            <a:buChar char="•"/>
          </a:pPr>
          <a:r>
            <a:rPr lang="en-US" sz="2200" kern="1200" dirty="0"/>
            <a:t>The Ten Year Health Plan became the current strategic framework for reform in England.</a:t>
          </a:r>
          <a:endParaRPr lang="en-US" sz="2200" kern="1200" dirty="0">
            <a:latin typeface="Calibri Light"/>
          </a:endParaRPr>
        </a:p>
      </dsp:txBody>
      <dsp:txXfrm rot="-5400000">
        <a:off x="795867" y="3006128"/>
        <a:ext cx="9763975" cy="66686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3078427" cy="513508"/>
          </a:xfrm>
          <a:prstGeom prst="rect">
            <a:avLst/>
          </a:prstGeom>
        </p:spPr>
        <p:txBody>
          <a:bodyPr vert="horz" lIns="99075" tIns="49538" rIns="99075" bIns="49538" rtlCol="0"/>
          <a:lstStyle>
            <a:lvl1pPr algn="l">
              <a:defRPr sz="1300"/>
            </a:lvl1pPr>
          </a:lstStyle>
          <a:p>
            <a:endParaRPr lang="en-US"/>
          </a:p>
        </p:txBody>
      </p:sp>
      <p:sp>
        <p:nvSpPr>
          <p:cNvPr id="3" name="Date Placeholder 2"/>
          <p:cNvSpPr>
            <a:spLocks noGrp="1"/>
          </p:cNvSpPr>
          <p:nvPr>
            <p:ph type="dt" idx="1"/>
          </p:nvPr>
        </p:nvSpPr>
        <p:spPr>
          <a:xfrm>
            <a:off x="4023993" y="1"/>
            <a:ext cx="3078427" cy="513508"/>
          </a:xfrm>
          <a:prstGeom prst="rect">
            <a:avLst/>
          </a:prstGeom>
        </p:spPr>
        <p:txBody>
          <a:bodyPr vert="horz" lIns="99075" tIns="49538" rIns="99075" bIns="49538" rtlCol="0"/>
          <a:lstStyle>
            <a:lvl1pPr algn="r">
              <a:defRPr sz="1300"/>
            </a:lvl1pPr>
          </a:lstStyle>
          <a:p>
            <a:fld id="{CF981728-CE48-49DC-905D-BED0E3AA70FA}" type="datetimeFigureOut">
              <a:rPr lang="en-US"/>
              <a:t>9/4/2026</a:t>
            </a:fld>
            <a:endParaRPr lang="en-US"/>
          </a:p>
        </p:txBody>
      </p:sp>
      <p:sp>
        <p:nvSpPr>
          <p:cNvPr id="4" name="Slide Image Placeholder 3"/>
          <p:cNvSpPr>
            <a:spLocks noGrp="1" noRot="1" noChangeAspect="1"/>
          </p:cNvSpPr>
          <p:nvPr>
            <p:ph type="sldImg" idx="2"/>
          </p:nvPr>
        </p:nvSpPr>
        <p:spPr>
          <a:xfrm>
            <a:off x="481013" y="1277938"/>
            <a:ext cx="6143625" cy="3455987"/>
          </a:xfrm>
          <a:prstGeom prst="rect">
            <a:avLst/>
          </a:prstGeom>
          <a:noFill/>
          <a:ln w="12700">
            <a:solidFill>
              <a:prstClr val="black"/>
            </a:solidFill>
          </a:ln>
        </p:spPr>
        <p:txBody>
          <a:bodyPr vert="horz" lIns="99075" tIns="49538" rIns="99075" bIns="49538" rtlCol="0" anchor="ctr"/>
          <a:lstStyle/>
          <a:p>
            <a:endParaRPr lang="en-US"/>
          </a:p>
        </p:txBody>
      </p:sp>
      <p:sp>
        <p:nvSpPr>
          <p:cNvPr id="5" name="Notes Placeholder 4"/>
          <p:cNvSpPr>
            <a:spLocks noGrp="1"/>
          </p:cNvSpPr>
          <p:nvPr>
            <p:ph type="body" sz="quarter" idx="3"/>
          </p:nvPr>
        </p:nvSpPr>
        <p:spPr>
          <a:xfrm>
            <a:off x="710407" y="4925408"/>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721108"/>
            <a:ext cx="3078427" cy="513507"/>
          </a:xfrm>
          <a:prstGeom prst="rect">
            <a:avLst/>
          </a:prstGeom>
        </p:spPr>
        <p:txBody>
          <a:bodyPr vert="horz" lIns="99075" tIns="49538" rIns="99075" bIns="49538" rtlCol="0" anchor="b"/>
          <a:lstStyle>
            <a:lvl1pPr algn="l">
              <a:defRPr sz="1300"/>
            </a:lvl1pPr>
          </a:lstStyle>
          <a:p>
            <a:endParaRPr lang="en-US"/>
          </a:p>
        </p:txBody>
      </p:sp>
      <p:sp>
        <p:nvSpPr>
          <p:cNvPr id="7" name="Slide Number Placeholder 6"/>
          <p:cNvSpPr>
            <a:spLocks noGrp="1"/>
          </p:cNvSpPr>
          <p:nvPr>
            <p:ph type="sldNum" sz="quarter" idx="5"/>
          </p:nvPr>
        </p:nvSpPr>
        <p:spPr>
          <a:xfrm>
            <a:off x="4023993" y="9721108"/>
            <a:ext cx="3078427" cy="513507"/>
          </a:xfrm>
          <a:prstGeom prst="rect">
            <a:avLst/>
          </a:prstGeom>
        </p:spPr>
        <p:txBody>
          <a:bodyPr vert="horz" lIns="99075" tIns="49538" rIns="99075" bIns="49538" rtlCol="0" anchor="b"/>
          <a:lstStyle>
            <a:lvl1pPr algn="r">
              <a:defRPr sz="1300"/>
            </a:lvl1pPr>
          </a:lstStyle>
          <a:p>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v.uk/government/publications/a-plan-for-digital-health-and-social-care/a-plan-for-digital-health-and-social-care?utm_source=chatgpt.com"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www.gov.uk/government/publications/10-year-health-plan-for-england-fit-for-the-future?utm_source=chatgpt.com" TargetMode="External"/><Relationship Id="rId4" Type="http://schemas.openxmlformats.org/officeDocument/2006/relationships/hyperlink" Target="https://committees.parliament.uk/publications/47284/documents/245079/default/"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week 2- Last week we looked at the history of health innovation - this week we’ll explore </a:t>
            </a:r>
            <a:r>
              <a:rPr lang="en-GB" i="1" dirty="0"/>
              <a:t>current policies and frameworks</a:t>
            </a:r>
            <a:r>
              <a:rPr lang="en-GB" dirty="0"/>
              <a:t> driving digital health and social care.</a:t>
            </a:r>
          </a:p>
        </p:txBody>
      </p:sp>
      <p:sp>
        <p:nvSpPr>
          <p:cNvPr id="4" name="Slide Number Placeholder 3"/>
          <p:cNvSpPr>
            <a:spLocks noGrp="1"/>
          </p:cNvSpPr>
          <p:nvPr>
            <p:ph type="sldNum" sz="quarter" idx="5"/>
          </p:nvPr>
        </p:nvSpPr>
        <p:spPr/>
        <p:txBody>
          <a:bodyPr/>
          <a:lstStyle/>
          <a:p>
            <a:fld id="{3D4C67B5-F292-4576-8BF8-36D135D4AF60}"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focuses on policy frameworks (e.g. DHSC Plan, NHS England’s WGLL) and practical applications (e.g. NHS App).</a:t>
            </a:r>
          </a:p>
        </p:txBody>
      </p:sp>
      <p:sp>
        <p:nvSpPr>
          <p:cNvPr id="4" name="Slide Number Placeholder 3"/>
          <p:cNvSpPr>
            <a:spLocks noGrp="1"/>
          </p:cNvSpPr>
          <p:nvPr>
            <p:ph type="sldNum" sz="quarter" idx="5"/>
          </p:nvPr>
        </p:nvSpPr>
        <p:spPr/>
        <p:txBody>
          <a:bodyPr/>
          <a:lstStyle/>
          <a:p>
            <a:fld id="{3D4C67B5-F292-4576-8BF8-36D135D4AF60}"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places the 2022 plan within the wider policy journey rather than treating it as a standalone reform.</a:t>
            </a:r>
          </a:p>
          <a:p>
            <a:endParaRPr lang="en-US" dirty="0"/>
          </a:p>
          <a:p>
            <a:r>
              <a:rPr lang="en-US" dirty="0"/>
              <a:t>The 2019 NHS Long Term Plan established the broad direction: digitally enabled care, better use of data and a core level of </a:t>
            </a:r>
            <a:r>
              <a:rPr lang="en-US" dirty="0" err="1"/>
              <a:t>digitisation</a:t>
            </a:r>
            <a:r>
              <a:rPr lang="en-US" dirty="0"/>
              <a:t> across NHS providers.</a:t>
            </a:r>
            <a:endParaRPr lang="en-US" dirty="0">
              <a:ea typeface="Calibri"/>
              <a:cs typeface="Calibri"/>
            </a:endParaRPr>
          </a:p>
          <a:p>
            <a:endParaRPr lang="en-US" dirty="0"/>
          </a:p>
          <a:p>
            <a:r>
              <a:rPr lang="en-US" dirty="0"/>
              <a:t>The 2022 Plan for Digital Health and Social Care translated that direction into more specific commitments under the headings “</a:t>
            </a:r>
            <a:r>
              <a:rPr lang="en-US" dirty="0" err="1"/>
              <a:t>Digitise</a:t>
            </a:r>
            <a:r>
              <a:rPr lang="en-US" dirty="0"/>
              <a:t>, Connect and Transform.” Many of its major targets were due by March 2025, including electronic patient records across NHS trusts, more connected records and greater use of the NHS App. </a:t>
            </a:r>
            <a:r>
              <a:rPr lang="en-US" dirty="0">
                <a:hlinkClick r:id="rId3"/>
              </a:rPr>
              <a:t>https://www.gov.uk/government/publications/a-plan-for-digital-health-and-social-care/a-plan-for-digital-health-and-social-care</a:t>
            </a:r>
            <a:r>
              <a:rPr lang="en-US" dirty="0"/>
              <a:t> </a:t>
            </a:r>
          </a:p>
          <a:p>
            <a:endParaRPr lang="en-US" dirty="0"/>
          </a:p>
          <a:p>
            <a:r>
              <a:rPr lang="en-US" dirty="0"/>
              <a:t>March 2025 therefore gives us a useful point at which to compare policy ambition with actual delivery. The evidence shows substantial progress, but several commitments were not fully achieved. </a:t>
            </a:r>
            <a:r>
              <a:rPr lang="en-US" dirty="0">
                <a:hlinkClick r:id="rId4"/>
              </a:rPr>
              <a:t>https://committees.parliament.uk/publications/47284/documents/245079/default/</a:t>
            </a:r>
            <a:r>
              <a:rPr lang="en-US" dirty="0"/>
              <a:t> </a:t>
            </a:r>
            <a:endParaRPr lang="en-US" dirty="0">
              <a:ea typeface="Calibri"/>
              <a:cs typeface="Calibri"/>
            </a:endParaRPr>
          </a:p>
          <a:p>
            <a:endParaRPr lang="en-US" dirty="0"/>
          </a:p>
          <a:p>
            <a:r>
              <a:rPr lang="en-US" dirty="0"/>
              <a:t>From July 2025, the Ten Year Health Plan became the current overarching framework for NHS reform in England. The 2022 plan remains useful as the original benchmark, but the 2025 plan now provides the current strategic direction. </a:t>
            </a:r>
            <a:r>
              <a:rPr lang="en-US" dirty="0">
                <a:hlinkClick r:id="rId5"/>
              </a:rPr>
              <a:t>https://www.gov.uk/government/publications/10-year-health-plan-for-england-fit-for-the-future</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US"/>
              <a:t>3</a:t>
            </a:fld>
            <a:endParaRPr lang="en-US"/>
          </a:p>
        </p:txBody>
      </p:sp>
    </p:spTree>
    <p:extLst>
      <p:ext uri="{BB962C8B-B14F-4D97-AF65-F5344CB8AC3E}">
        <p14:creationId xmlns:p14="http://schemas.microsoft.com/office/powerpoint/2010/main" val="4124454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published by the Department of Health and Social Care (2022).</a:t>
            </a:r>
          </a:p>
          <a:p>
            <a:r>
              <a:rPr lang="en-GB" b="1" dirty="0"/>
              <a:t>Purpose: </a:t>
            </a:r>
            <a:r>
              <a:rPr lang="en-GB" dirty="0"/>
              <a:t>modernise services, build on COVID-19 digital gains, and reduce inequalities.</a:t>
            </a:r>
          </a:p>
          <a:p>
            <a:r>
              <a:rPr lang="en-GB" b="1" dirty="0"/>
              <a:t>Key focus: </a:t>
            </a:r>
            <a:r>
              <a:rPr lang="en-GB" dirty="0"/>
              <a:t>digital records for all, use of data, supporting workforce with digital tools.</a:t>
            </a:r>
          </a:p>
          <a:p>
            <a:r>
              <a:rPr lang="en-GB" i="1" dirty="0"/>
              <a:t>Why do you think government prioritised digital health after COVID?</a:t>
            </a:r>
          </a:p>
        </p:txBody>
      </p:sp>
      <p:sp>
        <p:nvSpPr>
          <p:cNvPr id="4" name="Slide Number Placeholder 3"/>
          <p:cNvSpPr>
            <a:spLocks noGrp="1"/>
          </p:cNvSpPr>
          <p:nvPr>
            <p:ph type="sldNum" sz="quarter" idx="5"/>
          </p:nvPr>
        </p:nvSpPr>
        <p:spPr/>
        <p:txBody>
          <a:bodyPr/>
          <a:lstStyle/>
          <a:p>
            <a:fld id="{3D4C67B5-F292-4576-8BF8-36D135D4AF60}"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policy paper, </a:t>
            </a:r>
            <a:r>
              <a:rPr lang="en-GB" i="1" dirty="0"/>
              <a:t>A plan for digital health and social care</a:t>
            </a:r>
            <a:r>
              <a:rPr lang="en-GB" dirty="0"/>
              <a:t>, was published by the Department of Health and Social Care in June 2022.</a:t>
            </a:r>
          </a:p>
          <a:p>
            <a:pPr>
              <a:buNone/>
            </a:pPr>
            <a:r>
              <a:rPr lang="en-GB" dirty="0"/>
              <a:t>The plan sets out the government’s strategy to </a:t>
            </a:r>
            <a:r>
              <a:rPr lang="en-GB" b="1" dirty="0"/>
              <a:t>modernise health and social care services</a:t>
            </a:r>
            <a:r>
              <a:rPr lang="en-GB" dirty="0"/>
              <a:t> through digital innovation.</a:t>
            </a:r>
          </a:p>
          <a:p>
            <a:pPr>
              <a:buNone/>
            </a:pPr>
            <a:r>
              <a:rPr lang="en-GB" dirty="0"/>
              <a:t>The focus is on:</a:t>
            </a:r>
          </a:p>
          <a:p>
            <a:pPr lvl="1">
              <a:buFont typeface="Arial" panose="020B0604020202020204" pitchFamily="34" charset="0"/>
              <a:buChar char="•"/>
            </a:pPr>
            <a:r>
              <a:rPr lang="en-GB" dirty="0"/>
              <a:t>Improving patient outcomes.</a:t>
            </a:r>
          </a:p>
          <a:p>
            <a:pPr lvl="1">
              <a:buFont typeface="Arial" panose="020B0604020202020204" pitchFamily="34" charset="0"/>
              <a:buChar char="•"/>
            </a:pPr>
            <a:r>
              <a:rPr lang="en-GB" dirty="0"/>
              <a:t>Increasing system efficiency.</a:t>
            </a:r>
          </a:p>
          <a:p>
            <a:pPr lvl="1">
              <a:buFont typeface="Arial" panose="020B0604020202020204" pitchFamily="34" charset="0"/>
              <a:buChar char="•"/>
            </a:pPr>
            <a:r>
              <a:rPr lang="en-GB" dirty="0"/>
              <a:t>Supporting staff with better technology.</a:t>
            </a:r>
          </a:p>
          <a:p>
            <a:pPr>
              <a:buNone/>
            </a:pPr>
            <a:r>
              <a:rPr lang="en-GB" dirty="0"/>
              <a:t>A key point is the move towards </a:t>
            </a:r>
            <a:r>
              <a:rPr lang="en-GB" b="1" dirty="0"/>
              <a:t>data-driven health and care</a:t>
            </a:r>
            <a:r>
              <a:rPr lang="en-GB" dirty="0"/>
              <a:t>, meaning using data more effectively to deliver safer, more personalised services.</a:t>
            </a:r>
          </a:p>
          <a:p>
            <a:pPr>
              <a:buNone/>
            </a:pPr>
            <a:r>
              <a:rPr lang="en-GB" i="1" dirty="0"/>
              <a:t>Think about your own experience - how many of you have used the NHS App, online GP booking, or had a digital consultation?</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a:t>
            </a:r>
            <a:r>
              <a:rPr lang="en-GB" b="1" dirty="0"/>
              <a:t>four key goals</a:t>
            </a:r>
            <a:r>
              <a:rPr lang="en-GB" dirty="0"/>
              <a:t> of the UK Government’s </a:t>
            </a:r>
            <a:r>
              <a:rPr lang="en-GB" i="1" dirty="0"/>
              <a:t>Plan for Digital Health and Social Care (2022)</a:t>
            </a:r>
            <a:r>
              <a:rPr lang="en-GB" dirty="0"/>
              <a:t>.</a:t>
            </a:r>
          </a:p>
          <a:p>
            <a:pPr marL="228600" indent="-228600">
              <a:buAutoNum type="arabicPeriod"/>
            </a:pPr>
            <a:r>
              <a:rPr lang="en-GB" b="1" dirty="0"/>
              <a:t>Prevent escalation:</a:t>
            </a:r>
            <a:r>
              <a:rPr lang="en-GB" dirty="0"/>
              <a:t> By using digital tools for early intervention, the NHS and social care aim to stop health problems becoming more serious. For example, remote monitoring of blood pressure can prevent hospital admissions.</a:t>
            </a:r>
          </a:p>
          <a:p>
            <a:pPr>
              <a:buNone/>
            </a:pPr>
            <a:r>
              <a:rPr lang="en-GB" b="1" dirty="0"/>
              <a:t>2. Personalisation:</a:t>
            </a:r>
            <a:r>
              <a:rPr lang="en-GB" dirty="0"/>
              <a:t> Digital services should reduce health inequalities and tailor care to individuals’ needs, such as personalised treatment plans supported by data.</a:t>
            </a:r>
          </a:p>
          <a:p>
            <a:pPr>
              <a:buNone/>
            </a:pPr>
            <a:r>
              <a:rPr lang="en-GB" b="1" dirty="0"/>
              <a:t>3. Support staff:</a:t>
            </a:r>
            <a:r>
              <a:rPr lang="en-GB" dirty="0"/>
              <a:t> Improving the experience of health and care professionals is central — reducing admin burden, giving quicker access to records, and enabling collaboration.</a:t>
            </a:r>
          </a:p>
          <a:p>
            <a:pPr>
              <a:buNone/>
            </a:pPr>
            <a:r>
              <a:rPr lang="en-GB" b="1" dirty="0"/>
              <a:t>4. Transform performance:</a:t>
            </a:r>
            <a:r>
              <a:rPr lang="en-GB" dirty="0"/>
              <a:t> Digital technology aims to improve efficiency across the system — faster processes, safer sharing of data, and better outcomes.</a:t>
            </a:r>
          </a:p>
          <a:p>
            <a:pPr>
              <a:buNone/>
            </a:pPr>
            <a:endParaRPr lang="en-GB" sz="1600" i="1" dirty="0"/>
          </a:p>
          <a:p>
            <a:pPr>
              <a:buNone/>
            </a:pPr>
            <a:r>
              <a:rPr lang="en-GB" sz="1600" b="1" i="1" dirty="0"/>
              <a:t>Which of these four objectives do you think is hardest to achieve in practice, and why?</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r>
              <a:rPr lang="en-GB" dirty="0"/>
              <a:t>This slide outlines the </a:t>
            </a:r>
            <a:r>
              <a:rPr lang="en-GB" b="1" dirty="0"/>
              <a:t>three digital priorities</a:t>
            </a:r>
            <a:r>
              <a:rPr lang="en-GB" dirty="0"/>
              <a:t> set out in the government’s 2022 </a:t>
            </a:r>
            <a:r>
              <a:rPr lang="en-GB" i="1" dirty="0"/>
              <a:t>Plan for Digital Health and Social Care</a:t>
            </a:r>
            <a:r>
              <a:rPr lang="en-GB" dirty="0"/>
              <a:t>.</a:t>
            </a:r>
          </a:p>
          <a:p>
            <a:pPr>
              <a:buFont typeface="+mj-lt"/>
              <a:buAutoNum type="arabicPeriod"/>
            </a:pPr>
            <a:r>
              <a:rPr lang="en-GB" b="1" dirty="0"/>
              <a:t>Digitising records:</a:t>
            </a:r>
            <a:r>
              <a:rPr lang="en-GB" dirty="0"/>
              <a:t> By March 2025, all NHS trusts within ICSs aim to have electronic health records in place. In social care, the target is for 80% of CQC-registered providers to adopt digital records by March 2024. This will reduce paperwork and give staff more time for patient care.</a:t>
            </a:r>
            <a:br>
              <a:rPr lang="en-GB" dirty="0"/>
            </a:br>
            <a:endParaRPr lang="en-GB" dirty="0"/>
          </a:p>
          <a:p>
            <a:pPr>
              <a:buFont typeface="+mj-lt"/>
              <a:buAutoNum type="arabicPeriod"/>
            </a:pPr>
            <a:r>
              <a:rPr lang="en-GB" b="1" dirty="0"/>
              <a:t>Joined-up lifelong records:</a:t>
            </a:r>
            <a:r>
              <a:rPr lang="en-GB" dirty="0"/>
              <a:t> By 2025, the goal is that health and social care staff will have real-time access to a person’s complete care record. This should improve communication across services and ensure better continuity of care.</a:t>
            </a:r>
            <a:br>
              <a:rPr lang="en-GB" dirty="0"/>
            </a:br>
            <a:endParaRPr lang="en-GB" dirty="0"/>
          </a:p>
          <a:p>
            <a:pPr>
              <a:buFont typeface="+mj-lt"/>
              <a:buAutoNum type="arabicPeriod"/>
            </a:pPr>
            <a:r>
              <a:rPr lang="en-GB" b="1" dirty="0"/>
              <a:t>Digitally-supported diagnoses:</a:t>
            </a:r>
            <a:r>
              <a:rPr lang="en-GB" dirty="0"/>
              <a:t> Investment in imaging and AI-supported tools will speed up diagnosis, help prioritise waiting lists, and expand local testing capacity - especially important for reducing inequalities in underserved areas.</a:t>
            </a:r>
          </a:p>
          <a:p>
            <a:pPr>
              <a:buNone/>
            </a:pPr>
            <a:r>
              <a:rPr lang="en-GB" sz="1800" b="1" i="1" dirty="0"/>
              <a:t>Which of these three priorities do you think will face the greatest implementation challenges - technology, funding, or staff training?</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This policy priority is about </a:t>
            </a:r>
            <a:r>
              <a:rPr lang="en-GB" b="1" dirty="0"/>
              <a:t>supporting independent, healthy lives</a:t>
            </a:r>
            <a:r>
              <a:rPr lang="en-GB" dirty="0"/>
              <a:t> by giving people greater control over their health.</a:t>
            </a:r>
          </a:p>
          <a:p>
            <a:pPr>
              <a:buFont typeface="Arial" panose="020B0604020202020204" pitchFamily="34" charset="0"/>
              <a:buChar char="•"/>
            </a:pPr>
            <a:r>
              <a:rPr lang="en-GB" b="1" dirty="0"/>
              <a:t>Easier access</a:t>
            </a:r>
            <a:r>
              <a:rPr lang="en-GB" dirty="0"/>
              <a:t>: Through tools like the NHS App and website, patients will be able to interact with providers, book appointments, and manage prescriptions more easily.</a:t>
            </a:r>
          </a:p>
          <a:p>
            <a:pPr>
              <a:buFont typeface="Arial" panose="020B0604020202020204" pitchFamily="34" charset="0"/>
              <a:buChar char="•"/>
            </a:pPr>
            <a:r>
              <a:rPr lang="en-GB" b="1" dirty="0"/>
              <a:t>Building trust</a:t>
            </a:r>
            <a:r>
              <a:rPr lang="en-GB" dirty="0"/>
              <a:t>: Digital services are designed to complement, not replace, face-to-face care. Traditional services will remain for those who need or prefer them.</a:t>
            </a:r>
          </a:p>
          <a:p>
            <a:pPr>
              <a:buFont typeface="Arial" panose="020B0604020202020204" pitchFamily="34" charset="0"/>
              <a:buChar char="•"/>
            </a:pPr>
            <a:r>
              <a:rPr lang="en-GB" b="1" dirty="0"/>
              <a:t>Self-help and digital therapies</a:t>
            </a:r>
            <a:r>
              <a:rPr lang="en-GB" dirty="0"/>
              <a:t>: The plan promotes scaling up safe, proven digital products like symptom checkers, self-monitoring apps, and online therapy platforms.</a:t>
            </a:r>
          </a:p>
          <a:p>
            <a:pPr>
              <a:buFont typeface="Arial" panose="020B0604020202020204" pitchFamily="34" charset="0"/>
              <a:buChar char="•"/>
            </a:pPr>
            <a:r>
              <a:rPr lang="en-GB" dirty="0"/>
              <a:t>Overall, the goal is to </a:t>
            </a:r>
            <a:r>
              <a:rPr lang="en-GB" b="1" dirty="0"/>
              <a:t>empower patients</a:t>
            </a:r>
            <a:r>
              <a:rPr lang="en-GB" dirty="0"/>
              <a:t> to manage their health more proactively, while making services more efficient and accessible.</a:t>
            </a:r>
          </a:p>
          <a:p>
            <a:pPr>
              <a:buNone/>
            </a:pPr>
            <a:r>
              <a:rPr lang="en-GB" sz="1600" b="1" i="1" dirty="0"/>
              <a:t>How can we ensure digital services do not widen inequalities for those less confident with technology?</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This section of the policy highlights how to </a:t>
            </a:r>
            <a:r>
              <a:rPr lang="en-GB" b="1" dirty="0"/>
              <a:t>speed up the adoption of proven technologies</a:t>
            </a:r>
            <a:r>
              <a:rPr lang="en-GB" dirty="0"/>
              <a:t> in health and social care.</a:t>
            </a:r>
          </a:p>
          <a:p>
            <a:pPr>
              <a:buFont typeface="Arial" panose="020B0604020202020204" pitchFamily="34" charset="0"/>
              <a:buChar char="•"/>
            </a:pPr>
            <a:r>
              <a:rPr lang="en-GB" b="1" dirty="0"/>
              <a:t>R&amp;D partnerships</a:t>
            </a:r>
            <a:r>
              <a:rPr lang="en-GB" dirty="0"/>
              <a:t>: Innovations spread more effectively when developers work with frontline staff. The government is encouraging collaborations to ensure technology is practical, safe, and improves outcomes for both patients and staff.</a:t>
            </a:r>
          </a:p>
          <a:p>
            <a:pPr>
              <a:buFont typeface="Arial" panose="020B0604020202020204" pitchFamily="34" charset="0"/>
              <a:buChar char="•"/>
            </a:pPr>
            <a:r>
              <a:rPr lang="en-GB" b="1" dirty="0"/>
              <a:t>Smarter purchasing</a:t>
            </a:r>
            <a:r>
              <a:rPr lang="en-GB" dirty="0"/>
              <a:t>: NHS and social care organisations are being guided to buy technology that meets strict standards (e.g., safety, usability, cyber security, sustainability).</a:t>
            </a:r>
          </a:p>
          <a:p>
            <a:pPr>
              <a:buFont typeface="Arial" panose="020B0604020202020204" pitchFamily="34" charset="0"/>
              <a:buChar char="•"/>
            </a:pPr>
            <a:r>
              <a:rPr lang="en-GB" dirty="0"/>
              <a:t>The focus is on getting </a:t>
            </a:r>
            <a:r>
              <a:rPr lang="en-GB" b="1" dirty="0"/>
              <a:t>the right tools into practice faster</a:t>
            </a:r>
            <a:r>
              <a:rPr lang="en-GB" dirty="0"/>
              <a:t>, while making sure costs are controlled and technologies can work across different systems.</a:t>
            </a:r>
          </a:p>
          <a:p>
            <a:pPr>
              <a:buNone/>
            </a:pPr>
            <a:r>
              <a:rPr lang="en-GB" sz="1600" b="1" i="1" dirty="0"/>
              <a:t>What challenges might the NHS face in adopting technology quickly, and how can these be overcome?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r>
              <a:rPr lang="en-GB" dirty="0"/>
              <a:t>The government wants </a:t>
            </a:r>
            <a:r>
              <a:rPr lang="en-GB" b="1" dirty="0"/>
              <a:t>all Integrated Care Systems (ICSs)</a:t>
            </a:r>
            <a:r>
              <a:rPr lang="en-GB" dirty="0"/>
              <a:t> to embed digital transformation into their development plans by 2025.</a:t>
            </a:r>
          </a:p>
          <a:p>
            <a:pPr>
              <a:buFont typeface="Arial" panose="020B0604020202020204" pitchFamily="34" charset="0"/>
              <a:buNone/>
            </a:pPr>
            <a:r>
              <a:rPr lang="en-GB" dirty="0"/>
              <a:t>Oversight will be strengthened through three approaches:</a:t>
            </a:r>
          </a:p>
          <a:p>
            <a:pPr marL="742950" lvl="1" indent="-285750">
              <a:buFont typeface="Arial" panose="020B0604020202020204" pitchFamily="34" charset="0"/>
              <a:buChar char="•"/>
            </a:pPr>
            <a:r>
              <a:rPr lang="en-GB" b="1" dirty="0"/>
              <a:t>Regulatory levers</a:t>
            </a:r>
            <a:r>
              <a:rPr lang="en-GB" dirty="0"/>
              <a:t> – Using NHS England and the Care Quality Commission (CQC) to set digitisation as a clear priority.</a:t>
            </a:r>
          </a:p>
          <a:p>
            <a:pPr marL="742950" lvl="1" indent="-285750">
              <a:buFont typeface="Arial" panose="020B0604020202020204" pitchFamily="34" charset="0"/>
              <a:buChar char="•"/>
            </a:pPr>
            <a:r>
              <a:rPr lang="en-GB" b="1" dirty="0"/>
              <a:t>Enforcing standards</a:t>
            </a:r>
            <a:r>
              <a:rPr lang="en-GB" dirty="0"/>
              <a:t> – Making sure technical and data standards are consistent, safe, and achievable across the sector.</a:t>
            </a:r>
          </a:p>
          <a:p>
            <a:pPr marL="742950" lvl="1" indent="-285750">
              <a:buFont typeface="Arial" panose="020B0604020202020204" pitchFamily="34" charset="0"/>
              <a:buChar char="•"/>
            </a:pPr>
            <a:r>
              <a:rPr lang="en-GB" b="1" dirty="0"/>
              <a:t>Supporting social care</a:t>
            </a:r>
            <a:r>
              <a:rPr lang="en-GB" dirty="0"/>
              <a:t> – £150 million is being invested over three years to provide connectivity, digital skills, and cyber resilience in care services.</a:t>
            </a:r>
          </a:p>
          <a:p>
            <a:pPr>
              <a:buFont typeface="Arial" panose="020B0604020202020204" pitchFamily="34" charset="0"/>
              <a:buNone/>
            </a:pPr>
            <a:r>
              <a:rPr lang="en-GB" dirty="0"/>
              <a:t>This ensures ICSs move towards </a:t>
            </a:r>
            <a:r>
              <a:rPr lang="en-GB" b="1" dirty="0"/>
              <a:t>digital maturity</a:t>
            </a:r>
            <a:r>
              <a:rPr lang="en-GB" dirty="0"/>
              <a:t> and patients benefit from safer, more efficient care.</a:t>
            </a:r>
            <a:br>
              <a:rPr lang="en-GB" dirty="0"/>
            </a:br>
            <a:endParaRPr lang="en-GB" dirty="0"/>
          </a:p>
          <a:p>
            <a:pPr>
              <a:buNone/>
            </a:pPr>
            <a:r>
              <a:rPr lang="en-GB" sz="1600" b="1" i="1" dirty="0"/>
              <a:t>How do regulation and investment work together to encourage digital transformation?</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policy paper highlights </a:t>
            </a:r>
            <a:r>
              <a:rPr lang="en-GB" b="1" dirty="0"/>
              <a:t>three main barriers</a:t>
            </a:r>
            <a:r>
              <a:rPr lang="en-GB" dirty="0"/>
              <a:t> slowing digital transformation.</a:t>
            </a:r>
          </a:p>
          <a:p>
            <a:pPr>
              <a:buNone/>
            </a:pPr>
            <a:r>
              <a:rPr lang="en-GB" b="1" dirty="0"/>
              <a:t>1. Clarity of guidance</a:t>
            </a:r>
            <a:r>
              <a:rPr lang="en-GB" dirty="0"/>
              <a:t> – Leaders in health and social care have said national guidance is too fragmented, making it hard to know what to prioritise and when.</a:t>
            </a:r>
          </a:p>
          <a:p>
            <a:pPr>
              <a:buNone/>
            </a:pPr>
            <a:r>
              <a:rPr lang="en-GB" b="1" dirty="0"/>
              <a:t>2. Collaboration with innovators</a:t>
            </a:r>
            <a:r>
              <a:rPr lang="en-GB" dirty="0"/>
              <a:t> – Industry partners find it difficult to work with the NHS and social care to scale up digital solutions quickly.</a:t>
            </a:r>
          </a:p>
          <a:p>
            <a:pPr>
              <a:buNone/>
            </a:pPr>
            <a:r>
              <a:rPr lang="en-GB" b="1" dirty="0"/>
              <a:t>3. Funding clarity</a:t>
            </a:r>
            <a:r>
              <a:rPr lang="en-GB" dirty="0"/>
              <a:t> – Finance leaders have raised concerns about who pays for digital investment. This has partly been addressed through giving Integrated Care Systems more control over digital funding.</a:t>
            </a:r>
          </a:p>
          <a:p>
            <a:pPr>
              <a:buNone/>
            </a:pPr>
            <a:r>
              <a:rPr lang="en-GB" dirty="0"/>
              <a:t>The government recognises that tackling the first two barriers is essential to speed up progress and ensure digital health solutions are practical and widely adopted.</a:t>
            </a:r>
          </a:p>
          <a:p>
            <a:pPr>
              <a:buNone/>
            </a:pPr>
            <a:r>
              <a:rPr lang="en-GB" sz="1600" b="1" i="1" dirty="0"/>
              <a:t>Which barrier do you think is the hardest to solve in practice - clarity, collaboration, or funding?</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LECTURE NOTE: still synthesising the 5 new articles from the second reference slide at the bottom.</a:t>
            </a:r>
            <a:endParaRPr lang="en-GB" dirty="0"/>
          </a:p>
          <a:p>
            <a:endParaRPr lang="en-GB" dirty="0"/>
          </a:p>
          <a:p>
            <a:r>
              <a:rPr lang="en-GB" dirty="0"/>
              <a:t>This is a progress snapshot against the commitments made in the 2022 plan, extracted from the listed sources, not an official government statement.</a:t>
            </a:r>
            <a:endParaRPr lang="en-US" dirty="0">
              <a:ea typeface="Calibri"/>
              <a:cs typeface="Calibri"/>
            </a:endParaRPr>
          </a:p>
          <a:p>
            <a:endParaRPr lang="en-GB" dirty="0"/>
          </a:p>
          <a:p>
            <a:r>
              <a:rPr lang="en-GB" dirty="0"/>
              <a:t>The plan aimed for every NHS trust to have an electronic patient record by March 2025. Evidence issued in March 2025 reported that 91% of secondary-care trusts had implemented one. This represents significant progress, but the 100% target had not been achieved.</a:t>
            </a:r>
            <a:endParaRPr lang="en-GB" dirty="0">
              <a:ea typeface="Calibri"/>
              <a:cs typeface="Calibri"/>
            </a:endParaRPr>
          </a:p>
          <a:p>
            <a:endParaRPr lang="en-GB" dirty="0"/>
          </a:p>
          <a:p>
            <a:r>
              <a:rPr lang="en-GB" dirty="0"/>
              <a:t>NHS App registrations had exceeded the target of 75% of adults. However, registration is not the same as regular or effective use, and the total does not tell us whether use was distributed equitably across different population groups.</a:t>
            </a:r>
            <a:endParaRPr lang="en-GB" dirty="0">
              <a:ea typeface="Calibri"/>
              <a:cs typeface="Calibri"/>
            </a:endParaRPr>
          </a:p>
          <a:p>
            <a:endParaRPr lang="en-GB" dirty="0"/>
          </a:p>
          <a:p>
            <a:r>
              <a:rPr lang="en-GB" dirty="0"/>
              <a:t>The evidence also reported that 95% of GP surgeries were technically able to use all the intended NHS App features. Further work was nevertheless required to ensure that practices actually switched those features on.</a:t>
            </a:r>
            <a:endParaRPr lang="en-GB" dirty="0">
              <a:ea typeface="Calibri"/>
              <a:cs typeface="Calibri"/>
            </a:endParaRPr>
          </a:p>
          <a:p>
            <a:endParaRPr lang="en-GB" dirty="0"/>
          </a:p>
          <a:p>
            <a:r>
              <a:rPr lang="en-GB" dirty="0"/>
              <a:t>Data platforms had also expanded. By January 2025, 96 acute trusts and 36 Integrated Care Boards had signed up to the Federated Data Platform. However, signing up to a system is not the same as achieving complete interoperability or changing everyday practice.</a:t>
            </a:r>
            <a:endParaRPr lang="en-GB" dirty="0">
              <a:ea typeface="Calibri"/>
              <a:cs typeface="Calibri"/>
            </a:endParaRPr>
          </a:p>
          <a:p>
            <a:endParaRPr lang="en-GB" dirty="0"/>
          </a:p>
          <a:p>
            <a:r>
              <a:rPr lang="en-GB" dirty="0"/>
              <a:t>The main conclusion is that the NHS had progressed further in installing digital foundations than in demonstrating complete, system-wide transformation. Technology creates the capability for reform, but benefits depend on implementation, redesigned workflows and changes in staff and patient behaviour.</a:t>
            </a:r>
            <a:endParaRPr lang="en-GB" dirty="0">
              <a:ea typeface="Calibri"/>
              <a:cs typeface="Calibri"/>
            </a:endParaRPr>
          </a:p>
          <a:p>
            <a:endParaRPr lang="en-GB" dirty="0"/>
          </a:p>
          <a:p>
            <a:r>
              <a:rPr lang="en-GB" dirty="0"/>
              <a:t>Which of these measures tells us most about transformation: installing a system, activating its functions, people using it, or demonstrating improved outcomes?</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Ten Year Health Plan, published on 3 July 2025, is now the overarching framework for NHS reform in England. It is </a:t>
            </a:r>
            <a:r>
              <a:rPr lang="en-US" b="1" dirty="0" err="1"/>
              <a:t>organised</a:t>
            </a:r>
            <a:r>
              <a:rPr lang="en-US" b="1" dirty="0"/>
              <a:t> around three connected shifts:</a:t>
            </a:r>
            <a:r>
              <a:rPr lang="en-US" dirty="0"/>
              <a:t> hospital to community, analogue to digital, and sickness to prevention.</a:t>
            </a:r>
          </a:p>
          <a:p>
            <a:endParaRPr lang="en-US" dirty="0"/>
          </a:p>
          <a:p>
            <a:r>
              <a:rPr lang="en-US" dirty="0"/>
              <a:t>Digital transformation is not presented as a separate technological project. It is intended to help move appropriate care closer to home, support earlier intervention and give patients greater involvement in managing their care.</a:t>
            </a:r>
            <a:endParaRPr lang="en-US" dirty="0">
              <a:ea typeface="Calibri"/>
              <a:cs typeface="Calibri"/>
            </a:endParaRPr>
          </a:p>
          <a:p>
            <a:endParaRPr lang="en-US" dirty="0"/>
          </a:p>
          <a:p>
            <a:r>
              <a:rPr lang="en-US" dirty="0"/>
              <a:t>The NHS App remains central and is being developed as the NHS’s single digital front door. The proposed Single Patient Record is intended to provide patients and </a:t>
            </a:r>
            <a:r>
              <a:rPr lang="en-US" dirty="0" err="1"/>
              <a:t>authorised</a:t>
            </a:r>
            <a:r>
              <a:rPr lang="en-US" dirty="0"/>
              <a:t> staff with a more joined-up view of information across primary, community and secondary care. The current government roadmap places its planned launch in the NHS App in December 2028, so it should be described as under development rather than already delivered.</a:t>
            </a:r>
            <a:endParaRPr lang="en-US" dirty="0">
              <a:ea typeface="Calibri"/>
              <a:cs typeface="Calibri"/>
            </a:endParaRPr>
          </a:p>
          <a:p>
            <a:endParaRPr lang="en-US" dirty="0"/>
          </a:p>
          <a:p>
            <a:r>
              <a:rPr lang="en-US"/>
              <a:t>The later capital plan supports this direction through investment in technology, data and interoperable digital infrastructure. Importantly, it describes digital capability as an enabler of wider reform rather than an end in itself.</a:t>
            </a:r>
          </a:p>
          <a:p>
            <a:r>
              <a:rPr lang="en-US"/>
              <a:t>There is therefore continuity with the 2022 plan, but the emphasis has moved from meeting individual digital targets towards using digital infrastructure to redesign services and demonstrate benefits.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US"/>
              <a:t>13</a:t>
            </a:fld>
            <a:endParaRPr lang="en-US"/>
          </a:p>
        </p:txBody>
      </p:sp>
    </p:spTree>
    <p:extLst>
      <p:ext uri="{BB962C8B-B14F-4D97-AF65-F5344CB8AC3E}">
        <p14:creationId xmlns:p14="http://schemas.microsoft.com/office/powerpoint/2010/main" val="4689700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1" dirty="0"/>
              <a:t>You could…</a:t>
            </a:r>
          </a:p>
          <a:p>
            <a:pPr marL="171450" indent="-171450">
              <a:buFont typeface="Arial" panose="020B0604020202020204" pitchFamily="34" charset="0"/>
              <a:buChar char="•"/>
            </a:pPr>
            <a:r>
              <a:rPr lang="en-GB" dirty="0"/>
              <a:t>Allocate each group one question to start with.</a:t>
            </a:r>
          </a:p>
          <a:p>
            <a:pPr marL="171450" indent="-171450">
              <a:buFont typeface="Arial" panose="020B0604020202020204" pitchFamily="34" charset="0"/>
              <a:buChar char="•"/>
            </a:pPr>
            <a:r>
              <a:rPr lang="en-GB" dirty="0"/>
              <a:t>Rotate so groups tackle different questions if time allows.</a:t>
            </a:r>
          </a:p>
          <a:p>
            <a:pPr marL="171450" indent="-171450">
              <a:buFont typeface="Arial" panose="020B0604020202020204" pitchFamily="34" charset="0"/>
              <a:buChar char="•"/>
            </a:pPr>
            <a:r>
              <a:rPr lang="en-GB" dirty="0"/>
              <a:t>Encourage students to give </a:t>
            </a:r>
            <a:r>
              <a:rPr lang="en-GB" b="1" dirty="0"/>
              <a:t>examples</a:t>
            </a:r>
            <a:r>
              <a:rPr lang="en-GB" dirty="0"/>
              <a:t> (e.g., electronic prescribing, video GP consultations, digital care plans).</a:t>
            </a:r>
          </a:p>
          <a:p>
            <a:pPr marL="171450" indent="-171450">
              <a:buFont typeface="Arial" panose="020B0604020202020204" pitchFamily="34" charset="0"/>
              <a:buChar char="•"/>
            </a:pPr>
            <a:r>
              <a:rPr lang="en-GB" dirty="0"/>
              <a:t>Wrap up by linking their ideas back to the </a:t>
            </a:r>
            <a:r>
              <a:rPr lang="en-GB" i="1" dirty="0"/>
              <a:t>government’s digital plan</a:t>
            </a:r>
            <a:r>
              <a:rPr lang="en-GB" dirty="0"/>
              <a:t> (March 2025 targets).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1" dirty="0"/>
              <a:t>Allow student time to feedback ideas to class- See suggested staff guidance on Moodle</a:t>
            </a:r>
          </a:p>
          <a:p>
            <a:pPr marL="171450" indent="-171450">
              <a:buFont typeface="Arial" panose="020B0604020202020204" pitchFamily="34" charset="0"/>
              <a:buChar char="•"/>
            </a:pPr>
            <a:r>
              <a:rPr lang="en-GB" dirty="0"/>
              <a:t>Invite groups to share their key ideas, focusing on one question each if time is short.</a:t>
            </a:r>
          </a:p>
          <a:p>
            <a:pPr marL="171450" indent="-171450">
              <a:buFont typeface="Arial" panose="020B0604020202020204" pitchFamily="34" charset="0"/>
              <a:buChar char="•"/>
            </a:pPr>
            <a:r>
              <a:rPr lang="en-GB" dirty="0"/>
              <a:t>Prompt students to explain </a:t>
            </a:r>
            <a:r>
              <a:rPr lang="en-GB" i="1" dirty="0"/>
              <a:t>why</a:t>
            </a:r>
            <a:r>
              <a:rPr lang="en-GB" dirty="0"/>
              <a:t> they chose particular technologies or connections.</a:t>
            </a:r>
          </a:p>
          <a:p>
            <a:pPr marL="171450" indent="-171450">
              <a:buFont typeface="Arial" panose="020B0604020202020204" pitchFamily="34" charset="0"/>
              <a:buChar char="•"/>
            </a:pPr>
            <a:r>
              <a:rPr lang="en-GB" dirty="0"/>
              <a:t>Reinforce the </a:t>
            </a:r>
            <a:r>
              <a:rPr lang="en-GB" b="1" dirty="0"/>
              <a:t>Digitise -- Connect -- Transform</a:t>
            </a:r>
            <a:r>
              <a:rPr lang="en-GB" dirty="0"/>
              <a:t> model by mapping their answers back to the three headings.</a:t>
            </a:r>
          </a:p>
          <a:p>
            <a:pPr marL="171450" indent="-171450">
              <a:buFont typeface="Arial" panose="020B0604020202020204" pitchFamily="34" charset="0"/>
              <a:buChar char="•"/>
            </a:pPr>
            <a:r>
              <a:rPr lang="en-GB" dirty="0"/>
              <a:t>Summarise by highlighting how these small, practical ideas mirror national policy goals in </a:t>
            </a:r>
            <a:r>
              <a:rPr lang="en-GB" i="1" dirty="0"/>
              <a:t>A Plan for Digital Health and Social Care</a:t>
            </a:r>
            <a:r>
              <a:rPr lang="en-GB" dirty="0"/>
              <a:t>.</a:t>
            </a:r>
          </a:p>
          <a:p>
            <a:pPr marL="171450" indent="-171450">
              <a:buFont typeface="Arial" panose="020B0604020202020204" pitchFamily="34" charset="0"/>
              <a:buChar char="•"/>
            </a:pPr>
            <a:r>
              <a:rPr lang="en-GB" dirty="0"/>
              <a:t>Encourage students to note any insights that surprised them or made them think differently.</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buNone/>
            </a:pPr>
            <a:r>
              <a:rPr lang="en-GB" dirty="0"/>
              <a:t>In 2021, NHS England launched the </a:t>
            </a:r>
            <a:r>
              <a:rPr lang="en-GB" b="1" dirty="0"/>
              <a:t>What Good Looks Like (WGLL)</a:t>
            </a:r>
            <a:r>
              <a:rPr lang="en-GB" dirty="0"/>
              <a:t> framework to guide digital transformation across health and social care.</a:t>
            </a:r>
          </a:p>
          <a:p>
            <a:pPr>
              <a:buNone/>
            </a:pPr>
            <a:r>
              <a:rPr lang="en-GB" dirty="0"/>
              <a:t>It draws on </a:t>
            </a:r>
            <a:r>
              <a:rPr lang="en-GB" b="1" dirty="0"/>
              <a:t>local learning and best practice</a:t>
            </a:r>
            <a:r>
              <a:rPr lang="en-GB" dirty="0"/>
              <a:t>, setting out what organisations should aim for when digitising, connecting, and transforming services.</a:t>
            </a:r>
          </a:p>
          <a:p>
            <a:pPr>
              <a:buNone/>
            </a:pPr>
            <a:r>
              <a:rPr lang="en-GB" dirty="0"/>
              <a:t>The framework has </a:t>
            </a:r>
            <a:r>
              <a:rPr lang="en-GB" b="1" dirty="0"/>
              <a:t>seven success measures</a:t>
            </a:r>
            <a:r>
              <a:rPr lang="en-GB" dirty="0"/>
              <a:t>:</a:t>
            </a:r>
          </a:p>
          <a:p>
            <a:pPr lvl="1">
              <a:buFont typeface="Arial" panose="020B0604020202020204" pitchFamily="34" charset="0"/>
              <a:buChar char="•"/>
            </a:pPr>
            <a:r>
              <a:rPr lang="en-GB" b="1" dirty="0"/>
              <a:t>Well led</a:t>
            </a:r>
            <a:r>
              <a:rPr lang="en-GB" dirty="0"/>
              <a:t> (clear digital leadership at every level)</a:t>
            </a:r>
          </a:p>
          <a:p>
            <a:pPr lvl="1">
              <a:buFont typeface="Arial" panose="020B0604020202020204" pitchFamily="34" charset="0"/>
              <a:buChar char="•"/>
            </a:pPr>
            <a:r>
              <a:rPr lang="en-GB" b="1" dirty="0"/>
              <a:t>Ensure smart foundations</a:t>
            </a:r>
            <a:r>
              <a:rPr lang="en-GB" dirty="0"/>
              <a:t> (strong infrastructure and reliable systems)</a:t>
            </a:r>
          </a:p>
          <a:p>
            <a:pPr lvl="1">
              <a:buFont typeface="Arial" panose="020B0604020202020204" pitchFamily="34" charset="0"/>
              <a:buChar char="•"/>
            </a:pPr>
            <a:r>
              <a:rPr lang="en-GB" b="1" dirty="0"/>
              <a:t>Safe practice</a:t>
            </a:r>
            <a:r>
              <a:rPr lang="en-GB" dirty="0"/>
              <a:t> (secure, ethical use of digital systems)</a:t>
            </a:r>
          </a:p>
          <a:p>
            <a:pPr lvl="1">
              <a:buFont typeface="Arial" panose="020B0604020202020204" pitchFamily="34" charset="0"/>
              <a:buChar char="•"/>
            </a:pPr>
            <a:r>
              <a:rPr lang="en-GB" b="1" dirty="0"/>
              <a:t>Support workforce</a:t>
            </a:r>
            <a:r>
              <a:rPr lang="en-GB" dirty="0"/>
              <a:t> (skills and confidence for staff)</a:t>
            </a:r>
          </a:p>
          <a:p>
            <a:pPr lvl="1">
              <a:buFont typeface="Arial" panose="020B0604020202020204" pitchFamily="34" charset="0"/>
              <a:buChar char="•"/>
            </a:pPr>
            <a:r>
              <a:rPr lang="en-GB" b="1" dirty="0"/>
              <a:t>Empower people</a:t>
            </a:r>
            <a:r>
              <a:rPr lang="en-GB" dirty="0"/>
              <a:t> (patients and citizens in control of their health data)</a:t>
            </a:r>
          </a:p>
          <a:p>
            <a:pPr lvl="1">
              <a:buFont typeface="Arial" panose="020B0604020202020204" pitchFamily="34" charset="0"/>
              <a:buChar char="•"/>
            </a:pPr>
            <a:r>
              <a:rPr lang="en-GB" b="1" dirty="0"/>
              <a:t>Improve care</a:t>
            </a:r>
            <a:r>
              <a:rPr lang="en-GB" dirty="0"/>
              <a:t> (services designed around outcomes, not just processes)</a:t>
            </a:r>
          </a:p>
          <a:p>
            <a:pPr lvl="1">
              <a:buFont typeface="Arial" panose="020B0604020202020204" pitchFamily="34" charset="0"/>
              <a:buChar char="•"/>
            </a:pPr>
            <a:r>
              <a:rPr lang="en-GB" b="1" dirty="0"/>
              <a:t>Healthy populations</a:t>
            </a:r>
            <a:r>
              <a:rPr lang="en-GB" dirty="0"/>
              <a:t> (using data to address inequalities and population health needs).</a:t>
            </a:r>
          </a:p>
          <a:p>
            <a:pPr>
              <a:buNone/>
            </a:pPr>
            <a:r>
              <a:rPr lang="en-GB" dirty="0"/>
              <a:t>Emphasise that “good” digital transformation is </a:t>
            </a:r>
            <a:r>
              <a:rPr lang="en-GB" b="1" dirty="0"/>
              <a:t>not just about technology</a:t>
            </a:r>
            <a:r>
              <a:rPr lang="en-GB" dirty="0"/>
              <a:t> - it is about leadership, staff training, patient empowerment, and system-wide improvement.</a:t>
            </a:r>
          </a:p>
          <a:p>
            <a:pPr>
              <a:buNone/>
            </a:pPr>
            <a:r>
              <a:rPr lang="en-GB" dirty="0"/>
              <a:t>Link back to earlier activity: how do students’ ideas about digitisation align with this national framework?</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a:t>
            </a:r>
            <a:r>
              <a:rPr lang="en-GB" i="1" dirty="0"/>
              <a:t>What Good Looks Like (WGLL)</a:t>
            </a:r>
            <a:r>
              <a:rPr lang="en-GB" dirty="0"/>
              <a:t> framework (DHSC, NHS England, 2021) sets common goals for digital working in adult social care.</a:t>
            </a:r>
          </a:p>
          <a:p>
            <a:pPr marL="171450" indent="-171450">
              <a:buFont typeface="Arial" panose="020B0604020202020204" pitchFamily="34" charset="0"/>
              <a:buChar char="•"/>
            </a:pPr>
            <a:r>
              <a:rPr lang="en-GB" dirty="0"/>
              <a:t>It aims to embed technology into care to improve quality of life, ensure information is available when needed, and support safer, more effective care.</a:t>
            </a:r>
          </a:p>
          <a:p>
            <a:pPr marL="171450" indent="-171450">
              <a:buFont typeface="Arial" panose="020B0604020202020204" pitchFamily="34" charset="0"/>
              <a:buChar char="•"/>
            </a:pPr>
            <a:r>
              <a:rPr lang="en-GB" dirty="0"/>
              <a:t>Designed for local authorities and care providers (CQC-registered and non-registered), from digital leads to service managers.</a:t>
            </a:r>
          </a:p>
          <a:p>
            <a:pPr marL="171450" indent="-171450">
              <a:buFont typeface="Arial" panose="020B0604020202020204" pitchFamily="34" charset="0"/>
              <a:buChar char="•"/>
            </a:pPr>
            <a:r>
              <a:rPr lang="en-GB" dirty="0"/>
              <a:t>Developed collaboratively with the LGA, ADASS, and provider stakeholders, making it practical and aspirational.</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Being “well led” means organisations have a </a:t>
            </a:r>
            <a:r>
              <a:rPr lang="en-GB" b="1" dirty="0"/>
              <a:t>clear vision and credible strategy</a:t>
            </a:r>
            <a:r>
              <a:rPr lang="en-GB" dirty="0"/>
              <a:t> for digital transformation.</a:t>
            </a:r>
          </a:p>
          <a:p>
            <a:pPr marL="171450" indent="-171450">
              <a:buFont typeface="Arial" panose="020B0604020202020204" pitchFamily="34" charset="0"/>
              <a:buChar char="•"/>
            </a:pPr>
            <a:r>
              <a:rPr lang="en-GB" dirty="0"/>
              <a:t>In the </a:t>
            </a:r>
            <a:r>
              <a:rPr lang="en-GB" b="1" dirty="0"/>
              <a:t>NHS</a:t>
            </a:r>
            <a:r>
              <a:rPr lang="en-GB" dirty="0"/>
              <a:t>, this is led by Integrated Care Boards (ICBs), who must develop and oversee a system-wide digital and data strategy, ensure funding, and engage regularly with clinicians, citizens, and partners.</a:t>
            </a:r>
          </a:p>
          <a:p>
            <a:pPr marL="171450" indent="-171450">
              <a:buFont typeface="Arial" panose="020B0604020202020204" pitchFamily="34" charset="0"/>
              <a:buChar char="•"/>
            </a:pPr>
            <a:r>
              <a:rPr lang="en-GB" dirty="0"/>
              <a:t>In </a:t>
            </a:r>
            <a:r>
              <a:rPr lang="en-GB" b="1" dirty="0"/>
              <a:t>local authorities and social care</a:t>
            </a:r>
            <a:r>
              <a:rPr lang="en-GB" dirty="0"/>
              <a:t>, leadership must promote digital innovation, invest in digital skills, and make evidence-based decisions to improve outcomes and efficiency.</a:t>
            </a:r>
          </a:p>
          <a:p>
            <a:pPr marL="171450" indent="-171450">
              <a:buFont typeface="Arial" panose="020B0604020202020204" pitchFamily="34" charset="0"/>
              <a:buChar char="•"/>
            </a:pPr>
            <a:r>
              <a:rPr lang="en-GB" dirty="0"/>
              <a:t>Strong leadership includes </a:t>
            </a:r>
            <a:r>
              <a:rPr lang="en-GB" b="1" dirty="0"/>
              <a:t>board-level accountability, digital confidence among staff, and collaboration with ICSs</a:t>
            </a:r>
            <a:r>
              <a:rPr lang="en-GB" dirty="0"/>
              <a:t>.</a:t>
            </a:r>
          </a:p>
          <a:p>
            <a:pPr marL="171450" indent="-171450">
              <a:buFont typeface="Arial" panose="020B0604020202020204" pitchFamily="34" charset="0"/>
              <a:buChar char="•"/>
            </a:pPr>
            <a:r>
              <a:rPr lang="en-GB" dirty="0"/>
              <a:t>Ultimately, good leadership ensures technology is used safely, effectively, and inclusively — benefiting both staff and people receiving care.</a:t>
            </a:r>
          </a:p>
          <a:p>
            <a:endParaRPr lang="en-GB" b="0" i="0" dirty="0">
              <a:solidFill>
                <a:srgbClr val="0B0C0C"/>
              </a:solidFill>
              <a:effectLst/>
              <a:latin typeface="GDS Transport"/>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“Smart foundations” means modern, secure, and reliable </a:t>
            </a:r>
            <a:r>
              <a:rPr lang="en-GB" b="1" dirty="0"/>
              <a:t>digital infrastructure</a:t>
            </a:r>
            <a:r>
              <a:rPr lang="en-GB" dirty="0"/>
              <a:t> across the NHS and social care.</a:t>
            </a:r>
          </a:p>
          <a:p>
            <a:pPr marL="171450" indent="-171450">
              <a:buFont typeface="Arial" panose="020B0604020202020204" pitchFamily="34" charset="0"/>
              <a:buChar char="•"/>
            </a:pPr>
            <a:r>
              <a:rPr lang="en-GB" dirty="0"/>
              <a:t>In the </a:t>
            </a:r>
            <a:r>
              <a:rPr lang="en-GB" b="1" dirty="0"/>
              <a:t>NHS</a:t>
            </a:r>
            <a:r>
              <a:rPr lang="en-GB" dirty="0"/>
              <a:t>, this involves retiring unsupported systems, investing in robust infrastructure, and expanding the use of </a:t>
            </a:r>
            <a:r>
              <a:rPr lang="en-GB" b="1" dirty="0"/>
              <a:t>electronic care records</a:t>
            </a:r>
            <a:r>
              <a:rPr lang="en-GB" dirty="0"/>
              <a:t> with links to diagnostics and prescribing.</a:t>
            </a:r>
          </a:p>
          <a:p>
            <a:pPr marL="171450" indent="-171450">
              <a:buFont typeface="Arial" panose="020B0604020202020204" pitchFamily="34" charset="0"/>
              <a:buChar char="•"/>
            </a:pPr>
            <a:r>
              <a:rPr lang="en-GB" dirty="0"/>
              <a:t>In </a:t>
            </a:r>
            <a:r>
              <a:rPr lang="en-GB" b="1" dirty="0"/>
              <a:t>local authorities and social care</a:t>
            </a:r>
            <a:r>
              <a:rPr lang="en-GB" dirty="0"/>
              <a:t>, providers must ensure staff have access to up-to-date digital records, secure connectivity, and plan for the </a:t>
            </a:r>
            <a:r>
              <a:rPr lang="en-GB" b="1" dirty="0"/>
              <a:t>analogue-to-digital switchover</a:t>
            </a:r>
            <a:r>
              <a:rPr lang="en-GB" dirty="0"/>
              <a:t> (e.g., care alarms, phone systems, CCTV).</a:t>
            </a:r>
          </a:p>
          <a:p>
            <a:pPr marL="171450" indent="-171450">
              <a:buFont typeface="Arial" panose="020B0604020202020204" pitchFamily="34" charset="0"/>
              <a:buChar char="•"/>
            </a:pPr>
            <a:r>
              <a:rPr lang="en-GB" dirty="0"/>
              <a:t>Shared care records are key: ensuring professionals across services can access the right information at the right time.</a:t>
            </a:r>
          </a:p>
          <a:p>
            <a:pPr marL="171450" indent="-171450">
              <a:buFont typeface="Arial" panose="020B0604020202020204" pitchFamily="34" charset="0"/>
              <a:buChar char="•"/>
            </a:pPr>
            <a:r>
              <a:rPr lang="en-GB" dirty="0"/>
              <a:t>Digital maturity also means </a:t>
            </a:r>
            <a:r>
              <a:rPr lang="en-GB" b="1" dirty="0"/>
              <a:t>sustainability, interoperability, and cyber security</a:t>
            </a:r>
            <a:r>
              <a:rPr lang="en-GB" dirty="0"/>
              <a:t> are built into systems from the start.</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r>
              <a:rPr lang="en-GB" dirty="0"/>
              <a:t>Let’s begin with a short video introducing </a:t>
            </a:r>
            <a:r>
              <a:rPr lang="en-GB" b="1" dirty="0"/>
              <a:t>Digital Social Care Records (DSCRs)</a:t>
            </a:r>
            <a:r>
              <a:rPr lang="en-GB" dirty="0"/>
              <a:t> - a foundational technology transforming care recording in the UK.</a:t>
            </a:r>
          </a:p>
          <a:p>
            <a:pPr>
              <a:buNone/>
            </a:pPr>
            <a:r>
              <a:rPr lang="en-GB" b="1" dirty="0"/>
              <a:t>Key Talking Points During or After the Video:</a:t>
            </a:r>
            <a:endParaRPr lang="en-GB" dirty="0"/>
          </a:p>
          <a:p>
            <a:pPr>
              <a:buFont typeface="+mj-lt"/>
              <a:buAutoNum type="arabicPeriod"/>
            </a:pPr>
            <a:r>
              <a:rPr lang="en-GB" b="1" dirty="0"/>
              <a:t>Purpose of DSCRs:</a:t>
            </a:r>
            <a:endParaRPr lang="en-GB" dirty="0"/>
          </a:p>
          <a:p>
            <a:pPr marL="457200" lvl="1" indent="0">
              <a:buFont typeface="+mj-lt"/>
              <a:buNone/>
            </a:pPr>
            <a:r>
              <a:rPr lang="en-GB" dirty="0"/>
              <a:t>These are </a:t>
            </a:r>
            <a:r>
              <a:rPr lang="en-GB" b="1" dirty="0"/>
              <a:t>digital systems replacing paper-based care records</a:t>
            </a:r>
            <a:r>
              <a:rPr lang="en-GB" dirty="0"/>
              <a:t>, enabling real-time updates and shared access between health and social care staff.</a:t>
            </a:r>
          </a:p>
          <a:p>
            <a:pPr>
              <a:buFont typeface="+mj-lt"/>
              <a:buAutoNum type="arabicPeriod"/>
            </a:pPr>
            <a:r>
              <a:rPr lang="en-GB" b="1" dirty="0"/>
              <a:t>Why It Matters:</a:t>
            </a:r>
            <a:endParaRPr lang="en-GB" dirty="0"/>
          </a:p>
          <a:p>
            <a:pPr marL="457200" lvl="1" indent="0">
              <a:buFont typeface="+mj-lt"/>
              <a:buNone/>
            </a:pPr>
            <a:r>
              <a:rPr lang="en-GB" dirty="0"/>
              <a:t>Enhances </a:t>
            </a:r>
            <a:r>
              <a:rPr lang="en-GB" b="1" dirty="0"/>
              <a:t>safety</a:t>
            </a:r>
            <a:r>
              <a:rPr lang="en-GB" dirty="0"/>
              <a:t>, </a:t>
            </a:r>
            <a:r>
              <a:rPr lang="en-GB" b="1" dirty="0"/>
              <a:t>efficiency</a:t>
            </a:r>
            <a:r>
              <a:rPr lang="en-GB" dirty="0"/>
              <a:t>, and </a:t>
            </a:r>
            <a:r>
              <a:rPr lang="en-GB" b="1" dirty="0"/>
              <a:t>quality of care</a:t>
            </a:r>
            <a:r>
              <a:rPr lang="en-GB" dirty="0"/>
              <a:t>.</a:t>
            </a:r>
          </a:p>
          <a:p>
            <a:pPr marL="457200" lvl="1" indent="0">
              <a:buFont typeface="+mj-lt"/>
              <a:buNone/>
            </a:pPr>
            <a:r>
              <a:rPr lang="en-GB" dirty="0"/>
              <a:t>Enables </a:t>
            </a:r>
            <a:r>
              <a:rPr lang="en-GB" b="1" dirty="0"/>
              <a:t>joined-up care journeys</a:t>
            </a:r>
            <a:r>
              <a:rPr lang="en-GB" dirty="0"/>
              <a:t> and better </a:t>
            </a:r>
            <a:r>
              <a:rPr lang="en-GB" b="1" dirty="0"/>
              <a:t>communication</a:t>
            </a:r>
            <a:r>
              <a:rPr lang="en-GB" dirty="0"/>
              <a:t> across providers.</a:t>
            </a:r>
          </a:p>
          <a:p>
            <a:pPr>
              <a:buFont typeface="+mj-lt"/>
              <a:buAutoNum type="arabicPeriod"/>
            </a:pPr>
            <a:r>
              <a:rPr lang="en-GB" b="1" dirty="0"/>
              <a:t>Policy Context:</a:t>
            </a:r>
            <a:endParaRPr lang="en-GB" dirty="0"/>
          </a:p>
          <a:p>
            <a:pPr marL="457200" lvl="1" indent="0">
              <a:buFont typeface="+mj-lt"/>
              <a:buNone/>
            </a:pPr>
            <a:r>
              <a:rPr lang="en-GB" dirty="0"/>
              <a:t>Part of the “Ensure Smart Foundations” goal in the </a:t>
            </a:r>
            <a:r>
              <a:rPr lang="en-GB" i="1" dirty="0"/>
              <a:t>Plan for Digital Health and Social Care</a:t>
            </a:r>
            <a:r>
              <a:rPr lang="en-GB" dirty="0"/>
              <a:t>.</a:t>
            </a:r>
          </a:p>
          <a:p>
            <a:pPr marL="457200" lvl="1" indent="0">
              <a:buFont typeface="+mj-lt"/>
              <a:buNone/>
            </a:pPr>
            <a:r>
              <a:rPr lang="en-GB" dirty="0"/>
              <a:t>Targets: </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By April 2025, around 77% of CQC-registered providers had adopted DSCRs, showing progress but falling short of the original March 2024 target of 80%</a:t>
            </a:r>
            <a:endParaRPr lang="en-GB" dirty="0"/>
          </a:p>
          <a:p>
            <a:pPr>
              <a:buFont typeface="+mj-lt"/>
              <a:buAutoNum type="arabicPeriod"/>
            </a:pPr>
            <a:r>
              <a:rPr lang="en-GB" b="1" dirty="0"/>
              <a:t>Real-World Benefits:</a:t>
            </a:r>
            <a:endParaRPr lang="en-GB" dirty="0"/>
          </a:p>
          <a:p>
            <a:pPr marL="742950" lvl="1" indent="-285750">
              <a:buFont typeface="+mj-lt"/>
              <a:buAutoNum type="arabicPeriod"/>
            </a:pPr>
            <a:r>
              <a:rPr lang="en-GB" dirty="0"/>
              <a:t>Saves staff time on paperwork.</a:t>
            </a:r>
          </a:p>
          <a:p>
            <a:pPr marL="742950" lvl="1" indent="-285750">
              <a:buFont typeface="+mj-lt"/>
              <a:buAutoNum type="arabicPeriod"/>
            </a:pPr>
            <a:r>
              <a:rPr lang="en-GB" dirty="0"/>
              <a:t>Helps improve clinical decisions and care continuity.</a:t>
            </a:r>
          </a:p>
          <a:p>
            <a:pPr marL="742950" lvl="1" indent="-285750">
              <a:buFont typeface="+mj-lt"/>
              <a:buAutoNum type="arabicPeriod"/>
            </a:pPr>
            <a:r>
              <a:rPr lang="en-GB" dirty="0"/>
              <a:t>Lays the groundwork for future integration with shared care systems and supporting digital governance.</a:t>
            </a:r>
          </a:p>
          <a:p>
            <a:pPr marL="457200" lvl="1" indent="0">
              <a:buFont typeface="+mj-lt"/>
              <a:buNone/>
            </a:pPr>
            <a:br>
              <a:rPr lang="en-GB" dirty="0"/>
            </a:br>
            <a:endParaRPr lang="en-GB" dirty="0"/>
          </a:p>
          <a:p>
            <a:pPr>
              <a:buFont typeface="Arial" panose="020B0604020202020204" pitchFamily="34" charset="0"/>
              <a:buNone/>
            </a:pPr>
            <a:r>
              <a:rPr lang="en-GB" sz="1600" b="1" i="1" dirty="0"/>
              <a:t>Based on what we’ve just seen, what are the biggest benefits and potential barriers to implementing DSCRs in social care settings?</a:t>
            </a:r>
          </a:p>
          <a:p>
            <a:pPr marL="0" marR="0" lvl="0" indent="0" algn="l" defTabSz="914400" rtl="0" eaLnBrk="1" fontAlgn="auto" latinLnBrk="0" hangingPunct="1">
              <a:lnSpc>
                <a:spcPct val="100000"/>
              </a:lnSpc>
              <a:spcBef>
                <a:spcPts val="0"/>
              </a:spcBef>
              <a:spcAft>
                <a:spcPts val="0"/>
              </a:spcAft>
              <a:buClrTx/>
              <a:buSzTx/>
              <a:buFontTx/>
              <a:buNone/>
              <a:defRPr/>
            </a:pPr>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Safe practice means data and systems are </a:t>
            </a:r>
            <a:r>
              <a:rPr lang="en-GB" b="1" dirty="0"/>
              <a:t>secure, reliable, </a:t>
            </a:r>
            <a:r>
              <a:rPr lang="en-GB" b="0" dirty="0"/>
              <a:t>and </a:t>
            </a:r>
            <a:r>
              <a:rPr lang="en-GB" b="1" dirty="0"/>
              <a:t>resilient.</a:t>
            </a:r>
          </a:p>
          <a:p>
            <a:pPr marL="171450" indent="-171450">
              <a:buFont typeface="Arial" panose="020B0604020202020204" pitchFamily="34" charset="0"/>
              <a:buChar char="•"/>
            </a:pPr>
            <a:r>
              <a:rPr lang="en-GB" dirty="0"/>
              <a:t>The </a:t>
            </a:r>
            <a:r>
              <a:rPr lang="en-GB" b="1" dirty="0"/>
              <a:t>Data Security and Protection Toolkit (DSPT) </a:t>
            </a:r>
            <a:r>
              <a:rPr lang="en-GB" dirty="0"/>
              <a:t>is a compulsory annual self-assessment for all organisations using NHS data.</a:t>
            </a:r>
          </a:p>
          <a:p>
            <a:pPr marL="171450" indent="-171450">
              <a:buFont typeface="Arial" panose="020B0604020202020204" pitchFamily="34" charset="0"/>
              <a:buChar char="•"/>
            </a:pPr>
            <a:r>
              <a:rPr lang="en-GB" dirty="0"/>
              <a:t>It ensures compliance with the </a:t>
            </a:r>
            <a:r>
              <a:rPr lang="en-GB" b="1" dirty="0"/>
              <a:t>National Data Guardian’s 10 standards </a:t>
            </a:r>
            <a:r>
              <a:rPr lang="en-GB" dirty="0"/>
              <a:t>and the </a:t>
            </a:r>
            <a:r>
              <a:rPr lang="en-GB" b="1" dirty="0"/>
              <a:t>Cyber Essentials Framework.</a:t>
            </a:r>
          </a:p>
          <a:p>
            <a:pPr marL="171450" indent="-171450">
              <a:buFont typeface="Arial" panose="020B0604020202020204" pitchFamily="34" charset="0"/>
              <a:buChar char="•"/>
            </a:pPr>
            <a:r>
              <a:rPr lang="en-GB" dirty="0"/>
              <a:t>Adult social care providers, including non- CQC services, get support via </a:t>
            </a:r>
            <a:r>
              <a:rPr lang="en-GB" b="1" dirty="0"/>
              <a:t>Better Security, Better Care</a:t>
            </a:r>
            <a:r>
              <a:rPr lang="en-GB" dirty="0"/>
              <a:t>.</a:t>
            </a:r>
          </a:p>
          <a:p>
            <a:pPr marL="171450" indent="-171450">
              <a:buFont typeface="Arial" panose="020B0604020202020204" pitchFamily="34" charset="0"/>
              <a:buChar char="•"/>
            </a:pPr>
            <a:r>
              <a:rPr lang="en-GB" dirty="0"/>
              <a:t>The aim is that: staff and organisations can use and </a:t>
            </a:r>
            <a:r>
              <a:rPr lang="en-GB" b="1" dirty="0"/>
              <a:t>share data safely </a:t>
            </a:r>
            <a:r>
              <a:rPr lang="en-GB" dirty="0"/>
              <a:t>to improve care while protecting people’s information.</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Pdf copies available on Moodle week 2</a:t>
            </a:r>
          </a:p>
          <a:p>
            <a:endParaRPr lang="en-GB" dirty="0"/>
          </a:p>
          <a:p>
            <a:r>
              <a:rPr lang="en-GB" dirty="0"/>
              <a:t>Online accessible copies - https://www.digitalcarehub.co.uk/resource/data-security-audit-checklist/ </a:t>
            </a:r>
          </a:p>
          <a:p>
            <a:r>
              <a:rPr lang="en-GB" dirty="0"/>
              <a:t>https://www.digitalcarehub.co.uk/resource/data-protection-policy-template/ </a:t>
            </a:r>
          </a:p>
        </p:txBody>
      </p:sp>
      <p:sp>
        <p:nvSpPr>
          <p:cNvPr id="4" name="Slide Number Placeholder 3"/>
          <p:cNvSpPr>
            <a:spLocks noGrp="1"/>
          </p:cNvSpPr>
          <p:nvPr>
            <p:ph type="sldNum" sz="quarter" idx="5"/>
          </p:nvPr>
        </p:nvSpPr>
        <p:spPr/>
        <p:txBody>
          <a:bodyPr/>
          <a:lstStyle/>
          <a:p>
            <a:fld id="{3D4C67B5-F292-4576-8BF8-36D135D4AF60}" type="slidenum">
              <a:rPr lang="en-GB" smtClean="0"/>
              <a:t>23</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digitally skilled workforce is key to safe, effective care.</a:t>
            </a:r>
          </a:p>
          <a:p>
            <a:pPr marL="171450" indent="-171450">
              <a:buFont typeface="Arial" panose="020B0604020202020204" pitchFamily="34" charset="0"/>
              <a:buChar char="•"/>
            </a:pPr>
            <a:r>
              <a:rPr lang="en-GB" dirty="0"/>
              <a:t>Staff should receive </a:t>
            </a:r>
            <a:r>
              <a:rPr lang="en-GB" b="1" dirty="0"/>
              <a:t>training and support at all levels</a:t>
            </a:r>
            <a:r>
              <a:rPr lang="en-GB" dirty="0"/>
              <a:t>, including digital basics, cyber security, and use of new tools.</a:t>
            </a:r>
          </a:p>
          <a:p>
            <a:pPr marL="171450" indent="-171450">
              <a:buFont typeface="Arial" panose="020B0604020202020204" pitchFamily="34" charset="0"/>
              <a:buChar char="•"/>
            </a:pPr>
            <a:r>
              <a:rPr lang="en-GB" dirty="0"/>
              <a:t>Organisations should </a:t>
            </a:r>
            <a:r>
              <a:rPr lang="en-GB" b="1" dirty="0"/>
              <a:t>embed digital skills in induction and appraisals</a:t>
            </a:r>
            <a:r>
              <a:rPr lang="en-GB" dirty="0"/>
              <a:t>, and encourage “digital champions” for peer learning.</a:t>
            </a:r>
          </a:p>
          <a:p>
            <a:pPr marL="171450" indent="-171450">
              <a:buFont typeface="Arial" panose="020B0604020202020204" pitchFamily="34" charset="0"/>
              <a:buChar char="•"/>
            </a:pPr>
            <a:r>
              <a:rPr lang="en-GB" dirty="0"/>
              <a:t>Staff need access to systems that are </a:t>
            </a:r>
            <a:r>
              <a:rPr lang="en-GB" b="1" dirty="0"/>
              <a:t>easy to use, reliable, and available across sites</a:t>
            </a:r>
            <a:r>
              <a:rPr lang="en-GB" dirty="0"/>
              <a:t> (e.g. shared care records).</a:t>
            </a:r>
          </a:p>
          <a:p>
            <a:pPr marL="171450" indent="-171450">
              <a:buFont typeface="Arial" panose="020B0604020202020204" pitchFamily="34" charset="0"/>
              <a:buChar char="•"/>
            </a:pPr>
            <a:r>
              <a:rPr lang="en-GB" dirty="0"/>
              <a:t>Creating a </a:t>
            </a:r>
            <a:r>
              <a:rPr lang="en-GB" b="1" dirty="0"/>
              <a:t>positive learning culture</a:t>
            </a:r>
            <a:r>
              <a:rPr lang="en-GB" dirty="0"/>
              <a:t> helps build confidence, bust myths, and ensure technology is fit for purpose.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24</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Introduce the idea</a:t>
            </a:r>
            <a:r>
              <a:rPr lang="en-GB" dirty="0"/>
              <a:t>: Peer-to-peer learning can build confidence, spread good practice, and make digital skills less intimidating when taught by colleagues.</a:t>
            </a:r>
          </a:p>
          <a:p>
            <a:r>
              <a:rPr lang="en-GB" b="1" dirty="0"/>
              <a:t>Prompt discussion</a:t>
            </a:r>
            <a:r>
              <a:rPr lang="en-GB" dirty="0"/>
              <a:t>: It can be…</a:t>
            </a:r>
          </a:p>
          <a:p>
            <a:pPr marL="628650" lvl="1" indent="-171450">
              <a:buFont typeface="Arial" panose="020B0604020202020204" pitchFamily="34" charset="0"/>
              <a:buChar char="•"/>
            </a:pPr>
            <a:r>
              <a:rPr lang="en-GB" i="1" dirty="0"/>
              <a:t>Useful</a:t>
            </a:r>
            <a:r>
              <a:rPr lang="en-GB" dirty="0"/>
              <a:t>: Encourages sharing of real-world tips, builds trust, and can be more relevant than formal training.</a:t>
            </a:r>
          </a:p>
          <a:p>
            <a:pPr marL="628650" lvl="1" indent="-171450">
              <a:buFont typeface="Arial" panose="020B0604020202020204" pitchFamily="34" charset="0"/>
              <a:buChar char="•"/>
            </a:pPr>
            <a:r>
              <a:rPr lang="en-GB" i="1" dirty="0"/>
              <a:t>Ineffective</a:t>
            </a:r>
            <a:r>
              <a:rPr lang="en-GB" dirty="0"/>
              <a:t>: Risk of spreading bad habits, uneven knowledge, or reliance on “digital champions” without wider training support.</a:t>
            </a:r>
          </a:p>
          <a:p>
            <a:r>
              <a:rPr lang="en-GB" b="1" dirty="0"/>
              <a:t>Wrap-up</a:t>
            </a:r>
            <a:r>
              <a:rPr lang="en-GB" dirty="0"/>
              <a:t>: Highlight that peer-to-peer learning is best when combined with structured training, oversight, and ongoing support.</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25</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Introduce the idea</a:t>
            </a:r>
            <a:r>
              <a:rPr lang="en-GB" dirty="0"/>
              <a:t>: Empowering citizens means putting people at the centre of digital health and care, giving them access, choice, and control.</a:t>
            </a:r>
          </a:p>
          <a:p>
            <a:pPr>
              <a:buNone/>
            </a:pPr>
            <a:r>
              <a:rPr lang="en-GB" b="1" dirty="0"/>
              <a:t>Key points to highlight</a:t>
            </a:r>
            <a:r>
              <a:rPr lang="en-GB" dirty="0"/>
              <a:t>:</a:t>
            </a:r>
          </a:p>
          <a:p>
            <a:pPr lvl="1">
              <a:buFont typeface="Arial" panose="020B0604020202020204" pitchFamily="34" charset="0"/>
              <a:buChar char="•"/>
            </a:pPr>
            <a:r>
              <a:rPr lang="en-GB" dirty="0"/>
              <a:t>People can access and contribute to their own health and care information (via the NHS App, shared care records, or personalised digital tools).</a:t>
            </a:r>
          </a:p>
          <a:p>
            <a:pPr lvl="1">
              <a:buFont typeface="Arial" panose="020B0604020202020204" pitchFamily="34" charset="0"/>
              <a:buChar char="•"/>
            </a:pPr>
            <a:r>
              <a:rPr lang="en-GB" dirty="0"/>
              <a:t>Digital care plans should be co-produced with individuals, families, and carers to make care more personal.</a:t>
            </a:r>
          </a:p>
          <a:p>
            <a:pPr lvl="1">
              <a:buFont typeface="Arial" panose="020B0604020202020204" pitchFamily="34" charset="0"/>
              <a:buChar char="•"/>
            </a:pPr>
            <a:r>
              <a:rPr lang="en-GB" dirty="0"/>
              <a:t>Technology can improve wellbeing and independence - e.g., online hobbies, staying connected with loved ones, and managing long-term conditions.</a:t>
            </a:r>
          </a:p>
          <a:p>
            <a:pPr lvl="1">
              <a:buFont typeface="Arial" panose="020B0604020202020204" pitchFamily="34" charset="0"/>
              <a:buChar char="•"/>
            </a:pPr>
            <a:r>
              <a:rPr lang="en-GB" dirty="0"/>
              <a:t>Digital inclusion is vital: not everyone has the same skills, confidence, or access. Alternatives must always remain available.</a:t>
            </a:r>
          </a:p>
          <a:p>
            <a:pPr>
              <a:buNone/>
            </a:pPr>
            <a:r>
              <a:rPr lang="en-GB" b="1" dirty="0"/>
              <a:t>Example to use in class</a:t>
            </a:r>
            <a:r>
              <a:rPr lang="en-GB" dirty="0"/>
              <a:t>: Encourage students to consider how digital tools (e.g., medication reminders, remote monitoring, online therapy) can help people live independently for longer.</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26</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https://www.youtube.com/watch?v=kp2LfP25EoE </a:t>
            </a:r>
          </a:p>
        </p:txBody>
      </p:sp>
      <p:sp>
        <p:nvSpPr>
          <p:cNvPr id="4" name="Slide Number Placeholder 3"/>
          <p:cNvSpPr>
            <a:spLocks noGrp="1"/>
          </p:cNvSpPr>
          <p:nvPr>
            <p:ph type="sldNum" sz="quarter" idx="5"/>
          </p:nvPr>
        </p:nvSpPr>
        <p:spPr/>
        <p:txBody>
          <a:bodyPr/>
          <a:lstStyle/>
          <a:p>
            <a:fld id="{3D4C67B5-F292-4576-8BF8-36D135D4AF60}" type="slidenum">
              <a:rPr lang="en-GB" smtClean="0"/>
              <a:t>27</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r>
              <a:rPr lang="en-GB" b="1" dirty="0"/>
              <a:t>Core message</a:t>
            </a:r>
            <a:r>
              <a:rPr lang="en-GB" dirty="0"/>
              <a:t>: Digital and data should transform care pathways, reduce variation, and improve health outcomes, ensuring people get the right care at the right time.</a:t>
            </a:r>
          </a:p>
          <a:p>
            <a:pPr>
              <a:buFont typeface="Arial" panose="020B0604020202020204" pitchFamily="34" charset="0"/>
              <a:buNone/>
            </a:pPr>
            <a:r>
              <a:rPr lang="en-GB" b="1" dirty="0"/>
              <a:t>For the NHS/ICS</a:t>
            </a:r>
            <a:r>
              <a:rPr lang="en-GB" dirty="0"/>
              <a:t>:</a:t>
            </a:r>
          </a:p>
          <a:p>
            <a:pPr marL="742950" lvl="1" indent="-285750">
              <a:buFont typeface="Arial" panose="020B0604020202020204" pitchFamily="34" charset="0"/>
              <a:buChar char="•"/>
            </a:pPr>
            <a:r>
              <a:rPr lang="en-GB" dirty="0"/>
              <a:t>Use data and digital tools (e.g., EPMA, barcoding, decision-support systems) to reduce unwarranted variation and promote best practice.</a:t>
            </a:r>
          </a:p>
          <a:p>
            <a:pPr marL="742950" lvl="1" indent="-285750">
              <a:buFont typeface="Arial" panose="020B0604020202020204" pitchFamily="34" charset="0"/>
              <a:buChar char="•"/>
            </a:pPr>
            <a:r>
              <a:rPr lang="en-GB" dirty="0"/>
              <a:t>Provide consistent, safe, and cost-effective remote consultations and monitoring across the system.</a:t>
            </a:r>
          </a:p>
          <a:p>
            <a:pPr marL="742950" lvl="1" indent="-285750">
              <a:buFont typeface="Arial" panose="020B0604020202020204" pitchFamily="34" charset="0"/>
              <a:buChar char="•"/>
            </a:pPr>
            <a:r>
              <a:rPr lang="en-GB" dirty="0"/>
              <a:t>Embed shared care records to improve collaboration and multidisciplinary planning.</a:t>
            </a:r>
          </a:p>
          <a:p>
            <a:pPr>
              <a:buFont typeface="Arial" panose="020B0604020202020204" pitchFamily="34" charset="0"/>
              <a:buNone/>
            </a:pPr>
            <a:r>
              <a:rPr lang="en-GB" b="1" dirty="0"/>
              <a:t>For Local Authorities &amp; Care Providers</a:t>
            </a:r>
            <a:r>
              <a:rPr lang="en-GB" dirty="0"/>
              <a:t>:</a:t>
            </a:r>
          </a:p>
          <a:p>
            <a:pPr marL="742950" lvl="1" indent="-285750">
              <a:buFont typeface="Arial" panose="020B0604020202020204" pitchFamily="34" charset="0"/>
              <a:buChar char="•"/>
            </a:pPr>
            <a:r>
              <a:rPr lang="en-GB" dirty="0"/>
              <a:t>Use technology to free staff time, improve personalisation, and maintain independence for people in their own homes.</a:t>
            </a:r>
          </a:p>
          <a:p>
            <a:pPr marL="742950" lvl="1" indent="-285750">
              <a:buFont typeface="Arial" panose="020B0604020202020204" pitchFamily="34" charset="0"/>
              <a:buChar char="•"/>
            </a:pPr>
            <a:r>
              <a:rPr lang="en-GB" dirty="0"/>
              <a:t>Support prevention through technology-enabled care (e.g., linked alarms, remote monitoring, reablement services).</a:t>
            </a:r>
          </a:p>
          <a:p>
            <a:pPr marL="742950" lvl="1" indent="-285750">
              <a:buFont typeface="Arial" panose="020B0604020202020204" pitchFamily="34" charset="0"/>
              <a:buChar char="•"/>
            </a:pPr>
            <a:r>
              <a:rPr lang="en-GB" dirty="0"/>
              <a:t>Use data for commissioning, monitoring, and driving continuous improvement.</a:t>
            </a:r>
          </a:p>
          <a:p>
            <a:pPr marL="742950" lvl="1" indent="-285750">
              <a:buFont typeface="Arial" panose="020B0604020202020204" pitchFamily="34" charset="0"/>
              <a:buChar char="•"/>
            </a:pPr>
            <a:r>
              <a:rPr lang="en-GB" dirty="0"/>
              <a:t>Work with ICSs on funding and standards, and share evidence on the impact of digital solutions.</a:t>
            </a:r>
          </a:p>
          <a:p>
            <a:pPr>
              <a:buFont typeface="Arial" panose="020B0604020202020204" pitchFamily="34" charset="0"/>
              <a:buNone/>
            </a:pPr>
            <a:r>
              <a:rPr lang="en-GB" b="1" dirty="0"/>
              <a:t>Key takeaway for students</a:t>
            </a:r>
            <a:r>
              <a:rPr lang="en-GB" dirty="0"/>
              <a:t>: Improving care is not only about efficiency, but about fairness, safety, and supporting independence - making sure care is consistent and of high quality no matter where someone lives.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28</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measure emphasises using high-quality data to understand and plan for population needs, whether at community or individual level. </a:t>
            </a:r>
          </a:p>
          <a:p>
            <a:pPr marL="171450" indent="-171450">
              <a:buFont typeface="Arial" panose="020B0604020202020204" pitchFamily="34" charset="0"/>
              <a:buChar char="•"/>
            </a:pPr>
            <a:r>
              <a:rPr lang="en-GB" dirty="0"/>
              <a:t>Shared data helps reduce inequalities, improve outcomes, and support real-world evidence for direct care, public health, social care and housing. </a:t>
            </a:r>
          </a:p>
          <a:p>
            <a:pPr marL="171450" indent="-171450">
              <a:buFont typeface="Arial" panose="020B0604020202020204" pitchFamily="34" charset="0"/>
              <a:buChar char="•"/>
            </a:pPr>
            <a:r>
              <a:rPr lang="en-GB" dirty="0"/>
              <a:t>Organisations should use data ethically and lawfully, in line with GDPR and national guidance, while collaborating with partners, local authorities and the voluntary sector. </a:t>
            </a:r>
          </a:p>
          <a:p>
            <a:pPr marL="171450" indent="-171450">
              <a:buFont typeface="Arial" panose="020B0604020202020204" pitchFamily="34" charset="0"/>
              <a:buChar char="•"/>
            </a:pPr>
            <a:r>
              <a:rPr lang="en-GB" dirty="0"/>
              <a:t>At ICS level, this enables population health management, innovative care models, and evidence-building with academia and industry.</a:t>
            </a:r>
          </a:p>
        </p:txBody>
      </p:sp>
      <p:sp>
        <p:nvSpPr>
          <p:cNvPr id="4" name="Slide Number Placeholder 3"/>
          <p:cNvSpPr>
            <a:spLocks noGrp="1"/>
          </p:cNvSpPr>
          <p:nvPr>
            <p:ph type="sldNum" sz="quarter" idx="5"/>
          </p:nvPr>
        </p:nvSpPr>
        <p:spPr/>
        <p:txBody>
          <a:bodyPr/>
          <a:lstStyle/>
          <a:p>
            <a:fld id="{3D4C67B5-F292-4576-8BF8-36D135D4AF60}" type="slidenum">
              <a:rPr lang="en-GB" smtClean="0"/>
              <a:t>29</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chart from NHS England (2019) shows how female unpaid carers are more likely than male carers to report negative health impacts of caring, such as tiredness, stress and disturbed sleep.</a:t>
            </a:r>
          </a:p>
          <a:p>
            <a:pPr marL="171450" indent="-171450">
              <a:buFont typeface="Arial" panose="020B0604020202020204" pitchFamily="34" charset="0"/>
              <a:buChar char="•"/>
            </a:pPr>
            <a:r>
              <a:rPr lang="en-GB" dirty="0"/>
              <a:t>It highlights the unequal burden of unpaid care, especially on women, and demonstrates how data can reveal inequalities in health and wellbeing.</a:t>
            </a:r>
          </a:p>
          <a:p>
            <a:pPr marL="171450" indent="-171450">
              <a:buFont typeface="Arial" panose="020B0604020202020204" pitchFamily="34" charset="0"/>
              <a:buChar char="•"/>
            </a:pPr>
            <a:r>
              <a:rPr lang="en-GB" dirty="0"/>
              <a:t>This links back to </a:t>
            </a:r>
            <a:r>
              <a:rPr lang="en-GB" i="1" dirty="0"/>
              <a:t>Success Measure 7 - Healthy Populations</a:t>
            </a:r>
            <a:r>
              <a:rPr lang="en-GB" dirty="0"/>
              <a:t>: good use of data helps us understand these inequalities, target support more effectively, and design policies and services that improve outcomes for carers and the wider population.</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30</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This slide summarises the government’s overarching aims from the 2022 </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Plan for Digital Health and Social Care</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 four key goals of reform are:</a:t>
            </a:r>
          </a:p>
          <a:p>
            <a:pPr marL="457200" marR="0" lvl="1" indent="0" algn="l" defTabSz="914400" rtl="0" eaLnBrk="1" fontAlgn="auto" latinLnBrk="0" hangingPunct="1">
              <a:lnSpc>
                <a:spcPct val="100000"/>
              </a:lnSpc>
              <a:spcBef>
                <a:spcPts val="0"/>
              </a:spcBef>
              <a:spcAft>
                <a:spcPts val="0"/>
              </a:spcAft>
              <a:buClrTx/>
              <a:buSzTx/>
              <a:buFont typeface="+mj-lt"/>
              <a:buAutoNum type="arabicPeriod"/>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Prevent people’s health and social care needs from escalating</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 use data and early interventions to reduce crises and pressure on services.</a:t>
            </a:r>
          </a:p>
          <a:p>
            <a:pPr marL="457200" marR="0" lvl="1" indent="0" algn="l" defTabSz="914400" rtl="0" eaLnBrk="1" fontAlgn="auto" latinLnBrk="0" hangingPunct="1">
              <a:lnSpc>
                <a:spcPct val="100000"/>
              </a:lnSpc>
              <a:spcBef>
                <a:spcPts val="0"/>
              </a:spcBef>
              <a:spcAft>
                <a:spcPts val="0"/>
              </a:spcAft>
              <a:buClrTx/>
              <a:buSzTx/>
              <a:buFont typeface="+mj-lt"/>
              <a:buAutoNum type="arabicPeriod"/>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Personalise health and social care and reduce health disparities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 digital tools can support more tailored care and reduce inequalities.</a:t>
            </a:r>
          </a:p>
          <a:p>
            <a:pPr marL="457200" marR="0" lvl="1" indent="0" algn="l" defTabSz="914400" rtl="0" eaLnBrk="1" fontAlgn="auto" latinLnBrk="0" hangingPunct="1">
              <a:lnSpc>
                <a:spcPct val="100000"/>
              </a:lnSpc>
              <a:spcBef>
                <a:spcPts val="0"/>
              </a:spcBef>
              <a:spcAft>
                <a:spcPts val="0"/>
              </a:spcAft>
              <a:buClrTx/>
              <a:buSzTx/>
              <a:buFont typeface="+mj-lt"/>
              <a:buAutoNum type="arabicPeriod"/>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Improve the experience and impact of people providing services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 staff benefit from better digital systems that save time and reduce duplication.</a:t>
            </a:r>
          </a:p>
          <a:p>
            <a:pPr marL="457200" marR="0" lvl="1" indent="0" algn="l" defTabSz="914400" rtl="0" eaLnBrk="1" fontAlgn="auto" latinLnBrk="0" hangingPunct="1">
              <a:lnSpc>
                <a:spcPct val="100000"/>
              </a:lnSpc>
              <a:spcBef>
                <a:spcPts val="0"/>
              </a:spcBef>
              <a:spcAft>
                <a:spcPts val="0"/>
              </a:spcAft>
              <a:buClrTx/>
              <a:buSzTx/>
              <a:buFont typeface="+mj-lt"/>
              <a:buAutoNum type="arabicPeriod"/>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Transform performance</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 digital technology underpins more efficient, effective and sustainable services.</a:t>
            </a:r>
          </a:p>
          <a:p>
            <a:pPr marL="0" marR="0" lvl="0" indent="0" algn="l" defTabSz="914400" rtl="0" eaLnBrk="1" fontAlgn="auto" latinLnBrk="0" hangingPunct="1">
              <a:lnSpc>
                <a:spcPct val="100000"/>
              </a:lnSpc>
              <a:spcBef>
                <a:spcPts val="0"/>
              </a:spcBef>
              <a:spcAft>
                <a:spcPts val="0"/>
              </a:spcAft>
              <a:buClrTx/>
              <a:buSzTx/>
              <a:buFontTx/>
              <a:buNone/>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 key message to emphasise is that- </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digital transformation is not just about technology but about reshaping how care is delivered, making it more proactive, personalised, and efficient.</a:t>
            </a:r>
          </a:p>
          <a:p>
            <a:pPr marL="0" marR="0" lvl="0" indent="0" algn="l" defTabSz="914400" rtl="0" eaLnBrk="1" fontAlgn="auto" latinLnBrk="0" hangingPunct="1">
              <a:lnSpc>
                <a:spcPct val="100000"/>
              </a:lnSpc>
              <a:spcBef>
                <a:spcPts val="0"/>
              </a:spcBef>
              <a:spcAft>
                <a:spcPts val="0"/>
              </a:spcAft>
              <a:buClrTx/>
              <a:buSzTx/>
              <a:buFontTx/>
              <a:buNone/>
              <a:defRPr/>
            </a:pPr>
            <a:r>
              <a:rPr lang="en-GB" sz="1800" b="1" i="1" dirty="0"/>
              <a:t>Which of the four goals do students think is most challenging to achieve in practice</a:t>
            </a:r>
            <a:endParaRPr kumimoji="0" lang="en-GB" sz="1800" b="1" i="1"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31</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buNone/>
            </a:pPr>
            <a:r>
              <a:rPr lang="en-GB" dirty="0"/>
              <a:t>In 2021, NHS England launched the </a:t>
            </a:r>
            <a:r>
              <a:rPr lang="en-GB" b="1" dirty="0"/>
              <a:t>What Good Looks Like (WGLL)</a:t>
            </a:r>
            <a:r>
              <a:rPr lang="en-GB" dirty="0"/>
              <a:t> framework to guide digital transformation across health and social care.</a:t>
            </a:r>
          </a:p>
          <a:p>
            <a:pPr>
              <a:buNone/>
            </a:pPr>
            <a:r>
              <a:rPr lang="en-GB" dirty="0"/>
              <a:t>It draws on </a:t>
            </a:r>
            <a:r>
              <a:rPr lang="en-GB" b="1" dirty="0"/>
              <a:t>local learning and best practice</a:t>
            </a:r>
            <a:r>
              <a:rPr lang="en-GB" dirty="0"/>
              <a:t>, setting out what organisations should aim for when digitising, connecting, and transforming services.</a:t>
            </a:r>
          </a:p>
          <a:p>
            <a:pPr>
              <a:buNone/>
            </a:pPr>
            <a:r>
              <a:rPr lang="en-GB" dirty="0"/>
              <a:t>The framework has </a:t>
            </a:r>
            <a:r>
              <a:rPr lang="en-GB" b="1" dirty="0"/>
              <a:t>seven success measures</a:t>
            </a:r>
            <a:r>
              <a:rPr lang="en-GB" dirty="0"/>
              <a:t>:</a:t>
            </a:r>
          </a:p>
          <a:p>
            <a:pPr lvl="1">
              <a:buFont typeface="Arial" panose="020B0604020202020204" pitchFamily="34" charset="0"/>
              <a:buChar char="•"/>
            </a:pPr>
            <a:r>
              <a:rPr lang="en-GB" b="1" dirty="0"/>
              <a:t>Well led</a:t>
            </a:r>
            <a:r>
              <a:rPr lang="en-GB" dirty="0"/>
              <a:t> (clear digital leadership at every level)</a:t>
            </a:r>
          </a:p>
          <a:p>
            <a:pPr lvl="1">
              <a:buFont typeface="Arial" panose="020B0604020202020204" pitchFamily="34" charset="0"/>
              <a:buChar char="•"/>
            </a:pPr>
            <a:r>
              <a:rPr lang="en-GB" b="1" dirty="0"/>
              <a:t>Ensure smart foundations</a:t>
            </a:r>
            <a:r>
              <a:rPr lang="en-GB" dirty="0"/>
              <a:t> (strong infrastructure and reliable systems)</a:t>
            </a:r>
          </a:p>
          <a:p>
            <a:pPr lvl="1">
              <a:buFont typeface="Arial" panose="020B0604020202020204" pitchFamily="34" charset="0"/>
              <a:buChar char="•"/>
            </a:pPr>
            <a:r>
              <a:rPr lang="en-GB" b="1" dirty="0"/>
              <a:t>Safe practice</a:t>
            </a:r>
            <a:r>
              <a:rPr lang="en-GB" dirty="0"/>
              <a:t> (secure, ethical use of digital systems)</a:t>
            </a:r>
          </a:p>
          <a:p>
            <a:pPr lvl="1">
              <a:buFont typeface="Arial" panose="020B0604020202020204" pitchFamily="34" charset="0"/>
              <a:buChar char="•"/>
            </a:pPr>
            <a:r>
              <a:rPr lang="en-GB" b="1" dirty="0"/>
              <a:t>Support workforce</a:t>
            </a:r>
            <a:r>
              <a:rPr lang="en-GB" dirty="0"/>
              <a:t> (skills and confidence for staff)</a:t>
            </a:r>
          </a:p>
          <a:p>
            <a:pPr lvl="1">
              <a:buFont typeface="Arial" panose="020B0604020202020204" pitchFamily="34" charset="0"/>
              <a:buChar char="•"/>
            </a:pPr>
            <a:r>
              <a:rPr lang="en-GB" b="1" dirty="0"/>
              <a:t>Empower people</a:t>
            </a:r>
            <a:r>
              <a:rPr lang="en-GB" dirty="0"/>
              <a:t> (patients and citizens in control of their health data)</a:t>
            </a:r>
          </a:p>
          <a:p>
            <a:pPr lvl="1">
              <a:buFont typeface="Arial" panose="020B0604020202020204" pitchFamily="34" charset="0"/>
              <a:buChar char="•"/>
            </a:pPr>
            <a:r>
              <a:rPr lang="en-GB" b="1" dirty="0"/>
              <a:t>Improve care</a:t>
            </a:r>
            <a:r>
              <a:rPr lang="en-GB" dirty="0"/>
              <a:t> (services designed around outcomes, not just processes)</a:t>
            </a:r>
          </a:p>
          <a:p>
            <a:pPr lvl="1">
              <a:buFont typeface="Arial" panose="020B0604020202020204" pitchFamily="34" charset="0"/>
              <a:buChar char="•"/>
            </a:pPr>
            <a:r>
              <a:rPr lang="en-GB" b="1" dirty="0"/>
              <a:t>Healthy populations</a:t>
            </a:r>
            <a:r>
              <a:rPr lang="en-GB" dirty="0"/>
              <a:t> (using data to address inequalities and population health needs).</a:t>
            </a:r>
          </a:p>
          <a:p>
            <a:pPr>
              <a:buNone/>
            </a:pPr>
            <a:r>
              <a:rPr lang="en-GB" dirty="0"/>
              <a:t>Emphasise that “good” digital transformation is </a:t>
            </a:r>
            <a:r>
              <a:rPr lang="en-GB" b="1" dirty="0"/>
              <a:t>not just about technology</a:t>
            </a:r>
            <a:r>
              <a:rPr lang="en-GB" dirty="0"/>
              <a:t> - it is about leadership, staff training, patient empowerment, and system-wide improvement.</a:t>
            </a:r>
          </a:p>
          <a:p>
            <a:pPr>
              <a:buNone/>
            </a:pPr>
            <a:r>
              <a:rPr lang="en-GB" dirty="0"/>
              <a:t>Link back to earlier activity: how do students’ ideas about digitisation align with this national framework?</a:t>
            </a:r>
          </a:p>
          <a:p>
            <a:endParaRPr lang="en-GB"/>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32</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38</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39</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40</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UWTSD Library offers a wide range of </a:t>
            </a:r>
            <a:r>
              <a:rPr lang="en-GB" b="1" dirty="0" err="1"/>
              <a:t>InfoSkills</a:t>
            </a:r>
            <a:r>
              <a:rPr lang="en-GB" b="1" dirty="0"/>
              <a:t> courses</a:t>
            </a:r>
            <a:r>
              <a:rPr lang="en-GB" dirty="0"/>
              <a:t> to support students’ study skills, research, and academic writing.</a:t>
            </a:r>
          </a:p>
          <a:p>
            <a:pPr marL="171450" indent="-171450">
              <a:buFont typeface="Arial" panose="020B0604020202020204" pitchFamily="34" charset="0"/>
              <a:buChar char="•"/>
            </a:pPr>
            <a:r>
              <a:rPr lang="en-GB" dirty="0"/>
              <a:t>Topics include: finding and evaluating information, referencing, copyright, managing your online presence, and research-specific skills.</a:t>
            </a:r>
          </a:p>
          <a:p>
            <a:pPr marL="171450" indent="-171450">
              <a:buFont typeface="Arial" panose="020B0604020202020204" pitchFamily="34" charset="0"/>
              <a:buChar char="•"/>
            </a:pPr>
            <a:r>
              <a:rPr lang="en-GB" dirty="0"/>
              <a:t>These resources are designed to be </a:t>
            </a:r>
            <a:r>
              <a:rPr lang="en-GB" b="1" dirty="0"/>
              <a:t>flexible and self-paced</a:t>
            </a:r>
            <a:r>
              <a:rPr lang="en-GB" dirty="0"/>
              <a:t>, so students can work through them at their own convenience.</a:t>
            </a:r>
          </a:p>
          <a:p>
            <a:pPr marL="171450" indent="-171450">
              <a:buFont typeface="Arial" panose="020B0604020202020204" pitchFamily="34" charset="0"/>
              <a:buChar char="•"/>
            </a:pPr>
            <a:r>
              <a:rPr lang="en-GB" dirty="0"/>
              <a:t>Academic Liaison Librarians are also available to provide </a:t>
            </a:r>
            <a:r>
              <a:rPr lang="en-GB" b="1" dirty="0"/>
              <a:t>1:1 support</a:t>
            </a:r>
            <a:r>
              <a:rPr lang="en-GB" dirty="0"/>
              <a:t> or group workshops.</a:t>
            </a:r>
          </a:p>
          <a:p>
            <a:pPr marL="171450" indent="-171450">
              <a:buFont typeface="Arial" panose="020B0604020202020204" pitchFamily="34" charset="0"/>
              <a:buChar char="•"/>
            </a:pPr>
            <a:r>
              <a:rPr lang="en-GB" dirty="0"/>
              <a:t>Encourage students to use these services early in their studies to strengthen their academic writing, referencing, and critical thinking.</a:t>
            </a: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3D4C67B5-F292-4576-8BF8-36D135D4AF60}" type="slidenum">
              <a:rPr lang="en-US"/>
              <a:t>41</a:t>
            </a:fld>
            <a:endParaRPr 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44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p:cNvPicPr>
            <a:picLocks noChangeAspect="1"/>
          </p:cNvPicPr>
          <p:nvPr userDrawn="1"/>
        </p:nvPicPr>
        <p:blipFill>
          <a:blip r:embed="rId2"/>
          <a:stretch>
            <a:fillRect/>
          </a:stretch>
        </p:blipFill>
        <p:spPr>
          <a:xfrm>
            <a:off x="0" y="0"/>
            <a:ext cx="11988800" cy="67437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p:cNvPicPr>
            <a:picLocks noChangeAspect="1"/>
          </p:cNvPicPr>
          <p:nvPr userDrawn="1"/>
        </p:nvPicPr>
        <p:blipFill>
          <a:blip r:embed="rId2"/>
          <a:stretch>
            <a:fillRect/>
          </a:stretch>
        </p:blipFill>
        <p:spPr>
          <a:xfrm>
            <a:off x="-1" y="0"/>
            <a:ext cx="11921067" cy="67056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p:cNvPicPr>
            <a:picLocks noChangeAspect="1"/>
          </p:cNvPicPr>
          <p:nvPr userDrawn="1"/>
        </p:nvPicPr>
        <p:blipFill>
          <a:blip r:embed="rId2"/>
          <a:stretch>
            <a:fillRect/>
          </a:stretch>
        </p:blipFill>
        <p:spPr>
          <a:xfrm>
            <a:off x="-1" y="0"/>
            <a:ext cx="11801475" cy="663833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p:cNvPicPr>
            <a:picLocks noChangeAspect="1"/>
          </p:cNvPicPr>
          <p:nvPr userDrawn="1"/>
        </p:nvPicPr>
        <p:blipFill>
          <a:blip r:embed="rId2"/>
          <a:stretch>
            <a:fillRect/>
          </a:stretch>
        </p:blipFill>
        <p:spPr>
          <a:xfrm>
            <a:off x="0" y="0"/>
            <a:ext cx="12096750" cy="6804422"/>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p:cNvPicPr>
            <a:picLocks noChangeAspect="1"/>
          </p:cNvPicPr>
          <p:nvPr userDrawn="1"/>
        </p:nvPicPr>
        <p:blipFill>
          <a:blip r:embed="rId3"/>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p:cNvPicPr>
            <a:picLocks noChangeAspect="1"/>
          </p:cNvPicPr>
          <p:nvPr userDrawn="1"/>
        </p:nvPicPr>
        <p:blipFill>
          <a:blip r:embed="rId7"/>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p:cNvPicPr>
            <a:picLocks noChangeAspect="1"/>
          </p:cNvPicPr>
          <p:nvPr userDrawn="1"/>
        </p:nvPicPr>
        <p:blipFill>
          <a:blip r:embed="rId9"/>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p:cNvPicPr>
            <a:picLocks noChangeAspect="1"/>
          </p:cNvPicPr>
          <p:nvPr userDrawn="1"/>
        </p:nvPicPr>
        <p:blipFill>
          <a:blip r:embed="rId4"/>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image" Target="../media/image30.png"/><Relationship Id="rId5" Type="http://schemas.openxmlformats.org/officeDocument/2006/relationships/image" Target="../media/image33.png"/><Relationship Id="rId4" Type="http://schemas.openxmlformats.org/officeDocument/2006/relationships/image" Target="../media/image32.png"/></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16.xml"/><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notesSlide" Target="../notesSlides/notesSlide19.xml"/><Relationship Id="rId1" Type="http://schemas.openxmlformats.org/officeDocument/2006/relationships/slideLayout" Target="../slideLayouts/slideLayout20.xml"/><Relationship Id="rId5" Type="http://schemas.openxmlformats.org/officeDocument/2006/relationships/image" Target="../media/image37.png"/><Relationship Id="rId4" Type="http://schemas.openxmlformats.org/officeDocument/2006/relationships/image" Target="../media/image40.sv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microsoft.com/office/2007/relationships/media" Target="https://www.youtube.com/embed/LXlbdUQPmW8?feature=oembed" TargetMode="External"/><Relationship Id="rId1" Type="http://schemas.openxmlformats.org/officeDocument/2006/relationships/video" Target="NULL" TargetMode="External"/><Relationship Id="rId5" Type="http://schemas.openxmlformats.org/officeDocument/2006/relationships/image" Target="../media/image41.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16.xml"/><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microsoft.com/office/2007/relationships/media" Target="https://www.youtube.com/embed/Q5sgNMfI96Y?feature=oembed" TargetMode="External"/><Relationship Id="rId1" Type="http://schemas.openxmlformats.org/officeDocument/2006/relationships/video" Target="NULL" TargetMode="External"/><Relationship Id="rId5" Type="http://schemas.openxmlformats.org/officeDocument/2006/relationships/image" Target="../media/image37.png"/><Relationship Id="rId4" Type="http://schemas.openxmlformats.org/officeDocument/2006/relationships/image" Target="../media/image43.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4.xml"/><Relationship Id="rId1" Type="http://schemas.openxmlformats.org/officeDocument/2006/relationships/slideLayout" Target="../slideLayouts/slideLayout20.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16.xml"/><Relationship Id="rId5" Type="http://schemas.openxmlformats.org/officeDocument/2006/relationships/image" Target="../media/image49.png"/><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microsoft.com/office/2007/relationships/media" Target="https://www.youtube.com/embed/kp2LfP25EoE?feature=oembed" TargetMode="External"/><Relationship Id="rId1" Type="http://schemas.openxmlformats.org/officeDocument/2006/relationships/video" Target="NULL" TargetMode="External"/><Relationship Id="rId6" Type="http://schemas.openxmlformats.org/officeDocument/2006/relationships/image" Target="../media/image37.png"/><Relationship Id="rId5" Type="http://schemas.openxmlformats.org/officeDocument/2006/relationships/image" Target="../media/image50.jpeg"/><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20.xml"/><Relationship Id="rId4" Type="http://schemas.openxmlformats.org/officeDocument/2006/relationships/image" Target="../media/image51.png"/></Relationships>
</file>

<file path=ppt/slides/_rels/slide29.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notesSlide" Target="../notesSlides/notesSlide28.xml"/><Relationship Id="rId1" Type="http://schemas.openxmlformats.org/officeDocument/2006/relationships/slideLayout" Target="../slideLayouts/slideLayout15.xml"/><Relationship Id="rId6" Type="http://schemas.openxmlformats.org/officeDocument/2006/relationships/image" Target="../media/image37.png"/><Relationship Id="rId5" Type="http://schemas.openxmlformats.org/officeDocument/2006/relationships/image" Target="../media/image54.svg"/><Relationship Id="rId4" Type="http://schemas.openxmlformats.org/officeDocument/2006/relationships/image" Target="../media/image53.svg"/></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9.xml"/><Relationship Id="rId1" Type="http://schemas.openxmlformats.org/officeDocument/2006/relationships/slideLayout" Target="../slideLayouts/slideLayout19.xml"/><Relationship Id="rId4" Type="http://schemas.openxmlformats.org/officeDocument/2006/relationships/image" Target="../media/image56.png"/></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5.xml"/><Relationship Id="rId1" Type="http://schemas.openxmlformats.org/officeDocument/2006/relationships/slideLayout" Target="../slideLayouts/slideLayout17.xml"/><Relationship Id="rId6" Type="http://schemas.openxmlformats.org/officeDocument/2006/relationships/hyperlink" Target="https://eur01.safelinks.protection.outlook.com/?url=https%3A%2F%2Fdigitalservices.uwtsd.ac.uk%2Flibrary%2F&amp;data=05%7C02%7Cj.davies1%40uwtsd.ac.uk%7Cd7ebb4e27ecb4ac554b408ddeae90194%7C4e0f11f9046e45059cb8db2152311e21%7C0%7C0%7C638925008714285584%7CUnknown%7CTWFpbGZsb3d8eyJFbXB0eU1hcGkiOnRydWUsIlYiOiIwLjAuMDAwMCIsIlAiOiJXaW4zMiIsIkFOIjoiTWFpbCIsIldUIjoyfQ%3D%3D%7C0%7C%7C%7C&amp;sdata=wyAc4%2BT%2BcnclNV8iW4VKi%2BFzw8d%2F8IjXXAT0hbPzw0s%3D&amp;reserved=0" TargetMode="External"/><Relationship Id="rId5" Type="http://schemas.openxmlformats.org/officeDocument/2006/relationships/image" Target="../media/image58.jpeg"/><Relationship Id="rId4" Type="http://schemas.openxmlformats.org/officeDocument/2006/relationships/hyperlink" Target="https://moodle.uwtsd.ac.uk/course/view.php?id=11455"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gov.uk/government/publications/digital-working-in-adult-social-care-what-good-looks-like/digital-working-in-adult-social-care-what-good-looks-like-for-local-authorities-and-care-providers?utm_source=chatgpt.com" TargetMode="External"/><Relationship Id="rId2" Type="http://schemas.openxmlformats.org/officeDocument/2006/relationships/hyperlink" Target="https://www.gov.uk/government/publications/a-plan-for-digital-health-and-social-care?utm_source=chatgpt.com" TargetMode="External"/><Relationship Id="rId1" Type="http://schemas.openxmlformats.org/officeDocument/2006/relationships/slideLayout" Target="../slideLayouts/slideLayout15.xml"/><Relationship Id="rId6" Type="http://schemas.openxmlformats.org/officeDocument/2006/relationships/hyperlink" Target="https://transform.england.nhs.uk/digitise-connect-transform/what-good-looks-like/what-good-looks-like-publication/?utm_source=chatgpt.com" TargetMode="External"/><Relationship Id="rId5" Type="http://schemas.openxmlformats.org/officeDocument/2006/relationships/hyperlink" Target="https://www.dsptoolkit.nhs.uk/" TargetMode="External"/><Relationship Id="rId4" Type="http://schemas.openxmlformats.org/officeDocument/2006/relationships/hyperlink" Target="https://www.nhs.uk/nhs-app/"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england.nhs.uk/digitaltechnology/the-single-patient-record/" TargetMode="External"/><Relationship Id="rId2" Type="http://schemas.openxmlformats.org/officeDocument/2006/relationships/hyperlink" Target="https://www.gov.uk/government/publications/10-year-health-plan-for-england-fit-for-the-future" TargetMode="External"/><Relationship Id="rId1" Type="http://schemas.openxmlformats.org/officeDocument/2006/relationships/slideLayout" Target="../slideLayouts/slideLayout15.xml"/><Relationship Id="rId6" Type="http://schemas.openxmlformats.org/officeDocument/2006/relationships/hyperlink" Target="https://committees.parliament.uk/publications/47284/documents/245079/default/" TargetMode="External"/><Relationship Id="rId5" Type="http://schemas.openxmlformats.org/officeDocument/2006/relationships/hyperlink" Target="https://www.gov.uk/government/publications/10-year-capital-plan-for-health-and-social-care/10-year-capital-plan-for-health-and-social-care" TargetMode="External"/><Relationship Id="rId4" Type="http://schemas.openxmlformats.org/officeDocument/2006/relationships/hyperlink" Target="https://roadmap-for-modern-digital-government.campaign.gov.uk/join-up-services/digitising-the-nhs/"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30810" y="1470581"/>
            <a:ext cx="10803903" cy="1090489"/>
          </a:xfrm>
        </p:spPr>
        <p:txBody>
          <a:bodyPr/>
          <a:lstStyle/>
          <a:p>
            <a:pPr marL="0" indent="0" algn="ctr">
              <a:buNone/>
            </a:pPr>
            <a:r>
              <a:rPr lang="en-GB" sz="3200" dirty="0">
                <a:solidFill>
                  <a:schemeClr val="bg1"/>
                </a:solidFill>
                <a:ea typeface="Calibri" panose="020F0502020204030204"/>
                <a:cs typeface="Calibri" panose="020F0502020204030204"/>
              </a:rPr>
              <a:t>BMHP6026_BIRM </a:t>
            </a:r>
            <a:endParaRPr lang="en-US" dirty="0">
              <a:ea typeface="Calibri" panose="020F0502020204030204"/>
              <a:cs typeface="Calibri" panose="020F0502020204030204"/>
            </a:endParaRPr>
          </a:p>
          <a:p>
            <a:pPr marL="0" indent="0" algn="ctr">
              <a:buNone/>
            </a:pPr>
            <a:endParaRPr lang="en-GB" sz="3200" dirty="0">
              <a:solidFill>
                <a:schemeClr val="bg1"/>
              </a:solidFill>
              <a:ea typeface="Calibri" panose="020F0502020204030204"/>
              <a:cs typeface="Calibri" panose="020F0502020204030204"/>
            </a:endParaRPr>
          </a:p>
          <a:p>
            <a:pPr marL="0" indent="0" algn="ctr">
              <a:buNone/>
            </a:pPr>
            <a:r>
              <a:rPr lang="en-GB" sz="4800" dirty="0">
                <a:solidFill>
                  <a:schemeClr val="bg1"/>
                </a:solidFill>
                <a:ea typeface="Calibri" panose="020F0502020204030204"/>
                <a:cs typeface="Calibri" panose="020F0502020204030204"/>
              </a:rPr>
              <a:t>Week 2</a:t>
            </a:r>
          </a:p>
          <a:p>
            <a:pPr marL="0" indent="0" algn="ctr">
              <a:buNone/>
            </a:pPr>
            <a:r>
              <a:rPr lang="en-GB" sz="4800" dirty="0">
                <a:solidFill>
                  <a:schemeClr val="bg1"/>
                </a:solidFill>
                <a:ea typeface="Calibri" panose="020F0502020204030204"/>
                <a:cs typeface="Calibri" panose="020F0502020204030204"/>
              </a:rPr>
              <a:t>The Health and Social Care Digital Strategy</a:t>
            </a:r>
          </a:p>
          <a:p>
            <a:pPr marL="0" indent="0" algn="ctr">
              <a:buNone/>
            </a:pPr>
            <a:endParaRPr lang="en-GB" sz="3200" dirty="0">
              <a:solidFill>
                <a:schemeClr val="bg1"/>
              </a:solidFill>
              <a:ea typeface="Calibri" panose="020F0502020204030204"/>
              <a:cs typeface="Calibri" panose="020F050202020403020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5400" b="1" dirty="0">
                <a:latin typeface="+mn-lt"/>
              </a:rPr>
              <a:t>During the session… </a:t>
            </a:r>
          </a:p>
        </p:txBody>
      </p:sp>
      <p:sp>
        <p:nvSpPr>
          <p:cNvPr id="8" name="Arrow: Right 7"/>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p:cNvSpPr/>
          <p:nvPr/>
        </p:nvSpPr>
        <p:spPr>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Introduction to </a:t>
            </a:r>
            <a:r>
              <a:rPr lang="en-GB" sz="2600" b="1" dirty="0"/>
              <a:t>government policy</a:t>
            </a:r>
            <a:endParaRPr lang="en-GB" sz="2600" b="1" kern="1200" dirty="0"/>
          </a:p>
        </p:txBody>
      </p:sp>
      <p:sp>
        <p:nvSpPr>
          <p:cNvPr id="10" name="Freeform: Shape 9"/>
          <p:cNvSpPr/>
          <p:nvPr/>
        </p:nvSpPr>
        <p:spPr>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Overview of ‘What Good Looks Like’ </a:t>
            </a:r>
          </a:p>
        </p:txBody>
      </p:sp>
      <p:sp>
        <p:nvSpPr>
          <p:cNvPr id="11" name="Freeform: Shape 10"/>
          <p:cNvSpPr/>
          <p:nvPr/>
        </p:nvSpPr>
        <p:spPr>
          <a:xfrm>
            <a:off x="8006288" y="2898616"/>
            <a:ext cx="3632556"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Introduce the NHS App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5400-F63F-F902-BD95-2437F8DD6E03}"/>
              </a:ext>
            </a:extLst>
          </p:cNvPr>
          <p:cNvSpPr>
            <a:spLocks noGrp="1"/>
          </p:cNvSpPr>
          <p:nvPr>
            <p:ph type="title"/>
          </p:nvPr>
        </p:nvSpPr>
        <p:spPr>
          <a:xfrm>
            <a:off x="358219" y="241557"/>
            <a:ext cx="11481847" cy="1325563"/>
          </a:xfrm>
        </p:spPr>
        <p:txBody>
          <a:bodyPr/>
          <a:lstStyle/>
          <a:p>
            <a:r>
              <a:rPr lang="en-US" dirty="0">
                <a:ea typeface="Calibri Light"/>
                <a:cs typeface="Calibri Light"/>
              </a:rPr>
              <a:t>The NHS Policy Journey</a:t>
            </a:r>
            <a:endParaRPr lang="en-US" dirty="0"/>
          </a:p>
        </p:txBody>
      </p:sp>
      <p:graphicFrame>
        <p:nvGraphicFramePr>
          <p:cNvPr id="4" name="Diagram 3">
            <a:extLst>
              <a:ext uri="{FF2B5EF4-FFF2-40B4-BE49-F238E27FC236}">
                <a16:creationId xmlns:a16="http://schemas.microsoft.com/office/drawing/2014/main" id="{2FD17B9D-F541-5CBE-5F30-9B5CD43C0E3A}"/>
              </a:ext>
            </a:extLst>
          </p:cNvPr>
          <p:cNvGraphicFramePr/>
          <p:nvPr>
            <p:extLst>
              <p:ext uri="{D42A27DB-BD31-4B8C-83A1-F6EECF244321}">
                <p14:modId xmlns:p14="http://schemas.microsoft.com/office/powerpoint/2010/main" val="3308840233"/>
              </p:ext>
            </p:extLst>
          </p:nvPr>
        </p:nvGraphicFramePr>
        <p:xfrm>
          <a:off x="803189" y="1528119"/>
          <a:ext cx="10595919" cy="4110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6255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p:cNvSpPr>
            <a:spLocks noGrp="1" noRot="1" noChangeAspect="1" noMove="1" noResize="1" noEditPoints="1" noAdjustHandles="1" noChangeArrowheads="1" noChangeShapeType="1" noTextEdit="1"/>
          </p:cNvSpPr>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kern="1200" dirty="0">
                <a:solidFill>
                  <a:srgbClr val="FFFFFF"/>
                </a:solidFill>
                <a:latin typeface="+mj-lt"/>
                <a:ea typeface="+mj-ea"/>
                <a:cs typeface="+mj-cs"/>
              </a:rPr>
              <a:t>'A Plan for Digital Health and Social Care'</a:t>
            </a:r>
          </a:p>
        </p:txBody>
      </p:sp>
      <p:pic>
        <p:nvPicPr>
          <p:cNvPr id="7" name="Content Placeholder 6"/>
          <p:cNvPicPr>
            <a:picLocks noGrp="1" noChangeAspect="1"/>
          </p:cNvPicPr>
          <p:nvPr>
            <p:ph idx="1"/>
          </p:nvPr>
        </p:nvPicPr>
        <p:blipFill>
          <a:blip r:embed="rId3"/>
          <a:srcRect l="3050" r="1694" b="4425"/>
          <a:stretch>
            <a:fillRect/>
          </a:stretch>
        </p:blipFill>
        <p:spPr>
          <a:xfrm>
            <a:off x="4436533" y="699910"/>
            <a:ext cx="7326490" cy="4560711"/>
          </a:xfrm>
          <a:prstGeom prst="rect">
            <a:avLst/>
          </a:prstGeom>
          <a:ln>
            <a:solidFill>
              <a:schemeClr val="tx1"/>
            </a:solid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8574" y="3705868"/>
            <a:ext cx="2412595" cy="798399"/>
          </a:xfrm>
        </p:spPr>
        <p:txBody>
          <a:bodyPr vert="horz" lIns="91440" tIns="45720" rIns="91440" bIns="45720" rtlCol="0" anchor="t">
            <a:normAutofit fontScale="90000"/>
          </a:bodyPr>
          <a:lstStyle/>
          <a:p>
            <a:pPr algn="r"/>
            <a:r>
              <a:rPr lang="en-US" sz="4900" b="1" kern="1200" dirty="0">
                <a:solidFill>
                  <a:schemeClr val="tx1"/>
                </a:solidFill>
                <a:latin typeface="+mn-lt"/>
                <a:ea typeface="+mj-ea"/>
                <a:cs typeface="+mj-cs"/>
              </a:rPr>
              <a:t>Overview</a:t>
            </a:r>
            <a:endParaRPr lang="en-US" sz="4000" b="1" kern="1200" dirty="0">
              <a:solidFill>
                <a:schemeClr val="tx1"/>
              </a:solidFill>
              <a:latin typeface="+mn-lt"/>
              <a:ea typeface="+mj-ea"/>
              <a:cs typeface="+mj-cs"/>
            </a:endParaRPr>
          </a:p>
        </p:txBody>
      </p:sp>
      <p:pic>
        <p:nvPicPr>
          <p:cNvPr id="5" name="Content Placeholder 4"/>
          <p:cNvPicPr>
            <a:picLocks noGrp="1" noChangeAspect="1"/>
          </p:cNvPicPr>
          <p:nvPr>
            <p:ph idx="1"/>
          </p:nvPr>
        </p:nvPicPr>
        <p:blipFill>
          <a:blip r:embed="rId3"/>
          <a:stretch>
            <a:fillRect/>
          </a:stretch>
        </p:blipFill>
        <p:spPr>
          <a:xfrm>
            <a:off x="556592" y="432612"/>
            <a:ext cx="11139778" cy="2840644"/>
          </a:xfrm>
          <a:prstGeom prst="rect">
            <a:avLst/>
          </a:prstGeom>
        </p:spPr>
      </p:pic>
      <p:sp>
        <p:nvSpPr>
          <p:cNvPr id="7" name="TextBox 6"/>
          <p:cNvSpPr txBox="1"/>
          <p:nvPr/>
        </p:nvSpPr>
        <p:spPr>
          <a:xfrm>
            <a:off x="3309743" y="3553991"/>
            <a:ext cx="8433683" cy="2387592"/>
          </a:xfrm>
          <a:prstGeom prst="rect">
            <a:avLst/>
          </a:prstGeom>
        </p:spPr>
        <p:txBody>
          <a:bodyPr vert="horz" lIns="91440" tIns="45720" rIns="91440" bIns="45720" rtlCol="0" anchor="t">
            <a:normAutofit fontScale="92500" lnSpcReduction="20000"/>
          </a:bodyPr>
          <a:lstStyle/>
          <a:p>
            <a:pPr marL="342900" indent="-342900">
              <a:lnSpc>
                <a:spcPct val="160000"/>
              </a:lnSpc>
              <a:spcAft>
                <a:spcPts val="600"/>
              </a:spcAft>
              <a:buFont typeface="Arial" panose="020B0604020202020204" pitchFamily="34" charset="0"/>
              <a:buChar char="•"/>
            </a:pPr>
            <a:r>
              <a:rPr lang="en-US" sz="2200" dirty="0"/>
              <a:t>UK government digital strategy forms the crux of the effort to </a:t>
            </a:r>
            <a:r>
              <a:rPr lang="en-US" sz="2200" dirty="0" err="1"/>
              <a:t>modernise</a:t>
            </a:r>
            <a:r>
              <a:rPr lang="en-US" sz="2200" dirty="0"/>
              <a:t> health and social care, highlighting the importance of digital transformation in improving services, patient outcomes, and system efficiency. </a:t>
            </a:r>
          </a:p>
          <a:p>
            <a:pPr marL="342900" indent="-342900">
              <a:lnSpc>
                <a:spcPct val="160000"/>
              </a:lnSpc>
              <a:spcAft>
                <a:spcPts val="600"/>
              </a:spcAft>
              <a:buFont typeface="Arial" panose="020B0604020202020204" pitchFamily="34" charset="0"/>
              <a:buChar char="•"/>
            </a:pPr>
            <a:r>
              <a:rPr lang="en-US" sz="2200" dirty="0"/>
              <a:t>The plan </a:t>
            </a:r>
            <a:r>
              <a:rPr lang="en-US" sz="2200" dirty="0" err="1"/>
              <a:t>emphasises</a:t>
            </a:r>
            <a:r>
              <a:rPr lang="en-US" sz="2200" dirty="0"/>
              <a:t> digital transformation to enhance health and social care through data-driven solutions and technology.</a:t>
            </a:r>
          </a:p>
          <a:p>
            <a:pPr indent="-228600">
              <a:lnSpc>
                <a:spcPct val="90000"/>
              </a:lnSpc>
              <a:spcAft>
                <a:spcPts val="600"/>
              </a:spcAft>
              <a:buFont typeface="Arial" panose="020B0604020202020204" pitchFamily="34" charset="0"/>
              <a:buChar char="•"/>
            </a:pPr>
            <a:endParaRPr lang="en-US" sz="1900" dirty="0"/>
          </a:p>
        </p:txBody>
      </p:sp>
      <p:sp>
        <p:nvSpPr>
          <p:cNvPr id="14" name="Rectangle 13"/>
          <p:cNvSpPr>
            <a:spLocks noGrp="1" noRot="1" noChangeAspect="1" noMove="1" noResize="1" noEditPoints="1" noAdjustHandles="1" noChangeArrowheads="1" noChangeShapeType="1" noTextEdit="1"/>
          </p:cNvSpPr>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a:spLocks noGrp="1" noRot="1" noChangeAspect="1" noMove="1" noResize="1" noEditPoints="1" noAdjustHandles="1" noChangeArrowheads="1" noChangeShapeType="1" noTextEdit="1"/>
          </p:cNvSpPr>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452921" y="6035349"/>
            <a:ext cx="3401455" cy="276999"/>
          </a:xfrm>
          <a:prstGeom prst="rect">
            <a:avLst/>
          </a:prstGeom>
          <a:noFill/>
        </p:spPr>
        <p:txBody>
          <a:bodyPr wrap="square" rtlCol="0">
            <a:spAutoFit/>
          </a:bodyPr>
          <a:lstStyle/>
          <a:p>
            <a:r>
              <a:rPr lang="en-GB" sz="1200" dirty="0"/>
              <a:t>(Department of Health and Social Care, 2022)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a:spLocks noGrp="1" noRot="1" noChangeAspect="1" noMove="1" noResize="1" noEditPoints="1" noAdjustHandles="1" noChangeArrowheads="1" noChangeShapeType="1" noTextEdit="1"/>
          </p:cNvSpPr>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p:cNvSpPr>
            <a:spLocks noGrp="1" noRot="1" noChangeAspect="1" noMove="1" noResize="1" noEditPoints="1" noAdjustHandles="1" noChangeArrowheads="1" noChangeShapeType="1" noTextEdit="1"/>
          </p:cNvSpPr>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793" y="2954505"/>
            <a:ext cx="3739052" cy="859192"/>
          </a:xfrm>
        </p:spPr>
        <p:txBody>
          <a:bodyPr vert="horz" lIns="91440" tIns="45720" rIns="91440" bIns="45720" rtlCol="0" anchor="b">
            <a:normAutofit/>
          </a:bodyPr>
          <a:lstStyle/>
          <a:p>
            <a:pPr algn="ctr"/>
            <a:r>
              <a:rPr lang="en-US" b="1" kern="1200" dirty="0">
                <a:solidFill>
                  <a:srgbClr val="FFFFFF"/>
                </a:solidFill>
                <a:latin typeface="+mn-lt"/>
                <a:ea typeface="+mj-ea"/>
                <a:cs typeface="+mj-cs"/>
              </a:rPr>
              <a:t>Key Objectives</a:t>
            </a:r>
          </a:p>
        </p:txBody>
      </p:sp>
      <p:sp>
        <p:nvSpPr>
          <p:cNvPr id="3" name="Content Placeholder 2"/>
          <p:cNvSpPr>
            <a:spLocks noGrp="1"/>
          </p:cNvSpPr>
          <p:nvPr>
            <p:ph idx="1"/>
          </p:nvPr>
        </p:nvSpPr>
        <p:spPr>
          <a:xfrm>
            <a:off x="4113270" y="601120"/>
            <a:ext cx="4850770" cy="936240"/>
          </a:xfrm>
        </p:spPr>
        <p:txBody>
          <a:bodyPr vert="horz" lIns="91440" tIns="45720" rIns="91440" bIns="45720" rtlCol="0" anchor="ctr">
            <a:normAutofit/>
          </a:bodyPr>
          <a:lstStyle/>
          <a:p>
            <a:pPr marL="0" indent="0">
              <a:buNone/>
            </a:pPr>
            <a:r>
              <a:rPr lang="en-US" sz="4000" b="1" i="1" dirty="0"/>
              <a:t>Four </a:t>
            </a:r>
            <a:r>
              <a:rPr lang="en-US" sz="4000" b="1" dirty="0"/>
              <a:t>goals of reform: </a:t>
            </a:r>
          </a:p>
        </p:txBody>
      </p:sp>
      <p:pic>
        <p:nvPicPr>
          <p:cNvPr id="4" name="Picture 3"/>
          <p:cNvPicPr>
            <a:picLocks noChangeAspect="1"/>
          </p:cNvPicPr>
          <p:nvPr/>
        </p:nvPicPr>
        <p:blipFill>
          <a:blip r:embed="rId3"/>
          <a:stretch>
            <a:fillRect/>
          </a:stretch>
        </p:blipFill>
        <p:spPr>
          <a:xfrm>
            <a:off x="9188864" y="1069240"/>
            <a:ext cx="2854076" cy="1275565"/>
          </a:xfrm>
          <a:prstGeom prst="rect">
            <a:avLst/>
          </a:prstGeom>
        </p:spPr>
      </p:pic>
      <p:pic>
        <p:nvPicPr>
          <p:cNvPr id="5" name="Picture 4"/>
          <p:cNvPicPr>
            <a:picLocks noChangeAspect="1"/>
          </p:cNvPicPr>
          <p:nvPr/>
        </p:nvPicPr>
        <p:blipFill>
          <a:blip r:embed="rId4"/>
          <a:stretch>
            <a:fillRect/>
          </a:stretch>
        </p:blipFill>
        <p:spPr>
          <a:xfrm>
            <a:off x="9136655" y="3047282"/>
            <a:ext cx="2854077" cy="1275565"/>
          </a:xfrm>
          <a:prstGeom prst="rect">
            <a:avLst/>
          </a:prstGeom>
        </p:spPr>
      </p:pic>
      <p:pic>
        <p:nvPicPr>
          <p:cNvPr id="6" name="Picture 5"/>
          <p:cNvPicPr>
            <a:picLocks noChangeAspect="1"/>
          </p:cNvPicPr>
          <p:nvPr/>
        </p:nvPicPr>
        <p:blipFill>
          <a:blip r:embed="rId5"/>
          <a:stretch>
            <a:fillRect/>
          </a:stretch>
        </p:blipFill>
        <p:spPr>
          <a:xfrm>
            <a:off x="9188864" y="4899167"/>
            <a:ext cx="2854077" cy="1657206"/>
          </a:xfrm>
          <a:prstGeom prst="rect">
            <a:avLst/>
          </a:prstGeom>
        </p:spPr>
      </p:pic>
      <p:grpSp>
        <p:nvGrpSpPr>
          <p:cNvPr id="22" name="Group 21"/>
          <p:cNvGrpSpPr/>
          <p:nvPr/>
        </p:nvGrpSpPr>
        <p:grpSpPr>
          <a:xfrm>
            <a:off x="4118793" y="1742420"/>
            <a:ext cx="4850770" cy="995794"/>
            <a:chOff x="4118793" y="1742420"/>
            <a:chExt cx="4850770" cy="995794"/>
          </a:xfrm>
        </p:grpSpPr>
        <p:sp>
          <p:nvSpPr>
            <p:cNvPr id="11" name="Rectangle 10"/>
            <p:cNvSpPr/>
            <p:nvPr/>
          </p:nvSpPr>
          <p:spPr>
            <a:xfrm>
              <a:off x="4118793" y="2222743"/>
              <a:ext cx="4850770" cy="515471"/>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p:cNvSpPr/>
            <p:nvPr/>
          </p:nvSpPr>
          <p:spPr>
            <a:xfrm>
              <a:off x="4361331" y="1742420"/>
              <a:ext cx="4190001" cy="820066"/>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marL="0" lvl="0" indent="0" algn="l" defTabSz="533400">
                <a:lnSpc>
                  <a:spcPct val="90000"/>
                </a:lnSpc>
                <a:spcBef>
                  <a:spcPct val="0"/>
                </a:spcBef>
                <a:spcAft>
                  <a:spcPct val="35000"/>
                </a:spcAft>
                <a:buNone/>
              </a:pPr>
              <a:r>
                <a:rPr lang="en-GB" sz="2000" b="1" dirty="0"/>
                <a:t>P</a:t>
              </a:r>
              <a:r>
                <a:rPr lang="en-GB" sz="2000" b="1" kern="1200" dirty="0"/>
                <a:t>revent people’s health and social care needs from escalating</a:t>
              </a:r>
            </a:p>
          </p:txBody>
        </p:sp>
      </p:grpSp>
      <p:grpSp>
        <p:nvGrpSpPr>
          <p:cNvPr id="23" name="Group 22"/>
          <p:cNvGrpSpPr/>
          <p:nvPr/>
        </p:nvGrpSpPr>
        <p:grpSpPr>
          <a:xfrm>
            <a:off x="4106256" y="2913942"/>
            <a:ext cx="4850770" cy="1051199"/>
            <a:chOff x="4106256" y="2913942"/>
            <a:chExt cx="4850770" cy="1051199"/>
          </a:xfrm>
        </p:grpSpPr>
        <p:sp>
          <p:nvSpPr>
            <p:cNvPr id="15" name="Rectangle 14"/>
            <p:cNvSpPr/>
            <p:nvPr/>
          </p:nvSpPr>
          <p:spPr>
            <a:xfrm>
              <a:off x="4106256" y="3343133"/>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Freeform: Shape 16"/>
            <p:cNvSpPr/>
            <p:nvPr/>
          </p:nvSpPr>
          <p:spPr>
            <a:xfrm>
              <a:off x="4375868" y="2913942"/>
              <a:ext cx="4175465" cy="858383"/>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sz="2000" b="1" dirty="0"/>
                <a:t>Personalise health and social care and reduce health disparities</a:t>
              </a:r>
              <a:endParaRPr lang="en-GB" sz="2000" b="1" kern="1200" dirty="0"/>
            </a:p>
          </p:txBody>
        </p:sp>
      </p:grpSp>
      <p:grpSp>
        <p:nvGrpSpPr>
          <p:cNvPr id="24" name="Group 23"/>
          <p:cNvGrpSpPr/>
          <p:nvPr/>
        </p:nvGrpSpPr>
        <p:grpSpPr>
          <a:xfrm>
            <a:off x="4118793" y="4223690"/>
            <a:ext cx="4850770" cy="1148834"/>
            <a:chOff x="4118793" y="4188705"/>
            <a:chExt cx="4850770" cy="1148834"/>
          </a:xfrm>
        </p:grpSpPr>
        <p:sp>
          <p:nvSpPr>
            <p:cNvPr id="19" name="Rectangle 18"/>
            <p:cNvSpPr/>
            <p:nvPr/>
          </p:nvSpPr>
          <p:spPr>
            <a:xfrm>
              <a:off x="4118793" y="4715531"/>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1" name="Freeform: Shape 20"/>
            <p:cNvSpPr/>
            <p:nvPr/>
          </p:nvSpPr>
          <p:spPr>
            <a:xfrm>
              <a:off x="4361332" y="4188705"/>
              <a:ext cx="4190001"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sz="2000" b="1" dirty="0"/>
                <a:t>Improve the experience and impact of people providing services.</a:t>
              </a:r>
            </a:p>
          </p:txBody>
        </p:sp>
      </p:grpSp>
      <p:sp>
        <p:nvSpPr>
          <p:cNvPr id="25" name="Rectangle 24"/>
          <p:cNvSpPr/>
          <p:nvPr/>
        </p:nvSpPr>
        <p:spPr>
          <a:xfrm>
            <a:off x="4095555" y="5934365"/>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Freeform: Shape 25"/>
          <p:cNvSpPr/>
          <p:nvPr/>
        </p:nvSpPr>
        <p:spPr>
          <a:xfrm>
            <a:off x="4363159" y="5470945"/>
            <a:ext cx="4190001"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sz="2000" b="1" dirty="0"/>
              <a:t>Transform performance</a:t>
            </a:r>
          </a:p>
        </p:txBody>
      </p:sp>
      <p:pic>
        <p:nvPicPr>
          <p:cNvPr id="27" name="Content Placeholder 4"/>
          <p:cNvPicPr>
            <a:picLocks noChangeAspect="1"/>
          </p:cNvPicPr>
          <p:nvPr/>
        </p:nvPicPr>
        <p:blipFill>
          <a:blip r:embed="rId6"/>
          <a:stretch>
            <a:fillRect/>
          </a:stretch>
        </p:blipFill>
        <p:spPr>
          <a:xfrm>
            <a:off x="133952" y="326906"/>
            <a:ext cx="3804739" cy="970209"/>
          </a:xfrm>
          <a:prstGeom prst="rect">
            <a:avLst/>
          </a:prstGeom>
        </p:spPr>
      </p:pic>
      <p:pic>
        <p:nvPicPr>
          <p:cNvPr id="9" name="Picture 8"/>
          <p:cNvPicPr>
            <a:picLocks noChangeAspect="1"/>
          </p:cNvPicPr>
          <p:nvPr/>
        </p:nvPicPr>
        <p:blipFill>
          <a:blip r:embed="rId7"/>
          <a:stretch>
            <a:fillRect/>
          </a:stretch>
        </p:blipFill>
        <p:spPr>
          <a:xfrm>
            <a:off x="5521357" y="6633305"/>
            <a:ext cx="3029975" cy="3231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fade">
                                      <p:cBhvr>
                                        <p:cTn id="15" dur="500"/>
                                        <p:tgtEl>
                                          <p:spTgt spid="23"/>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par>
                                <p:cTn id="24" presetID="10" presetClass="entr" presetSubtype="0" fill="hold" nodeType="with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6"/>
                                        </p:tgtEl>
                                        <p:attrNameLst>
                                          <p:attrName>style.visibility</p:attrName>
                                        </p:attrNameLst>
                                      </p:cBhvr>
                                      <p:to>
                                        <p:strVal val="visible"/>
                                      </p:to>
                                    </p:set>
                                    <p:animEffect transition="in" filter="fade">
                                      <p:cBhvr>
                                        <p:cTn id="31" dur="500"/>
                                        <p:tgtEl>
                                          <p:spTgt spid="26"/>
                                        </p:tgtEl>
                                      </p:cBhvr>
                                    </p:animEffect>
                                  </p:childTnLst>
                                </p:cTn>
                              </p:par>
                              <p:par>
                                <p:cTn id="32" presetID="10" presetClass="entr" presetSubtype="0" fill="hold" nodeType="with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fade">
                                      <p:cBhvr>
                                        <p:cTn id="34"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373" y="1163655"/>
            <a:ext cx="11601252" cy="970209"/>
          </a:xfrm>
        </p:spPr>
        <p:txBody>
          <a:bodyPr/>
          <a:lstStyle/>
          <a:p>
            <a:r>
              <a:rPr lang="en-GB" b="1" dirty="0">
                <a:latin typeface="+mn-lt"/>
              </a:rPr>
              <a:t>Equipping the System Digitally for Better Care</a:t>
            </a:r>
          </a:p>
        </p:txBody>
      </p:sp>
      <p:sp>
        <p:nvSpPr>
          <p:cNvPr id="3" name="Content Placeholder 2"/>
          <p:cNvSpPr>
            <a:spLocks noGrp="1"/>
          </p:cNvSpPr>
          <p:nvPr>
            <p:ph idx="1"/>
          </p:nvPr>
        </p:nvSpPr>
        <p:spPr>
          <a:xfrm>
            <a:off x="295373" y="2222251"/>
            <a:ext cx="11601251" cy="970209"/>
          </a:xfrm>
        </p:spPr>
        <p:txBody>
          <a:bodyPr/>
          <a:lstStyle/>
          <a:p>
            <a:pPr marL="0" indent="0">
              <a:buNone/>
            </a:pPr>
            <a:r>
              <a:rPr lang="en-GB" dirty="0"/>
              <a:t>The UK government identifies the need to invest in  strong digital foundations in order to deliver long-term transformation with health and care. </a:t>
            </a:r>
          </a:p>
        </p:txBody>
      </p:sp>
      <p:pic>
        <p:nvPicPr>
          <p:cNvPr id="4" name="Content Placeholder 4"/>
          <p:cNvPicPr>
            <a:picLocks noChangeAspect="1"/>
          </p:cNvPicPr>
          <p:nvPr/>
        </p:nvPicPr>
        <p:blipFill>
          <a:blip r:embed="rId3"/>
          <a:stretch>
            <a:fillRect/>
          </a:stretch>
        </p:blipFill>
        <p:spPr>
          <a:xfrm>
            <a:off x="8251794" y="104369"/>
            <a:ext cx="3804739" cy="970209"/>
          </a:xfrm>
          <a:prstGeom prst="rect">
            <a:avLst/>
          </a:prstGeom>
        </p:spPr>
      </p:pic>
      <p:grpSp>
        <p:nvGrpSpPr>
          <p:cNvPr id="15" name="Group 14"/>
          <p:cNvGrpSpPr/>
          <p:nvPr/>
        </p:nvGrpSpPr>
        <p:grpSpPr>
          <a:xfrm>
            <a:off x="-2873635" y="3344666"/>
            <a:ext cx="12975071" cy="3913864"/>
            <a:chOff x="-2873635" y="3344666"/>
            <a:chExt cx="12975071" cy="3913864"/>
          </a:xfrm>
        </p:grpSpPr>
        <p:sp>
          <p:nvSpPr>
            <p:cNvPr id="8" name="Block Arc 7"/>
            <p:cNvSpPr/>
            <p:nvPr/>
          </p:nvSpPr>
          <p:spPr>
            <a:xfrm>
              <a:off x="-2873635" y="3344666"/>
              <a:ext cx="3979625" cy="3913864"/>
            </a:xfrm>
            <a:prstGeom prst="blockArc">
              <a:avLst>
                <a:gd name="adj1" fmla="val 18900000"/>
                <a:gd name="adj2" fmla="val 2700000"/>
                <a:gd name="adj3" fmla="val 552"/>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 name="Freeform: Shape 8"/>
            <p:cNvSpPr/>
            <p:nvPr/>
          </p:nvSpPr>
          <p:spPr>
            <a:xfrm>
              <a:off x="910048" y="4139971"/>
              <a:ext cx="9191388" cy="580813"/>
            </a:xfrm>
            <a:custGeom>
              <a:avLst/>
              <a:gdLst>
                <a:gd name="connsiteX0" fmla="*/ 0 w 9039506"/>
                <a:gd name="connsiteY0" fmla="*/ 0 h 580813"/>
                <a:gd name="connsiteX1" fmla="*/ 9039506 w 9039506"/>
                <a:gd name="connsiteY1" fmla="*/ 0 h 580813"/>
                <a:gd name="connsiteX2" fmla="*/ 9039506 w 9039506"/>
                <a:gd name="connsiteY2" fmla="*/ 580813 h 580813"/>
                <a:gd name="connsiteX3" fmla="*/ 0 w 9039506"/>
                <a:gd name="connsiteY3" fmla="*/ 580813 h 580813"/>
                <a:gd name="connsiteX4" fmla="*/ 0 w 9039506"/>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39506" h="580813">
                  <a:moveTo>
                    <a:pt x="0" y="0"/>
                  </a:moveTo>
                  <a:lnTo>
                    <a:pt x="9039506" y="0"/>
                  </a:lnTo>
                  <a:lnTo>
                    <a:pt x="9039506" y="580813"/>
                  </a:lnTo>
                  <a:lnTo>
                    <a:pt x="0" y="580813"/>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0" i="0" kern="1200" dirty="0"/>
                <a:t>Digitising health and social care records </a:t>
              </a:r>
              <a:endParaRPr lang="en-GB" sz="3000" kern="1200" dirty="0"/>
            </a:p>
          </p:txBody>
        </p:sp>
        <p:sp>
          <p:nvSpPr>
            <p:cNvPr id="10" name="Oval 9"/>
            <p:cNvSpPr/>
            <p:nvPr/>
          </p:nvSpPr>
          <p:spPr>
            <a:xfrm>
              <a:off x="505219" y="4067369"/>
              <a:ext cx="738215" cy="726016"/>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6" name="Group 15"/>
          <p:cNvGrpSpPr/>
          <p:nvPr/>
        </p:nvGrpSpPr>
        <p:grpSpPr>
          <a:xfrm>
            <a:off x="728544" y="4938589"/>
            <a:ext cx="9191388" cy="726016"/>
            <a:chOff x="728544" y="4938589"/>
            <a:chExt cx="9191388" cy="726016"/>
          </a:xfrm>
        </p:grpSpPr>
        <p:sp>
          <p:nvSpPr>
            <p:cNvPr id="11" name="Freeform: Shape 10"/>
            <p:cNvSpPr/>
            <p:nvPr/>
          </p:nvSpPr>
          <p:spPr>
            <a:xfrm>
              <a:off x="1091552" y="5011191"/>
              <a:ext cx="8828380" cy="580813"/>
            </a:xfrm>
            <a:custGeom>
              <a:avLst/>
              <a:gdLst>
                <a:gd name="connsiteX0" fmla="*/ 0 w 8828380"/>
                <a:gd name="connsiteY0" fmla="*/ 0 h 580813"/>
                <a:gd name="connsiteX1" fmla="*/ 8828380 w 8828380"/>
                <a:gd name="connsiteY1" fmla="*/ 0 h 580813"/>
                <a:gd name="connsiteX2" fmla="*/ 8828380 w 8828380"/>
                <a:gd name="connsiteY2" fmla="*/ 580813 h 580813"/>
                <a:gd name="connsiteX3" fmla="*/ 0 w 8828380"/>
                <a:gd name="connsiteY3" fmla="*/ 580813 h 580813"/>
                <a:gd name="connsiteX4" fmla="*/ 0 w 8828380"/>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28380" h="580813">
                  <a:moveTo>
                    <a:pt x="0" y="0"/>
                  </a:moveTo>
                  <a:lnTo>
                    <a:pt x="8828380" y="0"/>
                  </a:lnTo>
                  <a:lnTo>
                    <a:pt x="8828380" y="580813"/>
                  </a:lnTo>
                  <a:lnTo>
                    <a:pt x="0" y="580813"/>
                  </a:lnTo>
                  <a:lnTo>
                    <a:pt x="0" y="0"/>
                  </a:lnTo>
                  <a:close/>
                </a:path>
              </a:pathLst>
            </a:custGeom>
          </p:spPr>
          <p:style>
            <a:lnRef idx="2">
              <a:schemeClr val="lt1">
                <a:hueOff val="0"/>
                <a:satOff val="0"/>
                <a:lumOff val="0"/>
                <a:alphaOff val="0"/>
              </a:schemeClr>
            </a:lnRef>
            <a:fillRef idx="1">
              <a:schemeClr val="accent4">
                <a:hueOff val="4900445"/>
                <a:satOff val="-20387"/>
                <a:lumOff val="4804"/>
                <a:alphaOff val="0"/>
              </a:schemeClr>
            </a:fillRef>
            <a:effectRef idx="0">
              <a:schemeClr val="accent4">
                <a:hueOff val="4900445"/>
                <a:satOff val="-20387"/>
                <a:lumOff val="4804"/>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0" i="0" kern="1200" dirty="0"/>
                <a:t>A life-long, joined up health and social care record </a:t>
              </a:r>
              <a:endParaRPr lang="en-GB" sz="3000" kern="1200" dirty="0"/>
            </a:p>
          </p:txBody>
        </p:sp>
        <p:sp>
          <p:nvSpPr>
            <p:cNvPr id="12" name="Oval 11"/>
            <p:cNvSpPr/>
            <p:nvPr/>
          </p:nvSpPr>
          <p:spPr>
            <a:xfrm>
              <a:off x="728544" y="4938589"/>
              <a:ext cx="726016" cy="726016"/>
            </a:xfrm>
            <a:prstGeom prst="ellipse">
              <a:avLst/>
            </a:prstGeom>
          </p:spPr>
          <p:style>
            <a:lnRef idx="2">
              <a:schemeClr val="accent4">
                <a:hueOff val="4900445"/>
                <a:satOff val="-20387"/>
                <a:lumOff val="480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7" name="Group 16"/>
          <p:cNvGrpSpPr/>
          <p:nvPr/>
        </p:nvGrpSpPr>
        <p:grpSpPr>
          <a:xfrm>
            <a:off x="517418" y="5809809"/>
            <a:ext cx="9439381" cy="726016"/>
            <a:chOff x="517418" y="5809809"/>
            <a:chExt cx="9439381" cy="726016"/>
          </a:xfrm>
        </p:grpSpPr>
        <p:sp>
          <p:nvSpPr>
            <p:cNvPr id="13" name="Freeform: Shape 12"/>
            <p:cNvSpPr/>
            <p:nvPr/>
          </p:nvSpPr>
          <p:spPr>
            <a:xfrm>
              <a:off x="917293" y="5859021"/>
              <a:ext cx="9039506" cy="580813"/>
            </a:xfrm>
            <a:custGeom>
              <a:avLst/>
              <a:gdLst>
                <a:gd name="connsiteX0" fmla="*/ 0 w 9039506"/>
                <a:gd name="connsiteY0" fmla="*/ 0 h 580813"/>
                <a:gd name="connsiteX1" fmla="*/ 9039506 w 9039506"/>
                <a:gd name="connsiteY1" fmla="*/ 0 h 580813"/>
                <a:gd name="connsiteX2" fmla="*/ 9039506 w 9039506"/>
                <a:gd name="connsiteY2" fmla="*/ 580813 h 580813"/>
                <a:gd name="connsiteX3" fmla="*/ 0 w 9039506"/>
                <a:gd name="connsiteY3" fmla="*/ 580813 h 580813"/>
                <a:gd name="connsiteX4" fmla="*/ 0 w 9039506"/>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39506" h="580813">
                  <a:moveTo>
                    <a:pt x="0" y="0"/>
                  </a:moveTo>
                  <a:lnTo>
                    <a:pt x="9039506" y="0"/>
                  </a:lnTo>
                  <a:lnTo>
                    <a:pt x="9039506" y="580813"/>
                  </a:lnTo>
                  <a:lnTo>
                    <a:pt x="0" y="580813"/>
                  </a:lnTo>
                  <a:lnTo>
                    <a:pt x="0" y="0"/>
                  </a:lnTo>
                  <a:close/>
                </a:path>
              </a:pathLst>
            </a:custGeom>
          </p:spPr>
          <p:style>
            <a:lnRef idx="2">
              <a:schemeClr val="lt1">
                <a:hueOff val="0"/>
                <a:satOff val="0"/>
                <a:lumOff val="0"/>
                <a:alphaOff val="0"/>
              </a:schemeClr>
            </a:lnRef>
            <a:fillRef idx="1">
              <a:schemeClr val="accent4">
                <a:hueOff val="9800891"/>
                <a:satOff val="-40776"/>
                <a:lumOff val="9608"/>
                <a:alphaOff val="0"/>
              </a:schemeClr>
            </a:fillRef>
            <a:effectRef idx="0">
              <a:schemeClr val="accent4">
                <a:hueOff val="9800891"/>
                <a:satOff val="-40776"/>
                <a:lumOff val="9608"/>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0" i="0" kern="1200" dirty="0"/>
                <a:t>Digitally-supported diagnoses </a:t>
              </a:r>
              <a:endParaRPr lang="en-GB" sz="3000" kern="1200" dirty="0"/>
            </a:p>
          </p:txBody>
        </p:sp>
        <p:sp>
          <p:nvSpPr>
            <p:cNvPr id="14" name="Oval 13"/>
            <p:cNvSpPr/>
            <p:nvPr/>
          </p:nvSpPr>
          <p:spPr>
            <a:xfrm>
              <a:off x="517418" y="5809809"/>
              <a:ext cx="726016" cy="726016"/>
            </a:xfrm>
            <a:prstGeom prst="ellipse">
              <a:avLst/>
            </a:prstGeom>
          </p:spPr>
          <p:style>
            <a:lnRef idx="2">
              <a:schemeClr val="accent4">
                <a:hueOff val="9800891"/>
                <a:satOff val="-40776"/>
                <a:lumOff val="960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6" name="TextBox 5"/>
          <p:cNvSpPr txBox="1"/>
          <p:nvPr/>
        </p:nvSpPr>
        <p:spPr>
          <a:xfrm>
            <a:off x="863600" y="3284276"/>
            <a:ext cx="3369734" cy="523220"/>
          </a:xfrm>
          <a:prstGeom prst="rect">
            <a:avLst/>
          </a:prstGeom>
          <a:noFill/>
        </p:spPr>
        <p:txBody>
          <a:bodyPr wrap="square" rtlCol="0">
            <a:spAutoFit/>
          </a:bodyPr>
          <a:lstStyle/>
          <a:p>
            <a:r>
              <a:rPr lang="en-GB" sz="2800" b="1" dirty="0">
                <a:solidFill>
                  <a:srgbClr val="0B0C0C"/>
                </a:solidFill>
                <a:latin typeface="Calibri" panose="020F0502020204030204" pitchFamily="34" charset="0"/>
                <a:cs typeface="Calibri" panose="020F0502020204030204" pitchFamily="34" charset="0"/>
              </a:rPr>
              <a:t>The </a:t>
            </a:r>
            <a:r>
              <a:rPr lang="en-GB" sz="2800" b="1" i="0" dirty="0">
                <a:solidFill>
                  <a:srgbClr val="0B0C0C"/>
                </a:solidFill>
                <a:effectLst/>
                <a:latin typeface="Calibri" panose="020F0502020204030204" pitchFamily="34" charset="0"/>
                <a:cs typeface="Calibri" panose="020F0502020204030204" pitchFamily="34" charset="0"/>
              </a:rPr>
              <a:t>priorities are:</a:t>
            </a:r>
            <a:endParaRPr lang="en-GB" sz="2800" b="1" dirty="0">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Supporting Independent Healthy Lives</a:t>
            </a:r>
          </a:p>
        </p:txBody>
      </p:sp>
      <p:sp>
        <p:nvSpPr>
          <p:cNvPr id="3" name="Content Placeholder 2"/>
          <p:cNvSpPr>
            <a:spLocks noGrp="1"/>
          </p:cNvSpPr>
          <p:nvPr>
            <p:ph idx="1"/>
          </p:nvPr>
        </p:nvSpPr>
        <p:spPr>
          <a:xfrm>
            <a:off x="301657" y="2746489"/>
            <a:ext cx="11594969" cy="1030174"/>
          </a:xfrm>
        </p:spPr>
        <p:txBody>
          <a:bodyPr/>
          <a:lstStyle/>
          <a:p>
            <a:pPr marL="0" indent="0">
              <a:buNone/>
            </a:pPr>
            <a:r>
              <a:rPr lang="en-GB" dirty="0"/>
              <a:t>The UK Government believes that enhanced national digital channels will give people more control over their lives.</a:t>
            </a:r>
          </a:p>
        </p:txBody>
      </p:sp>
      <p:pic>
        <p:nvPicPr>
          <p:cNvPr id="4" name="Content Placeholder 4"/>
          <p:cNvPicPr>
            <a:picLocks noChangeAspect="1"/>
          </p:cNvPicPr>
          <p:nvPr/>
        </p:nvPicPr>
        <p:blipFill>
          <a:blip r:embed="rId3"/>
          <a:stretch>
            <a:fillRect/>
          </a:stretch>
        </p:blipFill>
        <p:spPr>
          <a:xfrm>
            <a:off x="8387261" y="209162"/>
            <a:ext cx="3804739" cy="970209"/>
          </a:xfrm>
          <a:prstGeom prst="rect">
            <a:avLst/>
          </a:prstGeom>
        </p:spPr>
      </p:pic>
      <p:sp>
        <p:nvSpPr>
          <p:cNvPr id="5" name="Rectangle: Rounded Corners 4"/>
          <p:cNvSpPr/>
          <p:nvPr/>
        </p:nvSpPr>
        <p:spPr>
          <a:xfrm>
            <a:off x="741924" y="3781501"/>
            <a:ext cx="2641600" cy="22182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Easier interaction and access to health and social care providers. </a:t>
            </a:r>
          </a:p>
        </p:txBody>
      </p:sp>
      <p:sp>
        <p:nvSpPr>
          <p:cNvPr id="6" name="Rectangle: Rounded Corners 5"/>
          <p:cNvSpPr/>
          <p:nvPr/>
        </p:nvSpPr>
        <p:spPr>
          <a:xfrm>
            <a:off x="4588934" y="3781501"/>
            <a:ext cx="2641600" cy="2218266"/>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0" dirty="0">
                <a:solidFill>
                  <a:srgbClr val="0B0C0C"/>
                </a:solidFill>
                <a:effectLst/>
                <a:latin typeface="Calibri" panose="020F0502020204030204" pitchFamily="34" charset="0"/>
                <a:cs typeface="Calibri" panose="020F0502020204030204" pitchFamily="34" charset="0"/>
              </a:rPr>
              <a:t>Digital transformation that focuses on building trust with people and their families. </a:t>
            </a:r>
            <a:endParaRPr lang="en-GB" sz="2400" b="1" dirty="0">
              <a:latin typeface="Calibri" panose="020F0502020204030204" pitchFamily="34" charset="0"/>
              <a:cs typeface="Calibri" panose="020F0502020204030204" pitchFamily="34" charset="0"/>
            </a:endParaRPr>
          </a:p>
        </p:txBody>
      </p:sp>
      <p:sp>
        <p:nvSpPr>
          <p:cNvPr id="7" name="Rectangle: Rounded Corners 6"/>
          <p:cNvSpPr/>
          <p:nvPr/>
        </p:nvSpPr>
        <p:spPr>
          <a:xfrm>
            <a:off x="8435944" y="3781501"/>
            <a:ext cx="2641600" cy="22182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S</a:t>
            </a:r>
            <a:r>
              <a:rPr lang="en-GB" sz="2400" b="1" i="0" dirty="0">
                <a:solidFill>
                  <a:schemeClr val="bg1"/>
                </a:solidFill>
                <a:effectLst/>
              </a:rPr>
              <a:t>caling digital health self-help, diagnostics and therapies</a:t>
            </a:r>
            <a:endParaRPr lang="en-GB" sz="2400" b="1" dirty="0">
              <a:solidFill>
                <a:schemeClr val="bg1"/>
              </a:solidFill>
            </a:endParaRPr>
          </a:p>
        </p:txBody>
      </p:sp>
      <p:sp>
        <p:nvSpPr>
          <p:cNvPr id="9" name="TextBox 8"/>
          <p:cNvSpPr txBox="1"/>
          <p:nvPr/>
        </p:nvSpPr>
        <p:spPr>
          <a:xfrm>
            <a:off x="1261533" y="6257735"/>
            <a:ext cx="9296401" cy="400110"/>
          </a:xfrm>
          <a:prstGeom prst="rect">
            <a:avLst/>
          </a:prstGeom>
          <a:noFill/>
        </p:spPr>
        <p:txBody>
          <a:bodyPr wrap="square">
            <a:spAutoFit/>
          </a:bodyPr>
          <a:lstStyle/>
          <a:p>
            <a:r>
              <a:rPr lang="en-GB" sz="2000" b="1" i="1" dirty="0"/>
              <a:t>Compare booking a GP appointment online vs. by phone - what are the pros and cons?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Accelerating Adoption of Proven Technology</a:t>
            </a:r>
          </a:p>
        </p:txBody>
      </p:sp>
      <p:sp>
        <p:nvSpPr>
          <p:cNvPr id="3" name="Content Placeholder 2"/>
          <p:cNvSpPr>
            <a:spLocks noGrp="1"/>
          </p:cNvSpPr>
          <p:nvPr>
            <p:ph idx="1"/>
          </p:nvPr>
        </p:nvSpPr>
        <p:spPr>
          <a:xfrm>
            <a:off x="301657" y="2746489"/>
            <a:ext cx="11594969" cy="860841"/>
          </a:xfrm>
        </p:spPr>
        <p:txBody>
          <a:bodyPr>
            <a:normAutofit fontScale="85000" lnSpcReduction="10000"/>
          </a:bodyPr>
          <a:lstStyle/>
          <a:p>
            <a:pPr marL="0" indent="0">
              <a:buNone/>
            </a:pPr>
            <a:r>
              <a:rPr lang="en-GB" b="0" i="0" dirty="0">
                <a:solidFill>
                  <a:srgbClr val="0B0C0C"/>
                </a:solidFill>
                <a:effectLst/>
                <a:latin typeface="Calibri" panose="020F0502020204030204" pitchFamily="34" charset="0"/>
                <a:cs typeface="Calibri" panose="020F0502020204030204" pitchFamily="34" charset="0"/>
              </a:rPr>
              <a:t>The UK Government believes that a brighter future depends on a stream of transformative technologies being developed and spreading fast through the health and social care system</a:t>
            </a:r>
            <a:endParaRPr lang="en-GB" dirty="0">
              <a:latin typeface="Calibri" panose="020F0502020204030204" pitchFamily="34" charset="0"/>
              <a:cs typeface="Calibri" panose="020F0502020204030204" pitchFamily="34" charset="0"/>
            </a:endParaRPr>
          </a:p>
        </p:txBody>
      </p:sp>
      <p:pic>
        <p:nvPicPr>
          <p:cNvPr id="4" name="Content Placeholder 4"/>
          <p:cNvPicPr>
            <a:picLocks noChangeAspect="1"/>
          </p:cNvPicPr>
          <p:nvPr/>
        </p:nvPicPr>
        <p:blipFill>
          <a:blip r:embed="rId3"/>
          <a:stretch>
            <a:fillRect/>
          </a:stretch>
        </p:blipFill>
        <p:spPr>
          <a:xfrm>
            <a:off x="8387261" y="209162"/>
            <a:ext cx="3804739" cy="970209"/>
          </a:xfrm>
          <a:prstGeom prst="rect">
            <a:avLst/>
          </a:prstGeom>
        </p:spPr>
      </p:pic>
      <p:sp>
        <p:nvSpPr>
          <p:cNvPr id="11" name="Freeform: Shape 10"/>
          <p:cNvSpPr/>
          <p:nvPr/>
        </p:nvSpPr>
        <p:spPr>
          <a:xfrm>
            <a:off x="1719083" y="3609380"/>
            <a:ext cx="2883032" cy="2883032"/>
          </a:xfrm>
          <a:custGeom>
            <a:avLst/>
            <a:gdLst>
              <a:gd name="connsiteX0" fmla="*/ 0 w 2883032"/>
              <a:gd name="connsiteY0" fmla="*/ 1441516 h 2883032"/>
              <a:gd name="connsiteX1" fmla="*/ 1441516 w 2883032"/>
              <a:gd name="connsiteY1" fmla="*/ 0 h 2883032"/>
              <a:gd name="connsiteX2" fmla="*/ 2883032 w 2883032"/>
              <a:gd name="connsiteY2" fmla="*/ 1441516 h 2883032"/>
              <a:gd name="connsiteX3" fmla="*/ 1441516 w 2883032"/>
              <a:gd name="connsiteY3" fmla="*/ 2883032 h 2883032"/>
              <a:gd name="connsiteX4" fmla="*/ 0 w 2883032"/>
              <a:gd name="connsiteY4" fmla="*/ 1441516 h 2883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3032" h="2883032">
                <a:moveTo>
                  <a:pt x="0" y="1441516"/>
                </a:moveTo>
                <a:cubicBezTo>
                  <a:pt x="0" y="645389"/>
                  <a:pt x="645389" y="0"/>
                  <a:pt x="1441516" y="0"/>
                </a:cubicBezTo>
                <a:cubicBezTo>
                  <a:pt x="2237643" y="0"/>
                  <a:pt x="2883032" y="645389"/>
                  <a:pt x="2883032" y="1441516"/>
                </a:cubicBezTo>
                <a:cubicBezTo>
                  <a:pt x="2883032" y="2237643"/>
                  <a:pt x="2237643" y="2883032"/>
                  <a:pt x="1441516" y="2883032"/>
                </a:cubicBezTo>
                <a:cubicBezTo>
                  <a:pt x="645389" y="2883032"/>
                  <a:pt x="0" y="2237643"/>
                  <a:pt x="0" y="144151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51420" tIns="451420" rIns="451420" bIns="451420" numCol="1" spcCol="1270" anchor="ctr" anchorCtr="0">
            <a:noAutofit/>
          </a:bodyPr>
          <a:lstStyle/>
          <a:p>
            <a:pPr marL="0" lvl="0" indent="0" algn="ctr" defTabSz="1022350">
              <a:lnSpc>
                <a:spcPct val="90000"/>
              </a:lnSpc>
              <a:spcBef>
                <a:spcPct val="0"/>
              </a:spcBef>
              <a:spcAft>
                <a:spcPct val="35000"/>
              </a:spcAft>
              <a:buNone/>
            </a:pPr>
            <a:r>
              <a:rPr lang="en-GB" sz="2300" b="1" i="0" kern="1200" dirty="0"/>
              <a:t>Systematising tech research and development (R&amp;D) partnerships</a:t>
            </a:r>
            <a:endParaRPr lang="en-GB" sz="2300" b="1" kern="1200" dirty="0"/>
          </a:p>
        </p:txBody>
      </p:sp>
      <p:sp>
        <p:nvSpPr>
          <p:cNvPr id="13" name="Freeform: Shape 12"/>
          <p:cNvSpPr/>
          <p:nvPr/>
        </p:nvSpPr>
        <p:spPr>
          <a:xfrm>
            <a:off x="7589887" y="3609380"/>
            <a:ext cx="2883032" cy="2883032"/>
          </a:xfrm>
          <a:custGeom>
            <a:avLst/>
            <a:gdLst>
              <a:gd name="connsiteX0" fmla="*/ 0 w 2883032"/>
              <a:gd name="connsiteY0" fmla="*/ 1441516 h 2883032"/>
              <a:gd name="connsiteX1" fmla="*/ 1441516 w 2883032"/>
              <a:gd name="connsiteY1" fmla="*/ 0 h 2883032"/>
              <a:gd name="connsiteX2" fmla="*/ 2883032 w 2883032"/>
              <a:gd name="connsiteY2" fmla="*/ 1441516 h 2883032"/>
              <a:gd name="connsiteX3" fmla="*/ 1441516 w 2883032"/>
              <a:gd name="connsiteY3" fmla="*/ 2883032 h 2883032"/>
              <a:gd name="connsiteX4" fmla="*/ 0 w 2883032"/>
              <a:gd name="connsiteY4" fmla="*/ 1441516 h 2883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3032" h="2883032">
                <a:moveTo>
                  <a:pt x="0" y="1441516"/>
                </a:moveTo>
                <a:cubicBezTo>
                  <a:pt x="0" y="645389"/>
                  <a:pt x="645389" y="0"/>
                  <a:pt x="1441516" y="0"/>
                </a:cubicBezTo>
                <a:cubicBezTo>
                  <a:pt x="2237643" y="0"/>
                  <a:pt x="2883032" y="645389"/>
                  <a:pt x="2883032" y="1441516"/>
                </a:cubicBezTo>
                <a:cubicBezTo>
                  <a:pt x="2883032" y="2237643"/>
                  <a:pt x="2237643" y="2883032"/>
                  <a:pt x="1441516" y="2883032"/>
                </a:cubicBezTo>
                <a:cubicBezTo>
                  <a:pt x="645389" y="2883032"/>
                  <a:pt x="0" y="2237643"/>
                  <a:pt x="0" y="144151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51420" tIns="451420" rIns="451420" bIns="451420" numCol="1" spcCol="1270" anchor="ctr" anchorCtr="0">
            <a:noAutofit/>
          </a:bodyPr>
          <a:lstStyle/>
          <a:p>
            <a:pPr marL="0" lvl="0" indent="0" algn="ctr" defTabSz="1022350">
              <a:lnSpc>
                <a:spcPct val="90000"/>
              </a:lnSpc>
              <a:spcBef>
                <a:spcPct val="0"/>
              </a:spcBef>
              <a:spcAft>
                <a:spcPct val="35000"/>
              </a:spcAft>
              <a:buNone/>
            </a:pPr>
            <a:r>
              <a:rPr lang="en-GB" sz="2300" b="1" i="0" kern="1200" dirty="0"/>
              <a:t>Buying tech better across health and social care.</a:t>
            </a:r>
            <a:endParaRPr lang="en-GB" sz="2300" b="1" kern="1200" dirty="0"/>
          </a:p>
        </p:txBody>
      </p:sp>
      <p:sp>
        <p:nvSpPr>
          <p:cNvPr id="14" name="Cross 13"/>
          <p:cNvSpPr/>
          <p:nvPr/>
        </p:nvSpPr>
        <p:spPr>
          <a:xfrm>
            <a:off x="5575807" y="4576233"/>
            <a:ext cx="907125" cy="860841"/>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animBg="1"/>
      <p:bldP spid="13" grpId="0" animBg="1"/>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Aligning Oversight with Accelerating Digital Transformation</a:t>
            </a:r>
          </a:p>
        </p:txBody>
      </p:sp>
      <p:sp>
        <p:nvSpPr>
          <p:cNvPr id="3" name="Content Placeholder 2"/>
          <p:cNvSpPr>
            <a:spLocks noGrp="1"/>
          </p:cNvSpPr>
          <p:nvPr>
            <p:ph idx="1"/>
          </p:nvPr>
        </p:nvSpPr>
        <p:spPr>
          <a:xfrm>
            <a:off x="301657" y="2881427"/>
            <a:ext cx="11594969" cy="928574"/>
          </a:xfrm>
        </p:spPr>
        <p:txBody>
          <a:bodyPr/>
          <a:lstStyle/>
          <a:p>
            <a:pPr marL="0" indent="0">
              <a:buNone/>
            </a:pPr>
            <a:r>
              <a:rPr lang="en-GB" dirty="0"/>
              <a:t>The UK Government advocates that all Integrated Care Systems (ICS) include digital transformation in all future development plans. </a:t>
            </a:r>
          </a:p>
        </p:txBody>
      </p:sp>
      <p:pic>
        <p:nvPicPr>
          <p:cNvPr id="4" name="Content Placeholder 4"/>
          <p:cNvPicPr>
            <a:picLocks noChangeAspect="1"/>
          </p:cNvPicPr>
          <p:nvPr/>
        </p:nvPicPr>
        <p:blipFill>
          <a:blip r:embed="rId3"/>
          <a:stretch>
            <a:fillRect/>
          </a:stretch>
        </p:blipFill>
        <p:spPr>
          <a:xfrm>
            <a:off x="8387261" y="209162"/>
            <a:ext cx="3804739" cy="970209"/>
          </a:xfrm>
          <a:prstGeom prst="rect">
            <a:avLst/>
          </a:prstGeom>
        </p:spPr>
      </p:pic>
      <p:grpSp>
        <p:nvGrpSpPr>
          <p:cNvPr id="11" name="Group 10"/>
          <p:cNvGrpSpPr/>
          <p:nvPr/>
        </p:nvGrpSpPr>
        <p:grpSpPr>
          <a:xfrm>
            <a:off x="1337734" y="3591595"/>
            <a:ext cx="8720242" cy="3266405"/>
            <a:chOff x="1337734" y="3591595"/>
            <a:chExt cx="8720242" cy="3266405"/>
          </a:xfrm>
        </p:grpSpPr>
        <p:sp>
          <p:nvSpPr>
            <p:cNvPr id="7" name="Arrow: Right 6"/>
            <p:cNvSpPr/>
            <p:nvPr/>
          </p:nvSpPr>
          <p:spPr>
            <a:xfrm>
              <a:off x="1740059" y="3591595"/>
              <a:ext cx="8317917" cy="3266405"/>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p:cNvSpPr/>
            <p:nvPr/>
          </p:nvSpPr>
          <p:spPr>
            <a:xfrm>
              <a:off x="1337734" y="4571517"/>
              <a:ext cx="2935735" cy="1306562"/>
            </a:xfrm>
            <a:custGeom>
              <a:avLst/>
              <a:gdLst>
                <a:gd name="connsiteX0" fmla="*/ 0 w 2438400"/>
                <a:gd name="connsiteY0" fmla="*/ 262472 h 1574800"/>
                <a:gd name="connsiteX1" fmla="*/ 262472 w 2438400"/>
                <a:gd name="connsiteY1" fmla="*/ 0 h 1574800"/>
                <a:gd name="connsiteX2" fmla="*/ 2175928 w 2438400"/>
                <a:gd name="connsiteY2" fmla="*/ 0 h 1574800"/>
                <a:gd name="connsiteX3" fmla="*/ 2438400 w 2438400"/>
                <a:gd name="connsiteY3" fmla="*/ 262472 h 1574800"/>
                <a:gd name="connsiteX4" fmla="*/ 2438400 w 2438400"/>
                <a:gd name="connsiteY4" fmla="*/ 1312328 h 1574800"/>
                <a:gd name="connsiteX5" fmla="*/ 2175928 w 2438400"/>
                <a:gd name="connsiteY5" fmla="*/ 1574800 h 1574800"/>
                <a:gd name="connsiteX6" fmla="*/ 262472 w 2438400"/>
                <a:gd name="connsiteY6" fmla="*/ 1574800 h 1574800"/>
                <a:gd name="connsiteX7" fmla="*/ 0 w 2438400"/>
                <a:gd name="connsiteY7" fmla="*/ 1312328 h 1574800"/>
                <a:gd name="connsiteX8" fmla="*/ 0 w 2438400"/>
                <a:gd name="connsiteY8" fmla="*/ 262472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400" h="1574800">
                  <a:moveTo>
                    <a:pt x="0" y="262472"/>
                  </a:moveTo>
                  <a:cubicBezTo>
                    <a:pt x="0" y="117513"/>
                    <a:pt x="117513" y="0"/>
                    <a:pt x="262472" y="0"/>
                  </a:cubicBezTo>
                  <a:lnTo>
                    <a:pt x="2175928" y="0"/>
                  </a:lnTo>
                  <a:cubicBezTo>
                    <a:pt x="2320887" y="0"/>
                    <a:pt x="2438400" y="117513"/>
                    <a:pt x="2438400" y="262472"/>
                  </a:cubicBezTo>
                  <a:lnTo>
                    <a:pt x="2438400" y="1312328"/>
                  </a:lnTo>
                  <a:cubicBezTo>
                    <a:pt x="2438400" y="1457287"/>
                    <a:pt x="2320887" y="1574800"/>
                    <a:pt x="2175928" y="1574800"/>
                  </a:cubicBezTo>
                  <a:lnTo>
                    <a:pt x="262472" y="1574800"/>
                  </a:lnTo>
                  <a:cubicBezTo>
                    <a:pt x="117513" y="1574800"/>
                    <a:pt x="0" y="1457287"/>
                    <a:pt x="0" y="1312328"/>
                  </a:cubicBezTo>
                  <a:lnTo>
                    <a:pt x="0" y="2624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555" tIns="183555" rIns="183555" bIns="183555" numCol="1" spcCol="1270" anchor="ctr" anchorCtr="0">
              <a:noAutofit/>
            </a:bodyPr>
            <a:lstStyle/>
            <a:p>
              <a:pPr marL="0" lvl="0" indent="0" algn="ctr" defTabSz="1244600">
                <a:lnSpc>
                  <a:spcPct val="90000"/>
                </a:lnSpc>
                <a:spcBef>
                  <a:spcPct val="0"/>
                </a:spcBef>
                <a:spcAft>
                  <a:spcPct val="35000"/>
                </a:spcAft>
                <a:buNone/>
              </a:pPr>
              <a:r>
                <a:rPr lang="en-GB" sz="2800" b="1" i="0" kern="1200" dirty="0"/>
                <a:t>Using our regulatory levers</a:t>
              </a:r>
              <a:endParaRPr lang="en-GB" sz="2800" b="1" kern="1200" dirty="0"/>
            </a:p>
          </p:txBody>
        </p:sp>
      </p:grpSp>
      <p:sp>
        <p:nvSpPr>
          <p:cNvPr id="9" name="Freeform: Shape 8"/>
          <p:cNvSpPr/>
          <p:nvPr/>
        </p:nvSpPr>
        <p:spPr>
          <a:xfrm>
            <a:off x="4431150" y="4571517"/>
            <a:ext cx="2935735" cy="1306562"/>
          </a:xfrm>
          <a:custGeom>
            <a:avLst/>
            <a:gdLst>
              <a:gd name="connsiteX0" fmla="*/ 0 w 2438400"/>
              <a:gd name="connsiteY0" fmla="*/ 262472 h 1574800"/>
              <a:gd name="connsiteX1" fmla="*/ 262472 w 2438400"/>
              <a:gd name="connsiteY1" fmla="*/ 0 h 1574800"/>
              <a:gd name="connsiteX2" fmla="*/ 2175928 w 2438400"/>
              <a:gd name="connsiteY2" fmla="*/ 0 h 1574800"/>
              <a:gd name="connsiteX3" fmla="*/ 2438400 w 2438400"/>
              <a:gd name="connsiteY3" fmla="*/ 262472 h 1574800"/>
              <a:gd name="connsiteX4" fmla="*/ 2438400 w 2438400"/>
              <a:gd name="connsiteY4" fmla="*/ 1312328 h 1574800"/>
              <a:gd name="connsiteX5" fmla="*/ 2175928 w 2438400"/>
              <a:gd name="connsiteY5" fmla="*/ 1574800 h 1574800"/>
              <a:gd name="connsiteX6" fmla="*/ 262472 w 2438400"/>
              <a:gd name="connsiteY6" fmla="*/ 1574800 h 1574800"/>
              <a:gd name="connsiteX7" fmla="*/ 0 w 2438400"/>
              <a:gd name="connsiteY7" fmla="*/ 1312328 h 1574800"/>
              <a:gd name="connsiteX8" fmla="*/ 0 w 2438400"/>
              <a:gd name="connsiteY8" fmla="*/ 262472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400" h="1574800">
                <a:moveTo>
                  <a:pt x="0" y="262472"/>
                </a:moveTo>
                <a:cubicBezTo>
                  <a:pt x="0" y="117513"/>
                  <a:pt x="117513" y="0"/>
                  <a:pt x="262472" y="0"/>
                </a:cubicBezTo>
                <a:lnTo>
                  <a:pt x="2175928" y="0"/>
                </a:lnTo>
                <a:cubicBezTo>
                  <a:pt x="2320887" y="0"/>
                  <a:pt x="2438400" y="117513"/>
                  <a:pt x="2438400" y="262472"/>
                </a:cubicBezTo>
                <a:lnTo>
                  <a:pt x="2438400" y="1312328"/>
                </a:lnTo>
                <a:cubicBezTo>
                  <a:pt x="2438400" y="1457287"/>
                  <a:pt x="2320887" y="1574800"/>
                  <a:pt x="2175928" y="1574800"/>
                </a:cubicBezTo>
                <a:lnTo>
                  <a:pt x="262472" y="1574800"/>
                </a:lnTo>
                <a:cubicBezTo>
                  <a:pt x="117513" y="1574800"/>
                  <a:pt x="0" y="1457287"/>
                  <a:pt x="0" y="1312328"/>
                </a:cubicBezTo>
                <a:lnTo>
                  <a:pt x="0" y="2624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555" tIns="183555" rIns="183555" bIns="183555" numCol="1" spcCol="1270" anchor="ctr" anchorCtr="0">
            <a:noAutofit/>
          </a:bodyPr>
          <a:lstStyle/>
          <a:p>
            <a:pPr marL="0" lvl="0" indent="0" algn="ctr" defTabSz="1244600">
              <a:lnSpc>
                <a:spcPct val="90000"/>
              </a:lnSpc>
              <a:spcBef>
                <a:spcPct val="0"/>
              </a:spcBef>
              <a:spcAft>
                <a:spcPct val="35000"/>
              </a:spcAft>
              <a:buNone/>
            </a:pPr>
            <a:r>
              <a:rPr lang="en-GB" sz="2800" b="1" i="0" kern="1200" dirty="0"/>
              <a:t>Enforcing standards</a:t>
            </a:r>
            <a:endParaRPr lang="en-GB" sz="2800" b="1" kern="1200" dirty="0"/>
          </a:p>
        </p:txBody>
      </p:sp>
      <p:sp>
        <p:nvSpPr>
          <p:cNvPr id="10" name="Freeform: Shape 9"/>
          <p:cNvSpPr/>
          <p:nvPr/>
        </p:nvSpPr>
        <p:spPr>
          <a:xfrm>
            <a:off x="7524567" y="4571517"/>
            <a:ext cx="2935735" cy="1306562"/>
          </a:xfrm>
          <a:custGeom>
            <a:avLst/>
            <a:gdLst>
              <a:gd name="connsiteX0" fmla="*/ 0 w 2438400"/>
              <a:gd name="connsiteY0" fmla="*/ 262472 h 1574800"/>
              <a:gd name="connsiteX1" fmla="*/ 262472 w 2438400"/>
              <a:gd name="connsiteY1" fmla="*/ 0 h 1574800"/>
              <a:gd name="connsiteX2" fmla="*/ 2175928 w 2438400"/>
              <a:gd name="connsiteY2" fmla="*/ 0 h 1574800"/>
              <a:gd name="connsiteX3" fmla="*/ 2438400 w 2438400"/>
              <a:gd name="connsiteY3" fmla="*/ 262472 h 1574800"/>
              <a:gd name="connsiteX4" fmla="*/ 2438400 w 2438400"/>
              <a:gd name="connsiteY4" fmla="*/ 1312328 h 1574800"/>
              <a:gd name="connsiteX5" fmla="*/ 2175928 w 2438400"/>
              <a:gd name="connsiteY5" fmla="*/ 1574800 h 1574800"/>
              <a:gd name="connsiteX6" fmla="*/ 262472 w 2438400"/>
              <a:gd name="connsiteY6" fmla="*/ 1574800 h 1574800"/>
              <a:gd name="connsiteX7" fmla="*/ 0 w 2438400"/>
              <a:gd name="connsiteY7" fmla="*/ 1312328 h 1574800"/>
              <a:gd name="connsiteX8" fmla="*/ 0 w 2438400"/>
              <a:gd name="connsiteY8" fmla="*/ 262472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400" h="1574800">
                <a:moveTo>
                  <a:pt x="0" y="262472"/>
                </a:moveTo>
                <a:cubicBezTo>
                  <a:pt x="0" y="117513"/>
                  <a:pt x="117513" y="0"/>
                  <a:pt x="262472" y="0"/>
                </a:cubicBezTo>
                <a:lnTo>
                  <a:pt x="2175928" y="0"/>
                </a:lnTo>
                <a:cubicBezTo>
                  <a:pt x="2320887" y="0"/>
                  <a:pt x="2438400" y="117513"/>
                  <a:pt x="2438400" y="262472"/>
                </a:cubicBezTo>
                <a:lnTo>
                  <a:pt x="2438400" y="1312328"/>
                </a:lnTo>
                <a:cubicBezTo>
                  <a:pt x="2438400" y="1457287"/>
                  <a:pt x="2320887" y="1574800"/>
                  <a:pt x="2175928" y="1574800"/>
                </a:cubicBezTo>
                <a:lnTo>
                  <a:pt x="262472" y="1574800"/>
                </a:lnTo>
                <a:cubicBezTo>
                  <a:pt x="117513" y="1574800"/>
                  <a:pt x="0" y="1457287"/>
                  <a:pt x="0" y="1312328"/>
                </a:cubicBezTo>
                <a:lnTo>
                  <a:pt x="0" y="2624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555" tIns="183555" rIns="183555" bIns="183555" numCol="1" spcCol="1270" anchor="ctr" anchorCtr="0">
            <a:noAutofit/>
          </a:bodyPr>
          <a:lstStyle/>
          <a:p>
            <a:pPr marL="0" lvl="0" indent="0" algn="ctr" defTabSz="1244600">
              <a:lnSpc>
                <a:spcPct val="90000"/>
              </a:lnSpc>
              <a:spcBef>
                <a:spcPct val="0"/>
              </a:spcBef>
              <a:spcAft>
                <a:spcPct val="35000"/>
              </a:spcAft>
              <a:buNone/>
            </a:pPr>
            <a:r>
              <a:rPr lang="en-GB" sz="2800" b="1" i="0" kern="1200" dirty="0"/>
              <a:t>Supporting social care </a:t>
            </a:r>
            <a:endParaRPr lang="en-GB" sz="2800" b="1" kern="1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8933" y="212338"/>
            <a:ext cx="7956222" cy="1325563"/>
          </a:xfrm>
        </p:spPr>
        <p:txBody>
          <a:bodyPr>
            <a:normAutofit/>
          </a:bodyPr>
          <a:lstStyle/>
          <a:p>
            <a:r>
              <a:rPr lang="en-GB" sz="4800" b="1" dirty="0">
                <a:latin typeface="+mn-lt"/>
              </a:rPr>
              <a:t>The 3 Main Barriers.</a:t>
            </a:r>
          </a:p>
        </p:txBody>
      </p:sp>
      <p:sp>
        <p:nvSpPr>
          <p:cNvPr id="3" name="Content Placeholder 2"/>
          <p:cNvSpPr>
            <a:spLocks noGrp="1"/>
          </p:cNvSpPr>
          <p:nvPr>
            <p:ph idx="1"/>
          </p:nvPr>
        </p:nvSpPr>
        <p:spPr>
          <a:xfrm>
            <a:off x="3318933" y="1640170"/>
            <a:ext cx="8417437" cy="1137708"/>
          </a:xfrm>
        </p:spPr>
        <p:txBody>
          <a:bodyPr>
            <a:normAutofit/>
          </a:bodyPr>
          <a:lstStyle/>
          <a:p>
            <a:pPr marL="0" indent="0">
              <a:buNone/>
            </a:pPr>
            <a:r>
              <a:rPr lang="en-GB" dirty="0"/>
              <a:t>The UK Government identifies three main barriers to digital transformation in health and care. </a:t>
            </a:r>
          </a:p>
        </p:txBody>
      </p:sp>
      <p:pic>
        <p:nvPicPr>
          <p:cNvPr id="4" name="Content Placeholder 4"/>
          <p:cNvPicPr>
            <a:picLocks noChangeAspect="1"/>
          </p:cNvPicPr>
          <p:nvPr/>
        </p:nvPicPr>
        <p:blipFill>
          <a:blip r:embed="rId3"/>
          <a:stretch>
            <a:fillRect/>
          </a:stretch>
        </p:blipFill>
        <p:spPr>
          <a:xfrm>
            <a:off x="9030729" y="5905641"/>
            <a:ext cx="2958072" cy="754309"/>
          </a:xfrm>
          <a:prstGeom prst="rect">
            <a:avLst/>
          </a:prstGeom>
        </p:spPr>
      </p:pic>
      <p:grpSp>
        <p:nvGrpSpPr>
          <p:cNvPr id="13" name="Group 12"/>
          <p:cNvGrpSpPr/>
          <p:nvPr/>
        </p:nvGrpSpPr>
        <p:grpSpPr>
          <a:xfrm>
            <a:off x="1202265" y="2963333"/>
            <a:ext cx="9431867" cy="899714"/>
            <a:chOff x="1202265" y="2963333"/>
            <a:chExt cx="9431867" cy="899714"/>
          </a:xfrm>
        </p:grpSpPr>
        <p:sp>
          <p:nvSpPr>
            <p:cNvPr id="7" name="Rectangle 6"/>
            <p:cNvSpPr/>
            <p:nvPr/>
          </p:nvSpPr>
          <p:spPr>
            <a:xfrm>
              <a:off x="1202265" y="3295660"/>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p:cNvSpPr/>
            <p:nvPr/>
          </p:nvSpPr>
          <p:spPr>
            <a:xfrm>
              <a:off x="1673858" y="2963333"/>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ct val="0"/>
                </a:spcBef>
                <a:spcAft>
                  <a:spcPct val="35000"/>
                </a:spcAft>
                <a:buNone/>
              </a:pPr>
              <a:r>
                <a:rPr lang="en-GB" sz="2000" b="1" kern="1200" dirty="0"/>
                <a:t>Guidance is not clear enough </a:t>
              </a:r>
            </a:p>
          </p:txBody>
        </p:sp>
      </p:grpSp>
      <p:grpSp>
        <p:nvGrpSpPr>
          <p:cNvPr id="14" name="Group 13"/>
          <p:cNvGrpSpPr/>
          <p:nvPr/>
        </p:nvGrpSpPr>
        <p:grpSpPr>
          <a:xfrm>
            <a:off x="1202265" y="3984630"/>
            <a:ext cx="9431867" cy="899714"/>
            <a:chOff x="1202265" y="3984630"/>
            <a:chExt cx="9431867" cy="899714"/>
          </a:xfrm>
        </p:grpSpPr>
        <p:sp>
          <p:nvSpPr>
            <p:cNvPr id="9" name="Rectangle 8"/>
            <p:cNvSpPr/>
            <p:nvPr/>
          </p:nvSpPr>
          <p:spPr>
            <a:xfrm>
              <a:off x="1202265" y="4316957"/>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p:cNvSpPr/>
            <p:nvPr/>
          </p:nvSpPr>
          <p:spPr>
            <a:xfrm>
              <a:off x="1673858" y="3984630"/>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ct val="0"/>
                </a:spcBef>
                <a:spcAft>
                  <a:spcPct val="35000"/>
                </a:spcAft>
                <a:buNone/>
              </a:pPr>
              <a:r>
                <a:rPr lang="en-GB" sz="2000" b="1" kern="1200" dirty="0"/>
                <a:t>It is too challenging for industry innovators to collaborate. </a:t>
              </a:r>
            </a:p>
          </p:txBody>
        </p:sp>
      </p:grpSp>
      <p:grpSp>
        <p:nvGrpSpPr>
          <p:cNvPr id="15" name="Group 14"/>
          <p:cNvGrpSpPr/>
          <p:nvPr/>
        </p:nvGrpSpPr>
        <p:grpSpPr>
          <a:xfrm>
            <a:off x="1202265" y="5005927"/>
            <a:ext cx="9431867" cy="899714"/>
            <a:chOff x="1202265" y="5005927"/>
            <a:chExt cx="9431867" cy="899714"/>
          </a:xfrm>
        </p:grpSpPr>
        <p:sp>
          <p:nvSpPr>
            <p:cNvPr id="11" name="Rectangle 10"/>
            <p:cNvSpPr/>
            <p:nvPr/>
          </p:nvSpPr>
          <p:spPr>
            <a:xfrm>
              <a:off x="1202265" y="5338254"/>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p:cNvSpPr/>
            <p:nvPr/>
          </p:nvSpPr>
          <p:spPr>
            <a:xfrm>
              <a:off x="1673858" y="5005927"/>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ct val="0"/>
                </a:spcBef>
                <a:spcAft>
                  <a:spcPct val="35000"/>
                </a:spcAft>
                <a:buNone/>
              </a:pPr>
              <a:r>
                <a:rPr lang="en-GB" sz="2000" b="1" kern="1200" dirty="0"/>
                <a:t>There is a lack of clarity on who pays for what. </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138585"/>
            <a:ext cx="7956222" cy="1325563"/>
          </a:xfrm>
          <a:prstGeom prst="rect">
            <a:avLst/>
          </a:prstGeom>
        </p:spPr>
        <p:txBody>
          <a:bodyPr lIns="91440" tIns="45720" rIns="91440" bIns="45720" anchor="t"/>
          <a:lstStyle/>
          <a:p>
            <a:r>
              <a:rPr lang="en-GB" b="1" dirty="0">
                <a:latin typeface="Calibri"/>
                <a:ea typeface="Calibri"/>
                <a:cs typeface="Calibri"/>
              </a:rPr>
              <a:t>What had happened by March 2025?</a:t>
            </a:r>
            <a:endParaRPr lang="en-US" b="1">
              <a:latin typeface="Calibri"/>
              <a:ea typeface="Calibri"/>
              <a:cs typeface="Calibri"/>
            </a:endParaRPr>
          </a:p>
        </p:txBody>
      </p:sp>
      <p:grpSp>
        <p:nvGrpSpPr>
          <p:cNvPr id="15" name="Group 14"/>
          <p:cNvGrpSpPr/>
          <p:nvPr/>
        </p:nvGrpSpPr>
        <p:grpSpPr>
          <a:xfrm>
            <a:off x="733075" y="863527"/>
            <a:ext cx="2608149" cy="2608546"/>
            <a:chOff x="2020237" y="1048878"/>
            <a:chExt cx="2608149" cy="2608546"/>
          </a:xfrm>
        </p:grpSpPr>
        <p:sp>
          <p:nvSpPr>
            <p:cNvPr id="9" name="Arrow: Circular 8"/>
            <p:cNvSpPr/>
            <p:nvPr/>
          </p:nvSpPr>
          <p:spPr>
            <a:xfrm>
              <a:off x="2020237" y="1048878"/>
              <a:ext cx="2608149" cy="2608546"/>
            </a:xfrm>
            <a:prstGeom prst="circularArrow">
              <a:avLst>
                <a:gd name="adj1" fmla="val 10980"/>
                <a:gd name="adj2" fmla="val 1142322"/>
                <a:gd name="adj3" fmla="val 4500000"/>
                <a:gd name="adj4" fmla="val 108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0" name="Freeform: Shape 9"/>
            <p:cNvSpPr/>
            <p:nvPr/>
          </p:nvSpPr>
          <p:spPr>
            <a:xfrm>
              <a:off x="2596724" y="1990642"/>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bg1"/>
                  </a:solidFill>
                </a:rPr>
                <a:t>Digitise</a:t>
              </a:r>
            </a:p>
          </p:txBody>
        </p:sp>
      </p:grpSp>
      <p:grpSp>
        <p:nvGrpSpPr>
          <p:cNvPr id="16" name="Group 15"/>
          <p:cNvGrpSpPr/>
          <p:nvPr/>
        </p:nvGrpSpPr>
        <p:grpSpPr>
          <a:xfrm>
            <a:off x="8671" y="2362330"/>
            <a:ext cx="2608149" cy="2608546"/>
            <a:chOff x="1295833" y="2547681"/>
            <a:chExt cx="2608149" cy="2608546"/>
          </a:xfrm>
        </p:grpSpPr>
        <p:sp>
          <p:nvSpPr>
            <p:cNvPr id="11" name="Shape 10"/>
            <p:cNvSpPr/>
            <p:nvPr/>
          </p:nvSpPr>
          <p:spPr>
            <a:xfrm>
              <a:off x="1295833" y="2547681"/>
              <a:ext cx="2608149" cy="2608546"/>
            </a:xfrm>
            <a:prstGeom prst="leftCircularArrow">
              <a:avLst>
                <a:gd name="adj1" fmla="val 10980"/>
                <a:gd name="adj2" fmla="val 1142322"/>
                <a:gd name="adj3" fmla="val 6300000"/>
                <a:gd name="adj4" fmla="val 189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2" name="Freeform: Shape 11"/>
            <p:cNvSpPr/>
            <p:nvPr/>
          </p:nvSpPr>
          <p:spPr>
            <a:xfrm>
              <a:off x="1875258" y="3498115"/>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bg1"/>
                  </a:solidFill>
                </a:rPr>
                <a:t>Connect</a:t>
              </a:r>
            </a:p>
          </p:txBody>
        </p:sp>
      </p:grpSp>
      <p:grpSp>
        <p:nvGrpSpPr>
          <p:cNvPr id="17" name="Group 16"/>
          <p:cNvGrpSpPr/>
          <p:nvPr/>
        </p:nvGrpSpPr>
        <p:grpSpPr>
          <a:xfrm>
            <a:off x="918707" y="4040491"/>
            <a:ext cx="2240804" cy="2241702"/>
            <a:chOff x="2205869" y="4225842"/>
            <a:chExt cx="2240804" cy="2241702"/>
          </a:xfrm>
        </p:grpSpPr>
        <p:sp>
          <p:nvSpPr>
            <p:cNvPr id="13" name="Block Arc 12"/>
            <p:cNvSpPr/>
            <p:nvPr/>
          </p:nvSpPr>
          <p:spPr>
            <a:xfrm>
              <a:off x="2205869" y="4225842"/>
              <a:ext cx="2240804" cy="2241702"/>
            </a:xfrm>
            <a:prstGeom prst="blockArc">
              <a:avLst>
                <a:gd name="adj1" fmla="val 13500000"/>
                <a:gd name="adj2" fmla="val 10800000"/>
                <a:gd name="adj3" fmla="val 1274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4" name="Freeform: Shape 13"/>
            <p:cNvSpPr/>
            <p:nvPr/>
          </p:nvSpPr>
          <p:spPr>
            <a:xfrm>
              <a:off x="2600152" y="5007756"/>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bg1"/>
                  </a:solidFill>
                </a:rPr>
                <a:t>Transform</a:t>
              </a:r>
            </a:p>
          </p:txBody>
        </p:sp>
      </p:grpSp>
      <p:sp>
        <p:nvSpPr>
          <p:cNvPr id="7" name="TextBox 6"/>
          <p:cNvSpPr txBox="1"/>
          <p:nvPr/>
        </p:nvSpPr>
        <p:spPr>
          <a:xfrm>
            <a:off x="3251656" y="1461846"/>
            <a:ext cx="8933106" cy="5170646"/>
          </a:xfrm>
          <a:prstGeom prst="rect">
            <a:avLst/>
          </a:prstGeom>
          <a:noFill/>
        </p:spPr>
        <p:txBody>
          <a:bodyPr wrap="square" lIns="91440" tIns="45720" rIns="91440" bIns="45720" rtlCol="0" anchor="t">
            <a:spAutoFit/>
          </a:bodyPr>
          <a:lstStyle/>
          <a:p>
            <a:pPr>
              <a:buFont typeface="Arial"/>
              <a:buChar char="•"/>
            </a:pPr>
            <a:r>
              <a:rPr lang="en-GB" sz="2400" dirty="0">
                <a:ea typeface="+mn-lt"/>
                <a:cs typeface="+mn-lt"/>
              </a:rPr>
              <a:t>Approximately </a:t>
            </a:r>
            <a:r>
              <a:rPr lang="en-GB" sz="2400" b="1" dirty="0">
                <a:ea typeface="+mn-lt"/>
                <a:cs typeface="+mn-lt"/>
              </a:rPr>
              <a:t>91% of secondary-care trusts</a:t>
            </a:r>
            <a:r>
              <a:rPr lang="en-GB" sz="2400" dirty="0">
                <a:ea typeface="+mn-lt"/>
                <a:cs typeface="+mn-lt"/>
              </a:rPr>
              <a:t> had implemented an electronic patient record</a:t>
            </a:r>
            <a:endParaRPr lang="en-GB" dirty="0">
              <a:ea typeface="+mn-lt"/>
              <a:cs typeface="+mn-lt"/>
            </a:endParaRPr>
          </a:p>
          <a:p>
            <a:pPr lvl="1">
              <a:buFont typeface="Courier New"/>
              <a:buChar char="o"/>
            </a:pPr>
            <a:r>
              <a:rPr lang="en-GB" sz="2400" dirty="0">
                <a:ea typeface="+mn-lt"/>
                <a:cs typeface="+mn-lt"/>
              </a:rPr>
              <a:t> The 100% target was </a:t>
            </a:r>
            <a:r>
              <a:rPr lang="en-GB" sz="2400" b="1" dirty="0">
                <a:ea typeface="+mn-lt"/>
                <a:cs typeface="+mn-lt"/>
              </a:rPr>
              <a:t>not </a:t>
            </a:r>
            <a:r>
              <a:rPr lang="en-GB" sz="2400" dirty="0">
                <a:ea typeface="+mn-lt"/>
                <a:cs typeface="+mn-lt"/>
              </a:rPr>
              <a:t>met.</a:t>
            </a:r>
          </a:p>
          <a:p>
            <a:pPr>
              <a:buFont typeface="Arial"/>
              <a:buChar char="•"/>
            </a:pPr>
            <a:r>
              <a:rPr lang="en-GB" sz="2400" dirty="0">
                <a:ea typeface="+mn-lt"/>
                <a:cs typeface="+mn-lt"/>
              </a:rPr>
              <a:t>NHS App registration equivalent to </a:t>
            </a:r>
            <a:r>
              <a:rPr lang="en-GB" sz="2400" b="1" dirty="0">
                <a:ea typeface="+mn-lt"/>
                <a:cs typeface="+mn-lt"/>
              </a:rPr>
              <a:t>more than 75% of adults</a:t>
            </a:r>
            <a:r>
              <a:rPr lang="en-GB" sz="2400" dirty="0">
                <a:ea typeface="+mn-lt"/>
                <a:cs typeface="+mn-lt"/>
              </a:rPr>
              <a:t> was reported</a:t>
            </a:r>
            <a:endParaRPr lang="en-GB" dirty="0">
              <a:ea typeface="+mn-lt"/>
              <a:cs typeface="+mn-lt"/>
            </a:endParaRPr>
          </a:p>
          <a:p>
            <a:pPr lvl="1">
              <a:buFont typeface="Courier New"/>
              <a:buChar char="o"/>
            </a:pPr>
            <a:r>
              <a:rPr lang="en-GB" sz="2400" dirty="0">
                <a:ea typeface="+mn-lt"/>
                <a:cs typeface="+mn-lt"/>
              </a:rPr>
              <a:t> Registration did </a:t>
            </a:r>
            <a:r>
              <a:rPr lang="en-GB" sz="2400" b="1" dirty="0">
                <a:ea typeface="+mn-lt"/>
                <a:cs typeface="+mn-lt"/>
              </a:rPr>
              <a:t>not </a:t>
            </a:r>
            <a:r>
              <a:rPr lang="en-GB" sz="2400" dirty="0">
                <a:ea typeface="+mn-lt"/>
                <a:cs typeface="+mn-lt"/>
              </a:rPr>
              <a:t>demonstrate active or equitable use.</a:t>
            </a:r>
            <a:endParaRPr lang="en-GB">
              <a:ea typeface="Calibri"/>
              <a:cs typeface="Calibri"/>
            </a:endParaRPr>
          </a:p>
          <a:p>
            <a:pPr>
              <a:buFont typeface="Arial"/>
              <a:buChar char="•"/>
            </a:pPr>
            <a:r>
              <a:rPr lang="en-GB" sz="2400" dirty="0">
                <a:ea typeface="+mn-lt"/>
                <a:cs typeface="+mn-lt"/>
              </a:rPr>
              <a:t>Most GP practices were technically capable of enabling the intended NHS App functions</a:t>
            </a:r>
            <a:endParaRPr lang="en-GB" dirty="0">
              <a:ea typeface="+mn-lt"/>
              <a:cs typeface="+mn-lt"/>
            </a:endParaRPr>
          </a:p>
          <a:p>
            <a:pPr lvl="1">
              <a:buFont typeface="Courier New"/>
              <a:buChar char="o"/>
            </a:pPr>
            <a:r>
              <a:rPr lang="en-GB" sz="2400" dirty="0">
                <a:ea typeface="+mn-lt"/>
                <a:cs typeface="+mn-lt"/>
              </a:rPr>
              <a:t> But local activation varied.</a:t>
            </a:r>
            <a:endParaRPr lang="en-GB" dirty="0">
              <a:ea typeface="+mn-lt"/>
              <a:cs typeface="+mn-lt"/>
            </a:endParaRPr>
          </a:p>
          <a:p>
            <a:pPr>
              <a:buFont typeface="Arial"/>
              <a:buChar char="•"/>
            </a:pPr>
            <a:r>
              <a:rPr lang="en-GB" sz="2400" dirty="0">
                <a:ea typeface="+mn-lt"/>
                <a:cs typeface="+mn-lt"/>
              </a:rPr>
              <a:t>Shared records and data platforms had expanded</a:t>
            </a:r>
            <a:endParaRPr lang="en-GB" dirty="0">
              <a:ea typeface="+mn-lt"/>
              <a:cs typeface="+mn-lt"/>
            </a:endParaRPr>
          </a:p>
          <a:p>
            <a:pPr lvl="1">
              <a:buFont typeface="Courier New"/>
              <a:buChar char="o"/>
            </a:pPr>
            <a:r>
              <a:rPr lang="en-GB" sz="2400" dirty="0">
                <a:ea typeface="+mn-lt"/>
                <a:cs typeface="+mn-lt"/>
              </a:rPr>
              <a:t> Complete interoperability had </a:t>
            </a:r>
            <a:r>
              <a:rPr lang="en-GB" sz="2400" b="1" dirty="0">
                <a:ea typeface="+mn-lt"/>
                <a:cs typeface="+mn-lt"/>
              </a:rPr>
              <a:t>not </a:t>
            </a:r>
            <a:r>
              <a:rPr lang="en-GB" sz="2400" dirty="0">
                <a:ea typeface="+mn-lt"/>
                <a:cs typeface="+mn-lt"/>
              </a:rPr>
              <a:t>been achieved.</a:t>
            </a:r>
            <a:br>
              <a:rPr lang="en-GB" sz="2400" dirty="0">
                <a:ea typeface="+mn-lt"/>
                <a:cs typeface="+mn-lt"/>
              </a:rPr>
            </a:br>
            <a:endParaRPr lang="en-GB">
              <a:ea typeface="+mn-lt"/>
              <a:cs typeface="+mn-lt"/>
            </a:endParaRPr>
          </a:p>
          <a:p>
            <a:pPr>
              <a:buFont typeface="Arial"/>
              <a:buChar char="•"/>
            </a:pPr>
            <a:r>
              <a:rPr lang="en-GB" sz="2400" dirty="0">
                <a:ea typeface="+mn-lt"/>
                <a:cs typeface="+mn-lt"/>
              </a:rPr>
              <a:t>The reform had progressed further in installing digital infrastructure than in demonstrating system-wide transformation.</a:t>
            </a:r>
            <a:endParaRPr lang="en-GB" dirty="0">
              <a:ea typeface="+mn-lt"/>
              <a:cs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circle(in)">
                                      <p:cBhvr>
                                        <p:cTn id="12" dur="20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circle(in)">
                                      <p:cBhvr>
                                        <p:cTn id="17" dur="20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circle(in)">
                                      <p:cBhvr>
                                        <p:cTn id="22"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50F00-6F25-A40E-CF6E-9B1D9DB87C80}"/>
              </a:ext>
            </a:extLst>
          </p:cNvPr>
          <p:cNvSpPr>
            <a:spLocks noGrp="1"/>
          </p:cNvSpPr>
          <p:nvPr>
            <p:ph type="title"/>
          </p:nvPr>
        </p:nvSpPr>
        <p:spPr/>
        <p:txBody>
          <a:bodyPr/>
          <a:lstStyle/>
          <a:p>
            <a:r>
              <a:rPr lang="en-US" b="1" dirty="0">
                <a:ea typeface="+mj-lt"/>
                <a:cs typeface="+mj-lt"/>
              </a:rPr>
              <a:t>The 2025 Ten Year Health Plan (reform </a:t>
            </a:r>
            <a:r>
              <a:rPr lang="en-US" b="1" dirty="0" err="1">
                <a:ea typeface="+mj-lt"/>
                <a:cs typeface="+mj-lt"/>
              </a:rPr>
              <a:t>ctd</a:t>
            </a:r>
            <a:r>
              <a:rPr lang="en-US" b="1" dirty="0">
                <a:ea typeface="+mj-lt"/>
                <a:cs typeface="+mj-lt"/>
              </a:rPr>
              <a:t>.)</a:t>
            </a:r>
            <a:endParaRPr lang="en-US" b="1" dirty="0">
              <a:ea typeface="Calibri Light"/>
              <a:cs typeface="Calibri Light"/>
            </a:endParaRPr>
          </a:p>
        </p:txBody>
      </p:sp>
      <p:sp>
        <p:nvSpPr>
          <p:cNvPr id="3" name="Content Placeholder 2">
            <a:extLst>
              <a:ext uri="{FF2B5EF4-FFF2-40B4-BE49-F238E27FC236}">
                <a16:creationId xmlns:a16="http://schemas.microsoft.com/office/drawing/2014/main" id="{F6C6020C-9889-7B3A-A9AA-F2C790D1DD8B}"/>
              </a:ext>
            </a:extLst>
          </p:cNvPr>
          <p:cNvSpPr>
            <a:spLocks noGrp="1"/>
          </p:cNvSpPr>
          <p:nvPr>
            <p:ph idx="1"/>
          </p:nvPr>
        </p:nvSpPr>
        <p:spPr/>
        <p:txBody>
          <a:bodyPr vert="horz" lIns="91440" tIns="45720" rIns="91440" bIns="45720" rtlCol="0" anchor="t">
            <a:normAutofit lnSpcReduction="10000"/>
          </a:bodyPr>
          <a:lstStyle/>
          <a:p>
            <a:r>
              <a:rPr lang="en-US" dirty="0">
                <a:ea typeface="+mn-lt"/>
                <a:cs typeface="+mn-lt"/>
              </a:rPr>
              <a:t>The current plan is </a:t>
            </a:r>
            <a:r>
              <a:rPr lang="en-US" dirty="0" err="1">
                <a:ea typeface="+mn-lt"/>
                <a:cs typeface="+mn-lt"/>
              </a:rPr>
              <a:t>organised</a:t>
            </a:r>
            <a:r>
              <a:rPr lang="en-US" dirty="0">
                <a:ea typeface="+mn-lt"/>
                <a:cs typeface="+mn-lt"/>
              </a:rPr>
              <a:t> around three shifts:</a:t>
            </a:r>
            <a:endParaRPr lang="en-US" dirty="0">
              <a:ea typeface="Calibri"/>
              <a:cs typeface="Calibri"/>
            </a:endParaRPr>
          </a:p>
          <a:p>
            <a:pPr lvl="1">
              <a:buFont typeface="Courier New" panose="020B0604020202020204" pitchFamily="34" charset="0"/>
              <a:buChar char="o"/>
            </a:pPr>
            <a:r>
              <a:rPr lang="en-US" dirty="0">
                <a:ea typeface="+mn-lt"/>
                <a:cs typeface="+mn-lt"/>
              </a:rPr>
              <a:t>Hospital to community</a:t>
            </a:r>
            <a:endParaRPr lang="en-US">
              <a:ea typeface="Calibri"/>
              <a:cs typeface="Calibri"/>
            </a:endParaRPr>
          </a:p>
          <a:p>
            <a:pPr lvl="1">
              <a:buFont typeface="Courier New" panose="020B0604020202020204" pitchFamily="34" charset="0"/>
              <a:buChar char="o"/>
            </a:pPr>
            <a:r>
              <a:rPr lang="en-US" dirty="0">
                <a:ea typeface="+mn-lt"/>
                <a:cs typeface="+mn-lt"/>
              </a:rPr>
              <a:t>Analogue to digital</a:t>
            </a:r>
            <a:endParaRPr lang="en-US">
              <a:ea typeface="Calibri"/>
              <a:cs typeface="Calibri"/>
            </a:endParaRPr>
          </a:p>
          <a:p>
            <a:pPr lvl="1">
              <a:buFont typeface="Courier New" panose="020B0604020202020204" pitchFamily="34" charset="0"/>
              <a:buChar char="o"/>
            </a:pPr>
            <a:r>
              <a:rPr lang="en-US" dirty="0">
                <a:ea typeface="+mn-lt"/>
                <a:cs typeface="+mn-lt"/>
              </a:rPr>
              <a:t>Sickness to prevention</a:t>
            </a:r>
            <a:endParaRPr lang="en-US">
              <a:ea typeface="Calibri"/>
              <a:cs typeface="Calibri"/>
            </a:endParaRPr>
          </a:p>
          <a:p>
            <a:r>
              <a:rPr lang="en-US" dirty="0">
                <a:ea typeface="+mn-lt"/>
                <a:cs typeface="+mn-lt"/>
              </a:rPr>
              <a:t>Current implementation includes:</a:t>
            </a:r>
          </a:p>
          <a:p>
            <a:pPr lvl="1">
              <a:buFont typeface="Courier New" panose="020B0604020202020204" pitchFamily="34" charset="0"/>
              <a:buChar char="o"/>
            </a:pPr>
            <a:r>
              <a:rPr lang="en-US" dirty="0">
                <a:ea typeface="+mn-lt"/>
                <a:cs typeface="+mn-lt"/>
              </a:rPr>
              <a:t>Extending the NHS App</a:t>
            </a:r>
          </a:p>
          <a:p>
            <a:pPr lvl="1">
              <a:buFont typeface="Courier New" panose="020B0604020202020204" pitchFamily="34" charset="0"/>
              <a:buChar char="o"/>
            </a:pPr>
            <a:r>
              <a:rPr lang="en-US" dirty="0">
                <a:ea typeface="+mn-lt"/>
                <a:cs typeface="+mn-lt"/>
              </a:rPr>
              <a:t>Developing a Single Patient Record</a:t>
            </a:r>
          </a:p>
          <a:p>
            <a:pPr lvl="1">
              <a:buFont typeface="Courier New" panose="020B0604020202020204" pitchFamily="34" charset="0"/>
              <a:buChar char="o"/>
            </a:pPr>
            <a:r>
              <a:rPr lang="en-US" dirty="0">
                <a:ea typeface="+mn-lt"/>
                <a:cs typeface="+mn-lt"/>
              </a:rPr>
              <a:t>Improving interoperability &amp; using digital infrastructure to support community and preventive care.</a:t>
            </a:r>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9346550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645" y="435485"/>
            <a:ext cx="11481847" cy="639586"/>
          </a:xfrm>
        </p:spPr>
        <p:txBody>
          <a:bodyPr>
            <a:normAutofit fontScale="90000"/>
          </a:bodyPr>
          <a:lstStyle/>
          <a:p>
            <a:r>
              <a:rPr lang="en-GB" sz="4900" b="1" dirty="0">
                <a:latin typeface="+mn-lt"/>
              </a:rPr>
              <a:t>Activity – </a:t>
            </a:r>
            <a:br>
              <a:rPr lang="en-GB" b="1" dirty="0">
                <a:latin typeface="+mn-lt"/>
              </a:rPr>
            </a:br>
            <a:r>
              <a:rPr lang="en-GB" b="1" dirty="0">
                <a:latin typeface="+mn-lt"/>
              </a:rPr>
              <a:t>Independently or in small groups…</a:t>
            </a:r>
          </a:p>
        </p:txBody>
      </p:sp>
      <p:pic>
        <p:nvPicPr>
          <p:cNvPr id="4" name="Content Placeholder 3"/>
          <p:cNvPicPr>
            <a:picLocks noGrp="1" noChangeAspect="1"/>
          </p:cNvPicPr>
          <p:nvPr>
            <p:ph idx="1"/>
          </p:nvPr>
        </p:nvPicPr>
        <p:blipFill>
          <a:blip r:embed="rId3"/>
          <a:stretch>
            <a:fillRect/>
          </a:stretch>
        </p:blipFill>
        <p:spPr>
          <a:xfrm>
            <a:off x="8432801" y="587022"/>
            <a:ext cx="3668887" cy="1953744"/>
          </a:xfrm>
          <a:prstGeom prst="rect">
            <a:avLst/>
          </a:prstGeom>
        </p:spPr>
      </p:pic>
      <p:pic>
        <p:nvPicPr>
          <p:cNvPr id="5" name="Picture 4"/>
          <p:cNvPicPr>
            <a:picLocks noChangeAspect="1"/>
          </p:cNvPicPr>
          <p:nvPr/>
        </p:nvPicPr>
        <p:blipFill>
          <a:blip r:embed="rId4"/>
          <a:srcRect l="9739" r="6511" b="10023"/>
          <a:stretch>
            <a:fillRect/>
          </a:stretch>
        </p:blipFill>
        <p:spPr>
          <a:xfrm>
            <a:off x="8509383" y="2652889"/>
            <a:ext cx="3515722" cy="2712922"/>
          </a:xfrm>
          <a:prstGeom prst="rect">
            <a:avLst/>
          </a:prstGeom>
        </p:spPr>
      </p:pic>
      <p:sp>
        <p:nvSpPr>
          <p:cNvPr id="7" name="TextBox 6"/>
          <p:cNvSpPr txBox="1"/>
          <p:nvPr/>
        </p:nvSpPr>
        <p:spPr>
          <a:xfrm>
            <a:off x="259645" y="1450925"/>
            <a:ext cx="8173156" cy="4185761"/>
          </a:xfrm>
          <a:prstGeom prst="rect">
            <a:avLst/>
          </a:prstGeom>
          <a:noFill/>
        </p:spPr>
        <p:txBody>
          <a:bodyPr wrap="square">
            <a:spAutoFit/>
          </a:bodyPr>
          <a:lstStyle/>
          <a:p>
            <a:r>
              <a:rPr lang="en-GB" sz="2800" dirty="0"/>
              <a:t>Imagine that you have taken on a new role: </a:t>
            </a:r>
            <a:br>
              <a:rPr lang="en-GB" sz="2400" dirty="0"/>
            </a:br>
            <a:r>
              <a:rPr lang="en-GB" sz="2400" dirty="0"/>
              <a:t>Regional manager of </a:t>
            </a:r>
            <a:r>
              <a:rPr lang="en-GB" sz="2400" b="1" dirty="0"/>
              <a:t>Hope Care Ltd</a:t>
            </a:r>
            <a:r>
              <a:rPr lang="en-GB" sz="2400" dirty="0"/>
              <a:t>, a residential care company with three locations around Birmingham. </a:t>
            </a:r>
          </a:p>
          <a:p>
            <a:r>
              <a:rPr lang="en-GB" sz="2800" b="1" dirty="0"/>
              <a:t>Consider: </a:t>
            </a:r>
          </a:p>
          <a:p>
            <a:pPr marL="342900" indent="-342900">
              <a:buFont typeface="Arial" panose="020B0604020202020204" pitchFamily="34" charset="0"/>
              <a:buChar char="•"/>
            </a:pPr>
            <a:r>
              <a:rPr lang="en-GB" sz="2400" dirty="0"/>
              <a:t>What types of digitisation would you aim to ensure were in place? (What? Why?)  </a:t>
            </a:r>
          </a:p>
          <a:p>
            <a:pPr marL="342900" indent="-342900">
              <a:buFont typeface="Arial" panose="020B0604020202020204" pitchFamily="34" charset="0"/>
              <a:buChar char="•"/>
            </a:pPr>
            <a:r>
              <a:rPr lang="en-GB" sz="2400" dirty="0"/>
              <a:t>What types of digital connections would you need to aim to establish? (Who? What? Why?)</a:t>
            </a:r>
          </a:p>
          <a:p>
            <a:pPr marL="342900" indent="-342900">
              <a:buFont typeface="Arial" panose="020B0604020202020204" pitchFamily="34" charset="0"/>
              <a:buChar char="•"/>
            </a:pPr>
            <a:r>
              <a:rPr lang="en-GB" sz="2400" dirty="0"/>
              <a:t>How would optimum digitisation aid to save time and money as well as promoting resident independence? </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1186677"/>
            <a:ext cx="11594969" cy="1325563"/>
          </a:xfrm>
        </p:spPr>
        <p:txBody>
          <a:bodyPr>
            <a:normAutofit/>
          </a:bodyPr>
          <a:lstStyle/>
          <a:p>
            <a:r>
              <a:rPr lang="en-GB" sz="3600" b="1" dirty="0">
                <a:latin typeface="Calibri" panose="020F0502020204030204" pitchFamily="34" charset="0"/>
                <a:cs typeface="Calibri" panose="020F0502020204030204" pitchFamily="34" charset="0"/>
              </a:rPr>
              <a:t>Feedback on activity - </a:t>
            </a:r>
            <a:r>
              <a:rPr lang="en-US" sz="3600" b="1" dirty="0">
                <a:latin typeface="Calibri" panose="020F0502020204030204" pitchFamily="34" charset="0"/>
                <a:cs typeface="Calibri" panose="020F0502020204030204" pitchFamily="34" charset="0"/>
              </a:rPr>
              <a:t>Regional manager of Hope Care Ltd</a:t>
            </a:r>
            <a:endParaRPr lang="en-GB" sz="3600" b="1" dirty="0">
              <a:latin typeface="Calibri" panose="020F0502020204030204" pitchFamily="34" charset="0"/>
              <a:cs typeface="Calibri" panose="020F0502020204030204" pitchFamily="34" charset="0"/>
            </a:endParaRPr>
          </a:p>
        </p:txBody>
      </p:sp>
      <p:grpSp>
        <p:nvGrpSpPr>
          <p:cNvPr id="29" name="Group 28"/>
          <p:cNvGrpSpPr/>
          <p:nvPr/>
        </p:nvGrpSpPr>
        <p:grpSpPr>
          <a:xfrm>
            <a:off x="400308" y="2255289"/>
            <a:ext cx="2645888" cy="3958970"/>
            <a:chOff x="1769414" y="2383083"/>
            <a:chExt cx="2645888" cy="3572902"/>
          </a:xfrm>
        </p:grpSpPr>
        <p:grpSp>
          <p:nvGrpSpPr>
            <p:cNvPr id="20" name="Group 19"/>
            <p:cNvGrpSpPr/>
            <p:nvPr/>
          </p:nvGrpSpPr>
          <p:grpSpPr>
            <a:xfrm>
              <a:off x="2280734" y="2383083"/>
              <a:ext cx="2134568" cy="1814769"/>
              <a:chOff x="2020237" y="1048878"/>
              <a:chExt cx="2608149" cy="2608546"/>
            </a:xfrm>
          </p:grpSpPr>
          <p:sp>
            <p:nvSpPr>
              <p:cNvPr id="21" name="Arrow: Circular 20"/>
              <p:cNvSpPr/>
              <p:nvPr/>
            </p:nvSpPr>
            <p:spPr>
              <a:xfrm>
                <a:off x="2020237" y="1048878"/>
                <a:ext cx="2608149" cy="2608546"/>
              </a:xfrm>
              <a:prstGeom prst="circularArrow">
                <a:avLst>
                  <a:gd name="adj1" fmla="val 10980"/>
                  <a:gd name="adj2" fmla="val 1142322"/>
                  <a:gd name="adj3" fmla="val 4500000"/>
                  <a:gd name="adj4" fmla="val 108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2" name="Freeform: Shape 21"/>
              <p:cNvSpPr/>
              <p:nvPr/>
            </p:nvSpPr>
            <p:spPr>
              <a:xfrm>
                <a:off x="2596724" y="1990642"/>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000" b="1" kern="1200" dirty="0">
                    <a:solidFill>
                      <a:schemeClr val="tx1"/>
                    </a:solidFill>
                  </a:rPr>
                  <a:t>Digitise</a:t>
                </a:r>
                <a:endParaRPr lang="en-GB" sz="2700" b="1" kern="1200" dirty="0">
                  <a:solidFill>
                    <a:schemeClr val="tx1"/>
                  </a:solidFill>
                </a:endParaRPr>
              </a:p>
            </p:txBody>
          </p:sp>
        </p:grpSp>
        <p:grpSp>
          <p:nvGrpSpPr>
            <p:cNvPr id="23" name="Group 22"/>
            <p:cNvGrpSpPr/>
            <p:nvPr/>
          </p:nvGrpSpPr>
          <p:grpSpPr>
            <a:xfrm>
              <a:off x="1769414" y="3341457"/>
              <a:ext cx="2134568" cy="1814769"/>
              <a:chOff x="1295833" y="2547681"/>
              <a:chExt cx="2608149" cy="2608546"/>
            </a:xfrm>
          </p:grpSpPr>
          <p:sp>
            <p:nvSpPr>
              <p:cNvPr id="24" name="Shape 23"/>
              <p:cNvSpPr/>
              <p:nvPr/>
            </p:nvSpPr>
            <p:spPr>
              <a:xfrm>
                <a:off x="1295833" y="2547681"/>
                <a:ext cx="2608149" cy="2608546"/>
              </a:xfrm>
              <a:prstGeom prst="leftCircularArrow">
                <a:avLst>
                  <a:gd name="adj1" fmla="val 10980"/>
                  <a:gd name="adj2" fmla="val 1142322"/>
                  <a:gd name="adj3" fmla="val 6300000"/>
                  <a:gd name="adj4" fmla="val 189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5" name="Freeform: Shape 24"/>
              <p:cNvSpPr/>
              <p:nvPr/>
            </p:nvSpPr>
            <p:spPr>
              <a:xfrm>
                <a:off x="1875258" y="3498115"/>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000" b="1" kern="1200" dirty="0">
                    <a:solidFill>
                      <a:schemeClr val="tx1"/>
                    </a:solidFill>
                  </a:rPr>
                  <a:t>Connect</a:t>
                </a:r>
                <a:endParaRPr lang="en-GB" sz="2700" b="1" kern="1200" dirty="0">
                  <a:solidFill>
                    <a:schemeClr val="tx1"/>
                  </a:solidFill>
                </a:endParaRPr>
              </a:p>
            </p:txBody>
          </p:sp>
        </p:grpSp>
        <p:grpSp>
          <p:nvGrpSpPr>
            <p:cNvPr id="26" name="Group 25"/>
            <p:cNvGrpSpPr/>
            <p:nvPr/>
          </p:nvGrpSpPr>
          <p:grpSpPr>
            <a:xfrm>
              <a:off x="2432259" y="4396430"/>
              <a:ext cx="1833925" cy="1559555"/>
              <a:chOff x="2205869" y="4225842"/>
              <a:chExt cx="2240804" cy="2241702"/>
            </a:xfrm>
          </p:grpSpPr>
          <p:sp>
            <p:nvSpPr>
              <p:cNvPr id="27" name="Block Arc 26"/>
              <p:cNvSpPr/>
              <p:nvPr/>
            </p:nvSpPr>
            <p:spPr>
              <a:xfrm>
                <a:off x="2205869" y="4225842"/>
                <a:ext cx="2240804" cy="2241702"/>
              </a:xfrm>
              <a:prstGeom prst="blockArc">
                <a:avLst>
                  <a:gd name="adj1" fmla="val 13500000"/>
                  <a:gd name="adj2" fmla="val 10800000"/>
                  <a:gd name="adj3" fmla="val 1274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8" name="Freeform: Shape 27"/>
              <p:cNvSpPr/>
              <p:nvPr/>
            </p:nvSpPr>
            <p:spPr>
              <a:xfrm>
                <a:off x="2600152" y="5007756"/>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000" b="1" kern="1200" dirty="0">
                    <a:solidFill>
                      <a:schemeClr val="tx1"/>
                    </a:solidFill>
                  </a:rPr>
                  <a:t>Transform</a:t>
                </a:r>
              </a:p>
            </p:txBody>
          </p:sp>
        </p:grpSp>
      </p:grpSp>
      <p:sp>
        <p:nvSpPr>
          <p:cNvPr id="30" name="Rectangle: Rounded Corners 29"/>
          <p:cNvSpPr/>
          <p:nvPr/>
        </p:nvSpPr>
        <p:spPr>
          <a:xfrm>
            <a:off x="3409244" y="2904573"/>
            <a:ext cx="8623849" cy="7211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What types of digitisation would you aim to ensure were in place?</a:t>
            </a:r>
            <a:endParaRPr lang="en-GB" sz="2400" b="1" dirty="0"/>
          </a:p>
        </p:txBody>
      </p:sp>
      <p:sp>
        <p:nvSpPr>
          <p:cNvPr id="31" name="Rectangle: Rounded Corners 30"/>
          <p:cNvSpPr/>
          <p:nvPr/>
        </p:nvSpPr>
        <p:spPr>
          <a:xfrm>
            <a:off x="3555495" y="4229571"/>
            <a:ext cx="8483966" cy="7211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t>What types of digital connections would you need to aim to establish?</a:t>
            </a:r>
            <a:endParaRPr lang="en-GB" sz="2200" b="1" dirty="0"/>
          </a:p>
        </p:txBody>
      </p:sp>
      <p:sp>
        <p:nvSpPr>
          <p:cNvPr id="33" name="Rectangle: Rounded Corners 32"/>
          <p:cNvSpPr/>
          <p:nvPr/>
        </p:nvSpPr>
        <p:spPr>
          <a:xfrm>
            <a:off x="3555495" y="5376826"/>
            <a:ext cx="8477598" cy="8060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200" b="1" dirty="0"/>
              <a:t>How would optimum digitisation aid to save time and money as well as promoting resident independence?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7330924" y="2787113"/>
            <a:ext cx="4200551" cy="3694770"/>
          </a:xfrm>
          <a:prstGeom prst="rect">
            <a:avLst/>
          </a:prstGeom>
        </p:spPr>
      </p:pic>
      <p:sp>
        <p:nvSpPr>
          <p:cNvPr id="2" name="Title 1"/>
          <p:cNvSpPr>
            <a:spLocks noGrp="1"/>
          </p:cNvSpPr>
          <p:nvPr>
            <p:ph type="title"/>
          </p:nvPr>
        </p:nvSpPr>
        <p:spPr>
          <a:xfrm>
            <a:off x="301657" y="1232303"/>
            <a:ext cx="11766165" cy="1325563"/>
          </a:xfrm>
        </p:spPr>
        <p:txBody>
          <a:bodyPr>
            <a:normAutofit/>
          </a:bodyPr>
          <a:lstStyle/>
          <a:p>
            <a:r>
              <a:rPr lang="en-GB" sz="4000" b="1" dirty="0">
                <a:latin typeface="+mn-lt"/>
              </a:rPr>
              <a:t>What does ‘Good’ Digital Transformation look like? </a:t>
            </a:r>
          </a:p>
        </p:txBody>
      </p:sp>
      <p:sp>
        <p:nvSpPr>
          <p:cNvPr id="3" name="Content Placeholder 2"/>
          <p:cNvSpPr>
            <a:spLocks noGrp="1"/>
          </p:cNvSpPr>
          <p:nvPr>
            <p:ph idx="1"/>
          </p:nvPr>
        </p:nvSpPr>
        <p:spPr>
          <a:xfrm>
            <a:off x="124178" y="2324886"/>
            <a:ext cx="11594969" cy="924455"/>
          </a:xfrm>
        </p:spPr>
        <p:txBody>
          <a:bodyPr/>
          <a:lstStyle/>
          <a:p>
            <a:pPr marL="0" indent="0">
              <a:buNone/>
            </a:pPr>
            <a:r>
              <a:rPr lang="en-GB" dirty="0"/>
              <a:t>In 2021, the UK government launched the ‘What Good Looks Like- Framework’ </a:t>
            </a:r>
          </a:p>
        </p:txBody>
      </p:sp>
      <p:sp>
        <p:nvSpPr>
          <p:cNvPr id="5" name="TextBox 4"/>
          <p:cNvSpPr txBox="1"/>
          <p:nvPr/>
        </p:nvSpPr>
        <p:spPr>
          <a:xfrm>
            <a:off x="414546" y="3526316"/>
            <a:ext cx="6691810" cy="2246769"/>
          </a:xfrm>
          <a:prstGeom prst="rect">
            <a:avLst/>
          </a:prstGeom>
          <a:noFill/>
        </p:spPr>
        <p:txBody>
          <a:bodyPr wrap="square">
            <a:spAutoFit/>
          </a:bodyPr>
          <a:lstStyle/>
          <a:p>
            <a:r>
              <a:rPr lang="en-GB" sz="2000" b="0" i="0" dirty="0">
                <a:effectLst/>
                <a:latin typeface="Calibri" panose="020F0502020204030204" pitchFamily="34" charset="0"/>
                <a:cs typeface="Calibri" panose="020F0502020204030204" pitchFamily="34" charset="0"/>
              </a:rPr>
              <a:t>“</a:t>
            </a:r>
            <a:r>
              <a:rPr lang="en-GB" sz="2000" b="0" i="1" dirty="0">
                <a:effectLst/>
                <a:latin typeface="Calibri" panose="020F0502020204030204" pitchFamily="34" charset="0"/>
                <a:cs typeface="Calibri" panose="020F0502020204030204" pitchFamily="34" charset="0"/>
              </a:rPr>
              <a:t>The What Good Looks Like (WGLL) programme draws on local learning. </a:t>
            </a:r>
          </a:p>
          <a:p>
            <a:r>
              <a:rPr lang="en-GB" sz="2000" b="0" i="1" dirty="0">
                <a:effectLst/>
                <a:latin typeface="Calibri" panose="020F0502020204030204" pitchFamily="34" charset="0"/>
                <a:cs typeface="Calibri" panose="020F0502020204030204" pitchFamily="34" charset="0"/>
              </a:rPr>
              <a:t>It builds on established good practice to provide clear guidance for health and care leaders to digitise, connect and transform services safely and securely. </a:t>
            </a:r>
          </a:p>
          <a:p>
            <a:r>
              <a:rPr lang="en-GB" sz="2000" b="0" i="1" dirty="0">
                <a:effectLst/>
                <a:latin typeface="Calibri" panose="020F0502020204030204" pitchFamily="34" charset="0"/>
                <a:cs typeface="Calibri" panose="020F0502020204030204" pitchFamily="34" charset="0"/>
              </a:rPr>
              <a:t>This will improve the outcomes, experience and safety of our citizens.”</a:t>
            </a:r>
            <a:endParaRPr lang="en-GB" sz="2000" dirty="0">
              <a:latin typeface="Calibri" panose="020F0502020204030204" pitchFamily="34" charset="0"/>
              <a:cs typeface="Calibri" panose="020F0502020204030204" pitchFamily="34" charset="0"/>
            </a:endParaRPr>
          </a:p>
        </p:txBody>
      </p:sp>
      <p:sp>
        <p:nvSpPr>
          <p:cNvPr id="6" name="TextBox 5"/>
          <p:cNvSpPr txBox="1"/>
          <p:nvPr/>
        </p:nvSpPr>
        <p:spPr>
          <a:xfrm>
            <a:off x="3400513" y="6403353"/>
            <a:ext cx="6096000" cy="307777"/>
          </a:xfrm>
          <a:prstGeom prst="rect">
            <a:avLst/>
          </a:prstGeom>
          <a:noFill/>
        </p:spPr>
        <p:txBody>
          <a:bodyPr wrap="square">
            <a:spAutoFit/>
          </a:bodyPr>
          <a:lstStyle/>
          <a:p>
            <a:r>
              <a:rPr lang="en-GB" sz="1400" dirty="0"/>
              <a:t>(Department of Health and Social Care, 2023; NHS, 2021)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9976433" cy="1325563"/>
          </a:xfrm>
        </p:spPr>
        <p:txBody>
          <a:bodyPr>
            <a:normAutofit/>
          </a:bodyPr>
          <a:lstStyle/>
          <a:p>
            <a:r>
              <a:rPr lang="en-GB" sz="4000" dirty="0">
                <a:latin typeface="+mn-lt"/>
              </a:rPr>
              <a:t>What Good Looks Like for </a:t>
            </a:r>
            <a:br>
              <a:rPr lang="en-GB" sz="4000" dirty="0">
                <a:latin typeface="+mn-lt"/>
              </a:rPr>
            </a:br>
            <a:r>
              <a:rPr lang="en-GB" sz="4000" b="1" dirty="0">
                <a:latin typeface="+mn-lt"/>
              </a:rPr>
              <a:t>Local Authorities(LA’s) </a:t>
            </a:r>
            <a:r>
              <a:rPr lang="en-GB" sz="4000" dirty="0">
                <a:latin typeface="+mn-lt"/>
              </a:rPr>
              <a:t>and </a:t>
            </a:r>
            <a:r>
              <a:rPr lang="en-GB" sz="4000" b="1" dirty="0">
                <a:latin typeface="+mn-lt"/>
              </a:rPr>
              <a:t>Care Providers</a:t>
            </a:r>
          </a:p>
        </p:txBody>
      </p:sp>
      <p:sp>
        <p:nvSpPr>
          <p:cNvPr id="3" name="Content Placeholder 2"/>
          <p:cNvSpPr>
            <a:spLocks noGrp="1"/>
          </p:cNvSpPr>
          <p:nvPr>
            <p:ph idx="1"/>
          </p:nvPr>
        </p:nvSpPr>
        <p:spPr>
          <a:xfrm>
            <a:off x="272144" y="1712239"/>
            <a:ext cx="11695314" cy="1325563"/>
          </a:xfrm>
        </p:spPr>
        <p:txBody>
          <a:bodyPr>
            <a:normAutofit/>
          </a:bodyPr>
          <a:lstStyle/>
          <a:p>
            <a:pPr marL="0" indent="0" algn="just">
              <a:buNone/>
            </a:pPr>
            <a:r>
              <a:rPr lang="en-GB" sz="1800" dirty="0">
                <a:latin typeface="Arial" panose="020B0604020202020204" pitchFamily="34" charset="0"/>
                <a:cs typeface="Arial" panose="020B0604020202020204" pitchFamily="34" charset="0"/>
              </a:rPr>
              <a:t>The What Good Looks Like (WGLL) framework for adult social care is part of a suite of guidance for digital working across H+SC, developed by NHS England and the Department of Health and Social Care (DHSC). It is structured around the following </a:t>
            </a:r>
            <a:r>
              <a:rPr lang="en-GB" sz="1800" b="1" dirty="0">
                <a:latin typeface="Arial" panose="020B0604020202020204" pitchFamily="34" charset="0"/>
                <a:cs typeface="Arial" panose="020B0604020202020204" pitchFamily="34" charset="0"/>
              </a:rPr>
              <a:t>7 success measures </a:t>
            </a:r>
            <a:r>
              <a:rPr lang="en-GB" sz="1800" dirty="0">
                <a:latin typeface="Arial" panose="020B0604020202020204" pitchFamily="34" charset="0"/>
                <a:cs typeface="Arial" panose="020B0604020202020204" pitchFamily="34" charset="0"/>
              </a:rPr>
              <a:t>for digital working in adult social care services: </a:t>
            </a:r>
          </a:p>
          <a:p>
            <a:pPr marL="0" indent="0">
              <a:buNone/>
            </a:pPr>
            <a:endParaRPr lang="en-GB" dirty="0"/>
          </a:p>
        </p:txBody>
      </p:sp>
      <p:grpSp>
        <p:nvGrpSpPr>
          <p:cNvPr id="24" name="Group 23"/>
          <p:cNvGrpSpPr/>
          <p:nvPr/>
        </p:nvGrpSpPr>
        <p:grpSpPr>
          <a:xfrm>
            <a:off x="-1470122" y="1965978"/>
            <a:ext cx="10176824" cy="4640875"/>
            <a:chOff x="-1470122" y="1965978"/>
            <a:chExt cx="10176824" cy="4640875"/>
          </a:xfrm>
        </p:grpSpPr>
        <p:sp>
          <p:nvSpPr>
            <p:cNvPr id="9" name="Block Arc 8"/>
            <p:cNvSpPr/>
            <p:nvPr/>
          </p:nvSpPr>
          <p:spPr>
            <a:xfrm>
              <a:off x="-1470122" y="1965978"/>
              <a:ext cx="4640875" cy="4640875"/>
            </a:xfrm>
            <a:prstGeom prst="blockArc">
              <a:avLst>
                <a:gd name="adj1" fmla="val 18900000"/>
                <a:gd name="adj2" fmla="val 2700000"/>
                <a:gd name="adj3" fmla="val 465"/>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 name="Freeform: Shape 9"/>
            <p:cNvSpPr/>
            <p:nvPr/>
          </p:nvSpPr>
          <p:spPr>
            <a:xfrm>
              <a:off x="2666131" y="2720526"/>
              <a:ext cx="6040571"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GB" sz="2000" kern="1200" dirty="0">
                  <a:latin typeface="Arial" panose="020B0604020202020204" pitchFamily="34" charset="0"/>
                  <a:cs typeface="Arial" panose="020B0604020202020204" pitchFamily="34" charset="0"/>
                </a:rPr>
                <a:t>Well led</a:t>
              </a:r>
              <a:endParaRPr lang="en-GB" sz="2000" kern="1200" dirty="0"/>
            </a:p>
          </p:txBody>
        </p:sp>
        <p:sp>
          <p:nvSpPr>
            <p:cNvPr id="11" name="Oval 10"/>
            <p:cNvSpPr/>
            <p:nvPr/>
          </p:nvSpPr>
          <p:spPr>
            <a:xfrm>
              <a:off x="2470455" y="2681391"/>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5" name="Group 24"/>
          <p:cNvGrpSpPr/>
          <p:nvPr/>
        </p:nvGrpSpPr>
        <p:grpSpPr>
          <a:xfrm>
            <a:off x="2753978" y="3151288"/>
            <a:ext cx="5952724" cy="391351"/>
            <a:chOff x="2753978" y="3151288"/>
            <a:chExt cx="5952724" cy="391351"/>
          </a:xfrm>
        </p:grpSpPr>
        <p:sp>
          <p:nvSpPr>
            <p:cNvPr id="12" name="Freeform: Shape 11"/>
            <p:cNvSpPr/>
            <p:nvPr/>
          </p:nvSpPr>
          <p:spPr>
            <a:xfrm>
              <a:off x="2949654" y="3190424"/>
              <a:ext cx="5757048"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Ensure smart foundations</a:t>
              </a:r>
            </a:p>
          </p:txBody>
        </p:sp>
        <p:sp>
          <p:nvSpPr>
            <p:cNvPr id="13" name="Oval 12"/>
            <p:cNvSpPr/>
            <p:nvPr/>
          </p:nvSpPr>
          <p:spPr>
            <a:xfrm>
              <a:off x="2753978" y="3151288"/>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6" name="Group 25"/>
          <p:cNvGrpSpPr/>
          <p:nvPr/>
        </p:nvGrpSpPr>
        <p:grpSpPr>
          <a:xfrm>
            <a:off x="2909347" y="3620842"/>
            <a:ext cx="5797355" cy="391351"/>
            <a:chOff x="2909347" y="3620842"/>
            <a:chExt cx="5797355" cy="391351"/>
          </a:xfrm>
        </p:grpSpPr>
        <p:sp>
          <p:nvSpPr>
            <p:cNvPr id="14" name="Freeform: Shape 13"/>
            <p:cNvSpPr/>
            <p:nvPr/>
          </p:nvSpPr>
          <p:spPr>
            <a:xfrm>
              <a:off x="3105023" y="3659977"/>
              <a:ext cx="5601679"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Safe practice</a:t>
              </a:r>
            </a:p>
          </p:txBody>
        </p:sp>
        <p:sp>
          <p:nvSpPr>
            <p:cNvPr id="15" name="Oval 14"/>
            <p:cNvSpPr/>
            <p:nvPr/>
          </p:nvSpPr>
          <p:spPr>
            <a:xfrm>
              <a:off x="2909347" y="3620842"/>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7" name="Group 26"/>
          <p:cNvGrpSpPr/>
          <p:nvPr/>
        </p:nvGrpSpPr>
        <p:grpSpPr>
          <a:xfrm>
            <a:off x="2958955" y="4090739"/>
            <a:ext cx="5747747" cy="391351"/>
            <a:chOff x="2958955" y="4090739"/>
            <a:chExt cx="5747747" cy="391351"/>
          </a:xfrm>
        </p:grpSpPr>
        <p:sp>
          <p:nvSpPr>
            <p:cNvPr id="16" name="Freeform: Shape 15"/>
            <p:cNvSpPr/>
            <p:nvPr/>
          </p:nvSpPr>
          <p:spPr>
            <a:xfrm>
              <a:off x="3154631" y="4129874"/>
              <a:ext cx="5552071" cy="313081"/>
            </a:xfrm>
            <a:custGeom>
              <a:avLst/>
              <a:gdLst>
                <a:gd name="connsiteX0" fmla="*/ 0 w 5552071"/>
                <a:gd name="connsiteY0" fmla="*/ 0 h 313081"/>
                <a:gd name="connsiteX1" fmla="*/ 5552071 w 5552071"/>
                <a:gd name="connsiteY1" fmla="*/ 0 h 313081"/>
                <a:gd name="connsiteX2" fmla="*/ 5552071 w 5552071"/>
                <a:gd name="connsiteY2" fmla="*/ 313081 h 313081"/>
                <a:gd name="connsiteX3" fmla="*/ 0 w 5552071"/>
                <a:gd name="connsiteY3" fmla="*/ 313081 h 313081"/>
                <a:gd name="connsiteX4" fmla="*/ 0 w 55520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2071" h="313081">
                  <a:moveTo>
                    <a:pt x="0" y="0"/>
                  </a:moveTo>
                  <a:lnTo>
                    <a:pt x="5552071" y="0"/>
                  </a:lnTo>
                  <a:lnTo>
                    <a:pt x="55520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Support workforce</a:t>
              </a:r>
            </a:p>
          </p:txBody>
        </p:sp>
        <p:sp>
          <p:nvSpPr>
            <p:cNvPr id="17" name="Oval 16"/>
            <p:cNvSpPr/>
            <p:nvPr/>
          </p:nvSpPr>
          <p:spPr>
            <a:xfrm>
              <a:off x="2958955" y="4090739"/>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8" name="Group 27"/>
          <p:cNvGrpSpPr/>
          <p:nvPr/>
        </p:nvGrpSpPr>
        <p:grpSpPr>
          <a:xfrm>
            <a:off x="2909347" y="4560637"/>
            <a:ext cx="5797355" cy="391351"/>
            <a:chOff x="2909347" y="4560637"/>
            <a:chExt cx="5797355" cy="391351"/>
          </a:xfrm>
        </p:grpSpPr>
        <p:sp>
          <p:nvSpPr>
            <p:cNvPr id="18" name="Freeform: Shape 17"/>
            <p:cNvSpPr/>
            <p:nvPr/>
          </p:nvSpPr>
          <p:spPr>
            <a:xfrm>
              <a:off x="3105023" y="4599772"/>
              <a:ext cx="5601679"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Empower people</a:t>
              </a:r>
            </a:p>
          </p:txBody>
        </p:sp>
        <p:sp>
          <p:nvSpPr>
            <p:cNvPr id="19" name="Oval 18"/>
            <p:cNvSpPr/>
            <p:nvPr/>
          </p:nvSpPr>
          <p:spPr>
            <a:xfrm>
              <a:off x="2909347" y="456063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9" name="Group 28"/>
          <p:cNvGrpSpPr/>
          <p:nvPr/>
        </p:nvGrpSpPr>
        <p:grpSpPr>
          <a:xfrm>
            <a:off x="2753978" y="5030190"/>
            <a:ext cx="5952724" cy="391351"/>
            <a:chOff x="2753978" y="5030190"/>
            <a:chExt cx="5952724" cy="391351"/>
          </a:xfrm>
        </p:grpSpPr>
        <p:sp>
          <p:nvSpPr>
            <p:cNvPr id="20" name="Freeform: Shape 19"/>
            <p:cNvSpPr/>
            <p:nvPr/>
          </p:nvSpPr>
          <p:spPr>
            <a:xfrm>
              <a:off x="2949654" y="5069325"/>
              <a:ext cx="5757048"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Improve care</a:t>
              </a:r>
            </a:p>
          </p:txBody>
        </p:sp>
        <p:sp>
          <p:nvSpPr>
            <p:cNvPr id="21" name="Oval 20"/>
            <p:cNvSpPr/>
            <p:nvPr/>
          </p:nvSpPr>
          <p:spPr>
            <a:xfrm>
              <a:off x="2753978" y="5030190"/>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30" name="Group 29"/>
          <p:cNvGrpSpPr/>
          <p:nvPr/>
        </p:nvGrpSpPr>
        <p:grpSpPr>
          <a:xfrm>
            <a:off x="2470455" y="5500087"/>
            <a:ext cx="6236247" cy="391351"/>
            <a:chOff x="2470455" y="5500087"/>
            <a:chExt cx="6236247" cy="391351"/>
          </a:xfrm>
        </p:grpSpPr>
        <p:sp>
          <p:nvSpPr>
            <p:cNvPr id="22" name="Freeform: Shape 21"/>
            <p:cNvSpPr/>
            <p:nvPr/>
          </p:nvSpPr>
          <p:spPr>
            <a:xfrm>
              <a:off x="2666131" y="5539223"/>
              <a:ext cx="6040571"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Healthy populations</a:t>
              </a:r>
            </a:p>
          </p:txBody>
        </p:sp>
        <p:sp>
          <p:nvSpPr>
            <p:cNvPr id="23" name="Oval 22"/>
            <p:cNvSpPr/>
            <p:nvPr/>
          </p:nvSpPr>
          <p:spPr>
            <a:xfrm>
              <a:off x="2470455" y="550008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pic>
        <p:nvPicPr>
          <p:cNvPr id="31" name="Picture 30"/>
          <p:cNvPicPr>
            <a:picLocks noChangeAspect="1"/>
          </p:cNvPicPr>
          <p:nvPr/>
        </p:nvPicPr>
        <p:blipFill>
          <a:blip r:embed="rId3"/>
          <a:stretch>
            <a:fillRect/>
          </a:stretch>
        </p:blipFill>
        <p:spPr>
          <a:xfrm>
            <a:off x="10156373" y="82151"/>
            <a:ext cx="1811085" cy="1593015"/>
          </a:xfrm>
          <a:prstGeom prst="rect">
            <a:avLst/>
          </a:prstGeom>
        </p:spPr>
      </p:pic>
      <p:sp>
        <p:nvSpPr>
          <p:cNvPr id="5" name="TextBox 4"/>
          <p:cNvSpPr txBox="1"/>
          <p:nvPr/>
        </p:nvSpPr>
        <p:spPr>
          <a:xfrm>
            <a:off x="9329057" y="5326430"/>
            <a:ext cx="2090057" cy="307777"/>
          </a:xfrm>
          <a:prstGeom prst="rect">
            <a:avLst/>
          </a:prstGeom>
          <a:noFill/>
        </p:spPr>
        <p:txBody>
          <a:bodyPr wrap="square">
            <a:spAutoFit/>
          </a:bodyPr>
          <a:lstStyle/>
          <a:p>
            <a:r>
              <a:rPr lang="en-GB" sz="1400" dirty="0"/>
              <a:t>(NHS England, 2021)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fade">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500"/>
                                        <p:tgtEl>
                                          <p:spTgt spid="2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fade">
                                      <p:cBhvr>
                                        <p:cTn id="27" dur="500"/>
                                        <p:tgtEl>
                                          <p:spTgt spid="2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8"/>
                                        </p:tgtEl>
                                        <p:attrNameLst>
                                          <p:attrName>style.visibility</p:attrName>
                                        </p:attrNameLst>
                                      </p:cBhvr>
                                      <p:to>
                                        <p:strVal val="visible"/>
                                      </p:to>
                                    </p:set>
                                    <p:animEffect transition="in" filter="fade">
                                      <p:cBhvr>
                                        <p:cTn id="32" dur="500"/>
                                        <p:tgtEl>
                                          <p:spTgt spid="2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9"/>
                                        </p:tgtEl>
                                        <p:attrNameLst>
                                          <p:attrName>style.visibility</p:attrName>
                                        </p:attrNameLst>
                                      </p:cBhvr>
                                      <p:to>
                                        <p:strVal val="visible"/>
                                      </p:to>
                                    </p:set>
                                    <p:animEffect transition="in" filter="fade">
                                      <p:cBhvr>
                                        <p:cTn id="37" dur="500"/>
                                        <p:tgtEl>
                                          <p:spTgt spid="2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0"/>
                                        </p:tgtEl>
                                        <p:attrNameLst>
                                          <p:attrName>style.visibility</p:attrName>
                                        </p:attrNameLst>
                                      </p:cBhvr>
                                      <p:to>
                                        <p:strVal val="visible"/>
                                      </p:to>
                                    </p:set>
                                    <p:animEffect transition="in" filter="fade">
                                      <p:cBhvr>
                                        <p:cTn id="42"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latin typeface="+mn-lt"/>
              </a:rPr>
              <a:t>Success measure 1 – “Well led”</a:t>
            </a:r>
          </a:p>
        </p:txBody>
      </p:sp>
      <p:sp>
        <p:nvSpPr>
          <p:cNvPr id="5" name="Content Placeholder 4"/>
          <p:cNvSpPr>
            <a:spLocks noGrp="1"/>
          </p:cNvSpPr>
          <p:nvPr>
            <p:ph idx="1"/>
          </p:nvPr>
        </p:nvSpPr>
        <p:spPr>
          <a:xfrm>
            <a:off x="3289082" y="1504157"/>
            <a:ext cx="8648918" cy="2831041"/>
          </a:xfrm>
        </p:spPr>
        <p:txBody>
          <a:bodyPr>
            <a:normAutofit/>
          </a:bodyPr>
          <a:lstStyle/>
          <a:p>
            <a:pPr marL="0" indent="0">
              <a:buNone/>
            </a:pPr>
            <a:r>
              <a:rPr lang="en-GB" b="1" dirty="0"/>
              <a:t>In the NHS: </a:t>
            </a:r>
          </a:p>
          <a:p>
            <a:r>
              <a:rPr lang="en-GB" sz="2000" dirty="0"/>
              <a:t>An integrated care board (ICB) should have a system wide digital and data strategy that drives ‘levelling up’ and is underpinned by a sustainable financial plan.</a:t>
            </a:r>
          </a:p>
          <a:p>
            <a:r>
              <a:rPr lang="en-GB" sz="2000" dirty="0"/>
              <a:t>Digital and data solutions should be identified for improving health and care outcomes by regularly engaging with partners, citizen and front line groups. </a:t>
            </a:r>
          </a:p>
        </p:txBody>
      </p:sp>
      <p:pic>
        <p:nvPicPr>
          <p:cNvPr id="6" name="Picture 5"/>
          <p:cNvPicPr>
            <a:picLocks noChangeAspect="1"/>
          </p:cNvPicPr>
          <p:nvPr/>
        </p:nvPicPr>
        <p:blipFill>
          <a:blip r:embed="rId3"/>
          <a:srcRect l="7299" t="7234" r="4692"/>
          <a:stretch>
            <a:fillRect/>
          </a:stretch>
        </p:blipFill>
        <p:spPr>
          <a:xfrm>
            <a:off x="254000" y="2220685"/>
            <a:ext cx="2804859" cy="2600480"/>
          </a:xfrm>
          <a:prstGeom prst="rect">
            <a:avLst/>
          </a:prstGeom>
        </p:spPr>
      </p:pic>
      <p:sp>
        <p:nvSpPr>
          <p:cNvPr id="7" name="TextBox 6"/>
          <p:cNvSpPr txBox="1"/>
          <p:nvPr/>
        </p:nvSpPr>
        <p:spPr>
          <a:xfrm>
            <a:off x="3289082" y="4061440"/>
            <a:ext cx="8767451" cy="2431435"/>
          </a:xfrm>
          <a:prstGeom prst="rect">
            <a:avLst/>
          </a:prstGeom>
          <a:noFill/>
        </p:spPr>
        <p:txBody>
          <a:bodyPr wrap="square" rtlCol="0">
            <a:spAutoFit/>
          </a:bodyPr>
          <a:lstStyle/>
          <a:p>
            <a:r>
              <a:rPr lang="en-GB" sz="2600" b="1" dirty="0"/>
              <a:t>In LA’s and Social Care:</a:t>
            </a:r>
          </a:p>
          <a:p>
            <a:pPr marL="342900" indent="-342900">
              <a:buFont typeface="Arial" panose="020B0604020202020204" pitchFamily="34" charset="0"/>
              <a:buChar char="•"/>
            </a:pPr>
            <a:r>
              <a:rPr lang="en-GB" sz="2000" dirty="0"/>
              <a:t>An organisation should have a clear vision and credible strategy for how to use digital technology ensures the transformative power of technology is felt throughout an organisation. </a:t>
            </a:r>
          </a:p>
          <a:p>
            <a:pPr marL="342900" indent="-342900">
              <a:buFont typeface="Arial" panose="020B0604020202020204" pitchFamily="34" charset="0"/>
              <a:buChar char="•"/>
            </a:pPr>
            <a:r>
              <a:rPr lang="en-GB" sz="2000" b="0" i="0" dirty="0">
                <a:solidFill>
                  <a:srgbClr val="0B0C0C"/>
                </a:solidFill>
                <a:effectLst/>
                <a:latin typeface="GDS Transport"/>
              </a:rPr>
              <a:t>An organisation should ensure staff in leadership positions have the knowledge and skills to deliver digital transformation across the organisation and build digital confidence within your teams. </a:t>
            </a:r>
            <a:endParaRPr lang="en-GB" sz="2000" dirty="0"/>
          </a:p>
        </p:txBody>
      </p:sp>
      <p:pic>
        <p:nvPicPr>
          <p:cNvPr id="9" name="Picture 8"/>
          <p:cNvPicPr>
            <a:picLocks noChangeAspect="1"/>
          </p:cNvPicPr>
          <p:nvPr/>
        </p:nvPicPr>
        <p:blipFill>
          <a:blip r:embed="rId4"/>
          <a:stretch>
            <a:fillRect/>
          </a:stretch>
        </p:blipFill>
        <p:spPr>
          <a:xfrm>
            <a:off x="10200489" y="6480015"/>
            <a:ext cx="1737511" cy="37798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fade">
                                      <p:cBhvr>
                                        <p:cTn id="22" dur="5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animEffect transition="in" filter="fade">
                                      <p:cBhvr>
                                        <p:cTn id="27" dur="500"/>
                                        <p:tgtEl>
                                          <p:spTgt spid="7">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2" end="2"/>
                                            </p:txEl>
                                          </p:spTgt>
                                        </p:tgtEl>
                                        <p:attrNameLst>
                                          <p:attrName>style.visibility</p:attrName>
                                        </p:attrNameLst>
                                      </p:cBhvr>
                                      <p:to>
                                        <p:strVal val="visible"/>
                                      </p:to>
                                    </p:set>
                                    <p:animEffect transition="in" filter="fade">
                                      <p:cBhvr>
                                        <p:cTn id="3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17666" y="283349"/>
            <a:ext cx="7956222" cy="1325563"/>
          </a:xfrm>
        </p:spPr>
        <p:txBody>
          <a:bodyPr/>
          <a:lstStyle/>
          <a:p>
            <a:r>
              <a:rPr lang="en-GB" b="1" dirty="0">
                <a:latin typeface="+mn-lt"/>
              </a:rPr>
              <a:t>Success Measure 2 – </a:t>
            </a:r>
            <a:br>
              <a:rPr lang="en-GB" b="1" dirty="0">
                <a:latin typeface="+mn-lt"/>
              </a:rPr>
            </a:br>
            <a:r>
              <a:rPr lang="en-GB" b="1" dirty="0">
                <a:latin typeface="+mn-lt"/>
              </a:rPr>
              <a:t>“Ensure smart foundations”  </a:t>
            </a:r>
          </a:p>
        </p:txBody>
      </p:sp>
      <p:sp>
        <p:nvSpPr>
          <p:cNvPr id="3" name="Rectangle 2" descr="Doctor"/>
          <p:cNvSpPr/>
          <p:nvPr/>
        </p:nvSpPr>
        <p:spPr>
          <a:xfrm>
            <a:off x="2513476" y="1927841"/>
            <a:ext cx="1240838" cy="118269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7" name="Freeform: Shape 6"/>
          <p:cNvSpPr/>
          <p:nvPr/>
        </p:nvSpPr>
        <p:spPr>
          <a:xfrm>
            <a:off x="2452181" y="3264157"/>
            <a:ext cx="1717048" cy="602496"/>
          </a:xfrm>
          <a:custGeom>
            <a:avLst/>
            <a:gdLst>
              <a:gd name="connsiteX0" fmla="*/ 0 w 3545253"/>
              <a:gd name="connsiteY0" fmla="*/ 0 h 602496"/>
              <a:gd name="connsiteX1" fmla="*/ 3545253 w 3545253"/>
              <a:gd name="connsiteY1" fmla="*/ 0 h 602496"/>
              <a:gd name="connsiteX2" fmla="*/ 3545253 w 3545253"/>
              <a:gd name="connsiteY2" fmla="*/ 602496 h 602496"/>
              <a:gd name="connsiteX3" fmla="*/ 0 w 3545253"/>
              <a:gd name="connsiteY3" fmla="*/ 602496 h 602496"/>
              <a:gd name="connsiteX4" fmla="*/ 0 w 3545253"/>
              <a:gd name="connsiteY4" fmla="*/ 0 h 602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45253" h="602496">
                <a:moveTo>
                  <a:pt x="0" y="0"/>
                </a:moveTo>
                <a:lnTo>
                  <a:pt x="3545253" y="0"/>
                </a:lnTo>
                <a:lnTo>
                  <a:pt x="3545253" y="602496"/>
                </a:lnTo>
                <a:lnTo>
                  <a:pt x="0" y="60249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GB" sz="2800" b="1" kern="1200" dirty="0"/>
              <a:t>In the NHS: </a:t>
            </a:r>
            <a:endParaRPr lang="en-US" sz="2800" kern="1200" dirty="0"/>
          </a:p>
        </p:txBody>
      </p:sp>
      <p:sp>
        <p:nvSpPr>
          <p:cNvPr id="9" name="Freeform: Shape 8"/>
          <p:cNvSpPr/>
          <p:nvPr/>
        </p:nvSpPr>
        <p:spPr>
          <a:xfrm>
            <a:off x="886426" y="3863177"/>
            <a:ext cx="5442857" cy="2602070"/>
          </a:xfrm>
          <a:custGeom>
            <a:avLst/>
            <a:gdLst>
              <a:gd name="connsiteX0" fmla="*/ 0 w 3545253"/>
              <a:gd name="connsiteY0" fmla="*/ 0 h 2602070"/>
              <a:gd name="connsiteX1" fmla="*/ 3545253 w 3545253"/>
              <a:gd name="connsiteY1" fmla="*/ 0 h 2602070"/>
              <a:gd name="connsiteX2" fmla="*/ 3545253 w 3545253"/>
              <a:gd name="connsiteY2" fmla="*/ 2602070 h 2602070"/>
              <a:gd name="connsiteX3" fmla="*/ 0 w 3545253"/>
              <a:gd name="connsiteY3" fmla="*/ 2602070 h 2602070"/>
              <a:gd name="connsiteX4" fmla="*/ 0 w 3545253"/>
              <a:gd name="connsiteY4" fmla="*/ 0 h 26020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45253" h="2602070">
                <a:moveTo>
                  <a:pt x="0" y="0"/>
                </a:moveTo>
                <a:lnTo>
                  <a:pt x="3545253" y="0"/>
                </a:lnTo>
                <a:lnTo>
                  <a:pt x="3545253" y="2602070"/>
                </a:lnTo>
                <a:lnTo>
                  <a:pt x="0" y="260207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285750" lvl="0" indent="-285750" algn="l" defTabSz="800100">
              <a:lnSpc>
                <a:spcPct val="100000"/>
              </a:lnSpc>
              <a:spcBef>
                <a:spcPct val="0"/>
              </a:spcBef>
              <a:spcAft>
                <a:spcPct val="35000"/>
              </a:spcAft>
              <a:buFont typeface="Arial" panose="020B0604020202020204" pitchFamily="34" charset="0"/>
              <a:buChar char="•"/>
            </a:pPr>
            <a:r>
              <a:rPr lang="en-GB" sz="1800" b="0" i="0" kern="1200" dirty="0"/>
              <a:t>Each setting should oversee investment in modern infrastructure to retire unsupported systems.</a:t>
            </a:r>
          </a:p>
          <a:p>
            <a:pPr marL="285750" lvl="0" indent="-285750" algn="l" defTabSz="800100">
              <a:lnSpc>
                <a:spcPct val="100000"/>
              </a:lnSpc>
              <a:spcBef>
                <a:spcPct val="0"/>
              </a:spcBef>
              <a:spcAft>
                <a:spcPct val="35000"/>
              </a:spcAft>
              <a:buFont typeface="Arial" panose="020B0604020202020204" pitchFamily="34" charset="0"/>
              <a:buChar char="•"/>
            </a:pPr>
            <a:endParaRPr lang="en-GB" sz="1800" b="0" i="0" kern="1200" dirty="0"/>
          </a:p>
          <a:p>
            <a:pPr marL="285750" lvl="0" indent="-285750" algn="l" defTabSz="800100">
              <a:lnSpc>
                <a:spcPct val="100000"/>
              </a:lnSpc>
              <a:spcBef>
                <a:spcPct val="0"/>
              </a:spcBef>
              <a:spcAft>
                <a:spcPct val="35000"/>
              </a:spcAft>
              <a:buFont typeface="Arial" panose="020B0604020202020204" pitchFamily="34" charset="0"/>
              <a:buChar char="•"/>
            </a:pPr>
            <a:r>
              <a:rPr lang="en-GB" sz="1800" b="0" i="0" kern="1200" dirty="0"/>
              <a:t>Ensure levelling up of the use and scope of electronic care record systems, including using greater clinical functionality and links to diagnostic systems</a:t>
            </a:r>
            <a:endParaRPr lang="en-US" sz="1800" kern="1200" dirty="0"/>
          </a:p>
        </p:txBody>
      </p:sp>
      <p:sp>
        <p:nvSpPr>
          <p:cNvPr id="10" name="Rectangle 9" descr="User Network"/>
          <p:cNvSpPr/>
          <p:nvPr/>
        </p:nvSpPr>
        <p:spPr>
          <a:xfrm>
            <a:off x="8437686" y="1927841"/>
            <a:ext cx="1240838" cy="118269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1" name="Freeform: Shape 10"/>
          <p:cNvSpPr/>
          <p:nvPr/>
        </p:nvSpPr>
        <p:spPr>
          <a:xfrm>
            <a:off x="6912429" y="3213113"/>
            <a:ext cx="4869471" cy="602496"/>
          </a:xfrm>
          <a:custGeom>
            <a:avLst/>
            <a:gdLst>
              <a:gd name="connsiteX0" fmla="*/ 0 w 4571922"/>
              <a:gd name="connsiteY0" fmla="*/ 0 h 602496"/>
              <a:gd name="connsiteX1" fmla="*/ 4571922 w 4571922"/>
              <a:gd name="connsiteY1" fmla="*/ 0 h 602496"/>
              <a:gd name="connsiteX2" fmla="*/ 4571922 w 4571922"/>
              <a:gd name="connsiteY2" fmla="*/ 602496 h 602496"/>
              <a:gd name="connsiteX3" fmla="*/ 0 w 4571922"/>
              <a:gd name="connsiteY3" fmla="*/ 602496 h 602496"/>
              <a:gd name="connsiteX4" fmla="*/ 0 w 4571922"/>
              <a:gd name="connsiteY4" fmla="*/ 0 h 602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1922" h="602496">
                <a:moveTo>
                  <a:pt x="0" y="0"/>
                </a:moveTo>
                <a:lnTo>
                  <a:pt x="4571922" y="0"/>
                </a:lnTo>
                <a:lnTo>
                  <a:pt x="4571922" y="602496"/>
                </a:lnTo>
                <a:lnTo>
                  <a:pt x="0" y="60249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GB" sz="2800" b="1" kern="1200" dirty="0"/>
              <a:t>In LA’s and Social Care Settings:</a:t>
            </a:r>
            <a:endParaRPr lang="en-US" sz="2800" kern="1200" dirty="0"/>
          </a:p>
        </p:txBody>
      </p:sp>
      <p:sp>
        <p:nvSpPr>
          <p:cNvPr id="12" name="Freeform: Shape 11"/>
          <p:cNvSpPr/>
          <p:nvPr/>
        </p:nvSpPr>
        <p:spPr>
          <a:xfrm>
            <a:off x="6585857" y="3890804"/>
            <a:ext cx="5442856" cy="2602070"/>
          </a:xfrm>
          <a:custGeom>
            <a:avLst/>
            <a:gdLst>
              <a:gd name="connsiteX0" fmla="*/ 0 w 4657044"/>
              <a:gd name="connsiteY0" fmla="*/ 0 h 2602070"/>
              <a:gd name="connsiteX1" fmla="*/ 4657044 w 4657044"/>
              <a:gd name="connsiteY1" fmla="*/ 0 h 2602070"/>
              <a:gd name="connsiteX2" fmla="*/ 4657044 w 4657044"/>
              <a:gd name="connsiteY2" fmla="*/ 2602070 h 2602070"/>
              <a:gd name="connsiteX3" fmla="*/ 0 w 4657044"/>
              <a:gd name="connsiteY3" fmla="*/ 2602070 h 2602070"/>
              <a:gd name="connsiteX4" fmla="*/ 0 w 4657044"/>
              <a:gd name="connsiteY4" fmla="*/ 0 h 26020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57044" h="2602070">
                <a:moveTo>
                  <a:pt x="0" y="0"/>
                </a:moveTo>
                <a:lnTo>
                  <a:pt x="4657044" y="0"/>
                </a:lnTo>
                <a:lnTo>
                  <a:pt x="4657044" y="2602070"/>
                </a:lnTo>
                <a:lnTo>
                  <a:pt x="0" y="260207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285750" lvl="0" indent="-285750" algn="l" defTabSz="800100">
              <a:lnSpc>
                <a:spcPct val="100000"/>
              </a:lnSpc>
              <a:spcBef>
                <a:spcPct val="0"/>
              </a:spcBef>
              <a:spcAft>
                <a:spcPct val="35000"/>
              </a:spcAft>
              <a:buFont typeface="Arial" panose="020B0604020202020204" pitchFamily="34" charset="0"/>
              <a:buChar char="•"/>
            </a:pPr>
            <a:r>
              <a:rPr lang="en-GB" sz="1800" kern="1200" dirty="0"/>
              <a:t>Each </a:t>
            </a:r>
            <a:r>
              <a:rPr lang="en-GB" sz="1800" b="0" i="0" kern="1200" dirty="0"/>
              <a:t>organisation should have modern and secure digital infrastructure, and staff should have reliable access to comprehensive and up-to-date digital records. </a:t>
            </a:r>
            <a:endParaRPr lang="en-US" sz="1800" kern="1200" dirty="0"/>
          </a:p>
          <a:p>
            <a:pPr marL="285750" lvl="0" indent="-285750" defTabSz="800100">
              <a:spcBef>
                <a:spcPct val="0"/>
              </a:spcBef>
              <a:spcAft>
                <a:spcPct val="35000"/>
              </a:spcAft>
              <a:buFont typeface="Arial" panose="020B0604020202020204" pitchFamily="34" charset="0"/>
              <a:buChar char="•"/>
            </a:pPr>
            <a:r>
              <a:rPr lang="en-GB" dirty="0"/>
              <a:t>Plan and prepare for changes required in residential settings ahead of the analogue to digital telephone switchover - this might include care alarms, phone systems, CCTV and security alarms if these are analogue-based. </a:t>
            </a:r>
            <a:endParaRPr lang="en-US" sz="1800" kern="1200" dirty="0"/>
          </a:p>
        </p:txBody>
      </p:sp>
      <p:pic>
        <p:nvPicPr>
          <p:cNvPr id="6" name="Picture 5" descr="A diagram of a diagram of different types of people&#10;&#10;Description automatically generated"/>
          <p:cNvPicPr>
            <a:picLocks noChangeAspect="1"/>
          </p:cNvPicPr>
          <p:nvPr/>
        </p:nvPicPr>
        <p:blipFill>
          <a:blip r:embed="rId5"/>
          <a:srcRect l="8376" t="7071" r="4960"/>
          <a:stretch>
            <a:fillRect/>
          </a:stretch>
        </p:blipFill>
        <p:spPr>
          <a:xfrm>
            <a:off x="705341" y="40426"/>
            <a:ext cx="2103174" cy="198364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xEl>
                                              <p:pRg st="2" end="2"/>
                                            </p:txEl>
                                          </p:spTgt>
                                        </p:tgtEl>
                                        <p:attrNameLst>
                                          <p:attrName>style.visibility</p:attrName>
                                        </p:attrNameLst>
                                      </p:cBhvr>
                                      <p:to>
                                        <p:strVal val="visible"/>
                                      </p:to>
                                    </p:set>
                                    <p:animEffect transition="in" filter="fade">
                                      <p:cBhvr>
                                        <p:cTn id="20" dur="500"/>
                                        <p:tgtEl>
                                          <p:spTgt spid="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2">
                                            <p:txEl>
                                              <p:pRg st="0" end="0"/>
                                            </p:txEl>
                                          </p:spTgt>
                                        </p:tgtEl>
                                        <p:attrNameLst>
                                          <p:attrName>style.visibility</p:attrName>
                                        </p:attrNameLst>
                                      </p:cBhvr>
                                      <p:to>
                                        <p:strVal val="visible"/>
                                      </p:to>
                                    </p:set>
                                    <p:animEffect transition="in" filter="fade">
                                      <p:cBhvr>
                                        <p:cTn id="33" dur="500"/>
                                        <p:tgtEl>
                                          <p:spTgt spid="12">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Success Measure 2 – </a:t>
            </a:r>
            <a:br>
              <a:rPr lang="en-GB" b="1" dirty="0">
                <a:latin typeface="+mn-lt"/>
              </a:rPr>
            </a:br>
            <a:r>
              <a:rPr lang="en-GB" b="1" dirty="0">
                <a:latin typeface="+mn-lt"/>
              </a:rPr>
              <a:t>Ensure Smart Foundations  </a:t>
            </a:r>
          </a:p>
        </p:txBody>
      </p:sp>
      <p:sp>
        <p:nvSpPr>
          <p:cNvPr id="5" name="TextBox 4"/>
          <p:cNvSpPr txBox="1"/>
          <p:nvPr/>
        </p:nvSpPr>
        <p:spPr>
          <a:xfrm>
            <a:off x="1066800" y="2387600"/>
            <a:ext cx="2099733" cy="1938992"/>
          </a:xfrm>
          <a:prstGeom prst="rect">
            <a:avLst/>
          </a:prstGeom>
          <a:noFill/>
        </p:spPr>
        <p:txBody>
          <a:bodyPr wrap="square" rtlCol="0">
            <a:spAutoFit/>
          </a:bodyPr>
          <a:lstStyle/>
          <a:p>
            <a:r>
              <a:rPr lang="en-GB" sz="2400" dirty="0"/>
              <a:t>This video briefly explains Digital Social Care Records (DSCRs)</a:t>
            </a:r>
          </a:p>
        </p:txBody>
      </p:sp>
      <p:pic>
        <p:nvPicPr>
          <p:cNvPr id="6" name="Online Media 5" title="Digital Social Care Records">
            <a:hlinkClick r:id="" action="ppaction://media"/>
          </p:cNvPr>
          <p:cNvPicPr>
            <a:picLocks noRot="1" noChangeAspect="1"/>
          </p:cNvPicPr>
          <p:nvPr>
            <a:videoFile r:link="rId1"/>
            <p:extLst>
              <p:ext uri="{DAA4B4D4-6D71-4841-9C94-3DE7FCFB9230}">
                <p14:media xmlns:p14="http://schemas.microsoft.com/office/powerpoint/2010/main" r:link="rId2"/>
              </p:ext>
            </p:extLst>
          </p:nvPr>
        </p:nvPicPr>
        <p:blipFill>
          <a:blip r:embed="rId5"/>
          <a:stretch>
            <a:fillRect/>
          </a:stretch>
        </p:blipFill>
        <p:spPr>
          <a:xfrm>
            <a:off x="3780148" y="2120544"/>
            <a:ext cx="7738640" cy="4372331"/>
          </a:xfrm>
          <a:prstGeom prst="rect">
            <a:avLst/>
          </a:prstGeom>
          <a:ln w="25400">
            <a:solidFill>
              <a:schemeClr val="accent1">
                <a:shade val="50000"/>
              </a:schemeClr>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37572" y="365125"/>
            <a:ext cx="8506778" cy="1325563"/>
          </a:xfrm>
        </p:spPr>
        <p:txBody>
          <a:bodyPr/>
          <a:lstStyle/>
          <a:p>
            <a:r>
              <a:rPr lang="en-GB" b="1" dirty="0">
                <a:latin typeface="+mn-lt"/>
              </a:rPr>
              <a:t>Success Measure 3 – ‘Safe Practice’</a:t>
            </a:r>
          </a:p>
        </p:txBody>
      </p:sp>
      <p:sp>
        <p:nvSpPr>
          <p:cNvPr id="5" name="Content Placeholder 4"/>
          <p:cNvSpPr>
            <a:spLocks noGrp="1"/>
          </p:cNvSpPr>
          <p:nvPr>
            <p:ph idx="1"/>
          </p:nvPr>
        </p:nvSpPr>
        <p:spPr>
          <a:xfrm>
            <a:off x="3348990" y="1690689"/>
            <a:ext cx="8595360" cy="1460500"/>
          </a:xfrm>
          <a:ln w="38100">
            <a:solidFill>
              <a:schemeClr val="tx1"/>
            </a:solidFill>
          </a:ln>
        </p:spPr>
        <p:txBody>
          <a:bodyPr>
            <a:normAutofit/>
          </a:bodyPr>
          <a:lstStyle/>
          <a:p>
            <a:pPr marL="0" indent="0">
              <a:buNone/>
            </a:pPr>
            <a:r>
              <a:rPr lang="en-GB" sz="2000" b="0" i="0" dirty="0">
                <a:solidFill>
                  <a:srgbClr val="212B32"/>
                </a:solidFill>
                <a:effectLst/>
                <a:latin typeface="Calibri" panose="020F0502020204030204" pitchFamily="34" charset="0"/>
                <a:cs typeface="Calibri" panose="020F0502020204030204" pitchFamily="34" charset="0"/>
              </a:rPr>
              <a:t>Organisations should maintain standards for safe care, routinely reviewing digital and data systems to ensure they are safe, robust, secure, sustainable and resilient. Digitally-enabled outcome-driven transformation is at the heart of safe care.</a:t>
            </a:r>
            <a:endParaRPr lang="en-GB" sz="2000" dirty="0">
              <a:latin typeface="Calibri" panose="020F0502020204030204" pitchFamily="34" charset="0"/>
              <a:cs typeface="Calibri" panose="020F0502020204030204" pitchFamily="34" charset="0"/>
            </a:endParaRPr>
          </a:p>
        </p:txBody>
      </p:sp>
      <p:pic>
        <p:nvPicPr>
          <p:cNvPr id="6" name="Picture 5"/>
          <p:cNvPicPr>
            <a:picLocks noChangeAspect="1"/>
          </p:cNvPicPr>
          <p:nvPr/>
        </p:nvPicPr>
        <p:blipFill>
          <a:blip r:embed="rId3"/>
          <a:srcRect l="9801" t="7744" r="3597"/>
          <a:stretch>
            <a:fillRect/>
          </a:stretch>
        </p:blipFill>
        <p:spPr>
          <a:xfrm>
            <a:off x="422622" y="2628675"/>
            <a:ext cx="2396780" cy="2245851"/>
          </a:xfrm>
          <a:prstGeom prst="rect">
            <a:avLst/>
          </a:prstGeom>
        </p:spPr>
      </p:pic>
      <p:sp>
        <p:nvSpPr>
          <p:cNvPr id="7" name="TextBox 6"/>
          <p:cNvSpPr txBox="1"/>
          <p:nvPr/>
        </p:nvSpPr>
        <p:spPr>
          <a:xfrm>
            <a:off x="3437572" y="5488477"/>
            <a:ext cx="8392477" cy="646331"/>
          </a:xfrm>
          <a:prstGeom prst="rect">
            <a:avLst/>
          </a:prstGeom>
          <a:noFill/>
          <a:ln w="38100">
            <a:solidFill>
              <a:schemeClr val="accent1"/>
            </a:solidFill>
          </a:ln>
        </p:spPr>
        <p:txBody>
          <a:bodyPr wrap="square">
            <a:spAutoFit/>
          </a:bodyPr>
          <a:lstStyle/>
          <a:p>
            <a:r>
              <a:rPr lang="en-GB" b="0" i="0" dirty="0">
                <a:solidFill>
                  <a:srgbClr val="0B0C0C"/>
                </a:solidFill>
                <a:effectLst/>
                <a:latin typeface="Arial" panose="020B0604020202020204" pitchFamily="34" charset="0"/>
                <a:cs typeface="Arial" panose="020B0604020202020204" pitchFamily="34" charset="0"/>
              </a:rPr>
              <a:t>Good data and cyber security means organisations can safely use and share information which can improve care and support for people.</a:t>
            </a:r>
            <a:endParaRPr lang="en-GB" dirty="0">
              <a:latin typeface="Arial" panose="020B0604020202020204" pitchFamily="34" charset="0"/>
              <a:cs typeface="Arial" panose="020B0604020202020204" pitchFamily="34" charset="0"/>
            </a:endParaRPr>
          </a:p>
        </p:txBody>
      </p:sp>
      <p:sp>
        <p:nvSpPr>
          <p:cNvPr id="8" name="Arrow: Right 7"/>
          <p:cNvSpPr/>
          <p:nvPr/>
        </p:nvSpPr>
        <p:spPr>
          <a:xfrm flipH="1">
            <a:off x="7939703" y="3501672"/>
            <a:ext cx="3490298" cy="112959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Each setting must complete the DSPT annually</a:t>
            </a:r>
          </a:p>
        </p:txBody>
      </p:sp>
      <p:pic>
        <p:nvPicPr>
          <p:cNvPr id="10" name="Picture 9"/>
          <p:cNvPicPr>
            <a:picLocks noChangeAspect="1"/>
          </p:cNvPicPr>
          <p:nvPr/>
        </p:nvPicPr>
        <p:blipFill>
          <a:blip r:embed="rId4"/>
          <a:stretch>
            <a:fillRect/>
          </a:stretch>
        </p:blipFill>
        <p:spPr>
          <a:xfrm>
            <a:off x="3198400" y="3501672"/>
            <a:ext cx="4235980" cy="1129595"/>
          </a:xfrm>
          <a:prstGeom prst="rect">
            <a:avLst/>
          </a:prstGeom>
        </p:spPr>
      </p:pic>
      <p:sp>
        <p:nvSpPr>
          <p:cNvPr id="3" name="TextBox 2"/>
          <p:cNvSpPr txBox="1"/>
          <p:nvPr/>
        </p:nvSpPr>
        <p:spPr>
          <a:xfrm>
            <a:off x="9198428" y="6308209"/>
            <a:ext cx="1970314" cy="307777"/>
          </a:xfrm>
          <a:prstGeom prst="rect">
            <a:avLst/>
          </a:prstGeom>
          <a:noFill/>
        </p:spPr>
        <p:txBody>
          <a:bodyPr wrap="square">
            <a:spAutoFit/>
          </a:bodyPr>
          <a:lstStyle/>
          <a:p>
            <a:r>
              <a:rPr lang="en-GB" sz="1400" dirty="0"/>
              <a:t>(NHS Digital, 2025)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7" grpId="0" animBg="1"/>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55076" y="113665"/>
            <a:ext cx="11481847" cy="1325563"/>
          </a:xfrm>
        </p:spPr>
        <p:txBody>
          <a:bodyPr/>
          <a:lstStyle/>
          <a:p>
            <a:r>
              <a:rPr lang="en-GB" b="1" dirty="0">
                <a:latin typeface="+mn-lt"/>
              </a:rPr>
              <a:t>Success Measure 3 - Safe Practice</a:t>
            </a:r>
          </a:p>
        </p:txBody>
      </p:sp>
      <p:pic>
        <p:nvPicPr>
          <p:cNvPr id="3" name="Online Media 2" title="Business Admin - Being Safe and Secure Online">
            <a:hlinkClick r:id="" action="ppaction://media"/>
          </p:cNvPr>
          <p:cNvPicPr>
            <a:picLocks noGrp="1" noRot="1" noChangeAspect="1"/>
          </p:cNvPicPr>
          <p:nvPr>
            <p:ph idx="1"/>
            <a:videoFile r:link="rId1"/>
            <p:extLst>
              <p:ext uri="{DAA4B4D4-6D71-4841-9C94-3DE7FCFB9230}">
                <p14:media xmlns:p14="http://schemas.microsoft.com/office/powerpoint/2010/main" r:link="rId2"/>
              </p:ext>
            </p:extLst>
          </p:nvPr>
        </p:nvPicPr>
        <p:blipFill>
          <a:blip r:embed="rId4"/>
          <a:stretch>
            <a:fillRect/>
          </a:stretch>
        </p:blipFill>
        <p:spPr>
          <a:xfrm>
            <a:off x="1207770" y="1597041"/>
            <a:ext cx="7053684" cy="3984943"/>
          </a:xfrm>
          <a:prstGeom prst="rect">
            <a:avLst/>
          </a:prstGeom>
          <a:ln w="25400">
            <a:solidFill>
              <a:schemeClr val="tx1"/>
            </a:solidFill>
          </a:ln>
        </p:spPr>
      </p:pic>
      <p:pic>
        <p:nvPicPr>
          <p:cNvPr id="6" name="Picture 5"/>
          <p:cNvPicPr>
            <a:picLocks noChangeAspect="1"/>
          </p:cNvPicPr>
          <p:nvPr/>
        </p:nvPicPr>
        <p:blipFill>
          <a:blip r:embed="rId5"/>
          <a:srcRect l="8601" t="6835" r="6217"/>
          <a:stretch>
            <a:fillRect/>
          </a:stretch>
        </p:blipFill>
        <p:spPr>
          <a:xfrm>
            <a:off x="9427029" y="181293"/>
            <a:ext cx="2290152" cy="220318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687" y="1224983"/>
            <a:ext cx="7938828" cy="756217"/>
          </a:xfrm>
          <a:ln w="38100">
            <a:solidFill>
              <a:schemeClr val="accent1"/>
            </a:solidFill>
          </a:ln>
        </p:spPr>
        <p:txBody>
          <a:bodyPr>
            <a:normAutofit/>
          </a:bodyPr>
          <a:lstStyle/>
          <a:p>
            <a:r>
              <a:rPr lang="en-GB" b="1" dirty="0">
                <a:latin typeface="+mn-lt"/>
              </a:rPr>
              <a:t>Activity – Data Protection Policy </a:t>
            </a:r>
          </a:p>
        </p:txBody>
      </p:sp>
      <p:sp>
        <p:nvSpPr>
          <p:cNvPr id="3" name="Content Placeholder 2"/>
          <p:cNvSpPr>
            <a:spLocks noGrp="1"/>
          </p:cNvSpPr>
          <p:nvPr>
            <p:ph idx="1"/>
          </p:nvPr>
        </p:nvSpPr>
        <p:spPr>
          <a:xfrm>
            <a:off x="301657" y="2455334"/>
            <a:ext cx="11594969" cy="4077442"/>
          </a:xfrm>
        </p:spPr>
        <p:txBody>
          <a:bodyPr>
            <a:normAutofit fontScale="92500" lnSpcReduction="10000"/>
          </a:bodyPr>
          <a:lstStyle/>
          <a:p>
            <a:pPr marL="0" indent="0">
              <a:buNone/>
            </a:pPr>
            <a:r>
              <a:rPr lang="en-GB" dirty="0"/>
              <a:t>Independently or in small groups</a:t>
            </a:r>
          </a:p>
          <a:p>
            <a:r>
              <a:rPr lang="en-GB" dirty="0"/>
              <a:t>Access the ‘</a:t>
            </a:r>
            <a:r>
              <a:rPr lang="en-GB" b="1" dirty="0"/>
              <a:t>Data Protection Policy Template</a:t>
            </a:r>
            <a:r>
              <a:rPr lang="en-GB" dirty="0"/>
              <a:t>’ from Digital Care Hub - </a:t>
            </a:r>
            <a:r>
              <a:rPr lang="en-GB" sz="1900" dirty="0"/>
              <a:t>on Moodle week 2</a:t>
            </a:r>
            <a:endParaRPr lang="en-GB" dirty="0"/>
          </a:p>
          <a:p>
            <a:pPr marL="0" indent="0">
              <a:buNone/>
            </a:pPr>
            <a:r>
              <a:rPr lang="en-GB" dirty="0"/>
              <a:t> Discuss:</a:t>
            </a:r>
          </a:p>
          <a:p>
            <a:pPr lvl="1"/>
            <a:r>
              <a:rPr lang="en-GB" dirty="0"/>
              <a:t> How effective is this document? </a:t>
            </a:r>
          </a:p>
          <a:p>
            <a:pPr lvl="1"/>
            <a:r>
              <a:rPr lang="en-GB" dirty="0"/>
              <a:t>If you were the manager of a setting, how would you share this digitally?</a:t>
            </a:r>
          </a:p>
          <a:p>
            <a:pPr lvl="1"/>
            <a:endParaRPr lang="en-GB" dirty="0"/>
          </a:p>
          <a:p>
            <a:r>
              <a:rPr lang="en-GB" dirty="0"/>
              <a:t>Access the ‘</a:t>
            </a:r>
            <a:r>
              <a:rPr lang="en-GB" b="1" dirty="0"/>
              <a:t>Data Security Audit Checklist Template</a:t>
            </a:r>
            <a:r>
              <a:rPr lang="en-GB" dirty="0"/>
              <a:t>’ </a:t>
            </a:r>
          </a:p>
          <a:p>
            <a:pPr marL="0" indent="0">
              <a:buNone/>
            </a:pPr>
            <a:r>
              <a:rPr lang="en-GB" dirty="0"/>
              <a:t>Discuss: </a:t>
            </a:r>
          </a:p>
          <a:p>
            <a:pPr lvl="1"/>
            <a:r>
              <a:rPr lang="en-GB" dirty="0"/>
              <a:t>How effective is this document? </a:t>
            </a:r>
          </a:p>
          <a:p>
            <a:pPr lvl="1"/>
            <a:r>
              <a:rPr lang="en-GB" dirty="0"/>
              <a:t>If you were the manager of a setting, how would you share this digitally?</a:t>
            </a:r>
          </a:p>
          <a:p>
            <a:pPr marL="0" indent="0">
              <a:buNone/>
            </a:pPr>
            <a:endParaRPr lang="en-GB" dirty="0"/>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500"/>
                                        <p:tgtEl>
                                          <p:spTgt spid="3">
                                            <p:txEl>
                                              <p:pRg st="7" end="7"/>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853267" y="243890"/>
            <a:ext cx="9139162" cy="1325563"/>
          </a:xfrm>
        </p:spPr>
        <p:txBody>
          <a:bodyPr/>
          <a:lstStyle/>
          <a:p>
            <a:r>
              <a:rPr lang="en-GB" b="1" dirty="0">
                <a:latin typeface="+mn-lt"/>
              </a:rPr>
              <a:t>Success Measure 4 – ‘Support people’</a:t>
            </a:r>
          </a:p>
        </p:txBody>
      </p:sp>
      <p:sp>
        <p:nvSpPr>
          <p:cNvPr id="5" name="Content Placeholder 4"/>
          <p:cNvSpPr>
            <a:spLocks noGrp="1"/>
          </p:cNvSpPr>
          <p:nvPr>
            <p:ph idx="1"/>
          </p:nvPr>
        </p:nvSpPr>
        <p:spPr>
          <a:xfrm>
            <a:off x="897467" y="1690689"/>
            <a:ext cx="10838903" cy="1959122"/>
          </a:xfrm>
          <a:ln w="57150">
            <a:solidFill>
              <a:schemeClr val="accent1">
                <a:lumMod val="60000"/>
                <a:lumOff val="40000"/>
              </a:schemeClr>
            </a:solidFill>
          </a:ln>
        </p:spPr>
        <p:txBody>
          <a:bodyPr>
            <a:normAutofit/>
          </a:bodyPr>
          <a:lstStyle/>
          <a:p>
            <a:pPr marL="0" indent="0">
              <a:lnSpc>
                <a:spcPct val="150000"/>
              </a:lnSpc>
              <a:buNone/>
            </a:pPr>
            <a:r>
              <a:rPr lang="en-GB" sz="2400" dirty="0">
                <a:solidFill>
                  <a:srgbClr val="212B32"/>
                </a:solidFill>
                <a:latin typeface="Arial" panose="020B0604020202020204" pitchFamily="34" charset="0"/>
                <a:cs typeface="Arial" panose="020B0604020202020204" pitchFamily="34" charset="0"/>
              </a:rPr>
              <a:t>Y</a:t>
            </a:r>
            <a:r>
              <a:rPr lang="en-GB" sz="2400" b="0" i="0" dirty="0">
                <a:solidFill>
                  <a:srgbClr val="212B32"/>
                </a:solidFill>
                <a:effectLst/>
                <a:latin typeface="Arial" panose="020B0604020202020204" pitchFamily="34" charset="0"/>
                <a:cs typeface="Arial" panose="020B0604020202020204" pitchFamily="34" charset="0"/>
              </a:rPr>
              <a:t>our workforce should be digitally literate and are able to work optimally with data and technology. Digital and data tools and systems should be fit for purpose and support staff to do their jobs well.</a:t>
            </a:r>
            <a:endParaRPr lang="en-GB" sz="24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srcRect l="6847" t="7700" r="5984"/>
          <a:stretch>
            <a:fillRect/>
          </a:stretch>
        </p:blipFill>
        <p:spPr>
          <a:xfrm>
            <a:off x="5045528" y="3966456"/>
            <a:ext cx="2100943" cy="1956762"/>
          </a:xfrm>
          <a:prstGeom prst="rect">
            <a:avLst/>
          </a:prstGeom>
        </p:spPr>
      </p:pic>
      <p:sp>
        <p:nvSpPr>
          <p:cNvPr id="7" name="Rectangle: Rounded Corners 6"/>
          <p:cNvSpPr/>
          <p:nvPr/>
        </p:nvSpPr>
        <p:spPr>
          <a:xfrm>
            <a:off x="897467" y="4179655"/>
            <a:ext cx="3911600" cy="13255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libri" panose="020F0502020204030204" pitchFamily="34" charset="0"/>
                <a:cs typeface="Calibri" panose="020F0502020204030204" pitchFamily="34" charset="0"/>
              </a:rPr>
              <a:t>Staff should have the resources to be able to access information flexibly and remotely across multiple wards or sites. </a:t>
            </a:r>
          </a:p>
        </p:txBody>
      </p:sp>
      <p:sp>
        <p:nvSpPr>
          <p:cNvPr id="8" name="Rectangle: Rounded Corners 7"/>
          <p:cNvSpPr/>
          <p:nvPr/>
        </p:nvSpPr>
        <p:spPr>
          <a:xfrm>
            <a:off x="7462279" y="4179654"/>
            <a:ext cx="3984654" cy="13255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libri" panose="020F0502020204030204" pitchFamily="34" charset="0"/>
                <a:cs typeface="Calibri" panose="020F0502020204030204" pitchFamily="34" charset="0"/>
              </a:rPr>
              <a:t>Staff should be given the time and commitment to develop digital confidence and capability,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7" grpId="0" animBg="1"/>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4133" y="365125"/>
            <a:ext cx="8722237" cy="1325563"/>
          </a:xfrm>
        </p:spPr>
        <p:txBody>
          <a:bodyPr/>
          <a:lstStyle/>
          <a:p>
            <a:r>
              <a:rPr lang="en-GB" b="1" dirty="0">
                <a:latin typeface="+mn-lt"/>
              </a:rPr>
              <a:t>Success Measure 4 - Support people</a:t>
            </a:r>
          </a:p>
        </p:txBody>
      </p:sp>
      <p:sp>
        <p:nvSpPr>
          <p:cNvPr id="4" name="TextBox 3"/>
          <p:cNvSpPr txBox="1"/>
          <p:nvPr/>
        </p:nvSpPr>
        <p:spPr>
          <a:xfrm>
            <a:off x="2573211" y="1898402"/>
            <a:ext cx="8722237" cy="2954655"/>
          </a:xfrm>
          <a:prstGeom prst="rect">
            <a:avLst/>
          </a:prstGeom>
          <a:noFill/>
        </p:spPr>
        <p:txBody>
          <a:bodyPr wrap="square" rtlCol="0">
            <a:spAutoFit/>
          </a:bodyPr>
          <a:lstStyle/>
          <a:p>
            <a:r>
              <a:rPr lang="en-GB" sz="2400" b="0" i="0" dirty="0">
                <a:solidFill>
                  <a:srgbClr val="0B0C0C"/>
                </a:solidFill>
                <a:effectLst/>
                <a:latin typeface="Arial" panose="020B0604020202020204" pitchFamily="34" charset="0"/>
                <a:cs typeface="Arial" panose="020B0604020202020204" pitchFamily="34" charset="0"/>
              </a:rPr>
              <a:t>Creating opportunities for </a:t>
            </a:r>
            <a:r>
              <a:rPr lang="en-GB" sz="2400" b="1" i="0" dirty="0">
                <a:solidFill>
                  <a:srgbClr val="0B0C0C"/>
                </a:solidFill>
                <a:effectLst/>
                <a:latin typeface="Arial" panose="020B0604020202020204" pitchFamily="34" charset="0"/>
                <a:cs typeface="Arial" panose="020B0604020202020204" pitchFamily="34" charset="0"/>
              </a:rPr>
              <a:t>peer-to-peer digital learning </a:t>
            </a:r>
            <a:r>
              <a:rPr lang="en-GB" sz="2400" b="0" i="0" dirty="0">
                <a:solidFill>
                  <a:srgbClr val="0B0C0C"/>
                </a:solidFill>
                <a:effectLst/>
                <a:latin typeface="Arial" panose="020B0604020202020204" pitchFamily="34" charset="0"/>
                <a:cs typeface="Arial" panose="020B0604020202020204" pitchFamily="34" charset="0"/>
              </a:rPr>
              <a:t>can be hugely effective for staff- this may include developing some staff as ‘digital champions’. </a:t>
            </a:r>
          </a:p>
          <a:p>
            <a:endParaRPr lang="en-GB" sz="2400" b="0" i="0" dirty="0">
              <a:solidFill>
                <a:srgbClr val="0B0C0C"/>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b="0" i="0" dirty="0">
                <a:solidFill>
                  <a:srgbClr val="0B0C0C"/>
                </a:solidFill>
                <a:effectLst/>
                <a:latin typeface="Arial" panose="020B0604020202020204" pitchFamily="34" charset="0"/>
                <a:cs typeface="Arial" panose="020B0604020202020204" pitchFamily="34" charset="0"/>
              </a:rPr>
              <a:t>Why do you think peer-to-peer learning can be </a:t>
            </a:r>
            <a:r>
              <a:rPr lang="en-GB" sz="2400" b="1" i="0" dirty="0">
                <a:solidFill>
                  <a:srgbClr val="0B0C0C"/>
                </a:solidFill>
                <a:effectLst/>
                <a:latin typeface="Arial" panose="020B0604020202020204" pitchFamily="34" charset="0"/>
                <a:cs typeface="Arial" panose="020B0604020202020204" pitchFamily="34" charset="0"/>
              </a:rPr>
              <a:t>useful</a:t>
            </a:r>
            <a:r>
              <a:rPr lang="en-GB" sz="2400" b="0" i="0" dirty="0">
                <a:solidFill>
                  <a:srgbClr val="0B0C0C"/>
                </a:solidFill>
                <a:effectLst/>
                <a:latin typeface="Arial" panose="020B0604020202020204" pitchFamily="34" charset="0"/>
                <a:cs typeface="Arial" panose="020B0604020202020204" pitchFamily="34" charset="0"/>
              </a:rPr>
              <a:t>?</a:t>
            </a:r>
          </a:p>
          <a:p>
            <a:r>
              <a:rPr lang="en-GB" sz="2400" b="0" i="0" dirty="0">
                <a:solidFill>
                  <a:srgbClr val="0B0C0C"/>
                </a:solidFill>
                <a:effectLst/>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2400" b="0" i="0" dirty="0">
                <a:solidFill>
                  <a:srgbClr val="0B0C0C"/>
                </a:solidFill>
                <a:effectLst/>
                <a:latin typeface="Arial" panose="020B0604020202020204" pitchFamily="34" charset="0"/>
                <a:cs typeface="Arial" panose="020B0604020202020204" pitchFamily="34" charset="0"/>
              </a:rPr>
              <a:t>When and why can it also be highly </a:t>
            </a:r>
            <a:r>
              <a:rPr lang="en-GB" sz="2400" b="1" i="0" dirty="0">
                <a:solidFill>
                  <a:srgbClr val="0B0C0C"/>
                </a:solidFill>
                <a:effectLst/>
                <a:latin typeface="Arial" panose="020B0604020202020204" pitchFamily="34" charset="0"/>
                <a:cs typeface="Arial" panose="020B0604020202020204" pitchFamily="34" charset="0"/>
              </a:rPr>
              <a:t>ineffective</a:t>
            </a:r>
            <a:r>
              <a:rPr lang="en-GB" sz="2400" b="0" i="0" dirty="0">
                <a:solidFill>
                  <a:srgbClr val="0B0C0C"/>
                </a:solidFill>
                <a:effectLst/>
                <a:latin typeface="Arial" panose="020B0604020202020204" pitchFamily="34" charset="0"/>
                <a:cs typeface="Arial" panose="020B0604020202020204" pitchFamily="34" charset="0"/>
              </a:rPr>
              <a:t>? </a:t>
            </a:r>
          </a:p>
          <a:p>
            <a:endParaRPr lang="en-GB" dirty="0"/>
          </a:p>
        </p:txBody>
      </p:sp>
      <p:pic>
        <p:nvPicPr>
          <p:cNvPr id="6" name="Picture 5" descr="Businessman in wheelchair pointing tablet"/>
          <p:cNvPicPr>
            <a:picLocks noChangeAspect="1"/>
          </p:cNvPicPr>
          <p:nvPr/>
        </p:nvPicPr>
        <p:blipFill>
          <a:blip r:embed="rId3"/>
          <a:stretch>
            <a:fillRect/>
          </a:stretch>
        </p:blipFill>
        <p:spPr>
          <a:xfrm>
            <a:off x="9497080" y="4442023"/>
            <a:ext cx="1253268" cy="2294416"/>
          </a:xfrm>
          <a:prstGeom prst="rect">
            <a:avLst/>
          </a:prstGeom>
        </p:spPr>
      </p:pic>
      <p:pic>
        <p:nvPicPr>
          <p:cNvPr id="8" name="Picture 7" descr="Businessman using tablet"/>
          <p:cNvPicPr>
            <a:picLocks noChangeAspect="1"/>
          </p:cNvPicPr>
          <p:nvPr/>
        </p:nvPicPr>
        <p:blipFill>
          <a:blip r:embed="rId4"/>
          <a:stretch>
            <a:fillRect/>
          </a:stretch>
        </p:blipFill>
        <p:spPr>
          <a:xfrm>
            <a:off x="1623413" y="1310639"/>
            <a:ext cx="871453" cy="2709333"/>
          </a:xfrm>
          <a:prstGeom prst="rect">
            <a:avLst/>
          </a:prstGeom>
        </p:spPr>
      </p:pic>
      <p:pic>
        <p:nvPicPr>
          <p:cNvPr id="10" name="Picture 9" descr="Casual woman using tablet"/>
          <p:cNvPicPr>
            <a:picLocks noChangeAspect="1"/>
          </p:cNvPicPr>
          <p:nvPr/>
        </p:nvPicPr>
        <p:blipFill>
          <a:blip r:embed="rId5"/>
          <a:stretch>
            <a:fillRect/>
          </a:stretch>
        </p:blipFill>
        <p:spPr>
          <a:xfrm>
            <a:off x="584677" y="1310640"/>
            <a:ext cx="960391" cy="2709333"/>
          </a:xfrm>
          <a:prstGeom prst="rect">
            <a:avLst/>
          </a:prstGeom>
        </p:spPr>
      </p:pic>
      <p:pic>
        <p:nvPicPr>
          <p:cNvPr id="12" name="Picture 11" descr="Businesswoman holding tablet"/>
          <p:cNvPicPr>
            <a:picLocks noChangeAspect="1"/>
          </p:cNvPicPr>
          <p:nvPr/>
        </p:nvPicPr>
        <p:blipFill>
          <a:blip r:embed="rId6"/>
          <a:stretch>
            <a:fillRect/>
          </a:stretch>
        </p:blipFill>
        <p:spPr>
          <a:xfrm flipH="1">
            <a:off x="11132272" y="3885592"/>
            <a:ext cx="871453" cy="270933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53563" y="246370"/>
            <a:ext cx="8862237" cy="1325563"/>
          </a:xfrm>
        </p:spPr>
        <p:txBody>
          <a:bodyPr>
            <a:normAutofit/>
          </a:bodyPr>
          <a:lstStyle/>
          <a:p>
            <a:r>
              <a:rPr lang="en-GB" sz="4000" b="1" dirty="0">
                <a:latin typeface="+mn-lt"/>
              </a:rPr>
              <a:t>Success measure 5 –</a:t>
            </a:r>
            <a:r>
              <a:rPr lang="en-GB" sz="1800" b="1" dirty="0">
                <a:latin typeface="+mn-lt"/>
              </a:rPr>
              <a:t> </a:t>
            </a:r>
            <a:r>
              <a:rPr lang="en-GB" sz="4000" b="1" dirty="0">
                <a:latin typeface="+mn-lt"/>
              </a:rPr>
              <a:t>‘Empower Citizens’</a:t>
            </a:r>
          </a:p>
        </p:txBody>
      </p:sp>
      <p:pic>
        <p:nvPicPr>
          <p:cNvPr id="6" name="Picture 5"/>
          <p:cNvPicPr>
            <a:picLocks noChangeAspect="1"/>
          </p:cNvPicPr>
          <p:nvPr/>
        </p:nvPicPr>
        <p:blipFill>
          <a:blip r:embed="rId3"/>
          <a:srcRect l="7859" t="8235" r="4085"/>
          <a:stretch>
            <a:fillRect/>
          </a:stretch>
        </p:blipFill>
        <p:spPr>
          <a:xfrm>
            <a:off x="496375" y="4310743"/>
            <a:ext cx="2105312" cy="1929808"/>
          </a:xfrm>
          <a:prstGeom prst="rect">
            <a:avLst/>
          </a:prstGeom>
        </p:spPr>
      </p:pic>
      <p:grpSp>
        <p:nvGrpSpPr>
          <p:cNvPr id="21" name="Group 20"/>
          <p:cNvGrpSpPr/>
          <p:nvPr/>
        </p:nvGrpSpPr>
        <p:grpSpPr>
          <a:xfrm>
            <a:off x="3253563" y="1571933"/>
            <a:ext cx="8601739" cy="1262004"/>
            <a:chOff x="3253563" y="1571933"/>
            <a:chExt cx="8601739" cy="1262004"/>
          </a:xfrm>
        </p:grpSpPr>
        <p:sp>
          <p:nvSpPr>
            <p:cNvPr id="9" name="Rectangle 8"/>
            <p:cNvSpPr/>
            <p:nvPr/>
          </p:nvSpPr>
          <p:spPr>
            <a:xfrm>
              <a:off x="3253563" y="2203083"/>
              <a:ext cx="8601739" cy="6308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p:cNvSpPr/>
            <p:nvPr/>
          </p:nvSpPr>
          <p:spPr>
            <a:xfrm>
              <a:off x="3683649" y="1571933"/>
              <a:ext cx="7876871" cy="1000646"/>
            </a:xfrm>
            <a:custGeom>
              <a:avLst/>
              <a:gdLst>
                <a:gd name="connsiteX0" fmla="*/ 0 w 3796972"/>
                <a:gd name="connsiteY0" fmla="*/ 24552 h 147311"/>
                <a:gd name="connsiteX1" fmla="*/ 24552 w 3796972"/>
                <a:gd name="connsiteY1" fmla="*/ 0 h 147311"/>
                <a:gd name="connsiteX2" fmla="*/ 3772420 w 3796972"/>
                <a:gd name="connsiteY2" fmla="*/ 0 h 147311"/>
                <a:gd name="connsiteX3" fmla="*/ 3796972 w 3796972"/>
                <a:gd name="connsiteY3" fmla="*/ 24552 h 147311"/>
                <a:gd name="connsiteX4" fmla="*/ 3796972 w 3796972"/>
                <a:gd name="connsiteY4" fmla="*/ 122759 h 147311"/>
                <a:gd name="connsiteX5" fmla="*/ 3772420 w 3796972"/>
                <a:gd name="connsiteY5" fmla="*/ 147311 h 147311"/>
                <a:gd name="connsiteX6" fmla="*/ 24552 w 3796972"/>
                <a:gd name="connsiteY6" fmla="*/ 147311 h 147311"/>
                <a:gd name="connsiteX7" fmla="*/ 0 w 3796972"/>
                <a:gd name="connsiteY7" fmla="*/ 122759 h 147311"/>
                <a:gd name="connsiteX8" fmla="*/ 0 w 3796972"/>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6972" h="147311">
                  <a:moveTo>
                    <a:pt x="0" y="24552"/>
                  </a:moveTo>
                  <a:cubicBezTo>
                    <a:pt x="0" y="10992"/>
                    <a:pt x="10992" y="0"/>
                    <a:pt x="24552" y="0"/>
                  </a:cubicBezTo>
                  <a:lnTo>
                    <a:pt x="3772420" y="0"/>
                  </a:lnTo>
                  <a:cubicBezTo>
                    <a:pt x="3785980" y="0"/>
                    <a:pt x="3796972" y="10992"/>
                    <a:pt x="3796972" y="24552"/>
                  </a:cubicBezTo>
                  <a:lnTo>
                    <a:pt x="3796972" y="122759"/>
                  </a:lnTo>
                  <a:cubicBezTo>
                    <a:pt x="3796972" y="136319"/>
                    <a:pt x="3785980" y="147311"/>
                    <a:pt x="3772420"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708" tIns="7191" rIns="150708" bIns="7191" numCol="1" spcCol="1270" anchor="ctr" anchorCtr="0">
              <a:noAutofit/>
            </a:bodyPr>
            <a:lstStyle/>
            <a:p>
              <a:pPr marL="0" lvl="0" indent="0" algn="l" defTabSz="222250">
                <a:lnSpc>
                  <a:spcPct val="90000"/>
                </a:lnSpc>
                <a:spcBef>
                  <a:spcPct val="0"/>
                </a:spcBef>
                <a:spcAft>
                  <a:spcPct val="35000"/>
                </a:spcAft>
                <a:buNone/>
              </a:pPr>
              <a:r>
                <a:rPr lang="en-GB" sz="2000" b="1" i="0" kern="1200" dirty="0">
                  <a:solidFill>
                    <a:schemeClr val="bg1"/>
                  </a:solidFill>
                  <a:effectLst/>
                  <a:cs typeface="Arial" panose="020B0604020202020204" pitchFamily="34" charset="0"/>
                </a:rPr>
                <a:t>A person-centred approach to the design and use of digital technologies can improve people’s quality of life and wellbeing and support independence</a:t>
              </a:r>
              <a:r>
                <a:rPr lang="en-GB" sz="2000" b="1" kern="1200" dirty="0">
                  <a:solidFill>
                    <a:schemeClr val="bg1"/>
                  </a:solidFill>
                  <a:cs typeface="Arial" panose="020B0604020202020204" pitchFamily="34" charset="0"/>
                </a:rPr>
                <a:t>.</a:t>
              </a:r>
              <a:endParaRPr lang="en-GB" sz="2000" b="1" kern="1200" dirty="0">
                <a:solidFill>
                  <a:schemeClr val="bg1"/>
                </a:solidFill>
              </a:endParaRPr>
            </a:p>
          </p:txBody>
        </p:sp>
      </p:grpSp>
      <p:grpSp>
        <p:nvGrpSpPr>
          <p:cNvPr id="22" name="Group 21"/>
          <p:cNvGrpSpPr/>
          <p:nvPr/>
        </p:nvGrpSpPr>
        <p:grpSpPr>
          <a:xfrm>
            <a:off x="3253563" y="2969119"/>
            <a:ext cx="8601739" cy="1000354"/>
            <a:chOff x="3253563" y="2969119"/>
            <a:chExt cx="8601739" cy="1000354"/>
          </a:xfrm>
        </p:grpSpPr>
        <p:sp>
          <p:nvSpPr>
            <p:cNvPr id="11" name="Rectangle 10"/>
            <p:cNvSpPr/>
            <p:nvPr/>
          </p:nvSpPr>
          <p:spPr>
            <a:xfrm>
              <a:off x="3253563" y="3338619"/>
              <a:ext cx="8601739" cy="6308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p:cNvSpPr/>
            <p:nvPr/>
          </p:nvSpPr>
          <p:spPr>
            <a:xfrm>
              <a:off x="3683649" y="2969119"/>
              <a:ext cx="7876871" cy="738996"/>
            </a:xfrm>
            <a:custGeom>
              <a:avLst/>
              <a:gdLst>
                <a:gd name="connsiteX0" fmla="*/ 0 w 3796972"/>
                <a:gd name="connsiteY0" fmla="*/ 24552 h 147311"/>
                <a:gd name="connsiteX1" fmla="*/ 24552 w 3796972"/>
                <a:gd name="connsiteY1" fmla="*/ 0 h 147311"/>
                <a:gd name="connsiteX2" fmla="*/ 3772420 w 3796972"/>
                <a:gd name="connsiteY2" fmla="*/ 0 h 147311"/>
                <a:gd name="connsiteX3" fmla="*/ 3796972 w 3796972"/>
                <a:gd name="connsiteY3" fmla="*/ 24552 h 147311"/>
                <a:gd name="connsiteX4" fmla="*/ 3796972 w 3796972"/>
                <a:gd name="connsiteY4" fmla="*/ 122759 h 147311"/>
                <a:gd name="connsiteX5" fmla="*/ 3772420 w 3796972"/>
                <a:gd name="connsiteY5" fmla="*/ 147311 h 147311"/>
                <a:gd name="connsiteX6" fmla="*/ 24552 w 3796972"/>
                <a:gd name="connsiteY6" fmla="*/ 147311 h 147311"/>
                <a:gd name="connsiteX7" fmla="*/ 0 w 3796972"/>
                <a:gd name="connsiteY7" fmla="*/ 122759 h 147311"/>
                <a:gd name="connsiteX8" fmla="*/ 0 w 3796972"/>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6972" h="147311">
                  <a:moveTo>
                    <a:pt x="0" y="24552"/>
                  </a:moveTo>
                  <a:cubicBezTo>
                    <a:pt x="0" y="10992"/>
                    <a:pt x="10992" y="0"/>
                    <a:pt x="24552" y="0"/>
                  </a:cubicBezTo>
                  <a:lnTo>
                    <a:pt x="3772420" y="0"/>
                  </a:lnTo>
                  <a:cubicBezTo>
                    <a:pt x="3785980" y="0"/>
                    <a:pt x="3796972" y="10992"/>
                    <a:pt x="3796972" y="24552"/>
                  </a:cubicBezTo>
                  <a:lnTo>
                    <a:pt x="3796972" y="122759"/>
                  </a:lnTo>
                  <a:cubicBezTo>
                    <a:pt x="3796972" y="136319"/>
                    <a:pt x="3785980" y="147311"/>
                    <a:pt x="3772420"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708" tIns="7191" rIns="150708" bIns="7191" numCol="1" spcCol="1270" anchor="ctr" anchorCtr="0">
              <a:noAutofit/>
            </a:bodyPr>
            <a:lstStyle/>
            <a:p>
              <a:pPr marL="0" lvl="0" indent="0" algn="l" defTabSz="222250">
                <a:lnSpc>
                  <a:spcPct val="90000"/>
                </a:lnSpc>
                <a:spcBef>
                  <a:spcPct val="0"/>
                </a:spcBef>
                <a:spcAft>
                  <a:spcPct val="35000"/>
                </a:spcAft>
                <a:buNone/>
              </a:pPr>
              <a:r>
                <a:rPr lang="en-GB" sz="2000" b="1" kern="1200" dirty="0">
                  <a:cs typeface="Arial" panose="020B0604020202020204" pitchFamily="34" charset="0"/>
                </a:rPr>
                <a:t>Citizens can access and contribute to their healthcare information, taking an active role in their health and wellbeing.</a:t>
              </a:r>
              <a:endParaRPr lang="en-GB" sz="2000" b="1" kern="1200" dirty="0"/>
            </a:p>
          </p:txBody>
        </p:sp>
      </p:grpSp>
      <p:grpSp>
        <p:nvGrpSpPr>
          <p:cNvPr id="23" name="Group 22"/>
          <p:cNvGrpSpPr/>
          <p:nvPr/>
        </p:nvGrpSpPr>
        <p:grpSpPr>
          <a:xfrm>
            <a:off x="3253563" y="3952482"/>
            <a:ext cx="8601739" cy="1152533"/>
            <a:chOff x="3253563" y="3952482"/>
            <a:chExt cx="8601739" cy="1152533"/>
          </a:xfrm>
        </p:grpSpPr>
        <p:sp>
          <p:nvSpPr>
            <p:cNvPr id="13" name="Rectangle 12"/>
            <p:cNvSpPr/>
            <p:nvPr/>
          </p:nvSpPr>
          <p:spPr>
            <a:xfrm>
              <a:off x="3253563" y="4474161"/>
              <a:ext cx="8601739" cy="6308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Freeform: Shape 13"/>
            <p:cNvSpPr/>
            <p:nvPr/>
          </p:nvSpPr>
          <p:spPr>
            <a:xfrm>
              <a:off x="3683648" y="3952482"/>
              <a:ext cx="7876871" cy="1009360"/>
            </a:xfrm>
            <a:custGeom>
              <a:avLst/>
              <a:gdLst>
                <a:gd name="connsiteX0" fmla="*/ 0 w 3796972"/>
                <a:gd name="connsiteY0" fmla="*/ 24552 h 147311"/>
                <a:gd name="connsiteX1" fmla="*/ 24552 w 3796972"/>
                <a:gd name="connsiteY1" fmla="*/ 0 h 147311"/>
                <a:gd name="connsiteX2" fmla="*/ 3772420 w 3796972"/>
                <a:gd name="connsiteY2" fmla="*/ 0 h 147311"/>
                <a:gd name="connsiteX3" fmla="*/ 3796972 w 3796972"/>
                <a:gd name="connsiteY3" fmla="*/ 24552 h 147311"/>
                <a:gd name="connsiteX4" fmla="*/ 3796972 w 3796972"/>
                <a:gd name="connsiteY4" fmla="*/ 122759 h 147311"/>
                <a:gd name="connsiteX5" fmla="*/ 3772420 w 3796972"/>
                <a:gd name="connsiteY5" fmla="*/ 147311 h 147311"/>
                <a:gd name="connsiteX6" fmla="*/ 24552 w 3796972"/>
                <a:gd name="connsiteY6" fmla="*/ 147311 h 147311"/>
                <a:gd name="connsiteX7" fmla="*/ 0 w 3796972"/>
                <a:gd name="connsiteY7" fmla="*/ 122759 h 147311"/>
                <a:gd name="connsiteX8" fmla="*/ 0 w 3796972"/>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6972" h="147311">
                  <a:moveTo>
                    <a:pt x="0" y="24552"/>
                  </a:moveTo>
                  <a:cubicBezTo>
                    <a:pt x="0" y="10992"/>
                    <a:pt x="10992" y="0"/>
                    <a:pt x="24552" y="0"/>
                  </a:cubicBezTo>
                  <a:lnTo>
                    <a:pt x="3772420" y="0"/>
                  </a:lnTo>
                  <a:cubicBezTo>
                    <a:pt x="3785980" y="0"/>
                    <a:pt x="3796972" y="10992"/>
                    <a:pt x="3796972" y="24552"/>
                  </a:cubicBezTo>
                  <a:lnTo>
                    <a:pt x="3796972" y="122759"/>
                  </a:lnTo>
                  <a:cubicBezTo>
                    <a:pt x="3796972" y="136319"/>
                    <a:pt x="3785980" y="147311"/>
                    <a:pt x="3772420"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708" tIns="7191" rIns="150708" bIns="7191" numCol="1" spcCol="1270" anchor="ctr" anchorCtr="0">
              <a:noAutofit/>
            </a:bodyPr>
            <a:lstStyle/>
            <a:p>
              <a:pPr marL="0" lvl="0" indent="0" algn="l" defTabSz="222250">
                <a:lnSpc>
                  <a:spcPct val="90000"/>
                </a:lnSpc>
                <a:spcBef>
                  <a:spcPct val="0"/>
                </a:spcBef>
                <a:spcAft>
                  <a:spcPct val="35000"/>
                </a:spcAft>
                <a:buNone/>
              </a:pPr>
              <a:r>
                <a:rPr lang="en-GB" sz="2000" b="1" kern="1200" dirty="0">
                  <a:solidFill>
                    <a:schemeClr val="bg1"/>
                  </a:solidFill>
                  <a:cs typeface="Arial" panose="020B0604020202020204" pitchFamily="34" charset="0"/>
                </a:rPr>
                <a:t>Care settings should c</a:t>
              </a:r>
              <a:r>
                <a:rPr lang="en-GB" sz="2000" b="1" i="0" kern="1200" dirty="0">
                  <a:solidFill>
                    <a:schemeClr val="bg1"/>
                  </a:solidFill>
                  <a:effectLst/>
                  <a:cs typeface="Arial" panose="020B0604020202020204" pitchFamily="34" charset="0"/>
                </a:rPr>
                <a:t>o-produce and personalise care plans with people, actively involving family, friends including virtually or in person.</a:t>
              </a:r>
            </a:p>
          </p:txBody>
        </p:sp>
      </p:grpSp>
      <p:grpSp>
        <p:nvGrpSpPr>
          <p:cNvPr id="24" name="Group 23"/>
          <p:cNvGrpSpPr/>
          <p:nvPr/>
        </p:nvGrpSpPr>
        <p:grpSpPr>
          <a:xfrm>
            <a:off x="3253563" y="5105015"/>
            <a:ext cx="8601739" cy="1387860"/>
            <a:chOff x="3253563" y="5105015"/>
            <a:chExt cx="8601739" cy="1387860"/>
          </a:xfrm>
        </p:grpSpPr>
        <p:sp>
          <p:nvSpPr>
            <p:cNvPr id="15" name="Rectangle 14"/>
            <p:cNvSpPr/>
            <p:nvPr/>
          </p:nvSpPr>
          <p:spPr>
            <a:xfrm>
              <a:off x="3253563" y="5609697"/>
              <a:ext cx="8601739" cy="6308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p:cNvSpPr/>
            <p:nvPr/>
          </p:nvSpPr>
          <p:spPr>
            <a:xfrm>
              <a:off x="3683649" y="5105015"/>
              <a:ext cx="7967573" cy="1387860"/>
            </a:xfrm>
            <a:custGeom>
              <a:avLst/>
              <a:gdLst>
                <a:gd name="connsiteX0" fmla="*/ 0 w 3796972"/>
                <a:gd name="connsiteY0" fmla="*/ 24552 h 147311"/>
                <a:gd name="connsiteX1" fmla="*/ 24552 w 3796972"/>
                <a:gd name="connsiteY1" fmla="*/ 0 h 147311"/>
                <a:gd name="connsiteX2" fmla="*/ 3772420 w 3796972"/>
                <a:gd name="connsiteY2" fmla="*/ 0 h 147311"/>
                <a:gd name="connsiteX3" fmla="*/ 3796972 w 3796972"/>
                <a:gd name="connsiteY3" fmla="*/ 24552 h 147311"/>
                <a:gd name="connsiteX4" fmla="*/ 3796972 w 3796972"/>
                <a:gd name="connsiteY4" fmla="*/ 122759 h 147311"/>
                <a:gd name="connsiteX5" fmla="*/ 3772420 w 3796972"/>
                <a:gd name="connsiteY5" fmla="*/ 147311 h 147311"/>
                <a:gd name="connsiteX6" fmla="*/ 24552 w 3796972"/>
                <a:gd name="connsiteY6" fmla="*/ 147311 h 147311"/>
                <a:gd name="connsiteX7" fmla="*/ 0 w 3796972"/>
                <a:gd name="connsiteY7" fmla="*/ 122759 h 147311"/>
                <a:gd name="connsiteX8" fmla="*/ 0 w 3796972"/>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6972" h="147311">
                  <a:moveTo>
                    <a:pt x="0" y="24552"/>
                  </a:moveTo>
                  <a:cubicBezTo>
                    <a:pt x="0" y="10992"/>
                    <a:pt x="10992" y="0"/>
                    <a:pt x="24552" y="0"/>
                  </a:cubicBezTo>
                  <a:lnTo>
                    <a:pt x="3772420" y="0"/>
                  </a:lnTo>
                  <a:cubicBezTo>
                    <a:pt x="3785980" y="0"/>
                    <a:pt x="3796972" y="10992"/>
                    <a:pt x="3796972" y="24552"/>
                  </a:cubicBezTo>
                  <a:lnTo>
                    <a:pt x="3796972" y="122759"/>
                  </a:lnTo>
                  <a:cubicBezTo>
                    <a:pt x="3796972" y="136319"/>
                    <a:pt x="3785980" y="147311"/>
                    <a:pt x="3772420"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708" tIns="7191" rIns="150708" bIns="7191" numCol="1" spcCol="1270" anchor="ctr" anchorCtr="0">
              <a:noAutofit/>
            </a:bodyPr>
            <a:lstStyle/>
            <a:p>
              <a:pPr marL="0" lvl="0" indent="0" algn="l" defTabSz="222250">
                <a:lnSpc>
                  <a:spcPct val="90000"/>
                </a:lnSpc>
                <a:spcBef>
                  <a:spcPct val="0"/>
                </a:spcBef>
                <a:spcAft>
                  <a:spcPct val="35000"/>
                </a:spcAft>
                <a:buNone/>
              </a:pPr>
              <a:r>
                <a:rPr lang="en-GB" sz="2000" b="1" i="0" kern="1200" dirty="0"/>
                <a:t>Technology can play an important role in supporting people’s mental health and wellbeing, helping maintain independence, supporting people to remain connected to their loved ones or communities, or through online access to entertainment, hobbies and learning.</a:t>
              </a:r>
              <a:endParaRPr lang="en-GB" sz="2000" b="1" i="0" kern="1200" dirty="0">
                <a:solidFill>
                  <a:srgbClr val="0B0C0C"/>
                </a:solidFill>
                <a:effectLst/>
                <a:latin typeface="Arial" panose="020B0604020202020204" pitchFamily="34" charset="0"/>
                <a:cs typeface="Arial" panose="020B0604020202020204" pitchFamily="34" charset="0"/>
              </a:endParaRPr>
            </a:p>
          </p:txBody>
        </p:sp>
      </p:grpSp>
      <p:pic>
        <p:nvPicPr>
          <p:cNvPr id="18" name="Picture 17" descr="Woman in wheelchair holding tablet"/>
          <p:cNvPicPr>
            <a:picLocks noChangeAspect="1"/>
          </p:cNvPicPr>
          <p:nvPr/>
        </p:nvPicPr>
        <p:blipFill>
          <a:blip r:embed="rId4"/>
          <a:stretch>
            <a:fillRect/>
          </a:stretch>
        </p:blipFill>
        <p:spPr>
          <a:xfrm>
            <a:off x="1471323" y="1690688"/>
            <a:ext cx="1651839" cy="2461671"/>
          </a:xfrm>
          <a:prstGeom prst="rect">
            <a:avLst/>
          </a:prstGeom>
        </p:spPr>
      </p:pic>
      <p:pic>
        <p:nvPicPr>
          <p:cNvPr id="20" name="Picture 19" descr="Old woman using tablet"/>
          <p:cNvPicPr>
            <a:picLocks noChangeAspect="1"/>
          </p:cNvPicPr>
          <p:nvPr/>
        </p:nvPicPr>
        <p:blipFill>
          <a:blip r:embed="rId5"/>
          <a:stretch>
            <a:fillRect/>
          </a:stretch>
        </p:blipFill>
        <p:spPr>
          <a:xfrm flipH="1">
            <a:off x="455630" y="1119820"/>
            <a:ext cx="1150366" cy="290551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6726" y="190954"/>
            <a:ext cx="8645788" cy="1325563"/>
          </a:xfrm>
        </p:spPr>
        <p:txBody>
          <a:bodyPr/>
          <a:lstStyle/>
          <a:p>
            <a:r>
              <a:rPr lang="en-GB" b="1" dirty="0">
                <a:latin typeface="+mn-lt"/>
              </a:rPr>
              <a:t>Communicating Through Technology</a:t>
            </a:r>
          </a:p>
        </p:txBody>
      </p:sp>
      <p:pic>
        <p:nvPicPr>
          <p:cNvPr id="4" name="Online Media 3" title="Home Care Worker   Communicating Through Technology">
            <a:hlinkClick r:id="" action="ppaction://media"/>
          </p:cNvPr>
          <p:cNvPicPr>
            <a:picLocks noGrp="1" noRot="1" noChangeAspect="1"/>
          </p:cNvPicPr>
          <p:nvPr>
            <p:ph idx="1"/>
            <a:videoFile r:link="rId1"/>
            <p:extLst>
              <p:ext uri="{DAA4B4D4-6D71-4841-9C94-3DE7FCFB9230}">
                <p14:media xmlns:p14="http://schemas.microsoft.com/office/powerpoint/2010/main" r:link="rId2"/>
              </p:ext>
            </p:extLst>
          </p:nvPr>
        </p:nvPicPr>
        <p:blipFill>
          <a:blip r:embed="rId5"/>
          <a:stretch>
            <a:fillRect/>
          </a:stretch>
        </p:blipFill>
        <p:spPr>
          <a:xfrm>
            <a:off x="3779838" y="1522867"/>
            <a:ext cx="7956550" cy="4495800"/>
          </a:xfrm>
          <a:prstGeom prst="rect">
            <a:avLst/>
          </a:prstGeom>
        </p:spPr>
      </p:pic>
      <p:pic>
        <p:nvPicPr>
          <p:cNvPr id="5" name="Picture 4"/>
          <p:cNvPicPr>
            <a:picLocks noChangeAspect="1"/>
          </p:cNvPicPr>
          <p:nvPr/>
        </p:nvPicPr>
        <p:blipFill>
          <a:blip r:embed="rId6"/>
          <a:srcRect l="4608" t="5680"/>
          <a:stretch>
            <a:fillRect/>
          </a:stretch>
        </p:blipFill>
        <p:spPr>
          <a:xfrm>
            <a:off x="455612" y="2852057"/>
            <a:ext cx="2273664" cy="197741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77116" y="365125"/>
            <a:ext cx="8759254" cy="1325563"/>
          </a:xfrm>
        </p:spPr>
        <p:txBody>
          <a:bodyPr/>
          <a:lstStyle/>
          <a:p>
            <a:r>
              <a:rPr lang="en-GB" b="1" dirty="0">
                <a:latin typeface="+mn-lt"/>
              </a:rPr>
              <a:t>Success Measure 6 – ‘Improve Care’</a:t>
            </a:r>
          </a:p>
        </p:txBody>
      </p:sp>
      <p:sp>
        <p:nvSpPr>
          <p:cNvPr id="5" name="Content Placeholder 4"/>
          <p:cNvSpPr>
            <a:spLocks noGrp="1"/>
          </p:cNvSpPr>
          <p:nvPr>
            <p:ph idx="1"/>
          </p:nvPr>
        </p:nvSpPr>
        <p:spPr>
          <a:xfrm>
            <a:off x="733452" y="1825625"/>
            <a:ext cx="11002918" cy="1325563"/>
          </a:xfrm>
          <a:ln w="38100">
            <a:solidFill>
              <a:schemeClr val="accent1"/>
            </a:solidFill>
          </a:ln>
        </p:spPr>
        <p:txBody>
          <a:bodyPr>
            <a:normAutofit/>
          </a:bodyPr>
          <a:lstStyle/>
          <a:p>
            <a:pPr marL="0" indent="0">
              <a:buNone/>
            </a:pPr>
            <a:r>
              <a:rPr lang="en-GB" sz="2000" b="0" i="0" dirty="0">
                <a:solidFill>
                  <a:srgbClr val="212B32"/>
                </a:solidFill>
                <a:effectLst/>
                <a:cs typeface="Arial" panose="020B0604020202020204" pitchFamily="34" charset="0"/>
              </a:rPr>
              <a:t>Health and care practitioners embed digital and data within their improvement capability to transform care pathways, reduce unwarranted variation and improve health and wellbeing. Digital solutions enhance services for patients and ensure that they get the right care when they need it and in the right place.</a:t>
            </a:r>
            <a:endParaRPr lang="en-GB" sz="2000" dirty="0">
              <a:cs typeface="Arial" panose="020B0604020202020204" pitchFamily="34" charset="0"/>
            </a:endParaRPr>
          </a:p>
        </p:txBody>
      </p:sp>
      <p:pic>
        <p:nvPicPr>
          <p:cNvPr id="6" name="Picture 5"/>
          <p:cNvPicPr>
            <a:picLocks noChangeAspect="1"/>
          </p:cNvPicPr>
          <p:nvPr/>
        </p:nvPicPr>
        <p:blipFill>
          <a:blip r:embed="rId3"/>
          <a:srcRect l="7415" t="4544" r="5415"/>
          <a:stretch>
            <a:fillRect/>
          </a:stretch>
        </p:blipFill>
        <p:spPr>
          <a:xfrm>
            <a:off x="1469570" y="4819903"/>
            <a:ext cx="2035629" cy="1960747"/>
          </a:xfrm>
          <a:prstGeom prst="rect">
            <a:avLst/>
          </a:prstGeom>
        </p:spPr>
      </p:pic>
      <p:sp>
        <p:nvSpPr>
          <p:cNvPr id="3" name="Rectangle: Rounded Corners 2"/>
          <p:cNvSpPr/>
          <p:nvPr/>
        </p:nvSpPr>
        <p:spPr>
          <a:xfrm>
            <a:off x="1010093" y="3333270"/>
            <a:ext cx="3009014" cy="14513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Using data to improve care pathways and reduce unwarranted variation. </a:t>
            </a:r>
          </a:p>
        </p:txBody>
      </p:sp>
      <p:sp>
        <p:nvSpPr>
          <p:cNvPr id="8" name="Rectangle: Rounded Corners 7"/>
          <p:cNvSpPr/>
          <p:nvPr/>
        </p:nvSpPr>
        <p:spPr>
          <a:xfrm>
            <a:off x="4514307" y="5215269"/>
            <a:ext cx="3505005" cy="14513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Digital solutions enhance services for patients and ensure that they get the right care when they need it and in the right place </a:t>
            </a:r>
          </a:p>
        </p:txBody>
      </p:sp>
      <p:sp>
        <p:nvSpPr>
          <p:cNvPr id="10" name="Rectangle: Rounded Corners 9"/>
          <p:cNvSpPr/>
          <p:nvPr/>
        </p:nvSpPr>
        <p:spPr>
          <a:xfrm>
            <a:off x="8573386" y="3333270"/>
            <a:ext cx="3009014" cy="14513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cs typeface="Arial" panose="020B0604020202020204" pitchFamily="34" charset="0"/>
              </a:rPr>
              <a:t>P</a:t>
            </a:r>
            <a:r>
              <a:rPr lang="en-GB" b="1" i="0" dirty="0">
                <a:solidFill>
                  <a:schemeClr val="bg1"/>
                </a:solidFill>
                <a:effectLst/>
                <a:cs typeface="Arial" panose="020B0604020202020204" pitchFamily="34" charset="0"/>
              </a:rPr>
              <a:t>rovide remote consultations, monitoring and care services, promoting patient choice and sustainability. </a:t>
            </a:r>
          </a:p>
        </p:txBody>
      </p:sp>
      <p:pic>
        <p:nvPicPr>
          <p:cNvPr id="12" name="Picture 11"/>
          <p:cNvPicPr>
            <a:picLocks noChangeAspect="1"/>
          </p:cNvPicPr>
          <p:nvPr/>
        </p:nvPicPr>
        <p:blipFill>
          <a:blip r:embed="rId4"/>
          <a:stretch>
            <a:fillRect/>
          </a:stretch>
        </p:blipFill>
        <p:spPr>
          <a:xfrm>
            <a:off x="4558413" y="3333270"/>
            <a:ext cx="3429000" cy="1714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3" grpId="0" animBg="1"/>
      <p:bldP spid="8" grpId="0" animBg="1"/>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028" y="1398343"/>
            <a:ext cx="11167283" cy="882007"/>
          </a:xfrm>
        </p:spPr>
        <p:txBody>
          <a:bodyPr>
            <a:normAutofit/>
          </a:bodyPr>
          <a:lstStyle/>
          <a:p>
            <a:r>
              <a:rPr lang="en-GB" b="1" dirty="0">
                <a:latin typeface="+mn-lt"/>
              </a:rPr>
              <a:t>Success measure 7 – ‘Healthy Populations’</a:t>
            </a:r>
          </a:p>
        </p:txBody>
      </p:sp>
      <p:sp>
        <p:nvSpPr>
          <p:cNvPr id="3" name="Content Placeholder 2"/>
          <p:cNvSpPr>
            <a:spLocks noGrp="1"/>
          </p:cNvSpPr>
          <p:nvPr>
            <p:ph idx="1"/>
          </p:nvPr>
        </p:nvSpPr>
        <p:spPr>
          <a:xfrm>
            <a:off x="544287" y="2585445"/>
            <a:ext cx="11005456" cy="1658651"/>
          </a:xfrm>
          <a:prstGeom prst="roundRect">
            <a:avLst/>
          </a:prstGeom>
          <a:ln w="57150"/>
        </p:spPr>
        <p:style>
          <a:lnRef idx="2">
            <a:schemeClr val="accent1"/>
          </a:lnRef>
          <a:fillRef idx="1">
            <a:schemeClr val="lt1"/>
          </a:fillRef>
          <a:effectRef idx="0">
            <a:schemeClr val="accent1"/>
          </a:effectRef>
          <a:fontRef idx="minor">
            <a:schemeClr val="dk1"/>
          </a:fontRef>
        </p:style>
        <p:txBody>
          <a:bodyPr>
            <a:noAutofit/>
          </a:bodyPr>
          <a:lstStyle/>
          <a:p>
            <a:pPr marL="0" indent="0">
              <a:lnSpc>
                <a:spcPct val="170000"/>
              </a:lnSpc>
              <a:buNone/>
            </a:pPr>
            <a:r>
              <a:rPr lang="en-GB" sz="1800" b="0" i="0" dirty="0">
                <a:solidFill>
                  <a:srgbClr val="0B0C0C"/>
                </a:solidFill>
                <a:effectLst/>
                <a:latin typeface="Arial" panose="020B0604020202020204" pitchFamily="34" charset="0"/>
                <a:cs typeface="Arial" panose="020B0604020202020204" pitchFamily="34" charset="0"/>
              </a:rPr>
              <a:t>Having good data to understand and plan for the needs of the population (whether at a community level or individual level) means that we can reduce inequalities and improve outcomes for all people.</a:t>
            </a:r>
            <a:endParaRPr lang="en-GB" sz="1800" dirty="0">
              <a:latin typeface="Arial" panose="020B0604020202020204" pitchFamily="34" charset="0"/>
              <a:cs typeface="Arial" panose="020B0604020202020204" pitchFamily="34" charset="0"/>
            </a:endParaRPr>
          </a:p>
        </p:txBody>
      </p:sp>
      <p:sp>
        <p:nvSpPr>
          <p:cNvPr id="4" name="Rectangle: Rounded Corners 3"/>
          <p:cNvSpPr/>
          <p:nvPr/>
        </p:nvSpPr>
        <p:spPr>
          <a:xfrm>
            <a:off x="1643743" y="4396493"/>
            <a:ext cx="9450080" cy="10809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latin typeface="Arial" panose="020B0604020202020204" pitchFamily="34" charset="0"/>
                <a:cs typeface="Arial" panose="020B0604020202020204" pitchFamily="34" charset="0"/>
              </a:rPr>
              <a:t>S</a:t>
            </a:r>
            <a:r>
              <a:rPr lang="en-GB" sz="2000" b="0" i="0" dirty="0">
                <a:solidFill>
                  <a:schemeClr val="bg1"/>
                </a:solidFill>
                <a:effectLst/>
                <a:latin typeface="Arial" panose="020B0604020202020204" pitchFamily="34" charset="0"/>
                <a:cs typeface="Arial" panose="020B0604020202020204" pitchFamily="34" charset="0"/>
              </a:rPr>
              <a:t>hared data can support real-world evidencing, for direct care, social care, public health and housing services</a:t>
            </a:r>
            <a:r>
              <a:rPr lang="en-GB" b="0" i="0" dirty="0">
                <a:solidFill>
                  <a:srgbClr val="0B0C0C"/>
                </a:solidFill>
                <a:effectLst/>
                <a:latin typeface="GDS Transport"/>
              </a:rPr>
              <a:t>. </a:t>
            </a:r>
            <a:endParaRPr lang="en-GB" dirty="0"/>
          </a:p>
        </p:txBody>
      </p:sp>
      <p:pic>
        <p:nvPicPr>
          <p:cNvPr id="8" name="Graphic 7" descr="House with solid fill"/>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81600" y="5632752"/>
            <a:ext cx="914400" cy="914400"/>
          </a:xfrm>
          <a:prstGeom prst="rect">
            <a:avLst/>
          </a:prstGeom>
        </p:spPr>
      </p:pic>
      <p:pic>
        <p:nvPicPr>
          <p:cNvPr id="10" name="Graphic 9" descr="Ambulance with solid fill"/>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051352" y="5714357"/>
            <a:ext cx="914400" cy="914400"/>
          </a:xfrm>
          <a:prstGeom prst="rect">
            <a:avLst/>
          </a:prstGeom>
        </p:spPr>
      </p:pic>
      <p:pic>
        <p:nvPicPr>
          <p:cNvPr id="12" name="Graphic 11" descr="Man with baby with solid fill"/>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441408" y="5632752"/>
            <a:ext cx="914400" cy="914400"/>
          </a:xfrm>
          <a:prstGeom prst="rect">
            <a:avLst/>
          </a:prstGeom>
        </p:spPr>
      </p:pic>
      <p:pic>
        <p:nvPicPr>
          <p:cNvPr id="13" name="Picture 12"/>
          <p:cNvPicPr>
            <a:picLocks noChangeAspect="1"/>
          </p:cNvPicPr>
          <p:nvPr/>
        </p:nvPicPr>
        <p:blipFill>
          <a:blip r:embed="rId6"/>
          <a:srcRect l="7039" t="-4"/>
          <a:stretch>
            <a:fillRect/>
          </a:stretch>
        </p:blipFill>
        <p:spPr>
          <a:xfrm>
            <a:off x="10580915" y="1141433"/>
            <a:ext cx="1475134" cy="13958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par>
                                <p:cTn id="18" presetID="10" presetClass="entr" presetSubtype="0" fill="hold"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par>
                                <p:cTn id="24" presetID="10" presetClass="entr" presetSubtype="0" fill="hold"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rcRect b="6508"/>
          <a:stretch>
            <a:fillRect/>
          </a:stretch>
        </p:blipFill>
        <p:spPr>
          <a:xfrm>
            <a:off x="3265715" y="0"/>
            <a:ext cx="6912428" cy="6858000"/>
          </a:xfrm>
          <a:prstGeom prst="rect">
            <a:avLst/>
          </a:prstGeom>
          <a:ln w="25400">
            <a:solidFill>
              <a:schemeClr val="tx1"/>
            </a:solidFill>
          </a:ln>
        </p:spPr>
      </p:pic>
      <p:pic>
        <p:nvPicPr>
          <p:cNvPr id="6" name="Picture 5"/>
          <p:cNvPicPr>
            <a:picLocks noChangeAspect="1"/>
          </p:cNvPicPr>
          <p:nvPr/>
        </p:nvPicPr>
        <p:blipFill>
          <a:blip r:embed="rId4"/>
          <a:stretch>
            <a:fillRect/>
          </a:stretch>
        </p:blipFill>
        <p:spPr>
          <a:xfrm>
            <a:off x="914400" y="0"/>
            <a:ext cx="1850571" cy="1775100"/>
          </a:xfrm>
          <a:prstGeom prst="rect">
            <a:avLst/>
          </a:prstGeom>
        </p:spPr>
      </p:pic>
      <p:sp>
        <p:nvSpPr>
          <p:cNvPr id="7" name="TextBox 6"/>
          <p:cNvSpPr txBox="1"/>
          <p:nvPr/>
        </p:nvSpPr>
        <p:spPr>
          <a:xfrm>
            <a:off x="10493829" y="6492875"/>
            <a:ext cx="1513114" cy="276999"/>
          </a:xfrm>
          <a:prstGeom prst="rect">
            <a:avLst/>
          </a:prstGeom>
          <a:noFill/>
        </p:spPr>
        <p:txBody>
          <a:bodyPr wrap="square" rtlCol="0">
            <a:spAutoFit/>
          </a:bodyPr>
          <a:lstStyle/>
          <a:p>
            <a:r>
              <a:rPr lang="en-GB" sz="1200" dirty="0"/>
              <a:t>(NHS England, 2019)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1187177"/>
            <a:ext cx="11594969" cy="668382"/>
          </a:xfrm>
        </p:spPr>
        <p:txBody>
          <a:bodyPr>
            <a:normAutofit fontScale="90000"/>
          </a:bodyPr>
          <a:lstStyle/>
          <a:p>
            <a:r>
              <a:rPr lang="en-GB" b="1" dirty="0">
                <a:latin typeface="+mn-lt"/>
              </a:rPr>
              <a:t>Summary </a:t>
            </a:r>
          </a:p>
        </p:txBody>
      </p:sp>
      <p:pic>
        <p:nvPicPr>
          <p:cNvPr id="29" name="Content Placeholder 4"/>
          <p:cNvPicPr>
            <a:picLocks noChangeAspect="1"/>
          </p:cNvPicPr>
          <p:nvPr/>
        </p:nvPicPr>
        <p:blipFill>
          <a:blip r:embed="rId3"/>
          <a:stretch>
            <a:fillRect/>
          </a:stretch>
        </p:blipFill>
        <p:spPr>
          <a:xfrm>
            <a:off x="7820318" y="1448995"/>
            <a:ext cx="3804739" cy="970209"/>
          </a:xfrm>
          <a:prstGeom prst="rect">
            <a:avLst/>
          </a:prstGeom>
        </p:spPr>
      </p:pic>
      <p:sp>
        <p:nvSpPr>
          <p:cNvPr id="30" name="Content Placeholder 2"/>
          <p:cNvSpPr txBox="1"/>
          <p:nvPr/>
        </p:nvSpPr>
        <p:spPr>
          <a:xfrm>
            <a:off x="295374" y="1848518"/>
            <a:ext cx="6784366" cy="1011534"/>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i="1" dirty="0"/>
              <a:t>Four </a:t>
            </a:r>
            <a:r>
              <a:rPr lang="en-US" sz="2400" dirty="0"/>
              <a:t>goals of reform: </a:t>
            </a:r>
          </a:p>
        </p:txBody>
      </p:sp>
      <p:grpSp>
        <p:nvGrpSpPr>
          <p:cNvPr id="31" name="Group 30"/>
          <p:cNvGrpSpPr/>
          <p:nvPr/>
        </p:nvGrpSpPr>
        <p:grpSpPr>
          <a:xfrm>
            <a:off x="2763705" y="2159674"/>
            <a:ext cx="4428774" cy="1075877"/>
            <a:chOff x="4118793" y="1742420"/>
            <a:chExt cx="3166540" cy="995794"/>
          </a:xfrm>
        </p:grpSpPr>
        <p:sp>
          <p:nvSpPr>
            <p:cNvPr id="32" name="Rectangle 31"/>
            <p:cNvSpPr/>
            <p:nvPr/>
          </p:nvSpPr>
          <p:spPr>
            <a:xfrm>
              <a:off x="4118793" y="2222743"/>
              <a:ext cx="3166540" cy="515471"/>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3" name="Freeform: Shape 32"/>
            <p:cNvSpPr/>
            <p:nvPr/>
          </p:nvSpPr>
          <p:spPr>
            <a:xfrm>
              <a:off x="4361331" y="1742420"/>
              <a:ext cx="2475101" cy="820066"/>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marL="0" lvl="0" indent="0" algn="l" defTabSz="533400">
                <a:lnSpc>
                  <a:spcPct val="90000"/>
                </a:lnSpc>
                <a:spcBef>
                  <a:spcPct val="0"/>
                </a:spcBef>
                <a:spcAft>
                  <a:spcPct val="35000"/>
                </a:spcAft>
                <a:buNone/>
              </a:pPr>
              <a:r>
                <a:rPr lang="en-GB" b="1" dirty="0"/>
                <a:t>P</a:t>
              </a:r>
              <a:r>
                <a:rPr lang="en-GB" b="1" kern="1200" dirty="0"/>
                <a:t>revent people’s health and social care needs from escalating</a:t>
              </a:r>
            </a:p>
          </p:txBody>
        </p:sp>
      </p:grpSp>
      <p:grpSp>
        <p:nvGrpSpPr>
          <p:cNvPr id="34" name="Group 33"/>
          <p:cNvGrpSpPr/>
          <p:nvPr/>
        </p:nvGrpSpPr>
        <p:grpSpPr>
          <a:xfrm>
            <a:off x="4643914" y="3152774"/>
            <a:ext cx="4441310" cy="1135738"/>
            <a:chOff x="4106256" y="2913942"/>
            <a:chExt cx="3175503" cy="1051199"/>
          </a:xfrm>
        </p:grpSpPr>
        <p:sp>
          <p:nvSpPr>
            <p:cNvPr id="35" name="Rectangle 34"/>
            <p:cNvSpPr/>
            <p:nvPr/>
          </p:nvSpPr>
          <p:spPr>
            <a:xfrm>
              <a:off x="4106256" y="3343133"/>
              <a:ext cx="3175503"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6" name="Freeform: Shape 35"/>
            <p:cNvSpPr/>
            <p:nvPr/>
          </p:nvSpPr>
          <p:spPr>
            <a:xfrm>
              <a:off x="4375869" y="2913942"/>
              <a:ext cx="2456990" cy="858383"/>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b="1" dirty="0"/>
                <a:t>Personalise health and social care and reduce health disparities</a:t>
              </a:r>
              <a:endParaRPr lang="en-GB" b="1" kern="1200" dirty="0"/>
            </a:p>
          </p:txBody>
        </p:sp>
      </p:grpSp>
      <p:grpSp>
        <p:nvGrpSpPr>
          <p:cNvPr id="37" name="Group 36"/>
          <p:cNvGrpSpPr/>
          <p:nvPr/>
        </p:nvGrpSpPr>
        <p:grpSpPr>
          <a:xfrm>
            <a:off x="6035749" y="4288512"/>
            <a:ext cx="4441310" cy="1241225"/>
            <a:chOff x="4118793" y="4188705"/>
            <a:chExt cx="3175503" cy="1148834"/>
          </a:xfrm>
        </p:grpSpPr>
        <p:sp>
          <p:nvSpPr>
            <p:cNvPr id="38" name="Rectangle 37"/>
            <p:cNvSpPr/>
            <p:nvPr/>
          </p:nvSpPr>
          <p:spPr>
            <a:xfrm>
              <a:off x="4118793" y="4715531"/>
              <a:ext cx="3175503"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9" name="Freeform: Shape 38"/>
            <p:cNvSpPr/>
            <p:nvPr/>
          </p:nvSpPr>
          <p:spPr>
            <a:xfrm>
              <a:off x="4361332" y="4188705"/>
              <a:ext cx="2475099"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b="1" dirty="0"/>
                <a:t>Improve the experience and impact of people providing services.</a:t>
              </a:r>
            </a:p>
          </p:txBody>
        </p:sp>
      </p:grpSp>
      <p:sp>
        <p:nvSpPr>
          <p:cNvPr id="40" name="Rectangle 39"/>
          <p:cNvSpPr/>
          <p:nvPr/>
        </p:nvSpPr>
        <p:spPr>
          <a:xfrm>
            <a:off x="7551429" y="5979262"/>
            <a:ext cx="4452011" cy="672031"/>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41" name="Freeform: Shape 40"/>
          <p:cNvSpPr/>
          <p:nvPr/>
        </p:nvSpPr>
        <p:spPr>
          <a:xfrm>
            <a:off x="7785345" y="5577347"/>
            <a:ext cx="3293173" cy="598958"/>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b="1" dirty="0"/>
              <a:t>Transform performance</a:t>
            </a:r>
          </a:p>
        </p:txBody>
      </p:sp>
      <p:sp>
        <p:nvSpPr>
          <p:cNvPr id="43" name="TextBox 42"/>
          <p:cNvSpPr txBox="1"/>
          <p:nvPr/>
        </p:nvSpPr>
        <p:spPr>
          <a:xfrm>
            <a:off x="295374" y="3901059"/>
            <a:ext cx="4287352" cy="2862322"/>
          </a:xfrm>
          <a:prstGeom prst="rect">
            <a:avLst/>
          </a:prstGeom>
          <a:noFill/>
          <a:ln w="38100">
            <a:solidFill>
              <a:schemeClr val="accent1"/>
            </a:solidFill>
          </a:ln>
        </p:spPr>
        <p:txBody>
          <a:bodyPr wrap="square" rtlCol="0">
            <a:spAutoFit/>
          </a:bodyPr>
          <a:lstStyle/>
          <a:p>
            <a:r>
              <a:rPr lang="en-GB" dirty="0"/>
              <a:t>The UK Government plan emphasises digital transformation to enhance health and social care through data-driven solutions and technology. </a:t>
            </a:r>
          </a:p>
          <a:p>
            <a:r>
              <a:rPr lang="en-GB" dirty="0"/>
              <a:t>The plan forms the UK government’s effort to modernise health and social </a:t>
            </a:r>
            <a:r>
              <a:rPr lang="en-GB" dirty="0" err="1"/>
              <a:t>care,and</a:t>
            </a:r>
            <a:r>
              <a:rPr lang="en-GB" dirty="0"/>
              <a:t> highlight the importance of digital transformation in improving services, patient outcomes, and system efficiency.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500"/>
                                        <p:tgtEl>
                                          <p:spTgt spid="3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fade">
                                      <p:cBhvr>
                                        <p:cTn id="12" dur="500"/>
                                        <p:tgtEl>
                                          <p:spTgt spid="34"/>
                                        </p:tgtEl>
                                      </p:cBhvr>
                                    </p:animEffect>
                                  </p:childTnLst>
                                </p:cTn>
                              </p:par>
                              <p:par>
                                <p:cTn id="13" presetID="10" presetClass="entr" presetSubtype="0" fill="hold" nodeType="withEffect">
                                  <p:stCondLst>
                                    <p:cond delay="0"/>
                                  </p:stCondLst>
                                  <p:childTnLst>
                                    <p:set>
                                      <p:cBhvr>
                                        <p:cTn id="14" dur="1" fill="hold">
                                          <p:stCondLst>
                                            <p:cond delay="0"/>
                                          </p:stCondLst>
                                        </p:cTn>
                                        <p:tgtEl>
                                          <p:spTgt spid="37"/>
                                        </p:tgtEl>
                                        <p:attrNameLst>
                                          <p:attrName>style.visibility</p:attrName>
                                        </p:attrNameLst>
                                      </p:cBhvr>
                                      <p:to>
                                        <p:strVal val="visible"/>
                                      </p:to>
                                    </p:set>
                                    <p:animEffect transition="in" filter="fade">
                                      <p:cBhvr>
                                        <p:cTn id="15" dur="500"/>
                                        <p:tgtEl>
                                          <p:spTgt spid="3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1"/>
                                        </p:tgtEl>
                                        <p:attrNameLst>
                                          <p:attrName>style.visibility</p:attrName>
                                        </p:attrNameLst>
                                      </p:cBhvr>
                                      <p:to>
                                        <p:strVal val="visible"/>
                                      </p:to>
                                    </p:set>
                                    <p:animEffect transition="in" filter="fade">
                                      <p:cBhvr>
                                        <p:cTn id="20" dur="500"/>
                                        <p:tgtEl>
                                          <p:spTgt spid="41"/>
                                        </p:tgtEl>
                                      </p:cBhvr>
                                    </p:animEffect>
                                  </p:childTnLst>
                                </p:cTn>
                              </p:par>
                              <p:par>
                                <p:cTn id="21" presetID="10" presetClass="entr" presetSubtype="0" fill="hold" nodeType="with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fade">
                                      <p:cBhvr>
                                        <p:cTn id="23"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Summary</a:t>
            </a:r>
          </a:p>
        </p:txBody>
      </p:sp>
      <p:pic>
        <p:nvPicPr>
          <p:cNvPr id="4" name="Picture 3"/>
          <p:cNvPicPr>
            <a:picLocks noChangeAspect="1"/>
          </p:cNvPicPr>
          <p:nvPr/>
        </p:nvPicPr>
        <p:blipFill>
          <a:blip r:embed="rId3"/>
          <a:stretch>
            <a:fillRect/>
          </a:stretch>
        </p:blipFill>
        <p:spPr>
          <a:xfrm>
            <a:off x="3946647" y="1924194"/>
            <a:ext cx="3852615" cy="3388728"/>
          </a:xfrm>
          <a:prstGeom prst="rect">
            <a:avLst/>
          </a:prstGeom>
        </p:spPr>
      </p:pic>
      <p:grpSp>
        <p:nvGrpSpPr>
          <p:cNvPr id="5" name="Group 4"/>
          <p:cNvGrpSpPr/>
          <p:nvPr/>
        </p:nvGrpSpPr>
        <p:grpSpPr>
          <a:xfrm>
            <a:off x="4005646" y="1298122"/>
            <a:ext cx="7503578" cy="4640875"/>
            <a:chOff x="-1470122" y="1965978"/>
            <a:chExt cx="7503578" cy="4640875"/>
          </a:xfrm>
        </p:grpSpPr>
        <p:sp>
          <p:nvSpPr>
            <p:cNvPr id="6" name="Block Arc 5"/>
            <p:cNvSpPr/>
            <p:nvPr/>
          </p:nvSpPr>
          <p:spPr>
            <a:xfrm>
              <a:off x="-1470122" y="1965978"/>
              <a:ext cx="4640875" cy="4640875"/>
            </a:xfrm>
            <a:prstGeom prst="blockArc">
              <a:avLst>
                <a:gd name="adj1" fmla="val 18900000"/>
                <a:gd name="adj2" fmla="val 2700000"/>
                <a:gd name="adj3" fmla="val 465"/>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7" name="Freeform: Shape 6"/>
            <p:cNvSpPr/>
            <p:nvPr/>
          </p:nvSpPr>
          <p:spPr>
            <a:xfrm>
              <a:off x="2666131" y="2720526"/>
              <a:ext cx="3367325"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GB" sz="2000" kern="1200" dirty="0">
                  <a:latin typeface="Arial" panose="020B0604020202020204" pitchFamily="34" charset="0"/>
                  <a:cs typeface="Arial" panose="020B0604020202020204" pitchFamily="34" charset="0"/>
                </a:rPr>
                <a:t>Well led</a:t>
              </a:r>
              <a:endParaRPr lang="en-GB" sz="2000" kern="1200" dirty="0"/>
            </a:p>
          </p:txBody>
        </p:sp>
        <p:sp>
          <p:nvSpPr>
            <p:cNvPr id="8" name="Oval 7"/>
            <p:cNvSpPr/>
            <p:nvPr/>
          </p:nvSpPr>
          <p:spPr>
            <a:xfrm>
              <a:off x="2470455" y="2681391"/>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9" name="Group 8"/>
          <p:cNvGrpSpPr/>
          <p:nvPr/>
        </p:nvGrpSpPr>
        <p:grpSpPr>
          <a:xfrm>
            <a:off x="8229746" y="2483432"/>
            <a:ext cx="3279478" cy="391351"/>
            <a:chOff x="2753978" y="3151288"/>
            <a:chExt cx="3279478" cy="391351"/>
          </a:xfrm>
        </p:grpSpPr>
        <p:sp>
          <p:nvSpPr>
            <p:cNvPr id="10" name="Freeform: Shape 9"/>
            <p:cNvSpPr/>
            <p:nvPr/>
          </p:nvSpPr>
          <p:spPr>
            <a:xfrm>
              <a:off x="2949654" y="3190424"/>
              <a:ext cx="3083802"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Ensure smart foundations</a:t>
              </a:r>
            </a:p>
          </p:txBody>
        </p:sp>
        <p:sp>
          <p:nvSpPr>
            <p:cNvPr id="11" name="Oval 10"/>
            <p:cNvSpPr/>
            <p:nvPr/>
          </p:nvSpPr>
          <p:spPr>
            <a:xfrm>
              <a:off x="2753978" y="3151288"/>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2" name="Group 11"/>
          <p:cNvGrpSpPr/>
          <p:nvPr/>
        </p:nvGrpSpPr>
        <p:grpSpPr>
          <a:xfrm>
            <a:off x="8385115" y="2952986"/>
            <a:ext cx="3124109" cy="391351"/>
            <a:chOff x="2909347" y="3620842"/>
            <a:chExt cx="3124109" cy="391351"/>
          </a:xfrm>
        </p:grpSpPr>
        <p:sp>
          <p:nvSpPr>
            <p:cNvPr id="13" name="Freeform: Shape 12"/>
            <p:cNvSpPr/>
            <p:nvPr/>
          </p:nvSpPr>
          <p:spPr>
            <a:xfrm>
              <a:off x="3105024" y="3659977"/>
              <a:ext cx="2928432"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Safe practice</a:t>
              </a:r>
            </a:p>
          </p:txBody>
        </p:sp>
        <p:sp>
          <p:nvSpPr>
            <p:cNvPr id="14" name="Oval 13"/>
            <p:cNvSpPr/>
            <p:nvPr/>
          </p:nvSpPr>
          <p:spPr>
            <a:xfrm>
              <a:off x="2909347" y="3620842"/>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5" name="Group 14"/>
          <p:cNvGrpSpPr/>
          <p:nvPr/>
        </p:nvGrpSpPr>
        <p:grpSpPr>
          <a:xfrm>
            <a:off x="8434723" y="3422883"/>
            <a:ext cx="3074501" cy="391351"/>
            <a:chOff x="2958955" y="4090739"/>
            <a:chExt cx="3074501" cy="391351"/>
          </a:xfrm>
        </p:grpSpPr>
        <p:sp>
          <p:nvSpPr>
            <p:cNvPr id="16" name="Freeform: Shape 15"/>
            <p:cNvSpPr/>
            <p:nvPr/>
          </p:nvSpPr>
          <p:spPr>
            <a:xfrm>
              <a:off x="3154632" y="4129874"/>
              <a:ext cx="2878824" cy="313081"/>
            </a:xfrm>
            <a:custGeom>
              <a:avLst/>
              <a:gdLst>
                <a:gd name="connsiteX0" fmla="*/ 0 w 5552071"/>
                <a:gd name="connsiteY0" fmla="*/ 0 h 313081"/>
                <a:gd name="connsiteX1" fmla="*/ 5552071 w 5552071"/>
                <a:gd name="connsiteY1" fmla="*/ 0 h 313081"/>
                <a:gd name="connsiteX2" fmla="*/ 5552071 w 5552071"/>
                <a:gd name="connsiteY2" fmla="*/ 313081 h 313081"/>
                <a:gd name="connsiteX3" fmla="*/ 0 w 5552071"/>
                <a:gd name="connsiteY3" fmla="*/ 313081 h 313081"/>
                <a:gd name="connsiteX4" fmla="*/ 0 w 55520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2071" h="313081">
                  <a:moveTo>
                    <a:pt x="0" y="0"/>
                  </a:moveTo>
                  <a:lnTo>
                    <a:pt x="5552071" y="0"/>
                  </a:lnTo>
                  <a:lnTo>
                    <a:pt x="55520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Support workforce</a:t>
              </a:r>
            </a:p>
          </p:txBody>
        </p:sp>
        <p:sp>
          <p:nvSpPr>
            <p:cNvPr id="17" name="Oval 16"/>
            <p:cNvSpPr/>
            <p:nvPr/>
          </p:nvSpPr>
          <p:spPr>
            <a:xfrm>
              <a:off x="2958955" y="4090739"/>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8" name="Group 17"/>
          <p:cNvGrpSpPr/>
          <p:nvPr/>
        </p:nvGrpSpPr>
        <p:grpSpPr>
          <a:xfrm>
            <a:off x="8385115" y="3892781"/>
            <a:ext cx="3124109" cy="391351"/>
            <a:chOff x="2909347" y="4560637"/>
            <a:chExt cx="3124109" cy="391351"/>
          </a:xfrm>
        </p:grpSpPr>
        <p:sp>
          <p:nvSpPr>
            <p:cNvPr id="19" name="Freeform: Shape 18"/>
            <p:cNvSpPr/>
            <p:nvPr/>
          </p:nvSpPr>
          <p:spPr>
            <a:xfrm>
              <a:off x="3105023" y="4599772"/>
              <a:ext cx="2928433"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Empower people</a:t>
              </a:r>
            </a:p>
          </p:txBody>
        </p:sp>
        <p:sp>
          <p:nvSpPr>
            <p:cNvPr id="20" name="Oval 19"/>
            <p:cNvSpPr/>
            <p:nvPr/>
          </p:nvSpPr>
          <p:spPr>
            <a:xfrm>
              <a:off x="2909347" y="456063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1" name="Group 20"/>
          <p:cNvGrpSpPr/>
          <p:nvPr/>
        </p:nvGrpSpPr>
        <p:grpSpPr>
          <a:xfrm>
            <a:off x="8229746" y="4362334"/>
            <a:ext cx="3279478" cy="391351"/>
            <a:chOff x="2753978" y="5030190"/>
            <a:chExt cx="3279478" cy="391351"/>
          </a:xfrm>
        </p:grpSpPr>
        <p:sp>
          <p:nvSpPr>
            <p:cNvPr id="22" name="Freeform: Shape 21"/>
            <p:cNvSpPr/>
            <p:nvPr/>
          </p:nvSpPr>
          <p:spPr>
            <a:xfrm>
              <a:off x="2949654" y="5069325"/>
              <a:ext cx="3083802"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Improve care</a:t>
              </a:r>
            </a:p>
          </p:txBody>
        </p:sp>
        <p:sp>
          <p:nvSpPr>
            <p:cNvPr id="23" name="Oval 22"/>
            <p:cNvSpPr/>
            <p:nvPr/>
          </p:nvSpPr>
          <p:spPr>
            <a:xfrm>
              <a:off x="2753978" y="5030190"/>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4" name="Group 23"/>
          <p:cNvGrpSpPr/>
          <p:nvPr/>
        </p:nvGrpSpPr>
        <p:grpSpPr>
          <a:xfrm>
            <a:off x="7946223" y="4832231"/>
            <a:ext cx="3563001" cy="391351"/>
            <a:chOff x="2470455" y="5500087"/>
            <a:chExt cx="3563001" cy="391351"/>
          </a:xfrm>
        </p:grpSpPr>
        <p:sp>
          <p:nvSpPr>
            <p:cNvPr id="25" name="Freeform: Shape 24"/>
            <p:cNvSpPr/>
            <p:nvPr/>
          </p:nvSpPr>
          <p:spPr>
            <a:xfrm>
              <a:off x="2666131" y="5539223"/>
              <a:ext cx="3367325"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Healthy populations</a:t>
              </a:r>
            </a:p>
          </p:txBody>
        </p:sp>
        <p:sp>
          <p:nvSpPr>
            <p:cNvPr id="26" name="Oval 25"/>
            <p:cNvSpPr/>
            <p:nvPr/>
          </p:nvSpPr>
          <p:spPr>
            <a:xfrm>
              <a:off x="2470455" y="550008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27" name="Content Placeholder 26"/>
          <p:cNvSpPr txBox="1">
            <a:spLocks noGrp="1"/>
          </p:cNvSpPr>
          <p:nvPr>
            <p:ph idx="1"/>
          </p:nvPr>
        </p:nvSpPr>
        <p:spPr>
          <a:xfrm>
            <a:off x="359266" y="1455737"/>
            <a:ext cx="11480800" cy="424732"/>
          </a:xfrm>
          <a:prstGeom prst="rect">
            <a:avLst/>
          </a:prstGeom>
          <a:noFill/>
        </p:spPr>
        <p:txBody>
          <a:bodyPr wrap="square">
            <a:spAutoFit/>
          </a:bodyPr>
          <a:lstStyle/>
          <a:p>
            <a:r>
              <a:rPr lang="en-GB" sz="2400" b="1" dirty="0"/>
              <a:t>The ‘What Good Looks Like’ – Framework</a:t>
            </a:r>
          </a:p>
        </p:txBody>
      </p:sp>
      <p:sp>
        <p:nvSpPr>
          <p:cNvPr id="28" name="TextBox 27"/>
          <p:cNvSpPr txBox="1"/>
          <p:nvPr/>
        </p:nvSpPr>
        <p:spPr>
          <a:xfrm>
            <a:off x="359266" y="2322126"/>
            <a:ext cx="3723943" cy="2862322"/>
          </a:xfrm>
          <a:prstGeom prst="rect">
            <a:avLst/>
          </a:prstGeom>
          <a:noFill/>
        </p:spPr>
        <p:txBody>
          <a:bodyPr wrap="square" rtlCol="0">
            <a:spAutoFit/>
          </a:bodyPr>
          <a:lstStyle/>
          <a:p>
            <a:r>
              <a:rPr lang="en-GB" dirty="0"/>
              <a:t>The UK Government introduced the ‘What Good Looks Like’ - Framework - with the central principle that when technology is embedded seamlessly into care and support it can be transformative, improving people’s quality of life and ensuring information is readily available to help staff provide the right care in the right place at the right time.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gtEl>
                                        <p:attrNameLst>
                                          <p:attrName>style.visibility</p:attrName>
                                        </p:attrNameLst>
                                      </p:cBhvr>
                                      <p:to>
                                        <p:strVal val="visible"/>
                                      </p:to>
                                    </p:set>
                                    <p:animEffect transition="in" filter="fade">
                                      <p:cBhvr>
                                        <p:cTn id="4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1170101"/>
            <a:ext cx="11594969" cy="1325563"/>
          </a:xfrm>
        </p:spPr>
        <p:txBody>
          <a:bodyPr/>
          <a:lstStyle/>
          <a:p>
            <a:r>
              <a:rPr lang="en-GB" b="1" dirty="0">
                <a:latin typeface="+mn-lt"/>
              </a:rPr>
              <a:t>During this session we have…</a:t>
            </a:r>
          </a:p>
        </p:txBody>
      </p:sp>
      <p:sp>
        <p:nvSpPr>
          <p:cNvPr id="5" name="Arrow: Right 4"/>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p:cNvSpPr/>
          <p:nvPr/>
        </p:nvSpPr>
        <p:spPr>
          <a:xfrm>
            <a:off x="900221"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Introduced  </a:t>
            </a:r>
            <a:r>
              <a:rPr lang="en-GB" sz="2600" b="1" dirty="0"/>
              <a:t>government policy</a:t>
            </a:r>
            <a:endParaRPr lang="en-GB" sz="2600" b="1" kern="1200" dirty="0"/>
          </a:p>
        </p:txBody>
      </p:sp>
      <p:sp>
        <p:nvSpPr>
          <p:cNvPr id="10" name="Freeform: Shape 9"/>
          <p:cNvSpPr/>
          <p:nvPr/>
        </p:nvSpPr>
        <p:spPr>
          <a:xfrm>
            <a:off x="4529455"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Overviewed ‘What Good Looks Like’ </a:t>
            </a:r>
          </a:p>
        </p:txBody>
      </p:sp>
      <p:sp>
        <p:nvSpPr>
          <p:cNvPr id="11" name="Freeform: Shape 10"/>
          <p:cNvSpPr/>
          <p:nvPr/>
        </p:nvSpPr>
        <p:spPr>
          <a:xfrm>
            <a:off x="8158688"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Introduced the NHS App</a:t>
            </a:r>
          </a:p>
        </p:txBody>
      </p:sp>
      <p:sp>
        <p:nvSpPr>
          <p:cNvPr id="3" name="Arrow: Right 4"/>
          <p:cNvSpPr/>
          <p:nvPr/>
        </p:nvSpPr>
        <p:spPr>
          <a:xfrm>
            <a:off x="1216659"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4" name="Freeform: Shape 8"/>
          <p:cNvSpPr/>
          <p:nvPr/>
        </p:nvSpPr>
        <p:spPr>
          <a:xfrm>
            <a:off x="897046"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Introduced  </a:t>
            </a:r>
            <a:r>
              <a:rPr lang="en-GB" sz="2600" b="1" dirty="0"/>
              <a:t>government policy</a:t>
            </a:r>
            <a:endParaRPr lang="en-GB" sz="2600" b="1" kern="1200" dirty="0"/>
          </a:p>
        </p:txBody>
      </p:sp>
      <p:sp>
        <p:nvSpPr>
          <p:cNvPr id="6" name="Freeform: Shape 9"/>
          <p:cNvSpPr/>
          <p:nvPr/>
        </p:nvSpPr>
        <p:spPr>
          <a:xfrm>
            <a:off x="4526280"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Overviewed ‘What Good Looks Like’ </a:t>
            </a:r>
          </a:p>
        </p:txBody>
      </p:sp>
      <p:sp>
        <p:nvSpPr>
          <p:cNvPr id="7" name="Freeform: Shape 10"/>
          <p:cNvSpPr/>
          <p:nvPr/>
        </p:nvSpPr>
        <p:spPr>
          <a:xfrm>
            <a:off x="8155513"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Introduced the NHS App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4" grpId="0" bldLvl="0" animBg="1"/>
      <p:bldP spid="6" grpId="0" bldLvl="0" animBg="1"/>
      <p:bldP spid="7" grpId="0" bldLvl="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5948" y="937580"/>
            <a:ext cx="9839460" cy="4276725"/>
          </a:xfrm>
          <a:prstGeom prst="rect">
            <a:avLst/>
          </a:prstGeom>
          <a:noFill/>
        </p:spPr>
        <p:txBody>
          <a:bodyPr wrap="square" rtlCol="0">
            <a:spAutoFit/>
          </a:bodyPr>
          <a:lstStyle/>
          <a:p>
            <a:pPr algn="ctr"/>
            <a:r>
              <a:rPr lang="en-GB" sz="5400" b="1" dirty="0">
                <a:solidFill>
                  <a:schemeClr val="bg1"/>
                </a:solidFill>
              </a:rPr>
              <a:t>How is this Useful?</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sz="2000" dirty="0">
                <a:solidFill>
                  <a:schemeClr val="bg1"/>
                </a:solidFill>
              </a:rPr>
              <a:t>Later in the module, you will use national digital priorities as </a:t>
            </a:r>
            <a:r>
              <a:rPr lang="en-GB" sz="2000" b="1" dirty="0">
                <a:solidFill>
                  <a:schemeClr val="bg1"/>
                </a:solidFill>
              </a:rPr>
              <a:t>analytical criteria</a:t>
            </a:r>
            <a:r>
              <a:rPr lang="en-GB" sz="2000" dirty="0">
                <a:solidFill>
                  <a:schemeClr val="bg1"/>
                </a:solidFill>
              </a:rPr>
              <a:t> when critically investigating a digital innovation. </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In particular, you might consider whether an innovation:</a:t>
            </a:r>
          </a:p>
          <a:p>
            <a:pPr marL="742950" lvl="1" indent="-285750">
              <a:buFont typeface="Arial" panose="020B0604020202020204" pitchFamily="34" charset="0"/>
              <a:buChar char="•"/>
            </a:pPr>
            <a:r>
              <a:rPr lang="en-GB" sz="2000" dirty="0">
                <a:solidFill>
                  <a:schemeClr val="bg1"/>
                </a:solidFill>
              </a:rPr>
              <a:t>Addresses system-level needs (e.g. access, efficiency, quality, integration), or</a:t>
            </a:r>
          </a:p>
          <a:p>
            <a:pPr marL="742950" lvl="1" indent="-285750">
              <a:buFont typeface="Arial" panose="020B0604020202020204" pitchFamily="34" charset="0"/>
              <a:buChar char="•"/>
            </a:pPr>
            <a:r>
              <a:rPr lang="en-GB" sz="2000" dirty="0">
                <a:solidFill>
                  <a:schemeClr val="bg1"/>
                </a:solidFill>
              </a:rPr>
              <a:t>Introduces new forms of inefficiency, inequality, or burden that conflict with stated policy aims.</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Misalignment between policy ambition and practical outcomes is analytically important and should be supported with evidence.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9828" y="2651737"/>
            <a:ext cx="9492343" cy="1773125"/>
          </a:xfrm>
        </p:spPr>
        <p:txBody>
          <a:bodyPr>
            <a:normAutofit/>
          </a:bodyPr>
          <a:lstStyle/>
          <a:p>
            <a:r>
              <a:rPr lang="en-GB" sz="4800" b="1" dirty="0">
                <a:latin typeface="+mn-lt"/>
              </a:rPr>
              <a:t>Remember to use UWTSD Resources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0313" y="51887"/>
            <a:ext cx="7956222" cy="1325563"/>
          </a:xfrm>
        </p:spPr>
        <p:txBody>
          <a:bodyPr>
            <a:normAutofit/>
          </a:bodyPr>
          <a:lstStyle/>
          <a:p>
            <a:pPr algn="ctr"/>
            <a:r>
              <a:rPr lang="en-US" b="1" dirty="0">
                <a:latin typeface="+mn-lt"/>
              </a:rPr>
              <a:t>UWTSD Library Support </a:t>
            </a:r>
          </a:p>
        </p:txBody>
      </p:sp>
      <p:sp>
        <p:nvSpPr>
          <p:cNvPr id="5" name="Rectangle: Rounded Corners 4"/>
          <p:cNvSpPr/>
          <p:nvPr/>
        </p:nvSpPr>
        <p:spPr>
          <a:xfrm>
            <a:off x="4028632" y="4589226"/>
            <a:ext cx="7418716" cy="13802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panose="020F0502020204030204"/>
                <a:cs typeface="Calibri" panose="020F0502020204030204"/>
              </a:rPr>
              <a:t>The UWTSD Library team have provided additional support to help you to develop your research skills. These are available for you to work through at your own pace.  </a:t>
            </a:r>
          </a:p>
        </p:txBody>
      </p:sp>
      <p:pic>
        <p:nvPicPr>
          <p:cNvPr id="6" name="Picture 5" descr="A qr code with a dinosaur&#10;&#10;Description automatically generated"/>
          <p:cNvPicPr>
            <a:picLocks noChangeAspect="1"/>
          </p:cNvPicPr>
          <p:nvPr/>
        </p:nvPicPr>
        <p:blipFill>
          <a:blip r:embed="rId3"/>
          <a:stretch>
            <a:fillRect/>
          </a:stretch>
        </p:blipFill>
        <p:spPr>
          <a:xfrm>
            <a:off x="56072" y="2018581"/>
            <a:ext cx="3094009" cy="3079632"/>
          </a:xfrm>
          <a:prstGeom prst="rect">
            <a:avLst/>
          </a:prstGeom>
        </p:spPr>
      </p:pic>
      <p:pic>
        <p:nvPicPr>
          <p:cNvPr id="9" name="Content Placeholder 8" descr="A screenshot of a website&#10;&#10;Description automatically generated">
            <a:hlinkClick r:id="rId4"/>
          </p:cNvPr>
          <p:cNvPicPr>
            <a:picLocks noGrp="1" noChangeAspect="1"/>
          </p:cNvPicPr>
          <p:nvPr>
            <p:ph idx="1"/>
          </p:nvPr>
        </p:nvPicPr>
        <p:blipFill>
          <a:blip r:embed="rId5"/>
          <a:srcRect l="2498" t="3254" b="5259"/>
          <a:stretch>
            <a:fillRect/>
          </a:stretch>
        </p:blipFill>
        <p:spPr>
          <a:xfrm>
            <a:off x="3939066" y="1377450"/>
            <a:ext cx="7597848" cy="2847503"/>
          </a:xfrm>
          <a:ln w="22225">
            <a:solidFill>
              <a:schemeClr val="accent1">
                <a:shade val="50000"/>
              </a:schemeClr>
            </a:solidFill>
          </a:ln>
        </p:spPr>
      </p:pic>
      <p:sp>
        <p:nvSpPr>
          <p:cNvPr id="4" name="TextBox 3"/>
          <p:cNvSpPr txBox="1"/>
          <p:nvPr/>
        </p:nvSpPr>
        <p:spPr>
          <a:xfrm>
            <a:off x="5388429" y="6242173"/>
            <a:ext cx="4963886" cy="400110"/>
          </a:xfrm>
          <a:prstGeom prst="rect">
            <a:avLst/>
          </a:prstGeom>
          <a:noFill/>
        </p:spPr>
        <p:txBody>
          <a:bodyPr wrap="square">
            <a:spAutoFit/>
          </a:bodyPr>
          <a:lstStyle/>
          <a:p>
            <a:r>
              <a:rPr lang="en-GB" sz="2000" b="0" i="0" dirty="0">
                <a:effectLst/>
                <a:latin typeface="Arial" panose="020B0604020202020204" pitchFamily="34" charset="0"/>
                <a:hlinkClick r:id="rId6" tooltip="Original URL: https://digitalservices.uwtsd.ac.uk/library/. Click or tap if you trust this link."/>
              </a:rPr>
              <a:t>https://digitalservices.uwtsd.ac.uk/library/</a:t>
            </a:r>
            <a:endParaRPr lang="en-GB" sz="20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1420926"/>
            <a:ext cx="11594969" cy="538503"/>
          </a:xfrm>
        </p:spPr>
        <p:txBody>
          <a:bodyPr>
            <a:normAutofit fontScale="90000"/>
          </a:bodyPr>
          <a:lstStyle/>
          <a:p>
            <a:r>
              <a:rPr lang="en-GB" b="1" dirty="0">
                <a:latin typeface="+mn-lt"/>
              </a:rPr>
              <a:t>Reference List</a:t>
            </a:r>
          </a:p>
        </p:txBody>
      </p:sp>
      <p:sp>
        <p:nvSpPr>
          <p:cNvPr id="3" name="Content Placeholder 2"/>
          <p:cNvSpPr>
            <a:spLocks noGrp="1"/>
          </p:cNvSpPr>
          <p:nvPr>
            <p:ph idx="1"/>
          </p:nvPr>
        </p:nvSpPr>
        <p:spPr>
          <a:xfrm>
            <a:off x="301657" y="1959430"/>
            <a:ext cx="11594969" cy="4573346"/>
          </a:xfrm>
        </p:spPr>
        <p:txBody>
          <a:bodyPr>
            <a:normAutofit/>
          </a:bodyPr>
          <a:lstStyle/>
          <a:p>
            <a:r>
              <a:rPr lang="en-GB" sz="1800" dirty="0"/>
              <a:t>Department of Health and Social Care (2022) </a:t>
            </a:r>
            <a:r>
              <a:rPr lang="en-GB" sz="1800" i="1" dirty="0"/>
              <a:t>A plan for digital health and social care</a:t>
            </a:r>
            <a:r>
              <a:rPr lang="en-GB" sz="1800" dirty="0"/>
              <a:t>. Available at: </a:t>
            </a:r>
            <a:r>
              <a:rPr lang="en-GB" sz="1800" dirty="0">
                <a:hlinkClick r:id="rId2"/>
              </a:rPr>
              <a:t>A plan for digital health and social care - GOV.UK</a:t>
            </a:r>
            <a:r>
              <a:rPr lang="en-GB" sz="1800" dirty="0"/>
              <a:t> (Accessed: 2 September 2025).</a:t>
            </a:r>
          </a:p>
          <a:p>
            <a:r>
              <a:rPr lang="en-GB" sz="1800" dirty="0"/>
              <a:t>Department of Health and Social Care (2023) </a:t>
            </a:r>
            <a:r>
              <a:rPr lang="en-GB" sz="1800" i="1" dirty="0"/>
              <a:t>Digital working in adult social care: What Good Looks Like</a:t>
            </a:r>
            <a:r>
              <a:rPr lang="en-GB" sz="1800" dirty="0"/>
              <a:t>. Available </a:t>
            </a:r>
            <a:r>
              <a:rPr lang="en-GB" sz="1800" dirty="0" err="1"/>
              <a:t>at:</a:t>
            </a:r>
            <a:r>
              <a:rPr lang="en-GB" sz="1800" dirty="0" err="1">
                <a:hlinkClick r:id="rId3"/>
              </a:rPr>
              <a:t>Digital</a:t>
            </a:r>
            <a:r>
              <a:rPr lang="en-GB" sz="1800" dirty="0">
                <a:hlinkClick r:id="rId3"/>
              </a:rPr>
              <a:t> working in adult social care: What Good Looks Like - GOV.UK</a:t>
            </a:r>
            <a:r>
              <a:rPr lang="en-GB" sz="1800" dirty="0"/>
              <a:t> (Accessed: 2 September 2025).</a:t>
            </a:r>
          </a:p>
          <a:p>
            <a:r>
              <a:rPr lang="en-GB" sz="1800" dirty="0"/>
              <a:t>NHS (2025) </a:t>
            </a:r>
            <a:r>
              <a:rPr lang="en-GB" sz="1800" i="1" dirty="0"/>
              <a:t>NHS App </a:t>
            </a:r>
            <a:r>
              <a:rPr lang="en-GB" sz="1800" dirty="0"/>
              <a:t>Available at: </a:t>
            </a:r>
            <a:r>
              <a:rPr lang="en-GB" sz="1800" dirty="0">
                <a:hlinkClick r:id="rId4"/>
              </a:rPr>
              <a:t>NHS App and your NHS account – NHS</a:t>
            </a:r>
            <a:r>
              <a:rPr lang="en-GB" sz="1800" dirty="0"/>
              <a:t> (Accessed: 2 September 2025).</a:t>
            </a:r>
          </a:p>
          <a:p>
            <a:r>
              <a:rPr lang="en-GB" sz="1800" dirty="0"/>
              <a:t>NHS Digital (2025) </a:t>
            </a:r>
            <a:r>
              <a:rPr lang="en-GB" sz="1800" i="1" dirty="0"/>
              <a:t>Data Security and Protection Toolkit</a:t>
            </a:r>
            <a:r>
              <a:rPr lang="en-GB" sz="1800" dirty="0"/>
              <a:t>. Available at: </a:t>
            </a:r>
            <a:r>
              <a:rPr lang="en-GB" sz="1800" dirty="0">
                <a:hlinkClick r:id="rId5"/>
              </a:rPr>
              <a:t>Data Security and Protection Toolkit</a:t>
            </a:r>
            <a:r>
              <a:rPr lang="en-GB" sz="1800" dirty="0"/>
              <a:t> (Accessed: 3 September 2025).</a:t>
            </a:r>
          </a:p>
          <a:p>
            <a:r>
              <a:rPr lang="en-GB" sz="1800" dirty="0"/>
              <a:t>NHS England (2021) </a:t>
            </a:r>
            <a:r>
              <a:rPr lang="en-GB" sz="1800" i="1" dirty="0"/>
              <a:t>What Good Looks Like: A framework for NHS digital transformation</a:t>
            </a:r>
            <a:r>
              <a:rPr lang="en-GB" sz="1800" dirty="0"/>
              <a:t>. Available at: </a:t>
            </a:r>
            <a:r>
              <a:rPr lang="en-GB" sz="1800" dirty="0">
                <a:hlinkClick r:id="rId6"/>
              </a:rPr>
              <a:t>What Good Looks Like framework - What Good Looks Like - NHS Transformation Directorate</a:t>
            </a:r>
            <a:r>
              <a:rPr lang="en-GB" sz="1800" dirty="0"/>
              <a:t> (Accessed: 2 September 2025).</a:t>
            </a:r>
          </a:p>
          <a:p>
            <a:endParaRPr lang="en-GB" sz="18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BBF38-3AC7-F141-75C2-25D38CCE7372}"/>
              </a:ext>
            </a:extLst>
          </p:cNvPr>
          <p:cNvSpPr>
            <a:spLocks noGrp="1"/>
          </p:cNvSpPr>
          <p:nvPr>
            <p:ph type="title"/>
          </p:nvPr>
        </p:nvSpPr>
        <p:spPr>
          <a:xfrm>
            <a:off x="301657" y="1173276"/>
            <a:ext cx="11594969" cy="1325563"/>
          </a:xfrm>
        </p:spPr>
        <p:txBody>
          <a:bodyPr/>
          <a:lstStyle/>
          <a:p>
            <a:r>
              <a:rPr lang="en-GB" sz="4000" b="1" dirty="0">
                <a:latin typeface="Calibri"/>
                <a:ea typeface="Calibri"/>
                <a:cs typeface="Calibri"/>
              </a:rPr>
              <a:t>References</a:t>
            </a:r>
            <a:endParaRPr lang="en-US" sz="4000" dirty="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43BBB8D7-989C-CFA7-9202-A04AAC84437E}"/>
              </a:ext>
            </a:extLst>
          </p:cNvPr>
          <p:cNvSpPr>
            <a:spLocks noGrp="1"/>
          </p:cNvSpPr>
          <p:nvPr>
            <p:ph idx="1"/>
          </p:nvPr>
        </p:nvSpPr>
        <p:spPr>
          <a:xfrm>
            <a:off x="301657" y="1980361"/>
            <a:ext cx="11594969" cy="4352389"/>
          </a:xfrm>
        </p:spPr>
        <p:txBody>
          <a:bodyPr vert="horz" lIns="91440" tIns="45720" rIns="91440" bIns="45720" rtlCol="0" anchor="t">
            <a:normAutofit fontScale="92500" lnSpcReduction="10000"/>
          </a:bodyPr>
          <a:lstStyle/>
          <a:p>
            <a:r>
              <a:rPr lang="en-US" dirty="0">
                <a:ea typeface="+mn-lt"/>
                <a:cs typeface="+mn-lt"/>
              </a:rPr>
              <a:t>Department of Health and Social Care (2025) </a:t>
            </a:r>
            <a:r>
              <a:rPr lang="en-US" i="1" dirty="0">
                <a:ea typeface="+mn-lt"/>
                <a:cs typeface="+mn-lt"/>
              </a:rPr>
              <a:t>Fit for the future: 10 Year Health Plan for England</a:t>
            </a:r>
            <a:r>
              <a:rPr lang="en-US" dirty="0">
                <a:ea typeface="+mn-lt"/>
                <a:cs typeface="+mn-lt"/>
              </a:rPr>
              <a:t>. CP 1350. Available at: </a:t>
            </a:r>
            <a:r>
              <a:rPr lang="en-US" dirty="0">
                <a:ea typeface="+mn-lt"/>
                <a:cs typeface="+mn-lt"/>
                <a:hlinkClick r:id="rId2"/>
              </a:rPr>
              <a:t>GOV.UK – 10 Year Health Plan</a:t>
            </a:r>
            <a:endParaRPr lang="en-US">
              <a:ea typeface="+mn-lt"/>
              <a:cs typeface="+mn-lt"/>
              <a:hlinkClick r:id="rId2"/>
            </a:endParaRPr>
          </a:p>
          <a:p>
            <a:r>
              <a:rPr lang="en-US" dirty="0">
                <a:ea typeface="+mn-lt"/>
                <a:cs typeface="+mn-lt"/>
              </a:rPr>
              <a:t>NHS England (2026) </a:t>
            </a:r>
            <a:r>
              <a:rPr lang="en-US" i="1" dirty="0">
                <a:ea typeface="+mn-lt"/>
                <a:cs typeface="+mn-lt"/>
              </a:rPr>
              <a:t>Single Patient Record – your health at your fingertips</a:t>
            </a:r>
            <a:r>
              <a:rPr lang="en-US" dirty="0">
                <a:ea typeface="+mn-lt"/>
                <a:cs typeface="+mn-lt"/>
              </a:rPr>
              <a:t>. Available at: </a:t>
            </a:r>
            <a:r>
              <a:rPr lang="en-US" dirty="0">
                <a:ea typeface="+mn-lt"/>
                <a:cs typeface="+mn-lt"/>
                <a:hlinkClick r:id="rId3"/>
              </a:rPr>
              <a:t>NHS England – Single Patient Record</a:t>
            </a:r>
          </a:p>
          <a:p>
            <a:r>
              <a:rPr lang="en-US" dirty="0">
                <a:ea typeface="+mn-lt"/>
                <a:cs typeface="+mn-lt"/>
              </a:rPr>
              <a:t>Government Digital Service (2026) </a:t>
            </a:r>
            <a:r>
              <a:rPr lang="en-US" i="1" dirty="0" err="1">
                <a:ea typeface="+mn-lt"/>
                <a:cs typeface="+mn-lt"/>
              </a:rPr>
              <a:t>Digitising</a:t>
            </a:r>
            <a:r>
              <a:rPr lang="en-US" i="1" dirty="0">
                <a:ea typeface="+mn-lt"/>
                <a:cs typeface="+mn-lt"/>
              </a:rPr>
              <a:t> the NHS to give patients more control over their care</a:t>
            </a:r>
            <a:r>
              <a:rPr lang="en-US" dirty="0">
                <a:ea typeface="+mn-lt"/>
                <a:cs typeface="+mn-lt"/>
              </a:rPr>
              <a:t>. Available at: </a:t>
            </a:r>
            <a:r>
              <a:rPr lang="en-US" dirty="0">
                <a:ea typeface="+mn-lt"/>
                <a:cs typeface="+mn-lt"/>
                <a:hlinkClick r:id="rId4"/>
              </a:rPr>
              <a:t>A roadmap for modern digital government – Digitising the NHS</a:t>
            </a:r>
          </a:p>
          <a:p>
            <a:r>
              <a:rPr lang="en-US" dirty="0">
                <a:ea typeface="+mn-lt"/>
                <a:cs typeface="+mn-lt"/>
              </a:rPr>
              <a:t>Department of Health and Social Care (2026) </a:t>
            </a:r>
            <a:r>
              <a:rPr lang="en-US" i="1" dirty="0">
                <a:ea typeface="+mn-lt"/>
                <a:cs typeface="+mn-lt"/>
              </a:rPr>
              <a:t>10 Year Capital Plan for Health and Social Care</a:t>
            </a:r>
            <a:r>
              <a:rPr lang="en-US" dirty="0">
                <a:ea typeface="+mn-lt"/>
                <a:cs typeface="+mn-lt"/>
              </a:rPr>
              <a:t>. Available at: </a:t>
            </a:r>
            <a:r>
              <a:rPr lang="en-US" dirty="0">
                <a:ea typeface="+mn-lt"/>
                <a:cs typeface="+mn-lt"/>
                <a:hlinkClick r:id="rId5"/>
              </a:rPr>
              <a:t>GOV.UK – 10 Year Capital Plan for Health and Social Care</a:t>
            </a:r>
          </a:p>
          <a:p>
            <a:r>
              <a:rPr lang="en-US" dirty="0">
                <a:ea typeface="+mn-lt"/>
                <a:cs typeface="+mn-lt"/>
              </a:rPr>
              <a:t>Department of Health and Social Care and NHS England (2025) </a:t>
            </a:r>
            <a:r>
              <a:rPr lang="en-US" i="1" dirty="0">
                <a:ea typeface="+mn-lt"/>
                <a:cs typeface="+mn-lt"/>
              </a:rPr>
              <a:t>Letter relating to NHS financial sustainability</a:t>
            </a:r>
            <a:r>
              <a:rPr lang="en-US" dirty="0">
                <a:ea typeface="+mn-lt"/>
                <a:cs typeface="+mn-lt"/>
              </a:rPr>
              <a:t>. Available at: </a:t>
            </a:r>
            <a:r>
              <a:rPr lang="en-US" dirty="0">
                <a:ea typeface="+mn-lt"/>
                <a:cs typeface="+mn-lt"/>
                <a:hlinkClick r:id="rId6"/>
              </a:rPr>
              <a:t>UK Parliament publication</a:t>
            </a:r>
          </a:p>
        </p:txBody>
      </p:sp>
    </p:spTree>
    <p:extLst>
      <p:ext uri="{BB962C8B-B14F-4D97-AF65-F5344CB8AC3E}">
        <p14:creationId xmlns:p14="http://schemas.microsoft.com/office/powerpoint/2010/main" val="26475145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13651</Words>
  <Application>Microsoft Office PowerPoint</Application>
  <PresentationFormat>Widescreen</PresentationFormat>
  <Paragraphs>367</Paragraphs>
  <Slides>39</Slides>
  <Notes>36</Notes>
  <HiddenSlides>0</HiddenSlides>
  <MMClips>5</MMClips>
  <ScaleCrop>false</ScaleCrop>
  <HeadingPairs>
    <vt:vector size="4" baseType="variant">
      <vt:variant>
        <vt:lpstr>Theme</vt:lpstr>
      </vt:variant>
      <vt:variant>
        <vt:i4>7</vt:i4>
      </vt:variant>
      <vt:variant>
        <vt:lpstr>Slide Titles</vt:lpstr>
      </vt:variant>
      <vt:variant>
        <vt:i4>39</vt:i4>
      </vt:variant>
    </vt:vector>
  </HeadingPairs>
  <TitlesOfParts>
    <vt:vector size="46"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the session… </vt:lpstr>
      <vt:lpstr>The NHS Policy Journey</vt:lpstr>
      <vt:lpstr>'A Plan for Digital Health and Social Care'</vt:lpstr>
      <vt:lpstr>Overview</vt:lpstr>
      <vt:lpstr>Key Objectives</vt:lpstr>
      <vt:lpstr>Equipping the System Digitally for Better Care</vt:lpstr>
      <vt:lpstr>Supporting Independent Healthy Lives</vt:lpstr>
      <vt:lpstr>Accelerating Adoption of Proven Technology</vt:lpstr>
      <vt:lpstr>Aligning Oversight with Accelerating Digital Transformation</vt:lpstr>
      <vt:lpstr>The 3 Main Barriers.</vt:lpstr>
      <vt:lpstr>What had happened by March 2025?</vt:lpstr>
      <vt:lpstr>The 2025 Ten Year Health Plan (reform ctd.)</vt:lpstr>
      <vt:lpstr>Activity –  Independently or in small groups…</vt:lpstr>
      <vt:lpstr>Feedback on activity - Regional manager of Hope Care Ltd</vt:lpstr>
      <vt:lpstr>What does ‘Good’ Digital Transformation look like? </vt:lpstr>
      <vt:lpstr>What Good Looks Like for  Local Authorities(LA’s) and Care Providers</vt:lpstr>
      <vt:lpstr>Success measure 1 – “Well led”</vt:lpstr>
      <vt:lpstr>Success Measure 2 –  “Ensure smart foundations”  </vt:lpstr>
      <vt:lpstr>Success Measure 2 –  Ensure Smart Foundations  </vt:lpstr>
      <vt:lpstr>Success Measure 3 – ‘Safe Practice’</vt:lpstr>
      <vt:lpstr>Success Measure 3 - Safe Practice</vt:lpstr>
      <vt:lpstr>Activity – Data Protection Policy </vt:lpstr>
      <vt:lpstr>Success Measure 4 – ‘Support people’</vt:lpstr>
      <vt:lpstr>Success Measure 4 - Support people</vt:lpstr>
      <vt:lpstr>Success measure 5 – ‘Empower Citizens’</vt:lpstr>
      <vt:lpstr>Communicating Through Technology</vt:lpstr>
      <vt:lpstr>Success Measure 6 – ‘Improve Care’</vt:lpstr>
      <vt:lpstr>Success measure 7 – ‘Healthy Populations’</vt:lpstr>
      <vt:lpstr>PowerPoint Presentation</vt:lpstr>
      <vt:lpstr>Summary </vt:lpstr>
      <vt:lpstr>Summary</vt:lpstr>
      <vt:lpstr>During this session we have…</vt:lpstr>
      <vt:lpstr>PowerPoint Presentation</vt:lpstr>
      <vt:lpstr>Remember to use UWTSD Resources </vt:lpstr>
      <vt:lpstr>UWTSD Library Support </vt:lpstr>
      <vt:lpstr>Reference List</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msvejda</cp:lastModifiedBy>
  <cp:revision>946</cp:revision>
  <cp:lastPrinted>2026-01-10T16:49:13Z</cp:lastPrinted>
  <dcterms:created xsi:type="dcterms:W3CDTF">2026-01-10T16:49:13Z</dcterms:created>
  <dcterms:modified xsi:type="dcterms:W3CDTF">2026-09-04T16:28:48Z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
  </property>
  <property fmtid="{D5CDD505-2E9C-101B-9397-08002B2CF9AE}" pid="3" name="KSOProductBuildVer">
    <vt:lpwstr>1033-11.1.0.11723</vt:lpwstr>
  </property>
</Properties>
</file>