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notesSlides/notesSlide8.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3"/>
  </p:notesMasterIdLst>
  <p:sldIdLst>
    <p:sldId id="256" r:id="rId2"/>
    <p:sldId id="266" r:id="rId3"/>
    <p:sldId id="258" r:id="rId4"/>
    <p:sldId id="259" r:id="rId5"/>
    <p:sldId id="260" r:id="rId6"/>
    <p:sldId id="262" r:id="rId7"/>
    <p:sldId id="263" r:id="rId8"/>
    <p:sldId id="264" r:id="rId9"/>
    <p:sldId id="265" r:id="rId10"/>
    <p:sldId id="267" r:id="rId11"/>
    <p:sldId id="268"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D73C5C0-3D8A-4B64-B12E-B538E9A49481}" type="datetimeFigureOut">
              <a:rPr lang="en-US" smtClean="0"/>
              <a:t>1/31/2023</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4659503-B9FF-495A-BF6A-6E45BAE5B9D3}" type="slidenum">
              <a:rPr lang="en-IN" smtClean="0"/>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smtClean="0">
                <a:solidFill>
                  <a:schemeClr val="tx1"/>
                </a:solidFill>
                <a:latin typeface="+mn-lt"/>
                <a:ea typeface="+mn-ea"/>
                <a:cs typeface="+mn-cs"/>
              </a:rPr>
              <a:t>The report will provide a brief introduction to Marriott International and has mentioned it's one of the branches which is located in London, UK named “Courtyard by Marriott. The report will discuss the hospitality sector, by focusing its importance on the hotels. The report will explain the role and as well as the facilities that the hotel will provide for the visitor. The report will show detailed information about the hotel courtyard by Marriott by providing its structure as well as its features. The report is about hospitality, hotels and their functions, services, roles, main customers, expectations, importance, and many more. The report will mention various points which help to understand the hotel's values and importance. The report has given a detailed explanation of the hotel sectors.</a:t>
            </a:r>
          </a:p>
          <a:p>
            <a:r>
              <a:rPr lang="en-IN" sz="1200" kern="1200" dirty="0" smtClean="0">
                <a:solidFill>
                  <a:schemeClr val="tx1"/>
                </a:solidFill>
                <a:latin typeface="+mn-lt"/>
                <a:ea typeface="+mn-ea"/>
                <a:cs typeface="+mn-cs"/>
              </a:rPr>
              <a:t> </a:t>
            </a:r>
          </a:p>
          <a:p>
            <a:endParaRPr lang="en-IN" dirty="0"/>
          </a:p>
        </p:txBody>
      </p:sp>
      <p:sp>
        <p:nvSpPr>
          <p:cNvPr id="4" name="Slide Number Placeholder 3"/>
          <p:cNvSpPr>
            <a:spLocks noGrp="1"/>
          </p:cNvSpPr>
          <p:nvPr>
            <p:ph type="sldNum" sz="quarter" idx="10"/>
          </p:nvPr>
        </p:nvSpPr>
        <p:spPr/>
        <p:txBody>
          <a:bodyPr/>
          <a:lstStyle/>
          <a:p>
            <a:fld id="{54659503-B9FF-495A-BF6A-6E45BAE5B9D3}" type="slidenum">
              <a:rPr lang="en-IN" smtClean="0"/>
              <a:t>3</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smtClean="0">
                <a:solidFill>
                  <a:schemeClr val="tx1"/>
                </a:solidFill>
                <a:latin typeface="+mn-lt"/>
                <a:ea typeface="+mn-ea"/>
                <a:cs typeface="+mn-cs"/>
              </a:rPr>
              <a:t>Marriott Hotel &amp; Resort is Marriott International’s brand which provides full-time services for travellers. Its headquarters are in Bethesda, Maryland. Marriott International is an American worldwide company, founded by J. Willard Marriott and his wife Alice Marriott in 1927. It consists of over 582 hotels and resorts with 205,053 rooms set off under the brand; it has planned to add 160 hotels with 47,765 rooms for growth. Marriott International has over 30 different brands in which the Courtyard by Marriott is one of them, located in London, UK. Its main aim is to focus on business travellers, providing food and lodging for the traveller's families (</a:t>
            </a:r>
            <a:r>
              <a:rPr lang="en-IN" sz="1200" kern="1200" dirty="0" err="1" smtClean="0">
                <a:solidFill>
                  <a:schemeClr val="tx1"/>
                </a:solidFill>
                <a:latin typeface="+mn-lt"/>
                <a:ea typeface="+mn-ea"/>
                <a:cs typeface="+mn-cs"/>
              </a:rPr>
              <a:t>Catana</a:t>
            </a:r>
            <a:r>
              <a:rPr lang="en-IN" sz="1200" kern="1200" dirty="0" smtClean="0">
                <a:solidFill>
                  <a:schemeClr val="tx1"/>
                </a:solidFill>
                <a:latin typeface="+mn-lt"/>
                <a:ea typeface="+mn-ea"/>
                <a:cs typeface="+mn-cs"/>
              </a:rPr>
              <a:t> </a:t>
            </a:r>
            <a:r>
              <a:rPr lang="en-IN" sz="1200" i="1" kern="1200" dirty="0" smtClean="0">
                <a:solidFill>
                  <a:schemeClr val="tx1"/>
                </a:solidFill>
                <a:latin typeface="+mn-lt"/>
                <a:ea typeface="+mn-ea"/>
                <a:cs typeface="+mn-cs"/>
              </a:rPr>
              <a:t>et al.</a:t>
            </a:r>
            <a:r>
              <a:rPr lang="en-IN" sz="1200" kern="1200" dirty="0" smtClean="0">
                <a:solidFill>
                  <a:schemeClr val="tx1"/>
                </a:solidFill>
                <a:latin typeface="+mn-lt"/>
                <a:ea typeface="+mn-ea"/>
                <a:cs typeface="+mn-cs"/>
              </a:rPr>
              <a:t>, 2021). In the 1980s Marriott international invested $2 billion in enlarging the courtyard of the Marriott hotel chain.</a:t>
            </a:r>
          </a:p>
          <a:p>
            <a:r>
              <a:rPr lang="en-IN" sz="1200" kern="1200" dirty="0" smtClean="0">
                <a:solidFill>
                  <a:schemeClr val="tx1"/>
                </a:solidFill>
                <a:latin typeface="+mn-lt"/>
                <a:ea typeface="+mn-ea"/>
                <a:cs typeface="+mn-cs"/>
              </a:rPr>
              <a:t> </a:t>
            </a:r>
          </a:p>
          <a:p>
            <a:endParaRPr lang="en-IN" dirty="0"/>
          </a:p>
        </p:txBody>
      </p:sp>
      <p:sp>
        <p:nvSpPr>
          <p:cNvPr id="4" name="Slide Number Placeholder 3"/>
          <p:cNvSpPr>
            <a:spLocks noGrp="1"/>
          </p:cNvSpPr>
          <p:nvPr>
            <p:ph type="sldNum" sz="quarter" idx="10"/>
          </p:nvPr>
        </p:nvSpPr>
        <p:spPr/>
        <p:txBody>
          <a:bodyPr/>
          <a:lstStyle/>
          <a:p>
            <a:fld id="{54659503-B9FF-495A-BF6A-6E45BAE5B9D3}" type="slidenum">
              <a:rPr lang="en-IN" smtClean="0"/>
              <a:t>4</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latin typeface="+mn-lt"/>
                <a:ea typeface="+mn-ea"/>
                <a:cs typeface="+mn-cs"/>
              </a:rPr>
              <a:t>Courtyard by Marriott is the brand of the hotel owned by Marriott International. It is one of the most visited hotels in the city of London, UK. A huge number of visitors just come to experience or explore the hotel. The main customers of Marriott International are family travellers, business travellers, digital workers, luxury travellers, and so on. Family travellers are one of the main customers of any hotel, as in the courtyard of Marriott as well. Family travellers only do not refer to couples or single parents with children, it includes those travelling with grandparents, aunts, uncles, and cousins. Digital workers are also included as the main customer as the worker cant be able to work in a particular space, and workers can travel more frequently (</a:t>
            </a:r>
            <a:r>
              <a:rPr lang="en-IN" sz="1200" kern="1200" dirty="0" err="1" smtClean="0">
                <a:solidFill>
                  <a:schemeClr val="tx1"/>
                </a:solidFill>
                <a:latin typeface="+mn-lt"/>
                <a:ea typeface="+mn-ea"/>
                <a:cs typeface="+mn-cs"/>
              </a:rPr>
              <a:t>Solakis</a:t>
            </a:r>
            <a:r>
              <a:rPr lang="en-IN" sz="1200" kern="1200" dirty="0" smtClean="0">
                <a:solidFill>
                  <a:schemeClr val="tx1"/>
                </a:solidFill>
                <a:latin typeface="+mn-lt"/>
                <a:ea typeface="+mn-ea"/>
                <a:cs typeface="+mn-cs"/>
              </a:rPr>
              <a:t> </a:t>
            </a:r>
            <a:r>
              <a:rPr lang="en-IN" sz="1200" i="1" kern="1200" dirty="0" smtClean="0">
                <a:solidFill>
                  <a:schemeClr val="tx1"/>
                </a:solidFill>
                <a:latin typeface="+mn-lt"/>
                <a:ea typeface="+mn-ea"/>
                <a:cs typeface="+mn-cs"/>
              </a:rPr>
              <a:t>et al</a:t>
            </a:r>
            <a:r>
              <a:rPr lang="en-IN" sz="1200" kern="1200" dirty="0" smtClean="0">
                <a:solidFill>
                  <a:schemeClr val="tx1"/>
                </a:solidFill>
                <a:latin typeface="+mn-lt"/>
                <a:ea typeface="+mn-ea"/>
                <a:cs typeface="+mn-cs"/>
              </a:rPr>
              <a:t>.,2021). The age between 24 to 35 years old is the main customer of the hospitality sector. This age ratio can be increased or decreased depending on the place. </a:t>
            </a:r>
          </a:p>
          <a:p>
            <a:endParaRPr lang="en-IN" dirty="0"/>
          </a:p>
        </p:txBody>
      </p:sp>
      <p:sp>
        <p:nvSpPr>
          <p:cNvPr id="4" name="Slide Number Placeholder 3"/>
          <p:cNvSpPr>
            <a:spLocks noGrp="1"/>
          </p:cNvSpPr>
          <p:nvPr>
            <p:ph type="sldNum" sz="quarter" idx="10"/>
          </p:nvPr>
        </p:nvSpPr>
        <p:spPr/>
        <p:txBody>
          <a:bodyPr/>
          <a:lstStyle/>
          <a:p>
            <a:fld id="{54659503-B9FF-495A-BF6A-6E45BAE5B9D3}" type="slidenum">
              <a:rPr lang="en-IN" smtClean="0"/>
              <a:t>5</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latin typeface="+mn-lt"/>
                <a:ea typeface="+mn-ea"/>
                <a:cs typeface="+mn-cs"/>
              </a:rPr>
              <a:t>Good customer service will develop a better relationship between the guest and the company, as well satisfied guests are more likely to come back to visit again and again. The role of guest services plays a significant role in expanding the number of customers. Including better facilities for the visitor can help in maintaining a high rate of review (</a:t>
            </a:r>
            <a:r>
              <a:rPr lang="en-IN" sz="1200" kern="1200" dirty="0" err="1" smtClean="0">
                <a:solidFill>
                  <a:schemeClr val="tx1"/>
                </a:solidFill>
                <a:latin typeface="+mn-lt"/>
                <a:ea typeface="+mn-ea"/>
                <a:cs typeface="+mn-cs"/>
              </a:rPr>
              <a:t>Teng</a:t>
            </a:r>
            <a:r>
              <a:rPr lang="en-IN" sz="1200" kern="1200" dirty="0" smtClean="0">
                <a:solidFill>
                  <a:schemeClr val="tx1"/>
                </a:solidFill>
                <a:latin typeface="+mn-lt"/>
                <a:ea typeface="+mn-ea"/>
                <a:cs typeface="+mn-cs"/>
              </a:rPr>
              <a:t> and H.Y, 2019).The Courtyard by Marriott is a 5-star hotel that provides high-class facilities and services to the customer. Including well-designed rooms, high maintenance of the interiors, and with a clean environment (</a:t>
            </a:r>
            <a:r>
              <a:rPr lang="en-IN" sz="1200" kern="1200" dirty="0" err="1" smtClean="0">
                <a:solidFill>
                  <a:schemeClr val="tx1"/>
                </a:solidFill>
                <a:latin typeface="+mn-lt"/>
                <a:ea typeface="+mn-ea"/>
                <a:cs typeface="+mn-cs"/>
              </a:rPr>
              <a:t>Olimovich</a:t>
            </a:r>
            <a:r>
              <a:rPr lang="en-IN" sz="1200" kern="1200" dirty="0" smtClean="0">
                <a:solidFill>
                  <a:schemeClr val="tx1"/>
                </a:solidFill>
                <a:latin typeface="+mn-lt"/>
                <a:ea typeface="+mn-ea"/>
                <a:cs typeface="+mn-cs"/>
              </a:rPr>
              <a:t> </a:t>
            </a:r>
            <a:r>
              <a:rPr lang="en-IN" sz="1200" i="1" kern="1200" dirty="0" smtClean="0">
                <a:solidFill>
                  <a:schemeClr val="tx1"/>
                </a:solidFill>
                <a:latin typeface="+mn-lt"/>
                <a:ea typeface="+mn-ea"/>
                <a:cs typeface="+mn-cs"/>
              </a:rPr>
              <a:t>et a</a:t>
            </a:r>
            <a:r>
              <a:rPr lang="en-IN" sz="1200" kern="1200" dirty="0" smtClean="0">
                <a:solidFill>
                  <a:schemeClr val="tx1"/>
                </a:solidFill>
                <a:latin typeface="+mn-lt"/>
                <a:ea typeface="+mn-ea"/>
                <a:cs typeface="+mn-cs"/>
              </a:rPr>
              <a:t>l.,2020). Mostly the customer's main attraction is the services and the facilities that the hotel provides to them, and in that case, the courtyard by Marriott hotel has a huge advantage, as it mainly focuses on customer service first (Zhu </a:t>
            </a:r>
            <a:r>
              <a:rPr lang="en-IN" sz="1200" i="1" kern="1200" dirty="0" smtClean="0">
                <a:solidFill>
                  <a:schemeClr val="tx1"/>
                </a:solidFill>
                <a:latin typeface="+mn-lt"/>
                <a:ea typeface="+mn-ea"/>
                <a:cs typeface="+mn-cs"/>
              </a:rPr>
              <a:t>et al</a:t>
            </a:r>
            <a:r>
              <a:rPr lang="en-IN" sz="1200" kern="1200" dirty="0" smtClean="0">
                <a:solidFill>
                  <a:schemeClr val="tx1"/>
                </a:solidFill>
                <a:latin typeface="+mn-lt"/>
                <a:ea typeface="+mn-ea"/>
                <a:cs typeface="+mn-cs"/>
              </a:rPr>
              <a:t>., 2019). The hotel provides 24-hour room service, with free wireless internet access, laundry services, and many more. </a:t>
            </a:r>
          </a:p>
          <a:p>
            <a:endParaRPr lang="en-IN" dirty="0"/>
          </a:p>
        </p:txBody>
      </p:sp>
      <p:sp>
        <p:nvSpPr>
          <p:cNvPr id="4" name="Slide Number Placeholder 3"/>
          <p:cNvSpPr>
            <a:spLocks noGrp="1"/>
          </p:cNvSpPr>
          <p:nvPr>
            <p:ph type="sldNum" sz="quarter" idx="10"/>
          </p:nvPr>
        </p:nvSpPr>
        <p:spPr/>
        <p:txBody>
          <a:bodyPr/>
          <a:lstStyle/>
          <a:p>
            <a:fld id="{54659503-B9FF-495A-BF6A-6E45BAE5B9D3}" type="slidenum">
              <a:rPr lang="en-IN" smtClean="0"/>
              <a:t>6</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smtClean="0">
                <a:solidFill>
                  <a:schemeClr val="tx1"/>
                </a:solidFill>
                <a:latin typeface="+mn-lt"/>
                <a:ea typeface="+mn-ea"/>
                <a:cs typeface="+mn-cs"/>
              </a:rPr>
              <a:t>The main function of the customer services team is to provide the required services to the guests, as the visitors are the only source of income for any hotel industry (Ye </a:t>
            </a:r>
            <a:r>
              <a:rPr lang="en-IN" sz="1200" i="1" kern="1200" dirty="0" smtClean="0">
                <a:solidFill>
                  <a:schemeClr val="tx1"/>
                </a:solidFill>
                <a:latin typeface="+mn-lt"/>
                <a:ea typeface="+mn-ea"/>
                <a:cs typeface="+mn-cs"/>
              </a:rPr>
              <a:t>et al</a:t>
            </a:r>
            <a:r>
              <a:rPr lang="en-IN" sz="1200" kern="1200" dirty="0" smtClean="0">
                <a:solidFill>
                  <a:schemeClr val="tx1"/>
                </a:solidFill>
                <a:latin typeface="+mn-lt"/>
                <a:ea typeface="+mn-ea"/>
                <a:cs typeface="+mn-cs"/>
              </a:rPr>
              <a:t>.,2019). The first and foremost duties of the guest service representative are to serve visitors with the check-in and check-out process, including giving information about the hotel services and all (</a:t>
            </a:r>
            <a:r>
              <a:rPr lang="en-IN" sz="1200" kern="1200" dirty="0" err="1" smtClean="0">
                <a:solidFill>
                  <a:schemeClr val="tx1"/>
                </a:solidFill>
                <a:latin typeface="+mn-lt"/>
                <a:ea typeface="+mn-ea"/>
                <a:cs typeface="+mn-cs"/>
              </a:rPr>
              <a:t>Priyo</a:t>
            </a:r>
            <a:r>
              <a:rPr lang="en-IN" sz="1200" i="1" kern="1200" dirty="0" smtClean="0">
                <a:solidFill>
                  <a:schemeClr val="tx1"/>
                </a:solidFill>
                <a:latin typeface="+mn-lt"/>
                <a:ea typeface="+mn-ea"/>
                <a:cs typeface="+mn-cs"/>
              </a:rPr>
              <a:t> et al</a:t>
            </a:r>
            <a:r>
              <a:rPr lang="en-IN" sz="1200" kern="1200" dirty="0" smtClean="0">
                <a:solidFill>
                  <a:schemeClr val="tx1"/>
                </a:solidFill>
                <a:latin typeface="+mn-lt"/>
                <a:ea typeface="+mn-ea"/>
                <a:cs typeface="+mn-cs"/>
              </a:rPr>
              <a:t>.,2019). Guest services representatives are in charge of providing the services to the guests. The good services will expand customer satisfaction which will lead to the collection of better revenue or less financial loss. The main aim of the hostel industry is to make guests feel like a home, away from their home. The guest services team functions to handle the visitor's needs and as well as to give a higher level of confrontation to the guest (</a:t>
            </a:r>
            <a:r>
              <a:rPr lang="en-IN" sz="1200" kern="1200" dirty="0" err="1" smtClean="0">
                <a:solidFill>
                  <a:schemeClr val="tx1"/>
                </a:solidFill>
                <a:latin typeface="+mn-lt"/>
                <a:ea typeface="+mn-ea"/>
                <a:cs typeface="+mn-cs"/>
              </a:rPr>
              <a:t>Samatovich</a:t>
            </a:r>
            <a:r>
              <a:rPr lang="en-IN" sz="1200" kern="1200" dirty="0" smtClean="0">
                <a:solidFill>
                  <a:schemeClr val="tx1"/>
                </a:solidFill>
                <a:latin typeface="+mn-lt"/>
                <a:ea typeface="+mn-ea"/>
                <a:cs typeface="+mn-cs"/>
              </a:rPr>
              <a:t> and R.S., 2021). The team manager evaluates the employee's performance and makes strategies and services for the growth of productivity and to expand the revenue. </a:t>
            </a:r>
          </a:p>
          <a:p>
            <a:r>
              <a:rPr lang="en-IN" sz="1200" kern="1200" dirty="0" smtClean="0">
                <a:solidFill>
                  <a:schemeClr val="tx1"/>
                </a:solidFill>
                <a:latin typeface="+mn-lt"/>
                <a:ea typeface="+mn-ea"/>
                <a:cs typeface="+mn-cs"/>
              </a:rPr>
              <a:t> </a:t>
            </a:r>
          </a:p>
          <a:p>
            <a:endParaRPr lang="en-IN" dirty="0"/>
          </a:p>
        </p:txBody>
      </p:sp>
      <p:sp>
        <p:nvSpPr>
          <p:cNvPr id="4" name="Slide Number Placeholder 3"/>
          <p:cNvSpPr>
            <a:spLocks noGrp="1"/>
          </p:cNvSpPr>
          <p:nvPr>
            <p:ph type="sldNum" sz="quarter" idx="10"/>
          </p:nvPr>
        </p:nvSpPr>
        <p:spPr/>
        <p:txBody>
          <a:bodyPr/>
          <a:lstStyle/>
          <a:p>
            <a:fld id="{54659503-B9FF-495A-BF6A-6E45BAE5B9D3}" type="slidenum">
              <a:rPr lang="en-IN" smtClean="0"/>
              <a:t>7</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smtClean="0">
                <a:solidFill>
                  <a:schemeClr val="tx1"/>
                </a:solidFill>
                <a:latin typeface="+mn-lt"/>
                <a:ea typeface="+mn-ea"/>
                <a:cs typeface="+mn-cs"/>
              </a:rPr>
              <a:t>The hospitality industry plays a significant role in providing millions of jobs worldwide. Over 313 million jobs with 9.9% of total employment have been provided with the help of the hospitality sector (</a:t>
            </a:r>
            <a:r>
              <a:rPr lang="en-IN" sz="1200" kern="1200" dirty="0" err="1" smtClean="0">
                <a:solidFill>
                  <a:schemeClr val="tx1"/>
                </a:solidFill>
                <a:latin typeface="+mn-lt"/>
                <a:ea typeface="+mn-ea"/>
                <a:cs typeface="+mn-cs"/>
              </a:rPr>
              <a:t>Rhou</a:t>
            </a:r>
            <a:r>
              <a:rPr lang="en-IN" sz="1200" i="1" kern="1200" dirty="0" smtClean="0">
                <a:solidFill>
                  <a:schemeClr val="tx1"/>
                </a:solidFill>
                <a:latin typeface="+mn-lt"/>
                <a:ea typeface="+mn-ea"/>
                <a:cs typeface="+mn-cs"/>
              </a:rPr>
              <a:t> et al</a:t>
            </a:r>
            <a:r>
              <a:rPr lang="en-IN" sz="1200" kern="1200" dirty="0" smtClean="0">
                <a:solidFill>
                  <a:schemeClr val="tx1"/>
                </a:solidFill>
                <a:latin typeface="+mn-lt"/>
                <a:ea typeface="+mn-ea"/>
                <a:cs typeface="+mn-cs"/>
              </a:rPr>
              <a:t>., 2020). The hospitality industry is the only way to meet other people with different languages as well as different cultures. Hospitality is the medium for the traveller to visit places around the world and to get knowledge (</a:t>
            </a:r>
            <a:r>
              <a:rPr lang="en-IN" sz="1200" kern="1200" dirty="0" err="1" smtClean="0">
                <a:solidFill>
                  <a:schemeClr val="tx1"/>
                </a:solidFill>
                <a:latin typeface="+mn-lt"/>
                <a:ea typeface="+mn-ea"/>
                <a:cs typeface="+mn-cs"/>
              </a:rPr>
              <a:t>Jabeen</a:t>
            </a:r>
            <a:r>
              <a:rPr lang="en-IN" sz="1200" i="1" kern="1200" dirty="0" smtClean="0">
                <a:solidFill>
                  <a:schemeClr val="tx1"/>
                </a:solidFill>
                <a:latin typeface="+mn-lt"/>
                <a:ea typeface="+mn-ea"/>
                <a:cs typeface="+mn-cs"/>
              </a:rPr>
              <a:t> et al</a:t>
            </a:r>
            <a:r>
              <a:rPr lang="en-IN" sz="1200" kern="1200" dirty="0" smtClean="0">
                <a:solidFill>
                  <a:schemeClr val="tx1"/>
                </a:solidFill>
                <a:latin typeface="+mn-lt"/>
                <a:ea typeface="+mn-ea"/>
                <a:cs typeface="+mn-cs"/>
              </a:rPr>
              <a:t>.,2022). Based on the survey it has been mentioned that Most of the valuable lessons have been learned only through travelling. The hospitality sector supports the locals' economics and jobs and many lower communities who genuinely need the help (Morrison and A.M,2022). The expectations of guests in a hotel are cleanliness, communication, and comfort, and with the help of the reviews, the hotel industry took serious note of these expectations</a:t>
            </a:r>
            <a:endParaRPr lang="en-IN" dirty="0"/>
          </a:p>
        </p:txBody>
      </p:sp>
      <p:sp>
        <p:nvSpPr>
          <p:cNvPr id="4" name="Slide Number Placeholder 3"/>
          <p:cNvSpPr>
            <a:spLocks noGrp="1"/>
          </p:cNvSpPr>
          <p:nvPr>
            <p:ph type="sldNum" sz="quarter" idx="10"/>
          </p:nvPr>
        </p:nvSpPr>
        <p:spPr/>
        <p:txBody>
          <a:bodyPr/>
          <a:lstStyle/>
          <a:p>
            <a:fld id="{54659503-B9FF-495A-BF6A-6E45BAE5B9D3}" type="slidenum">
              <a:rPr lang="en-IN" smtClean="0"/>
              <a:t>8</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smtClean="0">
                <a:solidFill>
                  <a:schemeClr val="tx1"/>
                </a:solidFill>
                <a:latin typeface="+mn-lt"/>
                <a:ea typeface="+mn-ea"/>
                <a:cs typeface="+mn-cs"/>
              </a:rPr>
              <a:t>The report has mentioned the hospitality industry which has given detailed information about the hotel ‘Courtyard by Marriott”. This report has discussed the role, function, importance, and the expectation of the hotel. The report has mainly focused on the “courtyard by Marriott” hotel, providing the information about the hotel. The report has shown the importance of hospitality and the hotel's guest expectations and many more. The report has included many topics which help to understand the Hotel “Courtyard by Marriott”. The report has given details about the functions, consumers, facilities, and the introduction of the hotel. </a:t>
            </a:r>
          </a:p>
          <a:p>
            <a:r>
              <a:rPr lang="en-IN" sz="1200" kern="1200" dirty="0" smtClean="0">
                <a:solidFill>
                  <a:schemeClr val="tx1"/>
                </a:solidFill>
                <a:latin typeface="+mn-lt"/>
                <a:ea typeface="+mn-ea"/>
                <a:cs typeface="+mn-cs"/>
              </a:rPr>
              <a:t> </a:t>
            </a:r>
          </a:p>
          <a:p>
            <a:endParaRPr lang="en-IN" dirty="0"/>
          </a:p>
        </p:txBody>
      </p:sp>
      <p:sp>
        <p:nvSpPr>
          <p:cNvPr id="4" name="Slide Number Placeholder 3"/>
          <p:cNvSpPr>
            <a:spLocks noGrp="1"/>
          </p:cNvSpPr>
          <p:nvPr>
            <p:ph type="sldNum" sz="quarter" idx="10"/>
          </p:nvPr>
        </p:nvSpPr>
        <p:spPr/>
        <p:txBody>
          <a:bodyPr/>
          <a:lstStyle/>
          <a:p>
            <a:fld id="{54659503-B9FF-495A-BF6A-6E45BAE5B9D3}" type="slidenum">
              <a:rPr lang="en-IN" smtClean="0"/>
              <a:t>9</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IN" sz="1200" b="1" kern="1200" dirty="0" smtClean="0">
                <a:solidFill>
                  <a:schemeClr val="tx1"/>
                </a:solidFill>
                <a:latin typeface="+mn-lt"/>
                <a:ea typeface="+mn-ea"/>
                <a:cs typeface="+mn-cs"/>
              </a:rPr>
              <a:t>"References"</a:t>
            </a:r>
          </a:p>
          <a:p>
            <a:r>
              <a:rPr lang="en-IN" sz="1200" kern="1200" dirty="0" err="1" smtClean="0">
                <a:solidFill>
                  <a:schemeClr val="tx1"/>
                </a:solidFill>
                <a:latin typeface="+mn-lt"/>
                <a:ea typeface="+mn-ea"/>
                <a:cs typeface="+mn-cs"/>
              </a:rPr>
              <a:t>Catana</a:t>
            </a:r>
            <a:r>
              <a:rPr lang="en-IN" sz="1200" kern="1200" dirty="0" smtClean="0">
                <a:solidFill>
                  <a:schemeClr val="tx1"/>
                </a:solidFill>
                <a:latin typeface="+mn-lt"/>
                <a:ea typeface="+mn-ea"/>
                <a:cs typeface="+mn-cs"/>
              </a:rPr>
              <a:t>, Ş.A. and </a:t>
            </a:r>
            <a:r>
              <a:rPr lang="en-IN" sz="1200" kern="1200" dirty="0" err="1" smtClean="0">
                <a:solidFill>
                  <a:schemeClr val="tx1"/>
                </a:solidFill>
                <a:latin typeface="+mn-lt"/>
                <a:ea typeface="+mn-ea"/>
                <a:cs typeface="+mn-cs"/>
              </a:rPr>
              <a:t>Toma</a:t>
            </a:r>
            <a:r>
              <a:rPr lang="en-IN" sz="1200" kern="1200" dirty="0" smtClean="0">
                <a:solidFill>
                  <a:schemeClr val="tx1"/>
                </a:solidFill>
                <a:latin typeface="+mn-lt"/>
                <a:ea typeface="+mn-ea"/>
                <a:cs typeface="+mn-cs"/>
              </a:rPr>
              <a:t>, S.G., 2021. Entrepreneurship in the hospitality industry. Case study: Marriott International. </a:t>
            </a:r>
            <a:r>
              <a:rPr lang="en-IN" sz="1200" i="1" kern="1200" dirty="0" smtClean="0">
                <a:solidFill>
                  <a:schemeClr val="tx1"/>
                </a:solidFill>
                <a:latin typeface="+mn-lt"/>
                <a:ea typeface="+mn-ea"/>
                <a:cs typeface="+mn-cs"/>
              </a:rPr>
              <a:t>SEA-Practical Application of Science</a:t>
            </a:r>
            <a:r>
              <a:rPr lang="en-IN" sz="1200" kern="1200" dirty="0" smtClean="0">
                <a:solidFill>
                  <a:schemeClr val="tx1"/>
                </a:solidFill>
                <a:latin typeface="+mn-lt"/>
                <a:ea typeface="+mn-ea"/>
                <a:cs typeface="+mn-cs"/>
              </a:rPr>
              <a:t>, (27), pp.221-225</a:t>
            </a:r>
          </a:p>
          <a:p>
            <a:r>
              <a:rPr lang="en-IN" sz="1200" kern="1200" dirty="0" err="1" smtClean="0">
                <a:solidFill>
                  <a:schemeClr val="tx1"/>
                </a:solidFill>
                <a:latin typeface="+mn-lt"/>
                <a:ea typeface="+mn-ea"/>
                <a:cs typeface="+mn-cs"/>
              </a:rPr>
              <a:t>Jabeen</a:t>
            </a:r>
            <a:r>
              <a:rPr lang="en-IN" sz="1200" kern="1200" dirty="0" smtClean="0">
                <a:solidFill>
                  <a:schemeClr val="tx1"/>
                </a:solidFill>
                <a:latin typeface="+mn-lt"/>
                <a:ea typeface="+mn-ea"/>
                <a:cs typeface="+mn-cs"/>
              </a:rPr>
              <a:t>, F., Al </a:t>
            </a:r>
            <a:r>
              <a:rPr lang="en-IN" sz="1200" kern="1200" dirty="0" err="1" smtClean="0">
                <a:solidFill>
                  <a:schemeClr val="tx1"/>
                </a:solidFill>
                <a:latin typeface="+mn-lt"/>
                <a:ea typeface="+mn-ea"/>
                <a:cs typeface="+mn-cs"/>
              </a:rPr>
              <a:t>Zaidi</a:t>
            </a:r>
            <a:r>
              <a:rPr lang="en-IN" sz="1200" kern="1200" dirty="0" smtClean="0">
                <a:solidFill>
                  <a:schemeClr val="tx1"/>
                </a:solidFill>
                <a:latin typeface="+mn-lt"/>
                <a:ea typeface="+mn-ea"/>
                <a:cs typeface="+mn-cs"/>
              </a:rPr>
              <a:t>, S. and Al </a:t>
            </a:r>
            <a:r>
              <a:rPr lang="en-IN" sz="1200" kern="1200" dirty="0" err="1" smtClean="0">
                <a:solidFill>
                  <a:schemeClr val="tx1"/>
                </a:solidFill>
                <a:latin typeface="+mn-lt"/>
                <a:ea typeface="+mn-ea"/>
                <a:cs typeface="+mn-cs"/>
              </a:rPr>
              <a:t>Dhaheri</a:t>
            </a:r>
            <a:r>
              <a:rPr lang="en-IN" sz="1200" kern="1200" dirty="0" smtClean="0">
                <a:solidFill>
                  <a:schemeClr val="tx1"/>
                </a:solidFill>
                <a:latin typeface="+mn-lt"/>
                <a:ea typeface="+mn-ea"/>
                <a:cs typeface="+mn-cs"/>
              </a:rPr>
              <a:t>, M.H., 2022. Automation and artificial intelligence in hospitality and tourism. </a:t>
            </a:r>
            <a:r>
              <a:rPr lang="en-IN" sz="1200" i="1" kern="1200" dirty="0" smtClean="0">
                <a:solidFill>
                  <a:schemeClr val="tx1"/>
                </a:solidFill>
                <a:latin typeface="+mn-lt"/>
                <a:ea typeface="+mn-ea"/>
                <a:cs typeface="+mn-cs"/>
              </a:rPr>
              <a:t>Tourism Review</a:t>
            </a:r>
            <a:r>
              <a:rPr lang="en-IN" sz="1200" kern="1200" dirty="0" smtClean="0">
                <a:solidFill>
                  <a:schemeClr val="tx1"/>
                </a:solidFill>
                <a:latin typeface="+mn-lt"/>
                <a:ea typeface="+mn-ea"/>
                <a:cs typeface="+mn-cs"/>
              </a:rPr>
              <a:t>, </a:t>
            </a:r>
            <a:r>
              <a:rPr lang="en-IN" sz="1200" i="1" kern="1200" dirty="0" smtClean="0">
                <a:solidFill>
                  <a:schemeClr val="tx1"/>
                </a:solidFill>
                <a:latin typeface="+mn-lt"/>
                <a:ea typeface="+mn-ea"/>
                <a:cs typeface="+mn-cs"/>
              </a:rPr>
              <a:t>77</a:t>
            </a:r>
            <a:r>
              <a:rPr lang="en-IN" sz="1200" kern="1200" dirty="0" smtClean="0">
                <a:solidFill>
                  <a:schemeClr val="tx1"/>
                </a:solidFill>
                <a:latin typeface="+mn-lt"/>
                <a:ea typeface="+mn-ea"/>
                <a:cs typeface="+mn-cs"/>
              </a:rPr>
              <a:t>(4), pp.1043-1061.</a:t>
            </a:r>
          </a:p>
          <a:p>
            <a:r>
              <a:rPr lang="en-IN" sz="1200" kern="1200" dirty="0" smtClean="0">
                <a:solidFill>
                  <a:schemeClr val="tx1"/>
                </a:solidFill>
                <a:latin typeface="+mn-lt"/>
                <a:ea typeface="+mn-ea"/>
                <a:cs typeface="+mn-cs"/>
              </a:rPr>
              <a:t>Morrison, A.M., 2022. </a:t>
            </a:r>
            <a:r>
              <a:rPr lang="en-IN" sz="1200" i="1" kern="1200" dirty="0" smtClean="0">
                <a:solidFill>
                  <a:schemeClr val="tx1"/>
                </a:solidFill>
                <a:latin typeface="+mn-lt"/>
                <a:ea typeface="+mn-ea"/>
                <a:cs typeface="+mn-cs"/>
              </a:rPr>
              <a:t>Hospitality and travel marketing</a:t>
            </a:r>
            <a:r>
              <a:rPr lang="en-IN" sz="1200" kern="1200" dirty="0" smtClean="0">
                <a:solidFill>
                  <a:schemeClr val="tx1"/>
                </a:solidFill>
                <a:latin typeface="+mn-lt"/>
                <a:ea typeface="+mn-ea"/>
                <a:cs typeface="+mn-cs"/>
              </a:rPr>
              <a:t>. Taylor &amp; Francis.</a:t>
            </a:r>
          </a:p>
          <a:p>
            <a:r>
              <a:rPr lang="en-IN" sz="1200" kern="1200" dirty="0" err="1" smtClean="0">
                <a:solidFill>
                  <a:schemeClr val="tx1"/>
                </a:solidFill>
                <a:latin typeface="+mn-lt"/>
                <a:ea typeface="+mn-ea"/>
                <a:cs typeface="+mn-cs"/>
              </a:rPr>
              <a:t>Olimovich</a:t>
            </a:r>
            <a:r>
              <a:rPr lang="en-IN" sz="1200" kern="1200" dirty="0" smtClean="0">
                <a:solidFill>
                  <a:schemeClr val="tx1"/>
                </a:solidFill>
                <a:latin typeface="+mn-lt"/>
                <a:ea typeface="+mn-ea"/>
                <a:cs typeface="+mn-cs"/>
              </a:rPr>
              <a:t>, D.I., </a:t>
            </a:r>
            <a:r>
              <a:rPr lang="en-IN" sz="1200" kern="1200" dirty="0" err="1" smtClean="0">
                <a:solidFill>
                  <a:schemeClr val="tx1"/>
                </a:solidFill>
                <a:latin typeface="+mn-lt"/>
                <a:ea typeface="+mn-ea"/>
                <a:cs typeface="+mn-cs"/>
              </a:rPr>
              <a:t>Bakhtiyorovich</a:t>
            </a:r>
            <a:r>
              <a:rPr lang="en-IN" sz="1200" kern="1200" dirty="0" smtClean="0">
                <a:solidFill>
                  <a:schemeClr val="tx1"/>
                </a:solidFill>
                <a:latin typeface="+mn-lt"/>
                <a:ea typeface="+mn-ea"/>
                <a:cs typeface="+mn-cs"/>
              </a:rPr>
              <a:t>, T.M. and </a:t>
            </a:r>
            <a:r>
              <a:rPr lang="en-IN" sz="1200" kern="1200" dirty="0" err="1" smtClean="0">
                <a:solidFill>
                  <a:schemeClr val="tx1"/>
                </a:solidFill>
                <a:latin typeface="+mn-lt"/>
                <a:ea typeface="+mn-ea"/>
                <a:cs typeface="+mn-cs"/>
              </a:rPr>
              <a:t>Salimovna</a:t>
            </a:r>
            <a:r>
              <a:rPr lang="en-IN" sz="1200" kern="1200" dirty="0" smtClean="0">
                <a:solidFill>
                  <a:schemeClr val="tx1"/>
                </a:solidFill>
                <a:latin typeface="+mn-lt"/>
                <a:ea typeface="+mn-ea"/>
                <a:cs typeface="+mn-cs"/>
              </a:rPr>
              <a:t>, N.G., 2020. Improving personnel training in the hotel business. </a:t>
            </a:r>
            <a:r>
              <a:rPr lang="en-IN" sz="1200" i="1" kern="1200" dirty="0" smtClean="0">
                <a:solidFill>
                  <a:schemeClr val="tx1"/>
                </a:solidFill>
                <a:latin typeface="+mn-lt"/>
                <a:ea typeface="+mn-ea"/>
                <a:cs typeface="+mn-cs"/>
              </a:rPr>
              <a:t>Academy</a:t>
            </a:r>
            <a:r>
              <a:rPr lang="en-IN" sz="1200" kern="1200" dirty="0" smtClean="0">
                <a:solidFill>
                  <a:schemeClr val="tx1"/>
                </a:solidFill>
                <a:latin typeface="+mn-lt"/>
                <a:ea typeface="+mn-ea"/>
                <a:cs typeface="+mn-cs"/>
              </a:rPr>
              <a:t>, (2 (53)), pp.18-19.</a:t>
            </a:r>
          </a:p>
          <a:p>
            <a:r>
              <a:rPr lang="en-IN" sz="1200" kern="1200" dirty="0" err="1" smtClean="0">
                <a:solidFill>
                  <a:schemeClr val="tx1"/>
                </a:solidFill>
                <a:latin typeface="+mn-lt"/>
                <a:ea typeface="+mn-ea"/>
                <a:cs typeface="+mn-cs"/>
              </a:rPr>
              <a:t>Priyo</a:t>
            </a:r>
            <a:r>
              <a:rPr lang="en-IN" sz="1200" kern="1200" dirty="0" smtClean="0">
                <a:solidFill>
                  <a:schemeClr val="tx1"/>
                </a:solidFill>
                <a:latin typeface="+mn-lt"/>
                <a:ea typeface="+mn-ea"/>
                <a:cs typeface="+mn-cs"/>
              </a:rPr>
              <a:t>, J.S., </a:t>
            </a:r>
            <a:r>
              <a:rPr lang="en-IN" sz="1200" kern="1200" dirty="0" err="1" smtClean="0">
                <a:solidFill>
                  <a:schemeClr val="tx1"/>
                </a:solidFill>
                <a:latin typeface="+mn-lt"/>
                <a:ea typeface="+mn-ea"/>
                <a:cs typeface="+mn-cs"/>
              </a:rPr>
              <a:t>Mohamad</a:t>
            </a:r>
            <a:r>
              <a:rPr lang="en-IN" sz="1200" kern="1200" dirty="0" smtClean="0">
                <a:solidFill>
                  <a:schemeClr val="tx1"/>
                </a:solidFill>
                <a:latin typeface="+mn-lt"/>
                <a:ea typeface="+mn-ea"/>
                <a:cs typeface="+mn-cs"/>
              </a:rPr>
              <a:t>, B. and </a:t>
            </a:r>
            <a:r>
              <a:rPr lang="en-IN" sz="1200" kern="1200" dirty="0" err="1" smtClean="0">
                <a:solidFill>
                  <a:schemeClr val="tx1"/>
                </a:solidFill>
                <a:latin typeface="+mn-lt"/>
                <a:ea typeface="+mn-ea"/>
                <a:cs typeface="+mn-cs"/>
              </a:rPr>
              <a:t>Adetunji</a:t>
            </a:r>
            <a:r>
              <a:rPr lang="en-IN" sz="1200" kern="1200" dirty="0" smtClean="0">
                <a:solidFill>
                  <a:schemeClr val="tx1"/>
                </a:solidFill>
                <a:latin typeface="+mn-lt"/>
                <a:ea typeface="+mn-ea"/>
                <a:cs typeface="+mn-cs"/>
              </a:rPr>
              <a:t>, R.R., 2019. An examination of the effects of service quality and customer satisfaction on customer loyalty in the hotel industry. </a:t>
            </a:r>
            <a:r>
              <a:rPr lang="en-IN" sz="1200" i="1" kern="1200" dirty="0" smtClean="0">
                <a:solidFill>
                  <a:schemeClr val="tx1"/>
                </a:solidFill>
                <a:latin typeface="+mn-lt"/>
                <a:ea typeface="+mn-ea"/>
                <a:cs typeface="+mn-cs"/>
              </a:rPr>
              <a:t>International Journal of Supply Chain Management</a:t>
            </a:r>
            <a:r>
              <a:rPr lang="en-IN" sz="1200" kern="1200" dirty="0" smtClean="0">
                <a:solidFill>
                  <a:schemeClr val="tx1"/>
                </a:solidFill>
                <a:latin typeface="+mn-lt"/>
                <a:ea typeface="+mn-ea"/>
                <a:cs typeface="+mn-cs"/>
              </a:rPr>
              <a:t>, </a:t>
            </a:r>
            <a:r>
              <a:rPr lang="en-IN" sz="1200" i="1" kern="1200" dirty="0" smtClean="0">
                <a:solidFill>
                  <a:schemeClr val="tx1"/>
                </a:solidFill>
                <a:latin typeface="+mn-lt"/>
                <a:ea typeface="+mn-ea"/>
                <a:cs typeface="+mn-cs"/>
              </a:rPr>
              <a:t>8</a:t>
            </a:r>
            <a:r>
              <a:rPr lang="en-IN" sz="1200" kern="1200" dirty="0" smtClean="0">
                <a:solidFill>
                  <a:schemeClr val="tx1"/>
                </a:solidFill>
                <a:latin typeface="+mn-lt"/>
                <a:ea typeface="+mn-ea"/>
                <a:cs typeface="+mn-cs"/>
              </a:rPr>
              <a:t>(1), pp.653-663.</a:t>
            </a:r>
          </a:p>
          <a:p>
            <a:r>
              <a:rPr lang="en-IN" sz="1200" kern="1200" dirty="0" err="1" smtClean="0">
                <a:solidFill>
                  <a:schemeClr val="tx1"/>
                </a:solidFill>
                <a:latin typeface="+mn-lt"/>
                <a:ea typeface="+mn-ea"/>
                <a:cs typeface="+mn-cs"/>
              </a:rPr>
              <a:t>Samatovich</a:t>
            </a:r>
            <a:r>
              <a:rPr lang="en-IN" sz="1200" kern="1200" dirty="0" smtClean="0">
                <a:solidFill>
                  <a:schemeClr val="tx1"/>
                </a:solidFill>
                <a:latin typeface="+mn-lt"/>
                <a:ea typeface="+mn-ea"/>
                <a:cs typeface="+mn-cs"/>
              </a:rPr>
              <a:t>, R.S., 2021. Importance of Marketing in the Tourism and Hotel Industry. </a:t>
            </a:r>
            <a:r>
              <a:rPr lang="en-IN" sz="1200" i="1" kern="1200" dirty="0" smtClean="0">
                <a:solidFill>
                  <a:schemeClr val="tx1"/>
                </a:solidFill>
                <a:latin typeface="+mn-lt"/>
                <a:ea typeface="+mn-ea"/>
                <a:cs typeface="+mn-cs"/>
              </a:rPr>
              <a:t>International Journal of Business, Technology and Organizational </a:t>
            </a:r>
            <a:r>
              <a:rPr lang="en-IN" sz="1200" i="1" kern="1200" dirty="0" err="1" smtClean="0">
                <a:solidFill>
                  <a:schemeClr val="tx1"/>
                </a:solidFill>
                <a:latin typeface="+mn-lt"/>
                <a:ea typeface="+mn-ea"/>
                <a:cs typeface="+mn-cs"/>
              </a:rPr>
              <a:t>Behavior</a:t>
            </a:r>
            <a:r>
              <a:rPr lang="en-IN" sz="1200" i="1" kern="1200" dirty="0" smtClean="0">
                <a:solidFill>
                  <a:schemeClr val="tx1"/>
                </a:solidFill>
                <a:latin typeface="+mn-lt"/>
                <a:ea typeface="+mn-ea"/>
                <a:cs typeface="+mn-cs"/>
              </a:rPr>
              <a:t> (IJBTOB)</a:t>
            </a:r>
            <a:r>
              <a:rPr lang="en-IN" sz="1200" kern="1200" dirty="0" smtClean="0">
                <a:solidFill>
                  <a:schemeClr val="tx1"/>
                </a:solidFill>
                <a:latin typeface="+mn-lt"/>
                <a:ea typeface="+mn-ea"/>
                <a:cs typeface="+mn-cs"/>
              </a:rPr>
              <a:t>, </a:t>
            </a:r>
            <a:r>
              <a:rPr lang="en-IN" sz="1200" i="1" kern="1200" dirty="0" smtClean="0">
                <a:solidFill>
                  <a:schemeClr val="tx1"/>
                </a:solidFill>
                <a:latin typeface="+mn-lt"/>
                <a:ea typeface="+mn-ea"/>
                <a:cs typeface="+mn-cs"/>
              </a:rPr>
              <a:t>1</a:t>
            </a:r>
            <a:r>
              <a:rPr lang="en-IN" sz="1200" kern="1200" dirty="0" smtClean="0">
                <a:solidFill>
                  <a:schemeClr val="tx1"/>
                </a:solidFill>
                <a:latin typeface="+mn-lt"/>
                <a:ea typeface="+mn-ea"/>
                <a:cs typeface="+mn-cs"/>
              </a:rPr>
              <a:t>(2), pp.79-84.</a:t>
            </a:r>
          </a:p>
          <a:p>
            <a:r>
              <a:rPr lang="en-IN" sz="1200" kern="1200" dirty="0" err="1" smtClean="0">
                <a:solidFill>
                  <a:schemeClr val="tx1"/>
                </a:solidFill>
                <a:latin typeface="+mn-lt"/>
                <a:ea typeface="+mn-ea"/>
                <a:cs typeface="+mn-cs"/>
              </a:rPr>
              <a:t>Solakis</a:t>
            </a:r>
            <a:r>
              <a:rPr lang="en-IN" sz="1200" kern="1200" dirty="0" smtClean="0">
                <a:solidFill>
                  <a:schemeClr val="tx1"/>
                </a:solidFill>
                <a:latin typeface="+mn-lt"/>
                <a:ea typeface="+mn-ea"/>
                <a:cs typeface="+mn-cs"/>
              </a:rPr>
              <a:t>, K., Pena-</a:t>
            </a:r>
            <a:r>
              <a:rPr lang="en-IN" sz="1200" kern="1200" dirty="0" err="1" smtClean="0">
                <a:solidFill>
                  <a:schemeClr val="tx1"/>
                </a:solidFill>
                <a:latin typeface="+mn-lt"/>
                <a:ea typeface="+mn-ea"/>
                <a:cs typeface="+mn-cs"/>
              </a:rPr>
              <a:t>Vinces</a:t>
            </a:r>
            <a:r>
              <a:rPr lang="en-IN" sz="1200" kern="1200" dirty="0" smtClean="0">
                <a:solidFill>
                  <a:schemeClr val="tx1"/>
                </a:solidFill>
                <a:latin typeface="+mn-lt"/>
                <a:ea typeface="+mn-ea"/>
                <a:cs typeface="+mn-cs"/>
              </a:rPr>
              <a:t>, J., Lopez-Bonilla, J.M. and </a:t>
            </a:r>
            <a:r>
              <a:rPr lang="en-IN" sz="1200" kern="1200" dirty="0" err="1" smtClean="0">
                <a:solidFill>
                  <a:schemeClr val="tx1"/>
                </a:solidFill>
                <a:latin typeface="+mn-lt"/>
                <a:ea typeface="+mn-ea"/>
                <a:cs typeface="+mn-cs"/>
              </a:rPr>
              <a:t>Aguado</a:t>
            </a:r>
            <a:r>
              <a:rPr lang="en-IN" sz="1200" kern="1200" dirty="0" smtClean="0">
                <a:solidFill>
                  <a:schemeClr val="tx1"/>
                </a:solidFill>
                <a:latin typeface="+mn-lt"/>
                <a:ea typeface="+mn-ea"/>
                <a:cs typeface="+mn-cs"/>
              </a:rPr>
              <a:t>, L.F., 2021. From value co-creation to positive experiences and customer satisfaction. A customer perspective in the hotel industry. </a:t>
            </a:r>
            <a:r>
              <a:rPr lang="en-IN" sz="1200" i="1" kern="1200" dirty="0" smtClean="0">
                <a:solidFill>
                  <a:schemeClr val="tx1"/>
                </a:solidFill>
                <a:latin typeface="+mn-lt"/>
                <a:ea typeface="+mn-ea"/>
                <a:cs typeface="+mn-cs"/>
              </a:rPr>
              <a:t>Technological and Economic Development of Economy</a:t>
            </a:r>
            <a:r>
              <a:rPr lang="en-IN" sz="1200" kern="1200" dirty="0" smtClean="0">
                <a:solidFill>
                  <a:schemeClr val="tx1"/>
                </a:solidFill>
                <a:latin typeface="+mn-lt"/>
                <a:ea typeface="+mn-ea"/>
                <a:cs typeface="+mn-cs"/>
              </a:rPr>
              <a:t>.</a:t>
            </a:r>
          </a:p>
          <a:p>
            <a:r>
              <a:rPr lang="en-IN" sz="1200" kern="1200" dirty="0" err="1" smtClean="0">
                <a:solidFill>
                  <a:schemeClr val="tx1"/>
                </a:solidFill>
                <a:latin typeface="+mn-lt"/>
                <a:ea typeface="+mn-ea"/>
                <a:cs typeface="+mn-cs"/>
              </a:rPr>
              <a:t>Teng</a:t>
            </a:r>
            <a:r>
              <a:rPr lang="en-IN" sz="1200" kern="1200" dirty="0" smtClean="0">
                <a:solidFill>
                  <a:schemeClr val="tx1"/>
                </a:solidFill>
                <a:latin typeface="+mn-lt"/>
                <a:ea typeface="+mn-ea"/>
                <a:cs typeface="+mn-cs"/>
              </a:rPr>
              <a:t>, H.Y., 2019. Job crafting and customer service </a:t>
            </a:r>
            <a:r>
              <a:rPr lang="en-IN" sz="1200" kern="1200" dirty="0" err="1" smtClean="0">
                <a:solidFill>
                  <a:schemeClr val="tx1"/>
                </a:solidFill>
                <a:latin typeface="+mn-lt"/>
                <a:ea typeface="+mn-ea"/>
                <a:cs typeface="+mn-cs"/>
              </a:rPr>
              <a:t>behaviors</a:t>
            </a:r>
            <a:r>
              <a:rPr lang="en-IN" sz="1200" kern="1200" dirty="0" smtClean="0">
                <a:solidFill>
                  <a:schemeClr val="tx1"/>
                </a:solidFill>
                <a:latin typeface="+mn-lt"/>
                <a:ea typeface="+mn-ea"/>
                <a:cs typeface="+mn-cs"/>
              </a:rPr>
              <a:t> in the hospitality industry: Mediating effect of job passion. </a:t>
            </a:r>
            <a:r>
              <a:rPr lang="en-IN" sz="1200" i="1" kern="1200" dirty="0" smtClean="0">
                <a:solidFill>
                  <a:schemeClr val="tx1"/>
                </a:solidFill>
                <a:latin typeface="+mn-lt"/>
                <a:ea typeface="+mn-ea"/>
                <a:cs typeface="+mn-cs"/>
              </a:rPr>
              <a:t>International Journal of Hospitality Management</a:t>
            </a:r>
            <a:r>
              <a:rPr lang="en-IN" sz="1200" kern="1200" dirty="0" smtClean="0">
                <a:solidFill>
                  <a:schemeClr val="tx1"/>
                </a:solidFill>
                <a:latin typeface="+mn-lt"/>
                <a:ea typeface="+mn-ea"/>
                <a:cs typeface="+mn-cs"/>
              </a:rPr>
              <a:t>, </a:t>
            </a:r>
            <a:r>
              <a:rPr lang="en-IN" sz="1200" i="1" kern="1200" dirty="0" smtClean="0">
                <a:solidFill>
                  <a:schemeClr val="tx1"/>
                </a:solidFill>
                <a:latin typeface="+mn-lt"/>
                <a:ea typeface="+mn-ea"/>
                <a:cs typeface="+mn-cs"/>
              </a:rPr>
              <a:t>81</a:t>
            </a:r>
            <a:r>
              <a:rPr lang="en-IN" sz="1200" kern="1200" dirty="0" smtClean="0">
                <a:solidFill>
                  <a:schemeClr val="tx1"/>
                </a:solidFill>
                <a:latin typeface="+mn-lt"/>
                <a:ea typeface="+mn-ea"/>
                <a:cs typeface="+mn-cs"/>
              </a:rPr>
              <a:t>, pp.34-42.</a:t>
            </a:r>
          </a:p>
          <a:p>
            <a:r>
              <a:rPr lang="en-IN" sz="1200" kern="1200" dirty="0" smtClean="0">
                <a:solidFill>
                  <a:schemeClr val="tx1"/>
                </a:solidFill>
                <a:latin typeface="+mn-lt"/>
                <a:ea typeface="+mn-ea"/>
                <a:cs typeface="+mn-cs"/>
              </a:rPr>
              <a:t>Ye, Y., </a:t>
            </a:r>
            <a:r>
              <a:rPr lang="en-IN" sz="1200" kern="1200" dirty="0" err="1" smtClean="0">
                <a:solidFill>
                  <a:schemeClr val="tx1"/>
                </a:solidFill>
                <a:latin typeface="+mn-lt"/>
                <a:ea typeface="+mn-ea"/>
                <a:cs typeface="+mn-cs"/>
              </a:rPr>
              <a:t>Lyu</a:t>
            </a:r>
            <a:r>
              <a:rPr lang="en-IN" sz="1200" kern="1200" dirty="0" smtClean="0">
                <a:solidFill>
                  <a:schemeClr val="tx1"/>
                </a:solidFill>
                <a:latin typeface="+mn-lt"/>
                <a:ea typeface="+mn-ea"/>
                <a:cs typeface="+mn-cs"/>
              </a:rPr>
              <a:t>, Y. and He, Y., 2019. Servant leadership and proactive customer service performance. </a:t>
            </a:r>
            <a:r>
              <a:rPr lang="en-IN" sz="1200" i="1" kern="1200" dirty="0" smtClean="0">
                <a:solidFill>
                  <a:schemeClr val="tx1"/>
                </a:solidFill>
                <a:latin typeface="+mn-lt"/>
                <a:ea typeface="+mn-ea"/>
                <a:cs typeface="+mn-cs"/>
              </a:rPr>
              <a:t>International Journal of Contemporary Hospitality Management</a:t>
            </a:r>
            <a:r>
              <a:rPr lang="en-IN" sz="1200" kern="1200" dirty="0" smtClean="0">
                <a:solidFill>
                  <a:schemeClr val="tx1"/>
                </a:solidFill>
                <a:latin typeface="+mn-lt"/>
                <a:ea typeface="+mn-ea"/>
                <a:cs typeface="+mn-cs"/>
              </a:rPr>
              <a:t>, </a:t>
            </a:r>
            <a:r>
              <a:rPr lang="en-IN" sz="1200" i="1" kern="1200" dirty="0" smtClean="0">
                <a:solidFill>
                  <a:schemeClr val="tx1"/>
                </a:solidFill>
                <a:latin typeface="+mn-lt"/>
                <a:ea typeface="+mn-ea"/>
                <a:cs typeface="+mn-cs"/>
              </a:rPr>
              <a:t>31</a:t>
            </a:r>
            <a:r>
              <a:rPr lang="en-IN" sz="1200" kern="1200" dirty="0" smtClean="0">
                <a:solidFill>
                  <a:schemeClr val="tx1"/>
                </a:solidFill>
                <a:latin typeface="+mn-lt"/>
                <a:ea typeface="+mn-ea"/>
                <a:cs typeface="+mn-cs"/>
              </a:rPr>
              <a:t>(3), pp.1330-1347.</a:t>
            </a:r>
          </a:p>
          <a:p>
            <a:r>
              <a:rPr lang="en-IN" sz="1200" kern="1200" dirty="0" smtClean="0">
                <a:solidFill>
                  <a:schemeClr val="tx1"/>
                </a:solidFill>
                <a:latin typeface="+mn-lt"/>
                <a:ea typeface="+mn-ea"/>
                <a:cs typeface="+mn-cs"/>
              </a:rPr>
              <a:t>Zhou, Y. and </a:t>
            </a:r>
            <a:r>
              <a:rPr lang="en-IN" sz="1200" kern="1200" dirty="0" err="1" smtClean="0">
                <a:solidFill>
                  <a:schemeClr val="tx1"/>
                </a:solidFill>
                <a:latin typeface="+mn-lt"/>
                <a:ea typeface="+mn-ea"/>
                <a:cs typeface="+mn-cs"/>
              </a:rPr>
              <a:t>Singal</a:t>
            </a:r>
            <a:r>
              <a:rPr lang="en-IN" sz="1200" kern="1200" dirty="0" smtClean="0">
                <a:solidFill>
                  <a:schemeClr val="tx1"/>
                </a:solidFill>
                <a:latin typeface="+mn-lt"/>
                <a:ea typeface="+mn-ea"/>
                <a:cs typeface="+mn-cs"/>
              </a:rPr>
              <a:t>, M., 2020. A review of the business case for CSR in the hospitality industry. </a:t>
            </a:r>
            <a:r>
              <a:rPr lang="en-IN" sz="1200" i="1" kern="1200" dirty="0" smtClean="0">
                <a:solidFill>
                  <a:schemeClr val="tx1"/>
                </a:solidFill>
                <a:latin typeface="+mn-lt"/>
                <a:ea typeface="+mn-ea"/>
                <a:cs typeface="+mn-cs"/>
              </a:rPr>
              <a:t>International Journal of Hospitality Management</a:t>
            </a:r>
            <a:r>
              <a:rPr lang="en-IN" sz="1200" kern="1200" dirty="0" smtClean="0">
                <a:solidFill>
                  <a:schemeClr val="tx1"/>
                </a:solidFill>
                <a:latin typeface="+mn-lt"/>
                <a:ea typeface="+mn-ea"/>
                <a:cs typeface="+mn-cs"/>
              </a:rPr>
              <a:t>, </a:t>
            </a:r>
            <a:r>
              <a:rPr lang="en-IN" sz="1200" i="1" kern="1200" dirty="0" smtClean="0">
                <a:solidFill>
                  <a:schemeClr val="tx1"/>
                </a:solidFill>
                <a:latin typeface="+mn-lt"/>
                <a:ea typeface="+mn-ea"/>
                <a:cs typeface="+mn-cs"/>
              </a:rPr>
              <a:t>84</a:t>
            </a:r>
            <a:r>
              <a:rPr lang="en-IN" sz="1200" kern="1200" dirty="0" smtClean="0">
                <a:solidFill>
                  <a:schemeClr val="tx1"/>
                </a:solidFill>
                <a:latin typeface="+mn-lt"/>
                <a:ea typeface="+mn-ea"/>
                <a:cs typeface="+mn-cs"/>
              </a:rPr>
              <a:t>, p.102330.</a:t>
            </a:r>
          </a:p>
          <a:p>
            <a:r>
              <a:rPr lang="en-IN" sz="1200" kern="1200" dirty="0" smtClean="0">
                <a:solidFill>
                  <a:schemeClr val="tx1"/>
                </a:solidFill>
                <a:latin typeface="+mn-lt"/>
                <a:ea typeface="+mn-ea"/>
                <a:cs typeface="+mn-cs"/>
              </a:rPr>
              <a:t>Zhu, J.N., Lam, L.W. and Lai, J.Y., 2019. Returning good for evil: A study of customer incivility and extra-role customer service. </a:t>
            </a:r>
            <a:r>
              <a:rPr lang="en-IN" sz="1200" i="1" kern="1200" dirty="0" smtClean="0">
                <a:solidFill>
                  <a:schemeClr val="tx1"/>
                </a:solidFill>
                <a:latin typeface="+mn-lt"/>
                <a:ea typeface="+mn-ea"/>
                <a:cs typeface="+mn-cs"/>
              </a:rPr>
              <a:t>International Journal of Hospitality Management</a:t>
            </a:r>
            <a:r>
              <a:rPr lang="en-IN" sz="1200" kern="1200" dirty="0" smtClean="0">
                <a:solidFill>
                  <a:schemeClr val="tx1"/>
                </a:solidFill>
                <a:latin typeface="+mn-lt"/>
                <a:ea typeface="+mn-ea"/>
                <a:cs typeface="+mn-cs"/>
              </a:rPr>
              <a:t>, </a:t>
            </a:r>
            <a:r>
              <a:rPr lang="en-IN" sz="1200" i="1" kern="1200" dirty="0" smtClean="0">
                <a:solidFill>
                  <a:schemeClr val="tx1"/>
                </a:solidFill>
                <a:latin typeface="+mn-lt"/>
                <a:ea typeface="+mn-ea"/>
                <a:cs typeface="+mn-cs"/>
              </a:rPr>
              <a:t>81</a:t>
            </a:r>
            <a:r>
              <a:rPr lang="en-IN" sz="1200" kern="1200" dirty="0" smtClean="0">
                <a:solidFill>
                  <a:schemeClr val="tx1"/>
                </a:solidFill>
                <a:latin typeface="+mn-lt"/>
                <a:ea typeface="+mn-ea"/>
                <a:cs typeface="+mn-cs"/>
              </a:rPr>
              <a:t>, pp.65-72.</a:t>
            </a:r>
          </a:p>
          <a:p>
            <a:endParaRPr lang="en-IN" dirty="0"/>
          </a:p>
        </p:txBody>
      </p:sp>
      <p:sp>
        <p:nvSpPr>
          <p:cNvPr id="4" name="Slide Number Placeholder 3"/>
          <p:cNvSpPr>
            <a:spLocks noGrp="1"/>
          </p:cNvSpPr>
          <p:nvPr>
            <p:ph type="sldNum" sz="quarter" idx="10"/>
          </p:nvPr>
        </p:nvSpPr>
        <p:spPr/>
        <p:txBody>
          <a:bodyPr/>
          <a:lstStyle/>
          <a:p>
            <a:fld id="{54659503-B9FF-495A-BF6A-6E45BAE5B9D3}" type="slidenum">
              <a:rPr lang="en-IN" smtClean="0"/>
              <a:t>10</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1D8BD707-D9CF-40AE-B4C6-C98DA3205C09}" type="datetimeFigureOut">
              <a:rPr lang="en-US" smtClean="0"/>
              <a:pPr/>
              <a:t>1/31/2023</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1/31/2023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1/31/2023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1/31/2023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B6F15528-21DE-4FAA-801E-634DDDAF4B2B}"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D8BD707-D9CF-40AE-B4C6-C98DA3205C09}" type="datetimeFigureOut">
              <a:rPr lang="en-US" smtClean="0"/>
              <a:pPr/>
              <a:t>1/31/2023</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6F15528-21DE-4FAA-801E-634DDDAF4B2B}"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3124200"/>
            <a:ext cx="7851648" cy="1828800"/>
          </a:xfrm>
        </p:spPr>
        <p:txBody>
          <a:bodyPr>
            <a:normAutofit fontScale="90000"/>
          </a:bodyPr>
          <a:lstStyle/>
          <a:p>
            <a:pPr algn="ctr"/>
            <a:r>
              <a:rPr lang="en-IN" b="1" dirty="0" smtClean="0"/>
              <a:t>HOSPITALITY AND GUEST SERVICES</a:t>
            </a:r>
            <a:r>
              <a:rPr lang="en-IN" dirty="0" smtClean="0"/>
              <a:t/>
            </a:r>
            <a:br>
              <a:rPr lang="en-IN" dirty="0" smtClean="0"/>
            </a:br>
            <a:r>
              <a:rPr lang="en-IN" dirty="0" smtClean="0"/>
              <a:t> </a:t>
            </a:r>
            <a:br>
              <a:rPr lang="en-IN" dirty="0" smtClean="0"/>
            </a:br>
            <a:endParaRPr lang="en-IN" dirty="0"/>
          </a:p>
        </p:txBody>
      </p:sp>
      <p:sp>
        <p:nvSpPr>
          <p:cNvPr id="31746" name="AutoShape 2" descr="1,073 Marriott International Stock Photos, Pictures ..."/>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a:p>
        </p:txBody>
      </p:sp>
      <p:sp>
        <p:nvSpPr>
          <p:cNvPr id="31748" name="AutoShape 4" descr="1,073 Marriott International Stock Photos, Pictures ..."/>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pPr>
              <a:buNone/>
            </a:pPr>
            <a:r>
              <a:rPr lang="en-US" b="1" dirty="0" smtClean="0"/>
              <a:t>                            </a:t>
            </a:r>
            <a:r>
              <a:rPr lang="en-US" b="1" dirty="0" smtClean="0"/>
              <a:t>TABLE OF </a:t>
            </a:r>
            <a:r>
              <a:rPr lang="en-US" b="1" dirty="0" smtClean="0"/>
              <a:t>CONTENTS</a:t>
            </a:r>
          </a:p>
          <a:p>
            <a:pPr>
              <a:buNone/>
            </a:pPr>
            <a:endParaRPr lang="en-IN" b="1" dirty="0" smtClean="0"/>
          </a:p>
          <a:p>
            <a:r>
              <a:rPr lang="en-IN" u="sng" dirty="0" smtClean="0">
                <a:solidFill>
                  <a:schemeClr val="accent5">
                    <a:lumMod val="75000"/>
                  </a:schemeClr>
                </a:solidFill>
              </a:rPr>
              <a:t>"Introduction"</a:t>
            </a:r>
            <a:r>
              <a:rPr lang="en-IN" dirty="0" smtClean="0">
                <a:solidFill>
                  <a:schemeClr val="accent5">
                    <a:lumMod val="75000"/>
                  </a:schemeClr>
                </a:solidFill>
              </a:rPr>
              <a:t>	</a:t>
            </a:r>
          </a:p>
          <a:p>
            <a:r>
              <a:rPr lang="en-IN" u="sng" dirty="0" smtClean="0">
                <a:solidFill>
                  <a:schemeClr val="accent5">
                    <a:lumMod val="75000"/>
                  </a:schemeClr>
                </a:solidFill>
              </a:rPr>
              <a:t>"Introduction to the hotel brand"</a:t>
            </a:r>
            <a:r>
              <a:rPr lang="en-IN" dirty="0" smtClean="0">
                <a:solidFill>
                  <a:schemeClr val="accent5">
                    <a:lumMod val="75000"/>
                  </a:schemeClr>
                </a:solidFill>
              </a:rPr>
              <a:t>	</a:t>
            </a:r>
          </a:p>
          <a:p>
            <a:r>
              <a:rPr lang="en-IN" u="sng" dirty="0" smtClean="0">
                <a:solidFill>
                  <a:schemeClr val="accent5">
                    <a:lumMod val="75000"/>
                  </a:schemeClr>
                </a:solidFill>
              </a:rPr>
              <a:t>"Hotel Brand main consumers"</a:t>
            </a:r>
            <a:r>
              <a:rPr lang="en-IN" dirty="0" smtClean="0">
                <a:solidFill>
                  <a:schemeClr val="accent5">
                    <a:lumMod val="75000"/>
                  </a:schemeClr>
                </a:solidFill>
              </a:rPr>
              <a:t>	</a:t>
            </a:r>
          </a:p>
          <a:p>
            <a:r>
              <a:rPr lang="en-IN" u="sng" dirty="0" smtClean="0">
                <a:solidFill>
                  <a:schemeClr val="accent5">
                    <a:lumMod val="75000"/>
                  </a:schemeClr>
                </a:solidFill>
              </a:rPr>
              <a:t>"Nature scope and role of guest services and facilities"</a:t>
            </a:r>
            <a:r>
              <a:rPr lang="en-IN" dirty="0" smtClean="0">
                <a:solidFill>
                  <a:schemeClr val="accent5">
                    <a:lumMod val="75000"/>
                  </a:schemeClr>
                </a:solidFill>
              </a:rPr>
              <a:t>	</a:t>
            </a:r>
          </a:p>
          <a:p>
            <a:r>
              <a:rPr lang="en-IN" u="sng" dirty="0" smtClean="0">
                <a:solidFill>
                  <a:schemeClr val="accent5">
                    <a:lumMod val="75000"/>
                  </a:schemeClr>
                </a:solidFill>
              </a:rPr>
              <a:t>"The role and function of guest services"</a:t>
            </a:r>
            <a:r>
              <a:rPr lang="en-IN" dirty="0" smtClean="0">
                <a:solidFill>
                  <a:schemeClr val="accent5">
                    <a:lumMod val="75000"/>
                  </a:schemeClr>
                </a:solidFill>
              </a:rPr>
              <a:t>	</a:t>
            </a:r>
          </a:p>
          <a:p>
            <a:r>
              <a:rPr lang="en-IN" u="sng" dirty="0" smtClean="0">
                <a:solidFill>
                  <a:schemeClr val="accent5">
                    <a:lumMod val="75000"/>
                  </a:schemeClr>
                </a:solidFill>
              </a:rPr>
              <a:t>"The importance of hospitality"</a:t>
            </a:r>
            <a:r>
              <a:rPr lang="en-IN" dirty="0" smtClean="0">
                <a:solidFill>
                  <a:schemeClr val="accent5">
                    <a:lumMod val="75000"/>
                  </a:schemeClr>
                </a:solidFill>
              </a:rPr>
              <a:t>	</a:t>
            </a:r>
          </a:p>
          <a:p>
            <a:r>
              <a:rPr lang="en-IN" u="sng" dirty="0" smtClean="0">
                <a:solidFill>
                  <a:schemeClr val="accent5">
                    <a:lumMod val="75000"/>
                  </a:schemeClr>
                </a:solidFill>
              </a:rPr>
              <a:t>"Conclusion"</a:t>
            </a:r>
            <a:r>
              <a:rPr lang="en-IN" dirty="0" smtClean="0">
                <a:solidFill>
                  <a:schemeClr val="accent5">
                    <a:lumMod val="75000"/>
                  </a:schemeClr>
                </a:solidFill>
              </a:rPr>
              <a:t>	</a:t>
            </a:r>
          </a:p>
          <a:p>
            <a:r>
              <a:rPr lang="en-IN" u="sng" dirty="0" smtClean="0">
                <a:solidFill>
                  <a:schemeClr val="accent5">
                    <a:lumMod val="75000"/>
                  </a:schemeClr>
                </a:solidFill>
              </a:rPr>
              <a:t>"References"</a:t>
            </a:r>
            <a:r>
              <a:rPr lang="en-IN" dirty="0" smtClean="0">
                <a:solidFill>
                  <a:schemeClr val="accent5">
                    <a:lumMod val="75000"/>
                  </a:schemeClr>
                </a:solidFill>
              </a:rPr>
              <a:t>	</a:t>
            </a:r>
          </a:p>
          <a:p>
            <a:endParaRPr lang="en-IN" dirty="0">
              <a:solidFill>
                <a:schemeClr val="accent5">
                  <a:lumMod val="75000"/>
                </a:schemeClr>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chemeClr val="accent5">
                    <a:lumMod val="75000"/>
                  </a:schemeClr>
                </a:solidFill>
              </a:rPr>
              <a:t>Introduction</a:t>
            </a:r>
            <a:endParaRPr lang="en-IN" b="1" dirty="0">
              <a:solidFill>
                <a:schemeClr val="accent5">
                  <a:lumMod val="75000"/>
                </a:schemeClr>
              </a:solidFill>
            </a:endParaRPr>
          </a:p>
        </p:txBody>
      </p:sp>
      <p:sp>
        <p:nvSpPr>
          <p:cNvPr id="3" name="Content Placeholder 2"/>
          <p:cNvSpPr>
            <a:spLocks noGrp="1"/>
          </p:cNvSpPr>
          <p:nvPr>
            <p:ph idx="1"/>
          </p:nvPr>
        </p:nvSpPr>
        <p:spPr>
          <a:xfrm>
            <a:off x="457200" y="1935480"/>
            <a:ext cx="4495800" cy="4389120"/>
          </a:xfrm>
        </p:spPr>
        <p:txBody>
          <a:bodyPr/>
          <a:lstStyle/>
          <a:p>
            <a:r>
              <a:rPr lang="en-US" dirty="0" smtClean="0"/>
              <a:t>Introduction of Marriott international</a:t>
            </a:r>
          </a:p>
          <a:p>
            <a:r>
              <a:rPr lang="en-US" dirty="0" smtClean="0"/>
              <a:t>Overview of courtyard by </a:t>
            </a:r>
            <a:r>
              <a:rPr lang="en-US" dirty="0" smtClean="0"/>
              <a:t>M</a:t>
            </a:r>
            <a:r>
              <a:rPr lang="en-US" dirty="0" smtClean="0"/>
              <a:t>arriott</a:t>
            </a:r>
          </a:p>
          <a:p>
            <a:r>
              <a:rPr lang="en-US" dirty="0" smtClean="0"/>
              <a:t>Role of guest services</a:t>
            </a:r>
          </a:p>
          <a:p>
            <a:r>
              <a:rPr lang="en-US" dirty="0" smtClean="0"/>
              <a:t>Importance of hospitality</a:t>
            </a:r>
          </a:p>
          <a:p>
            <a:endParaRPr lang="en-US" dirty="0" smtClean="0"/>
          </a:p>
          <a:p>
            <a:endParaRPr lang="en-IN" dirty="0"/>
          </a:p>
        </p:txBody>
      </p:sp>
      <p:sp>
        <p:nvSpPr>
          <p:cNvPr id="18434" name="AutoShape 2" descr="Introducing Marriott International: the world's biggest hotel company |  Luxury Travel Magazin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a:p>
        </p:txBody>
      </p:sp>
      <p:pic>
        <p:nvPicPr>
          <p:cNvPr id="18436" name="Picture 4" descr="Marriott International enters Azerbaijan with new JW Marriott hotel in Baku  | Baku hotels, Marriott hotels, Marriott"/>
          <p:cNvPicPr>
            <a:picLocks noChangeAspect="1" noChangeArrowheads="1"/>
          </p:cNvPicPr>
          <p:nvPr/>
        </p:nvPicPr>
        <p:blipFill>
          <a:blip r:embed="rId3"/>
          <a:srcRect/>
          <a:stretch>
            <a:fillRect/>
          </a:stretch>
        </p:blipFill>
        <p:spPr bwMode="auto">
          <a:xfrm>
            <a:off x="4800600" y="1447800"/>
            <a:ext cx="3962400" cy="4419600"/>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1143000"/>
            <a:ext cx="8077200" cy="1085088"/>
          </a:xfrm>
        </p:spPr>
        <p:txBody>
          <a:bodyPr>
            <a:normAutofit fontScale="90000"/>
          </a:bodyPr>
          <a:lstStyle/>
          <a:p>
            <a:r>
              <a:rPr lang="en-US" b="1" dirty="0" smtClean="0">
                <a:solidFill>
                  <a:srgbClr val="002060"/>
                </a:solidFill>
              </a:rPr>
              <a:t>Introduction to the hotel brand</a:t>
            </a:r>
            <a:br>
              <a:rPr lang="en-US" b="1" dirty="0" smtClean="0">
                <a:solidFill>
                  <a:srgbClr val="002060"/>
                </a:solidFill>
              </a:rPr>
            </a:br>
            <a:endParaRPr lang="en-IN" b="1" dirty="0">
              <a:solidFill>
                <a:srgbClr val="002060"/>
              </a:solidFill>
            </a:endParaRPr>
          </a:p>
        </p:txBody>
      </p:sp>
      <p:sp>
        <p:nvSpPr>
          <p:cNvPr id="3" name="Content Placeholder 2"/>
          <p:cNvSpPr>
            <a:spLocks noGrp="1"/>
          </p:cNvSpPr>
          <p:nvPr>
            <p:ph idx="1"/>
          </p:nvPr>
        </p:nvSpPr>
        <p:spPr>
          <a:xfrm>
            <a:off x="457200" y="1935480"/>
            <a:ext cx="4419600" cy="4389120"/>
          </a:xfrm>
        </p:spPr>
        <p:txBody>
          <a:bodyPr/>
          <a:lstStyle/>
          <a:p>
            <a:r>
              <a:rPr lang="en-US" dirty="0" smtClean="0"/>
              <a:t>Marriot international beginning year, its founder and the location.</a:t>
            </a:r>
          </a:p>
          <a:p>
            <a:r>
              <a:rPr lang="en-US" dirty="0" smtClean="0"/>
              <a:t>Marriot international branches.</a:t>
            </a:r>
          </a:p>
          <a:p>
            <a:r>
              <a:rPr lang="en-US" dirty="0" smtClean="0"/>
              <a:t>Numbers of hotels and resort.</a:t>
            </a:r>
          </a:p>
          <a:p>
            <a:r>
              <a:rPr lang="en-US" dirty="0" smtClean="0"/>
              <a:t> About courtyard at Marriott. </a:t>
            </a:r>
          </a:p>
        </p:txBody>
      </p:sp>
      <p:sp>
        <p:nvSpPr>
          <p:cNvPr id="15362" name="AutoShape 2" descr="Visi &quot;40 by 20&quot; di Asia Pasifik dari Marriott International - Luxina.I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a:p>
        </p:txBody>
      </p:sp>
      <p:sp>
        <p:nvSpPr>
          <p:cNvPr id="15364" name="AutoShape 4" descr="Marriott International To Grow Its Brands With An All-Inclusive Platform —  Netbuzz Africa"/>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a:p>
        </p:txBody>
      </p:sp>
      <p:pic>
        <p:nvPicPr>
          <p:cNvPr id="15366" name="Picture 6" descr="Marriott International Sends Global Media Account to Publicis"/>
          <p:cNvPicPr>
            <a:picLocks noChangeAspect="1" noChangeArrowheads="1"/>
          </p:cNvPicPr>
          <p:nvPr/>
        </p:nvPicPr>
        <p:blipFill>
          <a:blip r:embed="rId3"/>
          <a:srcRect/>
          <a:stretch>
            <a:fillRect/>
          </a:stretch>
        </p:blipFill>
        <p:spPr bwMode="auto">
          <a:xfrm>
            <a:off x="4838700" y="2286000"/>
            <a:ext cx="4000500" cy="2667000"/>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smtClean="0">
                <a:solidFill>
                  <a:schemeClr val="accent5">
                    <a:lumMod val="75000"/>
                  </a:schemeClr>
                </a:solidFill>
              </a:rPr>
              <a:t>Hotel Brand main consumers</a:t>
            </a:r>
            <a:endParaRPr lang="en-IN" dirty="0">
              <a:solidFill>
                <a:schemeClr val="accent5">
                  <a:lumMod val="75000"/>
                </a:schemeClr>
              </a:solidFill>
            </a:endParaRPr>
          </a:p>
        </p:txBody>
      </p:sp>
      <p:sp>
        <p:nvSpPr>
          <p:cNvPr id="3" name="Content Placeholder 2"/>
          <p:cNvSpPr>
            <a:spLocks noGrp="1"/>
          </p:cNvSpPr>
          <p:nvPr>
            <p:ph idx="1"/>
          </p:nvPr>
        </p:nvSpPr>
        <p:spPr>
          <a:xfrm>
            <a:off x="457200" y="1935480"/>
            <a:ext cx="4648200" cy="4389120"/>
          </a:xfrm>
        </p:spPr>
        <p:txBody>
          <a:bodyPr/>
          <a:lstStyle/>
          <a:p>
            <a:r>
              <a:rPr lang="en-US" dirty="0" smtClean="0"/>
              <a:t>Courtyard at Marriott main customers</a:t>
            </a:r>
          </a:p>
          <a:p>
            <a:r>
              <a:rPr lang="en-US" dirty="0" smtClean="0"/>
              <a:t>Owners of the courtyard at Marriott</a:t>
            </a:r>
          </a:p>
          <a:p>
            <a:r>
              <a:rPr lang="en-US" dirty="0" smtClean="0"/>
              <a:t>The age group number</a:t>
            </a:r>
          </a:p>
          <a:p>
            <a:endParaRPr lang="en-IN" dirty="0"/>
          </a:p>
        </p:txBody>
      </p:sp>
      <p:pic>
        <p:nvPicPr>
          <p:cNvPr id="14338" name="Picture 2" descr="49,234 Family Hotel Stock Photos - Free &amp; Royalty-Free Stock Photos from  Dreamstime"/>
          <p:cNvPicPr>
            <a:picLocks noChangeAspect="1" noChangeArrowheads="1"/>
          </p:cNvPicPr>
          <p:nvPr/>
        </p:nvPicPr>
        <p:blipFill>
          <a:blip r:embed="rId3"/>
          <a:srcRect/>
          <a:stretch>
            <a:fillRect/>
          </a:stretch>
        </p:blipFill>
        <p:spPr bwMode="auto">
          <a:xfrm>
            <a:off x="5715000" y="1752600"/>
            <a:ext cx="3200400" cy="320040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676400"/>
            <a:ext cx="8229600" cy="1143000"/>
          </a:xfrm>
        </p:spPr>
        <p:txBody>
          <a:bodyPr>
            <a:normAutofit fontScale="90000"/>
          </a:bodyPr>
          <a:lstStyle/>
          <a:p>
            <a:r>
              <a:rPr lang="en-IN" b="1" dirty="0" smtClean="0">
                <a:solidFill>
                  <a:schemeClr val="accent4">
                    <a:lumMod val="75000"/>
                  </a:schemeClr>
                </a:solidFill>
              </a:rPr>
              <a:t>Nature scope and role of guest services and </a:t>
            </a:r>
            <a:r>
              <a:rPr lang="en-IN" b="1" dirty="0" smtClean="0">
                <a:solidFill>
                  <a:schemeClr val="accent4">
                    <a:lumMod val="75000"/>
                  </a:schemeClr>
                </a:solidFill>
              </a:rPr>
              <a:t>facilities</a:t>
            </a:r>
            <a:r>
              <a:rPr lang="en-IN" dirty="0" smtClean="0">
                <a:solidFill>
                  <a:schemeClr val="accent4">
                    <a:lumMod val="75000"/>
                  </a:schemeClr>
                </a:solidFill>
              </a:rPr>
              <a:t/>
            </a:r>
            <a:br>
              <a:rPr lang="en-IN" dirty="0" smtClean="0">
                <a:solidFill>
                  <a:schemeClr val="accent4">
                    <a:lumMod val="75000"/>
                  </a:schemeClr>
                </a:solidFill>
              </a:rPr>
            </a:br>
            <a:endParaRPr lang="en-IN" dirty="0">
              <a:solidFill>
                <a:schemeClr val="accent4">
                  <a:lumMod val="75000"/>
                </a:schemeClr>
              </a:solidFill>
            </a:endParaRPr>
          </a:p>
        </p:txBody>
      </p:sp>
      <p:sp>
        <p:nvSpPr>
          <p:cNvPr id="3" name="Content Placeholder 2"/>
          <p:cNvSpPr>
            <a:spLocks noGrp="1"/>
          </p:cNvSpPr>
          <p:nvPr>
            <p:ph idx="1"/>
          </p:nvPr>
        </p:nvSpPr>
        <p:spPr>
          <a:xfrm>
            <a:off x="381000" y="2468880"/>
            <a:ext cx="4572000" cy="4389120"/>
          </a:xfrm>
        </p:spPr>
        <p:txBody>
          <a:bodyPr/>
          <a:lstStyle/>
          <a:p>
            <a:r>
              <a:rPr lang="en-US" dirty="0" smtClean="0"/>
              <a:t>Role of guest customers services.</a:t>
            </a:r>
          </a:p>
          <a:p>
            <a:r>
              <a:rPr lang="en-US" dirty="0" smtClean="0"/>
              <a:t>The courtyard of Marriott hotel services</a:t>
            </a:r>
          </a:p>
          <a:p>
            <a:r>
              <a:rPr lang="en-US" dirty="0" smtClean="0"/>
              <a:t>The facilities provided to the visitors</a:t>
            </a:r>
          </a:p>
          <a:p>
            <a:pPr>
              <a:buNone/>
            </a:pPr>
            <a:r>
              <a:rPr lang="en-US" dirty="0" smtClean="0"/>
              <a:t> </a:t>
            </a:r>
          </a:p>
          <a:p>
            <a:endParaRPr lang="en-IN" dirty="0"/>
          </a:p>
        </p:txBody>
      </p:sp>
      <p:sp>
        <p:nvSpPr>
          <p:cNvPr id="13314" name="AutoShape 2" descr="Restaurant Waiter Images - Free Download on Freepi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a:p>
        </p:txBody>
      </p:sp>
      <p:sp>
        <p:nvSpPr>
          <p:cNvPr id="13316" name="AutoShape 4" descr="Restaurant Waiter Images - Free Download on Freepi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a:p>
        </p:txBody>
      </p:sp>
      <p:pic>
        <p:nvPicPr>
          <p:cNvPr id="13318" name="Picture 6" descr="Hotel Service Restaurant Chef Waiter Serving Foreign Guests Picture And HD  Photos | Free Download On Lovepik"/>
          <p:cNvPicPr>
            <a:picLocks noChangeAspect="1" noChangeArrowheads="1"/>
          </p:cNvPicPr>
          <p:nvPr/>
        </p:nvPicPr>
        <p:blipFill>
          <a:blip r:embed="rId3"/>
          <a:srcRect/>
          <a:stretch>
            <a:fillRect/>
          </a:stretch>
        </p:blipFill>
        <p:spPr bwMode="auto">
          <a:xfrm>
            <a:off x="5562600" y="2133600"/>
            <a:ext cx="3141726" cy="3452446"/>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828800"/>
            <a:ext cx="8229600" cy="1143000"/>
          </a:xfrm>
        </p:spPr>
        <p:txBody>
          <a:bodyPr>
            <a:normAutofit fontScale="90000"/>
          </a:bodyPr>
          <a:lstStyle/>
          <a:p>
            <a:r>
              <a:rPr lang="en-IN" b="1" dirty="0" smtClean="0">
                <a:solidFill>
                  <a:schemeClr val="accent5">
                    <a:lumMod val="75000"/>
                  </a:schemeClr>
                </a:solidFill>
              </a:rPr>
              <a:t>The role and function of guest </a:t>
            </a:r>
            <a:r>
              <a:rPr lang="en-IN" b="1" dirty="0" smtClean="0">
                <a:solidFill>
                  <a:schemeClr val="accent5">
                    <a:lumMod val="75000"/>
                  </a:schemeClr>
                </a:solidFill>
              </a:rPr>
              <a:t>services</a:t>
            </a:r>
            <a:r>
              <a:rPr lang="en-IN" dirty="0" smtClean="0"/>
              <a:t/>
            </a:r>
            <a:br>
              <a:rPr lang="en-IN" dirty="0" smtClean="0"/>
            </a:br>
            <a:endParaRPr lang="en-IN" dirty="0"/>
          </a:p>
        </p:txBody>
      </p:sp>
      <p:sp>
        <p:nvSpPr>
          <p:cNvPr id="3" name="Content Placeholder 2"/>
          <p:cNvSpPr>
            <a:spLocks noGrp="1"/>
          </p:cNvSpPr>
          <p:nvPr>
            <p:ph idx="1"/>
          </p:nvPr>
        </p:nvSpPr>
        <p:spPr>
          <a:xfrm>
            <a:off x="457200" y="2468880"/>
            <a:ext cx="4495800" cy="4389120"/>
          </a:xfrm>
        </p:spPr>
        <p:txBody>
          <a:bodyPr/>
          <a:lstStyle/>
          <a:p>
            <a:r>
              <a:rPr lang="en-US" dirty="0" smtClean="0"/>
              <a:t>The main function of the customer services team.</a:t>
            </a:r>
          </a:p>
          <a:p>
            <a:r>
              <a:rPr lang="en-US" dirty="0" smtClean="0"/>
              <a:t>The role of the guest services representatives.</a:t>
            </a:r>
          </a:p>
          <a:p>
            <a:r>
              <a:rPr lang="en-US" dirty="0" smtClean="0"/>
              <a:t>The function of the hotel manager.</a:t>
            </a:r>
          </a:p>
          <a:p>
            <a:endParaRPr lang="en-IN" dirty="0"/>
          </a:p>
        </p:txBody>
      </p:sp>
      <p:sp>
        <p:nvSpPr>
          <p:cNvPr id="9218" name="AutoShape 2" descr="11 Ways to Improve Hotel Guest Experienc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a:p>
        </p:txBody>
      </p:sp>
      <p:pic>
        <p:nvPicPr>
          <p:cNvPr id="9220" name="Picture 4" descr="5 Ways Hotels Can Make A Place in Customer's Heart - Best Budget Hotels in  Lucknow with Banquets and Conference Halls - Function Inn Hotels"/>
          <p:cNvPicPr>
            <a:picLocks noChangeAspect="1" noChangeArrowheads="1"/>
          </p:cNvPicPr>
          <p:nvPr/>
        </p:nvPicPr>
        <p:blipFill>
          <a:blip r:embed="rId3"/>
          <a:srcRect/>
          <a:stretch>
            <a:fillRect/>
          </a:stretch>
        </p:blipFill>
        <p:spPr bwMode="auto">
          <a:xfrm>
            <a:off x="5257800" y="2590800"/>
            <a:ext cx="3435244" cy="2286000"/>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762000"/>
            <a:ext cx="8153400" cy="1085088"/>
          </a:xfrm>
        </p:spPr>
        <p:txBody>
          <a:bodyPr/>
          <a:lstStyle/>
          <a:p>
            <a:r>
              <a:rPr lang="en-IN" b="1" dirty="0" smtClean="0">
                <a:solidFill>
                  <a:schemeClr val="accent4">
                    <a:lumMod val="75000"/>
                  </a:schemeClr>
                </a:solidFill>
              </a:rPr>
              <a:t>The importance of hospitality </a:t>
            </a:r>
            <a:endParaRPr lang="en-IN" dirty="0">
              <a:solidFill>
                <a:schemeClr val="accent4">
                  <a:lumMod val="75000"/>
                </a:schemeClr>
              </a:solidFill>
            </a:endParaRPr>
          </a:p>
        </p:txBody>
      </p:sp>
      <p:sp>
        <p:nvSpPr>
          <p:cNvPr id="3" name="Content Placeholder 2"/>
          <p:cNvSpPr>
            <a:spLocks noGrp="1"/>
          </p:cNvSpPr>
          <p:nvPr>
            <p:ph idx="1"/>
          </p:nvPr>
        </p:nvSpPr>
        <p:spPr>
          <a:xfrm>
            <a:off x="457200" y="1935480"/>
            <a:ext cx="4191000" cy="4389120"/>
          </a:xfrm>
        </p:spPr>
        <p:txBody>
          <a:bodyPr/>
          <a:lstStyle/>
          <a:p>
            <a:r>
              <a:rPr lang="en-US" dirty="0" smtClean="0"/>
              <a:t>Significant role of the hospitality sectors. </a:t>
            </a:r>
          </a:p>
          <a:p>
            <a:r>
              <a:rPr lang="en-US" dirty="0" smtClean="0"/>
              <a:t>The benefits, advantages of the hospitality industry.</a:t>
            </a:r>
          </a:p>
          <a:p>
            <a:r>
              <a:rPr lang="en-US" dirty="0" smtClean="0"/>
              <a:t>Function on providing the employment.</a:t>
            </a:r>
          </a:p>
          <a:p>
            <a:endParaRPr lang="en-IN" dirty="0"/>
          </a:p>
        </p:txBody>
      </p:sp>
      <p:sp>
        <p:nvSpPr>
          <p:cNvPr id="7170" name="AutoShape 2" descr="The Importance Of Customer Service In The Hospitality Industry - STAAH Blo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a:p>
        </p:txBody>
      </p:sp>
      <p:pic>
        <p:nvPicPr>
          <p:cNvPr id="7172" name="Picture 4" descr="Jobs available in airlines, resorts and spas too - Hindustan Times"/>
          <p:cNvPicPr>
            <a:picLocks noChangeAspect="1" noChangeArrowheads="1"/>
          </p:cNvPicPr>
          <p:nvPr/>
        </p:nvPicPr>
        <p:blipFill>
          <a:blip r:embed="rId3"/>
          <a:srcRect/>
          <a:stretch>
            <a:fillRect/>
          </a:stretch>
        </p:blipFill>
        <p:spPr bwMode="auto">
          <a:xfrm>
            <a:off x="5105400" y="1981200"/>
            <a:ext cx="3273425" cy="2455069"/>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1143000"/>
            <a:ext cx="8229600" cy="1143000"/>
          </a:xfrm>
        </p:spPr>
        <p:txBody>
          <a:bodyPr>
            <a:normAutofit fontScale="90000"/>
          </a:bodyPr>
          <a:lstStyle/>
          <a:p>
            <a:r>
              <a:rPr lang="en-IN" b="1" dirty="0" smtClean="0">
                <a:solidFill>
                  <a:schemeClr val="accent4">
                    <a:lumMod val="75000"/>
                  </a:schemeClr>
                </a:solidFill>
              </a:rPr>
              <a:t>Conclusion</a:t>
            </a:r>
            <a:r>
              <a:rPr lang="en-IN" dirty="0" smtClean="0">
                <a:solidFill>
                  <a:schemeClr val="accent4">
                    <a:lumMod val="75000"/>
                  </a:schemeClr>
                </a:solidFill>
              </a:rPr>
              <a:t/>
            </a:r>
            <a:br>
              <a:rPr lang="en-IN" dirty="0" smtClean="0">
                <a:solidFill>
                  <a:schemeClr val="accent4">
                    <a:lumMod val="75000"/>
                  </a:schemeClr>
                </a:solidFill>
              </a:rPr>
            </a:br>
            <a:endParaRPr lang="en-IN" dirty="0">
              <a:solidFill>
                <a:schemeClr val="accent4">
                  <a:lumMod val="75000"/>
                </a:schemeClr>
              </a:solidFill>
            </a:endParaRPr>
          </a:p>
        </p:txBody>
      </p:sp>
      <p:sp>
        <p:nvSpPr>
          <p:cNvPr id="3" name="Content Placeholder 2"/>
          <p:cNvSpPr>
            <a:spLocks noGrp="1"/>
          </p:cNvSpPr>
          <p:nvPr>
            <p:ph idx="1"/>
          </p:nvPr>
        </p:nvSpPr>
        <p:spPr>
          <a:xfrm>
            <a:off x="457200" y="1935480"/>
            <a:ext cx="4267200" cy="4389120"/>
          </a:xfrm>
        </p:spPr>
        <p:txBody>
          <a:bodyPr/>
          <a:lstStyle/>
          <a:p>
            <a:r>
              <a:rPr lang="en-US" dirty="0" smtClean="0"/>
              <a:t>Background to the Marriott International.</a:t>
            </a:r>
          </a:p>
          <a:p>
            <a:r>
              <a:rPr lang="en-US" dirty="0" smtClean="0"/>
              <a:t>Introduction to the Courtyard by Marriott.</a:t>
            </a:r>
          </a:p>
          <a:p>
            <a:r>
              <a:rPr lang="en-US" dirty="0" smtClean="0"/>
              <a:t>Role,function,and importance on the hotel. </a:t>
            </a:r>
            <a:endParaRPr lang="en-IN" dirty="0"/>
          </a:p>
        </p:txBody>
      </p:sp>
      <p:pic>
        <p:nvPicPr>
          <p:cNvPr id="5122" name="Picture 2" descr="HOTEL COURTYARD BY MARRIOTT LONDON CITY AIRPORT LONDON 4* (United Kingdom)  - from US$ 101 | BOOKED"/>
          <p:cNvPicPr>
            <a:picLocks noChangeAspect="1" noChangeArrowheads="1"/>
          </p:cNvPicPr>
          <p:nvPr/>
        </p:nvPicPr>
        <p:blipFill>
          <a:blip r:embed="rId3"/>
          <a:srcRect/>
          <a:stretch>
            <a:fillRect/>
          </a:stretch>
        </p:blipFill>
        <p:spPr bwMode="auto">
          <a:xfrm>
            <a:off x="4887685" y="1944914"/>
            <a:ext cx="3886200" cy="2626221"/>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762000"/>
            <a:ext cx="8229600" cy="1143000"/>
          </a:xfrm>
        </p:spPr>
        <p:txBody>
          <a:bodyPr/>
          <a:lstStyle/>
          <a:p>
            <a:r>
              <a:rPr lang="en-US" b="1" dirty="0" smtClean="0">
                <a:solidFill>
                  <a:schemeClr val="accent4">
                    <a:lumMod val="50000"/>
                  </a:schemeClr>
                </a:solidFill>
              </a:rPr>
              <a:t>References</a:t>
            </a:r>
            <a:endParaRPr lang="en-IN" b="1" dirty="0">
              <a:solidFill>
                <a:schemeClr val="accent4">
                  <a:lumMod val="50000"/>
                </a:schemeClr>
              </a:solidFill>
            </a:endParaRPr>
          </a:p>
        </p:txBody>
      </p:sp>
      <p:sp>
        <p:nvSpPr>
          <p:cNvPr id="3" name="Content Placeholder 2"/>
          <p:cNvSpPr>
            <a:spLocks noGrp="1"/>
          </p:cNvSpPr>
          <p:nvPr>
            <p:ph idx="1"/>
          </p:nvPr>
        </p:nvSpPr>
        <p:spPr>
          <a:xfrm>
            <a:off x="685800" y="1905000"/>
            <a:ext cx="6934200" cy="4038600"/>
          </a:xfrm>
        </p:spPr>
        <p:txBody>
          <a:bodyPr>
            <a:normAutofit fontScale="47500" lnSpcReduction="20000"/>
          </a:bodyPr>
          <a:lstStyle/>
          <a:p>
            <a:endParaRPr lang="en-IN" b="1" dirty="0" smtClean="0"/>
          </a:p>
          <a:p>
            <a:r>
              <a:rPr lang="en-IN" dirty="0" err="1" smtClean="0"/>
              <a:t>Catana</a:t>
            </a:r>
            <a:r>
              <a:rPr lang="en-IN" dirty="0" smtClean="0"/>
              <a:t>, Ş.A. and </a:t>
            </a:r>
            <a:r>
              <a:rPr lang="en-IN" dirty="0" err="1" smtClean="0"/>
              <a:t>Toma</a:t>
            </a:r>
            <a:r>
              <a:rPr lang="en-IN" dirty="0" smtClean="0"/>
              <a:t>, S.G., 2021. Entrepreneurship in the hospitality industry. Case study: Marriott International. </a:t>
            </a:r>
            <a:r>
              <a:rPr lang="en-IN" i="1" dirty="0" smtClean="0"/>
              <a:t>SEA-Practical Application of Science</a:t>
            </a:r>
            <a:r>
              <a:rPr lang="en-IN" dirty="0" smtClean="0"/>
              <a:t>, (27), pp.221-225</a:t>
            </a:r>
          </a:p>
          <a:p>
            <a:r>
              <a:rPr lang="en-IN" dirty="0" err="1" smtClean="0"/>
              <a:t>Jabeen</a:t>
            </a:r>
            <a:r>
              <a:rPr lang="en-IN" dirty="0" smtClean="0"/>
              <a:t>, F., Al </a:t>
            </a:r>
            <a:r>
              <a:rPr lang="en-IN" dirty="0" err="1" smtClean="0"/>
              <a:t>Zaidi</a:t>
            </a:r>
            <a:r>
              <a:rPr lang="en-IN" dirty="0" smtClean="0"/>
              <a:t>, S. and Al </a:t>
            </a:r>
            <a:r>
              <a:rPr lang="en-IN" dirty="0" err="1" smtClean="0"/>
              <a:t>Dhaheri</a:t>
            </a:r>
            <a:r>
              <a:rPr lang="en-IN" dirty="0" smtClean="0"/>
              <a:t>, M.H., 2022. Automation and artificial intelligence in hospitality and tourism. </a:t>
            </a:r>
            <a:r>
              <a:rPr lang="en-IN" i="1" dirty="0" smtClean="0"/>
              <a:t>Tourism Review</a:t>
            </a:r>
            <a:r>
              <a:rPr lang="en-IN" dirty="0" smtClean="0"/>
              <a:t>, </a:t>
            </a:r>
            <a:r>
              <a:rPr lang="en-IN" i="1" dirty="0" smtClean="0"/>
              <a:t>77</a:t>
            </a:r>
            <a:r>
              <a:rPr lang="en-IN" dirty="0" smtClean="0"/>
              <a:t>(4), pp.1043-1061.</a:t>
            </a:r>
          </a:p>
          <a:p>
            <a:r>
              <a:rPr lang="en-IN" dirty="0" smtClean="0"/>
              <a:t>Morrison, A.M., 2022. </a:t>
            </a:r>
            <a:r>
              <a:rPr lang="en-IN" i="1" dirty="0" smtClean="0"/>
              <a:t>Hospitality and travel marketing</a:t>
            </a:r>
            <a:r>
              <a:rPr lang="en-IN" dirty="0" smtClean="0"/>
              <a:t>. Taylor &amp; Francis.</a:t>
            </a:r>
          </a:p>
          <a:p>
            <a:r>
              <a:rPr lang="en-IN" dirty="0" err="1" smtClean="0"/>
              <a:t>Olimovich</a:t>
            </a:r>
            <a:r>
              <a:rPr lang="en-IN" dirty="0" smtClean="0"/>
              <a:t>, D.I., </a:t>
            </a:r>
            <a:r>
              <a:rPr lang="en-IN" dirty="0" err="1" smtClean="0"/>
              <a:t>Bakhtiyorovich</a:t>
            </a:r>
            <a:r>
              <a:rPr lang="en-IN" dirty="0" smtClean="0"/>
              <a:t>, T.M. and </a:t>
            </a:r>
            <a:r>
              <a:rPr lang="en-IN" dirty="0" err="1" smtClean="0"/>
              <a:t>Salimovna</a:t>
            </a:r>
            <a:r>
              <a:rPr lang="en-IN" dirty="0" smtClean="0"/>
              <a:t>, N.G., 2020. Improving personnel training in the hotel business. </a:t>
            </a:r>
            <a:r>
              <a:rPr lang="en-IN" i="1" dirty="0" smtClean="0"/>
              <a:t>Academy</a:t>
            </a:r>
            <a:r>
              <a:rPr lang="en-IN" dirty="0" smtClean="0"/>
              <a:t>, (2 (53)), pp.18-19.</a:t>
            </a:r>
          </a:p>
          <a:p>
            <a:r>
              <a:rPr lang="en-IN" dirty="0" err="1" smtClean="0"/>
              <a:t>Priyo</a:t>
            </a:r>
            <a:r>
              <a:rPr lang="en-IN" dirty="0" smtClean="0"/>
              <a:t>, J.S., </a:t>
            </a:r>
            <a:r>
              <a:rPr lang="en-IN" dirty="0" err="1" smtClean="0"/>
              <a:t>Mohamad</a:t>
            </a:r>
            <a:r>
              <a:rPr lang="en-IN" dirty="0" smtClean="0"/>
              <a:t>, B. and </a:t>
            </a:r>
            <a:r>
              <a:rPr lang="en-IN" dirty="0" err="1" smtClean="0"/>
              <a:t>Adetunji</a:t>
            </a:r>
            <a:r>
              <a:rPr lang="en-IN" dirty="0" smtClean="0"/>
              <a:t>, R.R., 2019. An examination of the effects of service quality and customer satisfaction on customer loyalty in the hotel industry. </a:t>
            </a:r>
            <a:r>
              <a:rPr lang="en-IN" i="1" dirty="0" smtClean="0"/>
              <a:t>International Journal of Supply Chain Management</a:t>
            </a:r>
            <a:r>
              <a:rPr lang="en-IN" dirty="0" smtClean="0"/>
              <a:t>, </a:t>
            </a:r>
            <a:r>
              <a:rPr lang="en-IN" i="1" dirty="0" smtClean="0"/>
              <a:t>8</a:t>
            </a:r>
            <a:r>
              <a:rPr lang="en-IN" dirty="0" smtClean="0"/>
              <a:t>(1), pp.653-663.</a:t>
            </a:r>
          </a:p>
          <a:p>
            <a:r>
              <a:rPr lang="en-IN" dirty="0" err="1" smtClean="0"/>
              <a:t>Samatovich</a:t>
            </a:r>
            <a:r>
              <a:rPr lang="en-IN" dirty="0" smtClean="0"/>
              <a:t>, R.S., 2021. Importance of Marketing in the Tourism and Hotel Industry. </a:t>
            </a:r>
            <a:r>
              <a:rPr lang="en-IN" i="1" dirty="0" smtClean="0"/>
              <a:t>International Journal of Business, Technology and Organizational </a:t>
            </a:r>
            <a:r>
              <a:rPr lang="en-IN" i="1" dirty="0" err="1" smtClean="0"/>
              <a:t>Behavior</a:t>
            </a:r>
            <a:r>
              <a:rPr lang="en-IN" i="1" dirty="0" smtClean="0"/>
              <a:t> (IJBTOB)</a:t>
            </a:r>
            <a:r>
              <a:rPr lang="en-IN" dirty="0" smtClean="0"/>
              <a:t>, </a:t>
            </a:r>
            <a:r>
              <a:rPr lang="en-IN" i="1" dirty="0" smtClean="0"/>
              <a:t>1</a:t>
            </a:r>
            <a:r>
              <a:rPr lang="en-IN" dirty="0" smtClean="0"/>
              <a:t>(2), pp.79-84.</a:t>
            </a:r>
          </a:p>
          <a:p>
            <a:r>
              <a:rPr lang="en-IN" dirty="0" err="1" smtClean="0"/>
              <a:t>Solakis</a:t>
            </a:r>
            <a:r>
              <a:rPr lang="en-IN" dirty="0" smtClean="0"/>
              <a:t>, K., Pena-</a:t>
            </a:r>
            <a:r>
              <a:rPr lang="en-IN" dirty="0" err="1" smtClean="0"/>
              <a:t>Vinces</a:t>
            </a:r>
            <a:r>
              <a:rPr lang="en-IN" dirty="0" smtClean="0"/>
              <a:t>, J., Lopez-Bonilla, J.M. and </a:t>
            </a:r>
            <a:r>
              <a:rPr lang="en-IN" dirty="0" err="1" smtClean="0"/>
              <a:t>Aguado</a:t>
            </a:r>
            <a:r>
              <a:rPr lang="en-IN" dirty="0" smtClean="0"/>
              <a:t>, L.F., 2021. From value co-creation to positive experiences and customer satisfaction. A customer perspective in the hotel industry. </a:t>
            </a:r>
            <a:r>
              <a:rPr lang="en-IN" i="1" dirty="0" smtClean="0"/>
              <a:t>Technological and Economic Development of Economy</a:t>
            </a:r>
            <a:r>
              <a:rPr lang="en-IN" dirty="0" smtClean="0"/>
              <a:t>.</a:t>
            </a:r>
          </a:p>
          <a:p>
            <a:r>
              <a:rPr lang="en-IN" dirty="0" err="1" smtClean="0"/>
              <a:t>Teng</a:t>
            </a:r>
            <a:r>
              <a:rPr lang="en-IN" dirty="0" smtClean="0"/>
              <a:t>, H.Y., 2019. Job crafting and customer service </a:t>
            </a:r>
            <a:r>
              <a:rPr lang="en-IN" dirty="0" err="1" smtClean="0"/>
              <a:t>behaviors</a:t>
            </a:r>
            <a:r>
              <a:rPr lang="en-IN" dirty="0" smtClean="0"/>
              <a:t> in the hospitality industry: Mediating effect of job passion. </a:t>
            </a:r>
            <a:r>
              <a:rPr lang="en-IN" i="1" dirty="0" smtClean="0"/>
              <a:t>International Journal of Hospitality Management</a:t>
            </a:r>
            <a:r>
              <a:rPr lang="en-IN" dirty="0" smtClean="0"/>
              <a:t>, </a:t>
            </a:r>
            <a:r>
              <a:rPr lang="en-IN" i="1" dirty="0" smtClean="0"/>
              <a:t>81</a:t>
            </a:r>
            <a:r>
              <a:rPr lang="en-IN" dirty="0" smtClean="0"/>
              <a:t>, pp.34-42.</a:t>
            </a:r>
          </a:p>
          <a:p>
            <a:r>
              <a:rPr lang="en-IN" dirty="0" smtClean="0"/>
              <a:t>Ye, Y., </a:t>
            </a:r>
            <a:r>
              <a:rPr lang="en-IN" dirty="0" err="1" smtClean="0"/>
              <a:t>Lyu</a:t>
            </a:r>
            <a:r>
              <a:rPr lang="en-IN" dirty="0" smtClean="0"/>
              <a:t>, Y. and He, Y., 2019. Servant leadership and proactive customer service performance. </a:t>
            </a:r>
            <a:r>
              <a:rPr lang="en-IN" i="1" dirty="0" smtClean="0"/>
              <a:t>International Journal of Contemporary Hospitality Management</a:t>
            </a:r>
            <a:r>
              <a:rPr lang="en-IN" dirty="0" smtClean="0"/>
              <a:t>, </a:t>
            </a:r>
            <a:r>
              <a:rPr lang="en-IN" i="1" dirty="0" smtClean="0"/>
              <a:t>31</a:t>
            </a:r>
            <a:r>
              <a:rPr lang="en-IN" dirty="0" smtClean="0"/>
              <a:t>(3), pp.1330-1347.</a:t>
            </a:r>
          </a:p>
          <a:p>
            <a:r>
              <a:rPr lang="en-IN" dirty="0" smtClean="0"/>
              <a:t>Zhou, Y. and </a:t>
            </a:r>
            <a:r>
              <a:rPr lang="en-IN" dirty="0" err="1" smtClean="0"/>
              <a:t>Singal</a:t>
            </a:r>
            <a:r>
              <a:rPr lang="en-IN" dirty="0" smtClean="0"/>
              <a:t>, M., 2020. A review of the business case for CSR in the hospitality industry. </a:t>
            </a:r>
            <a:r>
              <a:rPr lang="en-IN" i="1" dirty="0" smtClean="0"/>
              <a:t>International Journal of Hospitality Management</a:t>
            </a:r>
            <a:r>
              <a:rPr lang="en-IN" dirty="0" smtClean="0"/>
              <a:t>, </a:t>
            </a:r>
            <a:r>
              <a:rPr lang="en-IN" i="1" dirty="0" smtClean="0"/>
              <a:t>84</a:t>
            </a:r>
            <a:r>
              <a:rPr lang="en-IN" dirty="0" smtClean="0"/>
              <a:t>, p.102330.</a:t>
            </a:r>
          </a:p>
          <a:p>
            <a:r>
              <a:rPr lang="en-IN" dirty="0" smtClean="0"/>
              <a:t>Zhu, J.N., Lam, L.W. and Lai, J.Y., 2019. Returning good for evil: A study of customer incivility and extra-role customer service. </a:t>
            </a:r>
            <a:r>
              <a:rPr lang="en-IN" i="1" dirty="0" smtClean="0"/>
              <a:t>International Journal of Hospitality Management</a:t>
            </a:r>
            <a:r>
              <a:rPr lang="en-IN" dirty="0" smtClean="0"/>
              <a:t>, </a:t>
            </a:r>
            <a:r>
              <a:rPr lang="en-IN" i="1" dirty="0" smtClean="0"/>
              <a:t>81</a:t>
            </a:r>
            <a:r>
              <a:rPr lang="en-IN" dirty="0" smtClean="0"/>
              <a:t>, pp.65-72.</a:t>
            </a:r>
          </a:p>
          <a:p>
            <a:endParaRPr lang="en-IN"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buNone/>
            </a:pPr>
            <a:r>
              <a:rPr lang="en-US" sz="5000" dirty="0" smtClean="0"/>
              <a:t>                </a:t>
            </a:r>
            <a:r>
              <a:rPr lang="en-US" sz="5000" b="1" dirty="0" smtClean="0">
                <a:solidFill>
                  <a:schemeClr val="accent5">
                    <a:lumMod val="50000"/>
                  </a:schemeClr>
                </a:solidFill>
              </a:rPr>
              <a:t>Thank you</a:t>
            </a:r>
            <a:endParaRPr lang="en-IN" sz="5000" b="1" dirty="0">
              <a:solidFill>
                <a:schemeClr val="accent5">
                  <a:lumMod val="50000"/>
                </a:schemeClr>
              </a:solidFill>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115</TotalTime>
  <Words>2052</Words>
  <Application>Microsoft Office PowerPoint</Application>
  <PresentationFormat>On-screen Show (4:3)</PresentationFormat>
  <Paragraphs>87</Paragraphs>
  <Slides>11</Slides>
  <Notes>8</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Flow</vt:lpstr>
      <vt:lpstr>HOSPITALITY AND GUEST SERVICES   </vt:lpstr>
      <vt:lpstr>Slide 2</vt:lpstr>
      <vt:lpstr>Introduction</vt:lpstr>
      <vt:lpstr>Introduction to the hotel brand </vt:lpstr>
      <vt:lpstr>Hotel Brand main consumers</vt:lpstr>
      <vt:lpstr>Nature scope and role of guest services and facilities </vt:lpstr>
      <vt:lpstr>The role and function of guest services </vt:lpstr>
      <vt:lpstr>The importance of hospitality </vt:lpstr>
      <vt:lpstr>Conclusion </vt:lpstr>
      <vt:lpstr>References</vt:lpstr>
      <vt:lpstr>Slide 11</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AND GUEST SERVICES</dc:title>
  <dc:creator>mac</dc:creator>
  <cp:lastModifiedBy>mac</cp:lastModifiedBy>
  <cp:revision>13</cp:revision>
  <dcterms:created xsi:type="dcterms:W3CDTF">2006-08-16T00:00:00Z</dcterms:created>
  <dcterms:modified xsi:type="dcterms:W3CDTF">2023-01-31T12:51:09Z</dcterms:modified>
</cp:coreProperties>
</file>