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40"/>
  </p:handoutMasterIdLst>
  <p:sldIdLst>
    <p:sldId id="256" r:id="rId2"/>
    <p:sldId id="297" r:id="rId3"/>
    <p:sldId id="331" r:id="rId4"/>
    <p:sldId id="298" r:id="rId5"/>
    <p:sldId id="299" r:id="rId6"/>
    <p:sldId id="300" r:id="rId7"/>
    <p:sldId id="320" r:id="rId8"/>
    <p:sldId id="301" r:id="rId9"/>
    <p:sldId id="321" r:id="rId10"/>
    <p:sldId id="302" r:id="rId11"/>
    <p:sldId id="322" r:id="rId12"/>
    <p:sldId id="303" r:id="rId13"/>
    <p:sldId id="304" r:id="rId14"/>
    <p:sldId id="324" r:id="rId15"/>
    <p:sldId id="323" r:id="rId16"/>
    <p:sldId id="305" r:id="rId17"/>
    <p:sldId id="306" r:id="rId18"/>
    <p:sldId id="307" r:id="rId19"/>
    <p:sldId id="328" r:id="rId20"/>
    <p:sldId id="325" r:id="rId21"/>
    <p:sldId id="308" r:id="rId22"/>
    <p:sldId id="309" r:id="rId23"/>
    <p:sldId id="310" r:id="rId24"/>
    <p:sldId id="311" r:id="rId25"/>
    <p:sldId id="329" r:id="rId26"/>
    <p:sldId id="312" r:id="rId27"/>
    <p:sldId id="313" r:id="rId28"/>
    <p:sldId id="314" r:id="rId29"/>
    <p:sldId id="330" r:id="rId30"/>
    <p:sldId id="315" r:id="rId31"/>
    <p:sldId id="316" r:id="rId32"/>
    <p:sldId id="317" r:id="rId33"/>
    <p:sldId id="318" r:id="rId34"/>
    <p:sldId id="319" r:id="rId35"/>
    <p:sldId id="327" r:id="rId36"/>
    <p:sldId id="332" r:id="rId37"/>
    <p:sldId id="334" r:id="rId38"/>
    <p:sldId id="335" r:id="rId3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E93406E-C913-4181-B94B-6700F433C111}" type="datetimeFigureOut">
              <a:rPr lang="en-GB" smtClean="0"/>
              <a:t>15/10/2020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C70723C-B47A-47BD-AC5F-A5BEB20A4D03}" type="slidenum">
              <a:rPr lang="en-GB" smtClean="0"/>
              <a:t>‹#›</a:t>
            </a:fld>
            <a:endParaRPr lang="en-GB"/>
          </a:p>
        </p:txBody>
      </p:sp>
    </p:spTree>
    <p:extLst>
      <p:ext uri="{BB962C8B-B14F-4D97-AF65-F5344CB8AC3E}">
        <p14:creationId xmlns:p14="http://schemas.microsoft.com/office/powerpoint/2010/main" val="288871924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17D726-0C24-496A-8A03-13F1B99EA8FA}" type="datetimeFigureOut">
              <a:rPr lang="en-GB" smtClean="0"/>
              <a:t>15/10/2020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ED3CE66-854C-4CCC-B51A-EC560D46107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9462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7D726-0C24-496A-8A03-13F1B99EA8FA}"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3CE66-854C-4CCC-B51A-EC560D46107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2651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17D726-0C24-496A-8A03-13F1B99EA8FA}"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3CE66-854C-4CCC-B51A-EC560D46107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7149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17D726-0C24-496A-8A03-13F1B99EA8FA}"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D3CE66-854C-4CCC-B51A-EC560D46107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7286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17D726-0C24-496A-8A03-13F1B99EA8FA}" type="datetimeFigureOut">
              <a:rPr lang="en-GB" smtClean="0"/>
              <a:t>15/10/2020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D3CE66-854C-4CCC-B51A-EC560D46107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4218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17D726-0C24-496A-8A03-13F1B99EA8FA}" type="datetimeFigureOut">
              <a:rPr lang="en-GB" smtClean="0"/>
              <a:t>15/10/2020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D3CE66-854C-4CCC-B51A-EC560D46107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7936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17D726-0C24-496A-8A03-13F1B99EA8FA}" type="datetimeFigureOut">
              <a:rPr lang="en-GB" smtClean="0"/>
              <a:t>15/10/2020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D3CE66-854C-4CCC-B51A-EC560D461078}" type="slidenum">
              <a:rPr lang="en-GB" smtClean="0"/>
              <a:t>‹#›</a:t>
            </a:fld>
            <a:endParaRPr lang="en-GB"/>
          </a:p>
        </p:txBody>
      </p:sp>
    </p:spTree>
    <p:extLst>
      <p:ext uri="{BB962C8B-B14F-4D97-AF65-F5344CB8AC3E}">
        <p14:creationId xmlns:p14="http://schemas.microsoft.com/office/powerpoint/2010/main" val="3357100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17D726-0C24-496A-8A03-13F1B99EA8FA}" type="datetimeFigureOut">
              <a:rPr lang="en-GB" smtClean="0"/>
              <a:t>15/10/2020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D3CE66-854C-4CCC-B51A-EC560D46107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1967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317D726-0C24-496A-8A03-13F1B99EA8FA}" type="datetimeFigureOut">
              <a:rPr lang="en-GB" smtClean="0"/>
              <a:t>15/10/2020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ED3CE66-854C-4CCC-B51A-EC560D46107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7898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7D726-0C24-496A-8A03-13F1B99EA8FA}"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3CE66-854C-4CCC-B51A-EC560D46107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4034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17D726-0C24-496A-8A03-13F1B99EA8FA}"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D3CE66-854C-4CCC-B51A-EC560D46107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0300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317D726-0C24-496A-8A03-13F1B99EA8FA}" type="datetimeFigureOut">
              <a:rPr lang="en-GB" smtClean="0"/>
              <a:t>15/10/2020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ED3CE66-854C-4CCC-B51A-EC560D46107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6300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mH54EM8ggmw"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zRPM_pqaPp4"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3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hyperlink" Target="https://www.youtube.com/watch?v=pFfX_jyI_q8"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B850AD2E-7CB8-46D6-ADFE-AD0723FFAB8C}"/>
              </a:ext>
            </a:extLst>
          </p:cNvPr>
          <p:cNvPicPr>
            <a:picLocks noChangeAspect="1"/>
          </p:cNvPicPr>
          <p:nvPr/>
        </p:nvPicPr>
        <p:blipFill rotWithShape="1">
          <a:blip r:embed="rId2">
            <a:extLst>
              <a:ext uri="{28A0092B-C50C-407E-A947-70E740481C1C}">
                <a14:useLocalDpi xmlns:a14="http://schemas.microsoft.com/office/drawing/2010/main" val="0"/>
              </a:ext>
            </a:extLst>
          </a:blip>
          <a:srcRect l="8447" r="-1" b="-1"/>
          <a:stretch/>
        </p:blipFill>
        <p:spPr>
          <a:xfrm>
            <a:off x="2" y="10"/>
            <a:ext cx="12191695" cy="6857990"/>
          </a:xfrm>
          <a:prstGeom prst="rect">
            <a:avLst/>
          </a:prstGeom>
        </p:spPr>
      </p:pic>
      <p:sp>
        <p:nvSpPr>
          <p:cNvPr id="10" name="Rectangle 9">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7E7E3-DC0D-41B2-B18D-3707A79E7CCD}"/>
              </a:ext>
            </a:extLst>
          </p:cNvPr>
          <p:cNvSpPr>
            <a:spLocks noGrp="1"/>
          </p:cNvSpPr>
          <p:nvPr>
            <p:ph type="ctrTitle"/>
          </p:nvPr>
        </p:nvSpPr>
        <p:spPr>
          <a:xfrm>
            <a:off x="4065511" y="3236470"/>
            <a:ext cx="6832500" cy="1252601"/>
          </a:xfrm>
        </p:spPr>
        <p:txBody>
          <a:bodyPr>
            <a:normAutofit/>
          </a:bodyPr>
          <a:lstStyle/>
          <a:p>
            <a:r>
              <a:rPr lang="en-GB" sz="4100">
                <a:solidFill>
                  <a:srgbClr val="FFFFFE"/>
                </a:solidFill>
              </a:rPr>
              <a:t>Introduction to Health and Social Care</a:t>
            </a:r>
          </a:p>
        </p:txBody>
      </p:sp>
      <p:sp>
        <p:nvSpPr>
          <p:cNvPr id="3" name="Subtitle 2">
            <a:extLst>
              <a:ext uri="{FF2B5EF4-FFF2-40B4-BE49-F238E27FC236}">
                <a16:creationId xmlns:a16="http://schemas.microsoft.com/office/drawing/2014/main" id="{FA06750F-1F2D-4BBD-B929-21898EE8BC84}"/>
              </a:ext>
            </a:extLst>
          </p:cNvPr>
          <p:cNvSpPr>
            <a:spLocks noGrp="1"/>
          </p:cNvSpPr>
          <p:nvPr>
            <p:ph type="subTitle" idx="1"/>
          </p:nvPr>
        </p:nvSpPr>
        <p:spPr>
          <a:xfrm>
            <a:off x="4065511" y="4669144"/>
            <a:ext cx="6832499" cy="716529"/>
          </a:xfrm>
        </p:spPr>
        <p:txBody>
          <a:bodyPr>
            <a:normAutofit/>
          </a:bodyPr>
          <a:lstStyle/>
          <a:p>
            <a:r>
              <a:rPr lang="en-GB" sz="1600">
                <a:solidFill>
                  <a:srgbClr val="FFFFFE"/>
                </a:solidFill>
              </a:rPr>
              <a:t>Principles of Care</a:t>
            </a:r>
          </a:p>
        </p:txBody>
      </p:sp>
      <p:cxnSp>
        <p:nvCxnSpPr>
          <p:cNvPr id="12" name="Straight Connector 11">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30EF65"/>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89863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76C0-1521-4C32-87AE-2C83C8EE486B}"/>
              </a:ext>
            </a:extLst>
          </p:cNvPr>
          <p:cNvSpPr>
            <a:spLocks noGrp="1"/>
          </p:cNvSpPr>
          <p:nvPr>
            <p:ph type="title"/>
          </p:nvPr>
        </p:nvSpPr>
        <p:spPr/>
        <p:txBody>
          <a:bodyPr/>
          <a:lstStyle/>
          <a:p>
            <a:r>
              <a:rPr lang="en-GB" dirty="0"/>
              <a:t>Principles of Care</a:t>
            </a:r>
          </a:p>
        </p:txBody>
      </p:sp>
      <p:sp>
        <p:nvSpPr>
          <p:cNvPr id="3" name="Content Placeholder 2">
            <a:extLst>
              <a:ext uri="{FF2B5EF4-FFF2-40B4-BE49-F238E27FC236}">
                <a16:creationId xmlns:a16="http://schemas.microsoft.com/office/drawing/2014/main" id="{5FC1A139-FCB2-4AEC-9FD4-9B55DD524089}"/>
              </a:ext>
            </a:extLst>
          </p:cNvPr>
          <p:cNvSpPr>
            <a:spLocks noGrp="1"/>
          </p:cNvSpPr>
          <p:nvPr>
            <p:ph idx="1"/>
          </p:nvPr>
        </p:nvSpPr>
        <p:spPr/>
        <p:txBody>
          <a:bodyPr>
            <a:normAutofit/>
          </a:bodyPr>
          <a:lstStyle/>
          <a:p>
            <a:r>
              <a:rPr lang="en-GB" sz="2400" dirty="0"/>
              <a:t>Underpin the work of everyone in health, social care and early years services. </a:t>
            </a:r>
          </a:p>
          <a:p>
            <a:r>
              <a:rPr lang="en-GB" sz="2400" dirty="0"/>
              <a:t>Influence the working practices of care workers in providing quality care.</a:t>
            </a:r>
          </a:p>
          <a:p>
            <a:r>
              <a:rPr lang="en-GB" sz="2400" dirty="0"/>
              <a:t>All care workers should follow the principles of care when working with individuals, to make sure they all receive the correct care they need. </a:t>
            </a:r>
          </a:p>
          <a:p>
            <a:r>
              <a:rPr lang="en-GB" sz="2400" dirty="0"/>
              <a:t>The principles of care help to protect both clients and care workers.</a:t>
            </a:r>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DB37D72A-EEBA-4867-8F52-ED9F6EB606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4898" y="116174"/>
            <a:ext cx="3143250" cy="1619250"/>
          </a:xfrm>
          <a:prstGeom prst="rect">
            <a:avLst/>
          </a:prstGeom>
        </p:spPr>
      </p:pic>
    </p:spTree>
    <p:extLst>
      <p:ext uri="{BB962C8B-B14F-4D97-AF65-F5344CB8AC3E}">
        <p14:creationId xmlns:p14="http://schemas.microsoft.com/office/powerpoint/2010/main" val="1328653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58260-2D0B-4E19-B580-ED7E8C85A743}"/>
              </a:ext>
            </a:extLst>
          </p:cNvPr>
          <p:cNvSpPr>
            <a:spLocks noGrp="1"/>
          </p:cNvSpPr>
          <p:nvPr>
            <p:ph type="title"/>
          </p:nvPr>
        </p:nvSpPr>
        <p:spPr/>
        <p:txBody>
          <a:bodyPr/>
          <a:lstStyle/>
          <a:p>
            <a:r>
              <a:rPr lang="en-GB" dirty="0"/>
              <a:t>What are the Principles of Care?</a:t>
            </a:r>
          </a:p>
        </p:txBody>
      </p:sp>
      <p:pic>
        <p:nvPicPr>
          <p:cNvPr id="5" name="Content Placeholder 4" descr="A close up of a persons hand&#10;&#10;Description automatically generated">
            <a:hlinkClick r:id="rId2"/>
            <a:extLst>
              <a:ext uri="{FF2B5EF4-FFF2-40B4-BE49-F238E27FC236}">
                <a16:creationId xmlns:a16="http://schemas.microsoft.com/office/drawing/2014/main" id="{617825D7-4F74-4A99-BE46-3A45EF9D4B1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64940" y="1853754"/>
            <a:ext cx="5862120" cy="4263360"/>
          </a:xfrm>
        </p:spPr>
      </p:pic>
    </p:spTree>
    <p:extLst>
      <p:ext uri="{BB962C8B-B14F-4D97-AF65-F5344CB8AC3E}">
        <p14:creationId xmlns:p14="http://schemas.microsoft.com/office/powerpoint/2010/main" val="1405868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1DA5-17DA-40AF-B301-7ACC788F8EE7}"/>
              </a:ext>
            </a:extLst>
          </p:cNvPr>
          <p:cNvSpPr>
            <a:spLocks noGrp="1"/>
          </p:cNvSpPr>
          <p:nvPr>
            <p:ph type="title"/>
          </p:nvPr>
        </p:nvSpPr>
        <p:spPr/>
        <p:txBody>
          <a:bodyPr/>
          <a:lstStyle/>
          <a:p>
            <a:r>
              <a:rPr lang="en-GB" dirty="0"/>
              <a:t>Principles of Care</a:t>
            </a:r>
          </a:p>
        </p:txBody>
      </p:sp>
      <p:sp>
        <p:nvSpPr>
          <p:cNvPr id="3" name="Content Placeholder 2">
            <a:extLst>
              <a:ext uri="{FF2B5EF4-FFF2-40B4-BE49-F238E27FC236}">
                <a16:creationId xmlns:a16="http://schemas.microsoft.com/office/drawing/2014/main" id="{803B3B75-392D-44CD-B189-C938859DEA62}"/>
              </a:ext>
            </a:extLst>
          </p:cNvPr>
          <p:cNvSpPr>
            <a:spLocks noGrp="1"/>
          </p:cNvSpPr>
          <p:nvPr>
            <p:ph idx="1"/>
          </p:nvPr>
        </p:nvSpPr>
        <p:spPr/>
        <p:txBody>
          <a:bodyPr>
            <a:normAutofit fontScale="77500" lnSpcReduction="20000"/>
          </a:bodyPr>
          <a:lstStyle/>
          <a:p>
            <a:pPr marL="514350" lvl="0" indent="-514350">
              <a:buFont typeface="+mj-lt"/>
              <a:buAutoNum type="arabicPeriod"/>
            </a:pPr>
            <a:r>
              <a:rPr lang="en-GB" sz="2600" dirty="0"/>
              <a:t>Promoting effective communication and relationships</a:t>
            </a:r>
          </a:p>
          <a:p>
            <a:pPr marL="514350" lvl="0" indent="-514350">
              <a:buFont typeface="+mj-lt"/>
              <a:buAutoNum type="arabicPeriod"/>
            </a:pPr>
            <a:r>
              <a:rPr lang="en-GB" sz="2600" dirty="0"/>
              <a:t>Promoting anti-discriminatory practice (including policies and codes of practice)</a:t>
            </a:r>
          </a:p>
          <a:p>
            <a:pPr marL="514350" lvl="0" indent="-514350">
              <a:buFont typeface="+mj-lt"/>
              <a:buAutoNum type="arabicPeriod"/>
            </a:pPr>
            <a:r>
              <a:rPr lang="en-GB" sz="2600" dirty="0"/>
              <a:t>Maintaining confidentiality of information</a:t>
            </a:r>
          </a:p>
          <a:p>
            <a:pPr marL="514350" lvl="0" indent="-514350">
              <a:buFont typeface="+mj-lt"/>
              <a:buAutoNum type="arabicPeriod"/>
            </a:pPr>
            <a:r>
              <a:rPr lang="en-GB" sz="2600" dirty="0"/>
              <a:t>Promoting and supporting individuals’ rights to dignity, independence, empowerment, choice and safety.</a:t>
            </a:r>
          </a:p>
          <a:p>
            <a:pPr marL="514350" lvl="0" indent="-514350">
              <a:buFont typeface="+mj-lt"/>
              <a:buAutoNum type="arabicPeriod"/>
            </a:pPr>
            <a:r>
              <a:rPr lang="en-GB" sz="2600" dirty="0"/>
              <a:t>Acknowledging individuals’ personal beliefs and identity and respecting diversity</a:t>
            </a:r>
          </a:p>
          <a:p>
            <a:pPr marL="514350" lvl="0" indent="-514350">
              <a:buFont typeface="+mj-lt"/>
              <a:buAutoNum type="arabicPeriod"/>
            </a:pPr>
            <a:r>
              <a:rPr lang="en-GB" sz="2600" dirty="0"/>
              <a:t>Protecting individuals from abuse</a:t>
            </a:r>
          </a:p>
          <a:p>
            <a:pPr marL="514350" lvl="0" indent="-514350">
              <a:buFont typeface="+mj-lt"/>
              <a:buAutoNum type="arabicPeriod"/>
            </a:pPr>
            <a:r>
              <a:rPr lang="en-GB" sz="2600" dirty="0"/>
              <a:t>Providing individualised care</a:t>
            </a:r>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EED8D5BF-302D-4F43-B1B2-38665AC785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5082" y="0"/>
            <a:ext cx="3559772" cy="1833822"/>
          </a:xfrm>
          <a:prstGeom prst="rect">
            <a:avLst/>
          </a:prstGeom>
        </p:spPr>
      </p:pic>
    </p:spTree>
    <p:extLst>
      <p:ext uri="{BB962C8B-B14F-4D97-AF65-F5344CB8AC3E}">
        <p14:creationId xmlns:p14="http://schemas.microsoft.com/office/powerpoint/2010/main" val="3637310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BA9FE-937B-4D9E-86BA-473A599B36DD}"/>
              </a:ext>
            </a:extLst>
          </p:cNvPr>
          <p:cNvSpPr>
            <a:spLocks noGrp="1"/>
          </p:cNvSpPr>
          <p:nvPr>
            <p:ph type="title"/>
          </p:nvPr>
        </p:nvSpPr>
        <p:spPr/>
        <p:txBody>
          <a:bodyPr>
            <a:normAutofit fontScale="90000"/>
          </a:bodyPr>
          <a:lstStyle/>
          <a:p>
            <a:r>
              <a:rPr lang="en-GB" b="1" dirty="0"/>
              <a:t>1. Promoting effective communication and relationships </a:t>
            </a:r>
            <a:br>
              <a:rPr lang="en-GB" sz="3600" dirty="0"/>
            </a:br>
            <a:endParaRPr lang="en-GB" dirty="0"/>
          </a:p>
        </p:txBody>
      </p:sp>
      <p:sp>
        <p:nvSpPr>
          <p:cNvPr id="3" name="Content Placeholder 2">
            <a:extLst>
              <a:ext uri="{FF2B5EF4-FFF2-40B4-BE49-F238E27FC236}">
                <a16:creationId xmlns:a16="http://schemas.microsoft.com/office/drawing/2014/main" id="{709486AC-64F8-4A41-A2B9-7546FBE010C9}"/>
              </a:ext>
            </a:extLst>
          </p:cNvPr>
          <p:cNvSpPr>
            <a:spLocks noGrp="1"/>
          </p:cNvSpPr>
          <p:nvPr>
            <p:ph idx="1"/>
          </p:nvPr>
        </p:nvSpPr>
        <p:spPr/>
        <p:txBody>
          <a:bodyPr>
            <a:normAutofit fontScale="77500" lnSpcReduction="20000"/>
          </a:bodyPr>
          <a:lstStyle/>
          <a:p>
            <a:r>
              <a:rPr lang="en-GB" sz="2600" dirty="0"/>
              <a:t>Effective communication in care work is needed in order to ensure quality care is provided to improve the quality of people’s lives by addressing a range of needs. </a:t>
            </a:r>
          </a:p>
          <a:p>
            <a:r>
              <a:rPr lang="en-GB" sz="2600" dirty="0"/>
              <a:t>Through effective communication care workers can develop relationships with individuals in their care which will assist the caring process.</a:t>
            </a:r>
          </a:p>
          <a:p>
            <a:r>
              <a:rPr lang="en-GB" sz="2600" dirty="0"/>
              <a:t>Some clients may</a:t>
            </a:r>
          </a:p>
          <a:p>
            <a:pPr lvl="1"/>
            <a:r>
              <a:rPr lang="en-GB" sz="2600" dirty="0"/>
              <a:t>Speak different languages</a:t>
            </a:r>
          </a:p>
          <a:p>
            <a:pPr lvl="1"/>
            <a:r>
              <a:rPr lang="en-GB" sz="2600" dirty="0"/>
              <a:t>Can have hearing loss or limited vision</a:t>
            </a:r>
          </a:p>
          <a:p>
            <a:pPr lvl="1"/>
            <a:r>
              <a:rPr lang="en-GB" sz="2600" dirty="0"/>
              <a:t>May find it difficult to speak</a:t>
            </a:r>
          </a:p>
          <a:p>
            <a:pPr lvl="1"/>
            <a:r>
              <a:rPr lang="en-GB" sz="2600" dirty="0"/>
              <a:t>May have limited understanding.</a:t>
            </a:r>
          </a:p>
          <a:p>
            <a:pPr marL="0" indent="0">
              <a:buNone/>
            </a:pPr>
            <a:endParaRPr lang="en-GB" sz="2600" dirty="0"/>
          </a:p>
          <a:p>
            <a:endParaRPr lang="en-GB" dirty="0"/>
          </a:p>
        </p:txBody>
      </p:sp>
      <p:pic>
        <p:nvPicPr>
          <p:cNvPr id="6" name="Picture 5" descr="A drawing of a cartoon character&#10;&#10;Description automatically generated">
            <a:extLst>
              <a:ext uri="{FF2B5EF4-FFF2-40B4-BE49-F238E27FC236}">
                <a16:creationId xmlns:a16="http://schemas.microsoft.com/office/drawing/2014/main" id="{8366B9F0-30AB-475A-B8BA-6DD5DD5346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7039" y="3429000"/>
            <a:ext cx="3368037" cy="2155142"/>
          </a:xfrm>
          <a:prstGeom prst="rect">
            <a:avLst/>
          </a:prstGeom>
        </p:spPr>
      </p:pic>
    </p:spTree>
    <p:extLst>
      <p:ext uri="{BB962C8B-B14F-4D97-AF65-F5344CB8AC3E}">
        <p14:creationId xmlns:p14="http://schemas.microsoft.com/office/powerpoint/2010/main" val="2007658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D7E9-B5CA-44EE-94AC-4330DC5D9D00}"/>
              </a:ext>
            </a:extLst>
          </p:cNvPr>
          <p:cNvSpPr>
            <a:spLocks noGrp="1"/>
          </p:cNvSpPr>
          <p:nvPr>
            <p:ph type="title"/>
          </p:nvPr>
        </p:nvSpPr>
        <p:spPr/>
        <p:txBody>
          <a:bodyPr/>
          <a:lstStyle/>
          <a:p>
            <a:r>
              <a:rPr lang="en-GB" b="1" dirty="0"/>
              <a:t>1. Promoting effective communication and relationships</a:t>
            </a:r>
            <a:endParaRPr lang="en-GB" dirty="0"/>
          </a:p>
        </p:txBody>
      </p:sp>
      <p:sp>
        <p:nvSpPr>
          <p:cNvPr id="3" name="Content Placeholder 2">
            <a:extLst>
              <a:ext uri="{FF2B5EF4-FFF2-40B4-BE49-F238E27FC236}">
                <a16:creationId xmlns:a16="http://schemas.microsoft.com/office/drawing/2014/main" id="{9E321FBD-E6CD-4A70-ADA1-636EC7A0BBA9}"/>
              </a:ext>
            </a:extLst>
          </p:cNvPr>
          <p:cNvSpPr>
            <a:spLocks noGrp="1"/>
          </p:cNvSpPr>
          <p:nvPr>
            <p:ph idx="1"/>
          </p:nvPr>
        </p:nvSpPr>
        <p:spPr/>
        <p:txBody>
          <a:bodyPr>
            <a:normAutofit/>
          </a:bodyPr>
          <a:lstStyle/>
          <a:p>
            <a:r>
              <a:rPr lang="en-GB" sz="2400" dirty="0"/>
              <a:t>Some people may have difficulty communicating with care workers; this is a barrier, which needs to be overcome. </a:t>
            </a:r>
          </a:p>
          <a:p>
            <a:r>
              <a:rPr lang="en-GB" sz="2400" dirty="0"/>
              <a:t>Care workers need to be aware of a variety of ways of communicating with others, to ensure that the service users receive the correct care and treatment that they require.</a:t>
            </a:r>
          </a:p>
          <a:p>
            <a:r>
              <a:rPr lang="en-GB" sz="2400" dirty="0"/>
              <a:t>What other ways can care workers communicate with those who have difficulty?</a:t>
            </a:r>
          </a:p>
          <a:p>
            <a:endParaRPr lang="en-GB" dirty="0"/>
          </a:p>
        </p:txBody>
      </p:sp>
    </p:spTree>
    <p:extLst>
      <p:ext uri="{BB962C8B-B14F-4D97-AF65-F5344CB8AC3E}">
        <p14:creationId xmlns:p14="http://schemas.microsoft.com/office/powerpoint/2010/main" val="1998234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6C46-97C5-4C23-A1B1-EC21F8E41225}"/>
              </a:ext>
            </a:extLst>
          </p:cNvPr>
          <p:cNvSpPr>
            <a:spLocks noGrp="1"/>
          </p:cNvSpPr>
          <p:nvPr>
            <p:ph type="title"/>
          </p:nvPr>
        </p:nvSpPr>
        <p:spPr/>
        <p:txBody>
          <a:bodyPr/>
          <a:lstStyle/>
          <a:p>
            <a:r>
              <a:rPr lang="en-GB" dirty="0"/>
              <a:t>Other ways of communicating may be:</a:t>
            </a:r>
            <a:br>
              <a:rPr lang="en-GB" dirty="0"/>
            </a:br>
            <a:endParaRPr lang="en-GB" dirty="0"/>
          </a:p>
        </p:txBody>
      </p:sp>
      <p:sp>
        <p:nvSpPr>
          <p:cNvPr id="3" name="Content Placeholder 2">
            <a:extLst>
              <a:ext uri="{FF2B5EF4-FFF2-40B4-BE49-F238E27FC236}">
                <a16:creationId xmlns:a16="http://schemas.microsoft.com/office/drawing/2014/main" id="{DD92E381-56FE-441F-A6DC-8B92B7904213}"/>
              </a:ext>
            </a:extLst>
          </p:cNvPr>
          <p:cNvSpPr>
            <a:spLocks noGrp="1"/>
          </p:cNvSpPr>
          <p:nvPr>
            <p:ph idx="1"/>
          </p:nvPr>
        </p:nvSpPr>
        <p:spPr/>
        <p:txBody>
          <a:bodyPr>
            <a:normAutofit/>
          </a:bodyPr>
          <a:lstStyle/>
          <a:p>
            <a:pPr lvl="0"/>
            <a:r>
              <a:rPr lang="en-GB" dirty="0"/>
              <a:t>Learning new languages</a:t>
            </a:r>
          </a:p>
          <a:p>
            <a:pPr lvl="0"/>
            <a:r>
              <a:rPr lang="en-GB" dirty="0"/>
              <a:t>Using an interpreter or advocate.</a:t>
            </a:r>
          </a:p>
          <a:p>
            <a:pPr lvl="0"/>
            <a:r>
              <a:rPr lang="en-GB" dirty="0"/>
              <a:t>Lip reading</a:t>
            </a:r>
          </a:p>
          <a:p>
            <a:pPr lvl="0"/>
            <a:r>
              <a:rPr lang="en-GB" dirty="0"/>
              <a:t>Sign Language</a:t>
            </a:r>
          </a:p>
          <a:p>
            <a:pPr lvl="0"/>
            <a:r>
              <a:rPr lang="en-GB" dirty="0"/>
              <a:t>Makaton</a:t>
            </a:r>
          </a:p>
          <a:p>
            <a:pPr lvl="0"/>
            <a:r>
              <a:rPr lang="en-GB" dirty="0"/>
              <a:t>Use of pictures. </a:t>
            </a:r>
          </a:p>
          <a:p>
            <a:pPr lvl="0"/>
            <a:r>
              <a:rPr lang="en-GB" dirty="0"/>
              <a:t>Written communication.</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CAD36E77-4AC5-4D78-BAF2-3090CE8000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08641" y="2015732"/>
            <a:ext cx="4146213" cy="3205359"/>
          </a:xfrm>
          <a:prstGeom prst="rect">
            <a:avLst/>
          </a:prstGeom>
        </p:spPr>
      </p:pic>
    </p:spTree>
    <p:extLst>
      <p:ext uri="{BB962C8B-B14F-4D97-AF65-F5344CB8AC3E}">
        <p14:creationId xmlns:p14="http://schemas.microsoft.com/office/powerpoint/2010/main" val="3186083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F5746-ED97-49AB-ABBD-DB0495A25AA7}"/>
              </a:ext>
            </a:extLst>
          </p:cNvPr>
          <p:cNvSpPr>
            <a:spLocks noGrp="1"/>
          </p:cNvSpPr>
          <p:nvPr>
            <p:ph type="title"/>
          </p:nvPr>
        </p:nvSpPr>
        <p:spPr/>
        <p:txBody>
          <a:bodyPr>
            <a:normAutofit fontScale="90000"/>
          </a:bodyPr>
          <a:lstStyle/>
          <a:p>
            <a:r>
              <a:rPr lang="en-GB" b="1" dirty="0"/>
              <a:t>2. Promoting anti-discriminatory practice</a:t>
            </a:r>
            <a:br>
              <a:rPr lang="en-GB" dirty="0"/>
            </a:br>
            <a:r>
              <a:rPr lang="en-GB" dirty="0"/>
              <a:t> </a:t>
            </a:r>
            <a:br>
              <a:rPr lang="en-GB" dirty="0"/>
            </a:br>
            <a:endParaRPr lang="en-GB" dirty="0"/>
          </a:p>
        </p:txBody>
      </p:sp>
      <p:sp>
        <p:nvSpPr>
          <p:cNvPr id="3" name="Content Placeholder 2">
            <a:extLst>
              <a:ext uri="{FF2B5EF4-FFF2-40B4-BE49-F238E27FC236}">
                <a16:creationId xmlns:a16="http://schemas.microsoft.com/office/drawing/2014/main" id="{C2F4A6B6-C26C-4014-B1A2-9E5A041FC9EF}"/>
              </a:ext>
            </a:extLst>
          </p:cNvPr>
          <p:cNvSpPr>
            <a:spLocks noGrp="1"/>
          </p:cNvSpPr>
          <p:nvPr>
            <p:ph idx="1"/>
          </p:nvPr>
        </p:nvSpPr>
        <p:spPr/>
        <p:txBody>
          <a:bodyPr>
            <a:normAutofit fontScale="92500" lnSpcReduction="20000"/>
          </a:bodyPr>
          <a:lstStyle/>
          <a:p>
            <a:r>
              <a:rPr lang="en-GB" sz="3000" dirty="0"/>
              <a:t>Discrimination means that certain individuals are treated less favourably than others because of a personal characteristic they may have.</a:t>
            </a:r>
          </a:p>
          <a:p>
            <a:r>
              <a:rPr lang="en-GB" sz="3000" dirty="0"/>
              <a:t>Discrimination may be direct or indirect and can </a:t>
            </a:r>
            <a:r>
              <a:rPr lang="en-GB" sz="3000" dirty="0" err="1"/>
              <a:t>include,racist</a:t>
            </a:r>
            <a:r>
              <a:rPr lang="en-GB" sz="3000" dirty="0"/>
              <a:t> and sexist jokes, isolating clients with mental health problems, avoiding looking at someone, ignoring the needs of someone with HIV, excluding certain residents from activities.</a:t>
            </a:r>
          </a:p>
          <a:p>
            <a:pPr marL="0" indent="0">
              <a:buNone/>
            </a:pPr>
            <a:endParaRPr lang="en-GB" sz="2900" dirty="0"/>
          </a:p>
          <a:p>
            <a:endParaRPr lang="en-GB" dirty="0"/>
          </a:p>
        </p:txBody>
      </p:sp>
    </p:spTree>
    <p:extLst>
      <p:ext uri="{BB962C8B-B14F-4D97-AF65-F5344CB8AC3E}">
        <p14:creationId xmlns:p14="http://schemas.microsoft.com/office/powerpoint/2010/main" val="1499794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A84AA2-FE17-4CF7-8B97-D0CBCAB1EE08}"/>
              </a:ext>
            </a:extLst>
          </p:cNvPr>
          <p:cNvSpPr>
            <a:spLocks noGrp="1"/>
          </p:cNvSpPr>
          <p:nvPr>
            <p:ph type="title"/>
          </p:nvPr>
        </p:nvSpPr>
        <p:spPr/>
        <p:txBody>
          <a:bodyPr>
            <a:normAutofit fontScale="90000"/>
          </a:bodyPr>
          <a:lstStyle/>
          <a:p>
            <a:r>
              <a:rPr lang="en-GB" dirty="0"/>
              <a:t>Certain groups are likely to experience discrimination. These include:</a:t>
            </a:r>
            <a:br>
              <a:rPr lang="en-GB" dirty="0"/>
            </a:br>
            <a:r>
              <a:rPr lang="en-GB" dirty="0"/>
              <a:t> </a:t>
            </a:r>
            <a:br>
              <a:rPr lang="en-GB" dirty="0"/>
            </a:br>
            <a:endParaRPr lang="en-GB" dirty="0"/>
          </a:p>
        </p:txBody>
      </p:sp>
      <p:sp>
        <p:nvSpPr>
          <p:cNvPr id="5" name="Content Placeholder 4">
            <a:extLst>
              <a:ext uri="{FF2B5EF4-FFF2-40B4-BE49-F238E27FC236}">
                <a16:creationId xmlns:a16="http://schemas.microsoft.com/office/drawing/2014/main" id="{7A7150E2-B533-47AA-AB97-B0BC69B927D6}"/>
              </a:ext>
            </a:extLst>
          </p:cNvPr>
          <p:cNvSpPr>
            <a:spLocks noGrp="1"/>
          </p:cNvSpPr>
          <p:nvPr>
            <p:ph sz="half" idx="1"/>
          </p:nvPr>
        </p:nvSpPr>
        <p:spPr/>
        <p:txBody>
          <a:bodyPr/>
          <a:lstStyle/>
          <a:p>
            <a:pPr lvl="0"/>
            <a:r>
              <a:rPr lang="en-GB" sz="2400" dirty="0"/>
              <a:t>People with learning difficulties</a:t>
            </a:r>
          </a:p>
          <a:p>
            <a:pPr lvl="0"/>
            <a:r>
              <a:rPr lang="en-GB" sz="2400" dirty="0"/>
              <a:t>Older people</a:t>
            </a:r>
          </a:p>
          <a:p>
            <a:pPr lvl="0"/>
            <a:r>
              <a:rPr lang="en-GB" sz="2400" dirty="0"/>
              <a:t>People with physical disabilities</a:t>
            </a:r>
          </a:p>
          <a:p>
            <a:pPr lvl="0"/>
            <a:r>
              <a:rPr lang="en-GB" sz="2400" dirty="0"/>
              <a:t>People with mental health problems</a:t>
            </a:r>
          </a:p>
          <a:p>
            <a:endParaRPr lang="en-GB" dirty="0"/>
          </a:p>
        </p:txBody>
      </p:sp>
      <p:sp>
        <p:nvSpPr>
          <p:cNvPr id="6" name="Content Placeholder 5">
            <a:extLst>
              <a:ext uri="{FF2B5EF4-FFF2-40B4-BE49-F238E27FC236}">
                <a16:creationId xmlns:a16="http://schemas.microsoft.com/office/drawing/2014/main" id="{E90B5955-FDD7-4A37-95C9-5FECF435074C}"/>
              </a:ext>
            </a:extLst>
          </p:cNvPr>
          <p:cNvSpPr>
            <a:spLocks noGrp="1"/>
          </p:cNvSpPr>
          <p:nvPr>
            <p:ph sz="half" idx="2"/>
          </p:nvPr>
        </p:nvSpPr>
        <p:spPr>
          <a:xfrm>
            <a:off x="6409700" y="2017953"/>
            <a:ext cx="4645152" cy="3441520"/>
          </a:xfrm>
        </p:spPr>
        <p:txBody>
          <a:bodyPr/>
          <a:lstStyle/>
          <a:p>
            <a:pPr lvl="0"/>
            <a:r>
              <a:rPr lang="en-GB" sz="2400" dirty="0"/>
              <a:t>Women</a:t>
            </a:r>
          </a:p>
          <a:p>
            <a:pPr lvl="0"/>
            <a:r>
              <a:rPr lang="en-GB" sz="2400" dirty="0"/>
              <a:t>Minority ethnic groups</a:t>
            </a:r>
          </a:p>
          <a:p>
            <a:pPr lvl="0"/>
            <a:r>
              <a:rPr lang="en-GB" sz="2400" dirty="0"/>
              <a:t>Minority religious groups</a:t>
            </a:r>
          </a:p>
          <a:p>
            <a:pPr lvl="0"/>
            <a:r>
              <a:rPr lang="en-GB" sz="2400" dirty="0"/>
              <a:t>Gay men and lesbians</a:t>
            </a:r>
          </a:p>
          <a:p>
            <a:endParaRPr lang="en-GB" dirty="0"/>
          </a:p>
        </p:txBody>
      </p:sp>
      <p:pic>
        <p:nvPicPr>
          <p:cNvPr id="8" name="Picture 7" descr="A picture containing game, drawing, brush&#10;&#10;Description automatically generated">
            <a:extLst>
              <a:ext uri="{FF2B5EF4-FFF2-40B4-BE49-F238E27FC236}">
                <a16:creationId xmlns:a16="http://schemas.microsoft.com/office/drawing/2014/main" id="{FB4D043D-2775-4F1B-83FE-F0CD8A0166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9700" y="4421851"/>
            <a:ext cx="3656201" cy="1555831"/>
          </a:xfrm>
          <a:prstGeom prst="rect">
            <a:avLst/>
          </a:prstGeom>
        </p:spPr>
      </p:pic>
      <p:pic>
        <p:nvPicPr>
          <p:cNvPr id="12" name="Picture 11" descr="A picture containing text, newspaper, sign&#10;&#10;Description automatically generated">
            <a:extLst>
              <a:ext uri="{FF2B5EF4-FFF2-40B4-BE49-F238E27FC236}">
                <a16:creationId xmlns:a16="http://schemas.microsoft.com/office/drawing/2014/main" id="{020ACDFA-EE3F-4AF3-A055-EE1D50C322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8489" y="4720921"/>
            <a:ext cx="2922701" cy="1256761"/>
          </a:xfrm>
          <a:prstGeom prst="rect">
            <a:avLst/>
          </a:prstGeom>
        </p:spPr>
      </p:pic>
    </p:spTree>
    <p:extLst>
      <p:ext uri="{BB962C8B-B14F-4D97-AF65-F5344CB8AC3E}">
        <p14:creationId xmlns:p14="http://schemas.microsoft.com/office/powerpoint/2010/main" val="3814177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2C44A-FCFE-4C9A-AA3C-6C03864A1FB1}"/>
              </a:ext>
            </a:extLst>
          </p:cNvPr>
          <p:cNvSpPr>
            <a:spLocks noGrp="1"/>
          </p:cNvSpPr>
          <p:nvPr>
            <p:ph type="title"/>
          </p:nvPr>
        </p:nvSpPr>
        <p:spPr/>
        <p:txBody>
          <a:bodyPr>
            <a:normAutofit fontScale="90000"/>
          </a:bodyPr>
          <a:lstStyle/>
          <a:p>
            <a:r>
              <a:rPr lang="en-GB" dirty="0"/>
              <a:t>to promote anti-discriminatory practice, health and social care organisations should:</a:t>
            </a:r>
            <a:br>
              <a:rPr lang="en-GB" dirty="0"/>
            </a:br>
            <a:endParaRPr lang="en-GB" dirty="0"/>
          </a:p>
        </p:txBody>
      </p:sp>
      <p:sp>
        <p:nvSpPr>
          <p:cNvPr id="3" name="Content Placeholder 2">
            <a:extLst>
              <a:ext uri="{FF2B5EF4-FFF2-40B4-BE49-F238E27FC236}">
                <a16:creationId xmlns:a16="http://schemas.microsoft.com/office/drawing/2014/main" id="{DB29E716-6C33-4E65-959A-3BA4677B32F1}"/>
              </a:ext>
            </a:extLst>
          </p:cNvPr>
          <p:cNvSpPr>
            <a:spLocks noGrp="1"/>
          </p:cNvSpPr>
          <p:nvPr>
            <p:ph idx="1"/>
          </p:nvPr>
        </p:nvSpPr>
        <p:spPr>
          <a:xfrm>
            <a:off x="1451579" y="2015732"/>
            <a:ext cx="9603275" cy="3662397"/>
          </a:xfrm>
        </p:spPr>
        <p:txBody>
          <a:bodyPr>
            <a:normAutofit lnSpcReduction="10000"/>
          </a:bodyPr>
          <a:lstStyle/>
          <a:p>
            <a:pPr lvl="0"/>
            <a:r>
              <a:rPr lang="en-GB" sz="2400" dirty="0"/>
              <a:t>Abide by Codes of Practice.</a:t>
            </a:r>
          </a:p>
          <a:p>
            <a:pPr lvl="0"/>
            <a:r>
              <a:rPr lang="en-GB" sz="2400" dirty="0"/>
              <a:t>Develop policies and implement them (Making sure they are followed and used).</a:t>
            </a:r>
          </a:p>
          <a:p>
            <a:pPr lvl="0"/>
            <a:r>
              <a:rPr lang="en-GB" sz="2400" dirty="0"/>
              <a:t>Give staff training in promoting better care to all individuals.</a:t>
            </a:r>
          </a:p>
          <a:p>
            <a:pPr lvl="0"/>
            <a:r>
              <a:rPr lang="en-GB" sz="2400" dirty="0"/>
              <a:t>Have a complaints procedure so that service users can seek redress.</a:t>
            </a:r>
          </a:p>
          <a:p>
            <a:pPr lvl="0"/>
            <a:r>
              <a:rPr lang="en-GB" sz="2400" dirty="0"/>
              <a:t>Follow legislation which supports anti-discriminatory practice.</a:t>
            </a:r>
          </a:p>
          <a:p>
            <a:pPr marL="0" indent="0">
              <a:buNone/>
            </a:pPr>
            <a:r>
              <a:rPr lang="en-GB" dirty="0"/>
              <a:t> </a:t>
            </a:r>
          </a:p>
          <a:p>
            <a:endParaRPr lang="en-GB" dirty="0"/>
          </a:p>
        </p:txBody>
      </p:sp>
    </p:spTree>
    <p:extLst>
      <p:ext uri="{BB962C8B-B14F-4D97-AF65-F5344CB8AC3E}">
        <p14:creationId xmlns:p14="http://schemas.microsoft.com/office/powerpoint/2010/main" val="1927242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459E-349C-422A-BDAF-C36AE8F55FCF}"/>
              </a:ext>
            </a:extLst>
          </p:cNvPr>
          <p:cNvSpPr>
            <a:spLocks noGrp="1"/>
          </p:cNvSpPr>
          <p:nvPr>
            <p:ph type="title"/>
          </p:nvPr>
        </p:nvSpPr>
        <p:spPr/>
        <p:txBody>
          <a:bodyPr/>
          <a:lstStyle/>
          <a:p>
            <a:r>
              <a:rPr lang="en-GB" dirty="0" err="1"/>
              <a:t>CHarters</a:t>
            </a:r>
            <a:endParaRPr lang="en-GB" dirty="0"/>
          </a:p>
        </p:txBody>
      </p:sp>
      <p:sp>
        <p:nvSpPr>
          <p:cNvPr id="3" name="Content Placeholder 2">
            <a:extLst>
              <a:ext uri="{FF2B5EF4-FFF2-40B4-BE49-F238E27FC236}">
                <a16:creationId xmlns:a16="http://schemas.microsoft.com/office/drawing/2014/main" id="{F2D8890E-1811-4EB9-A9BE-844327BF245E}"/>
              </a:ext>
            </a:extLst>
          </p:cNvPr>
          <p:cNvSpPr>
            <a:spLocks noGrp="1"/>
          </p:cNvSpPr>
          <p:nvPr>
            <p:ph idx="1"/>
          </p:nvPr>
        </p:nvSpPr>
        <p:spPr/>
        <p:txBody>
          <a:bodyPr/>
          <a:lstStyle/>
          <a:p>
            <a:r>
              <a:rPr lang="en-GB" sz="2400" dirty="0"/>
              <a:t>In health and social care the rights of individuals are often stated in charters. </a:t>
            </a:r>
          </a:p>
          <a:p>
            <a:r>
              <a:rPr lang="en-GB" sz="2400" dirty="0"/>
              <a:t>Some GP practices have established their own practice charters which describe the standards of services a patient can expect and the arrangements for certain services, for example, repeat prescriptions. </a:t>
            </a:r>
          </a:p>
          <a:p>
            <a:r>
              <a:rPr lang="en-GB" sz="2400" dirty="0"/>
              <a:t>A practice charter may be displayed in the surgery premises. </a:t>
            </a:r>
          </a:p>
          <a:p>
            <a:endParaRPr lang="en-GB" dirty="0"/>
          </a:p>
        </p:txBody>
      </p:sp>
      <p:pic>
        <p:nvPicPr>
          <p:cNvPr id="5" name="Picture 4" descr="A picture containing game, table&#10;&#10;Description automatically generated">
            <a:extLst>
              <a:ext uri="{FF2B5EF4-FFF2-40B4-BE49-F238E27FC236}">
                <a16:creationId xmlns:a16="http://schemas.microsoft.com/office/drawing/2014/main" id="{D9851AC0-2C8D-4F78-880B-24B2B951F7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6230" y="0"/>
            <a:ext cx="1768624" cy="1768624"/>
          </a:xfrm>
          <a:prstGeom prst="rect">
            <a:avLst/>
          </a:prstGeom>
        </p:spPr>
      </p:pic>
    </p:spTree>
    <p:extLst>
      <p:ext uri="{BB962C8B-B14F-4D97-AF65-F5344CB8AC3E}">
        <p14:creationId xmlns:p14="http://schemas.microsoft.com/office/powerpoint/2010/main" val="437190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C32B-BF0C-473A-AE06-28A195677F47}"/>
              </a:ext>
            </a:extLst>
          </p:cNvPr>
          <p:cNvSpPr>
            <a:spLocks noGrp="1"/>
          </p:cNvSpPr>
          <p:nvPr>
            <p:ph type="title"/>
          </p:nvPr>
        </p:nvSpPr>
        <p:spPr/>
        <p:txBody>
          <a:bodyPr/>
          <a:lstStyle/>
          <a:p>
            <a:r>
              <a:rPr lang="en-GB" dirty="0"/>
              <a:t>Code of practice</a:t>
            </a:r>
          </a:p>
        </p:txBody>
      </p:sp>
      <p:sp>
        <p:nvSpPr>
          <p:cNvPr id="3" name="Content Placeholder 2">
            <a:extLst>
              <a:ext uri="{FF2B5EF4-FFF2-40B4-BE49-F238E27FC236}">
                <a16:creationId xmlns:a16="http://schemas.microsoft.com/office/drawing/2014/main" id="{57546BEB-D302-4B33-9EC9-4534317F86C2}"/>
              </a:ext>
            </a:extLst>
          </p:cNvPr>
          <p:cNvSpPr>
            <a:spLocks noGrp="1"/>
          </p:cNvSpPr>
          <p:nvPr>
            <p:ph idx="1"/>
          </p:nvPr>
        </p:nvSpPr>
        <p:spPr>
          <a:xfrm>
            <a:off x="1451579" y="2015732"/>
            <a:ext cx="9603275" cy="3736139"/>
          </a:xfrm>
        </p:spPr>
        <p:txBody>
          <a:bodyPr/>
          <a:lstStyle/>
          <a:p>
            <a:r>
              <a:rPr lang="en-GB" dirty="0"/>
              <a:t>A </a:t>
            </a:r>
            <a:r>
              <a:rPr lang="en-GB" b="1" dirty="0"/>
              <a:t>Code of Practice</a:t>
            </a:r>
            <a:r>
              <a:rPr lang="en-GB" dirty="0"/>
              <a:t> is a document that outlines an agreed way of working and dealing with specified situations. </a:t>
            </a:r>
          </a:p>
          <a:p>
            <a:r>
              <a:rPr lang="en-GB" dirty="0"/>
              <a:t>Codes of practice aim to reflect and set a standard for good practice in care settings. </a:t>
            </a:r>
          </a:p>
          <a:p>
            <a:r>
              <a:rPr lang="en-GB" dirty="0"/>
              <a:t>A number of codes of practice have been developed for care workers such as registered nurses, occupational and physiotherapists, social workers and nursery staff. </a:t>
            </a:r>
          </a:p>
          <a:p>
            <a:r>
              <a:rPr lang="en-GB" dirty="0"/>
              <a:t>Codes of practice establish the general principles and standards for care workers and should always refer to equality of opportunity.</a:t>
            </a:r>
          </a:p>
          <a:p>
            <a:endParaRPr lang="en-GB" dirty="0"/>
          </a:p>
        </p:txBody>
      </p:sp>
      <p:pic>
        <p:nvPicPr>
          <p:cNvPr id="5" name="Picture 4" descr="A close up of a logo&#10;&#10;Description automatically generated">
            <a:extLst>
              <a:ext uri="{FF2B5EF4-FFF2-40B4-BE49-F238E27FC236}">
                <a16:creationId xmlns:a16="http://schemas.microsoft.com/office/drawing/2014/main" id="{6A224FC0-2962-4D55-9470-19804A9D9B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0290" y="73742"/>
            <a:ext cx="1660131" cy="1580733"/>
          </a:xfrm>
          <a:prstGeom prst="rect">
            <a:avLst/>
          </a:prstGeom>
        </p:spPr>
      </p:pic>
    </p:spTree>
    <p:extLst>
      <p:ext uri="{BB962C8B-B14F-4D97-AF65-F5344CB8AC3E}">
        <p14:creationId xmlns:p14="http://schemas.microsoft.com/office/powerpoint/2010/main" val="3366901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B82ED-CEBB-476E-83F9-B6B5BAAED59D}"/>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395BF342-FB69-4F74-A511-68DD5A70F1DD}"/>
              </a:ext>
            </a:extLst>
          </p:cNvPr>
          <p:cNvSpPr>
            <a:spLocks noGrp="1"/>
          </p:cNvSpPr>
          <p:nvPr>
            <p:ph idx="1"/>
          </p:nvPr>
        </p:nvSpPr>
        <p:spPr/>
        <p:txBody>
          <a:bodyPr>
            <a:normAutofit/>
          </a:bodyPr>
          <a:lstStyle/>
          <a:p>
            <a:r>
              <a:rPr lang="en-GB" dirty="0"/>
              <a:t>A </a:t>
            </a:r>
            <a:r>
              <a:rPr lang="en-GB" b="1" dirty="0"/>
              <a:t>policy</a:t>
            </a:r>
            <a:r>
              <a:rPr lang="en-GB" dirty="0"/>
              <a:t> is different to a code of practice in that it tells care workers how they should do specific things in particular care settings. </a:t>
            </a:r>
          </a:p>
          <a:p>
            <a:r>
              <a:rPr lang="en-GB" dirty="0"/>
              <a:t>A code of practice for registered nurses applies to all registered nurses working in health and care settings. </a:t>
            </a:r>
          </a:p>
          <a:p>
            <a:r>
              <a:rPr lang="en-GB" dirty="0"/>
              <a:t>A policy for dealing with a missing patient for example, will tell a registered nurse working in a particular setting, where the policy applies, how to deal with this situation.</a:t>
            </a:r>
          </a:p>
          <a:p>
            <a:r>
              <a:rPr lang="en-GB" dirty="0"/>
              <a:t>Policies should also promote equal treatment and equality of opportunity for everyone likely to be affected by them. </a:t>
            </a:r>
          </a:p>
        </p:txBody>
      </p:sp>
      <p:pic>
        <p:nvPicPr>
          <p:cNvPr id="5" name="Picture 4" descr="A close up of text on a white surface&#10;&#10;Description automatically generated">
            <a:extLst>
              <a:ext uri="{FF2B5EF4-FFF2-40B4-BE49-F238E27FC236}">
                <a16:creationId xmlns:a16="http://schemas.microsoft.com/office/drawing/2014/main" id="{78A016AB-63CD-4F0D-A110-05E3C8B707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569" y="0"/>
            <a:ext cx="1760852" cy="1784541"/>
          </a:xfrm>
          <a:prstGeom prst="rect">
            <a:avLst/>
          </a:prstGeom>
        </p:spPr>
      </p:pic>
    </p:spTree>
    <p:extLst>
      <p:ext uri="{BB962C8B-B14F-4D97-AF65-F5344CB8AC3E}">
        <p14:creationId xmlns:p14="http://schemas.microsoft.com/office/powerpoint/2010/main" val="24922017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12816-1630-4EFE-91AB-4DEF56750D19}"/>
              </a:ext>
            </a:extLst>
          </p:cNvPr>
          <p:cNvSpPr>
            <a:spLocks noGrp="1"/>
          </p:cNvSpPr>
          <p:nvPr>
            <p:ph type="title"/>
          </p:nvPr>
        </p:nvSpPr>
        <p:spPr/>
        <p:txBody>
          <a:bodyPr/>
          <a:lstStyle/>
          <a:p>
            <a:r>
              <a:rPr lang="en-GB" dirty="0"/>
              <a:t>Some examples of policies might be:</a:t>
            </a:r>
            <a:br>
              <a:rPr lang="en-GB" dirty="0"/>
            </a:br>
            <a:endParaRPr lang="en-GB" dirty="0"/>
          </a:p>
        </p:txBody>
      </p:sp>
      <p:sp>
        <p:nvSpPr>
          <p:cNvPr id="3" name="Content Placeholder 2">
            <a:extLst>
              <a:ext uri="{FF2B5EF4-FFF2-40B4-BE49-F238E27FC236}">
                <a16:creationId xmlns:a16="http://schemas.microsoft.com/office/drawing/2014/main" id="{C4478AF9-6387-48DA-878A-197BF3AF5D2D}"/>
              </a:ext>
            </a:extLst>
          </p:cNvPr>
          <p:cNvSpPr>
            <a:spLocks noGrp="1"/>
          </p:cNvSpPr>
          <p:nvPr>
            <p:ph idx="1"/>
          </p:nvPr>
        </p:nvSpPr>
        <p:spPr/>
        <p:txBody>
          <a:bodyPr/>
          <a:lstStyle/>
          <a:p>
            <a:pPr lvl="0"/>
            <a:r>
              <a:rPr lang="en-GB" dirty="0"/>
              <a:t>Health and safety</a:t>
            </a:r>
          </a:p>
          <a:p>
            <a:pPr lvl="0"/>
            <a:r>
              <a:rPr lang="en-GB" dirty="0"/>
              <a:t>Equal opportunities</a:t>
            </a:r>
          </a:p>
          <a:p>
            <a:pPr lvl="0"/>
            <a:r>
              <a:rPr lang="en-GB" dirty="0"/>
              <a:t>Confidentiality</a:t>
            </a:r>
          </a:p>
          <a:p>
            <a:pPr lvl="0"/>
            <a:r>
              <a:rPr lang="en-GB" dirty="0"/>
              <a:t>Admissions </a:t>
            </a:r>
          </a:p>
          <a:p>
            <a:pPr lvl="0"/>
            <a:r>
              <a:rPr lang="en-GB" dirty="0"/>
              <a:t>Complaints policies and procedures</a:t>
            </a:r>
          </a:p>
          <a:p>
            <a:endParaRPr lang="en-GB" dirty="0"/>
          </a:p>
        </p:txBody>
      </p:sp>
      <p:pic>
        <p:nvPicPr>
          <p:cNvPr id="5" name="Picture 4" descr="A close up of text on a white surface&#10;&#10;Description automatically generated">
            <a:extLst>
              <a:ext uri="{FF2B5EF4-FFF2-40B4-BE49-F238E27FC236}">
                <a16:creationId xmlns:a16="http://schemas.microsoft.com/office/drawing/2014/main" id="{8A7D54B3-2D20-4EB1-8703-CC1E277F1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3833" y="2015732"/>
            <a:ext cx="2881021" cy="2919779"/>
          </a:xfrm>
          <a:prstGeom prst="rect">
            <a:avLst/>
          </a:prstGeom>
        </p:spPr>
      </p:pic>
    </p:spTree>
    <p:extLst>
      <p:ext uri="{BB962C8B-B14F-4D97-AF65-F5344CB8AC3E}">
        <p14:creationId xmlns:p14="http://schemas.microsoft.com/office/powerpoint/2010/main" val="2789550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43B94-BCD6-40CC-8063-0A5CBC7E6C20}"/>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0FAA8F9D-0F0C-4050-A9BF-65BF13480E5C}"/>
              </a:ext>
            </a:extLst>
          </p:cNvPr>
          <p:cNvSpPr>
            <a:spLocks noGrp="1"/>
          </p:cNvSpPr>
          <p:nvPr>
            <p:ph idx="1"/>
          </p:nvPr>
        </p:nvSpPr>
        <p:spPr/>
        <p:txBody>
          <a:bodyPr/>
          <a:lstStyle/>
          <a:p>
            <a:r>
              <a:rPr lang="en-GB" dirty="0"/>
              <a:t> </a:t>
            </a:r>
            <a:r>
              <a:rPr lang="en-GB" sz="2400" dirty="0"/>
              <a:t>Such policies are used so that staff know what procedures to follow e.g. </a:t>
            </a:r>
          </a:p>
          <a:p>
            <a:pPr lvl="0"/>
            <a:r>
              <a:rPr lang="en-GB" sz="2400" dirty="0"/>
              <a:t>in a health centre the receptionist will have certain procedures to follow when making appointments.</a:t>
            </a:r>
          </a:p>
          <a:p>
            <a:pPr lvl="0"/>
            <a:r>
              <a:rPr lang="en-GB" sz="2400" dirty="0"/>
              <a:t>in a nursery or school staff and pupils have procedures to follow regarding  marking registers, discipline, school uniform etc.</a:t>
            </a:r>
          </a:p>
          <a:p>
            <a:pPr lvl="0"/>
            <a:r>
              <a:rPr lang="en-GB" sz="2400" dirty="0"/>
              <a:t>in a hospital nurses have procedures to follow when admitting patients. </a:t>
            </a:r>
          </a:p>
        </p:txBody>
      </p:sp>
      <p:pic>
        <p:nvPicPr>
          <p:cNvPr id="5" name="Picture 4" descr="A close up of text on a white surface&#10;&#10;Description automatically generated">
            <a:extLst>
              <a:ext uri="{FF2B5EF4-FFF2-40B4-BE49-F238E27FC236}">
                <a16:creationId xmlns:a16="http://schemas.microsoft.com/office/drawing/2014/main" id="{C2833E76-C8A3-488F-8F4C-61995E6DBE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13823" y="0"/>
            <a:ext cx="1641031" cy="1663108"/>
          </a:xfrm>
          <a:prstGeom prst="rect">
            <a:avLst/>
          </a:prstGeom>
        </p:spPr>
      </p:pic>
    </p:spTree>
    <p:extLst>
      <p:ext uri="{BB962C8B-B14F-4D97-AF65-F5344CB8AC3E}">
        <p14:creationId xmlns:p14="http://schemas.microsoft.com/office/powerpoint/2010/main" val="3401653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89159-41BE-4FC6-9A6E-24FA69E9A366}"/>
              </a:ext>
            </a:extLst>
          </p:cNvPr>
          <p:cNvSpPr>
            <a:spLocks noGrp="1"/>
          </p:cNvSpPr>
          <p:nvPr>
            <p:ph type="title"/>
          </p:nvPr>
        </p:nvSpPr>
        <p:spPr>
          <a:xfrm>
            <a:off x="1451579" y="804519"/>
            <a:ext cx="9603275" cy="1049235"/>
          </a:xfrm>
        </p:spPr>
        <p:txBody>
          <a:bodyPr>
            <a:normAutofit/>
          </a:bodyPr>
          <a:lstStyle/>
          <a:p>
            <a:r>
              <a:rPr lang="en-GB" b="1" dirty="0"/>
              <a:t>Legislation</a:t>
            </a:r>
            <a:br>
              <a:rPr lang="en-GB" dirty="0"/>
            </a:br>
            <a:endParaRPr lang="en-GB" dirty="0"/>
          </a:p>
        </p:txBody>
      </p:sp>
      <p:sp>
        <p:nvSpPr>
          <p:cNvPr id="3" name="Content Placeholder 2">
            <a:extLst>
              <a:ext uri="{FF2B5EF4-FFF2-40B4-BE49-F238E27FC236}">
                <a16:creationId xmlns:a16="http://schemas.microsoft.com/office/drawing/2014/main" id="{942163A6-435A-4FBC-B6A3-6941E547E059}"/>
              </a:ext>
            </a:extLst>
          </p:cNvPr>
          <p:cNvSpPr>
            <a:spLocks noGrp="1"/>
          </p:cNvSpPr>
          <p:nvPr>
            <p:ph idx="1"/>
          </p:nvPr>
        </p:nvSpPr>
        <p:spPr>
          <a:xfrm>
            <a:off x="1451579" y="2015734"/>
            <a:ext cx="4162555" cy="3450613"/>
          </a:xfrm>
        </p:spPr>
        <p:txBody>
          <a:bodyPr>
            <a:normAutofit/>
          </a:bodyPr>
          <a:lstStyle/>
          <a:p>
            <a:pPr>
              <a:lnSpc>
                <a:spcPct val="110000"/>
              </a:lnSpc>
            </a:pPr>
            <a:r>
              <a:rPr lang="en-GB"/>
              <a:t>These are legal requirements which support individuals’ rights and include:</a:t>
            </a:r>
          </a:p>
          <a:p>
            <a:pPr lvl="0">
              <a:lnSpc>
                <a:spcPct val="110000"/>
              </a:lnSpc>
            </a:pPr>
            <a:r>
              <a:rPr lang="en-GB"/>
              <a:t>Disability Discrimination Act 1995 </a:t>
            </a:r>
          </a:p>
          <a:p>
            <a:pPr lvl="0">
              <a:lnSpc>
                <a:spcPct val="110000"/>
              </a:lnSpc>
            </a:pPr>
            <a:r>
              <a:rPr lang="en-GB"/>
              <a:t>Race Relations Act 1976</a:t>
            </a:r>
          </a:p>
          <a:p>
            <a:pPr lvl="0">
              <a:lnSpc>
                <a:spcPct val="110000"/>
              </a:lnSpc>
            </a:pPr>
            <a:r>
              <a:rPr lang="en-GB"/>
              <a:t>Mental Health Act 1983</a:t>
            </a:r>
          </a:p>
          <a:p>
            <a:pPr lvl="0">
              <a:lnSpc>
                <a:spcPct val="110000"/>
              </a:lnSpc>
            </a:pPr>
            <a:r>
              <a:rPr lang="en-GB"/>
              <a:t>Sex Discrimination Act 1975</a:t>
            </a:r>
          </a:p>
          <a:p>
            <a:pPr lvl="0">
              <a:lnSpc>
                <a:spcPct val="110000"/>
              </a:lnSpc>
            </a:pPr>
            <a:r>
              <a:rPr lang="en-GB"/>
              <a:t>Equality Act 2010</a:t>
            </a:r>
          </a:p>
          <a:p>
            <a:pPr>
              <a:lnSpc>
                <a:spcPct val="110000"/>
              </a:lnSpc>
            </a:pPr>
            <a:endParaRPr lang="en-GB"/>
          </a:p>
        </p:txBody>
      </p:sp>
      <p:pic>
        <p:nvPicPr>
          <p:cNvPr id="5" name="Picture 4" descr="A picture containing drawing&#10;&#10;Description automatically generated">
            <a:extLst>
              <a:ext uri="{FF2B5EF4-FFF2-40B4-BE49-F238E27FC236}">
                <a16:creationId xmlns:a16="http://schemas.microsoft.com/office/drawing/2014/main" id="{A88F8AFF-483E-4E1E-B092-9A2504AEEC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9326" y="2015734"/>
            <a:ext cx="3450613" cy="3450613"/>
          </a:xfrm>
          <a:prstGeom prst="rect">
            <a:avLst/>
          </a:prstGeom>
        </p:spPr>
      </p:pic>
    </p:spTree>
    <p:extLst>
      <p:ext uri="{BB962C8B-B14F-4D97-AF65-F5344CB8AC3E}">
        <p14:creationId xmlns:p14="http://schemas.microsoft.com/office/powerpoint/2010/main" val="1460333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9E589-C46E-4D78-A078-D67066DA3352}"/>
              </a:ext>
            </a:extLst>
          </p:cNvPr>
          <p:cNvSpPr>
            <a:spLocks noGrp="1"/>
          </p:cNvSpPr>
          <p:nvPr>
            <p:ph type="title"/>
          </p:nvPr>
        </p:nvSpPr>
        <p:spPr/>
        <p:txBody>
          <a:bodyPr>
            <a:normAutofit fontScale="90000"/>
          </a:bodyPr>
          <a:lstStyle/>
          <a:p>
            <a:r>
              <a:rPr lang="en-GB" b="1" dirty="0"/>
              <a:t>3. Maintaining confidentiality of information</a:t>
            </a:r>
            <a:br>
              <a:rPr lang="en-GB" dirty="0"/>
            </a:br>
            <a:endParaRPr lang="en-GB" dirty="0"/>
          </a:p>
        </p:txBody>
      </p:sp>
      <p:sp>
        <p:nvSpPr>
          <p:cNvPr id="3" name="Content Placeholder 2">
            <a:extLst>
              <a:ext uri="{FF2B5EF4-FFF2-40B4-BE49-F238E27FC236}">
                <a16:creationId xmlns:a16="http://schemas.microsoft.com/office/drawing/2014/main" id="{43F1FC51-5D21-4907-B7CE-C740E28EA515}"/>
              </a:ext>
            </a:extLst>
          </p:cNvPr>
          <p:cNvSpPr>
            <a:spLocks noGrp="1"/>
          </p:cNvSpPr>
          <p:nvPr>
            <p:ph idx="1"/>
          </p:nvPr>
        </p:nvSpPr>
        <p:spPr/>
        <p:txBody>
          <a:bodyPr>
            <a:normAutofit fontScale="92500" lnSpcReduction="20000"/>
          </a:bodyPr>
          <a:lstStyle/>
          <a:p>
            <a:r>
              <a:rPr lang="en-GB" dirty="0"/>
              <a:t>Confidentiality is about keeping information private when necessary. This includes written records computer records and verbal information.</a:t>
            </a:r>
          </a:p>
          <a:p>
            <a:r>
              <a:rPr lang="en-GB" dirty="0"/>
              <a:t>A health and social care worker will know a great deal about the person they are looking after. It is essential that the information is kept confidential and not passed on without the individual’s permission. </a:t>
            </a:r>
          </a:p>
          <a:p>
            <a:r>
              <a:rPr lang="en-GB" dirty="0"/>
              <a:t>Some information may have to be passed on from one care worker to another, from a nurse to a doctor, but this must be done with the individual’s permission. The death of a patient does not give you the right to break confidentiality.</a:t>
            </a:r>
          </a:p>
          <a:p>
            <a:r>
              <a:rPr lang="en-GB" dirty="0"/>
              <a:t>Confidentiality can only be broken in exceptional circumstances – if the individual is at risk or if the public is at risk.</a:t>
            </a:r>
          </a:p>
          <a:p>
            <a:endParaRPr lang="en-GB" dirty="0"/>
          </a:p>
        </p:txBody>
      </p:sp>
    </p:spTree>
    <p:extLst>
      <p:ext uri="{BB962C8B-B14F-4D97-AF65-F5344CB8AC3E}">
        <p14:creationId xmlns:p14="http://schemas.microsoft.com/office/powerpoint/2010/main" val="1298018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97E2A-5CBE-4134-B7FF-22FB8DB7CD1F}"/>
              </a:ext>
            </a:extLst>
          </p:cNvPr>
          <p:cNvSpPr>
            <a:spLocks noGrp="1"/>
          </p:cNvSpPr>
          <p:nvPr>
            <p:ph type="title"/>
          </p:nvPr>
        </p:nvSpPr>
        <p:spPr>
          <a:xfrm>
            <a:off x="1451579" y="804519"/>
            <a:ext cx="9603275" cy="1049235"/>
          </a:xfrm>
        </p:spPr>
        <p:txBody>
          <a:bodyPr>
            <a:normAutofit/>
          </a:bodyPr>
          <a:lstStyle/>
          <a:p>
            <a:r>
              <a:rPr lang="en-GB" dirty="0"/>
              <a:t>Maintaining Confidentiality</a:t>
            </a:r>
          </a:p>
        </p:txBody>
      </p:sp>
      <p:sp>
        <p:nvSpPr>
          <p:cNvPr id="3" name="Content Placeholder 2">
            <a:extLst>
              <a:ext uri="{FF2B5EF4-FFF2-40B4-BE49-F238E27FC236}">
                <a16:creationId xmlns:a16="http://schemas.microsoft.com/office/drawing/2014/main" id="{41E3382D-96A1-4F4F-92E2-23728750CCBE}"/>
              </a:ext>
            </a:extLst>
          </p:cNvPr>
          <p:cNvSpPr>
            <a:spLocks noGrp="1"/>
          </p:cNvSpPr>
          <p:nvPr>
            <p:ph idx="1"/>
          </p:nvPr>
        </p:nvSpPr>
        <p:spPr>
          <a:xfrm>
            <a:off x="1451579" y="2015734"/>
            <a:ext cx="4162555" cy="3450613"/>
          </a:xfrm>
        </p:spPr>
        <p:txBody>
          <a:bodyPr>
            <a:normAutofit lnSpcReduction="10000"/>
          </a:bodyPr>
          <a:lstStyle/>
          <a:p>
            <a:pPr>
              <a:lnSpc>
                <a:spcPct val="110000"/>
              </a:lnSpc>
            </a:pPr>
            <a:r>
              <a:rPr lang="en-GB" dirty="0"/>
              <a:t>Confidentiality can be maintained by:</a:t>
            </a:r>
          </a:p>
          <a:p>
            <a:pPr>
              <a:lnSpc>
                <a:spcPct val="110000"/>
              </a:lnSpc>
            </a:pPr>
            <a:r>
              <a:rPr lang="en-GB" dirty="0"/>
              <a:t>Storing all records and sensitive material in locked filing cabinets or password protected computers.</a:t>
            </a:r>
          </a:p>
          <a:p>
            <a:pPr>
              <a:lnSpc>
                <a:spcPct val="110000"/>
              </a:lnSpc>
            </a:pPr>
            <a:r>
              <a:rPr lang="en-GB" dirty="0"/>
              <a:t>Carrying out consultations in a private room.</a:t>
            </a:r>
          </a:p>
          <a:p>
            <a:pPr>
              <a:lnSpc>
                <a:spcPct val="110000"/>
              </a:lnSpc>
            </a:pPr>
            <a:r>
              <a:rPr lang="en-GB" dirty="0"/>
              <a:t>Not gossiping about patients outside the care setting.</a:t>
            </a:r>
          </a:p>
          <a:p>
            <a:pPr marL="0" indent="0">
              <a:lnSpc>
                <a:spcPct val="110000"/>
              </a:lnSpc>
              <a:buNone/>
            </a:pPr>
            <a:endParaRPr lang="en-GB" sz="1100" dirty="0"/>
          </a:p>
          <a:p>
            <a:pPr>
              <a:lnSpc>
                <a:spcPct val="110000"/>
              </a:lnSpc>
            </a:pPr>
            <a:endParaRPr lang="en-GB" sz="1100" dirty="0"/>
          </a:p>
        </p:txBody>
      </p:sp>
      <p:pic>
        <p:nvPicPr>
          <p:cNvPr id="7" name="Picture 6" descr="A picture containing drawing&#10;&#10;Description automatically generated">
            <a:extLst>
              <a:ext uri="{FF2B5EF4-FFF2-40B4-BE49-F238E27FC236}">
                <a16:creationId xmlns:a16="http://schemas.microsoft.com/office/drawing/2014/main" id="{31E1F900-7615-47C8-B94D-34794CC003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4903" y="1853754"/>
            <a:ext cx="3549951" cy="2659037"/>
          </a:xfrm>
          <a:prstGeom prst="rect">
            <a:avLst/>
          </a:prstGeom>
        </p:spPr>
      </p:pic>
    </p:spTree>
    <p:extLst>
      <p:ext uri="{BB962C8B-B14F-4D97-AF65-F5344CB8AC3E}">
        <p14:creationId xmlns:p14="http://schemas.microsoft.com/office/powerpoint/2010/main" val="712006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7E4A-9320-43BD-A903-F28804BAB558}"/>
              </a:ext>
            </a:extLst>
          </p:cNvPr>
          <p:cNvSpPr>
            <a:spLocks noGrp="1"/>
          </p:cNvSpPr>
          <p:nvPr>
            <p:ph type="title"/>
          </p:nvPr>
        </p:nvSpPr>
        <p:spPr/>
        <p:txBody>
          <a:bodyPr/>
          <a:lstStyle/>
          <a:p>
            <a:r>
              <a:rPr lang="en-GB" dirty="0"/>
              <a:t>Legislation relating to confidentiality</a:t>
            </a:r>
          </a:p>
        </p:txBody>
      </p:sp>
      <p:sp>
        <p:nvSpPr>
          <p:cNvPr id="3" name="Content Placeholder 2">
            <a:extLst>
              <a:ext uri="{FF2B5EF4-FFF2-40B4-BE49-F238E27FC236}">
                <a16:creationId xmlns:a16="http://schemas.microsoft.com/office/drawing/2014/main" id="{11399CD2-D130-448B-B65F-D9E82684B400}"/>
              </a:ext>
            </a:extLst>
          </p:cNvPr>
          <p:cNvSpPr>
            <a:spLocks noGrp="1"/>
          </p:cNvSpPr>
          <p:nvPr>
            <p:ph idx="1"/>
          </p:nvPr>
        </p:nvSpPr>
        <p:spPr/>
        <p:txBody>
          <a:bodyPr/>
          <a:lstStyle/>
          <a:p>
            <a:pPr>
              <a:lnSpc>
                <a:spcPct val="110000"/>
              </a:lnSpc>
            </a:pPr>
            <a:r>
              <a:rPr lang="en-GB" sz="2400" dirty="0"/>
              <a:t> Legislation to support this includes:</a:t>
            </a:r>
          </a:p>
          <a:p>
            <a:pPr>
              <a:lnSpc>
                <a:spcPct val="110000"/>
              </a:lnSpc>
            </a:pPr>
            <a:r>
              <a:rPr lang="en-GB" sz="2400" dirty="0"/>
              <a:t>The Data Protection Act 1994, 2018</a:t>
            </a:r>
          </a:p>
          <a:p>
            <a:pPr>
              <a:lnSpc>
                <a:spcPct val="110000"/>
              </a:lnSpc>
            </a:pPr>
            <a:r>
              <a:rPr lang="en-GB" sz="2400" dirty="0"/>
              <a:t>Access to Personal Files Act 1987</a:t>
            </a:r>
          </a:p>
          <a:p>
            <a:pPr>
              <a:lnSpc>
                <a:spcPct val="110000"/>
              </a:lnSpc>
            </a:pPr>
            <a:r>
              <a:rPr lang="en-GB" sz="2400" dirty="0"/>
              <a:t>Access to Health Care Records Act 1990</a:t>
            </a:r>
          </a:p>
          <a:p>
            <a:pPr>
              <a:lnSpc>
                <a:spcPct val="110000"/>
              </a:lnSpc>
            </a:pPr>
            <a:r>
              <a:rPr lang="en-GB" sz="2400" dirty="0"/>
              <a:t>General Data Protection Regulation 2018</a:t>
            </a:r>
          </a:p>
        </p:txBody>
      </p:sp>
      <p:pic>
        <p:nvPicPr>
          <p:cNvPr id="4" name="Picture 3" descr="A close up of a card&#10;&#10;Description automatically generated">
            <a:extLst>
              <a:ext uri="{FF2B5EF4-FFF2-40B4-BE49-F238E27FC236}">
                <a16:creationId xmlns:a16="http://schemas.microsoft.com/office/drawing/2014/main" id="{D250D39B-91C7-401E-BD1E-D615151D96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8167" y="2015732"/>
            <a:ext cx="3476687" cy="3450613"/>
          </a:xfrm>
          <a:prstGeom prst="rect">
            <a:avLst/>
          </a:prstGeom>
        </p:spPr>
      </p:pic>
    </p:spTree>
    <p:extLst>
      <p:ext uri="{BB962C8B-B14F-4D97-AF65-F5344CB8AC3E}">
        <p14:creationId xmlns:p14="http://schemas.microsoft.com/office/powerpoint/2010/main" val="404892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7A874-494F-41D6-8892-EB51EBD7E8B1}"/>
              </a:ext>
            </a:extLst>
          </p:cNvPr>
          <p:cNvSpPr>
            <a:spLocks noGrp="1"/>
          </p:cNvSpPr>
          <p:nvPr>
            <p:ph type="title"/>
          </p:nvPr>
        </p:nvSpPr>
        <p:spPr/>
        <p:txBody>
          <a:bodyPr/>
          <a:lstStyle/>
          <a:p>
            <a:r>
              <a:rPr lang="en-GB" dirty="0"/>
              <a:t>Importance of confidentiality</a:t>
            </a:r>
          </a:p>
        </p:txBody>
      </p:sp>
      <p:sp>
        <p:nvSpPr>
          <p:cNvPr id="3" name="Content Placeholder 2">
            <a:extLst>
              <a:ext uri="{FF2B5EF4-FFF2-40B4-BE49-F238E27FC236}">
                <a16:creationId xmlns:a16="http://schemas.microsoft.com/office/drawing/2014/main" id="{275F4923-ECE0-4435-BED4-E5C9643D1C5E}"/>
              </a:ext>
            </a:extLst>
          </p:cNvPr>
          <p:cNvSpPr>
            <a:spLocks noGrp="1"/>
          </p:cNvSpPr>
          <p:nvPr>
            <p:ph idx="1"/>
          </p:nvPr>
        </p:nvSpPr>
        <p:spPr/>
        <p:txBody>
          <a:bodyPr>
            <a:normAutofit/>
          </a:bodyPr>
          <a:lstStyle/>
          <a:p>
            <a:r>
              <a:rPr lang="en-GB" sz="4000" dirty="0"/>
              <a:t>Why is it important to </a:t>
            </a:r>
            <a:r>
              <a:rPr lang="en-GB" sz="4000" i="1" dirty="0"/>
              <a:t>maintain confidentiality to ensure individuals receive effective care?</a:t>
            </a:r>
            <a:endParaRPr lang="en-GB" sz="4000" dirty="0"/>
          </a:p>
        </p:txBody>
      </p:sp>
      <p:pic>
        <p:nvPicPr>
          <p:cNvPr id="5" name="Picture 4" descr="A picture containing table&#10;&#10;Description automatically generated">
            <a:extLst>
              <a:ext uri="{FF2B5EF4-FFF2-40B4-BE49-F238E27FC236}">
                <a16:creationId xmlns:a16="http://schemas.microsoft.com/office/drawing/2014/main" id="{36EE0690-77C4-4A85-BF59-BF2C1BDA7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7650" y="3588481"/>
            <a:ext cx="2274408" cy="2465000"/>
          </a:xfrm>
          <a:prstGeom prst="rect">
            <a:avLst/>
          </a:prstGeom>
        </p:spPr>
      </p:pic>
    </p:spTree>
    <p:extLst>
      <p:ext uri="{BB962C8B-B14F-4D97-AF65-F5344CB8AC3E}">
        <p14:creationId xmlns:p14="http://schemas.microsoft.com/office/powerpoint/2010/main" val="3693212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5BF11-AB4F-44E1-B95B-463DD8971778}"/>
              </a:ext>
            </a:extLst>
          </p:cNvPr>
          <p:cNvSpPr>
            <a:spLocks noGrp="1"/>
          </p:cNvSpPr>
          <p:nvPr>
            <p:ph type="title"/>
          </p:nvPr>
        </p:nvSpPr>
        <p:spPr/>
        <p:txBody>
          <a:bodyPr>
            <a:normAutofit fontScale="90000"/>
          </a:bodyPr>
          <a:lstStyle/>
          <a:p>
            <a:r>
              <a:rPr lang="en-GB" b="1" dirty="0"/>
              <a:t>4. Promoting individuals’ rights to dignity, independence, choice and safety</a:t>
            </a:r>
            <a:br>
              <a:rPr lang="en-GB" dirty="0"/>
            </a:br>
            <a:endParaRPr lang="en-GB" dirty="0"/>
          </a:p>
        </p:txBody>
      </p:sp>
      <p:sp>
        <p:nvSpPr>
          <p:cNvPr id="3" name="Content Placeholder 2">
            <a:extLst>
              <a:ext uri="{FF2B5EF4-FFF2-40B4-BE49-F238E27FC236}">
                <a16:creationId xmlns:a16="http://schemas.microsoft.com/office/drawing/2014/main" id="{ED09877D-8E82-4715-BA22-09787D0EC0B6}"/>
              </a:ext>
            </a:extLst>
          </p:cNvPr>
          <p:cNvSpPr>
            <a:spLocks noGrp="1"/>
          </p:cNvSpPr>
          <p:nvPr>
            <p:ph idx="1"/>
          </p:nvPr>
        </p:nvSpPr>
        <p:spPr/>
        <p:txBody>
          <a:bodyPr>
            <a:normAutofit lnSpcReduction="10000"/>
          </a:bodyPr>
          <a:lstStyle/>
          <a:p>
            <a:r>
              <a:rPr lang="en-GB" sz="2400" dirty="0"/>
              <a:t>This links with ‘promoting anti-discriminatory practice’.</a:t>
            </a:r>
          </a:p>
          <a:p>
            <a:r>
              <a:rPr lang="en-GB" sz="2400" dirty="0"/>
              <a:t>What do we mean by the term ‘Rights’?</a:t>
            </a:r>
          </a:p>
          <a:p>
            <a:pPr lvl="0"/>
            <a:r>
              <a:rPr lang="en-GB" sz="2400" dirty="0"/>
              <a:t>Rights can be covered by laws e.g. the right to drive a car at 18, the right to vote or get married, the right to go to school.</a:t>
            </a:r>
          </a:p>
          <a:p>
            <a:pPr lvl="0"/>
            <a:r>
              <a:rPr lang="en-GB" sz="2400" dirty="0"/>
              <a:t>Rights can also be seen as natural or universal rights – the right to work, the right to have children, the right to make choices about what to do in your daily life.</a:t>
            </a:r>
          </a:p>
          <a:p>
            <a:endParaRPr lang="en-GB" dirty="0"/>
          </a:p>
        </p:txBody>
      </p:sp>
    </p:spTree>
    <p:extLst>
      <p:ext uri="{BB962C8B-B14F-4D97-AF65-F5344CB8AC3E}">
        <p14:creationId xmlns:p14="http://schemas.microsoft.com/office/powerpoint/2010/main" val="3347613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B41E1-A4C7-47D3-B005-09B78787B981}"/>
              </a:ext>
            </a:extLst>
          </p:cNvPr>
          <p:cNvSpPr>
            <a:spLocks noGrp="1"/>
          </p:cNvSpPr>
          <p:nvPr>
            <p:ph type="title"/>
          </p:nvPr>
        </p:nvSpPr>
        <p:spPr/>
        <p:txBody>
          <a:bodyPr>
            <a:normAutofit fontScale="90000"/>
          </a:bodyPr>
          <a:lstStyle/>
          <a:p>
            <a:r>
              <a:rPr lang="en-GB" dirty="0"/>
              <a:t>Legislation to support individuals’ rights include</a:t>
            </a:r>
            <a:br>
              <a:rPr lang="en-GB" dirty="0"/>
            </a:br>
            <a:endParaRPr lang="en-GB" dirty="0"/>
          </a:p>
        </p:txBody>
      </p:sp>
      <p:sp>
        <p:nvSpPr>
          <p:cNvPr id="3" name="Content Placeholder 2">
            <a:extLst>
              <a:ext uri="{FF2B5EF4-FFF2-40B4-BE49-F238E27FC236}">
                <a16:creationId xmlns:a16="http://schemas.microsoft.com/office/drawing/2014/main" id="{2BFF6EC6-838E-4366-9A47-0F734CDB63E6}"/>
              </a:ext>
            </a:extLst>
          </p:cNvPr>
          <p:cNvSpPr>
            <a:spLocks noGrp="1"/>
          </p:cNvSpPr>
          <p:nvPr>
            <p:ph idx="1"/>
          </p:nvPr>
        </p:nvSpPr>
        <p:spPr/>
        <p:txBody>
          <a:bodyPr/>
          <a:lstStyle/>
          <a:p>
            <a:pPr lvl="0"/>
            <a:r>
              <a:rPr lang="en-GB" dirty="0"/>
              <a:t>The Human Rights Act 1998</a:t>
            </a:r>
          </a:p>
          <a:p>
            <a:pPr lvl="0"/>
            <a:r>
              <a:rPr lang="en-GB" dirty="0"/>
              <a:t>The Children Act 1989, 2004</a:t>
            </a:r>
          </a:p>
          <a:p>
            <a:pPr lvl="0"/>
            <a:r>
              <a:rPr lang="en-GB" dirty="0"/>
              <a:t>Health and Safety at  Work Act 1973 </a:t>
            </a:r>
          </a:p>
          <a:p>
            <a:pPr lvl="0"/>
            <a:r>
              <a:rPr lang="en-GB" dirty="0"/>
              <a:t>NHS and Community Care Act 1990</a:t>
            </a:r>
          </a:p>
          <a:p>
            <a:pPr lvl="0"/>
            <a:r>
              <a:rPr lang="en-GB" dirty="0"/>
              <a:t>Equality Act 2010</a:t>
            </a:r>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FDDCA454-A90B-4810-9658-1080F26130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0948" y="2015732"/>
            <a:ext cx="2874130" cy="2874130"/>
          </a:xfrm>
          <a:prstGeom prst="rect">
            <a:avLst/>
          </a:prstGeom>
        </p:spPr>
      </p:pic>
    </p:spTree>
    <p:extLst>
      <p:ext uri="{BB962C8B-B14F-4D97-AF65-F5344CB8AC3E}">
        <p14:creationId xmlns:p14="http://schemas.microsoft.com/office/powerpoint/2010/main" val="3428630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8250C-52E6-4DE9-BA69-61F49900FB84}"/>
              </a:ext>
            </a:extLst>
          </p:cNvPr>
          <p:cNvSpPr>
            <a:spLocks noGrp="1"/>
          </p:cNvSpPr>
          <p:nvPr>
            <p:ph type="title"/>
          </p:nvPr>
        </p:nvSpPr>
        <p:spPr/>
        <p:txBody>
          <a:bodyPr>
            <a:normAutofit fontScale="90000"/>
          </a:bodyPr>
          <a:lstStyle/>
          <a:p>
            <a:r>
              <a:rPr lang="en-GB" dirty="0"/>
              <a:t>Within care setting individuals have a number of rights</a:t>
            </a:r>
            <a:br>
              <a:rPr lang="en-GB" dirty="0"/>
            </a:br>
            <a:endParaRPr lang="en-GB" dirty="0"/>
          </a:p>
        </p:txBody>
      </p:sp>
      <p:sp>
        <p:nvSpPr>
          <p:cNvPr id="3" name="Content Placeholder 2">
            <a:extLst>
              <a:ext uri="{FF2B5EF4-FFF2-40B4-BE49-F238E27FC236}">
                <a16:creationId xmlns:a16="http://schemas.microsoft.com/office/drawing/2014/main" id="{2889AE04-10AB-445E-B71D-02597DCE58C9}"/>
              </a:ext>
            </a:extLst>
          </p:cNvPr>
          <p:cNvSpPr>
            <a:spLocks noGrp="1"/>
          </p:cNvSpPr>
          <p:nvPr>
            <p:ph idx="1"/>
          </p:nvPr>
        </p:nvSpPr>
        <p:spPr/>
        <p:txBody>
          <a:bodyPr>
            <a:normAutofit lnSpcReduction="10000"/>
          </a:bodyPr>
          <a:lstStyle/>
          <a:p>
            <a:r>
              <a:rPr lang="en-GB" b="1" dirty="0"/>
              <a:t>The right to dignity</a:t>
            </a:r>
            <a:r>
              <a:rPr lang="en-GB" dirty="0"/>
              <a:t> - meaning that individuals have a right to preserve their privacy, with particular reference to hygiene, feeding etc, e.g. in a residential home a individual should be bathed with the bathroom door closed, if they cannot drink properly from a cup then special cups should be provided or the necessary support provided; in a hospital curtains should be drawn around the bed whilst receiving treatment or having a bed bath,</a:t>
            </a:r>
          </a:p>
          <a:p>
            <a:r>
              <a:rPr lang="en-GB" dirty="0"/>
              <a:t>The right to dignity also refers to the way an individual is spoken to – not demeaning them in any way by calling them names such as darling or love or by speaking to them in a condescending manner.</a:t>
            </a:r>
          </a:p>
          <a:p>
            <a:endParaRPr lang="en-GB" dirty="0"/>
          </a:p>
        </p:txBody>
      </p:sp>
    </p:spTree>
    <p:extLst>
      <p:ext uri="{BB962C8B-B14F-4D97-AF65-F5344CB8AC3E}">
        <p14:creationId xmlns:p14="http://schemas.microsoft.com/office/powerpoint/2010/main" val="501758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8D16-6E5C-40BC-ADB5-D81988ACC04F}"/>
              </a:ext>
            </a:extLst>
          </p:cNvPr>
          <p:cNvSpPr>
            <a:spLocks noGrp="1"/>
          </p:cNvSpPr>
          <p:nvPr>
            <p:ph type="title"/>
          </p:nvPr>
        </p:nvSpPr>
        <p:spPr/>
        <p:txBody>
          <a:bodyPr/>
          <a:lstStyle/>
          <a:p>
            <a:r>
              <a:rPr lang="en-GB" dirty="0"/>
              <a:t>Within care setting individuals have a number of rights</a:t>
            </a:r>
          </a:p>
        </p:txBody>
      </p:sp>
      <p:sp>
        <p:nvSpPr>
          <p:cNvPr id="3" name="Content Placeholder 2">
            <a:extLst>
              <a:ext uri="{FF2B5EF4-FFF2-40B4-BE49-F238E27FC236}">
                <a16:creationId xmlns:a16="http://schemas.microsoft.com/office/drawing/2014/main" id="{9B798A1C-5C86-44F3-BEBF-96DE83D03ADA}"/>
              </a:ext>
            </a:extLst>
          </p:cNvPr>
          <p:cNvSpPr>
            <a:spLocks noGrp="1"/>
          </p:cNvSpPr>
          <p:nvPr>
            <p:ph idx="1"/>
          </p:nvPr>
        </p:nvSpPr>
        <p:spPr>
          <a:xfrm>
            <a:off x="1451579" y="2015732"/>
            <a:ext cx="9603275" cy="3677145"/>
          </a:xfrm>
        </p:spPr>
        <p:txBody>
          <a:bodyPr>
            <a:normAutofit lnSpcReduction="10000"/>
          </a:bodyPr>
          <a:lstStyle/>
          <a:p>
            <a:r>
              <a:rPr lang="en-GB" sz="2400" b="1" dirty="0"/>
              <a:t>The right to choice:</a:t>
            </a:r>
            <a:r>
              <a:rPr lang="en-GB" sz="2400" dirty="0"/>
              <a:t> Individuals should be included in decision-making regarding their care – what food they want to eat, what treatments they wish to have. Giving the individual the information they need to make informed choices is essential.</a:t>
            </a:r>
          </a:p>
          <a:p>
            <a:r>
              <a:rPr lang="en-GB" sz="2400" b="1" dirty="0"/>
              <a:t>The right to independence:</a:t>
            </a:r>
            <a:r>
              <a:rPr lang="en-GB" sz="2400" dirty="0"/>
              <a:t> Individuals should be allowed and encouraged to do as much for themselves as possible, if the care staff do everything for them, they may feel useless and not try to do things for themselves and become dependent on staff or carers for everything.</a:t>
            </a:r>
          </a:p>
          <a:p>
            <a:pPr marL="0" indent="0">
              <a:buNone/>
            </a:pPr>
            <a:endParaRPr lang="en-GB" dirty="0"/>
          </a:p>
          <a:p>
            <a:endParaRPr lang="en-GB" dirty="0"/>
          </a:p>
        </p:txBody>
      </p:sp>
    </p:spTree>
    <p:extLst>
      <p:ext uri="{BB962C8B-B14F-4D97-AF65-F5344CB8AC3E}">
        <p14:creationId xmlns:p14="http://schemas.microsoft.com/office/powerpoint/2010/main" val="3496458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49C67-8B57-4E74-BD9B-3A80CFF8A3CF}"/>
              </a:ext>
            </a:extLst>
          </p:cNvPr>
          <p:cNvSpPr>
            <a:spLocks noGrp="1"/>
          </p:cNvSpPr>
          <p:nvPr>
            <p:ph type="title"/>
          </p:nvPr>
        </p:nvSpPr>
        <p:spPr/>
        <p:txBody>
          <a:bodyPr/>
          <a:lstStyle/>
          <a:p>
            <a:r>
              <a:rPr lang="en-GB" dirty="0"/>
              <a:t>Within care setting individuals have a number of rights</a:t>
            </a:r>
          </a:p>
        </p:txBody>
      </p:sp>
      <p:sp>
        <p:nvSpPr>
          <p:cNvPr id="3" name="Content Placeholder 2">
            <a:extLst>
              <a:ext uri="{FF2B5EF4-FFF2-40B4-BE49-F238E27FC236}">
                <a16:creationId xmlns:a16="http://schemas.microsoft.com/office/drawing/2014/main" id="{DE8AC2EA-8DF8-4DAB-A1D8-B56D5CE17878}"/>
              </a:ext>
            </a:extLst>
          </p:cNvPr>
          <p:cNvSpPr>
            <a:spLocks noGrp="1"/>
          </p:cNvSpPr>
          <p:nvPr>
            <p:ph idx="1"/>
          </p:nvPr>
        </p:nvSpPr>
        <p:spPr/>
        <p:txBody>
          <a:bodyPr/>
          <a:lstStyle/>
          <a:p>
            <a:r>
              <a:rPr lang="en-GB" sz="2400" b="1" dirty="0"/>
              <a:t>The right to empowerment: </a:t>
            </a:r>
            <a:r>
              <a:rPr lang="en-GB" sz="2400" dirty="0"/>
              <a:t> Individuals should be provided with the necessary support to be able to do things for themselves, this could be:</a:t>
            </a:r>
          </a:p>
          <a:p>
            <a:pPr lvl="0"/>
            <a:r>
              <a:rPr lang="en-GB" sz="2400" dirty="0"/>
              <a:t>provision of aids and adaptations, training or occupational therapy to enable them to do things for themselves to maintain their right to independence. </a:t>
            </a:r>
          </a:p>
          <a:p>
            <a:pPr lvl="0"/>
            <a:r>
              <a:rPr lang="en-GB" sz="2400" dirty="0"/>
              <a:t>provision of information so that individuals have the knowledge and understanding to make their own decisions or choices. </a:t>
            </a:r>
          </a:p>
          <a:p>
            <a:endParaRPr lang="en-GB" dirty="0"/>
          </a:p>
        </p:txBody>
      </p:sp>
    </p:spTree>
    <p:extLst>
      <p:ext uri="{BB962C8B-B14F-4D97-AF65-F5344CB8AC3E}">
        <p14:creationId xmlns:p14="http://schemas.microsoft.com/office/powerpoint/2010/main" val="2990630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1C21-96E9-4C14-AC92-498A552DD163}"/>
              </a:ext>
            </a:extLst>
          </p:cNvPr>
          <p:cNvSpPr>
            <a:spLocks noGrp="1"/>
          </p:cNvSpPr>
          <p:nvPr>
            <p:ph type="title"/>
          </p:nvPr>
        </p:nvSpPr>
        <p:spPr>
          <a:xfrm>
            <a:off x="1451579" y="804519"/>
            <a:ext cx="9603275" cy="1049235"/>
          </a:xfrm>
        </p:spPr>
        <p:txBody>
          <a:bodyPr>
            <a:normAutofit/>
          </a:bodyPr>
          <a:lstStyle/>
          <a:p>
            <a:r>
              <a:rPr lang="en-GB" dirty="0"/>
              <a:t>Within care setting individuals have a number of rights</a:t>
            </a:r>
          </a:p>
        </p:txBody>
      </p:sp>
      <p:sp>
        <p:nvSpPr>
          <p:cNvPr id="3" name="Content Placeholder 2">
            <a:extLst>
              <a:ext uri="{FF2B5EF4-FFF2-40B4-BE49-F238E27FC236}">
                <a16:creationId xmlns:a16="http://schemas.microsoft.com/office/drawing/2014/main" id="{BFB392AA-0FE6-4001-AEEE-B5435B38A2DF}"/>
              </a:ext>
            </a:extLst>
          </p:cNvPr>
          <p:cNvSpPr>
            <a:spLocks noGrp="1"/>
          </p:cNvSpPr>
          <p:nvPr>
            <p:ph idx="1"/>
          </p:nvPr>
        </p:nvSpPr>
        <p:spPr>
          <a:xfrm>
            <a:off x="1451579" y="2015734"/>
            <a:ext cx="4162555" cy="3450613"/>
          </a:xfrm>
        </p:spPr>
        <p:txBody>
          <a:bodyPr>
            <a:normAutofit/>
          </a:bodyPr>
          <a:lstStyle/>
          <a:p>
            <a:r>
              <a:rPr lang="en-GB" sz="3200" b="1" dirty="0"/>
              <a:t>The right to safety: </a:t>
            </a:r>
            <a:r>
              <a:rPr lang="en-GB" sz="3200" dirty="0"/>
              <a:t>Care workers must do everything possible to protect individuals from harm.</a:t>
            </a:r>
          </a:p>
          <a:p>
            <a:pPr marL="0" indent="0">
              <a:buNone/>
            </a:pPr>
            <a:endParaRPr lang="en-GB" dirty="0"/>
          </a:p>
        </p:txBody>
      </p:sp>
      <p:pic>
        <p:nvPicPr>
          <p:cNvPr id="5" name="Picture 4" descr="A close up of a logo&#10;&#10;Description automatically generated">
            <a:extLst>
              <a:ext uri="{FF2B5EF4-FFF2-40B4-BE49-F238E27FC236}">
                <a16:creationId xmlns:a16="http://schemas.microsoft.com/office/drawing/2014/main" id="{3883D066-D250-40C6-9DDD-FC908341FE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2368" y="2015734"/>
            <a:ext cx="4524528" cy="3450613"/>
          </a:xfrm>
          <a:prstGeom prst="rect">
            <a:avLst/>
          </a:prstGeom>
        </p:spPr>
      </p:pic>
    </p:spTree>
    <p:extLst>
      <p:ext uri="{BB962C8B-B14F-4D97-AF65-F5344CB8AC3E}">
        <p14:creationId xmlns:p14="http://schemas.microsoft.com/office/powerpoint/2010/main" val="18014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79C0-D3FC-48AA-A758-90F196BE07FF}"/>
              </a:ext>
            </a:extLst>
          </p:cNvPr>
          <p:cNvSpPr>
            <a:spLocks noGrp="1"/>
          </p:cNvSpPr>
          <p:nvPr>
            <p:ph type="title"/>
          </p:nvPr>
        </p:nvSpPr>
        <p:spPr>
          <a:xfrm>
            <a:off x="1451579" y="412955"/>
            <a:ext cx="9603275" cy="1440799"/>
          </a:xfrm>
        </p:spPr>
        <p:txBody>
          <a:bodyPr>
            <a:normAutofit fontScale="90000"/>
          </a:bodyPr>
          <a:lstStyle/>
          <a:p>
            <a:r>
              <a:rPr lang="en-GB" b="1" dirty="0"/>
              <a:t>5. Acknowledging individuals’ personal beliefs and identity and respecting diversity</a:t>
            </a:r>
            <a:br>
              <a:rPr lang="en-GB" dirty="0"/>
            </a:br>
            <a:endParaRPr lang="en-GB" dirty="0"/>
          </a:p>
        </p:txBody>
      </p:sp>
      <p:sp>
        <p:nvSpPr>
          <p:cNvPr id="3" name="Content Placeholder 2">
            <a:extLst>
              <a:ext uri="{FF2B5EF4-FFF2-40B4-BE49-F238E27FC236}">
                <a16:creationId xmlns:a16="http://schemas.microsoft.com/office/drawing/2014/main" id="{1954089B-BE9C-4A91-B42F-B0F018927131}"/>
              </a:ext>
            </a:extLst>
          </p:cNvPr>
          <p:cNvSpPr>
            <a:spLocks noGrp="1"/>
          </p:cNvSpPr>
          <p:nvPr>
            <p:ph idx="1"/>
          </p:nvPr>
        </p:nvSpPr>
        <p:spPr/>
        <p:txBody>
          <a:bodyPr/>
          <a:lstStyle/>
          <a:p>
            <a:r>
              <a:rPr lang="en-GB" dirty="0"/>
              <a:t>Acknowledging individuals’ personal beliefs and identity means that care workers should try to communicate that they accept the person for who they are and what they believe in. </a:t>
            </a:r>
          </a:p>
          <a:p>
            <a:r>
              <a:rPr lang="en-GB" dirty="0"/>
              <a:t>Care workers may not always share the beliefs and lifestyle of the people they care for but should still show that they accept individuals’ individuality.</a:t>
            </a:r>
          </a:p>
        </p:txBody>
      </p:sp>
      <p:pic>
        <p:nvPicPr>
          <p:cNvPr id="5" name="Picture 4" descr="A picture containing photo, posing, holding, young&#10;&#10;Description automatically generated">
            <a:extLst>
              <a:ext uri="{FF2B5EF4-FFF2-40B4-BE49-F238E27FC236}">
                <a16:creationId xmlns:a16="http://schemas.microsoft.com/office/drawing/2014/main" id="{B6DF07B6-6ADB-4471-8913-FCFE5F8330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2016" y="3911495"/>
            <a:ext cx="2352675" cy="1943100"/>
          </a:xfrm>
          <a:prstGeom prst="rect">
            <a:avLst/>
          </a:prstGeom>
        </p:spPr>
      </p:pic>
    </p:spTree>
    <p:extLst>
      <p:ext uri="{BB962C8B-B14F-4D97-AF65-F5344CB8AC3E}">
        <p14:creationId xmlns:p14="http://schemas.microsoft.com/office/powerpoint/2010/main" val="3964403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5255D-FE8E-4D90-8ECD-7DA0F2A4854A}"/>
              </a:ext>
            </a:extLst>
          </p:cNvPr>
          <p:cNvSpPr>
            <a:spLocks noGrp="1"/>
          </p:cNvSpPr>
          <p:nvPr>
            <p:ph type="title"/>
          </p:nvPr>
        </p:nvSpPr>
        <p:spPr/>
        <p:txBody>
          <a:bodyPr/>
          <a:lstStyle/>
          <a:p>
            <a:r>
              <a:rPr lang="en-GB" dirty="0"/>
              <a:t>Respecting Diversity</a:t>
            </a:r>
          </a:p>
        </p:txBody>
      </p:sp>
      <p:sp>
        <p:nvSpPr>
          <p:cNvPr id="3" name="Content Placeholder 2">
            <a:extLst>
              <a:ext uri="{FF2B5EF4-FFF2-40B4-BE49-F238E27FC236}">
                <a16:creationId xmlns:a16="http://schemas.microsoft.com/office/drawing/2014/main" id="{CE50855E-2DBC-457B-9EA3-5E74CEA47949}"/>
              </a:ext>
            </a:extLst>
          </p:cNvPr>
          <p:cNvSpPr>
            <a:spLocks noGrp="1"/>
          </p:cNvSpPr>
          <p:nvPr>
            <p:ph idx="1"/>
          </p:nvPr>
        </p:nvSpPr>
        <p:spPr/>
        <p:txBody>
          <a:bodyPr>
            <a:normAutofit/>
          </a:bodyPr>
          <a:lstStyle/>
          <a:p>
            <a:r>
              <a:rPr lang="en-GB" sz="2400" dirty="0"/>
              <a:t>Example 1 - if you care for people who have different religious beliefs and practices to your own, they should be given the opportunity to practice their faith and celebrate their religious festivals at times when this is important to them.</a:t>
            </a:r>
          </a:p>
          <a:p>
            <a:r>
              <a:rPr lang="en-GB" sz="2400" dirty="0"/>
              <a:t>Example 2 – a vegetarian should be offered an alternative to meat at mealtimes. </a:t>
            </a:r>
          </a:p>
          <a:p>
            <a:r>
              <a:rPr lang="en-GB" sz="2400" dirty="0"/>
              <a:t>Example 3 – a smoker should be allowed to go outside to smoke.</a:t>
            </a:r>
          </a:p>
          <a:p>
            <a:pPr marL="0" indent="0">
              <a:buNone/>
            </a:pPr>
            <a:endParaRPr lang="en-GB" sz="2400" dirty="0"/>
          </a:p>
          <a:p>
            <a:endParaRPr lang="en-GB" dirty="0"/>
          </a:p>
        </p:txBody>
      </p:sp>
    </p:spTree>
    <p:extLst>
      <p:ext uri="{BB962C8B-B14F-4D97-AF65-F5344CB8AC3E}">
        <p14:creationId xmlns:p14="http://schemas.microsoft.com/office/powerpoint/2010/main" val="21515932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5889-B294-4CA2-8227-D1D115EAAEF2}"/>
              </a:ext>
            </a:extLst>
          </p:cNvPr>
          <p:cNvSpPr>
            <a:spLocks noGrp="1"/>
          </p:cNvSpPr>
          <p:nvPr>
            <p:ph type="title"/>
          </p:nvPr>
        </p:nvSpPr>
        <p:spPr/>
        <p:txBody>
          <a:bodyPr/>
          <a:lstStyle/>
          <a:p>
            <a:r>
              <a:rPr lang="en-GB" dirty="0"/>
              <a:t>Respecting Diversity</a:t>
            </a:r>
          </a:p>
        </p:txBody>
      </p:sp>
      <p:sp>
        <p:nvSpPr>
          <p:cNvPr id="3" name="Content Placeholder 2">
            <a:extLst>
              <a:ext uri="{FF2B5EF4-FFF2-40B4-BE49-F238E27FC236}">
                <a16:creationId xmlns:a16="http://schemas.microsoft.com/office/drawing/2014/main" id="{EE7A911C-557D-4C7C-98AB-22F773D5EBE9}"/>
              </a:ext>
            </a:extLst>
          </p:cNvPr>
          <p:cNvSpPr>
            <a:spLocks noGrp="1"/>
          </p:cNvSpPr>
          <p:nvPr>
            <p:ph idx="1"/>
          </p:nvPr>
        </p:nvSpPr>
        <p:spPr/>
        <p:txBody>
          <a:bodyPr/>
          <a:lstStyle/>
          <a:p>
            <a:r>
              <a:rPr lang="en-GB" sz="2400" dirty="0"/>
              <a:t>Example 4 – an individual should be permitted to dress in a way that suits them.</a:t>
            </a:r>
          </a:p>
          <a:p>
            <a:pPr marL="0" indent="0">
              <a:buNone/>
            </a:pPr>
            <a:endParaRPr lang="en-GB" sz="2400" dirty="0"/>
          </a:p>
          <a:p>
            <a:r>
              <a:rPr lang="en-GB" sz="2400" dirty="0"/>
              <a:t>Example 5 – if an individual’s religion says they must not show their hair/body/legs then the clothing worn must respect this e.g. school/work uniform.</a:t>
            </a:r>
          </a:p>
          <a:p>
            <a:endParaRPr lang="en-GB" dirty="0"/>
          </a:p>
        </p:txBody>
      </p:sp>
    </p:spTree>
    <p:extLst>
      <p:ext uri="{BB962C8B-B14F-4D97-AF65-F5344CB8AC3E}">
        <p14:creationId xmlns:p14="http://schemas.microsoft.com/office/powerpoint/2010/main" val="23385980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C7C5D-C6DC-4603-9A06-8772F7EAF9DD}"/>
              </a:ext>
            </a:extLst>
          </p:cNvPr>
          <p:cNvSpPr>
            <a:spLocks noGrp="1"/>
          </p:cNvSpPr>
          <p:nvPr>
            <p:ph type="title"/>
          </p:nvPr>
        </p:nvSpPr>
        <p:spPr/>
        <p:txBody>
          <a:bodyPr/>
          <a:lstStyle/>
          <a:p>
            <a:r>
              <a:rPr lang="en-GB" dirty="0"/>
              <a:t>6. </a:t>
            </a:r>
            <a:r>
              <a:rPr lang="en-GB" b="1" dirty="0"/>
              <a:t>Protecting individuals from abuse</a:t>
            </a:r>
            <a:br>
              <a:rPr lang="en-GB" dirty="0"/>
            </a:br>
            <a:endParaRPr lang="en-GB" dirty="0"/>
          </a:p>
        </p:txBody>
      </p:sp>
      <p:sp>
        <p:nvSpPr>
          <p:cNvPr id="3" name="Content Placeholder 2">
            <a:extLst>
              <a:ext uri="{FF2B5EF4-FFF2-40B4-BE49-F238E27FC236}">
                <a16:creationId xmlns:a16="http://schemas.microsoft.com/office/drawing/2014/main" id="{BEFEBF5A-519C-4D03-BE02-FF781A2D9B19}"/>
              </a:ext>
            </a:extLst>
          </p:cNvPr>
          <p:cNvSpPr>
            <a:spLocks noGrp="1"/>
          </p:cNvSpPr>
          <p:nvPr>
            <p:ph idx="1"/>
          </p:nvPr>
        </p:nvSpPr>
        <p:spPr/>
        <p:txBody>
          <a:bodyPr>
            <a:normAutofit fontScale="85000" lnSpcReduction="20000"/>
          </a:bodyPr>
          <a:lstStyle/>
          <a:p>
            <a:r>
              <a:rPr lang="en-GB" dirty="0"/>
              <a:t>Abuse can be defined as deliberate and intended to harm another person or a way of treating them which may cause them harm.</a:t>
            </a:r>
          </a:p>
          <a:p>
            <a:r>
              <a:rPr lang="en-GB" dirty="0"/>
              <a:t>Abuse can be:</a:t>
            </a:r>
          </a:p>
          <a:p>
            <a:pPr lvl="0"/>
            <a:r>
              <a:rPr lang="en-GB" b="1" dirty="0"/>
              <a:t>Physical</a:t>
            </a:r>
            <a:r>
              <a:rPr lang="en-GB" dirty="0"/>
              <a:t>: punching, kicking, slapping or restraining people. It could also include handling people roughly when helping with bathing, moving individuals or toileting.</a:t>
            </a:r>
          </a:p>
          <a:p>
            <a:pPr lvl="0"/>
            <a:r>
              <a:rPr lang="en-GB" b="1" dirty="0"/>
              <a:t>Sexual</a:t>
            </a:r>
            <a:r>
              <a:rPr lang="en-GB" dirty="0"/>
              <a:t>: this could include touching or other acts against the person without consent.</a:t>
            </a:r>
          </a:p>
          <a:p>
            <a:pPr lvl="0"/>
            <a:r>
              <a:rPr lang="en-GB" b="1" dirty="0"/>
              <a:t>Psychological</a:t>
            </a:r>
            <a:r>
              <a:rPr lang="en-GB" dirty="0"/>
              <a:t>: humiliating or harassing an individual, bullying or shouting at someone.</a:t>
            </a:r>
          </a:p>
          <a:p>
            <a:pPr lvl="0"/>
            <a:r>
              <a:rPr lang="en-GB" b="1" dirty="0"/>
              <a:t>Financial</a:t>
            </a:r>
            <a:r>
              <a:rPr lang="en-GB" dirty="0"/>
              <a:t>: theft of money or possessions, or fraud. Keeping control of someone’s money. Putting pressure on someone to leave them money.</a:t>
            </a:r>
          </a:p>
          <a:p>
            <a:pPr lvl="0"/>
            <a:r>
              <a:rPr lang="en-GB" b="1" dirty="0"/>
              <a:t>Neglect</a:t>
            </a:r>
            <a:r>
              <a:rPr lang="en-GB" dirty="0"/>
              <a:t>: depriving someone of the care they need e.g. food, warmth, comfort or medical assistance.</a:t>
            </a:r>
          </a:p>
          <a:p>
            <a:endParaRPr lang="en-GB" dirty="0"/>
          </a:p>
        </p:txBody>
      </p:sp>
    </p:spTree>
    <p:extLst>
      <p:ext uri="{BB962C8B-B14F-4D97-AF65-F5344CB8AC3E}">
        <p14:creationId xmlns:p14="http://schemas.microsoft.com/office/powerpoint/2010/main" val="2764042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41943-49B8-4E32-A796-C00F25B9A07E}"/>
              </a:ext>
            </a:extLst>
          </p:cNvPr>
          <p:cNvSpPr>
            <a:spLocks noGrp="1"/>
          </p:cNvSpPr>
          <p:nvPr>
            <p:ph type="title"/>
          </p:nvPr>
        </p:nvSpPr>
        <p:spPr/>
        <p:txBody>
          <a:bodyPr/>
          <a:lstStyle/>
          <a:p>
            <a:r>
              <a:rPr lang="en-GB" dirty="0"/>
              <a:t>6. </a:t>
            </a:r>
            <a:r>
              <a:rPr lang="en-GB" b="1" dirty="0"/>
              <a:t>Protecting individuals from abuse</a:t>
            </a:r>
            <a:endParaRPr lang="en-GB" dirty="0"/>
          </a:p>
        </p:txBody>
      </p:sp>
      <p:sp>
        <p:nvSpPr>
          <p:cNvPr id="3" name="Content Placeholder 2">
            <a:extLst>
              <a:ext uri="{FF2B5EF4-FFF2-40B4-BE49-F238E27FC236}">
                <a16:creationId xmlns:a16="http://schemas.microsoft.com/office/drawing/2014/main" id="{9CC80000-0CA0-44ED-AEF9-25E4045F150D}"/>
              </a:ext>
            </a:extLst>
          </p:cNvPr>
          <p:cNvSpPr>
            <a:spLocks noGrp="1"/>
          </p:cNvSpPr>
          <p:nvPr>
            <p:ph idx="1"/>
          </p:nvPr>
        </p:nvSpPr>
        <p:spPr/>
        <p:txBody>
          <a:bodyPr>
            <a:normAutofit lnSpcReduction="10000"/>
          </a:bodyPr>
          <a:lstStyle/>
          <a:p>
            <a:r>
              <a:rPr lang="en-GB" dirty="0"/>
              <a:t>Those who are likely to be at risk of abuse include:</a:t>
            </a:r>
          </a:p>
          <a:p>
            <a:pPr lvl="1"/>
            <a:r>
              <a:rPr lang="en-GB" dirty="0"/>
              <a:t>Children</a:t>
            </a:r>
          </a:p>
          <a:p>
            <a:pPr lvl="1"/>
            <a:r>
              <a:rPr lang="en-GB" dirty="0"/>
              <a:t>Individuals with mental health problems</a:t>
            </a:r>
          </a:p>
          <a:p>
            <a:pPr lvl="1"/>
            <a:r>
              <a:rPr lang="en-GB" dirty="0"/>
              <a:t>Individuals with learning disabilities</a:t>
            </a:r>
          </a:p>
          <a:p>
            <a:pPr lvl="1"/>
            <a:r>
              <a:rPr lang="en-GB" dirty="0"/>
              <a:t>Individuals with physical disabilities</a:t>
            </a:r>
          </a:p>
          <a:p>
            <a:pPr lvl="1"/>
            <a:r>
              <a:rPr lang="en-GB" dirty="0"/>
              <a:t>Older individuals</a:t>
            </a:r>
          </a:p>
          <a:p>
            <a:r>
              <a:rPr lang="en-GB" dirty="0"/>
              <a:t>This can be because of the problems they have or because they are less powerful and can be easily influenced by unscrupulous people – these could be parents and other relatives; care workers and other professionals or other individuals.</a:t>
            </a:r>
          </a:p>
          <a:p>
            <a:endParaRPr lang="en-GB" dirty="0"/>
          </a:p>
        </p:txBody>
      </p:sp>
      <p:pic>
        <p:nvPicPr>
          <p:cNvPr id="5" name="Picture 4" descr="A close up of a logo&#10;&#10;Description automatically generated">
            <a:extLst>
              <a:ext uri="{FF2B5EF4-FFF2-40B4-BE49-F238E27FC236}">
                <a16:creationId xmlns:a16="http://schemas.microsoft.com/office/drawing/2014/main" id="{23B6583D-3206-4C75-87B5-B194177282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06929" y="2015732"/>
            <a:ext cx="2447925" cy="1866900"/>
          </a:xfrm>
          <a:prstGeom prst="rect">
            <a:avLst/>
          </a:prstGeom>
        </p:spPr>
      </p:pic>
    </p:spTree>
    <p:extLst>
      <p:ext uri="{BB962C8B-B14F-4D97-AF65-F5344CB8AC3E}">
        <p14:creationId xmlns:p14="http://schemas.microsoft.com/office/powerpoint/2010/main" val="1265615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7EC25-41D7-4590-A94F-34FFA5861145}"/>
              </a:ext>
            </a:extLst>
          </p:cNvPr>
          <p:cNvSpPr>
            <a:spLocks noGrp="1"/>
          </p:cNvSpPr>
          <p:nvPr>
            <p:ph type="title"/>
          </p:nvPr>
        </p:nvSpPr>
        <p:spPr/>
        <p:txBody>
          <a:bodyPr/>
          <a:lstStyle/>
          <a:p>
            <a:r>
              <a:rPr lang="en-GB" dirty="0"/>
              <a:t>6. </a:t>
            </a:r>
            <a:r>
              <a:rPr lang="en-GB" b="1" dirty="0"/>
              <a:t>Protecting individuals from abuse</a:t>
            </a:r>
            <a:endParaRPr lang="en-GB" dirty="0"/>
          </a:p>
        </p:txBody>
      </p:sp>
      <p:sp>
        <p:nvSpPr>
          <p:cNvPr id="3" name="Content Placeholder 2">
            <a:extLst>
              <a:ext uri="{FF2B5EF4-FFF2-40B4-BE49-F238E27FC236}">
                <a16:creationId xmlns:a16="http://schemas.microsoft.com/office/drawing/2014/main" id="{5B23F690-F2B6-448B-A5A3-2F5F2060759F}"/>
              </a:ext>
            </a:extLst>
          </p:cNvPr>
          <p:cNvSpPr>
            <a:spLocks noGrp="1"/>
          </p:cNvSpPr>
          <p:nvPr>
            <p:ph idx="1"/>
          </p:nvPr>
        </p:nvSpPr>
        <p:spPr>
          <a:xfrm>
            <a:off x="1451579" y="2015732"/>
            <a:ext cx="9603275" cy="4037749"/>
          </a:xfrm>
        </p:spPr>
        <p:txBody>
          <a:bodyPr>
            <a:normAutofit lnSpcReduction="10000"/>
          </a:bodyPr>
          <a:lstStyle/>
          <a:p>
            <a:r>
              <a:rPr lang="en-GB" dirty="0"/>
              <a:t>Protecting individuals from potential abuse is something that all care workers should feel is important. </a:t>
            </a:r>
          </a:p>
          <a:p>
            <a:r>
              <a:rPr lang="en-GB" dirty="0"/>
              <a:t>Care workers should assess the relationships service users have with other people for any signs of abuse and should act to prevent or stop it happening</a:t>
            </a:r>
          </a:p>
          <a:p>
            <a:pPr lvl="0"/>
            <a:r>
              <a:rPr lang="en-GB" dirty="0"/>
              <a:t>Individuals can be protected from abuse by:</a:t>
            </a:r>
          </a:p>
          <a:p>
            <a:pPr lvl="0"/>
            <a:r>
              <a:rPr lang="en-GB" dirty="0"/>
              <a:t>Raising awareness of possible problems.</a:t>
            </a:r>
          </a:p>
          <a:p>
            <a:pPr lvl="0"/>
            <a:r>
              <a:rPr lang="en-GB" dirty="0"/>
              <a:t>Noting and recording signs of possible abuse.</a:t>
            </a:r>
          </a:p>
          <a:p>
            <a:pPr lvl="0"/>
            <a:r>
              <a:rPr lang="en-GB" dirty="0"/>
              <a:t>Reporting incidents to the appropriate person/organisation.</a:t>
            </a:r>
          </a:p>
          <a:p>
            <a:pPr lvl="0"/>
            <a:r>
              <a:rPr lang="en-GB" dirty="0"/>
              <a:t>Training staff so they are aware of the procedures to follow.</a:t>
            </a:r>
          </a:p>
          <a:p>
            <a:endParaRPr lang="en-GB" dirty="0"/>
          </a:p>
        </p:txBody>
      </p:sp>
    </p:spTree>
    <p:extLst>
      <p:ext uri="{BB962C8B-B14F-4D97-AF65-F5344CB8AC3E}">
        <p14:creationId xmlns:p14="http://schemas.microsoft.com/office/powerpoint/2010/main" val="491870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794A3-C8D0-4FB2-9F9A-7567C8277899}"/>
              </a:ext>
            </a:extLst>
          </p:cNvPr>
          <p:cNvSpPr>
            <a:spLocks noGrp="1"/>
          </p:cNvSpPr>
          <p:nvPr>
            <p:ph type="title"/>
          </p:nvPr>
        </p:nvSpPr>
        <p:spPr/>
        <p:txBody>
          <a:bodyPr/>
          <a:lstStyle/>
          <a:p>
            <a:r>
              <a:rPr lang="en-GB" dirty="0"/>
              <a:t>7. </a:t>
            </a:r>
            <a:r>
              <a:rPr lang="en-GB" b="1" dirty="0"/>
              <a:t>Providing Individualised Care</a:t>
            </a:r>
            <a:br>
              <a:rPr lang="en-GB" dirty="0"/>
            </a:br>
            <a:endParaRPr lang="en-GB" dirty="0"/>
          </a:p>
        </p:txBody>
      </p:sp>
      <p:sp>
        <p:nvSpPr>
          <p:cNvPr id="3" name="Content Placeholder 2">
            <a:extLst>
              <a:ext uri="{FF2B5EF4-FFF2-40B4-BE49-F238E27FC236}">
                <a16:creationId xmlns:a16="http://schemas.microsoft.com/office/drawing/2014/main" id="{466BE03A-CBB8-417B-8192-EE24450A4614}"/>
              </a:ext>
            </a:extLst>
          </p:cNvPr>
          <p:cNvSpPr>
            <a:spLocks noGrp="1"/>
          </p:cNvSpPr>
          <p:nvPr>
            <p:ph idx="1"/>
          </p:nvPr>
        </p:nvSpPr>
        <p:spPr>
          <a:xfrm>
            <a:off x="1451579" y="2015732"/>
            <a:ext cx="9603275" cy="3800452"/>
          </a:xfrm>
        </p:spPr>
        <p:txBody>
          <a:bodyPr>
            <a:normAutofit/>
          </a:bodyPr>
          <a:lstStyle/>
          <a:p>
            <a:r>
              <a:rPr lang="en-GB" dirty="0"/>
              <a:t>Care workers often provide care for people who have similar problems and needs. However, rather than </a:t>
            </a:r>
            <a:r>
              <a:rPr lang="en-GB" b="1" dirty="0"/>
              <a:t>treating everyone the same </a:t>
            </a:r>
            <a:r>
              <a:rPr lang="en-GB" dirty="0"/>
              <a:t>they should provide care that </a:t>
            </a:r>
            <a:r>
              <a:rPr lang="en-GB" b="1" dirty="0"/>
              <a:t>meets each person’s individual needs. </a:t>
            </a:r>
          </a:p>
          <a:p>
            <a:r>
              <a:rPr lang="en-GB" dirty="0"/>
              <a:t>To do this each individual needs to be assessed to find out their particular needs, taking into account personal beliefs and preferences.</a:t>
            </a:r>
          </a:p>
          <a:p>
            <a:r>
              <a:rPr lang="en-GB" dirty="0"/>
              <a:t>In medical settings individuals receive the treatment/medication they require for specific health conditions, e.g. some individuals may require pain relief while others may require antibiotics to cure infections, a diabetic may require insulin while others would not.</a:t>
            </a:r>
          </a:p>
          <a:p>
            <a:endParaRPr lang="en-GB" dirty="0"/>
          </a:p>
        </p:txBody>
      </p:sp>
    </p:spTree>
    <p:extLst>
      <p:ext uri="{BB962C8B-B14F-4D97-AF65-F5344CB8AC3E}">
        <p14:creationId xmlns:p14="http://schemas.microsoft.com/office/powerpoint/2010/main" val="2674326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80738-2CDE-453B-983A-596D8F6EC2D9}"/>
              </a:ext>
            </a:extLst>
          </p:cNvPr>
          <p:cNvSpPr>
            <a:spLocks noGrp="1"/>
          </p:cNvSpPr>
          <p:nvPr>
            <p:ph type="title"/>
          </p:nvPr>
        </p:nvSpPr>
        <p:spPr/>
        <p:txBody>
          <a:bodyPr/>
          <a:lstStyle/>
          <a:p>
            <a:r>
              <a:rPr lang="en-GB" dirty="0"/>
              <a:t>Assessment of Needs</a:t>
            </a:r>
          </a:p>
        </p:txBody>
      </p:sp>
      <p:sp>
        <p:nvSpPr>
          <p:cNvPr id="3" name="Content Placeholder 2">
            <a:extLst>
              <a:ext uri="{FF2B5EF4-FFF2-40B4-BE49-F238E27FC236}">
                <a16:creationId xmlns:a16="http://schemas.microsoft.com/office/drawing/2014/main" id="{C3E49213-B030-40A7-9355-0C77C6C0AC3B}"/>
              </a:ext>
            </a:extLst>
          </p:cNvPr>
          <p:cNvSpPr>
            <a:spLocks noGrp="1"/>
          </p:cNvSpPr>
          <p:nvPr>
            <p:ph idx="1"/>
          </p:nvPr>
        </p:nvSpPr>
        <p:spPr/>
        <p:txBody>
          <a:bodyPr>
            <a:normAutofit/>
          </a:bodyPr>
          <a:lstStyle/>
          <a:p>
            <a:r>
              <a:rPr lang="en-GB" sz="2400" dirty="0"/>
              <a:t>In social care an individual’s needs are usually assessed by a social worker, an occupational therapist or a GP. </a:t>
            </a:r>
          </a:p>
          <a:p>
            <a:r>
              <a:rPr lang="en-GB" sz="2400" dirty="0"/>
              <a:t>After an assessment a care plan will be drawn up with the individual.</a:t>
            </a:r>
          </a:p>
          <a:p>
            <a:r>
              <a:rPr lang="en-GB" sz="2400" dirty="0"/>
              <a:t>Some individuals may require input from several care workers to assist with bathing, dressing, feeding and mobility as well as provision of aids and adaptations while others may require support for only one need such as the provision of a stair lift to get up and down stairs.</a:t>
            </a:r>
          </a:p>
          <a:p>
            <a:pPr marL="0" indent="0">
              <a:buNone/>
            </a:pPr>
            <a:endParaRPr lang="en-GB" dirty="0"/>
          </a:p>
        </p:txBody>
      </p:sp>
    </p:spTree>
    <p:extLst>
      <p:ext uri="{BB962C8B-B14F-4D97-AF65-F5344CB8AC3E}">
        <p14:creationId xmlns:p14="http://schemas.microsoft.com/office/powerpoint/2010/main" val="7629980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11587617-1CD9-4BB4-8FDB-02547523F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2359BEA-F467-446B-9ED2-7DE4AE394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165A507-37FD-4FBA-A0CA-29F7B3944455}"/>
              </a:ext>
            </a:extLst>
          </p:cNvPr>
          <p:cNvSpPr>
            <a:spLocks noGrp="1"/>
          </p:cNvSpPr>
          <p:nvPr>
            <p:ph type="title"/>
          </p:nvPr>
        </p:nvSpPr>
        <p:spPr>
          <a:xfrm>
            <a:off x="1776729" y="4459039"/>
            <a:ext cx="8643011" cy="551528"/>
          </a:xfrm>
        </p:spPr>
        <p:txBody>
          <a:bodyPr vert="horz" lIns="91440" tIns="45720" rIns="91440" bIns="0" rtlCol="0" anchor="b">
            <a:normAutofit/>
          </a:bodyPr>
          <a:lstStyle/>
          <a:p>
            <a:r>
              <a:rPr lang="en-US" sz="3600"/>
              <a:t>Putting Care Values into Practice</a:t>
            </a:r>
          </a:p>
        </p:txBody>
      </p:sp>
      <p:pic>
        <p:nvPicPr>
          <p:cNvPr id="5" name="Content Placeholder 4" descr="Chart, bubble chart&#10;&#10;Description automatically generated">
            <a:hlinkClick r:id="rId3"/>
            <a:extLst>
              <a:ext uri="{FF2B5EF4-FFF2-40B4-BE49-F238E27FC236}">
                <a16:creationId xmlns:a16="http://schemas.microsoft.com/office/drawing/2014/main" id="{1D8008E2-6732-4A1C-8ABA-D4AB70C7638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771137" y="902540"/>
            <a:ext cx="8648601" cy="3135117"/>
          </a:xfrm>
          <a:prstGeom prst="rect">
            <a:avLst/>
          </a:prstGeom>
        </p:spPr>
      </p:pic>
      <p:cxnSp>
        <p:nvCxnSpPr>
          <p:cNvPr id="22" name="Straight Connector 21">
            <a:extLst>
              <a:ext uri="{FF2B5EF4-FFF2-40B4-BE49-F238E27FC236}">
                <a16:creationId xmlns:a16="http://schemas.microsoft.com/office/drawing/2014/main" id="{07C4A58F-EDCB-42E6-BB21-2D410EF07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CEF18BD6-B169-4CEE-BB3D-71DFD6A833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0C253CD2-F713-407C-B979-22CDBA531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3151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18FDA-5D33-4B49-B31B-7810FBF4F55A}"/>
              </a:ext>
            </a:extLst>
          </p:cNvPr>
          <p:cNvSpPr>
            <a:spLocks noGrp="1"/>
          </p:cNvSpPr>
          <p:nvPr>
            <p:ph type="title"/>
          </p:nvPr>
        </p:nvSpPr>
        <p:spPr/>
        <p:txBody>
          <a:bodyPr/>
          <a:lstStyle/>
          <a:p>
            <a:r>
              <a:rPr lang="en-GB" dirty="0"/>
              <a:t>summary</a:t>
            </a:r>
          </a:p>
        </p:txBody>
      </p:sp>
      <p:pic>
        <p:nvPicPr>
          <p:cNvPr id="5" name="Content Placeholder 4" descr="A close up of a sign&#10;&#10;Description automatically generated">
            <a:hlinkClick r:id="rId2"/>
            <a:extLst>
              <a:ext uri="{FF2B5EF4-FFF2-40B4-BE49-F238E27FC236}">
                <a16:creationId xmlns:a16="http://schemas.microsoft.com/office/drawing/2014/main" id="{CEDA7980-0B38-4082-9735-092AA95CB0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08403" y="2056955"/>
            <a:ext cx="6530271" cy="3996526"/>
          </a:xfrm>
        </p:spPr>
      </p:pic>
    </p:spTree>
    <p:extLst>
      <p:ext uri="{BB962C8B-B14F-4D97-AF65-F5344CB8AC3E}">
        <p14:creationId xmlns:p14="http://schemas.microsoft.com/office/powerpoint/2010/main" val="35115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a:scene3d>
              <a:camera prst="orthographicFront"/>
              <a:lightRig rig="soft" dir="t"/>
            </a:scene3d>
            <a:sp3d prstMaterial="softEdge">
              <a:bevelT w="25400" h="25400"/>
            </a:sp3d>
          </a:bodyPr>
          <a:lstStyle/>
          <a:p>
            <a:r>
              <a:rPr lang="en-US" sz="2775" dirty="0">
                <a:solidFill>
                  <a:schemeClr val="tx1">
                    <a:lumMod val="50000"/>
                    <a:lumOff val="50000"/>
                  </a:schemeClr>
                </a:solidFill>
              </a:rPr>
              <a:t>Online Activities </a:t>
            </a:r>
          </a:p>
        </p:txBody>
      </p:sp>
      <p:sp>
        <p:nvSpPr>
          <p:cNvPr id="3" name="Content Placeholder 2"/>
          <p:cNvSpPr>
            <a:spLocks noGrp="1"/>
          </p:cNvSpPr>
          <p:nvPr>
            <p:ph sz="quarter" idx="2"/>
          </p:nvPr>
        </p:nvSpPr>
        <p:spPr/>
        <p:txBody>
          <a:bodyPr vert="horz" lIns="68580" tIns="34290" rIns="68580" bIns="34290" rtlCol="0">
            <a:normAutofit/>
          </a:bodyPr>
          <a:lstStyle/>
          <a:p>
            <a:r>
              <a:rPr lang="en-US" dirty="0"/>
              <a:t>In the Module on Moodle, complete the  3 activities –</a:t>
            </a:r>
          </a:p>
          <a:p>
            <a:r>
              <a:rPr lang="en-US" dirty="0"/>
              <a:t>Promoting Individual Rights Activity</a:t>
            </a:r>
          </a:p>
          <a:p>
            <a:endParaRPr lang="en-US" dirty="0"/>
          </a:p>
          <a:p>
            <a:r>
              <a:rPr lang="en-US" dirty="0"/>
              <a:t>Care Values Quiz</a:t>
            </a:r>
            <a:r>
              <a:rPr lang="en-US" sz="2100" dirty="0"/>
              <a:t>.</a:t>
            </a:r>
          </a:p>
          <a:p>
            <a:endParaRPr lang="en-US" dirty="0">
              <a:solidFill>
                <a:srgbClr val="FFFFFF"/>
              </a:solidFill>
            </a:endParaRPr>
          </a:p>
        </p:txBody>
      </p:sp>
      <p:pic>
        <p:nvPicPr>
          <p:cNvPr id="6" name="Content Placeholder 5" descr="A picture containing toy, refrigerator&#10;&#10;Description automatically generated">
            <a:extLst>
              <a:ext uri="{FF2B5EF4-FFF2-40B4-BE49-F238E27FC236}">
                <a16:creationId xmlns:a16="http://schemas.microsoft.com/office/drawing/2014/main" id="{BD0CB67A-18AA-425E-9890-404AEC5640E6}"/>
              </a:ext>
            </a:extLst>
          </p:cNvPr>
          <p:cNvPicPr>
            <a:picLocks noGrp="1" noChangeAspect="1"/>
          </p:cNvPicPr>
          <p:nvPr>
            <p:ph sz="quarter" idx="4"/>
          </p:nvPr>
        </p:nvPicPr>
        <p:blipFill>
          <a:blip r:embed="rId2" cstate="print">
            <a:extLst>
              <a:ext uri="{28A0092B-C50C-407E-A947-70E740481C1C}">
                <a14:useLocalDpi xmlns:a14="http://schemas.microsoft.com/office/drawing/2010/main" val="0"/>
              </a:ext>
            </a:extLst>
          </a:blip>
          <a:stretch>
            <a:fillRect/>
          </a:stretch>
        </p:blipFill>
        <p:spPr>
          <a:xfrm>
            <a:off x="7541395" y="1860482"/>
            <a:ext cx="3941763" cy="3941763"/>
          </a:xfrm>
          <a:prstGeom prst="rect">
            <a:avLst/>
          </a:prstGeom>
        </p:spPr>
      </p:pic>
    </p:spTree>
    <p:extLst>
      <p:ext uri="{BB962C8B-B14F-4D97-AF65-F5344CB8AC3E}">
        <p14:creationId xmlns:p14="http://schemas.microsoft.com/office/powerpoint/2010/main" val="42885853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87C1F4C-2D0E-4C91-BCC3-DD383962951C}"/>
              </a:ext>
            </a:extLst>
          </p:cNvPr>
          <p:cNvSpPr>
            <a:spLocks noGrp="1"/>
          </p:cNvSpPr>
          <p:nvPr>
            <p:ph type="title"/>
          </p:nvPr>
        </p:nvSpPr>
        <p:spPr/>
        <p:txBody>
          <a:bodyPr/>
          <a:lstStyle/>
          <a:p>
            <a:r>
              <a:rPr lang="en-GB" dirty="0"/>
              <a:t>Further Reading</a:t>
            </a:r>
          </a:p>
        </p:txBody>
      </p:sp>
      <p:sp>
        <p:nvSpPr>
          <p:cNvPr id="8" name="Content Placeholder 7">
            <a:extLst>
              <a:ext uri="{FF2B5EF4-FFF2-40B4-BE49-F238E27FC236}">
                <a16:creationId xmlns:a16="http://schemas.microsoft.com/office/drawing/2014/main" id="{20971368-A2C3-47BD-A7B5-1A0E6E4E0E98}"/>
              </a:ext>
            </a:extLst>
          </p:cNvPr>
          <p:cNvSpPr>
            <a:spLocks noGrp="1"/>
          </p:cNvSpPr>
          <p:nvPr>
            <p:ph idx="1"/>
          </p:nvPr>
        </p:nvSpPr>
        <p:spPr/>
        <p:txBody>
          <a:bodyPr/>
          <a:lstStyle/>
          <a:p>
            <a:r>
              <a:rPr lang="en-GB" dirty="0"/>
              <a:t>Carers </a:t>
            </a:r>
            <a:r>
              <a:rPr lang="en-GB"/>
              <a:t>UK (2014) </a:t>
            </a:r>
            <a:r>
              <a:rPr lang="en-GB" i="1" dirty="0"/>
              <a:t>Care Standards and CQC</a:t>
            </a:r>
            <a:r>
              <a:rPr lang="en-GB" dirty="0"/>
              <a:t>. Available at: https://www.carersuk.org/help-and-advice/practical-support/getting-care-and-support/care-standards-and-cqc?gclid=EAIaIQobChMIosDkxOO27AIVBrDtCh1eBwnFEAAYAiAAEgJrEPD_BwE Accessed 15</a:t>
            </a:r>
            <a:r>
              <a:rPr lang="en-GB" baseline="30000" dirty="0"/>
              <a:t>th</a:t>
            </a:r>
            <a:r>
              <a:rPr lang="en-GB" dirty="0"/>
              <a:t> October 2020</a:t>
            </a:r>
          </a:p>
          <a:p>
            <a:r>
              <a:rPr lang="en-GB" dirty="0"/>
              <a:t>Skills for Care (2013) </a:t>
            </a:r>
            <a:r>
              <a:rPr lang="en-GB" i="1" dirty="0"/>
              <a:t>Introduction to the seven common core principles to support dignity in adult social care.</a:t>
            </a:r>
            <a:r>
              <a:rPr lang="en-GB" dirty="0"/>
              <a:t>  Available at: https://ccpdignity.co.uk/downloads/introduction.pdf Accessed 15</a:t>
            </a:r>
            <a:r>
              <a:rPr lang="en-GB" baseline="30000" dirty="0"/>
              <a:t>th</a:t>
            </a:r>
            <a:r>
              <a:rPr lang="en-GB" dirty="0"/>
              <a:t> October 2020</a:t>
            </a:r>
          </a:p>
        </p:txBody>
      </p:sp>
    </p:spTree>
    <p:extLst>
      <p:ext uri="{BB962C8B-B14F-4D97-AF65-F5344CB8AC3E}">
        <p14:creationId xmlns:p14="http://schemas.microsoft.com/office/powerpoint/2010/main" val="408143609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2377</Words>
  <Application>Microsoft Office PowerPoint</Application>
  <PresentationFormat>Widescreen</PresentationFormat>
  <Paragraphs>181</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Gill Sans MT</vt:lpstr>
      <vt:lpstr>Gallery</vt:lpstr>
      <vt:lpstr>Introduction to Health and Social Care</vt:lpstr>
      <vt:lpstr>Principles of Care</vt:lpstr>
      <vt:lpstr>What are the Principles of Care?</vt:lpstr>
      <vt:lpstr>Principles of Care</vt:lpstr>
      <vt:lpstr>1. Promoting effective communication and relationships  </vt:lpstr>
      <vt:lpstr>1. Promoting effective communication and relationships</vt:lpstr>
      <vt:lpstr>Other ways of communicating may be: </vt:lpstr>
      <vt:lpstr>2. Promoting anti-discriminatory practice   </vt:lpstr>
      <vt:lpstr>Certain groups are likely to experience discrimination. These include:   </vt:lpstr>
      <vt:lpstr>to promote anti-discriminatory practice, health and social care organisations should: </vt:lpstr>
      <vt:lpstr>CHarters</vt:lpstr>
      <vt:lpstr>Code of practice</vt:lpstr>
      <vt:lpstr>Policies</vt:lpstr>
      <vt:lpstr>Some examples of policies might be: </vt:lpstr>
      <vt:lpstr>Policies</vt:lpstr>
      <vt:lpstr>Legislation </vt:lpstr>
      <vt:lpstr>3. Maintaining confidentiality of information </vt:lpstr>
      <vt:lpstr>Maintaining Confidentiality</vt:lpstr>
      <vt:lpstr>Legislation relating to confidentiality</vt:lpstr>
      <vt:lpstr>Importance of confidentiality</vt:lpstr>
      <vt:lpstr>4. Promoting individuals’ rights to dignity, independence, choice and safety </vt:lpstr>
      <vt:lpstr>Legislation to support individuals’ rights include </vt:lpstr>
      <vt:lpstr>Within care setting individuals have a number of rights </vt:lpstr>
      <vt:lpstr>Within care setting individuals have a number of rights</vt:lpstr>
      <vt:lpstr>Within care setting individuals have a number of rights</vt:lpstr>
      <vt:lpstr>Within care setting individuals have a number of rights</vt:lpstr>
      <vt:lpstr>5. Acknowledging individuals’ personal beliefs and identity and respecting diversity </vt:lpstr>
      <vt:lpstr>Respecting Diversity</vt:lpstr>
      <vt:lpstr>Respecting Diversity</vt:lpstr>
      <vt:lpstr>6. Protecting individuals from abuse </vt:lpstr>
      <vt:lpstr>6. Protecting individuals from abuse</vt:lpstr>
      <vt:lpstr>6. Protecting individuals from abuse</vt:lpstr>
      <vt:lpstr>7. Providing Individualised Care </vt:lpstr>
      <vt:lpstr>Assessment of Needs</vt:lpstr>
      <vt:lpstr>Putting Care Values into Practice</vt:lpstr>
      <vt:lpstr>summary</vt:lpstr>
      <vt:lpstr>Online Activities </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and Social Care</dc:title>
  <dc:creator>Karen Hudson</dc:creator>
  <cp:lastModifiedBy>Karen Hudson</cp:lastModifiedBy>
  <cp:revision>1</cp:revision>
  <dcterms:created xsi:type="dcterms:W3CDTF">2020-10-15T13:59:47Z</dcterms:created>
  <dcterms:modified xsi:type="dcterms:W3CDTF">2020-10-15T14:17:43Z</dcterms:modified>
</cp:coreProperties>
</file>