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handoutMasterIdLst>
    <p:handoutMasterId r:id="rId23"/>
  </p:handoutMasterIdLst>
  <p:sldIdLst>
    <p:sldId id="258" r:id="rId2"/>
    <p:sldId id="286" r:id="rId3"/>
    <p:sldId id="287" r:id="rId4"/>
    <p:sldId id="289" r:id="rId5"/>
    <p:sldId id="299" r:id="rId6"/>
    <p:sldId id="296" r:id="rId7"/>
    <p:sldId id="297" r:id="rId8"/>
    <p:sldId id="298" r:id="rId9"/>
    <p:sldId id="291" r:id="rId10"/>
    <p:sldId id="292" r:id="rId11"/>
    <p:sldId id="293" r:id="rId12"/>
    <p:sldId id="294" r:id="rId13"/>
    <p:sldId id="295" r:id="rId14"/>
    <p:sldId id="300" r:id="rId15"/>
    <p:sldId id="301" r:id="rId16"/>
    <p:sldId id="305" r:id="rId17"/>
    <p:sldId id="304" r:id="rId18"/>
    <p:sldId id="312" r:id="rId19"/>
    <p:sldId id="311" r:id="rId20"/>
    <p:sldId id="307" r:id="rId2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4121" autoAdjust="0"/>
  </p:normalViewPr>
  <p:slideViewPr>
    <p:cSldViewPr>
      <p:cViewPr varScale="1">
        <p:scale>
          <a:sx n="39" d="100"/>
          <a:sy n="39" d="100"/>
        </p:scale>
        <p:origin x="1248"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29/06/2017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06D7123D-D547-4A6B-961C-92C914327936}" type="datetimeFigureOut">
              <a:rPr lang="en-GB" smtClean="0"/>
              <a:t>29/06/2017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EF1B1BB3-E097-4A23-A1D0-2A682C1DADCC}" type="slidenum">
              <a:rPr lang="en-GB" smtClean="0"/>
              <a:t>‹#›</a:t>
            </a:fld>
            <a:endParaRPr lang="en-GB"/>
          </a:p>
        </p:txBody>
      </p:sp>
    </p:spTree>
    <p:extLst>
      <p:ext uri="{BB962C8B-B14F-4D97-AF65-F5344CB8AC3E}">
        <p14:creationId xmlns:p14="http://schemas.microsoft.com/office/powerpoint/2010/main" val="3119095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42950" indent="-285750" eaLnBrk="0" hangingPunct="0">
              <a:spcBef>
                <a:spcPct val="30000"/>
              </a:spcBef>
              <a:defRPr sz="1200">
                <a:solidFill>
                  <a:schemeClr val="tx1"/>
                </a:solidFill>
                <a:latin typeface="Arial" charset="0"/>
                <a:ea typeface="ＭＳ Ｐゴシック" pitchFamily="34" charset="-128"/>
              </a:defRPr>
            </a:lvl2pPr>
            <a:lvl3pPr marL="1143000" indent="-228600" eaLnBrk="0" hangingPunct="0">
              <a:spcBef>
                <a:spcPct val="30000"/>
              </a:spcBef>
              <a:defRPr sz="1200">
                <a:solidFill>
                  <a:schemeClr val="tx1"/>
                </a:solidFill>
                <a:latin typeface="Arial" charset="0"/>
                <a:ea typeface="ＭＳ Ｐゴシック" pitchFamily="34" charset="-128"/>
              </a:defRPr>
            </a:lvl3pPr>
            <a:lvl4pPr marL="1600200" indent="-228600" eaLnBrk="0" hangingPunct="0">
              <a:spcBef>
                <a:spcPct val="30000"/>
              </a:spcBef>
              <a:defRPr sz="1200">
                <a:solidFill>
                  <a:schemeClr val="tx1"/>
                </a:solidFill>
                <a:latin typeface="Arial" charset="0"/>
                <a:ea typeface="ＭＳ Ｐゴシック" pitchFamily="34" charset="-128"/>
              </a:defRPr>
            </a:lvl4pPr>
            <a:lvl5pPr marL="2057400" indent="-228600" eaLnBrk="0" hangingPunct="0">
              <a:spcBef>
                <a:spcPct val="30000"/>
              </a:spcBef>
              <a:defRPr sz="1200">
                <a:solidFill>
                  <a:schemeClr val="tx1"/>
                </a:solidFill>
                <a:latin typeface="Arial" charset="0"/>
                <a:ea typeface="ＭＳ Ｐゴシック" pitchFamily="34"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pitchFamily="34"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pitchFamily="34"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pitchFamily="34"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6298B847-40C5-48C5-93F3-4430E974E71B}" type="slidenum">
              <a:rPr lang="en-GB" altLang="en-US" smtClean="0"/>
              <a:pPr>
                <a:spcBef>
                  <a:spcPct val="0"/>
                </a:spcBef>
                <a:defRPr/>
              </a:pPr>
              <a:t>1</a:t>
            </a:fld>
            <a:endParaRPr lang="en-GB" altLang="en-US" smtClean="0"/>
          </a:p>
        </p:txBody>
      </p:sp>
      <p:sp>
        <p:nvSpPr>
          <p:cNvPr id="19459" name="Rectangle 2"/>
          <p:cNvSpPr>
            <a:spLocks noGrp="1" noRot="1" noChangeAspect="1" noChangeArrowheads="1" noTextEdit="1"/>
          </p:cNvSpPr>
          <p:nvPr>
            <p:ph type="sldImg"/>
          </p:nvPr>
        </p:nvSpPr>
        <p:spPr>
          <a:xfrm>
            <a:off x="917575" y="744538"/>
            <a:ext cx="4962525" cy="3722687"/>
          </a:xfrm>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ea typeface="ＭＳ Ｐゴシック" pitchFamily="34" charset="-128"/>
            </a:endParaRPr>
          </a:p>
        </p:txBody>
      </p:sp>
    </p:spTree>
    <p:extLst>
      <p:ext uri="{BB962C8B-B14F-4D97-AF65-F5344CB8AC3E}">
        <p14:creationId xmlns:p14="http://schemas.microsoft.com/office/powerpoint/2010/main" val="1571716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a:t>
            </a:fld>
            <a:endParaRPr lang="en-GB"/>
          </a:p>
        </p:txBody>
      </p:sp>
    </p:spTree>
    <p:extLst>
      <p:ext uri="{BB962C8B-B14F-4D97-AF65-F5344CB8AC3E}">
        <p14:creationId xmlns:p14="http://schemas.microsoft.com/office/powerpoint/2010/main" val="1648312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9DAE8B01-13C1-4097-A78E-AF3C4D3B43B9}" type="slidenum">
              <a:rPr lang="en-GB" altLang="en-US"/>
              <a:pPr eaLnBrk="1" hangingPunct="1">
                <a:spcBef>
                  <a:spcPct val="0"/>
                </a:spcBef>
              </a:pPr>
              <a:t>3</a:t>
            </a:fld>
            <a:endParaRPr lang="en-GB" altLang="en-US"/>
          </a:p>
        </p:txBody>
      </p:sp>
      <p:sp>
        <p:nvSpPr>
          <p:cNvPr id="37891" name="Rectangle 2"/>
          <p:cNvSpPr>
            <a:spLocks noGrp="1" noRot="1" noChangeAspect="1" noChangeArrowheads="1" noTextEdit="1"/>
          </p:cNvSpPr>
          <p:nvPr>
            <p:ph type="sldImg"/>
          </p:nvPr>
        </p:nvSpPr>
        <p:spPr>
          <a:xfrm>
            <a:off x="917575" y="744538"/>
            <a:ext cx="4962525" cy="3722687"/>
          </a:xfrm>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443800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9248B50B-5EA3-4F44-9908-616282DA8DC3}" type="slidenum">
              <a:rPr lang="en-GB" altLang="en-US"/>
              <a:pPr eaLnBrk="1" hangingPunct="1">
                <a:spcBef>
                  <a:spcPct val="0"/>
                </a:spcBef>
              </a:pPr>
              <a:t>4</a:t>
            </a:fld>
            <a:endParaRPr lang="en-GB" altLang="en-US"/>
          </a:p>
        </p:txBody>
      </p:sp>
      <p:sp>
        <p:nvSpPr>
          <p:cNvPr id="39939" name="Rectangle 2"/>
          <p:cNvSpPr>
            <a:spLocks noGrp="1" noRot="1" noChangeAspect="1" noChangeArrowheads="1" noTextEdit="1"/>
          </p:cNvSpPr>
          <p:nvPr>
            <p:ph type="sldImg"/>
          </p:nvPr>
        </p:nvSpPr>
        <p:spPr>
          <a:xfrm>
            <a:off x="917575" y="744538"/>
            <a:ext cx="4962525" cy="3722687"/>
          </a:xfrm>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GB" altLang="en-US" sz="800" dirty="0"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1187363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5</a:t>
            </a:fld>
            <a:endParaRPr lang="en-GB"/>
          </a:p>
        </p:txBody>
      </p:sp>
    </p:spTree>
    <p:extLst>
      <p:ext uri="{BB962C8B-B14F-4D97-AF65-F5344CB8AC3E}">
        <p14:creationId xmlns:p14="http://schemas.microsoft.com/office/powerpoint/2010/main" val="28905522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7</a:t>
            </a:fld>
            <a:endParaRPr lang="en-GB"/>
          </a:p>
        </p:txBody>
      </p:sp>
    </p:spTree>
    <p:extLst>
      <p:ext uri="{BB962C8B-B14F-4D97-AF65-F5344CB8AC3E}">
        <p14:creationId xmlns:p14="http://schemas.microsoft.com/office/powerpoint/2010/main" val="42776960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8</a:t>
            </a:fld>
            <a:endParaRPr lang="en-GB"/>
          </a:p>
        </p:txBody>
      </p:sp>
    </p:spTree>
    <p:extLst>
      <p:ext uri="{BB962C8B-B14F-4D97-AF65-F5344CB8AC3E}">
        <p14:creationId xmlns:p14="http://schemas.microsoft.com/office/powerpoint/2010/main" val="3135514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EF1B1BB3-E097-4A23-A1D0-2A682C1DADCC}" type="slidenum">
              <a:rPr lang="en-GB" smtClean="0"/>
              <a:t>9</a:t>
            </a:fld>
            <a:endParaRPr lang="en-GB"/>
          </a:p>
        </p:txBody>
      </p:sp>
    </p:spTree>
    <p:extLst>
      <p:ext uri="{BB962C8B-B14F-4D97-AF65-F5344CB8AC3E}">
        <p14:creationId xmlns:p14="http://schemas.microsoft.com/office/powerpoint/2010/main" val="21417146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DB363345-414F-4955-8F6F-7C5A7E1CD6B1}" type="slidenum">
              <a:rPr lang="en-GB" altLang="en-US"/>
              <a:pPr eaLnBrk="1" hangingPunct="1">
                <a:spcBef>
                  <a:spcPct val="0"/>
                </a:spcBef>
              </a:pPr>
              <a:t>10</a:t>
            </a:fld>
            <a:endParaRPr lang="en-GB" altLang="en-US"/>
          </a:p>
        </p:txBody>
      </p:sp>
      <p:sp>
        <p:nvSpPr>
          <p:cNvPr id="38915" name="Rectangle 2"/>
          <p:cNvSpPr>
            <a:spLocks noGrp="1" noRot="1" noChangeAspect="1" noChangeArrowheads="1" noTextEdit="1"/>
          </p:cNvSpPr>
          <p:nvPr>
            <p:ph type="sldImg"/>
          </p:nvPr>
        </p:nvSpPr>
        <p:spPr>
          <a:xfrm>
            <a:off x="917575" y="744538"/>
            <a:ext cx="4962525" cy="3722687"/>
          </a:xfrm>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y-GB" altLang="en-US" i="1" baseline="0" dirty="0" smtClean="0">
                <a:latin typeface="Arial" panose="020B0604020202020204" pitchFamily="34" charset="0"/>
                <a:ea typeface="ＭＳ Ｐゴシック" panose="020B0600070205080204" pitchFamily="34" charset="-128"/>
              </a:rPr>
              <a:t>.  </a:t>
            </a:r>
            <a:endParaRPr lang="cy-GB" altLang="en-US" i="1" dirty="0"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9348535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11</a:t>
            </a:fld>
            <a:endParaRPr lang="en-GB"/>
          </a:p>
        </p:txBody>
      </p:sp>
    </p:spTree>
    <p:extLst>
      <p:ext uri="{BB962C8B-B14F-4D97-AF65-F5344CB8AC3E}">
        <p14:creationId xmlns:p14="http://schemas.microsoft.com/office/powerpoint/2010/main" val="2360066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https://www.bing.com/images/search?view=detailV2&amp;ccid=P0zZJwuW&amp;id=DF8A314F7CB7A436FE7959E103EF07E99AA9FA7F&amp;thid=OIP.P0zZJwuWdZownM6Pcob5GAEsDB&amp;q=six+thinking+hats+image&amp;simid=607997225527935411&amp;selectedIndex=18</a:t>
            </a:r>
          </a:p>
          <a:p>
            <a:r>
              <a:rPr lang="en-GB" baseline="0" dirty="0" smtClean="0"/>
              <a:t>).</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12</a:t>
            </a:fld>
            <a:endParaRPr lang="en-GB"/>
          </a:p>
        </p:txBody>
      </p:sp>
    </p:spTree>
    <p:extLst>
      <p:ext uri="{BB962C8B-B14F-4D97-AF65-F5344CB8AC3E}">
        <p14:creationId xmlns:p14="http://schemas.microsoft.com/office/powerpoint/2010/main" val="12039064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a:t>
            </a:r>
            <a:endParaRPr lang="en-GB" sz="1200" dirty="0" smtClean="0"/>
          </a:p>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13</a:t>
            </a:fld>
            <a:endParaRPr lang="en-GB"/>
          </a:p>
        </p:txBody>
      </p:sp>
    </p:spTree>
    <p:extLst>
      <p:ext uri="{BB962C8B-B14F-4D97-AF65-F5344CB8AC3E}">
        <p14:creationId xmlns:p14="http://schemas.microsoft.com/office/powerpoint/2010/main" val="40848162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14</a:t>
            </a:fld>
            <a:endParaRPr lang="en-GB"/>
          </a:p>
        </p:txBody>
      </p:sp>
    </p:spTree>
    <p:extLst>
      <p:ext uri="{BB962C8B-B14F-4D97-AF65-F5344CB8AC3E}">
        <p14:creationId xmlns:p14="http://schemas.microsoft.com/office/powerpoint/2010/main" val="40018555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EF1B1BB3-E097-4A23-A1D0-2A682C1DADCC}" type="slidenum">
              <a:rPr lang="en-GB" smtClean="0"/>
              <a:t>15</a:t>
            </a:fld>
            <a:endParaRPr lang="en-GB"/>
          </a:p>
        </p:txBody>
      </p:sp>
    </p:spTree>
    <p:extLst>
      <p:ext uri="{BB962C8B-B14F-4D97-AF65-F5344CB8AC3E}">
        <p14:creationId xmlns:p14="http://schemas.microsoft.com/office/powerpoint/2010/main" val="23811221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16</a:t>
            </a:fld>
            <a:endParaRPr lang="en-GB"/>
          </a:p>
        </p:txBody>
      </p:sp>
    </p:spTree>
    <p:extLst>
      <p:ext uri="{BB962C8B-B14F-4D97-AF65-F5344CB8AC3E}">
        <p14:creationId xmlns:p14="http://schemas.microsoft.com/office/powerpoint/2010/main" val="31962826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17</a:t>
            </a:fld>
            <a:endParaRPr lang="en-GB"/>
          </a:p>
        </p:txBody>
      </p:sp>
    </p:spTree>
    <p:extLst>
      <p:ext uri="{BB962C8B-B14F-4D97-AF65-F5344CB8AC3E}">
        <p14:creationId xmlns:p14="http://schemas.microsoft.com/office/powerpoint/2010/main" val="22806496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18</a:t>
            </a:fld>
            <a:endParaRPr lang="en-GB"/>
          </a:p>
        </p:txBody>
      </p:sp>
    </p:spTree>
    <p:extLst>
      <p:ext uri="{BB962C8B-B14F-4D97-AF65-F5344CB8AC3E}">
        <p14:creationId xmlns:p14="http://schemas.microsoft.com/office/powerpoint/2010/main" val="24960029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19</a:t>
            </a:fld>
            <a:endParaRPr lang="en-GB"/>
          </a:p>
        </p:txBody>
      </p:sp>
    </p:spTree>
    <p:extLst>
      <p:ext uri="{BB962C8B-B14F-4D97-AF65-F5344CB8AC3E}">
        <p14:creationId xmlns:p14="http://schemas.microsoft.com/office/powerpoint/2010/main" val="31264454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29/06/2017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29/06/2017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29/06/2017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29/06/2017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29/06/2017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29/06/2017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29/06/2017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29/06/2017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29/06/2017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29/06/2017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29/06/2017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29/06/2017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oHiwpz7r4wY"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11"/>
          <p:cNvSpPr>
            <a:spLocks noGrp="1" noChangeArrowheads="1"/>
          </p:cNvSpPr>
          <p:nvPr>
            <p:ph type="sldNum" sz="quarter" idx="12"/>
          </p:nvPr>
        </p:nvSpPr>
        <p:spPr>
          <a:xfrm>
            <a:off x="6553200" y="6248400"/>
            <a:ext cx="2133600" cy="4572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C2952CC6-0338-4DB3-B5BB-416EA4BE2AAF}" type="slidenum">
              <a:rPr lang="en-GB" altLang="en-US" sz="1400" smtClean="0">
                <a:ea typeface="ＭＳ Ｐゴシック" pitchFamily="34" charset="-128"/>
              </a:rPr>
              <a:pPr eaLnBrk="1" hangingPunct="1">
                <a:spcBef>
                  <a:spcPct val="0"/>
                </a:spcBef>
                <a:buFontTx/>
                <a:buNone/>
                <a:defRPr/>
              </a:pPr>
              <a:t>1</a:t>
            </a:fld>
            <a:endParaRPr lang="en-GB" altLang="en-US" sz="1400" smtClean="0">
              <a:ea typeface="ＭＳ Ｐゴシック" pitchFamily="34" charset="-128"/>
            </a:endParaRPr>
          </a:p>
        </p:txBody>
      </p:sp>
      <p:sp>
        <p:nvSpPr>
          <p:cNvPr id="3075" name="Rectangle 2"/>
          <p:cNvSpPr>
            <a:spLocks noGrp="1" noChangeArrowheads="1"/>
          </p:cNvSpPr>
          <p:nvPr>
            <p:ph type="ctrTitle"/>
          </p:nvPr>
        </p:nvSpPr>
        <p:spPr>
          <a:xfrm>
            <a:off x="611188" y="1989138"/>
            <a:ext cx="7772400" cy="1470025"/>
          </a:xfrm>
        </p:spPr>
        <p:txBody>
          <a:bodyPr>
            <a:normAutofit fontScale="90000"/>
          </a:bodyPr>
          <a:lstStyle/>
          <a:p>
            <a:r>
              <a:rPr lang="cy-GB" b="1" dirty="0" smtClean="0"/>
              <a:t/>
            </a:r>
            <a:br>
              <a:rPr lang="cy-GB" b="1" dirty="0" smtClean="0"/>
            </a:br>
            <a:r>
              <a:rPr lang="cy-GB" b="1" dirty="0"/>
              <a:t/>
            </a:r>
            <a:br>
              <a:rPr lang="cy-GB" b="1" dirty="0"/>
            </a:br>
            <a:r>
              <a:rPr lang="cy-GB" b="1" dirty="0" smtClean="0"/>
              <a:t/>
            </a:r>
            <a:br>
              <a:rPr lang="cy-GB" b="1" dirty="0" smtClean="0"/>
            </a:br>
            <a:r>
              <a:rPr lang="en-US" altLang="en-US" dirty="0">
                <a:solidFill>
                  <a:schemeClr val="bg1"/>
                </a:solidFill>
              </a:rPr>
              <a:t>EAEC6001/C</a:t>
            </a:r>
            <a:br>
              <a:rPr lang="en-US" altLang="en-US" dirty="0">
                <a:solidFill>
                  <a:schemeClr val="bg1"/>
                </a:solidFill>
              </a:rPr>
            </a:br>
            <a:r>
              <a:rPr lang="en-US" altLang="en-US" dirty="0" err="1">
                <a:solidFill>
                  <a:schemeClr val="bg1"/>
                </a:solidFill>
              </a:rPr>
              <a:t>Yr</a:t>
            </a:r>
            <a:r>
              <a:rPr lang="en-US" altLang="en-US" dirty="0">
                <a:solidFill>
                  <a:schemeClr val="bg1"/>
                </a:solidFill>
              </a:rPr>
              <a:t> </a:t>
            </a:r>
            <a:r>
              <a:rPr lang="en-US" altLang="en-US" dirty="0" err="1">
                <a:solidFill>
                  <a:schemeClr val="bg1"/>
                </a:solidFill>
              </a:rPr>
              <a:t>Oedolyn</a:t>
            </a:r>
            <a:r>
              <a:rPr lang="en-US" altLang="en-US" dirty="0">
                <a:solidFill>
                  <a:schemeClr val="bg1"/>
                </a:solidFill>
              </a:rPr>
              <a:t> </a:t>
            </a:r>
            <a:r>
              <a:rPr lang="en-US" altLang="en-US" dirty="0" err="1">
                <a:solidFill>
                  <a:schemeClr val="bg1"/>
                </a:solidFill>
              </a:rPr>
              <a:t>Adfyfyriol</a:t>
            </a:r>
            <a:r>
              <a:rPr lang="en-GB" dirty="0">
                <a:solidFill>
                  <a:schemeClr val="bg1"/>
                </a:solidFill>
              </a:rPr>
              <a:t/>
            </a:r>
            <a:br>
              <a:rPr lang="en-GB" dirty="0">
                <a:solidFill>
                  <a:schemeClr val="bg1"/>
                </a:solidFill>
              </a:rPr>
            </a:br>
            <a:r>
              <a:rPr lang="en-GB" dirty="0" smtClean="0">
                <a:solidFill>
                  <a:schemeClr val="bg1"/>
                </a:solidFill>
              </a:rPr>
              <a:t/>
            </a:r>
            <a:br>
              <a:rPr lang="en-GB" dirty="0" smtClean="0">
                <a:solidFill>
                  <a:schemeClr val="bg1"/>
                </a:solidFill>
              </a:rPr>
            </a:br>
            <a:r>
              <a:rPr lang="en-GB" dirty="0" smtClean="0">
                <a:solidFill>
                  <a:schemeClr val="bg1"/>
                </a:solidFill>
              </a:rPr>
              <a:t>The Reflective Adult</a:t>
            </a:r>
            <a:r>
              <a:rPr lang="en-GB" dirty="0">
                <a:solidFill>
                  <a:schemeClr val="bg1"/>
                </a:solidFill>
              </a:rPr>
              <a:t/>
            </a:r>
            <a:br>
              <a:rPr lang="en-GB" dirty="0">
                <a:solidFill>
                  <a:schemeClr val="bg1"/>
                </a:solidFill>
              </a:rPr>
            </a:br>
            <a:r>
              <a:rPr lang="en-GB" b="1" dirty="0">
                <a:solidFill>
                  <a:schemeClr val="bg1"/>
                </a:solidFill>
              </a:rPr>
              <a:t> </a:t>
            </a:r>
            <a:r>
              <a:rPr lang="en-GB" dirty="0">
                <a:solidFill>
                  <a:schemeClr val="bg1"/>
                </a:solidFill>
              </a:rPr>
              <a:t/>
            </a:r>
            <a:br>
              <a:rPr lang="en-GB" dirty="0">
                <a:solidFill>
                  <a:schemeClr val="bg1"/>
                </a:solidFill>
              </a:rPr>
            </a:br>
            <a:endParaRPr lang="en-GB" altLang="en-US" dirty="0" smtClean="0">
              <a:solidFill>
                <a:schemeClr val="bg1"/>
              </a:solidFill>
            </a:endParaRPr>
          </a:p>
        </p:txBody>
      </p:sp>
      <p:sp>
        <p:nvSpPr>
          <p:cNvPr id="3076" name="Rectangle 3"/>
          <p:cNvSpPr>
            <a:spLocks noGrp="1" noChangeArrowheads="1"/>
          </p:cNvSpPr>
          <p:nvPr>
            <p:ph type="subTitle" idx="1"/>
          </p:nvPr>
        </p:nvSpPr>
        <p:spPr>
          <a:xfrm>
            <a:off x="1357313" y="5013175"/>
            <a:ext cx="6400800" cy="1080121"/>
          </a:xfrm>
        </p:spPr>
        <p:txBody>
          <a:bodyPr/>
          <a:lstStyle/>
          <a:p>
            <a:pPr eaLnBrk="1" hangingPunct="1">
              <a:lnSpc>
                <a:spcPct val="80000"/>
              </a:lnSpc>
            </a:pPr>
            <a:endParaRPr lang="en-GB" altLang="en-US" sz="2800" dirty="0" smtClean="0">
              <a:solidFill>
                <a:schemeClr val="bg1"/>
              </a:solidFill>
            </a:endParaRPr>
          </a:p>
          <a:p>
            <a:pPr eaLnBrk="1" hangingPunct="1">
              <a:lnSpc>
                <a:spcPct val="80000"/>
              </a:lnSpc>
            </a:pPr>
            <a:r>
              <a:rPr lang="en-GB" altLang="en-US" sz="2800" b="1" dirty="0" err="1" smtClean="0">
                <a:solidFill>
                  <a:schemeClr val="bg1"/>
                </a:solidFill>
              </a:rPr>
              <a:t>Darlith</a:t>
            </a:r>
            <a:r>
              <a:rPr lang="en-GB" altLang="en-US" sz="2800" b="1" dirty="0" smtClean="0">
                <a:solidFill>
                  <a:schemeClr val="bg1"/>
                </a:solidFill>
              </a:rPr>
              <a:t> </a:t>
            </a:r>
            <a:r>
              <a:rPr lang="en-GB" altLang="en-US" sz="2800" b="1" dirty="0">
                <a:solidFill>
                  <a:schemeClr val="bg1"/>
                </a:solidFill>
              </a:rPr>
              <a:t>7</a:t>
            </a:r>
            <a:r>
              <a:rPr lang="en-GB" altLang="en-US" sz="2800" b="1" dirty="0" smtClean="0">
                <a:solidFill>
                  <a:schemeClr val="bg1"/>
                </a:solidFill>
              </a:rPr>
              <a:t> Lecture 7</a:t>
            </a:r>
          </a:p>
        </p:txBody>
      </p:sp>
    </p:spTree>
    <p:extLst>
      <p:ext uri="{BB962C8B-B14F-4D97-AF65-F5344CB8AC3E}">
        <p14:creationId xmlns:p14="http://schemas.microsoft.com/office/powerpoint/2010/main" val="29637961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Cymunedau o </a:t>
            </a:r>
            <a:r>
              <a:rPr lang="en-GB" dirty="0" err="1" smtClean="0"/>
              <a:t>arfer</a:t>
            </a:r>
            <a:r>
              <a:rPr lang="en-GB" dirty="0" smtClean="0"/>
              <a:t/>
            </a:r>
            <a:br>
              <a:rPr lang="en-GB" dirty="0" smtClean="0"/>
            </a:br>
            <a:r>
              <a:rPr lang="en-GB" dirty="0" smtClean="0"/>
              <a:t>Communities of practice</a:t>
            </a:r>
            <a:endParaRPr lang="en-GB" dirty="0"/>
          </a:p>
        </p:txBody>
      </p:sp>
      <p:sp>
        <p:nvSpPr>
          <p:cNvPr id="5" name="Content Placeholder 4"/>
          <p:cNvSpPr>
            <a:spLocks noGrp="1"/>
          </p:cNvSpPr>
          <p:nvPr>
            <p:ph sz="half" idx="1"/>
          </p:nvPr>
        </p:nvSpPr>
        <p:spPr/>
        <p:txBody>
          <a:bodyPr/>
          <a:lstStyle/>
          <a:p>
            <a:r>
              <a:rPr lang="en-GB" dirty="0" err="1" smtClean="0"/>
              <a:t>Gwasanaethau</a:t>
            </a:r>
            <a:r>
              <a:rPr lang="en-GB" dirty="0" smtClean="0"/>
              <a:t> o </a:t>
            </a:r>
            <a:r>
              <a:rPr lang="en-GB" dirty="0" err="1" smtClean="0"/>
              <a:t>ansawdd</a:t>
            </a:r>
            <a:endParaRPr lang="en-GB" dirty="0" smtClean="0"/>
          </a:p>
          <a:p>
            <a:r>
              <a:rPr lang="en-GB" dirty="0" err="1" smtClean="0"/>
              <a:t>Cydweithredu</a:t>
            </a:r>
            <a:endParaRPr lang="en-GB" dirty="0" smtClean="0"/>
          </a:p>
          <a:p>
            <a:r>
              <a:rPr lang="en-GB" dirty="0" smtClean="0"/>
              <a:t>Y </a:t>
            </a:r>
            <a:r>
              <a:rPr lang="en-GB" dirty="0" err="1" smtClean="0"/>
              <a:t>plentyn</a:t>
            </a:r>
            <a:r>
              <a:rPr lang="en-GB" dirty="0" smtClean="0"/>
              <a:t> </a:t>
            </a:r>
            <a:r>
              <a:rPr lang="en-GB" dirty="0" err="1" smtClean="0"/>
              <a:t>a’r</a:t>
            </a:r>
            <a:r>
              <a:rPr lang="en-GB" dirty="0" smtClean="0"/>
              <a:t> </a:t>
            </a:r>
            <a:r>
              <a:rPr lang="en-GB" dirty="0" err="1" smtClean="0"/>
              <a:t>deulu</a:t>
            </a:r>
            <a:endParaRPr lang="en-GB" dirty="0"/>
          </a:p>
        </p:txBody>
      </p:sp>
      <p:sp>
        <p:nvSpPr>
          <p:cNvPr id="6" name="Content Placeholder 5"/>
          <p:cNvSpPr>
            <a:spLocks noGrp="1"/>
          </p:cNvSpPr>
          <p:nvPr>
            <p:ph sz="half" idx="2"/>
          </p:nvPr>
        </p:nvSpPr>
        <p:spPr/>
        <p:txBody>
          <a:bodyPr/>
          <a:lstStyle/>
          <a:p>
            <a:r>
              <a:rPr lang="en-GB" dirty="0" smtClean="0"/>
              <a:t>Quality services</a:t>
            </a:r>
          </a:p>
          <a:p>
            <a:r>
              <a:rPr lang="en-GB" dirty="0" smtClean="0"/>
              <a:t>Collaboration</a:t>
            </a:r>
          </a:p>
          <a:p>
            <a:r>
              <a:rPr lang="en-GB" dirty="0" smtClean="0"/>
              <a:t>The child and the family</a:t>
            </a:r>
            <a:endParaRPr lang="en-GB" dirty="0"/>
          </a:p>
        </p:txBody>
      </p:sp>
    </p:spTree>
    <p:extLst>
      <p:ext uri="{BB962C8B-B14F-4D97-AF65-F5344CB8AC3E}">
        <p14:creationId xmlns:p14="http://schemas.microsoft.com/office/powerpoint/2010/main" val="1249278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4"/>
          <p:cNvSpPr>
            <a:spLocks noGrp="1" noChangeArrowheads="1"/>
          </p:cNvSpPr>
          <p:nvPr>
            <p:ph type="title"/>
          </p:nvPr>
        </p:nvSpPr>
        <p:spPr/>
        <p:txBody>
          <a:bodyPr>
            <a:normAutofit fontScale="90000"/>
          </a:bodyPr>
          <a:lstStyle/>
          <a:p>
            <a:pPr eaLnBrk="1" hangingPunct="1"/>
            <a:r>
              <a:rPr lang="en-GB" altLang="en-US" sz="4000" dirty="0" err="1" smtClean="0"/>
              <a:t>Gw</a:t>
            </a:r>
            <a:r>
              <a:rPr lang="cy-GB" altLang="en-US" sz="4000" dirty="0" smtClean="0"/>
              <a:t>eithio mewn partneriaeth</a:t>
            </a:r>
            <a:br>
              <a:rPr lang="cy-GB" altLang="en-US" sz="4000" dirty="0" smtClean="0"/>
            </a:br>
            <a:r>
              <a:rPr lang="en-GB" altLang="en-US" sz="4000" i="1" dirty="0" smtClean="0"/>
              <a:t>Partnership working</a:t>
            </a:r>
            <a:endParaRPr lang="cy-GB" altLang="en-US" sz="4000" i="1" dirty="0" smtClean="0"/>
          </a:p>
        </p:txBody>
      </p:sp>
      <p:sp>
        <p:nvSpPr>
          <p:cNvPr id="23555" name="Rectangle 5"/>
          <p:cNvSpPr>
            <a:spLocks noGrp="1" noChangeArrowheads="1"/>
          </p:cNvSpPr>
          <p:nvPr>
            <p:ph type="body" sz="half" idx="1"/>
          </p:nvPr>
        </p:nvSpPr>
        <p:spPr>
          <a:xfrm>
            <a:off x="457200" y="2060575"/>
            <a:ext cx="4027488" cy="4065588"/>
          </a:xfrm>
        </p:spPr>
        <p:txBody>
          <a:bodyPr/>
          <a:lstStyle/>
          <a:p>
            <a:pPr eaLnBrk="1" hangingPunct="1"/>
            <a:r>
              <a:rPr lang="cy-GB" altLang="en-US" smtClean="0"/>
              <a:t>Rhannu gwybodaeth</a:t>
            </a:r>
          </a:p>
          <a:p>
            <a:pPr eaLnBrk="1" hangingPunct="1"/>
            <a:r>
              <a:rPr lang="cy-GB" altLang="en-US" smtClean="0"/>
              <a:t>Rhwng gweithwyr proffesiynol</a:t>
            </a:r>
          </a:p>
          <a:p>
            <a:pPr eaLnBrk="1" hangingPunct="1"/>
            <a:r>
              <a:rPr lang="cy-GB" altLang="en-US" smtClean="0"/>
              <a:t>Rhwng teuluoedd a gweithwyr proffesiynol</a:t>
            </a:r>
          </a:p>
          <a:p>
            <a:pPr eaLnBrk="1" hangingPunct="1"/>
            <a:endParaRPr lang="en-US" altLang="en-US" smtClean="0"/>
          </a:p>
        </p:txBody>
      </p:sp>
      <p:sp>
        <p:nvSpPr>
          <p:cNvPr id="23556" name="Rectangle 6"/>
          <p:cNvSpPr>
            <a:spLocks noGrp="1" noChangeArrowheads="1"/>
          </p:cNvSpPr>
          <p:nvPr>
            <p:ph type="body" sz="half" idx="2"/>
          </p:nvPr>
        </p:nvSpPr>
        <p:spPr>
          <a:xfrm>
            <a:off x="4656138" y="2133600"/>
            <a:ext cx="4030662" cy="3992563"/>
          </a:xfrm>
        </p:spPr>
        <p:txBody>
          <a:bodyPr/>
          <a:lstStyle/>
          <a:p>
            <a:pPr eaLnBrk="1" hangingPunct="1"/>
            <a:r>
              <a:rPr lang="en-GB" altLang="en-US" i="1" smtClean="0"/>
              <a:t>Sharing of information</a:t>
            </a:r>
            <a:endParaRPr lang="en-US" altLang="en-US" i="1" smtClean="0"/>
          </a:p>
          <a:p>
            <a:pPr eaLnBrk="1" hangingPunct="1"/>
            <a:r>
              <a:rPr lang="en-GB" altLang="en-US" i="1" smtClean="0"/>
              <a:t>Between professionals</a:t>
            </a:r>
          </a:p>
          <a:p>
            <a:pPr eaLnBrk="1" hangingPunct="1"/>
            <a:r>
              <a:rPr lang="en-GB" altLang="en-US" i="1" smtClean="0"/>
              <a:t>Between families and professionals</a:t>
            </a:r>
            <a:endParaRPr lang="en-US" altLang="en-US" i="1" smtClean="0"/>
          </a:p>
          <a:p>
            <a:pPr eaLnBrk="1" hangingPunct="1"/>
            <a:endParaRPr lang="cy-GB" altLang="en-US" smtClean="0"/>
          </a:p>
        </p:txBody>
      </p:sp>
    </p:spTree>
    <p:extLst>
      <p:ext uri="{BB962C8B-B14F-4D97-AF65-F5344CB8AC3E}">
        <p14:creationId xmlns:p14="http://schemas.microsoft.com/office/powerpoint/2010/main" val="1999543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Grp="1" noChangeArrowheads="1"/>
          </p:cNvSpPr>
          <p:nvPr>
            <p:ph type="title"/>
          </p:nvPr>
        </p:nvSpPr>
        <p:spPr>
          <a:xfrm>
            <a:off x="685800" y="609600"/>
            <a:ext cx="7772400" cy="658813"/>
          </a:xfrm>
        </p:spPr>
        <p:txBody>
          <a:bodyPr>
            <a:normAutofit fontScale="90000"/>
          </a:bodyPr>
          <a:lstStyle/>
          <a:p>
            <a:pPr eaLnBrk="1" hangingPunct="1"/>
            <a:r>
              <a:rPr lang="cy-GB" altLang="en-US" sz="4000" dirty="0" smtClean="0"/>
              <a:t>Cymunedau arfer </a:t>
            </a:r>
            <a:br>
              <a:rPr lang="cy-GB" altLang="en-US" sz="4000" dirty="0" smtClean="0"/>
            </a:br>
            <a:r>
              <a:rPr lang="en-GB" altLang="en-US" sz="4000" dirty="0" smtClean="0"/>
              <a:t>Communities of practice</a:t>
            </a:r>
            <a:br>
              <a:rPr lang="en-GB" altLang="en-US" sz="4000" dirty="0" smtClean="0"/>
            </a:br>
            <a:endParaRPr lang="cy-GB" altLang="en-US" sz="4000" dirty="0" smtClean="0"/>
          </a:p>
        </p:txBody>
      </p:sp>
      <p:sp>
        <p:nvSpPr>
          <p:cNvPr id="25603" name="Rectangle 7"/>
          <p:cNvSpPr>
            <a:spLocks noGrp="1" noChangeArrowheads="1"/>
          </p:cNvSpPr>
          <p:nvPr>
            <p:ph type="body" idx="1"/>
          </p:nvPr>
        </p:nvSpPr>
        <p:spPr>
          <a:xfrm>
            <a:off x="685800" y="1412875"/>
            <a:ext cx="7772400" cy="4683125"/>
          </a:xfrm>
        </p:spPr>
        <p:txBody>
          <a:bodyPr/>
          <a:lstStyle/>
          <a:p>
            <a:pPr eaLnBrk="1" hangingPunct="1">
              <a:buFontTx/>
              <a:buNone/>
            </a:pPr>
            <a:r>
              <a:rPr lang="en-GB" altLang="en-US" sz="2800" dirty="0" smtClean="0"/>
              <a:t>“Reflecting on how we perceive children’s experiences may depend on how we view the child. …..The ways in which we interpret our practice are also framed by our current view of practice as well as our awareness of relevant literature, or theories, case studies and research data related to a variety of early years settings”.</a:t>
            </a:r>
          </a:p>
          <a:p>
            <a:pPr algn="r" eaLnBrk="1" hangingPunct="1">
              <a:buFontTx/>
              <a:buNone/>
            </a:pPr>
            <a:r>
              <a:rPr lang="en-GB" altLang="en-US" sz="2800" smtClean="0"/>
              <a:t>(Paige-Smith and Craft, 2011:11)</a:t>
            </a:r>
            <a:endParaRPr lang="en-US" altLang="en-US" sz="2800" dirty="0" smtClean="0"/>
          </a:p>
          <a:p>
            <a:pPr eaLnBrk="1" hangingPunct="1">
              <a:buFontTx/>
              <a:buNone/>
            </a:pPr>
            <a:endParaRPr lang="en-US" altLang="en-US" sz="2800" dirty="0" smtClean="0"/>
          </a:p>
        </p:txBody>
      </p:sp>
    </p:spTree>
    <p:extLst>
      <p:ext uri="{BB962C8B-B14F-4D97-AF65-F5344CB8AC3E}">
        <p14:creationId xmlns:p14="http://schemas.microsoft.com/office/powerpoint/2010/main" val="883888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Cymunedau </a:t>
            </a:r>
            <a:r>
              <a:rPr lang="en-GB" dirty="0" err="1"/>
              <a:t>arfer</a:t>
            </a:r>
            <a:r>
              <a:rPr lang="en-GB" dirty="0"/>
              <a:t> </a:t>
            </a:r>
            <a:br>
              <a:rPr lang="en-GB" dirty="0"/>
            </a:br>
            <a:r>
              <a:rPr lang="en-GB" dirty="0"/>
              <a:t>Communities of practice</a:t>
            </a:r>
            <a:br>
              <a:rPr lang="en-GB" dirty="0"/>
            </a:br>
            <a:endParaRPr lang="en-GB" dirty="0"/>
          </a:p>
        </p:txBody>
      </p:sp>
      <p:sp>
        <p:nvSpPr>
          <p:cNvPr id="3" name="Content Placeholder 2"/>
          <p:cNvSpPr>
            <a:spLocks noGrp="1"/>
          </p:cNvSpPr>
          <p:nvPr>
            <p:ph idx="1"/>
          </p:nvPr>
        </p:nvSpPr>
        <p:spPr/>
        <p:txBody>
          <a:bodyPr/>
          <a:lstStyle/>
          <a:p>
            <a:r>
              <a:rPr lang="en-GB" dirty="0" smtClean="0"/>
              <a:t>‘… formed by a group of practitioners who share common prior experiences, beliefs, principles and concerns and are working towards similar aims.’</a:t>
            </a:r>
          </a:p>
          <a:p>
            <a:pPr marL="0" indent="0" algn="r">
              <a:buNone/>
            </a:pPr>
            <a:endParaRPr lang="en-GB" dirty="0" smtClean="0"/>
          </a:p>
          <a:p>
            <a:pPr marL="0" indent="0" algn="r">
              <a:buNone/>
            </a:pPr>
            <a:r>
              <a:rPr lang="en-GB" dirty="0" smtClean="0"/>
              <a:t>(Gill and </a:t>
            </a:r>
            <a:r>
              <a:rPr lang="en-GB" dirty="0"/>
              <a:t>W</a:t>
            </a:r>
            <a:r>
              <a:rPr lang="en-GB" dirty="0" smtClean="0"/>
              <a:t>hitehouse, 2017: 62)</a:t>
            </a:r>
            <a:endParaRPr lang="en-GB" dirty="0"/>
          </a:p>
        </p:txBody>
      </p:sp>
    </p:spTree>
    <p:extLst>
      <p:ext uri="{BB962C8B-B14F-4D97-AF65-F5344CB8AC3E}">
        <p14:creationId xmlns:p14="http://schemas.microsoft.com/office/powerpoint/2010/main" val="32993006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Cymuned</a:t>
            </a:r>
            <a:r>
              <a:rPr lang="en-GB" dirty="0" smtClean="0"/>
              <a:t> </a:t>
            </a:r>
            <a:r>
              <a:rPr lang="en-GB" dirty="0" err="1" smtClean="0"/>
              <a:t>dysgu</a:t>
            </a:r>
            <a:r>
              <a:rPr lang="en-GB" dirty="0" smtClean="0"/>
              <a:t/>
            </a:r>
            <a:br>
              <a:rPr lang="en-GB" dirty="0" smtClean="0"/>
            </a:br>
            <a:r>
              <a:rPr lang="en-GB" dirty="0" smtClean="0"/>
              <a:t>A community of learners</a:t>
            </a:r>
            <a:endParaRPr lang="en-GB" dirty="0"/>
          </a:p>
        </p:txBody>
      </p:sp>
      <p:sp>
        <p:nvSpPr>
          <p:cNvPr id="3" name="Content Placeholder 2"/>
          <p:cNvSpPr>
            <a:spLocks noGrp="1"/>
          </p:cNvSpPr>
          <p:nvPr>
            <p:ph sz="half" idx="1"/>
          </p:nvPr>
        </p:nvSpPr>
        <p:spPr/>
        <p:txBody>
          <a:bodyPr/>
          <a:lstStyle/>
          <a:p>
            <a:r>
              <a:rPr lang="en-GB" dirty="0" err="1" smtClean="0"/>
              <a:t>Rhannu</a:t>
            </a:r>
            <a:r>
              <a:rPr lang="en-GB" dirty="0" smtClean="0"/>
              <a:t> </a:t>
            </a:r>
            <a:r>
              <a:rPr lang="en-GB" dirty="0" err="1" smtClean="0"/>
              <a:t>gwybodaeth</a:t>
            </a:r>
            <a:endParaRPr lang="en-GB" dirty="0" smtClean="0"/>
          </a:p>
          <a:p>
            <a:r>
              <a:rPr lang="en-GB" dirty="0" err="1" smtClean="0"/>
              <a:t>Cysondeb</a:t>
            </a:r>
            <a:endParaRPr lang="en-GB" dirty="0" smtClean="0"/>
          </a:p>
          <a:p>
            <a:r>
              <a:rPr lang="en-GB" dirty="0" err="1" smtClean="0"/>
              <a:t>Gwrando</a:t>
            </a:r>
            <a:r>
              <a:rPr lang="en-GB" dirty="0" smtClean="0"/>
              <a:t> </a:t>
            </a:r>
            <a:r>
              <a:rPr lang="en-GB" dirty="0" err="1" smtClean="0"/>
              <a:t>adfyfriol</a:t>
            </a:r>
            <a:endParaRPr lang="en-GB" dirty="0" smtClean="0"/>
          </a:p>
          <a:p>
            <a:r>
              <a:rPr lang="en-GB" dirty="0" err="1" smtClean="0"/>
              <a:t>Rhannu</a:t>
            </a:r>
            <a:r>
              <a:rPr lang="en-GB" dirty="0" smtClean="0"/>
              <a:t> </a:t>
            </a:r>
            <a:r>
              <a:rPr lang="en-GB" dirty="0" err="1" smtClean="0"/>
              <a:t>arfer</a:t>
            </a:r>
            <a:r>
              <a:rPr lang="en-GB" dirty="0" smtClean="0"/>
              <a:t> </a:t>
            </a:r>
            <a:r>
              <a:rPr lang="en-GB" dirty="0" err="1" smtClean="0"/>
              <a:t>gorau</a:t>
            </a:r>
            <a:endParaRPr lang="en-GB" dirty="0"/>
          </a:p>
        </p:txBody>
      </p:sp>
      <p:sp>
        <p:nvSpPr>
          <p:cNvPr id="4" name="Content Placeholder 3"/>
          <p:cNvSpPr>
            <a:spLocks noGrp="1"/>
          </p:cNvSpPr>
          <p:nvPr>
            <p:ph sz="half" idx="2"/>
          </p:nvPr>
        </p:nvSpPr>
        <p:spPr/>
        <p:txBody>
          <a:bodyPr/>
          <a:lstStyle/>
          <a:p>
            <a:r>
              <a:rPr lang="en-GB" dirty="0" smtClean="0"/>
              <a:t>Shared knowledge</a:t>
            </a:r>
          </a:p>
          <a:p>
            <a:r>
              <a:rPr lang="en-GB" dirty="0" smtClean="0"/>
              <a:t>Consistency</a:t>
            </a:r>
          </a:p>
          <a:p>
            <a:r>
              <a:rPr lang="en-GB" dirty="0" smtClean="0"/>
              <a:t>Reflective listening</a:t>
            </a:r>
          </a:p>
          <a:p>
            <a:r>
              <a:rPr lang="en-GB" dirty="0" smtClean="0"/>
              <a:t>Sharing best practice</a:t>
            </a:r>
          </a:p>
          <a:p>
            <a:endParaRPr lang="en-GB" dirty="0"/>
          </a:p>
        </p:txBody>
      </p:sp>
    </p:spTree>
    <p:extLst>
      <p:ext uri="{BB962C8B-B14F-4D97-AF65-F5344CB8AC3E}">
        <p14:creationId xmlns:p14="http://schemas.microsoft.com/office/powerpoint/2010/main" val="777016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err="1" smtClean="0"/>
              <a:t>Camau</a:t>
            </a:r>
            <a:r>
              <a:rPr lang="en-GB" sz="3200" dirty="0" smtClean="0"/>
              <a:t> </a:t>
            </a:r>
            <a:r>
              <a:rPr lang="en-GB" sz="3200" dirty="0" err="1" smtClean="0"/>
              <a:t>adfyfyriol</a:t>
            </a:r>
            <a:r>
              <a:rPr lang="en-GB" sz="3200" dirty="0" smtClean="0"/>
              <a:t> </a:t>
            </a:r>
            <a:r>
              <a:rPr lang="en-GB" sz="3200" dirty="0" err="1" smtClean="0"/>
              <a:t>Raelin</a:t>
            </a:r>
            <a:r>
              <a:rPr lang="en-GB" sz="3200" dirty="0" smtClean="0"/>
              <a:t/>
            </a:r>
            <a:br>
              <a:rPr lang="en-GB" sz="3200" dirty="0" smtClean="0"/>
            </a:br>
            <a:r>
              <a:rPr lang="en-GB" sz="3200" dirty="0" err="1" smtClean="0"/>
              <a:t>Raelin’s</a:t>
            </a:r>
            <a:r>
              <a:rPr lang="en-GB" sz="3200" dirty="0" smtClean="0"/>
              <a:t> reflective stages</a:t>
            </a:r>
            <a:endParaRPr lang="en-GB" sz="3200" dirty="0"/>
          </a:p>
        </p:txBody>
      </p:sp>
      <p:sp>
        <p:nvSpPr>
          <p:cNvPr id="3" name="Content Placeholder 2"/>
          <p:cNvSpPr>
            <a:spLocks noGrp="1"/>
          </p:cNvSpPr>
          <p:nvPr>
            <p:ph sz="half" idx="1"/>
          </p:nvPr>
        </p:nvSpPr>
        <p:spPr/>
        <p:txBody>
          <a:bodyPr>
            <a:normAutofit fontScale="92500" lnSpcReduction="20000"/>
          </a:bodyPr>
          <a:lstStyle/>
          <a:p>
            <a:pPr marL="514350" indent="-514350">
              <a:buFont typeface="+mj-lt"/>
              <a:buAutoNum type="arabicPeriod"/>
            </a:pPr>
            <a:r>
              <a:rPr lang="en-GB" dirty="0" err="1" smtClean="0"/>
              <a:t>Siarad</a:t>
            </a:r>
            <a:r>
              <a:rPr lang="en-GB" dirty="0" smtClean="0"/>
              <a:t> – </a:t>
            </a:r>
            <a:r>
              <a:rPr lang="en-GB" dirty="0" err="1" smtClean="0"/>
              <a:t>llais</a:t>
            </a:r>
            <a:r>
              <a:rPr lang="en-GB" dirty="0" smtClean="0"/>
              <a:t> </a:t>
            </a:r>
            <a:r>
              <a:rPr lang="en-GB" dirty="0" err="1" smtClean="0"/>
              <a:t>gyfunol</a:t>
            </a:r>
            <a:endParaRPr lang="en-GB" dirty="0" smtClean="0"/>
          </a:p>
          <a:p>
            <a:pPr marL="514350" indent="-514350">
              <a:buFont typeface="+mj-lt"/>
              <a:buAutoNum type="arabicPeriod"/>
            </a:pPr>
            <a:r>
              <a:rPr lang="en-GB" dirty="0" err="1" smtClean="0"/>
              <a:t>Datgelu</a:t>
            </a:r>
            <a:r>
              <a:rPr lang="en-GB" dirty="0" smtClean="0"/>
              <a:t> – </a:t>
            </a:r>
            <a:r>
              <a:rPr lang="en-GB" dirty="0" err="1" smtClean="0"/>
              <a:t>amheuon</a:t>
            </a:r>
            <a:r>
              <a:rPr lang="en-GB" dirty="0" smtClean="0"/>
              <a:t>, </a:t>
            </a:r>
            <a:r>
              <a:rPr lang="en-GB" dirty="0" err="1" smtClean="0"/>
              <a:t>rhagdybiaethau</a:t>
            </a:r>
            <a:endParaRPr lang="en-GB" dirty="0" smtClean="0"/>
          </a:p>
          <a:p>
            <a:pPr marL="514350" indent="-514350">
              <a:buFont typeface="+mj-lt"/>
              <a:buAutoNum type="arabicPeriod"/>
            </a:pPr>
            <a:r>
              <a:rPr lang="en-GB" dirty="0" err="1" smtClean="0"/>
              <a:t>Profi</a:t>
            </a:r>
            <a:r>
              <a:rPr lang="en-GB" dirty="0" smtClean="0"/>
              <a:t> – </a:t>
            </a:r>
            <a:r>
              <a:rPr lang="en-GB" dirty="0" err="1" smtClean="0"/>
              <a:t>ffyrdd</a:t>
            </a:r>
            <a:r>
              <a:rPr lang="en-GB" dirty="0" smtClean="0"/>
              <a:t> </a:t>
            </a:r>
            <a:r>
              <a:rPr lang="en-GB" dirty="0" err="1" smtClean="0"/>
              <a:t>newydd</a:t>
            </a:r>
            <a:r>
              <a:rPr lang="en-GB" dirty="0" smtClean="0"/>
              <a:t> o </a:t>
            </a:r>
            <a:r>
              <a:rPr lang="en-GB" dirty="0" err="1" smtClean="0"/>
              <a:t>feddwl</a:t>
            </a:r>
            <a:endParaRPr lang="en-GB" dirty="0" smtClean="0"/>
          </a:p>
          <a:p>
            <a:pPr marL="514350" indent="-514350">
              <a:buFont typeface="+mj-lt"/>
              <a:buAutoNum type="arabicPeriod"/>
            </a:pPr>
            <a:r>
              <a:rPr lang="en-GB" dirty="0" err="1" smtClean="0"/>
              <a:t>Chwilota</a:t>
            </a:r>
            <a:r>
              <a:rPr lang="en-GB" dirty="0" smtClean="0"/>
              <a:t> – </a:t>
            </a:r>
            <a:r>
              <a:rPr lang="en-GB" dirty="0" err="1" smtClean="0"/>
              <a:t>ystyried</a:t>
            </a:r>
            <a:r>
              <a:rPr lang="en-GB" dirty="0" smtClean="0"/>
              <a:t> </a:t>
            </a:r>
            <a:r>
              <a:rPr lang="en-GB" dirty="0" err="1" smtClean="0"/>
              <a:t>pob</a:t>
            </a:r>
            <a:r>
              <a:rPr lang="en-GB" dirty="0" smtClean="0"/>
              <a:t> </a:t>
            </a:r>
            <a:r>
              <a:rPr lang="en-GB" dirty="0" err="1" smtClean="0"/>
              <a:t>safbwynt</a:t>
            </a:r>
            <a:endParaRPr lang="en-GB" dirty="0" smtClean="0"/>
          </a:p>
          <a:p>
            <a:pPr marL="514350" indent="-514350">
              <a:buFont typeface="+mj-lt"/>
              <a:buAutoNum type="arabicPeriod"/>
            </a:pPr>
            <a:r>
              <a:rPr lang="en-GB" dirty="0" smtClean="0"/>
              <a:t>Bod – </a:t>
            </a:r>
            <a:r>
              <a:rPr lang="en-GB" dirty="0" err="1" smtClean="0"/>
              <a:t>ymwybyddiaeth</a:t>
            </a:r>
            <a:endParaRPr lang="en-GB" dirty="0"/>
          </a:p>
          <a:p>
            <a:pPr marL="0" indent="0">
              <a:buNone/>
            </a:pPr>
            <a:endParaRPr lang="en-GB" sz="2600" dirty="0" smtClean="0"/>
          </a:p>
          <a:p>
            <a:pPr marL="0" indent="0">
              <a:buNone/>
            </a:pPr>
            <a:endParaRPr lang="en-GB" dirty="0"/>
          </a:p>
        </p:txBody>
      </p:sp>
      <p:sp>
        <p:nvSpPr>
          <p:cNvPr id="4" name="Content Placeholder 3"/>
          <p:cNvSpPr>
            <a:spLocks noGrp="1"/>
          </p:cNvSpPr>
          <p:nvPr>
            <p:ph sz="half" idx="2"/>
          </p:nvPr>
        </p:nvSpPr>
        <p:spPr>
          <a:xfrm>
            <a:off x="4642737" y="1600201"/>
            <a:ext cx="4038600" cy="3628999"/>
          </a:xfrm>
        </p:spPr>
        <p:txBody>
          <a:bodyPr>
            <a:normAutofit fontScale="92500" lnSpcReduction="20000"/>
          </a:bodyPr>
          <a:lstStyle/>
          <a:p>
            <a:pPr marL="514350" indent="-514350">
              <a:buFont typeface="+mj-lt"/>
              <a:buAutoNum type="arabicPeriod"/>
            </a:pPr>
            <a:r>
              <a:rPr lang="en-GB" dirty="0" smtClean="0"/>
              <a:t>Speaking – a collective voice</a:t>
            </a:r>
          </a:p>
          <a:p>
            <a:pPr marL="514350" indent="-514350">
              <a:buFont typeface="+mj-lt"/>
              <a:buAutoNum type="arabicPeriod"/>
            </a:pPr>
            <a:r>
              <a:rPr lang="en-GB" dirty="0" smtClean="0"/>
              <a:t>Disclosing – doubts, assumptions</a:t>
            </a:r>
          </a:p>
          <a:p>
            <a:pPr marL="514350" indent="-514350">
              <a:buFont typeface="+mj-lt"/>
              <a:buAutoNum type="arabicPeriod"/>
            </a:pPr>
            <a:r>
              <a:rPr lang="en-GB" dirty="0" smtClean="0"/>
              <a:t>Testing – new ways of thinking</a:t>
            </a:r>
          </a:p>
          <a:p>
            <a:pPr marL="514350" indent="-514350">
              <a:buFont typeface="+mj-lt"/>
              <a:buAutoNum type="arabicPeriod"/>
            </a:pPr>
            <a:r>
              <a:rPr lang="en-GB" dirty="0" smtClean="0"/>
              <a:t>Probing – considering all views</a:t>
            </a:r>
          </a:p>
          <a:p>
            <a:pPr marL="514350" indent="-514350">
              <a:buFont typeface="+mj-lt"/>
              <a:buAutoNum type="arabicPeriod"/>
            </a:pPr>
            <a:r>
              <a:rPr lang="en-GB" dirty="0" smtClean="0"/>
              <a:t>Being – mindfulness, awareness</a:t>
            </a:r>
            <a:endParaRPr lang="en-GB" dirty="0"/>
          </a:p>
        </p:txBody>
      </p:sp>
      <p:sp>
        <p:nvSpPr>
          <p:cNvPr id="6" name="TextBox 5"/>
          <p:cNvSpPr txBox="1"/>
          <p:nvPr/>
        </p:nvSpPr>
        <p:spPr>
          <a:xfrm>
            <a:off x="5436097" y="5085184"/>
            <a:ext cx="3245240" cy="400110"/>
          </a:xfrm>
          <a:prstGeom prst="rect">
            <a:avLst/>
          </a:prstGeom>
          <a:noFill/>
        </p:spPr>
        <p:txBody>
          <a:bodyPr wrap="square" rtlCol="0">
            <a:spAutoFit/>
          </a:bodyPr>
          <a:lstStyle/>
          <a:p>
            <a:r>
              <a:rPr lang="en-GB" sz="2000" dirty="0"/>
              <a:t>(Hayes et al., 2017:14) </a:t>
            </a:r>
          </a:p>
        </p:txBody>
      </p:sp>
    </p:spTree>
    <p:extLst>
      <p:ext uri="{BB962C8B-B14F-4D97-AF65-F5344CB8AC3E}">
        <p14:creationId xmlns:p14="http://schemas.microsoft.com/office/powerpoint/2010/main" val="2845028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418058"/>
          </a:xfrm>
        </p:spPr>
        <p:txBody>
          <a:bodyPr>
            <a:noAutofit/>
          </a:bodyPr>
          <a:lstStyle/>
          <a:p>
            <a:r>
              <a:rPr lang="en-GB" sz="3200" dirty="0" err="1" smtClean="0"/>
              <a:t>Ymateb</a:t>
            </a:r>
            <a:r>
              <a:rPr lang="en-GB" sz="3200" dirty="0" smtClean="0"/>
              <a:t> </a:t>
            </a:r>
            <a:r>
              <a:rPr lang="en-GB" sz="3200" dirty="0" err="1" smtClean="0"/>
              <a:t>i</a:t>
            </a:r>
            <a:r>
              <a:rPr lang="en-GB" sz="3200" dirty="0" smtClean="0"/>
              <a:t> </a:t>
            </a:r>
            <a:r>
              <a:rPr lang="en-GB" sz="3200" dirty="0" err="1" smtClean="0"/>
              <a:t>newid</a:t>
            </a:r>
            <a:r>
              <a:rPr lang="en-GB" sz="3200" dirty="0" smtClean="0"/>
              <a:t>      Responding to change</a:t>
            </a:r>
            <a:endParaRPr lang="en-GB" sz="3200" dirty="0"/>
          </a:p>
        </p:txBody>
      </p:sp>
      <p:sp>
        <p:nvSpPr>
          <p:cNvPr id="6" name="Content Placeholder 5"/>
          <p:cNvSpPr>
            <a:spLocks noGrp="1"/>
          </p:cNvSpPr>
          <p:nvPr>
            <p:ph idx="1"/>
          </p:nvPr>
        </p:nvSpPr>
        <p:spPr>
          <a:xfrm>
            <a:off x="457200" y="836712"/>
            <a:ext cx="8229600" cy="4680521"/>
          </a:xfrm>
        </p:spPr>
        <p:txBody>
          <a:bodyPr>
            <a:normAutofit/>
          </a:bodyPr>
          <a:lstStyle/>
          <a:p>
            <a:r>
              <a:rPr lang="en-GB" dirty="0" smtClean="0"/>
              <a:t>R – reason</a:t>
            </a:r>
          </a:p>
          <a:p>
            <a:r>
              <a:rPr lang="en-GB" dirty="0" smtClean="0"/>
              <a:t>E – evaluate</a:t>
            </a:r>
          </a:p>
          <a:p>
            <a:r>
              <a:rPr lang="en-GB" dirty="0" smtClean="0"/>
              <a:t>F – feedback</a:t>
            </a:r>
          </a:p>
          <a:p>
            <a:r>
              <a:rPr lang="en-GB" dirty="0" smtClean="0"/>
              <a:t>L – learn</a:t>
            </a:r>
          </a:p>
          <a:p>
            <a:r>
              <a:rPr lang="en-GB" dirty="0" smtClean="0"/>
              <a:t>E – explain</a:t>
            </a:r>
          </a:p>
          <a:p>
            <a:r>
              <a:rPr lang="en-GB" dirty="0" smtClean="0"/>
              <a:t>C – consider</a:t>
            </a:r>
          </a:p>
          <a:p>
            <a:r>
              <a:rPr lang="en-GB" dirty="0" smtClean="0"/>
              <a:t>T – think</a:t>
            </a:r>
          </a:p>
          <a:p>
            <a:pPr marL="0" indent="0" algn="r">
              <a:buNone/>
            </a:pPr>
            <a:r>
              <a:rPr lang="en-GB" dirty="0" smtClean="0"/>
              <a:t>(</a:t>
            </a:r>
            <a:r>
              <a:rPr lang="en-GB" dirty="0" err="1" smtClean="0"/>
              <a:t>Hallett</a:t>
            </a:r>
            <a:r>
              <a:rPr lang="en-GB" dirty="0" smtClean="0"/>
              <a:t>, 2013: 28)</a:t>
            </a:r>
          </a:p>
          <a:p>
            <a:endParaRPr lang="en-GB" dirty="0"/>
          </a:p>
        </p:txBody>
      </p:sp>
    </p:spTree>
    <p:extLst>
      <p:ext uri="{BB962C8B-B14F-4D97-AF65-F5344CB8AC3E}">
        <p14:creationId xmlns:p14="http://schemas.microsoft.com/office/powerpoint/2010/main" val="28548992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Adfyfyrio</a:t>
            </a:r>
            <a:r>
              <a:rPr lang="en-GB" dirty="0" smtClean="0"/>
              <a:t> </a:t>
            </a:r>
            <a:r>
              <a:rPr lang="en-GB" dirty="0" err="1" smtClean="0"/>
              <a:t>ar</a:t>
            </a:r>
            <a:r>
              <a:rPr lang="en-GB" dirty="0" smtClean="0"/>
              <a:t> </a:t>
            </a:r>
            <a:r>
              <a:rPr lang="en-GB" dirty="0" err="1" smtClean="0"/>
              <a:t>eich</a:t>
            </a:r>
            <a:r>
              <a:rPr lang="en-GB" dirty="0" smtClean="0"/>
              <a:t> </a:t>
            </a:r>
            <a:r>
              <a:rPr lang="en-GB" dirty="0" err="1" smtClean="0"/>
              <a:t>rol</a:t>
            </a:r>
            <a:r>
              <a:rPr lang="en-GB" dirty="0" smtClean="0"/>
              <a:t/>
            </a:r>
            <a:br>
              <a:rPr lang="en-GB" dirty="0" smtClean="0"/>
            </a:br>
            <a:r>
              <a:rPr lang="en-GB" dirty="0" smtClean="0"/>
              <a:t>Reflecting on your role</a:t>
            </a:r>
            <a:endParaRPr lang="en-GB" dirty="0"/>
          </a:p>
        </p:txBody>
      </p:sp>
      <p:sp>
        <p:nvSpPr>
          <p:cNvPr id="3" name="Content Placeholder 2"/>
          <p:cNvSpPr>
            <a:spLocks noGrp="1"/>
          </p:cNvSpPr>
          <p:nvPr>
            <p:ph sz="half" idx="1"/>
          </p:nvPr>
        </p:nvSpPr>
        <p:spPr/>
        <p:txBody>
          <a:bodyPr/>
          <a:lstStyle/>
          <a:p>
            <a:r>
              <a:rPr lang="en-GB" dirty="0" err="1" smtClean="0"/>
              <a:t>Sut</a:t>
            </a:r>
            <a:r>
              <a:rPr lang="en-GB" dirty="0" smtClean="0"/>
              <a:t> </a:t>
            </a:r>
            <a:r>
              <a:rPr lang="en-GB" dirty="0" err="1" smtClean="0"/>
              <a:t>gallwch</a:t>
            </a:r>
            <a:r>
              <a:rPr lang="en-GB" dirty="0" smtClean="0"/>
              <a:t> </a:t>
            </a:r>
            <a:r>
              <a:rPr lang="en-GB" dirty="0" err="1" smtClean="0"/>
              <a:t>gwneud</a:t>
            </a:r>
            <a:r>
              <a:rPr lang="en-GB" dirty="0" smtClean="0"/>
              <a:t> </a:t>
            </a:r>
            <a:r>
              <a:rPr lang="en-GB" dirty="0" err="1" smtClean="0"/>
              <a:t>hyn</a:t>
            </a:r>
            <a:r>
              <a:rPr lang="en-GB" dirty="0" smtClean="0"/>
              <a:t> </a:t>
            </a:r>
            <a:r>
              <a:rPr lang="en-GB" dirty="0" err="1" smtClean="0"/>
              <a:t>yn</a:t>
            </a:r>
            <a:r>
              <a:rPr lang="en-GB" dirty="0" smtClean="0"/>
              <a:t> </a:t>
            </a:r>
            <a:r>
              <a:rPr lang="en-GB" dirty="0" err="1" smtClean="0"/>
              <a:t>effeithiol</a:t>
            </a:r>
            <a:r>
              <a:rPr lang="en-GB" dirty="0" smtClean="0"/>
              <a:t>?</a:t>
            </a:r>
            <a:endParaRPr lang="en-GB" dirty="0"/>
          </a:p>
          <a:p>
            <a:pPr lvl="1"/>
            <a:r>
              <a:rPr lang="en-GB" dirty="0" err="1" smtClean="0"/>
              <a:t>Meddwl</a:t>
            </a:r>
            <a:r>
              <a:rPr lang="en-GB" dirty="0" smtClean="0"/>
              <a:t> </a:t>
            </a:r>
            <a:r>
              <a:rPr lang="en-GB" dirty="0" err="1" smtClean="0"/>
              <a:t>yn</a:t>
            </a:r>
            <a:r>
              <a:rPr lang="en-GB" dirty="0" smtClean="0"/>
              <a:t> </a:t>
            </a:r>
            <a:r>
              <a:rPr lang="en-GB" dirty="0" err="1" smtClean="0"/>
              <a:t>ol</a:t>
            </a:r>
            <a:endParaRPr lang="en-GB" dirty="0" smtClean="0"/>
          </a:p>
          <a:p>
            <a:pPr lvl="1"/>
            <a:r>
              <a:rPr lang="en-GB" dirty="0" err="1" smtClean="0"/>
              <a:t>Siarad</a:t>
            </a:r>
            <a:r>
              <a:rPr lang="en-GB" dirty="0" smtClean="0"/>
              <a:t> ag </a:t>
            </a:r>
            <a:r>
              <a:rPr lang="en-GB" dirty="0" err="1" smtClean="0"/>
              <a:t>eraill</a:t>
            </a:r>
            <a:endParaRPr lang="en-GB" dirty="0" smtClean="0"/>
          </a:p>
          <a:p>
            <a:pPr lvl="1"/>
            <a:r>
              <a:rPr lang="en-GB" dirty="0" err="1" smtClean="0"/>
              <a:t>Ystyried</a:t>
            </a:r>
            <a:r>
              <a:rPr lang="en-GB" dirty="0" smtClean="0"/>
              <a:t> </a:t>
            </a:r>
            <a:r>
              <a:rPr lang="en-GB" dirty="0" err="1" smtClean="0"/>
              <a:t>perspectifau</a:t>
            </a:r>
            <a:r>
              <a:rPr lang="en-GB" dirty="0" smtClean="0"/>
              <a:t> </a:t>
            </a:r>
            <a:r>
              <a:rPr lang="en-GB" dirty="0" err="1" smtClean="0"/>
              <a:t>eraill</a:t>
            </a:r>
            <a:endParaRPr lang="en-GB" dirty="0"/>
          </a:p>
        </p:txBody>
      </p:sp>
      <p:sp>
        <p:nvSpPr>
          <p:cNvPr id="4" name="Content Placeholder 3"/>
          <p:cNvSpPr>
            <a:spLocks noGrp="1"/>
          </p:cNvSpPr>
          <p:nvPr>
            <p:ph sz="half" idx="2"/>
          </p:nvPr>
        </p:nvSpPr>
        <p:spPr/>
        <p:txBody>
          <a:bodyPr/>
          <a:lstStyle/>
          <a:p>
            <a:r>
              <a:rPr lang="en-GB" dirty="0" smtClean="0"/>
              <a:t>How can you do this effectively?</a:t>
            </a:r>
          </a:p>
          <a:p>
            <a:pPr lvl="1"/>
            <a:r>
              <a:rPr lang="en-GB" dirty="0" smtClean="0"/>
              <a:t>Thinking back</a:t>
            </a:r>
          </a:p>
          <a:p>
            <a:pPr lvl="1"/>
            <a:r>
              <a:rPr lang="en-GB" dirty="0" smtClean="0"/>
              <a:t>Talking to others</a:t>
            </a:r>
          </a:p>
          <a:p>
            <a:pPr lvl="1"/>
            <a:r>
              <a:rPr lang="en-GB" dirty="0" smtClean="0"/>
              <a:t>Considering different perspectives</a:t>
            </a:r>
          </a:p>
          <a:p>
            <a:pPr lvl="1"/>
            <a:endParaRPr lang="en-GB" dirty="0"/>
          </a:p>
        </p:txBody>
      </p:sp>
    </p:spTree>
    <p:extLst>
      <p:ext uri="{BB962C8B-B14F-4D97-AF65-F5344CB8AC3E}">
        <p14:creationId xmlns:p14="http://schemas.microsoft.com/office/powerpoint/2010/main" val="205019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4"/>
          <p:cNvSpPr>
            <a:spLocks noGrp="1" noChangeArrowheads="1"/>
          </p:cNvSpPr>
          <p:nvPr>
            <p:ph type="title"/>
          </p:nvPr>
        </p:nvSpPr>
        <p:spPr/>
        <p:txBody>
          <a:bodyPr/>
          <a:lstStyle/>
          <a:p>
            <a:pPr eaLnBrk="1" hangingPunct="1"/>
            <a:r>
              <a:rPr lang="cy-GB" altLang="en-US" smtClean="0"/>
              <a:t>Gwerthoedd        </a:t>
            </a:r>
            <a:r>
              <a:rPr lang="cy-GB" altLang="en-US" i="1" smtClean="0"/>
              <a:t>Values</a:t>
            </a:r>
            <a:endParaRPr lang="cy-GB" altLang="en-US" smtClean="0"/>
          </a:p>
        </p:txBody>
      </p:sp>
      <p:sp>
        <p:nvSpPr>
          <p:cNvPr id="24579" name="Rectangle 5"/>
          <p:cNvSpPr>
            <a:spLocks noGrp="1" noChangeArrowheads="1"/>
          </p:cNvSpPr>
          <p:nvPr>
            <p:ph type="body" sz="half" idx="1"/>
          </p:nvPr>
        </p:nvSpPr>
        <p:spPr>
          <a:xfrm>
            <a:off x="457200" y="1989138"/>
            <a:ext cx="4027488" cy="4137025"/>
          </a:xfrm>
        </p:spPr>
        <p:txBody>
          <a:bodyPr/>
          <a:lstStyle/>
          <a:p>
            <a:pPr eaLnBrk="1" hangingPunct="1"/>
            <a:r>
              <a:rPr lang="en-GB" altLang="en-US" noProof="1" smtClean="0"/>
              <a:t>Gwrthwahaniaethol</a:t>
            </a:r>
          </a:p>
          <a:p>
            <a:pPr eaLnBrk="1" hangingPunct="1"/>
            <a:r>
              <a:rPr lang="cy-GB" altLang="en-US" smtClean="0"/>
              <a:t>Cydraddoldeb a thegwch</a:t>
            </a:r>
          </a:p>
          <a:p>
            <a:pPr eaLnBrk="1" hangingPunct="1"/>
            <a:r>
              <a:rPr lang="cy-GB" altLang="en-US" smtClean="0"/>
              <a:t>Anfeirniadol</a:t>
            </a:r>
          </a:p>
          <a:p>
            <a:pPr eaLnBrk="1" hangingPunct="1"/>
            <a:r>
              <a:rPr lang="cy-GB" altLang="en-US" smtClean="0"/>
              <a:t>Rhannu p</a:t>
            </a:r>
            <a:r>
              <a:rPr lang="cy-GB" altLang="en-US" noProof="1" smtClean="0"/>
              <a:t>ŵer</a:t>
            </a:r>
          </a:p>
          <a:p>
            <a:pPr eaLnBrk="1" hangingPunct="1"/>
            <a:endParaRPr lang="en-US" altLang="en-US" smtClean="0"/>
          </a:p>
        </p:txBody>
      </p:sp>
      <p:sp>
        <p:nvSpPr>
          <p:cNvPr id="24580" name="Rectangle 6"/>
          <p:cNvSpPr>
            <a:spLocks noGrp="1" noChangeArrowheads="1"/>
          </p:cNvSpPr>
          <p:nvPr>
            <p:ph type="body" sz="half" idx="2"/>
          </p:nvPr>
        </p:nvSpPr>
        <p:spPr>
          <a:xfrm>
            <a:off x="5102225" y="1916113"/>
            <a:ext cx="3790950" cy="4025900"/>
          </a:xfrm>
        </p:spPr>
        <p:txBody>
          <a:bodyPr/>
          <a:lstStyle/>
          <a:p>
            <a:pPr eaLnBrk="1" hangingPunct="1"/>
            <a:r>
              <a:rPr lang="en-GB" altLang="en-US" i="1" smtClean="0"/>
              <a:t>Anti-discriminatory</a:t>
            </a:r>
          </a:p>
          <a:p>
            <a:pPr eaLnBrk="1" hangingPunct="1"/>
            <a:r>
              <a:rPr lang="en-GB" altLang="en-US" i="1" smtClean="0"/>
              <a:t>Equality and fairness</a:t>
            </a:r>
          </a:p>
          <a:p>
            <a:pPr eaLnBrk="1" hangingPunct="1"/>
            <a:r>
              <a:rPr lang="en-GB" altLang="en-US" i="1" smtClean="0"/>
              <a:t>Non-judgemental</a:t>
            </a:r>
          </a:p>
          <a:p>
            <a:pPr eaLnBrk="1" hangingPunct="1"/>
            <a:r>
              <a:rPr lang="en-GB" altLang="en-US" i="1" smtClean="0"/>
              <a:t>Power sharing</a:t>
            </a:r>
            <a:endParaRPr lang="en-US" altLang="en-US" i="1" smtClean="0"/>
          </a:p>
          <a:p>
            <a:pPr eaLnBrk="1" hangingPunct="1"/>
            <a:endParaRPr lang="en-US" altLang="en-US" noProof="1" smtClean="0"/>
          </a:p>
          <a:p>
            <a:pPr eaLnBrk="1" hangingPunct="1"/>
            <a:endParaRPr lang="cy-GB" altLang="en-US" smtClean="0"/>
          </a:p>
        </p:txBody>
      </p:sp>
    </p:spTree>
    <p:extLst>
      <p:ext uri="{BB962C8B-B14F-4D97-AF65-F5344CB8AC3E}">
        <p14:creationId xmlns:p14="http://schemas.microsoft.com/office/powerpoint/2010/main" val="1374815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p:txBody>
          <a:bodyPr/>
          <a:lstStyle/>
          <a:p>
            <a:r>
              <a:rPr lang="en-GB" dirty="0">
                <a:hlinkClick r:id="rId3"/>
              </a:rPr>
              <a:t>https://</a:t>
            </a:r>
            <a:r>
              <a:rPr lang="en-GB" dirty="0" smtClean="0">
                <a:hlinkClick r:id="rId3"/>
              </a:rPr>
              <a:t>www.youtube.com/watch?v=oHiwpz7r4wY</a:t>
            </a:r>
            <a:r>
              <a:rPr lang="en-GB" dirty="0" smtClean="0"/>
              <a:t> </a:t>
            </a:r>
            <a:endParaRPr lang="en-GB" dirty="0"/>
          </a:p>
          <a:p>
            <a:r>
              <a:rPr lang="en-GB" dirty="0" smtClean="0"/>
              <a:t>Edward de Bono’s ‘Six </a:t>
            </a:r>
            <a:r>
              <a:rPr lang="en-GB" dirty="0"/>
              <a:t>thinking </a:t>
            </a:r>
            <a:r>
              <a:rPr lang="en-GB" dirty="0" smtClean="0"/>
              <a:t>hats’</a:t>
            </a:r>
            <a:endParaRPr lang="en-GB" dirty="0"/>
          </a:p>
          <a:p>
            <a:endParaRPr lang="en-GB" dirty="0"/>
          </a:p>
        </p:txBody>
      </p:sp>
    </p:spTree>
    <p:extLst>
      <p:ext uri="{BB962C8B-B14F-4D97-AF65-F5344CB8AC3E}">
        <p14:creationId xmlns:p14="http://schemas.microsoft.com/office/powerpoint/2010/main" val="24173559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36720" y="188640"/>
            <a:ext cx="8229600" cy="490066"/>
          </a:xfrm>
        </p:spPr>
        <p:txBody>
          <a:bodyPr>
            <a:noAutofit/>
          </a:bodyPr>
          <a:lstStyle/>
          <a:p>
            <a:r>
              <a:rPr lang="en-GB" sz="3200" dirty="0" err="1" smtClean="0"/>
              <a:t>Chwe</a:t>
            </a:r>
            <a:r>
              <a:rPr lang="en-GB" sz="3200" dirty="0" smtClean="0"/>
              <a:t> </a:t>
            </a:r>
            <a:r>
              <a:rPr lang="en-GB" sz="3200" dirty="0" err="1" smtClean="0"/>
              <a:t>perspectif</a:t>
            </a:r>
            <a:r>
              <a:rPr lang="en-GB" sz="3200" dirty="0" smtClean="0"/>
              <a:t>….      Six perspectives….</a:t>
            </a:r>
            <a:endParaRPr lang="en-GB" sz="3200" dirty="0"/>
          </a:p>
        </p:txBody>
      </p:sp>
      <p:pic>
        <p:nvPicPr>
          <p:cNvPr id="8" name="Content Placeholder 7"/>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7564" y="908720"/>
            <a:ext cx="7848872" cy="4751859"/>
          </a:xfrm>
        </p:spPr>
      </p:pic>
    </p:spTree>
    <p:extLst>
      <p:ext uri="{BB962C8B-B14F-4D97-AF65-F5344CB8AC3E}">
        <p14:creationId xmlns:p14="http://schemas.microsoft.com/office/powerpoint/2010/main" val="1337887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SMART</a:t>
            </a:r>
            <a:endParaRPr lang="en-GB" dirty="0"/>
          </a:p>
        </p:txBody>
      </p:sp>
      <p:sp>
        <p:nvSpPr>
          <p:cNvPr id="3" name="Content Placeholder 2"/>
          <p:cNvSpPr>
            <a:spLocks noGrp="1"/>
          </p:cNvSpPr>
          <p:nvPr>
            <p:ph idx="1"/>
          </p:nvPr>
        </p:nvSpPr>
        <p:spPr/>
        <p:txBody>
          <a:bodyPr>
            <a:normAutofit/>
          </a:bodyPr>
          <a:lstStyle/>
          <a:p>
            <a:r>
              <a:rPr lang="en-GB" sz="4000" dirty="0" smtClean="0"/>
              <a:t>S = specific</a:t>
            </a:r>
          </a:p>
          <a:p>
            <a:r>
              <a:rPr lang="en-GB" sz="4000" dirty="0" smtClean="0"/>
              <a:t>M = meaningful  </a:t>
            </a:r>
          </a:p>
          <a:p>
            <a:r>
              <a:rPr lang="en-GB" sz="4000" dirty="0" smtClean="0"/>
              <a:t>A = achievable </a:t>
            </a:r>
          </a:p>
          <a:p>
            <a:r>
              <a:rPr lang="en-GB" sz="4000" dirty="0" smtClean="0"/>
              <a:t>R = realistic </a:t>
            </a:r>
          </a:p>
          <a:p>
            <a:r>
              <a:rPr lang="en-GB" sz="4000" dirty="0" smtClean="0"/>
              <a:t>T = timescale </a:t>
            </a:r>
            <a:endParaRPr lang="en-GB" sz="4000" dirty="0"/>
          </a:p>
          <a:p>
            <a:endParaRPr lang="en-GB" sz="2800" dirty="0"/>
          </a:p>
        </p:txBody>
      </p:sp>
    </p:spTree>
    <p:extLst>
      <p:ext uri="{BB962C8B-B14F-4D97-AF65-F5344CB8AC3E}">
        <p14:creationId xmlns:p14="http://schemas.microsoft.com/office/powerpoint/2010/main" val="1666831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Cwestiynau</a:t>
            </a:r>
            <a:r>
              <a:rPr lang="en-GB" dirty="0" smtClean="0"/>
              <a:t> </a:t>
            </a:r>
            <a:r>
              <a:rPr lang="en-GB" dirty="0" err="1" smtClean="0"/>
              <a:t>adfyfyriol</a:t>
            </a:r>
            <a:r>
              <a:rPr lang="en-GB" dirty="0" smtClean="0"/>
              <a:t/>
            </a:r>
            <a:br>
              <a:rPr lang="en-GB" dirty="0" smtClean="0"/>
            </a:br>
            <a:r>
              <a:rPr lang="en-GB" dirty="0" smtClean="0"/>
              <a:t>Reflective questions</a:t>
            </a:r>
            <a:endParaRPr lang="en-GB" dirty="0"/>
          </a:p>
        </p:txBody>
      </p:sp>
      <p:sp>
        <p:nvSpPr>
          <p:cNvPr id="5" name="Content Placeholder 4"/>
          <p:cNvSpPr>
            <a:spLocks noGrp="1"/>
          </p:cNvSpPr>
          <p:nvPr>
            <p:ph sz="half" idx="1"/>
          </p:nvPr>
        </p:nvSpPr>
        <p:spPr/>
        <p:txBody>
          <a:bodyPr>
            <a:normAutofit/>
          </a:bodyPr>
          <a:lstStyle/>
          <a:p>
            <a:r>
              <a:rPr lang="en-GB" dirty="0" err="1" smtClean="0"/>
              <a:t>Sut</a:t>
            </a:r>
            <a:r>
              <a:rPr lang="en-GB" dirty="0" smtClean="0"/>
              <a:t> </a:t>
            </a:r>
            <a:r>
              <a:rPr lang="en-GB" dirty="0" err="1" smtClean="0"/>
              <a:t>mae</a:t>
            </a:r>
            <a:r>
              <a:rPr lang="en-GB" dirty="0" smtClean="0"/>
              <a:t> </a:t>
            </a:r>
            <a:r>
              <a:rPr lang="en-GB" dirty="0" err="1" smtClean="0"/>
              <a:t>adfyfyrio</a:t>
            </a:r>
            <a:r>
              <a:rPr lang="en-GB" dirty="0" smtClean="0"/>
              <a:t> </a:t>
            </a:r>
            <a:r>
              <a:rPr lang="en-GB" dirty="0" err="1" smtClean="0"/>
              <a:t>wedi</a:t>
            </a:r>
            <a:r>
              <a:rPr lang="en-GB" dirty="0" smtClean="0"/>
              <a:t> </a:t>
            </a:r>
            <a:r>
              <a:rPr lang="en-GB" dirty="0" err="1" smtClean="0"/>
              <a:t>gwella</a:t>
            </a:r>
            <a:r>
              <a:rPr lang="en-GB" dirty="0" smtClean="0"/>
              <a:t> </a:t>
            </a:r>
            <a:r>
              <a:rPr lang="en-GB" dirty="0" err="1" smtClean="0"/>
              <a:t>arfer</a:t>
            </a:r>
            <a:r>
              <a:rPr lang="en-GB" dirty="0" smtClean="0"/>
              <a:t>?</a:t>
            </a:r>
          </a:p>
          <a:p>
            <a:r>
              <a:rPr lang="en-GB" dirty="0" err="1" smtClean="0"/>
              <a:t>Sut</a:t>
            </a:r>
            <a:r>
              <a:rPr lang="en-GB" dirty="0" smtClean="0"/>
              <a:t> </a:t>
            </a:r>
            <a:r>
              <a:rPr lang="en-GB" dirty="0" err="1" smtClean="0"/>
              <a:t>mae</a:t>
            </a:r>
            <a:r>
              <a:rPr lang="en-GB" dirty="0" smtClean="0"/>
              <a:t> plant, </a:t>
            </a:r>
            <a:r>
              <a:rPr lang="en-GB" dirty="0" err="1" smtClean="0"/>
              <a:t>teuluoedd</a:t>
            </a:r>
            <a:r>
              <a:rPr lang="en-GB" dirty="0" smtClean="0"/>
              <a:t>, </a:t>
            </a:r>
            <a:r>
              <a:rPr lang="en-GB" dirty="0" err="1" smtClean="0"/>
              <a:t>cydweithwyr</a:t>
            </a:r>
            <a:r>
              <a:rPr lang="en-GB" dirty="0" smtClean="0"/>
              <a:t> </a:t>
            </a:r>
            <a:r>
              <a:rPr lang="en-GB" dirty="0" err="1" smtClean="0"/>
              <a:t>wedi</a:t>
            </a:r>
            <a:r>
              <a:rPr lang="en-GB" dirty="0" smtClean="0"/>
              <a:t> </a:t>
            </a:r>
            <a:r>
              <a:rPr lang="en-GB" dirty="0" err="1" smtClean="0"/>
              <a:t>elwa</a:t>
            </a:r>
            <a:r>
              <a:rPr lang="en-GB" dirty="0" smtClean="0"/>
              <a:t>?</a:t>
            </a:r>
          </a:p>
          <a:p>
            <a:r>
              <a:rPr lang="en-GB" dirty="0" err="1" smtClean="0"/>
              <a:t>Sut</a:t>
            </a:r>
            <a:r>
              <a:rPr lang="en-GB" dirty="0" smtClean="0"/>
              <a:t> </a:t>
            </a:r>
            <a:r>
              <a:rPr lang="en-GB" dirty="0" err="1" smtClean="0"/>
              <a:t>ydych</a:t>
            </a:r>
            <a:r>
              <a:rPr lang="en-GB" dirty="0" smtClean="0"/>
              <a:t> chi </a:t>
            </a:r>
            <a:r>
              <a:rPr lang="en-GB" dirty="0" err="1" smtClean="0"/>
              <a:t>wedi</a:t>
            </a:r>
            <a:r>
              <a:rPr lang="en-GB" dirty="0" smtClean="0"/>
              <a:t> </a:t>
            </a:r>
            <a:r>
              <a:rPr lang="en-GB" dirty="0" err="1" smtClean="0"/>
              <a:t>elwa</a:t>
            </a:r>
            <a:r>
              <a:rPr lang="en-GB" dirty="0" smtClean="0"/>
              <a:t>?</a:t>
            </a:r>
            <a:endParaRPr lang="en-GB" dirty="0"/>
          </a:p>
        </p:txBody>
      </p:sp>
      <p:sp>
        <p:nvSpPr>
          <p:cNvPr id="6" name="Content Placeholder 5"/>
          <p:cNvSpPr>
            <a:spLocks noGrp="1"/>
          </p:cNvSpPr>
          <p:nvPr>
            <p:ph sz="half" idx="2"/>
          </p:nvPr>
        </p:nvSpPr>
        <p:spPr/>
        <p:txBody>
          <a:bodyPr>
            <a:normAutofit/>
          </a:bodyPr>
          <a:lstStyle/>
          <a:p>
            <a:r>
              <a:rPr lang="en-GB" dirty="0" smtClean="0"/>
              <a:t>How has reflection improved practice?</a:t>
            </a:r>
          </a:p>
          <a:p>
            <a:r>
              <a:rPr lang="en-GB" dirty="0" smtClean="0"/>
              <a:t>How have children, families, colleagues benefited?</a:t>
            </a:r>
          </a:p>
          <a:p>
            <a:r>
              <a:rPr lang="en-GB" dirty="0" smtClean="0"/>
              <a:t>How have you benefited?</a:t>
            </a:r>
            <a:endParaRPr lang="en-GB" dirty="0"/>
          </a:p>
        </p:txBody>
      </p:sp>
    </p:spTree>
    <p:extLst>
      <p:ext uri="{BB962C8B-B14F-4D97-AF65-F5344CB8AC3E}">
        <p14:creationId xmlns:p14="http://schemas.microsoft.com/office/powerpoint/2010/main" val="27614433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Cwestiynau</a:t>
            </a:r>
            <a:r>
              <a:rPr lang="en-GB" dirty="0"/>
              <a:t> </a:t>
            </a:r>
            <a:r>
              <a:rPr lang="en-GB" dirty="0" err="1"/>
              <a:t>adfyfyriol</a:t>
            </a:r>
            <a:r>
              <a:rPr lang="en-GB" dirty="0"/>
              <a:t/>
            </a:r>
            <a:br>
              <a:rPr lang="en-GB" dirty="0"/>
            </a:br>
            <a:r>
              <a:rPr lang="en-GB" dirty="0"/>
              <a:t>Reflective questions</a:t>
            </a:r>
          </a:p>
        </p:txBody>
      </p:sp>
      <p:sp>
        <p:nvSpPr>
          <p:cNvPr id="3" name="Content Placeholder 2"/>
          <p:cNvSpPr>
            <a:spLocks noGrp="1"/>
          </p:cNvSpPr>
          <p:nvPr>
            <p:ph sz="half" idx="1"/>
          </p:nvPr>
        </p:nvSpPr>
        <p:spPr/>
        <p:txBody>
          <a:bodyPr/>
          <a:lstStyle/>
          <a:p>
            <a:r>
              <a:rPr lang="en-GB" dirty="0" smtClean="0"/>
              <a:t>Beth?</a:t>
            </a:r>
          </a:p>
          <a:p>
            <a:r>
              <a:rPr lang="en-GB" dirty="0" err="1" smtClean="0"/>
              <a:t>Sut</a:t>
            </a:r>
            <a:r>
              <a:rPr lang="en-GB" dirty="0" smtClean="0"/>
              <a:t>?</a:t>
            </a:r>
          </a:p>
          <a:p>
            <a:r>
              <a:rPr lang="en-GB" dirty="0" err="1" smtClean="0"/>
              <a:t>Pwy</a:t>
            </a:r>
            <a:r>
              <a:rPr lang="en-GB" dirty="0" smtClean="0"/>
              <a:t>?</a:t>
            </a:r>
          </a:p>
          <a:p>
            <a:r>
              <a:rPr lang="en-GB" dirty="0" err="1" smtClean="0"/>
              <a:t>Pryd</a:t>
            </a:r>
            <a:r>
              <a:rPr lang="en-GB" dirty="0" smtClean="0"/>
              <a:t>?</a:t>
            </a:r>
          </a:p>
          <a:p>
            <a:r>
              <a:rPr lang="en-GB" dirty="0" err="1" smtClean="0"/>
              <a:t>Ble</a:t>
            </a:r>
            <a:r>
              <a:rPr lang="en-GB" dirty="0" smtClean="0"/>
              <a:t>?</a:t>
            </a:r>
          </a:p>
          <a:p>
            <a:r>
              <a:rPr lang="en-GB" dirty="0" smtClean="0"/>
              <a:t>Pam?</a:t>
            </a:r>
            <a:endParaRPr lang="en-GB" dirty="0"/>
          </a:p>
        </p:txBody>
      </p:sp>
      <p:sp>
        <p:nvSpPr>
          <p:cNvPr id="4" name="Content Placeholder 3"/>
          <p:cNvSpPr>
            <a:spLocks noGrp="1"/>
          </p:cNvSpPr>
          <p:nvPr>
            <p:ph sz="half" idx="2"/>
          </p:nvPr>
        </p:nvSpPr>
        <p:spPr/>
        <p:txBody>
          <a:bodyPr/>
          <a:lstStyle/>
          <a:p>
            <a:r>
              <a:rPr lang="en-GB" dirty="0" smtClean="0"/>
              <a:t>What?</a:t>
            </a:r>
          </a:p>
          <a:p>
            <a:r>
              <a:rPr lang="en-GB" dirty="0" smtClean="0"/>
              <a:t>How?</a:t>
            </a:r>
          </a:p>
          <a:p>
            <a:r>
              <a:rPr lang="en-GB" dirty="0" smtClean="0"/>
              <a:t>Who?</a:t>
            </a:r>
          </a:p>
          <a:p>
            <a:r>
              <a:rPr lang="en-GB" dirty="0" smtClean="0"/>
              <a:t>When?</a:t>
            </a:r>
          </a:p>
          <a:p>
            <a:r>
              <a:rPr lang="en-GB" dirty="0" smtClean="0"/>
              <a:t>Where?</a:t>
            </a:r>
          </a:p>
          <a:p>
            <a:r>
              <a:rPr lang="en-GB" dirty="0" smtClean="0"/>
              <a:t>Why?</a:t>
            </a:r>
            <a:endParaRPr lang="en-GB" dirty="0"/>
          </a:p>
        </p:txBody>
      </p:sp>
    </p:spTree>
    <p:extLst>
      <p:ext uri="{BB962C8B-B14F-4D97-AF65-F5344CB8AC3E}">
        <p14:creationId xmlns:p14="http://schemas.microsoft.com/office/powerpoint/2010/main" val="42165263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Arsylwi</a:t>
            </a:r>
            <a:r>
              <a:rPr lang="en-GB" dirty="0" smtClean="0"/>
              <a:t> ac </a:t>
            </a:r>
            <a:r>
              <a:rPr lang="en-GB" dirty="0" err="1" smtClean="0"/>
              <a:t>adfyfyrio</a:t>
            </a:r>
            <a:r>
              <a:rPr lang="en-GB" dirty="0" smtClean="0"/>
              <a:t/>
            </a:r>
            <a:br>
              <a:rPr lang="en-GB" dirty="0" smtClean="0"/>
            </a:br>
            <a:r>
              <a:rPr lang="en-GB" dirty="0" smtClean="0"/>
              <a:t>Observation and reflection</a:t>
            </a:r>
            <a:endParaRPr lang="en-GB" dirty="0"/>
          </a:p>
        </p:txBody>
      </p:sp>
      <p:sp>
        <p:nvSpPr>
          <p:cNvPr id="3" name="Content Placeholder 2"/>
          <p:cNvSpPr>
            <a:spLocks noGrp="1"/>
          </p:cNvSpPr>
          <p:nvPr>
            <p:ph sz="half" idx="1"/>
          </p:nvPr>
        </p:nvSpPr>
        <p:spPr/>
        <p:txBody>
          <a:bodyPr/>
          <a:lstStyle/>
          <a:p>
            <a:r>
              <a:rPr lang="en-GB" dirty="0" err="1" smtClean="0"/>
              <a:t>Gweld</a:t>
            </a:r>
            <a:endParaRPr lang="en-GB" dirty="0" smtClean="0"/>
          </a:p>
          <a:p>
            <a:r>
              <a:rPr lang="en-GB" dirty="0" err="1" smtClean="0"/>
              <a:t>Arsylwi</a:t>
            </a:r>
            <a:endParaRPr lang="en-GB" dirty="0" smtClean="0"/>
          </a:p>
          <a:p>
            <a:r>
              <a:rPr lang="en-GB" dirty="0" err="1" smtClean="0"/>
              <a:t>Bwriad</a:t>
            </a:r>
            <a:endParaRPr lang="en-GB" dirty="0" smtClean="0"/>
          </a:p>
          <a:p>
            <a:r>
              <a:rPr lang="en-GB" dirty="0" err="1" smtClean="0"/>
              <a:t>Dysgu</a:t>
            </a:r>
            <a:endParaRPr lang="en-GB" dirty="0" smtClean="0"/>
          </a:p>
          <a:p>
            <a:r>
              <a:rPr lang="en-GB" dirty="0" err="1" smtClean="0"/>
              <a:t>Adfyfyrio</a:t>
            </a:r>
            <a:endParaRPr lang="en-GB" dirty="0" smtClean="0"/>
          </a:p>
          <a:p>
            <a:r>
              <a:rPr lang="en-GB" dirty="0" err="1" smtClean="0"/>
              <a:t>Gweithredu</a:t>
            </a:r>
            <a:r>
              <a:rPr lang="en-GB" dirty="0" smtClean="0"/>
              <a:t> </a:t>
            </a:r>
            <a:endParaRPr lang="en-GB" dirty="0"/>
          </a:p>
        </p:txBody>
      </p:sp>
      <p:sp>
        <p:nvSpPr>
          <p:cNvPr id="4" name="Content Placeholder 3"/>
          <p:cNvSpPr>
            <a:spLocks noGrp="1"/>
          </p:cNvSpPr>
          <p:nvPr>
            <p:ph sz="half" idx="2"/>
          </p:nvPr>
        </p:nvSpPr>
        <p:spPr/>
        <p:txBody>
          <a:bodyPr/>
          <a:lstStyle/>
          <a:p>
            <a:r>
              <a:rPr lang="en-GB" dirty="0" smtClean="0"/>
              <a:t>Seeing</a:t>
            </a:r>
          </a:p>
          <a:p>
            <a:r>
              <a:rPr lang="en-GB" dirty="0" smtClean="0"/>
              <a:t>Observing</a:t>
            </a:r>
          </a:p>
          <a:p>
            <a:r>
              <a:rPr lang="en-GB" dirty="0" smtClean="0"/>
              <a:t>Intention</a:t>
            </a:r>
          </a:p>
          <a:p>
            <a:r>
              <a:rPr lang="en-GB" dirty="0" smtClean="0"/>
              <a:t>Learning</a:t>
            </a:r>
          </a:p>
          <a:p>
            <a:r>
              <a:rPr lang="en-GB" dirty="0" smtClean="0"/>
              <a:t>Reflection</a:t>
            </a:r>
          </a:p>
          <a:p>
            <a:r>
              <a:rPr lang="en-GB" dirty="0" smtClean="0"/>
              <a:t>Action </a:t>
            </a:r>
            <a:endParaRPr lang="en-GB" dirty="0"/>
          </a:p>
        </p:txBody>
      </p:sp>
    </p:spTree>
    <p:extLst>
      <p:ext uri="{BB962C8B-B14F-4D97-AF65-F5344CB8AC3E}">
        <p14:creationId xmlns:p14="http://schemas.microsoft.com/office/powerpoint/2010/main" val="25693095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Papur</a:t>
            </a:r>
            <a:r>
              <a:rPr lang="en-GB" dirty="0"/>
              <a:t> </a:t>
            </a:r>
            <a:r>
              <a:rPr lang="en-GB" dirty="0" err="1"/>
              <a:t>briffio</a:t>
            </a:r>
            <a:r>
              <a:rPr lang="en-GB" dirty="0"/>
              <a:t>         </a:t>
            </a:r>
            <a:r>
              <a:rPr lang="en-GB" dirty="0" smtClean="0"/>
              <a:t>Assignment B</a:t>
            </a:r>
            <a:endParaRPr lang="en-GB" dirty="0"/>
          </a:p>
        </p:txBody>
      </p:sp>
      <p:sp>
        <p:nvSpPr>
          <p:cNvPr id="3" name="Content Placeholder 2"/>
          <p:cNvSpPr>
            <a:spLocks noGrp="1"/>
          </p:cNvSpPr>
          <p:nvPr>
            <p:ph sz="half" idx="1"/>
          </p:nvPr>
        </p:nvSpPr>
        <p:spPr/>
        <p:txBody>
          <a:bodyPr>
            <a:normAutofit lnSpcReduction="10000"/>
          </a:bodyPr>
          <a:lstStyle/>
          <a:p>
            <a:r>
              <a:rPr lang="en-GB" dirty="0" err="1" smtClean="0"/>
              <a:t>Arfer</a:t>
            </a:r>
            <a:r>
              <a:rPr lang="en-GB" dirty="0" smtClean="0"/>
              <a:t> </a:t>
            </a:r>
            <a:r>
              <a:rPr lang="en-GB" dirty="0" err="1" smtClean="0"/>
              <a:t>gorau</a:t>
            </a:r>
            <a:endParaRPr lang="en-GB" dirty="0" smtClean="0"/>
          </a:p>
          <a:p>
            <a:r>
              <a:rPr lang="en-GB" dirty="0" err="1" smtClean="0"/>
              <a:t>Gwasanaethau</a:t>
            </a:r>
            <a:r>
              <a:rPr lang="en-GB" dirty="0" smtClean="0"/>
              <a:t> o </a:t>
            </a:r>
            <a:r>
              <a:rPr lang="en-GB" dirty="0" err="1" smtClean="0"/>
              <a:t>safon</a:t>
            </a:r>
            <a:endParaRPr lang="en-GB" dirty="0" smtClean="0"/>
          </a:p>
          <a:p>
            <a:r>
              <a:rPr lang="en-GB" dirty="0" err="1" smtClean="0"/>
              <a:t>Datblygiad</a:t>
            </a:r>
            <a:r>
              <a:rPr lang="en-GB" dirty="0" smtClean="0"/>
              <a:t> </a:t>
            </a:r>
            <a:r>
              <a:rPr lang="en-GB" dirty="0" err="1" smtClean="0"/>
              <a:t>personol</a:t>
            </a:r>
            <a:r>
              <a:rPr lang="en-GB" dirty="0" smtClean="0"/>
              <a:t> a </a:t>
            </a:r>
            <a:r>
              <a:rPr lang="en-GB" dirty="0" err="1" smtClean="0"/>
              <a:t>phroffesiynol</a:t>
            </a:r>
            <a:endParaRPr lang="en-GB" dirty="0" smtClean="0"/>
          </a:p>
          <a:p>
            <a:r>
              <a:rPr lang="en-GB" dirty="0" err="1" smtClean="0"/>
              <a:t>Gwybodaeth</a:t>
            </a:r>
            <a:r>
              <a:rPr lang="en-GB" dirty="0" smtClean="0"/>
              <a:t>, </a:t>
            </a:r>
            <a:r>
              <a:rPr lang="en-GB" dirty="0" err="1" smtClean="0"/>
              <a:t>sgiliau</a:t>
            </a:r>
            <a:r>
              <a:rPr lang="en-GB" dirty="0" smtClean="0"/>
              <a:t> a </a:t>
            </a:r>
            <a:r>
              <a:rPr lang="en-GB" dirty="0" err="1" smtClean="0"/>
              <a:t>gwerthoedd</a:t>
            </a:r>
            <a:endParaRPr lang="en-GB" dirty="0" smtClean="0"/>
          </a:p>
          <a:p>
            <a:r>
              <a:rPr lang="en-GB" dirty="0" err="1" smtClean="0"/>
              <a:t>Cysylltiadau</a:t>
            </a:r>
            <a:r>
              <a:rPr lang="en-GB" dirty="0" smtClean="0"/>
              <a:t> a </a:t>
            </a:r>
            <a:r>
              <a:rPr lang="en-GB" dirty="0" err="1" smtClean="0"/>
              <a:t>damcaniaeth</a:t>
            </a:r>
            <a:endParaRPr lang="en-GB" dirty="0"/>
          </a:p>
        </p:txBody>
      </p:sp>
      <p:sp>
        <p:nvSpPr>
          <p:cNvPr id="4" name="Content Placeholder 3"/>
          <p:cNvSpPr>
            <a:spLocks noGrp="1"/>
          </p:cNvSpPr>
          <p:nvPr>
            <p:ph sz="half" idx="2"/>
          </p:nvPr>
        </p:nvSpPr>
        <p:spPr/>
        <p:txBody>
          <a:bodyPr>
            <a:normAutofit lnSpcReduction="10000"/>
          </a:bodyPr>
          <a:lstStyle/>
          <a:p>
            <a:r>
              <a:rPr lang="en-GB" dirty="0" smtClean="0"/>
              <a:t>Best practice</a:t>
            </a:r>
          </a:p>
          <a:p>
            <a:r>
              <a:rPr lang="en-GB" dirty="0" smtClean="0"/>
              <a:t>Quality services</a:t>
            </a:r>
          </a:p>
          <a:p>
            <a:r>
              <a:rPr lang="en-GB" dirty="0" smtClean="0"/>
              <a:t>Personal and professional development</a:t>
            </a:r>
          </a:p>
          <a:p>
            <a:r>
              <a:rPr lang="en-GB" dirty="0" smtClean="0"/>
              <a:t>Knowledge, skills and values</a:t>
            </a:r>
          </a:p>
          <a:p>
            <a:r>
              <a:rPr lang="en-GB" dirty="0" smtClean="0"/>
              <a:t>Links to theory</a:t>
            </a:r>
            <a:endParaRPr lang="en-GB" dirty="0"/>
          </a:p>
        </p:txBody>
      </p:sp>
    </p:spTree>
    <p:extLst>
      <p:ext uri="{BB962C8B-B14F-4D97-AF65-F5344CB8AC3E}">
        <p14:creationId xmlns:p14="http://schemas.microsoft.com/office/powerpoint/2010/main" val="2137100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Task</a:t>
            </a:r>
            <a:endParaRPr lang="en-GB" dirty="0"/>
          </a:p>
        </p:txBody>
      </p:sp>
      <p:sp>
        <p:nvSpPr>
          <p:cNvPr id="3" name="Content Placeholder 2"/>
          <p:cNvSpPr>
            <a:spLocks noGrp="1"/>
          </p:cNvSpPr>
          <p:nvPr>
            <p:ph sz="half" idx="1"/>
          </p:nvPr>
        </p:nvSpPr>
        <p:spPr/>
        <p:txBody>
          <a:bodyPr/>
          <a:lstStyle/>
          <a:p>
            <a:r>
              <a:rPr lang="cy-GB" dirty="0"/>
              <a:t>Mewn grwpiau o bedwar ddewis hyd at bedwar model o fyfyrio (dim mwy na dau y person) a pharatoi ar gyfer trafodaeth feirniadol myfyriol yn y ddarlith nesaf</a:t>
            </a:r>
            <a:endParaRPr lang="en-GB" dirty="0"/>
          </a:p>
        </p:txBody>
      </p:sp>
      <p:sp>
        <p:nvSpPr>
          <p:cNvPr id="4" name="Content Placeholder 3"/>
          <p:cNvSpPr>
            <a:spLocks noGrp="1"/>
          </p:cNvSpPr>
          <p:nvPr>
            <p:ph sz="half" idx="2"/>
          </p:nvPr>
        </p:nvSpPr>
        <p:spPr/>
        <p:txBody>
          <a:bodyPr/>
          <a:lstStyle/>
          <a:p>
            <a:r>
              <a:rPr lang="en-GB" dirty="0" smtClean="0"/>
              <a:t>In groups of four choose up to four models of reflection (no more than two per person) and prepare for a reflective critical discussion in the next lecture</a:t>
            </a:r>
            <a:endParaRPr lang="en-GB" dirty="0"/>
          </a:p>
        </p:txBody>
      </p:sp>
    </p:spTree>
    <p:extLst>
      <p:ext uri="{BB962C8B-B14F-4D97-AF65-F5344CB8AC3E}">
        <p14:creationId xmlns:p14="http://schemas.microsoft.com/office/powerpoint/2010/main" val="18141988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0"/>
            <a:ext cx="8229600" cy="548680"/>
          </a:xfrm>
        </p:spPr>
        <p:txBody>
          <a:bodyPr>
            <a:normAutofit fontScale="90000"/>
          </a:bodyPr>
          <a:lstStyle/>
          <a:p>
            <a:r>
              <a:rPr lang="en-GB" sz="3600" dirty="0" err="1" smtClean="0"/>
              <a:t>Cyfeiriadau</a:t>
            </a:r>
            <a:r>
              <a:rPr lang="en-GB" sz="3600" dirty="0" smtClean="0"/>
              <a:t>       References</a:t>
            </a:r>
            <a:endParaRPr lang="en-GB" sz="3600" dirty="0"/>
          </a:p>
        </p:txBody>
      </p:sp>
      <p:sp>
        <p:nvSpPr>
          <p:cNvPr id="6" name="Content Placeholder 5"/>
          <p:cNvSpPr>
            <a:spLocks noGrp="1"/>
          </p:cNvSpPr>
          <p:nvPr>
            <p:ph idx="1"/>
          </p:nvPr>
        </p:nvSpPr>
        <p:spPr>
          <a:xfrm>
            <a:off x="447472" y="764704"/>
            <a:ext cx="8229600" cy="4824536"/>
          </a:xfrm>
        </p:spPr>
        <p:txBody>
          <a:bodyPr>
            <a:normAutofit lnSpcReduction="10000"/>
          </a:bodyPr>
          <a:lstStyle/>
          <a:p>
            <a:r>
              <a:rPr lang="en-GB" sz="2400" dirty="0" smtClean="0"/>
              <a:t>Abrahamson, L. (2015) </a:t>
            </a:r>
            <a:r>
              <a:rPr lang="en-GB" sz="2400" i="1" dirty="0" smtClean="0"/>
              <a:t>The early years teacher’s book.</a:t>
            </a:r>
            <a:r>
              <a:rPr lang="en-GB" sz="2400" dirty="0" smtClean="0"/>
              <a:t> London: Sage.</a:t>
            </a:r>
          </a:p>
          <a:p>
            <a:r>
              <a:rPr lang="en-GB" sz="2400" dirty="0"/>
              <a:t>Bolton, G. (2014) </a:t>
            </a:r>
            <a:r>
              <a:rPr lang="en-GB" sz="2400" i="1" dirty="0"/>
              <a:t>Reflective practice: writing and professional development.</a:t>
            </a:r>
            <a:r>
              <a:rPr lang="en-GB" sz="2400" dirty="0"/>
              <a:t>  London: Sage.</a:t>
            </a:r>
          </a:p>
          <a:p>
            <a:r>
              <a:rPr lang="en-GB" sz="2400" dirty="0" err="1"/>
              <a:t>Boud</a:t>
            </a:r>
            <a:r>
              <a:rPr lang="en-GB" sz="2400" dirty="0"/>
              <a:t> D, Keogh R &amp; Walker D (1985) </a:t>
            </a:r>
            <a:r>
              <a:rPr lang="en-GB" sz="2400" i="1" dirty="0"/>
              <a:t>Reflection: turning experience into learning</a:t>
            </a:r>
            <a:r>
              <a:rPr lang="en-GB" sz="2400" dirty="0"/>
              <a:t>. </a:t>
            </a:r>
            <a:r>
              <a:rPr lang="en-GB" sz="2400" dirty="0" smtClean="0"/>
              <a:t>London: </a:t>
            </a:r>
            <a:r>
              <a:rPr lang="en-GB" sz="2400" dirty="0" err="1" smtClean="0"/>
              <a:t>Kogan</a:t>
            </a:r>
            <a:r>
              <a:rPr lang="en-GB" sz="2400" dirty="0" smtClean="0"/>
              <a:t> Page.</a:t>
            </a:r>
            <a:endParaRPr lang="en-GB" sz="2400" dirty="0"/>
          </a:p>
          <a:p>
            <a:r>
              <a:rPr lang="en-GB" sz="2400" dirty="0" smtClean="0"/>
              <a:t>Gill, R. and Whitehouse, A.  ‘Reflecting on work-based learning’.  In C. Hayes,  D. Daly, M. Duncan, R. Gill</a:t>
            </a:r>
            <a:r>
              <a:rPr lang="en-GB" sz="2400" dirty="0"/>
              <a:t>, </a:t>
            </a:r>
            <a:r>
              <a:rPr lang="en-GB" sz="2400" dirty="0" smtClean="0"/>
              <a:t>and A. Whitehouse</a:t>
            </a:r>
            <a:r>
              <a:rPr lang="en-GB" sz="2400" dirty="0"/>
              <a:t>, </a:t>
            </a:r>
            <a:r>
              <a:rPr lang="en-GB" sz="2400" i="1" dirty="0" smtClean="0"/>
              <a:t>Developing </a:t>
            </a:r>
            <a:r>
              <a:rPr lang="en-GB" sz="2400" i="1" dirty="0"/>
              <a:t>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a:t>
            </a:r>
            <a:r>
              <a:rPr lang="en-GB" sz="2400" dirty="0" smtClean="0"/>
              <a:t>. </a:t>
            </a:r>
            <a:r>
              <a:rPr lang="en-GB" sz="2400" dirty="0"/>
              <a:t>p</a:t>
            </a:r>
            <a:r>
              <a:rPr lang="en-GB" sz="2400" dirty="0" smtClean="0"/>
              <a:t>p61-98.</a:t>
            </a:r>
          </a:p>
          <a:p>
            <a:r>
              <a:rPr lang="en-GB" sz="2400" dirty="0" err="1" smtClean="0"/>
              <a:t>Hallett</a:t>
            </a:r>
            <a:r>
              <a:rPr lang="en-GB" sz="2400" dirty="0" smtClean="0"/>
              <a:t>, E. (2013) </a:t>
            </a:r>
            <a:r>
              <a:rPr lang="en-GB" sz="2400" i="1" dirty="0" smtClean="0"/>
              <a:t>The reflective early years practitioner.</a:t>
            </a:r>
            <a:r>
              <a:rPr lang="en-GB" sz="2400" dirty="0" smtClean="0"/>
              <a:t>  London: Sage.</a:t>
            </a:r>
          </a:p>
          <a:p>
            <a:endParaRPr lang="en-GB" sz="2400" dirty="0" smtClean="0"/>
          </a:p>
        </p:txBody>
      </p:sp>
    </p:spTree>
    <p:extLst>
      <p:ext uri="{BB962C8B-B14F-4D97-AF65-F5344CB8AC3E}">
        <p14:creationId xmlns:p14="http://schemas.microsoft.com/office/powerpoint/2010/main" val="12627523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r>
              <a:rPr lang="en-GB" sz="3600" dirty="0" err="1"/>
              <a:t>Cyfeiriadau</a:t>
            </a:r>
            <a:r>
              <a:rPr lang="en-GB" sz="3600" dirty="0"/>
              <a:t>       References</a:t>
            </a:r>
          </a:p>
        </p:txBody>
      </p:sp>
      <p:sp>
        <p:nvSpPr>
          <p:cNvPr id="5" name="Content Placeholder 4"/>
          <p:cNvSpPr>
            <a:spLocks noGrp="1"/>
          </p:cNvSpPr>
          <p:nvPr>
            <p:ph idx="1"/>
          </p:nvPr>
        </p:nvSpPr>
        <p:spPr>
          <a:xfrm>
            <a:off x="457200" y="908720"/>
            <a:ext cx="8229600" cy="4608513"/>
          </a:xfrm>
        </p:spPr>
        <p:txBody>
          <a:bodyPr>
            <a:normAutofit fontScale="92500" lnSpcReduction="10000"/>
          </a:bodyPr>
          <a:lstStyle/>
          <a:p>
            <a:r>
              <a:rPr lang="en-GB" sz="2400" dirty="0"/>
              <a:t>Hayes, C. (2017) ‘Reflection informed by observation and assessment’. In C. Hayes,  D. Daly, M. Duncan, R. Gill, and A. Whitehouse, </a:t>
            </a:r>
            <a:r>
              <a:rPr lang="en-GB" sz="2400" i="1" dirty="0"/>
              <a:t>Developing 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 Pp98-124</a:t>
            </a:r>
            <a:r>
              <a:rPr lang="en-GB" sz="2400" dirty="0" smtClean="0"/>
              <a:t>.</a:t>
            </a:r>
            <a:endParaRPr lang="en-GB" sz="2400" dirty="0"/>
          </a:p>
          <a:p>
            <a:r>
              <a:rPr lang="en-GB" sz="2400" dirty="0" smtClean="0"/>
              <a:t>Hayes</a:t>
            </a:r>
            <a:r>
              <a:rPr lang="en-GB" sz="2400" dirty="0"/>
              <a:t>, C., Daly, D., Duncan, M., Gill, R. and Whitehouse, A.  (2017) </a:t>
            </a:r>
            <a:r>
              <a:rPr lang="en-GB" sz="2400" i="1" dirty="0"/>
              <a:t>Developing 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a:t>
            </a:r>
          </a:p>
          <a:p>
            <a:r>
              <a:rPr lang="en-GB" sz="2400" dirty="0" err="1" smtClean="0"/>
              <a:t>Lindon</a:t>
            </a:r>
            <a:r>
              <a:rPr lang="en-GB" sz="2400" dirty="0"/>
              <a:t>, J. (2012) </a:t>
            </a:r>
            <a:r>
              <a:rPr lang="en-GB" sz="2400" i="1" dirty="0"/>
              <a:t>Reflective practice and early years professionalism.</a:t>
            </a:r>
            <a:r>
              <a:rPr lang="en-GB" sz="2400" dirty="0"/>
              <a:t> (2</a:t>
            </a:r>
            <a:r>
              <a:rPr lang="en-GB" sz="2400" baseline="30000" dirty="0"/>
              <a:t>nd</a:t>
            </a:r>
            <a:r>
              <a:rPr lang="en-GB" sz="2400" dirty="0"/>
              <a:t> </a:t>
            </a:r>
            <a:r>
              <a:rPr lang="en-GB" sz="2400" dirty="0" err="1"/>
              <a:t>ed</a:t>
            </a:r>
            <a:r>
              <a:rPr lang="en-GB" sz="2400" dirty="0"/>
              <a:t>) Great </a:t>
            </a:r>
            <a:r>
              <a:rPr lang="en-GB" sz="2400" dirty="0" err="1"/>
              <a:t>Brittain</a:t>
            </a:r>
            <a:r>
              <a:rPr lang="en-GB" sz="2400" dirty="0"/>
              <a:t>: Hodder Education </a:t>
            </a:r>
            <a:endParaRPr lang="en-GB" sz="2400" dirty="0" smtClean="0"/>
          </a:p>
          <a:p>
            <a:r>
              <a:rPr lang="en-GB" sz="2400" dirty="0" smtClean="0"/>
              <a:t>Paige-Smith</a:t>
            </a:r>
            <a:r>
              <a:rPr lang="en-GB" sz="2400" dirty="0"/>
              <a:t>, A. and Craft, A. (</a:t>
            </a:r>
            <a:r>
              <a:rPr lang="en-GB" sz="2400" dirty="0" err="1"/>
              <a:t>eds</a:t>
            </a:r>
            <a:r>
              <a:rPr lang="en-GB" sz="2400" dirty="0"/>
              <a:t>) (2011) </a:t>
            </a:r>
            <a:r>
              <a:rPr lang="en-GB" sz="2400" i="1" dirty="0"/>
              <a:t>Developing Reflective Practice in the Early Years. </a:t>
            </a:r>
            <a:r>
              <a:rPr lang="en-GB" sz="2400" dirty="0"/>
              <a:t>(2</a:t>
            </a:r>
            <a:r>
              <a:rPr lang="en-GB" sz="2400" baseline="30000" dirty="0"/>
              <a:t>nd</a:t>
            </a:r>
            <a:r>
              <a:rPr lang="en-GB" sz="2400" dirty="0"/>
              <a:t> </a:t>
            </a:r>
            <a:r>
              <a:rPr lang="en-GB" sz="2400" dirty="0" err="1"/>
              <a:t>ed</a:t>
            </a:r>
            <a:r>
              <a:rPr lang="en-GB" sz="2400" dirty="0"/>
              <a:t>)</a:t>
            </a:r>
            <a:r>
              <a:rPr lang="en-GB" sz="2400" i="1" dirty="0"/>
              <a:t> </a:t>
            </a:r>
            <a:r>
              <a:rPr lang="en-GB" sz="2400" dirty="0"/>
              <a:t>Maidenhead: Open University Press.</a:t>
            </a:r>
          </a:p>
          <a:p>
            <a:endParaRPr lang="en-GB" dirty="0"/>
          </a:p>
        </p:txBody>
      </p:sp>
    </p:spTree>
    <p:extLst>
      <p:ext uri="{BB962C8B-B14F-4D97-AF65-F5344CB8AC3E}">
        <p14:creationId xmlns:p14="http://schemas.microsoft.com/office/powerpoint/2010/main" val="289014593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757</TotalTime>
  <Words>862</Words>
  <Application>Microsoft Office PowerPoint</Application>
  <PresentationFormat>On-screen Show (4:3)</PresentationFormat>
  <Paragraphs>163</Paragraphs>
  <Slides>20</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ＭＳ Ｐゴシック</vt:lpstr>
      <vt:lpstr>Arial</vt:lpstr>
      <vt:lpstr>Calibri</vt:lpstr>
      <vt:lpstr>Myriad Pro</vt:lpstr>
      <vt:lpstr>20140311PresentationUWTSDTemplate</vt:lpstr>
      <vt:lpstr>   EAEC6001/C Yr Oedolyn Adfyfyriol  The Reflective Adult   </vt:lpstr>
      <vt:lpstr>Cymunedau o arfer Communities of practice</vt:lpstr>
      <vt:lpstr>Gweithio mewn partneriaeth Partnership working</vt:lpstr>
      <vt:lpstr>Cymunedau arfer  Communities of practice </vt:lpstr>
      <vt:lpstr>Cymunedau arfer  Communities of practice </vt:lpstr>
      <vt:lpstr>Cymuned dysgu A community of learners</vt:lpstr>
      <vt:lpstr>Camau adfyfyriol Raelin Raelin’s reflective stages</vt:lpstr>
      <vt:lpstr>Ymateb i newid      Responding to change</vt:lpstr>
      <vt:lpstr>Adfyfyrio ar eich rol Reflecting on your role</vt:lpstr>
      <vt:lpstr>Gwerthoedd        Values</vt:lpstr>
      <vt:lpstr>PowerPoint Presentation</vt:lpstr>
      <vt:lpstr>Chwe perspectif….      Six perspectives….</vt:lpstr>
      <vt:lpstr>SMART</vt:lpstr>
      <vt:lpstr>Cwestiynau adfyfyriol Reflective questions</vt:lpstr>
      <vt:lpstr>Cwestiynau adfyfyriol Reflective questions</vt:lpstr>
      <vt:lpstr>Arsylwi ac adfyfyrio Observation and reflection</vt:lpstr>
      <vt:lpstr>Papur briffio         Assignment B</vt:lpstr>
      <vt:lpstr>Tasg Task</vt:lpstr>
      <vt:lpstr>Cyfeiriadau       References</vt:lpstr>
      <vt:lpstr>Cyfeiriadau       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Natalie MacDonald</cp:lastModifiedBy>
  <cp:revision>43</cp:revision>
  <cp:lastPrinted>2017-05-30T09:23:07Z</cp:lastPrinted>
  <dcterms:created xsi:type="dcterms:W3CDTF">2015-04-14T15:21:28Z</dcterms:created>
  <dcterms:modified xsi:type="dcterms:W3CDTF">2017-06-29T13:57:15Z</dcterms:modified>
</cp:coreProperties>
</file>