
<file path=[Content_Types].xml><?xml version="1.0" encoding="utf-8"?>
<Types xmlns="http://schemas.openxmlformats.org/package/2006/content-types">
  <Default Extension="emf" ContentType="image/x-emf"/>
  <Default Extension="jpeg" ContentType="image/jpeg"/>
  <Default Extension="jpg" ContentType="image/pn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theme/theme2.xml" ContentType="application/vnd.openxmlformats-officedocument.theme+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theme/theme3.xml" ContentType="application/vnd.openxmlformats-officedocument.theme+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theme/theme4.xml" ContentType="application/vnd.openxmlformats-officedocument.theme+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slideLayouts/slideLayout102.xml" ContentType="application/vnd.openxmlformats-officedocument.presentationml.slideLayout+xml"/>
  <Override PartName="/ppt/slideLayouts/slideLayout103.xml" ContentType="application/vnd.openxmlformats-officedocument.presentationml.slideLayout+xml"/>
  <Override PartName="/ppt/slideLayouts/slideLayout104.xml" ContentType="application/vnd.openxmlformats-officedocument.presentationml.slideLayout+xml"/>
  <Override PartName="/ppt/slideLayouts/slideLayout105.xml" ContentType="application/vnd.openxmlformats-officedocument.presentationml.slideLayout+xml"/>
  <Override PartName="/ppt/slideLayouts/slideLayout106.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notesSlides/notesSlide70.xml" ContentType="application/vnd.openxmlformats-officedocument.presentationml.notesSlide+xml"/>
  <Override PartName="/ppt/notesSlides/notesSlide71.xml" ContentType="application/vnd.openxmlformats-officedocument.presentationml.notesSlide+xml"/>
  <Override PartName="/ppt/notesSlides/notesSlide72.xml" ContentType="application/vnd.openxmlformats-officedocument.presentationml.notesSlide+xml"/>
  <Override PartName="/ppt/notesSlides/notesSlide73.xml" ContentType="application/vnd.openxmlformats-officedocument.presentationml.notesSlide+xml"/>
  <Override PartName="/ppt/notesSlides/notesSlide74.xml" ContentType="application/vnd.openxmlformats-officedocument.presentationml.notesSlide+xml"/>
  <Override PartName="/ppt/notesSlides/notesSlide7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737" r:id="rId5"/>
    <p:sldMasterId id="2147483756" r:id="rId6"/>
    <p:sldMasterId id="2147483780" r:id="rId7"/>
    <p:sldMasterId id="2147483799" r:id="rId8"/>
  </p:sldMasterIdLst>
  <p:notesMasterIdLst>
    <p:notesMasterId r:id="rId94"/>
  </p:notesMasterIdLst>
  <p:sldIdLst>
    <p:sldId id="256" r:id="rId9"/>
    <p:sldId id="312" r:id="rId10"/>
    <p:sldId id="313" r:id="rId11"/>
    <p:sldId id="263" r:id="rId12"/>
    <p:sldId id="1060" r:id="rId13"/>
    <p:sldId id="266" r:id="rId14"/>
    <p:sldId id="269" r:id="rId15"/>
    <p:sldId id="270" r:id="rId16"/>
    <p:sldId id="271" r:id="rId17"/>
    <p:sldId id="1058" r:id="rId18"/>
    <p:sldId id="262" r:id="rId19"/>
    <p:sldId id="274" r:id="rId20"/>
    <p:sldId id="276" r:id="rId21"/>
    <p:sldId id="277" r:id="rId22"/>
    <p:sldId id="278" r:id="rId23"/>
    <p:sldId id="279" r:id="rId24"/>
    <p:sldId id="280" r:id="rId25"/>
    <p:sldId id="283" r:id="rId26"/>
    <p:sldId id="284" r:id="rId27"/>
    <p:sldId id="281" r:id="rId28"/>
    <p:sldId id="282" r:id="rId29"/>
    <p:sldId id="285" r:id="rId30"/>
    <p:sldId id="286" r:id="rId31"/>
    <p:sldId id="287" r:id="rId32"/>
    <p:sldId id="1053" r:id="rId33"/>
    <p:sldId id="288" r:id="rId34"/>
    <p:sldId id="1067" r:id="rId35"/>
    <p:sldId id="303" r:id="rId36"/>
    <p:sldId id="1068" r:id="rId37"/>
    <p:sldId id="1039" r:id="rId38"/>
    <p:sldId id="289" r:id="rId39"/>
    <p:sldId id="275" r:id="rId40"/>
    <p:sldId id="290" r:id="rId41"/>
    <p:sldId id="291" r:id="rId42"/>
    <p:sldId id="1017" r:id="rId43"/>
    <p:sldId id="1018" r:id="rId44"/>
    <p:sldId id="1019" r:id="rId45"/>
    <p:sldId id="1020" r:id="rId46"/>
    <p:sldId id="1054" r:id="rId47"/>
    <p:sldId id="294" r:id="rId48"/>
    <p:sldId id="292" r:id="rId49"/>
    <p:sldId id="293" r:id="rId50"/>
    <p:sldId id="1021" r:id="rId51"/>
    <p:sldId id="1041" r:id="rId52"/>
    <p:sldId id="295" r:id="rId53"/>
    <p:sldId id="392" r:id="rId54"/>
    <p:sldId id="305" r:id="rId55"/>
    <p:sldId id="1042" r:id="rId56"/>
    <p:sldId id="297" r:id="rId57"/>
    <p:sldId id="1030" r:id="rId58"/>
    <p:sldId id="1057" r:id="rId59"/>
    <p:sldId id="1070" r:id="rId60"/>
    <p:sldId id="1071" r:id="rId61"/>
    <p:sldId id="1022" r:id="rId62"/>
    <p:sldId id="314" r:id="rId63"/>
    <p:sldId id="344" r:id="rId64"/>
    <p:sldId id="348" r:id="rId65"/>
    <p:sldId id="347" r:id="rId66"/>
    <p:sldId id="349" r:id="rId67"/>
    <p:sldId id="989" r:id="rId68"/>
    <p:sldId id="1032" r:id="rId69"/>
    <p:sldId id="1043" r:id="rId70"/>
    <p:sldId id="1033" r:id="rId71"/>
    <p:sldId id="346" r:id="rId72"/>
    <p:sldId id="1034" r:id="rId73"/>
    <p:sldId id="991" r:id="rId74"/>
    <p:sldId id="350" r:id="rId75"/>
    <p:sldId id="352" r:id="rId76"/>
    <p:sldId id="353" r:id="rId77"/>
    <p:sldId id="354" r:id="rId78"/>
    <p:sldId id="1055" r:id="rId79"/>
    <p:sldId id="1045" r:id="rId80"/>
    <p:sldId id="1046" r:id="rId81"/>
    <p:sldId id="1047" r:id="rId82"/>
    <p:sldId id="1048" r:id="rId83"/>
    <p:sldId id="1049" r:id="rId84"/>
    <p:sldId id="1050" r:id="rId85"/>
    <p:sldId id="1051" r:id="rId86"/>
    <p:sldId id="1052" r:id="rId87"/>
    <p:sldId id="1035" r:id="rId88"/>
    <p:sldId id="317" r:id="rId89"/>
    <p:sldId id="1027" r:id="rId90"/>
    <p:sldId id="992" r:id="rId91"/>
    <p:sldId id="993" r:id="rId92"/>
    <p:sldId id="1069" r:id="rId93"/>
  </p:sldIdLst>
  <p:sldSz cx="9144000" cy="5143500" type="screen16x9"/>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Liz Oliver" initials="LO" lastIdx="4" clrIdx="0"/>
  <p:cmAuthor id="1" name="Tanya Boyd" initials="TB" lastIdx="31" clrIdx="1">
    <p:extLst>
      <p:ext uri="{19B8F6BF-5375-455C-9EA6-DF929625EA0E}">
        <p15:presenceInfo xmlns:p15="http://schemas.microsoft.com/office/powerpoint/2012/main" userId="S::TBoyd@Insights.com::fb893dae-d7df-4c9d-ab9b-b72e0a248d90" providerId="AD"/>
      </p:ext>
    </p:extLst>
  </p:cmAuthor>
  <p:cmAuthor id="2" name="Paul de Gernier" initials="PdG" lastIdx="1" clrIdx="2">
    <p:extLst>
      <p:ext uri="{19B8F6BF-5375-455C-9EA6-DF929625EA0E}">
        <p15:presenceInfo xmlns:p15="http://schemas.microsoft.com/office/powerpoint/2012/main" userId="S::pdegernier@insights.com::f6665ae2-2e71-48a6-8604-6ef5c1702b7c"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BAB8B"/>
    <a:srgbClr val="EE7F00"/>
    <a:srgbClr val="C9D317"/>
    <a:srgbClr val="E20072"/>
    <a:srgbClr val="0072BA"/>
    <a:srgbClr val="FDCA4F"/>
    <a:srgbClr val="58585A"/>
    <a:srgbClr val="B73333"/>
    <a:srgbClr val="8CA507"/>
    <a:srgbClr val="A0559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1514AC4-C50E-4847-94F8-C50080B85B85}" v="37" dt="2024-02-15T09:30:50.24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E8034E78-7F5D-4C2E-B375-FC64B27BC917}" styleName="Dark Style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left>
            <a:ln w="25400" cmpd="sng">
              <a:solidFill>
                <a:schemeClr val="lt1"/>
              </a:solidFill>
            </a:ln>
          </a:left>
        </a:tcBdr>
        <a:fill>
          <a:solidFill>
            <a:schemeClr val="dk1">
              <a:tint val="60000"/>
            </a:schemeClr>
          </a:solidFill>
        </a:fill>
      </a:tcStyle>
    </a:lastCol>
    <a:firstCol>
      <a:tcTxStyle b="on"/>
      <a:tcStyle>
        <a:tcBdr>
          <a:right>
            <a:ln w="25400" cmpd="sng">
              <a:solidFill>
                <a:schemeClr val="lt1"/>
              </a:solidFill>
            </a:ln>
          </a:right>
        </a:tcBdr>
        <a:fill>
          <a:solidFill>
            <a:schemeClr val="dk1">
              <a:tint val="60000"/>
            </a:schemeClr>
          </a:solidFill>
        </a:fill>
      </a:tcStyle>
    </a:firstCol>
    <a:lastRow>
      <a:tcTxStyle b="on"/>
      <a:tcStyle>
        <a:tcBdr>
          <a:top>
            <a:ln w="25400" cmpd="sng">
              <a:solidFill>
                <a:schemeClr val="lt1"/>
              </a:solidFill>
            </a:ln>
          </a:top>
        </a:tcBdr>
        <a:fill>
          <a:solidFill>
            <a:schemeClr val="dk1">
              <a:tint val="6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46F890A9-2807-4EBB-B81D-B2AA78EC7F39}" styleName="Dark Style 2 - Accent 5/Accent 6">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5">
              <a:tint val="20000"/>
            </a:schemeClr>
          </a:solidFill>
        </a:fill>
      </a:tcStyle>
    </a:lastRow>
    <a:firstRow>
      <a:tcTxStyle b="on">
        <a:fontRef idx="minor">
          <a:scrgbClr r="0" g="0" b="0"/>
        </a:fontRef>
        <a:schemeClr val="lt1"/>
      </a:tcTxStyle>
      <a:tcStyle>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3436" autoAdjust="0"/>
  </p:normalViewPr>
  <p:slideViewPr>
    <p:cSldViewPr snapToGrid="0">
      <p:cViewPr varScale="1">
        <p:scale>
          <a:sx n="120" d="100"/>
          <a:sy n="120" d="100"/>
        </p:scale>
        <p:origin x="498" y="84"/>
      </p:cViewPr>
      <p:guideLst>
        <p:guide orient="horz" pos="162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18.xml"/><Relationship Id="rId21" Type="http://schemas.openxmlformats.org/officeDocument/2006/relationships/slide" Target="slides/slide13.xml"/><Relationship Id="rId42" Type="http://schemas.openxmlformats.org/officeDocument/2006/relationships/slide" Target="slides/slide34.xml"/><Relationship Id="rId47" Type="http://schemas.openxmlformats.org/officeDocument/2006/relationships/slide" Target="slides/slide39.xml"/><Relationship Id="rId63" Type="http://schemas.openxmlformats.org/officeDocument/2006/relationships/slide" Target="slides/slide55.xml"/><Relationship Id="rId68" Type="http://schemas.openxmlformats.org/officeDocument/2006/relationships/slide" Target="slides/slide60.xml"/><Relationship Id="rId84" Type="http://schemas.openxmlformats.org/officeDocument/2006/relationships/slide" Target="slides/slide76.xml"/><Relationship Id="rId89" Type="http://schemas.openxmlformats.org/officeDocument/2006/relationships/slide" Target="slides/slide81.xml"/><Relationship Id="rId16" Type="http://schemas.openxmlformats.org/officeDocument/2006/relationships/slide" Target="slides/slide8.xml"/><Relationship Id="rId11" Type="http://schemas.openxmlformats.org/officeDocument/2006/relationships/slide" Target="slides/slide3.xml"/><Relationship Id="rId32" Type="http://schemas.openxmlformats.org/officeDocument/2006/relationships/slide" Target="slides/slide24.xml"/><Relationship Id="rId37" Type="http://schemas.openxmlformats.org/officeDocument/2006/relationships/slide" Target="slides/slide29.xml"/><Relationship Id="rId53" Type="http://schemas.openxmlformats.org/officeDocument/2006/relationships/slide" Target="slides/slide45.xml"/><Relationship Id="rId58" Type="http://schemas.openxmlformats.org/officeDocument/2006/relationships/slide" Target="slides/slide50.xml"/><Relationship Id="rId74" Type="http://schemas.openxmlformats.org/officeDocument/2006/relationships/slide" Target="slides/slide66.xml"/><Relationship Id="rId79" Type="http://schemas.openxmlformats.org/officeDocument/2006/relationships/slide" Target="slides/slide71.xml"/><Relationship Id="rId5" Type="http://schemas.openxmlformats.org/officeDocument/2006/relationships/slideMaster" Target="slideMasters/slideMaster2.xml"/><Relationship Id="rId90" Type="http://schemas.openxmlformats.org/officeDocument/2006/relationships/slide" Target="slides/slide82.xml"/><Relationship Id="rId95" Type="http://schemas.openxmlformats.org/officeDocument/2006/relationships/commentAuthors" Target="commentAuthors.xml"/><Relationship Id="rId22" Type="http://schemas.openxmlformats.org/officeDocument/2006/relationships/slide" Target="slides/slide14.xml"/><Relationship Id="rId27" Type="http://schemas.openxmlformats.org/officeDocument/2006/relationships/slide" Target="slides/slide19.xml"/><Relationship Id="rId43" Type="http://schemas.openxmlformats.org/officeDocument/2006/relationships/slide" Target="slides/slide35.xml"/><Relationship Id="rId48" Type="http://schemas.openxmlformats.org/officeDocument/2006/relationships/slide" Target="slides/slide40.xml"/><Relationship Id="rId64" Type="http://schemas.openxmlformats.org/officeDocument/2006/relationships/slide" Target="slides/slide56.xml"/><Relationship Id="rId69" Type="http://schemas.openxmlformats.org/officeDocument/2006/relationships/slide" Target="slides/slide61.xml"/><Relationship Id="rId80" Type="http://schemas.openxmlformats.org/officeDocument/2006/relationships/slide" Target="slides/slide72.xml"/><Relationship Id="rId85" Type="http://schemas.openxmlformats.org/officeDocument/2006/relationships/slide" Target="slides/slide77.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slide" Target="slides/slide25.xml"/><Relationship Id="rId38" Type="http://schemas.openxmlformats.org/officeDocument/2006/relationships/slide" Target="slides/slide30.xml"/><Relationship Id="rId46" Type="http://schemas.openxmlformats.org/officeDocument/2006/relationships/slide" Target="slides/slide38.xml"/><Relationship Id="rId59" Type="http://schemas.openxmlformats.org/officeDocument/2006/relationships/slide" Target="slides/slide51.xml"/><Relationship Id="rId67" Type="http://schemas.openxmlformats.org/officeDocument/2006/relationships/slide" Target="slides/slide59.xml"/><Relationship Id="rId20" Type="http://schemas.openxmlformats.org/officeDocument/2006/relationships/slide" Target="slides/slide12.xml"/><Relationship Id="rId41" Type="http://schemas.openxmlformats.org/officeDocument/2006/relationships/slide" Target="slides/slide33.xml"/><Relationship Id="rId54" Type="http://schemas.openxmlformats.org/officeDocument/2006/relationships/slide" Target="slides/slide46.xml"/><Relationship Id="rId62" Type="http://schemas.openxmlformats.org/officeDocument/2006/relationships/slide" Target="slides/slide54.xml"/><Relationship Id="rId70" Type="http://schemas.openxmlformats.org/officeDocument/2006/relationships/slide" Target="slides/slide62.xml"/><Relationship Id="rId75" Type="http://schemas.openxmlformats.org/officeDocument/2006/relationships/slide" Target="slides/slide67.xml"/><Relationship Id="rId83" Type="http://schemas.openxmlformats.org/officeDocument/2006/relationships/slide" Target="slides/slide75.xml"/><Relationship Id="rId88" Type="http://schemas.openxmlformats.org/officeDocument/2006/relationships/slide" Target="slides/slide80.xml"/><Relationship Id="rId91" Type="http://schemas.openxmlformats.org/officeDocument/2006/relationships/slide" Target="slides/slide83.xml"/><Relationship Id="rId96"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36" Type="http://schemas.openxmlformats.org/officeDocument/2006/relationships/slide" Target="slides/slide28.xml"/><Relationship Id="rId49" Type="http://schemas.openxmlformats.org/officeDocument/2006/relationships/slide" Target="slides/slide41.xml"/><Relationship Id="rId57" Type="http://schemas.openxmlformats.org/officeDocument/2006/relationships/slide" Target="slides/slide49.xml"/><Relationship Id="rId10" Type="http://schemas.openxmlformats.org/officeDocument/2006/relationships/slide" Target="slides/slide2.xml"/><Relationship Id="rId31" Type="http://schemas.openxmlformats.org/officeDocument/2006/relationships/slide" Target="slides/slide23.xml"/><Relationship Id="rId44" Type="http://schemas.openxmlformats.org/officeDocument/2006/relationships/slide" Target="slides/slide36.xml"/><Relationship Id="rId52" Type="http://schemas.openxmlformats.org/officeDocument/2006/relationships/slide" Target="slides/slide44.xml"/><Relationship Id="rId60" Type="http://schemas.openxmlformats.org/officeDocument/2006/relationships/slide" Target="slides/slide52.xml"/><Relationship Id="rId65" Type="http://schemas.openxmlformats.org/officeDocument/2006/relationships/slide" Target="slides/slide57.xml"/><Relationship Id="rId73" Type="http://schemas.openxmlformats.org/officeDocument/2006/relationships/slide" Target="slides/slide65.xml"/><Relationship Id="rId78" Type="http://schemas.openxmlformats.org/officeDocument/2006/relationships/slide" Target="slides/slide70.xml"/><Relationship Id="rId81" Type="http://schemas.openxmlformats.org/officeDocument/2006/relationships/slide" Target="slides/slide73.xml"/><Relationship Id="rId86" Type="http://schemas.openxmlformats.org/officeDocument/2006/relationships/slide" Target="slides/slide78.xml"/><Relationship Id="rId94" Type="http://schemas.openxmlformats.org/officeDocument/2006/relationships/notesMaster" Target="notesMasters/notesMaster1.xml"/><Relationship Id="rId99" Type="http://schemas.openxmlformats.org/officeDocument/2006/relationships/tableStyles" Target="tableStyles.xml"/><Relationship Id="rId101"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1.xml"/><Relationship Id="rId13" Type="http://schemas.openxmlformats.org/officeDocument/2006/relationships/slide" Target="slides/slide5.xml"/><Relationship Id="rId18" Type="http://schemas.openxmlformats.org/officeDocument/2006/relationships/slide" Target="slides/slide10.xml"/><Relationship Id="rId39" Type="http://schemas.openxmlformats.org/officeDocument/2006/relationships/slide" Target="slides/slide31.xml"/><Relationship Id="rId34" Type="http://schemas.openxmlformats.org/officeDocument/2006/relationships/slide" Target="slides/slide26.xml"/><Relationship Id="rId50" Type="http://schemas.openxmlformats.org/officeDocument/2006/relationships/slide" Target="slides/slide42.xml"/><Relationship Id="rId55" Type="http://schemas.openxmlformats.org/officeDocument/2006/relationships/slide" Target="slides/slide47.xml"/><Relationship Id="rId76" Type="http://schemas.openxmlformats.org/officeDocument/2006/relationships/slide" Target="slides/slide68.xml"/><Relationship Id="rId97" Type="http://schemas.openxmlformats.org/officeDocument/2006/relationships/viewProps" Target="viewProps.xml"/><Relationship Id="rId7" Type="http://schemas.openxmlformats.org/officeDocument/2006/relationships/slideMaster" Target="slideMasters/slideMaster4.xml"/><Relationship Id="rId71" Type="http://schemas.openxmlformats.org/officeDocument/2006/relationships/slide" Target="slides/slide63.xml"/><Relationship Id="rId92" Type="http://schemas.openxmlformats.org/officeDocument/2006/relationships/slide" Target="slides/slide84.xml"/><Relationship Id="rId2" Type="http://schemas.openxmlformats.org/officeDocument/2006/relationships/customXml" Target="../customXml/item2.xml"/><Relationship Id="rId29" Type="http://schemas.openxmlformats.org/officeDocument/2006/relationships/slide" Target="slides/slide21.xml"/><Relationship Id="rId24" Type="http://schemas.openxmlformats.org/officeDocument/2006/relationships/slide" Target="slides/slide16.xml"/><Relationship Id="rId40" Type="http://schemas.openxmlformats.org/officeDocument/2006/relationships/slide" Target="slides/slide32.xml"/><Relationship Id="rId45" Type="http://schemas.openxmlformats.org/officeDocument/2006/relationships/slide" Target="slides/slide37.xml"/><Relationship Id="rId66" Type="http://schemas.openxmlformats.org/officeDocument/2006/relationships/slide" Target="slides/slide58.xml"/><Relationship Id="rId87" Type="http://schemas.openxmlformats.org/officeDocument/2006/relationships/slide" Target="slides/slide79.xml"/><Relationship Id="rId61" Type="http://schemas.openxmlformats.org/officeDocument/2006/relationships/slide" Target="slides/slide53.xml"/><Relationship Id="rId82" Type="http://schemas.openxmlformats.org/officeDocument/2006/relationships/slide" Target="slides/slide74.xml"/><Relationship Id="rId19" Type="http://schemas.openxmlformats.org/officeDocument/2006/relationships/slide" Target="slides/slide11.xml"/><Relationship Id="rId14" Type="http://schemas.openxmlformats.org/officeDocument/2006/relationships/slide" Target="slides/slide6.xml"/><Relationship Id="rId30" Type="http://schemas.openxmlformats.org/officeDocument/2006/relationships/slide" Target="slides/slide22.xml"/><Relationship Id="rId35" Type="http://schemas.openxmlformats.org/officeDocument/2006/relationships/slide" Target="slides/slide27.xml"/><Relationship Id="rId56" Type="http://schemas.openxmlformats.org/officeDocument/2006/relationships/slide" Target="slides/slide48.xml"/><Relationship Id="rId77" Type="http://schemas.openxmlformats.org/officeDocument/2006/relationships/slide" Target="slides/slide69.xml"/><Relationship Id="rId100" Type="http://schemas.microsoft.com/office/2016/11/relationships/changesInfo" Target="changesInfos/changesInfo1.xml"/><Relationship Id="rId8" Type="http://schemas.openxmlformats.org/officeDocument/2006/relationships/slideMaster" Target="slideMasters/slideMaster5.xml"/><Relationship Id="rId51" Type="http://schemas.openxmlformats.org/officeDocument/2006/relationships/slide" Target="slides/slide43.xml"/><Relationship Id="rId72" Type="http://schemas.openxmlformats.org/officeDocument/2006/relationships/slide" Target="slides/slide64.xml"/><Relationship Id="rId93" Type="http://schemas.openxmlformats.org/officeDocument/2006/relationships/slide" Target="slides/slide85.xml"/><Relationship Id="rId98" Type="http://schemas.openxmlformats.org/officeDocument/2006/relationships/theme" Target="theme/theme1.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ulie Crossman" userId="d902ac89-ff56-4e5d-982f-3384b0284abe" providerId="ADAL" clId="{91514AC4-C50E-4847-94F8-C50080B85B85}"/>
    <pc:docChg chg="undo redo custSel addSld delSld modSld">
      <pc:chgData name="Julie Crossman" userId="d902ac89-ff56-4e5d-982f-3384b0284abe" providerId="ADAL" clId="{91514AC4-C50E-4847-94F8-C50080B85B85}" dt="2024-02-15T09:31:08.621" v="582" actId="1076"/>
      <pc:docMkLst>
        <pc:docMk/>
      </pc:docMkLst>
      <pc:sldChg chg="del">
        <pc:chgData name="Julie Crossman" userId="d902ac89-ff56-4e5d-982f-3384b0284abe" providerId="ADAL" clId="{91514AC4-C50E-4847-94F8-C50080B85B85}" dt="2024-02-14T18:07:56.262" v="65" actId="47"/>
        <pc:sldMkLst>
          <pc:docMk/>
          <pc:sldMk cId="2387584202" sldId="257"/>
        </pc:sldMkLst>
      </pc:sldChg>
      <pc:sldChg chg="addSp modSp">
        <pc:chgData name="Julie Crossman" userId="d902ac89-ff56-4e5d-982f-3384b0284abe" providerId="ADAL" clId="{91514AC4-C50E-4847-94F8-C50080B85B85}" dt="2024-02-14T18:15:49.846" v="180"/>
        <pc:sldMkLst>
          <pc:docMk/>
          <pc:sldMk cId="3291592074" sldId="288"/>
        </pc:sldMkLst>
        <pc:spChg chg="add mod">
          <ac:chgData name="Julie Crossman" userId="d902ac89-ff56-4e5d-982f-3384b0284abe" providerId="ADAL" clId="{91514AC4-C50E-4847-94F8-C50080B85B85}" dt="2024-02-14T18:15:49.846" v="180"/>
          <ac:spMkLst>
            <pc:docMk/>
            <pc:sldMk cId="3291592074" sldId="288"/>
            <ac:spMk id="3" creationId="{A6B03C9B-783C-0D67-0CDA-9722000F5E0F}"/>
          </ac:spMkLst>
        </pc:spChg>
        <pc:picChg chg="mod">
          <ac:chgData name="Julie Crossman" userId="d902ac89-ff56-4e5d-982f-3384b0284abe" providerId="ADAL" clId="{91514AC4-C50E-4847-94F8-C50080B85B85}" dt="2024-02-14T18:15:27.752" v="179" actId="962"/>
          <ac:picMkLst>
            <pc:docMk/>
            <pc:sldMk cId="3291592074" sldId="288"/>
            <ac:picMk id="2" creationId="{4E7E4DA3-3875-5B69-3D4F-8DDD2847532A}"/>
          </ac:picMkLst>
        </pc:picChg>
      </pc:sldChg>
      <pc:sldChg chg="addSp modSp mod">
        <pc:chgData name="Julie Crossman" userId="d902ac89-ff56-4e5d-982f-3384b0284abe" providerId="ADAL" clId="{91514AC4-C50E-4847-94F8-C50080B85B85}" dt="2024-02-14T18:00:14.919" v="61" actId="6549"/>
        <pc:sldMkLst>
          <pc:docMk/>
          <pc:sldMk cId="2396027555" sldId="297"/>
        </pc:sldMkLst>
        <pc:spChg chg="mod">
          <ac:chgData name="Julie Crossman" userId="d902ac89-ff56-4e5d-982f-3384b0284abe" providerId="ADAL" clId="{91514AC4-C50E-4847-94F8-C50080B85B85}" dt="2024-02-14T18:00:14.919" v="61" actId="6549"/>
          <ac:spMkLst>
            <pc:docMk/>
            <pc:sldMk cId="2396027555" sldId="297"/>
            <ac:spMk id="2" creationId="{3A21E91C-3032-431E-BB30-F50211B9879E}"/>
          </ac:spMkLst>
        </pc:spChg>
        <pc:spChg chg="mod">
          <ac:chgData name="Julie Crossman" userId="d902ac89-ff56-4e5d-982f-3384b0284abe" providerId="ADAL" clId="{91514AC4-C50E-4847-94F8-C50080B85B85}" dt="2024-02-14T17:59:20.128" v="4" actId="20577"/>
          <ac:spMkLst>
            <pc:docMk/>
            <pc:sldMk cId="2396027555" sldId="297"/>
            <ac:spMk id="3" creationId="{8520F2CA-2B2B-4B42-AE03-3FA0733439B3}"/>
          </ac:spMkLst>
        </pc:spChg>
        <pc:picChg chg="add mod">
          <ac:chgData name="Julie Crossman" userId="d902ac89-ff56-4e5d-982f-3384b0284abe" providerId="ADAL" clId="{91514AC4-C50E-4847-94F8-C50080B85B85}" dt="2024-02-14T17:58:56.324" v="3" actId="1076"/>
          <ac:picMkLst>
            <pc:docMk/>
            <pc:sldMk cId="2396027555" sldId="297"/>
            <ac:picMk id="5" creationId="{063F3256-43E9-9A93-1D46-00951078882D}"/>
          </ac:picMkLst>
        </pc:picChg>
      </pc:sldChg>
      <pc:sldChg chg="addSp modSp mod">
        <pc:chgData name="Julie Crossman" userId="d902ac89-ff56-4e5d-982f-3384b0284abe" providerId="ADAL" clId="{91514AC4-C50E-4847-94F8-C50080B85B85}" dt="2024-02-14T18:17:54.937" v="189" actId="1076"/>
        <pc:sldMkLst>
          <pc:docMk/>
          <pc:sldMk cId="427934638" sldId="303"/>
        </pc:sldMkLst>
        <pc:spChg chg="mod ord">
          <ac:chgData name="Julie Crossman" userId="d902ac89-ff56-4e5d-982f-3384b0284abe" providerId="ADAL" clId="{91514AC4-C50E-4847-94F8-C50080B85B85}" dt="2024-02-14T18:17:20.701" v="184" actId="166"/>
          <ac:spMkLst>
            <pc:docMk/>
            <pc:sldMk cId="427934638" sldId="303"/>
            <ac:spMk id="86019" creationId="{00000000-0000-0000-0000-000000000000}"/>
          </ac:spMkLst>
        </pc:spChg>
        <pc:picChg chg="add mod">
          <ac:chgData name="Julie Crossman" userId="d902ac89-ff56-4e5d-982f-3384b0284abe" providerId="ADAL" clId="{91514AC4-C50E-4847-94F8-C50080B85B85}" dt="2024-02-14T18:17:54.937" v="189" actId="1076"/>
          <ac:picMkLst>
            <pc:docMk/>
            <pc:sldMk cId="427934638" sldId="303"/>
            <ac:picMk id="1026" creationId="{0FC63EDC-A1FC-747A-F9DF-FEBDBC78B897}"/>
          </ac:picMkLst>
        </pc:picChg>
        <pc:picChg chg="mod">
          <ac:chgData name="Julie Crossman" userId="d902ac89-ff56-4e5d-982f-3384b0284abe" providerId="ADAL" clId="{91514AC4-C50E-4847-94F8-C50080B85B85}" dt="2024-02-14T18:17:46.899" v="188" actId="166"/>
          <ac:picMkLst>
            <pc:docMk/>
            <pc:sldMk cId="427934638" sldId="303"/>
            <ac:picMk id="4098" creationId="{00000000-0000-0000-0000-000000000000}"/>
          </ac:picMkLst>
        </pc:picChg>
      </pc:sldChg>
      <pc:sldChg chg="modSp add mod">
        <pc:chgData name="Julie Crossman" userId="d902ac89-ff56-4e5d-982f-3384b0284abe" providerId="ADAL" clId="{91514AC4-C50E-4847-94F8-C50080B85B85}" dt="2024-02-14T18:19:10.162" v="267" actId="20577"/>
        <pc:sldMkLst>
          <pc:docMk/>
          <pc:sldMk cId="4292997347" sldId="305"/>
        </pc:sldMkLst>
        <pc:spChg chg="mod">
          <ac:chgData name="Julie Crossman" userId="d902ac89-ff56-4e5d-982f-3384b0284abe" providerId="ADAL" clId="{91514AC4-C50E-4847-94F8-C50080B85B85}" dt="2024-02-14T18:19:10.162" v="267" actId="20577"/>
          <ac:spMkLst>
            <pc:docMk/>
            <pc:sldMk cId="4292997347" sldId="305"/>
            <ac:spMk id="4" creationId="{00000000-0000-0000-0000-000000000000}"/>
          </ac:spMkLst>
        </pc:spChg>
        <pc:picChg chg="mod">
          <ac:chgData name="Julie Crossman" userId="d902ac89-ff56-4e5d-982f-3384b0284abe" providerId="ADAL" clId="{91514AC4-C50E-4847-94F8-C50080B85B85}" dt="2024-02-14T18:14:07.571" v="91" actId="14100"/>
          <ac:picMkLst>
            <pc:docMk/>
            <pc:sldMk cId="4292997347" sldId="305"/>
            <ac:picMk id="1026" creationId="{00000000-0000-0000-0000-000000000000}"/>
          </ac:picMkLst>
        </pc:picChg>
      </pc:sldChg>
      <pc:sldChg chg="modSp mod">
        <pc:chgData name="Julie Crossman" userId="d902ac89-ff56-4e5d-982f-3384b0284abe" providerId="ADAL" clId="{91514AC4-C50E-4847-94F8-C50080B85B85}" dt="2024-02-14T18:08:15.890" v="67" actId="14100"/>
        <pc:sldMkLst>
          <pc:docMk/>
          <pc:sldMk cId="1289116187" sldId="313"/>
        </pc:sldMkLst>
        <pc:spChg chg="mod">
          <ac:chgData name="Julie Crossman" userId="d902ac89-ff56-4e5d-982f-3384b0284abe" providerId="ADAL" clId="{91514AC4-C50E-4847-94F8-C50080B85B85}" dt="2024-02-14T18:08:15.890" v="67" actId="14100"/>
          <ac:spMkLst>
            <pc:docMk/>
            <pc:sldMk cId="1289116187" sldId="313"/>
            <ac:spMk id="13" creationId="{00000000-0000-0000-0000-000000000000}"/>
          </ac:spMkLst>
        </pc:spChg>
      </pc:sldChg>
      <pc:sldChg chg="modNotesTx">
        <pc:chgData name="Julie Crossman" userId="d902ac89-ff56-4e5d-982f-3384b0284abe" providerId="ADAL" clId="{91514AC4-C50E-4847-94F8-C50080B85B85}" dt="2024-02-15T08:22:29.947" v="279" actId="20577"/>
        <pc:sldMkLst>
          <pc:docMk/>
          <pc:sldMk cId="2006949077" sldId="314"/>
        </pc:sldMkLst>
      </pc:sldChg>
      <pc:sldChg chg="del">
        <pc:chgData name="Julie Crossman" userId="d902ac89-ff56-4e5d-982f-3384b0284abe" providerId="ADAL" clId="{91514AC4-C50E-4847-94F8-C50080B85B85}" dt="2024-02-15T08:23:34.101" v="280" actId="47"/>
        <pc:sldMkLst>
          <pc:docMk/>
          <pc:sldMk cId="1384197712" sldId="690"/>
        </pc:sldMkLst>
      </pc:sldChg>
      <pc:sldChg chg="mod modShow">
        <pc:chgData name="Julie Crossman" userId="d902ac89-ff56-4e5d-982f-3384b0284abe" providerId="ADAL" clId="{91514AC4-C50E-4847-94F8-C50080B85B85}" dt="2024-02-15T08:21:36.066" v="276" actId="729"/>
        <pc:sldMkLst>
          <pc:docMk/>
          <pc:sldMk cId="4047530234" sldId="989"/>
        </pc:sldMkLst>
      </pc:sldChg>
      <pc:sldChg chg="modNotesTx">
        <pc:chgData name="Julie Crossman" userId="d902ac89-ff56-4e5d-982f-3384b0284abe" providerId="ADAL" clId="{91514AC4-C50E-4847-94F8-C50080B85B85}" dt="2024-02-14T18:00:51.624" v="63" actId="20577"/>
        <pc:sldMkLst>
          <pc:docMk/>
          <pc:sldMk cId="259601133" sldId="1030"/>
        </pc:sldMkLst>
      </pc:sldChg>
      <pc:sldChg chg="addSp delSp modSp mod">
        <pc:chgData name="Julie Crossman" userId="d902ac89-ff56-4e5d-982f-3384b0284abe" providerId="ADAL" clId="{91514AC4-C50E-4847-94F8-C50080B85B85}" dt="2024-02-15T09:31:08.621" v="582" actId="1076"/>
        <pc:sldMkLst>
          <pc:docMk/>
          <pc:sldMk cId="625562567" sldId="1032"/>
        </pc:sldMkLst>
        <pc:spChg chg="mod ord">
          <ac:chgData name="Julie Crossman" userId="d902ac89-ff56-4e5d-982f-3384b0284abe" providerId="ADAL" clId="{91514AC4-C50E-4847-94F8-C50080B85B85}" dt="2024-02-15T09:31:01.654" v="581" actId="1076"/>
          <ac:spMkLst>
            <pc:docMk/>
            <pc:sldMk cId="625562567" sldId="1032"/>
            <ac:spMk id="2" creationId="{4A22106B-3DB1-43A4-BB1A-4C36CB359613}"/>
          </ac:spMkLst>
        </pc:spChg>
        <pc:spChg chg="add del mod">
          <ac:chgData name="Julie Crossman" userId="d902ac89-ff56-4e5d-982f-3384b0284abe" providerId="ADAL" clId="{91514AC4-C50E-4847-94F8-C50080B85B85}" dt="2024-02-15T09:30:48.166" v="574" actId="478"/>
          <ac:spMkLst>
            <pc:docMk/>
            <pc:sldMk cId="625562567" sldId="1032"/>
            <ac:spMk id="5" creationId="{25D79FD6-0B02-55F3-C80B-B12C961E8634}"/>
          </ac:spMkLst>
        </pc:spChg>
        <pc:picChg chg="del">
          <ac:chgData name="Julie Crossman" userId="d902ac89-ff56-4e5d-982f-3384b0284abe" providerId="ADAL" clId="{91514AC4-C50E-4847-94F8-C50080B85B85}" dt="2024-02-15T08:21:29.893" v="275" actId="478"/>
          <ac:picMkLst>
            <pc:docMk/>
            <pc:sldMk cId="625562567" sldId="1032"/>
            <ac:picMk id="3" creationId="{F5E43EA8-F460-61D5-ECB9-0B23254A2E72}"/>
          </ac:picMkLst>
        </pc:picChg>
        <pc:picChg chg="add mod">
          <ac:chgData name="Julie Crossman" userId="d902ac89-ff56-4e5d-982f-3384b0284abe" providerId="ADAL" clId="{91514AC4-C50E-4847-94F8-C50080B85B85}" dt="2024-02-15T09:31:08.621" v="582" actId="1076"/>
          <ac:picMkLst>
            <pc:docMk/>
            <pc:sldMk cId="625562567" sldId="1032"/>
            <ac:picMk id="7" creationId="{63F68565-955A-9E20-033A-BD3672F68725}"/>
          </ac:picMkLst>
        </pc:picChg>
      </pc:sldChg>
      <pc:sldChg chg="modSp del mod">
        <pc:chgData name="Julie Crossman" userId="d902ac89-ff56-4e5d-982f-3384b0284abe" providerId="ADAL" clId="{91514AC4-C50E-4847-94F8-C50080B85B85}" dt="2024-02-14T18:20:10.284" v="271" actId="47"/>
        <pc:sldMkLst>
          <pc:docMk/>
          <pc:sldMk cId="2943799936" sldId="1036"/>
        </pc:sldMkLst>
        <pc:spChg chg="mod">
          <ac:chgData name="Julie Crossman" userId="d902ac89-ff56-4e5d-982f-3384b0284abe" providerId="ADAL" clId="{91514AC4-C50E-4847-94F8-C50080B85B85}" dt="2024-02-14T18:19:51.376" v="270" actId="6549"/>
          <ac:spMkLst>
            <pc:docMk/>
            <pc:sldMk cId="2943799936" sldId="1036"/>
            <ac:spMk id="4" creationId="{00000000-0000-0000-0000-000000000000}"/>
          </ac:spMkLst>
        </pc:spChg>
      </pc:sldChg>
      <pc:sldChg chg="modSp mod">
        <pc:chgData name="Julie Crossman" userId="d902ac89-ff56-4e5d-982f-3384b0284abe" providerId="ADAL" clId="{91514AC4-C50E-4847-94F8-C50080B85B85}" dt="2024-02-14T18:19:21.513" v="269" actId="14100"/>
        <pc:sldMkLst>
          <pc:docMk/>
          <pc:sldMk cId="256451041" sldId="1042"/>
        </pc:sldMkLst>
        <pc:picChg chg="mod">
          <ac:chgData name="Julie Crossman" userId="d902ac89-ff56-4e5d-982f-3384b0284abe" providerId="ADAL" clId="{91514AC4-C50E-4847-94F8-C50080B85B85}" dt="2024-02-14T18:19:21.513" v="269" actId="14100"/>
          <ac:picMkLst>
            <pc:docMk/>
            <pc:sldMk cId="256451041" sldId="1042"/>
            <ac:picMk id="6" creationId="{E0A600F4-0E00-41AF-A31F-87CD1A94B24D}"/>
          </ac:picMkLst>
        </pc:picChg>
      </pc:sldChg>
      <pc:sldChg chg="addSp modSp mod modAnim">
        <pc:chgData name="Julie Crossman" userId="d902ac89-ff56-4e5d-982f-3384b0284abe" providerId="ADAL" clId="{91514AC4-C50E-4847-94F8-C50080B85B85}" dt="2024-02-15T08:31:22.259" v="573" actId="1076"/>
        <pc:sldMkLst>
          <pc:docMk/>
          <pc:sldMk cId="2022164016" sldId="1053"/>
        </pc:sldMkLst>
        <pc:spChg chg="add mod">
          <ac:chgData name="Julie Crossman" userId="d902ac89-ff56-4e5d-982f-3384b0284abe" providerId="ADAL" clId="{91514AC4-C50E-4847-94F8-C50080B85B85}" dt="2024-02-15T08:26:08.162" v="380" actId="688"/>
          <ac:spMkLst>
            <pc:docMk/>
            <pc:sldMk cId="2022164016" sldId="1053"/>
            <ac:spMk id="2" creationId="{0499DDFC-08C7-060E-B732-0190AAE6D84F}"/>
          </ac:spMkLst>
        </pc:spChg>
        <pc:spChg chg="add mod">
          <ac:chgData name="Julie Crossman" userId="d902ac89-ff56-4e5d-982f-3384b0284abe" providerId="ADAL" clId="{91514AC4-C50E-4847-94F8-C50080B85B85}" dt="2024-02-15T08:27:01.042" v="447"/>
          <ac:spMkLst>
            <pc:docMk/>
            <pc:sldMk cId="2022164016" sldId="1053"/>
            <ac:spMk id="4" creationId="{0AA632AC-31DD-708C-83AE-90D5F6A4BDB2}"/>
          </ac:spMkLst>
        </pc:spChg>
        <pc:spChg chg="add mod">
          <ac:chgData name="Julie Crossman" userId="d902ac89-ff56-4e5d-982f-3384b0284abe" providerId="ADAL" clId="{91514AC4-C50E-4847-94F8-C50080B85B85}" dt="2024-02-15T08:31:12.612" v="571" actId="1076"/>
          <ac:spMkLst>
            <pc:docMk/>
            <pc:sldMk cId="2022164016" sldId="1053"/>
            <ac:spMk id="10" creationId="{AF91FA12-2743-319D-8541-74AA62E95387}"/>
          </ac:spMkLst>
        </pc:spChg>
        <pc:spChg chg="add mod">
          <ac:chgData name="Julie Crossman" userId="d902ac89-ff56-4e5d-982f-3384b0284abe" providerId="ADAL" clId="{91514AC4-C50E-4847-94F8-C50080B85B85}" dt="2024-02-15T08:31:22.259" v="573" actId="1076"/>
          <ac:spMkLst>
            <pc:docMk/>
            <pc:sldMk cId="2022164016" sldId="1053"/>
            <ac:spMk id="11" creationId="{DC456524-6F35-BD93-AB5B-7CB9C58632F5}"/>
          </ac:spMkLst>
        </pc:spChg>
      </pc:sldChg>
      <pc:sldChg chg="new del">
        <pc:chgData name="Julie Crossman" userId="d902ac89-ff56-4e5d-982f-3384b0284abe" providerId="ADAL" clId="{91514AC4-C50E-4847-94F8-C50080B85B85}" dt="2024-02-14T18:14:00.889" v="89" actId="47"/>
        <pc:sldMkLst>
          <pc:docMk/>
          <pc:sldMk cId="1025037337" sldId="1061"/>
        </pc:sldMkLst>
      </pc:sldChg>
      <pc:sldChg chg="modSp mod">
        <pc:chgData name="Julie Crossman" userId="d902ac89-ff56-4e5d-982f-3384b0284abe" providerId="ADAL" clId="{91514AC4-C50E-4847-94F8-C50080B85B85}" dt="2024-02-14T18:13:12.978" v="87" actId="14100"/>
        <pc:sldMkLst>
          <pc:docMk/>
          <pc:sldMk cId="799932168" sldId="1067"/>
        </pc:sldMkLst>
        <pc:spChg chg="mod">
          <ac:chgData name="Julie Crossman" userId="d902ac89-ff56-4e5d-982f-3384b0284abe" providerId="ADAL" clId="{91514AC4-C50E-4847-94F8-C50080B85B85}" dt="2024-02-14T18:13:12.978" v="87" actId="14100"/>
          <ac:spMkLst>
            <pc:docMk/>
            <pc:sldMk cId="799932168" sldId="1067"/>
            <ac:spMk id="3" creationId="{59409F50-3DB4-AB8F-3C0D-0BD105518858}"/>
          </ac:spMkLst>
        </pc:spChg>
      </pc:sldChg>
      <pc:sldChg chg="modSp mod">
        <pc:chgData name="Julie Crossman" userId="d902ac89-ff56-4e5d-982f-3384b0284abe" providerId="ADAL" clId="{91514AC4-C50E-4847-94F8-C50080B85B85}" dt="2024-02-14T18:18:38.090" v="197" actId="20577"/>
        <pc:sldMkLst>
          <pc:docMk/>
          <pc:sldMk cId="2132838785" sldId="1068"/>
        </pc:sldMkLst>
        <pc:spChg chg="mod">
          <ac:chgData name="Julie Crossman" userId="d902ac89-ff56-4e5d-982f-3384b0284abe" providerId="ADAL" clId="{91514AC4-C50E-4847-94F8-C50080B85B85}" dt="2024-02-14T18:18:38.090" v="197" actId="20577"/>
          <ac:spMkLst>
            <pc:docMk/>
            <pc:sldMk cId="2132838785" sldId="1068"/>
            <ac:spMk id="3" creationId="{A6B03C9B-783C-0D67-0CDA-9722000F5E0F}"/>
          </ac:spMkLst>
        </pc:spChg>
      </pc:sldChg>
      <pc:sldChg chg="modSp mod">
        <pc:chgData name="Julie Crossman" userId="d902ac89-ff56-4e5d-982f-3384b0284abe" providerId="ADAL" clId="{91514AC4-C50E-4847-94F8-C50080B85B85}" dt="2024-02-14T18:20:22.178" v="274" actId="1076"/>
        <pc:sldMkLst>
          <pc:docMk/>
          <pc:sldMk cId="0" sldId="1069"/>
        </pc:sldMkLst>
        <pc:spChg chg="mod">
          <ac:chgData name="Julie Crossman" userId="d902ac89-ff56-4e5d-982f-3384b0284abe" providerId="ADAL" clId="{91514AC4-C50E-4847-94F8-C50080B85B85}" dt="2024-02-14T18:20:22.178" v="274" actId="1076"/>
          <ac:spMkLst>
            <pc:docMk/>
            <pc:sldMk cId="0" sldId="1069"/>
            <ac:spMk id="3" creationId="{00000000-0000-0000-0000-000000000000}"/>
          </ac:spMkLst>
        </pc:spChg>
        <pc:picChg chg="mod">
          <ac:chgData name="Julie Crossman" userId="d902ac89-ff56-4e5d-982f-3384b0284abe" providerId="ADAL" clId="{91514AC4-C50E-4847-94F8-C50080B85B85}" dt="2024-02-14T18:20:17.018" v="273" actId="1076"/>
          <ac:picMkLst>
            <pc:docMk/>
            <pc:sldMk cId="0" sldId="1069"/>
            <ac:picMk id="3076" creationId="{BBF997C0-83E8-1C36-ACCD-BC722ECF2084}"/>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FD4C9826-F969-4180-87E8-C6A367D7CCBF}" type="datetimeFigureOut">
              <a:rPr lang="en-GB" smtClean="0"/>
              <a:t>14/02/2024</a:t>
            </a:fld>
            <a:endParaRPr lang="en-GB"/>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D4766F7-40DD-41AA-81A9-703DBA966AD2}" type="slidenum">
              <a:rPr lang="en-GB" smtClean="0"/>
              <a:t>‹#›</a:t>
            </a:fld>
            <a:endParaRPr lang="en-GB"/>
          </a:p>
        </p:txBody>
      </p:sp>
    </p:spTree>
    <p:extLst>
      <p:ext uri="{BB962C8B-B14F-4D97-AF65-F5344CB8AC3E}">
        <p14:creationId xmlns:p14="http://schemas.microsoft.com/office/powerpoint/2010/main" val="336829037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74.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_rels/notesSlide75.xml.rels><?xml version="1.0" encoding="UTF-8" standalone="yes"?>
<Relationships xmlns="http://schemas.openxmlformats.org/package/2006/relationships"><Relationship Id="rId2" Type="http://schemas.openxmlformats.org/officeDocument/2006/relationships/slide" Target="../slides/slide8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u="sng" dirty="0"/>
              <a:t>Getting started</a:t>
            </a:r>
          </a:p>
          <a:p>
            <a:r>
              <a:rPr lang="en-GB" dirty="0"/>
              <a:t>Share with the group a little bit about yourself Why are you here? Do you have a</a:t>
            </a:r>
          </a:p>
          <a:p>
            <a:r>
              <a:rPr lang="en-GB" dirty="0"/>
              <a:t>compelling (yet quick!) personal story about the impact of Insights Discovery that you can share? Consider the kind of energy you are putting into the room and the expectations you are setting.</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5B34F98-F404-40C5-BD95-A1BF0C6C0A00}"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6563445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u="sng" dirty="0"/>
              <a:t>Today is about connections</a:t>
            </a:r>
            <a:r>
              <a:rPr lang="en-GB" sz="1100" dirty="0"/>
              <a:t> – Insights Discovery and personal effectiveness</a:t>
            </a:r>
          </a:p>
          <a:p>
            <a:r>
              <a:rPr lang="en-GB" sz="1100" dirty="0"/>
              <a:t>are about connections – specifically improving them! Have you ever wanted to connect with someone, or needed to, and noticed that their different personal style can at times prevent you from establishing a good connection with them?</a:t>
            </a:r>
          </a:p>
          <a:p>
            <a:r>
              <a:rPr lang="en-GB" sz="1100" dirty="0"/>
              <a:t>With a little effort, we can make better connections more often.</a:t>
            </a:r>
          </a:p>
          <a:p>
            <a:endParaRPr lang="en-GB" sz="1100" dirty="0"/>
          </a:p>
          <a:p>
            <a:r>
              <a:rPr lang="en-GB" dirty="0"/>
              <a:t>Ask your participants to turn to the first page of their Beginning the Journey journal, write their name and then ‘pick their person’  i.e.  write down the name of someone in their life who they would like to improve their relationship with.</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0AFCF03-8B4A-490D-B9E4-EFA913B51ED1}"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7485070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 great way to set the tone and share the intention that the day be fun, and filled with experimentation and interaction. Suggest that they approach everything with an attitude of curiosity and a willingness to try things out.</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0AFCF03-8B4A-490D-B9E4-EFA913B51ED1}"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75080266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ct val="0"/>
              </a:spcBef>
              <a:defRPr/>
            </a:pPr>
            <a:endParaRPr lang="en-US">
              <a:cs typeface="Calibri"/>
            </a:endParaRPr>
          </a:p>
          <a:p>
            <a:endParaRPr lang="en-GB"/>
          </a:p>
        </p:txBody>
      </p:sp>
      <p:sp>
        <p:nvSpPr>
          <p:cNvPr id="4" name="Slide Number Placeholder 3"/>
          <p:cNvSpPr>
            <a:spLocks noGrp="1"/>
          </p:cNvSpPr>
          <p:nvPr>
            <p:ph type="sldNum" sz="quarter" idx="5"/>
          </p:nvPr>
        </p:nvSpPr>
        <p:spPr/>
        <p:txBody>
          <a:bodyPr/>
          <a:lstStyle/>
          <a:p>
            <a:fld id="{2D4766F7-40DD-41AA-81A9-703DBA966AD2}" type="slidenum">
              <a:rPr lang="en-GB" smtClean="0"/>
              <a:t>4</a:t>
            </a:fld>
            <a:endParaRPr lang="en-GB"/>
          </a:p>
        </p:txBody>
      </p:sp>
    </p:spTree>
    <p:extLst>
      <p:ext uri="{BB962C8B-B14F-4D97-AF65-F5344CB8AC3E}">
        <p14:creationId xmlns:p14="http://schemas.microsoft.com/office/powerpoint/2010/main" val="148024011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u="sng"/>
              <a:t>Today is about connections</a:t>
            </a:r>
            <a:r>
              <a:rPr lang="en-GB" sz="1200"/>
              <a:t> – Insights Discovery and personal effectiveness</a:t>
            </a:r>
          </a:p>
          <a:p>
            <a:r>
              <a:rPr lang="en-GB" sz="1200"/>
              <a:t>are about connections – specifically improving them! Have you ever wanted to connect with someone, or needed to, and noticed that their different personal style can at times prevent you from establishing a good connection with them?</a:t>
            </a:r>
          </a:p>
          <a:p>
            <a:r>
              <a:rPr lang="en-GB" sz="1200"/>
              <a:t>With a little effort, we can make better connections more often.</a:t>
            </a:r>
          </a:p>
          <a:p>
            <a:endParaRPr lang="en-GB" sz="1200"/>
          </a:p>
          <a:p>
            <a:r>
              <a:rPr lang="en-GB"/>
              <a:t>Ask your participants to turn to ‘pick their person’ i.e.  write down the name of someone in their life who they would like to improve their relationship with.</a:t>
            </a:r>
          </a:p>
          <a:p>
            <a:endParaRPr lang="en-GB"/>
          </a:p>
          <a:p>
            <a:endParaRPr lang="en-GB"/>
          </a:p>
        </p:txBody>
      </p:sp>
      <p:sp>
        <p:nvSpPr>
          <p:cNvPr id="4" name="Slide Number Placeholder 3"/>
          <p:cNvSpPr>
            <a:spLocks noGrp="1"/>
          </p:cNvSpPr>
          <p:nvPr>
            <p:ph type="sldNum" sz="quarter" idx="5"/>
          </p:nvPr>
        </p:nvSpPr>
        <p:spPr/>
        <p:txBody>
          <a:bodyPr/>
          <a:lstStyle/>
          <a:p>
            <a:fld id="{2D4766F7-40DD-41AA-81A9-703DBA966AD2}" type="slidenum">
              <a:rPr lang="en-GB" smtClean="0"/>
              <a:t>6</a:t>
            </a:fld>
            <a:endParaRPr lang="en-GB"/>
          </a:p>
        </p:txBody>
      </p:sp>
    </p:spTree>
    <p:extLst>
      <p:ext uri="{BB962C8B-B14F-4D97-AF65-F5344CB8AC3E}">
        <p14:creationId xmlns:p14="http://schemas.microsoft.com/office/powerpoint/2010/main" val="22173464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a:solidFill>
                  <a:schemeClr val="tx1"/>
                </a:solidFill>
                <a:effectLst/>
                <a:latin typeface="+mn-lt"/>
                <a:ea typeface="+mn-ea"/>
                <a:cs typeface="+mn-cs"/>
              </a:rPr>
              <a:t>Share the four steps to personal effectiveness, that we will be taking in this process. These are essentially the objectives for the day. </a:t>
            </a:r>
          </a:p>
          <a:p>
            <a:r>
              <a:rPr lang="en-GB" sz="1200" kern="1200">
                <a:solidFill>
                  <a:schemeClr val="tx1"/>
                </a:solidFill>
                <a:effectLst/>
                <a:latin typeface="+mn-lt"/>
                <a:ea typeface="+mn-ea"/>
                <a:cs typeface="+mn-cs"/>
              </a:rPr>
              <a:t> </a:t>
            </a:r>
          </a:p>
          <a:p>
            <a:r>
              <a:rPr lang="en-GB" sz="1200" kern="1200">
                <a:solidFill>
                  <a:schemeClr val="tx1"/>
                </a:solidFill>
                <a:effectLst/>
                <a:latin typeface="+mn-lt"/>
                <a:ea typeface="+mn-ea"/>
                <a:cs typeface="+mn-cs"/>
              </a:rPr>
              <a:t> </a:t>
            </a:r>
          </a:p>
          <a:p>
            <a:endParaRPr lang="en-GB"/>
          </a:p>
        </p:txBody>
      </p:sp>
      <p:sp>
        <p:nvSpPr>
          <p:cNvPr id="4" name="Slide Number Placeholder 3"/>
          <p:cNvSpPr>
            <a:spLocks noGrp="1"/>
          </p:cNvSpPr>
          <p:nvPr>
            <p:ph type="sldNum" sz="quarter" idx="10"/>
          </p:nvPr>
        </p:nvSpPr>
        <p:spPr/>
        <p:txBody>
          <a:bodyPr/>
          <a:lstStyle/>
          <a:p>
            <a:fld id="{2D4766F7-40DD-41AA-81A9-703DBA966AD2}" type="slidenum">
              <a:rPr lang="en-GB" smtClean="0"/>
              <a:t>7</a:t>
            </a:fld>
            <a:endParaRPr lang="en-GB"/>
          </a:p>
        </p:txBody>
      </p:sp>
    </p:spTree>
    <p:extLst>
      <p:ext uri="{BB962C8B-B14F-4D97-AF65-F5344CB8AC3E}">
        <p14:creationId xmlns:p14="http://schemas.microsoft.com/office/powerpoint/2010/main" val="393203498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u="sng"/>
              <a:t>JULIE</a:t>
            </a:r>
            <a:endParaRPr lang="en-US" b="1" u="sng"/>
          </a:p>
          <a:p>
            <a:r>
              <a:rPr lang="en-GB"/>
              <a:t>Start with a general discussion about perception. How would you define perception? Where do perceptions come from?</a:t>
            </a:r>
            <a:endParaRPr lang="en-GB">
              <a:cs typeface="Calibri"/>
            </a:endParaRPr>
          </a:p>
          <a:p>
            <a:endParaRPr lang="en-GB"/>
          </a:p>
          <a:p>
            <a:r>
              <a:rPr lang="en-GB"/>
              <a:t>[Type responses in the chat]</a:t>
            </a:r>
          </a:p>
          <a:p>
            <a:endParaRPr lang="en-GB"/>
          </a:p>
          <a:p>
            <a:pPr rtl="0" fontAlgn="base"/>
            <a:r>
              <a:rPr lang="en-GB" sz="1200" b="0" i="0" u="none" strike="noStrike" kern="1200">
                <a:solidFill>
                  <a:schemeClr val="tx1"/>
                </a:solidFill>
                <a:effectLst/>
                <a:latin typeface="+mn-lt"/>
                <a:ea typeface="+mn-ea"/>
                <a:cs typeface="+mn-cs"/>
              </a:rPr>
              <a:t>Click to reveal first sentence.</a:t>
            </a:r>
            <a:r>
              <a:rPr lang="en-US" sz="1200" b="0" i="0" kern="1200">
                <a:solidFill>
                  <a:schemeClr val="tx1"/>
                </a:solidFill>
                <a:effectLst/>
                <a:latin typeface="+mn-lt"/>
                <a:ea typeface="+mn-ea"/>
                <a:cs typeface="+mn-cs"/>
              </a:rPr>
              <a:t>​</a:t>
            </a:r>
          </a:p>
          <a:p>
            <a:pPr rtl="0" fontAlgn="base"/>
            <a:r>
              <a:rPr lang="en-GB" sz="1200" b="0" i="0" u="none" strike="noStrike" kern="1200">
                <a:solidFill>
                  <a:schemeClr val="tx1"/>
                </a:solidFill>
                <a:effectLst/>
                <a:latin typeface="+mn-lt"/>
                <a:ea typeface="+mn-ea"/>
                <a:cs typeface="+mn-cs"/>
              </a:rPr>
              <a:t>The eLearning module defined perception as “the way in which we regard, understand, and interpret the world” indicating that “Our perceptions are unique.”</a:t>
            </a:r>
            <a:r>
              <a:rPr lang="en-US" sz="1200" b="0" i="0" kern="1200">
                <a:solidFill>
                  <a:schemeClr val="tx1"/>
                </a:solidFill>
                <a:effectLst/>
                <a:latin typeface="+mn-lt"/>
                <a:ea typeface="+mn-ea"/>
                <a:cs typeface="+mn-cs"/>
              </a:rPr>
              <a:t>​</a:t>
            </a:r>
          </a:p>
          <a:p>
            <a:pPr rtl="0" fontAlgn="base"/>
            <a:r>
              <a:rPr lang="en-GB" sz="1200" b="0" i="0" kern="1200">
                <a:solidFill>
                  <a:schemeClr val="tx1"/>
                </a:solidFill>
                <a:effectLst/>
                <a:latin typeface="+mn-lt"/>
                <a:ea typeface="+mn-ea"/>
                <a:cs typeface="+mn-cs"/>
              </a:rPr>
              <a:t>​</a:t>
            </a:r>
          </a:p>
          <a:p>
            <a:pPr rtl="0" fontAlgn="base"/>
            <a:r>
              <a:rPr lang="en-GB" sz="1200" b="0" i="0" u="none" strike="noStrike" kern="1200">
                <a:solidFill>
                  <a:schemeClr val="tx1"/>
                </a:solidFill>
                <a:effectLst/>
                <a:latin typeface="+mn-lt"/>
                <a:ea typeface="+mn-ea"/>
                <a:cs typeface="+mn-cs"/>
              </a:rPr>
              <a:t>The eLearning module used the example of the Old Woman/Young Woman to demonstrate that there is rarely “one right way” to perceive something.</a:t>
            </a:r>
            <a:r>
              <a:rPr lang="en-US" sz="1200" b="0" i="0" kern="1200">
                <a:solidFill>
                  <a:schemeClr val="tx1"/>
                </a:solidFill>
                <a:effectLst/>
                <a:latin typeface="+mn-lt"/>
                <a:ea typeface="+mn-ea"/>
                <a:cs typeface="+mn-cs"/>
              </a:rPr>
              <a:t>​</a:t>
            </a:r>
          </a:p>
          <a:p>
            <a:pPr rtl="0" fontAlgn="base"/>
            <a:r>
              <a:rPr lang="en-GB" sz="1200" b="0" i="0" u="none" strike="noStrike" kern="1200">
                <a:solidFill>
                  <a:schemeClr val="tx1"/>
                </a:solidFill>
                <a:effectLst/>
                <a:latin typeface="+mn-lt"/>
                <a:ea typeface="+mn-ea"/>
                <a:cs typeface="+mn-cs"/>
              </a:rPr>
              <a:t>POLL: How many see the young lady FIRST when looking at this image? How about the old lady FIRST? Can you see both now? (If not, let us know and we’ll help you to see both after the session)</a:t>
            </a:r>
            <a:r>
              <a:rPr lang="en-US" sz="1200" b="0" i="0" kern="1200">
                <a:solidFill>
                  <a:schemeClr val="tx1"/>
                </a:solidFill>
                <a:effectLst/>
                <a:latin typeface="+mn-lt"/>
                <a:ea typeface="+mn-ea"/>
                <a:cs typeface="+mn-cs"/>
              </a:rPr>
              <a:t>​</a:t>
            </a:r>
          </a:p>
          <a:p>
            <a:pPr rtl="0" fontAlgn="base"/>
            <a:r>
              <a:rPr lang="en-GB" sz="1200" b="0" i="0" kern="1200">
                <a:solidFill>
                  <a:schemeClr val="tx1"/>
                </a:solidFill>
                <a:effectLst/>
                <a:latin typeface="+mn-lt"/>
                <a:ea typeface="+mn-ea"/>
                <a:cs typeface="+mn-cs"/>
              </a:rPr>
              <a:t>​</a:t>
            </a:r>
          </a:p>
          <a:p>
            <a:pPr rtl="0" fontAlgn="base"/>
            <a:r>
              <a:rPr lang="en-GB" sz="1200" b="0" i="0" u="none" strike="noStrike" kern="1200">
                <a:solidFill>
                  <a:schemeClr val="tx1"/>
                </a:solidFill>
                <a:effectLst/>
                <a:latin typeface="+mn-lt"/>
                <a:ea typeface="+mn-ea"/>
                <a:cs typeface="+mn-cs"/>
              </a:rPr>
              <a:t>CHAT/SPEAK: What are some examples of personal/common perceptions related to your role, this team, or our organization?</a:t>
            </a:r>
            <a:r>
              <a:rPr lang="en-US" sz="1200" b="0" i="0" kern="1200">
                <a:solidFill>
                  <a:schemeClr val="tx1"/>
                </a:solidFill>
                <a:effectLst/>
                <a:latin typeface="+mn-lt"/>
                <a:ea typeface="+mn-ea"/>
                <a:cs typeface="+mn-cs"/>
              </a:rPr>
              <a:t>​</a:t>
            </a:r>
          </a:p>
          <a:p>
            <a:pPr rtl="0" fontAlgn="base"/>
            <a:r>
              <a:rPr lang="en-GB" sz="1200" b="0" i="0" u="none" strike="noStrike" kern="1200">
                <a:solidFill>
                  <a:schemeClr val="tx1"/>
                </a:solidFill>
                <a:effectLst/>
                <a:latin typeface="+mn-lt"/>
                <a:ea typeface="+mn-ea"/>
                <a:cs typeface="+mn-cs"/>
              </a:rPr>
              <a:t>(Examples: This is a large/small team. Best team to work on! That was a long/short meeting. The time to delivery of our last deliverable was short/long, or easy/hard. The leaders at this company are transparent/secretive.)</a:t>
            </a:r>
            <a:r>
              <a:rPr lang="en-US" sz="1200" b="0" i="0" kern="1200">
                <a:solidFill>
                  <a:schemeClr val="tx1"/>
                </a:solidFill>
                <a:effectLst/>
                <a:latin typeface="+mn-lt"/>
                <a:ea typeface="+mn-ea"/>
                <a:cs typeface="+mn-cs"/>
              </a:rPr>
              <a:t>​</a:t>
            </a:r>
          </a:p>
          <a:p>
            <a:pPr rtl="0" fontAlgn="base"/>
            <a:r>
              <a:rPr lang="en-GB" sz="1200" b="0" i="0" kern="1200">
                <a:solidFill>
                  <a:schemeClr val="tx1"/>
                </a:solidFill>
                <a:effectLst/>
                <a:latin typeface="+mn-lt"/>
                <a:ea typeface="+mn-ea"/>
                <a:cs typeface="+mn-cs"/>
              </a:rPr>
              <a:t>​</a:t>
            </a:r>
          </a:p>
          <a:p>
            <a:pPr rtl="0" fontAlgn="base"/>
            <a:r>
              <a:rPr lang="en-GB" sz="1200" b="0" i="0" u="none" strike="noStrike" kern="1200">
                <a:solidFill>
                  <a:schemeClr val="tx1"/>
                </a:solidFill>
                <a:effectLst/>
                <a:latin typeface="+mn-lt"/>
                <a:ea typeface="+mn-ea"/>
                <a:cs typeface="+mn-cs"/>
              </a:rPr>
              <a:t>Click to reveal second sentence.</a:t>
            </a:r>
            <a:r>
              <a:rPr lang="en-US" sz="1200" b="0" i="0" kern="1200">
                <a:solidFill>
                  <a:schemeClr val="tx1"/>
                </a:solidFill>
                <a:effectLst/>
                <a:latin typeface="+mn-lt"/>
                <a:ea typeface="+mn-ea"/>
                <a:cs typeface="+mn-cs"/>
              </a:rPr>
              <a:t>​</a:t>
            </a:r>
          </a:p>
          <a:p>
            <a:pPr rtl="0" fontAlgn="base"/>
            <a:r>
              <a:rPr lang="en-GB" sz="1200" b="0" i="0" u="none" strike="noStrike" kern="1200">
                <a:solidFill>
                  <a:schemeClr val="tx1"/>
                </a:solidFill>
                <a:effectLst/>
                <a:latin typeface="+mn-lt"/>
                <a:ea typeface="+mn-ea"/>
                <a:cs typeface="+mn-cs"/>
              </a:rPr>
              <a:t>CHAT: What is an example of a time when you changed a perception? How did that happen?</a:t>
            </a:r>
            <a:r>
              <a:rPr lang="en-US" sz="1200" b="0" i="0" kern="1200">
                <a:solidFill>
                  <a:schemeClr val="tx1"/>
                </a:solidFill>
                <a:effectLst/>
                <a:latin typeface="+mn-lt"/>
                <a:ea typeface="+mn-ea"/>
                <a:cs typeface="+mn-cs"/>
              </a:rPr>
              <a:t>​</a:t>
            </a:r>
          </a:p>
          <a:p>
            <a:endParaRPr lang="en-GB"/>
          </a:p>
        </p:txBody>
      </p:sp>
      <p:sp>
        <p:nvSpPr>
          <p:cNvPr id="4" name="Slide Number Placeholder 3"/>
          <p:cNvSpPr>
            <a:spLocks noGrp="1"/>
          </p:cNvSpPr>
          <p:nvPr>
            <p:ph type="sldNum" sz="quarter" idx="5"/>
          </p:nvPr>
        </p:nvSpPr>
        <p:spPr/>
        <p:txBody>
          <a:bodyPr/>
          <a:lstStyle/>
          <a:p>
            <a:fld id="{2D4766F7-40DD-41AA-81A9-703DBA966AD2}" type="slidenum">
              <a:rPr lang="en-GB" smtClean="0"/>
              <a:t>8</a:t>
            </a:fld>
            <a:endParaRPr lang="en-GB"/>
          </a:p>
        </p:txBody>
      </p:sp>
    </p:spTree>
    <p:extLst>
      <p:ext uri="{BB962C8B-B14F-4D97-AF65-F5344CB8AC3E}">
        <p14:creationId xmlns:p14="http://schemas.microsoft.com/office/powerpoint/2010/main" val="100282173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a:t>Showing these two slightly differently emphasized versions of the image can help people to be able to see both Young Lady and Old Lady</a:t>
            </a:r>
          </a:p>
          <a:p>
            <a:endParaRPr lang="en-US" b="1"/>
          </a:p>
          <a:p>
            <a:r>
              <a:rPr lang="en-US" b="1"/>
              <a:t>Optional activity </a:t>
            </a:r>
            <a:r>
              <a:rPr lang="en-US" b="1">
                <a:solidFill>
                  <a:srgbClr val="FF0000"/>
                </a:solidFill>
                <a:highlight>
                  <a:srgbClr val="00FF00"/>
                </a:highlight>
              </a:rPr>
              <a:t>(if not using eLearning </a:t>
            </a:r>
            <a:r>
              <a:rPr lang="en-US" b="1">
                <a:solidFill>
                  <a:srgbClr val="FF0000"/>
                </a:solidFill>
              </a:rPr>
              <a:t>module as prework):</a:t>
            </a:r>
            <a:endParaRPr lang="en-US">
              <a:solidFill>
                <a:srgbClr val="FF0000"/>
              </a:solidFill>
            </a:endParaRPr>
          </a:p>
          <a:p>
            <a:r>
              <a:rPr lang="en-US"/>
              <a:t>Show each “lady” and use the 4 box tool or chat boxes to have participants type their answers to the questions. Comment on similarities and differences, with the takeaway being to notice the stories that we all make up based on our own perceptions.</a:t>
            </a:r>
            <a:endParaRPr lang="en-US">
              <a:cs typeface="Calibri"/>
            </a:endParaRPr>
          </a:p>
          <a:p>
            <a:endParaRPr lang="en-GB" b="1">
              <a:cs typeface="Calibri"/>
            </a:endParaRPr>
          </a:p>
          <a:p>
            <a:r>
              <a:rPr lang="en-GB"/>
              <a:t>PRODUCER: Add Old Lady / Young Lady questions </a:t>
            </a:r>
            <a:endParaRPr lang="en-GB">
              <a:cs typeface="Calibri"/>
            </a:endParaRPr>
          </a:p>
          <a:p>
            <a:r>
              <a:rPr lang="en-GB"/>
              <a:t>“How old is she?” </a:t>
            </a:r>
            <a:br>
              <a:rPr lang="en-GB">
                <a:cs typeface="+mn-lt"/>
              </a:rPr>
            </a:br>
            <a:r>
              <a:rPr lang="en-GB"/>
              <a:t> “Where is she from? </a:t>
            </a:r>
            <a:endParaRPr lang="en-GB">
              <a:cs typeface="Calibri"/>
            </a:endParaRPr>
          </a:p>
          <a:p>
            <a:r>
              <a:rPr lang="en-GB"/>
              <a:t>“What has her life been like?” </a:t>
            </a:r>
            <a:endParaRPr lang="en-GB">
              <a:cs typeface="Calibri"/>
            </a:endParaRPr>
          </a:p>
          <a:p>
            <a:r>
              <a:rPr lang="en-GB"/>
              <a:t>“How would you approach or communicate with her?”</a:t>
            </a:r>
          </a:p>
          <a:p>
            <a:endParaRPr lang="en-GB" b="1">
              <a:cs typeface="Calibri"/>
            </a:endParaRPr>
          </a:p>
        </p:txBody>
      </p:sp>
      <p:sp>
        <p:nvSpPr>
          <p:cNvPr id="4" name="Slide Number Placeholder 3"/>
          <p:cNvSpPr>
            <a:spLocks noGrp="1"/>
          </p:cNvSpPr>
          <p:nvPr>
            <p:ph type="sldNum" sz="quarter" idx="5"/>
          </p:nvPr>
        </p:nvSpPr>
        <p:spPr/>
        <p:txBody>
          <a:bodyPr/>
          <a:lstStyle/>
          <a:p>
            <a:fld id="{2D4766F7-40DD-41AA-81A9-703DBA966AD2}" type="slidenum">
              <a:rPr lang="en-GB" smtClean="0"/>
              <a:t>9</a:t>
            </a:fld>
            <a:endParaRPr lang="en-GB"/>
          </a:p>
        </p:txBody>
      </p:sp>
    </p:spTree>
    <p:extLst>
      <p:ext uri="{BB962C8B-B14F-4D97-AF65-F5344CB8AC3E}">
        <p14:creationId xmlns:p14="http://schemas.microsoft.com/office/powerpoint/2010/main" val="270774817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5B34F98-F404-40C5-BD95-A1BF0C6C0A00}"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SARAH</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The eLearning module introduced you to the concept of psychological preferences as one factor that influences our perceptions. Insights has named these the Insights Discovery </a:t>
            </a:r>
            <a:r>
              <a:rPr lang="en-US" dirty="0" err="1"/>
              <a:t>colour</a:t>
            </a:r>
            <a:r>
              <a:rPr lang="en-US" dirty="0"/>
              <a:t> energies.</a:t>
            </a:r>
          </a:p>
          <a:p>
            <a:endParaRPr lang="en-GB" dirty="0"/>
          </a:p>
        </p:txBody>
      </p:sp>
      <p:sp>
        <p:nvSpPr>
          <p:cNvPr id="4" name="Slide Number Placeholder 3"/>
          <p:cNvSpPr>
            <a:spLocks noGrp="1"/>
          </p:cNvSpPr>
          <p:nvPr>
            <p:ph type="sldNum" sz="quarter" idx="5"/>
          </p:nvPr>
        </p:nvSpPr>
        <p:spPr/>
        <p:txBody>
          <a:bodyPr/>
          <a:lstStyle/>
          <a:p>
            <a:fld id="{2D4766F7-40DD-41AA-81A9-703DBA966AD2}" type="slidenum">
              <a:rPr lang="en-GB" smtClean="0"/>
              <a:t>12</a:t>
            </a:fld>
            <a:endParaRPr lang="en-GB"/>
          </a:p>
        </p:txBody>
      </p:sp>
    </p:spTree>
    <p:extLst>
      <p:ext uri="{BB962C8B-B14F-4D97-AF65-F5344CB8AC3E}">
        <p14:creationId xmlns:p14="http://schemas.microsoft.com/office/powerpoint/2010/main" val="276785396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a:t>Say: The words on the screen represent a variety of characteristics a person might have. Take a look at these words and write down six that describe you well.</a:t>
            </a:r>
          </a:p>
        </p:txBody>
      </p:sp>
      <p:sp>
        <p:nvSpPr>
          <p:cNvPr id="4" name="Slide Number Placeholder 3"/>
          <p:cNvSpPr>
            <a:spLocks noGrp="1"/>
          </p:cNvSpPr>
          <p:nvPr>
            <p:ph type="sldNum" sz="quarter" idx="10"/>
          </p:nvPr>
        </p:nvSpPr>
        <p:spPr/>
        <p:txBody>
          <a:bodyPr/>
          <a:lstStyle/>
          <a:p>
            <a:fld id="{45B34F98-F404-40C5-BD95-A1BF0C6C0A00}" type="slidenum">
              <a:rPr lang="en-GB" smtClean="0"/>
              <a:pPr/>
              <a:t>13</a:t>
            </a:fld>
            <a:endParaRPr lang="en-GB"/>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i="1"/>
              <a:t>As you move to the slide with the colourful words, ask if they notice any colour themes on the words that they were drawn to.</a:t>
            </a:r>
            <a:endParaRPr lang="en-US" i="1"/>
          </a:p>
          <a:p>
            <a:r>
              <a:rPr lang="en-GB">
                <a:cs typeface="Calibri"/>
              </a:rPr>
              <a:t>Say: Now that colour has been added to the words, note which colour is associated with each of the words you wrote down in the previous exercise, by using R/Y/G/B</a:t>
            </a:r>
          </a:p>
          <a:p>
            <a:endParaRPr lang="en-GB">
              <a:cs typeface="Calibri"/>
            </a:endParaRPr>
          </a:p>
          <a:p>
            <a:r>
              <a:rPr lang="en-GB">
                <a:cs typeface="Calibri"/>
              </a:rPr>
              <a:t>Say: Did you select more of any particular colour than another? Does this match with which colour energies you identified with most in the eLearning module?</a:t>
            </a:r>
          </a:p>
          <a:p>
            <a:endParaRPr lang="en-GB">
              <a:cs typeface="Calibri"/>
            </a:endParaRPr>
          </a:p>
          <a:p>
            <a:r>
              <a:rPr lang="en-GB">
                <a:cs typeface="Calibri"/>
              </a:rPr>
              <a:t>Say: Think back to the Who Am I exercise, </a:t>
            </a:r>
            <a:r>
              <a:rPr lang="en-GB" i="1">
                <a:cs typeface="Calibri"/>
              </a:rPr>
              <a:t>(and to the name/adjective icebreaker, if you used it). </a:t>
            </a:r>
            <a:r>
              <a:rPr lang="en-GB">
                <a:cs typeface="Calibri"/>
              </a:rPr>
              <a:t>Are any of the coloured words here similar to what you chose for those other exercises?</a:t>
            </a:r>
          </a:p>
          <a:p>
            <a:endParaRPr lang="en-GB"/>
          </a:p>
        </p:txBody>
      </p:sp>
      <p:sp>
        <p:nvSpPr>
          <p:cNvPr id="4" name="Slide Number Placeholder 3"/>
          <p:cNvSpPr>
            <a:spLocks noGrp="1"/>
          </p:cNvSpPr>
          <p:nvPr>
            <p:ph type="sldNum" sz="quarter" idx="10"/>
          </p:nvPr>
        </p:nvSpPr>
        <p:spPr/>
        <p:txBody>
          <a:bodyPr/>
          <a:lstStyle/>
          <a:p>
            <a:fld id="{45B34F98-F404-40C5-BD95-A1BF0C6C0A00}" type="slidenum">
              <a:rPr lang="en-GB" smtClean="0"/>
              <a:pPr/>
              <a:t>14</a:t>
            </a:fld>
            <a:endParaRPr lang="en-GB"/>
          </a:p>
        </p:txBody>
      </p:sp>
    </p:spTree>
    <p:extLst>
      <p:ext uri="{BB962C8B-B14F-4D97-AF65-F5344CB8AC3E}">
        <p14:creationId xmlns:p14="http://schemas.microsoft.com/office/powerpoint/2010/main" val="61813046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Say: We have seen individual words that represent each of the colour energies. Now lets look at some statements to help round out our understanding of each of the four colour energies. Remember that we all use all four colour energies, but we are likely to have a preference for one or more above the others.</a:t>
            </a:r>
          </a:p>
          <a:p>
            <a:r>
              <a:rPr lang="en-GB"/>
              <a:t>Say: Read the first four statements. Type in the </a:t>
            </a:r>
            <a:r>
              <a:rPr lang="en-GB" b="1"/>
              <a:t>chat</a:t>
            </a:r>
            <a:r>
              <a:rPr lang="en-GB"/>
              <a:t> the order of </a:t>
            </a:r>
            <a:r>
              <a:rPr lang="en-GB" baseline="0"/>
              <a:t>the </a:t>
            </a:r>
            <a:r>
              <a:rPr lang="en-GB"/>
              <a:t>colour energies, from most like </a:t>
            </a:r>
            <a:r>
              <a:rPr lang="en-GB" baseline="0"/>
              <a:t>you </a:t>
            </a:r>
            <a:r>
              <a:rPr lang="en-GB"/>
              <a:t>to least like you.</a:t>
            </a:r>
            <a:endParaRPr lang="en-US"/>
          </a:p>
          <a:p>
            <a:r>
              <a:rPr lang="en-GB"/>
              <a:t>Say: Repeat for </a:t>
            </a:r>
            <a:r>
              <a:rPr lang="en-GB" baseline="0"/>
              <a:t>the </a:t>
            </a:r>
            <a:r>
              <a:rPr lang="en-GB"/>
              <a:t>second four statements. Is your colour order similar or different?</a:t>
            </a:r>
          </a:p>
          <a:p>
            <a:endParaRPr lang="en-GB">
              <a:cs typeface="Calibri"/>
            </a:endParaRPr>
          </a:p>
          <a:p>
            <a:r>
              <a:rPr lang="en-GB" i="1">
                <a:cs typeface="Calibri"/>
              </a:rPr>
              <a:t>When working with a team:</a:t>
            </a:r>
          </a:p>
          <a:p>
            <a:r>
              <a:rPr lang="en-GB"/>
              <a:t>Say: Are there any of these </a:t>
            </a:r>
            <a:r>
              <a:rPr lang="en-GB" baseline="0"/>
              <a:t>statements</a:t>
            </a:r>
            <a:r>
              <a:rPr lang="en-GB"/>
              <a:t> that </a:t>
            </a:r>
            <a:r>
              <a:rPr lang="en-GB" baseline="0"/>
              <a:t>you believe </a:t>
            </a:r>
            <a:r>
              <a:rPr lang="en-GB"/>
              <a:t>fits one of your colleagues who is also in this session? Type in the </a:t>
            </a:r>
            <a:r>
              <a:rPr lang="en-GB" b="1"/>
              <a:t>chat</a:t>
            </a:r>
            <a:r>
              <a:rPr lang="en-GB"/>
              <a:t> box the name of the colleague and the statement.</a:t>
            </a:r>
          </a:p>
          <a:p>
            <a:r>
              <a:rPr lang="en-GB"/>
              <a:t>Say: How does it feel to receive that feedback</a:t>
            </a:r>
            <a:r>
              <a:rPr lang="en-GB" baseline="0"/>
              <a:t>?</a:t>
            </a:r>
            <a:r>
              <a:rPr lang="en-GB"/>
              <a:t> </a:t>
            </a:r>
            <a:r>
              <a:rPr lang="en-GB" i="1"/>
              <a:t>(Positive, as these are all strength statements).</a:t>
            </a:r>
          </a:p>
          <a:p>
            <a:endParaRPr lang="en-GB" baseline="0">
              <a:cs typeface="Calibri"/>
            </a:endParaRPr>
          </a:p>
          <a:p>
            <a:endParaRPr lang="en-GB"/>
          </a:p>
        </p:txBody>
      </p:sp>
      <p:sp>
        <p:nvSpPr>
          <p:cNvPr id="4" name="Slide Number Placeholder 3"/>
          <p:cNvSpPr>
            <a:spLocks noGrp="1"/>
          </p:cNvSpPr>
          <p:nvPr>
            <p:ph type="sldNum" sz="quarter" idx="5"/>
          </p:nvPr>
        </p:nvSpPr>
        <p:spPr/>
        <p:txBody>
          <a:bodyPr/>
          <a:lstStyle/>
          <a:p>
            <a:fld id="{2D4766F7-40DD-41AA-81A9-703DBA966AD2}" type="slidenum">
              <a:rPr lang="en-GB" smtClean="0"/>
              <a:t>15</a:t>
            </a:fld>
            <a:endParaRPr lang="en-GB"/>
          </a:p>
        </p:txBody>
      </p:sp>
    </p:spTree>
    <p:extLst>
      <p:ext uri="{BB962C8B-B14F-4D97-AF65-F5344CB8AC3E}">
        <p14:creationId xmlns:p14="http://schemas.microsoft.com/office/powerpoint/2010/main" val="21911468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Say: Lets explore each of the four colour energies in more detail. The goal is for you to identify how and when </a:t>
            </a:r>
            <a:r>
              <a:rPr lang="en-GB" b="1"/>
              <a:t>you</a:t>
            </a:r>
            <a:r>
              <a:rPr lang="en-GB"/>
              <a:t> use each of the four colour energies AND which colour energy or energies you believe you use more than the others.</a:t>
            </a:r>
          </a:p>
          <a:p>
            <a:r>
              <a:rPr lang="en-GB" i="1"/>
              <a:t>Describe Fiery Red energy, using the words on the screen and your own definition.</a:t>
            </a:r>
            <a:r>
              <a:rPr lang="en-US" i="1"/>
              <a:t> If you wish, you can use the</a:t>
            </a:r>
            <a:r>
              <a:rPr lang="en-GB" i="1"/>
              <a:t> Insights card game, and choose ahead of time four statements for each colour energy that are a good representation of that colour energy. Read those statements as part of the introduction for each colour energy to help broaden participants’ definitions of the colour energy.)</a:t>
            </a:r>
            <a:endParaRPr lang="en-GB"/>
          </a:p>
          <a:p>
            <a:endParaRPr lang="en-GB">
              <a:cs typeface="Calibri"/>
            </a:endParaRPr>
          </a:p>
          <a:p>
            <a:endParaRPr lang="en-GB"/>
          </a:p>
        </p:txBody>
      </p:sp>
      <p:sp>
        <p:nvSpPr>
          <p:cNvPr id="4" name="Slide Number Placeholder 3"/>
          <p:cNvSpPr>
            <a:spLocks noGrp="1"/>
          </p:cNvSpPr>
          <p:nvPr>
            <p:ph type="sldNum" sz="quarter" idx="5"/>
          </p:nvPr>
        </p:nvSpPr>
        <p:spPr/>
        <p:txBody>
          <a:bodyPr/>
          <a:lstStyle/>
          <a:p>
            <a:fld id="{2D4766F7-40DD-41AA-81A9-703DBA966AD2}" type="slidenum">
              <a:rPr lang="en-GB" smtClean="0"/>
              <a:t>16</a:t>
            </a:fld>
            <a:endParaRPr lang="en-GB"/>
          </a:p>
        </p:txBody>
      </p:sp>
    </p:spTree>
    <p:extLst>
      <p:ext uri="{BB962C8B-B14F-4D97-AF65-F5344CB8AC3E}">
        <p14:creationId xmlns:p14="http://schemas.microsoft.com/office/powerpoint/2010/main" val="233988343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i="1"/>
              <a:t>Share that these are some additional ways that Fiery Red energy may show up. </a:t>
            </a:r>
          </a:p>
          <a:p>
            <a:r>
              <a:rPr lang="en-GB"/>
              <a:t>Say: Please type into the chat box an example of how YOU use Fiery Red energy. Which aspects of this colour energy do you connect with, and what situations do you find yourself drawing on your Fiery Red energy? </a:t>
            </a:r>
            <a:endParaRPr lang="en-US"/>
          </a:p>
        </p:txBody>
      </p:sp>
      <p:sp>
        <p:nvSpPr>
          <p:cNvPr id="4" name="Slide Number Placeholder 3"/>
          <p:cNvSpPr>
            <a:spLocks noGrp="1"/>
          </p:cNvSpPr>
          <p:nvPr>
            <p:ph type="sldNum" sz="quarter" idx="5"/>
          </p:nvPr>
        </p:nvSpPr>
        <p:spPr/>
        <p:txBody>
          <a:bodyPr/>
          <a:lstStyle/>
          <a:p>
            <a:fld id="{2D4766F7-40DD-41AA-81A9-703DBA966AD2}" type="slidenum">
              <a:rPr lang="en-GB" smtClean="0"/>
              <a:t>17</a:t>
            </a:fld>
            <a:endParaRPr lang="en-GB"/>
          </a:p>
        </p:txBody>
      </p:sp>
    </p:spTree>
    <p:extLst>
      <p:ext uri="{BB962C8B-B14F-4D97-AF65-F5344CB8AC3E}">
        <p14:creationId xmlns:p14="http://schemas.microsoft.com/office/powerpoint/2010/main" val="203693531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i="1"/>
              <a:t>Describe Earth Green energy, using the words on the screen and your own definition. Point out that Earth Green is opposite on the wheel to Fiery Red, and their opposite nature can be heard and seen in the words and statements used to describe each energy.</a:t>
            </a:r>
            <a:endParaRPr lang="en-US" i="1"/>
          </a:p>
          <a:p>
            <a:r>
              <a:rPr lang="en-GB" i="1"/>
              <a:t>(Facilitator to have Insights card game with them, and have chosen ahead of time four statements for each colour energy that are a good representation of that colour energy. Read those statements as part of the introduction for each colour energy to help broaden participants’ definitions of the colour energy.)</a:t>
            </a:r>
            <a:endParaRPr lang="en-GB"/>
          </a:p>
        </p:txBody>
      </p:sp>
      <p:sp>
        <p:nvSpPr>
          <p:cNvPr id="4" name="Slide Number Placeholder 3"/>
          <p:cNvSpPr>
            <a:spLocks noGrp="1"/>
          </p:cNvSpPr>
          <p:nvPr>
            <p:ph type="sldNum" sz="quarter" idx="5"/>
          </p:nvPr>
        </p:nvSpPr>
        <p:spPr/>
        <p:txBody>
          <a:bodyPr/>
          <a:lstStyle/>
          <a:p>
            <a:fld id="{2D4766F7-40DD-41AA-81A9-703DBA966AD2}" type="slidenum">
              <a:rPr lang="en-GB" smtClean="0"/>
              <a:t>18</a:t>
            </a:fld>
            <a:endParaRPr lang="en-GB"/>
          </a:p>
        </p:txBody>
      </p:sp>
    </p:spTree>
    <p:extLst>
      <p:ext uri="{BB962C8B-B14F-4D97-AF65-F5344CB8AC3E}">
        <p14:creationId xmlns:p14="http://schemas.microsoft.com/office/powerpoint/2010/main" val="302783358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i="1"/>
              <a:t>Share that these are some additional ways that Earth Green energy may show up. </a:t>
            </a:r>
          </a:p>
          <a:p>
            <a:r>
              <a:rPr lang="en-GB"/>
              <a:t>Say: Please type into the chat box an example of how YOU use Earth Green energy. Which aspects of this colour energy do you connect with, and what situations do you find yourself drawing on your Earth Green energy? </a:t>
            </a:r>
            <a:endParaRPr lang="en-US"/>
          </a:p>
          <a:p>
            <a:endParaRPr lang="en-GB">
              <a:cs typeface="Calibri"/>
            </a:endParaRPr>
          </a:p>
          <a:p>
            <a:endParaRPr lang="en-GB"/>
          </a:p>
        </p:txBody>
      </p:sp>
      <p:sp>
        <p:nvSpPr>
          <p:cNvPr id="4" name="Slide Number Placeholder 3"/>
          <p:cNvSpPr>
            <a:spLocks noGrp="1"/>
          </p:cNvSpPr>
          <p:nvPr>
            <p:ph type="sldNum" sz="quarter" idx="5"/>
          </p:nvPr>
        </p:nvSpPr>
        <p:spPr/>
        <p:txBody>
          <a:bodyPr/>
          <a:lstStyle/>
          <a:p>
            <a:fld id="{2D4766F7-40DD-41AA-81A9-703DBA966AD2}" type="slidenum">
              <a:rPr lang="en-GB" smtClean="0"/>
              <a:t>19</a:t>
            </a:fld>
            <a:endParaRPr lang="en-GB"/>
          </a:p>
        </p:txBody>
      </p:sp>
    </p:spTree>
    <p:extLst>
      <p:ext uri="{BB962C8B-B14F-4D97-AF65-F5344CB8AC3E}">
        <p14:creationId xmlns:p14="http://schemas.microsoft.com/office/powerpoint/2010/main" val="231689306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i="1"/>
              <a:t>Describe Sunshine Yellow energy, using the words on the screen and your own definition.</a:t>
            </a:r>
            <a:endParaRPr lang="en-US" i="1"/>
          </a:p>
          <a:p>
            <a:r>
              <a:rPr lang="en-GB" i="1"/>
              <a:t>(Facilitator to have Insights card game with them, and have chosen ahead of time four statements for each colour energy that are a good representation of that colour energy. Read those statements as part of the introduction for each colour energy to help broaden participants’ definitions of the colour energy.)</a:t>
            </a:r>
            <a:endParaRPr lang="en-GB"/>
          </a:p>
          <a:p>
            <a:endParaRPr lang="en-GB">
              <a:cs typeface="Calibri"/>
            </a:endParaRPr>
          </a:p>
          <a:p>
            <a:endParaRPr lang="en-GB"/>
          </a:p>
        </p:txBody>
      </p:sp>
      <p:sp>
        <p:nvSpPr>
          <p:cNvPr id="4" name="Slide Number Placeholder 3"/>
          <p:cNvSpPr>
            <a:spLocks noGrp="1"/>
          </p:cNvSpPr>
          <p:nvPr>
            <p:ph type="sldNum" sz="quarter" idx="5"/>
          </p:nvPr>
        </p:nvSpPr>
        <p:spPr/>
        <p:txBody>
          <a:bodyPr/>
          <a:lstStyle/>
          <a:p>
            <a:fld id="{2D4766F7-40DD-41AA-81A9-703DBA966AD2}" type="slidenum">
              <a:rPr lang="en-GB" smtClean="0"/>
              <a:t>20</a:t>
            </a:fld>
            <a:endParaRPr lang="en-GB"/>
          </a:p>
        </p:txBody>
      </p:sp>
    </p:spTree>
    <p:extLst>
      <p:ext uri="{BB962C8B-B14F-4D97-AF65-F5344CB8AC3E}">
        <p14:creationId xmlns:p14="http://schemas.microsoft.com/office/powerpoint/2010/main" val="184492171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i="1"/>
              <a:t>Share that these are some additional ways that Sunshine Yellow energy may show up. </a:t>
            </a:r>
          </a:p>
          <a:p>
            <a:r>
              <a:rPr lang="en-GB"/>
              <a:t>Say: Please type into the chat box an example of how YOU use Sunshine Yellow energy. Which aspects of this colour energy do you connect with, and what situations do you find yourself drawing on your Sunshine Yellow energy? </a:t>
            </a:r>
            <a:endParaRPr lang="en-US"/>
          </a:p>
          <a:p>
            <a:endParaRPr lang="en-GB">
              <a:cs typeface="Calibri"/>
            </a:endParaRPr>
          </a:p>
        </p:txBody>
      </p:sp>
      <p:sp>
        <p:nvSpPr>
          <p:cNvPr id="4" name="Slide Number Placeholder 3"/>
          <p:cNvSpPr>
            <a:spLocks noGrp="1"/>
          </p:cNvSpPr>
          <p:nvPr>
            <p:ph type="sldNum" sz="quarter" idx="5"/>
          </p:nvPr>
        </p:nvSpPr>
        <p:spPr/>
        <p:txBody>
          <a:bodyPr/>
          <a:lstStyle/>
          <a:p>
            <a:fld id="{2D4766F7-40DD-41AA-81A9-703DBA966AD2}" type="slidenum">
              <a:rPr lang="en-GB" smtClean="0"/>
              <a:t>21</a:t>
            </a:fld>
            <a:endParaRPr lang="en-GB"/>
          </a:p>
        </p:txBody>
      </p:sp>
    </p:spTree>
    <p:extLst>
      <p:ext uri="{BB962C8B-B14F-4D97-AF65-F5344CB8AC3E}">
        <p14:creationId xmlns:p14="http://schemas.microsoft.com/office/powerpoint/2010/main" val="204557939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i="1"/>
              <a:t>Describe Cool Blue energy, using the words on the screen and your own definition. Point out that Cool Blue is opposite on the wheel to Sunshine Yellow, and their opposite nature can be heard and seen in the words and statements used to describe each energy.</a:t>
            </a:r>
            <a:endParaRPr lang="en-US" i="1"/>
          </a:p>
          <a:p>
            <a:r>
              <a:rPr lang="en-GB" i="1"/>
              <a:t>(Facilitator to have Insights card game with them, and have chosen ahead of time four statements for each colour energy that are a good representation of that colour energy. Read those statements as part of the introduction for each colour energy to help broaden participants’ definitions of the colour energy.)</a:t>
            </a:r>
            <a:endParaRPr lang="en-GB"/>
          </a:p>
          <a:p>
            <a:endParaRPr lang="en-GB">
              <a:cs typeface="Calibri"/>
            </a:endParaRPr>
          </a:p>
          <a:p>
            <a:endParaRPr lang="en-GB"/>
          </a:p>
        </p:txBody>
      </p:sp>
      <p:sp>
        <p:nvSpPr>
          <p:cNvPr id="4" name="Slide Number Placeholder 3"/>
          <p:cNvSpPr>
            <a:spLocks noGrp="1"/>
          </p:cNvSpPr>
          <p:nvPr>
            <p:ph type="sldNum" sz="quarter" idx="5"/>
          </p:nvPr>
        </p:nvSpPr>
        <p:spPr/>
        <p:txBody>
          <a:bodyPr/>
          <a:lstStyle/>
          <a:p>
            <a:fld id="{2D4766F7-40DD-41AA-81A9-703DBA966AD2}" type="slidenum">
              <a:rPr lang="en-GB" smtClean="0"/>
              <a:t>22</a:t>
            </a:fld>
            <a:endParaRPr lang="en-GB"/>
          </a:p>
        </p:txBody>
      </p:sp>
    </p:spTree>
    <p:extLst>
      <p:ext uri="{BB962C8B-B14F-4D97-AF65-F5344CB8AC3E}">
        <p14:creationId xmlns:p14="http://schemas.microsoft.com/office/powerpoint/2010/main" val="377148297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GB" i="1">
                <a:cs typeface="Calibri"/>
              </a:rPr>
              <a:t>Share that these are some additional ways that Cool Blue energy may show up.</a:t>
            </a:r>
            <a:endParaRPr lang="en-GB" i="1"/>
          </a:p>
          <a:p>
            <a:pPr>
              <a:defRPr/>
            </a:pPr>
            <a:r>
              <a:rPr lang="en-GB"/>
              <a:t>Say: Please type into the chat box an example of how YOU use Cool Blue energy. Which aspects of this colour energy do you connect with, and what situations do you find yourself drawing on your Cool Blue energy? </a:t>
            </a:r>
            <a:endParaRPr lang="en-US">
              <a:cs typeface="Calibri"/>
            </a:endParaRPr>
          </a:p>
          <a:p>
            <a:endParaRPr lang="en-GB"/>
          </a:p>
          <a:p>
            <a:r>
              <a:rPr lang="en-GB"/>
              <a:t>Say: You now have an example of how you use all four colour energies. You may also have a sense of which colour energies you use most and least. What about the person you would like to connect more with? Any ideas of which might be their preference?</a:t>
            </a:r>
          </a:p>
        </p:txBody>
      </p:sp>
      <p:sp>
        <p:nvSpPr>
          <p:cNvPr id="4" name="Slide Number Placeholder 3"/>
          <p:cNvSpPr>
            <a:spLocks noGrp="1"/>
          </p:cNvSpPr>
          <p:nvPr>
            <p:ph type="sldNum" sz="quarter" idx="5"/>
          </p:nvPr>
        </p:nvSpPr>
        <p:spPr/>
        <p:txBody>
          <a:bodyPr/>
          <a:lstStyle/>
          <a:p>
            <a:fld id="{2D4766F7-40DD-41AA-81A9-703DBA966AD2}" type="slidenum">
              <a:rPr lang="en-GB" smtClean="0"/>
              <a:t>23</a:t>
            </a:fld>
            <a:endParaRPr lang="en-GB"/>
          </a:p>
        </p:txBody>
      </p:sp>
    </p:spTree>
    <p:extLst>
      <p:ext uri="{BB962C8B-B14F-4D97-AF65-F5344CB8AC3E}">
        <p14:creationId xmlns:p14="http://schemas.microsoft.com/office/powerpoint/2010/main" val="310154713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i="1"/>
              <a:t>Explain that all four colour energies are equally positive and bring strengths to an individual and a team. And, all four colour energy strengths can be overextended and turn into weaknesses. Insights calls these the Good Day and Bad Day characteristics of the colour energies.</a:t>
            </a:r>
          </a:p>
          <a:p>
            <a:endParaRPr lang="en-GB"/>
          </a:p>
          <a:p>
            <a:r>
              <a:rPr lang="en-GB" b="1"/>
              <a:t>PRODUCER: 4 Box (or one at a time in the main Chat)</a:t>
            </a:r>
            <a:endParaRPr lang="en-GB" b="1">
              <a:cs typeface="Calibri"/>
            </a:endParaRPr>
          </a:p>
          <a:p>
            <a:r>
              <a:rPr lang="en-GB"/>
              <a:t>Say: You saw in the eLearning module that while each colour energy is equally good and useful, those strengths can also all be overextended and become weaknesses.</a:t>
            </a:r>
          </a:p>
          <a:p>
            <a:r>
              <a:rPr lang="en-GB"/>
              <a:t>Say: Use the four boxes on the screen to type in what you think each colour energy would look like on a “bad day”.</a:t>
            </a:r>
          </a:p>
          <a:p>
            <a:endParaRPr lang="en-GB"/>
          </a:p>
          <a:p>
            <a:r>
              <a:rPr lang="en-GB" i="1"/>
              <a:t>After participants have given some answers, click to review the words on the slide.</a:t>
            </a:r>
          </a:p>
          <a:p>
            <a:endParaRPr lang="en-GB"/>
          </a:p>
        </p:txBody>
      </p:sp>
      <p:sp>
        <p:nvSpPr>
          <p:cNvPr id="4" name="Slide Number Placeholder 3"/>
          <p:cNvSpPr>
            <a:spLocks noGrp="1"/>
          </p:cNvSpPr>
          <p:nvPr>
            <p:ph type="sldNum" sz="quarter" idx="5"/>
          </p:nvPr>
        </p:nvSpPr>
        <p:spPr/>
        <p:txBody>
          <a:bodyPr/>
          <a:lstStyle/>
          <a:p>
            <a:fld id="{2D4766F7-40DD-41AA-81A9-703DBA966AD2}" type="slidenum">
              <a:rPr lang="en-GB" smtClean="0"/>
              <a:t>24</a:t>
            </a:fld>
            <a:endParaRPr lang="en-GB"/>
          </a:p>
        </p:txBody>
      </p:sp>
    </p:spTree>
    <p:extLst>
      <p:ext uri="{BB962C8B-B14F-4D97-AF65-F5344CB8AC3E}">
        <p14:creationId xmlns:p14="http://schemas.microsoft.com/office/powerpoint/2010/main" val="314051395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i="1" dirty="0"/>
              <a:t>Explain that all four colour energies are equally positive and bring strengths to an individual and a team. And, all four colour energy strengths can be overextended and turn into weaknesses. Insights calls these the Good Day and Bad Day characteristics of the colour energies.</a:t>
            </a:r>
          </a:p>
          <a:p>
            <a:endParaRPr lang="en-GB" dirty="0"/>
          </a:p>
          <a:p>
            <a:r>
              <a:rPr lang="en-GB" b="1" dirty="0"/>
              <a:t>PRODUCER: 4 Box (or one at a time in the main Chat)</a:t>
            </a:r>
            <a:endParaRPr lang="en-GB" b="1" dirty="0">
              <a:cs typeface="Calibri"/>
            </a:endParaRPr>
          </a:p>
          <a:p>
            <a:r>
              <a:rPr lang="en-GB" dirty="0"/>
              <a:t>Say: You saw in the eLearning module that while each colour energy is equally good and useful, those strengths can also all be overextended and become weaknesses.</a:t>
            </a:r>
          </a:p>
          <a:p>
            <a:r>
              <a:rPr lang="en-GB" dirty="0"/>
              <a:t>Say: Use the four boxes on the screen to type in what you think each colour energy would look like on a “bad day”.</a:t>
            </a:r>
          </a:p>
          <a:p>
            <a:endParaRPr lang="en-GB" dirty="0"/>
          </a:p>
          <a:p>
            <a:r>
              <a:rPr lang="en-GB" i="1" dirty="0"/>
              <a:t>After participants have given some answers, click to review the words on the slide.</a:t>
            </a:r>
          </a:p>
          <a:p>
            <a:endParaRPr lang="en-GB" dirty="0"/>
          </a:p>
        </p:txBody>
      </p:sp>
      <p:sp>
        <p:nvSpPr>
          <p:cNvPr id="4" name="Slide Number Placeholder 3"/>
          <p:cNvSpPr>
            <a:spLocks noGrp="1"/>
          </p:cNvSpPr>
          <p:nvPr>
            <p:ph type="sldNum" sz="quarter" idx="5"/>
          </p:nvPr>
        </p:nvSpPr>
        <p:spPr/>
        <p:txBody>
          <a:bodyPr/>
          <a:lstStyle/>
          <a:p>
            <a:fld id="{2D4766F7-40DD-41AA-81A9-703DBA966AD2}" type="slidenum">
              <a:rPr lang="en-GB" smtClean="0"/>
              <a:t>25</a:t>
            </a:fld>
            <a:endParaRPr lang="en-GB"/>
          </a:p>
        </p:txBody>
      </p:sp>
    </p:spTree>
    <p:extLst>
      <p:ext uri="{BB962C8B-B14F-4D97-AF65-F5344CB8AC3E}">
        <p14:creationId xmlns:p14="http://schemas.microsoft.com/office/powerpoint/2010/main" val="48511582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Say: Based on what we have discussed so far, type into the chat box what order of the colour energies you think you prefer. Is this similar or different to the order you had for the statement exercise earlier?</a:t>
            </a:r>
          </a:p>
          <a:p>
            <a:endParaRPr lang="en-GB"/>
          </a:p>
          <a:p>
            <a:r>
              <a:rPr lang="en-GB" b="1"/>
              <a:t>CHAT</a:t>
            </a:r>
          </a:p>
          <a:p>
            <a:endParaRPr lang="en-GB" b="1"/>
          </a:p>
          <a:p>
            <a:r>
              <a:rPr lang="en-GB" b="0"/>
              <a:t>Say: Next we will discuss a little bit of the psychology behind the model to help you understand where the colour energies came from, and also to help you learn how to recognise these in other people.</a:t>
            </a:r>
          </a:p>
        </p:txBody>
      </p:sp>
      <p:sp>
        <p:nvSpPr>
          <p:cNvPr id="4" name="Slide Number Placeholder 3"/>
          <p:cNvSpPr>
            <a:spLocks noGrp="1"/>
          </p:cNvSpPr>
          <p:nvPr>
            <p:ph type="sldNum" sz="quarter" idx="5"/>
          </p:nvPr>
        </p:nvSpPr>
        <p:spPr/>
        <p:txBody>
          <a:bodyPr/>
          <a:lstStyle/>
          <a:p>
            <a:fld id="{2D4766F7-40DD-41AA-81A9-703DBA966AD2}" type="slidenum">
              <a:rPr lang="en-GB" smtClean="0"/>
              <a:t>26</a:t>
            </a:fld>
            <a:endParaRPr lang="en-GB"/>
          </a:p>
        </p:txBody>
      </p:sp>
    </p:spTree>
    <p:extLst>
      <p:ext uri="{BB962C8B-B14F-4D97-AF65-F5344CB8AC3E}">
        <p14:creationId xmlns:p14="http://schemas.microsoft.com/office/powerpoint/2010/main" val="16264193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7874" name="Rectangle 2"/>
          <p:cNvSpPr>
            <a:spLocks noGrp="1" noRot="1" noChangeAspect="1" noChangeArrowheads="1" noTextEdit="1"/>
          </p:cNvSpPr>
          <p:nvPr>
            <p:ph type="sldImg"/>
          </p:nvPr>
        </p:nvSpPr>
        <p:spPr>
          <a:ln/>
        </p:spPr>
      </p:sp>
      <p:sp>
        <p:nvSpPr>
          <p:cNvPr id="207875"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p>
            <a:pPr>
              <a:buFontTx/>
              <a:buChar char="•"/>
            </a:pPr>
            <a:r>
              <a:rPr lang="en-GB" dirty="0"/>
              <a:t>Brief as above. Ask for output to be produced on a sheet of flipchart paper, do not elaborate on what is required.</a:t>
            </a:r>
          </a:p>
          <a:p>
            <a:pPr>
              <a:buFontTx/>
              <a:buChar char="•"/>
            </a:pPr>
            <a:r>
              <a:rPr lang="en-GB" dirty="0"/>
              <a:t>At the end of the 2 minutes, ask each group to feedback in turn.</a:t>
            </a:r>
          </a:p>
          <a:p>
            <a:pPr>
              <a:buFontTx/>
              <a:buChar char="•"/>
            </a:pPr>
            <a:r>
              <a:rPr lang="en-GB" dirty="0"/>
              <a:t>Do not comment on the content of each presentation until all four groups have completed their presentations.</a:t>
            </a:r>
          </a:p>
          <a:p>
            <a:pPr>
              <a:buFontTx/>
              <a:buChar char="•"/>
            </a:pPr>
            <a:r>
              <a:rPr lang="en-GB" dirty="0"/>
              <a:t>Ask the group to identify from each of the presentations evidence of the selected colour energy.</a:t>
            </a:r>
          </a:p>
          <a:p>
            <a:pPr>
              <a:buFontTx/>
              <a:buChar char="•"/>
            </a:pPr>
            <a:r>
              <a:rPr lang="en-GB" dirty="0"/>
              <a:t>Add any observations of your own and highlight the differences between the colour approaches, pointing out any opposites if appropriate.</a:t>
            </a:r>
          </a:p>
          <a:p>
            <a:pPr>
              <a:buFontTx/>
              <a:buChar char="•"/>
            </a:pPr>
            <a:endParaRPr lang="en-GB" dirty="0"/>
          </a:p>
          <a:p>
            <a:r>
              <a:rPr lang="en-GB" b="1" dirty="0"/>
              <a:t>Debrief questions:</a:t>
            </a:r>
          </a:p>
          <a:p>
            <a:r>
              <a:rPr lang="en-GB" dirty="0"/>
              <a:t>Within your group, what did you notice about your interaction?</a:t>
            </a:r>
          </a:p>
          <a:p>
            <a:r>
              <a:rPr lang="en-GB" dirty="0"/>
              <a:t>What were your key concerns in planning the celebration?</a:t>
            </a:r>
          </a:p>
          <a:p>
            <a:r>
              <a:rPr lang="en-GB" dirty="0"/>
              <a:t>How did you make decisions?</a:t>
            </a:r>
          </a:p>
          <a:p>
            <a:r>
              <a:rPr lang="en-GB" dirty="0"/>
              <a:t>What did you notice about other groups’ presentations?</a:t>
            </a:r>
          </a:p>
          <a:p>
            <a:r>
              <a:rPr lang="en-GB" dirty="0"/>
              <a:t>Did any of the other groups consider things that your group didn’t think about?</a:t>
            </a:r>
          </a:p>
          <a:p>
            <a:r>
              <a:rPr lang="en-GB" dirty="0"/>
              <a:t>What other colour energies did you see at play in the groups other than their dominant?</a:t>
            </a:r>
            <a:endParaRPr lang="en-US" dirty="0"/>
          </a:p>
        </p:txBody>
      </p:sp>
    </p:spTree>
    <p:extLst>
      <p:ext uri="{BB962C8B-B14F-4D97-AF65-F5344CB8AC3E}">
        <p14:creationId xmlns:p14="http://schemas.microsoft.com/office/powerpoint/2010/main" val="100665495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Say: Based on what we have discussed so far, type into the chat box what order of the colour energies you think you prefer. Is this similar or different to the order you had for the statement exercise earlier?</a:t>
            </a:r>
          </a:p>
          <a:p>
            <a:endParaRPr lang="en-GB"/>
          </a:p>
          <a:p>
            <a:r>
              <a:rPr lang="en-GB" b="1"/>
              <a:t>CHAT</a:t>
            </a:r>
          </a:p>
          <a:p>
            <a:endParaRPr lang="en-GB" b="1"/>
          </a:p>
          <a:p>
            <a:r>
              <a:rPr lang="en-GB" b="0"/>
              <a:t>Say: Next we will discuss a little bit of the psychology behind the model to help you understand where the colour energies came from, and also to help you learn how to recognise these in other people.</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D4766F7-40DD-41AA-81A9-703DBA966AD2}"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29</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52333038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JULIE</a:t>
            </a:r>
          </a:p>
        </p:txBody>
      </p:sp>
      <p:sp>
        <p:nvSpPr>
          <p:cNvPr id="4" name="Slide Number Placeholder 3"/>
          <p:cNvSpPr>
            <a:spLocks noGrp="1"/>
          </p:cNvSpPr>
          <p:nvPr>
            <p:ph type="sldNum" sz="quarter" idx="5"/>
          </p:nvPr>
        </p:nvSpPr>
        <p:spPr/>
        <p:txBody>
          <a:bodyPr/>
          <a:lstStyle/>
          <a:p>
            <a:fld id="{2D4766F7-40DD-41AA-81A9-703DBA966AD2}" type="slidenum">
              <a:rPr lang="en-GB" smtClean="0"/>
              <a:t>30</a:t>
            </a:fld>
            <a:endParaRPr lang="en-GB"/>
          </a:p>
        </p:txBody>
      </p:sp>
    </p:spTree>
    <p:extLst>
      <p:ext uri="{BB962C8B-B14F-4D97-AF65-F5344CB8AC3E}">
        <p14:creationId xmlns:p14="http://schemas.microsoft.com/office/powerpoint/2010/main" val="265252575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sz="1200">
                <a:solidFill>
                  <a:schemeClr val="bg2">
                    <a:lumMod val="75000"/>
                  </a:schemeClr>
                </a:solidFill>
              </a:rPr>
              <a:t>Say: As you saw in the eLearning module, </a:t>
            </a:r>
            <a:r>
              <a:rPr lang="en-GB" sz="1200" err="1">
                <a:solidFill>
                  <a:schemeClr val="bg2">
                    <a:lumMod val="75000"/>
                  </a:schemeClr>
                </a:solidFill>
              </a:rPr>
              <a:t>Dr.</a:t>
            </a:r>
            <a:r>
              <a:rPr lang="en-GB" sz="1200">
                <a:solidFill>
                  <a:schemeClr val="bg2">
                    <a:lumMod val="75000"/>
                  </a:schemeClr>
                </a:solidFill>
              </a:rPr>
              <a:t> Carl Jung was a Swiss doctor and one of the 20</a:t>
            </a:r>
            <a:r>
              <a:rPr lang="en-GB" sz="1200" baseline="30000">
                <a:solidFill>
                  <a:schemeClr val="bg2">
                    <a:lumMod val="75000"/>
                  </a:schemeClr>
                </a:solidFill>
              </a:rPr>
              <a:t>th</a:t>
            </a:r>
            <a:r>
              <a:rPr lang="en-GB" sz="1200">
                <a:solidFill>
                  <a:schemeClr val="bg2">
                    <a:lumMod val="75000"/>
                  </a:schemeClr>
                </a:solidFill>
              </a:rPr>
              <a:t> century’s greatest psychologist. He was interested in our nature, described in three sets of psychological preferences</a:t>
            </a:r>
          </a:p>
          <a:p>
            <a:pPr marL="457200" indent="-457200" algn="l">
              <a:buFont typeface="Arial" panose="020B0604020202020204" pitchFamily="34" charset="0"/>
              <a:buChar char="•"/>
            </a:pPr>
            <a:r>
              <a:rPr lang="en-GB" sz="1200">
                <a:solidFill>
                  <a:schemeClr val="bg2">
                    <a:lumMod val="75000"/>
                  </a:schemeClr>
                </a:solidFill>
              </a:rPr>
              <a:t>How we are oriented to our environment</a:t>
            </a:r>
          </a:p>
          <a:p>
            <a:pPr marL="457200" indent="-457200" algn="l">
              <a:buFont typeface="Arial" panose="020B0604020202020204" pitchFamily="34" charset="0"/>
              <a:buChar char="•"/>
            </a:pPr>
            <a:r>
              <a:rPr lang="en-GB" sz="1200">
                <a:solidFill>
                  <a:schemeClr val="bg2">
                    <a:lumMod val="75000"/>
                  </a:schemeClr>
                </a:solidFill>
              </a:rPr>
              <a:t>How we make decisions </a:t>
            </a:r>
          </a:p>
          <a:p>
            <a:pPr marL="457200" indent="-457200" algn="l">
              <a:buFont typeface="Arial" panose="020B0604020202020204" pitchFamily="34" charset="0"/>
              <a:buChar char="•"/>
            </a:pPr>
            <a:r>
              <a:rPr lang="en-GB" sz="1200">
                <a:solidFill>
                  <a:schemeClr val="bg2">
                    <a:lumMod val="75000"/>
                  </a:schemeClr>
                </a:solidFill>
              </a:rPr>
              <a:t>How we interpret information.</a:t>
            </a:r>
          </a:p>
          <a:p>
            <a:endParaRPr lang="en-GB"/>
          </a:p>
          <a:p>
            <a:pPr marL="0" marR="0" lvl="0" indent="0" algn="l" defTabSz="914400" rtl="0" eaLnBrk="1" fontAlgn="auto" latinLnBrk="0" hangingPunct="1">
              <a:lnSpc>
                <a:spcPct val="100000"/>
              </a:lnSpc>
              <a:spcBef>
                <a:spcPts val="0"/>
              </a:spcBef>
              <a:spcAft>
                <a:spcPts val="0"/>
              </a:spcAft>
              <a:buClrTx/>
              <a:buSzTx/>
              <a:buFontTx/>
              <a:buNone/>
              <a:tabLst/>
              <a:defRPr/>
            </a:pPr>
            <a:r>
              <a:rPr lang="en-GB"/>
              <a:t>Say: You may have noticed that we talk about “preferences” a lot. Lets explore what we mean by preferences.</a:t>
            </a:r>
          </a:p>
          <a:p>
            <a:endParaRPr lang="en-GB"/>
          </a:p>
          <a:p>
            <a:r>
              <a:rPr lang="en-GB" i="1"/>
              <a:t>Ask the participants to fold their arms in their normal way and notice how it feels.</a:t>
            </a:r>
          </a:p>
          <a:p>
            <a:r>
              <a:rPr lang="en-GB" i="1"/>
              <a:t>Then ask them to cross their arms in the opposite way. For most people this feels a bit awkward and uncomfortable. Share with them, that if left in that position for a while, at some point we are all likely to flip our arms back to our normal or most comfortable preference. </a:t>
            </a:r>
          </a:p>
          <a:p>
            <a:endParaRPr lang="en-GB"/>
          </a:p>
          <a:p>
            <a:r>
              <a:rPr lang="en-GB" i="1" u="none"/>
              <a:t>Link this to the idea of psychological preferences – we have a habitual way of responding; if asked to do things differently we are able to with conscious effort but it does not always feel comfortable. In time, without continuous conscious effort, we often go back to our usual preference.</a:t>
            </a:r>
          </a:p>
        </p:txBody>
      </p:sp>
      <p:sp>
        <p:nvSpPr>
          <p:cNvPr id="4" name="Slide Number Placeholder 3"/>
          <p:cNvSpPr>
            <a:spLocks noGrp="1"/>
          </p:cNvSpPr>
          <p:nvPr>
            <p:ph type="sldNum" sz="quarter" idx="5"/>
          </p:nvPr>
        </p:nvSpPr>
        <p:spPr/>
        <p:txBody>
          <a:bodyPr/>
          <a:lstStyle/>
          <a:p>
            <a:fld id="{2D4766F7-40DD-41AA-81A9-703DBA966AD2}" type="slidenum">
              <a:rPr lang="en-GB" smtClean="0"/>
              <a:t>31</a:t>
            </a:fld>
            <a:endParaRPr lang="en-GB"/>
          </a:p>
        </p:txBody>
      </p:sp>
    </p:spTree>
    <p:extLst>
      <p:ext uri="{BB962C8B-B14F-4D97-AF65-F5344CB8AC3E}">
        <p14:creationId xmlns:p14="http://schemas.microsoft.com/office/powerpoint/2010/main" val="378943272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a:t>POLL OR DRAW</a:t>
            </a:r>
            <a:endParaRPr lang="en-US"/>
          </a:p>
          <a:p>
            <a:r>
              <a:rPr lang="en-GB"/>
              <a:t>PRODUCER: Add Poll showing range of preference OR use the Draw tool to allow participants to make a mark representing where they place themselves on each continuum.</a:t>
            </a:r>
            <a:endParaRPr lang="en-GB">
              <a:cs typeface="Calibri"/>
            </a:endParaRPr>
          </a:p>
          <a:p>
            <a:endParaRPr lang="en-GB">
              <a:cs typeface="Calibri"/>
            </a:endParaRPr>
          </a:p>
          <a:p>
            <a:endParaRPr lang="en-GB"/>
          </a:p>
          <a:p>
            <a:pPr eaLnBrk="1" fontAlgn="auto" hangingPunct="1">
              <a:defRPr/>
            </a:pPr>
            <a:r>
              <a:rPr lang="en-GB" sz="1200" b="0">
                <a:solidFill>
                  <a:srgbClr val="0082B7"/>
                </a:solidFill>
              </a:rPr>
              <a:t>Say: This set of preferences explores how we are oriented to the environment (to the object), or, how we react to experiences. The eLearning module introduced you to the concepts of introversion and extraversion.</a:t>
            </a:r>
          </a:p>
          <a:p>
            <a:pPr eaLnBrk="1" fontAlgn="auto" hangingPunct="1">
              <a:defRPr/>
            </a:pPr>
            <a:endParaRPr lang="en-GB" sz="400"/>
          </a:p>
          <a:p>
            <a:pPr marL="171450" indent="-171450" eaLnBrk="1" fontAlgn="auto" hangingPunct="1">
              <a:buFont typeface="Arial" panose="020B0604020202020204" pitchFamily="34" charset="0"/>
              <a:buChar char="•"/>
              <a:defRPr/>
            </a:pPr>
            <a:r>
              <a:rPr lang="en-GB" sz="1200">
                <a:solidFill>
                  <a:schemeClr val="tx2"/>
                </a:solidFill>
              </a:rPr>
              <a:t>Introversion</a:t>
            </a:r>
            <a:r>
              <a:rPr lang="en-GB" sz="1200"/>
              <a:t> – Internally, through observation and  reflection </a:t>
            </a:r>
          </a:p>
          <a:p>
            <a:pPr marL="171450" indent="-171450" eaLnBrk="1" fontAlgn="auto" hangingPunct="1">
              <a:buFont typeface="Arial" panose="020B0604020202020204" pitchFamily="34" charset="0"/>
              <a:buChar char="•"/>
              <a:defRPr/>
            </a:pPr>
            <a:r>
              <a:rPr lang="en-GB" sz="1200">
                <a:solidFill>
                  <a:schemeClr val="tx2"/>
                </a:solidFill>
              </a:rPr>
              <a:t>Extraversion</a:t>
            </a:r>
            <a:r>
              <a:rPr lang="en-GB" sz="1200"/>
              <a:t> – Externally through engagement, involvement and taking action</a:t>
            </a:r>
          </a:p>
          <a:p>
            <a:endParaRPr lang="en-GB">
              <a:cs typeface="Calibri"/>
            </a:endParaRPr>
          </a:p>
          <a:p>
            <a:r>
              <a:rPr lang="en-GB"/>
              <a:t>Say (DRAW option): It is important to emphasise that our use of the preferences is on a continuum rather than being an either/or choice. Take a look at the sets of preferences on the screen, and make a mark along the line that represents where you would place yourself for each pair of words. As you do this, notice whether your marks for each pair of words are more on one side or the other; or you may end up being right in the middle. This gives you a sense of whether you may prefer introversion of extraversion; or perhaps are fairly equal in this set of preferences.</a:t>
            </a:r>
          </a:p>
          <a:p>
            <a:endParaRPr lang="en-GB"/>
          </a:p>
          <a:p>
            <a:r>
              <a:rPr lang="en-GB"/>
              <a:t>Say (POLL option): It is important to emphasise that our use of the preferences is on a continuum rather than being an either/or choice. As you look at the pairs of words, imagine making a mark along each continuum indicating which is most like you. As you look at all the sets of words, would you make more marks on the introverted side or on the extraverted side, or would it be fairly equal? Share this preference by making a selection in the Poll.</a:t>
            </a:r>
          </a:p>
          <a:p>
            <a:endParaRPr lang="en-GB">
              <a:cs typeface="Calibri"/>
            </a:endParaRPr>
          </a:p>
          <a:p>
            <a:r>
              <a:rPr lang="en-GB" i="1">
                <a:cs typeface="Calibri"/>
              </a:rPr>
              <a:t>When working with a Team:</a:t>
            </a:r>
          </a:p>
          <a:p>
            <a:r>
              <a:rPr lang="en-GB">
                <a:cs typeface="Calibri"/>
              </a:rPr>
              <a:t>Say: Are there any surprises about this distribution on our team? What are some examples of how Extraversion shows up on our team? Introversion?</a:t>
            </a:r>
          </a:p>
          <a:p>
            <a:endParaRPr lang="en-GB">
              <a:cs typeface="Calibri"/>
            </a:endParaRPr>
          </a:p>
        </p:txBody>
      </p:sp>
      <p:sp>
        <p:nvSpPr>
          <p:cNvPr id="4" name="Slide Number Placeholder 3"/>
          <p:cNvSpPr>
            <a:spLocks noGrp="1"/>
          </p:cNvSpPr>
          <p:nvPr>
            <p:ph type="sldNum" sz="quarter" idx="10"/>
          </p:nvPr>
        </p:nvSpPr>
        <p:spPr/>
        <p:txBody>
          <a:bodyPr/>
          <a:lstStyle/>
          <a:p>
            <a:fld id="{2D4766F7-40DD-41AA-81A9-703DBA966AD2}" type="slidenum">
              <a:rPr lang="en-GB" smtClean="0"/>
              <a:t>32</a:t>
            </a:fld>
            <a:endParaRPr lang="en-GB"/>
          </a:p>
        </p:txBody>
      </p:sp>
    </p:spTree>
    <p:extLst>
      <p:ext uri="{BB962C8B-B14F-4D97-AF65-F5344CB8AC3E}">
        <p14:creationId xmlns:p14="http://schemas.microsoft.com/office/powerpoint/2010/main" val="268203852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a:t>POLL OR DRAW</a:t>
            </a:r>
            <a:endParaRPr lang="en-US"/>
          </a:p>
          <a:p>
            <a:pPr marL="0" marR="0" lvl="0" indent="0" algn="l" defTabSz="914400" rtl="0" eaLnBrk="1" fontAlgn="auto" latinLnBrk="0" hangingPunct="1">
              <a:lnSpc>
                <a:spcPct val="100000"/>
              </a:lnSpc>
              <a:spcBef>
                <a:spcPts val="0"/>
              </a:spcBef>
              <a:spcAft>
                <a:spcPts val="0"/>
              </a:spcAft>
              <a:buClrTx/>
              <a:buSzTx/>
              <a:buFontTx/>
              <a:buNone/>
              <a:tabLst/>
              <a:defRPr/>
            </a:pPr>
            <a:r>
              <a:rPr lang="en-GB"/>
              <a:t>PRODUCER: Add Poll showing range of preference OR use the Draw tool to allow participants to make a mark representing where they place themselves on each continuum.</a:t>
            </a:r>
            <a:endParaRPr lang="en-GB">
              <a:cs typeface="Calibri"/>
            </a:endParaRPr>
          </a:p>
          <a:p>
            <a:endParaRPr lang="en-GB">
              <a:cs typeface="Calibri"/>
            </a:endParaRPr>
          </a:p>
          <a:p>
            <a:r>
              <a:rPr lang="en-GB">
                <a:cs typeface="Calibri"/>
              </a:rPr>
              <a:t>Say:</a:t>
            </a:r>
          </a:p>
          <a:p>
            <a:pPr eaLnBrk="1" fontAlgn="auto" hangingPunct="1">
              <a:defRPr/>
            </a:pPr>
            <a:r>
              <a:rPr lang="en-GB" sz="1200" b="0">
                <a:solidFill>
                  <a:srgbClr val="0082B7"/>
                </a:solidFill>
              </a:rPr>
              <a:t>As you saw in the eLearning module, the next set of preferences explores how we make Decisions</a:t>
            </a:r>
          </a:p>
          <a:p>
            <a:pPr eaLnBrk="1" fontAlgn="auto" hangingPunct="1">
              <a:defRPr/>
            </a:pPr>
            <a:endParaRPr lang="en-GB" sz="400" b="1">
              <a:solidFill>
                <a:srgbClr val="0082B7"/>
              </a:solidFill>
            </a:endParaRPr>
          </a:p>
          <a:p>
            <a:pPr marL="171450" indent="-171450" eaLnBrk="1" fontAlgn="auto" hangingPunct="1">
              <a:buFont typeface="Arial" panose="020B0604020202020204" pitchFamily="34" charset="0"/>
              <a:buChar char="•"/>
              <a:defRPr/>
            </a:pPr>
            <a:r>
              <a:rPr lang="en-GB" sz="1200">
                <a:solidFill>
                  <a:schemeClr val="tx2"/>
                </a:solidFill>
              </a:rPr>
              <a:t>Thinking</a:t>
            </a:r>
            <a:r>
              <a:rPr lang="en-GB" sz="1200"/>
              <a:t> – With our ‘head’ using analysis and a logical rationale</a:t>
            </a:r>
          </a:p>
          <a:p>
            <a:pPr marL="171450" indent="-171450" eaLnBrk="1" fontAlgn="auto" hangingPunct="1">
              <a:buFont typeface="Arial" panose="020B0604020202020204" pitchFamily="34" charset="0"/>
              <a:buChar char="•"/>
              <a:defRPr/>
            </a:pPr>
            <a:r>
              <a:rPr lang="en-GB" sz="1200">
                <a:solidFill>
                  <a:schemeClr val="tx2"/>
                </a:solidFill>
              </a:rPr>
              <a:t>Feeling</a:t>
            </a:r>
            <a:r>
              <a:rPr lang="en-GB" sz="1200"/>
              <a:t> – With our ‘heart’ deciding on what something is worth, using our personal values</a:t>
            </a:r>
          </a:p>
          <a:p>
            <a:endParaRPr lang="en-GB">
              <a:cs typeface="Calibri"/>
            </a:endParaRPr>
          </a:p>
          <a:p>
            <a:r>
              <a:rPr lang="en-GB"/>
              <a:t>Say: Just as with Introversion and Extraversion, our use of these preferences is on a continuum rather than being an either/or choice.</a:t>
            </a:r>
            <a:endParaRPr lang="en-GB">
              <a:cs typeface="Calibri"/>
            </a:endParaRPr>
          </a:p>
          <a:p>
            <a:endParaRPr lang="en-GB"/>
          </a:p>
          <a:p>
            <a:r>
              <a:rPr lang="en-GB"/>
              <a:t>Say (DRAW option): Take a look at the sets of preferences on the screen, and make a mark along the line that represents where you would place yourself for each pair of words. As you do this, notice whether your marks for each pair of words are more on one side or the other; or you may end up being right in the middle. This gives you a sense of whether you may prefer thinking or feeling; or perhaps are fairly equal in this set of preferences.</a:t>
            </a:r>
          </a:p>
          <a:p>
            <a:endParaRPr lang="en-GB"/>
          </a:p>
          <a:p>
            <a:r>
              <a:rPr lang="en-GB"/>
              <a:t>Say (POLL option): As you look at the pairs of words, imagine making a mark along each continuum indicating which is most like you. As you look at all the sets of words, would you make more marks on the thinking side or on the feeling side, or would it be fairly equal? Share this preference by making a selection in the Poll.</a:t>
            </a:r>
          </a:p>
          <a:p>
            <a:endParaRPr lang="en-GB"/>
          </a:p>
          <a:p>
            <a:r>
              <a:rPr lang="en-GB" i="1"/>
              <a:t>When working with a Team:</a:t>
            </a:r>
          </a:p>
          <a:p>
            <a:r>
              <a:rPr lang="en-GB" i="0"/>
              <a:t>Say: Are there any surprises about this distribution of decision-making preferences? What are some examples of when we use the Thinking function as a team? Feeling function?</a:t>
            </a:r>
          </a:p>
          <a:p>
            <a:endParaRPr lang="en-GB"/>
          </a:p>
        </p:txBody>
      </p:sp>
      <p:sp>
        <p:nvSpPr>
          <p:cNvPr id="4" name="Slide Number Placeholder 3"/>
          <p:cNvSpPr>
            <a:spLocks noGrp="1"/>
          </p:cNvSpPr>
          <p:nvPr>
            <p:ph type="sldNum" sz="quarter" idx="10"/>
          </p:nvPr>
        </p:nvSpPr>
        <p:spPr/>
        <p:txBody>
          <a:bodyPr/>
          <a:lstStyle/>
          <a:p>
            <a:fld id="{2D4766F7-40DD-41AA-81A9-703DBA966AD2}" type="slidenum">
              <a:rPr lang="en-GB" smtClean="0"/>
              <a:t>33</a:t>
            </a:fld>
            <a:endParaRPr lang="en-GB"/>
          </a:p>
        </p:txBody>
      </p:sp>
    </p:spTree>
    <p:extLst>
      <p:ext uri="{BB962C8B-B14F-4D97-AF65-F5344CB8AC3E}">
        <p14:creationId xmlns:p14="http://schemas.microsoft.com/office/powerpoint/2010/main" val="137194655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defRPr/>
            </a:pPr>
            <a:r>
              <a:rPr lang="en-US"/>
              <a:t>Click through the next four slides to highlight how the combination of Introversion or Extraversion with Thinking or Feeling creates the four </a:t>
            </a:r>
            <a:r>
              <a:rPr lang="en-US" err="1"/>
              <a:t>colour</a:t>
            </a:r>
            <a:r>
              <a:rPr lang="en-US"/>
              <a:t> energy quadrants.</a:t>
            </a:r>
          </a:p>
          <a:p>
            <a:endParaRPr lang="en-GB"/>
          </a:p>
        </p:txBody>
      </p:sp>
      <p:sp>
        <p:nvSpPr>
          <p:cNvPr id="4" name="Slide Number Placeholder 3"/>
          <p:cNvSpPr>
            <a:spLocks noGrp="1"/>
          </p:cNvSpPr>
          <p:nvPr>
            <p:ph type="sldNum" sz="quarter" idx="10"/>
          </p:nvPr>
        </p:nvSpPr>
        <p:spPr/>
        <p:txBody>
          <a:bodyPr/>
          <a:lstStyle/>
          <a:p>
            <a:fld id="{2D4766F7-40DD-41AA-81A9-703DBA966AD2}" type="slidenum">
              <a:rPr lang="en-GB" smtClean="0"/>
              <a:t>34</a:t>
            </a:fld>
            <a:endParaRPr lang="en-GB"/>
          </a:p>
        </p:txBody>
      </p:sp>
    </p:spTree>
    <p:extLst>
      <p:ext uri="{BB962C8B-B14F-4D97-AF65-F5344CB8AC3E}">
        <p14:creationId xmlns:p14="http://schemas.microsoft.com/office/powerpoint/2010/main" val="221751635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2B3D21E-90AF-49A1-9E1B-BF17A8DC0F64}" type="slidenum">
              <a:rPr lang="en-GB" smtClean="0"/>
              <a:t>35</a:t>
            </a:fld>
            <a:endParaRPr lang="en-GB"/>
          </a:p>
        </p:txBody>
      </p:sp>
    </p:spTree>
    <p:extLst>
      <p:ext uri="{BB962C8B-B14F-4D97-AF65-F5344CB8AC3E}">
        <p14:creationId xmlns:p14="http://schemas.microsoft.com/office/powerpoint/2010/main" val="1502751829"/>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BB7E194C-3017-4DFD-B09A-21A502F09628}" type="slidenum">
              <a:rPr lang="en-GB" smtClean="0"/>
              <a:t>38</a:t>
            </a:fld>
            <a:endParaRPr lang="en-GB"/>
          </a:p>
        </p:txBody>
      </p:sp>
    </p:spTree>
    <p:extLst>
      <p:ext uri="{BB962C8B-B14F-4D97-AF65-F5344CB8AC3E}">
        <p14:creationId xmlns:p14="http://schemas.microsoft.com/office/powerpoint/2010/main" val="540989773"/>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Say: The eLearning module introduced a third set of preferences, the perceiving functions of Sensation and Intuition. Those with a preference for Sensation may identify with the words on the left, while those with a preference for Intuition may identify more with the words on the right.</a:t>
            </a:r>
          </a:p>
          <a:p>
            <a:endParaRPr lang="en-GB"/>
          </a:p>
          <a:p>
            <a:r>
              <a:rPr lang="en-GB"/>
              <a:t>Say: As practice, lets come up with what might be present for someone with each of these preferences when observing an image.</a:t>
            </a:r>
          </a:p>
          <a:p>
            <a:endParaRPr lang="en-GB"/>
          </a:p>
          <a:p>
            <a:endParaRPr lang="en-GB"/>
          </a:p>
        </p:txBody>
      </p:sp>
      <p:sp>
        <p:nvSpPr>
          <p:cNvPr id="4" name="Slide Number Placeholder 3"/>
          <p:cNvSpPr>
            <a:spLocks noGrp="1"/>
          </p:cNvSpPr>
          <p:nvPr>
            <p:ph type="sldNum" sz="quarter" idx="10"/>
          </p:nvPr>
        </p:nvSpPr>
        <p:spPr/>
        <p:txBody>
          <a:bodyPr/>
          <a:lstStyle/>
          <a:p>
            <a:fld id="{2D4766F7-40DD-41AA-81A9-703DBA966AD2}" type="slidenum">
              <a:rPr lang="en-GB" smtClean="0"/>
              <a:t>40</a:t>
            </a:fld>
            <a:endParaRPr lang="en-GB"/>
          </a:p>
        </p:txBody>
      </p:sp>
    </p:spTree>
    <p:extLst>
      <p:ext uri="{BB962C8B-B14F-4D97-AF65-F5344CB8AC3E}">
        <p14:creationId xmlns:p14="http://schemas.microsoft.com/office/powerpoint/2010/main" val="553884082"/>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ONLY USE SLIDE IF NOT USING ELEARNING MODULE – If your participants completed the eLearning module, they have already done this exercise.</a:t>
            </a:r>
          </a:p>
          <a:p>
            <a:endParaRPr lang="en-GB"/>
          </a:p>
          <a:p>
            <a:r>
              <a:rPr lang="en-GB"/>
              <a:t>Say: We are about to look at a third set of preferences, the perceiving functions, Sensation and Intuition</a:t>
            </a:r>
          </a:p>
          <a:p>
            <a:endParaRPr lang="en-GB"/>
          </a:p>
          <a:p>
            <a:r>
              <a:rPr lang="en-GB" i="1"/>
              <a:t>(Stick with these words as you go to the next slide – so you don’t ‘lead’ the participants’ descriptions.)</a:t>
            </a:r>
          </a:p>
        </p:txBody>
      </p:sp>
      <p:sp>
        <p:nvSpPr>
          <p:cNvPr id="4" name="Slide Number Placeholder 3"/>
          <p:cNvSpPr>
            <a:spLocks noGrp="1"/>
          </p:cNvSpPr>
          <p:nvPr>
            <p:ph type="sldNum" sz="quarter" idx="5"/>
          </p:nvPr>
        </p:nvSpPr>
        <p:spPr/>
        <p:txBody>
          <a:bodyPr/>
          <a:lstStyle/>
          <a:p>
            <a:fld id="{2D4766F7-40DD-41AA-81A9-703DBA966AD2}" type="slidenum">
              <a:rPr lang="en-GB" smtClean="0"/>
              <a:t>41</a:t>
            </a:fld>
            <a:endParaRPr lang="en-GB"/>
          </a:p>
        </p:txBody>
      </p:sp>
    </p:spTree>
    <p:extLst>
      <p:ext uri="{BB962C8B-B14F-4D97-AF65-F5344CB8AC3E}">
        <p14:creationId xmlns:p14="http://schemas.microsoft.com/office/powerpoint/2010/main" val="1104642578"/>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If your participants completed the eLearning module and you are using this exercise as a review:</a:t>
            </a:r>
          </a:p>
          <a:p>
            <a:r>
              <a:rPr lang="en-US"/>
              <a:t>Say: Type into the </a:t>
            </a:r>
            <a:r>
              <a:rPr lang="en-US" b="1"/>
              <a:t>chat</a:t>
            </a:r>
            <a:r>
              <a:rPr lang="en-US"/>
              <a:t> box what a person with a preference for Sensation might perceive.</a:t>
            </a:r>
          </a:p>
          <a:p>
            <a:endParaRPr lang="en-US"/>
          </a:p>
          <a:p>
            <a:r>
              <a:rPr lang="en-US" i="1"/>
              <a:t>Watch for descriptive words, using five senses. </a:t>
            </a:r>
          </a:p>
          <a:p>
            <a:endParaRPr lang="en-US" i="1"/>
          </a:p>
          <a:p>
            <a:r>
              <a:rPr lang="en-US" i="0"/>
              <a:t>Say: Now type into the chat box what a person with a preference for Intuition might perceive.</a:t>
            </a:r>
          </a:p>
          <a:p>
            <a:endParaRPr lang="en-US" i="1"/>
          </a:p>
          <a:p>
            <a:r>
              <a:rPr lang="en-US" i="1"/>
              <a:t>Watch for intuitive words that emerge from the image, but do not describe the image.</a:t>
            </a:r>
          </a:p>
          <a:p>
            <a:endParaRPr lang="en-GB"/>
          </a:p>
          <a:p>
            <a:r>
              <a:rPr lang="en-GB"/>
              <a:t>If your participants did not complete the eLearning module, and you want them to do this exercise:</a:t>
            </a:r>
          </a:p>
          <a:p>
            <a:endParaRPr lang="en-GB"/>
          </a:p>
          <a:p>
            <a:r>
              <a:rPr lang="en-US"/>
              <a:t>Say: Type into the </a:t>
            </a:r>
            <a:r>
              <a:rPr lang="en-US" b="1"/>
              <a:t>chat</a:t>
            </a:r>
            <a:r>
              <a:rPr lang="en-US"/>
              <a:t> box what is there for you.</a:t>
            </a:r>
          </a:p>
          <a:p>
            <a:endParaRPr lang="en-US"/>
          </a:p>
          <a:p>
            <a:r>
              <a:rPr lang="en-US" i="1"/>
              <a:t>(Give participants 2 minutes, or notice when typing slows down)</a:t>
            </a:r>
          </a:p>
          <a:p>
            <a:endParaRPr lang="en-GB"/>
          </a:p>
        </p:txBody>
      </p:sp>
      <p:sp>
        <p:nvSpPr>
          <p:cNvPr id="4" name="Slide Number Placeholder 3"/>
          <p:cNvSpPr>
            <a:spLocks noGrp="1"/>
          </p:cNvSpPr>
          <p:nvPr>
            <p:ph type="sldNum" sz="quarter" idx="5"/>
          </p:nvPr>
        </p:nvSpPr>
        <p:spPr/>
        <p:txBody>
          <a:bodyPr/>
          <a:lstStyle/>
          <a:p>
            <a:fld id="{2D4766F7-40DD-41AA-81A9-703DBA966AD2}" type="slidenum">
              <a:rPr lang="en-GB" smtClean="0"/>
              <a:t>42</a:t>
            </a:fld>
            <a:endParaRPr lang="en-GB"/>
          </a:p>
        </p:txBody>
      </p:sp>
    </p:spTree>
    <p:extLst>
      <p:ext uri="{BB962C8B-B14F-4D97-AF65-F5344CB8AC3E}">
        <p14:creationId xmlns:p14="http://schemas.microsoft.com/office/powerpoint/2010/main" val="4034430395"/>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When working with participants who completed the eLearning module:</a:t>
            </a:r>
          </a:p>
          <a:p>
            <a:r>
              <a:rPr lang="en-US"/>
              <a:t>Say: Here are some examples of typical Sensation and Intuition responses (we use N for Intuition because I represents Introversion).</a:t>
            </a:r>
          </a:p>
          <a:p>
            <a:endParaRPr lang="en-US"/>
          </a:p>
          <a:p>
            <a:r>
              <a:rPr lang="en-US"/>
              <a:t>When working with participants who have not completed the eLearning module:</a:t>
            </a:r>
          </a:p>
          <a:p>
            <a:r>
              <a:rPr lang="en-US"/>
              <a:t>Say: You may have noticed that people’s responses tend to fall into one of two categories. Some of you described what was in the picture, what was actually there in front of you. Others of you described what the picture made you think about or what it reminded you of, or just what came to mind when you looked at it. The first way of taking in and processing information represents more of a Sensation preferences, using your five senses to process what you see, hear, smell, taste, or touch. The second way of taking in and processing information uses the 6</a:t>
            </a:r>
            <a:r>
              <a:rPr lang="en-US" baseline="30000"/>
              <a:t>th</a:t>
            </a:r>
            <a:r>
              <a:rPr lang="en-US"/>
              <a:t> sense of Intuition to often “see” more than meets the eye.</a:t>
            </a:r>
          </a:p>
          <a:p>
            <a:endParaRPr lang="en-US"/>
          </a:p>
          <a:p>
            <a:r>
              <a:rPr lang="en-US"/>
              <a:t>Say: Here are some examples of typical Sensation and Intuition responses (we use N for Intuition because I represents Introversion).</a:t>
            </a:r>
          </a:p>
          <a:p>
            <a:r>
              <a:rPr lang="en-US"/>
              <a:t>Look back at your answer; did you use more Sensation or Intuition. </a:t>
            </a:r>
          </a:p>
          <a:p>
            <a:endParaRPr lang="en-US"/>
          </a:p>
          <a:p>
            <a:r>
              <a:rPr lang="en-US"/>
              <a:t>Type into the </a:t>
            </a:r>
            <a:r>
              <a:rPr lang="en-US" b="1"/>
              <a:t>chat</a:t>
            </a:r>
            <a:r>
              <a:rPr lang="en-US"/>
              <a:t> which you used more. If you had some of both in your answer, which was your first response more closely associated with?</a:t>
            </a:r>
          </a:p>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5B34F98-F404-40C5-BD95-A1BF0C6C0A00}"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43</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520230361"/>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Say: Which do you think is your preference, Sensation or Intuition, or both?</a:t>
            </a:r>
          </a:p>
          <a:p>
            <a:endParaRPr lang="en-GB"/>
          </a:p>
          <a:p>
            <a:r>
              <a:rPr lang="en-GB" b="1"/>
              <a:t>PRODUCER</a:t>
            </a:r>
            <a:r>
              <a:rPr lang="en-GB"/>
              <a:t>: Add Poll showing range of preference.</a:t>
            </a:r>
          </a:p>
          <a:p>
            <a:endParaRPr lang="en-GB"/>
          </a:p>
          <a:p>
            <a:r>
              <a:rPr lang="en-GB"/>
              <a:t>Say: What are some examples of how these preferences show up on our team? How do we use our Sensation? How do we use our Intuition? Are they equally valued?</a:t>
            </a:r>
          </a:p>
        </p:txBody>
      </p:sp>
      <p:sp>
        <p:nvSpPr>
          <p:cNvPr id="4" name="Slide Number Placeholder 3"/>
          <p:cNvSpPr>
            <a:spLocks noGrp="1"/>
          </p:cNvSpPr>
          <p:nvPr>
            <p:ph type="sldNum" sz="quarter" idx="10"/>
          </p:nvPr>
        </p:nvSpPr>
        <p:spPr/>
        <p:txBody>
          <a:bodyPr/>
          <a:lstStyle/>
          <a:p>
            <a:fld id="{2D4766F7-40DD-41AA-81A9-703DBA966AD2}" type="slidenum">
              <a:rPr lang="en-GB" smtClean="0"/>
              <a:t>44</a:t>
            </a:fld>
            <a:endParaRPr lang="en-GB"/>
          </a:p>
        </p:txBody>
      </p:sp>
    </p:spTree>
    <p:extLst>
      <p:ext uri="{BB962C8B-B14F-4D97-AF65-F5344CB8AC3E}">
        <p14:creationId xmlns:p14="http://schemas.microsoft.com/office/powerpoint/2010/main" val="2053368276"/>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a:p>
            <a:r>
              <a:rPr lang="en-GB"/>
              <a:t>OPTIONAL SLIDE: Using the slides with the two different statements for each colour energy, read out the statements and ask the participants to identify, for each colour energy, which</a:t>
            </a:r>
          </a:p>
          <a:p>
            <a:r>
              <a:rPr lang="en-GB"/>
              <a:t>statement is more sensation and which is more intuition. Remind the participants that sensation and intuition are present in every quadrant and reveal different flavours of each colour energy.</a:t>
            </a:r>
          </a:p>
          <a:p>
            <a:endParaRPr lang="en-GB"/>
          </a:p>
        </p:txBody>
      </p:sp>
      <p:sp>
        <p:nvSpPr>
          <p:cNvPr id="4" name="Header Placeholder 3"/>
          <p:cNvSpPr>
            <a:spLocks noGrp="1"/>
          </p:cNvSpPr>
          <p:nvPr>
            <p:ph type="hdr" sz="quarter" idx="10"/>
          </p:nvPr>
        </p:nvSpPr>
        <p:spPr/>
        <p:txBody>
          <a:bodyPr/>
          <a:lstStyle/>
          <a:p>
            <a:endParaRPr lang="en-GB">
              <a:solidFill>
                <a:prstClr val="black"/>
              </a:solidFill>
            </a:endParaRPr>
          </a:p>
        </p:txBody>
      </p:sp>
      <p:sp>
        <p:nvSpPr>
          <p:cNvPr id="5" name="Date Placeholder 4"/>
          <p:cNvSpPr>
            <a:spLocks noGrp="1"/>
          </p:cNvSpPr>
          <p:nvPr>
            <p:ph type="dt" idx="11"/>
          </p:nvPr>
        </p:nvSpPr>
        <p:spPr/>
        <p:txBody>
          <a:bodyPr/>
          <a:lstStyle/>
          <a:p>
            <a:r>
              <a:rPr lang="en-GB">
                <a:solidFill>
                  <a:prstClr val="black"/>
                </a:solidFill>
              </a:rPr>
              <a:t>19 July 2011</a:t>
            </a:r>
          </a:p>
        </p:txBody>
      </p:sp>
      <p:sp>
        <p:nvSpPr>
          <p:cNvPr id="6" name="Footer Placeholder 5"/>
          <p:cNvSpPr>
            <a:spLocks noGrp="1"/>
          </p:cNvSpPr>
          <p:nvPr>
            <p:ph type="ftr" sz="quarter" idx="12"/>
          </p:nvPr>
        </p:nvSpPr>
        <p:spPr/>
        <p:txBody>
          <a:bodyPr/>
          <a:lstStyle/>
          <a:p>
            <a:r>
              <a:rPr lang="en-GB">
                <a:solidFill>
                  <a:prstClr val="black"/>
                </a:solidFill>
              </a:rPr>
              <a:t>Insights Pilot</a:t>
            </a:r>
          </a:p>
        </p:txBody>
      </p:sp>
    </p:spTree>
    <p:extLst>
      <p:ext uri="{BB962C8B-B14F-4D97-AF65-F5344CB8AC3E}">
        <p14:creationId xmlns:p14="http://schemas.microsoft.com/office/powerpoint/2010/main" val="2973588154"/>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4930" name="Slide Image Placeholder 1">
            <a:extLst>
              <a:ext uri="{FF2B5EF4-FFF2-40B4-BE49-F238E27FC236}">
                <a16:creationId xmlns:a16="http://schemas.microsoft.com/office/drawing/2014/main" id="{3EC51D97-61D6-4096-BDA5-A84B02E15A2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FF9D1CA9-9EBD-4058-B887-C825E814EA4A}"/>
              </a:ext>
            </a:extLst>
          </p:cNvPr>
          <p:cNvSpPr>
            <a:spLocks noGrp="1"/>
          </p:cNvSpPr>
          <p:nvPr>
            <p:ph type="body" idx="1"/>
          </p:nvPr>
        </p:nvSpPr>
        <p:spPr/>
        <p:txBody>
          <a:bodyPr/>
          <a:lstStyle/>
          <a:p>
            <a:pPr>
              <a:defRPr/>
            </a:pPr>
            <a:endParaRPr lang="en-US"/>
          </a:p>
        </p:txBody>
      </p:sp>
      <p:sp>
        <p:nvSpPr>
          <p:cNvPr id="124932" name="Slide Number Placeholder 3">
            <a:extLst>
              <a:ext uri="{FF2B5EF4-FFF2-40B4-BE49-F238E27FC236}">
                <a16:creationId xmlns:a16="http://schemas.microsoft.com/office/drawing/2014/main" id="{65C44AF8-8B37-4796-9996-85702752CE52}"/>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EC11DFE-68EA-4026-94E9-4232F5C93D60}" type="slidenum">
              <a:rPr lang="en-GB" altLang="en-US" smtClean="0">
                <a:latin typeface="Calibri" panose="020F0502020204030204" pitchFamily="34" charset="0"/>
              </a:rPr>
              <a:pPr/>
              <a:t>46</a:t>
            </a:fld>
            <a:endParaRPr lang="en-GB" altLang="en-US">
              <a:latin typeface="Calibri" panose="020F0502020204030204" pitchFamily="34" charset="0"/>
            </a:endParaRPr>
          </a:p>
        </p:txBody>
      </p:sp>
    </p:spTree>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5B34F98-F404-40C5-BD95-A1BF0C6C0A00}"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47</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397721689"/>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SARAH</a:t>
            </a:r>
          </a:p>
          <a:p>
            <a:r>
              <a:rPr lang="en-GB" dirty="0"/>
              <a:t>Option 1 (2.5 hour session): This is the time to email profiles to the participants. Let them know that you would like them to read the Overview section of their profile and complete a short assessment of the face validity of the profile, which is described on the next slide. They will have 20-30 minutes to do this and take a short stretch break, and then return for the second portion of the session. Before the break, move to the next slide.</a:t>
            </a:r>
          </a:p>
          <a:p>
            <a:endParaRPr lang="en-GB" dirty="0"/>
          </a:p>
          <a:p>
            <a:r>
              <a:rPr lang="en-GB" dirty="0"/>
              <a:t>Option 2 (2 hour session): If profiles were sent out prior to the session, you may have asked participants to come to the session with their face validity already calculated, and having identified some key statements they would like to share from their profile. If so, you can ask participants to answer the Poll representing their face validity, and move on.</a:t>
            </a:r>
            <a:endParaRPr lang="en-GB" dirty="0">
              <a:cs typeface="Calibri"/>
            </a:endParaRPr>
          </a:p>
          <a:p>
            <a:endParaRPr lang="en-GB" dirty="0"/>
          </a:p>
          <a:p>
            <a:endParaRPr lang="en-GB" dirty="0"/>
          </a:p>
        </p:txBody>
      </p:sp>
      <p:sp>
        <p:nvSpPr>
          <p:cNvPr id="4" name="Slide Number Placeholder 3"/>
          <p:cNvSpPr>
            <a:spLocks noGrp="1"/>
          </p:cNvSpPr>
          <p:nvPr>
            <p:ph type="sldNum" sz="quarter" idx="5"/>
          </p:nvPr>
        </p:nvSpPr>
        <p:spPr/>
        <p:txBody>
          <a:bodyPr/>
          <a:lstStyle/>
          <a:p>
            <a:fld id="{2D4766F7-40DD-41AA-81A9-703DBA966AD2}" type="slidenum">
              <a:rPr lang="en-GB" smtClean="0"/>
              <a:t>48</a:t>
            </a:fld>
            <a:endParaRPr lang="en-GB"/>
          </a:p>
        </p:txBody>
      </p:sp>
    </p:spTree>
    <p:extLst>
      <p:ext uri="{BB962C8B-B14F-4D97-AF65-F5344CB8AC3E}">
        <p14:creationId xmlns:p14="http://schemas.microsoft.com/office/powerpoint/2010/main" val="4201007891"/>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a:p>
            <a:r>
              <a:rPr lang="en-GB" b="1"/>
              <a:t>PRODUCER</a:t>
            </a:r>
            <a:r>
              <a:rPr lang="en-GB"/>
              <a:t>: Set up Poll (four options)</a:t>
            </a:r>
          </a:p>
          <a:p>
            <a:r>
              <a:rPr lang="en-GB"/>
              <a:t>90% - 100%</a:t>
            </a:r>
          </a:p>
          <a:p>
            <a:r>
              <a:rPr lang="en-GB"/>
              <a:t>80-89%</a:t>
            </a:r>
          </a:p>
          <a:p>
            <a:r>
              <a:rPr lang="en-GB"/>
              <a:t>70-79%</a:t>
            </a:r>
          </a:p>
          <a:p>
            <a:r>
              <a:rPr lang="en-GB"/>
              <a:t>&lt; 70%</a:t>
            </a:r>
          </a:p>
          <a:p>
            <a:endParaRPr lang="en-GB"/>
          </a:p>
          <a:p>
            <a:r>
              <a:rPr lang="en-GB"/>
              <a:t>Option 1: If participants are taking a break and reading their profiles now, leave this slide up. PRODUCER opens the poll and you can see people’s responses as they return from break. This will let you know when everyone is back.</a:t>
            </a:r>
          </a:p>
          <a:p>
            <a:endParaRPr lang="en-GB"/>
          </a:p>
          <a:p>
            <a:r>
              <a:rPr lang="en-GB"/>
              <a:t>Option 2: If they have done this ahead of time, ask them to answer the poll with the % they calculated so that you can check this before moving on.</a:t>
            </a:r>
          </a:p>
          <a:p>
            <a:endParaRPr lang="en-GB"/>
          </a:p>
          <a:p>
            <a:endParaRPr lang="en-GB"/>
          </a:p>
        </p:txBody>
      </p:sp>
      <p:sp>
        <p:nvSpPr>
          <p:cNvPr id="4" name="Slide Number Placeholder 3"/>
          <p:cNvSpPr>
            <a:spLocks noGrp="1"/>
          </p:cNvSpPr>
          <p:nvPr>
            <p:ph type="sldNum" sz="quarter" idx="5"/>
          </p:nvPr>
        </p:nvSpPr>
        <p:spPr/>
        <p:txBody>
          <a:bodyPr/>
          <a:lstStyle/>
          <a:p>
            <a:fld id="{2D4766F7-40DD-41AA-81A9-703DBA966AD2}" type="slidenum">
              <a:rPr lang="en-GB" smtClean="0"/>
              <a:t>49</a:t>
            </a:fld>
            <a:endParaRPr lang="en-GB"/>
          </a:p>
        </p:txBody>
      </p:sp>
    </p:spTree>
    <p:extLst>
      <p:ext uri="{BB962C8B-B14F-4D97-AF65-F5344CB8AC3E}">
        <p14:creationId xmlns:p14="http://schemas.microsoft.com/office/powerpoint/2010/main" val="1721497420"/>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23938" name="Rectangle 2"/>
          <p:cNvSpPr>
            <a:spLocks noGrp="1" noRot="1" noChangeAspect="1" noChangeArrowheads="1" noTextEdit="1"/>
          </p:cNvSpPr>
          <p:nvPr>
            <p:ph type="sldImg"/>
          </p:nvPr>
        </p:nvSpPr>
        <p:spPr>
          <a:xfrm>
            <a:off x="2792413" y="144463"/>
            <a:ext cx="1274762" cy="717550"/>
          </a:xfrm>
          <a:ln/>
        </p:spPr>
      </p:sp>
      <p:sp>
        <p:nvSpPr>
          <p:cNvPr id="423939" name="Rectangle 3"/>
          <p:cNvSpPr>
            <a:spLocks noGrp="1" noChangeArrowheads="1"/>
          </p:cNvSpPr>
          <p:nvPr>
            <p:ph type="body" idx="1"/>
          </p:nvPr>
        </p:nvSpPr>
        <p:spPr>
          <a:xfrm>
            <a:off x="913777" y="910033"/>
            <a:ext cx="5030456" cy="805371"/>
          </a:xfrm>
          <a:noFill/>
          <a:ln w="9525"/>
        </p:spPr>
        <p:txBody>
          <a:bodyPr lIns="49749" tIns="24439" rIns="49749" bIns="24439">
            <a:normAutofit fontScale="25000" lnSpcReduction="20000"/>
          </a:bodyPr>
          <a:lstStyle/>
          <a:p>
            <a:pPr defTabSz="474482">
              <a:defRPr/>
            </a:pPr>
            <a:r>
              <a:rPr lang="en-US" dirty="0"/>
              <a:t>Notes – This is the original </a:t>
            </a:r>
            <a:r>
              <a:rPr lang="en-US" dirty="0" err="1"/>
              <a:t>Colourworks</a:t>
            </a:r>
            <a:r>
              <a:rPr lang="en-US" dirty="0"/>
              <a:t> slide</a:t>
            </a:r>
          </a:p>
          <a:p>
            <a:pPr defTabSz="474482">
              <a:defRPr/>
            </a:pPr>
            <a:endParaRPr lang="en-US" dirty="0"/>
          </a:p>
          <a:p>
            <a:pPr defTabSz="474482">
              <a:defRPr/>
            </a:pPr>
            <a:r>
              <a:rPr lang="en-US" dirty="0"/>
              <a:t>Refresh</a:t>
            </a:r>
            <a:r>
              <a:rPr lang="en-US" b="0" i="0" baseline="0" dirty="0"/>
              <a:t> the steps in the evaluator and how it now reveals within the pages of their profile.</a:t>
            </a:r>
            <a:endParaRPr lang="en-US" dirty="0">
              <a:cs typeface="Calibri"/>
            </a:endParaRPr>
          </a:p>
          <a:p>
            <a:pPr defTabSz="474482">
              <a:defRPr/>
            </a:pPr>
            <a:r>
              <a:rPr lang="en-US" b="0" i="0" baseline="0" dirty="0"/>
              <a:t>Explain briefly:</a:t>
            </a:r>
          </a:p>
          <a:p>
            <a:pPr defTabSz="474482">
              <a:defRPr/>
            </a:pPr>
            <a:r>
              <a:rPr lang="en-US" b="0" i="0" baseline="0" dirty="0"/>
              <a:t>There are 25 frames, each with 4 word pairs.</a:t>
            </a:r>
          </a:p>
          <a:p>
            <a:pPr defTabSz="474482">
              <a:defRPr/>
            </a:pPr>
            <a:r>
              <a:rPr lang="en-US" b="0" i="0" baseline="0" dirty="0"/>
              <a:t>For each word pair in the evaluator, you indicated a MOST like me, a LEAST like me and then scored the remaining 2 pairs.</a:t>
            </a:r>
          </a:p>
          <a:p>
            <a:r>
              <a:rPr lang="en-US" b="0" i="0" baseline="0" dirty="0"/>
              <a:t>Most like me scores a 6, least like me scores zero.</a:t>
            </a:r>
          </a:p>
          <a:p>
            <a:endParaRPr lang="en-US" b="0" i="0" baseline="0" dirty="0"/>
          </a:p>
          <a:p>
            <a:r>
              <a:rPr lang="en-US" b="0" i="0" baseline="0" dirty="0"/>
              <a:t>The total overall score for each </a:t>
            </a:r>
            <a:r>
              <a:rPr lang="en-US" b="0" i="0" baseline="0" dirty="0" err="1"/>
              <a:t>colour</a:t>
            </a:r>
            <a:r>
              <a:rPr lang="en-US" b="0" i="0" baseline="0" dirty="0"/>
              <a:t> energy is averaged (divided by 25) to create the Conscious Graph</a:t>
            </a:r>
          </a:p>
          <a:p>
            <a:endParaRPr lang="en-US" b="0" i="0" baseline="0" dirty="0"/>
          </a:p>
          <a:p>
            <a:r>
              <a:rPr lang="en-US" b="0" i="0" baseline="0" dirty="0"/>
              <a:t>SL’s notes</a:t>
            </a:r>
          </a:p>
          <a:p>
            <a:r>
              <a:rPr lang="en-US" b="0" i="0" baseline="0" dirty="0"/>
              <a:t>We are now going to take a detailed look at the graphs that are on page 38 of your profile and your wheel position which is on page 37.</a:t>
            </a:r>
          </a:p>
          <a:p>
            <a:br>
              <a:rPr lang="en-US" b="0" i="0" baseline="0" dirty="0"/>
            </a:br>
            <a:r>
              <a:rPr lang="en-US" b="0" i="0" baseline="0" dirty="0"/>
              <a:t>To begin, let’s just remind ourselves of how you will have set about completing the preference </a:t>
            </a:r>
            <a:r>
              <a:rPr lang="en-US" b="0" i="0" baseline="0" dirty="0" err="1"/>
              <a:t>Exaluator</a:t>
            </a:r>
            <a:r>
              <a:rPr lang="en-US" b="0" i="0" baseline="0" dirty="0"/>
              <a:t>.</a:t>
            </a:r>
          </a:p>
          <a:p>
            <a:r>
              <a:rPr lang="en-US" b="0" i="0" baseline="0" dirty="0"/>
              <a:t>You were asked to give direct answers to 25 frames, each pair linking to a preference. The scaling for your answers was 0 to 6 with 3 being the mid point.</a:t>
            </a:r>
          </a:p>
          <a:p>
            <a:r>
              <a:rPr lang="en-US" b="0" i="0" baseline="0" dirty="0"/>
              <a:t>Most like me = 6</a:t>
            </a:r>
          </a:p>
          <a:p>
            <a:r>
              <a:rPr lang="en-US" b="0" i="0" baseline="0" dirty="0"/>
              <a:t>Least like me = 0</a:t>
            </a:r>
          </a:p>
          <a:p>
            <a:r>
              <a:rPr lang="en-US" b="0" i="0" baseline="0" dirty="0"/>
              <a:t>The other 2 statements you could grade 1 – 5</a:t>
            </a:r>
          </a:p>
          <a:p>
            <a:r>
              <a:rPr lang="en-US" b="0" i="0" baseline="0" dirty="0"/>
              <a:t>Anything over 3 = preferred energy, below 3 = reluctant use of the energy </a:t>
            </a:r>
          </a:p>
          <a:p>
            <a:endParaRPr lang="en-US" b="0" i="0" baseline="0" dirty="0"/>
          </a:p>
          <a:p>
            <a:r>
              <a:rPr lang="en-US" b="0" i="0" baseline="0" dirty="0"/>
              <a:t>A</a:t>
            </a:r>
            <a:endParaRPr lang="en-US" b="0" i="0" dirty="0"/>
          </a:p>
        </p:txBody>
      </p:sp>
    </p:spTree>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23938" name="Rectangle 2"/>
          <p:cNvSpPr>
            <a:spLocks noGrp="1" noRot="1" noChangeAspect="1" noChangeArrowheads="1" noTextEdit="1"/>
          </p:cNvSpPr>
          <p:nvPr>
            <p:ph type="sldImg"/>
          </p:nvPr>
        </p:nvSpPr>
        <p:spPr>
          <a:xfrm>
            <a:off x="2792413" y="144463"/>
            <a:ext cx="1274762" cy="717550"/>
          </a:xfrm>
          <a:ln/>
        </p:spPr>
      </p:sp>
      <p:sp>
        <p:nvSpPr>
          <p:cNvPr id="423939" name="Rectangle 3"/>
          <p:cNvSpPr>
            <a:spLocks noGrp="1" noChangeArrowheads="1"/>
          </p:cNvSpPr>
          <p:nvPr>
            <p:ph type="body" idx="1"/>
          </p:nvPr>
        </p:nvSpPr>
        <p:spPr>
          <a:xfrm>
            <a:off x="913777" y="910033"/>
            <a:ext cx="5030456" cy="805371"/>
          </a:xfrm>
          <a:noFill/>
          <a:ln w="9525"/>
        </p:spPr>
        <p:txBody>
          <a:bodyPr lIns="49749" tIns="24439" rIns="49749" bIns="24439">
            <a:normAutofit fontScale="25000" lnSpcReduction="20000"/>
          </a:bodyPr>
          <a:lstStyle/>
          <a:p>
            <a:pPr defTabSz="474482">
              <a:defRPr/>
            </a:pPr>
            <a:r>
              <a:rPr lang="en-US" b="0" i="0" baseline="0" dirty="0"/>
              <a:t>Notes – SL’s </a:t>
            </a:r>
            <a:r>
              <a:rPr lang="en-US" b="0" i="0" baseline="0" dirty="0" err="1"/>
              <a:t>customised</a:t>
            </a:r>
            <a:r>
              <a:rPr lang="en-US" b="0" i="0" baseline="0" dirty="0"/>
              <a:t> slide</a:t>
            </a:r>
          </a:p>
          <a:p>
            <a:pPr defTabSz="474482">
              <a:defRPr/>
            </a:pPr>
            <a:endParaRPr lang="en-US" b="0" i="0" baseline="0" dirty="0"/>
          </a:p>
          <a:p>
            <a:pPr defTabSz="474482">
              <a:defRPr/>
            </a:pPr>
            <a:r>
              <a:rPr lang="en-US" b="0" i="0" baseline="0" dirty="0"/>
              <a:t>Refresh the steps in the evaluator and how it now reveals within the pages of their profile.</a:t>
            </a:r>
          </a:p>
          <a:p>
            <a:pPr defTabSz="474482">
              <a:defRPr/>
            </a:pPr>
            <a:r>
              <a:rPr lang="en-US" b="0" i="0" baseline="0" dirty="0"/>
              <a:t>Explain briefly:</a:t>
            </a:r>
          </a:p>
          <a:p>
            <a:pPr defTabSz="474482">
              <a:defRPr/>
            </a:pPr>
            <a:r>
              <a:rPr lang="en-US" b="0" i="0" baseline="0" dirty="0"/>
              <a:t>There are 25 frames, each with 4 word pairs.</a:t>
            </a:r>
          </a:p>
          <a:p>
            <a:pPr defTabSz="474482">
              <a:defRPr/>
            </a:pPr>
            <a:r>
              <a:rPr lang="en-US" b="0" i="0" baseline="0" dirty="0"/>
              <a:t>For each word pair in the evaluator, you indicated a MOST like me, a LEAST like me and then scored the remaining 2 pairs.</a:t>
            </a:r>
          </a:p>
          <a:p>
            <a:r>
              <a:rPr lang="en-US" b="0" i="0" baseline="0" dirty="0"/>
              <a:t>Most like me scores a 6, least like me scores zero.</a:t>
            </a:r>
          </a:p>
          <a:p>
            <a:endParaRPr lang="en-US" b="0" i="0" baseline="0" dirty="0"/>
          </a:p>
          <a:p>
            <a:r>
              <a:rPr lang="en-US" b="0" i="0" baseline="0" dirty="0"/>
              <a:t>The total overall score for each </a:t>
            </a:r>
            <a:r>
              <a:rPr lang="en-US" b="0" i="0" baseline="0" dirty="0" err="1"/>
              <a:t>colour</a:t>
            </a:r>
            <a:r>
              <a:rPr lang="en-US" b="0" i="0" baseline="0" dirty="0"/>
              <a:t> energy is averaged (divided by 25) to create the Conscious Graph</a:t>
            </a:r>
          </a:p>
          <a:p>
            <a:endParaRPr lang="en-US" b="0" i="0" baseline="0" dirty="0"/>
          </a:p>
          <a:p>
            <a:r>
              <a:rPr lang="en-US" b="0" i="0" baseline="0" dirty="0"/>
              <a:t>SL notes – </a:t>
            </a:r>
          </a:p>
          <a:p>
            <a:r>
              <a:rPr lang="en-US" b="0" i="0" baseline="0" dirty="0"/>
              <a:t>As you can see on the illustration, each score is given a </a:t>
            </a:r>
            <a:r>
              <a:rPr lang="en-US" b="0" i="0" baseline="0" dirty="0" err="1"/>
              <a:t>colour</a:t>
            </a:r>
            <a:r>
              <a:rPr lang="en-US" b="0" i="0" baseline="0" dirty="0"/>
              <a:t>, this is 1 out of the 25 frames.</a:t>
            </a:r>
          </a:p>
          <a:p>
            <a:endParaRPr lang="en-US" b="0" i="0" baseline="0" dirty="0"/>
          </a:p>
          <a:p>
            <a:r>
              <a:rPr lang="en-US" b="0" i="0" baseline="0" dirty="0"/>
              <a:t>The total overall score for each </a:t>
            </a:r>
            <a:r>
              <a:rPr lang="en-US" b="0" i="0" baseline="0" dirty="0" err="1"/>
              <a:t>colour</a:t>
            </a:r>
            <a:r>
              <a:rPr lang="en-US" b="0" i="0" baseline="0" dirty="0"/>
              <a:t> energy is averaged (divided by 25) to create the conscious graph.</a:t>
            </a:r>
          </a:p>
          <a:p>
            <a:endParaRPr lang="en-US" b="0" i="0" baseline="0" dirty="0"/>
          </a:p>
          <a:p>
            <a:r>
              <a:rPr lang="en-US" b="0" i="0" baseline="0" dirty="0"/>
              <a:t>Let’s take a look at a graph ……</a:t>
            </a:r>
            <a:endParaRPr lang="en-US" b="0" i="0" dirty="0"/>
          </a:p>
        </p:txBody>
      </p:sp>
    </p:spTree>
    <p:extLst>
      <p:ext uri="{BB962C8B-B14F-4D97-AF65-F5344CB8AC3E}">
        <p14:creationId xmlns:p14="http://schemas.microsoft.com/office/powerpoint/2010/main" val="1358221539"/>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5B34F98-F404-40C5-BD95-A1BF0C6C0A00}"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52</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326157701"/>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1122" name="Rectangle 2"/>
          <p:cNvSpPr>
            <a:spLocks noGrp="1" noRot="1" noChangeAspect="1" noChangeArrowheads="1" noTextEdit="1"/>
          </p:cNvSpPr>
          <p:nvPr>
            <p:ph type="sldImg"/>
          </p:nvPr>
        </p:nvSpPr>
        <p:spPr>
          <a:ln/>
        </p:spPr>
      </p:sp>
      <p:sp>
        <p:nvSpPr>
          <p:cNvPr id="261123" name="Rectangle 3"/>
          <p:cNvSpPr>
            <a:spLocks noGrp="1" noChangeArrowheads="1"/>
          </p:cNvSpPr>
          <p:nvPr>
            <p:ph type="body" idx="1"/>
          </p:nvPr>
        </p:nvSpPr>
        <p:spPr>
          <a:xfrm>
            <a:off x="638276" y="4618436"/>
            <a:ext cx="5335270" cy="4389120"/>
          </a:xfrm>
          <a:noFill/>
          <a:ln w="9525"/>
        </p:spPr>
        <p:txBody>
          <a:bodyPr/>
          <a:lstStyle/>
          <a:p>
            <a:endParaRPr lang="en-GB" dirty="0"/>
          </a:p>
          <a:p>
            <a:endParaRPr lang="en-GB" dirty="0"/>
          </a:p>
        </p:txBody>
      </p:sp>
    </p:spTree>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cs typeface="Calibri"/>
              </a:rPr>
              <a:t>BREAKOUT ROOMS</a:t>
            </a:r>
            <a:endParaRPr lang="en-US" b="1"/>
          </a:p>
          <a:p>
            <a:r>
              <a:rPr lang="en-US"/>
              <a:t>(</a:t>
            </a:r>
            <a:r>
              <a:rPr lang="en-US" i="1"/>
              <a:t>Facilitators may choose the questions to ask groups to discuss in breakout rooms. It may be sharing a strength or value to the team statement, or maybe focus on communicate strategies and barriers. It also could be to invite participants to share from their graphs, perhaps what their preference flow story might be. Select an area that fits with the objectives of the session)</a:t>
            </a:r>
            <a:endParaRPr lang="en-US"/>
          </a:p>
          <a:p>
            <a:endParaRPr lang="en-US" i="1"/>
          </a:p>
          <a:p>
            <a:r>
              <a:rPr lang="en-US" b="1" i="0"/>
              <a:t>PRODUCER</a:t>
            </a:r>
            <a:r>
              <a:rPr lang="en-US" i="0"/>
              <a:t>: Set up and manage breakout rooms. Ideally three people in each.</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5B34F98-F404-40C5-BD95-A1BF0C6C0A00}"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54</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08138595"/>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participants to turn to the wheel page in their profile. Share that only two factors determine an individual’s wheel position for either their conscious or less conscious graphs – the order of the colours and how many are above the midline. Make the connection that the bright coloured pie chart represents the Conscious persona graph, and the light coloured pie chart represents the Less Conscious persona graph.</a:t>
            </a:r>
          </a:p>
          <a:p>
            <a:r>
              <a:rPr lang="en-GB" dirty="0"/>
              <a:t>Someone may say “I only have one pie chart”. You then have the opportunity to explain that for some people the order of colours and the number above the line do not change between the conscious and less conscious graphs, so these two pie charts are on top of each other.</a:t>
            </a:r>
          </a:p>
          <a:p>
            <a:endParaRPr lang="en-GB" dirty="0"/>
          </a:p>
          <a:p>
            <a:r>
              <a:rPr lang="en-GB" dirty="0"/>
              <a:t>Use the following slides to help explain how the wheel position is connected to the bar charts.</a:t>
            </a:r>
          </a:p>
          <a:p>
            <a:endParaRPr lang="en-GB" dirty="0"/>
          </a:p>
          <a:p>
            <a:r>
              <a:rPr lang="en-GB" dirty="0"/>
              <a:t>SL notes – </a:t>
            </a:r>
          </a:p>
          <a:p>
            <a:r>
              <a:rPr lang="en-GB" dirty="0"/>
              <a:t>Let’s now turn to the wheel on page 37 of your profile.</a:t>
            </a:r>
          </a:p>
          <a:p>
            <a:r>
              <a:rPr lang="en-GB" dirty="0"/>
              <a:t>There are 72 different positions on the wheel but there are only 2 factors that determine your wheel position – your conscious and less conscious positions on the graph.</a:t>
            </a:r>
          </a:p>
          <a:p>
            <a:r>
              <a:rPr lang="en-GB" dirty="0"/>
              <a:t>The order of your colour energy and how many are above the midline (i.e. 3)</a:t>
            </a:r>
          </a:p>
          <a:p>
            <a:r>
              <a:rPr lang="en-GB" dirty="0"/>
              <a:t>The brighter pie chart on your graph is your conscious and the fainter pie chart is your less conscious.</a:t>
            </a:r>
          </a:p>
          <a:p>
            <a:endParaRPr lang="en-GB" dirty="0"/>
          </a:p>
          <a:p>
            <a:r>
              <a:rPr lang="en-GB" dirty="0"/>
              <a:t>The wheel has – </a:t>
            </a:r>
          </a:p>
          <a:p>
            <a:r>
              <a:rPr lang="en-GB" dirty="0"/>
              <a:t>4 colours – inner circle – Fiery Red energy, Cool Blue, Sunshine Yellow, Earth Green – The quadrant as you see it always stays in the same position.</a:t>
            </a:r>
          </a:p>
          <a:p>
            <a:r>
              <a:rPr lang="en-GB" dirty="0"/>
              <a:t>8 types – labels on the outer circle</a:t>
            </a:r>
          </a:p>
          <a:p>
            <a:r>
              <a:rPr lang="en-GB" dirty="0"/>
              <a:t>3 rings</a:t>
            </a:r>
          </a:p>
          <a:p>
            <a:r>
              <a:rPr lang="en-GB" dirty="0"/>
              <a:t>24 spokes</a:t>
            </a:r>
          </a:p>
          <a:p>
            <a:r>
              <a:rPr lang="en-GB" dirty="0"/>
              <a:t>72 positions (24 spokes x 3 rings = 72 positions)</a:t>
            </a:r>
          </a:p>
          <a:p>
            <a:endParaRPr lang="en-GB" dirty="0"/>
          </a:p>
        </p:txBody>
      </p:sp>
      <p:sp>
        <p:nvSpPr>
          <p:cNvPr id="4" name="Slide Number Placeholder 3"/>
          <p:cNvSpPr>
            <a:spLocks noGrp="1"/>
          </p:cNvSpPr>
          <p:nvPr>
            <p:ph type="sldNum" sz="quarter" idx="10"/>
          </p:nvPr>
        </p:nvSpPr>
        <p:spPr/>
        <p:txBody>
          <a:bodyPr/>
          <a:lstStyle/>
          <a:p>
            <a:fld id="{2D4766F7-40DD-41AA-81A9-703DBA966AD2}" type="slidenum">
              <a:rPr lang="en-GB" smtClean="0"/>
              <a:t>55</a:t>
            </a:fld>
            <a:endParaRPr lang="en-GB"/>
          </a:p>
        </p:txBody>
      </p:sp>
    </p:spTree>
    <p:extLst>
      <p:ext uri="{BB962C8B-B14F-4D97-AF65-F5344CB8AC3E}">
        <p14:creationId xmlns:p14="http://schemas.microsoft.com/office/powerpoint/2010/main" val="2998957837"/>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t>Review that Focused Ring has 1 </a:t>
            </a:r>
            <a:r>
              <a:rPr lang="en-US" err="1"/>
              <a:t>colour</a:t>
            </a:r>
            <a:r>
              <a:rPr lang="en-US"/>
              <a:t> above the midline and is 3% of the Population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p>
          <a:p>
            <a:pPr marL="0" marR="0" lvl="0" indent="0" algn="l" defTabSz="914400" rtl="0" eaLnBrk="1" fontAlgn="auto" latinLnBrk="0" hangingPunct="1">
              <a:lnSpc>
                <a:spcPct val="100000"/>
              </a:lnSpc>
              <a:spcBef>
                <a:spcPts val="0"/>
              </a:spcBef>
              <a:spcAft>
                <a:spcPts val="0"/>
              </a:spcAft>
              <a:buClrTx/>
              <a:buSzTx/>
              <a:buFontTx/>
              <a:buNone/>
              <a:tabLst/>
              <a:defRPr/>
            </a:pPr>
            <a:r>
              <a:rPr lang="en-US"/>
              <a:t>SL notes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a:t>Let’s take a look at the focused type</a:t>
            </a:r>
          </a:p>
          <a:p>
            <a:pPr marL="0" marR="0" lvl="0" indent="0" algn="l" defTabSz="914400" rtl="0" eaLnBrk="1" fontAlgn="auto" latinLnBrk="0" hangingPunct="1">
              <a:lnSpc>
                <a:spcPct val="100000"/>
              </a:lnSpc>
              <a:spcBef>
                <a:spcPts val="0"/>
              </a:spcBef>
              <a:spcAft>
                <a:spcPts val="0"/>
              </a:spcAft>
              <a:buClrTx/>
              <a:buSzTx/>
              <a:buFontTx/>
              <a:buNone/>
              <a:tabLst/>
              <a:defRPr/>
            </a:pPr>
            <a:r>
              <a:rPr lang="en-US"/>
              <a:t>On the graph on the left – see highest energy preference = green and it is the only energy above the mid-line = sits on the outer ring within the green quadrant.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a:t>This type equates to 3% of the Population who have a conscious wheel position of this type.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p>
          <a:p>
            <a:endParaRPr lang="en-US"/>
          </a:p>
          <a:p>
            <a:endParaRPr lang="en-GB"/>
          </a:p>
        </p:txBody>
      </p:sp>
      <p:sp>
        <p:nvSpPr>
          <p:cNvPr id="4" name="Slide Number Placeholder 3"/>
          <p:cNvSpPr>
            <a:spLocks noGrp="1"/>
          </p:cNvSpPr>
          <p:nvPr>
            <p:ph type="sldNum" sz="quarter" idx="5"/>
          </p:nvPr>
        </p:nvSpPr>
        <p:spPr/>
        <p:txBody>
          <a:bodyPr/>
          <a:lstStyle/>
          <a:p>
            <a:fld id="{2D4766F7-40DD-41AA-81A9-703DBA966AD2}" type="slidenum">
              <a:rPr lang="en-GB" smtClean="0"/>
              <a:t>56</a:t>
            </a:fld>
            <a:endParaRPr lang="en-GB"/>
          </a:p>
        </p:txBody>
      </p:sp>
    </p:spTree>
    <p:extLst>
      <p:ext uri="{BB962C8B-B14F-4D97-AF65-F5344CB8AC3E}">
        <p14:creationId xmlns:p14="http://schemas.microsoft.com/office/powerpoint/2010/main" val="3260563848"/>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t>Review that Classic Ring has 2 </a:t>
            </a:r>
            <a:r>
              <a:rPr lang="en-US" err="1"/>
              <a:t>colours</a:t>
            </a:r>
            <a:r>
              <a:rPr lang="en-US"/>
              <a:t> above the midline and is 54% of the Population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p>
          <a:p>
            <a:pPr marL="0" marR="0" lvl="0" indent="0" algn="l" defTabSz="914400" rtl="0" eaLnBrk="1" fontAlgn="auto" latinLnBrk="0" hangingPunct="1">
              <a:lnSpc>
                <a:spcPct val="100000"/>
              </a:lnSpc>
              <a:spcBef>
                <a:spcPts val="0"/>
              </a:spcBef>
              <a:spcAft>
                <a:spcPts val="0"/>
              </a:spcAft>
              <a:buClrTx/>
              <a:buSzTx/>
              <a:buFontTx/>
              <a:buNone/>
              <a:tabLst/>
              <a:defRPr/>
            </a:pPr>
            <a:r>
              <a:rPr lang="en-US"/>
              <a:t>SL notes – What if we had 2 </a:t>
            </a:r>
            <a:r>
              <a:rPr lang="en-US" err="1"/>
              <a:t>colours</a:t>
            </a:r>
            <a:r>
              <a:rPr lang="en-US"/>
              <a:t> above the mid-line as illustrated in the graph on the left – Green and Yellow</a:t>
            </a:r>
          </a:p>
          <a:p>
            <a:pPr marL="0" marR="0" lvl="0" indent="0" algn="l" defTabSz="914400" rtl="0" eaLnBrk="1" fontAlgn="auto" latinLnBrk="0" hangingPunct="1">
              <a:lnSpc>
                <a:spcPct val="100000"/>
              </a:lnSpc>
              <a:spcBef>
                <a:spcPts val="0"/>
              </a:spcBef>
              <a:spcAft>
                <a:spcPts val="0"/>
              </a:spcAft>
              <a:buClrTx/>
              <a:buSzTx/>
              <a:buFontTx/>
              <a:buNone/>
              <a:tabLst/>
              <a:defRPr/>
            </a:pPr>
            <a:r>
              <a:rPr lang="en-US"/>
              <a:t>This will be located in the middle ring on the wheel = Classic type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p>
          <a:p>
            <a:pPr marL="0" marR="0" lvl="0" indent="0" algn="l" defTabSz="914400" rtl="0" eaLnBrk="1" fontAlgn="auto" latinLnBrk="0" hangingPunct="1">
              <a:lnSpc>
                <a:spcPct val="100000"/>
              </a:lnSpc>
              <a:spcBef>
                <a:spcPts val="0"/>
              </a:spcBef>
              <a:spcAft>
                <a:spcPts val="0"/>
              </a:spcAft>
              <a:buClrTx/>
              <a:buSzTx/>
              <a:buFontTx/>
              <a:buNone/>
              <a:tabLst/>
              <a:defRPr/>
            </a:pPr>
            <a:r>
              <a:rPr lang="en-US"/>
              <a:t>This equates to 54% of the Population who have a conscious wheel position of this type.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p>
          <a:p>
            <a:pPr marL="0" marR="0" lvl="0" indent="0" algn="l" defTabSz="914400" rtl="0" eaLnBrk="1" fontAlgn="auto" latinLnBrk="0" hangingPunct="1">
              <a:lnSpc>
                <a:spcPct val="100000"/>
              </a:lnSpc>
              <a:spcBef>
                <a:spcPts val="0"/>
              </a:spcBef>
              <a:spcAft>
                <a:spcPts val="0"/>
              </a:spcAft>
              <a:buClrTx/>
              <a:buSzTx/>
              <a:buFontTx/>
              <a:buNone/>
              <a:tabLst/>
              <a:defRPr/>
            </a:pPr>
            <a:endParaRPr lang="en-US"/>
          </a:p>
          <a:p>
            <a:endParaRPr lang="en-US"/>
          </a:p>
          <a:p>
            <a:endParaRPr lang="en-GB"/>
          </a:p>
        </p:txBody>
      </p:sp>
      <p:sp>
        <p:nvSpPr>
          <p:cNvPr id="4" name="Slide Number Placeholder 3"/>
          <p:cNvSpPr>
            <a:spLocks noGrp="1"/>
          </p:cNvSpPr>
          <p:nvPr>
            <p:ph type="sldNum" sz="quarter" idx="5"/>
          </p:nvPr>
        </p:nvSpPr>
        <p:spPr/>
        <p:txBody>
          <a:bodyPr/>
          <a:lstStyle/>
          <a:p>
            <a:fld id="{2D4766F7-40DD-41AA-81A9-703DBA966AD2}" type="slidenum">
              <a:rPr lang="en-GB" smtClean="0"/>
              <a:t>57</a:t>
            </a:fld>
            <a:endParaRPr lang="en-GB"/>
          </a:p>
        </p:txBody>
      </p:sp>
    </p:spTree>
    <p:extLst>
      <p:ext uri="{BB962C8B-B14F-4D97-AF65-F5344CB8AC3E}">
        <p14:creationId xmlns:p14="http://schemas.microsoft.com/office/powerpoint/2010/main" val="4160141500"/>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t>Review that Accommodating Ring has 3 </a:t>
            </a:r>
            <a:r>
              <a:rPr lang="en-US" err="1"/>
              <a:t>colours</a:t>
            </a:r>
            <a:r>
              <a:rPr lang="en-US"/>
              <a:t> above the midline and is 43% of the Population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p>
          <a:p>
            <a:pPr marL="0" marR="0" lvl="0" indent="0" algn="l" defTabSz="914400" rtl="0" eaLnBrk="1" fontAlgn="auto" latinLnBrk="0" hangingPunct="1">
              <a:lnSpc>
                <a:spcPct val="100000"/>
              </a:lnSpc>
              <a:spcBef>
                <a:spcPts val="0"/>
              </a:spcBef>
              <a:spcAft>
                <a:spcPts val="0"/>
              </a:spcAft>
              <a:buClrTx/>
              <a:buSzTx/>
              <a:buFontTx/>
              <a:buNone/>
              <a:tabLst/>
              <a:defRPr/>
            </a:pPr>
            <a:r>
              <a:rPr lang="en-US"/>
              <a:t>SL’s notes –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p>
          <a:p>
            <a:pPr marL="0" marR="0" lvl="0" indent="0" algn="l" defTabSz="914400" rtl="0" eaLnBrk="1" fontAlgn="auto" latinLnBrk="0" hangingPunct="1">
              <a:lnSpc>
                <a:spcPct val="100000"/>
              </a:lnSpc>
              <a:spcBef>
                <a:spcPts val="0"/>
              </a:spcBef>
              <a:spcAft>
                <a:spcPts val="0"/>
              </a:spcAft>
              <a:buClrTx/>
              <a:buSzTx/>
              <a:buFontTx/>
              <a:buNone/>
              <a:tabLst/>
              <a:defRPr/>
            </a:pPr>
            <a:r>
              <a:rPr lang="en-US"/>
              <a:t>The inner ring on the wheel is termed as the Accommodating type and this is where 3 </a:t>
            </a:r>
            <a:r>
              <a:rPr lang="en-US" err="1"/>
              <a:t>colours</a:t>
            </a:r>
            <a:r>
              <a:rPr lang="en-US"/>
              <a:t> are above the mid-line.</a:t>
            </a:r>
          </a:p>
          <a:p>
            <a:pPr marL="0" marR="0" lvl="0" indent="0" algn="l" defTabSz="914400" rtl="0" eaLnBrk="1" fontAlgn="auto" latinLnBrk="0" hangingPunct="1">
              <a:lnSpc>
                <a:spcPct val="100000"/>
              </a:lnSpc>
              <a:spcBef>
                <a:spcPts val="0"/>
              </a:spcBef>
              <a:spcAft>
                <a:spcPts val="0"/>
              </a:spcAft>
              <a:buClrTx/>
              <a:buSzTx/>
              <a:buFontTx/>
              <a:buNone/>
              <a:tabLst/>
              <a:defRPr/>
            </a:pPr>
            <a:r>
              <a:rPr lang="en-US"/>
              <a:t>This equates to 43% of the Population who have a conscious wheel position of this type.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p>
          <a:p>
            <a:endParaRPr lang="en-US"/>
          </a:p>
          <a:p>
            <a:endParaRPr lang="en-GB"/>
          </a:p>
        </p:txBody>
      </p:sp>
      <p:sp>
        <p:nvSpPr>
          <p:cNvPr id="4" name="Slide Number Placeholder 3"/>
          <p:cNvSpPr>
            <a:spLocks noGrp="1"/>
          </p:cNvSpPr>
          <p:nvPr>
            <p:ph type="sldNum" sz="quarter" idx="5"/>
          </p:nvPr>
        </p:nvSpPr>
        <p:spPr/>
        <p:txBody>
          <a:bodyPr/>
          <a:lstStyle/>
          <a:p>
            <a:fld id="{2D4766F7-40DD-41AA-81A9-703DBA966AD2}" type="slidenum">
              <a:rPr lang="en-GB" smtClean="0"/>
              <a:t>58</a:t>
            </a:fld>
            <a:endParaRPr lang="en-GB"/>
          </a:p>
        </p:txBody>
      </p:sp>
    </p:spTree>
    <p:extLst>
      <p:ext uri="{BB962C8B-B14F-4D97-AF65-F5344CB8AC3E}">
        <p14:creationId xmlns:p14="http://schemas.microsoft.com/office/powerpoint/2010/main" val="2848429338"/>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t>Review that Creative Types have their first 2 </a:t>
            </a:r>
            <a:r>
              <a:rPr lang="en-US" err="1"/>
              <a:t>colour</a:t>
            </a:r>
            <a:r>
              <a:rPr lang="en-US"/>
              <a:t> energies as opposites and is 9% of the Population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p>
          <a:p>
            <a:pPr marL="0" marR="0" lvl="0" indent="0" algn="l" defTabSz="914400" rtl="0" eaLnBrk="1" fontAlgn="auto" latinLnBrk="0" hangingPunct="1">
              <a:lnSpc>
                <a:spcPct val="100000"/>
              </a:lnSpc>
              <a:spcBef>
                <a:spcPts val="0"/>
              </a:spcBef>
              <a:spcAft>
                <a:spcPts val="0"/>
              </a:spcAft>
              <a:buClrTx/>
              <a:buSzTx/>
              <a:buFontTx/>
              <a:buNone/>
              <a:tabLst/>
              <a:defRPr/>
            </a:pPr>
            <a:r>
              <a:rPr lang="en-US"/>
              <a:t>SL notes –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p>
          <a:p>
            <a:pPr marL="0" marR="0" lvl="0" indent="0" algn="l" defTabSz="914400" rtl="0" eaLnBrk="1" fontAlgn="auto" latinLnBrk="0" hangingPunct="1">
              <a:lnSpc>
                <a:spcPct val="100000"/>
              </a:lnSpc>
              <a:spcBef>
                <a:spcPts val="0"/>
              </a:spcBef>
              <a:spcAft>
                <a:spcPts val="0"/>
              </a:spcAft>
              <a:buClrTx/>
              <a:buSzTx/>
              <a:buFontTx/>
              <a:buNone/>
              <a:tabLst/>
              <a:defRPr/>
            </a:pPr>
            <a:r>
              <a:rPr lang="en-US"/>
              <a:t>Finally, we have ‘Creative types’ and this is represented by the shaded spokes on the wheel. This is when we have 2 opposing </a:t>
            </a:r>
            <a:r>
              <a:rPr lang="en-US" err="1"/>
              <a:t>colour</a:t>
            </a:r>
            <a:r>
              <a:rPr lang="en-US"/>
              <a:t> energies above the mid-line. On the graph you will see that Red and Green are the preferred energies and they are opposites to each other.</a:t>
            </a:r>
          </a:p>
          <a:p>
            <a:pPr marL="0" marR="0" lvl="0" indent="0" algn="l" defTabSz="914400" rtl="0" eaLnBrk="1" fontAlgn="auto" latinLnBrk="0" hangingPunct="1">
              <a:lnSpc>
                <a:spcPct val="100000"/>
              </a:lnSpc>
              <a:spcBef>
                <a:spcPts val="0"/>
              </a:spcBef>
              <a:spcAft>
                <a:spcPts val="0"/>
              </a:spcAft>
              <a:buClrTx/>
              <a:buSzTx/>
              <a:buFontTx/>
              <a:buNone/>
              <a:tabLst/>
              <a:defRPr/>
            </a:pPr>
            <a:r>
              <a:rPr lang="en-US"/>
              <a:t>Another example would be Blue and Yellow.</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p>
          <a:p>
            <a:pPr marL="0" marR="0" lvl="0" indent="0" algn="l" defTabSz="914400" rtl="0" eaLnBrk="1" fontAlgn="auto" latinLnBrk="0" hangingPunct="1">
              <a:lnSpc>
                <a:spcPct val="100000"/>
              </a:lnSpc>
              <a:spcBef>
                <a:spcPts val="0"/>
              </a:spcBef>
              <a:spcAft>
                <a:spcPts val="0"/>
              </a:spcAft>
              <a:buClrTx/>
              <a:buSzTx/>
              <a:buFontTx/>
              <a:buNone/>
              <a:tabLst/>
              <a:defRPr/>
            </a:pPr>
            <a:r>
              <a:rPr lang="en-US"/>
              <a:t>This type equated to 9% of the Population who have a conscious wheel position of this type.</a:t>
            </a:r>
          </a:p>
          <a:p>
            <a:endParaRPr lang="en-US"/>
          </a:p>
          <a:p>
            <a:endParaRPr lang="en-GB"/>
          </a:p>
        </p:txBody>
      </p:sp>
      <p:sp>
        <p:nvSpPr>
          <p:cNvPr id="4" name="Slide Number Placeholder 3"/>
          <p:cNvSpPr>
            <a:spLocks noGrp="1"/>
          </p:cNvSpPr>
          <p:nvPr>
            <p:ph type="sldNum" sz="quarter" idx="5"/>
          </p:nvPr>
        </p:nvSpPr>
        <p:spPr/>
        <p:txBody>
          <a:bodyPr/>
          <a:lstStyle/>
          <a:p>
            <a:fld id="{2D4766F7-40DD-41AA-81A9-703DBA966AD2}" type="slidenum">
              <a:rPr lang="en-GB" smtClean="0"/>
              <a:t>59</a:t>
            </a:fld>
            <a:endParaRPr lang="en-GB"/>
          </a:p>
        </p:txBody>
      </p:sp>
    </p:spTree>
    <p:extLst>
      <p:ext uri="{BB962C8B-B14F-4D97-AF65-F5344CB8AC3E}">
        <p14:creationId xmlns:p14="http://schemas.microsoft.com/office/powerpoint/2010/main" val="2388568292"/>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t>DRAW/TEXT FUNCTION – Producer to enable </a:t>
            </a:r>
            <a:r>
              <a:rPr lang="en-US"/>
              <a:t>drawing for all participants </a:t>
            </a:r>
            <a:r>
              <a:rPr lang="en-US" i="1"/>
              <a:t>(Select ‘Pod Options’ drop down then</a:t>
            </a:r>
            <a:r>
              <a:rPr lang="en-US" b="1" i="1"/>
              <a:t> </a:t>
            </a:r>
            <a:r>
              <a:rPr lang="en-US" i="1"/>
              <a:t>‘Enable Participants to draw’)</a:t>
            </a:r>
            <a:r>
              <a:rPr lang="en-US" b="1" i="1"/>
              <a:t> </a:t>
            </a:r>
            <a:r>
              <a:rPr lang="en-US" b="1"/>
              <a:t> </a:t>
            </a:r>
            <a:r>
              <a:rPr lang="en-US"/>
              <a:t>Select Draw                                           </a:t>
            </a:r>
          </a:p>
          <a:p>
            <a:endParaRPr lang="en-US" b="1"/>
          </a:p>
          <a:p>
            <a:r>
              <a:rPr lang="en-US" b="0"/>
              <a:t>Ask the participants to put their initials in their wheel position using the draw/text function.</a:t>
            </a:r>
          </a:p>
          <a:p>
            <a:endParaRPr lang="en-US" b="1"/>
          </a:p>
          <a:p>
            <a:r>
              <a:rPr lang="en-US" b="1"/>
              <a:t>Producer to disable</a:t>
            </a:r>
            <a:r>
              <a:rPr lang="en-US"/>
              <a:t> drawing for all participants </a:t>
            </a:r>
            <a:r>
              <a:rPr lang="en-US" i="1"/>
              <a:t>(Select ‘Pod Options’ drop down then untick ‘Enable Participants to draw’ and select Draw button to disable drawing)</a:t>
            </a:r>
            <a:endParaRPr lang="en-US"/>
          </a:p>
          <a:p>
            <a:endParaRPr lang="en-US">
              <a:cs typeface="Calibri"/>
            </a:endParaRPr>
          </a:p>
          <a:p>
            <a:r>
              <a:rPr lang="en-US"/>
              <a:t>Say: You have created your own team wheel! What observations do we have about this “team”? Any surprises about individuals you know? What might our strengths be? What might be some areas of stretch for us? Any action ideas (</a:t>
            </a:r>
            <a:r>
              <a:rPr lang="en-US" i="1"/>
              <a:t>if this is a real tea</a:t>
            </a:r>
          </a:p>
          <a:p>
            <a:r>
              <a:rPr lang="en-US" i="1"/>
              <a:t>m</a:t>
            </a:r>
            <a:r>
              <a:rPr lang="en-US"/>
              <a:t>)?</a:t>
            </a:r>
          </a:p>
          <a:p>
            <a:endParaRPr lang="en-US"/>
          </a:p>
          <a:p>
            <a:r>
              <a:rPr lang="en-US"/>
              <a:t>SL notes – </a:t>
            </a:r>
          </a:p>
          <a:p>
            <a:r>
              <a:rPr lang="en-US"/>
              <a:t>I would now like to invite you to plot your own position on the wheel on screen using your initials</a:t>
            </a:r>
          </a:p>
          <a:p>
            <a:endParaRPr lang="en-US"/>
          </a:p>
          <a:p>
            <a:r>
              <a:rPr lang="en-US"/>
              <a:t>De-brief</a:t>
            </a:r>
          </a:p>
          <a:p>
            <a:r>
              <a:rPr lang="en-US"/>
              <a:t>You have now generated your own team wheel, if you were undertaking this activity in your own </a:t>
            </a:r>
            <a:r>
              <a:rPr lang="en-US" err="1"/>
              <a:t>organisations</a:t>
            </a:r>
            <a:r>
              <a:rPr lang="en-US"/>
              <a:t> how do you think it would work? (If the group all know each other, ask them what are their observations? Any surprises about individuals?</a:t>
            </a:r>
          </a:p>
        </p:txBody>
      </p:sp>
      <p:sp>
        <p:nvSpPr>
          <p:cNvPr id="4" name="Slide Number Placeholder 3"/>
          <p:cNvSpPr>
            <a:spLocks noGrp="1"/>
          </p:cNvSpPr>
          <p:nvPr>
            <p:ph type="sldNum" sz="quarter" idx="10"/>
          </p:nvPr>
        </p:nvSpPr>
        <p:spPr/>
        <p:txBody>
          <a:bodyPr/>
          <a:lstStyle/>
          <a:p>
            <a:fld id="{2D4766F7-40DD-41AA-81A9-703DBA966AD2}" type="slidenum">
              <a:rPr lang="en-GB" smtClean="0"/>
              <a:t>60</a:t>
            </a:fld>
            <a:endParaRPr lang="en-GB"/>
          </a:p>
        </p:txBody>
      </p:sp>
    </p:spTree>
    <p:extLst>
      <p:ext uri="{BB962C8B-B14F-4D97-AF65-F5344CB8AC3E}">
        <p14:creationId xmlns:p14="http://schemas.microsoft.com/office/powerpoint/2010/main" val="2931609785"/>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OPTIONAL: If working with an intact team, insert team wheel here</a:t>
            </a:r>
          </a:p>
          <a:p>
            <a:endParaRPr lang="en-US"/>
          </a:p>
          <a:p>
            <a:endParaRPr lang="en-GB"/>
          </a:p>
        </p:txBody>
      </p:sp>
      <p:sp>
        <p:nvSpPr>
          <p:cNvPr id="4" name="Slide Number Placeholder 3"/>
          <p:cNvSpPr>
            <a:spLocks noGrp="1"/>
          </p:cNvSpPr>
          <p:nvPr>
            <p:ph type="sldNum" sz="quarter" idx="5"/>
          </p:nvPr>
        </p:nvSpPr>
        <p:spPr/>
        <p:txBody>
          <a:bodyPr/>
          <a:lstStyle/>
          <a:p>
            <a:fld id="{A2B3D21E-90AF-49A1-9E1B-BF17A8DC0F64}" type="slidenum">
              <a:rPr lang="en-GB" smtClean="0"/>
              <a:t>61</a:t>
            </a:fld>
            <a:endParaRPr lang="en-GB"/>
          </a:p>
        </p:txBody>
      </p:sp>
    </p:spTree>
    <p:extLst>
      <p:ext uri="{BB962C8B-B14F-4D97-AF65-F5344CB8AC3E}">
        <p14:creationId xmlns:p14="http://schemas.microsoft.com/office/powerpoint/2010/main" val="695339683"/>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JULIE</a:t>
            </a:r>
          </a:p>
        </p:txBody>
      </p:sp>
      <p:sp>
        <p:nvSpPr>
          <p:cNvPr id="4" name="Slide Number Placeholder 3"/>
          <p:cNvSpPr>
            <a:spLocks noGrp="1"/>
          </p:cNvSpPr>
          <p:nvPr>
            <p:ph type="sldNum" sz="quarter" idx="5"/>
          </p:nvPr>
        </p:nvSpPr>
        <p:spPr/>
        <p:txBody>
          <a:bodyPr/>
          <a:lstStyle/>
          <a:p>
            <a:fld id="{2D4766F7-40DD-41AA-81A9-703DBA966AD2}" type="slidenum">
              <a:rPr lang="en-GB" smtClean="0"/>
              <a:t>62</a:t>
            </a:fld>
            <a:endParaRPr lang="en-GB"/>
          </a:p>
        </p:txBody>
      </p:sp>
    </p:spTree>
    <p:extLst>
      <p:ext uri="{BB962C8B-B14F-4D97-AF65-F5344CB8AC3E}">
        <p14:creationId xmlns:p14="http://schemas.microsoft.com/office/powerpoint/2010/main" val="636567188"/>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Open a discussion on how you can recognise the colour energies in action encouraging ideas from the group about what they would look out for. </a:t>
            </a:r>
          </a:p>
          <a:p>
            <a:endParaRPr lang="en-GB"/>
          </a:p>
          <a:p>
            <a:r>
              <a:rPr lang="en-GB" b="1"/>
              <a:t>PRODUCER</a:t>
            </a:r>
            <a:r>
              <a:rPr lang="en-GB"/>
              <a:t>: 4 box exercise or in Chat</a:t>
            </a:r>
          </a:p>
          <a:p>
            <a:r>
              <a:rPr lang="en-GB"/>
              <a:t>Ask participants to write down clues related to body language, verbal style, interactions that would give them a clue that somebody was using the Good Day form of each colour energy.</a:t>
            </a:r>
          </a:p>
        </p:txBody>
      </p:sp>
      <p:sp>
        <p:nvSpPr>
          <p:cNvPr id="4" name="Slide Number Placeholder 3"/>
          <p:cNvSpPr>
            <a:spLocks noGrp="1"/>
          </p:cNvSpPr>
          <p:nvPr>
            <p:ph type="sldNum" sz="quarter" idx="10"/>
          </p:nvPr>
        </p:nvSpPr>
        <p:spPr/>
        <p:txBody>
          <a:bodyPr/>
          <a:lstStyle/>
          <a:p>
            <a:fld id="{2D4766F7-40DD-41AA-81A9-703DBA966AD2}" type="slidenum">
              <a:rPr lang="en-GB" smtClean="0"/>
              <a:t>63</a:t>
            </a:fld>
            <a:endParaRPr lang="en-GB"/>
          </a:p>
        </p:txBody>
      </p:sp>
    </p:spTree>
    <p:extLst>
      <p:ext uri="{BB962C8B-B14F-4D97-AF65-F5344CB8AC3E}">
        <p14:creationId xmlns:p14="http://schemas.microsoft.com/office/powerpoint/2010/main" val="1347973018"/>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br>
              <a:rPr lang="en-GB" b="0">
                <a:effectLst/>
              </a:rPr>
            </a:br>
            <a:r>
              <a:rPr lang="en-US"/>
              <a:t>Talk through this shortcut approach to identifying what </a:t>
            </a:r>
            <a:r>
              <a:rPr lang="en-US" err="1"/>
              <a:t>colour</a:t>
            </a:r>
            <a:r>
              <a:rPr lang="en-US"/>
              <a:t> energy a person may be using at any point in time.</a:t>
            </a:r>
          </a:p>
          <a:p>
            <a:r>
              <a:rPr lang="en-US"/>
              <a:t>Remind participants about the person they identified at the beginning that they would like to have a stronger connection with. Which </a:t>
            </a:r>
            <a:r>
              <a:rPr lang="en-US" err="1"/>
              <a:t>colour</a:t>
            </a:r>
            <a:r>
              <a:rPr lang="en-US"/>
              <a:t> energies do they think this person uses most often?</a:t>
            </a:r>
          </a:p>
          <a:p>
            <a:br>
              <a:rPr lang="en-GB" b="0">
                <a:effectLst/>
              </a:rPr>
            </a:br>
            <a:endParaRPr lang="en-GB"/>
          </a:p>
        </p:txBody>
      </p:sp>
      <p:sp>
        <p:nvSpPr>
          <p:cNvPr id="4" name="Slide Number Placeholder 3"/>
          <p:cNvSpPr>
            <a:spLocks noGrp="1"/>
          </p:cNvSpPr>
          <p:nvPr>
            <p:ph type="sldNum" sz="quarter" idx="10"/>
          </p:nvPr>
        </p:nvSpPr>
        <p:spPr/>
        <p:txBody>
          <a:bodyPr/>
          <a:lstStyle/>
          <a:p>
            <a:fld id="{2D4766F7-40DD-41AA-81A9-703DBA966AD2}" type="slidenum">
              <a:rPr lang="en-GB" smtClean="0"/>
              <a:t>64</a:t>
            </a:fld>
            <a:endParaRPr lang="en-GB"/>
          </a:p>
        </p:txBody>
      </p:sp>
    </p:spTree>
    <p:extLst>
      <p:ext uri="{BB962C8B-B14F-4D97-AF65-F5344CB8AC3E}">
        <p14:creationId xmlns:p14="http://schemas.microsoft.com/office/powerpoint/2010/main" val="2384198308"/>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Optional exercise: (</a:t>
            </a:r>
            <a:r>
              <a:rPr lang="en-US" i="1"/>
              <a:t>variation of Watch My Back feedback exercise</a:t>
            </a:r>
            <a:r>
              <a:rPr lang="en-US"/>
              <a:t>)</a:t>
            </a:r>
          </a:p>
          <a:p>
            <a:r>
              <a:rPr lang="en-US"/>
              <a:t>If working with a team of less than 10 and time allows, this is a chance for the team to provide feedback about which </a:t>
            </a:r>
            <a:r>
              <a:rPr lang="en-US" err="1"/>
              <a:t>colour</a:t>
            </a:r>
            <a:r>
              <a:rPr lang="en-US"/>
              <a:t> energies they experience most often in each other. Working with one team member at a time, the facilitator asks the team to type their initials on the screen next to the </a:t>
            </a:r>
            <a:r>
              <a:rPr lang="en-US" err="1"/>
              <a:t>colour</a:t>
            </a:r>
            <a:r>
              <a:rPr lang="en-US"/>
              <a:t> energy quadrant or quadrants that they experience most often from that individual. It is most useful if the facilitator asks for several individuals to provide examples to support the </a:t>
            </a:r>
            <a:r>
              <a:rPr lang="en-US" err="1"/>
              <a:t>colour</a:t>
            </a:r>
            <a:r>
              <a:rPr lang="en-US"/>
              <a:t> energy or energies they selected in the other person.</a:t>
            </a:r>
          </a:p>
          <a:p>
            <a:endParaRPr lang="en-US"/>
          </a:p>
          <a:p>
            <a:r>
              <a:rPr lang="en-US"/>
              <a:t>PRODUCER – Turns on DRAW tool, and clears screens after each individual. Facilitator may suggest that individuals could take a screenshot of the feedback before it is cleared for the next individual.</a:t>
            </a:r>
          </a:p>
          <a:p>
            <a:endParaRPr lang="en-GB"/>
          </a:p>
        </p:txBody>
      </p:sp>
      <p:sp>
        <p:nvSpPr>
          <p:cNvPr id="4" name="Slide Number Placeholder 3"/>
          <p:cNvSpPr>
            <a:spLocks noGrp="1"/>
          </p:cNvSpPr>
          <p:nvPr>
            <p:ph type="sldNum" sz="quarter" idx="5"/>
          </p:nvPr>
        </p:nvSpPr>
        <p:spPr/>
        <p:txBody>
          <a:bodyPr/>
          <a:lstStyle/>
          <a:p>
            <a:fld id="{A2B3D21E-90AF-49A1-9E1B-BF17A8DC0F64}" type="slidenum">
              <a:rPr lang="en-GB" smtClean="0"/>
              <a:t>65</a:t>
            </a:fld>
            <a:endParaRPr lang="en-GB"/>
          </a:p>
        </p:txBody>
      </p:sp>
    </p:spTree>
    <p:extLst>
      <p:ext uri="{BB962C8B-B14F-4D97-AF65-F5344CB8AC3E}">
        <p14:creationId xmlns:p14="http://schemas.microsoft.com/office/powerpoint/2010/main" val="141539458"/>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r>
              <a:rPr lang="en-US" sz="1200"/>
              <a:t>Now that you have a taste for the color energy preferences…let’s see how this might look in email…</a:t>
            </a:r>
          </a:p>
          <a:p>
            <a:pPr eaLnBrk="1" hangingPunct="1">
              <a:spcBef>
                <a:spcPct val="0"/>
              </a:spcBef>
            </a:pPr>
            <a:endParaRPr lang="en-US" sz="1200"/>
          </a:p>
          <a:p>
            <a:pPr eaLnBrk="1" hangingPunct="1">
              <a:spcBef>
                <a:spcPct val="0"/>
              </a:spcBef>
            </a:pPr>
            <a:r>
              <a:rPr lang="en-US" sz="1200"/>
              <a:t>Your job is to guess which color energy preference this email reflects and why!</a:t>
            </a:r>
          </a:p>
          <a:p>
            <a:endParaRPr lang="en-GB"/>
          </a:p>
        </p:txBody>
      </p:sp>
      <p:sp>
        <p:nvSpPr>
          <p:cNvPr id="4" name="Slide Number Placeholder 3"/>
          <p:cNvSpPr>
            <a:spLocks noGrp="1"/>
          </p:cNvSpPr>
          <p:nvPr>
            <p:ph type="sldNum" sz="quarter" idx="5"/>
          </p:nvPr>
        </p:nvSpPr>
        <p:spPr/>
        <p:txBody>
          <a:bodyPr/>
          <a:lstStyle/>
          <a:p>
            <a:fld id="{A2B3D21E-90AF-49A1-9E1B-BF17A8DC0F64}" type="slidenum">
              <a:rPr lang="en-GB" smtClean="0"/>
              <a:t>66</a:t>
            </a:fld>
            <a:endParaRPr lang="en-GB"/>
          </a:p>
        </p:txBody>
      </p:sp>
    </p:spTree>
    <p:extLst>
      <p:ext uri="{BB962C8B-B14F-4D97-AF65-F5344CB8AC3E}">
        <p14:creationId xmlns:p14="http://schemas.microsoft.com/office/powerpoint/2010/main" val="3803372052"/>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cs typeface="Calibri"/>
              </a:rPr>
              <a:t>POLL – Asking participants to </a:t>
            </a:r>
            <a:r>
              <a:rPr lang="en-US" b="1"/>
              <a:t>guess which color energy preference this email reflects</a:t>
            </a:r>
          </a:p>
          <a:p>
            <a:endParaRPr lang="en-US">
              <a:cs typeface="Calibri"/>
            </a:endParaRPr>
          </a:p>
          <a:p>
            <a:pPr>
              <a:buFontTx/>
              <a:buChar char="•"/>
            </a:pPr>
            <a:r>
              <a:rPr lang="en-US"/>
              <a:t>Review slide</a:t>
            </a:r>
            <a:endParaRPr lang="en-US">
              <a:cs typeface="Calibri"/>
            </a:endParaRPr>
          </a:p>
        </p:txBody>
      </p:sp>
      <p:sp>
        <p:nvSpPr>
          <p:cNvPr id="4" name="Slide Number Placeholder 3"/>
          <p:cNvSpPr>
            <a:spLocks noGrp="1"/>
          </p:cNvSpPr>
          <p:nvPr>
            <p:ph type="sldNum" sz="quarter" idx="5"/>
          </p:nvPr>
        </p:nvSpPr>
        <p:spPr/>
        <p:txBody>
          <a:bodyPr/>
          <a:lstStyle/>
          <a:p>
            <a:fld id="{A2B3D21E-90AF-49A1-9E1B-BF17A8DC0F64}" type="slidenum">
              <a:rPr lang="en-GB" smtClean="0"/>
              <a:t>67</a:t>
            </a:fld>
            <a:endParaRPr lang="en-GB"/>
          </a:p>
        </p:txBody>
      </p:sp>
    </p:spTree>
    <p:extLst>
      <p:ext uri="{BB962C8B-B14F-4D97-AF65-F5344CB8AC3E}">
        <p14:creationId xmlns:p14="http://schemas.microsoft.com/office/powerpoint/2010/main" val="2840182653"/>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t>POLL – Asking participants to guess which color energy preference this email reflects</a:t>
            </a:r>
            <a:endParaRPr lang="en-US"/>
          </a:p>
          <a:p>
            <a:endParaRPr lang="en-US"/>
          </a:p>
          <a:p>
            <a:pPr>
              <a:buFontTx/>
              <a:buChar char="•"/>
            </a:pPr>
            <a:r>
              <a:rPr lang="en-US"/>
              <a:t>Review slide</a:t>
            </a:r>
            <a:endParaRPr lang="en-US">
              <a:cs typeface="Calibri"/>
            </a:endParaRPr>
          </a:p>
          <a:p>
            <a:endParaRPr lang="en-US"/>
          </a:p>
        </p:txBody>
      </p:sp>
      <p:sp>
        <p:nvSpPr>
          <p:cNvPr id="4" name="Slide Number Placeholder 3"/>
          <p:cNvSpPr>
            <a:spLocks noGrp="1"/>
          </p:cNvSpPr>
          <p:nvPr>
            <p:ph type="sldNum" sz="quarter" idx="5"/>
          </p:nvPr>
        </p:nvSpPr>
        <p:spPr/>
        <p:txBody>
          <a:bodyPr/>
          <a:lstStyle/>
          <a:p>
            <a:fld id="{A2B3D21E-90AF-49A1-9E1B-BF17A8DC0F64}" type="slidenum">
              <a:rPr lang="en-GB" smtClean="0"/>
              <a:t>68</a:t>
            </a:fld>
            <a:endParaRPr lang="en-GB"/>
          </a:p>
        </p:txBody>
      </p:sp>
    </p:spTree>
    <p:extLst>
      <p:ext uri="{BB962C8B-B14F-4D97-AF65-F5344CB8AC3E}">
        <p14:creationId xmlns:p14="http://schemas.microsoft.com/office/powerpoint/2010/main" val="480613283"/>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t>POLL – Asking participants to guess which color energy preference this email reflects</a:t>
            </a:r>
            <a:endParaRPr lang="en-US"/>
          </a:p>
          <a:p>
            <a:pPr>
              <a:buFontTx/>
              <a:buChar char="•"/>
            </a:pPr>
            <a:endParaRPr lang="en-US"/>
          </a:p>
          <a:p>
            <a:pPr>
              <a:buFontTx/>
              <a:buChar char="•"/>
            </a:pPr>
            <a:r>
              <a:rPr lang="en-US"/>
              <a:t>Review slide</a:t>
            </a:r>
            <a:endParaRPr lang="en-US">
              <a:cs typeface="Calibri"/>
            </a:endParaRPr>
          </a:p>
          <a:p>
            <a:pPr>
              <a:buFontTx/>
              <a:buChar char="•"/>
            </a:pPr>
            <a:endParaRPr lang="en-US" b="1"/>
          </a:p>
          <a:p>
            <a:endParaRPr lang="en-US"/>
          </a:p>
          <a:p>
            <a:endParaRPr lang="en-GB"/>
          </a:p>
        </p:txBody>
      </p:sp>
      <p:sp>
        <p:nvSpPr>
          <p:cNvPr id="4" name="Slide Number Placeholder 3"/>
          <p:cNvSpPr>
            <a:spLocks noGrp="1"/>
          </p:cNvSpPr>
          <p:nvPr>
            <p:ph type="sldNum" sz="quarter" idx="5"/>
          </p:nvPr>
        </p:nvSpPr>
        <p:spPr/>
        <p:txBody>
          <a:bodyPr/>
          <a:lstStyle/>
          <a:p>
            <a:fld id="{A2B3D21E-90AF-49A1-9E1B-BF17A8DC0F64}" type="slidenum">
              <a:rPr lang="en-GB" smtClean="0"/>
              <a:t>69</a:t>
            </a:fld>
            <a:endParaRPr lang="en-GB"/>
          </a:p>
        </p:txBody>
      </p:sp>
    </p:spTree>
    <p:extLst>
      <p:ext uri="{BB962C8B-B14F-4D97-AF65-F5344CB8AC3E}">
        <p14:creationId xmlns:p14="http://schemas.microsoft.com/office/powerpoint/2010/main" val="1772421235"/>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Part 1</a:t>
            </a:r>
          </a:p>
          <a:p>
            <a:r>
              <a:rPr lang="en-US">
                <a:cs typeface="Calibri"/>
              </a:rPr>
              <a:t>Click forward for Part 2</a:t>
            </a:r>
          </a:p>
        </p:txBody>
      </p:sp>
      <p:sp>
        <p:nvSpPr>
          <p:cNvPr id="4" name="Slide Number Placeholder 3"/>
          <p:cNvSpPr>
            <a:spLocks noGrp="1"/>
          </p:cNvSpPr>
          <p:nvPr>
            <p:ph type="sldNum" sz="quarter" idx="5"/>
          </p:nvPr>
        </p:nvSpPr>
        <p:spPr/>
        <p:txBody>
          <a:bodyPr/>
          <a:lstStyle/>
          <a:p>
            <a:fld id="{A2B3D21E-90AF-49A1-9E1B-BF17A8DC0F64}" type="slidenum">
              <a:rPr lang="en-GB" smtClean="0"/>
              <a:t>70</a:t>
            </a:fld>
            <a:endParaRPr lang="en-GB"/>
          </a:p>
        </p:txBody>
      </p:sp>
    </p:spTree>
    <p:extLst>
      <p:ext uri="{BB962C8B-B14F-4D97-AF65-F5344CB8AC3E}">
        <p14:creationId xmlns:p14="http://schemas.microsoft.com/office/powerpoint/2010/main" val="2175925545"/>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t>POLL – Asking participants to guess which color energy preference this email reflects</a:t>
            </a:r>
            <a:endParaRPr lang="en-US"/>
          </a:p>
          <a:p>
            <a:pPr>
              <a:buFontTx/>
              <a:buChar char="•"/>
            </a:pPr>
            <a:endParaRPr lang="en-US"/>
          </a:p>
          <a:p>
            <a:pPr>
              <a:buFontTx/>
              <a:buChar char="•"/>
            </a:pPr>
            <a:r>
              <a:rPr lang="en-US"/>
              <a:t>Note… didn’t even have to open the e-mail…</a:t>
            </a:r>
            <a:endParaRPr lang="en-US">
              <a:cs typeface="Calibri"/>
            </a:endParaRPr>
          </a:p>
        </p:txBody>
      </p:sp>
      <p:sp>
        <p:nvSpPr>
          <p:cNvPr id="4" name="Slide Number Placeholder 3"/>
          <p:cNvSpPr>
            <a:spLocks noGrp="1"/>
          </p:cNvSpPr>
          <p:nvPr>
            <p:ph type="sldNum" sz="quarter" idx="5"/>
          </p:nvPr>
        </p:nvSpPr>
        <p:spPr/>
        <p:txBody>
          <a:bodyPr/>
          <a:lstStyle/>
          <a:p>
            <a:fld id="{A2B3D21E-90AF-49A1-9E1B-BF17A8DC0F64}" type="slidenum">
              <a:rPr lang="en-GB" smtClean="0"/>
              <a:t>71</a:t>
            </a:fld>
            <a:endParaRPr lang="en-GB"/>
          </a:p>
        </p:txBody>
      </p:sp>
    </p:spTree>
    <p:extLst>
      <p:ext uri="{BB962C8B-B14F-4D97-AF65-F5344CB8AC3E}">
        <p14:creationId xmlns:p14="http://schemas.microsoft.com/office/powerpoint/2010/main" val="707030976"/>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ighlight>
                  <a:srgbClr val="FFFF00"/>
                </a:highlight>
              </a:rPr>
              <a:t>The following slides can be used as an alternative to the email scenarios for recognising</a:t>
            </a:r>
          </a:p>
        </p:txBody>
      </p:sp>
      <p:sp>
        <p:nvSpPr>
          <p:cNvPr id="4" name="Slide Number Placeholder 3"/>
          <p:cNvSpPr>
            <a:spLocks noGrp="1"/>
          </p:cNvSpPr>
          <p:nvPr>
            <p:ph type="sldNum" sz="quarter" idx="5"/>
          </p:nvPr>
        </p:nvSpPr>
        <p:spPr/>
        <p:txBody>
          <a:bodyPr/>
          <a:lstStyle/>
          <a:p>
            <a:fld id="{A2B3D21E-90AF-49A1-9E1B-BF17A8DC0F64}" type="slidenum">
              <a:rPr lang="en-GB" smtClean="0"/>
              <a:t>72</a:t>
            </a:fld>
            <a:endParaRPr lang="en-GB"/>
          </a:p>
        </p:txBody>
      </p:sp>
    </p:spTree>
    <p:extLst>
      <p:ext uri="{BB962C8B-B14F-4D97-AF65-F5344CB8AC3E}">
        <p14:creationId xmlns:p14="http://schemas.microsoft.com/office/powerpoint/2010/main" val="1416038592"/>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ighlight>
                  <a:srgbClr val="FFFF00"/>
                </a:highlight>
              </a:rPr>
              <a:t>The following slides can be used as an alternative to the email scenarios for recognising</a:t>
            </a:r>
          </a:p>
        </p:txBody>
      </p:sp>
      <p:sp>
        <p:nvSpPr>
          <p:cNvPr id="4" name="Slide Number Placeholder 3"/>
          <p:cNvSpPr>
            <a:spLocks noGrp="1"/>
          </p:cNvSpPr>
          <p:nvPr>
            <p:ph type="sldNum" sz="quarter" idx="5"/>
          </p:nvPr>
        </p:nvSpPr>
        <p:spPr/>
        <p:txBody>
          <a:bodyPr/>
          <a:lstStyle/>
          <a:p>
            <a:fld id="{A2B3D21E-90AF-49A1-9E1B-BF17A8DC0F64}" type="slidenum">
              <a:rPr lang="en-GB" smtClean="0"/>
              <a:t>74</a:t>
            </a:fld>
            <a:endParaRPr lang="en-GB"/>
          </a:p>
        </p:txBody>
      </p:sp>
    </p:spTree>
    <p:extLst>
      <p:ext uri="{BB962C8B-B14F-4D97-AF65-F5344CB8AC3E}">
        <p14:creationId xmlns:p14="http://schemas.microsoft.com/office/powerpoint/2010/main" val="3045486983"/>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ighlight>
                  <a:srgbClr val="FFFF00"/>
                </a:highlight>
              </a:rPr>
              <a:t>The following slides can be used as an alternative to the email scenarios for recognising</a:t>
            </a:r>
          </a:p>
        </p:txBody>
      </p:sp>
      <p:sp>
        <p:nvSpPr>
          <p:cNvPr id="4" name="Slide Number Placeholder 3"/>
          <p:cNvSpPr>
            <a:spLocks noGrp="1"/>
          </p:cNvSpPr>
          <p:nvPr>
            <p:ph type="sldNum" sz="quarter" idx="5"/>
          </p:nvPr>
        </p:nvSpPr>
        <p:spPr/>
        <p:txBody>
          <a:bodyPr/>
          <a:lstStyle/>
          <a:p>
            <a:fld id="{A2B3D21E-90AF-49A1-9E1B-BF17A8DC0F64}" type="slidenum">
              <a:rPr lang="en-GB" smtClean="0"/>
              <a:t>76</a:t>
            </a:fld>
            <a:endParaRPr lang="en-GB"/>
          </a:p>
        </p:txBody>
      </p:sp>
    </p:spTree>
    <p:extLst>
      <p:ext uri="{BB962C8B-B14F-4D97-AF65-F5344CB8AC3E}">
        <p14:creationId xmlns:p14="http://schemas.microsoft.com/office/powerpoint/2010/main" val="2596930552"/>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ighlight>
                  <a:srgbClr val="FFFF00"/>
                </a:highlight>
              </a:rPr>
              <a:t>The following slides can be used as an alternative to the email scenarios for recognising</a:t>
            </a:r>
          </a:p>
        </p:txBody>
      </p:sp>
      <p:sp>
        <p:nvSpPr>
          <p:cNvPr id="4" name="Slide Number Placeholder 3"/>
          <p:cNvSpPr>
            <a:spLocks noGrp="1"/>
          </p:cNvSpPr>
          <p:nvPr>
            <p:ph type="sldNum" sz="quarter" idx="5"/>
          </p:nvPr>
        </p:nvSpPr>
        <p:spPr/>
        <p:txBody>
          <a:bodyPr/>
          <a:lstStyle/>
          <a:p>
            <a:fld id="{A2B3D21E-90AF-49A1-9E1B-BF17A8DC0F64}" type="slidenum">
              <a:rPr lang="en-GB" smtClean="0"/>
              <a:t>78</a:t>
            </a:fld>
            <a:endParaRPr lang="en-GB"/>
          </a:p>
        </p:txBody>
      </p:sp>
    </p:spTree>
    <p:extLst>
      <p:ext uri="{BB962C8B-B14F-4D97-AF65-F5344CB8AC3E}">
        <p14:creationId xmlns:p14="http://schemas.microsoft.com/office/powerpoint/2010/main" val="2814857826"/>
      </p:ext>
    </p:extLst>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1842" name="Rectangle 2"/>
          <p:cNvSpPr>
            <a:spLocks noGrp="1" noRot="1" noChangeAspect="1" noChangeArrowheads="1" noTextEdit="1"/>
          </p:cNvSpPr>
          <p:nvPr>
            <p:ph type="sldImg"/>
          </p:nvPr>
        </p:nvSpPr>
        <p:spPr>
          <a:xfrm>
            <a:off x="390525" y="688975"/>
            <a:ext cx="6081713" cy="3422650"/>
          </a:xfrm>
          <a:ln/>
        </p:spPr>
      </p:sp>
      <p:sp>
        <p:nvSpPr>
          <p:cNvPr id="291843" name="Rectangle 3"/>
          <p:cNvSpPr>
            <a:spLocks noGrp="1" noChangeArrowheads="1"/>
          </p:cNvSpPr>
          <p:nvPr>
            <p:ph type="body" idx="1"/>
          </p:nvPr>
        </p:nvSpPr>
        <p:spPr>
          <a:noFill/>
          <a:ln w="9525"/>
        </p:spPr>
        <p:txBody>
          <a:bodyPr lIns="88306" tIns="43378" rIns="88306" bIns="43378">
            <a:normAutofit/>
          </a:bodyPr>
          <a:lstStyle/>
          <a:p>
            <a:r>
              <a:rPr lang="en-GB" dirty="0"/>
              <a:t>SARAH</a:t>
            </a:r>
          </a:p>
          <a:p>
            <a:r>
              <a:rPr lang="en-GB" dirty="0"/>
              <a:t>This is about being authentic and reaching out towards another person by recognising their preferences and adapting to them</a:t>
            </a:r>
          </a:p>
          <a:p>
            <a:r>
              <a:rPr lang="en-GB" dirty="0"/>
              <a:t>5% is all it takes to make a difference</a:t>
            </a:r>
          </a:p>
          <a:p>
            <a:r>
              <a:rPr lang="en-GB" dirty="0"/>
              <a:t>The desire to connect is the most important component.</a:t>
            </a:r>
          </a:p>
          <a:p>
            <a:r>
              <a:rPr lang="en-GB" dirty="0"/>
              <a:t>It takes practice.</a:t>
            </a:r>
          </a:p>
          <a:p>
            <a:endParaRPr lang="en-GB" dirty="0"/>
          </a:p>
        </p:txBody>
      </p:sp>
    </p:spTree>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If not doing breakout rooms here (see next slide), ask the participants to type into the chat how they would adapt to connect with each of the four colour energies in other people, one at a time.</a:t>
            </a:r>
          </a:p>
          <a:p>
            <a:endParaRPr lang="en-GB" dirty="0"/>
          </a:p>
          <a:p>
            <a:r>
              <a:rPr lang="en-GB" dirty="0"/>
              <a:t>Begin with Cool Blue, then Fiery Red, Sunshine Yellow, Earth Green.</a:t>
            </a:r>
          </a:p>
          <a:p>
            <a:endParaRPr lang="en-GB" dirty="0"/>
          </a:p>
          <a:p>
            <a:r>
              <a:rPr lang="en-GB" dirty="0"/>
              <a:t>Click through the slide to summarise key tips for each colour energy (Blue, Red, Yellow, Green). Remind participants this is not about being something you are not, this is about a small change – dialling down your dominant energy by a little, and dialling up their dominant energy by a little.</a:t>
            </a:r>
          </a:p>
          <a:p>
            <a:endParaRPr lang="en-GB" dirty="0"/>
          </a:p>
          <a:p>
            <a:r>
              <a:rPr lang="en-GB" b="1" dirty="0"/>
              <a:t>PRODUCER</a:t>
            </a:r>
            <a:r>
              <a:rPr lang="en-GB" dirty="0"/>
              <a:t>: Put link to .pdf job aid on Insightful Strategies in the chat box if it has not already been sent.</a:t>
            </a:r>
          </a:p>
          <a:p>
            <a:endParaRPr lang="en-GB" dirty="0"/>
          </a:p>
          <a:p>
            <a:r>
              <a:rPr lang="en-GB" dirty="0"/>
              <a:t>Ask participants which of these strategies they could use to strengthen their connection to the person they identified at the beginning that they would like to build a stronger connection with.</a:t>
            </a:r>
          </a:p>
          <a:p>
            <a:endParaRPr lang="en-GB" dirty="0"/>
          </a:p>
        </p:txBody>
      </p:sp>
      <p:sp>
        <p:nvSpPr>
          <p:cNvPr id="4" name="Slide Number Placeholder 3"/>
          <p:cNvSpPr>
            <a:spLocks noGrp="1"/>
          </p:cNvSpPr>
          <p:nvPr>
            <p:ph type="sldNum" sz="quarter" idx="10"/>
          </p:nvPr>
        </p:nvSpPr>
        <p:spPr/>
        <p:txBody>
          <a:bodyPr/>
          <a:lstStyle/>
          <a:p>
            <a:fld id="{45B34F98-F404-40C5-BD95-A1BF0C6C0A00}" type="slidenum">
              <a:rPr lang="en-GB" smtClean="0"/>
              <a:pPr/>
              <a:t>81</a:t>
            </a:fld>
            <a:endParaRPr lang="en-GB"/>
          </a:p>
        </p:txBody>
      </p:sp>
    </p:spTree>
    <p:extLst>
      <p:ext uri="{BB962C8B-B14F-4D97-AF65-F5344CB8AC3E}">
        <p14:creationId xmlns:p14="http://schemas.microsoft.com/office/powerpoint/2010/main" val="3766735144"/>
      </p:ext>
    </p:extLst>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0578" name="Rectangle 2"/>
          <p:cNvSpPr>
            <a:spLocks noGrp="1" noRot="1" noChangeAspect="1" noChangeArrowheads="1" noTextEdit="1"/>
          </p:cNvSpPr>
          <p:nvPr>
            <p:ph type="sldImg"/>
          </p:nvPr>
        </p:nvSpPr>
        <p:spPr>
          <a:xfrm>
            <a:off x="382588" y="687388"/>
            <a:ext cx="6092825" cy="3427412"/>
          </a:xfrm>
          <a:ln/>
        </p:spPr>
      </p:sp>
      <p:sp>
        <p:nvSpPr>
          <p:cNvPr id="280579"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b="1"/>
              <a:t>Optional Activity, slide 2</a:t>
            </a:r>
          </a:p>
        </p:txBody>
      </p:sp>
    </p:spTree>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Have a discussion with your participants about the need to develop the skill and habit to successfully adapt and connect better with others. </a:t>
            </a:r>
          </a:p>
          <a:p>
            <a:endParaRPr lang="en-GB"/>
          </a:p>
          <a:p>
            <a:endParaRPr lang="en-GB"/>
          </a:p>
        </p:txBody>
      </p:sp>
      <p:sp>
        <p:nvSpPr>
          <p:cNvPr id="4" name="Slide Number Placeholder 3"/>
          <p:cNvSpPr>
            <a:spLocks noGrp="1"/>
          </p:cNvSpPr>
          <p:nvPr>
            <p:ph type="sldNum" sz="quarter" idx="5"/>
          </p:nvPr>
        </p:nvSpPr>
        <p:spPr/>
        <p:txBody>
          <a:bodyPr/>
          <a:lstStyle/>
          <a:p>
            <a:fld id="{A2B3D21E-90AF-49A1-9E1B-BF17A8DC0F64}" type="slidenum">
              <a:rPr lang="en-GB" smtClean="0"/>
              <a:t>83</a:t>
            </a:fld>
            <a:endParaRPr lang="en-GB"/>
          </a:p>
        </p:txBody>
      </p:sp>
    </p:spTree>
    <p:extLst>
      <p:ext uri="{BB962C8B-B14F-4D97-AF65-F5344CB8AC3E}">
        <p14:creationId xmlns:p14="http://schemas.microsoft.com/office/powerpoint/2010/main" val="3752612698"/>
      </p:ext>
    </p:extLst>
  </p:cSld>
  <p:clrMapOvr>
    <a:masterClrMapping/>
  </p:clrMapOvr>
</p:notes>
</file>

<file path=ppt/notesSlides/notesSlide7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a:t>Remind participants about the person </a:t>
            </a:r>
          </a:p>
          <a:p>
            <a:r>
              <a:rPr lang="en-GB" b="1"/>
              <a:t>PRODUCER</a:t>
            </a:r>
            <a:r>
              <a:rPr lang="en-GB"/>
              <a:t>: Text box</a:t>
            </a:r>
          </a:p>
          <a:p>
            <a:r>
              <a:rPr lang="en-GB"/>
              <a:t>Ask participants to type into the box one action they will take based on what they learned in today’s session</a:t>
            </a:r>
          </a:p>
          <a:p>
            <a:endParaRPr lang="en-GB"/>
          </a:p>
        </p:txBody>
      </p:sp>
      <p:sp>
        <p:nvSpPr>
          <p:cNvPr id="4" name="Slide Number Placeholder 3"/>
          <p:cNvSpPr>
            <a:spLocks noGrp="1"/>
          </p:cNvSpPr>
          <p:nvPr>
            <p:ph type="sldNum" sz="quarter" idx="10"/>
          </p:nvPr>
        </p:nvSpPr>
        <p:spPr/>
        <p:txBody>
          <a:bodyPr/>
          <a:lstStyle/>
          <a:p>
            <a:fld id="{2D4766F7-40DD-41AA-81A9-703DBA966AD2}" type="slidenum">
              <a:rPr lang="en-GB" smtClean="0"/>
              <a:t>84</a:t>
            </a:fld>
            <a:endParaRPr lang="en-GB"/>
          </a:p>
        </p:txBody>
      </p:sp>
    </p:spTree>
    <p:extLst>
      <p:ext uri="{BB962C8B-B14F-4D97-AF65-F5344CB8AC3E}">
        <p14:creationId xmlns:p14="http://schemas.microsoft.com/office/powerpoint/2010/main" val="1994594581"/>
      </p:ext>
    </p:extLst>
  </p:cSld>
  <p:clrMapOvr>
    <a:masterClrMapping/>
  </p:clrMapOvr>
</p:notes>
</file>

<file path=ppt/notesSlides/notesSlide7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5B34F98-F404-40C5-BD95-A1BF0C6C0A00}"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85</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96714313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9.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0.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4.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3" Type="http://schemas.openxmlformats.org/officeDocument/2006/relationships/image" Target="../media/image23.svg"/><Relationship Id="rId2" Type="http://schemas.openxmlformats.org/officeDocument/2006/relationships/image" Target="../media/image22.pn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3" Type="http://schemas.openxmlformats.org/officeDocument/2006/relationships/image" Target="../media/image25.svg"/><Relationship Id="rId2" Type="http://schemas.openxmlformats.org/officeDocument/2006/relationships/image" Target="../media/image24.pn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3" Type="http://schemas.openxmlformats.org/officeDocument/2006/relationships/image" Target="../media/image27.svg"/><Relationship Id="rId2" Type="http://schemas.openxmlformats.org/officeDocument/2006/relationships/image" Target="../media/image26.pn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3" Type="http://schemas.openxmlformats.org/officeDocument/2006/relationships/image" Target="../media/image29.svg"/><Relationship Id="rId2" Type="http://schemas.openxmlformats.org/officeDocument/2006/relationships/image" Target="../media/image28.pn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30.emf"/><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png"/><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7.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3.xml"/></Relationships>
</file>

<file path=ppt/slideLayouts/_rels/slideLayout48.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Master" Target="../slideMasters/slideMaster3.xml"/></Relationships>
</file>

<file path=ppt/slideLayouts/_rels/slideLayout49.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Master" Target="../slideMasters/slideMaster3.xml"/></Relationships>
</file>

<file path=ppt/slideLayouts/_rels/slideLayout50.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Master" Target="../slideMasters/slideMaster3.xml"/></Relationships>
</file>

<file path=ppt/slideLayouts/_rels/slideLayout51.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png"/><Relationship Id="rId1" Type="http://schemas.openxmlformats.org/officeDocument/2006/relationships/slideMaster" Target="../slideMasters/slideMaster3.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0.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png"/><Relationship Id="rId1" Type="http://schemas.openxmlformats.org/officeDocument/2006/relationships/slideMaster" Target="../slideMasters/slideMaster4.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7.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Master" Target="../slideMasters/slideMaster4.xml"/></Relationships>
</file>

<file path=ppt/slideLayouts/_rels/slideLayout88.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Master" Target="../slideMasters/slideMaster5.xml"/></Relationships>
</file>

<file path=ppt/slideLayouts/_rels/slideLayout89.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Master" Target="../slideMasters/slideMaster5.xml"/></Relationships>
</file>

<file path=ppt/slideLayouts/_rels/slideLayout90.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Master" Target="../slideMasters/slideMaster5.xml"/></Relationships>
</file>

<file path=ppt/slideLayouts/_rels/slideLayout91.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Master" Target="../slideMasters/slideMaster5.xml"/></Relationships>
</file>

<file path=ppt/slideLayouts/_rels/slideLayout92.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2.png"/><Relationship Id="rId1" Type="http://schemas.openxmlformats.org/officeDocument/2006/relationships/slideMaster" Target="../slideMasters/slideMaster5.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EF290A-229C-437E-9757-6D2F57369759}"/>
              </a:ext>
            </a:extLst>
          </p:cNvPr>
          <p:cNvSpPr>
            <a:spLocks noGrp="1"/>
          </p:cNvSpPr>
          <p:nvPr>
            <p:ph type="title" hasCustomPrompt="1"/>
          </p:nvPr>
        </p:nvSpPr>
        <p:spPr>
          <a:xfrm>
            <a:off x="971600" y="3075806"/>
            <a:ext cx="6275040" cy="857250"/>
          </a:xfrm>
        </p:spPr>
        <p:txBody>
          <a:bodyPr>
            <a:normAutofit/>
          </a:bodyPr>
          <a:lstStyle>
            <a:lvl1pPr algn="l">
              <a:defRPr sz="3600"/>
            </a:lvl1pPr>
          </a:lstStyle>
          <a:p>
            <a:r>
              <a:rPr lang="en-US"/>
              <a:t>Client or session name here</a:t>
            </a:r>
            <a:endParaRPr lang="en-GB"/>
          </a:p>
        </p:txBody>
      </p:sp>
      <p:sp>
        <p:nvSpPr>
          <p:cNvPr id="4" name="TextBox 3">
            <a:extLst>
              <a:ext uri="{FF2B5EF4-FFF2-40B4-BE49-F238E27FC236}">
                <a16:creationId xmlns:a16="http://schemas.microsoft.com/office/drawing/2014/main" id="{E1CD98C1-D753-47A1-AEA4-D8D7E293F48B}"/>
              </a:ext>
            </a:extLst>
          </p:cNvPr>
          <p:cNvSpPr txBox="1"/>
          <p:nvPr userDrawn="1"/>
        </p:nvSpPr>
        <p:spPr>
          <a:xfrm>
            <a:off x="6842338" y="4948014"/>
            <a:ext cx="2119491" cy="92333"/>
          </a:xfrm>
          <a:prstGeom prst="rect">
            <a:avLst/>
          </a:prstGeom>
          <a:noFill/>
        </p:spPr>
        <p:txBody>
          <a:bodyPr wrap="none" tIns="0" bIns="0" rtlCol="0">
            <a:spAutoFit/>
          </a:bodyPr>
          <a:lstStyle/>
          <a:p>
            <a:pPr algn="r"/>
            <a:r>
              <a:rPr lang="en-GB" sz="600">
                <a:solidFill>
                  <a:srgbClr val="58585A"/>
                </a:solidFill>
                <a:latin typeface="Arial" pitchFamily="34" charset="0"/>
                <a:cs typeface="Arial" pitchFamily="34" charset="0"/>
              </a:rPr>
              <a:t>© The Insights Group Ltd, 2009-2020 All rights reserved.</a:t>
            </a:r>
          </a:p>
        </p:txBody>
      </p:sp>
      <p:sp>
        <p:nvSpPr>
          <p:cNvPr id="5" name="Subtitle 2">
            <a:extLst>
              <a:ext uri="{FF2B5EF4-FFF2-40B4-BE49-F238E27FC236}">
                <a16:creationId xmlns:a16="http://schemas.microsoft.com/office/drawing/2014/main" id="{0BD841FC-F6A3-4BA6-B39D-EED143256386}"/>
              </a:ext>
            </a:extLst>
          </p:cNvPr>
          <p:cNvSpPr>
            <a:spLocks noGrp="1"/>
          </p:cNvSpPr>
          <p:nvPr>
            <p:ph type="subTitle" idx="1" hasCustomPrompt="1"/>
          </p:nvPr>
        </p:nvSpPr>
        <p:spPr>
          <a:xfrm>
            <a:off x="971600" y="4011910"/>
            <a:ext cx="6275040" cy="672075"/>
          </a:xfrm>
        </p:spPr>
        <p:txBody>
          <a:bodyPr>
            <a:noAutofit/>
          </a:bodyPr>
          <a:lstStyle>
            <a:lvl1pPr marL="0" marR="0" indent="0" algn="l" defTabSz="914400" rtl="0" eaLnBrk="1" fontAlgn="auto" latinLnBrk="0" hangingPunct="1">
              <a:lnSpc>
                <a:spcPct val="100000"/>
              </a:lnSpc>
              <a:spcBef>
                <a:spcPct val="20000"/>
              </a:spcBef>
              <a:spcAft>
                <a:spcPts val="0"/>
              </a:spcAft>
              <a:buClrTx/>
              <a:buSzTx/>
              <a:buFontTx/>
              <a:buNone/>
              <a:tabLst/>
              <a:defRPr sz="2800" baseline="0">
                <a:solidFill>
                  <a:srgbClr val="58585A"/>
                </a:solidFill>
                <a:latin typeface="Arial" panose="020B0604020202020204" pitchFamily="34" charset="0"/>
                <a:cs typeface="Arial" panose="020B0604020202020204" pitchFamily="34" charset="0"/>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pPr marL="0" marR="0" lvl="0" indent="0" algn="l" defTabSz="914400" rtl="0" eaLnBrk="1" fontAlgn="auto" latinLnBrk="0" hangingPunct="1">
              <a:lnSpc>
                <a:spcPct val="100000"/>
              </a:lnSpc>
              <a:spcBef>
                <a:spcPct val="20000"/>
              </a:spcBef>
              <a:spcAft>
                <a:spcPts val="0"/>
              </a:spcAft>
              <a:buClrTx/>
              <a:buSzTx/>
              <a:buFontTx/>
              <a:buNone/>
              <a:tabLst/>
              <a:defRPr/>
            </a:pPr>
            <a:r>
              <a:rPr lang="en-GB"/>
              <a:t>Facilitator name and date</a:t>
            </a:r>
          </a:p>
        </p:txBody>
      </p:sp>
      <p:pic>
        <p:nvPicPr>
          <p:cNvPr id="7" name="Picture 6" descr="A close up of a logo&#10;&#10;Description automatically generated">
            <a:extLst>
              <a:ext uri="{FF2B5EF4-FFF2-40B4-BE49-F238E27FC236}">
                <a16:creationId xmlns:a16="http://schemas.microsoft.com/office/drawing/2014/main" id="{9B29746C-F3F3-4003-B03F-444E451BA270}"/>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971600" y="267494"/>
            <a:ext cx="5291339" cy="2670053"/>
          </a:xfrm>
          <a:prstGeom prst="rect">
            <a:avLst/>
          </a:prstGeom>
        </p:spPr>
      </p:pic>
      <p:sp>
        <p:nvSpPr>
          <p:cNvPr id="6" name="TextBox 5">
            <a:extLst>
              <a:ext uri="{FF2B5EF4-FFF2-40B4-BE49-F238E27FC236}">
                <a16:creationId xmlns:a16="http://schemas.microsoft.com/office/drawing/2014/main" id="{2576CD8D-A31F-4D52-B236-F5D074A540E4}"/>
              </a:ext>
            </a:extLst>
          </p:cNvPr>
          <p:cNvSpPr txBox="1"/>
          <p:nvPr userDrawn="1"/>
        </p:nvSpPr>
        <p:spPr>
          <a:xfrm>
            <a:off x="4572000" y="116632"/>
            <a:ext cx="4317822" cy="200055"/>
          </a:xfrm>
          <a:prstGeom prst="rect">
            <a:avLst/>
          </a:prstGeom>
          <a:noFill/>
        </p:spPr>
        <p:txBody>
          <a:bodyPr wrap="square" rtlCol="0">
            <a:spAutoFit/>
          </a:bodyPr>
          <a:lstStyle/>
          <a:p>
            <a:pPr algn="r"/>
            <a:r>
              <a:rPr lang="en-GB" sz="700" baseline="0">
                <a:solidFill>
                  <a:schemeClr val="tx1">
                    <a:lumMod val="60000"/>
                    <a:lumOff val="40000"/>
                  </a:schemeClr>
                </a:solidFill>
                <a:latin typeface="Arial" panose="020B0604020202020204" pitchFamily="34" charset="0"/>
                <a:cs typeface="Arial" panose="020B0604020202020204" pitchFamily="34" charset="0"/>
              </a:rPr>
              <a:t>D_PPT_12V_enGB_Insights Discovery an Introduction PowerPoint (Virtual)</a:t>
            </a:r>
          </a:p>
        </p:txBody>
      </p:sp>
    </p:spTree>
    <p:extLst>
      <p:ext uri="{BB962C8B-B14F-4D97-AF65-F5344CB8AC3E}">
        <p14:creationId xmlns:p14="http://schemas.microsoft.com/office/powerpoint/2010/main" val="33241809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2. Discovery - Title FR 1">
    <p:spTree>
      <p:nvGrpSpPr>
        <p:cNvPr id="1" name=""/>
        <p:cNvGrpSpPr/>
        <p:nvPr/>
      </p:nvGrpSpPr>
      <p:grpSpPr>
        <a:xfrm>
          <a:off x="0" y="0"/>
          <a:ext cx="0" cy="0"/>
          <a:chOff x="0" y="0"/>
          <a:chExt cx="0" cy="0"/>
        </a:xfrm>
      </p:grpSpPr>
      <p:pic>
        <p:nvPicPr>
          <p:cNvPr id="2" name="Picture 1"/>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354" y="0"/>
            <a:ext cx="9141291" cy="5143500"/>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994275" y="4161503"/>
            <a:ext cx="2149725" cy="981997"/>
          </a:xfrm>
          <a:prstGeom prst="rect">
            <a:avLst/>
          </a:prstGeom>
        </p:spPr>
      </p:pic>
      <p:sp>
        <p:nvSpPr>
          <p:cNvPr id="7" name="Title 1"/>
          <p:cNvSpPr>
            <a:spLocks noGrp="1"/>
          </p:cNvSpPr>
          <p:nvPr>
            <p:ph type="ctrTitle"/>
          </p:nvPr>
        </p:nvSpPr>
        <p:spPr>
          <a:xfrm>
            <a:off x="251520" y="3507854"/>
            <a:ext cx="5040560" cy="936104"/>
          </a:xfrm>
        </p:spPr>
        <p:txBody>
          <a:bodyPr>
            <a:noAutofit/>
          </a:bodyPr>
          <a:lstStyle>
            <a:lvl1pPr algn="l">
              <a:defRPr sz="3000" baseline="0">
                <a:solidFill>
                  <a:srgbClr val="58585A"/>
                </a:solidFill>
                <a:latin typeface="Arial" panose="020B0604020202020204" pitchFamily="34" charset="0"/>
                <a:cs typeface="Arial" panose="020B0604020202020204" pitchFamily="34" charset="0"/>
              </a:defRPr>
            </a:lvl1pPr>
          </a:lstStyle>
          <a:p>
            <a:endParaRPr lang="en-GB"/>
          </a:p>
        </p:txBody>
      </p:sp>
      <p:sp>
        <p:nvSpPr>
          <p:cNvPr id="11" name="Subtitle 2"/>
          <p:cNvSpPr>
            <a:spLocks noGrp="1"/>
          </p:cNvSpPr>
          <p:nvPr>
            <p:ph type="subTitle" idx="1" hasCustomPrompt="1"/>
          </p:nvPr>
        </p:nvSpPr>
        <p:spPr>
          <a:xfrm>
            <a:off x="251520" y="4515966"/>
            <a:ext cx="5040560" cy="432048"/>
          </a:xfrm>
        </p:spPr>
        <p:txBody>
          <a:bodyPr>
            <a:noAutofit/>
          </a:bodyPr>
          <a:lstStyle>
            <a:lvl1pPr marL="0" indent="0" algn="l">
              <a:lnSpc>
                <a:spcPct val="100000"/>
              </a:lnSpc>
              <a:buFontTx/>
              <a:buNone/>
              <a:defRPr sz="2400" baseline="0">
                <a:solidFill>
                  <a:srgbClr val="58585A"/>
                </a:solidFill>
                <a:latin typeface="Arial" panose="020B0604020202020204" pitchFamily="34" charset="0"/>
                <a:cs typeface="Arial" panose="020B0604020202020204" pitchFamily="34" charset="0"/>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Subtitle</a:t>
            </a:r>
            <a:endParaRPr lang="en-GB"/>
          </a:p>
        </p:txBody>
      </p:sp>
      <p:sp>
        <p:nvSpPr>
          <p:cNvPr id="8" name="TextBox 7">
            <a:extLst>
              <a:ext uri="{FF2B5EF4-FFF2-40B4-BE49-F238E27FC236}">
                <a16:creationId xmlns:a16="http://schemas.microsoft.com/office/drawing/2014/main" id="{F923F96B-A079-436D-BD4D-945334FC8D6B}"/>
              </a:ext>
            </a:extLst>
          </p:cNvPr>
          <p:cNvSpPr txBox="1"/>
          <p:nvPr userDrawn="1"/>
        </p:nvSpPr>
        <p:spPr>
          <a:xfrm>
            <a:off x="6803866" y="4948014"/>
            <a:ext cx="2157963" cy="92333"/>
          </a:xfrm>
          <a:prstGeom prst="rect">
            <a:avLst/>
          </a:prstGeom>
          <a:noFill/>
        </p:spPr>
        <p:txBody>
          <a:bodyPr wrap="none" tIns="0" bIns="0" rtlCol="0">
            <a:spAutoFit/>
          </a:bodyPr>
          <a:lstStyle/>
          <a:p>
            <a:pPr algn="r"/>
            <a:r>
              <a:rPr lang="en-GB" sz="600">
                <a:solidFill>
                  <a:srgbClr val="58585A"/>
                </a:solidFill>
                <a:latin typeface="Arial" pitchFamily="34" charset="0"/>
                <a:cs typeface="Arial" pitchFamily="34" charset="0"/>
              </a:rPr>
              <a:t>© The Insights Group Ltd, 2009-2020 All rights reserved.</a:t>
            </a:r>
          </a:p>
        </p:txBody>
      </p:sp>
    </p:spTree>
    <p:extLst>
      <p:ext uri="{BB962C8B-B14F-4D97-AF65-F5344CB8AC3E}">
        <p14:creationId xmlns:p14="http://schemas.microsoft.com/office/powerpoint/2010/main" val="10136888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2. Discovery - Title FR 1">
    <p:spTree>
      <p:nvGrpSpPr>
        <p:cNvPr id="1" name=""/>
        <p:cNvGrpSpPr/>
        <p:nvPr/>
      </p:nvGrpSpPr>
      <p:grpSpPr>
        <a:xfrm>
          <a:off x="0" y="0"/>
          <a:ext cx="0" cy="0"/>
          <a:chOff x="0" y="0"/>
          <a:chExt cx="0" cy="0"/>
        </a:xfrm>
      </p:grpSpPr>
      <p:pic>
        <p:nvPicPr>
          <p:cNvPr id="2" name="Picture 1"/>
          <p:cNvPicPr>
            <a:picLocks noChangeAspect="1"/>
          </p:cNvPicPr>
          <p:nvPr userDrawn="1"/>
        </p:nvPicPr>
        <p:blipFill>
          <a:blip r:embed="rId2" cstate="print">
            <a:extLst>
              <a:ext uri="{28A0092B-C50C-407E-A947-70E740481C1C}">
                <a14:useLocalDpi xmlns:a14="http://schemas.microsoft.com/office/drawing/2010/main" val="0"/>
              </a:ext>
            </a:extLst>
          </a:blip>
          <a:srcRect/>
          <a:stretch/>
        </p:blipFill>
        <p:spPr>
          <a:xfrm>
            <a:off x="-4" y="0"/>
            <a:ext cx="9125752" cy="3435846"/>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994275" y="4161503"/>
            <a:ext cx="2149725" cy="981997"/>
          </a:xfrm>
          <a:prstGeom prst="rect">
            <a:avLst/>
          </a:prstGeom>
        </p:spPr>
      </p:pic>
      <p:sp>
        <p:nvSpPr>
          <p:cNvPr id="7" name="Title 1"/>
          <p:cNvSpPr>
            <a:spLocks noGrp="1"/>
          </p:cNvSpPr>
          <p:nvPr>
            <p:ph type="ctrTitle"/>
          </p:nvPr>
        </p:nvSpPr>
        <p:spPr>
          <a:xfrm>
            <a:off x="251520" y="3507854"/>
            <a:ext cx="5040560" cy="936104"/>
          </a:xfrm>
        </p:spPr>
        <p:txBody>
          <a:bodyPr>
            <a:noAutofit/>
          </a:bodyPr>
          <a:lstStyle>
            <a:lvl1pPr algn="l">
              <a:defRPr sz="3000" baseline="0">
                <a:solidFill>
                  <a:srgbClr val="58585A"/>
                </a:solidFill>
                <a:latin typeface="Arial" panose="020B0604020202020204" pitchFamily="34" charset="0"/>
                <a:cs typeface="Arial" panose="020B0604020202020204" pitchFamily="34" charset="0"/>
              </a:defRPr>
            </a:lvl1pPr>
          </a:lstStyle>
          <a:p>
            <a:endParaRPr lang="en-GB"/>
          </a:p>
        </p:txBody>
      </p:sp>
      <p:sp>
        <p:nvSpPr>
          <p:cNvPr id="11" name="Subtitle 2"/>
          <p:cNvSpPr>
            <a:spLocks noGrp="1"/>
          </p:cNvSpPr>
          <p:nvPr>
            <p:ph type="subTitle" idx="1" hasCustomPrompt="1"/>
          </p:nvPr>
        </p:nvSpPr>
        <p:spPr>
          <a:xfrm>
            <a:off x="251520" y="4515966"/>
            <a:ext cx="5040560" cy="432048"/>
          </a:xfrm>
        </p:spPr>
        <p:txBody>
          <a:bodyPr>
            <a:noAutofit/>
          </a:bodyPr>
          <a:lstStyle>
            <a:lvl1pPr marL="0" indent="0" algn="l">
              <a:lnSpc>
                <a:spcPct val="100000"/>
              </a:lnSpc>
              <a:buFontTx/>
              <a:buNone/>
              <a:defRPr sz="2400" baseline="0">
                <a:solidFill>
                  <a:srgbClr val="58585A"/>
                </a:solidFill>
                <a:latin typeface="Arial" panose="020B0604020202020204" pitchFamily="34" charset="0"/>
                <a:cs typeface="Arial" panose="020B0604020202020204" pitchFamily="34" charset="0"/>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Subtitle</a:t>
            </a:r>
            <a:endParaRPr lang="en-GB"/>
          </a:p>
        </p:txBody>
      </p:sp>
      <p:sp>
        <p:nvSpPr>
          <p:cNvPr id="8" name="TextBox 7">
            <a:extLst>
              <a:ext uri="{FF2B5EF4-FFF2-40B4-BE49-F238E27FC236}">
                <a16:creationId xmlns:a16="http://schemas.microsoft.com/office/drawing/2014/main" id="{F923F96B-A079-436D-BD4D-945334FC8D6B}"/>
              </a:ext>
            </a:extLst>
          </p:cNvPr>
          <p:cNvSpPr txBox="1"/>
          <p:nvPr userDrawn="1"/>
        </p:nvSpPr>
        <p:spPr>
          <a:xfrm>
            <a:off x="6803866" y="4948014"/>
            <a:ext cx="2157963" cy="92333"/>
          </a:xfrm>
          <a:prstGeom prst="rect">
            <a:avLst/>
          </a:prstGeom>
          <a:noFill/>
        </p:spPr>
        <p:txBody>
          <a:bodyPr wrap="none" tIns="0" bIns="0" rtlCol="0">
            <a:spAutoFit/>
          </a:bodyPr>
          <a:lstStyle/>
          <a:p>
            <a:pPr algn="r"/>
            <a:r>
              <a:rPr lang="en-GB" sz="600">
                <a:solidFill>
                  <a:srgbClr val="58585A"/>
                </a:solidFill>
                <a:latin typeface="Arial" pitchFamily="34" charset="0"/>
                <a:cs typeface="Arial" pitchFamily="34" charset="0"/>
              </a:rPr>
              <a:t>© The Insights Group Ltd, 2009-2020 All rights reserved.</a:t>
            </a:r>
          </a:p>
        </p:txBody>
      </p:sp>
    </p:spTree>
    <p:extLst>
      <p:ext uri="{BB962C8B-B14F-4D97-AF65-F5344CB8AC3E}">
        <p14:creationId xmlns:p14="http://schemas.microsoft.com/office/powerpoint/2010/main" val="17771512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2_2. Discovery - Title FR 1">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A767DA93-D7AA-46C2-9656-633094219E40}"/>
              </a:ext>
            </a:extLst>
          </p:cNvPr>
          <p:cNvPicPr>
            <a:picLocks noChangeAspect="1"/>
          </p:cNvPicPr>
          <p:nvPr userDrawn="1"/>
        </p:nvPicPr>
        <p:blipFill>
          <a:blip r:embed="rId2" cstate="print">
            <a:extLst>
              <a:ext uri="{28A0092B-C50C-407E-A947-70E740481C1C}">
                <a14:useLocalDpi xmlns:a14="http://schemas.microsoft.com/office/drawing/2010/main" val="0"/>
              </a:ext>
            </a:extLst>
          </a:blip>
          <a:srcRect/>
          <a:stretch/>
        </p:blipFill>
        <p:spPr>
          <a:xfrm>
            <a:off x="-6" y="-1"/>
            <a:ext cx="9125755" cy="3435847"/>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994275" y="4161503"/>
            <a:ext cx="2149725" cy="981997"/>
          </a:xfrm>
          <a:prstGeom prst="rect">
            <a:avLst/>
          </a:prstGeom>
        </p:spPr>
      </p:pic>
      <p:sp>
        <p:nvSpPr>
          <p:cNvPr id="7" name="Title 1"/>
          <p:cNvSpPr>
            <a:spLocks noGrp="1"/>
          </p:cNvSpPr>
          <p:nvPr>
            <p:ph type="ctrTitle"/>
          </p:nvPr>
        </p:nvSpPr>
        <p:spPr>
          <a:xfrm>
            <a:off x="251520" y="3507854"/>
            <a:ext cx="5040560" cy="936104"/>
          </a:xfrm>
        </p:spPr>
        <p:txBody>
          <a:bodyPr>
            <a:noAutofit/>
          </a:bodyPr>
          <a:lstStyle>
            <a:lvl1pPr algn="l">
              <a:defRPr sz="3000" baseline="0">
                <a:solidFill>
                  <a:srgbClr val="58585A"/>
                </a:solidFill>
                <a:latin typeface="Arial" panose="020B0604020202020204" pitchFamily="34" charset="0"/>
                <a:cs typeface="Arial" panose="020B0604020202020204" pitchFamily="34" charset="0"/>
              </a:defRPr>
            </a:lvl1pPr>
          </a:lstStyle>
          <a:p>
            <a:endParaRPr lang="en-GB"/>
          </a:p>
        </p:txBody>
      </p:sp>
      <p:sp>
        <p:nvSpPr>
          <p:cNvPr id="11" name="Subtitle 2"/>
          <p:cNvSpPr>
            <a:spLocks noGrp="1"/>
          </p:cNvSpPr>
          <p:nvPr>
            <p:ph type="subTitle" idx="1" hasCustomPrompt="1"/>
          </p:nvPr>
        </p:nvSpPr>
        <p:spPr>
          <a:xfrm>
            <a:off x="251520" y="4515966"/>
            <a:ext cx="5040560" cy="432048"/>
          </a:xfrm>
        </p:spPr>
        <p:txBody>
          <a:bodyPr>
            <a:noAutofit/>
          </a:bodyPr>
          <a:lstStyle>
            <a:lvl1pPr marL="0" indent="0" algn="l">
              <a:lnSpc>
                <a:spcPct val="100000"/>
              </a:lnSpc>
              <a:buFontTx/>
              <a:buNone/>
              <a:defRPr sz="2400" baseline="0">
                <a:solidFill>
                  <a:srgbClr val="58585A"/>
                </a:solidFill>
                <a:latin typeface="Arial" panose="020B0604020202020204" pitchFamily="34" charset="0"/>
                <a:cs typeface="Arial" panose="020B0604020202020204" pitchFamily="34" charset="0"/>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Subtitle</a:t>
            </a:r>
            <a:endParaRPr lang="en-GB"/>
          </a:p>
        </p:txBody>
      </p:sp>
      <p:sp>
        <p:nvSpPr>
          <p:cNvPr id="8" name="TextBox 7">
            <a:extLst>
              <a:ext uri="{FF2B5EF4-FFF2-40B4-BE49-F238E27FC236}">
                <a16:creationId xmlns:a16="http://schemas.microsoft.com/office/drawing/2014/main" id="{F923F96B-A079-436D-BD4D-945334FC8D6B}"/>
              </a:ext>
            </a:extLst>
          </p:cNvPr>
          <p:cNvSpPr txBox="1"/>
          <p:nvPr userDrawn="1"/>
        </p:nvSpPr>
        <p:spPr>
          <a:xfrm>
            <a:off x="6803866" y="4948014"/>
            <a:ext cx="2157963" cy="92333"/>
          </a:xfrm>
          <a:prstGeom prst="rect">
            <a:avLst/>
          </a:prstGeom>
          <a:noFill/>
        </p:spPr>
        <p:txBody>
          <a:bodyPr wrap="none" tIns="0" bIns="0" rtlCol="0">
            <a:spAutoFit/>
          </a:bodyPr>
          <a:lstStyle/>
          <a:p>
            <a:pPr algn="r"/>
            <a:r>
              <a:rPr lang="en-GB" sz="600">
                <a:solidFill>
                  <a:srgbClr val="58585A"/>
                </a:solidFill>
                <a:latin typeface="Arial" pitchFamily="34" charset="0"/>
                <a:cs typeface="Arial" pitchFamily="34" charset="0"/>
              </a:rPr>
              <a:t>© The Insights Group Ltd, 2009-2020 All rights reserved.</a:t>
            </a:r>
          </a:p>
        </p:txBody>
      </p:sp>
    </p:spTree>
    <p:extLst>
      <p:ext uri="{BB962C8B-B14F-4D97-AF65-F5344CB8AC3E}">
        <p14:creationId xmlns:p14="http://schemas.microsoft.com/office/powerpoint/2010/main" val="392005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3_2. Discovery - Title FR 1">
    <p:spTree>
      <p:nvGrpSpPr>
        <p:cNvPr id="1" name=""/>
        <p:cNvGrpSpPr/>
        <p:nvPr/>
      </p:nvGrpSpPr>
      <p:grpSpPr>
        <a:xfrm>
          <a:off x="0" y="0"/>
          <a:ext cx="0" cy="0"/>
          <a:chOff x="0" y="0"/>
          <a:chExt cx="0" cy="0"/>
        </a:xfrm>
      </p:grpSpPr>
      <p:pic>
        <p:nvPicPr>
          <p:cNvPr id="10" name="Picture 9"/>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6994275" y="4161503"/>
            <a:ext cx="2149725" cy="981997"/>
          </a:xfrm>
          <a:prstGeom prst="rect">
            <a:avLst/>
          </a:prstGeom>
        </p:spPr>
      </p:pic>
      <p:sp>
        <p:nvSpPr>
          <p:cNvPr id="7" name="Title 1"/>
          <p:cNvSpPr>
            <a:spLocks noGrp="1"/>
          </p:cNvSpPr>
          <p:nvPr>
            <p:ph type="ctrTitle"/>
          </p:nvPr>
        </p:nvSpPr>
        <p:spPr>
          <a:xfrm>
            <a:off x="251520" y="3507854"/>
            <a:ext cx="5040560" cy="936104"/>
          </a:xfrm>
        </p:spPr>
        <p:txBody>
          <a:bodyPr>
            <a:noAutofit/>
          </a:bodyPr>
          <a:lstStyle>
            <a:lvl1pPr algn="l">
              <a:defRPr sz="3000" baseline="0">
                <a:solidFill>
                  <a:srgbClr val="58585A"/>
                </a:solidFill>
                <a:latin typeface="Arial" panose="020B0604020202020204" pitchFamily="34" charset="0"/>
                <a:cs typeface="Arial" panose="020B0604020202020204" pitchFamily="34" charset="0"/>
              </a:defRPr>
            </a:lvl1pPr>
          </a:lstStyle>
          <a:p>
            <a:endParaRPr lang="en-GB"/>
          </a:p>
        </p:txBody>
      </p:sp>
      <p:sp>
        <p:nvSpPr>
          <p:cNvPr id="11" name="Subtitle 2"/>
          <p:cNvSpPr>
            <a:spLocks noGrp="1"/>
          </p:cNvSpPr>
          <p:nvPr>
            <p:ph type="subTitle" idx="1" hasCustomPrompt="1"/>
          </p:nvPr>
        </p:nvSpPr>
        <p:spPr>
          <a:xfrm>
            <a:off x="251520" y="4515966"/>
            <a:ext cx="5040560" cy="432048"/>
          </a:xfrm>
        </p:spPr>
        <p:txBody>
          <a:bodyPr>
            <a:noAutofit/>
          </a:bodyPr>
          <a:lstStyle>
            <a:lvl1pPr marL="0" indent="0" algn="l">
              <a:lnSpc>
                <a:spcPct val="100000"/>
              </a:lnSpc>
              <a:buFontTx/>
              <a:buNone/>
              <a:defRPr sz="2400" baseline="0">
                <a:solidFill>
                  <a:srgbClr val="58585A"/>
                </a:solidFill>
                <a:latin typeface="Arial" panose="020B0604020202020204" pitchFamily="34" charset="0"/>
                <a:cs typeface="Arial" panose="020B0604020202020204" pitchFamily="34" charset="0"/>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Subtitle</a:t>
            </a:r>
            <a:endParaRPr lang="en-GB"/>
          </a:p>
        </p:txBody>
      </p:sp>
      <p:sp>
        <p:nvSpPr>
          <p:cNvPr id="8" name="TextBox 7">
            <a:extLst>
              <a:ext uri="{FF2B5EF4-FFF2-40B4-BE49-F238E27FC236}">
                <a16:creationId xmlns:a16="http://schemas.microsoft.com/office/drawing/2014/main" id="{F923F96B-A079-436D-BD4D-945334FC8D6B}"/>
              </a:ext>
            </a:extLst>
          </p:cNvPr>
          <p:cNvSpPr txBox="1"/>
          <p:nvPr userDrawn="1"/>
        </p:nvSpPr>
        <p:spPr>
          <a:xfrm>
            <a:off x="6803866" y="4948014"/>
            <a:ext cx="2157963" cy="92333"/>
          </a:xfrm>
          <a:prstGeom prst="rect">
            <a:avLst/>
          </a:prstGeom>
          <a:noFill/>
        </p:spPr>
        <p:txBody>
          <a:bodyPr wrap="none" tIns="0" bIns="0" rtlCol="0">
            <a:spAutoFit/>
          </a:bodyPr>
          <a:lstStyle/>
          <a:p>
            <a:pPr algn="r"/>
            <a:r>
              <a:rPr lang="en-GB" sz="600">
                <a:solidFill>
                  <a:srgbClr val="58585A"/>
                </a:solidFill>
                <a:latin typeface="Arial" pitchFamily="34" charset="0"/>
                <a:cs typeface="Arial" pitchFamily="34" charset="0"/>
              </a:rPr>
              <a:t>© The Insights Group Ltd, 2009-2020 All rights reserved.</a:t>
            </a:r>
          </a:p>
        </p:txBody>
      </p:sp>
      <p:pic>
        <p:nvPicPr>
          <p:cNvPr id="13" name="Picture 12">
            <a:extLst>
              <a:ext uri="{FF2B5EF4-FFF2-40B4-BE49-F238E27FC236}">
                <a16:creationId xmlns:a16="http://schemas.microsoft.com/office/drawing/2014/main" id="{DFD0896A-C660-4C11-8D74-B355B13D1316}"/>
              </a:ext>
            </a:extLst>
          </p:cNvPr>
          <p:cNvPicPr>
            <a:picLocks noChangeAspect="1"/>
          </p:cNvPicPr>
          <p:nvPr userDrawn="1"/>
        </p:nvPicPr>
        <p:blipFill>
          <a:blip r:embed="rId3" cstate="print">
            <a:extLst>
              <a:ext uri="{28A0092B-C50C-407E-A947-70E740481C1C}">
                <a14:useLocalDpi xmlns:a14="http://schemas.microsoft.com/office/drawing/2010/main" val="0"/>
              </a:ext>
            </a:extLst>
          </a:blip>
          <a:srcRect/>
          <a:stretch/>
        </p:blipFill>
        <p:spPr>
          <a:xfrm>
            <a:off x="-2" y="1"/>
            <a:ext cx="9125750" cy="3435845"/>
          </a:xfrm>
          <a:prstGeom prst="rect">
            <a:avLst/>
          </a:prstGeom>
        </p:spPr>
      </p:pic>
    </p:spTree>
    <p:extLst>
      <p:ext uri="{BB962C8B-B14F-4D97-AF65-F5344CB8AC3E}">
        <p14:creationId xmlns:p14="http://schemas.microsoft.com/office/powerpoint/2010/main" val="20485438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3. Discovery - Title SY 1">
    <p:spTree>
      <p:nvGrpSpPr>
        <p:cNvPr id="1" name=""/>
        <p:cNvGrpSpPr/>
        <p:nvPr/>
      </p:nvGrpSpPr>
      <p:grpSpPr>
        <a:xfrm>
          <a:off x="0" y="0"/>
          <a:ext cx="0" cy="0"/>
          <a:chOff x="0" y="0"/>
          <a:chExt cx="0" cy="0"/>
        </a:xfrm>
      </p:grpSpPr>
      <p:pic>
        <p:nvPicPr>
          <p:cNvPr id="3" name="Picture 2"/>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354" y="0"/>
            <a:ext cx="9141291" cy="5143500"/>
          </a:xfrm>
          <a:prstGeom prst="rect">
            <a:avLst/>
          </a:prstGeom>
        </p:spPr>
      </p:pic>
      <p:pic>
        <p:nvPicPr>
          <p:cNvPr id="7" name="Picture 6"/>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994275" y="4161503"/>
            <a:ext cx="2149725" cy="981997"/>
          </a:xfrm>
          <a:prstGeom prst="rect">
            <a:avLst/>
          </a:prstGeom>
        </p:spPr>
      </p:pic>
      <p:sp>
        <p:nvSpPr>
          <p:cNvPr id="9" name="Subtitle 2"/>
          <p:cNvSpPr>
            <a:spLocks noGrp="1"/>
          </p:cNvSpPr>
          <p:nvPr>
            <p:ph type="subTitle" idx="1" hasCustomPrompt="1"/>
          </p:nvPr>
        </p:nvSpPr>
        <p:spPr>
          <a:xfrm>
            <a:off x="251520" y="4515966"/>
            <a:ext cx="5040560" cy="432048"/>
          </a:xfrm>
        </p:spPr>
        <p:txBody>
          <a:bodyPr>
            <a:noAutofit/>
          </a:bodyPr>
          <a:lstStyle>
            <a:lvl1pPr marL="0" indent="0" algn="l">
              <a:lnSpc>
                <a:spcPct val="100000"/>
              </a:lnSpc>
              <a:buFontTx/>
              <a:buNone/>
              <a:defRPr sz="2400" baseline="0">
                <a:solidFill>
                  <a:srgbClr val="58585A"/>
                </a:solidFill>
                <a:latin typeface="Arial" panose="020B0604020202020204" pitchFamily="34" charset="0"/>
                <a:cs typeface="Arial" panose="020B0604020202020204" pitchFamily="34" charset="0"/>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Subtitle</a:t>
            </a:r>
            <a:endParaRPr lang="en-GB"/>
          </a:p>
        </p:txBody>
      </p:sp>
      <p:sp>
        <p:nvSpPr>
          <p:cNvPr id="10" name="TextBox 9">
            <a:extLst>
              <a:ext uri="{FF2B5EF4-FFF2-40B4-BE49-F238E27FC236}">
                <a16:creationId xmlns:a16="http://schemas.microsoft.com/office/drawing/2014/main" id="{925073F0-0197-428F-841E-E964B591E03A}"/>
              </a:ext>
            </a:extLst>
          </p:cNvPr>
          <p:cNvSpPr txBox="1"/>
          <p:nvPr userDrawn="1"/>
        </p:nvSpPr>
        <p:spPr>
          <a:xfrm>
            <a:off x="6803866" y="4948014"/>
            <a:ext cx="2157963" cy="92333"/>
          </a:xfrm>
          <a:prstGeom prst="rect">
            <a:avLst/>
          </a:prstGeom>
          <a:noFill/>
        </p:spPr>
        <p:txBody>
          <a:bodyPr wrap="none" tIns="0" bIns="0" rtlCol="0">
            <a:spAutoFit/>
          </a:bodyPr>
          <a:lstStyle/>
          <a:p>
            <a:pPr algn="r"/>
            <a:r>
              <a:rPr lang="en-GB" sz="600">
                <a:solidFill>
                  <a:srgbClr val="58585A"/>
                </a:solidFill>
                <a:latin typeface="Arial" pitchFamily="34" charset="0"/>
                <a:cs typeface="Arial" pitchFamily="34" charset="0"/>
              </a:rPr>
              <a:t>© The Insights Group Ltd, 2009-2020 All rights reserved.</a:t>
            </a:r>
          </a:p>
        </p:txBody>
      </p:sp>
      <p:sp>
        <p:nvSpPr>
          <p:cNvPr id="12" name="Title 1">
            <a:extLst>
              <a:ext uri="{FF2B5EF4-FFF2-40B4-BE49-F238E27FC236}">
                <a16:creationId xmlns:a16="http://schemas.microsoft.com/office/drawing/2014/main" id="{5FEA85D7-0F4E-4F57-B245-8D66DBEA5CDB}"/>
              </a:ext>
            </a:extLst>
          </p:cNvPr>
          <p:cNvSpPr>
            <a:spLocks noGrp="1"/>
          </p:cNvSpPr>
          <p:nvPr>
            <p:ph type="ctrTitle"/>
          </p:nvPr>
        </p:nvSpPr>
        <p:spPr>
          <a:xfrm>
            <a:off x="251520" y="3507854"/>
            <a:ext cx="5040560" cy="936104"/>
          </a:xfrm>
        </p:spPr>
        <p:txBody>
          <a:bodyPr>
            <a:noAutofit/>
          </a:bodyPr>
          <a:lstStyle>
            <a:lvl1pPr algn="l">
              <a:defRPr sz="3000" baseline="0">
                <a:solidFill>
                  <a:srgbClr val="58585A"/>
                </a:solidFill>
                <a:latin typeface="Arial" panose="020B0604020202020204" pitchFamily="34" charset="0"/>
                <a:cs typeface="Arial" panose="020B0604020202020204" pitchFamily="34" charset="0"/>
              </a:defRPr>
            </a:lvl1pPr>
          </a:lstStyle>
          <a:p>
            <a:endParaRPr lang="en-GB"/>
          </a:p>
        </p:txBody>
      </p:sp>
    </p:spTree>
    <p:extLst>
      <p:ext uri="{BB962C8B-B14F-4D97-AF65-F5344CB8AC3E}">
        <p14:creationId xmlns:p14="http://schemas.microsoft.com/office/powerpoint/2010/main" val="41892307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4. Discovery - Title EG 1">
    <p:spTree>
      <p:nvGrpSpPr>
        <p:cNvPr id="1" name=""/>
        <p:cNvGrpSpPr/>
        <p:nvPr/>
      </p:nvGrpSpPr>
      <p:grpSpPr>
        <a:xfrm>
          <a:off x="0" y="0"/>
          <a:ext cx="0" cy="0"/>
          <a:chOff x="0" y="0"/>
          <a:chExt cx="0" cy="0"/>
        </a:xfrm>
      </p:grpSpPr>
      <p:pic>
        <p:nvPicPr>
          <p:cNvPr id="2" name="Picture 1"/>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354" y="0"/>
            <a:ext cx="9141291" cy="5143500"/>
          </a:xfrm>
          <a:prstGeom prst="rect">
            <a:avLst/>
          </a:prstGeom>
        </p:spPr>
      </p:pic>
      <p:pic>
        <p:nvPicPr>
          <p:cNvPr id="7" name="Picture 6"/>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994275" y="4161503"/>
            <a:ext cx="2149725" cy="981997"/>
          </a:xfrm>
          <a:prstGeom prst="rect">
            <a:avLst/>
          </a:prstGeom>
        </p:spPr>
      </p:pic>
      <p:sp>
        <p:nvSpPr>
          <p:cNvPr id="11" name="Subtitle 2"/>
          <p:cNvSpPr>
            <a:spLocks noGrp="1"/>
          </p:cNvSpPr>
          <p:nvPr>
            <p:ph type="subTitle" idx="1" hasCustomPrompt="1"/>
          </p:nvPr>
        </p:nvSpPr>
        <p:spPr>
          <a:xfrm>
            <a:off x="251520" y="4515966"/>
            <a:ext cx="5040560" cy="432048"/>
          </a:xfrm>
        </p:spPr>
        <p:txBody>
          <a:bodyPr>
            <a:noAutofit/>
          </a:bodyPr>
          <a:lstStyle>
            <a:lvl1pPr marL="0" indent="0" algn="l">
              <a:lnSpc>
                <a:spcPct val="100000"/>
              </a:lnSpc>
              <a:buFontTx/>
              <a:buNone/>
              <a:defRPr sz="2400" baseline="0">
                <a:solidFill>
                  <a:srgbClr val="58585A"/>
                </a:solidFill>
                <a:latin typeface="Arial" panose="020B0604020202020204" pitchFamily="34" charset="0"/>
                <a:cs typeface="Arial" panose="020B0604020202020204" pitchFamily="34" charset="0"/>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Subtitle</a:t>
            </a:r>
            <a:endParaRPr lang="en-GB"/>
          </a:p>
        </p:txBody>
      </p:sp>
      <p:sp>
        <p:nvSpPr>
          <p:cNvPr id="8" name="TextBox 7">
            <a:extLst>
              <a:ext uri="{FF2B5EF4-FFF2-40B4-BE49-F238E27FC236}">
                <a16:creationId xmlns:a16="http://schemas.microsoft.com/office/drawing/2014/main" id="{59B62923-0B95-4C57-A6E5-6FD98299487A}"/>
              </a:ext>
            </a:extLst>
          </p:cNvPr>
          <p:cNvSpPr txBox="1"/>
          <p:nvPr userDrawn="1"/>
        </p:nvSpPr>
        <p:spPr>
          <a:xfrm>
            <a:off x="6803866" y="4948014"/>
            <a:ext cx="2157963" cy="92333"/>
          </a:xfrm>
          <a:prstGeom prst="rect">
            <a:avLst/>
          </a:prstGeom>
          <a:noFill/>
        </p:spPr>
        <p:txBody>
          <a:bodyPr wrap="none" tIns="0" bIns="0" rtlCol="0">
            <a:spAutoFit/>
          </a:bodyPr>
          <a:lstStyle/>
          <a:p>
            <a:pPr algn="r"/>
            <a:r>
              <a:rPr lang="en-GB" sz="600">
                <a:solidFill>
                  <a:srgbClr val="58585A"/>
                </a:solidFill>
                <a:latin typeface="Arial" pitchFamily="34" charset="0"/>
                <a:cs typeface="Arial" pitchFamily="34" charset="0"/>
              </a:rPr>
              <a:t>© The Insights Group Ltd, 2009-2020 All rights reserved.</a:t>
            </a:r>
          </a:p>
        </p:txBody>
      </p:sp>
      <p:sp>
        <p:nvSpPr>
          <p:cNvPr id="9" name="Title 1">
            <a:extLst>
              <a:ext uri="{FF2B5EF4-FFF2-40B4-BE49-F238E27FC236}">
                <a16:creationId xmlns:a16="http://schemas.microsoft.com/office/drawing/2014/main" id="{D0D17DC1-DF0B-45C7-B881-6D2433BC0267}"/>
              </a:ext>
            </a:extLst>
          </p:cNvPr>
          <p:cNvSpPr>
            <a:spLocks noGrp="1"/>
          </p:cNvSpPr>
          <p:nvPr>
            <p:ph type="ctrTitle"/>
          </p:nvPr>
        </p:nvSpPr>
        <p:spPr>
          <a:xfrm>
            <a:off x="251520" y="3507854"/>
            <a:ext cx="5040560" cy="936104"/>
          </a:xfrm>
        </p:spPr>
        <p:txBody>
          <a:bodyPr>
            <a:noAutofit/>
          </a:bodyPr>
          <a:lstStyle>
            <a:lvl1pPr algn="l">
              <a:defRPr sz="3000" baseline="0">
                <a:solidFill>
                  <a:srgbClr val="58585A"/>
                </a:solidFill>
                <a:latin typeface="Arial" panose="020B0604020202020204" pitchFamily="34" charset="0"/>
                <a:cs typeface="Arial" panose="020B0604020202020204" pitchFamily="34" charset="0"/>
              </a:defRPr>
            </a:lvl1pPr>
          </a:lstStyle>
          <a:p>
            <a:endParaRPr lang="en-GB"/>
          </a:p>
        </p:txBody>
      </p:sp>
    </p:spTree>
    <p:extLst>
      <p:ext uri="{BB962C8B-B14F-4D97-AF65-F5344CB8AC3E}">
        <p14:creationId xmlns:p14="http://schemas.microsoft.com/office/powerpoint/2010/main" val="10752092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5. Discovery - Title CB 1">
    <p:spTree>
      <p:nvGrpSpPr>
        <p:cNvPr id="1" name=""/>
        <p:cNvGrpSpPr/>
        <p:nvPr/>
      </p:nvGrpSpPr>
      <p:grpSpPr>
        <a:xfrm>
          <a:off x="0" y="0"/>
          <a:ext cx="0" cy="0"/>
          <a:chOff x="0" y="0"/>
          <a:chExt cx="0" cy="0"/>
        </a:xfrm>
      </p:grpSpPr>
      <p:pic>
        <p:nvPicPr>
          <p:cNvPr id="3" name="Picture 2"/>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354" y="0"/>
            <a:ext cx="9141291" cy="5143500"/>
          </a:xfrm>
          <a:prstGeom prst="rect">
            <a:avLst/>
          </a:prstGeom>
        </p:spPr>
      </p:pic>
      <p:pic>
        <p:nvPicPr>
          <p:cNvPr id="7" name="Picture 6"/>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994275" y="4161503"/>
            <a:ext cx="2149725" cy="981997"/>
          </a:xfrm>
          <a:prstGeom prst="rect">
            <a:avLst/>
          </a:prstGeom>
        </p:spPr>
      </p:pic>
      <p:sp>
        <p:nvSpPr>
          <p:cNvPr id="11" name="Subtitle 2"/>
          <p:cNvSpPr>
            <a:spLocks noGrp="1"/>
          </p:cNvSpPr>
          <p:nvPr>
            <p:ph type="subTitle" idx="1"/>
          </p:nvPr>
        </p:nvSpPr>
        <p:spPr>
          <a:xfrm>
            <a:off x="251520" y="4515966"/>
            <a:ext cx="5040560" cy="432048"/>
          </a:xfrm>
        </p:spPr>
        <p:txBody>
          <a:bodyPr>
            <a:noAutofit/>
          </a:bodyPr>
          <a:lstStyle>
            <a:lvl1pPr marL="0" indent="0" algn="l">
              <a:lnSpc>
                <a:spcPct val="100000"/>
              </a:lnSpc>
              <a:buFontTx/>
              <a:buNone/>
              <a:defRPr sz="2400" baseline="0">
                <a:solidFill>
                  <a:srgbClr val="58585A"/>
                </a:solidFill>
                <a:latin typeface="Arial" panose="020B0604020202020204" pitchFamily="34" charset="0"/>
                <a:cs typeface="Arial" panose="020B0604020202020204" pitchFamily="34" charset="0"/>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endParaRPr lang="en-GB"/>
          </a:p>
        </p:txBody>
      </p:sp>
      <p:sp>
        <p:nvSpPr>
          <p:cNvPr id="8" name="TextBox 7">
            <a:extLst>
              <a:ext uri="{FF2B5EF4-FFF2-40B4-BE49-F238E27FC236}">
                <a16:creationId xmlns:a16="http://schemas.microsoft.com/office/drawing/2014/main" id="{28E6CF78-C2D4-4EBC-92CB-9C134BD3E4CF}"/>
              </a:ext>
            </a:extLst>
          </p:cNvPr>
          <p:cNvSpPr txBox="1"/>
          <p:nvPr userDrawn="1"/>
        </p:nvSpPr>
        <p:spPr>
          <a:xfrm>
            <a:off x="6803866" y="4948014"/>
            <a:ext cx="2157963" cy="92333"/>
          </a:xfrm>
          <a:prstGeom prst="rect">
            <a:avLst/>
          </a:prstGeom>
          <a:noFill/>
        </p:spPr>
        <p:txBody>
          <a:bodyPr wrap="none" tIns="0" bIns="0" rtlCol="0">
            <a:spAutoFit/>
          </a:bodyPr>
          <a:lstStyle/>
          <a:p>
            <a:pPr algn="r"/>
            <a:r>
              <a:rPr lang="en-GB" sz="600">
                <a:solidFill>
                  <a:srgbClr val="58585A"/>
                </a:solidFill>
                <a:latin typeface="Arial" pitchFamily="34" charset="0"/>
                <a:cs typeface="Arial" pitchFamily="34" charset="0"/>
              </a:rPr>
              <a:t>© The Insights Group Ltd, 2009-2020 All rights reserved.</a:t>
            </a:r>
          </a:p>
        </p:txBody>
      </p:sp>
      <p:sp>
        <p:nvSpPr>
          <p:cNvPr id="9" name="Title 1">
            <a:extLst>
              <a:ext uri="{FF2B5EF4-FFF2-40B4-BE49-F238E27FC236}">
                <a16:creationId xmlns:a16="http://schemas.microsoft.com/office/drawing/2014/main" id="{160EEB4B-A658-42B1-960A-2D32D0D2EEED}"/>
              </a:ext>
            </a:extLst>
          </p:cNvPr>
          <p:cNvSpPr>
            <a:spLocks noGrp="1"/>
          </p:cNvSpPr>
          <p:nvPr>
            <p:ph type="ctrTitle"/>
          </p:nvPr>
        </p:nvSpPr>
        <p:spPr>
          <a:xfrm>
            <a:off x="251520" y="3507854"/>
            <a:ext cx="5040560" cy="936104"/>
          </a:xfrm>
        </p:spPr>
        <p:txBody>
          <a:bodyPr>
            <a:noAutofit/>
          </a:bodyPr>
          <a:lstStyle>
            <a:lvl1pPr algn="l">
              <a:defRPr sz="3000" baseline="0">
                <a:solidFill>
                  <a:srgbClr val="58585A"/>
                </a:solidFill>
                <a:latin typeface="Arial" panose="020B0604020202020204" pitchFamily="34" charset="0"/>
                <a:cs typeface="Arial" panose="020B0604020202020204" pitchFamily="34" charset="0"/>
              </a:defRPr>
            </a:lvl1pPr>
          </a:lstStyle>
          <a:p>
            <a:endParaRPr lang="en-GB"/>
          </a:p>
        </p:txBody>
      </p:sp>
    </p:spTree>
    <p:extLst>
      <p:ext uri="{BB962C8B-B14F-4D97-AF65-F5344CB8AC3E}">
        <p14:creationId xmlns:p14="http://schemas.microsoft.com/office/powerpoint/2010/main" val="401583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userDrawn="1">
  <p:cSld name="6. Discovery - Title FR 2">
    <p:spTree>
      <p:nvGrpSpPr>
        <p:cNvPr id="1" name=""/>
        <p:cNvGrpSpPr/>
        <p:nvPr/>
      </p:nvGrpSpPr>
      <p:grpSpPr>
        <a:xfrm>
          <a:off x="0" y="0"/>
          <a:ext cx="0" cy="0"/>
          <a:chOff x="0" y="0"/>
          <a:chExt cx="0" cy="0"/>
        </a:xfrm>
      </p:grpSpPr>
      <p:pic>
        <p:nvPicPr>
          <p:cNvPr id="4" name="Picture 3"/>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355" y="0"/>
            <a:ext cx="9141291" cy="5143500"/>
          </a:xfrm>
          <a:prstGeom prst="rect">
            <a:avLst/>
          </a:prstGeom>
        </p:spPr>
      </p:pic>
      <p:sp>
        <p:nvSpPr>
          <p:cNvPr id="2" name="Title 1"/>
          <p:cNvSpPr>
            <a:spLocks noGrp="1"/>
          </p:cNvSpPr>
          <p:nvPr>
            <p:ph type="ctrTitle" hasCustomPrompt="1"/>
          </p:nvPr>
        </p:nvSpPr>
        <p:spPr>
          <a:xfrm>
            <a:off x="3635896" y="1563638"/>
            <a:ext cx="5040560" cy="1224136"/>
          </a:xfrm>
        </p:spPr>
        <p:txBody>
          <a:bodyPr anchor="ctr">
            <a:noAutofit/>
          </a:bodyPr>
          <a:lstStyle>
            <a:lvl1pPr algn="l">
              <a:defRPr sz="3600" b="0" baseline="0">
                <a:solidFill>
                  <a:schemeClr val="tx1"/>
                </a:solidFill>
                <a:latin typeface="Arial" panose="020B0604020202020204" pitchFamily="34" charset="0"/>
                <a:cs typeface="Arial" panose="020B0604020202020204" pitchFamily="34" charset="0"/>
              </a:defRPr>
            </a:lvl1pPr>
          </a:lstStyle>
          <a:p>
            <a:r>
              <a:rPr lang="en-US"/>
              <a:t>Click to edit Master</a:t>
            </a:r>
            <a:br>
              <a:rPr lang="en-US"/>
            </a:br>
            <a:r>
              <a:rPr lang="en-US"/>
              <a:t>title style</a:t>
            </a:r>
            <a:endParaRPr lang="en-GB"/>
          </a:p>
        </p:txBody>
      </p:sp>
      <p:sp>
        <p:nvSpPr>
          <p:cNvPr id="3" name="Subtitle 2"/>
          <p:cNvSpPr>
            <a:spLocks noGrp="1"/>
          </p:cNvSpPr>
          <p:nvPr>
            <p:ph type="subTitle" idx="1" hasCustomPrompt="1"/>
          </p:nvPr>
        </p:nvSpPr>
        <p:spPr>
          <a:xfrm>
            <a:off x="3625387" y="2895786"/>
            <a:ext cx="5040560" cy="468052"/>
          </a:xfrm>
        </p:spPr>
        <p:txBody>
          <a:bodyPr>
            <a:noAutofit/>
          </a:bodyPr>
          <a:lstStyle>
            <a:lvl1pPr marL="0" indent="0" algn="l">
              <a:lnSpc>
                <a:spcPct val="100000"/>
              </a:lnSpc>
              <a:buFont typeface="+mj-lt"/>
              <a:buNone/>
              <a:defRPr sz="2400" b="0" baseline="0">
                <a:solidFill>
                  <a:srgbClr val="58585A"/>
                </a:solidFill>
                <a:latin typeface="Arial" panose="020B0604020202020204" pitchFamily="34" charset="0"/>
                <a:cs typeface="Arial" panose="020B0604020202020204" pitchFamily="34" charset="0"/>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Double tap to add subtitle</a:t>
            </a:r>
            <a:endParaRPr lang="en-GB"/>
          </a:p>
        </p:txBody>
      </p:sp>
      <p:pic>
        <p:nvPicPr>
          <p:cNvPr id="7" name="Picture 6"/>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994275" y="0"/>
            <a:ext cx="2149725" cy="981997"/>
          </a:xfrm>
          <a:prstGeom prst="rect">
            <a:avLst/>
          </a:prstGeom>
        </p:spPr>
      </p:pic>
      <p:sp>
        <p:nvSpPr>
          <p:cNvPr id="9" name="TextBox 8">
            <a:extLst>
              <a:ext uri="{FF2B5EF4-FFF2-40B4-BE49-F238E27FC236}">
                <a16:creationId xmlns:a16="http://schemas.microsoft.com/office/drawing/2014/main" id="{4914825E-9590-4917-906E-4ADE2CBDFD2B}"/>
              </a:ext>
            </a:extLst>
          </p:cNvPr>
          <p:cNvSpPr txBox="1"/>
          <p:nvPr userDrawn="1"/>
        </p:nvSpPr>
        <p:spPr>
          <a:xfrm>
            <a:off x="6803866" y="4948014"/>
            <a:ext cx="2157963" cy="92333"/>
          </a:xfrm>
          <a:prstGeom prst="rect">
            <a:avLst/>
          </a:prstGeom>
          <a:noFill/>
        </p:spPr>
        <p:txBody>
          <a:bodyPr wrap="none" tIns="0" bIns="0" rtlCol="0">
            <a:spAutoFit/>
          </a:bodyPr>
          <a:lstStyle/>
          <a:p>
            <a:pPr algn="r"/>
            <a:r>
              <a:rPr lang="en-GB" sz="600">
                <a:solidFill>
                  <a:srgbClr val="58585A"/>
                </a:solidFill>
                <a:latin typeface="Arial" pitchFamily="34" charset="0"/>
                <a:cs typeface="Arial" pitchFamily="34" charset="0"/>
              </a:rPr>
              <a:t>© The Insights Group Ltd, 2009-2020 All rights reserved.</a:t>
            </a:r>
          </a:p>
        </p:txBody>
      </p:sp>
    </p:spTree>
    <p:extLst>
      <p:ext uri="{BB962C8B-B14F-4D97-AF65-F5344CB8AC3E}">
        <p14:creationId xmlns:p14="http://schemas.microsoft.com/office/powerpoint/2010/main" val="8934150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1_6. Discovery - Title FR 2">
    <p:spTree>
      <p:nvGrpSpPr>
        <p:cNvPr id="1" name=""/>
        <p:cNvGrpSpPr/>
        <p:nvPr/>
      </p:nvGrpSpPr>
      <p:grpSpPr>
        <a:xfrm>
          <a:off x="0" y="0"/>
          <a:ext cx="0" cy="0"/>
          <a:chOff x="0" y="0"/>
          <a:chExt cx="0" cy="0"/>
        </a:xfrm>
      </p:grpSpPr>
      <p:pic>
        <p:nvPicPr>
          <p:cNvPr id="4" name="Picture 3"/>
          <p:cNvPicPr>
            <a:picLocks noChangeAspect="1"/>
          </p:cNvPicPr>
          <p:nvPr userDrawn="1"/>
        </p:nvPicPr>
        <p:blipFill>
          <a:blip r:embed="rId2" cstate="print">
            <a:extLst>
              <a:ext uri="{28A0092B-C50C-407E-A947-70E740481C1C}">
                <a14:useLocalDpi xmlns:a14="http://schemas.microsoft.com/office/drawing/2010/main" val="0"/>
              </a:ext>
            </a:extLst>
          </a:blip>
          <a:srcRect/>
          <a:stretch/>
        </p:blipFill>
        <p:spPr>
          <a:xfrm>
            <a:off x="1355" y="11374"/>
            <a:ext cx="3130486" cy="5120751"/>
          </a:xfrm>
          <a:prstGeom prst="rect">
            <a:avLst/>
          </a:prstGeom>
        </p:spPr>
      </p:pic>
      <p:sp>
        <p:nvSpPr>
          <p:cNvPr id="2" name="Title 1"/>
          <p:cNvSpPr>
            <a:spLocks noGrp="1"/>
          </p:cNvSpPr>
          <p:nvPr>
            <p:ph type="ctrTitle" hasCustomPrompt="1"/>
          </p:nvPr>
        </p:nvSpPr>
        <p:spPr>
          <a:xfrm>
            <a:off x="3635896" y="1563638"/>
            <a:ext cx="5040560" cy="1224136"/>
          </a:xfrm>
        </p:spPr>
        <p:txBody>
          <a:bodyPr anchor="ctr">
            <a:noAutofit/>
          </a:bodyPr>
          <a:lstStyle>
            <a:lvl1pPr algn="l">
              <a:defRPr sz="3600" b="0" baseline="0">
                <a:solidFill>
                  <a:schemeClr val="tx1"/>
                </a:solidFill>
                <a:latin typeface="Arial" panose="020B0604020202020204" pitchFamily="34" charset="0"/>
                <a:cs typeface="Arial" panose="020B0604020202020204" pitchFamily="34" charset="0"/>
              </a:defRPr>
            </a:lvl1pPr>
          </a:lstStyle>
          <a:p>
            <a:r>
              <a:rPr lang="en-US"/>
              <a:t>Click to edit Master</a:t>
            </a:r>
            <a:br>
              <a:rPr lang="en-US"/>
            </a:br>
            <a:r>
              <a:rPr lang="en-US"/>
              <a:t>title style</a:t>
            </a:r>
            <a:endParaRPr lang="en-GB"/>
          </a:p>
        </p:txBody>
      </p:sp>
      <p:sp>
        <p:nvSpPr>
          <p:cNvPr id="3" name="Subtitle 2"/>
          <p:cNvSpPr>
            <a:spLocks noGrp="1"/>
          </p:cNvSpPr>
          <p:nvPr>
            <p:ph type="subTitle" idx="1" hasCustomPrompt="1"/>
          </p:nvPr>
        </p:nvSpPr>
        <p:spPr>
          <a:xfrm>
            <a:off x="3625387" y="2895786"/>
            <a:ext cx="5040560" cy="468052"/>
          </a:xfrm>
        </p:spPr>
        <p:txBody>
          <a:bodyPr>
            <a:noAutofit/>
          </a:bodyPr>
          <a:lstStyle>
            <a:lvl1pPr marL="0" indent="0" algn="l">
              <a:lnSpc>
                <a:spcPct val="100000"/>
              </a:lnSpc>
              <a:buFont typeface="+mj-lt"/>
              <a:buNone/>
              <a:defRPr sz="2400" b="0" baseline="0">
                <a:solidFill>
                  <a:srgbClr val="58585A"/>
                </a:solidFill>
                <a:latin typeface="Arial" panose="020B0604020202020204" pitchFamily="34" charset="0"/>
                <a:cs typeface="Arial" panose="020B0604020202020204" pitchFamily="34" charset="0"/>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Double tap to add subtitle</a:t>
            </a:r>
            <a:endParaRPr lang="en-GB"/>
          </a:p>
        </p:txBody>
      </p:sp>
      <p:pic>
        <p:nvPicPr>
          <p:cNvPr id="7" name="Picture 6"/>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994275" y="0"/>
            <a:ext cx="2149725" cy="981997"/>
          </a:xfrm>
          <a:prstGeom prst="rect">
            <a:avLst/>
          </a:prstGeom>
        </p:spPr>
      </p:pic>
      <p:sp>
        <p:nvSpPr>
          <p:cNvPr id="9" name="TextBox 8">
            <a:extLst>
              <a:ext uri="{FF2B5EF4-FFF2-40B4-BE49-F238E27FC236}">
                <a16:creationId xmlns:a16="http://schemas.microsoft.com/office/drawing/2014/main" id="{4914825E-9590-4917-906E-4ADE2CBDFD2B}"/>
              </a:ext>
            </a:extLst>
          </p:cNvPr>
          <p:cNvSpPr txBox="1"/>
          <p:nvPr userDrawn="1"/>
        </p:nvSpPr>
        <p:spPr>
          <a:xfrm>
            <a:off x="6803866" y="4948014"/>
            <a:ext cx="2157963" cy="92333"/>
          </a:xfrm>
          <a:prstGeom prst="rect">
            <a:avLst/>
          </a:prstGeom>
          <a:noFill/>
        </p:spPr>
        <p:txBody>
          <a:bodyPr wrap="none" tIns="0" bIns="0" rtlCol="0">
            <a:spAutoFit/>
          </a:bodyPr>
          <a:lstStyle/>
          <a:p>
            <a:pPr algn="r"/>
            <a:r>
              <a:rPr lang="en-GB" sz="600">
                <a:solidFill>
                  <a:srgbClr val="58585A"/>
                </a:solidFill>
                <a:latin typeface="Arial" pitchFamily="34" charset="0"/>
                <a:cs typeface="Arial" pitchFamily="34" charset="0"/>
              </a:rPr>
              <a:t>© The Insights Group Ltd, 2009-2020 All rights reserved.</a:t>
            </a:r>
          </a:p>
        </p:txBody>
      </p:sp>
    </p:spTree>
    <p:extLst>
      <p:ext uri="{BB962C8B-B14F-4D97-AF65-F5344CB8AC3E}">
        <p14:creationId xmlns:p14="http://schemas.microsoft.com/office/powerpoint/2010/main" val="9048795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7. Discovery - Title SY 2">
    <p:spTree>
      <p:nvGrpSpPr>
        <p:cNvPr id="1" name=""/>
        <p:cNvGrpSpPr/>
        <p:nvPr/>
      </p:nvGrpSpPr>
      <p:grpSpPr>
        <a:xfrm>
          <a:off x="0" y="0"/>
          <a:ext cx="0" cy="0"/>
          <a:chOff x="0" y="0"/>
          <a:chExt cx="0" cy="0"/>
        </a:xfrm>
      </p:grpSpPr>
      <p:pic>
        <p:nvPicPr>
          <p:cNvPr id="5" name="Picture 4"/>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354" y="0"/>
            <a:ext cx="9141291" cy="5143500"/>
          </a:xfrm>
          <a:prstGeom prst="rect">
            <a:avLst/>
          </a:prstGeom>
        </p:spPr>
      </p:pic>
      <p:pic>
        <p:nvPicPr>
          <p:cNvPr id="7" name="Picture 6"/>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994275" y="0"/>
            <a:ext cx="2149725" cy="981997"/>
          </a:xfrm>
          <a:prstGeom prst="rect">
            <a:avLst/>
          </a:prstGeom>
        </p:spPr>
      </p:pic>
      <p:sp>
        <p:nvSpPr>
          <p:cNvPr id="12" name="Title 1"/>
          <p:cNvSpPr>
            <a:spLocks noGrp="1"/>
          </p:cNvSpPr>
          <p:nvPr>
            <p:ph type="ctrTitle" hasCustomPrompt="1"/>
          </p:nvPr>
        </p:nvSpPr>
        <p:spPr>
          <a:xfrm>
            <a:off x="3635896" y="1563638"/>
            <a:ext cx="5040560" cy="1224136"/>
          </a:xfrm>
        </p:spPr>
        <p:txBody>
          <a:bodyPr anchor="ctr">
            <a:noAutofit/>
          </a:bodyPr>
          <a:lstStyle>
            <a:lvl1pPr algn="l">
              <a:defRPr sz="3600" b="0" baseline="0">
                <a:solidFill>
                  <a:schemeClr val="tx1"/>
                </a:solidFill>
                <a:latin typeface="Arial" panose="020B0604020202020204" pitchFamily="34" charset="0"/>
                <a:cs typeface="Arial" panose="020B0604020202020204" pitchFamily="34" charset="0"/>
              </a:defRPr>
            </a:lvl1pPr>
          </a:lstStyle>
          <a:p>
            <a:r>
              <a:rPr lang="en-US"/>
              <a:t>Click to edit Master</a:t>
            </a:r>
            <a:br>
              <a:rPr lang="en-US"/>
            </a:br>
            <a:r>
              <a:rPr lang="en-US"/>
              <a:t>title style</a:t>
            </a:r>
            <a:endParaRPr lang="en-GB"/>
          </a:p>
        </p:txBody>
      </p:sp>
      <p:sp>
        <p:nvSpPr>
          <p:cNvPr id="13" name="Subtitle 2"/>
          <p:cNvSpPr>
            <a:spLocks noGrp="1"/>
          </p:cNvSpPr>
          <p:nvPr>
            <p:ph type="subTitle" idx="1" hasCustomPrompt="1"/>
          </p:nvPr>
        </p:nvSpPr>
        <p:spPr>
          <a:xfrm>
            <a:off x="3625387" y="2895786"/>
            <a:ext cx="5040560" cy="468052"/>
          </a:xfrm>
        </p:spPr>
        <p:txBody>
          <a:bodyPr>
            <a:noAutofit/>
          </a:bodyPr>
          <a:lstStyle>
            <a:lvl1pPr marL="0" indent="0" algn="l">
              <a:lnSpc>
                <a:spcPct val="100000"/>
              </a:lnSpc>
              <a:buFont typeface="+mj-lt"/>
              <a:buNone/>
              <a:defRPr sz="2400" b="0" baseline="0">
                <a:solidFill>
                  <a:srgbClr val="58585A"/>
                </a:solidFill>
                <a:latin typeface="Arial" panose="020B0604020202020204" pitchFamily="34" charset="0"/>
                <a:cs typeface="Arial" panose="020B0604020202020204" pitchFamily="34" charset="0"/>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Enter five facets here</a:t>
            </a:r>
            <a:endParaRPr lang="en-GB"/>
          </a:p>
        </p:txBody>
      </p:sp>
      <p:sp>
        <p:nvSpPr>
          <p:cNvPr id="9" name="TextBox 8">
            <a:extLst>
              <a:ext uri="{FF2B5EF4-FFF2-40B4-BE49-F238E27FC236}">
                <a16:creationId xmlns:a16="http://schemas.microsoft.com/office/drawing/2014/main" id="{79457AE2-217B-4C2E-B287-EBC68E42B1DE}"/>
              </a:ext>
            </a:extLst>
          </p:cNvPr>
          <p:cNvSpPr txBox="1"/>
          <p:nvPr userDrawn="1"/>
        </p:nvSpPr>
        <p:spPr>
          <a:xfrm>
            <a:off x="6803866" y="4948014"/>
            <a:ext cx="2157963" cy="92333"/>
          </a:xfrm>
          <a:prstGeom prst="rect">
            <a:avLst/>
          </a:prstGeom>
          <a:noFill/>
        </p:spPr>
        <p:txBody>
          <a:bodyPr wrap="none" tIns="0" bIns="0" rtlCol="0">
            <a:spAutoFit/>
          </a:bodyPr>
          <a:lstStyle/>
          <a:p>
            <a:pPr algn="r"/>
            <a:r>
              <a:rPr lang="en-GB" sz="600">
                <a:solidFill>
                  <a:srgbClr val="58585A"/>
                </a:solidFill>
                <a:latin typeface="Arial" pitchFamily="34" charset="0"/>
                <a:cs typeface="Arial" pitchFamily="34" charset="0"/>
              </a:rPr>
              <a:t>© The Insights Group Ltd, 2009-2020 All rights reserved.</a:t>
            </a:r>
          </a:p>
        </p:txBody>
      </p:sp>
    </p:spTree>
    <p:extLst>
      <p:ext uri="{BB962C8B-B14F-4D97-AF65-F5344CB8AC3E}">
        <p14:creationId xmlns:p14="http://schemas.microsoft.com/office/powerpoint/2010/main" val="185110003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8. Discovery - Title EG 2">
    <p:spTree>
      <p:nvGrpSpPr>
        <p:cNvPr id="1" name=""/>
        <p:cNvGrpSpPr/>
        <p:nvPr/>
      </p:nvGrpSpPr>
      <p:grpSpPr>
        <a:xfrm>
          <a:off x="0" y="0"/>
          <a:ext cx="0" cy="0"/>
          <a:chOff x="0" y="0"/>
          <a:chExt cx="0" cy="0"/>
        </a:xfrm>
      </p:grpSpPr>
      <p:pic>
        <p:nvPicPr>
          <p:cNvPr id="4" name="Picture 3"/>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354" y="0"/>
            <a:ext cx="9141291" cy="5143500"/>
          </a:xfrm>
          <a:prstGeom prst="rect">
            <a:avLst/>
          </a:prstGeom>
        </p:spPr>
      </p:pic>
      <p:pic>
        <p:nvPicPr>
          <p:cNvPr id="7" name="Picture 6"/>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994275" y="0"/>
            <a:ext cx="2149725" cy="981997"/>
          </a:xfrm>
          <a:prstGeom prst="rect">
            <a:avLst/>
          </a:prstGeom>
        </p:spPr>
      </p:pic>
      <p:sp>
        <p:nvSpPr>
          <p:cNvPr id="14" name="Title 1"/>
          <p:cNvSpPr>
            <a:spLocks noGrp="1"/>
          </p:cNvSpPr>
          <p:nvPr>
            <p:ph type="ctrTitle" hasCustomPrompt="1"/>
          </p:nvPr>
        </p:nvSpPr>
        <p:spPr>
          <a:xfrm>
            <a:off x="3635896" y="1563638"/>
            <a:ext cx="5040560" cy="1224136"/>
          </a:xfrm>
        </p:spPr>
        <p:txBody>
          <a:bodyPr anchor="ctr">
            <a:noAutofit/>
          </a:bodyPr>
          <a:lstStyle>
            <a:lvl1pPr algn="l">
              <a:defRPr sz="3600" b="0" baseline="0">
                <a:solidFill>
                  <a:schemeClr val="tx1"/>
                </a:solidFill>
                <a:latin typeface="Arial" panose="020B0604020202020204" pitchFamily="34" charset="0"/>
                <a:cs typeface="Arial" panose="020B0604020202020204" pitchFamily="34" charset="0"/>
              </a:defRPr>
            </a:lvl1pPr>
          </a:lstStyle>
          <a:p>
            <a:r>
              <a:rPr lang="en-US"/>
              <a:t>Click to edit Master</a:t>
            </a:r>
            <a:br>
              <a:rPr lang="en-US"/>
            </a:br>
            <a:r>
              <a:rPr lang="en-US"/>
              <a:t>title style</a:t>
            </a:r>
            <a:endParaRPr lang="en-GB"/>
          </a:p>
        </p:txBody>
      </p:sp>
      <p:sp>
        <p:nvSpPr>
          <p:cNvPr id="15" name="Subtitle 2"/>
          <p:cNvSpPr>
            <a:spLocks noGrp="1"/>
          </p:cNvSpPr>
          <p:nvPr>
            <p:ph type="subTitle" idx="1" hasCustomPrompt="1"/>
          </p:nvPr>
        </p:nvSpPr>
        <p:spPr>
          <a:xfrm>
            <a:off x="3625387" y="2895786"/>
            <a:ext cx="5040560" cy="468052"/>
          </a:xfrm>
        </p:spPr>
        <p:txBody>
          <a:bodyPr>
            <a:noAutofit/>
          </a:bodyPr>
          <a:lstStyle>
            <a:lvl1pPr marL="0" indent="0" algn="l">
              <a:lnSpc>
                <a:spcPct val="100000"/>
              </a:lnSpc>
              <a:buFont typeface="+mj-lt"/>
              <a:buNone/>
              <a:defRPr sz="2400" b="0" baseline="0">
                <a:solidFill>
                  <a:srgbClr val="58585A"/>
                </a:solidFill>
                <a:latin typeface="Arial" panose="020B0604020202020204" pitchFamily="34" charset="0"/>
                <a:cs typeface="Arial" panose="020B0604020202020204" pitchFamily="34" charset="0"/>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Enter five facets here</a:t>
            </a:r>
            <a:endParaRPr lang="en-GB"/>
          </a:p>
        </p:txBody>
      </p:sp>
      <p:sp>
        <p:nvSpPr>
          <p:cNvPr id="9" name="TextBox 8">
            <a:extLst>
              <a:ext uri="{FF2B5EF4-FFF2-40B4-BE49-F238E27FC236}">
                <a16:creationId xmlns:a16="http://schemas.microsoft.com/office/drawing/2014/main" id="{566BC822-6C60-48F8-BEA4-A40F1F7FBB99}"/>
              </a:ext>
            </a:extLst>
          </p:cNvPr>
          <p:cNvSpPr txBox="1"/>
          <p:nvPr userDrawn="1"/>
        </p:nvSpPr>
        <p:spPr>
          <a:xfrm>
            <a:off x="6803866" y="4948014"/>
            <a:ext cx="2157963" cy="92333"/>
          </a:xfrm>
          <a:prstGeom prst="rect">
            <a:avLst/>
          </a:prstGeom>
          <a:noFill/>
        </p:spPr>
        <p:txBody>
          <a:bodyPr wrap="none" tIns="0" bIns="0" rtlCol="0">
            <a:spAutoFit/>
          </a:bodyPr>
          <a:lstStyle/>
          <a:p>
            <a:pPr algn="r"/>
            <a:r>
              <a:rPr lang="en-GB" sz="600">
                <a:solidFill>
                  <a:srgbClr val="58585A"/>
                </a:solidFill>
                <a:latin typeface="Arial" pitchFamily="34" charset="0"/>
                <a:cs typeface="Arial" pitchFamily="34" charset="0"/>
              </a:rPr>
              <a:t>© The Insights Group Ltd, 2009-2020 All rights reserved.</a:t>
            </a:r>
          </a:p>
        </p:txBody>
      </p:sp>
    </p:spTree>
    <p:extLst>
      <p:ext uri="{BB962C8B-B14F-4D97-AF65-F5344CB8AC3E}">
        <p14:creationId xmlns:p14="http://schemas.microsoft.com/office/powerpoint/2010/main" val="373251145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9. Discovery - Title CB 2">
    <p:spTree>
      <p:nvGrpSpPr>
        <p:cNvPr id="1" name=""/>
        <p:cNvGrpSpPr/>
        <p:nvPr/>
      </p:nvGrpSpPr>
      <p:grpSpPr>
        <a:xfrm>
          <a:off x="0" y="0"/>
          <a:ext cx="0" cy="0"/>
          <a:chOff x="0" y="0"/>
          <a:chExt cx="0" cy="0"/>
        </a:xfrm>
      </p:grpSpPr>
      <p:pic>
        <p:nvPicPr>
          <p:cNvPr id="5" name="Picture 4"/>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354" y="0"/>
            <a:ext cx="9141291" cy="5143500"/>
          </a:xfrm>
          <a:prstGeom prst="rect">
            <a:avLst/>
          </a:prstGeom>
        </p:spPr>
      </p:pic>
      <p:pic>
        <p:nvPicPr>
          <p:cNvPr id="7" name="Picture 6"/>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994275" y="0"/>
            <a:ext cx="2149725" cy="981997"/>
          </a:xfrm>
          <a:prstGeom prst="rect">
            <a:avLst/>
          </a:prstGeom>
        </p:spPr>
      </p:pic>
      <p:sp>
        <p:nvSpPr>
          <p:cNvPr id="12" name="Title 1"/>
          <p:cNvSpPr>
            <a:spLocks noGrp="1"/>
          </p:cNvSpPr>
          <p:nvPr>
            <p:ph type="ctrTitle" hasCustomPrompt="1"/>
          </p:nvPr>
        </p:nvSpPr>
        <p:spPr>
          <a:xfrm>
            <a:off x="3635896" y="1563638"/>
            <a:ext cx="5040560" cy="1224136"/>
          </a:xfrm>
        </p:spPr>
        <p:txBody>
          <a:bodyPr anchor="ctr">
            <a:noAutofit/>
          </a:bodyPr>
          <a:lstStyle>
            <a:lvl1pPr algn="l">
              <a:defRPr sz="3600" b="0" baseline="0">
                <a:solidFill>
                  <a:schemeClr val="tx1"/>
                </a:solidFill>
                <a:latin typeface="Arial" panose="020B0604020202020204" pitchFamily="34" charset="0"/>
                <a:cs typeface="Arial" panose="020B0604020202020204" pitchFamily="34" charset="0"/>
              </a:defRPr>
            </a:lvl1pPr>
          </a:lstStyle>
          <a:p>
            <a:r>
              <a:rPr lang="en-US"/>
              <a:t>Click to edit Master</a:t>
            </a:r>
            <a:br>
              <a:rPr lang="en-US"/>
            </a:br>
            <a:r>
              <a:rPr lang="en-US"/>
              <a:t>title style</a:t>
            </a:r>
            <a:endParaRPr lang="en-GB"/>
          </a:p>
        </p:txBody>
      </p:sp>
      <p:sp>
        <p:nvSpPr>
          <p:cNvPr id="13" name="Subtitle 2"/>
          <p:cNvSpPr>
            <a:spLocks noGrp="1"/>
          </p:cNvSpPr>
          <p:nvPr>
            <p:ph type="subTitle" idx="1" hasCustomPrompt="1"/>
          </p:nvPr>
        </p:nvSpPr>
        <p:spPr>
          <a:xfrm>
            <a:off x="3625387" y="2895786"/>
            <a:ext cx="5040560" cy="468052"/>
          </a:xfrm>
        </p:spPr>
        <p:txBody>
          <a:bodyPr>
            <a:noAutofit/>
          </a:bodyPr>
          <a:lstStyle>
            <a:lvl1pPr marL="0" indent="0" algn="l">
              <a:lnSpc>
                <a:spcPct val="100000"/>
              </a:lnSpc>
              <a:buFont typeface="+mj-lt"/>
              <a:buNone/>
              <a:defRPr sz="2400" b="0" baseline="0">
                <a:solidFill>
                  <a:srgbClr val="58585A"/>
                </a:solidFill>
                <a:latin typeface="Arial" panose="020B0604020202020204" pitchFamily="34" charset="0"/>
                <a:cs typeface="Arial" panose="020B0604020202020204" pitchFamily="34" charset="0"/>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Enter five facets here</a:t>
            </a:r>
            <a:endParaRPr lang="en-GB"/>
          </a:p>
        </p:txBody>
      </p:sp>
      <p:sp>
        <p:nvSpPr>
          <p:cNvPr id="9" name="TextBox 8">
            <a:extLst>
              <a:ext uri="{FF2B5EF4-FFF2-40B4-BE49-F238E27FC236}">
                <a16:creationId xmlns:a16="http://schemas.microsoft.com/office/drawing/2014/main" id="{2C92BF59-30A9-4E69-BD4B-5A38CBBED2A7}"/>
              </a:ext>
            </a:extLst>
          </p:cNvPr>
          <p:cNvSpPr txBox="1"/>
          <p:nvPr userDrawn="1"/>
        </p:nvSpPr>
        <p:spPr>
          <a:xfrm>
            <a:off x="6803866" y="4948014"/>
            <a:ext cx="2157963" cy="92333"/>
          </a:xfrm>
          <a:prstGeom prst="rect">
            <a:avLst/>
          </a:prstGeom>
          <a:noFill/>
        </p:spPr>
        <p:txBody>
          <a:bodyPr wrap="none" tIns="0" bIns="0" rtlCol="0">
            <a:spAutoFit/>
          </a:bodyPr>
          <a:lstStyle/>
          <a:p>
            <a:pPr algn="r"/>
            <a:r>
              <a:rPr lang="en-GB" sz="600">
                <a:solidFill>
                  <a:srgbClr val="58585A"/>
                </a:solidFill>
                <a:latin typeface="Arial" pitchFamily="34" charset="0"/>
                <a:cs typeface="Arial" pitchFamily="34" charset="0"/>
              </a:rPr>
              <a:t>© The Insights Group Ltd, 2009-2020 All rights reserved.</a:t>
            </a:r>
          </a:p>
        </p:txBody>
      </p:sp>
    </p:spTree>
    <p:extLst>
      <p:ext uri="{BB962C8B-B14F-4D97-AF65-F5344CB8AC3E}">
        <p14:creationId xmlns:p14="http://schemas.microsoft.com/office/powerpoint/2010/main" val="202178684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0. Discover - Grey footer 1 column">
    <p:spTree>
      <p:nvGrpSpPr>
        <p:cNvPr id="1" name=""/>
        <p:cNvGrpSpPr/>
        <p:nvPr/>
      </p:nvGrpSpPr>
      <p:grpSpPr>
        <a:xfrm>
          <a:off x="0" y="0"/>
          <a:ext cx="0" cy="0"/>
          <a:chOff x="0" y="0"/>
          <a:chExt cx="0" cy="0"/>
        </a:xfrm>
      </p:grpSpPr>
      <p:pic>
        <p:nvPicPr>
          <p:cNvPr id="9" name="Picture 2" descr="X:\Insights Brand 2011\Graphics Team\Brand Evolution 2015\Brand Evolution - Doughnut\Brand Evolution - Doughnut - PPT templates\PPT master images v2\ILD_TB_09_Grey footer.png">
            <a:extLst>
              <a:ext uri="{FF2B5EF4-FFF2-40B4-BE49-F238E27FC236}">
                <a16:creationId xmlns:a16="http://schemas.microsoft.com/office/drawing/2014/main" id="{74385B8F-57D8-4B44-A020-76072429AF35}"/>
              </a:ext>
            </a:extLst>
          </p:cNvPr>
          <p:cNvPicPr>
            <a:picLocks noChangeAspect="1" noChangeArrowheads="1"/>
          </p:cNvPicPr>
          <p:nvPr userDrawn="1"/>
        </p:nvPicPr>
        <p:blipFill rotWithShape="1">
          <a:blip r:embed="rId2">
            <a:extLst>
              <a:ext uri="{28A0092B-C50C-407E-A947-70E740481C1C}">
                <a14:useLocalDpi xmlns:a14="http://schemas.microsoft.com/office/drawing/2010/main" val="0"/>
              </a:ext>
            </a:extLst>
          </a:blip>
          <a:srcRect t="90908" b="2893"/>
          <a:stretch/>
        </p:blipFill>
        <p:spPr bwMode="auto">
          <a:xfrm>
            <a:off x="0" y="4824536"/>
            <a:ext cx="9144000" cy="318964"/>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p:cNvSpPr>
            <a:spLocks noGrp="1"/>
          </p:cNvSpPr>
          <p:nvPr userDrawn="1">
            <p:ph idx="1"/>
          </p:nvPr>
        </p:nvSpPr>
        <p:spPr>
          <a:xfrm>
            <a:off x="503040" y="1113588"/>
            <a:ext cx="8101408" cy="3402378"/>
          </a:xfrm>
        </p:spPr>
        <p:txBody>
          <a:bodyPr/>
          <a:lstStyle>
            <a:lvl1pPr>
              <a:spcBef>
                <a:spcPts val="1200"/>
              </a:spcBef>
              <a:spcAft>
                <a:spcPts val="1000"/>
              </a:spcAft>
              <a:buClr>
                <a:schemeClr val="tx2"/>
              </a:buClr>
              <a:defRPr sz="2800">
                <a:solidFill>
                  <a:srgbClr val="58585A"/>
                </a:solidFill>
                <a:latin typeface="Arial" panose="020B0604020202020204" pitchFamily="34" charset="0"/>
                <a:cs typeface="Arial" panose="020B0604020202020204" pitchFamily="34" charset="0"/>
              </a:defRPr>
            </a:lvl1pPr>
            <a:lvl2pPr>
              <a:buClr>
                <a:schemeClr val="tx1">
                  <a:lumMod val="50000"/>
                  <a:lumOff val="50000"/>
                </a:schemeClr>
              </a:buClr>
              <a:defRPr sz="2400">
                <a:solidFill>
                  <a:srgbClr val="58585A"/>
                </a:solidFill>
                <a:latin typeface="Arial" panose="020B0604020202020204" pitchFamily="34" charset="0"/>
                <a:cs typeface="Arial" panose="020B0604020202020204" pitchFamily="34" charset="0"/>
              </a:defRPr>
            </a:lvl2pPr>
            <a:lvl3pPr>
              <a:buClr>
                <a:schemeClr val="tx1">
                  <a:lumMod val="50000"/>
                  <a:lumOff val="50000"/>
                </a:schemeClr>
              </a:buClr>
              <a:defRPr sz="2200">
                <a:solidFill>
                  <a:srgbClr val="58585A"/>
                </a:solidFill>
                <a:latin typeface="Arial" panose="020B0604020202020204" pitchFamily="34" charset="0"/>
                <a:cs typeface="Arial" panose="020B0604020202020204" pitchFamily="34" charset="0"/>
              </a:defRPr>
            </a:lvl3pPr>
            <a:lvl4pPr>
              <a:buClr>
                <a:schemeClr val="tx1">
                  <a:lumMod val="50000"/>
                  <a:lumOff val="50000"/>
                </a:schemeClr>
              </a:buClr>
              <a:defRPr>
                <a:solidFill>
                  <a:schemeClr val="bg1">
                    <a:lumMod val="50000"/>
                  </a:schemeClr>
                </a:solidFill>
                <a:latin typeface="Arial" panose="020B0604020202020204" pitchFamily="34" charset="0"/>
                <a:cs typeface="Arial" panose="020B0604020202020204" pitchFamily="34" charset="0"/>
              </a:defRPr>
            </a:lvl4pPr>
            <a:lvl5pPr>
              <a:buClr>
                <a:schemeClr val="tx1">
                  <a:lumMod val="50000"/>
                  <a:lumOff val="50000"/>
                </a:schemeClr>
              </a:buClr>
              <a:defRPr>
                <a:solidFill>
                  <a:schemeClr val="bg1">
                    <a:lumMod val="50000"/>
                  </a:schemeClr>
                </a:solidFill>
                <a:latin typeface="Arial" panose="020B0604020202020204" pitchFamily="34" charset="0"/>
                <a:cs typeface="Arial" panose="020B06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Title 1"/>
          <p:cNvSpPr>
            <a:spLocks noGrp="1"/>
          </p:cNvSpPr>
          <p:nvPr>
            <p:ph type="title"/>
          </p:nvPr>
        </p:nvSpPr>
        <p:spPr>
          <a:xfrm>
            <a:off x="503040" y="141480"/>
            <a:ext cx="8101408" cy="857250"/>
          </a:xfrm>
        </p:spPr>
        <p:txBody>
          <a:bodyPr>
            <a:normAutofit/>
          </a:bodyPr>
          <a:lstStyle>
            <a:lvl1pPr algn="l">
              <a:defRPr sz="3400">
                <a:solidFill>
                  <a:srgbClr val="58585A"/>
                </a:solidFill>
                <a:latin typeface="Arial" panose="020B0604020202020204" pitchFamily="34" charset="0"/>
                <a:cs typeface="Arial" panose="020B0604020202020204" pitchFamily="34" charset="0"/>
              </a:defRPr>
            </a:lvl1pPr>
          </a:lstStyle>
          <a:p>
            <a:r>
              <a:rPr lang="en-US"/>
              <a:t>Click to edit Master title style</a:t>
            </a:r>
            <a:endParaRPr lang="en-GB"/>
          </a:p>
        </p:txBody>
      </p:sp>
      <p:sp>
        <p:nvSpPr>
          <p:cNvPr id="6" name="TextBox 5">
            <a:extLst>
              <a:ext uri="{FF2B5EF4-FFF2-40B4-BE49-F238E27FC236}">
                <a16:creationId xmlns:a16="http://schemas.microsoft.com/office/drawing/2014/main" id="{DBDACDE0-15D6-4E87-91E6-9F40A6A0ECCA}"/>
              </a:ext>
            </a:extLst>
          </p:cNvPr>
          <p:cNvSpPr txBox="1"/>
          <p:nvPr userDrawn="1"/>
        </p:nvSpPr>
        <p:spPr>
          <a:xfrm>
            <a:off x="6803866" y="4948014"/>
            <a:ext cx="2157963" cy="92333"/>
          </a:xfrm>
          <a:prstGeom prst="rect">
            <a:avLst/>
          </a:prstGeom>
          <a:noFill/>
        </p:spPr>
        <p:txBody>
          <a:bodyPr wrap="none" tIns="0" bIns="0" rtlCol="0">
            <a:spAutoFit/>
          </a:bodyPr>
          <a:lstStyle/>
          <a:p>
            <a:pPr algn="r"/>
            <a:r>
              <a:rPr lang="en-GB" sz="600">
                <a:solidFill>
                  <a:srgbClr val="58585A"/>
                </a:solidFill>
                <a:latin typeface="Arial" pitchFamily="34" charset="0"/>
                <a:cs typeface="Arial" pitchFamily="34" charset="0"/>
              </a:rPr>
              <a:t>© The Insights Group Ltd, 2009-2020 All rights reserved.</a:t>
            </a:r>
          </a:p>
        </p:txBody>
      </p:sp>
    </p:spTree>
    <p:extLst>
      <p:ext uri="{BB962C8B-B14F-4D97-AF65-F5344CB8AC3E}">
        <p14:creationId xmlns:p14="http://schemas.microsoft.com/office/powerpoint/2010/main" val="129390453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11. Discover - Grey footer 2 column">
    <p:spTree>
      <p:nvGrpSpPr>
        <p:cNvPr id="1" name=""/>
        <p:cNvGrpSpPr/>
        <p:nvPr/>
      </p:nvGrpSpPr>
      <p:grpSpPr>
        <a:xfrm>
          <a:off x="0" y="0"/>
          <a:ext cx="0" cy="0"/>
          <a:chOff x="0" y="0"/>
          <a:chExt cx="0" cy="0"/>
        </a:xfrm>
      </p:grpSpPr>
      <p:sp>
        <p:nvSpPr>
          <p:cNvPr id="11" name="Content Placeholder 2"/>
          <p:cNvSpPr>
            <a:spLocks noGrp="1"/>
          </p:cNvSpPr>
          <p:nvPr>
            <p:ph idx="10"/>
          </p:nvPr>
        </p:nvSpPr>
        <p:spPr>
          <a:xfrm>
            <a:off x="503040" y="1113588"/>
            <a:ext cx="4068960" cy="3402378"/>
          </a:xfrm>
        </p:spPr>
        <p:txBody>
          <a:bodyPr/>
          <a:lstStyle>
            <a:lvl1pPr>
              <a:spcBef>
                <a:spcPts val="1200"/>
              </a:spcBef>
              <a:spcAft>
                <a:spcPts val="1000"/>
              </a:spcAft>
              <a:buClr>
                <a:schemeClr val="tx2"/>
              </a:buClr>
              <a:defRPr sz="2800">
                <a:solidFill>
                  <a:srgbClr val="58585A"/>
                </a:solidFill>
                <a:latin typeface="Arial" panose="020B0604020202020204" pitchFamily="34" charset="0"/>
                <a:cs typeface="Arial" panose="020B0604020202020204" pitchFamily="34" charset="0"/>
              </a:defRPr>
            </a:lvl1pPr>
            <a:lvl2pPr>
              <a:buClr>
                <a:schemeClr val="tx1">
                  <a:lumMod val="50000"/>
                  <a:lumOff val="50000"/>
                </a:schemeClr>
              </a:buClr>
              <a:defRPr sz="2400">
                <a:solidFill>
                  <a:srgbClr val="58585A"/>
                </a:solidFill>
                <a:latin typeface="Arial" panose="020B0604020202020204" pitchFamily="34" charset="0"/>
                <a:cs typeface="Arial" panose="020B0604020202020204" pitchFamily="34" charset="0"/>
              </a:defRPr>
            </a:lvl2pPr>
            <a:lvl3pPr>
              <a:buClr>
                <a:schemeClr val="tx1">
                  <a:lumMod val="50000"/>
                  <a:lumOff val="50000"/>
                </a:schemeClr>
              </a:buClr>
              <a:defRPr sz="2200">
                <a:solidFill>
                  <a:srgbClr val="58585A"/>
                </a:solidFill>
                <a:latin typeface="Arial" panose="020B0604020202020204" pitchFamily="34" charset="0"/>
                <a:cs typeface="Arial" panose="020B0604020202020204" pitchFamily="34" charset="0"/>
              </a:defRPr>
            </a:lvl3pPr>
            <a:lvl4pPr>
              <a:buClr>
                <a:schemeClr val="tx1">
                  <a:lumMod val="50000"/>
                  <a:lumOff val="50000"/>
                </a:schemeClr>
              </a:buClr>
              <a:defRPr>
                <a:solidFill>
                  <a:schemeClr val="bg1">
                    <a:lumMod val="50000"/>
                  </a:schemeClr>
                </a:solidFill>
                <a:latin typeface="Arial" panose="020B0604020202020204" pitchFamily="34" charset="0"/>
                <a:cs typeface="Arial" panose="020B0604020202020204" pitchFamily="34" charset="0"/>
              </a:defRPr>
            </a:lvl4pPr>
            <a:lvl5pPr>
              <a:buClr>
                <a:schemeClr val="tx1">
                  <a:lumMod val="50000"/>
                  <a:lumOff val="50000"/>
                </a:schemeClr>
              </a:buClr>
              <a:defRPr>
                <a:solidFill>
                  <a:schemeClr val="bg1">
                    <a:lumMod val="50000"/>
                  </a:schemeClr>
                </a:solidFill>
                <a:latin typeface="Arial" panose="020B0604020202020204" pitchFamily="34" charset="0"/>
                <a:cs typeface="Arial" panose="020B06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pic>
        <p:nvPicPr>
          <p:cNvPr id="7" name="Picture 2" descr="X:\Insights Brand 2011\Graphics Team\Brand Evolution 2015\Brand Evolution - Doughnut\Brand Evolution - Doughnut - PPT templates\PPT master images v2\ILD_TB_09_Grey footer.png"/>
          <p:cNvPicPr>
            <a:picLocks noChangeAspect="1" noChangeArrowheads="1"/>
          </p:cNvPicPr>
          <p:nvPr userDrawn="1"/>
        </p:nvPicPr>
        <p:blipFill rotWithShape="1">
          <a:blip r:embed="rId2">
            <a:extLst>
              <a:ext uri="{28A0092B-C50C-407E-A947-70E740481C1C}">
                <a14:useLocalDpi xmlns:a14="http://schemas.microsoft.com/office/drawing/2010/main" val="0"/>
              </a:ext>
            </a:extLst>
          </a:blip>
          <a:srcRect t="90908" b="2893"/>
          <a:stretch/>
        </p:blipFill>
        <p:spPr bwMode="auto">
          <a:xfrm>
            <a:off x="0" y="4824536"/>
            <a:ext cx="9144000" cy="318964"/>
          </a:xfrm>
          <a:prstGeom prst="rect">
            <a:avLst/>
          </a:prstGeom>
          <a:noFill/>
          <a:extLst>
            <a:ext uri="{909E8E84-426E-40DD-AFC4-6F175D3DCCD1}">
              <a14:hiddenFill xmlns:a14="http://schemas.microsoft.com/office/drawing/2010/main">
                <a:solidFill>
                  <a:srgbClr val="FFFFFF"/>
                </a:solidFill>
              </a14:hiddenFill>
            </a:ext>
          </a:extLst>
        </p:spPr>
      </p:pic>
      <p:sp>
        <p:nvSpPr>
          <p:cNvPr id="12" name="Content Placeholder 2"/>
          <p:cNvSpPr>
            <a:spLocks noGrp="1"/>
          </p:cNvSpPr>
          <p:nvPr>
            <p:ph idx="1"/>
          </p:nvPr>
        </p:nvSpPr>
        <p:spPr>
          <a:xfrm>
            <a:off x="4716016" y="1113588"/>
            <a:ext cx="3888432" cy="3402378"/>
          </a:xfrm>
        </p:spPr>
        <p:txBody>
          <a:bodyPr/>
          <a:lstStyle>
            <a:lvl1pPr>
              <a:spcBef>
                <a:spcPts val="1200"/>
              </a:spcBef>
              <a:spcAft>
                <a:spcPts val="1000"/>
              </a:spcAft>
              <a:buClr>
                <a:schemeClr val="tx2"/>
              </a:buClr>
              <a:defRPr sz="2800">
                <a:solidFill>
                  <a:srgbClr val="58585A"/>
                </a:solidFill>
                <a:latin typeface="Arial" panose="020B0604020202020204" pitchFamily="34" charset="0"/>
                <a:cs typeface="Arial" panose="020B0604020202020204" pitchFamily="34" charset="0"/>
              </a:defRPr>
            </a:lvl1pPr>
            <a:lvl2pPr>
              <a:buClr>
                <a:schemeClr val="tx1">
                  <a:lumMod val="50000"/>
                  <a:lumOff val="50000"/>
                </a:schemeClr>
              </a:buClr>
              <a:defRPr sz="2400">
                <a:solidFill>
                  <a:srgbClr val="58585A"/>
                </a:solidFill>
                <a:latin typeface="Arial" panose="020B0604020202020204" pitchFamily="34" charset="0"/>
                <a:cs typeface="Arial" panose="020B0604020202020204" pitchFamily="34" charset="0"/>
              </a:defRPr>
            </a:lvl2pPr>
            <a:lvl3pPr>
              <a:buClr>
                <a:schemeClr val="tx1">
                  <a:lumMod val="50000"/>
                  <a:lumOff val="50000"/>
                </a:schemeClr>
              </a:buClr>
              <a:defRPr sz="2200">
                <a:solidFill>
                  <a:srgbClr val="58585A"/>
                </a:solidFill>
                <a:latin typeface="Arial" panose="020B0604020202020204" pitchFamily="34" charset="0"/>
                <a:cs typeface="Arial" panose="020B0604020202020204" pitchFamily="34" charset="0"/>
              </a:defRPr>
            </a:lvl3pPr>
            <a:lvl4pPr>
              <a:buClr>
                <a:schemeClr val="tx1">
                  <a:lumMod val="50000"/>
                  <a:lumOff val="50000"/>
                </a:schemeClr>
              </a:buClr>
              <a:defRPr>
                <a:solidFill>
                  <a:schemeClr val="bg1">
                    <a:lumMod val="50000"/>
                  </a:schemeClr>
                </a:solidFill>
                <a:latin typeface="Arial" panose="020B0604020202020204" pitchFamily="34" charset="0"/>
                <a:cs typeface="Arial" panose="020B0604020202020204" pitchFamily="34" charset="0"/>
              </a:defRPr>
            </a:lvl4pPr>
            <a:lvl5pPr>
              <a:buClr>
                <a:schemeClr val="tx1">
                  <a:lumMod val="50000"/>
                  <a:lumOff val="50000"/>
                </a:schemeClr>
              </a:buClr>
              <a:defRPr>
                <a:solidFill>
                  <a:schemeClr val="bg1">
                    <a:lumMod val="50000"/>
                  </a:schemeClr>
                </a:solidFill>
                <a:latin typeface="Arial" panose="020B0604020202020204" pitchFamily="34" charset="0"/>
                <a:cs typeface="Arial" panose="020B06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5" name="Title 1"/>
          <p:cNvSpPr>
            <a:spLocks noGrp="1"/>
          </p:cNvSpPr>
          <p:nvPr>
            <p:ph type="title"/>
          </p:nvPr>
        </p:nvSpPr>
        <p:spPr>
          <a:xfrm>
            <a:off x="503040" y="141480"/>
            <a:ext cx="8101408" cy="857250"/>
          </a:xfrm>
        </p:spPr>
        <p:txBody>
          <a:bodyPr>
            <a:normAutofit/>
          </a:bodyPr>
          <a:lstStyle>
            <a:lvl1pPr algn="l">
              <a:defRPr sz="3400">
                <a:solidFill>
                  <a:srgbClr val="58585A"/>
                </a:solidFill>
                <a:latin typeface="Arial" panose="020B0604020202020204" pitchFamily="34" charset="0"/>
                <a:cs typeface="Arial" panose="020B0604020202020204" pitchFamily="34" charset="0"/>
              </a:defRPr>
            </a:lvl1pPr>
          </a:lstStyle>
          <a:p>
            <a:r>
              <a:rPr lang="en-US"/>
              <a:t>Click to edit Master title style</a:t>
            </a:r>
            <a:endParaRPr lang="en-GB"/>
          </a:p>
        </p:txBody>
      </p:sp>
      <p:sp>
        <p:nvSpPr>
          <p:cNvPr id="9" name="TextBox 8">
            <a:extLst>
              <a:ext uri="{FF2B5EF4-FFF2-40B4-BE49-F238E27FC236}">
                <a16:creationId xmlns:a16="http://schemas.microsoft.com/office/drawing/2014/main" id="{387357D2-D77E-431F-8614-DF85AE115AAE}"/>
              </a:ext>
            </a:extLst>
          </p:cNvPr>
          <p:cNvSpPr txBox="1"/>
          <p:nvPr userDrawn="1"/>
        </p:nvSpPr>
        <p:spPr>
          <a:xfrm>
            <a:off x="6803866" y="4948014"/>
            <a:ext cx="2157963" cy="92333"/>
          </a:xfrm>
          <a:prstGeom prst="rect">
            <a:avLst/>
          </a:prstGeom>
          <a:noFill/>
        </p:spPr>
        <p:txBody>
          <a:bodyPr wrap="none" tIns="0" bIns="0" rtlCol="0">
            <a:spAutoFit/>
          </a:bodyPr>
          <a:lstStyle/>
          <a:p>
            <a:pPr algn="r"/>
            <a:r>
              <a:rPr lang="en-GB" sz="600">
                <a:solidFill>
                  <a:srgbClr val="58585A"/>
                </a:solidFill>
                <a:latin typeface="Arial" pitchFamily="34" charset="0"/>
                <a:cs typeface="Arial" pitchFamily="34" charset="0"/>
              </a:rPr>
              <a:t>© The Insights Group Ltd, 2009-2020 All rights reserved.</a:t>
            </a:r>
          </a:p>
        </p:txBody>
      </p:sp>
    </p:spTree>
    <p:extLst>
      <p:ext uri="{BB962C8B-B14F-4D97-AF65-F5344CB8AC3E}">
        <p14:creationId xmlns:p14="http://schemas.microsoft.com/office/powerpoint/2010/main" val="5030610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12. Discover - Colour footer 1 column">
    <p:spTree>
      <p:nvGrpSpPr>
        <p:cNvPr id="1" name=""/>
        <p:cNvGrpSpPr/>
        <p:nvPr/>
      </p:nvGrpSpPr>
      <p:grpSpPr>
        <a:xfrm>
          <a:off x="0" y="0"/>
          <a:ext cx="0" cy="0"/>
          <a:chOff x="0" y="0"/>
          <a:chExt cx="0" cy="0"/>
        </a:xfrm>
      </p:grpSpPr>
      <p:pic>
        <p:nvPicPr>
          <p:cNvPr id="3074" name="Picture 2" descr="X:\Insights Brand 2011\Graphics Team\Brand Evolution 2015\Brand Evolution - Doughnut\Brand Evolution - Doughnut - PPT templates\PPT master images v2\D_TB_09_Discovery footer.png"/>
          <p:cNvPicPr>
            <a:picLocks noChangeAspect="1" noChangeArrowheads="1"/>
          </p:cNvPicPr>
          <p:nvPr userDrawn="1"/>
        </p:nvPicPr>
        <p:blipFill rotWithShape="1">
          <a:blip r:embed="rId2">
            <a:extLst>
              <a:ext uri="{28A0092B-C50C-407E-A947-70E740481C1C}">
                <a14:useLocalDpi xmlns:a14="http://schemas.microsoft.com/office/drawing/2010/main" val="0"/>
              </a:ext>
            </a:extLst>
          </a:blip>
          <a:srcRect t="90527" b="2874"/>
          <a:stretch/>
        </p:blipFill>
        <p:spPr bwMode="auto">
          <a:xfrm>
            <a:off x="0" y="4803998"/>
            <a:ext cx="9144000" cy="339502"/>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p:cNvSpPr txBox="1"/>
          <p:nvPr userDrawn="1"/>
        </p:nvSpPr>
        <p:spPr>
          <a:xfrm>
            <a:off x="6826308" y="4948014"/>
            <a:ext cx="2135521" cy="92333"/>
          </a:xfrm>
          <a:prstGeom prst="rect">
            <a:avLst/>
          </a:prstGeom>
          <a:noFill/>
        </p:spPr>
        <p:txBody>
          <a:bodyPr wrap="none" tIns="0" bIns="0" rtlCol="0">
            <a:spAutoFit/>
          </a:bodyPr>
          <a:lstStyle/>
          <a:p>
            <a:pPr algn="r"/>
            <a:r>
              <a:rPr lang="en-GB" sz="600">
                <a:solidFill>
                  <a:schemeClr val="bg1"/>
                </a:solidFill>
                <a:latin typeface="Arial" pitchFamily="34" charset="0"/>
                <a:cs typeface="Arial" pitchFamily="34" charset="0"/>
              </a:rPr>
              <a:t>© The Insights Group Ltd, 2009-2020. All rights reserved.</a:t>
            </a:r>
          </a:p>
        </p:txBody>
      </p:sp>
      <p:sp>
        <p:nvSpPr>
          <p:cNvPr id="8" name="Content Placeholder 2">
            <a:extLst>
              <a:ext uri="{FF2B5EF4-FFF2-40B4-BE49-F238E27FC236}">
                <a16:creationId xmlns:a16="http://schemas.microsoft.com/office/drawing/2014/main" id="{14542F7C-53BA-44C2-8030-515629DBC449}"/>
              </a:ext>
            </a:extLst>
          </p:cNvPr>
          <p:cNvSpPr>
            <a:spLocks noGrp="1"/>
          </p:cNvSpPr>
          <p:nvPr>
            <p:ph idx="1"/>
          </p:nvPr>
        </p:nvSpPr>
        <p:spPr>
          <a:xfrm>
            <a:off x="503040" y="1113588"/>
            <a:ext cx="8101408" cy="3402378"/>
          </a:xfrm>
        </p:spPr>
        <p:txBody>
          <a:bodyPr/>
          <a:lstStyle>
            <a:lvl1pPr>
              <a:spcBef>
                <a:spcPts val="1200"/>
              </a:spcBef>
              <a:spcAft>
                <a:spcPts val="1000"/>
              </a:spcAft>
              <a:buClr>
                <a:schemeClr val="tx2"/>
              </a:buClr>
              <a:defRPr sz="2800">
                <a:solidFill>
                  <a:srgbClr val="58585A"/>
                </a:solidFill>
                <a:latin typeface="Arial" panose="020B0604020202020204" pitchFamily="34" charset="0"/>
                <a:cs typeface="Arial" panose="020B0604020202020204" pitchFamily="34" charset="0"/>
              </a:defRPr>
            </a:lvl1pPr>
            <a:lvl2pPr>
              <a:buClr>
                <a:schemeClr val="tx1">
                  <a:lumMod val="50000"/>
                  <a:lumOff val="50000"/>
                </a:schemeClr>
              </a:buClr>
              <a:defRPr sz="2400">
                <a:solidFill>
                  <a:srgbClr val="58585A"/>
                </a:solidFill>
                <a:latin typeface="Arial" panose="020B0604020202020204" pitchFamily="34" charset="0"/>
                <a:cs typeface="Arial" panose="020B0604020202020204" pitchFamily="34" charset="0"/>
              </a:defRPr>
            </a:lvl2pPr>
            <a:lvl3pPr>
              <a:buClr>
                <a:schemeClr val="tx1">
                  <a:lumMod val="50000"/>
                  <a:lumOff val="50000"/>
                </a:schemeClr>
              </a:buClr>
              <a:defRPr sz="2200">
                <a:solidFill>
                  <a:srgbClr val="58585A"/>
                </a:solidFill>
                <a:latin typeface="Arial" panose="020B0604020202020204" pitchFamily="34" charset="0"/>
                <a:cs typeface="Arial" panose="020B0604020202020204" pitchFamily="34" charset="0"/>
              </a:defRPr>
            </a:lvl3pPr>
            <a:lvl4pPr>
              <a:buClr>
                <a:schemeClr val="tx1">
                  <a:lumMod val="50000"/>
                  <a:lumOff val="50000"/>
                </a:schemeClr>
              </a:buClr>
              <a:defRPr>
                <a:solidFill>
                  <a:schemeClr val="bg1">
                    <a:lumMod val="50000"/>
                  </a:schemeClr>
                </a:solidFill>
                <a:latin typeface="Arial" panose="020B0604020202020204" pitchFamily="34" charset="0"/>
                <a:cs typeface="Arial" panose="020B0604020202020204" pitchFamily="34" charset="0"/>
              </a:defRPr>
            </a:lvl4pPr>
            <a:lvl5pPr>
              <a:buClr>
                <a:schemeClr val="tx1">
                  <a:lumMod val="50000"/>
                  <a:lumOff val="50000"/>
                </a:schemeClr>
              </a:buClr>
              <a:defRPr>
                <a:solidFill>
                  <a:schemeClr val="bg1">
                    <a:lumMod val="50000"/>
                  </a:schemeClr>
                </a:solidFill>
                <a:latin typeface="Arial" panose="020B0604020202020204" pitchFamily="34" charset="0"/>
                <a:cs typeface="Arial" panose="020B06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 name="Title 1">
            <a:extLst>
              <a:ext uri="{FF2B5EF4-FFF2-40B4-BE49-F238E27FC236}">
                <a16:creationId xmlns:a16="http://schemas.microsoft.com/office/drawing/2014/main" id="{C35BA84F-AB2D-449A-8C99-557CB4E1B212}"/>
              </a:ext>
            </a:extLst>
          </p:cNvPr>
          <p:cNvSpPr>
            <a:spLocks noGrp="1"/>
          </p:cNvSpPr>
          <p:nvPr>
            <p:ph type="title"/>
          </p:nvPr>
        </p:nvSpPr>
        <p:spPr>
          <a:xfrm>
            <a:off x="503040" y="141480"/>
            <a:ext cx="8101408" cy="857250"/>
          </a:xfrm>
        </p:spPr>
        <p:txBody>
          <a:bodyPr>
            <a:normAutofit/>
          </a:bodyPr>
          <a:lstStyle>
            <a:lvl1pPr algn="l">
              <a:defRPr sz="3400">
                <a:solidFill>
                  <a:srgbClr val="58585A"/>
                </a:solidFill>
                <a:latin typeface="Arial" panose="020B0604020202020204" pitchFamily="34" charset="0"/>
                <a:cs typeface="Arial" panose="020B0604020202020204" pitchFamily="34" charset="0"/>
              </a:defRPr>
            </a:lvl1pPr>
          </a:lstStyle>
          <a:p>
            <a:r>
              <a:rPr lang="en-US"/>
              <a:t>Click to edit Master title style</a:t>
            </a:r>
            <a:endParaRPr lang="en-GB"/>
          </a:p>
        </p:txBody>
      </p:sp>
    </p:spTree>
    <p:extLst>
      <p:ext uri="{BB962C8B-B14F-4D97-AF65-F5344CB8AC3E}">
        <p14:creationId xmlns:p14="http://schemas.microsoft.com/office/powerpoint/2010/main" val="225901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13. Discover - Colour footer 2 column">
    <p:spTree>
      <p:nvGrpSpPr>
        <p:cNvPr id="1" name=""/>
        <p:cNvGrpSpPr/>
        <p:nvPr/>
      </p:nvGrpSpPr>
      <p:grpSpPr>
        <a:xfrm>
          <a:off x="0" y="0"/>
          <a:ext cx="0" cy="0"/>
          <a:chOff x="0" y="0"/>
          <a:chExt cx="0" cy="0"/>
        </a:xfrm>
      </p:grpSpPr>
      <p:pic>
        <p:nvPicPr>
          <p:cNvPr id="10" name="Picture 2" descr="X:\Insights Brand 2011\Graphics Team\Brand Evolution 2015\Brand Evolution - Doughnut\Brand Evolution - Doughnut - PPT templates\PPT master images v2\D_TB_09_Discovery footer.png"/>
          <p:cNvPicPr>
            <a:picLocks noChangeAspect="1" noChangeArrowheads="1"/>
          </p:cNvPicPr>
          <p:nvPr userDrawn="1"/>
        </p:nvPicPr>
        <p:blipFill rotWithShape="1">
          <a:blip r:embed="rId2">
            <a:extLst>
              <a:ext uri="{28A0092B-C50C-407E-A947-70E740481C1C}">
                <a14:useLocalDpi xmlns:a14="http://schemas.microsoft.com/office/drawing/2010/main" val="0"/>
              </a:ext>
            </a:extLst>
          </a:blip>
          <a:srcRect t="90528" b="2873"/>
          <a:stretch/>
        </p:blipFill>
        <p:spPr bwMode="auto">
          <a:xfrm>
            <a:off x="0" y="4803998"/>
            <a:ext cx="9144000" cy="339502"/>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p:cNvSpPr txBox="1"/>
          <p:nvPr userDrawn="1"/>
        </p:nvSpPr>
        <p:spPr>
          <a:xfrm>
            <a:off x="6826308" y="4948014"/>
            <a:ext cx="2135521" cy="92333"/>
          </a:xfrm>
          <a:prstGeom prst="rect">
            <a:avLst/>
          </a:prstGeom>
          <a:noFill/>
        </p:spPr>
        <p:txBody>
          <a:bodyPr wrap="none" tIns="0" bIns="0" rtlCol="0">
            <a:spAutoFit/>
          </a:bodyPr>
          <a:lstStyle/>
          <a:p>
            <a:pPr algn="r"/>
            <a:r>
              <a:rPr lang="en-GB" sz="600">
                <a:solidFill>
                  <a:schemeClr val="bg1"/>
                </a:solidFill>
                <a:latin typeface="Arial" pitchFamily="34" charset="0"/>
                <a:cs typeface="Arial" pitchFamily="34" charset="0"/>
              </a:rPr>
              <a:t>© The Insights Group Ltd, 2009-2020. All rights reserved.</a:t>
            </a:r>
          </a:p>
        </p:txBody>
      </p:sp>
      <p:sp>
        <p:nvSpPr>
          <p:cNvPr id="11" name="Title 1"/>
          <p:cNvSpPr>
            <a:spLocks noGrp="1"/>
          </p:cNvSpPr>
          <p:nvPr>
            <p:ph type="title"/>
          </p:nvPr>
        </p:nvSpPr>
        <p:spPr>
          <a:xfrm>
            <a:off x="503040" y="141480"/>
            <a:ext cx="8101408" cy="857250"/>
          </a:xfrm>
        </p:spPr>
        <p:txBody>
          <a:bodyPr>
            <a:normAutofit/>
          </a:bodyPr>
          <a:lstStyle>
            <a:lvl1pPr algn="l">
              <a:defRPr sz="3400">
                <a:solidFill>
                  <a:srgbClr val="58585A"/>
                </a:solidFill>
                <a:latin typeface="Arial" panose="020B0604020202020204" pitchFamily="34" charset="0"/>
                <a:cs typeface="Arial" panose="020B0604020202020204" pitchFamily="34" charset="0"/>
              </a:defRPr>
            </a:lvl1pPr>
          </a:lstStyle>
          <a:p>
            <a:r>
              <a:rPr lang="en-US"/>
              <a:t>Click to edit Master title style</a:t>
            </a:r>
            <a:endParaRPr lang="en-GB"/>
          </a:p>
        </p:txBody>
      </p:sp>
      <p:sp>
        <p:nvSpPr>
          <p:cNvPr id="12" name="Content Placeholder 2"/>
          <p:cNvSpPr>
            <a:spLocks noGrp="1"/>
          </p:cNvSpPr>
          <p:nvPr>
            <p:ph idx="10"/>
          </p:nvPr>
        </p:nvSpPr>
        <p:spPr>
          <a:xfrm>
            <a:off x="503040" y="1113588"/>
            <a:ext cx="4068960" cy="3402378"/>
          </a:xfrm>
        </p:spPr>
        <p:txBody>
          <a:bodyPr/>
          <a:lstStyle>
            <a:lvl1pPr>
              <a:spcBef>
                <a:spcPts val="1200"/>
              </a:spcBef>
              <a:spcAft>
                <a:spcPts val="1000"/>
              </a:spcAft>
              <a:buClr>
                <a:schemeClr val="tx2"/>
              </a:buClr>
              <a:defRPr sz="2800">
                <a:solidFill>
                  <a:srgbClr val="58585A"/>
                </a:solidFill>
                <a:latin typeface="Arial" panose="020B0604020202020204" pitchFamily="34" charset="0"/>
                <a:cs typeface="Arial" panose="020B0604020202020204" pitchFamily="34" charset="0"/>
              </a:defRPr>
            </a:lvl1pPr>
            <a:lvl2pPr>
              <a:buClr>
                <a:schemeClr val="tx1">
                  <a:lumMod val="50000"/>
                  <a:lumOff val="50000"/>
                </a:schemeClr>
              </a:buClr>
              <a:defRPr sz="2400">
                <a:solidFill>
                  <a:srgbClr val="58585A"/>
                </a:solidFill>
                <a:latin typeface="Arial" panose="020B0604020202020204" pitchFamily="34" charset="0"/>
                <a:cs typeface="Arial" panose="020B0604020202020204" pitchFamily="34" charset="0"/>
              </a:defRPr>
            </a:lvl2pPr>
            <a:lvl3pPr>
              <a:buClr>
                <a:schemeClr val="tx1">
                  <a:lumMod val="50000"/>
                  <a:lumOff val="50000"/>
                </a:schemeClr>
              </a:buClr>
              <a:defRPr sz="2200">
                <a:solidFill>
                  <a:srgbClr val="58585A"/>
                </a:solidFill>
                <a:latin typeface="Arial" panose="020B0604020202020204" pitchFamily="34" charset="0"/>
                <a:cs typeface="Arial" panose="020B0604020202020204" pitchFamily="34" charset="0"/>
              </a:defRPr>
            </a:lvl3pPr>
            <a:lvl4pPr>
              <a:buClr>
                <a:schemeClr val="tx1">
                  <a:lumMod val="50000"/>
                  <a:lumOff val="50000"/>
                </a:schemeClr>
              </a:buClr>
              <a:defRPr>
                <a:solidFill>
                  <a:schemeClr val="bg1">
                    <a:lumMod val="50000"/>
                  </a:schemeClr>
                </a:solidFill>
                <a:latin typeface="Arial" panose="020B0604020202020204" pitchFamily="34" charset="0"/>
                <a:cs typeface="Arial" panose="020B0604020202020204" pitchFamily="34" charset="0"/>
              </a:defRPr>
            </a:lvl4pPr>
            <a:lvl5pPr>
              <a:buClr>
                <a:schemeClr val="tx1">
                  <a:lumMod val="50000"/>
                  <a:lumOff val="50000"/>
                </a:schemeClr>
              </a:buClr>
              <a:defRPr>
                <a:solidFill>
                  <a:schemeClr val="bg1">
                    <a:lumMod val="50000"/>
                  </a:schemeClr>
                </a:solidFill>
                <a:latin typeface="Arial" panose="020B0604020202020204" pitchFamily="34" charset="0"/>
                <a:cs typeface="Arial" panose="020B06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3" name="Content Placeholder 2"/>
          <p:cNvSpPr>
            <a:spLocks noGrp="1"/>
          </p:cNvSpPr>
          <p:nvPr>
            <p:ph idx="1"/>
          </p:nvPr>
        </p:nvSpPr>
        <p:spPr>
          <a:xfrm>
            <a:off x="4716016" y="1113588"/>
            <a:ext cx="3888432" cy="3402378"/>
          </a:xfrm>
        </p:spPr>
        <p:txBody>
          <a:bodyPr/>
          <a:lstStyle>
            <a:lvl1pPr>
              <a:spcBef>
                <a:spcPts val="1200"/>
              </a:spcBef>
              <a:spcAft>
                <a:spcPts val="1000"/>
              </a:spcAft>
              <a:buClr>
                <a:schemeClr val="tx2"/>
              </a:buClr>
              <a:defRPr sz="2800">
                <a:solidFill>
                  <a:srgbClr val="58585A"/>
                </a:solidFill>
                <a:latin typeface="Arial" panose="020B0604020202020204" pitchFamily="34" charset="0"/>
                <a:cs typeface="Arial" panose="020B0604020202020204" pitchFamily="34" charset="0"/>
              </a:defRPr>
            </a:lvl1pPr>
            <a:lvl2pPr>
              <a:buClr>
                <a:schemeClr val="tx1">
                  <a:lumMod val="50000"/>
                  <a:lumOff val="50000"/>
                </a:schemeClr>
              </a:buClr>
              <a:defRPr sz="2400">
                <a:solidFill>
                  <a:srgbClr val="58585A"/>
                </a:solidFill>
                <a:latin typeface="Arial" panose="020B0604020202020204" pitchFamily="34" charset="0"/>
                <a:cs typeface="Arial" panose="020B0604020202020204" pitchFamily="34" charset="0"/>
              </a:defRPr>
            </a:lvl2pPr>
            <a:lvl3pPr>
              <a:buClr>
                <a:schemeClr val="tx1">
                  <a:lumMod val="50000"/>
                  <a:lumOff val="50000"/>
                </a:schemeClr>
              </a:buClr>
              <a:defRPr sz="2200">
                <a:solidFill>
                  <a:srgbClr val="58585A"/>
                </a:solidFill>
                <a:latin typeface="Arial" panose="020B0604020202020204" pitchFamily="34" charset="0"/>
                <a:cs typeface="Arial" panose="020B0604020202020204" pitchFamily="34" charset="0"/>
              </a:defRPr>
            </a:lvl3pPr>
            <a:lvl4pPr>
              <a:buClr>
                <a:schemeClr val="tx1">
                  <a:lumMod val="50000"/>
                  <a:lumOff val="50000"/>
                </a:schemeClr>
              </a:buClr>
              <a:defRPr>
                <a:solidFill>
                  <a:schemeClr val="bg1">
                    <a:lumMod val="50000"/>
                  </a:schemeClr>
                </a:solidFill>
                <a:latin typeface="Arial" panose="020B0604020202020204" pitchFamily="34" charset="0"/>
                <a:cs typeface="Arial" panose="020B0604020202020204" pitchFamily="34" charset="0"/>
              </a:defRPr>
            </a:lvl4pPr>
            <a:lvl5pPr>
              <a:buClr>
                <a:schemeClr val="tx1">
                  <a:lumMod val="50000"/>
                  <a:lumOff val="50000"/>
                </a:schemeClr>
              </a:buClr>
              <a:defRPr>
                <a:solidFill>
                  <a:schemeClr val="bg1">
                    <a:lumMod val="50000"/>
                  </a:schemeClr>
                </a:solidFill>
                <a:latin typeface="Arial" panose="020B0604020202020204" pitchFamily="34" charset="0"/>
                <a:cs typeface="Arial" panose="020B06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49880888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14. Discover - Blank">
    <p:spTree>
      <p:nvGrpSpPr>
        <p:cNvPr id="1" name=""/>
        <p:cNvGrpSpPr/>
        <p:nvPr/>
      </p:nvGrpSpPr>
      <p:grpSpPr>
        <a:xfrm>
          <a:off x="0" y="0"/>
          <a:ext cx="0" cy="0"/>
          <a:chOff x="0" y="0"/>
          <a:chExt cx="0" cy="0"/>
        </a:xfrm>
      </p:grpSpPr>
      <p:sp>
        <p:nvSpPr>
          <p:cNvPr id="6" name="Content Placeholder 2"/>
          <p:cNvSpPr>
            <a:spLocks noGrp="1"/>
          </p:cNvSpPr>
          <p:nvPr>
            <p:ph idx="1"/>
          </p:nvPr>
        </p:nvSpPr>
        <p:spPr>
          <a:xfrm>
            <a:off x="503040" y="1113588"/>
            <a:ext cx="8101408" cy="3546394"/>
          </a:xfrm>
        </p:spPr>
        <p:txBody>
          <a:bodyPr/>
          <a:lstStyle>
            <a:lvl1pPr>
              <a:spcBef>
                <a:spcPts val="1200"/>
              </a:spcBef>
              <a:spcAft>
                <a:spcPts val="1000"/>
              </a:spcAft>
              <a:buClr>
                <a:schemeClr val="tx2"/>
              </a:buClr>
              <a:defRPr sz="2800">
                <a:solidFill>
                  <a:srgbClr val="58585A"/>
                </a:solidFill>
                <a:latin typeface="Arial" panose="020B0604020202020204" pitchFamily="34" charset="0"/>
                <a:cs typeface="Arial" panose="020B0604020202020204" pitchFamily="34" charset="0"/>
              </a:defRPr>
            </a:lvl1pPr>
            <a:lvl2pPr>
              <a:buClr>
                <a:schemeClr val="tx1">
                  <a:lumMod val="50000"/>
                  <a:lumOff val="50000"/>
                </a:schemeClr>
              </a:buClr>
              <a:defRPr sz="2400">
                <a:solidFill>
                  <a:srgbClr val="58585A"/>
                </a:solidFill>
                <a:latin typeface="Arial" panose="020B0604020202020204" pitchFamily="34" charset="0"/>
                <a:cs typeface="Arial" panose="020B0604020202020204" pitchFamily="34" charset="0"/>
              </a:defRPr>
            </a:lvl2pPr>
            <a:lvl3pPr>
              <a:buClr>
                <a:schemeClr val="tx1">
                  <a:lumMod val="50000"/>
                  <a:lumOff val="50000"/>
                </a:schemeClr>
              </a:buClr>
              <a:defRPr sz="2200">
                <a:solidFill>
                  <a:srgbClr val="58585A"/>
                </a:solidFill>
                <a:latin typeface="Arial" panose="020B0604020202020204" pitchFamily="34" charset="0"/>
                <a:cs typeface="Arial" panose="020B0604020202020204" pitchFamily="34" charset="0"/>
              </a:defRPr>
            </a:lvl3pPr>
            <a:lvl4pPr>
              <a:buClr>
                <a:schemeClr val="tx1">
                  <a:lumMod val="50000"/>
                  <a:lumOff val="50000"/>
                </a:schemeClr>
              </a:buClr>
              <a:defRPr>
                <a:solidFill>
                  <a:schemeClr val="bg1">
                    <a:lumMod val="50000"/>
                  </a:schemeClr>
                </a:solidFill>
                <a:latin typeface="Arial" panose="020B0604020202020204" pitchFamily="34" charset="0"/>
                <a:cs typeface="Arial" panose="020B0604020202020204" pitchFamily="34" charset="0"/>
              </a:defRPr>
            </a:lvl4pPr>
            <a:lvl5pPr>
              <a:buClr>
                <a:schemeClr val="tx1">
                  <a:lumMod val="50000"/>
                  <a:lumOff val="50000"/>
                </a:schemeClr>
              </a:buClr>
              <a:defRPr>
                <a:solidFill>
                  <a:schemeClr val="bg1">
                    <a:lumMod val="50000"/>
                  </a:schemeClr>
                </a:solidFill>
                <a:latin typeface="Arial" panose="020B0604020202020204" pitchFamily="34" charset="0"/>
                <a:cs typeface="Arial" panose="020B06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Title 1"/>
          <p:cNvSpPr>
            <a:spLocks noGrp="1"/>
          </p:cNvSpPr>
          <p:nvPr>
            <p:ph type="title"/>
          </p:nvPr>
        </p:nvSpPr>
        <p:spPr>
          <a:xfrm>
            <a:off x="503040" y="141480"/>
            <a:ext cx="8101408" cy="893536"/>
          </a:xfrm>
        </p:spPr>
        <p:txBody>
          <a:bodyPr>
            <a:normAutofit/>
          </a:bodyPr>
          <a:lstStyle>
            <a:lvl1pPr algn="l">
              <a:defRPr sz="3400">
                <a:solidFill>
                  <a:srgbClr val="58585A"/>
                </a:solidFill>
                <a:latin typeface="Arial" panose="020B0604020202020204" pitchFamily="34" charset="0"/>
                <a:cs typeface="Arial" panose="020B0604020202020204" pitchFamily="34" charset="0"/>
              </a:defRPr>
            </a:lvl1pPr>
          </a:lstStyle>
          <a:p>
            <a:r>
              <a:rPr lang="en-US"/>
              <a:t>Click to edit Master title style</a:t>
            </a:r>
            <a:endParaRPr lang="en-GB"/>
          </a:p>
        </p:txBody>
      </p:sp>
      <p:sp>
        <p:nvSpPr>
          <p:cNvPr id="8" name="TextBox 7">
            <a:extLst>
              <a:ext uri="{FF2B5EF4-FFF2-40B4-BE49-F238E27FC236}">
                <a16:creationId xmlns:a16="http://schemas.microsoft.com/office/drawing/2014/main" id="{F3378D1B-39C9-4A1E-86DB-5668C560A6F6}"/>
              </a:ext>
            </a:extLst>
          </p:cNvPr>
          <p:cNvSpPr txBox="1"/>
          <p:nvPr userDrawn="1"/>
        </p:nvSpPr>
        <p:spPr>
          <a:xfrm>
            <a:off x="6803866" y="4948014"/>
            <a:ext cx="2157963" cy="92333"/>
          </a:xfrm>
          <a:prstGeom prst="rect">
            <a:avLst/>
          </a:prstGeom>
          <a:noFill/>
        </p:spPr>
        <p:txBody>
          <a:bodyPr wrap="none" tIns="0" bIns="0" rtlCol="0">
            <a:spAutoFit/>
          </a:bodyPr>
          <a:lstStyle/>
          <a:p>
            <a:pPr algn="r"/>
            <a:r>
              <a:rPr lang="en-GB" sz="600">
                <a:solidFill>
                  <a:srgbClr val="58585A"/>
                </a:solidFill>
                <a:latin typeface="Arial" pitchFamily="34" charset="0"/>
                <a:cs typeface="Arial" pitchFamily="34" charset="0"/>
              </a:rPr>
              <a:t>© The Insights Group Ltd, 2009-2020 All rights reserved.</a:t>
            </a:r>
          </a:p>
        </p:txBody>
      </p:sp>
    </p:spTree>
    <p:extLst>
      <p:ext uri="{BB962C8B-B14F-4D97-AF65-F5344CB8AC3E}">
        <p14:creationId xmlns:p14="http://schemas.microsoft.com/office/powerpoint/2010/main" val="342299656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15. Insights Blue breaker">
    <p:spTree>
      <p:nvGrpSpPr>
        <p:cNvPr id="1" name=""/>
        <p:cNvGrpSpPr/>
        <p:nvPr/>
      </p:nvGrpSpPr>
      <p:grpSpPr>
        <a:xfrm>
          <a:off x="0" y="0"/>
          <a:ext cx="0" cy="0"/>
          <a:chOff x="0" y="0"/>
          <a:chExt cx="0" cy="0"/>
        </a:xfrm>
      </p:grpSpPr>
      <p:pic>
        <p:nvPicPr>
          <p:cNvPr id="2050" name="Picture 2" descr="X:\Insights Brand 2011\Graphics Team\Brand Evolution 2015\Brand Evolution - Doughnut\Brand Evolution - Doughnut - PPT templates\PPT master images v2\ILD_TB_10_Insights blue background.png"/>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0" y="0"/>
            <a:ext cx="9144000" cy="5145088"/>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userDrawn="1"/>
        </p:nvSpPr>
        <p:spPr>
          <a:xfrm>
            <a:off x="6826308" y="4948014"/>
            <a:ext cx="2135521" cy="92333"/>
          </a:xfrm>
          <a:prstGeom prst="rect">
            <a:avLst/>
          </a:prstGeom>
          <a:noFill/>
        </p:spPr>
        <p:txBody>
          <a:bodyPr wrap="none" tIns="0" bIns="0" rtlCol="0">
            <a:spAutoFit/>
          </a:bodyPr>
          <a:lstStyle/>
          <a:p>
            <a:pPr algn="r"/>
            <a:r>
              <a:rPr lang="en-GB" sz="600">
                <a:solidFill>
                  <a:schemeClr val="bg1"/>
                </a:solidFill>
                <a:latin typeface="Arial" pitchFamily="34" charset="0"/>
                <a:cs typeface="Arial" pitchFamily="34" charset="0"/>
              </a:rPr>
              <a:t>© The Insights Group Ltd, 2009-2020. All rights reserved.</a:t>
            </a:r>
          </a:p>
        </p:txBody>
      </p:sp>
      <p:sp>
        <p:nvSpPr>
          <p:cNvPr id="8" name="Content Placeholder 2">
            <a:extLst>
              <a:ext uri="{FF2B5EF4-FFF2-40B4-BE49-F238E27FC236}">
                <a16:creationId xmlns:a16="http://schemas.microsoft.com/office/drawing/2014/main" id="{9C1312BE-71BB-4F67-ACE2-218568C52427}"/>
              </a:ext>
            </a:extLst>
          </p:cNvPr>
          <p:cNvSpPr>
            <a:spLocks noGrp="1"/>
          </p:cNvSpPr>
          <p:nvPr>
            <p:ph idx="1"/>
          </p:nvPr>
        </p:nvSpPr>
        <p:spPr>
          <a:xfrm>
            <a:off x="503040" y="1113588"/>
            <a:ext cx="8101408" cy="3402378"/>
          </a:xfrm>
        </p:spPr>
        <p:txBody>
          <a:bodyPr/>
          <a:lstStyle>
            <a:lvl1pPr marL="342900" indent="-342900">
              <a:spcBef>
                <a:spcPts val="1200"/>
              </a:spcBef>
              <a:spcAft>
                <a:spcPts val="1000"/>
              </a:spcAft>
              <a:buClr>
                <a:schemeClr val="bg1"/>
              </a:buClr>
              <a:buFont typeface="Arial" panose="020B0604020202020204" pitchFamily="34" charset="0"/>
              <a:buChar char="•"/>
              <a:defRPr sz="2800">
                <a:solidFill>
                  <a:schemeClr val="bg1"/>
                </a:solidFill>
                <a:latin typeface="Arial" panose="020B0604020202020204" pitchFamily="34" charset="0"/>
                <a:cs typeface="Arial" panose="020B0604020202020204" pitchFamily="34" charset="0"/>
              </a:defRPr>
            </a:lvl1pPr>
            <a:lvl2pPr marL="742950" indent="-285750">
              <a:buClr>
                <a:schemeClr val="bg1"/>
              </a:buClr>
              <a:buFont typeface="Arial" panose="020B0604020202020204" pitchFamily="34" charset="0"/>
              <a:buChar char="•"/>
              <a:defRPr sz="2400">
                <a:solidFill>
                  <a:schemeClr val="bg1"/>
                </a:solidFill>
                <a:latin typeface="Arial" panose="020B0604020202020204" pitchFamily="34" charset="0"/>
                <a:cs typeface="Arial" panose="020B0604020202020204" pitchFamily="34" charset="0"/>
              </a:defRPr>
            </a:lvl2pPr>
            <a:lvl3pPr marL="1143000" indent="-228600">
              <a:buClr>
                <a:schemeClr val="bg1"/>
              </a:buClr>
              <a:buFont typeface="Arial" panose="020B0604020202020204" pitchFamily="34" charset="0"/>
              <a:buChar char="•"/>
              <a:defRPr sz="2200">
                <a:solidFill>
                  <a:schemeClr val="bg1"/>
                </a:solidFill>
                <a:latin typeface="Arial" panose="020B0604020202020204" pitchFamily="34" charset="0"/>
                <a:cs typeface="Arial" panose="020B0604020202020204" pitchFamily="34" charset="0"/>
              </a:defRPr>
            </a:lvl3pPr>
            <a:lvl4pPr marL="1600200" indent="-228600">
              <a:buClr>
                <a:schemeClr val="bg1"/>
              </a:buClr>
              <a:buFont typeface="Arial" panose="020B0604020202020204" pitchFamily="34" charset="0"/>
              <a:buChar char="•"/>
              <a:defRPr>
                <a:solidFill>
                  <a:schemeClr val="bg1"/>
                </a:solidFill>
                <a:latin typeface="Arial" panose="020B0604020202020204" pitchFamily="34" charset="0"/>
                <a:cs typeface="Arial" panose="020B0604020202020204" pitchFamily="34" charset="0"/>
              </a:defRPr>
            </a:lvl4pPr>
            <a:lvl5pPr marL="2057400" indent="-228600">
              <a:buClr>
                <a:schemeClr val="bg1"/>
              </a:buClr>
              <a:buFont typeface="Arial" panose="020B0604020202020204" pitchFamily="34" charset="0"/>
              <a:buChar char="•"/>
              <a:defRPr>
                <a:solidFill>
                  <a:schemeClr val="bg1"/>
                </a:solidFill>
                <a:latin typeface="Arial" panose="020B0604020202020204" pitchFamily="34" charset="0"/>
                <a:cs typeface="Arial" panose="020B06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9" name="Title 1">
            <a:extLst>
              <a:ext uri="{FF2B5EF4-FFF2-40B4-BE49-F238E27FC236}">
                <a16:creationId xmlns:a16="http://schemas.microsoft.com/office/drawing/2014/main" id="{B3FAA70F-06BF-4C0A-AE45-3B5FE2B458A3}"/>
              </a:ext>
            </a:extLst>
          </p:cNvPr>
          <p:cNvSpPr>
            <a:spLocks noGrp="1"/>
          </p:cNvSpPr>
          <p:nvPr>
            <p:ph type="title"/>
          </p:nvPr>
        </p:nvSpPr>
        <p:spPr>
          <a:xfrm>
            <a:off x="503040" y="141480"/>
            <a:ext cx="8101408" cy="857250"/>
          </a:xfrm>
        </p:spPr>
        <p:txBody>
          <a:bodyPr>
            <a:normAutofit/>
          </a:bodyPr>
          <a:lstStyle>
            <a:lvl1pPr marL="0" indent="0" algn="l">
              <a:buClr>
                <a:schemeClr val="bg1"/>
              </a:buClr>
              <a:buFont typeface="Arial" panose="020B0604020202020204" pitchFamily="34" charset="0"/>
              <a:buNone/>
              <a:defRPr sz="34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GB"/>
          </a:p>
        </p:txBody>
      </p:sp>
    </p:spTree>
    <p:extLst>
      <p:ext uri="{BB962C8B-B14F-4D97-AF65-F5344CB8AC3E}">
        <p14:creationId xmlns:p14="http://schemas.microsoft.com/office/powerpoint/2010/main" val="68631659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20. Discover - FR Table cloth">
    <p:spTree>
      <p:nvGrpSpPr>
        <p:cNvPr id="1" name=""/>
        <p:cNvGrpSpPr/>
        <p:nvPr/>
      </p:nvGrpSpPr>
      <p:grpSpPr>
        <a:xfrm>
          <a:off x="0" y="0"/>
          <a:ext cx="0" cy="0"/>
          <a:chOff x="0" y="0"/>
          <a:chExt cx="0" cy="0"/>
        </a:xfrm>
      </p:grpSpPr>
      <p:pic>
        <p:nvPicPr>
          <p:cNvPr id="4" name="Content Placeholder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3999" cy="5143500"/>
          </a:xfrm>
          <a:prstGeom prst="rect">
            <a:avLst/>
          </a:prstGeom>
        </p:spPr>
      </p:pic>
      <p:sp>
        <p:nvSpPr>
          <p:cNvPr id="6" name="TextBox 5">
            <a:extLst>
              <a:ext uri="{FF2B5EF4-FFF2-40B4-BE49-F238E27FC236}">
                <a16:creationId xmlns:a16="http://schemas.microsoft.com/office/drawing/2014/main" id="{1230767B-2572-480F-9673-59965617B0F1}"/>
              </a:ext>
            </a:extLst>
          </p:cNvPr>
          <p:cNvSpPr txBox="1"/>
          <p:nvPr userDrawn="1"/>
        </p:nvSpPr>
        <p:spPr>
          <a:xfrm>
            <a:off x="6826308" y="4948014"/>
            <a:ext cx="2135521" cy="92333"/>
          </a:xfrm>
          <a:prstGeom prst="rect">
            <a:avLst/>
          </a:prstGeom>
          <a:noFill/>
        </p:spPr>
        <p:txBody>
          <a:bodyPr wrap="none" tIns="0" bIns="0" rtlCol="0">
            <a:spAutoFit/>
          </a:bodyPr>
          <a:lstStyle/>
          <a:p>
            <a:pPr algn="r"/>
            <a:r>
              <a:rPr lang="en-GB" sz="600">
                <a:solidFill>
                  <a:srgbClr val="58585A"/>
                </a:solidFill>
                <a:latin typeface="Arial" pitchFamily="34" charset="0"/>
                <a:cs typeface="Arial" pitchFamily="34" charset="0"/>
              </a:rPr>
              <a:t>© The Insights Group Ltd, 2009-2020. All rights reserved.</a:t>
            </a:r>
          </a:p>
        </p:txBody>
      </p:sp>
    </p:spTree>
    <p:extLst>
      <p:ext uri="{BB962C8B-B14F-4D97-AF65-F5344CB8AC3E}">
        <p14:creationId xmlns:p14="http://schemas.microsoft.com/office/powerpoint/2010/main" val="356414067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21. Discover - SY Table cloth">
    <p:spTree>
      <p:nvGrpSpPr>
        <p:cNvPr id="1" name=""/>
        <p:cNvGrpSpPr/>
        <p:nvPr/>
      </p:nvGrpSpPr>
      <p:grpSpPr>
        <a:xfrm>
          <a:off x="0" y="0"/>
          <a:ext cx="0" cy="0"/>
          <a:chOff x="0" y="0"/>
          <a:chExt cx="0" cy="0"/>
        </a:xfrm>
      </p:grpSpPr>
      <p:pic>
        <p:nvPicPr>
          <p:cNvPr id="6" name="Content Placeholder 1"/>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3999" cy="5143500"/>
          </a:xfrm>
          <a:prstGeom prst="rect">
            <a:avLst/>
          </a:prstGeom>
        </p:spPr>
      </p:pic>
      <p:sp>
        <p:nvSpPr>
          <p:cNvPr id="7" name="TextBox 6">
            <a:extLst>
              <a:ext uri="{FF2B5EF4-FFF2-40B4-BE49-F238E27FC236}">
                <a16:creationId xmlns:a16="http://schemas.microsoft.com/office/drawing/2014/main" id="{D6FD5528-ABCF-454D-A746-11CB9E4334F3}"/>
              </a:ext>
            </a:extLst>
          </p:cNvPr>
          <p:cNvSpPr txBox="1"/>
          <p:nvPr userDrawn="1"/>
        </p:nvSpPr>
        <p:spPr>
          <a:xfrm>
            <a:off x="6826308" y="4948014"/>
            <a:ext cx="2135521" cy="92333"/>
          </a:xfrm>
          <a:prstGeom prst="rect">
            <a:avLst/>
          </a:prstGeom>
          <a:noFill/>
        </p:spPr>
        <p:txBody>
          <a:bodyPr wrap="none" tIns="0" bIns="0" rtlCol="0">
            <a:spAutoFit/>
          </a:bodyPr>
          <a:lstStyle/>
          <a:p>
            <a:pPr algn="r"/>
            <a:r>
              <a:rPr lang="en-GB" sz="600">
                <a:solidFill>
                  <a:srgbClr val="58585A"/>
                </a:solidFill>
                <a:latin typeface="Arial" pitchFamily="34" charset="0"/>
                <a:cs typeface="Arial" pitchFamily="34" charset="0"/>
              </a:rPr>
              <a:t>© The Insights Group Ltd, 2009-2020. All rights reserved.</a:t>
            </a:r>
          </a:p>
        </p:txBody>
      </p:sp>
    </p:spTree>
    <p:extLst>
      <p:ext uri="{BB962C8B-B14F-4D97-AF65-F5344CB8AC3E}">
        <p14:creationId xmlns:p14="http://schemas.microsoft.com/office/powerpoint/2010/main" val="214577697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22. Discover -  EG Table cloth">
    <p:spTree>
      <p:nvGrpSpPr>
        <p:cNvPr id="1" name=""/>
        <p:cNvGrpSpPr/>
        <p:nvPr/>
      </p:nvGrpSpPr>
      <p:grpSpPr>
        <a:xfrm>
          <a:off x="0" y="0"/>
          <a:ext cx="0" cy="0"/>
          <a:chOff x="0" y="0"/>
          <a:chExt cx="0" cy="0"/>
        </a:xfrm>
      </p:grpSpPr>
      <p:pic>
        <p:nvPicPr>
          <p:cNvPr id="6" name="Content Placeholder 1"/>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3999" cy="5143500"/>
          </a:xfrm>
          <a:prstGeom prst="rect">
            <a:avLst/>
          </a:prstGeom>
        </p:spPr>
      </p:pic>
      <p:sp>
        <p:nvSpPr>
          <p:cNvPr id="5" name="TextBox 4"/>
          <p:cNvSpPr txBox="1"/>
          <p:nvPr userDrawn="1"/>
        </p:nvSpPr>
        <p:spPr>
          <a:xfrm>
            <a:off x="6826308" y="4948014"/>
            <a:ext cx="2135521" cy="92333"/>
          </a:xfrm>
          <a:prstGeom prst="rect">
            <a:avLst/>
          </a:prstGeom>
          <a:noFill/>
        </p:spPr>
        <p:txBody>
          <a:bodyPr wrap="none" tIns="0" bIns="0" rtlCol="0">
            <a:spAutoFit/>
          </a:bodyPr>
          <a:lstStyle/>
          <a:p>
            <a:pPr algn="r"/>
            <a:r>
              <a:rPr lang="en-GB" sz="600">
                <a:solidFill>
                  <a:srgbClr val="58585A"/>
                </a:solidFill>
                <a:latin typeface="Arial" pitchFamily="34" charset="0"/>
                <a:cs typeface="Arial" pitchFamily="34" charset="0"/>
              </a:rPr>
              <a:t>© The Insights Group Ltd, 2009-2020. All rights reserved.</a:t>
            </a:r>
          </a:p>
        </p:txBody>
      </p:sp>
    </p:spTree>
    <p:extLst>
      <p:ext uri="{BB962C8B-B14F-4D97-AF65-F5344CB8AC3E}">
        <p14:creationId xmlns:p14="http://schemas.microsoft.com/office/powerpoint/2010/main" val="71492584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23. Discover - CB Table cloth">
    <p:spTree>
      <p:nvGrpSpPr>
        <p:cNvPr id="1" name=""/>
        <p:cNvGrpSpPr/>
        <p:nvPr/>
      </p:nvGrpSpPr>
      <p:grpSpPr>
        <a:xfrm>
          <a:off x="0" y="0"/>
          <a:ext cx="0" cy="0"/>
          <a:chOff x="0" y="0"/>
          <a:chExt cx="0" cy="0"/>
        </a:xfrm>
      </p:grpSpPr>
      <p:pic>
        <p:nvPicPr>
          <p:cNvPr id="7" name="Content Placeholder 1"/>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3999" cy="5143500"/>
          </a:xfrm>
          <a:prstGeom prst="rect">
            <a:avLst/>
          </a:prstGeom>
        </p:spPr>
      </p:pic>
      <p:sp>
        <p:nvSpPr>
          <p:cNvPr id="5" name="TextBox 4"/>
          <p:cNvSpPr txBox="1"/>
          <p:nvPr userDrawn="1"/>
        </p:nvSpPr>
        <p:spPr>
          <a:xfrm>
            <a:off x="6826309" y="4948014"/>
            <a:ext cx="2135520" cy="92333"/>
          </a:xfrm>
          <a:prstGeom prst="rect">
            <a:avLst/>
          </a:prstGeom>
          <a:noFill/>
        </p:spPr>
        <p:txBody>
          <a:bodyPr wrap="none" tIns="0" bIns="0" rtlCol="0">
            <a:spAutoFit/>
          </a:bodyPr>
          <a:lstStyle/>
          <a:p>
            <a:pPr algn="r"/>
            <a:r>
              <a:rPr lang="en-GB" sz="600">
                <a:solidFill>
                  <a:schemeClr val="bg1"/>
                </a:solidFill>
                <a:latin typeface="Arial" pitchFamily="34" charset="0"/>
                <a:cs typeface="Arial" pitchFamily="34" charset="0"/>
              </a:rPr>
              <a:t>© The Insights Group Ltd, 2009 2017. All rights reserved.</a:t>
            </a:r>
          </a:p>
        </p:txBody>
      </p:sp>
      <p:sp>
        <p:nvSpPr>
          <p:cNvPr id="10" name="TextBox 9"/>
          <p:cNvSpPr txBox="1"/>
          <p:nvPr userDrawn="1"/>
        </p:nvSpPr>
        <p:spPr>
          <a:xfrm>
            <a:off x="6826309" y="4951094"/>
            <a:ext cx="2135521" cy="92333"/>
          </a:xfrm>
          <a:prstGeom prst="rect">
            <a:avLst/>
          </a:prstGeom>
          <a:noFill/>
        </p:spPr>
        <p:txBody>
          <a:bodyPr wrap="none" tIns="0" bIns="0" rtlCol="0">
            <a:spAutoFit/>
          </a:bodyPr>
          <a:lstStyle/>
          <a:p>
            <a:pPr algn="r"/>
            <a:r>
              <a:rPr lang="en-GB" sz="600">
                <a:solidFill>
                  <a:srgbClr val="58585A"/>
                </a:solidFill>
                <a:latin typeface="Arial" pitchFamily="34" charset="0"/>
                <a:cs typeface="Arial" pitchFamily="34" charset="0"/>
              </a:rPr>
              <a:t>© The Insights Group Ltd, 2009-2020. All rights reserved.</a:t>
            </a:r>
          </a:p>
        </p:txBody>
      </p:sp>
    </p:spTree>
    <p:extLst>
      <p:ext uri="{BB962C8B-B14F-4D97-AF65-F5344CB8AC3E}">
        <p14:creationId xmlns:p14="http://schemas.microsoft.com/office/powerpoint/2010/main" val="156707766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1_Insights blue">
    <p:spTree>
      <p:nvGrpSpPr>
        <p:cNvPr id="1" name=""/>
        <p:cNvGrpSpPr/>
        <p:nvPr/>
      </p:nvGrpSpPr>
      <p:grpSpPr>
        <a:xfrm>
          <a:off x="0" y="0"/>
          <a:ext cx="0" cy="0"/>
          <a:chOff x="0" y="0"/>
          <a:chExt cx="0" cy="0"/>
        </a:xfrm>
      </p:grpSpPr>
      <p:pic>
        <p:nvPicPr>
          <p:cNvPr id="2" name="Graphic 1">
            <a:extLst>
              <a:ext uri="{FF2B5EF4-FFF2-40B4-BE49-F238E27FC236}">
                <a16:creationId xmlns:a16="http://schemas.microsoft.com/office/drawing/2014/main" id="{2B2CC0EF-BC8C-47D9-B1E0-DB59412DF53E}"/>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0" y="0"/>
            <a:ext cx="9144000" cy="5143500"/>
          </a:xfrm>
          <a:prstGeom prst="rect">
            <a:avLst/>
          </a:prstGeom>
        </p:spPr>
      </p:pic>
      <p:sp>
        <p:nvSpPr>
          <p:cNvPr id="8" name="TextBox 7"/>
          <p:cNvSpPr txBox="1"/>
          <p:nvPr userDrawn="1"/>
        </p:nvSpPr>
        <p:spPr>
          <a:xfrm>
            <a:off x="6821498" y="4948014"/>
            <a:ext cx="2140331" cy="92333"/>
          </a:xfrm>
          <a:prstGeom prst="rect">
            <a:avLst/>
          </a:prstGeom>
          <a:noFill/>
        </p:spPr>
        <p:txBody>
          <a:bodyPr wrap="none" tIns="0" bIns="0" rtlCol="0">
            <a:spAutoFit/>
          </a:bodyPr>
          <a:lstStyle/>
          <a:p>
            <a:pPr algn="r"/>
            <a:r>
              <a:rPr lang="en-GB" sz="600">
                <a:solidFill>
                  <a:schemeClr val="bg1"/>
                </a:solidFill>
                <a:latin typeface="Arial" pitchFamily="34" charset="0"/>
                <a:cs typeface="Arial" pitchFamily="34" charset="0"/>
              </a:rPr>
              <a:t>© The Insights Group Ltd, 2009-2020. All rights reserved.</a:t>
            </a:r>
          </a:p>
        </p:txBody>
      </p:sp>
      <p:sp>
        <p:nvSpPr>
          <p:cNvPr id="10" name="Content Placeholder 2">
            <a:extLst>
              <a:ext uri="{FF2B5EF4-FFF2-40B4-BE49-F238E27FC236}">
                <a16:creationId xmlns:a16="http://schemas.microsoft.com/office/drawing/2014/main" id="{27A063F9-AAD1-44F8-8476-F0B8F86DE6E7}"/>
              </a:ext>
            </a:extLst>
          </p:cNvPr>
          <p:cNvSpPr>
            <a:spLocks noGrp="1"/>
          </p:cNvSpPr>
          <p:nvPr>
            <p:ph idx="1"/>
          </p:nvPr>
        </p:nvSpPr>
        <p:spPr>
          <a:xfrm>
            <a:off x="503040" y="1113587"/>
            <a:ext cx="8101408" cy="3618401"/>
          </a:xfrm>
        </p:spPr>
        <p:txBody>
          <a:bodyPr/>
          <a:lstStyle>
            <a:lvl1pPr marL="342900" indent="-342900">
              <a:spcBef>
                <a:spcPts val="1200"/>
              </a:spcBef>
              <a:spcAft>
                <a:spcPts val="1000"/>
              </a:spcAft>
              <a:buClr>
                <a:schemeClr val="bg1"/>
              </a:buClr>
              <a:buFont typeface="Arial" panose="020B0604020202020204" pitchFamily="34" charset="0"/>
              <a:buChar char="•"/>
              <a:defRPr sz="2800">
                <a:solidFill>
                  <a:schemeClr val="bg1"/>
                </a:solidFill>
                <a:latin typeface="Arial" panose="020B0604020202020204" pitchFamily="34" charset="0"/>
                <a:cs typeface="Arial" panose="020B0604020202020204" pitchFamily="34" charset="0"/>
              </a:defRPr>
            </a:lvl1pPr>
            <a:lvl2pPr marL="742950" indent="-285750">
              <a:buClr>
                <a:schemeClr val="bg1"/>
              </a:buClr>
              <a:buFont typeface="Arial" panose="020B0604020202020204" pitchFamily="34" charset="0"/>
              <a:buChar char="•"/>
              <a:defRPr sz="2400">
                <a:solidFill>
                  <a:schemeClr val="bg1"/>
                </a:solidFill>
                <a:latin typeface="Arial" panose="020B0604020202020204" pitchFamily="34" charset="0"/>
                <a:cs typeface="Arial" panose="020B0604020202020204" pitchFamily="34" charset="0"/>
              </a:defRPr>
            </a:lvl2pPr>
            <a:lvl3pPr marL="1143000" indent="-228600">
              <a:buClr>
                <a:schemeClr val="bg1"/>
              </a:buClr>
              <a:buFont typeface="Arial" panose="020B0604020202020204" pitchFamily="34" charset="0"/>
              <a:buChar char="•"/>
              <a:defRPr sz="2200">
                <a:solidFill>
                  <a:schemeClr val="bg1"/>
                </a:solidFill>
                <a:latin typeface="Arial" panose="020B0604020202020204" pitchFamily="34" charset="0"/>
                <a:cs typeface="Arial" panose="020B0604020202020204" pitchFamily="34" charset="0"/>
              </a:defRPr>
            </a:lvl3pPr>
            <a:lvl4pPr marL="1600200" indent="-228600">
              <a:buClr>
                <a:schemeClr val="bg1"/>
              </a:buClr>
              <a:buFont typeface="Arial" panose="020B0604020202020204" pitchFamily="34" charset="0"/>
              <a:buChar char="•"/>
              <a:defRPr>
                <a:solidFill>
                  <a:schemeClr val="bg1"/>
                </a:solidFill>
                <a:latin typeface="Arial" panose="020B0604020202020204" pitchFamily="34" charset="0"/>
                <a:cs typeface="Arial" panose="020B0604020202020204" pitchFamily="34" charset="0"/>
              </a:defRPr>
            </a:lvl4pPr>
            <a:lvl5pPr marL="2057400" indent="-228600">
              <a:buClr>
                <a:schemeClr val="bg1"/>
              </a:buClr>
              <a:buFont typeface="Arial" panose="020B0604020202020204" pitchFamily="34" charset="0"/>
              <a:buChar char="•"/>
              <a:defRPr>
                <a:solidFill>
                  <a:schemeClr val="bg1"/>
                </a:solidFill>
                <a:latin typeface="Arial" panose="020B0604020202020204" pitchFamily="34" charset="0"/>
                <a:cs typeface="Arial" panose="020B06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1" name="Title 1">
            <a:extLst>
              <a:ext uri="{FF2B5EF4-FFF2-40B4-BE49-F238E27FC236}">
                <a16:creationId xmlns:a16="http://schemas.microsoft.com/office/drawing/2014/main" id="{73CA8FB8-8B96-423B-B9CC-559DA4624FC7}"/>
              </a:ext>
            </a:extLst>
          </p:cNvPr>
          <p:cNvSpPr>
            <a:spLocks noGrp="1"/>
          </p:cNvSpPr>
          <p:nvPr>
            <p:ph type="title"/>
          </p:nvPr>
        </p:nvSpPr>
        <p:spPr>
          <a:xfrm>
            <a:off x="503040" y="141480"/>
            <a:ext cx="8101408" cy="857250"/>
          </a:xfrm>
        </p:spPr>
        <p:txBody>
          <a:bodyPr>
            <a:normAutofit/>
          </a:bodyPr>
          <a:lstStyle>
            <a:lvl1pPr marL="0" indent="0" algn="l">
              <a:buClr>
                <a:schemeClr val="bg1"/>
              </a:buClr>
              <a:buFont typeface="Arial" panose="020B0604020202020204" pitchFamily="34" charset="0"/>
              <a:buNone/>
              <a:defRPr sz="34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GB"/>
          </a:p>
        </p:txBody>
      </p:sp>
    </p:spTree>
    <p:extLst>
      <p:ext uri="{BB962C8B-B14F-4D97-AF65-F5344CB8AC3E}">
        <p14:creationId xmlns:p14="http://schemas.microsoft.com/office/powerpoint/2010/main" val="298876624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2_Insights blue">
    <p:spTree>
      <p:nvGrpSpPr>
        <p:cNvPr id="1" name=""/>
        <p:cNvGrpSpPr/>
        <p:nvPr/>
      </p:nvGrpSpPr>
      <p:grpSpPr>
        <a:xfrm>
          <a:off x="0" y="0"/>
          <a:ext cx="0" cy="0"/>
          <a:chOff x="0" y="0"/>
          <a:chExt cx="0" cy="0"/>
        </a:xfrm>
      </p:grpSpPr>
      <p:pic>
        <p:nvPicPr>
          <p:cNvPr id="2" name="Graphic 1">
            <a:extLst>
              <a:ext uri="{FF2B5EF4-FFF2-40B4-BE49-F238E27FC236}">
                <a16:creationId xmlns:a16="http://schemas.microsoft.com/office/drawing/2014/main" id="{56F72CBA-DA9C-4887-9F5A-4D81A595D50D}"/>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0" y="-20538"/>
            <a:ext cx="9177678" cy="5162444"/>
          </a:xfrm>
          <a:prstGeom prst="rect">
            <a:avLst/>
          </a:prstGeom>
        </p:spPr>
      </p:pic>
      <p:sp>
        <p:nvSpPr>
          <p:cNvPr id="8" name="TextBox 7"/>
          <p:cNvSpPr txBox="1"/>
          <p:nvPr userDrawn="1"/>
        </p:nvSpPr>
        <p:spPr>
          <a:xfrm>
            <a:off x="6842338" y="4948014"/>
            <a:ext cx="2119491" cy="92333"/>
          </a:xfrm>
          <a:prstGeom prst="rect">
            <a:avLst/>
          </a:prstGeom>
          <a:noFill/>
        </p:spPr>
        <p:txBody>
          <a:bodyPr wrap="none" tIns="0" bIns="0" rtlCol="0">
            <a:spAutoFit/>
          </a:bodyPr>
          <a:lstStyle/>
          <a:p>
            <a:pPr algn="r"/>
            <a:r>
              <a:rPr lang="en-GB" sz="600">
                <a:solidFill>
                  <a:srgbClr val="58585A"/>
                </a:solidFill>
                <a:latin typeface="Arial" pitchFamily="34" charset="0"/>
                <a:cs typeface="Arial" pitchFamily="34" charset="0"/>
              </a:rPr>
              <a:t>© The Insights Group Ltd, 2009-2020 All rights reserved.</a:t>
            </a:r>
          </a:p>
        </p:txBody>
      </p:sp>
      <p:sp>
        <p:nvSpPr>
          <p:cNvPr id="10" name="Content Placeholder 2">
            <a:extLst>
              <a:ext uri="{FF2B5EF4-FFF2-40B4-BE49-F238E27FC236}">
                <a16:creationId xmlns:a16="http://schemas.microsoft.com/office/drawing/2014/main" id="{27A063F9-AAD1-44F8-8476-F0B8F86DE6E7}"/>
              </a:ext>
            </a:extLst>
          </p:cNvPr>
          <p:cNvSpPr>
            <a:spLocks noGrp="1"/>
          </p:cNvSpPr>
          <p:nvPr>
            <p:ph idx="1"/>
          </p:nvPr>
        </p:nvSpPr>
        <p:spPr>
          <a:xfrm>
            <a:off x="503040" y="1113587"/>
            <a:ext cx="8101408" cy="3618401"/>
          </a:xfrm>
        </p:spPr>
        <p:txBody>
          <a:bodyPr/>
          <a:lstStyle>
            <a:lvl1pPr marL="342900" indent="-342900">
              <a:spcBef>
                <a:spcPts val="1200"/>
              </a:spcBef>
              <a:spcAft>
                <a:spcPts val="1000"/>
              </a:spcAft>
              <a:buClr>
                <a:schemeClr val="bg1"/>
              </a:buClr>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1pPr>
            <a:lvl2pPr marL="742950" indent="-285750">
              <a:buClr>
                <a:schemeClr val="bg1"/>
              </a:buClr>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2pPr>
            <a:lvl3pPr marL="1143000" indent="-228600">
              <a:buClr>
                <a:schemeClr val="bg1"/>
              </a:buClr>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3pPr>
            <a:lvl4pPr marL="1600200" indent="-228600">
              <a:buClr>
                <a:schemeClr val="bg1"/>
              </a:buClr>
              <a:buFont typeface="Arial" panose="020B0604020202020204" pitchFamily="34" charset="0"/>
              <a:buChar char="•"/>
              <a:defRPr>
                <a:solidFill>
                  <a:schemeClr val="tx1"/>
                </a:solidFill>
                <a:latin typeface="Arial" panose="020B0604020202020204" pitchFamily="34" charset="0"/>
                <a:cs typeface="Arial" panose="020B0604020202020204" pitchFamily="34" charset="0"/>
              </a:defRPr>
            </a:lvl4pPr>
            <a:lvl5pPr marL="2057400" indent="-228600">
              <a:buClr>
                <a:schemeClr val="bg1"/>
              </a:buClr>
              <a:buFont typeface="Arial" panose="020B0604020202020204" pitchFamily="34" charset="0"/>
              <a:buChar char="•"/>
              <a:defRPr>
                <a:solidFill>
                  <a:schemeClr val="tx1"/>
                </a:solidFill>
                <a:latin typeface="Arial" panose="020B0604020202020204" pitchFamily="34" charset="0"/>
                <a:cs typeface="Arial" panose="020B06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1" name="Title 1">
            <a:extLst>
              <a:ext uri="{FF2B5EF4-FFF2-40B4-BE49-F238E27FC236}">
                <a16:creationId xmlns:a16="http://schemas.microsoft.com/office/drawing/2014/main" id="{73CA8FB8-8B96-423B-B9CC-559DA4624FC7}"/>
              </a:ext>
            </a:extLst>
          </p:cNvPr>
          <p:cNvSpPr>
            <a:spLocks noGrp="1"/>
          </p:cNvSpPr>
          <p:nvPr>
            <p:ph type="title"/>
          </p:nvPr>
        </p:nvSpPr>
        <p:spPr>
          <a:xfrm>
            <a:off x="503040" y="141480"/>
            <a:ext cx="8101408" cy="857250"/>
          </a:xfrm>
        </p:spPr>
        <p:txBody>
          <a:bodyPr>
            <a:normAutofit/>
          </a:bodyPr>
          <a:lstStyle>
            <a:lvl1pPr marL="0" indent="0" algn="l">
              <a:buClr>
                <a:schemeClr val="bg1"/>
              </a:buClr>
              <a:buFont typeface="Arial" panose="020B0604020202020204" pitchFamily="34" charset="0"/>
              <a:buNone/>
              <a:defRPr sz="3400">
                <a:solidFill>
                  <a:schemeClr val="tx1"/>
                </a:solidFill>
                <a:latin typeface="Arial" panose="020B0604020202020204" pitchFamily="34" charset="0"/>
                <a:cs typeface="Arial" panose="020B0604020202020204" pitchFamily="34" charset="0"/>
              </a:defRPr>
            </a:lvl1pPr>
          </a:lstStyle>
          <a:p>
            <a:r>
              <a:rPr lang="en-US"/>
              <a:t>Click to edit Master title style</a:t>
            </a:r>
            <a:endParaRPr lang="en-GB"/>
          </a:p>
        </p:txBody>
      </p:sp>
    </p:spTree>
    <p:extLst>
      <p:ext uri="{BB962C8B-B14F-4D97-AF65-F5344CB8AC3E}">
        <p14:creationId xmlns:p14="http://schemas.microsoft.com/office/powerpoint/2010/main" val="97657334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3_Insights blue">
    <p:spTree>
      <p:nvGrpSpPr>
        <p:cNvPr id="1" name=""/>
        <p:cNvGrpSpPr/>
        <p:nvPr/>
      </p:nvGrpSpPr>
      <p:grpSpPr>
        <a:xfrm>
          <a:off x="0" y="0"/>
          <a:ext cx="0" cy="0"/>
          <a:chOff x="0" y="0"/>
          <a:chExt cx="0" cy="0"/>
        </a:xfrm>
      </p:grpSpPr>
      <p:pic>
        <p:nvPicPr>
          <p:cNvPr id="2" name="Graphic 1">
            <a:extLst>
              <a:ext uri="{FF2B5EF4-FFF2-40B4-BE49-F238E27FC236}">
                <a16:creationId xmlns:a16="http://schemas.microsoft.com/office/drawing/2014/main" id="{C9ED948D-DF8B-4CBF-854D-9F2208AC98CB}"/>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0" y="-20538"/>
            <a:ext cx="9177678" cy="5162444"/>
          </a:xfrm>
          <a:prstGeom prst="rect">
            <a:avLst/>
          </a:prstGeom>
        </p:spPr>
      </p:pic>
      <p:sp>
        <p:nvSpPr>
          <p:cNvPr id="8" name="TextBox 7"/>
          <p:cNvSpPr txBox="1"/>
          <p:nvPr userDrawn="1"/>
        </p:nvSpPr>
        <p:spPr>
          <a:xfrm>
            <a:off x="6821498" y="4948014"/>
            <a:ext cx="2140331" cy="92333"/>
          </a:xfrm>
          <a:prstGeom prst="rect">
            <a:avLst/>
          </a:prstGeom>
          <a:noFill/>
        </p:spPr>
        <p:txBody>
          <a:bodyPr wrap="none" tIns="0" bIns="0" rtlCol="0">
            <a:spAutoFit/>
          </a:bodyPr>
          <a:lstStyle/>
          <a:p>
            <a:pPr algn="r"/>
            <a:r>
              <a:rPr lang="en-GB" sz="600">
                <a:solidFill>
                  <a:schemeClr val="bg1"/>
                </a:solidFill>
                <a:latin typeface="Arial" pitchFamily="34" charset="0"/>
                <a:cs typeface="Arial" pitchFamily="34" charset="0"/>
              </a:rPr>
              <a:t>© The Insights Group Ltd, 2009-2020. All rights reserved.</a:t>
            </a:r>
          </a:p>
        </p:txBody>
      </p:sp>
      <p:sp>
        <p:nvSpPr>
          <p:cNvPr id="10" name="Content Placeholder 2">
            <a:extLst>
              <a:ext uri="{FF2B5EF4-FFF2-40B4-BE49-F238E27FC236}">
                <a16:creationId xmlns:a16="http://schemas.microsoft.com/office/drawing/2014/main" id="{27A063F9-AAD1-44F8-8476-F0B8F86DE6E7}"/>
              </a:ext>
            </a:extLst>
          </p:cNvPr>
          <p:cNvSpPr>
            <a:spLocks noGrp="1"/>
          </p:cNvSpPr>
          <p:nvPr>
            <p:ph idx="1"/>
          </p:nvPr>
        </p:nvSpPr>
        <p:spPr>
          <a:xfrm>
            <a:off x="503040" y="1113587"/>
            <a:ext cx="8101408" cy="3618401"/>
          </a:xfrm>
        </p:spPr>
        <p:txBody>
          <a:bodyPr/>
          <a:lstStyle>
            <a:lvl1pPr marL="342900" indent="-342900">
              <a:spcBef>
                <a:spcPts val="1200"/>
              </a:spcBef>
              <a:spcAft>
                <a:spcPts val="1000"/>
              </a:spcAft>
              <a:buClr>
                <a:schemeClr val="bg1"/>
              </a:buClr>
              <a:buFont typeface="Arial" panose="020B0604020202020204" pitchFamily="34" charset="0"/>
              <a:buChar char="•"/>
              <a:defRPr sz="2800">
                <a:solidFill>
                  <a:schemeClr val="bg1"/>
                </a:solidFill>
                <a:latin typeface="Arial" panose="020B0604020202020204" pitchFamily="34" charset="0"/>
                <a:cs typeface="Arial" panose="020B0604020202020204" pitchFamily="34" charset="0"/>
              </a:defRPr>
            </a:lvl1pPr>
            <a:lvl2pPr marL="742950" indent="-285750">
              <a:buClr>
                <a:schemeClr val="bg1"/>
              </a:buClr>
              <a:buFont typeface="Arial" panose="020B0604020202020204" pitchFamily="34" charset="0"/>
              <a:buChar char="•"/>
              <a:defRPr sz="2400">
                <a:solidFill>
                  <a:schemeClr val="bg1"/>
                </a:solidFill>
                <a:latin typeface="Arial" panose="020B0604020202020204" pitchFamily="34" charset="0"/>
                <a:cs typeface="Arial" panose="020B0604020202020204" pitchFamily="34" charset="0"/>
              </a:defRPr>
            </a:lvl2pPr>
            <a:lvl3pPr marL="1143000" indent="-228600">
              <a:buClr>
                <a:schemeClr val="bg1"/>
              </a:buClr>
              <a:buFont typeface="Arial" panose="020B0604020202020204" pitchFamily="34" charset="0"/>
              <a:buChar char="•"/>
              <a:defRPr sz="2200">
                <a:solidFill>
                  <a:schemeClr val="bg1"/>
                </a:solidFill>
                <a:latin typeface="Arial" panose="020B0604020202020204" pitchFamily="34" charset="0"/>
                <a:cs typeface="Arial" panose="020B0604020202020204" pitchFamily="34" charset="0"/>
              </a:defRPr>
            </a:lvl3pPr>
            <a:lvl4pPr marL="1600200" indent="-228600">
              <a:buClr>
                <a:schemeClr val="bg1"/>
              </a:buClr>
              <a:buFont typeface="Arial" panose="020B0604020202020204" pitchFamily="34" charset="0"/>
              <a:buChar char="•"/>
              <a:defRPr>
                <a:solidFill>
                  <a:schemeClr val="bg1"/>
                </a:solidFill>
                <a:latin typeface="Arial" panose="020B0604020202020204" pitchFamily="34" charset="0"/>
                <a:cs typeface="Arial" panose="020B0604020202020204" pitchFamily="34" charset="0"/>
              </a:defRPr>
            </a:lvl4pPr>
            <a:lvl5pPr marL="2057400" indent="-228600">
              <a:buClr>
                <a:schemeClr val="bg1"/>
              </a:buClr>
              <a:buFont typeface="Arial" panose="020B0604020202020204" pitchFamily="34" charset="0"/>
              <a:buChar char="•"/>
              <a:defRPr>
                <a:solidFill>
                  <a:schemeClr val="bg1"/>
                </a:solidFill>
                <a:latin typeface="Arial" panose="020B0604020202020204" pitchFamily="34" charset="0"/>
                <a:cs typeface="Arial" panose="020B06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1" name="Title 1">
            <a:extLst>
              <a:ext uri="{FF2B5EF4-FFF2-40B4-BE49-F238E27FC236}">
                <a16:creationId xmlns:a16="http://schemas.microsoft.com/office/drawing/2014/main" id="{73CA8FB8-8B96-423B-B9CC-559DA4624FC7}"/>
              </a:ext>
            </a:extLst>
          </p:cNvPr>
          <p:cNvSpPr>
            <a:spLocks noGrp="1"/>
          </p:cNvSpPr>
          <p:nvPr>
            <p:ph type="title"/>
          </p:nvPr>
        </p:nvSpPr>
        <p:spPr>
          <a:xfrm>
            <a:off x="503040" y="141480"/>
            <a:ext cx="8101408" cy="857250"/>
          </a:xfrm>
        </p:spPr>
        <p:txBody>
          <a:bodyPr>
            <a:normAutofit/>
          </a:bodyPr>
          <a:lstStyle>
            <a:lvl1pPr marL="0" indent="0" algn="l">
              <a:buClr>
                <a:schemeClr val="bg1"/>
              </a:buClr>
              <a:buFont typeface="Arial" panose="020B0604020202020204" pitchFamily="34" charset="0"/>
              <a:buNone/>
              <a:defRPr sz="34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GB"/>
          </a:p>
        </p:txBody>
      </p:sp>
    </p:spTree>
    <p:extLst>
      <p:ext uri="{BB962C8B-B14F-4D97-AF65-F5344CB8AC3E}">
        <p14:creationId xmlns:p14="http://schemas.microsoft.com/office/powerpoint/2010/main" val="179327818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4_Insights blue">
    <p:spTree>
      <p:nvGrpSpPr>
        <p:cNvPr id="1" name=""/>
        <p:cNvGrpSpPr/>
        <p:nvPr/>
      </p:nvGrpSpPr>
      <p:grpSpPr>
        <a:xfrm>
          <a:off x="0" y="0"/>
          <a:ext cx="0" cy="0"/>
          <a:chOff x="0" y="0"/>
          <a:chExt cx="0" cy="0"/>
        </a:xfrm>
      </p:grpSpPr>
      <p:pic>
        <p:nvPicPr>
          <p:cNvPr id="2" name="Graphic 1">
            <a:extLst>
              <a:ext uri="{FF2B5EF4-FFF2-40B4-BE49-F238E27FC236}">
                <a16:creationId xmlns:a16="http://schemas.microsoft.com/office/drawing/2014/main" id="{A4A45012-2108-4EA7-AF8A-ABDF387236C2}"/>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2" y="-20538"/>
            <a:ext cx="9177679" cy="5162444"/>
          </a:xfrm>
          <a:prstGeom prst="rect">
            <a:avLst/>
          </a:prstGeom>
        </p:spPr>
      </p:pic>
      <p:sp>
        <p:nvSpPr>
          <p:cNvPr id="8" name="TextBox 7"/>
          <p:cNvSpPr txBox="1"/>
          <p:nvPr userDrawn="1"/>
        </p:nvSpPr>
        <p:spPr>
          <a:xfrm>
            <a:off x="6821498" y="4948014"/>
            <a:ext cx="2140331" cy="92333"/>
          </a:xfrm>
          <a:prstGeom prst="rect">
            <a:avLst/>
          </a:prstGeom>
          <a:noFill/>
        </p:spPr>
        <p:txBody>
          <a:bodyPr wrap="none" tIns="0" bIns="0" rtlCol="0">
            <a:spAutoFit/>
          </a:bodyPr>
          <a:lstStyle/>
          <a:p>
            <a:pPr algn="r"/>
            <a:r>
              <a:rPr lang="en-GB" sz="600">
                <a:solidFill>
                  <a:schemeClr val="bg1"/>
                </a:solidFill>
                <a:latin typeface="Arial" pitchFamily="34" charset="0"/>
                <a:cs typeface="Arial" pitchFamily="34" charset="0"/>
              </a:rPr>
              <a:t>© The Insights Group Ltd, 2009-2020. All rights reserved.</a:t>
            </a:r>
          </a:p>
        </p:txBody>
      </p:sp>
      <p:sp>
        <p:nvSpPr>
          <p:cNvPr id="10" name="Content Placeholder 2">
            <a:extLst>
              <a:ext uri="{FF2B5EF4-FFF2-40B4-BE49-F238E27FC236}">
                <a16:creationId xmlns:a16="http://schemas.microsoft.com/office/drawing/2014/main" id="{27A063F9-AAD1-44F8-8476-F0B8F86DE6E7}"/>
              </a:ext>
            </a:extLst>
          </p:cNvPr>
          <p:cNvSpPr>
            <a:spLocks noGrp="1"/>
          </p:cNvSpPr>
          <p:nvPr>
            <p:ph idx="1"/>
          </p:nvPr>
        </p:nvSpPr>
        <p:spPr>
          <a:xfrm>
            <a:off x="503040" y="1113587"/>
            <a:ext cx="8101408" cy="3618401"/>
          </a:xfrm>
        </p:spPr>
        <p:txBody>
          <a:bodyPr/>
          <a:lstStyle>
            <a:lvl1pPr marL="342900" indent="-342900">
              <a:spcBef>
                <a:spcPts val="1200"/>
              </a:spcBef>
              <a:spcAft>
                <a:spcPts val="1000"/>
              </a:spcAft>
              <a:buClr>
                <a:schemeClr val="bg1"/>
              </a:buClr>
              <a:buFont typeface="Arial" panose="020B0604020202020204" pitchFamily="34" charset="0"/>
              <a:buChar char="•"/>
              <a:defRPr sz="2800">
                <a:solidFill>
                  <a:schemeClr val="bg1"/>
                </a:solidFill>
                <a:latin typeface="Arial" panose="020B0604020202020204" pitchFamily="34" charset="0"/>
                <a:cs typeface="Arial" panose="020B0604020202020204" pitchFamily="34" charset="0"/>
              </a:defRPr>
            </a:lvl1pPr>
            <a:lvl2pPr marL="742950" indent="-285750">
              <a:buClr>
                <a:schemeClr val="bg1"/>
              </a:buClr>
              <a:buFont typeface="Arial" panose="020B0604020202020204" pitchFamily="34" charset="0"/>
              <a:buChar char="•"/>
              <a:defRPr sz="2400">
                <a:solidFill>
                  <a:schemeClr val="bg1"/>
                </a:solidFill>
                <a:latin typeface="Arial" panose="020B0604020202020204" pitchFamily="34" charset="0"/>
                <a:cs typeface="Arial" panose="020B0604020202020204" pitchFamily="34" charset="0"/>
              </a:defRPr>
            </a:lvl2pPr>
            <a:lvl3pPr marL="1143000" indent="-228600">
              <a:buClr>
                <a:schemeClr val="bg1"/>
              </a:buClr>
              <a:buFont typeface="Arial" panose="020B0604020202020204" pitchFamily="34" charset="0"/>
              <a:buChar char="•"/>
              <a:defRPr sz="2200">
                <a:solidFill>
                  <a:schemeClr val="bg1"/>
                </a:solidFill>
                <a:latin typeface="Arial" panose="020B0604020202020204" pitchFamily="34" charset="0"/>
                <a:cs typeface="Arial" panose="020B0604020202020204" pitchFamily="34" charset="0"/>
              </a:defRPr>
            </a:lvl3pPr>
            <a:lvl4pPr marL="1600200" indent="-228600">
              <a:buClr>
                <a:schemeClr val="bg1"/>
              </a:buClr>
              <a:buFont typeface="Arial" panose="020B0604020202020204" pitchFamily="34" charset="0"/>
              <a:buChar char="•"/>
              <a:defRPr>
                <a:solidFill>
                  <a:schemeClr val="bg1"/>
                </a:solidFill>
                <a:latin typeface="Arial" panose="020B0604020202020204" pitchFamily="34" charset="0"/>
                <a:cs typeface="Arial" panose="020B0604020202020204" pitchFamily="34" charset="0"/>
              </a:defRPr>
            </a:lvl4pPr>
            <a:lvl5pPr marL="2057400" indent="-228600">
              <a:buClr>
                <a:schemeClr val="bg1"/>
              </a:buClr>
              <a:buFont typeface="Arial" panose="020B0604020202020204" pitchFamily="34" charset="0"/>
              <a:buChar char="•"/>
              <a:defRPr>
                <a:solidFill>
                  <a:schemeClr val="bg1"/>
                </a:solidFill>
                <a:latin typeface="Arial" panose="020B0604020202020204" pitchFamily="34" charset="0"/>
                <a:cs typeface="Arial" panose="020B06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1" name="Title 1">
            <a:extLst>
              <a:ext uri="{FF2B5EF4-FFF2-40B4-BE49-F238E27FC236}">
                <a16:creationId xmlns:a16="http://schemas.microsoft.com/office/drawing/2014/main" id="{73CA8FB8-8B96-423B-B9CC-559DA4624FC7}"/>
              </a:ext>
            </a:extLst>
          </p:cNvPr>
          <p:cNvSpPr>
            <a:spLocks noGrp="1"/>
          </p:cNvSpPr>
          <p:nvPr>
            <p:ph type="title"/>
          </p:nvPr>
        </p:nvSpPr>
        <p:spPr>
          <a:xfrm>
            <a:off x="503040" y="141480"/>
            <a:ext cx="8101408" cy="857250"/>
          </a:xfrm>
        </p:spPr>
        <p:txBody>
          <a:bodyPr>
            <a:normAutofit/>
          </a:bodyPr>
          <a:lstStyle>
            <a:lvl1pPr marL="0" indent="0" algn="l">
              <a:buClr>
                <a:schemeClr val="bg1"/>
              </a:buClr>
              <a:buFont typeface="Arial" panose="020B0604020202020204" pitchFamily="34" charset="0"/>
              <a:buNone/>
              <a:defRPr sz="34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GB"/>
          </a:p>
        </p:txBody>
      </p:sp>
    </p:spTree>
    <p:extLst>
      <p:ext uri="{BB962C8B-B14F-4D97-AF65-F5344CB8AC3E}">
        <p14:creationId xmlns:p14="http://schemas.microsoft.com/office/powerpoint/2010/main" val="2200519267"/>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25. Discover - End">
    <p:spTree>
      <p:nvGrpSpPr>
        <p:cNvPr id="1" name=""/>
        <p:cNvGrpSpPr/>
        <p:nvPr/>
      </p:nvGrpSpPr>
      <p:grpSpPr>
        <a:xfrm>
          <a:off x="0" y="0"/>
          <a:ext cx="0" cy="0"/>
          <a:chOff x="0" y="0"/>
          <a:chExt cx="0" cy="0"/>
        </a:xfrm>
      </p:grpSpPr>
      <p:sp>
        <p:nvSpPr>
          <p:cNvPr id="5" name="TextBox 4"/>
          <p:cNvSpPr txBox="1"/>
          <p:nvPr userDrawn="1"/>
        </p:nvSpPr>
        <p:spPr>
          <a:xfrm>
            <a:off x="6826309" y="4948014"/>
            <a:ext cx="2135520" cy="92333"/>
          </a:xfrm>
          <a:prstGeom prst="rect">
            <a:avLst/>
          </a:prstGeom>
          <a:noFill/>
        </p:spPr>
        <p:txBody>
          <a:bodyPr wrap="none" tIns="0" bIns="0" rtlCol="0">
            <a:spAutoFit/>
          </a:bodyPr>
          <a:lstStyle/>
          <a:p>
            <a:pPr algn="r"/>
            <a:r>
              <a:rPr lang="en-GB" sz="600">
                <a:solidFill>
                  <a:schemeClr val="bg1"/>
                </a:solidFill>
                <a:latin typeface="Arial" pitchFamily="34" charset="0"/>
                <a:cs typeface="Arial" pitchFamily="34" charset="0"/>
              </a:rPr>
              <a:t>© The Insights Group Ltd, 2009 2017. All rights reserved.</a:t>
            </a:r>
          </a:p>
        </p:txBody>
      </p:sp>
      <p:sp>
        <p:nvSpPr>
          <p:cNvPr id="7" name="Title 1"/>
          <p:cNvSpPr>
            <a:spLocks noGrp="1"/>
          </p:cNvSpPr>
          <p:nvPr>
            <p:ph type="title" hasCustomPrompt="1"/>
          </p:nvPr>
        </p:nvSpPr>
        <p:spPr>
          <a:xfrm>
            <a:off x="503040" y="4050283"/>
            <a:ext cx="8101408" cy="443204"/>
          </a:xfrm>
        </p:spPr>
        <p:txBody>
          <a:bodyPr>
            <a:normAutofit/>
          </a:bodyPr>
          <a:lstStyle>
            <a:lvl1pPr algn="ctr">
              <a:defRPr sz="1400" baseline="0">
                <a:solidFill>
                  <a:schemeClr val="tx2"/>
                </a:solidFill>
                <a:latin typeface="Arial" panose="020B0604020202020204" pitchFamily="34" charset="0"/>
                <a:cs typeface="Arial" panose="020B0604020202020204" pitchFamily="34" charset="0"/>
              </a:defRPr>
            </a:lvl1pPr>
          </a:lstStyle>
          <a:p>
            <a:r>
              <a:rPr lang="en-US"/>
              <a:t>www.insights.com</a:t>
            </a:r>
            <a:endParaRPr lang="en-GB"/>
          </a:p>
        </p:txBody>
      </p:sp>
      <p:pic>
        <p:nvPicPr>
          <p:cNvPr id="8" name="Picture 2"/>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3249613" y="2643758"/>
            <a:ext cx="2643187" cy="14065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9" name="TextBox 8"/>
          <p:cNvSpPr txBox="1"/>
          <p:nvPr userDrawn="1"/>
        </p:nvSpPr>
        <p:spPr>
          <a:xfrm>
            <a:off x="6826309" y="4951094"/>
            <a:ext cx="2135521" cy="92333"/>
          </a:xfrm>
          <a:prstGeom prst="rect">
            <a:avLst/>
          </a:prstGeom>
          <a:noFill/>
        </p:spPr>
        <p:txBody>
          <a:bodyPr wrap="none" tIns="0" bIns="0" rtlCol="0">
            <a:spAutoFit/>
          </a:bodyPr>
          <a:lstStyle/>
          <a:p>
            <a:pPr algn="r"/>
            <a:r>
              <a:rPr lang="en-GB" sz="600">
                <a:solidFill>
                  <a:srgbClr val="58585A"/>
                </a:solidFill>
                <a:latin typeface="Arial" pitchFamily="34" charset="0"/>
                <a:cs typeface="Arial" pitchFamily="34" charset="0"/>
              </a:rPr>
              <a:t>© The Insights Group Ltd, 2009-2020. All rights reserved.</a:t>
            </a:r>
          </a:p>
        </p:txBody>
      </p:sp>
    </p:spTree>
    <p:extLst>
      <p:ext uri="{BB962C8B-B14F-4D97-AF65-F5344CB8AC3E}">
        <p14:creationId xmlns:p14="http://schemas.microsoft.com/office/powerpoint/2010/main" val="389105096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ctrTitle" hasCustomPrompt="1"/>
          </p:nvPr>
        </p:nvSpPr>
        <p:spPr>
          <a:xfrm>
            <a:off x="685800" y="1924558"/>
            <a:ext cx="7772400" cy="589364"/>
          </a:xfrm>
        </p:spPr>
        <p:txBody>
          <a:bodyPr>
            <a:normAutofit/>
          </a:bodyPr>
          <a:lstStyle>
            <a:lvl1pPr algn="ctr">
              <a:defRPr sz="3000">
                <a:solidFill>
                  <a:schemeClr val="bg1"/>
                </a:solidFill>
              </a:defRPr>
            </a:lvl1pPr>
          </a:lstStyle>
          <a:p>
            <a:r>
              <a:rPr lang="en-US" dirty="0"/>
              <a:t>Beginning the Journey</a:t>
            </a:r>
            <a:endParaRPr lang="en-GB" dirty="0"/>
          </a:p>
        </p:txBody>
      </p:sp>
      <p:sp>
        <p:nvSpPr>
          <p:cNvPr id="3" name="Subtitle 2"/>
          <p:cNvSpPr>
            <a:spLocks noGrp="1"/>
          </p:cNvSpPr>
          <p:nvPr>
            <p:ph type="subTitle" idx="1"/>
          </p:nvPr>
        </p:nvSpPr>
        <p:spPr>
          <a:xfrm>
            <a:off x="1357290" y="4161244"/>
            <a:ext cx="6400800" cy="486956"/>
          </a:xfrm>
        </p:spPr>
        <p:txBody>
          <a:bodyPr>
            <a:normAutofit/>
          </a:bodyPr>
          <a:lstStyle>
            <a:lvl1pPr marL="0" indent="0" algn="ctr">
              <a:buNone/>
              <a:defRPr sz="2250">
                <a:solidFill>
                  <a:schemeClr val="bg1"/>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dirty="0"/>
              <a:t>Click to edit Master subtitle style</a:t>
            </a:r>
            <a:endParaRPr lang="en-GB" dirty="0"/>
          </a:p>
        </p:txBody>
      </p:sp>
      <p:grpSp>
        <p:nvGrpSpPr>
          <p:cNvPr id="37" name="Group 36"/>
          <p:cNvGrpSpPr/>
          <p:nvPr userDrawn="1"/>
        </p:nvGrpSpPr>
        <p:grpSpPr>
          <a:xfrm>
            <a:off x="3755335" y="163282"/>
            <a:ext cx="1608413" cy="1447804"/>
            <a:chOff x="3621078" y="214290"/>
            <a:chExt cx="1903422" cy="2284473"/>
          </a:xfrm>
        </p:grpSpPr>
        <p:pic>
          <p:nvPicPr>
            <p:cNvPr id="7" name="Picture 6" descr="000_004_Large Discovery globe.png"/>
            <p:cNvPicPr>
              <a:picLocks noChangeAspect="1"/>
            </p:cNvPicPr>
            <p:nvPr userDrawn="1"/>
          </p:nvPicPr>
          <p:blipFill>
            <a:blip r:embed="rId2" cstate="print"/>
            <a:stretch>
              <a:fillRect/>
            </a:stretch>
          </p:blipFill>
          <p:spPr>
            <a:xfrm>
              <a:off x="3643306" y="214290"/>
              <a:ext cx="1801372" cy="1822708"/>
            </a:xfrm>
            <a:prstGeom prst="rect">
              <a:avLst/>
            </a:prstGeom>
          </p:spPr>
        </p:pic>
        <p:pic>
          <p:nvPicPr>
            <p:cNvPr id="8" name="Picture 7" descr="000_008_Insights Discovery.png"/>
            <p:cNvPicPr>
              <a:picLocks noChangeAspect="1"/>
            </p:cNvPicPr>
            <p:nvPr userDrawn="1"/>
          </p:nvPicPr>
          <p:blipFill>
            <a:blip r:embed="rId3" cstate="print">
              <a:lum bright="100000" contrast="100000"/>
            </a:blip>
            <a:stretch>
              <a:fillRect/>
            </a:stretch>
          </p:blipFill>
          <p:spPr>
            <a:xfrm>
              <a:off x="3621078" y="2079616"/>
              <a:ext cx="1903422" cy="419147"/>
            </a:xfrm>
            <a:prstGeom prst="rect">
              <a:avLst/>
            </a:prstGeom>
          </p:spPr>
        </p:pic>
      </p:grpSp>
      <p:sp>
        <p:nvSpPr>
          <p:cNvPr id="39" name="Freeform 38"/>
          <p:cNvSpPr/>
          <p:nvPr userDrawn="1"/>
        </p:nvSpPr>
        <p:spPr>
          <a:xfrm>
            <a:off x="-1146629" y="2571746"/>
            <a:ext cx="10874829" cy="1590680"/>
          </a:xfrm>
          <a:custGeom>
            <a:avLst/>
            <a:gdLst>
              <a:gd name="connsiteX0" fmla="*/ 0 w 10325100"/>
              <a:gd name="connsiteY0" fmla="*/ 800100 h 901700"/>
              <a:gd name="connsiteX1" fmla="*/ 2730500 w 10325100"/>
              <a:gd name="connsiteY1" fmla="*/ 304800 h 901700"/>
              <a:gd name="connsiteX2" fmla="*/ 7467600 w 10325100"/>
              <a:gd name="connsiteY2" fmla="*/ 850900 h 901700"/>
              <a:gd name="connsiteX3" fmla="*/ 10325100 w 10325100"/>
              <a:gd name="connsiteY3" fmla="*/ 0 h 901700"/>
            </a:gdLst>
            <a:ahLst/>
            <a:cxnLst>
              <a:cxn ang="0">
                <a:pos x="connsiteX0" y="connsiteY0"/>
              </a:cxn>
              <a:cxn ang="0">
                <a:pos x="connsiteX1" y="connsiteY1"/>
              </a:cxn>
              <a:cxn ang="0">
                <a:pos x="connsiteX2" y="connsiteY2"/>
              </a:cxn>
              <a:cxn ang="0">
                <a:pos x="connsiteX3" y="connsiteY3"/>
              </a:cxn>
            </a:cxnLst>
            <a:rect l="l" t="t" r="r" b="b"/>
            <a:pathLst>
              <a:path w="10325100" h="901700">
                <a:moveTo>
                  <a:pt x="0" y="800100"/>
                </a:moveTo>
                <a:cubicBezTo>
                  <a:pt x="742950" y="548216"/>
                  <a:pt x="1485900" y="296333"/>
                  <a:pt x="2730500" y="304800"/>
                </a:cubicBezTo>
                <a:cubicBezTo>
                  <a:pt x="3975100" y="313267"/>
                  <a:pt x="6201833" y="901700"/>
                  <a:pt x="7467600" y="850900"/>
                </a:cubicBezTo>
                <a:cubicBezTo>
                  <a:pt x="8733367" y="800100"/>
                  <a:pt x="9529233" y="400050"/>
                  <a:pt x="10325100" y="0"/>
                </a:cubicBezTo>
              </a:path>
            </a:pathLst>
          </a:custGeom>
          <a:ln w="6350">
            <a:solidFill>
              <a:schemeClr val="bg2"/>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sz="1350"/>
          </a:p>
        </p:txBody>
      </p:sp>
      <p:sp>
        <p:nvSpPr>
          <p:cNvPr id="17" name="Freeform 16"/>
          <p:cNvSpPr/>
          <p:nvPr userDrawn="1"/>
        </p:nvSpPr>
        <p:spPr>
          <a:xfrm>
            <a:off x="-1106454" y="2769561"/>
            <a:ext cx="10325100" cy="1073095"/>
          </a:xfrm>
          <a:custGeom>
            <a:avLst/>
            <a:gdLst>
              <a:gd name="connsiteX0" fmla="*/ 0 w 10325100"/>
              <a:gd name="connsiteY0" fmla="*/ 800100 h 901700"/>
              <a:gd name="connsiteX1" fmla="*/ 2730500 w 10325100"/>
              <a:gd name="connsiteY1" fmla="*/ 304800 h 901700"/>
              <a:gd name="connsiteX2" fmla="*/ 7467600 w 10325100"/>
              <a:gd name="connsiteY2" fmla="*/ 850900 h 901700"/>
              <a:gd name="connsiteX3" fmla="*/ 10325100 w 10325100"/>
              <a:gd name="connsiteY3" fmla="*/ 0 h 901700"/>
            </a:gdLst>
            <a:ahLst/>
            <a:cxnLst>
              <a:cxn ang="0">
                <a:pos x="connsiteX0" y="connsiteY0"/>
              </a:cxn>
              <a:cxn ang="0">
                <a:pos x="connsiteX1" y="connsiteY1"/>
              </a:cxn>
              <a:cxn ang="0">
                <a:pos x="connsiteX2" y="connsiteY2"/>
              </a:cxn>
              <a:cxn ang="0">
                <a:pos x="connsiteX3" y="connsiteY3"/>
              </a:cxn>
            </a:cxnLst>
            <a:rect l="l" t="t" r="r" b="b"/>
            <a:pathLst>
              <a:path w="10325100" h="901700">
                <a:moveTo>
                  <a:pt x="0" y="800100"/>
                </a:moveTo>
                <a:cubicBezTo>
                  <a:pt x="742950" y="548216"/>
                  <a:pt x="1485900" y="296333"/>
                  <a:pt x="2730500" y="304800"/>
                </a:cubicBezTo>
                <a:cubicBezTo>
                  <a:pt x="3975100" y="313267"/>
                  <a:pt x="6201833" y="901700"/>
                  <a:pt x="7467600" y="850900"/>
                </a:cubicBezTo>
                <a:cubicBezTo>
                  <a:pt x="8733367" y="800100"/>
                  <a:pt x="9529233" y="400050"/>
                  <a:pt x="10325100" y="0"/>
                </a:cubicBezTo>
              </a:path>
            </a:pathLst>
          </a:custGeom>
          <a:ln w="57150">
            <a:solidFill>
              <a:schemeClr val="bg2"/>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sz="1350"/>
          </a:p>
        </p:txBody>
      </p:sp>
      <p:sp>
        <p:nvSpPr>
          <p:cNvPr id="20" name="Freeform 19"/>
          <p:cNvSpPr/>
          <p:nvPr userDrawn="1"/>
        </p:nvSpPr>
        <p:spPr>
          <a:xfrm>
            <a:off x="-1612900" y="2178499"/>
            <a:ext cx="11526698" cy="1613810"/>
          </a:xfrm>
          <a:custGeom>
            <a:avLst/>
            <a:gdLst>
              <a:gd name="connsiteX0" fmla="*/ 0 w 10325100"/>
              <a:gd name="connsiteY0" fmla="*/ 800100 h 901700"/>
              <a:gd name="connsiteX1" fmla="*/ 2730500 w 10325100"/>
              <a:gd name="connsiteY1" fmla="*/ 304800 h 901700"/>
              <a:gd name="connsiteX2" fmla="*/ 7467600 w 10325100"/>
              <a:gd name="connsiteY2" fmla="*/ 850900 h 901700"/>
              <a:gd name="connsiteX3" fmla="*/ 10325100 w 10325100"/>
              <a:gd name="connsiteY3" fmla="*/ 0 h 901700"/>
            </a:gdLst>
            <a:ahLst/>
            <a:cxnLst>
              <a:cxn ang="0">
                <a:pos x="connsiteX0" y="connsiteY0"/>
              </a:cxn>
              <a:cxn ang="0">
                <a:pos x="connsiteX1" y="connsiteY1"/>
              </a:cxn>
              <a:cxn ang="0">
                <a:pos x="connsiteX2" y="connsiteY2"/>
              </a:cxn>
              <a:cxn ang="0">
                <a:pos x="connsiteX3" y="connsiteY3"/>
              </a:cxn>
            </a:cxnLst>
            <a:rect l="l" t="t" r="r" b="b"/>
            <a:pathLst>
              <a:path w="10325100" h="901700">
                <a:moveTo>
                  <a:pt x="0" y="800100"/>
                </a:moveTo>
                <a:cubicBezTo>
                  <a:pt x="742950" y="548216"/>
                  <a:pt x="1485900" y="296333"/>
                  <a:pt x="2730500" y="304800"/>
                </a:cubicBezTo>
                <a:cubicBezTo>
                  <a:pt x="3975100" y="313267"/>
                  <a:pt x="6201833" y="901700"/>
                  <a:pt x="7467600" y="850900"/>
                </a:cubicBezTo>
                <a:cubicBezTo>
                  <a:pt x="8733367" y="800100"/>
                  <a:pt x="9529233" y="400050"/>
                  <a:pt x="10325100" y="0"/>
                </a:cubicBezTo>
              </a:path>
            </a:pathLst>
          </a:custGeom>
          <a:ln w="6350">
            <a:solidFill>
              <a:schemeClr val="bg2"/>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sz="1350"/>
          </a:p>
        </p:txBody>
      </p:sp>
      <p:sp>
        <p:nvSpPr>
          <p:cNvPr id="34" name="Oval 33"/>
          <p:cNvSpPr/>
          <p:nvPr userDrawn="1"/>
        </p:nvSpPr>
        <p:spPr>
          <a:xfrm>
            <a:off x="976288" y="2999170"/>
            <a:ext cx="357190" cy="26789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35" name="Oval 34"/>
          <p:cNvSpPr/>
          <p:nvPr userDrawn="1"/>
        </p:nvSpPr>
        <p:spPr>
          <a:xfrm>
            <a:off x="576235" y="3052824"/>
            <a:ext cx="357190" cy="267893"/>
          </a:xfrm>
          <a:prstGeom prst="ellipse">
            <a:avLst/>
          </a:prstGeom>
          <a:solidFill>
            <a:schemeClr val="tx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24" name="Oval 23"/>
          <p:cNvSpPr/>
          <p:nvPr userDrawn="1"/>
        </p:nvSpPr>
        <p:spPr>
          <a:xfrm>
            <a:off x="7978131" y="3220328"/>
            <a:ext cx="357190" cy="267893"/>
          </a:xfrm>
          <a:prstGeom prst="ellipse">
            <a:avLst/>
          </a:prstGeom>
          <a:solidFill>
            <a:schemeClr val="tx1"/>
          </a:solidFill>
          <a:ln>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26" name="Oval 25"/>
          <p:cNvSpPr/>
          <p:nvPr userDrawn="1"/>
        </p:nvSpPr>
        <p:spPr>
          <a:xfrm>
            <a:off x="3557575" y="3309175"/>
            <a:ext cx="357190" cy="267893"/>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27" name="Oval 26"/>
          <p:cNvSpPr/>
          <p:nvPr userDrawn="1"/>
        </p:nvSpPr>
        <p:spPr>
          <a:xfrm>
            <a:off x="2882248" y="3160093"/>
            <a:ext cx="357190" cy="267893"/>
          </a:xfrm>
          <a:prstGeom prst="ellipse">
            <a:avLst/>
          </a:prstGeom>
          <a:solidFill>
            <a:srgbClr val="91369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28" name="Oval 27"/>
          <p:cNvSpPr/>
          <p:nvPr userDrawn="1"/>
        </p:nvSpPr>
        <p:spPr>
          <a:xfrm>
            <a:off x="2506966" y="3112605"/>
            <a:ext cx="357190" cy="267893"/>
          </a:xfrm>
          <a:prstGeom prst="ellipse">
            <a:avLst/>
          </a:prstGeom>
          <a:solidFill>
            <a:srgbClr val="B71A1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29" name="Oval 28"/>
          <p:cNvSpPr/>
          <p:nvPr userDrawn="1"/>
        </p:nvSpPr>
        <p:spPr>
          <a:xfrm>
            <a:off x="3907013" y="3369937"/>
            <a:ext cx="357190" cy="267893"/>
          </a:xfrm>
          <a:prstGeom prst="ellipse">
            <a:avLst/>
          </a:prstGeom>
          <a:solidFill>
            <a:srgbClr val="FF66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30" name="Oval 29"/>
          <p:cNvSpPr/>
          <p:nvPr userDrawn="1"/>
        </p:nvSpPr>
        <p:spPr>
          <a:xfrm>
            <a:off x="5919798" y="3646663"/>
            <a:ext cx="357190" cy="267893"/>
          </a:xfrm>
          <a:prstGeom prst="ellipse">
            <a:avLst/>
          </a:prstGeom>
          <a:solidFill>
            <a:srgbClr val="017E6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31" name="Oval 30"/>
          <p:cNvSpPr/>
          <p:nvPr userDrawn="1"/>
        </p:nvSpPr>
        <p:spPr>
          <a:xfrm>
            <a:off x="6283662" y="3650458"/>
            <a:ext cx="357190" cy="267893"/>
          </a:xfrm>
          <a:prstGeom prst="ellipse">
            <a:avLst/>
          </a:prstGeom>
          <a:solidFill>
            <a:srgbClr val="B0DC1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33" name="Oval 32"/>
          <p:cNvSpPr/>
          <p:nvPr userDrawn="1"/>
        </p:nvSpPr>
        <p:spPr>
          <a:xfrm>
            <a:off x="4261484" y="3435957"/>
            <a:ext cx="357190" cy="267893"/>
          </a:xfrm>
          <a:prstGeom prst="ellipse">
            <a:avLst/>
          </a:prstGeom>
          <a:solidFill>
            <a:srgbClr val="6F9C1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23" name="Footer Placeholder 3"/>
          <p:cNvSpPr txBox="1">
            <a:spLocks/>
          </p:cNvSpPr>
          <p:nvPr userDrawn="1"/>
        </p:nvSpPr>
        <p:spPr>
          <a:xfrm>
            <a:off x="0" y="4907757"/>
            <a:ext cx="9144000" cy="150019"/>
          </a:xfrm>
          <a:prstGeom prst="rect">
            <a:avLst/>
          </a:prstGeom>
        </p:spPr>
        <p:txBody>
          <a:bodyPr vert="horz" lIns="68580" tIns="34290" rIns="68580" bIns="34290" rtlCol="0" anchor="ctr"/>
          <a:lstStyle>
            <a:lvl1pPr>
              <a:defRPr sz="1000">
                <a:solidFill>
                  <a:schemeClr val="tx1"/>
                </a:solidFill>
              </a:defRPr>
            </a:lvl1pP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GB" sz="525" b="0" i="0" u="none" strike="noStrike" kern="1200" cap="none" spc="0" normalizeH="0" baseline="0" noProof="0" dirty="0">
                <a:ln>
                  <a:noFill/>
                </a:ln>
                <a:solidFill>
                  <a:schemeClr val="bg1"/>
                </a:solidFill>
                <a:effectLst/>
                <a:uLnTx/>
                <a:uFillTx/>
                <a:latin typeface="Arial" pitchFamily="34" charset="0"/>
                <a:ea typeface="+mn-ea"/>
                <a:cs typeface="Arial" pitchFamily="34" charset="0"/>
              </a:rPr>
              <a:t>© The Insights Group Ltd, 2009-2014. All rights reserved</a:t>
            </a:r>
          </a:p>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GB" sz="525" b="0" i="0" u="none" strike="noStrike" kern="1200" cap="none" spc="0" normalizeH="0" baseline="0" noProof="0" dirty="0">
                <a:ln>
                  <a:noFill/>
                </a:ln>
                <a:solidFill>
                  <a:schemeClr val="bg1"/>
                </a:solidFill>
                <a:effectLst/>
                <a:uLnTx/>
                <a:uFillTx/>
                <a:latin typeface="Arial" pitchFamily="34" charset="0"/>
                <a:ea typeface="+mn-ea"/>
                <a:cs typeface="Arial" pitchFamily="34" charset="0"/>
              </a:rPr>
              <a:t>Insights Discovery and Insights Learning Systems were originated by </a:t>
            </a:r>
            <a:r>
              <a:rPr kumimoji="0" lang="en-GB" sz="525" b="0" i="0" u="none" strike="noStrike" kern="1200" cap="none" spc="0" normalizeH="0" baseline="0" noProof="0" dirty="0" err="1">
                <a:ln>
                  <a:noFill/>
                </a:ln>
                <a:solidFill>
                  <a:schemeClr val="bg1"/>
                </a:solidFill>
                <a:effectLst/>
                <a:uLnTx/>
                <a:uFillTx/>
                <a:latin typeface="Arial" pitchFamily="34" charset="0"/>
                <a:ea typeface="+mn-ea"/>
                <a:cs typeface="Arial" pitchFamily="34" charset="0"/>
              </a:rPr>
              <a:t>Andi</a:t>
            </a:r>
            <a:r>
              <a:rPr kumimoji="0" lang="en-GB" sz="525" b="0" i="0" u="none" strike="noStrike" kern="1200" cap="none" spc="0" normalizeH="0" baseline="0" noProof="0" dirty="0">
                <a:ln>
                  <a:noFill/>
                </a:ln>
                <a:solidFill>
                  <a:schemeClr val="bg1"/>
                </a:solidFill>
                <a:effectLst/>
                <a:uLnTx/>
                <a:uFillTx/>
                <a:latin typeface="Arial" pitchFamily="34" charset="0"/>
                <a:ea typeface="+mn-ea"/>
                <a:cs typeface="Arial" pitchFamily="34" charset="0"/>
              </a:rPr>
              <a:t> and Andy Lothian.</a:t>
            </a:r>
          </a:p>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GB" sz="525" b="0" i="0" u="none" strike="noStrike" kern="1200" cap="none" spc="0" normalizeH="0" baseline="0" noProof="0" dirty="0">
                <a:ln>
                  <a:noFill/>
                </a:ln>
                <a:solidFill>
                  <a:schemeClr val="bg1"/>
                </a:solidFill>
                <a:effectLst/>
                <a:uLnTx/>
                <a:uFillTx/>
                <a:latin typeface="Arial" pitchFamily="34" charset="0"/>
                <a:ea typeface="+mn-ea"/>
                <a:cs typeface="Arial" pitchFamily="34" charset="0"/>
              </a:rPr>
              <a:t>Insights, Insights Discovery and the Insights Wheel are registered trademarks of The Insights Group Ltd.</a:t>
            </a:r>
          </a:p>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GB" sz="525" b="0" i="0" u="none" strike="noStrike" kern="1200" cap="none" spc="0" normalizeH="0" baseline="0" noProof="0" dirty="0">
                <a:ln>
                  <a:noFill/>
                </a:ln>
                <a:solidFill>
                  <a:schemeClr val="bg1"/>
                </a:solidFill>
                <a:effectLst/>
                <a:uLnTx/>
                <a:uFillTx/>
                <a:latin typeface="Arial" pitchFamily="34" charset="0"/>
                <a:ea typeface="+mn-ea"/>
                <a:cs typeface="Arial" pitchFamily="34" charset="0"/>
              </a:rPr>
              <a:t>.</a:t>
            </a:r>
          </a:p>
        </p:txBody>
      </p:sp>
    </p:spTree>
    <p:extLst>
      <p:ext uri="{BB962C8B-B14F-4D97-AF65-F5344CB8AC3E}">
        <p14:creationId xmlns:p14="http://schemas.microsoft.com/office/powerpoint/2010/main" val="274286717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2" name="Title 1"/>
          <p:cNvSpPr>
            <a:spLocks noGrp="1"/>
          </p:cNvSpPr>
          <p:nvPr>
            <p:ph type="title"/>
          </p:nvPr>
        </p:nvSpPr>
        <p:spPr>
          <a:xfrm>
            <a:off x="457200" y="272653"/>
            <a:ext cx="4102100" cy="1622822"/>
          </a:xfrm>
        </p:spPr>
        <p:txBody>
          <a:bodyPr/>
          <a:lstStyle>
            <a:lvl1pPr>
              <a:defRPr>
                <a:solidFill>
                  <a:schemeClr val="tx1"/>
                </a:solidFill>
              </a:defRPr>
            </a:lvl1pPr>
          </a:lstStyle>
          <a:p>
            <a:r>
              <a:rPr lang="en-US" dirty="0"/>
              <a:t>Click to edit Master title style</a:t>
            </a:r>
            <a:endParaRPr lang="en-GB" dirty="0"/>
          </a:p>
        </p:txBody>
      </p:sp>
      <p:grpSp>
        <p:nvGrpSpPr>
          <p:cNvPr id="20" name="Group 19"/>
          <p:cNvGrpSpPr/>
          <p:nvPr userDrawn="1"/>
        </p:nvGrpSpPr>
        <p:grpSpPr>
          <a:xfrm rot="177819">
            <a:off x="-1395458" y="3809320"/>
            <a:ext cx="13639800" cy="1573827"/>
            <a:chOff x="-1395458" y="4926693"/>
            <a:chExt cx="13639800" cy="2098436"/>
          </a:xfrm>
        </p:grpSpPr>
        <p:sp>
          <p:nvSpPr>
            <p:cNvPr id="30" name="Freeform 29"/>
            <p:cNvSpPr/>
            <p:nvPr userDrawn="1"/>
          </p:nvSpPr>
          <p:spPr>
            <a:xfrm>
              <a:off x="-1395458" y="5178878"/>
              <a:ext cx="13639800" cy="1778000"/>
            </a:xfrm>
            <a:custGeom>
              <a:avLst/>
              <a:gdLst>
                <a:gd name="connsiteX0" fmla="*/ 0 w 10515600"/>
                <a:gd name="connsiteY0" fmla="*/ 0 h 1612900"/>
                <a:gd name="connsiteX1" fmla="*/ 2578100 w 10515600"/>
                <a:gd name="connsiteY1" fmla="*/ 1193800 h 1612900"/>
                <a:gd name="connsiteX2" fmla="*/ 7073900 w 10515600"/>
                <a:gd name="connsiteY2" fmla="*/ 266700 h 1612900"/>
                <a:gd name="connsiteX3" fmla="*/ 10515600 w 10515600"/>
                <a:gd name="connsiteY3" fmla="*/ 1612900 h 1612900"/>
                <a:gd name="connsiteX4" fmla="*/ 10515600 w 10515600"/>
                <a:gd name="connsiteY4" fmla="*/ 1612900 h 16129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15600" h="1612900">
                  <a:moveTo>
                    <a:pt x="0" y="0"/>
                  </a:moveTo>
                  <a:cubicBezTo>
                    <a:pt x="699558" y="574675"/>
                    <a:pt x="1399117" y="1149350"/>
                    <a:pt x="2578100" y="1193800"/>
                  </a:cubicBezTo>
                  <a:cubicBezTo>
                    <a:pt x="3757083" y="1238250"/>
                    <a:pt x="5750983" y="196850"/>
                    <a:pt x="7073900" y="266700"/>
                  </a:cubicBezTo>
                  <a:cubicBezTo>
                    <a:pt x="8396817" y="336550"/>
                    <a:pt x="10515600" y="1612900"/>
                    <a:pt x="10515600" y="1612900"/>
                  </a:cubicBezTo>
                  <a:lnTo>
                    <a:pt x="10515600" y="1612900"/>
                  </a:lnTo>
                </a:path>
              </a:pathLst>
            </a:custGeom>
            <a:ln w="38100">
              <a:solidFill>
                <a:schemeClr val="bg2"/>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sz="1350"/>
            </a:p>
          </p:txBody>
        </p:sp>
        <p:sp>
          <p:nvSpPr>
            <p:cNvPr id="31" name="Freeform 30"/>
            <p:cNvSpPr/>
            <p:nvPr userDrawn="1"/>
          </p:nvSpPr>
          <p:spPr>
            <a:xfrm>
              <a:off x="-1364343" y="4926693"/>
              <a:ext cx="13324114" cy="2046513"/>
            </a:xfrm>
            <a:custGeom>
              <a:avLst/>
              <a:gdLst>
                <a:gd name="connsiteX0" fmla="*/ 0 w 10515600"/>
                <a:gd name="connsiteY0" fmla="*/ 0 h 1612900"/>
                <a:gd name="connsiteX1" fmla="*/ 2578100 w 10515600"/>
                <a:gd name="connsiteY1" fmla="*/ 1193800 h 1612900"/>
                <a:gd name="connsiteX2" fmla="*/ 7073900 w 10515600"/>
                <a:gd name="connsiteY2" fmla="*/ 266700 h 1612900"/>
                <a:gd name="connsiteX3" fmla="*/ 10515600 w 10515600"/>
                <a:gd name="connsiteY3" fmla="*/ 1612900 h 1612900"/>
                <a:gd name="connsiteX4" fmla="*/ 10515600 w 10515600"/>
                <a:gd name="connsiteY4" fmla="*/ 1612900 h 16129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15600" h="1612900">
                  <a:moveTo>
                    <a:pt x="0" y="0"/>
                  </a:moveTo>
                  <a:cubicBezTo>
                    <a:pt x="699558" y="574675"/>
                    <a:pt x="1399117" y="1149350"/>
                    <a:pt x="2578100" y="1193800"/>
                  </a:cubicBezTo>
                  <a:cubicBezTo>
                    <a:pt x="3757083" y="1238250"/>
                    <a:pt x="5750983" y="196850"/>
                    <a:pt x="7073900" y="266700"/>
                  </a:cubicBezTo>
                  <a:cubicBezTo>
                    <a:pt x="8396817" y="336550"/>
                    <a:pt x="10515600" y="1612900"/>
                    <a:pt x="10515600" y="1612900"/>
                  </a:cubicBezTo>
                  <a:lnTo>
                    <a:pt x="10515600" y="1612900"/>
                  </a:lnTo>
                </a:path>
              </a:pathLst>
            </a:custGeom>
            <a:ln w="6350">
              <a:solidFill>
                <a:schemeClr val="bg2"/>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sz="1350"/>
            </a:p>
          </p:txBody>
        </p:sp>
        <p:sp>
          <p:nvSpPr>
            <p:cNvPr id="33" name="Oval 32"/>
            <p:cNvSpPr/>
            <p:nvPr userDrawn="1"/>
          </p:nvSpPr>
          <p:spPr>
            <a:xfrm>
              <a:off x="7768609" y="5355295"/>
              <a:ext cx="263865" cy="263865"/>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34" name="Oval 33"/>
            <p:cNvSpPr/>
            <p:nvPr userDrawn="1"/>
          </p:nvSpPr>
          <p:spPr>
            <a:xfrm>
              <a:off x="8051799" y="5379375"/>
              <a:ext cx="263865" cy="263865"/>
            </a:xfrm>
            <a:prstGeom prst="ellipse">
              <a:avLst/>
            </a:prstGeom>
            <a:solidFill>
              <a:schemeClr val="bg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35" name="Oval 34"/>
            <p:cNvSpPr/>
            <p:nvPr userDrawn="1"/>
          </p:nvSpPr>
          <p:spPr>
            <a:xfrm>
              <a:off x="2516877" y="6313838"/>
              <a:ext cx="263865" cy="263865"/>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36" name="Oval 35"/>
            <p:cNvSpPr/>
            <p:nvPr userDrawn="1"/>
          </p:nvSpPr>
          <p:spPr>
            <a:xfrm>
              <a:off x="5719484" y="5568113"/>
              <a:ext cx="263865" cy="263865"/>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37" name="Oval 36"/>
            <p:cNvSpPr/>
            <p:nvPr userDrawn="1"/>
          </p:nvSpPr>
          <p:spPr>
            <a:xfrm>
              <a:off x="6038751" y="5505820"/>
              <a:ext cx="263865" cy="263865"/>
            </a:xfrm>
            <a:prstGeom prst="ellipse">
              <a:avLst/>
            </a:prstGeom>
            <a:solidFill>
              <a:schemeClr val="bg1"/>
            </a:solidFill>
            <a:ln>
              <a:solidFill>
                <a:srgbClr val="91369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38" name="Oval 37"/>
            <p:cNvSpPr/>
            <p:nvPr userDrawn="1"/>
          </p:nvSpPr>
          <p:spPr>
            <a:xfrm>
              <a:off x="1940292" y="6357144"/>
              <a:ext cx="263865" cy="263865"/>
            </a:xfrm>
            <a:prstGeom prst="ellipse">
              <a:avLst/>
            </a:prstGeom>
            <a:solidFill>
              <a:srgbClr val="B71A1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39" name="Oval 38"/>
            <p:cNvSpPr/>
            <p:nvPr userDrawn="1"/>
          </p:nvSpPr>
          <p:spPr>
            <a:xfrm>
              <a:off x="4678211" y="5844313"/>
              <a:ext cx="263865" cy="263865"/>
            </a:xfrm>
            <a:prstGeom prst="ellipse">
              <a:avLst/>
            </a:prstGeom>
            <a:solidFill>
              <a:srgbClr val="FF66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40" name="Oval 39"/>
            <p:cNvSpPr/>
            <p:nvPr userDrawn="1"/>
          </p:nvSpPr>
          <p:spPr>
            <a:xfrm>
              <a:off x="7012126" y="5362290"/>
              <a:ext cx="263865" cy="263865"/>
            </a:xfrm>
            <a:prstGeom prst="ellipse">
              <a:avLst/>
            </a:prstGeom>
            <a:solidFill>
              <a:srgbClr val="017E6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41" name="Oval 40"/>
            <p:cNvSpPr/>
            <p:nvPr userDrawn="1"/>
          </p:nvSpPr>
          <p:spPr>
            <a:xfrm>
              <a:off x="7329048" y="5325447"/>
              <a:ext cx="263865" cy="263865"/>
            </a:xfrm>
            <a:prstGeom prst="ellipse">
              <a:avLst/>
            </a:prstGeom>
            <a:solidFill>
              <a:srgbClr val="B0DC1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42" name="Oval 41"/>
            <p:cNvSpPr/>
            <p:nvPr userDrawn="1"/>
          </p:nvSpPr>
          <p:spPr>
            <a:xfrm>
              <a:off x="6306855" y="5459034"/>
              <a:ext cx="263865" cy="263865"/>
            </a:xfrm>
            <a:prstGeom prst="ellipse">
              <a:avLst/>
            </a:prstGeom>
            <a:solidFill>
              <a:srgbClr val="6F9C1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43" name="Oval 42"/>
            <p:cNvSpPr/>
            <p:nvPr userDrawn="1"/>
          </p:nvSpPr>
          <p:spPr>
            <a:xfrm>
              <a:off x="5429256" y="5648794"/>
              <a:ext cx="263865" cy="263865"/>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44" name="Oval 43"/>
            <p:cNvSpPr/>
            <p:nvPr userDrawn="1"/>
          </p:nvSpPr>
          <p:spPr>
            <a:xfrm>
              <a:off x="2809362" y="6262860"/>
              <a:ext cx="263865" cy="263865"/>
            </a:xfrm>
            <a:prstGeom prst="ellipse">
              <a:avLst/>
            </a:prstGeom>
            <a:solidFill>
              <a:schemeClr val="bg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45" name="Freeform 44"/>
            <p:cNvSpPr/>
            <p:nvPr userDrawn="1"/>
          </p:nvSpPr>
          <p:spPr>
            <a:xfrm>
              <a:off x="-812800" y="5630635"/>
              <a:ext cx="12554857" cy="1394494"/>
            </a:xfrm>
            <a:custGeom>
              <a:avLst/>
              <a:gdLst>
                <a:gd name="connsiteX0" fmla="*/ 0 w 10515600"/>
                <a:gd name="connsiteY0" fmla="*/ 0 h 1612900"/>
                <a:gd name="connsiteX1" fmla="*/ 2578100 w 10515600"/>
                <a:gd name="connsiteY1" fmla="*/ 1193800 h 1612900"/>
                <a:gd name="connsiteX2" fmla="*/ 7073900 w 10515600"/>
                <a:gd name="connsiteY2" fmla="*/ 266700 h 1612900"/>
                <a:gd name="connsiteX3" fmla="*/ 10515600 w 10515600"/>
                <a:gd name="connsiteY3" fmla="*/ 1612900 h 1612900"/>
                <a:gd name="connsiteX4" fmla="*/ 10515600 w 10515600"/>
                <a:gd name="connsiteY4" fmla="*/ 1612900 h 16129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15600" h="1612900">
                  <a:moveTo>
                    <a:pt x="0" y="0"/>
                  </a:moveTo>
                  <a:cubicBezTo>
                    <a:pt x="699558" y="574675"/>
                    <a:pt x="1399117" y="1149350"/>
                    <a:pt x="2578100" y="1193800"/>
                  </a:cubicBezTo>
                  <a:cubicBezTo>
                    <a:pt x="3757083" y="1238250"/>
                    <a:pt x="5750983" y="196850"/>
                    <a:pt x="7073900" y="266700"/>
                  </a:cubicBezTo>
                  <a:cubicBezTo>
                    <a:pt x="8396817" y="336550"/>
                    <a:pt x="10515600" y="1612900"/>
                    <a:pt x="10515600" y="1612900"/>
                  </a:cubicBezTo>
                  <a:lnTo>
                    <a:pt x="10515600" y="1612900"/>
                  </a:lnTo>
                </a:path>
              </a:pathLst>
            </a:custGeom>
            <a:ln w="6350">
              <a:solidFill>
                <a:schemeClr val="bg2"/>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sz="1350"/>
            </a:p>
          </p:txBody>
        </p:sp>
      </p:grpSp>
    </p:spTree>
    <p:extLst>
      <p:ext uri="{BB962C8B-B14F-4D97-AF65-F5344CB8AC3E}">
        <p14:creationId xmlns:p14="http://schemas.microsoft.com/office/powerpoint/2010/main" val="419218826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 preserve="1">
  <p:cSld name="1_Title and Content">
    <p:spTree>
      <p:nvGrpSpPr>
        <p:cNvPr id="1" name=""/>
        <p:cNvGrpSpPr/>
        <p:nvPr/>
      </p:nvGrpSpPr>
      <p:grpSpPr>
        <a:xfrm>
          <a:off x="0" y="0"/>
          <a:ext cx="0" cy="0"/>
          <a:chOff x="0" y="0"/>
          <a:chExt cx="0" cy="0"/>
        </a:xfrm>
      </p:grpSpPr>
      <p:sp>
        <p:nvSpPr>
          <p:cNvPr id="3" name="Content Placeholder 2"/>
          <p:cNvSpPr>
            <a:spLocks noGrp="1"/>
          </p:cNvSpPr>
          <p:nvPr userDrawn="1">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2" name="Title 1"/>
          <p:cNvSpPr>
            <a:spLocks noGrp="1"/>
          </p:cNvSpPr>
          <p:nvPr userDrawn="1">
            <p:ph type="title"/>
          </p:nvPr>
        </p:nvSpPr>
        <p:spPr>
          <a:xfrm>
            <a:off x="457200" y="272653"/>
            <a:ext cx="4102100" cy="1622822"/>
          </a:xfrm>
        </p:spPr>
        <p:txBody>
          <a:bodyPr/>
          <a:lstStyle>
            <a:lvl1pPr>
              <a:defRPr>
                <a:solidFill>
                  <a:schemeClr val="tx1"/>
                </a:solidFill>
              </a:defRPr>
            </a:lvl1pPr>
          </a:lstStyle>
          <a:p>
            <a:r>
              <a:rPr lang="en-US" dirty="0"/>
              <a:t>Click to edit Master title style</a:t>
            </a:r>
            <a:endParaRPr lang="en-GB" dirty="0"/>
          </a:p>
        </p:txBody>
      </p:sp>
      <p:grpSp>
        <p:nvGrpSpPr>
          <p:cNvPr id="28" name="Group 27"/>
          <p:cNvGrpSpPr/>
          <p:nvPr userDrawn="1"/>
        </p:nvGrpSpPr>
        <p:grpSpPr>
          <a:xfrm>
            <a:off x="-1119567" y="4330213"/>
            <a:ext cx="9613265" cy="1572905"/>
            <a:chOff x="-1337277" y="5773618"/>
            <a:chExt cx="9613265" cy="2097207"/>
          </a:xfrm>
        </p:grpSpPr>
        <p:sp>
          <p:nvSpPr>
            <p:cNvPr id="29" name="Freeform 28"/>
            <p:cNvSpPr/>
            <p:nvPr userDrawn="1"/>
          </p:nvSpPr>
          <p:spPr>
            <a:xfrm>
              <a:off x="-1096612" y="5781675"/>
              <a:ext cx="9372600" cy="2025650"/>
            </a:xfrm>
            <a:custGeom>
              <a:avLst/>
              <a:gdLst>
                <a:gd name="connsiteX0" fmla="*/ 46567 w 10295467"/>
                <a:gd name="connsiteY0" fmla="*/ 450850 h 2025650"/>
                <a:gd name="connsiteX1" fmla="*/ 300567 w 10295467"/>
                <a:gd name="connsiteY1" fmla="*/ 400050 h 2025650"/>
                <a:gd name="connsiteX2" fmla="*/ 2129367 w 10295467"/>
                <a:gd name="connsiteY2" fmla="*/ 184150 h 2025650"/>
                <a:gd name="connsiteX3" fmla="*/ 5672667 w 10295467"/>
                <a:gd name="connsiteY3" fmla="*/ 1504950 h 2025650"/>
                <a:gd name="connsiteX4" fmla="*/ 9088967 w 10295467"/>
                <a:gd name="connsiteY4" fmla="*/ 1720850 h 2025650"/>
                <a:gd name="connsiteX5" fmla="*/ 10295467 w 10295467"/>
                <a:gd name="connsiteY5" fmla="*/ 2025650 h 2025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295467" h="2025650">
                  <a:moveTo>
                    <a:pt x="46567" y="450850"/>
                  </a:moveTo>
                  <a:cubicBezTo>
                    <a:pt x="0" y="447675"/>
                    <a:pt x="300567" y="400050"/>
                    <a:pt x="300567" y="400050"/>
                  </a:cubicBezTo>
                  <a:cubicBezTo>
                    <a:pt x="647700" y="355600"/>
                    <a:pt x="1234017" y="0"/>
                    <a:pt x="2129367" y="184150"/>
                  </a:cubicBezTo>
                  <a:cubicBezTo>
                    <a:pt x="3024717" y="368300"/>
                    <a:pt x="4512734" y="1248833"/>
                    <a:pt x="5672667" y="1504950"/>
                  </a:cubicBezTo>
                  <a:cubicBezTo>
                    <a:pt x="6832600" y="1761067"/>
                    <a:pt x="8318500" y="1634067"/>
                    <a:pt x="9088967" y="1720850"/>
                  </a:cubicBezTo>
                  <a:cubicBezTo>
                    <a:pt x="9859434" y="1807633"/>
                    <a:pt x="10077450" y="1916641"/>
                    <a:pt x="10295467" y="2025650"/>
                  </a:cubicBezTo>
                </a:path>
              </a:pathLst>
            </a:custGeom>
            <a:noFill/>
            <a:ln w="19050">
              <a:solidFill>
                <a:schemeClr val="bg2"/>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sz="1350"/>
            </a:p>
          </p:txBody>
        </p:sp>
        <p:sp>
          <p:nvSpPr>
            <p:cNvPr id="32" name="Freeform 31"/>
            <p:cNvSpPr/>
            <p:nvPr userDrawn="1"/>
          </p:nvSpPr>
          <p:spPr>
            <a:xfrm>
              <a:off x="-1337277" y="5845175"/>
              <a:ext cx="8779477" cy="2025650"/>
            </a:xfrm>
            <a:custGeom>
              <a:avLst/>
              <a:gdLst>
                <a:gd name="connsiteX0" fmla="*/ 46567 w 10295467"/>
                <a:gd name="connsiteY0" fmla="*/ 450850 h 2025650"/>
                <a:gd name="connsiteX1" fmla="*/ 300567 w 10295467"/>
                <a:gd name="connsiteY1" fmla="*/ 400050 h 2025650"/>
                <a:gd name="connsiteX2" fmla="*/ 2129367 w 10295467"/>
                <a:gd name="connsiteY2" fmla="*/ 184150 h 2025650"/>
                <a:gd name="connsiteX3" fmla="*/ 5672667 w 10295467"/>
                <a:gd name="connsiteY3" fmla="*/ 1504950 h 2025650"/>
                <a:gd name="connsiteX4" fmla="*/ 9088967 w 10295467"/>
                <a:gd name="connsiteY4" fmla="*/ 1720850 h 2025650"/>
                <a:gd name="connsiteX5" fmla="*/ 10295467 w 10295467"/>
                <a:gd name="connsiteY5" fmla="*/ 2025650 h 2025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295467" h="2025650">
                  <a:moveTo>
                    <a:pt x="46567" y="450850"/>
                  </a:moveTo>
                  <a:cubicBezTo>
                    <a:pt x="0" y="447675"/>
                    <a:pt x="300567" y="400050"/>
                    <a:pt x="300567" y="400050"/>
                  </a:cubicBezTo>
                  <a:cubicBezTo>
                    <a:pt x="647700" y="355600"/>
                    <a:pt x="1234017" y="0"/>
                    <a:pt x="2129367" y="184150"/>
                  </a:cubicBezTo>
                  <a:cubicBezTo>
                    <a:pt x="3024717" y="368300"/>
                    <a:pt x="4512734" y="1248833"/>
                    <a:pt x="5672667" y="1504950"/>
                  </a:cubicBezTo>
                  <a:cubicBezTo>
                    <a:pt x="6832600" y="1761067"/>
                    <a:pt x="8318500" y="1634067"/>
                    <a:pt x="9088967" y="1720850"/>
                  </a:cubicBezTo>
                  <a:cubicBezTo>
                    <a:pt x="9859434" y="1807633"/>
                    <a:pt x="10077450" y="1916641"/>
                    <a:pt x="10295467" y="2025650"/>
                  </a:cubicBezTo>
                </a:path>
              </a:pathLst>
            </a:custGeom>
            <a:noFill/>
            <a:ln w="6350">
              <a:solidFill>
                <a:schemeClr val="bg2"/>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sz="1350"/>
            </a:p>
          </p:txBody>
        </p:sp>
        <p:sp>
          <p:nvSpPr>
            <p:cNvPr id="46" name="Oval 45"/>
            <p:cNvSpPr/>
            <p:nvPr userDrawn="1"/>
          </p:nvSpPr>
          <p:spPr>
            <a:xfrm>
              <a:off x="2618013" y="6645587"/>
              <a:ext cx="263865" cy="263865"/>
            </a:xfrm>
            <a:prstGeom prst="ellipse">
              <a:avLst/>
            </a:prstGeom>
            <a:solidFill>
              <a:schemeClr val="bg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47" name="Oval 46"/>
            <p:cNvSpPr/>
            <p:nvPr userDrawn="1"/>
          </p:nvSpPr>
          <p:spPr>
            <a:xfrm>
              <a:off x="428285" y="5773618"/>
              <a:ext cx="263865" cy="263865"/>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48" name="Oval 47"/>
            <p:cNvSpPr/>
            <p:nvPr userDrawn="1"/>
          </p:nvSpPr>
          <p:spPr>
            <a:xfrm>
              <a:off x="1638300" y="6191757"/>
              <a:ext cx="263865" cy="263865"/>
            </a:xfrm>
            <a:prstGeom prst="ellipse">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49" name="Oval 48"/>
            <p:cNvSpPr/>
            <p:nvPr userDrawn="1"/>
          </p:nvSpPr>
          <p:spPr>
            <a:xfrm>
              <a:off x="157925" y="5786564"/>
              <a:ext cx="263865" cy="263865"/>
            </a:xfrm>
            <a:prstGeom prst="ellipse">
              <a:avLst/>
            </a:prstGeom>
            <a:solidFill>
              <a:srgbClr val="91369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50" name="Oval 49"/>
            <p:cNvSpPr/>
            <p:nvPr userDrawn="1"/>
          </p:nvSpPr>
          <p:spPr>
            <a:xfrm>
              <a:off x="965839" y="5894870"/>
              <a:ext cx="263865" cy="263865"/>
            </a:xfrm>
            <a:prstGeom prst="ellipse">
              <a:avLst/>
            </a:prstGeom>
            <a:solidFill>
              <a:srgbClr val="B71A1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51" name="Oval 50"/>
            <p:cNvSpPr/>
            <p:nvPr userDrawn="1"/>
          </p:nvSpPr>
          <p:spPr>
            <a:xfrm>
              <a:off x="708735" y="5826607"/>
              <a:ext cx="263865" cy="263865"/>
            </a:xfrm>
            <a:prstGeom prst="ellipse">
              <a:avLst/>
            </a:prstGeom>
            <a:solidFill>
              <a:srgbClr val="FF66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52" name="Oval 51"/>
            <p:cNvSpPr/>
            <p:nvPr userDrawn="1"/>
          </p:nvSpPr>
          <p:spPr>
            <a:xfrm>
              <a:off x="2021570" y="6360584"/>
              <a:ext cx="263865" cy="263865"/>
            </a:xfrm>
            <a:prstGeom prst="ellipse">
              <a:avLst/>
            </a:prstGeom>
            <a:solidFill>
              <a:srgbClr val="017E6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53" name="Oval 52"/>
            <p:cNvSpPr/>
            <p:nvPr userDrawn="1"/>
          </p:nvSpPr>
          <p:spPr>
            <a:xfrm>
              <a:off x="2250461" y="6478095"/>
              <a:ext cx="263865" cy="263865"/>
            </a:xfrm>
            <a:prstGeom prst="ellipse">
              <a:avLst/>
            </a:prstGeom>
            <a:solidFill>
              <a:srgbClr val="B0DC1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54" name="Oval 53"/>
            <p:cNvSpPr/>
            <p:nvPr userDrawn="1"/>
          </p:nvSpPr>
          <p:spPr>
            <a:xfrm>
              <a:off x="1389959" y="6072518"/>
              <a:ext cx="263865" cy="263865"/>
            </a:xfrm>
            <a:prstGeom prst="ellipse">
              <a:avLst/>
            </a:prstGeom>
            <a:solidFill>
              <a:srgbClr val="6F9C1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grpSp>
    </p:spTree>
    <p:extLst>
      <p:ext uri="{BB962C8B-B14F-4D97-AF65-F5344CB8AC3E}">
        <p14:creationId xmlns:p14="http://schemas.microsoft.com/office/powerpoint/2010/main" val="8500896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 preserve="1">
  <p:cSld name="4_Title and Content">
    <p:spTree>
      <p:nvGrpSpPr>
        <p:cNvPr id="1" name=""/>
        <p:cNvGrpSpPr/>
        <p:nvPr/>
      </p:nvGrpSpPr>
      <p:grpSpPr>
        <a:xfrm>
          <a:off x="0" y="0"/>
          <a:ext cx="0" cy="0"/>
          <a:chOff x="0" y="0"/>
          <a:chExt cx="0" cy="0"/>
        </a:xfrm>
      </p:grpSpPr>
      <p:sp>
        <p:nvSpPr>
          <p:cNvPr id="3" name="Content Placeholder 2"/>
          <p:cNvSpPr>
            <a:spLocks noGrp="1"/>
          </p:cNvSpPr>
          <p:nvPr userDrawn="1">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2" name="Title 1"/>
          <p:cNvSpPr>
            <a:spLocks noGrp="1"/>
          </p:cNvSpPr>
          <p:nvPr userDrawn="1">
            <p:ph type="title"/>
          </p:nvPr>
        </p:nvSpPr>
        <p:spPr>
          <a:xfrm>
            <a:off x="457200" y="272653"/>
            <a:ext cx="4102100" cy="1622822"/>
          </a:xfrm>
        </p:spPr>
        <p:txBody>
          <a:bodyPr/>
          <a:lstStyle>
            <a:lvl1pPr>
              <a:defRPr>
                <a:solidFill>
                  <a:schemeClr val="tx1"/>
                </a:solidFill>
              </a:defRPr>
            </a:lvl1pPr>
          </a:lstStyle>
          <a:p>
            <a:r>
              <a:rPr lang="en-US" dirty="0"/>
              <a:t>Click to edit Master title style</a:t>
            </a:r>
            <a:endParaRPr lang="en-GB" dirty="0"/>
          </a:p>
        </p:txBody>
      </p:sp>
      <p:grpSp>
        <p:nvGrpSpPr>
          <p:cNvPr id="4" name="Group 27"/>
          <p:cNvGrpSpPr/>
          <p:nvPr userDrawn="1"/>
        </p:nvGrpSpPr>
        <p:grpSpPr>
          <a:xfrm flipH="1">
            <a:off x="1005874" y="4357048"/>
            <a:ext cx="9613265" cy="1572905"/>
            <a:chOff x="-1337277" y="5773618"/>
            <a:chExt cx="9613265" cy="2097207"/>
          </a:xfrm>
        </p:grpSpPr>
        <p:sp>
          <p:nvSpPr>
            <p:cNvPr id="29" name="Freeform 28"/>
            <p:cNvSpPr/>
            <p:nvPr userDrawn="1"/>
          </p:nvSpPr>
          <p:spPr>
            <a:xfrm>
              <a:off x="-1096612" y="5781675"/>
              <a:ext cx="9372600" cy="2025650"/>
            </a:xfrm>
            <a:custGeom>
              <a:avLst/>
              <a:gdLst>
                <a:gd name="connsiteX0" fmla="*/ 46567 w 10295467"/>
                <a:gd name="connsiteY0" fmla="*/ 450850 h 2025650"/>
                <a:gd name="connsiteX1" fmla="*/ 300567 w 10295467"/>
                <a:gd name="connsiteY1" fmla="*/ 400050 h 2025650"/>
                <a:gd name="connsiteX2" fmla="*/ 2129367 w 10295467"/>
                <a:gd name="connsiteY2" fmla="*/ 184150 h 2025650"/>
                <a:gd name="connsiteX3" fmla="*/ 5672667 w 10295467"/>
                <a:gd name="connsiteY3" fmla="*/ 1504950 h 2025650"/>
                <a:gd name="connsiteX4" fmla="*/ 9088967 w 10295467"/>
                <a:gd name="connsiteY4" fmla="*/ 1720850 h 2025650"/>
                <a:gd name="connsiteX5" fmla="*/ 10295467 w 10295467"/>
                <a:gd name="connsiteY5" fmla="*/ 2025650 h 2025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295467" h="2025650">
                  <a:moveTo>
                    <a:pt x="46567" y="450850"/>
                  </a:moveTo>
                  <a:cubicBezTo>
                    <a:pt x="0" y="447675"/>
                    <a:pt x="300567" y="400050"/>
                    <a:pt x="300567" y="400050"/>
                  </a:cubicBezTo>
                  <a:cubicBezTo>
                    <a:pt x="647700" y="355600"/>
                    <a:pt x="1234017" y="0"/>
                    <a:pt x="2129367" y="184150"/>
                  </a:cubicBezTo>
                  <a:cubicBezTo>
                    <a:pt x="3024717" y="368300"/>
                    <a:pt x="4512734" y="1248833"/>
                    <a:pt x="5672667" y="1504950"/>
                  </a:cubicBezTo>
                  <a:cubicBezTo>
                    <a:pt x="6832600" y="1761067"/>
                    <a:pt x="8318500" y="1634067"/>
                    <a:pt x="9088967" y="1720850"/>
                  </a:cubicBezTo>
                  <a:cubicBezTo>
                    <a:pt x="9859434" y="1807633"/>
                    <a:pt x="10077450" y="1916641"/>
                    <a:pt x="10295467" y="2025650"/>
                  </a:cubicBezTo>
                </a:path>
              </a:pathLst>
            </a:custGeom>
            <a:noFill/>
            <a:ln w="19050">
              <a:solidFill>
                <a:schemeClr val="bg2"/>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sz="1350"/>
            </a:p>
          </p:txBody>
        </p:sp>
        <p:sp>
          <p:nvSpPr>
            <p:cNvPr id="32" name="Freeform 31"/>
            <p:cNvSpPr/>
            <p:nvPr userDrawn="1"/>
          </p:nvSpPr>
          <p:spPr>
            <a:xfrm>
              <a:off x="-1337277" y="5845175"/>
              <a:ext cx="8779477" cy="2025650"/>
            </a:xfrm>
            <a:custGeom>
              <a:avLst/>
              <a:gdLst>
                <a:gd name="connsiteX0" fmla="*/ 46567 w 10295467"/>
                <a:gd name="connsiteY0" fmla="*/ 450850 h 2025650"/>
                <a:gd name="connsiteX1" fmla="*/ 300567 w 10295467"/>
                <a:gd name="connsiteY1" fmla="*/ 400050 h 2025650"/>
                <a:gd name="connsiteX2" fmla="*/ 2129367 w 10295467"/>
                <a:gd name="connsiteY2" fmla="*/ 184150 h 2025650"/>
                <a:gd name="connsiteX3" fmla="*/ 5672667 w 10295467"/>
                <a:gd name="connsiteY3" fmla="*/ 1504950 h 2025650"/>
                <a:gd name="connsiteX4" fmla="*/ 9088967 w 10295467"/>
                <a:gd name="connsiteY4" fmla="*/ 1720850 h 2025650"/>
                <a:gd name="connsiteX5" fmla="*/ 10295467 w 10295467"/>
                <a:gd name="connsiteY5" fmla="*/ 2025650 h 2025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295467" h="2025650">
                  <a:moveTo>
                    <a:pt x="46567" y="450850"/>
                  </a:moveTo>
                  <a:cubicBezTo>
                    <a:pt x="0" y="447675"/>
                    <a:pt x="300567" y="400050"/>
                    <a:pt x="300567" y="400050"/>
                  </a:cubicBezTo>
                  <a:cubicBezTo>
                    <a:pt x="647700" y="355600"/>
                    <a:pt x="1234017" y="0"/>
                    <a:pt x="2129367" y="184150"/>
                  </a:cubicBezTo>
                  <a:cubicBezTo>
                    <a:pt x="3024717" y="368300"/>
                    <a:pt x="4512734" y="1248833"/>
                    <a:pt x="5672667" y="1504950"/>
                  </a:cubicBezTo>
                  <a:cubicBezTo>
                    <a:pt x="6832600" y="1761067"/>
                    <a:pt x="8318500" y="1634067"/>
                    <a:pt x="9088967" y="1720850"/>
                  </a:cubicBezTo>
                  <a:cubicBezTo>
                    <a:pt x="9859434" y="1807633"/>
                    <a:pt x="10077450" y="1916641"/>
                    <a:pt x="10295467" y="2025650"/>
                  </a:cubicBezTo>
                </a:path>
              </a:pathLst>
            </a:custGeom>
            <a:noFill/>
            <a:ln w="6350">
              <a:solidFill>
                <a:schemeClr val="bg2"/>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sz="1350"/>
            </a:p>
          </p:txBody>
        </p:sp>
        <p:sp>
          <p:nvSpPr>
            <p:cNvPr id="46" name="Oval 45"/>
            <p:cNvSpPr/>
            <p:nvPr userDrawn="1"/>
          </p:nvSpPr>
          <p:spPr>
            <a:xfrm>
              <a:off x="2618013" y="6645587"/>
              <a:ext cx="263865" cy="263865"/>
            </a:xfrm>
            <a:prstGeom prst="ellipse">
              <a:avLst/>
            </a:prstGeom>
            <a:solidFill>
              <a:schemeClr val="bg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47" name="Oval 46"/>
            <p:cNvSpPr/>
            <p:nvPr userDrawn="1"/>
          </p:nvSpPr>
          <p:spPr>
            <a:xfrm>
              <a:off x="428285" y="5773618"/>
              <a:ext cx="263865" cy="263865"/>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48" name="Oval 47"/>
            <p:cNvSpPr/>
            <p:nvPr userDrawn="1"/>
          </p:nvSpPr>
          <p:spPr>
            <a:xfrm>
              <a:off x="1638300" y="6191757"/>
              <a:ext cx="263865" cy="263865"/>
            </a:xfrm>
            <a:prstGeom prst="ellipse">
              <a:avLst/>
            </a:prstGeom>
            <a:solidFill>
              <a:srgbClr val="91369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49" name="Oval 48"/>
            <p:cNvSpPr/>
            <p:nvPr userDrawn="1"/>
          </p:nvSpPr>
          <p:spPr>
            <a:xfrm>
              <a:off x="157925" y="5786564"/>
              <a:ext cx="263865" cy="263865"/>
            </a:xfrm>
            <a:prstGeom prst="ellipse">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50" name="Oval 49"/>
            <p:cNvSpPr/>
            <p:nvPr userDrawn="1"/>
          </p:nvSpPr>
          <p:spPr>
            <a:xfrm>
              <a:off x="965839" y="5894870"/>
              <a:ext cx="263865" cy="263865"/>
            </a:xfrm>
            <a:prstGeom prst="ellipse">
              <a:avLst/>
            </a:prstGeom>
            <a:solidFill>
              <a:srgbClr val="6F9C1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51" name="Oval 50"/>
            <p:cNvSpPr/>
            <p:nvPr userDrawn="1"/>
          </p:nvSpPr>
          <p:spPr>
            <a:xfrm>
              <a:off x="708735" y="5826607"/>
              <a:ext cx="263865" cy="263865"/>
            </a:xfrm>
            <a:prstGeom prst="ellipse">
              <a:avLst/>
            </a:prstGeom>
            <a:solidFill>
              <a:srgbClr val="FF66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52" name="Oval 51"/>
            <p:cNvSpPr/>
            <p:nvPr userDrawn="1"/>
          </p:nvSpPr>
          <p:spPr>
            <a:xfrm>
              <a:off x="2021570" y="6360584"/>
              <a:ext cx="263865" cy="263865"/>
            </a:xfrm>
            <a:prstGeom prst="ellipse">
              <a:avLst/>
            </a:prstGeom>
            <a:solidFill>
              <a:srgbClr val="017E6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53" name="Oval 52"/>
            <p:cNvSpPr/>
            <p:nvPr userDrawn="1"/>
          </p:nvSpPr>
          <p:spPr>
            <a:xfrm>
              <a:off x="2250461" y="6478095"/>
              <a:ext cx="263865" cy="263865"/>
            </a:xfrm>
            <a:prstGeom prst="ellipse">
              <a:avLst/>
            </a:prstGeom>
            <a:solidFill>
              <a:srgbClr val="B0DC1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54" name="Oval 53"/>
            <p:cNvSpPr/>
            <p:nvPr userDrawn="1"/>
          </p:nvSpPr>
          <p:spPr>
            <a:xfrm>
              <a:off x="1389959" y="6072518"/>
              <a:ext cx="263865" cy="263865"/>
            </a:xfrm>
            <a:prstGeom prst="ellipse">
              <a:avLst/>
            </a:prstGeom>
            <a:solidFill>
              <a:srgbClr val="B71A1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grpSp>
    </p:spTree>
    <p:extLst>
      <p:ext uri="{BB962C8B-B14F-4D97-AF65-F5344CB8AC3E}">
        <p14:creationId xmlns:p14="http://schemas.microsoft.com/office/powerpoint/2010/main" val="3103590913"/>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obj" preserve="1">
  <p:cSld name="3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476375"/>
            <a:ext cx="8229600" cy="3267075"/>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2" name="Title 1"/>
          <p:cNvSpPr>
            <a:spLocks noGrp="1"/>
          </p:cNvSpPr>
          <p:nvPr>
            <p:ph type="title"/>
          </p:nvPr>
        </p:nvSpPr>
        <p:spPr>
          <a:xfrm>
            <a:off x="457200" y="272653"/>
            <a:ext cx="4102100" cy="908447"/>
          </a:xfrm>
        </p:spPr>
        <p:txBody>
          <a:bodyPr>
            <a:normAutofit/>
          </a:bodyPr>
          <a:lstStyle>
            <a:lvl1pPr>
              <a:defRPr sz="2550">
                <a:solidFill>
                  <a:schemeClr val="tx1"/>
                </a:solidFill>
              </a:defRPr>
            </a:lvl1pPr>
          </a:lstStyle>
          <a:p>
            <a:r>
              <a:rPr lang="en-US" dirty="0"/>
              <a:t>Click to edit Master title style</a:t>
            </a:r>
            <a:endParaRPr lang="en-GB" dirty="0"/>
          </a:p>
        </p:txBody>
      </p:sp>
      <p:sp>
        <p:nvSpPr>
          <p:cNvPr id="4" name="Footer Placeholder 3"/>
          <p:cNvSpPr>
            <a:spLocks noGrp="1"/>
          </p:cNvSpPr>
          <p:nvPr>
            <p:ph type="ftr" sz="quarter" idx="11"/>
          </p:nvPr>
        </p:nvSpPr>
        <p:spPr>
          <a:xfrm>
            <a:off x="266700" y="4983957"/>
            <a:ext cx="8877300" cy="159544"/>
          </a:xfrm>
          <a:prstGeom prst="rect">
            <a:avLst/>
          </a:prstGeom>
        </p:spPr>
        <p:txBody>
          <a:bodyPr/>
          <a:lstStyle>
            <a:lvl1pPr algn="l">
              <a:defRPr sz="525">
                <a:solidFill>
                  <a:schemeClr val="tx1"/>
                </a:solidFill>
              </a:defRPr>
            </a:lvl1pPr>
          </a:lstStyle>
          <a:p>
            <a:r>
              <a:rPr lang="en-GB"/>
              <a:t>© The Insights Group Ltd, 2009. All rights reserved.</a:t>
            </a:r>
            <a:endParaRPr lang="en-GB" dirty="0"/>
          </a:p>
        </p:txBody>
      </p:sp>
    </p:spTree>
    <p:extLst>
      <p:ext uri="{BB962C8B-B14F-4D97-AF65-F5344CB8AC3E}">
        <p14:creationId xmlns:p14="http://schemas.microsoft.com/office/powerpoint/2010/main" val="711517970"/>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obj" preserve="1">
  <p:cSld name="2_Title and Content">
    <p:spTree>
      <p:nvGrpSpPr>
        <p:cNvPr id="1" name=""/>
        <p:cNvGrpSpPr/>
        <p:nvPr/>
      </p:nvGrpSpPr>
      <p:grpSpPr>
        <a:xfrm>
          <a:off x="0" y="0"/>
          <a:ext cx="0" cy="0"/>
          <a:chOff x="0" y="0"/>
          <a:chExt cx="0" cy="0"/>
        </a:xfrm>
      </p:grpSpPr>
      <p:sp>
        <p:nvSpPr>
          <p:cNvPr id="3" name="Content Placeholder 2"/>
          <p:cNvSpPr>
            <a:spLocks noGrp="1"/>
          </p:cNvSpPr>
          <p:nvPr userDrawn="1">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2" name="Title 1"/>
          <p:cNvSpPr>
            <a:spLocks noGrp="1"/>
          </p:cNvSpPr>
          <p:nvPr userDrawn="1">
            <p:ph type="title"/>
          </p:nvPr>
        </p:nvSpPr>
        <p:spPr>
          <a:xfrm>
            <a:off x="457200" y="272653"/>
            <a:ext cx="3365500" cy="1622822"/>
          </a:xfrm>
        </p:spPr>
        <p:txBody>
          <a:bodyPr>
            <a:normAutofit/>
          </a:bodyPr>
          <a:lstStyle>
            <a:lvl1pPr>
              <a:defRPr sz="2700">
                <a:solidFill>
                  <a:schemeClr val="tx1"/>
                </a:solidFill>
              </a:defRPr>
            </a:lvl1pPr>
          </a:lstStyle>
          <a:p>
            <a:r>
              <a:rPr lang="en-US" dirty="0"/>
              <a:t>Click to edit Master title style</a:t>
            </a:r>
            <a:endParaRPr lang="en-GB" dirty="0"/>
          </a:p>
        </p:txBody>
      </p:sp>
      <p:sp>
        <p:nvSpPr>
          <p:cNvPr id="15" name="Freeform 14"/>
          <p:cNvSpPr/>
          <p:nvPr userDrawn="1"/>
        </p:nvSpPr>
        <p:spPr>
          <a:xfrm>
            <a:off x="-977265" y="4072617"/>
            <a:ext cx="6828188" cy="1235869"/>
          </a:xfrm>
          <a:custGeom>
            <a:avLst/>
            <a:gdLst>
              <a:gd name="connsiteX0" fmla="*/ 46567 w 10295467"/>
              <a:gd name="connsiteY0" fmla="*/ 450850 h 2025650"/>
              <a:gd name="connsiteX1" fmla="*/ 300567 w 10295467"/>
              <a:gd name="connsiteY1" fmla="*/ 400050 h 2025650"/>
              <a:gd name="connsiteX2" fmla="*/ 2129367 w 10295467"/>
              <a:gd name="connsiteY2" fmla="*/ 184150 h 2025650"/>
              <a:gd name="connsiteX3" fmla="*/ 5672667 w 10295467"/>
              <a:gd name="connsiteY3" fmla="*/ 1504950 h 2025650"/>
              <a:gd name="connsiteX4" fmla="*/ 9088967 w 10295467"/>
              <a:gd name="connsiteY4" fmla="*/ 1720850 h 2025650"/>
              <a:gd name="connsiteX5" fmla="*/ 10295467 w 10295467"/>
              <a:gd name="connsiteY5" fmla="*/ 2025650 h 2025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295467" h="2025650">
                <a:moveTo>
                  <a:pt x="46567" y="450850"/>
                </a:moveTo>
                <a:cubicBezTo>
                  <a:pt x="0" y="447675"/>
                  <a:pt x="300567" y="400050"/>
                  <a:pt x="300567" y="400050"/>
                </a:cubicBezTo>
                <a:cubicBezTo>
                  <a:pt x="647700" y="355600"/>
                  <a:pt x="1234017" y="0"/>
                  <a:pt x="2129367" y="184150"/>
                </a:cubicBezTo>
                <a:cubicBezTo>
                  <a:pt x="3024717" y="368300"/>
                  <a:pt x="4512734" y="1248833"/>
                  <a:pt x="5672667" y="1504950"/>
                </a:cubicBezTo>
                <a:cubicBezTo>
                  <a:pt x="6832600" y="1761067"/>
                  <a:pt x="8318500" y="1634067"/>
                  <a:pt x="9088967" y="1720850"/>
                </a:cubicBezTo>
                <a:cubicBezTo>
                  <a:pt x="9859434" y="1807633"/>
                  <a:pt x="10077450" y="1916641"/>
                  <a:pt x="10295467" y="2025650"/>
                </a:cubicBezTo>
              </a:path>
            </a:pathLst>
          </a:custGeom>
          <a:noFill/>
          <a:ln w="19050">
            <a:solidFill>
              <a:schemeClr val="bg2"/>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sz="1350"/>
          </a:p>
        </p:txBody>
      </p:sp>
      <p:sp>
        <p:nvSpPr>
          <p:cNvPr id="16" name="Freeform 15"/>
          <p:cNvSpPr/>
          <p:nvPr userDrawn="1"/>
        </p:nvSpPr>
        <p:spPr>
          <a:xfrm>
            <a:off x="-1172177" y="4198824"/>
            <a:ext cx="8779477" cy="1519238"/>
          </a:xfrm>
          <a:custGeom>
            <a:avLst/>
            <a:gdLst>
              <a:gd name="connsiteX0" fmla="*/ 46567 w 10295467"/>
              <a:gd name="connsiteY0" fmla="*/ 450850 h 2025650"/>
              <a:gd name="connsiteX1" fmla="*/ 300567 w 10295467"/>
              <a:gd name="connsiteY1" fmla="*/ 400050 h 2025650"/>
              <a:gd name="connsiteX2" fmla="*/ 2129367 w 10295467"/>
              <a:gd name="connsiteY2" fmla="*/ 184150 h 2025650"/>
              <a:gd name="connsiteX3" fmla="*/ 5672667 w 10295467"/>
              <a:gd name="connsiteY3" fmla="*/ 1504950 h 2025650"/>
              <a:gd name="connsiteX4" fmla="*/ 9088967 w 10295467"/>
              <a:gd name="connsiteY4" fmla="*/ 1720850 h 2025650"/>
              <a:gd name="connsiteX5" fmla="*/ 10295467 w 10295467"/>
              <a:gd name="connsiteY5" fmla="*/ 2025650 h 2025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295467" h="2025650">
                <a:moveTo>
                  <a:pt x="46567" y="450850"/>
                </a:moveTo>
                <a:cubicBezTo>
                  <a:pt x="0" y="447675"/>
                  <a:pt x="300567" y="400050"/>
                  <a:pt x="300567" y="400050"/>
                </a:cubicBezTo>
                <a:cubicBezTo>
                  <a:pt x="647700" y="355600"/>
                  <a:pt x="1234017" y="0"/>
                  <a:pt x="2129367" y="184150"/>
                </a:cubicBezTo>
                <a:cubicBezTo>
                  <a:pt x="3024717" y="368300"/>
                  <a:pt x="4512734" y="1248833"/>
                  <a:pt x="5672667" y="1504950"/>
                </a:cubicBezTo>
                <a:cubicBezTo>
                  <a:pt x="6832600" y="1761067"/>
                  <a:pt x="8318500" y="1634067"/>
                  <a:pt x="9088967" y="1720850"/>
                </a:cubicBezTo>
                <a:cubicBezTo>
                  <a:pt x="9859434" y="1807633"/>
                  <a:pt x="10077450" y="1916641"/>
                  <a:pt x="10295467" y="2025650"/>
                </a:cubicBezTo>
              </a:path>
            </a:pathLst>
          </a:custGeom>
          <a:noFill/>
          <a:ln w="6350">
            <a:solidFill>
              <a:schemeClr val="bg2"/>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sz="1350"/>
          </a:p>
        </p:txBody>
      </p:sp>
      <p:sp>
        <p:nvSpPr>
          <p:cNvPr id="17" name="Oval 16"/>
          <p:cNvSpPr/>
          <p:nvPr userDrawn="1"/>
        </p:nvSpPr>
        <p:spPr>
          <a:xfrm>
            <a:off x="143296" y="4051421"/>
            <a:ext cx="263865" cy="197899"/>
          </a:xfrm>
          <a:prstGeom prst="ellipse">
            <a:avLst/>
          </a:prstGeom>
          <a:solidFill>
            <a:schemeClr val="bg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18" name="Oval 17"/>
          <p:cNvSpPr/>
          <p:nvPr userDrawn="1"/>
        </p:nvSpPr>
        <p:spPr>
          <a:xfrm>
            <a:off x="2777391" y="4902735"/>
            <a:ext cx="263865" cy="197899"/>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19" name="Oval 18"/>
          <p:cNvSpPr/>
          <p:nvPr userDrawn="1"/>
        </p:nvSpPr>
        <p:spPr>
          <a:xfrm>
            <a:off x="1992165" y="4680812"/>
            <a:ext cx="263865" cy="197899"/>
          </a:xfrm>
          <a:prstGeom prst="ellipse">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20" name="Oval 19"/>
          <p:cNvSpPr/>
          <p:nvPr userDrawn="1"/>
        </p:nvSpPr>
        <p:spPr>
          <a:xfrm>
            <a:off x="403109" y="4114385"/>
            <a:ext cx="263865" cy="197899"/>
          </a:xfrm>
          <a:prstGeom prst="ellipse">
            <a:avLst/>
          </a:prstGeom>
          <a:solidFill>
            <a:srgbClr val="91369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21" name="Oval 20"/>
          <p:cNvSpPr/>
          <p:nvPr userDrawn="1"/>
        </p:nvSpPr>
        <p:spPr>
          <a:xfrm>
            <a:off x="661995" y="4181327"/>
            <a:ext cx="263865" cy="197899"/>
          </a:xfrm>
          <a:prstGeom prst="ellipse">
            <a:avLst/>
          </a:prstGeom>
          <a:solidFill>
            <a:srgbClr val="B71A1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22" name="Oval 21"/>
          <p:cNvSpPr/>
          <p:nvPr userDrawn="1"/>
        </p:nvSpPr>
        <p:spPr>
          <a:xfrm>
            <a:off x="2503884" y="4849956"/>
            <a:ext cx="263865" cy="197899"/>
          </a:xfrm>
          <a:prstGeom prst="ellipse">
            <a:avLst/>
          </a:prstGeom>
          <a:solidFill>
            <a:srgbClr val="FF66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23" name="Oval 22"/>
          <p:cNvSpPr/>
          <p:nvPr userDrawn="1"/>
        </p:nvSpPr>
        <p:spPr>
          <a:xfrm>
            <a:off x="1158839" y="4373450"/>
            <a:ext cx="263865" cy="197899"/>
          </a:xfrm>
          <a:prstGeom prst="ellipse">
            <a:avLst/>
          </a:prstGeom>
          <a:solidFill>
            <a:srgbClr val="017E6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25" name="Oval 24"/>
          <p:cNvSpPr/>
          <p:nvPr userDrawn="1"/>
        </p:nvSpPr>
        <p:spPr>
          <a:xfrm>
            <a:off x="1741955" y="4595529"/>
            <a:ext cx="263865" cy="197899"/>
          </a:xfrm>
          <a:prstGeom prst="ellipse">
            <a:avLst/>
          </a:prstGeom>
          <a:solidFill>
            <a:srgbClr val="B0DC1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27" name="Oval 26"/>
          <p:cNvSpPr/>
          <p:nvPr userDrawn="1"/>
        </p:nvSpPr>
        <p:spPr>
          <a:xfrm>
            <a:off x="904625" y="4285988"/>
            <a:ext cx="263865" cy="197899"/>
          </a:xfrm>
          <a:prstGeom prst="ellipse">
            <a:avLst/>
          </a:prstGeom>
          <a:solidFill>
            <a:srgbClr val="6F9C1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24" name="Footer Placeholder 3"/>
          <p:cNvSpPr>
            <a:spLocks noGrp="1"/>
          </p:cNvSpPr>
          <p:nvPr userDrawn="1">
            <p:ph type="ftr" sz="quarter" idx="11"/>
          </p:nvPr>
        </p:nvSpPr>
        <p:spPr>
          <a:xfrm>
            <a:off x="0" y="4983957"/>
            <a:ext cx="8877300" cy="159544"/>
          </a:xfrm>
          <a:prstGeom prst="rect">
            <a:avLst/>
          </a:prstGeom>
        </p:spPr>
        <p:txBody>
          <a:bodyPr/>
          <a:lstStyle>
            <a:lvl1pPr algn="r">
              <a:defRPr sz="525">
                <a:solidFill>
                  <a:schemeClr val="tx1"/>
                </a:solidFill>
              </a:defRPr>
            </a:lvl1pPr>
          </a:lstStyle>
          <a:p>
            <a:r>
              <a:rPr lang="en-GB" dirty="0"/>
              <a:t>© The Insights Group Ltd, 2009. All rights reserved.</a:t>
            </a:r>
          </a:p>
        </p:txBody>
      </p:sp>
    </p:spTree>
    <p:extLst>
      <p:ext uri="{BB962C8B-B14F-4D97-AF65-F5344CB8AC3E}">
        <p14:creationId xmlns:p14="http://schemas.microsoft.com/office/powerpoint/2010/main" val="427647336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Section Header">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839914" y="387804"/>
            <a:ext cx="5373687" cy="3737882"/>
          </a:xfrm>
        </p:spPr>
        <p:txBody>
          <a:bodyPr anchor="t">
            <a:normAutofit/>
          </a:bodyPr>
          <a:lstStyle>
            <a:lvl1pPr algn="ctr">
              <a:defRPr sz="3300" b="0" cap="none" baseline="0">
                <a:solidFill>
                  <a:schemeClr val="bg1"/>
                </a:solidFill>
              </a:defRPr>
            </a:lvl1pPr>
          </a:lstStyle>
          <a:p>
            <a:endParaRPr lang="en-GB" dirty="0"/>
          </a:p>
        </p:txBody>
      </p:sp>
    </p:spTree>
    <p:extLst>
      <p:ext uri="{BB962C8B-B14F-4D97-AF65-F5344CB8AC3E}">
        <p14:creationId xmlns:p14="http://schemas.microsoft.com/office/powerpoint/2010/main" val="2767854674"/>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1" y="392396"/>
            <a:ext cx="3331029" cy="1622822"/>
          </a:xfrm>
        </p:spPr>
        <p:txBody>
          <a:bodyPr/>
          <a:lstStyle>
            <a:lvl1pPr>
              <a:defRPr>
                <a:solidFill>
                  <a:schemeClr val="tx1"/>
                </a:solidFill>
              </a:defRPr>
            </a:lvl1pPr>
          </a:lstStyle>
          <a:p>
            <a:r>
              <a:rPr lang="en-US" dirty="0"/>
              <a:t>Click to edit Master title style</a:t>
            </a:r>
            <a:endParaRPr lang="en-GB" dirty="0"/>
          </a:p>
        </p:txBody>
      </p:sp>
      <p:sp>
        <p:nvSpPr>
          <p:cNvPr id="4" name="Content Placeholder 3"/>
          <p:cNvSpPr>
            <a:spLocks noGrp="1"/>
          </p:cNvSpPr>
          <p:nvPr>
            <p:ph sz="half" idx="2" hasCustomPrompt="1"/>
          </p:nvPr>
        </p:nvSpPr>
        <p:spPr>
          <a:xfrm>
            <a:off x="5076372" y="1598841"/>
            <a:ext cx="3597729" cy="2701018"/>
          </a:xfrm>
          <a:noFill/>
        </p:spPr>
        <p:txBody>
          <a:bodyPr>
            <a:normAutofit/>
          </a:bodyPr>
          <a:lstStyle>
            <a:lvl1pPr marL="0" indent="2381" algn="ctr">
              <a:buNone/>
              <a:tabLst/>
              <a:defRPr sz="3300">
                <a:solidFill>
                  <a:schemeClr val="bg2"/>
                </a:solidFill>
              </a:defRPr>
            </a:lvl1pPr>
            <a:lvl2pPr marL="0" indent="2381" algn="ctr">
              <a:buNone/>
              <a:defRPr sz="1800">
                <a:solidFill>
                  <a:schemeClr val="bg1"/>
                </a:solidFill>
              </a:defRPr>
            </a:lvl2pPr>
            <a:lvl3pPr marL="0" indent="2381" algn="ctr">
              <a:buNone/>
              <a:defRPr sz="1500">
                <a:solidFill>
                  <a:schemeClr val="bg1"/>
                </a:solidFill>
              </a:defRPr>
            </a:lvl3pPr>
            <a:lvl4pPr marL="0" indent="2381" algn="ctr">
              <a:buNone/>
              <a:defRPr sz="1350">
                <a:solidFill>
                  <a:schemeClr val="bg1"/>
                </a:solidFill>
              </a:defRPr>
            </a:lvl4pPr>
            <a:lvl5pPr marL="0" indent="2381" algn="ctr">
              <a:buNone/>
              <a:defRPr sz="1350">
                <a:solidFill>
                  <a:schemeClr val="bg1"/>
                </a:solidFill>
              </a:defRPr>
            </a:lvl5pPr>
            <a:lvl6pPr>
              <a:defRPr sz="1350"/>
            </a:lvl6pPr>
            <a:lvl7pPr>
              <a:defRPr sz="1350"/>
            </a:lvl7pPr>
            <a:lvl8pPr>
              <a:defRPr sz="1350"/>
            </a:lvl8pPr>
            <a:lvl9pPr>
              <a:defRPr sz="1350"/>
            </a:lvl9pPr>
          </a:lstStyle>
          <a:p>
            <a:pPr lvl="0"/>
            <a:r>
              <a:rPr lang="en-US" dirty="0"/>
              <a:t>Insert Golden Nugget Here</a:t>
            </a:r>
          </a:p>
          <a:p>
            <a:pPr lvl="0"/>
            <a:r>
              <a:rPr lang="en-US" dirty="0"/>
              <a:t>…</a:t>
            </a:r>
            <a:endParaRPr lang="en-GB" dirty="0"/>
          </a:p>
        </p:txBody>
      </p:sp>
      <p:grpSp>
        <p:nvGrpSpPr>
          <p:cNvPr id="12" name="Group 11"/>
          <p:cNvGrpSpPr/>
          <p:nvPr userDrawn="1"/>
        </p:nvGrpSpPr>
        <p:grpSpPr>
          <a:xfrm rot="864039">
            <a:off x="-3323766" y="3970563"/>
            <a:ext cx="10515598" cy="1662792"/>
            <a:chOff x="-2989943" y="5148939"/>
            <a:chExt cx="10515598" cy="2217056"/>
          </a:xfrm>
        </p:grpSpPr>
        <p:sp>
          <p:nvSpPr>
            <p:cNvPr id="8" name="Freeform 7"/>
            <p:cNvSpPr/>
            <p:nvPr userDrawn="1"/>
          </p:nvSpPr>
          <p:spPr>
            <a:xfrm>
              <a:off x="-2989943" y="5319482"/>
              <a:ext cx="10276115" cy="2046513"/>
            </a:xfrm>
            <a:custGeom>
              <a:avLst/>
              <a:gdLst>
                <a:gd name="connsiteX0" fmla="*/ 0 w 10515600"/>
                <a:gd name="connsiteY0" fmla="*/ 0 h 1612900"/>
                <a:gd name="connsiteX1" fmla="*/ 2578100 w 10515600"/>
                <a:gd name="connsiteY1" fmla="*/ 1193800 h 1612900"/>
                <a:gd name="connsiteX2" fmla="*/ 7073900 w 10515600"/>
                <a:gd name="connsiteY2" fmla="*/ 266700 h 1612900"/>
                <a:gd name="connsiteX3" fmla="*/ 10515600 w 10515600"/>
                <a:gd name="connsiteY3" fmla="*/ 1612900 h 1612900"/>
                <a:gd name="connsiteX4" fmla="*/ 10515600 w 10515600"/>
                <a:gd name="connsiteY4" fmla="*/ 1612900 h 16129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15600" h="1612900">
                  <a:moveTo>
                    <a:pt x="0" y="0"/>
                  </a:moveTo>
                  <a:cubicBezTo>
                    <a:pt x="699558" y="574675"/>
                    <a:pt x="1399117" y="1149350"/>
                    <a:pt x="2578100" y="1193800"/>
                  </a:cubicBezTo>
                  <a:cubicBezTo>
                    <a:pt x="3757083" y="1238250"/>
                    <a:pt x="5750983" y="196850"/>
                    <a:pt x="7073900" y="266700"/>
                  </a:cubicBezTo>
                  <a:cubicBezTo>
                    <a:pt x="8396817" y="336550"/>
                    <a:pt x="10515600" y="1612900"/>
                    <a:pt x="10515600" y="1612900"/>
                  </a:cubicBezTo>
                  <a:lnTo>
                    <a:pt x="10515600" y="1612900"/>
                  </a:lnTo>
                </a:path>
              </a:pathLst>
            </a:custGeom>
            <a:ln w="28575">
              <a:solidFill>
                <a:schemeClr val="bg2"/>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sz="1350"/>
            </a:p>
          </p:txBody>
        </p:sp>
        <p:sp>
          <p:nvSpPr>
            <p:cNvPr id="19" name="Oval 18"/>
            <p:cNvSpPr/>
            <p:nvPr userDrawn="1"/>
          </p:nvSpPr>
          <p:spPr>
            <a:xfrm>
              <a:off x="407958" y="6460666"/>
              <a:ext cx="338271" cy="338271"/>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21" name="Freeform 20"/>
            <p:cNvSpPr/>
            <p:nvPr userDrawn="1"/>
          </p:nvSpPr>
          <p:spPr>
            <a:xfrm>
              <a:off x="-2247901" y="5724758"/>
              <a:ext cx="9114973" cy="1394494"/>
            </a:xfrm>
            <a:custGeom>
              <a:avLst/>
              <a:gdLst>
                <a:gd name="connsiteX0" fmla="*/ 0 w 10515600"/>
                <a:gd name="connsiteY0" fmla="*/ 0 h 1612900"/>
                <a:gd name="connsiteX1" fmla="*/ 2578100 w 10515600"/>
                <a:gd name="connsiteY1" fmla="*/ 1193800 h 1612900"/>
                <a:gd name="connsiteX2" fmla="*/ 7073900 w 10515600"/>
                <a:gd name="connsiteY2" fmla="*/ 266700 h 1612900"/>
                <a:gd name="connsiteX3" fmla="*/ 10515600 w 10515600"/>
                <a:gd name="connsiteY3" fmla="*/ 1612900 h 1612900"/>
                <a:gd name="connsiteX4" fmla="*/ 10515600 w 10515600"/>
                <a:gd name="connsiteY4" fmla="*/ 1612900 h 16129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15600" h="1612900">
                  <a:moveTo>
                    <a:pt x="0" y="0"/>
                  </a:moveTo>
                  <a:cubicBezTo>
                    <a:pt x="699558" y="574675"/>
                    <a:pt x="1399117" y="1149350"/>
                    <a:pt x="2578100" y="1193800"/>
                  </a:cubicBezTo>
                  <a:cubicBezTo>
                    <a:pt x="3757083" y="1238250"/>
                    <a:pt x="5750983" y="196850"/>
                    <a:pt x="7073900" y="266700"/>
                  </a:cubicBezTo>
                  <a:cubicBezTo>
                    <a:pt x="8396817" y="336550"/>
                    <a:pt x="10515600" y="1612900"/>
                    <a:pt x="10515600" y="1612900"/>
                  </a:cubicBezTo>
                  <a:lnTo>
                    <a:pt x="10515600" y="1612900"/>
                  </a:lnTo>
                </a:path>
              </a:pathLst>
            </a:custGeom>
            <a:ln w="6350">
              <a:solidFill>
                <a:schemeClr val="bg2"/>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sz="1350"/>
            </a:p>
          </p:txBody>
        </p:sp>
        <p:sp>
          <p:nvSpPr>
            <p:cNvPr id="24" name="Freeform 23"/>
            <p:cNvSpPr/>
            <p:nvPr userDrawn="1"/>
          </p:nvSpPr>
          <p:spPr>
            <a:xfrm>
              <a:off x="-2750460" y="5148939"/>
              <a:ext cx="10276115" cy="2046513"/>
            </a:xfrm>
            <a:custGeom>
              <a:avLst/>
              <a:gdLst>
                <a:gd name="connsiteX0" fmla="*/ 0 w 10515600"/>
                <a:gd name="connsiteY0" fmla="*/ 0 h 1612900"/>
                <a:gd name="connsiteX1" fmla="*/ 2578100 w 10515600"/>
                <a:gd name="connsiteY1" fmla="*/ 1193800 h 1612900"/>
                <a:gd name="connsiteX2" fmla="*/ 7073900 w 10515600"/>
                <a:gd name="connsiteY2" fmla="*/ 266700 h 1612900"/>
                <a:gd name="connsiteX3" fmla="*/ 10515600 w 10515600"/>
                <a:gd name="connsiteY3" fmla="*/ 1612900 h 1612900"/>
                <a:gd name="connsiteX4" fmla="*/ 10515600 w 10515600"/>
                <a:gd name="connsiteY4" fmla="*/ 1612900 h 16129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15600" h="1612900">
                  <a:moveTo>
                    <a:pt x="0" y="0"/>
                  </a:moveTo>
                  <a:cubicBezTo>
                    <a:pt x="699558" y="574675"/>
                    <a:pt x="1399117" y="1149350"/>
                    <a:pt x="2578100" y="1193800"/>
                  </a:cubicBezTo>
                  <a:cubicBezTo>
                    <a:pt x="3757083" y="1238250"/>
                    <a:pt x="5750983" y="196850"/>
                    <a:pt x="7073900" y="266700"/>
                  </a:cubicBezTo>
                  <a:cubicBezTo>
                    <a:pt x="8396817" y="336550"/>
                    <a:pt x="10515600" y="1612900"/>
                    <a:pt x="10515600" y="1612900"/>
                  </a:cubicBezTo>
                  <a:lnTo>
                    <a:pt x="10515600" y="1612900"/>
                  </a:lnTo>
                </a:path>
              </a:pathLst>
            </a:custGeom>
            <a:ln w="6350">
              <a:solidFill>
                <a:schemeClr val="bg2"/>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sz="1350"/>
            </a:p>
          </p:txBody>
        </p:sp>
        <p:sp>
          <p:nvSpPr>
            <p:cNvPr id="25" name="Oval 24"/>
            <p:cNvSpPr/>
            <p:nvPr userDrawn="1"/>
          </p:nvSpPr>
          <p:spPr>
            <a:xfrm>
              <a:off x="785786" y="6333458"/>
              <a:ext cx="338271" cy="338271"/>
            </a:xfrm>
            <a:prstGeom prst="ellipse">
              <a:avLst/>
            </a:prstGeom>
            <a:solidFill>
              <a:schemeClr val="bg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26" name="Oval 25"/>
            <p:cNvSpPr/>
            <p:nvPr userDrawn="1"/>
          </p:nvSpPr>
          <p:spPr>
            <a:xfrm>
              <a:off x="3500430" y="5476202"/>
              <a:ext cx="338271" cy="338271"/>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grpSp>
    </p:spTree>
    <p:extLst>
      <p:ext uri="{BB962C8B-B14F-4D97-AF65-F5344CB8AC3E}">
        <p14:creationId xmlns:p14="http://schemas.microsoft.com/office/powerpoint/2010/main" val="374119332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1_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1" y="392396"/>
            <a:ext cx="3331029" cy="1622822"/>
          </a:xfrm>
        </p:spPr>
        <p:txBody>
          <a:bodyPr/>
          <a:lstStyle>
            <a:lvl1pPr>
              <a:defRPr>
                <a:solidFill>
                  <a:schemeClr val="tx1"/>
                </a:solidFill>
              </a:defRPr>
            </a:lvl1pPr>
          </a:lstStyle>
          <a:p>
            <a:r>
              <a:rPr lang="en-US" dirty="0"/>
              <a:t>Click to edit Master title style</a:t>
            </a:r>
            <a:endParaRPr lang="en-GB" dirty="0"/>
          </a:p>
        </p:txBody>
      </p:sp>
      <p:sp>
        <p:nvSpPr>
          <p:cNvPr id="8" name="Freeform 7"/>
          <p:cNvSpPr/>
          <p:nvPr userDrawn="1"/>
        </p:nvSpPr>
        <p:spPr>
          <a:xfrm rot="221879">
            <a:off x="-5681563" y="4284236"/>
            <a:ext cx="10276115" cy="1168642"/>
          </a:xfrm>
          <a:custGeom>
            <a:avLst/>
            <a:gdLst>
              <a:gd name="connsiteX0" fmla="*/ 0 w 10515600"/>
              <a:gd name="connsiteY0" fmla="*/ 0 h 1612900"/>
              <a:gd name="connsiteX1" fmla="*/ 2578100 w 10515600"/>
              <a:gd name="connsiteY1" fmla="*/ 1193800 h 1612900"/>
              <a:gd name="connsiteX2" fmla="*/ 7073900 w 10515600"/>
              <a:gd name="connsiteY2" fmla="*/ 266700 h 1612900"/>
              <a:gd name="connsiteX3" fmla="*/ 10515600 w 10515600"/>
              <a:gd name="connsiteY3" fmla="*/ 1612900 h 1612900"/>
              <a:gd name="connsiteX4" fmla="*/ 10515600 w 10515600"/>
              <a:gd name="connsiteY4" fmla="*/ 1612900 h 16129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15600" h="1612900">
                <a:moveTo>
                  <a:pt x="0" y="0"/>
                </a:moveTo>
                <a:cubicBezTo>
                  <a:pt x="699558" y="574675"/>
                  <a:pt x="1399117" y="1149350"/>
                  <a:pt x="2578100" y="1193800"/>
                </a:cubicBezTo>
                <a:cubicBezTo>
                  <a:pt x="3757083" y="1238250"/>
                  <a:pt x="5750983" y="196850"/>
                  <a:pt x="7073900" y="266700"/>
                </a:cubicBezTo>
                <a:cubicBezTo>
                  <a:pt x="8396817" y="336550"/>
                  <a:pt x="10515600" y="1612900"/>
                  <a:pt x="10515600" y="1612900"/>
                </a:cubicBezTo>
                <a:lnTo>
                  <a:pt x="10515600" y="1612900"/>
                </a:lnTo>
              </a:path>
            </a:pathLst>
          </a:custGeom>
          <a:ln w="28575">
            <a:solidFill>
              <a:schemeClr val="bg2"/>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sz="1350"/>
          </a:p>
        </p:txBody>
      </p:sp>
      <p:sp>
        <p:nvSpPr>
          <p:cNvPr id="19" name="Oval 18"/>
          <p:cNvSpPr/>
          <p:nvPr userDrawn="1"/>
        </p:nvSpPr>
        <p:spPr>
          <a:xfrm rot="221879">
            <a:off x="93108" y="4466497"/>
            <a:ext cx="338271" cy="25370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21" name="Freeform 20"/>
          <p:cNvSpPr/>
          <p:nvPr userDrawn="1"/>
        </p:nvSpPr>
        <p:spPr>
          <a:xfrm rot="221879">
            <a:off x="-4939953" y="4479316"/>
            <a:ext cx="9114973" cy="796313"/>
          </a:xfrm>
          <a:custGeom>
            <a:avLst/>
            <a:gdLst>
              <a:gd name="connsiteX0" fmla="*/ 0 w 10515600"/>
              <a:gd name="connsiteY0" fmla="*/ 0 h 1612900"/>
              <a:gd name="connsiteX1" fmla="*/ 2578100 w 10515600"/>
              <a:gd name="connsiteY1" fmla="*/ 1193800 h 1612900"/>
              <a:gd name="connsiteX2" fmla="*/ 7073900 w 10515600"/>
              <a:gd name="connsiteY2" fmla="*/ 266700 h 1612900"/>
              <a:gd name="connsiteX3" fmla="*/ 10515600 w 10515600"/>
              <a:gd name="connsiteY3" fmla="*/ 1612900 h 1612900"/>
              <a:gd name="connsiteX4" fmla="*/ 10515600 w 10515600"/>
              <a:gd name="connsiteY4" fmla="*/ 1612900 h 16129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15600" h="1612900">
                <a:moveTo>
                  <a:pt x="0" y="0"/>
                </a:moveTo>
                <a:cubicBezTo>
                  <a:pt x="699558" y="574675"/>
                  <a:pt x="1399117" y="1149350"/>
                  <a:pt x="2578100" y="1193800"/>
                </a:cubicBezTo>
                <a:cubicBezTo>
                  <a:pt x="3757083" y="1238250"/>
                  <a:pt x="5750983" y="196850"/>
                  <a:pt x="7073900" y="266700"/>
                </a:cubicBezTo>
                <a:cubicBezTo>
                  <a:pt x="8396817" y="336550"/>
                  <a:pt x="10515600" y="1612900"/>
                  <a:pt x="10515600" y="1612900"/>
                </a:cubicBezTo>
                <a:lnTo>
                  <a:pt x="10515600" y="1612900"/>
                </a:lnTo>
              </a:path>
            </a:pathLst>
          </a:custGeom>
          <a:ln w="6350">
            <a:solidFill>
              <a:schemeClr val="bg2"/>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sz="1350"/>
          </a:p>
        </p:txBody>
      </p:sp>
      <p:sp>
        <p:nvSpPr>
          <p:cNvPr id="24" name="Freeform 23"/>
          <p:cNvSpPr/>
          <p:nvPr userDrawn="1"/>
        </p:nvSpPr>
        <p:spPr>
          <a:xfrm rot="221879">
            <a:off x="-5431580" y="4244381"/>
            <a:ext cx="10276115" cy="1168642"/>
          </a:xfrm>
          <a:custGeom>
            <a:avLst/>
            <a:gdLst>
              <a:gd name="connsiteX0" fmla="*/ 0 w 10515600"/>
              <a:gd name="connsiteY0" fmla="*/ 0 h 1612900"/>
              <a:gd name="connsiteX1" fmla="*/ 2578100 w 10515600"/>
              <a:gd name="connsiteY1" fmla="*/ 1193800 h 1612900"/>
              <a:gd name="connsiteX2" fmla="*/ 7073900 w 10515600"/>
              <a:gd name="connsiteY2" fmla="*/ 266700 h 1612900"/>
              <a:gd name="connsiteX3" fmla="*/ 10515600 w 10515600"/>
              <a:gd name="connsiteY3" fmla="*/ 1612900 h 1612900"/>
              <a:gd name="connsiteX4" fmla="*/ 10515600 w 10515600"/>
              <a:gd name="connsiteY4" fmla="*/ 1612900 h 16129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15600" h="1612900">
                <a:moveTo>
                  <a:pt x="0" y="0"/>
                </a:moveTo>
                <a:cubicBezTo>
                  <a:pt x="699558" y="574675"/>
                  <a:pt x="1399117" y="1149350"/>
                  <a:pt x="2578100" y="1193800"/>
                </a:cubicBezTo>
                <a:cubicBezTo>
                  <a:pt x="3757083" y="1238250"/>
                  <a:pt x="5750983" y="196850"/>
                  <a:pt x="7073900" y="266700"/>
                </a:cubicBezTo>
                <a:cubicBezTo>
                  <a:pt x="8396817" y="336550"/>
                  <a:pt x="10515600" y="1612900"/>
                  <a:pt x="10515600" y="1612900"/>
                </a:cubicBezTo>
                <a:lnTo>
                  <a:pt x="10515600" y="1612900"/>
                </a:lnTo>
              </a:path>
            </a:pathLst>
          </a:custGeom>
          <a:ln w="6350">
            <a:solidFill>
              <a:schemeClr val="bg2"/>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sz="1350"/>
          </a:p>
        </p:txBody>
      </p:sp>
      <p:sp>
        <p:nvSpPr>
          <p:cNvPr id="25" name="Oval 24"/>
          <p:cNvSpPr/>
          <p:nvPr userDrawn="1"/>
        </p:nvSpPr>
        <p:spPr>
          <a:xfrm rot="221879">
            <a:off x="470638" y="4433110"/>
            <a:ext cx="338271" cy="253703"/>
          </a:xfrm>
          <a:prstGeom prst="ellipse">
            <a:avLst/>
          </a:prstGeom>
          <a:solidFill>
            <a:schemeClr val="bg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26" name="Oval 25"/>
          <p:cNvSpPr/>
          <p:nvPr userDrawn="1"/>
        </p:nvSpPr>
        <p:spPr>
          <a:xfrm rot="221879">
            <a:off x="2570710" y="4806742"/>
            <a:ext cx="338271" cy="25370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Tree>
    <p:extLst>
      <p:ext uri="{BB962C8B-B14F-4D97-AF65-F5344CB8AC3E}">
        <p14:creationId xmlns:p14="http://schemas.microsoft.com/office/powerpoint/2010/main" val="3722189317"/>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2653"/>
            <a:ext cx="8172450" cy="1622822"/>
          </a:xfrm>
        </p:spPr>
        <p:txBody>
          <a:bodyPr/>
          <a:lstStyle>
            <a:lvl1pPr>
              <a:defRPr>
                <a:solidFill>
                  <a:schemeClr val="tx1"/>
                </a:solidFill>
              </a:defRPr>
            </a:lvl1pPr>
          </a:lstStyle>
          <a:p>
            <a:r>
              <a:rPr lang="en-US" dirty="0"/>
              <a:t>Click to edit Master title style</a:t>
            </a:r>
            <a:endParaRPr lang="en-GB" dirty="0"/>
          </a:p>
        </p:txBody>
      </p:sp>
      <p:sp>
        <p:nvSpPr>
          <p:cNvPr id="3" name="Text Placeholder 2"/>
          <p:cNvSpPr>
            <a:spLocks noGrp="1"/>
          </p:cNvSpPr>
          <p:nvPr>
            <p:ph type="body" idx="1"/>
          </p:nvPr>
        </p:nvSpPr>
        <p:spPr>
          <a:xfrm>
            <a:off x="457200" y="1151335"/>
            <a:ext cx="4040188" cy="47982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dirty="0"/>
              <a:t>Click to edit Master text styles</a:t>
            </a:r>
          </a:p>
        </p:txBody>
      </p:sp>
      <p:sp>
        <p:nvSpPr>
          <p:cNvPr id="4" name="Content Placeholder 3"/>
          <p:cNvSpPr>
            <a:spLocks noGrp="1"/>
          </p:cNvSpPr>
          <p:nvPr>
            <p:ph sz="half" idx="2"/>
          </p:nvPr>
        </p:nvSpPr>
        <p:spPr>
          <a:xfrm>
            <a:off x="457200" y="1631156"/>
            <a:ext cx="4040188" cy="2963466"/>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6" y="1151335"/>
            <a:ext cx="4041775" cy="47982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45026" y="1631156"/>
            <a:ext cx="4041775" cy="2963466"/>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a:xfrm>
            <a:off x="457200" y="4767263"/>
            <a:ext cx="2133600" cy="273844"/>
          </a:xfrm>
          <a:prstGeom prst="rect">
            <a:avLst/>
          </a:prstGeom>
        </p:spPr>
        <p:txBody>
          <a:bodyPr/>
          <a:lstStyle/>
          <a:p>
            <a:fld id="{F0E7B72E-E686-4551-97B9-D5EB8F1D78F0}" type="datetimeFigureOut">
              <a:rPr lang="en-US" smtClean="0"/>
              <a:pPr/>
              <a:t>2/14/2024</a:t>
            </a:fld>
            <a:endParaRPr lang="en-GB"/>
          </a:p>
        </p:txBody>
      </p:sp>
      <p:sp>
        <p:nvSpPr>
          <p:cNvPr id="8" name="Footer Placeholder 7"/>
          <p:cNvSpPr>
            <a:spLocks noGrp="1"/>
          </p:cNvSpPr>
          <p:nvPr>
            <p:ph type="ftr" sz="quarter" idx="11"/>
          </p:nvPr>
        </p:nvSpPr>
        <p:spPr>
          <a:xfrm>
            <a:off x="3124200" y="4767263"/>
            <a:ext cx="2895600" cy="273844"/>
          </a:xfrm>
          <a:prstGeom prst="rect">
            <a:avLst/>
          </a:prstGeom>
        </p:spPr>
        <p:txBody>
          <a:bodyPr/>
          <a:lstStyle/>
          <a:p>
            <a:endParaRPr lang="en-GB"/>
          </a:p>
        </p:txBody>
      </p:sp>
      <p:sp>
        <p:nvSpPr>
          <p:cNvPr id="9" name="Slide Number Placeholder 8"/>
          <p:cNvSpPr>
            <a:spLocks noGrp="1"/>
          </p:cNvSpPr>
          <p:nvPr>
            <p:ph type="sldNum" sz="quarter" idx="12"/>
          </p:nvPr>
        </p:nvSpPr>
        <p:spPr>
          <a:xfrm>
            <a:off x="6553200" y="4767263"/>
            <a:ext cx="2133600" cy="273844"/>
          </a:xfrm>
          <a:prstGeom prst="rect">
            <a:avLst/>
          </a:prstGeom>
        </p:spPr>
        <p:txBody>
          <a:bodyPr/>
          <a:lstStyle/>
          <a:p>
            <a:fld id="{A9B692D5-B8CE-4FC5-B7CB-DE17F10FF091}" type="slidenum">
              <a:rPr lang="en-GB" smtClean="0"/>
              <a:pPr/>
              <a:t>‹#›</a:t>
            </a:fld>
            <a:endParaRPr lang="en-GB"/>
          </a:p>
        </p:txBody>
      </p:sp>
    </p:spTree>
    <p:extLst>
      <p:ext uri="{BB962C8B-B14F-4D97-AF65-F5344CB8AC3E}">
        <p14:creationId xmlns:p14="http://schemas.microsoft.com/office/powerpoint/2010/main" val="1489944808"/>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11" name="Group 10"/>
          <p:cNvGrpSpPr/>
          <p:nvPr userDrawn="1"/>
        </p:nvGrpSpPr>
        <p:grpSpPr>
          <a:xfrm>
            <a:off x="-1157515" y="4509408"/>
            <a:ext cx="10606315" cy="612321"/>
            <a:chOff x="-1157515" y="6041572"/>
            <a:chExt cx="10606315" cy="816428"/>
          </a:xfrm>
        </p:grpSpPr>
        <p:sp>
          <p:nvSpPr>
            <p:cNvPr id="6" name="Freeform 5"/>
            <p:cNvSpPr/>
            <p:nvPr userDrawn="1"/>
          </p:nvSpPr>
          <p:spPr>
            <a:xfrm>
              <a:off x="-1157515" y="6041572"/>
              <a:ext cx="10276115" cy="703938"/>
            </a:xfrm>
            <a:custGeom>
              <a:avLst/>
              <a:gdLst>
                <a:gd name="connsiteX0" fmla="*/ 0 w 10515600"/>
                <a:gd name="connsiteY0" fmla="*/ 0 h 1612900"/>
                <a:gd name="connsiteX1" fmla="*/ 2578100 w 10515600"/>
                <a:gd name="connsiteY1" fmla="*/ 1193800 h 1612900"/>
                <a:gd name="connsiteX2" fmla="*/ 7073900 w 10515600"/>
                <a:gd name="connsiteY2" fmla="*/ 266700 h 1612900"/>
                <a:gd name="connsiteX3" fmla="*/ 10515600 w 10515600"/>
                <a:gd name="connsiteY3" fmla="*/ 1612900 h 1612900"/>
                <a:gd name="connsiteX4" fmla="*/ 10515600 w 10515600"/>
                <a:gd name="connsiteY4" fmla="*/ 1612900 h 16129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15600" h="1612900">
                  <a:moveTo>
                    <a:pt x="0" y="0"/>
                  </a:moveTo>
                  <a:cubicBezTo>
                    <a:pt x="699558" y="574675"/>
                    <a:pt x="1399117" y="1149350"/>
                    <a:pt x="2578100" y="1193800"/>
                  </a:cubicBezTo>
                  <a:cubicBezTo>
                    <a:pt x="3757083" y="1238250"/>
                    <a:pt x="5750983" y="196850"/>
                    <a:pt x="7073900" y="266700"/>
                  </a:cubicBezTo>
                  <a:cubicBezTo>
                    <a:pt x="8396817" y="336550"/>
                    <a:pt x="10515600" y="1612900"/>
                    <a:pt x="10515600" y="1612900"/>
                  </a:cubicBezTo>
                  <a:lnTo>
                    <a:pt x="10515600" y="1612900"/>
                  </a:lnTo>
                </a:path>
              </a:pathLst>
            </a:custGeom>
            <a:ln w="28575">
              <a:solidFill>
                <a:schemeClr val="bg2"/>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sz="1350"/>
            </a:p>
          </p:txBody>
        </p:sp>
        <p:sp>
          <p:nvSpPr>
            <p:cNvPr id="7" name="Oval 6"/>
            <p:cNvSpPr/>
            <p:nvPr userDrawn="1"/>
          </p:nvSpPr>
          <p:spPr>
            <a:xfrm>
              <a:off x="2265786" y="6311895"/>
              <a:ext cx="338271" cy="338271"/>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8" name="Freeform 7"/>
            <p:cNvSpPr/>
            <p:nvPr userDrawn="1"/>
          </p:nvSpPr>
          <p:spPr>
            <a:xfrm>
              <a:off x="-1117600" y="6057900"/>
              <a:ext cx="10566400" cy="800100"/>
            </a:xfrm>
            <a:custGeom>
              <a:avLst/>
              <a:gdLst>
                <a:gd name="connsiteX0" fmla="*/ 0 w 10515600"/>
                <a:gd name="connsiteY0" fmla="*/ 0 h 1612900"/>
                <a:gd name="connsiteX1" fmla="*/ 2578100 w 10515600"/>
                <a:gd name="connsiteY1" fmla="*/ 1193800 h 1612900"/>
                <a:gd name="connsiteX2" fmla="*/ 7073900 w 10515600"/>
                <a:gd name="connsiteY2" fmla="*/ 266700 h 1612900"/>
                <a:gd name="connsiteX3" fmla="*/ 10515600 w 10515600"/>
                <a:gd name="connsiteY3" fmla="*/ 1612900 h 1612900"/>
                <a:gd name="connsiteX4" fmla="*/ 10515600 w 10515600"/>
                <a:gd name="connsiteY4" fmla="*/ 1612900 h 16129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15600" h="1612900">
                  <a:moveTo>
                    <a:pt x="0" y="0"/>
                  </a:moveTo>
                  <a:cubicBezTo>
                    <a:pt x="699558" y="574675"/>
                    <a:pt x="1399117" y="1149350"/>
                    <a:pt x="2578100" y="1193800"/>
                  </a:cubicBezTo>
                  <a:cubicBezTo>
                    <a:pt x="3757083" y="1238250"/>
                    <a:pt x="5750983" y="196850"/>
                    <a:pt x="7073900" y="266700"/>
                  </a:cubicBezTo>
                  <a:cubicBezTo>
                    <a:pt x="8396817" y="336550"/>
                    <a:pt x="10515600" y="1612900"/>
                    <a:pt x="10515600" y="1612900"/>
                  </a:cubicBezTo>
                  <a:lnTo>
                    <a:pt x="10515600" y="1612900"/>
                  </a:lnTo>
                </a:path>
              </a:pathLst>
            </a:custGeom>
            <a:ln w="6350">
              <a:solidFill>
                <a:schemeClr val="bg2"/>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sz="1350"/>
            </a:p>
          </p:txBody>
        </p:sp>
        <p:sp>
          <p:nvSpPr>
            <p:cNvPr id="9" name="Oval 8"/>
            <p:cNvSpPr/>
            <p:nvPr userDrawn="1"/>
          </p:nvSpPr>
          <p:spPr>
            <a:xfrm>
              <a:off x="2669014" y="6235487"/>
              <a:ext cx="338271" cy="338271"/>
            </a:xfrm>
            <a:prstGeom prst="ellipse">
              <a:avLst/>
            </a:prstGeom>
            <a:solidFill>
              <a:schemeClr val="bg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10" name="Oval 9"/>
            <p:cNvSpPr/>
            <p:nvPr userDrawn="1"/>
          </p:nvSpPr>
          <p:spPr>
            <a:xfrm>
              <a:off x="6704458" y="6102131"/>
              <a:ext cx="338271" cy="338271"/>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grpSp>
      <p:sp>
        <p:nvSpPr>
          <p:cNvPr id="2" name="Title 1"/>
          <p:cNvSpPr>
            <a:spLocks noGrp="1"/>
          </p:cNvSpPr>
          <p:nvPr>
            <p:ph type="title"/>
          </p:nvPr>
        </p:nvSpPr>
        <p:spPr/>
        <p:txBody>
          <a:bodyPr>
            <a:normAutofit/>
          </a:bodyPr>
          <a:lstStyle>
            <a:lvl1pPr>
              <a:defRPr sz="2550">
                <a:solidFill>
                  <a:schemeClr val="tx1"/>
                </a:solidFill>
              </a:defRPr>
            </a:lvl1pPr>
          </a:lstStyle>
          <a:p>
            <a:r>
              <a:rPr lang="en-US" dirty="0"/>
              <a:t>Click to edit Master title style</a:t>
            </a:r>
            <a:endParaRPr lang="en-GB" dirty="0"/>
          </a:p>
        </p:txBody>
      </p:sp>
    </p:spTree>
    <p:extLst>
      <p:ext uri="{BB962C8B-B14F-4D97-AF65-F5344CB8AC3E}">
        <p14:creationId xmlns:p14="http://schemas.microsoft.com/office/powerpoint/2010/main" val="3258951406"/>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itleOnly" preserve="1">
  <p:cSld name="1_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2550">
                <a:solidFill>
                  <a:schemeClr val="tx1"/>
                </a:solidFill>
              </a:defRPr>
            </a:lvl1pPr>
          </a:lstStyle>
          <a:p>
            <a:r>
              <a:rPr lang="en-US" dirty="0"/>
              <a:t>Click to edit Master title style</a:t>
            </a:r>
            <a:endParaRPr lang="en-GB" dirty="0"/>
          </a:p>
        </p:txBody>
      </p:sp>
    </p:spTree>
    <p:extLst>
      <p:ext uri="{BB962C8B-B14F-4D97-AF65-F5344CB8AC3E}">
        <p14:creationId xmlns:p14="http://schemas.microsoft.com/office/powerpoint/2010/main" val="1521467395"/>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147425679"/>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04787"/>
            <a:ext cx="3008313" cy="871538"/>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3575050" y="204788"/>
            <a:ext cx="5111750" cy="438983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1" y="1076326"/>
            <a:ext cx="3008313" cy="3518297"/>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a:xfrm>
            <a:off x="457200" y="4767263"/>
            <a:ext cx="2133600" cy="273844"/>
          </a:xfrm>
          <a:prstGeom prst="rect">
            <a:avLst/>
          </a:prstGeom>
        </p:spPr>
        <p:txBody>
          <a:bodyPr/>
          <a:lstStyle/>
          <a:p>
            <a:fld id="{F0E7B72E-E686-4551-97B9-D5EB8F1D78F0}" type="datetimeFigureOut">
              <a:rPr lang="en-US" smtClean="0"/>
              <a:pPr/>
              <a:t>2/14/2024</a:t>
            </a:fld>
            <a:endParaRPr lang="en-GB"/>
          </a:p>
        </p:txBody>
      </p:sp>
      <p:sp>
        <p:nvSpPr>
          <p:cNvPr id="6" name="Footer Placeholder 5"/>
          <p:cNvSpPr>
            <a:spLocks noGrp="1"/>
          </p:cNvSpPr>
          <p:nvPr>
            <p:ph type="ftr" sz="quarter" idx="11"/>
          </p:nvPr>
        </p:nvSpPr>
        <p:spPr>
          <a:xfrm>
            <a:off x="3124200" y="4767263"/>
            <a:ext cx="2895600" cy="273844"/>
          </a:xfrm>
          <a:prstGeom prst="rect">
            <a:avLst/>
          </a:prstGeom>
        </p:spPr>
        <p:txBody>
          <a:bodyPr/>
          <a:lstStyle/>
          <a:p>
            <a:endParaRPr lang="en-GB"/>
          </a:p>
        </p:txBody>
      </p:sp>
      <p:sp>
        <p:nvSpPr>
          <p:cNvPr id="7" name="Slide Number Placeholder 6"/>
          <p:cNvSpPr>
            <a:spLocks noGrp="1"/>
          </p:cNvSpPr>
          <p:nvPr>
            <p:ph type="sldNum" sz="quarter" idx="12"/>
          </p:nvPr>
        </p:nvSpPr>
        <p:spPr>
          <a:xfrm>
            <a:off x="6553200" y="4767263"/>
            <a:ext cx="2133600" cy="273844"/>
          </a:xfrm>
          <a:prstGeom prst="rect">
            <a:avLst/>
          </a:prstGeom>
        </p:spPr>
        <p:txBody>
          <a:bodyPr/>
          <a:lstStyle/>
          <a:p>
            <a:fld id="{A9B692D5-B8CE-4FC5-B7CB-DE17F10FF091}" type="slidenum">
              <a:rPr lang="en-GB" smtClean="0"/>
              <a:pPr/>
              <a:t>‹#›</a:t>
            </a:fld>
            <a:endParaRPr lang="en-GB"/>
          </a:p>
        </p:txBody>
      </p:sp>
    </p:spTree>
    <p:extLst>
      <p:ext uri="{BB962C8B-B14F-4D97-AF65-F5344CB8AC3E}">
        <p14:creationId xmlns:p14="http://schemas.microsoft.com/office/powerpoint/2010/main" val="2649056588"/>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3600450"/>
            <a:ext cx="5486400" cy="425054"/>
          </a:xfrm>
        </p:spPr>
        <p:txBody>
          <a:bodyPr anchor="b"/>
          <a:lstStyle>
            <a:lvl1pPr algn="l">
              <a:defRPr sz="1500" b="1"/>
            </a:lvl1pPr>
          </a:lstStyle>
          <a:p>
            <a:r>
              <a:rPr lang="en-US"/>
              <a:t>Click to edit Master title style</a:t>
            </a:r>
            <a:endParaRPr lang="en-GB"/>
          </a:p>
        </p:txBody>
      </p:sp>
      <p:sp>
        <p:nvSpPr>
          <p:cNvPr id="3" name="Picture Placeholder 2"/>
          <p:cNvSpPr>
            <a:spLocks noGrp="1"/>
          </p:cNvSpPr>
          <p:nvPr>
            <p:ph type="pic" idx="1"/>
          </p:nvPr>
        </p:nvSpPr>
        <p:spPr>
          <a:xfrm>
            <a:off x="1792288" y="459581"/>
            <a:ext cx="5486400" cy="3086100"/>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p:cNvSpPr>
            <a:spLocks noGrp="1"/>
          </p:cNvSpPr>
          <p:nvPr>
            <p:ph type="body" sz="half" idx="2"/>
          </p:nvPr>
        </p:nvSpPr>
        <p:spPr>
          <a:xfrm>
            <a:off x="1792288" y="4025503"/>
            <a:ext cx="5486400" cy="603647"/>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a:xfrm>
            <a:off x="457200" y="4767263"/>
            <a:ext cx="2133600" cy="273844"/>
          </a:xfrm>
          <a:prstGeom prst="rect">
            <a:avLst/>
          </a:prstGeom>
        </p:spPr>
        <p:txBody>
          <a:bodyPr/>
          <a:lstStyle/>
          <a:p>
            <a:fld id="{F0E7B72E-E686-4551-97B9-D5EB8F1D78F0}" type="datetimeFigureOut">
              <a:rPr lang="en-US" smtClean="0"/>
              <a:pPr/>
              <a:t>2/14/2024</a:t>
            </a:fld>
            <a:endParaRPr lang="en-GB"/>
          </a:p>
        </p:txBody>
      </p:sp>
      <p:sp>
        <p:nvSpPr>
          <p:cNvPr id="6" name="Footer Placeholder 5"/>
          <p:cNvSpPr>
            <a:spLocks noGrp="1"/>
          </p:cNvSpPr>
          <p:nvPr>
            <p:ph type="ftr" sz="quarter" idx="11"/>
          </p:nvPr>
        </p:nvSpPr>
        <p:spPr>
          <a:xfrm>
            <a:off x="3124200" y="4767263"/>
            <a:ext cx="2895600" cy="273844"/>
          </a:xfrm>
          <a:prstGeom prst="rect">
            <a:avLst/>
          </a:prstGeom>
        </p:spPr>
        <p:txBody>
          <a:bodyPr/>
          <a:lstStyle/>
          <a:p>
            <a:endParaRPr lang="en-GB"/>
          </a:p>
        </p:txBody>
      </p:sp>
      <p:sp>
        <p:nvSpPr>
          <p:cNvPr id="7" name="Slide Number Placeholder 6"/>
          <p:cNvSpPr>
            <a:spLocks noGrp="1"/>
          </p:cNvSpPr>
          <p:nvPr>
            <p:ph type="sldNum" sz="quarter" idx="12"/>
          </p:nvPr>
        </p:nvSpPr>
        <p:spPr>
          <a:xfrm>
            <a:off x="6553200" y="4767263"/>
            <a:ext cx="2133600" cy="273844"/>
          </a:xfrm>
          <a:prstGeom prst="rect">
            <a:avLst/>
          </a:prstGeom>
        </p:spPr>
        <p:txBody>
          <a:bodyPr/>
          <a:lstStyle/>
          <a:p>
            <a:fld id="{A9B692D5-B8CE-4FC5-B7CB-DE17F10FF091}" type="slidenum">
              <a:rPr lang="en-GB" smtClean="0"/>
              <a:pPr/>
              <a:t>‹#›</a:t>
            </a:fld>
            <a:endParaRPr lang="en-GB"/>
          </a:p>
        </p:txBody>
      </p:sp>
    </p:spTree>
    <p:extLst>
      <p:ext uri="{BB962C8B-B14F-4D97-AF65-F5344CB8AC3E}">
        <p14:creationId xmlns:p14="http://schemas.microsoft.com/office/powerpoint/2010/main" val="1549197326"/>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457200" y="4767263"/>
            <a:ext cx="2133600" cy="273844"/>
          </a:xfrm>
          <a:prstGeom prst="rect">
            <a:avLst/>
          </a:prstGeom>
        </p:spPr>
        <p:txBody>
          <a:bodyPr/>
          <a:lstStyle/>
          <a:p>
            <a:fld id="{F0E7B72E-E686-4551-97B9-D5EB8F1D78F0}" type="datetimeFigureOut">
              <a:rPr lang="en-US" smtClean="0"/>
              <a:pPr/>
              <a:t>2/14/2024</a:t>
            </a:fld>
            <a:endParaRPr lang="en-GB"/>
          </a:p>
        </p:txBody>
      </p:sp>
      <p:sp>
        <p:nvSpPr>
          <p:cNvPr id="5" name="Footer Placeholder 4"/>
          <p:cNvSpPr>
            <a:spLocks noGrp="1"/>
          </p:cNvSpPr>
          <p:nvPr>
            <p:ph type="ftr" sz="quarter" idx="11"/>
          </p:nvPr>
        </p:nvSpPr>
        <p:spPr>
          <a:xfrm>
            <a:off x="3124200" y="4767263"/>
            <a:ext cx="2895600" cy="273844"/>
          </a:xfrm>
          <a:prstGeom prst="rect">
            <a:avLst/>
          </a:prstGeom>
        </p:spPr>
        <p:txBody>
          <a:bodyPr/>
          <a:lstStyle/>
          <a:p>
            <a:endParaRPr lang="en-GB"/>
          </a:p>
        </p:txBody>
      </p:sp>
      <p:sp>
        <p:nvSpPr>
          <p:cNvPr id="6" name="Slide Number Placeholder 5"/>
          <p:cNvSpPr>
            <a:spLocks noGrp="1"/>
          </p:cNvSpPr>
          <p:nvPr>
            <p:ph type="sldNum" sz="quarter" idx="12"/>
          </p:nvPr>
        </p:nvSpPr>
        <p:spPr>
          <a:xfrm>
            <a:off x="6553200" y="4767263"/>
            <a:ext cx="2133600" cy="273844"/>
          </a:xfrm>
          <a:prstGeom prst="rect">
            <a:avLst/>
          </a:prstGeom>
        </p:spPr>
        <p:txBody>
          <a:bodyPr/>
          <a:lstStyle/>
          <a:p>
            <a:fld id="{A9B692D5-B8CE-4FC5-B7CB-DE17F10FF091}" type="slidenum">
              <a:rPr lang="en-GB" smtClean="0"/>
              <a:pPr/>
              <a:t>‹#›</a:t>
            </a:fld>
            <a:endParaRPr lang="en-GB"/>
          </a:p>
        </p:txBody>
      </p:sp>
    </p:spTree>
    <p:extLst>
      <p:ext uri="{BB962C8B-B14F-4D97-AF65-F5344CB8AC3E}">
        <p14:creationId xmlns:p14="http://schemas.microsoft.com/office/powerpoint/2010/main" val="3760559959"/>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05979"/>
            <a:ext cx="2057400" cy="438864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05979"/>
            <a:ext cx="6019800" cy="438864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457200" y="4767263"/>
            <a:ext cx="2133600" cy="273844"/>
          </a:xfrm>
          <a:prstGeom prst="rect">
            <a:avLst/>
          </a:prstGeom>
        </p:spPr>
        <p:txBody>
          <a:bodyPr/>
          <a:lstStyle/>
          <a:p>
            <a:fld id="{F0E7B72E-E686-4551-97B9-D5EB8F1D78F0}" type="datetimeFigureOut">
              <a:rPr lang="en-US" smtClean="0"/>
              <a:pPr/>
              <a:t>2/14/2024</a:t>
            </a:fld>
            <a:endParaRPr lang="en-GB"/>
          </a:p>
        </p:txBody>
      </p:sp>
      <p:sp>
        <p:nvSpPr>
          <p:cNvPr id="5" name="Footer Placeholder 4"/>
          <p:cNvSpPr>
            <a:spLocks noGrp="1"/>
          </p:cNvSpPr>
          <p:nvPr>
            <p:ph type="ftr" sz="quarter" idx="11"/>
          </p:nvPr>
        </p:nvSpPr>
        <p:spPr>
          <a:xfrm>
            <a:off x="3124200" y="4767263"/>
            <a:ext cx="2895600" cy="273844"/>
          </a:xfrm>
          <a:prstGeom prst="rect">
            <a:avLst/>
          </a:prstGeom>
        </p:spPr>
        <p:txBody>
          <a:bodyPr/>
          <a:lstStyle/>
          <a:p>
            <a:endParaRPr lang="en-GB"/>
          </a:p>
        </p:txBody>
      </p:sp>
      <p:sp>
        <p:nvSpPr>
          <p:cNvPr id="6" name="Slide Number Placeholder 5"/>
          <p:cNvSpPr>
            <a:spLocks noGrp="1"/>
          </p:cNvSpPr>
          <p:nvPr>
            <p:ph type="sldNum" sz="quarter" idx="12"/>
          </p:nvPr>
        </p:nvSpPr>
        <p:spPr>
          <a:xfrm>
            <a:off x="6553200" y="4767263"/>
            <a:ext cx="2133600" cy="273844"/>
          </a:xfrm>
          <a:prstGeom prst="rect">
            <a:avLst/>
          </a:prstGeom>
        </p:spPr>
        <p:txBody>
          <a:bodyPr/>
          <a:lstStyle/>
          <a:p>
            <a:fld id="{A9B692D5-B8CE-4FC5-B7CB-DE17F10FF091}" type="slidenum">
              <a:rPr lang="en-GB" smtClean="0"/>
              <a:pPr/>
              <a:t>‹#›</a:t>
            </a:fld>
            <a:endParaRPr lang="en-GB"/>
          </a:p>
        </p:txBody>
      </p:sp>
    </p:spTree>
    <p:extLst>
      <p:ext uri="{BB962C8B-B14F-4D97-AF65-F5344CB8AC3E}">
        <p14:creationId xmlns:p14="http://schemas.microsoft.com/office/powerpoint/2010/main" val="809679881"/>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userDrawn="1">
  <p:cSld name="Title and 4 Content">
    <p:spTree>
      <p:nvGrpSpPr>
        <p:cNvPr id="1" name=""/>
        <p:cNvGrpSpPr/>
        <p:nvPr/>
      </p:nvGrpSpPr>
      <p:grpSpPr>
        <a:xfrm>
          <a:off x="0" y="0"/>
          <a:ext cx="0" cy="0"/>
          <a:chOff x="0" y="0"/>
          <a:chExt cx="0" cy="0"/>
        </a:xfrm>
      </p:grpSpPr>
      <p:sp>
        <p:nvSpPr>
          <p:cNvPr id="2" name="Title 1"/>
          <p:cNvSpPr>
            <a:spLocks noGrp="1"/>
          </p:cNvSpPr>
          <p:nvPr>
            <p:ph type="title" sz="quarter"/>
          </p:nvPr>
        </p:nvSpPr>
        <p:spPr>
          <a:xfrm>
            <a:off x="411163" y="0"/>
            <a:ext cx="6076950" cy="685800"/>
          </a:xfrm>
        </p:spPr>
        <p:txBody>
          <a:bodyPr/>
          <a:lstStyle/>
          <a:p>
            <a:r>
              <a:rPr lang="en-US"/>
              <a:t>Click to edit Master title style</a:t>
            </a:r>
            <a:endParaRPr lang="en-GB"/>
          </a:p>
        </p:txBody>
      </p:sp>
      <p:sp>
        <p:nvSpPr>
          <p:cNvPr id="3" name="Content Placeholder 2"/>
          <p:cNvSpPr>
            <a:spLocks noGrp="1"/>
          </p:cNvSpPr>
          <p:nvPr>
            <p:ph sz="quarter" idx="1"/>
          </p:nvPr>
        </p:nvSpPr>
        <p:spPr>
          <a:xfrm>
            <a:off x="403225" y="833438"/>
            <a:ext cx="4140200" cy="192524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quarter" idx="2"/>
          </p:nvPr>
        </p:nvSpPr>
        <p:spPr>
          <a:xfrm>
            <a:off x="4695825" y="833438"/>
            <a:ext cx="4140200" cy="192524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Content Placeholder 4"/>
          <p:cNvSpPr>
            <a:spLocks noGrp="1"/>
          </p:cNvSpPr>
          <p:nvPr>
            <p:ph sz="quarter" idx="3"/>
          </p:nvPr>
        </p:nvSpPr>
        <p:spPr>
          <a:xfrm>
            <a:off x="403225" y="2872979"/>
            <a:ext cx="4140200" cy="1925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Content Placeholder 5"/>
          <p:cNvSpPr>
            <a:spLocks noGrp="1"/>
          </p:cNvSpPr>
          <p:nvPr>
            <p:ph sz="quarter" idx="4"/>
          </p:nvPr>
        </p:nvSpPr>
        <p:spPr>
          <a:xfrm>
            <a:off x="4695825" y="2872979"/>
            <a:ext cx="4140200" cy="1925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539957252"/>
      </p:ext>
    </p:extLst>
  </p:cSld>
  <p:clrMapOvr>
    <a:masterClrMapping/>
  </p:clrMapOvr>
  <p:transition/>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5" name="Picture 3" descr="C:\Documents and Settings\bglennie\My Documents\Version Cue\Insights Brand 2011\logo\png\insights master logo v1 2011.png"/>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7192964" y="4495800"/>
            <a:ext cx="1741487" cy="347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ctrTitle"/>
          </p:nvPr>
        </p:nvSpPr>
        <p:spPr>
          <a:xfrm>
            <a:off x="323528" y="3715215"/>
            <a:ext cx="7772400" cy="648072"/>
          </a:xfrm>
        </p:spPr>
        <p:txBody>
          <a:bodyPr/>
          <a:lstStyle>
            <a:lvl1pPr algn="l">
              <a:defRPr>
                <a:solidFill>
                  <a:schemeClr val="tx1"/>
                </a:solidFill>
              </a:defRPr>
            </a:lvl1pPr>
          </a:lstStyle>
          <a:p>
            <a:r>
              <a:rPr lang="en-US"/>
              <a:t>Click to edit Master title style</a:t>
            </a:r>
            <a:endParaRPr lang="en-GB" dirty="0"/>
          </a:p>
        </p:txBody>
      </p:sp>
      <p:sp>
        <p:nvSpPr>
          <p:cNvPr id="3" name="Subtitle 2"/>
          <p:cNvSpPr>
            <a:spLocks noGrp="1"/>
          </p:cNvSpPr>
          <p:nvPr>
            <p:ph type="subTitle" idx="1"/>
          </p:nvPr>
        </p:nvSpPr>
        <p:spPr>
          <a:xfrm>
            <a:off x="323528" y="4417293"/>
            <a:ext cx="6267772" cy="378042"/>
          </a:xfrm>
        </p:spPr>
        <p:txBody>
          <a:bodyPr>
            <a:noAutofit/>
          </a:bodyPr>
          <a:lstStyle>
            <a:lvl1pPr marL="0" indent="0" algn="l">
              <a:buNone/>
              <a:defRPr sz="2250">
                <a:solidFill>
                  <a:schemeClr val="tx1"/>
                </a:solidFill>
                <a:latin typeface="+mj-lt"/>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dirty="0"/>
          </a:p>
        </p:txBody>
      </p:sp>
      <p:sp>
        <p:nvSpPr>
          <p:cNvPr id="7" name="Content Placeholder 2"/>
          <p:cNvSpPr>
            <a:spLocks noGrp="1"/>
          </p:cNvSpPr>
          <p:nvPr>
            <p:ph idx="13"/>
          </p:nvPr>
        </p:nvSpPr>
        <p:spPr>
          <a:xfrm>
            <a:off x="-1" y="0"/>
            <a:ext cx="9180000" cy="3240000"/>
          </a:xfrm>
          <a:solidFill>
            <a:schemeClr val="tx1">
              <a:lumMod val="50000"/>
              <a:lumOff val="50000"/>
            </a:schemeClr>
          </a:solidFill>
        </p:spPr>
        <p:txBody>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3736779818"/>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Title with Sidebar - Left">
    <p:spTree>
      <p:nvGrpSpPr>
        <p:cNvPr id="1" name=""/>
        <p:cNvGrpSpPr/>
        <p:nvPr/>
      </p:nvGrpSpPr>
      <p:grpSpPr>
        <a:xfrm>
          <a:off x="0" y="0"/>
          <a:ext cx="0" cy="0"/>
          <a:chOff x="0" y="0"/>
          <a:chExt cx="0" cy="0"/>
        </a:xfrm>
      </p:grpSpPr>
      <p:pic>
        <p:nvPicPr>
          <p:cNvPr id="5" name="Picture 2" descr="C:\Documents and Settings\bglennie\My Documents\Version Cue\Insights Brand 2011\logo\png\insights master logo v1 2011.png"/>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3635375" y="411957"/>
            <a:ext cx="2305050" cy="4595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Content Placeholder 2"/>
          <p:cNvSpPr>
            <a:spLocks noGrp="1"/>
          </p:cNvSpPr>
          <p:nvPr>
            <p:ph idx="13"/>
          </p:nvPr>
        </p:nvSpPr>
        <p:spPr>
          <a:xfrm>
            <a:off x="0" y="0"/>
            <a:ext cx="3240000" cy="5143500"/>
          </a:xfrm>
          <a:solidFill>
            <a:schemeClr val="tx1">
              <a:lumMod val="50000"/>
              <a:lumOff val="50000"/>
            </a:schemeClr>
          </a:solidFill>
        </p:spPr>
        <p:txBody>
          <a:bodyPr/>
          <a:lstStyle>
            <a:lvl1pPr>
              <a:defRPr>
                <a:solidFill>
                  <a:schemeClr val="tx1"/>
                </a:solidFill>
              </a:defRPr>
            </a:lvl1pPr>
          </a:lstStyle>
          <a:p>
            <a:pPr lvl="0"/>
            <a:r>
              <a:rPr lang="en-US"/>
              <a:t>Click to edit Master text styles</a:t>
            </a:r>
          </a:p>
        </p:txBody>
      </p:sp>
      <p:sp>
        <p:nvSpPr>
          <p:cNvPr id="2" name="Title 1"/>
          <p:cNvSpPr>
            <a:spLocks noGrp="1"/>
          </p:cNvSpPr>
          <p:nvPr>
            <p:ph type="ctrTitle"/>
          </p:nvPr>
        </p:nvSpPr>
        <p:spPr>
          <a:xfrm>
            <a:off x="3707904" y="1599642"/>
            <a:ext cx="5040560" cy="1242138"/>
          </a:xfrm>
        </p:spPr>
        <p:txBody>
          <a:bodyPr/>
          <a:lstStyle>
            <a:lvl1pPr algn="l">
              <a:defRPr>
                <a:solidFill>
                  <a:schemeClr val="tx1"/>
                </a:solidFill>
              </a:defRPr>
            </a:lvl1pPr>
          </a:lstStyle>
          <a:p>
            <a:r>
              <a:rPr lang="en-US"/>
              <a:t>Click to edit Master title style</a:t>
            </a:r>
            <a:endParaRPr lang="en-GB" dirty="0"/>
          </a:p>
        </p:txBody>
      </p:sp>
      <p:sp>
        <p:nvSpPr>
          <p:cNvPr id="3" name="Subtitle 2"/>
          <p:cNvSpPr>
            <a:spLocks noGrp="1"/>
          </p:cNvSpPr>
          <p:nvPr>
            <p:ph type="subTitle" idx="1"/>
          </p:nvPr>
        </p:nvSpPr>
        <p:spPr>
          <a:xfrm>
            <a:off x="3707904" y="3003798"/>
            <a:ext cx="5040560" cy="756084"/>
          </a:xfrm>
        </p:spPr>
        <p:txBody>
          <a:bodyPr>
            <a:noAutofit/>
          </a:bodyPr>
          <a:lstStyle>
            <a:lvl1pPr marL="0" indent="0" algn="l">
              <a:buNone/>
              <a:defRPr sz="2250">
                <a:solidFill>
                  <a:schemeClr val="tx1"/>
                </a:solidFill>
                <a:latin typeface="+mj-lt"/>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dirty="0"/>
          </a:p>
        </p:txBody>
      </p:sp>
    </p:spTree>
    <p:extLst>
      <p:ext uri="{BB962C8B-B14F-4D97-AF65-F5344CB8AC3E}">
        <p14:creationId xmlns:p14="http://schemas.microsoft.com/office/powerpoint/2010/main" val="945351666"/>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Title with Sidebar - Right">
    <p:spTree>
      <p:nvGrpSpPr>
        <p:cNvPr id="1" name=""/>
        <p:cNvGrpSpPr/>
        <p:nvPr/>
      </p:nvGrpSpPr>
      <p:grpSpPr>
        <a:xfrm>
          <a:off x="0" y="0"/>
          <a:ext cx="0" cy="0"/>
          <a:chOff x="0" y="0"/>
          <a:chExt cx="0" cy="0"/>
        </a:xfrm>
      </p:grpSpPr>
      <p:pic>
        <p:nvPicPr>
          <p:cNvPr id="5" name="Picture 2" descr="C:\Documents and Settings\bglennie\My Documents\Version Cue\Insights Brand 2011\logo\png\insights master logo v1 2011.png"/>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323851" y="411957"/>
            <a:ext cx="2303463" cy="4595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Title 1"/>
          <p:cNvSpPr>
            <a:spLocks noGrp="1"/>
          </p:cNvSpPr>
          <p:nvPr>
            <p:ph type="ctrTitle"/>
          </p:nvPr>
        </p:nvSpPr>
        <p:spPr>
          <a:xfrm>
            <a:off x="395536" y="1599642"/>
            <a:ext cx="4896544" cy="1242138"/>
          </a:xfrm>
        </p:spPr>
        <p:txBody>
          <a:bodyPr/>
          <a:lstStyle>
            <a:lvl1pPr algn="l">
              <a:defRPr>
                <a:solidFill>
                  <a:schemeClr val="tx1"/>
                </a:solidFill>
              </a:defRPr>
            </a:lvl1pPr>
          </a:lstStyle>
          <a:p>
            <a:r>
              <a:rPr lang="en-US"/>
              <a:t>Click to edit Master title style</a:t>
            </a:r>
            <a:endParaRPr lang="en-GB" dirty="0"/>
          </a:p>
        </p:txBody>
      </p:sp>
      <p:sp>
        <p:nvSpPr>
          <p:cNvPr id="9" name="Subtitle 2"/>
          <p:cNvSpPr>
            <a:spLocks noGrp="1"/>
          </p:cNvSpPr>
          <p:nvPr>
            <p:ph type="subTitle" idx="1"/>
          </p:nvPr>
        </p:nvSpPr>
        <p:spPr>
          <a:xfrm>
            <a:off x="395536" y="3003798"/>
            <a:ext cx="4896544" cy="756084"/>
          </a:xfrm>
        </p:spPr>
        <p:txBody>
          <a:bodyPr>
            <a:noAutofit/>
          </a:bodyPr>
          <a:lstStyle>
            <a:lvl1pPr marL="0" indent="0" algn="l">
              <a:buNone/>
              <a:defRPr sz="2250">
                <a:solidFill>
                  <a:schemeClr val="tx1"/>
                </a:solidFill>
                <a:latin typeface="+mj-lt"/>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dirty="0"/>
          </a:p>
        </p:txBody>
      </p:sp>
      <p:sp>
        <p:nvSpPr>
          <p:cNvPr id="13" name="Content Placeholder 2"/>
          <p:cNvSpPr>
            <a:spLocks noGrp="1"/>
          </p:cNvSpPr>
          <p:nvPr>
            <p:ph idx="13"/>
          </p:nvPr>
        </p:nvSpPr>
        <p:spPr>
          <a:xfrm>
            <a:off x="5904000" y="0"/>
            <a:ext cx="3240000" cy="5143500"/>
          </a:xfrm>
          <a:solidFill>
            <a:schemeClr val="tx1">
              <a:lumMod val="50000"/>
              <a:lumOff val="50000"/>
            </a:schemeClr>
          </a:solidFill>
        </p:spPr>
        <p:txBody>
          <a:bodyPr/>
          <a:lstStyle/>
          <a:p>
            <a:pPr lvl="0"/>
            <a:r>
              <a:rPr lang="en-US"/>
              <a:t>Click to edit Master text styles</a:t>
            </a:r>
          </a:p>
        </p:txBody>
      </p:sp>
    </p:spTree>
    <p:extLst>
      <p:ext uri="{BB962C8B-B14F-4D97-AF65-F5344CB8AC3E}">
        <p14:creationId xmlns:p14="http://schemas.microsoft.com/office/powerpoint/2010/main" val="4203441761"/>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Plain Blue Title Slide">
    <p:bg>
      <p:bgPr>
        <a:solidFill>
          <a:srgbClr val="0082B7"/>
        </a:solidFill>
        <a:effectLst/>
      </p:bgPr>
    </p:bg>
    <p:spTree>
      <p:nvGrpSpPr>
        <p:cNvPr id="1" name=""/>
        <p:cNvGrpSpPr/>
        <p:nvPr/>
      </p:nvGrpSpPr>
      <p:grpSpPr>
        <a:xfrm>
          <a:off x="0" y="0"/>
          <a:ext cx="0" cy="0"/>
          <a:chOff x="0" y="0"/>
          <a:chExt cx="0" cy="0"/>
        </a:xfrm>
      </p:grpSpPr>
      <p:pic>
        <p:nvPicPr>
          <p:cNvPr id="4" name="Picture 2" descr="C:\Documents and Settings\bglennie\My Documents\Version Cue\Insights Brand 2011\logo\png\insights master logo white v1 2011.png"/>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681039" y="735806"/>
            <a:ext cx="4035425" cy="8048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Title 1"/>
          <p:cNvSpPr>
            <a:spLocks noGrp="1"/>
          </p:cNvSpPr>
          <p:nvPr>
            <p:ph type="ctrTitle"/>
          </p:nvPr>
        </p:nvSpPr>
        <p:spPr>
          <a:xfrm>
            <a:off x="899592" y="1815666"/>
            <a:ext cx="7200800" cy="1242138"/>
          </a:xfrm>
        </p:spPr>
        <p:txBody>
          <a:bodyPr/>
          <a:lstStyle>
            <a:lvl1pPr algn="l">
              <a:defRPr>
                <a:solidFill>
                  <a:schemeClr val="bg1"/>
                </a:solidFill>
              </a:defRPr>
            </a:lvl1pPr>
          </a:lstStyle>
          <a:p>
            <a:r>
              <a:rPr lang="en-US"/>
              <a:t>Click to edit Master title style</a:t>
            </a:r>
            <a:endParaRPr lang="en-GB" dirty="0"/>
          </a:p>
        </p:txBody>
      </p:sp>
      <p:sp>
        <p:nvSpPr>
          <p:cNvPr id="9" name="Subtitle 2"/>
          <p:cNvSpPr>
            <a:spLocks noGrp="1"/>
          </p:cNvSpPr>
          <p:nvPr>
            <p:ph type="subTitle" idx="1"/>
          </p:nvPr>
        </p:nvSpPr>
        <p:spPr>
          <a:xfrm>
            <a:off x="899592" y="3219822"/>
            <a:ext cx="7272808" cy="756084"/>
          </a:xfrm>
        </p:spPr>
        <p:txBody>
          <a:bodyPr>
            <a:noAutofit/>
          </a:bodyPr>
          <a:lstStyle>
            <a:lvl1pPr marL="0" indent="0" algn="l">
              <a:buNone/>
              <a:defRPr sz="2250">
                <a:solidFill>
                  <a:schemeClr val="bg1"/>
                </a:solidFill>
                <a:latin typeface="+mj-lt"/>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dirty="0"/>
          </a:p>
        </p:txBody>
      </p:sp>
    </p:spTree>
    <p:extLst>
      <p:ext uri="{BB962C8B-B14F-4D97-AF65-F5344CB8AC3E}">
        <p14:creationId xmlns:p14="http://schemas.microsoft.com/office/powerpoint/2010/main" val="2468306500"/>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Holding Slide">
    <p:bg>
      <p:bgPr>
        <a:solidFill>
          <a:srgbClr val="0082B7"/>
        </a:solidFill>
        <a:effectLst/>
      </p:bgPr>
    </p:bg>
    <p:spTree>
      <p:nvGrpSpPr>
        <p:cNvPr id="1" name=""/>
        <p:cNvGrpSpPr/>
        <p:nvPr/>
      </p:nvGrpSpPr>
      <p:grpSpPr>
        <a:xfrm>
          <a:off x="0" y="0"/>
          <a:ext cx="0" cy="0"/>
          <a:chOff x="0" y="0"/>
          <a:chExt cx="0" cy="0"/>
        </a:xfrm>
      </p:grpSpPr>
      <p:pic>
        <p:nvPicPr>
          <p:cNvPr id="2" name="Picture 2" descr="C:\Documents and Settings\bglennie\My Documents\Version Cue\Insights Brand 2011\logo\png\insights master logo white v1 2011.png"/>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611188" y="1275160"/>
            <a:ext cx="7759700" cy="1547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Picture 4" descr="C:\Documents and Settings\bglennie\My Documents\Version Cue\Insights Brand 2011\Tagline\insights tagline white v1 2011.png"/>
          <p:cNvPicPr>
            <a:picLocks noChangeAspect="1" noChangeArrowheads="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971550" y="3975498"/>
            <a:ext cx="7200900" cy="2738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580540694"/>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obj" preserve="1">
  <p:cSld name="Blue - Single Column">
    <p:spTree>
      <p:nvGrpSpPr>
        <p:cNvPr id="1" name=""/>
        <p:cNvGrpSpPr/>
        <p:nvPr/>
      </p:nvGrpSpPr>
      <p:grpSpPr>
        <a:xfrm>
          <a:off x="0" y="0"/>
          <a:ext cx="0" cy="0"/>
          <a:chOff x="0" y="0"/>
          <a:chExt cx="0" cy="0"/>
        </a:xfrm>
      </p:grpSpPr>
      <p:grpSp>
        <p:nvGrpSpPr>
          <p:cNvPr id="4" name="Group 24"/>
          <p:cNvGrpSpPr>
            <a:grpSpLocks/>
          </p:cNvGrpSpPr>
          <p:nvPr userDrawn="1"/>
        </p:nvGrpSpPr>
        <p:grpSpPr bwMode="auto">
          <a:xfrm>
            <a:off x="-3175" y="4377928"/>
            <a:ext cx="9147175" cy="765572"/>
            <a:chOff x="-1588" y="5838826"/>
            <a:chExt cx="9147176" cy="1020762"/>
          </a:xfrm>
        </p:grpSpPr>
        <p:sp>
          <p:nvSpPr>
            <p:cNvPr id="5" name="Freeform 11"/>
            <p:cNvSpPr>
              <a:spLocks/>
            </p:cNvSpPr>
            <p:nvPr userDrawn="1"/>
          </p:nvSpPr>
          <p:spPr bwMode="auto">
            <a:xfrm>
              <a:off x="-1588" y="5838826"/>
              <a:ext cx="9147176" cy="1020762"/>
            </a:xfrm>
            <a:custGeom>
              <a:avLst/>
              <a:gdLst>
                <a:gd name="T0" fmla="*/ 9147176 w 4096"/>
                <a:gd name="T1" fmla="*/ 1020762 h 458"/>
                <a:gd name="T2" fmla="*/ 9147176 w 4096"/>
                <a:gd name="T3" fmla="*/ 220645 h 458"/>
                <a:gd name="T4" fmla="*/ 4372600 w 4096"/>
                <a:gd name="T5" fmla="*/ 499237 h 458"/>
                <a:gd name="T6" fmla="*/ 0 w 4096"/>
                <a:gd name="T7" fmla="*/ 138182 h 458"/>
                <a:gd name="T8" fmla="*/ 0 w 4096"/>
                <a:gd name="T9" fmla="*/ 1020762 h 458"/>
                <a:gd name="T10" fmla="*/ 9147176 w 4096"/>
                <a:gd name="T11" fmla="*/ 1020762 h 458"/>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4096" h="458">
                  <a:moveTo>
                    <a:pt x="4096" y="458"/>
                  </a:moveTo>
                  <a:cubicBezTo>
                    <a:pt x="4096" y="99"/>
                    <a:pt x="4096" y="99"/>
                    <a:pt x="4096" y="99"/>
                  </a:cubicBezTo>
                  <a:cubicBezTo>
                    <a:pt x="3628" y="283"/>
                    <a:pt x="2767" y="441"/>
                    <a:pt x="1958" y="224"/>
                  </a:cubicBezTo>
                  <a:cubicBezTo>
                    <a:pt x="1153" y="6"/>
                    <a:pt x="568" y="0"/>
                    <a:pt x="0" y="62"/>
                  </a:cubicBezTo>
                  <a:cubicBezTo>
                    <a:pt x="0" y="458"/>
                    <a:pt x="0" y="458"/>
                    <a:pt x="0" y="458"/>
                  </a:cubicBezTo>
                  <a:lnTo>
                    <a:pt x="4096" y="458"/>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sz="1350">
                <a:solidFill>
                  <a:srgbClr val="58585A"/>
                </a:solidFill>
              </a:endParaRPr>
            </a:p>
          </p:txBody>
        </p:sp>
        <p:sp>
          <p:nvSpPr>
            <p:cNvPr id="6" name="Freeform 13"/>
            <p:cNvSpPr>
              <a:spLocks/>
            </p:cNvSpPr>
            <p:nvPr userDrawn="1"/>
          </p:nvSpPr>
          <p:spPr bwMode="auto">
            <a:xfrm>
              <a:off x="-1588" y="6032501"/>
              <a:ext cx="9132889" cy="568325"/>
            </a:xfrm>
            <a:custGeom>
              <a:avLst/>
              <a:gdLst>
                <a:gd name="T0" fmla="*/ 9024939 w 5753"/>
                <a:gd name="T1" fmla="*/ 73025 h 358"/>
                <a:gd name="T2" fmla="*/ 8591551 w 5753"/>
                <a:gd name="T3" fmla="*/ 211138 h 358"/>
                <a:gd name="T4" fmla="*/ 8375651 w 5753"/>
                <a:gd name="T5" fmla="*/ 271463 h 358"/>
                <a:gd name="T6" fmla="*/ 7942264 w 5753"/>
                <a:gd name="T7" fmla="*/ 376238 h 358"/>
                <a:gd name="T8" fmla="*/ 7724776 w 5753"/>
                <a:gd name="T9" fmla="*/ 419100 h 358"/>
                <a:gd name="T10" fmla="*/ 7291389 w 5753"/>
                <a:gd name="T11" fmla="*/ 488950 h 358"/>
                <a:gd name="T12" fmla="*/ 7075489 w 5753"/>
                <a:gd name="T13" fmla="*/ 515938 h 358"/>
                <a:gd name="T14" fmla="*/ 6646864 w 5753"/>
                <a:gd name="T15" fmla="*/ 550863 h 358"/>
                <a:gd name="T16" fmla="*/ 6432551 w 5753"/>
                <a:gd name="T17" fmla="*/ 561975 h 358"/>
                <a:gd name="T18" fmla="*/ 6010276 w 5753"/>
                <a:gd name="T19" fmla="*/ 566738 h 358"/>
                <a:gd name="T20" fmla="*/ 5802313 w 5753"/>
                <a:gd name="T21" fmla="*/ 560388 h 358"/>
                <a:gd name="T22" fmla="*/ 5391151 w 5753"/>
                <a:gd name="T23" fmla="*/ 533400 h 358"/>
                <a:gd name="T24" fmla="*/ 5187951 w 5753"/>
                <a:gd name="T25" fmla="*/ 512763 h 358"/>
                <a:gd name="T26" fmla="*/ 4787901 w 5753"/>
                <a:gd name="T27" fmla="*/ 455613 h 358"/>
                <a:gd name="T28" fmla="*/ 4594226 w 5753"/>
                <a:gd name="T29" fmla="*/ 419100 h 358"/>
                <a:gd name="T30" fmla="*/ 4211638 w 5753"/>
                <a:gd name="T31" fmla="*/ 334963 h 358"/>
                <a:gd name="T32" fmla="*/ 3879851 w 5753"/>
                <a:gd name="T33" fmla="*/ 247650 h 358"/>
                <a:gd name="T34" fmla="*/ 3432176 w 5753"/>
                <a:gd name="T35" fmla="*/ 149225 h 358"/>
                <a:gd name="T36" fmla="*/ 2981325 w 5753"/>
                <a:gd name="T37" fmla="*/ 77788 h 358"/>
                <a:gd name="T38" fmla="*/ 2528888 w 5753"/>
                <a:gd name="T39" fmla="*/ 31750 h 358"/>
                <a:gd name="T40" fmla="*/ 2079625 w 5753"/>
                <a:gd name="T41" fmla="*/ 4763 h 358"/>
                <a:gd name="T42" fmla="*/ 1641475 w 5753"/>
                <a:gd name="T43" fmla="*/ 0 h 358"/>
                <a:gd name="T44" fmla="*/ 1219200 w 5753"/>
                <a:gd name="T45" fmla="*/ 11113 h 358"/>
                <a:gd name="T46" fmla="*/ 817563 w 5753"/>
                <a:gd name="T47" fmla="*/ 38100 h 358"/>
                <a:gd name="T48" fmla="*/ 444500 w 5753"/>
                <a:gd name="T49" fmla="*/ 77788 h 358"/>
                <a:gd name="T50" fmla="*/ 104775 w 5753"/>
                <a:gd name="T51" fmla="*/ 127000 h 358"/>
                <a:gd name="T52" fmla="*/ 0 w 5753"/>
                <a:gd name="T53" fmla="*/ 147638 h 358"/>
                <a:gd name="T54" fmla="*/ 214313 w 5753"/>
                <a:gd name="T55" fmla="*/ 111125 h 358"/>
                <a:gd name="T56" fmla="*/ 328613 w 5753"/>
                <a:gd name="T57" fmla="*/ 93663 h 358"/>
                <a:gd name="T58" fmla="*/ 566738 w 5753"/>
                <a:gd name="T59" fmla="*/ 65088 h 358"/>
                <a:gd name="T60" fmla="*/ 690563 w 5753"/>
                <a:gd name="T61" fmla="*/ 50800 h 358"/>
                <a:gd name="T62" fmla="*/ 949325 w 5753"/>
                <a:gd name="T63" fmla="*/ 28575 h 358"/>
                <a:gd name="T64" fmla="*/ 1082675 w 5753"/>
                <a:gd name="T65" fmla="*/ 20638 h 358"/>
                <a:gd name="T66" fmla="*/ 1357313 w 5753"/>
                <a:gd name="T67" fmla="*/ 6350 h 358"/>
                <a:gd name="T68" fmla="*/ 1498600 w 5753"/>
                <a:gd name="T69" fmla="*/ 4763 h 358"/>
                <a:gd name="T70" fmla="*/ 1784350 w 5753"/>
                <a:gd name="T71" fmla="*/ 1588 h 358"/>
                <a:gd name="T72" fmla="*/ 1931988 w 5753"/>
                <a:gd name="T73" fmla="*/ 1588 h 358"/>
                <a:gd name="T74" fmla="*/ 2227263 w 5753"/>
                <a:gd name="T75" fmla="*/ 12700 h 358"/>
                <a:gd name="T76" fmla="*/ 2376488 w 5753"/>
                <a:gd name="T77" fmla="*/ 22225 h 358"/>
                <a:gd name="T78" fmla="*/ 2678113 w 5753"/>
                <a:gd name="T79" fmla="*/ 44450 h 358"/>
                <a:gd name="T80" fmla="*/ 2828925 w 5753"/>
                <a:gd name="T81" fmla="*/ 60325 h 358"/>
                <a:gd name="T82" fmla="*/ 3130551 w 5753"/>
                <a:gd name="T83" fmla="*/ 100013 h 358"/>
                <a:gd name="T84" fmla="*/ 3282951 w 5753"/>
                <a:gd name="T85" fmla="*/ 125413 h 358"/>
                <a:gd name="T86" fmla="*/ 3582988 w 5753"/>
                <a:gd name="T87" fmla="*/ 180975 h 358"/>
                <a:gd name="T88" fmla="*/ 3729038 w 5753"/>
                <a:gd name="T89" fmla="*/ 211138 h 358"/>
                <a:gd name="T90" fmla="*/ 4024313 w 5753"/>
                <a:gd name="T91" fmla="*/ 287338 h 358"/>
                <a:gd name="T92" fmla="*/ 4591051 w 5753"/>
                <a:gd name="T93" fmla="*/ 422275 h 358"/>
                <a:gd name="T94" fmla="*/ 5187951 w 5753"/>
                <a:gd name="T95" fmla="*/ 512763 h 358"/>
                <a:gd name="T96" fmla="*/ 5802313 w 5753"/>
                <a:gd name="T97" fmla="*/ 561975 h 358"/>
                <a:gd name="T98" fmla="*/ 6434139 w 5753"/>
                <a:gd name="T99" fmla="*/ 561975 h 358"/>
                <a:gd name="T100" fmla="*/ 7075489 w 5753"/>
                <a:gd name="T101" fmla="*/ 517525 h 358"/>
                <a:gd name="T102" fmla="*/ 7724776 w 5753"/>
                <a:gd name="T103" fmla="*/ 422275 h 358"/>
                <a:gd name="T104" fmla="*/ 8377239 w 5753"/>
                <a:gd name="T105" fmla="*/ 274638 h 358"/>
                <a:gd name="T106" fmla="*/ 9024939 w 5753"/>
                <a:gd name="T107" fmla="*/ 73025 h 358"/>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0" t="0" r="r" b="b"/>
              <a:pathLst>
                <a:path w="5753" h="358">
                  <a:moveTo>
                    <a:pt x="5753" y="21"/>
                  </a:moveTo>
                  <a:lnTo>
                    <a:pt x="5685" y="46"/>
                  </a:lnTo>
                  <a:lnTo>
                    <a:pt x="5549" y="91"/>
                  </a:lnTo>
                  <a:lnTo>
                    <a:pt x="5412" y="133"/>
                  </a:lnTo>
                  <a:lnTo>
                    <a:pt x="5276" y="171"/>
                  </a:lnTo>
                  <a:lnTo>
                    <a:pt x="5139" y="207"/>
                  </a:lnTo>
                  <a:lnTo>
                    <a:pt x="5003" y="237"/>
                  </a:lnTo>
                  <a:lnTo>
                    <a:pt x="4866" y="264"/>
                  </a:lnTo>
                  <a:lnTo>
                    <a:pt x="4730" y="288"/>
                  </a:lnTo>
                  <a:lnTo>
                    <a:pt x="4593" y="308"/>
                  </a:lnTo>
                  <a:lnTo>
                    <a:pt x="4457" y="325"/>
                  </a:lnTo>
                  <a:lnTo>
                    <a:pt x="4322" y="337"/>
                  </a:lnTo>
                  <a:lnTo>
                    <a:pt x="4187" y="347"/>
                  </a:lnTo>
                  <a:lnTo>
                    <a:pt x="4052" y="354"/>
                  </a:lnTo>
                  <a:lnTo>
                    <a:pt x="3919" y="357"/>
                  </a:lnTo>
                  <a:lnTo>
                    <a:pt x="3786" y="357"/>
                  </a:lnTo>
                  <a:lnTo>
                    <a:pt x="3655" y="353"/>
                  </a:lnTo>
                  <a:lnTo>
                    <a:pt x="3524" y="346"/>
                  </a:lnTo>
                  <a:lnTo>
                    <a:pt x="3396" y="336"/>
                  </a:lnTo>
                  <a:lnTo>
                    <a:pt x="3268" y="323"/>
                  </a:lnTo>
                  <a:lnTo>
                    <a:pt x="3141" y="306"/>
                  </a:lnTo>
                  <a:lnTo>
                    <a:pt x="3016" y="287"/>
                  </a:lnTo>
                  <a:lnTo>
                    <a:pt x="2894" y="264"/>
                  </a:lnTo>
                  <a:lnTo>
                    <a:pt x="2771" y="239"/>
                  </a:lnTo>
                  <a:lnTo>
                    <a:pt x="2653" y="211"/>
                  </a:lnTo>
                  <a:lnTo>
                    <a:pt x="2535" y="180"/>
                  </a:lnTo>
                  <a:lnTo>
                    <a:pt x="2444" y="156"/>
                  </a:lnTo>
                  <a:lnTo>
                    <a:pt x="2351" y="133"/>
                  </a:lnTo>
                  <a:lnTo>
                    <a:pt x="2257" y="112"/>
                  </a:lnTo>
                  <a:lnTo>
                    <a:pt x="2162" y="94"/>
                  </a:lnTo>
                  <a:lnTo>
                    <a:pt x="2068" y="77"/>
                  </a:lnTo>
                  <a:lnTo>
                    <a:pt x="1972" y="62"/>
                  </a:lnTo>
                  <a:lnTo>
                    <a:pt x="1878" y="49"/>
                  </a:lnTo>
                  <a:lnTo>
                    <a:pt x="1782" y="38"/>
                  </a:lnTo>
                  <a:lnTo>
                    <a:pt x="1687" y="28"/>
                  </a:lnTo>
                  <a:lnTo>
                    <a:pt x="1593" y="20"/>
                  </a:lnTo>
                  <a:lnTo>
                    <a:pt x="1498" y="13"/>
                  </a:lnTo>
                  <a:lnTo>
                    <a:pt x="1404" y="7"/>
                  </a:lnTo>
                  <a:lnTo>
                    <a:pt x="1310" y="3"/>
                  </a:lnTo>
                  <a:lnTo>
                    <a:pt x="1217" y="1"/>
                  </a:lnTo>
                  <a:lnTo>
                    <a:pt x="1124" y="0"/>
                  </a:lnTo>
                  <a:lnTo>
                    <a:pt x="1034" y="0"/>
                  </a:lnTo>
                  <a:lnTo>
                    <a:pt x="944" y="1"/>
                  </a:lnTo>
                  <a:lnTo>
                    <a:pt x="855" y="4"/>
                  </a:lnTo>
                  <a:lnTo>
                    <a:pt x="768" y="7"/>
                  </a:lnTo>
                  <a:lnTo>
                    <a:pt x="682" y="11"/>
                  </a:lnTo>
                  <a:lnTo>
                    <a:pt x="598" y="17"/>
                  </a:lnTo>
                  <a:lnTo>
                    <a:pt x="515" y="24"/>
                  </a:lnTo>
                  <a:lnTo>
                    <a:pt x="435" y="31"/>
                  </a:lnTo>
                  <a:lnTo>
                    <a:pt x="356" y="39"/>
                  </a:lnTo>
                  <a:lnTo>
                    <a:pt x="280" y="49"/>
                  </a:lnTo>
                  <a:lnTo>
                    <a:pt x="207" y="59"/>
                  </a:lnTo>
                  <a:lnTo>
                    <a:pt x="135" y="69"/>
                  </a:lnTo>
                  <a:lnTo>
                    <a:pt x="66" y="80"/>
                  </a:lnTo>
                  <a:lnTo>
                    <a:pt x="0" y="91"/>
                  </a:lnTo>
                  <a:lnTo>
                    <a:pt x="0" y="93"/>
                  </a:lnTo>
                  <a:lnTo>
                    <a:pt x="66" y="80"/>
                  </a:lnTo>
                  <a:lnTo>
                    <a:pt x="135" y="70"/>
                  </a:lnTo>
                  <a:lnTo>
                    <a:pt x="207" y="59"/>
                  </a:lnTo>
                  <a:lnTo>
                    <a:pt x="280" y="49"/>
                  </a:lnTo>
                  <a:lnTo>
                    <a:pt x="357" y="41"/>
                  </a:lnTo>
                  <a:lnTo>
                    <a:pt x="435" y="32"/>
                  </a:lnTo>
                  <a:lnTo>
                    <a:pt x="516" y="25"/>
                  </a:lnTo>
                  <a:lnTo>
                    <a:pt x="598" y="18"/>
                  </a:lnTo>
                  <a:lnTo>
                    <a:pt x="682" y="13"/>
                  </a:lnTo>
                  <a:lnTo>
                    <a:pt x="768" y="8"/>
                  </a:lnTo>
                  <a:lnTo>
                    <a:pt x="855" y="4"/>
                  </a:lnTo>
                  <a:lnTo>
                    <a:pt x="944" y="3"/>
                  </a:lnTo>
                  <a:lnTo>
                    <a:pt x="1034" y="1"/>
                  </a:lnTo>
                  <a:lnTo>
                    <a:pt x="1124" y="1"/>
                  </a:lnTo>
                  <a:lnTo>
                    <a:pt x="1217" y="1"/>
                  </a:lnTo>
                  <a:lnTo>
                    <a:pt x="1310" y="4"/>
                  </a:lnTo>
                  <a:lnTo>
                    <a:pt x="1403" y="8"/>
                  </a:lnTo>
                  <a:lnTo>
                    <a:pt x="1497" y="14"/>
                  </a:lnTo>
                  <a:lnTo>
                    <a:pt x="1593" y="20"/>
                  </a:lnTo>
                  <a:lnTo>
                    <a:pt x="1687" y="28"/>
                  </a:lnTo>
                  <a:lnTo>
                    <a:pt x="1782" y="38"/>
                  </a:lnTo>
                  <a:lnTo>
                    <a:pt x="1878" y="51"/>
                  </a:lnTo>
                  <a:lnTo>
                    <a:pt x="1972" y="63"/>
                  </a:lnTo>
                  <a:lnTo>
                    <a:pt x="2068" y="79"/>
                  </a:lnTo>
                  <a:lnTo>
                    <a:pt x="2162" y="94"/>
                  </a:lnTo>
                  <a:lnTo>
                    <a:pt x="2257" y="114"/>
                  </a:lnTo>
                  <a:lnTo>
                    <a:pt x="2349" y="133"/>
                  </a:lnTo>
                  <a:lnTo>
                    <a:pt x="2442" y="156"/>
                  </a:lnTo>
                  <a:lnTo>
                    <a:pt x="2535" y="181"/>
                  </a:lnTo>
                  <a:lnTo>
                    <a:pt x="2652" y="212"/>
                  </a:lnTo>
                  <a:lnTo>
                    <a:pt x="2771" y="240"/>
                  </a:lnTo>
                  <a:lnTo>
                    <a:pt x="2892" y="266"/>
                  </a:lnTo>
                  <a:lnTo>
                    <a:pt x="3016" y="288"/>
                  </a:lnTo>
                  <a:lnTo>
                    <a:pt x="3141" y="308"/>
                  </a:lnTo>
                  <a:lnTo>
                    <a:pt x="3268" y="323"/>
                  </a:lnTo>
                  <a:lnTo>
                    <a:pt x="3395" y="337"/>
                  </a:lnTo>
                  <a:lnTo>
                    <a:pt x="3524" y="347"/>
                  </a:lnTo>
                  <a:lnTo>
                    <a:pt x="3655" y="354"/>
                  </a:lnTo>
                  <a:lnTo>
                    <a:pt x="3786" y="357"/>
                  </a:lnTo>
                  <a:lnTo>
                    <a:pt x="3919" y="358"/>
                  </a:lnTo>
                  <a:lnTo>
                    <a:pt x="4053" y="354"/>
                  </a:lnTo>
                  <a:lnTo>
                    <a:pt x="4187" y="349"/>
                  </a:lnTo>
                  <a:lnTo>
                    <a:pt x="4322" y="339"/>
                  </a:lnTo>
                  <a:lnTo>
                    <a:pt x="4457" y="326"/>
                  </a:lnTo>
                  <a:lnTo>
                    <a:pt x="4593" y="309"/>
                  </a:lnTo>
                  <a:lnTo>
                    <a:pt x="4730" y="289"/>
                  </a:lnTo>
                  <a:lnTo>
                    <a:pt x="4866" y="266"/>
                  </a:lnTo>
                  <a:lnTo>
                    <a:pt x="5003" y="237"/>
                  </a:lnTo>
                  <a:lnTo>
                    <a:pt x="5139" y="208"/>
                  </a:lnTo>
                  <a:lnTo>
                    <a:pt x="5277" y="173"/>
                  </a:lnTo>
                  <a:lnTo>
                    <a:pt x="5414" y="135"/>
                  </a:lnTo>
                  <a:lnTo>
                    <a:pt x="5550" y="93"/>
                  </a:lnTo>
                  <a:lnTo>
                    <a:pt x="5685" y="46"/>
                  </a:lnTo>
                  <a:lnTo>
                    <a:pt x="5753" y="21"/>
                  </a:lnTo>
                </a:path>
              </a:pathLst>
            </a:custGeom>
            <a:noFill/>
            <a:ln w="0" cap="flat">
              <a:solidFill>
                <a:srgbClr val="FFFFFF"/>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pPr fontAlgn="base">
                <a:spcBef>
                  <a:spcPct val="0"/>
                </a:spcBef>
                <a:spcAft>
                  <a:spcPct val="0"/>
                </a:spcAft>
              </a:pPr>
              <a:endParaRPr lang="en-GB" sz="1350">
                <a:solidFill>
                  <a:srgbClr val="58585A"/>
                </a:solidFill>
              </a:endParaRPr>
            </a:p>
          </p:txBody>
        </p:sp>
      </p:grpSp>
      <p:sp>
        <p:nvSpPr>
          <p:cNvPr id="7" name="TextBox 6"/>
          <p:cNvSpPr txBox="1">
            <a:spLocks noChangeArrowheads="1"/>
          </p:cNvSpPr>
          <p:nvPr userDrawn="1"/>
        </p:nvSpPr>
        <p:spPr bwMode="auto">
          <a:xfrm>
            <a:off x="241300" y="4869656"/>
            <a:ext cx="1500732" cy="69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tIns="0" bIns="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r>
              <a:rPr lang="en-GB" sz="450">
                <a:solidFill>
                  <a:srgbClr val="FFFFFF"/>
                </a:solidFill>
              </a:rPr>
              <a:t>© The Insights Group Ltd, 2011. All rights reserved.</a:t>
            </a:r>
          </a:p>
        </p:txBody>
      </p:sp>
      <p:sp>
        <p:nvSpPr>
          <p:cNvPr id="2" name="Title 1"/>
          <p:cNvSpPr>
            <a:spLocks noGrp="1"/>
          </p:cNvSpPr>
          <p:nvPr>
            <p:ph type="title"/>
          </p:nvPr>
        </p:nvSpPr>
        <p:spPr>
          <a:xfrm>
            <a:off x="503040" y="87474"/>
            <a:ext cx="8101408" cy="857250"/>
          </a:xfrm>
        </p:spPr>
        <p:txBody>
          <a:bodyPr/>
          <a:lstStyle>
            <a:lvl1pPr>
              <a:defRPr>
                <a:solidFill>
                  <a:srgbClr val="0082B7"/>
                </a:solidFill>
              </a:defRPr>
            </a:lvl1pPr>
          </a:lstStyle>
          <a:p>
            <a:r>
              <a:rPr lang="en-US"/>
              <a:t>Click to edit Master title style</a:t>
            </a:r>
            <a:endParaRPr lang="en-GB" dirty="0"/>
          </a:p>
        </p:txBody>
      </p:sp>
      <p:sp>
        <p:nvSpPr>
          <p:cNvPr id="3" name="Content Placeholder 2"/>
          <p:cNvSpPr>
            <a:spLocks noGrp="1"/>
          </p:cNvSpPr>
          <p:nvPr>
            <p:ph idx="1"/>
          </p:nvPr>
        </p:nvSpPr>
        <p:spPr>
          <a:xfrm>
            <a:off x="503040" y="1059582"/>
            <a:ext cx="8101408" cy="3186354"/>
          </a:xfrm>
        </p:spPr>
        <p:txBody>
          <a:bodyPr/>
          <a:lstStyle>
            <a:lvl1pPr>
              <a:spcBef>
                <a:spcPts val="900"/>
              </a:spcBef>
              <a:spcAft>
                <a:spcPts val="750"/>
              </a:spcAft>
              <a:buClr>
                <a:srgbClr val="009EE0"/>
              </a:buClr>
              <a:defRPr sz="2550">
                <a:latin typeface="+mj-lt"/>
              </a:defRPr>
            </a:lvl1pPr>
            <a:lvl2pPr>
              <a:buClr>
                <a:srgbClr val="009EE0"/>
              </a:buClr>
              <a:defRPr>
                <a:latin typeface="+mj-lt"/>
              </a:defRPr>
            </a:lvl2pPr>
            <a:lvl3pPr>
              <a:buClr>
                <a:srgbClr val="009EE0"/>
              </a:buClr>
              <a:defRPr>
                <a:latin typeface="+mj-lt"/>
              </a:defRPr>
            </a:lvl3pPr>
            <a:lvl4pPr>
              <a:buClr>
                <a:srgbClr val="009EE0"/>
              </a:buClr>
              <a:defRPr>
                <a:latin typeface="+mj-lt"/>
              </a:defRPr>
            </a:lvl4pPr>
            <a:lvl5pPr>
              <a:buClr>
                <a:srgbClr val="009EE0"/>
              </a:buClr>
              <a:defRPr>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Tree>
    <p:extLst>
      <p:ext uri="{BB962C8B-B14F-4D97-AF65-F5344CB8AC3E}">
        <p14:creationId xmlns:p14="http://schemas.microsoft.com/office/powerpoint/2010/main" val="2807397205"/>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obj" preserve="1">
  <p:cSld name="Blue - 2 Columns">
    <p:spTree>
      <p:nvGrpSpPr>
        <p:cNvPr id="1" name=""/>
        <p:cNvGrpSpPr/>
        <p:nvPr/>
      </p:nvGrpSpPr>
      <p:grpSpPr>
        <a:xfrm>
          <a:off x="0" y="0"/>
          <a:ext cx="0" cy="0"/>
          <a:chOff x="0" y="0"/>
          <a:chExt cx="0" cy="0"/>
        </a:xfrm>
      </p:grpSpPr>
      <p:sp>
        <p:nvSpPr>
          <p:cNvPr id="5" name="Freeform 8"/>
          <p:cNvSpPr>
            <a:spLocks/>
          </p:cNvSpPr>
          <p:nvPr userDrawn="1"/>
        </p:nvSpPr>
        <p:spPr bwMode="auto">
          <a:xfrm>
            <a:off x="0" y="4664869"/>
            <a:ext cx="9145588" cy="426244"/>
          </a:xfrm>
          <a:custGeom>
            <a:avLst/>
            <a:gdLst>
              <a:gd name="T0" fmla="*/ 9123363 w 5761"/>
              <a:gd name="T1" fmla="*/ 33338 h 358"/>
              <a:gd name="T2" fmla="*/ 8799513 w 5761"/>
              <a:gd name="T3" fmla="*/ 144463 h 358"/>
              <a:gd name="T4" fmla="*/ 8583613 w 5761"/>
              <a:gd name="T5" fmla="*/ 211138 h 358"/>
              <a:gd name="T6" fmla="*/ 8150225 w 5761"/>
              <a:gd name="T7" fmla="*/ 327025 h 358"/>
              <a:gd name="T8" fmla="*/ 7934325 w 5761"/>
              <a:gd name="T9" fmla="*/ 376238 h 358"/>
              <a:gd name="T10" fmla="*/ 7500938 w 5761"/>
              <a:gd name="T11" fmla="*/ 457200 h 358"/>
              <a:gd name="T12" fmla="*/ 7285038 w 5761"/>
              <a:gd name="T13" fmla="*/ 487363 h 358"/>
              <a:gd name="T14" fmla="*/ 6854825 w 5761"/>
              <a:gd name="T15" fmla="*/ 534988 h 358"/>
              <a:gd name="T16" fmla="*/ 6640513 w 5761"/>
              <a:gd name="T17" fmla="*/ 550863 h 358"/>
              <a:gd name="T18" fmla="*/ 6216650 w 5761"/>
              <a:gd name="T19" fmla="*/ 565150 h 358"/>
              <a:gd name="T20" fmla="*/ 6003925 w 5761"/>
              <a:gd name="T21" fmla="*/ 565150 h 358"/>
              <a:gd name="T22" fmla="*/ 5589588 w 5761"/>
              <a:gd name="T23" fmla="*/ 547688 h 358"/>
              <a:gd name="T24" fmla="*/ 5386388 w 5761"/>
              <a:gd name="T25" fmla="*/ 531813 h 358"/>
              <a:gd name="T26" fmla="*/ 4983163 w 5761"/>
              <a:gd name="T27" fmla="*/ 485775 h 358"/>
              <a:gd name="T28" fmla="*/ 4783138 w 5761"/>
              <a:gd name="T29" fmla="*/ 454025 h 358"/>
              <a:gd name="T30" fmla="*/ 4395788 w 5761"/>
              <a:gd name="T31" fmla="*/ 377825 h 358"/>
              <a:gd name="T32" fmla="*/ 4208463 w 5761"/>
              <a:gd name="T33" fmla="*/ 333375 h 358"/>
              <a:gd name="T34" fmla="*/ 3729038 w 5761"/>
              <a:gd name="T35" fmla="*/ 211138 h 358"/>
              <a:gd name="T36" fmla="*/ 3279775 w 5761"/>
              <a:gd name="T37" fmla="*/ 122238 h 358"/>
              <a:gd name="T38" fmla="*/ 2827338 w 5761"/>
              <a:gd name="T39" fmla="*/ 60325 h 358"/>
              <a:gd name="T40" fmla="*/ 2376488 w 5761"/>
              <a:gd name="T41" fmla="*/ 19050 h 358"/>
              <a:gd name="T42" fmla="*/ 1930400 w 5761"/>
              <a:gd name="T43" fmla="*/ 1588 h 358"/>
              <a:gd name="T44" fmla="*/ 1497013 w 5761"/>
              <a:gd name="T45" fmla="*/ 1588 h 358"/>
              <a:gd name="T46" fmla="*/ 1082675 w 5761"/>
              <a:gd name="T47" fmla="*/ 17463 h 358"/>
              <a:gd name="T48" fmla="*/ 688975 w 5761"/>
              <a:gd name="T49" fmla="*/ 49213 h 358"/>
              <a:gd name="T50" fmla="*/ 328613 w 5761"/>
              <a:gd name="T51" fmla="*/ 93663 h 358"/>
              <a:gd name="T52" fmla="*/ 0 w 5761"/>
              <a:gd name="T53" fmla="*/ 144463 h 358"/>
              <a:gd name="T54" fmla="*/ 104775 w 5761"/>
              <a:gd name="T55" fmla="*/ 127000 h 358"/>
              <a:gd name="T56" fmla="*/ 214313 w 5761"/>
              <a:gd name="T57" fmla="*/ 111125 h 358"/>
              <a:gd name="T58" fmla="*/ 444500 w 5761"/>
              <a:gd name="T59" fmla="*/ 77788 h 358"/>
              <a:gd name="T60" fmla="*/ 566738 w 5761"/>
              <a:gd name="T61" fmla="*/ 63500 h 358"/>
              <a:gd name="T62" fmla="*/ 819150 w 5761"/>
              <a:gd name="T63" fmla="*/ 39688 h 358"/>
              <a:gd name="T64" fmla="*/ 947738 w 5761"/>
              <a:gd name="T65" fmla="*/ 28575 h 358"/>
              <a:gd name="T66" fmla="*/ 1217613 w 5761"/>
              <a:gd name="T67" fmla="*/ 12700 h 358"/>
              <a:gd name="T68" fmla="*/ 1357313 w 5761"/>
              <a:gd name="T69" fmla="*/ 6350 h 358"/>
              <a:gd name="T70" fmla="*/ 1639888 w 5761"/>
              <a:gd name="T71" fmla="*/ 1588 h 358"/>
              <a:gd name="T72" fmla="*/ 1782763 w 5761"/>
              <a:gd name="T73" fmla="*/ 1588 h 358"/>
              <a:gd name="T74" fmla="*/ 2078038 w 5761"/>
              <a:gd name="T75" fmla="*/ 6350 h 358"/>
              <a:gd name="T76" fmla="*/ 2224088 w 5761"/>
              <a:gd name="T77" fmla="*/ 12700 h 358"/>
              <a:gd name="T78" fmla="*/ 2525713 w 5761"/>
              <a:gd name="T79" fmla="*/ 30163 h 358"/>
              <a:gd name="T80" fmla="*/ 2674938 w 5761"/>
              <a:gd name="T81" fmla="*/ 44450 h 358"/>
              <a:gd name="T82" fmla="*/ 2978150 w 5761"/>
              <a:gd name="T83" fmla="*/ 79375 h 358"/>
              <a:gd name="T84" fmla="*/ 3128963 w 5761"/>
              <a:gd name="T85" fmla="*/ 100013 h 358"/>
              <a:gd name="T86" fmla="*/ 3429000 w 5761"/>
              <a:gd name="T87" fmla="*/ 149225 h 358"/>
              <a:gd name="T88" fmla="*/ 3578225 w 5761"/>
              <a:gd name="T89" fmla="*/ 179388 h 358"/>
              <a:gd name="T90" fmla="*/ 3873500 w 5761"/>
              <a:gd name="T91" fmla="*/ 247650 h 358"/>
              <a:gd name="T92" fmla="*/ 4205288 w 5761"/>
              <a:gd name="T93" fmla="*/ 336550 h 358"/>
              <a:gd name="T94" fmla="*/ 4783138 w 5761"/>
              <a:gd name="T95" fmla="*/ 457200 h 358"/>
              <a:gd name="T96" fmla="*/ 5384800 w 5761"/>
              <a:gd name="T97" fmla="*/ 534988 h 358"/>
              <a:gd name="T98" fmla="*/ 6003925 w 5761"/>
              <a:gd name="T99" fmla="*/ 565150 h 358"/>
              <a:gd name="T100" fmla="*/ 6640513 w 5761"/>
              <a:gd name="T101" fmla="*/ 552450 h 358"/>
              <a:gd name="T102" fmla="*/ 7285038 w 5761"/>
              <a:gd name="T103" fmla="*/ 490538 h 358"/>
              <a:gd name="T104" fmla="*/ 7934325 w 5761"/>
              <a:gd name="T105" fmla="*/ 376238 h 358"/>
              <a:gd name="T106" fmla="*/ 8586788 w 5761"/>
              <a:gd name="T107" fmla="*/ 212725 h 358"/>
              <a:gd name="T108" fmla="*/ 9123363 w 5761"/>
              <a:gd name="T109" fmla="*/ 34925 h 358"/>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0" t="0" r="r" b="b"/>
            <a:pathLst>
              <a:path w="5761" h="358">
                <a:moveTo>
                  <a:pt x="5761" y="17"/>
                </a:moveTo>
                <a:lnTo>
                  <a:pt x="5747" y="21"/>
                </a:lnTo>
                <a:lnTo>
                  <a:pt x="5680" y="46"/>
                </a:lnTo>
                <a:lnTo>
                  <a:pt x="5543" y="91"/>
                </a:lnTo>
                <a:lnTo>
                  <a:pt x="5407" y="133"/>
                </a:lnTo>
                <a:lnTo>
                  <a:pt x="5271" y="171"/>
                </a:lnTo>
                <a:lnTo>
                  <a:pt x="5134" y="206"/>
                </a:lnTo>
                <a:lnTo>
                  <a:pt x="4998" y="237"/>
                </a:lnTo>
                <a:lnTo>
                  <a:pt x="4862" y="264"/>
                </a:lnTo>
                <a:lnTo>
                  <a:pt x="4725" y="288"/>
                </a:lnTo>
                <a:lnTo>
                  <a:pt x="4589" y="307"/>
                </a:lnTo>
                <a:lnTo>
                  <a:pt x="4453" y="324"/>
                </a:lnTo>
                <a:lnTo>
                  <a:pt x="4318" y="337"/>
                </a:lnTo>
                <a:lnTo>
                  <a:pt x="4183" y="347"/>
                </a:lnTo>
                <a:lnTo>
                  <a:pt x="4048" y="354"/>
                </a:lnTo>
                <a:lnTo>
                  <a:pt x="3916" y="356"/>
                </a:lnTo>
                <a:lnTo>
                  <a:pt x="3782" y="356"/>
                </a:lnTo>
                <a:lnTo>
                  <a:pt x="3652" y="352"/>
                </a:lnTo>
                <a:lnTo>
                  <a:pt x="3521" y="345"/>
                </a:lnTo>
                <a:lnTo>
                  <a:pt x="3393" y="335"/>
                </a:lnTo>
                <a:lnTo>
                  <a:pt x="3265" y="323"/>
                </a:lnTo>
                <a:lnTo>
                  <a:pt x="3139" y="306"/>
                </a:lnTo>
                <a:lnTo>
                  <a:pt x="3013" y="286"/>
                </a:lnTo>
                <a:lnTo>
                  <a:pt x="2891" y="264"/>
                </a:lnTo>
                <a:lnTo>
                  <a:pt x="2769" y="238"/>
                </a:lnTo>
                <a:lnTo>
                  <a:pt x="2651" y="210"/>
                </a:lnTo>
                <a:lnTo>
                  <a:pt x="2533" y="179"/>
                </a:lnTo>
                <a:lnTo>
                  <a:pt x="2441" y="156"/>
                </a:lnTo>
                <a:lnTo>
                  <a:pt x="2349" y="133"/>
                </a:lnTo>
                <a:lnTo>
                  <a:pt x="2254" y="112"/>
                </a:lnTo>
                <a:lnTo>
                  <a:pt x="2160" y="94"/>
                </a:lnTo>
                <a:lnTo>
                  <a:pt x="2066" y="77"/>
                </a:lnTo>
                <a:lnTo>
                  <a:pt x="1971" y="61"/>
                </a:lnTo>
                <a:lnTo>
                  <a:pt x="1876" y="49"/>
                </a:lnTo>
                <a:lnTo>
                  <a:pt x="1781" y="38"/>
                </a:lnTo>
                <a:lnTo>
                  <a:pt x="1685" y="28"/>
                </a:lnTo>
                <a:lnTo>
                  <a:pt x="1591" y="19"/>
                </a:lnTo>
                <a:lnTo>
                  <a:pt x="1497" y="12"/>
                </a:lnTo>
                <a:lnTo>
                  <a:pt x="1403" y="7"/>
                </a:lnTo>
                <a:lnTo>
                  <a:pt x="1309" y="2"/>
                </a:lnTo>
                <a:lnTo>
                  <a:pt x="1216" y="1"/>
                </a:lnTo>
                <a:lnTo>
                  <a:pt x="1123" y="0"/>
                </a:lnTo>
                <a:lnTo>
                  <a:pt x="1033" y="0"/>
                </a:lnTo>
                <a:lnTo>
                  <a:pt x="943" y="1"/>
                </a:lnTo>
                <a:lnTo>
                  <a:pt x="855" y="4"/>
                </a:lnTo>
                <a:lnTo>
                  <a:pt x="767" y="7"/>
                </a:lnTo>
                <a:lnTo>
                  <a:pt x="682" y="11"/>
                </a:lnTo>
                <a:lnTo>
                  <a:pt x="597" y="17"/>
                </a:lnTo>
                <a:lnTo>
                  <a:pt x="514" y="24"/>
                </a:lnTo>
                <a:lnTo>
                  <a:pt x="434" y="31"/>
                </a:lnTo>
                <a:lnTo>
                  <a:pt x="356" y="39"/>
                </a:lnTo>
                <a:lnTo>
                  <a:pt x="280" y="49"/>
                </a:lnTo>
                <a:lnTo>
                  <a:pt x="207" y="59"/>
                </a:lnTo>
                <a:lnTo>
                  <a:pt x="135" y="68"/>
                </a:lnTo>
                <a:lnTo>
                  <a:pt x="66" y="80"/>
                </a:lnTo>
                <a:lnTo>
                  <a:pt x="0" y="91"/>
                </a:lnTo>
                <a:lnTo>
                  <a:pt x="0" y="92"/>
                </a:lnTo>
                <a:lnTo>
                  <a:pt x="66" y="80"/>
                </a:lnTo>
                <a:lnTo>
                  <a:pt x="135" y="70"/>
                </a:lnTo>
                <a:lnTo>
                  <a:pt x="207" y="59"/>
                </a:lnTo>
                <a:lnTo>
                  <a:pt x="280" y="49"/>
                </a:lnTo>
                <a:lnTo>
                  <a:pt x="357" y="40"/>
                </a:lnTo>
                <a:lnTo>
                  <a:pt x="434" y="32"/>
                </a:lnTo>
                <a:lnTo>
                  <a:pt x="516" y="25"/>
                </a:lnTo>
                <a:lnTo>
                  <a:pt x="597" y="18"/>
                </a:lnTo>
                <a:lnTo>
                  <a:pt x="682" y="12"/>
                </a:lnTo>
                <a:lnTo>
                  <a:pt x="767" y="8"/>
                </a:lnTo>
                <a:lnTo>
                  <a:pt x="855" y="4"/>
                </a:lnTo>
                <a:lnTo>
                  <a:pt x="943" y="2"/>
                </a:lnTo>
                <a:lnTo>
                  <a:pt x="1033" y="1"/>
                </a:lnTo>
                <a:lnTo>
                  <a:pt x="1123" y="1"/>
                </a:lnTo>
                <a:lnTo>
                  <a:pt x="1216" y="1"/>
                </a:lnTo>
                <a:lnTo>
                  <a:pt x="1309" y="4"/>
                </a:lnTo>
                <a:lnTo>
                  <a:pt x="1401" y="8"/>
                </a:lnTo>
                <a:lnTo>
                  <a:pt x="1496" y="14"/>
                </a:lnTo>
                <a:lnTo>
                  <a:pt x="1591" y="19"/>
                </a:lnTo>
                <a:lnTo>
                  <a:pt x="1685" y="28"/>
                </a:lnTo>
                <a:lnTo>
                  <a:pt x="1781" y="38"/>
                </a:lnTo>
                <a:lnTo>
                  <a:pt x="1876" y="50"/>
                </a:lnTo>
                <a:lnTo>
                  <a:pt x="1971" y="63"/>
                </a:lnTo>
                <a:lnTo>
                  <a:pt x="2066" y="78"/>
                </a:lnTo>
                <a:lnTo>
                  <a:pt x="2160" y="94"/>
                </a:lnTo>
                <a:lnTo>
                  <a:pt x="2254" y="113"/>
                </a:lnTo>
                <a:lnTo>
                  <a:pt x="2347" y="133"/>
                </a:lnTo>
                <a:lnTo>
                  <a:pt x="2440" y="156"/>
                </a:lnTo>
                <a:lnTo>
                  <a:pt x="2533" y="181"/>
                </a:lnTo>
                <a:lnTo>
                  <a:pt x="2649" y="212"/>
                </a:lnTo>
                <a:lnTo>
                  <a:pt x="2769" y="240"/>
                </a:lnTo>
                <a:lnTo>
                  <a:pt x="2890" y="265"/>
                </a:lnTo>
                <a:lnTo>
                  <a:pt x="3013" y="288"/>
                </a:lnTo>
                <a:lnTo>
                  <a:pt x="3139" y="307"/>
                </a:lnTo>
                <a:lnTo>
                  <a:pt x="3265" y="323"/>
                </a:lnTo>
                <a:lnTo>
                  <a:pt x="3392" y="337"/>
                </a:lnTo>
                <a:lnTo>
                  <a:pt x="3521" y="347"/>
                </a:lnTo>
                <a:lnTo>
                  <a:pt x="3652" y="354"/>
                </a:lnTo>
                <a:lnTo>
                  <a:pt x="3782" y="356"/>
                </a:lnTo>
                <a:lnTo>
                  <a:pt x="3916" y="358"/>
                </a:lnTo>
                <a:lnTo>
                  <a:pt x="4049" y="354"/>
                </a:lnTo>
                <a:lnTo>
                  <a:pt x="4183" y="348"/>
                </a:lnTo>
                <a:lnTo>
                  <a:pt x="4318" y="338"/>
                </a:lnTo>
                <a:lnTo>
                  <a:pt x="4453" y="326"/>
                </a:lnTo>
                <a:lnTo>
                  <a:pt x="4589" y="309"/>
                </a:lnTo>
                <a:lnTo>
                  <a:pt x="4725" y="289"/>
                </a:lnTo>
                <a:lnTo>
                  <a:pt x="4862" y="265"/>
                </a:lnTo>
                <a:lnTo>
                  <a:pt x="4998" y="237"/>
                </a:lnTo>
                <a:lnTo>
                  <a:pt x="5134" y="208"/>
                </a:lnTo>
                <a:lnTo>
                  <a:pt x="5272" y="172"/>
                </a:lnTo>
                <a:lnTo>
                  <a:pt x="5409" y="134"/>
                </a:lnTo>
                <a:lnTo>
                  <a:pt x="5545" y="92"/>
                </a:lnTo>
                <a:lnTo>
                  <a:pt x="5680" y="46"/>
                </a:lnTo>
                <a:lnTo>
                  <a:pt x="5747" y="22"/>
                </a:lnTo>
                <a:lnTo>
                  <a:pt x="5761" y="1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sz="1350">
              <a:solidFill>
                <a:srgbClr val="58585A"/>
              </a:solidFill>
            </a:endParaRPr>
          </a:p>
        </p:txBody>
      </p:sp>
      <p:sp>
        <p:nvSpPr>
          <p:cNvPr id="6" name="Freeform 9"/>
          <p:cNvSpPr>
            <a:spLocks/>
          </p:cNvSpPr>
          <p:nvPr userDrawn="1"/>
        </p:nvSpPr>
        <p:spPr bwMode="auto">
          <a:xfrm>
            <a:off x="0" y="4664869"/>
            <a:ext cx="9145588" cy="426244"/>
          </a:xfrm>
          <a:custGeom>
            <a:avLst/>
            <a:gdLst>
              <a:gd name="T0" fmla="*/ 9123363 w 5761"/>
              <a:gd name="T1" fmla="*/ 33338 h 358"/>
              <a:gd name="T2" fmla="*/ 8799513 w 5761"/>
              <a:gd name="T3" fmla="*/ 144463 h 358"/>
              <a:gd name="T4" fmla="*/ 8583613 w 5761"/>
              <a:gd name="T5" fmla="*/ 211138 h 358"/>
              <a:gd name="T6" fmla="*/ 8150225 w 5761"/>
              <a:gd name="T7" fmla="*/ 327025 h 358"/>
              <a:gd name="T8" fmla="*/ 7934325 w 5761"/>
              <a:gd name="T9" fmla="*/ 376238 h 358"/>
              <a:gd name="T10" fmla="*/ 7500938 w 5761"/>
              <a:gd name="T11" fmla="*/ 457200 h 358"/>
              <a:gd name="T12" fmla="*/ 7285038 w 5761"/>
              <a:gd name="T13" fmla="*/ 487363 h 358"/>
              <a:gd name="T14" fmla="*/ 6854825 w 5761"/>
              <a:gd name="T15" fmla="*/ 534988 h 358"/>
              <a:gd name="T16" fmla="*/ 6640513 w 5761"/>
              <a:gd name="T17" fmla="*/ 550863 h 358"/>
              <a:gd name="T18" fmla="*/ 6216650 w 5761"/>
              <a:gd name="T19" fmla="*/ 565150 h 358"/>
              <a:gd name="T20" fmla="*/ 6003925 w 5761"/>
              <a:gd name="T21" fmla="*/ 565150 h 358"/>
              <a:gd name="T22" fmla="*/ 5589588 w 5761"/>
              <a:gd name="T23" fmla="*/ 547688 h 358"/>
              <a:gd name="T24" fmla="*/ 5386388 w 5761"/>
              <a:gd name="T25" fmla="*/ 531813 h 358"/>
              <a:gd name="T26" fmla="*/ 4983163 w 5761"/>
              <a:gd name="T27" fmla="*/ 485775 h 358"/>
              <a:gd name="T28" fmla="*/ 4783138 w 5761"/>
              <a:gd name="T29" fmla="*/ 454025 h 358"/>
              <a:gd name="T30" fmla="*/ 4395788 w 5761"/>
              <a:gd name="T31" fmla="*/ 377825 h 358"/>
              <a:gd name="T32" fmla="*/ 4208463 w 5761"/>
              <a:gd name="T33" fmla="*/ 333375 h 358"/>
              <a:gd name="T34" fmla="*/ 3729038 w 5761"/>
              <a:gd name="T35" fmla="*/ 211138 h 358"/>
              <a:gd name="T36" fmla="*/ 3279775 w 5761"/>
              <a:gd name="T37" fmla="*/ 122238 h 358"/>
              <a:gd name="T38" fmla="*/ 2827338 w 5761"/>
              <a:gd name="T39" fmla="*/ 60325 h 358"/>
              <a:gd name="T40" fmla="*/ 2376488 w 5761"/>
              <a:gd name="T41" fmla="*/ 19050 h 358"/>
              <a:gd name="T42" fmla="*/ 1930400 w 5761"/>
              <a:gd name="T43" fmla="*/ 1588 h 358"/>
              <a:gd name="T44" fmla="*/ 1497013 w 5761"/>
              <a:gd name="T45" fmla="*/ 1588 h 358"/>
              <a:gd name="T46" fmla="*/ 1082675 w 5761"/>
              <a:gd name="T47" fmla="*/ 17463 h 358"/>
              <a:gd name="T48" fmla="*/ 688975 w 5761"/>
              <a:gd name="T49" fmla="*/ 49213 h 358"/>
              <a:gd name="T50" fmla="*/ 328613 w 5761"/>
              <a:gd name="T51" fmla="*/ 93663 h 358"/>
              <a:gd name="T52" fmla="*/ 0 w 5761"/>
              <a:gd name="T53" fmla="*/ 144463 h 358"/>
              <a:gd name="T54" fmla="*/ 104775 w 5761"/>
              <a:gd name="T55" fmla="*/ 127000 h 358"/>
              <a:gd name="T56" fmla="*/ 214313 w 5761"/>
              <a:gd name="T57" fmla="*/ 111125 h 358"/>
              <a:gd name="T58" fmla="*/ 444500 w 5761"/>
              <a:gd name="T59" fmla="*/ 77788 h 358"/>
              <a:gd name="T60" fmla="*/ 566738 w 5761"/>
              <a:gd name="T61" fmla="*/ 63500 h 358"/>
              <a:gd name="T62" fmla="*/ 819150 w 5761"/>
              <a:gd name="T63" fmla="*/ 39688 h 358"/>
              <a:gd name="T64" fmla="*/ 947738 w 5761"/>
              <a:gd name="T65" fmla="*/ 28575 h 358"/>
              <a:gd name="T66" fmla="*/ 1217613 w 5761"/>
              <a:gd name="T67" fmla="*/ 12700 h 358"/>
              <a:gd name="T68" fmla="*/ 1357313 w 5761"/>
              <a:gd name="T69" fmla="*/ 6350 h 358"/>
              <a:gd name="T70" fmla="*/ 1639888 w 5761"/>
              <a:gd name="T71" fmla="*/ 1588 h 358"/>
              <a:gd name="T72" fmla="*/ 1782763 w 5761"/>
              <a:gd name="T73" fmla="*/ 1588 h 358"/>
              <a:gd name="T74" fmla="*/ 2078038 w 5761"/>
              <a:gd name="T75" fmla="*/ 6350 h 358"/>
              <a:gd name="T76" fmla="*/ 2224088 w 5761"/>
              <a:gd name="T77" fmla="*/ 12700 h 358"/>
              <a:gd name="T78" fmla="*/ 2525713 w 5761"/>
              <a:gd name="T79" fmla="*/ 30163 h 358"/>
              <a:gd name="T80" fmla="*/ 2674938 w 5761"/>
              <a:gd name="T81" fmla="*/ 44450 h 358"/>
              <a:gd name="T82" fmla="*/ 2978150 w 5761"/>
              <a:gd name="T83" fmla="*/ 79375 h 358"/>
              <a:gd name="T84" fmla="*/ 3128963 w 5761"/>
              <a:gd name="T85" fmla="*/ 100013 h 358"/>
              <a:gd name="T86" fmla="*/ 3429000 w 5761"/>
              <a:gd name="T87" fmla="*/ 149225 h 358"/>
              <a:gd name="T88" fmla="*/ 3578225 w 5761"/>
              <a:gd name="T89" fmla="*/ 179388 h 358"/>
              <a:gd name="T90" fmla="*/ 3873500 w 5761"/>
              <a:gd name="T91" fmla="*/ 247650 h 358"/>
              <a:gd name="T92" fmla="*/ 4205288 w 5761"/>
              <a:gd name="T93" fmla="*/ 336550 h 358"/>
              <a:gd name="T94" fmla="*/ 4783138 w 5761"/>
              <a:gd name="T95" fmla="*/ 457200 h 358"/>
              <a:gd name="T96" fmla="*/ 5384800 w 5761"/>
              <a:gd name="T97" fmla="*/ 534988 h 358"/>
              <a:gd name="T98" fmla="*/ 6003925 w 5761"/>
              <a:gd name="T99" fmla="*/ 565150 h 358"/>
              <a:gd name="T100" fmla="*/ 6640513 w 5761"/>
              <a:gd name="T101" fmla="*/ 552450 h 358"/>
              <a:gd name="T102" fmla="*/ 7285038 w 5761"/>
              <a:gd name="T103" fmla="*/ 490538 h 358"/>
              <a:gd name="T104" fmla="*/ 7934325 w 5761"/>
              <a:gd name="T105" fmla="*/ 376238 h 358"/>
              <a:gd name="T106" fmla="*/ 8586788 w 5761"/>
              <a:gd name="T107" fmla="*/ 212725 h 358"/>
              <a:gd name="T108" fmla="*/ 9123363 w 5761"/>
              <a:gd name="T109" fmla="*/ 34925 h 358"/>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0" t="0" r="r" b="b"/>
            <a:pathLst>
              <a:path w="5761" h="358">
                <a:moveTo>
                  <a:pt x="5761" y="17"/>
                </a:moveTo>
                <a:lnTo>
                  <a:pt x="5747" y="21"/>
                </a:lnTo>
                <a:lnTo>
                  <a:pt x="5680" y="46"/>
                </a:lnTo>
                <a:lnTo>
                  <a:pt x="5543" y="91"/>
                </a:lnTo>
                <a:lnTo>
                  <a:pt x="5407" y="133"/>
                </a:lnTo>
                <a:lnTo>
                  <a:pt x="5271" y="171"/>
                </a:lnTo>
                <a:lnTo>
                  <a:pt x="5134" y="206"/>
                </a:lnTo>
                <a:lnTo>
                  <a:pt x="4998" y="237"/>
                </a:lnTo>
                <a:lnTo>
                  <a:pt x="4862" y="264"/>
                </a:lnTo>
                <a:lnTo>
                  <a:pt x="4725" y="288"/>
                </a:lnTo>
                <a:lnTo>
                  <a:pt x="4589" y="307"/>
                </a:lnTo>
                <a:lnTo>
                  <a:pt x="4453" y="324"/>
                </a:lnTo>
                <a:lnTo>
                  <a:pt x="4318" y="337"/>
                </a:lnTo>
                <a:lnTo>
                  <a:pt x="4183" y="347"/>
                </a:lnTo>
                <a:lnTo>
                  <a:pt x="4048" y="354"/>
                </a:lnTo>
                <a:lnTo>
                  <a:pt x="3916" y="356"/>
                </a:lnTo>
                <a:lnTo>
                  <a:pt x="3782" y="356"/>
                </a:lnTo>
                <a:lnTo>
                  <a:pt x="3652" y="352"/>
                </a:lnTo>
                <a:lnTo>
                  <a:pt x="3521" y="345"/>
                </a:lnTo>
                <a:lnTo>
                  <a:pt x="3393" y="335"/>
                </a:lnTo>
                <a:lnTo>
                  <a:pt x="3265" y="323"/>
                </a:lnTo>
                <a:lnTo>
                  <a:pt x="3139" y="306"/>
                </a:lnTo>
                <a:lnTo>
                  <a:pt x="3013" y="286"/>
                </a:lnTo>
                <a:lnTo>
                  <a:pt x="2891" y="264"/>
                </a:lnTo>
                <a:lnTo>
                  <a:pt x="2769" y="238"/>
                </a:lnTo>
                <a:lnTo>
                  <a:pt x="2651" y="210"/>
                </a:lnTo>
                <a:lnTo>
                  <a:pt x="2533" y="179"/>
                </a:lnTo>
                <a:lnTo>
                  <a:pt x="2441" y="156"/>
                </a:lnTo>
                <a:lnTo>
                  <a:pt x="2349" y="133"/>
                </a:lnTo>
                <a:lnTo>
                  <a:pt x="2254" y="112"/>
                </a:lnTo>
                <a:lnTo>
                  <a:pt x="2160" y="94"/>
                </a:lnTo>
                <a:lnTo>
                  <a:pt x="2066" y="77"/>
                </a:lnTo>
                <a:lnTo>
                  <a:pt x="1971" y="61"/>
                </a:lnTo>
                <a:lnTo>
                  <a:pt x="1876" y="49"/>
                </a:lnTo>
                <a:lnTo>
                  <a:pt x="1781" y="38"/>
                </a:lnTo>
                <a:lnTo>
                  <a:pt x="1685" y="28"/>
                </a:lnTo>
                <a:lnTo>
                  <a:pt x="1591" y="19"/>
                </a:lnTo>
                <a:lnTo>
                  <a:pt x="1497" y="12"/>
                </a:lnTo>
                <a:lnTo>
                  <a:pt x="1403" y="7"/>
                </a:lnTo>
                <a:lnTo>
                  <a:pt x="1309" y="2"/>
                </a:lnTo>
                <a:lnTo>
                  <a:pt x="1216" y="1"/>
                </a:lnTo>
                <a:lnTo>
                  <a:pt x="1123" y="0"/>
                </a:lnTo>
                <a:lnTo>
                  <a:pt x="1033" y="0"/>
                </a:lnTo>
                <a:lnTo>
                  <a:pt x="943" y="1"/>
                </a:lnTo>
                <a:lnTo>
                  <a:pt x="855" y="4"/>
                </a:lnTo>
                <a:lnTo>
                  <a:pt x="767" y="7"/>
                </a:lnTo>
                <a:lnTo>
                  <a:pt x="682" y="11"/>
                </a:lnTo>
                <a:lnTo>
                  <a:pt x="597" y="17"/>
                </a:lnTo>
                <a:lnTo>
                  <a:pt x="514" y="24"/>
                </a:lnTo>
                <a:lnTo>
                  <a:pt x="434" y="31"/>
                </a:lnTo>
                <a:lnTo>
                  <a:pt x="356" y="39"/>
                </a:lnTo>
                <a:lnTo>
                  <a:pt x="280" y="49"/>
                </a:lnTo>
                <a:lnTo>
                  <a:pt x="207" y="59"/>
                </a:lnTo>
                <a:lnTo>
                  <a:pt x="135" y="68"/>
                </a:lnTo>
                <a:lnTo>
                  <a:pt x="66" y="80"/>
                </a:lnTo>
                <a:lnTo>
                  <a:pt x="0" y="91"/>
                </a:lnTo>
                <a:lnTo>
                  <a:pt x="0" y="92"/>
                </a:lnTo>
                <a:lnTo>
                  <a:pt x="66" y="80"/>
                </a:lnTo>
                <a:lnTo>
                  <a:pt x="135" y="70"/>
                </a:lnTo>
                <a:lnTo>
                  <a:pt x="207" y="59"/>
                </a:lnTo>
                <a:lnTo>
                  <a:pt x="280" y="49"/>
                </a:lnTo>
                <a:lnTo>
                  <a:pt x="357" y="40"/>
                </a:lnTo>
                <a:lnTo>
                  <a:pt x="434" y="32"/>
                </a:lnTo>
                <a:lnTo>
                  <a:pt x="516" y="25"/>
                </a:lnTo>
                <a:lnTo>
                  <a:pt x="597" y="18"/>
                </a:lnTo>
                <a:lnTo>
                  <a:pt x="682" y="12"/>
                </a:lnTo>
                <a:lnTo>
                  <a:pt x="767" y="8"/>
                </a:lnTo>
                <a:lnTo>
                  <a:pt x="855" y="4"/>
                </a:lnTo>
                <a:lnTo>
                  <a:pt x="943" y="2"/>
                </a:lnTo>
                <a:lnTo>
                  <a:pt x="1033" y="1"/>
                </a:lnTo>
                <a:lnTo>
                  <a:pt x="1123" y="1"/>
                </a:lnTo>
                <a:lnTo>
                  <a:pt x="1216" y="1"/>
                </a:lnTo>
                <a:lnTo>
                  <a:pt x="1309" y="4"/>
                </a:lnTo>
                <a:lnTo>
                  <a:pt x="1401" y="8"/>
                </a:lnTo>
                <a:lnTo>
                  <a:pt x="1496" y="14"/>
                </a:lnTo>
                <a:lnTo>
                  <a:pt x="1591" y="19"/>
                </a:lnTo>
                <a:lnTo>
                  <a:pt x="1685" y="28"/>
                </a:lnTo>
                <a:lnTo>
                  <a:pt x="1781" y="38"/>
                </a:lnTo>
                <a:lnTo>
                  <a:pt x="1876" y="50"/>
                </a:lnTo>
                <a:lnTo>
                  <a:pt x="1971" y="63"/>
                </a:lnTo>
                <a:lnTo>
                  <a:pt x="2066" y="78"/>
                </a:lnTo>
                <a:lnTo>
                  <a:pt x="2160" y="94"/>
                </a:lnTo>
                <a:lnTo>
                  <a:pt x="2254" y="113"/>
                </a:lnTo>
                <a:lnTo>
                  <a:pt x="2347" y="133"/>
                </a:lnTo>
                <a:lnTo>
                  <a:pt x="2440" y="156"/>
                </a:lnTo>
                <a:lnTo>
                  <a:pt x="2533" y="181"/>
                </a:lnTo>
                <a:lnTo>
                  <a:pt x="2649" y="212"/>
                </a:lnTo>
                <a:lnTo>
                  <a:pt x="2769" y="240"/>
                </a:lnTo>
                <a:lnTo>
                  <a:pt x="2890" y="265"/>
                </a:lnTo>
                <a:lnTo>
                  <a:pt x="3013" y="288"/>
                </a:lnTo>
                <a:lnTo>
                  <a:pt x="3139" y="307"/>
                </a:lnTo>
                <a:lnTo>
                  <a:pt x="3265" y="323"/>
                </a:lnTo>
                <a:lnTo>
                  <a:pt x="3392" y="337"/>
                </a:lnTo>
                <a:lnTo>
                  <a:pt x="3521" y="347"/>
                </a:lnTo>
                <a:lnTo>
                  <a:pt x="3652" y="354"/>
                </a:lnTo>
                <a:lnTo>
                  <a:pt x="3782" y="356"/>
                </a:lnTo>
                <a:lnTo>
                  <a:pt x="3916" y="358"/>
                </a:lnTo>
                <a:lnTo>
                  <a:pt x="4049" y="354"/>
                </a:lnTo>
                <a:lnTo>
                  <a:pt x="4183" y="348"/>
                </a:lnTo>
                <a:lnTo>
                  <a:pt x="4318" y="338"/>
                </a:lnTo>
                <a:lnTo>
                  <a:pt x="4453" y="326"/>
                </a:lnTo>
                <a:lnTo>
                  <a:pt x="4589" y="309"/>
                </a:lnTo>
                <a:lnTo>
                  <a:pt x="4725" y="289"/>
                </a:lnTo>
                <a:lnTo>
                  <a:pt x="4862" y="265"/>
                </a:lnTo>
                <a:lnTo>
                  <a:pt x="4998" y="237"/>
                </a:lnTo>
                <a:lnTo>
                  <a:pt x="5134" y="208"/>
                </a:lnTo>
                <a:lnTo>
                  <a:pt x="5272" y="172"/>
                </a:lnTo>
                <a:lnTo>
                  <a:pt x="5409" y="134"/>
                </a:lnTo>
                <a:lnTo>
                  <a:pt x="5545" y="92"/>
                </a:lnTo>
                <a:lnTo>
                  <a:pt x="5680" y="46"/>
                </a:lnTo>
                <a:lnTo>
                  <a:pt x="5747" y="22"/>
                </a:lnTo>
              </a:path>
            </a:pathLst>
          </a:custGeom>
          <a:noFill/>
          <a:ln w="0" cap="flat">
            <a:solidFill>
              <a:srgbClr val="FFFFFF"/>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pPr fontAlgn="base">
              <a:spcBef>
                <a:spcPct val="0"/>
              </a:spcBef>
              <a:spcAft>
                <a:spcPct val="0"/>
              </a:spcAft>
            </a:pPr>
            <a:endParaRPr lang="en-GB" sz="1350">
              <a:solidFill>
                <a:srgbClr val="58585A"/>
              </a:solidFill>
            </a:endParaRPr>
          </a:p>
        </p:txBody>
      </p:sp>
      <p:sp>
        <p:nvSpPr>
          <p:cNvPr id="7" name="TextBox 5"/>
          <p:cNvSpPr txBox="1">
            <a:spLocks noChangeArrowheads="1"/>
          </p:cNvSpPr>
          <p:nvPr userDrawn="1"/>
        </p:nvSpPr>
        <p:spPr bwMode="auto">
          <a:xfrm>
            <a:off x="241301" y="4869657"/>
            <a:ext cx="1909497" cy="923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tIns="0" bIns="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r>
              <a:rPr lang="en-GB" sz="600">
                <a:solidFill>
                  <a:srgbClr val="FFFFFF"/>
                </a:solidFill>
                <a:latin typeface="Myriad Pro" pitchFamily="34" charset="0"/>
              </a:rPr>
              <a:t>© The Insights Group Ltd, 2011. All rights reserved.</a:t>
            </a:r>
          </a:p>
        </p:txBody>
      </p:sp>
      <p:grpSp>
        <p:nvGrpSpPr>
          <p:cNvPr id="8" name="Group 19"/>
          <p:cNvGrpSpPr>
            <a:grpSpLocks/>
          </p:cNvGrpSpPr>
          <p:nvPr userDrawn="1"/>
        </p:nvGrpSpPr>
        <p:grpSpPr bwMode="auto">
          <a:xfrm>
            <a:off x="-3175" y="4377928"/>
            <a:ext cx="9147175" cy="765572"/>
            <a:chOff x="-1588" y="5838826"/>
            <a:chExt cx="9147176" cy="1020762"/>
          </a:xfrm>
        </p:grpSpPr>
        <p:sp>
          <p:nvSpPr>
            <p:cNvPr id="10" name="Freeform 11"/>
            <p:cNvSpPr>
              <a:spLocks/>
            </p:cNvSpPr>
            <p:nvPr userDrawn="1"/>
          </p:nvSpPr>
          <p:spPr bwMode="auto">
            <a:xfrm>
              <a:off x="-1588" y="5838826"/>
              <a:ext cx="9147176" cy="1020762"/>
            </a:xfrm>
            <a:custGeom>
              <a:avLst/>
              <a:gdLst>
                <a:gd name="T0" fmla="*/ 9147176 w 4096"/>
                <a:gd name="T1" fmla="*/ 1020762 h 458"/>
                <a:gd name="T2" fmla="*/ 9147176 w 4096"/>
                <a:gd name="T3" fmla="*/ 220645 h 458"/>
                <a:gd name="T4" fmla="*/ 4372600 w 4096"/>
                <a:gd name="T5" fmla="*/ 499237 h 458"/>
                <a:gd name="T6" fmla="*/ 0 w 4096"/>
                <a:gd name="T7" fmla="*/ 138182 h 458"/>
                <a:gd name="T8" fmla="*/ 0 w 4096"/>
                <a:gd name="T9" fmla="*/ 1020762 h 458"/>
                <a:gd name="T10" fmla="*/ 9147176 w 4096"/>
                <a:gd name="T11" fmla="*/ 1020762 h 458"/>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4096" h="458">
                  <a:moveTo>
                    <a:pt x="4096" y="458"/>
                  </a:moveTo>
                  <a:cubicBezTo>
                    <a:pt x="4096" y="99"/>
                    <a:pt x="4096" y="99"/>
                    <a:pt x="4096" y="99"/>
                  </a:cubicBezTo>
                  <a:cubicBezTo>
                    <a:pt x="3628" y="283"/>
                    <a:pt x="2767" y="441"/>
                    <a:pt x="1958" y="224"/>
                  </a:cubicBezTo>
                  <a:cubicBezTo>
                    <a:pt x="1153" y="6"/>
                    <a:pt x="568" y="0"/>
                    <a:pt x="0" y="62"/>
                  </a:cubicBezTo>
                  <a:cubicBezTo>
                    <a:pt x="0" y="458"/>
                    <a:pt x="0" y="458"/>
                    <a:pt x="0" y="458"/>
                  </a:cubicBezTo>
                  <a:lnTo>
                    <a:pt x="4096" y="458"/>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sz="1350">
                <a:solidFill>
                  <a:srgbClr val="58585A"/>
                </a:solidFill>
              </a:endParaRPr>
            </a:p>
          </p:txBody>
        </p:sp>
        <p:sp>
          <p:nvSpPr>
            <p:cNvPr id="11" name="Freeform 13"/>
            <p:cNvSpPr>
              <a:spLocks/>
            </p:cNvSpPr>
            <p:nvPr userDrawn="1"/>
          </p:nvSpPr>
          <p:spPr bwMode="auto">
            <a:xfrm>
              <a:off x="-1588" y="6032501"/>
              <a:ext cx="9132889" cy="568325"/>
            </a:xfrm>
            <a:custGeom>
              <a:avLst/>
              <a:gdLst>
                <a:gd name="T0" fmla="*/ 9024939 w 5753"/>
                <a:gd name="T1" fmla="*/ 73025 h 358"/>
                <a:gd name="T2" fmla="*/ 8591551 w 5753"/>
                <a:gd name="T3" fmla="*/ 211138 h 358"/>
                <a:gd name="T4" fmla="*/ 8375651 w 5753"/>
                <a:gd name="T5" fmla="*/ 271463 h 358"/>
                <a:gd name="T6" fmla="*/ 7942264 w 5753"/>
                <a:gd name="T7" fmla="*/ 376238 h 358"/>
                <a:gd name="T8" fmla="*/ 7724776 w 5753"/>
                <a:gd name="T9" fmla="*/ 419100 h 358"/>
                <a:gd name="T10" fmla="*/ 7291389 w 5753"/>
                <a:gd name="T11" fmla="*/ 488950 h 358"/>
                <a:gd name="T12" fmla="*/ 7075489 w 5753"/>
                <a:gd name="T13" fmla="*/ 515938 h 358"/>
                <a:gd name="T14" fmla="*/ 6646864 w 5753"/>
                <a:gd name="T15" fmla="*/ 550863 h 358"/>
                <a:gd name="T16" fmla="*/ 6432551 w 5753"/>
                <a:gd name="T17" fmla="*/ 561975 h 358"/>
                <a:gd name="T18" fmla="*/ 6010276 w 5753"/>
                <a:gd name="T19" fmla="*/ 566738 h 358"/>
                <a:gd name="T20" fmla="*/ 5802313 w 5753"/>
                <a:gd name="T21" fmla="*/ 560388 h 358"/>
                <a:gd name="T22" fmla="*/ 5391151 w 5753"/>
                <a:gd name="T23" fmla="*/ 533400 h 358"/>
                <a:gd name="T24" fmla="*/ 5187951 w 5753"/>
                <a:gd name="T25" fmla="*/ 512763 h 358"/>
                <a:gd name="T26" fmla="*/ 4787901 w 5753"/>
                <a:gd name="T27" fmla="*/ 455613 h 358"/>
                <a:gd name="T28" fmla="*/ 4594226 w 5753"/>
                <a:gd name="T29" fmla="*/ 419100 h 358"/>
                <a:gd name="T30" fmla="*/ 4211638 w 5753"/>
                <a:gd name="T31" fmla="*/ 334963 h 358"/>
                <a:gd name="T32" fmla="*/ 3879851 w 5753"/>
                <a:gd name="T33" fmla="*/ 247650 h 358"/>
                <a:gd name="T34" fmla="*/ 3432176 w 5753"/>
                <a:gd name="T35" fmla="*/ 149225 h 358"/>
                <a:gd name="T36" fmla="*/ 2981325 w 5753"/>
                <a:gd name="T37" fmla="*/ 77788 h 358"/>
                <a:gd name="T38" fmla="*/ 2528888 w 5753"/>
                <a:gd name="T39" fmla="*/ 31750 h 358"/>
                <a:gd name="T40" fmla="*/ 2079625 w 5753"/>
                <a:gd name="T41" fmla="*/ 4763 h 358"/>
                <a:gd name="T42" fmla="*/ 1641475 w 5753"/>
                <a:gd name="T43" fmla="*/ 0 h 358"/>
                <a:gd name="T44" fmla="*/ 1219200 w 5753"/>
                <a:gd name="T45" fmla="*/ 11113 h 358"/>
                <a:gd name="T46" fmla="*/ 817563 w 5753"/>
                <a:gd name="T47" fmla="*/ 38100 h 358"/>
                <a:gd name="T48" fmla="*/ 444500 w 5753"/>
                <a:gd name="T49" fmla="*/ 77788 h 358"/>
                <a:gd name="T50" fmla="*/ 104775 w 5753"/>
                <a:gd name="T51" fmla="*/ 127000 h 358"/>
                <a:gd name="T52" fmla="*/ 0 w 5753"/>
                <a:gd name="T53" fmla="*/ 147638 h 358"/>
                <a:gd name="T54" fmla="*/ 214313 w 5753"/>
                <a:gd name="T55" fmla="*/ 111125 h 358"/>
                <a:gd name="T56" fmla="*/ 328613 w 5753"/>
                <a:gd name="T57" fmla="*/ 93663 h 358"/>
                <a:gd name="T58" fmla="*/ 566738 w 5753"/>
                <a:gd name="T59" fmla="*/ 65088 h 358"/>
                <a:gd name="T60" fmla="*/ 690563 w 5753"/>
                <a:gd name="T61" fmla="*/ 50800 h 358"/>
                <a:gd name="T62" fmla="*/ 949325 w 5753"/>
                <a:gd name="T63" fmla="*/ 28575 h 358"/>
                <a:gd name="T64" fmla="*/ 1082675 w 5753"/>
                <a:gd name="T65" fmla="*/ 20638 h 358"/>
                <a:gd name="T66" fmla="*/ 1357313 w 5753"/>
                <a:gd name="T67" fmla="*/ 6350 h 358"/>
                <a:gd name="T68" fmla="*/ 1498600 w 5753"/>
                <a:gd name="T69" fmla="*/ 4763 h 358"/>
                <a:gd name="T70" fmla="*/ 1784350 w 5753"/>
                <a:gd name="T71" fmla="*/ 1588 h 358"/>
                <a:gd name="T72" fmla="*/ 1931988 w 5753"/>
                <a:gd name="T73" fmla="*/ 1588 h 358"/>
                <a:gd name="T74" fmla="*/ 2227263 w 5753"/>
                <a:gd name="T75" fmla="*/ 12700 h 358"/>
                <a:gd name="T76" fmla="*/ 2376488 w 5753"/>
                <a:gd name="T77" fmla="*/ 22225 h 358"/>
                <a:gd name="T78" fmla="*/ 2678113 w 5753"/>
                <a:gd name="T79" fmla="*/ 44450 h 358"/>
                <a:gd name="T80" fmla="*/ 2828925 w 5753"/>
                <a:gd name="T81" fmla="*/ 60325 h 358"/>
                <a:gd name="T82" fmla="*/ 3130551 w 5753"/>
                <a:gd name="T83" fmla="*/ 100013 h 358"/>
                <a:gd name="T84" fmla="*/ 3282951 w 5753"/>
                <a:gd name="T85" fmla="*/ 125413 h 358"/>
                <a:gd name="T86" fmla="*/ 3582988 w 5753"/>
                <a:gd name="T87" fmla="*/ 180975 h 358"/>
                <a:gd name="T88" fmla="*/ 3729038 w 5753"/>
                <a:gd name="T89" fmla="*/ 211138 h 358"/>
                <a:gd name="T90" fmla="*/ 4024313 w 5753"/>
                <a:gd name="T91" fmla="*/ 287338 h 358"/>
                <a:gd name="T92" fmla="*/ 4591051 w 5753"/>
                <a:gd name="T93" fmla="*/ 422275 h 358"/>
                <a:gd name="T94" fmla="*/ 5187951 w 5753"/>
                <a:gd name="T95" fmla="*/ 512763 h 358"/>
                <a:gd name="T96" fmla="*/ 5802313 w 5753"/>
                <a:gd name="T97" fmla="*/ 561975 h 358"/>
                <a:gd name="T98" fmla="*/ 6434139 w 5753"/>
                <a:gd name="T99" fmla="*/ 561975 h 358"/>
                <a:gd name="T100" fmla="*/ 7075489 w 5753"/>
                <a:gd name="T101" fmla="*/ 517525 h 358"/>
                <a:gd name="T102" fmla="*/ 7724776 w 5753"/>
                <a:gd name="T103" fmla="*/ 422275 h 358"/>
                <a:gd name="T104" fmla="*/ 8377239 w 5753"/>
                <a:gd name="T105" fmla="*/ 274638 h 358"/>
                <a:gd name="T106" fmla="*/ 9024939 w 5753"/>
                <a:gd name="T107" fmla="*/ 73025 h 358"/>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0" t="0" r="r" b="b"/>
              <a:pathLst>
                <a:path w="5753" h="358">
                  <a:moveTo>
                    <a:pt x="5753" y="21"/>
                  </a:moveTo>
                  <a:lnTo>
                    <a:pt x="5685" y="46"/>
                  </a:lnTo>
                  <a:lnTo>
                    <a:pt x="5549" y="91"/>
                  </a:lnTo>
                  <a:lnTo>
                    <a:pt x="5412" y="133"/>
                  </a:lnTo>
                  <a:lnTo>
                    <a:pt x="5276" y="171"/>
                  </a:lnTo>
                  <a:lnTo>
                    <a:pt x="5139" y="207"/>
                  </a:lnTo>
                  <a:lnTo>
                    <a:pt x="5003" y="237"/>
                  </a:lnTo>
                  <a:lnTo>
                    <a:pt x="4866" y="264"/>
                  </a:lnTo>
                  <a:lnTo>
                    <a:pt x="4730" y="288"/>
                  </a:lnTo>
                  <a:lnTo>
                    <a:pt x="4593" y="308"/>
                  </a:lnTo>
                  <a:lnTo>
                    <a:pt x="4457" y="325"/>
                  </a:lnTo>
                  <a:lnTo>
                    <a:pt x="4322" y="337"/>
                  </a:lnTo>
                  <a:lnTo>
                    <a:pt x="4187" y="347"/>
                  </a:lnTo>
                  <a:lnTo>
                    <a:pt x="4052" y="354"/>
                  </a:lnTo>
                  <a:lnTo>
                    <a:pt x="3919" y="357"/>
                  </a:lnTo>
                  <a:lnTo>
                    <a:pt x="3786" y="357"/>
                  </a:lnTo>
                  <a:lnTo>
                    <a:pt x="3655" y="353"/>
                  </a:lnTo>
                  <a:lnTo>
                    <a:pt x="3524" y="346"/>
                  </a:lnTo>
                  <a:lnTo>
                    <a:pt x="3396" y="336"/>
                  </a:lnTo>
                  <a:lnTo>
                    <a:pt x="3268" y="323"/>
                  </a:lnTo>
                  <a:lnTo>
                    <a:pt x="3141" y="306"/>
                  </a:lnTo>
                  <a:lnTo>
                    <a:pt x="3016" y="287"/>
                  </a:lnTo>
                  <a:lnTo>
                    <a:pt x="2894" y="264"/>
                  </a:lnTo>
                  <a:lnTo>
                    <a:pt x="2771" y="239"/>
                  </a:lnTo>
                  <a:lnTo>
                    <a:pt x="2653" y="211"/>
                  </a:lnTo>
                  <a:lnTo>
                    <a:pt x="2535" y="180"/>
                  </a:lnTo>
                  <a:lnTo>
                    <a:pt x="2444" y="156"/>
                  </a:lnTo>
                  <a:lnTo>
                    <a:pt x="2351" y="133"/>
                  </a:lnTo>
                  <a:lnTo>
                    <a:pt x="2257" y="112"/>
                  </a:lnTo>
                  <a:lnTo>
                    <a:pt x="2162" y="94"/>
                  </a:lnTo>
                  <a:lnTo>
                    <a:pt x="2068" y="77"/>
                  </a:lnTo>
                  <a:lnTo>
                    <a:pt x="1972" y="62"/>
                  </a:lnTo>
                  <a:lnTo>
                    <a:pt x="1878" y="49"/>
                  </a:lnTo>
                  <a:lnTo>
                    <a:pt x="1782" y="38"/>
                  </a:lnTo>
                  <a:lnTo>
                    <a:pt x="1687" y="28"/>
                  </a:lnTo>
                  <a:lnTo>
                    <a:pt x="1593" y="20"/>
                  </a:lnTo>
                  <a:lnTo>
                    <a:pt x="1498" y="13"/>
                  </a:lnTo>
                  <a:lnTo>
                    <a:pt x="1404" y="7"/>
                  </a:lnTo>
                  <a:lnTo>
                    <a:pt x="1310" y="3"/>
                  </a:lnTo>
                  <a:lnTo>
                    <a:pt x="1217" y="1"/>
                  </a:lnTo>
                  <a:lnTo>
                    <a:pt x="1124" y="0"/>
                  </a:lnTo>
                  <a:lnTo>
                    <a:pt x="1034" y="0"/>
                  </a:lnTo>
                  <a:lnTo>
                    <a:pt x="944" y="1"/>
                  </a:lnTo>
                  <a:lnTo>
                    <a:pt x="855" y="4"/>
                  </a:lnTo>
                  <a:lnTo>
                    <a:pt x="768" y="7"/>
                  </a:lnTo>
                  <a:lnTo>
                    <a:pt x="682" y="11"/>
                  </a:lnTo>
                  <a:lnTo>
                    <a:pt x="598" y="17"/>
                  </a:lnTo>
                  <a:lnTo>
                    <a:pt x="515" y="24"/>
                  </a:lnTo>
                  <a:lnTo>
                    <a:pt x="435" y="31"/>
                  </a:lnTo>
                  <a:lnTo>
                    <a:pt x="356" y="39"/>
                  </a:lnTo>
                  <a:lnTo>
                    <a:pt x="280" y="49"/>
                  </a:lnTo>
                  <a:lnTo>
                    <a:pt x="207" y="59"/>
                  </a:lnTo>
                  <a:lnTo>
                    <a:pt x="135" y="69"/>
                  </a:lnTo>
                  <a:lnTo>
                    <a:pt x="66" y="80"/>
                  </a:lnTo>
                  <a:lnTo>
                    <a:pt x="0" y="91"/>
                  </a:lnTo>
                  <a:lnTo>
                    <a:pt x="0" y="93"/>
                  </a:lnTo>
                  <a:lnTo>
                    <a:pt x="66" y="80"/>
                  </a:lnTo>
                  <a:lnTo>
                    <a:pt x="135" y="70"/>
                  </a:lnTo>
                  <a:lnTo>
                    <a:pt x="207" y="59"/>
                  </a:lnTo>
                  <a:lnTo>
                    <a:pt x="280" y="49"/>
                  </a:lnTo>
                  <a:lnTo>
                    <a:pt x="357" y="41"/>
                  </a:lnTo>
                  <a:lnTo>
                    <a:pt x="435" y="32"/>
                  </a:lnTo>
                  <a:lnTo>
                    <a:pt x="516" y="25"/>
                  </a:lnTo>
                  <a:lnTo>
                    <a:pt x="598" y="18"/>
                  </a:lnTo>
                  <a:lnTo>
                    <a:pt x="682" y="13"/>
                  </a:lnTo>
                  <a:lnTo>
                    <a:pt x="768" y="8"/>
                  </a:lnTo>
                  <a:lnTo>
                    <a:pt x="855" y="4"/>
                  </a:lnTo>
                  <a:lnTo>
                    <a:pt x="944" y="3"/>
                  </a:lnTo>
                  <a:lnTo>
                    <a:pt x="1034" y="1"/>
                  </a:lnTo>
                  <a:lnTo>
                    <a:pt x="1124" y="1"/>
                  </a:lnTo>
                  <a:lnTo>
                    <a:pt x="1217" y="1"/>
                  </a:lnTo>
                  <a:lnTo>
                    <a:pt x="1310" y="4"/>
                  </a:lnTo>
                  <a:lnTo>
                    <a:pt x="1403" y="8"/>
                  </a:lnTo>
                  <a:lnTo>
                    <a:pt x="1497" y="14"/>
                  </a:lnTo>
                  <a:lnTo>
                    <a:pt x="1593" y="20"/>
                  </a:lnTo>
                  <a:lnTo>
                    <a:pt x="1687" y="28"/>
                  </a:lnTo>
                  <a:lnTo>
                    <a:pt x="1782" y="38"/>
                  </a:lnTo>
                  <a:lnTo>
                    <a:pt x="1878" y="51"/>
                  </a:lnTo>
                  <a:lnTo>
                    <a:pt x="1972" y="63"/>
                  </a:lnTo>
                  <a:lnTo>
                    <a:pt x="2068" y="79"/>
                  </a:lnTo>
                  <a:lnTo>
                    <a:pt x="2162" y="94"/>
                  </a:lnTo>
                  <a:lnTo>
                    <a:pt x="2257" y="114"/>
                  </a:lnTo>
                  <a:lnTo>
                    <a:pt x="2349" y="133"/>
                  </a:lnTo>
                  <a:lnTo>
                    <a:pt x="2442" y="156"/>
                  </a:lnTo>
                  <a:lnTo>
                    <a:pt x="2535" y="181"/>
                  </a:lnTo>
                  <a:lnTo>
                    <a:pt x="2652" y="212"/>
                  </a:lnTo>
                  <a:lnTo>
                    <a:pt x="2771" y="240"/>
                  </a:lnTo>
                  <a:lnTo>
                    <a:pt x="2892" y="266"/>
                  </a:lnTo>
                  <a:lnTo>
                    <a:pt x="3016" y="288"/>
                  </a:lnTo>
                  <a:lnTo>
                    <a:pt x="3141" y="308"/>
                  </a:lnTo>
                  <a:lnTo>
                    <a:pt x="3268" y="323"/>
                  </a:lnTo>
                  <a:lnTo>
                    <a:pt x="3395" y="337"/>
                  </a:lnTo>
                  <a:lnTo>
                    <a:pt x="3524" y="347"/>
                  </a:lnTo>
                  <a:lnTo>
                    <a:pt x="3655" y="354"/>
                  </a:lnTo>
                  <a:lnTo>
                    <a:pt x="3786" y="357"/>
                  </a:lnTo>
                  <a:lnTo>
                    <a:pt x="3919" y="358"/>
                  </a:lnTo>
                  <a:lnTo>
                    <a:pt x="4053" y="354"/>
                  </a:lnTo>
                  <a:lnTo>
                    <a:pt x="4187" y="349"/>
                  </a:lnTo>
                  <a:lnTo>
                    <a:pt x="4322" y="339"/>
                  </a:lnTo>
                  <a:lnTo>
                    <a:pt x="4457" y="326"/>
                  </a:lnTo>
                  <a:lnTo>
                    <a:pt x="4593" y="309"/>
                  </a:lnTo>
                  <a:lnTo>
                    <a:pt x="4730" y="289"/>
                  </a:lnTo>
                  <a:lnTo>
                    <a:pt x="4866" y="266"/>
                  </a:lnTo>
                  <a:lnTo>
                    <a:pt x="5003" y="237"/>
                  </a:lnTo>
                  <a:lnTo>
                    <a:pt x="5139" y="208"/>
                  </a:lnTo>
                  <a:lnTo>
                    <a:pt x="5277" y="173"/>
                  </a:lnTo>
                  <a:lnTo>
                    <a:pt x="5414" y="135"/>
                  </a:lnTo>
                  <a:lnTo>
                    <a:pt x="5550" y="93"/>
                  </a:lnTo>
                  <a:lnTo>
                    <a:pt x="5685" y="46"/>
                  </a:lnTo>
                  <a:lnTo>
                    <a:pt x="5753" y="21"/>
                  </a:lnTo>
                </a:path>
              </a:pathLst>
            </a:custGeom>
            <a:noFill/>
            <a:ln w="0" cap="flat">
              <a:solidFill>
                <a:srgbClr val="FFFFFF"/>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pPr fontAlgn="base">
                <a:spcBef>
                  <a:spcPct val="0"/>
                </a:spcBef>
                <a:spcAft>
                  <a:spcPct val="0"/>
                </a:spcAft>
              </a:pPr>
              <a:endParaRPr lang="en-GB" sz="1350">
                <a:solidFill>
                  <a:srgbClr val="58585A"/>
                </a:solidFill>
              </a:endParaRPr>
            </a:p>
          </p:txBody>
        </p:sp>
      </p:grpSp>
      <p:sp>
        <p:nvSpPr>
          <p:cNvPr id="12" name="TextBox 9"/>
          <p:cNvSpPr txBox="1">
            <a:spLocks noChangeArrowheads="1"/>
          </p:cNvSpPr>
          <p:nvPr userDrawn="1"/>
        </p:nvSpPr>
        <p:spPr bwMode="auto">
          <a:xfrm>
            <a:off x="241300" y="4869656"/>
            <a:ext cx="1500732" cy="69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tIns="0" bIns="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r>
              <a:rPr lang="en-GB" sz="450">
                <a:solidFill>
                  <a:srgbClr val="FFFFFF"/>
                </a:solidFill>
              </a:rPr>
              <a:t>© The Insights Group Ltd, 2011. All rights reserved.</a:t>
            </a:r>
          </a:p>
        </p:txBody>
      </p:sp>
      <p:sp>
        <p:nvSpPr>
          <p:cNvPr id="2" name="Title 1"/>
          <p:cNvSpPr>
            <a:spLocks noGrp="1"/>
          </p:cNvSpPr>
          <p:nvPr>
            <p:ph type="title"/>
          </p:nvPr>
        </p:nvSpPr>
        <p:spPr>
          <a:xfrm>
            <a:off x="503040" y="303498"/>
            <a:ext cx="3348880" cy="1566174"/>
          </a:xfrm>
        </p:spPr>
        <p:txBody>
          <a:bodyPr anchor="t"/>
          <a:lstStyle>
            <a:lvl1pPr>
              <a:defRPr>
                <a:solidFill>
                  <a:srgbClr val="0082B7"/>
                </a:solidFill>
              </a:defRPr>
            </a:lvl1pPr>
          </a:lstStyle>
          <a:p>
            <a:r>
              <a:rPr lang="en-US"/>
              <a:t>Click to edit Master title style</a:t>
            </a:r>
            <a:endParaRPr lang="en-GB" dirty="0"/>
          </a:p>
        </p:txBody>
      </p:sp>
      <p:sp>
        <p:nvSpPr>
          <p:cNvPr id="3" name="Content Placeholder 2"/>
          <p:cNvSpPr>
            <a:spLocks noGrp="1"/>
          </p:cNvSpPr>
          <p:nvPr>
            <p:ph idx="1"/>
          </p:nvPr>
        </p:nvSpPr>
        <p:spPr>
          <a:xfrm>
            <a:off x="4572000" y="303498"/>
            <a:ext cx="4104456" cy="3888432"/>
          </a:xfrm>
        </p:spPr>
        <p:txBody>
          <a:bodyPr/>
          <a:lstStyle>
            <a:lvl1pPr>
              <a:spcBef>
                <a:spcPts val="900"/>
              </a:spcBef>
              <a:spcAft>
                <a:spcPts val="750"/>
              </a:spcAft>
              <a:defRPr sz="2550">
                <a:latin typeface="+mj-lt"/>
              </a:defRPr>
            </a:lvl1pPr>
            <a:lvl2pPr>
              <a:buClr>
                <a:srgbClr val="009EE0"/>
              </a:buClr>
              <a:defRPr>
                <a:latin typeface="+mj-lt"/>
              </a:defRPr>
            </a:lvl2pPr>
            <a:lvl3pPr>
              <a:buClr>
                <a:srgbClr val="009EE0"/>
              </a:buClr>
              <a:defRPr>
                <a:latin typeface="+mj-lt"/>
              </a:defRPr>
            </a:lvl3pPr>
            <a:lvl4pPr>
              <a:buClr>
                <a:srgbClr val="009EE0"/>
              </a:buClr>
              <a:defRPr>
                <a:latin typeface="+mj-lt"/>
              </a:defRPr>
            </a:lvl4pPr>
            <a:lvl5pPr>
              <a:buClr>
                <a:srgbClr val="009EE0"/>
              </a:buClr>
              <a:defRPr>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9" name="Content Placeholder 2"/>
          <p:cNvSpPr>
            <a:spLocks noGrp="1"/>
          </p:cNvSpPr>
          <p:nvPr>
            <p:ph idx="13"/>
          </p:nvPr>
        </p:nvSpPr>
        <p:spPr>
          <a:xfrm>
            <a:off x="503628" y="1977684"/>
            <a:ext cx="3348293" cy="2214246"/>
          </a:xfrm>
        </p:spPr>
        <p:txBody>
          <a:bodyPr/>
          <a:lstStyle>
            <a:lvl1pPr>
              <a:spcBef>
                <a:spcPts val="900"/>
              </a:spcBef>
              <a:spcAft>
                <a:spcPts val="750"/>
              </a:spcAft>
              <a:defRPr sz="2550">
                <a:latin typeface="+mj-lt"/>
              </a:defRPr>
            </a:lvl1pPr>
            <a:lvl2pPr>
              <a:buClr>
                <a:srgbClr val="009EE0"/>
              </a:buClr>
              <a:defRPr>
                <a:latin typeface="+mj-lt"/>
              </a:defRPr>
            </a:lvl2pPr>
            <a:lvl3pPr>
              <a:buClr>
                <a:srgbClr val="009EE0"/>
              </a:buClr>
              <a:defRPr>
                <a:latin typeface="+mj-lt"/>
              </a:defRPr>
            </a:lvl3pPr>
            <a:lvl4pPr>
              <a:buClr>
                <a:srgbClr val="009EE0"/>
              </a:buClr>
              <a:defRPr>
                <a:latin typeface="+mj-lt"/>
              </a:defRPr>
            </a:lvl4pPr>
            <a:lvl5pPr>
              <a:buClr>
                <a:srgbClr val="009EE0"/>
              </a:buClr>
              <a:defRPr>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Tree>
    <p:extLst>
      <p:ext uri="{BB962C8B-B14F-4D97-AF65-F5344CB8AC3E}">
        <p14:creationId xmlns:p14="http://schemas.microsoft.com/office/powerpoint/2010/main" val="4207431946"/>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obj" preserve="1">
  <p:cSld name="Pink - Single Column">
    <p:spTree>
      <p:nvGrpSpPr>
        <p:cNvPr id="1" name=""/>
        <p:cNvGrpSpPr/>
        <p:nvPr/>
      </p:nvGrpSpPr>
      <p:grpSpPr>
        <a:xfrm>
          <a:off x="0" y="0"/>
          <a:ext cx="0" cy="0"/>
          <a:chOff x="0" y="0"/>
          <a:chExt cx="0" cy="0"/>
        </a:xfrm>
      </p:grpSpPr>
      <p:grpSp>
        <p:nvGrpSpPr>
          <p:cNvPr id="4" name="Group 25"/>
          <p:cNvGrpSpPr>
            <a:grpSpLocks/>
          </p:cNvGrpSpPr>
          <p:nvPr userDrawn="1"/>
        </p:nvGrpSpPr>
        <p:grpSpPr bwMode="auto">
          <a:xfrm>
            <a:off x="-3175" y="4377928"/>
            <a:ext cx="9147175" cy="765572"/>
            <a:chOff x="-1588" y="5838826"/>
            <a:chExt cx="9147176" cy="1020762"/>
          </a:xfrm>
        </p:grpSpPr>
        <p:sp>
          <p:nvSpPr>
            <p:cNvPr id="5" name="Freeform 11"/>
            <p:cNvSpPr>
              <a:spLocks/>
            </p:cNvSpPr>
            <p:nvPr userDrawn="1"/>
          </p:nvSpPr>
          <p:spPr bwMode="auto">
            <a:xfrm>
              <a:off x="-1588" y="5838826"/>
              <a:ext cx="9147176" cy="1020762"/>
            </a:xfrm>
            <a:custGeom>
              <a:avLst/>
              <a:gdLst>
                <a:gd name="T0" fmla="*/ 9147176 w 4096"/>
                <a:gd name="T1" fmla="*/ 1020762 h 458"/>
                <a:gd name="T2" fmla="*/ 9147176 w 4096"/>
                <a:gd name="T3" fmla="*/ 220645 h 458"/>
                <a:gd name="T4" fmla="*/ 4372600 w 4096"/>
                <a:gd name="T5" fmla="*/ 499237 h 458"/>
                <a:gd name="T6" fmla="*/ 0 w 4096"/>
                <a:gd name="T7" fmla="*/ 138182 h 458"/>
                <a:gd name="T8" fmla="*/ 0 w 4096"/>
                <a:gd name="T9" fmla="*/ 1020762 h 458"/>
                <a:gd name="T10" fmla="*/ 9147176 w 4096"/>
                <a:gd name="T11" fmla="*/ 1020762 h 458"/>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4096" h="458">
                  <a:moveTo>
                    <a:pt x="4096" y="458"/>
                  </a:moveTo>
                  <a:cubicBezTo>
                    <a:pt x="4096" y="99"/>
                    <a:pt x="4096" y="99"/>
                    <a:pt x="4096" y="99"/>
                  </a:cubicBezTo>
                  <a:cubicBezTo>
                    <a:pt x="3628" y="283"/>
                    <a:pt x="2767" y="441"/>
                    <a:pt x="1958" y="224"/>
                  </a:cubicBezTo>
                  <a:cubicBezTo>
                    <a:pt x="1153" y="6"/>
                    <a:pt x="568" y="0"/>
                    <a:pt x="0" y="62"/>
                  </a:cubicBezTo>
                  <a:cubicBezTo>
                    <a:pt x="0" y="458"/>
                    <a:pt x="0" y="458"/>
                    <a:pt x="0" y="458"/>
                  </a:cubicBezTo>
                  <a:lnTo>
                    <a:pt x="4096" y="458"/>
                  </a:lnTo>
                  <a:close/>
                </a:path>
              </a:pathLst>
            </a:custGeom>
            <a:solidFill>
              <a:srgbClr val="E2007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sz="1350">
                <a:solidFill>
                  <a:srgbClr val="58585A"/>
                </a:solidFill>
              </a:endParaRPr>
            </a:p>
          </p:txBody>
        </p:sp>
        <p:sp>
          <p:nvSpPr>
            <p:cNvPr id="6" name="Freeform 13"/>
            <p:cNvSpPr>
              <a:spLocks/>
            </p:cNvSpPr>
            <p:nvPr userDrawn="1"/>
          </p:nvSpPr>
          <p:spPr bwMode="auto">
            <a:xfrm>
              <a:off x="-1588" y="6032501"/>
              <a:ext cx="9132889" cy="568325"/>
            </a:xfrm>
            <a:custGeom>
              <a:avLst/>
              <a:gdLst>
                <a:gd name="T0" fmla="*/ 9024939 w 5753"/>
                <a:gd name="T1" fmla="*/ 73025 h 358"/>
                <a:gd name="T2" fmla="*/ 8591551 w 5753"/>
                <a:gd name="T3" fmla="*/ 211138 h 358"/>
                <a:gd name="T4" fmla="*/ 8375651 w 5753"/>
                <a:gd name="T5" fmla="*/ 271463 h 358"/>
                <a:gd name="T6" fmla="*/ 7942264 w 5753"/>
                <a:gd name="T7" fmla="*/ 376238 h 358"/>
                <a:gd name="T8" fmla="*/ 7724776 w 5753"/>
                <a:gd name="T9" fmla="*/ 419100 h 358"/>
                <a:gd name="T10" fmla="*/ 7291389 w 5753"/>
                <a:gd name="T11" fmla="*/ 488950 h 358"/>
                <a:gd name="T12" fmla="*/ 7075489 w 5753"/>
                <a:gd name="T13" fmla="*/ 515938 h 358"/>
                <a:gd name="T14" fmla="*/ 6646864 w 5753"/>
                <a:gd name="T15" fmla="*/ 550863 h 358"/>
                <a:gd name="T16" fmla="*/ 6432551 w 5753"/>
                <a:gd name="T17" fmla="*/ 561975 h 358"/>
                <a:gd name="T18" fmla="*/ 6010276 w 5753"/>
                <a:gd name="T19" fmla="*/ 566738 h 358"/>
                <a:gd name="T20" fmla="*/ 5802313 w 5753"/>
                <a:gd name="T21" fmla="*/ 560388 h 358"/>
                <a:gd name="T22" fmla="*/ 5391151 w 5753"/>
                <a:gd name="T23" fmla="*/ 533400 h 358"/>
                <a:gd name="T24" fmla="*/ 5187951 w 5753"/>
                <a:gd name="T25" fmla="*/ 512763 h 358"/>
                <a:gd name="T26" fmla="*/ 4787901 w 5753"/>
                <a:gd name="T27" fmla="*/ 455613 h 358"/>
                <a:gd name="T28" fmla="*/ 4594226 w 5753"/>
                <a:gd name="T29" fmla="*/ 419100 h 358"/>
                <a:gd name="T30" fmla="*/ 4211638 w 5753"/>
                <a:gd name="T31" fmla="*/ 334963 h 358"/>
                <a:gd name="T32" fmla="*/ 3879851 w 5753"/>
                <a:gd name="T33" fmla="*/ 247650 h 358"/>
                <a:gd name="T34" fmla="*/ 3432176 w 5753"/>
                <a:gd name="T35" fmla="*/ 149225 h 358"/>
                <a:gd name="T36" fmla="*/ 2981325 w 5753"/>
                <a:gd name="T37" fmla="*/ 77788 h 358"/>
                <a:gd name="T38" fmla="*/ 2528888 w 5753"/>
                <a:gd name="T39" fmla="*/ 31750 h 358"/>
                <a:gd name="T40" fmla="*/ 2079625 w 5753"/>
                <a:gd name="T41" fmla="*/ 4763 h 358"/>
                <a:gd name="T42" fmla="*/ 1641475 w 5753"/>
                <a:gd name="T43" fmla="*/ 0 h 358"/>
                <a:gd name="T44" fmla="*/ 1219200 w 5753"/>
                <a:gd name="T45" fmla="*/ 11113 h 358"/>
                <a:gd name="T46" fmla="*/ 817563 w 5753"/>
                <a:gd name="T47" fmla="*/ 38100 h 358"/>
                <a:gd name="T48" fmla="*/ 444500 w 5753"/>
                <a:gd name="T49" fmla="*/ 77788 h 358"/>
                <a:gd name="T50" fmla="*/ 104775 w 5753"/>
                <a:gd name="T51" fmla="*/ 127000 h 358"/>
                <a:gd name="T52" fmla="*/ 0 w 5753"/>
                <a:gd name="T53" fmla="*/ 147638 h 358"/>
                <a:gd name="T54" fmla="*/ 214313 w 5753"/>
                <a:gd name="T55" fmla="*/ 111125 h 358"/>
                <a:gd name="T56" fmla="*/ 328613 w 5753"/>
                <a:gd name="T57" fmla="*/ 93663 h 358"/>
                <a:gd name="T58" fmla="*/ 566738 w 5753"/>
                <a:gd name="T59" fmla="*/ 65088 h 358"/>
                <a:gd name="T60" fmla="*/ 690563 w 5753"/>
                <a:gd name="T61" fmla="*/ 50800 h 358"/>
                <a:gd name="T62" fmla="*/ 949325 w 5753"/>
                <a:gd name="T63" fmla="*/ 28575 h 358"/>
                <a:gd name="T64" fmla="*/ 1082675 w 5753"/>
                <a:gd name="T65" fmla="*/ 20638 h 358"/>
                <a:gd name="T66" fmla="*/ 1357313 w 5753"/>
                <a:gd name="T67" fmla="*/ 6350 h 358"/>
                <a:gd name="T68" fmla="*/ 1498600 w 5753"/>
                <a:gd name="T69" fmla="*/ 4763 h 358"/>
                <a:gd name="T70" fmla="*/ 1784350 w 5753"/>
                <a:gd name="T71" fmla="*/ 1588 h 358"/>
                <a:gd name="T72" fmla="*/ 1931988 w 5753"/>
                <a:gd name="T73" fmla="*/ 1588 h 358"/>
                <a:gd name="T74" fmla="*/ 2227263 w 5753"/>
                <a:gd name="T75" fmla="*/ 12700 h 358"/>
                <a:gd name="T76" fmla="*/ 2376488 w 5753"/>
                <a:gd name="T77" fmla="*/ 22225 h 358"/>
                <a:gd name="T78" fmla="*/ 2678113 w 5753"/>
                <a:gd name="T79" fmla="*/ 44450 h 358"/>
                <a:gd name="T80" fmla="*/ 2828925 w 5753"/>
                <a:gd name="T81" fmla="*/ 60325 h 358"/>
                <a:gd name="T82" fmla="*/ 3130551 w 5753"/>
                <a:gd name="T83" fmla="*/ 100013 h 358"/>
                <a:gd name="T84" fmla="*/ 3282951 w 5753"/>
                <a:gd name="T85" fmla="*/ 125413 h 358"/>
                <a:gd name="T86" fmla="*/ 3582988 w 5753"/>
                <a:gd name="T87" fmla="*/ 180975 h 358"/>
                <a:gd name="T88" fmla="*/ 3729038 w 5753"/>
                <a:gd name="T89" fmla="*/ 211138 h 358"/>
                <a:gd name="T90" fmla="*/ 4024313 w 5753"/>
                <a:gd name="T91" fmla="*/ 287338 h 358"/>
                <a:gd name="T92" fmla="*/ 4591051 w 5753"/>
                <a:gd name="T93" fmla="*/ 422275 h 358"/>
                <a:gd name="T94" fmla="*/ 5187951 w 5753"/>
                <a:gd name="T95" fmla="*/ 512763 h 358"/>
                <a:gd name="T96" fmla="*/ 5802313 w 5753"/>
                <a:gd name="T97" fmla="*/ 561975 h 358"/>
                <a:gd name="T98" fmla="*/ 6434139 w 5753"/>
                <a:gd name="T99" fmla="*/ 561975 h 358"/>
                <a:gd name="T100" fmla="*/ 7075489 w 5753"/>
                <a:gd name="T101" fmla="*/ 517525 h 358"/>
                <a:gd name="T102" fmla="*/ 7724776 w 5753"/>
                <a:gd name="T103" fmla="*/ 422275 h 358"/>
                <a:gd name="T104" fmla="*/ 8377239 w 5753"/>
                <a:gd name="T105" fmla="*/ 274638 h 358"/>
                <a:gd name="T106" fmla="*/ 9024939 w 5753"/>
                <a:gd name="T107" fmla="*/ 73025 h 358"/>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0" t="0" r="r" b="b"/>
              <a:pathLst>
                <a:path w="5753" h="358">
                  <a:moveTo>
                    <a:pt x="5753" y="21"/>
                  </a:moveTo>
                  <a:lnTo>
                    <a:pt x="5685" y="46"/>
                  </a:lnTo>
                  <a:lnTo>
                    <a:pt x="5549" y="91"/>
                  </a:lnTo>
                  <a:lnTo>
                    <a:pt x="5412" y="133"/>
                  </a:lnTo>
                  <a:lnTo>
                    <a:pt x="5276" y="171"/>
                  </a:lnTo>
                  <a:lnTo>
                    <a:pt x="5139" y="207"/>
                  </a:lnTo>
                  <a:lnTo>
                    <a:pt x="5003" y="237"/>
                  </a:lnTo>
                  <a:lnTo>
                    <a:pt x="4866" y="264"/>
                  </a:lnTo>
                  <a:lnTo>
                    <a:pt x="4730" y="288"/>
                  </a:lnTo>
                  <a:lnTo>
                    <a:pt x="4593" y="308"/>
                  </a:lnTo>
                  <a:lnTo>
                    <a:pt x="4457" y="325"/>
                  </a:lnTo>
                  <a:lnTo>
                    <a:pt x="4322" y="337"/>
                  </a:lnTo>
                  <a:lnTo>
                    <a:pt x="4187" y="347"/>
                  </a:lnTo>
                  <a:lnTo>
                    <a:pt x="4052" y="354"/>
                  </a:lnTo>
                  <a:lnTo>
                    <a:pt x="3919" y="357"/>
                  </a:lnTo>
                  <a:lnTo>
                    <a:pt x="3786" y="357"/>
                  </a:lnTo>
                  <a:lnTo>
                    <a:pt x="3655" y="353"/>
                  </a:lnTo>
                  <a:lnTo>
                    <a:pt x="3524" y="346"/>
                  </a:lnTo>
                  <a:lnTo>
                    <a:pt x="3396" y="336"/>
                  </a:lnTo>
                  <a:lnTo>
                    <a:pt x="3268" y="323"/>
                  </a:lnTo>
                  <a:lnTo>
                    <a:pt x="3141" y="306"/>
                  </a:lnTo>
                  <a:lnTo>
                    <a:pt x="3016" y="287"/>
                  </a:lnTo>
                  <a:lnTo>
                    <a:pt x="2894" y="264"/>
                  </a:lnTo>
                  <a:lnTo>
                    <a:pt x="2771" y="239"/>
                  </a:lnTo>
                  <a:lnTo>
                    <a:pt x="2653" y="211"/>
                  </a:lnTo>
                  <a:lnTo>
                    <a:pt x="2535" y="180"/>
                  </a:lnTo>
                  <a:lnTo>
                    <a:pt x="2444" y="156"/>
                  </a:lnTo>
                  <a:lnTo>
                    <a:pt x="2351" y="133"/>
                  </a:lnTo>
                  <a:lnTo>
                    <a:pt x="2257" y="112"/>
                  </a:lnTo>
                  <a:lnTo>
                    <a:pt x="2162" y="94"/>
                  </a:lnTo>
                  <a:lnTo>
                    <a:pt x="2068" y="77"/>
                  </a:lnTo>
                  <a:lnTo>
                    <a:pt x="1972" y="62"/>
                  </a:lnTo>
                  <a:lnTo>
                    <a:pt x="1878" y="49"/>
                  </a:lnTo>
                  <a:lnTo>
                    <a:pt x="1782" y="38"/>
                  </a:lnTo>
                  <a:lnTo>
                    <a:pt x="1687" y="28"/>
                  </a:lnTo>
                  <a:lnTo>
                    <a:pt x="1593" y="20"/>
                  </a:lnTo>
                  <a:lnTo>
                    <a:pt x="1498" y="13"/>
                  </a:lnTo>
                  <a:lnTo>
                    <a:pt x="1404" y="7"/>
                  </a:lnTo>
                  <a:lnTo>
                    <a:pt x="1310" y="3"/>
                  </a:lnTo>
                  <a:lnTo>
                    <a:pt x="1217" y="1"/>
                  </a:lnTo>
                  <a:lnTo>
                    <a:pt x="1124" y="0"/>
                  </a:lnTo>
                  <a:lnTo>
                    <a:pt x="1034" y="0"/>
                  </a:lnTo>
                  <a:lnTo>
                    <a:pt x="944" y="1"/>
                  </a:lnTo>
                  <a:lnTo>
                    <a:pt x="855" y="4"/>
                  </a:lnTo>
                  <a:lnTo>
                    <a:pt x="768" y="7"/>
                  </a:lnTo>
                  <a:lnTo>
                    <a:pt x="682" y="11"/>
                  </a:lnTo>
                  <a:lnTo>
                    <a:pt x="598" y="17"/>
                  </a:lnTo>
                  <a:lnTo>
                    <a:pt x="515" y="24"/>
                  </a:lnTo>
                  <a:lnTo>
                    <a:pt x="435" y="31"/>
                  </a:lnTo>
                  <a:lnTo>
                    <a:pt x="356" y="39"/>
                  </a:lnTo>
                  <a:lnTo>
                    <a:pt x="280" y="49"/>
                  </a:lnTo>
                  <a:lnTo>
                    <a:pt x="207" y="59"/>
                  </a:lnTo>
                  <a:lnTo>
                    <a:pt x="135" y="69"/>
                  </a:lnTo>
                  <a:lnTo>
                    <a:pt x="66" y="80"/>
                  </a:lnTo>
                  <a:lnTo>
                    <a:pt x="0" y="91"/>
                  </a:lnTo>
                  <a:lnTo>
                    <a:pt x="0" y="93"/>
                  </a:lnTo>
                  <a:lnTo>
                    <a:pt x="66" y="80"/>
                  </a:lnTo>
                  <a:lnTo>
                    <a:pt x="135" y="70"/>
                  </a:lnTo>
                  <a:lnTo>
                    <a:pt x="207" y="59"/>
                  </a:lnTo>
                  <a:lnTo>
                    <a:pt x="280" y="49"/>
                  </a:lnTo>
                  <a:lnTo>
                    <a:pt x="357" y="41"/>
                  </a:lnTo>
                  <a:lnTo>
                    <a:pt x="435" y="32"/>
                  </a:lnTo>
                  <a:lnTo>
                    <a:pt x="516" y="25"/>
                  </a:lnTo>
                  <a:lnTo>
                    <a:pt x="598" y="18"/>
                  </a:lnTo>
                  <a:lnTo>
                    <a:pt x="682" y="13"/>
                  </a:lnTo>
                  <a:lnTo>
                    <a:pt x="768" y="8"/>
                  </a:lnTo>
                  <a:lnTo>
                    <a:pt x="855" y="4"/>
                  </a:lnTo>
                  <a:lnTo>
                    <a:pt x="944" y="3"/>
                  </a:lnTo>
                  <a:lnTo>
                    <a:pt x="1034" y="1"/>
                  </a:lnTo>
                  <a:lnTo>
                    <a:pt x="1124" y="1"/>
                  </a:lnTo>
                  <a:lnTo>
                    <a:pt x="1217" y="1"/>
                  </a:lnTo>
                  <a:lnTo>
                    <a:pt x="1310" y="4"/>
                  </a:lnTo>
                  <a:lnTo>
                    <a:pt x="1403" y="8"/>
                  </a:lnTo>
                  <a:lnTo>
                    <a:pt x="1497" y="14"/>
                  </a:lnTo>
                  <a:lnTo>
                    <a:pt x="1593" y="20"/>
                  </a:lnTo>
                  <a:lnTo>
                    <a:pt x="1687" y="28"/>
                  </a:lnTo>
                  <a:lnTo>
                    <a:pt x="1782" y="38"/>
                  </a:lnTo>
                  <a:lnTo>
                    <a:pt x="1878" y="51"/>
                  </a:lnTo>
                  <a:lnTo>
                    <a:pt x="1972" y="63"/>
                  </a:lnTo>
                  <a:lnTo>
                    <a:pt x="2068" y="79"/>
                  </a:lnTo>
                  <a:lnTo>
                    <a:pt x="2162" y="94"/>
                  </a:lnTo>
                  <a:lnTo>
                    <a:pt x="2257" y="114"/>
                  </a:lnTo>
                  <a:lnTo>
                    <a:pt x="2349" y="133"/>
                  </a:lnTo>
                  <a:lnTo>
                    <a:pt x="2442" y="156"/>
                  </a:lnTo>
                  <a:lnTo>
                    <a:pt x="2535" y="181"/>
                  </a:lnTo>
                  <a:lnTo>
                    <a:pt x="2652" y="212"/>
                  </a:lnTo>
                  <a:lnTo>
                    <a:pt x="2771" y="240"/>
                  </a:lnTo>
                  <a:lnTo>
                    <a:pt x="2892" y="266"/>
                  </a:lnTo>
                  <a:lnTo>
                    <a:pt x="3016" y="288"/>
                  </a:lnTo>
                  <a:lnTo>
                    <a:pt x="3141" y="308"/>
                  </a:lnTo>
                  <a:lnTo>
                    <a:pt x="3268" y="323"/>
                  </a:lnTo>
                  <a:lnTo>
                    <a:pt x="3395" y="337"/>
                  </a:lnTo>
                  <a:lnTo>
                    <a:pt x="3524" y="347"/>
                  </a:lnTo>
                  <a:lnTo>
                    <a:pt x="3655" y="354"/>
                  </a:lnTo>
                  <a:lnTo>
                    <a:pt x="3786" y="357"/>
                  </a:lnTo>
                  <a:lnTo>
                    <a:pt x="3919" y="358"/>
                  </a:lnTo>
                  <a:lnTo>
                    <a:pt x="4053" y="354"/>
                  </a:lnTo>
                  <a:lnTo>
                    <a:pt x="4187" y="349"/>
                  </a:lnTo>
                  <a:lnTo>
                    <a:pt x="4322" y="339"/>
                  </a:lnTo>
                  <a:lnTo>
                    <a:pt x="4457" y="326"/>
                  </a:lnTo>
                  <a:lnTo>
                    <a:pt x="4593" y="309"/>
                  </a:lnTo>
                  <a:lnTo>
                    <a:pt x="4730" y="289"/>
                  </a:lnTo>
                  <a:lnTo>
                    <a:pt x="4866" y="266"/>
                  </a:lnTo>
                  <a:lnTo>
                    <a:pt x="5003" y="237"/>
                  </a:lnTo>
                  <a:lnTo>
                    <a:pt x="5139" y="208"/>
                  </a:lnTo>
                  <a:lnTo>
                    <a:pt x="5277" y="173"/>
                  </a:lnTo>
                  <a:lnTo>
                    <a:pt x="5414" y="135"/>
                  </a:lnTo>
                  <a:lnTo>
                    <a:pt x="5550" y="93"/>
                  </a:lnTo>
                  <a:lnTo>
                    <a:pt x="5685" y="46"/>
                  </a:lnTo>
                  <a:lnTo>
                    <a:pt x="5753" y="21"/>
                  </a:lnTo>
                </a:path>
              </a:pathLst>
            </a:custGeom>
            <a:noFill/>
            <a:ln w="0" cap="flat">
              <a:solidFill>
                <a:srgbClr val="FFFFFF"/>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pPr fontAlgn="base">
                <a:spcBef>
                  <a:spcPct val="0"/>
                </a:spcBef>
                <a:spcAft>
                  <a:spcPct val="0"/>
                </a:spcAft>
              </a:pPr>
              <a:endParaRPr lang="en-GB" sz="1350">
                <a:solidFill>
                  <a:srgbClr val="58585A"/>
                </a:solidFill>
              </a:endParaRPr>
            </a:p>
          </p:txBody>
        </p:sp>
      </p:grpSp>
      <p:sp>
        <p:nvSpPr>
          <p:cNvPr id="7" name="TextBox 6"/>
          <p:cNvSpPr txBox="1">
            <a:spLocks noChangeArrowheads="1"/>
          </p:cNvSpPr>
          <p:nvPr userDrawn="1"/>
        </p:nvSpPr>
        <p:spPr bwMode="auto">
          <a:xfrm>
            <a:off x="241300" y="4869656"/>
            <a:ext cx="1500732" cy="69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tIns="0" bIns="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r>
              <a:rPr lang="en-GB" sz="450">
                <a:solidFill>
                  <a:srgbClr val="FFFFFF"/>
                </a:solidFill>
              </a:rPr>
              <a:t>© The Insights Group Ltd, 2011. All rights reserved.</a:t>
            </a:r>
          </a:p>
        </p:txBody>
      </p:sp>
      <p:sp>
        <p:nvSpPr>
          <p:cNvPr id="2" name="Title 1"/>
          <p:cNvSpPr>
            <a:spLocks noGrp="1"/>
          </p:cNvSpPr>
          <p:nvPr>
            <p:ph type="title"/>
          </p:nvPr>
        </p:nvSpPr>
        <p:spPr>
          <a:xfrm>
            <a:off x="503040" y="87474"/>
            <a:ext cx="8101408" cy="857250"/>
          </a:xfrm>
        </p:spPr>
        <p:txBody>
          <a:bodyPr/>
          <a:lstStyle>
            <a:lvl1pPr>
              <a:defRPr>
                <a:solidFill>
                  <a:schemeClr val="tx2"/>
                </a:solidFill>
              </a:defRPr>
            </a:lvl1pPr>
          </a:lstStyle>
          <a:p>
            <a:r>
              <a:rPr lang="en-US"/>
              <a:t>Click to edit Master title style</a:t>
            </a:r>
            <a:endParaRPr lang="en-GB" dirty="0"/>
          </a:p>
        </p:txBody>
      </p:sp>
      <p:sp>
        <p:nvSpPr>
          <p:cNvPr id="3" name="Content Placeholder 2"/>
          <p:cNvSpPr>
            <a:spLocks noGrp="1"/>
          </p:cNvSpPr>
          <p:nvPr>
            <p:ph idx="1"/>
          </p:nvPr>
        </p:nvSpPr>
        <p:spPr>
          <a:xfrm>
            <a:off x="503040" y="1059582"/>
            <a:ext cx="8101408" cy="3186354"/>
          </a:xfrm>
        </p:spPr>
        <p:txBody>
          <a:bodyPr/>
          <a:lstStyle>
            <a:lvl1pPr>
              <a:spcBef>
                <a:spcPts val="900"/>
              </a:spcBef>
              <a:spcAft>
                <a:spcPts val="750"/>
              </a:spcAft>
              <a:defRPr sz="2550">
                <a:latin typeface="+mj-lt"/>
              </a:defRPr>
            </a:lvl1pPr>
            <a:lvl2pPr>
              <a:buClr>
                <a:srgbClr val="E52B7B"/>
              </a:buClr>
              <a:defRPr>
                <a:latin typeface="+mj-lt"/>
              </a:defRPr>
            </a:lvl2pPr>
            <a:lvl3pPr>
              <a:buClr>
                <a:srgbClr val="E52B7B"/>
              </a:buClr>
              <a:defRPr>
                <a:latin typeface="+mj-lt"/>
              </a:defRPr>
            </a:lvl3pPr>
            <a:lvl4pPr>
              <a:buClr>
                <a:srgbClr val="E52B7B"/>
              </a:buClr>
              <a:defRPr>
                <a:latin typeface="+mj-lt"/>
              </a:defRPr>
            </a:lvl4pPr>
            <a:lvl5pPr>
              <a:buClr>
                <a:srgbClr val="E52B7B"/>
              </a:buClr>
              <a:defRPr>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Tree>
    <p:extLst>
      <p:ext uri="{BB962C8B-B14F-4D97-AF65-F5344CB8AC3E}">
        <p14:creationId xmlns:p14="http://schemas.microsoft.com/office/powerpoint/2010/main" val="3222472772"/>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obj" preserve="1">
  <p:cSld name="Pink - 2 Columns">
    <p:spTree>
      <p:nvGrpSpPr>
        <p:cNvPr id="1" name=""/>
        <p:cNvGrpSpPr/>
        <p:nvPr/>
      </p:nvGrpSpPr>
      <p:grpSpPr>
        <a:xfrm>
          <a:off x="0" y="0"/>
          <a:ext cx="0" cy="0"/>
          <a:chOff x="0" y="0"/>
          <a:chExt cx="0" cy="0"/>
        </a:xfrm>
      </p:grpSpPr>
      <p:sp>
        <p:nvSpPr>
          <p:cNvPr id="5" name="TextBox 3"/>
          <p:cNvSpPr txBox="1">
            <a:spLocks noChangeArrowheads="1"/>
          </p:cNvSpPr>
          <p:nvPr userDrawn="1"/>
        </p:nvSpPr>
        <p:spPr bwMode="auto">
          <a:xfrm>
            <a:off x="241301" y="4869657"/>
            <a:ext cx="1909497" cy="923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tIns="0" bIns="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r>
              <a:rPr lang="en-GB" sz="600">
                <a:solidFill>
                  <a:srgbClr val="FFFFFF"/>
                </a:solidFill>
                <a:latin typeface="Myriad Pro" pitchFamily="34" charset="0"/>
              </a:rPr>
              <a:t>© The Insights Group Ltd, 2011. All rights reserved.</a:t>
            </a:r>
          </a:p>
        </p:txBody>
      </p:sp>
      <p:grpSp>
        <p:nvGrpSpPr>
          <p:cNvPr id="6" name="Group 20"/>
          <p:cNvGrpSpPr>
            <a:grpSpLocks/>
          </p:cNvGrpSpPr>
          <p:nvPr userDrawn="1"/>
        </p:nvGrpSpPr>
        <p:grpSpPr bwMode="auto">
          <a:xfrm>
            <a:off x="-3175" y="4377928"/>
            <a:ext cx="9147175" cy="765572"/>
            <a:chOff x="-1588" y="5838826"/>
            <a:chExt cx="9147176" cy="1020762"/>
          </a:xfrm>
        </p:grpSpPr>
        <p:sp>
          <p:nvSpPr>
            <p:cNvPr id="7" name="Freeform 11"/>
            <p:cNvSpPr>
              <a:spLocks/>
            </p:cNvSpPr>
            <p:nvPr userDrawn="1"/>
          </p:nvSpPr>
          <p:spPr bwMode="auto">
            <a:xfrm>
              <a:off x="-1588" y="5838826"/>
              <a:ext cx="9147176" cy="1020762"/>
            </a:xfrm>
            <a:custGeom>
              <a:avLst/>
              <a:gdLst>
                <a:gd name="T0" fmla="*/ 9147176 w 4096"/>
                <a:gd name="T1" fmla="*/ 1020762 h 458"/>
                <a:gd name="T2" fmla="*/ 9147176 w 4096"/>
                <a:gd name="T3" fmla="*/ 220645 h 458"/>
                <a:gd name="T4" fmla="*/ 4372600 w 4096"/>
                <a:gd name="T5" fmla="*/ 499237 h 458"/>
                <a:gd name="T6" fmla="*/ 0 w 4096"/>
                <a:gd name="T7" fmla="*/ 138182 h 458"/>
                <a:gd name="T8" fmla="*/ 0 w 4096"/>
                <a:gd name="T9" fmla="*/ 1020762 h 458"/>
                <a:gd name="T10" fmla="*/ 9147176 w 4096"/>
                <a:gd name="T11" fmla="*/ 1020762 h 458"/>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4096" h="458">
                  <a:moveTo>
                    <a:pt x="4096" y="458"/>
                  </a:moveTo>
                  <a:cubicBezTo>
                    <a:pt x="4096" y="99"/>
                    <a:pt x="4096" y="99"/>
                    <a:pt x="4096" y="99"/>
                  </a:cubicBezTo>
                  <a:cubicBezTo>
                    <a:pt x="3628" y="283"/>
                    <a:pt x="2767" y="441"/>
                    <a:pt x="1958" y="224"/>
                  </a:cubicBezTo>
                  <a:cubicBezTo>
                    <a:pt x="1153" y="6"/>
                    <a:pt x="568" y="0"/>
                    <a:pt x="0" y="62"/>
                  </a:cubicBezTo>
                  <a:cubicBezTo>
                    <a:pt x="0" y="458"/>
                    <a:pt x="0" y="458"/>
                    <a:pt x="0" y="458"/>
                  </a:cubicBezTo>
                  <a:lnTo>
                    <a:pt x="4096" y="458"/>
                  </a:lnTo>
                  <a:close/>
                </a:path>
              </a:pathLst>
            </a:custGeom>
            <a:solidFill>
              <a:srgbClr val="E2007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sz="1350">
                <a:solidFill>
                  <a:srgbClr val="58585A"/>
                </a:solidFill>
              </a:endParaRPr>
            </a:p>
          </p:txBody>
        </p:sp>
        <p:sp>
          <p:nvSpPr>
            <p:cNvPr id="8" name="Freeform 13"/>
            <p:cNvSpPr>
              <a:spLocks/>
            </p:cNvSpPr>
            <p:nvPr userDrawn="1"/>
          </p:nvSpPr>
          <p:spPr bwMode="auto">
            <a:xfrm>
              <a:off x="-1588" y="6032501"/>
              <a:ext cx="9132889" cy="568325"/>
            </a:xfrm>
            <a:custGeom>
              <a:avLst/>
              <a:gdLst>
                <a:gd name="T0" fmla="*/ 9024939 w 5753"/>
                <a:gd name="T1" fmla="*/ 73025 h 358"/>
                <a:gd name="T2" fmla="*/ 8591551 w 5753"/>
                <a:gd name="T3" fmla="*/ 211138 h 358"/>
                <a:gd name="T4" fmla="*/ 8375651 w 5753"/>
                <a:gd name="T5" fmla="*/ 271463 h 358"/>
                <a:gd name="T6" fmla="*/ 7942264 w 5753"/>
                <a:gd name="T7" fmla="*/ 376238 h 358"/>
                <a:gd name="T8" fmla="*/ 7724776 w 5753"/>
                <a:gd name="T9" fmla="*/ 419100 h 358"/>
                <a:gd name="T10" fmla="*/ 7291389 w 5753"/>
                <a:gd name="T11" fmla="*/ 488950 h 358"/>
                <a:gd name="T12" fmla="*/ 7075489 w 5753"/>
                <a:gd name="T13" fmla="*/ 515938 h 358"/>
                <a:gd name="T14" fmla="*/ 6646864 w 5753"/>
                <a:gd name="T15" fmla="*/ 550863 h 358"/>
                <a:gd name="T16" fmla="*/ 6432551 w 5753"/>
                <a:gd name="T17" fmla="*/ 561975 h 358"/>
                <a:gd name="T18" fmla="*/ 6010276 w 5753"/>
                <a:gd name="T19" fmla="*/ 566738 h 358"/>
                <a:gd name="T20" fmla="*/ 5802313 w 5753"/>
                <a:gd name="T21" fmla="*/ 560388 h 358"/>
                <a:gd name="T22" fmla="*/ 5391151 w 5753"/>
                <a:gd name="T23" fmla="*/ 533400 h 358"/>
                <a:gd name="T24" fmla="*/ 5187951 w 5753"/>
                <a:gd name="T25" fmla="*/ 512763 h 358"/>
                <a:gd name="T26" fmla="*/ 4787901 w 5753"/>
                <a:gd name="T27" fmla="*/ 455613 h 358"/>
                <a:gd name="T28" fmla="*/ 4594226 w 5753"/>
                <a:gd name="T29" fmla="*/ 419100 h 358"/>
                <a:gd name="T30" fmla="*/ 4211638 w 5753"/>
                <a:gd name="T31" fmla="*/ 334963 h 358"/>
                <a:gd name="T32" fmla="*/ 3879851 w 5753"/>
                <a:gd name="T33" fmla="*/ 247650 h 358"/>
                <a:gd name="T34" fmla="*/ 3432176 w 5753"/>
                <a:gd name="T35" fmla="*/ 149225 h 358"/>
                <a:gd name="T36" fmla="*/ 2981325 w 5753"/>
                <a:gd name="T37" fmla="*/ 77788 h 358"/>
                <a:gd name="T38" fmla="*/ 2528888 w 5753"/>
                <a:gd name="T39" fmla="*/ 31750 h 358"/>
                <a:gd name="T40" fmla="*/ 2079625 w 5753"/>
                <a:gd name="T41" fmla="*/ 4763 h 358"/>
                <a:gd name="T42" fmla="*/ 1641475 w 5753"/>
                <a:gd name="T43" fmla="*/ 0 h 358"/>
                <a:gd name="T44" fmla="*/ 1219200 w 5753"/>
                <a:gd name="T45" fmla="*/ 11113 h 358"/>
                <a:gd name="T46" fmla="*/ 817563 w 5753"/>
                <a:gd name="T47" fmla="*/ 38100 h 358"/>
                <a:gd name="T48" fmla="*/ 444500 w 5753"/>
                <a:gd name="T49" fmla="*/ 77788 h 358"/>
                <a:gd name="T50" fmla="*/ 104775 w 5753"/>
                <a:gd name="T51" fmla="*/ 127000 h 358"/>
                <a:gd name="T52" fmla="*/ 0 w 5753"/>
                <a:gd name="T53" fmla="*/ 147638 h 358"/>
                <a:gd name="T54" fmla="*/ 214313 w 5753"/>
                <a:gd name="T55" fmla="*/ 111125 h 358"/>
                <a:gd name="T56" fmla="*/ 328613 w 5753"/>
                <a:gd name="T57" fmla="*/ 93663 h 358"/>
                <a:gd name="T58" fmla="*/ 566738 w 5753"/>
                <a:gd name="T59" fmla="*/ 65088 h 358"/>
                <a:gd name="T60" fmla="*/ 690563 w 5753"/>
                <a:gd name="T61" fmla="*/ 50800 h 358"/>
                <a:gd name="T62" fmla="*/ 949325 w 5753"/>
                <a:gd name="T63" fmla="*/ 28575 h 358"/>
                <a:gd name="T64" fmla="*/ 1082675 w 5753"/>
                <a:gd name="T65" fmla="*/ 20638 h 358"/>
                <a:gd name="T66" fmla="*/ 1357313 w 5753"/>
                <a:gd name="T67" fmla="*/ 6350 h 358"/>
                <a:gd name="T68" fmla="*/ 1498600 w 5753"/>
                <a:gd name="T69" fmla="*/ 4763 h 358"/>
                <a:gd name="T70" fmla="*/ 1784350 w 5753"/>
                <a:gd name="T71" fmla="*/ 1588 h 358"/>
                <a:gd name="T72" fmla="*/ 1931988 w 5753"/>
                <a:gd name="T73" fmla="*/ 1588 h 358"/>
                <a:gd name="T74" fmla="*/ 2227263 w 5753"/>
                <a:gd name="T75" fmla="*/ 12700 h 358"/>
                <a:gd name="T76" fmla="*/ 2376488 w 5753"/>
                <a:gd name="T77" fmla="*/ 22225 h 358"/>
                <a:gd name="T78" fmla="*/ 2678113 w 5753"/>
                <a:gd name="T79" fmla="*/ 44450 h 358"/>
                <a:gd name="T80" fmla="*/ 2828925 w 5753"/>
                <a:gd name="T81" fmla="*/ 60325 h 358"/>
                <a:gd name="T82" fmla="*/ 3130551 w 5753"/>
                <a:gd name="T83" fmla="*/ 100013 h 358"/>
                <a:gd name="T84" fmla="*/ 3282951 w 5753"/>
                <a:gd name="T85" fmla="*/ 125413 h 358"/>
                <a:gd name="T86" fmla="*/ 3582988 w 5753"/>
                <a:gd name="T87" fmla="*/ 180975 h 358"/>
                <a:gd name="T88" fmla="*/ 3729038 w 5753"/>
                <a:gd name="T89" fmla="*/ 211138 h 358"/>
                <a:gd name="T90" fmla="*/ 4024313 w 5753"/>
                <a:gd name="T91" fmla="*/ 287338 h 358"/>
                <a:gd name="T92" fmla="*/ 4591051 w 5753"/>
                <a:gd name="T93" fmla="*/ 422275 h 358"/>
                <a:gd name="T94" fmla="*/ 5187951 w 5753"/>
                <a:gd name="T95" fmla="*/ 512763 h 358"/>
                <a:gd name="T96" fmla="*/ 5802313 w 5753"/>
                <a:gd name="T97" fmla="*/ 561975 h 358"/>
                <a:gd name="T98" fmla="*/ 6434139 w 5753"/>
                <a:gd name="T99" fmla="*/ 561975 h 358"/>
                <a:gd name="T100" fmla="*/ 7075489 w 5753"/>
                <a:gd name="T101" fmla="*/ 517525 h 358"/>
                <a:gd name="T102" fmla="*/ 7724776 w 5753"/>
                <a:gd name="T103" fmla="*/ 422275 h 358"/>
                <a:gd name="T104" fmla="*/ 8377239 w 5753"/>
                <a:gd name="T105" fmla="*/ 274638 h 358"/>
                <a:gd name="T106" fmla="*/ 9024939 w 5753"/>
                <a:gd name="T107" fmla="*/ 73025 h 358"/>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0" t="0" r="r" b="b"/>
              <a:pathLst>
                <a:path w="5753" h="358">
                  <a:moveTo>
                    <a:pt x="5753" y="21"/>
                  </a:moveTo>
                  <a:lnTo>
                    <a:pt x="5685" y="46"/>
                  </a:lnTo>
                  <a:lnTo>
                    <a:pt x="5549" y="91"/>
                  </a:lnTo>
                  <a:lnTo>
                    <a:pt x="5412" y="133"/>
                  </a:lnTo>
                  <a:lnTo>
                    <a:pt x="5276" y="171"/>
                  </a:lnTo>
                  <a:lnTo>
                    <a:pt x="5139" y="207"/>
                  </a:lnTo>
                  <a:lnTo>
                    <a:pt x="5003" y="237"/>
                  </a:lnTo>
                  <a:lnTo>
                    <a:pt x="4866" y="264"/>
                  </a:lnTo>
                  <a:lnTo>
                    <a:pt x="4730" y="288"/>
                  </a:lnTo>
                  <a:lnTo>
                    <a:pt x="4593" y="308"/>
                  </a:lnTo>
                  <a:lnTo>
                    <a:pt x="4457" y="325"/>
                  </a:lnTo>
                  <a:lnTo>
                    <a:pt x="4322" y="337"/>
                  </a:lnTo>
                  <a:lnTo>
                    <a:pt x="4187" y="347"/>
                  </a:lnTo>
                  <a:lnTo>
                    <a:pt x="4052" y="354"/>
                  </a:lnTo>
                  <a:lnTo>
                    <a:pt x="3919" y="357"/>
                  </a:lnTo>
                  <a:lnTo>
                    <a:pt x="3786" y="357"/>
                  </a:lnTo>
                  <a:lnTo>
                    <a:pt x="3655" y="353"/>
                  </a:lnTo>
                  <a:lnTo>
                    <a:pt x="3524" y="346"/>
                  </a:lnTo>
                  <a:lnTo>
                    <a:pt x="3396" y="336"/>
                  </a:lnTo>
                  <a:lnTo>
                    <a:pt x="3268" y="323"/>
                  </a:lnTo>
                  <a:lnTo>
                    <a:pt x="3141" y="306"/>
                  </a:lnTo>
                  <a:lnTo>
                    <a:pt x="3016" y="287"/>
                  </a:lnTo>
                  <a:lnTo>
                    <a:pt x="2894" y="264"/>
                  </a:lnTo>
                  <a:lnTo>
                    <a:pt x="2771" y="239"/>
                  </a:lnTo>
                  <a:lnTo>
                    <a:pt x="2653" y="211"/>
                  </a:lnTo>
                  <a:lnTo>
                    <a:pt x="2535" y="180"/>
                  </a:lnTo>
                  <a:lnTo>
                    <a:pt x="2444" y="156"/>
                  </a:lnTo>
                  <a:lnTo>
                    <a:pt x="2351" y="133"/>
                  </a:lnTo>
                  <a:lnTo>
                    <a:pt x="2257" y="112"/>
                  </a:lnTo>
                  <a:lnTo>
                    <a:pt x="2162" y="94"/>
                  </a:lnTo>
                  <a:lnTo>
                    <a:pt x="2068" y="77"/>
                  </a:lnTo>
                  <a:lnTo>
                    <a:pt x="1972" y="62"/>
                  </a:lnTo>
                  <a:lnTo>
                    <a:pt x="1878" y="49"/>
                  </a:lnTo>
                  <a:lnTo>
                    <a:pt x="1782" y="38"/>
                  </a:lnTo>
                  <a:lnTo>
                    <a:pt x="1687" y="28"/>
                  </a:lnTo>
                  <a:lnTo>
                    <a:pt x="1593" y="20"/>
                  </a:lnTo>
                  <a:lnTo>
                    <a:pt x="1498" y="13"/>
                  </a:lnTo>
                  <a:lnTo>
                    <a:pt x="1404" y="7"/>
                  </a:lnTo>
                  <a:lnTo>
                    <a:pt x="1310" y="3"/>
                  </a:lnTo>
                  <a:lnTo>
                    <a:pt x="1217" y="1"/>
                  </a:lnTo>
                  <a:lnTo>
                    <a:pt x="1124" y="0"/>
                  </a:lnTo>
                  <a:lnTo>
                    <a:pt x="1034" y="0"/>
                  </a:lnTo>
                  <a:lnTo>
                    <a:pt x="944" y="1"/>
                  </a:lnTo>
                  <a:lnTo>
                    <a:pt x="855" y="4"/>
                  </a:lnTo>
                  <a:lnTo>
                    <a:pt x="768" y="7"/>
                  </a:lnTo>
                  <a:lnTo>
                    <a:pt x="682" y="11"/>
                  </a:lnTo>
                  <a:lnTo>
                    <a:pt x="598" y="17"/>
                  </a:lnTo>
                  <a:lnTo>
                    <a:pt x="515" y="24"/>
                  </a:lnTo>
                  <a:lnTo>
                    <a:pt x="435" y="31"/>
                  </a:lnTo>
                  <a:lnTo>
                    <a:pt x="356" y="39"/>
                  </a:lnTo>
                  <a:lnTo>
                    <a:pt x="280" y="49"/>
                  </a:lnTo>
                  <a:lnTo>
                    <a:pt x="207" y="59"/>
                  </a:lnTo>
                  <a:lnTo>
                    <a:pt x="135" y="69"/>
                  </a:lnTo>
                  <a:lnTo>
                    <a:pt x="66" y="80"/>
                  </a:lnTo>
                  <a:lnTo>
                    <a:pt x="0" y="91"/>
                  </a:lnTo>
                  <a:lnTo>
                    <a:pt x="0" y="93"/>
                  </a:lnTo>
                  <a:lnTo>
                    <a:pt x="66" y="80"/>
                  </a:lnTo>
                  <a:lnTo>
                    <a:pt x="135" y="70"/>
                  </a:lnTo>
                  <a:lnTo>
                    <a:pt x="207" y="59"/>
                  </a:lnTo>
                  <a:lnTo>
                    <a:pt x="280" y="49"/>
                  </a:lnTo>
                  <a:lnTo>
                    <a:pt x="357" y="41"/>
                  </a:lnTo>
                  <a:lnTo>
                    <a:pt x="435" y="32"/>
                  </a:lnTo>
                  <a:lnTo>
                    <a:pt x="516" y="25"/>
                  </a:lnTo>
                  <a:lnTo>
                    <a:pt x="598" y="18"/>
                  </a:lnTo>
                  <a:lnTo>
                    <a:pt x="682" y="13"/>
                  </a:lnTo>
                  <a:lnTo>
                    <a:pt x="768" y="8"/>
                  </a:lnTo>
                  <a:lnTo>
                    <a:pt x="855" y="4"/>
                  </a:lnTo>
                  <a:lnTo>
                    <a:pt x="944" y="3"/>
                  </a:lnTo>
                  <a:lnTo>
                    <a:pt x="1034" y="1"/>
                  </a:lnTo>
                  <a:lnTo>
                    <a:pt x="1124" y="1"/>
                  </a:lnTo>
                  <a:lnTo>
                    <a:pt x="1217" y="1"/>
                  </a:lnTo>
                  <a:lnTo>
                    <a:pt x="1310" y="4"/>
                  </a:lnTo>
                  <a:lnTo>
                    <a:pt x="1403" y="8"/>
                  </a:lnTo>
                  <a:lnTo>
                    <a:pt x="1497" y="14"/>
                  </a:lnTo>
                  <a:lnTo>
                    <a:pt x="1593" y="20"/>
                  </a:lnTo>
                  <a:lnTo>
                    <a:pt x="1687" y="28"/>
                  </a:lnTo>
                  <a:lnTo>
                    <a:pt x="1782" y="38"/>
                  </a:lnTo>
                  <a:lnTo>
                    <a:pt x="1878" y="51"/>
                  </a:lnTo>
                  <a:lnTo>
                    <a:pt x="1972" y="63"/>
                  </a:lnTo>
                  <a:lnTo>
                    <a:pt x="2068" y="79"/>
                  </a:lnTo>
                  <a:lnTo>
                    <a:pt x="2162" y="94"/>
                  </a:lnTo>
                  <a:lnTo>
                    <a:pt x="2257" y="114"/>
                  </a:lnTo>
                  <a:lnTo>
                    <a:pt x="2349" y="133"/>
                  </a:lnTo>
                  <a:lnTo>
                    <a:pt x="2442" y="156"/>
                  </a:lnTo>
                  <a:lnTo>
                    <a:pt x="2535" y="181"/>
                  </a:lnTo>
                  <a:lnTo>
                    <a:pt x="2652" y="212"/>
                  </a:lnTo>
                  <a:lnTo>
                    <a:pt x="2771" y="240"/>
                  </a:lnTo>
                  <a:lnTo>
                    <a:pt x="2892" y="266"/>
                  </a:lnTo>
                  <a:lnTo>
                    <a:pt x="3016" y="288"/>
                  </a:lnTo>
                  <a:lnTo>
                    <a:pt x="3141" y="308"/>
                  </a:lnTo>
                  <a:lnTo>
                    <a:pt x="3268" y="323"/>
                  </a:lnTo>
                  <a:lnTo>
                    <a:pt x="3395" y="337"/>
                  </a:lnTo>
                  <a:lnTo>
                    <a:pt x="3524" y="347"/>
                  </a:lnTo>
                  <a:lnTo>
                    <a:pt x="3655" y="354"/>
                  </a:lnTo>
                  <a:lnTo>
                    <a:pt x="3786" y="357"/>
                  </a:lnTo>
                  <a:lnTo>
                    <a:pt x="3919" y="358"/>
                  </a:lnTo>
                  <a:lnTo>
                    <a:pt x="4053" y="354"/>
                  </a:lnTo>
                  <a:lnTo>
                    <a:pt x="4187" y="349"/>
                  </a:lnTo>
                  <a:lnTo>
                    <a:pt x="4322" y="339"/>
                  </a:lnTo>
                  <a:lnTo>
                    <a:pt x="4457" y="326"/>
                  </a:lnTo>
                  <a:lnTo>
                    <a:pt x="4593" y="309"/>
                  </a:lnTo>
                  <a:lnTo>
                    <a:pt x="4730" y="289"/>
                  </a:lnTo>
                  <a:lnTo>
                    <a:pt x="4866" y="266"/>
                  </a:lnTo>
                  <a:lnTo>
                    <a:pt x="5003" y="237"/>
                  </a:lnTo>
                  <a:lnTo>
                    <a:pt x="5139" y="208"/>
                  </a:lnTo>
                  <a:lnTo>
                    <a:pt x="5277" y="173"/>
                  </a:lnTo>
                  <a:lnTo>
                    <a:pt x="5414" y="135"/>
                  </a:lnTo>
                  <a:lnTo>
                    <a:pt x="5550" y="93"/>
                  </a:lnTo>
                  <a:lnTo>
                    <a:pt x="5685" y="46"/>
                  </a:lnTo>
                  <a:lnTo>
                    <a:pt x="5753" y="21"/>
                  </a:lnTo>
                </a:path>
              </a:pathLst>
            </a:custGeom>
            <a:noFill/>
            <a:ln w="0" cap="flat">
              <a:solidFill>
                <a:srgbClr val="FFFFFF"/>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pPr fontAlgn="base">
                <a:spcBef>
                  <a:spcPct val="0"/>
                </a:spcBef>
                <a:spcAft>
                  <a:spcPct val="0"/>
                </a:spcAft>
              </a:pPr>
              <a:endParaRPr lang="en-GB" sz="1350">
                <a:solidFill>
                  <a:srgbClr val="58585A"/>
                </a:solidFill>
              </a:endParaRPr>
            </a:p>
          </p:txBody>
        </p:sp>
      </p:grpSp>
      <p:sp>
        <p:nvSpPr>
          <p:cNvPr id="10" name="TextBox 7"/>
          <p:cNvSpPr txBox="1">
            <a:spLocks noChangeArrowheads="1"/>
          </p:cNvSpPr>
          <p:nvPr userDrawn="1"/>
        </p:nvSpPr>
        <p:spPr bwMode="auto">
          <a:xfrm>
            <a:off x="241300" y="4869656"/>
            <a:ext cx="1500732" cy="69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tIns="0" bIns="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r>
              <a:rPr lang="en-GB" sz="450">
                <a:solidFill>
                  <a:srgbClr val="FFFFFF"/>
                </a:solidFill>
              </a:rPr>
              <a:t>© The Insights Group Ltd, 2011. All rights reserved.</a:t>
            </a:r>
          </a:p>
        </p:txBody>
      </p:sp>
      <p:sp>
        <p:nvSpPr>
          <p:cNvPr id="2" name="Title 1"/>
          <p:cNvSpPr>
            <a:spLocks noGrp="1"/>
          </p:cNvSpPr>
          <p:nvPr>
            <p:ph type="title"/>
          </p:nvPr>
        </p:nvSpPr>
        <p:spPr>
          <a:xfrm>
            <a:off x="503040" y="303498"/>
            <a:ext cx="3348880" cy="1566174"/>
          </a:xfrm>
        </p:spPr>
        <p:txBody>
          <a:bodyPr anchor="t"/>
          <a:lstStyle>
            <a:lvl1pPr>
              <a:defRPr>
                <a:solidFill>
                  <a:schemeClr val="tx2"/>
                </a:solidFill>
              </a:defRPr>
            </a:lvl1pPr>
          </a:lstStyle>
          <a:p>
            <a:r>
              <a:rPr lang="en-US"/>
              <a:t>Click to edit Master title style</a:t>
            </a:r>
            <a:endParaRPr lang="en-GB" dirty="0"/>
          </a:p>
        </p:txBody>
      </p:sp>
      <p:sp>
        <p:nvSpPr>
          <p:cNvPr id="3" name="Content Placeholder 2"/>
          <p:cNvSpPr>
            <a:spLocks noGrp="1"/>
          </p:cNvSpPr>
          <p:nvPr>
            <p:ph idx="1"/>
          </p:nvPr>
        </p:nvSpPr>
        <p:spPr>
          <a:xfrm>
            <a:off x="4572000" y="303498"/>
            <a:ext cx="4104456" cy="3888432"/>
          </a:xfrm>
        </p:spPr>
        <p:txBody>
          <a:bodyPr/>
          <a:lstStyle>
            <a:lvl1pPr>
              <a:spcBef>
                <a:spcPts val="900"/>
              </a:spcBef>
              <a:spcAft>
                <a:spcPts val="750"/>
              </a:spcAft>
              <a:defRPr sz="2550">
                <a:latin typeface="+mj-lt"/>
              </a:defRPr>
            </a:lvl1pPr>
            <a:lvl2pPr>
              <a:buClr>
                <a:srgbClr val="E52B7B"/>
              </a:buClr>
              <a:defRPr>
                <a:latin typeface="+mj-lt"/>
              </a:defRPr>
            </a:lvl2pPr>
            <a:lvl3pPr>
              <a:buClr>
                <a:srgbClr val="E52B7B"/>
              </a:buClr>
              <a:defRPr>
                <a:latin typeface="+mj-lt"/>
              </a:defRPr>
            </a:lvl3pPr>
            <a:lvl4pPr>
              <a:buClr>
                <a:srgbClr val="E52B7B"/>
              </a:buClr>
              <a:defRPr>
                <a:latin typeface="+mj-lt"/>
              </a:defRPr>
            </a:lvl4pPr>
            <a:lvl5pPr>
              <a:buClr>
                <a:srgbClr val="E52B7B"/>
              </a:buClr>
              <a:defRPr>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9" name="Content Placeholder 2"/>
          <p:cNvSpPr>
            <a:spLocks noGrp="1"/>
          </p:cNvSpPr>
          <p:nvPr>
            <p:ph idx="13"/>
          </p:nvPr>
        </p:nvSpPr>
        <p:spPr>
          <a:xfrm>
            <a:off x="503628" y="1977684"/>
            <a:ext cx="3348293" cy="2214246"/>
          </a:xfrm>
        </p:spPr>
        <p:txBody>
          <a:bodyPr/>
          <a:lstStyle>
            <a:lvl1pPr>
              <a:spcBef>
                <a:spcPts val="900"/>
              </a:spcBef>
              <a:spcAft>
                <a:spcPts val="750"/>
              </a:spcAft>
              <a:defRPr sz="2550">
                <a:latin typeface="+mj-lt"/>
              </a:defRPr>
            </a:lvl1pPr>
            <a:lvl2pPr>
              <a:buClr>
                <a:srgbClr val="E52B7B"/>
              </a:buClr>
              <a:defRPr>
                <a:latin typeface="+mj-lt"/>
              </a:defRPr>
            </a:lvl2pPr>
            <a:lvl3pPr>
              <a:buClr>
                <a:srgbClr val="E52B7B"/>
              </a:buClr>
              <a:defRPr>
                <a:latin typeface="+mj-lt"/>
              </a:defRPr>
            </a:lvl3pPr>
            <a:lvl4pPr>
              <a:buClr>
                <a:srgbClr val="E52B7B"/>
              </a:buClr>
              <a:defRPr>
                <a:latin typeface="+mj-lt"/>
              </a:defRPr>
            </a:lvl4pPr>
            <a:lvl5pPr>
              <a:buClr>
                <a:srgbClr val="E52B7B"/>
              </a:buClr>
              <a:defRPr>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Tree>
    <p:extLst>
      <p:ext uri="{BB962C8B-B14F-4D97-AF65-F5344CB8AC3E}">
        <p14:creationId xmlns:p14="http://schemas.microsoft.com/office/powerpoint/2010/main" val="4184764030"/>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obj" preserve="1">
  <p:cSld name="Green - Single Column">
    <p:spTree>
      <p:nvGrpSpPr>
        <p:cNvPr id="1" name=""/>
        <p:cNvGrpSpPr/>
        <p:nvPr/>
      </p:nvGrpSpPr>
      <p:grpSpPr>
        <a:xfrm>
          <a:off x="0" y="0"/>
          <a:ext cx="0" cy="0"/>
          <a:chOff x="0" y="0"/>
          <a:chExt cx="0" cy="0"/>
        </a:xfrm>
      </p:grpSpPr>
      <p:grpSp>
        <p:nvGrpSpPr>
          <p:cNvPr id="4" name="Group 8"/>
          <p:cNvGrpSpPr/>
          <p:nvPr userDrawn="1"/>
        </p:nvGrpSpPr>
        <p:grpSpPr>
          <a:xfrm>
            <a:off x="-3176" y="4377928"/>
            <a:ext cx="9147176" cy="765572"/>
            <a:chOff x="-1588" y="5838826"/>
            <a:chExt cx="9147176" cy="1020762"/>
          </a:xfrm>
          <a:solidFill>
            <a:schemeClr val="accent2"/>
          </a:solidFill>
        </p:grpSpPr>
        <p:sp>
          <p:nvSpPr>
            <p:cNvPr id="5" name="Freeform 11"/>
            <p:cNvSpPr>
              <a:spLocks/>
            </p:cNvSpPr>
            <p:nvPr/>
          </p:nvSpPr>
          <p:spPr bwMode="auto">
            <a:xfrm>
              <a:off x="-1588" y="5838826"/>
              <a:ext cx="9147176" cy="1020762"/>
            </a:xfrm>
            <a:custGeom>
              <a:avLst/>
              <a:gdLst>
                <a:gd name="T0" fmla="*/ 4096 w 4096"/>
                <a:gd name="T1" fmla="*/ 458 h 458"/>
                <a:gd name="T2" fmla="*/ 4096 w 4096"/>
                <a:gd name="T3" fmla="*/ 99 h 458"/>
                <a:gd name="T4" fmla="*/ 1958 w 4096"/>
                <a:gd name="T5" fmla="*/ 224 h 458"/>
                <a:gd name="T6" fmla="*/ 0 w 4096"/>
                <a:gd name="T7" fmla="*/ 62 h 458"/>
                <a:gd name="T8" fmla="*/ 0 w 4096"/>
                <a:gd name="T9" fmla="*/ 458 h 458"/>
                <a:gd name="T10" fmla="*/ 4096 w 4096"/>
                <a:gd name="T11" fmla="*/ 458 h 458"/>
              </a:gdLst>
              <a:ahLst/>
              <a:cxnLst>
                <a:cxn ang="0">
                  <a:pos x="T0" y="T1"/>
                </a:cxn>
                <a:cxn ang="0">
                  <a:pos x="T2" y="T3"/>
                </a:cxn>
                <a:cxn ang="0">
                  <a:pos x="T4" y="T5"/>
                </a:cxn>
                <a:cxn ang="0">
                  <a:pos x="T6" y="T7"/>
                </a:cxn>
                <a:cxn ang="0">
                  <a:pos x="T8" y="T9"/>
                </a:cxn>
                <a:cxn ang="0">
                  <a:pos x="T10" y="T11"/>
                </a:cxn>
              </a:cxnLst>
              <a:rect l="0" t="0" r="r" b="b"/>
              <a:pathLst>
                <a:path w="4096" h="458">
                  <a:moveTo>
                    <a:pt x="4096" y="458"/>
                  </a:moveTo>
                  <a:cubicBezTo>
                    <a:pt x="4096" y="99"/>
                    <a:pt x="4096" y="99"/>
                    <a:pt x="4096" y="99"/>
                  </a:cubicBezTo>
                  <a:cubicBezTo>
                    <a:pt x="3628" y="283"/>
                    <a:pt x="2767" y="441"/>
                    <a:pt x="1958" y="224"/>
                  </a:cubicBezTo>
                  <a:cubicBezTo>
                    <a:pt x="1153" y="6"/>
                    <a:pt x="568" y="0"/>
                    <a:pt x="0" y="62"/>
                  </a:cubicBezTo>
                  <a:cubicBezTo>
                    <a:pt x="0" y="458"/>
                    <a:pt x="0" y="458"/>
                    <a:pt x="0" y="458"/>
                  </a:cubicBezTo>
                  <a:lnTo>
                    <a:pt x="4096" y="458"/>
                  </a:lnTo>
                  <a:close/>
                </a:path>
              </a:pathLst>
            </a:custGeom>
            <a:solidFill>
              <a:srgbClr val="C9D200"/>
            </a:solidFill>
            <a:ln>
              <a:noFill/>
            </a:ln>
          </p:spPr>
          <p:txBody>
            <a:bodyPr/>
            <a:lstStyle/>
            <a:p>
              <a:pPr>
                <a:defRPr/>
              </a:pPr>
              <a:endParaRPr lang="en-GB" sz="1350">
                <a:solidFill>
                  <a:srgbClr val="58585A"/>
                </a:solidFill>
              </a:endParaRPr>
            </a:p>
          </p:txBody>
        </p:sp>
        <p:sp>
          <p:nvSpPr>
            <p:cNvPr id="6" name="Freeform 13"/>
            <p:cNvSpPr>
              <a:spLocks/>
            </p:cNvSpPr>
            <p:nvPr/>
          </p:nvSpPr>
          <p:spPr bwMode="auto">
            <a:xfrm>
              <a:off x="-1588" y="6032500"/>
              <a:ext cx="9132888" cy="568325"/>
            </a:xfrm>
            <a:custGeom>
              <a:avLst/>
              <a:gdLst>
                <a:gd name="T0" fmla="*/ 5685 w 5753"/>
                <a:gd name="T1" fmla="*/ 46 h 358"/>
                <a:gd name="T2" fmla="*/ 5412 w 5753"/>
                <a:gd name="T3" fmla="*/ 133 h 358"/>
                <a:gd name="T4" fmla="*/ 5276 w 5753"/>
                <a:gd name="T5" fmla="*/ 171 h 358"/>
                <a:gd name="T6" fmla="*/ 5003 w 5753"/>
                <a:gd name="T7" fmla="*/ 237 h 358"/>
                <a:gd name="T8" fmla="*/ 4866 w 5753"/>
                <a:gd name="T9" fmla="*/ 264 h 358"/>
                <a:gd name="T10" fmla="*/ 4593 w 5753"/>
                <a:gd name="T11" fmla="*/ 308 h 358"/>
                <a:gd name="T12" fmla="*/ 4457 w 5753"/>
                <a:gd name="T13" fmla="*/ 325 h 358"/>
                <a:gd name="T14" fmla="*/ 4187 w 5753"/>
                <a:gd name="T15" fmla="*/ 347 h 358"/>
                <a:gd name="T16" fmla="*/ 4052 w 5753"/>
                <a:gd name="T17" fmla="*/ 354 h 358"/>
                <a:gd name="T18" fmla="*/ 3786 w 5753"/>
                <a:gd name="T19" fmla="*/ 357 h 358"/>
                <a:gd name="T20" fmla="*/ 3655 w 5753"/>
                <a:gd name="T21" fmla="*/ 353 h 358"/>
                <a:gd name="T22" fmla="*/ 3396 w 5753"/>
                <a:gd name="T23" fmla="*/ 336 h 358"/>
                <a:gd name="T24" fmla="*/ 3268 w 5753"/>
                <a:gd name="T25" fmla="*/ 323 h 358"/>
                <a:gd name="T26" fmla="*/ 3016 w 5753"/>
                <a:gd name="T27" fmla="*/ 287 h 358"/>
                <a:gd name="T28" fmla="*/ 2894 w 5753"/>
                <a:gd name="T29" fmla="*/ 264 h 358"/>
                <a:gd name="T30" fmla="*/ 2653 w 5753"/>
                <a:gd name="T31" fmla="*/ 211 h 358"/>
                <a:gd name="T32" fmla="*/ 2444 w 5753"/>
                <a:gd name="T33" fmla="*/ 156 h 358"/>
                <a:gd name="T34" fmla="*/ 2162 w 5753"/>
                <a:gd name="T35" fmla="*/ 94 h 358"/>
                <a:gd name="T36" fmla="*/ 1878 w 5753"/>
                <a:gd name="T37" fmla="*/ 49 h 358"/>
                <a:gd name="T38" fmla="*/ 1593 w 5753"/>
                <a:gd name="T39" fmla="*/ 20 h 358"/>
                <a:gd name="T40" fmla="*/ 1310 w 5753"/>
                <a:gd name="T41" fmla="*/ 3 h 358"/>
                <a:gd name="T42" fmla="*/ 1034 w 5753"/>
                <a:gd name="T43" fmla="*/ 0 h 358"/>
                <a:gd name="T44" fmla="*/ 768 w 5753"/>
                <a:gd name="T45" fmla="*/ 7 h 358"/>
                <a:gd name="T46" fmla="*/ 515 w 5753"/>
                <a:gd name="T47" fmla="*/ 24 h 358"/>
                <a:gd name="T48" fmla="*/ 280 w 5753"/>
                <a:gd name="T49" fmla="*/ 49 h 358"/>
                <a:gd name="T50" fmla="*/ 66 w 5753"/>
                <a:gd name="T51" fmla="*/ 80 h 358"/>
                <a:gd name="T52" fmla="*/ 0 w 5753"/>
                <a:gd name="T53" fmla="*/ 93 h 358"/>
                <a:gd name="T54" fmla="*/ 135 w 5753"/>
                <a:gd name="T55" fmla="*/ 70 h 358"/>
                <a:gd name="T56" fmla="*/ 207 w 5753"/>
                <a:gd name="T57" fmla="*/ 59 h 358"/>
                <a:gd name="T58" fmla="*/ 357 w 5753"/>
                <a:gd name="T59" fmla="*/ 41 h 358"/>
                <a:gd name="T60" fmla="*/ 435 w 5753"/>
                <a:gd name="T61" fmla="*/ 32 h 358"/>
                <a:gd name="T62" fmla="*/ 598 w 5753"/>
                <a:gd name="T63" fmla="*/ 18 h 358"/>
                <a:gd name="T64" fmla="*/ 682 w 5753"/>
                <a:gd name="T65" fmla="*/ 13 h 358"/>
                <a:gd name="T66" fmla="*/ 855 w 5753"/>
                <a:gd name="T67" fmla="*/ 4 h 358"/>
                <a:gd name="T68" fmla="*/ 944 w 5753"/>
                <a:gd name="T69" fmla="*/ 3 h 358"/>
                <a:gd name="T70" fmla="*/ 1124 w 5753"/>
                <a:gd name="T71" fmla="*/ 1 h 358"/>
                <a:gd name="T72" fmla="*/ 1217 w 5753"/>
                <a:gd name="T73" fmla="*/ 1 h 358"/>
                <a:gd name="T74" fmla="*/ 1403 w 5753"/>
                <a:gd name="T75" fmla="*/ 8 h 358"/>
                <a:gd name="T76" fmla="*/ 1497 w 5753"/>
                <a:gd name="T77" fmla="*/ 14 h 358"/>
                <a:gd name="T78" fmla="*/ 1687 w 5753"/>
                <a:gd name="T79" fmla="*/ 28 h 358"/>
                <a:gd name="T80" fmla="*/ 1782 w 5753"/>
                <a:gd name="T81" fmla="*/ 38 h 358"/>
                <a:gd name="T82" fmla="*/ 1972 w 5753"/>
                <a:gd name="T83" fmla="*/ 63 h 358"/>
                <a:gd name="T84" fmla="*/ 2068 w 5753"/>
                <a:gd name="T85" fmla="*/ 79 h 358"/>
                <a:gd name="T86" fmla="*/ 2257 w 5753"/>
                <a:gd name="T87" fmla="*/ 114 h 358"/>
                <a:gd name="T88" fmla="*/ 2349 w 5753"/>
                <a:gd name="T89" fmla="*/ 133 h 358"/>
                <a:gd name="T90" fmla="*/ 2535 w 5753"/>
                <a:gd name="T91" fmla="*/ 181 h 358"/>
                <a:gd name="T92" fmla="*/ 2892 w 5753"/>
                <a:gd name="T93" fmla="*/ 266 h 358"/>
                <a:gd name="T94" fmla="*/ 3268 w 5753"/>
                <a:gd name="T95" fmla="*/ 323 h 358"/>
                <a:gd name="T96" fmla="*/ 3655 w 5753"/>
                <a:gd name="T97" fmla="*/ 354 h 358"/>
                <a:gd name="T98" fmla="*/ 4053 w 5753"/>
                <a:gd name="T99" fmla="*/ 354 h 358"/>
                <a:gd name="T100" fmla="*/ 4457 w 5753"/>
                <a:gd name="T101" fmla="*/ 326 h 358"/>
                <a:gd name="T102" fmla="*/ 4866 w 5753"/>
                <a:gd name="T103" fmla="*/ 266 h 358"/>
                <a:gd name="T104" fmla="*/ 5277 w 5753"/>
                <a:gd name="T105" fmla="*/ 173 h 358"/>
                <a:gd name="T106" fmla="*/ 5685 w 5753"/>
                <a:gd name="T107" fmla="*/ 46 h 3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5753" h="358">
                  <a:moveTo>
                    <a:pt x="5753" y="21"/>
                  </a:moveTo>
                  <a:lnTo>
                    <a:pt x="5685" y="46"/>
                  </a:lnTo>
                  <a:lnTo>
                    <a:pt x="5685" y="46"/>
                  </a:lnTo>
                  <a:lnTo>
                    <a:pt x="5549" y="91"/>
                  </a:lnTo>
                  <a:lnTo>
                    <a:pt x="5549" y="91"/>
                  </a:lnTo>
                  <a:lnTo>
                    <a:pt x="5412" y="133"/>
                  </a:lnTo>
                  <a:lnTo>
                    <a:pt x="5412" y="133"/>
                  </a:lnTo>
                  <a:lnTo>
                    <a:pt x="5276" y="171"/>
                  </a:lnTo>
                  <a:lnTo>
                    <a:pt x="5276" y="171"/>
                  </a:lnTo>
                  <a:lnTo>
                    <a:pt x="5139" y="207"/>
                  </a:lnTo>
                  <a:lnTo>
                    <a:pt x="5139" y="207"/>
                  </a:lnTo>
                  <a:lnTo>
                    <a:pt x="5003" y="237"/>
                  </a:lnTo>
                  <a:lnTo>
                    <a:pt x="5003" y="237"/>
                  </a:lnTo>
                  <a:lnTo>
                    <a:pt x="4866" y="264"/>
                  </a:lnTo>
                  <a:lnTo>
                    <a:pt x="4866" y="264"/>
                  </a:lnTo>
                  <a:lnTo>
                    <a:pt x="4730" y="288"/>
                  </a:lnTo>
                  <a:lnTo>
                    <a:pt x="4730" y="288"/>
                  </a:lnTo>
                  <a:lnTo>
                    <a:pt x="4593" y="308"/>
                  </a:lnTo>
                  <a:lnTo>
                    <a:pt x="4593" y="308"/>
                  </a:lnTo>
                  <a:lnTo>
                    <a:pt x="4457" y="325"/>
                  </a:lnTo>
                  <a:lnTo>
                    <a:pt x="4457" y="325"/>
                  </a:lnTo>
                  <a:lnTo>
                    <a:pt x="4322" y="337"/>
                  </a:lnTo>
                  <a:lnTo>
                    <a:pt x="4322" y="337"/>
                  </a:lnTo>
                  <a:lnTo>
                    <a:pt x="4187" y="347"/>
                  </a:lnTo>
                  <a:lnTo>
                    <a:pt x="4187" y="347"/>
                  </a:lnTo>
                  <a:lnTo>
                    <a:pt x="4052" y="354"/>
                  </a:lnTo>
                  <a:lnTo>
                    <a:pt x="4052" y="354"/>
                  </a:lnTo>
                  <a:lnTo>
                    <a:pt x="3919" y="357"/>
                  </a:lnTo>
                  <a:lnTo>
                    <a:pt x="3919" y="357"/>
                  </a:lnTo>
                  <a:lnTo>
                    <a:pt x="3786" y="357"/>
                  </a:lnTo>
                  <a:lnTo>
                    <a:pt x="3786" y="357"/>
                  </a:lnTo>
                  <a:lnTo>
                    <a:pt x="3655" y="353"/>
                  </a:lnTo>
                  <a:lnTo>
                    <a:pt x="3655" y="353"/>
                  </a:lnTo>
                  <a:lnTo>
                    <a:pt x="3524" y="346"/>
                  </a:lnTo>
                  <a:lnTo>
                    <a:pt x="3524" y="346"/>
                  </a:lnTo>
                  <a:lnTo>
                    <a:pt x="3396" y="336"/>
                  </a:lnTo>
                  <a:lnTo>
                    <a:pt x="3396" y="336"/>
                  </a:lnTo>
                  <a:lnTo>
                    <a:pt x="3268" y="323"/>
                  </a:lnTo>
                  <a:lnTo>
                    <a:pt x="3268" y="323"/>
                  </a:lnTo>
                  <a:lnTo>
                    <a:pt x="3141" y="306"/>
                  </a:lnTo>
                  <a:lnTo>
                    <a:pt x="3141" y="306"/>
                  </a:lnTo>
                  <a:lnTo>
                    <a:pt x="3016" y="287"/>
                  </a:lnTo>
                  <a:lnTo>
                    <a:pt x="3016" y="287"/>
                  </a:lnTo>
                  <a:lnTo>
                    <a:pt x="2894" y="264"/>
                  </a:lnTo>
                  <a:lnTo>
                    <a:pt x="2894" y="264"/>
                  </a:lnTo>
                  <a:lnTo>
                    <a:pt x="2771" y="239"/>
                  </a:lnTo>
                  <a:lnTo>
                    <a:pt x="2771" y="239"/>
                  </a:lnTo>
                  <a:lnTo>
                    <a:pt x="2653" y="211"/>
                  </a:lnTo>
                  <a:lnTo>
                    <a:pt x="2653" y="211"/>
                  </a:lnTo>
                  <a:lnTo>
                    <a:pt x="2535" y="180"/>
                  </a:lnTo>
                  <a:lnTo>
                    <a:pt x="2444" y="156"/>
                  </a:lnTo>
                  <a:lnTo>
                    <a:pt x="2351" y="133"/>
                  </a:lnTo>
                  <a:lnTo>
                    <a:pt x="2257" y="112"/>
                  </a:lnTo>
                  <a:lnTo>
                    <a:pt x="2162" y="94"/>
                  </a:lnTo>
                  <a:lnTo>
                    <a:pt x="2068" y="77"/>
                  </a:lnTo>
                  <a:lnTo>
                    <a:pt x="1972" y="62"/>
                  </a:lnTo>
                  <a:lnTo>
                    <a:pt x="1878" y="49"/>
                  </a:lnTo>
                  <a:lnTo>
                    <a:pt x="1782" y="38"/>
                  </a:lnTo>
                  <a:lnTo>
                    <a:pt x="1687" y="28"/>
                  </a:lnTo>
                  <a:lnTo>
                    <a:pt x="1593" y="20"/>
                  </a:lnTo>
                  <a:lnTo>
                    <a:pt x="1498" y="13"/>
                  </a:lnTo>
                  <a:lnTo>
                    <a:pt x="1404" y="7"/>
                  </a:lnTo>
                  <a:lnTo>
                    <a:pt x="1310" y="3"/>
                  </a:lnTo>
                  <a:lnTo>
                    <a:pt x="1217" y="1"/>
                  </a:lnTo>
                  <a:lnTo>
                    <a:pt x="1124" y="0"/>
                  </a:lnTo>
                  <a:lnTo>
                    <a:pt x="1034" y="0"/>
                  </a:lnTo>
                  <a:lnTo>
                    <a:pt x="944" y="1"/>
                  </a:lnTo>
                  <a:lnTo>
                    <a:pt x="855" y="4"/>
                  </a:lnTo>
                  <a:lnTo>
                    <a:pt x="768" y="7"/>
                  </a:lnTo>
                  <a:lnTo>
                    <a:pt x="682" y="11"/>
                  </a:lnTo>
                  <a:lnTo>
                    <a:pt x="598" y="17"/>
                  </a:lnTo>
                  <a:lnTo>
                    <a:pt x="515" y="24"/>
                  </a:lnTo>
                  <a:lnTo>
                    <a:pt x="435" y="31"/>
                  </a:lnTo>
                  <a:lnTo>
                    <a:pt x="356" y="39"/>
                  </a:lnTo>
                  <a:lnTo>
                    <a:pt x="280" y="49"/>
                  </a:lnTo>
                  <a:lnTo>
                    <a:pt x="207" y="59"/>
                  </a:lnTo>
                  <a:lnTo>
                    <a:pt x="135" y="69"/>
                  </a:lnTo>
                  <a:lnTo>
                    <a:pt x="66" y="80"/>
                  </a:lnTo>
                  <a:lnTo>
                    <a:pt x="0" y="91"/>
                  </a:lnTo>
                  <a:lnTo>
                    <a:pt x="0" y="93"/>
                  </a:lnTo>
                  <a:lnTo>
                    <a:pt x="0" y="93"/>
                  </a:lnTo>
                  <a:lnTo>
                    <a:pt x="66" y="80"/>
                  </a:lnTo>
                  <a:lnTo>
                    <a:pt x="66" y="80"/>
                  </a:lnTo>
                  <a:lnTo>
                    <a:pt x="135" y="70"/>
                  </a:lnTo>
                  <a:lnTo>
                    <a:pt x="135" y="70"/>
                  </a:lnTo>
                  <a:lnTo>
                    <a:pt x="207" y="59"/>
                  </a:lnTo>
                  <a:lnTo>
                    <a:pt x="207" y="59"/>
                  </a:lnTo>
                  <a:lnTo>
                    <a:pt x="280" y="49"/>
                  </a:lnTo>
                  <a:lnTo>
                    <a:pt x="280" y="49"/>
                  </a:lnTo>
                  <a:lnTo>
                    <a:pt x="357" y="41"/>
                  </a:lnTo>
                  <a:lnTo>
                    <a:pt x="357" y="41"/>
                  </a:lnTo>
                  <a:lnTo>
                    <a:pt x="435" y="32"/>
                  </a:lnTo>
                  <a:lnTo>
                    <a:pt x="435" y="32"/>
                  </a:lnTo>
                  <a:lnTo>
                    <a:pt x="516" y="25"/>
                  </a:lnTo>
                  <a:lnTo>
                    <a:pt x="516" y="25"/>
                  </a:lnTo>
                  <a:lnTo>
                    <a:pt x="598" y="18"/>
                  </a:lnTo>
                  <a:lnTo>
                    <a:pt x="598" y="18"/>
                  </a:lnTo>
                  <a:lnTo>
                    <a:pt x="682" y="13"/>
                  </a:lnTo>
                  <a:lnTo>
                    <a:pt x="682" y="13"/>
                  </a:lnTo>
                  <a:lnTo>
                    <a:pt x="768" y="8"/>
                  </a:lnTo>
                  <a:lnTo>
                    <a:pt x="768" y="8"/>
                  </a:lnTo>
                  <a:lnTo>
                    <a:pt x="855" y="4"/>
                  </a:lnTo>
                  <a:lnTo>
                    <a:pt x="855" y="4"/>
                  </a:lnTo>
                  <a:lnTo>
                    <a:pt x="944" y="3"/>
                  </a:lnTo>
                  <a:lnTo>
                    <a:pt x="944" y="3"/>
                  </a:lnTo>
                  <a:lnTo>
                    <a:pt x="1034" y="1"/>
                  </a:lnTo>
                  <a:lnTo>
                    <a:pt x="1034" y="1"/>
                  </a:lnTo>
                  <a:lnTo>
                    <a:pt x="1124" y="1"/>
                  </a:lnTo>
                  <a:lnTo>
                    <a:pt x="1124" y="1"/>
                  </a:lnTo>
                  <a:lnTo>
                    <a:pt x="1217" y="1"/>
                  </a:lnTo>
                  <a:lnTo>
                    <a:pt x="1217" y="1"/>
                  </a:lnTo>
                  <a:lnTo>
                    <a:pt x="1310" y="4"/>
                  </a:lnTo>
                  <a:lnTo>
                    <a:pt x="1310" y="4"/>
                  </a:lnTo>
                  <a:lnTo>
                    <a:pt x="1403" y="8"/>
                  </a:lnTo>
                  <a:lnTo>
                    <a:pt x="1403" y="8"/>
                  </a:lnTo>
                  <a:lnTo>
                    <a:pt x="1497" y="14"/>
                  </a:lnTo>
                  <a:lnTo>
                    <a:pt x="1497" y="14"/>
                  </a:lnTo>
                  <a:lnTo>
                    <a:pt x="1593" y="20"/>
                  </a:lnTo>
                  <a:lnTo>
                    <a:pt x="1593" y="20"/>
                  </a:lnTo>
                  <a:lnTo>
                    <a:pt x="1687" y="28"/>
                  </a:lnTo>
                  <a:lnTo>
                    <a:pt x="1687" y="28"/>
                  </a:lnTo>
                  <a:lnTo>
                    <a:pt x="1782" y="38"/>
                  </a:lnTo>
                  <a:lnTo>
                    <a:pt x="1782" y="38"/>
                  </a:lnTo>
                  <a:lnTo>
                    <a:pt x="1878" y="51"/>
                  </a:lnTo>
                  <a:lnTo>
                    <a:pt x="1878" y="51"/>
                  </a:lnTo>
                  <a:lnTo>
                    <a:pt x="1972" y="63"/>
                  </a:lnTo>
                  <a:lnTo>
                    <a:pt x="1972" y="63"/>
                  </a:lnTo>
                  <a:lnTo>
                    <a:pt x="2068" y="79"/>
                  </a:lnTo>
                  <a:lnTo>
                    <a:pt x="2068" y="79"/>
                  </a:lnTo>
                  <a:lnTo>
                    <a:pt x="2162" y="94"/>
                  </a:lnTo>
                  <a:lnTo>
                    <a:pt x="2162" y="94"/>
                  </a:lnTo>
                  <a:lnTo>
                    <a:pt x="2257" y="114"/>
                  </a:lnTo>
                  <a:lnTo>
                    <a:pt x="2257" y="114"/>
                  </a:lnTo>
                  <a:lnTo>
                    <a:pt x="2349" y="133"/>
                  </a:lnTo>
                  <a:lnTo>
                    <a:pt x="2349" y="133"/>
                  </a:lnTo>
                  <a:lnTo>
                    <a:pt x="2442" y="156"/>
                  </a:lnTo>
                  <a:lnTo>
                    <a:pt x="2442" y="156"/>
                  </a:lnTo>
                  <a:lnTo>
                    <a:pt x="2535" y="181"/>
                  </a:lnTo>
                  <a:lnTo>
                    <a:pt x="2652" y="212"/>
                  </a:lnTo>
                  <a:lnTo>
                    <a:pt x="2771" y="240"/>
                  </a:lnTo>
                  <a:lnTo>
                    <a:pt x="2892" y="266"/>
                  </a:lnTo>
                  <a:lnTo>
                    <a:pt x="3016" y="288"/>
                  </a:lnTo>
                  <a:lnTo>
                    <a:pt x="3141" y="308"/>
                  </a:lnTo>
                  <a:lnTo>
                    <a:pt x="3268" y="323"/>
                  </a:lnTo>
                  <a:lnTo>
                    <a:pt x="3395" y="337"/>
                  </a:lnTo>
                  <a:lnTo>
                    <a:pt x="3524" y="347"/>
                  </a:lnTo>
                  <a:lnTo>
                    <a:pt x="3655" y="354"/>
                  </a:lnTo>
                  <a:lnTo>
                    <a:pt x="3786" y="357"/>
                  </a:lnTo>
                  <a:lnTo>
                    <a:pt x="3919" y="358"/>
                  </a:lnTo>
                  <a:lnTo>
                    <a:pt x="4053" y="354"/>
                  </a:lnTo>
                  <a:lnTo>
                    <a:pt x="4187" y="349"/>
                  </a:lnTo>
                  <a:lnTo>
                    <a:pt x="4322" y="339"/>
                  </a:lnTo>
                  <a:lnTo>
                    <a:pt x="4457" y="326"/>
                  </a:lnTo>
                  <a:lnTo>
                    <a:pt x="4593" y="309"/>
                  </a:lnTo>
                  <a:lnTo>
                    <a:pt x="4730" y="289"/>
                  </a:lnTo>
                  <a:lnTo>
                    <a:pt x="4866" y="266"/>
                  </a:lnTo>
                  <a:lnTo>
                    <a:pt x="5003" y="237"/>
                  </a:lnTo>
                  <a:lnTo>
                    <a:pt x="5139" y="208"/>
                  </a:lnTo>
                  <a:lnTo>
                    <a:pt x="5277" y="173"/>
                  </a:lnTo>
                  <a:lnTo>
                    <a:pt x="5414" y="135"/>
                  </a:lnTo>
                  <a:lnTo>
                    <a:pt x="5550" y="93"/>
                  </a:lnTo>
                  <a:lnTo>
                    <a:pt x="5685" y="46"/>
                  </a:lnTo>
                  <a:lnTo>
                    <a:pt x="5753" y="21"/>
                  </a:lnTo>
                </a:path>
              </a:pathLst>
            </a:custGeom>
            <a:grpFill/>
            <a:ln w="0" cap="flat">
              <a:solidFill>
                <a:srgbClr val="FFFFFF"/>
              </a:solidFill>
              <a:prstDash val="solid"/>
              <a:round/>
              <a:headEnd/>
              <a:tailEnd/>
            </a:ln>
          </p:spPr>
          <p:txBody>
            <a:bodyPr/>
            <a:lstStyle/>
            <a:p>
              <a:pPr>
                <a:defRPr/>
              </a:pPr>
              <a:endParaRPr lang="en-GB" sz="1350">
                <a:solidFill>
                  <a:srgbClr val="58585A"/>
                </a:solidFill>
              </a:endParaRPr>
            </a:p>
          </p:txBody>
        </p:sp>
      </p:grpSp>
      <p:sp>
        <p:nvSpPr>
          <p:cNvPr id="7" name="TextBox 6"/>
          <p:cNvSpPr txBox="1">
            <a:spLocks noChangeArrowheads="1"/>
          </p:cNvSpPr>
          <p:nvPr userDrawn="1"/>
        </p:nvSpPr>
        <p:spPr bwMode="auto">
          <a:xfrm>
            <a:off x="241300" y="4869656"/>
            <a:ext cx="1500732" cy="69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tIns="0" bIns="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r>
              <a:rPr lang="en-GB" sz="450">
                <a:solidFill>
                  <a:srgbClr val="FFFFFF"/>
                </a:solidFill>
              </a:rPr>
              <a:t>© The Insights Group Ltd, 2011. All rights reserved.</a:t>
            </a:r>
          </a:p>
        </p:txBody>
      </p:sp>
      <p:sp>
        <p:nvSpPr>
          <p:cNvPr id="2" name="Title 1"/>
          <p:cNvSpPr>
            <a:spLocks noGrp="1"/>
          </p:cNvSpPr>
          <p:nvPr>
            <p:ph type="title"/>
          </p:nvPr>
        </p:nvSpPr>
        <p:spPr>
          <a:xfrm>
            <a:off x="503040" y="87474"/>
            <a:ext cx="8101408" cy="857250"/>
          </a:xfrm>
        </p:spPr>
        <p:txBody>
          <a:bodyPr/>
          <a:lstStyle>
            <a:lvl1pPr>
              <a:defRPr>
                <a:solidFill>
                  <a:schemeClr val="tx2"/>
                </a:solidFill>
                <a:latin typeface="+mj-lt"/>
              </a:defRPr>
            </a:lvl1pPr>
          </a:lstStyle>
          <a:p>
            <a:r>
              <a:rPr lang="en-US"/>
              <a:t>Click to edit Master title style</a:t>
            </a:r>
            <a:endParaRPr lang="en-GB" dirty="0"/>
          </a:p>
        </p:txBody>
      </p:sp>
      <p:sp>
        <p:nvSpPr>
          <p:cNvPr id="3" name="Content Placeholder 2"/>
          <p:cNvSpPr>
            <a:spLocks noGrp="1"/>
          </p:cNvSpPr>
          <p:nvPr>
            <p:ph idx="1"/>
          </p:nvPr>
        </p:nvSpPr>
        <p:spPr>
          <a:xfrm>
            <a:off x="503040" y="1059582"/>
            <a:ext cx="8101408" cy="3186354"/>
          </a:xfrm>
        </p:spPr>
        <p:txBody>
          <a:bodyPr/>
          <a:lstStyle>
            <a:lvl1pPr>
              <a:spcBef>
                <a:spcPts val="900"/>
              </a:spcBef>
              <a:spcAft>
                <a:spcPts val="750"/>
              </a:spcAft>
              <a:buClr>
                <a:srgbClr val="BECD00"/>
              </a:buClr>
              <a:defRPr sz="2550">
                <a:latin typeface="+mj-lt"/>
              </a:defRPr>
            </a:lvl1pPr>
            <a:lvl2pPr>
              <a:buClr>
                <a:srgbClr val="BECD00"/>
              </a:buClr>
              <a:defRPr>
                <a:latin typeface="+mj-lt"/>
              </a:defRPr>
            </a:lvl2pPr>
            <a:lvl3pPr>
              <a:buClr>
                <a:srgbClr val="BECD00"/>
              </a:buClr>
              <a:defRPr>
                <a:latin typeface="+mj-lt"/>
              </a:defRPr>
            </a:lvl3pPr>
            <a:lvl4pPr>
              <a:buClr>
                <a:srgbClr val="BECD00"/>
              </a:buClr>
              <a:defRPr>
                <a:latin typeface="+mj-lt"/>
              </a:defRPr>
            </a:lvl4pPr>
            <a:lvl5pPr>
              <a:buClr>
                <a:srgbClr val="BECD00"/>
              </a:buClr>
              <a:defRPr>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Tree>
    <p:extLst>
      <p:ext uri="{BB962C8B-B14F-4D97-AF65-F5344CB8AC3E}">
        <p14:creationId xmlns:p14="http://schemas.microsoft.com/office/powerpoint/2010/main" val="3419353337"/>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obj" preserve="1">
  <p:cSld name="Green - 2 Columns">
    <p:spTree>
      <p:nvGrpSpPr>
        <p:cNvPr id="1" name=""/>
        <p:cNvGrpSpPr/>
        <p:nvPr/>
      </p:nvGrpSpPr>
      <p:grpSpPr>
        <a:xfrm>
          <a:off x="0" y="0"/>
          <a:ext cx="0" cy="0"/>
          <a:chOff x="0" y="0"/>
          <a:chExt cx="0" cy="0"/>
        </a:xfrm>
      </p:grpSpPr>
      <p:grpSp>
        <p:nvGrpSpPr>
          <p:cNvPr id="5" name="Group 9"/>
          <p:cNvGrpSpPr>
            <a:grpSpLocks/>
          </p:cNvGrpSpPr>
          <p:nvPr userDrawn="1"/>
        </p:nvGrpSpPr>
        <p:grpSpPr bwMode="auto">
          <a:xfrm>
            <a:off x="-3175" y="4377928"/>
            <a:ext cx="9147175" cy="765572"/>
            <a:chOff x="-1588" y="5838826"/>
            <a:chExt cx="9147176" cy="1020762"/>
          </a:xfrm>
        </p:grpSpPr>
        <p:sp>
          <p:nvSpPr>
            <p:cNvPr id="6" name="Freeform 11"/>
            <p:cNvSpPr>
              <a:spLocks/>
            </p:cNvSpPr>
            <p:nvPr userDrawn="1"/>
          </p:nvSpPr>
          <p:spPr bwMode="auto">
            <a:xfrm>
              <a:off x="-1588" y="5838826"/>
              <a:ext cx="9147176" cy="1020762"/>
            </a:xfrm>
            <a:custGeom>
              <a:avLst/>
              <a:gdLst>
                <a:gd name="T0" fmla="*/ 9147176 w 4096"/>
                <a:gd name="T1" fmla="*/ 1020762 h 458"/>
                <a:gd name="T2" fmla="*/ 9147176 w 4096"/>
                <a:gd name="T3" fmla="*/ 220645 h 458"/>
                <a:gd name="T4" fmla="*/ 4372600 w 4096"/>
                <a:gd name="T5" fmla="*/ 499237 h 458"/>
                <a:gd name="T6" fmla="*/ 0 w 4096"/>
                <a:gd name="T7" fmla="*/ 138182 h 458"/>
                <a:gd name="T8" fmla="*/ 0 w 4096"/>
                <a:gd name="T9" fmla="*/ 1020762 h 458"/>
                <a:gd name="T10" fmla="*/ 9147176 w 4096"/>
                <a:gd name="T11" fmla="*/ 1020762 h 458"/>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4096" h="458">
                  <a:moveTo>
                    <a:pt x="4096" y="458"/>
                  </a:moveTo>
                  <a:cubicBezTo>
                    <a:pt x="4096" y="99"/>
                    <a:pt x="4096" y="99"/>
                    <a:pt x="4096" y="99"/>
                  </a:cubicBezTo>
                  <a:cubicBezTo>
                    <a:pt x="3628" y="283"/>
                    <a:pt x="2767" y="441"/>
                    <a:pt x="1958" y="224"/>
                  </a:cubicBezTo>
                  <a:cubicBezTo>
                    <a:pt x="1153" y="6"/>
                    <a:pt x="568" y="0"/>
                    <a:pt x="0" y="62"/>
                  </a:cubicBezTo>
                  <a:cubicBezTo>
                    <a:pt x="0" y="458"/>
                    <a:pt x="0" y="458"/>
                    <a:pt x="0" y="458"/>
                  </a:cubicBezTo>
                  <a:lnTo>
                    <a:pt x="4096" y="458"/>
                  </a:lnTo>
                  <a:close/>
                </a:path>
              </a:pathLst>
            </a:custGeom>
            <a:solidFill>
              <a:srgbClr val="C9D2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sz="1350">
                <a:solidFill>
                  <a:srgbClr val="58585A"/>
                </a:solidFill>
              </a:endParaRPr>
            </a:p>
          </p:txBody>
        </p:sp>
        <p:sp>
          <p:nvSpPr>
            <p:cNvPr id="7" name="Freeform 13"/>
            <p:cNvSpPr>
              <a:spLocks/>
            </p:cNvSpPr>
            <p:nvPr userDrawn="1"/>
          </p:nvSpPr>
          <p:spPr bwMode="auto">
            <a:xfrm>
              <a:off x="-1588" y="6032501"/>
              <a:ext cx="9132889" cy="568325"/>
            </a:xfrm>
            <a:custGeom>
              <a:avLst/>
              <a:gdLst>
                <a:gd name="T0" fmla="*/ 9024939 w 5753"/>
                <a:gd name="T1" fmla="*/ 73025 h 358"/>
                <a:gd name="T2" fmla="*/ 8591551 w 5753"/>
                <a:gd name="T3" fmla="*/ 211138 h 358"/>
                <a:gd name="T4" fmla="*/ 8375651 w 5753"/>
                <a:gd name="T5" fmla="*/ 271463 h 358"/>
                <a:gd name="T6" fmla="*/ 7942264 w 5753"/>
                <a:gd name="T7" fmla="*/ 376238 h 358"/>
                <a:gd name="T8" fmla="*/ 7724776 w 5753"/>
                <a:gd name="T9" fmla="*/ 419100 h 358"/>
                <a:gd name="T10" fmla="*/ 7291389 w 5753"/>
                <a:gd name="T11" fmla="*/ 488950 h 358"/>
                <a:gd name="T12" fmla="*/ 7075489 w 5753"/>
                <a:gd name="T13" fmla="*/ 515938 h 358"/>
                <a:gd name="T14" fmla="*/ 6646864 w 5753"/>
                <a:gd name="T15" fmla="*/ 550863 h 358"/>
                <a:gd name="T16" fmla="*/ 6432551 w 5753"/>
                <a:gd name="T17" fmla="*/ 561975 h 358"/>
                <a:gd name="T18" fmla="*/ 6010276 w 5753"/>
                <a:gd name="T19" fmla="*/ 566738 h 358"/>
                <a:gd name="T20" fmla="*/ 5802313 w 5753"/>
                <a:gd name="T21" fmla="*/ 560388 h 358"/>
                <a:gd name="T22" fmla="*/ 5391151 w 5753"/>
                <a:gd name="T23" fmla="*/ 533400 h 358"/>
                <a:gd name="T24" fmla="*/ 5187951 w 5753"/>
                <a:gd name="T25" fmla="*/ 512763 h 358"/>
                <a:gd name="T26" fmla="*/ 4787901 w 5753"/>
                <a:gd name="T27" fmla="*/ 455613 h 358"/>
                <a:gd name="T28" fmla="*/ 4594226 w 5753"/>
                <a:gd name="T29" fmla="*/ 419100 h 358"/>
                <a:gd name="T30" fmla="*/ 4211638 w 5753"/>
                <a:gd name="T31" fmla="*/ 334963 h 358"/>
                <a:gd name="T32" fmla="*/ 3879851 w 5753"/>
                <a:gd name="T33" fmla="*/ 247650 h 358"/>
                <a:gd name="T34" fmla="*/ 3432176 w 5753"/>
                <a:gd name="T35" fmla="*/ 149225 h 358"/>
                <a:gd name="T36" fmla="*/ 2981325 w 5753"/>
                <a:gd name="T37" fmla="*/ 77788 h 358"/>
                <a:gd name="T38" fmla="*/ 2528888 w 5753"/>
                <a:gd name="T39" fmla="*/ 31750 h 358"/>
                <a:gd name="T40" fmla="*/ 2079625 w 5753"/>
                <a:gd name="T41" fmla="*/ 4763 h 358"/>
                <a:gd name="T42" fmla="*/ 1641475 w 5753"/>
                <a:gd name="T43" fmla="*/ 0 h 358"/>
                <a:gd name="T44" fmla="*/ 1219200 w 5753"/>
                <a:gd name="T45" fmla="*/ 11113 h 358"/>
                <a:gd name="T46" fmla="*/ 817563 w 5753"/>
                <a:gd name="T47" fmla="*/ 38100 h 358"/>
                <a:gd name="T48" fmla="*/ 444500 w 5753"/>
                <a:gd name="T49" fmla="*/ 77788 h 358"/>
                <a:gd name="T50" fmla="*/ 104775 w 5753"/>
                <a:gd name="T51" fmla="*/ 127000 h 358"/>
                <a:gd name="T52" fmla="*/ 0 w 5753"/>
                <a:gd name="T53" fmla="*/ 147638 h 358"/>
                <a:gd name="T54" fmla="*/ 214313 w 5753"/>
                <a:gd name="T55" fmla="*/ 111125 h 358"/>
                <a:gd name="T56" fmla="*/ 328613 w 5753"/>
                <a:gd name="T57" fmla="*/ 93663 h 358"/>
                <a:gd name="T58" fmla="*/ 566738 w 5753"/>
                <a:gd name="T59" fmla="*/ 65088 h 358"/>
                <a:gd name="T60" fmla="*/ 690563 w 5753"/>
                <a:gd name="T61" fmla="*/ 50800 h 358"/>
                <a:gd name="T62" fmla="*/ 949325 w 5753"/>
                <a:gd name="T63" fmla="*/ 28575 h 358"/>
                <a:gd name="T64" fmla="*/ 1082675 w 5753"/>
                <a:gd name="T65" fmla="*/ 20638 h 358"/>
                <a:gd name="T66" fmla="*/ 1357313 w 5753"/>
                <a:gd name="T67" fmla="*/ 6350 h 358"/>
                <a:gd name="T68" fmla="*/ 1498600 w 5753"/>
                <a:gd name="T69" fmla="*/ 4763 h 358"/>
                <a:gd name="T70" fmla="*/ 1784350 w 5753"/>
                <a:gd name="T71" fmla="*/ 1588 h 358"/>
                <a:gd name="T72" fmla="*/ 1931988 w 5753"/>
                <a:gd name="T73" fmla="*/ 1588 h 358"/>
                <a:gd name="T74" fmla="*/ 2227263 w 5753"/>
                <a:gd name="T75" fmla="*/ 12700 h 358"/>
                <a:gd name="T76" fmla="*/ 2376488 w 5753"/>
                <a:gd name="T77" fmla="*/ 22225 h 358"/>
                <a:gd name="T78" fmla="*/ 2678113 w 5753"/>
                <a:gd name="T79" fmla="*/ 44450 h 358"/>
                <a:gd name="T80" fmla="*/ 2828925 w 5753"/>
                <a:gd name="T81" fmla="*/ 60325 h 358"/>
                <a:gd name="T82" fmla="*/ 3130551 w 5753"/>
                <a:gd name="T83" fmla="*/ 100013 h 358"/>
                <a:gd name="T84" fmla="*/ 3282951 w 5753"/>
                <a:gd name="T85" fmla="*/ 125413 h 358"/>
                <a:gd name="T86" fmla="*/ 3582988 w 5753"/>
                <a:gd name="T87" fmla="*/ 180975 h 358"/>
                <a:gd name="T88" fmla="*/ 3729038 w 5753"/>
                <a:gd name="T89" fmla="*/ 211138 h 358"/>
                <a:gd name="T90" fmla="*/ 4024313 w 5753"/>
                <a:gd name="T91" fmla="*/ 287338 h 358"/>
                <a:gd name="T92" fmla="*/ 4591051 w 5753"/>
                <a:gd name="T93" fmla="*/ 422275 h 358"/>
                <a:gd name="T94" fmla="*/ 5187951 w 5753"/>
                <a:gd name="T95" fmla="*/ 512763 h 358"/>
                <a:gd name="T96" fmla="*/ 5802313 w 5753"/>
                <a:gd name="T97" fmla="*/ 561975 h 358"/>
                <a:gd name="T98" fmla="*/ 6434139 w 5753"/>
                <a:gd name="T99" fmla="*/ 561975 h 358"/>
                <a:gd name="T100" fmla="*/ 7075489 w 5753"/>
                <a:gd name="T101" fmla="*/ 517525 h 358"/>
                <a:gd name="T102" fmla="*/ 7724776 w 5753"/>
                <a:gd name="T103" fmla="*/ 422275 h 358"/>
                <a:gd name="T104" fmla="*/ 8377239 w 5753"/>
                <a:gd name="T105" fmla="*/ 274638 h 358"/>
                <a:gd name="T106" fmla="*/ 9024939 w 5753"/>
                <a:gd name="T107" fmla="*/ 73025 h 358"/>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0" t="0" r="r" b="b"/>
              <a:pathLst>
                <a:path w="5753" h="358">
                  <a:moveTo>
                    <a:pt x="5753" y="21"/>
                  </a:moveTo>
                  <a:lnTo>
                    <a:pt x="5685" y="46"/>
                  </a:lnTo>
                  <a:lnTo>
                    <a:pt x="5549" y="91"/>
                  </a:lnTo>
                  <a:lnTo>
                    <a:pt x="5412" y="133"/>
                  </a:lnTo>
                  <a:lnTo>
                    <a:pt x="5276" y="171"/>
                  </a:lnTo>
                  <a:lnTo>
                    <a:pt x="5139" y="207"/>
                  </a:lnTo>
                  <a:lnTo>
                    <a:pt x="5003" y="237"/>
                  </a:lnTo>
                  <a:lnTo>
                    <a:pt x="4866" y="264"/>
                  </a:lnTo>
                  <a:lnTo>
                    <a:pt x="4730" y="288"/>
                  </a:lnTo>
                  <a:lnTo>
                    <a:pt x="4593" y="308"/>
                  </a:lnTo>
                  <a:lnTo>
                    <a:pt x="4457" y="325"/>
                  </a:lnTo>
                  <a:lnTo>
                    <a:pt x="4322" y="337"/>
                  </a:lnTo>
                  <a:lnTo>
                    <a:pt x="4187" y="347"/>
                  </a:lnTo>
                  <a:lnTo>
                    <a:pt x="4052" y="354"/>
                  </a:lnTo>
                  <a:lnTo>
                    <a:pt x="3919" y="357"/>
                  </a:lnTo>
                  <a:lnTo>
                    <a:pt x="3786" y="357"/>
                  </a:lnTo>
                  <a:lnTo>
                    <a:pt x="3655" y="353"/>
                  </a:lnTo>
                  <a:lnTo>
                    <a:pt x="3524" y="346"/>
                  </a:lnTo>
                  <a:lnTo>
                    <a:pt x="3396" y="336"/>
                  </a:lnTo>
                  <a:lnTo>
                    <a:pt x="3268" y="323"/>
                  </a:lnTo>
                  <a:lnTo>
                    <a:pt x="3141" y="306"/>
                  </a:lnTo>
                  <a:lnTo>
                    <a:pt x="3016" y="287"/>
                  </a:lnTo>
                  <a:lnTo>
                    <a:pt x="2894" y="264"/>
                  </a:lnTo>
                  <a:lnTo>
                    <a:pt x="2771" y="239"/>
                  </a:lnTo>
                  <a:lnTo>
                    <a:pt x="2653" y="211"/>
                  </a:lnTo>
                  <a:lnTo>
                    <a:pt x="2535" y="180"/>
                  </a:lnTo>
                  <a:lnTo>
                    <a:pt x="2444" y="156"/>
                  </a:lnTo>
                  <a:lnTo>
                    <a:pt x="2351" y="133"/>
                  </a:lnTo>
                  <a:lnTo>
                    <a:pt x="2257" y="112"/>
                  </a:lnTo>
                  <a:lnTo>
                    <a:pt x="2162" y="94"/>
                  </a:lnTo>
                  <a:lnTo>
                    <a:pt x="2068" y="77"/>
                  </a:lnTo>
                  <a:lnTo>
                    <a:pt x="1972" y="62"/>
                  </a:lnTo>
                  <a:lnTo>
                    <a:pt x="1878" y="49"/>
                  </a:lnTo>
                  <a:lnTo>
                    <a:pt x="1782" y="38"/>
                  </a:lnTo>
                  <a:lnTo>
                    <a:pt x="1687" y="28"/>
                  </a:lnTo>
                  <a:lnTo>
                    <a:pt x="1593" y="20"/>
                  </a:lnTo>
                  <a:lnTo>
                    <a:pt x="1498" y="13"/>
                  </a:lnTo>
                  <a:lnTo>
                    <a:pt x="1404" y="7"/>
                  </a:lnTo>
                  <a:lnTo>
                    <a:pt x="1310" y="3"/>
                  </a:lnTo>
                  <a:lnTo>
                    <a:pt x="1217" y="1"/>
                  </a:lnTo>
                  <a:lnTo>
                    <a:pt x="1124" y="0"/>
                  </a:lnTo>
                  <a:lnTo>
                    <a:pt x="1034" y="0"/>
                  </a:lnTo>
                  <a:lnTo>
                    <a:pt x="944" y="1"/>
                  </a:lnTo>
                  <a:lnTo>
                    <a:pt x="855" y="4"/>
                  </a:lnTo>
                  <a:lnTo>
                    <a:pt x="768" y="7"/>
                  </a:lnTo>
                  <a:lnTo>
                    <a:pt x="682" y="11"/>
                  </a:lnTo>
                  <a:lnTo>
                    <a:pt x="598" y="17"/>
                  </a:lnTo>
                  <a:lnTo>
                    <a:pt x="515" y="24"/>
                  </a:lnTo>
                  <a:lnTo>
                    <a:pt x="435" y="31"/>
                  </a:lnTo>
                  <a:lnTo>
                    <a:pt x="356" y="39"/>
                  </a:lnTo>
                  <a:lnTo>
                    <a:pt x="280" y="49"/>
                  </a:lnTo>
                  <a:lnTo>
                    <a:pt x="207" y="59"/>
                  </a:lnTo>
                  <a:lnTo>
                    <a:pt x="135" y="69"/>
                  </a:lnTo>
                  <a:lnTo>
                    <a:pt x="66" y="80"/>
                  </a:lnTo>
                  <a:lnTo>
                    <a:pt x="0" y="91"/>
                  </a:lnTo>
                  <a:lnTo>
                    <a:pt x="0" y="93"/>
                  </a:lnTo>
                  <a:lnTo>
                    <a:pt x="66" y="80"/>
                  </a:lnTo>
                  <a:lnTo>
                    <a:pt x="135" y="70"/>
                  </a:lnTo>
                  <a:lnTo>
                    <a:pt x="207" y="59"/>
                  </a:lnTo>
                  <a:lnTo>
                    <a:pt x="280" y="49"/>
                  </a:lnTo>
                  <a:lnTo>
                    <a:pt x="357" y="41"/>
                  </a:lnTo>
                  <a:lnTo>
                    <a:pt x="435" y="32"/>
                  </a:lnTo>
                  <a:lnTo>
                    <a:pt x="516" y="25"/>
                  </a:lnTo>
                  <a:lnTo>
                    <a:pt x="598" y="18"/>
                  </a:lnTo>
                  <a:lnTo>
                    <a:pt x="682" y="13"/>
                  </a:lnTo>
                  <a:lnTo>
                    <a:pt x="768" y="8"/>
                  </a:lnTo>
                  <a:lnTo>
                    <a:pt x="855" y="4"/>
                  </a:lnTo>
                  <a:lnTo>
                    <a:pt x="944" y="3"/>
                  </a:lnTo>
                  <a:lnTo>
                    <a:pt x="1034" y="1"/>
                  </a:lnTo>
                  <a:lnTo>
                    <a:pt x="1124" y="1"/>
                  </a:lnTo>
                  <a:lnTo>
                    <a:pt x="1217" y="1"/>
                  </a:lnTo>
                  <a:lnTo>
                    <a:pt x="1310" y="4"/>
                  </a:lnTo>
                  <a:lnTo>
                    <a:pt x="1403" y="8"/>
                  </a:lnTo>
                  <a:lnTo>
                    <a:pt x="1497" y="14"/>
                  </a:lnTo>
                  <a:lnTo>
                    <a:pt x="1593" y="20"/>
                  </a:lnTo>
                  <a:lnTo>
                    <a:pt x="1687" y="28"/>
                  </a:lnTo>
                  <a:lnTo>
                    <a:pt x="1782" y="38"/>
                  </a:lnTo>
                  <a:lnTo>
                    <a:pt x="1878" y="51"/>
                  </a:lnTo>
                  <a:lnTo>
                    <a:pt x="1972" y="63"/>
                  </a:lnTo>
                  <a:lnTo>
                    <a:pt x="2068" y="79"/>
                  </a:lnTo>
                  <a:lnTo>
                    <a:pt x="2162" y="94"/>
                  </a:lnTo>
                  <a:lnTo>
                    <a:pt x="2257" y="114"/>
                  </a:lnTo>
                  <a:lnTo>
                    <a:pt x="2349" y="133"/>
                  </a:lnTo>
                  <a:lnTo>
                    <a:pt x="2442" y="156"/>
                  </a:lnTo>
                  <a:lnTo>
                    <a:pt x="2535" y="181"/>
                  </a:lnTo>
                  <a:lnTo>
                    <a:pt x="2652" y="212"/>
                  </a:lnTo>
                  <a:lnTo>
                    <a:pt x="2771" y="240"/>
                  </a:lnTo>
                  <a:lnTo>
                    <a:pt x="2892" y="266"/>
                  </a:lnTo>
                  <a:lnTo>
                    <a:pt x="3016" y="288"/>
                  </a:lnTo>
                  <a:lnTo>
                    <a:pt x="3141" y="308"/>
                  </a:lnTo>
                  <a:lnTo>
                    <a:pt x="3268" y="323"/>
                  </a:lnTo>
                  <a:lnTo>
                    <a:pt x="3395" y="337"/>
                  </a:lnTo>
                  <a:lnTo>
                    <a:pt x="3524" y="347"/>
                  </a:lnTo>
                  <a:lnTo>
                    <a:pt x="3655" y="354"/>
                  </a:lnTo>
                  <a:lnTo>
                    <a:pt x="3786" y="357"/>
                  </a:lnTo>
                  <a:lnTo>
                    <a:pt x="3919" y="358"/>
                  </a:lnTo>
                  <a:lnTo>
                    <a:pt x="4053" y="354"/>
                  </a:lnTo>
                  <a:lnTo>
                    <a:pt x="4187" y="349"/>
                  </a:lnTo>
                  <a:lnTo>
                    <a:pt x="4322" y="339"/>
                  </a:lnTo>
                  <a:lnTo>
                    <a:pt x="4457" y="326"/>
                  </a:lnTo>
                  <a:lnTo>
                    <a:pt x="4593" y="309"/>
                  </a:lnTo>
                  <a:lnTo>
                    <a:pt x="4730" y="289"/>
                  </a:lnTo>
                  <a:lnTo>
                    <a:pt x="4866" y="266"/>
                  </a:lnTo>
                  <a:lnTo>
                    <a:pt x="5003" y="237"/>
                  </a:lnTo>
                  <a:lnTo>
                    <a:pt x="5139" y="208"/>
                  </a:lnTo>
                  <a:lnTo>
                    <a:pt x="5277" y="173"/>
                  </a:lnTo>
                  <a:lnTo>
                    <a:pt x="5414" y="135"/>
                  </a:lnTo>
                  <a:lnTo>
                    <a:pt x="5550" y="93"/>
                  </a:lnTo>
                  <a:lnTo>
                    <a:pt x="5685" y="46"/>
                  </a:lnTo>
                  <a:lnTo>
                    <a:pt x="5753" y="21"/>
                  </a:lnTo>
                </a:path>
              </a:pathLst>
            </a:custGeom>
            <a:noFill/>
            <a:ln w="0" cap="flat">
              <a:solidFill>
                <a:srgbClr val="FFFFFF"/>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pPr fontAlgn="base">
                <a:spcBef>
                  <a:spcPct val="0"/>
                </a:spcBef>
                <a:spcAft>
                  <a:spcPct val="0"/>
                </a:spcAft>
              </a:pPr>
              <a:endParaRPr lang="en-GB" sz="1350">
                <a:solidFill>
                  <a:srgbClr val="58585A"/>
                </a:solidFill>
              </a:endParaRPr>
            </a:p>
          </p:txBody>
        </p:sp>
      </p:grpSp>
      <p:sp>
        <p:nvSpPr>
          <p:cNvPr id="8" name="TextBox 6"/>
          <p:cNvSpPr txBox="1">
            <a:spLocks noChangeArrowheads="1"/>
          </p:cNvSpPr>
          <p:nvPr userDrawn="1"/>
        </p:nvSpPr>
        <p:spPr bwMode="auto">
          <a:xfrm>
            <a:off x="241300" y="4869656"/>
            <a:ext cx="1500732" cy="69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tIns="0" bIns="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r>
              <a:rPr lang="en-GB" sz="450">
                <a:solidFill>
                  <a:srgbClr val="FFFFFF"/>
                </a:solidFill>
              </a:rPr>
              <a:t>© The Insights Group Ltd, 2011. All rights reserved.</a:t>
            </a:r>
          </a:p>
        </p:txBody>
      </p:sp>
      <p:sp>
        <p:nvSpPr>
          <p:cNvPr id="2" name="Title 1"/>
          <p:cNvSpPr>
            <a:spLocks noGrp="1"/>
          </p:cNvSpPr>
          <p:nvPr>
            <p:ph type="title"/>
          </p:nvPr>
        </p:nvSpPr>
        <p:spPr>
          <a:xfrm>
            <a:off x="503040" y="303498"/>
            <a:ext cx="3348880" cy="1566174"/>
          </a:xfrm>
        </p:spPr>
        <p:txBody>
          <a:bodyPr anchor="t"/>
          <a:lstStyle>
            <a:lvl1pPr>
              <a:defRPr>
                <a:solidFill>
                  <a:schemeClr val="tx2"/>
                </a:solidFill>
                <a:latin typeface="+mj-lt"/>
              </a:defRPr>
            </a:lvl1pPr>
          </a:lstStyle>
          <a:p>
            <a:r>
              <a:rPr lang="en-US"/>
              <a:t>Click to edit Master title style</a:t>
            </a:r>
            <a:endParaRPr lang="en-GB" dirty="0"/>
          </a:p>
        </p:txBody>
      </p:sp>
      <p:sp>
        <p:nvSpPr>
          <p:cNvPr id="3" name="Content Placeholder 2"/>
          <p:cNvSpPr>
            <a:spLocks noGrp="1"/>
          </p:cNvSpPr>
          <p:nvPr>
            <p:ph idx="1"/>
          </p:nvPr>
        </p:nvSpPr>
        <p:spPr>
          <a:xfrm>
            <a:off x="4572000" y="303498"/>
            <a:ext cx="4104456" cy="3888432"/>
          </a:xfrm>
        </p:spPr>
        <p:txBody>
          <a:bodyPr/>
          <a:lstStyle>
            <a:lvl1pPr>
              <a:spcBef>
                <a:spcPts val="900"/>
              </a:spcBef>
              <a:spcAft>
                <a:spcPts val="750"/>
              </a:spcAft>
              <a:defRPr sz="2550">
                <a:latin typeface="+mj-lt"/>
              </a:defRPr>
            </a:lvl1pPr>
            <a:lvl2pPr>
              <a:buClr>
                <a:srgbClr val="BECD00"/>
              </a:buClr>
              <a:defRPr>
                <a:latin typeface="+mj-lt"/>
              </a:defRPr>
            </a:lvl2pPr>
            <a:lvl3pPr>
              <a:buClr>
                <a:srgbClr val="BECD00"/>
              </a:buClr>
              <a:defRPr>
                <a:latin typeface="+mj-lt"/>
              </a:defRPr>
            </a:lvl3pPr>
            <a:lvl4pPr>
              <a:buClr>
                <a:srgbClr val="BECD00"/>
              </a:buClr>
              <a:defRPr>
                <a:latin typeface="+mj-lt"/>
              </a:defRPr>
            </a:lvl4pPr>
            <a:lvl5pPr>
              <a:buClr>
                <a:srgbClr val="BECD00"/>
              </a:buClr>
              <a:defRPr>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9" name="Content Placeholder 2"/>
          <p:cNvSpPr>
            <a:spLocks noGrp="1"/>
          </p:cNvSpPr>
          <p:nvPr>
            <p:ph idx="13"/>
          </p:nvPr>
        </p:nvSpPr>
        <p:spPr>
          <a:xfrm>
            <a:off x="503628" y="1977684"/>
            <a:ext cx="3348293" cy="2214246"/>
          </a:xfrm>
        </p:spPr>
        <p:txBody>
          <a:bodyPr/>
          <a:lstStyle>
            <a:lvl1pPr>
              <a:spcBef>
                <a:spcPts val="900"/>
              </a:spcBef>
              <a:spcAft>
                <a:spcPts val="750"/>
              </a:spcAft>
              <a:defRPr sz="2550">
                <a:latin typeface="+mj-lt"/>
              </a:defRPr>
            </a:lvl1pPr>
            <a:lvl2pPr>
              <a:buClr>
                <a:srgbClr val="BECD00"/>
              </a:buClr>
              <a:defRPr>
                <a:latin typeface="+mj-lt"/>
              </a:defRPr>
            </a:lvl2pPr>
            <a:lvl3pPr>
              <a:buClr>
                <a:srgbClr val="BECD00"/>
              </a:buClr>
              <a:defRPr>
                <a:latin typeface="+mj-lt"/>
              </a:defRPr>
            </a:lvl3pPr>
            <a:lvl4pPr>
              <a:buClr>
                <a:srgbClr val="BECD00"/>
              </a:buClr>
              <a:defRPr>
                <a:latin typeface="+mj-lt"/>
              </a:defRPr>
            </a:lvl4pPr>
            <a:lvl5pPr>
              <a:buClr>
                <a:srgbClr val="BECD00"/>
              </a:buClr>
              <a:defRPr>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Tree>
    <p:extLst>
      <p:ext uri="{BB962C8B-B14F-4D97-AF65-F5344CB8AC3E}">
        <p14:creationId xmlns:p14="http://schemas.microsoft.com/office/powerpoint/2010/main" val="2226707275"/>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obj" preserve="1">
  <p:cSld name="Orange - Single Column">
    <p:spTree>
      <p:nvGrpSpPr>
        <p:cNvPr id="1" name=""/>
        <p:cNvGrpSpPr/>
        <p:nvPr/>
      </p:nvGrpSpPr>
      <p:grpSpPr>
        <a:xfrm>
          <a:off x="0" y="0"/>
          <a:ext cx="0" cy="0"/>
          <a:chOff x="0" y="0"/>
          <a:chExt cx="0" cy="0"/>
        </a:xfrm>
      </p:grpSpPr>
      <p:grpSp>
        <p:nvGrpSpPr>
          <p:cNvPr id="4" name="Group 8"/>
          <p:cNvGrpSpPr>
            <a:grpSpLocks/>
          </p:cNvGrpSpPr>
          <p:nvPr userDrawn="1"/>
        </p:nvGrpSpPr>
        <p:grpSpPr bwMode="auto">
          <a:xfrm>
            <a:off x="-3175" y="4377928"/>
            <a:ext cx="9147175" cy="765572"/>
            <a:chOff x="-1588" y="5838826"/>
            <a:chExt cx="9147176" cy="1020762"/>
          </a:xfrm>
        </p:grpSpPr>
        <p:sp>
          <p:nvSpPr>
            <p:cNvPr id="5" name="Freeform 11"/>
            <p:cNvSpPr>
              <a:spLocks/>
            </p:cNvSpPr>
            <p:nvPr userDrawn="1"/>
          </p:nvSpPr>
          <p:spPr bwMode="auto">
            <a:xfrm>
              <a:off x="-1588" y="5838826"/>
              <a:ext cx="9147176" cy="1020762"/>
            </a:xfrm>
            <a:custGeom>
              <a:avLst/>
              <a:gdLst>
                <a:gd name="T0" fmla="*/ 9147176 w 4096"/>
                <a:gd name="T1" fmla="*/ 1020762 h 458"/>
                <a:gd name="T2" fmla="*/ 9147176 w 4096"/>
                <a:gd name="T3" fmla="*/ 220645 h 458"/>
                <a:gd name="T4" fmla="*/ 4372600 w 4096"/>
                <a:gd name="T5" fmla="*/ 499237 h 458"/>
                <a:gd name="T6" fmla="*/ 0 w 4096"/>
                <a:gd name="T7" fmla="*/ 138182 h 458"/>
                <a:gd name="T8" fmla="*/ 0 w 4096"/>
                <a:gd name="T9" fmla="*/ 1020762 h 458"/>
                <a:gd name="T10" fmla="*/ 9147176 w 4096"/>
                <a:gd name="T11" fmla="*/ 1020762 h 458"/>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4096" h="458">
                  <a:moveTo>
                    <a:pt x="4096" y="458"/>
                  </a:moveTo>
                  <a:cubicBezTo>
                    <a:pt x="4096" y="99"/>
                    <a:pt x="4096" y="99"/>
                    <a:pt x="4096" y="99"/>
                  </a:cubicBezTo>
                  <a:cubicBezTo>
                    <a:pt x="3628" y="283"/>
                    <a:pt x="2767" y="441"/>
                    <a:pt x="1958" y="224"/>
                  </a:cubicBezTo>
                  <a:cubicBezTo>
                    <a:pt x="1153" y="6"/>
                    <a:pt x="568" y="0"/>
                    <a:pt x="0" y="62"/>
                  </a:cubicBezTo>
                  <a:cubicBezTo>
                    <a:pt x="0" y="458"/>
                    <a:pt x="0" y="458"/>
                    <a:pt x="0" y="458"/>
                  </a:cubicBezTo>
                  <a:lnTo>
                    <a:pt x="4096" y="458"/>
                  </a:lnTo>
                  <a:close/>
                </a:path>
              </a:pathLst>
            </a:custGeom>
            <a:solidFill>
              <a:srgbClr val="F5A2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sz="1350">
                <a:solidFill>
                  <a:srgbClr val="58585A"/>
                </a:solidFill>
              </a:endParaRPr>
            </a:p>
          </p:txBody>
        </p:sp>
        <p:sp>
          <p:nvSpPr>
            <p:cNvPr id="6" name="Freeform 13"/>
            <p:cNvSpPr>
              <a:spLocks/>
            </p:cNvSpPr>
            <p:nvPr userDrawn="1"/>
          </p:nvSpPr>
          <p:spPr bwMode="auto">
            <a:xfrm>
              <a:off x="-1588" y="6032501"/>
              <a:ext cx="9132889" cy="568325"/>
            </a:xfrm>
            <a:custGeom>
              <a:avLst/>
              <a:gdLst>
                <a:gd name="T0" fmla="*/ 9024939 w 5753"/>
                <a:gd name="T1" fmla="*/ 73025 h 358"/>
                <a:gd name="T2" fmla="*/ 8591551 w 5753"/>
                <a:gd name="T3" fmla="*/ 211138 h 358"/>
                <a:gd name="T4" fmla="*/ 8375651 w 5753"/>
                <a:gd name="T5" fmla="*/ 271463 h 358"/>
                <a:gd name="T6" fmla="*/ 7942264 w 5753"/>
                <a:gd name="T7" fmla="*/ 376238 h 358"/>
                <a:gd name="T8" fmla="*/ 7724776 w 5753"/>
                <a:gd name="T9" fmla="*/ 419100 h 358"/>
                <a:gd name="T10" fmla="*/ 7291389 w 5753"/>
                <a:gd name="T11" fmla="*/ 488950 h 358"/>
                <a:gd name="T12" fmla="*/ 7075489 w 5753"/>
                <a:gd name="T13" fmla="*/ 515938 h 358"/>
                <a:gd name="T14" fmla="*/ 6646864 w 5753"/>
                <a:gd name="T15" fmla="*/ 550863 h 358"/>
                <a:gd name="T16" fmla="*/ 6432551 w 5753"/>
                <a:gd name="T17" fmla="*/ 561975 h 358"/>
                <a:gd name="T18" fmla="*/ 6010276 w 5753"/>
                <a:gd name="T19" fmla="*/ 566738 h 358"/>
                <a:gd name="T20" fmla="*/ 5802313 w 5753"/>
                <a:gd name="T21" fmla="*/ 560388 h 358"/>
                <a:gd name="T22" fmla="*/ 5391151 w 5753"/>
                <a:gd name="T23" fmla="*/ 533400 h 358"/>
                <a:gd name="T24" fmla="*/ 5187951 w 5753"/>
                <a:gd name="T25" fmla="*/ 512763 h 358"/>
                <a:gd name="T26" fmla="*/ 4787901 w 5753"/>
                <a:gd name="T27" fmla="*/ 455613 h 358"/>
                <a:gd name="T28" fmla="*/ 4594226 w 5753"/>
                <a:gd name="T29" fmla="*/ 419100 h 358"/>
                <a:gd name="T30" fmla="*/ 4211638 w 5753"/>
                <a:gd name="T31" fmla="*/ 334963 h 358"/>
                <a:gd name="T32" fmla="*/ 3879851 w 5753"/>
                <a:gd name="T33" fmla="*/ 247650 h 358"/>
                <a:gd name="T34" fmla="*/ 3432176 w 5753"/>
                <a:gd name="T35" fmla="*/ 149225 h 358"/>
                <a:gd name="T36" fmla="*/ 2981325 w 5753"/>
                <a:gd name="T37" fmla="*/ 77788 h 358"/>
                <a:gd name="T38" fmla="*/ 2528888 w 5753"/>
                <a:gd name="T39" fmla="*/ 31750 h 358"/>
                <a:gd name="T40" fmla="*/ 2079625 w 5753"/>
                <a:gd name="T41" fmla="*/ 4763 h 358"/>
                <a:gd name="T42" fmla="*/ 1641475 w 5753"/>
                <a:gd name="T43" fmla="*/ 0 h 358"/>
                <a:gd name="T44" fmla="*/ 1219200 w 5753"/>
                <a:gd name="T45" fmla="*/ 11113 h 358"/>
                <a:gd name="T46" fmla="*/ 817563 w 5753"/>
                <a:gd name="T47" fmla="*/ 38100 h 358"/>
                <a:gd name="T48" fmla="*/ 444500 w 5753"/>
                <a:gd name="T49" fmla="*/ 77788 h 358"/>
                <a:gd name="T50" fmla="*/ 104775 w 5753"/>
                <a:gd name="T51" fmla="*/ 127000 h 358"/>
                <a:gd name="T52" fmla="*/ 0 w 5753"/>
                <a:gd name="T53" fmla="*/ 147638 h 358"/>
                <a:gd name="T54" fmla="*/ 214313 w 5753"/>
                <a:gd name="T55" fmla="*/ 111125 h 358"/>
                <a:gd name="T56" fmla="*/ 328613 w 5753"/>
                <a:gd name="T57" fmla="*/ 93663 h 358"/>
                <a:gd name="T58" fmla="*/ 566738 w 5753"/>
                <a:gd name="T59" fmla="*/ 65088 h 358"/>
                <a:gd name="T60" fmla="*/ 690563 w 5753"/>
                <a:gd name="T61" fmla="*/ 50800 h 358"/>
                <a:gd name="T62" fmla="*/ 949325 w 5753"/>
                <a:gd name="T63" fmla="*/ 28575 h 358"/>
                <a:gd name="T64" fmla="*/ 1082675 w 5753"/>
                <a:gd name="T65" fmla="*/ 20638 h 358"/>
                <a:gd name="T66" fmla="*/ 1357313 w 5753"/>
                <a:gd name="T67" fmla="*/ 6350 h 358"/>
                <a:gd name="T68" fmla="*/ 1498600 w 5753"/>
                <a:gd name="T69" fmla="*/ 4763 h 358"/>
                <a:gd name="T70" fmla="*/ 1784350 w 5753"/>
                <a:gd name="T71" fmla="*/ 1588 h 358"/>
                <a:gd name="T72" fmla="*/ 1931988 w 5753"/>
                <a:gd name="T73" fmla="*/ 1588 h 358"/>
                <a:gd name="T74" fmla="*/ 2227263 w 5753"/>
                <a:gd name="T75" fmla="*/ 12700 h 358"/>
                <a:gd name="T76" fmla="*/ 2376488 w 5753"/>
                <a:gd name="T77" fmla="*/ 22225 h 358"/>
                <a:gd name="T78" fmla="*/ 2678113 w 5753"/>
                <a:gd name="T79" fmla="*/ 44450 h 358"/>
                <a:gd name="T80" fmla="*/ 2828925 w 5753"/>
                <a:gd name="T81" fmla="*/ 60325 h 358"/>
                <a:gd name="T82" fmla="*/ 3130551 w 5753"/>
                <a:gd name="T83" fmla="*/ 100013 h 358"/>
                <a:gd name="T84" fmla="*/ 3282951 w 5753"/>
                <a:gd name="T85" fmla="*/ 125413 h 358"/>
                <a:gd name="T86" fmla="*/ 3582988 w 5753"/>
                <a:gd name="T87" fmla="*/ 180975 h 358"/>
                <a:gd name="T88" fmla="*/ 3729038 w 5753"/>
                <a:gd name="T89" fmla="*/ 211138 h 358"/>
                <a:gd name="T90" fmla="*/ 4024313 w 5753"/>
                <a:gd name="T91" fmla="*/ 287338 h 358"/>
                <a:gd name="T92" fmla="*/ 4591051 w 5753"/>
                <a:gd name="T93" fmla="*/ 422275 h 358"/>
                <a:gd name="T94" fmla="*/ 5187951 w 5753"/>
                <a:gd name="T95" fmla="*/ 512763 h 358"/>
                <a:gd name="T96" fmla="*/ 5802313 w 5753"/>
                <a:gd name="T97" fmla="*/ 561975 h 358"/>
                <a:gd name="T98" fmla="*/ 6434139 w 5753"/>
                <a:gd name="T99" fmla="*/ 561975 h 358"/>
                <a:gd name="T100" fmla="*/ 7075489 w 5753"/>
                <a:gd name="T101" fmla="*/ 517525 h 358"/>
                <a:gd name="T102" fmla="*/ 7724776 w 5753"/>
                <a:gd name="T103" fmla="*/ 422275 h 358"/>
                <a:gd name="T104" fmla="*/ 8377239 w 5753"/>
                <a:gd name="T105" fmla="*/ 274638 h 358"/>
                <a:gd name="T106" fmla="*/ 9024939 w 5753"/>
                <a:gd name="T107" fmla="*/ 73025 h 358"/>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0" t="0" r="r" b="b"/>
              <a:pathLst>
                <a:path w="5753" h="358">
                  <a:moveTo>
                    <a:pt x="5753" y="21"/>
                  </a:moveTo>
                  <a:lnTo>
                    <a:pt x="5685" y="46"/>
                  </a:lnTo>
                  <a:lnTo>
                    <a:pt x="5549" y="91"/>
                  </a:lnTo>
                  <a:lnTo>
                    <a:pt x="5412" y="133"/>
                  </a:lnTo>
                  <a:lnTo>
                    <a:pt x="5276" y="171"/>
                  </a:lnTo>
                  <a:lnTo>
                    <a:pt x="5139" y="207"/>
                  </a:lnTo>
                  <a:lnTo>
                    <a:pt x="5003" y="237"/>
                  </a:lnTo>
                  <a:lnTo>
                    <a:pt x="4866" y="264"/>
                  </a:lnTo>
                  <a:lnTo>
                    <a:pt x="4730" y="288"/>
                  </a:lnTo>
                  <a:lnTo>
                    <a:pt x="4593" y="308"/>
                  </a:lnTo>
                  <a:lnTo>
                    <a:pt x="4457" y="325"/>
                  </a:lnTo>
                  <a:lnTo>
                    <a:pt x="4322" y="337"/>
                  </a:lnTo>
                  <a:lnTo>
                    <a:pt x="4187" y="347"/>
                  </a:lnTo>
                  <a:lnTo>
                    <a:pt x="4052" y="354"/>
                  </a:lnTo>
                  <a:lnTo>
                    <a:pt x="3919" y="357"/>
                  </a:lnTo>
                  <a:lnTo>
                    <a:pt x="3786" y="357"/>
                  </a:lnTo>
                  <a:lnTo>
                    <a:pt x="3655" y="353"/>
                  </a:lnTo>
                  <a:lnTo>
                    <a:pt x="3524" y="346"/>
                  </a:lnTo>
                  <a:lnTo>
                    <a:pt x="3396" y="336"/>
                  </a:lnTo>
                  <a:lnTo>
                    <a:pt x="3268" y="323"/>
                  </a:lnTo>
                  <a:lnTo>
                    <a:pt x="3141" y="306"/>
                  </a:lnTo>
                  <a:lnTo>
                    <a:pt x="3016" y="287"/>
                  </a:lnTo>
                  <a:lnTo>
                    <a:pt x="2894" y="264"/>
                  </a:lnTo>
                  <a:lnTo>
                    <a:pt x="2771" y="239"/>
                  </a:lnTo>
                  <a:lnTo>
                    <a:pt x="2653" y="211"/>
                  </a:lnTo>
                  <a:lnTo>
                    <a:pt x="2535" y="180"/>
                  </a:lnTo>
                  <a:lnTo>
                    <a:pt x="2444" y="156"/>
                  </a:lnTo>
                  <a:lnTo>
                    <a:pt x="2351" y="133"/>
                  </a:lnTo>
                  <a:lnTo>
                    <a:pt x="2257" y="112"/>
                  </a:lnTo>
                  <a:lnTo>
                    <a:pt x="2162" y="94"/>
                  </a:lnTo>
                  <a:lnTo>
                    <a:pt x="2068" y="77"/>
                  </a:lnTo>
                  <a:lnTo>
                    <a:pt x="1972" y="62"/>
                  </a:lnTo>
                  <a:lnTo>
                    <a:pt x="1878" y="49"/>
                  </a:lnTo>
                  <a:lnTo>
                    <a:pt x="1782" y="38"/>
                  </a:lnTo>
                  <a:lnTo>
                    <a:pt x="1687" y="28"/>
                  </a:lnTo>
                  <a:lnTo>
                    <a:pt x="1593" y="20"/>
                  </a:lnTo>
                  <a:lnTo>
                    <a:pt x="1498" y="13"/>
                  </a:lnTo>
                  <a:lnTo>
                    <a:pt x="1404" y="7"/>
                  </a:lnTo>
                  <a:lnTo>
                    <a:pt x="1310" y="3"/>
                  </a:lnTo>
                  <a:lnTo>
                    <a:pt x="1217" y="1"/>
                  </a:lnTo>
                  <a:lnTo>
                    <a:pt x="1124" y="0"/>
                  </a:lnTo>
                  <a:lnTo>
                    <a:pt x="1034" y="0"/>
                  </a:lnTo>
                  <a:lnTo>
                    <a:pt x="944" y="1"/>
                  </a:lnTo>
                  <a:lnTo>
                    <a:pt x="855" y="4"/>
                  </a:lnTo>
                  <a:lnTo>
                    <a:pt x="768" y="7"/>
                  </a:lnTo>
                  <a:lnTo>
                    <a:pt x="682" y="11"/>
                  </a:lnTo>
                  <a:lnTo>
                    <a:pt x="598" y="17"/>
                  </a:lnTo>
                  <a:lnTo>
                    <a:pt x="515" y="24"/>
                  </a:lnTo>
                  <a:lnTo>
                    <a:pt x="435" y="31"/>
                  </a:lnTo>
                  <a:lnTo>
                    <a:pt x="356" y="39"/>
                  </a:lnTo>
                  <a:lnTo>
                    <a:pt x="280" y="49"/>
                  </a:lnTo>
                  <a:lnTo>
                    <a:pt x="207" y="59"/>
                  </a:lnTo>
                  <a:lnTo>
                    <a:pt x="135" y="69"/>
                  </a:lnTo>
                  <a:lnTo>
                    <a:pt x="66" y="80"/>
                  </a:lnTo>
                  <a:lnTo>
                    <a:pt x="0" y="91"/>
                  </a:lnTo>
                  <a:lnTo>
                    <a:pt x="0" y="93"/>
                  </a:lnTo>
                  <a:lnTo>
                    <a:pt x="66" y="80"/>
                  </a:lnTo>
                  <a:lnTo>
                    <a:pt x="135" y="70"/>
                  </a:lnTo>
                  <a:lnTo>
                    <a:pt x="207" y="59"/>
                  </a:lnTo>
                  <a:lnTo>
                    <a:pt x="280" y="49"/>
                  </a:lnTo>
                  <a:lnTo>
                    <a:pt x="357" y="41"/>
                  </a:lnTo>
                  <a:lnTo>
                    <a:pt x="435" y="32"/>
                  </a:lnTo>
                  <a:lnTo>
                    <a:pt x="516" y="25"/>
                  </a:lnTo>
                  <a:lnTo>
                    <a:pt x="598" y="18"/>
                  </a:lnTo>
                  <a:lnTo>
                    <a:pt x="682" y="13"/>
                  </a:lnTo>
                  <a:lnTo>
                    <a:pt x="768" y="8"/>
                  </a:lnTo>
                  <a:lnTo>
                    <a:pt x="855" y="4"/>
                  </a:lnTo>
                  <a:lnTo>
                    <a:pt x="944" y="3"/>
                  </a:lnTo>
                  <a:lnTo>
                    <a:pt x="1034" y="1"/>
                  </a:lnTo>
                  <a:lnTo>
                    <a:pt x="1124" y="1"/>
                  </a:lnTo>
                  <a:lnTo>
                    <a:pt x="1217" y="1"/>
                  </a:lnTo>
                  <a:lnTo>
                    <a:pt x="1310" y="4"/>
                  </a:lnTo>
                  <a:lnTo>
                    <a:pt x="1403" y="8"/>
                  </a:lnTo>
                  <a:lnTo>
                    <a:pt x="1497" y="14"/>
                  </a:lnTo>
                  <a:lnTo>
                    <a:pt x="1593" y="20"/>
                  </a:lnTo>
                  <a:lnTo>
                    <a:pt x="1687" y="28"/>
                  </a:lnTo>
                  <a:lnTo>
                    <a:pt x="1782" y="38"/>
                  </a:lnTo>
                  <a:lnTo>
                    <a:pt x="1878" y="51"/>
                  </a:lnTo>
                  <a:lnTo>
                    <a:pt x="1972" y="63"/>
                  </a:lnTo>
                  <a:lnTo>
                    <a:pt x="2068" y="79"/>
                  </a:lnTo>
                  <a:lnTo>
                    <a:pt x="2162" y="94"/>
                  </a:lnTo>
                  <a:lnTo>
                    <a:pt x="2257" y="114"/>
                  </a:lnTo>
                  <a:lnTo>
                    <a:pt x="2349" y="133"/>
                  </a:lnTo>
                  <a:lnTo>
                    <a:pt x="2442" y="156"/>
                  </a:lnTo>
                  <a:lnTo>
                    <a:pt x="2535" y="181"/>
                  </a:lnTo>
                  <a:lnTo>
                    <a:pt x="2652" y="212"/>
                  </a:lnTo>
                  <a:lnTo>
                    <a:pt x="2771" y="240"/>
                  </a:lnTo>
                  <a:lnTo>
                    <a:pt x="2892" y="266"/>
                  </a:lnTo>
                  <a:lnTo>
                    <a:pt x="3016" y="288"/>
                  </a:lnTo>
                  <a:lnTo>
                    <a:pt x="3141" y="308"/>
                  </a:lnTo>
                  <a:lnTo>
                    <a:pt x="3268" y="323"/>
                  </a:lnTo>
                  <a:lnTo>
                    <a:pt x="3395" y="337"/>
                  </a:lnTo>
                  <a:lnTo>
                    <a:pt x="3524" y="347"/>
                  </a:lnTo>
                  <a:lnTo>
                    <a:pt x="3655" y="354"/>
                  </a:lnTo>
                  <a:lnTo>
                    <a:pt x="3786" y="357"/>
                  </a:lnTo>
                  <a:lnTo>
                    <a:pt x="3919" y="358"/>
                  </a:lnTo>
                  <a:lnTo>
                    <a:pt x="4053" y="354"/>
                  </a:lnTo>
                  <a:lnTo>
                    <a:pt x="4187" y="349"/>
                  </a:lnTo>
                  <a:lnTo>
                    <a:pt x="4322" y="339"/>
                  </a:lnTo>
                  <a:lnTo>
                    <a:pt x="4457" y="326"/>
                  </a:lnTo>
                  <a:lnTo>
                    <a:pt x="4593" y="309"/>
                  </a:lnTo>
                  <a:lnTo>
                    <a:pt x="4730" y="289"/>
                  </a:lnTo>
                  <a:lnTo>
                    <a:pt x="4866" y="266"/>
                  </a:lnTo>
                  <a:lnTo>
                    <a:pt x="5003" y="237"/>
                  </a:lnTo>
                  <a:lnTo>
                    <a:pt x="5139" y="208"/>
                  </a:lnTo>
                  <a:lnTo>
                    <a:pt x="5277" y="173"/>
                  </a:lnTo>
                  <a:lnTo>
                    <a:pt x="5414" y="135"/>
                  </a:lnTo>
                  <a:lnTo>
                    <a:pt x="5550" y="93"/>
                  </a:lnTo>
                  <a:lnTo>
                    <a:pt x="5685" y="46"/>
                  </a:lnTo>
                  <a:lnTo>
                    <a:pt x="5753" y="21"/>
                  </a:lnTo>
                </a:path>
              </a:pathLst>
            </a:custGeom>
            <a:noFill/>
            <a:ln w="0" cap="flat">
              <a:solidFill>
                <a:srgbClr val="FFFFFF"/>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pPr fontAlgn="base">
                <a:spcBef>
                  <a:spcPct val="0"/>
                </a:spcBef>
                <a:spcAft>
                  <a:spcPct val="0"/>
                </a:spcAft>
              </a:pPr>
              <a:endParaRPr lang="en-GB" sz="1350">
                <a:solidFill>
                  <a:srgbClr val="58585A"/>
                </a:solidFill>
              </a:endParaRPr>
            </a:p>
          </p:txBody>
        </p:sp>
      </p:grpSp>
      <p:sp>
        <p:nvSpPr>
          <p:cNvPr id="7" name="TextBox 6"/>
          <p:cNvSpPr txBox="1">
            <a:spLocks noChangeArrowheads="1"/>
          </p:cNvSpPr>
          <p:nvPr userDrawn="1"/>
        </p:nvSpPr>
        <p:spPr bwMode="auto">
          <a:xfrm>
            <a:off x="241300" y="4869656"/>
            <a:ext cx="1500732" cy="69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tIns="0" bIns="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r>
              <a:rPr lang="en-GB" sz="450">
                <a:solidFill>
                  <a:srgbClr val="FFFFFF"/>
                </a:solidFill>
              </a:rPr>
              <a:t>© The Insights Group Ltd, 2011. All rights reserved.</a:t>
            </a:r>
          </a:p>
        </p:txBody>
      </p:sp>
      <p:sp>
        <p:nvSpPr>
          <p:cNvPr id="2" name="Title 1"/>
          <p:cNvSpPr>
            <a:spLocks noGrp="1"/>
          </p:cNvSpPr>
          <p:nvPr>
            <p:ph type="title"/>
          </p:nvPr>
        </p:nvSpPr>
        <p:spPr>
          <a:xfrm>
            <a:off x="503040" y="87474"/>
            <a:ext cx="8101408" cy="857250"/>
          </a:xfrm>
        </p:spPr>
        <p:txBody>
          <a:bodyPr/>
          <a:lstStyle>
            <a:lvl1pPr>
              <a:defRPr>
                <a:solidFill>
                  <a:schemeClr val="tx2"/>
                </a:solidFill>
              </a:defRPr>
            </a:lvl1pPr>
          </a:lstStyle>
          <a:p>
            <a:r>
              <a:rPr lang="en-US"/>
              <a:t>Click to edit Master title style</a:t>
            </a:r>
            <a:endParaRPr lang="en-GB" dirty="0"/>
          </a:p>
        </p:txBody>
      </p:sp>
      <p:sp>
        <p:nvSpPr>
          <p:cNvPr id="3" name="Content Placeholder 2"/>
          <p:cNvSpPr>
            <a:spLocks noGrp="1"/>
          </p:cNvSpPr>
          <p:nvPr>
            <p:ph idx="1"/>
          </p:nvPr>
        </p:nvSpPr>
        <p:spPr>
          <a:xfrm>
            <a:off x="503040" y="1059582"/>
            <a:ext cx="8101408" cy="3186354"/>
          </a:xfrm>
        </p:spPr>
        <p:txBody>
          <a:bodyPr/>
          <a:lstStyle>
            <a:lvl1pPr>
              <a:spcBef>
                <a:spcPts val="900"/>
              </a:spcBef>
              <a:spcAft>
                <a:spcPts val="750"/>
              </a:spcAft>
              <a:defRPr sz="2550">
                <a:latin typeface="+mj-lt"/>
              </a:defRPr>
            </a:lvl1pPr>
            <a:lvl2pPr>
              <a:buClr>
                <a:srgbClr val="F5A200"/>
              </a:buClr>
              <a:defRPr>
                <a:latin typeface="+mj-lt"/>
              </a:defRPr>
            </a:lvl2pPr>
            <a:lvl3pPr>
              <a:buClr>
                <a:srgbClr val="F5A200"/>
              </a:buClr>
              <a:defRPr>
                <a:latin typeface="+mj-lt"/>
              </a:defRPr>
            </a:lvl3pPr>
            <a:lvl4pPr>
              <a:buClr>
                <a:srgbClr val="F5A200"/>
              </a:buClr>
              <a:defRPr>
                <a:latin typeface="+mj-lt"/>
              </a:defRPr>
            </a:lvl4pPr>
            <a:lvl5pPr>
              <a:buClr>
                <a:srgbClr val="F5A200"/>
              </a:buClr>
              <a:defRPr>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Tree>
    <p:extLst>
      <p:ext uri="{BB962C8B-B14F-4D97-AF65-F5344CB8AC3E}">
        <p14:creationId xmlns:p14="http://schemas.microsoft.com/office/powerpoint/2010/main" val="239750253"/>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obj" preserve="1">
  <p:cSld name="Orange - 2 Columns">
    <p:spTree>
      <p:nvGrpSpPr>
        <p:cNvPr id="1" name=""/>
        <p:cNvGrpSpPr/>
        <p:nvPr/>
      </p:nvGrpSpPr>
      <p:grpSpPr>
        <a:xfrm>
          <a:off x="0" y="0"/>
          <a:ext cx="0" cy="0"/>
          <a:chOff x="0" y="0"/>
          <a:chExt cx="0" cy="0"/>
        </a:xfrm>
      </p:grpSpPr>
      <p:grpSp>
        <p:nvGrpSpPr>
          <p:cNvPr id="5" name="Group 9"/>
          <p:cNvGrpSpPr>
            <a:grpSpLocks/>
          </p:cNvGrpSpPr>
          <p:nvPr userDrawn="1"/>
        </p:nvGrpSpPr>
        <p:grpSpPr bwMode="auto">
          <a:xfrm>
            <a:off x="-3175" y="4377928"/>
            <a:ext cx="9147175" cy="765572"/>
            <a:chOff x="-1588" y="5838826"/>
            <a:chExt cx="9147176" cy="1020762"/>
          </a:xfrm>
        </p:grpSpPr>
        <p:sp>
          <p:nvSpPr>
            <p:cNvPr id="6" name="Freeform 11"/>
            <p:cNvSpPr>
              <a:spLocks/>
            </p:cNvSpPr>
            <p:nvPr userDrawn="1"/>
          </p:nvSpPr>
          <p:spPr bwMode="auto">
            <a:xfrm>
              <a:off x="-1588" y="5838826"/>
              <a:ext cx="9147176" cy="1020762"/>
            </a:xfrm>
            <a:custGeom>
              <a:avLst/>
              <a:gdLst>
                <a:gd name="T0" fmla="*/ 9147176 w 4096"/>
                <a:gd name="T1" fmla="*/ 1020762 h 458"/>
                <a:gd name="T2" fmla="*/ 9147176 w 4096"/>
                <a:gd name="T3" fmla="*/ 220645 h 458"/>
                <a:gd name="T4" fmla="*/ 4372600 w 4096"/>
                <a:gd name="T5" fmla="*/ 499237 h 458"/>
                <a:gd name="T6" fmla="*/ 0 w 4096"/>
                <a:gd name="T7" fmla="*/ 138182 h 458"/>
                <a:gd name="T8" fmla="*/ 0 w 4096"/>
                <a:gd name="T9" fmla="*/ 1020762 h 458"/>
                <a:gd name="T10" fmla="*/ 9147176 w 4096"/>
                <a:gd name="T11" fmla="*/ 1020762 h 458"/>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4096" h="458">
                  <a:moveTo>
                    <a:pt x="4096" y="458"/>
                  </a:moveTo>
                  <a:cubicBezTo>
                    <a:pt x="4096" y="99"/>
                    <a:pt x="4096" y="99"/>
                    <a:pt x="4096" y="99"/>
                  </a:cubicBezTo>
                  <a:cubicBezTo>
                    <a:pt x="3628" y="283"/>
                    <a:pt x="2767" y="441"/>
                    <a:pt x="1958" y="224"/>
                  </a:cubicBezTo>
                  <a:cubicBezTo>
                    <a:pt x="1153" y="6"/>
                    <a:pt x="568" y="0"/>
                    <a:pt x="0" y="62"/>
                  </a:cubicBezTo>
                  <a:cubicBezTo>
                    <a:pt x="0" y="458"/>
                    <a:pt x="0" y="458"/>
                    <a:pt x="0" y="458"/>
                  </a:cubicBezTo>
                  <a:lnTo>
                    <a:pt x="4096" y="458"/>
                  </a:lnTo>
                  <a:close/>
                </a:path>
              </a:pathLst>
            </a:custGeom>
            <a:solidFill>
              <a:srgbClr val="F5A2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sz="1350">
                <a:solidFill>
                  <a:srgbClr val="58585A"/>
                </a:solidFill>
              </a:endParaRPr>
            </a:p>
          </p:txBody>
        </p:sp>
        <p:sp>
          <p:nvSpPr>
            <p:cNvPr id="7" name="Freeform 13"/>
            <p:cNvSpPr>
              <a:spLocks/>
            </p:cNvSpPr>
            <p:nvPr userDrawn="1"/>
          </p:nvSpPr>
          <p:spPr bwMode="auto">
            <a:xfrm>
              <a:off x="-1588" y="6032501"/>
              <a:ext cx="9132889" cy="568325"/>
            </a:xfrm>
            <a:custGeom>
              <a:avLst/>
              <a:gdLst>
                <a:gd name="T0" fmla="*/ 9024939 w 5753"/>
                <a:gd name="T1" fmla="*/ 73025 h 358"/>
                <a:gd name="T2" fmla="*/ 8591551 w 5753"/>
                <a:gd name="T3" fmla="*/ 211138 h 358"/>
                <a:gd name="T4" fmla="*/ 8375651 w 5753"/>
                <a:gd name="T5" fmla="*/ 271463 h 358"/>
                <a:gd name="T6" fmla="*/ 7942264 w 5753"/>
                <a:gd name="T7" fmla="*/ 376238 h 358"/>
                <a:gd name="T8" fmla="*/ 7724776 w 5753"/>
                <a:gd name="T9" fmla="*/ 419100 h 358"/>
                <a:gd name="T10" fmla="*/ 7291389 w 5753"/>
                <a:gd name="T11" fmla="*/ 488950 h 358"/>
                <a:gd name="T12" fmla="*/ 7075489 w 5753"/>
                <a:gd name="T13" fmla="*/ 515938 h 358"/>
                <a:gd name="T14" fmla="*/ 6646864 w 5753"/>
                <a:gd name="T15" fmla="*/ 550863 h 358"/>
                <a:gd name="T16" fmla="*/ 6432551 w 5753"/>
                <a:gd name="T17" fmla="*/ 561975 h 358"/>
                <a:gd name="T18" fmla="*/ 6010276 w 5753"/>
                <a:gd name="T19" fmla="*/ 566738 h 358"/>
                <a:gd name="T20" fmla="*/ 5802313 w 5753"/>
                <a:gd name="T21" fmla="*/ 560388 h 358"/>
                <a:gd name="T22" fmla="*/ 5391151 w 5753"/>
                <a:gd name="T23" fmla="*/ 533400 h 358"/>
                <a:gd name="T24" fmla="*/ 5187951 w 5753"/>
                <a:gd name="T25" fmla="*/ 512763 h 358"/>
                <a:gd name="T26" fmla="*/ 4787901 w 5753"/>
                <a:gd name="T27" fmla="*/ 455613 h 358"/>
                <a:gd name="T28" fmla="*/ 4594226 w 5753"/>
                <a:gd name="T29" fmla="*/ 419100 h 358"/>
                <a:gd name="T30" fmla="*/ 4211638 w 5753"/>
                <a:gd name="T31" fmla="*/ 334963 h 358"/>
                <a:gd name="T32" fmla="*/ 3879851 w 5753"/>
                <a:gd name="T33" fmla="*/ 247650 h 358"/>
                <a:gd name="T34" fmla="*/ 3432176 w 5753"/>
                <a:gd name="T35" fmla="*/ 149225 h 358"/>
                <a:gd name="T36" fmla="*/ 2981325 w 5753"/>
                <a:gd name="T37" fmla="*/ 77788 h 358"/>
                <a:gd name="T38" fmla="*/ 2528888 w 5753"/>
                <a:gd name="T39" fmla="*/ 31750 h 358"/>
                <a:gd name="T40" fmla="*/ 2079625 w 5753"/>
                <a:gd name="T41" fmla="*/ 4763 h 358"/>
                <a:gd name="T42" fmla="*/ 1641475 w 5753"/>
                <a:gd name="T43" fmla="*/ 0 h 358"/>
                <a:gd name="T44" fmla="*/ 1219200 w 5753"/>
                <a:gd name="T45" fmla="*/ 11113 h 358"/>
                <a:gd name="T46" fmla="*/ 817563 w 5753"/>
                <a:gd name="T47" fmla="*/ 38100 h 358"/>
                <a:gd name="T48" fmla="*/ 444500 w 5753"/>
                <a:gd name="T49" fmla="*/ 77788 h 358"/>
                <a:gd name="T50" fmla="*/ 104775 w 5753"/>
                <a:gd name="T51" fmla="*/ 127000 h 358"/>
                <a:gd name="T52" fmla="*/ 0 w 5753"/>
                <a:gd name="T53" fmla="*/ 147638 h 358"/>
                <a:gd name="T54" fmla="*/ 214313 w 5753"/>
                <a:gd name="T55" fmla="*/ 111125 h 358"/>
                <a:gd name="T56" fmla="*/ 328613 w 5753"/>
                <a:gd name="T57" fmla="*/ 93663 h 358"/>
                <a:gd name="T58" fmla="*/ 566738 w 5753"/>
                <a:gd name="T59" fmla="*/ 65088 h 358"/>
                <a:gd name="T60" fmla="*/ 690563 w 5753"/>
                <a:gd name="T61" fmla="*/ 50800 h 358"/>
                <a:gd name="T62" fmla="*/ 949325 w 5753"/>
                <a:gd name="T63" fmla="*/ 28575 h 358"/>
                <a:gd name="T64" fmla="*/ 1082675 w 5753"/>
                <a:gd name="T65" fmla="*/ 20638 h 358"/>
                <a:gd name="T66" fmla="*/ 1357313 w 5753"/>
                <a:gd name="T67" fmla="*/ 6350 h 358"/>
                <a:gd name="T68" fmla="*/ 1498600 w 5753"/>
                <a:gd name="T69" fmla="*/ 4763 h 358"/>
                <a:gd name="T70" fmla="*/ 1784350 w 5753"/>
                <a:gd name="T71" fmla="*/ 1588 h 358"/>
                <a:gd name="T72" fmla="*/ 1931988 w 5753"/>
                <a:gd name="T73" fmla="*/ 1588 h 358"/>
                <a:gd name="T74" fmla="*/ 2227263 w 5753"/>
                <a:gd name="T75" fmla="*/ 12700 h 358"/>
                <a:gd name="T76" fmla="*/ 2376488 w 5753"/>
                <a:gd name="T77" fmla="*/ 22225 h 358"/>
                <a:gd name="T78" fmla="*/ 2678113 w 5753"/>
                <a:gd name="T79" fmla="*/ 44450 h 358"/>
                <a:gd name="T80" fmla="*/ 2828925 w 5753"/>
                <a:gd name="T81" fmla="*/ 60325 h 358"/>
                <a:gd name="T82" fmla="*/ 3130551 w 5753"/>
                <a:gd name="T83" fmla="*/ 100013 h 358"/>
                <a:gd name="T84" fmla="*/ 3282951 w 5753"/>
                <a:gd name="T85" fmla="*/ 125413 h 358"/>
                <a:gd name="T86" fmla="*/ 3582988 w 5753"/>
                <a:gd name="T87" fmla="*/ 180975 h 358"/>
                <a:gd name="T88" fmla="*/ 3729038 w 5753"/>
                <a:gd name="T89" fmla="*/ 211138 h 358"/>
                <a:gd name="T90" fmla="*/ 4024313 w 5753"/>
                <a:gd name="T91" fmla="*/ 287338 h 358"/>
                <a:gd name="T92" fmla="*/ 4591051 w 5753"/>
                <a:gd name="T93" fmla="*/ 422275 h 358"/>
                <a:gd name="T94" fmla="*/ 5187951 w 5753"/>
                <a:gd name="T95" fmla="*/ 512763 h 358"/>
                <a:gd name="T96" fmla="*/ 5802313 w 5753"/>
                <a:gd name="T97" fmla="*/ 561975 h 358"/>
                <a:gd name="T98" fmla="*/ 6434139 w 5753"/>
                <a:gd name="T99" fmla="*/ 561975 h 358"/>
                <a:gd name="T100" fmla="*/ 7075489 w 5753"/>
                <a:gd name="T101" fmla="*/ 517525 h 358"/>
                <a:gd name="T102" fmla="*/ 7724776 w 5753"/>
                <a:gd name="T103" fmla="*/ 422275 h 358"/>
                <a:gd name="T104" fmla="*/ 8377239 w 5753"/>
                <a:gd name="T105" fmla="*/ 274638 h 358"/>
                <a:gd name="T106" fmla="*/ 9024939 w 5753"/>
                <a:gd name="T107" fmla="*/ 73025 h 358"/>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0" t="0" r="r" b="b"/>
              <a:pathLst>
                <a:path w="5753" h="358">
                  <a:moveTo>
                    <a:pt x="5753" y="21"/>
                  </a:moveTo>
                  <a:lnTo>
                    <a:pt x="5685" y="46"/>
                  </a:lnTo>
                  <a:lnTo>
                    <a:pt x="5549" y="91"/>
                  </a:lnTo>
                  <a:lnTo>
                    <a:pt x="5412" y="133"/>
                  </a:lnTo>
                  <a:lnTo>
                    <a:pt x="5276" y="171"/>
                  </a:lnTo>
                  <a:lnTo>
                    <a:pt x="5139" y="207"/>
                  </a:lnTo>
                  <a:lnTo>
                    <a:pt x="5003" y="237"/>
                  </a:lnTo>
                  <a:lnTo>
                    <a:pt x="4866" y="264"/>
                  </a:lnTo>
                  <a:lnTo>
                    <a:pt x="4730" y="288"/>
                  </a:lnTo>
                  <a:lnTo>
                    <a:pt x="4593" y="308"/>
                  </a:lnTo>
                  <a:lnTo>
                    <a:pt x="4457" y="325"/>
                  </a:lnTo>
                  <a:lnTo>
                    <a:pt x="4322" y="337"/>
                  </a:lnTo>
                  <a:lnTo>
                    <a:pt x="4187" y="347"/>
                  </a:lnTo>
                  <a:lnTo>
                    <a:pt x="4052" y="354"/>
                  </a:lnTo>
                  <a:lnTo>
                    <a:pt x="3919" y="357"/>
                  </a:lnTo>
                  <a:lnTo>
                    <a:pt x="3786" y="357"/>
                  </a:lnTo>
                  <a:lnTo>
                    <a:pt x="3655" y="353"/>
                  </a:lnTo>
                  <a:lnTo>
                    <a:pt x="3524" y="346"/>
                  </a:lnTo>
                  <a:lnTo>
                    <a:pt x="3396" y="336"/>
                  </a:lnTo>
                  <a:lnTo>
                    <a:pt x="3268" y="323"/>
                  </a:lnTo>
                  <a:lnTo>
                    <a:pt x="3141" y="306"/>
                  </a:lnTo>
                  <a:lnTo>
                    <a:pt x="3016" y="287"/>
                  </a:lnTo>
                  <a:lnTo>
                    <a:pt x="2894" y="264"/>
                  </a:lnTo>
                  <a:lnTo>
                    <a:pt x="2771" y="239"/>
                  </a:lnTo>
                  <a:lnTo>
                    <a:pt x="2653" y="211"/>
                  </a:lnTo>
                  <a:lnTo>
                    <a:pt x="2535" y="180"/>
                  </a:lnTo>
                  <a:lnTo>
                    <a:pt x="2444" y="156"/>
                  </a:lnTo>
                  <a:lnTo>
                    <a:pt x="2351" y="133"/>
                  </a:lnTo>
                  <a:lnTo>
                    <a:pt x="2257" y="112"/>
                  </a:lnTo>
                  <a:lnTo>
                    <a:pt x="2162" y="94"/>
                  </a:lnTo>
                  <a:lnTo>
                    <a:pt x="2068" y="77"/>
                  </a:lnTo>
                  <a:lnTo>
                    <a:pt x="1972" y="62"/>
                  </a:lnTo>
                  <a:lnTo>
                    <a:pt x="1878" y="49"/>
                  </a:lnTo>
                  <a:lnTo>
                    <a:pt x="1782" y="38"/>
                  </a:lnTo>
                  <a:lnTo>
                    <a:pt x="1687" y="28"/>
                  </a:lnTo>
                  <a:lnTo>
                    <a:pt x="1593" y="20"/>
                  </a:lnTo>
                  <a:lnTo>
                    <a:pt x="1498" y="13"/>
                  </a:lnTo>
                  <a:lnTo>
                    <a:pt x="1404" y="7"/>
                  </a:lnTo>
                  <a:lnTo>
                    <a:pt x="1310" y="3"/>
                  </a:lnTo>
                  <a:lnTo>
                    <a:pt x="1217" y="1"/>
                  </a:lnTo>
                  <a:lnTo>
                    <a:pt x="1124" y="0"/>
                  </a:lnTo>
                  <a:lnTo>
                    <a:pt x="1034" y="0"/>
                  </a:lnTo>
                  <a:lnTo>
                    <a:pt x="944" y="1"/>
                  </a:lnTo>
                  <a:lnTo>
                    <a:pt x="855" y="4"/>
                  </a:lnTo>
                  <a:lnTo>
                    <a:pt x="768" y="7"/>
                  </a:lnTo>
                  <a:lnTo>
                    <a:pt x="682" y="11"/>
                  </a:lnTo>
                  <a:lnTo>
                    <a:pt x="598" y="17"/>
                  </a:lnTo>
                  <a:lnTo>
                    <a:pt x="515" y="24"/>
                  </a:lnTo>
                  <a:lnTo>
                    <a:pt x="435" y="31"/>
                  </a:lnTo>
                  <a:lnTo>
                    <a:pt x="356" y="39"/>
                  </a:lnTo>
                  <a:lnTo>
                    <a:pt x="280" y="49"/>
                  </a:lnTo>
                  <a:lnTo>
                    <a:pt x="207" y="59"/>
                  </a:lnTo>
                  <a:lnTo>
                    <a:pt x="135" y="69"/>
                  </a:lnTo>
                  <a:lnTo>
                    <a:pt x="66" y="80"/>
                  </a:lnTo>
                  <a:lnTo>
                    <a:pt x="0" y="91"/>
                  </a:lnTo>
                  <a:lnTo>
                    <a:pt x="0" y="93"/>
                  </a:lnTo>
                  <a:lnTo>
                    <a:pt x="66" y="80"/>
                  </a:lnTo>
                  <a:lnTo>
                    <a:pt x="135" y="70"/>
                  </a:lnTo>
                  <a:lnTo>
                    <a:pt x="207" y="59"/>
                  </a:lnTo>
                  <a:lnTo>
                    <a:pt x="280" y="49"/>
                  </a:lnTo>
                  <a:lnTo>
                    <a:pt x="357" y="41"/>
                  </a:lnTo>
                  <a:lnTo>
                    <a:pt x="435" y="32"/>
                  </a:lnTo>
                  <a:lnTo>
                    <a:pt x="516" y="25"/>
                  </a:lnTo>
                  <a:lnTo>
                    <a:pt x="598" y="18"/>
                  </a:lnTo>
                  <a:lnTo>
                    <a:pt x="682" y="13"/>
                  </a:lnTo>
                  <a:lnTo>
                    <a:pt x="768" y="8"/>
                  </a:lnTo>
                  <a:lnTo>
                    <a:pt x="855" y="4"/>
                  </a:lnTo>
                  <a:lnTo>
                    <a:pt x="944" y="3"/>
                  </a:lnTo>
                  <a:lnTo>
                    <a:pt x="1034" y="1"/>
                  </a:lnTo>
                  <a:lnTo>
                    <a:pt x="1124" y="1"/>
                  </a:lnTo>
                  <a:lnTo>
                    <a:pt x="1217" y="1"/>
                  </a:lnTo>
                  <a:lnTo>
                    <a:pt x="1310" y="4"/>
                  </a:lnTo>
                  <a:lnTo>
                    <a:pt x="1403" y="8"/>
                  </a:lnTo>
                  <a:lnTo>
                    <a:pt x="1497" y="14"/>
                  </a:lnTo>
                  <a:lnTo>
                    <a:pt x="1593" y="20"/>
                  </a:lnTo>
                  <a:lnTo>
                    <a:pt x="1687" y="28"/>
                  </a:lnTo>
                  <a:lnTo>
                    <a:pt x="1782" y="38"/>
                  </a:lnTo>
                  <a:lnTo>
                    <a:pt x="1878" y="51"/>
                  </a:lnTo>
                  <a:lnTo>
                    <a:pt x="1972" y="63"/>
                  </a:lnTo>
                  <a:lnTo>
                    <a:pt x="2068" y="79"/>
                  </a:lnTo>
                  <a:lnTo>
                    <a:pt x="2162" y="94"/>
                  </a:lnTo>
                  <a:lnTo>
                    <a:pt x="2257" y="114"/>
                  </a:lnTo>
                  <a:lnTo>
                    <a:pt x="2349" y="133"/>
                  </a:lnTo>
                  <a:lnTo>
                    <a:pt x="2442" y="156"/>
                  </a:lnTo>
                  <a:lnTo>
                    <a:pt x="2535" y="181"/>
                  </a:lnTo>
                  <a:lnTo>
                    <a:pt x="2652" y="212"/>
                  </a:lnTo>
                  <a:lnTo>
                    <a:pt x="2771" y="240"/>
                  </a:lnTo>
                  <a:lnTo>
                    <a:pt x="2892" y="266"/>
                  </a:lnTo>
                  <a:lnTo>
                    <a:pt x="3016" y="288"/>
                  </a:lnTo>
                  <a:lnTo>
                    <a:pt x="3141" y="308"/>
                  </a:lnTo>
                  <a:lnTo>
                    <a:pt x="3268" y="323"/>
                  </a:lnTo>
                  <a:lnTo>
                    <a:pt x="3395" y="337"/>
                  </a:lnTo>
                  <a:lnTo>
                    <a:pt x="3524" y="347"/>
                  </a:lnTo>
                  <a:lnTo>
                    <a:pt x="3655" y="354"/>
                  </a:lnTo>
                  <a:lnTo>
                    <a:pt x="3786" y="357"/>
                  </a:lnTo>
                  <a:lnTo>
                    <a:pt x="3919" y="358"/>
                  </a:lnTo>
                  <a:lnTo>
                    <a:pt x="4053" y="354"/>
                  </a:lnTo>
                  <a:lnTo>
                    <a:pt x="4187" y="349"/>
                  </a:lnTo>
                  <a:lnTo>
                    <a:pt x="4322" y="339"/>
                  </a:lnTo>
                  <a:lnTo>
                    <a:pt x="4457" y="326"/>
                  </a:lnTo>
                  <a:lnTo>
                    <a:pt x="4593" y="309"/>
                  </a:lnTo>
                  <a:lnTo>
                    <a:pt x="4730" y="289"/>
                  </a:lnTo>
                  <a:lnTo>
                    <a:pt x="4866" y="266"/>
                  </a:lnTo>
                  <a:lnTo>
                    <a:pt x="5003" y="237"/>
                  </a:lnTo>
                  <a:lnTo>
                    <a:pt x="5139" y="208"/>
                  </a:lnTo>
                  <a:lnTo>
                    <a:pt x="5277" y="173"/>
                  </a:lnTo>
                  <a:lnTo>
                    <a:pt x="5414" y="135"/>
                  </a:lnTo>
                  <a:lnTo>
                    <a:pt x="5550" y="93"/>
                  </a:lnTo>
                  <a:lnTo>
                    <a:pt x="5685" y="46"/>
                  </a:lnTo>
                  <a:lnTo>
                    <a:pt x="5753" y="21"/>
                  </a:lnTo>
                </a:path>
              </a:pathLst>
            </a:custGeom>
            <a:noFill/>
            <a:ln w="0" cap="flat">
              <a:solidFill>
                <a:srgbClr val="FFFFFF"/>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pPr fontAlgn="base">
                <a:spcBef>
                  <a:spcPct val="0"/>
                </a:spcBef>
                <a:spcAft>
                  <a:spcPct val="0"/>
                </a:spcAft>
              </a:pPr>
              <a:endParaRPr lang="en-GB" sz="1350">
                <a:solidFill>
                  <a:srgbClr val="58585A"/>
                </a:solidFill>
              </a:endParaRPr>
            </a:p>
          </p:txBody>
        </p:sp>
      </p:grpSp>
      <p:sp>
        <p:nvSpPr>
          <p:cNvPr id="8" name="TextBox 6"/>
          <p:cNvSpPr txBox="1">
            <a:spLocks noChangeArrowheads="1"/>
          </p:cNvSpPr>
          <p:nvPr userDrawn="1"/>
        </p:nvSpPr>
        <p:spPr bwMode="auto">
          <a:xfrm>
            <a:off x="241300" y="4869656"/>
            <a:ext cx="1500732" cy="69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tIns="0" bIns="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r>
              <a:rPr lang="en-GB" sz="450">
                <a:solidFill>
                  <a:srgbClr val="FFFFFF"/>
                </a:solidFill>
              </a:rPr>
              <a:t>© The Insights Group Ltd, 2011. All rights reserved.</a:t>
            </a:r>
          </a:p>
        </p:txBody>
      </p:sp>
      <p:sp>
        <p:nvSpPr>
          <p:cNvPr id="2" name="Title 1"/>
          <p:cNvSpPr>
            <a:spLocks noGrp="1"/>
          </p:cNvSpPr>
          <p:nvPr>
            <p:ph type="title"/>
          </p:nvPr>
        </p:nvSpPr>
        <p:spPr>
          <a:xfrm>
            <a:off x="503040" y="303498"/>
            <a:ext cx="3348880" cy="1566174"/>
          </a:xfrm>
        </p:spPr>
        <p:txBody>
          <a:bodyPr anchor="t"/>
          <a:lstStyle>
            <a:lvl1pPr>
              <a:defRPr>
                <a:solidFill>
                  <a:schemeClr val="tx2"/>
                </a:solidFill>
                <a:latin typeface="+mj-lt"/>
              </a:defRPr>
            </a:lvl1pPr>
          </a:lstStyle>
          <a:p>
            <a:r>
              <a:rPr lang="en-US"/>
              <a:t>Click to edit Master title style</a:t>
            </a:r>
            <a:endParaRPr lang="en-GB" dirty="0"/>
          </a:p>
        </p:txBody>
      </p:sp>
      <p:sp>
        <p:nvSpPr>
          <p:cNvPr id="3" name="Content Placeholder 2"/>
          <p:cNvSpPr>
            <a:spLocks noGrp="1"/>
          </p:cNvSpPr>
          <p:nvPr>
            <p:ph idx="1"/>
          </p:nvPr>
        </p:nvSpPr>
        <p:spPr>
          <a:xfrm>
            <a:off x="4572000" y="303498"/>
            <a:ext cx="4104456" cy="3888432"/>
          </a:xfrm>
        </p:spPr>
        <p:txBody>
          <a:bodyPr/>
          <a:lstStyle>
            <a:lvl1pPr>
              <a:spcBef>
                <a:spcPts val="900"/>
              </a:spcBef>
              <a:spcAft>
                <a:spcPts val="750"/>
              </a:spcAft>
              <a:defRPr sz="2550">
                <a:latin typeface="+mj-lt"/>
              </a:defRPr>
            </a:lvl1pPr>
            <a:lvl2pPr>
              <a:buClr>
                <a:srgbClr val="F5A200"/>
              </a:buClr>
              <a:defRPr>
                <a:latin typeface="+mj-lt"/>
              </a:defRPr>
            </a:lvl2pPr>
            <a:lvl3pPr>
              <a:buClr>
                <a:srgbClr val="F5A200"/>
              </a:buClr>
              <a:defRPr>
                <a:latin typeface="+mj-lt"/>
              </a:defRPr>
            </a:lvl3pPr>
            <a:lvl4pPr>
              <a:buClr>
                <a:srgbClr val="F5A200"/>
              </a:buClr>
              <a:defRPr>
                <a:latin typeface="+mj-lt"/>
              </a:defRPr>
            </a:lvl4pPr>
            <a:lvl5pPr>
              <a:buClr>
                <a:srgbClr val="F5A200"/>
              </a:buClr>
              <a:defRPr>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9" name="Content Placeholder 2"/>
          <p:cNvSpPr>
            <a:spLocks noGrp="1"/>
          </p:cNvSpPr>
          <p:nvPr>
            <p:ph idx="13"/>
          </p:nvPr>
        </p:nvSpPr>
        <p:spPr>
          <a:xfrm>
            <a:off x="503628" y="1977684"/>
            <a:ext cx="3348293" cy="2214246"/>
          </a:xfrm>
        </p:spPr>
        <p:txBody>
          <a:bodyPr/>
          <a:lstStyle>
            <a:lvl1pPr>
              <a:spcBef>
                <a:spcPts val="900"/>
              </a:spcBef>
              <a:spcAft>
                <a:spcPts val="750"/>
              </a:spcAft>
              <a:defRPr sz="2550">
                <a:latin typeface="+mj-lt"/>
              </a:defRPr>
            </a:lvl1pPr>
            <a:lvl2pPr>
              <a:buClr>
                <a:srgbClr val="F5A200"/>
              </a:buClr>
              <a:defRPr>
                <a:latin typeface="+mj-lt"/>
              </a:defRPr>
            </a:lvl2pPr>
            <a:lvl3pPr>
              <a:buClr>
                <a:srgbClr val="F5A200"/>
              </a:buClr>
              <a:defRPr>
                <a:latin typeface="+mj-lt"/>
              </a:defRPr>
            </a:lvl3pPr>
            <a:lvl4pPr>
              <a:buClr>
                <a:srgbClr val="F5A200"/>
              </a:buClr>
              <a:defRPr>
                <a:latin typeface="+mj-lt"/>
              </a:defRPr>
            </a:lvl4pPr>
            <a:lvl5pPr>
              <a:buClr>
                <a:srgbClr val="F5A200"/>
              </a:buClr>
              <a:defRPr>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Tree>
    <p:extLst>
      <p:ext uri="{BB962C8B-B14F-4D97-AF65-F5344CB8AC3E}">
        <p14:creationId xmlns:p14="http://schemas.microsoft.com/office/powerpoint/2010/main" val="335677406"/>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obj" preserve="1">
  <p:cSld name="1_Orange - Single Column">
    <p:spTree>
      <p:nvGrpSpPr>
        <p:cNvPr id="1" name=""/>
        <p:cNvGrpSpPr/>
        <p:nvPr/>
      </p:nvGrpSpPr>
      <p:grpSpPr>
        <a:xfrm>
          <a:off x="0" y="0"/>
          <a:ext cx="0" cy="0"/>
          <a:chOff x="0" y="0"/>
          <a:chExt cx="0" cy="0"/>
        </a:xfrm>
      </p:grpSpPr>
      <p:grpSp>
        <p:nvGrpSpPr>
          <p:cNvPr id="4" name="Group 8"/>
          <p:cNvGrpSpPr>
            <a:grpSpLocks/>
          </p:cNvGrpSpPr>
          <p:nvPr userDrawn="1"/>
        </p:nvGrpSpPr>
        <p:grpSpPr bwMode="auto">
          <a:xfrm>
            <a:off x="-3175" y="4377928"/>
            <a:ext cx="9147175" cy="765572"/>
            <a:chOff x="-1588" y="5838826"/>
            <a:chExt cx="9147176" cy="1020762"/>
          </a:xfrm>
        </p:grpSpPr>
        <p:sp>
          <p:nvSpPr>
            <p:cNvPr id="5" name="Freeform 11"/>
            <p:cNvSpPr>
              <a:spLocks/>
            </p:cNvSpPr>
            <p:nvPr userDrawn="1"/>
          </p:nvSpPr>
          <p:spPr bwMode="auto">
            <a:xfrm>
              <a:off x="-1588" y="5838826"/>
              <a:ext cx="9147176" cy="1020762"/>
            </a:xfrm>
            <a:custGeom>
              <a:avLst/>
              <a:gdLst>
                <a:gd name="T0" fmla="*/ 9147176 w 4096"/>
                <a:gd name="T1" fmla="*/ 1020762 h 458"/>
                <a:gd name="T2" fmla="*/ 9147176 w 4096"/>
                <a:gd name="T3" fmla="*/ 220645 h 458"/>
                <a:gd name="T4" fmla="*/ 4372600 w 4096"/>
                <a:gd name="T5" fmla="*/ 499237 h 458"/>
                <a:gd name="T6" fmla="*/ 0 w 4096"/>
                <a:gd name="T7" fmla="*/ 138182 h 458"/>
                <a:gd name="T8" fmla="*/ 0 w 4096"/>
                <a:gd name="T9" fmla="*/ 1020762 h 458"/>
                <a:gd name="T10" fmla="*/ 9147176 w 4096"/>
                <a:gd name="T11" fmla="*/ 1020762 h 458"/>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4096" h="458">
                  <a:moveTo>
                    <a:pt x="4096" y="458"/>
                  </a:moveTo>
                  <a:cubicBezTo>
                    <a:pt x="4096" y="99"/>
                    <a:pt x="4096" y="99"/>
                    <a:pt x="4096" y="99"/>
                  </a:cubicBezTo>
                  <a:cubicBezTo>
                    <a:pt x="3628" y="283"/>
                    <a:pt x="2767" y="441"/>
                    <a:pt x="1958" y="224"/>
                  </a:cubicBezTo>
                  <a:cubicBezTo>
                    <a:pt x="1153" y="6"/>
                    <a:pt x="568" y="0"/>
                    <a:pt x="0" y="62"/>
                  </a:cubicBezTo>
                  <a:cubicBezTo>
                    <a:pt x="0" y="458"/>
                    <a:pt x="0" y="458"/>
                    <a:pt x="0" y="458"/>
                  </a:cubicBezTo>
                  <a:lnTo>
                    <a:pt x="4096" y="458"/>
                  </a:lnTo>
                  <a:close/>
                </a:path>
              </a:pathLst>
            </a:cu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sz="1350">
                <a:solidFill>
                  <a:srgbClr val="58585A"/>
                </a:solidFill>
              </a:endParaRPr>
            </a:p>
          </p:txBody>
        </p:sp>
        <p:sp>
          <p:nvSpPr>
            <p:cNvPr id="6" name="Freeform 13"/>
            <p:cNvSpPr>
              <a:spLocks/>
            </p:cNvSpPr>
            <p:nvPr userDrawn="1"/>
          </p:nvSpPr>
          <p:spPr bwMode="auto">
            <a:xfrm>
              <a:off x="-1588" y="6032501"/>
              <a:ext cx="9132889" cy="568325"/>
            </a:xfrm>
            <a:custGeom>
              <a:avLst/>
              <a:gdLst>
                <a:gd name="T0" fmla="*/ 9024939 w 5753"/>
                <a:gd name="T1" fmla="*/ 73025 h 358"/>
                <a:gd name="T2" fmla="*/ 8591551 w 5753"/>
                <a:gd name="T3" fmla="*/ 211138 h 358"/>
                <a:gd name="T4" fmla="*/ 8375651 w 5753"/>
                <a:gd name="T5" fmla="*/ 271463 h 358"/>
                <a:gd name="T6" fmla="*/ 7942264 w 5753"/>
                <a:gd name="T7" fmla="*/ 376238 h 358"/>
                <a:gd name="T8" fmla="*/ 7724776 w 5753"/>
                <a:gd name="T9" fmla="*/ 419100 h 358"/>
                <a:gd name="T10" fmla="*/ 7291389 w 5753"/>
                <a:gd name="T11" fmla="*/ 488950 h 358"/>
                <a:gd name="T12" fmla="*/ 7075489 w 5753"/>
                <a:gd name="T13" fmla="*/ 515938 h 358"/>
                <a:gd name="T14" fmla="*/ 6646864 w 5753"/>
                <a:gd name="T15" fmla="*/ 550863 h 358"/>
                <a:gd name="T16" fmla="*/ 6432551 w 5753"/>
                <a:gd name="T17" fmla="*/ 561975 h 358"/>
                <a:gd name="T18" fmla="*/ 6010276 w 5753"/>
                <a:gd name="T19" fmla="*/ 566738 h 358"/>
                <a:gd name="T20" fmla="*/ 5802313 w 5753"/>
                <a:gd name="T21" fmla="*/ 560388 h 358"/>
                <a:gd name="T22" fmla="*/ 5391151 w 5753"/>
                <a:gd name="T23" fmla="*/ 533400 h 358"/>
                <a:gd name="T24" fmla="*/ 5187951 w 5753"/>
                <a:gd name="T25" fmla="*/ 512763 h 358"/>
                <a:gd name="T26" fmla="*/ 4787901 w 5753"/>
                <a:gd name="T27" fmla="*/ 455613 h 358"/>
                <a:gd name="T28" fmla="*/ 4594226 w 5753"/>
                <a:gd name="T29" fmla="*/ 419100 h 358"/>
                <a:gd name="T30" fmla="*/ 4211638 w 5753"/>
                <a:gd name="T31" fmla="*/ 334963 h 358"/>
                <a:gd name="T32" fmla="*/ 3879851 w 5753"/>
                <a:gd name="T33" fmla="*/ 247650 h 358"/>
                <a:gd name="T34" fmla="*/ 3432176 w 5753"/>
                <a:gd name="T35" fmla="*/ 149225 h 358"/>
                <a:gd name="T36" fmla="*/ 2981325 w 5753"/>
                <a:gd name="T37" fmla="*/ 77788 h 358"/>
                <a:gd name="T38" fmla="*/ 2528888 w 5753"/>
                <a:gd name="T39" fmla="*/ 31750 h 358"/>
                <a:gd name="T40" fmla="*/ 2079625 w 5753"/>
                <a:gd name="T41" fmla="*/ 4763 h 358"/>
                <a:gd name="T42" fmla="*/ 1641475 w 5753"/>
                <a:gd name="T43" fmla="*/ 0 h 358"/>
                <a:gd name="T44" fmla="*/ 1219200 w 5753"/>
                <a:gd name="T45" fmla="*/ 11113 h 358"/>
                <a:gd name="T46" fmla="*/ 817563 w 5753"/>
                <a:gd name="T47" fmla="*/ 38100 h 358"/>
                <a:gd name="T48" fmla="*/ 444500 w 5753"/>
                <a:gd name="T49" fmla="*/ 77788 h 358"/>
                <a:gd name="T50" fmla="*/ 104775 w 5753"/>
                <a:gd name="T51" fmla="*/ 127000 h 358"/>
                <a:gd name="T52" fmla="*/ 0 w 5753"/>
                <a:gd name="T53" fmla="*/ 147638 h 358"/>
                <a:gd name="T54" fmla="*/ 214313 w 5753"/>
                <a:gd name="T55" fmla="*/ 111125 h 358"/>
                <a:gd name="T56" fmla="*/ 328613 w 5753"/>
                <a:gd name="T57" fmla="*/ 93663 h 358"/>
                <a:gd name="T58" fmla="*/ 566738 w 5753"/>
                <a:gd name="T59" fmla="*/ 65088 h 358"/>
                <a:gd name="T60" fmla="*/ 690563 w 5753"/>
                <a:gd name="T61" fmla="*/ 50800 h 358"/>
                <a:gd name="T62" fmla="*/ 949325 w 5753"/>
                <a:gd name="T63" fmla="*/ 28575 h 358"/>
                <a:gd name="T64" fmla="*/ 1082675 w 5753"/>
                <a:gd name="T65" fmla="*/ 20638 h 358"/>
                <a:gd name="T66" fmla="*/ 1357313 w 5753"/>
                <a:gd name="T67" fmla="*/ 6350 h 358"/>
                <a:gd name="T68" fmla="*/ 1498600 w 5753"/>
                <a:gd name="T69" fmla="*/ 4763 h 358"/>
                <a:gd name="T70" fmla="*/ 1784350 w 5753"/>
                <a:gd name="T71" fmla="*/ 1588 h 358"/>
                <a:gd name="T72" fmla="*/ 1931988 w 5753"/>
                <a:gd name="T73" fmla="*/ 1588 h 358"/>
                <a:gd name="T74" fmla="*/ 2227263 w 5753"/>
                <a:gd name="T75" fmla="*/ 12700 h 358"/>
                <a:gd name="T76" fmla="*/ 2376488 w 5753"/>
                <a:gd name="T77" fmla="*/ 22225 h 358"/>
                <a:gd name="T78" fmla="*/ 2678113 w 5753"/>
                <a:gd name="T79" fmla="*/ 44450 h 358"/>
                <a:gd name="T80" fmla="*/ 2828925 w 5753"/>
                <a:gd name="T81" fmla="*/ 60325 h 358"/>
                <a:gd name="T82" fmla="*/ 3130551 w 5753"/>
                <a:gd name="T83" fmla="*/ 100013 h 358"/>
                <a:gd name="T84" fmla="*/ 3282951 w 5753"/>
                <a:gd name="T85" fmla="*/ 125413 h 358"/>
                <a:gd name="T86" fmla="*/ 3582988 w 5753"/>
                <a:gd name="T87" fmla="*/ 180975 h 358"/>
                <a:gd name="T88" fmla="*/ 3729038 w 5753"/>
                <a:gd name="T89" fmla="*/ 211138 h 358"/>
                <a:gd name="T90" fmla="*/ 4024313 w 5753"/>
                <a:gd name="T91" fmla="*/ 287338 h 358"/>
                <a:gd name="T92" fmla="*/ 4591051 w 5753"/>
                <a:gd name="T93" fmla="*/ 422275 h 358"/>
                <a:gd name="T94" fmla="*/ 5187951 w 5753"/>
                <a:gd name="T95" fmla="*/ 512763 h 358"/>
                <a:gd name="T96" fmla="*/ 5802313 w 5753"/>
                <a:gd name="T97" fmla="*/ 561975 h 358"/>
                <a:gd name="T98" fmla="*/ 6434139 w 5753"/>
                <a:gd name="T99" fmla="*/ 561975 h 358"/>
                <a:gd name="T100" fmla="*/ 7075489 w 5753"/>
                <a:gd name="T101" fmla="*/ 517525 h 358"/>
                <a:gd name="T102" fmla="*/ 7724776 w 5753"/>
                <a:gd name="T103" fmla="*/ 422275 h 358"/>
                <a:gd name="T104" fmla="*/ 8377239 w 5753"/>
                <a:gd name="T105" fmla="*/ 274638 h 358"/>
                <a:gd name="T106" fmla="*/ 9024939 w 5753"/>
                <a:gd name="T107" fmla="*/ 73025 h 358"/>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0" t="0" r="r" b="b"/>
              <a:pathLst>
                <a:path w="5753" h="358">
                  <a:moveTo>
                    <a:pt x="5753" y="21"/>
                  </a:moveTo>
                  <a:lnTo>
                    <a:pt x="5685" y="46"/>
                  </a:lnTo>
                  <a:lnTo>
                    <a:pt x="5549" y="91"/>
                  </a:lnTo>
                  <a:lnTo>
                    <a:pt x="5412" y="133"/>
                  </a:lnTo>
                  <a:lnTo>
                    <a:pt x="5276" y="171"/>
                  </a:lnTo>
                  <a:lnTo>
                    <a:pt x="5139" y="207"/>
                  </a:lnTo>
                  <a:lnTo>
                    <a:pt x="5003" y="237"/>
                  </a:lnTo>
                  <a:lnTo>
                    <a:pt x="4866" y="264"/>
                  </a:lnTo>
                  <a:lnTo>
                    <a:pt x="4730" y="288"/>
                  </a:lnTo>
                  <a:lnTo>
                    <a:pt x="4593" y="308"/>
                  </a:lnTo>
                  <a:lnTo>
                    <a:pt x="4457" y="325"/>
                  </a:lnTo>
                  <a:lnTo>
                    <a:pt x="4322" y="337"/>
                  </a:lnTo>
                  <a:lnTo>
                    <a:pt x="4187" y="347"/>
                  </a:lnTo>
                  <a:lnTo>
                    <a:pt x="4052" y="354"/>
                  </a:lnTo>
                  <a:lnTo>
                    <a:pt x="3919" y="357"/>
                  </a:lnTo>
                  <a:lnTo>
                    <a:pt x="3786" y="357"/>
                  </a:lnTo>
                  <a:lnTo>
                    <a:pt x="3655" y="353"/>
                  </a:lnTo>
                  <a:lnTo>
                    <a:pt x="3524" y="346"/>
                  </a:lnTo>
                  <a:lnTo>
                    <a:pt x="3396" y="336"/>
                  </a:lnTo>
                  <a:lnTo>
                    <a:pt x="3268" y="323"/>
                  </a:lnTo>
                  <a:lnTo>
                    <a:pt x="3141" y="306"/>
                  </a:lnTo>
                  <a:lnTo>
                    <a:pt x="3016" y="287"/>
                  </a:lnTo>
                  <a:lnTo>
                    <a:pt x="2894" y="264"/>
                  </a:lnTo>
                  <a:lnTo>
                    <a:pt x="2771" y="239"/>
                  </a:lnTo>
                  <a:lnTo>
                    <a:pt x="2653" y="211"/>
                  </a:lnTo>
                  <a:lnTo>
                    <a:pt x="2535" y="180"/>
                  </a:lnTo>
                  <a:lnTo>
                    <a:pt x="2444" y="156"/>
                  </a:lnTo>
                  <a:lnTo>
                    <a:pt x="2351" y="133"/>
                  </a:lnTo>
                  <a:lnTo>
                    <a:pt x="2257" y="112"/>
                  </a:lnTo>
                  <a:lnTo>
                    <a:pt x="2162" y="94"/>
                  </a:lnTo>
                  <a:lnTo>
                    <a:pt x="2068" y="77"/>
                  </a:lnTo>
                  <a:lnTo>
                    <a:pt x="1972" y="62"/>
                  </a:lnTo>
                  <a:lnTo>
                    <a:pt x="1878" y="49"/>
                  </a:lnTo>
                  <a:lnTo>
                    <a:pt x="1782" y="38"/>
                  </a:lnTo>
                  <a:lnTo>
                    <a:pt x="1687" y="28"/>
                  </a:lnTo>
                  <a:lnTo>
                    <a:pt x="1593" y="20"/>
                  </a:lnTo>
                  <a:lnTo>
                    <a:pt x="1498" y="13"/>
                  </a:lnTo>
                  <a:lnTo>
                    <a:pt x="1404" y="7"/>
                  </a:lnTo>
                  <a:lnTo>
                    <a:pt x="1310" y="3"/>
                  </a:lnTo>
                  <a:lnTo>
                    <a:pt x="1217" y="1"/>
                  </a:lnTo>
                  <a:lnTo>
                    <a:pt x="1124" y="0"/>
                  </a:lnTo>
                  <a:lnTo>
                    <a:pt x="1034" y="0"/>
                  </a:lnTo>
                  <a:lnTo>
                    <a:pt x="944" y="1"/>
                  </a:lnTo>
                  <a:lnTo>
                    <a:pt x="855" y="4"/>
                  </a:lnTo>
                  <a:lnTo>
                    <a:pt x="768" y="7"/>
                  </a:lnTo>
                  <a:lnTo>
                    <a:pt x="682" y="11"/>
                  </a:lnTo>
                  <a:lnTo>
                    <a:pt x="598" y="17"/>
                  </a:lnTo>
                  <a:lnTo>
                    <a:pt x="515" y="24"/>
                  </a:lnTo>
                  <a:lnTo>
                    <a:pt x="435" y="31"/>
                  </a:lnTo>
                  <a:lnTo>
                    <a:pt x="356" y="39"/>
                  </a:lnTo>
                  <a:lnTo>
                    <a:pt x="280" y="49"/>
                  </a:lnTo>
                  <a:lnTo>
                    <a:pt x="207" y="59"/>
                  </a:lnTo>
                  <a:lnTo>
                    <a:pt x="135" y="69"/>
                  </a:lnTo>
                  <a:lnTo>
                    <a:pt x="66" y="80"/>
                  </a:lnTo>
                  <a:lnTo>
                    <a:pt x="0" y="91"/>
                  </a:lnTo>
                  <a:lnTo>
                    <a:pt x="0" y="93"/>
                  </a:lnTo>
                  <a:lnTo>
                    <a:pt x="66" y="80"/>
                  </a:lnTo>
                  <a:lnTo>
                    <a:pt x="135" y="70"/>
                  </a:lnTo>
                  <a:lnTo>
                    <a:pt x="207" y="59"/>
                  </a:lnTo>
                  <a:lnTo>
                    <a:pt x="280" y="49"/>
                  </a:lnTo>
                  <a:lnTo>
                    <a:pt x="357" y="41"/>
                  </a:lnTo>
                  <a:lnTo>
                    <a:pt x="435" y="32"/>
                  </a:lnTo>
                  <a:lnTo>
                    <a:pt x="516" y="25"/>
                  </a:lnTo>
                  <a:lnTo>
                    <a:pt x="598" y="18"/>
                  </a:lnTo>
                  <a:lnTo>
                    <a:pt x="682" y="13"/>
                  </a:lnTo>
                  <a:lnTo>
                    <a:pt x="768" y="8"/>
                  </a:lnTo>
                  <a:lnTo>
                    <a:pt x="855" y="4"/>
                  </a:lnTo>
                  <a:lnTo>
                    <a:pt x="944" y="3"/>
                  </a:lnTo>
                  <a:lnTo>
                    <a:pt x="1034" y="1"/>
                  </a:lnTo>
                  <a:lnTo>
                    <a:pt x="1124" y="1"/>
                  </a:lnTo>
                  <a:lnTo>
                    <a:pt x="1217" y="1"/>
                  </a:lnTo>
                  <a:lnTo>
                    <a:pt x="1310" y="4"/>
                  </a:lnTo>
                  <a:lnTo>
                    <a:pt x="1403" y="8"/>
                  </a:lnTo>
                  <a:lnTo>
                    <a:pt x="1497" y="14"/>
                  </a:lnTo>
                  <a:lnTo>
                    <a:pt x="1593" y="20"/>
                  </a:lnTo>
                  <a:lnTo>
                    <a:pt x="1687" y="28"/>
                  </a:lnTo>
                  <a:lnTo>
                    <a:pt x="1782" y="38"/>
                  </a:lnTo>
                  <a:lnTo>
                    <a:pt x="1878" y="51"/>
                  </a:lnTo>
                  <a:lnTo>
                    <a:pt x="1972" y="63"/>
                  </a:lnTo>
                  <a:lnTo>
                    <a:pt x="2068" y="79"/>
                  </a:lnTo>
                  <a:lnTo>
                    <a:pt x="2162" y="94"/>
                  </a:lnTo>
                  <a:lnTo>
                    <a:pt x="2257" y="114"/>
                  </a:lnTo>
                  <a:lnTo>
                    <a:pt x="2349" y="133"/>
                  </a:lnTo>
                  <a:lnTo>
                    <a:pt x="2442" y="156"/>
                  </a:lnTo>
                  <a:lnTo>
                    <a:pt x="2535" y="181"/>
                  </a:lnTo>
                  <a:lnTo>
                    <a:pt x="2652" y="212"/>
                  </a:lnTo>
                  <a:lnTo>
                    <a:pt x="2771" y="240"/>
                  </a:lnTo>
                  <a:lnTo>
                    <a:pt x="2892" y="266"/>
                  </a:lnTo>
                  <a:lnTo>
                    <a:pt x="3016" y="288"/>
                  </a:lnTo>
                  <a:lnTo>
                    <a:pt x="3141" y="308"/>
                  </a:lnTo>
                  <a:lnTo>
                    <a:pt x="3268" y="323"/>
                  </a:lnTo>
                  <a:lnTo>
                    <a:pt x="3395" y="337"/>
                  </a:lnTo>
                  <a:lnTo>
                    <a:pt x="3524" y="347"/>
                  </a:lnTo>
                  <a:lnTo>
                    <a:pt x="3655" y="354"/>
                  </a:lnTo>
                  <a:lnTo>
                    <a:pt x="3786" y="357"/>
                  </a:lnTo>
                  <a:lnTo>
                    <a:pt x="3919" y="358"/>
                  </a:lnTo>
                  <a:lnTo>
                    <a:pt x="4053" y="354"/>
                  </a:lnTo>
                  <a:lnTo>
                    <a:pt x="4187" y="349"/>
                  </a:lnTo>
                  <a:lnTo>
                    <a:pt x="4322" y="339"/>
                  </a:lnTo>
                  <a:lnTo>
                    <a:pt x="4457" y="326"/>
                  </a:lnTo>
                  <a:lnTo>
                    <a:pt x="4593" y="309"/>
                  </a:lnTo>
                  <a:lnTo>
                    <a:pt x="4730" y="289"/>
                  </a:lnTo>
                  <a:lnTo>
                    <a:pt x="4866" y="266"/>
                  </a:lnTo>
                  <a:lnTo>
                    <a:pt x="5003" y="237"/>
                  </a:lnTo>
                  <a:lnTo>
                    <a:pt x="5139" y="208"/>
                  </a:lnTo>
                  <a:lnTo>
                    <a:pt x="5277" y="173"/>
                  </a:lnTo>
                  <a:lnTo>
                    <a:pt x="5414" y="135"/>
                  </a:lnTo>
                  <a:lnTo>
                    <a:pt x="5550" y="93"/>
                  </a:lnTo>
                  <a:lnTo>
                    <a:pt x="5685" y="46"/>
                  </a:lnTo>
                  <a:lnTo>
                    <a:pt x="5753" y="21"/>
                  </a:lnTo>
                </a:path>
              </a:pathLst>
            </a:custGeom>
            <a:noFill/>
            <a:ln w="0" cap="flat">
              <a:solidFill>
                <a:srgbClr val="FFFFFF"/>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pPr fontAlgn="base">
                <a:spcBef>
                  <a:spcPct val="0"/>
                </a:spcBef>
                <a:spcAft>
                  <a:spcPct val="0"/>
                </a:spcAft>
              </a:pPr>
              <a:endParaRPr lang="en-GB" sz="1350">
                <a:solidFill>
                  <a:srgbClr val="58585A"/>
                </a:solidFill>
              </a:endParaRPr>
            </a:p>
          </p:txBody>
        </p:sp>
      </p:grpSp>
      <p:sp>
        <p:nvSpPr>
          <p:cNvPr id="7" name="TextBox 6"/>
          <p:cNvSpPr txBox="1">
            <a:spLocks noChangeArrowheads="1"/>
          </p:cNvSpPr>
          <p:nvPr userDrawn="1"/>
        </p:nvSpPr>
        <p:spPr bwMode="auto">
          <a:xfrm>
            <a:off x="241300" y="4869656"/>
            <a:ext cx="1500732" cy="69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tIns="0" bIns="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r>
              <a:rPr lang="en-GB" sz="450">
                <a:solidFill>
                  <a:srgbClr val="FFFFFF"/>
                </a:solidFill>
              </a:rPr>
              <a:t>© The Insights Group Ltd, 2011. All rights reserved.</a:t>
            </a:r>
          </a:p>
        </p:txBody>
      </p:sp>
      <p:sp>
        <p:nvSpPr>
          <p:cNvPr id="2" name="Title 1"/>
          <p:cNvSpPr>
            <a:spLocks noGrp="1"/>
          </p:cNvSpPr>
          <p:nvPr>
            <p:ph type="title"/>
          </p:nvPr>
        </p:nvSpPr>
        <p:spPr>
          <a:xfrm>
            <a:off x="503040" y="87474"/>
            <a:ext cx="8101408" cy="857250"/>
          </a:xfrm>
        </p:spPr>
        <p:txBody>
          <a:bodyPr/>
          <a:lstStyle>
            <a:lvl1pPr>
              <a:defRPr>
                <a:solidFill>
                  <a:schemeClr val="tx1"/>
                </a:solidFill>
              </a:defRPr>
            </a:lvl1pPr>
          </a:lstStyle>
          <a:p>
            <a:r>
              <a:rPr lang="en-US"/>
              <a:t>Click to edit Master title style</a:t>
            </a:r>
            <a:endParaRPr lang="en-GB" dirty="0"/>
          </a:p>
        </p:txBody>
      </p:sp>
      <p:sp>
        <p:nvSpPr>
          <p:cNvPr id="3" name="Content Placeholder 2"/>
          <p:cNvSpPr>
            <a:spLocks noGrp="1"/>
          </p:cNvSpPr>
          <p:nvPr>
            <p:ph idx="1"/>
          </p:nvPr>
        </p:nvSpPr>
        <p:spPr>
          <a:xfrm>
            <a:off x="503040" y="1059582"/>
            <a:ext cx="8101408" cy="3186354"/>
          </a:xfrm>
        </p:spPr>
        <p:txBody>
          <a:bodyPr/>
          <a:lstStyle>
            <a:lvl1pPr>
              <a:spcBef>
                <a:spcPts val="900"/>
              </a:spcBef>
              <a:spcAft>
                <a:spcPts val="750"/>
              </a:spcAft>
              <a:defRPr sz="2550">
                <a:latin typeface="+mj-lt"/>
              </a:defRPr>
            </a:lvl1pPr>
            <a:lvl2pPr>
              <a:buClr>
                <a:schemeClr val="tx1"/>
              </a:buClr>
              <a:defRPr>
                <a:latin typeface="+mj-lt"/>
              </a:defRPr>
            </a:lvl2pPr>
            <a:lvl3pPr>
              <a:buClr>
                <a:schemeClr val="tx1"/>
              </a:buClr>
              <a:defRPr>
                <a:latin typeface="+mj-lt"/>
              </a:defRPr>
            </a:lvl3pPr>
            <a:lvl4pPr>
              <a:buClr>
                <a:schemeClr val="tx1"/>
              </a:buClr>
              <a:defRPr>
                <a:latin typeface="+mj-lt"/>
              </a:defRPr>
            </a:lvl4pPr>
            <a:lvl5pPr>
              <a:buClr>
                <a:schemeClr val="tx1"/>
              </a:buClr>
              <a:defRPr>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Tree>
    <p:extLst>
      <p:ext uri="{BB962C8B-B14F-4D97-AF65-F5344CB8AC3E}">
        <p14:creationId xmlns:p14="http://schemas.microsoft.com/office/powerpoint/2010/main" val="1928257471"/>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userDrawn="1">
  <p:cSld name="Grey - 2 Columns">
    <p:spTree>
      <p:nvGrpSpPr>
        <p:cNvPr id="1" name=""/>
        <p:cNvGrpSpPr/>
        <p:nvPr/>
      </p:nvGrpSpPr>
      <p:grpSpPr>
        <a:xfrm>
          <a:off x="0" y="0"/>
          <a:ext cx="0" cy="0"/>
          <a:chOff x="0" y="0"/>
          <a:chExt cx="0" cy="0"/>
        </a:xfrm>
      </p:grpSpPr>
      <p:grpSp>
        <p:nvGrpSpPr>
          <p:cNvPr id="5" name="Group 12"/>
          <p:cNvGrpSpPr>
            <a:grpSpLocks/>
          </p:cNvGrpSpPr>
          <p:nvPr userDrawn="1"/>
        </p:nvGrpSpPr>
        <p:grpSpPr bwMode="auto">
          <a:xfrm>
            <a:off x="-3175" y="4377928"/>
            <a:ext cx="9147175" cy="765572"/>
            <a:chOff x="-1588" y="5838826"/>
            <a:chExt cx="9147176" cy="1020762"/>
          </a:xfrm>
        </p:grpSpPr>
        <p:sp>
          <p:nvSpPr>
            <p:cNvPr id="6" name="Freeform 11"/>
            <p:cNvSpPr>
              <a:spLocks/>
            </p:cNvSpPr>
            <p:nvPr userDrawn="1"/>
          </p:nvSpPr>
          <p:spPr bwMode="auto">
            <a:xfrm>
              <a:off x="-1588" y="5838826"/>
              <a:ext cx="9147176" cy="1020762"/>
            </a:xfrm>
            <a:custGeom>
              <a:avLst/>
              <a:gdLst>
                <a:gd name="T0" fmla="*/ 9147176 w 4096"/>
                <a:gd name="T1" fmla="*/ 1020762 h 458"/>
                <a:gd name="T2" fmla="*/ 9147176 w 4096"/>
                <a:gd name="T3" fmla="*/ 220645 h 458"/>
                <a:gd name="T4" fmla="*/ 4372600 w 4096"/>
                <a:gd name="T5" fmla="*/ 499237 h 458"/>
                <a:gd name="T6" fmla="*/ 0 w 4096"/>
                <a:gd name="T7" fmla="*/ 138182 h 458"/>
                <a:gd name="T8" fmla="*/ 0 w 4096"/>
                <a:gd name="T9" fmla="*/ 1020762 h 458"/>
                <a:gd name="T10" fmla="*/ 9147176 w 4096"/>
                <a:gd name="T11" fmla="*/ 1020762 h 458"/>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4096" h="458">
                  <a:moveTo>
                    <a:pt x="4096" y="458"/>
                  </a:moveTo>
                  <a:cubicBezTo>
                    <a:pt x="4096" y="99"/>
                    <a:pt x="4096" y="99"/>
                    <a:pt x="4096" y="99"/>
                  </a:cubicBezTo>
                  <a:cubicBezTo>
                    <a:pt x="3628" y="283"/>
                    <a:pt x="2767" y="441"/>
                    <a:pt x="1958" y="224"/>
                  </a:cubicBezTo>
                  <a:cubicBezTo>
                    <a:pt x="1153" y="6"/>
                    <a:pt x="568" y="0"/>
                    <a:pt x="0" y="62"/>
                  </a:cubicBezTo>
                  <a:cubicBezTo>
                    <a:pt x="0" y="458"/>
                    <a:pt x="0" y="458"/>
                    <a:pt x="0" y="458"/>
                  </a:cubicBezTo>
                  <a:lnTo>
                    <a:pt x="4096" y="458"/>
                  </a:lnTo>
                  <a:close/>
                </a:path>
              </a:pathLst>
            </a:cu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sz="1350">
                <a:solidFill>
                  <a:srgbClr val="58585A"/>
                </a:solidFill>
              </a:endParaRPr>
            </a:p>
          </p:txBody>
        </p:sp>
        <p:sp>
          <p:nvSpPr>
            <p:cNvPr id="7" name="Freeform 13"/>
            <p:cNvSpPr>
              <a:spLocks/>
            </p:cNvSpPr>
            <p:nvPr userDrawn="1"/>
          </p:nvSpPr>
          <p:spPr bwMode="auto">
            <a:xfrm>
              <a:off x="-1588" y="6032501"/>
              <a:ext cx="9132889" cy="568325"/>
            </a:xfrm>
            <a:custGeom>
              <a:avLst/>
              <a:gdLst>
                <a:gd name="T0" fmla="*/ 9024939 w 5753"/>
                <a:gd name="T1" fmla="*/ 73025 h 358"/>
                <a:gd name="T2" fmla="*/ 8591551 w 5753"/>
                <a:gd name="T3" fmla="*/ 211138 h 358"/>
                <a:gd name="T4" fmla="*/ 8375651 w 5753"/>
                <a:gd name="T5" fmla="*/ 271463 h 358"/>
                <a:gd name="T6" fmla="*/ 7942264 w 5753"/>
                <a:gd name="T7" fmla="*/ 376238 h 358"/>
                <a:gd name="T8" fmla="*/ 7724776 w 5753"/>
                <a:gd name="T9" fmla="*/ 419100 h 358"/>
                <a:gd name="T10" fmla="*/ 7291389 w 5753"/>
                <a:gd name="T11" fmla="*/ 488950 h 358"/>
                <a:gd name="T12" fmla="*/ 7075489 w 5753"/>
                <a:gd name="T13" fmla="*/ 515938 h 358"/>
                <a:gd name="T14" fmla="*/ 6646864 w 5753"/>
                <a:gd name="T15" fmla="*/ 550863 h 358"/>
                <a:gd name="T16" fmla="*/ 6432551 w 5753"/>
                <a:gd name="T17" fmla="*/ 561975 h 358"/>
                <a:gd name="T18" fmla="*/ 6010276 w 5753"/>
                <a:gd name="T19" fmla="*/ 566738 h 358"/>
                <a:gd name="T20" fmla="*/ 5802313 w 5753"/>
                <a:gd name="T21" fmla="*/ 560388 h 358"/>
                <a:gd name="T22" fmla="*/ 5391151 w 5753"/>
                <a:gd name="T23" fmla="*/ 533400 h 358"/>
                <a:gd name="T24" fmla="*/ 5187951 w 5753"/>
                <a:gd name="T25" fmla="*/ 512763 h 358"/>
                <a:gd name="T26" fmla="*/ 4787901 w 5753"/>
                <a:gd name="T27" fmla="*/ 455613 h 358"/>
                <a:gd name="T28" fmla="*/ 4594226 w 5753"/>
                <a:gd name="T29" fmla="*/ 419100 h 358"/>
                <a:gd name="T30" fmla="*/ 4211638 w 5753"/>
                <a:gd name="T31" fmla="*/ 334963 h 358"/>
                <a:gd name="T32" fmla="*/ 3879851 w 5753"/>
                <a:gd name="T33" fmla="*/ 247650 h 358"/>
                <a:gd name="T34" fmla="*/ 3432176 w 5753"/>
                <a:gd name="T35" fmla="*/ 149225 h 358"/>
                <a:gd name="T36" fmla="*/ 2981325 w 5753"/>
                <a:gd name="T37" fmla="*/ 77788 h 358"/>
                <a:gd name="T38" fmla="*/ 2528888 w 5753"/>
                <a:gd name="T39" fmla="*/ 31750 h 358"/>
                <a:gd name="T40" fmla="*/ 2079625 w 5753"/>
                <a:gd name="T41" fmla="*/ 4763 h 358"/>
                <a:gd name="T42" fmla="*/ 1641475 w 5753"/>
                <a:gd name="T43" fmla="*/ 0 h 358"/>
                <a:gd name="T44" fmla="*/ 1219200 w 5753"/>
                <a:gd name="T45" fmla="*/ 11113 h 358"/>
                <a:gd name="T46" fmla="*/ 817563 w 5753"/>
                <a:gd name="T47" fmla="*/ 38100 h 358"/>
                <a:gd name="T48" fmla="*/ 444500 w 5753"/>
                <a:gd name="T49" fmla="*/ 77788 h 358"/>
                <a:gd name="T50" fmla="*/ 104775 w 5753"/>
                <a:gd name="T51" fmla="*/ 127000 h 358"/>
                <a:gd name="T52" fmla="*/ 0 w 5753"/>
                <a:gd name="T53" fmla="*/ 147638 h 358"/>
                <a:gd name="T54" fmla="*/ 214313 w 5753"/>
                <a:gd name="T55" fmla="*/ 111125 h 358"/>
                <a:gd name="T56" fmla="*/ 328613 w 5753"/>
                <a:gd name="T57" fmla="*/ 93663 h 358"/>
                <a:gd name="T58" fmla="*/ 566738 w 5753"/>
                <a:gd name="T59" fmla="*/ 65088 h 358"/>
                <a:gd name="T60" fmla="*/ 690563 w 5753"/>
                <a:gd name="T61" fmla="*/ 50800 h 358"/>
                <a:gd name="T62" fmla="*/ 949325 w 5753"/>
                <a:gd name="T63" fmla="*/ 28575 h 358"/>
                <a:gd name="T64" fmla="*/ 1082675 w 5753"/>
                <a:gd name="T65" fmla="*/ 20638 h 358"/>
                <a:gd name="T66" fmla="*/ 1357313 w 5753"/>
                <a:gd name="T67" fmla="*/ 6350 h 358"/>
                <a:gd name="T68" fmla="*/ 1498600 w 5753"/>
                <a:gd name="T69" fmla="*/ 4763 h 358"/>
                <a:gd name="T70" fmla="*/ 1784350 w 5753"/>
                <a:gd name="T71" fmla="*/ 1588 h 358"/>
                <a:gd name="T72" fmla="*/ 1931988 w 5753"/>
                <a:gd name="T73" fmla="*/ 1588 h 358"/>
                <a:gd name="T74" fmla="*/ 2227263 w 5753"/>
                <a:gd name="T75" fmla="*/ 12700 h 358"/>
                <a:gd name="T76" fmla="*/ 2376488 w 5753"/>
                <a:gd name="T77" fmla="*/ 22225 h 358"/>
                <a:gd name="T78" fmla="*/ 2678113 w 5753"/>
                <a:gd name="T79" fmla="*/ 44450 h 358"/>
                <a:gd name="T80" fmla="*/ 2828925 w 5753"/>
                <a:gd name="T81" fmla="*/ 60325 h 358"/>
                <a:gd name="T82" fmla="*/ 3130551 w 5753"/>
                <a:gd name="T83" fmla="*/ 100013 h 358"/>
                <a:gd name="T84" fmla="*/ 3282951 w 5753"/>
                <a:gd name="T85" fmla="*/ 125413 h 358"/>
                <a:gd name="T86" fmla="*/ 3582988 w 5753"/>
                <a:gd name="T87" fmla="*/ 180975 h 358"/>
                <a:gd name="T88" fmla="*/ 3729038 w 5753"/>
                <a:gd name="T89" fmla="*/ 211138 h 358"/>
                <a:gd name="T90" fmla="*/ 4024313 w 5753"/>
                <a:gd name="T91" fmla="*/ 287338 h 358"/>
                <a:gd name="T92" fmla="*/ 4591051 w 5753"/>
                <a:gd name="T93" fmla="*/ 422275 h 358"/>
                <a:gd name="T94" fmla="*/ 5187951 w 5753"/>
                <a:gd name="T95" fmla="*/ 512763 h 358"/>
                <a:gd name="T96" fmla="*/ 5802313 w 5753"/>
                <a:gd name="T97" fmla="*/ 561975 h 358"/>
                <a:gd name="T98" fmla="*/ 6434139 w 5753"/>
                <a:gd name="T99" fmla="*/ 561975 h 358"/>
                <a:gd name="T100" fmla="*/ 7075489 w 5753"/>
                <a:gd name="T101" fmla="*/ 517525 h 358"/>
                <a:gd name="T102" fmla="*/ 7724776 w 5753"/>
                <a:gd name="T103" fmla="*/ 422275 h 358"/>
                <a:gd name="T104" fmla="*/ 8377239 w 5753"/>
                <a:gd name="T105" fmla="*/ 274638 h 358"/>
                <a:gd name="T106" fmla="*/ 9024939 w 5753"/>
                <a:gd name="T107" fmla="*/ 73025 h 358"/>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0" t="0" r="r" b="b"/>
              <a:pathLst>
                <a:path w="5753" h="358">
                  <a:moveTo>
                    <a:pt x="5753" y="21"/>
                  </a:moveTo>
                  <a:lnTo>
                    <a:pt x="5685" y="46"/>
                  </a:lnTo>
                  <a:lnTo>
                    <a:pt x="5549" y="91"/>
                  </a:lnTo>
                  <a:lnTo>
                    <a:pt x="5412" y="133"/>
                  </a:lnTo>
                  <a:lnTo>
                    <a:pt x="5276" y="171"/>
                  </a:lnTo>
                  <a:lnTo>
                    <a:pt x="5139" y="207"/>
                  </a:lnTo>
                  <a:lnTo>
                    <a:pt x="5003" y="237"/>
                  </a:lnTo>
                  <a:lnTo>
                    <a:pt x="4866" y="264"/>
                  </a:lnTo>
                  <a:lnTo>
                    <a:pt x="4730" y="288"/>
                  </a:lnTo>
                  <a:lnTo>
                    <a:pt x="4593" y="308"/>
                  </a:lnTo>
                  <a:lnTo>
                    <a:pt x="4457" y="325"/>
                  </a:lnTo>
                  <a:lnTo>
                    <a:pt x="4322" y="337"/>
                  </a:lnTo>
                  <a:lnTo>
                    <a:pt x="4187" y="347"/>
                  </a:lnTo>
                  <a:lnTo>
                    <a:pt x="4052" y="354"/>
                  </a:lnTo>
                  <a:lnTo>
                    <a:pt x="3919" y="357"/>
                  </a:lnTo>
                  <a:lnTo>
                    <a:pt x="3786" y="357"/>
                  </a:lnTo>
                  <a:lnTo>
                    <a:pt x="3655" y="353"/>
                  </a:lnTo>
                  <a:lnTo>
                    <a:pt x="3524" y="346"/>
                  </a:lnTo>
                  <a:lnTo>
                    <a:pt x="3396" y="336"/>
                  </a:lnTo>
                  <a:lnTo>
                    <a:pt x="3268" y="323"/>
                  </a:lnTo>
                  <a:lnTo>
                    <a:pt x="3141" y="306"/>
                  </a:lnTo>
                  <a:lnTo>
                    <a:pt x="3016" y="287"/>
                  </a:lnTo>
                  <a:lnTo>
                    <a:pt x="2894" y="264"/>
                  </a:lnTo>
                  <a:lnTo>
                    <a:pt x="2771" y="239"/>
                  </a:lnTo>
                  <a:lnTo>
                    <a:pt x="2653" y="211"/>
                  </a:lnTo>
                  <a:lnTo>
                    <a:pt x="2535" y="180"/>
                  </a:lnTo>
                  <a:lnTo>
                    <a:pt x="2444" y="156"/>
                  </a:lnTo>
                  <a:lnTo>
                    <a:pt x="2351" y="133"/>
                  </a:lnTo>
                  <a:lnTo>
                    <a:pt x="2257" y="112"/>
                  </a:lnTo>
                  <a:lnTo>
                    <a:pt x="2162" y="94"/>
                  </a:lnTo>
                  <a:lnTo>
                    <a:pt x="2068" y="77"/>
                  </a:lnTo>
                  <a:lnTo>
                    <a:pt x="1972" y="62"/>
                  </a:lnTo>
                  <a:lnTo>
                    <a:pt x="1878" y="49"/>
                  </a:lnTo>
                  <a:lnTo>
                    <a:pt x="1782" y="38"/>
                  </a:lnTo>
                  <a:lnTo>
                    <a:pt x="1687" y="28"/>
                  </a:lnTo>
                  <a:lnTo>
                    <a:pt x="1593" y="20"/>
                  </a:lnTo>
                  <a:lnTo>
                    <a:pt x="1498" y="13"/>
                  </a:lnTo>
                  <a:lnTo>
                    <a:pt x="1404" y="7"/>
                  </a:lnTo>
                  <a:lnTo>
                    <a:pt x="1310" y="3"/>
                  </a:lnTo>
                  <a:lnTo>
                    <a:pt x="1217" y="1"/>
                  </a:lnTo>
                  <a:lnTo>
                    <a:pt x="1124" y="0"/>
                  </a:lnTo>
                  <a:lnTo>
                    <a:pt x="1034" y="0"/>
                  </a:lnTo>
                  <a:lnTo>
                    <a:pt x="944" y="1"/>
                  </a:lnTo>
                  <a:lnTo>
                    <a:pt x="855" y="4"/>
                  </a:lnTo>
                  <a:lnTo>
                    <a:pt x="768" y="7"/>
                  </a:lnTo>
                  <a:lnTo>
                    <a:pt x="682" y="11"/>
                  </a:lnTo>
                  <a:lnTo>
                    <a:pt x="598" y="17"/>
                  </a:lnTo>
                  <a:lnTo>
                    <a:pt x="515" y="24"/>
                  </a:lnTo>
                  <a:lnTo>
                    <a:pt x="435" y="31"/>
                  </a:lnTo>
                  <a:lnTo>
                    <a:pt x="356" y="39"/>
                  </a:lnTo>
                  <a:lnTo>
                    <a:pt x="280" y="49"/>
                  </a:lnTo>
                  <a:lnTo>
                    <a:pt x="207" y="59"/>
                  </a:lnTo>
                  <a:lnTo>
                    <a:pt x="135" y="69"/>
                  </a:lnTo>
                  <a:lnTo>
                    <a:pt x="66" y="80"/>
                  </a:lnTo>
                  <a:lnTo>
                    <a:pt x="0" y="91"/>
                  </a:lnTo>
                  <a:lnTo>
                    <a:pt x="0" y="93"/>
                  </a:lnTo>
                  <a:lnTo>
                    <a:pt x="66" y="80"/>
                  </a:lnTo>
                  <a:lnTo>
                    <a:pt x="135" y="70"/>
                  </a:lnTo>
                  <a:lnTo>
                    <a:pt x="207" y="59"/>
                  </a:lnTo>
                  <a:lnTo>
                    <a:pt x="280" y="49"/>
                  </a:lnTo>
                  <a:lnTo>
                    <a:pt x="357" y="41"/>
                  </a:lnTo>
                  <a:lnTo>
                    <a:pt x="435" y="32"/>
                  </a:lnTo>
                  <a:lnTo>
                    <a:pt x="516" y="25"/>
                  </a:lnTo>
                  <a:lnTo>
                    <a:pt x="598" y="18"/>
                  </a:lnTo>
                  <a:lnTo>
                    <a:pt x="682" y="13"/>
                  </a:lnTo>
                  <a:lnTo>
                    <a:pt x="768" y="8"/>
                  </a:lnTo>
                  <a:lnTo>
                    <a:pt x="855" y="4"/>
                  </a:lnTo>
                  <a:lnTo>
                    <a:pt x="944" y="3"/>
                  </a:lnTo>
                  <a:lnTo>
                    <a:pt x="1034" y="1"/>
                  </a:lnTo>
                  <a:lnTo>
                    <a:pt x="1124" y="1"/>
                  </a:lnTo>
                  <a:lnTo>
                    <a:pt x="1217" y="1"/>
                  </a:lnTo>
                  <a:lnTo>
                    <a:pt x="1310" y="4"/>
                  </a:lnTo>
                  <a:lnTo>
                    <a:pt x="1403" y="8"/>
                  </a:lnTo>
                  <a:lnTo>
                    <a:pt x="1497" y="14"/>
                  </a:lnTo>
                  <a:lnTo>
                    <a:pt x="1593" y="20"/>
                  </a:lnTo>
                  <a:lnTo>
                    <a:pt x="1687" y="28"/>
                  </a:lnTo>
                  <a:lnTo>
                    <a:pt x="1782" y="38"/>
                  </a:lnTo>
                  <a:lnTo>
                    <a:pt x="1878" y="51"/>
                  </a:lnTo>
                  <a:lnTo>
                    <a:pt x="1972" y="63"/>
                  </a:lnTo>
                  <a:lnTo>
                    <a:pt x="2068" y="79"/>
                  </a:lnTo>
                  <a:lnTo>
                    <a:pt x="2162" y="94"/>
                  </a:lnTo>
                  <a:lnTo>
                    <a:pt x="2257" y="114"/>
                  </a:lnTo>
                  <a:lnTo>
                    <a:pt x="2349" y="133"/>
                  </a:lnTo>
                  <a:lnTo>
                    <a:pt x="2442" y="156"/>
                  </a:lnTo>
                  <a:lnTo>
                    <a:pt x="2535" y="181"/>
                  </a:lnTo>
                  <a:lnTo>
                    <a:pt x="2652" y="212"/>
                  </a:lnTo>
                  <a:lnTo>
                    <a:pt x="2771" y="240"/>
                  </a:lnTo>
                  <a:lnTo>
                    <a:pt x="2892" y="266"/>
                  </a:lnTo>
                  <a:lnTo>
                    <a:pt x="3016" y="288"/>
                  </a:lnTo>
                  <a:lnTo>
                    <a:pt x="3141" y="308"/>
                  </a:lnTo>
                  <a:lnTo>
                    <a:pt x="3268" y="323"/>
                  </a:lnTo>
                  <a:lnTo>
                    <a:pt x="3395" y="337"/>
                  </a:lnTo>
                  <a:lnTo>
                    <a:pt x="3524" y="347"/>
                  </a:lnTo>
                  <a:lnTo>
                    <a:pt x="3655" y="354"/>
                  </a:lnTo>
                  <a:lnTo>
                    <a:pt x="3786" y="357"/>
                  </a:lnTo>
                  <a:lnTo>
                    <a:pt x="3919" y="358"/>
                  </a:lnTo>
                  <a:lnTo>
                    <a:pt x="4053" y="354"/>
                  </a:lnTo>
                  <a:lnTo>
                    <a:pt x="4187" y="349"/>
                  </a:lnTo>
                  <a:lnTo>
                    <a:pt x="4322" y="339"/>
                  </a:lnTo>
                  <a:lnTo>
                    <a:pt x="4457" y="326"/>
                  </a:lnTo>
                  <a:lnTo>
                    <a:pt x="4593" y="309"/>
                  </a:lnTo>
                  <a:lnTo>
                    <a:pt x="4730" y="289"/>
                  </a:lnTo>
                  <a:lnTo>
                    <a:pt x="4866" y="266"/>
                  </a:lnTo>
                  <a:lnTo>
                    <a:pt x="5003" y="237"/>
                  </a:lnTo>
                  <a:lnTo>
                    <a:pt x="5139" y="208"/>
                  </a:lnTo>
                  <a:lnTo>
                    <a:pt x="5277" y="173"/>
                  </a:lnTo>
                  <a:lnTo>
                    <a:pt x="5414" y="135"/>
                  </a:lnTo>
                  <a:lnTo>
                    <a:pt x="5550" y="93"/>
                  </a:lnTo>
                  <a:lnTo>
                    <a:pt x="5685" y="46"/>
                  </a:lnTo>
                  <a:lnTo>
                    <a:pt x="5753" y="21"/>
                  </a:lnTo>
                </a:path>
              </a:pathLst>
            </a:custGeom>
            <a:noFill/>
            <a:ln w="0" cap="flat">
              <a:solidFill>
                <a:srgbClr val="FFFFFF"/>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pPr fontAlgn="base">
                <a:spcBef>
                  <a:spcPct val="0"/>
                </a:spcBef>
                <a:spcAft>
                  <a:spcPct val="0"/>
                </a:spcAft>
              </a:pPr>
              <a:endParaRPr lang="en-GB" sz="1350">
                <a:solidFill>
                  <a:srgbClr val="58585A"/>
                </a:solidFill>
              </a:endParaRPr>
            </a:p>
          </p:txBody>
        </p:sp>
      </p:grpSp>
      <p:sp>
        <p:nvSpPr>
          <p:cNvPr id="10" name="TextBox 6"/>
          <p:cNvSpPr txBox="1">
            <a:spLocks noChangeArrowheads="1"/>
          </p:cNvSpPr>
          <p:nvPr userDrawn="1"/>
        </p:nvSpPr>
        <p:spPr bwMode="auto">
          <a:xfrm>
            <a:off x="241300" y="4869656"/>
            <a:ext cx="1500732" cy="69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tIns="0" bIns="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r>
              <a:rPr lang="en-GB" sz="450">
                <a:solidFill>
                  <a:srgbClr val="FFFFFF"/>
                </a:solidFill>
              </a:rPr>
              <a:t>© The Insights Group Ltd, 2011. All rights reserved.</a:t>
            </a:r>
          </a:p>
        </p:txBody>
      </p:sp>
      <p:sp>
        <p:nvSpPr>
          <p:cNvPr id="2" name="Title 1"/>
          <p:cNvSpPr>
            <a:spLocks noGrp="1"/>
          </p:cNvSpPr>
          <p:nvPr>
            <p:ph type="title"/>
          </p:nvPr>
        </p:nvSpPr>
        <p:spPr>
          <a:xfrm>
            <a:off x="503040" y="141480"/>
            <a:ext cx="8640960" cy="857250"/>
          </a:xfrm>
        </p:spPr>
        <p:txBody>
          <a:bodyPr/>
          <a:lstStyle>
            <a:lvl1pPr>
              <a:defRPr>
                <a:solidFill>
                  <a:schemeClr val="tx1">
                    <a:lumMod val="75000"/>
                    <a:lumOff val="25000"/>
                  </a:schemeClr>
                </a:solidFill>
              </a:defRPr>
            </a:lvl1pPr>
          </a:lstStyle>
          <a:p>
            <a:r>
              <a:rPr lang="en-US"/>
              <a:t>Click to edit Master title style</a:t>
            </a:r>
            <a:endParaRPr lang="en-GB" dirty="0"/>
          </a:p>
        </p:txBody>
      </p:sp>
      <p:sp>
        <p:nvSpPr>
          <p:cNvPr id="8" name="Content Placeholder 2"/>
          <p:cNvSpPr>
            <a:spLocks noGrp="1"/>
          </p:cNvSpPr>
          <p:nvPr>
            <p:ph sz="half" idx="1"/>
          </p:nvPr>
        </p:nvSpPr>
        <p:spPr>
          <a:xfrm>
            <a:off x="503040" y="1059582"/>
            <a:ext cx="4038600" cy="3394472"/>
          </a:xfrm>
        </p:spPr>
        <p:txBody>
          <a:bodyPr/>
          <a:lstStyle>
            <a:lvl1pPr>
              <a:spcAft>
                <a:spcPts val="750"/>
              </a:spcAft>
              <a:defRPr sz="2100">
                <a:latin typeface="+mj-lt"/>
              </a:defRPr>
            </a:lvl1pPr>
            <a:lvl2pPr>
              <a:spcAft>
                <a:spcPts val="750"/>
              </a:spcAft>
              <a:defRPr sz="1800">
                <a:latin typeface="+mj-lt"/>
              </a:defRPr>
            </a:lvl2pPr>
            <a:lvl3pPr>
              <a:spcAft>
                <a:spcPts val="750"/>
              </a:spcAft>
              <a:defRPr sz="1500">
                <a:latin typeface="+mj-lt"/>
              </a:defRPr>
            </a:lvl3pPr>
            <a:lvl4pPr>
              <a:spcAft>
                <a:spcPts val="750"/>
              </a:spcAft>
              <a:defRPr sz="1350">
                <a:latin typeface="+mj-lt"/>
              </a:defRPr>
            </a:lvl4pPr>
            <a:lvl5pPr>
              <a:spcAft>
                <a:spcPts val="750"/>
              </a:spcAft>
              <a:defRPr sz="1350">
                <a:latin typeface="+mj-lt"/>
              </a:defRPr>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9" name="Content Placeholder 3"/>
          <p:cNvSpPr>
            <a:spLocks noGrp="1"/>
          </p:cNvSpPr>
          <p:nvPr>
            <p:ph sz="half" idx="2"/>
          </p:nvPr>
        </p:nvSpPr>
        <p:spPr>
          <a:xfrm>
            <a:off x="4716016" y="1059582"/>
            <a:ext cx="4038600" cy="3394472"/>
          </a:xfrm>
        </p:spPr>
        <p:txBody>
          <a:bodyPr/>
          <a:lstStyle>
            <a:lvl1pPr>
              <a:spcAft>
                <a:spcPts val="750"/>
              </a:spcAft>
              <a:defRPr sz="2100">
                <a:latin typeface="+mj-lt"/>
              </a:defRPr>
            </a:lvl1pPr>
            <a:lvl2pPr>
              <a:spcAft>
                <a:spcPts val="750"/>
              </a:spcAft>
              <a:defRPr sz="1800">
                <a:latin typeface="+mj-lt"/>
              </a:defRPr>
            </a:lvl2pPr>
            <a:lvl3pPr>
              <a:spcAft>
                <a:spcPts val="750"/>
              </a:spcAft>
              <a:defRPr sz="1500">
                <a:latin typeface="+mj-lt"/>
              </a:defRPr>
            </a:lvl3pPr>
            <a:lvl4pPr>
              <a:spcAft>
                <a:spcPts val="750"/>
              </a:spcAft>
              <a:defRPr sz="1350">
                <a:latin typeface="+mj-lt"/>
              </a:defRPr>
            </a:lvl4pPr>
            <a:lvl5pPr>
              <a:spcAft>
                <a:spcPts val="750"/>
              </a:spcAft>
              <a:defRPr sz="1350">
                <a:latin typeface="+mj-lt"/>
              </a:defRPr>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Tree>
    <p:extLst>
      <p:ext uri="{BB962C8B-B14F-4D97-AF65-F5344CB8AC3E}">
        <p14:creationId xmlns:p14="http://schemas.microsoft.com/office/powerpoint/2010/main" val="822362900"/>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userDrawn="1">
  <p:cSld name="Single Placeholder">
    <p:spTree>
      <p:nvGrpSpPr>
        <p:cNvPr id="1" name=""/>
        <p:cNvGrpSpPr/>
        <p:nvPr/>
      </p:nvGrpSpPr>
      <p:grpSpPr>
        <a:xfrm>
          <a:off x="0" y="0"/>
          <a:ext cx="0" cy="0"/>
          <a:chOff x="0" y="0"/>
          <a:chExt cx="0" cy="0"/>
        </a:xfrm>
      </p:grpSpPr>
      <p:sp>
        <p:nvSpPr>
          <p:cNvPr id="4" name="TextBox 3"/>
          <p:cNvSpPr txBox="1">
            <a:spLocks noChangeArrowheads="1"/>
          </p:cNvSpPr>
          <p:nvPr userDrawn="1"/>
        </p:nvSpPr>
        <p:spPr bwMode="auto">
          <a:xfrm>
            <a:off x="241300" y="4869656"/>
            <a:ext cx="1500732" cy="69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tIns="0" bIns="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r>
              <a:rPr lang="en-GB" sz="450">
                <a:solidFill>
                  <a:srgbClr val="D8D8D8"/>
                </a:solidFill>
              </a:rPr>
              <a:t>© The Insights Group Ltd, 2011. All rights reserved.</a:t>
            </a:r>
          </a:p>
        </p:txBody>
      </p:sp>
      <p:sp>
        <p:nvSpPr>
          <p:cNvPr id="3" name="Content Placeholder 2"/>
          <p:cNvSpPr>
            <a:spLocks noGrp="1"/>
          </p:cNvSpPr>
          <p:nvPr>
            <p:ph idx="1"/>
          </p:nvPr>
        </p:nvSpPr>
        <p:spPr>
          <a:xfrm>
            <a:off x="251520" y="411510"/>
            <a:ext cx="8640960" cy="4266474"/>
          </a:xfrm>
        </p:spPr>
        <p:txBody>
          <a:bodyPr/>
          <a:lstStyle>
            <a:lvl1pPr>
              <a:spcBef>
                <a:spcPts val="900"/>
              </a:spcBef>
              <a:spcAft>
                <a:spcPts val="750"/>
              </a:spcAft>
              <a:defRPr sz="2550">
                <a:latin typeface="+mj-lt"/>
              </a:defRPr>
            </a:lvl1pPr>
            <a:lvl2pPr>
              <a:defRPr>
                <a:latin typeface="+mj-lt"/>
              </a:defRPr>
            </a:lvl2pPr>
            <a:lvl3pPr>
              <a:defRPr>
                <a:latin typeface="+mj-lt"/>
              </a:defRPr>
            </a:lvl3pPr>
            <a:lvl4pPr>
              <a:defRPr>
                <a:latin typeface="+mj-lt"/>
              </a:defRPr>
            </a:lvl4pPr>
            <a:lvl5pPr>
              <a:defRPr>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Tree>
    <p:extLst>
      <p:ext uri="{BB962C8B-B14F-4D97-AF65-F5344CB8AC3E}">
        <p14:creationId xmlns:p14="http://schemas.microsoft.com/office/powerpoint/2010/main" val="143320834"/>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660650648"/>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userDrawn="1">
  <p:cSld name="1_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1" y="392396"/>
            <a:ext cx="3331029" cy="1622822"/>
          </a:xfrm>
        </p:spPr>
        <p:txBody>
          <a:bodyPr/>
          <a:lstStyle>
            <a:lvl1pPr>
              <a:defRPr>
                <a:solidFill>
                  <a:schemeClr val="tx1"/>
                </a:solidFill>
              </a:defRPr>
            </a:lvl1pPr>
          </a:lstStyle>
          <a:p>
            <a:r>
              <a:rPr lang="en-US" dirty="0"/>
              <a:t>Click to edit Master title style</a:t>
            </a:r>
            <a:endParaRPr lang="en-GB" dirty="0"/>
          </a:p>
        </p:txBody>
      </p:sp>
    </p:spTree>
    <p:extLst>
      <p:ext uri="{BB962C8B-B14F-4D97-AF65-F5344CB8AC3E}">
        <p14:creationId xmlns:p14="http://schemas.microsoft.com/office/powerpoint/2010/main" val="942770986"/>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userDrawn="1">
  <p:cSld name="1_Single Placeholder">
    <p:spTree>
      <p:nvGrpSpPr>
        <p:cNvPr id="1" name=""/>
        <p:cNvGrpSpPr/>
        <p:nvPr/>
      </p:nvGrpSpPr>
      <p:grpSpPr>
        <a:xfrm>
          <a:off x="0" y="0"/>
          <a:ext cx="0" cy="0"/>
          <a:chOff x="0" y="0"/>
          <a:chExt cx="0" cy="0"/>
        </a:xfrm>
      </p:grpSpPr>
      <p:sp>
        <p:nvSpPr>
          <p:cNvPr id="3" name="Content Placeholder 2"/>
          <p:cNvSpPr>
            <a:spLocks noGrp="1"/>
          </p:cNvSpPr>
          <p:nvPr>
            <p:ph idx="1"/>
          </p:nvPr>
        </p:nvSpPr>
        <p:spPr>
          <a:xfrm>
            <a:off x="251520" y="411510"/>
            <a:ext cx="8640960" cy="4266474"/>
          </a:xfrm>
        </p:spPr>
        <p:txBody>
          <a:bodyPr/>
          <a:lstStyle>
            <a:lvl1pPr>
              <a:spcBef>
                <a:spcPts val="900"/>
              </a:spcBef>
              <a:spcAft>
                <a:spcPts val="750"/>
              </a:spcAft>
              <a:defRPr sz="2550">
                <a:latin typeface="+mj-lt"/>
              </a:defRPr>
            </a:lvl1pPr>
            <a:lvl2pPr>
              <a:defRPr>
                <a:latin typeface="+mj-lt"/>
              </a:defRPr>
            </a:lvl2pPr>
            <a:lvl3pPr>
              <a:defRPr>
                <a:latin typeface="+mj-lt"/>
              </a:defRPr>
            </a:lvl3pPr>
            <a:lvl4pPr>
              <a:defRPr>
                <a:latin typeface="+mj-lt"/>
              </a:defRPr>
            </a:lvl4pPr>
            <a:lvl5pPr>
              <a:defRPr>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TextBox 3"/>
          <p:cNvSpPr txBox="1"/>
          <p:nvPr userDrawn="1"/>
        </p:nvSpPr>
        <p:spPr>
          <a:xfrm>
            <a:off x="241300" y="4869418"/>
            <a:ext cx="1500732" cy="69250"/>
          </a:xfrm>
          <a:prstGeom prst="rect">
            <a:avLst/>
          </a:prstGeom>
          <a:noFill/>
        </p:spPr>
        <p:txBody>
          <a:bodyPr wrap="none" tIns="0" bIns="0" rtlCol="0">
            <a:spAutoFit/>
          </a:bodyPr>
          <a:lstStyle/>
          <a:p>
            <a:r>
              <a:rPr lang="en-GB" sz="450" dirty="0">
                <a:solidFill>
                  <a:srgbClr val="D8D8D8"/>
                </a:solidFill>
              </a:rPr>
              <a:t>© The Insights Group Ltd, 2013. All rights reserved.</a:t>
            </a:r>
          </a:p>
        </p:txBody>
      </p:sp>
    </p:spTree>
    <p:extLst>
      <p:ext uri="{BB962C8B-B14F-4D97-AF65-F5344CB8AC3E}">
        <p14:creationId xmlns:p14="http://schemas.microsoft.com/office/powerpoint/2010/main" val="317598266"/>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userDrawn="1">
  <p:cSld name="2_Single Placeholder">
    <p:spTree>
      <p:nvGrpSpPr>
        <p:cNvPr id="1" name=""/>
        <p:cNvGrpSpPr/>
        <p:nvPr/>
      </p:nvGrpSpPr>
      <p:grpSpPr>
        <a:xfrm>
          <a:off x="0" y="0"/>
          <a:ext cx="0" cy="0"/>
          <a:chOff x="0" y="0"/>
          <a:chExt cx="0" cy="0"/>
        </a:xfrm>
      </p:grpSpPr>
      <p:sp>
        <p:nvSpPr>
          <p:cNvPr id="4" name="TextBox 3"/>
          <p:cNvSpPr txBox="1"/>
          <p:nvPr userDrawn="1"/>
        </p:nvSpPr>
        <p:spPr>
          <a:xfrm>
            <a:off x="241300" y="4869418"/>
            <a:ext cx="1500732" cy="69250"/>
          </a:xfrm>
          <a:prstGeom prst="rect">
            <a:avLst/>
          </a:prstGeom>
          <a:noFill/>
        </p:spPr>
        <p:txBody>
          <a:bodyPr wrap="none" tIns="0" bIns="0" rtlCol="0">
            <a:spAutoFit/>
          </a:bodyPr>
          <a:lstStyle/>
          <a:p>
            <a:r>
              <a:rPr lang="en-GB" sz="450" dirty="0">
                <a:solidFill>
                  <a:srgbClr val="D8D8D8"/>
                </a:solidFill>
              </a:rPr>
              <a:t>© The Insights Group Ltd, 2013. All rights reserved.</a:t>
            </a:r>
          </a:p>
        </p:txBody>
      </p:sp>
    </p:spTree>
    <p:extLst>
      <p:ext uri="{BB962C8B-B14F-4D97-AF65-F5344CB8AC3E}">
        <p14:creationId xmlns:p14="http://schemas.microsoft.com/office/powerpoint/2010/main" val="3469570529"/>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userDrawn="1">
  <p:cSld name="5_Single Placeholder">
    <p:spTree>
      <p:nvGrpSpPr>
        <p:cNvPr id="1" name=""/>
        <p:cNvGrpSpPr/>
        <p:nvPr/>
      </p:nvGrpSpPr>
      <p:grpSpPr>
        <a:xfrm>
          <a:off x="0" y="0"/>
          <a:ext cx="0" cy="0"/>
          <a:chOff x="0" y="0"/>
          <a:chExt cx="0" cy="0"/>
        </a:xfrm>
      </p:grpSpPr>
      <p:sp>
        <p:nvSpPr>
          <p:cNvPr id="3" name="Content Placeholder 2"/>
          <p:cNvSpPr>
            <a:spLocks noGrp="1"/>
          </p:cNvSpPr>
          <p:nvPr>
            <p:ph idx="1"/>
          </p:nvPr>
        </p:nvSpPr>
        <p:spPr>
          <a:xfrm>
            <a:off x="251520" y="411510"/>
            <a:ext cx="8640960" cy="4266474"/>
          </a:xfrm>
        </p:spPr>
        <p:txBody>
          <a:bodyPr/>
          <a:lstStyle>
            <a:lvl1pPr>
              <a:spcBef>
                <a:spcPts val="900"/>
              </a:spcBef>
              <a:spcAft>
                <a:spcPts val="750"/>
              </a:spcAft>
              <a:defRPr sz="2550">
                <a:latin typeface="+mj-lt"/>
              </a:defRPr>
            </a:lvl1pPr>
            <a:lvl2pPr>
              <a:defRPr>
                <a:latin typeface="+mj-lt"/>
              </a:defRPr>
            </a:lvl2pPr>
            <a:lvl3pPr>
              <a:defRPr>
                <a:latin typeface="+mj-lt"/>
              </a:defRPr>
            </a:lvl3pPr>
            <a:lvl4pPr>
              <a:defRPr>
                <a:latin typeface="+mj-lt"/>
              </a:defRPr>
            </a:lvl4pPr>
            <a:lvl5pPr>
              <a:defRPr>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TextBox 3"/>
          <p:cNvSpPr txBox="1"/>
          <p:nvPr userDrawn="1"/>
        </p:nvSpPr>
        <p:spPr>
          <a:xfrm>
            <a:off x="241300" y="4869418"/>
            <a:ext cx="1632178" cy="69250"/>
          </a:xfrm>
          <a:prstGeom prst="rect">
            <a:avLst/>
          </a:prstGeom>
          <a:noFill/>
        </p:spPr>
        <p:txBody>
          <a:bodyPr wrap="none" tIns="0" bIns="0" rtlCol="0">
            <a:spAutoFit/>
          </a:bodyPr>
          <a:lstStyle/>
          <a:p>
            <a:r>
              <a:rPr lang="en-GB" sz="450" dirty="0">
                <a:solidFill>
                  <a:srgbClr val="D8D8D8"/>
                </a:solidFill>
              </a:rPr>
              <a:t>© The Insights Group Ltd,2009-2014. All rights reserved.</a:t>
            </a:r>
          </a:p>
        </p:txBody>
      </p:sp>
    </p:spTree>
    <p:extLst>
      <p:ext uri="{BB962C8B-B14F-4D97-AF65-F5344CB8AC3E}">
        <p14:creationId xmlns:p14="http://schemas.microsoft.com/office/powerpoint/2010/main" val="100141735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68.xml><?xml version="1.0" encoding="utf-8"?>
<p:sldLayout xmlns:a="http://schemas.openxmlformats.org/drawingml/2006/main" xmlns:r="http://schemas.openxmlformats.org/officeDocument/2006/relationships" xmlns:p="http://schemas.openxmlformats.org/presentationml/2006/main" userDrawn="1">
  <p:cSld name="7_Single Placeholder">
    <p:spTree>
      <p:nvGrpSpPr>
        <p:cNvPr id="1" name=""/>
        <p:cNvGrpSpPr/>
        <p:nvPr/>
      </p:nvGrpSpPr>
      <p:grpSpPr>
        <a:xfrm>
          <a:off x="0" y="0"/>
          <a:ext cx="0" cy="0"/>
          <a:chOff x="0" y="0"/>
          <a:chExt cx="0" cy="0"/>
        </a:xfrm>
      </p:grpSpPr>
      <p:sp>
        <p:nvSpPr>
          <p:cNvPr id="4" name="TextBox 3"/>
          <p:cNvSpPr txBox="1"/>
          <p:nvPr userDrawn="1"/>
        </p:nvSpPr>
        <p:spPr>
          <a:xfrm>
            <a:off x="241300" y="4869418"/>
            <a:ext cx="1648208" cy="69250"/>
          </a:xfrm>
          <a:prstGeom prst="rect">
            <a:avLst/>
          </a:prstGeom>
          <a:noFill/>
        </p:spPr>
        <p:txBody>
          <a:bodyPr wrap="none" tIns="0" bIns="0" rtlCol="0">
            <a:spAutoFit/>
          </a:bodyPr>
          <a:lstStyle/>
          <a:p>
            <a:r>
              <a:rPr lang="en-GB" sz="450" dirty="0">
                <a:solidFill>
                  <a:srgbClr val="D8D8D8"/>
                </a:solidFill>
              </a:rPr>
              <a:t>© The Insights Group Ltd, 2009-2014. All rights reserved.</a:t>
            </a:r>
          </a:p>
        </p:txBody>
      </p:sp>
    </p:spTree>
    <p:extLst>
      <p:ext uri="{BB962C8B-B14F-4D97-AF65-F5344CB8AC3E}">
        <p14:creationId xmlns:p14="http://schemas.microsoft.com/office/powerpoint/2010/main" val="2339338144"/>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userDrawn="1">
  <p:cSld name="6_Single Placeholder">
    <p:spTree>
      <p:nvGrpSpPr>
        <p:cNvPr id="1" name=""/>
        <p:cNvGrpSpPr/>
        <p:nvPr/>
      </p:nvGrpSpPr>
      <p:grpSpPr>
        <a:xfrm>
          <a:off x="0" y="0"/>
          <a:ext cx="0" cy="0"/>
          <a:chOff x="0" y="0"/>
          <a:chExt cx="0" cy="0"/>
        </a:xfrm>
      </p:grpSpPr>
      <p:sp>
        <p:nvSpPr>
          <p:cNvPr id="4" name="TextBox 3"/>
          <p:cNvSpPr txBox="1"/>
          <p:nvPr userDrawn="1"/>
        </p:nvSpPr>
        <p:spPr>
          <a:xfrm>
            <a:off x="241300" y="4869418"/>
            <a:ext cx="1648208" cy="69250"/>
          </a:xfrm>
          <a:prstGeom prst="rect">
            <a:avLst/>
          </a:prstGeom>
          <a:noFill/>
        </p:spPr>
        <p:txBody>
          <a:bodyPr wrap="none" tIns="0" bIns="0" rtlCol="0">
            <a:spAutoFit/>
          </a:bodyPr>
          <a:lstStyle/>
          <a:p>
            <a:r>
              <a:rPr lang="en-GB" sz="450" dirty="0">
                <a:solidFill>
                  <a:srgbClr val="D8D8D8"/>
                </a:solidFill>
              </a:rPr>
              <a:t>© The Insights Group Ltd, 2009-2014. All rights reserved.</a:t>
            </a:r>
          </a:p>
        </p:txBody>
      </p:sp>
    </p:spTree>
    <p:extLst>
      <p:ext uri="{BB962C8B-B14F-4D97-AF65-F5344CB8AC3E}">
        <p14:creationId xmlns:p14="http://schemas.microsoft.com/office/powerpoint/2010/main" val="2461836883"/>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tx1"/>
        </a:solidFill>
        <a:effectLst/>
      </p:bgPr>
    </p:bg>
    <p:spTree>
      <p:nvGrpSpPr>
        <p:cNvPr id="1" name=""/>
        <p:cNvGrpSpPr/>
        <p:nvPr/>
      </p:nvGrpSpPr>
      <p:grpSpPr>
        <a:xfrm>
          <a:off x="0" y="0"/>
          <a:ext cx="0" cy="0"/>
          <a:chOff x="0" y="0"/>
          <a:chExt cx="0" cy="0"/>
        </a:xfrm>
      </p:grpSpPr>
      <p:grpSp>
        <p:nvGrpSpPr>
          <p:cNvPr id="4" name="Group 36"/>
          <p:cNvGrpSpPr>
            <a:grpSpLocks/>
          </p:cNvGrpSpPr>
          <p:nvPr userDrawn="1"/>
        </p:nvGrpSpPr>
        <p:grpSpPr bwMode="auto">
          <a:xfrm>
            <a:off x="3756025" y="163116"/>
            <a:ext cx="1608138" cy="1447800"/>
            <a:chOff x="3621078" y="214290"/>
            <a:chExt cx="1903422" cy="2284473"/>
          </a:xfrm>
        </p:grpSpPr>
        <p:pic>
          <p:nvPicPr>
            <p:cNvPr id="5" name="Picture 6" descr="000_004_Large Discovery globe.png"/>
            <p:cNvPicPr>
              <a:picLocks noChangeAspect="1"/>
            </p:cNvPicPr>
            <p:nvPr userDrawn="1"/>
          </p:nvPicPr>
          <p:blipFill>
            <a:blip r:embed="rId2"/>
            <a:srcRect/>
            <a:stretch>
              <a:fillRect/>
            </a:stretch>
          </p:blipFill>
          <p:spPr bwMode="auto">
            <a:xfrm>
              <a:off x="3643306" y="214290"/>
              <a:ext cx="1801372" cy="1822708"/>
            </a:xfrm>
            <a:prstGeom prst="rect">
              <a:avLst/>
            </a:prstGeom>
            <a:noFill/>
            <a:ln w="9525">
              <a:noFill/>
              <a:miter lim="800000"/>
              <a:headEnd/>
              <a:tailEnd/>
            </a:ln>
          </p:spPr>
        </p:pic>
        <p:pic>
          <p:nvPicPr>
            <p:cNvPr id="6" name="Picture 7" descr="000_008_Insights Discovery.png"/>
            <p:cNvPicPr>
              <a:picLocks noChangeAspect="1"/>
            </p:cNvPicPr>
            <p:nvPr userDrawn="1"/>
          </p:nvPicPr>
          <p:blipFill>
            <a:blip r:embed="rId3">
              <a:lum bright="100000" contrast="100000"/>
            </a:blip>
            <a:srcRect/>
            <a:stretch>
              <a:fillRect/>
            </a:stretch>
          </p:blipFill>
          <p:spPr bwMode="auto">
            <a:xfrm>
              <a:off x="3621078" y="2079616"/>
              <a:ext cx="1903422" cy="419147"/>
            </a:xfrm>
            <a:prstGeom prst="rect">
              <a:avLst/>
            </a:prstGeom>
            <a:noFill/>
            <a:ln w="9525">
              <a:noFill/>
              <a:miter lim="800000"/>
              <a:headEnd/>
              <a:tailEnd/>
            </a:ln>
          </p:spPr>
        </p:pic>
      </p:grpSp>
      <p:sp>
        <p:nvSpPr>
          <p:cNvPr id="7" name="Freeform 38"/>
          <p:cNvSpPr/>
          <p:nvPr userDrawn="1"/>
        </p:nvSpPr>
        <p:spPr>
          <a:xfrm>
            <a:off x="-1146175" y="2571750"/>
            <a:ext cx="10874375" cy="1590675"/>
          </a:xfrm>
          <a:custGeom>
            <a:avLst/>
            <a:gdLst>
              <a:gd name="connsiteX0" fmla="*/ 0 w 10325100"/>
              <a:gd name="connsiteY0" fmla="*/ 800100 h 901700"/>
              <a:gd name="connsiteX1" fmla="*/ 2730500 w 10325100"/>
              <a:gd name="connsiteY1" fmla="*/ 304800 h 901700"/>
              <a:gd name="connsiteX2" fmla="*/ 7467600 w 10325100"/>
              <a:gd name="connsiteY2" fmla="*/ 850900 h 901700"/>
              <a:gd name="connsiteX3" fmla="*/ 10325100 w 10325100"/>
              <a:gd name="connsiteY3" fmla="*/ 0 h 901700"/>
            </a:gdLst>
            <a:ahLst/>
            <a:cxnLst>
              <a:cxn ang="0">
                <a:pos x="connsiteX0" y="connsiteY0"/>
              </a:cxn>
              <a:cxn ang="0">
                <a:pos x="connsiteX1" y="connsiteY1"/>
              </a:cxn>
              <a:cxn ang="0">
                <a:pos x="connsiteX2" y="connsiteY2"/>
              </a:cxn>
              <a:cxn ang="0">
                <a:pos x="connsiteX3" y="connsiteY3"/>
              </a:cxn>
            </a:cxnLst>
            <a:rect l="l" t="t" r="r" b="b"/>
            <a:pathLst>
              <a:path w="10325100" h="901700">
                <a:moveTo>
                  <a:pt x="0" y="800100"/>
                </a:moveTo>
                <a:cubicBezTo>
                  <a:pt x="742950" y="548216"/>
                  <a:pt x="1485900" y="296333"/>
                  <a:pt x="2730500" y="304800"/>
                </a:cubicBezTo>
                <a:cubicBezTo>
                  <a:pt x="3975100" y="313267"/>
                  <a:pt x="6201833" y="901700"/>
                  <a:pt x="7467600" y="850900"/>
                </a:cubicBezTo>
                <a:cubicBezTo>
                  <a:pt x="8733367" y="800100"/>
                  <a:pt x="9529233" y="400050"/>
                  <a:pt x="10325100" y="0"/>
                </a:cubicBezTo>
              </a:path>
            </a:pathLst>
          </a:custGeom>
          <a:ln w="6350">
            <a:solidFill>
              <a:schemeClr val="bg2"/>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GB" sz="1350">
              <a:solidFill>
                <a:srgbClr val="000000"/>
              </a:solidFill>
            </a:endParaRPr>
          </a:p>
        </p:txBody>
      </p:sp>
      <p:sp>
        <p:nvSpPr>
          <p:cNvPr id="8" name="Freeform 16"/>
          <p:cNvSpPr/>
          <p:nvPr userDrawn="1"/>
        </p:nvSpPr>
        <p:spPr>
          <a:xfrm>
            <a:off x="-1106488" y="2769394"/>
            <a:ext cx="10325101" cy="1072754"/>
          </a:xfrm>
          <a:custGeom>
            <a:avLst/>
            <a:gdLst>
              <a:gd name="connsiteX0" fmla="*/ 0 w 10325100"/>
              <a:gd name="connsiteY0" fmla="*/ 800100 h 901700"/>
              <a:gd name="connsiteX1" fmla="*/ 2730500 w 10325100"/>
              <a:gd name="connsiteY1" fmla="*/ 304800 h 901700"/>
              <a:gd name="connsiteX2" fmla="*/ 7467600 w 10325100"/>
              <a:gd name="connsiteY2" fmla="*/ 850900 h 901700"/>
              <a:gd name="connsiteX3" fmla="*/ 10325100 w 10325100"/>
              <a:gd name="connsiteY3" fmla="*/ 0 h 901700"/>
            </a:gdLst>
            <a:ahLst/>
            <a:cxnLst>
              <a:cxn ang="0">
                <a:pos x="connsiteX0" y="connsiteY0"/>
              </a:cxn>
              <a:cxn ang="0">
                <a:pos x="connsiteX1" y="connsiteY1"/>
              </a:cxn>
              <a:cxn ang="0">
                <a:pos x="connsiteX2" y="connsiteY2"/>
              </a:cxn>
              <a:cxn ang="0">
                <a:pos x="connsiteX3" y="connsiteY3"/>
              </a:cxn>
            </a:cxnLst>
            <a:rect l="l" t="t" r="r" b="b"/>
            <a:pathLst>
              <a:path w="10325100" h="901700">
                <a:moveTo>
                  <a:pt x="0" y="800100"/>
                </a:moveTo>
                <a:cubicBezTo>
                  <a:pt x="742950" y="548216"/>
                  <a:pt x="1485900" y="296333"/>
                  <a:pt x="2730500" y="304800"/>
                </a:cubicBezTo>
                <a:cubicBezTo>
                  <a:pt x="3975100" y="313267"/>
                  <a:pt x="6201833" y="901700"/>
                  <a:pt x="7467600" y="850900"/>
                </a:cubicBezTo>
                <a:cubicBezTo>
                  <a:pt x="8733367" y="800100"/>
                  <a:pt x="9529233" y="400050"/>
                  <a:pt x="10325100" y="0"/>
                </a:cubicBezTo>
              </a:path>
            </a:pathLst>
          </a:custGeom>
          <a:ln w="57150">
            <a:solidFill>
              <a:schemeClr val="bg2"/>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GB" sz="1350">
              <a:solidFill>
                <a:srgbClr val="000000"/>
              </a:solidFill>
            </a:endParaRPr>
          </a:p>
        </p:txBody>
      </p:sp>
      <p:sp>
        <p:nvSpPr>
          <p:cNvPr id="9" name="Freeform 19"/>
          <p:cNvSpPr/>
          <p:nvPr userDrawn="1"/>
        </p:nvSpPr>
        <p:spPr>
          <a:xfrm>
            <a:off x="-1612900" y="2178844"/>
            <a:ext cx="11526838" cy="1613297"/>
          </a:xfrm>
          <a:custGeom>
            <a:avLst/>
            <a:gdLst>
              <a:gd name="connsiteX0" fmla="*/ 0 w 10325100"/>
              <a:gd name="connsiteY0" fmla="*/ 800100 h 901700"/>
              <a:gd name="connsiteX1" fmla="*/ 2730500 w 10325100"/>
              <a:gd name="connsiteY1" fmla="*/ 304800 h 901700"/>
              <a:gd name="connsiteX2" fmla="*/ 7467600 w 10325100"/>
              <a:gd name="connsiteY2" fmla="*/ 850900 h 901700"/>
              <a:gd name="connsiteX3" fmla="*/ 10325100 w 10325100"/>
              <a:gd name="connsiteY3" fmla="*/ 0 h 901700"/>
            </a:gdLst>
            <a:ahLst/>
            <a:cxnLst>
              <a:cxn ang="0">
                <a:pos x="connsiteX0" y="connsiteY0"/>
              </a:cxn>
              <a:cxn ang="0">
                <a:pos x="connsiteX1" y="connsiteY1"/>
              </a:cxn>
              <a:cxn ang="0">
                <a:pos x="connsiteX2" y="connsiteY2"/>
              </a:cxn>
              <a:cxn ang="0">
                <a:pos x="connsiteX3" y="connsiteY3"/>
              </a:cxn>
            </a:cxnLst>
            <a:rect l="l" t="t" r="r" b="b"/>
            <a:pathLst>
              <a:path w="10325100" h="901700">
                <a:moveTo>
                  <a:pt x="0" y="800100"/>
                </a:moveTo>
                <a:cubicBezTo>
                  <a:pt x="742950" y="548216"/>
                  <a:pt x="1485900" y="296333"/>
                  <a:pt x="2730500" y="304800"/>
                </a:cubicBezTo>
                <a:cubicBezTo>
                  <a:pt x="3975100" y="313267"/>
                  <a:pt x="6201833" y="901700"/>
                  <a:pt x="7467600" y="850900"/>
                </a:cubicBezTo>
                <a:cubicBezTo>
                  <a:pt x="8733367" y="800100"/>
                  <a:pt x="9529233" y="400050"/>
                  <a:pt x="10325100" y="0"/>
                </a:cubicBezTo>
              </a:path>
            </a:pathLst>
          </a:custGeom>
          <a:ln w="6350">
            <a:solidFill>
              <a:schemeClr val="bg2"/>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GB" sz="1350">
              <a:solidFill>
                <a:srgbClr val="000000"/>
              </a:solidFill>
            </a:endParaRPr>
          </a:p>
        </p:txBody>
      </p:sp>
      <p:sp>
        <p:nvSpPr>
          <p:cNvPr id="10" name="Oval 33"/>
          <p:cNvSpPr/>
          <p:nvPr userDrawn="1"/>
        </p:nvSpPr>
        <p:spPr>
          <a:xfrm>
            <a:off x="976314" y="2999185"/>
            <a:ext cx="357187" cy="267890"/>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350">
              <a:solidFill>
                <a:srgbClr val="FFFFFF"/>
              </a:solidFill>
            </a:endParaRPr>
          </a:p>
        </p:txBody>
      </p:sp>
      <p:sp>
        <p:nvSpPr>
          <p:cNvPr id="11" name="Oval 34"/>
          <p:cNvSpPr/>
          <p:nvPr userDrawn="1"/>
        </p:nvSpPr>
        <p:spPr>
          <a:xfrm>
            <a:off x="576264" y="3052763"/>
            <a:ext cx="357187" cy="267891"/>
          </a:xfrm>
          <a:prstGeom prst="ellipse">
            <a:avLst/>
          </a:prstGeom>
          <a:solidFill>
            <a:schemeClr val="tx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350">
              <a:solidFill>
                <a:srgbClr val="FFFFFF"/>
              </a:solidFill>
            </a:endParaRPr>
          </a:p>
        </p:txBody>
      </p:sp>
      <p:sp>
        <p:nvSpPr>
          <p:cNvPr id="12" name="Oval 23"/>
          <p:cNvSpPr/>
          <p:nvPr userDrawn="1"/>
        </p:nvSpPr>
        <p:spPr>
          <a:xfrm>
            <a:off x="7978775" y="3220642"/>
            <a:ext cx="357188" cy="267890"/>
          </a:xfrm>
          <a:prstGeom prst="ellipse">
            <a:avLst/>
          </a:prstGeom>
          <a:solidFill>
            <a:schemeClr val="tx1"/>
          </a:solidFill>
          <a:ln>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350">
              <a:solidFill>
                <a:srgbClr val="FFFFFF"/>
              </a:solidFill>
            </a:endParaRPr>
          </a:p>
        </p:txBody>
      </p:sp>
      <p:sp>
        <p:nvSpPr>
          <p:cNvPr id="13" name="Oval 25"/>
          <p:cNvSpPr/>
          <p:nvPr userDrawn="1"/>
        </p:nvSpPr>
        <p:spPr>
          <a:xfrm>
            <a:off x="3557589" y="3308748"/>
            <a:ext cx="357187" cy="267890"/>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350">
              <a:solidFill>
                <a:srgbClr val="FFFFFF"/>
              </a:solidFill>
            </a:endParaRPr>
          </a:p>
        </p:txBody>
      </p:sp>
      <p:sp>
        <p:nvSpPr>
          <p:cNvPr id="14" name="Oval 26"/>
          <p:cNvSpPr/>
          <p:nvPr userDrawn="1"/>
        </p:nvSpPr>
        <p:spPr>
          <a:xfrm>
            <a:off x="2882900" y="3159919"/>
            <a:ext cx="357188" cy="267891"/>
          </a:xfrm>
          <a:prstGeom prst="ellipse">
            <a:avLst/>
          </a:prstGeom>
          <a:solidFill>
            <a:srgbClr val="913697"/>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350">
              <a:solidFill>
                <a:srgbClr val="FFFFFF"/>
              </a:solidFill>
            </a:endParaRPr>
          </a:p>
        </p:txBody>
      </p:sp>
      <p:sp>
        <p:nvSpPr>
          <p:cNvPr id="15" name="Oval 27"/>
          <p:cNvSpPr/>
          <p:nvPr userDrawn="1"/>
        </p:nvSpPr>
        <p:spPr>
          <a:xfrm>
            <a:off x="2506664" y="3112294"/>
            <a:ext cx="357187" cy="267891"/>
          </a:xfrm>
          <a:prstGeom prst="ellipse">
            <a:avLst/>
          </a:prstGeom>
          <a:solidFill>
            <a:srgbClr val="B71A1D"/>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350">
              <a:solidFill>
                <a:srgbClr val="FFFFFF"/>
              </a:solidFill>
            </a:endParaRPr>
          </a:p>
        </p:txBody>
      </p:sp>
      <p:sp>
        <p:nvSpPr>
          <p:cNvPr id="16" name="Oval 28"/>
          <p:cNvSpPr/>
          <p:nvPr userDrawn="1"/>
        </p:nvSpPr>
        <p:spPr>
          <a:xfrm>
            <a:off x="3906839" y="3369469"/>
            <a:ext cx="357187" cy="267891"/>
          </a:xfrm>
          <a:prstGeom prst="ellipse">
            <a:avLst/>
          </a:prstGeom>
          <a:solidFill>
            <a:srgbClr val="FF660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350">
              <a:solidFill>
                <a:srgbClr val="FFFFFF"/>
              </a:solidFill>
            </a:endParaRPr>
          </a:p>
        </p:txBody>
      </p:sp>
      <p:sp>
        <p:nvSpPr>
          <p:cNvPr id="17" name="Oval 29"/>
          <p:cNvSpPr/>
          <p:nvPr userDrawn="1"/>
        </p:nvSpPr>
        <p:spPr>
          <a:xfrm>
            <a:off x="5919789" y="3646885"/>
            <a:ext cx="357187" cy="267890"/>
          </a:xfrm>
          <a:prstGeom prst="ellipse">
            <a:avLst/>
          </a:prstGeom>
          <a:solidFill>
            <a:srgbClr val="017E6F"/>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350">
              <a:solidFill>
                <a:srgbClr val="FFFFFF"/>
              </a:solidFill>
            </a:endParaRPr>
          </a:p>
        </p:txBody>
      </p:sp>
      <p:sp>
        <p:nvSpPr>
          <p:cNvPr id="18" name="Oval 30"/>
          <p:cNvSpPr/>
          <p:nvPr userDrawn="1"/>
        </p:nvSpPr>
        <p:spPr>
          <a:xfrm>
            <a:off x="6283325" y="3650456"/>
            <a:ext cx="357188" cy="267891"/>
          </a:xfrm>
          <a:prstGeom prst="ellipse">
            <a:avLst/>
          </a:prstGeom>
          <a:solidFill>
            <a:srgbClr val="B0DC1F"/>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350">
              <a:solidFill>
                <a:srgbClr val="FFFFFF"/>
              </a:solidFill>
            </a:endParaRPr>
          </a:p>
        </p:txBody>
      </p:sp>
      <p:sp>
        <p:nvSpPr>
          <p:cNvPr id="19" name="Oval 32"/>
          <p:cNvSpPr/>
          <p:nvPr userDrawn="1"/>
        </p:nvSpPr>
        <p:spPr>
          <a:xfrm>
            <a:off x="4260850" y="3436144"/>
            <a:ext cx="357188" cy="267891"/>
          </a:xfrm>
          <a:prstGeom prst="ellipse">
            <a:avLst/>
          </a:prstGeom>
          <a:solidFill>
            <a:srgbClr val="6F9C1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350">
              <a:solidFill>
                <a:srgbClr val="FFFFFF"/>
              </a:solidFill>
            </a:endParaRPr>
          </a:p>
        </p:txBody>
      </p:sp>
      <p:sp>
        <p:nvSpPr>
          <p:cNvPr id="20" name="Footer Placeholder 3"/>
          <p:cNvSpPr txBox="1">
            <a:spLocks/>
          </p:cNvSpPr>
          <p:nvPr userDrawn="1"/>
        </p:nvSpPr>
        <p:spPr>
          <a:xfrm>
            <a:off x="0" y="4907757"/>
            <a:ext cx="9144000" cy="150019"/>
          </a:xfrm>
          <a:prstGeom prst="rect">
            <a:avLst/>
          </a:prstGeom>
        </p:spPr>
        <p:txBody>
          <a:bodyPr anchor="ctr"/>
          <a:lstStyle>
            <a:lvl1pPr>
              <a:defRPr sz="1000">
                <a:solidFill>
                  <a:schemeClr val="tx1"/>
                </a:solidFill>
              </a:defRPr>
            </a:lvl1pPr>
          </a:lstStyle>
          <a:p>
            <a:pPr algn="ctr">
              <a:defRPr/>
            </a:pPr>
            <a:r>
              <a:rPr lang="en-GB" sz="525" dirty="0">
                <a:solidFill>
                  <a:srgbClr val="FFFFFF"/>
                </a:solidFill>
                <a:latin typeface="Arial" pitchFamily="34" charset="0"/>
                <a:cs typeface="Arial" pitchFamily="34" charset="0"/>
              </a:rPr>
              <a:t>© The Insights Group Ltd, 2009. All rights reserved</a:t>
            </a:r>
          </a:p>
          <a:p>
            <a:pPr algn="ctr">
              <a:defRPr/>
            </a:pPr>
            <a:r>
              <a:rPr lang="en-GB" sz="525" dirty="0">
                <a:solidFill>
                  <a:srgbClr val="FFFFFF"/>
                </a:solidFill>
                <a:latin typeface="Arial" pitchFamily="34" charset="0"/>
                <a:cs typeface="Arial" pitchFamily="34" charset="0"/>
              </a:rPr>
              <a:t>Insights Discovery and Insights Learning Systems were originated by </a:t>
            </a:r>
            <a:r>
              <a:rPr lang="en-GB" sz="525" dirty="0" err="1">
                <a:solidFill>
                  <a:srgbClr val="FFFFFF"/>
                </a:solidFill>
                <a:latin typeface="Arial" pitchFamily="34" charset="0"/>
                <a:cs typeface="Arial" pitchFamily="34" charset="0"/>
              </a:rPr>
              <a:t>Andi</a:t>
            </a:r>
            <a:r>
              <a:rPr lang="en-GB" sz="525" dirty="0">
                <a:solidFill>
                  <a:srgbClr val="FFFFFF"/>
                </a:solidFill>
                <a:latin typeface="Arial" pitchFamily="34" charset="0"/>
                <a:cs typeface="Arial" pitchFamily="34" charset="0"/>
              </a:rPr>
              <a:t> and Andy Lothian.</a:t>
            </a:r>
          </a:p>
          <a:p>
            <a:pPr algn="ctr">
              <a:defRPr/>
            </a:pPr>
            <a:r>
              <a:rPr lang="en-GB" sz="525" dirty="0">
                <a:solidFill>
                  <a:srgbClr val="FFFFFF"/>
                </a:solidFill>
                <a:latin typeface="Arial" pitchFamily="34" charset="0"/>
                <a:cs typeface="Arial" pitchFamily="34" charset="0"/>
              </a:rPr>
              <a:t>Insights, Insights Discovery and the Insights Wheel are registered trademarks of The Insights Group Ltd.</a:t>
            </a:r>
          </a:p>
          <a:p>
            <a:pPr algn="ctr">
              <a:defRPr/>
            </a:pPr>
            <a:r>
              <a:rPr lang="en-GB" sz="525" dirty="0">
                <a:solidFill>
                  <a:srgbClr val="FFFFFF"/>
                </a:solidFill>
                <a:latin typeface="Arial" pitchFamily="34" charset="0"/>
                <a:cs typeface="Arial" pitchFamily="34" charset="0"/>
              </a:rPr>
              <a:t>.</a:t>
            </a:r>
          </a:p>
        </p:txBody>
      </p:sp>
      <p:sp>
        <p:nvSpPr>
          <p:cNvPr id="2" name="Title 1"/>
          <p:cNvSpPr>
            <a:spLocks noGrp="1"/>
          </p:cNvSpPr>
          <p:nvPr>
            <p:ph type="ctrTitle"/>
          </p:nvPr>
        </p:nvSpPr>
        <p:spPr>
          <a:xfrm>
            <a:off x="685800" y="1924558"/>
            <a:ext cx="7772400" cy="589364"/>
          </a:xfrm>
        </p:spPr>
        <p:txBody>
          <a:bodyPr>
            <a:normAutofit/>
          </a:bodyPr>
          <a:lstStyle>
            <a:lvl1pPr algn="ctr">
              <a:defRPr sz="3000">
                <a:solidFill>
                  <a:schemeClr val="bg1"/>
                </a:solidFill>
              </a:defRPr>
            </a:lvl1pPr>
          </a:lstStyle>
          <a:p>
            <a:r>
              <a:rPr lang="en-US" dirty="0"/>
              <a:t>Click to edit Master title style</a:t>
            </a:r>
            <a:endParaRPr lang="en-GB" dirty="0"/>
          </a:p>
        </p:txBody>
      </p:sp>
      <p:sp>
        <p:nvSpPr>
          <p:cNvPr id="3" name="Subtitle 2"/>
          <p:cNvSpPr>
            <a:spLocks noGrp="1"/>
          </p:cNvSpPr>
          <p:nvPr>
            <p:ph type="subTitle" idx="1"/>
          </p:nvPr>
        </p:nvSpPr>
        <p:spPr>
          <a:xfrm>
            <a:off x="1357290" y="4161244"/>
            <a:ext cx="6400800" cy="486956"/>
          </a:xfrm>
        </p:spPr>
        <p:txBody>
          <a:bodyPr>
            <a:normAutofit/>
          </a:bodyPr>
          <a:lstStyle>
            <a:lvl1pPr marL="0" indent="0" algn="ctr">
              <a:buNone/>
              <a:defRPr sz="2250">
                <a:solidFill>
                  <a:schemeClr val="bg1"/>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dirty="0"/>
              <a:t>Click to edit Master subtitle style</a:t>
            </a:r>
            <a:endParaRPr lang="en-GB" dirty="0"/>
          </a:p>
        </p:txBody>
      </p:sp>
    </p:spTree>
    <p:extLst>
      <p:ext uri="{BB962C8B-B14F-4D97-AF65-F5344CB8AC3E}">
        <p14:creationId xmlns:p14="http://schemas.microsoft.com/office/powerpoint/2010/main" val="1969830693"/>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4" name="Group 19"/>
          <p:cNvGrpSpPr>
            <a:grpSpLocks/>
          </p:cNvGrpSpPr>
          <p:nvPr userDrawn="1"/>
        </p:nvGrpSpPr>
        <p:grpSpPr bwMode="auto">
          <a:xfrm rot="177819">
            <a:off x="-1395413" y="3808810"/>
            <a:ext cx="13639801" cy="1574006"/>
            <a:chOff x="-1395458" y="4926693"/>
            <a:chExt cx="13639800" cy="2098436"/>
          </a:xfrm>
        </p:grpSpPr>
        <p:sp>
          <p:nvSpPr>
            <p:cNvPr id="5" name="Freeform 29"/>
            <p:cNvSpPr/>
            <p:nvPr userDrawn="1"/>
          </p:nvSpPr>
          <p:spPr>
            <a:xfrm>
              <a:off x="-1395781" y="5172859"/>
              <a:ext cx="13639799" cy="1777798"/>
            </a:xfrm>
            <a:custGeom>
              <a:avLst/>
              <a:gdLst>
                <a:gd name="connsiteX0" fmla="*/ 0 w 10515600"/>
                <a:gd name="connsiteY0" fmla="*/ 0 h 1612900"/>
                <a:gd name="connsiteX1" fmla="*/ 2578100 w 10515600"/>
                <a:gd name="connsiteY1" fmla="*/ 1193800 h 1612900"/>
                <a:gd name="connsiteX2" fmla="*/ 7073900 w 10515600"/>
                <a:gd name="connsiteY2" fmla="*/ 266700 h 1612900"/>
                <a:gd name="connsiteX3" fmla="*/ 10515600 w 10515600"/>
                <a:gd name="connsiteY3" fmla="*/ 1612900 h 1612900"/>
                <a:gd name="connsiteX4" fmla="*/ 10515600 w 10515600"/>
                <a:gd name="connsiteY4" fmla="*/ 1612900 h 16129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15600" h="1612900">
                  <a:moveTo>
                    <a:pt x="0" y="0"/>
                  </a:moveTo>
                  <a:cubicBezTo>
                    <a:pt x="699558" y="574675"/>
                    <a:pt x="1399117" y="1149350"/>
                    <a:pt x="2578100" y="1193800"/>
                  </a:cubicBezTo>
                  <a:cubicBezTo>
                    <a:pt x="3757083" y="1238250"/>
                    <a:pt x="5750983" y="196850"/>
                    <a:pt x="7073900" y="266700"/>
                  </a:cubicBezTo>
                  <a:cubicBezTo>
                    <a:pt x="8396817" y="336550"/>
                    <a:pt x="10515600" y="1612900"/>
                    <a:pt x="10515600" y="1612900"/>
                  </a:cubicBezTo>
                  <a:lnTo>
                    <a:pt x="10515600" y="1612900"/>
                  </a:lnTo>
                </a:path>
              </a:pathLst>
            </a:custGeom>
            <a:ln w="38100">
              <a:solidFill>
                <a:schemeClr val="bg2"/>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GB" sz="1350">
                <a:solidFill>
                  <a:srgbClr val="000000"/>
                </a:solidFill>
              </a:endParaRPr>
            </a:p>
          </p:txBody>
        </p:sp>
        <p:sp>
          <p:nvSpPr>
            <p:cNvPr id="6" name="Freeform 30"/>
            <p:cNvSpPr/>
            <p:nvPr userDrawn="1"/>
          </p:nvSpPr>
          <p:spPr>
            <a:xfrm>
              <a:off x="-1367135" y="4920653"/>
              <a:ext cx="13323887" cy="2046054"/>
            </a:xfrm>
            <a:custGeom>
              <a:avLst/>
              <a:gdLst>
                <a:gd name="connsiteX0" fmla="*/ 0 w 10515600"/>
                <a:gd name="connsiteY0" fmla="*/ 0 h 1612900"/>
                <a:gd name="connsiteX1" fmla="*/ 2578100 w 10515600"/>
                <a:gd name="connsiteY1" fmla="*/ 1193800 h 1612900"/>
                <a:gd name="connsiteX2" fmla="*/ 7073900 w 10515600"/>
                <a:gd name="connsiteY2" fmla="*/ 266700 h 1612900"/>
                <a:gd name="connsiteX3" fmla="*/ 10515600 w 10515600"/>
                <a:gd name="connsiteY3" fmla="*/ 1612900 h 1612900"/>
                <a:gd name="connsiteX4" fmla="*/ 10515600 w 10515600"/>
                <a:gd name="connsiteY4" fmla="*/ 1612900 h 16129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15600" h="1612900">
                  <a:moveTo>
                    <a:pt x="0" y="0"/>
                  </a:moveTo>
                  <a:cubicBezTo>
                    <a:pt x="699558" y="574675"/>
                    <a:pt x="1399117" y="1149350"/>
                    <a:pt x="2578100" y="1193800"/>
                  </a:cubicBezTo>
                  <a:cubicBezTo>
                    <a:pt x="3757083" y="1238250"/>
                    <a:pt x="5750983" y="196850"/>
                    <a:pt x="7073900" y="266700"/>
                  </a:cubicBezTo>
                  <a:cubicBezTo>
                    <a:pt x="8396817" y="336550"/>
                    <a:pt x="10515600" y="1612900"/>
                    <a:pt x="10515600" y="1612900"/>
                  </a:cubicBezTo>
                  <a:lnTo>
                    <a:pt x="10515600" y="1612900"/>
                  </a:lnTo>
                </a:path>
              </a:pathLst>
            </a:custGeom>
            <a:ln w="6350">
              <a:solidFill>
                <a:schemeClr val="bg2"/>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GB" sz="1350">
                <a:solidFill>
                  <a:srgbClr val="000000"/>
                </a:solidFill>
              </a:endParaRPr>
            </a:p>
          </p:txBody>
        </p:sp>
        <p:sp>
          <p:nvSpPr>
            <p:cNvPr id="7" name="Oval 32"/>
            <p:cNvSpPr/>
            <p:nvPr userDrawn="1"/>
          </p:nvSpPr>
          <p:spPr>
            <a:xfrm>
              <a:off x="7762925" y="5352306"/>
              <a:ext cx="263525" cy="263495"/>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350">
                <a:solidFill>
                  <a:srgbClr val="FFFFFF"/>
                </a:solidFill>
              </a:endParaRPr>
            </a:p>
          </p:txBody>
        </p:sp>
        <p:sp>
          <p:nvSpPr>
            <p:cNvPr id="8" name="Oval 33"/>
            <p:cNvSpPr/>
            <p:nvPr userDrawn="1"/>
          </p:nvSpPr>
          <p:spPr>
            <a:xfrm>
              <a:off x="8045671" y="5378995"/>
              <a:ext cx="263525" cy="263495"/>
            </a:xfrm>
            <a:prstGeom prst="ellipse">
              <a:avLst/>
            </a:prstGeom>
            <a:solidFill>
              <a:schemeClr val="bg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350">
                <a:solidFill>
                  <a:srgbClr val="FFFFFF"/>
                </a:solidFill>
              </a:endParaRPr>
            </a:p>
          </p:txBody>
        </p:sp>
        <p:sp>
          <p:nvSpPr>
            <p:cNvPr id="9" name="Oval 34"/>
            <p:cNvSpPr/>
            <p:nvPr userDrawn="1"/>
          </p:nvSpPr>
          <p:spPr>
            <a:xfrm>
              <a:off x="2516071" y="6313691"/>
              <a:ext cx="265113" cy="263495"/>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350">
                <a:solidFill>
                  <a:srgbClr val="FFFFFF"/>
                </a:solidFill>
              </a:endParaRPr>
            </a:p>
          </p:txBody>
        </p:sp>
        <p:sp>
          <p:nvSpPr>
            <p:cNvPr id="10" name="Oval 35"/>
            <p:cNvSpPr/>
            <p:nvPr userDrawn="1"/>
          </p:nvSpPr>
          <p:spPr>
            <a:xfrm>
              <a:off x="5713858" y="5566460"/>
              <a:ext cx="263525" cy="263495"/>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350">
                <a:solidFill>
                  <a:srgbClr val="FFFFFF"/>
                </a:solidFill>
              </a:endParaRPr>
            </a:p>
          </p:txBody>
        </p:sp>
        <p:sp>
          <p:nvSpPr>
            <p:cNvPr id="11" name="Oval 36"/>
            <p:cNvSpPr/>
            <p:nvPr userDrawn="1"/>
          </p:nvSpPr>
          <p:spPr>
            <a:xfrm>
              <a:off x="6036317" y="5500495"/>
              <a:ext cx="263525" cy="263495"/>
            </a:xfrm>
            <a:prstGeom prst="ellipse">
              <a:avLst/>
            </a:prstGeom>
            <a:solidFill>
              <a:schemeClr val="bg1"/>
            </a:solidFill>
            <a:ln>
              <a:solidFill>
                <a:srgbClr val="913697"/>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350">
                <a:solidFill>
                  <a:srgbClr val="FFFFFF"/>
                </a:solidFill>
              </a:endParaRPr>
            </a:p>
          </p:txBody>
        </p:sp>
        <p:sp>
          <p:nvSpPr>
            <p:cNvPr id="12" name="Oval 37"/>
            <p:cNvSpPr/>
            <p:nvPr userDrawn="1"/>
          </p:nvSpPr>
          <p:spPr>
            <a:xfrm>
              <a:off x="1939651" y="6356287"/>
              <a:ext cx="263525" cy="263495"/>
            </a:xfrm>
            <a:prstGeom prst="ellipse">
              <a:avLst/>
            </a:prstGeom>
            <a:solidFill>
              <a:srgbClr val="B71A1D"/>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350">
                <a:solidFill>
                  <a:srgbClr val="FFFFFF"/>
                </a:solidFill>
              </a:endParaRPr>
            </a:p>
          </p:txBody>
        </p:sp>
        <p:sp>
          <p:nvSpPr>
            <p:cNvPr id="13" name="Oval 38"/>
            <p:cNvSpPr/>
            <p:nvPr userDrawn="1"/>
          </p:nvSpPr>
          <p:spPr>
            <a:xfrm>
              <a:off x="4672413" y="5838125"/>
              <a:ext cx="263525" cy="263495"/>
            </a:xfrm>
            <a:prstGeom prst="ellipse">
              <a:avLst/>
            </a:prstGeom>
            <a:solidFill>
              <a:srgbClr val="FF660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350">
                <a:solidFill>
                  <a:srgbClr val="FFFFFF"/>
                </a:solidFill>
              </a:endParaRPr>
            </a:p>
          </p:txBody>
        </p:sp>
        <p:sp>
          <p:nvSpPr>
            <p:cNvPr id="14" name="Oval 39"/>
            <p:cNvSpPr/>
            <p:nvPr userDrawn="1"/>
          </p:nvSpPr>
          <p:spPr>
            <a:xfrm>
              <a:off x="7011524" y="5361005"/>
              <a:ext cx="263525" cy="265082"/>
            </a:xfrm>
            <a:prstGeom prst="ellipse">
              <a:avLst/>
            </a:prstGeom>
            <a:solidFill>
              <a:srgbClr val="017E6F"/>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350">
                <a:solidFill>
                  <a:srgbClr val="FFFFFF"/>
                </a:solidFill>
              </a:endParaRPr>
            </a:p>
          </p:txBody>
        </p:sp>
        <p:sp>
          <p:nvSpPr>
            <p:cNvPr id="15" name="Oval 40"/>
            <p:cNvSpPr/>
            <p:nvPr userDrawn="1"/>
          </p:nvSpPr>
          <p:spPr>
            <a:xfrm>
              <a:off x="7328830" y="5319147"/>
              <a:ext cx="263525" cy="263495"/>
            </a:xfrm>
            <a:prstGeom prst="ellipse">
              <a:avLst/>
            </a:prstGeom>
            <a:solidFill>
              <a:srgbClr val="B0DC1F"/>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350">
                <a:solidFill>
                  <a:srgbClr val="FFFFFF"/>
                </a:solidFill>
              </a:endParaRPr>
            </a:p>
          </p:txBody>
        </p:sp>
        <p:sp>
          <p:nvSpPr>
            <p:cNvPr id="16" name="Oval 41"/>
            <p:cNvSpPr/>
            <p:nvPr userDrawn="1"/>
          </p:nvSpPr>
          <p:spPr>
            <a:xfrm>
              <a:off x="6301223" y="5458173"/>
              <a:ext cx="263525" cy="265082"/>
            </a:xfrm>
            <a:prstGeom prst="ellipse">
              <a:avLst/>
            </a:prstGeom>
            <a:solidFill>
              <a:srgbClr val="6F9C1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350">
                <a:solidFill>
                  <a:srgbClr val="FFFFFF"/>
                </a:solidFill>
              </a:endParaRPr>
            </a:p>
          </p:txBody>
        </p:sp>
        <p:sp>
          <p:nvSpPr>
            <p:cNvPr id="17" name="Oval 42"/>
            <p:cNvSpPr/>
            <p:nvPr userDrawn="1"/>
          </p:nvSpPr>
          <p:spPr>
            <a:xfrm>
              <a:off x="5428521" y="5643219"/>
              <a:ext cx="263525" cy="263495"/>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350">
                <a:solidFill>
                  <a:srgbClr val="FFFFFF"/>
                </a:solidFill>
              </a:endParaRPr>
            </a:p>
          </p:txBody>
        </p:sp>
        <p:sp>
          <p:nvSpPr>
            <p:cNvPr id="18" name="Oval 43"/>
            <p:cNvSpPr/>
            <p:nvPr userDrawn="1"/>
          </p:nvSpPr>
          <p:spPr>
            <a:xfrm>
              <a:off x="2805647" y="6257417"/>
              <a:ext cx="263525" cy="263495"/>
            </a:xfrm>
            <a:prstGeom prst="ellipse">
              <a:avLst/>
            </a:prstGeom>
            <a:solidFill>
              <a:schemeClr val="bg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350">
                <a:solidFill>
                  <a:srgbClr val="FFFFFF"/>
                </a:solidFill>
              </a:endParaRPr>
            </a:p>
          </p:txBody>
        </p:sp>
        <p:sp>
          <p:nvSpPr>
            <p:cNvPr id="19" name="Freeform 44"/>
            <p:cNvSpPr/>
            <p:nvPr userDrawn="1"/>
          </p:nvSpPr>
          <p:spPr>
            <a:xfrm>
              <a:off x="-818664" y="5625373"/>
              <a:ext cx="12555537" cy="1395254"/>
            </a:xfrm>
            <a:custGeom>
              <a:avLst/>
              <a:gdLst>
                <a:gd name="connsiteX0" fmla="*/ 0 w 10515600"/>
                <a:gd name="connsiteY0" fmla="*/ 0 h 1612900"/>
                <a:gd name="connsiteX1" fmla="*/ 2578100 w 10515600"/>
                <a:gd name="connsiteY1" fmla="*/ 1193800 h 1612900"/>
                <a:gd name="connsiteX2" fmla="*/ 7073900 w 10515600"/>
                <a:gd name="connsiteY2" fmla="*/ 266700 h 1612900"/>
                <a:gd name="connsiteX3" fmla="*/ 10515600 w 10515600"/>
                <a:gd name="connsiteY3" fmla="*/ 1612900 h 1612900"/>
                <a:gd name="connsiteX4" fmla="*/ 10515600 w 10515600"/>
                <a:gd name="connsiteY4" fmla="*/ 1612900 h 16129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15600" h="1612900">
                  <a:moveTo>
                    <a:pt x="0" y="0"/>
                  </a:moveTo>
                  <a:cubicBezTo>
                    <a:pt x="699558" y="574675"/>
                    <a:pt x="1399117" y="1149350"/>
                    <a:pt x="2578100" y="1193800"/>
                  </a:cubicBezTo>
                  <a:cubicBezTo>
                    <a:pt x="3757083" y="1238250"/>
                    <a:pt x="5750983" y="196850"/>
                    <a:pt x="7073900" y="266700"/>
                  </a:cubicBezTo>
                  <a:cubicBezTo>
                    <a:pt x="8396817" y="336550"/>
                    <a:pt x="10515600" y="1612900"/>
                    <a:pt x="10515600" y="1612900"/>
                  </a:cubicBezTo>
                  <a:lnTo>
                    <a:pt x="10515600" y="1612900"/>
                  </a:lnTo>
                </a:path>
              </a:pathLst>
            </a:custGeom>
            <a:ln w="6350">
              <a:solidFill>
                <a:schemeClr val="bg2"/>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GB" sz="1350">
                <a:solidFill>
                  <a:srgbClr val="000000"/>
                </a:solidFill>
              </a:endParaRPr>
            </a:p>
          </p:txBody>
        </p:sp>
      </p:gr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2" name="Title 1"/>
          <p:cNvSpPr>
            <a:spLocks noGrp="1"/>
          </p:cNvSpPr>
          <p:nvPr>
            <p:ph type="title"/>
          </p:nvPr>
        </p:nvSpPr>
        <p:spPr>
          <a:xfrm>
            <a:off x="457200" y="272653"/>
            <a:ext cx="4102100" cy="1622822"/>
          </a:xfrm>
        </p:spPr>
        <p:txBody>
          <a:bodyPr/>
          <a:lstStyle>
            <a:lvl1pPr>
              <a:defRPr>
                <a:solidFill>
                  <a:schemeClr val="tx1"/>
                </a:solidFill>
              </a:defRPr>
            </a:lvl1pPr>
          </a:lstStyle>
          <a:p>
            <a:r>
              <a:rPr lang="en-US" dirty="0"/>
              <a:t>Click to edit Master title style</a:t>
            </a:r>
            <a:endParaRPr lang="en-GB" dirty="0"/>
          </a:p>
        </p:txBody>
      </p:sp>
    </p:spTree>
    <p:extLst>
      <p:ext uri="{BB962C8B-B14F-4D97-AF65-F5344CB8AC3E}">
        <p14:creationId xmlns:p14="http://schemas.microsoft.com/office/powerpoint/2010/main" val="1045094736"/>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obj" preserve="1">
  <p:cSld name="1_Title and Content">
    <p:spTree>
      <p:nvGrpSpPr>
        <p:cNvPr id="1" name=""/>
        <p:cNvGrpSpPr/>
        <p:nvPr/>
      </p:nvGrpSpPr>
      <p:grpSpPr>
        <a:xfrm>
          <a:off x="0" y="0"/>
          <a:ext cx="0" cy="0"/>
          <a:chOff x="0" y="0"/>
          <a:chExt cx="0" cy="0"/>
        </a:xfrm>
      </p:grpSpPr>
      <p:grpSp>
        <p:nvGrpSpPr>
          <p:cNvPr id="4" name="Group 27"/>
          <p:cNvGrpSpPr>
            <a:grpSpLocks/>
          </p:cNvGrpSpPr>
          <p:nvPr userDrawn="1"/>
        </p:nvGrpSpPr>
        <p:grpSpPr bwMode="auto">
          <a:xfrm>
            <a:off x="-1119188" y="4330304"/>
            <a:ext cx="9612313" cy="1572815"/>
            <a:chOff x="-1337277" y="5773618"/>
            <a:chExt cx="9613265" cy="2097207"/>
          </a:xfrm>
        </p:grpSpPr>
        <p:sp>
          <p:nvSpPr>
            <p:cNvPr id="5" name="Freeform 28"/>
            <p:cNvSpPr/>
            <p:nvPr userDrawn="1"/>
          </p:nvSpPr>
          <p:spPr>
            <a:xfrm>
              <a:off x="-1095953" y="5781555"/>
              <a:ext cx="9371941" cy="2025766"/>
            </a:xfrm>
            <a:custGeom>
              <a:avLst/>
              <a:gdLst>
                <a:gd name="connsiteX0" fmla="*/ 46567 w 10295467"/>
                <a:gd name="connsiteY0" fmla="*/ 450850 h 2025650"/>
                <a:gd name="connsiteX1" fmla="*/ 300567 w 10295467"/>
                <a:gd name="connsiteY1" fmla="*/ 400050 h 2025650"/>
                <a:gd name="connsiteX2" fmla="*/ 2129367 w 10295467"/>
                <a:gd name="connsiteY2" fmla="*/ 184150 h 2025650"/>
                <a:gd name="connsiteX3" fmla="*/ 5672667 w 10295467"/>
                <a:gd name="connsiteY3" fmla="*/ 1504950 h 2025650"/>
                <a:gd name="connsiteX4" fmla="*/ 9088967 w 10295467"/>
                <a:gd name="connsiteY4" fmla="*/ 1720850 h 2025650"/>
                <a:gd name="connsiteX5" fmla="*/ 10295467 w 10295467"/>
                <a:gd name="connsiteY5" fmla="*/ 2025650 h 2025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295467" h="2025650">
                  <a:moveTo>
                    <a:pt x="46567" y="450850"/>
                  </a:moveTo>
                  <a:cubicBezTo>
                    <a:pt x="0" y="447675"/>
                    <a:pt x="300567" y="400050"/>
                    <a:pt x="300567" y="400050"/>
                  </a:cubicBezTo>
                  <a:cubicBezTo>
                    <a:pt x="647700" y="355600"/>
                    <a:pt x="1234017" y="0"/>
                    <a:pt x="2129367" y="184150"/>
                  </a:cubicBezTo>
                  <a:cubicBezTo>
                    <a:pt x="3024717" y="368300"/>
                    <a:pt x="4512734" y="1248833"/>
                    <a:pt x="5672667" y="1504950"/>
                  </a:cubicBezTo>
                  <a:cubicBezTo>
                    <a:pt x="6832600" y="1761067"/>
                    <a:pt x="8318500" y="1634067"/>
                    <a:pt x="9088967" y="1720850"/>
                  </a:cubicBezTo>
                  <a:cubicBezTo>
                    <a:pt x="9859434" y="1807633"/>
                    <a:pt x="10077450" y="1916641"/>
                    <a:pt x="10295467" y="2025650"/>
                  </a:cubicBezTo>
                </a:path>
              </a:pathLst>
            </a:custGeom>
            <a:noFill/>
            <a:ln w="19050">
              <a:solidFill>
                <a:schemeClr val="bg2"/>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GB" sz="1350">
                <a:solidFill>
                  <a:srgbClr val="000000"/>
                </a:solidFill>
              </a:endParaRPr>
            </a:p>
          </p:txBody>
        </p:sp>
        <p:sp>
          <p:nvSpPr>
            <p:cNvPr id="6" name="Freeform 31"/>
            <p:cNvSpPr/>
            <p:nvPr userDrawn="1"/>
          </p:nvSpPr>
          <p:spPr>
            <a:xfrm>
              <a:off x="-1337277" y="5845059"/>
              <a:ext cx="8779745" cy="2025766"/>
            </a:xfrm>
            <a:custGeom>
              <a:avLst/>
              <a:gdLst>
                <a:gd name="connsiteX0" fmla="*/ 46567 w 10295467"/>
                <a:gd name="connsiteY0" fmla="*/ 450850 h 2025650"/>
                <a:gd name="connsiteX1" fmla="*/ 300567 w 10295467"/>
                <a:gd name="connsiteY1" fmla="*/ 400050 h 2025650"/>
                <a:gd name="connsiteX2" fmla="*/ 2129367 w 10295467"/>
                <a:gd name="connsiteY2" fmla="*/ 184150 h 2025650"/>
                <a:gd name="connsiteX3" fmla="*/ 5672667 w 10295467"/>
                <a:gd name="connsiteY3" fmla="*/ 1504950 h 2025650"/>
                <a:gd name="connsiteX4" fmla="*/ 9088967 w 10295467"/>
                <a:gd name="connsiteY4" fmla="*/ 1720850 h 2025650"/>
                <a:gd name="connsiteX5" fmla="*/ 10295467 w 10295467"/>
                <a:gd name="connsiteY5" fmla="*/ 2025650 h 2025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295467" h="2025650">
                  <a:moveTo>
                    <a:pt x="46567" y="450850"/>
                  </a:moveTo>
                  <a:cubicBezTo>
                    <a:pt x="0" y="447675"/>
                    <a:pt x="300567" y="400050"/>
                    <a:pt x="300567" y="400050"/>
                  </a:cubicBezTo>
                  <a:cubicBezTo>
                    <a:pt x="647700" y="355600"/>
                    <a:pt x="1234017" y="0"/>
                    <a:pt x="2129367" y="184150"/>
                  </a:cubicBezTo>
                  <a:cubicBezTo>
                    <a:pt x="3024717" y="368300"/>
                    <a:pt x="4512734" y="1248833"/>
                    <a:pt x="5672667" y="1504950"/>
                  </a:cubicBezTo>
                  <a:cubicBezTo>
                    <a:pt x="6832600" y="1761067"/>
                    <a:pt x="8318500" y="1634067"/>
                    <a:pt x="9088967" y="1720850"/>
                  </a:cubicBezTo>
                  <a:cubicBezTo>
                    <a:pt x="9859434" y="1807633"/>
                    <a:pt x="10077450" y="1916641"/>
                    <a:pt x="10295467" y="2025650"/>
                  </a:cubicBezTo>
                </a:path>
              </a:pathLst>
            </a:custGeom>
            <a:noFill/>
            <a:ln w="6350">
              <a:solidFill>
                <a:schemeClr val="bg2"/>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GB" sz="1350">
                <a:solidFill>
                  <a:srgbClr val="000000"/>
                </a:solidFill>
              </a:endParaRPr>
            </a:p>
          </p:txBody>
        </p:sp>
        <p:sp>
          <p:nvSpPr>
            <p:cNvPr id="7" name="Oval 45"/>
            <p:cNvSpPr/>
            <p:nvPr userDrawn="1"/>
          </p:nvSpPr>
          <p:spPr>
            <a:xfrm>
              <a:off x="2617578" y="6645205"/>
              <a:ext cx="263551" cy="263540"/>
            </a:xfrm>
            <a:prstGeom prst="ellipse">
              <a:avLst/>
            </a:prstGeom>
            <a:solidFill>
              <a:schemeClr val="bg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350">
                <a:solidFill>
                  <a:srgbClr val="FFFFFF"/>
                </a:solidFill>
              </a:endParaRPr>
            </a:p>
          </p:txBody>
        </p:sp>
        <p:sp>
          <p:nvSpPr>
            <p:cNvPr id="8" name="Oval 46"/>
            <p:cNvSpPr/>
            <p:nvPr userDrawn="1"/>
          </p:nvSpPr>
          <p:spPr>
            <a:xfrm>
              <a:off x="428199" y="5773618"/>
              <a:ext cx="263551" cy="26354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350">
                <a:solidFill>
                  <a:srgbClr val="FFFFFF"/>
                </a:solidFill>
              </a:endParaRPr>
            </a:p>
          </p:txBody>
        </p:sp>
        <p:sp>
          <p:nvSpPr>
            <p:cNvPr id="9" name="Oval 47"/>
            <p:cNvSpPr/>
            <p:nvPr userDrawn="1"/>
          </p:nvSpPr>
          <p:spPr>
            <a:xfrm>
              <a:off x="1637994" y="6191154"/>
              <a:ext cx="263551" cy="265128"/>
            </a:xfrm>
            <a:prstGeom prst="ellipse">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350">
                <a:solidFill>
                  <a:srgbClr val="FFFFFF"/>
                </a:solidFill>
              </a:endParaRPr>
            </a:p>
          </p:txBody>
        </p:sp>
        <p:sp>
          <p:nvSpPr>
            <p:cNvPr id="10" name="Oval 48"/>
            <p:cNvSpPr/>
            <p:nvPr userDrawn="1"/>
          </p:nvSpPr>
          <p:spPr>
            <a:xfrm>
              <a:off x="158297" y="5786319"/>
              <a:ext cx="263551" cy="263540"/>
            </a:xfrm>
            <a:prstGeom prst="ellipse">
              <a:avLst/>
            </a:prstGeom>
            <a:solidFill>
              <a:srgbClr val="913697"/>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350">
                <a:solidFill>
                  <a:srgbClr val="FFFFFF"/>
                </a:solidFill>
              </a:endParaRPr>
            </a:p>
          </p:txBody>
        </p:sp>
        <p:sp>
          <p:nvSpPr>
            <p:cNvPr id="11" name="Oval 49"/>
            <p:cNvSpPr/>
            <p:nvPr userDrawn="1"/>
          </p:nvSpPr>
          <p:spPr>
            <a:xfrm>
              <a:off x="966414" y="5894275"/>
              <a:ext cx="263551" cy="265127"/>
            </a:xfrm>
            <a:prstGeom prst="ellipse">
              <a:avLst/>
            </a:prstGeom>
            <a:solidFill>
              <a:srgbClr val="B71A1D"/>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350">
                <a:solidFill>
                  <a:srgbClr val="FFFFFF"/>
                </a:solidFill>
              </a:endParaRPr>
            </a:p>
          </p:txBody>
        </p:sp>
        <p:sp>
          <p:nvSpPr>
            <p:cNvPr id="12" name="Oval 50"/>
            <p:cNvSpPr/>
            <p:nvPr userDrawn="1"/>
          </p:nvSpPr>
          <p:spPr>
            <a:xfrm>
              <a:off x="709214" y="5826008"/>
              <a:ext cx="263551" cy="265128"/>
            </a:xfrm>
            <a:prstGeom prst="ellipse">
              <a:avLst/>
            </a:prstGeom>
            <a:solidFill>
              <a:srgbClr val="FF660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350">
                <a:solidFill>
                  <a:srgbClr val="FFFFFF"/>
                </a:solidFill>
              </a:endParaRPr>
            </a:p>
          </p:txBody>
        </p:sp>
        <p:sp>
          <p:nvSpPr>
            <p:cNvPr id="13" name="Oval 51"/>
            <p:cNvSpPr/>
            <p:nvPr userDrawn="1"/>
          </p:nvSpPr>
          <p:spPr>
            <a:xfrm>
              <a:off x="2022207" y="6361027"/>
              <a:ext cx="263551" cy="263540"/>
            </a:xfrm>
            <a:prstGeom prst="ellipse">
              <a:avLst/>
            </a:prstGeom>
            <a:solidFill>
              <a:srgbClr val="017E6F"/>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350">
                <a:solidFill>
                  <a:srgbClr val="FFFFFF"/>
                </a:solidFill>
              </a:endParaRPr>
            </a:p>
          </p:txBody>
        </p:sp>
        <p:sp>
          <p:nvSpPr>
            <p:cNvPr id="14" name="Oval 52"/>
            <p:cNvSpPr/>
            <p:nvPr userDrawn="1"/>
          </p:nvSpPr>
          <p:spPr>
            <a:xfrm>
              <a:off x="2250829" y="6478508"/>
              <a:ext cx="263551" cy="263540"/>
            </a:xfrm>
            <a:prstGeom prst="ellipse">
              <a:avLst/>
            </a:prstGeom>
            <a:solidFill>
              <a:srgbClr val="B0DC1F"/>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350">
                <a:solidFill>
                  <a:srgbClr val="FFFFFF"/>
                </a:solidFill>
              </a:endParaRPr>
            </a:p>
          </p:txBody>
        </p:sp>
        <p:sp>
          <p:nvSpPr>
            <p:cNvPr id="15" name="Oval 53"/>
            <p:cNvSpPr/>
            <p:nvPr userDrawn="1"/>
          </p:nvSpPr>
          <p:spPr>
            <a:xfrm>
              <a:off x="1390319" y="6072085"/>
              <a:ext cx="263551" cy="263540"/>
            </a:xfrm>
            <a:prstGeom prst="ellipse">
              <a:avLst/>
            </a:prstGeom>
            <a:solidFill>
              <a:srgbClr val="6F9C1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350">
                <a:solidFill>
                  <a:srgbClr val="FFFFFF"/>
                </a:solidFill>
              </a:endParaRPr>
            </a:p>
          </p:txBody>
        </p:sp>
      </p:gr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2" name="Title 1"/>
          <p:cNvSpPr>
            <a:spLocks noGrp="1"/>
          </p:cNvSpPr>
          <p:nvPr>
            <p:ph type="title"/>
          </p:nvPr>
        </p:nvSpPr>
        <p:spPr>
          <a:xfrm>
            <a:off x="457200" y="272653"/>
            <a:ext cx="4102100" cy="1622822"/>
          </a:xfrm>
        </p:spPr>
        <p:txBody>
          <a:bodyPr/>
          <a:lstStyle>
            <a:lvl1pPr>
              <a:defRPr>
                <a:solidFill>
                  <a:schemeClr val="tx1"/>
                </a:solidFill>
              </a:defRPr>
            </a:lvl1pPr>
          </a:lstStyle>
          <a:p>
            <a:r>
              <a:rPr lang="en-US" dirty="0"/>
              <a:t>Click to edit Master title style</a:t>
            </a:r>
            <a:endParaRPr lang="en-GB" dirty="0"/>
          </a:p>
        </p:txBody>
      </p:sp>
    </p:spTree>
    <p:extLst>
      <p:ext uri="{BB962C8B-B14F-4D97-AF65-F5344CB8AC3E}">
        <p14:creationId xmlns:p14="http://schemas.microsoft.com/office/powerpoint/2010/main" val="3991443756"/>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obj" preserve="1">
  <p:cSld name="4_Title and Content">
    <p:spTree>
      <p:nvGrpSpPr>
        <p:cNvPr id="1" name=""/>
        <p:cNvGrpSpPr/>
        <p:nvPr/>
      </p:nvGrpSpPr>
      <p:grpSpPr>
        <a:xfrm>
          <a:off x="0" y="0"/>
          <a:ext cx="0" cy="0"/>
          <a:chOff x="0" y="0"/>
          <a:chExt cx="0" cy="0"/>
        </a:xfrm>
      </p:grpSpPr>
      <p:grpSp>
        <p:nvGrpSpPr>
          <p:cNvPr id="4" name="Group 27"/>
          <p:cNvGrpSpPr>
            <a:grpSpLocks/>
          </p:cNvGrpSpPr>
          <p:nvPr userDrawn="1"/>
        </p:nvGrpSpPr>
        <p:grpSpPr bwMode="auto">
          <a:xfrm flipH="1">
            <a:off x="1006476" y="4356498"/>
            <a:ext cx="9612313" cy="1574006"/>
            <a:chOff x="-1337277" y="5773618"/>
            <a:chExt cx="9613265" cy="2097207"/>
          </a:xfrm>
        </p:grpSpPr>
        <p:sp>
          <p:nvSpPr>
            <p:cNvPr id="5" name="Freeform 28"/>
            <p:cNvSpPr/>
            <p:nvPr userDrawn="1"/>
          </p:nvSpPr>
          <p:spPr>
            <a:xfrm>
              <a:off x="-1095953" y="5781549"/>
              <a:ext cx="9371941" cy="2025820"/>
            </a:xfrm>
            <a:custGeom>
              <a:avLst/>
              <a:gdLst>
                <a:gd name="connsiteX0" fmla="*/ 46567 w 10295467"/>
                <a:gd name="connsiteY0" fmla="*/ 450850 h 2025650"/>
                <a:gd name="connsiteX1" fmla="*/ 300567 w 10295467"/>
                <a:gd name="connsiteY1" fmla="*/ 400050 h 2025650"/>
                <a:gd name="connsiteX2" fmla="*/ 2129367 w 10295467"/>
                <a:gd name="connsiteY2" fmla="*/ 184150 h 2025650"/>
                <a:gd name="connsiteX3" fmla="*/ 5672667 w 10295467"/>
                <a:gd name="connsiteY3" fmla="*/ 1504950 h 2025650"/>
                <a:gd name="connsiteX4" fmla="*/ 9088967 w 10295467"/>
                <a:gd name="connsiteY4" fmla="*/ 1720850 h 2025650"/>
                <a:gd name="connsiteX5" fmla="*/ 10295467 w 10295467"/>
                <a:gd name="connsiteY5" fmla="*/ 2025650 h 2025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295467" h="2025650">
                  <a:moveTo>
                    <a:pt x="46567" y="450850"/>
                  </a:moveTo>
                  <a:cubicBezTo>
                    <a:pt x="0" y="447675"/>
                    <a:pt x="300567" y="400050"/>
                    <a:pt x="300567" y="400050"/>
                  </a:cubicBezTo>
                  <a:cubicBezTo>
                    <a:pt x="647700" y="355600"/>
                    <a:pt x="1234017" y="0"/>
                    <a:pt x="2129367" y="184150"/>
                  </a:cubicBezTo>
                  <a:cubicBezTo>
                    <a:pt x="3024717" y="368300"/>
                    <a:pt x="4512734" y="1248833"/>
                    <a:pt x="5672667" y="1504950"/>
                  </a:cubicBezTo>
                  <a:cubicBezTo>
                    <a:pt x="6832600" y="1761067"/>
                    <a:pt x="8318500" y="1634067"/>
                    <a:pt x="9088967" y="1720850"/>
                  </a:cubicBezTo>
                  <a:cubicBezTo>
                    <a:pt x="9859434" y="1807633"/>
                    <a:pt x="10077450" y="1916641"/>
                    <a:pt x="10295467" y="2025650"/>
                  </a:cubicBezTo>
                </a:path>
              </a:pathLst>
            </a:custGeom>
            <a:noFill/>
            <a:ln w="19050">
              <a:solidFill>
                <a:schemeClr val="bg2"/>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GB" sz="1350">
                <a:solidFill>
                  <a:srgbClr val="000000"/>
                </a:solidFill>
              </a:endParaRPr>
            </a:p>
          </p:txBody>
        </p:sp>
        <p:sp>
          <p:nvSpPr>
            <p:cNvPr id="6" name="Freeform 31"/>
            <p:cNvSpPr/>
            <p:nvPr userDrawn="1"/>
          </p:nvSpPr>
          <p:spPr>
            <a:xfrm>
              <a:off x="-1337277" y="5845005"/>
              <a:ext cx="8779744" cy="2025820"/>
            </a:xfrm>
            <a:custGeom>
              <a:avLst/>
              <a:gdLst>
                <a:gd name="connsiteX0" fmla="*/ 46567 w 10295467"/>
                <a:gd name="connsiteY0" fmla="*/ 450850 h 2025650"/>
                <a:gd name="connsiteX1" fmla="*/ 300567 w 10295467"/>
                <a:gd name="connsiteY1" fmla="*/ 400050 h 2025650"/>
                <a:gd name="connsiteX2" fmla="*/ 2129367 w 10295467"/>
                <a:gd name="connsiteY2" fmla="*/ 184150 h 2025650"/>
                <a:gd name="connsiteX3" fmla="*/ 5672667 w 10295467"/>
                <a:gd name="connsiteY3" fmla="*/ 1504950 h 2025650"/>
                <a:gd name="connsiteX4" fmla="*/ 9088967 w 10295467"/>
                <a:gd name="connsiteY4" fmla="*/ 1720850 h 2025650"/>
                <a:gd name="connsiteX5" fmla="*/ 10295467 w 10295467"/>
                <a:gd name="connsiteY5" fmla="*/ 2025650 h 2025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295467" h="2025650">
                  <a:moveTo>
                    <a:pt x="46567" y="450850"/>
                  </a:moveTo>
                  <a:cubicBezTo>
                    <a:pt x="0" y="447675"/>
                    <a:pt x="300567" y="400050"/>
                    <a:pt x="300567" y="400050"/>
                  </a:cubicBezTo>
                  <a:cubicBezTo>
                    <a:pt x="647700" y="355600"/>
                    <a:pt x="1234017" y="0"/>
                    <a:pt x="2129367" y="184150"/>
                  </a:cubicBezTo>
                  <a:cubicBezTo>
                    <a:pt x="3024717" y="368300"/>
                    <a:pt x="4512734" y="1248833"/>
                    <a:pt x="5672667" y="1504950"/>
                  </a:cubicBezTo>
                  <a:cubicBezTo>
                    <a:pt x="6832600" y="1761067"/>
                    <a:pt x="8318500" y="1634067"/>
                    <a:pt x="9088967" y="1720850"/>
                  </a:cubicBezTo>
                  <a:cubicBezTo>
                    <a:pt x="9859434" y="1807633"/>
                    <a:pt x="10077450" y="1916641"/>
                    <a:pt x="10295467" y="2025650"/>
                  </a:cubicBezTo>
                </a:path>
              </a:pathLst>
            </a:custGeom>
            <a:noFill/>
            <a:ln w="6350">
              <a:solidFill>
                <a:schemeClr val="bg2"/>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GB" sz="1350">
                <a:solidFill>
                  <a:srgbClr val="000000"/>
                </a:solidFill>
              </a:endParaRPr>
            </a:p>
          </p:txBody>
        </p:sp>
        <p:sp>
          <p:nvSpPr>
            <p:cNvPr id="7" name="Oval 45"/>
            <p:cNvSpPr/>
            <p:nvPr userDrawn="1"/>
          </p:nvSpPr>
          <p:spPr>
            <a:xfrm>
              <a:off x="2617578" y="6646132"/>
              <a:ext cx="263551" cy="263341"/>
            </a:xfrm>
            <a:prstGeom prst="ellipse">
              <a:avLst/>
            </a:prstGeom>
            <a:solidFill>
              <a:schemeClr val="bg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350">
                <a:solidFill>
                  <a:srgbClr val="FFFFFF"/>
                </a:solidFill>
              </a:endParaRPr>
            </a:p>
          </p:txBody>
        </p:sp>
        <p:sp>
          <p:nvSpPr>
            <p:cNvPr id="8" name="Oval 46"/>
            <p:cNvSpPr/>
            <p:nvPr userDrawn="1"/>
          </p:nvSpPr>
          <p:spPr>
            <a:xfrm>
              <a:off x="428198" y="5773618"/>
              <a:ext cx="263551" cy="263341"/>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350">
                <a:solidFill>
                  <a:srgbClr val="FFFFFF"/>
                </a:solidFill>
              </a:endParaRPr>
            </a:p>
          </p:txBody>
        </p:sp>
        <p:sp>
          <p:nvSpPr>
            <p:cNvPr id="9" name="Oval 47"/>
            <p:cNvSpPr/>
            <p:nvPr userDrawn="1"/>
          </p:nvSpPr>
          <p:spPr>
            <a:xfrm>
              <a:off x="1637993" y="6192425"/>
              <a:ext cx="263551" cy="263341"/>
            </a:xfrm>
            <a:prstGeom prst="ellipse">
              <a:avLst/>
            </a:prstGeom>
            <a:solidFill>
              <a:srgbClr val="913697"/>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350">
                <a:solidFill>
                  <a:srgbClr val="FFFFFF"/>
                </a:solidFill>
              </a:endParaRPr>
            </a:p>
          </p:txBody>
        </p:sp>
        <p:sp>
          <p:nvSpPr>
            <p:cNvPr id="10" name="Oval 48"/>
            <p:cNvSpPr/>
            <p:nvPr userDrawn="1"/>
          </p:nvSpPr>
          <p:spPr>
            <a:xfrm>
              <a:off x="158296" y="5786309"/>
              <a:ext cx="263551" cy="263341"/>
            </a:xfrm>
            <a:prstGeom prst="ellipse">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350">
                <a:solidFill>
                  <a:srgbClr val="FFFFFF"/>
                </a:solidFill>
              </a:endParaRPr>
            </a:p>
          </p:txBody>
        </p:sp>
        <p:sp>
          <p:nvSpPr>
            <p:cNvPr id="11" name="Oval 49"/>
            <p:cNvSpPr/>
            <p:nvPr userDrawn="1"/>
          </p:nvSpPr>
          <p:spPr>
            <a:xfrm>
              <a:off x="966414" y="5894184"/>
              <a:ext cx="263551" cy="264927"/>
            </a:xfrm>
            <a:prstGeom prst="ellipse">
              <a:avLst/>
            </a:prstGeom>
            <a:solidFill>
              <a:srgbClr val="6F9C1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350">
                <a:solidFill>
                  <a:srgbClr val="FFFFFF"/>
                </a:solidFill>
              </a:endParaRPr>
            </a:p>
          </p:txBody>
        </p:sp>
        <p:sp>
          <p:nvSpPr>
            <p:cNvPr id="12" name="Oval 50"/>
            <p:cNvSpPr/>
            <p:nvPr userDrawn="1"/>
          </p:nvSpPr>
          <p:spPr>
            <a:xfrm>
              <a:off x="709214" y="5825968"/>
              <a:ext cx="263551" cy="264928"/>
            </a:xfrm>
            <a:prstGeom prst="ellipse">
              <a:avLst/>
            </a:prstGeom>
            <a:solidFill>
              <a:srgbClr val="FF660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350">
                <a:solidFill>
                  <a:srgbClr val="FFFFFF"/>
                </a:solidFill>
              </a:endParaRPr>
            </a:p>
          </p:txBody>
        </p:sp>
        <p:sp>
          <p:nvSpPr>
            <p:cNvPr id="13" name="Oval 51"/>
            <p:cNvSpPr/>
            <p:nvPr userDrawn="1"/>
          </p:nvSpPr>
          <p:spPr>
            <a:xfrm>
              <a:off x="2022206" y="6360582"/>
              <a:ext cx="263551" cy="263341"/>
            </a:xfrm>
            <a:prstGeom prst="ellipse">
              <a:avLst/>
            </a:prstGeom>
            <a:solidFill>
              <a:srgbClr val="017E6F"/>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350">
                <a:solidFill>
                  <a:srgbClr val="FFFFFF"/>
                </a:solidFill>
              </a:endParaRPr>
            </a:p>
          </p:txBody>
        </p:sp>
        <p:sp>
          <p:nvSpPr>
            <p:cNvPr id="14" name="Oval 52"/>
            <p:cNvSpPr/>
            <p:nvPr userDrawn="1"/>
          </p:nvSpPr>
          <p:spPr>
            <a:xfrm>
              <a:off x="2250828" y="6477975"/>
              <a:ext cx="263551" cy="263341"/>
            </a:xfrm>
            <a:prstGeom prst="ellipse">
              <a:avLst/>
            </a:prstGeom>
            <a:solidFill>
              <a:srgbClr val="B0DC1F"/>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350">
                <a:solidFill>
                  <a:srgbClr val="FFFFFF"/>
                </a:solidFill>
              </a:endParaRPr>
            </a:p>
          </p:txBody>
        </p:sp>
        <p:sp>
          <p:nvSpPr>
            <p:cNvPr id="15" name="Oval 53"/>
            <p:cNvSpPr/>
            <p:nvPr userDrawn="1"/>
          </p:nvSpPr>
          <p:spPr>
            <a:xfrm>
              <a:off x="1390318" y="6071859"/>
              <a:ext cx="263551" cy="264927"/>
            </a:xfrm>
            <a:prstGeom prst="ellipse">
              <a:avLst/>
            </a:prstGeom>
            <a:solidFill>
              <a:srgbClr val="B71A1D"/>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350">
                <a:solidFill>
                  <a:srgbClr val="FFFFFF"/>
                </a:solidFill>
              </a:endParaRPr>
            </a:p>
          </p:txBody>
        </p:sp>
      </p:gr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2" name="Title 1"/>
          <p:cNvSpPr>
            <a:spLocks noGrp="1"/>
          </p:cNvSpPr>
          <p:nvPr>
            <p:ph type="title"/>
          </p:nvPr>
        </p:nvSpPr>
        <p:spPr>
          <a:xfrm>
            <a:off x="457200" y="272653"/>
            <a:ext cx="4102100" cy="1622822"/>
          </a:xfrm>
        </p:spPr>
        <p:txBody>
          <a:bodyPr/>
          <a:lstStyle>
            <a:lvl1pPr>
              <a:defRPr>
                <a:solidFill>
                  <a:schemeClr val="tx1"/>
                </a:solidFill>
              </a:defRPr>
            </a:lvl1pPr>
          </a:lstStyle>
          <a:p>
            <a:r>
              <a:rPr lang="en-US" dirty="0"/>
              <a:t>Click to edit Master title style</a:t>
            </a:r>
            <a:endParaRPr lang="en-GB" dirty="0"/>
          </a:p>
        </p:txBody>
      </p:sp>
    </p:spTree>
    <p:extLst>
      <p:ext uri="{BB962C8B-B14F-4D97-AF65-F5344CB8AC3E}">
        <p14:creationId xmlns:p14="http://schemas.microsoft.com/office/powerpoint/2010/main" val="1335617398"/>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obj" preserve="1">
  <p:cSld name="3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476375"/>
            <a:ext cx="8229600" cy="3267075"/>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2" name="Title 1"/>
          <p:cNvSpPr>
            <a:spLocks noGrp="1"/>
          </p:cNvSpPr>
          <p:nvPr>
            <p:ph type="title"/>
          </p:nvPr>
        </p:nvSpPr>
        <p:spPr>
          <a:xfrm>
            <a:off x="457200" y="272653"/>
            <a:ext cx="4102100" cy="908447"/>
          </a:xfrm>
        </p:spPr>
        <p:txBody>
          <a:bodyPr>
            <a:normAutofit/>
          </a:bodyPr>
          <a:lstStyle>
            <a:lvl1pPr>
              <a:defRPr sz="2550">
                <a:solidFill>
                  <a:schemeClr val="tx1"/>
                </a:solidFill>
              </a:defRPr>
            </a:lvl1pPr>
          </a:lstStyle>
          <a:p>
            <a:r>
              <a:rPr lang="en-US" dirty="0"/>
              <a:t>Click to edit Master title style</a:t>
            </a:r>
            <a:endParaRPr lang="en-GB" dirty="0"/>
          </a:p>
        </p:txBody>
      </p:sp>
    </p:spTree>
    <p:extLst>
      <p:ext uri="{BB962C8B-B14F-4D97-AF65-F5344CB8AC3E}">
        <p14:creationId xmlns:p14="http://schemas.microsoft.com/office/powerpoint/2010/main" val="458502911"/>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obj" preserve="1">
  <p:cSld name="2_Title and Content">
    <p:spTree>
      <p:nvGrpSpPr>
        <p:cNvPr id="1" name=""/>
        <p:cNvGrpSpPr/>
        <p:nvPr/>
      </p:nvGrpSpPr>
      <p:grpSpPr>
        <a:xfrm>
          <a:off x="0" y="0"/>
          <a:ext cx="0" cy="0"/>
          <a:chOff x="0" y="0"/>
          <a:chExt cx="0" cy="0"/>
        </a:xfrm>
      </p:grpSpPr>
      <p:sp>
        <p:nvSpPr>
          <p:cNvPr id="4" name="Freeform 14"/>
          <p:cNvSpPr/>
          <p:nvPr userDrawn="1"/>
        </p:nvSpPr>
        <p:spPr>
          <a:xfrm>
            <a:off x="-977900" y="4073129"/>
            <a:ext cx="6829425" cy="1235869"/>
          </a:xfrm>
          <a:custGeom>
            <a:avLst/>
            <a:gdLst>
              <a:gd name="connsiteX0" fmla="*/ 46567 w 10295467"/>
              <a:gd name="connsiteY0" fmla="*/ 450850 h 2025650"/>
              <a:gd name="connsiteX1" fmla="*/ 300567 w 10295467"/>
              <a:gd name="connsiteY1" fmla="*/ 400050 h 2025650"/>
              <a:gd name="connsiteX2" fmla="*/ 2129367 w 10295467"/>
              <a:gd name="connsiteY2" fmla="*/ 184150 h 2025650"/>
              <a:gd name="connsiteX3" fmla="*/ 5672667 w 10295467"/>
              <a:gd name="connsiteY3" fmla="*/ 1504950 h 2025650"/>
              <a:gd name="connsiteX4" fmla="*/ 9088967 w 10295467"/>
              <a:gd name="connsiteY4" fmla="*/ 1720850 h 2025650"/>
              <a:gd name="connsiteX5" fmla="*/ 10295467 w 10295467"/>
              <a:gd name="connsiteY5" fmla="*/ 2025650 h 2025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295467" h="2025650">
                <a:moveTo>
                  <a:pt x="46567" y="450850"/>
                </a:moveTo>
                <a:cubicBezTo>
                  <a:pt x="0" y="447675"/>
                  <a:pt x="300567" y="400050"/>
                  <a:pt x="300567" y="400050"/>
                </a:cubicBezTo>
                <a:cubicBezTo>
                  <a:pt x="647700" y="355600"/>
                  <a:pt x="1234017" y="0"/>
                  <a:pt x="2129367" y="184150"/>
                </a:cubicBezTo>
                <a:cubicBezTo>
                  <a:pt x="3024717" y="368300"/>
                  <a:pt x="4512734" y="1248833"/>
                  <a:pt x="5672667" y="1504950"/>
                </a:cubicBezTo>
                <a:cubicBezTo>
                  <a:pt x="6832600" y="1761067"/>
                  <a:pt x="8318500" y="1634067"/>
                  <a:pt x="9088967" y="1720850"/>
                </a:cubicBezTo>
                <a:cubicBezTo>
                  <a:pt x="9859434" y="1807633"/>
                  <a:pt x="10077450" y="1916641"/>
                  <a:pt x="10295467" y="2025650"/>
                </a:cubicBezTo>
              </a:path>
            </a:pathLst>
          </a:custGeom>
          <a:noFill/>
          <a:ln w="19050">
            <a:solidFill>
              <a:schemeClr val="bg2"/>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GB" sz="1350">
              <a:solidFill>
                <a:srgbClr val="000000"/>
              </a:solidFill>
            </a:endParaRPr>
          </a:p>
        </p:txBody>
      </p:sp>
      <p:sp>
        <p:nvSpPr>
          <p:cNvPr id="5" name="Freeform 15"/>
          <p:cNvSpPr/>
          <p:nvPr userDrawn="1"/>
        </p:nvSpPr>
        <p:spPr>
          <a:xfrm>
            <a:off x="-1171575" y="4199335"/>
            <a:ext cx="8778875" cy="1519238"/>
          </a:xfrm>
          <a:custGeom>
            <a:avLst/>
            <a:gdLst>
              <a:gd name="connsiteX0" fmla="*/ 46567 w 10295467"/>
              <a:gd name="connsiteY0" fmla="*/ 450850 h 2025650"/>
              <a:gd name="connsiteX1" fmla="*/ 300567 w 10295467"/>
              <a:gd name="connsiteY1" fmla="*/ 400050 h 2025650"/>
              <a:gd name="connsiteX2" fmla="*/ 2129367 w 10295467"/>
              <a:gd name="connsiteY2" fmla="*/ 184150 h 2025650"/>
              <a:gd name="connsiteX3" fmla="*/ 5672667 w 10295467"/>
              <a:gd name="connsiteY3" fmla="*/ 1504950 h 2025650"/>
              <a:gd name="connsiteX4" fmla="*/ 9088967 w 10295467"/>
              <a:gd name="connsiteY4" fmla="*/ 1720850 h 2025650"/>
              <a:gd name="connsiteX5" fmla="*/ 10295467 w 10295467"/>
              <a:gd name="connsiteY5" fmla="*/ 2025650 h 2025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295467" h="2025650">
                <a:moveTo>
                  <a:pt x="46567" y="450850"/>
                </a:moveTo>
                <a:cubicBezTo>
                  <a:pt x="0" y="447675"/>
                  <a:pt x="300567" y="400050"/>
                  <a:pt x="300567" y="400050"/>
                </a:cubicBezTo>
                <a:cubicBezTo>
                  <a:pt x="647700" y="355600"/>
                  <a:pt x="1234017" y="0"/>
                  <a:pt x="2129367" y="184150"/>
                </a:cubicBezTo>
                <a:cubicBezTo>
                  <a:pt x="3024717" y="368300"/>
                  <a:pt x="4512734" y="1248833"/>
                  <a:pt x="5672667" y="1504950"/>
                </a:cubicBezTo>
                <a:cubicBezTo>
                  <a:pt x="6832600" y="1761067"/>
                  <a:pt x="8318500" y="1634067"/>
                  <a:pt x="9088967" y="1720850"/>
                </a:cubicBezTo>
                <a:cubicBezTo>
                  <a:pt x="9859434" y="1807633"/>
                  <a:pt x="10077450" y="1916641"/>
                  <a:pt x="10295467" y="2025650"/>
                </a:cubicBezTo>
              </a:path>
            </a:pathLst>
          </a:custGeom>
          <a:noFill/>
          <a:ln w="6350">
            <a:solidFill>
              <a:schemeClr val="bg2"/>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GB" sz="1350">
              <a:solidFill>
                <a:srgbClr val="000000"/>
              </a:solidFill>
            </a:endParaRPr>
          </a:p>
        </p:txBody>
      </p:sp>
      <p:sp>
        <p:nvSpPr>
          <p:cNvPr id="6" name="Oval 16"/>
          <p:cNvSpPr/>
          <p:nvPr userDrawn="1"/>
        </p:nvSpPr>
        <p:spPr>
          <a:xfrm>
            <a:off x="142876" y="4051698"/>
            <a:ext cx="263525" cy="197644"/>
          </a:xfrm>
          <a:prstGeom prst="ellipse">
            <a:avLst/>
          </a:prstGeom>
          <a:solidFill>
            <a:schemeClr val="bg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350">
              <a:solidFill>
                <a:srgbClr val="FFFFFF"/>
              </a:solidFill>
            </a:endParaRPr>
          </a:p>
        </p:txBody>
      </p:sp>
      <p:sp>
        <p:nvSpPr>
          <p:cNvPr id="7" name="Oval 17"/>
          <p:cNvSpPr/>
          <p:nvPr userDrawn="1"/>
        </p:nvSpPr>
        <p:spPr>
          <a:xfrm>
            <a:off x="2778126" y="4902994"/>
            <a:ext cx="263525" cy="197644"/>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350">
              <a:solidFill>
                <a:srgbClr val="FFFFFF"/>
              </a:solidFill>
            </a:endParaRPr>
          </a:p>
        </p:txBody>
      </p:sp>
      <p:sp>
        <p:nvSpPr>
          <p:cNvPr id="8" name="Oval 18"/>
          <p:cNvSpPr/>
          <p:nvPr userDrawn="1"/>
        </p:nvSpPr>
        <p:spPr>
          <a:xfrm>
            <a:off x="1992314" y="4680347"/>
            <a:ext cx="263525" cy="198834"/>
          </a:xfrm>
          <a:prstGeom prst="ellipse">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350">
              <a:solidFill>
                <a:srgbClr val="FFFFFF"/>
              </a:solidFill>
            </a:endParaRPr>
          </a:p>
        </p:txBody>
      </p:sp>
      <p:sp>
        <p:nvSpPr>
          <p:cNvPr id="9" name="Oval 19"/>
          <p:cNvSpPr/>
          <p:nvPr userDrawn="1"/>
        </p:nvSpPr>
        <p:spPr>
          <a:xfrm>
            <a:off x="403226" y="4114800"/>
            <a:ext cx="263525" cy="197644"/>
          </a:xfrm>
          <a:prstGeom prst="ellipse">
            <a:avLst/>
          </a:prstGeom>
          <a:solidFill>
            <a:srgbClr val="913697"/>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350">
              <a:solidFill>
                <a:srgbClr val="FFFFFF"/>
              </a:solidFill>
            </a:endParaRPr>
          </a:p>
        </p:txBody>
      </p:sp>
      <p:sp>
        <p:nvSpPr>
          <p:cNvPr id="10" name="Oval 20"/>
          <p:cNvSpPr/>
          <p:nvPr userDrawn="1"/>
        </p:nvSpPr>
        <p:spPr>
          <a:xfrm>
            <a:off x="661989" y="4181475"/>
            <a:ext cx="263525" cy="197644"/>
          </a:xfrm>
          <a:prstGeom prst="ellipse">
            <a:avLst/>
          </a:prstGeom>
          <a:solidFill>
            <a:srgbClr val="B71A1D"/>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350">
              <a:solidFill>
                <a:srgbClr val="FFFFFF"/>
              </a:solidFill>
            </a:endParaRPr>
          </a:p>
        </p:txBody>
      </p:sp>
      <p:sp>
        <p:nvSpPr>
          <p:cNvPr id="11" name="Oval 21"/>
          <p:cNvSpPr/>
          <p:nvPr userDrawn="1"/>
        </p:nvSpPr>
        <p:spPr>
          <a:xfrm>
            <a:off x="2503489" y="4849416"/>
            <a:ext cx="263525" cy="198834"/>
          </a:xfrm>
          <a:prstGeom prst="ellipse">
            <a:avLst/>
          </a:prstGeom>
          <a:solidFill>
            <a:srgbClr val="FF660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350">
              <a:solidFill>
                <a:srgbClr val="FFFFFF"/>
              </a:solidFill>
            </a:endParaRPr>
          </a:p>
        </p:txBody>
      </p:sp>
      <p:sp>
        <p:nvSpPr>
          <p:cNvPr id="12" name="Oval 22"/>
          <p:cNvSpPr/>
          <p:nvPr userDrawn="1"/>
        </p:nvSpPr>
        <p:spPr>
          <a:xfrm>
            <a:off x="1158876" y="4373166"/>
            <a:ext cx="263525" cy="197644"/>
          </a:xfrm>
          <a:prstGeom prst="ellipse">
            <a:avLst/>
          </a:prstGeom>
          <a:solidFill>
            <a:srgbClr val="017E6F"/>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350">
              <a:solidFill>
                <a:srgbClr val="FFFFFF"/>
              </a:solidFill>
            </a:endParaRPr>
          </a:p>
        </p:txBody>
      </p:sp>
      <p:sp>
        <p:nvSpPr>
          <p:cNvPr id="13" name="Oval 24"/>
          <p:cNvSpPr/>
          <p:nvPr userDrawn="1"/>
        </p:nvSpPr>
        <p:spPr>
          <a:xfrm>
            <a:off x="1741488" y="4595813"/>
            <a:ext cx="265112" cy="197644"/>
          </a:xfrm>
          <a:prstGeom prst="ellipse">
            <a:avLst/>
          </a:prstGeom>
          <a:solidFill>
            <a:srgbClr val="B0DC1F"/>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350">
              <a:solidFill>
                <a:srgbClr val="FFFFFF"/>
              </a:solidFill>
            </a:endParaRPr>
          </a:p>
        </p:txBody>
      </p:sp>
      <p:sp>
        <p:nvSpPr>
          <p:cNvPr id="14" name="Oval 26"/>
          <p:cNvSpPr/>
          <p:nvPr userDrawn="1"/>
        </p:nvSpPr>
        <p:spPr>
          <a:xfrm>
            <a:off x="904876" y="4286250"/>
            <a:ext cx="263525" cy="197644"/>
          </a:xfrm>
          <a:prstGeom prst="ellipse">
            <a:avLst/>
          </a:prstGeom>
          <a:solidFill>
            <a:srgbClr val="6F9C1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350">
              <a:solidFill>
                <a:srgbClr val="FFFFFF"/>
              </a:solidFill>
            </a:endParaRP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2" name="Title 1"/>
          <p:cNvSpPr>
            <a:spLocks noGrp="1"/>
          </p:cNvSpPr>
          <p:nvPr>
            <p:ph type="title"/>
          </p:nvPr>
        </p:nvSpPr>
        <p:spPr>
          <a:xfrm>
            <a:off x="457200" y="272653"/>
            <a:ext cx="3365500" cy="1622822"/>
          </a:xfrm>
        </p:spPr>
        <p:txBody>
          <a:bodyPr>
            <a:normAutofit/>
          </a:bodyPr>
          <a:lstStyle>
            <a:lvl1pPr>
              <a:defRPr sz="2700">
                <a:solidFill>
                  <a:schemeClr val="tx1"/>
                </a:solidFill>
              </a:defRPr>
            </a:lvl1pPr>
          </a:lstStyle>
          <a:p>
            <a:r>
              <a:rPr lang="en-US" dirty="0"/>
              <a:t>Click to edit Master title style</a:t>
            </a:r>
            <a:endParaRPr lang="en-GB" dirty="0"/>
          </a:p>
        </p:txBody>
      </p:sp>
      <p:sp>
        <p:nvSpPr>
          <p:cNvPr id="15" name="Footer Placeholder 3"/>
          <p:cNvSpPr>
            <a:spLocks noGrp="1"/>
          </p:cNvSpPr>
          <p:nvPr userDrawn="1">
            <p:ph type="ftr" sz="quarter" idx="10"/>
          </p:nvPr>
        </p:nvSpPr>
        <p:spPr>
          <a:xfrm>
            <a:off x="0" y="4983957"/>
            <a:ext cx="8877300" cy="159544"/>
          </a:xfrm>
          <a:prstGeom prst="rect">
            <a:avLst/>
          </a:prstGeom>
        </p:spPr>
        <p:txBody>
          <a:bodyPr/>
          <a:lstStyle>
            <a:lvl1pPr algn="r" fontAlgn="auto">
              <a:spcBef>
                <a:spcPts val="0"/>
              </a:spcBef>
              <a:spcAft>
                <a:spcPts val="0"/>
              </a:spcAft>
              <a:defRPr sz="525">
                <a:solidFill>
                  <a:schemeClr val="tx1"/>
                </a:solidFill>
                <a:latin typeface="+mn-lt"/>
                <a:cs typeface="+mn-cs"/>
              </a:defRPr>
            </a:lvl1pPr>
          </a:lstStyle>
          <a:p>
            <a:pPr>
              <a:defRPr/>
            </a:pPr>
            <a:r>
              <a:rPr lang="en-GB">
                <a:solidFill>
                  <a:srgbClr val="000000"/>
                </a:solidFill>
              </a:rPr>
              <a:t>© The Insights Group Ltd, 2009. All rights reserved.</a:t>
            </a:r>
          </a:p>
        </p:txBody>
      </p:sp>
    </p:spTree>
    <p:extLst>
      <p:ext uri="{BB962C8B-B14F-4D97-AF65-F5344CB8AC3E}">
        <p14:creationId xmlns:p14="http://schemas.microsoft.com/office/powerpoint/2010/main" val="1517945310"/>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preserve="1" userDrawn="1">
  <p:cSld name="Section Header">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839914" y="387804"/>
            <a:ext cx="5373687" cy="3737882"/>
          </a:xfrm>
        </p:spPr>
        <p:txBody>
          <a:bodyPr>
            <a:normAutofit/>
          </a:bodyPr>
          <a:lstStyle>
            <a:lvl1pPr algn="ctr">
              <a:defRPr sz="3300" b="0" cap="none" baseline="0">
                <a:solidFill>
                  <a:schemeClr val="bg1"/>
                </a:solidFill>
              </a:defRPr>
            </a:lvl1pPr>
          </a:lstStyle>
          <a:p>
            <a:endParaRPr lang="en-GB" dirty="0"/>
          </a:p>
        </p:txBody>
      </p:sp>
    </p:spTree>
    <p:extLst>
      <p:ext uri="{BB962C8B-B14F-4D97-AF65-F5344CB8AC3E}">
        <p14:creationId xmlns:p14="http://schemas.microsoft.com/office/powerpoint/2010/main" val="3150240206"/>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grpSp>
        <p:nvGrpSpPr>
          <p:cNvPr id="5" name="Group 11"/>
          <p:cNvGrpSpPr>
            <a:grpSpLocks/>
          </p:cNvGrpSpPr>
          <p:nvPr userDrawn="1"/>
        </p:nvGrpSpPr>
        <p:grpSpPr bwMode="auto">
          <a:xfrm rot="864039">
            <a:off x="-3324225" y="3970735"/>
            <a:ext cx="10515600" cy="1662113"/>
            <a:chOff x="-2989943" y="5148939"/>
            <a:chExt cx="10515598" cy="2217056"/>
          </a:xfrm>
        </p:grpSpPr>
        <p:sp>
          <p:nvSpPr>
            <p:cNvPr id="6" name="Freeform 7"/>
            <p:cNvSpPr/>
            <p:nvPr userDrawn="1"/>
          </p:nvSpPr>
          <p:spPr>
            <a:xfrm>
              <a:off x="-2995267" y="5317709"/>
              <a:ext cx="10275886" cy="2047125"/>
            </a:xfrm>
            <a:custGeom>
              <a:avLst/>
              <a:gdLst>
                <a:gd name="connsiteX0" fmla="*/ 0 w 10515600"/>
                <a:gd name="connsiteY0" fmla="*/ 0 h 1612900"/>
                <a:gd name="connsiteX1" fmla="*/ 2578100 w 10515600"/>
                <a:gd name="connsiteY1" fmla="*/ 1193800 h 1612900"/>
                <a:gd name="connsiteX2" fmla="*/ 7073900 w 10515600"/>
                <a:gd name="connsiteY2" fmla="*/ 266700 h 1612900"/>
                <a:gd name="connsiteX3" fmla="*/ 10515600 w 10515600"/>
                <a:gd name="connsiteY3" fmla="*/ 1612900 h 1612900"/>
                <a:gd name="connsiteX4" fmla="*/ 10515600 w 10515600"/>
                <a:gd name="connsiteY4" fmla="*/ 1612900 h 16129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15600" h="1612900">
                  <a:moveTo>
                    <a:pt x="0" y="0"/>
                  </a:moveTo>
                  <a:cubicBezTo>
                    <a:pt x="699558" y="574675"/>
                    <a:pt x="1399117" y="1149350"/>
                    <a:pt x="2578100" y="1193800"/>
                  </a:cubicBezTo>
                  <a:cubicBezTo>
                    <a:pt x="3757083" y="1238250"/>
                    <a:pt x="5750983" y="196850"/>
                    <a:pt x="7073900" y="266700"/>
                  </a:cubicBezTo>
                  <a:cubicBezTo>
                    <a:pt x="8396817" y="336550"/>
                    <a:pt x="10515600" y="1612900"/>
                    <a:pt x="10515600" y="1612900"/>
                  </a:cubicBezTo>
                  <a:lnTo>
                    <a:pt x="10515600" y="1612900"/>
                  </a:lnTo>
                </a:path>
              </a:pathLst>
            </a:custGeom>
            <a:ln w="28575">
              <a:solidFill>
                <a:schemeClr val="bg2"/>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GB" sz="1350">
                <a:solidFill>
                  <a:srgbClr val="000000"/>
                </a:solidFill>
              </a:endParaRPr>
            </a:p>
          </p:txBody>
        </p:sp>
        <p:sp>
          <p:nvSpPr>
            <p:cNvPr id="7" name="Oval 18"/>
            <p:cNvSpPr/>
            <p:nvPr userDrawn="1"/>
          </p:nvSpPr>
          <p:spPr>
            <a:xfrm>
              <a:off x="402947" y="6457539"/>
              <a:ext cx="338137" cy="338276"/>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350">
                <a:solidFill>
                  <a:srgbClr val="FFFFFF"/>
                </a:solidFill>
              </a:endParaRPr>
            </a:p>
          </p:txBody>
        </p:sp>
        <p:sp>
          <p:nvSpPr>
            <p:cNvPr id="8" name="Freeform 20"/>
            <p:cNvSpPr/>
            <p:nvPr userDrawn="1"/>
          </p:nvSpPr>
          <p:spPr>
            <a:xfrm>
              <a:off x="-2249148" y="5725257"/>
              <a:ext cx="9115423" cy="1394395"/>
            </a:xfrm>
            <a:custGeom>
              <a:avLst/>
              <a:gdLst>
                <a:gd name="connsiteX0" fmla="*/ 0 w 10515600"/>
                <a:gd name="connsiteY0" fmla="*/ 0 h 1612900"/>
                <a:gd name="connsiteX1" fmla="*/ 2578100 w 10515600"/>
                <a:gd name="connsiteY1" fmla="*/ 1193800 h 1612900"/>
                <a:gd name="connsiteX2" fmla="*/ 7073900 w 10515600"/>
                <a:gd name="connsiteY2" fmla="*/ 266700 h 1612900"/>
                <a:gd name="connsiteX3" fmla="*/ 10515600 w 10515600"/>
                <a:gd name="connsiteY3" fmla="*/ 1612900 h 1612900"/>
                <a:gd name="connsiteX4" fmla="*/ 10515600 w 10515600"/>
                <a:gd name="connsiteY4" fmla="*/ 1612900 h 16129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15600" h="1612900">
                  <a:moveTo>
                    <a:pt x="0" y="0"/>
                  </a:moveTo>
                  <a:cubicBezTo>
                    <a:pt x="699558" y="574675"/>
                    <a:pt x="1399117" y="1149350"/>
                    <a:pt x="2578100" y="1193800"/>
                  </a:cubicBezTo>
                  <a:cubicBezTo>
                    <a:pt x="3757083" y="1238250"/>
                    <a:pt x="5750983" y="196850"/>
                    <a:pt x="7073900" y="266700"/>
                  </a:cubicBezTo>
                  <a:cubicBezTo>
                    <a:pt x="8396817" y="336550"/>
                    <a:pt x="10515600" y="1612900"/>
                    <a:pt x="10515600" y="1612900"/>
                  </a:cubicBezTo>
                  <a:lnTo>
                    <a:pt x="10515600" y="1612900"/>
                  </a:lnTo>
                </a:path>
              </a:pathLst>
            </a:custGeom>
            <a:ln w="6350">
              <a:solidFill>
                <a:schemeClr val="bg2"/>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GB" sz="1350">
                <a:solidFill>
                  <a:srgbClr val="000000"/>
                </a:solidFill>
              </a:endParaRPr>
            </a:p>
          </p:txBody>
        </p:sp>
        <p:sp>
          <p:nvSpPr>
            <p:cNvPr id="9" name="Freeform 23"/>
            <p:cNvSpPr/>
            <p:nvPr userDrawn="1"/>
          </p:nvSpPr>
          <p:spPr>
            <a:xfrm>
              <a:off x="-2756854" y="5148249"/>
              <a:ext cx="10275886" cy="2047125"/>
            </a:xfrm>
            <a:custGeom>
              <a:avLst/>
              <a:gdLst>
                <a:gd name="connsiteX0" fmla="*/ 0 w 10515600"/>
                <a:gd name="connsiteY0" fmla="*/ 0 h 1612900"/>
                <a:gd name="connsiteX1" fmla="*/ 2578100 w 10515600"/>
                <a:gd name="connsiteY1" fmla="*/ 1193800 h 1612900"/>
                <a:gd name="connsiteX2" fmla="*/ 7073900 w 10515600"/>
                <a:gd name="connsiteY2" fmla="*/ 266700 h 1612900"/>
                <a:gd name="connsiteX3" fmla="*/ 10515600 w 10515600"/>
                <a:gd name="connsiteY3" fmla="*/ 1612900 h 1612900"/>
                <a:gd name="connsiteX4" fmla="*/ 10515600 w 10515600"/>
                <a:gd name="connsiteY4" fmla="*/ 1612900 h 16129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15600" h="1612900">
                  <a:moveTo>
                    <a:pt x="0" y="0"/>
                  </a:moveTo>
                  <a:cubicBezTo>
                    <a:pt x="699558" y="574675"/>
                    <a:pt x="1399117" y="1149350"/>
                    <a:pt x="2578100" y="1193800"/>
                  </a:cubicBezTo>
                  <a:cubicBezTo>
                    <a:pt x="3757083" y="1238250"/>
                    <a:pt x="5750983" y="196850"/>
                    <a:pt x="7073900" y="266700"/>
                  </a:cubicBezTo>
                  <a:cubicBezTo>
                    <a:pt x="8396817" y="336550"/>
                    <a:pt x="10515600" y="1612900"/>
                    <a:pt x="10515600" y="1612900"/>
                  </a:cubicBezTo>
                  <a:lnTo>
                    <a:pt x="10515600" y="1612900"/>
                  </a:lnTo>
                </a:path>
              </a:pathLst>
            </a:custGeom>
            <a:ln w="6350">
              <a:solidFill>
                <a:schemeClr val="bg2"/>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GB" sz="1350">
                <a:solidFill>
                  <a:srgbClr val="000000"/>
                </a:solidFill>
              </a:endParaRPr>
            </a:p>
          </p:txBody>
        </p:sp>
        <p:sp>
          <p:nvSpPr>
            <p:cNvPr id="10" name="Oval 24"/>
            <p:cNvSpPr/>
            <p:nvPr userDrawn="1"/>
          </p:nvSpPr>
          <p:spPr>
            <a:xfrm>
              <a:off x="778707" y="6331502"/>
              <a:ext cx="338138" cy="338276"/>
            </a:xfrm>
            <a:prstGeom prst="ellipse">
              <a:avLst/>
            </a:prstGeom>
            <a:solidFill>
              <a:schemeClr val="bg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350">
                <a:solidFill>
                  <a:srgbClr val="FFFFFF"/>
                </a:solidFill>
              </a:endParaRPr>
            </a:p>
          </p:txBody>
        </p:sp>
        <p:sp>
          <p:nvSpPr>
            <p:cNvPr id="11" name="Oval 25"/>
            <p:cNvSpPr/>
            <p:nvPr userDrawn="1"/>
          </p:nvSpPr>
          <p:spPr>
            <a:xfrm>
              <a:off x="3495408" y="5472762"/>
              <a:ext cx="339725" cy="338276"/>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350">
                <a:solidFill>
                  <a:srgbClr val="FFFFFF"/>
                </a:solidFill>
              </a:endParaRPr>
            </a:p>
          </p:txBody>
        </p:sp>
      </p:grpSp>
      <p:sp>
        <p:nvSpPr>
          <p:cNvPr id="2" name="Title 1"/>
          <p:cNvSpPr>
            <a:spLocks noGrp="1"/>
          </p:cNvSpPr>
          <p:nvPr>
            <p:ph type="title"/>
          </p:nvPr>
        </p:nvSpPr>
        <p:spPr>
          <a:xfrm>
            <a:off x="457201" y="392396"/>
            <a:ext cx="3331029" cy="1622822"/>
          </a:xfrm>
        </p:spPr>
        <p:txBody>
          <a:bodyPr/>
          <a:lstStyle>
            <a:lvl1pPr>
              <a:defRPr>
                <a:solidFill>
                  <a:schemeClr val="tx1"/>
                </a:solidFill>
              </a:defRPr>
            </a:lvl1pPr>
          </a:lstStyle>
          <a:p>
            <a:r>
              <a:rPr lang="en-US" dirty="0"/>
              <a:t>Click to edit Master title style</a:t>
            </a:r>
            <a:endParaRPr lang="en-GB" dirty="0"/>
          </a:p>
        </p:txBody>
      </p:sp>
      <p:sp>
        <p:nvSpPr>
          <p:cNvPr id="4" name="Content Placeholder 3"/>
          <p:cNvSpPr>
            <a:spLocks noGrp="1"/>
          </p:cNvSpPr>
          <p:nvPr>
            <p:ph sz="half" idx="2"/>
          </p:nvPr>
        </p:nvSpPr>
        <p:spPr>
          <a:xfrm>
            <a:off x="5076372" y="1598841"/>
            <a:ext cx="3597729" cy="2701018"/>
          </a:xfrm>
          <a:noFill/>
        </p:spPr>
        <p:txBody>
          <a:bodyPr>
            <a:normAutofit/>
          </a:bodyPr>
          <a:lstStyle>
            <a:lvl1pPr marL="0" indent="2381" algn="ctr">
              <a:buNone/>
              <a:tabLst/>
              <a:defRPr sz="3300">
                <a:solidFill>
                  <a:schemeClr val="bg2"/>
                </a:solidFill>
              </a:defRPr>
            </a:lvl1pPr>
            <a:lvl2pPr marL="0" indent="2381" algn="ctr">
              <a:buNone/>
              <a:defRPr sz="1800">
                <a:solidFill>
                  <a:schemeClr val="bg1"/>
                </a:solidFill>
              </a:defRPr>
            </a:lvl2pPr>
            <a:lvl3pPr marL="0" indent="2381" algn="ctr">
              <a:buNone/>
              <a:defRPr sz="1500">
                <a:solidFill>
                  <a:schemeClr val="bg1"/>
                </a:solidFill>
              </a:defRPr>
            </a:lvl3pPr>
            <a:lvl4pPr marL="0" indent="2381" algn="ctr">
              <a:buNone/>
              <a:defRPr sz="1350">
                <a:solidFill>
                  <a:schemeClr val="bg1"/>
                </a:solidFill>
              </a:defRPr>
            </a:lvl4pPr>
            <a:lvl5pPr marL="0" indent="2381" algn="ctr">
              <a:buNone/>
              <a:defRPr sz="1350">
                <a:solidFill>
                  <a:schemeClr val="bg1"/>
                </a:solidFill>
              </a:defRPr>
            </a:lvl5pPr>
            <a:lvl6pPr>
              <a:defRPr sz="1350"/>
            </a:lvl6pPr>
            <a:lvl7pPr>
              <a:defRPr sz="1350"/>
            </a:lvl7pPr>
            <a:lvl8pPr>
              <a:defRPr sz="1350"/>
            </a:lvl8pPr>
            <a:lvl9pPr>
              <a:defRPr sz="1350"/>
            </a:lvl9pPr>
          </a:lstStyle>
          <a:p>
            <a:pPr lvl="0"/>
            <a:r>
              <a:rPr lang="en-US" dirty="0"/>
              <a:t>Click to edit Master text styles</a:t>
            </a:r>
          </a:p>
          <a:p>
            <a:pPr lvl="1"/>
            <a:r>
              <a:rPr lang="en-US" dirty="0"/>
              <a:t>Second level</a:t>
            </a:r>
          </a:p>
        </p:txBody>
      </p:sp>
    </p:spTree>
    <p:extLst>
      <p:ext uri="{BB962C8B-B14F-4D97-AF65-F5344CB8AC3E}">
        <p14:creationId xmlns:p14="http://schemas.microsoft.com/office/powerpoint/2010/main" val="852829251"/>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preserve="1" userDrawn="1">
  <p:cSld name="1_Two Content">
    <p:spTree>
      <p:nvGrpSpPr>
        <p:cNvPr id="1" name=""/>
        <p:cNvGrpSpPr/>
        <p:nvPr/>
      </p:nvGrpSpPr>
      <p:grpSpPr>
        <a:xfrm>
          <a:off x="0" y="0"/>
          <a:ext cx="0" cy="0"/>
          <a:chOff x="0" y="0"/>
          <a:chExt cx="0" cy="0"/>
        </a:xfrm>
      </p:grpSpPr>
      <p:sp>
        <p:nvSpPr>
          <p:cNvPr id="3" name="Freeform 7"/>
          <p:cNvSpPr/>
          <p:nvPr userDrawn="1"/>
        </p:nvSpPr>
        <p:spPr>
          <a:xfrm rot="221879">
            <a:off x="-5681663" y="4283869"/>
            <a:ext cx="10275888" cy="1169194"/>
          </a:xfrm>
          <a:custGeom>
            <a:avLst/>
            <a:gdLst>
              <a:gd name="connsiteX0" fmla="*/ 0 w 10515600"/>
              <a:gd name="connsiteY0" fmla="*/ 0 h 1612900"/>
              <a:gd name="connsiteX1" fmla="*/ 2578100 w 10515600"/>
              <a:gd name="connsiteY1" fmla="*/ 1193800 h 1612900"/>
              <a:gd name="connsiteX2" fmla="*/ 7073900 w 10515600"/>
              <a:gd name="connsiteY2" fmla="*/ 266700 h 1612900"/>
              <a:gd name="connsiteX3" fmla="*/ 10515600 w 10515600"/>
              <a:gd name="connsiteY3" fmla="*/ 1612900 h 1612900"/>
              <a:gd name="connsiteX4" fmla="*/ 10515600 w 10515600"/>
              <a:gd name="connsiteY4" fmla="*/ 1612900 h 16129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15600" h="1612900">
                <a:moveTo>
                  <a:pt x="0" y="0"/>
                </a:moveTo>
                <a:cubicBezTo>
                  <a:pt x="699558" y="574675"/>
                  <a:pt x="1399117" y="1149350"/>
                  <a:pt x="2578100" y="1193800"/>
                </a:cubicBezTo>
                <a:cubicBezTo>
                  <a:pt x="3757083" y="1238250"/>
                  <a:pt x="5750983" y="196850"/>
                  <a:pt x="7073900" y="266700"/>
                </a:cubicBezTo>
                <a:cubicBezTo>
                  <a:pt x="8396817" y="336550"/>
                  <a:pt x="10515600" y="1612900"/>
                  <a:pt x="10515600" y="1612900"/>
                </a:cubicBezTo>
                <a:lnTo>
                  <a:pt x="10515600" y="1612900"/>
                </a:lnTo>
              </a:path>
            </a:pathLst>
          </a:custGeom>
          <a:ln w="28575">
            <a:solidFill>
              <a:schemeClr val="bg2"/>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GB" sz="1350">
              <a:solidFill>
                <a:srgbClr val="000000"/>
              </a:solidFill>
            </a:endParaRPr>
          </a:p>
        </p:txBody>
      </p:sp>
      <p:sp>
        <p:nvSpPr>
          <p:cNvPr id="4" name="Oval 18"/>
          <p:cNvSpPr/>
          <p:nvPr userDrawn="1"/>
        </p:nvSpPr>
        <p:spPr>
          <a:xfrm rot="221879">
            <a:off x="93664" y="4466035"/>
            <a:ext cx="338137" cy="25360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350">
              <a:solidFill>
                <a:srgbClr val="FFFFFF"/>
              </a:solidFill>
            </a:endParaRPr>
          </a:p>
        </p:txBody>
      </p:sp>
      <p:sp>
        <p:nvSpPr>
          <p:cNvPr id="5" name="Freeform 20"/>
          <p:cNvSpPr/>
          <p:nvPr userDrawn="1"/>
        </p:nvSpPr>
        <p:spPr>
          <a:xfrm rot="221879">
            <a:off x="-4940300" y="4479131"/>
            <a:ext cx="9115425" cy="796529"/>
          </a:xfrm>
          <a:custGeom>
            <a:avLst/>
            <a:gdLst>
              <a:gd name="connsiteX0" fmla="*/ 0 w 10515600"/>
              <a:gd name="connsiteY0" fmla="*/ 0 h 1612900"/>
              <a:gd name="connsiteX1" fmla="*/ 2578100 w 10515600"/>
              <a:gd name="connsiteY1" fmla="*/ 1193800 h 1612900"/>
              <a:gd name="connsiteX2" fmla="*/ 7073900 w 10515600"/>
              <a:gd name="connsiteY2" fmla="*/ 266700 h 1612900"/>
              <a:gd name="connsiteX3" fmla="*/ 10515600 w 10515600"/>
              <a:gd name="connsiteY3" fmla="*/ 1612900 h 1612900"/>
              <a:gd name="connsiteX4" fmla="*/ 10515600 w 10515600"/>
              <a:gd name="connsiteY4" fmla="*/ 1612900 h 16129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15600" h="1612900">
                <a:moveTo>
                  <a:pt x="0" y="0"/>
                </a:moveTo>
                <a:cubicBezTo>
                  <a:pt x="699558" y="574675"/>
                  <a:pt x="1399117" y="1149350"/>
                  <a:pt x="2578100" y="1193800"/>
                </a:cubicBezTo>
                <a:cubicBezTo>
                  <a:pt x="3757083" y="1238250"/>
                  <a:pt x="5750983" y="196850"/>
                  <a:pt x="7073900" y="266700"/>
                </a:cubicBezTo>
                <a:cubicBezTo>
                  <a:pt x="8396817" y="336550"/>
                  <a:pt x="10515600" y="1612900"/>
                  <a:pt x="10515600" y="1612900"/>
                </a:cubicBezTo>
                <a:lnTo>
                  <a:pt x="10515600" y="1612900"/>
                </a:lnTo>
              </a:path>
            </a:pathLst>
          </a:custGeom>
          <a:ln w="6350">
            <a:solidFill>
              <a:schemeClr val="bg2"/>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GB" sz="1350">
              <a:solidFill>
                <a:srgbClr val="000000"/>
              </a:solidFill>
            </a:endParaRPr>
          </a:p>
        </p:txBody>
      </p:sp>
      <p:sp>
        <p:nvSpPr>
          <p:cNvPr id="6" name="Freeform 23"/>
          <p:cNvSpPr/>
          <p:nvPr userDrawn="1"/>
        </p:nvSpPr>
        <p:spPr>
          <a:xfrm rot="221879">
            <a:off x="-5430838" y="4244579"/>
            <a:ext cx="10275888" cy="1168003"/>
          </a:xfrm>
          <a:custGeom>
            <a:avLst/>
            <a:gdLst>
              <a:gd name="connsiteX0" fmla="*/ 0 w 10515600"/>
              <a:gd name="connsiteY0" fmla="*/ 0 h 1612900"/>
              <a:gd name="connsiteX1" fmla="*/ 2578100 w 10515600"/>
              <a:gd name="connsiteY1" fmla="*/ 1193800 h 1612900"/>
              <a:gd name="connsiteX2" fmla="*/ 7073900 w 10515600"/>
              <a:gd name="connsiteY2" fmla="*/ 266700 h 1612900"/>
              <a:gd name="connsiteX3" fmla="*/ 10515600 w 10515600"/>
              <a:gd name="connsiteY3" fmla="*/ 1612900 h 1612900"/>
              <a:gd name="connsiteX4" fmla="*/ 10515600 w 10515600"/>
              <a:gd name="connsiteY4" fmla="*/ 1612900 h 16129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15600" h="1612900">
                <a:moveTo>
                  <a:pt x="0" y="0"/>
                </a:moveTo>
                <a:cubicBezTo>
                  <a:pt x="699558" y="574675"/>
                  <a:pt x="1399117" y="1149350"/>
                  <a:pt x="2578100" y="1193800"/>
                </a:cubicBezTo>
                <a:cubicBezTo>
                  <a:pt x="3757083" y="1238250"/>
                  <a:pt x="5750983" y="196850"/>
                  <a:pt x="7073900" y="266700"/>
                </a:cubicBezTo>
                <a:cubicBezTo>
                  <a:pt x="8396817" y="336550"/>
                  <a:pt x="10515600" y="1612900"/>
                  <a:pt x="10515600" y="1612900"/>
                </a:cubicBezTo>
                <a:lnTo>
                  <a:pt x="10515600" y="1612900"/>
                </a:lnTo>
              </a:path>
            </a:pathLst>
          </a:custGeom>
          <a:ln w="6350">
            <a:solidFill>
              <a:schemeClr val="bg2"/>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GB" sz="1350">
              <a:solidFill>
                <a:srgbClr val="000000"/>
              </a:solidFill>
            </a:endParaRPr>
          </a:p>
        </p:txBody>
      </p:sp>
      <p:sp>
        <p:nvSpPr>
          <p:cNvPr id="7" name="Oval 24"/>
          <p:cNvSpPr/>
          <p:nvPr userDrawn="1"/>
        </p:nvSpPr>
        <p:spPr>
          <a:xfrm rot="221879">
            <a:off x="469901" y="4432698"/>
            <a:ext cx="339725" cy="253603"/>
          </a:xfrm>
          <a:prstGeom prst="ellipse">
            <a:avLst/>
          </a:prstGeom>
          <a:solidFill>
            <a:schemeClr val="bg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350">
              <a:solidFill>
                <a:srgbClr val="FFFFFF"/>
              </a:solidFill>
            </a:endParaRPr>
          </a:p>
        </p:txBody>
      </p:sp>
      <p:sp>
        <p:nvSpPr>
          <p:cNvPr id="8" name="Oval 25"/>
          <p:cNvSpPr/>
          <p:nvPr userDrawn="1"/>
        </p:nvSpPr>
        <p:spPr>
          <a:xfrm rot="221879">
            <a:off x="2570164" y="4806554"/>
            <a:ext cx="338137" cy="25360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350">
              <a:solidFill>
                <a:srgbClr val="FFFFFF"/>
              </a:solidFill>
            </a:endParaRPr>
          </a:p>
        </p:txBody>
      </p:sp>
      <p:sp>
        <p:nvSpPr>
          <p:cNvPr id="2" name="Title 1"/>
          <p:cNvSpPr>
            <a:spLocks noGrp="1"/>
          </p:cNvSpPr>
          <p:nvPr>
            <p:ph type="title"/>
          </p:nvPr>
        </p:nvSpPr>
        <p:spPr>
          <a:xfrm>
            <a:off x="457201" y="392396"/>
            <a:ext cx="3331029" cy="1622822"/>
          </a:xfrm>
        </p:spPr>
        <p:txBody>
          <a:bodyPr/>
          <a:lstStyle>
            <a:lvl1pPr>
              <a:defRPr>
                <a:solidFill>
                  <a:schemeClr val="tx1"/>
                </a:solidFill>
              </a:defRPr>
            </a:lvl1pPr>
          </a:lstStyle>
          <a:p>
            <a:r>
              <a:rPr lang="en-US" dirty="0"/>
              <a:t>Click to edit Master title style</a:t>
            </a:r>
            <a:endParaRPr lang="en-GB" dirty="0"/>
          </a:p>
        </p:txBody>
      </p:sp>
    </p:spTree>
    <p:extLst>
      <p:ext uri="{BB962C8B-B14F-4D97-AF65-F5344CB8AC3E}">
        <p14:creationId xmlns:p14="http://schemas.microsoft.com/office/powerpoint/2010/main" val="1424830087"/>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2653"/>
            <a:ext cx="8172450" cy="1622822"/>
          </a:xfrm>
        </p:spPr>
        <p:txBody>
          <a:bodyPr/>
          <a:lstStyle>
            <a:lvl1pPr>
              <a:defRPr>
                <a:solidFill>
                  <a:schemeClr val="tx1"/>
                </a:solidFill>
              </a:defRPr>
            </a:lvl1pPr>
          </a:lstStyle>
          <a:p>
            <a:r>
              <a:rPr lang="en-US" dirty="0"/>
              <a:t>Click to edit Master title style</a:t>
            </a:r>
            <a:endParaRPr lang="en-GB" dirty="0"/>
          </a:p>
        </p:txBody>
      </p:sp>
      <p:sp>
        <p:nvSpPr>
          <p:cNvPr id="3" name="Text Placeholder 2"/>
          <p:cNvSpPr>
            <a:spLocks noGrp="1"/>
          </p:cNvSpPr>
          <p:nvPr>
            <p:ph type="body" idx="1"/>
          </p:nvPr>
        </p:nvSpPr>
        <p:spPr>
          <a:xfrm>
            <a:off x="457200" y="1151335"/>
            <a:ext cx="4040188" cy="47982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dirty="0"/>
              <a:t>Click to edit Master text styles</a:t>
            </a:r>
          </a:p>
        </p:txBody>
      </p:sp>
      <p:sp>
        <p:nvSpPr>
          <p:cNvPr id="4" name="Content Placeholder 3"/>
          <p:cNvSpPr>
            <a:spLocks noGrp="1"/>
          </p:cNvSpPr>
          <p:nvPr>
            <p:ph sz="half" idx="2"/>
          </p:nvPr>
        </p:nvSpPr>
        <p:spPr>
          <a:xfrm>
            <a:off x="457200" y="1631156"/>
            <a:ext cx="4040188" cy="2963466"/>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6" y="1151335"/>
            <a:ext cx="4041775" cy="47982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45026" y="1631156"/>
            <a:ext cx="4041775" cy="2963466"/>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a:xfrm>
            <a:off x="457200" y="4767263"/>
            <a:ext cx="2133600" cy="273844"/>
          </a:xfrm>
          <a:prstGeom prst="rect">
            <a:avLst/>
          </a:prstGeom>
        </p:spPr>
        <p:txBody>
          <a:bodyPr/>
          <a:lstStyle>
            <a:lvl1pPr fontAlgn="auto">
              <a:spcBef>
                <a:spcPts val="0"/>
              </a:spcBef>
              <a:spcAft>
                <a:spcPts val="0"/>
              </a:spcAft>
              <a:defRPr>
                <a:latin typeface="+mn-lt"/>
                <a:cs typeface="+mn-cs"/>
              </a:defRPr>
            </a:lvl1pPr>
          </a:lstStyle>
          <a:p>
            <a:pPr>
              <a:defRPr/>
            </a:pPr>
            <a:fld id="{05D35007-5E21-4AF4-B1BE-081AFAB62484}" type="datetimeFigureOut">
              <a:rPr lang="en-US">
                <a:solidFill>
                  <a:srgbClr val="000000"/>
                </a:solidFill>
              </a:rPr>
              <a:pPr>
                <a:defRPr/>
              </a:pPr>
              <a:t>2/14/2024</a:t>
            </a:fld>
            <a:endParaRPr lang="en-GB">
              <a:solidFill>
                <a:srgbClr val="000000"/>
              </a:solidFill>
            </a:endParaRPr>
          </a:p>
        </p:txBody>
      </p:sp>
      <p:sp>
        <p:nvSpPr>
          <p:cNvPr id="8" name="Footer Placeholder 7"/>
          <p:cNvSpPr>
            <a:spLocks noGrp="1"/>
          </p:cNvSpPr>
          <p:nvPr>
            <p:ph type="ftr" sz="quarter" idx="11"/>
          </p:nvPr>
        </p:nvSpPr>
        <p:spPr>
          <a:xfrm>
            <a:off x="3124200" y="4767263"/>
            <a:ext cx="2895600" cy="273844"/>
          </a:xfrm>
          <a:prstGeom prst="rect">
            <a:avLst/>
          </a:prstGeom>
        </p:spPr>
        <p:txBody>
          <a:bodyPr/>
          <a:lstStyle>
            <a:lvl1pPr fontAlgn="auto">
              <a:spcBef>
                <a:spcPts val="0"/>
              </a:spcBef>
              <a:spcAft>
                <a:spcPts val="0"/>
              </a:spcAft>
              <a:defRPr>
                <a:latin typeface="+mn-lt"/>
                <a:cs typeface="+mn-cs"/>
              </a:defRPr>
            </a:lvl1pPr>
          </a:lstStyle>
          <a:p>
            <a:pPr>
              <a:defRPr/>
            </a:pPr>
            <a:endParaRPr lang="en-GB">
              <a:solidFill>
                <a:srgbClr val="000000"/>
              </a:solidFill>
            </a:endParaRPr>
          </a:p>
        </p:txBody>
      </p:sp>
      <p:sp>
        <p:nvSpPr>
          <p:cNvPr id="9" name="Slide Number Placeholder 8"/>
          <p:cNvSpPr>
            <a:spLocks noGrp="1"/>
          </p:cNvSpPr>
          <p:nvPr>
            <p:ph type="sldNum" sz="quarter" idx="12"/>
          </p:nvPr>
        </p:nvSpPr>
        <p:spPr>
          <a:xfrm>
            <a:off x="6553200" y="4767263"/>
            <a:ext cx="2133600" cy="273844"/>
          </a:xfrm>
          <a:prstGeom prst="rect">
            <a:avLst/>
          </a:prstGeom>
        </p:spPr>
        <p:txBody>
          <a:bodyPr/>
          <a:lstStyle>
            <a:lvl1pPr fontAlgn="auto">
              <a:spcBef>
                <a:spcPts val="0"/>
              </a:spcBef>
              <a:spcAft>
                <a:spcPts val="0"/>
              </a:spcAft>
              <a:defRPr>
                <a:latin typeface="+mn-lt"/>
                <a:cs typeface="+mn-cs"/>
              </a:defRPr>
            </a:lvl1pPr>
          </a:lstStyle>
          <a:p>
            <a:pPr>
              <a:defRPr/>
            </a:pPr>
            <a:fld id="{8B32CAA5-A556-4C24-AA5D-C06801F2CBAB}" type="slidenum">
              <a:rPr lang="en-GB">
                <a:solidFill>
                  <a:srgbClr val="000000"/>
                </a:solidFill>
              </a:rPr>
              <a:pPr>
                <a:defRPr/>
              </a:pPr>
              <a:t>‹#›</a:t>
            </a:fld>
            <a:endParaRPr lang="en-GB">
              <a:solidFill>
                <a:srgbClr val="000000"/>
              </a:solidFill>
            </a:endParaRPr>
          </a:p>
        </p:txBody>
      </p:sp>
    </p:spTree>
    <p:extLst>
      <p:ext uri="{BB962C8B-B14F-4D97-AF65-F5344CB8AC3E}">
        <p14:creationId xmlns:p14="http://schemas.microsoft.com/office/powerpoint/2010/main" val="219253074"/>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3" name="Group 10"/>
          <p:cNvGrpSpPr>
            <a:grpSpLocks/>
          </p:cNvGrpSpPr>
          <p:nvPr userDrawn="1"/>
        </p:nvGrpSpPr>
        <p:grpSpPr bwMode="auto">
          <a:xfrm>
            <a:off x="-1157288" y="4508897"/>
            <a:ext cx="10606088" cy="613172"/>
            <a:chOff x="-1157515" y="6041572"/>
            <a:chExt cx="10606315" cy="816428"/>
          </a:xfrm>
        </p:grpSpPr>
        <p:sp>
          <p:nvSpPr>
            <p:cNvPr id="4" name="Freeform 5"/>
            <p:cNvSpPr/>
            <p:nvPr userDrawn="1"/>
          </p:nvSpPr>
          <p:spPr>
            <a:xfrm>
              <a:off x="-1157515" y="6041572"/>
              <a:ext cx="10276108" cy="703872"/>
            </a:xfrm>
            <a:custGeom>
              <a:avLst/>
              <a:gdLst>
                <a:gd name="connsiteX0" fmla="*/ 0 w 10515600"/>
                <a:gd name="connsiteY0" fmla="*/ 0 h 1612900"/>
                <a:gd name="connsiteX1" fmla="*/ 2578100 w 10515600"/>
                <a:gd name="connsiteY1" fmla="*/ 1193800 h 1612900"/>
                <a:gd name="connsiteX2" fmla="*/ 7073900 w 10515600"/>
                <a:gd name="connsiteY2" fmla="*/ 266700 h 1612900"/>
                <a:gd name="connsiteX3" fmla="*/ 10515600 w 10515600"/>
                <a:gd name="connsiteY3" fmla="*/ 1612900 h 1612900"/>
                <a:gd name="connsiteX4" fmla="*/ 10515600 w 10515600"/>
                <a:gd name="connsiteY4" fmla="*/ 1612900 h 16129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15600" h="1612900">
                  <a:moveTo>
                    <a:pt x="0" y="0"/>
                  </a:moveTo>
                  <a:cubicBezTo>
                    <a:pt x="699558" y="574675"/>
                    <a:pt x="1399117" y="1149350"/>
                    <a:pt x="2578100" y="1193800"/>
                  </a:cubicBezTo>
                  <a:cubicBezTo>
                    <a:pt x="3757083" y="1238250"/>
                    <a:pt x="5750983" y="196850"/>
                    <a:pt x="7073900" y="266700"/>
                  </a:cubicBezTo>
                  <a:cubicBezTo>
                    <a:pt x="8396817" y="336550"/>
                    <a:pt x="10515600" y="1612900"/>
                    <a:pt x="10515600" y="1612900"/>
                  </a:cubicBezTo>
                  <a:lnTo>
                    <a:pt x="10515600" y="1612900"/>
                  </a:lnTo>
                </a:path>
              </a:pathLst>
            </a:custGeom>
            <a:ln w="28575">
              <a:solidFill>
                <a:schemeClr val="bg2"/>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GB" sz="1350">
                <a:solidFill>
                  <a:srgbClr val="000000"/>
                </a:solidFill>
              </a:endParaRPr>
            </a:p>
          </p:txBody>
        </p:sp>
        <p:sp>
          <p:nvSpPr>
            <p:cNvPr id="5" name="Oval 6"/>
            <p:cNvSpPr/>
            <p:nvPr userDrawn="1"/>
          </p:nvSpPr>
          <p:spPr>
            <a:xfrm>
              <a:off x="2265209" y="6312657"/>
              <a:ext cx="338144" cy="337669"/>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350">
                <a:solidFill>
                  <a:srgbClr val="FFFFFF"/>
                </a:solidFill>
              </a:endParaRPr>
            </a:p>
          </p:txBody>
        </p:sp>
        <p:sp>
          <p:nvSpPr>
            <p:cNvPr id="6" name="Freeform 7"/>
            <p:cNvSpPr/>
            <p:nvPr userDrawn="1"/>
          </p:nvSpPr>
          <p:spPr>
            <a:xfrm>
              <a:off x="-1117826" y="6057425"/>
              <a:ext cx="10566626" cy="800575"/>
            </a:xfrm>
            <a:custGeom>
              <a:avLst/>
              <a:gdLst>
                <a:gd name="connsiteX0" fmla="*/ 0 w 10515600"/>
                <a:gd name="connsiteY0" fmla="*/ 0 h 1612900"/>
                <a:gd name="connsiteX1" fmla="*/ 2578100 w 10515600"/>
                <a:gd name="connsiteY1" fmla="*/ 1193800 h 1612900"/>
                <a:gd name="connsiteX2" fmla="*/ 7073900 w 10515600"/>
                <a:gd name="connsiteY2" fmla="*/ 266700 h 1612900"/>
                <a:gd name="connsiteX3" fmla="*/ 10515600 w 10515600"/>
                <a:gd name="connsiteY3" fmla="*/ 1612900 h 1612900"/>
                <a:gd name="connsiteX4" fmla="*/ 10515600 w 10515600"/>
                <a:gd name="connsiteY4" fmla="*/ 1612900 h 16129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15600" h="1612900">
                  <a:moveTo>
                    <a:pt x="0" y="0"/>
                  </a:moveTo>
                  <a:cubicBezTo>
                    <a:pt x="699558" y="574675"/>
                    <a:pt x="1399117" y="1149350"/>
                    <a:pt x="2578100" y="1193800"/>
                  </a:cubicBezTo>
                  <a:cubicBezTo>
                    <a:pt x="3757083" y="1238250"/>
                    <a:pt x="5750983" y="196850"/>
                    <a:pt x="7073900" y="266700"/>
                  </a:cubicBezTo>
                  <a:cubicBezTo>
                    <a:pt x="8396817" y="336550"/>
                    <a:pt x="10515600" y="1612900"/>
                    <a:pt x="10515600" y="1612900"/>
                  </a:cubicBezTo>
                  <a:lnTo>
                    <a:pt x="10515600" y="1612900"/>
                  </a:lnTo>
                </a:path>
              </a:pathLst>
            </a:custGeom>
            <a:ln w="6350">
              <a:solidFill>
                <a:schemeClr val="bg2"/>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GB" sz="1350">
                <a:solidFill>
                  <a:srgbClr val="000000"/>
                </a:solidFill>
              </a:endParaRPr>
            </a:p>
          </p:txBody>
        </p:sp>
        <p:sp>
          <p:nvSpPr>
            <p:cNvPr id="7" name="Oval 8"/>
            <p:cNvSpPr/>
            <p:nvPr userDrawn="1"/>
          </p:nvSpPr>
          <p:spPr>
            <a:xfrm>
              <a:off x="2668443" y="6234978"/>
              <a:ext cx="338144" cy="339254"/>
            </a:xfrm>
            <a:prstGeom prst="ellipse">
              <a:avLst/>
            </a:prstGeom>
            <a:solidFill>
              <a:schemeClr val="bg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350">
                <a:solidFill>
                  <a:srgbClr val="FFFFFF"/>
                </a:solidFill>
              </a:endParaRPr>
            </a:p>
          </p:txBody>
        </p:sp>
        <p:sp>
          <p:nvSpPr>
            <p:cNvPr id="8" name="Oval 9"/>
            <p:cNvSpPr/>
            <p:nvPr userDrawn="1"/>
          </p:nvSpPr>
          <p:spPr>
            <a:xfrm>
              <a:off x="6703954" y="6101813"/>
              <a:ext cx="338144" cy="33925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350">
                <a:solidFill>
                  <a:srgbClr val="FFFFFF"/>
                </a:solidFill>
              </a:endParaRPr>
            </a:p>
          </p:txBody>
        </p:sp>
      </p:grpSp>
      <p:sp>
        <p:nvSpPr>
          <p:cNvPr id="2" name="Title 1"/>
          <p:cNvSpPr>
            <a:spLocks noGrp="1"/>
          </p:cNvSpPr>
          <p:nvPr>
            <p:ph type="title"/>
          </p:nvPr>
        </p:nvSpPr>
        <p:spPr/>
        <p:txBody>
          <a:bodyPr>
            <a:normAutofit/>
          </a:bodyPr>
          <a:lstStyle>
            <a:lvl1pPr>
              <a:defRPr sz="2550">
                <a:solidFill>
                  <a:schemeClr val="tx1"/>
                </a:solidFill>
              </a:defRPr>
            </a:lvl1pPr>
          </a:lstStyle>
          <a:p>
            <a:r>
              <a:rPr lang="en-US" dirty="0"/>
              <a:t>Click to edit Master title style</a:t>
            </a:r>
            <a:endParaRPr lang="en-GB" dirty="0"/>
          </a:p>
        </p:txBody>
      </p:sp>
    </p:spTree>
    <p:extLst>
      <p:ext uri="{BB962C8B-B14F-4D97-AF65-F5344CB8AC3E}">
        <p14:creationId xmlns:p14="http://schemas.microsoft.com/office/powerpoint/2010/main" val="2263750687"/>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type="titleOnly" preserve="1">
  <p:cSld name="1_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2550">
                <a:solidFill>
                  <a:schemeClr val="tx1"/>
                </a:solidFill>
              </a:defRPr>
            </a:lvl1pPr>
          </a:lstStyle>
          <a:p>
            <a:r>
              <a:rPr lang="en-US" dirty="0"/>
              <a:t>Click to edit Master title style</a:t>
            </a:r>
            <a:endParaRPr lang="en-GB" dirty="0"/>
          </a:p>
        </p:txBody>
      </p:sp>
    </p:spTree>
    <p:extLst>
      <p:ext uri="{BB962C8B-B14F-4D97-AF65-F5344CB8AC3E}">
        <p14:creationId xmlns:p14="http://schemas.microsoft.com/office/powerpoint/2010/main" val="2182322474"/>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040479139"/>
      </p:ext>
    </p:extLst>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04787"/>
            <a:ext cx="3008313" cy="871538"/>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3575050" y="204788"/>
            <a:ext cx="5111750" cy="438983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1" y="1076326"/>
            <a:ext cx="3008313" cy="3518297"/>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a:xfrm>
            <a:off x="457200" y="4767263"/>
            <a:ext cx="2133600" cy="273844"/>
          </a:xfrm>
          <a:prstGeom prst="rect">
            <a:avLst/>
          </a:prstGeom>
        </p:spPr>
        <p:txBody>
          <a:bodyPr/>
          <a:lstStyle>
            <a:lvl1pPr fontAlgn="auto">
              <a:spcBef>
                <a:spcPts val="0"/>
              </a:spcBef>
              <a:spcAft>
                <a:spcPts val="0"/>
              </a:spcAft>
              <a:defRPr>
                <a:latin typeface="+mn-lt"/>
                <a:cs typeface="+mn-cs"/>
              </a:defRPr>
            </a:lvl1pPr>
          </a:lstStyle>
          <a:p>
            <a:pPr>
              <a:defRPr/>
            </a:pPr>
            <a:fld id="{7EDC7BE2-5F6A-40A7-BC51-3EC46F288854}" type="datetimeFigureOut">
              <a:rPr lang="en-US">
                <a:solidFill>
                  <a:srgbClr val="000000"/>
                </a:solidFill>
              </a:rPr>
              <a:pPr>
                <a:defRPr/>
              </a:pPr>
              <a:t>2/14/2024</a:t>
            </a:fld>
            <a:endParaRPr lang="en-GB">
              <a:solidFill>
                <a:srgbClr val="000000"/>
              </a:solidFill>
            </a:endParaRPr>
          </a:p>
        </p:txBody>
      </p:sp>
      <p:sp>
        <p:nvSpPr>
          <p:cNvPr id="6" name="Footer Placeholder 5"/>
          <p:cNvSpPr>
            <a:spLocks noGrp="1"/>
          </p:cNvSpPr>
          <p:nvPr>
            <p:ph type="ftr" sz="quarter" idx="11"/>
          </p:nvPr>
        </p:nvSpPr>
        <p:spPr>
          <a:xfrm>
            <a:off x="3124200" y="4767263"/>
            <a:ext cx="2895600" cy="273844"/>
          </a:xfrm>
          <a:prstGeom prst="rect">
            <a:avLst/>
          </a:prstGeom>
        </p:spPr>
        <p:txBody>
          <a:bodyPr/>
          <a:lstStyle>
            <a:lvl1pPr fontAlgn="auto">
              <a:spcBef>
                <a:spcPts val="0"/>
              </a:spcBef>
              <a:spcAft>
                <a:spcPts val="0"/>
              </a:spcAft>
              <a:defRPr>
                <a:latin typeface="+mn-lt"/>
                <a:cs typeface="+mn-cs"/>
              </a:defRPr>
            </a:lvl1pPr>
          </a:lstStyle>
          <a:p>
            <a:pPr>
              <a:defRPr/>
            </a:pPr>
            <a:endParaRPr lang="en-GB">
              <a:solidFill>
                <a:srgbClr val="000000"/>
              </a:solidFill>
            </a:endParaRPr>
          </a:p>
        </p:txBody>
      </p:sp>
      <p:sp>
        <p:nvSpPr>
          <p:cNvPr id="7" name="Slide Number Placeholder 6"/>
          <p:cNvSpPr>
            <a:spLocks noGrp="1"/>
          </p:cNvSpPr>
          <p:nvPr>
            <p:ph type="sldNum" sz="quarter" idx="12"/>
          </p:nvPr>
        </p:nvSpPr>
        <p:spPr>
          <a:xfrm>
            <a:off x="6553200" y="4767263"/>
            <a:ext cx="2133600" cy="273844"/>
          </a:xfrm>
          <a:prstGeom prst="rect">
            <a:avLst/>
          </a:prstGeom>
        </p:spPr>
        <p:txBody>
          <a:bodyPr/>
          <a:lstStyle>
            <a:lvl1pPr fontAlgn="auto">
              <a:spcBef>
                <a:spcPts val="0"/>
              </a:spcBef>
              <a:spcAft>
                <a:spcPts val="0"/>
              </a:spcAft>
              <a:defRPr>
                <a:latin typeface="+mn-lt"/>
                <a:cs typeface="+mn-cs"/>
              </a:defRPr>
            </a:lvl1pPr>
          </a:lstStyle>
          <a:p>
            <a:pPr>
              <a:defRPr/>
            </a:pPr>
            <a:fld id="{1DDE87E4-0A2F-48A8-9E49-77B37B1F1851}" type="slidenum">
              <a:rPr lang="en-GB">
                <a:solidFill>
                  <a:srgbClr val="000000"/>
                </a:solidFill>
              </a:rPr>
              <a:pPr>
                <a:defRPr/>
              </a:pPr>
              <a:t>‹#›</a:t>
            </a:fld>
            <a:endParaRPr lang="en-GB">
              <a:solidFill>
                <a:srgbClr val="000000"/>
              </a:solidFill>
            </a:endParaRPr>
          </a:p>
        </p:txBody>
      </p:sp>
    </p:spTree>
    <p:extLst>
      <p:ext uri="{BB962C8B-B14F-4D97-AF65-F5344CB8AC3E}">
        <p14:creationId xmlns:p14="http://schemas.microsoft.com/office/powerpoint/2010/main" val="3091617110"/>
      </p:ext>
    </p:extLst>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3600450"/>
            <a:ext cx="5486400" cy="425054"/>
          </a:xfrm>
        </p:spPr>
        <p:txBody>
          <a:bodyPr anchor="b"/>
          <a:lstStyle>
            <a:lvl1pPr algn="l">
              <a:defRPr sz="1500" b="1"/>
            </a:lvl1pPr>
          </a:lstStyle>
          <a:p>
            <a:r>
              <a:rPr lang="en-US"/>
              <a:t>Click to edit Master title style</a:t>
            </a:r>
            <a:endParaRPr lang="en-GB"/>
          </a:p>
        </p:txBody>
      </p:sp>
      <p:sp>
        <p:nvSpPr>
          <p:cNvPr id="3" name="Picture Placeholder 2"/>
          <p:cNvSpPr>
            <a:spLocks noGrp="1"/>
          </p:cNvSpPr>
          <p:nvPr>
            <p:ph type="pic" idx="1"/>
          </p:nvPr>
        </p:nvSpPr>
        <p:spPr>
          <a:xfrm>
            <a:off x="1792288" y="459581"/>
            <a:ext cx="5486400" cy="3086100"/>
          </a:xfrm>
        </p:spPr>
        <p:txBody>
          <a:bodyPr rtlCol="0">
            <a:normAutofit/>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lvl="0"/>
            <a:endParaRPr lang="en-GB" noProof="0"/>
          </a:p>
        </p:txBody>
      </p:sp>
      <p:sp>
        <p:nvSpPr>
          <p:cNvPr id="4" name="Text Placeholder 3"/>
          <p:cNvSpPr>
            <a:spLocks noGrp="1"/>
          </p:cNvSpPr>
          <p:nvPr>
            <p:ph type="body" sz="half" idx="2"/>
          </p:nvPr>
        </p:nvSpPr>
        <p:spPr>
          <a:xfrm>
            <a:off x="1792288" y="4025503"/>
            <a:ext cx="5486400" cy="603647"/>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a:xfrm>
            <a:off x="457200" y="4767263"/>
            <a:ext cx="2133600" cy="273844"/>
          </a:xfrm>
          <a:prstGeom prst="rect">
            <a:avLst/>
          </a:prstGeom>
        </p:spPr>
        <p:txBody>
          <a:bodyPr/>
          <a:lstStyle>
            <a:lvl1pPr fontAlgn="auto">
              <a:spcBef>
                <a:spcPts val="0"/>
              </a:spcBef>
              <a:spcAft>
                <a:spcPts val="0"/>
              </a:spcAft>
              <a:defRPr>
                <a:latin typeface="+mn-lt"/>
                <a:cs typeface="+mn-cs"/>
              </a:defRPr>
            </a:lvl1pPr>
          </a:lstStyle>
          <a:p>
            <a:pPr>
              <a:defRPr/>
            </a:pPr>
            <a:fld id="{5D93E3DF-9281-4DE0-9C20-582E1C8475EA}" type="datetimeFigureOut">
              <a:rPr lang="en-US">
                <a:solidFill>
                  <a:srgbClr val="000000"/>
                </a:solidFill>
              </a:rPr>
              <a:pPr>
                <a:defRPr/>
              </a:pPr>
              <a:t>2/14/2024</a:t>
            </a:fld>
            <a:endParaRPr lang="en-GB">
              <a:solidFill>
                <a:srgbClr val="000000"/>
              </a:solidFill>
            </a:endParaRPr>
          </a:p>
        </p:txBody>
      </p:sp>
      <p:sp>
        <p:nvSpPr>
          <p:cNvPr id="6" name="Footer Placeholder 5"/>
          <p:cNvSpPr>
            <a:spLocks noGrp="1"/>
          </p:cNvSpPr>
          <p:nvPr>
            <p:ph type="ftr" sz="quarter" idx="11"/>
          </p:nvPr>
        </p:nvSpPr>
        <p:spPr>
          <a:xfrm>
            <a:off x="3124200" y="4767263"/>
            <a:ext cx="2895600" cy="273844"/>
          </a:xfrm>
          <a:prstGeom prst="rect">
            <a:avLst/>
          </a:prstGeom>
        </p:spPr>
        <p:txBody>
          <a:bodyPr/>
          <a:lstStyle>
            <a:lvl1pPr fontAlgn="auto">
              <a:spcBef>
                <a:spcPts val="0"/>
              </a:spcBef>
              <a:spcAft>
                <a:spcPts val="0"/>
              </a:spcAft>
              <a:defRPr>
                <a:latin typeface="+mn-lt"/>
                <a:cs typeface="+mn-cs"/>
              </a:defRPr>
            </a:lvl1pPr>
          </a:lstStyle>
          <a:p>
            <a:pPr>
              <a:defRPr/>
            </a:pPr>
            <a:endParaRPr lang="en-GB">
              <a:solidFill>
                <a:srgbClr val="000000"/>
              </a:solidFill>
            </a:endParaRPr>
          </a:p>
        </p:txBody>
      </p:sp>
      <p:sp>
        <p:nvSpPr>
          <p:cNvPr id="7" name="Slide Number Placeholder 6"/>
          <p:cNvSpPr>
            <a:spLocks noGrp="1"/>
          </p:cNvSpPr>
          <p:nvPr>
            <p:ph type="sldNum" sz="quarter" idx="12"/>
          </p:nvPr>
        </p:nvSpPr>
        <p:spPr>
          <a:xfrm>
            <a:off x="6553200" y="4767263"/>
            <a:ext cx="2133600" cy="273844"/>
          </a:xfrm>
          <a:prstGeom prst="rect">
            <a:avLst/>
          </a:prstGeom>
        </p:spPr>
        <p:txBody>
          <a:bodyPr/>
          <a:lstStyle>
            <a:lvl1pPr fontAlgn="auto">
              <a:spcBef>
                <a:spcPts val="0"/>
              </a:spcBef>
              <a:spcAft>
                <a:spcPts val="0"/>
              </a:spcAft>
              <a:defRPr>
                <a:latin typeface="+mn-lt"/>
                <a:cs typeface="+mn-cs"/>
              </a:defRPr>
            </a:lvl1pPr>
          </a:lstStyle>
          <a:p>
            <a:pPr>
              <a:defRPr/>
            </a:pPr>
            <a:fld id="{C1760E08-1AF5-4981-B4AB-F74497AAB0D1}" type="slidenum">
              <a:rPr lang="en-GB">
                <a:solidFill>
                  <a:srgbClr val="000000"/>
                </a:solidFill>
              </a:rPr>
              <a:pPr>
                <a:defRPr/>
              </a:pPr>
              <a:t>‹#›</a:t>
            </a:fld>
            <a:endParaRPr lang="en-GB">
              <a:solidFill>
                <a:srgbClr val="000000"/>
              </a:solidFill>
            </a:endParaRPr>
          </a:p>
        </p:txBody>
      </p:sp>
    </p:spTree>
    <p:extLst>
      <p:ext uri="{BB962C8B-B14F-4D97-AF65-F5344CB8AC3E}">
        <p14:creationId xmlns:p14="http://schemas.microsoft.com/office/powerpoint/2010/main" val="500666778"/>
      </p:ext>
    </p:extLst>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457200" y="4767263"/>
            <a:ext cx="2133600" cy="273844"/>
          </a:xfrm>
          <a:prstGeom prst="rect">
            <a:avLst/>
          </a:prstGeom>
        </p:spPr>
        <p:txBody>
          <a:bodyPr/>
          <a:lstStyle>
            <a:lvl1pPr fontAlgn="auto">
              <a:spcBef>
                <a:spcPts val="0"/>
              </a:spcBef>
              <a:spcAft>
                <a:spcPts val="0"/>
              </a:spcAft>
              <a:defRPr>
                <a:latin typeface="+mn-lt"/>
                <a:cs typeface="+mn-cs"/>
              </a:defRPr>
            </a:lvl1pPr>
          </a:lstStyle>
          <a:p>
            <a:pPr>
              <a:defRPr/>
            </a:pPr>
            <a:fld id="{7B320E8C-2230-4518-8FBD-7CC320692358}" type="datetimeFigureOut">
              <a:rPr lang="en-US">
                <a:solidFill>
                  <a:srgbClr val="000000"/>
                </a:solidFill>
              </a:rPr>
              <a:pPr>
                <a:defRPr/>
              </a:pPr>
              <a:t>2/14/2024</a:t>
            </a:fld>
            <a:endParaRPr lang="en-GB">
              <a:solidFill>
                <a:srgbClr val="000000"/>
              </a:solidFill>
            </a:endParaRPr>
          </a:p>
        </p:txBody>
      </p:sp>
      <p:sp>
        <p:nvSpPr>
          <p:cNvPr id="5" name="Footer Placeholder 4"/>
          <p:cNvSpPr>
            <a:spLocks noGrp="1"/>
          </p:cNvSpPr>
          <p:nvPr>
            <p:ph type="ftr" sz="quarter" idx="11"/>
          </p:nvPr>
        </p:nvSpPr>
        <p:spPr>
          <a:xfrm>
            <a:off x="3124200" y="4767263"/>
            <a:ext cx="2895600" cy="273844"/>
          </a:xfrm>
          <a:prstGeom prst="rect">
            <a:avLst/>
          </a:prstGeom>
        </p:spPr>
        <p:txBody>
          <a:bodyPr/>
          <a:lstStyle>
            <a:lvl1pPr fontAlgn="auto">
              <a:spcBef>
                <a:spcPts val="0"/>
              </a:spcBef>
              <a:spcAft>
                <a:spcPts val="0"/>
              </a:spcAft>
              <a:defRPr>
                <a:latin typeface="+mn-lt"/>
                <a:cs typeface="+mn-cs"/>
              </a:defRPr>
            </a:lvl1pPr>
          </a:lstStyle>
          <a:p>
            <a:pPr>
              <a:defRPr/>
            </a:pPr>
            <a:endParaRPr lang="en-GB">
              <a:solidFill>
                <a:srgbClr val="000000"/>
              </a:solidFill>
            </a:endParaRPr>
          </a:p>
        </p:txBody>
      </p:sp>
      <p:sp>
        <p:nvSpPr>
          <p:cNvPr id="6" name="Slide Number Placeholder 5"/>
          <p:cNvSpPr>
            <a:spLocks noGrp="1"/>
          </p:cNvSpPr>
          <p:nvPr>
            <p:ph type="sldNum" sz="quarter" idx="12"/>
          </p:nvPr>
        </p:nvSpPr>
        <p:spPr>
          <a:xfrm>
            <a:off x="6553200" y="4767263"/>
            <a:ext cx="2133600" cy="273844"/>
          </a:xfrm>
          <a:prstGeom prst="rect">
            <a:avLst/>
          </a:prstGeom>
        </p:spPr>
        <p:txBody>
          <a:bodyPr/>
          <a:lstStyle>
            <a:lvl1pPr fontAlgn="auto">
              <a:spcBef>
                <a:spcPts val="0"/>
              </a:spcBef>
              <a:spcAft>
                <a:spcPts val="0"/>
              </a:spcAft>
              <a:defRPr>
                <a:latin typeface="+mn-lt"/>
                <a:cs typeface="+mn-cs"/>
              </a:defRPr>
            </a:lvl1pPr>
          </a:lstStyle>
          <a:p>
            <a:pPr>
              <a:defRPr/>
            </a:pPr>
            <a:fld id="{C39A2CB0-13D5-443A-B89C-AE42B3849FD1}" type="slidenum">
              <a:rPr lang="en-GB">
                <a:solidFill>
                  <a:srgbClr val="000000"/>
                </a:solidFill>
              </a:rPr>
              <a:pPr>
                <a:defRPr/>
              </a:pPr>
              <a:t>‹#›</a:t>
            </a:fld>
            <a:endParaRPr lang="en-GB">
              <a:solidFill>
                <a:srgbClr val="000000"/>
              </a:solidFill>
            </a:endParaRPr>
          </a:p>
        </p:txBody>
      </p:sp>
    </p:spTree>
    <p:extLst>
      <p:ext uri="{BB962C8B-B14F-4D97-AF65-F5344CB8AC3E}">
        <p14:creationId xmlns:p14="http://schemas.microsoft.com/office/powerpoint/2010/main" val="3947014388"/>
      </p:ext>
    </p:extLst>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05979"/>
            <a:ext cx="2057400" cy="438864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05979"/>
            <a:ext cx="6019800" cy="438864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457200" y="4767263"/>
            <a:ext cx="2133600" cy="273844"/>
          </a:xfrm>
          <a:prstGeom prst="rect">
            <a:avLst/>
          </a:prstGeom>
        </p:spPr>
        <p:txBody>
          <a:bodyPr/>
          <a:lstStyle>
            <a:lvl1pPr fontAlgn="auto">
              <a:spcBef>
                <a:spcPts val="0"/>
              </a:spcBef>
              <a:spcAft>
                <a:spcPts val="0"/>
              </a:spcAft>
              <a:defRPr>
                <a:latin typeface="+mn-lt"/>
                <a:cs typeface="+mn-cs"/>
              </a:defRPr>
            </a:lvl1pPr>
          </a:lstStyle>
          <a:p>
            <a:pPr>
              <a:defRPr/>
            </a:pPr>
            <a:fld id="{13317B2E-76BC-4FE3-8BE1-ACA79555D621}" type="datetimeFigureOut">
              <a:rPr lang="en-US">
                <a:solidFill>
                  <a:srgbClr val="000000"/>
                </a:solidFill>
              </a:rPr>
              <a:pPr>
                <a:defRPr/>
              </a:pPr>
              <a:t>2/14/2024</a:t>
            </a:fld>
            <a:endParaRPr lang="en-GB">
              <a:solidFill>
                <a:srgbClr val="000000"/>
              </a:solidFill>
            </a:endParaRPr>
          </a:p>
        </p:txBody>
      </p:sp>
      <p:sp>
        <p:nvSpPr>
          <p:cNvPr id="5" name="Footer Placeholder 4"/>
          <p:cNvSpPr>
            <a:spLocks noGrp="1"/>
          </p:cNvSpPr>
          <p:nvPr>
            <p:ph type="ftr" sz="quarter" idx="11"/>
          </p:nvPr>
        </p:nvSpPr>
        <p:spPr>
          <a:xfrm>
            <a:off x="3124200" y="4767263"/>
            <a:ext cx="2895600" cy="273844"/>
          </a:xfrm>
          <a:prstGeom prst="rect">
            <a:avLst/>
          </a:prstGeom>
        </p:spPr>
        <p:txBody>
          <a:bodyPr/>
          <a:lstStyle>
            <a:lvl1pPr fontAlgn="auto">
              <a:spcBef>
                <a:spcPts val="0"/>
              </a:spcBef>
              <a:spcAft>
                <a:spcPts val="0"/>
              </a:spcAft>
              <a:defRPr>
                <a:latin typeface="+mn-lt"/>
                <a:cs typeface="+mn-cs"/>
              </a:defRPr>
            </a:lvl1pPr>
          </a:lstStyle>
          <a:p>
            <a:pPr>
              <a:defRPr/>
            </a:pPr>
            <a:endParaRPr lang="en-GB">
              <a:solidFill>
                <a:srgbClr val="000000"/>
              </a:solidFill>
            </a:endParaRPr>
          </a:p>
        </p:txBody>
      </p:sp>
      <p:sp>
        <p:nvSpPr>
          <p:cNvPr id="6" name="Slide Number Placeholder 5"/>
          <p:cNvSpPr>
            <a:spLocks noGrp="1"/>
          </p:cNvSpPr>
          <p:nvPr>
            <p:ph type="sldNum" sz="quarter" idx="12"/>
          </p:nvPr>
        </p:nvSpPr>
        <p:spPr>
          <a:xfrm>
            <a:off x="6553200" y="4767263"/>
            <a:ext cx="2133600" cy="273844"/>
          </a:xfrm>
          <a:prstGeom prst="rect">
            <a:avLst/>
          </a:prstGeom>
        </p:spPr>
        <p:txBody>
          <a:bodyPr/>
          <a:lstStyle>
            <a:lvl1pPr fontAlgn="auto">
              <a:spcBef>
                <a:spcPts val="0"/>
              </a:spcBef>
              <a:spcAft>
                <a:spcPts val="0"/>
              </a:spcAft>
              <a:defRPr>
                <a:latin typeface="+mn-lt"/>
                <a:cs typeface="+mn-cs"/>
              </a:defRPr>
            </a:lvl1pPr>
          </a:lstStyle>
          <a:p>
            <a:pPr>
              <a:defRPr/>
            </a:pPr>
            <a:fld id="{851BA5EA-F3D0-41B4-87B1-333BDBE5DF4F}" type="slidenum">
              <a:rPr lang="en-GB">
                <a:solidFill>
                  <a:srgbClr val="000000"/>
                </a:solidFill>
              </a:rPr>
              <a:pPr>
                <a:defRPr/>
              </a:pPr>
              <a:t>‹#›</a:t>
            </a:fld>
            <a:endParaRPr lang="en-GB">
              <a:solidFill>
                <a:srgbClr val="000000"/>
              </a:solidFill>
            </a:endParaRPr>
          </a:p>
        </p:txBody>
      </p:sp>
    </p:spTree>
    <p:extLst>
      <p:ext uri="{BB962C8B-B14F-4D97-AF65-F5344CB8AC3E}">
        <p14:creationId xmlns:p14="http://schemas.microsoft.com/office/powerpoint/2010/main" val="2384514163"/>
      </p:ext>
    </p:extLst>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userDrawn="1">
  <p:cSld name="Title with Sidebar - Right">
    <p:spTree>
      <p:nvGrpSpPr>
        <p:cNvPr id="1" name=""/>
        <p:cNvGrpSpPr/>
        <p:nvPr/>
      </p:nvGrpSpPr>
      <p:grpSpPr>
        <a:xfrm>
          <a:off x="0" y="0"/>
          <a:ext cx="0" cy="0"/>
          <a:chOff x="0" y="0"/>
          <a:chExt cx="0" cy="0"/>
        </a:xfrm>
      </p:grpSpPr>
      <p:sp>
        <p:nvSpPr>
          <p:cNvPr id="8" name="Title 1"/>
          <p:cNvSpPr>
            <a:spLocks noGrp="1"/>
          </p:cNvSpPr>
          <p:nvPr>
            <p:ph type="ctrTitle"/>
          </p:nvPr>
        </p:nvSpPr>
        <p:spPr>
          <a:xfrm>
            <a:off x="395536" y="1599642"/>
            <a:ext cx="4896544" cy="1242138"/>
          </a:xfrm>
        </p:spPr>
        <p:txBody>
          <a:bodyPr/>
          <a:lstStyle>
            <a:lvl1pPr algn="l">
              <a:defRPr>
                <a:solidFill>
                  <a:schemeClr val="tx1"/>
                </a:solidFill>
              </a:defRPr>
            </a:lvl1pPr>
          </a:lstStyle>
          <a:p>
            <a:r>
              <a:rPr lang="en-US" dirty="0"/>
              <a:t>Click to edit Master title style</a:t>
            </a:r>
            <a:endParaRPr lang="en-GB" dirty="0"/>
          </a:p>
        </p:txBody>
      </p:sp>
      <p:sp>
        <p:nvSpPr>
          <p:cNvPr id="9" name="Subtitle 2"/>
          <p:cNvSpPr>
            <a:spLocks noGrp="1"/>
          </p:cNvSpPr>
          <p:nvPr>
            <p:ph type="subTitle" idx="1"/>
          </p:nvPr>
        </p:nvSpPr>
        <p:spPr>
          <a:xfrm>
            <a:off x="395536" y="3003798"/>
            <a:ext cx="4896544" cy="756084"/>
          </a:xfrm>
        </p:spPr>
        <p:txBody>
          <a:bodyPr>
            <a:noAutofit/>
          </a:bodyPr>
          <a:lstStyle>
            <a:lvl1pPr marL="0" indent="0" algn="l">
              <a:buNone/>
              <a:defRPr sz="2250">
                <a:solidFill>
                  <a:schemeClr val="tx1"/>
                </a:solidFill>
                <a:latin typeface="+mj-lt"/>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dirty="0"/>
              <a:t>Click to edit Master subtitle style</a:t>
            </a:r>
            <a:endParaRPr lang="en-GB" dirty="0"/>
          </a:p>
        </p:txBody>
      </p:sp>
      <p:sp>
        <p:nvSpPr>
          <p:cNvPr id="13" name="Content Placeholder 2"/>
          <p:cNvSpPr>
            <a:spLocks noGrp="1"/>
          </p:cNvSpPr>
          <p:nvPr>
            <p:ph idx="13"/>
          </p:nvPr>
        </p:nvSpPr>
        <p:spPr>
          <a:xfrm>
            <a:off x="5904000" y="0"/>
            <a:ext cx="3240000" cy="5143500"/>
          </a:xfrm>
          <a:solidFill>
            <a:schemeClr val="tx1">
              <a:lumMod val="50000"/>
              <a:lumOff val="50000"/>
            </a:schemeClr>
          </a:solidFill>
        </p:spPr>
        <p:txBody>
          <a:bodyPr/>
          <a:lstStyle/>
          <a:p>
            <a:pPr lvl="0"/>
            <a:endParaRPr lang="en-GB" dirty="0"/>
          </a:p>
        </p:txBody>
      </p:sp>
      <p:pic>
        <p:nvPicPr>
          <p:cNvPr id="7" name="Picture 2" descr="C:\Documents and Settings\bglennie\My Documents\Version Cue\Insights Brand 2011\logo\png\insights master logo v1 2011.png"/>
          <p:cNvPicPr>
            <a:picLocks noChangeAspect="1" noChangeArrowheads="1"/>
          </p:cNvPicPr>
          <p:nvPr userDrawn="1"/>
        </p:nvPicPr>
        <p:blipFill>
          <a:blip r:embed="rId2" cstate="screen">
            <a:extLst>
              <a:ext uri="{28A0092B-C50C-407E-A947-70E740481C1C}">
                <a14:useLocalDpi xmlns:a14="http://schemas.microsoft.com/office/drawing/2010/main"/>
              </a:ext>
            </a:extLst>
          </a:blip>
          <a:srcRect/>
          <a:stretch>
            <a:fillRect/>
          </a:stretch>
        </p:blipFill>
        <p:spPr bwMode="auto">
          <a:xfrm>
            <a:off x="323528" y="411511"/>
            <a:ext cx="2304256" cy="459632"/>
          </a:xfrm>
          <a:prstGeom prst="rect">
            <a:avLst/>
          </a:prstGeom>
          <a:noFill/>
        </p:spPr>
      </p:pic>
    </p:spTree>
    <p:extLst>
      <p:ext uri="{BB962C8B-B14F-4D97-AF65-F5344CB8AC3E}">
        <p14:creationId xmlns:p14="http://schemas.microsoft.com/office/powerpoint/2010/main" val="3609813632"/>
      </p:ext>
    </p:extLst>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323528" y="3715215"/>
            <a:ext cx="7772400" cy="648072"/>
          </a:xfrm>
        </p:spPr>
        <p:txBody>
          <a:bodyPr/>
          <a:lstStyle>
            <a:lvl1pPr algn="l">
              <a:defRPr>
                <a:solidFill>
                  <a:schemeClr val="tx1"/>
                </a:solidFill>
              </a:defRPr>
            </a:lvl1pPr>
          </a:lstStyle>
          <a:p>
            <a:r>
              <a:rPr lang="en-US"/>
              <a:t>Click to edit Master title style</a:t>
            </a:r>
            <a:endParaRPr lang="en-GB" dirty="0"/>
          </a:p>
        </p:txBody>
      </p:sp>
      <p:sp>
        <p:nvSpPr>
          <p:cNvPr id="3" name="Subtitle 2"/>
          <p:cNvSpPr>
            <a:spLocks noGrp="1"/>
          </p:cNvSpPr>
          <p:nvPr>
            <p:ph type="subTitle" idx="1"/>
          </p:nvPr>
        </p:nvSpPr>
        <p:spPr>
          <a:xfrm>
            <a:off x="323528" y="4417293"/>
            <a:ext cx="6267772" cy="378042"/>
          </a:xfrm>
        </p:spPr>
        <p:txBody>
          <a:bodyPr>
            <a:noAutofit/>
          </a:bodyPr>
          <a:lstStyle>
            <a:lvl1pPr marL="0" indent="0" algn="l">
              <a:buNone/>
              <a:defRPr sz="2250">
                <a:solidFill>
                  <a:schemeClr val="tx1"/>
                </a:solidFill>
                <a:latin typeface="+mj-lt"/>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dirty="0"/>
          </a:p>
        </p:txBody>
      </p:sp>
      <p:sp>
        <p:nvSpPr>
          <p:cNvPr id="7" name="Content Placeholder 2"/>
          <p:cNvSpPr>
            <a:spLocks noGrp="1"/>
          </p:cNvSpPr>
          <p:nvPr>
            <p:ph idx="13"/>
          </p:nvPr>
        </p:nvSpPr>
        <p:spPr>
          <a:xfrm>
            <a:off x="-1" y="0"/>
            <a:ext cx="9180000" cy="3240000"/>
          </a:xfrm>
          <a:solidFill>
            <a:schemeClr val="tx1">
              <a:lumMod val="50000"/>
              <a:lumOff val="50000"/>
            </a:schemeClr>
          </a:solidFill>
        </p:spPr>
        <p:txBody>
          <a:bodyPr/>
          <a:lstStyle>
            <a:lvl1pPr>
              <a:defRPr>
                <a:solidFill>
                  <a:schemeClr val="tx1"/>
                </a:solidFill>
              </a:defRPr>
            </a:lvl1pPr>
          </a:lstStyle>
          <a:p>
            <a:pPr lvl="0"/>
            <a:r>
              <a:rPr lang="en-US"/>
              <a:t>Click to edit Master text styles</a:t>
            </a:r>
          </a:p>
        </p:txBody>
      </p:sp>
      <p:pic>
        <p:nvPicPr>
          <p:cNvPr id="4100" name="Picture 4" descr="C:\Documents and Settings\bglennie\My Documents\Version Cue\Insights Brand 2011\logo\png\insights master logo v1 2011.png"/>
          <p:cNvPicPr>
            <a:picLocks noChangeAspect="1" noChangeArrowheads="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7192641" y="4495800"/>
            <a:ext cx="1742407" cy="347560"/>
          </a:xfrm>
          <a:prstGeom prst="rect">
            <a:avLst/>
          </a:prstGeom>
          <a:noFill/>
        </p:spPr>
      </p:pic>
    </p:spTree>
    <p:extLst>
      <p:ext uri="{BB962C8B-B14F-4D97-AF65-F5344CB8AC3E}">
        <p14:creationId xmlns:p14="http://schemas.microsoft.com/office/powerpoint/2010/main" val="3198046852"/>
      </p:ext>
    </p:extLst>
  </p:cSld>
  <p:clrMapOvr>
    <a:masterClrMapping/>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preserve="1" userDrawn="1">
  <p:cSld name="Title with Sidebar - Left">
    <p:spTree>
      <p:nvGrpSpPr>
        <p:cNvPr id="1" name=""/>
        <p:cNvGrpSpPr/>
        <p:nvPr/>
      </p:nvGrpSpPr>
      <p:grpSpPr>
        <a:xfrm>
          <a:off x="0" y="0"/>
          <a:ext cx="0" cy="0"/>
          <a:chOff x="0" y="0"/>
          <a:chExt cx="0" cy="0"/>
        </a:xfrm>
      </p:grpSpPr>
      <p:sp>
        <p:nvSpPr>
          <p:cNvPr id="7" name="Content Placeholder 2"/>
          <p:cNvSpPr>
            <a:spLocks noGrp="1"/>
          </p:cNvSpPr>
          <p:nvPr>
            <p:ph idx="13"/>
          </p:nvPr>
        </p:nvSpPr>
        <p:spPr>
          <a:xfrm>
            <a:off x="0" y="0"/>
            <a:ext cx="3240000" cy="5143500"/>
          </a:xfrm>
          <a:solidFill>
            <a:schemeClr val="tx1">
              <a:lumMod val="50000"/>
              <a:lumOff val="50000"/>
            </a:schemeClr>
          </a:solidFill>
        </p:spPr>
        <p:txBody>
          <a:bodyPr/>
          <a:lstStyle>
            <a:lvl1pPr>
              <a:defRPr>
                <a:solidFill>
                  <a:schemeClr val="tx1"/>
                </a:solidFill>
              </a:defRPr>
            </a:lvl1pPr>
          </a:lstStyle>
          <a:p>
            <a:pPr lvl="0"/>
            <a:r>
              <a:rPr lang="en-US"/>
              <a:t>Click to edit Master text styles</a:t>
            </a:r>
          </a:p>
        </p:txBody>
      </p:sp>
      <p:sp>
        <p:nvSpPr>
          <p:cNvPr id="2" name="Title 1"/>
          <p:cNvSpPr>
            <a:spLocks noGrp="1"/>
          </p:cNvSpPr>
          <p:nvPr>
            <p:ph type="ctrTitle"/>
          </p:nvPr>
        </p:nvSpPr>
        <p:spPr>
          <a:xfrm>
            <a:off x="3707904" y="1599642"/>
            <a:ext cx="5040560" cy="1242138"/>
          </a:xfrm>
        </p:spPr>
        <p:txBody>
          <a:bodyPr/>
          <a:lstStyle>
            <a:lvl1pPr algn="l">
              <a:defRPr>
                <a:solidFill>
                  <a:schemeClr val="tx1"/>
                </a:solidFill>
              </a:defRPr>
            </a:lvl1pPr>
          </a:lstStyle>
          <a:p>
            <a:r>
              <a:rPr lang="en-US"/>
              <a:t>Click to edit Master title style</a:t>
            </a:r>
            <a:endParaRPr lang="en-GB" dirty="0"/>
          </a:p>
        </p:txBody>
      </p:sp>
      <p:sp>
        <p:nvSpPr>
          <p:cNvPr id="3" name="Subtitle 2"/>
          <p:cNvSpPr>
            <a:spLocks noGrp="1"/>
          </p:cNvSpPr>
          <p:nvPr>
            <p:ph type="subTitle" idx="1"/>
          </p:nvPr>
        </p:nvSpPr>
        <p:spPr>
          <a:xfrm>
            <a:off x="3707904" y="3003798"/>
            <a:ext cx="5040560" cy="756084"/>
          </a:xfrm>
        </p:spPr>
        <p:txBody>
          <a:bodyPr>
            <a:noAutofit/>
          </a:bodyPr>
          <a:lstStyle>
            <a:lvl1pPr marL="0" indent="0" algn="l">
              <a:buNone/>
              <a:defRPr sz="2250">
                <a:solidFill>
                  <a:schemeClr val="tx1"/>
                </a:solidFill>
                <a:latin typeface="+mj-lt"/>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dirty="0"/>
          </a:p>
        </p:txBody>
      </p:sp>
      <p:pic>
        <p:nvPicPr>
          <p:cNvPr id="1026" name="Picture 2" descr="C:\Documents and Settings\bglennie\My Documents\Version Cue\Insights Brand 2011\logo\png\insights master logo v1 2011.png"/>
          <p:cNvPicPr>
            <a:picLocks noChangeAspect="1" noChangeArrowheads="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3635896" y="411511"/>
            <a:ext cx="2304256" cy="459632"/>
          </a:xfrm>
          <a:prstGeom prst="rect">
            <a:avLst/>
          </a:prstGeom>
          <a:noFill/>
        </p:spPr>
      </p:pic>
    </p:spTree>
    <p:extLst>
      <p:ext uri="{BB962C8B-B14F-4D97-AF65-F5344CB8AC3E}">
        <p14:creationId xmlns:p14="http://schemas.microsoft.com/office/powerpoint/2010/main" val="714604758"/>
      </p:ext>
    </p:extLst>
  </p:cSld>
  <p:clrMapOvr>
    <a:masterClrMapping/>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preserve="1" userDrawn="1">
  <p:cSld name="Title with Sidebar - Right">
    <p:spTree>
      <p:nvGrpSpPr>
        <p:cNvPr id="1" name=""/>
        <p:cNvGrpSpPr/>
        <p:nvPr/>
      </p:nvGrpSpPr>
      <p:grpSpPr>
        <a:xfrm>
          <a:off x="0" y="0"/>
          <a:ext cx="0" cy="0"/>
          <a:chOff x="0" y="0"/>
          <a:chExt cx="0" cy="0"/>
        </a:xfrm>
      </p:grpSpPr>
      <p:sp>
        <p:nvSpPr>
          <p:cNvPr id="8" name="Title 1"/>
          <p:cNvSpPr>
            <a:spLocks noGrp="1"/>
          </p:cNvSpPr>
          <p:nvPr>
            <p:ph type="ctrTitle"/>
          </p:nvPr>
        </p:nvSpPr>
        <p:spPr>
          <a:xfrm>
            <a:off x="395536" y="1599642"/>
            <a:ext cx="4896544" cy="1242138"/>
          </a:xfrm>
        </p:spPr>
        <p:txBody>
          <a:bodyPr/>
          <a:lstStyle>
            <a:lvl1pPr algn="l">
              <a:defRPr>
                <a:solidFill>
                  <a:schemeClr val="tx1"/>
                </a:solidFill>
              </a:defRPr>
            </a:lvl1pPr>
          </a:lstStyle>
          <a:p>
            <a:r>
              <a:rPr lang="en-US"/>
              <a:t>Click to edit Master title style</a:t>
            </a:r>
            <a:endParaRPr lang="en-GB" dirty="0"/>
          </a:p>
        </p:txBody>
      </p:sp>
      <p:sp>
        <p:nvSpPr>
          <p:cNvPr id="9" name="Subtitle 2"/>
          <p:cNvSpPr>
            <a:spLocks noGrp="1"/>
          </p:cNvSpPr>
          <p:nvPr>
            <p:ph type="subTitle" idx="1"/>
          </p:nvPr>
        </p:nvSpPr>
        <p:spPr>
          <a:xfrm>
            <a:off x="395536" y="3003798"/>
            <a:ext cx="4896544" cy="756084"/>
          </a:xfrm>
        </p:spPr>
        <p:txBody>
          <a:bodyPr>
            <a:noAutofit/>
          </a:bodyPr>
          <a:lstStyle>
            <a:lvl1pPr marL="0" indent="0" algn="l">
              <a:buNone/>
              <a:defRPr sz="2250">
                <a:solidFill>
                  <a:schemeClr val="tx1"/>
                </a:solidFill>
                <a:latin typeface="+mj-lt"/>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dirty="0"/>
          </a:p>
        </p:txBody>
      </p:sp>
      <p:sp>
        <p:nvSpPr>
          <p:cNvPr id="13" name="Content Placeholder 2"/>
          <p:cNvSpPr>
            <a:spLocks noGrp="1"/>
          </p:cNvSpPr>
          <p:nvPr>
            <p:ph idx="13"/>
          </p:nvPr>
        </p:nvSpPr>
        <p:spPr>
          <a:xfrm>
            <a:off x="5904000" y="0"/>
            <a:ext cx="3240000" cy="5143500"/>
          </a:xfrm>
          <a:solidFill>
            <a:schemeClr val="tx1">
              <a:lumMod val="50000"/>
              <a:lumOff val="50000"/>
            </a:schemeClr>
          </a:solidFill>
        </p:spPr>
        <p:txBody>
          <a:bodyPr/>
          <a:lstStyle/>
          <a:p>
            <a:pPr lvl="0"/>
            <a:r>
              <a:rPr lang="en-US"/>
              <a:t>Click to edit Master text styles</a:t>
            </a:r>
          </a:p>
        </p:txBody>
      </p:sp>
      <p:pic>
        <p:nvPicPr>
          <p:cNvPr id="7" name="Picture 2" descr="C:\Documents and Settings\bglennie\My Documents\Version Cue\Insights Brand 2011\logo\png\insights master logo v1 2011.png"/>
          <p:cNvPicPr>
            <a:picLocks noChangeAspect="1" noChangeArrowheads="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323528" y="411511"/>
            <a:ext cx="2304256" cy="459632"/>
          </a:xfrm>
          <a:prstGeom prst="rect">
            <a:avLst/>
          </a:prstGeom>
          <a:noFill/>
        </p:spPr>
      </p:pic>
    </p:spTree>
    <p:extLst>
      <p:ext uri="{BB962C8B-B14F-4D97-AF65-F5344CB8AC3E}">
        <p14:creationId xmlns:p14="http://schemas.microsoft.com/office/powerpoint/2010/main" val="3580493585"/>
      </p:ext>
    </p:extLst>
  </p:cSld>
  <p:clrMapOvr>
    <a:masterClrMapping/>
  </p:clrMapOvr>
</p:sldLayout>
</file>

<file path=ppt/slideLayouts/slideLayout91.xml><?xml version="1.0" encoding="utf-8"?>
<p:sldLayout xmlns:a="http://schemas.openxmlformats.org/drawingml/2006/main" xmlns:r="http://schemas.openxmlformats.org/officeDocument/2006/relationships" xmlns:p="http://schemas.openxmlformats.org/presentationml/2006/main" preserve="1" userDrawn="1">
  <p:cSld name="Plain Blue Title Slide">
    <p:bg>
      <p:bgPr>
        <a:solidFill>
          <a:srgbClr val="0082B7"/>
        </a:solidFill>
        <a:effectLst/>
      </p:bgPr>
    </p:bg>
    <p:spTree>
      <p:nvGrpSpPr>
        <p:cNvPr id="1" name=""/>
        <p:cNvGrpSpPr/>
        <p:nvPr/>
      </p:nvGrpSpPr>
      <p:grpSpPr>
        <a:xfrm>
          <a:off x="0" y="0"/>
          <a:ext cx="0" cy="0"/>
          <a:chOff x="0" y="0"/>
          <a:chExt cx="0" cy="0"/>
        </a:xfrm>
      </p:grpSpPr>
      <p:sp>
        <p:nvSpPr>
          <p:cNvPr id="8" name="Title 1"/>
          <p:cNvSpPr>
            <a:spLocks noGrp="1"/>
          </p:cNvSpPr>
          <p:nvPr>
            <p:ph type="ctrTitle"/>
          </p:nvPr>
        </p:nvSpPr>
        <p:spPr>
          <a:xfrm>
            <a:off x="899592" y="1815666"/>
            <a:ext cx="7200800" cy="1242138"/>
          </a:xfrm>
        </p:spPr>
        <p:txBody>
          <a:bodyPr/>
          <a:lstStyle>
            <a:lvl1pPr algn="l">
              <a:defRPr>
                <a:solidFill>
                  <a:schemeClr val="bg1"/>
                </a:solidFill>
              </a:defRPr>
            </a:lvl1pPr>
          </a:lstStyle>
          <a:p>
            <a:r>
              <a:rPr lang="en-US"/>
              <a:t>Click to edit Master title style</a:t>
            </a:r>
            <a:endParaRPr lang="en-GB" dirty="0"/>
          </a:p>
        </p:txBody>
      </p:sp>
      <p:sp>
        <p:nvSpPr>
          <p:cNvPr id="9" name="Subtitle 2"/>
          <p:cNvSpPr>
            <a:spLocks noGrp="1"/>
          </p:cNvSpPr>
          <p:nvPr>
            <p:ph type="subTitle" idx="1"/>
          </p:nvPr>
        </p:nvSpPr>
        <p:spPr>
          <a:xfrm>
            <a:off x="899592" y="3219822"/>
            <a:ext cx="7272808" cy="756084"/>
          </a:xfrm>
        </p:spPr>
        <p:txBody>
          <a:bodyPr>
            <a:noAutofit/>
          </a:bodyPr>
          <a:lstStyle>
            <a:lvl1pPr marL="0" indent="0" algn="l">
              <a:buNone/>
              <a:defRPr sz="2250">
                <a:solidFill>
                  <a:schemeClr val="bg1"/>
                </a:solidFill>
                <a:latin typeface="+mj-lt"/>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dirty="0"/>
          </a:p>
        </p:txBody>
      </p:sp>
      <p:pic>
        <p:nvPicPr>
          <p:cNvPr id="2050" name="Picture 2" descr="C:\Documents and Settings\bglennie\My Documents\Version Cue\Insights Brand 2011\logo\png\insights master logo white v1 2011.png"/>
          <p:cNvPicPr>
            <a:picLocks noChangeAspect="1" noChangeArrowheads="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681220" y="735546"/>
            <a:ext cx="4034796" cy="804826"/>
          </a:xfrm>
          <a:prstGeom prst="rect">
            <a:avLst/>
          </a:prstGeom>
          <a:noFill/>
        </p:spPr>
      </p:pic>
    </p:spTree>
    <p:extLst>
      <p:ext uri="{BB962C8B-B14F-4D97-AF65-F5344CB8AC3E}">
        <p14:creationId xmlns:p14="http://schemas.microsoft.com/office/powerpoint/2010/main" val="1309523789"/>
      </p:ext>
    </p:extLst>
  </p:cSld>
  <p:clrMapOvr>
    <a:masterClrMapping/>
  </p:clrMapOvr>
</p:sldLayout>
</file>

<file path=ppt/slideLayouts/slideLayout92.xml><?xml version="1.0" encoding="utf-8"?>
<p:sldLayout xmlns:a="http://schemas.openxmlformats.org/drawingml/2006/main" xmlns:r="http://schemas.openxmlformats.org/officeDocument/2006/relationships" xmlns:p="http://schemas.openxmlformats.org/presentationml/2006/main" preserve="1" userDrawn="1">
  <p:cSld name="Holding Slide">
    <p:bg>
      <p:bgPr>
        <a:solidFill>
          <a:srgbClr val="0082B7"/>
        </a:solidFill>
        <a:effectLst/>
      </p:bgPr>
    </p:bg>
    <p:spTree>
      <p:nvGrpSpPr>
        <p:cNvPr id="1" name=""/>
        <p:cNvGrpSpPr/>
        <p:nvPr/>
      </p:nvGrpSpPr>
      <p:grpSpPr>
        <a:xfrm>
          <a:off x="0" y="0"/>
          <a:ext cx="0" cy="0"/>
          <a:chOff x="0" y="0"/>
          <a:chExt cx="0" cy="0"/>
        </a:xfrm>
      </p:grpSpPr>
      <p:pic>
        <p:nvPicPr>
          <p:cNvPr id="4" name="Picture 2" descr="C:\Documents and Settings\bglennie\My Documents\Version Cue\Insights Brand 2011\logo\png\insights master logo white v1 2011.png"/>
          <p:cNvPicPr>
            <a:picLocks noChangeAspect="1" noChangeArrowheads="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611560" y="1275606"/>
            <a:ext cx="7759578" cy="1547813"/>
          </a:xfrm>
          <a:prstGeom prst="rect">
            <a:avLst/>
          </a:prstGeom>
          <a:noFill/>
        </p:spPr>
      </p:pic>
      <p:pic>
        <p:nvPicPr>
          <p:cNvPr id="3074" name="Picture 2" descr="C:\Documents and Settings\bglennie\My Documents\Version Cue\Insights Brand 2011\Tagline\insights tagline white v1 2011.png"/>
          <p:cNvPicPr>
            <a:picLocks noChangeAspect="1" noChangeArrowheads="1"/>
          </p:cNvPicPr>
          <p:nvPr userDrawn="1"/>
        </p:nvPicPr>
        <p:blipFill>
          <a:blip r:embed="rId3" cstate="print">
            <a:extLst>
              <a:ext uri="{28A0092B-C50C-407E-A947-70E740481C1C}">
                <a14:useLocalDpi xmlns:a14="http://schemas.microsoft.com/office/drawing/2010/main" val="0"/>
              </a:ext>
            </a:extLst>
          </a:blip>
          <a:srcRect/>
          <a:stretch>
            <a:fillRect/>
          </a:stretch>
        </p:blipFill>
        <p:spPr bwMode="auto">
          <a:xfrm>
            <a:off x="971600" y="3975907"/>
            <a:ext cx="7200800" cy="273083"/>
          </a:xfrm>
          <a:prstGeom prst="rect">
            <a:avLst/>
          </a:prstGeom>
          <a:noFill/>
        </p:spPr>
      </p:pic>
    </p:spTree>
    <p:extLst>
      <p:ext uri="{BB962C8B-B14F-4D97-AF65-F5344CB8AC3E}">
        <p14:creationId xmlns:p14="http://schemas.microsoft.com/office/powerpoint/2010/main" val="1358875250"/>
      </p:ext>
    </p:extLst>
  </p:cSld>
  <p:clrMapOvr>
    <a:masterClrMapping/>
  </p:clrMapOvr>
</p:sldLayout>
</file>

<file path=ppt/slideLayouts/slideLayout93.xml><?xml version="1.0" encoding="utf-8"?>
<p:sldLayout xmlns:a="http://schemas.openxmlformats.org/drawingml/2006/main" xmlns:r="http://schemas.openxmlformats.org/officeDocument/2006/relationships" xmlns:p="http://schemas.openxmlformats.org/presentationml/2006/main" type="obj" preserve="1">
  <p:cSld name="Blue - Single Column">
    <p:spTree>
      <p:nvGrpSpPr>
        <p:cNvPr id="1" name=""/>
        <p:cNvGrpSpPr/>
        <p:nvPr/>
      </p:nvGrpSpPr>
      <p:grpSpPr>
        <a:xfrm>
          <a:off x="0" y="0"/>
          <a:ext cx="0" cy="0"/>
          <a:chOff x="0" y="0"/>
          <a:chExt cx="0" cy="0"/>
        </a:xfrm>
      </p:grpSpPr>
      <p:grpSp>
        <p:nvGrpSpPr>
          <p:cNvPr id="25" name="Group 24"/>
          <p:cNvGrpSpPr/>
          <p:nvPr userDrawn="1"/>
        </p:nvGrpSpPr>
        <p:grpSpPr>
          <a:xfrm>
            <a:off x="-3176" y="4377928"/>
            <a:ext cx="9147176" cy="765572"/>
            <a:chOff x="-1588" y="5838826"/>
            <a:chExt cx="9147176" cy="1020762"/>
          </a:xfrm>
        </p:grpSpPr>
        <p:sp>
          <p:nvSpPr>
            <p:cNvPr id="22" name="Freeform 11"/>
            <p:cNvSpPr>
              <a:spLocks/>
            </p:cNvSpPr>
            <p:nvPr userDrawn="1"/>
          </p:nvSpPr>
          <p:spPr bwMode="auto">
            <a:xfrm>
              <a:off x="-1588" y="5838826"/>
              <a:ext cx="9147176" cy="1020762"/>
            </a:xfrm>
            <a:custGeom>
              <a:avLst/>
              <a:gdLst>
                <a:gd name="T0" fmla="*/ 4096 w 4096"/>
                <a:gd name="T1" fmla="*/ 458 h 458"/>
                <a:gd name="T2" fmla="*/ 4096 w 4096"/>
                <a:gd name="T3" fmla="*/ 99 h 458"/>
                <a:gd name="T4" fmla="*/ 1958 w 4096"/>
                <a:gd name="T5" fmla="*/ 224 h 458"/>
                <a:gd name="T6" fmla="*/ 0 w 4096"/>
                <a:gd name="T7" fmla="*/ 62 h 458"/>
                <a:gd name="T8" fmla="*/ 0 w 4096"/>
                <a:gd name="T9" fmla="*/ 458 h 458"/>
                <a:gd name="T10" fmla="*/ 4096 w 4096"/>
                <a:gd name="T11" fmla="*/ 458 h 458"/>
              </a:gdLst>
              <a:ahLst/>
              <a:cxnLst>
                <a:cxn ang="0">
                  <a:pos x="T0" y="T1"/>
                </a:cxn>
                <a:cxn ang="0">
                  <a:pos x="T2" y="T3"/>
                </a:cxn>
                <a:cxn ang="0">
                  <a:pos x="T4" y="T5"/>
                </a:cxn>
                <a:cxn ang="0">
                  <a:pos x="T6" y="T7"/>
                </a:cxn>
                <a:cxn ang="0">
                  <a:pos x="T8" y="T9"/>
                </a:cxn>
                <a:cxn ang="0">
                  <a:pos x="T10" y="T11"/>
                </a:cxn>
              </a:cxnLst>
              <a:rect l="0" t="0" r="r" b="b"/>
              <a:pathLst>
                <a:path w="4096" h="458">
                  <a:moveTo>
                    <a:pt x="4096" y="458"/>
                  </a:moveTo>
                  <a:cubicBezTo>
                    <a:pt x="4096" y="99"/>
                    <a:pt x="4096" y="99"/>
                    <a:pt x="4096" y="99"/>
                  </a:cubicBezTo>
                  <a:cubicBezTo>
                    <a:pt x="3628" y="283"/>
                    <a:pt x="2767" y="441"/>
                    <a:pt x="1958" y="224"/>
                  </a:cubicBezTo>
                  <a:cubicBezTo>
                    <a:pt x="1153" y="6"/>
                    <a:pt x="568" y="0"/>
                    <a:pt x="0" y="62"/>
                  </a:cubicBezTo>
                  <a:cubicBezTo>
                    <a:pt x="0" y="458"/>
                    <a:pt x="0" y="458"/>
                    <a:pt x="0" y="458"/>
                  </a:cubicBezTo>
                  <a:lnTo>
                    <a:pt x="4096" y="458"/>
                  </a:lnTo>
                  <a:close/>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en-GB" sz="1350">
                <a:solidFill>
                  <a:srgbClr val="58585A"/>
                </a:solidFill>
              </a:endParaRPr>
            </a:p>
          </p:txBody>
        </p:sp>
        <p:sp>
          <p:nvSpPr>
            <p:cNvPr id="24" name="Freeform 13"/>
            <p:cNvSpPr>
              <a:spLocks/>
            </p:cNvSpPr>
            <p:nvPr userDrawn="1"/>
          </p:nvSpPr>
          <p:spPr bwMode="auto">
            <a:xfrm>
              <a:off x="-1588" y="6032500"/>
              <a:ext cx="9132888" cy="568325"/>
            </a:xfrm>
            <a:custGeom>
              <a:avLst/>
              <a:gdLst>
                <a:gd name="T0" fmla="*/ 5685 w 5753"/>
                <a:gd name="T1" fmla="*/ 46 h 358"/>
                <a:gd name="T2" fmla="*/ 5412 w 5753"/>
                <a:gd name="T3" fmla="*/ 133 h 358"/>
                <a:gd name="T4" fmla="*/ 5276 w 5753"/>
                <a:gd name="T5" fmla="*/ 171 h 358"/>
                <a:gd name="T6" fmla="*/ 5003 w 5753"/>
                <a:gd name="T7" fmla="*/ 237 h 358"/>
                <a:gd name="T8" fmla="*/ 4866 w 5753"/>
                <a:gd name="T9" fmla="*/ 264 h 358"/>
                <a:gd name="T10" fmla="*/ 4593 w 5753"/>
                <a:gd name="T11" fmla="*/ 308 h 358"/>
                <a:gd name="T12" fmla="*/ 4457 w 5753"/>
                <a:gd name="T13" fmla="*/ 325 h 358"/>
                <a:gd name="T14" fmla="*/ 4187 w 5753"/>
                <a:gd name="T15" fmla="*/ 347 h 358"/>
                <a:gd name="T16" fmla="*/ 4052 w 5753"/>
                <a:gd name="T17" fmla="*/ 354 h 358"/>
                <a:gd name="T18" fmla="*/ 3786 w 5753"/>
                <a:gd name="T19" fmla="*/ 357 h 358"/>
                <a:gd name="T20" fmla="*/ 3655 w 5753"/>
                <a:gd name="T21" fmla="*/ 353 h 358"/>
                <a:gd name="T22" fmla="*/ 3396 w 5753"/>
                <a:gd name="T23" fmla="*/ 336 h 358"/>
                <a:gd name="T24" fmla="*/ 3268 w 5753"/>
                <a:gd name="T25" fmla="*/ 323 h 358"/>
                <a:gd name="T26" fmla="*/ 3016 w 5753"/>
                <a:gd name="T27" fmla="*/ 287 h 358"/>
                <a:gd name="T28" fmla="*/ 2894 w 5753"/>
                <a:gd name="T29" fmla="*/ 264 h 358"/>
                <a:gd name="T30" fmla="*/ 2653 w 5753"/>
                <a:gd name="T31" fmla="*/ 211 h 358"/>
                <a:gd name="T32" fmla="*/ 2444 w 5753"/>
                <a:gd name="T33" fmla="*/ 156 h 358"/>
                <a:gd name="T34" fmla="*/ 2162 w 5753"/>
                <a:gd name="T35" fmla="*/ 94 h 358"/>
                <a:gd name="T36" fmla="*/ 1878 w 5753"/>
                <a:gd name="T37" fmla="*/ 49 h 358"/>
                <a:gd name="T38" fmla="*/ 1593 w 5753"/>
                <a:gd name="T39" fmla="*/ 20 h 358"/>
                <a:gd name="T40" fmla="*/ 1310 w 5753"/>
                <a:gd name="T41" fmla="*/ 3 h 358"/>
                <a:gd name="T42" fmla="*/ 1034 w 5753"/>
                <a:gd name="T43" fmla="*/ 0 h 358"/>
                <a:gd name="T44" fmla="*/ 768 w 5753"/>
                <a:gd name="T45" fmla="*/ 7 h 358"/>
                <a:gd name="T46" fmla="*/ 515 w 5753"/>
                <a:gd name="T47" fmla="*/ 24 h 358"/>
                <a:gd name="T48" fmla="*/ 280 w 5753"/>
                <a:gd name="T49" fmla="*/ 49 h 358"/>
                <a:gd name="T50" fmla="*/ 66 w 5753"/>
                <a:gd name="T51" fmla="*/ 80 h 358"/>
                <a:gd name="T52" fmla="*/ 0 w 5753"/>
                <a:gd name="T53" fmla="*/ 93 h 358"/>
                <a:gd name="T54" fmla="*/ 135 w 5753"/>
                <a:gd name="T55" fmla="*/ 70 h 358"/>
                <a:gd name="T56" fmla="*/ 207 w 5753"/>
                <a:gd name="T57" fmla="*/ 59 h 358"/>
                <a:gd name="T58" fmla="*/ 357 w 5753"/>
                <a:gd name="T59" fmla="*/ 41 h 358"/>
                <a:gd name="T60" fmla="*/ 435 w 5753"/>
                <a:gd name="T61" fmla="*/ 32 h 358"/>
                <a:gd name="T62" fmla="*/ 598 w 5753"/>
                <a:gd name="T63" fmla="*/ 18 h 358"/>
                <a:gd name="T64" fmla="*/ 682 w 5753"/>
                <a:gd name="T65" fmla="*/ 13 h 358"/>
                <a:gd name="T66" fmla="*/ 855 w 5753"/>
                <a:gd name="T67" fmla="*/ 4 h 358"/>
                <a:gd name="T68" fmla="*/ 944 w 5753"/>
                <a:gd name="T69" fmla="*/ 3 h 358"/>
                <a:gd name="T70" fmla="*/ 1124 w 5753"/>
                <a:gd name="T71" fmla="*/ 1 h 358"/>
                <a:gd name="T72" fmla="*/ 1217 w 5753"/>
                <a:gd name="T73" fmla="*/ 1 h 358"/>
                <a:gd name="T74" fmla="*/ 1403 w 5753"/>
                <a:gd name="T75" fmla="*/ 8 h 358"/>
                <a:gd name="T76" fmla="*/ 1497 w 5753"/>
                <a:gd name="T77" fmla="*/ 14 h 358"/>
                <a:gd name="T78" fmla="*/ 1687 w 5753"/>
                <a:gd name="T79" fmla="*/ 28 h 358"/>
                <a:gd name="T80" fmla="*/ 1782 w 5753"/>
                <a:gd name="T81" fmla="*/ 38 h 358"/>
                <a:gd name="T82" fmla="*/ 1972 w 5753"/>
                <a:gd name="T83" fmla="*/ 63 h 358"/>
                <a:gd name="T84" fmla="*/ 2068 w 5753"/>
                <a:gd name="T85" fmla="*/ 79 h 358"/>
                <a:gd name="T86" fmla="*/ 2257 w 5753"/>
                <a:gd name="T87" fmla="*/ 114 h 358"/>
                <a:gd name="T88" fmla="*/ 2349 w 5753"/>
                <a:gd name="T89" fmla="*/ 133 h 358"/>
                <a:gd name="T90" fmla="*/ 2535 w 5753"/>
                <a:gd name="T91" fmla="*/ 181 h 358"/>
                <a:gd name="T92" fmla="*/ 2892 w 5753"/>
                <a:gd name="T93" fmla="*/ 266 h 358"/>
                <a:gd name="T94" fmla="*/ 3268 w 5753"/>
                <a:gd name="T95" fmla="*/ 323 h 358"/>
                <a:gd name="T96" fmla="*/ 3655 w 5753"/>
                <a:gd name="T97" fmla="*/ 354 h 358"/>
                <a:gd name="T98" fmla="*/ 4053 w 5753"/>
                <a:gd name="T99" fmla="*/ 354 h 358"/>
                <a:gd name="T100" fmla="*/ 4457 w 5753"/>
                <a:gd name="T101" fmla="*/ 326 h 358"/>
                <a:gd name="T102" fmla="*/ 4866 w 5753"/>
                <a:gd name="T103" fmla="*/ 266 h 358"/>
                <a:gd name="T104" fmla="*/ 5277 w 5753"/>
                <a:gd name="T105" fmla="*/ 173 h 358"/>
                <a:gd name="T106" fmla="*/ 5685 w 5753"/>
                <a:gd name="T107" fmla="*/ 46 h 3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5753" h="358">
                  <a:moveTo>
                    <a:pt x="5753" y="21"/>
                  </a:moveTo>
                  <a:lnTo>
                    <a:pt x="5685" y="46"/>
                  </a:lnTo>
                  <a:lnTo>
                    <a:pt x="5685" y="46"/>
                  </a:lnTo>
                  <a:lnTo>
                    <a:pt x="5549" y="91"/>
                  </a:lnTo>
                  <a:lnTo>
                    <a:pt x="5549" y="91"/>
                  </a:lnTo>
                  <a:lnTo>
                    <a:pt x="5412" y="133"/>
                  </a:lnTo>
                  <a:lnTo>
                    <a:pt x="5412" y="133"/>
                  </a:lnTo>
                  <a:lnTo>
                    <a:pt x="5276" y="171"/>
                  </a:lnTo>
                  <a:lnTo>
                    <a:pt x="5276" y="171"/>
                  </a:lnTo>
                  <a:lnTo>
                    <a:pt x="5139" y="207"/>
                  </a:lnTo>
                  <a:lnTo>
                    <a:pt x="5139" y="207"/>
                  </a:lnTo>
                  <a:lnTo>
                    <a:pt x="5003" y="237"/>
                  </a:lnTo>
                  <a:lnTo>
                    <a:pt x="5003" y="237"/>
                  </a:lnTo>
                  <a:lnTo>
                    <a:pt x="4866" y="264"/>
                  </a:lnTo>
                  <a:lnTo>
                    <a:pt x="4866" y="264"/>
                  </a:lnTo>
                  <a:lnTo>
                    <a:pt x="4730" y="288"/>
                  </a:lnTo>
                  <a:lnTo>
                    <a:pt x="4730" y="288"/>
                  </a:lnTo>
                  <a:lnTo>
                    <a:pt x="4593" y="308"/>
                  </a:lnTo>
                  <a:lnTo>
                    <a:pt x="4593" y="308"/>
                  </a:lnTo>
                  <a:lnTo>
                    <a:pt x="4457" y="325"/>
                  </a:lnTo>
                  <a:lnTo>
                    <a:pt x="4457" y="325"/>
                  </a:lnTo>
                  <a:lnTo>
                    <a:pt x="4322" y="337"/>
                  </a:lnTo>
                  <a:lnTo>
                    <a:pt x="4322" y="337"/>
                  </a:lnTo>
                  <a:lnTo>
                    <a:pt x="4187" y="347"/>
                  </a:lnTo>
                  <a:lnTo>
                    <a:pt x="4187" y="347"/>
                  </a:lnTo>
                  <a:lnTo>
                    <a:pt x="4052" y="354"/>
                  </a:lnTo>
                  <a:lnTo>
                    <a:pt x="4052" y="354"/>
                  </a:lnTo>
                  <a:lnTo>
                    <a:pt x="3919" y="357"/>
                  </a:lnTo>
                  <a:lnTo>
                    <a:pt x="3919" y="357"/>
                  </a:lnTo>
                  <a:lnTo>
                    <a:pt x="3786" y="357"/>
                  </a:lnTo>
                  <a:lnTo>
                    <a:pt x="3786" y="357"/>
                  </a:lnTo>
                  <a:lnTo>
                    <a:pt x="3655" y="353"/>
                  </a:lnTo>
                  <a:lnTo>
                    <a:pt x="3655" y="353"/>
                  </a:lnTo>
                  <a:lnTo>
                    <a:pt x="3524" y="346"/>
                  </a:lnTo>
                  <a:lnTo>
                    <a:pt x="3524" y="346"/>
                  </a:lnTo>
                  <a:lnTo>
                    <a:pt x="3396" y="336"/>
                  </a:lnTo>
                  <a:lnTo>
                    <a:pt x="3396" y="336"/>
                  </a:lnTo>
                  <a:lnTo>
                    <a:pt x="3268" y="323"/>
                  </a:lnTo>
                  <a:lnTo>
                    <a:pt x="3268" y="323"/>
                  </a:lnTo>
                  <a:lnTo>
                    <a:pt x="3141" y="306"/>
                  </a:lnTo>
                  <a:lnTo>
                    <a:pt x="3141" y="306"/>
                  </a:lnTo>
                  <a:lnTo>
                    <a:pt x="3016" y="287"/>
                  </a:lnTo>
                  <a:lnTo>
                    <a:pt x="3016" y="287"/>
                  </a:lnTo>
                  <a:lnTo>
                    <a:pt x="2894" y="264"/>
                  </a:lnTo>
                  <a:lnTo>
                    <a:pt x="2894" y="264"/>
                  </a:lnTo>
                  <a:lnTo>
                    <a:pt x="2771" y="239"/>
                  </a:lnTo>
                  <a:lnTo>
                    <a:pt x="2771" y="239"/>
                  </a:lnTo>
                  <a:lnTo>
                    <a:pt x="2653" y="211"/>
                  </a:lnTo>
                  <a:lnTo>
                    <a:pt x="2653" y="211"/>
                  </a:lnTo>
                  <a:lnTo>
                    <a:pt x="2535" y="180"/>
                  </a:lnTo>
                  <a:lnTo>
                    <a:pt x="2444" y="156"/>
                  </a:lnTo>
                  <a:lnTo>
                    <a:pt x="2351" y="133"/>
                  </a:lnTo>
                  <a:lnTo>
                    <a:pt x="2257" y="112"/>
                  </a:lnTo>
                  <a:lnTo>
                    <a:pt x="2162" y="94"/>
                  </a:lnTo>
                  <a:lnTo>
                    <a:pt x="2068" y="77"/>
                  </a:lnTo>
                  <a:lnTo>
                    <a:pt x="1972" y="62"/>
                  </a:lnTo>
                  <a:lnTo>
                    <a:pt x="1878" y="49"/>
                  </a:lnTo>
                  <a:lnTo>
                    <a:pt x="1782" y="38"/>
                  </a:lnTo>
                  <a:lnTo>
                    <a:pt x="1687" y="28"/>
                  </a:lnTo>
                  <a:lnTo>
                    <a:pt x="1593" y="20"/>
                  </a:lnTo>
                  <a:lnTo>
                    <a:pt x="1498" y="13"/>
                  </a:lnTo>
                  <a:lnTo>
                    <a:pt x="1404" y="7"/>
                  </a:lnTo>
                  <a:lnTo>
                    <a:pt x="1310" y="3"/>
                  </a:lnTo>
                  <a:lnTo>
                    <a:pt x="1217" y="1"/>
                  </a:lnTo>
                  <a:lnTo>
                    <a:pt x="1124" y="0"/>
                  </a:lnTo>
                  <a:lnTo>
                    <a:pt x="1034" y="0"/>
                  </a:lnTo>
                  <a:lnTo>
                    <a:pt x="944" y="1"/>
                  </a:lnTo>
                  <a:lnTo>
                    <a:pt x="855" y="4"/>
                  </a:lnTo>
                  <a:lnTo>
                    <a:pt x="768" y="7"/>
                  </a:lnTo>
                  <a:lnTo>
                    <a:pt x="682" y="11"/>
                  </a:lnTo>
                  <a:lnTo>
                    <a:pt x="598" y="17"/>
                  </a:lnTo>
                  <a:lnTo>
                    <a:pt x="515" y="24"/>
                  </a:lnTo>
                  <a:lnTo>
                    <a:pt x="435" y="31"/>
                  </a:lnTo>
                  <a:lnTo>
                    <a:pt x="356" y="39"/>
                  </a:lnTo>
                  <a:lnTo>
                    <a:pt x="280" y="49"/>
                  </a:lnTo>
                  <a:lnTo>
                    <a:pt x="207" y="59"/>
                  </a:lnTo>
                  <a:lnTo>
                    <a:pt x="135" y="69"/>
                  </a:lnTo>
                  <a:lnTo>
                    <a:pt x="66" y="80"/>
                  </a:lnTo>
                  <a:lnTo>
                    <a:pt x="0" y="91"/>
                  </a:lnTo>
                  <a:lnTo>
                    <a:pt x="0" y="93"/>
                  </a:lnTo>
                  <a:lnTo>
                    <a:pt x="0" y="93"/>
                  </a:lnTo>
                  <a:lnTo>
                    <a:pt x="66" y="80"/>
                  </a:lnTo>
                  <a:lnTo>
                    <a:pt x="66" y="80"/>
                  </a:lnTo>
                  <a:lnTo>
                    <a:pt x="135" y="70"/>
                  </a:lnTo>
                  <a:lnTo>
                    <a:pt x="135" y="70"/>
                  </a:lnTo>
                  <a:lnTo>
                    <a:pt x="207" y="59"/>
                  </a:lnTo>
                  <a:lnTo>
                    <a:pt x="207" y="59"/>
                  </a:lnTo>
                  <a:lnTo>
                    <a:pt x="280" y="49"/>
                  </a:lnTo>
                  <a:lnTo>
                    <a:pt x="280" y="49"/>
                  </a:lnTo>
                  <a:lnTo>
                    <a:pt x="357" y="41"/>
                  </a:lnTo>
                  <a:lnTo>
                    <a:pt x="357" y="41"/>
                  </a:lnTo>
                  <a:lnTo>
                    <a:pt x="435" y="32"/>
                  </a:lnTo>
                  <a:lnTo>
                    <a:pt x="435" y="32"/>
                  </a:lnTo>
                  <a:lnTo>
                    <a:pt x="516" y="25"/>
                  </a:lnTo>
                  <a:lnTo>
                    <a:pt x="516" y="25"/>
                  </a:lnTo>
                  <a:lnTo>
                    <a:pt x="598" y="18"/>
                  </a:lnTo>
                  <a:lnTo>
                    <a:pt x="598" y="18"/>
                  </a:lnTo>
                  <a:lnTo>
                    <a:pt x="682" y="13"/>
                  </a:lnTo>
                  <a:lnTo>
                    <a:pt x="682" y="13"/>
                  </a:lnTo>
                  <a:lnTo>
                    <a:pt x="768" y="8"/>
                  </a:lnTo>
                  <a:lnTo>
                    <a:pt x="768" y="8"/>
                  </a:lnTo>
                  <a:lnTo>
                    <a:pt x="855" y="4"/>
                  </a:lnTo>
                  <a:lnTo>
                    <a:pt x="855" y="4"/>
                  </a:lnTo>
                  <a:lnTo>
                    <a:pt x="944" y="3"/>
                  </a:lnTo>
                  <a:lnTo>
                    <a:pt x="944" y="3"/>
                  </a:lnTo>
                  <a:lnTo>
                    <a:pt x="1034" y="1"/>
                  </a:lnTo>
                  <a:lnTo>
                    <a:pt x="1034" y="1"/>
                  </a:lnTo>
                  <a:lnTo>
                    <a:pt x="1124" y="1"/>
                  </a:lnTo>
                  <a:lnTo>
                    <a:pt x="1124" y="1"/>
                  </a:lnTo>
                  <a:lnTo>
                    <a:pt x="1217" y="1"/>
                  </a:lnTo>
                  <a:lnTo>
                    <a:pt x="1217" y="1"/>
                  </a:lnTo>
                  <a:lnTo>
                    <a:pt x="1310" y="4"/>
                  </a:lnTo>
                  <a:lnTo>
                    <a:pt x="1310" y="4"/>
                  </a:lnTo>
                  <a:lnTo>
                    <a:pt x="1403" y="8"/>
                  </a:lnTo>
                  <a:lnTo>
                    <a:pt x="1403" y="8"/>
                  </a:lnTo>
                  <a:lnTo>
                    <a:pt x="1497" y="14"/>
                  </a:lnTo>
                  <a:lnTo>
                    <a:pt x="1497" y="14"/>
                  </a:lnTo>
                  <a:lnTo>
                    <a:pt x="1593" y="20"/>
                  </a:lnTo>
                  <a:lnTo>
                    <a:pt x="1593" y="20"/>
                  </a:lnTo>
                  <a:lnTo>
                    <a:pt x="1687" y="28"/>
                  </a:lnTo>
                  <a:lnTo>
                    <a:pt x="1687" y="28"/>
                  </a:lnTo>
                  <a:lnTo>
                    <a:pt x="1782" y="38"/>
                  </a:lnTo>
                  <a:lnTo>
                    <a:pt x="1782" y="38"/>
                  </a:lnTo>
                  <a:lnTo>
                    <a:pt x="1878" y="51"/>
                  </a:lnTo>
                  <a:lnTo>
                    <a:pt x="1878" y="51"/>
                  </a:lnTo>
                  <a:lnTo>
                    <a:pt x="1972" y="63"/>
                  </a:lnTo>
                  <a:lnTo>
                    <a:pt x="1972" y="63"/>
                  </a:lnTo>
                  <a:lnTo>
                    <a:pt x="2068" y="79"/>
                  </a:lnTo>
                  <a:lnTo>
                    <a:pt x="2068" y="79"/>
                  </a:lnTo>
                  <a:lnTo>
                    <a:pt x="2162" y="94"/>
                  </a:lnTo>
                  <a:lnTo>
                    <a:pt x="2162" y="94"/>
                  </a:lnTo>
                  <a:lnTo>
                    <a:pt x="2257" y="114"/>
                  </a:lnTo>
                  <a:lnTo>
                    <a:pt x="2257" y="114"/>
                  </a:lnTo>
                  <a:lnTo>
                    <a:pt x="2349" y="133"/>
                  </a:lnTo>
                  <a:lnTo>
                    <a:pt x="2349" y="133"/>
                  </a:lnTo>
                  <a:lnTo>
                    <a:pt x="2442" y="156"/>
                  </a:lnTo>
                  <a:lnTo>
                    <a:pt x="2442" y="156"/>
                  </a:lnTo>
                  <a:lnTo>
                    <a:pt x="2535" y="181"/>
                  </a:lnTo>
                  <a:lnTo>
                    <a:pt x="2652" y="212"/>
                  </a:lnTo>
                  <a:lnTo>
                    <a:pt x="2771" y="240"/>
                  </a:lnTo>
                  <a:lnTo>
                    <a:pt x="2892" y="266"/>
                  </a:lnTo>
                  <a:lnTo>
                    <a:pt x="3016" y="288"/>
                  </a:lnTo>
                  <a:lnTo>
                    <a:pt x="3141" y="308"/>
                  </a:lnTo>
                  <a:lnTo>
                    <a:pt x="3268" y="323"/>
                  </a:lnTo>
                  <a:lnTo>
                    <a:pt x="3395" y="337"/>
                  </a:lnTo>
                  <a:lnTo>
                    <a:pt x="3524" y="347"/>
                  </a:lnTo>
                  <a:lnTo>
                    <a:pt x="3655" y="354"/>
                  </a:lnTo>
                  <a:lnTo>
                    <a:pt x="3786" y="357"/>
                  </a:lnTo>
                  <a:lnTo>
                    <a:pt x="3919" y="358"/>
                  </a:lnTo>
                  <a:lnTo>
                    <a:pt x="4053" y="354"/>
                  </a:lnTo>
                  <a:lnTo>
                    <a:pt x="4187" y="349"/>
                  </a:lnTo>
                  <a:lnTo>
                    <a:pt x="4322" y="339"/>
                  </a:lnTo>
                  <a:lnTo>
                    <a:pt x="4457" y="326"/>
                  </a:lnTo>
                  <a:lnTo>
                    <a:pt x="4593" y="309"/>
                  </a:lnTo>
                  <a:lnTo>
                    <a:pt x="4730" y="289"/>
                  </a:lnTo>
                  <a:lnTo>
                    <a:pt x="4866" y="266"/>
                  </a:lnTo>
                  <a:lnTo>
                    <a:pt x="5003" y="237"/>
                  </a:lnTo>
                  <a:lnTo>
                    <a:pt x="5139" y="208"/>
                  </a:lnTo>
                  <a:lnTo>
                    <a:pt x="5277" y="173"/>
                  </a:lnTo>
                  <a:lnTo>
                    <a:pt x="5414" y="135"/>
                  </a:lnTo>
                  <a:lnTo>
                    <a:pt x="5550" y="93"/>
                  </a:lnTo>
                  <a:lnTo>
                    <a:pt x="5685" y="46"/>
                  </a:lnTo>
                  <a:lnTo>
                    <a:pt x="5753" y="21"/>
                  </a:lnTo>
                </a:path>
              </a:pathLst>
            </a:custGeom>
            <a:noFill/>
            <a:ln w="0" cap="flat">
              <a:solidFill>
                <a:srgbClr val="FFFFFF"/>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sz="1350">
                <a:solidFill>
                  <a:srgbClr val="58585A"/>
                </a:solidFill>
              </a:endParaRPr>
            </a:p>
          </p:txBody>
        </p:sp>
      </p:grpSp>
      <p:sp>
        <p:nvSpPr>
          <p:cNvPr id="2" name="Title 1"/>
          <p:cNvSpPr>
            <a:spLocks noGrp="1"/>
          </p:cNvSpPr>
          <p:nvPr userDrawn="1">
            <p:ph type="title"/>
          </p:nvPr>
        </p:nvSpPr>
        <p:spPr>
          <a:xfrm>
            <a:off x="503040" y="87474"/>
            <a:ext cx="8101408" cy="857250"/>
          </a:xfrm>
        </p:spPr>
        <p:txBody>
          <a:bodyPr/>
          <a:lstStyle>
            <a:lvl1pPr>
              <a:defRPr>
                <a:solidFill>
                  <a:srgbClr val="0082B7"/>
                </a:solidFill>
              </a:defRPr>
            </a:lvl1pPr>
          </a:lstStyle>
          <a:p>
            <a:r>
              <a:rPr lang="en-US"/>
              <a:t>Click to edit Master title style</a:t>
            </a:r>
            <a:endParaRPr lang="en-GB" dirty="0"/>
          </a:p>
        </p:txBody>
      </p:sp>
      <p:sp>
        <p:nvSpPr>
          <p:cNvPr id="3" name="Content Placeholder 2"/>
          <p:cNvSpPr>
            <a:spLocks noGrp="1"/>
          </p:cNvSpPr>
          <p:nvPr userDrawn="1">
            <p:ph idx="1"/>
          </p:nvPr>
        </p:nvSpPr>
        <p:spPr>
          <a:xfrm>
            <a:off x="503040" y="1059582"/>
            <a:ext cx="8101408" cy="3186354"/>
          </a:xfrm>
        </p:spPr>
        <p:txBody>
          <a:bodyPr/>
          <a:lstStyle>
            <a:lvl1pPr>
              <a:spcBef>
                <a:spcPts val="900"/>
              </a:spcBef>
              <a:spcAft>
                <a:spcPts val="750"/>
              </a:spcAft>
              <a:buClr>
                <a:srgbClr val="009EE0"/>
              </a:buClr>
              <a:defRPr sz="2550">
                <a:latin typeface="+mj-lt"/>
              </a:defRPr>
            </a:lvl1pPr>
            <a:lvl2pPr>
              <a:buClr>
                <a:srgbClr val="009EE0"/>
              </a:buClr>
              <a:defRPr>
                <a:latin typeface="+mj-lt"/>
              </a:defRPr>
            </a:lvl2pPr>
            <a:lvl3pPr>
              <a:buClr>
                <a:srgbClr val="009EE0"/>
              </a:buClr>
              <a:defRPr>
                <a:latin typeface="+mj-lt"/>
              </a:defRPr>
            </a:lvl3pPr>
            <a:lvl4pPr>
              <a:buClr>
                <a:srgbClr val="009EE0"/>
              </a:buClr>
              <a:defRPr>
                <a:latin typeface="+mj-lt"/>
              </a:defRPr>
            </a:lvl4pPr>
            <a:lvl5pPr>
              <a:buClr>
                <a:srgbClr val="009EE0"/>
              </a:buClr>
              <a:defRPr>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8" name="TextBox 7"/>
          <p:cNvSpPr txBox="1"/>
          <p:nvPr userDrawn="1"/>
        </p:nvSpPr>
        <p:spPr>
          <a:xfrm>
            <a:off x="241300" y="4869418"/>
            <a:ext cx="1500732" cy="69250"/>
          </a:xfrm>
          <a:prstGeom prst="rect">
            <a:avLst/>
          </a:prstGeom>
          <a:noFill/>
        </p:spPr>
        <p:txBody>
          <a:bodyPr wrap="none" tIns="0" bIns="0" rtlCol="0">
            <a:spAutoFit/>
          </a:bodyPr>
          <a:lstStyle/>
          <a:p>
            <a:r>
              <a:rPr lang="en-GB" sz="450" dirty="0">
                <a:solidFill>
                  <a:srgbClr val="FFFFFF"/>
                </a:solidFill>
              </a:rPr>
              <a:t>© The Insights Group Ltd, 2011. All rights reserved.</a:t>
            </a:r>
          </a:p>
        </p:txBody>
      </p:sp>
    </p:spTree>
    <p:extLst>
      <p:ext uri="{BB962C8B-B14F-4D97-AF65-F5344CB8AC3E}">
        <p14:creationId xmlns:p14="http://schemas.microsoft.com/office/powerpoint/2010/main" val="1292614174"/>
      </p:ext>
    </p:extLst>
  </p:cSld>
  <p:clrMapOvr>
    <a:masterClrMapping/>
  </p:clrMapOvr>
</p:sldLayout>
</file>

<file path=ppt/slideLayouts/slideLayout94.xml><?xml version="1.0" encoding="utf-8"?>
<p:sldLayout xmlns:a="http://schemas.openxmlformats.org/drawingml/2006/main" xmlns:r="http://schemas.openxmlformats.org/officeDocument/2006/relationships" xmlns:p="http://schemas.openxmlformats.org/presentationml/2006/main" type="obj" preserve="1">
  <p:cSld name="Blue - 2 Columns">
    <p:spTree>
      <p:nvGrpSpPr>
        <p:cNvPr id="1" name=""/>
        <p:cNvGrpSpPr/>
        <p:nvPr/>
      </p:nvGrpSpPr>
      <p:grpSpPr>
        <a:xfrm>
          <a:off x="0" y="0"/>
          <a:ext cx="0" cy="0"/>
          <a:chOff x="0" y="0"/>
          <a:chExt cx="0" cy="0"/>
        </a:xfrm>
      </p:grpSpPr>
      <p:sp>
        <p:nvSpPr>
          <p:cNvPr id="2" name="Title 1"/>
          <p:cNvSpPr>
            <a:spLocks noGrp="1"/>
          </p:cNvSpPr>
          <p:nvPr userDrawn="1">
            <p:ph type="title"/>
          </p:nvPr>
        </p:nvSpPr>
        <p:spPr>
          <a:xfrm>
            <a:off x="503040" y="303498"/>
            <a:ext cx="3348880" cy="1566174"/>
          </a:xfrm>
        </p:spPr>
        <p:txBody>
          <a:bodyPr anchor="t"/>
          <a:lstStyle>
            <a:lvl1pPr>
              <a:defRPr>
                <a:solidFill>
                  <a:srgbClr val="0082B7"/>
                </a:solidFill>
              </a:defRPr>
            </a:lvl1pPr>
          </a:lstStyle>
          <a:p>
            <a:r>
              <a:rPr lang="en-US"/>
              <a:t>Click to edit Master title style</a:t>
            </a:r>
            <a:endParaRPr lang="en-GB" dirty="0"/>
          </a:p>
        </p:txBody>
      </p:sp>
      <p:sp>
        <p:nvSpPr>
          <p:cNvPr id="3" name="Content Placeholder 2"/>
          <p:cNvSpPr>
            <a:spLocks noGrp="1"/>
          </p:cNvSpPr>
          <p:nvPr>
            <p:ph idx="1"/>
          </p:nvPr>
        </p:nvSpPr>
        <p:spPr>
          <a:xfrm>
            <a:off x="4572000" y="303498"/>
            <a:ext cx="4104456" cy="3888432"/>
          </a:xfrm>
        </p:spPr>
        <p:txBody>
          <a:bodyPr/>
          <a:lstStyle>
            <a:lvl1pPr>
              <a:spcBef>
                <a:spcPts val="900"/>
              </a:spcBef>
              <a:spcAft>
                <a:spcPts val="750"/>
              </a:spcAft>
              <a:defRPr sz="2550">
                <a:latin typeface="+mj-lt"/>
              </a:defRPr>
            </a:lvl1pPr>
            <a:lvl2pPr>
              <a:buClr>
                <a:srgbClr val="009EE0"/>
              </a:buClr>
              <a:defRPr>
                <a:latin typeface="+mj-lt"/>
              </a:defRPr>
            </a:lvl2pPr>
            <a:lvl3pPr>
              <a:buClr>
                <a:srgbClr val="009EE0"/>
              </a:buClr>
              <a:defRPr>
                <a:latin typeface="+mj-lt"/>
              </a:defRPr>
            </a:lvl3pPr>
            <a:lvl4pPr>
              <a:buClr>
                <a:srgbClr val="009EE0"/>
              </a:buClr>
              <a:defRPr>
                <a:latin typeface="+mj-lt"/>
              </a:defRPr>
            </a:lvl4pPr>
            <a:lvl5pPr>
              <a:buClr>
                <a:srgbClr val="009EE0"/>
              </a:buClr>
              <a:defRPr>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9" name="Content Placeholder 2"/>
          <p:cNvSpPr>
            <a:spLocks noGrp="1"/>
          </p:cNvSpPr>
          <p:nvPr>
            <p:ph idx="13"/>
          </p:nvPr>
        </p:nvSpPr>
        <p:spPr>
          <a:xfrm>
            <a:off x="503628" y="1977684"/>
            <a:ext cx="3348293" cy="2214246"/>
          </a:xfrm>
        </p:spPr>
        <p:txBody>
          <a:bodyPr/>
          <a:lstStyle>
            <a:lvl1pPr>
              <a:spcBef>
                <a:spcPts val="900"/>
              </a:spcBef>
              <a:spcAft>
                <a:spcPts val="750"/>
              </a:spcAft>
              <a:defRPr sz="2550">
                <a:latin typeface="+mj-lt"/>
              </a:defRPr>
            </a:lvl1pPr>
            <a:lvl2pPr>
              <a:buClr>
                <a:srgbClr val="009EE0"/>
              </a:buClr>
              <a:defRPr>
                <a:latin typeface="+mj-lt"/>
              </a:defRPr>
            </a:lvl2pPr>
            <a:lvl3pPr>
              <a:buClr>
                <a:srgbClr val="009EE0"/>
              </a:buClr>
              <a:defRPr>
                <a:latin typeface="+mj-lt"/>
              </a:defRPr>
            </a:lvl3pPr>
            <a:lvl4pPr>
              <a:buClr>
                <a:srgbClr val="009EE0"/>
              </a:buClr>
              <a:defRPr>
                <a:latin typeface="+mj-lt"/>
              </a:defRPr>
            </a:lvl4pPr>
            <a:lvl5pPr>
              <a:buClr>
                <a:srgbClr val="009EE0"/>
              </a:buClr>
              <a:defRPr>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15" name="Freeform 8"/>
          <p:cNvSpPr>
            <a:spLocks/>
          </p:cNvSpPr>
          <p:nvPr userDrawn="1"/>
        </p:nvSpPr>
        <p:spPr bwMode="auto">
          <a:xfrm>
            <a:off x="0" y="4664869"/>
            <a:ext cx="9145588" cy="426244"/>
          </a:xfrm>
          <a:custGeom>
            <a:avLst/>
            <a:gdLst>
              <a:gd name="T0" fmla="*/ 5747 w 5761"/>
              <a:gd name="T1" fmla="*/ 21 h 358"/>
              <a:gd name="T2" fmla="*/ 5543 w 5761"/>
              <a:gd name="T3" fmla="*/ 91 h 358"/>
              <a:gd name="T4" fmla="*/ 5407 w 5761"/>
              <a:gd name="T5" fmla="*/ 133 h 358"/>
              <a:gd name="T6" fmla="*/ 5134 w 5761"/>
              <a:gd name="T7" fmla="*/ 206 h 358"/>
              <a:gd name="T8" fmla="*/ 4998 w 5761"/>
              <a:gd name="T9" fmla="*/ 237 h 358"/>
              <a:gd name="T10" fmla="*/ 4725 w 5761"/>
              <a:gd name="T11" fmla="*/ 288 h 358"/>
              <a:gd name="T12" fmla="*/ 4589 w 5761"/>
              <a:gd name="T13" fmla="*/ 307 h 358"/>
              <a:gd name="T14" fmla="*/ 4318 w 5761"/>
              <a:gd name="T15" fmla="*/ 337 h 358"/>
              <a:gd name="T16" fmla="*/ 4183 w 5761"/>
              <a:gd name="T17" fmla="*/ 347 h 358"/>
              <a:gd name="T18" fmla="*/ 3916 w 5761"/>
              <a:gd name="T19" fmla="*/ 356 h 358"/>
              <a:gd name="T20" fmla="*/ 3782 w 5761"/>
              <a:gd name="T21" fmla="*/ 356 h 358"/>
              <a:gd name="T22" fmla="*/ 3521 w 5761"/>
              <a:gd name="T23" fmla="*/ 345 h 358"/>
              <a:gd name="T24" fmla="*/ 3393 w 5761"/>
              <a:gd name="T25" fmla="*/ 335 h 358"/>
              <a:gd name="T26" fmla="*/ 3139 w 5761"/>
              <a:gd name="T27" fmla="*/ 306 h 358"/>
              <a:gd name="T28" fmla="*/ 3013 w 5761"/>
              <a:gd name="T29" fmla="*/ 286 h 358"/>
              <a:gd name="T30" fmla="*/ 2769 w 5761"/>
              <a:gd name="T31" fmla="*/ 238 h 358"/>
              <a:gd name="T32" fmla="*/ 2651 w 5761"/>
              <a:gd name="T33" fmla="*/ 210 h 358"/>
              <a:gd name="T34" fmla="*/ 2349 w 5761"/>
              <a:gd name="T35" fmla="*/ 133 h 358"/>
              <a:gd name="T36" fmla="*/ 2066 w 5761"/>
              <a:gd name="T37" fmla="*/ 77 h 358"/>
              <a:gd name="T38" fmla="*/ 1781 w 5761"/>
              <a:gd name="T39" fmla="*/ 38 h 358"/>
              <a:gd name="T40" fmla="*/ 1497 w 5761"/>
              <a:gd name="T41" fmla="*/ 12 h 358"/>
              <a:gd name="T42" fmla="*/ 1216 w 5761"/>
              <a:gd name="T43" fmla="*/ 1 h 358"/>
              <a:gd name="T44" fmla="*/ 943 w 5761"/>
              <a:gd name="T45" fmla="*/ 1 h 358"/>
              <a:gd name="T46" fmla="*/ 682 w 5761"/>
              <a:gd name="T47" fmla="*/ 11 h 358"/>
              <a:gd name="T48" fmla="*/ 434 w 5761"/>
              <a:gd name="T49" fmla="*/ 31 h 358"/>
              <a:gd name="T50" fmla="*/ 207 w 5761"/>
              <a:gd name="T51" fmla="*/ 59 h 358"/>
              <a:gd name="T52" fmla="*/ 0 w 5761"/>
              <a:gd name="T53" fmla="*/ 91 h 358"/>
              <a:gd name="T54" fmla="*/ 66 w 5761"/>
              <a:gd name="T55" fmla="*/ 80 h 358"/>
              <a:gd name="T56" fmla="*/ 135 w 5761"/>
              <a:gd name="T57" fmla="*/ 70 h 358"/>
              <a:gd name="T58" fmla="*/ 280 w 5761"/>
              <a:gd name="T59" fmla="*/ 49 h 358"/>
              <a:gd name="T60" fmla="*/ 357 w 5761"/>
              <a:gd name="T61" fmla="*/ 40 h 358"/>
              <a:gd name="T62" fmla="*/ 516 w 5761"/>
              <a:gd name="T63" fmla="*/ 25 h 358"/>
              <a:gd name="T64" fmla="*/ 597 w 5761"/>
              <a:gd name="T65" fmla="*/ 18 h 358"/>
              <a:gd name="T66" fmla="*/ 767 w 5761"/>
              <a:gd name="T67" fmla="*/ 8 h 358"/>
              <a:gd name="T68" fmla="*/ 855 w 5761"/>
              <a:gd name="T69" fmla="*/ 4 h 358"/>
              <a:gd name="T70" fmla="*/ 1033 w 5761"/>
              <a:gd name="T71" fmla="*/ 1 h 358"/>
              <a:gd name="T72" fmla="*/ 1123 w 5761"/>
              <a:gd name="T73" fmla="*/ 1 h 358"/>
              <a:gd name="T74" fmla="*/ 1309 w 5761"/>
              <a:gd name="T75" fmla="*/ 4 h 358"/>
              <a:gd name="T76" fmla="*/ 1401 w 5761"/>
              <a:gd name="T77" fmla="*/ 8 h 358"/>
              <a:gd name="T78" fmla="*/ 1591 w 5761"/>
              <a:gd name="T79" fmla="*/ 19 h 358"/>
              <a:gd name="T80" fmla="*/ 1685 w 5761"/>
              <a:gd name="T81" fmla="*/ 28 h 358"/>
              <a:gd name="T82" fmla="*/ 1876 w 5761"/>
              <a:gd name="T83" fmla="*/ 50 h 358"/>
              <a:gd name="T84" fmla="*/ 1971 w 5761"/>
              <a:gd name="T85" fmla="*/ 63 h 358"/>
              <a:gd name="T86" fmla="*/ 2160 w 5761"/>
              <a:gd name="T87" fmla="*/ 94 h 358"/>
              <a:gd name="T88" fmla="*/ 2254 w 5761"/>
              <a:gd name="T89" fmla="*/ 113 h 358"/>
              <a:gd name="T90" fmla="*/ 2440 w 5761"/>
              <a:gd name="T91" fmla="*/ 156 h 358"/>
              <a:gd name="T92" fmla="*/ 2649 w 5761"/>
              <a:gd name="T93" fmla="*/ 212 h 358"/>
              <a:gd name="T94" fmla="*/ 3013 w 5761"/>
              <a:gd name="T95" fmla="*/ 288 h 358"/>
              <a:gd name="T96" fmla="*/ 3392 w 5761"/>
              <a:gd name="T97" fmla="*/ 337 h 358"/>
              <a:gd name="T98" fmla="*/ 3782 w 5761"/>
              <a:gd name="T99" fmla="*/ 356 h 358"/>
              <a:gd name="T100" fmla="*/ 4183 w 5761"/>
              <a:gd name="T101" fmla="*/ 348 h 358"/>
              <a:gd name="T102" fmla="*/ 4589 w 5761"/>
              <a:gd name="T103" fmla="*/ 309 h 358"/>
              <a:gd name="T104" fmla="*/ 4998 w 5761"/>
              <a:gd name="T105" fmla="*/ 237 h 358"/>
              <a:gd name="T106" fmla="*/ 5409 w 5761"/>
              <a:gd name="T107" fmla="*/ 134 h 358"/>
              <a:gd name="T108" fmla="*/ 5747 w 5761"/>
              <a:gd name="T109" fmla="*/ 22 h 3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5761" h="358">
                <a:moveTo>
                  <a:pt x="5761" y="17"/>
                </a:moveTo>
                <a:lnTo>
                  <a:pt x="5747" y="21"/>
                </a:lnTo>
                <a:lnTo>
                  <a:pt x="5747" y="21"/>
                </a:lnTo>
                <a:lnTo>
                  <a:pt x="5680" y="46"/>
                </a:lnTo>
                <a:lnTo>
                  <a:pt x="5680" y="46"/>
                </a:lnTo>
                <a:lnTo>
                  <a:pt x="5543" y="91"/>
                </a:lnTo>
                <a:lnTo>
                  <a:pt x="5543" y="91"/>
                </a:lnTo>
                <a:lnTo>
                  <a:pt x="5407" y="133"/>
                </a:lnTo>
                <a:lnTo>
                  <a:pt x="5407" y="133"/>
                </a:lnTo>
                <a:lnTo>
                  <a:pt x="5271" y="171"/>
                </a:lnTo>
                <a:lnTo>
                  <a:pt x="5271" y="171"/>
                </a:lnTo>
                <a:lnTo>
                  <a:pt x="5134" y="206"/>
                </a:lnTo>
                <a:lnTo>
                  <a:pt x="5134" y="206"/>
                </a:lnTo>
                <a:lnTo>
                  <a:pt x="4998" y="237"/>
                </a:lnTo>
                <a:lnTo>
                  <a:pt x="4998" y="237"/>
                </a:lnTo>
                <a:lnTo>
                  <a:pt x="4862" y="264"/>
                </a:lnTo>
                <a:lnTo>
                  <a:pt x="4862" y="264"/>
                </a:lnTo>
                <a:lnTo>
                  <a:pt x="4725" y="288"/>
                </a:lnTo>
                <a:lnTo>
                  <a:pt x="4725" y="288"/>
                </a:lnTo>
                <a:lnTo>
                  <a:pt x="4589" y="307"/>
                </a:lnTo>
                <a:lnTo>
                  <a:pt x="4589" y="307"/>
                </a:lnTo>
                <a:lnTo>
                  <a:pt x="4453" y="324"/>
                </a:lnTo>
                <a:lnTo>
                  <a:pt x="4453" y="324"/>
                </a:lnTo>
                <a:lnTo>
                  <a:pt x="4318" y="337"/>
                </a:lnTo>
                <a:lnTo>
                  <a:pt x="4318" y="337"/>
                </a:lnTo>
                <a:lnTo>
                  <a:pt x="4183" y="347"/>
                </a:lnTo>
                <a:lnTo>
                  <a:pt x="4183" y="347"/>
                </a:lnTo>
                <a:lnTo>
                  <a:pt x="4048" y="354"/>
                </a:lnTo>
                <a:lnTo>
                  <a:pt x="4048" y="354"/>
                </a:lnTo>
                <a:lnTo>
                  <a:pt x="3916" y="356"/>
                </a:lnTo>
                <a:lnTo>
                  <a:pt x="3916" y="356"/>
                </a:lnTo>
                <a:lnTo>
                  <a:pt x="3782" y="356"/>
                </a:lnTo>
                <a:lnTo>
                  <a:pt x="3782" y="356"/>
                </a:lnTo>
                <a:lnTo>
                  <a:pt x="3652" y="352"/>
                </a:lnTo>
                <a:lnTo>
                  <a:pt x="3652" y="352"/>
                </a:lnTo>
                <a:lnTo>
                  <a:pt x="3521" y="345"/>
                </a:lnTo>
                <a:lnTo>
                  <a:pt x="3521" y="345"/>
                </a:lnTo>
                <a:lnTo>
                  <a:pt x="3393" y="335"/>
                </a:lnTo>
                <a:lnTo>
                  <a:pt x="3393" y="335"/>
                </a:lnTo>
                <a:lnTo>
                  <a:pt x="3265" y="323"/>
                </a:lnTo>
                <a:lnTo>
                  <a:pt x="3265" y="323"/>
                </a:lnTo>
                <a:lnTo>
                  <a:pt x="3139" y="306"/>
                </a:lnTo>
                <a:lnTo>
                  <a:pt x="3139" y="306"/>
                </a:lnTo>
                <a:lnTo>
                  <a:pt x="3013" y="286"/>
                </a:lnTo>
                <a:lnTo>
                  <a:pt x="3013" y="286"/>
                </a:lnTo>
                <a:lnTo>
                  <a:pt x="2891" y="264"/>
                </a:lnTo>
                <a:lnTo>
                  <a:pt x="2891" y="264"/>
                </a:lnTo>
                <a:lnTo>
                  <a:pt x="2769" y="238"/>
                </a:lnTo>
                <a:lnTo>
                  <a:pt x="2769" y="238"/>
                </a:lnTo>
                <a:lnTo>
                  <a:pt x="2651" y="210"/>
                </a:lnTo>
                <a:lnTo>
                  <a:pt x="2651" y="210"/>
                </a:lnTo>
                <a:lnTo>
                  <a:pt x="2533" y="179"/>
                </a:lnTo>
                <a:lnTo>
                  <a:pt x="2441" y="156"/>
                </a:lnTo>
                <a:lnTo>
                  <a:pt x="2349" y="133"/>
                </a:lnTo>
                <a:lnTo>
                  <a:pt x="2254" y="112"/>
                </a:lnTo>
                <a:lnTo>
                  <a:pt x="2160" y="94"/>
                </a:lnTo>
                <a:lnTo>
                  <a:pt x="2066" y="77"/>
                </a:lnTo>
                <a:lnTo>
                  <a:pt x="1971" y="61"/>
                </a:lnTo>
                <a:lnTo>
                  <a:pt x="1876" y="49"/>
                </a:lnTo>
                <a:lnTo>
                  <a:pt x="1781" y="38"/>
                </a:lnTo>
                <a:lnTo>
                  <a:pt x="1685" y="28"/>
                </a:lnTo>
                <a:lnTo>
                  <a:pt x="1591" y="19"/>
                </a:lnTo>
                <a:lnTo>
                  <a:pt x="1497" y="12"/>
                </a:lnTo>
                <a:lnTo>
                  <a:pt x="1403" y="7"/>
                </a:lnTo>
                <a:lnTo>
                  <a:pt x="1309" y="2"/>
                </a:lnTo>
                <a:lnTo>
                  <a:pt x="1216" y="1"/>
                </a:lnTo>
                <a:lnTo>
                  <a:pt x="1123" y="0"/>
                </a:lnTo>
                <a:lnTo>
                  <a:pt x="1033" y="0"/>
                </a:lnTo>
                <a:lnTo>
                  <a:pt x="943" y="1"/>
                </a:lnTo>
                <a:lnTo>
                  <a:pt x="855" y="4"/>
                </a:lnTo>
                <a:lnTo>
                  <a:pt x="767" y="7"/>
                </a:lnTo>
                <a:lnTo>
                  <a:pt x="682" y="11"/>
                </a:lnTo>
                <a:lnTo>
                  <a:pt x="597" y="17"/>
                </a:lnTo>
                <a:lnTo>
                  <a:pt x="514" y="24"/>
                </a:lnTo>
                <a:lnTo>
                  <a:pt x="434" y="31"/>
                </a:lnTo>
                <a:lnTo>
                  <a:pt x="356" y="39"/>
                </a:lnTo>
                <a:lnTo>
                  <a:pt x="280" y="49"/>
                </a:lnTo>
                <a:lnTo>
                  <a:pt x="207" y="59"/>
                </a:lnTo>
                <a:lnTo>
                  <a:pt x="135" y="68"/>
                </a:lnTo>
                <a:lnTo>
                  <a:pt x="66" y="80"/>
                </a:lnTo>
                <a:lnTo>
                  <a:pt x="0" y="91"/>
                </a:lnTo>
                <a:lnTo>
                  <a:pt x="0" y="92"/>
                </a:lnTo>
                <a:lnTo>
                  <a:pt x="0" y="92"/>
                </a:lnTo>
                <a:lnTo>
                  <a:pt x="66" y="80"/>
                </a:lnTo>
                <a:lnTo>
                  <a:pt x="66" y="80"/>
                </a:lnTo>
                <a:lnTo>
                  <a:pt x="135" y="70"/>
                </a:lnTo>
                <a:lnTo>
                  <a:pt x="135" y="70"/>
                </a:lnTo>
                <a:lnTo>
                  <a:pt x="207" y="59"/>
                </a:lnTo>
                <a:lnTo>
                  <a:pt x="207" y="59"/>
                </a:lnTo>
                <a:lnTo>
                  <a:pt x="280" y="49"/>
                </a:lnTo>
                <a:lnTo>
                  <a:pt x="280" y="49"/>
                </a:lnTo>
                <a:lnTo>
                  <a:pt x="357" y="40"/>
                </a:lnTo>
                <a:lnTo>
                  <a:pt x="357" y="40"/>
                </a:lnTo>
                <a:lnTo>
                  <a:pt x="434" y="32"/>
                </a:lnTo>
                <a:lnTo>
                  <a:pt x="434" y="32"/>
                </a:lnTo>
                <a:lnTo>
                  <a:pt x="516" y="25"/>
                </a:lnTo>
                <a:lnTo>
                  <a:pt x="516" y="25"/>
                </a:lnTo>
                <a:lnTo>
                  <a:pt x="597" y="18"/>
                </a:lnTo>
                <a:lnTo>
                  <a:pt x="597" y="18"/>
                </a:lnTo>
                <a:lnTo>
                  <a:pt x="682" y="12"/>
                </a:lnTo>
                <a:lnTo>
                  <a:pt x="682" y="12"/>
                </a:lnTo>
                <a:lnTo>
                  <a:pt x="767" y="8"/>
                </a:lnTo>
                <a:lnTo>
                  <a:pt x="767" y="8"/>
                </a:lnTo>
                <a:lnTo>
                  <a:pt x="855" y="4"/>
                </a:lnTo>
                <a:lnTo>
                  <a:pt x="855" y="4"/>
                </a:lnTo>
                <a:lnTo>
                  <a:pt x="943" y="2"/>
                </a:lnTo>
                <a:lnTo>
                  <a:pt x="943" y="2"/>
                </a:lnTo>
                <a:lnTo>
                  <a:pt x="1033" y="1"/>
                </a:lnTo>
                <a:lnTo>
                  <a:pt x="1033" y="1"/>
                </a:lnTo>
                <a:lnTo>
                  <a:pt x="1123" y="1"/>
                </a:lnTo>
                <a:lnTo>
                  <a:pt x="1123" y="1"/>
                </a:lnTo>
                <a:lnTo>
                  <a:pt x="1216" y="1"/>
                </a:lnTo>
                <a:lnTo>
                  <a:pt x="1216" y="1"/>
                </a:lnTo>
                <a:lnTo>
                  <a:pt x="1309" y="4"/>
                </a:lnTo>
                <a:lnTo>
                  <a:pt x="1309" y="4"/>
                </a:lnTo>
                <a:lnTo>
                  <a:pt x="1401" y="8"/>
                </a:lnTo>
                <a:lnTo>
                  <a:pt x="1401" y="8"/>
                </a:lnTo>
                <a:lnTo>
                  <a:pt x="1496" y="14"/>
                </a:lnTo>
                <a:lnTo>
                  <a:pt x="1496" y="14"/>
                </a:lnTo>
                <a:lnTo>
                  <a:pt x="1591" y="19"/>
                </a:lnTo>
                <a:lnTo>
                  <a:pt x="1591" y="19"/>
                </a:lnTo>
                <a:lnTo>
                  <a:pt x="1685" y="28"/>
                </a:lnTo>
                <a:lnTo>
                  <a:pt x="1685" y="28"/>
                </a:lnTo>
                <a:lnTo>
                  <a:pt x="1781" y="38"/>
                </a:lnTo>
                <a:lnTo>
                  <a:pt x="1781" y="38"/>
                </a:lnTo>
                <a:lnTo>
                  <a:pt x="1876" y="50"/>
                </a:lnTo>
                <a:lnTo>
                  <a:pt x="1876" y="50"/>
                </a:lnTo>
                <a:lnTo>
                  <a:pt x="1971" y="63"/>
                </a:lnTo>
                <a:lnTo>
                  <a:pt x="1971" y="63"/>
                </a:lnTo>
                <a:lnTo>
                  <a:pt x="2066" y="78"/>
                </a:lnTo>
                <a:lnTo>
                  <a:pt x="2066" y="78"/>
                </a:lnTo>
                <a:lnTo>
                  <a:pt x="2160" y="94"/>
                </a:lnTo>
                <a:lnTo>
                  <a:pt x="2160" y="94"/>
                </a:lnTo>
                <a:lnTo>
                  <a:pt x="2254" y="113"/>
                </a:lnTo>
                <a:lnTo>
                  <a:pt x="2254" y="113"/>
                </a:lnTo>
                <a:lnTo>
                  <a:pt x="2347" y="133"/>
                </a:lnTo>
                <a:lnTo>
                  <a:pt x="2347" y="133"/>
                </a:lnTo>
                <a:lnTo>
                  <a:pt x="2440" y="156"/>
                </a:lnTo>
                <a:lnTo>
                  <a:pt x="2440" y="156"/>
                </a:lnTo>
                <a:lnTo>
                  <a:pt x="2533" y="181"/>
                </a:lnTo>
                <a:lnTo>
                  <a:pt x="2649" y="212"/>
                </a:lnTo>
                <a:lnTo>
                  <a:pt x="2769" y="240"/>
                </a:lnTo>
                <a:lnTo>
                  <a:pt x="2890" y="265"/>
                </a:lnTo>
                <a:lnTo>
                  <a:pt x="3013" y="288"/>
                </a:lnTo>
                <a:lnTo>
                  <a:pt x="3139" y="307"/>
                </a:lnTo>
                <a:lnTo>
                  <a:pt x="3265" y="323"/>
                </a:lnTo>
                <a:lnTo>
                  <a:pt x="3392" y="337"/>
                </a:lnTo>
                <a:lnTo>
                  <a:pt x="3521" y="347"/>
                </a:lnTo>
                <a:lnTo>
                  <a:pt x="3652" y="354"/>
                </a:lnTo>
                <a:lnTo>
                  <a:pt x="3782" y="356"/>
                </a:lnTo>
                <a:lnTo>
                  <a:pt x="3916" y="358"/>
                </a:lnTo>
                <a:lnTo>
                  <a:pt x="4049" y="354"/>
                </a:lnTo>
                <a:lnTo>
                  <a:pt x="4183" y="348"/>
                </a:lnTo>
                <a:lnTo>
                  <a:pt x="4318" y="338"/>
                </a:lnTo>
                <a:lnTo>
                  <a:pt x="4453" y="326"/>
                </a:lnTo>
                <a:lnTo>
                  <a:pt x="4589" y="309"/>
                </a:lnTo>
                <a:lnTo>
                  <a:pt x="4725" y="289"/>
                </a:lnTo>
                <a:lnTo>
                  <a:pt x="4862" y="265"/>
                </a:lnTo>
                <a:lnTo>
                  <a:pt x="4998" y="237"/>
                </a:lnTo>
                <a:lnTo>
                  <a:pt x="5134" y="208"/>
                </a:lnTo>
                <a:lnTo>
                  <a:pt x="5272" y="172"/>
                </a:lnTo>
                <a:lnTo>
                  <a:pt x="5409" y="134"/>
                </a:lnTo>
                <a:lnTo>
                  <a:pt x="5545" y="92"/>
                </a:lnTo>
                <a:lnTo>
                  <a:pt x="5680" y="46"/>
                </a:lnTo>
                <a:lnTo>
                  <a:pt x="5747" y="22"/>
                </a:lnTo>
                <a:lnTo>
                  <a:pt x="5761" y="1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en-GB" sz="1350">
              <a:solidFill>
                <a:srgbClr val="58585A"/>
              </a:solidFill>
            </a:endParaRPr>
          </a:p>
        </p:txBody>
      </p:sp>
      <p:sp>
        <p:nvSpPr>
          <p:cNvPr id="16" name="Freeform 9"/>
          <p:cNvSpPr>
            <a:spLocks/>
          </p:cNvSpPr>
          <p:nvPr userDrawn="1"/>
        </p:nvSpPr>
        <p:spPr bwMode="auto">
          <a:xfrm>
            <a:off x="0" y="4664869"/>
            <a:ext cx="9145588" cy="426244"/>
          </a:xfrm>
          <a:custGeom>
            <a:avLst/>
            <a:gdLst>
              <a:gd name="T0" fmla="*/ 5747 w 5761"/>
              <a:gd name="T1" fmla="*/ 21 h 358"/>
              <a:gd name="T2" fmla="*/ 5543 w 5761"/>
              <a:gd name="T3" fmla="*/ 91 h 358"/>
              <a:gd name="T4" fmla="*/ 5407 w 5761"/>
              <a:gd name="T5" fmla="*/ 133 h 358"/>
              <a:gd name="T6" fmla="*/ 5134 w 5761"/>
              <a:gd name="T7" fmla="*/ 206 h 358"/>
              <a:gd name="T8" fmla="*/ 4998 w 5761"/>
              <a:gd name="T9" fmla="*/ 237 h 358"/>
              <a:gd name="T10" fmla="*/ 4725 w 5761"/>
              <a:gd name="T11" fmla="*/ 288 h 358"/>
              <a:gd name="T12" fmla="*/ 4589 w 5761"/>
              <a:gd name="T13" fmla="*/ 307 h 358"/>
              <a:gd name="T14" fmla="*/ 4318 w 5761"/>
              <a:gd name="T15" fmla="*/ 337 h 358"/>
              <a:gd name="T16" fmla="*/ 4183 w 5761"/>
              <a:gd name="T17" fmla="*/ 347 h 358"/>
              <a:gd name="T18" fmla="*/ 3916 w 5761"/>
              <a:gd name="T19" fmla="*/ 356 h 358"/>
              <a:gd name="T20" fmla="*/ 3782 w 5761"/>
              <a:gd name="T21" fmla="*/ 356 h 358"/>
              <a:gd name="T22" fmla="*/ 3521 w 5761"/>
              <a:gd name="T23" fmla="*/ 345 h 358"/>
              <a:gd name="T24" fmla="*/ 3393 w 5761"/>
              <a:gd name="T25" fmla="*/ 335 h 358"/>
              <a:gd name="T26" fmla="*/ 3139 w 5761"/>
              <a:gd name="T27" fmla="*/ 306 h 358"/>
              <a:gd name="T28" fmla="*/ 3013 w 5761"/>
              <a:gd name="T29" fmla="*/ 286 h 358"/>
              <a:gd name="T30" fmla="*/ 2769 w 5761"/>
              <a:gd name="T31" fmla="*/ 238 h 358"/>
              <a:gd name="T32" fmla="*/ 2651 w 5761"/>
              <a:gd name="T33" fmla="*/ 210 h 358"/>
              <a:gd name="T34" fmla="*/ 2349 w 5761"/>
              <a:gd name="T35" fmla="*/ 133 h 358"/>
              <a:gd name="T36" fmla="*/ 2066 w 5761"/>
              <a:gd name="T37" fmla="*/ 77 h 358"/>
              <a:gd name="T38" fmla="*/ 1781 w 5761"/>
              <a:gd name="T39" fmla="*/ 38 h 358"/>
              <a:gd name="T40" fmla="*/ 1497 w 5761"/>
              <a:gd name="T41" fmla="*/ 12 h 358"/>
              <a:gd name="T42" fmla="*/ 1216 w 5761"/>
              <a:gd name="T43" fmla="*/ 1 h 358"/>
              <a:gd name="T44" fmla="*/ 943 w 5761"/>
              <a:gd name="T45" fmla="*/ 1 h 358"/>
              <a:gd name="T46" fmla="*/ 682 w 5761"/>
              <a:gd name="T47" fmla="*/ 11 h 358"/>
              <a:gd name="T48" fmla="*/ 434 w 5761"/>
              <a:gd name="T49" fmla="*/ 31 h 358"/>
              <a:gd name="T50" fmla="*/ 207 w 5761"/>
              <a:gd name="T51" fmla="*/ 59 h 358"/>
              <a:gd name="T52" fmla="*/ 0 w 5761"/>
              <a:gd name="T53" fmla="*/ 91 h 358"/>
              <a:gd name="T54" fmla="*/ 66 w 5761"/>
              <a:gd name="T55" fmla="*/ 80 h 358"/>
              <a:gd name="T56" fmla="*/ 135 w 5761"/>
              <a:gd name="T57" fmla="*/ 70 h 358"/>
              <a:gd name="T58" fmla="*/ 280 w 5761"/>
              <a:gd name="T59" fmla="*/ 49 h 358"/>
              <a:gd name="T60" fmla="*/ 357 w 5761"/>
              <a:gd name="T61" fmla="*/ 40 h 358"/>
              <a:gd name="T62" fmla="*/ 516 w 5761"/>
              <a:gd name="T63" fmla="*/ 25 h 358"/>
              <a:gd name="T64" fmla="*/ 597 w 5761"/>
              <a:gd name="T65" fmla="*/ 18 h 358"/>
              <a:gd name="T66" fmla="*/ 767 w 5761"/>
              <a:gd name="T67" fmla="*/ 8 h 358"/>
              <a:gd name="T68" fmla="*/ 855 w 5761"/>
              <a:gd name="T69" fmla="*/ 4 h 358"/>
              <a:gd name="T70" fmla="*/ 1033 w 5761"/>
              <a:gd name="T71" fmla="*/ 1 h 358"/>
              <a:gd name="T72" fmla="*/ 1123 w 5761"/>
              <a:gd name="T73" fmla="*/ 1 h 358"/>
              <a:gd name="T74" fmla="*/ 1309 w 5761"/>
              <a:gd name="T75" fmla="*/ 4 h 358"/>
              <a:gd name="T76" fmla="*/ 1401 w 5761"/>
              <a:gd name="T77" fmla="*/ 8 h 358"/>
              <a:gd name="T78" fmla="*/ 1591 w 5761"/>
              <a:gd name="T79" fmla="*/ 19 h 358"/>
              <a:gd name="T80" fmla="*/ 1685 w 5761"/>
              <a:gd name="T81" fmla="*/ 28 h 358"/>
              <a:gd name="T82" fmla="*/ 1876 w 5761"/>
              <a:gd name="T83" fmla="*/ 50 h 358"/>
              <a:gd name="T84" fmla="*/ 1971 w 5761"/>
              <a:gd name="T85" fmla="*/ 63 h 358"/>
              <a:gd name="T86" fmla="*/ 2160 w 5761"/>
              <a:gd name="T87" fmla="*/ 94 h 358"/>
              <a:gd name="T88" fmla="*/ 2254 w 5761"/>
              <a:gd name="T89" fmla="*/ 113 h 358"/>
              <a:gd name="T90" fmla="*/ 2440 w 5761"/>
              <a:gd name="T91" fmla="*/ 156 h 358"/>
              <a:gd name="T92" fmla="*/ 2649 w 5761"/>
              <a:gd name="T93" fmla="*/ 212 h 358"/>
              <a:gd name="T94" fmla="*/ 3013 w 5761"/>
              <a:gd name="T95" fmla="*/ 288 h 358"/>
              <a:gd name="T96" fmla="*/ 3392 w 5761"/>
              <a:gd name="T97" fmla="*/ 337 h 358"/>
              <a:gd name="T98" fmla="*/ 3782 w 5761"/>
              <a:gd name="T99" fmla="*/ 356 h 358"/>
              <a:gd name="T100" fmla="*/ 4183 w 5761"/>
              <a:gd name="T101" fmla="*/ 348 h 358"/>
              <a:gd name="T102" fmla="*/ 4589 w 5761"/>
              <a:gd name="T103" fmla="*/ 309 h 358"/>
              <a:gd name="T104" fmla="*/ 4998 w 5761"/>
              <a:gd name="T105" fmla="*/ 237 h 358"/>
              <a:gd name="T106" fmla="*/ 5409 w 5761"/>
              <a:gd name="T107" fmla="*/ 134 h 358"/>
              <a:gd name="T108" fmla="*/ 5747 w 5761"/>
              <a:gd name="T109" fmla="*/ 22 h 3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5761" h="358">
                <a:moveTo>
                  <a:pt x="5761" y="17"/>
                </a:moveTo>
                <a:lnTo>
                  <a:pt x="5747" y="21"/>
                </a:lnTo>
                <a:lnTo>
                  <a:pt x="5747" y="21"/>
                </a:lnTo>
                <a:lnTo>
                  <a:pt x="5680" y="46"/>
                </a:lnTo>
                <a:lnTo>
                  <a:pt x="5680" y="46"/>
                </a:lnTo>
                <a:lnTo>
                  <a:pt x="5543" y="91"/>
                </a:lnTo>
                <a:lnTo>
                  <a:pt x="5543" y="91"/>
                </a:lnTo>
                <a:lnTo>
                  <a:pt x="5407" y="133"/>
                </a:lnTo>
                <a:lnTo>
                  <a:pt x="5407" y="133"/>
                </a:lnTo>
                <a:lnTo>
                  <a:pt x="5271" y="171"/>
                </a:lnTo>
                <a:lnTo>
                  <a:pt x="5271" y="171"/>
                </a:lnTo>
                <a:lnTo>
                  <a:pt x="5134" y="206"/>
                </a:lnTo>
                <a:lnTo>
                  <a:pt x="5134" y="206"/>
                </a:lnTo>
                <a:lnTo>
                  <a:pt x="4998" y="237"/>
                </a:lnTo>
                <a:lnTo>
                  <a:pt x="4998" y="237"/>
                </a:lnTo>
                <a:lnTo>
                  <a:pt x="4862" y="264"/>
                </a:lnTo>
                <a:lnTo>
                  <a:pt x="4862" y="264"/>
                </a:lnTo>
                <a:lnTo>
                  <a:pt x="4725" y="288"/>
                </a:lnTo>
                <a:lnTo>
                  <a:pt x="4725" y="288"/>
                </a:lnTo>
                <a:lnTo>
                  <a:pt x="4589" y="307"/>
                </a:lnTo>
                <a:lnTo>
                  <a:pt x="4589" y="307"/>
                </a:lnTo>
                <a:lnTo>
                  <a:pt x="4453" y="324"/>
                </a:lnTo>
                <a:lnTo>
                  <a:pt x="4453" y="324"/>
                </a:lnTo>
                <a:lnTo>
                  <a:pt x="4318" y="337"/>
                </a:lnTo>
                <a:lnTo>
                  <a:pt x="4318" y="337"/>
                </a:lnTo>
                <a:lnTo>
                  <a:pt x="4183" y="347"/>
                </a:lnTo>
                <a:lnTo>
                  <a:pt x="4183" y="347"/>
                </a:lnTo>
                <a:lnTo>
                  <a:pt x="4048" y="354"/>
                </a:lnTo>
                <a:lnTo>
                  <a:pt x="4048" y="354"/>
                </a:lnTo>
                <a:lnTo>
                  <a:pt x="3916" y="356"/>
                </a:lnTo>
                <a:lnTo>
                  <a:pt x="3916" y="356"/>
                </a:lnTo>
                <a:lnTo>
                  <a:pt x="3782" y="356"/>
                </a:lnTo>
                <a:lnTo>
                  <a:pt x="3782" y="356"/>
                </a:lnTo>
                <a:lnTo>
                  <a:pt x="3652" y="352"/>
                </a:lnTo>
                <a:lnTo>
                  <a:pt x="3652" y="352"/>
                </a:lnTo>
                <a:lnTo>
                  <a:pt x="3521" y="345"/>
                </a:lnTo>
                <a:lnTo>
                  <a:pt x="3521" y="345"/>
                </a:lnTo>
                <a:lnTo>
                  <a:pt x="3393" y="335"/>
                </a:lnTo>
                <a:lnTo>
                  <a:pt x="3393" y="335"/>
                </a:lnTo>
                <a:lnTo>
                  <a:pt x="3265" y="323"/>
                </a:lnTo>
                <a:lnTo>
                  <a:pt x="3265" y="323"/>
                </a:lnTo>
                <a:lnTo>
                  <a:pt x="3139" y="306"/>
                </a:lnTo>
                <a:lnTo>
                  <a:pt x="3139" y="306"/>
                </a:lnTo>
                <a:lnTo>
                  <a:pt x="3013" y="286"/>
                </a:lnTo>
                <a:lnTo>
                  <a:pt x="3013" y="286"/>
                </a:lnTo>
                <a:lnTo>
                  <a:pt x="2891" y="264"/>
                </a:lnTo>
                <a:lnTo>
                  <a:pt x="2891" y="264"/>
                </a:lnTo>
                <a:lnTo>
                  <a:pt x="2769" y="238"/>
                </a:lnTo>
                <a:lnTo>
                  <a:pt x="2769" y="238"/>
                </a:lnTo>
                <a:lnTo>
                  <a:pt x="2651" y="210"/>
                </a:lnTo>
                <a:lnTo>
                  <a:pt x="2651" y="210"/>
                </a:lnTo>
                <a:lnTo>
                  <a:pt x="2533" y="179"/>
                </a:lnTo>
                <a:lnTo>
                  <a:pt x="2441" y="156"/>
                </a:lnTo>
                <a:lnTo>
                  <a:pt x="2349" y="133"/>
                </a:lnTo>
                <a:lnTo>
                  <a:pt x="2254" y="112"/>
                </a:lnTo>
                <a:lnTo>
                  <a:pt x="2160" y="94"/>
                </a:lnTo>
                <a:lnTo>
                  <a:pt x="2066" y="77"/>
                </a:lnTo>
                <a:lnTo>
                  <a:pt x="1971" y="61"/>
                </a:lnTo>
                <a:lnTo>
                  <a:pt x="1876" y="49"/>
                </a:lnTo>
                <a:lnTo>
                  <a:pt x="1781" y="38"/>
                </a:lnTo>
                <a:lnTo>
                  <a:pt x="1685" y="28"/>
                </a:lnTo>
                <a:lnTo>
                  <a:pt x="1591" y="19"/>
                </a:lnTo>
                <a:lnTo>
                  <a:pt x="1497" y="12"/>
                </a:lnTo>
                <a:lnTo>
                  <a:pt x="1403" y="7"/>
                </a:lnTo>
                <a:lnTo>
                  <a:pt x="1309" y="2"/>
                </a:lnTo>
                <a:lnTo>
                  <a:pt x="1216" y="1"/>
                </a:lnTo>
                <a:lnTo>
                  <a:pt x="1123" y="0"/>
                </a:lnTo>
                <a:lnTo>
                  <a:pt x="1033" y="0"/>
                </a:lnTo>
                <a:lnTo>
                  <a:pt x="943" y="1"/>
                </a:lnTo>
                <a:lnTo>
                  <a:pt x="855" y="4"/>
                </a:lnTo>
                <a:lnTo>
                  <a:pt x="767" y="7"/>
                </a:lnTo>
                <a:lnTo>
                  <a:pt x="682" y="11"/>
                </a:lnTo>
                <a:lnTo>
                  <a:pt x="597" y="17"/>
                </a:lnTo>
                <a:lnTo>
                  <a:pt x="514" y="24"/>
                </a:lnTo>
                <a:lnTo>
                  <a:pt x="434" y="31"/>
                </a:lnTo>
                <a:lnTo>
                  <a:pt x="356" y="39"/>
                </a:lnTo>
                <a:lnTo>
                  <a:pt x="280" y="49"/>
                </a:lnTo>
                <a:lnTo>
                  <a:pt x="207" y="59"/>
                </a:lnTo>
                <a:lnTo>
                  <a:pt x="135" y="68"/>
                </a:lnTo>
                <a:lnTo>
                  <a:pt x="66" y="80"/>
                </a:lnTo>
                <a:lnTo>
                  <a:pt x="0" y="91"/>
                </a:lnTo>
                <a:lnTo>
                  <a:pt x="0" y="92"/>
                </a:lnTo>
                <a:lnTo>
                  <a:pt x="0" y="92"/>
                </a:lnTo>
                <a:lnTo>
                  <a:pt x="66" y="80"/>
                </a:lnTo>
                <a:lnTo>
                  <a:pt x="66" y="80"/>
                </a:lnTo>
                <a:lnTo>
                  <a:pt x="135" y="70"/>
                </a:lnTo>
                <a:lnTo>
                  <a:pt x="135" y="70"/>
                </a:lnTo>
                <a:lnTo>
                  <a:pt x="207" y="59"/>
                </a:lnTo>
                <a:lnTo>
                  <a:pt x="207" y="59"/>
                </a:lnTo>
                <a:lnTo>
                  <a:pt x="280" y="49"/>
                </a:lnTo>
                <a:lnTo>
                  <a:pt x="280" y="49"/>
                </a:lnTo>
                <a:lnTo>
                  <a:pt x="357" y="40"/>
                </a:lnTo>
                <a:lnTo>
                  <a:pt x="357" y="40"/>
                </a:lnTo>
                <a:lnTo>
                  <a:pt x="434" y="32"/>
                </a:lnTo>
                <a:lnTo>
                  <a:pt x="434" y="32"/>
                </a:lnTo>
                <a:lnTo>
                  <a:pt x="516" y="25"/>
                </a:lnTo>
                <a:lnTo>
                  <a:pt x="516" y="25"/>
                </a:lnTo>
                <a:lnTo>
                  <a:pt x="597" y="18"/>
                </a:lnTo>
                <a:lnTo>
                  <a:pt x="597" y="18"/>
                </a:lnTo>
                <a:lnTo>
                  <a:pt x="682" y="12"/>
                </a:lnTo>
                <a:lnTo>
                  <a:pt x="682" y="12"/>
                </a:lnTo>
                <a:lnTo>
                  <a:pt x="767" y="8"/>
                </a:lnTo>
                <a:lnTo>
                  <a:pt x="767" y="8"/>
                </a:lnTo>
                <a:lnTo>
                  <a:pt x="855" y="4"/>
                </a:lnTo>
                <a:lnTo>
                  <a:pt x="855" y="4"/>
                </a:lnTo>
                <a:lnTo>
                  <a:pt x="943" y="2"/>
                </a:lnTo>
                <a:lnTo>
                  <a:pt x="943" y="2"/>
                </a:lnTo>
                <a:lnTo>
                  <a:pt x="1033" y="1"/>
                </a:lnTo>
                <a:lnTo>
                  <a:pt x="1033" y="1"/>
                </a:lnTo>
                <a:lnTo>
                  <a:pt x="1123" y="1"/>
                </a:lnTo>
                <a:lnTo>
                  <a:pt x="1123" y="1"/>
                </a:lnTo>
                <a:lnTo>
                  <a:pt x="1216" y="1"/>
                </a:lnTo>
                <a:lnTo>
                  <a:pt x="1216" y="1"/>
                </a:lnTo>
                <a:lnTo>
                  <a:pt x="1309" y="4"/>
                </a:lnTo>
                <a:lnTo>
                  <a:pt x="1309" y="4"/>
                </a:lnTo>
                <a:lnTo>
                  <a:pt x="1401" y="8"/>
                </a:lnTo>
                <a:lnTo>
                  <a:pt x="1401" y="8"/>
                </a:lnTo>
                <a:lnTo>
                  <a:pt x="1496" y="14"/>
                </a:lnTo>
                <a:lnTo>
                  <a:pt x="1496" y="14"/>
                </a:lnTo>
                <a:lnTo>
                  <a:pt x="1591" y="19"/>
                </a:lnTo>
                <a:lnTo>
                  <a:pt x="1591" y="19"/>
                </a:lnTo>
                <a:lnTo>
                  <a:pt x="1685" y="28"/>
                </a:lnTo>
                <a:lnTo>
                  <a:pt x="1685" y="28"/>
                </a:lnTo>
                <a:lnTo>
                  <a:pt x="1781" y="38"/>
                </a:lnTo>
                <a:lnTo>
                  <a:pt x="1781" y="38"/>
                </a:lnTo>
                <a:lnTo>
                  <a:pt x="1876" y="50"/>
                </a:lnTo>
                <a:lnTo>
                  <a:pt x="1876" y="50"/>
                </a:lnTo>
                <a:lnTo>
                  <a:pt x="1971" y="63"/>
                </a:lnTo>
                <a:lnTo>
                  <a:pt x="1971" y="63"/>
                </a:lnTo>
                <a:lnTo>
                  <a:pt x="2066" y="78"/>
                </a:lnTo>
                <a:lnTo>
                  <a:pt x="2066" y="78"/>
                </a:lnTo>
                <a:lnTo>
                  <a:pt x="2160" y="94"/>
                </a:lnTo>
                <a:lnTo>
                  <a:pt x="2160" y="94"/>
                </a:lnTo>
                <a:lnTo>
                  <a:pt x="2254" y="113"/>
                </a:lnTo>
                <a:lnTo>
                  <a:pt x="2254" y="113"/>
                </a:lnTo>
                <a:lnTo>
                  <a:pt x="2347" y="133"/>
                </a:lnTo>
                <a:lnTo>
                  <a:pt x="2347" y="133"/>
                </a:lnTo>
                <a:lnTo>
                  <a:pt x="2440" y="156"/>
                </a:lnTo>
                <a:lnTo>
                  <a:pt x="2440" y="156"/>
                </a:lnTo>
                <a:lnTo>
                  <a:pt x="2533" y="181"/>
                </a:lnTo>
                <a:lnTo>
                  <a:pt x="2649" y="212"/>
                </a:lnTo>
                <a:lnTo>
                  <a:pt x="2769" y="240"/>
                </a:lnTo>
                <a:lnTo>
                  <a:pt x="2890" y="265"/>
                </a:lnTo>
                <a:lnTo>
                  <a:pt x="3013" y="288"/>
                </a:lnTo>
                <a:lnTo>
                  <a:pt x="3139" y="307"/>
                </a:lnTo>
                <a:lnTo>
                  <a:pt x="3265" y="323"/>
                </a:lnTo>
                <a:lnTo>
                  <a:pt x="3392" y="337"/>
                </a:lnTo>
                <a:lnTo>
                  <a:pt x="3521" y="347"/>
                </a:lnTo>
                <a:lnTo>
                  <a:pt x="3652" y="354"/>
                </a:lnTo>
                <a:lnTo>
                  <a:pt x="3782" y="356"/>
                </a:lnTo>
                <a:lnTo>
                  <a:pt x="3916" y="358"/>
                </a:lnTo>
                <a:lnTo>
                  <a:pt x="4049" y="354"/>
                </a:lnTo>
                <a:lnTo>
                  <a:pt x="4183" y="348"/>
                </a:lnTo>
                <a:lnTo>
                  <a:pt x="4318" y="338"/>
                </a:lnTo>
                <a:lnTo>
                  <a:pt x="4453" y="326"/>
                </a:lnTo>
                <a:lnTo>
                  <a:pt x="4589" y="309"/>
                </a:lnTo>
                <a:lnTo>
                  <a:pt x="4725" y="289"/>
                </a:lnTo>
                <a:lnTo>
                  <a:pt x="4862" y="265"/>
                </a:lnTo>
                <a:lnTo>
                  <a:pt x="4998" y="237"/>
                </a:lnTo>
                <a:lnTo>
                  <a:pt x="5134" y="208"/>
                </a:lnTo>
                <a:lnTo>
                  <a:pt x="5272" y="172"/>
                </a:lnTo>
                <a:lnTo>
                  <a:pt x="5409" y="134"/>
                </a:lnTo>
                <a:lnTo>
                  <a:pt x="5545" y="92"/>
                </a:lnTo>
                <a:lnTo>
                  <a:pt x="5680" y="46"/>
                </a:lnTo>
                <a:lnTo>
                  <a:pt x="5747" y="22"/>
                </a:lnTo>
              </a:path>
            </a:pathLst>
          </a:custGeom>
          <a:noFill/>
          <a:ln w="0" cap="flat">
            <a:solidFill>
              <a:srgbClr val="FFFFFF"/>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68580" tIns="34290" rIns="68580" bIns="34290" numCol="1" anchor="t" anchorCtr="0" compatLnSpc="1">
            <a:prstTxWarp prst="textNoShape">
              <a:avLst/>
            </a:prstTxWarp>
          </a:bodyPr>
          <a:lstStyle/>
          <a:p>
            <a:endParaRPr lang="en-GB" sz="1350">
              <a:solidFill>
                <a:srgbClr val="58585A"/>
              </a:solidFill>
            </a:endParaRPr>
          </a:p>
        </p:txBody>
      </p:sp>
      <p:sp>
        <p:nvSpPr>
          <p:cNvPr id="17" name="TextBox 16"/>
          <p:cNvSpPr txBox="1"/>
          <p:nvPr userDrawn="1"/>
        </p:nvSpPr>
        <p:spPr>
          <a:xfrm>
            <a:off x="241301" y="4869418"/>
            <a:ext cx="1909497" cy="92333"/>
          </a:xfrm>
          <a:prstGeom prst="rect">
            <a:avLst/>
          </a:prstGeom>
          <a:noFill/>
        </p:spPr>
        <p:txBody>
          <a:bodyPr wrap="none" tIns="0" bIns="0" rtlCol="0">
            <a:spAutoFit/>
          </a:bodyPr>
          <a:lstStyle/>
          <a:p>
            <a:r>
              <a:rPr lang="en-GB" sz="600" dirty="0">
                <a:solidFill>
                  <a:srgbClr val="FFFFFF"/>
                </a:solidFill>
                <a:latin typeface="Myriad Pro" pitchFamily="34" charset="0"/>
              </a:rPr>
              <a:t>© The Insights Group Ltd, 2011. All rights reserved.</a:t>
            </a:r>
          </a:p>
        </p:txBody>
      </p:sp>
      <p:grpSp>
        <p:nvGrpSpPr>
          <p:cNvPr id="20" name="Group 19"/>
          <p:cNvGrpSpPr/>
          <p:nvPr userDrawn="1"/>
        </p:nvGrpSpPr>
        <p:grpSpPr>
          <a:xfrm>
            <a:off x="-3176" y="4377928"/>
            <a:ext cx="9147176" cy="765572"/>
            <a:chOff x="-1588" y="5838826"/>
            <a:chExt cx="9147176" cy="1020762"/>
          </a:xfrm>
        </p:grpSpPr>
        <p:sp>
          <p:nvSpPr>
            <p:cNvPr id="21" name="Freeform 11"/>
            <p:cNvSpPr>
              <a:spLocks/>
            </p:cNvSpPr>
            <p:nvPr userDrawn="1"/>
          </p:nvSpPr>
          <p:spPr bwMode="auto">
            <a:xfrm>
              <a:off x="-1588" y="5838826"/>
              <a:ext cx="9147176" cy="1020762"/>
            </a:xfrm>
            <a:custGeom>
              <a:avLst/>
              <a:gdLst>
                <a:gd name="T0" fmla="*/ 4096 w 4096"/>
                <a:gd name="T1" fmla="*/ 458 h 458"/>
                <a:gd name="T2" fmla="*/ 4096 w 4096"/>
                <a:gd name="T3" fmla="*/ 99 h 458"/>
                <a:gd name="T4" fmla="*/ 1958 w 4096"/>
                <a:gd name="T5" fmla="*/ 224 h 458"/>
                <a:gd name="T6" fmla="*/ 0 w 4096"/>
                <a:gd name="T7" fmla="*/ 62 h 458"/>
                <a:gd name="T8" fmla="*/ 0 w 4096"/>
                <a:gd name="T9" fmla="*/ 458 h 458"/>
                <a:gd name="T10" fmla="*/ 4096 w 4096"/>
                <a:gd name="T11" fmla="*/ 458 h 458"/>
              </a:gdLst>
              <a:ahLst/>
              <a:cxnLst>
                <a:cxn ang="0">
                  <a:pos x="T0" y="T1"/>
                </a:cxn>
                <a:cxn ang="0">
                  <a:pos x="T2" y="T3"/>
                </a:cxn>
                <a:cxn ang="0">
                  <a:pos x="T4" y="T5"/>
                </a:cxn>
                <a:cxn ang="0">
                  <a:pos x="T6" y="T7"/>
                </a:cxn>
                <a:cxn ang="0">
                  <a:pos x="T8" y="T9"/>
                </a:cxn>
                <a:cxn ang="0">
                  <a:pos x="T10" y="T11"/>
                </a:cxn>
              </a:cxnLst>
              <a:rect l="0" t="0" r="r" b="b"/>
              <a:pathLst>
                <a:path w="4096" h="458">
                  <a:moveTo>
                    <a:pt x="4096" y="458"/>
                  </a:moveTo>
                  <a:cubicBezTo>
                    <a:pt x="4096" y="99"/>
                    <a:pt x="4096" y="99"/>
                    <a:pt x="4096" y="99"/>
                  </a:cubicBezTo>
                  <a:cubicBezTo>
                    <a:pt x="3628" y="283"/>
                    <a:pt x="2767" y="441"/>
                    <a:pt x="1958" y="224"/>
                  </a:cubicBezTo>
                  <a:cubicBezTo>
                    <a:pt x="1153" y="6"/>
                    <a:pt x="568" y="0"/>
                    <a:pt x="0" y="62"/>
                  </a:cubicBezTo>
                  <a:cubicBezTo>
                    <a:pt x="0" y="458"/>
                    <a:pt x="0" y="458"/>
                    <a:pt x="0" y="458"/>
                  </a:cubicBezTo>
                  <a:lnTo>
                    <a:pt x="4096" y="458"/>
                  </a:lnTo>
                  <a:close/>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en-GB" sz="1350">
                <a:solidFill>
                  <a:srgbClr val="58585A"/>
                </a:solidFill>
              </a:endParaRPr>
            </a:p>
          </p:txBody>
        </p:sp>
        <p:sp>
          <p:nvSpPr>
            <p:cNvPr id="22" name="Freeform 13"/>
            <p:cNvSpPr>
              <a:spLocks/>
            </p:cNvSpPr>
            <p:nvPr userDrawn="1"/>
          </p:nvSpPr>
          <p:spPr bwMode="auto">
            <a:xfrm>
              <a:off x="-1588" y="6032500"/>
              <a:ext cx="9132888" cy="568325"/>
            </a:xfrm>
            <a:custGeom>
              <a:avLst/>
              <a:gdLst>
                <a:gd name="T0" fmla="*/ 5685 w 5753"/>
                <a:gd name="T1" fmla="*/ 46 h 358"/>
                <a:gd name="T2" fmla="*/ 5412 w 5753"/>
                <a:gd name="T3" fmla="*/ 133 h 358"/>
                <a:gd name="T4" fmla="*/ 5276 w 5753"/>
                <a:gd name="T5" fmla="*/ 171 h 358"/>
                <a:gd name="T6" fmla="*/ 5003 w 5753"/>
                <a:gd name="T7" fmla="*/ 237 h 358"/>
                <a:gd name="T8" fmla="*/ 4866 w 5753"/>
                <a:gd name="T9" fmla="*/ 264 h 358"/>
                <a:gd name="T10" fmla="*/ 4593 w 5753"/>
                <a:gd name="T11" fmla="*/ 308 h 358"/>
                <a:gd name="T12" fmla="*/ 4457 w 5753"/>
                <a:gd name="T13" fmla="*/ 325 h 358"/>
                <a:gd name="T14" fmla="*/ 4187 w 5753"/>
                <a:gd name="T15" fmla="*/ 347 h 358"/>
                <a:gd name="T16" fmla="*/ 4052 w 5753"/>
                <a:gd name="T17" fmla="*/ 354 h 358"/>
                <a:gd name="T18" fmla="*/ 3786 w 5753"/>
                <a:gd name="T19" fmla="*/ 357 h 358"/>
                <a:gd name="T20" fmla="*/ 3655 w 5753"/>
                <a:gd name="T21" fmla="*/ 353 h 358"/>
                <a:gd name="T22" fmla="*/ 3396 w 5753"/>
                <a:gd name="T23" fmla="*/ 336 h 358"/>
                <a:gd name="T24" fmla="*/ 3268 w 5753"/>
                <a:gd name="T25" fmla="*/ 323 h 358"/>
                <a:gd name="T26" fmla="*/ 3016 w 5753"/>
                <a:gd name="T27" fmla="*/ 287 h 358"/>
                <a:gd name="T28" fmla="*/ 2894 w 5753"/>
                <a:gd name="T29" fmla="*/ 264 h 358"/>
                <a:gd name="T30" fmla="*/ 2653 w 5753"/>
                <a:gd name="T31" fmla="*/ 211 h 358"/>
                <a:gd name="T32" fmla="*/ 2444 w 5753"/>
                <a:gd name="T33" fmla="*/ 156 h 358"/>
                <a:gd name="T34" fmla="*/ 2162 w 5753"/>
                <a:gd name="T35" fmla="*/ 94 h 358"/>
                <a:gd name="T36" fmla="*/ 1878 w 5753"/>
                <a:gd name="T37" fmla="*/ 49 h 358"/>
                <a:gd name="T38" fmla="*/ 1593 w 5753"/>
                <a:gd name="T39" fmla="*/ 20 h 358"/>
                <a:gd name="T40" fmla="*/ 1310 w 5753"/>
                <a:gd name="T41" fmla="*/ 3 h 358"/>
                <a:gd name="T42" fmla="*/ 1034 w 5753"/>
                <a:gd name="T43" fmla="*/ 0 h 358"/>
                <a:gd name="T44" fmla="*/ 768 w 5753"/>
                <a:gd name="T45" fmla="*/ 7 h 358"/>
                <a:gd name="T46" fmla="*/ 515 w 5753"/>
                <a:gd name="T47" fmla="*/ 24 h 358"/>
                <a:gd name="T48" fmla="*/ 280 w 5753"/>
                <a:gd name="T49" fmla="*/ 49 h 358"/>
                <a:gd name="T50" fmla="*/ 66 w 5753"/>
                <a:gd name="T51" fmla="*/ 80 h 358"/>
                <a:gd name="T52" fmla="*/ 0 w 5753"/>
                <a:gd name="T53" fmla="*/ 93 h 358"/>
                <a:gd name="T54" fmla="*/ 135 w 5753"/>
                <a:gd name="T55" fmla="*/ 70 h 358"/>
                <a:gd name="T56" fmla="*/ 207 w 5753"/>
                <a:gd name="T57" fmla="*/ 59 h 358"/>
                <a:gd name="T58" fmla="*/ 357 w 5753"/>
                <a:gd name="T59" fmla="*/ 41 h 358"/>
                <a:gd name="T60" fmla="*/ 435 w 5753"/>
                <a:gd name="T61" fmla="*/ 32 h 358"/>
                <a:gd name="T62" fmla="*/ 598 w 5753"/>
                <a:gd name="T63" fmla="*/ 18 h 358"/>
                <a:gd name="T64" fmla="*/ 682 w 5753"/>
                <a:gd name="T65" fmla="*/ 13 h 358"/>
                <a:gd name="T66" fmla="*/ 855 w 5753"/>
                <a:gd name="T67" fmla="*/ 4 h 358"/>
                <a:gd name="T68" fmla="*/ 944 w 5753"/>
                <a:gd name="T69" fmla="*/ 3 h 358"/>
                <a:gd name="T70" fmla="*/ 1124 w 5753"/>
                <a:gd name="T71" fmla="*/ 1 h 358"/>
                <a:gd name="T72" fmla="*/ 1217 w 5753"/>
                <a:gd name="T73" fmla="*/ 1 h 358"/>
                <a:gd name="T74" fmla="*/ 1403 w 5753"/>
                <a:gd name="T75" fmla="*/ 8 h 358"/>
                <a:gd name="T76" fmla="*/ 1497 w 5753"/>
                <a:gd name="T77" fmla="*/ 14 h 358"/>
                <a:gd name="T78" fmla="*/ 1687 w 5753"/>
                <a:gd name="T79" fmla="*/ 28 h 358"/>
                <a:gd name="T80" fmla="*/ 1782 w 5753"/>
                <a:gd name="T81" fmla="*/ 38 h 358"/>
                <a:gd name="T82" fmla="*/ 1972 w 5753"/>
                <a:gd name="T83" fmla="*/ 63 h 358"/>
                <a:gd name="T84" fmla="*/ 2068 w 5753"/>
                <a:gd name="T85" fmla="*/ 79 h 358"/>
                <a:gd name="T86" fmla="*/ 2257 w 5753"/>
                <a:gd name="T87" fmla="*/ 114 h 358"/>
                <a:gd name="T88" fmla="*/ 2349 w 5753"/>
                <a:gd name="T89" fmla="*/ 133 h 358"/>
                <a:gd name="T90" fmla="*/ 2535 w 5753"/>
                <a:gd name="T91" fmla="*/ 181 h 358"/>
                <a:gd name="T92" fmla="*/ 2892 w 5753"/>
                <a:gd name="T93" fmla="*/ 266 h 358"/>
                <a:gd name="T94" fmla="*/ 3268 w 5753"/>
                <a:gd name="T95" fmla="*/ 323 h 358"/>
                <a:gd name="T96" fmla="*/ 3655 w 5753"/>
                <a:gd name="T97" fmla="*/ 354 h 358"/>
                <a:gd name="T98" fmla="*/ 4053 w 5753"/>
                <a:gd name="T99" fmla="*/ 354 h 358"/>
                <a:gd name="T100" fmla="*/ 4457 w 5753"/>
                <a:gd name="T101" fmla="*/ 326 h 358"/>
                <a:gd name="T102" fmla="*/ 4866 w 5753"/>
                <a:gd name="T103" fmla="*/ 266 h 358"/>
                <a:gd name="T104" fmla="*/ 5277 w 5753"/>
                <a:gd name="T105" fmla="*/ 173 h 358"/>
                <a:gd name="T106" fmla="*/ 5685 w 5753"/>
                <a:gd name="T107" fmla="*/ 46 h 3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5753" h="358">
                  <a:moveTo>
                    <a:pt x="5753" y="21"/>
                  </a:moveTo>
                  <a:lnTo>
                    <a:pt x="5685" y="46"/>
                  </a:lnTo>
                  <a:lnTo>
                    <a:pt x="5685" y="46"/>
                  </a:lnTo>
                  <a:lnTo>
                    <a:pt x="5549" y="91"/>
                  </a:lnTo>
                  <a:lnTo>
                    <a:pt x="5549" y="91"/>
                  </a:lnTo>
                  <a:lnTo>
                    <a:pt x="5412" y="133"/>
                  </a:lnTo>
                  <a:lnTo>
                    <a:pt x="5412" y="133"/>
                  </a:lnTo>
                  <a:lnTo>
                    <a:pt x="5276" y="171"/>
                  </a:lnTo>
                  <a:lnTo>
                    <a:pt x="5276" y="171"/>
                  </a:lnTo>
                  <a:lnTo>
                    <a:pt x="5139" y="207"/>
                  </a:lnTo>
                  <a:lnTo>
                    <a:pt x="5139" y="207"/>
                  </a:lnTo>
                  <a:lnTo>
                    <a:pt x="5003" y="237"/>
                  </a:lnTo>
                  <a:lnTo>
                    <a:pt x="5003" y="237"/>
                  </a:lnTo>
                  <a:lnTo>
                    <a:pt x="4866" y="264"/>
                  </a:lnTo>
                  <a:lnTo>
                    <a:pt x="4866" y="264"/>
                  </a:lnTo>
                  <a:lnTo>
                    <a:pt x="4730" y="288"/>
                  </a:lnTo>
                  <a:lnTo>
                    <a:pt x="4730" y="288"/>
                  </a:lnTo>
                  <a:lnTo>
                    <a:pt x="4593" y="308"/>
                  </a:lnTo>
                  <a:lnTo>
                    <a:pt x="4593" y="308"/>
                  </a:lnTo>
                  <a:lnTo>
                    <a:pt x="4457" y="325"/>
                  </a:lnTo>
                  <a:lnTo>
                    <a:pt x="4457" y="325"/>
                  </a:lnTo>
                  <a:lnTo>
                    <a:pt x="4322" y="337"/>
                  </a:lnTo>
                  <a:lnTo>
                    <a:pt x="4322" y="337"/>
                  </a:lnTo>
                  <a:lnTo>
                    <a:pt x="4187" y="347"/>
                  </a:lnTo>
                  <a:lnTo>
                    <a:pt x="4187" y="347"/>
                  </a:lnTo>
                  <a:lnTo>
                    <a:pt x="4052" y="354"/>
                  </a:lnTo>
                  <a:lnTo>
                    <a:pt x="4052" y="354"/>
                  </a:lnTo>
                  <a:lnTo>
                    <a:pt x="3919" y="357"/>
                  </a:lnTo>
                  <a:lnTo>
                    <a:pt x="3919" y="357"/>
                  </a:lnTo>
                  <a:lnTo>
                    <a:pt x="3786" y="357"/>
                  </a:lnTo>
                  <a:lnTo>
                    <a:pt x="3786" y="357"/>
                  </a:lnTo>
                  <a:lnTo>
                    <a:pt x="3655" y="353"/>
                  </a:lnTo>
                  <a:lnTo>
                    <a:pt x="3655" y="353"/>
                  </a:lnTo>
                  <a:lnTo>
                    <a:pt x="3524" y="346"/>
                  </a:lnTo>
                  <a:lnTo>
                    <a:pt x="3524" y="346"/>
                  </a:lnTo>
                  <a:lnTo>
                    <a:pt x="3396" y="336"/>
                  </a:lnTo>
                  <a:lnTo>
                    <a:pt x="3396" y="336"/>
                  </a:lnTo>
                  <a:lnTo>
                    <a:pt x="3268" y="323"/>
                  </a:lnTo>
                  <a:lnTo>
                    <a:pt x="3268" y="323"/>
                  </a:lnTo>
                  <a:lnTo>
                    <a:pt x="3141" y="306"/>
                  </a:lnTo>
                  <a:lnTo>
                    <a:pt x="3141" y="306"/>
                  </a:lnTo>
                  <a:lnTo>
                    <a:pt x="3016" y="287"/>
                  </a:lnTo>
                  <a:lnTo>
                    <a:pt x="3016" y="287"/>
                  </a:lnTo>
                  <a:lnTo>
                    <a:pt x="2894" y="264"/>
                  </a:lnTo>
                  <a:lnTo>
                    <a:pt x="2894" y="264"/>
                  </a:lnTo>
                  <a:lnTo>
                    <a:pt x="2771" y="239"/>
                  </a:lnTo>
                  <a:lnTo>
                    <a:pt x="2771" y="239"/>
                  </a:lnTo>
                  <a:lnTo>
                    <a:pt x="2653" y="211"/>
                  </a:lnTo>
                  <a:lnTo>
                    <a:pt x="2653" y="211"/>
                  </a:lnTo>
                  <a:lnTo>
                    <a:pt x="2535" y="180"/>
                  </a:lnTo>
                  <a:lnTo>
                    <a:pt x="2444" y="156"/>
                  </a:lnTo>
                  <a:lnTo>
                    <a:pt x="2351" y="133"/>
                  </a:lnTo>
                  <a:lnTo>
                    <a:pt x="2257" y="112"/>
                  </a:lnTo>
                  <a:lnTo>
                    <a:pt x="2162" y="94"/>
                  </a:lnTo>
                  <a:lnTo>
                    <a:pt x="2068" y="77"/>
                  </a:lnTo>
                  <a:lnTo>
                    <a:pt x="1972" y="62"/>
                  </a:lnTo>
                  <a:lnTo>
                    <a:pt x="1878" y="49"/>
                  </a:lnTo>
                  <a:lnTo>
                    <a:pt x="1782" y="38"/>
                  </a:lnTo>
                  <a:lnTo>
                    <a:pt x="1687" y="28"/>
                  </a:lnTo>
                  <a:lnTo>
                    <a:pt x="1593" y="20"/>
                  </a:lnTo>
                  <a:lnTo>
                    <a:pt x="1498" y="13"/>
                  </a:lnTo>
                  <a:lnTo>
                    <a:pt x="1404" y="7"/>
                  </a:lnTo>
                  <a:lnTo>
                    <a:pt x="1310" y="3"/>
                  </a:lnTo>
                  <a:lnTo>
                    <a:pt x="1217" y="1"/>
                  </a:lnTo>
                  <a:lnTo>
                    <a:pt x="1124" y="0"/>
                  </a:lnTo>
                  <a:lnTo>
                    <a:pt x="1034" y="0"/>
                  </a:lnTo>
                  <a:lnTo>
                    <a:pt x="944" y="1"/>
                  </a:lnTo>
                  <a:lnTo>
                    <a:pt x="855" y="4"/>
                  </a:lnTo>
                  <a:lnTo>
                    <a:pt x="768" y="7"/>
                  </a:lnTo>
                  <a:lnTo>
                    <a:pt x="682" y="11"/>
                  </a:lnTo>
                  <a:lnTo>
                    <a:pt x="598" y="17"/>
                  </a:lnTo>
                  <a:lnTo>
                    <a:pt x="515" y="24"/>
                  </a:lnTo>
                  <a:lnTo>
                    <a:pt x="435" y="31"/>
                  </a:lnTo>
                  <a:lnTo>
                    <a:pt x="356" y="39"/>
                  </a:lnTo>
                  <a:lnTo>
                    <a:pt x="280" y="49"/>
                  </a:lnTo>
                  <a:lnTo>
                    <a:pt x="207" y="59"/>
                  </a:lnTo>
                  <a:lnTo>
                    <a:pt x="135" y="69"/>
                  </a:lnTo>
                  <a:lnTo>
                    <a:pt x="66" y="80"/>
                  </a:lnTo>
                  <a:lnTo>
                    <a:pt x="0" y="91"/>
                  </a:lnTo>
                  <a:lnTo>
                    <a:pt x="0" y="93"/>
                  </a:lnTo>
                  <a:lnTo>
                    <a:pt x="0" y="93"/>
                  </a:lnTo>
                  <a:lnTo>
                    <a:pt x="66" y="80"/>
                  </a:lnTo>
                  <a:lnTo>
                    <a:pt x="66" y="80"/>
                  </a:lnTo>
                  <a:lnTo>
                    <a:pt x="135" y="70"/>
                  </a:lnTo>
                  <a:lnTo>
                    <a:pt x="135" y="70"/>
                  </a:lnTo>
                  <a:lnTo>
                    <a:pt x="207" y="59"/>
                  </a:lnTo>
                  <a:lnTo>
                    <a:pt x="207" y="59"/>
                  </a:lnTo>
                  <a:lnTo>
                    <a:pt x="280" y="49"/>
                  </a:lnTo>
                  <a:lnTo>
                    <a:pt x="280" y="49"/>
                  </a:lnTo>
                  <a:lnTo>
                    <a:pt x="357" y="41"/>
                  </a:lnTo>
                  <a:lnTo>
                    <a:pt x="357" y="41"/>
                  </a:lnTo>
                  <a:lnTo>
                    <a:pt x="435" y="32"/>
                  </a:lnTo>
                  <a:lnTo>
                    <a:pt x="435" y="32"/>
                  </a:lnTo>
                  <a:lnTo>
                    <a:pt x="516" y="25"/>
                  </a:lnTo>
                  <a:lnTo>
                    <a:pt x="516" y="25"/>
                  </a:lnTo>
                  <a:lnTo>
                    <a:pt x="598" y="18"/>
                  </a:lnTo>
                  <a:lnTo>
                    <a:pt x="598" y="18"/>
                  </a:lnTo>
                  <a:lnTo>
                    <a:pt x="682" y="13"/>
                  </a:lnTo>
                  <a:lnTo>
                    <a:pt x="682" y="13"/>
                  </a:lnTo>
                  <a:lnTo>
                    <a:pt x="768" y="8"/>
                  </a:lnTo>
                  <a:lnTo>
                    <a:pt x="768" y="8"/>
                  </a:lnTo>
                  <a:lnTo>
                    <a:pt x="855" y="4"/>
                  </a:lnTo>
                  <a:lnTo>
                    <a:pt x="855" y="4"/>
                  </a:lnTo>
                  <a:lnTo>
                    <a:pt x="944" y="3"/>
                  </a:lnTo>
                  <a:lnTo>
                    <a:pt x="944" y="3"/>
                  </a:lnTo>
                  <a:lnTo>
                    <a:pt x="1034" y="1"/>
                  </a:lnTo>
                  <a:lnTo>
                    <a:pt x="1034" y="1"/>
                  </a:lnTo>
                  <a:lnTo>
                    <a:pt x="1124" y="1"/>
                  </a:lnTo>
                  <a:lnTo>
                    <a:pt x="1124" y="1"/>
                  </a:lnTo>
                  <a:lnTo>
                    <a:pt x="1217" y="1"/>
                  </a:lnTo>
                  <a:lnTo>
                    <a:pt x="1217" y="1"/>
                  </a:lnTo>
                  <a:lnTo>
                    <a:pt x="1310" y="4"/>
                  </a:lnTo>
                  <a:lnTo>
                    <a:pt x="1310" y="4"/>
                  </a:lnTo>
                  <a:lnTo>
                    <a:pt x="1403" y="8"/>
                  </a:lnTo>
                  <a:lnTo>
                    <a:pt x="1403" y="8"/>
                  </a:lnTo>
                  <a:lnTo>
                    <a:pt x="1497" y="14"/>
                  </a:lnTo>
                  <a:lnTo>
                    <a:pt x="1497" y="14"/>
                  </a:lnTo>
                  <a:lnTo>
                    <a:pt x="1593" y="20"/>
                  </a:lnTo>
                  <a:lnTo>
                    <a:pt x="1593" y="20"/>
                  </a:lnTo>
                  <a:lnTo>
                    <a:pt x="1687" y="28"/>
                  </a:lnTo>
                  <a:lnTo>
                    <a:pt x="1687" y="28"/>
                  </a:lnTo>
                  <a:lnTo>
                    <a:pt x="1782" y="38"/>
                  </a:lnTo>
                  <a:lnTo>
                    <a:pt x="1782" y="38"/>
                  </a:lnTo>
                  <a:lnTo>
                    <a:pt x="1878" y="51"/>
                  </a:lnTo>
                  <a:lnTo>
                    <a:pt x="1878" y="51"/>
                  </a:lnTo>
                  <a:lnTo>
                    <a:pt x="1972" y="63"/>
                  </a:lnTo>
                  <a:lnTo>
                    <a:pt x="1972" y="63"/>
                  </a:lnTo>
                  <a:lnTo>
                    <a:pt x="2068" y="79"/>
                  </a:lnTo>
                  <a:lnTo>
                    <a:pt x="2068" y="79"/>
                  </a:lnTo>
                  <a:lnTo>
                    <a:pt x="2162" y="94"/>
                  </a:lnTo>
                  <a:lnTo>
                    <a:pt x="2162" y="94"/>
                  </a:lnTo>
                  <a:lnTo>
                    <a:pt x="2257" y="114"/>
                  </a:lnTo>
                  <a:lnTo>
                    <a:pt x="2257" y="114"/>
                  </a:lnTo>
                  <a:lnTo>
                    <a:pt x="2349" y="133"/>
                  </a:lnTo>
                  <a:lnTo>
                    <a:pt x="2349" y="133"/>
                  </a:lnTo>
                  <a:lnTo>
                    <a:pt x="2442" y="156"/>
                  </a:lnTo>
                  <a:lnTo>
                    <a:pt x="2442" y="156"/>
                  </a:lnTo>
                  <a:lnTo>
                    <a:pt x="2535" y="181"/>
                  </a:lnTo>
                  <a:lnTo>
                    <a:pt x="2652" y="212"/>
                  </a:lnTo>
                  <a:lnTo>
                    <a:pt x="2771" y="240"/>
                  </a:lnTo>
                  <a:lnTo>
                    <a:pt x="2892" y="266"/>
                  </a:lnTo>
                  <a:lnTo>
                    <a:pt x="3016" y="288"/>
                  </a:lnTo>
                  <a:lnTo>
                    <a:pt x="3141" y="308"/>
                  </a:lnTo>
                  <a:lnTo>
                    <a:pt x="3268" y="323"/>
                  </a:lnTo>
                  <a:lnTo>
                    <a:pt x="3395" y="337"/>
                  </a:lnTo>
                  <a:lnTo>
                    <a:pt x="3524" y="347"/>
                  </a:lnTo>
                  <a:lnTo>
                    <a:pt x="3655" y="354"/>
                  </a:lnTo>
                  <a:lnTo>
                    <a:pt x="3786" y="357"/>
                  </a:lnTo>
                  <a:lnTo>
                    <a:pt x="3919" y="358"/>
                  </a:lnTo>
                  <a:lnTo>
                    <a:pt x="4053" y="354"/>
                  </a:lnTo>
                  <a:lnTo>
                    <a:pt x="4187" y="349"/>
                  </a:lnTo>
                  <a:lnTo>
                    <a:pt x="4322" y="339"/>
                  </a:lnTo>
                  <a:lnTo>
                    <a:pt x="4457" y="326"/>
                  </a:lnTo>
                  <a:lnTo>
                    <a:pt x="4593" y="309"/>
                  </a:lnTo>
                  <a:lnTo>
                    <a:pt x="4730" y="289"/>
                  </a:lnTo>
                  <a:lnTo>
                    <a:pt x="4866" y="266"/>
                  </a:lnTo>
                  <a:lnTo>
                    <a:pt x="5003" y="237"/>
                  </a:lnTo>
                  <a:lnTo>
                    <a:pt x="5139" y="208"/>
                  </a:lnTo>
                  <a:lnTo>
                    <a:pt x="5277" y="173"/>
                  </a:lnTo>
                  <a:lnTo>
                    <a:pt x="5414" y="135"/>
                  </a:lnTo>
                  <a:lnTo>
                    <a:pt x="5550" y="93"/>
                  </a:lnTo>
                  <a:lnTo>
                    <a:pt x="5685" y="46"/>
                  </a:lnTo>
                  <a:lnTo>
                    <a:pt x="5753" y="21"/>
                  </a:lnTo>
                </a:path>
              </a:pathLst>
            </a:custGeom>
            <a:noFill/>
            <a:ln w="0" cap="flat">
              <a:solidFill>
                <a:srgbClr val="FFFFFF"/>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sz="1350">
                <a:solidFill>
                  <a:srgbClr val="58585A"/>
                </a:solidFill>
              </a:endParaRPr>
            </a:p>
          </p:txBody>
        </p:sp>
      </p:grpSp>
      <p:sp>
        <p:nvSpPr>
          <p:cNvPr id="23" name="TextBox 22"/>
          <p:cNvSpPr txBox="1"/>
          <p:nvPr userDrawn="1"/>
        </p:nvSpPr>
        <p:spPr>
          <a:xfrm>
            <a:off x="241300" y="4869418"/>
            <a:ext cx="1500732" cy="69250"/>
          </a:xfrm>
          <a:prstGeom prst="rect">
            <a:avLst/>
          </a:prstGeom>
          <a:noFill/>
        </p:spPr>
        <p:txBody>
          <a:bodyPr wrap="none" tIns="0" bIns="0" rtlCol="0">
            <a:spAutoFit/>
          </a:bodyPr>
          <a:lstStyle/>
          <a:p>
            <a:r>
              <a:rPr lang="en-GB" sz="450" dirty="0">
                <a:solidFill>
                  <a:srgbClr val="FFFFFF"/>
                </a:solidFill>
              </a:rPr>
              <a:t>© The Insights Group Ltd, 2011. All rights reserved.</a:t>
            </a:r>
          </a:p>
        </p:txBody>
      </p:sp>
    </p:spTree>
    <p:extLst>
      <p:ext uri="{BB962C8B-B14F-4D97-AF65-F5344CB8AC3E}">
        <p14:creationId xmlns:p14="http://schemas.microsoft.com/office/powerpoint/2010/main" val="191431749"/>
      </p:ext>
    </p:extLst>
  </p:cSld>
  <p:clrMapOvr>
    <a:masterClrMapping/>
  </p:clrMapOvr>
</p:sldLayout>
</file>

<file path=ppt/slideLayouts/slideLayout95.xml><?xml version="1.0" encoding="utf-8"?>
<p:sldLayout xmlns:a="http://schemas.openxmlformats.org/drawingml/2006/main" xmlns:r="http://schemas.openxmlformats.org/officeDocument/2006/relationships" xmlns:p="http://schemas.openxmlformats.org/presentationml/2006/main" type="obj" preserve="1">
  <p:cSld name="Pink - Single Column">
    <p:spTree>
      <p:nvGrpSpPr>
        <p:cNvPr id="1" name=""/>
        <p:cNvGrpSpPr/>
        <p:nvPr/>
      </p:nvGrpSpPr>
      <p:grpSpPr>
        <a:xfrm>
          <a:off x="0" y="0"/>
          <a:ext cx="0" cy="0"/>
          <a:chOff x="0" y="0"/>
          <a:chExt cx="0" cy="0"/>
        </a:xfrm>
      </p:grpSpPr>
      <p:sp>
        <p:nvSpPr>
          <p:cNvPr id="2" name="Title 1"/>
          <p:cNvSpPr>
            <a:spLocks noGrp="1"/>
          </p:cNvSpPr>
          <p:nvPr userDrawn="1">
            <p:ph type="title"/>
          </p:nvPr>
        </p:nvSpPr>
        <p:spPr>
          <a:xfrm>
            <a:off x="503040" y="87474"/>
            <a:ext cx="8101408" cy="857250"/>
          </a:xfrm>
        </p:spPr>
        <p:txBody>
          <a:bodyPr/>
          <a:lstStyle>
            <a:lvl1pPr>
              <a:defRPr>
                <a:solidFill>
                  <a:schemeClr val="tx2"/>
                </a:solidFill>
              </a:defRPr>
            </a:lvl1pPr>
          </a:lstStyle>
          <a:p>
            <a:r>
              <a:rPr lang="en-US"/>
              <a:t>Click to edit Master title style</a:t>
            </a:r>
            <a:endParaRPr lang="en-GB" dirty="0"/>
          </a:p>
        </p:txBody>
      </p:sp>
      <p:sp>
        <p:nvSpPr>
          <p:cNvPr id="3" name="Content Placeholder 2"/>
          <p:cNvSpPr>
            <a:spLocks noGrp="1"/>
          </p:cNvSpPr>
          <p:nvPr userDrawn="1">
            <p:ph idx="1"/>
          </p:nvPr>
        </p:nvSpPr>
        <p:spPr>
          <a:xfrm>
            <a:off x="503040" y="1059582"/>
            <a:ext cx="8101408" cy="3186354"/>
          </a:xfrm>
        </p:spPr>
        <p:txBody>
          <a:bodyPr/>
          <a:lstStyle>
            <a:lvl1pPr>
              <a:spcBef>
                <a:spcPts val="900"/>
              </a:spcBef>
              <a:spcAft>
                <a:spcPts val="750"/>
              </a:spcAft>
              <a:defRPr sz="2550">
                <a:latin typeface="+mj-lt"/>
              </a:defRPr>
            </a:lvl1pPr>
            <a:lvl2pPr>
              <a:buClr>
                <a:srgbClr val="E52B7B"/>
              </a:buClr>
              <a:defRPr>
                <a:latin typeface="+mj-lt"/>
              </a:defRPr>
            </a:lvl2pPr>
            <a:lvl3pPr>
              <a:buClr>
                <a:srgbClr val="E52B7B"/>
              </a:buClr>
              <a:defRPr>
                <a:latin typeface="+mj-lt"/>
              </a:defRPr>
            </a:lvl3pPr>
            <a:lvl4pPr>
              <a:buClr>
                <a:srgbClr val="E52B7B"/>
              </a:buClr>
              <a:defRPr>
                <a:latin typeface="+mj-lt"/>
              </a:defRPr>
            </a:lvl4pPr>
            <a:lvl5pPr>
              <a:buClr>
                <a:srgbClr val="E52B7B"/>
              </a:buClr>
              <a:defRPr>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grpSp>
        <p:nvGrpSpPr>
          <p:cNvPr id="26" name="Group 25"/>
          <p:cNvGrpSpPr/>
          <p:nvPr userDrawn="1"/>
        </p:nvGrpSpPr>
        <p:grpSpPr>
          <a:xfrm>
            <a:off x="-3176" y="4377928"/>
            <a:ext cx="9147176" cy="765572"/>
            <a:chOff x="-1588" y="5838826"/>
            <a:chExt cx="9147176" cy="1020762"/>
          </a:xfrm>
        </p:grpSpPr>
        <p:sp>
          <p:nvSpPr>
            <p:cNvPr id="27" name="Freeform 11"/>
            <p:cNvSpPr>
              <a:spLocks/>
            </p:cNvSpPr>
            <p:nvPr userDrawn="1"/>
          </p:nvSpPr>
          <p:spPr bwMode="auto">
            <a:xfrm>
              <a:off x="-1588" y="5838826"/>
              <a:ext cx="9147176" cy="1020762"/>
            </a:xfrm>
            <a:custGeom>
              <a:avLst/>
              <a:gdLst>
                <a:gd name="T0" fmla="*/ 4096 w 4096"/>
                <a:gd name="T1" fmla="*/ 458 h 458"/>
                <a:gd name="T2" fmla="*/ 4096 w 4096"/>
                <a:gd name="T3" fmla="*/ 99 h 458"/>
                <a:gd name="T4" fmla="*/ 1958 w 4096"/>
                <a:gd name="T5" fmla="*/ 224 h 458"/>
                <a:gd name="T6" fmla="*/ 0 w 4096"/>
                <a:gd name="T7" fmla="*/ 62 h 458"/>
                <a:gd name="T8" fmla="*/ 0 w 4096"/>
                <a:gd name="T9" fmla="*/ 458 h 458"/>
                <a:gd name="T10" fmla="*/ 4096 w 4096"/>
                <a:gd name="T11" fmla="*/ 458 h 458"/>
              </a:gdLst>
              <a:ahLst/>
              <a:cxnLst>
                <a:cxn ang="0">
                  <a:pos x="T0" y="T1"/>
                </a:cxn>
                <a:cxn ang="0">
                  <a:pos x="T2" y="T3"/>
                </a:cxn>
                <a:cxn ang="0">
                  <a:pos x="T4" y="T5"/>
                </a:cxn>
                <a:cxn ang="0">
                  <a:pos x="T6" y="T7"/>
                </a:cxn>
                <a:cxn ang="0">
                  <a:pos x="T8" y="T9"/>
                </a:cxn>
                <a:cxn ang="0">
                  <a:pos x="T10" y="T11"/>
                </a:cxn>
              </a:cxnLst>
              <a:rect l="0" t="0" r="r" b="b"/>
              <a:pathLst>
                <a:path w="4096" h="458">
                  <a:moveTo>
                    <a:pt x="4096" y="458"/>
                  </a:moveTo>
                  <a:cubicBezTo>
                    <a:pt x="4096" y="99"/>
                    <a:pt x="4096" y="99"/>
                    <a:pt x="4096" y="99"/>
                  </a:cubicBezTo>
                  <a:cubicBezTo>
                    <a:pt x="3628" y="283"/>
                    <a:pt x="2767" y="441"/>
                    <a:pt x="1958" y="224"/>
                  </a:cubicBezTo>
                  <a:cubicBezTo>
                    <a:pt x="1153" y="6"/>
                    <a:pt x="568" y="0"/>
                    <a:pt x="0" y="62"/>
                  </a:cubicBezTo>
                  <a:cubicBezTo>
                    <a:pt x="0" y="458"/>
                    <a:pt x="0" y="458"/>
                    <a:pt x="0" y="458"/>
                  </a:cubicBezTo>
                  <a:lnTo>
                    <a:pt x="4096" y="458"/>
                  </a:lnTo>
                  <a:close/>
                </a:path>
              </a:pathLst>
            </a:custGeom>
            <a:solidFill>
              <a:srgbClr val="E20072"/>
            </a:solidFill>
            <a:ln>
              <a:noFill/>
            </a:ln>
          </p:spPr>
          <p:txBody>
            <a:bodyPr vert="horz" wrap="square" lIns="91440" tIns="45720" rIns="91440" bIns="45720" numCol="1" anchor="t" anchorCtr="0" compatLnSpc="1">
              <a:prstTxWarp prst="textNoShape">
                <a:avLst/>
              </a:prstTxWarp>
            </a:bodyPr>
            <a:lstStyle/>
            <a:p>
              <a:endParaRPr lang="en-GB" sz="1350">
                <a:solidFill>
                  <a:srgbClr val="58585A"/>
                </a:solidFill>
              </a:endParaRPr>
            </a:p>
          </p:txBody>
        </p:sp>
        <p:sp>
          <p:nvSpPr>
            <p:cNvPr id="28" name="Freeform 13"/>
            <p:cNvSpPr>
              <a:spLocks/>
            </p:cNvSpPr>
            <p:nvPr userDrawn="1"/>
          </p:nvSpPr>
          <p:spPr bwMode="auto">
            <a:xfrm>
              <a:off x="-1588" y="6032500"/>
              <a:ext cx="9132888" cy="568325"/>
            </a:xfrm>
            <a:custGeom>
              <a:avLst/>
              <a:gdLst>
                <a:gd name="T0" fmla="*/ 5685 w 5753"/>
                <a:gd name="T1" fmla="*/ 46 h 358"/>
                <a:gd name="T2" fmla="*/ 5412 w 5753"/>
                <a:gd name="T3" fmla="*/ 133 h 358"/>
                <a:gd name="T4" fmla="*/ 5276 w 5753"/>
                <a:gd name="T5" fmla="*/ 171 h 358"/>
                <a:gd name="T6" fmla="*/ 5003 w 5753"/>
                <a:gd name="T7" fmla="*/ 237 h 358"/>
                <a:gd name="T8" fmla="*/ 4866 w 5753"/>
                <a:gd name="T9" fmla="*/ 264 h 358"/>
                <a:gd name="T10" fmla="*/ 4593 w 5753"/>
                <a:gd name="T11" fmla="*/ 308 h 358"/>
                <a:gd name="T12" fmla="*/ 4457 w 5753"/>
                <a:gd name="T13" fmla="*/ 325 h 358"/>
                <a:gd name="T14" fmla="*/ 4187 w 5753"/>
                <a:gd name="T15" fmla="*/ 347 h 358"/>
                <a:gd name="T16" fmla="*/ 4052 w 5753"/>
                <a:gd name="T17" fmla="*/ 354 h 358"/>
                <a:gd name="T18" fmla="*/ 3786 w 5753"/>
                <a:gd name="T19" fmla="*/ 357 h 358"/>
                <a:gd name="T20" fmla="*/ 3655 w 5753"/>
                <a:gd name="T21" fmla="*/ 353 h 358"/>
                <a:gd name="T22" fmla="*/ 3396 w 5753"/>
                <a:gd name="T23" fmla="*/ 336 h 358"/>
                <a:gd name="T24" fmla="*/ 3268 w 5753"/>
                <a:gd name="T25" fmla="*/ 323 h 358"/>
                <a:gd name="T26" fmla="*/ 3016 w 5753"/>
                <a:gd name="T27" fmla="*/ 287 h 358"/>
                <a:gd name="T28" fmla="*/ 2894 w 5753"/>
                <a:gd name="T29" fmla="*/ 264 h 358"/>
                <a:gd name="T30" fmla="*/ 2653 w 5753"/>
                <a:gd name="T31" fmla="*/ 211 h 358"/>
                <a:gd name="T32" fmla="*/ 2444 w 5753"/>
                <a:gd name="T33" fmla="*/ 156 h 358"/>
                <a:gd name="T34" fmla="*/ 2162 w 5753"/>
                <a:gd name="T35" fmla="*/ 94 h 358"/>
                <a:gd name="T36" fmla="*/ 1878 w 5753"/>
                <a:gd name="T37" fmla="*/ 49 h 358"/>
                <a:gd name="T38" fmla="*/ 1593 w 5753"/>
                <a:gd name="T39" fmla="*/ 20 h 358"/>
                <a:gd name="T40" fmla="*/ 1310 w 5753"/>
                <a:gd name="T41" fmla="*/ 3 h 358"/>
                <a:gd name="T42" fmla="*/ 1034 w 5753"/>
                <a:gd name="T43" fmla="*/ 0 h 358"/>
                <a:gd name="T44" fmla="*/ 768 w 5753"/>
                <a:gd name="T45" fmla="*/ 7 h 358"/>
                <a:gd name="T46" fmla="*/ 515 w 5753"/>
                <a:gd name="T47" fmla="*/ 24 h 358"/>
                <a:gd name="T48" fmla="*/ 280 w 5753"/>
                <a:gd name="T49" fmla="*/ 49 h 358"/>
                <a:gd name="T50" fmla="*/ 66 w 5753"/>
                <a:gd name="T51" fmla="*/ 80 h 358"/>
                <a:gd name="T52" fmla="*/ 0 w 5753"/>
                <a:gd name="T53" fmla="*/ 93 h 358"/>
                <a:gd name="T54" fmla="*/ 135 w 5753"/>
                <a:gd name="T55" fmla="*/ 70 h 358"/>
                <a:gd name="T56" fmla="*/ 207 w 5753"/>
                <a:gd name="T57" fmla="*/ 59 h 358"/>
                <a:gd name="T58" fmla="*/ 357 w 5753"/>
                <a:gd name="T59" fmla="*/ 41 h 358"/>
                <a:gd name="T60" fmla="*/ 435 w 5753"/>
                <a:gd name="T61" fmla="*/ 32 h 358"/>
                <a:gd name="T62" fmla="*/ 598 w 5753"/>
                <a:gd name="T63" fmla="*/ 18 h 358"/>
                <a:gd name="T64" fmla="*/ 682 w 5753"/>
                <a:gd name="T65" fmla="*/ 13 h 358"/>
                <a:gd name="T66" fmla="*/ 855 w 5753"/>
                <a:gd name="T67" fmla="*/ 4 h 358"/>
                <a:gd name="T68" fmla="*/ 944 w 5753"/>
                <a:gd name="T69" fmla="*/ 3 h 358"/>
                <a:gd name="T70" fmla="*/ 1124 w 5753"/>
                <a:gd name="T71" fmla="*/ 1 h 358"/>
                <a:gd name="T72" fmla="*/ 1217 w 5753"/>
                <a:gd name="T73" fmla="*/ 1 h 358"/>
                <a:gd name="T74" fmla="*/ 1403 w 5753"/>
                <a:gd name="T75" fmla="*/ 8 h 358"/>
                <a:gd name="T76" fmla="*/ 1497 w 5753"/>
                <a:gd name="T77" fmla="*/ 14 h 358"/>
                <a:gd name="T78" fmla="*/ 1687 w 5753"/>
                <a:gd name="T79" fmla="*/ 28 h 358"/>
                <a:gd name="T80" fmla="*/ 1782 w 5753"/>
                <a:gd name="T81" fmla="*/ 38 h 358"/>
                <a:gd name="T82" fmla="*/ 1972 w 5753"/>
                <a:gd name="T83" fmla="*/ 63 h 358"/>
                <a:gd name="T84" fmla="*/ 2068 w 5753"/>
                <a:gd name="T85" fmla="*/ 79 h 358"/>
                <a:gd name="T86" fmla="*/ 2257 w 5753"/>
                <a:gd name="T87" fmla="*/ 114 h 358"/>
                <a:gd name="T88" fmla="*/ 2349 w 5753"/>
                <a:gd name="T89" fmla="*/ 133 h 358"/>
                <a:gd name="T90" fmla="*/ 2535 w 5753"/>
                <a:gd name="T91" fmla="*/ 181 h 358"/>
                <a:gd name="T92" fmla="*/ 2892 w 5753"/>
                <a:gd name="T93" fmla="*/ 266 h 358"/>
                <a:gd name="T94" fmla="*/ 3268 w 5753"/>
                <a:gd name="T95" fmla="*/ 323 h 358"/>
                <a:gd name="T96" fmla="*/ 3655 w 5753"/>
                <a:gd name="T97" fmla="*/ 354 h 358"/>
                <a:gd name="T98" fmla="*/ 4053 w 5753"/>
                <a:gd name="T99" fmla="*/ 354 h 358"/>
                <a:gd name="T100" fmla="*/ 4457 w 5753"/>
                <a:gd name="T101" fmla="*/ 326 h 358"/>
                <a:gd name="T102" fmla="*/ 4866 w 5753"/>
                <a:gd name="T103" fmla="*/ 266 h 358"/>
                <a:gd name="T104" fmla="*/ 5277 w 5753"/>
                <a:gd name="T105" fmla="*/ 173 h 358"/>
                <a:gd name="T106" fmla="*/ 5685 w 5753"/>
                <a:gd name="T107" fmla="*/ 46 h 3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5753" h="358">
                  <a:moveTo>
                    <a:pt x="5753" y="21"/>
                  </a:moveTo>
                  <a:lnTo>
                    <a:pt x="5685" y="46"/>
                  </a:lnTo>
                  <a:lnTo>
                    <a:pt x="5685" y="46"/>
                  </a:lnTo>
                  <a:lnTo>
                    <a:pt x="5549" y="91"/>
                  </a:lnTo>
                  <a:lnTo>
                    <a:pt x="5549" y="91"/>
                  </a:lnTo>
                  <a:lnTo>
                    <a:pt x="5412" y="133"/>
                  </a:lnTo>
                  <a:lnTo>
                    <a:pt x="5412" y="133"/>
                  </a:lnTo>
                  <a:lnTo>
                    <a:pt x="5276" y="171"/>
                  </a:lnTo>
                  <a:lnTo>
                    <a:pt x="5276" y="171"/>
                  </a:lnTo>
                  <a:lnTo>
                    <a:pt x="5139" y="207"/>
                  </a:lnTo>
                  <a:lnTo>
                    <a:pt x="5139" y="207"/>
                  </a:lnTo>
                  <a:lnTo>
                    <a:pt x="5003" y="237"/>
                  </a:lnTo>
                  <a:lnTo>
                    <a:pt x="5003" y="237"/>
                  </a:lnTo>
                  <a:lnTo>
                    <a:pt x="4866" y="264"/>
                  </a:lnTo>
                  <a:lnTo>
                    <a:pt x="4866" y="264"/>
                  </a:lnTo>
                  <a:lnTo>
                    <a:pt x="4730" y="288"/>
                  </a:lnTo>
                  <a:lnTo>
                    <a:pt x="4730" y="288"/>
                  </a:lnTo>
                  <a:lnTo>
                    <a:pt x="4593" y="308"/>
                  </a:lnTo>
                  <a:lnTo>
                    <a:pt x="4593" y="308"/>
                  </a:lnTo>
                  <a:lnTo>
                    <a:pt x="4457" y="325"/>
                  </a:lnTo>
                  <a:lnTo>
                    <a:pt x="4457" y="325"/>
                  </a:lnTo>
                  <a:lnTo>
                    <a:pt x="4322" y="337"/>
                  </a:lnTo>
                  <a:lnTo>
                    <a:pt x="4322" y="337"/>
                  </a:lnTo>
                  <a:lnTo>
                    <a:pt x="4187" y="347"/>
                  </a:lnTo>
                  <a:lnTo>
                    <a:pt x="4187" y="347"/>
                  </a:lnTo>
                  <a:lnTo>
                    <a:pt x="4052" y="354"/>
                  </a:lnTo>
                  <a:lnTo>
                    <a:pt x="4052" y="354"/>
                  </a:lnTo>
                  <a:lnTo>
                    <a:pt x="3919" y="357"/>
                  </a:lnTo>
                  <a:lnTo>
                    <a:pt x="3919" y="357"/>
                  </a:lnTo>
                  <a:lnTo>
                    <a:pt x="3786" y="357"/>
                  </a:lnTo>
                  <a:lnTo>
                    <a:pt x="3786" y="357"/>
                  </a:lnTo>
                  <a:lnTo>
                    <a:pt x="3655" y="353"/>
                  </a:lnTo>
                  <a:lnTo>
                    <a:pt x="3655" y="353"/>
                  </a:lnTo>
                  <a:lnTo>
                    <a:pt x="3524" y="346"/>
                  </a:lnTo>
                  <a:lnTo>
                    <a:pt x="3524" y="346"/>
                  </a:lnTo>
                  <a:lnTo>
                    <a:pt x="3396" y="336"/>
                  </a:lnTo>
                  <a:lnTo>
                    <a:pt x="3396" y="336"/>
                  </a:lnTo>
                  <a:lnTo>
                    <a:pt x="3268" y="323"/>
                  </a:lnTo>
                  <a:lnTo>
                    <a:pt x="3268" y="323"/>
                  </a:lnTo>
                  <a:lnTo>
                    <a:pt x="3141" y="306"/>
                  </a:lnTo>
                  <a:lnTo>
                    <a:pt x="3141" y="306"/>
                  </a:lnTo>
                  <a:lnTo>
                    <a:pt x="3016" y="287"/>
                  </a:lnTo>
                  <a:lnTo>
                    <a:pt x="3016" y="287"/>
                  </a:lnTo>
                  <a:lnTo>
                    <a:pt x="2894" y="264"/>
                  </a:lnTo>
                  <a:lnTo>
                    <a:pt x="2894" y="264"/>
                  </a:lnTo>
                  <a:lnTo>
                    <a:pt x="2771" y="239"/>
                  </a:lnTo>
                  <a:lnTo>
                    <a:pt x="2771" y="239"/>
                  </a:lnTo>
                  <a:lnTo>
                    <a:pt x="2653" y="211"/>
                  </a:lnTo>
                  <a:lnTo>
                    <a:pt x="2653" y="211"/>
                  </a:lnTo>
                  <a:lnTo>
                    <a:pt x="2535" y="180"/>
                  </a:lnTo>
                  <a:lnTo>
                    <a:pt x="2444" y="156"/>
                  </a:lnTo>
                  <a:lnTo>
                    <a:pt x="2351" y="133"/>
                  </a:lnTo>
                  <a:lnTo>
                    <a:pt x="2257" y="112"/>
                  </a:lnTo>
                  <a:lnTo>
                    <a:pt x="2162" y="94"/>
                  </a:lnTo>
                  <a:lnTo>
                    <a:pt x="2068" y="77"/>
                  </a:lnTo>
                  <a:lnTo>
                    <a:pt x="1972" y="62"/>
                  </a:lnTo>
                  <a:lnTo>
                    <a:pt x="1878" y="49"/>
                  </a:lnTo>
                  <a:lnTo>
                    <a:pt x="1782" y="38"/>
                  </a:lnTo>
                  <a:lnTo>
                    <a:pt x="1687" y="28"/>
                  </a:lnTo>
                  <a:lnTo>
                    <a:pt x="1593" y="20"/>
                  </a:lnTo>
                  <a:lnTo>
                    <a:pt x="1498" y="13"/>
                  </a:lnTo>
                  <a:lnTo>
                    <a:pt x="1404" y="7"/>
                  </a:lnTo>
                  <a:lnTo>
                    <a:pt x="1310" y="3"/>
                  </a:lnTo>
                  <a:lnTo>
                    <a:pt x="1217" y="1"/>
                  </a:lnTo>
                  <a:lnTo>
                    <a:pt x="1124" y="0"/>
                  </a:lnTo>
                  <a:lnTo>
                    <a:pt x="1034" y="0"/>
                  </a:lnTo>
                  <a:lnTo>
                    <a:pt x="944" y="1"/>
                  </a:lnTo>
                  <a:lnTo>
                    <a:pt x="855" y="4"/>
                  </a:lnTo>
                  <a:lnTo>
                    <a:pt x="768" y="7"/>
                  </a:lnTo>
                  <a:lnTo>
                    <a:pt x="682" y="11"/>
                  </a:lnTo>
                  <a:lnTo>
                    <a:pt x="598" y="17"/>
                  </a:lnTo>
                  <a:lnTo>
                    <a:pt x="515" y="24"/>
                  </a:lnTo>
                  <a:lnTo>
                    <a:pt x="435" y="31"/>
                  </a:lnTo>
                  <a:lnTo>
                    <a:pt x="356" y="39"/>
                  </a:lnTo>
                  <a:lnTo>
                    <a:pt x="280" y="49"/>
                  </a:lnTo>
                  <a:lnTo>
                    <a:pt x="207" y="59"/>
                  </a:lnTo>
                  <a:lnTo>
                    <a:pt x="135" y="69"/>
                  </a:lnTo>
                  <a:lnTo>
                    <a:pt x="66" y="80"/>
                  </a:lnTo>
                  <a:lnTo>
                    <a:pt x="0" y="91"/>
                  </a:lnTo>
                  <a:lnTo>
                    <a:pt x="0" y="93"/>
                  </a:lnTo>
                  <a:lnTo>
                    <a:pt x="0" y="93"/>
                  </a:lnTo>
                  <a:lnTo>
                    <a:pt x="66" y="80"/>
                  </a:lnTo>
                  <a:lnTo>
                    <a:pt x="66" y="80"/>
                  </a:lnTo>
                  <a:lnTo>
                    <a:pt x="135" y="70"/>
                  </a:lnTo>
                  <a:lnTo>
                    <a:pt x="135" y="70"/>
                  </a:lnTo>
                  <a:lnTo>
                    <a:pt x="207" y="59"/>
                  </a:lnTo>
                  <a:lnTo>
                    <a:pt x="207" y="59"/>
                  </a:lnTo>
                  <a:lnTo>
                    <a:pt x="280" y="49"/>
                  </a:lnTo>
                  <a:lnTo>
                    <a:pt x="280" y="49"/>
                  </a:lnTo>
                  <a:lnTo>
                    <a:pt x="357" y="41"/>
                  </a:lnTo>
                  <a:lnTo>
                    <a:pt x="357" y="41"/>
                  </a:lnTo>
                  <a:lnTo>
                    <a:pt x="435" y="32"/>
                  </a:lnTo>
                  <a:lnTo>
                    <a:pt x="435" y="32"/>
                  </a:lnTo>
                  <a:lnTo>
                    <a:pt x="516" y="25"/>
                  </a:lnTo>
                  <a:lnTo>
                    <a:pt x="516" y="25"/>
                  </a:lnTo>
                  <a:lnTo>
                    <a:pt x="598" y="18"/>
                  </a:lnTo>
                  <a:lnTo>
                    <a:pt x="598" y="18"/>
                  </a:lnTo>
                  <a:lnTo>
                    <a:pt x="682" y="13"/>
                  </a:lnTo>
                  <a:lnTo>
                    <a:pt x="682" y="13"/>
                  </a:lnTo>
                  <a:lnTo>
                    <a:pt x="768" y="8"/>
                  </a:lnTo>
                  <a:lnTo>
                    <a:pt x="768" y="8"/>
                  </a:lnTo>
                  <a:lnTo>
                    <a:pt x="855" y="4"/>
                  </a:lnTo>
                  <a:lnTo>
                    <a:pt x="855" y="4"/>
                  </a:lnTo>
                  <a:lnTo>
                    <a:pt x="944" y="3"/>
                  </a:lnTo>
                  <a:lnTo>
                    <a:pt x="944" y="3"/>
                  </a:lnTo>
                  <a:lnTo>
                    <a:pt x="1034" y="1"/>
                  </a:lnTo>
                  <a:lnTo>
                    <a:pt x="1034" y="1"/>
                  </a:lnTo>
                  <a:lnTo>
                    <a:pt x="1124" y="1"/>
                  </a:lnTo>
                  <a:lnTo>
                    <a:pt x="1124" y="1"/>
                  </a:lnTo>
                  <a:lnTo>
                    <a:pt x="1217" y="1"/>
                  </a:lnTo>
                  <a:lnTo>
                    <a:pt x="1217" y="1"/>
                  </a:lnTo>
                  <a:lnTo>
                    <a:pt x="1310" y="4"/>
                  </a:lnTo>
                  <a:lnTo>
                    <a:pt x="1310" y="4"/>
                  </a:lnTo>
                  <a:lnTo>
                    <a:pt x="1403" y="8"/>
                  </a:lnTo>
                  <a:lnTo>
                    <a:pt x="1403" y="8"/>
                  </a:lnTo>
                  <a:lnTo>
                    <a:pt x="1497" y="14"/>
                  </a:lnTo>
                  <a:lnTo>
                    <a:pt x="1497" y="14"/>
                  </a:lnTo>
                  <a:lnTo>
                    <a:pt x="1593" y="20"/>
                  </a:lnTo>
                  <a:lnTo>
                    <a:pt x="1593" y="20"/>
                  </a:lnTo>
                  <a:lnTo>
                    <a:pt x="1687" y="28"/>
                  </a:lnTo>
                  <a:lnTo>
                    <a:pt x="1687" y="28"/>
                  </a:lnTo>
                  <a:lnTo>
                    <a:pt x="1782" y="38"/>
                  </a:lnTo>
                  <a:lnTo>
                    <a:pt x="1782" y="38"/>
                  </a:lnTo>
                  <a:lnTo>
                    <a:pt x="1878" y="51"/>
                  </a:lnTo>
                  <a:lnTo>
                    <a:pt x="1878" y="51"/>
                  </a:lnTo>
                  <a:lnTo>
                    <a:pt x="1972" y="63"/>
                  </a:lnTo>
                  <a:lnTo>
                    <a:pt x="1972" y="63"/>
                  </a:lnTo>
                  <a:lnTo>
                    <a:pt x="2068" y="79"/>
                  </a:lnTo>
                  <a:lnTo>
                    <a:pt x="2068" y="79"/>
                  </a:lnTo>
                  <a:lnTo>
                    <a:pt x="2162" y="94"/>
                  </a:lnTo>
                  <a:lnTo>
                    <a:pt x="2162" y="94"/>
                  </a:lnTo>
                  <a:lnTo>
                    <a:pt x="2257" y="114"/>
                  </a:lnTo>
                  <a:lnTo>
                    <a:pt x="2257" y="114"/>
                  </a:lnTo>
                  <a:lnTo>
                    <a:pt x="2349" y="133"/>
                  </a:lnTo>
                  <a:lnTo>
                    <a:pt x="2349" y="133"/>
                  </a:lnTo>
                  <a:lnTo>
                    <a:pt x="2442" y="156"/>
                  </a:lnTo>
                  <a:lnTo>
                    <a:pt x="2442" y="156"/>
                  </a:lnTo>
                  <a:lnTo>
                    <a:pt x="2535" y="181"/>
                  </a:lnTo>
                  <a:lnTo>
                    <a:pt x="2652" y="212"/>
                  </a:lnTo>
                  <a:lnTo>
                    <a:pt x="2771" y="240"/>
                  </a:lnTo>
                  <a:lnTo>
                    <a:pt x="2892" y="266"/>
                  </a:lnTo>
                  <a:lnTo>
                    <a:pt x="3016" y="288"/>
                  </a:lnTo>
                  <a:lnTo>
                    <a:pt x="3141" y="308"/>
                  </a:lnTo>
                  <a:lnTo>
                    <a:pt x="3268" y="323"/>
                  </a:lnTo>
                  <a:lnTo>
                    <a:pt x="3395" y="337"/>
                  </a:lnTo>
                  <a:lnTo>
                    <a:pt x="3524" y="347"/>
                  </a:lnTo>
                  <a:lnTo>
                    <a:pt x="3655" y="354"/>
                  </a:lnTo>
                  <a:lnTo>
                    <a:pt x="3786" y="357"/>
                  </a:lnTo>
                  <a:lnTo>
                    <a:pt x="3919" y="358"/>
                  </a:lnTo>
                  <a:lnTo>
                    <a:pt x="4053" y="354"/>
                  </a:lnTo>
                  <a:lnTo>
                    <a:pt x="4187" y="349"/>
                  </a:lnTo>
                  <a:lnTo>
                    <a:pt x="4322" y="339"/>
                  </a:lnTo>
                  <a:lnTo>
                    <a:pt x="4457" y="326"/>
                  </a:lnTo>
                  <a:lnTo>
                    <a:pt x="4593" y="309"/>
                  </a:lnTo>
                  <a:lnTo>
                    <a:pt x="4730" y="289"/>
                  </a:lnTo>
                  <a:lnTo>
                    <a:pt x="4866" y="266"/>
                  </a:lnTo>
                  <a:lnTo>
                    <a:pt x="5003" y="237"/>
                  </a:lnTo>
                  <a:lnTo>
                    <a:pt x="5139" y="208"/>
                  </a:lnTo>
                  <a:lnTo>
                    <a:pt x="5277" y="173"/>
                  </a:lnTo>
                  <a:lnTo>
                    <a:pt x="5414" y="135"/>
                  </a:lnTo>
                  <a:lnTo>
                    <a:pt x="5550" y="93"/>
                  </a:lnTo>
                  <a:lnTo>
                    <a:pt x="5685" y="46"/>
                  </a:lnTo>
                  <a:lnTo>
                    <a:pt x="5753" y="21"/>
                  </a:lnTo>
                </a:path>
              </a:pathLst>
            </a:custGeom>
            <a:noFill/>
            <a:ln w="0" cap="flat">
              <a:solidFill>
                <a:srgbClr val="FFFFFF"/>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sz="1350">
                <a:solidFill>
                  <a:srgbClr val="58585A"/>
                </a:solidFill>
              </a:endParaRPr>
            </a:p>
          </p:txBody>
        </p:sp>
      </p:grpSp>
      <p:sp>
        <p:nvSpPr>
          <p:cNvPr id="8" name="TextBox 7"/>
          <p:cNvSpPr txBox="1"/>
          <p:nvPr userDrawn="1"/>
        </p:nvSpPr>
        <p:spPr>
          <a:xfrm>
            <a:off x="241300" y="4869418"/>
            <a:ext cx="1500732" cy="69250"/>
          </a:xfrm>
          <a:prstGeom prst="rect">
            <a:avLst/>
          </a:prstGeom>
          <a:noFill/>
        </p:spPr>
        <p:txBody>
          <a:bodyPr wrap="none" tIns="0" bIns="0" rtlCol="0">
            <a:spAutoFit/>
          </a:bodyPr>
          <a:lstStyle/>
          <a:p>
            <a:r>
              <a:rPr lang="en-GB" sz="450" dirty="0">
                <a:solidFill>
                  <a:srgbClr val="FFFFFF"/>
                </a:solidFill>
              </a:rPr>
              <a:t>© The Insights Group Ltd, 2011. All rights reserved.</a:t>
            </a:r>
          </a:p>
        </p:txBody>
      </p:sp>
    </p:spTree>
    <p:extLst>
      <p:ext uri="{BB962C8B-B14F-4D97-AF65-F5344CB8AC3E}">
        <p14:creationId xmlns:p14="http://schemas.microsoft.com/office/powerpoint/2010/main" val="4077638226"/>
      </p:ext>
    </p:extLst>
  </p:cSld>
  <p:clrMapOvr>
    <a:masterClrMapping/>
  </p:clrMapOvr>
</p:sldLayout>
</file>

<file path=ppt/slideLayouts/slideLayout96.xml><?xml version="1.0" encoding="utf-8"?>
<p:sldLayout xmlns:a="http://schemas.openxmlformats.org/drawingml/2006/main" xmlns:r="http://schemas.openxmlformats.org/officeDocument/2006/relationships" xmlns:p="http://schemas.openxmlformats.org/presentationml/2006/main" type="obj" preserve="1">
  <p:cSld name="Pink - 2 Columns">
    <p:spTree>
      <p:nvGrpSpPr>
        <p:cNvPr id="1" name=""/>
        <p:cNvGrpSpPr/>
        <p:nvPr/>
      </p:nvGrpSpPr>
      <p:grpSpPr>
        <a:xfrm>
          <a:off x="0" y="0"/>
          <a:ext cx="0" cy="0"/>
          <a:chOff x="0" y="0"/>
          <a:chExt cx="0" cy="0"/>
        </a:xfrm>
      </p:grpSpPr>
      <p:sp>
        <p:nvSpPr>
          <p:cNvPr id="2" name="Title 1"/>
          <p:cNvSpPr>
            <a:spLocks noGrp="1"/>
          </p:cNvSpPr>
          <p:nvPr userDrawn="1">
            <p:ph type="title"/>
          </p:nvPr>
        </p:nvSpPr>
        <p:spPr>
          <a:xfrm>
            <a:off x="503040" y="303498"/>
            <a:ext cx="8183760" cy="801402"/>
          </a:xfrm>
        </p:spPr>
        <p:txBody>
          <a:bodyPr anchor="t"/>
          <a:lstStyle>
            <a:lvl1pPr>
              <a:defRPr>
                <a:solidFill>
                  <a:schemeClr val="tx2"/>
                </a:solidFill>
              </a:defRPr>
            </a:lvl1pPr>
          </a:lstStyle>
          <a:p>
            <a:r>
              <a:rPr lang="en-US"/>
              <a:t>Click to edit Master title style</a:t>
            </a:r>
            <a:endParaRPr lang="en-GB" dirty="0"/>
          </a:p>
        </p:txBody>
      </p:sp>
      <p:sp>
        <p:nvSpPr>
          <p:cNvPr id="3" name="Content Placeholder 2"/>
          <p:cNvSpPr>
            <a:spLocks noGrp="1"/>
          </p:cNvSpPr>
          <p:nvPr>
            <p:ph idx="1"/>
          </p:nvPr>
        </p:nvSpPr>
        <p:spPr>
          <a:xfrm>
            <a:off x="4572000" y="1238250"/>
            <a:ext cx="4104456" cy="2953680"/>
          </a:xfrm>
        </p:spPr>
        <p:txBody>
          <a:bodyPr/>
          <a:lstStyle>
            <a:lvl1pPr>
              <a:spcBef>
                <a:spcPts val="900"/>
              </a:spcBef>
              <a:spcAft>
                <a:spcPts val="750"/>
              </a:spcAft>
              <a:defRPr sz="2550">
                <a:latin typeface="+mj-lt"/>
              </a:defRPr>
            </a:lvl1pPr>
            <a:lvl2pPr>
              <a:buClr>
                <a:srgbClr val="E52B7B"/>
              </a:buClr>
              <a:defRPr>
                <a:latin typeface="+mj-lt"/>
              </a:defRPr>
            </a:lvl2pPr>
            <a:lvl3pPr>
              <a:buClr>
                <a:srgbClr val="E52B7B"/>
              </a:buClr>
              <a:defRPr>
                <a:latin typeface="+mj-lt"/>
              </a:defRPr>
            </a:lvl3pPr>
            <a:lvl4pPr>
              <a:buClr>
                <a:srgbClr val="E52B7B"/>
              </a:buClr>
              <a:defRPr>
                <a:latin typeface="+mj-lt"/>
              </a:defRPr>
            </a:lvl4pPr>
            <a:lvl5pPr>
              <a:buClr>
                <a:srgbClr val="E52B7B"/>
              </a:buClr>
              <a:defRPr>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9" name="Content Placeholder 2"/>
          <p:cNvSpPr>
            <a:spLocks noGrp="1"/>
          </p:cNvSpPr>
          <p:nvPr>
            <p:ph idx="13"/>
          </p:nvPr>
        </p:nvSpPr>
        <p:spPr>
          <a:xfrm>
            <a:off x="503628" y="1238250"/>
            <a:ext cx="3788973" cy="2953680"/>
          </a:xfrm>
        </p:spPr>
        <p:txBody>
          <a:bodyPr/>
          <a:lstStyle>
            <a:lvl1pPr>
              <a:spcBef>
                <a:spcPts val="900"/>
              </a:spcBef>
              <a:spcAft>
                <a:spcPts val="750"/>
              </a:spcAft>
              <a:defRPr sz="2550">
                <a:latin typeface="+mj-lt"/>
              </a:defRPr>
            </a:lvl1pPr>
            <a:lvl2pPr>
              <a:buClr>
                <a:srgbClr val="E52B7B"/>
              </a:buClr>
              <a:defRPr>
                <a:latin typeface="+mj-lt"/>
              </a:defRPr>
            </a:lvl2pPr>
            <a:lvl3pPr>
              <a:buClr>
                <a:srgbClr val="E52B7B"/>
              </a:buClr>
              <a:defRPr>
                <a:latin typeface="+mj-lt"/>
              </a:defRPr>
            </a:lvl3pPr>
            <a:lvl4pPr>
              <a:buClr>
                <a:srgbClr val="E52B7B"/>
              </a:buClr>
              <a:defRPr>
                <a:latin typeface="+mj-lt"/>
              </a:defRPr>
            </a:lvl4pPr>
            <a:lvl5pPr>
              <a:buClr>
                <a:srgbClr val="E52B7B"/>
              </a:buClr>
              <a:defRPr>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19" name="TextBox 18"/>
          <p:cNvSpPr txBox="1"/>
          <p:nvPr userDrawn="1"/>
        </p:nvSpPr>
        <p:spPr>
          <a:xfrm>
            <a:off x="241301" y="4869418"/>
            <a:ext cx="1909497" cy="92333"/>
          </a:xfrm>
          <a:prstGeom prst="rect">
            <a:avLst/>
          </a:prstGeom>
          <a:noFill/>
        </p:spPr>
        <p:txBody>
          <a:bodyPr wrap="none" tIns="0" bIns="0" rtlCol="0">
            <a:spAutoFit/>
          </a:bodyPr>
          <a:lstStyle/>
          <a:p>
            <a:r>
              <a:rPr lang="en-GB" sz="600" dirty="0">
                <a:solidFill>
                  <a:srgbClr val="FFFFFF"/>
                </a:solidFill>
                <a:latin typeface="Myriad Pro" pitchFamily="34" charset="0"/>
              </a:rPr>
              <a:t>© The Insights Group Ltd, 2011. All rights reserved.</a:t>
            </a:r>
          </a:p>
        </p:txBody>
      </p:sp>
      <p:grpSp>
        <p:nvGrpSpPr>
          <p:cNvPr id="21" name="Group 20"/>
          <p:cNvGrpSpPr/>
          <p:nvPr userDrawn="1"/>
        </p:nvGrpSpPr>
        <p:grpSpPr>
          <a:xfrm>
            <a:off x="-3176" y="4377928"/>
            <a:ext cx="9147176" cy="765572"/>
            <a:chOff x="-1588" y="5838826"/>
            <a:chExt cx="9147176" cy="1020762"/>
          </a:xfrm>
        </p:grpSpPr>
        <p:sp>
          <p:nvSpPr>
            <p:cNvPr id="22" name="Freeform 11"/>
            <p:cNvSpPr>
              <a:spLocks/>
            </p:cNvSpPr>
            <p:nvPr userDrawn="1"/>
          </p:nvSpPr>
          <p:spPr bwMode="auto">
            <a:xfrm>
              <a:off x="-1588" y="5838826"/>
              <a:ext cx="9147176" cy="1020762"/>
            </a:xfrm>
            <a:custGeom>
              <a:avLst/>
              <a:gdLst>
                <a:gd name="T0" fmla="*/ 4096 w 4096"/>
                <a:gd name="T1" fmla="*/ 458 h 458"/>
                <a:gd name="T2" fmla="*/ 4096 w 4096"/>
                <a:gd name="T3" fmla="*/ 99 h 458"/>
                <a:gd name="T4" fmla="*/ 1958 w 4096"/>
                <a:gd name="T5" fmla="*/ 224 h 458"/>
                <a:gd name="T6" fmla="*/ 0 w 4096"/>
                <a:gd name="T7" fmla="*/ 62 h 458"/>
                <a:gd name="T8" fmla="*/ 0 w 4096"/>
                <a:gd name="T9" fmla="*/ 458 h 458"/>
                <a:gd name="T10" fmla="*/ 4096 w 4096"/>
                <a:gd name="T11" fmla="*/ 458 h 458"/>
              </a:gdLst>
              <a:ahLst/>
              <a:cxnLst>
                <a:cxn ang="0">
                  <a:pos x="T0" y="T1"/>
                </a:cxn>
                <a:cxn ang="0">
                  <a:pos x="T2" y="T3"/>
                </a:cxn>
                <a:cxn ang="0">
                  <a:pos x="T4" y="T5"/>
                </a:cxn>
                <a:cxn ang="0">
                  <a:pos x="T6" y="T7"/>
                </a:cxn>
                <a:cxn ang="0">
                  <a:pos x="T8" y="T9"/>
                </a:cxn>
                <a:cxn ang="0">
                  <a:pos x="T10" y="T11"/>
                </a:cxn>
              </a:cxnLst>
              <a:rect l="0" t="0" r="r" b="b"/>
              <a:pathLst>
                <a:path w="4096" h="458">
                  <a:moveTo>
                    <a:pt x="4096" y="458"/>
                  </a:moveTo>
                  <a:cubicBezTo>
                    <a:pt x="4096" y="99"/>
                    <a:pt x="4096" y="99"/>
                    <a:pt x="4096" y="99"/>
                  </a:cubicBezTo>
                  <a:cubicBezTo>
                    <a:pt x="3628" y="283"/>
                    <a:pt x="2767" y="441"/>
                    <a:pt x="1958" y="224"/>
                  </a:cubicBezTo>
                  <a:cubicBezTo>
                    <a:pt x="1153" y="6"/>
                    <a:pt x="568" y="0"/>
                    <a:pt x="0" y="62"/>
                  </a:cubicBezTo>
                  <a:cubicBezTo>
                    <a:pt x="0" y="458"/>
                    <a:pt x="0" y="458"/>
                    <a:pt x="0" y="458"/>
                  </a:cubicBezTo>
                  <a:lnTo>
                    <a:pt x="4096" y="458"/>
                  </a:lnTo>
                  <a:close/>
                </a:path>
              </a:pathLst>
            </a:custGeom>
            <a:solidFill>
              <a:srgbClr val="E20072"/>
            </a:solidFill>
            <a:ln>
              <a:noFill/>
            </a:ln>
          </p:spPr>
          <p:txBody>
            <a:bodyPr vert="horz" wrap="square" lIns="91440" tIns="45720" rIns="91440" bIns="45720" numCol="1" anchor="t" anchorCtr="0" compatLnSpc="1">
              <a:prstTxWarp prst="textNoShape">
                <a:avLst/>
              </a:prstTxWarp>
            </a:bodyPr>
            <a:lstStyle/>
            <a:p>
              <a:endParaRPr lang="en-GB" sz="1350">
                <a:solidFill>
                  <a:srgbClr val="58585A"/>
                </a:solidFill>
              </a:endParaRPr>
            </a:p>
          </p:txBody>
        </p:sp>
        <p:sp>
          <p:nvSpPr>
            <p:cNvPr id="23" name="Freeform 13"/>
            <p:cNvSpPr>
              <a:spLocks/>
            </p:cNvSpPr>
            <p:nvPr userDrawn="1"/>
          </p:nvSpPr>
          <p:spPr bwMode="auto">
            <a:xfrm>
              <a:off x="-1588" y="6032500"/>
              <a:ext cx="9132888" cy="568325"/>
            </a:xfrm>
            <a:custGeom>
              <a:avLst/>
              <a:gdLst>
                <a:gd name="T0" fmla="*/ 5685 w 5753"/>
                <a:gd name="T1" fmla="*/ 46 h 358"/>
                <a:gd name="T2" fmla="*/ 5412 w 5753"/>
                <a:gd name="T3" fmla="*/ 133 h 358"/>
                <a:gd name="T4" fmla="*/ 5276 w 5753"/>
                <a:gd name="T5" fmla="*/ 171 h 358"/>
                <a:gd name="T6" fmla="*/ 5003 w 5753"/>
                <a:gd name="T7" fmla="*/ 237 h 358"/>
                <a:gd name="T8" fmla="*/ 4866 w 5753"/>
                <a:gd name="T9" fmla="*/ 264 h 358"/>
                <a:gd name="T10" fmla="*/ 4593 w 5753"/>
                <a:gd name="T11" fmla="*/ 308 h 358"/>
                <a:gd name="T12" fmla="*/ 4457 w 5753"/>
                <a:gd name="T13" fmla="*/ 325 h 358"/>
                <a:gd name="T14" fmla="*/ 4187 w 5753"/>
                <a:gd name="T15" fmla="*/ 347 h 358"/>
                <a:gd name="T16" fmla="*/ 4052 w 5753"/>
                <a:gd name="T17" fmla="*/ 354 h 358"/>
                <a:gd name="T18" fmla="*/ 3786 w 5753"/>
                <a:gd name="T19" fmla="*/ 357 h 358"/>
                <a:gd name="T20" fmla="*/ 3655 w 5753"/>
                <a:gd name="T21" fmla="*/ 353 h 358"/>
                <a:gd name="T22" fmla="*/ 3396 w 5753"/>
                <a:gd name="T23" fmla="*/ 336 h 358"/>
                <a:gd name="T24" fmla="*/ 3268 w 5753"/>
                <a:gd name="T25" fmla="*/ 323 h 358"/>
                <a:gd name="T26" fmla="*/ 3016 w 5753"/>
                <a:gd name="T27" fmla="*/ 287 h 358"/>
                <a:gd name="T28" fmla="*/ 2894 w 5753"/>
                <a:gd name="T29" fmla="*/ 264 h 358"/>
                <a:gd name="T30" fmla="*/ 2653 w 5753"/>
                <a:gd name="T31" fmla="*/ 211 h 358"/>
                <a:gd name="T32" fmla="*/ 2444 w 5753"/>
                <a:gd name="T33" fmla="*/ 156 h 358"/>
                <a:gd name="T34" fmla="*/ 2162 w 5753"/>
                <a:gd name="T35" fmla="*/ 94 h 358"/>
                <a:gd name="T36" fmla="*/ 1878 w 5753"/>
                <a:gd name="T37" fmla="*/ 49 h 358"/>
                <a:gd name="T38" fmla="*/ 1593 w 5753"/>
                <a:gd name="T39" fmla="*/ 20 h 358"/>
                <a:gd name="T40" fmla="*/ 1310 w 5753"/>
                <a:gd name="T41" fmla="*/ 3 h 358"/>
                <a:gd name="T42" fmla="*/ 1034 w 5753"/>
                <a:gd name="T43" fmla="*/ 0 h 358"/>
                <a:gd name="T44" fmla="*/ 768 w 5753"/>
                <a:gd name="T45" fmla="*/ 7 h 358"/>
                <a:gd name="T46" fmla="*/ 515 w 5753"/>
                <a:gd name="T47" fmla="*/ 24 h 358"/>
                <a:gd name="T48" fmla="*/ 280 w 5753"/>
                <a:gd name="T49" fmla="*/ 49 h 358"/>
                <a:gd name="T50" fmla="*/ 66 w 5753"/>
                <a:gd name="T51" fmla="*/ 80 h 358"/>
                <a:gd name="T52" fmla="*/ 0 w 5753"/>
                <a:gd name="T53" fmla="*/ 93 h 358"/>
                <a:gd name="T54" fmla="*/ 135 w 5753"/>
                <a:gd name="T55" fmla="*/ 70 h 358"/>
                <a:gd name="T56" fmla="*/ 207 w 5753"/>
                <a:gd name="T57" fmla="*/ 59 h 358"/>
                <a:gd name="T58" fmla="*/ 357 w 5753"/>
                <a:gd name="T59" fmla="*/ 41 h 358"/>
                <a:gd name="T60" fmla="*/ 435 w 5753"/>
                <a:gd name="T61" fmla="*/ 32 h 358"/>
                <a:gd name="T62" fmla="*/ 598 w 5753"/>
                <a:gd name="T63" fmla="*/ 18 h 358"/>
                <a:gd name="T64" fmla="*/ 682 w 5753"/>
                <a:gd name="T65" fmla="*/ 13 h 358"/>
                <a:gd name="T66" fmla="*/ 855 w 5753"/>
                <a:gd name="T67" fmla="*/ 4 h 358"/>
                <a:gd name="T68" fmla="*/ 944 w 5753"/>
                <a:gd name="T69" fmla="*/ 3 h 358"/>
                <a:gd name="T70" fmla="*/ 1124 w 5753"/>
                <a:gd name="T71" fmla="*/ 1 h 358"/>
                <a:gd name="T72" fmla="*/ 1217 w 5753"/>
                <a:gd name="T73" fmla="*/ 1 h 358"/>
                <a:gd name="T74" fmla="*/ 1403 w 5753"/>
                <a:gd name="T75" fmla="*/ 8 h 358"/>
                <a:gd name="T76" fmla="*/ 1497 w 5753"/>
                <a:gd name="T77" fmla="*/ 14 h 358"/>
                <a:gd name="T78" fmla="*/ 1687 w 5753"/>
                <a:gd name="T79" fmla="*/ 28 h 358"/>
                <a:gd name="T80" fmla="*/ 1782 w 5753"/>
                <a:gd name="T81" fmla="*/ 38 h 358"/>
                <a:gd name="T82" fmla="*/ 1972 w 5753"/>
                <a:gd name="T83" fmla="*/ 63 h 358"/>
                <a:gd name="T84" fmla="*/ 2068 w 5753"/>
                <a:gd name="T85" fmla="*/ 79 h 358"/>
                <a:gd name="T86" fmla="*/ 2257 w 5753"/>
                <a:gd name="T87" fmla="*/ 114 h 358"/>
                <a:gd name="T88" fmla="*/ 2349 w 5753"/>
                <a:gd name="T89" fmla="*/ 133 h 358"/>
                <a:gd name="T90" fmla="*/ 2535 w 5753"/>
                <a:gd name="T91" fmla="*/ 181 h 358"/>
                <a:gd name="T92" fmla="*/ 2892 w 5753"/>
                <a:gd name="T93" fmla="*/ 266 h 358"/>
                <a:gd name="T94" fmla="*/ 3268 w 5753"/>
                <a:gd name="T95" fmla="*/ 323 h 358"/>
                <a:gd name="T96" fmla="*/ 3655 w 5753"/>
                <a:gd name="T97" fmla="*/ 354 h 358"/>
                <a:gd name="T98" fmla="*/ 4053 w 5753"/>
                <a:gd name="T99" fmla="*/ 354 h 358"/>
                <a:gd name="T100" fmla="*/ 4457 w 5753"/>
                <a:gd name="T101" fmla="*/ 326 h 358"/>
                <a:gd name="T102" fmla="*/ 4866 w 5753"/>
                <a:gd name="T103" fmla="*/ 266 h 358"/>
                <a:gd name="T104" fmla="*/ 5277 w 5753"/>
                <a:gd name="T105" fmla="*/ 173 h 358"/>
                <a:gd name="T106" fmla="*/ 5685 w 5753"/>
                <a:gd name="T107" fmla="*/ 46 h 3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5753" h="358">
                  <a:moveTo>
                    <a:pt x="5753" y="21"/>
                  </a:moveTo>
                  <a:lnTo>
                    <a:pt x="5685" y="46"/>
                  </a:lnTo>
                  <a:lnTo>
                    <a:pt x="5685" y="46"/>
                  </a:lnTo>
                  <a:lnTo>
                    <a:pt x="5549" y="91"/>
                  </a:lnTo>
                  <a:lnTo>
                    <a:pt x="5549" y="91"/>
                  </a:lnTo>
                  <a:lnTo>
                    <a:pt x="5412" y="133"/>
                  </a:lnTo>
                  <a:lnTo>
                    <a:pt x="5412" y="133"/>
                  </a:lnTo>
                  <a:lnTo>
                    <a:pt x="5276" y="171"/>
                  </a:lnTo>
                  <a:lnTo>
                    <a:pt x="5276" y="171"/>
                  </a:lnTo>
                  <a:lnTo>
                    <a:pt x="5139" y="207"/>
                  </a:lnTo>
                  <a:lnTo>
                    <a:pt x="5139" y="207"/>
                  </a:lnTo>
                  <a:lnTo>
                    <a:pt x="5003" y="237"/>
                  </a:lnTo>
                  <a:lnTo>
                    <a:pt x="5003" y="237"/>
                  </a:lnTo>
                  <a:lnTo>
                    <a:pt x="4866" y="264"/>
                  </a:lnTo>
                  <a:lnTo>
                    <a:pt x="4866" y="264"/>
                  </a:lnTo>
                  <a:lnTo>
                    <a:pt x="4730" y="288"/>
                  </a:lnTo>
                  <a:lnTo>
                    <a:pt x="4730" y="288"/>
                  </a:lnTo>
                  <a:lnTo>
                    <a:pt x="4593" y="308"/>
                  </a:lnTo>
                  <a:lnTo>
                    <a:pt x="4593" y="308"/>
                  </a:lnTo>
                  <a:lnTo>
                    <a:pt x="4457" y="325"/>
                  </a:lnTo>
                  <a:lnTo>
                    <a:pt x="4457" y="325"/>
                  </a:lnTo>
                  <a:lnTo>
                    <a:pt x="4322" y="337"/>
                  </a:lnTo>
                  <a:lnTo>
                    <a:pt x="4322" y="337"/>
                  </a:lnTo>
                  <a:lnTo>
                    <a:pt x="4187" y="347"/>
                  </a:lnTo>
                  <a:lnTo>
                    <a:pt x="4187" y="347"/>
                  </a:lnTo>
                  <a:lnTo>
                    <a:pt x="4052" y="354"/>
                  </a:lnTo>
                  <a:lnTo>
                    <a:pt x="4052" y="354"/>
                  </a:lnTo>
                  <a:lnTo>
                    <a:pt x="3919" y="357"/>
                  </a:lnTo>
                  <a:lnTo>
                    <a:pt x="3919" y="357"/>
                  </a:lnTo>
                  <a:lnTo>
                    <a:pt x="3786" y="357"/>
                  </a:lnTo>
                  <a:lnTo>
                    <a:pt x="3786" y="357"/>
                  </a:lnTo>
                  <a:lnTo>
                    <a:pt x="3655" y="353"/>
                  </a:lnTo>
                  <a:lnTo>
                    <a:pt x="3655" y="353"/>
                  </a:lnTo>
                  <a:lnTo>
                    <a:pt x="3524" y="346"/>
                  </a:lnTo>
                  <a:lnTo>
                    <a:pt x="3524" y="346"/>
                  </a:lnTo>
                  <a:lnTo>
                    <a:pt x="3396" y="336"/>
                  </a:lnTo>
                  <a:lnTo>
                    <a:pt x="3396" y="336"/>
                  </a:lnTo>
                  <a:lnTo>
                    <a:pt x="3268" y="323"/>
                  </a:lnTo>
                  <a:lnTo>
                    <a:pt x="3268" y="323"/>
                  </a:lnTo>
                  <a:lnTo>
                    <a:pt x="3141" y="306"/>
                  </a:lnTo>
                  <a:lnTo>
                    <a:pt x="3141" y="306"/>
                  </a:lnTo>
                  <a:lnTo>
                    <a:pt x="3016" y="287"/>
                  </a:lnTo>
                  <a:lnTo>
                    <a:pt x="3016" y="287"/>
                  </a:lnTo>
                  <a:lnTo>
                    <a:pt x="2894" y="264"/>
                  </a:lnTo>
                  <a:lnTo>
                    <a:pt x="2894" y="264"/>
                  </a:lnTo>
                  <a:lnTo>
                    <a:pt x="2771" y="239"/>
                  </a:lnTo>
                  <a:lnTo>
                    <a:pt x="2771" y="239"/>
                  </a:lnTo>
                  <a:lnTo>
                    <a:pt x="2653" y="211"/>
                  </a:lnTo>
                  <a:lnTo>
                    <a:pt x="2653" y="211"/>
                  </a:lnTo>
                  <a:lnTo>
                    <a:pt x="2535" y="180"/>
                  </a:lnTo>
                  <a:lnTo>
                    <a:pt x="2444" y="156"/>
                  </a:lnTo>
                  <a:lnTo>
                    <a:pt x="2351" y="133"/>
                  </a:lnTo>
                  <a:lnTo>
                    <a:pt x="2257" y="112"/>
                  </a:lnTo>
                  <a:lnTo>
                    <a:pt x="2162" y="94"/>
                  </a:lnTo>
                  <a:lnTo>
                    <a:pt x="2068" y="77"/>
                  </a:lnTo>
                  <a:lnTo>
                    <a:pt x="1972" y="62"/>
                  </a:lnTo>
                  <a:lnTo>
                    <a:pt x="1878" y="49"/>
                  </a:lnTo>
                  <a:lnTo>
                    <a:pt x="1782" y="38"/>
                  </a:lnTo>
                  <a:lnTo>
                    <a:pt x="1687" y="28"/>
                  </a:lnTo>
                  <a:lnTo>
                    <a:pt x="1593" y="20"/>
                  </a:lnTo>
                  <a:lnTo>
                    <a:pt x="1498" y="13"/>
                  </a:lnTo>
                  <a:lnTo>
                    <a:pt x="1404" y="7"/>
                  </a:lnTo>
                  <a:lnTo>
                    <a:pt x="1310" y="3"/>
                  </a:lnTo>
                  <a:lnTo>
                    <a:pt x="1217" y="1"/>
                  </a:lnTo>
                  <a:lnTo>
                    <a:pt x="1124" y="0"/>
                  </a:lnTo>
                  <a:lnTo>
                    <a:pt x="1034" y="0"/>
                  </a:lnTo>
                  <a:lnTo>
                    <a:pt x="944" y="1"/>
                  </a:lnTo>
                  <a:lnTo>
                    <a:pt x="855" y="4"/>
                  </a:lnTo>
                  <a:lnTo>
                    <a:pt x="768" y="7"/>
                  </a:lnTo>
                  <a:lnTo>
                    <a:pt x="682" y="11"/>
                  </a:lnTo>
                  <a:lnTo>
                    <a:pt x="598" y="17"/>
                  </a:lnTo>
                  <a:lnTo>
                    <a:pt x="515" y="24"/>
                  </a:lnTo>
                  <a:lnTo>
                    <a:pt x="435" y="31"/>
                  </a:lnTo>
                  <a:lnTo>
                    <a:pt x="356" y="39"/>
                  </a:lnTo>
                  <a:lnTo>
                    <a:pt x="280" y="49"/>
                  </a:lnTo>
                  <a:lnTo>
                    <a:pt x="207" y="59"/>
                  </a:lnTo>
                  <a:lnTo>
                    <a:pt x="135" y="69"/>
                  </a:lnTo>
                  <a:lnTo>
                    <a:pt x="66" y="80"/>
                  </a:lnTo>
                  <a:lnTo>
                    <a:pt x="0" y="91"/>
                  </a:lnTo>
                  <a:lnTo>
                    <a:pt x="0" y="93"/>
                  </a:lnTo>
                  <a:lnTo>
                    <a:pt x="0" y="93"/>
                  </a:lnTo>
                  <a:lnTo>
                    <a:pt x="66" y="80"/>
                  </a:lnTo>
                  <a:lnTo>
                    <a:pt x="66" y="80"/>
                  </a:lnTo>
                  <a:lnTo>
                    <a:pt x="135" y="70"/>
                  </a:lnTo>
                  <a:lnTo>
                    <a:pt x="135" y="70"/>
                  </a:lnTo>
                  <a:lnTo>
                    <a:pt x="207" y="59"/>
                  </a:lnTo>
                  <a:lnTo>
                    <a:pt x="207" y="59"/>
                  </a:lnTo>
                  <a:lnTo>
                    <a:pt x="280" y="49"/>
                  </a:lnTo>
                  <a:lnTo>
                    <a:pt x="280" y="49"/>
                  </a:lnTo>
                  <a:lnTo>
                    <a:pt x="357" y="41"/>
                  </a:lnTo>
                  <a:lnTo>
                    <a:pt x="357" y="41"/>
                  </a:lnTo>
                  <a:lnTo>
                    <a:pt x="435" y="32"/>
                  </a:lnTo>
                  <a:lnTo>
                    <a:pt x="435" y="32"/>
                  </a:lnTo>
                  <a:lnTo>
                    <a:pt x="516" y="25"/>
                  </a:lnTo>
                  <a:lnTo>
                    <a:pt x="516" y="25"/>
                  </a:lnTo>
                  <a:lnTo>
                    <a:pt x="598" y="18"/>
                  </a:lnTo>
                  <a:lnTo>
                    <a:pt x="598" y="18"/>
                  </a:lnTo>
                  <a:lnTo>
                    <a:pt x="682" y="13"/>
                  </a:lnTo>
                  <a:lnTo>
                    <a:pt x="682" y="13"/>
                  </a:lnTo>
                  <a:lnTo>
                    <a:pt x="768" y="8"/>
                  </a:lnTo>
                  <a:lnTo>
                    <a:pt x="768" y="8"/>
                  </a:lnTo>
                  <a:lnTo>
                    <a:pt x="855" y="4"/>
                  </a:lnTo>
                  <a:lnTo>
                    <a:pt x="855" y="4"/>
                  </a:lnTo>
                  <a:lnTo>
                    <a:pt x="944" y="3"/>
                  </a:lnTo>
                  <a:lnTo>
                    <a:pt x="944" y="3"/>
                  </a:lnTo>
                  <a:lnTo>
                    <a:pt x="1034" y="1"/>
                  </a:lnTo>
                  <a:lnTo>
                    <a:pt x="1034" y="1"/>
                  </a:lnTo>
                  <a:lnTo>
                    <a:pt x="1124" y="1"/>
                  </a:lnTo>
                  <a:lnTo>
                    <a:pt x="1124" y="1"/>
                  </a:lnTo>
                  <a:lnTo>
                    <a:pt x="1217" y="1"/>
                  </a:lnTo>
                  <a:lnTo>
                    <a:pt x="1217" y="1"/>
                  </a:lnTo>
                  <a:lnTo>
                    <a:pt x="1310" y="4"/>
                  </a:lnTo>
                  <a:lnTo>
                    <a:pt x="1310" y="4"/>
                  </a:lnTo>
                  <a:lnTo>
                    <a:pt x="1403" y="8"/>
                  </a:lnTo>
                  <a:lnTo>
                    <a:pt x="1403" y="8"/>
                  </a:lnTo>
                  <a:lnTo>
                    <a:pt x="1497" y="14"/>
                  </a:lnTo>
                  <a:lnTo>
                    <a:pt x="1497" y="14"/>
                  </a:lnTo>
                  <a:lnTo>
                    <a:pt x="1593" y="20"/>
                  </a:lnTo>
                  <a:lnTo>
                    <a:pt x="1593" y="20"/>
                  </a:lnTo>
                  <a:lnTo>
                    <a:pt x="1687" y="28"/>
                  </a:lnTo>
                  <a:lnTo>
                    <a:pt x="1687" y="28"/>
                  </a:lnTo>
                  <a:lnTo>
                    <a:pt x="1782" y="38"/>
                  </a:lnTo>
                  <a:lnTo>
                    <a:pt x="1782" y="38"/>
                  </a:lnTo>
                  <a:lnTo>
                    <a:pt x="1878" y="51"/>
                  </a:lnTo>
                  <a:lnTo>
                    <a:pt x="1878" y="51"/>
                  </a:lnTo>
                  <a:lnTo>
                    <a:pt x="1972" y="63"/>
                  </a:lnTo>
                  <a:lnTo>
                    <a:pt x="1972" y="63"/>
                  </a:lnTo>
                  <a:lnTo>
                    <a:pt x="2068" y="79"/>
                  </a:lnTo>
                  <a:lnTo>
                    <a:pt x="2068" y="79"/>
                  </a:lnTo>
                  <a:lnTo>
                    <a:pt x="2162" y="94"/>
                  </a:lnTo>
                  <a:lnTo>
                    <a:pt x="2162" y="94"/>
                  </a:lnTo>
                  <a:lnTo>
                    <a:pt x="2257" y="114"/>
                  </a:lnTo>
                  <a:lnTo>
                    <a:pt x="2257" y="114"/>
                  </a:lnTo>
                  <a:lnTo>
                    <a:pt x="2349" y="133"/>
                  </a:lnTo>
                  <a:lnTo>
                    <a:pt x="2349" y="133"/>
                  </a:lnTo>
                  <a:lnTo>
                    <a:pt x="2442" y="156"/>
                  </a:lnTo>
                  <a:lnTo>
                    <a:pt x="2442" y="156"/>
                  </a:lnTo>
                  <a:lnTo>
                    <a:pt x="2535" y="181"/>
                  </a:lnTo>
                  <a:lnTo>
                    <a:pt x="2652" y="212"/>
                  </a:lnTo>
                  <a:lnTo>
                    <a:pt x="2771" y="240"/>
                  </a:lnTo>
                  <a:lnTo>
                    <a:pt x="2892" y="266"/>
                  </a:lnTo>
                  <a:lnTo>
                    <a:pt x="3016" y="288"/>
                  </a:lnTo>
                  <a:lnTo>
                    <a:pt x="3141" y="308"/>
                  </a:lnTo>
                  <a:lnTo>
                    <a:pt x="3268" y="323"/>
                  </a:lnTo>
                  <a:lnTo>
                    <a:pt x="3395" y="337"/>
                  </a:lnTo>
                  <a:lnTo>
                    <a:pt x="3524" y="347"/>
                  </a:lnTo>
                  <a:lnTo>
                    <a:pt x="3655" y="354"/>
                  </a:lnTo>
                  <a:lnTo>
                    <a:pt x="3786" y="357"/>
                  </a:lnTo>
                  <a:lnTo>
                    <a:pt x="3919" y="358"/>
                  </a:lnTo>
                  <a:lnTo>
                    <a:pt x="4053" y="354"/>
                  </a:lnTo>
                  <a:lnTo>
                    <a:pt x="4187" y="349"/>
                  </a:lnTo>
                  <a:lnTo>
                    <a:pt x="4322" y="339"/>
                  </a:lnTo>
                  <a:lnTo>
                    <a:pt x="4457" y="326"/>
                  </a:lnTo>
                  <a:lnTo>
                    <a:pt x="4593" y="309"/>
                  </a:lnTo>
                  <a:lnTo>
                    <a:pt x="4730" y="289"/>
                  </a:lnTo>
                  <a:lnTo>
                    <a:pt x="4866" y="266"/>
                  </a:lnTo>
                  <a:lnTo>
                    <a:pt x="5003" y="237"/>
                  </a:lnTo>
                  <a:lnTo>
                    <a:pt x="5139" y="208"/>
                  </a:lnTo>
                  <a:lnTo>
                    <a:pt x="5277" y="173"/>
                  </a:lnTo>
                  <a:lnTo>
                    <a:pt x="5414" y="135"/>
                  </a:lnTo>
                  <a:lnTo>
                    <a:pt x="5550" y="93"/>
                  </a:lnTo>
                  <a:lnTo>
                    <a:pt x="5685" y="46"/>
                  </a:lnTo>
                  <a:lnTo>
                    <a:pt x="5753" y="21"/>
                  </a:lnTo>
                </a:path>
              </a:pathLst>
            </a:custGeom>
            <a:noFill/>
            <a:ln w="0" cap="flat">
              <a:solidFill>
                <a:srgbClr val="FFFFFF"/>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sz="1350">
                <a:solidFill>
                  <a:srgbClr val="58585A"/>
                </a:solidFill>
              </a:endParaRPr>
            </a:p>
          </p:txBody>
        </p:sp>
      </p:grpSp>
      <p:sp>
        <p:nvSpPr>
          <p:cNvPr id="10" name="TextBox 9"/>
          <p:cNvSpPr txBox="1"/>
          <p:nvPr userDrawn="1"/>
        </p:nvSpPr>
        <p:spPr>
          <a:xfrm>
            <a:off x="241300" y="4869418"/>
            <a:ext cx="1500732" cy="69250"/>
          </a:xfrm>
          <a:prstGeom prst="rect">
            <a:avLst/>
          </a:prstGeom>
          <a:noFill/>
        </p:spPr>
        <p:txBody>
          <a:bodyPr wrap="none" tIns="0" bIns="0" rtlCol="0">
            <a:spAutoFit/>
          </a:bodyPr>
          <a:lstStyle/>
          <a:p>
            <a:r>
              <a:rPr lang="en-GB" sz="450" dirty="0">
                <a:solidFill>
                  <a:srgbClr val="FFFFFF"/>
                </a:solidFill>
              </a:rPr>
              <a:t>© The Insights Group Ltd, 2011. All rights reserved.</a:t>
            </a:r>
          </a:p>
        </p:txBody>
      </p:sp>
    </p:spTree>
    <p:extLst>
      <p:ext uri="{BB962C8B-B14F-4D97-AF65-F5344CB8AC3E}">
        <p14:creationId xmlns:p14="http://schemas.microsoft.com/office/powerpoint/2010/main" val="3865594964"/>
      </p:ext>
    </p:extLst>
  </p:cSld>
  <p:clrMapOvr>
    <a:masterClrMapping/>
  </p:clrMapOvr>
</p:sldLayout>
</file>

<file path=ppt/slideLayouts/slideLayout97.xml><?xml version="1.0" encoding="utf-8"?>
<p:sldLayout xmlns:a="http://schemas.openxmlformats.org/drawingml/2006/main" xmlns:r="http://schemas.openxmlformats.org/officeDocument/2006/relationships" xmlns:p="http://schemas.openxmlformats.org/presentationml/2006/main" type="obj" preserve="1">
  <p:cSld name="Green - Single Column">
    <p:spTree>
      <p:nvGrpSpPr>
        <p:cNvPr id="1" name=""/>
        <p:cNvGrpSpPr/>
        <p:nvPr/>
      </p:nvGrpSpPr>
      <p:grpSpPr>
        <a:xfrm>
          <a:off x="0" y="0"/>
          <a:ext cx="0" cy="0"/>
          <a:chOff x="0" y="0"/>
          <a:chExt cx="0" cy="0"/>
        </a:xfrm>
      </p:grpSpPr>
      <p:sp>
        <p:nvSpPr>
          <p:cNvPr id="2" name="Title 1"/>
          <p:cNvSpPr>
            <a:spLocks noGrp="1"/>
          </p:cNvSpPr>
          <p:nvPr userDrawn="1">
            <p:ph type="title"/>
          </p:nvPr>
        </p:nvSpPr>
        <p:spPr>
          <a:xfrm>
            <a:off x="503040" y="87474"/>
            <a:ext cx="8101408" cy="857250"/>
          </a:xfrm>
        </p:spPr>
        <p:txBody>
          <a:bodyPr/>
          <a:lstStyle>
            <a:lvl1pPr>
              <a:defRPr>
                <a:solidFill>
                  <a:schemeClr val="tx2"/>
                </a:solidFill>
                <a:latin typeface="+mj-lt"/>
              </a:defRPr>
            </a:lvl1pPr>
          </a:lstStyle>
          <a:p>
            <a:r>
              <a:rPr lang="en-US"/>
              <a:t>Click to edit Master title style</a:t>
            </a:r>
            <a:endParaRPr lang="en-GB" dirty="0"/>
          </a:p>
        </p:txBody>
      </p:sp>
      <p:sp>
        <p:nvSpPr>
          <p:cNvPr id="3" name="Content Placeholder 2"/>
          <p:cNvSpPr>
            <a:spLocks noGrp="1"/>
          </p:cNvSpPr>
          <p:nvPr userDrawn="1">
            <p:ph idx="1"/>
          </p:nvPr>
        </p:nvSpPr>
        <p:spPr>
          <a:xfrm>
            <a:off x="503040" y="1059582"/>
            <a:ext cx="8101408" cy="3186354"/>
          </a:xfrm>
        </p:spPr>
        <p:txBody>
          <a:bodyPr/>
          <a:lstStyle>
            <a:lvl1pPr>
              <a:spcBef>
                <a:spcPts val="900"/>
              </a:spcBef>
              <a:spcAft>
                <a:spcPts val="750"/>
              </a:spcAft>
              <a:buClr>
                <a:srgbClr val="BECD00"/>
              </a:buClr>
              <a:defRPr sz="2550">
                <a:latin typeface="+mj-lt"/>
              </a:defRPr>
            </a:lvl1pPr>
            <a:lvl2pPr>
              <a:buClr>
                <a:srgbClr val="BECD00"/>
              </a:buClr>
              <a:defRPr>
                <a:latin typeface="+mj-lt"/>
              </a:defRPr>
            </a:lvl2pPr>
            <a:lvl3pPr>
              <a:buClr>
                <a:srgbClr val="BECD00"/>
              </a:buClr>
              <a:defRPr>
                <a:latin typeface="+mj-lt"/>
              </a:defRPr>
            </a:lvl3pPr>
            <a:lvl4pPr>
              <a:buClr>
                <a:srgbClr val="BECD00"/>
              </a:buClr>
              <a:defRPr>
                <a:latin typeface="+mj-lt"/>
              </a:defRPr>
            </a:lvl4pPr>
            <a:lvl5pPr>
              <a:buClr>
                <a:srgbClr val="BECD00"/>
              </a:buClr>
              <a:defRPr>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grpSp>
        <p:nvGrpSpPr>
          <p:cNvPr id="9" name="Group 8"/>
          <p:cNvGrpSpPr/>
          <p:nvPr userDrawn="1"/>
        </p:nvGrpSpPr>
        <p:grpSpPr>
          <a:xfrm>
            <a:off x="-3176" y="4377928"/>
            <a:ext cx="9147176" cy="765572"/>
            <a:chOff x="-1588" y="5838826"/>
            <a:chExt cx="9147176" cy="1020762"/>
          </a:xfrm>
          <a:solidFill>
            <a:schemeClr val="accent2"/>
          </a:solidFill>
        </p:grpSpPr>
        <p:sp>
          <p:nvSpPr>
            <p:cNvPr id="10" name="Freeform 11"/>
            <p:cNvSpPr>
              <a:spLocks/>
            </p:cNvSpPr>
            <p:nvPr userDrawn="1"/>
          </p:nvSpPr>
          <p:spPr bwMode="auto">
            <a:xfrm>
              <a:off x="-1588" y="5838826"/>
              <a:ext cx="9147176" cy="1020762"/>
            </a:xfrm>
            <a:custGeom>
              <a:avLst/>
              <a:gdLst>
                <a:gd name="T0" fmla="*/ 4096 w 4096"/>
                <a:gd name="T1" fmla="*/ 458 h 458"/>
                <a:gd name="T2" fmla="*/ 4096 w 4096"/>
                <a:gd name="T3" fmla="*/ 99 h 458"/>
                <a:gd name="T4" fmla="*/ 1958 w 4096"/>
                <a:gd name="T5" fmla="*/ 224 h 458"/>
                <a:gd name="T6" fmla="*/ 0 w 4096"/>
                <a:gd name="T7" fmla="*/ 62 h 458"/>
                <a:gd name="T8" fmla="*/ 0 w 4096"/>
                <a:gd name="T9" fmla="*/ 458 h 458"/>
                <a:gd name="T10" fmla="*/ 4096 w 4096"/>
                <a:gd name="T11" fmla="*/ 458 h 458"/>
              </a:gdLst>
              <a:ahLst/>
              <a:cxnLst>
                <a:cxn ang="0">
                  <a:pos x="T0" y="T1"/>
                </a:cxn>
                <a:cxn ang="0">
                  <a:pos x="T2" y="T3"/>
                </a:cxn>
                <a:cxn ang="0">
                  <a:pos x="T4" y="T5"/>
                </a:cxn>
                <a:cxn ang="0">
                  <a:pos x="T6" y="T7"/>
                </a:cxn>
                <a:cxn ang="0">
                  <a:pos x="T8" y="T9"/>
                </a:cxn>
                <a:cxn ang="0">
                  <a:pos x="T10" y="T11"/>
                </a:cxn>
              </a:cxnLst>
              <a:rect l="0" t="0" r="r" b="b"/>
              <a:pathLst>
                <a:path w="4096" h="458">
                  <a:moveTo>
                    <a:pt x="4096" y="458"/>
                  </a:moveTo>
                  <a:cubicBezTo>
                    <a:pt x="4096" y="99"/>
                    <a:pt x="4096" y="99"/>
                    <a:pt x="4096" y="99"/>
                  </a:cubicBezTo>
                  <a:cubicBezTo>
                    <a:pt x="3628" y="283"/>
                    <a:pt x="2767" y="441"/>
                    <a:pt x="1958" y="224"/>
                  </a:cubicBezTo>
                  <a:cubicBezTo>
                    <a:pt x="1153" y="6"/>
                    <a:pt x="568" y="0"/>
                    <a:pt x="0" y="62"/>
                  </a:cubicBezTo>
                  <a:cubicBezTo>
                    <a:pt x="0" y="458"/>
                    <a:pt x="0" y="458"/>
                    <a:pt x="0" y="458"/>
                  </a:cubicBezTo>
                  <a:lnTo>
                    <a:pt x="4096" y="458"/>
                  </a:lnTo>
                  <a:close/>
                </a:path>
              </a:pathLst>
            </a:custGeom>
            <a:solidFill>
              <a:srgbClr val="C9D200"/>
            </a:solidFill>
            <a:ln>
              <a:noFill/>
            </a:ln>
          </p:spPr>
          <p:txBody>
            <a:bodyPr vert="horz" wrap="square" lIns="91440" tIns="45720" rIns="91440" bIns="45720" numCol="1" anchor="t" anchorCtr="0" compatLnSpc="1">
              <a:prstTxWarp prst="textNoShape">
                <a:avLst/>
              </a:prstTxWarp>
            </a:bodyPr>
            <a:lstStyle/>
            <a:p>
              <a:endParaRPr lang="en-GB" sz="1350">
                <a:solidFill>
                  <a:srgbClr val="58585A"/>
                </a:solidFill>
              </a:endParaRPr>
            </a:p>
          </p:txBody>
        </p:sp>
        <p:sp>
          <p:nvSpPr>
            <p:cNvPr id="11" name="Freeform 13"/>
            <p:cNvSpPr>
              <a:spLocks/>
            </p:cNvSpPr>
            <p:nvPr userDrawn="1"/>
          </p:nvSpPr>
          <p:spPr bwMode="auto">
            <a:xfrm>
              <a:off x="-1588" y="6032500"/>
              <a:ext cx="9132888" cy="568325"/>
            </a:xfrm>
            <a:custGeom>
              <a:avLst/>
              <a:gdLst>
                <a:gd name="T0" fmla="*/ 5685 w 5753"/>
                <a:gd name="T1" fmla="*/ 46 h 358"/>
                <a:gd name="T2" fmla="*/ 5412 w 5753"/>
                <a:gd name="T3" fmla="*/ 133 h 358"/>
                <a:gd name="T4" fmla="*/ 5276 w 5753"/>
                <a:gd name="T5" fmla="*/ 171 h 358"/>
                <a:gd name="T6" fmla="*/ 5003 w 5753"/>
                <a:gd name="T7" fmla="*/ 237 h 358"/>
                <a:gd name="T8" fmla="*/ 4866 w 5753"/>
                <a:gd name="T9" fmla="*/ 264 h 358"/>
                <a:gd name="T10" fmla="*/ 4593 w 5753"/>
                <a:gd name="T11" fmla="*/ 308 h 358"/>
                <a:gd name="T12" fmla="*/ 4457 w 5753"/>
                <a:gd name="T13" fmla="*/ 325 h 358"/>
                <a:gd name="T14" fmla="*/ 4187 w 5753"/>
                <a:gd name="T15" fmla="*/ 347 h 358"/>
                <a:gd name="T16" fmla="*/ 4052 w 5753"/>
                <a:gd name="T17" fmla="*/ 354 h 358"/>
                <a:gd name="T18" fmla="*/ 3786 w 5753"/>
                <a:gd name="T19" fmla="*/ 357 h 358"/>
                <a:gd name="T20" fmla="*/ 3655 w 5753"/>
                <a:gd name="T21" fmla="*/ 353 h 358"/>
                <a:gd name="T22" fmla="*/ 3396 w 5753"/>
                <a:gd name="T23" fmla="*/ 336 h 358"/>
                <a:gd name="T24" fmla="*/ 3268 w 5753"/>
                <a:gd name="T25" fmla="*/ 323 h 358"/>
                <a:gd name="T26" fmla="*/ 3016 w 5753"/>
                <a:gd name="T27" fmla="*/ 287 h 358"/>
                <a:gd name="T28" fmla="*/ 2894 w 5753"/>
                <a:gd name="T29" fmla="*/ 264 h 358"/>
                <a:gd name="T30" fmla="*/ 2653 w 5753"/>
                <a:gd name="T31" fmla="*/ 211 h 358"/>
                <a:gd name="T32" fmla="*/ 2444 w 5753"/>
                <a:gd name="T33" fmla="*/ 156 h 358"/>
                <a:gd name="T34" fmla="*/ 2162 w 5753"/>
                <a:gd name="T35" fmla="*/ 94 h 358"/>
                <a:gd name="T36" fmla="*/ 1878 w 5753"/>
                <a:gd name="T37" fmla="*/ 49 h 358"/>
                <a:gd name="T38" fmla="*/ 1593 w 5753"/>
                <a:gd name="T39" fmla="*/ 20 h 358"/>
                <a:gd name="T40" fmla="*/ 1310 w 5753"/>
                <a:gd name="T41" fmla="*/ 3 h 358"/>
                <a:gd name="T42" fmla="*/ 1034 w 5753"/>
                <a:gd name="T43" fmla="*/ 0 h 358"/>
                <a:gd name="T44" fmla="*/ 768 w 5753"/>
                <a:gd name="T45" fmla="*/ 7 h 358"/>
                <a:gd name="T46" fmla="*/ 515 w 5753"/>
                <a:gd name="T47" fmla="*/ 24 h 358"/>
                <a:gd name="T48" fmla="*/ 280 w 5753"/>
                <a:gd name="T49" fmla="*/ 49 h 358"/>
                <a:gd name="T50" fmla="*/ 66 w 5753"/>
                <a:gd name="T51" fmla="*/ 80 h 358"/>
                <a:gd name="T52" fmla="*/ 0 w 5753"/>
                <a:gd name="T53" fmla="*/ 93 h 358"/>
                <a:gd name="T54" fmla="*/ 135 w 5753"/>
                <a:gd name="T55" fmla="*/ 70 h 358"/>
                <a:gd name="T56" fmla="*/ 207 w 5753"/>
                <a:gd name="T57" fmla="*/ 59 h 358"/>
                <a:gd name="T58" fmla="*/ 357 w 5753"/>
                <a:gd name="T59" fmla="*/ 41 h 358"/>
                <a:gd name="T60" fmla="*/ 435 w 5753"/>
                <a:gd name="T61" fmla="*/ 32 h 358"/>
                <a:gd name="T62" fmla="*/ 598 w 5753"/>
                <a:gd name="T63" fmla="*/ 18 h 358"/>
                <a:gd name="T64" fmla="*/ 682 w 5753"/>
                <a:gd name="T65" fmla="*/ 13 h 358"/>
                <a:gd name="T66" fmla="*/ 855 w 5753"/>
                <a:gd name="T67" fmla="*/ 4 h 358"/>
                <a:gd name="T68" fmla="*/ 944 w 5753"/>
                <a:gd name="T69" fmla="*/ 3 h 358"/>
                <a:gd name="T70" fmla="*/ 1124 w 5753"/>
                <a:gd name="T71" fmla="*/ 1 h 358"/>
                <a:gd name="T72" fmla="*/ 1217 w 5753"/>
                <a:gd name="T73" fmla="*/ 1 h 358"/>
                <a:gd name="T74" fmla="*/ 1403 w 5753"/>
                <a:gd name="T75" fmla="*/ 8 h 358"/>
                <a:gd name="T76" fmla="*/ 1497 w 5753"/>
                <a:gd name="T77" fmla="*/ 14 h 358"/>
                <a:gd name="T78" fmla="*/ 1687 w 5753"/>
                <a:gd name="T79" fmla="*/ 28 h 358"/>
                <a:gd name="T80" fmla="*/ 1782 w 5753"/>
                <a:gd name="T81" fmla="*/ 38 h 358"/>
                <a:gd name="T82" fmla="*/ 1972 w 5753"/>
                <a:gd name="T83" fmla="*/ 63 h 358"/>
                <a:gd name="T84" fmla="*/ 2068 w 5753"/>
                <a:gd name="T85" fmla="*/ 79 h 358"/>
                <a:gd name="T86" fmla="*/ 2257 w 5753"/>
                <a:gd name="T87" fmla="*/ 114 h 358"/>
                <a:gd name="T88" fmla="*/ 2349 w 5753"/>
                <a:gd name="T89" fmla="*/ 133 h 358"/>
                <a:gd name="T90" fmla="*/ 2535 w 5753"/>
                <a:gd name="T91" fmla="*/ 181 h 358"/>
                <a:gd name="T92" fmla="*/ 2892 w 5753"/>
                <a:gd name="T93" fmla="*/ 266 h 358"/>
                <a:gd name="T94" fmla="*/ 3268 w 5753"/>
                <a:gd name="T95" fmla="*/ 323 h 358"/>
                <a:gd name="T96" fmla="*/ 3655 w 5753"/>
                <a:gd name="T97" fmla="*/ 354 h 358"/>
                <a:gd name="T98" fmla="*/ 4053 w 5753"/>
                <a:gd name="T99" fmla="*/ 354 h 358"/>
                <a:gd name="T100" fmla="*/ 4457 w 5753"/>
                <a:gd name="T101" fmla="*/ 326 h 358"/>
                <a:gd name="T102" fmla="*/ 4866 w 5753"/>
                <a:gd name="T103" fmla="*/ 266 h 358"/>
                <a:gd name="T104" fmla="*/ 5277 w 5753"/>
                <a:gd name="T105" fmla="*/ 173 h 358"/>
                <a:gd name="T106" fmla="*/ 5685 w 5753"/>
                <a:gd name="T107" fmla="*/ 46 h 3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5753" h="358">
                  <a:moveTo>
                    <a:pt x="5753" y="21"/>
                  </a:moveTo>
                  <a:lnTo>
                    <a:pt x="5685" y="46"/>
                  </a:lnTo>
                  <a:lnTo>
                    <a:pt x="5685" y="46"/>
                  </a:lnTo>
                  <a:lnTo>
                    <a:pt x="5549" y="91"/>
                  </a:lnTo>
                  <a:lnTo>
                    <a:pt x="5549" y="91"/>
                  </a:lnTo>
                  <a:lnTo>
                    <a:pt x="5412" y="133"/>
                  </a:lnTo>
                  <a:lnTo>
                    <a:pt x="5412" y="133"/>
                  </a:lnTo>
                  <a:lnTo>
                    <a:pt x="5276" y="171"/>
                  </a:lnTo>
                  <a:lnTo>
                    <a:pt x="5276" y="171"/>
                  </a:lnTo>
                  <a:lnTo>
                    <a:pt x="5139" y="207"/>
                  </a:lnTo>
                  <a:lnTo>
                    <a:pt x="5139" y="207"/>
                  </a:lnTo>
                  <a:lnTo>
                    <a:pt x="5003" y="237"/>
                  </a:lnTo>
                  <a:lnTo>
                    <a:pt x="5003" y="237"/>
                  </a:lnTo>
                  <a:lnTo>
                    <a:pt x="4866" y="264"/>
                  </a:lnTo>
                  <a:lnTo>
                    <a:pt x="4866" y="264"/>
                  </a:lnTo>
                  <a:lnTo>
                    <a:pt x="4730" y="288"/>
                  </a:lnTo>
                  <a:lnTo>
                    <a:pt x="4730" y="288"/>
                  </a:lnTo>
                  <a:lnTo>
                    <a:pt x="4593" y="308"/>
                  </a:lnTo>
                  <a:lnTo>
                    <a:pt x="4593" y="308"/>
                  </a:lnTo>
                  <a:lnTo>
                    <a:pt x="4457" y="325"/>
                  </a:lnTo>
                  <a:lnTo>
                    <a:pt x="4457" y="325"/>
                  </a:lnTo>
                  <a:lnTo>
                    <a:pt x="4322" y="337"/>
                  </a:lnTo>
                  <a:lnTo>
                    <a:pt x="4322" y="337"/>
                  </a:lnTo>
                  <a:lnTo>
                    <a:pt x="4187" y="347"/>
                  </a:lnTo>
                  <a:lnTo>
                    <a:pt x="4187" y="347"/>
                  </a:lnTo>
                  <a:lnTo>
                    <a:pt x="4052" y="354"/>
                  </a:lnTo>
                  <a:lnTo>
                    <a:pt x="4052" y="354"/>
                  </a:lnTo>
                  <a:lnTo>
                    <a:pt x="3919" y="357"/>
                  </a:lnTo>
                  <a:lnTo>
                    <a:pt x="3919" y="357"/>
                  </a:lnTo>
                  <a:lnTo>
                    <a:pt x="3786" y="357"/>
                  </a:lnTo>
                  <a:lnTo>
                    <a:pt x="3786" y="357"/>
                  </a:lnTo>
                  <a:lnTo>
                    <a:pt x="3655" y="353"/>
                  </a:lnTo>
                  <a:lnTo>
                    <a:pt x="3655" y="353"/>
                  </a:lnTo>
                  <a:lnTo>
                    <a:pt x="3524" y="346"/>
                  </a:lnTo>
                  <a:lnTo>
                    <a:pt x="3524" y="346"/>
                  </a:lnTo>
                  <a:lnTo>
                    <a:pt x="3396" y="336"/>
                  </a:lnTo>
                  <a:lnTo>
                    <a:pt x="3396" y="336"/>
                  </a:lnTo>
                  <a:lnTo>
                    <a:pt x="3268" y="323"/>
                  </a:lnTo>
                  <a:lnTo>
                    <a:pt x="3268" y="323"/>
                  </a:lnTo>
                  <a:lnTo>
                    <a:pt x="3141" y="306"/>
                  </a:lnTo>
                  <a:lnTo>
                    <a:pt x="3141" y="306"/>
                  </a:lnTo>
                  <a:lnTo>
                    <a:pt x="3016" y="287"/>
                  </a:lnTo>
                  <a:lnTo>
                    <a:pt x="3016" y="287"/>
                  </a:lnTo>
                  <a:lnTo>
                    <a:pt x="2894" y="264"/>
                  </a:lnTo>
                  <a:lnTo>
                    <a:pt x="2894" y="264"/>
                  </a:lnTo>
                  <a:lnTo>
                    <a:pt x="2771" y="239"/>
                  </a:lnTo>
                  <a:lnTo>
                    <a:pt x="2771" y="239"/>
                  </a:lnTo>
                  <a:lnTo>
                    <a:pt x="2653" y="211"/>
                  </a:lnTo>
                  <a:lnTo>
                    <a:pt x="2653" y="211"/>
                  </a:lnTo>
                  <a:lnTo>
                    <a:pt x="2535" y="180"/>
                  </a:lnTo>
                  <a:lnTo>
                    <a:pt x="2444" y="156"/>
                  </a:lnTo>
                  <a:lnTo>
                    <a:pt x="2351" y="133"/>
                  </a:lnTo>
                  <a:lnTo>
                    <a:pt x="2257" y="112"/>
                  </a:lnTo>
                  <a:lnTo>
                    <a:pt x="2162" y="94"/>
                  </a:lnTo>
                  <a:lnTo>
                    <a:pt x="2068" y="77"/>
                  </a:lnTo>
                  <a:lnTo>
                    <a:pt x="1972" y="62"/>
                  </a:lnTo>
                  <a:lnTo>
                    <a:pt x="1878" y="49"/>
                  </a:lnTo>
                  <a:lnTo>
                    <a:pt x="1782" y="38"/>
                  </a:lnTo>
                  <a:lnTo>
                    <a:pt x="1687" y="28"/>
                  </a:lnTo>
                  <a:lnTo>
                    <a:pt x="1593" y="20"/>
                  </a:lnTo>
                  <a:lnTo>
                    <a:pt x="1498" y="13"/>
                  </a:lnTo>
                  <a:lnTo>
                    <a:pt x="1404" y="7"/>
                  </a:lnTo>
                  <a:lnTo>
                    <a:pt x="1310" y="3"/>
                  </a:lnTo>
                  <a:lnTo>
                    <a:pt x="1217" y="1"/>
                  </a:lnTo>
                  <a:lnTo>
                    <a:pt x="1124" y="0"/>
                  </a:lnTo>
                  <a:lnTo>
                    <a:pt x="1034" y="0"/>
                  </a:lnTo>
                  <a:lnTo>
                    <a:pt x="944" y="1"/>
                  </a:lnTo>
                  <a:lnTo>
                    <a:pt x="855" y="4"/>
                  </a:lnTo>
                  <a:lnTo>
                    <a:pt x="768" y="7"/>
                  </a:lnTo>
                  <a:lnTo>
                    <a:pt x="682" y="11"/>
                  </a:lnTo>
                  <a:lnTo>
                    <a:pt x="598" y="17"/>
                  </a:lnTo>
                  <a:lnTo>
                    <a:pt x="515" y="24"/>
                  </a:lnTo>
                  <a:lnTo>
                    <a:pt x="435" y="31"/>
                  </a:lnTo>
                  <a:lnTo>
                    <a:pt x="356" y="39"/>
                  </a:lnTo>
                  <a:lnTo>
                    <a:pt x="280" y="49"/>
                  </a:lnTo>
                  <a:lnTo>
                    <a:pt x="207" y="59"/>
                  </a:lnTo>
                  <a:lnTo>
                    <a:pt x="135" y="69"/>
                  </a:lnTo>
                  <a:lnTo>
                    <a:pt x="66" y="80"/>
                  </a:lnTo>
                  <a:lnTo>
                    <a:pt x="0" y="91"/>
                  </a:lnTo>
                  <a:lnTo>
                    <a:pt x="0" y="93"/>
                  </a:lnTo>
                  <a:lnTo>
                    <a:pt x="0" y="93"/>
                  </a:lnTo>
                  <a:lnTo>
                    <a:pt x="66" y="80"/>
                  </a:lnTo>
                  <a:lnTo>
                    <a:pt x="66" y="80"/>
                  </a:lnTo>
                  <a:lnTo>
                    <a:pt x="135" y="70"/>
                  </a:lnTo>
                  <a:lnTo>
                    <a:pt x="135" y="70"/>
                  </a:lnTo>
                  <a:lnTo>
                    <a:pt x="207" y="59"/>
                  </a:lnTo>
                  <a:lnTo>
                    <a:pt x="207" y="59"/>
                  </a:lnTo>
                  <a:lnTo>
                    <a:pt x="280" y="49"/>
                  </a:lnTo>
                  <a:lnTo>
                    <a:pt x="280" y="49"/>
                  </a:lnTo>
                  <a:lnTo>
                    <a:pt x="357" y="41"/>
                  </a:lnTo>
                  <a:lnTo>
                    <a:pt x="357" y="41"/>
                  </a:lnTo>
                  <a:lnTo>
                    <a:pt x="435" y="32"/>
                  </a:lnTo>
                  <a:lnTo>
                    <a:pt x="435" y="32"/>
                  </a:lnTo>
                  <a:lnTo>
                    <a:pt x="516" y="25"/>
                  </a:lnTo>
                  <a:lnTo>
                    <a:pt x="516" y="25"/>
                  </a:lnTo>
                  <a:lnTo>
                    <a:pt x="598" y="18"/>
                  </a:lnTo>
                  <a:lnTo>
                    <a:pt x="598" y="18"/>
                  </a:lnTo>
                  <a:lnTo>
                    <a:pt x="682" y="13"/>
                  </a:lnTo>
                  <a:lnTo>
                    <a:pt x="682" y="13"/>
                  </a:lnTo>
                  <a:lnTo>
                    <a:pt x="768" y="8"/>
                  </a:lnTo>
                  <a:lnTo>
                    <a:pt x="768" y="8"/>
                  </a:lnTo>
                  <a:lnTo>
                    <a:pt x="855" y="4"/>
                  </a:lnTo>
                  <a:lnTo>
                    <a:pt x="855" y="4"/>
                  </a:lnTo>
                  <a:lnTo>
                    <a:pt x="944" y="3"/>
                  </a:lnTo>
                  <a:lnTo>
                    <a:pt x="944" y="3"/>
                  </a:lnTo>
                  <a:lnTo>
                    <a:pt x="1034" y="1"/>
                  </a:lnTo>
                  <a:lnTo>
                    <a:pt x="1034" y="1"/>
                  </a:lnTo>
                  <a:lnTo>
                    <a:pt x="1124" y="1"/>
                  </a:lnTo>
                  <a:lnTo>
                    <a:pt x="1124" y="1"/>
                  </a:lnTo>
                  <a:lnTo>
                    <a:pt x="1217" y="1"/>
                  </a:lnTo>
                  <a:lnTo>
                    <a:pt x="1217" y="1"/>
                  </a:lnTo>
                  <a:lnTo>
                    <a:pt x="1310" y="4"/>
                  </a:lnTo>
                  <a:lnTo>
                    <a:pt x="1310" y="4"/>
                  </a:lnTo>
                  <a:lnTo>
                    <a:pt x="1403" y="8"/>
                  </a:lnTo>
                  <a:lnTo>
                    <a:pt x="1403" y="8"/>
                  </a:lnTo>
                  <a:lnTo>
                    <a:pt x="1497" y="14"/>
                  </a:lnTo>
                  <a:lnTo>
                    <a:pt x="1497" y="14"/>
                  </a:lnTo>
                  <a:lnTo>
                    <a:pt x="1593" y="20"/>
                  </a:lnTo>
                  <a:lnTo>
                    <a:pt x="1593" y="20"/>
                  </a:lnTo>
                  <a:lnTo>
                    <a:pt x="1687" y="28"/>
                  </a:lnTo>
                  <a:lnTo>
                    <a:pt x="1687" y="28"/>
                  </a:lnTo>
                  <a:lnTo>
                    <a:pt x="1782" y="38"/>
                  </a:lnTo>
                  <a:lnTo>
                    <a:pt x="1782" y="38"/>
                  </a:lnTo>
                  <a:lnTo>
                    <a:pt x="1878" y="51"/>
                  </a:lnTo>
                  <a:lnTo>
                    <a:pt x="1878" y="51"/>
                  </a:lnTo>
                  <a:lnTo>
                    <a:pt x="1972" y="63"/>
                  </a:lnTo>
                  <a:lnTo>
                    <a:pt x="1972" y="63"/>
                  </a:lnTo>
                  <a:lnTo>
                    <a:pt x="2068" y="79"/>
                  </a:lnTo>
                  <a:lnTo>
                    <a:pt x="2068" y="79"/>
                  </a:lnTo>
                  <a:lnTo>
                    <a:pt x="2162" y="94"/>
                  </a:lnTo>
                  <a:lnTo>
                    <a:pt x="2162" y="94"/>
                  </a:lnTo>
                  <a:lnTo>
                    <a:pt x="2257" y="114"/>
                  </a:lnTo>
                  <a:lnTo>
                    <a:pt x="2257" y="114"/>
                  </a:lnTo>
                  <a:lnTo>
                    <a:pt x="2349" y="133"/>
                  </a:lnTo>
                  <a:lnTo>
                    <a:pt x="2349" y="133"/>
                  </a:lnTo>
                  <a:lnTo>
                    <a:pt x="2442" y="156"/>
                  </a:lnTo>
                  <a:lnTo>
                    <a:pt x="2442" y="156"/>
                  </a:lnTo>
                  <a:lnTo>
                    <a:pt x="2535" y="181"/>
                  </a:lnTo>
                  <a:lnTo>
                    <a:pt x="2652" y="212"/>
                  </a:lnTo>
                  <a:lnTo>
                    <a:pt x="2771" y="240"/>
                  </a:lnTo>
                  <a:lnTo>
                    <a:pt x="2892" y="266"/>
                  </a:lnTo>
                  <a:lnTo>
                    <a:pt x="3016" y="288"/>
                  </a:lnTo>
                  <a:lnTo>
                    <a:pt x="3141" y="308"/>
                  </a:lnTo>
                  <a:lnTo>
                    <a:pt x="3268" y="323"/>
                  </a:lnTo>
                  <a:lnTo>
                    <a:pt x="3395" y="337"/>
                  </a:lnTo>
                  <a:lnTo>
                    <a:pt x="3524" y="347"/>
                  </a:lnTo>
                  <a:lnTo>
                    <a:pt x="3655" y="354"/>
                  </a:lnTo>
                  <a:lnTo>
                    <a:pt x="3786" y="357"/>
                  </a:lnTo>
                  <a:lnTo>
                    <a:pt x="3919" y="358"/>
                  </a:lnTo>
                  <a:lnTo>
                    <a:pt x="4053" y="354"/>
                  </a:lnTo>
                  <a:lnTo>
                    <a:pt x="4187" y="349"/>
                  </a:lnTo>
                  <a:lnTo>
                    <a:pt x="4322" y="339"/>
                  </a:lnTo>
                  <a:lnTo>
                    <a:pt x="4457" y="326"/>
                  </a:lnTo>
                  <a:lnTo>
                    <a:pt x="4593" y="309"/>
                  </a:lnTo>
                  <a:lnTo>
                    <a:pt x="4730" y="289"/>
                  </a:lnTo>
                  <a:lnTo>
                    <a:pt x="4866" y="266"/>
                  </a:lnTo>
                  <a:lnTo>
                    <a:pt x="5003" y="237"/>
                  </a:lnTo>
                  <a:lnTo>
                    <a:pt x="5139" y="208"/>
                  </a:lnTo>
                  <a:lnTo>
                    <a:pt x="5277" y="173"/>
                  </a:lnTo>
                  <a:lnTo>
                    <a:pt x="5414" y="135"/>
                  </a:lnTo>
                  <a:lnTo>
                    <a:pt x="5550" y="93"/>
                  </a:lnTo>
                  <a:lnTo>
                    <a:pt x="5685" y="46"/>
                  </a:lnTo>
                  <a:lnTo>
                    <a:pt x="5753" y="21"/>
                  </a:lnTo>
                </a:path>
              </a:pathLst>
            </a:custGeom>
            <a:grpFill/>
            <a:ln w="0" cap="flat">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GB" sz="1350">
                <a:solidFill>
                  <a:srgbClr val="58585A"/>
                </a:solidFill>
              </a:endParaRPr>
            </a:p>
          </p:txBody>
        </p:sp>
      </p:grpSp>
      <p:sp>
        <p:nvSpPr>
          <p:cNvPr id="8" name="TextBox 7"/>
          <p:cNvSpPr txBox="1"/>
          <p:nvPr userDrawn="1"/>
        </p:nvSpPr>
        <p:spPr>
          <a:xfrm>
            <a:off x="241300" y="4869418"/>
            <a:ext cx="1500732" cy="69250"/>
          </a:xfrm>
          <a:prstGeom prst="rect">
            <a:avLst/>
          </a:prstGeom>
          <a:noFill/>
        </p:spPr>
        <p:txBody>
          <a:bodyPr wrap="none" tIns="0" bIns="0" rtlCol="0">
            <a:spAutoFit/>
          </a:bodyPr>
          <a:lstStyle/>
          <a:p>
            <a:r>
              <a:rPr lang="en-GB" sz="450" dirty="0">
                <a:solidFill>
                  <a:srgbClr val="FFFFFF"/>
                </a:solidFill>
              </a:rPr>
              <a:t>© The Insights Group Ltd, 2011. All rights reserved.</a:t>
            </a:r>
          </a:p>
        </p:txBody>
      </p:sp>
    </p:spTree>
    <p:extLst>
      <p:ext uri="{BB962C8B-B14F-4D97-AF65-F5344CB8AC3E}">
        <p14:creationId xmlns:p14="http://schemas.microsoft.com/office/powerpoint/2010/main" val="343097944"/>
      </p:ext>
    </p:extLst>
  </p:cSld>
  <p:clrMapOvr>
    <a:masterClrMapping/>
  </p:clrMapOvr>
</p:sldLayout>
</file>

<file path=ppt/slideLayouts/slideLayout98.xml><?xml version="1.0" encoding="utf-8"?>
<p:sldLayout xmlns:a="http://schemas.openxmlformats.org/drawingml/2006/main" xmlns:r="http://schemas.openxmlformats.org/officeDocument/2006/relationships" xmlns:p="http://schemas.openxmlformats.org/presentationml/2006/main" type="obj" preserve="1">
  <p:cSld name="Green - 2 Columns">
    <p:spTree>
      <p:nvGrpSpPr>
        <p:cNvPr id="1" name=""/>
        <p:cNvGrpSpPr/>
        <p:nvPr/>
      </p:nvGrpSpPr>
      <p:grpSpPr>
        <a:xfrm>
          <a:off x="0" y="0"/>
          <a:ext cx="0" cy="0"/>
          <a:chOff x="0" y="0"/>
          <a:chExt cx="0" cy="0"/>
        </a:xfrm>
      </p:grpSpPr>
      <p:sp>
        <p:nvSpPr>
          <p:cNvPr id="2" name="Title 1"/>
          <p:cNvSpPr>
            <a:spLocks noGrp="1"/>
          </p:cNvSpPr>
          <p:nvPr userDrawn="1">
            <p:ph type="title"/>
          </p:nvPr>
        </p:nvSpPr>
        <p:spPr>
          <a:xfrm>
            <a:off x="503040" y="303498"/>
            <a:ext cx="3348880" cy="1566174"/>
          </a:xfrm>
        </p:spPr>
        <p:txBody>
          <a:bodyPr anchor="t"/>
          <a:lstStyle>
            <a:lvl1pPr>
              <a:defRPr>
                <a:solidFill>
                  <a:schemeClr val="tx2"/>
                </a:solidFill>
                <a:latin typeface="+mj-lt"/>
              </a:defRPr>
            </a:lvl1pPr>
          </a:lstStyle>
          <a:p>
            <a:r>
              <a:rPr lang="en-US"/>
              <a:t>Click to edit Master title style</a:t>
            </a:r>
            <a:endParaRPr lang="en-GB" dirty="0"/>
          </a:p>
        </p:txBody>
      </p:sp>
      <p:sp>
        <p:nvSpPr>
          <p:cNvPr id="3" name="Content Placeholder 2"/>
          <p:cNvSpPr>
            <a:spLocks noGrp="1"/>
          </p:cNvSpPr>
          <p:nvPr>
            <p:ph idx="1"/>
          </p:nvPr>
        </p:nvSpPr>
        <p:spPr>
          <a:xfrm>
            <a:off x="4572000" y="303498"/>
            <a:ext cx="4104456" cy="3888432"/>
          </a:xfrm>
        </p:spPr>
        <p:txBody>
          <a:bodyPr/>
          <a:lstStyle>
            <a:lvl1pPr>
              <a:spcBef>
                <a:spcPts val="900"/>
              </a:spcBef>
              <a:spcAft>
                <a:spcPts val="750"/>
              </a:spcAft>
              <a:defRPr sz="2550">
                <a:latin typeface="+mj-lt"/>
              </a:defRPr>
            </a:lvl1pPr>
            <a:lvl2pPr>
              <a:buClr>
                <a:srgbClr val="BECD00"/>
              </a:buClr>
              <a:defRPr>
                <a:latin typeface="+mj-lt"/>
              </a:defRPr>
            </a:lvl2pPr>
            <a:lvl3pPr>
              <a:buClr>
                <a:srgbClr val="BECD00"/>
              </a:buClr>
              <a:defRPr>
                <a:latin typeface="+mj-lt"/>
              </a:defRPr>
            </a:lvl3pPr>
            <a:lvl4pPr>
              <a:buClr>
                <a:srgbClr val="BECD00"/>
              </a:buClr>
              <a:defRPr>
                <a:latin typeface="+mj-lt"/>
              </a:defRPr>
            </a:lvl4pPr>
            <a:lvl5pPr>
              <a:buClr>
                <a:srgbClr val="BECD00"/>
              </a:buClr>
              <a:defRPr>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9" name="Content Placeholder 2"/>
          <p:cNvSpPr>
            <a:spLocks noGrp="1"/>
          </p:cNvSpPr>
          <p:nvPr>
            <p:ph idx="13"/>
          </p:nvPr>
        </p:nvSpPr>
        <p:spPr>
          <a:xfrm>
            <a:off x="503628" y="1977684"/>
            <a:ext cx="3348293" cy="2214246"/>
          </a:xfrm>
        </p:spPr>
        <p:txBody>
          <a:bodyPr/>
          <a:lstStyle>
            <a:lvl1pPr>
              <a:spcBef>
                <a:spcPts val="900"/>
              </a:spcBef>
              <a:spcAft>
                <a:spcPts val="750"/>
              </a:spcAft>
              <a:defRPr sz="2550">
                <a:latin typeface="+mj-lt"/>
              </a:defRPr>
            </a:lvl1pPr>
            <a:lvl2pPr>
              <a:buClr>
                <a:srgbClr val="BECD00"/>
              </a:buClr>
              <a:defRPr>
                <a:latin typeface="+mj-lt"/>
              </a:defRPr>
            </a:lvl2pPr>
            <a:lvl3pPr>
              <a:buClr>
                <a:srgbClr val="BECD00"/>
              </a:buClr>
              <a:defRPr>
                <a:latin typeface="+mj-lt"/>
              </a:defRPr>
            </a:lvl3pPr>
            <a:lvl4pPr>
              <a:buClr>
                <a:srgbClr val="BECD00"/>
              </a:buClr>
              <a:defRPr>
                <a:latin typeface="+mj-lt"/>
              </a:defRPr>
            </a:lvl4pPr>
            <a:lvl5pPr>
              <a:buClr>
                <a:srgbClr val="BECD00"/>
              </a:buClr>
              <a:defRPr>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grpSp>
        <p:nvGrpSpPr>
          <p:cNvPr id="10" name="Group 9"/>
          <p:cNvGrpSpPr/>
          <p:nvPr userDrawn="1"/>
        </p:nvGrpSpPr>
        <p:grpSpPr>
          <a:xfrm>
            <a:off x="-3176" y="4377928"/>
            <a:ext cx="9147176" cy="765572"/>
            <a:chOff x="-1588" y="5838826"/>
            <a:chExt cx="9147176" cy="1020762"/>
          </a:xfrm>
        </p:grpSpPr>
        <p:sp>
          <p:nvSpPr>
            <p:cNvPr id="11" name="Freeform 11"/>
            <p:cNvSpPr>
              <a:spLocks/>
            </p:cNvSpPr>
            <p:nvPr userDrawn="1"/>
          </p:nvSpPr>
          <p:spPr bwMode="auto">
            <a:xfrm>
              <a:off x="-1588" y="5838826"/>
              <a:ext cx="9147176" cy="1020762"/>
            </a:xfrm>
            <a:custGeom>
              <a:avLst/>
              <a:gdLst>
                <a:gd name="T0" fmla="*/ 4096 w 4096"/>
                <a:gd name="T1" fmla="*/ 458 h 458"/>
                <a:gd name="T2" fmla="*/ 4096 w 4096"/>
                <a:gd name="T3" fmla="*/ 99 h 458"/>
                <a:gd name="T4" fmla="*/ 1958 w 4096"/>
                <a:gd name="T5" fmla="*/ 224 h 458"/>
                <a:gd name="T6" fmla="*/ 0 w 4096"/>
                <a:gd name="T7" fmla="*/ 62 h 458"/>
                <a:gd name="T8" fmla="*/ 0 w 4096"/>
                <a:gd name="T9" fmla="*/ 458 h 458"/>
                <a:gd name="T10" fmla="*/ 4096 w 4096"/>
                <a:gd name="T11" fmla="*/ 458 h 458"/>
              </a:gdLst>
              <a:ahLst/>
              <a:cxnLst>
                <a:cxn ang="0">
                  <a:pos x="T0" y="T1"/>
                </a:cxn>
                <a:cxn ang="0">
                  <a:pos x="T2" y="T3"/>
                </a:cxn>
                <a:cxn ang="0">
                  <a:pos x="T4" y="T5"/>
                </a:cxn>
                <a:cxn ang="0">
                  <a:pos x="T6" y="T7"/>
                </a:cxn>
                <a:cxn ang="0">
                  <a:pos x="T8" y="T9"/>
                </a:cxn>
                <a:cxn ang="0">
                  <a:pos x="T10" y="T11"/>
                </a:cxn>
              </a:cxnLst>
              <a:rect l="0" t="0" r="r" b="b"/>
              <a:pathLst>
                <a:path w="4096" h="458">
                  <a:moveTo>
                    <a:pt x="4096" y="458"/>
                  </a:moveTo>
                  <a:cubicBezTo>
                    <a:pt x="4096" y="99"/>
                    <a:pt x="4096" y="99"/>
                    <a:pt x="4096" y="99"/>
                  </a:cubicBezTo>
                  <a:cubicBezTo>
                    <a:pt x="3628" y="283"/>
                    <a:pt x="2767" y="441"/>
                    <a:pt x="1958" y="224"/>
                  </a:cubicBezTo>
                  <a:cubicBezTo>
                    <a:pt x="1153" y="6"/>
                    <a:pt x="568" y="0"/>
                    <a:pt x="0" y="62"/>
                  </a:cubicBezTo>
                  <a:cubicBezTo>
                    <a:pt x="0" y="458"/>
                    <a:pt x="0" y="458"/>
                    <a:pt x="0" y="458"/>
                  </a:cubicBezTo>
                  <a:lnTo>
                    <a:pt x="4096" y="458"/>
                  </a:lnTo>
                  <a:close/>
                </a:path>
              </a:pathLst>
            </a:custGeom>
            <a:solidFill>
              <a:srgbClr val="C9D200"/>
            </a:solidFill>
            <a:ln>
              <a:noFill/>
            </a:ln>
          </p:spPr>
          <p:txBody>
            <a:bodyPr vert="horz" wrap="square" lIns="91440" tIns="45720" rIns="91440" bIns="45720" numCol="1" anchor="t" anchorCtr="0" compatLnSpc="1">
              <a:prstTxWarp prst="textNoShape">
                <a:avLst/>
              </a:prstTxWarp>
            </a:bodyPr>
            <a:lstStyle/>
            <a:p>
              <a:endParaRPr lang="en-GB" sz="1350">
                <a:solidFill>
                  <a:srgbClr val="58585A"/>
                </a:solidFill>
              </a:endParaRPr>
            </a:p>
          </p:txBody>
        </p:sp>
        <p:sp>
          <p:nvSpPr>
            <p:cNvPr id="12" name="Freeform 13"/>
            <p:cNvSpPr>
              <a:spLocks/>
            </p:cNvSpPr>
            <p:nvPr userDrawn="1"/>
          </p:nvSpPr>
          <p:spPr bwMode="auto">
            <a:xfrm>
              <a:off x="-1588" y="6032500"/>
              <a:ext cx="9132888" cy="568325"/>
            </a:xfrm>
            <a:custGeom>
              <a:avLst/>
              <a:gdLst>
                <a:gd name="T0" fmla="*/ 5685 w 5753"/>
                <a:gd name="T1" fmla="*/ 46 h 358"/>
                <a:gd name="T2" fmla="*/ 5412 w 5753"/>
                <a:gd name="T3" fmla="*/ 133 h 358"/>
                <a:gd name="T4" fmla="*/ 5276 w 5753"/>
                <a:gd name="T5" fmla="*/ 171 h 358"/>
                <a:gd name="T6" fmla="*/ 5003 w 5753"/>
                <a:gd name="T7" fmla="*/ 237 h 358"/>
                <a:gd name="T8" fmla="*/ 4866 w 5753"/>
                <a:gd name="T9" fmla="*/ 264 h 358"/>
                <a:gd name="T10" fmla="*/ 4593 w 5753"/>
                <a:gd name="T11" fmla="*/ 308 h 358"/>
                <a:gd name="T12" fmla="*/ 4457 w 5753"/>
                <a:gd name="T13" fmla="*/ 325 h 358"/>
                <a:gd name="T14" fmla="*/ 4187 w 5753"/>
                <a:gd name="T15" fmla="*/ 347 h 358"/>
                <a:gd name="T16" fmla="*/ 4052 w 5753"/>
                <a:gd name="T17" fmla="*/ 354 h 358"/>
                <a:gd name="T18" fmla="*/ 3786 w 5753"/>
                <a:gd name="T19" fmla="*/ 357 h 358"/>
                <a:gd name="T20" fmla="*/ 3655 w 5753"/>
                <a:gd name="T21" fmla="*/ 353 h 358"/>
                <a:gd name="T22" fmla="*/ 3396 w 5753"/>
                <a:gd name="T23" fmla="*/ 336 h 358"/>
                <a:gd name="T24" fmla="*/ 3268 w 5753"/>
                <a:gd name="T25" fmla="*/ 323 h 358"/>
                <a:gd name="T26" fmla="*/ 3016 w 5753"/>
                <a:gd name="T27" fmla="*/ 287 h 358"/>
                <a:gd name="T28" fmla="*/ 2894 w 5753"/>
                <a:gd name="T29" fmla="*/ 264 h 358"/>
                <a:gd name="T30" fmla="*/ 2653 w 5753"/>
                <a:gd name="T31" fmla="*/ 211 h 358"/>
                <a:gd name="T32" fmla="*/ 2444 w 5753"/>
                <a:gd name="T33" fmla="*/ 156 h 358"/>
                <a:gd name="T34" fmla="*/ 2162 w 5753"/>
                <a:gd name="T35" fmla="*/ 94 h 358"/>
                <a:gd name="T36" fmla="*/ 1878 w 5753"/>
                <a:gd name="T37" fmla="*/ 49 h 358"/>
                <a:gd name="T38" fmla="*/ 1593 w 5753"/>
                <a:gd name="T39" fmla="*/ 20 h 358"/>
                <a:gd name="T40" fmla="*/ 1310 w 5753"/>
                <a:gd name="T41" fmla="*/ 3 h 358"/>
                <a:gd name="T42" fmla="*/ 1034 w 5753"/>
                <a:gd name="T43" fmla="*/ 0 h 358"/>
                <a:gd name="T44" fmla="*/ 768 w 5753"/>
                <a:gd name="T45" fmla="*/ 7 h 358"/>
                <a:gd name="T46" fmla="*/ 515 w 5753"/>
                <a:gd name="T47" fmla="*/ 24 h 358"/>
                <a:gd name="T48" fmla="*/ 280 w 5753"/>
                <a:gd name="T49" fmla="*/ 49 h 358"/>
                <a:gd name="T50" fmla="*/ 66 w 5753"/>
                <a:gd name="T51" fmla="*/ 80 h 358"/>
                <a:gd name="T52" fmla="*/ 0 w 5753"/>
                <a:gd name="T53" fmla="*/ 93 h 358"/>
                <a:gd name="T54" fmla="*/ 135 w 5753"/>
                <a:gd name="T55" fmla="*/ 70 h 358"/>
                <a:gd name="T56" fmla="*/ 207 w 5753"/>
                <a:gd name="T57" fmla="*/ 59 h 358"/>
                <a:gd name="T58" fmla="*/ 357 w 5753"/>
                <a:gd name="T59" fmla="*/ 41 h 358"/>
                <a:gd name="T60" fmla="*/ 435 w 5753"/>
                <a:gd name="T61" fmla="*/ 32 h 358"/>
                <a:gd name="T62" fmla="*/ 598 w 5753"/>
                <a:gd name="T63" fmla="*/ 18 h 358"/>
                <a:gd name="T64" fmla="*/ 682 w 5753"/>
                <a:gd name="T65" fmla="*/ 13 h 358"/>
                <a:gd name="T66" fmla="*/ 855 w 5753"/>
                <a:gd name="T67" fmla="*/ 4 h 358"/>
                <a:gd name="T68" fmla="*/ 944 w 5753"/>
                <a:gd name="T69" fmla="*/ 3 h 358"/>
                <a:gd name="T70" fmla="*/ 1124 w 5753"/>
                <a:gd name="T71" fmla="*/ 1 h 358"/>
                <a:gd name="T72" fmla="*/ 1217 w 5753"/>
                <a:gd name="T73" fmla="*/ 1 h 358"/>
                <a:gd name="T74" fmla="*/ 1403 w 5753"/>
                <a:gd name="T75" fmla="*/ 8 h 358"/>
                <a:gd name="T76" fmla="*/ 1497 w 5753"/>
                <a:gd name="T77" fmla="*/ 14 h 358"/>
                <a:gd name="T78" fmla="*/ 1687 w 5753"/>
                <a:gd name="T79" fmla="*/ 28 h 358"/>
                <a:gd name="T80" fmla="*/ 1782 w 5753"/>
                <a:gd name="T81" fmla="*/ 38 h 358"/>
                <a:gd name="T82" fmla="*/ 1972 w 5753"/>
                <a:gd name="T83" fmla="*/ 63 h 358"/>
                <a:gd name="T84" fmla="*/ 2068 w 5753"/>
                <a:gd name="T85" fmla="*/ 79 h 358"/>
                <a:gd name="T86" fmla="*/ 2257 w 5753"/>
                <a:gd name="T87" fmla="*/ 114 h 358"/>
                <a:gd name="T88" fmla="*/ 2349 w 5753"/>
                <a:gd name="T89" fmla="*/ 133 h 358"/>
                <a:gd name="T90" fmla="*/ 2535 w 5753"/>
                <a:gd name="T91" fmla="*/ 181 h 358"/>
                <a:gd name="T92" fmla="*/ 2892 w 5753"/>
                <a:gd name="T93" fmla="*/ 266 h 358"/>
                <a:gd name="T94" fmla="*/ 3268 w 5753"/>
                <a:gd name="T95" fmla="*/ 323 h 358"/>
                <a:gd name="T96" fmla="*/ 3655 w 5753"/>
                <a:gd name="T97" fmla="*/ 354 h 358"/>
                <a:gd name="T98" fmla="*/ 4053 w 5753"/>
                <a:gd name="T99" fmla="*/ 354 h 358"/>
                <a:gd name="T100" fmla="*/ 4457 w 5753"/>
                <a:gd name="T101" fmla="*/ 326 h 358"/>
                <a:gd name="T102" fmla="*/ 4866 w 5753"/>
                <a:gd name="T103" fmla="*/ 266 h 358"/>
                <a:gd name="T104" fmla="*/ 5277 w 5753"/>
                <a:gd name="T105" fmla="*/ 173 h 358"/>
                <a:gd name="T106" fmla="*/ 5685 w 5753"/>
                <a:gd name="T107" fmla="*/ 46 h 3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5753" h="358">
                  <a:moveTo>
                    <a:pt x="5753" y="21"/>
                  </a:moveTo>
                  <a:lnTo>
                    <a:pt x="5685" y="46"/>
                  </a:lnTo>
                  <a:lnTo>
                    <a:pt x="5685" y="46"/>
                  </a:lnTo>
                  <a:lnTo>
                    <a:pt x="5549" y="91"/>
                  </a:lnTo>
                  <a:lnTo>
                    <a:pt x="5549" y="91"/>
                  </a:lnTo>
                  <a:lnTo>
                    <a:pt x="5412" y="133"/>
                  </a:lnTo>
                  <a:lnTo>
                    <a:pt x="5412" y="133"/>
                  </a:lnTo>
                  <a:lnTo>
                    <a:pt x="5276" y="171"/>
                  </a:lnTo>
                  <a:lnTo>
                    <a:pt x="5276" y="171"/>
                  </a:lnTo>
                  <a:lnTo>
                    <a:pt x="5139" y="207"/>
                  </a:lnTo>
                  <a:lnTo>
                    <a:pt x="5139" y="207"/>
                  </a:lnTo>
                  <a:lnTo>
                    <a:pt x="5003" y="237"/>
                  </a:lnTo>
                  <a:lnTo>
                    <a:pt x="5003" y="237"/>
                  </a:lnTo>
                  <a:lnTo>
                    <a:pt x="4866" y="264"/>
                  </a:lnTo>
                  <a:lnTo>
                    <a:pt x="4866" y="264"/>
                  </a:lnTo>
                  <a:lnTo>
                    <a:pt x="4730" y="288"/>
                  </a:lnTo>
                  <a:lnTo>
                    <a:pt x="4730" y="288"/>
                  </a:lnTo>
                  <a:lnTo>
                    <a:pt x="4593" y="308"/>
                  </a:lnTo>
                  <a:lnTo>
                    <a:pt x="4593" y="308"/>
                  </a:lnTo>
                  <a:lnTo>
                    <a:pt x="4457" y="325"/>
                  </a:lnTo>
                  <a:lnTo>
                    <a:pt x="4457" y="325"/>
                  </a:lnTo>
                  <a:lnTo>
                    <a:pt x="4322" y="337"/>
                  </a:lnTo>
                  <a:lnTo>
                    <a:pt x="4322" y="337"/>
                  </a:lnTo>
                  <a:lnTo>
                    <a:pt x="4187" y="347"/>
                  </a:lnTo>
                  <a:lnTo>
                    <a:pt x="4187" y="347"/>
                  </a:lnTo>
                  <a:lnTo>
                    <a:pt x="4052" y="354"/>
                  </a:lnTo>
                  <a:lnTo>
                    <a:pt x="4052" y="354"/>
                  </a:lnTo>
                  <a:lnTo>
                    <a:pt x="3919" y="357"/>
                  </a:lnTo>
                  <a:lnTo>
                    <a:pt x="3919" y="357"/>
                  </a:lnTo>
                  <a:lnTo>
                    <a:pt x="3786" y="357"/>
                  </a:lnTo>
                  <a:lnTo>
                    <a:pt x="3786" y="357"/>
                  </a:lnTo>
                  <a:lnTo>
                    <a:pt x="3655" y="353"/>
                  </a:lnTo>
                  <a:lnTo>
                    <a:pt x="3655" y="353"/>
                  </a:lnTo>
                  <a:lnTo>
                    <a:pt x="3524" y="346"/>
                  </a:lnTo>
                  <a:lnTo>
                    <a:pt x="3524" y="346"/>
                  </a:lnTo>
                  <a:lnTo>
                    <a:pt x="3396" y="336"/>
                  </a:lnTo>
                  <a:lnTo>
                    <a:pt x="3396" y="336"/>
                  </a:lnTo>
                  <a:lnTo>
                    <a:pt x="3268" y="323"/>
                  </a:lnTo>
                  <a:lnTo>
                    <a:pt x="3268" y="323"/>
                  </a:lnTo>
                  <a:lnTo>
                    <a:pt x="3141" y="306"/>
                  </a:lnTo>
                  <a:lnTo>
                    <a:pt x="3141" y="306"/>
                  </a:lnTo>
                  <a:lnTo>
                    <a:pt x="3016" y="287"/>
                  </a:lnTo>
                  <a:lnTo>
                    <a:pt x="3016" y="287"/>
                  </a:lnTo>
                  <a:lnTo>
                    <a:pt x="2894" y="264"/>
                  </a:lnTo>
                  <a:lnTo>
                    <a:pt x="2894" y="264"/>
                  </a:lnTo>
                  <a:lnTo>
                    <a:pt x="2771" y="239"/>
                  </a:lnTo>
                  <a:lnTo>
                    <a:pt x="2771" y="239"/>
                  </a:lnTo>
                  <a:lnTo>
                    <a:pt x="2653" y="211"/>
                  </a:lnTo>
                  <a:lnTo>
                    <a:pt x="2653" y="211"/>
                  </a:lnTo>
                  <a:lnTo>
                    <a:pt x="2535" y="180"/>
                  </a:lnTo>
                  <a:lnTo>
                    <a:pt x="2444" y="156"/>
                  </a:lnTo>
                  <a:lnTo>
                    <a:pt x="2351" y="133"/>
                  </a:lnTo>
                  <a:lnTo>
                    <a:pt x="2257" y="112"/>
                  </a:lnTo>
                  <a:lnTo>
                    <a:pt x="2162" y="94"/>
                  </a:lnTo>
                  <a:lnTo>
                    <a:pt x="2068" y="77"/>
                  </a:lnTo>
                  <a:lnTo>
                    <a:pt x="1972" y="62"/>
                  </a:lnTo>
                  <a:lnTo>
                    <a:pt x="1878" y="49"/>
                  </a:lnTo>
                  <a:lnTo>
                    <a:pt x="1782" y="38"/>
                  </a:lnTo>
                  <a:lnTo>
                    <a:pt x="1687" y="28"/>
                  </a:lnTo>
                  <a:lnTo>
                    <a:pt x="1593" y="20"/>
                  </a:lnTo>
                  <a:lnTo>
                    <a:pt x="1498" y="13"/>
                  </a:lnTo>
                  <a:lnTo>
                    <a:pt x="1404" y="7"/>
                  </a:lnTo>
                  <a:lnTo>
                    <a:pt x="1310" y="3"/>
                  </a:lnTo>
                  <a:lnTo>
                    <a:pt x="1217" y="1"/>
                  </a:lnTo>
                  <a:lnTo>
                    <a:pt x="1124" y="0"/>
                  </a:lnTo>
                  <a:lnTo>
                    <a:pt x="1034" y="0"/>
                  </a:lnTo>
                  <a:lnTo>
                    <a:pt x="944" y="1"/>
                  </a:lnTo>
                  <a:lnTo>
                    <a:pt x="855" y="4"/>
                  </a:lnTo>
                  <a:lnTo>
                    <a:pt x="768" y="7"/>
                  </a:lnTo>
                  <a:lnTo>
                    <a:pt x="682" y="11"/>
                  </a:lnTo>
                  <a:lnTo>
                    <a:pt x="598" y="17"/>
                  </a:lnTo>
                  <a:lnTo>
                    <a:pt x="515" y="24"/>
                  </a:lnTo>
                  <a:lnTo>
                    <a:pt x="435" y="31"/>
                  </a:lnTo>
                  <a:lnTo>
                    <a:pt x="356" y="39"/>
                  </a:lnTo>
                  <a:lnTo>
                    <a:pt x="280" y="49"/>
                  </a:lnTo>
                  <a:lnTo>
                    <a:pt x="207" y="59"/>
                  </a:lnTo>
                  <a:lnTo>
                    <a:pt x="135" y="69"/>
                  </a:lnTo>
                  <a:lnTo>
                    <a:pt x="66" y="80"/>
                  </a:lnTo>
                  <a:lnTo>
                    <a:pt x="0" y="91"/>
                  </a:lnTo>
                  <a:lnTo>
                    <a:pt x="0" y="93"/>
                  </a:lnTo>
                  <a:lnTo>
                    <a:pt x="0" y="93"/>
                  </a:lnTo>
                  <a:lnTo>
                    <a:pt x="66" y="80"/>
                  </a:lnTo>
                  <a:lnTo>
                    <a:pt x="66" y="80"/>
                  </a:lnTo>
                  <a:lnTo>
                    <a:pt x="135" y="70"/>
                  </a:lnTo>
                  <a:lnTo>
                    <a:pt x="135" y="70"/>
                  </a:lnTo>
                  <a:lnTo>
                    <a:pt x="207" y="59"/>
                  </a:lnTo>
                  <a:lnTo>
                    <a:pt x="207" y="59"/>
                  </a:lnTo>
                  <a:lnTo>
                    <a:pt x="280" y="49"/>
                  </a:lnTo>
                  <a:lnTo>
                    <a:pt x="280" y="49"/>
                  </a:lnTo>
                  <a:lnTo>
                    <a:pt x="357" y="41"/>
                  </a:lnTo>
                  <a:lnTo>
                    <a:pt x="357" y="41"/>
                  </a:lnTo>
                  <a:lnTo>
                    <a:pt x="435" y="32"/>
                  </a:lnTo>
                  <a:lnTo>
                    <a:pt x="435" y="32"/>
                  </a:lnTo>
                  <a:lnTo>
                    <a:pt x="516" y="25"/>
                  </a:lnTo>
                  <a:lnTo>
                    <a:pt x="516" y="25"/>
                  </a:lnTo>
                  <a:lnTo>
                    <a:pt x="598" y="18"/>
                  </a:lnTo>
                  <a:lnTo>
                    <a:pt x="598" y="18"/>
                  </a:lnTo>
                  <a:lnTo>
                    <a:pt x="682" y="13"/>
                  </a:lnTo>
                  <a:lnTo>
                    <a:pt x="682" y="13"/>
                  </a:lnTo>
                  <a:lnTo>
                    <a:pt x="768" y="8"/>
                  </a:lnTo>
                  <a:lnTo>
                    <a:pt x="768" y="8"/>
                  </a:lnTo>
                  <a:lnTo>
                    <a:pt x="855" y="4"/>
                  </a:lnTo>
                  <a:lnTo>
                    <a:pt x="855" y="4"/>
                  </a:lnTo>
                  <a:lnTo>
                    <a:pt x="944" y="3"/>
                  </a:lnTo>
                  <a:lnTo>
                    <a:pt x="944" y="3"/>
                  </a:lnTo>
                  <a:lnTo>
                    <a:pt x="1034" y="1"/>
                  </a:lnTo>
                  <a:lnTo>
                    <a:pt x="1034" y="1"/>
                  </a:lnTo>
                  <a:lnTo>
                    <a:pt x="1124" y="1"/>
                  </a:lnTo>
                  <a:lnTo>
                    <a:pt x="1124" y="1"/>
                  </a:lnTo>
                  <a:lnTo>
                    <a:pt x="1217" y="1"/>
                  </a:lnTo>
                  <a:lnTo>
                    <a:pt x="1217" y="1"/>
                  </a:lnTo>
                  <a:lnTo>
                    <a:pt x="1310" y="4"/>
                  </a:lnTo>
                  <a:lnTo>
                    <a:pt x="1310" y="4"/>
                  </a:lnTo>
                  <a:lnTo>
                    <a:pt x="1403" y="8"/>
                  </a:lnTo>
                  <a:lnTo>
                    <a:pt x="1403" y="8"/>
                  </a:lnTo>
                  <a:lnTo>
                    <a:pt x="1497" y="14"/>
                  </a:lnTo>
                  <a:lnTo>
                    <a:pt x="1497" y="14"/>
                  </a:lnTo>
                  <a:lnTo>
                    <a:pt x="1593" y="20"/>
                  </a:lnTo>
                  <a:lnTo>
                    <a:pt x="1593" y="20"/>
                  </a:lnTo>
                  <a:lnTo>
                    <a:pt x="1687" y="28"/>
                  </a:lnTo>
                  <a:lnTo>
                    <a:pt x="1687" y="28"/>
                  </a:lnTo>
                  <a:lnTo>
                    <a:pt x="1782" y="38"/>
                  </a:lnTo>
                  <a:lnTo>
                    <a:pt x="1782" y="38"/>
                  </a:lnTo>
                  <a:lnTo>
                    <a:pt x="1878" y="51"/>
                  </a:lnTo>
                  <a:lnTo>
                    <a:pt x="1878" y="51"/>
                  </a:lnTo>
                  <a:lnTo>
                    <a:pt x="1972" y="63"/>
                  </a:lnTo>
                  <a:lnTo>
                    <a:pt x="1972" y="63"/>
                  </a:lnTo>
                  <a:lnTo>
                    <a:pt x="2068" y="79"/>
                  </a:lnTo>
                  <a:lnTo>
                    <a:pt x="2068" y="79"/>
                  </a:lnTo>
                  <a:lnTo>
                    <a:pt x="2162" y="94"/>
                  </a:lnTo>
                  <a:lnTo>
                    <a:pt x="2162" y="94"/>
                  </a:lnTo>
                  <a:lnTo>
                    <a:pt x="2257" y="114"/>
                  </a:lnTo>
                  <a:lnTo>
                    <a:pt x="2257" y="114"/>
                  </a:lnTo>
                  <a:lnTo>
                    <a:pt x="2349" y="133"/>
                  </a:lnTo>
                  <a:lnTo>
                    <a:pt x="2349" y="133"/>
                  </a:lnTo>
                  <a:lnTo>
                    <a:pt x="2442" y="156"/>
                  </a:lnTo>
                  <a:lnTo>
                    <a:pt x="2442" y="156"/>
                  </a:lnTo>
                  <a:lnTo>
                    <a:pt x="2535" y="181"/>
                  </a:lnTo>
                  <a:lnTo>
                    <a:pt x="2652" y="212"/>
                  </a:lnTo>
                  <a:lnTo>
                    <a:pt x="2771" y="240"/>
                  </a:lnTo>
                  <a:lnTo>
                    <a:pt x="2892" y="266"/>
                  </a:lnTo>
                  <a:lnTo>
                    <a:pt x="3016" y="288"/>
                  </a:lnTo>
                  <a:lnTo>
                    <a:pt x="3141" y="308"/>
                  </a:lnTo>
                  <a:lnTo>
                    <a:pt x="3268" y="323"/>
                  </a:lnTo>
                  <a:lnTo>
                    <a:pt x="3395" y="337"/>
                  </a:lnTo>
                  <a:lnTo>
                    <a:pt x="3524" y="347"/>
                  </a:lnTo>
                  <a:lnTo>
                    <a:pt x="3655" y="354"/>
                  </a:lnTo>
                  <a:lnTo>
                    <a:pt x="3786" y="357"/>
                  </a:lnTo>
                  <a:lnTo>
                    <a:pt x="3919" y="358"/>
                  </a:lnTo>
                  <a:lnTo>
                    <a:pt x="4053" y="354"/>
                  </a:lnTo>
                  <a:lnTo>
                    <a:pt x="4187" y="349"/>
                  </a:lnTo>
                  <a:lnTo>
                    <a:pt x="4322" y="339"/>
                  </a:lnTo>
                  <a:lnTo>
                    <a:pt x="4457" y="326"/>
                  </a:lnTo>
                  <a:lnTo>
                    <a:pt x="4593" y="309"/>
                  </a:lnTo>
                  <a:lnTo>
                    <a:pt x="4730" y="289"/>
                  </a:lnTo>
                  <a:lnTo>
                    <a:pt x="4866" y="266"/>
                  </a:lnTo>
                  <a:lnTo>
                    <a:pt x="5003" y="237"/>
                  </a:lnTo>
                  <a:lnTo>
                    <a:pt x="5139" y="208"/>
                  </a:lnTo>
                  <a:lnTo>
                    <a:pt x="5277" y="173"/>
                  </a:lnTo>
                  <a:lnTo>
                    <a:pt x="5414" y="135"/>
                  </a:lnTo>
                  <a:lnTo>
                    <a:pt x="5550" y="93"/>
                  </a:lnTo>
                  <a:lnTo>
                    <a:pt x="5685" y="46"/>
                  </a:lnTo>
                  <a:lnTo>
                    <a:pt x="5753" y="21"/>
                  </a:lnTo>
                </a:path>
              </a:pathLst>
            </a:custGeom>
            <a:noFill/>
            <a:ln w="0" cap="flat">
              <a:solidFill>
                <a:srgbClr val="FFFFFF"/>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sz="1350">
                <a:solidFill>
                  <a:srgbClr val="58585A"/>
                </a:solidFill>
              </a:endParaRPr>
            </a:p>
          </p:txBody>
        </p:sp>
      </p:grpSp>
      <p:sp>
        <p:nvSpPr>
          <p:cNvPr id="14" name="TextBox 13"/>
          <p:cNvSpPr txBox="1"/>
          <p:nvPr userDrawn="1"/>
        </p:nvSpPr>
        <p:spPr>
          <a:xfrm>
            <a:off x="241300" y="4869418"/>
            <a:ext cx="1500732" cy="69250"/>
          </a:xfrm>
          <a:prstGeom prst="rect">
            <a:avLst/>
          </a:prstGeom>
          <a:noFill/>
        </p:spPr>
        <p:txBody>
          <a:bodyPr wrap="none" tIns="0" bIns="0" rtlCol="0">
            <a:spAutoFit/>
          </a:bodyPr>
          <a:lstStyle/>
          <a:p>
            <a:r>
              <a:rPr lang="en-GB" sz="450" dirty="0">
                <a:solidFill>
                  <a:srgbClr val="FFFFFF"/>
                </a:solidFill>
              </a:rPr>
              <a:t>© The Insights Group Ltd, 2013. All rights reserved.</a:t>
            </a:r>
          </a:p>
        </p:txBody>
      </p:sp>
    </p:spTree>
    <p:extLst>
      <p:ext uri="{BB962C8B-B14F-4D97-AF65-F5344CB8AC3E}">
        <p14:creationId xmlns:p14="http://schemas.microsoft.com/office/powerpoint/2010/main" val="3675013859"/>
      </p:ext>
    </p:extLst>
  </p:cSld>
  <p:clrMapOvr>
    <a:masterClrMapping/>
  </p:clrMapOvr>
</p:sldLayout>
</file>

<file path=ppt/slideLayouts/slideLayout99.xml><?xml version="1.0" encoding="utf-8"?>
<p:sldLayout xmlns:a="http://schemas.openxmlformats.org/drawingml/2006/main" xmlns:r="http://schemas.openxmlformats.org/officeDocument/2006/relationships" xmlns:p="http://schemas.openxmlformats.org/presentationml/2006/main" type="obj" preserve="1">
  <p:cSld name="Orange - Single Column">
    <p:spTree>
      <p:nvGrpSpPr>
        <p:cNvPr id="1" name=""/>
        <p:cNvGrpSpPr/>
        <p:nvPr/>
      </p:nvGrpSpPr>
      <p:grpSpPr>
        <a:xfrm>
          <a:off x="0" y="0"/>
          <a:ext cx="0" cy="0"/>
          <a:chOff x="0" y="0"/>
          <a:chExt cx="0" cy="0"/>
        </a:xfrm>
      </p:grpSpPr>
      <p:sp>
        <p:nvSpPr>
          <p:cNvPr id="2" name="Title 1"/>
          <p:cNvSpPr>
            <a:spLocks noGrp="1"/>
          </p:cNvSpPr>
          <p:nvPr userDrawn="1">
            <p:ph type="title"/>
          </p:nvPr>
        </p:nvSpPr>
        <p:spPr>
          <a:xfrm>
            <a:off x="503040" y="87474"/>
            <a:ext cx="8101408" cy="857250"/>
          </a:xfrm>
        </p:spPr>
        <p:txBody>
          <a:bodyPr/>
          <a:lstStyle>
            <a:lvl1pPr>
              <a:defRPr>
                <a:solidFill>
                  <a:schemeClr val="tx2"/>
                </a:solidFill>
              </a:defRPr>
            </a:lvl1pPr>
          </a:lstStyle>
          <a:p>
            <a:r>
              <a:rPr lang="en-US"/>
              <a:t>Click to edit Master title style</a:t>
            </a:r>
            <a:endParaRPr lang="en-GB" dirty="0"/>
          </a:p>
        </p:txBody>
      </p:sp>
      <p:sp>
        <p:nvSpPr>
          <p:cNvPr id="3" name="Content Placeholder 2"/>
          <p:cNvSpPr>
            <a:spLocks noGrp="1"/>
          </p:cNvSpPr>
          <p:nvPr userDrawn="1">
            <p:ph idx="1"/>
          </p:nvPr>
        </p:nvSpPr>
        <p:spPr>
          <a:xfrm>
            <a:off x="503040" y="1059582"/>
            <a:ext cx="8101408" cy="3186354"/>
          </a:xfrm>
        </p:spPr>
        <p:txBody>
          <a:bodyPr/>
          <a:lstStyle>
            <a:lvl1pPr>
              <a:spcBef>
                <a:spcPts val="900"/>
              </a:spcBef>
              <a:spcAft>
                <a:spcPts val="750"/>
              </a:spcAft>
              <a:defRPr sz="2550">
                <a:latin typeface="+mj-lt"/>
              </a:defRPr>
            </a:lvl1pPr>
            <a:lvl2pPr>
              <a:buClr>
                <a:srgbClr val="F5A200"/>
              </a:buClr>
              <a:defRPr>
                <a:latin typeface="+mj-lt"/>
              </a:defRPr>
            </a:lvl2pPr>
            <a:lvl3pPr>
              <a:buClr>
                <a:srgbClr val="F5A200"/>
              </a:buClr>
              <a:defRPr>
                <a:latin typeface="+mj-lt"/>
              </a:defRPr>
            </a:lvl3pPr>
            <a:lvl4pPr>
              <a:buClr>
                <a:srgbClr val="F5A200"/>
              </a:buClr>
              <a:defRPr>
                <a:latin typeface="+mj-lt"/>
              </a:defRPr>
            </a:lvl4pPr>
            <a:lvl5pPr>
              <a:buClr>
                <a:srgbClr val="F5A200"/>
              </a:buClr>
              <a:defRPr>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grpSp>
        <p:nvGrpSpPr>
          <p:cNvPr id="9" name="Group 8"/>
          <p:cNvGrpSpPr/>
          <p:nvPr userDrawn="1"/>
        </p:nvGrpSpPr>
        <p:grpSpPr>
          <a:xfrm>
            <a:off x="-3176" y="4377928"/>
            <a:ext cx="9147176" cy="765572"/>
            <a:chOff x="-1588" y="5838826"/>
            <a:chExt cx="9147176" cy="1020762"/>
          </a:xfrm>
        </p:grpSpPr>
        <p:sp>
          <p:nvSpPr>
            <p:cNvPr id="10" name="Freeform 11"/>
            <p:cNvSpPr>
              <a:spLocks/>
            </p:cNvSpPr>
            <p:nvPr userDrawn="1"/>
          </p:nvSpPr>
          <p:spPr bwMode="auto">
            <a:xfrm>
              <a:off x="-1588" y="5838826"/>
              <a:ext cx="9147176" cy="1020762"/>
            </a:xfrm>
            <a:custGeom>
              <a:avLst/>
              <a:gdLst>
                <a:gd name="T0" fmla="*/ 4096 w 4096"/>
                <a:gd name="T1" fmla="*/ 458 h 458"/>
                <a:gd name="T2" fmla="*/ 4096 w 4096"/>
                <a:gd name="T3" fmla="*/ 99 h 458"/>
                <a:gd name="T4" fmla="*/ 1958 w 4096"/>
                <a:gd name="T5" fmla="*/ 224 h 458"/>
                <a:gd name="T6" fmla="*/ 0 w 4096"/>
                <a:gd name="T7" fmla="*/ 62 h 458"/>
                <a:gd name="T8" fmla="*/ 0 w 4096"/>
                <a:gd name="T9" fmla="*/ 458 h 458"/>
                <a:gd name="T10" fmla="*/ 4096 w 4096"/>
                <a:gd name="T11" fmla="*/ 458 h 458"/>
              </a:gdLst>
              <a:ahLst/>
              <a:cxnLst>
                <a:cxn ang="0">
                  <a:pos x="T0" y="T1"/>
                </a:cxn>
                <a:cxn ang="0">
                  <a:pos x="T2" y="T3"/>
                </a:cxn>
                <a:cxn ang="0">
                  <a:pos x="T4" y="T5"/>
                </a:cxn>
                <a:cxn ang="0">
                  <a:pos x="T6" y="T7"/>
                </a:cxn>
                <a:cxn ang="0">
                  <a:pos x="T8" y="T9"/>
                </a:cxn>
                <a:cxn ang="0">
                  <a:pos x="T10" y="T11"/>
                </a:cxn>
              </a:cxnLst>
              <a:rect l="0" t="0" r="r" b="b"/>
              <a:pathLst>
                <a:path w="4096" h="458">
                  <a:moveTo>
                    <a:pt x="4096" y="458"/>
                  </a:moveTo>
                  <a:cubicBezTo>
                    <a:pt x="4096" y="99"/>
                    <a:pt x="4096" y="99"/>
                    <a:pt x="4096" y="99"/>
                  </a:cubicBezTo>
                  <a:cubicBezTo>
                    <a:pt x="3628" y="283"/>
                    <a:pt x="2767" y="441"/>
                    <a:pt x="1958" y="224"/>
                  </a:cubicBezTo>
                  <a:cubicBezTo>
                    <a:pt x="1153" y="6"/>
                    <a:pt x="568" y="0"/>
                    <a:pt x="0" y="62"/>
                  </a:cubicBezTo>
                  <a:cubicBezTo>
                    <a:pt x="0" y="458"/>
                    <a:pt x="0" y="458"/>
                    <a:pt x="0" y="458"/>
                  </a:cubicBezTo>
                  <a:lnTo>
                    <a:pt x="4096" y="458"/>
                  </a:lnTo>
                  <a:close/>
                </a:path>
              </a:pathLst>
            </a:custGeom>
            <a:solidFill>
              <a:srgbClr val="F5A200"/>
            </a:solidFill>
            <a:ln>
              <a:noFill/>
            </a:ln>
          </p:spPr>
          <p:txBody>
            <a:bodyPr vert="horz" wrap="square" lIns="91440" tIns="45720" rIns="91440" bIns="45720" numCol="1" anchor="t" anchorCtr="0" compatLnSpc="1">
              <a:prstTxWarp prst="textNoShape">
                <a:avLst/>
              </a:prstTxWarp>
            </a:bodyPr>
            <a:lstStyle/>
            <a:p>
              <a:endParaRPr lang="en-GB" sz="1350">
                <a:solidFill>
                  <a:srgbClr val="58585A"/>
                </a:solidFill>
              </a:endParaRPr>
            </a:p>
          </p:txBody>
        </p:sp>
        <p:sp>
          <p:nvSpPr>
            <p:cNvPr id="11" name="Freeform 13"/>
            <p:cNvSpPr>
              <a:spLocks/>
            </p:cNvSpPr>
            <p:nvPr userDrawn="1"/>
          </p:nvSpPr>
          <p:spPr bwMode="auto">
            <a:xfrm>
              <a:off x="-1588" y="6032500"/>
              <a:ext cx="9132888" cy="568325"/>
            </a:xfrm>
            <a:custGeom>
              <a:avLst/>
              <a:gdLst>
                <a:gd name="T0" fmla="*/ 5685 w 5753"/>
                <a:gd name="T1" fmla="*/ 46 h 358"/>
                <a:gd name="T2" fmla="*/ 5412 w 5753"/>
                <a:gd name="T3" fmla="*/ 133 h 358"/>
                <a:gd name="T4" fmla="*/ 5276 w 5753"/>
                <a:gd name="T5" fmla="*/ 171 h 358"/>
                <a:gd name="T6" fmla="*/ 5003 w 5753"/>
                <a:gd name="T7" fmla="*/ 237 h 358"/>
                <a:gd name="T8" fmla="*/ 4866 w 5753"/>
                <a:gd name="T9" fmla="*/ 264 h 358"/>
                <a:gd name="T10" fmla="*/ 4593 w 5753"/>
                <a:gd name="T11" fmla="*/ 308 h 358"/>
                <a:gd name="T12" fmla="*/ 4457 w 5753"/>
                <a:gd name="T13" fmla="*/ 325 h 358"/>
                <a:gd name="T14" fmla="*/ 4187 w 5753"/>
                <a:gd name="T15" fmla="*/ 347 h 358"/>
                <a:gd name="T16" fmla="*/ 4052 w 5753"/>
                <a:gd name="T17" fmla="*/ 354 h 358"/>
                <a:gd name="T18" fmla="*/ 3786 w 5753"/>
                <a:gd name="T19" fmla="*/ 357 h 358"/>
                <a:gd name="T20" fmla="*/ 3655 w 5753"/>
                <a:gd name="T21" fmla="*/ 353 h 358"/>
                <a:gd name="T22" fmla="*/ 3396 w 5753"/>
                <a:gd name="T23" fmla="*/ 336 h 358"/>
                <a:gd name="T24" fmla="*/ 3268 w 5753"/>
                <a:gd name="T25" fmla="*/ 323 h 358"/>
                <a:gd name="T26" fmla="*/ 3016 w 5753"/>
                <a:gd name="T27" fmla="*/ 287 h 358"/>
                <a:gd name="T28" fmla="*/ 2894 w 5753"/>
                <a:gd name="T29" fmla="*/ 264 h 358"/>
                <a:gd name="T30" fmla="*/ 2653 w 5753"/>
                <a:gd name="T31" fmla="*/ 211 h 358"/>
                <a:gd name="T32" fmla="*/ 2444 w 5753"/>
                <a:gd name="T33" fmla="*/ 156 h 358"/>
                <a:gd name="T34" fmla="*/ 2162 w 5753"/>
                <a:gd name="T35" fmla="*/ 94 h 358"/>
                <a:gd name="T36" fmla="*/ 1878 w 5753"/>
                <a:gd name="T37" fmla="*/ 49 h 358"/>
                <a:gd name="T38" fmla="*/ 1593 w 5753"/>
                <a:gd name="T39" fmla="*/ 20 h 358"/>
                <a:gd name="T40" fmla="*/ 1310 w 5753"/>
                <a:gd name="T41" fmla="*/ 3 h 358"/>
                <a:gd name="T42" fmla="*/ 1034 w 5753"/>
                <a:gd name="T43" fmla="*/ 0 h 358"/>
                <a:gd name="T44" fmla="*/ 768 w 5753"/>
                <a:gd name="T45" fmla="*/ 7 h 358"/>
                <a:gd name="T46" fmla="*/ 515 w 5753"/>
                <a:gd name="T47" fmla="*/ 24 h 358"/>
                <a:gd name="T48" fmla="*/ 280 w 5753"/>
                <a:gd name="T49" fmla="*/ 49 h 358"/>
                <a:gd name="T50" fmla="*/ 66 w 5753"/>
                <a:gd name="T51" fmla="*/ 80 h 358"/>
                <a:gd name="T52" fmla="*/ 0 w 5753"/>
                <a:gd name="T53" fmla="*/ 93 h 358"/>
                <a:gd name="T54" fmla="*/ 135 w 5753"/>
                <a:gd name="T55" fmla="*/ 70 h 358"/>
                <a:gd name="T56" fmla="*/ 207 w 5753"/>
                <a:gd name="T57" fmla="*/ 59 h 358"/>
                <a:gd name="T58" fmla="*/ 357 w 5753"/>
                <a:gd name="T59" fmla="*/ 41 h 358"/>
                <a:gd name="T60" fmla="*/ 435 w 5753"/>
                <a:gd name="T61" fmla="*/ 32 h 358"/>
                <a:gd name="T62" fmla="*/ 598 w 5753"/>
                <a:gd name="T63" fmla="*/ 18 h 358"/>
                <a:gd name="T64" fmla="*/ 682 w 5753"/>
                <a:gd name="T65" fmla="*/ 13 h 358"/>
                <a:gd name="T66" fmla="*/ 855 w 5753"/>
                <a:gd name="T67" fmla="*/ 4 h 358"/>
                <a:gd name="T68" fmla="*/ 944 w 5753"/>
                <a:gd name="T69" fmla="*/ 3 h 358"/>
                <a:gd name="T70" fmla="*/ 1124 w 5753"/>
                <a:gd name="T71" fmla="*/ 1 h 358"/>
                <a:gd name="T72" fmla="*/ 1217 w 5753"/>
                <a:gd name="T73" fmla="*/ 1 h 358"/>
                <a:gd name="T74" fmla="*/ 1403 w 5753"/>
                <a:gd name="T75" fmla="*/ 8 h 358"/>
                <a:gd name="T76" fmla="*/ 1497 w 5753"/>
                <a:gd name="T77" fmla="*/ 14 h 358"/>
                <a:gd name="T78" fmla="*/ 1687 w 5753"/>
                <a:gd name="T79" fmla="*/ 28 h 358"/>
                <a:gd name="T80" fmla="*/ 1782 w 5753"/>
                <a:gd name="T81" fmla="*/ 38 h 358"/>
                <a:gd name="T82" fmla="*/ 1972 w 5753"/>
                <a:gd name="T83" fmla="*/ 63 h 358"/>
                <a:gd name="T84" fmla="*/ 2068 w 5753"/>
                <a:gd name="T85" fmla="*/ 79 h 358"/>
                <a:gd name="T86" fmla="*/ 2257 w 5753"/>
                <a:gd name="T87" fmla="*/ 114 h 358"/>
                <a:gd name="T88" fmla="*/ 2349 w 5753"/>
                <a:gd name="T89" fmla="*/ 133 h 358"/>
                <a:gd name="T90" fmla="*/ 2535 w 5753"/>
                <a:gd name="T91" fmla="*/ 181 h 358"/>
                <a:gd name="T92" fmla="*/ 2892 w 5753"/>
                <a:gd name="T93" fmla="*/ 266 h 358"/>
                <a:gd name="T94" fmla="*/ 3268 w 5753"/>
                <a:gd name="T95" fmla="*/ 323 h 358"/>
                <a:gd name="T96" fmla="*/ 3655 w 5753"/>
                <a:gd name="T97" fmla="*/ 354 h 358"/>
                <a:gd name="T98" fmla="*/ 4053 w 5753"/>
                <a:gd name="T99" fmla="*/ 354 h 358"/>
                <a:gd name="T100" fmla="*/ 4457 w 5753"/>
                <a:gd name="T101" fmla="*/ 326 h 358"/>
                <a:gd name="T102" fmla="*/ 4866 w 5753"/>
                <a:gd name="T103" fmla="*/ 266 h 358"/>
                <a:gd name="T104" fmla="*/ 5277 w 5753"/>
                <a:gd name="T105" fmla="*/ 173 h 358"/>
                <a:gd name="T106" fmla="*/ 5685 w 5753"/>
                <a:gd name="T107" fmla="*/ 46 h 3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5753" h="358">
                  <a:moveTo>
                    <a:pt x="5753" y="21"/>
                  </a:moveTo>
                  <a:lnTo>
                    <a:pt x="5685" y="46"/>
                  </a:lnTo>
                  <a:lnTo>
                    <a:pt x="5685" y="46"/>
                  </a:lnTo>
                  <a:lnTo>
                    <a:pt x="5549" y="91"/>
                  </a:lnTo>
                  <a:lnTo>
                    <a:pt x="5549" y="91"/>
                  </a:lnTo>
                  <a:lnTo>
                    <a:pt x="5412" y="133"/>
                  </a:lnTo>
                  <a:lnTo>
                    <a:pt x="5412" y="133"/>
                  </a:lnTo>
                  <a:lnTo>
                    <a:pt x="5276" y="171"/>
                  </a:lnTo>
                  <a:lnTo>
                    <a:pt x="5276" y="171"/>
                  </a:lnTo>
                  <a:lnTo>
                    <a:pt x="5139" y="207"/>
                  </a:lnTo>
                  <a:lnTo>
                    <a:pt x="5139" y="207"/>
                  </a:lnTo>
                  <a:lnTo>
                    <a:pt x="5003" y="237"/>
                  </a:lnTo>
                  <a:lnTo>
                    <a:pt x="5003" y="237"/>
                  </a:lnTo>
                  <a:lnTo>
                    <a:pt x="4866" y="264"/>
                  </a:lnTo>
                  <a:lnTo>
                    <a:pt x="4866" y="264"/>
                  </a:lnTo>
                  <a:lnTo>
                    <a:pt x="4730" y="288"/>
                  </a:lnTo>
                  <a:lnTo>
                    <a:pt x="4730" y="288"/>
                  </a:lnTo>
                  <a:lnTo>
                    <a:pt x="4593" y="308"/>
                  </a:lnTo>
                  <a:lnTo>
                    <a:pt x="4593" y="308"/>
                  </a:lnTo>
                  <a:lnTo>
                    <a:pt x="4457" y="325"/>
                  </a:lnTo>
                  <a:lnTo>
                    <a:pt x="4457" y="325"/>
                  </a:lnTo>
                  <a:lnTo>
                    <a:pt x="4322" y="337"/>
                  </a:lnTo>
                  <a:lnTo>
                    <a:pt x="4322" y="337"/>
                  </a:lnTo>
                  <a:lnTo>
                    <a:pt x="4187" y="347"/>
                  </a:lnTo>
                  <a:lnTo>
                    <a:pt x="4187" y="347"/>
                  </a:lnTo>
                  <a:lnTo>
                    <a:pt x="4052" y="354"/>
                  </a:lnTo>
                  <a:lnTo>
                    <a:pt x="4052" y="354"/>
                  </a:lnTo>
                  <a:lnTo>
                    <a:pt x="3919" y="357"/>
                  </a:lnTo>
                  <a:lnTo>
                    <a:pt x="3919" y="357"/>
                  </a:lnTo>
                  <a:lnTo>
                    <a:pt x="3786" y="357"/>
                  </a:lnTo>
                  <a:lnTo>
                    <a:pt x="3786" y="357"/>
                  </a:lnTo>
                  <a:lnTo>
                    <a:pt x="3655" y="353"/>
                  </a:lnTo>
                  <a:lnTo>
                    <a:pt x="3655" y="353"/>
                  </a:lnTo>
                  <a:lnTo>
                    <a:pt x="3524" y="346"/>
                  </a:lnTo>
                  <a:lnTo>
                    <a:pt x="3524" y="346"/>
                  </a:lnTo>
                  <a:lnTo>
                    <a:pt x="3396" y="336"/>
                  </a:lnTo>
                  <a:lnTo>
                    <a:pt x="3396" y="336"/>
                  </a:lnTo>
                  <a:lnTo>
                    <a:pt x="3268" y="323"/>
                  </a:lnTo>
                  <a:lnTo>
                    <a:pt x="3268" y="323"/>
                  </a:lnTo>
                  <a:lnTo>
                    <a:pt x="3141" y="306"/>
                  </a:lnTo>
                  <a:lnTo>
                    <a:pt x="3141" y="306"/>
                  </a:lnTo>
                  <a:lnTo>
                    <a:pt x="3016" y="287"/>
                  </a:lnTo>
                  <a:lnTo>
                    <a:pt x="3016" y="287"/>
                  </a:lnTo>
                  <a:lnTo>
                    <a:pt x="2894" y="264"/>
                  </a:lnTo>
                  <a:lnTo>
                    <a:pt x="2894" y="264"/>
                  </a:lnTo>
                  <a:lnTo>
                    <a:pt x="2771" y="239"/>
                  </a:lnTo>
                  <a:lnTo>
                    <a:pt x="2771" y="239"/>
                  </a:lnTo>
                  <a:lnTo>
                    <a:pt x="2653" y="211"/>
                  </a:lnTo>
                  <a:lnTo>
                    <a:pt x="2653" y="211"/>
                  </a:lnTo>
                  <a:lnTo>
                    <a:pt x="2535" y="180"/>
                  </a:lnTo>
                  <a:lnTo>
                    <a:pt x="2444" y="156"/>
                  </a:lnTo>
                  <a:lnTo>
                    <a:pt x="2351" y="133"/>
                  </a:lnTo>
                  <a:lnTo>
                    <a:pt x="2257" y="112"/>
                  </a:lnTo>
                  <a:lnTo>
                    <a:pt x="2162" y="94"/>
                  </a:lnTo>
                  <a:lnTo>
                    <a:pt x="2068" y="77"/>
                  </a:lnTo>
                  <a:lnTo>
                    <a:pt x="1972" y="62"/>
                  </a:lnTo>
                  <a:lnTo>
                    <a:pt x="1878" y="49"/>
                  </a:lnTo>
                  <a:lnTo>
                    <a:pt x="1782" y="38"/>
                  </a:lnTo>
                  <a:lnTo>
                    <a:pt x="1687" y="28"/>
                  </a:lnTo>
                  <a:lnTo>
                    <a:pt x="1593" y="20"/>
                  </a:lnTo>
                  <a:lnTo>
                    <a:pt x="1498" y="13"/>
                  </a:lnTo>
                  <a:lnTo>
                    <a:pt x="1404" y="7"/>
                  </a:lnTo>
                  <a:lnTo>
                    <a:pt x="1310" y="3"/>
                  </a:lnTo>
                  <a:lnTo>
                    <a:pt x="1217" y="1"/>
                  </a:lnTo>
                  <a:lnTo>
                    <a:pt x="1124" y="0"/>
                  </a:lnTo>
                  <a:lnTo>
                    <a:pt x="1034" y="0"/>
                  </a:lnTo>
                  <a:lnTo>
                    <a:pt x="944" y="1"/>
                  </a:lnTo>
                  <a:lnTo>
                    <a:pt x="855" y="4"/>
                  </a:lnTo>
                  <a:lnTo>
                    <a:pt x="768" y="7"/>
                  </a:lnTo>
                  <a:lnTo>
                    <a:pt x="682" y="11"/>
                  </a:lnTo>
                  <a:lnTo>
                    <a:pt x="598" y="17"/>
                  </a:lnTo>
                  <a:lnTo>
                    <a:pt x="515" y="24"/>
                  </a:lnTo>
                  <a:lnTo>
                    <a:pt x="435" y="31"/>
                  </a:lnTo>
                  <a:lnTo>
                    <a:pt x="356" y="39"/>
                  </a:lnTo>
                  <a:lnTo>
                    <a:pt x="280" y="49"/>
                  </a:lnTo>
                  <a:lnTo>
                    <a:pt x="207" y="59"/>
                  </a:lnTo>
                  <a:lnTo>
                    <a:pt x="135" y="69"/>
                  </a:lnTo>
                  <a:lnTo>
                    <a:pt x="66" y="80"/>
                  </a:lnTo>
                  <a:lnTo>
                    <a:pt x="0" y="91"/>
                  </a:lnTo>
                  <a:lnTo>
                    <a:pt x="0" y="93"/>
                  </a:lnTo>
                  <a:lnTo>
                    <a:pt x="0" y="93"/>
                  </a:lnTo>
                  <a:lnTo>
                    <a:pt x="66" y="80"/>
                  </a:lnTo>
                  <a:lnTo>
                    <a:pt x="66" y="80"/>
                  </a:lnTo>
                  <a:lnTo>
                    <a:pt x="135" y="70"/>
                  </a:lnTo>
                  <a:lnTo>
                    <a:pt x="135" y="70"/>
                  </a:lnTo>
                  <a:lnTo>
                    <a:pt x="207" y="59"/>
                  </a:lnTo>
                  <a:lnTo>
                    <a:pt x="207" y="59"/>
                  </a:lnTo>
                  <a:lnTo>
                    <a:pt x="280" y="49"/>
                  </a:lnTo>
                  <a:lnTo>
                    <a:pt x="280" y="49"/>
                  </a:lnTo>
                  <a:lnTo>
                    <a:pt x="357" y="41"/>
                  </a:lnTo>
                  <a:lnTo>
                    <a:pt x="357" y="41"/>
                  </a:lnTo>
                  <a:lnTo>
                    <a:pt x="435" y="32"/>
                  </a:lnTo>
                  <a:lnTo>
                    <a:pt x="435" y="32"/>
                  </a:lnTo>
                  <a:lnTo>
                    <a:pt x="516" y="25"/>
                  </a:lnTo>
                  <a:lnTo>
                    <a:pt x="516" y="25"/>
                  </a:lnTo>
                  <a:lnTo>
                    <a:pt x="598" y="18"/>
                  </a:lnTo>
                  <a:lnTo>
                    <a:pt x="598" y="18"/>
                  </a:lnTo>
                  <a:lnTo>
                    <a:pt x="682" y="13"/>
                  </a:lnTo>
                  <a:lnTo>
                    <a:pt x="682" y="13"/>
                  </a:lnTo>
                  <a:lnTo>
                    <a:pt x="768" y="8"/>
                  </a:lnTo>
                  <a:lnTo>
                    <a:pt x="768" y="8"/>
                  </a:lnTo>
                  <a:lnTo>
                    <a:pt x="855" y="4"/>
                  </a:lnTo>
                  <a:lnTo>
                    <a:pt x="855" y="4"/>
                  </a:lnTo>
                  <a:lnTo>
                    <a:pt x="944" y="3"/>
                  </a:lnTo>
                  <a:lnTo>
                    <a:pt x="944" y="3"/>
                  </a:lnTo>
                  <a:lnTo>
                    <a:pt x="1034" y="1"/>
                  </a:lnTo>
                  <a:lnTo>
                    <a:pt x="1034" y="1"/>
                  </a:lnTo>
                  <a:lnTo>
                    <a:pt x="1124" y="1"/>
                  </a:lnTo>
                  <a:lnTo>
                    <a:pt x="1124" y="1"/>
                  </a:lnTo>
                  <a:lnTo>
                    <a:pt x="1217" y="1"/>
                  </a:lnTo>
                  <a:lnTo>
                    <a:pt x="1217" y="1"/>
                  </a:lnTo>
                  <a:lnTo>
                    <a:pt x="1310" y="4"/>
                  </a:lnTo>
                  <a:lnTo>
                    <a:pt x="1310" y="4"/>
                  </a:lnTo>
                  <a:lnTo>
                    <a:pt x="1403" y="8"/>
                  </a:lnTo>
                  <a:lnTo>
                    <a:pt x="1403" y="8"/>
                  </a:lnTo>
                  <a:lnTo>
                    <a:pt x="1497" y="14"/>
                  </a:lnTo>
                  <a:lnTo>
                    <a:pt x="1497" y="14"/>
                  </a:lnTo>
                  <a:lnTo>
                    <a:pt x="1593" y="20"/>
                  </a:lnTo>
                  <a:lnTo>
                    <a:pt x="1593" y="20"/>
                  </a:lnTo>
                  <a:lnTo>
                    <a:pt x="1687" y="28"/>
                  </a:lnTo>
                  <a:lnTo>
                    <a:pt x="1687" y="28"/>
                  </a:lnTo>
                  <a:lnTo>
                    <a:pt x="1782" y="38"/>
                  </a:lnTo>
                  <a:lnTo>
                    <a:pt x="1782" y="38"/>
                  </a:lnTo>
                  <a:lnTo>
                    <a:pt x="1878" y="51"/>
                  </a:lnTo>
                  <a:lnTo>
                    <a:pt x="1878" y="51"/>
                  </a:lnTo>
                  <a:lnTo>
                    <a:pt x="1972" y="63"/>
                  </a:lnTo>
                  <a:lnTo>
                    <a:pt x="1972" y="63"/>
                  </a:lnTo>
                  <a:lnTo>
                    <a:pt x="2068" y="79"/>
                  </a:lnTo>
                  <a:lnTo>
                    <a:pt x="2068" y="79"/>
                  </a:lnTo>
                  <a:lnTo>
                    <a:pt x="2162" y="94"/>
                  </a:lnTo>
                  <a:lnTo>
                    <a:pt x="2162" y="94"/>
                  </a:lnTo>
                  <a:lnTo>
                    <a:pt x="2257" y="114"/>
                  </a:lnTo>
                  <a:lnTo>
                    <a:pt x="2257" y="114"/>
                  </a:lnTo>
                  <a:lnTo>
                    <a:pt x="2349" y="133"/>
                  </a:lnTo>
                  <a:lnTo>
                    <a:pt x="2349" y="133"/>
                  </a:lnTo>
                  <a:lnTo>
                    <a:pt x="2442" y="156"/>
                  </a:lnTo>
                  <a:lnTo>
                    <a:pt x="2442" y="156"/>
                  </a:lnTo>
                  <a:lnTo>
                    <a:pt x="2535" y="181"/>
                  </a:lnTo>
                  <a:lnTo>
                    <a:pt x="2652" y="212"/>
                  </a:lnTo>
                  <a:lnTo>
                    <a:pt x="2771" y="240"/>
                  </a:lnTo>
                  <a:lnTo>
                    <a:pt x="2892" y="266"/>
                  </a:lnTo>
                  <a:lnTo>
                    <a:pt x="3016" y="288"/>
                  </a:lnTo>
                  <a:lnTo>
                    <a:pt x="3141" y="308"/>
                  </a:lnTo>
                  <a:lnTo>
                    <a:pt x="3268" y="323"/>
                  </a:lnTo>
                  <a:lnTo>
                    <a:pt x="3395" y="337"/>
                  </a:lnTo>
                  <a:lnTo>
                    <a:pt x="3524" y="347"/>
                  </a:lnTo>
                  <a:lnTo>
                    <a:pt x="3655" y="354"/>
                  </a:lnTo>
                  <a:lnTo>
                    <a:pt x="3786" y="357"/>
                  </a:lnTo>
                  <a:lnTo>
                    <a:pt x="3919" y="358"/>
                  </a:lnTo>
                  <a:lnTo>
                    <a:pt x="4053" y="354"/>
                  </a:lnTo>
                  <a:lnTo>
                    <a:pt x="4187" y="349"/>
                  </a:lnTo>
                  <a:lnTo>
                    <a:pt x="4322" y="339"/>
                  </a:lnTo>
                  <a:lnTo>
                    <a:pt x="4457" y="326"/>
                  </a:lnTo>
                  <a:lnTo>
                    <a:pt x="4593" y="309"/>
                  </a:lnTo>
                  <a:lnTo>
                    <a:pt x="4730" y="289"/>
                  </a:lnTo>
                  <a:lnTo>
                    <a:pt x="4866" y="266"/>
                  </a:lnTo>
                  <a:lnTo>
                    <a:pt x="5003" y="237"/>
                  </a:lnTo>
                  <a:lnTo>
                    <a:pt x="5139" y="208"/>
                  </a:lnTo>
                  <a:lnTo>
                    <a:pt x="5277" y="173"/>
                  </a:lnTo>
                  <a:lnTo>
                    <a:pt x="5414" y="135"/>
                  </a:lnTo>
                  <a:lnTo>
                    <a:pt x="5550" y="93"/>
                  </a:lnTo>
                  <a:lnTo>
                    <a:pt x="5685" y="46"/>
                  </a:lnTo>
                  <a:lnTo>
                    <a:pt x="5753" y="21"/>
                  </a:lnTo>
                </a:path>
              </a:pathLst>
            </a:custGeom>
            <a:noFill/>
            <a:ln w="0" cap="flat">
              <a:solidFill>
                <a:srgbClr val="FFFFFF"/>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sz="1350">
                <a:solidFill>
                  <a:srgbClr val="58585A"/>
                </a:solidFill>
              </a:endParaRPr>
            </a:p>
          </p:txBody>
        </p:sp>
      </p:grpSp>
      <p:sp>
        <p:nvSpPr>
          <p:cNvPr id="8" name="TextBox 7"/>
          <p:cNvSpPr txBox="1"/>
          <p:nvPr userDrawn="1"/>
        </p:nvSpPr>
        <p:spPr>
          <a:xfrm>
            <a:off x="241300" y="4869418"/>
            <a:ext cx="1500732" cy="69250"/>
          </a:xfrm>
          <a:prstGeom prst="rect">
            <a:avLst/>
          </a:prstGeom>
          <a:noFill/>
        </p:spPr>
        <p:txBody>
          <a:bodyPr wrap="none" tIns="0" bIns="0" rtlCol="0">
            <a:spAutoFit/>
          </a:bodyPr>
          <a:lstStyle/>
          <a:p>
            <a:r>
              <a:rPr lang="en-GB" sz="450" dirty="0">
                <a:solidFill>
                  <a:srgbClr val="FFFFFF"/>
                </a:solidFill>
              </a:rPr>
              <a:t>© The Insights Group Ltd, 2013. All rights reserved.</a:t>
            </a:r>
          </a:p>
        </p:txBody>
      </p:sp>
    </p:spTree>
    <p:extLst>
      <p:ext uri="{BB962C8B-B14F-4D97-AF65-F5344CB8AC3E}">
        <p14:creationId xmlns:p14="http://schemas.microsoft.com/office/powerpoint/2010/main" val="954381925"/>
      </p:ext>
    </p:extLst>
  </p:cSld>
  <p:clrMapOvr>
    <a:masterClrMapping/>
  </p:clrMapOvr>
</p:sldLayout>
</file>

<file path=ppt/slideLayouts/slideLayout100.xml><?xml version="1.0" encoding="utf-8"?>
<p:sldLayout xmlns:a="http://schemas.openxmlformats.org/drawingml/2006/main" xmlns:r="http://schemas.openxmlformats.org/officeDocument/2006/relationships" xmlns:p="http://schemas.openxmlformats.org/presentationml/2006/main" type="obj" preserve="1">
  <p:cSld name="Orange - 2 Columns">
    <p:spTree>
      <p:nvGrpSpPr>
        <p:cNvPr id="1" name=""/>
        <p:cNvGrpSpPr/>
        <p:nvPr/>
      </p:nvGrpSpPr>
      <p:grpSpPr>
        <a:xfrm>
          <a:off x="0" y="0"/>
          <a:ext cx="0" cy="0"/>
          <a:chOff x="0" y="0"/>
          <a:chExt cx="0" cy="0"/>
        </a:xfrm>
      </p:grpSpPr>
      <p:sp>
        <p:nvSpPr>
          <p:cNvPr id="2" name="Title 1"/>
          <p:cNvSpPr>
            <a:spLocks noGrp="1"/>
          </p:cNvSpPr>
          <p:nvPr userDrawn="1">
            <p:ph type="title"/>
          </p:nvPr>
        </p:nvSpPr>
        <p:spPr>
          <a:xfrm>
            <a:off x="503040" y="303498"/>
            <a:ext cx="3348880" cy="1566174"/>
          </a:xfrm>
        </p:spPr>
        <p:txBody>
          <a:bodyPr anchor="t"/>
          <a:lstStyle>
            <a:lvl1pPr>
              <a:defRPr>
                <a:solidFill>
                  <a:schemeClr val="tx2"/>
                </a:solidFill>
                <a:latin typeface="+mj-lt"/>
              </a:defRPr>
            </a:lvl1pPr>
          </a:lstStyle>
          <a:p>
            <a:r>
              <a:rPr lang="en-US"/>
              <a:t>Click to edit Master title style</a:t>
            </a:r>
            <a:endParaRPr lang="en-GB" dirty="0"/>
          </a:p>
        </p:txBody>
      </p:sp>
      <p:sp>
        <p:nvSpPr>
          <p:cNvPr id="3" name="Content Placeholder 2"/>
          <p:cNvSpPr>
            <a:spLocks noGrp="1"/>
          </p:cNvSpPr>
          <p:nvPr>
            <p:ph idx="1"/>
          </p:nvPr>
        </p:nvSpPr>
        <p:spPr>
          <a:xfrm>
            <a:off x="4572000" y="303498"/>
            <a:ext cx="4104456" cy="3888432"/>
          </a:xfrm>
        </p:spPr>
        <p:txBody>
          <a:bodyPr/>
          <a:lstStyle>
            <a:lvl1pPr>
              <a:spcBef>
                <a:spcPts val="900"/>
              </a:spcBef>
              <a:spcAft>
                <a:spcPts val="750"/>
              </a:spcAft>
              <a:defRPr sz="2550">
                <a:latin typeface="+mj-lt"/>
              </a:defRPr>
            </a:lvl1pPr>
            <a:lvl2pPr>
              <a:buClr>
                <a:srgbClr val="F5A200"/>
              </a:buClr>
              <a:defRPr>
                <a:latin typeface="+mj-lt"/>
              </a:defRPr>
            </a:lvl2pPr>
            <a:lvl3pPr>
              <a:buClr>
                <a:srgbClr val="F5A200"/>
              </a:buClr>
              <a:defRPr>
                <a:latin typeface="+mj-lt"/>
              </a:defRPr>
            </a:lvl3pPr>
            <a:lvl4pPr>
              <a:buClr>
                <a:srgbClr val="F5A200"/>
              </a:buClr>
              <a:defRPr>
                <a:latin typeface="+mj-lt"/>
              </a:defRPr>
            </a:lvl4pPr>
            <a:lvl5pPr>
              <a:buClr>
                <a:srgbClr val="F5A200"/>
              </a:buClr>
              <a:defRPr>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9" name="Content Placeholder 2"/>
          <p:cNvSpPr>
            <a:spLocks noGrp="1"/>
          </p:cNvSpPr>
          <p:nvPr>
            <p:ph idx="13"/>
          </p:nvPr>
        </p:nvSpPr>
        <p:spPr>
          <a:xfrm>
            <a:off x="503628" y="1977684"/>
            <a:ext cx="3348293" cy="2214246"/>
          </a:xfrm>
        </p:spPr>
        <p:txBody>
          <a:bodyPr/>
          <a:lstStyle>
            <a:lvl1pPr>
              <a:spcBef>
                <a:spcPts val="900"/>
              </a:spcBef>
              <a:spcAft>
                <a:spcPts val="750"/>
              </a:spcAft>
              <a:defRPr sz="2550">
                <a:latin typeface="+mj-lt"/>
              </a:defRPr>
            </a:lvl1pPr>
            <a:lvl2pPr>
              <a:buClr>
                <a:srgbClr val="F5A200"/>
              </a:buClr>
              <a:defRPr>
                <a:latin typeface="+mj-lt"/>
              </a:defRPr>
            </a:lvl2pPr>
            <a:lvl3pPr>
              <a:buClr>
                <a:srgbClr val="F5A200"/>
              </a:buClr>
              <a:defRPr>
                <a:latin typeface="+mj-lt"/>
              </a:defRPr>
            </a:lvl3pPr>
            <a:lvl4pPr>
              <a:buClr>
                <a:srgbClr val="F5A200"/>
              </a:buClr>
              <a:defRPr>
                <a:latin typeface="+mj-lt"/>
              </a:defRPr>
            </a:lvl4pPr>
            <a:lvl5pPr>
              <a:buClr>
                <a:srgbClr val="F5A200"/>
              </a:buClr>
              <a:defRPr>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grpSp>
        <p:nvGrpSpPr>
          <p:cNvPr id="10" name="Group 9"/>
          <p:cNvGrpSpPr/>
          <p:nvPr userDrawn="1"/>
        </p:nvGrpSpPr>
        <p:grpSpPr>
          <a:xfrm>
            <a:off x="-3176" y="4377928"/>
            <a:ext cx="9147176" cy="765572"/>
            <a:chOff x="-1588" y="5838826"/>
            <a:chExt cx="9147176" cy="1020762"/>
          </a:xfrm>
        </p:grpSpPr>
        <p:sp>
          <p:nvSpPr>
            <p:cNvPr id="11" name="Freeform 11"/>
            <p:cNvSpPr>
              <a:spLocks/>
            </p:cNvSpPr>
            <p:nvPr userDrawn="1"/>
          </p:nvSpPr>
          <p:spPr bwMode="auto">
            <a:xfrm>
              <a:off x="-1588" y="5838826"/>
              <a:ext cx="9147176" cy="1020762"/>
            </a:xfrm>
            <a:custGeom>
              <a:avLst/>
              <a:gdLst>
                <a:gd name="T0" fmla="*/ 4096 w 4096"/>
                <a:gd name="T1" fmla="*/ 458 h 458"/>
                <a:gd name="T2" fmla="*/ 4096 w 4096"/>
                <a:gd name="T3" fmla="*/ 99 h 458"/>
                <a:gd name="T4" fmla="*/ 1958 w 4096"/>
                <a:gd name="T5" fmla="*/ 224 h 458"/>
                <a:gd name="T6" fmla="*/ 0 w 4096"/>
                <a:gd name="T7" fmla="*/ 62 h 458"/>
                <a:gd name="T8" fmla="*/ 0 w 4096"/>
                <a:gd name="T9" fmla="*/ 458 h 458"/>
                <a:gd name="T10" fmla="*/ 4096 w 4096"/>
                <a:gd name="T11" fmla="*/ 458 h 458"/>
              </a:gdLst>
              <a:ahLst/>
              <a:cxnLst>
                <a:cxn ang="0">
                  <a:pos x="T0" y="T1"/>
                </a:cxn>
                <a:cxn ang="0">
                  <a:pos x="T2" y="T3"/>
                </a:cxn>
                <a:cxn ang="0">
                  <a:pos x="T4" y="T5"/>
                </a:cxn>
                <a:cxn ang="0">
                  <a:pos x="T6" y="T7"/>
                </a:cxn>
                <a:cxn ang="0">
                  <a:pos x="T8" y="T9"/>
                </a:cxn>
                <a:cxn ang="0">
                  <a:pos x="T10" y="T11"/>
                </a:cxn>
              </a:cxnLst>
              <a:rect l="0" t="0" r="r" b="b"/>
              <a:pathLst>
                <a:path w="4096" h="458">
                  <a:moveTo>
                    <a:pt x="4096" y="458"/>
                  </a:moveTo>
                  <a:cubicBezTo>
                    <a:pt x="4096" y="99"/>
                    <a:pt x="4096" y="99"/>
                    <a:pt x="4096" y="99"/>
                  </a:cubicBezTo>
                  <a:cubicBezTo>
                    <a:pt x="3628" y="283"/>
                    <a:pt x="2767" y="441"/>
                    <a:pt x="1958" y="224"/>
                  </a:cubicBezTo>
                  <a:cubicBezTo>
                    <a:pt x="1153" y="6"/>
                    <a:pt x="568" y="0"/>
                    <a:pt x="0" y="62"/>
                  </a:cubicBezTo>
                  <a:cubicBezTo>
                    <a:pt x="0" y="458"/>
                    <a:pt x="0" y="458"/>
                    <a:pt x="0" y="458"/>
                  </a:cubicBezTo>
                  <a:lnTo>
                    <a:pt x="4096" y="458"/>
                  </a:lnTo>
                  <a:close/>
                </a:path>
              </a:pathLst>
            </a:custGeom>
            <a:solidFill>
              <a:srgbClr val="F5A200"/>
            </a:solidFill>
            <a:ln>
              <a:noFill/>
            </a:ln>
          </p:spPr>
          <p:txBody>
            <a:bodyPr vert="horz" wrap="square" lIns="91440" tIns="45720" rIns="91440" bIns="45720" numCol="1" anchor="t" anchorCtr="0" compatLnSpc="1">
              <a:prstTxWarp prst="textNoShape">
                <a:avLst/>
              </a:prstTxWarp>
            </a:bodyPr>
            <a:lstStyle/>
            <a:p>
              <a:endParaRPr lang="en-GB" sz="1350">
                <a:solidFill>
                  <a:srgbClr val="58585A"/>
                </a:solidFill>
              </a:endParaRPr>
            </a:p>
          </p:txBody>
        </p:sp>
        <p:sp>
          <p:nvSpPr>
            <p:cNvPr id="12" name="Freeform 13"/>
            <p:cNvSpPr>
              <a:spLocks/>
            </p:cNvSpPr>
            <p:nvPr userDrawn="1"/>
          </p:nvSpPr>
          <p:spPr bwMode="auto">
            <a:xfrm>
              <a:off x="-1588" y="6032500"/>
              <a:ext cx="9132888" cy="568325"/>
            </a:xfrm>
            <a:custGeom>
              <a:avLst/>
              <a:gdLst>
                <a:gd name="T0" fmla="*/ 5685 w 5753"/>
                <a:gd name="T1" fmla="*/ 46 h 358"/>
                <a:gd name="T2" fmla="*/ 5412 w 5753"/>
                <a:gd name="T3" fmla="*/ 133 h 358"/>
                <a:gd name="T4" fmla="*/ 5276 w 5753"/>
                <a:gd name="T5" fmla="*/ 171 h 358"/>
                <a:gd name="T6" fmla="*/ 5003 w 5753"/>
                <a:gd name="T7" fmla="*/ 237 h 358"/>
                <a:gd name="T8" fmla="*/ 4866 w 5753"/>
                <a:gd name="T9" fmla="*/ 264 h 358"/>
                <a:gd name="T10" fmla="*/ 4593 w 5753"/>
                <a:gd name="T11" fmla="*/ 308 h 358"/>
                <a:gd name="T12" fmla="*/ 4457 w 5753"/>
                <a:gd name="T13" fmla="*/ 325 h 358"/>
                <a:gd name="T14" fmla="*/ 4187 w 5753"/>
                <a:gd name="T15" fmla="*/ 347 h 358"/>
                <a:gd name="T16" fmla="*/ 4052 w 5753"/>
                <a:gd name="T17" fmla="*/ 354 h 358"/>
                <a:gd name="T18" fmla="*/ 3786 w 5753"/>
                <a:gd name="T19" fmla="*/ 357 h 358"/>
                <a:gd name="T20" fmla="*/ 3655 w 5753"/>
                <a:gd name="T21" fmla="*/ 353 h 358"/>
                <a:gd name="T22" fmla="*/ 3396 w 5753"/>
                <a:gd name="T23" fmla="*/ 336 h 358"/>
                <a:gd name="T24" fmla="*/ 3268 w 5753"/>
                <a:gd name="T25" fmla="*/ 323 h 358"/>
                <a:gd name="T26" fmla="*/ 3016 w 5753"/>
                <a:gd name="T27" fmla="*/ 287 h 358"/>
                <a:gd name="T28" fmla="*/ 2894 w 5753"/>
                <a:gd name="T29" fmla="*/ 264 h 358"/>
                <a:gd name="T30" fmla="*/ 2653 w 5753"/>
                <a:gd name="T31" fmla="*/ 211 h 358"/>
                <a:gd name="T32" fmla="*/ 2444 w 5753"/>
                <a:gd name="T33" fmla="*/ 156 h 358"/>
                <a:gd name="T34" fmla="*/ 2162 w 5753"/>
                <a:gd name="T35" fmla="*/ 94 h 358"/>
                <a:gd name="T36" fmla="*/ 1878 w 5753"/>
                <a:gd name="T37" fmla="*/ 49 h 358"/>
                <a:gd name="T38" fmla="*/ 1593 w 5753"/>
                <a:gd name="T39" fmla="*/ 20 h 358"/>
                <a:gd name="T40" fmla="*/ 1310 w 5753"/>
                <a:gd name="T41" fmla="*/ 3 h 358"/>
                <a:gd name="T42" fmla="*/ 1034 w 5753"/>
                <a:gd name="T43" fmla="*/ 0 h 358"/>
                <a:gd name="T44" fmla="*/ 768 w 5753"/>
                <a:gd name="T45" fmla="*/ 7 h 358"/>
                <a:gd name="T46" fmla="*/ 515 w 5753"/>
                <a:gd name="T47" fmla="*/ 24 h 358"/>
                <a:gd name="T48" fmla="*/ 280 w 5753"/>
                <a:gd name="T49" fmla="*/ 49 h 358"/>
                <a:gd name="T50" fmla="*/ 66 w 5753"/>
                <a:gd name="T51" fmla="*/ 80 h 358"/>
                <a:gd name="T52" fmla="*/ 0 w 5753"/>
                <a:gd name="T53" fmla="*/ 93 h 358"/>
                <a:gd name="T54" fmla="*/ 135 w 5753"/>
                <a:gd name="T55" fmla="*/ 70 h 358"/>
                <a:gd name="T56" fmla="*/ 207 w 5753"/>
                <a:gd name="T57" fmla="*/ 59 h 358"/>
                <a:gd name="T58" fmla="*/ 357 w 5753"/>
                <a:gd name="T59" fmla="*/ 41 h 358"/>
                <a:gd name="T60" fmla="*/ 435 w 5753"/>
                <a:gd name="T61" fmla="*/ 32 h 358"/>
                <a:gd name="T62" fmla="*/ 598 w 5753"/>
                <a:gd name="T63" fmla="*/ 18 h 358"/>
                <a:gd name="T64" fmla="*/ 682 w 5753"/>
                <a:gd name="T65" fmla="*/ 13 h 358"/>
                <a:gd name="T66" fmla="*/ 855 w 5753"/>
                <a:gd name="T67" fmla="*/ 4 h 358"/>
                <a:gd name="T68" fmla="*/ 944 w 5753"/>
                <a:gd name="T69" fmla="*/ 3 h 358"/>
                <a:gd name="T70" fmla="*/ 1124 w 5753"/>
                <a:gd name="T71" fmla="*/ 1 h 358"/>
                <a:gd name="T72" fmla="*/ 1217 w 5753"/>
                <a:gd name="T73" fmla="*/ 1 h 358"/>
                <a:gd name="T74" fmla="*/ 1403 w 5753"/>
                <a:gd name="T75" fmla="*/ 8 h 358"/>
                <a:gd name="T76" fmla="*/ 1497 w 5753"/>
                <a:gd name="T77" fmla="*/ 14 h 358"/>
                <a:gd name="T78" fmla="*/ 1687 w 5753"/>
                <a:gd name="T79" fmla="*/ 28 h 358"/>
                <a:gd name="T80" fmla="*/ 1782 w 5753"/>
                <a:gd name="T81" fmla="*/ 38 h 358"/>
                <a:gd name="T82" fmla="*/ 1972 w 5753"/>
                <a:gd name="T83" fmla="*/ 63 h 358"/>
                <a:gd name="T84" fmla="*/ 2068 w 5753"/>
                <a:gd name="T85" fmla="*/ 79 h 358"/>
                <a:gd name="T86" fmla="*/ 2257 w 5753"/>
                <a:gd name="T87" fmla="*/ 114 h 358"/>
                <a:gd name="T88" fmla="*/ 2349 w 5753"/>
                <a:gd name="T89" fmla="*/ 133 h 358"/>
                <a:gd name="T90" fmla="*/ 2535 w 5753"/>
                <a:gd name="T91" fmla="*/ 181 h 358"/>
                <a:gd name="T92" fmla="*/ 2892 w 5753"/>
                <a:gd name="T93" fmla="*/ 266 h 358"/>
                <a:gd name="T94" fmla="*/ 3268 w 5753"/>
                <a:gd name="T95" fmla="*/ 323 h 358"/>
                <a:gd name="T96" fmla="*/ 3655 w 5753"/>
                <a:gd name="T97" fmla="*/ 354 h 358"/>
                <a:gd name="T98" fmla="*/ 4053 w 5753"/>
                <a:gd name="T99" fmla="*/ 354 h 358"/>
                <a:gd name="T100" fmla="*/ 4457 w 5753"/>
                <a:gd name="T101" fmla="*/ 326 h 358"/>
                <a:gd name="T102" fmla="*/ 4866 w 5753"/>
                <a:gd name="T103" fmla="*/ 266 h 358"/>
                <a:gd name="T104" fmla="*/ 5277 w 5753"/>
                <a:gd name="T105" fmla="*/ 173 h 358"/>
                <a:gd name="T106" fmla="*/ 5685 w 5753"/>
                <a:gd name="T107" fmla="*/ 46 h 3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5753" h="358">
                  <a:moveTo>
                    <a:pt x="5753" y="21"/>
                  </a:moveTo>
                  <a:lnTo>
                    <a:pt x="5685" y="46"/>
                  </a:lnTo>
                  <a:lnTo>
                    <a:pt x="5685" y="46"/>
                  </a:lnTo>
                  <a:lnTo>
                    <a:pt x="5549" y="91"/>
                  </a:lnTo>
                  <a:lnTo>
                    <a:pt x="5549" y="91"/>
                  </a:lnTo>
                  <a:lnTo>
                    <a:pt x="5412" y="133"/>
                  </a:lnTo>
                  <a:lnTo>
                    <a:pt x="5412" y="133"/>
                  </a:lnTo>
                  <a:lnTo>
                    <a:pt x="5276" y="171"/>
                  </a:lnTo>
                  <a:lnTo>
                    <a:pt x="5276" y="171"/>
                  </a:lnTo>
                  <a:lnTo>
                    <a:pt x="5139" y="207"/>
                  </a:lnTo>
                  <a:lnTo>
                    <a:pt x="5139" y="207"/>
                  </a:lnTo>
                  <a:lnTo>
                    <a:pt x="5003" y="237"/>
                  </a:lnTo>
                  <a:lnTo>
                    <a:pt x="5003" y="237"/>
                  </a:lnTo>
                  <a:lnTo>
                    <a:pt x="4866" y="264"/>
                  </a:lnTo>
                  <a:lnTo>
                    <a:pt x="4866" y="264"/>
                  </a:lnTo>
                  <a:lnTo>
                    <a:pt x="4730" y="288"/>
                  </a:lnTo>
                  <a:lnTo>
                    <a:pt x="4730" y="288"/>
                  </a:lnTo>
                  <a:lnTo>
                    <a:pt x="4593" y="308"/>
                  </a:lnTo>
                  <a:lnTo>
                    <a:pt x="4593" y="308"/>
                  </a:lnTo>
                  <a:lnTo>
                    <a:pt x="4457" y="325"/>
                  </a:lnTo>
                  <a:lnTo>
                    <a:pt x="4457" y="325"/>
                  </a:lnTo>
                  <a:lnTo>
                    <a:pt x="4322" y="337"/>
                  </a:lnTo>
                  <a:lnTo>
                    <a:pt x="4322" y="337"/>
                  </a:lnTo>
                  <a:lnTo>
                    <a:pt x="4187" y="347"/>
                  </a:lnTo>
                  <a:lnTo>
                    <a:pt x="4187" y="347"/>
                  </a:lnTo>
                  <a:lnTo>
                    <a:pt x="4052" y="354"/>
                  </a:lnTo>
                  <a:lnTo>
                    <a:pt x="4052" y="354"/>
                  </a:lnTo>
                  <a:lnTo>
                    <a:pt x="3919" y="357"/>
                  </a:lnTo>
                  <a:lnTo>
                    <a:pt x="3919" y="357"/>
                  </a:lnTo>
                  <a:lnTo>
                    <a:pt x="3786" y="357"/>
                  </a:lnTo>
                  <a:lnTo>
                    <a:pt x="3786" y="357"/>
                  </a:lnTo>
                  <a:lnTo>
                    <a:pt x="3655" y="353"/>
                  </a:lnTo>
                  <a:lnTo>
                    <a:pt x="3655" y="353"/>
                  </a:lnTo>
                  <a:lnTo>
                    <a:pt x="3524" y="346"/>
                  </a:lnTo>
                  <a:lnTo>
                    <a:pt x="3524" y="346"/>
                  </a:lnTo>
                  <a:lnTo>
                    <a:pt x="3396" y="336"/>
                  </a:lnTo>
                  <a:lnTo>
                    <a:pt x="3396" y="336"/>
                  </a:lnTo>
                  <a:lnTo>
                    <a:pt x="3268" y="323"/>
                  </a:lnTo>
                  <a:lnTo>
                    <a:pt x="3268" y="323"/>
                  </a:lnTo>
                  <a:lnTo>
                    <a:pt x="3141" y="306"/>
                  </a:lnTo>
                  <a:lnTo>
                    <a:pt x="3141" y="306"/>
                  </a:lnTo>
                  <a:lnTo>
                    <a:pt x="3016" y="287"/>
                  </a:lnTo>
                  <a:lnTo>
                    <a:pt x="3016" y="287"/>
                  </a:lnTo>
                  <a:lnTo>
                    <a:pt x="2894" y="264"/>
                  </a:lnTo>
                  <a:lnTo>
                    <a:pt x="2894" y="264"/>
                  </a:lnTo>
                  <a:lnTo>
                    <a:pt x="2771" y="239"/>
                  </a:lnTo>
                  <a:lnTo>
                    <a:pt x="2771" y="239"/>
                  </a:lnTo>
                  <a:lnTo>
                    <a:pt x="2653" y="211"/>
                  </a:lnTo>
                  <a:lnTo>
                    <a:pt x="2653" y="211"/>
                  </a:lnTo>
                  <a:lnTo>
                    <a:pt x="2535" y="180"/>
                  </a:lnTo>
                  <a:lnTo>
                    <a:pt x="2444" y="156"/>
                  </a:lnTo>
                  <a:lnTo>
                    <a:pt x="2351" y="133"/>
                  </a:lnTo>
                  <a:lnTo>
                    <a:pt x="2257" y="112"/>
                  </a:lnTo>
                  <a:lnTo>
                    <a:pt x="2162" y="94"/>
                  </a:lnTo>
                  <a:lnTo>
                    <a:pt x="2068" y="77"/>
                  </a:lnTo>
                  <a:lnTo>
                    <a:pt x="1972" y="62"/>
                  </a:lnTo>
                  <a:lnTo>
                    <a:pt x="1878" y="49"/>
                  </a:lnTo>
                  <a:lnTo>
                    <a:pt x="1782" y="38"/>
                  </a:lnTo>
                  <a:lnTo>
                    <a:pt x="1687" y="28"/>
                  </a:lnTo>
                  <a:lnTo>
                    <a:pt x="1593" y="20"/>
                  </a:lnTo>
                  <a:lnTo>
                    <a:pt x="1498" y="13"/>
                  </a:lnTo>
                  <a:lnTo>
                    <a:pt x="1404" y="7"/>
                  </a:lnTo>
                  <a:lnTo>
                    <a:pt x="1310" y="3"/>
                  </a:lnTo>
                  <a:lnTo>
                    <a:pt x="1217" y="1"/>
                  </a:lnTo>
                  <a:lnTo>
                    <a:pt x="1124" y="0"/>
                  </a:lnTo>
                  <a:lnTo>
                    <a:pt x="1034" y="0"/>
                  </a:lnTo>
                  <a:lnTo>
                    <a:pt x="944" y="1"/>
                  </a:lnTo>
                  <a:lnTo>
                    <a:pt x="855" y="4"/>
                  </a:lnTo>
                  <a:lnTo>
                    <a:pt x="768" y="7"/>
                  </a:lnTo>
                  <a:lnTo>
                    <a:pt x="682" y="11"/>
                  </a:lnTo>
                  <a:lnTo>
                    <a:pt x="598" y="17"/>
                  </a:lnTo>
                  <a:lnTo>
                    <a:pt x="515" y="24"/>
                  </a:lnTo>
                  <a:lnTo>
                    <a:pt x="435" y="31"/>
                  </a:lnTo>
                  <a:lnTo>
                    <a:pt x="356" y="39"/>
                  </a:lnTo>
                  <a:lnTo>
                    <a:pt x="280" y="49"/>
                  </a:lnTo>
                  <a:lnTo>
                    <a:pt x="207" y="59"/>
                  </a:lnTo>
                  <a:lnTo>
                    <a:pt x="135" y="69"/>
                  </a:lnTo>
                  <a:lnTo>
                    <a:pt x="66" y="80"/>
                  </a:lnTo>
                  <a:lnTo>
                    <a:pt x="0" y="91"/>
                  </a:lnTo>
                  <a:lnTo>
                    <a:pt x="0" y="93"/>
                  </a:lnTo>
                  <a:lnTo>
                    <a:pt x="0" y="93"/>
                  </a:lnTo>
                  <a:lnTo>
                    <a:pt x="66" y="80"/>
                  </a:lnTo>
                  <a:lnTo>
                    <a:pt x="66" y="80"/>
                  </a:lnTo>
                  <a:lnTo>
                    <a:pt x="135" y="70"/>
                  </a:lnTo>
                  <a:lnTo>
                    <a:pt x="135" y="70"/>
                  </a:lnTo>
                  <a:lnTo>
                    <a:pt x="207" y="59"/>
                  </a:lnTo>
                  <a:lnTo>
                    <a:pt x="207" y="59"/>
                  </a:lnTo>
                  <a:lnTo>
                    <a:pt x="280" y="49"/>
                  </a:lnTo>
                  <a:lnTo>
                    <a:pt x="280" y="49"/>
                  </a:lnTo>
                  <a:lnTo>
                    <a:pt x="357" y="41"/>
                  </a:lnTo>
                  <a:lnTo>
                    <a:pt x="357" y="41"/>
                  </a:lnTo>
                  <a:lnTo>
                    <a:pt x="435" y="32"/>
                  </a:lnTo>
                  <a:lnTo>
                    <a:pt x="435" y="32"/>
                  </a:lnTo>
                  <a:lnTo>
                    <a:pt x="516" y="25"/>
                  </a:lnTo>
                  <a:lnTo>
                    <a:pt x="516" y="25"/>
                  </a:lnTo>
                  <a:lnTo>
                    <a:pt x="598" y="18"/>
                  </a:lnTo>
                  <a:lnTo>
                    <a:pt x="598" y="18"/>
                  </a:lnTo>
                  <a:lnTo>
                    <a:pt x="682" y="13"/>
                  </a:lnTo>
                  <a:lnTo>
                    <a:pt x="682" y="13"/>
                  </a:lnTo>
                  <a:lnTo>
                    <a:pt x="768" y="8"/>
                  </a:lnTo>
                  <a:lnTo>
                    <a:pt x="768" y="8"/>
                  </a:lnTo>
                  <a:lnTo>
                    <a:pt x="855" y="4"/>
                  </a:lnTo>
                  <a:lnTo>
                    <a:pt x="855" y="4"/>
                  </a:lnTo>
                  <a:lnTo>
                    <a:pt x="944" y="3"/>
                  </a:lnTo>
                  <a:lnTo>
                    <a:pt x="944" y="3"/>
                  </a:lnTo>
                  <a:lnTo>
                    <a:pt x="1034" y="1"/>
                  </a:lnTo>
                  <a:lnTo>
                    <a:pt x="1034" y="1"/>
                  </a:lnTo>
                  <a:lnTo>
                    <a:pt x="1124" y="1"/>
                  </a:lnTo>
                  <a:lnTo>
                    <a:pt x="1124" y="1"/>
                  </a:lnTo>
                  <a:lnTo>
                    <a:pt x="1217" y="1"/>
                  </a:lnTo>
                  <a:lnTo>
                    <a:pt x="1217" y="1"/>
                  </a:lnTo>
                  <a:lnTo>
                    <a:pt x="1310" y="4"/>
                  </a:lnTo>
                  <a:lnTo>
                    <a:pt x="1310" y="4"/>
                  </a:lnTo>
                  <a:lnTo>
                    <a:pt x="1403" y="8"/>
                  </a:lnTo>
                  <a:lnTo>
                    <a:pt x="1403" y="8"/>
                  </a:lnTo>
                  <a:lnTo>
                    <a:pt x="1497" y="14"/>
                  </a:lnTo>
                  <a:lnTo>
                    <a:pt x="1497" y="14"/>
                  </a:lnTo>
                  <a:lnTo>
                    <a:pt x="1593" y="20"/>
                  </a:lnTo>
                  <a:lnTo>
                    <a:pt x="1593" y="20"/>
                  </a:lnTo>
                  <a:lnTo>
                    <a:pt x="1687" y="28"/>
                  </a:lnTo>
                  <a:lnTo>
                    <a:pt x="1687" y="28"/>
                  </a:lnTo>
                  <a:lnTo>
                    <a:pt x="1782" y="38"/>
                  </a:lnTo>
                  <a:lnTo>
                    <a:pt x="1782" y="38"/>
                  </a:lnTo>
                  <a:lnTo>
                    <a:pt x="1878" y="51"/>
                  </a:lnTo>
                  <a:lnTo>
                    <a:pt x="1878" y="51"/>
                  </a:lnTo>
                  <a:lnTo>
                    <a:pt x="1972" y="63"/>
                  </a:lnTo>
                  <a:lnTo>
                    <a:pt x="1972" y="63"/>
                  </a:lnTo>
                  <a:lnTo>
                    <a:pt x="2068" y="79"/>
                  </a:lnTo>
                  <a:lnTo>
                    <a:pt x="2068" y="79"/>
                  </a:lnTo>
                  <a:lnTo>
                    <a:pt x="2162" y="94"/>
                  </a:lnTo>
                  <a:lnTo>
                    <a:pt x="2162" y="94"/>
                  </a:lnTo>
                  <a:lnTo>
                    <a:pt x="2257" y="114"/>
                  </a:lnTo>
                  <a:lnTo>
                    <a:pt x="2257" y="114"/>
                  </a:lnTo>
                  <a:lnTo>
                    <a:pt x="2349" y="133"/>
                  </a:lnTo>
                  <a:lnTo>
                    <a:pt x="2349" y="133"/>
                  </a:lnTo>
                  <a:lnTo>
                    <a:pt x="2442" y="156"/>
                  </a:lnTo>
                  <a:lnTo>
                    <a:pt x="2442" y="156"/>
                  </a:lnTo>
                  <a:lnTo>
                    <a:pt x="2535" y="181"/>
                  </a:lnTo>
                  <a:lnTo>
                    <a:pt x="2652" y="212"/>
                  </a:lnTo>
                  <a:lnTo>
                    <a:pt x="2771" y="240"/>
                  </a:lnTo>
                  <a:lnTo>
                    <a:pt x="2892" y="266"/>
                  </a:lnTo>
                  <a:lnTo>
                    <a:pt x="3016" y="288"/>
                  </a:lnTo>
                  <a:lnTo>
                    <a:pt x="3141" y="308"/>
                  </a:lnTo>
                  <a:lnTo>
                    <a:pt x="3268" y="323"/>
                  </a:lnTo>
                  <a:lnTo>
                    <a:pt x="3395" y="337"/>
                  </a:lnTo>
                  <a:lnTo>
                    <a:pt x="3524" y="347"/>
                  </a:lnTo>
                  <a:lnTo>
                    <a:pt x="3655" y="354"/>
                  </a:lnTo>
                  <a:lnTo>
                    <a:pt x="3786" y="357"/>
                  </a:lnTo>
                  <a:lnTo>
                    <a:pt x="3919" y="358"/>
                  </a:lnTo>
                  <a:lnTo>
                    <a:pt x="4053" y="354"/>
                  </a:lnTo>
                  <a:lnTo>
                    <a:pt x="4187" y="349"/>
                  </a:lnTo>
                  <a:lnTo>
                    <a:pt x="4322" y="339"/>
                  </a:lnTo>
                  <a:lnTo>
                    <a:pt x="4457" y="326"/>
                  </a:lnTo>
                  <a:lnTo>
                    <a:pt x="4593" y="309"/>
                  </a:lnTo>
                  <a:lnTo>
                    <a:pt x="4730" y="289"/>
                  </a:lnTo>
                  <a:lnTo>
                    <a:pt x="4866" y="266"/>
                  </a:lnTo>
                  <a:lnTo>
                    <a:pt x="5003" y="237"/>
                  </a:lnTo>
                  <a:lnTo>
                    <a:pt x="5139" y="208"/>
                  </a:lnTo>
                  <a:lnTo>
                    <a:pt x="5277" y="173"/>
                  </a:lnTo>
                  <a:lnTo>
                    <a:pt x="5414" y="135"/>
                  </a:lnTo>
                  <a:lnTo>
                    <a:pt x="5550" y="93"/>
                  </a:lnTo>
                  <a:lnTo>
                    <a:pt x="5685" y="46"/>
                  </a:lnTo>
                  <a:lnTo>
                    <a:pt x="5753" y="21"/>
                  </a:lnTo>
                </a:path>
              </a:pathLst>
            </a:custGeom>
            <a:noFill/>
            <a:ln w="0" cap="flat">
              <a:solidFill>
                <a:srgbClr val="FFFFFF"/>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sz="1350">
                <a:solidFill>
                  <a:srgbClr val="58585A"/>
                </a:solidFill>
              </a:endParaRPr>
            </a:p>
          </p:txBody>
        </p:sp>
      </p:grpSp>
      <p:sp>
        <p:nvSpPr>
          <p:cNvPr id="14" name="TextBox 13"/>
          <p:cNvSpPr txBox="1"/>
          <p:nvPr userDrawn="1"/>
        </p:nvSpPr>
        <p:spPr>
          <a:xfrm>
            <a:off x="241300" y="4869418"/>
            <a:ext cx="1500732" cy="69250"/>
          </a:xfrm>
          <a:prstGeom prst="rect">
            <a:avLst/>
          </a:prstGeom>
          <a:noFill/>
        </p:spPr>
        <p:txBody>
          <a:bodyPr wrap="none" tIns="0" bIns="0" rtlCol="0">
            <a:spAutoFit/>
          </a:bodyPr>
          <a:lstStyle/>
          <a:p>
            <a:r>
              <a:rPr lang="en-GB" sz="450" dirty="0">
                <a:solidFill>
                  <a:srgbClr val="FFFFFF"/>
                </a:solidFill>
              </a:rPr>
              <a:t>© The Insights Group Ltd, 2013. All rights reserved.</a:t>
            </a:r>
          </a:p>
        </p:txBody>
      </p:sp>
    </p:spTree>
    <p:extLst>
      <p:ext uri="{BB962C8B-B14F-4D97-AF65-F5344CB8AC3E}">
        <p14:creationId xmlns:p14="http://schemas.microsoft.com/office/powerpoint/2010/main" val="3352532761"/>
      </p:ext>
    </p:extLst>
  </p:cSld>
  <p:clrMapOvr>
    <a:masterClrMapping/>
  </p:clrMapOvr>
</p:sldLayout>
</file>

<file path=ppt/slideLayouts/slideLayout101.xml><?xml version="1.0" encoding="utf-8"?>
<p:sldLayout xmlns:a="http://schemas.openxmlformats.org/drawingml/2006/main" xmlns:r="http://schemas.openxmlformats.org/officeDocument/2006/relationships" xmlns:p="http://schemas.openxmlformats.org/presentationml/2006/main" type="obj" preserve="1">
  <p:cSld name="1_Orange - Single Column">
    <p:spTree>
      <p:nvGrpSpPr>
        <p:cNvPr id="1" name=""/>
        <p:cNvGrpSpPr/>
        <p:nvPr/>
      </p:nvGrpSpPr>
      <p:grpSpPr>
        <a:xfrm>
          <a:off x="0" y="0"/>
          <a:ext cx="0" cy="0"/>
          <a:chOff x="0" y="0"/>
          <a:chExt cx="0" cy="0"/>
        </a:xfrm>
      </p:grpSpPr>
      <p:sp>
        <p:nvSpPr>
          <p:cNvPr id="2" name="Title 1"/>
          <p:cNvSpPr>
            <a:spLocks noGrp="1"/>
          </p:cNvSpPr>
          <p:nvPr userDrawn="1">
            <p:ph type="title"/>
          </p:nvPr>
        </p:nvSpPr>
        <p:spPr>
          <a:xfrm>
            <a:off x="503040" y="87474"/>
            <a:ext cx="8101408" cy="857250"/>
          </a:xfrm>
        </p:spPr>
        <p:txBody>
          <a:bodyPr/>
          <a:lstStyle>
            <a:lvl1pPr>
              <a:defRPr>
                <a:solidFill>
                  <a:schemeClr val="tx1"/>
                </a:solidFill>
              </a:defRPr>
            </a:lvl1pPr>
          </a:lstStyle>
          <a:p>
            <a:r>
              <a:rPr lang="en-US"/>
              <a:t>Click to edit Master title style</a:t>
            </a:r>
            <a:endParaRPr lang="en-GB" dirty="0"/>
          </a:p>
        </p:txBody>
      </p:sp>
      <p:sp>
        <p:nvSpPr>
          <p:cNvPr id="3" name="Content Placeholder 2"/>
          <p:cNvSpPr>
            <a:spLocks noGrp="1"/>
          </p:cNvSpPr>
          <p:nvPr userDrawn="1">
            <p:ph idx="1"/>
          </p:nvPr>
        </p:nvSpPr>
        <p:spPr>
          <a:xfrm>
            <a:off x="503040" y="1059582"/>
            <a:ext cx="8101408" cy="3186354"/>
          </a:xfrm>
        </p:spPr>
        <p:txBody>
          <a:bodyPr/>
          <a:lstStyle>
            <a:lvl1pPr>
              <a:spcBef>
                <a:spcPts val="900"/>
              </a:spcBef>
              <a:spcAft>
                <a:spcPts val="750"/>
              </a:spcAft>
              <a:defRPr sz="2550">
                <a:latin typeface="+mj-lt"/>
              </a:defRPr>
            </a:lvl1pPr>
            <a:lvl2pPr>
              <a:buClr>
                <a:schemeClr val="tx1"/>
              </a:buClr>
              <a:defRPr>
                <a:latin typeface="+mj-lt"/>
              </a:defRPr>
            </a:lvl2pPr>
            <a:lvl3pPr>
              <a:buClr>
                <a:schemeClr val="tx1"/>
              </a:buClr>
              <a:defRPr>
                <a:latin typeface="+mj-lt"/>
              </a:defRPr>
            </a:lvl3pPr>
            <a:lvl4pPr>
              <a:buClr>
                <a:schemeClr val="tx1"/>
              </a:buClr>
              <a:defRPr>
                <a:latin typeface="+mj-lt"/>
              </a:defRPr>
            </a:lvl4pPr>
            <a:lvl5pPr>
              <a:buClr>
                <a:schemeClr val="tx1"/>
              </a:buClr>
              <a:defRPr>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grpSp>
        <p:nvGrpSpPr>
          <p:cNvPr id="4" name="Group 8"/>
          <p:cNvGrpSpPr/>
          <p:nvPr userDrawn="1"/>
        </p:nvGrpSpPr>
        <p:grpSpPr>
          <a:xfrm>
            <a:off x="-3176" y="4377928"/>
            <a:ext cx="9147176" cy="765572"/>
            <a:chOff x="-1588" y="5838826"/>
            <a:chExt cx="9147176" cy="1020762"/>
          </a:xfrm>
        </p:grpSpPr>
        <p:sp>
          <p:nvSpPr>
            <p:cNvPr id="10" name="Freeform 11"/>
            <p:cNvSpPr>
              <a:spLocks/>
            </p:cNvSpPr>
            <p:nvPr userDrawn="1"/>
          </p:nvSpPr>
          <p:spPr bwMode="auto">
            <a:xfrm>
              <a:off x="-1588" y="5838826"/>
              <a:ext cx="9147176" cy="1020762"/>
            </a:xfrm>
            <a:custGeom>
              <a:avLst/>
              <a:gdLst>
                <a:gd name="T0" fmla="*/ 4096 w 4096"/>
                <a:gd name="T1" fmla="*/ 458 h 458"/>
                <a:gd name="T2" fmla="*/ 4096 w 4096"/>
                <a:gd name="T3" fmla="*/ 99 h 458"/>
                <a:gd name="T4" fmla="*/ 1958 w 4096"/>
                <a:gd name="T5" fmla="*/ 224 h 458"/>
                <a:gd name="T6" fmla="*/ 0 w 4096"/>
                <a:gd name="T7" fmla="*/ 62 h 458"/>
                <a:gd name="T8" fmla="*/ 0 w 4096"/>
                <a:gd name="T9" fmla="*/ 458 h 458"/>
                <a:gd name="T10" fmla="*/ 4096 w 4096"/>
                <a:gd name="T11" fmla="*/ 458 h 458"/>
              </a:gdLst>
              <a:ahLst/>
              <a:cxnLst>
                <a:cxn ang="0">
                  <a:pos x="T0" y="T1"/>
                </a:cxn>
                <a:cxn ang="0">
                  <a:pos x="T2" y="T3"/>
                </a:cxn>
                <a:cxn ang="0">
                  <a:pos x="T4" y="T5"/>
                </a:cxn>
                <a:cxn ang="0">
                  <a:pos x="T6" y="T7"/>
                </a:cxn>
                <a:cxn ang="0">
                  <a:pos x="T8" y="T9"/>
                </a:cxn>
                <a:cxn ang="0">
                  <a:pos x="T10" y="T11"/>
                </a:cxn>
              </a:cxnLst>
              <a:rect l="0" t="0" r="r" b="b"/>
              <a:pathLst>
                <a:path w="4096" h="458">
                  <a:moveTo>
                    <a:pt x="4096" y="458"/>
                  </a:moveTo>
                  <a:cubicBezTo>
                    <a:pt x="4096" y="99"/>
                    <a:pt x="4096" y="99"/>
                    <a:pt x="4096" y="99"/>
                  </a:cubicBezTo>
                  <a:cubicBezTo>
                    <a:pt x="3628" y="283"/>
                    <a:pt x="2767" y="441"/>
                    <a:pt x="1958" y="224"/>
                  </a:cubicBezTo>
                  <a:cubicBezTo>
                    <a:pt x="1153" y="6"/>
                    <a:pt x="568" y="0"/>
                    <a:pt x="0" y="62"/>
                  </a:cubicBezTo>
                  <a:cubicBezTo>
                    <a:pt x="0" y="458"/>
                    <a:pt x="0" y="458"/>
                    <a:pt x="0" y="458"/>
                  </a:cubicBezTo>
                  <a:lnTo>
                    <a:pt x="4096" y="458"/>
                  </a:lnTo>
                  <a:close/>
                </a:path>
              </a:pathLst>
            </a:custGeom>
            <a:solidFill>
              <a:schemeClr val="bg2"/>
            </a:solidFill>
            <a:ln>
              <a:noFill/>
            </a:ln>
          </p:spPr>
          <p:txBody>
            <a:bodyPr vert="horz" wrap="square" lIns="91440" tIns="45720" rIns="91440" bIns="45720" numCol="1" anchor="t" anchorCtr="0" compatLnSpc="1">
              <a:prstTxWarp prst="textNoShape">
                <a:avLst/>
              </a:prstTxWarp>
            </a:bodyPr>
            <a:lstStyle/>
            <a:p>
              <a:endParaRPr lang="en-GB" sz="1350">
                <a:solidFill>
                  <a:srgbClr val="58585A"/>
                </a:solidFill>
              </a:endParaRPr>
            </a:p>
          </p:txBody>
        </p:sp>
        <p:sp>
          <p:nvSpPr>
            <p:cNvPr id="11" name="Freeform 13"/>
            <p:cNvSpPr>
              <a:spLocks/>
            </p:cNvSpPr>
            <p:nvPr userDrawn="1"/>
          </p:nvSpPr>
          <p:spPr bwMode="auto">
            <a:xfrm>
              <a:off x="-1588" y="6032500"/>
              <a:ext cx="9132888" cy="568325"/>
            </a:xfrm>
            <a:custGeom>
              <a:avLst/>
              <a:gdLst>
                <a:gd name="T0" fmla="*/ 5685 w 5753"/>
                <a:gd name="T1" fmla="*/ 46 h 358"/>
                <a:gd name="T2" fmla="*/ 5412 w 5753"/>
                <a:gd name="T3" fmla="*/ 133 h 358"/>
                <a:gd name="T4" fmla="*/ 5276 w 5753"/>
                <a:gd name="T5" fmla="*/ 171 h 358"/>
                <a:gd name="T6" fmla="*/ 5003 w 5753"/>
                <a:gd name="T7" fmla="*/ 237 h 358"/>
                <a:gd name="T8" fmla="*/ 4866 w 5753"/>
                <a:gd name="T9" fmla="*/ 264 h 358"/>
                <a:gd name="T10" fmla="*/ 4593 w 5753"/>
                <a:gd name="T11" fmla="*/ 308 h 358"/>
                <a:gd name="T12" fmla="*/ 4457 w 5753"/>
                <a:gd name="T13" fmla="*/ 325 h 358"/>
                <a:gd name="T14" fmla="*/ 4187 w 5753"/>
                <a:gd name="T15" fmla="*/ 347 h 358"/>
                <a:gd name="T16" fmla="*/ 4052 w 5753"/>
                <a:gd name="T17" fmla="*/ 354 h 358"/>
                <a:gd name="T18" fmla="*/ 3786 w 5753"/>
                <a:gd name="T19" fmla="*/ 357 h 358"/>
                <a:gd name="T20" fmla="*/ 3655 w 5753"/>
                <a:gd name="T21" fmla="*/ 353 h 358"/>
                <a:gd name="T22" fmla="*/ 3396 w 5753"/>
                <a:gd name="T23" fmla="*/ 336 h 358"/>
                <a:gd name="T24" fmla="*/ 3268 w 5753"/>
                <a:gd name="T25" fmla="*/ 323 h 358"/>
                <a:gd name="T26" fmla="*/ 3016 w 5753"/>
                <a:gd name="T27" fmla="*/ 287 h 358"/>
                <a:gd name="T28" fmla="*/ 2894 w 5753"/>
                <a:gd name="T29" fmla="*/ 264 h 358"/>
                <a:gd name="T30" fmla="*/ 2653 w 5753"/>
                <a:gd name="T31" fmla="*/ 211 h 358"/>
                <a:gd name="T32" fmla="*/ 2444 w 5753"/>
                <a:gd name="T33" fmla="*/ 156 h 358"/>
                <a:gd name="T34" fmla="*/ 2162 w 5753"/>
                <a:gd name="T35" fmla="*/ 94 h 358"/>
                <a:gd name="T36" fmla="*/ 1878 w 5753"/>
                <a:gd name="T37" fmla="*/ 49 h 358"/>
                <a:gd name="T38" fmla="*/ 1593 w 5753"/>
                <a:gd name="T39" fmla="*/ 20 h 358"/>
                <a:gd name="T40" fmla="*/ 1310 w 5753"/>
                <a:gd name="T41" fmla="*/ 3 h 358"/>
                <a:gd name="T42" fmla="*/ 1034 w 5753"/>
                <a:gd name="T43" fmla="*/ 0 h 358"/>
                <a:gd name="T44" fmla="*/ 768 w 5753"/>
                <a:gd name="T45" fmla="*/ 7 h 358"/>
                <a:gd name="T46" fmla="*/ 515 w 5753"/>
                <a:gd name="T47" fmla="*/ 24 h 358"/>
                <a:gd name="T48" fmla="*/ 280 w 5753"/>
                <a:gd name="T49" fmla="*/ 49 h 358"/>
                <a:gd name="T50" fmla="*/ 66 w 5753"/>
                <a:gd name="T51" fmla="*/ 80 h 358"/>
                <a:gd name="T52" fmla="*/ 0 w 5753"/>
                <a:gd name="T53" fmla="*/ 93 h 358"/>
                <a:gd name="T54" fmla="*/ 135 w 5753"/>
                <a:gd name="T55" fmla="*/ 70 h 358"/>
                <a:gd name="T56" fmla="*/ 207 w 5753"/>
                <a:gd name="T57" fmla="*/ 59 h 358"/>
                <a:gd name="T58" fmla="*/ 357 w 5753"/>
                <a:gd name="T59" fmla="*/ 41 h 358"/>
                <a:gd name="T60" fmla="*/ 435 w 5753"/>
                <a:gd name="T61" fmla="*/ 32 h 358"/>
                <a:gd name="T62" fmla="*/ 598 w 5753"/>
                <a:gd name="T63" fmla="*/ 18 h 358"/>
                <a:gd name="T64" fmla="*/ 682 w 5753"/>
                <a:gd name="T65" fmla="*/ 13 h 358"/>
                <a:gd name="T66" fmla="*/ 855 w 5753"/>
                <a:gd name="T67" fmla="*/ 4 h 358"/>
                <a:gd name="T68" fmla="*/ 944 w 5753"/>
                <a:gd name="T69" fmla="*/ 3 h 358"/>
                <a:gd name="T70" fmla="*/ 1124 w 5753"/>
                <a:gd name="T71" fmla="*/ 1 h 358"/>
                <a:gd name="T72" fmla="*/ 1217 w 5753"/>
                <a:gd name="T73" fmla="*/ 1 h 358"/>
                <a:gd name="T74" fmla="*/ 1403 w 5753"/>
                <a:gd name="T75" fmla="*/ 8 h 358"/>
                <a:gd name="T76" fmla="*/ 1497 w 5753"/>
                <a:gd name="T77" fmla="*/ 14 h 358"/>
                <a:gd name="T78" fmla="*/ 1687 w 5753"/>
                <a:gd name="T79" fmla="*/ 28 h 358"/>
                <a:gd name="T80" fmla="*/ 1782 w 5753"/>
                <a:gd name="T81" fmla="*/ 38 h 358"/>
                <a:gd name="T82" fmla="*/ 1972 w 5753"/>
                <a:gd name="T83" fmla="*/ 63 h 358"/>
                <a:gd name="T84" fmla="*/ 2068 w 5753"/>
                <a:gd name="T85" fmla="*/ 79 h 358"/>
                <a:gd name="T86" fmla="*/ 2257 w 5753"/>
                <a:gd name="T87" fmla="*/ 114 h 358"/>
                <a:gd name="T88" fmla="*/ 2349 w 5753"/>
                <a:gd name="T89" fmla="*/ 133 h 358"/>
                <a:gd name="T90" fmla="*/ 2535 w 5753"/>
                <a:gd name="T91" fmla="*/ 181 h 358"/>
                <a:gd name="T92" fmla="*/ 2892 w 5753"/>
                <a:gd name="T93" fmla="*/ 266 h 358"/>
                <a:gd name="T94" fmla="*/ 3268 w 5753"/>
                <a:gd name="T95" fmla="*/ 323 h 358"/>
                <a:gd name="T96" fmla="*/ 3655 w 5753"/>
                <a:gd name="T97" fmla="*/ 354 h 358"/>
                <a:gd name="T98" fmla="*/ 4053 w 5753"/>
                <a:gd name="T99" fmla="*/ 354 h 358"/>
                <a:gd name="T100" fmla="*/ 4457 w 5753"/>
                <a:gd name="T101" fmla="*/ 326 h 358"/>
                <a:gd name="T102" fmla="*/ 4866 w 5753"/>
                <a:gd name="T103" fmla="*/ 266 h 358"/>
                <a:gd name="T104" fmla="*/ 5277 w 5753"/>
                <a:gd name="T105" fmla="*/ 173 h 358"/>
                <a:gd name="T106" fmla="*/ 5685 w 5753"/>
                <a:gd name="T107" fmla="*/ 46 h 3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5753" h="358">
                  <a:moveTo>
                    <a:pt x="5753" y="21"/>
                  </a:moveTo>
                  <a:lnTo>
                    <a:pt x="5685" y="46"/>
                  </a:lnTo>
                  <a:lnTo>
                    <a:pt x="5685" y="46"/>
                  </a:lnTo>
                  <a:lnTo>
                    <a:pt x="5549" y="91"/>
                  </a:lnTo>
                  <a:lnTo>
                    <a:pt x="5549" y="91"/>
                  </a:lnTo>
                  <a:lnTo>
                    <a:pt x="5412" y="133"/>
                  </a:lnTo>
                  <a:lnTo>
                    <a:pt x="5412" y="133"/>
                  </a:lnTo>
                  <a:lnTo>
                    <a:pt x="5276" y="171"/>
                  </a:lnTo>
                  <a:lnTo>
                    <a:pt x="5276" y="171"/>
                  </a:lnTo>
                  <a:lnTo>
                    <a:pt x="5139" y="207"/>
                  </a:lnTo>
                  <a:lnTo>
                    <a:pt x="5139" y="207"/>
                  </a:lnTo>
                  <a:lnTo>
                    <a:pt x="5003" y="237"/>
                  </a:lnTo>
                  <a:lnTo>
                    <a:pt x="5003" y="237"/>
                  </a:lnTo>
                  <a:lnTo>
                    <a:pt x="4866" y="264"/>
                  </a:lnTo>
                  <a:lnTo>
                    <a:pt x="4866" y="264"/>
                  </a:lnTo>
                  <a:lnTo>
                    <a:pt x="4730" y="288"/>
                  </a:lnTo>
                  <a:lnTo>
                    <a:pt x="4730" y="288"/>
                  </a:lnTo>
                  <a:lnTo>
                    <a:pt x="4593" y="308"/>
                  </a:lnTo>
                  <a:lnTo>
                    <a:pt x="4593" y="308"/>
                  </a:lnTo>
                  <a:lnTo>
                    <a:pt x="4457" y="325"/>
                  </a:lnTo>
                  <a:lnTo>
                    <a:pt x="4457" y="325"/>
                  </a:lnTo>
                  <a:lnTo>
                    <a:pt x="4322" y="337"/>
                  </a:lnTo>
                  <a:lnTo>
                    <a:pt x="4322" y="337"/>
                  </a:lnTo>
                  <a:lnTo>
                    <a:pt x="4187" y="347"/>
                  </a:lnTo>
                  <a:lnTo>
                    <a:pt x="4187" y="347"/>
                  </a:lnTo>
                  <a:lnTo>
                    <a:pt x="4052" y="354"/>
                  </a:lnTo>
                  <a:lnTo>
                    <a:pt x="4052" y="354"/>
                  </a:lnTo>
                  <a:lnTo>
                    <a:pt x="3919" y="357"/>
                  </a:lnTo>
                  <a:lnTo>
                    <a:pt x="3919" y="357"/>
                  </a:lnTo>
                  <a:lnTo>
                    <a:pt x="3786" y="357"/>
                  </a:lnTo>
                  <a:lnTo>
                    <a:pt x="3786" y="357"/>
                  </a:lnTo>
                  <a:lnTo>
                    <a:pt x="3655" y="353"/>
                  </a:lnTo>
                  <a:lnTo>
                    <a:pt x="3655" y="353"/>
                  </a:lnTo>
                  <a:lnTo>
                    <a:pt x="3524" y="346"/>
                  </a:lnTo>
                  <a:lnTo>
                    <a:pt x="3524" y="346"/>
                  </a:lnTo>
                  <a:lnTo>
                    <a:pt x="3396" y="336"/>
                  </a:lnTo>
                  <a:lnTo>
                    <a:pt x="3396" y="336"/>
                  </a:lnTo>
                  <a:lnTo>
                    <a:pt x="3268" y="323"/>
                  </a:lnTo>
                  <a:lnTo>
                    <a:pt x="3268" y="323"/>
                  </a:lnTo>
                  <a:lnTo>
                    <a:pt x="3141" y="306"/>
                  </a:lnTo>
                  <a:lnTo>
                    <a:pt x="3141" y="306"/>
                  </a:lnTo>
                  <a:lnTo>
                    <a:pt x="3016" y="287"/>
                  </a:lnTo>
                  <a:lnTo>
                    <a:pt x="3016" y="287"/>
                  </a:lnTo>
                  <a:lnTo>
                    <a:pt x="2894" y="264"/>
                  </a:lnTo>
                  <a:lnTo>
                    <a:pt x="2894" y="264"/>
                  </a:lnTo>
                  <a:lnTo>
                    <a:pt x="2771" y="239"/>
                  </a:lnTo>
                  <a:lnTo>
                    <a:pt x="2771" y="239"/>
                  </a:lnTo>
                  <a:lnTo>
                    <a:pt x="2653" y="211"/>
                  </a:lnTo>
                  <a:lnTo>
                    <a:pt x="2653" y="211"/>
                  </a:lnTo>
                  <a:lnTo>
                    <a:pt x="2535" y="180"/>
                  </a:lnTo>
                  <a:lnTo>
                    <a:pt x="2444" y="156"/>
                  </a:lnTo>
                  <a:lnTo>
                    <a:pt x="2351" y="133"/>
                  </a:lnTo>
                  <a:lnTo>
                    <a:pt x="2257" y="112"/>
                  </a:lnTo>
                  <a:lnTo>
                    <a:pt x="2162" y="94"/>
                  </a:lnTo>
                  <a:lnTo>
                    <a:pt x="2068" y="77"/>
                  </a:lnTo>
                  <a:lnTo>
                    <a:pt x="1972" y="62"/>
                  </a:lnTo>
                  <a:lnTo>
                    <a:pt x="1878" y="49"/>
                  </a:lnTo>
                  <a:lnTo>
                    <a:pt x="1782" y="38"/>
                  </a:lnTo>
                  <a:lnTo>
                    <a:pt x="1687" y="28"/>
                  </a:lnTo>
                  <a:lnTo>
                    <a:pt x="1593" y="20"/>
                  </a:lnTo>
                  <a:lnTo>
                    <a:pt x="1498" y="13"/>
                  </a:lnTo>
                  <a:lnTo>
                    <a:pt x="1404" y="7"/>
                  </a:lnTo>
                  <a:lnTo>
                    <a:pt x="1310" y="3"/>
                  </a:lnTo>
                  <a:lnTo>
                    <a:pt x="1217" y="1"/>
                  </a:lnTo>
                  <a:lnTo>
                    <a:pt x="1124" y="0"/>
                  </a:lnTo>
                  <a:lnTo>
                    <a:pt x="1034" y="0"/>
                  </a:lnTo>
                  <a:lnTo>
                    <a:pt x="944" y="1"/>
                  </a:lnTo>
                  <a:lnTo>
                    <a:pt x="855" y="4"/>
                  </a:lnTo>
                  <a:lnTo>
                    <a:pt x="768" y="7"/>
                  </a:lnTo>
                  <a:lnTo>
                    <a:pt x="682" y="11"/>
                  </a:lnTo>
                  <a:lnTo>
                    <a:pt x="598" y="17"/>
                  </a:lnTo>
                  <a:lnTo>
                    <a:pt x="515" y="24"/>
                  </a:lnTo>
                  <a:lnTo>
                    <a:pt x="435" y="31"/>
                  </a:lnTo>
                  <a:lnTo>
                    <a:pt x="356" y="39"/>
                  </a:lnTo>
                  <a:lnTo>
                    <a:pt x="280" y="49"/>
                  </a:lnTo>
                  <a:lnTo>
                    <a:pt x="207" y="59"/>
                  </a:lnTo>
                  <a:lnTo>
                    <a:pt x="135" y="69"/>
                  </a:lnTo>
                  <a:lnTo>
                    <a:pt x="66" y="80"/>
                  </a:lnTo>
                  <a:lnTo>
                    <a:pt x="0" y="91"/>
                  </a:lnTo>
                  <a:lnTo>
                    <a:pt x="0" y="93"/>
                  </a:lnTo>
                  <a:lnTo>
                    <a:pt x="0" y="93"/>
                  </a:lnTo>
                  <a:lnTo>
                    <a:pt x="66" y="80"/>
                  </a:lnTo>
                  <a:lnTo>
                    <a:pt x="66" y="80"/>
                  </a:lnTo>
                  <a:lnTo>
                    <a:pt x="135" y="70"/>
                  </a:lnTo>
                  <a:lnTo>
                    <a:pt x="135" y="70"/>
                  </a:lnTo>
                  <a:lnTo>
                    <a:pt x="207" y="59"/>
                  </a:lnTo>
                  <a:lnTo>
                    <a:pt x="207" y="59"/>
                  </a:lnTo>
                  <a:lnTo>
                    <a:pt x="280" y="49"/>
                  </a:lnTo>
                  <a:lnTo>
                    <a:pt x="280" y="49"/>
                  </a:lnTo>
                  <a:lnTo>
                    <a:pt x="357" y="41"/>
                  </a:lnTo>
                  <a:lnTo>
                    <a:pt x="357" y="41"/>
                  </a:lnTo>
                  <a:lnTo>
                    <a:pt x="435" y="32"/>
                  </a:lnTo>
                  <a:lnTo>
                    <a:pt x="435" y="32"/>
                  </a:lnTo>
                  <a:lnTo>
                    <a:pt x="516" y="25"/>
                  </a:lnTo>
                  <a:lnTo>
                    <a:pt x="516" y="25"/>
                  </a:lnTo>
                  <a:lnTo>
                    <a:pt x="598" y="18"/>
                  </a:lnTo>
                  <a:lnTo>
                    <a:pt x="598" y="18"/>
                  </a:lnTo>
                  <a:lnTo>
                    <a:pt x="682" y="13"/>
                  </a:lnTo>
                  <a:lnTo>
                    <a:pt x="682" y="13"/>
                  </a:lnTo>
                  <a:lnTo>
                    <a:pt x="768" y="8"/>
                  </a:lnTo>
                  <a:lnTo>
                    <a:pt x="768" y="8"/>
                  </a:lnTo>
                  <a:lnTo>
                    <a:pt x="855" y="4"/>
                  </a:lnTo>
                  <a:lnTo>
                    <a:pt x="855" y="4"/>
                  </a:lnTo>
                  <a:lnTo>
                    <a:pt x="944" y="3"/>
                  </a:lnTo>
                  <a:lnTo>
                    <a:pt x="944" y="3"/>
                  </a:lnTo>
                  <a:lnTo>
                    <a:pt x="1034" y="1"/>
                  </a:lnTo>
                  <a:lnTo>
                    <a:pt x="1034" y="1"/>
                  </a:lnTo>
                  <a:lnTo>
                    <a:pt x="1124" y="1"/>
                  </a:lnTo>
                  <a:lnTo>
                    <a:pt x="1124" y="1"/>
                  </a:lnTo>
                  <a:lnTo>
                    <a:pt x="1217" y="1"/>
                  </a:lnTo>
                  <a:lnTo>
                    <a:pt x="1217" y="1"/>
                  </a:lnTo>
                  <a:lnTo>
                    <a:pt x="1310" y="4"/>
                  </a:lnTo>
                  <a:lnTo>
                    <a:pt x="1310" y="4"/>
                  </a:lnTo>
                  <a:lnTo>
                    <a:pt x="1403" y="8"/>
                  </a:lnTo>
                  <a:lnTo>
                    <a:pt x="1403" y="8"/>
                  </a:lnTo>
                  <a:lnTo>
                    <a:pt x="1497" y="14"/>
                  </a:lnTo>
                  <a:lnTo>
                    <a:pt x="1497" y="14"/>
                  </a:lnTo>
                  <a:lnTo>
                    <a:pt x="1593" y="20"/>
                  </a:lnTo>
                  <a:lnTo>
                    <a:pt x="1593" y="20"/>
                  </a:lnTo>
                  <a:lnTo>
                    <a:pt x="1687" y="28"/>
                  </a:lnTo>
                  <a:lnTo>
                    <a:pt x="1687" y="28"/>
                  </a:lnTo>
                  <a:lnTo>
                    <a:pt x="1782" y="38"/>
                  </a:lnTo>
                  <a:lnTo>
                    <a:pt x="1782" y="38"/>
                  </a:lnTo>
                  <a:lnTo>
                    <a:pt x="1878" y="51"/>
                  </a:lnTo>
                  <a:lnTo>
                    <a:pt x="1878" y="51"/>
                  </a:lnTo>
                  <a:lnTo>
                    <a:pt x="1972" y="63"/>
                  </a:lnTo>
                  <a:lnTo>
                    <a:pt x="1972" y="63"/>
                  </a:lnTo>
                  <a:lnTo>
                    <a:pt x="2068" y="79"/>
                  </a:lnTo>
                  <a:lnTo>
                    <a:pt x="2068" y="79"/>
                  </a:lnTo>
                  <a:lnTo>
                    <a:pt x="2162" y="94"/>
                  </a:lnTo>
                  <a:lnTo>
                    <a:pt x="2162" y="94"/>
                  </a:lnTo>
                  <a:lnTo>
                    <a:pt x="2257" y="114"/>
                  </a:lnTo>
                  <a:lnTo>
                    <a:pt x="2257" y="114"/>
                  </a:lnTo>
                  <a:lnTo>
                    <a:pt x="2349" y="133"/>
                  </a:lnTo>
                  <a:lnTo>
                    <a:pt x="2349" y="133"/>
                  </a:lnTo>
                  <a:lnTo>
                    <a:pt x="2442" y="156"/>
                  </a:lnTo>
                  <a:lnTo>
                    <a:pt x="2442" y="156"/>
                  </a:lnTo>
                  <a:lnTo>
                    <a:pt x="2535" y="181"/>
                  </a:lnTo>
                  <a:lnTo>
                    <a:pt x="2652" y="212"/>
                  </a:lnTo>
                  <a:lnTo>
                    <a:pt x="2771" y="240"/>
                  </a:lnTo>
                  <a:lnTo>
                    <a:pt x="2892" y="266"/>
                  </a:lnTo>
                  <a:lnTo>
                    <a:pt x="3016" y="288"/>
                  </a:lnTo>
                  <a:lnTo>
                    <a:pt x="3141" y="308"/>
                  </a:lnTo>
                  <a:lnTo>
                    <a:pt x="3268" y="323"/>
                  </a:lnTo>
                  <a:lnTo>
                    <a:pt x="3395" y="337"/>
                  </a:lnTo>
                  <a:lnTo>
                    <a:pt x="3524" y="347"/>
                  </a:lnTo>
                  <a:lnTo>
                    <a:pt x="3655" y="354"/>
                  </a:lnTo>
                  <a:lnTo>
                    <a:pt x="3786" y="357"/>
                  </a:lnTo>
                  <a:lnTo>
                    <a:pt x="3919" y="358"/>
                  </a:lnTo>
                  <a:lnTo>
                    <a:pt x="4053" y="354"/>
                  </a:lnTo>
                  <a:lnTo>
                    <a:pt x="4187" y="349"/>
                  </a:lnTo>
                  <a:lnTo>
                    <a:pt x="4322" y="339"/>
                  </a:lnTo>
                  <a:lnTo>
                    <a:pt x="4457" y="326"/>
                  </a:lnTo>
                  <a:lnTo>
                    <a:pt x="4593" y="309"/>
                  </a:lnTo>
                  <a:lnTo>
                    <a:pt x="4730" y="289"/>
                  </a:lnTo>
                  <a:lnTo>
                    <a:pt x="4866" y="266"/>
                  </a:lnTo>
                  <a:lnTo>
                    <a:pt x="5003" y="237"/>
                  </a:lnTo>
                  <a:lnTo>
                    <a:pt x="5139" y="208"/>
                  </a:lnTo>
                  <a:lnTo>
                    <a:pt x="5277" y="173"/>
                  </a:lnTo>
                  <a:lnTo>
                    <a:pt x="5414" y="135"/>
                  </a:lnTo>
                  <a:lnTo>
                    <a:pt x="5550" y="93"/>
                  </a:lnTo>
                  <a:lnTo>
                    <a:pt x="5685" y="46"/>
                  </a:lnTo>
                  <a:lnTo>
                    <a:pt x="5753" y="21"/>
                  </a:lnTo>
                </a:path>
              </a:pathLst>
            </a:custGeom>
            <a:noFill/>
            <a:ln w="0" cap="flat">
              <a:solidFill>
                <a:srgbClr val="FFFFFF"/>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sz="1350">
                <a:solidFill>
                  <a:srgbClr val="58585A"/>
                </a:solidFill>
              </a:endParaRPr>
            </a:p>
          </p:txBody>
        </p:sp>
      </p:grpSp>
      <p:sp>
        <p:nvSpPr>
          <p:cNvPr id="8" name="TextBox 7"/>
          <p:cNvSpPr txBox="1"/>
          <p:nvPr userDrawn="1"/>
        </p:nvSpPr>
        <p:spPr>
          <a:xfrm>
            <a:off x="241300" y="4869418"/>
            <a:ext cx="1500732" cy="69250"/>
          </a:xfrm>
          <a:prstGeom prst="rect">
            <a:avLst/>
          </a:prstGeom>
          <a:noFill/>
        </p:spPr>
        <p:txBody>
          <a:bodyPr wrap="none" tIns="0" bIns="0" rtlCol="0">
            <a:spAutoFit/>
          </a:bodyPr>
          <a:lstStyle/>
          <a:p>
            <a:r>
              <a:rPr lang="en-GB" sz="450" dirty="0">
                <a:solidFill>
                  <a:srgbClr val="FFFFFF"/>
                </a:solidFill>
              </a:rPr>
              <a:t>© The Insights Group Ltd, 2013. All rights reserved.</a:t>
            </a:r>
          </a:p>
        </p:txBody>
      </p:sp>
    </p:spTree>
    <p:extLst>
      <p:ext uri="{BB962C8B-B14F-4D97-AF65-F5344CB8AC3E}">
        <p14:creationId xmlns:p14="http://schemas.microsoft.com/office/powerpoint/2010/main" val="3792512345"/>
      </p:ext>
    </p:extLst>
  </p:cSld>
  <p:clrMapOvr>
    <a:masterClrMapping/>
  </p:clrMapOvr>
</p:sldLayout>
</file>

<file path=ppt/slideLayouts/slideLayout102.xml><?xml version="1.0" encoding="utf-8"?>
<p:sldLayout xmlns:a="http://schemas.openxmlformats.org/drawingml/2006/main" xmlns:r="http://schemas.openxmlformats.org/officeDocument/2006/relationships" xmlns:p="http://schemas.openxmlformats.org/presentationml/2006/main" preserve="1" userDrawn="1">
  <p:cSld name="Grey - 2 Columns">
    <p:spTree>
      <p:nvGrpSpPr>
        <p:cNvPr id="1" name=""/>
        <p:cNvGrpSpPr/>
        <p:nvPr/>
      </p:nvGrpSpPr>
      <p:grpSpPr>
        <a:xfrm>
          <a:off x="0" y="0"/>
          <a:ext cx="0" cy="0"/>
          <a:chOff x="0" y="0"/>
          <a:chExt cx="0" cy="0"/>
        </a:xfrm>
      </p:grpSpPr>
      <p:sp>
        <p:nvSpPr>
          <p:cNvPr id="2" name="Title 1"/>
          <p:cNvSpPr>
            <a:spLocks noGrp="1"/>
          </p:cNvSpPr>
          <p:nvPr>
            <p:ph type="title"/>
          </p:nvPr>
        </p:nvSpPr>
        <p:spPr>
          <a:xfrm>
            <a:off x="503040" y="141480"/>
            <a:ext cx="8640960" cy="857250"/>
          </a:xfrm>
        </p:spPr>
        <p:txBody>
          <a:bodyPr/>
          <a:lstStyle>
            <a:lvl1pPr>
              <a:defRPr>
                <a:solidFill>
                  <a:schemeClr val="tx1">
                    <a:lumMod val="75000"/>
                    <a:lumOff val="25000"/>
                  </a:schemeClr>
                </a:solidFill>
              </a:defRPr>
            </a:lvl1pPr>
          </a:lstStyle>
          <a:p>
            <a:r>
              <a:rPr lang="en-US"/>
              <a:t>Click to edit Master title style</a:t>
            </a:r>
            <a:endParaRPr lang="en-GB" dirty="0"/>
          </a:p>
        </p:txBody>
      </p:sp>
      <p:sp>
        <p:nvSpPr>
          <p:cNvPr id="8" name="Content Placeholder 2"/>
          <p:cNvSpPr>
            <a:spLocks noGrp="1"/>
          </p:cNvSpPr>
          <p:nvPr>
            <p:ph sz="half" idx="1"/>
          </p:nvPr>
        </p:nvSpPr>
        <p:spPr>
          <a:xfrm>
            <a:off x="503040" y="1059582"/>
            <a:ext cx="4038600" cy="3394472"/>
          </a:xfrm>
        </p:spPr>
        <p:txBody>
          <a:bodyPr/>
          <a:lstStyle>
            <a:lvl1pPr>
              <a:spcAft>
                <a:spcPts val="750"/>
              </a:spcAft>
              <a:defRPr sz="2100">
                <a:latin typeface="+mj-lt"/>
              </a:defRPr>
            </a:lvl1pPr>
            <a:lvl2pPr>
              <a:spcAft>
                <a:spcPts val="750"/>
              </a:spcAft>
              <a:defRPr sz="1800">
                <a:latin typeface="+mj-lt"/>
              </a:defRPr>
            </a:lvl2pPr>
            <a:lvl3pPr>
              <a:spcAft>
                <a:spcPts val="750"/>
              </a:spcAft>
              <a:defRPr sz="1500">
                <a:latin typeface="+mj-lt"/>
              </a:defRPr>
            </a:lvl3pPr>
            <a:lvl4pPr>
              <a:spcAft>
                <a:spcPts val="750"/>
              </a:spcAft>
              <a:defRPr sz="1350">
                <a:latin typeface="+mj-lt"/>
              </a:defRPr>
            </a:lvl4pPr>
            <a:lvl5pPr>
              <a:spcAft>
                <a:spcPts val="750"/>
              </a:spcAft>
              <a:defRPr sz="1350">
                <a:latin typeface="+mj-lt"/>
              </a:defRPr>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9" name="Content Placeholder 3"/>
          <p:cNvSpPr>
            <a:spLocks noGrp="1"/>
          </p:cNvSpPr>
          <p:nvPr>
            <p:ph sz="half" idx="2"/>
          </p:nvPr>
        </p:nvSpPr>
        <p:spPr>
          <a:xfrm>
            <a:off x="4716016" y="1059582"/>
            <a:ext cx="4038600" cy="3394472"/>
          </a:xfrm>
        </p:spPr>
        <p:txBody>
          <a:bodyPr/>
          <a:lstStyle>
            <a:lvl1pPr>
              <a:spcAft>
                <a:spcPts val="750"/>
              </a:spcAft>
              <a:defRPr sz="2100">
                <a:latin typeface="+mj-lt"/>
              </a:defRPr>
            </a:lvl1pPr>
            <a:lvl2pPr>
              <a:spcAft>
                <a:spcPts val="750"/>
              </a:spcAft>
              <a:defRPr sz="1800">
                <a:latin typeface="+mj-lt"/>
              </a:defRPr>
            </a:lvl2pPr>
            <a:lvl3pPr>
              <a:spcAft>
                <a:spcPts val="750"/>
              </a:spcAft>
              <a:defRPr sz="1500">
                <a:latin typeface="+mj-lt"/>
              </a:defRPr>
            </a:lvl3pPr>
            <a:lvl4pPr>
              <a:spcAft>
                <a:spcPts val="750"/>
              </a:spcAft>
              <a:defRPr sz="1350">
                <a:latin typeface="+mj-lt"/>
              </a:defRPr>
            </a:lvl4pPr>
            <a:lvl5pPr>
              <a:spcAft>
                <a:spcPts val="750"/>
              </a:spcAft>
              <a:defRPr sz="1350">
                <a:latin typeface="+mj-lt"/>
              </a:defRPr>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grpSp>
        <p:nvGrpSpPr>
          <p:cNvPr id="13" name="Group 12"/>
          <p:cNvGrpSpPr/>
          <p:nvPr userDrawn="1"/>
        </p:nvGrpSpPr>
        <p:grpSpPr>
          <a:xfrm>
            <a:off x="-3176" y="4377928"/>
            <a:ext cx="9147176" cy="765572"/>
            <a:chOff x="-1588" y="5838826"/>
            <a:chExt cx="9147176" cy="1020762"/>
          </a:xfrm>
        </p:grpSpPr>
        <p:sp>
          <p:nvSpPr>
            <p:cNvPr id="14" name="Freeform 11"/>
            <p:cNvSpPr>
              <a:spLocks/>
            </p:cNvSpPr>
            <p:nvPr userDrawn="1"/>
          </p:nvSpPr>
          <p:spPr bwMode="auto">
            <a:xfrm>
              <a:off x="-1588" y="5838826"/>
              <a:ext cx="9147176" cy="1020762"/>
            </a:xfrm>
            <a:custGeom>
              <a:avLst/>
              <a:gdLst>
                <a:gd name="T0" fmla="*/ 4096 w 4096"/>
                <a:gd name="T1" fmla="*/ 458 h 458"/>
                <a:gd name="T2" fmla="*/ 4096 w 4096"/>
                <a:gd name="T3" fmla="*/ 99 h 458"/>
                <a:gd name="T4" fmla="*/ 1958 w 4096"/>
                <a:gd name="T5" fmla="*/ 224 h 458"/>
                <a:gd name="T6" fmla="*/ 0 w 4096"/>
                <a:gd name="T7" fmla="*/ 62 h 458"/>
                <a:gd name="T8" fmla="*/ 0 w 4096"/>
                <a:gd name="T9" fmla="*/ 458 h 458"/>
                <a:gd name="T10" fmla="*/ 4096 w 4096"/>
                <a:gd name="T11" fmla="*/ 458 h 458"/>
              </a:gdLst>
              <a:ahLst/>
              <a:cxnLst>
                <a:cxn ang="0">
                  <a:pos x="T0" y="T1"/>
                </a:cxn>
                <a:cxn ang="0">
                  <a:pos x="T2" y="T3"/>
                </a:cxn>
                <a:cxn ang="0">
                  <a:pos x="T4" y="T5"/>
                </a:cxn>
                <a:cxn ang="0">
                  <a:pos x="T6" y="T7"/>
                </a:cxn>
                <a:cxn ang="0">
                  <a:pos x="T8" y="T9"/>
                </a:cxn>
                <a:cxn ang="0">
                  <a:pos x="T10" y="T11"/>
                </a:cxn>
              </a:cxnLst>
              <a:rect l="0" t="0" r="r" b="b"/>
              <a:pathLst>
                <a:path w="4096" h="458">
                  <a:moveTo>
                    <a:pt x="4096" y="458"/>
                  </a:moveTo>
                  <a:cubicBezTo>
                    <a:pt x="4096" y="99"/>
                    <a:pt x="4096" y="99"/>
                    <a:pt x="4096" y="99"/>
                  </a:cubicBezTo>
                  <a:cubicBezTo>
                    <a:pt x="3628" y="283"/>
                    <a:pt x="2767" y="441"/>
                    <a:pt x="1958" y="224"/>
                  </a:cubicBezTo>
                  <a:cubicBezTo>
                    <a:pt x="1153" y="6"/>
                    <a:pt x="568" y="0"/>
                    <a:pt x="0" y="62"/>
                  </a:cubicBezTo>
                  <a:cubicBezTo>
                    <a:pt x="0" y="458"/>
                    <a:pt x="0" y="458"/>
                    <a:pt x="0" y="458"/>
                  </a:cubicBezTo>
                  <a:lnTo>
                    <a:pt x="4096" y="458"/>
                  </a:lnTo>
                  <a:close/>
                </a:path>
              </a:pathLst>
            </a:custGeom>
            <a:solidFill>
              <a:schemeClr val="bg2"/>
            </a:solidFill>
            <a:ln>
              <a:noFill/>
            </a:ln>
          </p:spPr>
          <p:txBody>
            <a:bodyPr vert="horz" wrap="square" lIns="91440" tIns="45720" rIns="91440" bIns="45720" numCol="1" anchor="t" anchorCtr="0" compatLnSpc="1">
              <a:prstTxWarp prst="textNoShape">
                <a:avLst/>
              </a:prstTxWarp>
            </a:bodyPr>
            <a:lstStyle/>
            <a:p>
              <a:endParaRPr lang="en-GB" sz="1350">
                <a:solidFill>
                  <a:srgbClr val="58585A"/>
                </a:solidFill>
              </a:endParaRPr>
            </a:p>
          </p:txBody>
        </p:sp>
        <p:sp>
          <p:nvSpPr>
            <p:cNvPr id="15" name="Freeform 13"/>
            <p:cNvSpPr>
              <a:spLocks/>
            </p:cNvSpPr>
            <p:nvPr userDrawn="1"/>
          </p:nvSpPr>
          <p:spPr bwMode="auto">
            <a:xfrm>
              <a:off x="-1588" y="6032500"/>
              <a:ext cx="9132888" cy="568325"/>
            </a:xfrm>
            <a:custGeom>
              <a:avLst/>
              <a:gdLst>
                <a:gd name="T0" fmla="*/ 5685 w 5753"/>
                <a:gd name="T1" fmla="*/ 46 h 358"/>
                <a:gd name="T2" fmla="*/ 5412 w 5753"/>
                <a:gd name="T3" fmla="*/ 133 h 358"/>
                <a:gd name="T4" fmla="*/ 5276 w 5753"/>
                <a:gd name="T5" fmla="*/ 171 h 358"/>
                <a:gd name="T6" fmla="*/ 5003 w 5753"/>
                <a:gd name="T7" fmla="*/ 237 h 358"/>
                <a:gd name="T8" fmla="*/ 4866 w 5753"/>
                <a:gd name="T9" fmla="*/ 264 h 358"/>
                <a:gd name="T10" fmla="*/ 4593 w 5753"/>
                <a:gd name="T11" fmla="*/ 308 h 358"/>
                <a:gd name="T12" fmla="*/ 4457 w 5753"/>
                <a:gd name="T13" fmla="*/ 325 h 358"/>
                <a:gd name="T14" fmla="*/ 4187 w 5753"/>
                <a:gd name="T15" fmla="*/ 347 h 358"/>
                <a:gd name="T16" fmla="*/ 4052 w 5753"/>
                <a:gd name="T17" fmla="*/ 354 h 358"/>
                <a:gd name="T18" fmla="*/ 3786 w 5753"/>
                <a:gd name="T19" fmla="*/ 357 h 358"/>
                <a:gd name="T20" fmla="*/ 3655 w 5753"/>
                <a:gd name="T21" fmla="*/ 353 h 358"/>
                <a:gd name="T22" fmla="*/ 3396 w 5753"/>
                <a:gd name="T23" fmla="*/ 336 h 358"/>
                <a:gd name="T24" fmla="*/ 3268 w 5753"/>
                <a:gd name="T25" fmla="*/ 323 h 358"/>
                <a:gd name="T26" fmla="*/ 3016 w 5753"/>
                <a:gd name="T27" fmla="*/ 287 h 358"/>
                <a:gd name="T28" fmla="*/ 2894 w 5753"/>
                <a:gd name="T29" fmla="*/ 264 h 358"/>
                <a:gd name="T30" fmla="*/ 2653 w 5753"/>
                <a:gd name="T31" fmla="*/ 211 h 358"/>
                <a:gd name="T32" fmla="*/ 2444 w 5753"/>
                <a:gd name="T33" fmla="*/ 156 h 358"/>
                <a:gd name="T34" fmla="*/ 2162 w 5753"/>
                <a:gd name="T35" fmla="*/ 94 h 358"/>
                <a:gd name="T36" fmla="*/ 1878 w 5753"/>
                <a:gd name="T37" fmla="*/ 49 h 358"/>
                <a:gd name="T38" fmla="*/ 1593 w 5753"/>
                <a:gd name="T39" fmla="*/ 20 h 358"/>
                <a:gd name="T40" fmla="*/ 1310 w 5753"/>
                <a:gd name="T41" fmla="*/ 3 h 358"/>
                <a:gd name="T42" fmla="*/ 1034 w 5753"/>
                <a:gd name="T43" fmla="*/ 0 h 358"/>
                <a:gd name="T44" fmla="*/ 768 w 5753"/>
                <a:gd name="T45" fmla="*/ 7 h 358"/>
                <a:gd name="T46" fmla="*/ 515 w 5753"/>
                <a:gd name="T47" fmla="*/ 24 h 358"/>
                <a:gd name="T48" fmla="*/ 280 w 5753"/>
                <a:gd name="T49" fmla="*/ 49 h 358"/>
                <a:gd name="T50" fmla="*/ 66 w 5753"/>
                <a:gd name="T51" fmla="*/ 80 h 358"/>
                <a:gd name="T52" fmla="*/ 0 w 5753"/>
                <a:gd name="T53" fmla="*/ 93 h 358"/>
                <a:gd name="T54" fmla="*/ 135 w 5753"/>
                <a:gd name="T55" fmla="*/ 70 h 358"/>
                <a:gd name="T56" fmla="*/ 207 w 5753"/>
                <a:gd name="T57" fmla="*/ 59 h 358"/>
                <a:gd name="T58" fmla="*/ 357 w 5753"/>
                <a:gd name="T59" fmla="*/ 41 h 358"/>
                <a:gd name="T60" fmla="*/ 435 w 5753"/>
                <a:gd name="T61" fmla="*/ 32 h 358"/>
                <a:gd name="T62" fmla="*/ 598 w 5753"/>
                <a:gd name="T63" fmla="*/ 18 h 358"/>
                <a:gd name="T64" fmla="*/ 682 w 5753"/>
                <a:gd name="T65" fmla="*/ 13 h 358"/>
                <a:gd name="T66" fmla="*/ 855 w 5753"/>
                <a:gd name="T67" fmla="*/ 4 h 358"/>
                <a:gd name="T68" fmla="*/ 944 w 5753"/>
                <a:gd name="T69" fmla="*/ 3 h 358"/>
                <a:gd name="T70" fmla="*/ 1124 w 5753"/>
                <a:gd name="T71" fmla="*/ 1 h 358"/>
                <a:gd name="T72" fmla="*/ 1217 w 5753"/>
                <a:gd name="T73" fmla="*/ 1 h 358"/>
                <a:gd name="T74" fmla="*/ 1403 w 5753"/>
                <a:gd name="T75" fmla="*/ 8 h 358"/>
                <a:gd name="T76" fmla="*/ 1497 w 5753"/>
                <a:gd name="T77" fmla="*/ 14 h 358"/>
                <a:gd name="T78" fmla="*/ 1687 w 5753"/>
                <a:gd name="T79" fmla="*/ 28 h 358"/>
                <a:gd name="T80" fmla="*/ 1782 w 5753"/>
                <a:gd name="T81" fmla="*/ 38 h 358"/>
                <a:gd name="T82" fmla="*/ 1972 w 5753"/>
                <a:gd name="T83" fmla="*/ 63 h 358"/>
                <a:gd name="T84" fmla="*/ 2068 w 5753"/>
                <a:gd name="T85" fmla="*/ 79 h 358"/>
                <a:gd name="T86" fmla="*/ 2257 w 5753"/>
                <a:gd name="T87" fmla="*/ 114 h 358"/>
                <a:gd name="T88" fmla="*/ 2349 w 5753"/>
                <a:gd name="T89" fmla="*/ 133 h 358"/>
                <a:gd name="T90" fmla="*/ 2535 w 5753"/>
                <a:gd name="T91" fmla="*/ 181 h 358"/>
                <a:gd name="T92" fmla="*/ 2892 w 5753"/>
                <a:gd name="T93" fmla="*/ 266 h 358"/>
                <a:gd name="T94" fmla="*/ 3268 w 5753"/>
                <a:gd name="T95" fmla="*/ 323 h 358"/>
                <a:gd name="T96" fmla="*/ 3655 w 5753"/>
                <a:gd name="T97" fmla="*/ 354 h 358"/>
                <a:gd name="T98" fmla="*/ 4053 w 5753"/>
                <a:gd name="T99" fmla="*/ 354 h 358"/>
                <a:gd name="T100" fmla="*/ 4457 w 5753"/>
                <a:gd name="T101" fmla="*/ 326 h 358"/>
                <a:gd name="T102" fmla="*/ 4866 w 5753"/>
                <a:gd name="T103" fmla="*/ 266 h 358"/>
                <a:gd name="T104" fmla="*/ 5277 w 5753"/>
                <a:gd name="T105" fmla="*/ 173 h 358"/>
                <a:gd name="T106" fmla="*/ 5685 w 5753"/>
                <a:gd name="T107" fmla="*/ 46 h 3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5753" h="358">
                  <a:moveTo>
                    <a:pt x="5753" y="21"/>
                  </a:moveTo>
                  <a:lnTo>
                    <a:pt x="5685" y="46"/>
                  </a:lnTo>
                  <a:lnTo>
                    <a:pt x="5685" y="46"/>
                  </a:lnTo>
                  <a:lnTo>
                    <a:pt x="5549" y="91"/>
                  </a:lnTo>
                  <a:lnTo>
                    <a:pt x="5549" y="91"/>
                  </a:lnTo>
                  <a:lnTo>
                    <a:pt x="5412" y="133"/>
                  </a:lnTo>
                  <a:lnTo>
                    <a:pt x="5412" y="133"/>
                  </a:lnTo>
                  <a:lnTo>
                    <a:pt x="5276" y="171"/>
                  </a:lnTo>
                  <a:lnTo>
                    <a:pt x="5276" y="171"/>
                  </a:lnTo>
                  <a:lnTo>
                    <a:pt x="5139" y="207"/>
                  </a:lnTo>
                  <a:lnTo>
                    <a:pt x="5139" y="207"/>
                  </a:lnTo>
                  <a:lnTo>
                    <a:pt x="5003" y="237"/>
                  </a:lnTo>
                  <a:lnTo>
                    <a:pt x="5003" y="237"/>
                  </a:lnTo>
                  <a:lnTo>
                    <a:pt x="4866" y="264"/>
                  </a:lnTo>
                  <a:lnTo>
                    <a:pt x="4866" y="264"/>
                  </a:lnTo>
                  <a:lnTo>
                    <a:pt x="4730" y="288"/>
                  </a:lnTo>
                  <a:lnTo>
                    <a:pt x="4730" y="288"/>
                  </a:lnTo>
                  <a:lnTo>
                    <a:pt x="4593" y="308"/>
                  </a:lnTo>
                  <a:lnTo>
                    <a:pt x="4593" y="308"/>
                  </a:lnTo>
                  <a:lnTo>
                    <a:pt x="4457" y="325"/>
                  </a:lnTo>
                  <a:lnTo>
                    <a:pt x="4457" y="325"/>
                  </a:lnTo>
                  <a:lnTo>
                    <a:pt x="4322" y="337"/>
                  </a:lnTo>
                  <a:lnTo>
                    <a:pt x="4322" y="337"/>
                  </a:lnTo>
                  <a:lnTo>
                    <a:pt x="4187" y="347"/>
                  </a:lnTo>
                  <a:lnTo>
                    <a:pt x="4187" y="347"/>
                  </a:lnTo>
                  <a:lnTo>
                    <a:pt x="4052" y="354"/>
                  </a:lnTo>
                  <a:lnTo>
                    <a:pt x="4052" y="354"/>
                  </a:lnTo>
                  <a:lnTo>
                    <a:pt x="3919" y="357"/>
                  </a:lnTo>
                  <a:lnTo>
                    <a:pt x="3919" y="357"/>
                  </a:lnTo>
                  <a:lnTo>
                    <a:pt x="3786" y="357"/>
                  </a:lnTo>
                  <a:lnTo>
                    <a:pt x="3786" y="357"/>
                  </a:lnTo>
                  <a:lnTo>
                    <a:pt x="3655" y="353"/>
                  </a:lnTo>
                  <a:lnTo>
                    <a:pt x="3655" y="353"/>
                  </a:lnTo>
                  <a:lnTo>
                    <a:pt x="3524" y="346"/>
                  </a:lnTo>
                  <a:lnTo>
                    <a:pt x="3524" y="346"/>
                  </a:lnTo>
                  <a:lnTo>
                    <a:pt x="3396" y="336"/>
                  </a:lnTo>
                  <a:lnTo>
                    <a:pt x="3396" y="336"/>
                  </a:lnTo>
                  <a:lnTo>
                    <a:pt x="3268" y="323"/>
                  </a:lnTo>
                  <a:lnTo>
                    <a:pt x="3268" y="323"/>
                  </a:lnTo>
                  <a:lnTo>
                    <a:pt x="3141" y="306"/>
                  </a:lnTo>
                  <a:lnTo>
                    <a:pt x="3141" y="306"/>
                  </a:lnTo>
                  <a:lnTo>
                    <a:pt x="3016" y="287"/>
                  </a:lnTo>
                  <a:lnTo>
                    <a:pt x="3016" y="287"/>
                  </a:lnTo>
                  <a:lnTo>
                    <a:pt x="2894" y="264"/>
                  </a:lnTo>
                  <a:lnTo>
                    <a:pt x="2894" y="264"/>
                  </a:lnTo>
                  <a:lnTo>
                    <a:pt x="2771" y="239"/>
                  </a:lnTo>
                  <a:lnTo>
                    <a:pt x="2771" y="239"/>
                  </a:lnTo>
                  <a:lnTo>
                    <a:pt x="2653" y="211"/>
                  </a:lnTo>
                  <a:lnTo>
                    <a:pt x="2653" y="211"/>
                  </a:lnTo>
                  <a:lnTo>
                    <a:pt x="2535" y="180"/>
                  </a:lnTo>
                  <a:lnTo>
                    <a:pt x="2444" y="156"/>
                  </a:lnTo>
                  <a:lnTo>
                    <a:pt x="2351" y="133"/>
                  </a:lnTo>
                  <a:lnTo>
                    <a:pt x="2257" y="112"/>
                  </a:lnTo>
                  <a:lnTo>
                    <a:pt x="2162" y="94"/>
                  </a:lnTo>
                  <a:lnTo>
                    <a:pt x="2068" y="77"/>
                  </a:lnTo>
                  <a:lnTo>
                    <a:pt x="1972" y="62"/>
                  </a:lnTo>
                  <a:lnTo>
                    <a:pt x="1878" y="49"/>
                  </a:lnTo>
                  <a:lnTo>
                    <a:pt x="1782" y="38"/>
                  </a:lnTo>
                  <a:lnTo>
                    <a:pt x="1687" y="28"/>
                  </a:lnTo>
                  <a:lnTo>
                    <a:pt x="1593" y="20"/>
                  </a:lnTo>
                  <a:lnTo>
                    <a:pt x="1498" y="13"/>
                  </a:lnTo>
                  <a:lnTo>
                    <a:pt x="1404" y="7"/>
                  </a:lnTo>
                  <a:lnTo>
                    <a:pt x="1310" y="3"/>
                  </a:lnTo>
                  <a:lnTo>
                    <a:pt x="1217" y="1"/>
                  </a:lnTo>
                  <a:lnTo>
                    <a:pt x="1124" y="0"/>
                  </a:lnTo>
                  <a:lnTo>
                    <a:pt x="1034" y="0"/>
                  </a:lnTo>
                  <a:lnTo>
                    <a:pt x="944" y="1"/>
                  </a:lnTo>
                  <a:lnTo>
                    <a:pt x="855" y="4"/>
                  </a:lnTo>
                  <a:lnTo>
                    <a:pt x="768" y="7"/>
                  </a:lnTo>
                  <a:lnTo>
                    <a:pt x="682" y="11"/>
                  </a:lnTo>
                  <a:lnTo>
                    <a:pt x="598" y="17"/>
                  </a:lnTo>
                  <a:lnTo>
                    <a:pt x="515" y="24"/>
                  </a:lnTo>
                  <a:lnTo>
                    <a:pt x="435" y="31"/>
                  </a:lnTo>
                  <a:lnTo>
                    <a:pt x="356" y="39"/>
                  </a:lnTo>
                  <a:lnTo>
                    <a:pt x="280" y="49"/>
                  </a:lnTo>
                  <a:lnTo>
                    <a:pt x="207" y="59"/>
                  </a:lnTo>
                  <a:lnTo>
                    <a:pt x="135" y="69"/>
                  </a:lnTo>
                  <a:lnTo>
                    <a:pt x="66" y="80"/>
                  </a:lnTo>
                  <a:lnTo>
                    <a:pt x="0" y="91"/>
                  </a:lnTo>
                  <a:lnTo>
                    <a:pt x="0" y="93"/>
                  </a:lnTo>
                  <a:lnTo>
                    <a:pt x="0" y="93"/>
                  </a:lnTo>
                  <a:lnTo>
                    <a:pt x="66" y="80"/>
                  </a:lnTo>
                  <a:lnTo>
                    <a:pt x="66" y="80"/>
                  </a:lnTo>
                  <a:lnTo>
                    <a:pt x="135" y="70"/>
                  </a:lnTo>
                  <a:lnTo>
                    <a:pt x="135" y="70"/>
                  </a:lnTo>
                  <a:lnTo>
                    <a:pt x="207" y="59"/>
                  </a:lnTo>
                  <a:lnTo>
                    <a:pt x="207" y="59"/>
                  </a:lnTo>
                  <a:lnTo>
                    <a:pt x="280" y="49"/>
                  </a:lnTo>
                  <a:lnTo>
                    <a:pt x="280" y="49"/>
                  </a:lnTo>
                  <a:lnTo>
                    <a:pt x="357" y="41"/>
                  </a:lnTo>
                  <a:lnTo>
                    <a:pt x="357" y="41"/>
                  </a:lnTo>
                  <a:lnTo>
                    <a:pt x="435" y="32"/>
                  </a:lnTo>
                  <a:lnTo>
                    <a:pt x="435" y="32"/>
                  </a:lnTo>
                  <a:lnTo>
                    <a:pt x="516" y="25"/>
                  </a:lnTo>
                  <a:lnTo>
                    <a:pt x="516" y="25"/>
                  </a:lnTo>
                  <a:lnTo>
                    <a:pt x="598" y="18"/>
                  </a:lnTo>
                  <a:lnTo>
                    <a:pt x="598" y="18"/>
                  </a:lnTo>
                  <a:lnTo>
                    <a:pt x="682" y="13"/>
                  </a:lnTo>
                  <a:lnTo>
                    <a:pt x="682" y="13"/>
                  </a:lnTo>
                  <a:lnTo>
                    <a:pt x="768" y="8"/>
                  </a:lnTo>
                  <a:lnTo>
                    <a:pt x="768" y="8"/>
                  </a:lnTo>
                  <a:lnTo>
                    <a:pt x="855" y="4"/>
                  </a:lnTo>
                  <a:lnTo>
                    <a:pt x="855" y="4"/>
                  </a:lnTo>
                  <a:lnTo>
                    <a:pt x="944" y="3"/>
                  </a:lnTo>
                  <a:lnTo>
                    <a:pt x="944" y="3"/>
                  </a:lnTo>
                  <a:lnTo>
                    <a:pt x="1034" y="1"/>
                  </a:lnTo>
                  <a:lnTo>
                    <a:pt x="1034" y="1"/>
                  </a:lnTo>
                  <a:lnTo>
                    <a:pt x="1124" y="1"/>
                  </a:lnTo>
                  <a:lnTo>
                    <a:pt x="1124" y="1"/>
                  </a:lnTo>
                  <a:lnTo>
                    <a:pt x="1217" y="1"/>
                  </a:lnTo>
                  <a:lnTo>
                    <a:pt x="1217" y="1"/>
                  </a:lnTo>
                  <a:lnTo>
                    <a:pt x="1310" y="4"/>
                  </a:lnTo>
                  <a:lnTo>
                    <a:pt x="1310" y="4"/>
                  </a:lnTo>
                  <a:lnTo>
                    <a:pt x="1403" y="8"/>
                  </a:lnTo>
                  <a:lnTo>
                    <a:pt x="1403" y="8"/>
                  </a:lnTo>
                  <a:lnTo>
                    <a:pt x="1497" y="14"/>
                  </a:lnTo>
                  <a:lnTo>
                    <a:pt x="1497" y="14"/>
                  </a:lnTo>
                  <a:lnTo>
                    <a:pt x="1593" y="20"/>
                  </a:lnTo>
                  <a:lnTo>
                    <a:pt x="1593" y="20"/>
                  </a:lnTo>
                  <a:lnTo>
                    <a:pt x="1687" y="28"/>
                  </a:lnTo>
                  <a:lnTo>
                    <a:pt x="1687" y="28"/>
                  </a:lnTo>
                  <a:lnTo>
                    <a:pt x="1782" y="38"/>
                  </a:lnTo>
                  <a:lnTo>
                    <a:pt x="1782" y="38"/>
                  </a:lnTo>
                  <a:lnTo>
                    <a:pt x="1878" y="51"/>
                  </a:lnTo>
                  <a:lnTo>
                    <a:pt x="1878" y="51"/>
                  </a:lnTo>
                  <a:lnTo>
                    <a:pt x="1972" y="63"/>
                  </a:lnTo>
                  <a:lnTo>
                    <a:pt x="1972" y="63"/>
                  </a:lnTo>
                  <a:lnTo>
                    <a:pt x="2068" y="79"/>
                  </a:lnTo>
                  <a:lnTo>
                    <a:pt x="2068" y="79"/>
                  </a:lnTo>
                  <a:lnTo>
                    <a:pt x="2162" y="94"/>
                  </a:lnTo>
                  <a:lnTo>
                    <a:pt x="2162" y="94"/>
                  </a:lnTo>
                  <a:lnTo>
                    <a:pt x="2257" y="114"/>
                  </a:lnTo>
                  <a:lnTo>
                    <a:pt x="2257" y="114"/>
                  </a:lnTo>
                  <a:lnTo>
                    <a:pt x="2349" y="133"/>
                  </a:lnTo>
                  <a:lnTo>
                    <a:pt x="2349" y="133"/>
                  </a:lnTo>
                  <a:lnTo>
                    <a:pt x="2442" y="156"/>
                  </a:lnTo>
                  <a:lnTo>
                    <a:pt x="2442" y="156"/>
                  </a:lnTo>
                  <a:lnTo>
                    <a:pt x="2535" y="181"/>
                  </a:lnTo>
                  <a:lnTo>
                    <a:pt x="2652" y="212"/>
                  </a:lnTo>
                  <a:lnTo>
                    <a:pt x="2771" y="240"/>
                  </a:lnTo>
                  <a:lnTo>
                    <a:pt x="2892" y="266"/>
                  </a:lnTo>
                  <a:lnTo>
                    <a:pt x="3016" y="288"/>
                  </a:lnTo>
                  <a:lnTo>
                    <a:pt x="3141" y="308"/>
                  </a:lnTo>
                  <a:lnTo>
                    <a:pt x="3268" y="323"/>
                  </a:lnTo>
                  <a:lnTo>
                    <a:pt x="3395" y="337"/>
                  </a:lnTo>
                  <a:lnTo>
                    <a:pt x="3524" y="347"/>
                  </a:lnTo>
                  <a:lnTo>
                    <a:pt x="3655" y="354"/>
                  </a:lnTo>
                  <a:lnTo>
                    <a:pt x="3786" y="357"/>
                  </a:lnTo>
                  <a:lnTo>
                    <a:pt x="3919" y="358"/>
                  </a:lnTo>
                  <a:lnTo>
                    <a:pt x="4053" y="354"/>
                  </a:lnTo>
                  <a:lnTo>
                    <a:pt x="4187" y="349"/>
                  </a:lnTo>
                  <a:lnTo>
                    <a:pt x="4322" y="339"/>
                  </a:lnTo>
                  <a:lnTo>
                    <a:pt x="4457" y="326"/>
                  </a:lnTo>
                  <a:lnTo>
                    <a:pt x="4593" y="309"/>
                  </a:lnTo>
                  <a:lnTo>
                    <a:pt x="4730" y="289"/>
                  </a:lnTo>
                  <a:lnTo>
                    <a:pt x="4866" y="266"/>
                  </a:lnTo>
                  <a:lnTo>
                    <a:pt x="5003" y="237"/>
                  </a:lnTo>
                  <a:lnTo>
                    <a:pt x="5139" y="208"/>
                  </a:lnTo>
                  <a:lnTo>
                    <a:pt x="5277" y="173"/>
                  </a:lnTo>
                  <a:lnTo>
                    <a:pt x="5414" y="135"/>
                  </a:lnTo>
                  <a:lnTo>
                    <a:pt x="5550" y="93"/>
                  </a:lnTo>
                  <a:lnTo>
                    <a:pt x="5685" y="46"/>
                  </a:lnTo>
                  <a:lnTo>
                    <a:pt x="5753" y="21"/>
                  </a:lnTo>
                </a:path>
              </a:pathLst>
            </a:custGeom>
            <a:noFill/>
            <a:ln w="0" cap="flat">
              <a:solidFill>
                <a:srgbClr val="FFFFFF"/>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sz="1350">
                <a:solidFill>
                  <a:srgbClr val="58585A"/>
                </a:solidFill>
              </a:endParaRPr>
            </a:p>
          </p:txBody>
        </p:sp>
      </p:grpSp>
      <p:sp>
        <p:nvSpPr>
          <p:cNvPr id="10" name="TextBox 9"/>
          <p:cNvSpPr txBox="1"/>
          <p:nvPr userDrawn="1"/>
        </p:nvSpPr>
        <p:spPr>
          <a:xfrm>
            <a:off x="241300" y="4869418"/>
            <a:ext cx="1500732" cy="69250"/>
          </a:xfrm>
          <a:prstGeom prst="rect">
            <a:avLst/>
          </a:prstGeom>
          <a:noFill/>
        </p:spPr>
        <p:txBody>
          <a:bodyPr wrap="none" tIns="0" bIns="0" rtlCol="0">
            <a:spAutoFit/>
          </a:bodyPr>
          <a:lstStyle/>
          <a:p>
            <a:r>
              <a:rPr lang="en-GB" sz="450" dirty="0">
                <a:solidFill>
                  <a:srgbClr val="FFFFFF"/>
                </a:solidFill>
              </a:rPr>
              <a:t>© The Insights Group Ltd, 2013. All rights reserved.</a:t>
            </a:r>
          </a:p>
        </p:txBody>
      </p:sp>
    </p:spTree>
    <p:extLst>
      <p:ext uri="{BB962C8B-B14F-4D97-AF65-F5344CB8AC3E}">
        <p14:creationId xmlns:p14="http://schemas.microsoft.com/office/powerpoint/2010/main" val="74567275"/>
      </p:ext>
    </p:extLst>
  </p:cSld>
  <p:clrMapOvr>
    <a:masterClrMapping/>
  </p:clrMapOvr>
</p:sldLayout>
</file>

<file path=ppt/slideLayouts/slideLayout103.xml><?xml version="1.0" encoding="utf-8"?>
<p:sldLayout xmlns:a="http://schemas.openxmlformats.org/drawingml/2006/main" xmlns:r="http://schemas.openxmlformats.org/officeDocument/2006/relationships" xmlns:p="http://schemas.openxmlformats.org/presentationml/2006/main" preserve="1" userDrawn="1">
  <p:cSld name="Single Placeholder">
    <p:spTree>
      <p:nvGrpSpPr>
        <p:cNvPr id="1" name=""/>
        <p:cNvGrpSpPr/>
        <p:nvPr/>
      </p:nvGrpSpPr>
      <p:grpSpPr>
        <a:xfrm>
          <a:off x="0" y="0"/>
          <a:ext cx="0" cy="0"/>
          <a:chOff x="0" y="0"/>
          <a:chExt cx="0" cy="0"/>
        </a:xfrm>
      </p:grpSpPr>
      <p:sp>
        <p:nvSpPr>
          <p:cNvPr id="3" name="Content Placeholder 2"/>
          <p:cNvSpPr>
            <a:spLocks noGrp="1"/>
          </p:cNvSpPr>
          <p:nvPr>
            <p:ph idx="1"/>
          </p:nvPr>
        </p:nvSpPr>
        <p:spPr>
          <a:xfrm>
            <a:off x="251520" y="411510"/>
            <a:ext cx="8640960" cy="4266474"/>
          </a:xfrm>
        </p:spPr>
        <p:txBody>
          <a:bodyPr/>
          <a:lstStyle>
            <a:lvl1pPr>
              <a:spcBef>
                <a:spcPts val="900"/>
              </a:spcBef>
              <a:spcAft>
                <a:spcPts val="750"/>
              </a:spcAft>
              <a:defRPr sz="2550">
                <a:latin typeface="+mj-lt"/>
              </a:defRPr>
            </a:lvl1pPr>
            <a:lvl2pPr>
              <a:defRPr>
                <a:latin typeface="+mj-lt"/>
              </a:defRPr>
            </a:lvl2pPr>
            <a:lvl3pPr>
              <a:defRPr>
                <a:latin typeface="+mj-lt"/>
              </a:defRPr>
            </a:lvl3pPr>
            <a:lvl4pPr>
              <a:defRPr>
                <a:latin typeface="+mj-lt"/>
              </a:defRPr>
            </a:lvl4pPr>
            <a:lvl5pPr>
              <a:defRPr>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TextBox 3"/>
          <p:cNvSpPr txBox="1"/>
          <p:nvPr userDrawn="1"/>
        </p:nvSpPr>
        <p:spPr>
          <a:xfrm>
            <a:off x="241300" y="4869418"/>
            <a:ext cx="1500732" cy="69250"/>
          </a:xfrm>
          <a:prstGeom prst="rect">
            <a:avLst/>
          </a:prstGeom>
          <a:noFill/>
        </p:spPr>
        <p:txBody>
          <a:bodyPr wrap="none" tIns="0" bIns="0" rtlCol="0">
            <a:spAutoFit/>
          </a:bodyPr>
          <a:lstStyle/>
          <a:p>
            <a:r>
              <a:rPr lang="en-GB" sz="450" dirty="0">
                <a:solidFill>
                  <a:srgbClr val="D8D8D8"/>
                </a:solidFill>
              </a:rPr>
              <a:t>© The Insights Group Ltd, 2013. All rights reserved.</a:t>
            </a:r>
          </a:p>
        </p:txBody>
      </p:sp>
    </p:spTree>
    <p:extLst>
      <p:ext uri="{BB962C8B-B14F-4D97-AF65-F5344CB8AC3E}">
        <p14:creationId xmlns:p14="http://schemas.microsoft.com/office/powerpoint/2010/main" val="2521882062"/>
      </p:ext>
    </p:extLst>
  </p:cSld>
  <p:clrMapOvr>
    <a:masterClrMapping/>
  </p:clrMapOvr>
</p:sldLayout>
</file>

<file path=ppt/slideLayouts/slideLayout104.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505551787"/>
      </p:ext>
    </p:extLst>
  </p:cSld>
  <p:clrMapOvr>
    <a:masterClrMapping/>
  </p:clrMapOvr>
</p:sldLayout>
</file>

<file path=ppt/slideLayouts/slideLayout105.xml><?xml version="1.0" encoding="utf-8"?>
<p:sldLayout xmlns:a="http://schemas.openxmlformats.org/drawingml/2006/main" xmlns:r="http://schemas.openxmlformats.org/officeDocument/2006/relationships" xmlns:p="http://schemas.openxmlformats.org/presentationml/2006/main" userDrawn="1">
  <p:cSld name="6_Single Placeholder">
    <p:spTree>
      <p:nvGrpSpPr>
        <p:cNvPr id="1" name=""/>
        <p:cNvGrpSpPr/>
        <p:nvPr/>
      </p:nvGrpSpPr>
      <p:grpSpPr>
        <a:xfrm>
          <a:off x="0" y="0"/>
          <a:ext cx="0" cy="0"/>
          <a:chOff x="0" y="0"/>
          <a:chExt cx="0" cy="0"/>
        </a:xfrm>
      </p:grpSpPr>
      <p:sp>
        <p:nvSpPr>
          <p:cNvPr id="4" name="TextBox 3"/>
          <p:cNvSpPr txBox="1"/>
          <p:nvPr userDrawn="1"/>
        </p:nvSpPr>
        <p:spPr>
          <a:xfrm>
            <a:off x="241300" y="4869418"/>
            <a:ext cx="1500732" cy="69250"/>
          </a:xfrm>
          <a:prstGeom prst="rect">
            <a:avLst/>
          </a:prstGeom>
          <a:noFill/>
        </p:spPr>
        <p:txBody>
          <a:bodyPr wrap="none" tIns="0" bIns="0" rtlCol="0">
            <a:spAutoFit/>
          </a:bodyPr>
          <a:lstStyle/>
          <a:p>
            <a:r>
              <a:rPr lang="en-GB" sz="450" dirty="0">
                <a:solidFill>
                  <a:srgbClr val="D8D8D8"/>
                </a:solidFill>
              </a:rPr>
              <a:t>© The Insights Group Ltd, 2013. All rights reserved.</a:t>
            </a:r>
          </a:p>
        </p:txBody>
      </p:sp>
    </p:spTree>
    <p:extLst>
      <p:ext uri="{BB962C8B-B14F-4D97-AF65-F5344CB8AC3E}">
        <p14:creationId xmlns:p14="http://schemas.microsoft.com/office/powerpoint/2010/main" val="648289064"/>
      </p:ext>
    </p:extLst>
  </p:cSld>
  <p:clrMapOvr>
    <a:masterClrMapping/>
  </p:clrMapOvr>
</p:sldLayout>
</file>

<file path=ppt/slideLayouts/slideLayout106.xml><?xml version="1.0" encoding="utf-8"?>
<p:sldLayout xmlns:a="http://schemas.openxmlformats.org/drawingml/2006/main" xmlns:r="http://schemas.openxmlformats.org/officeDocument/2006/relationships" xmlns:p="http://schemas.openxmlformats.org/presentationml/2006/main" userDrawn="1">
  <p:cSld name="1_Single Placeholder">
    <p:spTree>
      <p:nvGrpSpPr>
        <p:cNvPr id="1" name=""/>
        <p:cNvGrpSpPr/>
        <p:nvPr/>
      </p:nvGrpSpPr>
      <p:grpSpPr>
        <a:xfrm>
          <a:off x="0" y="0"/>
          <a:ext cx="0" cy="0"/>
          <a:chOff x="0" y="0"/>
          <a:chExt cx="0" cy="0"/>
        </a:xfrm>
      </p:grpSpPr>
      <p:sp>
        <p:nvSpPr>
          <p:cNvPr id="4" name="TextBox 3"/>
          <p:cNvSpPr txBox="1"/>
          <p:nvPr userDrawn="1"/>
        </p:nvSpPr>
        <p:spPr>
          <a:xfrm>
            <a:off x="241300" y="4869418"/>
            <a:ext cx="1500732" cy="69250"/>
          </a:xfrm>
          <a:prstGeom prst="rect">
            <a:avLst/>
          </a:prstGeom>
          <a:noFill/>
        </p:spPr>
        <p:txBody>
          <a:bodyPr wrap="none" tIns="0" bIns="0" rtlCol="0">
            <a:spAutoFit/>
          </a:bodyPr>
          <a:lstStyle/>
          <a:p>
            <a:r>
              <a:rPr lang="en-GB" sz="450" dirty="0">
                <a:solidFill>
                  <a:srgbClr val="D8D8D8"/>
                </a:solidFill>
              </a:rPr>
              <a:t>© The Insights Group Ltd, 2013. All rights reserved.</a:t>
            </a:r>
          </a:p>
        </p:txBody>
      </p:sp>
    </p:spTree>
    <p:extLst>
      <p:ext uri="{BB962C8B-B14F-4D97-AF65-F5344CB8AC3E}">
        <p14:creationId xmlns:p14="http://schemas.microsoft.com/office/powerpoint/2010/main" val="41598838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36.xml"/><Relationship Id="rId13" Type="http://schemas.openxmlformats.org/officeDocument/2006/relationships/slideLayout" Target="../slideLayouts/slideLayout41.xml"/><Relationship Id="rId18" Type="http://schemas.openxmlformats.org/officeDocument/2006/relationships/slideLayout" Target="../slideLayouts/slideLayout46.xml"/><Relationship Id="rId3" Type="http://schemas.openxmlformats.org/officeDocument/2006/relationships/slideLayout" Target="../slideLayouts/slideLayout31.xml"/><Relationship Id="rId7" Type="http://schemas.openxmlformats.org/officeDocument/2006/relationships/slideLayout" Target="../slideLayouts/slideLayout35.xml"/><Relationship Id="rId12" Type="http://schemas.openxmlformats.org/officeDocument/2006/relationships/slideLayout" Target="../slideLayouts/slideLayout40.xml"/><Relationship Id="rId17" Type="http://schemas.openxmlformats.org/officeDocument/2006/relationships/slideLayout" Target="../slideLayouts/slideLayout45.xml"/><Relationship Id="rId2" Type="http://schemas.openxmlformats.org/officeDocument/2006/relationships/slideLayout" Target="../slideLayouts/slideLayout30.xml"/><Relationship Id="rId16" Type="http://schemas.openxmlformats.org/officeDocument/2006/relationships/slideLayout" Target="../slideLayouts/slideLayout44.xml"/><Relationship Id="rId1" Type="http://schemas.openxmlformats.org/officeDocument/2006/relationships/slideLayout" Target="../slideLayouts/slideLayout29.xml"/><Relationship Id="rId6" Type="http://schemas.openxmlformats.org/officeDocument/2006/relationships/slideLayout" Target="../slideLayouts/slideLayout34.xml"/><Relationship Id="rId11" Type="http://schemas.openxmlformats.org/officeDocument/2006/relationships/slideLayout" Target="../slideLayouts/slideLayout39.xml"/><Relationship Id="rId5" Type="http://schemas.openxmlformats.org/officeDocument/2006/relationships/slideLayout" Target="../slideLayouts/slideLayout33.xml"/><Relationship Id="rId15" Type="http://schemas.openxmlformats.org/officeDocument/2006/relationships/slideLayout" Target="../slideLayouts/slideLayout43.xml"/><Relationship Id="rId10" Type="http://schemas.openxmlformats.org/officeDocument/2006/relationships/slideLayout" Target="../slideLayouts/slideLayout38.xml"/><Relationship Id="rId19" Type="http://schemas.openxmlformats.org/officeDocument/2006/relationships/theme" Target="../theme/theme2.xml"/><Relationship Id="rId4" Type="http://schemas.openxmlformats.org/officeDocument/2006/relationships/slideLayout" Target="../slideLayouts/slideLayout32.xml"/><Relationship Id="rId9" Type="http://schemas.openxmlformats.org/officeDocument/2006/relationships/slideLayout" Target="../slideLayouts/slideLayout37.xml"/><Relationship Id="rId14" Type="http://schemas.openxmlformats.org/officeDocument/2006/relationships/slideLayout" Target="../slideLayouts/slideLayout4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54.xml"/><Relationship Id="rId13" Type="http://schemas.openxmlformats.org/officeDocument/2006/relationships/slideLayout" Target="../slideLayouts/slideLayout59.xml"/><Relationship Id="rId18" Type="http://schemas.openxmlformats.org/officeDocument/2006/relationships/slideLayout" Target="../slideLayouts/slideLayout64.xml"/><Relationship Id="rId3" Type="http://schemas.openxmlformats.org/officeDocument/2006/relationships/slideLayout" Target="../slideLayouts/slideLayout49.xml"/><Relationship Id="rId21" Type="http://schemas.openxmlformats.org/officeDocument/2006/relationships/slideLayout" Target="../slideLayouts/slideLayout67.xml"/><Relationship Id="rId7" Type="http://schemas.openxmlformats.org/officeDocument/2006/relationships/slideLayout" Target="../slideLayouts/slideLayout53.xml"/><Relationship Id="rId12" Type="http://schemas.openxmlformats.org/officeDocument/2006/relationships/slideLayout" Target="../slideLayouts/slideLayout58.xml"/><Relationship Id="rId17" Type="http://schemas.openxmlformats.org/officeDocument/2006/relationships/slideLayout" Target="../slideLayouts/slideLayout63.xml"/><Relationship Id="rId2" Type="http://schemas.openxmlformats.org/officeDocument/2006/relationships/slideLayout" Target="../slideLayouts/slideLayout48.xml"/><Relationship Id="rId16" Type="http://schemas.openxmlformats.org/officeDocument/2006/relationships/slideLayout" Target="../slideLayouts/slideLayout62.xml"/><Relationship Id="rId20" Type="http://schemas.openxmlformats.org/officeDocument/2006/relationships/slideLayout" Target="../slideLayouts/slideLayout66.xml"/><Relationship Id="rId1" Type="http://schemas.openxmlformats.org/officeDocument/2006/relationships/slideLayout" Target="../slideLayouts/slideLayout47.xml"/><Relationship Id="rId6" Type="http://schemas.openxmlformats.org/officeDocument/2006/relationships/slideLayout" Target="../slideLayouts/slideLayout52.xml"/><Relationship Id="rId11" Type="http://schemas.openxmlformats.org/officeDocument/2006/relationships/slideLayout" Target="../slideLayouts/slideLayout57.xml"/><Relationship Id="rId24" Type="http://schemas.openxmlformats.org/officeDocument/2006/relationships/theme" Target="../theme/theme3.xml"/><Relationship Id="rId5" Type="http://schemas.openxmlformats.org/officeDocument/2006/relationships/slideLayout" Target="../slideLayouts/slideLayout51.xml"/><Relationship Id="rId15" Type="http://schemas.openxmlformats.org/officeDocument/2006/relationships/slideLayout" Target="../slideLayouts/slideLayout61.xml"/><Relationship Id="rId23" Type="http://schemas.openxmlformats.org/officeDocument/2006/relationships/slideLayout" Target="../slideLayouts/slideLayout69.xml"/><Relationship Id="rId10" Type="http://schemas.openxmlformats.org/officeDocument/2006/relationships/slideLayout" Target="../slideLayouts/slideLayout56.xml"/><Relationship Id="rId19" Type="http://schemas.openxmlformats.org/officeDocument/2006/relationships/slideLayout" Target="../slideLayouts/slideLayout65.xml"/><Relationship Id="rId4" Type="http://schemas.openxmlformats.org/officeDocument/2006/relationships/slideLayout" Target="../slideLayouts/slideLayout50.xml"/><Relationship Id="rId9" Type="http://schemas.openxmlformats.org/officeDocument/2006/relationships/slideLayout" Target="../slideLayouts/slideLayout55.xml"/><Relationship Id="rId14" Type="http://schemas.openxmlformats.org/officeDocument/2006/relationships/slideLayout" Target="../slideLayouts/slideLayout60.xml"/><Relationship Id="rId22" Type="http://schemas.openxmlformats.org/officeDocument/2006/relationships/slideLayout" Target="../slideLayouts/slideLayout68.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77.xml"/><Relationship Id="rId13" Type="http://schemas.openxmlformats.org/officeDocument/2006/relationships/slideLayout" Target="../slideLayouts/slideLayout82.xml"/><Relationship Id="rId18" Type="http://schemas.openxmlformats.org/officeDocument/2006/relationships/slideLayout" Target="../slideLayouts/slideLayout87.xml"/><Relationship Id="rId3" Type="http://schemas.openxmlformats.org/officeDocument/2006/relationships/slideLayout" Target="../slideLayouts/slideLayout72.xml"/><Relationship Id="rId7" Type="http://schemas.openxmlformats.org/officeDocument/2006/relationships/slideLayout" Target="../slideLayouts/slideLayout76.xml"/><Relationship Id="rId12" Type="http://schemas.openxmlformats.org/officeDocument/2006/relationships/slideLayout" Target="../slideLayouts/slideLayout81.xml"/><Relationship Id="rId17" Type="http://schemas.openxmlformats.org/officeDocument/2006/relationships/slideLayout" Target="../slideLayouts/slideLayout86.xml"/><Relationship Id="rId2" Type="http://schemas.openxmlformats.org/officeDocument/2006/relationships/slideLayout" Target="../slideLayouts/slideLayout71.xml"/><Relationship Id="rId16" Type="http://schemas.openxmlformats.org/officeDocument/2006/relationships/slideLayout" Target="../slideLayouts/slideLayout85.xml"/><Relationship Id="rId1" Type="http://schemas.openxmlformats.org/officeDocument/2006/relationships/slideLayout" Target="../slideLayouts/slideLayout70.xml"/><Relationship Id="rId6" Type="http://schemas.openxmlformats.org/officeDocument/2006/relationships/slideLayout" Target="../slideLayouts/slideLayout75.xml"/><Relationship Id="rId11" Type="http://schemas.openxmlformats.org/officeDocument/2006/relationships/slideLayout" Target="../slideLayouts/slideLayout80.xml"/><Relationship Id="rId5" Type="http://schemas.openxmlformats.org/officeDocument/2006/relationships/slideLayout" Target="../slideLayouts/slideLayout74.xml"/><Relationship Id="rId15" Type="http://schemas.openxmlformats.org/officeDocument/2006/relationships/slideLayout" Target="../slideLayouts/slideLayout84.xml"/><Relationship Id="rId10" Type="http://schemas.openxmlformats.org/officeDocument/2006/relationships/slideLayout" Target="../slideLayouts/slideLayout79.xml"/><Relationship Id="rId19" Type="http://schemas.openxmlformats.org/officeDocument/2006/relationships/theme" Target="../theme/theme4.xml"/><Relationship Id="rId4" Type="http://schemas.openxmlformats.org/officeDocument/2006/relationships/slideLayout" Target="../slideLayouts/slideLayout73.xml"/><Relationship Id="rId9" Type="http://schemas.openxmlformats.org/officeDocument/2006/relationships/slideLayout" Target="../slideLayouts/slideLayout78.xml"/><Relationship Id="rId14" Type="http://schemas.openxmlformats.org/officeDocument/2006/relationships/slideLayout" Target="../slideLayouts/slideLayout83.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95.xml"/><Relationship Id="rId13" Type="http://schemas.openxmlformats.org/officeDocument/2006/relationships/slideLayout" Target="../slideLayouts/slideLayout100.xml"/><Relationship Id="rId18" Type="http://schemas.openxmlformats.org/officeDocument/2006/relationships/slideLayout" Target="../slideLayouts/slideLayout105.xml"/><Relationship Id="rId3" Type="http://schemas.openxmlformats.org/officeDocument/2006/relationships/slideLayout" Target="../slideLayouts/slideLayout90.xml"/><Relationship Id="rId7" Type="http://schemas.openxmlformats.org/officeDocument/2006/relationships/slideLayout" Target="../slideLayouts/slideLayout94.xml"/><Relationship Id="rId12" Type="http://schemas.openxmlformats.org/officeDocument/2006/relationships/slideLayout" Target="../slideLayouts/slideLayout99.xml"/><Relationship Id="rId17" Type="http://schemas.openxmlformats.org/officeDocument/2006/relationships/slideLayout" Target="../slideLayouts/slideLayout104.xml"/><Relationship Id="rId2" Type="http://schemas.openxmlformats.org/officeDocument/2006/relationships/slideLayout" Target="../slideLayouts/slideLayout89.xml"/><Relationship Id="rId16" Type="http://schemas.openxmlformats.org/officeDocument/2006/relationships/slideLayout" Target="../slideLayouts/slideLayout103.xml"/><Relationship Id="rId20" Type="http://schemas.openxmlformats.org/officeDocument/2006/relationships/theme" Target="../theme/theme5.xml"/><Relationship Id="rId1" Type="http://schemas.openxmlformats.org/officeDocument/2006/relationships/slideLayout" Target="../slideLayouts/slideLayout88.xml"/><Relationship Id="rId6" Type="http://schemas.openxmlformats.org/officeDocument/2006/relationships/slideLayout" Target="../slideLayouts/slideLayout93.xml"/><Relationship Id="rId11" Type="http://schemas.openxmlformats.org/officeDocument/2006/relationships/slideLayout" Target="../slideLayouts/slideLayout98.xml"/><Relationship Id="rId5" Type="http://schemas.openxmlformats.org/officeDocument/2006/relationships/slideLayout" Target="../slideLayouts/slideLayout92.xml"/><Relationship Id="rId15" Type="http://schemas.openxmlformats.org/officeDocument/2006/relationships/slideLayout" Target="../slideLayouts/slideLayout102.xml"/><Relationship Id="rId10" Type="http://schemas.openxmlformats.org/officeDocument/2006/relationships/slideLayout" Target="../slideLayouts/slideLayout97.xml"/><Relationship Id="rId19" Type="http://schemas.openxmlformats.org/officeDocument/2006/relationships/slideLayout" Target="../slideLayouts/slideLayout106.xml"/><Relationship Id="rId4" Type="http://schemas.openxmlformats.org/officeDocument/2006/relationships/slideLayout" Target="../slideLayouts/slideLayout91.xml"/><Relationship Id="rId9" Type="http://schemas.openxmlformats.org/officeDocument/2006/relationships/slideLayout" Target="../slideLayouts/slideLayout96.xml"/><Relationship Id="rId14" Type="http://schemas.openxmlformats.org/officeDocument/2006/relationships/slideLayout" Target="../slideLayouts/slideLayout10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05979"/>
            <a:ext cx="8229600" cy="85725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200151"/>
            <a:ext cx="8229600" cy="339447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585496788"/>
      </p:ext>
    </p:extLst>
  </p:cSld>
  <p:clrMap bg1="lt1" tx1="dk1" bg2="lt2" tx2="dk2" accent1="accent1" accent2="accent2" accent3="accent3" accent4="accent4" accent5="accent5" accent6="accent6" hlink="hlink" folHlink="folHlink"/>
  <p:sldLayoutIdLst>
    <p:sldLayoutId id="2147483728" r:id="rId1"/>
    <p:sldLayoutId id="2147483686" r:id="rId2"/>
    <p:sldLayoutId id="2147483733" r:id="rId3"/>
    <p:sldLayoutId id="2147483735" r:id="rId4"/>
    <p:sldLayoutId id="2147483736" r:id="rId5"/>
    <p:sldLayoutId id="2147483687" r:id="rId6"/>
    <p:sldLayoutId id="2147483688" r:id="rId7"/>
    <p:sldLayoutId id="2147483689" r:id="rId8"/>
    <p:sldLayoutId id="2147483690" r:id="rId9"/>
    <p:sldLayoutId id="2147483734" r:id="rId10"/>
    <p:sldLayoutId id="2147483708" r:id="rId11"/>
    <p:sldLayoutId id="2147483709" r:id="rId12"/>
    <p:sldLayoutId id="2147483710" r:id="rId13"/>
    <p:sldLayoutId id="2147483691" r:id="rId14"/>
    <p:sldLayoutId id="2147483707" r:id="rId15"/>
    <p:sldLayoutId id="2147483692" r:id="rId16"/>
    <p:sldLayoutId id="2147483706" r:id="rId17"/>
    <p:sldLayoutId id="2147483681" r:id="rId18"/>
    <p:sldLayoutId id="2147483711" r:id="rId19"/>
    <p:sldLayoutId id="2147483720" r:id="rId20"/>
    <p:sldLayoutId id="2147483721" r:id="rId21"/>
    <p:sldLayoutId id="2147483722" r:id="rId22"/>
    <p:sldLayoutId id="2147483716" r:id="rId23"/>
    <p:sldLayoutId id="2147483724" r:id="rId24"/>
    <p:sldLayoutId id="2147483725" r:id="rId25"/>
    <p:sldLayoutId id="2147483726" r:id="rId26"/>
    <p:sldLayoutId id="2147483727" r:id="rId27"/>
    <p:sldLayoutId id="2147483717" r:id="rId28"/>
  </p:sldLayoutIdLst>
  <p:txStyles>
    <p:titleStyle>
      <a:lvl1pPr algn="ctr" defTabSz="914400" rtl="0" eaLnBrk="1" latinLnBrk="0" hangingPunct="1">
        <a:spcBef>
          <a:spcPct val="0"/>
        </a:spcBef>
        <a:buNone/>
        <a:defRPr sz="4400" kern="1200">
          <a:solidFill>
            <a:schemeClr val="tx1"/>
          </a:solidFill>
          <a:latin typeface="Arial" panose="020B0604020202020204" pitchFamily="34" charset="0"/>
          <a:ea typeface="+mj-ea"/>
          <a:cs typeface="Arial" panose="020B0604020202020204" pitchFamily="34" charset="0"/>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Arial" panose="020B0604020202020204" pitchFamily="34" charset="0"/>
          <a:ea typeface="+mn-ea"/>
          <a:cs typeface="Arial" panose="020B0604020202020204" pitchFamily="34" charset="0"/>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2653"/>
            <a:ext cx="3898900" cy="1622822"/>
          </a:xfrm>
          <a:prstGeom prst="rect">
            <a:avLst/>
          </a:prstGeom>
        </p:spPr>
        <p:txBody>
          <a:bodyPr vert="horz" lIns="91440" tIns="45720" rIns="91440" bIns="45720" rtlCol="0" anchor="t">
            <a:normAutofit/>
          </a:bodyPr>
          <a:lstStyle/>
          <a:p>
            <a:r>
              <a:rPr lang="en-US" dirty="0"/>
              <a:t>Click to edit Master title style</a:t>
            </a:r>
            <a:endParaRPr lang="en-GB" dirty="0"/>
          </a:p>
        </p:txBody>
      </p:sp>
      <p:sp>
        <p:nvSpPr>
          <p:cNvPr id="3" name="Text Placeholder 2"/>
          <p:cNvSpPr>
            <a:spLocks noGrp="1"/>
          </p:cNvSpPr>
          <p:nvPr>
            <p:ph type="body" idx="1"/>
          </p:nvPr>
        </p:nvSpPr>
        <p:spPr>
          <a:xfrm>
            <a:off x="457200" y="2143126"/>
            <a:ext cx="8229600" cy="1876425"/>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8" name="Footer Placeholder 3"/>
          <p:cNvSpPr txBox="1">
            <a:spLocks/>
          </p:cNvSpPr>
          <p:nvPr userDrawn="1"/>
        </p:nvSpPr>
        <p:spPr>
          <a:xfrm>
            <a:off x="0" y="4983957"/>
            <a:ext cx="8877300" cy="159544"/>
          </a:xfrm>
          <a:prstGeom prst="rect">
            <a:avLst/>
          </a:prstGeom>
        </p:spPr>
        <p:txBody>
          <a:bodyPr/>
          <a:lstStyle>
            <a:lvl1pPr algn="r">
              <a:defRPr sz="700">
                <a:solidFill>
                  <a:schemeClr val="tx1"/>
                </a:solidFill>
              </a:defRPr>
            </a:lvl1p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GB" sz="525" b="0" i="0" u="none" strike="noStrike" kern="1200" cap="none" spc="0" normalizeH="0" baseline="0" noProof="0" dirty="0">
                <a:ln>
                  <a:noFill/>
                </a:ln>
                <a:solidFill>
                  <a:schemeClr val="tx1"/>
                </a:solidFill>
                <a:effectLst/>
                <a:uLnTx/>
                <a:uFillTx/>
                <a:latin typeface="Arial" pitchFamily="34" charset="0"/>
                <a:ea typeface="+mn-ea"/>
                <a:cs typeface="Arial" pitchFamily="34" charset="0"/>
              </a:rPr>
              <a:t>© The Insights Group Ltd, 2009-2014. All rights reserved.</a:t>
            </a:r>
          </a:p>
        </p:txBody>
      </p:sp>
    </p:spTree>
    <p:extLst>
      <p:ext uri="{BB962C8B-B14F-4D97-AF65-F5344CB8AC3E}">
        <p14:creationId xmlns:p14="http://schemas.microsoft.com/office/powerpoint/2010/main" val="951374556"/>
      </p:ext>
    </p:extLst>
  </p:cSld>
  <p:clrMap bg1="lt1" tx1="dk1" bg2="lt2" tx2="dk2" accent1="accent1" accent2="accent2" accent3="accent3" accent4="accent4" accent5="accent5" accent6="accent6" hlink="hlink" folHlink="folHlink"/>
  <p:sldLayoutIdLst>
    <p:sldLayoutId id="2147483738" r:id="rId1"/>
    <p:sldLayoutId id="2147483739" r:id="rId2"/>
    <p:sldLayoutId id="2147483740" r:id="rId3"/>
    <p:sldLayoutId id="2147483741" r:id="rId4"/>
    <p:sldLayoutId id="2147483742" r:id="rId5"/>
    <p:sldLayoutId id="2147483743" r:id="rId6"/>
    <p:sldLayoutId id="2147483744" r:id="rId7"/>
    <p:sldLayoutId id="2147483745" r:id="rId8"/>
    <p:sldLayoutId id="2147483746" r:id="rId9"/>
    <p:sldLayoutId id="2147483747" r:id="rId10"/>
    <p:sldLayoutId id="2147483748" r:id="rId11"/>
    <p:sldLayoutId id="2147483749" r:id="rId12"/>
    <p:sldLayoutId id="2147483750" r:id="rId13"/>
    <p:sldLayoutId id="2147483751" r:id="rId14"/>
    <p:sldLayoutId id="2147483752" r:id="rId15"/>
    <p:sldLayoutId id="2147483753" r:id="rId16"/>
    <p:sldLayoutId id="2147483754" r:id="rId17"/>
    <p:sldLayoutId id="2147483755" r:id="rId18"/>
  </p:sldLayoutIdLst>
  <p:txStyles>
    <p:titleStyle>
      <a:lvl1pPr algn="l" defTabSz="685800" rtl="0" eaLnBrk="1" latinLnBrk="0" hangingPunct="1">
        <a:spcBef>
          <a:spcPct val="0"/>
        </a:spcBef>
        <a:buNone/>
        <a:defRPr sz="3300" kern="1200">
          <a:solidFill>
            <a:schemeClr val="tx1"/>
          </a:solidFill>
          <a:latin typeface="Arial" pitchFamily="34" charset="0"/>
          <a:ea typeface="+mj-ea"/>
          <a:cs typeface="Arial" pitchFamily="34" charset="0"/>
        </a:defRPr>
      </a:lvl1pPr>
    </p:titleStyle>
    <p:bodyStyle>
      <a:lvl1pPr marL="257175" indent="-257175" algn="l" defTabSz="685800" rtl="0" eaLnBrk="1" latinLnBrk="0" hangingPunct="1">
        <a:spcBef>
          <a:spcPct val="20000"/>
        </a:spcBef>
        <a:buFont typeface="Arial" pitchFamily="34" charset="0"/>
        <a:buChar char="•"/>
        <a:defRPr sz="2400" kern="1200">
          <a:solidFill>
            <a:schemeClr val="tx1"/>
          </a:solidFill>
          <a:latin typeface="Arial" pitchFamily="34" charset="0"/>
          <a:ea typeface="+mn-ea"/>
          <a:cs typeface="Arial" pitchFamily="34" charset="0"/>
        </a:defRPr>
      </a:lvl1pPr>
      <a:lvl2pPr marL="557213" indent="-214313" algn="l" defTabSz="685800" rtl="0" eaLnBrk="1" latinLnBrk="0" hangingPunct="1">
        <a:spcBef>
          <a:spcPct val="20000"/>
        </a:spcBef>
        <a:buFont typeface="Arial" pitchFamily="34" charset="0"/>
        <a:buChar char="–"/>
        <a:defRPr sz="2100" kern="1200">
          <a:solidFill>
            <a:schemeClr val="tx1"/>
          </a:solidFill>
          <a:latin typeface="Arial" pitchFamily="34" charset="0"/>
          <a:ea typeface="+mn-ea"/>
          <a:cs typeface="Arial" pitchFamily="34" charset="0"/>
        </a:defRPr>
      </a:lvl2pPr>
      <a:lvl3pPr marL="857250" indent="-171450" algn="l" defTabSz="685800" rtl="0" eaLnBrk="1" latinLnBrk="0" hangingPunct="1">
        <a:spcBef>
          <a:spcPct val="20000"/>
        </a:spcBef>
        <a:buFont typeface="Arial" pitchFamily="34" charset="0"/>
        <a:buChar char="•"/>
        <a:defRPr sz="1800" kern="1200">
          <a:solidFill>
            <a:schemeClr val="tx1"/>
          </a:solidFill>
          <a:latin typeface="Arial" pitchFamily="34" charset="0"/>
          <a:ea typeface="+mn-ea"/>
          <a:cs typeface="Arial" pitchFamily="34" charset="0"/>
        </a:defRPr>
      </a:lvl3pPr>
      <a:lvl4pPr marL="1200150" indent="-171450" algn="l" defTabSz="685800" rtl="0" eaLnBrk="1" latinLnBrk="0" hangingPunct="1">
        <a:spcBef>
          <a:spcPct val="20000"/>
        </a:spcBef>
        <a:buFont typeface="Arial" pitchFamily="34" charset="0"/>
        <a:buChar char="–"/>
        <a:defRPr sz="1500" kern="1200">
          <a:solidFill>
            <a:schemeClr val="tx1"/>
          </a:solidFill>
          <a:latin typeface="Arial" pitchFamily="34" charset="0"/>
          <a:ea typeface="+mn-ea"/>
          <a:cs typeface="Arial" pitchFamily="34" charset="0"/>
        </a:defRPr>
      </a:lvl4pPr>
      <a:lvl5pPr marL="1543050" indent="-171450" algn="l" defTabSz="685800" rtl="0" eaLnBrk="1" latinLnBrk="0" hangingPunct="1">
        <a:spcBef>
          <a:spcPct val="20000"/>
        </a:spcBef>
        <a:buFont typeface="Arial" pitchFamily="34" charset="0"/>
        <a:buChar char="»"/>
        <a:defRPr sz="1500" kern="1200">
          <a:solidFill>
            <a:schemeClr val="tx1"/>
          </a:solidFill>
          <a:latin typeface="Arial" pitchFamily="34" charset="0"/>
          <a:ea typeface="+mn-ea"/>
          <a:cs typeface="Arial" pitchFamily="34" charset="0"/>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250825" y="303610"/>
            <a:ext cx="8642350" cy="857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t>Click to edit Master title style</a:t>
            </a:r>
            <a:endParaRPr lang="en-GB"/>
          </a:p>
        </p:txBody>
      </p:sp>
      <p:sp>
        <p:nvSpPr>
          <p:cNvPr id="1027" name="Text Placeholder 2"/>
          <p:cNvSpPr>
            <a:spLocks noGrp="1"/>
          </p:cNvSpPr>
          <p:nvPr>
            <p:ph type="body" idx="1"/>
          </p:nvPr>
        </p:nvSpPr>
        <p:spPr bwMode="auto">
          <a:xfrm>
            <a:off x="250825" y="1275160"/>
            <a:ext cx="8642350" cy="32658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065003533"/>
      </p:ext>
    </p:extLst>
  </p:cSld>
  <p:clrMap bg1="lt1" tx1="dk1" bg2="lt2" tx2="dk2" accent1="accent1" accent2="accent2" accent3="accent3" accent4="accent4" accent5="accent5" accent6="accent6" hlink="hlink" folHlink="folHlink"/>
  <p:sldLayoutIdLst>
    <p:sldLayoutId id="2147483757" r:id="rId1"/>
    <p:sldLayoutId id="2147483758" r:id="rId2"/>
    <p:sldLayoutId id="2147483759" r:id="rId3"/>
    <p:sldLayoutId id="2147483760" r:id="rId4"/>
    <p:sldLayoutId id="2147483761" r:id="rId5"/>
    <p:sldLayoutId id="2147483762" r:id="rId6"/>
    <p:sldLayoutId id="2147483763" r:id="rId7"/>
    <p:sldLayoutId id="2147483764" r:id="rId8"/>
    <p:sldLayoutId id="2147483765" r:id="rId9"/>
    <p:sldLayoutId id="2147483766" r:id="rId10"/>
    <p:sldLayoutId id="2147483767" r:id="rId11"/>
    <p:sldLayoutId id="2147483768" r:id="rId12"/>
    <p:sldLayoutId id="2147483769" r:id="rId13"/>
    <p:sldLayoutId id="2147483770" r:id="rId14"/>
    <p:sldLayoutId id="2147483771" r:id="rId15"/>
    <p:sldLayoutId id="2147483772" r:id="rId16"/>
    <p:sldLayoutId id="2147483773" r:id="rId17"/>
    <p:sldLayoutId id="2147483774" r:id="rId18"/>
    <p:sldLayoutId id="2147483775" r:id="rId19"/>
    <p:sldLayoutId id="2147483776" r:id="rId20"/>
    <p:sldLayoutId id="2147483777" r:id="rId21"/>
    <p:sldLayoutId id="2147483778" r:id="rId22"/>
    <p:sldLayoutId id="2147483779" r:id="rId23"/>
  </p:sldLayoutIdLst>
  <p:hf sldNum="0" hdr="0" dt="0"/>
  <p:txStyles>
    <p:titleStyle>
      <a:lvl1pPr algn="l" rtl="0" eaLnBrk="0" fontAlgn="base" hangingPunct="0">
        <a:spcBef>
          <a:spcPct val="0"/>
        </a:spcBef>
        <a:spcAft>
          <a:spcPct val="0"/>
        </a:spcAft>
        <a:defRPr sz="3000" kern="1200">
          <a:solidFill>
            <a:schemeClr val="tx1"/>
          </a:solidFill>
          <a:latin typeface="+mj-lt"/>
          <a:ea typeface="+mj-ea"/>
          <a:cs typeface="+mj-cs"/>
        </a:defRPr>
      </a:lvl1pPr>
      <a:lvl2pPr algn="l" rtl="0" eaLnBrk="0" fontAlgn="base" hangingPunct="0">
        <a:spcBef>
          <a:spcPct val="0"/>
        </a:spcBef>
        <a:spcAft>
          <a:spcPct val="0"/>
        </a:spcAft>
        <a:defRPr sz="3000">
          <a:solidFill>
            <a:schemeClr val="tx1"/>
          </a:solidFill>
          <a:latin typeface="Arial" charset="0"/>
        </a:defRPr>
      </a:lvl2pPr>
      <a:lvl3pPr algn="l" rtl="0" eaLnBrk="0" fontAlgn="base" hangingPunct="0">
        <a:spcBef>
          <a:spcPct val="0"/>
        </a:spcBef>
        <a:spcAft>
          <a:spcPct val="0"/>
        </a:spcAft>
        <a:defRPr sz="3000">
          <a:solidFill>
            <a:schemeClr val="tx1"/>
          </a:solidFill>
          <a:latin typeface="Arial" charset="0"/>
        </a:defRPr>
      </a:lvl3pPr>
      <a:lvl4pPr algn="l" rtl="0" eaLnBrk="0" fontAlgn="base" hangingPunct="0">
        <a:spcBef>
          <a:spcPct val="0"/>
        </a:spcBef>
        <a:spcAft>
          <a:spcPct val="0"/>
        </a:spcAft>
        <a:defRPr sz="3000">
          <a:solidFill>
            <a:schemeClr val="tx1"/>
          </a:solidFill>
          <a:latin typeface="Arial" charset="0"/>
        </a:defRPr>
      </a:lvl4pPr>
      <a:lvl5pPr algn="l" rtl="0" eaLnBrk="0" fontAlgn="base" hangingPunct="0">
        <a:spcBef>
          <a:spcPct val="0"/>
        </a:spcBef>
        <a:spcAft>
          <a:spcPct val="0"/>
        </a:spcAft>
        <a:defRPr sz="3000">
          <a:solidFill>
            <a:schemeClr val="tx1"/>
          </a:solidFill>
          <a:latin typeface="Arial" charset="0"/>
        </a:defRPr>
      </a:lvl5pPr>
      <a:lvl6pPr marL="342900" algn="l" rtl="0" fontAlgn="base">
        <a:spcBef>
          <a:spcPct val="0"/>
        </a:spcBef>
        <a:spcAft>
          <a:spcPct val="0"/>
        </a:spcAft>
        <a:defRPr sz="3000">
          <a:solidFill>
            <a:schemeClr val="tx1"/>
          </a:solidFill>
          <a:latin typeface="Arial" charset="0"/>
        </a:defRPr>
      </a:lvl6pPr>
      <a:lvl7pPr marL="685800" algn="l" rtl="0" fontAlgn="base">
        <a:spcBef>
          <a:spcPct val="0"/>
        </a:spcBef>
        <a:spcAft>
          <a:spcPct val="0"/>
        </a:spcAft>
        <a:defRPr sz="3000">
          <a:solidFill>
            <a:schemeClr val="tx1"/>
          </a:solidFill>
          <a:latin typeface="Arial" charset="0"/>
        </a:defRPr>
      </a:lvl7pPr>
      <a:lvl8pPr marL="1028700" algn="l" rtl="0" fontAlgn="base">
        <a:spcBef>
          <a:spcPct val="0"/>
        </a:spcBef>
        <a:spcAft>
          <a:spcPct val="0"/>
        </a:spcAft>
        <a:defRPr sz="3000">
          <a:solidFill>
            <a:schemeClr val="tx1"/>
          </a:solidFill>
          <a:latin typeface="Arial" charset="0"/>
        </a:defRPr>
      </a:lvl8pPr>
      <a:lvl9pPr marL="1371600" algn="l" rtl="0" fontAlgn="base">
        <a:spcBef>
          <a:spcPct val="0"/>
        </a:spcBef>
        <a:spcAft>
          <a:spcPct val="0"/>
        </a:spcAft>
        <a:defRPr sz="3000">
          <a:solidFill>
            <a:schemeClr val="tx1"/>
          </a:solidFill>
          <a:latin typeface="Arial" charset="0"/>
        </a:defRPr>
      </a:lvl9pPr>
    </p:titleStyle>
    <p:bodyStyle>
      <a:lvl1pPr marL="257175" indent="-257175" algn="l" rtl="0" eaLnBrk="0" fontAlgn="base" hangingPunct="0">
        <a:spcBef>
          <a:spcPct val="20000"/>
        </a:spcBef>
        <a:spcAft>
          <a:spcPct val="0"/>
        </a:spcAft>
        <a:buFont typeface="Arial" charset="0"/>
        <a:defRPr sz="2400" kern="1200">
          <a:solidFill>
            <a:schemeClr val="tx1"/>
          </a:solidFill>
          <a:latin typeface="+mn-lt"/>
          <a:ea typeface="+mn-ea"/>
          <a:cs typeface="+mn-cs"/>
        </a:defRPr>
      </a:lvl1pPr>
      <a:lvl2pPr marL="557213" indent="-214313" algn="l" rtl="0" eaLnBrk="0" fontAlgn="base" hangingPunct="0">
        <a:spcBef>
          <a:spcPct val="20000"/>
        </a:spcBef>
        <a:spcAft>
          <a:spcPct val="0"/>
        </a:spcAft>
        <a:buClr>
          <a:srgbClr val="0087BA"/>
        </a:buClr>
        <a:buFont typeface="Arial" charset="0"/>
        <a:buChar char="•"/>
        <a:defRPr sz="2100" kern="1200">
          <a:solidFill>
            <a:schemeClr val="tx1"/>
          </a:solidFill>
          <a:latin typeface="+mn-lt"/>
          <a:ea typeface="+mn-ea"/>
          <a:cs typeface="+mn-cs"/>
        </a:defRPr>
      </a:lvl2pPr>
      <a:lvl3pPr marL="857250" indent="-171450" algn="l" rtl="0" eaLnBrk="0" fontAlgn="base" hangingPunct="0">
        <a:spcBef>
          <a:spcPct val="20000"/>
        </a:spcBef>
        <a:spcAft>
          <a:spcPct val="0"/>
        </a:spcAft>
        <a:buClr>
          <a:srgbClr val="0087BA"/>
        </a:buClr>
        <a:buFont typeface="Arial" charset="0"/>
        <a:buChar char="•"/>
        <a:defRPr sz="1800" kern="1200">
          <a:solidFill>
            <a:schemeClr val="tx1"/>
          </a:solidFill>
          <a:latin typeface="+mn-lt"/>
          <a:ea typeface="+mn-ea"/>
          <a:cs typeface="+mn-cs"/>
        </a:defRPr>
      </a:lvl3pPr>
      <a:lvl4pPr marL="1200150" indent="-171450" algn="l" rtl="0" eaLnBrk="0" fontAlgn="base" hangingPunct="0">
        <a:spcBef>
          <a:spcPct val="20000"/>
        </a:spcBef>
        <a:spcAft>
          <a:spcPct val="0"/>
        </a:spcAft>
        <a:buClr>
          <a:srgbClr val="0087BA"/>
        </a:buClr>
        <a:buFont typeface="Arial" charset="0"/>
        <a:buChar char="•"/>
        <a:defRPr sz="1500" kern="1200">
          <a:solidFill>
            <a:schemeClr val="tx1"/>
          </a:solidFill>
          <a:latin typeface="+mn-lt"/>
          <a:ea typeface="+mn-ea"/>
          <a:cs typeface="+mn-cs"/>
        </a:defRPr>
      </a:lvl4pPr>
      <a:lvl5pPr marL="1543050" indent="-171450" algn="l" rtl="0" eaLnBrk="0" fontAlgn="base" hangingPunct="0">
        <a:spcBef>
          <a:spcPct val="20000"/>
        </a:spcBef>
        <a:spcAft>
          <a:spcPct val="0"/>
        </a:spcAft>
        <a:buClr>
          <a:srgbClr val="0087BA"/>
        </a:buClr>
        <a:buFont typeface="Arial"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2653"/>
            <a:ext cx="3898900" cy="1622822"/>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title style</a:t>
            </a:r>
            <a:endParaRPr lang="en-GB"/>
          </a:p>
        </p:txBody>
      </p:sp>
      <p:sp>
        <p:nvSpPr>
          <p:cNvPr id="1027" name="Text Placeholder 2"/>
          <p:cNvSpPr>
            <a:spLocks noGrp="1"/>
          </p:cNvSpPr>
          <p:nvPr>
            <p:ph type="body" idx="1"/>
          </p:nvPr>
        </p:nvSpPr>
        <p:spPr bwMode="auto">
          <a:xfrm>
            <a:off x="457200" y="2143125"/>
            <a:ext cx="8229600" cy="1876425"/>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8" name="Footer Placeholder 3"/>
          <p:cNvSpPr txBox="1">
            <a:spLocks/>
          </p:cNvSpPr>
          <p:nvPr userDrawn="1"/>
        </p:nvSpPr>
        <p:spPr>
          <a:xfrm>
            <a:off x="0" y="4983957"/>
            <a:ext cx="8877300" cy="159544"/>
          </a:xfrm>
          <a:prstGeom prst="rect">
            <a:avLst/>
          </a:prstGeom>
        </p:spPr>
        <p:txBody>
          <a:bodyPr/>
          <a:lstStyle>
            <a:lvl1pPr algn="r">
              <a:defRPr sz="700">
                <a:solidFill>
                  <a:schemeClr val="tx1"/>
                </a:solidFill>
              </a:defRPr>
            </a:lvl1pPr>
          </a:lstStyle>
          <a:p>
            <a:pPr algn="l">
              <a:defRPr/>
            </a:pPr>
            <a:r>
              <a:rPr lang="en-GB" sz="525" dirty="0">
                <a:solidFill>
                  <a:srgbClr val="000000"/>
                </a:solidFill>
                <a:latin typeface="Arial" pitchFamily="34" charset="0"/>
                <a:cs typeface="Arial" pitchFamily="34" charset="0"/>
              </a:rPr>
              <a:t>© The Insights Group Ltd, 2009-2014. All rights reserved.</a:t>
            </a:r>
          </a:p>
        </p:txBody>
      </p:sp>
    </p:spTree>
    <p:extLst>
      <p:ext uri="{BB962C8B-B14F-4D97-AF65-F5344CB8AC3E}">
        <p14:creationId xmlns:p14="http://schemas.microsoft.com/office/powerpoint/2010/main" val="1189130070"/>
      </p:ext>
    </p:extLst>
  </p:cSld>
  <p:clrMap bg1="lt1" tx1="dk1" bg2="lt2" tx2="dk2" accent1="accent1" accent2="accent2" accent3="accent3" accent4="accent4" accent5="accent5" accent6="accent6" hlink="hlink" folHlink="folHlink"/>
  <p:sldLayoutIdLst>
    <p:sldLayoutId id="2147483781" r:id="rId1"/>
    <p:sldLayoutId id="2147483782" r:id="rId2"/>
    <p:sldLayoutId id="2147483783" r:id="rId3"/>
    <p:sldLayoutId id="2147483784" r:id="rId4"/>
    <p:sldLayoutId id="2147483785" r:id="rId5"/>
    <p:sldLayoutId id="2147483786" r:id="rId6"/>
    <p:sldLayoutId id="2147483787" r:id="rId7"/>
    <p:sldLayoutId id="2147483788" r:id="rId8"/>
    <p:sldLayoutId id="2147483789" r:id="rId9"/>
    <p:sldLayoutId id="2147483790" r:id="rId10"/>
    <p:sldLayoutId id="2147483791" r:id="rId11"/>
    <p:sldLayoutId id="2147483792" r:id="rId12"/>
    <p:sldLayoutId id="2147483793" r:id="rId13"/>
    <p:sldLayoutId id="2147483794" r:id="rId14"/>
    <p:sldLayoutId id="2147483795" r:id="rId15"/>
    <p:sldLayoutId id="2147483796" r:id="rId16"/>
    <p:sldLayoutId id="2147483797" r:id="rId17"/>
    <p:sldLayoutId id="2147483798" r:id="rId18"/>
  </p:sldLayoutIdLst>
  <p:txStyles>
    <p:titleStyle>
      <a:lvl1pPr algn="l" rtl="0" eaLnBrk="0" fontAlgn="base" hangingPunct="0">
        <a:spcBef>
          <a:spcPct val="0"/>
        </a:spcBef>
        <a:spcAft>
          <a:spcPct val="0"/>
        </a:spcAft>
        <a:defRPr sz="3300" kern="1200">
          <a:solidFill>
            <a:schemeClr val="tx1"/>
          </a:solidFill>
          <a:latin typeface="Arial" pitchFamily="34" charset="0"/>
          <a:ea typeface="+mj-ea"/>
          <a:cs typeface="Arial" pitchFamily="34" charset="0"/>
        </a:defRPr>
      </a:lvl1pPr>
      <a:lvl2pPr algn="l" rtl="0" eaLnBrk="0" fontAlgn="base" hangingPunct="0">
        <a:spcBef>
          <a:spcPct val="0"/>
        </a:spcBef>
        <a:spcAft>
          <a:spcPct val="0"/>
        </a:spcAft>
        <a:defRPr sz="3300">
          <a:solidFill>
            <a:schemeClr val="tx1"/>
          </a:solidFill>
          <a:latin typeface="Arial" charset="0"/>
          <a:cs typeface="Arial" charset="0"/>
        </a:defRPr>
      </a:lvl2pPr>
      <a:lvl3pPr algn="l" rtl="0" eaLnBrk="0" fontAlgn="base" hangingPunct="0">
        <a:spcBef>
          <a:spcPct val="0"/>
        </a:spcBef>
        <a:spcAft>
          <a:spcPct val="0"/>
        </a:spcAft>
        <a:defRPr sz="3300">
          <a:solidFill>
            <a:schemeClr val="tx1"/>
          </a:solidFill>
          <a:latin typeface="Arial" charset="0"/>
          <a:cs typeface="Arial" charset="0"/>
        </a:defRPr>
      </a:lvl3pPr>
      <a:lvl4pPr algn="l" rtl="0" eaLnBrk="0" fontAlgn="base" hangingPunct="0">
        <a:spcBef>
          <a:spcPct val="0"/>
        </a:spcBef>
        <a:spcAft>
          <a:spcPct val="0"/>
        </a:spcAft>
        <a:defRPr sz="3300">
          <a:solidFill>
            <a:schemeClr val="tx1"/>
          </a:solidFill>
          <a:latin typeface="Arial" charset="0"/>
          <a:cs typeface="Arial" charset="0"/>
        </a:defRPr>
      </a:lvl4pPr>
      <a:lvl5pPr algn="l" rtl="0" eaLnBrk="0" fontAlgn="base" hangingPunct="0">
        <a:spcBef>
          <a:spcPct val="0"/>
        </a:spcBef>
        <a:spcAft>
          <a:spcPct val="0"/>
        </a:spcAft>
        <a:defRPr sz="3300">
          <a:solidFill>
            <a:schemeClr val="tx1"/>
          </a:solidFill>
          <a:latin typeface="Arial" charset="0"/>
          <a:cs typeface="Arial" charset="0"/>
        </a:defRPr>
      </a:lvl5pPr>
      <a:lvl6pPr marL="342900" algn="l" rtl="0" fontAlgn="base">
        <a:spcBef>
          <a:spcPct val="0"/>
        </a:spcBef>
        <a:spcAft>
          <a:spcPct val="0"/>
        </a:spcAft>
        <a:defRPr sz="3300">
          <a:solidFill>
            <a:schemeClr val="tx1"/>
          </a:solidFill>
          <a:latin typeface="Arial" charset="0"/>
          <a:cs typeface="Arial" charset="0"/>
        </a:defRPr>
      </a:lvl6pPr>
      <a:lvl7pPr marL="685800" algn="l" rtl="0" fontAlgn="base">
        <a:spcBef>
          <a:spcPct val="0"/>
        </a:spcBef>
        <a:spcAft>
          <a:spcPct val="0"/>
        </a:spcAft>
        <a:defRPr sz="3300">
          <a:solidFill>
            <a:schemeClr val="tx1"/>
          </a:solidFill>
          <a:latin typeface="Arial" charset="0"/>
          <a:cs typeface="Arial" charset="0"/>
        </a:defRPr>
      </a:lvl7pPr>
      <a:lvl8pPr marL="1028700" algn="l" rtl="0" fontAlgn="base">
        <a:spcBef>
          <a:spcPct val="0"/>
        </a:spcBef>
        <a:spcAft>
          <a:spcPct val="0"/>
        </a:spcAft>
        <a:defRPr sz="3300">
          <a:solidFill>
            <a:schemeClr val="tx1"/>
          </a:solidFill>
          <a:latin typeface="Arial" charset="0"/>
          <a:cs typeface="Arial" charset="0"/>
        </a:defRPr>
      </a:lvl8pPr>
      <a:lvl9pPr marL="1371600" algn="l" rtl="0" fontAlgn="base">
        <a:spcBef>
          <a:spcPct val="0"/>
        </a:spcBef>
        <a:spcAft>
          <a:spcPct val="0"/>
        </a:spcAft>
        <a:defRPr sz="3300">
          <a:solidFill>
            <a:schemeClr val="tx1"/>
          </a:solidFill>
          <a:latin typeface="Arial" charset="0"/>
          <a:cs typeface="Arial" charset="0"/>
        </a:defRPr>
      </a:lvl9pPr>
    </p:titleStyle>
    <p:bodyStyle>
      <a:lvl1pPr marL="257175" indent="-257175" algn="l" rtl="0" eaLnBrk="0" fontAlgn="base" hangingPunct="0">
        <a:spcBef>
          <a:spcPct val="20000"/>
        </a:spcBef>
        <a:spcAft>
          <a:spcPct val="0"/>
        </a:spcAft>
        <a:buFont typeface="Arial" charset="0"/>
        <a:buChar char="•"/>
        <a:defRPr sz="2400" kern="1200">
          <a:solidFill>
            <a:schemeClr val="tx1"/>
          </a:solidFill>
          <a:latin typeface="Arial" pitchFamily="34" charset="0"/>
          <a:ea typeface="+mn-ea"/>
          <a:cs typeface="Arial" pitchFamily="34" charset="0"/>
        </a:defRPr>
      </a:lvl1pPr>
      <a:lvl2pPr marL="557213" indent="-214313" algn="l" rtl="0" eaLnBrk="0" fontAlgn="base" hangingPunct="0">
        <a:spcBef>
          <a:spcPct val="20000"/>
        </a:spcBef>
        <a:spcAft>
          <a:spcPct val="0"/>
        </a:spcAft>
        <a:buFont typeface="Arial" charset="0"/>
        <a:buChar char="–"/>
        <a:defRPr sz="2100" kern="1200">
          <a:solidFill>
            <a:schemeClr val="tx1"/>
          </a:solidFill>
          <a:latin typeface="Arial" pitchFamily="34" charset="0"/>
          <a:ea typeface="+mn-ea"/>
          <a:cs typeface="Arial" pitchFamily="34" charset="0"/>
        </a:defRPr>
      </a:lvl2pPr>
      <a:lvl3pPr marL="857250" indent="-171450" algn="l" rtl="0" eaLnBrk="0" fontAlgn="base" hangingPunct="0">
        <a:spcBef>
          <a:spcPct val="20000"/>
        </a:spcBef>
        <a:spcAft>
          <a:spcPct val="0"/>
        </a:spcAft>
        <a:buFont typeface="Arial" charset="0"/>
        <a:buChar char="•"/>
        <a:defRPr sz="1800" kern="1200">
          <a:solidFill>
            <a:schemeClr val="tx1"/>
          </a:solidFill>
          <a:latin typeface="Arial" pitchFamily="34" charset="0"/>
          <a:ea typeface="+mn-ea"/>
          <a:cs typeface="Arial" pitchFamily="34" charset="0"/>
        </a:defRPr>
      </a:lvl3pPr>
      <a:lvl4pPr marL="1200150" indent="-171450" algn="l" rtl="0" eaLnBrk="0" fontAlgn="base" hangingPunct="0">
        <a:spcBef>
          <a:spcPct val="20000"/>
        </a:spcBef>
        <a:spcAft>
          <a:spcPct val="0"/>
        </a:spcAft>
        <a:buFont typeface="Arial" charset="0"/>
        <a:buChar char="–"/>
        <a:defRPr sz="1500" kern="1200">
          <a:solidFill>
            <a:schemeClr val="tx1"/>
          </a:solidFill>
          <a:latin typeface="Arial" pitchFamily="34" charset="0"/>
          <a:ea typeface="+mn-ea"/>
          <a:cs typeface="Arial" pitchFamily="34" charset="0"/>
        </a:defRPr>
      </a:lvl4pPr>
      <a:lvl5pPr marL="1543050" indent="-171450" algn="l" rtl="0" eaLnBrk="0" fontAlgn="base" hangingPunct="0">
        <a:spcBef>
          <a:spcPct val="20000"/>
        </a:spcBef>
        <a:spcAft>
          <a:spcPct val="0"/>
        </a:spcAft>
        <a:buFont typeface="Arial" charset="0"/>
        <a:buChar char="»"/>
        <a:defRPr sz="1500" kern="1200">
          <a:solidFill>
            <a:schemeClr val="tx1"/>
          </a:solidFill>
          <a:latin typeface="Arial" pitchFamily="34" charset="0"/>
          <a:ea typeface="+mn-ea"/>
          <a:cs typeface="Arial" pitchFamily="34" charset="0"/>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51520" y="303498"/>
            <a:ext cx="8640960" cy="857250"/>
          </a:xfrm>
          <a:prstGeom prst="rect">
            <a:avLst/>
          </a:prstGeom>
        </p:spPr>
        <p:txBody>
          <a:bodyPr vert="horz" lIns="91440" tIns="45720" rIns="91440" bIns="45720" rtlCol="0" anchor="ctr">
            <a:normAutofit/>
          </a:bodyPr>
          <a:lstStyle/>
          <a:p>
            <a:r>
              <a:rPr lang="en-US"/>
              <a:t>Click to edit Master title style</a:t>
            </a:r>
            <a:endParaRPr lang="en-GB" dirty="0"/>
          </a:p>
        </p:txBody>
      </p:sp>
      <p:sp>
        <p:nvSpPr>
          <p:cNvPr id="3" name="Text Placeholder 2"/>
          <p:cNvSpPr>
            <a:spLocks noGrp="1"/>
          </p:cNvSpPr>
          <p:nvPr>
            <p:ph type="body" idx="1"/>
          </p:nvPr>
        </p:nvSpPr>
        <p:spPr>
          <a:xfrm>
            <a:off x="251520" y="1275607"/>
            <a:ext cx="8640960" cy="326501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Tree>
    <p:extLst>
      <p:ext uri="{BB962C8B-B14F-4D97-AF65-F5344CB8AC3E}">
        <p14:creationId xmlns:p14="http://schemas.microsoft.com/office/powerpoint/2010/main" val="522816859"/>
      </p:ext>
    </p:extLst>
  </p:cSld>
  <p:clrMap bg1="lt1" tx1="dk1" bg2="lt2" tx2="dk2" accent1="accent1" accent2="accent2" accent3="accent3" accent4="accent4" accent5="accent5" accent6="accent6" hlink="hlink" folHlink="folHlink"/>
  <p:sldLayoutIdLst>
    <p:sldLayoutId id="2147483800" r:id="rId1"/>
    <p:sldLayoutId id="2147483801" r:id="rId2"/>
    <p:sldLayoutId id="2147483802" r:id="rId3"/>
    <p:sldLayoutId id="2147483803" r:id="rId4"/>
    <p:sldLayoutId id="2147483804" r:id="rId5"/>
    <p:sldLayoutId id="2147483805" r:id="rId6"/>
    <p:sldLayoutId id="2147483806" r:id="rId7"/>
    <p:sldLayoutId id="2147483807" r:id="rId8"/>
    <p:sldLayoutId id="2147483808" r:id="rId9"/>
    <p:sldLayoutId id="2147483809" r:id="rId10"/>
    <p:sldLayoutId id="2147483810" r:id="rId11"/>
    <p:sldLayoutId id="2147483811" r:id="rId12"/>
    <p:sldLayoutId id="2147483812" r:id="rId13"/>
    <p:sldLayoutId id="2147483813" r:id="rId14"/>
    <p:sldLayoutId id="2147483814" r:id="rId15"/>
    <p:sldLayoutId id="2147483815" r:id="rId16"/>
    <p:sldLayoutId id="2147483816" r:id="rId17"/>
    <p:sldLayoutId id="2147483817" r:id="rId18"/>
    <p:sldLayoutId id="2147483818" r:id="rId19"/>
  </p:sldLayoutIdLst>
  <p:hf sldNum="0" hdr="0" dt="0"/>
  <p:txStyles>
    <p:titleStyle>
      <a:lvl1pPr algn="l" defTabSz="685800" rtl="0" eaLnBrk="1" latinLnBrk="0" hangingPunct="1">
        <a:spcBef>
          <a:spcPct val="0"/>
        </a:spcBef>
        <a:buNone/>
        <a:defRPr sz="3000" kern="1200">
          <a:solidFill>
            <a:schemeClr val="tx1"/>
          </a:solidFill>
          <a:latin typeface="+mj-lt"/>
          <a:ea typeface="+mj-ea"/>
          <a:cs typeface="+mj-cs"/>
        </a:defRPr>
      </a:lvl1pPr>
    </p:titleStyle>
    <p:bodyStyle>
      <a:lvl1pPr marL="0" indent="0" algn="l" defTabSz="685800" rtl="0" eaLnBrk="1" latinLnBrk="0" hangingPunct="1">
        <a:spcBef>
          <a:spcPct val="20000"/>
        </a:spcBef>
        <a:buFont typeface="Arial" pitchFamily="34" charset="0"/>
        <a:buNone/>
        <a:defRPr sz="2400" kern="1200">
          <a:solidFill>
            <a:schemeClr val="tx1"/>
          </a:solidFill>
          <a:latin typeface="+mn-lt"/>
          <a:ea typeface="+mn-ea"/>
          <a:cs typeface="+mn-cs"/>
        </a:defRPr>
      </a:lvl1pPr>
      <a:lvl2pPr marL="557213" indent="-214313" algn="l" defTabSz="685800" rtl="0" eaLnBrk="1" latinLnBrk="0" hangingPunct="1">
        <a:spcBef>
          <a:spcPct val="20000"/>
        </a:spcBef>
        <a:buClr>
          <a:srgbClr val="0087BA"/>
        </a:buClr>
        <a:buFont typeface="Arial" pitchFamily="34" charset="0"/>
        <a:buChar char="•"/>
        <a:defRPr sz="2100" kern="1200">
          <a:solidFill>
            <a:schemeClr val="tx1"/>
          </a:solidFill>
          <a:latin typeface="+mn-lt"/>
          <a:ea typeface="+mn-ea"/>
          <a:cs typeface="+mn-cs"/>
        </a:defRPr>
      </a:lvl2pPr>
      <a:lvl3pPr marL="857250" indent="-171450" algn="l" defTabSz="685800" rtl="0" eaLnBrk="1" latinLnBrk="0" hangingPunct="1">
        <a:spcBef>
          <a:spcPct val="20000"/>
        </a:spcBef>
        <a:buClr>
          <a:srgbClr val="0087BA"/>
        </a:buClr>
        <a:buFont typeface="Arial" pitchFamily="34" charset="0"/>
        <a:buChar char="•"/>
        <a:defRPr sz="1800" kern="1200">
          <a:solidFill>
            <a:schemeClr val="tx1"/>
          </a:solidFill>
          <a:latin typeface="+mn-lt"/>
          <a:ea typeface="+mn-ea"/>
          <a:cs typeface="+mn-cs"/>
        </a:defRPr>
      </a:lvl3pPr>
      <a:lvl4pPr marL="1200150" indent="-171450" algn="l" defTabSz="685800" rtl="0" eaLnBrk="1" latinLnBrk="0" hangingPunct="1">
        <a:spcBef>
          <a:spcPct val="20000"/>
        </a:spcBef>
        <a:buClr>
          <a:srgbClr val="0087BA"/>
        </a:buClr>
        <a:buFont typeface="Arial" pitchFamily="34" charset="0"/>
        <a:buChar char="•"/>
        <a:defRPr sz="1500" kern="1200">
          <a:solidFill>
            <a:schemeClr val="tx1"/>
          </a:solidFill>
          <a:latin typeface="+mn-lt"/>
          <a:ea typeface="+mn-ea"/>
          <a:cs typeface="+mn-cs"/>
        </a:defRPr>
      </a:lvl4pPr>
      <a:lvl5pPr marL="1543050" indent="-171450" algn="l" defTabSz="685800" rtl="0" eaLnBrk="1" latinLnBrk="0" hangingPunct="1">
        <a:spcBef>
          <a:spcPct val="20000"/>
        </a:spcBef>
        <a:buClr>
          <a:srgbClr val="0087BA"/>
        </a:buClr>
        <a:buFont typeface="Arial"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9.xml"/></Relationships>
</file>

<file path=ppt/slides/_rels/slide2.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2.xml"/><Relationship Id="rId1" Type="http://schemas.openxmlformats.org/officeDocument/2006/relationships/slideLayout" Target="../slideLayouts/slideLayout68.xml"/></Relationships>
</file>

<file path=ppt/slides/_rels/slide3.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notesSlide" Target="../notesSlides/notesSlide3.xml"/><Relationship Id="rId1" Type="http://schemas.openxmlformats.org/officeDocument/2006/relationships/slideLayout" Target="../slideLayouts/slideLayout3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6.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5.xml"/><Relationship Id="rId1" Type="http://schemas.openxmlformats.org/officeDocument/2006/relationships/slideLayout" Target="../slideLayouts/slideLayout14.xml"/><Relationship Id="rId4" Type="http://schemas.openxmlformats.org/officeDocument/2006/relationships/image" Target="../media/image47.svg"/></Relationships>
</file>

<file path=ppt/slides/_rels/slide7.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6.xml"/><Relationship Id="rId1" Type="http://schemas.openxmlformats.org/officeDocument/2006/relationships/slideLayout" Target="../slideLayouts/slideLayout16.xml"/></Relationships>
</file>

<file path=ppt/slides/_rels/slide8.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7.xml"/><Relationship Id="rId1" Type="http://schemas.openxmlformats.org/officeDocument/2006/relationships/slideLayout" Target="../slideLayouts/slideLayout17.xml"/></Relationships>
</file>

<file path=ppt/slides/_rels/slide9.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8.xml"/><Relationship Id="rId1" Type="http://schemas.openxmlformats.org/officeDocument/2006/relationships/slideLayout" Target="../slideLayouts/slideLayout17.xml"/><Relationship Id="rId4" Type="http://schemas.openxmlformats.org/officeDocument/2006/relationships/image" Target="../media/image51.png"/></Relationships>
</file>

<file path=ppt/slides/_rels/slide10.xml.rels><?xml version="1.0" encoding="UTF-8" standalone="yes"?>
<Relationships xmlns="http://schemas.openxmlformats.org/package/2006/relationships"><Relationship Id="rId3" Type="http://schemas.openxmlformats.org/officeDocument/2006/relationships/image" Target="../media/image53.jpeg"/><Relationship Id="rId2" Type="http://schemas.openxmlformats.org/officeDocument/2006/relationships/image" Target="../media/image52.jpeg"/><Relationship Id="rId1" Type="http://schemas.openxmlformats.org/officeDocument/2006/relationships/slideLayout" Target="../slideLayouts/slideLayout17.xml"/></Relationships>
</file>

<file path=ppt/slides/_rels/slide11.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9.xml"/><Relationship Id="rId1" Type="http://schemas.openxmlformats.org/officeDocument/2006/relationships/slideLayout" Target="../slideLayouts/slideLayout3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13.xml"/><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notesSlide" Target="../notesSlides/notesSlide14.xml"/><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0.xml"/></Relationships>
</file>

<file path=ppt/slides/_rels/slide18.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notesSlide" Target="../notesSlides/notesSlide16.xml"/><Relationship Id="rId1" Type="http://schemas.openxmlformats.org/officeDocument/2006/relationships/slideLayout" Target="../slideLayouts/slideLayout1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2.xml"/></Relationships>
</file>

<file path=ppt/slides/_rels/slide20.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notesSlide" Target="../notesSlides/notesSlide18.xml"/><Relationship Id="rId1" Type="http://schemas.openxmlformats.org/officeDocument/2006/relationships/slideLayout" Target="../slideLayouts/slideLayout1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1.xml"/></Relationships>
</file>

<file path=ppt/slides/_rels/slide22.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notesSlide" Target="../notesSlides/notesSlide20.xml"/><Relationship Id="rId1" Type="http://schemas.openxmlformats.org/officeDocument/2006/relationships/slideLayout" Target="../slideLayouts/slideLayout1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3.xml"/></Relationships>
</file>

<file path=ppt/slides/_rels/slide24.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notesSlide" Target="../notesSlides/notesSlide22.xml"/><Relationship Id="rId1" Type="http://schemas.openxmlformats.org/officeDocument/2006/relationships/slideLayout" Target="../slideLayouts/slideLayout14.xml"/></Relationships>
</file>

<file path=ppt/slides/_rels/slide25.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notesSlide" Target="../notesSlides/notesSlide23.xml"/><Relationship Id="rId1" Type="http://schemas.openxmlformats.org/officeDocument/2006/relationships/slideLayout" Target="../slideLayouts/slideLayout14.xml"/></Relationships>
</file>

<file path=ppt/slides/_rels/slide26.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24.xml"/><Relationship Id="rId1" Type="http://schemas.openxmlformats.org/officeDocument/2006/relationships/slideLayout" Target="../slideLayouts/slideLayout15.xml"/><Relationship Id="rId4" Type="http://schemas.openxmlformats.org/officeDocument/2006/relationships/image" Target="../media/image58.jpeg"/></Relationships>
</file>

<file path=ppt/slides/_rels/slide27.xml.rels><?xml version="1.0" encoding="UTF-8" standalone="yes"?>
<Relationships xmlns="http://schemas.openxmlformats.org/package/2006/relationships"><Relationship Id="rId2" Type="http://schemas.openxmlformats.org/officeDocument/2006/relationships/image" Target="../media/image59.jpeg"/><Relationship Id="rId1" Type="http://schemas.openxmlformats.org/officeDocument/2006/relationships/slideLayout" Target="../slideLayouts/slideLayout72.xml"/></Relationships>
</file>

<file path=ppt/slides/_rels/slide28.xml.rels><?xml version="1.0" encoding="UTF-8" standalone="yes"?>
<Relationships xmlns="http://schemas.openxmlformats.org/package/2006/relationships"><Relationship Id="rId3" Type="http://schemas.openxmlformats.org/officeDocument/2006/relationships/image" Target="../media/image60.jpeg"/><Relationship Id="rId2" Type="http://schemas.openxmlformats.org/officeDocument/2006/relationships/notesSlide" Target="../notesSlides/notesSlide25.xml"/><Relationship Id="rId1" Type="http://schemas.openxmlformats.org/officeDocument/2006/relationships/slideLayout" Target="../slideLayouts/slideLayout80.xml"/><Relationship Id="rId4" Type="http://schemas.openxmlformats.org/officeDocument/2006/relationships/image" Target="../media/image61.png"/></Relationships>
</file>

<file path=ppt/slides/_rels/slide29.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26.xml"/><Relationship Id="rId1" Type="http://schemas.openxmlformats.org/officeDocument/2006/relationships/slideLayout" Target="../slideLayouts/slideLayout15.xml"/><Relationship Id="rId4" Type="http://schemas.openxmlformats.org/officeDocument/2006/relationships/image" Target="../media/image58.jpeg"/></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5.xml"/></Relationships>
</file>

<file path=ppt/slides/_rels/slide31.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notesSlide" Target="../notesSlides/notesSlide28.xml"/><Relationship Id="rId1" Type="http://schemas.openxmlformats.org/officeDocument/2006/relationships/slideLayout" Target="../slideLayouts/slideLayout17.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6.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6.xml"/></Relationships>
</file>

<file path=ppt/slides/_rels/slide34.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notesSlide" Target="../notesSlides/notesSlide31.xml"/><Relationship Id="rId1" Type="http://schemas.openxmlformats.org/officeDocument/2006/relationships/slideLayout" Target="../slideLayouts/slideLayout14.xml"/></Relationships>
</file>

<file path=ppt/slides/_rels/slide35.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notesSlide" Target="../notesSlides/notesSlide32.xml"/><Relationship Id="rId1" Type="http://schemas.openxmlformats.org/officeDocument/2006/relationships/slideLayout" Target="../slideLayouts/slideLayout14.xml"/><Relationship Id="rId4" Type="http://schemas.openxmlformats.org/officeDocument/2006/relationships/image" Target="../media/image65.svg"/></Relationships>
</file>

<file path=ppt/slides/_rels/slide36.xml.rels><?xml version="1.0" encoding="UTF-8" standalone="yes"?>
<Relationships xmlns="http://schemas.openxmlformats.org/package/2006/relationships"><Relationship Id="rId3" Type="http://schemas.openxmlformats.org/officeDocument/2006/relationships/image" Target="../media/image67.svg"/><Relationship Id="rId2" Type="http://schemas.openxmlformats.org/officeDocument/2006/relationships/image" Target="../media/image66.png"/><Relationship Id="rId1" Type="http://schemas.openxmlformats.org/officeDocument/2006/relationships/slideLayout" Target="../slideLayouts/slideLayout14.xml"/></Relationships>
</file>

<file path=ppt/slides/_rels/slide37.xml.rels><?xml version="1.0" encoding="UTF-8" standalone="yes"?>
<Relationships xmlns="http://schemas.openxmlformats.org/package/2006/relationships"><Relationship Id="rId3" Type="http://schemas.openxmlformats.org/officeDocument/2006/relationships/image" Target="../media/image69.svg"/><Relationship Id="rId2" Type="http://schemas.openxmlformats.org/officeDocument/2006/relationships/image" Target="../media/image68.png"/><Relationship Id="rId1" Type="http://schemas.openxmlformats.org/officeDocument/2006/relationships/slideLayout" Target="../slideLayouts/slideLayout14.xml"/></Relationships>
</file>

<file path=ppt/slides/_rels/slide38.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notesSlide" Target="../notesSlides/notesSlide33.xml"/><Relationship Id="rId1" Type="http://schemas.openxmlformats.org/officeDocument/2006/relationships/slideLayout" Target="../slideLayouts/slideLayout14.xml"/><Relationship Id="rId4" Type="http://schemas.openxmlformats.org/officeDocument/2006/relationships/image" Target="../media/image71.svg"/></Relationships>
</file>

<file path=ppt/slides/_rels/slide39.xml.rels><?xml version="1.0" encoding="UTF-8" standalone="yes"?>
<Relationships xmlns="http://schemas.openxmlformats.org/package/2006/relationships"><Relationship Id="rId2" Type="http://schemas.openxmlformats.org/officeDocument/2006/relationships/image" Target="../media/image63.png"/><Relationship Id="rId1" Type="http://schemas.openxmlformats.org/officeDocument/2006/relationships/slideLayout" Target="../slideLayouts/slideLayout14.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16.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19.xml"/></Relationships>
</file>

<file path=ppt/slides/_rels/slide42.xml.rels><?xml version="1.0" encoding="UTF-8" standalone="yes"?>
<Relationships xmlns="http://schemas.openxmlformats.org/package/2006/relationships"><Relationship Id="rId3" Type="http://schemas.openxmlformats.org/officeDocument/2006/relationships/image" Target="../media/image72.jpeg"/><Relationship Id="rId2" Type="http://schemas.openxmlformats.org/officeDocument/2006/relationships/notesSlide" Target="../notesSlides/notesSlide36.xml"/><Relationship Id="rId1" Type="http://schemas.openxmlformats.org/officeDocument/2006/relationships/slideLayout" Target="../slideLayouts/slideLayout18.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15.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16.xml"/></Relationships>
</file>

<file path=ppt/slides/_rels/slide45.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notesSlide" Target="../notesSlides/notesSlide39.xml"/><Relationship Id="rId1" Type="http://schemas.openxmlformats.org/officeDocument/2006/relationships/slideLayout" Target="../slideLayouts/slideLayout14.xml"/></Relationships>
</file>

<file path=ppt/slides/_rels/slide46.xml.rels><?xml version="1.0" encoding="UTF-8" standalone="yes"?>
<Relationships xmlns="http://schemas.openxmlformats.org/package/2006/relationships"><Relationship Id="rId3" Type="http://schemas.openxmlformats.org/officeDocument/2006/relationships/image" Target="../media/image74.emf"/><Relationship Id="rId2" Type="http://schemas.openxmlformats.org/officeDocument/2006/relationships/notesSlide" Target="../notesSlides/notesSlide40.xml"/><Relationship Id="rId1" Type="http://schemas.openxmlformats.org/officeDocument/2006/relationships/slideLayout" Target="../slideLayouts/slideLayout16.xml"/></Relationships>
</file>

<file path=ppt/slides/_rels/slide47.xml.rels><?xml version="1.0" encoding="UTF-8" standalone="yes"?>
<Relationships xmlns="http://schemas.openxmlformats.org/package/2006/relationships"><Relationship Id="rId3" Type="http://schemas.openxmlformats.org/officeDocument/2006/relationships/image" Target="../media/image58.jpeg"/><Relationship Id="rId2" Type="http://schemas.openxmlformats.org/officeDocument/2006/relationships/notesSlide" Target="../notesSlides/notesSlide41.xml"/><Relationship Id="rId1" Type="http://schemas.openxmlformats.org/officeDocument/2006/relationships/slideLayout" Target="../slideLayouts/slideLayout105.xml"/></Relationships>
</file>

<file path=ppt/slides/_rels/slide48.xml.rels><?xml version="1.0" encoding="UTF-8" standalone="yes"?>
<Relationships xmlns="http://schemas.openxmlformats.org/package/2006/relationships"><Relationship Id="rId3" Type="http://schemas.openxmlformats.org/officeDocument/2006/relationships/image" Target="../media/image75.jpeg"/><Relationship Id="rId2" Type="http://schemas.openxmlformats.org/officeDocument/2006/relationships/notesSlide" Target="../notesSlides/notesSlide42.xml"/><Relationship Id="rId1" Type="http://schemas.openxmlformats.org/officeDocument/2006/relationships/slideLayout" Target="../slideLayouts/slideLayout18.xml"/></Relationships>
</file>

<file path=ppt/slides/_rels/slide49.xml.rels><?xml version="1.0" encoding="UTF-8" standalone="yes"?>
<Relationships xmlns="http://schemas.openxmlformats.org/package/2006/relationships"><Relationship Id="rId3" Type="http://schemas.openxmlformats.org/officeDocument/2006/relationships/image" Target="../media/image76.png"/><Relationship Id="rId2" Type="http://schemas.openxmlformats.org/officeDocument/2006/relationships/notesSlide" Target="../notesSlides/notesSlide43.xml"/><Relationship Id="rId1" Type="http://schemas.openxmlformats.org/officeDocument/2006/relationships/slideLayout" Target="../slideLayouts/slideLayout16.xml"/></Relationships>
</file>

<file path=ppt/slides/_rels/slide50.xml.rels><?xml version="1.0" encoding="UTF-8" standalone="yes"?>
<Relationships xmlns="http://schemas.openxmlformats.org/package/2006/relationships"><Relationship Id="rId3" Type="http://schemas.openxmlformats.org/officeDocument/2006/relationships/image" Target="../media/image77.png"/><Relationship Id="rId2" Type="http://schemas.openxmlformats.org/officeDocument/2006/relationships/notesSlide" Target="../notesSlides/notesSlide44.xml"/><Relationship Id="rId1" Type="http://schemas.openxmlformats.org/officeDocument/2006/relationships/slideLayout" Target="../slideLayouts/slideLayout14.xml"/></Relationships>
</file>

<file path=ppt/slides/_rels/slide51.xml.rels><?xml version="1.0" encoding="UTF-8" standalone="yes"?>
<Relationships xmlns="http://schemas.openxmlformats.org/package/2006/relationships"><Relationship Id="rId3" Type="http://schemas.openxmlformats.org/officeDocument/2006/relationships/image" Target="../media/image77.png"/><Relationship Id="rId2" Type="http://schemas.openxmlformats.org/officeDocument/2006/relationships/notesSlide" Target="../notesSlides/notesSlide45.xml"/><Relationship Id="rId1" Type="http://schemas.openxmlformats.org/officeDocument/2006/relationships/slideLayout" Target="../slideLayouts/slideLayout14.xml"/></Relationships>
</file>

<file path=ppt/slides/_rels/slide52.xml.rels><?xml version="1.0" encoding="UTF-8" standalone="yes"?>
<Relationships xmlns="http://schemas.openxmlformats.org/package/2006/relationships"><Relationship Id="rId3" Type="http://schemas.openxmlformats.org/officeDocument/2006/relationships/image" Target="../media/image78.png"/><Relationship Id="rId2" Type="http://schemas.openxmlformats.org/officeDocument/2006/relationships/notesSlide" Target="../notesSlides/notesSlide46.xml"/><Relationship Id="rId1" Type="http://schemas.openxmlformats.org/officeDocument/2006/relationships/slideLayout" Target="../slideLayouts/slideLayout39.xml"/></Relationships>
</file>

<file path=ppt/slides/_rels/slide53.xml.rels><?xml version="1.0" encoding="UTF-8" standalone="yes"?>
<Relationships xmlns="http://schemas.openxmlformats.org/package/2006/relationships"><Relationship Id="rId3" Type="http://schemas.openxmlformats.org/officeDocument/2006/relationships/image" Target="../media/image79.jpeg"/><Relationship Id="rId7" Type="http://schemas.openxmlformats.org/officeDocument/2006/relationships/image" Target="../media/image83.jpeg"/><Relationship Id="rId2" Type="http://schemas.openxmlformats.org/officeDocument/2006/relationships/notesSlide" Target="../notesSlides/notesSlide47.xml"/><Relationship Id="rId1" Type="http://schemas.openxmlformats.org/officeDocument/2006/relationships/slideLayout" Target="../slideLayouts/slideLayout40.xml"/><Relationship Id="rId6" Type="http://schemas.openxmlformats.org/officeDocument/2006/relationships/image" Target="../media/image82.jpeg"/><Relationship Id="rId5" Type="http://schemas.openxmlformats.org/officeDocument/2006/relationships/image" Target="../media/image81.png"/><Relationship Id="rId4" Type="http://schemas.openxmlformats.org/officeDocument/2006/relationships/image" Target="../media/image80.png"/></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16.xml"/></Relationships>
</file>

<file path=ppt/slides/_rels/slide55.xml.rels><?xml version="1.0" encoding="UTF-8" standalone="yes"?>
<Relationships xmlns="http://schemas.openxmlformats.org/package/2006/relationships"><Relationship Id="rId3" Type="http://schemas.openxmlformats.org/officeDocument/2006/relationships/image" Target="../media/image84.png"/><Relationship Id="rId2" Type="http://schemas.openxmlformats.org/officeDocument/2006/relationships/notesSlide" Target="../notesSlides/notesSlide49.xml"/><Relationship Id="rId1" Type="http://schemas.openxmlformats.org/officeDocument/2006/relationships/slideLayout" Target="../slideLayouts/slideLayout15.xml"/></Relationships>
</file>

<file path=ppt/slides/_rels/slide56.xml.rels><?xml version="1.0" encoding="UTF-8" standalone="yes"?>
<Relationships xmlns="http://schemas.openxmlformats.org/package/2006/relationships"><Relationship Id="rId3" Type="http://schemas.openxmlformats.org/officeDocument/2006/relationships/image" Target="../media/image85.png"/><Relationship Id="rId2" Type="http://schemas.openxmlformats.org/officeDocument/2006/relationships/notesSlide" Target="../notesSlides/notesSlide50.xml"/><Relationship Id="rId1" Type="http://schemas.openxmlformats.org/officeDocument/2006/relationships/slideLayout" Target="../slideLayouts/slideLayout14.xml"/></Relationships>
</file>

<file path=ppt/slides/_rels/slide57.xml.rels><?xml version="1.0" encoding="UTF-8" standalone="yes"?>
<Relationships xmlns="http://schemas.openxmlformats.org/package/2006/relationships"><Relationship Id="rId3" Type="http://schemas.openxmlformats.org/officeDocument/2006/relationships/image" Target="../media/image85.png"/><Relationship Id="rId2" Type="http://schemas.openxmlformats.org/officeDocument/2006/relationships/notesSlide" Target="../notesSlides/notesSlide51.xml"/><Relationship Id="rId1" Type="http://schemas.openxmlformats.org/officeDocument/2006/relationships/slideLayout" Target="../slideLayouts/slideLayout14.xml"/></Relationships>
</file>

<file path=ppt/slides/_rels/slide58.xml.rels><?xml version="1.0" encoding="UTF-8" standalone="yes"?>
<Relationships xmlns="http://schemas.openxmlformats.org/package/2006/relationships"><Relationship Id="rId3" Type="http://schemas.openxmlformats.org/officeDocument/2006/relationships/image" Target="../media/image86.png"/><Relationship Id="rId2" Type="http://schemas.openxmlformats.org/officeDocument/2006/relationships/notesSlide" Target="../notesSlides/notesSlide52.xml"/><Relationship Id="rId1" Type="http://schemas.openxmlformats.org/officeDocument/2006/relationships/slideLayout" Target="../slideLayouts/slideLayout14.xml"/></Relationships>
</file>

<file path=ppt/slides/_rels/slide59.xml.rels><?xml version="1.0" encoding="UTF-8" standalone="yes"?>
<Relationships xmlns="http://schemas.openxmlformats.org/package/2006/relationships"><Relationship Id="rId3" Type="http://schemas.openxmlformats.org/officeDocument/2006/relationships/image" Target="../media/image85.png"/><Relationship Id="rId2" Type="http://schemas.openxmlformats.org/officeDocument/2006/relationships/notesSlide" Target="../notesSlides/notesSlide53.xml"/><Relationship Id="rId1" Type="http://schemas.openxmlformats.org/officeDocument/2006/relationships/slideLayout" Target="../slideLayouts/slideLayout14.xml"/></Relationships>
</file>

<file path=ppt/slides/_rels/slide60.xml.rels><?xml version="1.0" encoding="UTF-8" standalone="yes"?>
<Relationships xmlns="http://schemas.openxmlformats.org/package/2006/relationships"><Relationship Id="rId3" Type="http://schemas.openxmlformats.org/officeDocument/2006/relationships/image" Target="../media/image85.png"/><Relationship Id="rId2" Type="http://schemas.openxmlformats.org/officeDocument/2006/relationships/notesSlide" Target="../notesSlides/notesSlide54.xml"/><Relationship Id="rId1" Type="http://schemas.openxmlformats.org/officeDocument/2006/relationships/slideLayout" Target="../slideLayouts/slideLayout15.xml"/></Relationships>
</file>

<file path=ppt/slides/_rels/slide61.xml.rels><?xml version="1.0" encoding="UTF-8" standalone="yes"?>
<Relationships xmlns="http://schemas.openxmlformats.org/package/2006/relationships"><Relationship Id="rId3" Type="http://schemas.openxmlformats.org/officeDocument/2006/relationships/image" Target="../media/image87.jpg"/><Relationship Id="rId2" Type="http://schemas.openxmlformats.org/officeDocument/2006/relationships/notesSlide" Target="../notesSlides/notesSlide55.xml"/><Relationship Id="rId1" Type="http://schemas.openxmlformats.org/officeDocument/2006/relationships/slideLayout" Target="../slideLayouts/slideLayout14.xml"/></Relationships>
</file>

<file path=ppt/slides/_rels/slide62.xml.rels><?xml version="1.0" encoding="UTF-8" standalone="yes"?>
<Relationships xmlns="http://schemas.openxmlformats.org/package/2006/relationships"><Relationship Id="rId2" Type="http://schemas.openxmlformats.org/officeDocument/2006/relationships/notesSlide" Target="../notesSlides/notesSlide56.xml"/><Relationship Id="rId1" Type="http://schemas.openxmlformats.org/officeDocument/2006/relationships/slideLayout" Target="../slideLayouts/slideLayout10.xml"/></Relationships>
</file>

<file path=ppt/slides/_rels/slide63.xml.rels><?xml version="1.0" encoding="UTF-8" standalone="yes"?>
<Relationships xmlns="http://schemas.openxmlformats.org/package/2006/relationships"><Relationship Id="rId3" Type="http://schemas.openxmlformats.org/officeDocument/2006/relationships/image" Target="../media/image88.emf"/><Relationship Id="rId2" Type="http://schemas.openxmlformats.org/officeDocument/2006/relationships/notesSlide" Target="../notesSlides/notesSlide57.xml"/><Relationship Id="rId1" Type="http://schemas.openxmlformats.org/officeDocument/2006/relationships/slideLayout" Target="../slideLayouts/slideLayout17.xml"/></Relationships>
</file>

<file path=ppt/slides/_rels/slide64.xml.rels><?xml version="1.0" encoding="UTF-8" standalone="yes"?>
<Relationships xmlns="http://schemas.openxmlformats.org/package/2006/relationships"><Relationship Id="rId3" Type="http://schemas.openxmlformats.org/officeDocument/2006/relationships/image" Target="../media/image89.png"/><Relationship Id="rId2" Type="http://schemas.openxmlformats.org/officeDocument/2006/relationships/notesSlide" Target="../notesSlides/notesSlide58.xml"/><Relationship Id="rId1" Type="http://schemas.openxmlformats.org/officeDocument/2006/relationships/slideLayout" Target="../slideLayouts/slideLayout14.xml"/></Relationships>
</file>

<file path=ppt/slides/_rels/slide65.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notesSlide" Target="../notesSlides/notesSlide59.xml"/><Relationship Id="rId1" Type="http://schemas.openxmlformats.org/officeDocument/2006/relationships/slideLayout" Target="../slideLayouts/slideLayout14.xml"/></Relationships>
</file>

<file path=ppt/slides/_rels/slide66.xml.rels><?xml version="1.0" encoding="UTF-8" standalone="yes"?>
<Relationships xmlns="http://schemas.openxmlformats.org/package/2006/relationships"><Relationship Id="rId3" Type="http://schemas.openxmlformats.org/officeDocument/2006/relationships/image" Target="../media/image90.png"/><Relationship Id="rId2" Type="http://schemas.openxmlformats.org/officeDocument/2006/relationships/notesSlide" Target="../notesSlides/notesSlide60.xml"/><Relationship Id="rId1" Type="http://schemas.openxmlformats.org/officeDocument/2006/relationships/slideLayout" Target="../slideLayouts/slideLayout14.xml"/><Relationship Id="rId4" Type="http://schemas.openxmlformats.org/officeDocument/2006/relationships/image" Target="../media/image91.svg"/></Relationships>
</file>

<file path=ppt/slides/_rels/slide67.xml.rels><?xml version="1.0" encoding="UTF-8" standalone="yes"?>
<Relationships xmlns="http://schemas.openxmlformats.org/package/2006/relationships"><Relationship Id="rId3" Type="http://schemas.openxmlformats.org/officeDocument/2006/relationships/image" Target="../media/image92.png"/><Relationship Id="rId2" Type="http://schemas.openxmlformats.org/officeDocument/2006/relationships/notesSlide" Target="../notesSlides/notesSlide61.xml"/><Relationship Id="rId1" Type="http://schemas.openxmlformats.org/officeDocument/2006/relationships/slideLayout" Target="../slideLayouts/slideLayout18.xml"/><Relationship Id="rId4" Type="http://schemas.openxmlformats.org/officeDocument/2006/relationships/image" Target="../media/image93.svg"/></Relationships>
</file>

<file path=ppt/slides/_rels/slide68.xml.rels><?xml version="1.0" encoding="UTF-8" standalone="yes"?>
<Relationships xmlns="http://schemas.openxmlformats.org/package/2006/relationships"><Relationship Id="rId3" Type="http://schemas.openxmlformats.org/officeDocument/2006/relationships/image" Target="../media/image92.png"/><Relationship Id="rId2" Type="http://schemas.openxmlformats.org/officeDocument/2006/relationships/notesSlide" Target="../notesSlides/notesSlide62.xml"/><Relationship Id="rId1" Type="http://schemas.openxmlformats.org/officeDocument/2006/relationships/slideLayout" Target="../slideLayouts/slideLayout18.xml"/><Relationship Id="rId4" Type="http://schemas.openxmlformats.org/officeDocument/2006/relationships/image" Target="../media/image93.svg"/></Relationships>
</file>

<file path=ppt/slides/_rels/slide69.xml.rels><?xml version="1.0" encoding="UTF-8" standalone="yes"?>
<Relationships xmlns="http://schemas.openxmlformats.org/package/2006/relationships"><Relationship Id="rId3" Type="http://schemas.openxmlformats.org/officeDocument/2006/relationships/image" Target="../media/image92.png"/><Relationship Id="rId2" Type="http://schemas.openxmlformats.org/officeDocument/2006/relationships/notesSlide" Target="../notesSlides/notesSlide63.xml"/><Relationship Id="rId1" Type="http://schemas.openxmlformats.org/officeDocument/2006/relationships/slideLayout" Target="../slideLayouts/slideLayout18.xml"/><Relationship Id="rId4" Type="http://schemas.openxmlformats.org/officeDocument/2006/relationships/image" Target="../media/image93.svg"/></Relationships>
</file>

<file path=ppt/slides/_rels/slide70.xml.rels><?xml version="1.0" encoding="UTF-8" standalone="yes"?>
<Relationships xmlns="http://schemas.openxmlformats.org/package/2006/relationships"><Relationship Id="rId3" Type="http://schemas.openxmlformats.org/officeDocument/2006/relationships/image" Target="../media/image92.png"/><Relationship Id="rId2" Type="http://schemas.openxmlformats.org/officeDocument/2006/relationships/notesSlide" Target="../notesSlides/notesSlide64.xml"/><Relationship Id="rId1" Type="http://schemas.openxmlformats.org/officeDocument/2006/relationships/slideLayout" Target="../slideLayouts/slideLayout18.xml"/><Relationship Id="rId4" Type="http://schemas.openxmlformats.org/officeDocument/2006/relationships/image" Target="../media/image93.svg"/></Relationships>
</file>

<file path=ppt/slides/_rels/slide71.xml.rels><?xml version="1.0" encoding="UTF-8" standalone="yes"?>
<Relationships xmlns="http://schemas.openxmlformats.org/package/2006/relationships"><Relationship Id="rId3" Type="http://schemas.openxmlformats.org/officeDocument/2006/relationships/image" Target="../media/image92.png"/><Relationship Id="rId2" Type="http://schemas.openxmlformats.org/officeDocument/2006/relationships/notesSlide" Target="../notesSlides/notesSlide65.xml"/><Relationship Id="rId1" Type="http://schemas.openxmlformats.org/officeDocument/2006/relationships/slideLayout" Target="../slideLayouts/slideLayout18.xml"/><Relationship Id="rId4" Type="http://schemas.openxmlformats.org/officeDocument/2006/relationships/image" Target="../media/image93.svg"/></Relationships>
</file>

<file path=ppt/slides/_rels/slide72.xml.rels><?xml version="1.0" encoding="UTF-8" standalone="yes"?>
<Relationships xmlns="http://schemas.openxmlformats.org/package/2006/relationships"><Relationship Id="rId8" Type="http://schemas.openxmlformats.org/officeDocument/2006/relationships/image" Target="../media/image99.svg"/><Relationship Id="rId13" Type="http://schemas.openxmlformats.org/officeDocument/2006/relationships/image" Target="../media/image104.png"/><Relationship Id="rId3" Type="http://schemas.openxmlformats.org/officeDocument/2006/relationships/image" Target="../media/image94.png"/><Relationship Id="rId7" Type="http://schemas.openxmlformats.org/officeDocument/2006/relationships/image" Target="../media/image98.png"/><Relationship Id="rId12" Type="http://schemas.openxmlformats.org/officeDocument/2006/relationships/image" Target="../media/image103.svg"/><Relationship Id="rId2" Type="http://schemas.openxmlformats.org/officeDocument/2006/relationships/notesSlide" Target="../notesSlides/notesSlide66.xml"/><Relationship Id="rId1" Type="http://schemas.openxmlformats.org/officeDocument/2006/relationships/slideLayout" Target="../slideLayouts/slideLayout18.xml"/><Relationship Id="rId6" Type="http://schemas.openxmlformats.org/officeDocument/2006/relationships/image" Target="../media/image97.svg"/><Relationship Id="rId11" Type="http://schemas.openxmlformats.org/officeDocument/2006/relationships/image" Target="../media/image102.png"/><Relationship Id="rId5" Type="http://schemas.openxmlformats.org/officeDocument/2006/relationships/image" Target="../media/image96.png"/><Relationship Id="rId10" Type="http://schemas.openxmlformats.org/officeDocument/2006/relationships/image" Target="../media/image101.svg"/><Relationship Id="rId4" Type="http://schemas.openxmlformats.org/officeDocument/2006/relationships/image" Target="../media/image95.svg"/><Relationship Id="rId9" Type="http://schemas.openxmlformats.org/officeDocument/2006/relationships/image" Target="../media/image100.png"/><Relationship Id="rId14" Type="http://schemas.openxmlformats.org/officeDocument/2006/relationships/image" Target="../media/image105.svg"/></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74.xml.rels><?xml version="1.0" encoding="UTF-8" standalone="yes"?>
<Relationships xmlns="http://schemas.openxmlformats.org/package/2006/relationships"><Relationship Id="rId8" Type="http://schemas.openxmlformats.org/officeDocument/2006/relationships/image" Target="../media/image99.svg"/><Relationship Id="rId13" Type="http://schemas.openxmlformats.org/officeDocument/2006/relationships/image" Target="../media/image104.png"/><Relationship Id="rId3" Type="http://schemas.openxmlformats.org/officeDocument/2006/relationships/image" Target="../media/image94.png"/><Relationship Id="rId7" Type="http://schemas.openxmlformats.org/officeDocument/2006/relationships/image" Target="../media/image98.png"/><Relationship Id="rId12" Type="http://schemas.openxmlformats.org/officeDocument/2006/relationships/image" Target="../media/image103.svg"/><Relationship Id="rId2" Type="http://schemas.openxmlformats.org/officeDocument/2006/relationships/notesSlide" Target="../notesSlides/notesSlide67.xml"/><Relationship Id="rId1" Type="http://schemas.openxmlformats.org/officeDocument/2006/relationships/slideLayout" Target="../slideLayouts/slideLayout18.xml"/><Relationship Id="rId6" Type="http://schemas.openxmlformats.org/officeDocument/2006/relationships/image" Target="../media/image97.svg"/><Relationship Id="rId11" Type="http://schemas.openxmlformats.org/officeDocument/2006/relationships/image" Target="../media/image102.png"/><Relationship Id="rId5" Type="http://schemas.openxmlformats.org/officeDocument/2006/relationships/image" Target="../media/image96.png"/><Relationship Id="rId10" Type="http://schemas.openxmlformats.org/officeDocument/2006/relationships/image" Target="../media/image101.svg"/><Relationship Id="rId4" Type="http://schemas.openxmlformats.org/officeDocument/2006/relationships/image" Target="../media/image95.svg"/><Relationship Id="rId9" Type="http://schemas.openxmlformats.org/officeDocument/2006/relationships/image" Target="../media/image100.png"/><Relationship Id="rId14" Type="http://schemas.openxmlformats.org/officeDocument/2006/relationships/image" Target="../media/image105.svg"/></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76.xml.rels><?xml version="1.0" encoding="UTF-8" standalone="yes"?>
<Relationships xmlns="http://schemas.openxmlformats.org/package/2006/relationships"><Relationship Id="rId8" Type="http://schemas.openxmlformats.org/officeDocument/2006/relationships/image" Target="../media/image99.svg"/><Relationship Id="rId13" Type="http://schemas.openxmlformats.org/officeDocument/2006/relationships/image" Target="../media/image104.png"/><Relationship Id="rId3" Type="http://schemas.openxmlformats.org/officeDocument/2006/relationships/image" Target="../media/image94.png"/><Relationship Id="rId7" Type="http://schemas.openxmlformats.org/officeDocument/2006/relationships/image" Target="../media/image98.png"/><Relationship Id="rId12" Type="http://schemas.openxmlformats.org/officeDocument/2006/relationships/image" Target="../media/image103.svg"/><Relationship Id="rId2" Type="http://schemas.openxmlformats.org/officeDocument/2006/relationships/notesSlide" Target="../notesSlides/notesSlide68.xml"/><Relationship Id="rId1" Type="http://schemas.openxmlformats.org/officeDocument/2006/relationships/slideLayout" Target="../slideLayouts/slideLayout18.xml"/><Relationship Id="rId6" Type="http://schemas.openxmlformats.org/officeDocument/2006/relationships/image" Target="../media/image97.svg"/><Relationship Id="rId11" Type="http://schemas.openxmlformats.org/officeDocument/2006/relationships/image" Target="../media/image102.png"/><Relationship Id="rId5" Type="http://schemas.openxmlformats.org/officeDocument/2006/relationships/image" Target="../media/image96.png"/><Relationship Id="rId10" Type="http://schemas.openxmlformats.org/officeDocument/2006/relationships/image" Target="../media/image101.svg"/><Relationship Id="rId4" Type="http://schemas.openxmlformats.org/officeDocument/2006/relationships/image" Target="../media/image95.svg"/><Relationship Id="rId9" Type="http://schemas.openxmlformats.org/officeDocument/2006/relationships/image" Target="../media/image100.png"/><Relationship Id="rId14" Type="http://schemas.openxmlformats.org/officeDocument/2006/relationships/image" Target="../media/image105.svg"/></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27.xml"/></Relationships>
</file>

<file path=ppt/slides/_rels/slide78.xml.rels><?xml version="1.0" encoding="UTF-8" standalone="yes"?>
<Relationships xmlns="http://schemas.openxmlformats.org/package/2006/relationships"><Relationship Id="rId8" Type="http://schemas.openxmlformats.org/officeDocument/2006/relationships/image" Target="../media/image99.svg"/><Relationship Id="rId13" Type="http://schemas.openxmlformats.org/officeDocument/2006/relationships/image" Target="../media/image104.png"/><Relationship Id="rId3" Type="http://schemas.openxmlformats.org/officeDocument/2006/relationships/image" Target="../media/image94.png"/><Relationship Id="rId7" Type="http://schemas.openxmlformats.org/officeDocument/2006/relationships/image" Target="../media/image98.png"/><Relationship Id="rId12" Type="http://schemas.openxmlformats.org/officeDocument/2006/relationships/image" Target="../media/image103.svg"/><Relationship Id="rId2" Type="http://schemas.openxmlformats.org/officeDocument/2006/relationships/notesSlide" Target="../notesSlides/notesSlide69.xml"/><Relationship Id="rId1" Type="http://schemas.openxmlformats.org/officeDocument/2006/relationships/slideLayout" Target="../slideLayouts/slideLayout18.xml"/><Relationship Id="rId6" Type="http://schemas.openxmlformats.org/officeDocument/2006/relationships/image" Target="../media/image97.svg"/><Relationship Id="rId11" Type="http://schemas.openxmlformats.org/officeDocument/2006/relationships/image" Target="../media/image102.png"/><Relationship Id="rId5" Type="http://schemas.openxmlformats.org/officeDocument/2006/relationships/image" Target="../media/image96.png"/><Relationship Id="rId10" Type="http://schemas.openxmlformats.org/officeDocument/2006/relationships/image" Target="../media/image101.svg"/><Relationship Id="rId4" Type="http://schemas.openxmlformats.org/officeDocument/2006/relationships/image" Target="../media/image95.svg"/><Relationship Id="rId9" Type="http://schemas.openxmlformats.org/officeDocument/2006/relationships/image" Target="../media/image100.png"/><Relationship Id="rId14" Type="http://schemas.openxmlformats.org/officeDocument/2006/relationships/image" Target="../media/image105.svg"/></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80.xml.rels><?xml version="1.0" encoding="UTF-8" standalone="yes"?>
<Relationships xmlns="http://schemas.openxmlformats.org/package/2006/relationships"><Relationship Id="rId3" Type="http://schemas.openxmlformats.org/officeDocument/2006/relationships/image" Target="../media/image106.png"/><Relationship Id="rId2" Type="http://schemas.openxmlformats.org/officeDocument/2006/relationships/notesSlide" Target="../notesSlides/notesSlide70.xml"/><Relationship Id="rId1" Type="http://schemas.openxmlformats.org/officeDocument/2006/relationships/slideLayout" Target="../slideLayouts/slideLayout16.xml"/></Relationships>
</file>

<file path=ppt/slides/_rels/slide81.xml.rels><?xml version="1.0" encoding="UTF-8" standalone="yes"?>
<Relationships xmlns="http://schemas.openxmlformats.org/package/2006/relationships"><Relationship Id="rId3" Type="http://schemas.openxmlformats.org/officeDocument/2006/relationships/image" Target="../media/image107.png"/><Relationship Id="rId2" Type="http://schemas.openxmlformats.org/officeDocument/2006/relationships/notesSlide" Target="../notesSlides/notesSlide71.xml"/><Relationship Id="rId1" Type="http://schemas.openxmlformats.org/officeDocument/2006/relationships/slideLayout" Target="../slideLayouts/slideLayout14.xml"/></Relationships>
</file>

<file path=ppt/slides/_rels/slide82.xml.rels><?xml version="1.0" encoding="UTF-8" standalone="yes"?>
<Relationships xmlns="http://schemas.openxmlformats.org/package/2006/relationships"><Relationship Id="rId3" Type="http://schemas.openxmlformats.org/officeDocument/2006/relationships/image" Target="../media/image108.png"/><Relationship Id="rId2" Type="http://schemas.openxmlformats.org/officeDocument/2006/relationships/notesSlide" Target="../notesSlides/notesSlide72.xml"/><Relationship Id="rId1" Type="http://schemas.openxmlformats.org/officeDocument/2006/relationships/slideLayout" Target="../slideLayouts/slideLayout15.xml"/><Relationship Id="rId6" Type="http://schemas.openxmlformats.org/officeDocument/2006/relationships/image" Target="../media/image111.png"/><Relationship Id="rId5" Type="http://schemas.openxmlformats.org/officeDocument/2006/relationships/image" Target="../media/image110.png"/><Relationship Id="rId4" Type="http://schemas.openxmlformats.org/officeDocument/2006/relationships/image" Target="../media/image109.png"/></Relationships>
</file>

<file path=ppt/slides/_rels/slide83.xml.rels><?xml version="1.0" encoding="UTF-8" standalone="yes"?>
<Relationships xmlns="http://schemas.openxmlformats.org/package/2006/relationships"><Relationship Id="rId3" Type="http://schemas.openxmlformats.org/officeDocument/2006/relationships/image" Target="../media/image112.png"/><Relationship Id="rId2" Type="http://schemas.openxmlformats.org/officeDocument/2006/relationships/notesSlide" Target="../notesSlides/notesSlide73.xml"/><Relationship Id="rId1" Type="http://schemas.openxmlformats.org/officeDocument/2006/relationships/slideLayout" Target="../slideLayouts/slideLayout17.xml"/><Relationship Id="rId4" Type="http://schemas.openxmlformats.org/officeDocument/2006/relationships/image" Target="../media/image113.svg"/></Relationships>
</file>

<file path=ppt/slides/_rels/slide84.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74.xml"/><Relationship Id="rId1" Type="http://schemas.openxmlformats.org/officeDocument/2006/relationships/slideLayout" Target="../slideLayouts/slideLayout14.xml"/></Relationships>
</file>

<file path=ppt/slides/_rels/slide85.xml.rels><?xml version="1.0" encoding="UTF-8" standalone="yes"?>
<Relationships xmlns="http://schemas.openxmlformats.org/package/2006/relationships"><Relationship Id="rId3" Type="http://schemas.openxmlformats.org/officeDocument/2006/relationships/image" Target="../media/image114.png"/><Relationship Id="rId2" Type="http://schemas.openxmlformats.org/officeDocument/2006/relationships/notesSlide" Target="../notesSlides/notesSlide75.xml"/><Relationship Id="rId1" Type="http://schemas.openxmlformats.org/officeDocument/2006/relationships/slideLayout" Target="../slideLayouts/slideLayout35.xml"/><Relationship Id="rId4" Type="http://schemas.openxmlformats.org/officeDocument/2006/relationships/image" Target="../media/image115.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a:xfrm>
            <a:off x="1657350" y="1647079"/>
            <a:ext cx="5829300" cy="589364"/>
          </a:xfrm>
        </p:spPr>
        <p:txBody>
          <a:bodyPr>
            <a:normAutofit fontScale="90000"/>
          </a:bodyPr>
          <a:lstStyle/>
          <a:p>
            <a:pPr>
              <a:lnSpc>
                <a:spcPct val="150000"/>
              </a:lnSpc>
              <a:spcBef>
                <a:spcPts val="0"/>
              </a:spcBef>
            </a:pPr>
            <a:r>
              <a:rPr lang="en-US" dirty="0"/>
              <a:t>Insights Discovery An Introduction</a:t>
            </a:r>
            <a:br>
              <a:rPr lang="en-US" dirty="0"/>
            </a:br>
            <a:r>
              <a:rPr lang="en-US" sz="2475" dirty="0"/>
              <a:t>Beginning the Journey …</a:t>
            </a:r>
            <a:br>
              <a:rPr lang="en-GB" dirty="0"/>
            </a:br>
            <a:endParaRPr lang="en-GB" dirty="0"/>
          </a:p>
        </p:txBody>
      </p:sp>
      <p:sp>
        <p:nvSpPr>
          <p:cNvPr id="5" name="Subtitle 4"/>
          <p:cNvSpPr>
            <a:spLocks noGrp="1"/>
          </p:cNvSpPr>
          <p:nvPr>
            <p:ph type="subTitle" idx="1"/>
          </p:nvPr>
        </p:nvSpPr>
        <p:spPr>
          <a:xfrm>
            <a:off x="2166528" y="4656667"/>
            <a:ext cx="4800600" cy="87591"/>
          </a:xfrm>
        </p:spPr>
        <p:txBody>
          <a:bodyPr>
            <a:noAutofit/>
          </a:bodyPr>
          <a:lstStyle/>
          <a:p>
            <a:r>
              <a:rPr lang="en-GB" sz="525" dirty="0"/>
              <a:t>IDA_PPT_3_enGB_Insights Discovery Accreditation Beginning the Journey PowerPoint</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1"/>
          <p:cNvSpPr txBox="1">
            <a:spLocks/>
          </p:cNvSpPr>
          <p:nvPr/>
        </p:nvSpPr>
        <p:spPr>
          <a:xfrm>
            <a:off x="1318183" y="0"/>
            <a:ext cx="3291917" cy="1525198"/>
          </a:xfrm>
          <a:prstGeom prst="rect">
            <a:avLst/>
          </a:prstGeom>
        </p:spPr>
        <p:txBody>
          <a:bodyPr vert="horz" lIns="68580" tIns="34290" rIns="68580" bIns="34290" rtlCol="0" anchor="ctr">
            <a:normAutofit/>
          </a:bodyPr>
          <a:lstStyle>
            <a:lvl1pPr marL="0" indent="0" algn="l" defTabSz="914400" rtl="0" eaLnBrk="1" latinLnBrk="0" hangingPunct="1">
              <a:spcBef>
                <a:spcPct val="20000"/>
              </a:spcBef>
              <a:buFont typeface="Arial" pitchFamily="34" charset="0"/>
              <a:buNone/>
              <a:defRPr sz="3200" kern="1200">
                <a:solidFill>
                  <a:schemeClr val="tx1"/>
                </a:solidFill>
                <a:latin typeface="+mn-lt"/>
                <a:ea typeface="+mn-ea"/>
                <a:cs typeface="+mn-cs"/>
              </a:defRPr>
            </a:lvl1pPr>
            <a:lvl2pPr marL="742950" indent="-285750" algn="l" defTabSz="914400" rtl="0" eaLnBrk="1" latinLnBrk="0" hangingPunct="1">
              <a:spcBef>
                <a:spcPct val="20000"/>
              </a:spcBef>
              <a:buClr>
                <a:srgbClr val="0087BA"/>
              </a:buClr>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Clr>
                <a:srgbClr val="0087BA"/>
              </a:buClr>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Clr>
                <a:srgbClr val="0087BA"/>
              </a:buClr>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Clr>
                <a:srgbClr val="0087BA"/>
              </a:buClr>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defTabSz="685800"/>
            <a:endParaRPr lang="en-GB" sz="3300" dirty="0">
              <a:solidFill>
                <a:srgbClr val="58585A">
                  <a:lumMod val="60000"/>
                  <a:lumOff val="40000"/>
                </a:srgbClr>
              </a:solidFill>
              <a:latin typeface="Arial"/>
              <a:ea typeface="Sketchetik" pitchFamily="2" charset="0"/>
              <a:cs typeface="Arial" pitchFamily="34" charset="0"/>
            </a:endParaRPr>
          </a:p>
        </p:txBody>
      </p:sp>
      <p:sp>
        <p:nvSpPr>
          <p:cNvPr id="2" name="Title 1"/>
          <p:cNvSpPr>
            <a:spLocks noGrp="1"/>
          </p:cNvSpPr>
          <p:nvPr>
            <p:ph type="title" idx="4294967295"/>
          </p:nvPr>
        </p:nvSpPr>
        <p:spPr>
          <a:xfrm>
            <a:off x="1409700" y="-266700"/>
            <a:ext cx="5362575" cy="1622822"/>
          </a:xfrm>
        </p:spPr>
        <p:txBody>
          <a:bodyPr/>
          <a:lstStyle/>
          <a:p>
            <a:r>
              <a:rPr lang="en-GB" dirty="0"/>
              <a:t>Today is about connections</a:t>
            </a:r>
          </a:p>
        </p:txBody>
      </p:sp>
      <p:pic>
        <p:nvPicPr>
          <p:cNvPr id="1027" name="Picture 3" descr="X:\Insights Brand 2011\Insights Discovery Accreditation 2013\IDA refresh pilot 2013\Practitioner Guides\Version 2.2\Graphics\Connections (IDA BTJ) 2.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123950" y="1210873"/>
            <a:ext cx="3090086" cy="2701528"/>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3" descr="X:\Insights Brand 2011\Insights Discovery Accreditation 2013\IDA refresh pilot 2013\Practitioner Guides\Version 2.2\Graphics\Connections (IDA BTJ) 2.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rot="10800000">
            <a:off x="4910914" y="1210873"/>
            <a:ext cx="3090086" cy="2701528"/>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1409701" y="4267491"/>
            <a:ext cx="6591299" cy="507831"/>
          </a:xfrm>
          <a:prstGeom prst="rect">
            <a:avLst/>
          </a:prstGeom>
          <a:noFill/>
        </p:spPr>
        <p:txBody>
          <a:bodyPr wrap="square" rtlCol="0">
            <a:spAutoFit/>
          </a:bodyPr>
          <a:lstStyle/>
          <a:p>
            <a:pPr defTabSz="685800"/>
            <a:r>
              <a:rPr lang="en-GB" sz="2700" dirty="0">
                <a:solidFill>
                  <a:srgbClr val="58585A"/>
                </a:solidFill>
                <a:latin typeface="Arial"/>
              </a:rPr>
              <a:t>Who do you need to connect more with?</a:t>
            </a:r>
          </a:p>
        </p:txBody>
      </p:sp>
    </p:spTree>
    <p:extLst>
      <p:ext uri="{BB962C8B-B14F-4D97-AF65-F5344CB8AC3E}">
        <p14:creationId xmlns:p14="http://schemas.microsoft.com/office/powerpoint/2010/main" val="5027220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X:\Insights Brand 2011\Marketing\Campaigns\2012\Deeper Discovery 2012 email\photos\Fotolia_37192573_M.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629150" y="704851"/>
            <a:ext cx="3089228" cy="3662342"/>
          </a:xfrm>
          <a:prstGeom prst="rect">
            <a:avLst/>
          </a:prstGeom>
          <a:noFill/>
          <a:extLst>
            <a:ext uri="{909E8E84-426E-40DD-AFC4-6F175D3DCCD1}">
              <a14:hiddenFill xmlns:a14="http://schemas.microsoft.com/office/drawing/2010/main">
                <a:solidFill>
                  <a:srgbClr val="FFFFFF"/>
                </a:solidFill>
              </a14:hiddenFill>
            </a:ext>
          </a:extLst>
        </p:spPr>
      </p:pic>
      <p:sp>
        <p:nvSpPr>
          <p:cNvPr id="7" name="Content Placeholder 1"/>
          <p:cNvSpPr txBox="1">
            <a:spLocks noGrp="1"/>
          </p:cNvSpPr>
          <p:nvPr>
            <p:ph type="title"/>
          </p:nvPr>
        </p:nvSpPr>
        <p:spPr/>
        <p:txBody>
          <a:bodyPr>
            <a:normAutofit/>
          </a:bodyPr>
          <a:lstStyle>
            <a:lvl1pPr marL="0" indent="0" algn="l" defTabSz="914400" rtl="0" eaLnBrk="1" latinLnBrk="0" hangingPunct="1">
              <a:spcBef>
                <a:spcPct val="20000"/>
              </a:spcBef>
              <a:buFont typeface="Arial" pitchFamily="34" charset="0"/>
              <a:buNone/>
              <a:defRPr sz="3200" kern="1200">
                <a:solidFill>
                  <a:schemeClr val="tx1"/>
                </a:solidFill>
                <a:latin typeface="+mn-lt"/>
                <a:ea typeface="+mn-ea"/>
                <a:cs typeface="+mn-cs"/>
              </a:defRPr>
            </a:lvl1pPr>
            <a:lvl2pPr marL="742950" indent="-285750" algn="l" defTabSz="914400" rtl="0" eaLnBrk="1" latinLnBrk="0" hangingPunct="1">
              <a:spcBef>
                <a:spcPct val="20000"/>
              </a:spcBef>
              <a:buClr>
                <a:srgbClr val="0087BA"/>
              </a:buClr>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Clr>
                <a:srgbClr val="0087BA"/>
              </a:buClr>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Clr>
                <a:srgbClr val="0087BA"/>
              </a:buClr>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Clr>
                <a:srgbClr val="0087BA"/>
              </a:buClr>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z="3000" dirty="0">
                <a:solidFill>
                  <a:schemeClr val="tx1">
                    <a:lumMod val="65000"/>
                    <a:lumOff val="35000"/>
                  </a:schemeClr>
                </a:solidFill>
                <a:latin typeface="Arial" panose="020B0604020202020204" pitchFamily="34" charset="0"/>
                <a:cs typeface="Arial" panose="020B0604020202020204" pitchFamily="34" charset="0"/>
              </a:rPr>
              <a:t>A child at play</a:t>
            </a:r>
          </a:p>
        </p:txBody>
      </p:sp>
      <p:sp>
        <p:nvSpPr>
          <p:cNvPr id="13" name="Text Placeholder 12"/>
          <p:cNvSpPr>
            <a:spLocks noGrp="1"/>
          </p:cNvSpPr>
          <p:nvPr>
            <p:ph type="body" sz="half" idx="4294967295"/>
          </p:nvPr>
        </p:nvSpPr>
        <p:spPr>
          <a:xfrm>
            <a:off x="1147082" y="1266475"/>
            <a:ext cx="3424918" cy="2769404"/>
          </a:xfrm>
        </p:spPr>
        <p:txBody>
          <a:bodyPr>
            <a:normAutofit/>
          </a:bodyPr>
          <a:lstStyle/>
          <a:p>
            <a:pPr marL="0" indent="0">
              <a:buNone/>
              <a:defRPr/>
            </a:pPr>
            <a:r>
              <a:rPr lang="en-GB" dirty="0">
                <a:solidFill>
                  <a:srgbClr val="D8D8D8">
                    <a:lumMod val="50000"/>
                  </a:srgbClr>
                </a:solidFill>
              </a:rPr>
              <a:t>“Man is most nearly himself when he achieves the seriousness of a child at play.”</a:t>
            </a:r>
          </a:p>
          <a:p>
            <a:pPr marL="0" indent="0">
              <a:buNone/>
              <a:defRPr/>
            </a:pPr>
            <a:r>
              <a:rPr lang="en-GB" dirty="0">
                <a:solidFill>
                  <a:srgbClr val="D8D8D8">
                    <a:lumMod val="50000"/>
                  </a:srgbClr>
                </a:solidFill>
              </a:rPr>
              <a:t>– Heraclitus</a:t>
            </a:r>
          </a:p>
          <a:p>
            <a:pPr marL="0" indent="0">
              <a:buNone/>
            </a:pPr>
            <a:endParaRPr lang="en-GB" dirty="0"/>
          </a:p>
        </p:txBody>
      </p:sp>
    </p:spTree>
    <p:extLst>
      <p:ext uri="{BB962C8B-B14F-4D97-AF65-F5344CB8AC3E}">
        <p14:creationId xmlns:p14="http://schemas.microsoft.com/office/powerpoint/2010/main" val="12891161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75B4B945-4FC6-4469-ABFE-9808E8498486}"/>
              </a:ext>
            </a:extLst>
          </p:cNvPr>
          <p:cNvSpPr>
            <a:spLocks noGrp="1"/>
          </p:cNvSpPr>
          <p:nvPr>
            <p:ph idx="1"/>
          </p:nvPr>
        </p:nvSpPr>
        <p:spPr/>
        <p:txBody>
          <a:bodyPr vert="horz" lIns="91440" tIns="45720" rIns="91440" bIns="45720" rtlCol="0" anchor="t">
            <a:normAutofit/>
          </a:bodyPr>
          <a:lstStyle/>
          <a:p>
            <a:r>
              <a:rPr lang="en-GB"/>
              <a:t>Focuses on improving personal, interpersonal and team effectiveness</a:t>
            </a:r>
          </a:p>
          <a:p>
            <a:r>
              <a:rPr lang="en-GB">
                <a:latin typeface="Arial"/>
                <a:cs typeface="Arial"/>
              </a:rPr>
              <a:t>Provides a common language about what drives our behaviour in the workplace</a:t>
            </a:r>
          </a:p>
          <a:p>
            <a:r>
              <a:rPr lang="en-GB"/>
              <a:t>Grounded in the work of psychologist Carl Jung</a:t>
            </a:r>
          </a:p>
          <a:p>
            <a:endParaRPr lang="en-GB"/>
          </a:p>
          <a:p>
            <a:endParaRPr lang="en-GB"/>
          </a:p>
        </p:txBody>
      </p:sp>
      <p:sp>
        <p:nvSpPr>
          <p:cNvPr id="3" name="Title 2">
            <a:extLst>
              <a:ext uri="{FF2B5EF4-FFF2-40B4-BE49-F238E27FC236}">
                <a16:creationId xmlns:a16="http://schemas.microsoft.com/office/drawing/2014/main" id="{76EB27C2-4C5E-436A-9D5C-AC33F0710DA6}"/>
              </a:ext>
            </a:extLst>
          </p:cNvPr>
          <p:cNvSpPr>
            <a:spLocks noGrp="1"/>
          </p:cNvSpPr>
          <p:nvPr>
            <p:ph type="title"/>
          </p:nvPr>
        </p:nvSpPr>
        <p:spPr/>
        <p:txBody>
          <a:bodyPr/>
          <a:lstStyle/>
          <a:p>
            <a:r>
              <a:rPr lang="en-GB"/>
              <a:t>Insights Discovery</a:t>
            </a:r>
          </a:p>
        </p:txBody>
      </p:sp>
    </p:spTree>
    <p:extLst>
      <p:ext uri="{BB962C8B-B14F-4D97-AF65-F5344CB8AC3E}">
        <p14:creationId xmlns:p14="http://schemas.microsoft.com/office/powerpoint/2010/main" val="13562435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ECB2C5-8068-443D-8AA2-8109E1553AE0}"/>
              </a:ext>
            </a:extLst>
          </p:cNvPr>
          <p:cNvSpPr>
            <a:spLocks noGrp="1"/>
          </p:cNvSpPr>
          <p:nvPr>
            <p:ph type="title"/>
          </p:nvPr>
        </p:nvSpPr>
        <p:spPr/>
        <p:txBody>
          <a:bodyPr/>
          <a:lstStyle/>
          <a:p>
            <a:pPr algn="ctr"/>
            <a:r>
              <a:rPr lang="en-GB"/>
              <a:t>Agenda</a:t>
            </a:r>
          </a:p>
        </p:txBody>
      </p:sp>
      <p:sp>
        <p:nvSpPr>
          <p:cNvPr id="3" name="Content Placeholder 2">
            <a:extLst>
              <a:ext uri="{FF2B5EF4-FFF2-40B4-BE49-F238E27FC236}">
                <a16:creationId xmlns:a16="http://schemas.microsoft.com/office/drawing/2014/main" id="{4423251F-B7FE-48DF-BECB-772EFEE4D578}"/>
              </a:ext>
            </a:extLst>
          </p:cNvPr>
          <p:cNvSpPr>
            <a:spLocks noGrp="1"/>
          </p:cNvSpPr>
          <p:nvPr>
            <p:ph idx="10"/>
          </p:nvPr>
        </p:nvSpPr>
        <p:spPr/>
        <p:txBody>
          <a:bodyPr vert="horz" lIns="91440" tIns="45720" rIns="91440" bIns="45720" rtlCol="0" anchor="t">
            <a:normAutofit/>
          </a:bodyPr>
          <a:lstStyle/>
          <a:p>
            <a:r>
              <a:rPr lang="en-GB" dirty="0">
                <a:latin typeface="Arial"/>
                <a:cs typeface="Arial"/>
              </a:rPr>
              <a:t>Perception</a:t>
            </a:r>
          </a:p>
          <a:p>
            <a:r>
              <a:rPr lang="en-GB" dirty="0">
                <a:latin typeface="Arial"/>
                <a:cs typeface="Arial"/>
              </a:rPr>
              <a:t>Colour energies</a:t>
            </a:r>
          </a:p>
          <a:p>
            <a:r>
              <a:rPr lang="en-GB" dirty="0">
                <a:latin typeface="Arial"/>
                <a:cs typeface="Arial"/>
              </a:rPr>
              <a:t>Preferences</a:t>
            </a:r>
          </a:p>
        </p:txBody>
      </p:sp>
      <p:sp>
        <p:nvSpPr>
          <p:cNvPr id="4" name="Content Placeholder 3">
            <a:extLst>
              <a:ext uri="{FF2B5EF4-FFF2-40B4-BE49-F238E27FC236}">
                <a16:creationId xmlns:a16="http://schemas.microsoft.com/office/drawing/2014/main" id="{F2075175-D6F1-422F-B544-B44655DEB92F}"/>
              </a:ext>
            </a:extLst>
          </p:cNvPr>
          <p:cNvSpPr>
            <a:spLocks noGrp="1"/>
          </p:cNvSpPr>
          <p:nvPr>
            <p:ph idx="1"/>
          </p:nvPr>
        </p:nvSpPr>
        <p:spPr/>
        <p:txBody>
          <a:bodyPr vert="horz" lIns="91440" tIns="45720" rIns="91440" bIns="45720" rtlCol="0" anchor="t">
            <a:normAutofit/>
          </a:bodyPr>
          <a:lstStyle/>
          <a:p>
            <a:r>
              <a:rPr lang="en-GB" dirty="0">
                <a:latin typeface="Arial"/>
                <a:cs typeface="Arial"/>
              </a:rPr>
              <a:t>Insights Discovery graphs and wheels</a:t>
            </a:r>
          </a:p>
          <a:p>
            <a:r>
              <a:rPr lang="en-GB" dirty="0">
                <a:latin typeface="Arial"/>
                <a:cs typeface="Arial"/>
              </a:rPr>
              <a:t>Recognising type</a:t>
            </a:r>
          </a:p>
          <a:p>
            <a:r>
              <a:rPr lang="en-GB" dirty="0">
                <a:latin typeface="Arial"/>
                <a:cs typeface="Arial"/>
              </a:rPr>
              <a:t>Adapting and connecting</a:t>
            </a:r>
          </a:p>
        </p:txBody>
      </p:sp>
    </p:spTree>
    <p:extLst>
      <p:ext uri="{BB962C8B-B14F-4D97-AF65-F5344CB8AC3E}">
        <p14:creationId xmlns:p14="http://schemas.microsoft.com/office/powerpoint/2010/main" val="8662963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Graphic 5">
            <a:extLst>
              <a:ext uri="{FF2B5EF4-FFF2-40B4-BE49-F238E27FC236}">
                <a16:creationId xmlns:a16="http://schemas.microsoft.com/office/drawing/2014/main" id="{AF85E281-5F9E-49FC-B1B3-62568B03DC52}"/>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08520" y="967361"/>
            <a:ext cx="10119370" cy="3677944"/>
          </a:xfrm>
          <a:prstGeom prst="rect">
            <a:avLst/>
          </a:prstGeom>
        </p:spPr>
      </p:pic>
      <p:sp>
        <p:nvSpPr>
          <p:cNvPr id="5" name="Content Placeholder 4">
            <a:extLst>
              <a:ext uri="{FF2B5EF4-FFF2-40B4-BE49-F238E27FC236}">
                <a16:creationId xmlns:a16="http://schemas.microsoft.com/office/drawing/2014/main" id="{AD399EC3-555D-48D8-930B-810F14D89279}"/>
              </a:ext>
            </a:extLst>
          </p:cNvPr>
          <p:cNvSpPr>
            <a:spLocks noGrp="1"/>
          </p:cNvSpPr>
          <p:nvPr>
            <p:ph idx="1"/>
          </p:nvPr>
        </p:nvSpPr>
        <p:spPr>
          <a:xfrm>
            <a:off x="503040" y="1419622"/>
            <a:ext cx="3492896" cy="1386154"/>
          </a:xfrm>
        </p:spPr>
        <p:txBody>
          <a:bodyPr/>
          <a:lstStyle/>
          <a:p>
            <a:pPr marL="0" indent="0">
              <a:buNone/>
            </a:pPr>
            <a:r>
              <a:rPr lang="en-GB"/>
              <a:t>Who do you need to connect with more?</a:t>
            </a:r>
          </a:p>
          <a:p>
            <a:endParaRPr lang="en-GB"/>
          </a:p>
        </p:txBody>
      </p:sp>
      <p:sp>
        <p:nvSpPr>
          <p:cNvPr id="4" name="Title 3">
            <a:extLst>
              <a:ext uri="{FF2B5EF4-FFF2-40B4-BE49-F238E27FC236}">
                <a16:creationId xmlns:a16="http://schemas.microsoft.com/office/drawing/2014/main" id="{D0EA5216-AA94-4806-B464-564CE157ADEA}"/>
              </a:ext>
            </a:extLst>
          </p:cNvPr>
          <p:cNvSpPr>
            <a:spLocks noGrp="1"/>
          </p:cNvSpPr>
          <p:nvPr>
            <p:ph type="title"/>
          </p:nvPr>
        </p:nvSpPr>
        <p:spPr/>
        <p:txBody>
          <a:bodyPr/>
          <a:lstStyle/>
          <a:p>
            <a:r>
              <a:rPr lang="en-GB"/>
              <a:t>Today is about connections</a:t>
            </a:r>
          </a:p>
        </p:txBody>
      </p:sp>
    </p:spTree>
    <p:extLst>
      <p:ext uri="{BB962C8B-B14F-4D97-AF65-F5344CB8AC3E}">
        <p14:creationId xmlns:p14="http://schemas.microsoft.com/office/powerpoint/2010/main" val="21511657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 name="Picture 18" descr="steps landscape.png">
            <a:extLst>
              <a:ext uri="{FF2B5EF4-FFF2-40B4-BE49-F238E27FC236}">
                <a16:creationId xmlns:a16="http://schemas.microsoft.com/office/drawing/2014/main" id="{3B6D048A-1B14-4733-823D-5F407E0E1155}"/>
              </a:ext>
            </a:extLst>
          </p:cNvPr>
          <p:cNvPicPr>
            <a:picLocks noChangeAspect="1"/>
          </p:cNvPicPr>
          <p:nvPr/>
        </p:nvPicPr>
        <p:blipFill>
          <a:blip r:embed="rId3" cstate="print"/>
          <a:stretch>
            <a:fillRect/>
          </a:stretch>
        </p:blipFill>
        <p:spPr>
          <a:xfrm>
            <a:off x="816481" y="22505"/>
            <a:ext cx="6992267" cy="4943223"/>
          </a:xfrm>
          <a:prstGeom prst="rect">
            <a:avLst/>
          </a:prstGeom>
        </p:spPr>
      </p:pic>
      <p:sp>
        <p:nvSpPr>
          <p:cNvPr id="37" name="Rectangle 36"/>
          <p:cNvSpPr/>
          <p:nvPr/>
        </p:nvSpPr>
        <p:spPr>
          <a:xfrm>
            <a:off x="921154" y="2535003"/>
            <a:ext cx="2421186" cy="166159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38" name="Rectangle 37"/>
          <p:cNvSpPr/>
          <p:nvPr/>
        </p:nvSpPr>
        <p:spPr>
          <a:xfrm>
            <a:off x="3762498" y="2298314"/>
            <a:ext cx="2421186" cy="113938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39" name="Rectangle 38"/>
          <p:cNvSpPr/>
          <p:nvPr/>
        </p:nvSpPr>
        <p:spPr>
          <a:xfrm>
            <a:off x="3920855" y="1223346"/>
            <a:ext cx="2421186" cy="747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40" name="Rectangle 39"/>
          <p:cNvSpPr/>
          <p:nvPr/>
        </p:nvSpPr>
        <p:spPr>
          <a:xfrm>
            <a:off x="6406892" y="1098998"/>
            <a:ext cx="1238766" cy="747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grpSp>
        <p:nvGrpSpPr>
          <p:cNvPr id="41" name="Group 40"/>
          <p:cNvGrpSpPr/>
          <p:nvPr/>
        </p:nvGrpSpPr>
        <p:grpSpPr>
          <a:xfrm>
            <a:off x="107504" y="2127457"/>
            <a:ext cx="2116898" cy="1035458"/>
            <a:chOff x="0" y="3310735"/>
            <a:chExt cx="2265195" cy="1107996"/>
          </a:xfrm>
        </p:grpSpPr>
        <p:sp>
          <p:nvSpPr>
            <p:cNvPr id="42" name="TextBox 41"/>
            <p:cNvSpPr txBox="1"/>
            <p:nvPr/>
          </p:nvSpPr>
          <p:spPr>
            <a:xfrm>
              <a:off x="0" y="3310735"/>
              <a:ext cx="1830650" cy="1107996"/>
            </a:xfrm>
            <a:prstGeom prst="rect">
              <a:avLst/>
            </a:prstGeom>
            <a:noFill/>
          </p:spPr>
          <p:txBody>
            <a:bodyPr wrap="square" rtlCol="0">
              <a:spAutoFit/>
            </a:bodyPr>
            <a:lstStyle/>
            <a:p>
              <a:pPr algn="r"/>
              <a:r>
                <a:rPr lang="en-GB" sz="1200" b="1">
                  <a:latin typeface="Arial" pitchFamily="34" charset="0"/>
                  <a:cs typeface="Arial" pitchFamily="34" charset="0"/>
                </a:rPr>
                <a:t>Step 1</a:t>
              </a:r>
            </a:p>
            <a:p>
              <a:pPr algn="r"/>
              <a:r>
                <a:rPr lang="en-GB" sz="1200">
                  <a:latin typeface="Arial" pitchFamily="34" charset="0"/>
                  <a:cs typeface="Arial" pitchFamily="34" charset="0"/>
                </a:rPr>
                <a:t>Explore and discover more about yourself</a:t>
              </a:r>
            </a:p>
          </p:txBody>
        </p:sp>
        <p:sp>
          <p:nvSpPr>
            <p:cNvPr id="43" name="Arc 42"/>
            <p:cNvSpPr/>
            <p:nvPr/>
          </p:nvSpPr>
          <p:spPr>
            <a:xfrm rot="20700000">
              <a:off x="1257413" y="3665424"/>
              <a:ext cx="1007782" cy="637954"/>
            </a:xfrm>
            <a:prstGeom prst="arc">
              <a:avLst>
                <a:gd name="adj1" fmla="val 18027937"/>
                <a:gd name="adj2" fmla="val 713384"/>
              </a:avLst>
            </a:prstGeom>
            <a:ln>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latin typeface="Arial" pitchFamily="34" charset="0"/>
                <a:cs typeface="Arial" pitchFamily="34" charset="0"/>
              </a:endParaRPr>
            </a:p>
          </p:txBody>
        </p:sp>
      </p:grpSp>
      <p:grpSp>
        <p:nvGrpSpPr>
          <p:cNvPr id="44" name="Group 43"/>
          <p:cNvGrpSpPr/>
          <p:nvPr/>
        </p:nvGrpSpPr>
        <p:grpSpPr>
          <a:xfrm>
            <a:off x="2527283" y="3075806"/>
            <a:ext cx="3011142" cy="1447023"/>
            <a:chOff x="2483769" y="4375274"/>
            <a:chExt cx="3222084" cy="1548391"/>
          </a:xfrm>
        </p:grpSpPr>
        <p:sp>
          <p:nvSpPr>
            <p:cNvPr id="45" name="TextBox 44"/>
            <p:cNvSpPr txBox="1"/>
            <p:nvPr/>
          </p:nvSpPr>
          <p:spPr>
            <a:xfrm>
              <a:off x="2483769" y="4815670"/>
              <a:ext cx="2887988" cy="1107995"/>
            </a:xfrm>
            <a:prstGeom prst="rect">
              <a:avLst/>
            </a:prstGeom>
            <a:noFill/>
          </p:spPr>
          <p:txBody>
            <a:bodyPr wrap="square" rtlCol="0">
              <a:spAutoFit/>
            </a:bodyPr>
            <a:lstStyle/>
            <a:p>
              <a:pPr algn="r"/>
              <a:r>
                <a:rPr lang="en-GB" sz="1200" b="1">
                  <a:latin typeface="Arial" pitchFamily="34" charset="0"/>
                  <a:cs typeface="Arial" pitchFamily="34" charset="0"/>
                </a:rPr>
                <a:t>Step 2</a:t>
              </a:r>
            </a:p>
            <a:p>
              <a:pPr algn="r"/>
              <a:r>
                <a:rPr lang="en-GB" sz="1200">
                  <a:latin typeface="Arial" pitchFamily="34" charset="0"/>
                  <a:cs typeface="Arial" pitchFamily="34" charset="0"/>
                </a:rPr>
                <a:t>Learn how to recognise and appreciate others’ differences</a:t>
              </a:r>
            </a:p>
          </p:txBody>
        </p:sp>
        <p:sp>
          <p:nvSpPr>
            <p:cNvPr id="46" name="Arc 45"/>
            <p:cNvSpPr/>
            <p:nvPr/>
          </p:nvSpPr>
          <p:spPr>
            <a:xfrm rot="10800000" flipH="1">
              <a:off x="4698071" y="4375274"/>
              <a:ext cx="1007782" cy="637954"/>
            </a:xfrm>
            <a:prstGeom prst="arc">
              <a:avLst>
                <a:gd name="adj1" fmla="val 18027937"/>
                <a:gd name="adj2" fmla="val 69303"/>
              </a:avLst>
            </a:prstGeom>
            <a:ln>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latin typeface="Arial" pitchFamily="34" charset="0"/>
                <a:cs typeface="Arial" pitchFamily="34" charset="0"/>
              </a:endParaRPr>
            </a:p>
          </p:txBody>
        </p:sp>
      </p:grpSp>
      <p:grpSp>
        <p:nvGrpSpPr>
          <p:cNvPr id="47" name="Group 46"/>
          <p:cNvGrpSpPr/>
          <p:nvPr/>
        </p:nvGrpSpPr>
        <p:grpSpPr>
          <a:xfrm>
            <a:off x="1938696" y="1210970"/>
            <a:ext cx="2922584" cy="1035458"/>
            <a:chOff x="2190115" y="2099241"/>
            <a:chExt cx="3127323" cy="1107995"/>
          </a:xfrm>
        </p:grpSpPr>
        <p:sp>
          <p:nvSpPr>
            <p:cNvPr id="48" name="TextBox 47"/>
            <p:cNvSpPr txBox="1"/>
            <p:nvPr/>
          </p:nvSpPr>
          <p:spPr>
            <a:xfrm>
              <a:off x="2190115" y="2099241"/>
              <a:ext cx="2639056" cy="1107995"/>
            </a:xfrm>
            <a:prstGeom prst="rect">
              <a:avLst/>
            </a:prstGeom>
            <a:noFill/>
          </p:spPr>
          <p:txBody>
            <a:bodyPr wrap="square" rtlCol="0">
              <a:spAutoFit/>
            </a:bodyPr>
            <a:lstStyle/>
            <a:p>
              <a:pPr algn="r"/>
              <a:r>
                <a:rPr lang="en-GB" sz="1200" b="1">
                  <a:latin typeface="Arial" pitchFamily="34" charset="0"/>
                  <a:cs typeface="Arial" pitchFamily="34" charset="0"/>
                </a:rPr>
                <a:t>Step 3</a:t>
              </a:r>
            </a:p>
            <a:p>
              <a:pPr algn="r"/>
              <a:r>
                <a:rPr lang="en-GB" sz="1200">
                  <a:latin typeface="Arial" pitchFamily="34" charset="0"/>
                  <a:cs typeface="Arial" pitchFamily="34" charset="0"/>
                </a:rPr>
                <a:t>Learn how to adapt your behaviour to interact more effectively with others</a:t>
              </a:r>
            </a:p>
          </p:txBody>
        </p:sp>
        <p:sp>
          <p:nvSpPr>
            <p:cNvPr id="49" name="Arc 48"/>
            <p:cNvSpPr/>
            <p:nvPr/>
          </p:nvSpPr>
          <p:spPr>
            <a:xfrm rot="20700000">
              <a:off x="4236108" y="2396114"/>
              <a:ext cx="1081330" cy="661729"/>
            </a:xfrm>
            <a:prstGeom prst="arc">
              <a:avLst>
                <a:gd name="adj1" fmla="val 18027937"/>
                <a:gd name="adj2" fmla="val 21094267"/>
              </a:avLst>
            </a:prstGeom>
            <a:ln>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latin typeface="Arial" pitchFamily="34" charset="0"/>
                <a:cs typeface="Arial" pitchFamily="34" charset="0"/>
              </a:endParaRPr>
            </a:p>
          </p:txBody>
        </p:sp>
      </p:grpSp>
      <p:grpSp>
        <p:nvGrpSpPr>
          <p:cNvPr id="50" name="Group 49"/>
          <p:cNvGrpSpPr/>
          <p:nvPr/>
        </p:nvGrpSpPr>
        <p:grpSpPr>
          <a:xfrm>
            <a:off x="6414951" y="1716873"/>
            <a:ext cx="1640504" cy="1554486"/>
            <a:chOff x="7020272" y="2748819"/>
            <a:chExt cx="1755428" cy="1663384"/>
          </a:xfrm>
        </p:grpSpPr>
        <p:sp>
          <p:nvSpPr>
            <p:cNvPr id="51" name="TextBox 50"/>
            <p:cNvSpPr txBox="1"/>
            <p:nvPr/>
          </p:nvSpPr>
          <p:spPr>
            <a:xfrm>
              <a:off x="7020272" y="3304207"/>
              <a:ext cx="1755428" cy="1107996"/>
            </a:xfrm>
            <a:prstGeom prst="rect">
              <a:avLst/>
            </a:prstGeom>
            <a:noFill/>
          </p:spPr>
          <p:txBody>
            <a:bodyPr wrap="square" rtlCol="0">
              <a:spAutoFit/>
            </a:bodyPr>
            <a:lstStyle/>
            <a:p>
              <a:pPr algn="r"/>
              <a:r>
                <a:rPr lang="en-GB" sz="1200" b="1">
                  <a:latin typeface="Arial" pitchFamily="34" charset="0"/>
                  <a:cs typeface="Arial" pitchFamily="34" charset="0"/>
                </a:rPr>
                <a:t>Step 4</a:t>
              </a:r>
            </a:p>
            <a:p>
              <a:pPr algn="r"/>
              <a:r>
                <a:rPr lang="en-GB" sz="1200">
                  <a:latin typeface="Arial" pitchFamily="34" charset="0"/>
                  <a:cs typeface="Arial" pitchFamily="34" charset="0"/>
                </a:rPr>
                <a:t>Take action and put your learning into practice</a:t>
              </a:r>
            </a:p>
          </p:txBody>
        </p:sp>
        <p:sp>
          <p:nvSpPr>
            <p:cNvPr id="52" name="Arc 51"/>
            <p:cNvSpPr/>
            <p:nvPr/>
          </p:nvSpPr>
          <p:spPr>
            <a:xfrm rot="10800000" flipH="1">
              <a:off x="7133078" y="2748819"/>
              <a:ext cx="1426722" cy="637954"/>
            </a:xfrm>
            <a:prstGeom prst="arc">
              <a:avLst>
                <a:gd name="adj1" fmla="val 20721398"/>
                <a:gd name="adj2" fmla="val 2466372"/>
              </a:avLst>
            </a:prstGeom>
            <a:ln>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latin typeface="Arial" pitchFamily="34" charset="0"/>
                <a:cs typeface="Arial" pitchFamily="34" charset="0"/>
              </a:endParaRPr>
            </a:p>
          </p:txBody>
        </p:sp>
      </p:grpSp>
      <p:sp>
        <p:nvSpPr>
          <p:cNvPr id="53" name="Title 1"/>
          <p:cNvSpPr>
            <a:spLocks noGrp="1"/>
          </p:cNvSpPr>
          <p:nvPr>
            <p:ph type="title"/>
          </p:nvPr>
        </p:nvSpPr>
        <p:spPr/>
        <p:txBody>
          <a:bodyPr>
            <a:normAutofit/>
          </a:bodyPr>
          <a:lstStyle/>
          <a:p>
            <a:r>
              <a:rPr lang="en-US"/>
              <a:t>The steps to personal effectiveness</a:t>
            </a:r>
            <a:endParaRPr lang="en-GB"/>
          </a:p>
        </p:txBody>
      </p:sp>
    </p:spTree>
    <p:extLst>
      <p:ext uri="{BB962C8B-B14F-4D97-AF65-F5344CB8AC3E}">
        <p14:creationId xmlns:p14="http://schemas.microsoft.com/office/powerpoint/2010/main" val="15119605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41"/>
                                        </p:tgtEl>
                                        <p:attrNameLst>
                                          <p:attrName>style.visibility</p:attrName>
                                        </p:attrNameLst>
                                      </p:cBhvr>
                                      <p:to>
                                        <p:strVal val="visible"/>
                                      </p:to>
                                    </p:set>
                                    <p:animEffect transition="in" filter="fade">
                                      <p:cBhvr>
                                        <p:cTn id="7" dur="2000"/>
                                        <p:tgtEl>
                                          <p:spTgt spid="41"/>
                                        </p:tgtEl>
                                      </p:cBhvr>
                                    </p:animEffect>
                                  </p:childTnLst>
                                </p:cTn>
                              </p:par>
                              <p:par>
                                <p:cTn id="8" presetID="10" presetClass="exit" presetSubtype="0" fill="hold" nodeType="withEffect">
                                  <p:stCondLst>
                                    <p:cond delay="0"/>
                                  </p:stCondLst>
                                  <p:childTnLst>
                                    <p:animEffect transition="out" filter="fade">
                                      <p:cBhvr>
                                        <p:cTn id="9" dur="2000"/>
                                        <p:tgtEl>
                                          <p:spTgt spid="37"/>
                                        </p:tgtEl>
                                      </p:cBhvr>
                                    </p:animEffect>
                                    <p:set>
                                      <p:cBhvr>
                                        <p:cTn id="10" dur="1" fill="hold">
                                          <p:stCondLst>
                                            <p:cond delay="1999"/>
                                          </p:stCondLst>
                                        </p:cTn>
                                        <p:tgtEl>
                                          <p:spTgt spid="37"/>
                                        </p:tgtEl>
                                        <p:attrNameLst>
                                          <p:attrName>style.visibility</p:attrName>
                                        </p:attrNameLst>
                                      </p:cBhvr>
                                      <p:to>
                                        <p:strVal val="hidden"/>
                                      </p:to>
                                    </p:set>
                                  </p:childTnLst>
                                </p:cTn>
                              </p:par>
                            </p:childTnLst>
                          </p:cTn>
                        </p:par>
                        <p:par>
                          <p:cTn id="11" fill="hold">
                            <p:stCondLst>
                              <p:cond delay="2000"/>
                            </p:stCondLst>
                            <p:childTnLst>
                              <p:par>
                                <p:cTn id="12" presetID="10" presetClass="entr" presetSubtype="0" fill="hold" nodeType="afterEffect">
                                  <p:stCondLst>
                                    <p:cond delay="0"/>
                                  </p:stCondLst>
                                  <p:childTnLst>
                                    <p:set>
                                      <p:cBhvr>
                                        <p:cTn id="13" dur="1" fill="hold">
                                          <p:stCondLst>
                                            <p:cond delay="0"/>
                                          </p:stCondLst>
                                        </p:cTn>
                                        <p:tgtEl>
                                          <p:spTgt spid="44"/>
                                        </p:tgtEl>
                                        <p:attrNameLst>
                                          <p:attrName>style.visibility</p:attrName>
                                        </p:attrNameLst>
                                      </p:cBhvr>
                                      <p:to>
                                        <p:strVal val="visible"/>
                                      </p:to>
                                    </p:set>
                                    <p:animEffect transition="in" filter="fade">
                                      <p:cBhvr>
                                        <p:cTn id="14" dur="2000"/>
                                        <p:tgtEl>
                                          <p:spTgt spid="44"/>
                                        </p:tgtEl>
                                      </p:cBhvr>
                                    </p:animEffect>
                                  </p:childTnLst>
                                </p:cTn>
                              </p:par>
                              <p:par>
                                <p:cTn id="15" presetID="10" presetClass="exit" presetSubtype="0" fill="hold" nodeType="withEffect">
                                  <p:stCondLst>
                                    <p:cond delay="0"/>
                                  </p:stCondLst>
                                  <p:childTnLst>
                                    <p:animEffect transition="out" filter="fade">
                                      <p:cBhvr>
                                        <p:cTn id="16" dur="2000"/>
                                        <p:tgtEl>
                                          <p:spTgt spid="38"/>
                                        </p:tgtEl>
                                      </p:cBhvr>
                                    </p:animEffect>
                                    <p:set>
                                      <p:cBhvr>
                                        <p:cTn id="17" dur="1" fill="hold">
                                          <p:stCondLst>
                                            <p:cond delay="1999"/>
                                          </p:stCondLst>
                                        </p:cTn>
                                        <p:tgtEl>
                                          <p:spTgt spid="38"/>
                                        </p:tgtEl>
                                        <p:attrNameLst>
                                          <p:attrName>style.visibility</p:attrName>
                                        </p:attrNameLst>
                                      </p:cBhvr>
                                      <p:to>
                                        <p:strVal val="hidden"/>
                                      </p:to>
                                    </p:set>
                                  </p:childTnLst>
                                </p:cTn>
                              </p:par>
                            </p:childTnLst>
                          </p:cTn>
                        </p:par>
                        <p:par>
                          <p:cTn id="18" fill="hold">
                            <p:stCondLst>
                              <p:cond delay="4000"/>
                            </p:stCondLst>
                            <p:childTnLst>
                              <p:par>
                                <p:cTn id="19" presetID="10" presetClass="entr" presetSubtype="0" fill="hold" nodeType="afterEffect">
                                  <p:stCondLst>
                                    <p:cond delay="0"/>
                                  </p:stCondLst>
                                  <p:childTnLst>
                                    <p:set>
                                      <p:cBhvr>
                                        <p:cTn id="20" dur="1" fill="hold">
                                          <p:stCondLst>
                                            <p:cond delay="0"/>
                                          </p:stCondLst>
                                        </p:cTn>
                                        <p:tgtEl>
                                          <p:spTgt spid="47"/>
                                        </p:tgtEl>
                                        <p:attrNameLst>
                                          <p:attrName>style.visibility</p:attrName>
                                        </p:attrNameLst>
                                      </p:cBhvr>
                                      <p:to>
                                        <p:strVal val="visible"/>
                                      </p:to>
                                    </p:set>
                                    <p:animEffect transition="in" filter="fade">
                                      <p:cBhvr>
                                        <p:cTn id="21" dur="2000"/>
                                        <p:tgtEl>
                                          <p:spTgt spid="47"/>
                                        </p:tgtEl>
                                      </p:cBhvr>
                                    </p:animEffect>
                                  </p:childTnLst>
                                </p:cTn>
                              </p:par>
                              <p:par>
                                <p:cTn id="22" presetID="10" presetClass="exit" presetSubtype="0" fill="hold" nodeType="withEffect">
                                  <p:stCondLst>
                                    <p:cond delay="0"/>
                                  </p:stCondLst>
                                  <p:childTnLst>
                                    <p:animEffect transition="out" filter="fade">
                                      <p:cBhvr>
                                        <p:cTn id="23" dur="2000"/>
                                        <p:tgtEl>
                                          <p:spTgt spid="39"/>
                                        </p:tgtEl>
                                      </p:cBhvr>
                                    </p:animEffect>
                                    <p:set>
                                      <p:cBhvr>
                                        <p:cTn id="24" dur="1" fill="hold">
                                          <p:stCondLst>
                                            <p:cond delay="1999"/>
                                          </p:stCondLst>
                                        </p:cTn>
                                        <p:tgtEl>
                                          <p:spTgt spid="39"/>
                                        </p:tgtEl>
                                        <p:attrNameLst>
                                          <p:attrName>style.visibility</p:attrName>
                                        </p:attrNameLst>
                                      </p:cBhvr>
                                      <p:to>
                                        <p:strVal val="hidden"/>
                                      </p:to>
                                    </p:set>
                                  </p:childTnLst>
                                </p:cTn>
                              </p:par>
                            </p:childTnLst>
                          </p:cTn>
                        </p:par>
                        <p:par>
                          <p:cTn id="25" fill="hold">
                            <p:stCondLst>
                              <p:cond delay="6000"/>
                            </p:stCondLst>
                            <p:childTnLst>
                              <p:par>
                                <p:cTn id="26" presetID="10" presetClass="entr" presetSubtype="0" fill="hold" nodeType="afterEffect">
                                  <p:stCondLst>
                                    <p:cond delay="0"/>
                                  </p:stCondLst>
                                  <p:childTnLst>
                                    <p:set>
                                      <p:cBhvr>
                                        <p:cTn id="27" dur="1" fill="hold">
                                          <p:stCondLst>
                                            <p:cond delay="0"/>
                                          </p:stCondLst>
                                        </p:cTn>
                                        <p:tgtEl>
                                          <p:spTgt spid="50"/>
                                        </p:tgtEl>
                                        <p:attrNameLst>
                                          <p:attrName>style.visibility</p:attrName>
                                        </p:attrNameLst>
                                      </p:cBhvr>
                                      <p:to>
                                        <p:strVal val="visible"/>
                                      </p:to>
                                    </p:set>
                                    <p:animEffect transition="in" filter="fade">
                                      <p:cBhvr>
                                        <p:cTn id="28" dur="2000"/>
                                        <p:tgtEl>
                                          <p:spTgt spid="50"/>
                                        </p:tgtEl>
                                      </p:cBhvr>
                                    </p:animEffect>
                                  </p:childTnLst>
                                </p:cTn>
                              </p:par>
                              <p:par>
                                <p:cTn id="29" presetID="10" presetClass="exit" presetSubtype="0" fill="hold" nodeType="withEffect">
                                  <p:stCondLst>
                                    <p:cond delay="0"/>
                                  </p:stCondLst>
                                  <p:childTnLst>
                                    <p:animEffect transition="out" filter="fade">
                                      <p:cBhvr>
                                        <p:cTn id="30" dur="2000"/>
                                        <p:tgtEl>
                                          <p:spTgt spid="40"/>
                                        </p:tgtEl>
                                      </p:cBhvr>
                                    </p:animEffect>
                                    <p:set>
                                      <p:cBhvr>
                                        <p:cTn id="31" dur="1" fill="hold">
                                          <p:stCondLst>
                                            <p:cond delay="1999"/>
                                          </p:stCondLst>
                                        </p:cTn>
                                        <p:tgtEl>
                                          <p:spTgt spid="40"/>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A picture containing drawing&#10;&#10;Description automatically generated">
            <a:extLst>
              <a:ext uri="{FF2B5EF4-FFF2-40B4-BE49-F238E27FC236}">
                <a16:creationId xmlns:a16="http://schemas.microsoft.com/office/drawing/2014/main" id="{1F0D98F5-71A2-416D-B2FE-EAEA2D1FAAE9}"/>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004048" y="459345"/>
            <a:ext cx="3080235" cy="4239015"/>
          </a:xfrm>
          <a:prstGeom prst="rect">
            <a:avLst/>
          </a:prstGeom>
        </p:spPr>
      </p:pic>
      <p:sp>
        <p:nvSpPr>
          <p:cNvPr id="4" name="Title 3">
            <a:extLst>
              <a:ext uri="{FF2B5EF4-FFF2-40B4-BE49-F238E27FC236}">
                <a16:creationId xmlns:a16="http://schemas.microsoft.com/office/drawing/2014/main" id="{B64F4B4B-6053-4E77-95B1-E88AA8FC259C}"/>
              </a:ext>
            </a:extLst>
          </p:cNvPr>
          <p:cNvSpPr>
            <a:spLocks noGrp="1"/>
          </p:cNvSpPr>
          <p:nvPr>
            <p:ph type="title"/>
          </p:nvPr>
        </p:nvSpPr>
        <p:spPr/>
        <p:txBody>
          <a:bodyPr/>
          <a:lstStyle/>
          <a:p>
            <a:r>
              <a:rPr lang="en-GB" dirty="0">
                <a:latin typeface="Arial"/>
                <a:cs typeface="Arial"/>
              </a:rPr>
              <a:t>Perception</a:t>
            </a:r>
          </a:p>
        </p:txBody>
      </p:sp>
      <p:sp>
        <p:nvSpPr>
          <p:cNvPr id="6" name="Content Placeholder 5">
            <a:extLst>
              <a:ext uri="{FF2B5EF4-FFF2-40B4-BE49-F238E27FC236}">
                <a16:creationId xmlns:a16="http://schemas.microsoft.com/office/drawing/2014/main" id="{14744EB1-AC18-458A-94D7-16737F8CEBDA}"/>
              </a:ext>
            </a:extLst>
          </p:cNvPr>
          <p:cNvSpPr>
            <a:spLocks noGrp="1"/>
          </p:cNvSpPr>
          <p:nvPr>
            <p:ph idx="10"/>
          </p:nvPr>
        </p:nvSpPr>
        <p:spPr/>
        <p:txBody>
          <a:bodyPr/>
          <a:lstStyle/>
          <a:p>
            <a:pPr marL="0" indent="0">
              <a:buNone/>
            </a:pPr>
            <a:r>
              <a:rPr lang="en-GB"/>
              <a:t>You will see the world differently from the way other people see it.</a:t>
            </a:r>
          </a:p>
          <a:p>
            <a:pPr marL="0" indent="0">
              <a:buNone/>
            </a:pPr>
            <a:r>
              <a:rPr lang="en-GB" sz="2800">
                <a:latin typeface="Arial"/>
                <a:cs typeface="Arial"/>
              </a:rPr>
              <a:t>Perceptions can change, with awareness.</a:t>
            </a:r>
          </a:p>
        </p:txBody>
      </p:sp>
    </p:spTree>
    <p:extLst>
      <p:ext uri="{BB962C8B-B14F-4D97-AF65-F5344CB8AC3E}">
        <p14:creationId xmlns:p14="http://schemas.microsoft.com/office/powerpoint/2010/main" val="40025914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fade">
                                      <p:cBhvr>
                                        <p:cTn id="12" dur="500"/>
                                        <p:tgtEl>
                                          <p:spTgt spid="6">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D63495-0987-4243-AC5C-123A92C4DD3E}"/>
              </a:ext>
            </a:extLst>
          </p:cNvPr>
          <p:cNvSpPr>
            <a:spLocks noGrp="1"/>
          </p:cNvSpPr>
          <p:nvPr>
            <p:ph type="title"/>
          </p:nvPr>
        </p:nvSpPr>
        <p:spPr/>
        <p:txBody>
          <a:bodyPr/>
          <a:lstStyle/>
          <a:p>
            <a:r>
              <a:rPr lang="en-GB"/>
              <a:t>Perception</a:t>
            </a:r>
          </a:p>
        </p:txBody>
      </p:sp>
      <p:pic>
        <p:nvPicPr>
          <p:cNvPr id="6" name="Picture 5">
            <a:extLst>
              <a:ext uri="{FF2B5EF4-FFF2-40B4-BE49-F238E27FC236}">
                <a16:creationId xmlns:a16="http://schemas.microsoft.com/office/drawing/2014/main" id="{16E10494-729F-45BA-955F-6F05BB81C95F}"/>
              </a:ext>
            </a:extLst>
          </p:cNvPr>
          <p:cNvPicPr>
            <a:picLocks noChangeAspect="1"/>
          </p:cNvPicPr>
          <p:nvPr/>
        </p:nvPicPr>
        <p:blipFill>
          <a:blip r:embed="rId3"/>
          <a:stretch>
            <a:fillRect/>
          </a:stretch>
        </p:blipFill>
        <p:spPr>
          <a:xfrm>
            <a:off x="5148064" y="866672"/>
            <a:ext cx="2737483" cy="3734860"/>
          </a:xfrm>
          <a:prstGeom prst="rect">
            <a:avLst/>
          </a:prstGeom>
        </p:spPr>
      </p:pic>
      <p:pic>
        <p:nvPicPr>
          <p:cNvPr id="9" name="Picture 8" descr="A picture containing drawing&#10;&#10;Description automatically generated">
            <a:extLst>
              <a:ext uri="{FF2B5EF4-FFF2-40B4-BE49-F238E27FC236}">
                <a16:creationId xmlns:a16="http://schemas.microsoft.com/office/drawing/2014/main" id="{92F048C6-41B9-4E68-94DC-B1CD71BF4A75}"/>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331640" y="866672"/>
            <a:ext cx="2737483" cy="3767320"/>
          </a:xfrm>
          <a:prstGeom prst="rect">
            <a:avLst/>
          </a:prstGeom>
        </p:spPr>
      </p:pic>
    </p:spTree>
    <p:extLst>
      <p:ext uri="{BB962C8B-B14F-4D97-AF65-F5344CB8AC3E}">
        <p14:creationId xmlns:p14="http://schemas.microsoft.com/office/powerpoint/2010/main" val="24149356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AB60AD-1D9E-4DFA-AF81-6A8EB219F9EA}"/>
              </a:ext>
            </a:extLst>
          </p:cNvPr>
          <p:cNvSpPr>
            <a:spLocks noGrp="1"/>
          </p:cNvSpPr>
          <p:nvPr>
            <p:ph type="title"/>
          </p:nvPr>
        </p:nvSpPr>
        <p:spPr/>
        <p:txBody>
          <a:bodyPr/>
          <a:lstStyle/>
          <a:p>
            <a:r>
              <a:rPr lang="en-GB"/>
              <a:t>Perception – Pavement art</a:t>
            </a:r>
          </a:p>
        </p:txBody>
      </p:sp>
      <p:pic>
        <p:nvPicPr>
          <p:cNvPr id="6" name="Content Placeholder 5" descr="A person playing with a ball in a swimming pool&#10;&#10;Description automatically generated with low confidence">
            <a:extLst>
              <a:ext uri="{FF2B5EF4-FFF2-40B4-BE49-F238E27FC236}">
                <a16:creationId xmlns:a16="http://schemas.microsoft.com/office/drawing/2014/main" id="{D98B757E-005A-4BF7-9324-413EA010F56A}"/>
              </a:ext>
            </a:extLst>
          </p:cNvPr>
          <p:cNvPicPr>
            <a:picLocks noGrp="1" noChangeAspect="1"/>
          </p:cNvPicPr>
          <p:nvPr>
            <p:ph idx="10"/>
          </p:nvPr>
        </p:nvPicPr>
        <p:blipFill>
          <a:blip r:embed="rId2">
            <a:extLst>
              <a:ext uri="{28A0092B-C50C-407E-A947-70E740481C1C}">
                <a14:useLocalDpi xmlns:a14="http://schemas.microsoft.com/office/drawing/2010/main" val="0"/>
              </a:ext>
            </a:extLst>
          </a:blip>
          <a:stretch>
            <a:fillRect/>
          </a:stretch>
        </p:blipFill>
        <p:spPr>
          <a:xfrm>
            <a:off x="783794" y="1113235"/>
            <a:ext cx="3508047" cy="3402806"/>
          </a:xfrm>
        </p:spPr>
      </p:pic>
      <p:pic>
        <p:nvPicPr>
          <p:cNvPr id="8" name="Content Placeholder 7" descr="A group of people standing outside a building&#10;&#10;Description automatically generated with low confidence">
            <a:extLst>
              <a:ext uri="{FF2B5EF4-FFF2-40B4-BE49-F238E27FC236}">
                <a16:creationId xmlns:a16="http://schemas.microsoft.com/office/drawing/2014/main" id="{41068C62-F8DB-4C3F-8796-A371DD2D3CD0}"/>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4906333" y="1113235"/>
            <a:ext cx="3508047" cy="3402806"/>
          </a:xfrm>
        </p:spPr>
      </p:pic>
    </p:spTree>
    <p:extLst>
      <p:ext uri="{BB962C8B-B14F-4D97-AF65-F5344CB8AC3E}">
        <p14:creationId xmlns:p14="http://schemas.microsoft.com/office/powerpoint/2010/main" val="20752828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1352550" y="229275"/>
            <a:ext cx="2743200" cy="1622822"/>
          </a:xfrm>
        </p:spPr>
        <p:txBody>
          <a:bodyPr>
            <a:normAutofit/>
          </a:bodyPr>
          <a:lstStyle/>
          <a:p>
            <a:r>
              <a:rPr lang="en-US" sz="3300" dirty="0"/>
              <a:t>The Ladder of Perception</a:t>
            </a:r>
            <a:endParaRPr lang="en-GB" sz="3300" dirty="0"/>
          </a:p>
        </p:txBody>
      </p:sp>
      <p:sp>
        <p:nvSpPr>
          <p:cNvPr id="11" name="TextBox 10"/>
          <p:cNvSpPr txBox="1"/>
          <p:nvPr/>
        </p:nvSpPr>
        <p:spPr>
          <a:xfrm>
            <a:off x="3161279" y="4352936"/>
            <a:ext cx="2381250" cy="584775"/>
          </a:xfrm>
          <a:prstGeom prst="rect">
            <a:avLst/>
          </a:prstGeom>
          <a:noFill/>
        </p:spPr>
        <p:txBody>
          <a:bodyPr wrap="square" rtlCol="0">
            <a:spAutoFit/>
          </a:bodyPr>
          <a:lstStyle/>
          <a:p>
            <a:pPr algn="r" defTabSz="685800"/>
            <a:r>
              <a:rPr lang="en-GB" sz="2400" baseline="30000" dirty="0">
                <a:solidFill>
                  <a:srgbClr val="000000"/>
                </a:solidFill>
                <a:latin typeface="Arial" pitchFamily="34" charset="0"/>
                <a:cs typeface="Arial" pitchFamily="34" charset="0"/>
              </a:rPr>
              <a:t>The event (as a camera would capture it)</a:t>
            </a:r>
          </a:p>
        </p:txBody>
      </p:sp>
      <p:sp>
        <p:nvSpPr>
          <p:cNvPr id="13" name="TextBox 12"/>
          <p:cNvSpPr txBox="1"/>
          <p:nvPr/>
        </p:nvSpPr>
        <p:spPr>
          <a:xfrm>
            <a:off x="3061267" y="3659902"/>
            <a:ext cx="2695575" cy="584775"/>
          </a:xfrm>
          <a:prstGeom prst="rect">
            <a:avLst/>
          </a:prstGeom>
          <a:noFill/>
        </p:spPr>
        <p:txBody>
          <a:bodyPr wrap="square" rtlCol="0">
            <a:spAutoFit/>
          </a:bodyPr>
          <a:lstStyle/>
          <a:p>
            <a:pPr algn="r" defTabSz="685800"/>
            <a:r>
              <a:rPr lang="en-GB" sz="2400" baseline="30000" dirty="0">
                <a:solidFill>
                  <a:srgbClr val="000000"/>
                </a:solidFill>
                <a:latin typeface="Arial" pitchFamily="34" charset="0"/>
                <a:cs typeface="Arial" pitchFamily="34" charset="0"/>
              </a:rPr>
              <a:t>My perception </a:t>
            </a:r>
          </a:p>
          <a:p>
            <a:pPr algn="r" defTabSz="685800"/>
            <a:r>
              <a:rPr lang="en-GB" sz="2400" baseline="30000" dirty="0">
                <a:solidFill>
                  <a:srgbClr val="000000"/>
                </a:solidFill>
                <a:latin typeface="Arial" pitchFamily="34" charset="0"/>
                <a:cs typeface="Arial" pitchFamily="34" charset="0"/>
              </a:rPr>
              <a:t>(selected data)</a:t>
            </a:r>
          </a:p>
        </p:txBody>
      </p:sp>
      <p:sp>
        <p:nvSpPr>
          <p:cNvPr id="15" name="TextBox 14"/>
          <p:cNvSpPr txBox="1"/>
          <p:nvPr/>
        </p:nvSpPr>
        <p:spPr>
          <a:xfrm>
            <a:off x="2911248" y="3183413"/>
            <a:ext cx="3009900" cy="338554"/>
          </a:xfrm>
          <a:prstGeom prst="rect">
            <a:avLst/>
          </a:prstGeom>
          <a:noFill/>
        </p:spPr>
        <p:txBody>
          <a:bodyPr wrap="square" rtlCol="0">
            <a:spAutoFit/>
          </a:bodyPr>
          <a:lstStyle/>
          <a:p>
            <a:pPr algn="r" defTabSz="685800"/>
            <a:r>
              <a:rPr lang="en-GB" sz="2400" baseline="30000" dirty="0">
                <a:solidFill>
                  <a:srgbClr val="000000"/>
                </a:solidFill>
                <a:latin typeface="Arial" pitchFamily="34" charset="0"/>
                <a:cs typeface="Arial" pitchFamily="34" charset="0"/>
              </a:rPr>
              <a:t>Value judgements I made</a:t>
            </a:r>
          </a:p>
        </p:txBody>
      </p:sp>
      <p:sp>
        <p:nvSpPr>
          <p:cNvPr id="17" name="TextBox 16"/>
          <p:cNvSpPr txBox="1"/>
          <p:nvPr/>
        </p:nvSpPr>
        <p:spPr>
          <a:xfrm>
            <a:off x="3323204" y="2411800"/>
            <a:ext cx="2762250" cy="584775"/>
          </a:xfrm>
          <a:prstGeom prst="rect">
            <a:avLst/>
          </a:prstGeom>
          <a:noFill/>
        </p:spPr>
        <p:txBody>
          <a:bodyPr wrap="square" rtlCol="0">
            <a:spAutoFit/>
          </a:bodyPr>
          <a:lstStyle/>
          <a:p>
            <a:pPr algn="r" defTabSz="685800"/>
            <a:r>
              <a:rPr lang="en-GB" sz="2400" baseline="30000" dirty="0">
                <a:solidFill>
                  <a:srgbClr val="000000"/>
                </a:solidFill>
                <a:latin typeface="Arial" pitchFamily="34" charset="0"/>
                <a:cs typeface="Arial" pitchFamily="34" charset="0"/>
              </a:rPr>
              <a:t>Interpretations and </a:t>
            </a:r>
          </a:p>
          <a:p>
            <a:pPr algn="r" defTabSz="685800"/>
            <a:r>
              <a:rPr lang="en-GB" sz="2400" baseline="30000" dirty="0">
                <a:solidFill>
                  <a:srgbClr val="000000"/>
                </a:solidFill>
                <a:latin typeface="Arial" pitchFamily="34" charset="0"/>
                <a:cs typeface="Arial" pitchFamily="34" charset="0"/>
              </a:rPr>
              <a:t>meanings I gave</a:t>
            </a:r>
          </a:p>
        </p:txBody>
      </p:sp>
      <p:sp>
        <p:nvSpPr>
          <p:cNvPr id="19" name="TextBox 18"/>
          <p:cNvSpPr txBox="1"/>
          <p:nvPr/>
        </p:nvSpPr>
        <p:spPr>
          <a:xfrm>
            <a:off x="3232717" y="1892449"/>
            <a:ext cx="3009900" cy="338554"/>
          </a:xfrm>
          <a:prstGeom prst="rect">
            <a:avLst/>
          </a:prstGeom>
          <a:noFill/>
        </p:spPr>
        <p:txBody>
          <a:bodyPr wrap="square" rtlCol="0">
            <a:spAutoFit/>
          </a:bodyPr>
          <a:lstStyle/>
          <a:p>
            <a:pPr algn="r" defTabSz="685800"/>
            <a:r>
              <a:rPr lang="en-GB" sz="2400" baseline="30000" dirty="0">
                <a:solidFill>
                  <a:srgbClr val="000000"/>
                </a:solidFill>
                <a:latin typeface="Arial" pitchFamily="34" charset="0"/>
                <a:cs typeface="Arial" pitchFamily="34" charset="0"/>
              </a:rPr>
              <a:t>Logical conclusions I drew</a:t>
            </a:r>
          </a:p>
        </p:txBody>
      </p:sp>
      <p:sp>
        <p:nvSpPr>
          <p:cNvPr id="21" name="TextBox 20"/>
          <p:cNvSpPr txBox="1"/>
          <p:nvPr/>
        </p:nvSpPr>
        <p:spPr>
          <a:xfrm>
            <a:off x="3623242" y="1120837"/>
            <a:ext cx="2819400" cy="584775"/>
          </a:xfrm>
          <a:prstGeom prst="rect">
            <a:avLst/>
          </a:prstGeom>
          <a:noFill/>
        </p:spPr>
        <p:txBody>
          <a:bodyPr wrap="square" rtlCol="0">
            <a:spAutoFit/>
          </a:bodyPr>
          <a:lstStyle/>
          <a:p>
            <a:pPr algn="r" defTabSz="685800"/>
            <a:r>
              <a:rPr lang="en-GB" sz="2400" baseline="30000" dirty="0">
                <a:solidFill>
                  <a:srgbClr val="000000"/>
                </a:solidFill>
                <a:latin typeface="Arial" pitchFamily="34" charset="0"/>
                <a:cs typeface="Arial" pitchFamily="34" charset="0"/>
              </a:rPr>
              <a:t>Emotional and physical </a:t>
            </a:r>
          </a:p>
          <a:p>
            <a:pPr algn="r" defTabSz="685800"/>
            <a:r>
              <a:rPr lang="en-GB" sz="2400" baseline="30000" dirty="0">
                <a:solidFill>
                  <a:srgbClr val="000000"/>
                </a:solidFill>
                <a:latin typeface="Arial" pitchFamily="34" charset="0"/>
                <a:cs typeface="Arial" pitchFamily="34" charset="0"/>
              </a:rPr>
              <a:t>responses</a:t>
            </a:r>
          </a:p>
        </p:txBody>
      </p:sp>
      <p:sp>
        <p:nvSpPr>
          <p:cNvPr id="23" name="TextBox 22"/>
          <p:cNvSpPr txBox="1"/>
          <p:nvPr/>
        </p:nvSpPr>
        <p:spPr>
          <a:xfrm>
            <a:off x="4580504" y="630061"/>
            <a:ext cx="2105025" cy="338554"/>
          </a:xfrm>
          <a:prstGeom prst="rect">
            <a:avLst/>
          </a:prstGeom>
          <a:noFill/>
        </p:spPr>
        <p:txBody>
          <a:bodyPr wrap="square" rtlCol="0">
            <a:spAutoFit/>
          </a:bodyPr>
          <a:lstStyle/>
          <a:p>
            <a:pPr algn="r" defTabSz="685800"/>
            <a:r>
              <a:rPr lang="en-US" sz="2400" baseline="30000" dirty="0">
                <a:solidFill>
                  <a:srgbClr val="000000"/>
                </a:solidFill>
                <a:latin typeface="Arial" pitchFamily="34" charset="0"/>
                <a:cs typeface="Arial" pitchFamily="34" charset="0"/>
              </a:rPr>
              <a:t>Beliefs I formed</a:t>
            </a:r>
          </a:p>
        </p:txBody>
      </p:sp>
      <p:sp>
        <p:nvSpPr>
          <p:cNvPr id="25" name="TextBox 24"/>
          <p:cNvSpPr txBox="1"/>
          <p:nvPr/>
        </p:nvSpPr>
        <p:spPr>
          <a:xfrm>
            <a:off x="4666229" y="146429"/>
            <a:ext cx="2105025" cy="338554"/>
          </a:xfrm>
          <a:prstGeom prst="rect">
            <a:avLst/>
          </a:prstGeom>
          <a:noFill/>
        </p:spPr>
        <p:txBody>
          <a:bodyPr wrap="square" rtlCol="0">
            <a:spAutoFit/>
          </a:bodyPr>
          <a:lstStyle/>
          <a:p>
            <a:pPr algn="r" defTabSz="685800"/>
            <a:r>
              <a:rPr lang="en-GB" sz="2400" baseline="30000" dirty="0">
                <a:solidFill>
                  <a:srgbClr val="000000"/>
                </a:solidFill>
                <a:latin typeface="Arial" pitchFamily="34" charset="0"/>
                <a:cs typeface="Arial" pitchFamily="34" charset="0"/>
              </a:rPr>
              <a:t>Actions I took</a:t>
            </a:r>
          </a:p>
        </p:txBody>
      </p:sp>
      <p:pic>
        <p:nvPicPr>
          <p:cNvPr id="1026" name="Picture 2" descr="C:\Documents and Settings\bglennie\My Documents\Version Cue\Compass Learning Library\documents\Global Portfolio workbooks\Kim\Workshop Journal PPTs\graphics\ladder of perception.png"/>
          <p:cNvPicPr>
            <a:picLocks noChangeAspect="1" noChangeArrowheads="1"/>
          </p:cNvPicPr>
          <p:nvPr/>
        </p:nvPicPr>
        <p:blipFill>
          <a:blip r:embed="rId3"/>
          <a:srcRect/>
          <a:stretch>
            <a:fillRect/>
          </a:stretch>
        </p:blipFill>
        <p:spPr bwMode="auto">
          <a:xfrm>
            <a:off x="5602563" y="345026"/>
            <a:ext cx="2690543" cy="4774550"/>
          </a:xfrm>
          <a:prstGeom prst="rect">
            <a:avLst/>
          </a:prstGeom>
          <a:noFill/>
        </p:spPr>
      </p:pic>
      <p:sp>
        <p:nvSpPr>
          <p:cNvPr id="64" name="Freeform 63"/>
          <p:cNvSpPr/>
          <p:nvPr/>
        </p:nvSpPr>
        <p:spPr>
          <a:xfrm>
            <a:off x="5794528" y="4290101"/>
            <a:ext cx="721202" cy="781761"/>
          </a:xfrm>
          <a:custGeom>
            <a:avLst/>
            <a:gdLst>
              <a:gd name="connsiteX0" fmla="*/ 891540 w 998220"/>
              <a:gd name="connsiteY0" fmla="*/ 1082040 h 1082040"/>
              <a:gd name="connsiteX1" fmla="*/ 998220 w 998220"/>
              <a:gd name="connsiteY1" fmla="*/ 487680 h 1082040"/>
              <a:gd name="connsiteX2" fmla="*/ 175260 w 998220"/>
              <a:gd name="connsiteY2" fmla="*/ 0 h 1082040"/>
              <a:gd name="connsiteX3" fmla="*/ 0 w 998220"/>
              <a:gd name="connsiteY3" fmla="*/ 457200 h 1082040"/>
              <a:gd name="connsiteX4" fmla="*/ 891540 w 998220"/>
              <a:gd name="connsiteY4" fmla="*/ 1082040 h 10820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98220" h="1082040">
                <a:moveTo>
                  <a:pt x="891540" y="1082040"/>
                </a:moveTo>
                <a:lnTo>
                  <a:pt x="998220" y="487680"/>
                </a:lnTo>
                <a:lnTo>
                  <a:pt x="175260" y="0"/>
                </a:lnTo>
                <a:lnTo>
                  <a:pt x="0" y="457200"/>
                </a:lnTo>
                <a:lnTo>
                  <a:pt x="891540" y="1082040"/>
                </a:lnTo>
                <a:close/>
              </a:path>
            </a:pathLst>
          </a:cu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GB" sz="1350">
              <a:solidFill>
                <a:srgbClr val="FFFFFF"/>
              </a:solidFill>
              <a:latin typeface="Calibri"/>
            </a:endParaRPr>
          </a:p>
        </p:txBody>
      </p:sp>
      <p:sp>
        <p:nvSpPr>
          <p:cNvPr id="65" name="Freeform 64"/>
          <p:cNvSpPr/>
          <p:nvPr/>
        </p:nvSpPr>
        <p:spPr>
          <a:xfrm>
            <a:off x="5937667" y="3662491"/>
            <a:ext cx="721202" cy="902879"/>
          </a:xfrm>
          <a:custGeom>
            <a:avLst/>
            <a:gdLst>
              <a:gd name="connsiteX0" fmla="*/ 0 w 998220"/>
              <a:gd name="connsiteY0" fmla="*/ 777240 h 1249680"/>
              <a:gd name="connsiteX1" fmla="*/ 815340 w 998220"/>
              <a:gd name="connsiteY1" fmla="*/ 1249680 h 1249680"/>
              <a:gd name="connsiteX2" fmla="*/ 998220 w 998220"/>
              <a:gd name="connsiteY2" fmla="*/ 358140 h 1249680"/>
              <a:gd name="connsiteX3" fmla="*/ 205740 w 998220"/>
              <a:gd name="connsiteY3" fmla="*/ 0 h 1249680"/>
              <a:gd name="connsiteX4" fmla="*/ 0 w 998220"/>
              <a:gd name="connsiteY4" fmla="*/ 777240 h 12496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98220" h="1249680">
                <a:moveTo>
                  <a:pt x="0" y="777240"/>
                </a:moveTo>
                <a:lnTo>
                  <a:pt x="815340" y="1249680"/>
                </a:lnTo>
                <a:lnTo>
                  <a:pt x="998220" y="358140"/>
                </a:lnTo>
                <a:lnTo>
                  <a:pt x="205740" y="0"/>
                </a:lnTo>
                <a:lnTo>
                  <a:pt x="0" y="777240"/>
                </a:lnTo>
                <a:close/>
              </a:path>
            </a:pathLst>
          </a:cu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GB" sz="1350">
              <a:solidFill>
                <a:srgbClr val="FFFFFF"/>
              </a:solidFill>
              <a:latin typeface="Calibri"/>
            </a:endParaRPr>
          </a:p>
        </p:txBody>
      </p:sp>
      <p:sp>
        <p:nvSpPr>
          <p:cNvPr id="66" name="Freeform 65"/>
          <p:cNvSpPr/>
          <p:nvPr/>
        </p:nvSpPr>
        <p:spPr>
          <a:xfrm>
            <a:off x="6097323" y="3012858"/>
            <a:ext cx="699181" cy="836815"/>
          </a:xfrm>
          <a:custGeom>
            <a:avLst/>
            <a:gdLst>
              <a:gd name="connsiteX0" fmla="*/ 0 w 967740"/>
              <a:gd name="connsiteY0" fmla="*/ 807720 h 1158240"/>
              <a:gd name="connsiteX1" fmla="*/ 792480 w 967740"/>
              <a:gd name="connsiteY1" fmla="*/ 1158240 h 1158240"/>
              <a:gd name="connsiteX2" fmla="*/ 967740 w 967740"/>
              <a:gd name="connsiteY2" fmla="*/ 243840 h 1158240"/>
              <a:gd name="connsiteX3" fmla="*/ 236220 w 967740"/>
              <a:gd name="connsiteY3" fmla="*/ 0 h 1158240"/>
              <a:gd name="connsiteX4" fmla="*/ 0 w 967740"/>
              <a:gd name="connsiteY4" fmla="*/ 807720 h 11582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67740" h="1158240">
                <a:moveTo>
                  <a:pt x="0" y="807720"/>
                </a:moveTo>
                <a:lnTo>
                  <a:pt x="792480" y="1158240"/>
                </a:lnTo>
                <a:lnTo>
                  <a:pt x="967740" y="243840"/>
                </a:lnTo>
                <a:lnTo>
                  <a:pt x="236220" y="0"/>
                </a:lnTo>
                <a:lnTo>
                  <a:pt x="0" y="807720"/>
                </a:lnTo>
                <a:close/>
              </a:path>
            </a:pathLst>
          </a:cu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GB" sz="1350">
              <a:solidFill>
                <a:srgbClr val="FFFFFF"/>
              </a:solidFill>
              <a:latin typeface="Calibri"/>
            </a:endParaRPr>
          </a:p>
        </p:txBody>
      </p:sp>
      <p:sp>
        <p:nvSpPr>
          <p:cNvPr id="67" name="Freeform 66"/>
          <p:cNvSpPr/>
          <p:nvPr/>
        </p:nvSpPr>
        <p:spPr>
          <a:xfrm>
            <a:off x="6301021" y="2368732"/>
            <a:ext cx="644127" cy="765245"/>
          </a:xfrm>
          <a:custGeom>
            <a:avLst/>
            <a:gdLst>
              <a:gd name="connsiteX0" fmla="*/ 0 w 891540"/>
              <a:gd name="connsiteY0" fmla="*/ 792480 h 1059180"/>
              <a:gd name="connsiteX1" fmla="*/ 685800 w 891540"/>
              <a:gd name="connsiteY1" fmla="*/ 1059180 h 1059180"/>
              <a:gd name="connsiteX2" fmla="*/ 891540 w 891540"/>
              <a:gd name="connsiteY2" fmla="*/ 182880 h 1059180"/>
              <a:gd name="connsiteX3" fmla="*/ 205740 w 891540"/>
              <a:gd name="connsiteY3" fmla="*/ 0 h 1059180"/>
              <a:gd name="connsiteX4" fmla="*/ 0 w 891540"/>
              <a:gd name="connsiteY4" fmla="*/ 792480 h 10591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1540" h="1059180">
                <a:moveTo>
                  <a:pt x="0" y="792480"/>
                </a:moveTo>
                <a:lnTo>
                  <a:pt x="685800" y="1059180"/>
                </a:lnTo>
                <a:lnTo>
                  <a:pt x="891540" y="182880"/>
                </a:lnTo>
                <a:lnTo>
                  <a:pt x="205740" y="0"/>
                </a:lnTo>
                <a:lnTo>
                  <a:pt x="0" y="792480"/>
                </a:lnTo>
                <a:close/>
              </a:path>
            </a:pathLst>
          </a:cu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GB" sz="1350">
              <a:solidFill>
                <a:srgbClr val="FFFFFF"/>
              </a:solidFill>
              <a:latin typeface="Calibri"/>
            </a:endParaRPr>
          </a:p>
        </p:txBody>
      </p:sp>
      <p:sp>
        <p:nvSpPr>
          <p:cNvPr id="68" name="Freeform 67"/>
          <p:cNvSpPr/>
          <p:nvPr/>
        </p:nvSpPr>
        <p:spPr>
          <a:xfrm>
            <a:off x="6477192" y="1719099"/>
            <a:ext cx="600084" cy="721202"/>
          </a:xfrm>
          <a:custGeom>
            <a:avLst/>
            <a:gdLst>
              <a:gd name="connsiteX0" fmla="*/ 0 w 830580"/>
              <a:gd name="connsiteY0" fmla="*/ 800100 h 998220"/>
              <a:gd name="connsiteX1" fmla="*/ 662940 w 830580"/>
              <a:gd name="connsiteY1" fmla="*/ 998220 h 998220"/>
              <a:gd name="connsiteX2" fmla="*/ 830580 w 830580"/>
              <a:gd name="connsiteY2" fmla="*/ 129540 h 998220"/>
              <a:gd name="connsiteX3" fmla="*/ 198120 w 830580"/>
              <a:gd name="connsiteY3" fmla="*/ 0 h 998220"/>
              <a:gd name="connsiteX4" fmla="*/ 0 w 830580"/>
              <a:gd name="connsiteY4" fmla="*/ 800100 h 9982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0580" h="998220">
                <a:moveTo>
                  <a:pt x="0" y="800100"/>
                </a:moveTo>
                <a:lnTo>
                  <a:pt x="662940" y="998220"/>
                </a:lnTo>
                <a:lnTo>
                  <a:pt x="830580" y="129540"/>
                </a:lnTo>
                <a:lnTo>
                  <a:pt x="198120" y="0"/>
                </a:lnTo>
                <a:lnTo>
                  <a:pt x="0" y="800100"/>
                </a:lnTo>
                <a:close/>
              </a:path>
            </a:pathLst>
          </a:cu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GB" sz="1350">
              <a:solidFill>
                <a:srgbClr val="FFFFFF"/>
              </a:solidFill>
              <a:latin typeface="Calibri"/>
            </a:endParaRPr>
          </a:p>
        </p:txBody>
      </p:sp>
      <p:sp>
        <p:nvSpPr>
          <p:cNvPr id="69" name="Freeform 68"/>
          <p:cNvSpPr/>
          <p:nvPr/>
        </p:nvSpPr>
        <p:spPr>
          <a:xfrm>
            <a:off x="6642353" y="1080476"/>
            <a:ext cx="572558" cy="688170"/>
          </a:xfrm>
          <a:custGeom>
            <a:avLst/>
            <a:gdLst>
              <a:gd name="connsiteX0" fmla="*/ 0 w 792480"/>
              <a:gd name="connsiteY0" fmla="*/ 815340 h 952500"/>
              <a:gd name="connsiteX1" fmla="*/ 617220 w 792480"/>
              <a:gd name="connsiteY1" fmla="*/ 952500 h 952500"/>
              <a:gd name="connsiteX2" fmla="*/ 792480 w 792480"/>
              <a:gd name="connsiteY2" fmla="*/ 91440 h 952500"/>
              <a:gd name="connsiteX3" fmla="*/ 198120 w 792480"/>
              <a:gd name="connsiteY3" fmla="*/ 0 h 952500"/>
              <a:gd name="connsiteX4" fmla="*/ 0 w 792480"/>
              <a:gd name="connsiteY4" fmla="*/ 815340 h 9525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92480" h="952500">
                <a:moveTo>
                  <a:pt x="0" y="815340"/>
                </a:moveTo>
                <a:lnTo>
                  <a:pt x="617220" y="952500"/>
                </a:lnTo>
                <a:lnTo>
                  <a:pt x="792480" y="91440"/>
                </a:lnTo>
                <a:lnTo>
                  <a:pt x="198120" y="0"/>
                </a:lnTo>
                <a:lnTo>
                  <a:pt x="0" y="815340"/>
                </a:lnTo>
                <a:close/>
              </a:path>
            </a:pathLst>
          </a:cu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GB" sz="1350">
              <a:solidFill>
                <a:srgbClr val="FFFFFF"/>
              </a:solidFill>
              <a:latin typeface="Calibri"/>
            </a:endParaRPr>
          </a:p>
        </p:txBody>
      </p:sp>
      <p:sp>
        <p:nvSpPr>
          <p:cNvPr id="70" name="Freeform 69"/>
          <p:cNvSpPr/>
          <p:nvPr/>
        </p:nvSpPr>
        <p:spPr>
          <a:xfrm>
            <a:off x="6807514" y="469382"/>
            <a:ext cx="534020" cy="611095"/>
          </a:xfrm>
          <a:custGeom>
            <a:avLst/>
            <a:gdLst>
              <a:gd name="connsiteX0" fmla="*/ 0 w 739140"/>
              <a:gd name="connsiteY0" fmla="*/ 754380 h 845820"/>
              <a:gd name="connsiteX1" fmla="*/ 586740 w 739140"/>
              <a:gd name="connsiteY1" fmla="*/ 845820 h 845820"/>
              <a:gd name="connsiteX2" fmla="*/ 739140 w 739140"/>
              <a:gd name="connsiteY2" fmla="*/ 0 h 845820"/>
              <a:gd name="connsiteX3" fmla="*/ 198120 w 739140"/>
              <a:gd name="connsiteY3" fmla="*/ 0 h 845820"/>
              <a:gd name="connsiteX4" fmla="*/ 0 w 739140"/>
              <a:gd name="connsiteY4" fmla="*/ 754380 h 8458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39140" h="845820">
                <a:moveTo>
                  <a:pt x="0" y="754380"/>
                </a:moveTo>
                <a:lnTo>
                  <a:pt x="586740" y="845820"/>
                </a:lnTo>
                <a:lnTo>
                  <a:pt x="739140" y="0"/>
                </a:lnTo>
                <a:lnTo>
                  <a:pt x="198120" y="0"/>
                </a:lnTo>
                <a:lnTo>
                  <a:pt x="0" y="754380"/>
                </a:lnTo>
                <a:close/>
              </a:path>
            </a:pathLst>
          </a:cu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GB" sz="1350">
              <a:solidFill>
                <a:srgbClr val="FFFFFF"/>
              </a:solidFill>
              <a:latin typeface="Calibri"/>
            </a:endParaRPr>
          </a:p>
        </p:txBody>
      </p:sp>
      <p:sp>
        <p:nvSpPr>
          <p:cNvPr id="71" name="Freeform 70"/>
          <p:cNvSpPr/>
          <p:nvPr/>
        </p:nvSpPr>
        <p:spPr>
          <a:xfrm>
            <a:off x="6912115" y="103668"/>
            <a:ext cx="775477" cy="288639"/>
          </a:xfrm>
          <a:custGeom>
            <a:avLst/>
            <a:gdLst>
              <a:gd name="connsiteX0" fmla="*/ 60960 w 693420"/>
              <a:gd name="connsiteY0" fmla="*/ 205740 h 205740"/>
              <a:gd name="connsiteX1" fmla="*/ 640080 w 693420"/>
              <a:gd name="connsiteY1" fmla="*/ 205740 h 205740"/>
              <a:gd name="connsiteX2" fmla="*/ 693420 w 693420"/>
              <a:gd name="connsiteY2" fmla="*/ 7620 h 205740"/>
              <a:gd name="connsiteX3" fmla="*/ 45720 w 693420"/>
              <a:gd name="connsiteY3" fmla="*/ 0 h 205740"/>
              <a:gd name="connsiteX4" fmla="*/ 0 w 693420"/>
              <a:gd name="connsiteY4" fmla="*/ 190500 h 205740"/>
              <a:gd name="connsiteX5" fmla="*/ 60960 w 693420"/>
              <a:gd name="connsiteY5" fmla="*/ 205740 h 2057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3420" h="205740">
                <a:moveTo>
                  <a:pt x="60960" y="205740"/>
                </a:moveTo>
                <a:lnTo>
                  <a:pt x="640080" y="205740"/>
                </a:lnTo>
                <a:lnTo>
                  <a:pt x="693420" y="7620"/>
                </a:lnTo>
                <a:lnTo>
                  <a:pt x="45720" y="0"/>
                </a:lnTo>
                <a:lnTo>
                  <a:pt x="0" y="190500"/>
                </a:lnTo>
                <a:lnTo>
                  <a:pt x="60960" y="205740"/>
                </a:lnTo>
                <a:close/>
              </a:path>
            </a:pathLst>
          </a:cu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GB" sz="1350">
              <a:solidFill>
                <a:srgbClr val="FFFFFF"/>
              </a:solidFill>
              <a:latin typeface="Calibri"/>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2000"/>
                                        <p:tgtEl>
                                          <p:spTgt spid="11"/>
                                        </p:tgtEl>
                                      </p:cBhvr>
                                    </p:animEffect>
                                  </p:childTnLst>
                                  <p:subTnLst>
                                    <p:animClr clrSpc="rgb" dir="cw">
                                      <p:cBhvr override="childStyle">
                                        <p:cTn dur="1" fill="hold" display="0" masterRel="nextClick" afterEffect="1"/>
                                        <p:tgtEl>
                                          <p:spTgt spid="11"/>
                                        </p:tgtEl>
                                        <p:attrNameLst>
                                          <p:attrName>ppt_c</p:attrName>
                                        </p:attrNameLst>
                                      </p:cBhvr>
                                      <p:to>
                                        <a:schemeClr val="folHlink"/>
                                      </p:to>
                                    </p:animClr>
                                  </p:sub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3"/>
                                        </p:tgtEl>
                                        <p:attrNameLst>
                                          <p:attrName>style.visibility</p:attrName>
                                        </p:attrNameLst>
                                      </p:cBhvr>
                                      <p:to>
                                        <p:strVal val="visible"/>
                                      </p:to>
                                    </p:set>
                                    <p:animEffect transition="in" filter="fade">
                                      <p:cBhvr>
                                        <p:cTn id="12" dur="2000"/>
                                        <p:tgtEl>
                                          <p:spTgt spid="13"/>
                                        </p:tgtEl>
                                      </p:cBhvr>
                                    </p:animEffect>
                                  </p:childTnLst>
                                  <p:subTnLst>
                                    <p:animClr clrSpc="rgb" dir="cw">
                                      <p:cBhvr override="childStyle">
                                        <p:cTn dur="1" fill="hold" display="0" masterRel="nextClick" afterEffect="1"/>
                                        <p:tgtEl>
                                          <p:spTgt spid="13"/>
                                        </p:tgtEl>
                                        <p:attrNameLst>
                                          <p:attrName>ppt_c</p:attrName>
                                        </p:attrNameLst>
                                      </p:cBhvr>
                                      <p:to>
                                        <a:schemeClr val="folHlink"/>
                                      </p:to>
                                    </p:animClr>
                                  </p:sub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5"/>
                                        </p:tgtEl>
                                        <p:attrNameLst>
                                          <p:attrName>style.visibility</p:attrName>
                                        </p:attrNameLst>
                                      </p:cBhvr>
                                      <p:to>
                                        <p:strVal val="visible"/>
                                      </p:to>
                                    </p:set>
                                    <p:animEffect transition="in" filter="fade">
                                      <p:cBhvr>
                                        <p:cTn id="17" dur="2000"/>
                                        <p:tgtEl>
                                          <p:spTgt spid="15"/>
                                        </p:tgtEl>
                                      </p:cBhvr>
                                    </p:animEffect>
                                  </p:childTnLst>
                                  <p:subTnLst>
                                    <p:animClr clrSpc="rgb" dir="cw">
                                      <p:cBhvr override="childStyle">
                                        <p:cTn dur="1" fill="hold" display="0" masterRel="nextClick" afterEffect="1"/>
                                        <p:tgtEl>
                                          <p:spTgt spid="15"/>
                                        </p:tgtEl>
                                        <p:attrNameLst>
                                          <p:attrName>ppt_c</p:attrName>
                                        </p:attrNameLst>
                                      </p:cBhvr>
                                      <p:to>
                                        <a:schemeClr val="folHlink"/>
                                      </p:to>
                                    </p:animClr>
                                  </p:sub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7"/>
                                        </p:tgtEl>
                                        <p:attrNameLst>
                                          <p:attrName>style.visibility</p:attrName>
                                        </p:attrNameLst>
                                      </p:cBhvr>
                                      <p:to>
                                        <p:strVal val="visible"/>
                                      </p:to>
                                    </p:set>
                                    <p:animEffect transition="in" filter="fade">
                                      <p:cBhvr>
                                        <p:cTn id="22" dur="2000"/>
                                        <p:tgtEl>
                                          <p:spTgt spid="17"/>
                                        </p:tgtEl>
                                      </p:cBhvr>
                                    </p:animEffect>
                                  </p:childTnLst>
                                  <p:subTnLst>
                                    <p:animClr clrSpc="rgb" dir="cw">
                                      <p:cBhvr override="childStyle">
                                        <p:cTn dur="1" fill="hold" display="0" masterRel="nextClick" afterEffect="1"/>
                                        <p:tgtEl>
                                          <p:spTgt spid="17"/>
                                        </p:tgtEl>
                                        <p:attrNameLst>
                                          <p:attrName>ppt_c</p:attrName>
                                        </p:attrNameLst>
                                      </p:cBhvr>
                                      <p:to>
                                        <a:schemeClr val="folHlink"/>
                                      </p:to>
                                    </p:animClr>
                                  </p:sub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9"/>
                                        </p:tgtEl>
                                        <p:attrNameLst>
                                          <p:attrName>style.visibility</p:attrName>
                                        </p:attrNameLst>
                                      </p:cBhvr>
                                      <p:to>
                                        <p:strVal val="visible"/>
                                      </p:to>
                                    </p:set>
                                    <p:animEffect transition="in" filter="fade">
                                      <p:cBhvr>
                                        <p:cTn id="27" dur="2000"/>
                                        <p:tgtEl>
                                          <p:spTgt spid="19"/>
                                        </p:tgtEl>
                                      </p:cBhvr>
                                    </p:animEffect>
                                  </p:childTnLst>
                                  <p:subTnLst>
                                    <p:animClr clrSpc="rgb" dir="cw">
                                      <p:cBhvr override="childStyle">
                                        <p:cTn dur="1" fill="hold" display="0" masterRel="nextClick" afterEffect="1"/>
                                        <p:tgtEl>
                                          <p:spTgt spid="19"/>
                                        </p:tgtEl>
                                        <p:attrNameLst>
                                          <p:attrName>ppt_c</p:attrName>
                                        </p:attrNameLst>
                                      </p:cBhvr>
                                      <p:to>
                                        <a:schemeClr val="folHlink"/>
                                      </p:to>
                                    </p:animClr>
                                  </p:sub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21"/>
                                        </p:tgtEl>
                                        <p:attrNameLst>
                                          <p:attrName>style.visibility</p:attrName>
                                        </p:attrNameLst>
                                      </p:cBhvr>
                                      <p:to>
                                        <p:strVal val="visible"/>
                                      </p:to>
                                    </p:set>
                                    <p:animEffect transition="in" filter="fade">
                                      <p:cBhvr>
                                        <p:cTn id="32" dur="2000"/>
                                        <p:tgtEl>
                                          <p:spTgt spid="21"/>
                                        </p:tgtEl>
                                      </p:cBhvr>
                                    </p:animEffect>
                                  </p:childTnLst>
                                  <p:subTnLst>
                                    <p:animClr clrSpc="rgb" dir="cw">
                                      <p:cBhvr override="childStyle">
                                        <p:cTn dur="1" fill="hold" display="0" masterRel="nextClick" afterEffect="1"/>
                                        <p:tgtEl>
                                          <p:spTgt spid="21"/>
                                        </p:tgtEl>
                                        <p:attrNameLst>
                                          <p:attrName>ppt_c</p:attrName>
                                        </p:attrNameLst>
                                      </p:cBhvr>
                                      <p:to>
                                        <a:schemeClr val="folHlink"/>
                                      </p:to>
                                    </p:animClr>
                                  </p:sub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23"/>
                                        </p:tgtEl>
                                        <p:attrNameLst>
                                          <p:attrName>style.visibility</p:attrName>
                                        </p:attrNameLst>
                                      </p:cBhvr>
                                      <p:to>
                                        <p:strVal val="visible"/>
                                      </p:to>
                                    </p:set>
                                    <p:animEffect transition="in" filter="fade">
                                      <p:cBhvr>
                                        <p:cTn id="37" dur="2000"/>
                                        <p:tgtEl>
                                          <p:spTgt spid="23"/>
                                        </p:tgtEl>
                                      </p:cBhvr>
                                    </p:animEffect>
                                  </p:childTnLst>
                                  <p:subTnLst>
                                    <p:animClr clrSpc="rgb" dir="cw">
                                      <p:cBhvr override="childStyle">
                                        <p:cTn dur="1" fill="hold" display="0" masterRel="nextClick" afterEffect="1"/>
                                        <p:tgtEl>
                                          <p:spTgt spid="23"/>
                                        </p:tgtEl>
                                        <p:attrNameLst>
                                          <p:attrName>ppt_c</p:attrName>
                                        </p:attrNameLst>
                                      </p:cBhvr>
                                      <p:to>
                                        <a:schemeClr val="folHlink"/>
                                      </p:to>
                                    </p:animClr>
                                  </p:sub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25"/>
                                        </p:tgtEl>
                                        <p:attrNameLst>
                                          <p:attrName>style.visibility</p:attrName>
                                        </p:attrNameLst>
                                      </p:cBhvr>
                                      <p:to>
                                        <p:strVal val="visible"/>
                                      </p:to>
                                    </p:set>
                                    <p:animEffect transition="in" filter="fade">
                                      <p:cBhvr>
                                        <p:cTn id="42" dur="2000"/>
                                        <p:tgtEl>
                                          <p:spTgt spid="25"/>
                                        </p:tgtEl>
                                      </p:cBhvr>
                                    </p:animEffect>
                                  </p:childTnLst>
                                  <p:subTnLst>
                                    <p:animClr clrSpc="rgb" dir="cw">
                                      <p:cBhvr override="childStyle">
                                        <p:cTn dur="1" fill="hold" display="0" masterRel="nextClick" afterEffect="1"/>
                                        <p:tgtEl>
                                          <p:spTgt spid="25"/>
                                        </p:tgtEl>
                                        <p:attrNameLst>
                                          <p:attrName>ppt_c</p:attrName>
                                        </p:attrNameLst>
                                      </p:cBhvr>
                                      <p:to>
                                        <a:schemeClr val="folHlink"/>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7" grpId="0"/>
      <p:bldP spid="19" grpId="0"/>
      <p:bldP spid="21" grpId="0"/>
      <p:bldP spid="23" grpId="0"/>
      <p:bldP spid="25"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57E8E6B-4401-4161-A1C6-21B3E74C35F4}"/>
              </a:ext>
            </a:extLst>
          </p:cNvPr>
          <p:cNvSpPr>
            <a:spLocks noGrp="1"/>
          </p:cNvSpPr>
          <p:nvPr>
            <p:ph type="ctrTitle"/>
          </p:nvPr>
        </p:nvSpPr>
        <p:spPr>
          <a:xfrm>
            <a:off x="251520" y="3723878"/>
            <a:ext cx="4752528" cy="936104"/>
          </a:xfrm>
        </p:spPr>
        <p:txBody>
          <a:bodyPr/>
          <a:lstStyle/>
          <a:p>
            <a:r>
              <a:rPr lang="en-GB" dirty="0">
                <a:latin typeface="Arial"/>
                <a:cs typeface="Arial"/>
              </a:rPr>
              <a:t>The Insights Discovery Colour Energies</a:t>
            </a:r>
          </a:p>
        </p:txBody>
      </p:sp>
    </p:spTree>
    <p:extLst>
      <p:ext uri="{BB962C8B-B14F-4D97-AF65-F5344CB8AC3E}">
        <p14:creationId xmlns:p14="http://schemas.microsoft.com/office/powerpoint/2010/main" val="352653046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5" name="Group 84"/>
          <p:cNvGrpSpPr/>
          <p:nvPr/>
        </p:nvGrpSpPr>
        <p:grpSpPr>
          <a:xfrm>
            <a:off x="130185" y="195486"/>
            <a:ext cx="8981665" cy="4680520"/>
            <a:chOff x="-130582" y="174168"/>
            <a:chExt cx="9666187" cy="6011848"/>
          </a:xfrm>
        </p:grpSpPr>
        <p:sp>
          <p:nvSpPr>
            <p:cNvPr id="26" name="TextBox 25"/>
            <p:cNvSpPr txBox="1"/>
            <p:nvPr/>
          </p:nvSpPr>
          <p:spPr>
            <a:xfrm>
              <a:off x="21257" y="244552"/>
              <a:ext cx="1382232" cy="389851"/>
            </a:xfrm>
            <a:prstGeom prst="rect">
              <a:avLst/>
            </a:prstGeom>
            <a:noFill/>
          </p:spPr>
          <p:txBody>
            <a:bodyPr wrap="square" rtlCol="0">
              <a:spAutoFit/>
            </a:bodyPr>
            <a:lstStyle/>
            <a:p>
              <a:pPr algn="ctr"/>
              <a:r>
                <a:rPr lang="en-GB" sz="1950" baseline="30000">
                  <a:latin typeface="Arial" pitchFamily="34" charset="0"/>
                  <a:cs typeface="Arial" pitchFamily="34" charset="0"/>
                </a:rPr>
                <a:t>cheerful</a:t>
              </a:r>
            </a:p>
          </p:txBody>
        </p:sp>
        <p:sp>
          <p:nvSpPr>
            <p:cNvPr id="30" name="TextBox 29"/>
            <p:cNvSpPr txBox="1"/>
            <p:nvPr/>
          </p:nvSpPr>
          <p:spPr>
            <a:xfrm>
              <a:off x="1529915" y="317124"/>
              <a:ext cx="1382232" cy="389851"/>
            </a:xfrm>
            <a:prstGeom prst="rect">
              <a:avLst/>
            </a:prstGeom>
            <a:noFill/>
          </p:spPr>
          <p:txBody>
            <a:bodyPr wrap="square" rtlCol="0">
              <a:spAutoFit/>
            </a:bodyPr>
            <a:lstStyle/>
            <a:p>
              <a:pPr algn="ctr"/>
              <a:r>
                <a:rPr lang="en-GB" sz="1950" baseline="30000">
                  <a:latin typeface="Arial" pitchFamily="34" charset="0"/>
                  <a:cs typeface="Arial" pitchFamily="34" charset="0"/>
                </a:rPr>
                <a:t>reflective </a:t>
              </a:r>
            </a:p>
          </p:txBody>
        </p:sp>
        <p:sp>
          <p:nvSpPr>
            <p:cNvPr id="31" name="TextBox 30"/>
            <p:cNvSpPr txBox="1"/>
            <p:nvPr/>
          </p:nvSpPr>
          <p:spPr>
            <a:xfrm>
              <a:off x="3096631" y="404209"/>
              <a:ext cx="1382232" cy="389851"/>
            </a:xfrm>
            <a:prstGeom prst="rect">
              <a:avLst/>
            </a:prstGeom>
            <a:noFill/>
          </p:spPr>
          <p:txBody>
            <a:bodyPr wrap="square" rtlCol="0">
              <a:spAutoFit/>
            </a:bodyPr>
            <a:lstStyle/>
            <a:p>
              <a:pPr algn="ctr"/>
              <a:r>
                <a:rPr lang="en-GB" sz="1950" baseline="30000">
                  <a:latin typeface="Arial" pitchFamily="34" charset="0"/>
                  <a:cs typeface="Arial" pitchFamily="34" charset="0"/>
                </a:rPr>
                <a:t>concise </a:t>
              </a:r>
            </a:p>
          </p:txBody>
        </p:sp>
        <p:sp>
          <p:nvSpPr>
            <p:cNvPr id="32" name="TextBox 31"/>
            <p:cNvSpPr txBox="1"/>
            <p:nvPr/>
          </p:nvSpPr>
          <p:spPr>
            <a:xfrm>
              <a:off x="4503689" y="174168"/>
              <a:ext cx="1382232" cy="389851"/>
            </a:xfrm>
            <a:prstGeom prst="rect">
              <a:avLst/>
            </a:prstGeom>
            <a:noFill/>
          </p:spPr>
          <p:txBody>
            <a:bodyPr wrap="square" rtlCol="0">
              <a:spAutoFit/>
            </a:bodyPr>
            <a:lstStyle/>
            <a:p>
              <a:pPr algn="ctr"/>
              <a:r>
                <a:rPr lang="en-GB" sz="1950" baseline="30000">
                  <a:latin typeface="Arial" pitchFamily="34" charset="0"/>
                  <a:cs typeface="Arial" pitchFamily="34" charset="0"/>
                </a:rPr>
                <a:t>challenging</a:t>
              </a:r>
            </a:p>
          </p:txBody>
        </p:sp>
        <p:sp>
          <p:nvSpPr>
            <p:cNvPr id="33" name="TextBox 32"/>
            <p:cNvSpPr txBox="1"/>
            <p:nvPr/>
          </p:nvSpPr>
          <p:spPr>
            <a:xfrm>
              <a:off x="6142976" y="389695"/>
              <a:ext cx="1382232" cy="656591"/>
            </a:xfrm>
            <a:prstGeom prst="rect">
              <a:avLst/>
            </a:prstGeom>
            <a:noFill/>
          </p:spPr>
          <p:txBody>
            <a:bodyPr wrap="square" rtlCol="0">
              <a:spAutoFit/>
            </a:bodyPr>
            <a:lstStyle/>
            <a:p>
              <a:pPr algn="ctr"/>
              <a:r>
                <a:rPr lang="en-GB" sz="1950" baseline="30000">
                  <a:latin typeface="Arial" pitchFamily="34" charset="0"/>
                  <a:cs typeface="Arial" pitchFamily="34" charset="0"/>
                </a:rPr>
                <a:t>caring</a:t>
              </a:r>
            </a:p>
            <a:p>
              <a:pPr algn="ctr"/>
              <a:endParaRPr lang="en-GB" sz="1950" baseline="30000">
                <a:latin typeface="Arial" pitchFamily="34" charset="0"/>
                <a:cs typeface="Arial" pitchFamily="34" charset="0"/>
              </a:endParaRPr>
            </a:p>
          </p:txBody>
        </p:sp>
        <p:sp>
          <p:nvSpPr>
            <p:cNvPr id="34" name="TextBox 33"/>
            <p:cNvSpPr txBox="1"/>
            <p:nvPr/>
          </p:nvSpPr>
          <p:spPr>
            <a:xfrm>
              <a:off x="7491979" y="244552"/>
              <a:ext cx="1382232" cy="389851"/>
            </a:xfrm>
            <a:prstGeom prst="rect">
              <a:avLst/>
            </a:prstGeom>
            <a:noFill/>
          </p:spPr>
          <p:txBody>
            <a:bodyPr wrap="square" rtlCol="0">
              <a:spAutoFit/>
            </a:bodyPr>
            <a:lstStyle/>
            <a:p>
              <a:pPr algn="ctr"/>
              <a:r>
                <a:rPr lang="en-GB" sz="1950" baseline="30000">
                  <a:latin typeface="Arial" pitchFamily="34" charset="0"/>
                  <a:cs typeface="Arial" pitchFamily="34" charset="0"/>
                </a:rPr>
                <a:t>assertive </a:t>
              </a:r>
            </a:p>
          </p:txBody>
        </p:sp>
        <p:sp>
          <p:nvSpPr>
            <p:cNvPr id="35" name="TextBox 34"/>
            <p:cNvSpPr txBox="1"/>
            <p:nvPr/>
          </p:nvSpPr>
          <p:spPr>
            <a:xfrm>
              <a:off x="403019" y="880091"/>
              <a:ext cx="1382232" cy="656591"/>
            </a:xfrm>
            <a:prstGeom prst="rect">
              <a:avLst/>
            </a:prstGeom>
            <a:noFill/>
          </p:spPr>
          <p:txBody>
            <a:bodyPr wrap="square" rtlCol="0">
              <a:spAutoFit/>
            </a:bodyPr>
            <a:lstStyle/>
            <a:p>
              <a:pPr algn="ctr"/>
              <a:r>
                <a:rPr lang="en-GB" sz="1950" baseline="30000">
                  <a:latin typeface="Arial" pitchFamily="34" charset="0"/>
                  <a:cs typeface="Arial" pitchFamily="34" charset="0"/>
                </a:rPr>
                <a:t>enthusiastic</a:t>
              </a:r>
            </a:p>
          </p:txBody>
        </p:sp>
        <p:sp>
          <p:nvSpPr>
            <p:cNvPr id="36" name="TextBox 35"/>
            <p:cNvSpPr txBox="1"/>
            <p:nvPr/>
          </p:nvSpPr>
          <p:spPr>
            <a:xfrm>
              <a:off x="2116349" y="814026"/>
              <a:ext cx="1382232" cy="389851"/>
            </a:xfrm>
            <a:prstGeom prst="rect">
              <a:avLst/>
            </a:prstGeom>
            <a:noFill/>
          </p:spPr>
          <p:txBody>
            <a:bodyPr wrap="square" rtlCol="0">
              <a:spAutoFit/>
            </a:bodyPr>
            <a:lstStyle/>
            <a:p>
              <a:pPr algn="ctr"/>
              <a:r>
                <a:rPr lang="en-GB" sz="1950" baseline="30000">
                  <a:latin typeface="Arial" pitchFamily="34" charset="0"/>
                  <a:cs typeface="Arial" pitchFamily="34" charset="0"/>
                </a:rPr>
                <a:t>determined</a:t>
              </a:r>
            </a:p>
          </p:txBody>
        </p:sp>
        <p:sp>
          <p:nvSpPr>
            <p:cNvPr id="37" name="TextBox 36"/>
            <p:cNvSpPr txBox="1"/>
            <p:nvPr/>
          </p:nvSpPr>
          <p:spPr>
            <a:xfrm>
              <a:off x="3449364" y="923633"/>
              <a:ext cx="1382232" cy="656591"/>
            </a:xfrm>
            <a:prstGeom prst="rect">
              <a:avLst/>
            </a:prstGeom>
            <a:noFill/>
          </p:spPr>
          <p:txBody>
            <a:bodyPr wrap="square" rtlCol="0">
              <a:spAutoFit/>
            </a:bodyPr>
            <a:lstStyle/>
            <a:p>
              <a:pPr algn="ctr"/>
              <a:r>
                <a:rPr lang="en-GB" sz="1950" baseline="30000">
                  <a:latin typeface="Arial" pitchFamily="34" charset="0"/>
                  <a:cs typeface="Arial" pitchFamily="34" charset="0"/>
                </a:rPr>
                <a:t>firm</a:t>
              </a:r>
            </a:p>
            <a:p>
              <a:pPr algn="ctr"/>
              <a:endParaRPr lang="en-GB" sz="1950" baseline="30000">
                <a:latin typeface="Arial" pitchFamily="34" charset="0"/>
                <a:cs typeface="Arial" pitchFamily="34" charset="0"/>
              </a:endParaRPr>
            </a:p>
          </p:txBody>
        </p:sp>
        <p:sp>
          <p:nvSpPr>
            <p:cNvPr id="38" name="TextBox 37"/>
            <p:cNvSpPr txBox="1"/>
            <p:nvPr/>
          </p:nvSpPr>
          <p:spPr>
            <a:xfrm>
              <a:off x="4928995" y="778491"/>
              <a:ext cx="1382232" cy="389851"/>
            </a:xfrm>
            <a:prstGeom prst="rect">
              <a:avLst/>
            </a:prstGeom>
            <a:noFill/>
          </p:spPr>
          <p:txBody>
            <a:bodyPr wrap="square" rtlCol="0">
              <a:spAutoFit/>
            </a:bodyPr>
            <a:lstStyle/>
            <a:p>
              <a:pPr algn="ctr"/>
              <a:r>
                <a:rPr lang="en-GB" sz="1950" baseline="30000">
                  <a:latin typeface="Arial" pitchFamily="34" charset="0"/>
                  <a:cs typeface="Arial" pitchFamily="34" charset="0"/>
                </a:rPr>
                <a:t>factual</a:t>
              </a:r>
            </a:p>
          </p:txBody>
        </p:sp>
        <p:sp>
          <p:nvSpPr>
            <p:cNvPr id="39" name="TextBox 38"/>
            <p:cNvSpPr txBox="1"/>
            <p:nvPr/>
          </p:nvSpPr>
          <p:spPr>
            <a:xfrm>
              <a:off x="6466681" y="880091"/>
              <a:ext cx="1382232" cy="656591"/>
            </a:xfrm>
            <a:prstGeom prst="rect">
              <a:avLst/>
            </a:prstGeom>
            <a:noFill/>
          </p:spPr>
          <p:txBody>
            <a:bodyPr wrap="square" rtlCol="0">
              <a:spAutoFit/>
            </a:bodyPr>
            <a:lstStyle/>
            <a:p>
              <a:pPr algn="ctr"/>
              <a:r>
                <a:rPr lang="en-GB" sz="1950" baseline="30000">
                  <a:latin typeface="Arial" pitchFamily="34" charset="0"/>
                  <a:cs typeface="Arial" pitchFamily="34" charset="0"/>
                </a:rPr>
                <a:t>well-argued</a:t>
              </a:r>
            </a:p>
          </p:txBody>
        </p:sp>
        <p:sp>
          <p:nvSpPr>
            <p:cNvPr id="40" name="TextBox 39"/>
            <p:cNvSpPr txBox="1"/>
            <p:nvPr/>
          </p:nvSpPr>
          <p:spPr>
            <a:xfrm>
              <a:off x="7917284" y="778491"/>
              <a:ext cx="1382232" cy="389851"/>
            </a:xfrm>
            <a:prstGeom prst="rect">
              <a:avLst/>
            </a:prstGeom>
            <a:noFill/>
          </p:spPr>
          <p:txBody>
            <a:bodyPr wrap="square" rtlCol="0">
              <a:spAutoFit/>
            </a:bodyPr>
            <a:lstStyle/>
            <a:p>
              <a:pPr algn="ctr"/>
              <a:r>
                <a:rPr lang="en-GB" sz="1950" baseline="30000">
                  <a:latin typeface="Arial" pitchFamily="34" charset="0"/>
                  <a:cs typeface="Arial" pitchFamily="34" charset="0"/>
                </a:rPr>
                <a:t>reliable</a:t>
              </a:r>
            </a:p>
          </p:txBody>
        </p:sp>
        <p:sp>
          <p:nvSpPr>
            <p:cNvPr id="41" name="TextBox 40"/>
            <p:cNvSpPr txBox="1"/>
            <p:nvPr/>
          </p:nvSpPr>
          <p:spPr>
            <a:xfrm>
              <a:off x="63797" y="1453329"/>
              <a:ext cx="1850065" cy="389851"/>
            </a:xfrm>
            <a:prstGeom prst="rect">
              <a:avLst/>
            </a:prstGeom>
            <a:noFill/>
          </p:spPr>
          <p:txBody>
            <a:bodyPr wrap="square" rtlCol="0">
              <a:spAutoFit/>
            </a:bodyPr>
            <a:lstStyle/>
            <a:p>
              <a:pPr algn="ctr"/>
              <a:r>
                <a:rPr lang="en-GB" sz="1950" baseline="30000">
                  <a:latin typeface="Arial" pitchFamily="34" charset="0"/>
                  <a:cs typeface="Arial" pitchFamily="34" charset="0"/>
                </a:rPr>
                <a:t>accommodating</a:t>
              </a:r>
            </a:p>
          </p:txBody>
        </p:sp>
        <p:sp>
          <p:nvSpPr>
            <p:cNvPr id="42" name="TextBox 41"/>
            <p:cNvSpPr txBox="1"/>
            <p:nvPr/>
          </p:nvSpPr>
          <p:spPr>
            <a:xfrm>
              <a:off x="2154173" y="1409785"/>
              <a:ext cx="1382232" cy="389851"/>
            </a:xfrm>
            <a:prstGeom prst="rect">
              <a:avLst/>
            </a:prstGeom>
            <a:noFill/>
          </p:spPr>
          <p:txBody>
            <a:bodyPr wrap="square" rtlCol="0">
              <a:spAutoFit/>
            </a:bodyPr>
            <a:lstStyle/>
            <a:p>
              <a:pPr algn="ctr"/>
              <a:r>
                <a:rPr lang="en-GB" sz="1950" baseline="30000">
                  <a:latin typeface="Arial" pitchFamily="34" charset="0"/>
                  <a:cs typeface="Arial" pitchFamily="34" charset="0"/>
                </a:rPr>
                <a:t>objective</a:t>
              </a:r>
            </a:p>
          </p:txBody>
        </p:sp>
        <p:sp>
          <p:nvSpPr>
            <p:cNvPr id="43" name="TextBox 42"/>
            <p:cNvSpPr txBox="1"/>
            <p:nvPr/>
          </p:nvSpPr>
          <p:spPr>
            <a:xfrm>
              <a:off x="3457403" y="1511387"/>
              <a:ext cx="1382232" cy="389851"/>
            </a:xfrm>
            <a:prstGeom prst="rect">
              <a:avLst/>
            </a:prstGeom>
            <a:noFill/>
          </p:spPr>
          <p:txBody>
            <a:bodyPr wrap="square" rtlCol="0">
              <a:spAutoFit/>
            </a:bodyPr>
            <a:lstStyle/>
            <a:p>
              <a:pPr algn="ctr"/>
              <a:r>
                <a:rPr lang="en-GB" sz="1950" baseline="30000">
                  <a:latin typeface="Arial" pitchFamily="34" charset="0"/>
                  <a:cs typeface="Arial" pitchFamily="34" charset="0"/>
                </a:rPr>
                <a:t>active</a:t>
              </a:r>
            </a:p>
          </p:txBody>
        </p:sp>
        <p:sp>
          <p:nvSpPr>
            <p:cNvPr id="44" name="TextBox 43"/>
            <p:cNvSpPr txBox="1"/>
            <p:nvPr/>
          </p:nvSpPr>
          <p:spPr>
            <a:xfrm>
              <a:off x="4717089" y="1525900"/>
              <a:ext cx="1382232" cy="389851"/>
            </a:xfrm>
            <a:prstGeom prst="rect">
              <a:avLst/>
            </a:prstGeom>
            <a:noFill/>
          </p:spPr>
          <p:txBody>
            <a:bodyPr wrap="square" rtlCol="0">
              <a:spAutoFit/>
            </a:bodyPr>
            <a:lstStyle/>
            <a:p>
              <a:pPr algn="ctr"/>
              <a:r>
                <a:rPr lang="en-GB" sz="1950" baseline="30000">
                  <a:latin typeface="Arial" pitchFamily="34" charset="0"/>
                  <a:cs typeface="Arial" pitchFamily="34" charset="0"/>
                </a:rPr>
                <a:t>steady </a:t>
              </a:r>
            </a:p>
          </p:txBody>
        </p:sp>
        <p:sp>
          <p:nvSpPr>
            <p:cNvPr id="45" name="TextBox 44"/>
            <p:cNvSpPr txBox="1"/>
            <p:nvPr/>
          </p:nvSpPr>
          <p:spPr>
            <a:xfrm>
              <a:off x="6267060" y="1366244"/>
              <a:ext cx="1382232" cy="389851"/>
            </a:xfrm>
            <a:prstGeom prst="rect">
              <a:avLst/>
            </a:prstGeom>
            <a:noFill/>
          </p:spPr>
          <p:txBody>
            <a:bodyPr wrap="square" rtlCol="0">
              <a:spAutoFit/>
            </a:bodyPr>
            <a:lstStyle/>
            <a:p>
              <a:pPr algn="ctr"/>
              <a:r>
                <a:rPr lang="en-GB" sz="1950" baseline="30000">
                  <a:latin typeface="Arial" pitchFamily="34" charset="0"/>
                  <a:cs typeface="Arial" pitchFamily="34" charset="0"/>
                </a:rPr>
                <a:t>fun</a:t>
              </a:r>
            </a:p>
          </p:txBody>
        </p:sp>
        <p:sp>
          <p:nvSpPr>
            <p:cNvPr id="46" name="TextBox 45"/>
            <p:cNvSpPr txBox="1"/>
            <p:nvPr/>
          </p:nvSpPr>
          <p:spPr>
            <a:xfrm>
              <a:off x="7555777" y="1583957"/>
              <a:ext cx="1382232" cy="389851"/>
            </a:xfrm>
            <a:prstGeom prst="rect">
              <a:avLst/>
            </a:prstGeom>
            <a:noFill/>
          </p:spPr>
          <p:txBody>
            <a:bodyPr wrap="square" rtlCol="0">
              <a:spAutoFit/>
            </a:bodyPr>
            <a:lstStyle/>
            <a:p>
              <a:pPr algn="ctr"/>
              <a:r>
                <a:rPr lang="en-GB" sz="1950" baseline="30000">
                  <a:latin typeface="Arial" pitchFamily="34" charset="0"/>
                  <a:cs typeface="Arial" pitchFamily="34" charset="0"/>
                </a:rPr>
                <a:t>sensitive </a:t>
              </a:r>
            </a:p>
          </p:txBody>
        </p:sp>
        <p:sp>
          <p:nvSpPr>
            <p:cNvPr id="47" name="TextBox 46"/>
            <p:cNvSpPr txBox="1"/>
            <p:nvPr/>
          </p:nvSpPr>
          <p:spPr>
            <a:xfrm>
              <a:off x="446563" y="2051063"/>
              <a:ext cx="1382232" cy="389851"/>
            </a:xfrm>
            <a:prstGeom prst="rect">
              <a:avLst/>
            </a:prstGeom>
            <a:noFill/>
          </p:spPr>
          <p:txBody>
            <a:bodyPr wrap="square" rtlCol="0">
              <a:spAutoFit/>
            </a:bodyPr>
            <a:lstStyle/>
            <a:p>
              <a:pPr algn="ctr"/>
              <a:r>
                <a:rPr lang="en-GB" sz="1950" baseline="30000">
                  <a:latin typeface="Arial" pitchFamily="34" charset="0"/>
                  <a:cs typeface="Arial" pitchFamily="34" charset="0"/>
                </a:rPr>
                <a:t>accurate </a:t>
              </a:r>
            </a:p>
          </p:txBody>
        </p:sp>
        <p:sp>
          <p:nvSpPr>
            <p:cNvPr id="48" name="TextBox 47"/>
            <p:cNvSpPr txBox="1"/>
            <p:nvPr/>
          </p:nvSpPr>
          <p:spPr>
            <a:xfrm>
              <a:off x="1908808" y="1949463"/>
              <a:ext cx="1382232" cy="656591"/>
            </a:xfrm>
            <a:prstGeom prst="rect">
              <a:avLst/>
            </a:prstGeom>
            <a:noFill/>
          </p:spPr>
          <p:txBody>
            <a:bodyPr wrap="square" rtlCol="0">
              <a:spAutoFit/>
            </a:bodyPr>
            <a:lstStyle/>
            <a:p>
              <a:pPr algn="ctr"/>
              <a:r>
                <a:rPr lang="en-GB" sz="1950" baseline="30000">
                  <a:latin typeface="Arial" pitchFamily="34" charset="0"/>
                  <a:cs typeface="Arial" pitchFamily="34" charset="0"/>
                </a:rPr>
                <a:t>tactful </a:t>
              </a:r>
            </a:p>
            <a:p>
              <a:pPr algn="ctr"/>
              <a:endParaRPr lang="en-GB" sz="1950" baseline="30000">
                <a:latin typeface="Arial" pitchFamily="34" charset="0"/>
                <a:cs typeface="Arial" pitchFamily="34" charset="0"/>
              </a:endParaRPr>
            </a:p>
          </p:txBody>
        </p:sp>
        <p:sp>
          <p:nvSpPr>
            <p:cNvPr id="49" name="TextBox 48"/>
            <p:cNvSpPr txBox="1"/>
            <p:nvPr/>
          </p:nvSpPr>
          <p:spPr>
            <a:xfrm>
              <a:off x="3296627" y="2051063"/>
              <a:ext cx="1382232" cy="389851"/>
            </a:xfrm>
            <a:prstGeom prst="rect">
              <a:avLst/>
            </a:prstGeom>
            <a:noFill/>
          </p:spPr>
          <p:txBody>
            <a:bodyPr wrap="square" rtlCol="0">
              <a:spAutoFit/>
            </a:bodyPr>
            <a:lstStyle/>
            <a:p>
              <a:pPr algn="ctr"/>
              <a:r>
                <a:rPr lang="en-GB" sz="1950" baseline="30000">
                  <a:latin typeface="Arial" pitchFamily="34" charset="0"/>
                  <a:cs typeface="Arial" pitchFamily="34" charset="0"/>
                </a:rPr>
                <a:t>driving  </a:t>
              </a:r>
            </a:p>
          </p:txBody>
        </p:sp>
        <p:sp>
          <p:nvSpPr>
            <p:cNvPr id="50" name="TextBox 49"/>
            <p:cNvSpPr txBox="1"/>
            <p:nvPr/>
          </p:nvSpPr>
          <p:spPr>
            <a:xfrm>
              <a:off x="4822669" y="2051063"/>
              <a:ext cx="1382232" cy="656591"/>
            </a:xfrm>
            <a:prstGeom prst="rect">
              <a:avLst/>
            </a:prstGeom>
            <a:noFill/>
          </p:spPr>
          <p:txBody>
            <a:bodyPr wrap="square" rtlCol="0">
              <a:spAutoFit/>
            </a:bodyPr>
            <a:lstStyle/>
            <a:p>
              <a:pPr algn="ctr"/>
              <a:r>
                <a:rPr lang="en-GB" sz="1950" baseline="30000">
                  <a:latin typeface="Arial" pitchFamily="34" charset="0"/>
                  <a:cs typeface="Arial" pitchFamily="34" charset="0"/>
                </a:rPr>
                <a:t>constant</a:t>
              </a:r>
            </a:p>
            <a:p>
              <a:pPr algn="ctr"/>
              <a:endParaRPr lang="en-GB" sz="1950" baseline="30000">
                <a:latin typeface="Arial" pitchFamily="34" charset="0"/>
                <a:cs typeface="Arial" pitchFamily="34" charset="0"/>
              </a:endParaRPr>
            </a:p>
          </p:txBody>
        </p:sp>
        <p:sp>
          <p:nvSpPr>
            <p:cNvPr id="51" name="TextBox 50"/>
            <p:cNvSpPr txBox="1"/>
            <p:nvPr/>
          </p:nvSpPr>
          <p:spPr>
            <a:xfrm>
              <a:off x="6248123" y="1949463"/>
              <a:ext cx="1382232" cy="389851"/>
            </a:xfrm>
            <a:prstGeom prst="rect">
              <a:avLst/>
            </a:prstGeom>
            <a:noFill/>
          </p:spPr>
          <p:txBody>
            <a:bodyPr wrap="square" rtlCol="0">
              <a:spAutoFit/>
            </a:bodyPr>
            <a:lstStyle/>
            <a:p>
              <a:pPr algn="ctr"/>
              <a:r>
                <a:rPr lang="en-GB" sz="1950" baseline="30000">
                  <a:latin typeface="Arial" pitchFamily="34" charset="0"/>
                  <a:cs typeface="Arial" pitchFamily="34" charset="0"/>
                </a:rPr>
                <a:t>structured</a:t>
              </a:r>
            </a:p>
          </p:txBody>
        </p:sp>
        <p:sp>
          <p:nvSpPr>
            <p:cNvPr id="52" name="TextBox 51"/>
            <p:cNvSpPr txBox="1"/>
            <p:nvPr/>
          </p:nvSpPr>
          <p:spPr>
            <a:xfrm>
              <a:off x="8153373" y="2103045"/>
              <a:ext cx="1382232" cy="656590"/>
            </a:xfrm>
            <a:prstGeom prst="rect">
              <a:avLst/>
            </a:prstGeom>
            <a:noFill/>
          </p:spPr>
          <p:txBody>
            <a:bodyPr wrap="square" rtlCol="0">
              <a:spAutoFit/>
            </a:bodyPr>
            <a:lstStyle/>
            <a:p>
              <a:pPr algn="ctr"/>
              <a:r>
                <a:rPr lang="en-GB" sz="1950" baseline="30000">
                  <a:latin typeface="Arial" pitchFamily="34" charset="0"/>
                  <a:cs typeface="Arial" pitchFamily="34" charset="0"/>
                </a:rPr>
                <a:t>harmonious</a:t>
              </a:r>
            </a:p>
          </p:txBody>
        </p:sp>
        <p:sp>
          <p:nvSpPr>
            <p:cNvPr id="53" name="TextBox 52"/>
            <p:cNvSpPr txBox="1"/>
            <p:nvPr/>
          </p:nvSpPr>
          <p:spPr>
            <a:xfrm>
              <a:off x="0" y="2716092"/>
              <a:ext cx="1626787" cy="389851"/>
            </a:xfrm>
            <a:prstGeom prst="rect">
              <a:avLst/>
            </a:prstGeom>
            <a:noFill/>
          </p:spPr>
          <p:txBody>
            <a:bodyPr wrap="square" rtlCol="0">
              <a:spAutoFit/>
            </a:bodyPr>
            <a:lstStyle/>
            <a:p>
              <a:pPr algn="ctr"/>
              <a:r>
                <a:rPr lang="en-GB" sz="1950" baseline="30000">
                  <a:latin typeface="Arial" pitchFamily="34" charset="0"/>
                  <a:cs typeface="Arial" pitchFamily="34" charset="0"/>
                </a:rPr>
                <a:t>strong-willed</a:t>
              </a:r>
            </a:p>
          </p:txBody>
        </p:sp>
        <p:sp>
          <p:nvSpPr>
            <p:cNvPr id="54" name="TextBox 53"/>
            <p:cNvSpPr txBox="1"/>
            <p:nvPr/>
          </p:nvSpPr>
          <p:spPr>
            <a:xfrm>
              <a:off x="1776969" y="2556435"/>
              <a:ext cx="1382232" cy="389851"/>
            </a:xfrm>
            <a:prstGeom prst="rect">
              <a:avLst/>
            </a:prstGeom>
            <a:noFill/>
          </p:spPr>
          <p:txBody>
            <a:bodyPr wrap="square" rtlCol="0">
              <a:spAutoFit/>
            </a:bodyPr>
            <a:lstStyle/>
            <a:p>
              <a:pPr algn="ctr"/>
              <a:r>
                <a:rPr lang="en-GB" sz="1950" baseline="30000">
                  <a:latin typeface="Arial" pitchFamily="34" charset="0"/>
                  <a:cs typeface="Arial" pitchFamily="34" charset="0"/>
                </a:rPr>
                <a:t>purposeful</a:t>
              </a:r>
            </a:p>
          </p:txBody>
        </p:sp>
        <p:sp>
          <p:nvSpPr>
            <p:cNvPr id="55" name="TextBox 54"/>
            <p:cNvSpPr txBox="1"/>
            <p:nvPr/>
          </p:nvSpPr>
          <p:spPr>
            <a:xfrm>
              <a:off x="3213696" y="2759635"/>
              <a:ext cx="1382232" cy="389851"/>
            </a:xfrm>
            <a:prstGeom prst="rect">
              <a:avLst/>
            </a:prstGeom>
            <a:noFill/>
          </p:spPr>
          <p:txBody>
            <a:bodyPr wrap="square" rtlCol="0">
              <a:spAutoFit/>
            </a:bodyPr>
            <a:lstStyle/>
            <a:p>
              <a:pPr algn="ctr"/>
              <a:r>
                <a:rPr lang="en-GB" sz="1950" baseline="30000">
                  <a:latin typeface="Arial" pitchFamily="34" charset="0"/>
                  <a:cs typeface="Arial" pitchFamily="34" charset="0"/>
                </a:rPr>
                <a:t>convincing </a:t>
              </a:r>
            </a:p>
          </p:txBody>
        </p:sp>
        <p:sp>
          <p:nvSpPr>
            <p:cNvPr id="56" name="TextBox 55"/>
            <p:cNvSpPr txBox="1"/>
            <p:nvPr/>
          </p:nvSpPr>
          <p:spPr>
            <a:xfrm>
              <a:off x="4534309" y="2541920"/>
              <a:ext cx="1382232" cy="389851"/>
            </a:xfrm>
            <a:prstGeom prst="rect">
              <a:avLst/>
            </a:prstGeom>
            <a:noFill/>
          </p:spPr>
          <p:txBody>
            <a:bodyPr wrap="square" rtlCol="0">
              <a:spAutoFit/>
            </a:bodyPr>
            <a:lstStyle/>
            <a:p>
              <a:pPr algn="ctr"/>
              <a:r>
                <a:rPr lang="en-GB" sz="1950" baseline="30000">
                  <a:latin typeface="Arial" pitchFamily="34" charset="0"/>
                  <a:cs typeface="Arial" pitchFamily="34" charset="0"/>
                </a:rPr>
                <a:t>cautious </a:t>
              </a:r>
            </a:p>
          </p:txBody>
        </p:sp>
        <p:sp>
          <p:nvSpPr>
            <p:cNvPr id="57" name="TextBox 56"/>
            <p:cNvSpPr txBox="1"/>
            <p:nvPr/>
          </p:nvSpPr>
          <p:spPr>
            <a:xfrm>
              <a:off x="6029092" y="2687063"/>
              <a:ext cx="1382232" cy="389851"/>
            </a:xfrm>
            <a:prstGeom prst="rect">
              <a:avLst/>
            </a:prstGeom>
            <a:noFill/>
          </p:spPr>
          <p:txBody>
            <a:bodyPr wrap="square" rtlCol="0">
              <a:spAutoFit/>
            </a:bodyPr>
            <a:lstStyle/>
            <a:p>
              <a:pPr algn="ctr"/>
              <a:r>
                <a:rPr lang="en-GB" sz="1950" baseline="30000">
                  <a:latin typeface="Arial" pitchFamily="34" charset="0"/>
                  <a:cs typeface="Arial" pitchFamily="34" charset="0"/>
                </a:rPr>
                <a:t>calculating</a:t>
              </a:r>
            </a:p>
          </p:txBody>
        </p:sp>
        <p:sp>
          <p:nvSpPr>
            <p:cNvPr id="58" name="TextBox 57"/>
            <p:cNvSpPr txBox="1"/>
            <p:nvPr/>
          </p:nvSpPr>
          <p:spPr>
            <a:xfrm>
              <a:off x="7522547" y="2633461"/>
              <a:ext cx="1382232" cy="389851"/>
            </a:xfrm>
            <a:prstGeom prst="rect">
              <a:avLst/>
            </a:prstGeom>
            <a:noFill/>
          </p:spPr>
          <p:txBody>
            <a:bodyPr wrap="square" rtlCol="0">
              <a:spAutoFit/>
            </a:bodyPr>
            <a:lstStyle/>
            <a:p>
              <a:pPr algn="ctr"/>
              <a:r>
                <a:rPr lang="en-GB" sz="1950" baseline="30000">
                  <a:latin typeface="Arial" pitchFamily="34" charset="0"/>
                  <a:cs typeface="Arial" pitchFamily="34" charset="0"/>
                </a:rPr>
                <a:t>amenable</a:t>
              </a:r>
            </a:p>
          </p:txBody>
        </p:sp>
        <p:sp>
          <p:nvSpPr>
            <p:cNvPr id="59" name="TextBox 58"/>
            <p:cNvSpPr txBox="1"/>
            <p:nvPr/>
          </p:nvSpPr>
          <p:spPr>
            <a:xfrm>
              <a:off x="519133" y="3179315"/>
              <a:ext cx="1382232" cy="389851"/>
            </a:xfrm>
            <a:prstGeom prst="rect">
              <a:avLst/>
            </a:prstGeom>
            <a:noFill/>
          </p:spPr>
          <p:txBody>
            <a:bodyPr wrap="square" rtlCol="0">
              <a:spAutoFit/>
            </a:bodyPr>
            <a:lstStyle/>
            <a:p>
              <a:pPr algn="ctr"/>
              <a:r>
                <a:rPr lang="en-GB" sz="1950" baseline="30000">
                  <a:latin typeface="Arial" pitchFamily="34" charset="0"/>
                  <a:cs typeface="Arial" pitchFamily="34" charset="0"/>
                </a:rPr>
                <a:t>persuasive </a:t>
              </a:r>
            </a:p>
          </p:txBody>
        </p:sp>
        <p:sp>
          <p:nvSpPr>
            <p:cNvPr id="60" name="TextBox 59"/>
            <p:cNvSpPr txBox="1"/>
            <p:nvPr/>
          </p:nvSpPr>
          <p:spPr>
            <a:xfrm>
              <a:off x="1940707" y="3251887"/>
              <a:ext cx="1382232" cy="389851"/>
            </a:xfrm>
            <a:prstGeom prst="rect">
              <a:avLst/>
            </a:prstGeom>
            <a:noFill/>
          </p:spPr>
          <p:txBody>
            <a:bodyPr wrap="square" rtlCol="0">
              <a:spAutoFit/>
            </a:bodyPr>
            <a:lstStyle/>
            <a:p>
              <a:pPr algn="ctr"/>
              <a:r>
                <a:rPr lang="en-GB" sz="1950" baseline="30000">
                  <a:latin typeface="Arial" pitchFamily="34" charset="0"/>
                  <a:cs typeface="Arial" pitchFamily="34" charset="0"/>
                </a:rPr>
                <a:t>patient </a:t>
              </a:r>
            </a:p>
          </p:txBody>
        </p:sp>
        <p:sp>
          <p:nvSpPr>
            <p:cNvPr id="61" name="TextBox 60"/>
            <p:cNvSpPr txBox="1"/>
            <p:nvPr/>
          </p:nvSpPr>
          <p:spPr>
            <a:xfrm>
              <a:off x="3449364" y="3324457"/>
              <a:ext cx="1382232" cy="389851"/>
            </a:xfrm>
            <a:prstGeom prst="rect">
              <a:avLst/>
            </a:prstGeom>
            <a:noFill/>
          </p:spPr>
          <p:txBody>
            <a:bodyPr wrap="square" rtlCol="0">
              <a:spAutoFit/>
            </a:bodyPr>
            <a:lstStyle/>
            <a:p>
              <a:pPr algn="ctr"/>
              <a:r>
                <a:rPr lang="en-GB" sz="1950" baseline="30000">
                  <a:latin typeface="Arial" pitchFamily="34" charset="0"/>
                  <a:cs typeface="Arial" pitchFamily="34" charset="0"/>
                </a:rPr>
                <a:t>influencing </a:t>
              </a:r>
            </a:p>
          </p:txBody>
        </p:sp>
        <p:sp>
          <p:nvSpPr>
            <p:cNvPr id="62" name="TextBox 61"/>
            <p:cNvSpPr txBox="1"/>
            <p:nvPr/>
          </p:nvSpPr>
          <p:spPr>
            <a:xfrm>
              <a:off x="5045108" y="3092228"/>
              <a:ext cx="1382232" cy="389851"/>
            </a:xfrm>
            <a:prstGeom prst="rect">
              <a:avLst/>
            </a:prstGeom>
            <a:noFill/>
          </p:spPr>
          <p:txBody>
            <a:bodyPr wrap="square" rtlCol="0">
              <a:spAutoFit/>
            </a:bodyPr>
            <a:lstStyle/>
            <a:p>
              <a:pPr algn="ctr"/>
              <a:r>
                <a:rPr lang="en-GB" sz="1950" baseline="30000">
                  <a:latin typeface="Arial" pitchFamily="34" charset="0"/>
                  <a:cs typeface="Arial" pitchFamily="34" charset="0"/>
                </a:rPr>
                <a:t>diplomatic</a:t>
              </a:r>
            </a:p>
          </p:txBody>
        </p:sp>
        <p:sp>
          <p:nvSpPr>
            <p:cNvPr id="63" name="TextBox 62"/>
            <p:cNvSpPr txBox="1"/>
            <p:nvPr/>
          </p:nvSpPr>
          <p:spPr>
            <a:xfrm>
              <a:off x="6423139" y="3338972"/>
              <a:ext cx="1382232" cy="389851"/>
            </a:xfrm>
            <a:prstGeom prst="rect">
              <a:avLst/>
            </a:prstGeom>
            <a:noFill/>
          </p:spPr>
          <p:txBody>
            <a:bodyPr wrap="square" rtlCol="0">
              <a:spAutoFit/>
            </a:bodyPr>
            <a:lstStyle/>
            <a:p>
              <a:pPr algn="ctr"/>
              <a:r>
                <a:rPr lang="en-GB" sz="1950" baseline="30000">
                  <a:latin typeface="Arial" pitchFamily="34" charset="0"/>
                  <a:cs typeface="Arial" pitchFamily="34" charset="0"/>
                </a:rPr>
                <a:t>logical </a:t>
              </a:r>
            </a:p>
          </p:txBody>
        </p:sp>
        <p:sp>
          <p:nvSpPr>
            <p:cNvPr id="64" name="TextBox 63"/>
            <p:cNvSpPr txBox="1"/>
            <p:nvPr/>
          </p:nvSpPr>
          <p:spPr>
            <a:xfrm>
              <a:off x="7917284" y="3251887"/>
              <a:ext cx="1382232" cy="389851"/>
            </a:xfrm>
            <a:prstGeom prst="rect">
              <a:avLst/>
            </a:prstGeom>
            <a:noFill/>
          </p:spPr>
          <p:txBody>
            <a:bodyPr wrap="square" rtlCol="0">
              <a:spAutoFit/>
            </a:bodyPr>
            <a:lstStyle/>
            <a:p>
              <a:pPr algn="ctr"/>
              <a:r>
                <a:rPr lang="en-GB" sz="1950" baseline="30000">
                  <a:latin typeface="Arial" pitchFamily="34" charset="0"/>
                  <a:cs typeface="Arial" pitchFamily="34" charset="0"/>
                </a:rPr>
                <a:t>sociable </a:t>
              </a:r>
            </a:p>
          </p:txBody>
        </p:sp>
        <p:sp>
          <p:nvSpPr>
            <p:cNvPr id="65" name="TextBox 64"/>
            <p:cNvSpPr txBox="1"/>
            <p:nvPr/>
          </p:nvSpPr>
          <p:spPr>
            <a:xfrm>
              <a:off x="21257" y="3852299"/>
              <a:ext cx="1382232" cy="389851"/>
            </a:xfrm>
            <a:prstGeom prst="rect">
              <a:avLst/>
            </a:prstGeom>
            <a:noFill/>
          </p:spPr>
          <p:txBody>
            <a:bodyPr wrap="square" rtlCol="0">
              <a:spAutoFit/>
            </a:bodyPr>
            <a:lstStyle/>
            <a:p>
              <a:pPr algn="ctr"/>
              <a:r>
                <a:rPr lang="en-GB" sz="1950" baseline="30000">
                  <a:latin typeface="Arial" pitchFamily="34" charset="0"/>
                  <a:cs typeface="Arial" pitchFamily="34" charset="0"/>
                </a:rPr>
                <a:t>outgoing  </a:t>
              </a:r>
            </a:p>
          </p:txBody>
        </p:sp>
        <p:sp>
          <p:nvSpPr>
            <p:cNvPr id="66" name="TextBox 65"/>
            <p:cNvSpPr txBox="1"/>
            <p:nvPr/>
          </p:nvSpPr>
          <p:spPr>
            <a:xfrm>
              <a:off x="1544429" y="3765213"/>
              <a:ext cx="1382232" cy="656591"/>
            </a:xfrm>
            <a:prstGeom prst="rect">
              <a:avLst/>
            </a:prstGeom>
            <a:noFill/>
          </p:spPr>
          <p:txBody>
            <a:bodyPr wrap="square" rtlCol="0">
              <a:spAutoFit/>
            </a:bodyPr>
            <a:lstStyle/>
            <a:p>
              <a:pPr algn="ctr"/>
              <a:r>
                <a:rPr lang="en-GB" sz="1950" baseline="30000">
                  <a:latin typeface="Arial" pitchFamily="34" charset="0"/>
                  <a:cs typeface="Arial" pitchFamily="34" charset="0"/>
                </a:rPr>
                <a:t>courageous  </a:t>
              </a:r>
            </a:p>
          </p:txBody>
        </p:sp>
        <p:sp>
          <p:nvSpPr>
            <p:cNvPr id="67" name="TextBox 66"/>
            <p:cNvSpPr txBox="1"/>
            <p:nvPr/>
          </p:nvSpPr>
          <p:spPr>
            <a:xfrm>
              <a:off x="2845290" y="3974951"/>
              <a:ext cx="1573088" cy="389851"/>
            </a:xfrm>
            <a:prstGeom prst="rect">
              <a:avLst/>
            </a:prstGeom>
            <a:noFill/>
          </p:spPr>
          <p:txBody>
            <a:bodyPr wrap="square" rtlCol="0">
              <a:spAutoFit/>
            </a:bodyPr>
            <a:lstStyle/>
            <a:p>
              <a:pPr algn="ctr"/>
              <a:r>
                <a:rPr lang="en-GB" sz="1950" baseline="30000">
                  <a:latin typeface="Arial" pitchFamily="34" charset="0"/>
                  <a:cs typeface="Arial" pitchFamily="34" charset="0"/>
                </a:rPr>
                <a:t>co-operative </a:t>
              </a:r>
            </a:p>
          </p:txBody>
        </p:sp>
        <p:sp>
          <p:nvSpPr>
            <p:cNvPr id="68" name="TextBox 67"/>
            <p:cNvSpPr txBox="1"/>
            <p:nvPr/>
          </p:nvSpPr>
          <p:spPr>
            <a:xfrm>
              <a:off x="4648832" y="3765212"/>
              <a:ext cx="1382232" cy="389851"/>
            </a:xfrm>
            <a:prstGeom prst="rect">
              <a:avLst/>
            </a:prstGeom>
            <a:noFill/>
          </p:spPr>
          <p:txBody>
            <a:bodyPr wrap="square" rtlCol="0">
              <a:spAutoFit/>
            </a:bodyPr>
            <a:lstStyle/>
            <a:p>
              <a:pPr algn="ctr"/>
              <a:r>
                <a:rPr lang="en-GB" sz="1950" baseline="30000">
                  <a:latin typeface="Arial" pitchFamily="34" charset="0"/>
                  <a:cs typeface="Arial" pitchFamily="34" charset="0"/>
                </a:rPr>
                <a:t>forceful</a:t>
              </a:r>
            </a:p>
          </p:txBody>
        </p:sp>
        <p:sp>
          <p:nvSpPr>
            <p:cNvPr id="69" name="TextBox 68"/>
            <p:cNvSpPr txBox="1"/>
            <p:nvPr/>
          </p:nvSpPr>
          <p:spPr>
            <a:xfrm>
              <a:off x="5811115" y="4011955"/>
              <a:ext cx="1510893" cy="389851"/>
            </a:xfrm>
            <a:prstGeom prst="rect">
              <a:avLst/>
            </a:prstGeom>
            <a:noFill/>
          </p:spPr>
          <p:txBody>
            <a:bodyPr wrap="square" rtlCol="0">
              <a:spAutoFit/>
            </a:bodyPr>
            <a:lstStyle/>
            <a:p>
              <a:pPr algn="ctr"/>
              <a:r>
                <a:rPr lang="en-GB" sz="1950" baseline="30000">
                  <a:latin typeface="Arial" pitchFamily="34" charset="0"/>
                  <a:cs typeface="Arial" pitchFamily="34" charset="0"/>
                </a:rPr>
                <a:t>conventional</a:t>
              </a:r>
            </a:p>
          </p:txBody>
        </p:sp>
        <p:sp>
          <p:nvSpPr>
            <p:cNvPr id="70" name="TextBox 69"/>
            <p:cNvSpPr txBox="1"/>
            <p:nvPr/>
          </p:nvSpPr>
          <p:spPr>
            <a:xfrm>
              <a:off x="7491979" y="3852299"/>
              <a:ext cx="1382232" cy="389851"/>
            </a:xfrm>
            <a:prstGeom prst="rect">
              <a:avLst/>
            </a:prstGeom>
            <a:noFill/>
          </p:spPr>
          <p:txBody>
            <a:bodyPr wrap="square" rtlCol="0">
              <a:spAutoFit/>
            </a:bodyPr>
            <a:lstStyle/>
            <a:p>
              <a:pPr algn="ctr"/>
              <a:r>
                <a:rPr lang="en-GB" sz="1950" baseline="30000">
                  <a:latin typeface="Arial" pitchFamily="34" charset="0"/>
                  <a:cs typeface="Arial" pitchFamily="34" charset="0"/>
                </a:rPr>
                <a:t> optimistic</a:t>
              </a:r>
            </a:p>
          </p:txBody>
        </p:sp>
        <p:sp>
          <p:nvSpPr>
            <p:cNvPr id="71" name="TextBox 70"/>
            <p:cNvSpPr txBox="1"/>
            <p:nvPr/>
          </p:nvSpPr>
          <p:spPr>
            <a:xfrm>
              <a:off x="359476" y="4393831"/>
              <a:ext cx="1382232" cy="389851"/>
            </a:xfrm>
            <a:prstGeom prst="rect">
              <a:avLst/>
            </a:prstGeom>
            <a:noFill/>
          </p:spPr>
          <p:txBody>
            <a:bodyPr wrap="square" rtlCol="0">
              <a:spAutoFit/>
            </a:bodyPr>
            <a:lstStyle/>
            <a:p>
              <a:pPr algn="ctr"/>
              <a:r>
                <a:rPr lang="en-GB" sz="1950" baseline="30000">
                  <a:latin typeface="Arial" pitchFamily="34" charset="0"/>
                  <a:cs typeface="Arial" pitchFamily="34" charset="0"/>
                </a:rPr>
                <a:t>mobile </a:t>
              </a:r>
            </a:p>
          </p:txBody>
        </p:sp>
        <p:sp>
          <p:nvSpPr>
            <p:cNvPr id="72" name="TextBox 71"/>
            <p:cNvSpPr txBox="1"/>
            <p:nvPr/>
          </p:nvSpPr>
          <p:spPr>
            <a:xfrm>
              <a:off x="1635907" y="4568001"/>
              <a:ext cx="1382232" cy="389851"/>
            </a:xfrm>
            <a:prstGeom prst="rect">
              <a:avLst/>
            </a:prstGeom>
            <a:noFill/>
          </p:spPr>
          <p:txBody>
            <a:bodyPr wrap="square" rtlCol="0">
              <a:spAutoFit/>
            </a:bodyPr>
            <a:lstStyle/>
            <a:p>
              <a:pPr algn="ctr"/>
              <a:r>
                <a:rPr lang="en-GB" sz="1950" baseline="30000">
                  <a:latin typeface="Arial" pitchFamily="34" charset="0"/>
                  <a:cs typeface="Arial" pitchFamily="34" charset="0"/>
                </a:rPr>
                <a:t>friendly</a:t>
              </a:r>
            </a:p>
          </p:txBody>
        </p:sp>
        <p:sp>
          <p:nvSpPr>
            <p:cNvPr id="73" name="TextBox 72"/>
            <p:cNvSpPr txBox="1"/>
            <p:nvPr/>
          </p:nvSpPr>
          <p:spPr>
            <a:xfrm>
              <a:off x="3434353" y="4568001"/>
              <a:ext cx="1382232" cy="389851"/>
            </a:xfrm>
            <a:prstGeom prst="rect">
              <a:avLst/>
            </a:prstGeom>
            <a:noFill/>
          </p:spPr>
          <p:txBody>
            <a:bodyPr wrap="square" rtlCol="0">
              <a:spAutoFit/>
            </a:bodyPr>
            <a:lstStyle/>
            <a:p>
              <a:pPr algn="ctr"/>
              <a:r>
                <a:rPr lang="en-GB" sz="1950" baseline="30000">
                  <a:latin typeface="Arial" pitchFamily="34" charset="0"/>
                  <a:cs typeface="Arial" pitchFamily="34" charset="0"/>
                </a:rPr>
                <a:t>stable</a:t>
              </a:r>
            </a:p>
          </p:txBody>
        </p:sp>
        <p:sp>
          <p:nvSpPr>
            <p:cNvPr id="74" name="TextBox 73"/>
            <p:cNvSpPr txBox="1"/>
            <p:nvPr/>
          </p:nvSpPr>
          <p:spPr>
            <a:xfrm>
              <a:off x="4754823" y="4553487"/>
              <a:ext cx="1382232" cy="389851"/>
            </a:xfrm>
            <a:prstGeom prst="rect">
              <a:avLst/>
            </a:prstGeom>
            <a:noFill/>
          </p:spPr>
          <p:txBody>
            <a:bodyPr wrap="square" rtlCol="0">
              <a:spAutoFit/>
            </a:bodyPr>
            <a:lstStyle/>
            <a:p>
              <a:pPr algn="ctr"/>
              <a:r>
                <a:rPr lang="en-GB" sz="1950" baseline="30000">
                  <a:latin typeface="Arial" pitchFamily="34" charset="0"/>
                  <a:cs typeface="Arial" pitchFamily="34" charset="0"/>
                </a:rPr>
                <a:t> consistent  </a:t>
              </a:r>
            </a:p>
          </p:txBody>
        </p:sp>
        <p:sp>
          <p:nvSpPr>
            <p:cNvPr id="75" name="TextBox 74"/>
            <p:cNvSpPr txBox="1"/>
            <p:nvPr/>
          </p:nvSpPr>
          <p:spPr>
            <a:xfrm>
              <a:off x="6630891" y="4534369"/>
              <a:ext cx="1382232" cy="389851"/>
            </a:xfrm>
            <a:prstGeom prst="rect">
              <a:avLst/>
            </a:prstGeom>
            <a:noFill/>
          </p:spPr>
          <p:txBody>
            <a:bodyPr wrap="square" rtlCol="0">
              <a:spAutoFit/>
            </a:bodyPr>
            <a:lstStyle/>
            <a:p>
              <a:pPr algn="ctr"/>
              <a:r>
                <a:rPr lang="en-GB" sz="1950" baseline="30000">
                  <a:latin typeface="Arial" pitchFamily="34" charset="0"/>
                  <a:cs typeface="Arial" pitchFamily="34" charset="0"/>
                </a:rPr>
                <a:t>decisive </a:t>
              </a:r>
            </a:p>
          </p:txBody>
        </p:sp>
        <p:sp>
          <p:nvSpPr>
            <p:cNvPr id="76" name="TextBox 75"/>
            <p:cNvSpPr txBox="1"/>
            <p:nvPr/>
          </p:nvSpPr>
          <p:spPr>
            <a:xfrm>
              <a:off x="7885879" y="4748412"/>
              <a:ext cx="1382232" cy="389851"/>
            </a:xfrm>
            <a:prstGeom prst="rect">
              <a:avLst/>
            </a:prstGeom>
            <a:noFill/>
          </p:spPr>
          <p:txBody>
            <a:bodyPr wrap="square" rtlCol="0">
              <a:spAutoFit/>
            </a:bodyPr>
            <a:lstStyle/>
            <a:p>
              <a:pPr algn="ctr"/>
              <a:r>
                <a:rPr lang="en-GB" sz="1950" baseline="30000">
                  <a:latin typeface="Arial" pitchFamily="34" charset="0"/>
                  <a:cs typeface="Arial" pitchFamily="34" charset="0"/>
                </a:rPr>
                <a:t>correct</a:t>
              </a:r>
            </a:p>
          </p:txBody>
        </p:sp>
        <p:sp>
          <p:nvSpPr>
            <p:cNvPr id="77" name="TextBox 76"/>
            <p:cNvSpPr txBox="1"/>
            <p:nvPr/>
          </p:nvSpPr>
          <p:spPr>
            <a:xfrm>
              <a:off x="-130582" y="5034535"/>
              <a:ext cx="1382232" cy="389851"/>
            </a:xfrm>
            <a:prstGeom prst="rect">
              <a:avLst/>
            </a:prstGeom>
            <a:noFill/>
          </p:spPr>
          <p:txBody>
            <a:bodyPr wrap="square" rtlCol="0">
              <a:spAutoFit/>
            </a:bodyPr>
            <a:lstStyle/>
            <a:p>
              <a:pPr algn="ctr"/>
              <a:r>
                <a:rPr lang="en-GB" sz="1950" baseline="30000">
                  <a:latin typeface="Arial" pitchFamily="34" charset="0"/>
                  <a:cs typeface="Arial" pitchFamily="34" charset="0"/>
                </a:rPr>
                <a:t>loyal</a:t>
              </a:r>
            </a:p>
          </p:txBody>
        </p:sp>
        <p:sp>
          <p:nvSpPr>
            <p:cNvPr id="78" name="TextBox 77"/>
            <p:cNvSpPr txBox="1"/>
            <p:nvPr/>
          </p:nvSpPr>
          <p:spPr>
            <a:xfrm>
              <a:off x="1639093" y="5106872"/>
              <a:ext cx="1382232" cy="389851"/>
            </a:xfrm>
            <a:prstGeom prst="rect">
              <a:avLst/>
            </a:prstGeom>
            <a:noFill/>
          </p:spPr>
          <p:txBody>
            <a:bodyPr wrap="square" rtlCol="0">
              <a:spAutoFit/>
            </a:bodyPr>
            <a:lstStyle/>
            <a:p>
              <a:pPr algn="ctr"/>
              <a:r>
                <a:rPr lang="en-GB" sz="1950" baseline="30000">
                  <a:latin typeface="Arial" pitchFamily="34" charset="0"/>
                  <a:cs typeface="Arial" pitchFamily="34" charset="0"/>
                </a:rPr>
                <a:t>calm</a:t>
              </a:r>
            </a:p>
          </p:txBody>
        </p:sp>
        <p:sp>
          <p:nvSpPr>
            <p:cNvPr id="79" name="TextBox 78"/>
            <p:cNvSpPr txBox="1"/>
            <p:nvPr/>
          </p:nvSpPr>
          <p:spPr>
            <a:xfrm>
              <a:off x="2806345" y="5104049"/>
              <a:ext cx="1382232" cy="389851"/>
            </a:xfrm>
            <a:prstGeom prst="rect">
              <a:avLst/>
            </a:prstGeom>
            <a:noFill/>
          </p:spPr>
          <p:txBody>
            <a:bodyPr wrap="square" rtlCol="0">
              <a:spAutoFit/>
            </a:bodyPr>
            <a:lstStyle/>
            <a:p>
              <a:pPr algn="ctr"/>
              <a:r>
                <a:rPr lang="en-GB" sz="1950" baseline="30000">
                  <a:latin typeface="Arial" pitchFamily="34" charset="0"/>
                  <a:cs typeface="Arial" pitchFamily="34" charset="0"/>
                </a:rPr>
                <a:t>daring</a:t>
              </a:r>
            </a:p>
          </p:txBody>
        </p:sp>
        <p:sp>
          <p:nvSpPr>
            <p:cNvPr id="80" name="TextBox 79"/>
            <p:cNvSpPr txBox="1"/>
            <p:nvPr/>
          </p:nvSpPr>
          <p:spPr>
            <a:xfrm>
              <a:off x="4706889" y="5208707"/>
              <a:ext cx="1382232" cy="389851"/>
            </a:xfrm>
            <a:prstGeom prst="rect">
              <a:avLst/>
            </a:prstGeom>
            <a:noFill/>
          </p:spPr>
          <p:txBody>
            <a:bodyPr wrap="square" rtlCol="0">
              <a:spAutoFit/>
            </a:bodyPr>
            <a:lstStyle/>
            <a:p>
              <a:pPr algn="ctr"/>
              <a:r>
                <a:rPr lang="en-GB" sz="1950" baseline="30000">
                  <a:latin typeface="Arial" pitchFamily="34" charset="0"/>
                  <a:cs typeface="Arial" pitchFamily="34" charset="0"/>
                </a:rPr>
                <a:t>analytical</a:t>
              </a:r>
            </a:p>
          </p:txBody>
        </p:sp>
        <p:sp>
          <p:nvSpPr>
            <p:cNvPr id="81" name="TextBox 80"/>
            <p:cNvSpPr txBox="1"/>
            <p:nvPr/>
          </p:nvSpPr>
          <p:spPr>
            <a:xfrm>
              <a:off x="6172004" y="5208707"/>
              <a:ext cx="1382232" cy="389851"/>
            </a:xfrm>
            <a:prstGeom prst="rect">
              <a:avLst/>
            </a:prstGeom>
            <a:noFill/>
          </p:spPr>
          <p:txBody>
            <a:bodyPr wrap="square" rtlCol="0">
              <a:spAutoFit/>
            </a:bodyPr>
            <a:lstStyle/>
            <a:p>
              <a:pPr algn="ctr"/>
              <a:r>
                <a:rPr lang="en-GB" sz="1950" baseline="30000">
                  <a:latin typeface="Arial" pitchFamily="34" charset="0"/>
                  <a:cs typeface="Arial" pitchFamily="34" charset="0"/>
                </a:rPr>
                <a:t>engaging  </a:t>
              </a:r>
            </a:p>
          </p:txBody>
        </p:sp>
        <p:sp>
          <p:nvSpPr>
            <p:cNvPr id="82" name="TextBox 81"/>
            <p:cNvSpPr txBox="1"/>
            <p:nvPr/>
          </p:nvSpPr>
          <p:spPr>
            <a:xfrm>
              <a:off x="7477465" y="5484479"/>
              <a:ext cx="1382232" cy="389851"/>
            </a:xfrm>
            <a:prstGeom prst="rect">
              <a:avLst/>
            </a:prstGeom>
            <a:noFill/>
          </p:spPr>
          <p:txBody>
            <a:bodyPr wrap="square" rtlCol="0">
              <a:spAutoFit/>
            </a:bodyPr>
            <a:lstStyle/>
            <a:p>
              <a:pPr algn="ctr"/>
              <a:r>
                <a:rPr lang="en-GB" sz="1950" baseline="30000">
                  <a:latin typeface="Arial" pitchFamily="34" charset="0"/>
                  <a:cs typeface="Arial" pitchFamily="34" charset="0"/>
                </a:rPr>
                <a:t>exact</a:t>
              </a:r>
            </a:p>
          </p:txBody>
        </p:sp>
        <p:sp>
          <p:nvSpPr>
            <p:cNvPr id="83" name="TextBox 82"/>
            <p:cNvSpPr txBox="1"/>
            <p:nvPr/>
          </p:nvSpPr>
          <p:spPr>
            <a:xfrm>
              <a:off x="838798" y="5529425"/>
              <a:ext cx="1382232" cy="656591"/>
            </a:xfrm>
            <a:prstGeom prst="rect">
              <a:avLst/>
            </a:prstGeom>
            <a:noFill/>
          </p:spPr>
          <p:txBody>
            <a:bodyPr wrap="square" rtlCol="0">
              <a:spAutoFit/>
            </a:bodyPr>
            <a:lstStyle/>
            <a:p>
              <a:pPr algn="ctr"/>
              <a:r>
                <a:rPr lang="en-GB" sz="1950" baseline="30000">
                  <a:latin typeface="Arial" pitchFamily="34" charset="0"/>
                  <a:cs typeface="Arial" pitchFamily="34" charset="0"/>
                </a:rPr>
                <a:t>impulsive</a:t>
              </a:r>
            </a:p>
            <a:p>
              <a:pPr algn="ctr"/>
              <a:endParaRPr lang="en-GB" sz="1950" baseline="30000">
                <a:latin typeface="Arial" pitchFamily="34" charset="0"/>
                <a:cs typeface="Arial" pitchFamily="34" charset="0"/>
              </a:endParaRPr>
            </a:p>
          </p:txBody>
        </p:sp>
        <p:sp>
          <p:nvSpPr>
            <p:cNvPr id="84" name="TextBox 83"/>
            <p:cNvSpPr txBox="1"/>
            <p:nvPr/>
          </p:nvSpPr>
          <p:spPr>
            <a:xfrm>
              <a:off x="3662167" y="5523872"/>
              <a:ext cx="1382232" cy="389851"/>
            </a:xfrm>
            <a:prstGeom prst="rect">
              <a:avLst/>
            </a:prstGeom>
            <a:noFill/>
          </p:spPr>
          <p:txBody>
            <a:bodyPr wrap="square" rtlCol="0">
              <a:spAutoFit/>
            </a:bodyPr>
            <a:lstStyle/>
            <a:p>
              <a:pPr algn="ctr"/>
              <a:r>
                <a:rPr lang="en-GB" sz="1950" baseline="30000">
                  <a:latin typeface="Arial" pitchFamily="34" charset="0"/>
                  <a:cs typeface="Arial" pitchFamily="34" charset="0"/>
                </a:rPr>
                <a:t>realistic</a:t>
              </a:r>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85"/>
                                        </p:tgtEl>
                                        <p:attrNameLst>
                                          <p:attrName>style.visibility</p:attrName>
                                        </p:attrNameLst>
                                      </p:cBhvr>
                                      <p:to>
                                        <p:strVal val="visible"/>
                                      </p:to>
                                    </p:set>
                                    <p:animEffect transition="in" filter="fade">
                                      <p:cBhvr>
                                        <p:cTn id="7" dur="2000"/>
                                        <p:tgtEl>
                                          <p:spTgt spid="8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5" name="Group 84"/>
          <p:cNvGrpSpPr/>
          <p:nvPr/>
        </p:nvGrpSpPr>
        <p:grpSpPr>
          <a:xfrm>
            <a:off x="130185" y="195486"/>
            <a:ext cx="8981665" cy="4680520"/>
            <a:chOff x="-130582" y="174168"/>
            <a:chExt cx="9666187" cy="6011848"/>
          </a:xfrm>
        </p:grpSpPr>
        <p:sp>
          <p:nvSpPr>
            <p:cNvPr id="26" name="TextBox 25"/>
            <p:cNvSpPr txBox="1"/>
            <p:nvPr/>
          </p:nvSpPr>
          <p:spPr>
            <a:xfrm>
              <a:off x="21257" y="244552"/>
              <a:ext cx="1382232" cy="389851"/>
            </a:xfrm>
            <a:prstGeom prst="rect">
              <a:avLst/>
            </a:prstGeom>
            <a:noFill/>
          </p:spPr>
          <p:txBody>
            <a:bodyPr wrap="square" rtlCol="0">
              <a:spAutoFit/>
            </a:bodyPr>
            <a:lstStyle/>
            <a:p>
              <a:pPr algn="ctr"/>
              <a:r>
                <a:rPr lang="en-GB" sz="1950" baseline="30000">
                  <a:solidFill>
                    <a:schemeClr val="accent2"/>
                  </a:solidFill>
                  <a:latin typeface="Arial" pitchFamily="34" charset="0"/>
                  <a:cs typeface="Arial" pitchFamily="34" charset="0"/>
                </a:rPr>
                <a:t>cheerful</a:t>
              </a:r>
            </a:p>
          </p:txBody>
        </p:sp>
        <p:sp>
          <p:nvSpPr>
            <p:cNvPr id="30" name="TextBox 29"/>
            <p:cNvSpPr txBox="1"/>
            <p:nvPr/>
          </p:nvSpPr>
          <p:spPr>
            <a:xfrm>
              <a:off x="1529915" y="317124"/>
              <a:ext cx="1382232" cy="389851"/>
            </a:xfrm>
            <a:prstGeom prst="rect">
              <a:avLst/>
            </a:prstGeom>
            <a:noFill/>
          </p:spPr>
          <p:txBody>
            <a:bodyPr wrap="square" rtlCol="0">
              <a:spAutoFit/>
            </a:bodyPr>
            <a:lstStyle/>
            <a:p>
              <a:pPr algn="ctr"/>
              <a:r>
                <a:rPr lang="en-GB" sz="1950" baseline="30000">
                  <a:solidFill>
                    <a:schemeClr val="accent3"/>
                  </a:solidFill>
                  <a:latin typeface="Arial" pitchFamily="34" charset="0"/>
                  <a:cs typeface="Arial" pitchFamily="34" charset="0"/>
                </a:rPr>
                <a:t>reflective </a:t>
              </a:r>
            </a:p>
          </p:txBody>
        </p:sp>
        <p:sp>
          <p:nvSpPr>
            <p:cNvPr id="31" name="TextBox 30"/>
            <p:cNvSpPr txBox="1"/>
            <p:nvPr/>
          </p:nvSpPr>
          <p:spPr>
            <a:xfrm>
              <a:off x="3096631" y="404209"/>
              <a:ext cx="1382232" cy="389851"/>
            </a:xfrm>
            <a:prstGeom prst="rect">
              <a:avLst/>
            </a:prstGeom>
            <a:noFill/>
          </p:spPr>
          <p:txBody>
            <a:bodyPr wrap="square" rtlCol="0">
              <a:spAutoFit/>
            </a:bodyPr>
            <a:lstStyle/>
            <a:p>
              <a:pPr algn="ctr"/>
              <a:r>
                <a:rPr lang="en-GB" sz="1950" baseline="30000">
                  <a:solidFill>
                    <a:schemeClr val="accent4"/>
                  </a:solidFill>
                  <a:latin typeface="Arial" pitchFamily="34" charset="0"/>
                  <a:cs typeface="Arial" pitchFamily="34" charset="0"/>
                </a:rPr>
                <a:t>concise </a:t>
              </a:r>
            </a:p>
          </p:txBody>
        </p:sp>
        <p:sp>
          <p:nvSpPr>
            <p:cNvPr id="32" name="TextBox 31"/>
            <p:cNvSpPr txBox="1"/>
            <p:nvPr/>
          </p:nvSpPr>
          <p:spPr>
            <a:xfrm>
              <a:off x="4503689" y="174168"/>
              <a:ext cx="1382232" cy="389851"/>
            </a:xfrm>
            <a:prstGeom prst="rect">
              <a:avLst/>
            </a:prstGeom>
            <a:noFill/>
          </p:spPr>
          <p:txBody>
            <a:bodyPr wrap="square" rtlCol="0">
              <a:spAutoFit/>
            </a:bodyPr>
            <a:lstStyle/>
            <a:p>
              <a:pPr algn="ctr"/>
              <a:r>
                <a:rPr lang="en-GB" sz="1950" baseline="30000">
                  <a:solidFill>
                    <a:schemeClr val="accent1"/>
                  </a:solidFill>
                  <a:latin typeface="Arial" pitchFamily="34" charset="0"/>
                  <a:cs typeface="Arial" pitchFamily="34" charset="0"/>
                </a:rPr>
                <a:t>challenging</a:t>
              </a:r>
            </a:p>
          </p:txBody>
        </p:sp>
        <p:sp>
          <p:nvSpPr>
            <p:cNvPr id="33" name="TextBox 32"/>
            <p:cNvSpPr txBox="1"/>
            <p:nvPr/>
          </p:nvSpPr>
          <p:spPr>
            <a:xfrm>
              <a:off x="6142976" y="389695"/>
              <a:ext cx="1382232" cy="656591"/>
            </a:xfrm>
            <a:prstGeom prst="rect">
              <a:avLst/>
            </a:prstGeom>
            <a:noFill/>
          </p:spPr>
          <p:txBody>
            <a:bodyPr wrap="square" rtlCol="0">
              <a:spAutoFit/>
            </a:bodyPr>
            <a:lstStyle/>
            <a:p>
              <a:pPr algn="ctr"/>
              <a:r>
                <a:rPr lang="en-GB" sz="1950" baseline="30000">
                  <a:solidFill>
                    <a:schemeClr val="accent3"/>
                  </a:solidFill>
                  <a:latin typeface="Arial" pitchFamily="34" charset="0"/>
                  <a:cs typeface="Arial" pitchFamily="34" charset="0"/>
                </a:rPr>
                <a:t>caring</a:t>
              </a:r>
            </a:p>
            <a:p>
              <a:pPr algn="ctr"/>
              <a:endParaRPr lang="en-GB" sz="1950" baseline="30000">
                <a:latin typeface="Arial" pitchFamily="34" charset="0"/>
                <a:cs typeface="Arial" pitchFamily="34" charset="0"/>
              </a:endParaRPr>
            </a:p>
          </p:txBody>
        </p:sp>
        <p:sp>
          <p:nvSpPr>
            <p:cNvPr id="34" name="TextBox 33"/>
            <p:cNvSpPr txBox="1"/>
            <p:nvPr/>
          </p:nvSpPr>
          <p:spPr>
            <a:xfrm>
              <a:off x="7491979" y="244552"/>
              <a:ext cx="1382232" cy="389851"/>
            </a:xfrm>
            <a:prstGeom prst="rect">
              <a:avLst/>
            </a:prstGeom>
            <a:noFill/>
          </p:spPr>
          <p:txBody>
            <a:bodyPr wrap="square" rtlCol="0">
              <a:spAutoFit/>
            </a:bodyPr>
            <a:lstStyle/>
            <a:p>
              <a:pPr algn="ctr"/>
              <a:r>
                <a:rPr lang="en-GB" sz="1950" baseline="30000">
                  <a:solidFill>
                    <a:schemeClr val="accent1"/>
                  </a:solidFill>
                  <a:latin typeface="Arial" pitchFamily="34" charset="0"/>
                  <a:cs typeface="Arial" pitchFamily="34" charset="0"/>
                </a:rPr>
                <a:t>assertive</a:t>
              </a:r>
              <a:r>
                <a:rPr lang="en-GB" sz="1950" baseline="30000">
                  <a:latin typeface="Arial" pitchFamily="34" charset="0"/>
                  <a:cs typeface="Arial" pitchFamily="34" charset="0"/>
                </a:rPr>
                <a:t> </a:t>
              </a:r>
            </a:p>
          </p:txBody>
        </p:sp>
        <p:sp>
          <p:nvSpPr>
            <p:cNvPr id="35" name="TextBox 34"/>
            <p:cNvSpPr txBox="1"/>
            <p:nvPr/>
          </p:nvSpPr>
          <p:spPr>
            <a:xfrm>
              <a:off x="403019" y="880091"/>
              <a:ext cx="1382232" cy="375555"/>
            </a:xfrm>
            <a:prstGeom prst="rect">
              <a:avLst/>
            </a:prstGeom>
            <a:noFill/>
          </p:spPr>
          <p:txBody>
            <a:bodyPr wrap="square" rtlCol="0">
              <a:spAutoFit/>
            </a:bodyPr>
            <a:lstStyle/>
            <a:p>
              <a:pPr algn="ctr"/>
              <a:r>
                <a:rPr lang="en-GB" sz="1950" baseline="30000">
                  <a:solidFill>
                    <a:schemeClr val="accent2"/>
                  </a:solidFill>
                  <a:latin typeface="Arial" pitchFamily="34" charset="0"/>
                  <a:cs typeface="Arial" pitchFamily="34" charset="0"/>
                </a:rPr>
                <a:t>enthusiastic</a:t>
              </a:r>
            </a:p>
          </p:txBody>
        </p:sp>
        <p:sp>
          <p:nvSpPr>
            <p:cNvPr id="36" name="TextBox 35"/>
            <p:cNvSpPr txBox="1"/>
            <p:nvPr/>
          </p:nvSpPr>
          <p:spPr>
            <a:xfrm>
              <a:off x="2116349" y="814026"/>
              <a:ext cx="1382232" cy="389851"/>
            </a:xfrm>
            <a:prstGeom prst="rect">
              <a:avLst/>
            </a:prstGeom>
            <a:noFill/>
          </p:spPr>
          <p:txBody>
            <a:bodyPr wrap="square" rtlCol="0">
              <a:spAutoFit/>
            </a:bodyPr>
            <a:lstStyle/>
            <a:p>
              <a:pPr algn="ctr"/>
              <a:r>
                <a:rPr lang="en-GB" sz="1950" baseline="30000">
                  <a:solidFill>
                    <a:schemeClr val="accent1"/>
                  </a:solidFill>
                  <a:latin typeface="Arial" pitchFamily="34" charset="0"/>
                  <a:cs typeface="Arial" pitchFamily="34" charset="0"/>
                </a:rPr>
                <a:t>determined</a:t>
              </a:r>
            </a:p>
          </p:txBody>
        </p:sp>
        <p:sp>
          <p:nvSpPr>
            <p:cNvPr id="37" name="TextBox 36"/>
            <p:cNvSpPr txBox="1"/>
            <p:nvPr/>
          </p:nvSpPr>
          <p:spPr>
            <a:xfrm>
              <a:off x="3449364" y="923633"/>
              <a:ext cx="1382232" cy="656591"/>
            </a:xfrm>
            <a:prstGeom prst="rect">
              <a:avLst/>
            </a:prstGeom>
            <a:noFill/>
          </p:spPr>
          <p:txBody>
            <a:bodyPr wrap="square" rtlCol="0">
              <a:spAutoFit/>
            </a:bodyPr>
            <a:lstStyle/>
            <a:p>
              <a:pPr algn="ctr"/>
              <a:r>
                <a:rPr lang="en-GB" sz="1950" baseline="30000">
                  <a:solidFill>
                    <a:schemeClr val="accent1"/>
                  </a:solidFill>
                  <a:latin typeface="Arial" pitchFamily="34" charset="0"/>
                  <a:cs typeface="Arial" pitchFamily="34" charset="0"/>
                </a:rPr>
                <a:t>firm</a:t>
              </a:r>
            </a:p>
            <a:p>
              <a:pPr algn="ctr"/>
              <a:endParaRPr lang="en-GB" sz="1950" baseline="30000">
                <a:latin typeface="Arial" pitchFamily="34" charset="0"/>
                <a:cs typeface="Arial" pitchFamily="34" charset="0"/>
              </a:endParaRPr>
            </a:p>
          </p:txBody>
        </p:sp>
        <p:sp>
          <p:nvSpPr>
            <p:cNvPr id="38" name="TextBox 37"/>
            <p:cNvSpPr txBox="1"/>
            <p:nvPr/>
          </p:nvSpPr>
          <p:spPr>
            <a:xfrm>
              <a:off x="4928995" y="778491"/>
              <a:ext cx="1382232" cy="389851"/>
            </a:xfrm>
            <a:prstGeom prst="rect">
              <a:avLst/>
            </a:prstGeom>
            <a:noFill/>
          </p:spPr>
          <p:txBody>
            <a:bodyPr wrap="square" rtlCol="0">
              <a:spAutoFit/>
            </a:bodyPr>
            <a:lstStyle/>
            <a:p>
              <a:pPr algn="ctr"/>
              <a:r>
                <a:rPr lang="en-GB" sz="1950" baseline="30000">
                  <a:solidFill>
                    <a:schemeClr val="accent4"/>
                  </a:solidFill>
                  <a:latin typeface="Arial" pitchFamily="34" charset="0"/>
                  <a:cs typeface="Arial" pitchFamily="34" charset="0"/>
                </a:rPr>
                <a:t>factual</a:t>
              </a:r>
            </a:p>
          </p:txBody>
        </p:sp>
        <p:sp>
          <p:nvSpPr>
            <p:cNvPr id="39" name="TextBox 38"/>
            <p:cNvSpPr txBox="1"/>
            <p:nvPr/>
          </p:nvSpPr>
          <p:spPr>
            <a:xfrm>
              <a:off x="6466681" y="880091"/>
              <a:ext cx="1382232" cy="375555"/>
            </a:xfrm>
            <a:prstGeom prst="rect">
              <a:avLst/>
            </a:prstGeom>
            <a:noFill/>
          </p:spPr>
          <p:txBody>
            <a:bodyPr wrap="square" rtlCol="0">
              <a:spAutoFit/>
            </a:bodyPr>
            <a:lstStyle/>
            <a:p>
              <a:pPr algn="ctr"/>
              <a:r>
                <a:rPr lang="en-GB" sz="1950" baseline="30000">
                  <a:solidFill>
                    <a:schemeClr val="accent1"/>
                  </a:solidFill>
                  <a:latin typeface="Arial" pitchFamily="34" charset="0"/>
                  <a:cs typeface="Arial" pitchFamily="34" charset="0"/>
                </a:rPr>
                <a:t>well-argued</a:t>
              </a:r>
            </a:p>
          </p:txBody>
        </p:sp>
        <p:sp>
          <p:nvSpPr>
            <p:cNvPr id="40" name="TextBox 39"/>
            <p:cNvSpPr txBox="1"/>
            <p:nvPr/>
          </p:nvSpPr>
          <p:spPr>
            <a:xfrm>
              <a:off x="7917284" y="778491"/>
              <a:ext cx="1382232" cy="389851"/>
            </a:xfrm>
            <a:prstGeom prst="rect">
              <a:avLst/>
            </a:prstGeom>
            <a:noFill/>
          </p:spPr>
          <p:txBody>
            <a:bodyPr wrap="square" rtlCol="0">
              <a:spAutoFit/>
            </a:bodyPr>
            <a:lstStyle/>
            <a:p>
              <a:pPr algn="ctr"/>
              <a:r>
                <a:rPr lang="en-GB" sz="1950" baseline="30000">
                  <a:solidFill>
                    <a:schemeClr val="accent3"/>
                  </a:solidFill>
                  <a:latin typeface="Arial" pitchFamily="34" charset="0"/>
                  <a:cs typeface="Arial" pitchFamily="34" charset="0"/>
                </a:rPr>
                <a:t>reliable</a:t>
              </a:r>
            </a:p>
          </p:txBody>
        </p:sp>
        <p:sp>
          <p:nvSpPr>
            <p:cNvPr id="41" name="TextBox 40"/>
            <p:cNvSpPr txBox="1"/>
            <p:nvPr/>
          </p:nvSpPr>
          <p:spPr>
            <a:xfrm>
              <a:off x="63797" y="1453329"/>
              <a:ext cx="1850065" cy="389851"/>
            </a:xfrm>
            <a:prstGeom prst="rect">
              <a:avLst/>
            </a:prstGeom>
            <a:noFill/>
          </p:spPr>
          <p:txBody>
            <a:bodyPr wrap="square" rtlCol="0">
              <a:spAutoFit/>
            </a:bodyPr>
            <a:lstStyle/>
            <a:p>
              <a:pPr algn="ctr"/>
              <a:r>
                <a:rPr lang="en-GB" sz="1950" baseline="30000">
                  <a:solidFill>
                    <a:schemeClr val="accent3"/>
                  </a:solidFill>
                  <a:latin typeface="Arial" pitchFamily="34" charset="0"/>
                  <a:cs typeface="Arial" pitchFamily="34" charset="0"/>
                </a:rPr>
                <a:t>accommodating</a:t>
              </a:r>
            </a:p>
          </p:txBody>
        </p:sp>
        <p:sp>
          <p:nvSpPr>
            <p:cNvPr id="42" name="TextBox 41"/>
            <p:cNvSpPr txBox="1"/>
            <p:nvPr/>
          </p:nvSpPr>
          <p:spPr>
            <a:xfrm>
              <a:off x="2154173" y="1409785"/>
              <a:ext cx="1382232" cy="389851"/>
            </a:xfrm>
            <a:prstGeom prst="rect">
              <a:avLst/>
            </a:prstGeom>
            <a:noFill/>
          </p:spPr>
          <p:txBody>
            <a:bodyPr wrap="square" rtlCol="0">
              <a:spAutoFit/>
            </a:bodyPr>
            <a:lstStyle/>
            <a:p>
              <a:pPr algn="ctr"/>
              <a:r>
                <a:rPr lang="en-GB" sz="1950" baseline="30000">
                  <a:solidFill>
                    <a:schemeClr val="accent1"/>
                  </a:solidFill>
                  <a:latin typeface="Arial" pitchFamily="34" charset="0"/>
                  <a:cs typeface="Arial" pitchFamily="34" charset="0"/>
                </a:rPr>
                <a:t>objective</a:t>
              </a:r>
            </a:p>
          </p:txBody>
        </p:sp>
        <p:sp>
          <p:nvSpPr>
            <p:cNvPr id="43" name="TextBox 42"/>
            <p:cNvSpPr txBox="1"/>
            <p:nvPr/>
          </p:nvSpPr>
          <p:spPr>
            <a:xfrm>
              <a:off x="3457403" y="1511387"/>
              <a:ext cx="1382232" cy="389851"/>
            </a:xfrm>
            <a:prstGeom prst="rect">
              <a:avLst/>
            </a:prstGeom>
            <a:noFill/>
          </p:spPr>
          <p:txBody>
            <a:bodyPr wrap="square" rtlCol="0">
              <a:spAutoFit/>
            </a:bodyPr>
            <a:lstStyle/>
            <a:p>
              <a:pPr algn="ctr"/>
              <a:r>
                <a:rPr lang="en-GB" sz="1950" baseline="30000">
                  <a:solidFill>
                    <a:schemeClr val="accent2"/>
                  </a:solidFill>
                  <a:latin typeface="Arial" pitchFamily="34" charset="0"/>
                  <a:cs typeface="Arial" pitchFamily="34" charset="0"/>
                </a:rPr>
                <a:t>active</a:t>
              </a:r>
            </a:p>
          </p:txBody>
        </p:sp>
        <p:sp>
          <p:nvSpPr>
            <p:cNvPr id="44" name="TextBox 43"/>
            <p:cNvSpPr txBox="1"/>
            <p:nvPr/>
          </p:nvSpPr>
          <p:spPr>
            <a:xfrm>
              <a:off x="4717089" y="1525900"/>
              <a:ext cx="1382232" cy="389851"/>
            </a:xfrm>
            <a:prstGeom prst="rect">
              <a:avLst/>
            </a:prstGeom>
            <a:noFill/>
          </p:spPr>
          <p:txBody>
            <a:bodyPr wrap="square" rtlCol="0">
              <a:spAutoFit/>
            </a:bodyPr>
            <a:lstStyle/>
            <a:p>
              <a:pPr algn="ctr"/>
              <a:r>
                <a:rPr lang="en-GB" sz="1950" baseline="30000">
                  <a:solidFill>
                    <a:schemeClr val="accent3"/>
                  </a:solidFill>
                  <a:latin typeface="Arial" pitchFamily="34" charset="0"/>
                  <a:cs typeface="Arial" pitchFamily="34" charset="0"/>
                </a:rPr>
                <a:t>steady</a:t>
              </a:r>
              <a:r>
                <a:rPr lang="en-GB" sz="1950" baseline="30000">
                  <a:latin typeface="Arial" pitchFamily="34" charset="0"/>
                  <a:cs typeface="Arial" pitchFamily="34" charset="0"/>
                </a:rPr>
                <a:t> </a:t>
              </a:r>
            </a:p>
          </p:txBody>
        </p:sp>
        <p:sp>
          <p:nvSpPr>
            <p:cNvPr id="45" name="TextBox 44"/>
            <p:cNvSpPr txBox="1"/>
            <p:nvPr/>
          </p:nvSpPr>
          <p:spPr>
            <a:xfrm>
              <a:off x="6267060" y="1366244"/>
              <a:ext cx="1382232" cy="389851"/>
            </a:xfrm>
            <a:prstGeom prst="rect">
              <a:avLst/>
            </a:prstGeom>
            <a:noFill/>
          </p:spPr>
          <p:txBody>
            <a:bodyPr wrap="square" rtlCol="0">
              <a:spAutoFit/>
            </a:bodyPr>
            <a:lstStyle/>
            <a:p>
              <a:pPr algn="ctr"/>
              <a:r>
                <a:rPr lang="en-GB" sz="1950" baseline="30000">
                  <a:solidFill>
                    <a:schemeClr val="accent2"/>
                  </a:solidFill>
                  <a:latin typeface="Arial" pitchFamily="34" charset="0"/>
                  <a:cs typeface="Arial" pitchFamily="34" charset="0"/>
                </a:rPr>
                <a:t>fun</a:t>
              </a:r>
            </a:p>
          </p:txBody>
        </p:sp>
        <p:sp>
          <p:nvSpPr>
            <p:cNvPr id="46" name="TextBox 45"/>
            <p:cNvSpPr txBox="1"/>
            <p:nvPr/>
          </p:nvSpPr>
          <p:spPr>
            <a:xfrm>
              <a:off x="7555777" y="1583957"/>
              <a:ext cx="1382232" cy="389851"/>
            </a:xfrm>
            <a:prstGeom prst="rect">
              <a:avLst/>
            </a:prstGeom>
            <a:noFill/>
          </p:spPr>
          <p:txBody>
            <a:bodyPr wrap="square" rtlCol="0">
              <a:spAutoFit/>
            </a:bodyPr>
            <a:lstStyle/>
            <a:p>
              <a:pPr algn="ctr"/>
              <a:r>
                <a:rPr lang="en-GB" sz="1950" baseline="30000">
                  <a:solidFill>
                    <a:schemeClr val="accent3"/>
                  </a:solidFill>
                  <a:latin typeface="Arial" pitchFamily="34" charset="0"/>
                  <a:cs typeface="Arial" pitchFamily="34" charset="0"/>
                </a:rPr>
                <a:t>sensitive </a:t>
              </a:r>
            </a:p>
          </p:txBody>
        </p:sp>
        <p:sp>
          <p:nvSpPr>
            <p:cNvPr id="47" name="TextBox 46"/>
            <p:cNvSpPr txBox="1"/>
            <p:nvPr/>
          </p:nvSpPr>
          <p:spPr>
            <a:xfrm>
              <a:off x="446563" y="2051063"/>
              <a:ext cx="1382232" cy="389851"/>
            </a:xfrm>
            <a:prstGeom prst="rect">
              <a:avLst/>
            </a:prstGeom>
            <a:noFill/>
          </p:spPr>
          <p:txBody>
            <a:bodyPr wrap="square" rtlCol="0">
              <a:spAutoFit/>
            </a:bodyPr>
            <a:lstStyle/>
            <a:p>
              <a:pPr algn="ctr"/>
              <a:r>
                <a:rPr lang="en-GB" sz="1950" baseline="30000">
                  <a:solidFill>
                    <a:schemeClr val="accent4"/>
                  </a:solidFill>
                  <a:latin typeface="Arial" pitchFamily="34" charset="0"/>
                  <a:cs typeface="Arial" pitchFamily="34" charset="0"/>
                </a:rPr>
                <a:t>accurate </a:t>
              </a:r>
            </a:p>
          </p:txBody>
        </p:sp>
        <p:sp>
          <p:nvSpPr>
            <p:cNvPr id="48" name="TextBox 47"/>
            <p:cNvSpPr txBox="1"/>
            <p:nvPr/>
          </p:nvSpPr>
          <p:spPr>
            <a:xfrm>
              <a:off x="1908808" y="1949463"/>
              <a:ext cx="1382232" cy="656591"/>
            </a:xfrm>
            <a:prstGeom prst="rect">
              <a:avLst/>
            </a:prstGeom>
            <a:noFill/>
          </p:spPr>
          <p:txBody>
            <a:bodyPr wrap="square" rtlCol="0">
              <a:spAutoFit/>
            </a:bodyPr>
            <a:lstStyle/>
            <a:p>
              <a:pPr algn="ctr"/>
              <a:r>
                <a:rPr lang="en-GB" sz="1950" baseline="30000">
                  <a:solidFill>
                    <a:schemeClr val="accent4"/>
                  </a:solidFill>
                  <a:latin typeface="Arial" pitchFamily="34" charset="0"/>
                  <a:cs typeface="Arial" pitchFamily="34" charset="0"/>
                </a:rPr>
                <a:t>tactful</a:t>
              </a:r>
              <a:r>
                <a:rPr lang="en-GB" sz="1950" baseline="30000">
                  <a:latin typeface="Arial" pitchFamily="34" charset="0"/>
                  <a:cs typeface="Arial" pitchFamily="34" charset="0"/>
                </a:rPr>
                <a:t> </a:t>
              </a:r>
            </a:p>
            <a:p>
              <a:pPr algn="ctr"/>
              <a:endParaRPr lang="en-GB" sz="1950" baseline="30000">
                <a:latin typeface="Arial" pitchFamily="34" charset="0"/>
                <a:cs typeface="Arial" pitchFamily="34" charset="0"/>
              </a:endParaRPr>
            </a:p>
          </p:txBody>
        </p:sp>
        <p:sp>
          <p:nvSpPr>
            <p:cNvPr id="49" name="TextBox 48"/>
            <p:cNvSpPr txBox="1"/>
            <p:nvPr/>
          </p:nvSpPr>
          <p:spPr>
            <a:xfrm>
              <a:off x="3296627" y="2051063"/>
              <a:ext cx="1382232" cy="389851"/>
            </a:xfrm>
            <a:prstGeom prst="rect">
              <a:avLst/>
            </a:prstGeom>
            <a:noFill/>
          </p:spPr>
          <p:txBody>
            <a:bodyPr wrap="square" rtlCol="0">
              <a:spAutoFit/>
            </a:bodyPr>
            <a:lstStyle/>
            <a:p>
              <a:pPr algn="ctr"/>
              <a:r>
                <a:rPr lang="en-GB" sz="1950" baseline="30000">
                  <a:solidFill>
                    <a:schemeClr val="accent1"/>
                  </a:solidFill>
                  <a:latin typeface="Arial" pitchFamily="34" charset="0"/>
                  <a:cs typeface="Arial" pitchFamily="34" charset="0"/>
                </a:rPr>
                <a:t>driving  </a:t>
              </a:r>
            </a:p>
          </p:txBody>
        </p:sp>
        <p:sp>
          <p:nvSpPr>
            <p:cNvPr id="50" name="TextBox 49"/>
            <p:cNvSpPr txBox="1"/>
            <p:nvPr/>
          </p:nvSpPr>
          <p:spPr>
            <a:xfrm>
              <a:off x="4822669" y="2051063"/>
              <a:ext cx="1382232" cy="656591"/>
            </a:xfrm>
            <a:prstGeom prst="rect">
              <a:avLst/>
            </a:prstGeom>
            <a:noFill/>
          </p:spPr>
          <p:txBody>
            <a:bodyPr wrap="square" rtlCol="0">
              <a:spAutoFit/>
            </a:bodyPr>
            <a:lstStyle/>
            <a:p>
              <a:pPr algn="ctr"/>
              <a:r>
                <a:rPr lang="en-GB" sz="1950" baseline="30000">
                  <a:solidFill>
                    <a:schemeClr val="accent3"/>
                  </a:solidFill>
                  <a:latin typeface="Arial" pitchFamily="34" charset="0"/>
                  <a:cs typeface="Arial" pitchFamily="34" charset="0"/>
                </a:rPr>
                <a:t>constant</a:t>
              </a:r>
            </a:p>
            <a:p>
              <a:pPr algn="ctr"/>
              <a:endParaRPr lang="en-GB" sz="1950" baseline="30000">
                <a:latin typeface="Arial" pitchFamily="34" charset="0"/>
                <a:cs typeface="Arial" pitchFamily="34" charset="0"/>
              </a:endParaRPr>
            </a:p>
          </p:txBody>
        </p:sp>
        <p:sp>
          <p:nvSpPr>
            <p:cNvPr id="51" name="TextBox 50"/>
            <p:cNvSpPr txBox="1"/>
            <p:nvPr/>
          </p:nvSpPr>
          <p:spPr>
            <a:xfrm>
              <a:off x="6248123" y="1949463"/>
              <a:ext cx="1382232" cy="389851"/>
            </a:xfrm>
            <a:prstGeom prst="rect">
              <a:avLst/>
            </a:prstGeom>
            <a:noFill/>
          </p:spPr>
          <p:txBody>
            <a:bodyPr wrap="square" rtlCol="0">
              <a:spAutoFit/>
            </a:bodyPr>
            <a:lstStyle/>
            <a:p>
              <a:pPr algn="ctr"/>
              <a:r>
                <a:rPr lang="en-GB" sz="1950" baseline="30000">
                  <a:solidFill>
                    <a:schemeClr val="accent4"/>
                  </a:solidFill>
                  <a:latin typeface="Arial" pitchFamily="34" charset="0"/>
                  <a:cs typeface="Arial" pitchFamily="34" charset="0"/>
                </a:rPr>
                <a:t>structured</a:t>
              </a:r>
            </a:p>
          </p:txBody>
        </p:sp>
        <p:sp>
          <p:nvSpPr>
            <p:cNvPr id="52" name="TextBox 51"/>
            <p:cNvSpPr txBox="1"/>
            <p:nvPr/>
          </p:nvSpPr>
          <p:spPr>
            <a:xfrm>
              <a:off x="8153373" y="2103045"/>
              <a:ext cx="1382232" cy="375555"/>
            </a:xfrm>
            <a:prstGeom prst="rect">
              <a:avLst/>
            </a:prstGeom>
            <a:noFill/>
          </p:spPr>
          <p:txBody>
            <a:bodyPr wrap="square" rtlCol="0">
              <a:spAutoFit/>
            </a:bodyPr>
            <a:lstStyle/>
            <a:p>
              <a:pPr algn="ctr"/>
              <a:r>
                <a:rPr lang="en-GB" sz="1950" baseline="30000">
                  <a:solidFill>
                    <a:schemeClr val="accent3"/>
                  </a:solidFill>
                  <a:latin typeface="Arial" pitchFamily="34" charset="0"/>
                  <a:cs typeface="Arial" pitchFamily="34" charset="0"/>
                </a:rPr>
                <a:t>harmonious</a:t>
              </a:r>
            </a:p>
          </p:txBody>
        </p:sp>
        <p:sp>
          <p:nvSpPr>
            <p:cNvPr id="53" name="TextBox 52"/>
            <p:cNvSpPr txBox="1"/>
            <p:nvPr/>
          </p:nvSpPr>
          <p:spPr>
            <a:xfrm>
              <a:off x="0" y="2716092"/>
              <a:ext cx="1626787" cy="389851"/>
            </a:xfrm>
            <a:prstGeom prst="rect">
              <a:avLst/>
            </a:prstGeom>
            <a:noFill/>
          </p:spPr>
          <p:txBody>
            <a:bodyPr wrap="square" rtlCol="0">
              <a:spAutoFit/>
            </a:bodyPr>
            <a:lstStyle/>
            <a:p>
              <a:pPr algn="ctr"/>
              <a:r>
                <a:rPr lang="en-GB" sz="1950" baseline="30000">
                  <a:solidFill>
                    <a:schemeClr val="accent1"/>
                  </a:solidFill>
                  <a:latin typeface="Arial" pitchFamily="34" charset="0"/>
                  <a:cs typeface="Arial" pitchFamily="34" charset="0"/>
                </a:rPr>
                <a:t>strong-willed</a:t>
              </a:r>
            </a:p>
          </p:txBody>
        </p:sp>
        <p:sp>
          <p:nvSpPr>
            <p:cNvPr id="54" name="TextBox 53"/>
            <p:cNvSpPr txBox="1"/>
            <p:nvPr/>
          </p:nvSpPr>
          <p:spPr>
            <a:xfrm>
              <a:off x="1776969" y="2556435"/>
              <a:ext cx="1382232" cy="389851"/>
            </a:xfrm>
            <a:prstGeom prst="rect">
              <a:avLst/>
            </a:prstGeom>
            <a:noFill/>
          </p:spPr>
          <p:txBody>
            <a:bodyPr wrap="square" rtlCol="0">
              <a:spAutoFit/>
            </a:bodyPr>
            <a:lstStyle/>
            <a:p>
              <a:pPr algn="ctr"/>
              <a:r>
                <a:rPr lang="en-GB" sz="1950" baseline="30000">
                  <a:solidFill>
                    <a:schemeClr val="accent1"/>
                  </a:solidFill>
                  <a:latin typeface="Arial" pitchFamily="34" charset="0"/>
                  <a:cs typeface="Arial" pitchFamily="34" charset="0"/>
                </a:rPr>
                <a:t>purposeful</a:t>
              </a:r>
            </a:p>
          </p:txBody>
        </p:sp>
        <p:sp>
          <p:nvSpPr>
            <p:cNvPr id="55" name="TextBox 54"/>
            <p:cNvSpPr txBox="1"/>
            <p:nvPr/>
          </p:nvSpPr>
          <p:spPr>
            <a:xfrm>
              <a:off x="3213696" y="2759635"/>
              <a:ext cx="1382232" cy="389851"/>
            </a:xfrm>
            <a:prstGeom prst="rect">
              <a:avLst/>
            </a:prstGeom>
            <a:noFill/>
          </p:spPr>
          <p:txBody>
            <a:bodyPr wrap="square" rtlCol="0">
              <a:spAutoFit/>
            </a:bodyPr>
            <a:lstStyle/>
            <a:p>
              <a:pPr algn="ctr"/>
              <a:r>
                <a:rPr lang="en-GB" sz="1950" baseline="30000">
                  <a:solidFill>
                    <a:schemeClr val="accent2"/>
                  </a:solidFill>
                  <a:latin typeface="Arial" pitchFamily="34" charset="0"/>
                  <a:cs typeface="Arial" pitchFamily="34" charset="0"/>
                </a:rPr>
                <a:t>convincing </a:t>
              </a:r>
            </a:p>
          </p:txBody>
        </p:sp>
        <p:sp>
          <p:nvSpPr>
            <p:cNvPr id="56" name="TextBox 55"/>
            <p:cNvSpPr txBox="1"/>
            <p:nvPr/>
          </p:nvSpPr>
          <p:spPr>
            <a:xfrm>
              <a:off x="4534309" y="2541920"/>
              <a:ext cx="1382232" cy="389851"/>
            </a:xfrm>
            <a:prstGeom prst="rect">
              <a:avLst/>
            </a:prstGeom>
            <a:noFill/>
          </p:spPr>
          <p:txBody>
            <a:bodyPr wrap="square" rtlCol="0">
              <a:spAutoFit/>
            </a:bodyPr>
            <a:lstStyle/>
            <a:p>
              <a:pPr algn="ctr"/>
              <a:r>
                <a:rPr lang="en-GB" sz="1950" baseline="30000">
                  <a:solidFill>
                    <a:schemeClr val="accent4"/>
                  </a:solidFill>
                  <a:latin typeface="Arial" pitchFamily="34" charset="0"/>
                  <a:cs typeface="Arial" pitchFamily="34" charset="0"/>
                </a:rPr>
                <a:t>cautious</a:t>
              </a:r>
              <a:r>
                <a:rPr lang="en-GB" sz="1950" baseline="30000">
                  <a:latin typeface="Arial" pitchFamily="34" charset="0"/>
                  <a:cs typeface="Arial" pitchFamily="34" charset="0"/>
                </a:rPr>
                <a:t> </a:t>
              </a:r>
            </a:p>
          </p:txBody>
        </p:sp>
        <p:sp>
          <p:nvSpPr>
            <p:cNvPr id="57" name="TextBox 56"/>
            <p:cNvSpPr txBox="1"/>
            <p:nvPr/>
          </p:nvSpPr>
          <p:spPr>
            <a:xfrm>
              <a:off x="6029092" y="2687063"/>
              <a:ext cx="1382232" cy="389851"/>
            </a:xfrm>
            <a:prstGeom prst="rect">
              <a:avLst/>
            </a:prstGeom>
            <a:noFill/>
          </p:spPr>
          <p:txBody>
            <a:bodyPr wrap="square" rtlCol="0">
              <a:spAutoFit/>
            </a:bodyPr>
            <a:lstStyle/>
            <a:p>
              <a:pPr algn="ctr"/>
              <a:r>
                <a:rPr lang="en-GB" sz="1950" baseline="30000">
                  <a:solidFill>
                    <a:schemeClr val="accent4"/>
                  </a:solidFill>
                  <a:latin typeface="Arial" pitchFamily="34" charset="0"/>
                  <a:cs typeface="Arial" pitchFamily="34" charset="0"/>
                </a:rPr>
                <a:t>calculating</a:t>
              </a:r>
            </a:p>
          </p:txBody>
        </p:sp>
        <p:sp>
          <p:nvSpPr>
            <p:cNvPr id="58" name="TextBox 57"/>
            <p:cNvSpPr txBox="1"/>
            <p:nvPr/>
          </p:nvSpPr>
          <p:spPr>
            <a:xfrm>
              <a:off x="7522547" y="2633461"/>
              <a:ext cx="1382232" cy="389851"/>
            </a:xfrm>
            <a:prstGeom prst="rect">
              <a:avLst/>
            </a:prstGeom>
            <a:noFill/>
          </p:spPr>
          <p:txBody>
            <a:bodyPr wrap="square" rtlCol="0">
              <a:spAutoFit/>
            </a:bodyPr>
            <a:lstStyle/>
            <a:p>
              <a:pPr algn="ctr"/>
              <a:r>
                <a:rPr lang="en-GB" sz="1950" baseline="30000">
                  <a:solidFill>
                    <a:schemeClr val="accent3"/>
                  </a:solidFill>
                  <a:latin typeface="Arial" pitchFamily="34" charset="0"/>
                  <a:cs typeface="Arial" pitchFamily="34" charset="0"/>
                </a:rPr>
                <a:t>amenable</a:t>
              </a:r>
            </a:p>
          </p:txBody>
        </p:sp>
        <p:sp>
          <p:nvSpPr>
            <p:cNvPr id="59" name="TextBox 58"/>
            <p:cNvSpPr txBox="1"/>
            <p:nvPr/>
          </p:nvSpPr>
          <p:spPr>
            <a:xfrm>
              <a:off x="519133" y="3179315"/>
              <a:ext cx="1382232" cy="389851"/>
            </a:xfrm>
            <a:prstGeom prst="rect">
              <a:avLst/>
            </a:prstGeom>
            <a:noFill/>
          </p:spPr>
          <p:txBody>
            <a:bodyPr wrap="square" rtlCol="0">
              <a:spAutoFit/>
            </a:bodyPr>
            <a:lstStyle/>
            <a:p>
              <a:pPr algn="ctr"/>
              <a:r>
                <a:rPr lang="en-GB" sz="1950" baseline="30000">
                  <a:solidFill>
                    <a:schemeClr val="accent2"/>
                  </a:solidFill>
                  <a:latin typeface="Arial" pitchFamily="34" charset="0"/>
                  <a:cs typeface="Arial" pitchFamily="34" charset="0"/>
                </a:rPr>
                <a:t>persuasive </a:t>
              </a:r>
            </a:p>
          </p:txBody>
        </p:sp>
        <p:sp>
          <p:nvSpPr>
            <p:cNvPr id="60" name="TextBox 59"/>
            <p:cNvSpPr txBox="1"/>
            <p:nvPr/>
          </p:nvSpPr>
          <p:spPr>
            <a:xfrm>
              <a:off x="1940707" y="3251887"/>
              <a:ext cx="1382232" cy="389851"/>
            </a:xfrm>
            <a:prstGeom prst="rect">
              <a:avLst/>
            </a:prstGeom>
            <a:noFill/>
          </p:spPr>
          <p:txBody>
            <a:bodyPr wrap="square" rtlCol="0">
              <a:spAutoFit/>
            </a:bodyPr>
            <a:lstStyle/>
            <a:p>
              <a:pPr algn="ctr"/>
              <a:r>
                <a:rPr lang="en-GB" sz="1950" baseline="30000">
                  <a:solidFill>
                    <a:schemeClr val="accent3"/>
                  </a:solidFill>
                  <a:latin typeface="Arial" pitchFamily="34" charset="0"/>
                  <a:cs typeface="Arial" pitchFamily="34" charset="0"/>
                </a:rPr>
                <a:t>patient </a:t>
              </a:r>
            </a:p>
          </p:txBody>
        </p:sp>
        <p:sp>
          <p:nvSpPr>
            <p:cNvPr id="61" name="TextBox 60"/>
            <p:cNvSpPr txBox="1"/>
            <p:nvPr/>
          </p:nvSpPr>
          <p:spPr>
            <a:xfrm>
              <a:off x="3449364" y="3324457"/>
              <a:ext cx="1382232" cy="389851"/>
            </a:xfrm>
            <a:prstGeom prst="rect">
              <a:avLst/>
            </a:prstGeom>
            <a:noFill/>
          </p:spPr>
          <p:txBody>
            <a:bodyPr wrap="square" rtlCol="0">
              <a:spAutoFit/>
            </a:bodyPr>
            <a:lstStyle/>
            <a:p>
              <a:pPr algn="ctr"/>
              <a:r>
                <a:rPr lang="en-GB" sz="1950" baseline="30000">
                  <a:solidFill>
                    <a:schemeClr val="accent2"/>
                  </a:solidFill>
                  <a:latin typeface="Arial" pitchFamily="34" charset="0"/>
                  <a:cs typeface="Arial" pitchFamily="34" charset="0"/>
                </a:rPr>
                <a:t>influencing </a:t>
              </a:r>
            </a:p>
          </p:txBody>
        </p:sp>
        <p:sp>
          <p:nvSpPr>
            <p:cNvPr id="62" name="TextBox 61"/>
            <p:cNvSpPr txBox="1"/>
            <p:nvPr/>
          </p:nvSpPr>
          <p:spPr>
            <a:xfrm>
              <a:off x="5045108" y="3092228"/>
              <a:ext cx="1382232" cy="389851"/>
            </a:xfrm>
            <a:prstGeom prst="rect">
              <a:avLst/>
            </a:prstGeom>
            <a:noFill/>
          </p:spPr>
          <p:txBody>
            <a:bodyPr wrap="square" rtlCol="0">
              <a:spAutoFit/>
            </a:bodyPr>
            <a:lstStyle/>
            <a:p>
              <a:pPr algn="ctr"/>
              <a:r>
                <a:rPr lang="en-GB" sz="1950" baseline="30000">
                  <a:solidFill>
                    <a:schemeClr val="accent4"/>
                  </a:solidFill>
                  <a:latin typeface="Arial" pitchFamily="34" charset="0"/>
                  <a:cs typeface="Arial" pitchFamily="34" charset="0"/>
                </a:rPr>
                <a:t>diplomatic</a:t>
              </a:r>
            </a:p>
          </p:txBody>
        </p:sp>
        <p:sp>
          <p:nvSpPr>
            <p:cNvPr id="63" name="TextBox 62"/>
            <p:cNvSpPr txBox="1"/>
            <p:nvPr/>
          </p:nvSpPr>
          <p:spPr>
            <a:xfrm>
              <a:off x="6423139" y="3338972"/>
              <a:ext cx="1382232" cy="389851"/>
            </a:xfrm>
            <a:prstGeom prst="rect">
              <a:avLst/>
            </a:prstGeom>
            <a:noFill/>
          </p:spPr>
          <p:txBody>
            <a:bodyPr wrap="square" rtlCol="0">
              <a:spAutoFit/>
            </a:bodyPr>
            <a:lstStyle/>
            <a:p>
              <a:pPr algn="ctr"/>
              <a:r>
                <a:rPr lang="en-GB" sz="1950" baseline="30000">
                  <a:solidFill>
                    <a:schemeClr val="accent4"/>
                  </a:solidFill>
                  <a:latin typeface="Arial" pitchFamily="34" charset="0"/>
                  <a:cs typeface="Arial" pitchFamily="34" charset="0"/>
                </a:rPr>
                <a:t>logical </a:t>
              </a:r>
            </a:p>
          </p:txBody>
        </p:sp>
        <p:sp>
          <p:nvSpPr>
            <p:cNvPr id="64" name="TextBox 63"/>
            <p:cNvSpPr txBox="1"/>
            <p:nvPr/>
          </p:nvSpPr>
          <p:spPr>
            <a:xfrm>
              <a:off x="7917284" y="3251887"/>
              <a:ext cx="1382232" cy="389851"/>
            </a:xfrm>
            <a:prstGeom prst="rect">
              <a:avLst/>
            </a:prstGeom>
            <a:noFill/>
          </p:spPr>
          <p:txBody>
            <a:bodyPr wrap="square" rtlCol="0">
              <a:spAutoFit/>
            </a:bodyPr>
            <a:lstStyle/>
            <a:p>
              <a:pPr algn="ctr"/>
              <a:r>
                <a:rPr lang="en-GB" sz="1950" baseline="30000">
                  <a:solidFill>
                    <a:schemeClr val="accent2"/>
                  </a:solidFill>
                  <a:latin typeface="Arial" pitchFamily="34" charset="0"/>
                  <a:cs typeface="Arial" pitchFamily="34" charset="0"/>
                </a:rPr>
                <a:t>sociable </a:t>
              </a:r>
            </a:p>
          </p:txBody>
        </p:sp>
        <p:sp>
          <p:nvSpPr>
            <p:cNvPr id="65" name="TextBox 64"/>
            <p:cNvSpPr txBox="1"/>
            <p:nvPr/>
          </p:nvSpPr>
          <p:spPr>
            <a:xfrm>
              <a:off x="21257" y="3852299"/>
              <a:ext cx="1382232" cy="389851"/>
            </a:xfrm>
            <a:prstGeom prst="rect">
              <a:avLst/>
            </a:prstGeom>
            <a:noFill/>
          </p:spPr>
          <p:txBody>
            <a:bodyPr wrap="square" rtlCol="0">
              <a:spAutoFit/>
            </a:bodyPr>
            <a:lstStyle/>
            <a:p>
              <a:pPr algn="ctr"/>
              <a:r>
                <a:rPr lang="en-GB" sz="1950" baseline="30000">
                  <a:solidFill>
                    <a:schemeClr val="accent2"/>
                  </a:solidFill>
                  <a:latin typeface="Arial" pitchFamily="34" charset="0"/>
                  <a:cs typeface="Arial" pitchFamily="34" charset="0"/>
                </a:rPr>
                <a:t>outgoing  </a:t>
              </a:r>
            </a:p>
          </p:txBody>
        </p:sp>
        <p:sp>
          <p:nvSpPr>
            <p:cNvPr id="66" name="TextBox 65"/>
            <p:cNvSpPr txBox="1"/>
            <p:nvPr/>
          </p:nvSpPr>
          <p:spPr>
            <a:xfrm>
              <a:off x="1544429" y="3765214"/>
              <a:ext cx="1382232" cy="375555"/>
            </a:xfrm>
            <a:prstGeom prst="rect">
              <a:avLst/>
            </a:prstGeom>
            <a:noFill/>
          </p:spPr>
          <p:txBody>
            <a:bodyPr wrap="square" rtlCol="0">
              <a:spAutoFit/>
            </a:bodyPr>
            <a:lstStyle/>
            <a:p>
              <a:pPr algn="ctr"/>
              <a:r>
                <a:rPr lang="en-GB" sz="1950" baseline="30000">
                  <a:solidFill>
                    <a:schemeClr val="accent1"/>
                  </a:solidFill>
                  <a:latin typeface="Arial" pitchFamily="34" charset="0"/>
                  <a:cs typeface="Arial" pitchFamily="34" charset="0"/>
                </a:rPr>
                <a:t>courageous  </a:t>
              </a:r>
            </a:p>
          </p:txBody>
        </p:sp>
        <p:sp>
          <p:nvSpPr>
            <p:cNvPr id="67" name="TextBox 66"/>
            <p:cNvSpPr txBox="1"/>
            <p:nvPr/>
          </p:nvSpPr>
          <p:spPr>
            <a:xfrm>
              <a:off x="2845290" y="3974951"/>
              <a:ext cx="1573088" cy="389851"/>
            </a:xfrm>
            <a:prstGeom prst="rect">
              <a:avLst/>
            </a:prstGeom>
            <a:noFill/>
          </p:spPr>
          <p:txBody>
            <a:bodyPr wrap="square" rtlCol="0">
              <a:spAutoFit/>
            </a:bodyPr>
            <a:lstStyle/>
            <a:p>
              <a:pPr algn="ctr"/>
              <a:r>
                <a:rPr lang="en-GB" sz="1950" baseline="30000">
                  <a:solidFill>
                    <a:schemeClr val="accent3"/>
                  </a:solidFill>
                  <a:latin typeface="Arial" pitchFamily="34" charset="0"/>
                  <a:cs typeface="Arial" pitchFamily="34" charset="0"/>
                </a:rPr>
                <a:t>co-operative </a:t>
              </a:r>
            </a:p>
          </p:txBody>
        </p:sp>
        <p:sp>
          <p:nvSpPr>
            <p:cNvPr id="68" name="TextBox 67"/>
            <p:cNvSpPr txBox="1"/>
            <p:nvPr/>
          </p:nvSpPr>
          <p:spPr>
            <a:xfrm>
              <a:off x="4648832" y="3765212"/>
              <a:ext cx="1382232" cy="389851"/>
            </a:xfrm>
            <a:prstGeom prst="rect">
              <a:avLst/>
            </a:prstGeom>
            <a:noFill/>
          </p:spPr>
          <p:txBody>
            <a:bodyPr wrap="square" rtlCol="0">
              <a:spAutoFit/>
            </a:bodyPr>
            <a:lstStyle/>
            <a:p>
              <a:pPr algn="ctr"/>
              <a:r>
                <a:rPr lang="en-GB" sz="1950" baseline="30000">
                  <a:solidFill>
                    <a:schemeClr val="accent1"/>
                  </a:solidFill>
                  <a:latin typeface="Arial" pitchFamily="34" charset="0"/>
                  <a:cs typeface="Arial" pitchFamily="34" charset="0"/>
                </a:rPr>
                <a:t>forceful</a:t>
              </a:r>
            </a:p>
          </p:txBody>
        </p:sp>
        <p:sp>
          <p:nvSpPr>
            <p:cNvPr id="69" name="TextBox 68"/>
            <p:cNvSpPr txBox="1"/>
            <p:nvPr/>
          </p:nvSpPr>
          <p:spPr>
            <a:xfrm>
              <a:off x="5811115" y="4011955"/>
              <a:ext cx="1510893" cy="389851"/>
            </a:xfrm>
            <a:prstGeom prst="rect">
              <a:avLst/>
            </a:prstGeom>
            <a:noFill/>
          </p:spPr>
          <p:txBody>
            <a:bodyPr wrap="square" rtlCol="0">
              <a:spAutoFit/>
            </a:bodyPr>
            <a:lstStyle/>
            <a:p>
              <a:pPr algn="ctr"/>
              <a:r>
                <a:rPr lang="en-GB" sz="1950" baseline="30000">
                  <a:solidFill>
                    <a:schemeClr val="accent4"/>
                  </a:solidFill>
                  <a:latin typeface="Arial" pitchFamily="34" charset="0"/>
                  <a:cs typeface="Arial" pitchFamily="34" charset="0"/>
                </a:rPr>
                <a:t>conventional</a:t>
              </a:r>
            </a:p>
          </p:txBody>
        </p:sp>
        <p:sp>
          <p:nvSpPr>
            <p:cNvPr id="70" name="TextBox 69"/>
            <p:cNvSpPr txBox="1"/>
            <p:nvPr/>
          </p:nvSpPr>
          <p:spPr>
            <a:xfrm>
              <a:off x="7491979" y="3852299"/>
              <a:ext cx="1382232" cy="389851"/>
            </a:xfrm>
            <a:prstGeom prst="rect">
              <a:avLst/>
            </a:prstGeom>
            <a:noFill/>
          </p:spPr>
          <p:txBody>
            <a:bodyPr wrap="square" rtlCol="0">
              <a:spAutoFit/>
            </a:bodyPr>
            <a:lstStyle/>
            <a:p>
              <a:pPr algn="ctr"/>
              <a:r>
                <a:rPr lang="en-GB" sz="1950" baseline="30000">
                  <a:solidFill>
                    <a:schemeClr val="accent2"/>
                  </a:solidFill>
                  <a:latin typeface="Arial" pitchFamily="34" charset="0"/>
                  <a:cs typeface="Arial" pitchFamily="34" charset="0"/>
                </a:rPr>
                <a:t> optimistic</a:t>
              </a:r>
            </a:p>
          </p:txBody>
        </p:sp>
        <p:sp>
          <p:nvSpPr>
            <p:cNvPr id="71" name="TextBox 70"/>
            <p:cNvSpPr txBox="1"/>
            <p:nvPr/>
          </p:nvSpPr>
          <p:spPr>
            <a:xfrm>
              <a:off x="359476" y="4393831"/>
              <a:ext cx="1382232" cy="389851"/>
            </a:xfrm>
            <a:prstGeom prst="rect">
              <a:avLst/>
            </a:prstGeom>
            <a:noFill/>
          </p:spPr>
          <p:txBody>
            <a:bodyPr wrap="square" rtlCol="0">
              <a:spAutoFit/>
            </a:bodyPr>
            <a:lstStyle/>
            <a:p>
              <a:pPr algn="ctr"/>
              <a:r>
                <a:rPr lang="en-GB" sz="1950" baseline="30000">
                  <a:solidFill>
                    <a:schemeClr val="accent2"/>
                  </a:solidFill>
                  <a:latin typeface="Arial" pitchFamily="34" charset="0"/>
                  <a:cs typeface="Arial" pitchFamily="34" charset="0"/>
                </a:rPr>
                <a:t>mobile </a:t>
              </a:r>
            </a:p>
          </p:txBody>
        </p:sp>
        <p:sp>
          <p:nvSpPr>
            <p:cNvPr id="72" name="TextBox 71"/>
            <p:cNvSpPr txBox="1"/>
            <p:nvPr/>
          </p:nvSpPr>
          <p:spPr>
            <a:xfrm>
              <a:off x="1635907" y="4568001"/>
              <a:ext cx="1382232" cy="389851"/>
            </a:xfrm>
            <a:prstGeom prst="rect">
              <a:avLst/>
            </a:prstGeom>
            <a:noFill/>
          </p:spPr>
          <p:txBody>
            <a:bodyPr wrap="square" rtlCol="0">
              <a:spAutoFit/>
            </a:bodyPr>
            <a:lstStyle/>
            <a:p>
              <a:pPr algn="ctr"/>
              <a:r>
                <a:rPr lang="en-GB" sz="1950" baseline="30000">
                  <a:solidFill>
                    <a:schemeClr val="accent2"/>
                  </a:solidFill>
                  <a:latin typeface="Arial" pitchFamily="34" charset="0"/>
                  <a:cs typeface="Arial" pitchFamily="34" charset="0"/>
                </a:rPr>
                <a:t>friendly</a:t>
              </a:r>
            </a:p>
          </p:txBody>
        </p:sp>
        <p:sp>
          <p:nvSpPr>
            <p:cNvPr id="73" name="TextBox 72"/>
            <p:cNvSpPr txBox="1"/>
            <p:nvPr/>
          </p:nvSpPr>
          <p:spPr>
            <a:xfrm>
              <a:off x="3434353" y="4568001"/>
              <a:ext cx="1382232" cy="389851"/>
            </a:xfrm>
            <a:prstGeom prst="rect">
              <a:avLst/>
            </a:prstGeom>
            <a:noFill/>
          </p:spPr>
          <p:txBody>
            <a:bodyPr wrap="square" rtlCol="0">
              <a:spAutoFit/>
            </a:bodyPr>
            <a:lstStyle/>
            <a:p>
              <a:pPr algn="ctr"/>
              <a:r>
                <a:rPr lang="en-GB" sz="1950" baseline="30000">
                  <a:solidFill>
                    <a:schemeClr val="accent3"/>
                  </a:solidFill>
                  <a:latin typeface="Arial" pitchFamily="34" charset="0"/>
                  <a:cs typeface="Arial" pitchFamily="34" charset="0"/>
                </a:rPr>
                <a:t>stable</a:t>
              </a:r>
            </a:p>
          </p:txBody>
        </p:sp>
        <p:sp>
          <p:nvSpPr>
            <p:cNvPr id="74" name="TextBox 73"/>
            <p:cNvSpPr txBox="1"/>
            <p:nvPr/>
          </p:nvSpPr>
          <p:spPr>
            <a:xfrm>
              <a:off x="4754823" y="4553487"/>
              <a:ext cx="1382232" cy="389851"/>
            </a:xfrm>
            <a:prstGeom prst="rect">
              <a:avLst/>
            </a:prstGeom>
            <a:noFill/>
          </p:spPr>
          <p:txBody>
            <a:bodyPr wrap="square" rtlCol="0">
              <a:spAutoFit/>
            </a:bodyPr>
            <a:lstStyle/>
            <a:p>
              <a:pPr algn="ctr"/>
              <a:r>
                <a:rPr lang="en-GB" sz="1950" baseline="30000">
                  <a:latin typeface="Arial" pitchFamily="34" charset="0"/>
                  <a:cs typeface="Arial" pitchFamily="34" charset="0"/>
                </a:rPr>
                <a:t> </a:t>
              </a:r>
              <a:r>
                <a:rPr lang="en-GB" sz="1950" baseline="30000">
                  <a:solidFill>
                    <a:schemeClr val="accent4"/>
                  </a:solidFill>
                  <a:latin typeface="Arial" pitchFamily="34" charset="0"/>
                  <a:cs typeface="Arial" pitchFamily="34" charset="0"/>
                </a:rPr>
                <a:t>consistent</a:t>
              </a:r>
              <a:r>
                <a:rPr lang="en-GB" sz="1950" baseline="30000">
                  <a:latin typeface="Arial" pitchFamily="34" charset="0"/>
                  <a:cs typeface="Arial" pitchFamily="34" charset="0"/>
                </a:rPr>
                <a:t>  </a:t>
              </a:r>
            </a:p>
          </p:txBody>
        </p:sp>
        <p:sp>
          <p:nvSpPr>
            <p:cNvPr id="75" name="TextBox 74"/>
            <p:cNvSpPr txBox="1"/>
            <p:nvPr/>
          </p:nvSpPr>
          <p:spPr>
            <a:xfrm>
              <a:off x="6630891" y="4534369"/>
              <a:ext cx="1382232" cy="389851"/>
            </a:xfrm>
            <a:prstGeom prst="rect">
              <a:avLst/>
            </a:prstGeom>
            <a:noFill/>
          </p:spPr>
          <p:txBody>
            <a:bodyPr wrap="square" rtlCol="0">
              <a:spAutoFit/>
            </a:bodyPr>
            <a:lstStyle/>
            <a:p>
              <a:pPr algn="ctr"/>
              <a:r>
                <a:rPr lang="en-GB" sz="1950" baseline="30000">
                  <a:solidFill>
                    <a:schemeClr val="accent1"/>
                  </a:solidFill>
                  <a:latin typeface="Arial" pitchFamily="34" charset="0"/>
                  <a:cs typeface="Arial" pitchFamily="34" charset="0"/>
                </a:rPr>
                <a:t>decisive</a:t>
              </a:r>
              <a:r>
                <a:rPr lang="en-GB" sz="1950" baseline="30000">
                  <a:latin typeface="Arial" pitchFamily="34" charset="0"/>
                  <a:cs typeface="Arial" pitchFamily="34" charset="0"/>
                </a:rPr>
                <a:t> </a:t>
              </a:r>
            </a:p>
          </p:txBody>
        </p:sp>
        <p:sp>
          <p:nvSpPr>
            <p:cNvPr id="76" name="TextBox 75"/>
            <p:cNvSpPr txBox="1"/>
            <p:nvPr/>
          </p:nvSpPr>
          <p:spPr>
            <a:xfrm>
              <a:off x="7885879" y="4748412"/>
              <a:ext cx="1382232" cy="389851"/>
            </a:xfrm>
            <a:prstGeom prst="rect">
              <a:avLst/>
            </a:prstGeom>
            <a:noFill/>
          </p:spPr>
          <p:txBody>
            <a:bodyPr wrap="square" rtlCol="0">
              <a:spAutoFit/>
            </a:bodyPr>
            <a:lstStyle/>
            <a:p>
              <a:pPr algn="ctr"/>
              <a:r>
                <a:rPr lang="en-GB" sz="1950" baseline="30000">
                  <a:solidFill>
                    <a:schemeClr val="accent4"/>
                  </a:solidFill>
                  <a:latin typeface="Arial" pitchFamily="34" charset="0"/>
                  <a:cs typeface="Arial" pitchFamily="34" charset="0"/>
                </a:rPr>
                <a:t>correct</a:t>
              </a:r>
            </a:p>
          </p:txBody>
        </p:sp>
        <p:sp>
          <p:nvSpPr>
            <p:cNvPr id="77" name="TextBox 76"/>
            <p:cNvSpPr txBox="1"/>
            <p:nvPr/>
          </p:nvSpPr>
          <p:spPr>
            <a:xfrm>
              <a:off x="-130582" y="5034535"/>
              <a:ext cx="1382232" cy="389851"/>
            </a:xfrm>
            <a:prstGeom prst="rect">
              <a:avLst/>
            </a:prstGeom>
            <a:noFill/>
          </p:spPr>
          <p:txBody>
            <a:bodyPr wrap="square" rtlCol="0">
              <a:spAutoFit/>
            </a:bodyPr>
            <a:lstStyle/>
            <a:p>
              <a:pPr algn="ctr"/>
              <a:r>
                <a:rPr lang="en-GB" sz="1950" baseline="30000">
                  <a:solidFill>
                    <a:schemeClr val="accent3"/>
                  </a:solidFill>
                  <a:latin typeface="Arial" pitchFamily="34" charset="0"/>
                  <a:cs typeface="Arial" pitchFamily="34" charset="0"/>
                </a:rPr>
                <a:t>loyal</a:t>
              </a:r>
            </a:p>
          </p:txBody>
        </p:sp>
        <p:sp>
          <p:nvSpPr>
            <p:cNvPr id="78" name="TextBox 77"/>
            <p:cNvSpPr txBox="1"/>
            <p:nvPr/>
          </p:nvSpPr>
          <p:spPr>
            <a:xfrm>
              <a:off x="1639093" y="5106872"/>
              <a:ext cx="1382232" cy="389851"/>
            </a:xfrm>
            <a:prstGeom prst="rect">
              <a:avLst/>
            </a:prstGeom>
            <a:noFill/>
          </p:spPr>
          <p:txBody>
            <a:bodyPr wrap="square" rtlCol="0">
              <a:spAutoFit/>
            </a:bodyPr>
            <a:lstStyle/>
            <a:p>
              <a:pPr algn="ctr"/>
              <a:r>
                <a:rPr lang="en-GB" sz="1950" baseline="30000">
                  <a:solidFill>
                    <a:schemeClr val="accent3"/>
                  </a:solidFill>
                  <a:latin typeface="Arial" pitchFamily="34" charset="0"/>
                  <a:cs typeface="Arial" pitchFamily="34" charset="0"/>
                </a:rPr>
                <a:t>calm</a:t>
              </a:r>
            </a:p>
          </p:txBody>
        </p:sp>
        <p:sp>
          <p:nvSpPr>
            <p:cNvPr id="79" name="TextBox 78"/>
            <p:cNvSpPr txBox="1"/>
            <p:nvPr/>
          </p:nvSpPr>
          <p:spPr>
            <a:xfrm>
              <a:off x="2806345" y="5104049"/>
              <a:ext cx="1382232" cy="389851"/>
            </a:xfrm>
            <a:prstGeom prst="rect">
              <a:avLst/>
            </a:prstGeom>
            <a:noFill/>
          </p:spPr>
          <p:txBody>
            <a:bodyPr wrap="square" rtlCol="0">
              <a:spAutoFit/>
            </a:bodyPr>
            <a:lstStyle/>
            <a:p>
              <a:pPr algn="ctr"/>
              <a:r>
                <a:rPr lang="en-GB" sz="1950" baseline="30000">
                  <a:solidFill>
                    <a:schemeClr val="accent1"/>
                  </a:solidFill>
                  <a:latin typeface="Arial" pitchFamily="34" charset="0"/>
                  <a:cs typeface="Arial" pitchFamily="34" charset="0"/>
                </a:rPr>
                <a:t>daring</a:t>
              </a:r>
            </a:p>
          </p:txBody>
        </p:sp>
        <p:sp>
          <p:nvSpPr>
            <p:cNvPr id="80" name="TextBox 79"/>
            <p:cNvSpPr txBox="1"/>
            <p:nvPr/>
          </p:nvSpPr>
          <p:spPr>
            <a:xfrm>
              <a:off x="4706889" y="5208707"/>
              <a:ext cx="1382232" cy="389851"/>
            </a:xfrm>
            <a:prstGeom prst="rect">
              <a:avLst/>
            </a:prstGeom>
            <a:noFill/>
          </p:spPr>
          <p:txBody>
            <a:bodyPr wrap="square" rtlCol="0">
              <a:spAutoFit/>
            </a:bodyPr>
            <a:lstStyle/>
            <a:p>
              <a:pPr algn="ctr"/>
              <a:r>
                <a:rPr lang="en-GB" sz="1950" baseline="30000">
                  <a:solidFill>
                    <a:schemeClr val="accent4"/>
                  </a:solidFill>
                  <a:latin typeface="Arial" pitchFamily="34" charset="0"/>
                  <a:cs typeface="Arial" pitchFamily="34" charset="0"/>
                </a:rPr>
                <a:t>analytical</a:t>
              </a:r>
            </a:p>
          </p:txBody>
        </p:sp>
        <p:sp>
          <p:nvSpPr>
            <p:cNvPr id="81" name="TextBox 80"/>
            <p:cNvSpPr txBox="1"/>
            <p:nvPr/>
          </p:nvSpPr>
          <p:spPr>
            <a:xfrm>
              <a:off x="6172004" y="5208707"/>
              <a:ext cx="1382232" cy="389851"/>
            </a:xfrm>
            <a:prstGeom prst="rect">
              <a:avLst/>
            </a:prstGeom>
            <a:noFill/>
          </p:spPr>
          <p:txBody>
            <a:bodyPr wrap="square" rtlCol="0">
              <a:spAutoFit/>
            </a:bodyPr>
            <a:lstStyle/>
            <a:p>
              <a:pPr algn="ctr"/>
              <a:r>
                <a:rPr lang="en-GB" sz="1950" baseline="30000">
                  <a:solidFill>
                    <a:schemeClr val="accent2"/>
                  </a:solidFill>
                  <a:latin typeface="Arial" pitchFamily="34" charset="0"/>
                  <a:cs typeface="Arial" pitchFamily="34" charset="0"/>
                </a:rPr>
                <a:t>engaging  </a:t>
              </a:r>
            </a:p>
          </p:txBody>
        </p:sp>
        <p:sp>
          <p:nvSpPr>
            <p:cNvPr id="82" name="TextBox 81"/>
            <p:cNvSpPr txBox="1"/>
            <p:nvPr/>
          </p:nvSpPr>
          <p:spPr>
            <a:xfrm>
              <a:off x="7477465" y="5484479"/>
              <a:ext cx="1382232" cy="389851"/>
            </a:xfrm>
            <a:prstGeom prst="rect">
              <a:avLst/>
            </a:prstGeom>
            <a:noFill/>
          </p:spPr>
          <p:txBody>
            <a:bodyPr wrap="square" rtlCol="0">
              <a:spAutoFit/>
            </a:bodyPr>
            <a:lstStyle/>
            <a:p>
              <a:pPr algn="ctr"/>
              <a:r>
                <a:rPr lang="en-GB" sz="1950" baseline="30000">
                  <a:solidFill>
                    <a:schemeClr val="accent4"/>
                  </a:solidFill>
                  <a:latin typeface="Arial" pitchFamily="34" charset="0"/>
                  <a:cs typeface="Arial" pitchFamily="34" charset="0"/>
                </a:rPr>
                <a:t>exact</a:t>
              </a:r>
            </a:p>
          </p:txBody>
        </p:sp>
        <p:sp>
          <p:nvSpPr>
            <p:cNvPr id="83" name="TextBox 82"/>
            <p:cNvSpPr txBox="1"/>
            <p:nvPr/>
          </p:nvSpPr>
          <p:spPr>
            <a:xfrm>
              <a:off x="838798" y="5529425"/>
              <a:ext cx="1382232" cy="656591"/>
            </a:xfrm>
            <a:prstGeom prst="rect">
              <a:avLst/>
            </a:prstGeom>
            <a:noFill/>
          </p:spPr>
          <p:txBody>
            <a:bodyPr wrap="square" rtlCol="0">
              <a:spAutoFit/>
            </a:bodyPr>
            <a:lstStyle/>
            <a:p>
              <a:pPr algn="ctr"/>
              <a:r>
                <a:rPr lang="en-GB" sz="1950" baseline="30000">
                  <a:solidFill>
                    <a:schemeClr val="accent2"/>
                  </a:solidFill>
                  <a:latin typeface="Arial" pitchFamily="34" charset="0"/>
                  <a:cs typeface="Arial" pitchFamily="34" charset="0"/>
                </a:rPr>
                <a:t>impulsive</a:t>
              </a:r>
            </a:p>
            <a:p>
              <a:pPr algn="ctr"/>
              <a:endParaRPr lang="en-GB" sz="1950" baseline="30000">
                <a:latin typeface="Arial" pitchFamily="34" charset="0"/>
                <a:cs typeface="Arial" pitchFamily="34" charset="0"/>
              </a:endParaRPr>
            </a:p>
          </p:txBody>
        </p:sp>
        <p:sp>
          <p:nvSpPr>
            <p:cNvPr id="84" name="TextBox 83"/>
            <p:cNvSpPr txBox="1"/>
            <p:nvPr/>
          </p:nvSpPr>
          <p:spPr>
            <a:xfrm>
              <a:off x="3662167" y="5523872"/>
              <a:ext cx="1382232" cy="389851"/>
            </a:xfrm>
            <a:prstGeom prst="rect">
              <a:avLst/>
            </a:prstGeom>
            <a:noFill/>
          </p:spPr>
          <p:txBody>
            <a:bodyPr wrap="square" rtlCol="0">
              <a:spAutoFit/>
            </a:bodyPr>
            <a:lstStyle/>
            <a:p>
              <a:pPr algn="ctr"/>
              <a:r>
                <a:rPr lang="en-GB" sz="1950" baseline="30000">
                  <a:solidFill>
                    <a:schemeClr val="accent1"/>
                  </a:solidFill>
                  <a:latin typeface="Arial" pitchFamily="34" charset="0"/>
                  <a:cs typeface="Arial" pitchFamily="34" charset="0"/>
                </a:rPr>
                <a:t>realistic</a:t>
              </a:r>
            </a:p>
          </p:txBody>
        </p:sp>
      </p:grpSp>
    </p:spTree>
    <p:extLst>
      <p:ext uri="{BB962C8B-B14F-4D97-AF65-F5344CB8AC3E}">
        <p14:creationId xmlns:p14="http://schemas.microsoft.com/office/powerpoint/2010/main" val="179384015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E91C35D0-3F7C-4A2F-BA6F-FC9AD2F71773}"/>
              </a:ext>
            </a:extLst>
          </p:cNvPr>
          <p:cNvGrpSpPr/>
          <p:nvPr/>
        </p:nvGrpSpPr>
        <p:grpSpPr>
          <a:xfrm>
            <a:off x="875760" y="2571750"/>
            <a:ext cx="1581702" cy="2193719"/>
            <a:chOff x="542027" y="2571750"/>
            <a:chExt cx="1581702" cy="2193719"/>
          </a:xfrm>
        </p:grpSpPr>
        <p:sp>
          <p:nvSpPr>
            <p:cNvPr id="5" name="Rounded Rectangle 1">
              <a:extLst>
                <a:ext uri="{FF2B5EF4-FFF2-40B4-BE49-F238E27FC236}">
                  <a16:creationId xmlns:a16="http://schemas.microsoft.com/office/drawing/2014/main" id="{3B6B7E6A-69F7-4567-9206-6AB0B8BA93E1}"/>
                </a:ext>
              </a:extLst>
            </p:cNvPr>
            <p:cNvSpPr/>
            <p:nvPr/>
          </p:nvSpPr>
          <p:spPr>
            <a:xfrm>
              <a:off x="542027" y="2571750"/>
              <a:ext cx="1581702" cy="2193719"/>
            </a:xfrm>
            <a:prstGeom prst="roundRect">
              <a:avLst>
                <a:gd name="adj" fmla="val 3602"/>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descr="A picture containing shirt, drawing&#10;&#10;Description automatically generated">
              <a:extLst>
                <a:ext uri="{FF2B5EF4-FFF2-40B4-BE49-F238E27FC236}">
                  <a16:creationId xmlns:a16="http://schemas.microsoft.com/office/drawing/2014/main" id="{7C7FDCF6-2461-40C9-BEA2-1C06FF292F16}"/>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55577" y="2571750"/>
              <a:ext cx="1152128" cy="615377"/>
            </a:xfrm>
            <a:prstGeom prst="rect">
              <a:avLst/>
            </a:prstGeom>
          </p:spPr>
        </p:pic>
        <p:sp>
          <p:nvSpPr>
            <p:cNvPr id="12" name="TextBox 11">
              <a:extLst>
                <a:ext uri="{FF2B5EF4-FFF2-40B4-BE49-F238E27FC236}">
                  <a16:creationId xmlns:a16="http://schemas.microsoft.com/office/drawing/2014/main" id="{3140EEF1-01A6-415D-BAB2-1C66E010CEB5}"/>
                </a:ext>
              </a:extLst>
            </p:cNvPr>
            <p:cNvSpPr txBox="1"/>
            <p:nvPr/>
          </p:nvSpPr>
          <p:spPr>
            <a:xfrm>
              <a:off x="792818" y="3272338"/>
              <a:ext cx="1080120" cy="461665"/>
            </a:xfrm>
            <a:prstGeom prst="rect">
              <a:avLst/>
            </a:prstGeom>
            <a:noFill/>
          </p:spPr>
          <p:txBody>
            <a:bodyPr wrap="square" rtlCol="0">
              <a:spAutoFit/>
            </a:bodyPr>
            <a:lstStyle/>
            <a:p>
              <a:pPr algn="ctr"/>
              <a:r>
                <a:rPr lang="en-GB" sz="1200">
                  <a:solidFill>
                    <a:schemeClr val="bg1"/>
                  </a:solidFill>
                  <a:latin typeface="Arial"/>
                  <a:cs typeface="Arial"/>
                </a:rPr>
                <a:t>Logical thinker</a:t>
              </a:r>
              <a:endParaRPr lang="en-GB" sz="1200">
                <a:solidFill>
                  <a:schemeClr val="bg1"/>
                </a:solidFill>
                <a:latin typeface="Arial" pitchFamily="34" charset="0"/>
                <a:cs typeface="Arial" pitchFamily="34" charset="0"/>
              </a:endParaRPr>
            </a:p>
          </p:txBody>
        </p:sp>
      </p:grpSp>
      <p:grpSp>
        <p:nvGrpSpPr>
          <p:cNvPr id="19" name="Group 18">
            <a:extLst>
              <a:ext uri="{FF2B5EF4-FFF2-40B4-BE49-F238E27FC236}">
                <a16:creationId xmlns:a16="http://schemas.microsoft.com/office/drawing/2014/main" id="{95175D01-C809-4EC8-B3A2-6F7016D620F2}"/>
              </a:ext>
            </a:extLst>
          </p:cNvPr>
          <p:cNvGrpSpPr/>
          <p:nvPr/>
        </p:nvGrpSpPr>
        <p:grpSpPr>
          <a:xfrm>
            <a:off x="2741032" y="2571750"/>
            <a:ext cx="1581702" cy="2193719"/>
            <a:chOff x="542027" y="2571750"/>
            <a:chExt cx="1581702" cy="2193719"/>
          </a:xfrm>
          <a:solidFill>
            <a:schemeClr val="accent3"/>
          </a:solidFill>
        </p:grpSpPr>
        <p:sp>
          <p:nvSpPr>
            <p:cNvPr id="20" name="Rounded Rectangle 1">
              <a:extLst>
                <a:ext uri="{FF2B5EF4-FFF2-40B4-BE49-F238E27FC236}">
                  <a16:creationId xmlns:a16="http://schemas.microsoft.com/office/drawing/2014/main" id="{2E15A245-12E7-4011-9D5D-A9ABE17DE3EE}"/>
                </a:ext>
              </a:extLst>
            </p:cNvPr>
            <p:cNvSpPr/>
            <p:nvPr/>
          </p:nvSpPr>
          <p:spPr>
            <a:xfrm>
              <a:off x="542027" y="2571750"/>
              <a:ext cx="1581702" cy="2193719"/>
            </a:xfrm>
            <a:prstGeom prst="roundRect">
              <a:avLst>
                <a:gd name="adj" fmla="val 3602"/>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1" name="Picture 20" descr="A picture containing shirt, drawing&#10;&#10;Description automatically generated">
              <a:extLst>
                <a:ext uri="{FF2B5EF4-FFF2-40B4-BE49-F238E27FC236}">
                  <a16:creationId xmlns:a16="http://schemas.microsoft.com/office/drawing/2014/main" id="{6F41AAE1-069B-4191-8D5D-D346D1538A18}"/>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55577" y="2571750"/>
              <a:ext cx="1152128" cy="615377"/>
            </a:xfrm>
            <a:prstGeom prst="rect">
              <a:avLst/>
            </a:prstGeom>
            <a:grpFill/>
          </p:spPr>
        </p:pic>
        <p:sp>
          <p:nvSpPr>
            <p:cNvPr id="22" name="TextBox 21">
              <a:extLst>
                <a:ext uri="{FF2B5EF4-FFF2-40B4-BE49-F238E27FC236}">
                  <a16:creationId xmlns:a16="http://schemas.microsoft.com/office/drawing/2014/main" id="{60FCECE8-E203-4868-A144-42EA2022A9EE}"/>
                </a:ext>
              </a:extLst>
            </p:cNvPr>
            <p:cNvSpPr txBox="1"/>
            <p:nvPr/>
          </p:nvSpPr>
          <p:spPr>
            <a:xfrm>
              <a:off x="571557" y="3272338"/>
              <a:ext cx="1511445" cy="646331"/>
            </a:xfrm>
            <a:prstGeom prst="rect">
              <a:avLst/>
            </a:prstGeom>
            <a:grpFill/>
          </p:spPr>
          <p:txBody>
            <a:bodyPr wrap="square" rtlCol="0">
              <a:spAutoFit/>
            </a:bodyPr>
            <a:lstStyle/>
            <a:p>
              <a:pPr algn="ctr"/>
              <a:r>
                <a:rPr lang="en-GB" sz="1200">
                  <a:solidFill>
                    <a:schemeClr val="bg1"/>
                  </a:solidFill>
                  <a:latin typeface="Arial"/>
                  <a:cs typeface="Arial"/>
                </a:rPr>
                <a:t>Can gain personal fulfilment through helping others</a:t>
              </a:r>
              <a:endParaRPr lang="en-GB" sz="1200">
                <a:solidFill>
                  <a:schemeClr val="bg1"/>
                </a:solidFill>
                <a:latin typeface="Arial" pitchFamily="34" charset="0"/>
                <a:cs typeface="Arial" pitchFamily="34" charset="0"/>
              </a:endParaRPr>
            </a:p>
          </p:txBody>
        </p:sp>
      </p:grpSp>
      <p:grpSp>
        <p:nvGrpSpPr>
          <p:cNvPr id="27" name="Group 26">
            <a:extLst>
              <a:ext uri="{FF2B5EF4-FFF2-40B4-BE49-F238E27FC236}">
                <a16:creationId xmlns:a16="http://schemas.microsoft.com/office/drawing/2014/main" id="{8A1694B5-D38A-4214-B0F2-8879D6E57D2D}"/>
              </a:ext>
            </a:extLst>
          </p:cNvPr>
          <p:cNvGrpSpPr/>
          <p:nvPr/>
        </p:nvGrpSpPr>
        <p:grpSpPr>
          <a:xfrm>
            <a:off x="4595107" y="2571750"/>
            <a:ext cx="1581702" cy="2193719"/>
            <a:chOff x="542027" y="2571750"/>
            <a:chExt cx="1581702" cy="2193719"/>
          </a:xfrm>
        </p:grpSpPr>
        <p:sp>
          <p:nvSpPr>
            <p:cNvPr id="28" name="Rounded Rectangle 1">
              <a:extLst>
                <a:ext uri="{FF2B5EF4-FFF2-40B4-BE49-F238E27FC236}">
                  <a16:creationId xmlns:a16="http://schemas.microsoft.com/office/drawing/2014/main" id="{CC407F90-6D86-40DD-AA8B-4E34B9439481}"/>
                </a:ext>
              </a:extLst>
            </p:cNvPr>
            <p:cNvSpPr/>
            <p:nvPr/>
          </p:nvSpPr>
          <p:spPr>
            <a:xfrm>
              <a:off x="542027" y="2571750"/>
              <a:ext cx="1581702" cy="2193719"/>
            </a:xfrm>
            <a:prstGeom prst="roundRect">
              <a:avLst>
                <a:gd name="adj" fmla="val 3602"/>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9" name="Picture 28" descr="A picture containing shirt, drawing&#10;&#10;Description automatically generated">
              <a:extLst>
                <a:ext uri="{FF2B5EF4-FFF2-40B4-BE49-F238E27FC236}">
                  <a16:creationId xmlns:a16="http://schemas.microsoft.com/office/drawing/2014/main" id="{26673A01-E1A7-4877-BCED-FE71437A0713}"/>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55577" y="2571750"/>
              <a:ext cx="1152128" cy="615377"/>
            </a:xfrm>
            <a:prstGeom prst="rect">
              <a:avLst/>
            </a:prstGeom>
          </p:spPr>
        </p:pic>
        <p:sp>
          <p:nvSpPr>
            <p:cNvPr id="30" name="TextBox 29">
              <a:extLst>
                <a:ext uri="{FF2B5EF4-FFF2-40B4-BE49-F238E27FC236}">
                  <a16:creationId xmlns:a16="http://schemas.microsoft.com/office/drawing/2014/main" id="{3A0D6E26-A9EA-4315-9C18-8736660FE0BE}"/>
                </a:ext>
              </a:extLst>
            </p:cNvPr>
            <p:cNvSpPr txBox="1"/>
            <p:nvPr/>
          </p:nvSpPr>
          <p:spPr>
            <a:xfrm>
              <a:off x="611561" y="3272338"/>
              <a:ext cx="1440160" cy="830997"/>
            </a:xfrm>
            <a:prstGeom prst="rect">
              <a:avLst/>
            </a:prstGeom>
            <a:noFill/>
          </p:spPr>
          <p:txBody>
            <a:bodyPr wrap="square" rtlCol="0">
              <a:spAutoFit/>
            </a:bodyPr>
            <a:lstStyle/>
            <a:p>
              <a:pPr algn="ctr"/>
              <a:r>
                <a:rPr lang="en-GB" sz="1200">
                  <a:solidFill>
                    <a:schemeClr val="bg1"/>
                  </a:solidFill>
                  <a:latin typeface="Arial"/>
                  <a:cs typeface="Arial"/>
                </a:rPr>
                <a:t>Can generate </a:t>
              </a:r>
              <a:br>
                <a:rPr lang="en-GB" sz="1200">
                  <a:solidFill>
                    <a:schemeClr val="bg1"/>
                  </a:solidFill>
                  <a:latin typeface="Arial"/>
                  <a:cs typeface="Arial"/>
                </a:rPr>
              </a:br>
              <a:r>
                <a:rPr lang="en-GB" sz="1200">
                  <a:solidFill>
                    <a:schemeClr val="bg1"/>
                  </a:solidFill>
                  <a:latin typeface="Arial"/>
                  <a:cs typeface="Arial"/>
                </a:rPr>
                <a:t>fast results by prioritising well and taking action</a:t>
              </a:r>
              <a:endParaRPr lang="en-GB" sz="1200">
                <a:solidFill>
                  <a:schemeClr val="bg1"/>
                </a:solidFill>
                <a:latin typeface="Arial" pitchFamily="34" charset="0"/>
                <a:cs typeface="Arial" pitchFamily="34" charset="0"/>
              </a:endParaRPr>
            </a:p>
          </p:txBody>
        </p:sp>
      </p:grpSp>
      <p:grpSp>
        <p:nvGrpSpPr>
          <p:cNvPr id="14" name="Group 13">
            <a:extLst>
              <a:ext uri="{FF2B5EF4-FFF2-40B4-BE49-F238E27FC236}">
                <a16:creationId xmlns:a16="http://schemas.microsoft.com/office/drawing/2014/main" id="{CC719CE9-1306-4549-AC11-8E87C0942087}"/>
              </a:ext>
            </a:extLst>
          </p:cNvPr>
          <p:cNvGrpSpPr/>
          <p:nvPr/>
        </p:nvGrpSpPr>
        <p:grpSpPr>
          <a:xfrm>
            <a:off x="875760" y="195486"/>
            <a:ext cx="1581702" cy="2193720"/>
            <a:chOff x="539553" y="267494"/>
            <a:chExt cx="1581702" cy="2193720"/>
          </a:xfrm>
        </p:grpSpPr>
        <p:sp>
          <p:nvSpPr>
            <p:cNvPr id="4" name="Rounded Rectangle 1">
              <a:extLst>
                <a:ext uri="{FF2B5EF4-FFF2-40B4-BE49-F238E27FC236}">
                  <a16:creationId xmlns:a16="http://schemas.microsoft.com/office/drawing/2014/main" id="{14D54313-8BFD-46EB-BA94-0B1644AFD05A}"/>
                </a:ext>
              </a:extLst>
            </p:cNvPr>
            <p:cNvSpPr/>
            <p:nvPr/>
          </p:nvSpPr>
          <p:spPr>
            <a:xfrm>
              <a:off x="539553" y="267495"/>
              <a:ext cx="1581702" cy="2193719"/>
            </a:xfrm>
            <a:prstGeom prst="roundRect">
              <a:avLst>
                <a:gd name="adj" fmla="val 3602"/>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9" descr="A picture containing shirt, drawing&#10;&#10;Description automatically generated">
              <a:extLst>
                <a:ext uri="{FF2B5EF4-FFF2-40B4-BE49-F238E27FC236}">
                  <a16:creationId xmlns:a16="http://schemas.microsoft.com/office/drawing/2014/main" id="{FFFADDB1-A711-4F40-98D1-483BFD62AFD3}"/>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55576" y="267494"/>
              <a:ext cx="1152128" cy="615377"/>
            </a:xfrm>
            <a:prstGeom prst="rect">
              <a:avLst/>
            </a:prstGeom>
          </p:spPr>
        </p:pic>
        <p:sp>
          <p:nvSpPr>
            <p:cNvPr id="11" name="TextBox 10">
              <a:extLst>
                <a:ext uri="{FF2B5EF4-FFF2-40B4-BE49-F238E27FC236}">
                  <a16:creationId xmlns:a16="http://schemas.microsoft.com/office/drawing/2014/main" id="{5CBF8D93-E942-4FF3-B88E-2A27BCBE296D}"/>
                </a:ext>
              </a:extLst>
            </p:cNvPr>
            <p:cNvSpPr txBox="1"/>
            <p:nvPr/>
          </p:nvSpPr>
          <p:spPr>
            <a:xfrm>
              <a:off x="658244" y="987574"/>
              <a:ext cx="1341845" cy="461665"/>
            </a:xfrm>
            <a:prstGeom prst="rect">
              <a:avLst/>
            </a:prstGeom>
            <a:noFill/>
          </p:spPr>
          <p:txBody>
            <a:bodyPr wrap="square" rtlCol="0">
              <a:spAutoFit/>
            </a:bodyPr>
            <a:lstStyle/>
            <a:p>
              <a:pPr algn="ctr"/>
              <a:r>
                <a:rPr lang="en-GB" sz="1200">
                  <a:solidFill>
                    <a:schemeClr val="bg1"/>
                  </a:solidFill>
                  <a:latin typeface="Arial" panose="020B0604020202020204" pitchFamily="34" charset="0"/>
                  <a:cs typeface="Arial" panose="020B0604020202020204" pitchFamily="34" charset="0"/>
                </a:rPr>
                <a:t>Finger constantly on the pulse.</a:t>
              </a:r>
            </a:p>
          </p:txBody>
        </p:sp>
      </p:grpSp>
      <p:grpSp>
        <p:nvGrpSpPr>
          <p:cNvPr id="15" name="Group 14">
            <a:extLst>
              <a:ext uri="{FF2B5EF4-FFF2-40B4-BE49-F238E27FC236}">
                <a16:creationId xmlns:a16="http://schemas.microsoft.com/office/drawing/2014/main" id="{EA8729CF-143F-437C-A123-3EB04F5DFE73}"/>
              </a:ext>
            </a:extLst>
          </p:cNvPr>
          <p:cNvGrpSpPr/>
          <p:nvPr/>
        </p:nvGrpSpPr>
        <p:grpSpPr>
          <a:xfrm>
            <a:off x="2743506" y="195486"/>
            <a:ext cx="1581702" cy="2193720"/>
            <a:chOff x="539553" y="267494"/>
            <a:chExt cx="1581702" cy="2193720"/>
          </a:xfrm>
          <a:solidFill>
            <a:schemeClr val="accent4"/>
          </a:solidFill>
        </p:grpSpPr>
        <p:sp>
          <p:nvSpPr>
            <p:cNvPr id="16" name="Rounded Rectangle 1">
              <a:extLst>
                <a:ext uri="{FF2B5EF4-FFF2-40B4-BE49-F238E27FC236}">
                  <a16:creationId xmlns:a16="http://schemas.microsoft.com/office/drawing/2014/main" id="{9ECC6F66-AD03-4903-B90B-B055757B7E5F}"/>
                </a:ext>
              </a:extLst>
            </p:cNvPr>
            <p:cNvSpPr/>
            <p:nvPr/>
          </p:nvSpPr>
          <p:spPr>
            <a:xfrm>
              <a:off x="539553" y="267495"/>
              <a:ext cx="1581702" cy="2193719"/>
            </a:xfrm>
            <a:prstGeom prst="roundRect">
              <a:avLst>
                <a:gd name="adj" fmla="val 3602"/>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7" name="Picture 16" descr="A picture containing shirt, drawing&#10;&#10;Description automatically generated">
              <a:extLst>
                <a:ext uri="{FF2B5EF4-FFF2-40B4-BE49-F238E27FC236}">
                  <a16:creationId xmlns:a16="http://schemas.microsoft.com/office/drawing/2014/main" id="{DFC8273A-6563-4C3A-9CE1-15F17CE894F7}"/>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55576" y="267494"/>
              <a:ext cx="1152128" cy="615377"/>
            </a:xfrm>
            <a:prstGeom prst="rect">
              <a:avLst/>
            </a:prstGeom>
            <a:grpFill/>
          </p:spPr>
        </p:pic>
        <p:sp>
          <p:nvSpPr>
            <p:cNvPr id="18" name="TextBox 17">
              <a:extLst>
                <a:ext uri="{FF2B5EF4-FFF2-40B4-BE49-F238E27FC236}">
                  <a16:creationId xmlns:a16="http://schemas.microsoft.com/office/drawing/2014/main" id="{21BEFC52-1990-46DA-B8CC-9B47D1EC7CCA}"/>
                </a:ext>
              </a:extLst>
            </p:cNvPr>
            <p:cNvSpPr txBox="1"/>
            <p:nvPr/>
          </p:nvSpPr>
          <p:spPr>
            <a:xfrm>
              <a:off x="646328" y="984950"/>
              <a:ext cx="1368152" cy="830997"/>
            </a:xfrm>
            <a:prstGeom prst="rect">
              <a:avLst/>
            </a:prstGeom>
            <a:grpFill/>
          </p:spPr>
          <p:txBody>
            <a:bodyPr wrap="square" rtlCol="0">
              <a:spAutoFit/>
            </a:bodyPr>
            <a:lstStyle/>
            <a:p>
              <a:pPr algn="ctr"/>
              <a:r>
                <a:rPr lang="en-GB" sz="1200">
                  <a:solidFill>
                    <a:schemeClr val="bg1"/>
                  </a:solidFill>
                  <a:latin typeface="Arial" panose="020B0604020202020204" pitchFamily="34" charset="0"/>
                  <a:cs typeface="Arial" panose="020B0604020202020204" pitchFamily="34" charset="0"/>
                </a:rPr>
                <a:t>Responsible, methodical and works well with facts and figures.</a:t>
              </a:r>
            </a:p>
          </p:txBody>
        </p:sp>
      </p:grpSp>
      <p:grpSp>
        <p:nvGrpSpPr>
          <p:cNvPr id="23" name="Group 22">
            <a:extLst>
              <a:ext uri="{FF2B5EF4-FFF2-40B4-BE49-F238E27FC236}">
                <a16:creationId xmlns:a16="http://schemas.microsoft.com/office/drawing/2014/main" id="{2A519EAC-3CE1-4A71-855C-E970A032EAAD}"/>
              </a:ext>
            </a:extLst>
          </p:cNvPr>
          <p:cNvGrpSpPr/>
          <p:nvPr/>
        </p:nvGrpSpPr>
        <p:grpSpPr>
          <a:xfrm>
            <a:off x="4597581" y="195486"/>
            <a:ext cx="1581702" cy="2193720"/>
            <a:chOff x="539553" y="267494"/>
            <a:chExt cx="1581702" cy="2193720"/>
          </a:xfrm>
          <a:solidFill>
            <a:schemeClr val="accent2"/>
          </a:solidFill>
        </p:grpSpPr>
        <p:sp>
          <p:nvSpPr>
            <p:cNvPr id="24" name="Rounded Rectangle 1">
              <a:extLst>
                <a:ext uri="{FF2B5EF4-FFF2-40B4-BE49-F238E27FC236}">
                  <a16:creationId xmlns:a16="http://schemas.microsoft.com/office/drawing/2014/main" id="{6D2A2FF9-F496-4DB3-BB08-3752D7558B62}"/>
                </a:ext>
              </a:extLst>
            </p:cNvPr>
            <p:cNvSpPr/>
            <p:nvPr/>
          </p:nvSpPr>
          <p:spPr>
            <a:xfrm>
              <a:off x="539553" y="267495"/>
              <a:ext cx="1581702" cy="2193719"/>
            </a:xfrm>
            <a:prstGeom prst="roundRect">
              <a:avLst>
                <a:gd name="adj" fmla="val 3602"/>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5" name="Picture 24" descr="A picture containing shirt, drawing&#10;&#10;Description automatically generated">
              <a:extLst>
                <a:ext uri="{FF2B5EF4-FFF2-40B4-BE49-F238E27FC236}">
                  <a16:creationId xmlns:a16="http://schemas.microsoft.com/office/drawing/2014/main" id="{252FD9AA-022A-4912-B5F5-183E08FE0028}"/>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55576" y="267494"/>
              <a:ext cx="1152128" cy="615377"/>
            </a:xfrm>
            <a:prstGeom prst="rect">
              <a:avLst/>
            </a:prstGeom>
            <a:grpFill/>
          </p:spPr>
        </p:pic>
        <p:sp>
          <p:nvSpPr>
            <p:cNvPr id="26" name="TextBox 25">
              <a:extLst>
                <a:ext uri="{FF2B5EF4-FFF2-40B4-BE49-F238E27FC236}">
                  <a16:creationId xmlns:a16="http://schemas.microsoft.com/office/drawing/2014/main" id="{1077223D-D567-460E-9D89-3C426A38D7AF}"/>
                </a:ext>
              </a:extLst>
            </p:cNvPr>
            <p:cNvSpPr txBox="1"/>
            <p:nvPr/>
          </p:nvSpPr>
          <p:spPr>
            <a:xfrm>
              <a:off x="606613" y="987574"/>
              <a:ext cx="1419527" cy="461665"/>
            </a:xfrm>
            <a:prstGeom prst="rect">
              <a:avLst/>
            </a:prstGeom>
            <a:grpFill/>
          </p:spPr>
          <p:txBody>
            <a:bodyPr wrap="square" rtlCol="0">
              <a:spAutoFit/>
            </a:bodyPr>
            <a:lstStyle/>
            <a:p>
              <a:pPr algn="ctr"/>
              <a:r>
                <a:rPr lang="en-GB" sz="1200">
                  <a:latin typeface="Arial" panose="020B0604020202020204" pitchFamily="34" charset="0"/>
                  <a:cs typeface="Arial" panose="020B0604020202020204" pitchFamily="34" charset="0"/>
                </a:rPr>
                <a:t>Makes friends quickly and easily.</a:t>
              </a:r>
            </a:p>
          </p:txBody>
        </p:sp>
      </p:grpSp>
      <p:grpSp>
        <p:nvGrpSpPr>
          <p:cNvPr id="31" name="Group 30">
            <a:extLst>
              <a:ext uri="{FF2B5EF4-FFF2-40B4-BE49-F238E27FC236}">
                <a16:creationId xmlns:a16="http://schemas.microsoft.com/office/drawing/2014/main" id="{B12DD5F4-0880-4406-BBCB-0DE2C1D13F35}"/>
              </a:ext>
            </a:extLst>
          </p:cNvPr>
          <p:cNvGrpSpPr/>
          <p:nvPr/>
        </p:nvGrpSpPr>
        <p:grpSpPr>
          <a:xfrm>
            <a:off x="6492383" y="195486"/>
            <a:ext cx="1581702" cy="2193720"/>
            <a:chOff x="539553" y="267494"/>
            <a:chExt cx="1581702" cy="2193720"/>
          </a:xfrm>
          <a:solidFill>
            <a:schemeClr val="accent3"/>
          </a:solidFill>
        </p:grpSpPr>
        <p:sp>
          <p:nvSpPr>
            <p:cNvPr id="32" name="Rounded Rectangle 1">
              <a:extLst>
                <a:ext uri="{FF2B5EF4-FFF2-40B4-BE49-F238E27FC236}">
                  <a16:creationId xmlns:a16="http://schemas.microsoft.com/office/drawing/2014/main" id="{F36E7DE4-D4CA-41E3-9FB0-EE3766618EB7}"/>
                </a:ext>
              </a:extLst>
            </p:cNvPr>
            <p:cNvSpPr/>
            <p:nvPr/>
          </p:nvSpPr>
          <p:spPr>
            <a:xfrm>
              <a:off x="539553" y="267495"/>
              <a:ext cx="1581702" cy="2193719"/>
            </a:xfrm>
            <a:prstGeom prst="roundRect">
              <a:avLst>
                <a:gd name="adj" fmla="val 3602"/>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3" name="Picture 32" descr="A picture containing shirt, drawing&#10;&#10;Description automatically generated">
              <a:extLst>
                <a:ext uri="{FF2B5EF4-FFF2-40B4-BE49-F238E27FC236}">
                  <a16:creationId xmlns:a16="http://schemas.microsoft.com/office/drawing/2014/main" id="{5DB097F3-8BFD-4CB0-B873-C860D2973668}"/>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55576" y="267494"/>
              <a:ext cx="1152128" cy="615377"/>
            </a:xfrm>
            <a:prstGeom prst="rect">
              <a:avLst/>
            </a:prstGeom>
            <a:grpFill/>
          </p:spPr>
        </p:pic>
        <p:sp>
          <p:nvSpPr>
            <p:cNvPr id="34" name="TextBox 33">
              <a:extLst>
                <a:ext uri="{FF2B5EF4-FFF2-40B4-BE49-F238E27FC236}">
                  <a16:creationId xmlns:a16="http://schemas.microsoft.com/office/drawing/2014/main" id="{36E067D4-F005-44D5-B5F0-85F51A55F2B7}"/>
                </a:ext>
              </a:extLst>
            </p:cNvPr>
            <p:cNvSpPr txBox="1"/>
            <p:nvPr/>
          </p:nvSpPr>
          <p:spPr>
            <a:xfrm>
              <a:off x="790344" y="984950"/>
              <a:ext cx="1080120" cy="646331"/>
            </a:xfrm>
            <a:prstGeom prst="rect">
              <a:avLst/>
            </a:prstGeom>
            <a:grpFill/>
          </p:spPr>
          <p:txBody>
            <a:bodyPr wrap="square" rtlCol="0">
              <a:spAutoFit/>
            </a:bodyPr>
            <a:lstStyle/>
            <a:p>
              <a:pPr algn="ctr"/>
              <a:r>
                <a:rPr lang="en-GB" sz="1200">
                  <a:solidFill>
                    <a:schemeClr val="bg1"/>
                  </a:solidFill>
                  <a:latin typeface="Arial" panose="020B0604020202020204" pitchFamily="34" charset="0"/>
                  <a:cs typeface="Arial" panose="020B0604020202020204" pitchFamily="34" charset="0"/>
                </a:rPr>
                <a:t>Sensitive to the needs of the group.</a:t>
              </a:r>
            </a:p>
          </p:txBody>
        </p:sp>
      </p:grpSp>
      <p:grpSp>
        <p:nvGrpSpPr>
          <p:cNvPr id="35" name="Group 34">
            <a:extLst>
              <a:ext uri="{FF2B5EF4-FFF2-40B4-BE49-F238E27FC236}">
                <a16:creationId xmlns:a16="http://schemas.microsoft.com/office/drawing/2014/main" id="{FC9D8935-B953-4EF8-888D-A70E3AB77E3F}"/>
              </a:ext>
            </a:extLst>
          </p:cNvPr>
          <p:cNvGrpSpPr/>
          <p:nvPr/>
        </p:nvGrpSpPr>
        <p:grpSpPr>
          <a:xfrm>
            <a:off x="6489909" y="2571750"/>
            <a:ext cx="1581702" cy="2193719"/>
            <a:chOff x="542027" y="2571750"/>
            <a:chExt cx="1581702" cy="2193719"/>
          </a:xfrm>
          <a:solidFill>
            <a:schemeClr val="accent2"/>
          </a:solidFill>
        </p:grpSpPr>
        <p:sp>
          <p:nvSpPr>
            <p:cNvPr id="36" name="Rounded Rectangle 1">
              <a:extLst>
                <a:ext uri="{FF2B5EF4-FFF2-40B4-BE49-F238E27FC236}">
                  <a16:creationId xmlns:a16="http://schemas.microsoft.com/office/drawing/2014/main" id="{C4AF6472-B045-4DD7-B201-15871FAD59DE}"/>
                </a:ext>
              </a:extLst>
            </p:cNvPr>
            <p:cNvSpPr/>
            <p:nvPr/>
          </p:nvSpPr>
          <p:spPr>
            <a:xfrm>
              <a:off x="542027" y="2571750"/>
              <a:ext cx="1581702" cy="2193719"/>
            </a:xfrm>
            <a:prstGeom prst="roundRect">
              <a:avLst>
                <a:gd name="adj" fmla="val 3602"/>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7" name="Picture 36" descr="A picture containing shirt, drawing&#10;&#10;Description automatically generated">
              <a:extLst>
                <a:ext uri="{FF2B5EF4-FFF2-40B4-BE49-F238E27FC236}">
                  <a16:creationId xmlns:a16="http://schemas.microsoft.com/office/drawing/2014/main" id="{377F363A-81ED-4D5D-B918-DDFA8F0066D5}"/>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55577" y="2571750"/>
              <a:ext cx="1152128" cy="615377"/>
            </a:xfrm>
            <a:prstGeom prst="rect">
              <a:avLst/>
            </a:prstGeom>
            <a:grpFill/>
          </p:spPr>
        </p:pic>
        <p:sp>
          <p:nvSpPr>
            <p:cNvPr id="38" name="TextBox 37">
              <a:extLst>
                <a:ext uri="{FF2B5EF4-FFF2-40B4-BE49-F238E27FC236}">
                  <a16:creationId xmlns:a16="http://schemas.microsoft.com/office/drawing/2014/main" id="{9009953F-4AD5-4CF2-9446-24B38E1C4CEB}"/>
                </a:ext>
              </a:extLst>
            </p:cNvPr>
            <p:cNvSpPr txBox="1"/>
            <p:nvPr/>
          </p:nvSpPr>
          <p:spPr>
            <a:xfrm>
              <a:off x="705182" y="3272338"/>
              <a:ext cx="1252918" cy="461665"/>
            </a:xfrm>
            <a:prstGeom prst="rect">
              <a:avLst/>
            </a:prstGeom>
            <a:grpFill/>
          </p:spPr>
          <p:txBody>
            <a:bodyPr wrap="square" rtlCol="0">
              <a:spAutoFit/>
            </a:bodyPr>
            <a:lstStyle/>
            <a:p>
              <a:pPr algn="ctr"/>
              <a:r>
                <a:rPr lang="en-GB" sz="1200">
                  <a:latin typeface="Arial" panose="020B0604020202020204" pitchFamily="34" charset="0"/>
                  <a:cs typeface="Arial" panose="020B0604020202020204" pitchFamily="34" charset="0"/>
                </a:rPr>
                <a:t>Infectious enthusiasm</a:t>
              </a:r>
            </a:p>
          </p:txBody>
        </p:sp>
      </p:grpSp>
    </p:spTree>
    <p:extLst>
      <p:ext uri="{BB962C8B-B14F-4D97-AF65-F5344CB8AC3E}">
        <p14:creationId xmlns:p14="http://schemas.microsoft.com/office/powerpoint/2010/main" val="17601296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5"/>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23"/>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1"/>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13"/>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19"/>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27"/>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picture containing room, drawing&#10;&#10;Description automatically generated">
            <a:extLst>
              <a:ext uri="{FF2B5EF4-FFF2-40B4-BE49-F238E27FC236}">
                <a16:creationId xmlns:a16="http://schemas.microsoft.com/office/drawing/2014/main" id="{329102E7-7BE8-44AC-BAA6-F9DA13123D64}"/>
              </a:ext>
            </a:extLst>
          </p:cNvPr>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5076056" y="1112838"/>
            <a:ext cx="3403600" cy="3403600"/>
          </a:xfrm>
        </p:spPr>
      </p:pic>
      <p:sp>
        <p:nvSpPr>
          <p:cNvPr id="3" name="Title 2">
            <a:extLst>
              <a:ext uri="{FF2B5EF4-FFF2-40B4-BE49-F238E27FC236}">
                <a16:creationId xmlns:a16="http://schemas.microsoft.com/office/drawing/2014/main" id="{6C590CA8-CD34-479C-B8ED-B52BFEAA8D56}"/>
              </a:ext>
            </a:extLst>
          </p:cNvPr>
          <p:cNvSpPr>
            <a:spLocks noGrp="1"/>
          </p:cNvSpPr>
          <p:nvPr>
            <p:ph type="title"/>
          </p:nvPr>
        </p:nvSpPr>
        <p:spPr/>
        <p:txBody>
          <a:bodyPr/>
          <a:lstStyle/>
          <a:p>
            <a:r>
              <a:rPr lang="en-GB"/>
              <a:t>Your colour energy mix</a:t>
            </a:r>
          </a:p>
        </p:txBody>
      </p:sp>
      <p:sp>
        <p:nvSpPr>
          <p:cNvPr id="6" name="EG - Good Day">
            <a:extLst>
              <a:ext uri="{FF2B5EF4-FFF2-40B4-BE49-F238E27FC236}">
                <a16:creationId xmlns:a16="http://schemas.microsoft.com/office/drawing/2014/main" id="{D7B3CF19-A4B4-4A95-A6C5-EC000A686B10}"/>
              </a:ext>
            </a:extLst>
          </p:cNvPr>
          <p:cNvSpPr txBox="1">
            <a:spLocks noChangeArrowheads="1"/>
          </p:cNvSpPr>
          <p:nvPr/>
        </p:nvSpPr>
        <p:spPr bwMode="auto">
          <a:xfrm>
            <a:off x="6795023" y="1851670"/>
            <a:ext cx="1379387" cy="938719"/>
          </a:xfrm>
          <a:prstGeom prst="rect">
            <a:avLst/>
          </a:prstGeom>
          <a:noFill/>
          <a:ln w="25400">
            <a:noFill/>
            <a:miter lim="800000"/>
            <a:headEnd/>
            <a:tailEnd/>
          </a:ln>
          <a:effectLst/>
        </p:spPr>
        <p:txBody>
          <a:bodyPr anchor="t">
            <a:spAutoFit/>
          </a:bodyPr>
          <a:lstStyle/>
          <a:p>
            <a:pPr algn="l"/>
            <a:r>
              <a:rPr lang="en-GB" sz="1100" b="1">
                <a:solidFill>
                  <a:schemeClr val="bg1"/>
                </a:solidFill>
                <a:latin typeface="Arial" charset="0"/>
                <a:cs typeface="Times New Roman" pitchFamily="18" charset="0"/>
              </a:rPr>
              <a:t>Competitive</a:t>
            </a:r>
          </a:p>
          <a:p>
            <a:pPr algn="l"/>
            <a:r>
              <a:rPr lang="en-GB" sz="1100" b="1">
                <a:solidFill>
                  <a:schemeClr val="bg1"/>
                </a:solidFill>
                <a:latin typeface="Arial" charset="0"/>
                <a:cs typeface="Times New Roman" pitchFamily="18" charset="0"/>
              </a:rPr>
              <a:t>Demanding</a:t>
            </a:r>
          </a:p>
          <a:p>
            <a:pPr algn="l"/>
            <a:r>
              <a:rPr lang="en-GB" sz="1100" b="1">
                <a:solidFill>
                  <a:schemeClr val="bg1"/>
                </a:solidFill>
                <a:latin typeface="Arial" charset="0"/>
                <a:cs typeface="Times New Roman" pitchFamily="18" charset="0"/>
              </a:rPr>
              <a:t>Determined</a:t>
            </a:r>
          </a:p>
          <a:p>
            <a:pPr algn="l"/>
            <a:r>
              <a:rPr lang="en-GB" sz="1100" b="1">
                <a:solidFill>
                  <a:schemeClr val="bg1"/>
                </a:solidFill>
                <a:latin typeface="Arial" charset="0"/>
                <a:cs typeface="Times New Roman" pitchFamily="18" charset="0"/>
              </a:rPr>
              <a:t>Strong-willed</a:t>
            </a:r>
          </a:p>
          <a:p>
            <a:pPr algn="l"/>
            <a:r>
              <a:rPr lang="en-GB" sz="1100" b="1">
                <a:solidFill>
                  <a:schemeClr val="bg1"/>
                </a:solidFill>
                <a:latin typeface="Arial" charset="0"/>
                <a:cs typeface="Times New Roman" pitchFamily="18" charset="0"/>
              </a:rPr>
              <a:t>Purposeful</a:t>
            </a:r>
            <a:endParaRPr lang="en-GB" sz="1100">
              <a:solidFill>
                <a:schemeClr val="bg1"/>
              </a:solidFill>
              <a:latin typeface="Book Antiqua" pitchFamily="18" charset="0"/>
              <a:cs typeface="Times New Roman" pitchFamily="18" charset="0"/>
            </a:endParaRPr>
          </a:p>
        </p:txBody>
      </p:sp>
    </p:spTree>
    <p:extLst>
      <p:ext uri="{BB962C8B-B14F-4D97-AF65-F5344CB8AC3E}">
        <p14:creationId xmlns:p14="http://schemas.microsoft.com/office/powerpoint/2010/main" val="18222033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17B17B64-7BBF-4C9B-9DE4-D0C9D296AB02}"/>
              </a:ext>
            </a:extLst>
          </p:cNvPr>
          <p:cNvSpPr txBox="1"/>
          <p:nvPr/>
        </p:nvSpPr>
        <p:spPr>
          <a:xfrm>
            <a:off x="2411760" y="123478"/>
            <a:ext cx="2016224" cy="1200329"/>
          </a:xfrm>
          <a:prstGeom prst="rect">
            <a:avLst/>
          </a:prstGeom>
          <a:noFill/>
        </p:spPr>
        <p:txBody>
          <a:bodyPr wrap="square" rtlCol="0">
            <a:spAutoFit/>
          </a:bodyPr>
          <a:lstStyle/>
          <a:p>
            <a:r>
              <a:rPr lang="en-GB" b="1">
                <a:latin typeface="Arial" panose="020B0604020202020204" pitchFamily="34" charset="0"/>
                <a:cs typeface="Arial" panose="020B0604020202020204" pitchFamily="34" charset="0"/>
              </a:rPr>
              <a:t>When we are using our </a:t>
            </a:r>
            <a:br>
              <a:rPr lang="en-GB" b="1">
                <a:latin typeface="Arial" panose="020B0604020202020204" pitchFamily="34" charset="0"/>
                <a:cs typeface="Arial" panose="020B0604020202020204" pitchFamily="34" charset="0"/>
              </a:rPr>
            </a:br>
            <a:r>
              <a:rPr lang="en-GB" b="1">
                <a:latin typeface="Arial" panose="020B0604020202020204" pitchFamily="34" charset="0"/>
                <a:cs typeface="Arial" panose="020B0604020202020204" pitchFamily="34" charset="0"/>
              </a:rPr>
              <a:t>Fiery Red energy, we...</a:t>
            </a:r>
          </a:p>
        </p:txBody>
      </p:sp>
      <p:sp>
        <p:nvSpPr>
          <p:cNvPr id="12" name="TextBox 11">
            <a:extLst>
              <a:ext uri="{FF2B5EF4-FFF2-40B4-BE49-F238E27FC236}">
                <a16:creationId xmlns:a16="http://schemas.microsoft.com/office/drawing/2014/main" id="{9EAA6784-5EC0-43B3-9729-013815CB582B}"/>
              </a:ext>
            </a:extLst>
          </p:cNvPr>
          <p:cNvSpPr txBox="1"/>
          <p:nvPr/>
        </p:nvSpPr>
        <p:spPr>
          <a:xfrm>
            <a:off x="7020272" y="123477"/>
            <a:ext cx="1728192" cy="1200329"/>
          </a:xfrm>
          <a:prstGeom prst="rect">
            <a:avLst/>
          </a:prstGeom>
          <a:noFill/>
        </p:spPr>
        <p:txBody>
          <a:bodyPr wrap="square" rtlCol="0">
            <a:spAutoFit/>
          </a:bodyPr>
          <a:lstStyle/>
          <a:p>
            <a:r>
              <a:rPr lang="en-GB">
                <a:latin typeface="Arial" panose="020B0604020202020204" pitchFamily="34" charset="0"/>
                <a:cs typeface="Arial" panose="020B0604020202020204" pitchFamily="34" charset="0"/>
              </a:rPr>
              <a:t>Are active and move in a positive and firm direction</a:t>
            </a:r>
          </a:p>
        </p:txBody>
      </p:sp>
      <p:sp>
        <p:nvSpPr>
          <p:cNvPr id="13" name="TextBox 12">
            <a:extLst>
              <a:ext uri="{FF2B5EF4-FFF2-40B4-BE49-F238E27FC236}">
                <a16:creationId xmlns:a16="http://schemas.microsoft.com/office/drawing/2014/main" id="{AF3FE1EE-E0F8-44E4-ACD3-42F493A460F6}"/>
              </a:ext>
            </a:extLst>
          </p:cNvPr>
          <p:cNvSpPr txBox="1"/>
          <p:nvPr/>
        </p:nvSpPr>
        <p:spPr>
          <a:xfrm>
            <a:off x="179512" y="1851670"/>
            <a:ext cx="2016224" cy="1477328"/>
          </a:xfrm>
          <a:prstGeom prst="rect">
            <a:avLst/>
          </a:prstGeom>
          <a:noFill/>
        </p:spPr>
        <p:txBody>
          <a:bodyPr wrap="square" rtlCol="0">
            <a:spAutoFit/>
          </a:bodyPr>
          <a:lstStyle/>
          <a:p>
            <a:r>
              <a:rPr lang="en-GB">
                <a:latin typeface="Arial" panose="020B0604020202020204" pitchFamily="34" charset="0"/>
                <a:cs typeface="Arial" panose="020B0604020202020204" pitchFamily="34" charset="0"/>
              </a:rPr>
              <a:t>Have a strong determination </a:t>
            </a:r>
            <a:br>
              <a:rPr lang="en-GB">
                <a:latin typeface="Arial" panose="020B0604020202020204" pitchFamily="34" charset="0"/>
                <a:cs typeface="Arial" panose="020B0604020202020204" pitchFamily="34" charset="0"/>
              </a:rPr>
            </a:br>
            <a:r>
              <a:rPr lang="en-GB">
                <a:latin typeface="Arial" panose="020B0604020202020204" pitchFamily="34" charset="0"/>
                <a:cs typeface="Arial" panose="020B0604020202020204" pitchFamily="34" charset="0"/>
              </a:rPr>
              <a:t>that influences those we </a:t>
            </a:r>
            <a:br>
              <a:rPr lang="en-GB">
                <a:latin typeface="Arial" panose="020B0604020202020204" pitchFamily="34" charset="0"/>
                <a:cs typeface="Arial" panose="020B0604020202020204" pitchFamily="34" charset="0"/>
              </a:rPr>
            </a:br>
            <a:r>
              <a:rPr lang="en-GB">
                <a:latin typeface="Arial" panose="020B0604020202020204" pitchFamily="34" charset="0"/>
                <a:cs typeface="Arial" panose="020B0604020202020204" pitchFamily="34" charset="0"/>
              </a:rPr>
              <a:t>interact with</a:t>
            </a:r>
          </a:p>
        </p:txBody>
      </p:sp>
      <p:sp>
        <p:nvSpPr>
          <p:cNvPr id="14" name="TextBox 13">
            <a:extLst>
              <a:ext uri="{FF2B5EF4-FFF2-40B4-BE49-F238E27FC236}">
                <a16:creationId xmlns:a16="http://schemas.microsoft.com/office/drawing/2014/main" id="{C51E3934-CBA9-4C66-9D8C-9E7A35089887}"/>
              </a:ext>
            </a:extLst>
          </p:cNvPr>
          <p:cNvSpPr txBox="1"/>
          <p:nvPr/>
        </p:nvSpPr>
        <p:spPr>
          <a:xfrm>
            <a:off x="4716016" y="1851670"/>
            <a:ext cx="2088232" cy="1200329"/>
          </a:xfrm>
          <a:prstGeom prst="rect">
            <a:avLst/>
          </a:prstGeom>
          <a:noFill/>
        </p:spPr>
        <p:txBody>
          <a:bodyPr wrap="square" rtlCol="0">
            <a:spAutoFit/>
          </a:bodyPr>
          <a:lstStyle/>
          <a:p>
            <a:r>
              <a:rPr lang="en-GB">
                <a:latin typeface="Arial" panose="020B0604020202020204" pitchFamily="34" charset="0"/>
                <a:cs typeface="Arial" panose="020B0604020202020204" pitchFamily="34" charset="0"/>
              </a:rPr>
              <a:t>Are single-minded and determined </a:t>
            </a:r>
            <a:br>
              <a:rPr lang="en-GB">
                <a:latin typeface="Arial" panose="020B0604020202020204" pitchFamily="34" charset="0"/>
                <a:cs typeface="Arial" panose="020B0604020202020204" pitchFamily="34" charset="0"/>
              </a:rPr>
            </a:br>
            <a:r>
              <a:rPr lang="en-GB">
                <a:latin typeface="Arial" panose="020B0604020202020204" pitchFamily="34" charset="0"/>
                <a:cs typeface="Arial" panose="020B0604020202020204" pitchFamily="34" charset="0"/>
              </a:rPr>
              <a:t>in our focus </a:t>
            </a:r>
            <a:br>
              <a:rPr lang="en-GB">
                <a:latin typeface="Arial" panose="020B0604020202020204" pitchFamily="34" charset="0"/>
                <a:cs typeface="Arial" panose="020B0604020202020204" pitchFamily="34" charset="0"/>
              </a:rPr>
            </a:br>
            <a:r>
              <a:rPr lang="en-GB">
                <a:latin typeface="Arial" panose="020B0604020202020204" pitchFamily="34" charset="0"/>
                <a:cs typeface="Arial" panose="020B0604020202020204" pitchFamily="34" charset="0"/>
              </a:rPr>
              <a:t>on results</a:t>
            </a:r>
          </a:p>
        </p:txBody>
      </p:sp>
      <p:sp>
        <p:nvSpPr>
          <p:cNvPr id="15" name="TextBox 14">
            <a:extLst>
              <a:ext uri="{FF2B5EF4-FFF2-40B4-BE49-F238E27FC236}">
                <a16:creationId xmlns:a16="http://schemas.microsoft.com/office/drawing/2014/main" id="{6D52290B-15E0-4B7A-92DD-EDF64560F361}"/>
              </a:ext>
            </a:extLst>
          </p:cNvPr>
          <p:cNvSpPr txBox="1"/>
          <p:nvPr/>
        </p:nvSpPr>
        <p:spPr>
          <a:xfrm>
            <a:off x="2411760" y="3651870"/>
            <a:ext cx="2088232" cy="1200329"/>
          </a:xfrm>
          <a:prstGeom prst="rect">
            <a:avLst/>
          </a:prstGeom>
          <a:noFill/>
        </p:spPr>
        <p:txBody>
          <a:bodyPr wrap="square" rtlCol="0">
            <a:spAutoFit/>
          </a:bodyPr>
          <a:lstStyle/>
          <a:p>
            <a:r>
              <a:rPr lang="en-GB">
                <a:latin typeface="Arial" panose="020B0604020202020204" pitchFamily="34" charset="0"/>
                <a:cs typeface="Arial" panose="020B0604020202020204" pitchFamily="34" charset="0"/>
              </a:rPr>
              <a:t>Approach others in a direct and straightforward manner</a:t>
            </a:r>
          </a:p>
        </p:txBody>
      </p:sp>
      <p:sp>
        <p:nvSpPr>
          <p:cNvPr id="16" name="TextBox 15">
            <a:extLst>
              <a:ext uri="{FF2B5EF4-FFF2-40B4-BE49-F238E27FC236}">
                <a16:creationId xmlns:a16="http://schemas.microsoft.com/office/drawing/2014/main" id="{DF72EEA5-F38C-411D-AFB3-443261FA1BB2}"/>
              </a:ext>
            </a:extLst>
          </p:cNvPr>
          <p:cNvSpPr txBox="1"/>
          <p:nvPr/>
        </p:nvSpPr>
        <p:spPr>
          <a:xfrm>
            <a:off x="7020272" y="3579862"/>
            <a:ext cx="2016224" cy="923330"/>
          </a:xfrm>
          <a:prstGeom prst="rect">
            <a:avLst/>
          </a:prstGeom>
          <a:noFill/>
        </p:spPr>
        <p:txBody>
          <a:bodyPr wrap="square" rtlCol="0">
            <a:spAutoFit/>
          </a:bodyPr>
          <a:lstStyle/>
          <a:p>
            <a:r>
              <a:rPr lang="en-GB">
                <a:latin typeface="Arial" panose="020B0604020202020204" pitchFamily="34" charset="0"/>
                <a:cs typeface="Arial" panose="020B0604020202020204" pitchFamily="34" charset="0"/>
              </a:rPr>
              <a:t>Seek an outcome that is specific and tangible</a:t>
            </a:r>
          </a:p>
        </p:txBody>
      </p:sp>
    </p:spTree>
    <p:extLst>
      <p:ext uri="{BB962C8B-B14F-4D97-AF65-F5344CB8AC3E}">
        <p14:creationId xmlns:p14="http://schemas.microsoft.com/office/powerpoint/2010/main" val="412810548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picture containing room, drawing&#10;&#10;Description automatically generated">
            <a:extLst>
              <a:ext uri="{FF2B5EF4-FFF2-40B4-BE49-F238E27FC236}">
                <a16:creationId xmlns:a16="http://schemas.microsoft.com/office/drawing/2014/main" id="{329102E7-7BE8-44AC-BAA6-F9DA13123D64}"/>
              </a:ext>
            </a:extLst>
          </p:cNvPr>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5076056" y="1112838"/>
            <a:ext cx="3403600" cy="3403600"/>
          </a:xfrm>
        </p:spPr>
      </p:pic>
      <p:sp>
        <p:nvSpPr>
          <p:cNvPr id="3" name="Title 2">
            <a:extLst>
              <a:ext uri="{FF2B5EF4-FFF2-40B4-BE49-F238E27FC236}">
                <a16:creationId xmlns:a16="http://schemas.microsoft.com/office/drawing/2014/main" id="{6C590CA8-CD34-479C-B8ED-B52BFEAA8D56}"/>
              </a:ext>
            </a:extLst>
          </p:cNvPr>
          <p:cNvSpPr>
            <a:spLocks noGrp="1"/>
          </p:cNvSpPr>
          <p:nvPr>
            <p:ph type="title"/>
          </p:nvPr>
        </p:nvSpPr>
        <p:spPr/>
        <p:txBody>
          <a:bodyPr/>
          <a:lstStyle/>
          <a:p>
            <a:r>
              <a:rPr lang="en-GB"/>
              <a:t>Your colour energy mix</a:t>
            </a:r>
          </a:p>
        </p:txBody>
      </p:sp>
      <p:sp>
        <p:nvSpPr>
          <p:cNvPr id="6" name="EG - Good Day">
            <a:extLst>
              <a:ext uri="{FF2B5EF4-FFF2-40B4-BE49-F238E27FC236}">
                <a16:creationId xmlns:a16="http://schemas.microsoft.com/office/drawing/2014/main" id="{D7B3CF19-A4B4-4A95-A6C5-EC000A686B10}"/>
              </a:ext>
            </a:extLst>
          </p:cNvPr>
          <p:cNvSpPr txBox="1">
            <a:spLocks noChangeArrowheads="1"/>
          </p:cNvSpPr>
          <p:nvPr/>
        </p:nvSpPr>
        <p:spPr bwMode="auto">
          <a:xfrm>
            <a:off x="5398469" y="2859782"/>
            <a:ext cx="1379387" cy="938719"/>
          </a:xfrm>
          <a:prstGeom prst="rect">
            <a:avLst/>
          </a:prstGeom>
          <a:noFill/>
          <a:ln w="25400">
            <a:noFill/>
            <a:miter lim="800000"/>
            <a:headEnd/>
            <a:tailEnd/>
          </a:ln>
          <a:effectLst/>
        </p:spPr>
        <p:txBody>
          <a:bodyPr anchor="t">
            <a:spAutoFit/>
          </a:bodyPr>
          <a:lstStyle/>
          <a:p>
            <a:pPr algn="r"/>
            <a:r>
              <a:rPr lang="en-GB" sz="1100" b="1">
                <a:solidFill>
                  <a:schemeClr val="bg1"/>
                </a:solidFill>
                <a:latin typeface="Arial" charset="0"/>
                <a:cs typeface="Times New Roman" pitchFamily="18" charset="0"/>
              </a:rPr>
              <a:t>Caring</a:t>
            </a:r>
          </a:p>
          <a:p>
            <a:pPr algn="r"/>
            <a:r>
              <a:rPr lang="en-GB" sz="1100" b="1">
                <a:solidFill>
                  <a:schemeClr val="bg1"/>
                </a:solidFill>
                <a:latin typeface="Arial" charset="0"/>
                <a:cs typeface="Times New Roman" pitchFamily="18" charset="0"/>
              </a:rPr>
              <a:t>Encouraging</a:t>
            </a:r>
          </a:p>
          <a:p>
            <a:pPr algn="r"/>
            <a:r>
              <a:rPr lang="en-GB" sz="1100" b="1">
                <a:solidFill>
                  <a:schemeClr val="bg1"/>
                </a:solidFill>
                <a:latin typeface="Arial" charset="0"/>
                <a:cs typeface="Times New Roman" pitchFamily="18" charset="0"/>
              </a:rPr>
              <a:t>Sharing</a:t>
            </a:r>
          </a:p>
          <a:p>
            <a:pPr algn="r"/>
            <a:r>
              <a:rPr lang="en-GB" sz="1100" b="1">
                <a:solidFill>
                  <a:schemeClr val="bg1"/>
                </a:solidFill>
                <a:latin typeface="Arial" charset="0"/>
                <a:cs typeface="Times New Roman" pitchFamily="18" charset="0"/>
              </a:rPr>
              <a:t>Patient</a:t>
            </a:r>
          </a:p>
          <a:p>
            <a:pPr algn="r"/>
            <a:r>
              <a:rPr lang="en-GB" sz="1100" b="1">
                <a:solidFill>
                  <a:schemeClr val="bg1"/>
                </a:solidFill>
                <a:latin typeface="Arial" charset="0"/>
                <a:cs typeface="Times New Roman" pitchFamily="18" charset="0"/>
              </a:rPr>
              <a:t>Relaxed</a:t>
            </a:r>
            <a:endParaRPr lang="en-GB" sz="1100">
              <a:solidFill>
                <a:schemeClr val="bg1"/>
              </a:solidFill>
              <a:latin typeface="Book Antiqua" pitchFamily="18" charset="0"/>
              <a:cs typeface="Times New Roman" pitchFamily="18" charset="0"/>
            </a:endParaRPr>
          </a:p>
        </p:txBody>
      </p:sp>
    </p:spTree>
    <p:extLst>
      <p:ext uri="{BB962C8B-B14F-4D97-AF65-F5344CB8AC3E}">
        <p14:creationId xmlns:p14="http://schemas.microsoft.com/office/powerpoint/2010/main" val="3447879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17B17B64-7BBF-4C9B-9DE4-D0C9D296AB02}"/>
              </a:ext>
            </a:extLst>
          </p:cNvPr>
          <p:cNvSpPr txBox="1"/>
          <p:nvPr/>
        </p:nvSpPr>
        <p:spPr>
          <a:xfrm>
            <a:off x="2411760" y="123478"/>
            <a:ext cx="2016224" cy="1200329"/>
          </a:xfrm>
          <a:prstGeom prst="rect">
            <a:avLst/>
          </a:prstGeom>
          <a:noFill/>
        </p:spPr>
        <p:txBody>
          <a:bodyPr wrap="square" rtlCol="0">
            <a:spAutoFit/>
          </a:bodyPr>
          <a:lstStyle/>
          <a:p>
            <a:r>
              <a:rPr lang="en-GB" b="1">
                <a:latin typeface="Arial" panose="020B0604020202020204" pitchFamily="34" charset="0"/>
                <a:cs typeface="Arial" panose="020B0604020202020204" pitchFamily="34" charset="0"/>
              </a:rPr>
              <a:t>When we are using our </a:t>
            </a:r>
            <a:br>
              <a:rPr lang="en-GB" b="1">
                <a:latin typeface="Arial" panose="020B0604020202020204" pitchFamily="34" charset="0"/>
                <a:cs typeface="Arial" panose="020B0604020202020204" pitchFamily="34" charset="0"/>
              </a:rPr>
            </a:br>
            <a:r>
              <a:rPr lang="en-GB" b="1">
                <a:latin typeface="Arial" panose="020B0604020202020204" pitchFamily="34" charset="0"/>
                <a:cs typeface="Arial" panose="020B0604020202020204" pitchFamily="34" charset="0"/>
              </a:rPr>
              <a:t>Earth Green energy, we …</a:t>
            </a:r>
          </a:p>
        </p:txBody>
      </p:sp>
      <p:sp>
        <p:nvSpPr>
          <p:cNvPr id="12" name="TextBox 11">
            <a:extLst>
              <a:ext uri="{FF2B5EF4-FFF2-40B4-BE49-F238E27FC236}">
                <a16:creationId xmlns:a16="http://schemas.microsoft.com/office/drawing/2014/main" id="{9EAA6784-5EC0-43B3-9729-013815CB582B}"/>
              </a:ext>
            </a:extLst>
          </p:cNvPr>
          <p:cNvSpPr txBox="1"/>
          <p:nvPr/>
        </p:nvSpPr>
        <p:spPr>
          <a:xfrm>
            <a:off x="7020272" y="123477"/>
            <a:ext cx="1944216" cy="1200329"/>
          </a:xfrm>
          <a:prstGeom prst="rect">
            <a:avLst/>
          </a:prstGeom>
          <a:noFill/>
        </p:spPr>
        <p:txBody>
          <a:bodyPr wrap="square" rtlCol="0">
            <a:spAutoFit/>
          </a:bodyPr>
          <a:lstStyle/>
          <a:p>
            <a:r>
              <a:rPr lang="en-GB">
                <a:latin typeface="Arial" panose="020B0604020202020204" pitchFamily="34" charset="0"/>
                <a:cs typeface="Arial" panose="020B0604020202020204" pitchFamily="34" charset="0"/>
              </a:rPr>
              <a:t>View the world through what we value and what is important to us</a:t>
            </a:r>
          </a:p>
        </p:txBody>
      </p:sp>
      <p:sp>
        <p:nvSpPr>
          <p:cNvPr id="13" name="TextBox 12">
            <a:extLst>
              <a:ext uri="{FF2B5EF4-FFF2-40B4-BE49-F238E27FC236}">
                <a16:creationId xmlns:a16="http://schemas.microsoft.com/office/drawing/2014/main" id="{AF3FE1EE-E0F8-44E4-ACD3-42F493A460F6}"/>
              </a:ext>
            </a:extLst>
          </p:cNvPr>
          <p:cNvSpPr txBox="1"/>
          <p:nvPr/>
        </p:nvSpPr>
        <p:spPr>
          <a:xfrm>
            <a:off x="179512" y="1851670"/>
            <a:ext cx="2016224" cy="923330"/>
          </a:xfrm>
          <a:prstGeom prst="rect">
            <a:avLst/>
          </a:prstGeom>
          <a:noFill/>
        </p:spPr>
        <p:txBody>
          <a:bodyPr wrap="square" rtlCol="0">
            <a:spAutoFit/>
          </a:bodyPr>
          <a:lstStyle/>
          <a:p>
            <a:r>
              <a:rPr lang="en-GB">
                <a:latin typeface="Arial" panose="020B0604020202020204" pitchFamily="34" charset="0"/>
                <a:cs typeface="Arial" panose="020B0604020202020204" pitchFamily="34" charset="0"/>
              </a:rPr>
              <a:t>Seek harmony and depth in relationships</a:t>
            </a:r>
          </a:p>
        </p:txBody>
      </p:sp>
      <p:sp>
        <p:nvSpPr>
          <p:cNvPr id="14" name="TextBox 13">
            <a:extLst>
              <a:ext uri="{FF2B5EF4-FFF2-40B4-BE49-F238E27FC236}">
                <a16:creationId xmlns:a16="http://schemas.microsoft.com/office/drawing/2014/main" id="{C51E3934-CBA9-4C66-9D8C-9E7A35089887}"/>
              </a:ext>
            </a:extLst>
          </p:cNvPr>
          <p:cNvSpPr txBox="1"/>
          <p:nvPr/>
        </p:nvSpPr>
        <p:spPr>
          <a:xfrm>
            <a:off x="4644008" y="1851670"/>
            <a:ext cx="2160240" cy="1200329"/>
          </a:xfrm>
          <a:prstGeom prst="rect">
            <a:avLst/>
          </a:prstGeom>
          <a:noFill/>
        </p:spPr>
        <p:txBody>
          <a:bodyPr wrap="square" rtlCol="0">
            <a:spAutoFit/>
          </a:bodyPr>
          <a:lstStyle/>
          <a:p>
            <a:r>
              <a:rPr lang="en-GB">
                <a:latin typeface="Arial" panose="020B0604020202020204" pitchFamily="34" charset="0"/>
                <a:cs typeface="Arial" panose="020B0604020202020204" pitchFamily="34" charset="0"/>
              </a:rPr>
              <a:t>Defend what we value with quiet determination </a:t>
            </a:r>
            <a:br>
              <a:rPr lang="en-GB">
                <a:latin typeface="Arial" panose="020B0604020202020204" pitchFamily="34" charset="0"/>
                <a:cs typeface="Arial" panose="020B0604020202020204" pitchFamily="34" charset="0"/>
              </a:rPr>
            </a:br>
            <a:r>
              <a:rPr lang="en-GB">
                <a:latin typeface="Arial" panose="020B0604020202020204" pitchFamily="34" charset="0"/>
                <a:cs typeface="Arial" panose="020B0604020202020204" pitchFamily="34" charset="0"/>
              </a:rPr>
              <a:t>and persistence</a:t>
            </a:r>
          </a:p>
        </p:txBody>
      </p:sp>
      <p:sp>
        <p:nvSpPr>
          <p:cNvPr id="15" name="TextBox 14">
            <a:extLst>
              <a:ext uri="{FF2B5EF4-FFF2-40B4-BE49-F238E27FC236}">
                <a16:creationId xmlns:a16="http://schemas.microsoft.com/office/drawing/2014/main" id="{6D52290B-15E0-4B7A-92DD-EDF64560F361}"/>
              </a:ext>
            </a:extLst>
          </p:cNvPr>
          <p:cNvSpPr txBox="1"/>
          <p:nvPr/>
        </p:nvSpPr>
        <p:spPr>
          <a:xfrm>
            <a:off x="2411760" y="3651870"/>
            <a:ext cx="2088232" cy="1200329"/>
          </a:xfrm>
          <a:prstGeom prst="rect">
            <a:avLst/>
          </a:prstGeom>
          <a:noFill/>
        </p:spPr>
        <p:txBody>
          <a:bodyPr wrap="square" rtlCol="0">
            <a:spAutoFit/>
          </a:bodyPr>
          <a:lstStyle/>
          <a:p>
            <a:r>
              <a:rPr lang="en-GB">
                <a:latin typeface="Arial" panose="020B0604020202020204" pitchFamily="34" charset="0"/>
                <a:cs typeface="Arial" panose="020B0604020202020204" pitchFamily="34" charset="0"/>
              </a:rPr>
              <a:t>Prefer democratic approaches that respect the individual</a:t>
            </a:r>
          </a:p>
        </p:txBody>
      </p:sp>
      <p:sp>
        <p:nvSpPr>
          <p:cNvPr id="16" name="TextBox 15">
            <a:extLst>
              <a:ext uri="{FF2B5EF4-FFF2-40B4-BE49-F238E27FC236}">
                <a16:creationId xmlns:a16="http://schemas.microsoft.com/office/drawing/2014/main" id="{DF72EEA5-F38C-411D-AFB3-443261FA1BB2}"/>
              </a:ext>
            </a:extLst>
          </p:cNvPr>
          <p:cNvSpPr txBox="1"/>
          <p:nvPr/>
        </p:nvSpPr>
        <p:spPr>
          <a:xfrm>
            <a:off x="6876256" y="3507854"/>
            <a:ext cx="2304256" cy="1400383"/>
          </a:xfrm>
          <a:prstGeom prst="rect">
            <a:avLst/>
          </a:prstGeom>
          <a:noFill/>
        </p:spPr>
        <p:txBody>
          <a:bodyPr wrap="square" rtlCol="0">
            <a:spAutoFit/>
          </a:bodyPr>
          <a:lstStyle/>
          <a:p>
            <a:r>
              <a:rPr lang="en-GB" sz="1700">
                <a:latin typeface="Arial" panose="020B0604020202020204" pitchFamily="34" charset="0"/>
                <a:cs typeface="Arial" panose="020B0604020202020204" pitchFamily="34" charset="0"/>
              </a:rPr>
              <a:t>Ensure all individual perspectives are heard and considered in making choices or decisions</a:t>
            </a:r>
          </a:p>
        </p:txBody>
      </p:sp>
    </p:spTree>
    <p:extLst>
      <p:ext uri="{BB962C8B-B14F-4D97-AF65-F5344CB8AC3E}">
        <p14:creationId xmlns:p14="http://schemas.microsoft.com/office/powerpoint/2010/main" val="250839948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picture containing room, drawing&#10;&#10;Description automatically generated">
            <a:extLst>
              <a:ext uri="{FF2B5EF4-FFF2-40B4-BE49-F238E27FC236}">
                <a16:creationId xmlns:a16="http://schemas.microsoft.com/office/drawing/2014/main" id="{329102E7-7BE8-44AC-BAA6-F9DA13123D64}"/>
              </a:ext>
            </a:extLst>
          </p:cNvPr>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5076056" y="1112838"/>
            <a:ext cx="3403600" cy="3403600"/>
          </a:xfrm>
        </p:spPr>
      </p:pic>
      <p:sp>
        <p:nvSpPr>
          <p:cNvPr id="3" name="Title 2">
            <a:extLst>
              <a:ext uri="{FF2B5EF4-FFF2-40B4-BE49-F238E27FC236}">
                <a16:creationId xmlns:a16="http://schemas.microsoft.com/office/drawing/2014/main" id="{6C590CA8-CD34-479C-B8ED-B52BFEAA8D56}"/>
              </a:ext>
            </a:extLst>
          </p:cNvPr>
          <p:cNvSpPr>
            <a:spLocks noGrp="1"/>
          </p:cNvSpPr>
          <p:nvPr>
            <p:ph type="title"/>
          </p:nvPr>
        </p:nvSpPr>
        <p:spPr/>
        <p:txBody>
          <a:bodyPr/>
          <a:lstStyle/>
          <a:p>
            <a:r>
              <a:rPr lang="en-GB"/>
              <a:t>Your colour energy mix</a:t>
            </a:r>
          </a:p>
        </p:txBody>
      </p:sp>
      <p:sp>
        <p:nvSpPr>
          <p:cNvPr id="6" name="EG - Good Day">
            <a:extLst>
              <a:ext uri="{FF2B5EF4-FFF2-40B4-BE49-F238E27FC236}">
                <a16:creationId xmlns:a16="http://schemas.microsoft.com/office/drawing/2014/main" id="{D7B3CF19-A4B4-4A95-A6C5-EC000A686B10}"/>
              </a:ext>
            </a:extLst>
          </p:cNvPr>
          <p:cNvSpPr txBox="1">
            <a:spLocks noChangeArrowheads="1"/>
          </p:cNvSpPr>
          <p:nvPr/>
        </p:nvSpPr>
        <p:spPr bwMode="auto">
          <a:xfrm>
            <a:off x="6795023" y="2859782"/>
            <a:ext cx="1379387" cy="938719"/>
          </a:xfrm>
          <a:prstGeom prst="rect">
            <a:avLst/>
          </a:prstGeom>
          <a:noFill/>
          <a:ln w="25400">
            <a:noFill/>
            <a:miter lim="800000"/>
            <a:headEnd/>
            <a:tailEnd/>
          </a:ln>
          <a:effectLst/>
        </p:spPr>
        <p:txBody>
          <a:bodyPr anchor="t">
            <a:spAutoFit/>
          </a:bodyPr>
          <a:lstStyle/>
          <a:p>
            <a:r>
              <a:rPr lang="en-GB" sz="1100" b="1">
                <a:latin typeface="Arial" charset="0"/>
                <a:cs typeface="Times New Roman" pitchFamily="18" charset="0"/>
              </a:rPr>
              <a:t>Sociable</a:t>
            </a:r>
          </a:p>
          <a:p>
            <a:r>
              <a:rPr lang="en-GB" sz="1100" b="1">
                <a:latin typeface="Arial" charset="0"/>
                <a:cs typeface="Times New Roman" pitchFamily="18" charset="0"/>
              </a:rPr>
              <a:t>Dynamic</a:t>
            </a:r>
          </a:p>
          <a:p>
            <a:r>
              <a:rPr lang="en-GB" sz="1100" b="1">
                <a:latin typeface="Arial" charset="0"/>
                <a:cs typeface="Times New Roman" pitchFamily="18" charset="0"/>
              </a:rPr>
              <a:t>Demonstrative</a:t>
            </a:r>
          </a:p>
          <a:p>
            <a:r>
              <a:rPr lang="en-GB" sz="1100" b="1">
                <a:latin typeface="Arial" charset="0"/>
                <a:cs typeface="Times New Roman" pitchFamily="18" charset="0"/>
              </a:rPr>
              <a:t>Enthusiastic</a:t>
            </a:r>
          </a:p>
          <a:p>
            <a:r>
              <a:rPr lang="en-GB" sz="1100" b="1">
                <a:latin typeface="Arial" charset="0"/>
                <a:cs typeface="Times New Roman" pitchFamily="18" charset="0"/>
              </a:rPr>
              <a:t>Persuasive</a:t>
            </a:r>
            <a:endParaRPr lang="en-GB" sz="1100">
              <a:latin typeface="Book Antiqua" pitchFamily="18" charset="0"/>
              <a:cs typeface="Times New Roman" pitchFamily="18" charset="0"/>
            </a:endParaRPr>
          </a:p>
        </p:txBody>
      </p:sp>
    </p:spTree>
    <p:extLst>
      <p:ext uri="{BB962C8B-B14F-4D97-AF65-F5344CB8AC3E}">
        <p14:creationId xmlns:p14="http://schemas.microsoft.com/office/powerpoint/2010/main" val="28553803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17B17B64-7BBF-4C9B-9DE4-D0C9D296AB02}"/>
              </a:ext>
            </a:extLst>
          </p:cNvPr>
          <p:cNvSpPr txBox="1"/>
          <p:nvPr/>
        </p:nvSpPr>
        <p:spPr>
          <a:xfrm>
            <a:off x="2411760" y="123478"/>
            <a:ext cx="2016224" cy="1200329"/>
          </a:xfrm>
          <a:prstGeom prst="rect">
            <a:avLst/>
          </a:prstGeom>
          <a:noFill/>
        </p:spPr>
        <p:txBody>
          <a:bodyPr wrap="square" rtlCol="0">
            <a:spAutoFit/>
          </a:bodyPr>
          <a:lstStyle/>
          <a:p>
            <a:r>
              <a:rPr lang="en-GB" b="1">
                <a:latin typeface="Arial" panose="020B0604020202020204" pitchFamily="34" charset="0"/>
                <a:cs typeface="Arial" panose="020B0604020202020204" pitchFamily="34" charset="0"/>
              </a:rPr>
              <a:t>When we are using our Sunshine Yellow energy, we...</a:t>
            </a:r>
          </a:p>
        </p:txBody>
      </p:sp>
      <p:sp>
        <p:nvSpPr>
          <p:cNvPr id="12" name="TextBox 11">
            <a:extLst>
              <a:ext uri="{FF2B5EF4-FFF2-40B4-BE49-F238E27FC236}">
                <a16:creationId xmlns:a16="http://schemas.microsoft.com/office/drawing/2014/main" id="{9EAA6784-5EC0-43B3-9729-013815CB582B}"/>
              </a:ext>
            </a:extLst>
          </p:cNvPr>
          <p:cNvSpPr txBox="1"/>
          <p:nvPr/>
        </p:nvSpPr>
        <p:spPr>
          <a:xfrm>
            <a:off x="7020272" y="123477"/>
            <a:ext cx="1728192" cy="1200329"/>
          </a:xfrm>
          <a:prstGeom prst="rect">
            <a:avLst/>
          </a:prstGeom>
          <a:noFill/>
        </p:spPr>
        <p:txBody>
          <a:bodyPr wrap="square" rtlCol="0">
            <a:spAutoFit/>
          </a:bodyPr>
          <a:lstStyle/>
          <a:p>
            <a:r>
              <a:rPr lang="en-GB">
                <a:latin typeface="Arial" panose="020B0604020202020204" pitchFamily="34" charset="0"/>
                <a:cs typeface="Arial" panose="020B0604020202020204" pitchFamily="34" charset="0"/>
              </a:rPr>
              <a:t>Radiate enthusiasm and encourage participation</a:t>
            </a:r>
          </a:p>
        </p:txBody>
      </p:sp>
      <p:sp>
        <p:nvSpPr>
          <p:cNvPr id="13" name="TextBox 12">
            <a:extLst>
              <a:ext uri="{FF2B5EF4-FFF2-40B4-BE49-F238E27FC236}">
                <a16:creationId xmlns:a16="http://schemas.microsoft.com/office/drawing/2014/main" id="{AF3FE1EE-E0F8-44E4-ACD3-42F493A460F6}"/>
              </a:ext>
            </a:extLst>
          </p:cNvPr>
          <p:cNvSpPr txBox="1"/>
          <p:nvPr/>
        </p:nvSpPr>
        <p:spPr>
          <a:xfrm>
            <a:off x="179512" y="1851670"/>
            <a:ext cx="2016224" cy="923330"/>
          </a:xfrm>
          <a:prstGeom prst="rect">
            <a:avLst/>
          </a:prstGeom>
          <a:noFill/>
        </p:spPr>
        <p:txBody>
          <a:bodyPr wrap="square" rtlCol="0">
            <a:spAutoFit/>
          </a:bodyPr>
          <a:lstStyle/>
          <a:p>
            <a:r>
              <a:rPr lang="en-GB">
                <a:latin typeface="Arial" panose="020B0604020202020204" pitchFamily="34" charset="0"/>
                <a:cs typeface="Arial" panose="020B0604020202020204" pitchFamily="34" charset="0"/>
              </a:rPr>
              <a:t>Enjoy and seek the company </a:t>
            </a:r>
            <a:br>
              <a:rPr lang="en-GB">
                <a:latin typeface="Arial" panose="020B0604020202020204" pitchFamily="34" charset="0"/>
                <a:cs typeface="Arial" panose="020B0604020202020204" pitchFamily="34" charset="0"/>
              </a:rPr>
            </a:br>
            <a:r>
              <a:rPr lang="en-GB">
                <a:latin typeface="Arial" panose="020B0604020202020204" pitchFamily="34" charset="0"/>
                <a:cs typeface="Arial" panose="020B0604020202020204" pitchFamily="34" charset="0"/>
              </a:rPr>
              <a:t>of others</a:t>
            </a:r>
          </a:p>
        </p:txBody>
      </p:sp>
      <p:sp>
        <p:nvSpPr>
          <p:cNvPr id="14" name="TextBox 13">
            <a:extLst>
              <a:ext uri="{FF2B5EF4-FFF2-40B4-BE49-F238E27FC236}">
                <a16:creationId xmlns:a16="http://schemas.microsoft.com/office/drawing/2014/main" id="{C51E3934-CBA9-4C66-9D8C-9E7A35089887}"/>
              </a:ext>
            </a:extLst>
          </p:cNvPr>
          <p:cNvSpPr txBox="1"/>
          <p:nvPr/>
        </p:nvSpPr>
        <p:spPr>
          <a:xfrm>
            <a:off x="4716016" y="1851670"/>
            <a:ext cx="2088232" cy="1200329"/>
          </a:xfrm>
          <a:prstGeom prst="rect">
            <a:avLst/>
          </a:prstGeom>
          <a:noFill/>
        </p:spPr>
        <p:txBody>
          <a:bodyPr wrap="square" rtlCol="0">
            <a:spAutoFit/>
          </a:bodyPr>
          <a:lstStyle/>
          <a:p>
            <a:r>
              <a:rPr lang="en-GB">
                <a:latin typeface="Arial" panose="020B0604020202020204" pitchFamily="34" charset="0"/>
                <a:cs typeface="Arial" panose="020B0604020202020204" pitchFamily="34" charset="0"/>
              </a:rPr>
              <a:t>Approach others in a persuasive, engaging and inviting manner</a:t>
            </a:r>
          </a:p>
        </p:txBody>
      </p:sp>
      <p:sp>
        <p:nvSpPr>
          <p:cNvPr id="15" name="TextBox 14">
            <a:extLst>
              <a:ext uri="{FF2B5EF4-FFF2-40B4-BE49-F238E27FC236}">
                <a16:creationId xmlns:a16="http://schemas.microsoft.com/office/drawing/2014/main" id="{6D52290B-15E0-4B7A-92DD-EDF64560F361}"/>
              </a:ext>
            </a:extLst>
          </p:cNvPr>
          <p:cNvSpPr txBox="1"/>
          <p:nvPr/>
        </p:nvSpPr>
        <p:spPr>
          <a:xfrm>
            <a:off x="2411760" y="3651870"/>
            <a:ext cx="2088232" cy="646331"/>
          </a:xfrm>
          <a:prstGeom prst="rect">
            <a:avLst/>
          </a:prstGeom>
          <a:noFill/>
        </p:spPr>
        <p:txBody>
          <a:bodyPr wrap="square" rtlCol="0">
            <a:spAutoFit/>
          </a:bodyPr>
          <a:lstStyle/>
          <a:p>
            <a:r>
              <a:rPr lang="en-GB">
                <a:latin typeface="Arial" panose="020B0604020202020204" pitchFamily="34" charset="0"/>
                <a:cs typeface="Arial" panose="020B0604020202020204" pitchFamily="34" charset="0"/>
              </a:rPr>
              <a:t>Have a desire </a:t>
            </a:r>
            <a:br>
              <a:rPr lang="en-GB">
                <a:latin typeface="Arial" panose="020B0604020202020204" pitchFamily="34" charset="0"/>
                <a:cs typeface="Arial" panose="020B0604020202020204" pitchFamily="34" charset="0"/>
              </a:rPr>
            </a:br>
            <a:r>
              <a:rPr lang="en-GB">
                <a:latin typeface="Arial" panose="020B0604020202020204" pitchFamily="34" charset="0"/>
                <a:cs typeface="Arial" panose="020B0604020202020204" pitchFamily="34" charset="0"/>
              </a:rPr>
              <a:t>to be involved</a:t>
            </a:r>
          </a:p>
        </p:txBody>
      </p:sp>
      <p:sp>
        <p:nvSpPr>
          <p:cNvPr id="16" name="TextBox 15">
            <a:extLst>
              <a:ext uri="{FF2B5EF4-FFF2-40B4-BE49-F238E27FC236}">
                <a16:creationId xmlns:a16="http://schemas.microsoft.com/office/drawing/2014/main" id="{DF72EEA5-F38C-411D-AFB3-443261FA1BB2}"/>
              </a:ext>
            </a:extLst>
          </p:cNvPr>
          <p:cNvSpPr txBox="1"/>
          <p:nvPr/>
        </p:nvSpPr>
        <p:spPr>
          <a:xfrm>
            <a:off x="6876256" y="3579862"/>
            <a:ext cx="2160240" cy="923330"/>
          </a:xfrm>
          <a:prstGeom prst="rect">
            <a:avLst/>
          </a:prstGeom>
          <a:noFill/>
        </p:spPr>
        <p:txBody>
          <a:bodyPr wrap="square" rtlCol="0">
            <a:spAutoFit/>
          </a:bodyPr>
          <a:lstStyle/>
          <a:p>
            <a:r>
              <a:rPr lang="en-GB">
                <a:latin typeface="Arial" panose="020B0604020202020204" pitchFamily="34" charset="0"/>
                <a:cs typeface="Arial" panose="020B0604020202020204" pitchFamily="34" charset="0"/>
              </a:rPr>
              <a:t>Like to be noticed and appreciated for their contributions</a:t>
            </a:r>
          </a:p>
        </p:txBody>
      </p:sp>
    </p:spTree>
    <p:extLst>
      <p:ext uri="{BB962C8B-B14F-4D97-AF65-F5344CB8AC3E}">
        <p14:creationId xmlns:p14="http://schemas.microsoft.com/office/powerpoint/2010/main" val="258755512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picture containing room, drawing&#10;&#10;Description automatically generated">
            <a:extLst>
              <a:ext uri="{FF2B5EF4-FFF2-40B4-BE49-F238E27FC236}">
                <a16:creationId xmlns:a16="http://schemas.microsoft.com/office/drawing/2014/main" id="{329102E7-7BE8-44AC-BAA6-F9DA13123D64}"/>
              </a:ext>
            </a:extLst>
          </p:cNvPr>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5076056" y="1112838"/>
            <a:ext cx="3403600" cy="3403600"/>
          </a:xfrm>
        </p:spPr>
      </p:pic>
      <p:sp>
        <p:nvSpPr>
          <p:cNvPr id="3" name="Title 2">
            <a:extLst>
              <a:ext uri="{FF2B5EF4-FFF2-40B4-BE49-F238E27FC236}">
                <a16:creationId xmlns:a16="http://schemas.microsoft.com/office/drawing/2014/main" id="{6C590CA8-CD34-479C-B8ED-B52BFEAA8D56}"/>
              </a:ext>
            </a:extLst>
          </p:cNvPr>
          <p:cNvSpPr>
            <a:spLocks noGrp="1"/>
          </p:cNvSpPr>
          <p:nvPr>
            <p:ph type="title"/>
          </p:nvPr>
        </p:nvSpPr>
        <p:spPr/>
        <p:txBody>
          <a:bodyPr/>
          <a:lstStyle/>
          <a:p>
            <a:r>
              <a:rPr lang="en-GB"/>
              <a:t>Your colour energy mix</a:t>
            </a:r>
          </a:p>
        </p:txBody>
      </p:sp>
      <p:sp>
        <p:nvSpPr>
          <p:cNvPr id="6" name="EG - Good Day">
            <a:extLst>
              <a:ext uri="{FF2B5EF4-FFF2-40B4-BE49-F238E27FC236}">
                <a16:creationId xmlns:a16="http://schemas.microsoft.com/office/drawing/2014/main" id="{D7B3CF19-A4B4-4A95-A6C5-EC000A686B10}"/>
              </a:ext>
            </a:extLst>
          </p:cNvPr>
          <p:cNvSpPr txBox="1">
            <a:spLocks noChangeArrowheads="1"/>
          </p:cNvSpPr>
          <p:nvPr/>
        </p:nvSpPr>
        <p:spPr bwMode="auto">
          <a:xfrm>
            <a:off x="5373659" y="1851670"/>
            <a:ext cx="1379387" cy="938719"/>
          </a:xfrm>
          <a:prstGeom prst="rect">
            <a:avLst/>
          </a:prstGeom>
          <a:noFill/>
          <a:ln w="25400">
            <a:noFill/>
            <a:miter lim="800000"/>
            <a:headEnd/>
            <a:tailEnd/>
          </a:ln>
          <a:effectLst/>
        </p:spPr>
        <p:txBody>
          <a:bodyPr anchor="t">
            <a:spAutoFit/>
          </a:bodyPr>
          <a:lstStyle/>
          <a:p>
            <a:pPr algn="r"/>
            <a:r>
              <a:rPr lang="en-GB" sz="1100" b="1">
                <a:solidFill>
                  <a:schemeClr val="bg1"/>
                </a:solidFill>
                <a:latin typeface="Arial" charset="0"/>
                <a:cs typeface="Times New Roman" pitchFamily="18" charset="0"/>
              </a:rPr>
              <a:t>Cautious</a:t>
            </a:r>
          </a:p>
          <a:p>
            <a:pPr algn="r"/>
            <a:r>
              <a:rPr lang="en-GB" sz="1100" b="1">
                <a:solidFill>
                  <a:schemeClr val="bg1"/>
                </a:solidFill>
                <a:latin typeface="Arial" charset="0"/>
                <a:cs typeface="Times New Roman" pitchFamily="18" charset="0"/>
              </a:rPr>
              <a:t>Precise</a:t>
            </a:r>
          </a:p>
          <a:p>
            <a:pPr algn="r"/>
            <a:r>
              <a:rPr lang="en-GB" sz="1100" b="1">
                <a:solidFill>
                  <a:schemeClr val="bg1"/>
                </a:solidFill>
                <a:latin typeface="Arial" charset="0"/>
                <a:cs typeface="Times New Roman" pitchFamily="18" charset="0"/>
              </a:rPr>
              <a:t>Deliberate</a:t>
            </a:r>
          </a:p>
          <a:p>
            <a:pPr algn="r"/>
            <a:r>
              <a:rPr lang="en-GB" sz="1100" b="1">
                <a:solidFill>
                  <a:schemeClr val="bg1"/>
                </a:solidFill>
                <a:latin typeface="Arial" charset="0"/>
                <a:cs typeface="Times New Roman" pitchFamily="18" charset="0"/>
              </a:rPr>
              <a:t>Questioning</a:t>
            </a:r>
          </a:p>
          <a:p>
            <a:pPr algn="r"/>
            <a:r>
              <a:rPr lang="en-GB" sz="1100" b="1">
                <a:solidFill>
                  <a:schemeClr val="bg1"/>
                </a:solidFill>
                <a:latin typeface="Arial" charset="0"/>
                <a:cs typeface="Times New Roman" pitchFamily="18" charset="0"/>
              </a:rPr>
              <a:t>Formal</a:t>
            </a:r>
            <a:endParaRPr lang="en-GB" sz="1100">
              <a:solidFill>
                <a:schemeClr val="bg1"/>
              </a:solidFill>
              <a:latin typeface="Book Antiqua" pitchFamily="18" charset="0"/>
              <a:cs typeface="Times New Roman" pitchFamily="18" charset="0"/>
            </a:endParaRPr>
          </a:p>
        </p:txBody>
      </p:sp>
    </p:spTree>
    <p:extLst>
      <p:ext uri="{BB962C8B-B14F-4D97-AF65-F5344CB8AC3E}">
        <p14:creationId xmlns:p14="http://schemas.microsoft.com/office/powerpoint/2010/main" val="20245701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17B17B64-7BBF-4C9B-9DE4-D0C9D296AB02}"/>
              </a:ext>
            </a:extLst>
          </p:cNvPr>
          <p:cNvSpPr txBox="1"/>
          <p:nvPr/>
        </p:nvSpPr>
        <p:spPr>
          <a:xfrm>
            <a:off x="2411760" y="123478"/>
            <a:ext cx="2016224" cy="1200329"/>
          </a:xfrm>
          <a:prstGeom prst="rect">
            <a:avLst/>
          </a:prstGeom>
          <a:noFill/>
        </p:spPr>
        <p:txBody>
          <a:bodyPr wrap="square" rtlCol="0">
            <a:spAutoFit/>
          </a:bodyPr>
          <a:lstStyle/>
          <a:p>
            <a:r>
              <a:rPr lang="en-GB" b="1">
                <a:latin typeface="Arial" panose="020B0604020202020204" pitchFamily="34" charset="0"/>
                <a:cs typeface="Arial" panose="020B0604020202020204" pitchFamily="34" charset="0"/>
              </a:rPr>
              <a:t>When we are using our </a:t>
            </a:r>
            <a:br>
              <a:rPr lang="en-GB" b="1">
                <a:latin typeface="Arial" panose="020B0604020202020204" pitchFamily="34" charset="0"/>
                <a:cs typeface="Arial" panose="020B0604020202020204" pitchFamily="34" charset="0"/>
              </a:rPr>
            </a:br>
            <a:r>
              <a:rPr lang="en-GB" b="1">
                <a:latin typeface="Arial" panose="020B0604020202020204" pitchFamily="34" charset="0"/>
                <a:cs typeface="Arial" panose="020B0604020202020204" pitchFamily="34" charset="0"/>
              </a:rPr>
              <a:t>Cool Blue energy, we …</a:t>
            </a:r>
          </a:p>
        </p:txBody>
      </p:sp>
      <p:sp>
        <p:nvSpPr>
          <p:cNvPr id="12" name="TextBox 11">
            <a:extLst>
              <a:ext uri="{FF2B5EF4-FFF2-40B4-BE49-F238E27FC236}">
                <a16:creationId xmlns:a16="http://schemas.microsoft.com/office/drawing/2014/main" id="{9EAA6784-5EC0-43B3-9729-013815CB582B}"/>
              </a:ext>
            </a:extLst>
          </p:cNvPr>
          <p:cNvSpPr txBox="1"/>
          <p:nvPr/>
        </p:nvSpPr>
        <p:spPr>
          <a:xfrm>
            <a:off x="7020272" y="123477"/>
            <a:ext cx="1872208" cy="1200329"/>
          </a:xfrm>
          <a:prstGeom prst="rect">
            <a:avLst/>
          </a:prstGeom>
          <a:noFill/>
        </p:spPr>
        <p:txBody>
          <a:bodyPr wrap="square" rtlCol="0">
            <a:spAutoFit/>
          </a:bodyPr>
          <a:lstStyle/>
          <a:p>
            <a:r>
              <a:rPr lang="en-GB">
                <a:latin typeface="Arial" panose="020B0604020202020204" pitchFamily="34" charset="0"/>
                <a:cs typeface="Arial" panose="020B0604020202020204" pitchFamily="34" charset="0"/>
              </a:rPr>
              <a:t>Desire to know and understand the world around us</a:t>
            </a:r>
          </a:p>
        </p:txBody>
      </p:sp>
      <p:sp>
        <p:nvSpPr>
          <p:cNvPr id="13" name="TextBox 12">
            <a:extLst>
              <a:ext uri="{FF2B5EF4-FFF2-40B4-BE49-F238E27FC236}">
                <a16:creationId xmlns:a16="http://schemas.microsoft.com/office/drawing/2014/main" id="{AF3FE1EE-E0F8-44E4-ACD3-42F493A460F6}"/>
              </a:ext>
            </a:extLst>
          </p:cNvPr>
          <p:cNvSpPr txBox="1"/>
          <p:nvPr/>
        </p:nvSpPr>
        <p:spPr>
          <a:xfrm>
            <a:off x="179512" y="1851670"/>
            <a:ext cx="2016224" cy="1200329"/>
          </a:xfrm>
          <a:prstGeom prst="rect">
            <a:avLst/>
          </a:prstGeom>
          <a:noFill/>
        </p:spPr>
        <p:txBody>
          <a:bodyPr wrap="square" rtlCol="0">
            <a:spAutoFit/>
          </a:bodyPr>
          <a:lstStyle/>
          <a:p>
            <a:r>
              <a:rPr lang="en-GB">
                <a:latin typeface="Arial" panose="020B0604020202020204" pitchFamily="34" charset="0"/>
                <a:cs typeface="Arial" panose="020B0604020202020204" pitchFamily="34" charset="0"/>
              </a:rPr>
              <a:t>Maintain a detached and objective standpoint</a:t>
            </a:r>
          </a:p>
        </p:txBody>
      </p:sp>
      <p:sp>
        <p:nvSpPr>
          <p:cNvPr id="14" name="TextBox 13">
            <a:extLst>
              <a:ext uri="{FF2B5EF4-FFF2-40B4-BE49-F238E27FC236}">
                <a16:creationId xmlns:a16="http://schemas.microsoft.com/office/drawing/2014/main" id="{C51E3934-CBA9-4C66-9D8C-9E7A35089887}"/>
              </a:ext>
            </a:extLst>
          </p:cNvPr>
          <p:cNvSpPr txBox="1"/>
          <p:nvPr/>
        </p:nvSpPr>
        <p:spPr>
          <a:xfrm>
            <a:off x="4716016" y="1851670"/>
            <a:ext cx="1944216" cy="923330"/>
          </a:xfrm>
          <a:prstGeom prst="rect">
            <a:avLst/>
          </a:prstGeom>
          <a:noFill/>
        </p:spPr>
        <p:txBody>
          <a:bodyPr wrap="square" rtlCol="0">
            <a:spAutoFit/>
          </a:bodyPr>
          <a:lstStyle/>
          <a:p>
            <a:r>
              <a:rPr lang="en-GB">
                <a:latin typeface="Arial" panose="020B0604020202020204" pitchFamily="34" charset="0"/>
                <a:cs typeface="Arial" panose="020B0604020202020204" pitchFamily="34" charset="0"/>
              </a:rPr>
              <a:t>Value independence and intellect</a:t>
            </a:r>
          </a:p>
        </p:txBody>
      </p:sp>
      <p:sp>
        <p:nvSpPr>
          <p:cNvPr id="15" name="TextBox 14">
            <a:extLst>
              <a:ext uri="{FF2B5EF4-FFF2-40B4-BE49-F238E27FC236}">
                <a16:creationId xmlns:a16="http://schemas.microsoft.com/office/drawing/2014/main" id="{6D52290B-15E0-4B7A-92DD-EDF64560F361}"/>
              </a:ext>
            </a:extLst>
          </p:cNvPr>
          <p:cNvSpPr txBox="1"/>
          <p:nvPr/>
        </p:nvSpPr>
        <p:spPr>
          <a:xfrm>
            <a:off x="2411760" y="3651870"/>
            <a:ext cx="2088232" cy="1200329"/>
          </a:xfrm>
          <a:prstGeom prst="rect">
            <a:avLst/>
          </a:prstGeom>
          <a:noFill/>
        </p:spPr>
        <p:txBody>
          <a:bodyPr wrap="square" rtlCol="0">
            <a:spAutoFit/>
          </a:bodyPr>
          <a:lstStyle/>
          <a:p>
            <a:r>
              <a:rPr lang="en-GB">
                <a:latin typeface="Arial" panose="020B0604020202020204" pitchFamily="34" charset="0"/>
                <a:cs typeface="Arial" panose="020B0604020202020204" pitchFamily="34" charset="0"/>
              </a:rPr>
              <a:t>Think things through before committing to action</a:t>
            </a:r>
          </a:p>
        </p:txBody>
      </p:sp>
      <p:sp>
        <p:nvSpPr>
          <p:cNvPr id="16" name="TextBox 15">
            <a:extLst>
              <a:ext uri="{FF2B5EF4-FFF2-40B4-BE49-F238E27FC236}">
                <a16:creationId xmlns:a16="http://schemas.microsoft.com/office/drawing/2014/main" id="{DF72EEA5-F38C-411D-AFB3-443261FA1BB2}"/>
              </a:ext>
            </a:extLst>
          </p:cNvPr>
          <p:cNvSpPr txBox="1"/>
          <p:nvPr/>
        </p:nvSpPr>
        <p:spPr>
          <a:xfrm>
            <a:off x="6948264" y="3579862"/>
            <a:ext cx="2088232" cy="1200329"/>
          </a:xfrm>
          <a:prstGeom prst="rect">
            <a:avLst/>
          </a:prstGeom>
          <a:noFill/>
        </p:spPr>
        <p:txBody>
          <a:bodyPr wrap="square" rtlCol="0">
            <a:spAutoFit/>
          </a:bodyPr>
          <a:lstStyle/>
          <a:p>
            <a:r>
              <a:rPr lang="en-GB">
                <a:latin typeface="Arial" panose="020B0604020202020204" pitchFamily="34" charset="0"/>
                <a:cs typeface="Arial" panose="020B0604020202020204" pitchFamily="34" charset="0"/>
              </a:rPr>
              <a:t>Like information to be accurate and complete before proceeding</a:t>
            </a:r>
          </a:p>
        </p:txBody>
      </p:sp>
    </p:spTree>
    <p:extLst>
      <p:ext uri="{BB962C8B-B14F-4D97-AF65-F5344CB8AC3E}">
        <p14:creationId xmlns:p14="http://schemas.microsoft.com/office/powerpoint/2010/main" val="158379689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picture containing room, drawing&#10;&#10;Description automatically generated">
            <a:extLst>
              <a:ext uri="{FF2B5EF4-FFF2-40B4-BE49-F238E27FC236}">
                <a16:creationId xmlns:a16="http://schemas.microsoft.com/office/drawing/2014/main" id="{329102E7-7BE8-44AC-BAA6-F9DA13123D64}"/>
              </a:ext>
            </a:extLst>
          </p:cNvPr>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2870200" y="1112838"/>
            <a:ext cx="3403600" cy="3403600"/>
          </a:xfrm>
        </p:spPr>
      </p:pic>
      <p:sp>
        <p:nvSpPr>
          <p:cNvPr id="3" name="Title 2">
            <a:extLst>
              <a:ext uri="{FF2B5EF4-FFF2-40B4-BE49-F238E27FC236}">
                <a16:creationId xmlns:a16="http://schemas.microsoft.com/office/drawing/2014/main" id="{6C590CA8-CD34-479C-B8ED-B52BFEAA8D56}"/>
              </a:ext>
            </a:extLst>
          </p:cNvPr>
          <p:cNvSpPr>
            <a:spLocks noGrp="1"/>
          </p:cNvSpPr>
          <p:nvPr>
            <p:ph type="title"/>
          </p:nvPr>
        </p:nvSpPr>
        <p:spPr/>
        <p:txBody>
          <a:bodyPr/>
          <a:lstStyle/>
          <a:p>
            <a:r>
              <a:rPr lang="en-GB"/>
              <a:t>Insights Discovery Colour Energies</a:t>
            </a:r>
          </a:p>
        </p:txBody>
      </p:sp>
      <p:sp>
        <p:nvSpPr>
          <p:cNvPr id="6" name="EG - Good Day">
            <a:extLst>
              <a:ext uri="{FF2B5EF4-FFF2-40B4-BE49-F238E27FC236}">
                <a16:creationId xmlns:a16="http://schemas.microsoft.com/office/drawing/2014/main" id="{D7B3CF19-A4B4-4A95-A6C5-EC000A686B10}"/>
              </a:ext>
            </a:extLst>
          </p:cNvPr>
          <p:cNvSpPr txBox="1">
            <a:spLocks noChangeArrowheads="1"/>
          </p:cNvSpPr>
          <p:nvPr/>
        </p:nvSpPr>
        <p:spPr bwMode="auto">
          <a:xfrm>
            <a:off x="3167803" y="1851670"/>
            <a:ext cx="1379387" cy="938719"/>
          </a:xfrm>
          <a:prstGeom prst="rect">
            <a:avLst/>
          </a:prstGeom>
          <a:noFill/>
          <a:ln w="25400">
            <a:noFill/>
            <a:miter lim="800000"/>
            <a:headEnd/>
            <a:tailEnd/>
          </a:ln>
          <a:effectLst/>
        </p:spPr>
        <p:txBody>
          <a:bodyPr anchor="t">
            <a:spAutoFit/>
          </a:bodyPr>
          <a:lstStyle/>
          <a:p>
            <a:pPr algn="r"/>
            <a:r>
              <a:rPr lang="en-GB" sz="1100" b="1">
                <a:solidFill>
                  <a:schemeClr val="bg1"/>
                </a:solidFill>
                <a:latin typeface="Arial" charset="0"/>
                <a:cs typeface="Times New Roman" pitchFamily="18" charset="0"/>
              </a:rPr>
              <a:t>Cautious</a:t>
            </a:r>
          </a:p>
          <a:p>
            <a:pPr algn="r"/>
            <a:r>
              <a:rPr lang="en-GB" sz="1100" b="1">
                <a:solidFill>
                  <a:schemeClr val="bg1"/>
                </a:solidFill>
                <a:latin typeface="Arial" charset="0"/>
                <a:cs typeface="Times New Roman" pitchFamily="18" charset="0"/>
              </a:rPr>
              <a:t>Precise</a:t>
            </a:r>
          </a:p>
          <a:p>
            <a:pPr algn="r"/>
            <a:r>
              <a:rPr lang="en-GB" sz="1100" b="1">
                <a:solidFill>
                  <a:schemeClr val="bg1"/>
                </a:solidFill>
                <a:latin typeface="Arial" charset="0"/>
                <a:cs typeface="Times New Roman" pitchFamily="18" charset="0"/>
              </a:rPr>
              <a:t>Deliberate</a:t>
            </a:r>
          </a:p>
          <a:p>
            <a:pPr algn="r"/>
            <a:r>
              <a:rPr lang="en-GB" sz="1100" b="1">
                <a:solidFill>
                  <a:schemeClr val="bg1"/>
                </a:solidFill>
                <a:latin typeface="Arial" charset="0"/>
                <a:cs typeface="Times New Roman" pitchFamily="18" charset="0"/>
              </a:rPr>
              <a:t>Questioning</a:t>
            </a:r>
          </a:p>
          <a:p>
            <a:pPr algn="r"/>
            <a:r>
              <a:rPr lang="en-GB" sz="1100" b="1">
                <a:solidFill>
                  <a:schemeClr val="bg1"/>
                </a:solidFill>
                <a:latin typeface="Arial" charset="0"/>
                <a:cs typeface="Times New Roman" pitchFamily="18" charset="0"/>
              </a:rPr>
              <a:t>Formal</a:t>
            </a:r>
            <a:endParaRPr lang="en-GB" sz="1100">
              <a:solidFill>
                <a:schemeClr val="bg1"/>
              </a:solidFill>
              <a:latin typeface="Book Antiqua" pitchFamily="18" charset="0"/>
              <a:cs typeface="Times New Roman" pitchFamily="18" charset="0"/>
            </a:endParaRPr>
          </a:p>
        </p:txBody>
      </p:sp>
      <p:sp>
        <p:nvSpPr>
          <p:cNvPr id="7" name="EG - Good Day">
            <a:extLst>
              <a:ext uri="{FF2B5EF4-FFF2-40B4-BE49-F238E27FC236}">
                <a16:creationId xmlns:a16="http://schemas.microsoft.com/office/drawing/2014/main" id="{C3766245-59CE-4331-99E4-65932EE0593F}"/>
              </a:ext>
            </a:extLst>
          </p:cNvPr>
          <p:cNvSpPr txBox="1">
            <a:spLocks noChangeArrowheads="1"/>
          </p:cNvSpPr>
          <p:nvPr/>
        </p:nvSpPr>
        <p:spPr bwMode="auto">
          <a:xfrm>
            <a:off x="3145394" y="2859782"/>
            <a:ext cx="1379387" cy="938719"/>
          </a:xfrm>
          <a:prstGeom prst="rect">
            <a:avLst/>
          </a:prstGeom>
          <a:noFill/>
          <a:ln w="25400">
            <a:noFill/>
            <a:miter lim="800000"/>
            <a:headEnd/>
            <a:tailEnd/>
          </a:ln>
          <a:effectLst/>
        </p:spPr>
        <p:txBody>
          <a:bodyPr anchor="t">
            <a:spAutoFit/>
          </a:bodyPr>
          <a:lstStyle/>
          <a:p>
            <a:pPr algn="r"/>
            <a:r>
              <a:rPr lang="en-GB" sz="1100" b="1">
                <a:solidFill>
                  <a:schemeClr val="bg1"/>
                </a:solidFill>
                <a:latin typeface="Arial" charset="0"/>
                <a:cs typeface="Times New Roman" pitchFamily="18" charset="0"/>
              </a:rPr>
              <a:t>Caring</a:t>
            </a:r>
          </a:p>
          <a:p>
            <a:pPr algn="r"/>
            <a:r>
              <a:rPr lang="en-GB" sz="1100" b="1">
                <a:solidFill>
                  <a:schemeClr val="bg1"/>
                </a:solidFill>
                <a:latin typeface="Arial" charset="0"/>
                <a:cs typeface="Times New Roman" pitchFamily="18" charset="0"/>
              </a:rPr>
              <a:t>Encouraging</a:t>
            </a:r>
          </a:p>
          <a:p>
            <a:pPr algn="r"/>
            <a:r>
              <a:rPr lang="en-GB" sz="1100" b="1">
                <a:solidFill>
                  <a:schemeClr val="bg1"/>
                </a:solidFill>
                <a:latin typeface="Arial" charset="0"/>
                <a:cs typeface="Times New Roman" pitchFamily="18" charset="0"/>
              </a:rPr>
              <a:t>Sharing</a:t>
            </a:r>
          </a:p>
          <a:p>
            <a:pPr algn="r"/>
            <a:r>
              <a:rPr lang="en-GB" sz="1100" b="1">
                <a:solidFill>
                  <a:schemeClr val="bg1"/>
                </a:solidFill>
                <a:latin typeface="Arial" charset="0"/>
                <a:cs typeface="Times New Roman" pitchFamily="18" charset="0"/>
              </a:rPr>
              <a:t>Patient</a:t>
            </a:r>
          </a:p>
          <a:p>
            <a:pPr algn="r"/>
            <a:r>
              <a:rPr lang="en-GB" sz="1100" b="1">
                <a:solidFill>
                  <a:schemeClr val="bg1"/>
                </a:solidFill>
                <a:latin typeface="Arial" charset="0"/>
                <a:cs typeface="Times New Roman" pitchFamily="18" charset="0"/>
              </a:rPr>
              <a:t>Relaxed</a:t>
            </a:r>
            <a:endParaRPr lang="en-GB" sz="1100">
              <a:solidFill>
                <a:schemeClr val="bg1"/>
              </a:solidFill>
              <a:latin typeface="Book Antiqua" pitchFamily="18" charset="0"/>
              <a:cs typeface="Times New Roman" pitchFamily="18" charset="0"/>
            </a:endParaRPr>
          </a:p>
        </p:txBody>
      </p:sp>
      <p:sp>
        <p:nvSpPr>
          <p:cNvPr id="8" name="EG - Good Day">
            <a:extLst>
              <a:ext uri="{FF2B5EF4-FFF2-40B4-BE49-F238E27FC236}">
                <a16:creationId xmlns:a16="http://schemas.microsoft.com/office/drawing/2014/main" id="{94D8AECA-166E-4256-B6BF-4331A9B05606}"/>
              </a:ext>
            </a:extLst>
          </p:cNvPr>
          <p:cNvSpPr txBox="1">
            <a:spLocks noChangeArrowheads="1"/>
          </p:cNvSpPr>
          <p:nvPr/>
        </p:nvSpPr>
        <p:spPr bwMode="auto">
          <a:xfrm>
            <a:off x="4619221" y="2859782"/>
            <a:ext cx="1379387" cy="938719"/>
          </a:xfrm>
          <a:prstGeom prst="rect">
            <a:avLst/>
          </a:prstGeom>
          <a:noFill/>
          <a:ln w="25400">
            <a:noFill/>
            <a:miter lim="800000"/>
            <a:headEnd/>
            <a:tailEnd/>
          </a:ln>
          <a:effectLst/>
        </p:spPr>
        <p:txBody>
          <a:bodyPr anchor="t">
            <a:spAutoFit/>
          </a:bodyPr>
          <a:lstStyle/>
          <a:p>
            <a:r>
              <a:rPr lang="en-GB" sz="1100" b="1">
                <a:latin typeface="Arial" charset="0"/>
                <a:cs typeface="Times New Roman" pitchFamily="18" charset="0"/>
              </a:rPr>
              <a:t>Sociable</a:t>
            </a:r>
          </a:p>
          <a:p>
            <a:r>
              <a:rPr lang="en-GB" sz="1100" b="1">
                <a:latin typeface="Arial" charset="0"/>
                <a:cs typeface="Times New Roman" pitchFamily="18" charset="0"/>
              </a:rPr>
              <a:t>Dynamic</a:t>
            </a:r>
          </a:p>
          <a:p>
            <a:r>
              <a:rPr lang="en-GB" sz="1100" b="1">
                <a:latin typeface="Arial" charset="0"/>
                <a:cs typeface="Times New Roman" pitchFamily="18" charset="0"/>
              </a:rPr>
              <a:t>Demonstrative</a:t>
            </a:r>
          </a:p>
          <a:p>
            <a:r>
              <a:rPr lang="en-GB" sz="1100" b="1">
                <a:latin typeface="Arial" charset="0"/>
                <a:cs typeface="Times New Roman" pitchFamily="18" charset="0"/>
              </a:rPr>
              <a:t>Enthusiastic</a:t>
            </a:r>
          </a:p>
          <a:p>
            <a:r>
              <a:rPr lang="en-GB" sz="1100" b="1">
                <a:latin typeface="Arial" charset="0"/>
                <a:cs typeface="Times New Roman" pitchFamily="18" charset="0"/>
              </a:rPr>
              <a:t>Persuasive</a:t>
            </a:r>
            <a:endParaRPr lang="en-GB" sz="1100">
              <a:latin typeface="Book Antiqua" pitchFamily="18" charset="0"/>
              <a:cs typeface="Times New Roman" pitchFamily="18" charset="0"/>
            </a:endParaRPr>
          </a:p>
        </p:txBody>
      </p:sp>
      <p:sp>
        <p:nvSpPr>
          <p:cNvPr id="9" name="EG - Good Day">
            <a:extLst>
              <a:ext uri="{FF2B5EF4-FFF2-40B4-BE49-F238E27FC236}">
                <a16:creationId xmlns:a16="http://schemas.microsoft.com/office/drawing/2014/main" id="{E698490B-936A-4AAE-8E0A-C2A0DFDB822A}"/>
              </a:ext>
            </a:extLst>
          </p:cNvPr>
          <p:cNvSpPr txBox="1">
            <a:spLocks noChangeArrowheads="1"/>
          </p:cNvSpPr>
          <p:nvPr/>
        </p:nvSpPr>
        <p:spPr bwMode="auto">
          <a:xfrm>
            <a:off x="4572728" y="1847221"/>
            <a:ext cx="1379387" cy="938719"/>
          </a:xfrm>
          <a:prstGeom prst="rect">
            <a:avLst/>
          </a:prstGeom>
          <a:noFill/>
          <a:ln w="25400">
            <a:noFill/>
            <a:miter lim="800000"/>
            <a:headEnd/>
            <a:tailEnd/>
          </a:ln>
          <a:effectLst/>
        </p:spPr>
        <p:txBody>
          <a:bodyPr anchor="t">
            <a:spAutoFit/>
          </a:bodyPr>
          <a:lstStyle/>
          <a:p>
            <a:pPr algn="l"/>
            <a:r>
              <a:rPr lang="en-GB" sz="1100" b="1">
                <a:solidFill>
                  <a:schemeClr val="bg1"/>
                </a:solidFill>
                <a:latin typeface="Arial" charset="0"/>
                <a:cs typeface="Times New Roman" pitchFamily="18" charset="0"/>
              </a:rPr>
              <a:t>Competitive</a:t>
            </a:r>
          </a:p>
          <a:p>
            <a:pPr algn="l"/>
            <a:r>
              <a:rPr lang="en-GB" sz="1100" b="1">
                <a:solidFill>
                  <a:schemeClr val="bg1"/>
                </a:solidFill>
                <a:latin typeface="Arial" charset="0"/>
                <a:cs typeface="Times New Roman" pitchFamily="18" charset="0"/>
              </a:rPr>
              <a:t>Demanding</a:t>
            </a:r>
          </a:p>
          <a:p>
            <a:pPr algn="l"/>
            <a:r>
              <a:rPr lang="en-GB" sz="1100" b="1">
                <a:solidFill>
                  <a:schemeClr val="bg1"/>
                </a:solidFill>
                <a:latin typeface="Arial" charset="0"/>
                <a:cs typeface="Times New Roman" pitchFamily="18" charset="0"/>
              </a:rPr>
              <a:t>Determined</a:t>
            </a:r>
          </a:p>
          <a:p>
            <a:pPr algn="l"/>
            <a:r>
              <a:rPr lang="en-GB" sz="1100" b="1">
                <a:solidFill>
                  <a:schemeClr val="bg1"/>
                </a:solidFill>
                <a:latin typeface="Arial" charset="0"/>
                <a:cs typeface="Times New Roman" pitchFamily="18" charset="0"/>
              </a:rPr>
              <a:t>Strong-willed</a:t>
            </a:r>
          </a:p>
          <a:p>
            <a:pPr algn="l"/>
            <a:r>
              <a:rPr lang="en-GB" sz="1100" b="1">
                <a:solidFill>
                  <a:schemeClr val="bg1"/>
                </a:solidFill>
                <a:latin typeface="Arial" charset="0"/>
                <a:cs typeface="Times New Roman" pitchFamily="18" charset="0"/>
              </a:rPr>
              <a:t>Purposeful</a:t>
            </a:r>
            <a:endParaRPr lang="en-GB" sz="1100">
              <a:solidFill>
                <a:schemeClr val="bg1"/>
              </a:solidFill>
              <a:latin typeface="Book Antiqua" pitchFamily="18" charset="0"/>
              <a:cs typeface="Times New Roman" pitchFamily="18" charset="0"/>
            </a:endParaRPr>
          </a:p>
        </p:txBody>
      </p:sp>
    </p:spTree>
    <p:extLst>
      <p:ext uri="{BB962C8B-B14F-4D97-AF65-F5344CB8AC3E}">
        <p14:creationId xmlns:p14="http://schemas.microsoft.com/office/powerpoint/2010/main" val="19470844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10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fade">
                                      <p:cBhvr>
                                        <p:cTn id="17" dur="1000"/>
                                        <p:tgtEl>
                                          <p:spTgt spid="8"/>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fade">
                                      <p:cBhvr>
                                        <p:cTn id="22" dur="1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P spid="8" grpId="0"/>
      <p:bldP spid="9"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picture containing room, drawing&#10;&#10;Description automatically generated">
            <a:extLst>
              <a:ext uri="{FF2B5EF4-FFF2-40B4-BE49-F238E27FC236}">
                <a16:creationId xmlns:a16="http://schemas.microsoft.com/office/drawing/2014/main" id="{329102E7-7BE8-44AC-BAA6-F9DA13123D64}"/>
              </a:ext>
            </a:extLst>
          </p:cNvPr>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2870200" y="1112838"/>
            <a:ext cx="3403600" cy="3403600"/>
          </a:xfrm>
        </p:spPr>
      </p:pic>
      <p:sp>
        <p:nvSpPr>
          <p:cNvPr id="3" name="Title 2">
            <a:extLst>
              <a:ext uri="{FF2B5EF4-FFF2-40B4-BE49-F238E27FC236}">
                <a16:creationId xmlns:a16="http://schemas.microsoft.com/office/drawing/2014/main" id="{6C590CA8-CD34-479C-B8ED-B52BFEAA8D56}"/>
              </a:ext>
            </a:extLst>
          </p:cNvPr>
          <p:cNvSpPr>
            <a:spLocks noGrp="1"/>
          </p:cNvSpPr>
          <p:nvPr>
            <p:ph type="title"/>
          </p:nvPr>
        </p:nvSpPr>
        <p:spPr/>
        <p:txBody>
          <a:bodyPr/>
          <a:lstStyle/>
          <a:p>
            <a:r>
              <a:rPr lang="en-GB"/>
              <a:t>Insights Discovery Colour Energies</a:t>
            </a:r>
          </a:p>
        </p:txBody>
      </p:sp>
      <p:sp>
        <p:nvSpPr>
          <p:cNvPr id="6" name="EG - Good Day">
            <a:extLst>
              <a:ext uri="{FF2B5EF4-FFF2-40B4-BE49-F238E27FC236}">
                <a16:creationId xmlns:a16="http://schemas.microsoft.com/office/drawing/2014/main" id="{D7B3CF19-A4B4-4A95-A6C5-EC000A686B10}"/>
              </a:ext>
            </a:extLst>
          </p:cNvPr>
          <p:cNvSpPr txBox="1">
            <a:spLocks noChangeArrowheads="1"/>
          </p:cNvSpPr>
          <p:nvPr/>
        </p:nvSpPr>
        <p:spPr bwMode="auto">
          <a:xfrm>
            <a:off x="3167803" y="1851670"/>
            <a:ext cx="1379387" cy="938719"/>
          </a:xfrm>
          <a:prstGeom prst="rect">
            <a:avLst/>
          </a:prstGeom>
          <a:noFill/>
          <a:ln w="25400">
            <a:noFill/>
            <a:miter lim="800000"/>
            <a:headEnd/>
            <a:tailEnd/>
          </a:ln>
          <a:effectLst/>
        </p:spPr>
        <p:txBody>
          <a:bodyPr anchor="t">
            <a:spAutoFit/>
          </a:bodyPr>
          <a:lstStyle/>
          <a:p>
            <a:pPr algn="r"/>
            <a:r>
              <a:rPr lang="en-GB" sz="1100" b="1">
                <a:solidFill>
                  <a:schemeClr val="bg1"/>
                </a:solidFill>
                <a:latin typeface="Arial" charset="0"/>
                <a:cs typeface="Times New Roman" pitchFamily="18" charset="0"/>
              </a:rPr>
              <a:t>Cold</a:t>
            </a:r>
          </a:p>
          <a:p>
            <a:pPr algn="r"/>
            <a:r>
              <a:rPr lang="en-GB" sz="1100" b="1">
                <a:solidFill>
                  <a:schemeClr val="bg1"/>
                </a:solidFill>
                <a:latin typeface="Arial" charset="0"/>
                <a:cs typeface="Times New Roman" pitchFamily="18" charset="0"/>
              </a:rPr>
              <a:t>Stuffy</a:t>
            </a:r>
          </a:p>
          <a:p>
            <a:pPr algn="r"/>
            <a:r>
              <a:rPr lang="en-GB" sz="1100" b="1">
                <a:solidFill>
                  <a:schemeClr val="bg1"/>
                </a:solidFill>
                <a:latin typeface="Arial" charset="0"/>
                <a:cs typeface="Times New Roman" pitchFamily="18" charset="0"/>
              </a:rPr>
              <a:t>Indecisive</a:t>
            </a:r>
          </a:p>
          <a:p>
            <a:pPr algn="r"/>
            <a:r>
              <a:rPr lang="en-GB" sz="1100" b="1">
                <a:solidFill>
                  <a:schemeClr val="bg1"/>
                </a:solidFill>
                <a:latin typeface="Arial" charset="0"/>
                <a:cs typeface="Times New Roman" pitchFamily="18" charset="0"/>
              </a:rPr>
              <a:t>Suspicious</a:t>
            </a:r>
          </a:p>
          <a:p>
            <a:pPr algn="r"/>
            <a:r>
              <a:rPr lang="en-GB" sz="1100" b="1">
                <a:solidFill>
                  <a:schemeClr val="bg1"/>
                </a:solidFill>
                <a:latin typeface="Arial" charset="0"/>
                <a:cs typeface="Times New Roman" pitchFamily="18" charset="0"/>
              </a:rPr>
              <a:t>Reserved</a:t>
            </a:r>
            <a:endParaRPr lang="en-GB" sz="1100">
              <a:solidFill>
                <a:schemeClr val="bg1"/>
              </a:solidFill>
              <a:latin typeface="Book Antiqua" pitchFamily="18" charset="0"/>
              <a:cs typeface="Times New Roman" pitchFamily="18" charset="0"/>
            </a:endParaRPr>
          </a:p>
        </p:txBody>
      </p:sp>
      <p:sp>
        <p:nvSpPr>
          <p:cNvPr id="7" name="EG - Good Day">
            <a:extLst>
              <a:ext uri="{FF2B5EF4-FFF2-40B4-BE49-F238E27FC236}">
                <a16:creationId xmlns:a16="http://schemas.microsoft.com/office/drawing/2014/main" id="{C3766245-59CE-4331-99E4-65932EE0593F}"/>
              </a:ext>
            </a:extLst>
          </p:cNvPr>
          <p:cNvSpPr txBox="1">
            <a:spLocks noChangeArrowheads="1"/>
          </p:cNvSpPr>
          <p:nvPr/>
        </p:nvSpPr>
        <p:spPr bwMode="auto">
          <a:xfrm>
            <a:off x="3145394" y="2859782"/>
            <a:ext cx="1379387" cy="938719"/>
          </a:xfrm>
          <a:prstGeom prst="rect">
            <a:avLst/>
          </a:prstGeom>
          <a:noFill/>
          <a:ln w="25400">
            <a:noFill/>
            <a:miter lim="800000"/>
            <a:headEnd/>
            <a:tailEnd/>
          </a:ln>
          <a:effectLst/>
        </p:spPr>
        <p:txBody>
          <a:bodyPr anchor="t">
            <a:spAutoFit/>
          </a:bodyPr>
          <a:lstStyle/>
          <a:p>
            <a:pPr algn="r"/>
            <a:r>
              <a:rPr lang="en-GB" sz="1100" b="1">
                <a:solidFill>
                  <a:schemeClr val="bg1"/>
                </a:solidFill>
                <a:latin typeface="Arial" charset="0"/>
                <a:cs typeface="Times New Roman" pitchFamily="18" charset="0"/>
              </a:rPr>
              <a:t>Stubborn </a:t>
            </a:r>
          </a:p>
          <a:p>
            <a:pPr algn="r"/>
            <a:r>
              <a:rPr lang="en-GB" sz="1100" b="1">
                <a:solidFill>
                  <a:schemeClr val="bg1"/>
                </a:solidFill>
                <a:latin typeface="Arial" charset="0"/>
                <a:cs typeface="Times New Roman" pitchFamily="18" charset="0"/>
              </a:rPr>
              <a:t>Plodding</a:t>
            </a:r>
          </a:p>
          <a:p>
            <a:pPr algn="r"/>
            <a:r>
              <a:rPr lang="en-GB" sz="1100" b="1">
                <a:solidFill>
                  <a:schemeClr val="bg1"/>
                </a:solidFill>
                <a:latin typeface="Arial" charset="0"/>
                <a:cs typeface="Times New Roman" pitchFamily="18" charset="0"/>
              </a:rPr>
              <a:t>Docile</a:t>
            </a:r>
          </a:p>
          <a:p>
            <a:pPr algn="r"/>
            <a:r>
              <a:rPr lang="en-GB" sz="1100" b="1">
                <a:solidFill>
                  <a:schemeClr val="bg1"/>
                </a:solidFill>
                <a:latin typeface="Arial" charset="0"/>
                <a:cs typeface="Times New Roman" pitchFamily="18" charset="0"/>
              </a:rPr>
              <a:t>Bland</a:t>
            </a:r>
          </a:p>
          <a:p>
            <a:pPr algn="r"/>
            <a:r>
              <a:rPr lang="en-GB" sz="1100" b="1">
                <a:solidFill>
                  <a:schemeClr val="bg1"/>
                </a:solidFill>
                <a:latin typeface="Arial" charset="0"/>
                <a:cs typeface="Times New Roman" pitchFamily="18" charset="0"/>
              </a:rPr>
              <a:t>Reliant</a:t>
            </a:r>
          </a:p>
        </p:txBody>
      </p:sp>
      <p:sp>
        <p:nvSpPr>
          <p:cNvPr id="8" name="EG - Good Day">
            <a:extLst>
              <a:ext uri="{FF2B5EF4-FFF2-40B4-BE49-F238E27FC236}">
                <a16:creationId xmlns:a16="http://schemas.microsoft.com/office/drawing/2014/main" id="{94D8AECA-166E-4256-B6BF-4331A9B05606}"/>
              </a:ext>
            </a:extLst>
          </p:cNvPr>
          <p:cNvSpPr txBox="1">
            <a:spLocks noChangeArrowheads="1"/>
          </p:cNvSpPr>
          <p:nvPr/>
        </p:nvSpPr>
        <p:spPr bwMode="auto">
          <a:xfrm>
            <a:off x="4619221" y="2859782"/>
            <a:ext cx="1379387" cy="938719"/>
          </a:xfrm>
          <a:prstGeom prst="rect">
            <a:avLst/>
          </a:prstGeom>
          <a:noFill/>
          <a:ln w="25400">
            <a:noFill/>
            <a:miter lim="800000"/>
            <a:headEnd/>
            <a:tailEnd/>
          </a:ln>
          <a:effectLst/>
        </p:spPr>
        <p:txBody>
          <a:bodyPr anchor="t">
            <a:spAutoFit/>
          </a:bodyPr>
          <a:lstStyle/>
          <a:p>
            <a:r>
              <a:rPr lang="en-GB" sz="1100" b="1">
                <a:latin typeface="Arial" charset="0"/>
                <a:cs typeface="Times New Roman" pitchFamily="18" charset="0"/>
              </a:rPr>
              <a:t>Flamboyant</a:t>
            </a:r>
          </a:p>
          <a:p>
            <a:r>
              <a:rPr lang="en-GB" sz="1100" b="1">
                <a:latin typeface="Arial" charset="0"/>
                <a:cs typeface="Times New Roman" pitchFamily="18" charset="0"/>
              </a:rPr>
              <a:t>Excitable</a:t>
            </a:r>
          </a:p>
          <a:p>
            <a:r>
              <a:rPr lang="en-GB" sz="1100" b="1">
                <a:latin typeface="Arial" charset="0"/>
                <a:cs typeface="Times New Roman" pitchFamily="18" charset="0"/>
              </a:rPr>
              <a:t>Indiscreet</a:t>
            </a:r>
          </a:p>
          <a:p>
            <a:r>
              <a:rPr lang="en-GB" sz="1100" b="1">
                <a:latin typeface="Arial" charset="0"/>
                <a:cs typeface="Times New Roman" pitchFamily="18" charset="0"/>
              </a:rPr>
              <a:t>Frantic</a:t>
            </a:r>
          </a:p>
          <a:p>
            <a:r>
              <a:rPr lang="en-GB" sz="1100" b="1">
                <a:latin typeface="Arial" charset="0"/>
                <a:cs typeface="Times New Roman" pitchFamily="18" charset="0"/>
              </a:rPr>
              <a:t>Hasty</a:t>
            </a:r>
          </a:p>
        </p:txBody>
      </p:sp>
      <p:sp>
        <p:nvSpPr>
          <p:cNvPr id="9" name="EG - Good Day">
            <a:extLst>
              <a:ext uri="{FF2B5EF4-FFF2-40B4-BE49-F238E27FC236}">
                <a16:creationId xmlns:a16="http://schemas.microsoft.com/office/drawing/2014/main" id="{E698490B-936A-4AAE-8E0A-C2A0DFDB822A}"/>
              </a:ext>
            </a:extLst>
          </p:cNvPr>
          <p:cNvSpPr txBox="1">
            <a:spLocks noChangeArrowheads="1"/>
          </p:cNvSpPr>
          <p:nvPr/>
        </p:nvSpPr>
        <p:spPr bwMode="auto">
          <a:xfrm>
            <a:off x="4572728" y="1847221"/>
            <a:ext cx="1379387" cy="938719"/>
          </a:xfrm>
          <a:prstGeom prst="rect">
            <a:avLst/>
          </a:prstGeom>
          <a:noFill/>
          <a:ln w="25400">
            <a:noFill/>
            <a:miter lim="800000"/>
            <a:headEnd/>
            <a:tailEnd/>
          </a:ln>
          <a:effectLst/>
        </p:spPr>
        <p:txBody>
          <a:bodyPr anchor="t">
            <a:spAutoFit/>
          </a:bodyPr>
          <a:lstStyle/>
          <a:p>
            <a:r>
              <a:rPr lang="en-GB" sz="1100" b="1">
                <a:solidFill>
                  <a:schemeClr val="bg1"/>
                </a:solidFill>
                <a:latin typeface="Arial" charset="0"/>
                <a:cs typeface="Times New Roman" pitchFamily="18" charset="0"/>
              </a:rPr>
              <a:t>Driving</a:t>
            </a:r>
          </a:p>
          <a:p>
            <a:r>
              <a:rPr lang="en-GB" sz="1100" b="1">
                <a:solidFill>
                  <a:schemeClr val="bg1"/>
                </a:solidFill>
                <a:latin typeface="Arial" charset="0"/>
                <a:cs typeface="Times New Roman" pitchFamily="18" charset="0"/>
              </a:rPr>
              <a:t>Aggressive</a:t>
            </a:r>
          </a:p>
          <a:p>
            <a:r>
              <a:rPr lang="en-GB" sz="1100" b="1">
                <a:solidFill>
                  <a:schemeClr val="bg1"/>
                </a:solidFill>
                <a:latin typeface="Arial" charset="0"/>
                <a:cs typeface="Times New Roman" pitchFamily="18" charset="0"/>
              </a:rPr>
              <a:t>Controlling</a:t>
            </a:r>
          </a:p>
          <a:p>
            <a:r>
              <a:rPr lang="en-GB" sz="1100" b="1">
                <a:solidFill>
                  <a:schemeClr val="bg1"/>
                </a:solidFill>
                <a:latin typeface="Arial" charset="0"/>
                <a:cs typeface="Times New Roman" pitchFamily="18" charset="0"/>
              </a:rPr>
              <a:t>Intolerant</a:t>
            </a:r>
          </a:p>
          <a:p>
            <a:r>
              <a:rPr lang="en-GB" sz="1100" b="1">
                <a:solidFill>
                  <a:schemeClr val="bg1"/>
                </a:solidFill>
                <a:latin typeface="Arial" charset="0"/>
                <a:cs typeface="Times New Roman" pitchFamily="18" charset="0"/>
              </a:rPr>
              <a:t>Overbearing</a:t>
            </a:r>
          </a:p>
        </p:txBody>
      </p:sp>
      <p:sp>
        <p:nvSpPr>
          <p:cNvPr id="2" name="Thought Bubble: Cloud 1">
            <a:extLst>
              <a:ext uri="{FF2B5EF4-FFF2-40B4-BE49-F238E27FC236}">
                <a16:creationId xmlns:a16="http://schemas.microsoft.com/office/drawing/2014/main" id="{0499DDFC-08C7-060E-B732-0190AAE6D84F}"/>
              </a:ext>
            </a:extLst>
          </p:cNvPr>
          <p:cNvSpPr/>
          <p:nvPr/>
        </p:nvSpPr>
        <p:spPr>
          <a:xfrm rot="2700826">
            <a:off x="6350629" y="1113303"/>
            <a:ext cx="2608028" cy="2144630"/>
          </a:xfrm>
          <a:prstGeom prst="cloudCallout">
            <a:avLst/>
          </a:prstGeom>
          <a:solidFill>
            <a:schemeClr val="accent6">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 name="TextBox 3">
            <a:extLst>
              <a:ext uri="{FF2B5EF4-FFF2-40B4-BE49-F238E27FC236}">
                <a16:creationId xmlns:a16="http://schemas.microsoft.com/office/drawing/2014/main" id="{0AA632AC-31DD-708C-83AE-90D5F6A4BDB2}"/>
              </a:ext>
            </a:extLst>
          </p:cNvPr>
          <p:cNvSpPr txBox="1"/>
          <p:nvPr/>
        </p:nvSpPr>
        <p:spPr>
          <a:xfrm>
            <a:off x="6859839" y="1585453"/>
            <a:ext cx="1893547" cy="1200329"/>
          </a:xfrm>
          <a:prstGeom prst="rect">
            <a:avLst/>
          </a:prstGeom>
          <a:noFill/>
        </p:spPr>
        <p:txBody>
          <a:bodyPr wrap="square" rtlCol="0">
            <a:spAutoFit/>
          </a:bodyPr>
          <a:lstStyle/>
          <a:p>
            <a:r>
              <a:rPr lang="en-GB" b="1" dirty="0">
                <a:solidFill>
                  <a:schemeClr val="bg1"/>
                </a:solidFill>
                <a:effectLst>
                  <a:outerShdw blurRad="38100" dist="38100" dir="2700000" algn="tl">
                    <a:srgbClr val="000000">
                      <a:alpha val="43137"/>
                    </a:srgbClr>
                  </a:outerShdw>
                </a:effectLst>
              </a:rPr>
              <a:t>Record your perceived colour energies in strength order</a:t>
            </a:r>
          </a:p>
        </p:txBody>
      </p:sp>
      <p:sp>
        <p:nvSpPr>
          <p:cNvPr id="10" name="Thought Bubble: Cloud 9">
            <a:extLst>
              <a:ext uri="{FF2B5EF4-FFF2-40B4-BE49-F238E27FC236}">
                <a16:creationId xmlns:a16="http://schemas.microsoft.com/office/drawing/2014/main" id="{AF91FA12-2743-319D-8541-74AA62E95387}"/>
              </a:ext>
            </a:extLst>
          </p:cNvPr>
          <p:cNvSpPr/>
          <p:nvPr/>
        </p:nvSpPr>
        <p:spPr>
          <a:xfrm rot="17903889" flipH="1">
            <a:off x="-44459" y="2341709"/>
            <a:ext cx="3021448" cy="2184094"/>
          </a:xfrm>
          <a:prstGeom prst="cloudCallout">
            <a:avLst/>
          </a:prstGeom>
          <a:solidFill>
            <a:srgbClr val="3BAB8B"/>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a:extLst>
              <a:ext uri="{FF2B5EF4-FFF2-40B4-BE49-F238E27FC236}">
                <a16:creationId xmlns:a16="http://schemas.microsoft.com/office/drawing/2014/main" id="{DC456524-6F35-BD93-AB5B-7CB9C58632F5}"/>
              </a:ext>
            </a:extLst>
          </p:cNvPr>
          <p:cNvSpPr txBox="1"/>
          <p:nvPr/>
        </p:nvSpPr>
        <p:spPr>
          <a:xfrm>
            <a:off x="581263" y="2451978"/>
            <a:ext cx="1819100" cy="1754326"/>
          </a:xfrm>
          <a:prstGeom prst="rect">
            <a:avLst/>
          </a:prstGeom>
          <a:noFill/>
        </p:spPr>
        <p:txBody>
          <a:bodyPr wrap="square" rtlCol="0">
            <a:spAutoFit/>
          </a:bodyPr>
          <a:lstStyle/>
          <a:p>
            <a:pPr algn="ctr"/>
            <a:r>
              <a:rPr lang="en-GB" b="1" dirty="0">
                <a:solidFill>
                  <a:schemeClr val="bg1"/>
                </a:solidFill>
                <a:effectLst>
                  <a:outerShdw blurRad="38100" dist="38100" dir="2700000" algn="tl">
                    <a:srgbClr val="000000">
                      <a:alpha val="43137"/>
                    </a:srgbClr>
                  </a:outerShdw>
                </a:effectLst>
              </a:rPr>
              <a:t> Rename yourself putting the initials of the colour energies at the front of your name</a:t>
            </a:r>
          </a:p>
        </p:txBody>
      </p:sp>
    </p:spTree>
    <p:extLst>
      <p:ext uri="{BB962C8B-B14F-4D97-AF65-F5344CB8AC3E}">
        <p14:creationId xmlns:p14="http://schemas.microsoft.com/office/powerpoint/2010/main" val="20221640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10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fade">
                                      <p:cBhvr>
                                        <p:cTn id="17" dur="1000"/>
                                        <p:tgtEl>
                                          <p:spTgt spid="8"/>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fade">
                                      <p:cBhvr>
                                        <p:cTn id="22" dur="1000"/>
                                        <p:tgtEl>
                                          <p:spTgt spid="9"/>
                                        </p:tgtEl>
                                      </p:cBhvr>
                                    </p:animEffec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0"/>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P spid="8" grpId="0"/>
      <p:bldP spid="9" grpId="0"/>
      <p:bldP spid="2" grpId="0" animBg="1"/>
      <p:bldP spid="4" grpId="0"/>
      <p:bldP spid="10" grpId="0" animBg="1"/>
      <p:bldP spid="11"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descr="A picture containing plate&#10;&#10;Description automatically generated">
            <a:extLst>
              <a:ext uri="{FF2B5EF4-FFF2-40B4-BE49-F238E27FC236}">
                <a16:creationId xmlns:a16="http://schemas.microsoft.com/office/drawing/2014/main" id="{876A4619-AAB4-4213-8B5F-4DAE33959F91}"/>
              </a:ext>
            </a:extLst>
          </p:cNvPr>
          <p:cNvPicPr>
            <a:picLocks noGrp="1" noChangeAspect="1"/>
          </p:cNvPicPr>
          <p:nvPr>
            <p:ph idx="10"/>
          </p:nvPr>
        </p:nvPicPr>
        <p:blipFill>
          <a:blip r:embed="rId3" cstate="print">
            <a:extLst>
              <a:ext uri="{28A0092B-C50C-407E-A947-70E740481C1C}">
                <a14:useLocalDpi xmlns:a14="http://schemas.microsoft.com/office/drawing/2010/main" val="0"/>
              </a:ext>
            </a:extLst>
          </a:blip>
          <a:stretch>
            <a:fillRect/>
          </a:stretch>
        </p:blipFill>
        <p:spPr>
          <a:xfrm>
            <a:off x="835819" y="1112838"/>
            <a:ext cx="3403600" cy="3403600"/>
          </a:xfrm>
        </p:spPr>
      </p:pic>
      <p:sp>
        <p:nvSpPr>
          <p:cNvPr id="5" name="Content Placeholder 4">
            <a:extLst>
              <a:ext uri="{FF2B5EF4-FFF2-40B4-BE49-F238E27FC236}">
                <a16:creationId xmlns:a16="http://schemas.microsoft.com/office/drawing/2014/main" id="{C8A42338-CB1E-4982-9CE9-00900C37E3F3}"/>
              </a:ext>
            </a:extLst>
          </p:cNvPr>
          <p:cNvSpPr>
            <a:spLocks noGrp="1"/>
          </p:cNvSpPr>
          <p:nvPr>
            <p:ph idx="1"/>
          </p:nvPr>
        </p:nvSpPr>
        <p:spPr/>
        <p:txBody>
          <a:bodyPr/>
          <a:lstStyle/>
          <a:p>
            <a:pPr marL="0" indent="0" algn="ctr">
              <a:buNone/>
            </a:pPr>
            <a:r>
              <a:rPr lang="en-GB"/>
              <a:t>We each have all </a:t>
            </a:r>
            <a:br>
              <a:rPr lang="en-GB"/>
            </a:br>
            <a:r>
              <a:rPr lang="en-GB"/>
              <a:t>four colour energies within us; it is the combination of the </a:t>
            </a:r>
            <a:br>
              <a:rPr lang="en-GB"/>
            </a:br>
            <a:r>
              <a:rPr lang="en-GB"/>
              <a:t>four energies that creates the unique </a:t>
            </a:r>
            <a:r>
              <a:rPr lang="en-GB" b="1"/>
              <a:t>YOU</a:t>
            </a:r>
            <a:r>
              <a:rPr lang="en-GB"/>
              <a:t>.</a:t>
            </a:r>
          </a:p>
        </p:txBody>
      </p:sp>
      <p:sp>
        <p:nvSpPr>
          <p:cNvPr id="4" name="Title 3">
            <a:extLst>
              <a:ext uri="{FF2B5EF4-FFF2-40B4-BE49-F238E27FC236}">
                <a16:creationId xmlns:a16="http://schemas.microsoft.com/office/drawing/2014/main" id="{F8700366-CEE6-434C-A4DD-1BBA68519E75}"/>
              </a:ext>
            </a:extLst>
          </p:cNvPr>
          <p:cNvSpPr>
            <a:spLocks noGrp="1"/>
          </p:cNvSpPr>
          <p:nvPr>
            <p:ph type="title"/>
          </p:nvPr>
        </p:nvSpPr>
        <p:spPr/>
        <p:txBody>
          <a:bodyPr/>
          <a:lstStyle/>
          <a:p>
            <a:r>
              <a:rPr lang="en-GB"/>
              <a:t>Your colour energy mix</a:t>
            </a:r>
          </a:p>
        </p:txBody>
      </p:sp>
      <p:pic>
        <p:nvPicPr>
          <p:cNvPr id="2" name="Picture 2" descr="C:\Users\kdodwell\Desktop\CS6 Content\Brand Refresh\Photo_Insights_Landscape_Material\i_land_material_0012.jpg">
            <a:extLst>
              <a:ext uri="{FF2B5EF4-FFF2-40B4-BE49-F238E27FC236}">
                <a16:creationId xmlns:a16="http://schemas.microsoft.com/office/drawing/2014/main" id="{4E7E4DA3-3875-5B69-3D4F-8DDD2847532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1"/>
            <a:ext cx="9231464" cy="5198069"/>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1">
            <a:extLst>
              <a:ext uri="{FF2B5EF4-FFF2-40B4-BE49-F238E27FC236}">
                <a16:creationId xmlns:a16="http://schemas.microsoft.com/office/drawing/2014/main" id="{A6B03C9B-783C-0D67-0CDA-9722000F5E0F}"/>
              </a:ext>
            </a:extLst>
          </p:cNvPr>
          <p:cNvSpPr txBox="1">
            <a:spLocks/>
          </p:cNvSpPr>
          <p:nvPr/>
        </p:nvSpPr>
        <p:spPr>
          <a:xfrm>
            <a:off x="326003" y="157462"/>
            <a:ext cx="8452237" cy="1385588"/>
          </a:xfrm>
          <a:prstGeom prst="rect">
            <a:avLst/>
          </a:prstGeom>
        </p:spPr>
        <p:txBody>
          <a:bodyPr vert="horz" lIns="68580" tIns="34290" rIns="68580" bIns="34290" rtlCol="0" anchor="ctr">
            <a:normAutofit/>
          </a:bodyPr>
          <a:lstStyle>
            <a:lvl1pPr marL="0" indent="0" algn="l" defTabSz="914400" rtl="0" eaLnBrk="1" latinLnBrk="0" hangingPunct="1">
              <a:spcBef>
                <a:spcPct val="20000"/>
              </a:spcBef>
              <a:buFont typeface="Arial" pitchFamily="34" charset="0"/>
              <a:buNone/>
              <a:defRPr sz="3200" kern="1200">
                <a:solidFill>
                  <a:schemeClr val="tx1"/>
                </a:solidFill>
                <a:latin typeface="+mn-lt"/>
                <a:ea typeface="+mn-ea"/>
                <a:cs typeface="+mn-cs"/>
              </a:defRPr>
            </a:lvl1pPr>
            <a:lvl2pPr marL="742950" indent="-285750" algn="l" defTabSz="914400" rtl="0" eaLnBrk="1" latinLnBrk="0" hangingPunct="1">
              <a:spcBef>
                <a:spcPct val="20000"/>
              </a:spcBef>
              <a:buClr>
                <a:srgbClr val="0087BA"/>
              </a:buClr>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Clr>
                <a:srgbClr val="0087BA"/>
              </a:buClr>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Clr>
                <a:srgbClr val="0087BA"/>
              </a:buClr>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Clr>
                <a:srgbClr val="0087BA"/>
              </a:buClr>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defTabSz="685800">
              <a:spcBef>
                <a:spcPts val="0"/>
              </a:spcBef>
            </a:pPr>
            <a:r>
              <a:rPr lang="en-GB" sz="3300" dirty="0">
                <a:solidFill>
                  <a:srgbClr val="FFFFFF"/>
                </a:solidFill>
                <a:latin typeface="Arial"/>
                <a:ea typeface="Sketchetik" pitchFamily="2" charset="0"/>
                <a:cs typeface="Arial" pitchFamily="34" charset="0"/>
              </a:rPr>
              <a:t>Happy with your choice of preferred colour energy, as you believe it to be?</a:t>
            </a:r>
          </a:p>
        </p:txBody>
      </p:sp>
    </p:spTree>
    <p:extLst>
      <p:ext uri="{BB962C8B-B14F-4D97-AF65-F5344CB8AC3E}">
        <p14:creationId xmlns:p14="http://schemas.microsoft.com/office/powerpoint/2010/main" val="329159207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The pros and cons of introducing daily rest breaks">
            <a:extLst>
              <a:ext uri="{FF2B5EF4-FFF2-40B4-BE49-F238E27FC236}">
                <a16:creationId xmlns:a16="http://schemas.microsoft.com/office/drawing/2014/main" id="{9E71F716-9C56-C869-B126-B8690E539FAC}"/>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t="23002" b="17336"/>
          <a:stretch/>
        </p:blipFill>
        <p:spPr bwMode="auto">
          <a:xfrm>
            <a:off x="1485900" y="2143125"/>
            <a:ext cx="6172200" cy="1876425"/>
          </a:xfrm>
          <a:prstGeom prst="rect">
            <a:avLst/>
          </a:prstGeom>
          <a:solidFill>
            <a:srgbClr val="FFFFFF"/>
          </a:solidFill>
        </p:spPr>
      </p:pic>
      <p:sp>
        <p:nvSpPr>
          <p:cNvPr id="3" name="Title 2">
            <a:extLst>
              <a:ext uri="{FF2B5EF4-FFF2-40B4-BE49-F238E27FC236}">
                <a16:creationId xmlns:a16="http://schemas.microsoft.com/office/drawing/2014/main" id="{59409F50-3DB4-AB8F-3C0D-0BD105518858}"/>
              </a:ext>
            </a:extLst>
          </p:cNvPr>
          <p:cNvSpPr>
            <a:spLocks noGrp="1"/>
          </p:cNvSpPr>
          <p:nvPr>
            <p:ph type="title"/>
          </p:nvPr>
        </p:nvSpPr>
        <p:spPr>
          <a:xfrm>
            <a:off x="1485900" y="272653"/>
            <a:ext cx="6172200" cy="1622822"/>
          </a:xfrm>
        </p:spPr>
        <p:txBody>
          <a:bodyPr wrap="square" anchor="t">
            <a:normAutofit/>
          </a:bodyPr>
          <a:lstStyle/>
          <a:p>
            <a:pPr algn="ctr"/>
            <a:r>
              <a:rPr lang="en-GB" dirty="0"/>
              <a:t>Comfort Break – 5 minutes</a:t>
            </a:r>
          </a:p>
        </p:txBody>
      </p:sp>
    </p:spTree>
    <p:extLst>
      <p:ext uri="{BB962C8B-B14F-4D97-AF65-F5344CB8AC3E}">
        <p14:creationId xmlns:p14="http://schemas.microsoft.com/office/powerpoint/2010/main" val="79993216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6"/>
          <p:cNvSpPr>
            <a:spLocks noGrp="1" noChangeArrowheads="1"/>
          </p:cNvSpPr>
          <p:nvPr>
            <p:ph type="title"/>
          </p:nvPr>
        </p:nvSpPr>
        <p:spPr>
          <a:xfrm>
            <a:off x="1485900" y="272653"/>
            <a:ext cx="4873337" cy="1622822"/>
          </a:xfrm>
        </p:spPr>
        <p:txBody>
          <a:bodyPr>
            <a:normAutofit/>
          </a:bodyPr>
          <a:lstStyle/>
          <a:p>
            <a:r>
              <a:rPr lang="en-GB" sz="3300" dirty="0"/>
              <a:t>Colour Energy Exercise</a:t>
            </a:r>
            <a:br>
              <a:rPr lang="en-GB" sz="3300" dirty="0"/>
            </a:br>
            <a:r>
              <a:rPr lang="en-GB" sz="3300" dirty="0"/>
              <a:t>‘A Team Celebration’</a:t>
            </a:r>
            <a:endParaRPr lang="en-US" sz="3300" dirty="0"/>
          </a:p>
        </p:txBody>
      </p:sp>
      <p:pic>
        <p:nvPicPr>
          <p:cNvPr id="1026" name="Picture 2" descr="Colouring Pencils In A Pot Photograph by Leonello Calvetti - Fine Art ...">
            <a:extLst>
              <a:ext uri="{FF2B5EF4-FFF2-40B4-BE49-F238E27FC236}">
                <a16:creationId xmlns:a16="http://schemas.microsoft.com/office/drawing/2014/main" id="{0FC63EDC-A1FC-747A-F9DF-FEBDBC78B89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16705" y="1769627"/>
            <a:ext cx="3576357" cy="2678548"/>
          </a:xfrm>
          <a:prstGeom prst="rect">
            <a:avLst/>
          </a:prstGeom>
          <a:noFill/>
          <a:extLst>
            <a:ext uri="{909E8E84-426E-40DD-AFC4-6F175D3DCCD1}">
              <a14:hiddenFill xmlns:a14="http://schemas.microsoft.com/office/drawing/2010/main">
                <a:solidFill>
                  <a:srgbClr val="FFFFFF"/>
                </a:solidFill>
              </a14:hiddenFill>
            </a:ext>
          </a:extLst>
        </p:spPr>
      </p:pic>
      <p:sp>
        <p:nvSpPr>
          <p:cNvPr id="86019" name="Rectangle 7"/>
          <p:cNvSpPr>
            <a:spLocks noGrp="1" noChangeArrowheads="1"/>
          </p:cNvSpPr>
          <p:nvPr>
            <p:ph idx="4294967295"/>
          </p:nvPr>
        </p:nvSpPr>
        <p:spPr>
          <a:xfrm>
            <a:off x="572494" y="1809750"/>
            <a:ext cx="6676031" cy="2638425"/>
          </a:xfrm>
        </p:spPr>
        <p:txBody>
          <a:bodyPr>
            <a:normAutofit/>
          </a:bodyPr>
          <a:lstStyle/>
          <a:p>
            <a:r>
              <a:rPr lang="en-US" dirty="0">
                <a:solidFill>
                  <a:schemeClr val="tx1">
                    <a:lumMod val="65000"/>
                    <a:lumOff val="35000"/>
                  </a:schemeClr>
                </a:solidFill>
              </a:rPr>
              <a:t>Split into dominant </a:t>
            </a:r>
            <a:r>
              <a:rPr lang="en-US" dirty="0" err="1">
                <a:solidFill>
                  <a:schemeClr val="tx1">
                    <a:lumMod val="65000"/>
                    <a:lumOff val="35000"/>
                  </a:schemeClr>
                </a:solidFill>
              </a:rPr>
              <a:t>colour</a:t>
            </a:r>
            <a:r>
              <a:rPr lang="en-US" dirty="0">
                <a:solidFill>
                  <a:schemeClr val="tx1">
                    <a:lumMod val="65000"/>
                    <a:lumOff val="35000"/>
                  </a:schemeClr>
                </a:solidFill>
              </a:rPr>
              <a:t> groups.</a:t>
            </a:r>
          </a:p>
          <a:p>
            <a:r>
              <a:rPr lang="en-US" dirty="0">
                <a:solidFill>
                  <a:schemeClr val="tx1">
                    <a:lumMod val="65000"/>
                    <a:lumOff val="35000"/>
                  </a:schemeClr>
                </a:solidFill>
              </a:rPr>
              <a:t>Take responsibility for </a:t>
            </a:r>
            <a:r>
              <a:rPr lang="en-US" dirty="0" err="1">
                <a:solidFill>
                  <a:schemeClr val="tx1">
                    <a:lumMod val="65000"/>
                    <a:lumOff val="35000"/>
                  </a:schemeClr>
                </a:solidFill>
              </a:rPr>
              <a:t>organising</a:t>
            </a:r>
            <a:r>
              <a:rPr lang="en-US" dirty="0">
                <a:solidFill>
                  <a:schemeClr val="tx1">
                    <a:lumMod val="65000"/>
                    <a:lumOff val="35000"/>
                  </a:schemeClr>
                </a:solidFill>
              </a:rPr>
              <a:t> a ‘team celebration’. The only requirement is that you must ensure it is successful.</a:t>
            </a:r>
          </a:p>
          <a:p>
            <a:r>
              <a:rPr lang="en-US" dirty="0">
                <a:solidFill>
                  <a:schemeClr val="tx1">
                    <a:lumMod val="65000"/>
                    <a:lumOff val="35000"/>
                  </a:schemeClr>
                </a:solidFill>
              </a:rPr>
              <a:t>You have ten minutes to create a presentation of your ideas.</a:t>
            </a:r>
          </a:p>
        </p:txBody>
      </p:sp>
      <p:pic>
        <p:nvPicPr>
          <p:cNvPr id="4098" name="Picture 2" descr="S:\Published Materials\Brand Resources\Insights Wheels and Models\001_0001_4Type Wheel_enGB.pn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009409" y="160644"/>
            <a:ext cx="1895475" cy="20137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79346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6019">
                                            <p:txEl>
                                              <p:pRg st="0" end="0"/>
                                            </p:txEl>
                                          </p:spTgt>
                                        </p:tgtEl>
                                        <p:attrNameLst>
                                          <p:attrName>style.visibility</p:attrName>
                                        </p:attrNameLst>
                                      </p:cBhvr>
                                      <p:to>
                                        <p:strVal val="visible"/>
                                      </p:to>
                                    </p:set>
                                    <p:animEffect transition="in" filter="fade">
                                      <p:cBhvr>
                                        <p:cTn id="7" dur="500"/>
                                        <p:tgtEl>
                                          <p:spTgt spid="8601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6019">
                                            <p:txEl>
                                              <p:pRg st="1" end="1"/>
                                            </p:txEl>
                                          </p:spTgt>
                                        </p:tgtEl>
                                        <p:attrNameLst>
                                          <p:attrName>style.visibility</p:attrName>
                                        </p:attrNameLst>
                                      </p:cBhvr>
                                      <p:to>
                                        <p:strVal val="visible"/>
                                      </p:to>
                                    </p:set>
                                    <p:animEffect transition="in" filter="fade">
                                      <p:cBhvr>
                                        <p:cTn id="12" dur="500"/>
                                        <p:tgtEl>
                                          <p:spTgt spid="86019">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86019">
                                            <p:txEl>
                                              <p:pRg st="2" end="2"/>
                                            </p:txEl>
                                          </p:spTgt>
                                        </p:tgtEl>
                                        <p:attrNameLst>
                                          <p:attrName>style.visibility</p:attrName>
                                        </p:attrNameLst>
                                      </p:cBhvr>
                                      <p:to>
                                        <p:strVal val="visible"/>
                                      </p:to>
                                    </p:set>
                                    <p:animEffect transition="in" filter="fade">
                                      <p:cBhvr>
                                        <p:cTn id="17" dur="500"/>
                                        <p:tgtEl>
                                          <p:spTgt spid="86019">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6019"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descr="A picture containing plate&#10;&#10;Description automatically generated">
            <a:extLst>
              <a:ext uri="{FF2B5EF4-FFF2-40B4-BE49-F238E27FC236}">
                <a16:creationId xmlns:a16="http://schemas.microsoft.com/office/drawing/2014/main" id="{876A4619-AAB4-4213-8B5F-4DAE33959F91}"/>
              </a:ext>
            </a:extLst>
          </p:cNvPr>
          <p:cNvPicPr>
            <a:picLocks noGrp="1" noChangeAspect="1"/>
          </p:cNvPicPr>
          <p:nvPr>
            <p:ph idx="10"/>
          </p:nvPr>
        </p:nvPicPr>
        <p:blipFill>
          <a:blip r:embed="rId3" cstate="print">
            <a:extLst>
              <a:ext uri="{28A0092B-C50C-407E-A947-70E740481C1C}">
                <a14:useLocalDpi xmlns:a14="http://schemas.microsoft.com/office/drawing/2010/main" val="0"/>
              </a:ext>
            </a:extLst>
          </a:blip>
          <a:stretch>
            <a:fillRect/>
          </a:stretch>
        </p:blipFill>
        <p:spPr>
          <a:xfrm>
            <a:off x="835819" y="1112838"/>
            <a:ext cx="3403600" cy="3403600"/>
          </a:xfrm>
        </p:spPr>
      </p:pic>
      <p:sp>
        <p:nvSpPr>
          <p:cNvPr id="5" name="Content Placeholder 4">
            <a:extLst>
              <a:ext uri="{FF2B5EF4-FFF2-40B4-BE49-F238E27FC236}">
                <a16:creationId xmlns:a16="http://schemas.microsoft.com/office/drawing/2014/main" id="{C8A42338-CB1E-4982-9CE9-00900C37E3F3}"/>
              </a:ext>
            </a:extLst>
          </p:cNvPr>
          <p:cNvSpPr>
            <a:spLocks noGrp="1"/>
          </p:cNvSpPr>
          <p:nvPr>
            <p:ph idx="1"/>
          </p:nvPr>
        </p:nvSpPr>
        <p:spPr/>
        <p:txBody>
          <a:bodyPr/>
          <a:lstStyle/>
          <a:p>
            <a:pPr marL="0" indent="0" algn="ctr">
              <a:buNone/>
            </a:pPr>
            <a:r>
              <a:rPr lang="en-GB"/>
              <a:t>We each have all </a:t>
            </a:r>
            <a:br>
              <a:rPr lang="en-GB"/>
            </a:br>
            <a:r>
              <a:rPr lang="en-GB"/>
              <a:t>four colour energies within us; it is the combination of the </a:t>
            </a:r>
            <a:br>
              <a:rPr lang="en-GB"/>
            </a:br>
            <a:r>
              <a:rPr lang="en-GB"/>
              <a:t>four energies that creates the unique </a:t>
            </a:r>
            <a:r>
              <a:rPr lang="en-GB" b="1"/>
              <a:t>YOU</a:t>
            </a:r>
            <a:r>
              <a:rPr lang="en-GB"/>
              <a:t>.</a:t>
            </a:r>
          </a:p>
        </p:txBody>
      </p:sp>
      <p:sp>
        <p:nvSpPr>
          <p:cNvPr id="4" name="Title 3">
            <a:extLst>
              <a:ext uri="{FF2B5EF4-FFF2-40B4-BE49-F238E27FC236}">
                <a16:creationId xmlns:a16="http://schemas.microsoft.com/office/drawing/2014/main" id="{F8700366-CEE6-434C-A4DD-1BBA68519E75}"/>
              </a:ext>
            </a:extLst>
          </p:cNvPr>
          <p:cNvSpPr>
            <a:spLocks noGrp="1"/>
          </p:cNvSpPr>
          <p:nvPr>
            <p:ph type="title"/>
          </p:nvPr>
        </p:nvSpPr>
        <p:spPr/>
        <p:txBody>
          <a:bodyPr/>
          <a:lstStyle/>
          <a:p>
            <a:r>
              <a:rPr lang="en-GB"/>
              <a:t>Your colour energy mix</a:t>
            </a:r>
          </a:p>
        </p:txBody>
      </p:sp>
      <p:pic>
        <p:nvPicPr>
          <p:cNvPr id="2" name="Picture 2" descr="C:\Users\kdodwell\Desktop\CS6 Content\Brand Refresh\Photo_Insights_Landscape_Material\i_land_material_0012.jpg">
            <a:extLst>
              <a:ext uri="{FF2B5EF4-FFF2-40B4-BE49-F238E27FC236}">
                <a16:creationId xmlns:a16="http://schemas.microsoft.com/office/drawing/2014/main" id="{4E7E4DA3-3875-5B69-3D4F-8DDD2847532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1"/>
            <a:ext cx="9231464" cy="5198069"/>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1">
            <a:extLst>
              <a:ext uri="{FF2B5EF4-FFF2-40B4-BE49-F238E27FC236}">
                <a16:creationId xmlns:a16="http://schemas.microsoft.com/office/drawing/2014/main" id="{A6B03C9B-783C-0D67-0CDA-9722000F5E0F}"/>
              </a:ext>
            </a:extLst>
          </p:cNvPr>
          <p:cNvSpPr txBox="1">
            <a:spLocks/>
          </p:cNvSpPr>
          <p:nvPr/>
        </p:nvSpPr>
        <p:spPr>
          <a:xfrm>
            <a:off x="326003" y="157462"/>
            <a:ext cx="8452237" cy="1385588"/>
          </a:xfrm>
          <a:prstGeom prst="rect">
            <a:avLst/>
          </a:prstGeom>
        </p:spPr>
        <p:txBody>
          <a:bodyPr vert="horz" lIns="68580" tIns="34290" rIns="68580" bIns="34290" rtlCol="0" anchor="ctr">
            <a:normAutofit/>
          </a:bodyPr>
          <a:lstStyle>
            <a:lvl1pPr marL="0" indent="0" algn="l" defTabSz="914400" rtl="0" eaLnBrk="1" latinLnBrk="0" hangingPunct="1">
              <a:spcBef>
                <a:spcPct val="20000"/>
              </a:spcBef>
              <a:buFont typeface="Arial" pitchFamily="34" charset="0"/>
              <a:buNone/>
              <a:defRPr sz="3200" kern="1200">
                <a:solidFill>
                  <a:schemeClr val="tx1"/>
                </a:solidFill>
                <a:latin typeface="+mn-lt"/>
                <a:ea typeface="+mn-ea"/>
                <a:cs typeface="+mn-cs"/>
              </a:defRPr>
            </a:lvl1pPr>
            <a:lvl2pPr marL="742950" indent="-285750" algn="l" defTabSz="914400" rtl="0" eaLnBrk="1" latinLnBrk="0" hangingPunct="1">
              <a:spcBef>
                <a:spcPct val="20000"/>
              </a:spcBef>
              <a:buClr>
                <a:srgbClr val="0087BA"/>
              </a:buClr>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Clr>
                <a:srgbClr val="0087BA"/>
              </a:buClr>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Clr>
                <a:srgbClr val="0087BA"/>
              </a:buClr>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Clr>
                <a:srgbClr val="0087BA"/>
              </a:buClr>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l" defTabSz="685800" rtl="0" eaLnBrk="1" fontAlgn="auto" latinLnBrk="0" hangingPunct="1">
              <a:lnSpc>
                <a:spcPct val="100000"/>
              </a:lnSpc>
              <a:spcBef>
                <a:spcPts val="0"/>
              </a:spcBef>
              <a:spcAft>
                <a:spcPts val="0"/>
              </a:spcAft>
              <a:buClrTx/>
              <a:buSzTx/>
              <a:buFont typeface="Arial" pitchFamily="34" charset="0"/>
              <a:buNone/>
              <a:tabLst/>
              <a:defRPr/>
            </a:pPr>
            <a:r>
              <a:rPr lang="en-GB" sz="3300" dirty="0">
                <a:solidFill>
                  <a:srgbClr val="FFFFFF"/>
                </a:solidFill>
                <a:latin typeface="Arial"/>
                <a:ea typeface="Sketchetik" pitchFamily="2" charset="0"/>
                <a:cs typeface="Arial" pitchFamily="34" charset="0"/>
              </a:rPr>
              <a:t>Still h</a:t>
            </a:r>
            <a:r>
              <a:rPr kumimoji="0" lang="en-GB" sz="3300" b="0" i="0" u="none" strike="noStrike" kern="1200" cap="none" spc="0" normalizeH="0" baseline="0" noProof="0" dirty="0" err="1">
                <a:ln>
                  <a:noFill/>
                </a:ln>
                <a:solidFill>
                  <a:srgbClr val="FFFFFF"/>
                </a:solidFill>
                <a:effectLst/>
                <a:uLnTx/>
                <a:uFillTx/>
                <a:latin typeface="Arial"/>
                <a:ea typeface="Sketchetik" pitchFamily="2" charset="0"/>
                <a:cs typeface="Arial" pitchFamily="34" charset="0"/>
              </a:rPr>
              <a:t>appy</a:t>
            </a:r>
            <a:r>
              <a:rPr kumimoji="0" lang="en-GB" sz="3300" b="0" i="0" u="none" strike="noStrike" kern="1200" cap="none" spc="0" normalizeH="0" baseline="0" noProof="0" dirty="0">
                <a:ln>
                  <a:noFill/>
                </a:ln>
                <a:solidFill>
                  <a:srgbClr val="FFFFFF"/>
                </a:solidFill>
                <a:effectLst/>
                <a:uLnTx/>
                <a:uFillTx/>
                <a:latin typeface="Arial"/>
                <a:ea typeface="Sketchetik" pitchFamily="2" charset="0"/>
                <a:cs typeface="Arial" pitchFamily="34" charset="0"/>
              </a:rPr>
              <a:t> with your choice of preferred colour energy, as you believe it to be?</a:t>
            </a:r>
          </a:p>
        </p:txBody>
      </p:sp>
    </p:spTree>
    <p:extLst>
      <p:ext uri="{BB962C8B-B14F-4D97-AF65-F5344CB8AC3E}">
        <p14:creationId xmlns:p14="http://schemas.microsoft.com/office/powerpoint/2010/main" val="213283878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81EAAA3C-A19A-4BD6-8E0F-92665219F4D5}"/>
              </a:ext>
            </a:extLst>
          </p:cNvPr>
          <p:cNvSpPr>
            <a:spLocks noGrp="1"/>
          </p:cNvSpPr>
          <p:nvPr>
            <p:ph type="ctrTitle"/>
          </p:nvPr>
        </p:nvSpPr>
        <p:spPr/>
        <p:txBody>
          <a:bodyPr/>
          <a:lstStyle/>
          <a:p>
            <a:r>
              <a:rPr lang="en-GB" dirty="0">
                <a:latin typeface="Arial"/>
                <a:cs typeface="Arial"/>
              </a:rPr>
              <a:t>The Jungian Preferences</a:t>
            </a:r>
            <a:endParaRPr lang="en-GB" dirty="0"/>
          </a:p>
        </p:txBody>
      </p:sp>
      <p:sp>
        <p:nvSpPr>
          <p:cNvPr id="3" name="Subtitle 2">
            <a:extLst>
              <a:ext uri="{FF2B5EF4-FFF2-40B4-BE49-F238E27FC236}">
                <a16:creationId xmlns:a16="http://schemas.microsoft.com/office/drawing/2014/main" id="{BFF8461F-7F88-4B0F-981A-5614E15A3709}"/>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38829210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20479C9-886B-475C-BF26-DAC6C38B9F88}"/>
              </a:ext>
            </a:extLst>
          </p:cNvPr>
          <p:cNvSpPr>
            <a:spLocks noGrp="1"/>
          </p:cNvSpPr>
          <p:nvPr>
            <p:ph type="title"/>
          </p:nvPr>
        </p:nvSpPr>
        <p:spPr/>
        <p:txBody>
          <a:bodyPr/>
          <a:lstStyle/>
          <a:p>
            <a:r>
              <a:rPr lang="en-GB"/>
              <a:t>The Jungian preferences</a:t>
            </a:r>
          </a:p>
        </p:txBody>
      </p:sp>
      <p:pic>
        <p:nvPicPr>
          <p:cNvPr id="9" name="Content Placeholder 8" descr="A picture containing drawing&#10;&#10;Description automatically generated">
            <a:extLst>
              <a:ext uri="{FF2B5EF4-FFF2-40B4-BE49-F238E27FC236}">
                <a16:creationId xmlns:a16="http://schemas.microsoft.com/office/drawing/2014/main" id="{66B2E3F2-9DEF-4F94-8D2F-3943B874E348}"/>
              </a:ext>
            </a:extLst>
          </p:cNvPr>
          <p:cNvPicPr>
            <a:picLocks noGrp="1" noChangeAspect="1"/>
          </p:cNvPicPr>
          <p:nvPr>
            <p:ph idx="10"/>
          </p:nvPr>
        </p:nvPicPr>
        <p:blipFill>
          <a:blip r:embed="rId3" cstate="print">
            <a:extLst>
              <a:ext uri="{28A0092B-C50C-407E-A947-70E740481C1C}">
                <a14:useLocalDpi xmlns:a14="http://schemas.microsoft.com/office/drawing/2010/main" val="0"/>
              </a:ext>
            </a:extLst>
          </a:blip>
          <a:stretch>
            <a:fillRect/>
          </a:stretch>
        </p:blipFill>
        <p:spPr>
          <a:xfrm>
            <a:off x="899592" y="1491630"/>
            <a:ext cx="3024336" cy="2519711"/>
          </a:xfrm>
        </p:spPr>
      </p:pic>
      <p:sp>
        <p:nvSpPr>
          <p:cNvPr id="6" name="Content Placeholder 5">
            <a:extLst>
              <a:ext uri="{FF2B5EF4-FFF2-40B4-BE49-F238E27FC236}">
                <a16:creationId xmlns:a16="http://schemas.microsoft.com/office/drawing/2014/main" id="{A18A1D84-7B8C-48D0-89FF-EF8F3BB74137}"/>
              </a:ext>
            </a:extLst>
          </p:cNvPr>
          <p:cNvSpPr>
            <a:spLocks noGrp="1"/>
          </p:cNvSpPr>
          <p:nvPr>
            <p:ph idx="1"/>
          </p:nvPr>
        </p:nvSpPr>
        <p:spPr/>
        <p:txBody>
          <a:bodyPr>
            <a:normAutofit lnSpcReduction="10000"/>
          </a:bodyPr>
          <a:lstStyle/>
          <a:p>
            <a:pPr marL="0" indent="0" algn="ctr">
              <a:spcBef>
                <a:spcPts val="600"/>
              </a:spcBef>
              <a:spcAft>
                <a:spcPts val="600"/>
              </a:spcAft>
              <a:buNone/>
            </a:pPr>
            <a:r>
              <a:rPr lang="en-GB"/>
              <a:t>“Every advance, </a:t>
            </a:r>
            <a:br>
              <a:rPr lang="en-GB"/>
            </a:br>
            <a:r>
              <a:rPr lang="en-GB"/>
              <a:t>every conceptual achievement of mankind has been connected with an advance in self awareness.”</a:t>
            </a:r>
          </a:p>
          <a:p>
            <a:pPr marL="0" indent="0" algn="ctr">
              <a:buNone/>
            </a:pPr>
            <a:r>
              <a:rPr lang="en-GB" sz="1600"/>
              <a:t>– Dr Carl G Jung</a:t>
            </a:r>
          </a:p>
          <a:p>
            <a:endParaRPr lang="en-GB"/>
          </a:p>
        </p:txBody>
      </p:sp>
    </p:spTree>
    <p:extLst>
      <p:ext uri="{BB962C8B-B14F-4D97-AF65-F5344CB8AC3E}">
        <p14:creationId xmlns:p14="http://schemas.microsoft.com/office/powerpoint/2010/main" val="408720116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a:t>Your ‘attitude’</a:t>
            </a:r>
          </a:p>
        </p:txBody>
      </p:sp>
      <p:grpSp>
        <p:nvGrpSpPr>
          <p:cNvPr id="79" name="Group 78"/>
          <p:cNvGrpSpPr/>
          <p:nvPr/>
        </p:nvGrpSpPr>
        <p:grpSpPr>
          <a:xfrm>
            <a:off x="2415336" y="1765049"/>
            <a:ext cx="4316904" cy="128592"/>
            <a:chOff x="3149600" y="1496149"/>
            <a:chExt cx="2844800" cy="177800"/>
          </a:xfrm>
        </p:grpSpPr>
        <p:cxnSp>
          <p:nvCxnSpPr>
            <p:cNvPr id="80" name="Straight Arrow Connector 79"/>
            <p:cNvCxnSpPr/>
            <p:nvPr/>
          </p:nvCxnSpPr>
          <p:spPr>
            <a:xfrm>
              <a:off x="3149600" y="1590605"/>
              <a:ext cx="2844800" cy="1588"/>
            </a:xfrm>
            <a:prstGeom prst="straightConnector1">
              <a:avLst/>
            </a:prstGeom>
            <a:ln>
              <a:solidFill>
                <a:schemeClr val="bg1">
                  <a:lumMod val="50000"/>
                </a:schemeClr>
              </a:solidFill>
              <a:headEnd type="arrow"/>
              <a:tailEnd type="arrow"/>
            </a:ln>
          </p:spPr>
          <p:style>
            <a:lnRef idx="1">
              <a:schemeClr val="accent1"/>
            </a:lnRef>
            <a:fillRef idx="0">
              <a:schemeClr val="accent1"/>
            </a:fillRef>
            <a:effectRef idx="0">
              <a:schemeClr val="accent1"/>
            </a:effectRef>
            <a:fontRef idx="minor">
              <a:schemeClr val="tx1"/>
            </a:fontRef>
          </p:style>
        </p:cxnSp>
        <p:cxnSp>
          <p:nvCxnSpPr>
            <p:cNvPr id="81" name="Straight Connector 80"/>
            <p:cNvCxnSpPr/>
            <p:nvPr/>
          </p:nvCxnSpPr>
          <p:spPr>
            <a:xfrm rot="5400000" flipH="1" flipV="1">
              <a:off x="4508500" y="1584255"/>
              <a:ext cx="177800" cy="1588"/>
            </a:xfrm>
            <a:prstGeom prst="line">
              <a:avLst/>
            </a:prstGeom>
            <a:ln>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grpSp>
      <p:sp>
        <p:nvSpPr>
          <p:cNvPr id="82" name="TextBox 81"/>
          <p:cNvSpPr txBox="1"/>
          <p:nvPr/>
        </p:nvSpPr>
        <p:spPr>
          <a:xfrm>
            <a:off x="611560" y="1283442"/>
            <a:ext cx="1724025" cy="2897396"/>
          </a:xfrm>
          <a:prstGeom prst="rect">
            <a:avLst/>
          </a:prstGeom>
          <a:noFill/>
        </p:spPr>
        <p:txBody>
          <a:bodyPr wrap="square" rtlCol="0">
            <a:spAutoFit/>
          </a:bodyPr>
          <a:lstStyle/>
          <a:p>
            <a:pPr>
              <a:lnSpc>
                <a:spcPct val="150000"/>
              </a:lnSpc>
            </a:pPr>
            <a:r>
              <a:rPr lang="en-GB" sz="1500" b="1">
                <a:latin typeface="Arial" pitchFamily="34" charset="0"/>
                <a:cs typeface="Arial" pitchFamily="34" charset="0"/>
              </a:rPr>
              <a:t>Introversion</a:t>
            </a:r>
            <a:endParaRPr lang="en-GB" sz="1350">
              <a:latin typeface="Arial" pitchFamily="34" charset="0"/>
              <a:cs typeface="Arial" pitchFamily="34" charset="0"/>
            </a:endParaRPr>
          </a:p>
          <a:p>
            <a:pPr>
              <a:lnSpc>
                <a:spcPct val="150000"/>
              </a:lnSpc>
            </a:pPr>
            <a:r>
              <a:rPr lang="en-GB" sz="1200">
                <a:latin typeface="Arial" pitchFamily="34" charset="0"/>
                <a:cs typeface="Arial" pitchFamily="34" charset="0"/>
              </a:rPr>
              <a:t>Quiet</a:t>
            </a:r>
          </a:p>
          <a:p>
            <a:pPr>
              <a:lnSpc>
                <a:spcPct val="150000"/>
              </a:lnSpc>
            </a:pPr>
            <a:r>
              <a:rPr lang="en-GB" sz="1200">
                <a:latin typeface="Arial" pitchFamily="34" charset="0"/>
                <a:cs typeface="Arial" pitchFamily="34" charset="0"/>
              </a:rPr>
              <a:t>Observant</a:t>
            </a:r>
          </a:p>
          <a:p>
            <a:pPr>
              <a:lnSpc>
                <a:spcPct val="150000"/>
              </a:lnSpc>
            </a:pPr>
            <a:r>
              <a:rPr lang="en-GB" sz="1200">
                <a:latin typeface="Arial" pitchFamily="34" charset="0"/>
                <a:cs typeface="Arial" pitchFamily="34" charset="0"/>
              </a:rPr>
              <a:t>Inwardly focused</a:t>
            </a:r>
          </a:p>
          <a:p>
            <a:pPr>
              <a:lnSpc>
                <a:spcPct val="150000"/>
              </a:lnSpc>
            </a:pPr>
            <a:r>
              <a:rPr lang="en-GB" sz="1200">
                <a:latin typeface="Arial" pitchFamily="34" charset="0"/>
                <a:cs typeface="Arial" pitchFamily="34" charset="0"/>
              </a:rPr>
              <a:t>Depth focused</a:t>
            </a:r>
          </a:p>
          <a:p>
            <a:pPr>
              <a:lnSpc>
                <a:spcPct val="150000"/>
              </a:lnSpc>
            </a:pPr>
            <a:r>
              <a:rPr lang="en-GB" sz="1200">
                <a:latin typeface="Arial" pitchFamily="34" charset="0"/>
                <a:cs typeface="Arial" pitchFamily="34" charset="0"/>
              </a:rPr>
              <a:t>Intimate</a:t>
            </a:r>
          </a:p>
          <a:p>
            <a:pPr>
              <a:lnSpc>
                <a:spcPct val="150000"/>
              </a:lnSpc>
            </a:pPr>
            <a:r>
              <a:rPr lang="en-GB" sz="1200">
                <a:latin typeface="Arial" pitchFamily="34" charset="0"/>
                <a:cs typeface="Arial" pitchFamily="34" charset="0"/>
              </a:rPr>
              <a:t>Reserved	</a:t>
            </a:r>
          </a:p>
          <a:p>
            <a:pPr>
              <a:lnSpc>
                <a:spcPct val="150000"/>
              </a:lnSpc>
            </a:pPr>
            <a:r>
              <a:rPr lang="en-GB" sz="1200">
                <a:latin typeface="Arial" pitchFamily="34" charset="0"/>
                <a:cs typeface="Arial" pitchFamily="34" charset="0"/>
              </a:rPr>
              <a:t>Reflective</a:t>
            </a:r>
          </a:p>
          <a:p>
            <a:pPr>
              <a:lnSpc>
                <a:spcPct val="150000"/>
              </a:lnSpc>
            </a:pPr>
            <a:r>
              <a:rPr lang="en-GB" sz="1200">
                <a:latin typeface="Arial" pitchFamily="34" charset="0"/>
                <a:cs typeface="Arial" pitchFamily="34" charset="0"/>
              </a:rPr>
              <a:t>Thoughtful</a:t>
            </a:r>
          </a:p>
          <a:p>
            <a:pPr>
              <a:lnSpc>
                <a:spcPct val="150000"/>
              </a:lnSpc>
            </a:pPr>
            <a:r>
              <a:rPr lang="en-GB" sz="1200">
                <a:latin typeface="Arial" pitchFamily="34" charset="0"/>
                <a:cs typeface="Arial" pitchFamily="34" charset="0"/>
              </a:rPr>
              <a:t>Cautious</a:t>
            </a:r>
          </a:p>
        </p:txBody>
      </p:sp>
      <p:sp>
        <p:nvSpPr>
          <p:cNvPr id="83" name="TextBox 82"/>
          <p:cNvSpPr txBox="1"/>
          <p:nvPr/>
        </p:nvSpPr>
        <p:spPr>
          <a:xfrm>
            <a:off x="6516216" y="1283442"/>
            <a:ext cx="1724025" cy="2897396"/>
          </a:xfrm>
          <a:prstGeom prst="rect">
            <a:avLst/>
          </a:prstGeom>
          <a:noFill/>
        </p:spPr>
        <p:txBody>
          <a:bodyPr wrap="square" rtlCol="0">
            <a:spAutoFit/>
          </a:bodyPr>
          <a:lstStyle/>
          <a:p>
            <a:pPr algn="r">
              <a:lnSpc>
                <a:spcPct val="150000"/>
              </a:lnSpc>
            </a:pPr>
            <a:r>
              <a:rPr lang="en-GB" sz="1500" b="1">
                <a:latin typeface="Arial" pitchFamily="34" charset="0"/>
                <a:cs typeface="Arial" pitchFamily="34" charset="0"/>
              </a:rPr>
              <a:t>Extraversion</a:t>
            </a:r>
            <a:endParaRPr lang="en-GB" sz="1200">
              <a:latin typeface="Arial" pitchFamily="34" charset="0"/>
              <a:cs typeface="Arial" pitchFamily="34" charset="0"/>
            </a:endParaRPr>
          </a:p>
          <a:p>
            <a:pPr algn="r">
              <a:lnSpc>
                <a:spcPct val="150000"/>
              </a:lnSpc>
            </a:pPr>
            <a:r>
              <a:rPr lang="en-GB" sz="1200">
                <a:latin typeface="Arial" pitchFamily="34" charset="0"/>
                <a:cs typeface="Arial" pitchFamily="34" charset="0"/>
              </a:rPr>
              <a:t>Talkative</a:t>
            </a:r>
          </a:p>
          <a:p>
            <a:pPr algn="r">
              <a:lnSpc>
                <a:spcPct val="150000"/>
              </a:lnSpc>
            </a:pPr>
            <a:r>
              <a:rPr lang="en-GB" sz="1200">
                <a:latin typeface="Arial" pitchFamily="34" charset="0"/>
                <a:cs typeface="Arial" pitchFamily="34" charset="0"/>
              </a:rPr>
              <a:t>Involved</a:t>
            </a:r>
          </a:p>
          <a:p>
            <a:pPr algn="r">
              <a:lnSpc>
                <a:spcPct val="150000"/>
              </a:lnSpc>
            </a:pPr>
            <a:r>
              <a:rPr lang="en-GB" sz="1200">
                <a:latin typeface="Arial" pitchFamily="34" charset="0"/>
                <a:cs typeface="Arial" pitchFamily="34" charset="0"/>
              </a:rPr>
              <a:t>Outwardly focused</a:t>
            </a:r>
          </a:p>
          <a:p>
            <a:pPr algn="r">
              <a:lnSpc>
                <a:spcPct val="150000"/>
              </a:lnSpc>
            </a:pPr>
            <a:r>
              <a:rPr lang="en-GB" sz="1200">
                <a:latin typeface="Arial" pitchFamily="34" charset="0"/>
                <a:cs typeface="Arial" pitchFamily="34" charset="0"/>
              </a:rPr>
              <a:t>Breadth focused</a:t>
            </a:r>
          </a:p>
          <a:p>
            <a:pPr algn="r">
              <a:lnSpc>
                <a:spcPct val="150000"/>
              </a:lnSpc>
            </a:pPr>
            <a:r>
              <a:rPr lang="en-GB" sz="1200">
                <a:latin typeface="Arial" pitchFamily="34" charset="0"/>
                <a:cs typeface="Arial" pitchFamily="34" charset="0"/>
              </a:rPr>
              <a:t>Gregarious</a:t>
            </a:r>
          </a:p>
          <a:p>
            <a:pPr algn="r">
              <a:lnSpc>
                <a:spcPct val="150000"/>
              </a:lnSpc>
            </a:pPr>
            <a:r>
              <a:rPr lang="en-GB" sz="1200">
                <a:latin typeface="Arial" pitchFamily="34" charset="0"/>
                <a:cs typeface="Arial" pitchFamily="34" charset="0"/>
              </a:rPr>
              <a:t>Outgoing</a:t>
            </a:r>
          </a:p>
          <a:p>
            <a:pPr algn="r">
              <a:lnSpc>
                <a:spcPct val="150000"/>
              </a:lnSpc>
            </a:pPr>
            <a:r>
              <a:rPr lang="en-GB" sz="1200">
                <a:latin typeface="Arial" pitchFamily="34" charset="0"/>
                <a:cs typeface="Arial" pitchFamily="34" charset="0"/>
              </a:rPr>
              <a:t>Action oriented</a:t>
            </a:r>
          </a:p>
          <a:p>
            <a:pPr algn="r">
              <a:lnSpc>
                <a:spcPct val="150000"/>
              </a:lnSpc>
            </a:pPr>
            <a:r>
              <a:rPr lang="en-GB" sz="1200">
                <a:latin typeface="Arial" pitchFamily="34" charset="0"/>
                <a:cs typeface="Arial" pitchFamily="34" charset="0"/>
              </a:rPr>
              <a:t>Outspoken</a:t>
            </a:r>
          </a:p>
          <a:p>
            <a:pPr algn="r">
              <a:lnSpc>
                <a:spcPct val="150000"/>
              </a:lnSpc>
            </a:pPr>
            <a:r>
              <a:rPr lang="en-GB" sz="1200">
                <a:latin typeface="Arial" pitchFamily="34" charset="0"/>
                <a:cs typeface="Arial" pitchFamily="34" charset="0"/>
              </a:rPr>
              <a:t>Bold</a:t>
            </a:r>
          </a:p>
        </p:txBody>
      </p:sp>
      <p:grpSp>
        <p:nvGrpSpPr>
          <p:cNvPr id="84" name="Group 83"/>
          <p:cNvGrpSpPr/>
          <p:nvPr/>
        </p:nvGrpSpPr>
        <p:grpSpPr>
          <a:xfrm>
            <a:off x="2411760" y="2035635"/>
            <a:ext cx="4316904" cy="133350"/>
            <a:chOff x="3149600" y="1856930"/>
            <a:chExt cx="2844800" cy="177800"/>
          </a:xfrm>
        </p:grpSpPr>
        <p:cxnSp>
          <p:nvCxnSpPr>
            <p:cNvPr id="85" name="Straight Arrow Connector 84"/>
            <p:cNvCxnSpPr/>
            <p:nvPr/>
          </p:nvCxnSpPr>
          <p:spPr>
            <a:xfrm>
              <a:off x="3149600" y="1951386"/>
              <a:ext cx="2844800" cy="1588"/>
            </a:xfrm>
            <a:prstGeom prst="straightConnector1">
              <a:avLst/>
            </a:prstGeom>
            <a:ln>
              <a:solidFill>
                <a:schemeClr val="bg1">
                  <a:lumMod val="50000"/>
                </a:schemeClr>
              </a:solidFill>
              <a:headEnd type="arrow"/>
              <a:tailEnd type="arrow"/>
            </a:ln>
          </p:spPr>
          <p:style>
            <a:lnRef idx="1">
              <a:schemeClr val="accent1"/>
            </a:lnRef>
            <a:fillRef idx="0">
              <a:schemeClr val="accent1"/>
            </a:fillRef>
            <a:effectRef idx="0">
              <a:schemeClr val="accent1"/>
            </a:effectRef>
            <a:fontRef idx="minor">
              <a:schemeClr val="tx1"/>
            </a:fontRef>
          </p:style>
        </p:cxnSp>
        <p:cxnSp>
          <p:nvCxnSpPr>
            <p:cNvPr id="86" name="Straight Connector 85"/>
            <p:cNvCxnSpPr/>
            <p:nvPr/>
          </p:nvCxnSpPr>
          <p:spPr>
            <a:xfrm rot="5400000" flipH="1" flipV="1">
              <a:off x="4508500" y="1945036"/>
              <a:ext cx="177800" cy="1588"/>
            </a:xfrm>
            <a:prstGeom prst="line">
              <a:avLst/>
            </a:prstGeom>
            <a:ln>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grpSp>
      <p:grpSp>
        <p:nvGrpSpPr>
          <p:cNvPr id="87" name="Group 86"/>
          <p:cNvGrpSpPr/>
          <p:nvPr/>
        </p:nvGrpSpPr>
        <p:grpSpPr>
          <a:xfrm>
            <a:off x="2411760" y="2306221"/>
            <a:ext cx="4316904" cy="133350"/>
            <a:chOff x="3149600" y="2217711"/>
            <a:chExt cx="2844800" cy="177800"/>
          </a:xfrm>
        </p:grpSpPr>
        <p:cxnSp>
          <p:nvCxnSpPr>
            <p:cNvPr id="88" name="Straight Arrow Connector 87"/>
            <p:cNvCxnSpPr/>
            <p:nvPr/>
          </p:nvCxnSpPr>
          <p:spPr>
            <a:xfrm>
              <a:off x="3149600" y="2312167"/>
              <a:ext cx="2844800" cy="1588"/>
            </a:xfrm>
            <a:prstGeom prst="straightConnector1">
              <a:avLst/>
            </a:prstGeom>
            <a:ln>
              <a:solidFill>
                <a:schemeClr val="bg1">
                  <a:lumMod val="50000"/>
                </a:schemeClr>
              </a:solidFill>
              <a:headEnd type="arrow"/>
              <a:tailEnd type="arrow"/>
            </a:ln>
          </p:spPr>
          <p:style>
            <a:lnRef idx="1">
              <a:schemeClr val="accent1"/>
            </a:lnRef>
            <a:fillRef idx="0">
              <a:schemeClr val="accent1"/>
            </a:fillRef>
            <a:effectRef idx="0">
              <a:schemeClr val="accent1"/>
            </a:effectRef>
            <a:fontRef idx="minor">
              <a:schemeClr val="tx1"/>
            </a:fontRef>
          </p:style>
        </p:cxnSp>
        <p:cxnSp>
          <p:nvCxnSpPr>
            <p:cNvPr id="89" name="Straight Connector 88"/>
            <p:cNvCxnSpPr/>
            <p:nvPr/>
          </p:nvCxnSpPr>
          <p:spPr>
            <a:xfrm rot="5400000" flipH="1" flipV="1">
              <a:off x="4508500" y="2305817"/>
              <a:ext cx="177800" cy="1588"/>
            </a:xfrm>
            <a:prstGeom prst="line">
              <a:avLst/>
            </a:prstGeom>
            <a:ln>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grpSp>
      <p:grpSp>
        <p:nvGrpSpPr>
          <p:cNvPr id="90" name="Group 89"/>
          <p:cNvGrpSpPr/>
          <p:nvPr/>
        </p:nvGrpSpPr>
        <p:grpSpPr>
          <a:xfrm>
            <a:off x="2411760" y="2576807"/>
            <a:ext cx="4316904" cy="133350"/>
            <a:chOff x="3149600" y="2578492"/>
            <a:chExt cx="2844800" cy="177800"/>
          </a:xfrm>
        </p:grpSpPr>
        <p:cxnSp>
          <p:nvCxnSpPr>
            <p:cNvPr id="91" name="Straight Arrow Connector 90"/>
            <p:cNvCxnSpPr/>
            <p:nvPr/>
          </p:nvCxnSpPr>
          <p:spPr>
            <a:xfrm>
              <a:off x="3149600" y="2672948"/>
              <a:ext cx="2844800" cy="1588"/>
            </a:xfrm>
            <a:prstGeom prst="straightConnector1">
              <a:avLst/>
            </a:prstGeom>
            <a:ln>
              <a:solidFill>
                <a:schemeClr val="bg1">
                  <a:lumMod val="50000"/>
                </a:schemeClr>
              </a:solidFill>
              <a:headEnd type="arrow"/>
              <a:tailEnd type="arrow"/>
            </a:ln>
          </p:spPr>
          <p:style>
            <a:lnRef idx="1">
              <a:schemeClr val="accent1"/>
            </a:lnRef>
            <a:fillRef idx="0">
              <a:schemeClr val="accent1"/>
            </a:fillRef>
            <a:effectRef idx="0">
              <a:schemeClr val="accent1"/>
            </a:effectRef>
            <a:fontRef idx="minor">
              <a:schemeClr val="tx1"/>
            </a:fontRef>
          </p:style>
        </p:cxnSp>
        <p:cxnSp>
          <p:nvCxnSpPr>
            <p:cNvPr id="92" name="Straight Connector 91"/>
            <p:cNvCxnSpPr/>
            <p:nvPr/>
          </p:nvCxnSpPr>
          <p:spPr>
            <a:xfrm rot="5400000" flipH="1" flipV="1">
              <a:off x="4508500" y="2666598"/>
              <a:ext cx="177800" cy="1588"/>
            </a:xfrm>
            <a:prstGeom prst="line">
              <a:avLst/>
            </a:prstGeom>
            <a:ln>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grpSp>
      <p:grpSp>
        <p:nvGrpSpPr>
          <p:cNvPr id="93" name="Group 92"/>
          <p:cNvGrpSpPr/>
          <p:nvPr/>
        </p:nvGrpSpPr>
        <p:grpSpPr>
          <a:xfrm>
            <a:off x="2411760" y="2847392"/>
            <a:ext cx="4316904" cy="133350"/>
            <a:chOff x="3149600" y="2939273"/>
            <a:chExt cx="2844800" cy="177800"/>
          </a:xfrm>
        </p:grpSpPr>
        <p:cxnSp>
          <p:nvCxnSpPr>
            <p:cNvPr id="94" name="Straight Arrow Connector 93"/>
            <p:cNvCxnSpPr/>
            <p:nvPr/>
          </p:nvCxnSpPr>
          <p:spPr>
            <a:xfrm>
              <a:off x="3149600" y="3033729"/>
              <a:ext cx="2844800" cy="1588"/>
            </a:xfrm>
            <a:prstGeom prst="straightConnector1">
              <a:avLst/>
            </a:prstGeom>
            <a:ln>
              <a:solidFill>
                <a:schemeClr val="bg1">
                  <a:lumMod val="50000"/>
                </a:schemeClr>
              </a:solidFill>
              <a:headEnd type="arrow"/>
              <a:tailEnd type="arrow"/>
            </a:ln>
          </p:spPr>
          <p:style>
            <a:lnRef idx="1">
              <a:schemeClr val="accent1"/>
            </a:lnRef>
            <a:fillRef idx="0">
              <a:schemeClr val="accent1"/>
            </a:fillRef>
            <a:effectRef idx="0">
              <a:schemeClr val="accent1"/>
            </a:effectRef>
            <a:fontRef idx="minor">
              <a:schemeClr val="tx1"/>
            </a:fontRef>
          </p:style>
        </p:cxnSp>
        <p:cxnSp>
          <p:nvCxnSpPr>
            <p:cNvPr id="95" name="Straight Connector 94"/>
            <p:cNvCxnSpPr/>
            <p:nvPr/>
          </p:nvCxnSpPr>
          <p:spPr>
            <a:xfrm rot="5400000" flipH="1" flipV="1">
              <a:off x="4508500" y="3027379"/>
              <a:ext cx="177800" cy="1588"/>
            </a:xfrm>
            <a:prstGeom prst="line">
              <a:avLst/>
            </a:prstGeom>
            <a:ln>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grpSp>
      <p:grpSp>
        <p:nvGrpSpPr>
          <p:cNvPr id="96" name="Group 95"/>
          <p:cNvGrpSpPr/>
          <p:nvPr/>
        </p:nvGrpSpPr>
        <p:grpSpPr>
          <a:xfrm>
            <a:off x="2411760" y="3117978"/>
            <a:ext cx="4316904" cy="133350"/>
            <a:chOff x="3149600" y="3300054"/>
            <a:chExt cx="2844800" cy="177800"/>
          </a:xfrm>
        </p:grpSpPr>
        <p:cxnSp>
          <p:nvCxnSpPr>
            <p:cNvPr id="97" name="Straight Arrow Connector 96"/>
            <p:cNvCxnSpPr/>
            <p:nvPr/>
          </p:nvCxnSpPr>
          <p:spPr>
            <a:xfrm>
              <a:off x="3149600" y="3394510"/>
              <a:ext cx="2844800" cy="1588"/>
            </a:xfrm>
            <a:prstGeom prst="straightConnector1">
              <a:avLst/>
            </a:prstGeom>
            <a:ln>
              <a:solidFill>
                <a:schemeClr val="bg1">
                  <a:lumMod val="50000"/>
                </a:schemeClr>
              </a:solidFill>
              <a:headEnd type="arrow"/>
              <a:tailEnd type="arrow"/>
            </a:ln>
          </p:spPr>
          <p:style>
            <a:lnRef idx="1">
              <a:schemeClr val="accent1"/>
            </a:lnRef>
            <a:fillRef idx="0">
              <a:schemeClr val="accent1"/>
            </a:fillRef>
            <a:effectRef idx="0">
              <a:schemeClr val="accent1"/>
            </a:effectRef>
            <a:fontRef idx="minor">
              <a:schemeClr val="tx1"/>
            </a:fontRef>
          </p:style>
        </p:cxnSp>
        <p:cxnSp>
          <p:nvCxnSpPr>
            <p:cNvPr id="98" name="Straight Connector 97"/>
            <p:cNvCxnSpPr/>
            <p:nvPr/>
          </p:nvCxnSpPr>
          <p:spPr>
            <a:xfrm rot="5400000" flipH="1" flipV="1">
              <a:off x="4508500" y="3388160"/>
              <a:ext cx="177800" cy="1588"/>
            </a:xfrm>
            <a:prstGeom prst="line">
              <a:avLst/>
            </a:prstGeom>
            <a:ln>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grpSp>
      <p:grpSp>
        <p:nvGrpSpPr>
          <p:cNvPr id="99" name="Group 98"/>
          <p:cNvGrpSpPr/>
          <p:nvPr/>
        </p:nvGrpSpPr>
        <p:grpSpPr>
          <a:xfrm>
            <a:off x="2392710" y="3388564"/>
            <a:ext cx="4339530" cy="133350"/>
            <a:chOff x="3124200" y="3660835"/>
            <a:chExt cx="2844800" cy="177800"/>
          </a:xfrm>
        </p:grpSpPr>
        <p:cxnSp>
          <p:nvCxnSpPr>
            <p:cNvPr id="100" name="Straight Arrow Connector 99"/>
            <p:cNvCxnSpPr/>
            <p:nvPr/>
          </p:nvCxnSpPr>
          <p:spPr>
            <a:xfrm>
              <a:off x="3124200" y="3755291"/>
              <a:ext cx="2844800" cy="1588"/>
            </a:xfrm>
            <a:prstGeom prst="straightConnector1">
              <a:avLst/>
            </a:prstGeom>
            <a:ln>
              <a:solidFill>
                <a:schemeClr val="bg1">
                  <a:lumMod val="50000"/>
                </a:schemeClr>
              </a:solidFill>
              <a:headEnd type="arrow"/>
              <a:tailEnd type="arrow"/>
            </a:ln>
          </p:spPr>
          <p:style>
            <a:lnRef idx="1">
              <a:schemeClr val="accent1"/>
            </a:lnRef>
            <a:fillRef idx="0">
              <a:schemeClr val="accent1"/>
            </a:fillRef>
            <a:effectRef idx="0">
              <a:schemeClr val="accent1"/>
            </a:effectRef>
            <a:fontRef idx="minor">
              <a:schemeClr val="tx1"/>
            </a:fontRef>
          </p:style>
        </p:cxnSp>
        <p:cxnSp>
          <p:nvCxnSpPr>
            <p:cNvPr id="101" name="Straight Connector 100"/>
            <p:cNvCxnSpPr/>
            <p:nvPr/>
          </p:nvCxnSpPr>
          <p:spPr>
            <a:xfrm rot="5400000" flipH="1" flipV="1">
              <a:off x="4483100" y="3748941"/>
              <a:ext cx="177800" cy="1588"/>
            </a:xfrm>
            <a:prstGeom prst="line">
              <a:avLst/>
            </a:prstGeom>
            <a:ln>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grpSp>
      <p:grpSp>
        <p:nvGrpSpPr>
          <p:cNvPr id="102" name="Group 101"/>
          <p:cNvGrpSpPr/>
          <p:nvPr/>
        </p:nvGrpSpPr>
        <p:grpSpPr>
          <a:xfrm>
            <a:off x="2411760" y="3659150"/>
            <a:ext cx="4312060" cy="133350"/>
            <a:chOff x="3124200" y="4021616"/>
            <a:chExt cx="2844800" cy="177800"/>
          </a:xfrm>
        </p:grpSpPr>
        <p:cxnSp>
          <p:nvCxnSpPr>
            <p:cNvPr id="103" name="Straight Arrow Connector 102"/>
            <p:cNvCxnSpPr/>
            <p:nvPr/>
          </p:nvCxnSpPr>
          <p:spPr>
            <a:xfrm>
              <a:off x="3124200" y="4116072"/>
              <a:ext cx="2844800" cy="1588"/>
            </a:xfrm>
            <a:prstGeom prst="straightConnector1">
              <a:avLst/>
            </a:prstGeom>
            <a:ln>
              <a:solidFill>
                <a:schemeClr val="bg1">
                  <a:lumMod val="50000"/>
                </a:schemeClr>
              </a:solidFill>
              <a:headEnd type="arrow"/>
              <a:tailEnd type="arrow"/>
            </a:ln>
          </p:spPr>
          <p:style>
            <a:lnRef idx="1">
              <a:schemeClr val="accent1"/>
            </a:lnRef>
            <a:fillRef idx="0">
              <a:schemeClr val="accent1"/>
            </a:fillRef>
            <a:effectRef idx="0">
              <a:schemeClr val="accent1"/>
            </a:effectRef>
            <a:fontRef idx="minor">
              <a:schemeClr val="tx1"/>
            </a:fontRef>
          </p:style>
        </p:cxnSp>
        <p:cxnSp>
          <p:nvCxnSpPr>
            <p:cNvPr id="104" name="Straight Connector 103"/>
            <p:cNvCxnSpPr/>
            <p:nvPr/>
          </p:nvCxnSpPr>
          <p:spPr>
            <a:xfrm rot="5400000" flipH="1" flipV="1">
              <a:off x="4483100" y="4109722"/>
              <a:ext cx="177800" cy="1588"/>
            </a:xfrm>
            <a:prstGeom prst="line">
              <a:avLst/>
            </a:prstGeom>
            <a:ln>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grpSp>
      <p:grpSp>
        <p:nvGrpSpPr>
          <p:cNvPr id="105" name="Group 104"/>
          <p:cNvGrpSpPr/>
          <p:nvPr/>
        </p:nvGrpSpPr>
        <p:grpSpPr>
          <a:xfrm>
            <a:off x="2411760" y="3929735"/>
            <a:ext cx="4320480" cy="133350"/>
            <a:chOff x="3131840" y="4382397"/>
            <a:chExt cx="2844800" cy="177800"/>
          </a:xfrm>
        </p:grpSpPr>
        <p:cxnSp>
          <p:nvCxnSpPr>
            <p:cNvPr id="106" name="Straight Arrow Connector 105"/>
            <p:cNvCxnSpPr/>
            <p:nvPr/>
          </p:nvCxnSpPr>
          <p:spPr>
            <a:xfrm>
              <a:off x="3131840" y="4476853"/>
              <a:ext cx="2844800" cy="1588"/>
            </a:xfrm>
            <a:prstGeom prst="straightConnector1">
              <a:avLst/>
            </a:prstGeom>
            <a:ln>
              <a:solidFill>
                <a:schemeClr val="bg1">
                  <a:lumMod val="50000"/>
                </a:schemeClr>
              </a:solidFill>
              <a:headEnd type="arrow"/>
              <a:tailEnd type="arrow"/>
            </a:ln>
          </p:spPr>
          <p:style>
            <a:lnRef idx="1">
              <a:schemeClr val="accent1"/>
            </a:lnRef>
            <a:fillRef idx="0">
              <a:schemeClr val="accent1"/>
            </a:fillRef>
            <a:effectRef idx="0">
              <a:schemeClr val="accent1"/>
            </a:effectRef>
            <a:fontRef idx="minor">
              <a:schemeClr val="tx1"/>
            </a:fontRef>
          </p:style>
        </p:cxnSp>
        <p:cxnSp>
          <p:nvCxnSpPr>
            <p:cNvPr id="107" name="Straight Connector 106"/>
            <p:cNvCxnSpPr/>
            <p:nvPr/>
          </p:nvCxnSpPr>
          <p:spPr>
            <a:xfrm rot="5400000" flipH="1" flipV="1">
              <a:off x="4490740" y="4470503"/>
              <a:ext cx="177800" cy="1588"/>
            </a:xfrm>
            <a:prstGeom prst="line">
              <a:avLst/>
            </a:prstGeom>
            <a:ln>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grpSp>
      <p:sp>
        <p:nvSpPr>
          <p:cNvPr id="108" name="Rectangle 107"/>
          <p:cNvSpPr/>
          <p:nvPr/>
        </p:nvSpPr>
        <p:spPr>
          <a:xfrm>
            <a:off x="683566" y="1707654"/>
            <a:ext cx="7554249" cy="21602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109" name="Rectangle 108"/>
          <p:cNvSpPr/>
          <p:nvPr/>
        </p:nvSpPr>
        <p:spPr>
          <a:xfrm>
            <a:off x="683567" y="1980247"/>
            <a:ext cx="7544633" cy="21602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110" name="Rectangle 109"/>
          <p:cNvSpPr/>
          <p:nvPr/>
        </p:nvSpPr>
        <p:spPr>
          <a:xfrm>
            <a:off x="683567" y="2252840"/>
            <a:ext cx="7539811" cy="21602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111" name="Rectangle 110"/>
          <p:cNvSpPr/>
          <p:nvPr/>
        </p:nvSpPr>
        <p:spPr>
          <a:xfrm>
            <a:off x="683568" y="2525432"/>
            <a:ext cx="7539812" cy="21602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112" name="Rectangle 111"/>
          <p:cNvSpPr/>
          <p:nvPr/>
        </p:nvSpPr>
        <p:spPr>
          <a:xfrm>
            <a:off x="683568" y="2798025"/>
            <a:ext cx="7542222" cy="21602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113" name="Rectangle 112"/>
          <p:cNvSpPr/>
          <p:nvPr/>
        </p:nvSpPr>
        <p:spPr>
          <a:xfrm>
            <a:off x="683568" y="3070618"/>
            <a:ext cx="7488832" cy="21602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114" name="Rectangle 113"/>
          <p:cNvSpPr/>
          <p:nvPr/>
        </p:nvSpPr>
        <p:spPr>
          <a:xfrm>
            <a:off x="683568" y="3343211"/>
            <a:ext cx="7554250" cy="21602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115" name="Rectangle 114"/>
          <p:cNvSpPr/>
          <p:nvPr/>
        </p:nvSpPr>
        <p:spPr>
          <a:xfrm>
            <a:off x="683568" y="3615803"/>
            <a:ext cx="7554250" cy="21602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116" name="Rectangle 115"/>
          <p:cNvSpPr/>
          <p:nvPr/>
        </p:nvSpPr>
        <p:spPr>
          <a:xfrm>
            <a:off x="683568" y="3888398"/>
            <a:ext cx="7544632" cy="21602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Tree>
    <p:extLst>
      <p:ext uri="{BB962C8B-B14F-4D97-AF65-F5344CB8AC3E}">
        <p14:creationId xmlns:p14="http://schemas.microsoft.com/office/powerpoint/2010/main" val="1580990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grpId="0" nodeType="clickEffect">
                                  <p:stCondLst>
                                    <p:cond delay="0"/>
                                  </p:stCondLst>
                                  <p:childTnLst>
                                    <p:animEffect transition="out" filter="fade">
                                      <p:cBhvr>
                                        <p:cTn id="6" dur="1000"/>
                                        <p:tgtEl>
                                          <p:spTgt spid="108"/>
                                        </p:tgtEl>
                                      </p:cBhvr>
                                    </p:animEffect>
                                    <p:set>
                                      <p:cBhvr>
                                        <p:cTn id="7" dur="1" fill="hold">
                                          <p:stCondLst>
                                            <p:cond delay="999"/>
                                          </p:stCondLst>
                                        </p:cTn>
                                        <p:tgtEl>
                                          <p:spTgt spid="108"/>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grpId="0" nodeType="clickEffect">
                                  <p:stCondLst>
                                    <p:cond delay="0"/>
                                  </p:stCondLst>
                                  <p:childTnLst>
                                    <p:animEffect transition="out" filter="fade">
                                      <p:cBhvr>
                                        <p:cTn id="11" dur="1000"/>
                                        <p:tgtEl>
                                          <p:spTgt spid="109"/>
                                        </p:tgtEl>
                                      </p:cBhvr>
                                    </p:animEffect>
                                    <p:set>
                                      <p:cBhvr>
                                        <p:cTn id="12" dur="1" fill="hold">
                                          <p:stCondLst>
                                            <p:cond delay="999"/>
                                          </p:stCondLst>
                                        </p:cTn>
                                        <p:tgtEl>
                                          <p:spTgt spid="109"/>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10" presetClass="exit" presetSubtype="0" fill="hold" grpId="0" nodeType="clickEffect">
                                  <p:stCondLst>
                                    <p:cond delay="0"/>
                                  </p:stCondLst>
                                  <p:childTnLst>
                                    <p:animEffect transition="out" filter="fade">
                                      <p:cBhvr>
                                        <p:cTn id="16" dur="1000"/>
                                        <p:tgtEl>
                                          <p:spTgt spid="110"/>
                                        </p:tgtEl>
                                      </p:cBhvr>
                                    </p:animEffect>
                                    <p:set>
                                      <p:cBhvr>
                                        <p:cTn id="17" dur="1" fill="hold">
                                          <p:stCondLst>
                                            <p:cond delay="999"/>
                                          </p:stCondLst>
                                        </p:cTn>
                                        <p:tgtEl>
                                          <p:spTgt spid="110"/>
                                        </p:tgtEl>
                                        <p:attrNameLst>
                                          <p:attrName>style.visibility</p:attrName>
                                        </p:attrNameLst>
                                      </p:cBhvr>
                                      <p:to>
                                        <p:strVal val="hidden"/>
                                      </p:to>
                                    </p:set>
                                  </p:childTnLst>
                                </p:cTn>
                              </p:par>
                            </p:childTnLst>
                          </p:cTn>
                        </p:par>
                      </p:childTnLst>
                    </p:cTn>
                  </p:par>
                  <p:par>
                    <p:cTn id="18" fill="hold">
                      <p:stCondLst>
                        <p:cond delay="indefinite"/>
                      </p:stCondLst>
                      <p:childTnLst>
                        <p:par>
                          <p:cTn id="19" fill="hold">
                            <p:stCondLst>
                              <p:cond delay="0"/>
                            </p:stCondLst>
                            <p:childTnLst>
                              <p:par>
                                <p:cTn id="20" presetID="10" presetClass="exit" presetSubtype="0" fill="hold" grpId="0" nodeType="clickEffect">
                                  <p:stCondLst>
                                    <p:cond delay="0"/>
                                  </p:stCondLst>
                                  <p:childTnLst>
                                    <p:animEffect transition="out" filter="fade">
                                      <p:cBhvr>
                                        <p:cTn id="21" dur="1000"/>
                                        <p:tgtEl>
                                          <p:spTgt spid="111"/>
                                        </p:tgtEl>
                                      </p:cBhvr>
                                    </p:animEffect>
                                    <p:set>
                                      <p:cBhvr>
                                        <p:cTn id="22" dur="1" fill="hold">
                                          <p:stCondLst>
                                            <p:cond delay="999"/>
                                          </p:stCondLst>
                                        </p:cTn>
                                        <p:tgtEl>
                                          <p:spTgt spid="111"/>
                                        </p:tgtEl>
                                        <p:attrNameLst>
                                          <p:attrName>style.visibility</p:attrName>
                                        </p:attrNameLst>
                                      </p:cBhvr>
                                      <p:to>
                                        <p:strVal val="hidden"/>
                                      </p:to>
                                    </p:set>
                                  </p:childTnLst>
                                </p:cTn>
                              </p:par>
                            </p:childTnLst>
                          </p:cTn>
                        </p:par>
                      </p:childTnLst>
                    </p:cTn>
                  </p:par>
                  <p:par>
                    <p:cTn id="23" fill="hold">
                      <p:stCondLst>
                        <p:cond delay="indefinite"/>
                      </p:stCondLst>
                      <p:childTnLst>
                        <p:par>
                          <p:cTn id="24" fill="hold">
                            <p:stCondLst>
                              <p:cond delay="0"/>
                            </p:stCondLst>
                            <p:childTnLst>
                              <p:par>
                                <p:cTn id="25" presetID="10" presetClass="exit" presetSubtype="0" fill="hold" grpId="0" nodeType="clickEffect">
                                  <p:stCondLst>
                                    <p:cond delay="0"/>
                                  </p:stCondLst>
                                  <p:childTnLst>
                                    <p:animEffect transition="out" filter="fade">
                                      <p:cBhvr>
                                        <p:cTn id="26" dur="1000"/>
                                        <p:tgtEl>
                                          <p:spTgt spid="112"/>
                                        </p:tgtEl>
                                      </p:cBhvr>
                                    </p:animEffect>
                                    <p:set>
                                      <p:cBhvr>
                                        <p:cTn id="27" dur="1" fill="hold">
                                          <p:stCondLst>
                                            <p:cond delay="999"/>
                                          </p:stCondLst>
                                        </p:cTn>
                                        <p:tgtEl>
                                          <p:spTgt spid="112"/>
                                        </p:tgtEl>
                                        <p:attrNameLst>
                                          <p:attrName>style.visibility</p:attrName>
                                        </p:attrNameLst>
                                      </p:cBhvr>
                                      <p:to>
                                        <p:strVal val="hidden"/>
                                      </p:to>
                                    </p:set>
                                  </p:childTnLst>
                                </p:cTn>
                              </p:par>
                            </p:childTnLst>
                          </p:cTn>
                        </p:par>
                      </p:childTnLst>
                    </p:cTn>
                  </p:par>
                  <p:par>
                    <p:cTn id="28" fill="hold">
                      <p:stCondLst>
                        <p:cond delay="indefinite"/>
                      </p:stCondLst>
                      <p:childTnLst>
                        <p:par>
                          <p:cTn id="29" fill="hold">
                            <p:stCondLst>
                              <p:cond delay="0"/>
                            </p:stCondLst>
                            <p:childTnLst>
                              <p:par>
                                <p:cTn id="30" presetID="10" presetClass="exit" presetSubtype="0" fill="hold" grpId="0" nodeType="clickEffect">
                                  <p:stCondLst>
                                    <p:cond delay="0"/>
                                  </p:stCondLst>
                                  <p:childTnLst>
                                    <p:animEffect transition="out" filter="fade">
                                      <p:cBhvr>
                                        <p:cTn id="31" dur="1000"/>
                                        <p:tgtEl>
                                          <p:spTgt spid="113"/>
                                        </p:tgtEl>
                                      </p:cBhvr>
                                    </p:animEffect>
                                    <p:set>
                                      <p:cBhvr>
                                        <p:cTn id="32" dur="1" fill="hold">
                                          <p:stCondLst>
                                            <p:cond delay="999"/>
                                          </p:stCondLst>
                                        </p:cTn>
                                        <p:tgtEl>
                                          <p:spTgt spid="113"/>
                                        </p:tgtEl>
                                        <p:attrNameLst>
                                          <p:attrName>style.visibility</p:attrName>
                                        </p:attrNameLst>
                                      </p:cBhvr>
                                      <p:to>
                                        <p:strVal val="hidden"/>
                                      </p:to>
                                    </p:set>
                                  </p:childTnLst>
                                </p:cTn>
                              </p:par>
                            </p:childTnLst>
                          </p:cTn>
                        </p:par>
                      </p:childTnLst>
                    </p:cTn>
                  </p:par>
                  <p:par>
                    <p:cTn id="33" fill="hold">
                      <p:stCondLst>
                        <p:cond delay="indefinite"/>
                      </p:stCondLst>
                      <p:childTnLst>
                        <p:par>
                          <p:cTn id="34" fill="hold">
                            <p:stCondLst>
                              <p:cond delay="0"/>
                            </p:stCondLst>
                            <p:childTnLst>
                              <p:par>
                                <p:cTn id="35" presetID="10" presetClass="exit" presetSubtype="0" fill="hold" grpId="0" nodeType="clickEffect">
                                  <p:stCondLst>
                                    <p:cond delay="0"/>
                                  </p:stCondLst>
                                  <p:childTnLst>
                                    <p:animEffect transition="out" filter="fade">
                                      <p:cBhvr>
                                        <p:cTn id="36" dur="1000"/>
                                        <p:tgtEl>
                                          <p:spTgt spid="114"/>
                                        </p:tgtEl>
                                      </p:cBhvr>
                                    </p:animEffect>
                                    <p:set>
                                      <p:cBhvr>
                                        <p:cTn id="37" dur="1" fill="hold">
                                          <p:stCondLst>
                                            <p:cond delay="999"/>
                                          </p:stCondLst>
                                        </p:cTn>
                                        <p:tgtEl>
                                          <p:spTgt spid="114"/>
                                        </p:tgtEl>
                                        <p:attrNameLst>
                                          <p:attrName>style.visibility</p:attrName>
                                        </p:attrNameLst>
                                      </p:cBhvr>
                                      <p:to>
                                        <p:strVal val="hidden"/>
                                      </p:to>
                                    </p:set>
                                  </p:childTnLst>
                                </p:cTn>
                              </p:par>
                            </p:childTnLst>
                          </p:cTn>
                        </p:par>
                      </p:childTnLst>
                    </p:cTn>
                  </p:par>
                  <p:par>
                    <p:cTn id="38" fill="hold">
                      <p:stCondLst>
                        <p:cond delay="indefinite"/>
                      </p:stCondLst>
                      <p:childTnLst>
                        <p:par>
                          <p:cTn id="39" fill="hold">
                            <p:stCondLst>
                              <p:cond delay="0"/>
                            </p:stCondLst>
                            <p:childTnLst>
                              <p:par>
                                <p:cTn id="40" presetID="10" presetClass="exit" presetSubtype="0" fill="hold" grpId="0" nodeType="clickEffect">
                                  <p:stCondLst>
                                    <p:cond delay="0"/>
                                  </p:stCondLst>
                                  <p:childTnLst>
                                    <p:animEffect transition="out" filter="fade">
                                      <p:cBhvr>
                                        <p:cTn id="41" dur="1000"/>
                                        <p:tgtEl>
                                          <p:spTgt spid="115"/>
                                        </p:tgtEl>
                                      </p:cBhvr>
                                    </p:animEffect>
                                    <p:set>
                                      <p:cBhvr>
                                        <p:cTn id="42" dur="1" fill="hold">
                                          <p:stCondLst>
                                            <p:cond delay="999"/>
                                          </p:stCondLst>
                                        </p:cTn>
                                        <p:tgtEl>
                                          <p:spTgt spid="115"/>
                                        </p:tgtEl>
                                        <p:attrNameLst>
                                          <p:attrName>style.visibility</p:attrName>
                                        </p:attrNameLst>
                                      </p:cBhvr>
                                      <p:to>
                                        <p:strVal val="hidden"/>
                                      </p:to>
                                    </p:set>
                                  </p:childTnLst>
                                </p:cTn>
                              </p:par>
                            </p:childTnLst>
                          </p:cTn>
                        </p:par>
                      </p:childTnLst>
                    </p:cTn>
                  </p:par>
                  <p:par>
                    <p:cTn id="43" fill="hold">
                      <p:stCondLst>
                        <p:cond delay="indefinite"/>
                      </p:stCondLst>
                      <p:childTnLst>
                        <p:par>
                          <p:cTn id="44" fill="hold">
                            <p:stCondLst>
                              <p:cond delay="0"/>
                            </p:stCondLst>
                            <p:childTnLst>
                              <p:par>
                                <p:cTn id="45" presetID="10" presetClass="exit" presetSubtype="0" fill="hold" grpId="0" nodeType="clickEffect">
                                  <p:stCondLst>
                                    <p:cond delay="0"/>
                                  </p:stCondLst>
                                  <p:childTnLst>
                                    <p:animEffect transition="out" filter="fade">
                                      <p:cBhvr>
                                        <p:cTn id="46" dur="1000"/>
                                        <p:tgtEl>
                                          <p:spTgt spid="116"/>
                                        </p:tgtEl>
                                      </p:cBhvr>
                                    </p:animEffect>
                                    <p:set>
                                      <p:cBhvr>
                                        <p:cTn id="47" dur="1" fill="hold">
                                          <p:stCondLst>
                                            <p:cond delay="999"/>
                                          </p:stCondLst>
                                        </p:cTn>
                                        <p:tgtEl>
                                          <p:spTgt spid="11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8" grpId="0" animBg="1"/>
      <p:bldP spid="109" grpId="0" animBg="1"/>
      <p:bldP spid="110" grpId="0" animBg="1"/>
      <p:bldP spid="111" grpId="0" animBg="1"/>
      <p:bldP spid="112" grpId="0" animBg="1"/>
      <p:bldP spid="113" grpId="0" animBg="1"/>
      <p:bldP spid="114" grpId="0" animBg="1"/>
      <p:bldP spid="115" grpId="0" animBg="1"/>
      <p:bldP spid="116" grpId="0" animBg="1"/>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400"/>
              <a:t>Your decision making ‘functions’</a:t>
            </a:r>
          </a:p>
        </p:txBody>
      </p:sp>
      <p:grpSp>
        <p:nvGrpSpPr>
          <p:cNvPr id="79" name="Group 78"/>
          <p:cNvGrpSpPr/>
          <p:nvPr/>
        </p:nvGrpSpPr>
        <p:grpSpPr>
          <a:xfrm>
            <a:off x="2488096" y="1765049"/>
            <a:ext cx="4104456" cy="128592"/>
            <a:chOff x="3149600" y="1496149"/>
            <a:chExt cx="2844800" cy="177800"/>
          </a:xfrm>
        </p:grpSpPr>
        <p:cxnSp>
          <p:nvCxnSpPr>
            <p:cNvPr id="80" name="Straight Arrow Connector 79"/>
            <p:cNvCxnSpPr/>
            <p:nvPr/>
          </p:nvCxnSpPr>
          <p:spPr>
            <a:xfrm>
              <a:off x="3149600" y="1590605"/>
              <a:ext cx="2844800" cy="1588"/>
            </a:xfrm>
            <a:prstGeom prst="straightConnector1">
              <a:avLst/>
            </a:prstGeom>
            <a:ln>
              <a:solidFill>
                <a:schemeClr val="bg1">
                  <a:lumMod val="50000"/>
                </a:schemeClr>
              </a:solidFill>
              <a:headEnd type="arrow"/>
              <a:tailEnd type="arrow"/>
            </a:ln>
          </p:spPr>
          <p:style>
            <a:lnRef idx="1">
              <a:schemeClr val="accent1"/>
            </a:lnRef>
            <a:fillRef idx="0">
              <a:schemeClr val="accent1"/>
            </a:fillRef>
            <a:effectRef idx="0">
              <a:schemeClr val="accent1"/>
            </a:effectRef>
            <a:fontRef idx="minor">
              <a:schemeClr val="tx1"/>
            </a:fontRef>
          </p:style>
        </p:cxnSp>
        <p:cxnSp>
          <p:nvCxnSpPr>
            <p:cNvPr id="81" name="Straight Connector 80"/>
            <p:cNvCxnSpPr/>
            <p:nvPr/>
          </p:nvCxnSpPr>
          <p:spPr>
            <a:xfrm rot="5400000" flipH="1" flipV="1">
              <a:off x="4508500" y="1584255"/>
              <a:ext cx="177800" cy="1588"/>
            </a:xfrm>
            <a:prstGeom prst="line">
              <a:avLst/>
            </a:prstGeom>
            <a:ln>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grpSp>
      <p:sp>
        <p:nvSpPr>
          <p:cNvPr id="82" name="TextBox 81"/>
          <p:cNvSpPr txBox="1"/>
          <p:nvPr/>
        </p:nvSpPr>
        <p:spPr>
          <a:xfrm>
            <a:off x="613891" y="1283442"/>
            <a:ext cx="2084066" cy="2897396"/>
          </a:xfrm>
          <a:prstGeom prst="rect">
            <a:avLst/>
          </a:prstGeom>
          <a:noFill/>
        </p:spPr>
        <p:txBody>
          <a:bodyPr wrap="square" rtlCol="0">
            <a:spAutoFit/>
          </a:bodyPr>
          <a:lstStyle/>
          <a:p>
            <a:pPr>
              <a:lnSpc>
                <a:spcPct val="150000"/>
              </a:lnSpc>
            </a:pPr>
            <a:r>
              <a:rPr lang="en-GB" sz="1500" b="1">
                <a:latin typeface="Arial" pitchFamily="34" charset="0"/>
                <a:cs typeface="Arial" pitchFamily="34" charset="0"/>
              </a:rPr>
              <a:t>Thinking</a:t>
            </a:r>
            <a:endParaRPr lang="en-GB" sz="1350">
              <a:latin typeface="Arial" pitchFamily="34" charset="0"/>
              <a:cs typeface="Arial" pitchFamily="34" charset="0"/>
            </a:endParaRPr>
          </a:p>
          <a:p>
            <a:pPr>
              <a:lnSpc>
                <a:spcPct val="150000"/>
              </a:lnSpc>
            </a:pPr>
            <a:r>
              <a:rPr lang="en-GB" sz="1200">
                <a:latin typeface="Arial" pitchFamily="34" charset="0"/>
                <a:cs typeface="Arial" pitchFamily="34" charset="0"/>
              </a:rPr>
              <a:t>Formal</a:t>
            </a:r>
          </a:p>
          <a:p>
            <a:pPr>
              <a:lnSpc>
                <a:spcPct val="150000"/>
              </a:lnSpc>
            </a:pPr>
            <a:r>
              <a:rPr lang="en-GB" sz="1200">
                <a:latin typeface="Arial" pitchFamily="34" charset="0"/>
                <a:cs typeface="Arial" pitchFamily="34" charset="0"/>
              </a:rPr>
              <a:t>Impersonal</a:t>
            </a:r>
          </a:p>
          <a:p>
            <a:pPr>
              <a:lnSpc>
                <a:spcPct val="150000"/>
              </a:lnSpc>
            </a:pPr>
            <a:r>
              <a:rPr lang="en-GB" sz="1200">
                <a:latin typeface="Arial" pitchFamily="34" charset="0"/>
                <a:cs typeface="Arial" pitchFamily="34" charset="0"/>
              </a:rPr>
              <a:t>Analytical</a:t>
            </a:r>
          </a:p>
          <a:p>
            <a:pPr>
              <a:lnSpc>
                <a:spcPct val="150000"/>
              </a:lnSpc>
            </a:pPr>
            <a:r>
              <a:rPr lang="en-GB" sz="1200">
                <a:latin typeface="Arial" pitchFamily="34" charset="0"/>
                <a:cs typeface="Arial" pitchFamily="34" charset="0"/>
              </a:rPr>
              <a:t>Detached</a:t>
            </a:r>
          </a:p>
          <a:p>
            <a:pPr>
              <a:lnSpc>
                <a:spcPct val="150000"/>
              </a:lnSpc>
            </a:pPr>
            <a:r>
              <a:rPr lang="en-GB" sz="1200">
                <a:latin typeface="Arial" pitchFamily="34" charset="0"/>
                <a:cs typeface="Arial" pitchFamily="34" charset="0"/>
              </a:rPr>
              <a:t>Objective</a:t>
            </a:r>
          </a:p>
          <a:p>
            <a:pPr>
              <a:lnSpc>
                <a:spcPct val="150000"/>
              </a:lnSpc>
            </a:pPr>
            <a:r>
              <a:rPr lang="en-GB" sz="1200">
                <a:latin typeface="Arial" pitchFamily="34" charset="0"/>
                <a:cs typeface="Arial" pitchFamily="34" charset="0"/>
              </a:rPr>
              <a:t>Strong-minded</a:t>
            </a:r>
          </a:p>
          <a:p>
            <a:pPr>
              <a:lnSpc>
                <a:spcPct val="150000"/>
              </a:lnSpc>
            </a:pPr>
            <a:r>
              <a:rPr lang="en-GB" sz="1200">
                <a:latin typeface="Arial" pitchFamily="34" charset="0"/>
                <a:cs typeface="Arial" pitchFamily="34" charset="0"/>
              </a:rPr>
              <a:t>Competitive</a:t>
            </a:r>
          </a:p>
          <a:p>
            <a:pPr>
              <a:lnSpc>
                <a:spcPct val="150000"/>
              </a:lnSpc>
            </a:pPr>
            <a:r>
              <a:rPr lang="en-GB" sz="1200">
                <a:latin typeface="Arial" pitchFamily="34" charset="0"/>
                <a:cs typeface="Arial" pitchFamily="34" charset="0"/>
              </a:rPr>
              <a:t>Logical</a:t>
            </a:r>
          </a:p>
          <a:p>
            <a:pPr>
              <a:lnSpc>
                <a:spcPct val="150000"/>
              </a:lnSpc>
            </a:pPr>
            <a:r>
              <a:rPr lang="en-GB" sz="1200">
                <a:latin typeface="Arial" pitchFamily="34" charset="0"/>
                <a:cs typeface="Arial" pitchFamily="34" charset="0"/>
              </a:rPr>
              <a:t>Task focused</a:t>
            </a:r>
          </a:p>
        </p:txBody>
      </p:sp>
      <p:sp>
        <p:nvSpPr>
          <p:cNvPr id="83" name="TextBox 82"/>
          <p:cNvSpPr txBox="1"/>
          <p:nvPr/>
        </p:nvSpPr>
        <p:spPr>
          <a:xfrm>
            <a:off x="6516216" y="1283442"/>
            <a:ext cx="1724025" cy="2897396"/>
          </a:xfrm>
          <a:prstGeom prst="rect">
            <a:avLst/>
          </a:prstGeom>
          <a:noFill/>
        </p:spPr>
        <p:txBody>
          <a:bodyPr wrap="square" rtlCol="0">
            <a:spAutoFit/>
          </a:bodyPr>
          <a:lstStyle/>
          <a:p>
            <a:pPr algn="r">
              <a:lnSpc>
                <a:spcPct val="150000"/>
              </a:lnSpc>
            </a:pPr>
            <a:r>
              <a:rPr lang="en-GB" sz="1500" b="1">
                <a:latin typeface="Arial" pitchFamily="34" charset="0"/>
                <a:cs typeface="Arial" pitchFamily="34" charset="0"/>
              </a:rPr>
              <a:t>Feeling</a:t>
            </a:r>
            <a:endParaRPr lang="en-GB" sz="1200">
              <a:latin typeface="Arial" pitchFamily="34" charset="0"/>
              <a:cs typeface="Arial" pitchFamily="34" charset="0"/>
            </a:endParaRPr>
          </a:p>
          <a:p>
            <a:pPr algn="r">
              <a:lnSpc>
                <a:spcPct val="150000"/>
              </a:lnSpc>
            </a:pPr>
            <a:r>
              <a:rPr lang="en-GB" sz="1200">
                <a:latin typeface="Arial" pitchFamily="34" charset="0"/>
                <a:cs typeface="Arial" pitchFamily="34" charset="0"/>
              </a:rPr>
              <a:t>Informal</a:t>
            </a:r>
          </a:p>
          <a:p>
            <a:pPr algn="r">
              <a:lnSpc>
                <a:spcPct val="150000"/>
              </a:lnSpc>
            </a:pPr>
            <a:r>
              <a:rPr lang="en-GB" sz="1200">
                <a:latin typeface="Arial" pitchFamily="34" charset="0"/>
                <a:cs typeface="Arial" pitchFamily="34" charset="0"/>
              </a:rPr>
              <a:t>Personal</a:t>
            </a:r>
          </a:p>
          <a:p>
            <a:pPr algn="r">
              <a:lnSpc>
                <a:spcPct val="150000"/>
              </a:lnSpc>
            </a:pPr>
            <a:r>
              <a:rPr lang="en-GB" sz="1200">
                <a:latin typeface="Arial" pitchFamily="34" charset="0"/>
                <a:cs typeface="Arial" pitchFamily="34" charset="0"/>
              </a:rPr>
              <a:t>Instinctive</a:t>
            </a:r>
          </a:p>
          <a:p>
            <a:pPr algn="r">
              <a:lnSpc>
                <a:spcPct val="150000"/>
              </a:lnSpc>
            </a:pPr>
            <a:r>
              <a:rPr lang="en-GB" sz="1200">
                <a:latin typeface="Arial" pitchFamily="34" charset="0"/>
                <a:cs typeface="Arial" pitchFamily="34" charset="0"/>
              </a:rPr>
              <a:t>Involved</a:t>
            </a:r>
          </a:p>
          <a:p>
            <a:pPr algn="r">
              <a:lnSpc>
                <a:spcPct val="150000"/>
              </a:lnSpc>
            </a:pPr>
            <a:r>
              <a:rPr lang="en-GB" sz="1200">
                <a:latin typeface="Arial" pitchFamily="34" charset="0"/>
                <a:cs typeface="Arial" pitchFamily="34" charset="0"/>
              </a:rPr>
              <a:t>Subjective</a:t>
            </a:r>
          </a:p>
          <a:p>
            <a:pPr algn="r">
              <a:lnSpc>
                <a:spcPct val="150000"/>
              </a:lnSpc>
            </a:pPr>
            <a:r>
              <a:rPr lang="en-GB" sz="1200">
                <a:latin typeface="Arial" pitchFamily="34" charset="0"/>
                <a:cs typeface="Arial" pitchFamily="34" charset="0"/>
              </a:rPr>
              <a:t>Flexible</a:t>
            </a:r>
          </a:p>
          <a:p>
            <a:pPr algn="r">
              <a:lnSpc>
                <a:spcPct val="150000"/>
              </a:lnSpc>
            </a:pPr>
            <a:r>
              <a:rPr lang="en-GB" sz="1200">
                <a:latin typeface="Arial" pitchFamily="34" charset="0"/>
                <a:cs typeface="Arial" pitchFamily="34" charset="0"/>
              </a:rPr>
              <a:t>Accommodating</a:t>
            </a:r>
          </a:p>
          <a:p>
            <a:pPr algn="r">
              <a:lnSpc>
                <a:spcPct val="150000"/>
              </a:lnSpc>
            </a:pPr>
            <a:r>
              <a:rPr lang="en-GB" sz="1200">
                <a:latin typeface="Arial" pitchFamily="34" charset="0"/>
                <a:cs typeface="Arial" pitchFamily="34" charset="0"/>
              </a:rPr>
              <a:t>Values-based</a:t>
            </a:r>
          </a:p>
          <a:p>
            <a:pPr algn="r">
              <a:lnSpc>
                <a:spcPct val="150000"/>
              </a:lnSpc>
            </a:pPr>
            <a:r>
              <a:rPr lang="en-GB" sz="1200">
                <a:latin typeface="Arial" pitchFamily="34" charset="0"/>
                <a:cs typeface="Arial" pitchFamily="34" charset="0"/>
              </a:rPr>
              <a:t>Relationship focused</a:t>
            </a:r>
          </a:p>
        </p:txBody>
      </p:sp>
      <p:grpSp>
        <p:nvGrpSpPr>
          <p:cNvPr id="84" name="Group 83"/>
          <p:cNvGrpSpPr/>
          <p:nvPr/>
        </p:nvGrpSpPr>
        <p:grpSpPr>
          <a:xfrm>
            <a:off x="2484520" y="2035635"/>
            <a:ext cx="4104456" cy="133350"/>
            <a:chOff x="3149600" y="1856930"/>
            <a:chExt cx="2844800" cy="177800"/>
          </a:xfrm>
        </p:grpSpPr>
        <p:cxnSp>
          <p:nvCxnSpPr>
            <p:cNvPr id="85" name="Straight Arrow Connector 84"/>
            <p:cNvCxnSpPr/>
            <p:nvPr/>
          </p:nvCxnSpPr>
          <p:spPr>
            <a:xfrm>
              <a:off x="3149600" y="1951386"/>
              <a:ext cx="2844800" cy="1588"/>
            </a:xfrm>
            <a:prstGeom prst="straightConnector1">
              <a:avLst/>
            </a:prstGeom>
            <a:ln>
              <a:solidFill>
                <a:schemeClr val="bg1">
                  <a:lumMod val="50000"/>
                </a:schemeClr>
              </a:solidFill>
              <a:headEnd type="arrow"/>
              <a:tailEnd type="arrow"/>
            </a:ln>
          </p:spPr>
          <p:style>
            <a:lnRef idx="1">
              <a:schemeClr val="accent1"/>
            </a:lnRef>
            <a:fillRef idx="0">
              <a:schemeClr val="accent1"/>
            </a:fillRef>
            <a:effectRef idx="0">
              <a:schemeClr val="accent1"/>
            </a:effectRef>
            <a:fontRef idx="minor">
              <a:schemeClr val="tx1"/>
            </a:fontRef>
          </p:style>
        </p:cxnSp>
        <p:cxnSp>
          <p:nvCxnSpPr>
            <p:cNvPr id="86" name="Straight Connector 85"/>
            <p:cNvCxnSpPr/>
            <p:nvPr/>
          </p:nvCxnSpPr>
          <p:spPr>
            <a:xfrm rot="5400000" flipH="1" flipV="1">
              <a:off x="4508500" y="1945036"/>
              <a:ext cx="177800" cy="1588"/>
            </a:xfrm>
            <a:prstGeom prst="line">
              <a:avLst/>
            </a:prstGeom>
            <a:ln>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grpSp>
      <p:grpSp>
        <p:nvGrpSpPr>
          <p:cNvPr id="87" name="Group 86"/>
          <p:cNvGrpSpPr/>
          <p:nvPr/>
        </p:nvGrpSpPr>
        <p:grpSpPr>
          <a:xfrm>
            <a:off x="2484520" y="2306221"/>
            <a:ext cx="4104456" cy="133350"/>
            <a:chOff x="3149600" y="2217711"/>
            <a:chExt cx="2844800" cy="177800"/>
          </a:xfrm>
        </p:grpSpPr>
        <p:cxnSp>
          <p:nvCxnSpPr>
            <p:cNvPr id="88" name="Straight Arrow Connector 87"/>
            <p:cNvCxnSpPr/>
            <p:nvPr/>
          </p:nvCxnSpPr>
          <p:spPr>
            <a:xfrm>
              <a:off x="3149600" y="2312167"/>
              <a:ext cx="2844800" cy="1588"/>
            </a:xfrm>
            <a:prstGeom prst="straightConnector1">
              <a:avLst/>
            </a:prstGeom>
            <a:ln>
              <a:solidFill>
                <a:schemeClr val="bg1">
                  <a:lumMod val="50000"/>
                </a:schemeClr>
              </a:solidFill>
              <a:headEnd type="arrow"/>
              <a:tailEnd type="arrow"/>
            </a:ln>
          </p:spPr>
          <p:style>
            <a:lnRef idx="1">
              <a:schemeClr val="accent1"/>
            </a:lnRef>
            <a:fillRef idx="0">
              <a:schemeClr val="accent1"/>
            </a:fillRef>
            <a:effectRef idx="0">
              <a:schemeClr val="accent1"/>
            </a:effectRef>
            <a:fontRef idx="minor">
              <a:schemeClr val="tx1"/>
            </a:fontRef>
          </p:style>
        </p:cxnSp>
        <p:cxnSp>
          <p:nvCxnSpPr>
            <p:cNvPr id="89" name="Straight Connector 88"/>
            <p:cNvCxnSpPr/>
            <p:nvPr/>
          </p:nvCxnSpPr>
          <p:spPr>
            <a:xfrm rot="5400000" flipH="1" flipV="1">
              <a:off x="4508500" y="2305817"/>
              <a:ext cx="177800" cy="1588"/>
            </a:xfrm>
            <a:prstGeom prst="line">
              <a:avLst/>
            </a:prstGeom>
            <a:ln>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grpSp>
      <p:grpSp>
        <p:nvGrpSpPr>
          <p:cNvPr id="90" name="Group 89"/>
          <p:cNvGrpSpPr/>
          <p:nvPr/>
        </p:nvGrpSpPr>
        <p:grpSpPr>
          <a:xfrm>
            <a:off x="2484520" y="2576807"/>
            <a:ext cx="4104456" cy="133350"/>
            <a:chOff x="3149600" y="2578492"/>
            <a:chExt cx="2844800" cy="177800"/>
          </a:xfrm>
        </p:grpSpPr>
        <p:cxnSp>
          <p:nvCxnSpPr>
            <p:cNvPr id="91" name="Straight Arrow Connector 90"/>
            <p:cNvCxnSpPr/>
            <p:nvPr/>
          </p:nvCxnSpPr>
          <p:spPr>
            <a:xfrm>
              <a:off x="3149600" y="2672948"/>
              <a:ext cx="2844800" cy="1588"/>
            </a:xfrm>
            <a:prstGeom prst="straightConnector1">
              <a:avLst/>
            </a:prstGeom>
            <a:ln>
              <a:solidFill>
                <a:schemeClr val="bg1">
                  <a:lumMod val="50000"/>
                </a:schemeClr>
              </a:solidFill>
              <a:headEnd type="arrow"/>
              <a:tailEnd type="arrow"/>
            </a:ln>
          </p:spPr>
          <p:style>
            <a:lnRef idx="1">
              <a:schemeClr val="accent1"/>
            </a:lnRef>
            <a:fillRef idx="0">
              <a:schemeClr val="accent1"/>
            </a:fillRef>
            <a:effectRef idx="0">
              <a:schemeClr val="accent1"/>
            </a:effectRef>
            <a:fontRef idx="minor">
              <a:schemeClr val="tx1"/>
            </a:fontRef>
          </p:style>
        </p:cxnSp>
        <p:cxnSp>
          <p:nvCxnSpPr>
            <p:cNvPr id="92" name="Straight Connector 91"/>
            <p:cNvCxnSpPr/>
            <p:nvPr/>
          </p:nvCxnSpPr>
          <p:spPr>
            <a:xfrm rot="5400000" flipH="1" flipV="1">
              <a:off x="4508500" y="2666598"/>
              <a:ext cx="177800" cy="1588"/>
            </a:xfrm>
            <a:prstGeom prst="line">
              <a:avLst/>
            </a:prstGeom>
            <a:ln>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grpSp>
      <p:grpSp>
        <p:nvGrpSpPr>
          <p:cNvPr id="93" name="Group 92"/>
          <p:cNvGrpSpPr/>
          <p:nvPr/>
        </p:nvGrpSpPr>
        <p:grpSpPr>
          <a:xfrm>
            <a:off x="2484520" y="2847392"/>
            <a:ext cx="4104456" cy="133350"/>
            <a:chOff x="3149600" y="2939273"/>
            <a:chExt cx="2844800" cy="177800"/>
          </a:xfrm>
        </p:grpSpPr>
        <p:cxnSp>
          <p:nvCxnSpPr>
            <p:cNvPr id="94" name="Straight Arrow Connector 93"/>
            <p:cNvCxnSpPr/>
            <p:nvPr/>
          </p:nvCxnSpPr>
          <p:spPr>
            <a:xfrm>
              <a:off x="3149600" y="3033729"/>
              <a:ext cx="2844800" cy="1588"/>
            </a:xfrm>
            <a:prstGeom prst="straightConnector1">
              <a:avLst/>
            </a:prstGeom>
            <a:ln>
              <a:solidFill>
                <a:schemeClr val="bg1">
                  <a:lumMod val="50000"/>
                </a:schemeClr>
              </a:solidFill>
              <a:headEnd type="arrow"/>
              <a:tailEnd type="arrow"/>
            </a:ln>
          </p:spPr>
          <p:style>
            <a:lnRef idx="1">
              <a:schemeClr val="accent1"/>
            </a:lnRef>
            <a:fillRef idx="0">
              <a:schemeClr val="accent1"/>
            </a:fillRef>
            <a:effectRef idx="0">
              <a:schemeClr val="accent1"/>
            </a:effectRef>
            <a:fontRef idx="minor">
              <a:schemeClr val="tx1"/>
            </a:fontRef>
          </p:style>
        </p:cxnSp>
        <p:cxnSp>
          <p:nvCxnSpPr>
            <p:cNvPr id="95" name="Straight Connector 94"/>
            <p:cNvCxnSpPr/>
            <p:nvPr/>
          </p:nvCxnSpPr>
          <p:spPr>
            <a:xfrm rot="5400000" flipH="1" flipV="1">
              <a:off x="4508500" y="3027379"/>
              <a:ext cx="177800" cy="1588"/>
            </a:xfrm>
            <a:prstGeom prst="line">
              <a:avLst/>
            </a:prstGeom>
            <a:ln>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grpSp>
      <p:grpSp>
        <p:nvGrpSpPr>
          <p:cNvPr id="96" name="Group 95"/>
          <p:cNvGrpSpPr/>
          <p:nvPr/>
        </p:nvGrpSpPr>
        <p:grpSpPr>
          <a:xfrm>
            <a:off x="2484520" y="3117978"/>
            <a:ext cx="4104456" cy="133350"/>
            <a:chOff x="3149600" y="3300054"/>
            <a:chExt cx="2844800" cy="177800"/>
          </a:xfrm>
        </p:grpSpPr>
        <p:cxnSp>
          <p:nvCxnSpPr>
            <p:cNvPr id="97" name="Straight Arrow Connector 96"/>
            <p:cNvCxnSpPr/>
            <p:nvPr/>
          </p:nvCxnSpPr>
          <p:spPr>
            <a:xfrm>
              <a:off x="3149600" y="3394510"/>
              <a:ext cx="2844800" cy="1588"/>
            </a:xfrm>
            <a:prstGeom prst="straightConnector1">
              <a:avLst/>
            </a:prstGeom>
            <a:ln>
              <a:solidFill>
                <a:schemeClr val="bg1">
                  <a:lumMod val="50000"/>
                </a:schemeClr>
              </a:solidFill>
              <a:headEnd type="arrow"/>
              <a:tailEnd type="arrow"/>
            </a:ln>
          </p:spPr>
          <p:style>
            <a:lnRef idx="1">
              <a:schemeClr val="accent1"/>
            </a:lnRef>
            <a:fillRef idx="0">
              <a:schemeClr val="accent1"/>
            </a:fillRef>
            <a:effectRef idx="0">
              <a:schemeClr val="accent1"/>
            </a:effectRef>
            <a:fontRef idx="minor">
              <a:schemeClr val="tx1"/>
            </a:fontRef>
          </p:style>
        </p:cxnSp>
        <p:cxnSp>
          <p:nvCxnSpPr>
            <p:cNvPr id="98" name="Straight Connector 97"/>
            <p:cNvCxnSpPr/>
            <p:nvPr/>
          </p:nvCxnSpPr>
          <p:spPr>
            <a:xfrm rot="5400000" flipH="1" flipV="1">
              <a:off x="4508500" y="3388160"/>
              <a:ext cx="177800" cy="1588"/>
            </a:xfrm>
            <a:prstGeom prst="line">
              <a:avLst/>
            </a:prstGeom>
            <a:ln>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grpSp>
      <p:grpSp>
        <p:nvGrpSpPr>
          <p:cNvPr id="99" name="Group 98"/>
          <p:cNvGrpSpPr/>
          <p:nvPr/>
        </p:nvGrpSpPr>
        <p:grpSpPr>
          <a:xfrm>
            <a:off x="2465470" y="3388564"/>
            <a:ext cx="4125969" cy="133350"/>
            <a:chOff x="3124200" y="3660835"/>
            <a:chExt cx="2844800" cy="177800"/>
          </a:xfrm>
        </p:grpSpPr>
        <p:cxnSp>
          <p:nvCxnSpPr>
            <p:cNvPr id="100" name="Straight Arrow Connector 99"/>
            <p:cNvCxnSpPr/>
            <p:nvPr/>
          </p:nvCxnSpPr>
          <p:spPr>
            <a:xfrm>
              <a:off x="3124200" y="3755291"/>
              <a:ext cx="2844800" cy="1588"/>
            </a:xfrm>
            <a:prstGeom prst="straightConnector1">
              <a:avLst/>
            </a:prstGeom>
            <a:ln>
              <a:solidFill>
                <a:schemeClr val="bg1">
                  <a:lumMod val="50000"/>
                </a:schemeClr>
              </a:solidFill>
              <a:headEnd type="arrow"/>
              <a:tailEnd type="arrow"/>
            </a:ln>
          </p:spPr>
          <p:style>
            <a:lnRef idx="1">
              <a:schemeClr val="accent1"/>
            </a:lnRef>
            <a:fillRef idx="0">
              <a:schemeClr val="accent1"/>
            </a:fillRef>
            <a:effectRef idx="0">
              <a:schemeClr val="accent1"/>
            </a:effectRef>
            <a:fontRef idx="minor">
              <a:schemeClr val="tx1"/>
            </a:fontRef>
          </p:style>
        </p:cxnSp>
        <p:cxnSp>
          <p:nvCxnSpPr>
            <p:cNvPr id="101" name="Straight Connector 100"/>
            <p:cNvCxnSpPr/>
            <p:nvPr/>
          </p:nvCxnSpPr>
          <p:spPr>
            <a:xfrm rot="5400000" flipH="1" flipV="1">
              <a:off x="4483100" y="3748941"/>
              <a:ext cx="177800" cy="1588"/>
            </a:xfrm>
            <a:prstGeom prst="line">
              <a:avLst/>
            </a:prstGeom>
            <a:ln>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grpSp>
      <p:grpSp>
        <p:nvGrpSpPr>
          <p:cNvPr id="102" name="Group 101"/>
          <p:cNvGrpSpPr/>
          <p:nvPr/>
        </p:nvGrpSpPr>
        <p:grpSpPr>
          <a:xfrm>
            <a:off x="2484520" y="3659150"/>
            <a:ext cx="4099850" cy="133350"/>
            <a:chOff x="3124200" y="4021616"/>
            <a:chExt cx="2844800" cy="177800"/>
          </a:xfrm>
        </p:grpSpPr>
        <p:cxnSp>
          <p:nvCxnSpPr>
            <p:cNvPr id="103" name="Straight Arrow Connector 102"/>
            <p:cNvCxnSpPr/>
            <p:nvPr/>
          </p:nvCxnSpPr>
          <p:spPr>
            <a:xfrm>
              <a:off x="3124200" y="4116072"/>
              <a:ext cx="2844800" cy="1588"/>
            </a:xfrm>
            <a:prstGeom prst="straightConnector1">
              <a:avLst/>
            </a:prstGeom>
            <a:ln>
              <a:solidFill>
                <a:schemeClr val="bg1">
                  <a:lumMod val="50000"/>
                </a:schemeClr>
              </a:solidFill>
              <a:headEnd type="arrow"/>
              <a:tailEnd type="arrow"/>
            </a:ln>
          </p:spPr>
          <p:style>
            <a:lnRef idx="1">
              <a:schemeClr val="accent1"/>
            </a:lnRef>
            <a:fillRef idx="0">
              <a:schemeClr val="accent1"/>
            </a:fillRef>
            <a:effectRef idx="0">
              <a:schemeClr val="accent1"/>
            </a:effectRef>
            <a:fontRef idx="minor">
              <a:schemeClr val="tx1"/>
            </a:fontRef>
          </p:style>
        </p:cxnSp>
        <p:cxnSp>
          <p:nvCxnSpPr>
            <p:cNvPr id="104" name="Straight Connector 103"/>
            <p:cNvCxnSpPr/>
            <p:nvPr/>
          </p:nvCxnSpPr>
          <p:spPr>
            <a:xfrm rot="5400000" flipH="1" flipV="1">
              <a:off x="4483100" y="4109722"/>
              <a:ext cx="177800" cy="1588"/>
            </a:xfrm>
            <a:prstGeom prst="line">
              <a:avLst/>
            </a:prstGeom>
            <a:ln>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grpSp>
      <p:grpSp>
        <p:nvGrpSpPr>
          <p:cNvPr id="105" name="Group 104"/>
          <p:cNvGrpSpPr/>
          <p:nvPr/>
        </p:nvGrpSpPr>
        <p:grpSpPr>
          <a:xfrm>
            <a:off x="2484520" y="3929735"/>
            <a:ext cx="4107856" cy="133350"/>
            <a:chOff x="3131840" y="4382397"/>
            <a:chExt cx="2844800" cy="177800"/>
          </a:xfrm>
        </p:grpSpPr>
        <p:cxnSp>
          <p:nvCxnSpPr>
            <p:cNvPr id="106" name="Straight Arrow Connector 105"/>
            <p:cNvCxnSpPr/>
            <p:nvPr/>
          </p:nvCxnSpPr>
          <p:spPr>
            <a:xfrm>
              <a:off x="3131840" y="4476853"/>
              <a:ext cx="2844800" cy="1588"/>
            </a:xfrm>
            <a:prstGeom prst="straightConnector1">
              <a:avLst/>
            </a:prstGeom>
            <a:ln>
              <a:solidFill>
                <a:schemeClr val="bg1">
                  <a:lumMod val="50000"/>
                </a:schemeClr>
              </a:solidFill>
              <a:headEnd type="arrow"/>
              <a:tailEnd type="arrow"/>
            </a:ln>
          </p:spPr>
          <p:style>
            <a:lnRef idx="1">
              <a:schemeClr val="accent1"/>
            </a:lnRef>
            <a:fillRef idx="0">
              <a:schemeClr val="accent1"/>
            </a:fillRef>
            <a:effectRef idx="0">
              <a:schemeClr val="accent1"/>
            </a:effectRef>
            <a:fontRef idx="minor">
              <a:schemeClr val="tx1"/>
            </a:fontRef>
          </p:style>
        </p:cxnSp>
        <p:cxnSp>
          <p:nvCxnSpPr>
            <p:cNvPr id="107" name="Straight Connector 106"/>
            <p:cNvCxnSpPr/>
            <p:nvPr/>
          </p:nvCxnSpPr>
          <p:spPr>
            <a:xfrm rot="5400000" flipH="1" flipV="1">
              <a:off x="4490740" y="4470503"/>
              <a:ext cx="177800" cy="1588"/>
            </a:xfrm>
            <a:prstGeom prst="line">
              <a:avLst/>
            </a:prstGeom>
            <a:ln>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grpSp>
      <p:sp>
        <p:nvSpPr>
          <p:cNvPr id="108" name="Rectangle 107"/>
          <p:cNvSpPr/>
          <p:nvPr/>
        </p:nvSpPr>
        <p:spPr>
          <a:xfrm>
            <a:off x="683566" y="1707654"/>
            <a:ext cx="7554249" cy="21602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109" name="Rectangle 108"/>
          <p:cNvSpPr/>
          <p:nvPr/>
        </p:nvSpPr>
        <p:spPr>
          <a:xfrm>
            <a:off x="683567" y="1980247"/>
            <a:ext cx="7544633" cy="21602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110" name="Rectangle 109"/>
          <p:cNvSpPr/>
          <p:nvPr/>
        </p:nvSpPr>
        <p:spPr>
          <a:xfrm>
            <a:off x="683567" y="2252840"/>
            <a:ext cx="7539811" cy="21602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111" name="Rectangle 110"/>
          <p:cNvSpPr/>
          <p:nvPr/>
        </p:nvSpPr>
        <p:spPr>
          <a:xfrm>
            <a:off x="683568" y="2525432"/>
            <a:ext cx="7539812" cy="21602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112" name="Rectangle 111"/>
          <p:cNvSpPr/>
          <p:nvPr/>
        </p:nvSpPr>
        <p:spPr>
          <a:xfrm>
            <a:off x="683568" y="2798025"/>
            <a:ext cx="7542222" cy="21602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113" name="Rectangle 112"/>
          <p:cNvSpPr/>
          <p:nvPr/>
        </p:nvSpPr>
        <p:spPr>
          <a:xfrm>
            <a:off x="683568" y="3070618"/>
            <a:ext cx="7488832" cy="21602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114" name="Rectangle 113"/>
          <p:cNvSpPr/>
          <p:nvPr/>
        </p:nvSpPr>
        <p:spPr>
          <a:xfrm>
            <a:off x="683568" y="3343211"/>
            <a:ext cx="7554250" cy="21602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115" name="Rectangle 114"/>
          <p:cNvSpPr/>
          <p:nvPr/>
        </p:nvSpPr>
        <p:spPr>
          <a:xfrm>
            <a:off x="683568" y="3615803"/>
            <a:ext cx="7554250" cy="21602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116" name="Rectangle 115"/>
          <p:cNvSpPr/>
          <p:nvPr/>
        </p:nvSpPr>
        <p:spPr>
          <a:xfrm>
            <a:off x="683568" y="3888398"/>
            <a:ext cx="7544632" cy="21602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Tree>
    <p:extLst>
      <p:ext uri="{BB962C8B-B14F-4D97-AF65-F5344CB8AC3E}">
        <p14:creationId xmlns:p14="http://schemas.microsoft.com/office/powerpoint/2010/main" val="34031523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grpId="0" nodeType="clickEffect">
                                  <p:stCondLst>
                                    <p:cond delay="0"/>
                                  </p:stCondLst>
                                  <p:childTnLst>
                                    <p:animEffect transition="out" filter="fade">
                                      <p:cBhvr>
                                        <p:cTn id="6" dur="1000"/>
                                        <p:tgtEl>
                                          <p:spTgt spid="108"/>
                                        </p:tgtEl>
                                      </p:cBhvr>
                                    </p:animEffect>
                                    <p:set>
                                      <p:cBhvr>
                                        <p:cTn id="7" dur="1" fill="hold">
                                          <p:stCondLst>
                                            <p:cond delay="999"/>
                                          </p:stCondLst>
                                        </p:cTn>
                                        <p:tgtEl>
                                          <p:spTgt spid="108"/>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grpId="0" nodeType="clickEffect">
                                  <p:stCondLst>
                                    <p:cond delay="0"/>
                                  </p:stCondLst>
                                  <p:childTnLst>
                                    <p:animEffect transition="out" filter="fade">
                                      <p:cBhvr>
                                        <p:cTn id="11" dur="1000"/>
                                        <p:tgtEl>
                                          <p:spTgt spid="109"/>
                                        </p:tgtEl>
                                      </p:cBhvr>
                                    </p:animEffect>
                                    <p:set>
                                      <p:cBhvr>
                                        <p:cTn id="12" dur="1" fill="hold">
                                          <p:stCondLst>
                                            <p:cond delay="999"/>
                                          </p:stCondLst>
                                        </p:cTn>
                                        <p:tgtEl>
                                          <p:spTgt spid="109"/>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10" presetClass="exit" presetSubtype="0" fill="hold" grpId="0" nodeType="clickEffect">
                                  <p:stCondLst>
                                    <p:cond delay="0"/>
                                  </p:stCondLst>
                                  <p:childTnLst>
                                    <p:animEffect transition="out" filter="fade">
                                      <p:cBhvr>
                                        <p:cTn id="16" dur="1000"/>
                                        <p:tgtEl>
                                          <p:spTgt spid="110"/>
                                        </p:tgtEl>
                                      </p:cBhvr>
                                    </p:animEffect>
                                    <p:set>
                                      <p:cBhvr>
                                        <p:cTn id="17" dur="1" fill="hold">
                                          <p:stCondLst>
                                            <p:cond delay="999"/>
                                          </p:stCondLst>
                                        </p:cTn>
                                        <p:tgtEl>
                                          <p:spTgt spid="110"/>
                                        </p:tgtEl>
                                        <p:attrNameLst>
                                          <p:attrName>style.visibility</p:attrName>
                                        </p:attrNameLst>
                                      </p:cBhvr>
                                      <p:to>
                                        <p:strVal val="hidden"/>
                                      </p:to>
                                    </p:set>
                                  </p:childTnLst>
                                </p:cTn>
                              </p:par>
                            </p:childTnLst>
                          </p:cTn>
                        </p:par>
                      </p:childTnLst>
                    </p:cTn>
                  </p:par>
                  <p:par>
                    <p:cTn id="18" fill="hold">
                      <p:stCondLst>
                        <p:cond delay="indefinite"/>
                      </p:stCondLst>
                      <p:childTnLst>
                        <p:par>
                          <p:cTn id="19" fill="hold">
                            <p:stCondLst>
                              <p:cond delay="0"/>
                            </p:stCondLst>
                            <p:childTnLst>
                              <p:par>
                                <p:cTn id="20" presetID="10" presetClass="exit" presetSubtype="0" fill="hold" grpId="0" nodeType="clickEffect">
                                  <p:stCondLst>
                                    <p:cond delay="0"/>
                                  </p:stCondLst>
                                  <p:childTnLst>
                                    <p:animEffect transition="out" filter="fade">
                                      <p:cBhvr>
                                        <p:cTn id="21" dur="1000"/>
                                        <p:tgtEl>
                                          <p:spTgt spid="111"/>
                                        </p:tgtEl>
                                      </p:cBhvr>
                                    </p:animEffect>
                                    <p:set>
                                      <p:cBhvr>
                                        <p:cTn id="22" dur="1" fill="hold">
                                          <p:stCondLst>
                                            <p:cond delay="999"/>
                                          </p:stCondLst>
                                        </p:cTn>
                                        <p:tgtEl>
                                          <p:spTgt spid="111"/>
                                        </p:tgtEl>
                                        <p:attrNameLst>
                                          <p:attrName>style.visibility</p:attrName>
                                        </p:attrNameLst>
                                      </p:cBhvr>
                                      <p:to>
                                        <p:strVal val="hidden"/>
                                      </p:to>
                                    </p:set>
                                  </p:childTnLst>
                                </p:cTn>
                              </p:par>
                            </p:childTnLst>
                          </p:cTn>
                        </p:par>
                      </p:childTnLst>
                    </p:cTn>
                  </p:par>
                  <p:par>
                    <p:cTn id="23" fill="hold">
                      <p:stCondLst>
                        <p:cond delay="indefinite"/>
                      </p:stCondLst>
                      <p:childTnLst>
                        <p:par>
                          <p:cTn id="24" fill="hold">
                            <p:stCondLst>
                              <p:cond delay="0"/>
                            </p:stCondLst>
                            <p:childTnLst>
                              <p:par>
                                <p:cTn id="25" presetID="10" presetClass="exit" presetSubtype="0" fill="hold" grpId="0" nodeType="clickEffect">
                                  <p:stCondLst>
                                    <p:cond delay="0"/>
                                  </p:stCondLst>
                                  <p:childTnLst>
                                    <p:animEffect transition="out" filter="fade">
                                      <p:cBhvr>
                                        <p:cTn id="26" dur="1000"/>
                                        <p:tgtEl>
                                          <p:spTgt spid="112"/>
                                        </p:tgtEl>
                                      </p:cBhvr>
                                    </p:animEffect>
                                    <p:set>
                                      <p:cBhvr>
                                        <p:cTn id="27" dur="1" fill="hold">
                                          <p:stCondLst>
                                            <p:cond delay="999"/>
                                          </p:stCondLst>
                                        </p:cTn>
                                        <p:tgtEl>
                                          <p:spTgt spid="112"/>
                                        </p:tgtEl>
                                        <p:attrNameLst>
                                          <p:attrName>style.visibility</p:attrName>
                                        </p:attrNameLst>
                                      </p:cBhvr>
                                      <p:to>
                                        <p:strVal val="hidden"/>
                                      </p:to>
                                    </p:set>
                                  </p:childTnLst>
                                </p:cTn>
                              </p:par>
                            </p:childTnLst>
                          </p:cTn>
                        </p:par>
                      </p:childTnLst>
                    </p:cTn>
                  </p:par>
                  <p:par>
                    <p:cTn id="28" fill="hold">
                      <p:stCondLst>
                        <p:cond delay="indefinite"/>
                      </p:stCondLst>
                      <p:childTnLst>
                        <p:par>
                          <p:cTn id="29" fill="hold">
                            <p:stCondLst>
                              <p:cond delay="0"/>
                            </p:stCondLst>
                            <p:childTnLst>
                              <p:par>
                                <p:cTn id="30" presetID="10" presetClass="exit" presetSubtype="0" fill="hold" grpId="0" nodeType="clickEffect">
                                  <p:stCondLst>
                                    <p:cond delay="0"/>
                                  </p:stCondLst>
                                  <p:childTnLst>
                                    <p:animEffect transition="out" filter="fade">
                                      <p:cBhvr>
                                        <p:cTn id="31" dur="1000"/>
                                        <p:tgtEl>
                                          <p:spTgt spid="113"/>
                                        </p:tgtEl>
                                      </p:cBhvr>
                                    </p:animEffect>
                                    <p:set>
                                      <p:cBhvr>
                                        <p:cTn id="32" dur="1" fill="hold">
                                          <p:stCondLst>
                                            <p:cond delay="999"/>
                                          </p:stCondLst>
                                        </p:cTn>
                                        <p:tgtEl>
                                          <p:spTgt spid="113"/>
                                        </p:tgtEl>
                                        <p:attrNameLst>
                                          <p:attrName>style.visibility</p:attrName>
                                        </p:attrNameLst>
                                      </p:cBhvr>
                                      <p:to>
                                        <p:strVal val="hidden"/>
                                      </p:to>
                                    </p:set>
                                  </p:childTnLst>
                                </p:cTn>
                              </p:par>
                            </p:childTnLst>
                          </p:cTn>
                        </p:par>
                      </p:childTnLst>
                    </p:cTn>
                  </p:par>
                  <p:par>
                    <p:cTn id="33" fill="hold">
                      <p:stCondLst>
                        <p:cond delay="indefinite"/>
                      </p:stCondLst>
                      <p:childTnLst>
                        <p:par>
                          <p:cTn id="34" fill="hold">
                            <p:stCondLst>
                              <p:cond delay="0"/>
                            </p:stCondLst>
                            <p:childTnLst>
                              <p:par>
                                <p:cTn id="35" presetID="10" presetClass="exit" presetSubtype="0" fill="hold" grpId="0" nodeType="clickEffect">
                                  <p:stCondLst>
                                    <p:cond delay="0"/>
                                  </p:stCondLst>
                                  <p:childTnLst>
                                    <p:animEffect transition="out" filter="fade">
                                      <p:cBhvr>
                                        <p:cTn id="36" dur="1000"/>
                                        <p:tgtEl>
                                          <p:spTgt spid="114"/>
                                        </p:tgtEl>
                                      </p:cBhvr>
                                    </p:animEffect>
                                    <p:set>
                                      <p:cBhvr>
                                        <p:cTn id="37" dur="1" fill="hold">
                                          <p:stCondLst>
                                            <p:cond delay="999"/>
                                          </p:stCondLst>
                                        </p:cTn>
                                        <p:tgtEl>
                                          <p:spTgt spid="114"/>
                                        </p:tgtEl>
                                        <p:attrNameLst>
                                          <p:attrName>style.visibility</p:attrName>
                                        </p:attrNameLst>
                                      </p:cBhvr>
                                      <p:to>
                                        <p:strVal val="hidden"/>
                                      </p:to>
                                    </p:set>
                                  </p:childTnLst>
                                </p:cTn>
                              </p:par>
                            </p:childTnLst>
                          </p:cTn>
                        </p:par>
                      </p:childTnLst>
                    </p:cTn>
                  </p:par>
                  <p:par>
                    <p:cTn id="38" fill="hold">
                      <p:stCondLst>
                        <p:cond delay="indefinite"/>
                      </p:stCondLst>
                      <p:childTnLst>
                        <p:par>
                          <p:cTn id="39" fill="hold">
                            <p:stCondLst>
                              <p:cond delay="0"/>
                            </p:stCondLst>
                            <p:childTnLst>
                              <p:par>
                                <p:cTn id="40" presetID="10" presetClass="exit" presetSubtype="0" fill="hold" grpId="0" nodeType="clickEffect">
                                  <p:stCondLst>
                                    <p:cond delay="0"/>
                                  </p:stCondLst>
                                  <p:childTnLst>
                                    <p:animEffect transition="out" filter="fade">
                                      <p:cBhvr>
                                        <p:cTn id="41" dur="1000"/>
                                        <p:tgtEl>
                                          <p:spTgt spid="115"/>
                                        </p:tgtEl>
                                      </p:cBhvr>
                                    </p:animEffect>
                                    <p:set>
                                      <p:cBhvr>
                                        <p:cTn id="42" dur="1" fill="hold">
                                          <p:stCondLst>
                                            <p:cond delay="999"/>
                                          </p:stCondLst>
                                        </p:cTn>
                                        <p:tgtEl>
                                          <p:spTgt spid="115"/>
                                        </p:tgtEl>
                                        <p:attrNameLst>
                                          <p:attrName>style.visibility</p:attrName>
                                        </p:attrNameLst>
                                      </p:cBhvr>
                                      <p:to>
                                        <p:strVal val="hidden"/>
                                      </p:to>
                                    </p:set>
                                  </p:childTnLst>
                                </p:cTn>
                              </p:par>
                            </p:childTnLst>
                          </p:cTn>
                        </p:par>
                      </p:childTnLst>
                    </p:cTn>
                  </p:par>
                  <p:par>
                    <p:cTn id="43" fill="hold">
                      <p:stCondLst>
                        <p:cond delay="indefinite"/>
                      </p:stCondLst>
                      <p:childTnLst>
                        <p:par>
                          <p:cTn id="44" fill="hold">
                            <p:stCondLst>
                              <p:cond delay="0"/>
                            </p:stCondLst>
                            <p:childTnLst>
                              <p:par>
                                <p:cTn id="45" presetID="10" presetClass="exit" presetSubtype="0" fill="hold" grpId="0" nodeType="clickEffect">
                                  <p:stCondLst>
                                    <p:cond delay="0"/>
                                  </p:stCondLst>
                                  <p:childTnLst>
                                    <p:animEffect transition="out" filter="fade">
                                      <p:cBhvr>
                                        <p:cTn id="46" dur="1000"/>
                                        <p:tgtEl>
                                          <p:spTgt spid="116"/>
                                        </p:tgtEl>
                                      </p:cBhvr>
                                    </p:animEffect>
                                    <p:set>
                                      <p:cBhvr>
                                        <p:cTn id="47" dur="1" fill="hold">
                                          <p:stCondLst>
                                            <p:cond delay="999"/>
                                          </p:stCondLst>
                                        </p:cTn>
                                        <p:tgtEl>
                                          <p:spTgt spid="11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8" grpId="0" animBg="1"/>
      <p:bldP spid="109" grpId="0" animBg="1"/>
      <p:bldP spid="110" grpId="0" animBg="1"/>
      <p:bldP spid="111" grpId="0" animBg="1"/>
      <p:bldP spid="112" grpId="0" animBg="1"/>
      <p:bldP spid="113" grpId="0" animBg="1"/>
      <p:bldP spid="114" grpId="0" animBg="1"/>
      <p:bldP spid="115" grpId="0" animBg="1"/>
      <p:bldP spid="116" grpId="0" animBg="1"/>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2"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p:blipFill>
        <p:spPr bwMode="auto">
          <a:xfrm>
            <a:off x="3519000" y="1779662"/>
            <a:ext cx="2106000" cy="2106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nvGrpSpPr>
          <p:cNvPr id="33" name="Group 32"/>
          <p:cNvGrpSpPr/>
          <p:nvPr/>
        </p:nvGrpSpPr>
        <p:grpSpPr>
          <a:xfrm>
            <a:off x="2195736" y="1357179"/>
            <a:ext cx="4920584" cy="2946531"/>
            <a:chOff x="1403649" y="904907"/>
            <a:chExt cx="6560778" cy="3928708"/>
          </a:xfrm>
        </p:grpSpPr>
        <p:sp>
          <p:nvSpPr>
            <p:cNvPr id="34" name="TextBox 33"/>
            <p:cNvSpPr txBox="1"/>
            <p:nvPr/>
          </p:nvSpPr>
          <p:spPr>
            <a:xfrm>
              <a:off x="3779911" y="904907"/>
              <a:ext cx="1584176" cy="461665"/>
            </a:xfrm>
            <a:prstGeom prst="rect">
              <a:avLst/>
            </a:prstGeom>
            <a:noFill/>
          </p:spPr>
          <p:txBody>
            <a:bodyPr wrap="square" rtlCol="0">
              <a:spAutoFit/>
            </a:bodyPr>
            <a:lstStyle/>
            <a:p>
              <a:pPr algn="ctr"/>
              <a:r>
                <a:rPr lang="en-GB" sz="1650">
                  <a:latin typeface="Arial" pitchFamily="34" charset="0"/>
                  <a:cs typeface="Arial" pitchFamily="34" charset="0"/>
                </a:rPr>
                <a:t>Thinking</a:t>
              </a:r>
            </a:p>
          </p:txBody>
        </p:sp>
        <p:sp>
          <p:nvSpPr>
            <p:cNvPr id="35" name="TextBox 34"/>
            <p:cNvSpPr txBox="1"/>
            <p:nvPr/>
          </p:nvSpPr>
          <p:spPr>
            <a:xfrm>
              <a:off x="3887923" y="4371950"/>
              <a:ext cx="1368153" cy="461665"/>
            </a:xfrm>
            <a:prstGeom prst="rect">
              <a:avLst/>
            </a:prstGeom>
            <a:noFill/>
          </p:spPr>
          <p:txBody>
            <a:bodyPr wrap="square" rtlCol="0">
              <a:spAutoFit/>
            </a:bodyPr>
            <a:lstStyle/>
            <a:p>
              <a:pPr algn="ctr"/>
              <a:r>
                <a:rPr lang="en-GB" sz="1650">
                  <a:latin typeface="Arial" pitchFamily="34" charset="0"/>
                  <a:cs typeface="Arial" pitchFamily="34" charset="0"/>
                </a:rPr>
                <a:t>Feeling</a:t>
              </a:r>
            </a:p>
          </p:txBody>
        </p:sp>
        <p:sp>
          <p:nvSpPr>
            <p:cNvPr id="36" name="TextBox 35"/>
            <p:cNvSpPr txBox="1"/>
            <p:nvPr/>
          </p:nvSpPr>
          <p:spPr>
            <a:xfrm rot="5400000">
              <a:off x="1975358" y="1983894"/>
              <a:ext cx="584776" cy="1728193"/>
            </a:xfrm>
            <a:prstGeom prst="rect">
              <a:avLst/>
            </a:prstGeom>
            <a:noFill/>
          </p:spPr>
          <p:txBody>
            <a:bodyPr vert="vert270" wrap="square" rtlCol="0">
              <a:spAutoFit/>
            </a:bodyPr>
            <a:lstStyle/>
            <a:p>
              <a:pPr algn="ctr"/>
              <a:r>
                <a:rPr lang="en-GB" sz="1650">
                  <a:latin typeface="Arial" pitchFamily="34" charset="0"/>
                  <a:cs typeface="Arial" pitchFamily="34" charset="0"/>
                </a:rPr>
                <a:t>Introversion</a:t>
              </a:r>
            </a:p>
          </p:txBody>
        </p:sp>
        <p:sp>
          <p:nvSpPr>
            <p:cNvPr id="37" name="TextBox 36"/>
            <p:cNvSpPr txBox="1"/>
            <p:nvPr/>
          </p:nvSpPr>
          <p:spPr>
            <a:xfrm rot="5400000">
              <a:off x="6702980" y="1881571"/>
              <a:ext cx="584776" cy="1938119"/>
            </a:xfrm>
            <a:prstGeom prst="rect">
              <a:avLst/>
            </a:prstGeom>
            <a:noFill/>
          </p:spPr>
          <p:txBody>
            <a:bodyPr vert="vert270" wrap="square" rtlCol="0">
              <a:spAutoFit/>
            </a:bodyPr>
            <a:lstStyle/>
            <a:p>
              <a:pPr algn="ctr"/>
              <a:r>
                <a:rPr lang="en-GB" sz="1650">
                  <a:latin typeface="Arial" pitchFamily="34" charset="0"/>
                  <a:cs typeface="Arial" pitchFamily="34" charset="0"/>
                </a:rPr>
                <a:t>Extraversion</a:t>
              </a:r>
            </a:p>
          </p:txBody>
        </p:sp>
      </p:grpSp>
      <p:sp>
        <p:nvSpPr>
          <p:cNvPr id="38" name="Title 22"/>
          <p:cNvSpPr>
            <a:spLocks noGrp="1"/>
          </p:cNvSpPr>
          <p:nvPr>
            <p:ph type="title"/>
          </p:nvPr>
        </p:nvSpPr>
        <p:spPr>
          <a:xfrm>
            <a:off x="503040" y="141480"/>
            <a:ext cx="8533456" cy="857250"/>
          </a:xfrm>
        </p:spPr>
        <p:txBody>
          <a:bodyPr>
            <a:noAutofit/>
          </a:bodyPr>
          <a:lstStyle/>
          <a:p>
            <a:r>
              <a:rPr lang="en-GB" sz="3200"/>
              <a:t>Jungian Preferences and the Colour Energies</a:t>
            </a:r>
          </a:p>
        </p:txBody>
      </p:sp>
    </p:spTree>
    <p:extLst>
      <p:ext uri="{BB962C8B-B14F-4D97-AF65-F5344CB8AC3E}">
        <p14:creationId xmlns:p14="http://schemas.microsoft.com/office/powerpoint/2010/main" val="5633856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2"/>
                                        </p:tgtEl>
                                        <p:attrNameLst>
                                          <p:attrName>style.visibility</p:attrName>
                                        </p:attrNameLst>
                                      </p:cBhvr>
                                      <p:to>
                                        <p:strVal val="visible"/>
                                      </p:to>
                                    </p:set>
                                    <p:animEffect transition="in" filter="fade">
                                      <p:cBhvr>
                                        <p:cTn id="7" dur="1000"/>
                                        <p:tgtEl>
                                          <p:spTgt spid="3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3"/>
                                        </p:tgtEl>
                                        <p:attrNameLst>
                                          <p:attrName>style.visibility</p:attrName>
                                        </p:attrNameLst>
                                      </p:cBhvr>
                                      <p:to>
                                        <p:strVal val="visible"/>
                                      </p:to>
                                    </p:set>
                                    <p:animEffect transition="in" filter="fade">
                                      <p:cBhvr>
                                        <p:cTn id="12" dur="1000"/>
                                        <p:tgtEl>
                                          <p:spTgt spid="3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4241F1-ED48-4E7E-B4F2-E1A824FAEA48}"/>
              </a:ext>
            </a:extLst>
          </p:cNvPr>
          <p:cNvSpPr>
            <a:spLocks noGrp="1"/>
          </p:cNvSpPr>
          <p:nvPr>
            <p:ph type="title"/>
          </p:nvPr>
        </p:nvSpPr>
        <p:spPr>
          <a:xfrm>
            <a:off x="503040" y="141480"/>
            <a:ext cx="8605464" cy="857250"/>
          </a:xfrm>
        </p:spPr>
        <p:txBody>
          <a:bodyPr>
            <a:noAutofit/>
          </a:bodyPr>
          <a:lstStyle/>
          <a:p>
            <a:r>
              <a:rPr lang="en-GB" sz="3200"/>
              <a:t>Jungian Preferences and the Colour Energies</a:t>
            </a:r>
          </a:p>
        </p:txBody>
      </p:sp>
      <p:sp>
        <p:nvSpPr>
          <p:cNvPr id="5" name="TextBox 4">
            <a:extLst>
              <a:ext uri="{FF2B5EF4-FFF2-40B4-BE49-F238E27FC236}">
                <a16:creationId xmlns:a16="http://schemas.microsoft.com/office/drawing/2014/main" id="{5AB72A62-0259-46EA-A235-28A008FABFAF}"/>
              </a:ext>
            </a:extLst>
          </p:cNvPr>
          <p:cNvSpPr txBox="1"/>
          <p:nvPr/>
        </p:nvSpPr>
        <p:spPr>
          <a:xfrm>
            <a:off x="2033718" y="2571751"/>
            <a:ext cx="1790700" cy="346249"/>
          </a:xfrm>
          <a:prstGeom prst="rect">
            <a:avLst/>
          </a:prstGeom>
          <a:noFill/>
        </p:spPr>
        <p:txBody>
          <a:bodyPr wrap="square" rtlCol="0">
            <a:spAutoFit/>
          </a:bodyPr>
          <a:lstStyle/>
          <a:p>
            <a:pPr algn="ctr"/>
            <a:r>
              <a:rPr lang="en-GB" sz="1650">
                <a:latin typeface="Arial" pitchFamily="34" charset="0"/>
                <a:cs typeface="Arial" pitchFamily="34" charset="0"/>
              </a:rPr>
              <a:t>Introversion</a:t>
            </a:r>
          </a:p>
        </p:txBody>
      </p:sp>
      <p:pic>
        <p:nvPicPr>
          <p:cNvPr id="8" name="Graphic 7">
            <a:extLst>
              <a:ext uri="{FF2B5EF4-FFF2-40B4-BE49-F238E27FC236}">
                <a16:creationId xmlns:a16="http://schemas.microsoft.com/office/drawing/2014/main" id="{EA7183C0-F4C4-41F2-873E-579E73F5A18D}"/>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3656316" y="1869672"/>
            <a:ext cx="1830600" cy="1830600"/>
          </a:xfrm>
          <a:prstGeom prst="rect">
            <a:avLst/>
          </a:prstGeom>
        </p:spPr>
      </p:pic>
    </p:spTree>
    <p:extLst>
      <p:ext uri="{BB962C8B-B14F-4D97-AF65-F5344CB8AC3E}">
        <p14:creationId xmlns:p14="http://schemas.microsoft.com/office/powerpoint/2010/main" val="21781534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50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5AB72A62-0259-46EA-A235-28A008FABFAF}"/>
              </a:ext>
            </a:extLst>
          </p:cNvPr>
          <p:cNvSpPr txBox="1"/>
          <p:nvPr/>
        </p:nvSpPr>
        <p:spPr>
          <a:xfrm>
            <a:off x="5328084" y="2571751"/>
            <a:ext cx="1790700" cy="346249"/>
          </a:xfrm>
          <a:prstGeom prst="rect">
            <a:avLst/>
          </a:prstGeom>
          <a:noFill/>
        </p:spPr>
        <p:txBody>
          <a:bodyPr wrap="square" rtlCol="0">
            <a:spAutoFit/>
          </a:bodyPr>
          <a:lstStyle/>
          <a:p>
            <a:pPr algn="ctr"/>
            <a:r>
              <a:rPr lang="en-GB" sz="1650">
                <a:latin typeface="Arial" pitchFamily="34" charset="0"/>
                <a:cs typeface="Arial" pitchFamily="34" charset="0"/>
              </a:rPr>
              <a:t>Extraversion</a:t>
            </a:r>
          </a:p>
        </p:txBody>
      </p:sp>
      <p:pic>
        <p:nvPicPr>
          <p:cNvPr id="6" name="Graphic 5">
            <a:extLst>
              <a:ext uri="{FF2B5EF4-FFF2-40B4-BE49-F238E27FC236}">
                <a16:creationId xmlns:a16="http://schemas.microsoft.com/office/drawing/2014/main" id="{529FC31D-D413-4F16-8342-3E9F61CD8B06}"/>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3656700" y="1869672"/>
            <a:ext cx="1830600" cy="1830600"/>
          </a:xfrm>
          <a:prstGeom prst="rect">
            <a:avLst/>
          </a:prstGeom>
        </p:spPr>
      </p:pic>
      <p:sp>
        <p:nvSpPr>
          <p:cNvPr id="8" name="Title 1">
            <a:extLst>
              <a:ext uri="{FF2B5EF4-FFF2-40B4-BE49-F238E27FC236}">
                <a16:creationId xmlns:a16="http://schemas.microsoft.com/office/drawing/2014/main" id="{70B7F8E8-F392-47A2-8619-27ADDBF61120}"/>
              </a:ext>
            </a:extLst>
          </p:cNvPr>
          <p:cNvSpPr>
            <a:spLocks noGrp="1"/>
          </p:cNvSpPr>
          <p:nvPr>
            <p:ph type="title"/>
          </p:nvPr>
        </p:nvSpPr>
        <p:spPr>
          <a:xfrm>
            <a:off x="503040" y="141480"/>
            <a:ext cx="8605464" cy="857250"/>
          </a:xfrm>
        </p:spPr>
        <p:txBody>
          <a:bodyPr>
            <a:noAutofit/>
          </a:bodyPr>
          <a:lstStyle/>
          <a:p>
            <a:r>
              <a:rPr lang="en-GB" sz="3200"/>
              <a:t>Jungian Preferences and the Colour Energies</a:t>
            </a:r>
          </a:p>
        </p:txBody>
      </p:sp>
    </p:spTree>
    <p:extLst>
      <p:ext uri="{BB962C8B-B14F-4D97-AF65-F5344CB8AC3E}">
        <p14:creationId xmlns:p14="http://schemas.microsoft.com/office/powerpoint/2010/main" val="22970147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50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5AB72A62-0259-46EA-A235-28A008FABFAF}"/>
              </a:ext>
            </a:extLst>
          </p:cNvPr>
          <p:cNvSpPr txBox="1"/>
          <p:nvPr/>
        </p:nvSpPr>
        <p:spPr>
          <a:xfrm>
            <a:off x="3676650" y="1488783"/>
            <a:ext cx="1790700" cy="346249"/>
          </a:xfrm>
          <a:prstGeom prst="rect">
            <a:avLst/>
          </a:prstGeom>
          <a:noFill/>
        </p:spPr>
        <p:txBody>
          <a:bodyPr wrap="square" rtlCol="0">
            <a:spAutoFit/>
          </a:bodyPr>
          <a:lstStyle/>
          <a:p>
            <a:pPr algn="ctr"/>
            <a:r>
              <a:rPr lang="en-GB" sz="1650">
                <a:latin typeface="Arial" pitchFamily="34" charset="0"/>
                <a:cs typeface="Arial" pitchFamily="34" charset="0"/>
              </a:rPr>
              <a:t>Thinking</a:t>
            </a:r>
          </a:p>
        </p:txBody>
      </p:sp>
      <p:pic>
        <p:nvPicPr>
          <p:cNvPr id="17" name="Graphic 16">
            <a:extLst>
              <a:ext uri="{FF2B5EF4-FFF2-40B4-BE49-F238E27FC236}">
                <a16:creationId xmlns:a16="http://schemas.microsoft.com/office/drawing/2014/main" id="{7F86C21F-CB94-4C0C-A9D7-38E04ED30ECA}"/>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3656700" y="1869672"/>
            <a:ext cx="1830600" cy="1830600"/>
          </a:xfrm>
          <a:prstGeom prst="rect">
            <a:avLst/>
          </a:prstGeom>
        </p:spPr>
      </p:pic>
      <p:sp>
        <p:nvSpPr>
          <p:cNvPr id="8" name="Title 1">
            <a:extLst>
              <a:ext uri="{FF2B5EF4-FFF2-40B4-BE49-F238E27FC236}">
                <a16:creationId xmlns:a16="http://schemas.microsoft.com/office/drawing/2014/main" id="{2FFF51BF-BC68-4A55-B574-7D01530C3E72}"/>
              </a:ext>
            </a:extLst>
          </p:cNvPr>
          <p:cNvSpPr>
            <a:spLocks noGrp="1"/>
          </p:cNvSpPr>
          <p:nvPr>
            <p:ph type="title"/>
          </p:nvPr>
        </p:nvSpPr>
        <p:spPr>
          <a:xfrm>
            <a:off x="503040" y="141480"/>
            <a:ext cx="8605464" cy="857250"/>
          </a:xfrm>
        </p:spPr>
        <p:txBody>
          <a:bodyPr>
            <a:noAutofit/>
          </a:bodyPr>
          <a:lstStyle/>
          <a:p>
            <a:r>
              <a:rPr lang="en-GB" sz="3200"/>
              <a:t>Jungian Preferences and the Colour Energies</a:t>
            </a:r>
          </a:p>
        </p:txBody>
      </p:sp>
    </p:spTree>
    <p:extLst>
      <p:ext uri="{BB962C8B-B14F-4D97-AF65-F5344CB8AC3E}">
        <p14:creationId xmlns:p14="http://schemas.microsoft.com/office/powerpoint/2010/main" val="22294610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50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5AB72A62-0259-46EA-A235-28A008FABFAF}"/>
              </a:ext>
            </a:extLst>
          </p:cNvPr>
          <p:cNvSpPr txBox="1"/>
          <p:nvPr/>
        </p:nvSpPr>
        <p:spPr>
          <a:xfrm>
            <a:off x="3673848" y="3759883"/>
            <a:ext cx="1790700" cy="346249"/>
          </a:xfrm>
          <a:prstGeom prst="rect">
            <a:avLst/>
          </a:prstGeom>
          <a:noFill/>
        </p:spPr>
        <p:txBody>
          <a:bodyPr wrap="square" rtlCol="0">
            <a:spAutoFit/>
          </a:bodyPr>
          <a:lstStyle/>
          <a:p>
            <a:pPr algn="ctr"/>
            <a:r>
              <a:rPr lang="en-GB" sz="1650">
                <a:latin typeface="Arial" pitchFamily="34" charset="0"/>
                <a:cs typeface="Arial" pitchFamily="34" charset="0"/>
              </a:rPr>
              <a:t>Feeling</a:t>
            </a:r>
          </a:p>
        </p:txBody>
      </p:sp>
      <p:pic>
        <p:nvPicPr>
          <p:cNvPr id="6" name="Graphic 5">
            <a:extLst>
              <a:ext uri="{FF2B5EF4-FFF2-40B4-BE49-F238E27FC236}">
                <a16:creationId xmlns:a16="http://schemas.microsoft.com/office/drawing/2014/main" id="{E33FE18E-CAD5-4DA1-B894-268C17F08AD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3653898" y="1869672"/>
            <a:ext cx="1830600" cy="1830600"/>
          </a:xfrm>
          <a:prstGeom prst="rect">
            <a:avLst/>
          </a:prstGeom>
        </p:spPr>
      </p:pic>
      <p:sp>
        <p:nvSpPr>
          <p:cNvPr id="9" name="Title 1">
            <a:extLst>
              <a:ext uri="{FF2B5EF4-FFF2-40B4-BE49-F238E27FC236}">
                <a16:creationId xmlns:a16="http://schemas.microsoft.com/office/drawing/2014/main" id="{8979BA5B-C5CD-42A1-A1DD-33D8B5D5FBAA}"/>
              </a:ext>
            </a:extLst>
          </p:cNvPr>
          <p:cNvSpPr>
            <a:spLocks noGrp="1"/>
          </p:cNvSpPr>
          <p:nvPr>
            <p:ph type="title"/>
          </p:nvPr>
        </p:nvSpPr>
        <p:spPr>
          <a:xfrm>
            <a:off x="503040" y="141480"/>
            <a:ext cx="8605464" cy="857250"/>
          </a:xfrm>
        </p:spPr>
        <p:txBody>
          <a:bodyPr>
            <a:noAutofit/>
          </a:bodyPr>
          <a:lstStyle/>
          <a:p>
            <a:r>
              <a:rPr lang="en-GB" sz="3200"/>
              <a:t>Jungian Preferences and the Colour Energies</a:t>
            </a:r>
          </a:p>
        </p:txBody>
      </p:sp>
    </p:spTree>
    <p:extLst>
      <p:ext uri="{BB962C8B-B14F-4D97-AF65-F5344CB8AC3E}">
        <p14:creationId xmlns:p14="http://schemas.microsoft.com/office/powerpoint/2010/main" val="27401772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50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FE108454-4B75-44E3-A4D3-5CB0E42F1444}"/>
              </a:ext>
            </a:extLst>
          </p:cNvPr>
          <p:cNvSpPr txBox="1"/>
          <p:nvPr/>
        </p:nvSpPr>
        <p:spPr>
          <a:xfrm>
            <a:off x="683568" y="1131590"/>
            <a:ext cx="3888432" cy="1789044"/>
          </a:xfrm>
          <a:prstGeom prst="rect">
            <a:avLst/>
          </a:prstGeom>
          <a:noFill/>
          <a:ln>
            <a:solidFill>
              <a:schemeClr val="accent4"/>
            </a:solidFill>
          </a:ln>
        </p:spPr>
        <p:txBody>
          <a:bodyPr wrap="square" lIns="72000" tIns="72000" rIns="72000" bIns="72000" rtlCol="0">
            <a:noAutofit/>
          </a:bodyPr>
          <a:lstStyle/>
          <a:p>
            <a:pPr>
              <a:spcAft>
                <a:spcPts val="600"/>
              </a:spcAft>
            </a:pPr>
            <a:r>
              <a:rPr lang="en-GB" sz="1600" b="1">
                <a:latin typeface="Arial" panose="020B0604020202020204" pitchFamily="34" charset="0"/>
                <a:cs typeface="Arial" panose="020B0604020202020204" pitchFamily="34" charset="0"/>
              </a:rPr>
              <a:t>Cool Blue</a:t>
            </a:r>
            <a:br>
              <a:rPr lang="en-GB" sz="1500">
                <a:latin typeface="Arial" panose="020B0604020202020204" pitchFamily="34" charset="0"/>
                <a:cs typeface="Arial" panose="020B0604020202020204" pitchFamily="34" charset="0"/>
              </a:rPr>
            </a:br>
            <a:r>
              <a:rPr lang="en-GB" sz="1400">
                <a:latin typeface="Arial" panose="020B0604020202020204" pitchFamily="34" charset="0"/>
                <a:cs typeface="Arial" panose="020B0604020202020204" pitchFamily="34" charset="0"/>
              </a:rPr>
              <a:t>The combination of the </a:t>
            </a:r>
            <a:r>
              <a:rPr lang="en-GB" sz="1400" b="1">
                <a:latin typeface="Arial" panose="020B0604020202020204" pitchFamily="34" charset="0"/>
                <a:cs typeface="Arial" panose="020B0604020202020204" pitchFamily="34" charset="0"/>
              </a:rPr>
              <a:t>Introverted</a:t>
            </a:r>
            <a:r>
              <a:rPr lang="en-GB" sz="1400">
                <a:latin typeface="Arial" panose="020B0604020202020204" pitchFamily="34" charset="0"/>
                <a:cs typeface="Arial" panose="020B0604020202020204" pitchFamily="34" charset="0"/>
              </a:rPr>
              <a:t> </a:t>
            </a:r>
            <a:br>
              <a:rPr lang="en-GB" sz="1400">
                <a:latin typeface="Arial" panose="020B0604020202020204" pitchFamily="34" charset="0"/>
                <a:cs typeface="Arial" panose="020B0604020202020204" pitchFamily="34" charset="0"/>
              </a:rPr>
            </a:br>
            <a:r>
              <a:rPr lang="en-GB" sz="1400">
                <a:latin typeface="Arial" panose="020B0604020202020204" pitchFamily="34" charset="0"/>
                <a:cs typeface="Arial" panose="020B0604020202020204" pitchFamily="34" charset="0"/>
              </a:rPr>
              <a:t>and </a:t>
            </a:r>
            <a:r>
              <a:rPr lang="en-GB" sz="1400" b="1">
                <a:latin typeface="Arial" panose="020B0604020202020204" pitchFamily="34" charset="0"/>
                <a:cs typeface="Arial" panose="020B0604020202020204" pitchFamily="34" charset="0"/>
              </a:rPr>
              <a:t>Thinking</a:t>
            </a:r>
            <a:r>
              <a:rPr lang="en-GB" sz="1400">
                <a:latin typeface="Arial" panose="020B0604020202020204" pitchFamily="34" charset="0"/>
                <a:cs typeface="Arial" panose="020B0604020202020204" pitchFamily="34" charset="0"/>
              </a:rPr>
              <a:t> preferences: </a:t>
            </a:r>
          </a:p>
          <a:p>
            <a:r>
              <a:rPr lang="en-GB" sz="1400">
                <a:latin typeface="Arial" panose="020B0604020202020204" pitchFamily="34" charset="0"/>
                <a:cs typeface="Arial" panose="020B0604020202020204" pitchFamily="34" charset="0"/>
              </a:rPr>
              <a:t>Task-focused</a:t>
            </a:r>
          </a:p>
          <a:p>
            <a:r>
              <a:rPr lang="en-GB" sz="1400">
                <a:latin typeface="Arial" panose="020B0604020202020204" pitchFamily="34" charset="0"/>
                <a:cs typeface="Arial" panose="020B0604020202020204" pitchFamily="34" charset="0"/>
              </a:rPr>
              <a:t>Calm under pressure</a:t>
            </a:r>
          </a:p>
          <a:p>
            <a:r>
              <a:rPr lang="en-GB" sz="1400">
                <a:latin typeface="Arial" panose="020B0604020202020204" pitchFamily="34" charset="0"/>
                <a:cs typeface="Arial" panose="020B0604020202020204" pitchFamily="34" charset="0"/>
              </a:rPr>
              <a:t>Thoughtful</a:t>
            </a:r>
          </a:p>
          <a:p>
            <a:r>
              <a:rPr lang="en-GB" sz="1400">
                <a:latin typeface="Arial" panose="020B0604020202020204" pitchFamily="34" charset="0"/>
                <a:cs typeface="Arial" panose="020B0604020202020204" pitchFamily="34" charset="0"/>
              </a:rPr>
              <a:t>Objective</a:t>
            </a:r>
          </a:p>
        </p:txBody>
      </p:sp>
      <p:sp>
        <p:nvSpPr>
          <p:cNvPr id="6" name="TextBox 5">
            <a:extLst>
              <a:ext uri="{FF2B5EF4-FFF2-40B4-BE49-F238E27FC236}">
                <a16:creationId xmlns:a16="http://schemas.microsoft.com/office/drawing/2014/main" id="{97175787-044D-43E9-886D-D51E9FD35DCB}"/>
              </a:ext>
            </a:extLst>
          </p:cNvPr>
          <p:cNvSpPr txBox="1"/>
          <p:nvPr/>
        </p:nvSpPr>
        <p:spPr>
          <a:xfrm>
            <a:off x="683568" y="2920634"/>
            <a:ext cx="3888432" cy="1811356"/>
          </a:xfrm>
          <a:prstGeom prst="rect">
            <a:avLst/>
          </a:prstGeom>
          <a:noFill/>
          <a:ln>
            <a:solidFill>
              <a:schemeClr val="accent3"/>
            </a:solidFill>
          </a:ln>
        </p:spPr>
        <p:txBody>
          <a:bodyPr wrap="square" lIns="72000" tIns="72000" rIns="72000" bIns="72000" rtlCol="0">
            <a:noAutofit/>
          </a:bodyPr>
          <a:lstStyle/>
          <a:p>
            <a:pPr>
              <a:spcAft>
                <a:spcPts val="600"/>
              </a:spcAft>
            </a:pPr>
            <a:r>
              <a:rPr lang="en-GB" sz="1600" b="1">
                <a:latin typeface="Arial" panose="020B0604020202020204" pitchFamily="34" charset="0"/>
                <a:cs typeface="Arial" panose="020B0604020202020204" pitchFamily="34" charset="0"/>
              </a:rPr>
              <a:t>Earth Green</a:t>
            </a:r>
            <a:br>
              <a:rPr lang="en-GB" sz="1500">
                <a:latin typeface="Arial" panose="020B0604020202020204" pitchFamily="34" charset="0"/>
                <a:cs typeface="Arial" panose="020B0604020202020204" pitchFamily="34" charset="0"/>
              </a:rPr>
            </a:br>
            <a:r>
              <a:rPr lang="en-GB" sz="1400">
                <a:latin typeface="Arial" panose="020B0604020202020204" pitchFamily="34" charset="0"/>
                <a:cs typeface="Arial" panose="020B0604020202020204" pitchFamily="34" charset="0"/>
              </a:rPr>
              <a:t>The combination of the </a:t>
            </a:r>
            <a:r>
              <a:rPr lang="en-GB" sz="1400" b="1">
                <a:latin typeface="Arial" panose="020B0604020202020204" pitchFamily="34" charset="0"/>
                <a:cs typeface="Arial" panose="020B0604020202020204" pitchFamily="34" charset="0"/>
              </a:rPr>
              <a:t>Introverted</a:t>
            </a:r>
            <a:r>
              <a:rPr lang="en-GB" sz="1400">
                <a:latin typeface="Arial" panose="020B0604020202020204" pitchFamily="34" charset="0"/>
                <a:cs typeface="Arial" panose="020B0604020202020204" pitchFamily="34" charset="0"/>
              </a:rPr>
              <a:t> </a:t>
            </a:r>
            <a:br>
              <a:rPr lang="en-GB" sz="1400">
                <a:latin typeface="Arial" panose="020B0604020202020204" pitchFamily="34" charset="0"/>
                <a:cs typeface="Arial" panose="020B0604020202020204" pitchFamily="34" charset="0"/>
              </a:rPr>
            </a:br>
            <a:r>
              <a:rPr lang="en-GB" sz="1400">
                <a:latin typeface="Arial" panose="020B0604020202020204" pitchFamily="34" charset="0"/>
                <a:cs typeface="Arial" panose="020B0604020202020204" pitchFamily="34" charset="0"/>
              </a:rPr>
              <a:t>and </a:t>
            </a:r>
            <a:r>
              <a:rPr lang="en-GB" sz="1400" b="1">
                <a:latin typeface="Arial" panose="020B0604020202020204" pitchFamily="34" charset="0"/>
                <a:cs typeface="Arial" panose="020B0604020202020204" pitchFamily="34" charset="0"/>
              </a:rPr>
              <a:t>Feeling</a:t>
            </a:r>
            <a:r>
              <a:rPr lang="en-GB" sz="1400">
                <a:latin typeface="Arial" panose="020B0604020202020204" pitchFamily="34" charset="0"/>
                <a:cs typeface="Arial" panose="020B0604020202020204" pitchFamily="34" charset="0"/>
              </a:rPr>
              <a:t> preferences: </a:t>
            </a:r>
          </a:p>
          <a:p>
            <a:r>
              <a:rPr lang="en-GB" sz="1400">
                <a:latin typeface="Arial" panose="020B0604020202020204" pitchFamily="34" charset="0"/>
                <a:cs typeface="Arial" panose="020B0604020202020204" pitchFamily="34" charset="0"/>
              </a:rPr>
              <a:t>Depth in relationships</a:t>
            </a:r>
          </a:p>
          <a:p>
            <a:r>
              <a:rPr lang="en-GB" sz="1400">
                <a:latin typeface="Arial" panose="020B0604020202020204" pitchFamily="34" charset="0"/>
                <a:cs typeface="Arial" panose="020B0604020202020204" pitchFamily="34" charset="0"/>
              </a:rPr>
              <a:t>Reflection</a:t>
            </a:r>
          </a:p>
          <a:p>
            <a:r>
              <a:rPr lang="en-GB" sz="1400">
                <a:latin typeface="Arial" panose="020B0604020202020204" pitchFamily="34" charset="0"/>
                <a:cs typeface="Arial" panose="020B0604020202020204" pitchFamily="34" charset="0"/>
              </a:rPr>
              <a:t>Harmony</a:t>
            </a:r>
          </a:p>
          <a:p>
            <a:r>
              <a:rPr lang="en-GB" sz="1400">
                <a:latin typeface="Arial" panose="020B0604020202020204" pitchFamily="34" charset="0"/>
                <a:cs typeface="Arial" panose="020B0604020202020204" pitchFamily="34" charset="0"/>
              </a:rPr>
              <a:t>Consensus</a:t>
            </a:r>
          </a:p>
        </p:txBody>
      </p:sp>
      <p:sp>
        <p:nvSpPr>
          <p:cNvPr id="7" name="TextBox 6">
            <a:extLst>
              <a:ext uri="{FF2B5EF4-FFF2-40B4-BE49-F238E27FC236}">
                <a16:creationId xmlns:a16="http://schemas.microsoft.com/office/drawing/2014/main" id="{4E904BB8-AD2E-4BD4-98D3-A81383BD8FFE}"/>
              </a:ext>
            </a:extLst>
          </p:cNvPr>
          <p:cNvSpPr txBox="1"/>
          <p:nvPr/>
        </p:nvSpPr>
        <p:spPr>
          <a:xfrm>
            <a:off x="4572000" y="1131590"/>
            <a:ext cx="4032448" cy="1789044"/>
          </a:xfrm>
          <a:prstGeom prst="rect">
            <a:avLst/>
          </a:prstGeom>
          <a:noFill/>
          <a:ln>
            <a:solidFill>
              <a:schemeClr val="accent1"/>
            </a:solidFill>
          </a:ln>
        </p:spPr>
        <p:txBody>
          <a:bodyPr wrap="square" lIns="72000" tIns="72000" rIns="72000" bIns="72000" rtlCol="0">
            <a:noAutofit/>
          </a:bodyPr>
          <a:lstStyle/>
          <a:p>
            <a:pPr algn="r">
              <a:spcAft>
                <a:spcPts val="600"/>
              </a:spcAft>
            </a:pPr>
            <a:r>
              <a:rPr lang="en-GB" sz="1600" b="1">
                <a:latin typeface="Arial" panose="020B0604020202020204" pitchFamily="34" charset="0"/>
                <a:cs typeface="Arial" panose="020B0604020202020204" pitchFamily="34" charset="0"/>
              </a:rPr>
              <a:t>Fiery Red</a:t>
            </a:r>
            <a:br>
              <a:rPr lang="en-GB" sz="1500">
                <a:latin typeface="Arial" panose="020B0604020202020204" pitchFamily="34" charset="0"/>
                <a:cs typeface="Arial" panose="020B0604020202020204" pitchFamily="34" charset="0"/>
              </a:rPr>
            </a:br>
            <a:r>
              <a:rPr lang="en-GB" sz="1400">
                <a:latin typeface="Arial" panose="020B0604020202020204" pitchFamily="34" charset="0"/>
                <a:cs typeface="Arial" panose="020B0604020202020204" pitchFamily="34" charset="0"/>
              </a:rPr>
              <a:t>The combination of the </a:t>
            </a:r>
            <a:r>
              <a:rPr lang="en-GB" sz="1400" b="1">
                <a:latin typeface="Arial" panose="020B0604020202020204" pitchFamily="34" charset="0"/>
                <a:cs typeface="Arial" panose="020B0604020202020204" pitchFamily="34" charset="0"/>
              </a:rPr>
              <a:t>Extraverted</a:t>
            </a:r>
            <a:r>
              <a:rPr lang="en-GB" sz="1400">
                <a:latin typeface="Arial" panose="020B0604020202020204" pitchFamily="34" charset="0"/>
                <a:cs typeface="Arial" panose="020B0604020202020204" pitchFamily="34" charset="0"/>
              </a:rPr>
              <a:t> </a:t>
            </a:r>
            <a:br>
              <a:rPr lang="en-GB" sz="1400">
                <a:latin typeface="Arial" panose="020B0604020202020204" pitchFamily="34" charset="0"/>
                <a:cs typeface="Arial" panose="020B0604020202020204" pitchFamily="34" charset="0"/>
              </a:rPr>
            </a:br>
            <a:r>
              <a:rPr lang="en-GB" sz="1400">
                <a:latin typeface="Arial" panose="020B0604020202020204" pitchFamily="34" charset="0"/>
                <a:cs typeface="Arial" panose="020B0604020202020204" pitchFamily="34" charset="0"/>
              </a:rPr>
              <a:t>and </a:t>
            </a:r>
            <a:r>
              <a:rPr lang="en-GB" sz="1400" b="1">
                <a:latin typeface="Arial" panose="020B0604020202020204" pitchFamily="34" charset="0"/>
                <a:cs typeface="Arial" panose="020B0604020202020204" pitchFamily="34" charset="0"/>
              </a:rPr>
              <a:t>Thinking</a:t>
            </a:r>
            <a:r>
              <a:rPr lang="en-GB" sz="1400">
                <a:latin typeface="Arial" panose="020B0604020202020204" pitchFamily="34" charset="0"/>
                <a:cs typeface="Arial" panose="020B0604020202020204" pitchFamily="34" charset="0"/>
              </a:rPr>
              <a:t> preferences: </a:t>
            </a:r>
          </a:p>
          <a:p>
            <a:pPr algn="r"/>
            <a:r>
              <a:rPr lang="en-GB" sz="1400">
                <a:latin typeface="Arial" panose="020B0604020202020204" pitchFamily="34" charset="0"/>
                <a:cs typeface="Arial" panose="020B0604020202020204" pitchFamily="34" charset="0"/>
              </a:rPr>
              <a:t>Enjoying high activity</a:t>
            </a:r>
          </a:p>
          <a:p>
            <a:pPr algn="r"/>
            <a:r>
              <a:rPr lang="en-GB" sz="1400">
                <a:latin typeface="Arial" panose="020B0604020202020204" pitchFamily="34" charset="0"/>
                <a:cs typeface="Arial" panose="020B0604020202020204" pitchFamily="34" charset="0"/>
              </a:rPr>
              <a:t>Working with others</a:t>
            </a:r>
          </a:p>
          <a:p>
            <a:pPr algn="r"/>
            <a:r>
              <a:rPr lang="en-GB" sz="1400">
                <a:latin typeface="Arial" panose="020B0604020202020204" pitchFamily="34" charset="0"/>
                <a:cs typeface="Arial" panose="020B0604020202020204" pitchFamily="34" charset="0"/>
              </a:rPr>
              <a:t>Being logical</a:t>
            </a:r>
          </a:p>
          <a:p>
            <a:pPr algn="r"/>
            <a:r>
              <a:rPr lang="en-GB" sz="1400">
                <a:latin typeface="Arial" panose="020B0604020202020204" pitchFamily="34" charset="0"/>
                <a:cs typeface="Arial" panose="020B0604020202020204" pitchFamily="34" charset="0"/>
              </a:rPr>
              <a:t>Focusing on the facts </a:t>
            </a:r>
          </a:p>
        </p:txBody>
      </p:sp>
      <p:sp>
        <p:nvSpPr>
          <p:cNvPr id="8" name="TextBox 7">
            <a:extLst>
              <a:ext uri="{FF2B5EF4-FFF2-40B4-BE49-F238E27FC236}">
                <a16:creationId xmlns:a16="http://schemas.microsoft.com/office/drawing/2014/main" id="{EA60579F-4A1C-4E66-B3B5-57C335AA812D}"/>
              </a:ext>
            </a:extLst>
          </p:cNvPr>
          <p:cNvSpPr txBox="1"/>
          <p:nvPr/>
        </p:nvSpPr>
        <p:spPr>
          <a:xfrm>
            <a:off x="4572000" y="2920634"/>
            <a:ext cx="4032448" cy="1811356"/>
          </a:xfrm>
          <a:prstGeom prst="rect">
            <a:avLst/>
          </a:prstGeom>
          <a:noFill/>
          <a:ln>
            <a:solidFill>
              <a:schemeClr val="accent2"/>
            </a:solidFill>
          </a:ln>
        </p:spPr>
        <p:txBody>
          <a:bodyPr wrap="square" lIns="72000" tIns="72000" rIns="72000" bIns="72000" rtlCol="0">
            <a:noAutofit/>
          </a:bodyPr>
          <a:lstStyle/>
          <a:p>
            <a:pPr algn="r">
              <a:spcAft>
                <a:spcPts val="600"/>
              </a:spcAft>
            </a:pPr>
            <a:r>
              <a:rPr lang="en-GB" sz="1600" b="1">
                <a:latin typeface="Arial" panose="020B0604020202020204" pitchFamily="34" charset="0"/>
                <a:cs typeface="Arial" panose="020B0604020202020204" pitchFamily="34" charset="0"/>
              </a:rPr>
              <a:t>Sunshine Yellow</a:t>
            </a:r>
            <a:br>
              <a:rPr lang="en-GB" sz="1500">
                <a:latin typeface="Arial" panose="020B0604020202020204" pitchFamily="34" charset="0"/>
                <a:cs typeface="Arial" panose="020B0604020202020204" pitchFamily="34" charset="0"/>
              </a:rPr>
            </a:br>
            <a:r>
              <a:rPr lang="en-GB" sz="1400">
                <a:latin typeface="Arial" panose="020B0604020202020204" pitchFamily="34" charset="0"/>
                <a:cs typeface="Arial" panose="020B0604020202020204" pitchFamily="34" charset="0"/>
              </a:rPr>
              <a:t>The combination of the </a:t>
            </a:r>
            <a:r>
              <a:rPr lang="en-GB" sz="1400" b="1">
                <a:latin typeface="Arial" panose="020B0604020202020204" pitchFamily="34" charset="0"/>
                <a:cs typeface="Arial" panose="020B0604020202020204" pitchFamily="34" charset="0"/>
              </a:rPr>
              <a:t>Extraverted</a:t>
            </a:r>
            <a:r>
              <a:rPr lang="en-GB" sz="1400">
                <a:latin typeface="Arial" panose="020B0604020202020204" pitchFamily="34" charset="0"/>
                <a:cs typeface="Arial" panose="020B0604020202020204" pitchFamily="34" charset="0"/>
              </a:rPr>
              <a:t> </a:t>
            </a:r>
            <a:br>
              <a:rPr lang="en-GB" sz="1400">
                <a:latin typeface="Arial" panose="020B0604020202020204" pitchFamily="34" charset="0"/>
                <a:cs typeface="Arial" panose="020B0604020202020204" pitchFamily="34" charset="0"/>
              </a:rPr>
            </a:br>
            <a:r>
              <a:rPr lang="en-GB" sz="1400">
                <a:latin typeface="Arial" panose="020B0604020202020204" pitchFamily="34" charset="0"/>
                <a:cs typeface="Arial" panose="020B0604020202020204" pitchFamily="34" charset="0"/>
              </a:rPr>
              <a:t>and </a:t>
            </a:r>
            <a:r>
              <a:rPr lang="en-GB" sz="1400" b="1">
                <a:latin typeface="Arial" panose="020B0604020202020204" pitchFamily="34" charset="0"/>
                <a:cs typeface="Arial" panose="020B0604020202020204" pitchFamily="34" charset="0"/>
              </a:rPr>
              <a:t>Feeling</a:t>
            </a:r>
            <a:r>
              <a:rPr lang="en-GB" sz="1400">
                <a:latin typeface="Arial" panose="020B0604020202020204" pitchFamily="34" charset="0"/>
                <a:cs typeface="Arial" panose="020B0604020202020204" pitchFamily="34" charset="0"/>
              </a:rPr>
              <a:t> preferences: </a:t>
            </a:r>
          </a:p>
          <a:p>
            <a:pPr algn="r"/>
            <a:r>
              <a:rPr lang="en-GB" sz="1400">
                <a:latin typeface="Arial" panose="020B0604020202020204" pitchFamily="34" charset="0"/>
                <a:cs typeface="Arial" panose="020B0604020202020204" pitchFamily="34" charset="0"/>
              </a:rPr>
              <a:t>Sociability</a:t>
            </a:r>
          </a:p>
          <a:p>
            <a:pPr algn="r"/>
            <a:r>
              <a:rPr lang="en-GB" sz="1400">
                <a:latin typeface="Arial" panose="020B0604020202020204" pitchFamily="34" charset="0"/>
                <a:cs typeface="Arial" panose="020B0604020202020204" pitchFamily="34" charset="0"/>
              </a:rPr>
              <a:t>Consideration for others</a:t>
            </a:r>
          </a:p>
          <a:p>
            <a:pPr algn="r"/>
            <a:r>
              <a:rPr lang="en-GB" sz="1400">
                <a:latin typeface="Arial" panose="020B0604020202020204" pitchFamily="34" charset="0"/>
                <a:cs typeface="Arial" panose="020B0604020202020204" pitchFamily="34" charset="0"/>
              </a:rPr>
              <a:t>Being action-orientated</a:t>
            </a:r>
          </a:p>
          <a:p>
            <a:pPr algn="r"/>
            <a:r>
              <a:rPr lang="en-GB" sz="1400">
                <a:latin typeface="Arial" panose="020B0604020202020204" pitchFamily="34" charset="0"/>
                <a:cs typeface="Arial" panose="020B0604020202020204" pitchFamily="34" charset="0"/>
              </a:rPr>
              <a:t>Entertaining</a:t>
            </a:r>
          </a:p>
        </p:txBody>
      </p:sp>
      <p:sp>
        <p:nvSpPr>
          <p:cNvPr id="3" name="Title 2">
            <a:extLst>
              <a:ext uri="{FF2B5EF4-FFF2-40B4-BE49-F238E27FC236}">
                <a16:creationId xmlns:a16="http://schemas.microsoft.com/office/drawing/2014/main" id="{C90E2A5B-1A94-4380-B827-FB369712EC7A}"/>
              </a:ext>
            </a:extLst>
          </p:cNvPr>
          <p:cNvSpPr>
            <a:spLocks noGrp="1"/>
          </p:cNvSpPr>
          <p:nvPr>
            <p:ph type="title"/>
          </p:nvPr>
        </p:nvSpPr>
        <p:spPr>
          <a:xfrm>
            <a:off x="503040" y="141480"/>
            <a:ext cx="8461448" cy="857250"/>
          </a:xfrm>
        </p:spPr>
        <p:txBody>
          <a:bodyPr>
            <a:noAutofit/>
          </a:bodyPr>
          <a:lstStyle/>
          <a:p>
            <a:r>
              <a:rPr lang="en-GB" sz="3200"/>
              <a:t>Jungian Preferences and the Colour Energies</a:t>
            </a:r>
          </a:p>
        </p:txBody>
      </p:sp>
      <p:pic>
        <p:nvPicPr>
          <p:cNvPr id="4" name="Picture 2">
            <a:extLst>
              <a:ext uri="{FF2B5EF4-FFF2-40B4-BE49-F238E27FC236}">
                <a16:creationId xmlns:a16="http://schemas.microsoft.com/office/drawing/2014/main" id="{13BAF938-0F06-456A-87CD-BC44C8210255}"/>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p:blipFill>
        <p:spPr bwMode="auto">
          <a:xfrm>
            <a:off x="3519000" y="1867634"/>
            <a:ext cx="2106000" cy="2106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7662392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Your perceiving ‘functions’</a:t>
            </a:r>
          </a:p>
        </p:txBody>
      </p:sp>
      <p:grpSp>
        <p:nvGrpSpPr>
          <p:cNvPr id="79" name="Group 78"/>
          <p:cNvGrpSpPr/>
          <p:nvPr/>
        </p:nvGrpSpPr>
        <p:grpSpPr>
          <a:xfrm>
            <a:off x="2415336" y="1765049"/>
            <a:ext cx="4316904" cy="128592"/>
            <a:chOff x="3149600" y="1496149"/>
            <a:chExt cx="2844800" cy="177800"/>
          </a:xfrm>
        </p:grpSpPr>
        <p:cxnSp>
          <p:nvCxnSpPr>
            <p:cNvPr id="80" name="Straight Arrow Connector 79"/>
            <p:cNvCxnSpPr/>
            <p:nvPr/>
          </p:nvCxnSpPr>
          <p:spPr>
            <a:xfrm>
              <a:off x="3149600" y="1590605"/>
              <a:ext cx="2844800" cy="1588"/>
            </a:xfrm>
            <a:prstGeom prst="straightConnector1">
              <a:avLst/>
            </a:prstGeom>
            <a:ln>
              <a:solidFill>
                <a:schemeClr val="bg1">
                  <a:lumMod val="50000"/>
                </a:schemeClr>
              </a:solidFill>
              <a:headEnd type="arrow"/>
              <a:tailEnd type="arrow"/>
            </a:ln>
          </p:spPr>
          <p:style>
            <a:lnRef idx="1">
              <a:schemeClr val="accent1"/>
            </a:lnRef>
            <a:fillRef idx="0">
              <a:schemeClr val="accent1"/>
            </a:fillRef>
            <a:effectRef idx="0">
              <a:schemeClr val="accent1"/>
            </a:effectRef>
            <a:fontRef idx="minor">
              <a:schemeClr val="tx1"/>
            </a:fontRef>
          </p:style>
        </p:cxnSp>
        <p:cxnSp>
          <p:nvCxnSpPr>
            <p:cNvPr id="81" name="Straight Connector 80"/>
            <p:cNvCxnSpPr/>
            <p:nvPr/>
          </p:nvCxnSpPr>
          <p:spPr>
            <a:xfrm rot="5400000" flipH="1" flipV="1">
              <a:off x="4508500" y="1584255"/>
              <a:ext cx="177800" cy="1588"/>
            </a:xfrm>
            <a:prstGeom prst="line">
              <a:avLst/>
            </a:prstGeom>
            <a:ln>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grpSp>
      <p:sp>
        <p:nvSpPr>
          <p:cNvPr id="82" name="TextBox 81"/>
          <p:cNvSpPr txBox="1"/>
          <p:nvPr/>
        </p:nvSpPr>
        <p:spPr>
          <a:xfrm>
            <a:off x="611560" y="1283442"/>
            <a:ext cx="1724025" cy="2897396"/>
          </a:xfrm>
          <a:prstGeom prst="rect">
            <a:avLst/>
          </a:prstGeom>
          <a:noFill/>
        </p:spPr>
        <p:txBody>
          <a:bodyPr wrap="square" rtlCol="0">
            <a:spAutoFit/>
          </a:bodyPr>
          <a:lstStyle/>
          <a:p>
            <a:pPr>
              <a:lnSpc>
                <a:spcPct val="150000"/>
              </a:lnSpc>
            </a:pPr>
            <a:r>
              <a:rPr lang="en-GB" sz="1500" b="1">
                <a:latin typeface="Arial" pitchFamily="34" charset="0"/>
                <a:cs typeface="Arial" pitchFamily="34" charset="0"/>
              </a:rPr>
              <a:t>Sensation</a:t>
            </a:r>
            <a:endParaRPr lang="en-GB" sz="1350">
              <a:latin typeface="Arial" pitchFamily="34" charset="0"/>
              <a:cs typeface="Arial" pitchFamily="34" charset="0"/>
            </a:endParaRPr>
          </a:p>
          <a:p>
            <a:pPr>
              <a:lnSpc>
                <a:spcPct val="150000"/>
              </a:lnSpc>
            </a:pPr>
            <a:r>
              <a:rPr lang="en-GB" sz="1200">
                <a:latin typeface="Arial" pitchFamily="34" charset="0"/>
                <a:cs typeface="Arial" pitchFamily="34" charset="0"/>
              </a:rPr>
              <a:t>Specific</a:t>
            </a:r>
          </a:p>
          <a:p>
            <a:pPr>
              <a:lnSpc>
                <a:spcPct val="150000"/>
              </a:lnSpc>
            </a:pPr>
            <a:r>
              <a:rPr lang="en-GB" sz="1200">
                <a:latin typeface="Arial" pitchFamily="34" charset="0"/>
                <a:cs typeface="Arial" pitchFamily="34" charset="0"/>
              </a:rPr>
              <a:t>Present-oriented</a:t>
            </a:r>
          </a:p>
          <a:p>
            <a:pPr>
              <a:lnSpc>
                <a:spcPct val="150000"/>
              </a:lnSpc>
            </a:pPr>
            <a:r>
              <a:rPr lang="en-GB" sz="1200">
                <a:latin typeface="Arial" pitchFamily="34" charset="0"/>
                <a:cs typeface="Arial" pitchFamily="34" charset="0"/>
              </a:rPr>
              <a:t>Realistic</a:t>
            </a:r>
          </a:p>
          <a:p>
            <a:pPr>
              <a:lnSpc>
                <a:spcPct val="150000"/>
              </a:lnSpc>
            </a:pPr>
            <a:r>
              <a:rPr lang="en-GB" sz="1200">
                <a:latin typeface="Arial" pitchFamily="34" charset="0"/>
                <a:cs typeface="Arial" pitchFamily="34" charset="0"/>
              </a:rPr>
              <a:t>Consistent</a:t>
            </a:r>
          </a:p>
          <a:p>
            <a:pPr>
              <a:lnSpc>
                <a:spcPct val="150000"/>
              </a:lnSpc>
            </a:pPr>
            <a:r>
              <a:rPr lang="en-GB" sz="1200">
                <a:latin typeface="Arial" pitchFamily="34" charset="0"/>
                <a:cs typeface="Arial" pitchFamily="34" charset="0"/>
              </a:rPr>
              <a:t>Down-to-earth</a:t>
            </a:r>
          </a:p>
          <a:p>
            <a:pPr>
              <a:lnSpc>
                <a:spcPct val="150000"/>
              </a:lnSpc>
            </a:pPr>
            <a:r>
              <a:rPr lang="en-GB" sz="1200">
                <a:latin typeface="Arial" pitchFamily="34" charset="0"/>
                <a:cs typeface="Arial" pitchFamily="34" charset="0"/>
              </a:rPr>
              <a:t>Practical	</a:t>
            </a:r>
          </a:p>
          <a:p>
            <a:pPr>
              <a:lnSpc>
                <a:spcPct val="150000"/>
              </a:lnSpc>
            </a:pPr>
            <a:r>
              <a:rPr lang="en-GB" sz="1200">
                <a:latin typeface="Arial" pitchFamily="34" charset="0"/>
                <a:cs typeface="Arial" pitchFamily="34" charset="0"/>
              </a:rPr>
              <a:t>Precise</a:t>
            </a:r>
          </a:p>
          <a:p>
            <a:pPr>
              <a:lnSpc>
                <a:spcPct val="150000"/>
              </a:lnSpc>
            </a:pPr>
            <a:r>
              <a:rPr lang="en-GB" sz="1200">
                <a:latin typeface="Arial" pitchFamily="34" charset="0"/>
                <a:cs typeface="Arial" pitchFamily="34" charset="0"/>
              </a:rPr>
              <a:t>Factual</a:t>
            </a:r>
          </a:p>
          <a:p>
            <a:pPr>
              <a:lnSpc>
                <a:spcPct val="150000"/>
              </a:lnSpc>
            </a:pPr>
            <a:r>
              <a:rPr lang="en-GB" sz="1200">
                <a:latin typeface="Arial" pitchFamily="34" charset="0"/>
                <a:cs typeface="Arial" pitchFamily="34" charset="0"/>
              </a:rPr>
              <a:t>Step-by-step</a:t>
            </a:r>
          </a:p>
        </p:txBody>
      </p:sp>
      <p:sp>
        <p:nvSpPr>
          <p:cNvPr id="83" name="TextBox 82"/>
          <p:cNvSpPr txBox="1"/>
          <p:nvPr/>
        </p:nvSpPr>
        <p:spPr>
          <a:xfrm>
            <a:off x="6516216" y="1283442"/>
            <a:ext cx="1724025" cy="2897396"/>
          </a:xfrm>
          <a:prstGeom prst="rect">
            <a:avLst/>
          </a:prstGeom>
          <a:noFill/>
        </p:spPr>
        <p:txBody>
          <a:bodyPr wrap="square" rtlCol="0">
            <a:spAutoFit/>
          </a:bodyPr>
          <a:lstStyle/>
          <a:p>
            <a:pPr algn="r">
              <a:lnSpc>
                <a:spcPct val="150000"/>
              </a:lnSpc>
            </a:pPr>
            <a:r>
              <a:rPr lang="en-GB" sz="1500" b="1">
                <a:latin typeface="Arial" pitchFamily="34" charset="0"/>
                <a:cs typeface="Arial" pitchFamily="34" charset="0"/>
              </a:rPr>
              <a:t>Intuition</a:t>
            </a:r>
          </a:p>
          <a:p>
            <a:pPr algn="r">
              <a:lnSpc>
                <a:spcPct val="150000"/>
              </a:lnSpc>
            </a:pPr>
            <a:r>
              <a:rPr lang="en-GB" sz="1200">
                <a:latin typeface="Arial" pitchFamily="34" charset="0"/>
                <a:cs typeface="Arial" pitchFamily="34" charset="0"/>
              </a:rPr>
              <a:t>Global</a:t>
            </a:r>
          </a:p>
          <a:p>
            <a:pPr algn="r">
              <a:lnSpc>
                <a:spcPct val="150000"/>
              </a:lnSpc>
            </a:pPr>
            <a:r>
              <a:rPr lang="en-GB" sz="1200">
                <a:latin typeface="Arial" pitchFamily="34" charset="0"/>
                <a:cs typeface="Arial" pitchFamily="34" charset="0"/>
              </a:rPr>
              <a:t>Future-oriented</a:t>
            </a:r>
          </a:p>
          <a:p>
            <a:pPr algn="r">
              <a:lnSpc>
                <a:spcPct val="150000"/>
              </a:lnSpc>
            </a:pPr>
            <a:r>
              <a:rPr lang="en-GB" sz="1200">
                <a:latin typeface="Arial" pitchFamily="34" charset="0"/>
                <a:cs typeface="Arial" pitchFamily="34" charset="0"/>
              </a:rPr>
              <a:t>Imaginative</a:t>
            </a:r>
          </a:p>
          <a:p>
            <a:pPr algn="r">
              <a:lnSpc>
                <a:spcPct val="150000"/>
              </a:lnSpc>
            </a:pPr>
            <a:r>
              <a:rPr lang="en-GB" sz="1200">
                <a:latin typeface="Arial" pitchFamily="34" charset="0"/>
                <a:cs typeface="Arial" pitchFamily="34" charset="0"/>
              </a:rPr>
              <a:t>Unpredictable</a:t>
            </a:r>
          </a:p>
          <a:p>
            <a:pPr algn="r">
              <a:lnSpc>
                <a:spcPct val="150000"/>
              </a:lnSpc>
            </a:pPr>
            <a:r>
              <a:rPr lang="en-GB" sz="1200">
                <a:latin typeface="Arial" pitchFamily="34" charset="0"/>
                <a:cs typeface="Arial" pitchFamily="34" charset="0"/>
              </a:rPr>
              <a:t>Blue-sky</a:t>
            </a:r>
          </a:p>
          <a:p>
            <a:pPr algn="r">
              <a:lnSpc>
                <a:spcPct val="150000"/>
              </a:lnSpc>
            </a:pPr>
            <a:r>
              <a:rPr lang="en-GB" sz="1200">
                <a:latin typeface="Arial" pitchFamily="34" charset="0"/>
                <a:cs typeface="Arial" pitchFamily="34" charset="0"/>
              </a:rPr>
              <a:t>Conceptual</a:t>
            </a:r>
          </a:p>
          <a:p>
            <a:pPr algn="r">
              <a:lnSpc>
                <a:spcPct val="150000"/>
              </a:lnSpc>
            </a:pPr>
            <a:r>
              <a:rPr lang="en-GB" sz="1200">
                <a:latin typeface="Arial" pitchFamily="34" charset="0"/>
                <a:cs typeface="Arial" pitchFamily="34" charset="0"/>
              </a:rPr>
              <a:t>General</a:t>
            </a:r>
          </a:p>
          <a:p>
            <a:pPr algn="r">
              <a:lnSpc>
                <a:spcPct val="150000"/>
              </a:lnSpc>
            </a:pPr>
            <a:r>
              <a:rPr lang="en-GB" sz="1200">
                <a:latin typeface="Arial" pitchFamily="34" charset="0"/>
                <a:cs typeface="Arial" pitchFamily="34" charset="0"/>
              </a:rPr>
              <a:t>Abstract</a:t>
            </a:r>
          </a:p>
          <a:p>
            <a:pPr algn="r">
              <a:lnSpc>
                <a:spcPct val="150000"/>
              </a:lnSpc>
            </a:pPr>
            <a:r>
              <a:rPr lang="en-GB" sz="1200">
                <a:latin typeface="Arial" pitchFamily="34" charset="0"/>
                <a:cs typeface="Arial" pitchFamily="34" charset="0"/>
              </a:rPr>
              <a:t>Spontaneous</a:t>
            </a:r>
          </a:p>
        </p:txBody>
      </p:sp>
      <p:grpSp>
        <p:nvGrpSpPr>
          <p:cNvPr id="84" name="Group 83"/>
          <p:cNvGrpSpPr/>
          <p:nvPr/>
        </p:nvGrpSpPr>
        <p:grpSpPr>
          <a:xfrm>
            <a:off x="2411760" y="2035635"/>
            <a:ext cx="4316904" cy="133350"/>
            <a:chOff x="3149600" y="1856930"/>
            <a:chExt cx="2844800" cy="177800"/>
          </a:xfrm>
        </p:grpSpPr>
        <p:cxnSp>
          <p:nvCxnSpPr>
            <p:cNvPr id="85" name="Straight Arrow Connector 84"/>
            <p:cNvCxnSpPr/>
            <p:nvPr/>
          </p:nvCxnSpPr>
          <p:spPr>
            <a:xfrm>
              <a:off x="3149600" y="1951386"/>
              <a:ext cx="2844800" cy="1588"/>
            </a:xfrm>
            <a:prstGeom prst="straightConnector1">
              <a:avLst/>
            </a:prstGeom>
            <a:ln>
              <a:solidFill>
                <a:schemeClr val="bg1">
                  <a:lumMod val="50000"/>
                </a:schemeClr>
              </a:solidFill>
              <a:headEnd type="arrow"/>
              <a:tailEnd type="arrow"/>
            </a:ln>
          </p:spPr>
          <p:style>
            <a:lnRef idx="1">
              <a:schemeClr val="accent1"/>
            </a:lnRef>
            <a:fillRef idx="0">
              <a:schemeClr val="accent1"/>
            </a:fillRef>
            <a:effectRef idx="0">
              <a:schemeClr val="accent1"/>
            </a:effectRef>
            <a:fontRef idx="minor">
              <a:schemeClr val="tx1"/>
            </a:fontRef>
          </p:style>
        </p:cxnSp>
        <p:cxnSp>
          <p:nvCxnSpPr>
            <p:cNvPr id="86" name="Straight Connector 85"/>
            <p:cNvCxnSpPr/>
            <p:nvPr/>
          </p:nvCxnSpPr>
          <p:spPr>
            <a:xfrm rot="5400000" flipH="1" flipV="1">
              <a:off x="4508500" y="1945036"/>
              <a:ext cx="177800" cy="1588"/>
            </a:xfrm>
            <a:prstGeom prst="line">
              <a:avLst/>
            </a:prstGeom>
            <a:ln>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grpSp>
      <p:grpSp>
        <p:nvGrpSpPr>
          <p:cNvPr id="87" name="Group 86"/>
          <p:cNvGrpSpPr/>
          <p:nvPr/>
        </p:nvGrpSpPr>
        <p:grpSpPr>
          <a:xfrm>
            <a:off x="2411760" y="2306221"/>
            <a:ext cx="4316904" cy="133350"/>
            <a:chOff x="3149600" y="2217711"/>
            <a:chExt cx="2844800" cy="177800"/>
          </a:xfrm>
        </p:grpSpPr>
        <p:cxnSp>
          <p:nvCxnSpPr>
            <p:cNvPr id="88" name="Straight Arrow Connector 87"/>
            <p:cNvCxnSpPr/>
            <p:nvPr/>
          </p:nvCxnSpPr>
          <p:spPr>
            <a:xfrm>
              <a:off x="3149600" y="2312167"/>
              <a:ext cx="2844800" cy="1588"/>
            </a:xfrm>
            <a:prstGeom prst="straightConnector1">
              <a:avLst/>
            </a:prstGeom>
            <a:ln>
              <a:solidFill>
                <a:schemeClr val="bg1">
                  <a:lumMod val="50000"/>
                </a:schemeClr>
              </a:solidFill>
              <a:headEnd type="arrow"/>
              <a:tailEnd type="arrow"/>
            </a:ln>
          </p:spPr>
          <p:style>
            <a:lnRef idx="1">
              <a:schemeClr val="accent1"/>
            </a:lnRef>
            <a:fillRef idx="0">
              <a:schemeClr val="accent1"/>
            </a:fillRef>
            <a:effectRef idx="0">
              <a:schemeClr val="accent1"/>
            </a:effectRef>
            <a:fontRef idx="minor">
              <a:schemeClr val="tx1"/>
            </a:fontRef>
          </p:style>
        </p:cxnSp>
        <p:cxnSp>
          <p:nvCxnSpPr>
            <p:cNvPr id="89" name="Straight Connector 88"/>
            <p:cNvCxnSpPr/>
            <p:nvPr/>
          </p:nvCxnSpPr>
          <p:spPr>
            <a:xfrm rot="5400000" flipH="1" flipV="1">
              <a:off x="4508500" y="2305817"/>
              <a:ext cx="177800" cy="1588"/>
            </a:xfrm>
            <a:prstGeom prst="line">
              <a:avLst/>
            </a:prstGeom>
            <a:ln>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grpSp>
      <p:grpSp>
        <p:nvGrpSpPr>
          <p:cNvPr id="90" name="Group 89"/>
          <p:cNvGrpSpPr/>
          <p:nvPr/>
        </p:nvGrpSpPr>
        <p:grpSpPr>
          <a:xfrm>
            <a:off x="2411760" y="2576807"/>
            <a:ext cx="4316904" cy="133350"/>
            <a:chOff x="3149600" y="2578492"/>
            <a:chExt cx="2844800" cy="177800"/>
          </a:xfrm>
        </p:grpSpPr>
        <p:cxnSp>
          <p:nvCxnSpPr>
            <p:cNvPr id="91" name="Straight Arrow Connector 90"/>
            <p:cNvCxnSpPr/>
            <p:nvPr/>
          </p:nvCxnSpPr>
          <p:spPr>
            <a:xfrm>
              <a:off x="3149600" y="2672948"/>
              <a:ext cx="2844800" cy="1588"/>
            </a:xfrm>
            <a:prstGeom prst="straightConnector1">
              <a:avLst/>
            </a:prstGeom>
            <a:ln>
              <a:solidFill>
                <a:schemeClr val="bg1">
                  <a:lumMod val="50000"/>
                </a:schemeClr>
              </a:solidFill>
              <a:headEnd type="arrow"/>
              <a:tailEnd type="arrow"/>
            </a:ln>
          </p:spPr>
          <p:style>
            <a:lnRef idx="1">
              <a:schemeClr val="accent1"/>
            </a:lnRef>
            <a:fillRef idx="0">
              <a:schemeClr val="accent1"/>
            </a:fillRef>
            <a:effectRef idx="0">
              <a:schemeClr val="accent1"/>
            </a:effectRef>
            <a:fontRef idx="minor">
              <a:schemeClr val="tx1"/>
            </a:fontRef>
          </p:style>
        </p:cxnSp>
        <p:cxnSp>
          <p:nvCxnSpPr>
            <p:cNvPr id="92" name="Straight Connector 91"/>
            <p:cNvCxnSpPr/>
            <p:nvPr/>
          </p:nvCxnSpPr>
          <p:spPr>
            <a:xfrm rot="5400000" flipH="1" flipV="1">
              <a:off x="4508500" y="2666598"/>
              <a:ext cx="177800" cy="1588"/>
            </a:xfrm>
            <a:prstGeom prst="line">
              <a:avLst/>
            </a:prstGeom>
            <a:ln>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grpSp>
      <p:grpSp>
        <p:nvGrpSpPr>
          <p:cNvPr id="93" name="Group 92"/>
          <p:cNvGrpSpPr/>
          <p:nvPr/>
        </p:nvGrpSpPr>
        <p:grpSpPr>
          <a:xfrm>
            <a:off x="2411760" y="2847392"/>
            <a:ext cx="4316904" cy="133350"/>
            <a:chOff x="3149600" y="2939273"/>
            <a:chExt cx="2844800" cy="177800"/>
          </a:xfrm>
        </p:grpSpPr>
        <p:cxnSp>
          <p:nvCxnSpPr>
            <p:cNvPr id="94" name="Straight Arrow Connector 93"/>
            <p:cNvCxnSpPr/>
            <p:nvPr/>
          </p:nvCxnSpPr>
          <p:spPr>
            <a:xfrm>
              <a:off x="3149600" y="3033729"/>
              <a:ext cx="2844800" cy="1588"/>
            </a:xfrm>
            <a:prstGeom prst="straightConnector1">
              <a:avLst/>
            </a:prstGeom>
            <a:ln>
              <a:solidFill>
                <a:schemeClr val="bg1">
                  <a:lumMod val="50000"/>
                </a:schemeClr>
              </a:solidFill>
              <a:headEnd type="arrow"/>
              <a:tailEnd type="arrow"/>
            </a:ln>
          </p:spPr>
          <p:style>
            <a:lnRef idx="1">
              <a:schemeClr val="accent1"/>
            </a:lnRef>
            <a:fillRef idx="0">
              <a:schemeClr val="accent1"/>
            </a:fillRef>
            <a:effectRef idx="0">
              <a:schemeClr val="accent1"/>
            </a:effectRef>
            <a:fontRef idx="minor">
              <a:schemeClr val="tx1"/>
            </a:fontRef>
          </p:style>
        </p:cxnSp>
        <p:cxnSp>
          <p:nvCxnSpPr>
            <p:cNvPr id="95" name="Straight Connector 94"/>
            <p:cNvCxnSpPr/>
            <p:nvPr/>
          </p:nvCxnSpPr>
          <p:spPr>
            <a:xfrm rot="5400000" flipH="1" flipV="1">
              <a:off x="4508500" y="3027379"/>
              <a:ext cx="177800" cy="1588"/>
            </a:xfrm>
            <a:prstGeom prst="line">
              <a:avLst/>
            </a:prstGeom>
            <a:ln>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grpSp>
      <p:grpSp>
        <p:nvGrpSpPr>
          <p:cNvPr id="96" name="Group 95"/>
          <p:cNvGrpSpPr/>
          <p:nvPr/>
        </p:nvGrpSpPr>
        <p:grpSpPr>
          <a:xfrm>
            <a:off x="2411760" y="3117978"/>
            <a:ext cx="4316904" cy="133350"/>
            <a:chOff x="3149600" y="3300054"/>
            <a:chExt cx="2844800" cy="177800"/>
          </a:xfrm>
        </p:grpSpPr>
        <p:cxnSp>
          <p:nvCxnSpPr>
            <p:cNvPr id="97" name="Straight Arrow Connector 96"/>
            <p:cNvCxnSpPr/>
            <p:nvPr/>
          </p:nvCxnSpPr>
          <p:spPr>
            <a:xfrm>
              <a:off x="3149600" y="3394510"/>
              <a:ext cx="2844800" cy="1588"/>
            </a:xfrm>
            <a:prstGeom prst="straightConnector1">
              <a:avLst/>
            </a:prstGeom>
            <a:ln>
              <a:solidFill>
                <a:schemeClr val="bg1">
                  <a:lumMod val="50000"/>
                </a:schemeClr>
              </a:solidFill>
              <a:headEnd type="arrow"/>
              <a:tailEnd type="arrow"/>
            </a:ln>
          </p:spPr>
          <p:style>
            <a:lnRef idx="1">
              <a:schemeClr val="accent1"/>
            </a:lnRef>
            <a:fillRef idx="0">
              <a:schemeClr val="accent1"/>
            </a:fillRef>
            <a:effectRef idx="0">
              <a:schemeClr val="accent1"/>
            </a:effectRef>
            <a:fontRef idx="minor">
              <a:schemeClr val="tx1"/>
            </a:fontRef>
          </p:style>
        </p:cxnSp>
        <p:cxnSp>
          <p:nvCxnSpPr>
            <p:cNvPr id="98" name="Straight Connector 97"/>
            <p:cNvCxnSpPr/>
            <p:nvPr/>
          </p:nvCxnSpPr>
          <p:spPr>
            <a:xfrm rot="5400000" flipH="1" flipV="1">
              <a:off x="4508500" y="3388160"/>
              <a:ext cx="177800" cy="1588"/>
            </a:xfrm>
            <a:prstGeom prst="line">
              <a:avLst/>
            </a:prstGeom>
            <a:ln>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grpSp>
      <p:grpSp>
        <p:nvGrpSpPr>
          <p:cNvPr id="99" name="Group 98"/>
          <p:cNvGrpSpPr/>
          <p:nvPr/>
        </p:nvGrpSpPr>
        <p:grpSpPr>
          <a:xfrm>
            <a:off x="2392710" y="3388564"/>
            <a:ext cx="4339530" cy="133350"/>
            <a:chOff x="3124200" y="3660835"/>
            <a:chExt cx="2844800" cy="177800"/>
          </a:xfrm>
        </p:grpSpPr>
        <p:cxnSp>
          <p:nvCxnSpPr>
            <p:cNvPr id="100" name="Straight Arrow Connector 99"/>
            <p:cNvCxnSpPr/>
            <p:nvPr/>
          </p:nvCxnSpPr>
          <p:spPr>
            <a:xfrm>
              <a:off x="3124200" y="3755291"/>
              <a:ext cx="2844800" cy="1588"/>
            </a:xfrm>
            <a:prstGeom prst="straightConnector1">
              <a:avLst/>
            </a:prstGeom>
            <a:ln>
              <a:solidFill>
                <a:schemeClr val="bg1">
                  <a:lumMod val="50000"/>
                </a:schemeClr>
              </a:solidFill>
              <a:headEnd type="arrow"/>
              <a:tailEnd type="arrow"/>
            </a:ln>
          </p:spPr>
          <p:style>
            <a:lnRef idx="1">
              <a:schemeClr val="accent1"/>
            </a:lnRef>
            <a:fillRef idx="0">
              <a:schemeClr val="accent1"/>
            </a:fillRef>
            <a:effectRef idx="0">
              <a:schemeClr val="accent1"/>
            </a:effectRef>
            <a:fontRef idx="minor">
              <a:schemeClr val="tx1"/>
            </a:fontRef>
          </p:style>
        </p:cxnSp>
        <p:cxnSp>
          <p:nvCxnSpPr>
            <p:cNvPr id="101" name="Straight Connector 100"/>
            <p:cNvCxnSpPr/>
            <p:nvPr/>
          </p:nvCxnSpPr>
          <p:spPr>
            <a:xfrm rot="5400000" flipH="1" flipV="1">
              <a:off x="4483100" y="3748941"/>
              <a:ext cx="177800" cy="1588"/>
            </a:xfrm>
            <a:prstGeom prst="line">
              <a:avLst/>
            </a:prstGeom>
            <a:ln>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grpSp>
      <p:grpSp>
        <p:nvGrpSpPr>
          <p:cNvPr id="102" name="Group 101"/>
          <p:cNvGrpSpPr/>
          <p:nvPr/>
        </p:nvGrpSpPr>
        <p:grpSpPr>
          <a:xfrm>
            <a:off x="2411760" y="3659150"/>
            <a:ext cx="4312060" cy="133350"/>
            <a:chOff x="3124200" y="4021616"/>
            <a:chExt cx="2844800" cy="177800"/>
          </a:xfrm>
        </p:grpSpPr>
        <p:cxnSp>
          <p:nvCxnSpPr>
            <p:cNvPr id="103" name="Straight Arrow Connector 102"/>
            <p:cNvCxnSpPr/>
            <p:nvPr/>
          </p:nvCxnSpPr>
          <p:spPr>
            <a:xfrm>
              <a:off x="3124200" y="4116072"/>
              <a:ext cx="2844800" cy="1588"/>
            </a:xfrm>
            <a:prstGeom prst="straightConnector1">
              <a:avLst/>
            </a:prstGeom>
            <a:ln>
              <a:solidFill>
                <a:schemeClr val="bg1">
                  <a:lumMod val="50000"/>
                </a:schemeClr>
              </a:solidFill>
              <a:headEnd type="arrow"/>
              <a:tailEnd type="arrow"/>
            </a:ln>
          </p:spPr>
          <p:style>
            <a:lnRef idx="1">
              <a:schemeClr val="accent1"/>
            </a:lnRef>
            <a:fillRef idx="0">
              <a:schemeClr val="accent1"/>
            </a:fillRef>
            <a:effectRef idx="0">
              <a:schemeClr val="accent1"/>
            </a:effectRef>
            <a:fontRef idx="minor">
              <a:schemeClr val="tx1"/>
            </a:fontRef>
          </p:style>
        </p:cxnSp>
        <p:cxnSp>
          <p:nvCxnSpPr>
            <p:cNvPr id="104" name="Straight Connector 103"/>
            <p:cNvCxnSpPr/>
            <p:nvPr/>
          </p:nvCxnSpPr>
          <p:spPr>
            <a:xfrm rot="5400000" flipH="1" flipV="1">
              <a:off x="4483100" y="4109722"/>
              <a:ext cx="177800" cy="1588"/>
            </a:xfrm>
            <a:prstGeom prst="line">
              <a:avLst/>
            </a:prstGeom>
            <a:ln>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grpSp>
      <p:grpSp>
        <p:nvGrpSpPr>
          <p:cNvPr id="105" name="Group 104"/>
          <p:cNvGrpSpPr/>
          <p:nvPr/>
        </p:nvGrpSpPr>
        <p:grpSpPr>
          <a:xfrm>
            <a:off x="2411760" y="3929735"/>
            <a:ext cx="4320480" cy="133350"/>
            <a:chOff x="3131840" y="4382397"/>
            <a:chExt cx="2844800" cy="177800"/>
          </a:xfrm>
        </p:grpSpPr>
        <p:cxnSp>
          <p:nvCxnSpPr>
            <p:cNvPr id="106" name="Straight Arrow Connector 105"/>
            <p:cNvCxnSpPr/>
            <p:nvPr/>
          </p:nvCxnSpPr>
          <p:spPr>
            <a:xfrm>
              <a:off x="3131840" y="4476853"/>
              <a:ext cx="2844800" cy="1588"/>
            </a:xfrm>
            <a:prstGeom prst="straightConnector1">
              <a:avLst/>
            </a:prstGeom>
            <a:ln>
              <a:solidFill>
                <a:schemeClr val="bg1">
                  <a:lumMod val="50000"/>
                </a:schemeClr>
              </a:solidFill>
              <a:headEnd type="arrow"/>
              <a:tailEnd type="arrow"/>
            </a:ln>
          </p:spPr>
          <p:style>
            <a:lnRef idx="1">
              <a:schemeClr val="accent1"/>
            </a:lnRef>
            <a:fillRef idx="0">
              <a:schemeClr val="accent1"/>
            </a:fillRef>
            <a:effectRef idx="0">
              <a:schemeClr val="accent1"/>
            </a:effectRef>
            <a:fontRef idx="minor">
              <a:schemeClr val="tx1"/>
            </a:fontRef>
          </p:style>
        </p:cxnSp>
        <p:cxnSp>
          <p:nvCxnSpPr>
            <p:cNvPr id="107" name="Straight Connector 106"/>
            <p:cNvCxnSpPr/>
            <p:nvPr/>
          </p:nvCxnSpPr>
          <p:spPr>
            <a:xfrm rot="5400000" flipH="1" flipV="1">
              <a:off x="4490740" y="4470503"/>
              <a:ext cx="177800" cy="1588"/>
            </a:xfrm>
            <a:prstGeom prst="line">
              <a:avLst/>
            </a:prstGeom>
            <a:ln>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grpSp>
      <p:sp>
        <p:nvSpPr>
          <p:cNvPr id="108" name="Rectangle 107"/>
          <p:cNvSpPr/>
          <p:nvPr/>
        </p:nvSpPr>
        <p:spPr>
          <a:xfrm>
            <a:off x="683566" y="1707654"/>
            <a:ext cx="7554249" cy="21602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109" name="Rectangle 108"/>
          <p:cNvSpPr/>
          <p:nvPr/>
        </p:nvSpPr>
        <p:spPr>
          <a:xfrm>
            <a:off x="683567" y="1980247"/>
            <a:ext cx="7544633" cy="21602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110" name="Rectangle 109"/>
          <p:cNvSpPr/>
          <p:nvPr/>
        </p:nvSpPr>
        <p:spPr>
          <a:xfrm>
            <a:off x="683567" y="2252840"/>
            <a:ext cx="7539811" cy="21602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111" name="Rectangle 110"/>
          <p:cNvSpPr/>
          <p:nvPr/>
        </p:nvSpPr>
        <p:spPr>
          <a:xfrm>
            <a:off x="683568" y="2525432"/>
            <a:ext cx="7539812" cy="21602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112" name="Rectangle 111"/>
          <p:cNvSpPr/>
          <p:nvPr/>
        </p:nvSpPr>
        <p:spPr>
          <a:xfrm>
            <a:off x="683568" y="2798025"/>
            <a:ext cx="7542222" cy="21602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113" name="Rectangle 112"/>
          <p:cNvSpPr/>
          <p:nvPr/>
        </p:nvSpPr>
        <p:spPr>
          <a:xfrm>
            <a:off x="683568" y="3070618"/>
            <a:ext cx="7488832" cy="21602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114" name="Rectangle 113"/>
          <p:cNvSpPr/>
          <p:nvPr/>
        </p:nvSpPr>
        <p:spPr>
          <a:xfrm>
            <a:off x="683568" y="3343211"/>
            <a:ext cx="7554250" cy="21602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115" name="Rectangle 114"/>
          <p:cNvSpPr/>
          <p:nvPr/>
        </p:nvSpPr>
        <p:spPr>
          <a:xfrm>
            <a:off x="683568" y="3615803"/>
            <a:ext cx="7554250" cy="21602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116" name="Rectangle 115"/>
          <p:cNvSpPr/>
          <p:nvPr/>
        </p:nvSpPr>
        <p:spPr>
          <a:xfrm>
            <a:off x="683568" y="3888398"/>
            <a:ext cx="7544632" cy="21602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Tree>
    <p:extLst>
      <p:ext uri="{BB962C8B-B14F-4D97-AF65-F5344CB8AC3E}">
        <p14:creationId xmlns:p14="http://schemas.microsoft.com/office/powerpoint/2010/main" val="25110867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grpId="0" nodeType="clickEffect">
                                  <p:stCondLst>
                                    <p:cond delay="0"/>
                                  </p:stCondLst>
                                  <p:childTnLst>
                                    <p:animEffect transition="out" filter="fade">
                                      <p:cBhvr>
                                        <p:cTn id="6" dur="1000"/>
                                        <p:tgtEl>
                                          <p:spTgt spid="108"/>
                                        </p:tgtEl>
                                      </p:cBhvr>
                                    </p:animEffect>
                                    <p:set>
                                      <p:cBhvr>
                                        <p:cTn id="7" dur="1" fill="hold">
                                          <p:stCondLst>
                                            <p:cond delay="999"/>
                                          </p:stCondLst>
                                        </p:cTn>
                                        <p:tgtEl>
                                          <p:spTgt spid="108"/>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grpId="0" nodeType="clickEffect">
                                  <p:stCondLst>
                                    <p:cond delay="0"/>
                                  </p:stCondLst>
                                  <p:childTnLst>
                                    <p:animEffect transition="out" filter="fade">
                                      <p:cBhvr>
                                        <p:cTn id="11" dur="1000"/>
                                        <p:tgtEl>
                                          <p:spTgt spid="109"/>
                                        </p:tgtEl>
                                      </p:cBhvr>
                                    </p:animEffect>
                                    <p:set>
                                      <p:cBhvr>
                                        <p:cTn id="12" dur="1" fill="hold">
                                          <p:stCondLst>
                                            <p:cond delay="999"/>
                                          </p:stCondLst>
                                        </p:cTn>
                                        <p:tgtEl>
                                          <p:spTgt spid="109"/>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10" presetClass="exit" presetSubtype="0" fill="hold" grpId="0" nodeType="clickEffect">
                                  <p:stCondLst>
                                    <p:cond delay="0"/>
                                  </p:stCondLst>
                                  <p:childTnLst>
                                    <p:animEffect transition="out" filter="fade">
                                      <p:cBhvr>
                                        <p:cTn id="16" dur="1000"/>
                                        <p:tgtEl>
                                          <p:spTgt spid="110"/>
                                        </p:tgtEl>
                                      </p:cBhvr>
                                    </p:animEffect>
                                    <p:set>
                                      <p:cBhvr>
                                        <p:cTn id="17" dur="1" fill="hold">
                                          <p:stCondLst>
                                            <p:cond delay="999"/>
                                          </p:stCondLst>
                                        </p:cTn>
                                        <p:tgtEl>
                                          <p:spTgt spid="110"/>
                                        </p:tgtEl>
                                        <p:attrNameLst>
                                          <p:attrName>style.visibility</p:attrName>
                                        </p:attrNameLst>
                                      </p:cBhvr>
                                      <p:to>
                                        <p:strVal val="hidden"/>
                                      </p:to>
                                    </p:set>
                                  </p:childTnLst>
                                </p:cTn>
                              </p:par>
                            </p:childTnLst>
                          </p:cTn>
                        </p:par>
                      </p:childTnLst>
                    </p:cTn>
                  </p:par>
                  <p:par>
                    <p:cTn id="18" fill="hold">
                      <p:stCondLst>
                        <p:cond delay="indefinite"/>
                      </p:stCondLst>
                      <p:childTnLst>
                        <p:par>
                          <p:cTn id="19" fill="hold">
                            <p:stCondLst>
                              <p:cond delay="0"/>
                            </p:stCondLst>
                            <p:childTnLst>
                              <p:par>
                                <p:cTn id="20" presetID="10" presetClass="exit" presetSubtype="0" fill="hold" grpId="0" nodeType="clickEffect">
                                  <p:stCondLst>
                                    <p:cond delay="0"/>
                                  </p:stCondLst>
                                  <p:childTnLst>
                                    <p:animEffect transition="out" filter="fade">
                                      <p:cBhvr>
                                        <p:cTn id="21" dur="1000"/>
                                        <p:tgtEl>
                                          <p:spTgt spid="111"/>
                                        </p:tgtEl>
                                      </p:cBhvr>
                                    </p:animEffect>
                                    <p:set>
                                      <p:cBhvr>
                                        <p:cTn id="22" dur="1" fill="hold">
                                          <p:stCondLst>
                                            <p:cond delay="999"/>
                                          </p:stCondLst>
                                        </p:cTn>
                                        <p:tgtEl>
                                          <p:spTgt spid="111"/>
                                        </p:tgtEl>
                                        <p:attrNameLst>
                                          <p:attrName>style.visibility</p:attrName>
                                        </p:attrNameLst>
                                      </p:cBhvr>
                                      <p:to>
                                        <p:strVal val="hidden"/>
                                      </p:to>
                                    </p:set>
                                  </p:childTnLst>
                                </p:cTn>
                              </p:par>
                            </p:childTnLst>
                          </p:cTn>
                        </p:par>
                      </p:childTnLst>
                    </p:cTn>
                  </p:par>
                  <p:par>
                    <p:cTn id="23" fill="hold">
                      <p:stCondLst>
                        <p:cond delay="indefinite"/>
                      </p:stCondLst>
                      <p:childTnLst>
                        <p:par>
                          <p:cTn id="24" fill="hold">
                            <p:stCondLst>
                              <p:cond delay="0"/>
                            </p:stCondLst>
                            <p:childTnLst>
                              <p:par>
                                <p:cTn id="25" presetID="10" presetClass="exit" presetSubtype="0" fill="hold" grpId="0" nodeType="clickEffect">
                                  <p:stCondLst>
                                    <p:cond delay="0"/>
                                  </p:stCondLst>
                                  <p:childTnLst>
                                    <p:animEffect transition="out" filter="fade">
                                      <p:cBhvr>
                                        <p:cTn id="26" dur="1000"/>
                                        <p:tgtEl>
                                          <p:spTgt spid="112"/>
                                        </p:tgtEl>
                                      </p:cBhvr>
                                    </p:animEffect>
                                    <p:set>
                                      <p:cBhvr>
                                        <p:cTn id="27" dur="1" fill="hold">
                                          <p:stCondLst>
                                            <p:cond delay="999"/>
                                          </p:stCondLst>
                                        </p:cTn>
                                        <p:tgtEl>
                                          <p:spTgt spid="112"/>
                                        </p:tgtEl>
                                        <p:attrNameLst>
                                          <p:attrName>style.visibility</p:attrName>
                                        </p:attrNameLst>
                                      </p:cBhvr>
                                      <p:to>
                                        <p:strVal val="hidden"/>
                                      </p:to>
                                    </p:set>
                                  </p:childTnLst>
                                </p:cTn>
                              </p:par>
                            </p:childTnLst>
                          </p:cTn>
                        </p:par>
                      </p:childTnLst>
                    </p:cTn>
                  </p:par>
                  <p:par>
                    <p:cTn id="28" fill="hold">
                      <p:stCondLst>
                        <p:cond delay="indefinite"/>
                      </p:stCondLst>
                      <p:childTnLst>
                        <p:par>
                          <p:cTn id="29" fill="hold">
                            <p:stCondLst>
                              <p:cond delay="0"/>
                            </p:stCondLst>
                            <p:childTnLst>
                              <p:par>
                                <p:cTn id="30" presetID="10" presetClass="exit" presetSubtype="0" fill="hold" grpId="0" nodeType="clickEffect">
                                  <p:stCondLst>
                                    <p:cond delay="0"/>
                                  </p:stCondLst>
                                  <p:childTnLst>
                                    <p:animEffect transition="out" filter="fade">
                                      <p:cBhvr>
                                        <p:cTn id="31" dur="1000"/>
                                        <p:tgtEl>
                                          <p:spTgt spid="113"/>
                                        </p:tgtEl>
                                      </p:cBhvr>
                                    </p:animEffect>
                                    <p:set>
                                      <p:cBhvr>
                                        <p:cTn id="32" dur="1" fill="hold">
                                          <p:stCondLst>
                                            <p:cond delay="999"/>
                                          </p:stCondLst>
                                        </p:cTn>
                                        <p:tgtEl>
                                          <p:spTgt spid="113"/>
                                        </p:tgtEl>
                                        <p:attrNameLst>
                                          <p:attrName>style.visibility</p:attrName>
                                        </p:attrNameLst>
                                      </p:cBhvr>
                                      <p:to>
                                        <p:strVal val="hidden"/>
                                      </p:to>
                                    </p:set>
                                  </p:childTnLst>
                                </p:cTn>
                              </p:par>
                            </p:childTnLst>
                          </p:cTn>
                        </p:par>
                      </p:childTnLst>
                    </p:cTn>
                  </p:par>
                  <p:par>
                    <p:cTn id="33" fill="hold">
                      <p:stCondLst>
                        <p:cond delay="indefinite"/>
                      </p:stCondLst>
                      <p:childTnLst>
                        <p:par>
                          <p:cTn id="34" fill="hold">
                            <p:stCondLst>
                              <p:cond delay="0"/>
                            </p:stCondLst>
                            <p:childTnLst>
                              <p:par>
                                <p:cTn id="35" presetID="10" presetClass="exit" presetSubtype="0" fill="hold" grpId="0" nodeType="clickEffect">
                                  <p:stCondLst>
                                    <p:cond delay="0"/>
                                  </p:stCondLst>
                                  <p:childTnLst>
                                    <p:animEffect transition="out" filter="fade">
                                      <p:cBhvr>
                                        <p:cTn id="36" dur="1000"/>
                                        <p:tgtEl>
                                          <p:spTgt spid="114"/>
                                        </p:tgtEl>
                                      </p:cBhvr>
                                    </p:animEffect>
                                    <p:set>
                                      <p:cBhvr>
                                        <p:cTn id="37" dur="1" fill="hold">
                                          <p:stCondLst>
                                            <p:cond delay="999"/>
                                          </p:stCondLst>
                                        </p:cTn>
                                        <p:tgtEl>
                                          <p:spTgt spid="114"/>
                                        </p:tgtEl>
                                        <p:attrNameLst>
                                          <p:attrName>style.visibility</p:attrName>
                                        </p:attrNameLst>
                                      </p:cBhvr>
                                      <p:to>
                                        <p:strVal val="hidden"/>
                                      </p:to>
                                    </p:set>
                                  </p:childTnLst>
                                </p:cTn>
                              </p:par>
                            </p:childTnLst>
                          </p:cTn>
                        </p:par>
                      </p:childTnLst>
                    </p:cTn>
                  </p:par>
                  <p:par>
                    <p:cTn id="38" fill="hold">
                      <p:stCondLst>
                        <p:cond delay="indefinite"/>
                      </p:stCondLst>
                      <p:childTnLst>
                        <p:par>
                          <p:cTn id="39" fill="hold">
                            <p:stCondLst>
                              <p:cond delay="0"/>
                            </p:stCondLst>
                            <p:childTnLst>
                              <p:par>
                                <p:cTn id="40" presetID="10" presetClass="exit" presetSubtype="0" fill="hold" grpId="0" nodeType="clickEffect">
                                  <p:stCondLst>
                                    <p:cond delay="0"/>
                                  </p:stCondLst>
                                  <p:childTnLst>
                                    <p:animEffect transition="out" filter="fade">
                                      <p:cBhvr>
                                        <p:cTn id="41" dur="1000"/>
                                        <p:tgtEl>
                                          <p:spTgt spid="115"/>
                                        </p:tgtEl>
                                      </p:cBhvr>
                                    </p:animEffect>
                                    <p:set>
                                      <p:cBhvr>
                                        <p:cTn id="42" dur="1" fill="hold">
                                          <p:stCondLst>
                                            <p:cond delay="999"/>
                                          </p:stCondLst>
                                        </p:cTn>
                                        <p:tgtEl>
                                          <p:spTgt spid="115"/>
                                        </p:tgtEl>
                                        <p:attrNameLst>
                                          <p:attrName>style.visibility</p:attrName>
                                        </p:attrNameLst>
                                      </p:cBhvr>
                                      <p:to>
                                        <p:strVal val="hidden"/>
                                      </p:to>
                                    </p:set>
                                  </p:childTnLst>
                                </p:cTn>
                              </p:par>
                            </p:childTnLst>
                          </p:cTn>
                        </p:par>
                      </p:childTnLst>
                    </p:cTn>
                  </p:par>
                  <p:par>
                    <p:cTn id="43" fill="hold">
                      <p:stCondLst>
                        <p:cond delay="indefinite"/>
                      </p:stCondLst>
                      <p:childTnLst>
                        <p:par>
                          <p:cTn id="44" fill="hold">
                            <p:stCondLst>
                              <p:cond delay="0"/>
                            </p:stCondLst>
                            <p:childTnLst>
                              <p:par>
                                <p:cTn id="45" presetID="10" presetClass="exit" presetSubtype="0" fill="hold" grpId="0" nodeType="clickEffect">
                                  <p:stCondLst>
                                    <p:cond delay="0"/>
                                  </p:stCondLst>
                                  <p:childTnLst>
                                    <p:animEffect transition="out" filter="fade">
                                      <p:cBhvr>
                                        <p:cTn id="46" dur="1000"/>
                                        <p:tgtEl>
                                          <p:spTgt spid="116"/>
                                        </p:tgtEl>
                                      </p:cBhvr>
                                    </p:animEffect>
                                    <p:set>
                                      <p:cBhvr>
                                        <p:cTn id="47" dur="1" fill="hold">
                                          <p:stCondLst>
                                            <p:cond delay="999"/>
                                          </p:stCondLst>
                                        </p:cTn>
                                        <p:tgtEl>
                                          <p:spTgt spid="11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8" grpId="0" animBg="1"/>
      <p:bldP spid="109" grpId="0" animBg="1"/>
      <p:bldP spid="110" grpId="0" animBg="1"/>
      <p:bldP spid="111" grpId="0" animBg="1"/>
      <p:bldP spid="112" grpId="0" animBg="1"/>
      <p:bldP spid="113" grpId="0" animBg="1"/>
      <p:bldP spid="114" grpId="0" animBg="1"/>
      <p:bldP spid="115" grpId="0" animBg="1"/>
      <p:bldP spid="116" grpId="0" animBg="1"/>
    </p:bldLst>
  </p:timing>
</p:sld>
</file>

<file path=ppt/slides/slide4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9687539A-4F49-474F-A54B-22E92D626980}"/>
              </a:ext>
            </a:extLst>
          </p:cNvPr>
          <p:cNvSpPr>
            <a:spLocks noGrp="1"/>
          </p:cNvSpPr>
          <p:nvPr>
            <p:ph idx="1"/>
          </p:nvPr>
        </p:nvSpPr>
        <p:spPr/>
        <p:txBody>
          <a:bodyPr>
            <a:normAutofit/>
          </a:bodyPr>
          <a:lstStyle/>
          <a:p>
            <a:pPr marL="0" indent="0" algn="ctr">
              <a:buNone/>
            </a:pPr>
            <a:r>
              <a:rPr lang="en-GB" sz="5400" b="1">
                <a:latin typeface="Segoe Print" panose="02000600000000000000" pitchFamily="2" charset="0"/>
              </a:rPr>
              <a:t>When you see the </a:t>
            </a:r>
            <a:br>
              <a:rPr lang="en-GB" sz="5400" b="1">
                <a:latin typeface="Segoe Print" panose="02000600000000000000" pitchFamily="2" charset="0"/>
              </a:rPr>
            </a:br>
            <a:r>
              <a:rPr lang="en-GB" sz="5400" b="1">
                <a:latin typeface="Segoe Print" panose="02000600000000000000" pitchFamily="2" charset="0"/>
              </a:rPr>
              <a:t>next slide, write down what is there for you.</a:t>
            </a:r>
          </a:p>
        </p:txBody>
      </p:sp>
    </p:spTree>
    <p:extLst>
      <p:ext uri="{BB962C8B-B14F-4D97-AF65-F5344CB8AC3E}">
        <p14:creationId xmlns:p14="http://schemas.microsoft.com/office/powerpoint/2010/main" val="411341155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3" descr="j0178655">
            <a:extLst>
              <a:ext uri="{FF2B5EF4-FFF2-40B4-BE49-F238E27FC236}">
                <a16:creationId xmlns:a16="http://schemas.microsoft.com/office/drawing/2014/main" id="{A40951CD-C9DF-4352-9ABC-360ECCBA41CC}"/>
              </a:ext>
            </a:extLst>
          </p:cNvPr>
          <p:cNvPicPr>
            <a:picLocks noChangeAspect="1" noChangeArrowheads="1"/>
          </p:cNvPicPr>
          <p:nvPr/>
        </p:nvPicPr>
        <p:blipFill rotWithShape="1">
          <a:blip r:embed="rId3" cstate="print"/>
          <a:srcRect t="8685" b="16438"/>
          <a:stretch/>
        </p:blipFill>
        <p:spPr bwMode="auto">
          <a:xfrm>
            <a:off x="-15059" y="-1"/>
            <a:ext cx="9159060" cy="5143501"/>
          </a:xfrm>
          <a:prstGeom prst="rect">
            <a:avLst/>
          </a:prstGeom>
          <a:noFill/>
          <a:ln w="9525">
            <a:noFill/>
            <a:miter lim="800000"/>
            <a:headEnd/>
            <a:tailEnd/>
          </a:ln>
        </p:spPr>
      </p:pic>
      <p:sp>
        <p:nvSpPr>
          <p:cNvPr id="7" name="Footer Placeholder 3">
            <a:extLst>
              <a:ext uri="{FF2B5EF4-FFF2-40B4-BE49-F238E27FC236}">
                <a16:creationId xmlns:a16="http://schemas.microsoft.com/office/drawing/2014/main" id="{F74E017D-2D6B-4242-ADB4-10FE3174C2D6}"/>
              </a:ext>
            </a:extLst>
          </p:cNvPr>
          <p:cNvSpPr txBox="1">
            <a:spLocks/>
          </p:cNvSpPr>
          <p:nvPr/>
        </p:nvSpPr>
        <p:spPr>
          <a:xfrm>
            <a:off x="115094" y="4930775"/>
            <a:ext cx="8877300" cy="212725"/>
          </a:xfrm>
          <a:prstGeom prst="rect">
            <a:avLst/>
          </a:prstGeom>
        </p:spPr>
        <p:txBody>
          <a:bodyPr/>
          <a:lstStyle>
            <a:lvl1pPr algn="r">
              <a:defRPr sz="700">
                <a:solidFill>
                  <a:schemeClr val="tx1"/>
                </a:solidFill>
              </a:defRPr>
            </a:lvl1pPr>
          </a:lstStyle>
          <a:p>
            <a:pPr marL="0" marR="0" lvl="0" indent="0" defTabSz="914400" rtl="0" eaLnBrk="1" fontAlgn="auto" latinLnBrk="0" hangingPunct="1">
              <a:lnSpc>
                <a:spcPct val="100000"/>
              </a:lnSpc>
              <a:spcBef>
                <a:spcPts val="0"/>
              </a:spcBef>
              <a:spcAft>
                <a:spcPts val="0"/>
              </a:spcAft>
              <a:buClrTx/>
              <a:buSzTx/>
              <a:buFontTx/>
              <a:buNone/>
              <a:tabLst/>
              <a:defRPr/>
            </a:pPr>
            <a:r>
              <a:rPr kumimoji="0" lang="en-GB" sz="700" b="0" i="0" u="none" strike="noStrike" kern="1200" cap="none" spc="0" normalizeH="0" baseline="0" noProof="0">
                <a:ln>
                  <a:noFill/>
                </a:ln>
                <a:solidFill>
                  <a:schemeClr val="bg1"/>
                </a:solidFill>
                <a:effectLst/>
                <a:uLnTx/>
                <a:uFillTx/>
                <a:latin typeface="Arial" pitchFamily="34" charset="0"/>
                <a:ea typeface="+mn-ea"/>
                <a:cs typeface="Arial" pitchFamily="34" charset="0"/>
              </a:rPr>
              <a:t>© The Insights Group Ltd, 2009-2020. All rights reserved.</a:t>
            </a:r>
          </a:p>
        </p:txBody>
      </p:sp>
    </p:spTree>
    <p:extLst>
      <p:ext uri="{BB962C8B-B14F-4D97-AF65-F5344CB8AC3E}">
        <p14:creationId xmlns:p14="http://schemas.microsoft.com/office/powerpoint/2010/main" val="178421167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5DFB2319-2033-4A0E-B4F9-5A38322323F0}"/>
              </a:ext>
            </a:extLst>
          </p:cNvPr>
          <p:cNvSpPr>
            <a:spLocks noGrp="1"/>
          </p:cNvSpPr>
          <p:nvPr>
            <p:ph idx="10"/>
          </p:nvPr>
        </p:nvSpPr>
        <p:spPr>
          <a:xfrm>
            <a:off x="4860032" y="1013904"/>
            <a:ext cx="4068960" cy="3402378"/>
          </a:xfrm>
        </p:spPr>
        <p:txBody>
          <a:bodyPr>
            <a:normAutofit/>
          </a:bodyPr>
          <a:lstStyle/>
          <a:p>
            <a:pPr marL="0" indent="0" defTabSz="685800">
              <a:spcBef>
                <a:spcPts val="0"/>
              </a:spcBef>
              <a:spcAft>
                <a:spcPts val="1200"/>
              </a:spcAft>
              <a:buNone/>
              <a:defRPr/>
            </a:pPr>
            <a:r>
              <a:rPr lang="en-GB" sz="2400" b="1">
                <a:solidFill>
                  <a:srgbClr val="58585A"/>
                </a:solidFill>
                <a:latin typeface="Arial" panose="020B0604020202020204" pitchFamily="34" charset="0"/>
                <a:ea typeface="Segoe UI"/>
                <a:cs typeface="Arial" panose="020B0604020202020204" pitchFamily="34" charset="0"/>
              </a:rPr>
              <a:t>Intuition (N)</a:t>
            </a:r>
            <a:r>
              <a:rPr lang="en-US" sz="2400">
                <a:solidFill>
                  <a:srgbClr val="58585A"/>
                </a:solidFill>
                <a:latin typeface="Arial" panose="020B0604020202020204" pitchFamily="34" charset="0"/>
                <a:ea typeface="Segoe UI"/>
                <a:cs typeface="Arial" panose="020B0604020202020204" pitchFamily="34" charset="0"/>
              </a:rPr>
              <a:t>​</a:t>
            </a:r>
            <a:endParaRPr lang="en-GB" sz="2400">
              <a:solidFill>
                <a:srgbClr val="58585A"/>
              </a:solidFill>
              <a:latin typeface="Arial" panose="020B0604020202020204" pitchFamily="34" charset="0"/>
              <a:ea typeface="Segoe UI"/>
              <a:cs typeface="Arial" panose="020B0604020202020204" pitchFamily="34" charset="0"/>
            </a:endParaRPr>
          </a:p>
          <a:p>
            <a:pPr marL="457200" indent="-457200" defTabSz="685800">
              <a:spcBef>
                <a:spcPts val="0"/>
              </a:spcBef>
              <a:spcAft>
                <a:spcPts val="1200"/>
              </a:spcAft>
              <a:buClr>
                <a:schemeClr val="tx2"/>
              </a:buClr>
              <a:buFont typeface="Arial" panose="020B0604020202020204" pitchFamily="34" charset="0"/>
              <a:buChar char="•"/>
              <a:defRPr/>
            </a:pPr>
            <a:r>
              <a:rPr lang="en-GB" sz="2400">
                <a:solidFill>
                  <a:srgbClr val="58585A"/>
                </a:solidFill>
                <a:latin typeface="Arial" panose="020B0604020202020204" pitchFamily="34" charset="0"/>
                <a:ea typeface="Segoe UI"/>
                <a:cs typeface="Arial" panose="020B0604020202020204" pitchFamily="34" charset="0"/>
              </a:rPr>
              <a:t>Friendship</a:t>
            </a:r>
          </a:p>
          <a:p>
            <a:pPr marL="457200" indent="-457200" defTabSz="685800">
              <a:spcBef>
                <a:spcPts val="0"/>
              </a:spcBef>
              <a:spcAft>
                <a:spcPts val="1200"/>
              </a:spcAft>
              <a:buClr>
                <a:schemeClr val="tx2"/>
              </a:buClr>
              <a:buFont typeface="Arial" panose="020B0604020202020204" pitchFamily="34" charset="0"/>
              <a:buChar char="•"/>
              <a:defRPr/>
            </a:pPr>
            <a:r>
              <a:rPr lang="en-GB" sz="2400">
                <a:solidFill>
                  <a:srgbClr val="58585A"/>
                </a:solidFill>
                <a:latin typeface="Arial" panose="020B0604020202020204" pitchFamily="34" charset="0"/>
                <a:ea typeface="Segoe UI"/>
                <a:cs typeface="Arial" panose="020B0604020202020204" pitchFamily="34" charset="0"/>
              </a:rPr>
              <a:t>Open space​</a:t>
            </a:r>
          </a:p>
          <a:p>
            <a:pPr marL="457200" indent="-457200" defTabSz="685800">
              <a:spcBef>
                <a:spcPts val="0"/>
              </a:spcBef>
              <a:spcAft>
                <a:spcPts val="1200"/>
              </a:spcAft>
              <a:buClr>
                <a:schemeClr val="tx2"/>
              </a:buClr>
              <a:buFont typeface="Arial" panose="020B0604020202020204" pitchFamily="34" charset="0"/>
              <a:buChar char="•"/>
              <a:defRPr/>
            </a:pPr>
            <a:r>
              <a:rPr lang="en-GB" sz="2400">
                <a:solidFill>
                  <a:srgbClr val="58585A"/>
                </a:solidFill>
                <a:latin typeface="Arial" panose="020B0604020202020204" pitchFamily="34" charset="0"/>
                <a:ea typeface="Segoe UI"/>
                <a:cs typeface="Arial" panose="020B0604020202020204" pitchFamily="34" charset="0"/>
              </a:rPr>
              <a:t>Freedom</a:t>
            </a:r>
          </a:p>
          <a:p>
            <a:pPr marL="457200" indent="-457200">
              <a:spcBef>
                <a:spcPts val="0"/>
              </a:spcBef>
              <a:spcAft>
                <a:spcPts val="1200"/>
              </a:spcAft>
              <a:buClr>
                <a:schemeClr val="tx2"/>
              </a:buClr>
              <a:buFont typeface="Arial" panose="020B0604020202020204" pitchFamily="34" charset="0"/>
              <a:buChar char="•"/>
              <a:defRPr/>
            </a:pPr>
            <a:r>
              <a:rPr lang="en-GB" sz="2400">
                <a:solidFill>
                  <a:srgbClr val="58585A"/>
                </a:solidFill>
                <a:latin typeface="Arial" panose="020B0604020202020204" pitchFamily="34" charset="0"/>
                <a:ea typeface="Segoe UI"/>
                <a:cs typeface="Arial" panose="020B0604020202020204" pitchFamily="34" charset="0"/>
              </a:rPr>
              <a:t>​Companionship</a:t>
            </a:r>
            <a:endParaRPr lang="en-US" sz="2400">
              <a:solidFill>
                <a:srgbClr val="000000"/>
              </a:solidFill>
              <a:latin typeface="Arial" panose="020B0604020202020204" pitchFamily="34" charset="0"/>
              <a:cs typeface="Arial" panose="020B0604020202020204" pitchFamily="34" charset="0"/>
            </a:endParaRPr>
          </a:p>
        </p:txBody>
      </p:sp>
      <p:sp>
        <p:nvSpPr>
          <p:cNvPr id="2" name="Content Placeholder 1">
            <a:extLst>
              <a:ext uri="{FF2B5EF4-FFF2-40B4-BE49-F238E27FC236}">
                <a16:creationId xmlns:a16="http://schemas.microsoft.com/office/drawing/2014/main" id="{2F0B6B2E-33BE-470E-ABA9-789379C0E87F}"/>
              </a:ext>
            </a:extLst>
          </p:cNvPr>
          <p:cNvSpPr>
            <a:spLocks noGrp="1"/>
          </p:cNvSpPr>
          <p:nvPr>
            <p:ph idx="1"/>
          </p:nvPr>
        </p:nvSpPr>
        <p:spPr>
          <a:xfrm>
            <a:off x="611560" y="1013904"/>
            <a:ext cx="3888432" cy="3402378"/>
          </a:xfrm>
        </p:spPr>
        <p:txBody>
          <a:bodyPr>
            <a:normAutofit/>
          </a:bodyPr>
          <a:lstStyle/>
          <a:p>
            <a:pPr marL="0" indent="0">
              <a:spcBef>
                <a:spcPts val="0"/>
              </a:spcBef>
              <a:spcAft>
                <a:spcPts val="1200"/>
              </a:spcAft>
              <a:buNone/>
            </a:pPr>
            <a:r>
              <a:rPr lang="en-GB" sz="2400" b="1">
                <a:latin typeface="Arial"/>
                <a:cs typeface="Arial"/>
              </a:rPr>
              <a:t>Sensation (S)</a:t>
            </a:r>
            <a:endParaRPr lang="en-GB" sz="2400">
              <a:latin typeface="Arial"/>
              <a:cs typeface="Arial"/>
            </a:endParaRPr>
          </a:p>
          <a:p>
            <a:pPr>
              <a:spcBef>
                <a:spcPts val="0"/>
              </a:spcBef>
              <a:spcAft>
                <a:spcPts val="1200"/>
              </a:spcAft>
            </a:pPr>
            <a:r>
              <a:rPr lang="en-GB" sz="2400">
                <a:latin typeface="Arial"/>
                <a:cs typeface="Arial"/>
              </a:rPr>
              <a:t>Horse</a:t>
            </a:r>
            <a:endParaRPr lang="en-GB" sz="2400"/>
          </a:p>
          <a:p>
            <a:pPr>
              <a:spcBef>
                <a:spcPts val="0"/>
              </a:spcBef>
              <a:spcAft>
                <a:spcPts val="1200"/>
              </a:spcAft>
            </a:pPr>
            <a:r>
              <a:rPr lang="en-GB" sz="2400">
                <a:latin typeface="Arial"/>
                <a:cs typeface="Arial"/>
              </a:rPr>
              <a:t>Sun</a:t>
            </a:r>
            <a:endParaRPr lang="en-GB" sz="2400"/>
          </a:p>
          <a:p>
            <a:pPr>
              <a:spcBef>
                <a:spcPts val="0"/>
              </a:spcBef>
              <a:spcAft>
                <a:spcPts val="1200"/>
              </a:spcAft>
            </a:pPr>
            <a:r>
              <a:rPr lang="en-GB" sz="2400">
                <a:latin typeface="Arial"/>
                <a:cs typeface="Arial"/>
              </a:rPr>
              <a:t>Grass</a:t>
            </a:r>
            <a:endParaRPr lang="en-GB" sz="2400"/>
          </a:p>
          <a:p>
            <a:pPr>
              <a:spcBef>
                <a:spcPts val="0"/>
              </a:spcBef>
              <a:spcAft>
                <a:spcPts val="1200"/>
              </a:spcAft>
            </a:pPr>
            <a:r>
              <a:rPr lang="en-GB" sz="2400">
                <a:latin typeface="Arial"/>
                <a:cs typeface="Arial"/>
              </a:rPr>
              <a:t>Orange</a:t>
            </a:r>
            <a:endParaRPr lang="en-US" sz="2400">
              <a:latin typeface="Arial"/>
              <a:cs typeface="Arial"/>
            </a:endParaRPr>
          </a:p>
          <a:p>
            <a:pPr>
              <a:spcAft>
                <a:spcPts val="1200"/>
              </a:spcAft>
            </a:pPr>
            <a:endParaRPr lang="en-US" sz="2400"/>
          </a:p>
        </p:txBody>
      </p:sp>
      <p:sp>
        <p:nvSpPr>
          <p:cNvPr id="3" name="Title 2">
            <a:extLst>
              <a:ext uri="{FF2B5EF4-FFF2-40B4-BE49-F238E27FC236}">
                <a16:creationId xmlns:a16="http://schemas.microsoft.com/office/drawing/2014/main" id="{01CC007F-69FB-4276-BB7D-8B86169833C1}"/>
              </a:ext>
            </a:extLst>
          </p:cNvPr>
          <p:cNvSpPr>
            <a:spLocks noGrp="1"/>
          </p:cNvSpPr>
          <p:nvPr>
            <p:ph type="title"/>
          </p:nvPr>
        </p:nvSpPr>
        <p:spPr/>
        <p:txBody>
          <a:bodyPr>
            <a:normAutofit/>
          </a:bodyPr>
          <a:lstStyle/>
          <a:p>
            <a:r>
              <a:rPr lang="en-US"/>
              <a:t>What was there for you?</a:t>
            </a:r>
          </a:p>
        </p:txBody>
      </p:sp>
    </p:spTree>
    <p:extLst>
      <p:ext uri="{BB962C8B-B14F-4D97-AF65-F5344CB8AC3E}">
        <p14:creationId xmlns:p14="http://schemas.microsoft.com/office/powerpoint/2010/main" val="345279510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Your perceiving ‘functions’</a:t>
            </a:r>
          </a:p>
        </p:txBody>
      </p:sp>
      <p:grpSp>
        <p:nvGrpSpPr>
          <p:cNvPr id="79" name="Group 78"/>
          <p:cNvGrpSpPr/>
          <p:nvPr/>
        </p:nvGrpSpPr>
        <p:grpSpPr>
          <a:xfrm>
            <a:off x="2415336" y="1765049"/>
            <a:ext cx="4316904" cy="128592"/>
            <a:chOff x="3149600" y="1496149"/>
            <a:chExt cx="2844800" cy="177800"/>
          </a:xfrm>
        </p:grpSpPr>
        <p:cxnSp>
          <p:nvCxnSpPr>
            <p:cNvPr id="80" name="Straight Arrow Connector 79"/>
            <p:cNvCxnSpPr/>
            <p:nvPr/>
          </p:nvCxnSpPr>
          <p:spPr>
            <a:xfrm>
              <a:off x="3149600" y="1590605"/>
              <a:ext cx="2844800" cy="1588"/>
            </a:xfrm>
            <a:prstGeom prst="straightConnector1">
              <a:avLst/>
            </a:prstGeom>
            <a:ln>
              <a:solidFill>
                <a:schemeClr val="bg1">
                  <a:lumMod val="50000"/>
                </a:schemeClr>
              </a:solidFill>
              <a:headEnd type="arrow"/>
              <a:tailEnd type="arrow"/>
            </a:ln>
          </p:spPr>
          <p:style>
            <a:lnRef idx="1">
              <a:schemeClr val="accent1"/>
            </a:lnRef>
            <a:fillRef idx="0">
              <a:schemeClr val="accent1"/>
            </a:fillRef>
            <a:effectRef idx="0">
              <a:schemeClr val="accent1"/>
            </a:effectRef>
            <a:fontRef idx="minor">
              <a:schemeClr val="tx1"/>
            </a:fontRef>
          </p:style>
        </p:cxnSp>
        <p:cxnSp>
          <p:nvCxnSpPr>
            <p:cNvPr id="81" name="Straight Connector 80"/>
            <p:cNvCxnSpPr/>
            <p:nvPr/>
          </p:nvCxnSpPr>
          <p:spPr>
            <a:xfrm rot="5400000" flipH="1" flipV="1">
              <a:off x="4508500" y="1584255"/>
              <a:ext cx="177800" cy="1588"/>
            </a:xfrm>
            <a:prstGeom prst="line">
              <a:avLst/>
            </a:prstGeom>
            <a:ln>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grpSp>
      <p:sp>
        <p:nvSpPr>
          <p:cNvPr id="82" name="TextBox 81"/>
          <p:cNvSpPr txBox="1"/>
          <p:nvPr/>
        </p:nvSpPr>
        <p:spPr>
          <a:xfrm>
            <a:off x="611560" y="1283442"/>
            <a:ext cx="1724025" cy="2897396"/>
          </a:xfrm>
          <a:prstGeom prst="rect">
            <a:avLst/>
          </a:prstGeom>
          <a:noFill/>
        </p:spPr>
        <p:txBody>
          <a:bodyPr wrap="square" rtlCol="0">
            <a:spAutoFit/>
          </a:bodyPr>
          <a:lstStyle/>
          <a:p>
            <a:pPr>
              <a:lnSpc>
                <a:spcPct val="150000"/>
              </a:lnSpc>
            </a:pPr>
            <a:r>
              <a:rPr lang="en-GB" sz="1500" b="1">
                <a:latin typeface="Arial" pitchFamily="34" charset="0"/>
                <a:cs typeface="Arial" pitchFamily="34" charset="0"/>
              </a:rPr>
              <a:t>Sensation</a:t>
            </a:r>
            <a:endParaRPr lang="en-GB" sz="1350">
              <a:latin typeface="Arial" pitchFamily="34" charset="0"/>
              <a:cs typeface="Arial" pitchFamily="34" charset="0"/>
            </a:endParaRPr>
          </a:p>
          <a:p>
            <a:pPr>
              <a:lnSpc>
                <a:spcPct val="150000"/>
              </a:lnSpc>
            </a:pPr>
            <a:r>
              <a:rPr lang="en-GB" sz="1200">
                <a:latin typeface="Arial" pitchFamily="34" charset="0"/>
                <a:cs typeface="Arial" pitchFamily="34" charset="0"/>
              </a:rPr>
              <a:t>Specific</a:t>
            </a:r>
          </a:p>
          <a:p>
            <a:pPr>
              <a:lnSpc>
                <a:spcPct val="150000"/>
              </a:lnSpc>
            </a:pPr>
            <a:r>
              <a:rPr lang="en-GB" sz="1200">
                <a:latin typeface="Arial" pitchFamily="34" charset="0"/>
                <a:cs typeface="Arial" pitchFamily="34" charset="0"/>
              </a:rPr>
              <a:t>Present-oriented</a:t>
            </a:r>
          </a:p>
          <a:p>
            <a:pPr>
              <a:lnSpc>
                <a:spcPct val="150000"/>
              </a:lnSpc>
            </a:pPr>
            <a:r>
              <a:rPr lang="en-GB" sz="1200">
                <a:latin typeface="Arial" pitchFamily="34" charset="0"/>
                <a:cs typeface="Arial" pitchFamily="34" charset="0"/>
              </a:rPr>
              <a:t>Realistic</a:t>
            </a:r>
          </a:p>
          <a:p>
            <a:pPr>
              <a:lnSpc>
                <a:spcPct val="150000"/>
              </a:lnSpc>
            </a:pPr>
            <a:r>
              <a:rPr lang="en-GB" sz="1200">
                <a:latin typeface="Arial" pitchFamily="34" charset="0"/>
                <a:cs typeface="Arial" pitchFamily="34" charset="0"/>
              </a:rPr>
              <a:t>Consistent</a:t>
            </a:r>
          </a:p>
          <a:p>
            <a:pPr>
              <a:lnSpc>
                <a:spcPct val="150000"/>
              </a:lnSpc>
            </a:pPr>
            <a:r>
              <a:rPr lang="en-GB" sz="1200">
                <a:latin typeface="Arial" pitchFamily="34" charset="0"/>
                <a:cs typeface="Arial" pitchFamily="34" charset="0"/>
              </a:rPr>
              <a:t>Down-to-earth</a:t>
            </a:r>
          </a:p>
          <a:p>
            <a:pPr>
              <a:lnSpc>
                <a:spcPct val="150000"/>
              </a:lnSpc>
            </a:pPr>
            <a:r>
              <a:rPr lang="en-GB" sz="1200">
                <a:latin typeface="Arial" pitchFamily="34" charset="0"/>
                <a:cs typeface="Arial" pitchFamily="34" charset="0"/>
              </a:rPr>
              <a:t>Practical	</a:t>
            </a:r>
          </a:p>
          <a:p>
            <a:pPr>
              <a:lnSpc>
                <a:spcPct val="150000"/>
              </a:lnSpc>
            </a:pPr>
            <a:r>
              <a:rPr lang="en-GB" sz="1200">
                <a:latin typeface="Arial" pitchFamily="34" charset="0"/>
                <a:cs typeface="Arial" pitchFamily="34" charset="0"/>
              </a:rPr>
              <a:t>Precise</a:t>
            </a:r>
          </a:p>
          <a:p>
            <a:pPr>
              <a:lnSpc>
                <a:spcPct val="150000"/>
              </a:lnSpc>
            </a:pPr>
            <a:r>
              <a:rPr lang="en-GB" sz="1200">
                <a:latin typeface="Arial" pitchFamily="34" charset="0"/>
                <a:cs typeface="Arial" pitchFamily="34" charset="0"/>
              </a:rPr>
              <a:t>Factual</a:t>
            </a:r>
          </a:p>
          <a:p>
            <a:pPr>
              <a:lnSpc>
                <a:spcPct val="150000"/>
              </a:lnSpc>
            </a:pPr>
            <a:r>
              <a:rPr lang="en-GB" sz="1200">
                <a:latin typeface="Arial" pitchFamily="34" charset="0"/>
                <a:cs typeface="Arial" pitchFamily="34" charset="0"/>
              </a:rPr>
              <a:t>Step-by-step</a:t>
            </a:r>
          </a:p>
        </p:txBody>
      </p:sp>
      <p:sp>
        <p:nvSpPr>
          <p:cNvPr id="83" name="TextBox 82"/>
          <p:cNvSpPr txBox="1"/>
          <p:nvPr/>
        </p:nvSpPr>
        <p:spPr>
          <a:xfrm>
            <a:off x="6516216" y="1283442"/>
            <a:ext cx="1724025" cy="2897396"/>
          </a:xfrm>
          <a:prstGeom prst="rect">
            <a:avLst/>
          </a:prstGeom>
          <a:noFill/>
        </p:spPr>
        <p:txBody>
          <a:bodyPr wrap="square" rtlCol="0">
            <a:spAutoFit/>
          </a:bodyPr>
          <a:lstStyle/>
          <a:p>
            <a:pPr algn="r">
              <a:lnSpc>
                <a:spcPct val="150000"/>
              </a:lnSpc>
            </a:pPr>
            <a:r>
              <a:rPr lang="en-GB" sz="1500" b="1">
                <a:latin typeface="Arial" pitchFamily="34" charset="0"/>
                <a:cs typeface="Arial" pitchFamily="34" charset="0"/>
              </a:rPr>
              <a:t>Intuition</a:t>
            </a:r>
          </a:p>
          <a:p>
            <a:pPr algn="r">
              <a:lnSpc>
                <a:spcPct val="150000"/>
              </a:lnSpc>
            </a:pPr>
            <a:r>
              <a:rPr lang="en-GB" sz="1200">
                <a:latin typeface="Arial" pitchFamily="34" charset="0"/>
                <a:cs typeface="Arial" pitchFamily="34" charset="0"/>
              </a:rPr>
              <a:t>Global</a:t>
            </a:r>
          </a:p>
          <a:p>
            <a:pPr algn="r">
              <a:lnSpc>
                <a:spcPct val="150000"/>
              </a:lnSpc>
            </a:pPr>
            <a:r>
              <a:rPr lang="en-GB" sz="1200">
                <a:latin typeface="Arial" pitchFamily="34" charset="0"/>
                <a:cs typeface="Arial" pitchFamily="34" charset="0"/>
              </a:rPr>
              <a:t>Future-oriented</a:t>
            </a:r>
          </a:p>
          <a:p>
            <a:pPr algn="r">
              <a:lnSpc>
                <a:spcPct val="150000"/>
              </a:lnSpc>
            </a:pPr>
            <a:r>
              <a:rPr lang="en-GB" sz="1200">
                <a:latin typeface="Arial" pitchFamily="34" charset="0"/>
                <a:cs typeface="Arial" pitchFamily="34" charset="0"/>
              </a:rPr>
              <a:t>Imaginative</a:t>
            </a:r>
          </a:p>
          <a:p>
            <a:pPr algn="r">
              <a:lnSpc>
                <a:spcPct val="150000"/>
              </a:lnSpc>
            </a:pPr>
            <a:r>
              <a:rPr lang="en-GB" sz="1200">
                <a:latin typeface="Arial" pitchFamily="34" charset="0"/>
                <a:cs typeface="Arial" pitchFamily="34" charset="0"/>
              </a:rPr>
              <a:t>Unpredictable</a:t>
            </a:r>
          </a:p>
          <a:p>
            <a:pPr algn="r">
              <a:lnSpc>
                <a:spcPct val="150000"/>
              </a:lnSpc>
            </a:pPr>
            <a:r>
              <a:rPr lang="en-GB" sz="1200">
                <a:latin typeface="Arial" pitchFamily="34" charset="0"/>
                <a:cs typeface="Arial" pitchFamily="34" charset="0"/>
              </a:rPr>
              <a:t>Blue-sky</a:t>
            </a:r>
          </a:p>
          <a:p>
            <a:pPr algn="r">
              <a:lnSpc>
                <a:spcPct val="150000"/>
              </a:lnSpc>
            </a:pPr>
            <a:r>
              <a:rPr lang="en-GB" sz="1200">
                <a:latin typeface="Arial" pitchFamily="34" charset="0"/>
                <a:cs typeface="Arial" pitchFamily="34" charset="0"/>
              </a:rPr>
              <a:t>Conceptual</a:t>
            </a:r>
          </a:p>
          <a:p>
            <a:pPr algn="r">
              <a:lnSpc>
                <a:spcPct val="150000"/>
              </a:lnSpc>
            </a:pPr>
            <a:r>
              <a:rPr lang="en-GB" sz="1200">
                <a:latin typeface="Arial" pitchFamily="34" charset="0"/>
                <a:cs typeface="Arial" pitchFamily="34" charset="0"/>
              </a:rPr>
              <a:t>General</a:t>
            </a:r>
          </a:p>
          <a:p>
            <a:pPr algn="r">
              <a:lnSpc>
                <a:spcPct val="150000"/>
              </a:lnSpc>
            </a:pPr>
            <a:r>
              <a:rPr lang="en-GB" sz="1200">
                <a:latin typeface="Arial" pitchFamily="34" charset="0"/>
                <a:cs typeface="Arial" pitchFamily="34" charset="0"/>
              </a:rPr>
              <a:t>Abstract</a:t>
            </a:r>
          </a:p>
          <a:p>
            <a:pPr algn="r">
              <a:lnSpc>
                <a:spcPct val="150000"/>
              </a:lnSpc>
            </a:pPr>
            <a:r>
              <a:rPr lang="en-GB" sz="1200">
                <a:latin typeface="Arial" pitchFamily="34" charset="0"/>
                <a:cs typeface="Arial" pitchFamily="34" charset="0"/>
              </a:rPr>
              <a:t>Spontaneous</a:t>
            </a:r>
          </a:p>
        </p:txBody>
      </p:sp>
      <p:grpSp>
        <p:nvGrpSpPr>
          <p:cNvPr id="84" name="Group 83"/>
          <p:cNvGrpSpPr/>
          <p:nvPr/>
        </p:nvGrpSpPr>
        <p:grpSpPr>
          <a:xfrm>
            <a:off x="2411760" y="2035635"/>
            <a:ext cx="4316904" cy="133350"/>
            <a:chOff x="3149600" y="1856930"/>
            <a:chExt cx="2844800" cy="177800"/>
          </a:xfrm>
        </p:grpSpPr>
        <p:cxnSp>
          <p:nvCxnSpPr>
            <p:cNvPr id="85" name="Straight Arrow Connector 84"/>
            <p:cNvCxnSpPr/>
            <p:nvPr/>
          </p:nvCxnSpPr>
          <p:spPr>
            <a:xfrm>
              <a:off x="3149600" y="1951386"/>
              <a:ext cx="2844800" cy="1588"/>
            </a:xfrm>
            <a:prstGeom prst="straightConnector1">
              <a:avLst/>
            </a:prstGeom>
            <a:ln>
              <a:solidFill>
                <a:schemeClr val="bg1">
                  <a:lumMod val="50000"/>
                </a:schemeClr>
              </a:solidFill>
              <a:headEnd type="arrow"/>
              <a:tailEnd type="arrow"/>
            </a:ln>
          </p:spPr>
          <p:style>
            <a:lnRef idx="1">
              <a:schemeClr val="accent1"/>
            </a:lnRef>
            <a:fillRef idx="0">
              <a:schemeClr val="accent1"/>
            </a:fillRef>
            <a:effectRef idx="0">
              <a:schemeClr val="accent1"/>
            </a:effectRef>
            <a:fontRef idx="minor">
              <a:schemeClr val="tx1"/>
            </a:fontRef>
          </p:style>
        </p:cxnSp>
        <p:cxnSp>
          <p:nvCxnSpPr>
            <p:cNvPr id="86" name="Straight Connector 85"/>
            <p:cNvCxnSpPr/>
            <p:nvPr/>
          </p:nvCxnSpPr>
          <p:spPr>
            <a:xfrm rot="5400000" flipH="1" flipV="1">
              <a:off x="4508500" y="1945036"/>
              <a:ext cx="177800" cy="1588"/>
            </a:xfrm>
            <a:prstGeom prst="line">
              <a:avLst/>
            </a:prstGeom>
            <a:ln>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grpSp>
      <p:grpSp>
        <p:nvGrpSpPr>
          <p:cNvPr id="87" name="Group 86"/>
          <p:cNvGrpSpPr/>
          <p:nvPr/>
        </p:nvGrpSpPr>
        <p:grpSpPr>
          <a:xfrm>
            <a:off x="2411760" y="2306221"/>
            <a:ext cx="4316904" cy="133350"/>
            <a:chOff x="3149600" y="2217711"/>
            <a:chExt cx="2844800" cy="177800"/>
          </a:xfrm>
        </p:grpSpPr>
        <p:cxnSp>
          <p:nvCxnSpPr>
            <p:cNvPr id="88" name="Straight Arrow Connector 87"/>
            <p:cNvCxnSpPr/>
            <p:nvPr/>
          </p:nvCxnSpPr>
          <p:spPr>
            <a:xfrm>
              <a:off x="3149600" y="2312167"/>
              <a:ext cx="2844800" cy="1588"/>
            </a:xfrm>
            <a:prstGeom prst="straightConnector1">
              <a:avLst/>
            </a:prstGeom>
            <a:ln>
              <a:solidFill>
                <a:schemeClr val="bg1">
                  <a:lumMod val="50000"/>
                </a:schemeClr>
              </a:solidFill>
              <a:headEnd type="arrow"/>
              <a:tailEnd type="arrow"/>
            </a:ln>
          </p:spPr>
          <p:style>
            <a:lnRef idx="1">
              <a:schemeClr val="accent1"/>
            </a:lnRef>
            <a:fillRef idx="0">
              <a:schemeClr val="accent1"/>
            </a:fillRef>
            <a:effectRef idx="0">
              <a:schemeClr val="accent1"/>
            </a:effectRef>
            <a:fontRef idx="minor">
              <a:schemeClr val="tx1"/>
            </a:fontRef>
          </p:style>
        </p:cxnSp>
        <p:cxnSp>
          <p:nvCxnSpPr>
            <p:cNvPr id="89" name="Straight Connector 88"/>
            <p:cNvCxnSpPr/>
            <p:nvPr/>
          </p:nvCxnSpPr>
          <p:spPr>
            <a:xfrm rot="5400000" flipH="1" flipV="1">
              <a:off x="4508500" y="2305817"/>
              <a:ext cx="177800" cy="1588"/>
            </a:xfrm>
            <a:prstGeom prst="line">
              <a:avLst/>
            </a:prstGeom>
            <a:ln>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grpSp>
      <p:grpSp>
        <p:nvGrpSpPr>
          <p:cNvPr id="90" name="Group 89"/>
          <p:cNvGrpSpPr/>
          <p:nvPr/>
        </p:nvGrpSpPr>
        <p:grpSpPr>
          <a:xfrm>
            <a:off x="2411760" y="2576807"/>
            <a:ext cx="4316904" cy="133350"/>
            <a:chOff x="3149600" y="2578492"/>
            <a:chExt cx="2844800" cy="177800"/>
          </a:xfrm>
        </p:grpSpPr>
        <p:cxnSp>
          <p:nvCxnSpPr>
            <p:cNvPr id="91" name="Straight Arrow Connector 90"/>
            <p:cNvCxnSpPr/>
            <p:nvPr/>
          </p:nvCxnSpPr>
          <p:spPr>
            <a:xfrm>
              <a:off x="3149600" y="2672948"/>
              <a:ext cx="2844800" cy="1588"/>
            </a:xfrm>
            <a:prstGeom prst="straightConnector1">
              <a:avLst/>
            </a:prstGeom>
            <a:ln>
              <a:solidFill>
                <a:schemeClr val="bg1">
                  <a:lumMod val="50000"/>
                </a:schemeClr>
              </a:solidFill>
              <a:headEnd type="arrow"/>
              <a:tailEnd type="arrow"/>
            </a:ln>
          </p:spPr>
          <p:style>
            <a:lnRef idx="1">
              <a:schemeClr val="accent1"/>
            </a:lnRef>
            <a:fillRef idx="0">
              <a:schemeClr val="accent1"/>
            </a:fillRef>
            <a:effectRef idx="0">
              <a:schemeClr val="accent1"/>
            </a:effectRef>
            <a:fontRef idx="minor">
              <a:schemeClr val="tx1"/>
            </a:fontRef>
          </p:style>
        </p:cxnSp>
        <p:cxnSp>
          <p:nvCxnSpPr>
            <p:cNvPr id="92" name="Straight Connector 91"/>
            <p:cNvCxnSpPr/>
            <p:nvPr/>
          </p:nvCxnSpPr>
          <p:spPr>
            <a:xfrm rot="5400000" flipH="1" flipV="1">
              <a:off x="4508500" y="2666598"/>
              <a:ext cx="177800" cy="1588"/>
            </a:xfrm>
            <a:prstGeom prst="line">
              <a:avLst/>
            </a:prstGeom>
            <a:ln>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grpSp>
      <p:grpSp>
        <p:nvGrpSpPr>
          <p:cNvPr id="93" name="Group 92"/>
          <p:cNvGrpSpPr/>
          <p:nvPr/>
        </p:nvGrpSpPr>
        <p:grpSpPr>
          <a:xfrm>
            <a:off x="2411760" y="2847392"/>
            <a:ext cx="4316904" cy="133350"/>
            <a:chOff x="3149600" y="2939273"/>
            <a:chExt cx="2844800" cy="177800"/>
          </a:xfrm>
        </p:grpSpPr>
        <p:cxnSp>
          <p:nvCxnSpPr>
            <p:cNvPr id="94" name="Straight Arrow Connector 93"/>
            <p:cNvCxnSpPr/>
            <p:nvPr/>
          </p:nvCxnSpPr>
          <p:spPr>
            <a:xfrm>
              <a:off x="3149600" y="3033729"/>
              <a:ext cx="2844800" cy="1588"/>
            </a:xfrm>
            <a:prstGeom prst="straightConnector1">
              <a:avLst/>
            </a:prstGeom>
            <a:ln>
              <a:solidFill>
                <a:schemeClr val="bg1">
                  <a:lumMod val="50000"/>
                </a:schemeClr>
              </a:solidFill>
              <a:headEnd type="arrow"/>
              <a:tailEnd type="arrow"/>
            </a:ln>
          </p:spPr>
          <p:style>
            <a:lnRef idx="1">
              <a:schemeClr val="accent1"/>
            </a:lnRef>
            <a:fillRef idx="0">
              <a:schemeClr val="accent1"/>
            </a:fillRef>
            <a:effectRef idx="0">
              <a:schemeClr val="accent1"/>
            </a:effectRef>
            <a:fontRef idx="minor">
              <a:schemeClr val="tx1"/>
            </a:fontRef>
          </p:style>
        </p:cxnSp>
        <p:cxnSp>
          <p:nvCxnSpPr>
            <p:cNvPr id="95" name="Straight Connector 94"/>
            <p:cNvCxnSpPr/>
            <p:nvPr/>
          </p:nvCxnSpPr>
          <p:spPr>
            <a:xfrm rot="5400000" flipH="1" flipV="1">
              <a:off x="4508500" y="3027379"/>
              <a:ext cx="177800" cy="1588"/>
            </a:xfrm>
            <a:prstGeom prst="line">
              <a:avLst/>
            </a:prstGeom>
            <a:ln>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grpSp>
      <p:grpSp>
        <p:nvGrpSpPr>
          <p:cNvPr id="96" name="Group 95"/>
          <p:cNvGrpSpPr/>
          <p:nvPr/>
        </p:nvGrpSpPr>
        <p:grpSpPr>
          <a:xfrm>
            <a:off x="2411760" y="3117978"/>
            <a:ext cx="4316904" cy="133350"/>
            <a:chOff x="3149600" y="3300054"/>
            <a:chExt cx="2844800" cy="177800"/>
          </a:xfrm>
        </p:grpSpPr>
        <p:cxnSp>
          <p:nvCxnSpPr>
            <p:cNvPr id="97" name="Straight Arrow Connector 96"/>
            <p:cNvCxnSpPr/>
            <p:nvPr/>
          </p:nvCxnSpPr>
          <p:spPr>
            <a:xfrm>
              <a:off x="3149600" y="3394510"/>
              <a:ext cx="2844800" cy="1588"/>
            </a:xfrm>
            <a:prstGeom prst="straightConnector1">
              <a:avLst/>
            </a:prstGeom>
            <a:ln>
              <a:solidFill>
                <a:schemeClr val="bg1">
                  <a:lumMod val="50000"/>
                </a:schemeClr>
              </a:solidFill>
              <a:headEnd type="arrow"/>
              <a:tailEnd type="arrow"/>
            </a:ln>
          </p:spPr>
          <p:style>
            <a:lnRef idx="1">
              <a:schemeClr val="accent1"/>
            </a:lnRef>
            <a:fillRef idx="0">
              <a:schemeClr val="accent1"/>
            </a:fillRef>
            <a:effectRef idx="0">
              <a:schemeClr val="accent1"/>
            </a:effectRef>
            <a:fontRef idx="minor">
              <a:schemeClr val="tx1"/>
            </a:fontRef>
          </p:style>
        </p:cxnSp>
        <p:cxnSp>
          <p:nvCxnSpPr>
            <p:cNvPr id="98" name="Straight Connector 97"/>
            <p:cNvCxnSpPr/>
            <p:nvPr/>
          </p:nvCxnSpPr>
          <p:spPr>
            <a:xfrm rot="5400000" flipH="1" flipV="1">
              <a:off x="4508500" y="3388160"/>
              <a:ext cx="177800" cy="1588"/>
            </a:xfrm>
            <a:prstGeom prst="line">
              <a:avLst/>
            </a:prstGeom>
            <a:ln>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grpSp>
      <p:grpSp>
        <p:nvGrpSpPr>
          <p:cNvPr id="99" name="Group 98"/>
          <p:cNvGrpSpPr/>
          <p:nvPr/>
        </p:nvGrpSpPr>
        <p:grpSpPr>
          <a:xfrm>
            <a:off x="2392710" y="3388564"/>
            <a:ext cx="4339530" cy="133350"/>
            <a:chOff x="3124200" y="3660835"/>
            <a:chExt cx="2844800" cy="177800"/>
          </a:xfrm>
        </p:grpSpPr>
        <p:cxnSp>
          <p:nvCxnSpPr>
            <p:cNvPr id="100" name="Straight Arrow Connector 99"/>
            <p:cNvCxnSpPr/>
            <p:nvPr/>
          </p:nvCxnSpPr>
          <p:spPr>
            <a:xfrm>
              <a:off x="3124200" y="3755291"/>
              <a:ext cx="2844800" cy="1588"/>
            </a:xfrm>
            <a:prstGeom prst="straightConnector1">
              <a:avLst/>
            </a:prstGeom>
            <a:ln>
              <a:solidFill>
                <a:schemeClr val="bg1">
                  <a:lumMod val="50000"/>
                </a:schemeClr>
              </a:solidFill>
              <a:headEnd type="arrow"/>
              <a:tailEnd type="arrow"/>
            </a:ln>
          </p:spPr>
          <p:style>
            <a:lnRef idx="1">
              <a:schemeClr val="accent1"/>
            </a:lnRef>
            <a:fillRef idx="0">
              <a:schemeClr val="accent1"/>
            </a:fillRef>
            <a:effectRef idx="0">
              <a:schemeClr val="accent1"/>
            </a:effectRef>
            <a:fontRef idx="minor">
              <a:schemeClr val="tx1"/>
            </a:fontRef>
          </p:style>
        </p:cxnSp>
        <p:cxnSp>
          <p:nvCxnSpPr>
            <p:cNvPr id="101" name="Straight Connector 100"/>
            <p:cNvCxnSpPr/>
            <p:nvPr/>
          </p:nvCxnSpPr>
          <p:spPr>
            <a:xfrm rot="5400000" flipH="1" flipV="1">
              <a:off x="4483100" y="3748941"/>
              <a:ext cx="177800" cy="1588"/>
            </a:xfrm>
            <a:prstGeom prst="line">
              <a:avLst/>
            </a:prstGeom>
            <a:ln>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grpSp>
      <p:grpSp>
        <p:nvGrpSpPr>
          <p:cNvPr id="102" name="Group 101"/>
          <p:cNvGrpSpPr/>
          <p:nvPr/>
        </p:nvGrpSpPr>
        <p:grpSpPr>
          <a:xfrm>
            <a:off x="2411760" y="3659150"/>
            <a:ext cx="4312060" cy="133350"/>
            <a:chOff x="3124200" y="4021616"/>
            <a:chExt cx="2844800" cy="177800"/>
          </a:xfrm>
        </p:grpSpPr>
        <p:cxnSp>
          <p:nvCxnSpPr>
            <p:cNvPr id="103" name="Straight Arrow Connector 102"/>
            <p:cNvCxnSpPr/>
            <p:nvPr/>
          </p:nvCxnSpPr>
          <p:spPr>
            <a:xfrm>
              <a:off x="3124200" y="4116072"/>
              <a:ext cx="2844800" cy="1588"/>
            </a:xfrm>
            <a:prstGeom prst="straightConnector1">
              <a:avLst/>
            </a:prstGeom>
            <a:ln>
              <a:solidFill>
                <a:schemeClr val="bg1">
                  <a:lumMod val="50000"/>
                </a:schemeClr>
              </a:solidFill>
              <a:headEnd type="arrow"/>
              <a:tailEnd type="arrow"/>
            </a:ln>
          </p:spPr>
          <p:style>
            <a:lnRef idx="1">
              <a:schemeClr val="accent1"/>
            </a:lnRef>
            <a:fillRef idx="0">
              <a:schemeClr val="accent1"/>
            </a:fillRef>
            <a:effectRef idx="0">
              <a:schemeClr val="accent1"/>
            </a:effectRef>
            <a:fontRef idx="minor">
              <a:schemeClr val="tx1"/>
            </a:fontRef>
          </p:style>
        </p:cxnSp>
        <p:cxnSp>
          <p:nvCxnSpPr>
            <p:cNvPr id="104" name="Straight Connector 103"/>
            <p:cNvCxnSpPr/>
            <p:nvPr/>
          </p:nvCxnSpPr>
          <p:spPr>
            <a:xfrm rot="5400000" flipH="1" flipV="1">
              <a:off x="4483100" y="4109722"/>
              <a:ext cx="177800" cy="1588"/>
            </a:xfrm>
            <a:prstGeom prst="line">
              <a:avLst/>
            </a:prstGeom>
            <a:ln>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grpSp>
      <p:grpSp>
        <p:nvGrpSpPr>
          <p:cNvPr id="105" name="Group 104"/>
          <p:cNvGrpSpPr/>
          <p:nvPr/>
        </p:nvGrpSpPr>
        <p:grpSpPr>
          <a:xfrm>
            <a:off x="2411760" y="3929735"/>
            <a:ext cx="4320480" cy="133350"/>
            <a:chOff x="3131840" y="4382397"/>
            <a:chExt cx="2844800" cy="177800"/>
          </a:xfrm>
        </p:grpSpPr>
        <p:cxnSp>
          <p:nvCxnSpPr>
            <p:cNvPr id="106" name="Straight Arrow Connector 105"/>
            <p:cNvCxnSpPr/>
            <p:nvPr/>
          </p:nvCxnSpPr>
          <p:spPr>
            <a:xfrm>
              <a:off x="3131840" y="4476853"/>
              <a:ext cx="2844800" cy="1588"/>
            </a:xfrm>
            <a:prstGeom prst="straightConnector1">
              <a:avLst/>
            </a:prstGeom>
            <a:ln>
              <a:solidFill>
                <a:schemeClr val="bg1">
                  <a:lumMod val="50000"/>
                </a:schemeClr>
              </a:solidFill>
              <a:headEnd type="arrow"/>
              <a:tailEnd type="arrow"/>
            </a:ln>
          </p:spPr>
          <p:style>
            <a:lnRef idx="1">
              <a:schemeClr val="accent1"/>
            </a:lnRef>
            <a:fillRef idx="0">
              <a:schemeClr val="accent1"/>
            </a:fillRef>
            <a:effectRef idx="0">
              <a:schemeClr val="accent1"/>
            </a:effectRef>
            <a:fontRef idx="minor">
              <a:schemeClr val="tx1"/>
            </a:fontRef>
          </p:style>
        </p:cxnSp>
        <p:cxnSp>
          <p:nvCxnSpPr>
            <p:cNvPr id="107" name="Straight Connector 106"/>
            <p:cNvCxnSpPr/>
            <p:nvPr/>
          </p:nvCxnSpPr>
          <p:spPr>
            <a:xfrm rot="5400000" flipH="1" flipV="1">
              <a:off x="4490740" y="4470503"/>
              <a:ext cx="177800" cy="1588"/>
            </a:xfrm>
            <a:prstGeom prst="line">
              <a:avLst/>
            </a:prstGeom>
            <a:ln>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grpSp>
      <p:sp>
        <p:nvSpPr>
          <p:cNvPr id="108" name="Rectangle 107"/>
          <p:cNvSpPr/>
          <p:nvPr/>
        </p:nvSpPr>
        <p:spPr>
          <a:xfrm>
            <a:off x="683566" y="1707654"/>
            <a:ext cx="7554249" cy="21602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109" name="Rectangle 108"/>
          <p:cNvSpPr/>
          <p:nvPr/>
        </p:nvSpPr>
        <p:spPr>
          <a:xfrm>
            <a:off x="683567" y="1980247"/>
            <a:ext cx="7544633" cy="21602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110" name="Rectangle 109"/>
          <p:cNvSpPr/>
          <p:nvPr/>
        </p:nvSpPr>
        <p:spPr>
          <a:xfrm>
            <a:off x="683567" y="2252840"/>
            <a:ext cx="7539811" cy="21602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111" name="Rectangle 110"/>
          <p:cNvSpPr/>
          <p:nvPr/>
        </p:nvSpPr>
        <p:spPr>
          <a:xfrm>
            <a:off x="683568" y="2525432"/>
            <a:ext cx="7539812" cy="21602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112" name="Rectangle 111"/>
          <p:cNvSpPr/>
          <p:nvPr/>
        </p:nvSpPr>
        <p:spPr>
          <a:xfrm>
            <a:off x="683568" y="2798025"/>
            <a:ext cx="7542222" cy="21602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113" name="Rectangle 112"/>
          <p:cNvSpPr/>
          <p:nvPr/>
        </p:nvSpPr>
        <p:spPr>
          <a:xfrm>
            <a:off x="683568" y="3070618"/>
            <a:ext cx="7488832" cy="21602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114" name="Rectangle 113"/>
          <p:cNvSpPr/>
          <p:nvPr/>
        </p:nvSpPr>
        <p:spPr>
          <a:xfrm>
            <a:off x="683568" y="3343211"/>
            <a:ext cx="7554250" cy="21602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115" name="Rectangle 114"/>
          <p:cNvSpPr/>
          <p:nvPr/>
        </p:nvSpPr>
        <p:spPr>
          <a:xfrm>
            <a:off x="683568" y="3615803"/>
            <a:ext cx="7554250" cy="21602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116" name="Rectangle 115"/>
          <p:cNvSpPr/>
          <p:nvPr/>
        </p:nvSpPr>
        <p:spPr>
          <a:xfrm>
            <a:off x="683568" y="3888398"/>
            <a:ext cx="7544632" cy="21602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Tree>
    <p:extLst>
      <p:ext uri="{BB962C8B-B14F-4D97-AF65-F5344CB8AC3E}">
        <p14:creationId xmlns:p14="http://schemas.microsoft.com/office/powerpoint/2010/main" val="39762803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grpId="0" nodeType="clickEffect">
                                  <p:stCondLst>
                                    <p:cond delay="0"/>
                                  </p:stCondLst>
                                  <p:childTnLst>
                                    <p:animEffect transition="out" filter="fade">
                                      <p:cBhvr>
                                        <p:cTn id="6" dur="1000"/>
                                        <p:tgtEl>
                                          <p:spTgt spid="108"/>
                                        </p:tgtEl>
                                      </p:cBhvr>
                                    </p:animEffect>
                                    <p:set>
                                      <p:cBhvr>
                                        <p:cTn id="7" dur="1" fill="hold">
                                          <p:stCondLst>
                                            <p:cond delay="999"/>
                                          </p:stCondLst>
                                        </p:cTn>
                                        <p:tgtEl>
                                          <p:spTgt spid="108"/>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grpId="0" nodeType="clickEffect">
                                  <p:stCondLst>
                                    <p:cond delay="0"/>
                                  </p:stCondLst>
                                  <p:childTnLst>
                                    <p:animEffect transition="out" filter="fade">
                                      <p:cBhvr>
                                        <p:cTn id="11" dur="1000"/>
                                        <p:tgtEl>
                                          <p:spTgt spid="109"/>
                                        </p:tgtEl>
                                      </p:cBhvr>
                                    </p:animEffect>
                                    <p:set>
                                      <p:cBhvr>
                                        <p:cTn id="12" dur="1" fill="hold">
                                          <p:stCondLst>
                                            <p:cond delay="999"/>
                                          </p:stCondLst>
                                        </p:cTn>
                                        <p:tgtEl>
                                          <p:spTgt spid="109"/>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10" presetClass="exit" presetSubtype="0" fill="hold" grpId="0" nodeType="clickEffect">
                                  <p:stCondLst>
                                    <p:cond delay="0"/>
                                  </p:stCondLst>
                                  <p:childTnLst>
                                    <p:animEffect transition="out" filter="fade">
                                      <p:cBhvr>
                                        <p:cTn id="16" dur="1000"/>
                                        <p:tgtEl>
                                          <p:spTgt spid="110"/>
                                        </p:tgtEl>
                                      </p:cBhvr>
                                    </p:animEffect>
                                    <p:set>
                                      <p:cBhvr>
                                        <p:cTn id="17" dur="1" fill="hold">
                                          <p:stCondLst>
                                            <p:cond delay="999"/>
                                          </p:stCondLst>
                                        </p:cTn>
                                        <p:tgtEl>
                                          <p:spTgt spid="110"/>
                                        </p:tgtEl>
                                        <p:attrNameLst>
                                          <p:attrName>style.visibility</p:attrName>
                                        </p:attrNameLst>
                                      </p:cBhvr>
                                      <p:to>
                                        <p:strVal val="hidden"/>
                                      </p:to>
                                    </p:set>
                                  </p:childTnLst>
                                </p:cTn>
                              </p:par>
                            </p:childTnLst>
                          </p:cTn>
                        </p:par>
                      </p:childTnLst>
                    </p:cTn>
                  </p:par>
                  <p:par>
                    <p:cTn id="18" fill="hold">
                      <p:stCondLst>
                        <p:cond delay="indefinite"/>
                      </p:stCondLst>
                      <p:childTnLst>
                        <p:par>
                          <p:cTn id="19" fill="hold">
                            <p:stCondLst>
                              <p:cond delay="0"/>
                            </p:stCondLst>
                            <p:childTnLst>
                              <p:par>
                                <p:cTn id="20" presetID="10" presetClass="exit" presetSubtype="0" fill="hold" grpId="0" nodeType="clickEffect">
                                  <p:stCondLst>
                                    <p:cond delay="0"/>
                                  </p:stCondLst>
                                  <p:childTnLst>
                                    <p:animEffect transition="out" filter="fade">
                                      <p:cBhvr>
                                        <p:cTn id="21" dur="1000"/>
                                        <p:tgtEl>
                                          <p:spTgt spid="111"/>
                                        </p:tgtEl>
                                      </p:cBhvr>
                                    </p:animEffect>
                                    <p:set>
                                      <p:cBhvr>
                                        <p:cTn id="22" dur="1" fill="hold">
                                          <p:stCondLst>
                                            <p:cond delay="999"/>
                                          </p:stCondLst>
                                        </p:cTn>
                                        <p:tgtEl>
                                          <p:spTgt spid="111"/>
                                        </p:tgtEl>
                                        <p:attrNameLst>
                                          <p:attrName>style.visibility</p:attrName>
                                        </p:attrNameLst>
                                      </p:cBhvr>
                                      <p:to>
                                        <p:strVal val="hidden"/>
                                      </p:to>
                                    </p:set>
                                  </p:childTnLst>
                                </p:cTn>
                              </p:par>
                            </p:childTnLst>
                          </p:cTn>
                        </p:par>
                      </p:childTnLst>
                    </p:cTn>
                  </p:par>
                  <p:par>
                    <p:cTn id="23" fill="hold">
                      <p:stCondLst>
                        <p:cond delay="indefinite"/>
                      </p:stCondLst>
                      <p:childTnLst>
                        <p:par>
                          <p:cTn id="24" fill="hold">
                            <p:stCondLst>
                              <p:cond delay="0"/>
                            </p:stCondLst>
                            <p:childTnLst>
                              <p:par>
                                <p:cTn id="25" presetID="10" presetClass="exit" presetSubtype="0" fill="hold" grpId="0" nodeType="clickEffect">
                                  <p:stCondLst>
                                    <p:cond delay="0"/>
                                  </p:stCondLst>
                                  <p:childTnLst>
                                    <p:animEffect transition="out" filter="fade">
                                      <p:cBhvr>
                                        <p:cTn id="26" dur="1000"/>
                                        <p:tgtEl>
                                          <p:spTgt spid="112"/>
                                        </p:tgtEl>
                                      </p:cBhvr>
                                    </p:animEffect>
                                    <p:set>
                                      <p:cBhvr>
                                        <p:cTn id="27" dur="1" fill="hold">
                                          <p:stCondLst>
                                            <p:cond delay="999"/>
                                          </p:stCondLst>
                                        </p:cTn>
                                        <p:tgtEl>
                                          <p:spTgt spid="112"/>
                                        </p:tgtEl>
                                        <p:attrNameLst>
                                          <p:attrName>style.visibility</p:attrName>
                                        </p:attrNameLst>
                                      </p:cBhvr>
                                      <p:to>
                                        <p:strVal val="hidden"/>
                                      </p:to>
                                    </p:set>
                                  </p:childTnLst>
                                </p:cTn>
                              </p:par>
                            </p:childTnLst>
                          </p:cTn>
                        </p:par>
                      </p:childTnLst>
                    </p:cTn>
                  </p:par>
                  <p:par>
                    <p:cTn id="28" fill="hold">
                      <p:stCondLst>
                        <p:cond delay="indefinite"/>
                      </p:stCondLst>
                      <p:childTnLst>
                        <p:par>
                          <p:cTn id="29" fill="hold">
                            <p:stCondLst>
                              <p:cond delay="0"/>
                            </p:stCondLst>
                            <p:childTnLst>
                              <p:par>
                                <p:cTn id="30" presetID="10" presetClass="exit" presetSubtype="0" fill="hold" grpId="0" nodeType="clickEffect">
                                  <p:stCondLst>
                                    <p:cond delay="0"/>
                                  </p:stCondLst>
                                  <p:childTnLst>
                                    <p:animEffect transition="out" filter="fade">
                                      <p:cBhvr>
                                        <p:cTn id="31" dur="1000"/>
                                        <p:tgtEl>
                                          <p:spTgt spid="113"/>
                                        </p:tgtEl>
                                      </p:cBhvr>
                                    </p:animEffect>
                                    <p:set>
                                      <p:cBhvr>
                                        <p:cTn id="32" dur="1" fill="hold">
                                          <p:stCondLst>
                                            <p:cond delay="999"/>
                                          </p:stCondLst>
                                        </p:cTn>
                                        <p:tgtEl>
                                          <p:spTgt spid="113"/>
                                        </p:tgtEl>
                                        <p:attrNameLst>
                                          <p:attrName>style.visibility</p:attrName>
                                        </p:attrNameLst>
                                      </p:cBhvr>
                                      <p:to>
                                        <p:strVal val="hidden"/>
                                      </p:to>
                                    </p:set>
                                  </p:childTnLst>
                                </p:cTn>
                              </p:par>
                            </p:childTnLst>
                          </p:cTn>
                        </p:par>
                      </p:childTnLst>
                    </p:cTn>
                  </p:par>
                  <p:par>
                    <p:cTn id="33" fill="hold">
                      <p:stCondLst>
                        <p:cond delay="indefinite"/>
                      </p:stCondLst>
                      <p:childTnLst>
                        <p:par>
                          <p:cTn id="34" fill="hold">
                            <p:stCondLst>
                              <p:cond delay="0"/>
                            </p:stCondLst>
                            <p:childTnLst>
                              <p:par>
                                <p:cTn id="35" presetID="10" presetClass="exit" presetSubtype="0" fill="hold" grpId="0" nodeType="clickEffect">
                                  <p:stCondLst>
                                    <p:cond delay="0"/>
                                  </p:stCondLst>
                                  <p:childTnLst>
                                    <p:animEffect transition="out" filter="fade">
                                      <p:cBhvr>
                                        <p:cTn id="36" dur="1000"/>
                                        <p:tgtEl>
                                          <p:spTgt spid="114"/>
                                        </p:tgtEl>
                                      </p:cBhvr>
                                    </p:animEffect>
                                    <p:set>
                                      <p:cBhvr>
                                        <p:cTn id="37" dur="1" fill="hold">
                                          <p:stCondLst>
                                            <p:cond delay="999"/>
                                          </p:stCondLst>
                                        </p:cTn>
                                        <p:tgtEl>
                                          <p:spTgt spid="114"/>
                                        </p:tgtEl>
                                        <p:attrNameLst>
                                          <p:attrName>style.visibility</p:attrName>
                                        </p:attrNameLst>
                                      </p:cBhvr>
                                      <p:to>
                                        <p:strVal val="hidden"/>
                                      </p:to>
                                    </p:set>
                                  </p:childTnLst>
                                </p:cTn>
                              </p:par>
                            </p:childTnLst>
                          </p:cTn>
                        </p:par>
                      </p:childTnLst>
                    </p:cTn>
                  </p:par>
                  <p:par>
                    <p:cTn id="38" fill="hold">
                      <p:stCondLst>
                        <p:cond delay="indefinite"/>
                      </p:stCondLst>
                      <p:childTnLst>
                        <p:par>
                          <p:cTn id="39" fill="hold">
                            <p:stCondLst>
                              <p:cond delay="0"/>
                            </p:stCondLst>
                            <p:childTnLst>
                              <p:par>
                                <p:cTn id="40" presetID="10" presetClass="exit" presetSubtype="0" fill="hold" grpId="0" nodeType="clickEffect">
                                  <p:stCondLst>
                                    <p:cond delay="0"/>
                                  </p:stCondLst>
                                  <p:childTnLst>
                                    <p:animEffect transition="out" filter="fade">
                                      <p:cBhvr>
                                        <p:cTn id="41" dur="1000"/>
                                        <p:tgtEl>
                                          <p:spTgt spid="115"/>
                                        </p:tgtEl>
                                      </p:cBhvr>
                                    </p:animEffect>
                                    <p:set>
                                      <p:cBhvr>
                                        <p:cTn id="42" dur="1" fill="hold">
                                          <p:stCondLst>
                                            <p:cond delay="999"/>
                                          </p:stCondLst>
                                        </p:cTn>
                                        <p:tgtEl>
                                          <p:spTgt spid="115"/>
                                        </p:tgtEl>
                                        <p:attrNameLst>
                                          <p:attrName>style.visibility</p:attrName>
                                        </p:attrNameLst>
                                      </p:cBhvr>
                                      <p:to>
                                        <p:strVal val="hidden"/>
                                      </p:to>
                                    </p:set>
                                  </p:childTnLst>
                                </p:cTn>
                              </p:par>
                            </p:childTnLst>
                          </p:cTn>
                        </p:par>
                      </p:childTnLst>
                    </p:cTn>
                  </p:par>
                  <p:par>
                    <p:cTn id="43" fill="hold">
                      <p:stCondLst>
                        <p:cond delay="indefinite"/>
                      </p:stCondLst>
                      <p:childTnLst>
                        <p:par>
                          <p:cTn id="44" fill="hold">
                            <p:stCondLst>
                              <p:cond delay="0"/>
                            </p:stCondLst>
                            <p:childTnLst>
                              <p:par>
                                <p:cTn id="45" presetID="10" presetClass="exit" presetSubtype="0" fill="hold" grpId="0" nodeType="clickEffect">
                                  <p:stCondLst>
                                    <p:cond delay="0"/>
                                  </p:stCondLst>
                                  <p:childTnLst>
                                    <p:animEffect transition="out" filter="fade">
                                      <p:cBhvr>
                                        <p:cTn id="46" dur="1000"/>
                                        <p:tgtEl>
                                          <p:spTgt spid="116"/>
                                        </p:tgtEl>
                                      </p:cBhvr>
                                    </p:animEffect>
                                    <p:set>
                                      <p:cBhvr>
                                        <p:cTn id="47" dur="1" fill="hold">
                                          <p:stCondLst>
                                            <p:cond delay="999"/>
                                          </p:stCondLst>
                                        </p:cTn>
                                        <p:tgtEl>
                                          <p:spTgt spid="11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8" grpId="0" animBg="1"/>
      <p:bldP spid="109" grpId="0" animBg="1"/>
      <p:bldP spid="110" grpId="0" animBg="1"/>
      <p:bldP spid="111" grpId="0" animBg="1"/>
      <p:bldP spid="112" grpId="0" animBg="1"/>
      <p:bldP spid="113" grpId="0" animBg="1"/>
      <p:bldP spid="114" grpId="0" animBg="1"/>
      <p:bldP spid="115" grpId="0" animBg="1"/>
      <p:bldP spid="116" grpId="0" animBg="1"/>
    </p:bldLst>
  </p:timing>
</p:sld>
</file>

<file path=ppt/slides/slide4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4098" name="Picture 2"/>
          <p:cNvPicPr>
            <a:picLocks noChangeAspect="1" noChangeArrowheads="1"/>
          </p:cNvPicPr>
          <p:nvPr/>
        </p:nvPicPr>
        <p:blipFill>
          <a:blip r:embed="rId3" cstate="print">
            <a:extLst>
              <a:ext uri="{28A0092B-C50C-407E-A947-70E740481C1C}">
                <a14:useLocalDpi xmlns:a14="http://schemas.microsoft.com/office/drawing/2010/main" val="0"/>
              </a:ext>
            </a:extLst>
          </a:blip>
          <a:stretch>
            <a:fillRect/>
          </a:stretch>
        </p:blipFill>
        <p:spPr bwMode="auto">
          <a:xfrm>
            <a:off x="2454706" y="262753"/>
            <a:ext cx="4361225" cy="4361225"/>
          </a:xfrm>
          <a:prstGeom prst="rect">
            <a:avLst/>
          </a:prstGeom>
          <a:noFill/>
          <a:extLst>
            <a:ext uri="{909E8E84-426E-40DD-AFC4-6F175D3DCCD1}">
              <a14:hiddenFill xmlns:a14="http://schemas.microsoft.com/office/drawing/2010/main">
                <a:solidFill>
                  <a:srgbClr val="FFFFFF"/>
                </a:solidFill>
              </a14:hiddenFill>
            </a:ext>
          </a:extLst>
        </p:spPr>
      </p:pic>
      <p:sp>
        <p:nvSpPr>
          <p:cNvPr id="2" name="Pie 1"/>
          <p:cNvSpPr/>
          <p:nvPr/>
        </p:nvSpPr>
        <p:spPr>
          <a:xfrm>
            <a:off x="2260483" y="68530"/>
            <a:ext cx="4749671" cy="4749671"/>
          </a:xfrm>
          <a:prstGeom prst="pi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solidFill>
                <a:srgbClr val="58585A"/>
              </a:solidFill>
            </a:endParaRPr>
          </a:p>
        </p:txBody>
      </p:sp>
      <p:sp>
        <p:nvSpPr>
          <p:cNvPr id="3" name="TextBox 2"/>
          <p:cNvSpPr txBox="1"/>
          <p:nvPr/>
        </p:nvSpPr>
        <p:spPr>
          <a:xfrm>
            <a:off x="5449421" y="2662518"/>
            <a:ext cx="1462368" cy="715581"/>
          </a:xfrm>
          <a:prstGeom prst="rect">
            <a:avLst/>
          </a:prstGeom>
          <a:noFill/>
        </p:spPr>
        <p:txBody>
          <a:bodyPr wrap="square" rtlCol="0">
            <a:spAutoFit/>
          </a:bodyPr>
          <a:lstStyle/>
          <a:p>
            <a:pPr algn="r"/>
            <a:r>
              <a:rPr lang="en-GB" sz="1350">
                <a:solidFill>
                  <a:srgbClr val="58585A"/>
                </a:solidFill>
                <a:latin typeface="Arial" panose="020B0604020202020204" pitchFamily="34" charset="0"/>
                <a:cs typeface="Arial" panose="020B0604020202020204" pitchFamily="34" charset="0"/>
              </a:rPr>
              <a:t>A combination of Fiery Red with Intuition</a:t>
            </a:r>
          </a:p>
        </p:txBody>
      </p:sp>
      <p:sp>
        <p:nvSpPr>
          <p:cNvPr id="5" name="TextBox 4"/>
          <p:cNvSpPr txBox="1"/>
          <p:nvPr/>
        </p:nvSpPr>
        <p:spPr>
          <a:xfrm>
            <a:off x="2981885" y="175870"/>
            <a:ext cx="1462368" cy="715581"/>
          </a:xfrm>
          <a:prstGeom prst="rect">
            <a:avLst/>
          </a:prstGeom>
          <a:noFill/>
        </p:spPr>
        <p:txBody>
          <a:bodyPr wrap="square" rtlCol="0">
            <a:spAutoFit/>
          </a:bodyPr>
          <a:lstStyle/>
          <a:p>
            <a:pPr algn="r"/>
            <a:r>
              <a:rPr lang="en-GB" sz="1350">
                <a:solidFill>
                  <a:srgbClr val="58585A"/>
                </a:solidFill>
                <a:latin typeface="Arial" panose="020B0604020202020204" pitchFamily="34" charset="0"/>
                <a:cs typeface="Arial" panose="020B0604020202020204" pitchFamily="34" charset="0"/>
              </a:rPr>
              <a:t>A combination of Fiery Red with Sensation</a:t>
            </a:r>
          </a:p>
        </p:txBody>
      </p:sp>
      <p:sp>
        <p:nvSpPr>
          <p:cNvPr id="6" name="TextBox 5"/>
          <p:cNvSpPr txBox="1"/>
          <p:nvPr/>
        </p:nvSpPr>
        <p:spPr>
          <a:xfrm>
            <a:off x="4691346" y="1687606"/>
            <a:ext cx="2200276" cy="715581"/>
          </a:xfrm>
          <a:prstGeom prst="rect">
            <a:avLst/>
          </a:prstGeom>
          <a:noFill/>
        </p:spPr>
        <p:txBody>
          <a:bodyPr wrap="square" rtlCol="0">
            <a:spAutoFit/>
          </a:bodyPr>
          <a:lstStyle/>
          <a:p>
            <a:r>
              <a:rPr lang="en-GB" sz="1350">
                <a:solidFill>
                  <a:srgbClr val="58585A"/>
                </a:solidFill>
                <a:latin typeface="Arial" panose="020B0604020202020204" pitchFamily="34" charset="0"/>
                <a:cs typeface="Arial" panose="020B0604020202020204" pitchFamily="34" charset="0"/>
              </a:rPr>
              <a:t>A combination of Sunshine Yellow with Intuition</a:t>
            </a:r>
          </a:p>
        </p:txBody>
      </p:sp>
      <p:sp>
        <p:nvSpPr>
          <p:cNvPr id="7" name="TextBox 6"/>
          <p:cNvSpPr txBox="1"/>
          <p:nvPr/>
        </p:nvSpPr>
        <p:spPr>
          <a:xfrm>
            <a:off x="2981885" y="4011642"/>
            <a:ext cx="1462368" cy="715581"/>
          </a:xfrm>
          <a:prstGeom prst="rect">
            <a:avLst/>
          </a:prstGeom>
          <a:noFill/>
        </p:spPr>
        <p:txBody>
          <a:bodyPr wrap="square" rtlCol="0">
            <a:spAutoFit/>
          </a:bodyPr>
          <a:lstStyle/>
          <a:p>
            <a:pPr algn="r"/>
            <a:r>
              <a:rPr lang="en-GB" sz="1350">
                <a:solidFill>
                  <a:srgbClr val="58585A"/>
                </a:solidFill>
                <a:latin typeface="Arial" panose="020B0604020202020204" pitchFamily="34" charset="0"/>
                <a:cs typeface="Arial" panose="020B0604020202020204" pitchFamily="34" charset="0"/>
              </a:rPr>
              <a:t>A combination of Sunshine Yellow with Sensation</a:t>
            </a:r>
          </a:p>
        </p:txBody>
      </p:sp>
      <p:sp>
        <p:nvSpPr>
          <p:cNvPr id="8" name="TextBox 7"/>
          <p:cNvSpPr txBox="1"/>
          <p:nvPr/>
        </p:nvSpPr>
        <p:spPr>
          <a:xfrm>
            <a:off x="2066260" y="1741394"/>
            <a:ext cx="1890536" cy="715581"/>
          </a:xfrm>
          <a:prstGeom prst="rect">
            <a:avLst/>
          </a:prstGeom>
          <a:noFill/>
        </p:spPr>
        <p:txBody>
          <a:bodyPr wrap="square" rtlCol="0">
            <a:spAutoFit/>
          </a:bodyPr>
          <a:lstStyle/>
          <a:p>
            <a:r>
              <a:rPr lang="en-GB" sz="1350">
                <a:solidFill>
                  <a:srgbClr val="58585A"/>
                </a:solidFill>
                <a:latin typeface="Arial" panose="020B0604020202020204" pitchFamily="34" charset="0"/>
                <a:cs typeface="Arial" panose="020B0604020202020204" pitchFamily="34" charset="0"/>
              </a:rPr>
              <a:t>A combination of Earth Green with Sensation</a:t>
            </a:r>
          </a:p>
        </p:txBody>
      </p:sp>
      <p:sp>
        <p:nvSpPr>
          <p:cNvPr id="9" name="TextBox 8"/>
          <p:cNvSpPr txBox="1"/>
          <p:nvPr/>
        </p:nvSpPr>
        <p:spPr>
          <a:xfrm>
            <a:off x="4589264" y="4011643"/>
            <a:ext cx="1680427" cy="715581"/>
          </a:xfrm>
          <a:prstGeom prst="rect">
            <a:avLst/>
          </a:prstGeom>
          <a:noFill/>
        </p:spPr>
        <p:txBody>
          <a:bodyPr wrap="square" rtlCol="0">
            <a:spAutoFit/>
          </a:bodyPr>
          <a:lstStyle/>
          <a:p>
            <a:r>
              <a:rPr lang="en-GB" sz="1350">
                <a:solidFill>
                  <a:srgbClr val="58585A"/>
                </a:solidFill>
                <a:latin typeface="Arial" panose="020B0604020202020204" pitchFamily="34" charset="0"/>
                <a:cs typeface="Arial" panose="020B0604020202020204" pitchFamily="34" charset="0"/>
              </a:rPr>
              <a:t>A combination of Earth Green with Intuition</a:t>
            </a:r>
          </a:p>
        </p:txBody>
      </p:sp>
      <p:sp>
        <p:nvSpPr>
          <p:cNvPr id="10" name="TextBox 9"/>
          <p:cNvSpPr txBox="1"/>
          <p:nvPr/>
        </p:nvSpPr>
        <p:spPr>
          <a:xfrm>
            <a:off x="2066261" y="2641055"/>
            <a:ext cx="1462368" cy="715581"/>
          </a:xfrm>
          <a:prstGeom prst="rect">
            <a:avLst/>
          </a:prstGeom>
          <a:noFill/>
        </p:spPr>
        <p:txBody>
          <a:bodyPr wrap="square" rtlCol="0">
            <a:spAutoFit/>
          </a:bodyPr>
          <a:lstStyle/>
          <a:p>
            <a:r>
              <a:rPr lang="en-GB" sz="1350">
                <a:solidFill>
                  <a:srgbClr val="58585A"/>
                </a:solidFill>
                <a:latin typeface="Arial" panose="020B0604020202020204" pitchFamily="34" charset="0"/>
                <a:cs typeface="Arial" panose="020B0604020202020204" pitchFamily="34" charset="0"/>
              </a:rPr>
              <a:t>A combination of Cool Blue with Sensation</a:t>
            </a:r>
          </a:p>
        </p:txBody>
      </p:sp>
      <p:sp>
        <p:nvSpPr>
          <p:cNvPr id="11" name="TextBox 10"/>
          <p:cNvSpPr txBox="1"/>
          <p:nvPr/>
        </p:nvSpPr>
        <p:spPr>
          <a:xfrm>
            <a:off x="4766975" y="162423"/>
            <a:ext cx="1462368" cy="715581"/>
          </a:xfrm>
          <a:prstGeom prst="rect">
            <a:avLst/>
          </a:prstGeom>
          <a:noFill/>
        </p:spPr>
        <p:txBody>
          <a:bodyPr wrap="square" rtlCol="0">
            <a:spAutoFit/>
          </a:bodyPr>
          <a:lstStyle/>
          <a:p>
            <a:r>
              <a:rPr lang="en-GB" sz="1350">
                <a:solidFill>
                  <a:srgbClr val="58585A"/>
                </a:solidFill>
                <a:latin typeface="Arial" panose="020B0604020202020204" pitchFamily="34" charset="0"/>
                <a:cs typeface="Arial" panose="020B0604020202020204" pitchFamily="34" charset="0"/>
              </a:rPr>
              <a:t>A combination of Cool Blue with Intuition</a:t>
            </a:r>
          </a:p>
        </p:txBody>
      </p:sp>
      <p:sp>
        <p:nvSpPr>
          <p:cNvPr id="15" name="Title 3"/>
          <p:cNvSpPr txBox="1">
            <a:spLocks/>
          </p:cNvSpPr>
          <p:nvPr/>
        </p:nvSpPr>
        <p:spPr>
          <a:xfrm>
            <a:off x="2045859" y="3583017"/>
            <a:ext cx="4999624" cy="857250"/>
          </a:xfrm>
          <a:prstGeom prst="rect">
            <a:avLst/>
          </a:prstGeom>
        </p:spPr>
        <p:txBody>
          <a:bodyPr>
            <a:normAutofit fontScale="62500" lnSpcReduction="20000"/>
          </a:bodyPr>
          <a:lstStyle>
            <a:lvl1pPr algn="l" defTabSz="914400" rtl="0" eaLnBrk="1" latinLnBrk="0" hangingPunct="1">
              <a:spcBef>
                <a:spcPct val="0"/>
              </a:spcBef>
              <a:buNone/>
              <a:defRPr sz="4000" kern="1200">
                <a:solidFill>
                  <a:schemeClr val="tx1"/>
                </a:solidFill>
                <a:latin typeface="+mj-lt"/>
                <a:ea typeface="+mj-ea"/>
                <a:cs typeface="+mj-cs"/>
              </a:defRPr>
            </a:lvl1pPr>
          </a:lstStyle>
          <a:p>
            <a:pPr algn="ctr"/>
            <a:r>
              <a:rPr lang="en-GB" sz="4950">
                <a:latin typeface="Arial" panose="020B0604020202020204" pitchFamily="34" charset="0"/>
                <a:cs typeface="Arial" panose="020B0604020202020204" pitchFamily="34" charset="0"/>
              </a:rPr>
              <a:t>Sensation and Intuition </a:t>
            </a:r>
          </a:p>
          <a:p>
            <a:pPr algn="ctr"/>
            <a:r>
              <a:rPr lang="en-GB" sz="4950">
                <a:latin typeface="Arial" panose="020B0604020202020204" pitchFamily="34" charset="0"/>
                <a:cs typeface="Arial" panose="020B0604020202020204" pitchFamily="34" charset="0"/>
              </a:rPr>
              <a:t>in every colour energy</a:t>
            </a:r>
          </a:p>
        </p:txBody>
      </p:sp>
    </p:spTree>
    <p:extLst>
      <p:ext uri="{BB962C8B-B14F-4D97-AF65-F5344CB8AC3E}">
        <p14:creationId xmlns:p14="http://schemas.microsoft.com/office/powerpoint/2010/main" val="27337850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grpId="0" nodeType="clickEffect">
                                  <p:stCondLst>
                                    <p:cond delay="0"/>
                                  </p:stCondLst>
                                  <p:childTnLst>
                                    <p:animEffect transition="out" filter="fade">
                                      <p:cBhvr>
                                        <p:cTn id="6" dur="500"/>
                                        <p:tgtEl>
                                          <p:spTgt spid="15"/>
                                        </p:tgtEl>
                                      </p:cBhvr>
                                    </p:animEffect>
                                    <p:set>
                                      <p:cBhvr>
                                        <p:cTn id="7" dur="1" fill="hold">
                                          <p:stCondLst>
                                            <p:cond delay="499"/>
                                          </p:stCondLst>
                                        </p:cTn>
                                        <p:tgtEl>
                                          <p:spTgt spid="15"/>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5"/>
                                        </p:tgtEl>
                                        <p:attrNameLst>
                                          <p:attrName>style.visibility</p:attrName>
                                        </p:attrNameLst>
                                      </p:cBhvr>
                                      <p:to>
                                        <p:strVal val="visible"/>
                                      </p:to>
                                    </p:set>
                                    <p:animEffect transition="in" filter="fade">
                                      <p:cBhvr>
                                        <p:cTn id="15" dur="500"/>
                                        <p:tgtEl>
                                          <p:spTgt spid="5"/>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xit" presetSubtype="0" fill="hold" grpId="1" nodeType="clickEffect">
                                  <p:stCondLst>
                                    <p:cond delay="0"/>
                                  </p:stCondLst>
                                  <p:childTnLst>
                                    <p:animEffect transition="out" filter="fade">
                                      <p:cBhvr>
                                        <p:cTn id="19" dur="500"/>
                                        <p:tgtEl>
                                          <p:spTgt spid="3"/>
                                        </p:tgtEl>
                                      </p:cBhvr>
                                    </p:animEffect>
                                    <p:set>
                                      <p:cBhvr>
                                        <p:cTn id="20" dur="1" fill="hold">
                                          <p:stCondLst>
                                            <p:cond delay="499"/>
                                          </p:stCondLst>
                                        </p:cTn>
                                        <p:tgtEl>
                                          <p:spTgt spid="3"/>
                                        </p:tgtEl>
                                        <p:attrNameLst>
                                          <p:attrName>style.visibility</p:attrName>
                                        </p:attrNameLst>
                                      </p:cBhvr>
                                      <p:to>
                                        <p:strVal val="hidden"/>
                                      </p:to>
                                    </p:set>
                                  </p:childTnLst>
                                </p:cTn>
                              </p:par>
                              <p:par>
                                <p:cTn id="21" presetID="10" presetClass="exit" presetSubtype="0" fill="hold" grpId="1" nodeType="withEffect">
                                  <p:stCondLst>
                                    <p:cond delay="0"/>
                                  </p:stCondLst>
                                  <p:childTnLst>
                                    <p:animEffect transition="out" filter="fade">
                                      <p:cBhvr>
                                        <p:cTn id="22" dur="500"/>
                                        <p:tgtEl>
                                          <p:spTgt spid="5"/>
                                        </p:tgtEl>
                                      </p:cBhvr>
                                    </p:animEffect>
                                    <p:set>
                                      <p:cBhvr>
                                        <p:cTn id="23" dur="1" fill="hold">
                                          <p:stCondLst>
                                            <p:cond delay="499"/>
                                          </p:stCondLst>
                                        </p:cTn>
                                        <p:tgtEl>
                                          <p:spTgt spid="5"/>
                                        </p:tgtEl>
                                        <p:attrNameLst>
                                          <p:attrName>style.visibility</p:attrName>
                                        </p:attrNameLst>
                                      </p:cBhvr>
                                      <p:to>
                                        <p:strVal val="hidden"/>
                                      </p:to>
                                    </p:set>
                                  </p:childTnLst>
                                </p:cTn>
                              </p:par>
                            </p:childTnLst>
                          </p:cTn>
                        </p:par>
                        <p:par>
                          <p:cTn id="24" fill="hold">
                            <p:stCondLst>
                              <p:cond delay="500"/>
                            </p:stCondLst>
                            <p:childTnLst>
                              <p:par>
                                <p:cTn id="25" presetID="8" presetClass="emph" presetSubtype="0" fill="hold" grpId="0" nodeType="afterEffect">
                                  <p:stCondLst>
                                    <p:cond delay="0"/>
                                  </p:stCondLst>
                                  <p:childTnLst>
                                    <p:animRot by="5400000">
                                      <p:cBhvr>
                                        <p:cTn id="26" dur="500" fill="hold"/>
                                        <p:tgtEl>
                                          <p:spTgt spid="2"/>
                                        </p:tgtEl>
                                        <p:attrNameLst>
                                          <p:attrName>r</p:attrName>
                                        </p:attrNameLst>
                                      </p:cBhvr>
                                    </p:animRo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6"/>
                                        </p:tgtEl>
                                        <p:attrNameLst>
                                          <p:attrName>style.visibility</p:attrName>
                                        </p:attrNameLst>
                                      </p:cBhvr>
                                      <p:to>
                                        <p:strVal val="visible"/>
                                      </p:to>
                                    </p:set>
                                    <p:animEffect transition="in" filter="fade">
                                      <p:cBhvr>
                                        <p:cTn id="31" dur="500"/>
                                        <p:tgtEl>
                                          <p:spTgt spid="6"/>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7"/>
                                        </p:tgtEl>
                                        <p:attrNameLst>
                                          <p:attrName>style.visibility</p:attrName>
                                        </p:attrNameLst>
                                      </p:cBhvr>
                                      <p:to>
                                        <p:strVal val="visible"/>
                                      </p:to>
                                    </p:set>
                                    <p:animEffect transition="in" filter="fade">
                                      <p:cBhvr>
                                        <p:cTn id="34" dur="500"/>
                                        <p:tgtEl>
                                          <p:spTgt spid="7"/>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xit" presetSubtype="0" fill="hold" grpId="1" nodeType="clickEffect">
                                  <p:stCondLst>
                                    <p:cond delay="0"/>
                                  </p:stCondLst>
                                  <p:childTnLst>
                                    <p:animEffect transition="out" filter="fade">
                                      <p:cBhvr>
                                        <p:cTn id="38" dur="500"/>
                                        <p:tgtEl>
                                          <p:spTgt spid="6"/>
                                        </p:tgtEl>
                                      </p:cBhvr>
                                    </p:animEffect>
                                    <p:set>
                                      <p:cBhvr>
                                        <p:cTn id="39" dur="1" fill="hold">
                                          <p:stCondLst>
                                            <p:cond delay="499"/>
                                          </p:stCondLst>
                                        </p:cTn>
                                        <p:tgtEl>
                                          <p:spTgt spid="6"/>
                                        </p:tgtEl>
                                        <p:attrNameLst>
                                          <p:attrName>style.visibility</p:attrName>
                                        </p:attrNameLst>
                                      </p:cBhvr>
                                      <p:to>
                                        <p:strVal val="hidden"/>
                                      </p:to>
                                    </p:set>
                                  </p:childTnLst>
                                </p:cTn>
                              </p:par>
                              <p:par>
                                <p:cTn id="40" presetID="10" presetClass="exit" presetSubtype="0" fill="hold" grpId="1" nodeType="withEffect">
                                  <p:stCondLst>
                                    <p:cond delay="0"/>
                                  </p:stCondLst>
                                  <p:childTnLst>
                                    <p:animEffect transition="out" filter="fade">
                                      <p:cBhvr>
                                        <p:cTn id="41" dur="500"/>
                                        <p:tgtEl>
                                          <p:spTgt spid="7"/>
                                        </p:tgtEl>
                                      </p:cBhvr>
                                    </p:animEffect>
                                    <p:set>
                                      <p:cBhvr>
                                        <p:cTn id="42" dur="1" fill="hold">
                                          <p:stCondLst>
                                            <p:cond delay="499"/>
                                          </p:stCondLst>
                                        </p:cTn>
                                        <p:tgtEl>
                                          <p:spTgt spid="7"/>
                                        </p:tgtEl>
                                        <p:attrNameLst>
                                          <p:attrName>style.visibility</p:attrName>
                                        </p:attrNameLst>
                                      </p:cBhvr>
                                      <p:to>
                                        <p:strVal val="hidden"/>
                                      </p:to>
                                    </p:set>
                                  </p:childTnLst>
                                </p:cTn>
                              </p:par>
                            </p:childTnLst>
                          </p:cTn>
                        </p:par>
                        <p:par>
                          <p:cTn id="43" fill="hold">
                            <p:stCondLst>
                              <p:cond delay="500"/>
                            </p:stCondLst>
                            <p:childTnLst>
                              <p:par>
                                <p:cTn id="44" presetID="8" presetClass="emph" presetSubtype="0" fill="hold" grpId="1" nodeType="afterEffect">
                                  <p:stCondLst>
                                    <p:cond delay="0"/>
                                  </p:stCondLst>
                                  <p:childTnLst>
                                    <p:animRot by="5400000">
                                      <p:cBhvr>
                                        <p:cTn id="45" dur="500" fill="hold"/>
                                        <p:tgtEl>
                                          <p:spTgt spid="2"/>
                                        </p:tgtEl>
                                        <p:attrNameLst>
                                          <p:attrName>r</p:attrName>
                                        </p:attrNameLst>
                                      </p:cBhvr>
                                    </p:animRot>
                                  </p:childTnLst>
                                </p:cTn>
                              </p:par>
                            </p:childTnLst>
                          </p:cTn>
                        </p:par>
                      </p:childTnLst>
                    </p:cTn>
                  </p:par>
                  <p:par>
                    <p:cTn id="46" fill="hold">
                      <p:stCondLst>
                        <p:cond delay="indefinite"/>
                      </p:stCondLst>
                      <p:childTnLst>
                        <p:par>
                          <p:cTn id="47" fill="hold">
                            <p:stCondLst>
                              <p:cond delay="0"/>
                            </p:stCondLst>
                            <p:childTnLst>
                              <p:par>
                                <p:cTn id="48" presetID="10" presetClass="entr" presetSubtype="0" fill="hold" grpId="0" nodeType="clickEffect">
                                  <p:stCondLst>
                                    <p:cond delay="0"/>
                                  </p:stCondLst>
                                  <p:childTnLst>
                                    <p:set>
                                      <p:cBhvr>
                                        <p:cTn id="49" dur="1" fill="hold">
                                          <p:stCondLst>
                                            <p:cond delay="0"/>
                                          </p:stCondLst>
                                        </p:cTn>
                                        <p:tgtEl>
                                          <p:spTgt spid="8"/>
                                        </p:tgtEl>
                                        <p:attrNameLst>
                                          <p:attrName>style.visibility</p:attrName>
                                        </p:attrNameLst>
                                      </p:cBhvr>
                                      <p:to>
                                        <p:strVal val="visible"/>
                                      </p:to>
                                    </p:set>
                                    <p:animEffect transition="in" filter="fade">
                                      <p:cBhvr>
                                        <p:cTn id="50" dur="500"/>
                                        <p:tgtEl>
                                          <p:spTgt spid="8"/>
                                        </p:tgtEl>
                                      </p:cBhvr>
                                    </p:animEffect>
                                  </p:childTnLst>
                                </p:cTn>
                              </p:par>
                              <p:par>
                                <p:cTn id="51" presetID="10" presetClass="entr" presetSubtype="0" fill="hold" grpId="0" nodeType="withEffect">
                                  <p:stCondLst>
                                    <p:cond delay="0"/>
                                  </p:stCondLst>
                                  <p:childTnLst>
                                    <p:set>
                                      <p:cBhvr>
                                        <p:cTn id="52" dur="1" fill="hold">
                                          <p:stCondLst>
                                            <p:cond delay="0"/>
                                          </p:stCondLst>
                                        </p:cTn>
                                        <p:tgtEl>
                                          <p:spTgt spid="9"/>
                                        </p:tgtEl>
                                        <p:attrNameLst>
                                          <p:attrName>style.visibility</p:attrName>
                                        </p:attrNameLst>
                                      </p:cBhvr>
                                      <p:to>
                                        <p:strVal val="visible"/>
                                      </p:to>
                                    </p:set>
                                    <p:animEffect transition="in" filter="fade">
                                      <p:cBhvr>
                                        <p:cTn id="53" dur="500"/>
                                        <p:tgtEl>
                                          <p:spTgt spid="9"/>
                                        </p:tgtEl>
                                      </p:cBhvr>
                                    </p:animEffect>
                                  </p:childTnLst>
                                </p:cTn>
                              </p:par>
                            </p:childTnLst>
                          </p:cTn>
                        </p:par>
                      </p:childTnLst>
                    </p:cTn>
                  </p:par>
                  <p:par>
                    <p:cTn id="54" fill="hold">
                      <p:stCondLst>
                        <p:cond delay="indefinite"/>
                      </p:stCondLst>
                      <p:childTnLst>
                        <p:par>
                          <p:cTn id="55" fill="hold">
                            <p:stCondLst>
                              <p:cond delay="0"/>
                            </p:stCondLst>
                            <p:childTnLst>
                              <p:par>
                                <p:cTn id="56" presetID="10" presetClass="exit" presetSubtype="0" fill="hold" grpId="1" nodeType="clickEffect">
                                  <p:stCondLst>
                                    <p:cond delay="0"/>
                                  </p:stCondLst>
                                  <p:childTnLst>
                                    <p:animEffect transition="out" filter="fade">
                                      <p:cBhvr>
                                        <p:cTn id="57" dur="500"/>
                                        <p:tgtEl>
                                          <p:spTgt spid="8"/>
                                        </p:tgtEl>
                                      </p:cBhvr>
                                    </p:animEffect>
                                    <p:set>
                                      <p:cBhvr>
                                        <p:cTn id="58" dur="1" fill="hold">
                                          <p:stCondLst>
                                            <p:cond delay="499"/>
                                          </p:stCondLst>
                                        </p:cTn>
                                        <p:tgtEl>
                                          <p:spTgt spid="8"/>
                                        </p:tgtEl>
                                        <p:attrNameLst>
                                          <p:attrName>style.visibility</p:attrName>
                                        </p:attrNameLst>
                                      </p:cBhvr>
                                      <p:to>
                                        <p:strVal val="hidden"/>
                                      </p:to>
                                    </p:set>
                                  </p:childTnLst>
                                </p:cTn>
                              </p:par>
                              <p:par>
                                <p:cTn id="59" presetID="10" presetClass="exit" presetSubtype="0" fill="hold" grpId="1" nodeType="withEffect">
                                  <p:stCondLst>
                                    <p:cond delay="0"/>
                                  </p:stCondLst>
                                  <p:childTnLst>
                                    <p:animEffect transition="out" filter="fade">
                                      <p:cBhvr>
                                        <p:cTn id="60" dur="500"/>
                                        <p:tgtEl>
                                          <p:spTgt spid="9"/>
                                        </p:tgtEl>
                                      </p:cBhvr>
                                    </p:animEffect>
                                    <p:set>
                                      <p:cBhvr>
                                        <p:cTn id="61" dur="1" fill="hold">
                                          <p:stCondLst>
                                            <p:cond delay="499"/>
                                          </p:stCondLst>
                                        </p:cTn>
                                        <p:tgtEl>
                                          <p:spTgt spid="9"/>
                                        </p:tgtEl>
                                        <p:attrNameLst>
                                          <p:attrName>style.visibility</p:attrName>
                                        </p:attrNameLst>
                                      </p:cBhvr>
                                      <p:to>
                                        <p:strVal val="hidden"/>
                                      </p:to>
                                    </p:set>
                                  </p:childTnLst>
                                </p:cTn>
                              </p:par>
                            </p:childTnLst>
                          </p:cTn>
                        </p:par>
                        <p:par>
                          <p:cTn id="62" fill="hold">
                            <p:stCondLst>
                              <p:cond delay="500"/>
                            </p:stCondLst>
                            <p:childTnLst>
                              <p:par>
                                <p:cTn id="63" presetID="8" presetClass="emph" presetSubtype="0" fill="hold" grpId="2" nodeType="afterEffect">
                                  <p:stCondLst>
                                    <p:cond delay="0"/>
                                  </p:stCondLst>
                                  <p:childTnLst>
                                    <p:animRot by="5400000">
                                      <p:cBhvr>
                                        <p:cTn id="64" dur="500" fill="hold"/>
                                        <p:tgtEl>
                                          <p:spTgt spid="2"/>
                                        </p:tgtEl>
                                        <p:attrNameLst>
                                          <p:attrName>r</p:attrName>
                                        </p:attrNameLst>
                                      </p:cBhvr>
                                    </p:animRot>
                                  </p:childTnLst>
                                </p:cTn>
                              </p:par>
                            </p:childTnLst>
                          </p:cTn>
                        </p:par>
                      </p:childTnLst>
                    </p:cTn>
                  </p:par>
                  <p:par>
                    <p:cTn id="65" fill="hold">
                      <p:stCondLst>
                        <p:cond delay="indefinite"/>
                      </p:stCondLst>
                      <p:childTnLst>
                        <p:par>
                          <p:cTn id="66" fill="hold">
                            <p:stCondLst>
                              <p:cond delay="0"/>
                            </p:stCondLst>
                            <p:childTnLst>
                              <p:par>
                                <p:cTn id="67" presetID="10" presetClass="entr" presetSubtype="0" fill="hold" grpId="0" nodeType="clickEffect">
                                  <p:stCondLst>
                                    <p:cond delay="0"/>
                                  </p:stCondLst>
                                  <p:childTnLst>
                                    <p:set>
                                      <p:cBhvr>
                                        <p:cTn id="68" dur="1" fill="hold">
                                          <p:stCondLst>
                                            <p:cond delay="0"/>
                                          </p:stCondLst>
                                        </p:cTn>
                                        <p:tgtEl>
                                          <p:spTgt spid="10"/>
                                        </p:tgtEl>
                                        <p:attrNameLst>
                                          <p:attrName>style.visibility</p:attrName>
                                        </p:attrNameLst>
                                      </p:cBhvr>
                                      <p:to>
                                        <p:strVal val="visible"/>
                                      </p:to>
                                    </p:set>
                                    <p:animEffect transition="in" filter="fade">
                                      <p:cBhvr>
                                        <p:cTn id="69" dur="500"/>
                                        <p:tgtEl>
                                          <p:spTgt spid="10"/>
                                        </p:tgtEl>
                                      </p:cBhvr>
                                    </p:animEffect>
                                  </p:childTnLst>
                                </p:cTn>
                              </p:par>
                              <p:par>
                                <p:cTn id="70" presetID="10" presetClass="entr" presetSubtype="0" fill="hold" grpId="0" nodeType="withEffect">
                                  <p:stCondLst>
                                    <p:cond delay="0"/>
                                  </p:stCondLst>
                                  <p:childTnLst>
                                    <p:set>
                                      <p:cBhvr>
                                        <p:cTn id="71" dur="1" fill="hold">
                                          <p:stCondLst>
                                            <p:cond delay="0"/>
                                          </p:stCondLst>
                                        </p:cTn>
                                        <p:tgtEl>
                                          <p:spTgt spid="11"/>
                                        </p:tgtEl>
                                        <p:attrNameLst>
                                          <p:attrName>style.visibility</p:attrName>
                                        </p:attrNameLst>
                                      </p:cBhvr>
                                      <p:to>
                                        <p:strVal val="visible"/>
                                      </p:to>
                                    </p:set>
                                    <p:animEffect transition="in" filter="fade">
                                      <p:cBhvr>
                                        <p:cTn id="72" dur="500"/>
                                        <p:tgtEl>
                                          <p:spTgt spid="11"/>
                                        </p:tgtEl>
                                      </p:cBhvr>
                                    </p:animEffect>
                                  </p:childTnLst>
                                </p:cTn>
                              </p:par>
                            </p:childTnLst>
                          </p:cTn>
                        </p:par>
                      </p:childTnLst>
                    </p:cTn>
                  </p:par>
                  <p:par>
                    <p:cTn id="73" fill="hold">
                      <p:stCondLst>
                        <p:cond delay="indefinite"/>
                      </p:stCondLst>
                      <p:childTnLst>
                        <p:par>
                          <p:cTn id="74" fill="hold">
                            <p:stCondLst>
                              <p:cond delay="0"/>
                            </p:stCondLst>
                            <p:childTnLst>
                              <p:par>
                                <p:cTn id="75" presetID="10" presetClass="exit" presetSubtype="0" fill="hold" grpId="1" nodeType="clickEffect">
                                  <p:stCondLst>
                                    <p:cond delay="0"/>
                                  </p:stCondLst>
                                  <p:childTnLst>
                                    <p:animEffect transition="out" filter="fade">
                                      <p:cBhvr>
                                        <p:cTn id="76" dur="500"/>
                                        <p:tgtEl>
                                          <p:spTgt spid="10"/>
                                        </p:tgtEl>
                                      </p:cBhvr>
                                    </p:animEffect>
                                    <p:set>
                                      <p:cBhvr>
                                        <p:cTn id="77" dur="1" fill="hold">
                                          <p:stCondLst>
                                            <p:cond delay="499"/>
                                          </p:stCondLst>
                                        </p:cTn>
                                        <p:tgtEl>
                                          <p:spTgt spid="10"/>
                                        </p:tgtEl>
                                        <p:attrNameLst>
                                          <p:attrName>style.visibility</p:attrName>
                                        </p:attrNameLst>
                                      </p:cBhvr>
                                      <p:to>
                                        <p:strVal val="hidden"/>
                                      </p:to>
                                    </p:set>
                                  </p:childTnLst>
                                </p:cTn>
                              </p:par>
                              <p:par>
                                <p:cTn id="78" presetID="10" presetClass="exit" presetSubtype="0" fill="hold" grpId="1" nodeType="withEffect">
                                  <p:stCondLst>
                                    <p:cond delay="0"/>
                                  </p:stCondLst>
                                  <p:childTnLst>
                                    <p:animEffect transition="out" filter="fade">
                                      <p:cBhvr>
                                        <p:cTn id="79" dur="500"/>
                                        <p:tgtEl>
                                          <p:spTgt spid="11"/>
                                        </p:tgtEl>
                                      </p:cBhvr>
                                    </p:animEffect>
                                    <p:set>
                                      <p:cBhvr>
                                        <p:cTn id="80" dur="1" fill="hold">
                                          <p:stCondLst>
                                            <p:cond delay="499"/>
                                          </p:stCondLst>
                                        </p:cTn>
                                        <p:tgtEl>
                                          <p:spTgt spid="11"/>
                                        </p:tgtEl>
                                        <p:attrNameLst>
                                          <p:attrName>style.visibility</p:attrName>
                                        </p:attrNameLst>
                                      </p:cBhvr>
                                      <p:to>
                                        <p:strVal val="hidden"/>
                                      </p:to>
                                    </p:set>
                                  </p:childTnLst>
                                </p:cTn>
                              </p:par>
                            </p:childTnLst>
                          </p:cTn>
                        </p:par>
                        <p:par>
                          <p:cTn id="81" fill="hold">
                            <p:stCondLst>
                              <p:cond delay="500"/>
                            </p:stCondLst>
                            <p:childTnLst>
                              <p:par>
                                <p:cTn id="82" presetID="10" presetClass="exit" presetSubtype="0" fill="hold" grpId="3" nodeType="afterEffect">
                                  <p:stCondLst>
                                    <p:cond delay="0"/>
                                  </p:stCondLst>
                                  <p:childTnLst>
                                    <p:animEffect transition="out" filter="fade">
                                      <p:cBhvr>
                                        <p:cTn id="83" dur="500"/>
                                        <p:tgtEl>
                                          <p:spTgt spid="2"/>
                                        </p:tgtEl>
                                      </p:cBhvr>
                                    </p:animEffect>
                                    <p:set>
                                      <p:cBhvr>
                                        <p:cTn id="84" dur="1" fill="hold">
                                          <p:stCondLst>
                                            <p:cond delay="499"/>
                                          </p:stCondLst>
                                        </p:cTn>
                                        <p:tgtEl>
                                          <p:spTgt spid="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2" grpId="1" animBg="1"/>
      <p:bldP spid="2" grpId="2" animBg="1"/>
      <p:bldP spid="2" grpId="3" animBg="1"/>
      <p:bldP spid="3" grpId="0"/>
      <p:bldP spid="3" grpId="1"/>
      <p:bldP spid="5" grpId="0"/>
      <p:bldP spid="5" grpId="1"/>
      <p:bldP spid="6" grpId="0"/>
      <p:bldP spid="6" grpId="1"/>
      <p:bldP spid="7" grpId="0"/>
      <p:bldP spid="7" grpId="1"/>
      <p:bldP spid="8" grpId="0"/>
      <p:bldP spid="8" grpId="1"/>
      <p:bldP spid="9" grpId="0"/>
      <p:bldP spid="9" grpId="1"/>
      <p:bldP spid="10" grpId="0"/>
      <p:bldP spid="10" grpId="1"/>
      <p:bldP spid="11" grpId="0"/>
      <p:bldP spid="11" grpId="1"/>
      <p:bldP spid="15" grpId="0"/>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6">
            <a:extLst>
              <a:ext uri="{FF2B5EF4-FFF2-40B4-BE49-F238E27FC236}">
                <a16:creationId xmlns:a16="http://schemas.microsoft.com/office/drawing/2014/main" id="{D65F0359-5607-4562-9E32-CD1549AFDF31}"/>
              </a:ext>
            </a:extLst>
          </p:cNvPr>
          <p:cNvSpPr>
            <a:spLocks noGrp="1"/>
          </p:cNvSpPr>
          <p:nvPr>
            <p:ph idx="1"/>
          </p:nvPr>
        </p:nvSpPr>
        <p:spPr>
          <a:xfrm>
            <a:off x="503040" y="1131589"/>
            <a:ext cx="3780928" cy="3402378"/>
          </a:xfrm>
        </p:spPr>
        <p:txBody>
          <a:bodyPr rtlCol="0">
            <a:noAutofit/>
          </a:bodyPr>
          <a:lstStyle/>
          <a:p>
            <a:pPr marL="0" indent="0">
              <a:spcBef>
                <a:spcPts val="0"/>
              </a:spcBef>
              <a:spcAft>
                <a:spcPts val="1200"/>
              </a:spcAft>
              <a:buNone/>
              <a:defRPr/>
            </a:pPr>
            <a:r>
              <a:rPr lang="en-GB" sz="1500" b="1">
                <a:solidFill>
                  <a:srgbClr val="0082B7"/>
                </a:solidFill>
              </a:rPr>
              <a:t>How we are oriented to the environment (to the object) </a:t>
            </a:r>
            <a:endParaRPr lang="en-GB" sz="1500"/>
          </a:p>
          <a:p>
            <a:pPr marL="0" indent="0">
              <a:spcBef>
                <a:spcPts val="0"/>
              </a:spcBef>
              <a:spcAft>
                <a:spcPts val="1200"/>
              </a:spcAft>
              <a:buNone/>
              <a:defRPr/>
            </a:pPr>
            <a:r>
              <a:rPr lang="en-GB" sz="1500">
                <a:solidFill>
                  <a:schemeClr val="tx2"/>
                </a:solidFill>
              </a:rPr>
              <a:t>Introversion</a:t>
            </a:r>
            <a:r>
              <a:rPr lang="en-GB" sz="1500"/>
              <a:t> – Internally, through observation and  reflection </a:t>
            </a:r>
          </a:p>
          <a:p>
            <a:pPr marL="0" indent="0">
              <a:spcBef>
                <a:spcPts val="0"/>
              </a:spcBef>
              <a:spcAft>
                <a:spcPts val="1200"/>
              </a:spcAft>
              <a:buNone/>
              <a:defRPr/>
            </a:pPr>
            <a:r>
              <a:rPr lang="en-GB" sz="1500">
                <a:solidFill>
                  <a:schemeClr val="tx2"/>
                </a:solidFill>
              </a:rPr>
              <a:t>Extraversion</a:t>
            </a:r>
            <a:r>
              <a:rPr lang="en-GB" sz="1500"/>
              <a:t> – Externally through engagement, involvement and taking action</a:t>
            </a:r>
          </a:p>
        </p:txBody>
      </p:sp>
      <p:sp>
        <p:nvSpPr>
          <p:cNvPr id="123906" name="Title 3">
            <a:extLst>
              <a:ext uri="{FF2B5EF4-FFF2-40B4-BE49-F238E27FC236}">
                <a16:creationId xmlns:a16="http://schemas.microsoft.com/office/drawing/2014/main" id="{B0C5B01B-2ECC-4D6D-B0B2-7E2417C1CB8B}"/>
              </a:ext>
            </a:extLst>
          </p:cNvPr>
          <p:cNvSpPr>
            <a:spLocks noGrp="1"/>
          </p:cNvSpPr>
          <p:nvPr>
            <p:ph type="title"/>
          </p:nvPr>
        </p:nvSpPr>
        <p:spPr>
          <a:xfrm>
            <a:off x="503040" y="141480"/>
            <a:ext cx="8749480" cy="857250"/>
          </a:xfrm>
        </p:spPr>
        <p:txBody>
          <a:bodyPr>
            <a:noAutofit/>
          </a:bodyPr>
          <a:lstStyle/>
          <a:p>
            <a:pPr eaLnBrk="1" hangingPunct="1"/>
            <a:r>
              <a:rPr lang="en-GB" altLang="en-US" sz="3100">
                <a:solidFill>
                  <a:srgbClr val="58585A"/>
                </a:solidFill>
              </a:rPr>
              <a:t>Summary of Jung’s Psychological Preferences</a:t>
            </a:r>
          </a:p>
        </p:txBody>
      </p:sp>
      <p:sp>
        <p:nvSpPr>
          <p:cNvPr id="8" name="Content Placeholder 7">
            <a:extLst>
              <a:ext uri="{FF2B5EF4-FFF2-40B4-BE49-F238E27FC236}">
                <a16:creationId xmlns:a16="http://schemas.microsoft.com/office/drawing/2014/main" id="{20A15F84-8F5B-472B-B1E0-5FF591403DAC}"/>
              </a:ext>
            </a:extLst>
          </p:cNvPr>
          <p:cNvSpPr>
            <a:spLocks noGrp="1"/>
          </p:cNvSpPr>
          <p:nvPr>
            <p:ph sz="half" idx="4294967295"/>
          </p:nvPr>
        </p:nvSpPr>
        <p:spPr>
          <a:xfrm>
            <a:off x="4499992" y="1076864"/>
            <a:ext cx="4392935" cy="1782762"/>
          </a:xfrm>
        </p:spPr>
        <p:txBody>
          <a:bodyPr rtlCol="0">
            <a:noAutofit/>
          </a:bodyPr>
          <a:lstStyle/>
          <a:p>
            <a:pPr marL="0" indent="0">
              <a:spcBef>
                <a:spcPts val="0"/>
              </a:spcBef>
              <a:spcAft>
                <a:spcPts val="1200"/>
              </a:spcAft>
              <a:buNone/>
              <a:defRPr/>
            </a:pPr>
            <a:r>
              <a:rPr lang="en-GB" sz="1500" b="1">
                <a:solidFill>
                  <a:srgbClr val="0082B7"/>
                </a:solidFill>
              </a:rPr>
              <a:t>How we make decisions</a:t>
            </a:r>
          </a:p>
          <a:p>
            <a:pPr marL="0" indent="0">
              <a:spcBef>
                <a:spcPts val="0"/>
              </a:spcBef>
              <a:spcAft>
                <a:spcPts val="1200"/>
              </a:spcAft>
              <a:buNone/>
              <a:defRPr/>
            </a:pPr>
            <a:r>
              <a:rPr lang="en-GB" sz="1500">
                <a:solidFill>
                  <a:schemeClr val="tx2"/>
                </a:solidFill>
              </a:rPr>
              <a:t>Thinking</a:t>
            </a:r>
            <a:r>
              <a:rPr lang="en-GB" sz="1500"/>
              <a:t> – With our ‘head’ using analysis and a logical rationale</a:t>
            </a:r>
          </a:p>
          <a:p>
            <a:pPr marL="0" indent="0">
              <a:spcBef>
                <a:spcPts val="0"/>
              </a:spcBef>
              <a:spcAft>
                <a:spcPts val="1200"/>
              </a:spcAft>
              <a:buNone/>
              <a:defRPr/>
            </a:pPr>
            <a:r>
              <a:rPr lang="en-GB" sz="1500">
                <a:solidFill>
                  <a:schemeClr val="tx2"/>
                </a:solidFill>
              </a:rPr>
              <a:t>Feeling</a:t>
            </a:r>
            <a:r>
              <a:rPr lang="en-GB" sz="1500"/>
              <a:t> – With our ‘heart’ deciding on what something is worth, using our personal values</a:t>
            </a:r>
          </a:p>
        </p:txBody>
      </p:sp>
      <p:pic>
        <p:nvPicPr>
          <p:cNvPr id="6" name="Picture 3">
            <a:extLst>
              <a:ext uri="{FF2B5EF4-FFF2-40B4-BE49-F238E27FC236}">
                <a16:creationId xmlns:a16="http://schemas.microsoft.com/office/drawing/2014/main" id="{E074E27A-BFC1-4D8B-9D55-A891CFCCEB4A}"/>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475656" y="3219822"/>
            <a:ext cx="1629366" cy="13493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TextBox 1">
            <a:extLst>
              <a:ext uri="{FF2B5EF4-FFF2-40B4-BE49-F238E27FC236}">
                <a16:creationId xmlns:a16="http://schemas.microsoft.com/office/drawing/2014/main" id="{765AB91A-CDDF-4CD5-A2BE-0DC62CCCF284}"/>
              </a:ext>
            </a:extLst>
          </p:cNvPr>
          <p:cNvSpPr txBox="1"/>
          <p:nvPr/>
        </p:nvSpPr>
        <p:spPr>
          <a:xfrm>
            <a:off x="4499958" y="2859782"/>
            <a:ext cx="4392522" cy="1554272"/>
          </a:xfrm>
          <a:prstGeom prst="rect">
            <a:avLst/>
          </a:prstGeom>
          <a:noFill/>
        </p:spPr>
        <p:txBody>
          <a:bodyPr wrap="square" rtlCol="0">
            <a:spAutoFit/>
          </a:bodyPr>
          <a:lstStyle/>
          <a:p>
            <a:pPr>
              <a:spcAft>
                <a:spcPts val="1200"/>
              </a:spcAft>
              <a:defRPr/>
            </a:pPr>
            <a:r>
              <a:rPr lang="en-GB" sz="1500" b="1">
                <a:solidFill>
                  <a:srgbClr val="0082B7"/>
                </a:solidFill>
                <a:latin typeface="Arial" panose="020B0604020202020204" pitchFamily="34" charset="0"/>
                <a:cs typeface="Arial" panose="020B0604020202020204" pitchFamily="34" charset="0"/>
              </a:rPr>
              <a:t>How we take in and process information</a:t>
            </a:r>
          </a:p>
          <a:p>
            <a:pPr>
              <a:spcAft>
                <a:spcPts val="1200"/>
              </a:spcAft>
              <a:defRPr/>
            </a:pPr>
            <a:r>
              <a:rPr lang="en-GB" sz="1500">
                <a:solidFill>
                  <a:schemeClr val="tx2"/>
                </a:solidFill>
                <a:latin typeface="Arial" panose="020B0604020202020204" pitchFamily="34" charset="0"/>
                <a:cs typeface="Arial" panose="020B0604020202020204" pitchFamily="34" charset="0"/>
              </a:rPr>
              <a:t>Sensation</a:t>
            </a:r>
            <a:r>
              <a:rPr lang="en-GB" sz="1500">
                <a:latin typeface="Arial" panose="020B0604020202020204" pitchFamily="34" charset="0"/>
                <a:cs typeface="Arial" panose="020B0604020202020204" pitchFamily="34" charset="0"/>
              </a:rPr>
              <a:t> – In a concrete, realistic and tangible way, grounded in the present</a:t>
            </a:r>
          </a:p>
          <a:p>
            <a:pPr>
              <a:spcAft>
                <a:spcPts val="1200"/>
              </a:spcAft>
              <a:defRPr/>
            </a:pPr>
            <a:r>
              <a:rPr lang="en-GB" sz="1500">
                <a:solidFill>
                  <a:schemeClr val="tx2"/>
                </a:solidFill>
                <a:latin typeface="Arial" panose="020B0604020202020204" pitchFamily="34" charset="0"/>
                <a:cs typeface="Arial" panose="020B0604020202020204" pitchFamily="34" charset="0"/>
              </a:rPr>
              <a:t>Intuition</a:t>
            </a:r>
            <a:r>
              <a:rPr lang="en-GB" sz="1500">
                <a:latin typeface="Arial" panose="020B0604020202020204" pitchFamily="34" charset="0"/>
                <a:cs typeface="Arial" panose="020B0604020202020204" pitchFamily="34" charset="0"/>
              </a:rPr>
              <a:t> – Finding meaning through interpretation, and future possibilities</a:t>
            </a:r>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rgbClr val="F5A200"/>
        </a:solidFill>
        <a:effectLst/>
      </p:bgPr>
    </p:bg>
    <p:spTree>
      <p:nvGrpSpPr>
        <p:cNvPr id="1" name=""/>
        <p:cNvGrpSpPr/>
        <p:nvPr/>
      </p:nvGrpSpPr>
      <p:grpSpPr>
        <a:xfrm>
          <a:off x="0" y="0"/>
          <a:ext cx="0" cy="0"/>
          <a:chOff x="0" y="0"/>
          <a:chExt cx="0" cy="0"/>
        </a:xfrm>
      </p:grpSpPr>
      <p:pic>
        <p:nvPicPr>
          <p:cNvPr id="1026" name="Picture 2" descr="C:\Users\kdodwell\Desktop\CS6 Content\Brand Refresh\Photo_Insights_Landscape_Material\i_land_material_0012.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
            <a:ext cx="9231464" cy="5198069"/>
          </a:xfrm>
          <a:prstGeom prst="rect">
            <a:avLst/>
          </a:prstGeom>
          <a:noFill/>
          <a:extLst>
            <a:ext uri="{909E8E84-426E-40DD-AFC4-6F175D3DCCD1}">
              <a14:hiddenFill xmlns:a14="http://schemas.microsoft.com/office/drawing/2010/main">
                <a:solidFill>
                  <a:srgbClr val="FFFFFF"/>
                </a:solidFill>
              </a14:hiddenFill>
            </a:ext>
          </a:extLst>
        </p:spPr>
      </p:pic>
      <p:sp>
        <p:nvSpPr>
          <p:cNvPr id="4" name="Content Placeholder 1"/>
          <p:cNvSpPr txBox="1">
            <a:spLocks/>
          </p:cNvSpPr>
          <p:nvPr/>
        </p:nvSpPr>
        <p:spPr>
          <a:xfrm>
            <a:off x="326003" y="157462"/>
            <a:ext cx="8452237" cy="1385588"/>
          </a:xfrm>
          <a:prstGeom prst="rect">
            <a:avLst/>
          </a:prstGeom>
        </p:spPr>
        <p:txBody>
          <a:bodyPr vert="horz" lIns="68580" tIns="34290" rIns="68580" bIns="34290" rtlCol="0" anchor="ctr">
            <a:normAutofit/>
          </a:bodyPr>
          <a:lstStyle>
            <a:lvl1pPr marL="0" indent="0" algn="l" defTabSz="914400" rtl="0" eaLnBrk="1" latinLnBrk="0" hangingPunct="1">
              <a:spcBef>
                <a:spcPct val="20000"/>
              </a:spcBef>
              <a:buFont typeface="Arial" pitchFamily="34" charset="0"/>
              <a:buNone/>
              <a:defRPr sz="3200" kern="1200">
                <a:solidFill>
                  <a:schemeClr val="tx1"/>
                </a:solidFill>
                <a:latin typeface="+mn-lt"/>
                <a:ea typeface="+mn-ea"/>
                <a:cs typeface="+mn-cs"/>
              </a:defRPr>
            </a:lvl1pPr>
            <a:lvl2pPr marL="742950" indent="-285750" algn="l" defTabSz="914400" rtl="0" eaLnBrk="1" latinLnBrk="0" hangingPunct="1">
              <a:spcBef>
                <a:spcPct val="20000"/>
              </a:spcBef>
              <a:buClr>
                <a:srgbClr val="0087BA"/>
              </a:buClr>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Clr>
                <a:srgbClr val="0087BA"/>
              </a:buClr>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Clr>
                <a:srgbClr val="0087BA"/>
              </a:buClr>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Clr>
                <a:srgbClr val="0087BA"/>
              </a:buClr>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defTabSz="685800">
              <a:spcBef>
                <a:spcPts val="0"/>
              </a:spcBef>
            </a:pPr>
            <a:r>
              <a:rPr lang="en-GB" sz="3300" dirty="0">
                <a:solidFill>
                  <a:srgbClr val="FFFFFF"/>
                </a:solidFill>
                <a:latin typeface="Arial"/>
                <a:ea typeface="Sketchetik" pitchFamily="2" charset="0"/>
                <a:cs typeface="Arial" pitchFamily="34" charset="0"/>
              </a:rPr>
              <a:t>Preferred colour energy seems accurate?</a:t>
            </a:r>
          </a:p>
        </p:txBody>
      </p:sp>
    </p:spTree>
    <p:extLst>
      <p:ext uri="{BB962C8B-B14F-4D97-AF65-F5344CB8AC3E}">
        <p14:creationId xmlns:p14="http://schemas.microsoft.com/office/powerpoint/2010/main" val="429299734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person wearing a suit and tie standing in front of a building&#10;&#10;Description automatically generated">
            <a:extLst>
              <a:ext uri="{FF2B5EF4-FFF2-40B4-BE49-F238E27FC236}">
                <a16:creationId xmlns:a16="http://schemas.microsoft.com/office/drawing/2014/main" id="{E0A600F4-0E00-41AF-A31F-87CD1A94B24D}"/>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 y="-60906"/>
            <a:ext cx="9215068" cy="5204406"/>
          </a:xfrm>
          <a:prstGeom prst="rect">
            <a:avLst/>
          </a:prstGeom>
        </p:spPr>
      </p:pic>
      <p:sp>
        <p:nvSpPr>
          <p:cNvPr id="11" name="Rectangle: Rounded Corners 10">
            <a:extLst>
              <a:ext uri="{FF2B5EF4-FFF2-40B4-BE49-F238E27FC236}">
                <a16:creationId xmlns:a16="http://schemas.microsoft.com/office/drawing/2014/main" id="{2A6B1438-B459-4C99-8221-04A7761FD314}"/>
              </a:ext>
            </a:extLst>
          </p:cNvPr>
          <p:cNvSpPr/>
          <p:nvPr/>
        </p:nvSpPr>
        <p:spPr>
          <a:xfrm>
            <a:off x="395536" y="2571750"/>
            <a:ext cx="4607106" cy="720080"/>
          </a:xfrm>
          <a:prstGeom prst="roundRect">
            <a:avLst>
              <a:gd name="adj" fmla="val 14475"/>
            </a:avLst>
          </a:prstGeom>
          <a:solidFill>
            <a:schemeClr val="tx2"/>
          </a:solidFill>
          <a:ln w="38100">
            <a:noFill/>
          </a:ln>
        </p:spPr>
        <p:style>
          <a:lnRef idx="2">
            <a:schemeClr val="accent1">
              <a:shade val="50000"/>
            </a:schemeClr>
          </a:lnRef>
          <a:fillRef idx="1">
            <a:schemeClr val="accent1"/>
          </a:fillRef>
          <a:effectRef idx="0">
            <a:schemeClr val="accent1"/>
          </a:effectRef>
          <a:fontRef idx="minor">
            <a:schemeClr val="lt1"/>
          </a:fontRef>
        </p:style>
        <p:txBody>
          <a:bodyPr lIns="144000" tIns="72000" rIns="144000" bIns="108000" rtlCol="0" anchor="ctr"/>
          <a:lstStyle/>
          <a:p>
            <a:r>
              <a:rPr lang="en-GB" sz="3400" dirty="0">
                <a:solidFill>
                  <a:schemeClr val="bg1"/>
                </a:solidFill>
                <a:latin typeface="Arial"/>
                <a:cs typeface="Arial"/>
              </a:rPr>
              <a:t>Insights Reports</a:t>
            </a:r>
          </a:p>
        </p:txBody>
      </p:sp>
    </p:spTree>
    <p:extLst>
      <p:ext uri="{BB962C8B-B14F-4D97-AF65-F5344CB8AC3E}">
        <p14:creationId xmlns:p14="http://schemas.microsoft.com/office/powerpoint/2010/main" val="256451041"/>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3A21E91C-3032-431E-BB30-F50211B9879E}"/>
              </a:ext>
            </a:extLst>
          </p:cNvPr>
          <p:cNvSpPr>
            <a:spLocks noGrp="1"/>
          </p:cNvSpPr>
          <p:nvPr>
            <p:ph idx="1"/>
          </p:nvPr>
        </p:nvSpPr>
        <p:spPr>
          <a:xfrm>
            <a:off x="503040" y="1113588"/>
            <a:ext cx="4742728" cy="3402378"/>
          </a:xfrm>
        </p:spPr>
        <p:txBody>
          <a:bodyPr>
            <a:noAutofit/>
          </a:bodyPr>
          <a:lstStyle/>
          <a:p>
            <a:pPr>
              <a:spcBef>
                <a:spcPts val="0"/>
              </a:spcBef>
              <a:spcAft>
                <a:spcPts val="1200"/>
              </a:spcAft>
            </a:pPr>
            <a:r>
              <a:rPr lang="en-GB" sz="1800" dirty="0"/>
              <a:t>Note any statements you believe are particularly accurate</a:t>
            </a:r>
          </a:p>
          <a:p>
            <a:pPr>
              <a:spcBef>
                <a:spcPts val="0"/>
              </a:spcBef>
              <a:spcAft>
                <a:spcPts val="1200"/>
              </a:spcAft>
            </a:pPr>
            <a:r>
              <a:rPr lang="en-GB" sz="1800" dirty="0"/>
              <a:t>Put a </a:t>
            </a:r>
            <a:r>
              <a:rPr lang="en-GB" sz="1800" b="1" dirty="0">
                <a:solidFill>
                  <a:schemeClr val="tx2"/>
                </a:solidFill>
              </a:rPr>
              <a:t>?</a:t>
            </a:r>
            <a:r>
              <a:rPr lang="en-GB" sz="1800" dirty="0"/>
              <a:t> beside those statements you believe do not describe you. Rather than stick on a specific word, consider the whole or half sentence</a:t>
            </a:r>
          </a:p>
          <a:p>
            <a:pPr>
              <a:spcBef>
                <a:spcPts val="0"/>
              </a:spcBef>
              <a:spcAft>
                <a:spcPts val="1200"/>
              </a:spcAft>
            </a:pPr>
            <a:r>
              <a:rPr lang="en-GB" sz="1800" dirty="0"/>
              <a:t>When you have more time, seek feedback from someone you trust on any statements in your Profile which you are not certain describe you</a:t>
            </a:r>
          </a:p>
          <a:p>
            <a:pPr marL="0" lvl="0" indent="0">
              <a:spcBef>
                <a:spcPts val="0"/>
              </a:spcBef>
              <a:spcAft>
                <a:spcPts val="2400"/>
              </a:spcAft>
              <a:buSzPct val="25000"/>
              <a:buNone/>
            </a:pPr>
            <a:br>
              <a:rPr lang="en-US" sz="1800" dirty="0">
                <a:solidFill>
                  <a:schemeClr val="tx2"/>
                </a:solidFill>
                <a:latin typeface="Arial"/>
                <a:ea typeface="Arial"/>
                <a:cs typeface="Arial"/>
                <a:sym typeface="Arial"/>
              </a:rPr>
            </a:br>
            <a:endParaRPr lang="en-US" sz="1800" dirty="0">
              <a:solidFill>
                <a:schemeClr val="tx2"/>
              </a:solidFill>
              <a:latin typeface="Arial"/>
              <a:ea typeface="Arial"/>
              <a:cs typeface="Arial"/>
              <a:sym typeface="Arial"/>
            </a:endParaRPr>
          </a:p>
        </p:txBody>
      </p:sp>
      <p:sp>
        <p:nvSpPr>
          <p:cNvPr id="3" name="Title 2">
            <a:extLst>
              <a:ext uri="{FF2B5EF4-FFF2-40B4-BE49-F238E27FC236}">
                <a16:creationId xmlns:a16="http://schemas.microsoft.com/office/drawing/2014/main" id="{8520F2CA-2B2B-4B42-AE03-3FA0733439B3}"/>
              </a:ext>
            </a:extLst>
          </p:cNvPr>
          <p:cNvSpPr>
            <a:spLocks noGrp="1"/>
          </p:cNvSpPr>
          <p:nvPr>
            <p:ph type="title"/>
          </p:nvPr>
        </p:nvSpPr>
        <p:spPr/>
        <p:txBody>
          <a:bodyPr/>
          <a:lstStyle/>
          <a:p>
            <a:r>
              <a:rPr lang="en-GB" dirty="0"/>
              <a:t>Review the Overview (pages 6-7)</a:t>
            </a:r>
          </a:p>
        </p:txBody>
      </p:sp>
      <p:pic>
        <p:nvPicPr>
          <p:cNvPr id="5" name="Picture 4">
            <a:extLst>
              <a:ext uri="{FF2B5EF4-FFF2-40B4-BE49-F238E27FC236}">
                <a16:creationId xmlns:a16="http://schemas.microsoft.com/office/drawing/2014/main" id="{063F3256-43E9-9A93-1D46-00951078882D}"/>
              </a:ext>
            </a:extLst>
          </p:cNvPr>
          <p:cNvPicPr>
            <a:picLocks noChangeAspect="1"/>
          </p:cNvPicPr>
          <p:nvPr/>
        </p:nvPicPr>
        <p:blipFill>
          <a:blip r:embed="rId3"/>
          <a:stretch>
            <a:fillRect/>
          </a:stretch>
        </p:blipFill>
        <p:spPr>
          <a:xfrm>
            <a:off x="5458367" y="1033536"/>
            <a:ext cx="2618633" cy="3671350"/>
          </a:xfrm>
          <a:prstGeom prst="rect">
            <a:avLst/>
          </a:prstGeom>
        </p:spPr>
      </p:pic>
    </p:spTree>
    <p:extLst>
      <p:ext uri="{BB962C8B-B14F-4D97-AF65-F5344CB8AC3E}">
        <p14:creationId xmlns:p14="http://schemas.microsoft.com/office/powerpoint/2010/main" val="2396027555"/>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2" descr="C:\Users\kdodwell\Desktop\Macbook-Flat-Mockup.png"/>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17451" t="20801" r="16793" b="20714"/>
          <a:stretch/>
        </p:blipFill>
        <p:spPr bwMode="auto">
          <a:xfrm>
            <a:off x="5103058" y="2895786"/>
            <a:ext cx="3061987" cy="18159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 name="Picture 2" descr="C:\Users\kdodwell\Desktop\Macbook-Flat-Mockup.png"/>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17451" t="20801" r="16793" b="20714"/>
          <a:stretch/>
        </p:blipFill>
        <p:spPr bwMode="auto">
          <a:xfrm>
            <a:off x="5103057" y="1055694"/>
            <a:ext cx="3061987" cy="18159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975306" name="Oval 10"/>
          <p:cNvSpPr>
            <a:spLocks noChangeAspect="1" noChangeArrowheads="1"/>
          </p:cNvSpPr>
          <p:nvPr/>
        </p:nvSpPr>
        <p:spPr bwMode="auto">
          <a:xfrm>
            <a:off x="5667038" y="4132209"/>
            <a:ext cx="270272" cy="271463"/>
          </a:xfrm>
          <a:prstGeom prst="ellipse">
            <a:avLst/>
          </a:prstGeom>
          <a:solidFill>
            <a:srgbClr val="0070C0"/>
          </a:solidFill>
          <a:ln w="12700">
            <a:solidFill>
              <a:schemeClr val="tx1"/>
            </a:solidFill>
            <a:round/>
            <a:headEnd/>
            <a:tailEnd/>
          </a:ln>
        </p:spPr>
        <p:txBody>
          <a:bodyPr wrap="none" lIns="68276" tIns="34138" rIns="68276" bIns="34138" anchor="ctr"/>
          <a:lstStyle/>
          <a:p>
            <a:pPr defTabSz="682756"/>
            <a:endParaRPr lang="en-US" sz="1650">
              <a:solidFill>
                <a:srgbClr val="000000"/>
              </a:solidFill>
              <a:cs typeface="Times New Roman" pitchFamily="18" charset="0"/>
            </a:endParaRPr>
          </a:p>
        </p:txBody>
      </p:sp>
      <p:sp>
        <p:nvSpPr>
          <p:cNvPr id="1975304" name="Oval 8"/>
          <p:cNvSpPr>
            <a:spLocks noChangeAspect="1" noChangeArrowheads="1"/>
          </p:cNvSpPr>
          <p:nvPr/>
        </p:nvSpPr>
        <p:spPr bwMode="auto">
          <a:xfrm>
            <a:off x="5957912" y="3860746"/>
            <a:ext cx="270272" cy="271463"/>
          </a:xfrm>
          <a:prstGeom prst="ellipse">
            <a:avLst/>
          </a:prstGeom>
          <a:solidFill>
            <a:schemeClr val="accent2"/>
          </a:solidFill>
          <a:ln w="12700">
            <a:solidFill>
              <a:schemeClr val="tx1"/>
            </a:solidFill>
            <a:round/>
            <a:headEnd/>
            <a:tailEnd/>
          </a:ln>
        </p:spPr>
        <p:txBody>
          <a:bodyPr wrap="none" lIns="68276" tIns="34138" rIns="68276" bIns="34138" anchor="ctr"/>
          <a:lstStyle/>
          <a:p>
            <a:pPr defTabSz="682756"/>
            <a:endParaRPr lang="en-US" sz="1650">
              <a:solidFill>
                <a:srgbClr val="000000"/>
              </a:solidFill>
              <a:cs typeface="Times New Roman" pitchFamily="18" charset="0"/>
            </a:endParaRPr>
          </a:p>
        </p:txBody>
      </p:sp>
      <p:sp>
        <p:nvSpPr>
          <p:cNvPr id="1975307" name="Oval 11"/>
          <p:cNvSpPr>
            <a:spLocks noChangeAspect="1" noChangeArrowheads="1"/>
          </p:cNvSpPr>
          <p:nvPr/>
        </p:nvSpPr>
        <p:spPr bwMode="auto">
          <a:xfrm>
            <a:off x="6732240" y="3532319"/>
            <a:ext cx="270272" cy="271463"/>
          </a:xfrm>
          <a:prstGeom prst="ellipse">
            <a:avLst/>
          </a:prstGeom>
          <a:solidFill>
            <a:schemeClr val="accent1"/>
          </a:solidFill>
          <a:ln w="12700">
            <a:solidFill>
              <a:schemeClr val="tx1"/>
            </a:solidFill>
            <a:round/>
            <a:headEnd/>
            <a:tailEnd/>
          </a:ln>
        </p:spPr>
        <p:txBody>
          <a:bodyPr wrap="none" lIns="68276" tIns="34138" rIns="68276" bIns="34138" anchor="ctr"/>
          <a:lstStyle/>
          <a:p>
            <a:pPr defTabSz="682756"/>
            <a:endParaRPr lang="en-US" sz="1650">
              <a:solidFill>
                <a:srgbClr val="000000"/>
              </a:solidFill>
              <a:cs typeface="Times New Roman" pitchFamily="18" charset="0"/>
            </a:endParaRPr>
          </a:p>
        </p:txBody>
      </p:sp>
      <p:sp>
        <p:nvSpPr>
          <p:cNvPr id="1975305" name="Oval 9"/>
          <p:cNvSpPr>
            <a:spLocks noChangeAspect="1" noChangeArrowheads="1"/>
          </p:cNvSpPr>
          <p:nvPr/>
        </p:nvSpPr>
        <p:spPr bwMode="auto">
          <a:xfrm>
            <a:off x="7278214" y="3206524"/>
            <a:ext cx="270272" cy="271463"/>
          </a:xfrm>
          <a:prstGeom prst="ellipse">
            <a:avLst/>
          </a:prstGeom>
          <a:solidFill>
            <a:schemeClr val="accent3"/>
          </a:solidFill>
          <a:ln w="12700">
            <a:solidFill>
              <a:schemeClr val="tx1"/>
            </a:solidFill>
            <a:round/>
            <a:headEnd/>
            <a:tailEnd/>
          </a:ln>
        </p:spPr>
        <p:txBody>
          <a:bodyPr wrap="none" lIns="68276" tIns="34138" rIns="68276" bIns="34138" anchor="ctr"/>
          <a:lstStyle/>
          <a:p>
            <a:pPr defTabSz="682756"/>
            <a:endParaRPr lang="en-US" sz="1650">
              <a:solidFill>
                <a:srgbClr val="000000"/>
              </a:solidFill>
              <a:cs typeface="Times New Roman" pitchFamily="18" charset="0"/>
            </a:endParaRPr>
          </a:p>
        </p:txBody>
      </p:sp>
      <p:sp>
        <p:nvSpPr>
          <p:cNvPr id="1975300" name="Oval 4"/>
          <p:cNvSpPr>
            <a:spLocks noChangeAspect="1" noChangeArrowheads="1"/>
          </p:cNvSpPr>
          <p:nvPr/>
        </p:nvSpPr>
        <p:spPr bwMode="auto">
          <a:xfrm>
            <a:off x="7313236" y="1436985"/>
            <a:ext cx="270272" cy="271463"/>
          </a:xfrm>
          <a:prstGeom prst="ellipse">
            <a:avLst/>
          </a:prstGeom>
          <a:solidFill>
            <a:schemeClr val="accent2"/>
          </a:solidFill>
          <a:ln w="12700">
            <a:solidFill>
              <a:schemeClr val="tx1"/>
            </a:solidFill>
            <a:round/>
            <a:headEnd/>
            <a:tailEnd/>
          </a:ln>
        </p:spPr>
        <p:txBody>
          <a:bodyPr wrap="none" lIns="68276" tIns="34138" rIns="68276" bIns="34138" anchor="ctr"/>
          <a:lstStyle/>
          <a:p>
            <a:pPr defTabSz="682756"/>
            <a:endParaRPr lang="en-US" sz="1650">
              <a:solidFill>
                <a:srgbClr val="FFC000"/>
              </a:solidFill>
              <a:cs typeface="Times New Roman" pitchFamily="18" charset="0"/>
            </a:endParaRPr>
          </a:p>
        </p:txBody>
      </p:sp>
      <p:sp>
        <p:nvSpPr>
          <p:cNvPr id="1975302" name="Oval 6"/>
          <p:cNvSpPr>
            <a:spLocks noChangeAspect="1" noChangeArrowheads="1"/>
          </p:cNvSpPr>
          <p:nvPr/>
        </p:nvSpPr>
        <p:spPr bwMode="auto">
          <a:xfrm>
            <a:off x="7026332" y="1719889"/>
            <a:ext cx="270272" cy="271463"/>
          </a:xfrm>
          <a:prstGeom prst="ellipse">
            <a:avLst/>
          </a:prstGeom>
          <a:solidFill>
            <a:schemeClr val="accent3"/>
          </a:solidFill>
          <a:ln w="12700">
            <a:solidFill>
              <a:schemeClr val="tx1"/>
            </a:solidFill>
            <a:round/>
            <a:headEnd/>
            <a:tailEnd/>
          </a:ln>
        </p:spPr>
        <p:txBody>
          <a:bodyPr wrap="none" lIns="68276" tIns="34138" rIns="68276" bIns="34138" anchor="ctr"/>
          <a:lstStyle/>
          <a:p>
            <a:pPr defTabSz="682756"/>
            <a:endParaRPr lang="en-US" sz="1650">
              <a:solidFill>
                <a:srgbClr val="000000"/>
              </a:solidFill>
              <a:cs typeface="Times New Roman" pitchFamily="18" charset="0"/>
            </a:endParaRPr>
          </a:p>
        </p:txBody>
      </p:sp>
      <p:sp>
        <p:nvSpPr>
          <p:cNvPr id="1975303" name="Oval 7"/>
          <p:cNvSpPr>
            <a:spLocks noChangeAspect="1" noChangeArrowheads="1"/>
          </p:cNvSpPr>
          <p:nvPr/>
        </p:nvSpPr>
        <p:spPr bwMode="auto">
          <a:xfrm>
            <a:off x="6228184" y="2073238"/>
            <a:ext cx="270272" cy="271463"/>
          </a:xfrm>
          <a:prstGeom prst="ellipse">
            <a:avLst/>
          </a:prstGeom>
          <a:solidFill>
            <a:schemeClr val="accent1"/>
          </a:solidFill>
          <a:ln w="12700">
            <a:solidFill>
              <a:schemeClr val="tx1"/>
            </a:solidFill>
            <a:round/>
            <a:headEnd/>
            <a:tailEnd/>
          </a:ln>
        </p:spPr>
        <p:txBody>
          <a:bodyPr wrap="none" lIns="68276" tIns="34138" rIns="68276" bIns="34138" anchor="ctr"/>
          <a:lstStyle/>
          <a:p>
            <a:pPr defTabSz="682756"/>
            <a:endParaRPr lang="en-US" sz="1650">
              <a:solidFill>
                <a:srgbClr val="000000"/>
              </a:solidFill>
              <a:cs typeface="Times New Roman" pitchFamily="18" charset="0"/>
            </a:endParaRPr>
          </a:p>
        </p:txBody>
      </p:sp>
      <p:sp>
        <p:nvSpPr>
          <p:cNvPr id="1975301" name="Oval 5"/>
          <p:cNvSpPr>
            <a:spLocks noChangeAspect="1" noChangeArrowheads="1"/>
          </p:cNvSpPr>
          <p:nvPr/>
        </p:nvSpPr>
        <p:spPr bwMode="auto">
          <a:xfrm>
            <a:off x="5743435" y="2342888"/>
            <a:ext cx="270272" cy="271463"/>
          </a:xfrm>
          <a:prstGeom prst="ellipse">
            <a:avLst/>
          </a:prstGeom>
          <a:solidFill>
            <a:srgbClr val="0070C0"/>
          </a:solidFill>
          <a:ln w="12700">
            <a:solidFill>
              <a:schemeClr val="tx1"/>
            </a:solidFill>
            <a:round/>
            <a:headEnd/>
            <a:tailEnd/>
          </a:ln>
        </p:spPr>
        <p:txBody>
          <a:bodyPr wrap="none" lIns="68276" tIns="34138" rIns="68276" bIns="34138" anchor="ctr"/>
          <a:lstStyle/>
          <a:p>
            <a:pPr defTabSz="682756"/>
            <a:endParaRPr lang="en-US" sz="1650">
              <a:solidFill>
                <a:srgbClr val="000000"/>
              </a:solidFill>
              <a:cs typeface="Times New Roman" pitchFamily="18" charset="0"/>
            </a:endParaRPr>
          </a:p>
        </p:txBody>
      </p:sp>
      <p:sp>
        <p:nvSpPr>
          <p:cNvPr id="422914" name="Rectangle 2"/>
          <p:cNvSpPr>
            <a:spLocks noGrp="1" noChangeArrowheads="1"/>
          </p:cNvSpPr>
          <p:nvPr>
            <p:ph type="title"/>
          </p:nvPr>
        </p:nvSpPr>
        <p:spPr/>
        <p:txBody>
          <a:bodyPr>
            <a:normAutofit/>
          </a:bodyPr>
          <a:lstStyle/>
          <a:p>
            <a:r>
              <a:rPr lang="en-GB"/>
              <a:t>Evaluator Frames</a:t>
            </a:r>
          </a:p>
        </p:txBody>
      </p:sp>
      <p:sp>
        <p:nvSpPr>
          <p:cNvPr id="21" name="TextBox 20">
            <a:extLst>
              <a:ext uri="{FF2B5EF4-FFF2-40B4-BE49-F238E27FC236}">
                <a16:creationId xmlns:a16="http://schemas.microsoft.com/office/drawing/2014/main" id="{40EF54FD-8661-40A1-83D6-5F98A0B689C0}"/>
              </a:ext>
            </a:extLst>
          </p:cNvPr>
          <p:cNvSpPr txBox="1"/>
          <p:nvPr/>
        </p:nvSpPr>
        <p:spPr>
          <a:xfrm>
            <a:off x="5580112" y="-581044"/>
            <a:ext cx="4572000" cy="341632"/>
          </a:xfrm>
          <a:prstGeom prst="rect">
            <a:avLst/>
          </a:prstGeom>
          <a:noFill/>
        </p:spPr>
        <p:txBody>
          <a:bodyPr wrap="square">
            <a:spAutoFit/>
          </a:bodyPr>
          <a:lstStyle/>
          <a:p>
            <a:pPr>
              <a:lnSpc>
                <a:spcPct val="90000"/>
              </a:lnSpc>
              <a:spcAft>
                <a:spcPts val="1200"/>
              </a:spcAft>
              <a:buFontTx/>
              <a:buNone/>
            </a:pPr>
            <a:r>
              <a:rPr lang="en-GB" sz="1800" b="1">
                <a:solidFill>
                  <a:schemeClr val="tx1"/>
                </a:solidFill>
              </a:rPr>
              <a:t>Frame 2</a:t>
            </a:r>
          </a:p>
        </p:txBody>
      </p:sp>
      <p:sp>
        <p:nvSpPr>
          <p:cNvPr id="422915" name="Rectangle 3"/>
          <p:cNvSpPr>
            <a:spLocks noGrp="1" noChangeArrowheads="1"/>
          </p:cNvSpPr>
          <p:nvPr>
            <p:ph idx="1"/>
          </p:nvPr>
        </p:nvSpPr>
        <p:spPr>
          <a:xfrm>
            <a:off x="503040" y="1113588"/>
            <a:ext cx="7525344" cy="1566919"/>
          </a:xfrm>
        </p:spPr>
        <p:txBody>
          <a:bodyPr>
            <a:noAutofit/>
          </a:bodyPr>
          <a:lstStyle/>
          <a:p>
            <a:pPr>
              <a:lnSpc>
                <a:spcPct val="90000"/>
              </a:lnSpc>
              <a:spcAft>
                <a:spcPts val="1200"/>
              </a:spcAft>
              <a:buFontTx/>
              <a:buNone/>
            </a:pPr>
            <a:r>
              <a:rPr lang="en-GB" sz="1450" b="1">
                <a:solidFill>
                  <a:schemeClr val="tx1"/>
                </a:solidFill>
              </a:rPr>
              <a:t>Frame 1</a:t>
            </a:r>
          </a:p>
          <a:p>
            <a:pPr>
              <a:lnSpc>
                <a:spcPct val="50000"/>
              </a:lnSpc>
              <a:spcBef>
                <a:spcPts val="360"/>
              </a:spcBef>
              <a:spcAft>
                <a:spcPts val="1200"/>
              </a:spcAft>
            </a:pPr>
            <a:r>
              <a:rPr lang="en-GB" sz="1450">
                <a:solidFill>
                  <a:schemeClr val="tx1"/>
                </a:solidFill>
              </a:rPr>
              <a:t>Amicable and quick			             L   1   2   3   4   5   M</a:t>
            </a:r>
          </a:p>
          <a:p>
            <a:pPr>
              <a:lnSpc>
                <a:spcPct val="50000"/>
              </a:lnSpc>
              <a:spcBef>
                <a:spcPts val="360"/>
              </a:spcBef>
              <a:spcAft>
                <a:spcPts val="1200"/>
              </a:spcAft>
            </a:pPr>
            <a:r>
              <a:rPr lang="en-GB" sz="1450">
                <a:solidFill>
                  <a:schemeClr val="tx1"/>
                </a:solidFill>
              </a:rPr>
              <a:t>Reliable and restrained	   	               	             L   1   2   3   4   </a:t>
            </a:r>
            <a:r>
              <a:rPr lang="en-GB" sz="1450">
                <a:solidFill>
                  <a:schemeClr val="bg1"/>
                </a:solidFill>
              </a:rPr>
              <a:t>5 </a:t>
            </a:r>
            <a:r>
              <a:rPr lang="en-GB" sz="1450">
                <a:solidFill>
                  <a:schemeClr val="tx1"/>
                </a:solidFill>
              </a:rPr>
              <a:t>  M</a:t>
            </a:r>
          </a:p>
          <a:p>
            <a:pPr>
              <a:lnSpc>
                <a:spcPct val="50000"/>
              </a:lnSpc>
              <a:spcBef>
                <a:spcPts val="360"/>
              </a:spcBef>
              <a:spcAft>
                <a:spcPts val="1200"/>
              </a:spcAft>
            </a:pPr>
            <a:r>
              <a:rPr lang="en-GB" sz="1450">
                <a:solidFill>
                  <a:schemeClr val="tx1"/>
                </a:solidFill>
              </a:rPr>
              <a:t>Forceful and goal-oriented		                               L   1   </a:t>
            </a:r>
            <a:r>
              <a:rPr lang="en-GB" sz="1450">
                <a:solidFill>
                  <a:schemeClr val="bg1"/>
                </a:solidFill>
              </a:rPr>
              <a:t>2</a:t>
            </a:r>
            <a:r>
              <a:rPr lang="en-GB" sz="1450">
                <a:solidFill>
                  <a:schemeClr val="tx1"/>
                </a:solidFill>
              </a:rPr>
              <a:t>   3   4   5   M</a:t>
            </a:r>
          </a:p>
          <a:p>
            <a:pPr>
              <a:lnSpc>
                <a:spcPct val="50000"/>
              </a:lnSpc>
              <a:spcBef>
                <a:spcPts val="360"/>
              </a:spcBef>
              <a:spcAft>
                <a:spcPts val="1200"/>
              </a:spcAft>
            </a:pPr>
            <a:r>
              <a:rPr lang="en-GB" sz="1450">
                <a:solidFill>
                  <a:schemeClr val="tx1"/>
                </a:solidFill>
              </a:rPr>
              <a:t>Methodical and logical 	   	               	             </a:t>
            </a:r>
            <a:r>
              <a:rPr lang="en-GB" sz="1450">
                <a:solidFill>
                  <a:schemeClr val="bg1"/>
                </a:solidFill>
              </a:rPr>
              <a:t>L</a:t>
            </a:r>
            <a:r>
              <a:rPr lang="en-GB" sz="1450">
                <a:solidFill>
                  <a:schemeClr val="tx1"/>
                </a:solidFill>
              </a:rPr>
              <a:t>   1   2   3   4   5   M</a:t>
            </a:r>
          </a:p>
        </p:txBody>
      </p:sp>
      <p:sp>
        <p:nvSpPr>
          <p:cNvPr id="22" name="Rectangle 3">
            <a:extLst>
              <a:ext uri="{FF2B5EF4-FFF2-40B4-BE49-F238E27FC236}">
                <a16:creationId xmlns:a16="http://schemas.microsoft.com/office/drawing/2014/main" id="{695C25C4-B7A5-4F39-90C9-2FC6C1B468D8}"/>
              </a:ext>
            </a:extLst>
          </p:cNvPr>
          <p:cNvSpPr txBox="1">
            <a:spLocks noChangeArrowheads="1"/>
          </p:cNvSpPr>
          <p:nvPr/>
        </p:nvSpPr>
        <p:spPr>
          <a:xfrm>
            <a:off x="503040" y="2871686"/>
            <a:ext cx="7525344" cy="1566919"/>
          </a:xfrm>
          <a:prstGeom prst="rect">
            <a:avLst/>
          </a:prstGeom>
        </p:spPr>
        <p:txBody>
          <a:bodyPr vert="horz" lIns="91440" tIns="45720" rIns="91440" bIns="45720" rtlCol="0">
            <a:noAutofit/>
          </a:bodyPr>
          <a:lstStyle>
            <a:lvl1pPr marL="342900" indent="-342900" algn="l" defTabSz="914400" rtl="0" eaLnBrk="1" latinLnBrk="0" hangingPunct="1">
              <a:spcBef>
                <a:spcPts val="1200"/>
              </a:spcBef>
              <a:spcAft>
                <a:spcPts val="1000"/>
              </a:spcAft>
              <a:buClr>
                <a:schemeClr val="tx2"/>
              </a:buClr>
              <a:buFont typeface="Arial" panose="020B0604020202020204" pitchFamily="34" charset="0"/>
              <a:buChar char="•"/>
              <a:defRPr sz="2800" kern="1200">
                <a:solidFill>
                  <a:srgbClr val="58585A"/>
                </a:solidFill>
                <a:latin typeface="Arial" panose="020B0604020202020204" pitchFamily="34" charset="0"/>
                <a:ea typeface="+mn-ea"/>
                <a:cs typeface="Arial" panose="020B0604020202020204" pitchFamily="34" charset="0"/>
              </a:defRPr>
            </a:lvl1pPr>
            <a:lvl2pPr marL="742950" indent="-285750" algn="l" defTabSz="914400" rtl="0" eaLnBrk="1" latinLnBrk="0" hangingPunct="1">
              <a:spcBef>
                <a:spcPct val="20000"/>
              </a:spcBef>
              <a:buClr>
                <a:schemeClr val="tx1">
                  <a:lumMod val="50000"/>
                  <a:lumOff val="50000"/>
                </a:schemeClr>
              </a:buClr>
              <a:buFont typeface="Arial" panose="020B0604020202020204" pitchFamily="34" charset="0"/>
              <a:buChar char="–"/>
              <a:defRPr sz="2400" kern="1200">
                <a:solidFill>
                  <a:srgbClr val="58585A"/>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spcBef>
                <a:spcPct val="20000"/>
              </a:spcBef>
              <a:buClr>
                <a:schemeClr val="tx1">
                  <a:lumMod val="50000"/>
                  <a:lumOff val="50000"/>
                </a:schemeClr>
              </a:buClr>
              <a:buFont typeface="Arial" panose="020B0604020202020204" pitchFamily="34" charset="0"/>
              <a:buChar char="•"/>
              <a:defRPr sz="2200" kern="1200">
                <a:solidFill>
                  <a:srgbClr val="58585A"/>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spcBef>
                <a:spcPct val="20000"/>
              </a:spcBef>
              <a:buClr>
                <a:schemeClr val="tx1">
                  <a:lumMod val="50000"/>
                  <a:lumOff val="50000"/>
                </a:schemeClr>
              </a:buClr>
              <a:buFont typeface="Arial" panose="020B0604020202020204" pitchFamily="34" charset="0"/>
              <a:buChar char="–"/>
              <a:defRPr sz="2000" kern="1200">
                <a:solidFill>
                  <a:schemeClr val="bg1">
                    <a:lumMod val="50000"/>
                  </a:schemeClr>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spcBef>
                <a:spcPct val="20000"/>
              </a:spcBef>
              <a:buClr>
                <a:schemeClr val="tx1">
                  <a:lumMod val="50000"/>
                  <a:lumOff val="50000"/>
                </a:schemeClr>
              </a:buClr>
              <a:buFont typeface="Arial" panose="020B0604020202020204" pitchFamily="34" charset="0"/>
              <a:buChar char="»"/>
              <a:defRPr sz="2000" kern="1200">
                <a:solidFill>
                  <a:schemeClr val="bg1">
                    <a:lumMod val="50000"/>
                  </a:schemeClr>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a:lnSpc>
                <a:spcPct val="90000"/>
              </a:lnSpc>
              <a:spcAft>
                <a:spcPts val="1200"/>
              </a:spcAft>
              <a:buFontTx/>
              <a:buNone/>
            </a:pPr>
            <a:r>
              <a:rPr lang="en-GB" sz="1450" b="1">
                <a:solidFill>
                  <a:schemeClr val="tx1"/>
                </a:solidFill>
              </a:rPr>
              <a:t>Frame 2</a:t>
            </a:r>
          </a:p>
          <a:p>
            <a:pPr>
              <a:lnSpc>
                <a:spcPct val="50000"/>
              </a:lnSpc>
              <a:spcBef>
                <a:spcPts val="360"/>
              </a:spcBef>
              <a:spcAft>
                <a:spcPts val="1200"/>
              </a:spcAft>
            </a:pPr>
            <a:r>
              <a:rPr lang="en-GB" sz="1450">
                <a:solidFill>
                  <a:schemeClr val="tx1"/>
                </a:solidFill>
              </a:rPr>
              <a:t>Calm and even-tempered 			            L   1   2   3   4   5   </a:t>
            </a:r>
            <a:r>
              <a:rPr lang="en-GB" sz="1450">
                <a:solidFill>
                  <a:schemeClr val="bg1"/>
                </a:solidFill>
              </a:rPr>
              <a:t>M</a:t>
            </a:r>
          </a:p>
          <a:p>
            <a:pPr>
              <a:lnSpc>
                <a:spcPct val="50000"/>
              </a:lnSpc>
              <a:spcBef>
                <a:spcPts val="360"/>
              </a:spcBef>
              <a:spcAft>
                <a:spcPts val="1200"/>
              </a:spcAft>
            </a:pPr>
            <a:r>
              <a:rPr lang="en-GB" sz="1450">
                <a:solidFill>
                  <a:schemeClr val="tx1"/>
                </a:solidFill>
              </a:rPr>
              <a:t>Determined and dominant			            L   1   2   3   </a:t>
            </a:r>
            <a:r>
              <a:rPr lang="en-GB" sz="1450">
                <a:solidFill>
                  <a:schemeClr val="bg1"/>
                </a:solidFill>
              </a:rPr>
              <a:t>4</a:t>
            </a:r>
            <a:r>
              <a:rPr lang="en-GB" sz="1450">
                <a:solidFill>
                  <a:schemeClr val="tx1"/>
                </a:solidFill>
              </a:rPr>
              <a:t>   5   M</a:t>
            </a:r>
          </a:p>
          <a:p>
            <a:pPr>
              <a:lnSpc>
                <a:spcPct val="50000"/>
              </a:lnSpc>
              <a:spcBef>
                <a:spcPts val="360"/>
              </a:spcBef>
              <a:spcAft>
                <a:spcPts val="1200"/>
              </a:spcAft>
            </a:pPr>
            <a:r>
              <a:rPr lang="en-GB" sz="1450">
                <a:solidFill>
                  <a:schemeClr val="tx1"/>
                </a:solidFill>
              </a:rPr>
              <a:t>Buoyant and light-hearted			            L   1   2   3   4   5   M</a:t>
            </a:r>
          </a:p>
          <a:p>
            <a:pPr>
              <a:lnSpc>
                <a:spcPct val="50000"/>
              </a:lnSpc>
              <a:spcBef>
                <a:spcPts val="360"/>
              </a:spcBef>
              <a:spcAft>
                <a:spcPts val="1200"/>
              </a:spcAft>
            </a:pPr>
            <a:r>
              <a:rPr lang="en-GB" sz="1450">
                <a:solidFill>
                  <a:schemeClr val="tx1"/>
                </a:solidFill>
              </a:rPr>
              <a:t>Exact and precise				            </a:t>
            </a:r>
            <a:r>
              <a:rPr lang="en-GB" sz="1450">
                <a:solidFill>
                  <a:schemeClr val="bg1"/>
                </a:solidFill>
              </a:rPr>
              <a:t>L</a:t>
            </a:r>
            <a:r>
              <a:rPr lang="en-GB" sz="1450">
                <a:solidFill>
                  <a:schemeClr val="tx1"/>
                </a:solidFill>
              </a:rPr>
              <a:t>   1   2   3   4   5   M</a:t>
            </a:r>
          </a:p>
        </p:txBody>
      </p:sp>
    </p:spTree>
    <p:extLst>
      <p:ext uri="{BB962C8B-B14F-4D97-AF65-F5344CB8AC3E}">
        <p14:creationId xmlns:p14="http://schemas.microsoft.com/office/powerpoint/2010/main" val="259601133"/>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2" descr="C:\Users\kdodwell\Desktop\Macbook-Flat-Mockup.png"/>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17451" t="20801" r="16793" b="20714"/>
          <a:stretch/>
        </p:blipFill>
        <p:spPr bwMode="auto">
          <a:xfrm>
            <a:off x="5103057" y="1055694"/>
            <a:ext cx="3061987" cy="18159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975300" name="Oval 4"/>
          <p:cNvSpPr>
            <a:spLocks noChangeAspect="1" noChangeArrowheads="1"/>
          </p:cNvSpPr>
          <p:nvPr/>
        </p:nvSpPr>
        <p:spPr bwMode="auto">
          <a:xfrm>
            <a:off x="7313236" y="1436985"/>
            <a:ext cx="270272" cy="271463"/>
          </a:xfrm>
          <a:prstGeom prst="ellipse">
            <a:avLst/>
          </a:prstGeom>
          <a:solidFill>
            <a:schemeClr val="accent2"/>
          </a:solidFill>
          <a:ln w="12700">
            <a:solidFill>
              <a:schemeClr val="tx1"/>
            </a:solidFill>
            <a:round/>
            <a:headEnd/>
            <a:tailEnd/>
          </a:ln>
        </p:spPr>
        <p:txBody>
          <a:bodyPr wrap="none" lIns="68276" tIns="34138" rIns="68276" bIns="34138" anchor="ctr"/>
          <a:lstStyle/>
          <a:p>
            <a:pPr defTabSz="682756"/>
            <a:endParaRPr lang="en-US" sz="1650">
              <a:solidFill>
                <a:srgbClr val="FFC000"/>
              </a:solidFill>
              <a:cs typeface="Times New Roman" pitchFamily="18" charset="0"/>
            </a:endParaRPr>
          </a:p>
        </p:txBody>
      </p:sp>
      <p:sp>
        <p:nvSpPr>
          <p:cNvPr id="1975302" name="Oval 6"/>
          <p:cNvSpPr>
            <a:spLocks noChangeAspect="1" noChangeArrowheads="1"/>
          </p:cNvSpPr>
          <p:nvPr/>
        </p:nvSpPr>
        <p:spPr bwMode="auto">
          <a:xfrm>
            <a:off x="7026332" y="1719889"/>
            <a:ext cx="270272" cy="271463"/>
          </a:xfrm>
          <a:prstGeom prst="ellipse">
            <a:avLst/>
          </a:prstGeom>
          <a:solidFill>
            <a:schemeClr val="accent3"/>
          </a:solidFill>
          <a:ln w="12700">
            <a:solidFill>
              <a:schemeClr val="tx1"/>
            </a:solidFill>
            <a:round/>
            <a:headEnd/>
            <a:tailEnd/>
          </a:ln>
        </p:spPr>
        <p:txBody>
          <a:bodyPr wrap="none" lIns="68276" tIns="34138" rIns="68276" bIns="34138" anchor="ctr"/>
          <a:lstStyle/>
          <a:p>
            <a:pPr defTabSz="682756"/>
            <a:endParaRPr lang="en-US" sz="1650">
              <a:solidFill>
                <a:srgbClr val="000000"/>
              </a:solidFill>
              <a:cs typeface="Times New Roman" pitchFamily="18" charset="0"/>
            </a:endParaRPr>
          </a:p>
        </p:txBody>
      </p:sp>
      <p:sp>
        <p:nvSpPr>
          <p:cNvPr id="1975303" name="Oval 7"/>
          <p:cNvSpPr>
            <a:spLocks noChangeAspect="1" noChangeArrowheads="1"/>
          </p:cNvSpPr>
          <p:nvPr/>
        </p:nvSpPr>
        <p:spPr bwMode="auto">
          <a:xfrm>
            <a:off x="6228184" y="2073238"/>
            <a:ext cx="270272" cy="271463"/>
          </a:xfrm>
          <a:prstGeom prst="ellipse">
            <a:avLst/>
          </a:prstGeom>
          <a:solidFill>
            <a:schemeClr val="accent1"/>
          </a:solidFill>
          <a:ln w="12700">
            <a:solidFill>
              <a:schemeClr val="tx1"/>
            </a:solidFill>
            <a:round/>
            <a:headEnd/>
            <a:tailEnd/>
          </a:ln>
        </p:spPr>
        <p:txBody>
          <a:bodyPr wrap="none" lIns="68276" tIns="34138" rIns="68276" bIns="34138" anchor="ctr"/>
          <a:lstStyle/>
          <a:p>
            <a:pPr defTabSz="682756"/>
            <a:endParaRPr lang="en-US" sz="1650">
              <a:solidFill>
                <a:srgbClr val="000000"/>
              </a:solidFill>
              <a:cs typeface="Times New Roman" pitchFamily="18" charset="0"/>
            </a:endParaRPr>
          </a:p>
        </p:txBody>
      </p:sp>
      <p:sp>
        <p:nvSpPr>
          <p:cNvPr id="1975301" name="Oval 5"/>
          <p:cNvSpPr>
            <a:spLocks noChangeAspect="1" noChangeArrowheads="1"/>
          </p:cNvSpPr>
          <p:nvPr/>
        </p:nvSpPr>
        <p:spPr bwMode="auto">
          <a:xfrm>
            <a:off x="5743435" y="2342888"/>
            <a:ext cx="270272" cy="271463"/>
          </a:xfrm>
          <a:prstGeom prst="ellipse">
            <a:avLst/>
          </a:prstGeom>
          <a:solidFill>
            <a:srgbClr val="0070C0"/>
          </a:solidFill>
          <a:ln w="12700">
            <a:solidFill>
              <a:schemeClr val="tx1"/>
            </a:solidFill>
            <a:round/>
            <a:headEnd/>
            <a:tailEnd/>
          </a:ln>
        </p:spPr>
        <p:txBody>
          <a:bodyPr wrap="none" lIns="68276" tIns="34138" rIns="68276" bIns="34138" anchor="ctr"/>
          <a:lstStyle/>
          <a:p>
            <a:pPr defTabSz="682756"/>
            <a:endParaRPr lang="en-US" sz="1650">
              <a:solidFill>
                <a:srgbClr val="000000"/>
              </a:solidFill>
              <a:cs typeface="Times New Roman" pitchFamily="18" charset="0"/>
            </a:endParaRPr>
          </a:p>
        </p:txBody>
      </p:sp>
      <p:sp>
        <p:nvSpPr>
          <p:cNvPr id="422914" name="Rectangle 2"/>
          <p:cNvSpPr>
            <a:spLocks noGrp="1" noChangeArrowheads="1"/>
          </p:cNvSpPr>
          <p:nvPr>
            <p:ph type="title"/>
          </p:nvPr>
        </p:nvSpPr>
        <p:spPr/>
        <p:txBody>
          <a:bodyPr>
            <a:normAutofit/>
          </a:bodyPr>
          <a:lstStyle/>
          <a:p>
            <a:r>
              <a:rPr lang="en-GB"/>
              <a:t>Evaluator Frames</a:t>
            </a:r>
          </a:p>
        </p:txBody>
      </p:sp>
      <p:sp>
        <p:nvSpPr>
          <p:cNvPr id="21" name="TextBox 20">
            <a:extLst>
              <a:ext uri="{FF2B5EF4-FFF2-40B4-BE49-F238E27FC236}">
                <a16:creationId xmlns:a16="http://schemas.microsoft.com/office/drawing/2014/main" id="{40EF54FD-8661-40A1-83D6-5F98A0B689C0}"/>
              </a:ext>
            </a:extLst>
          </p:cNvPr>
          <p:cNvSpPr txBox="1"/>
          <p:nvPr/>
        </p:nvSpPr>
        <p:spPr>
          <a:xfrm>
            <a:off x="5580112" y="-581044"/>
            <a:ext cx="4572000" cy="341632"/>
          </a:xfrm>
          <a:prstGeom prst="rect">
            <a:avLst/>
          </a:prstGeom>
          <a:noFill/>
        </p:spPr>
        <p:txBody>
          <a:bodyPr wrap="square">
            <a:spAutoFit/>
          </a:bodyPr>
          <a:lstStyle/>
          <a:p>
            <a:pPr>
              <a:lnSpc>
                <a:spcPct val="90000"/>
              </a:lnSpc>
              <a:spcAft>
                <a:spcPts val="1200"/>
              </a:spcAft>
              <a:buFontTx/>
              <a:buNone/>
            </a:pPr>
            <a:r>
              <a:rPr lang="en-GB" sz="1800" b="1">
                <a:solidFill>
                  <a:schemeClr val="tx1"/>
                </a:solidFill>
              </a:rPr>
              <a:t>Frame 2</a:t>
            </a:r>
          </a:p>
        </p:txBody>
      </p:sp>
      <p:sp>
        <p:nvSpPr>
          <p:cNvPr id="422915" name="Rectangle 3"/>
          <p:cNvSpPr>
            <a:spLocks noGrp="1" noChangeArrowheads="1"/>
          </p:cNvSpPr>
          <p:nvPr>
            <p:ph idx="1"/>
          </p:nvPr>
        </p:nvSpPr>
        <p:spPr>
          <a:xfrm>
            <a:off x="503040" y="1113588"/>
            <a:ext cx="7525344" cy="1566919"/>
          </a:xfrm>
        </p:spPr>
        <p:txBody>
          <a:bodyPr>
            <a:noAutofit/>
          </a:bodyPr>
          <a:lstStyle/>
          <a:p>
            <a:pPr>
              <a:lnSpc>
                <a:spcPct val="90000"/>
              </a:lnSpc>
              <a:spcAft>
                <a:spcPts val="1200"/>
              </a:spcAft>
              <a:buFontTx/>
              <a:buNone/>
            </a:pPr>
            <a:r>
              <a:rPr lang="en-GB" sz="1450" b="1">
                <a:solidFill>
                  <a:schemeClr val="tx1"/>
                </a:solidFill>
              </a:rPr>
              <a:t>Responses (Score between 0 and 6)</a:t>
            </a:r>
          </a:p>
          <a:p>
            <a:pPr>
              <a:lnSpc>
                <a:spcPct val="50000"/>
              </a:lnSpc>
              <a:spcBef>
                <a:spcPts val="360"/>
              </a:spcBef>
              <a:spcAft>
                <a:spcPts val="1200"/>
              </a:spcAft>
            </a:pPr>
            <a:r>
              <a:rPr lang="en-GB" sz="1450">
                <a:solidFill>
                  <a:schemeClr val="tx1"/>
                </a:solidFill>
              </a:rPr>
              <a:t>Most likely = Score of 6        			             L   1   2   3   4   5   M</a:t>
            </a:r>
          </a:p>
          <a:p>
            <a:pPr>
              <a:lnSpc>
                <a:spcPct val="50000"/>
              </a:lnSpc>
              <a:spcBef>
                <a:spcPts val="360"/>
              </a:spcBef>
              <a:spcAft>
                <a:spcPts val="1200"/>
              </a:spcAft>
            </a:pPr>
            <a:r>
              <a:rPr lang="en-GB" sz="1450">
                <a:solidFill>
                  <a:schemeClr val="tx1"/>
                </a:solidFill>
              </a:rPr>
              <a:t>Least likely = Score of 0                 	               	             L   1   2   3   4   </a:t>
            </a:r>
            <a:r>
              <a:rPr lang="en-GB" sz="1450">
                <a:solidFill>
                  <a:schemeClr val="bg1"/>
                </a:solidFill>
              </a:rPr>
              <a:t>5 </a:t>
            </a:r>
            <a:r>
              <a:rPr lang="en-GB" sz="1450">
                <a:solidFill>
                  <a:schemeClr val="tx1"/>
                </a:solidFill>
              </a:rPr>
              <a:t>  M</a:t>
            </a:r>
          </a:p>
          <a:p>
            <a:pPr>
              <a:lnSpc>
                <a:spcPct val="50000"/>
              </a:lnSpc>
              <a:spcBef>
                <a:spcPts val="360"/>
              </a:spcBef>
              <a:spcAft>
                <a:spcPts val="1200"/>
              </a:spcAft>
            </a:pPr>
            <a:r>
              <a:rPr lang="en-GB" sz="1450">
                <a:solidFill>
                  <a:schemeClr val="tx1"/>
                </a:solidFill>
              </a:rPr>
              <a:t>Remaining 2 pairs = Scoring 1-5 	                               L   1   </a:t>
            </a:r>
            <a:r>
              <a:rPr lang="en-GB" sz="1450">
                <a:solidFill>
                  <a:schemeClr val="bg1"/>
                </a:solidFill>
              </a:rPr>
              <a:t>2</a:t>
            </a:r>
            <a:r>
              <a:rPr lang="en-GB" sz="1450">
                <a:solidFill>
                  <a:schemeClr val="tx1"/>
                </a:solidFill>
              </a:rPr>
              <a:t>   3   4   5   M</a:t>
            </a:r>
          </a:p>
          <a:p>
            <a:pPr marL="0" indent="0">
              <a:lnSpc>
                <a:spcPct val="50000"/>
              </a:lnSpc>
              <a:spcBef>
                <a:spcPts val="360"/>
              </a:spcBef>
              <a:spcAft>
                <a:spcPts val="1200"/>
              </a:spcAft>
              <a:buNone/>
            </a:pPr>
            <a:r>
              <a:rPr lang="en-GB" sz="1450">
                <a:solidFill>
                  <a:schemeClr val="tx1"/>
                </a:solidFill>
              </a:rPr>
              <a:t>                                    	   	               	             </a:t>
            </a:r>
            <a:r>
              <a:rPr lang="en-GB" sz="1450">
                <a:solidFill>
                  <a:schemeClr val="bg1"/>
                </a:solidFill>
              </a:rPr>
              <a:t>L</a:t>
            </a:r>
            <a:r>
              <a:rPr lang="en-GB" sz="1450">
                <a:solidFill>
                  <a:schemeClr val="tx1"/>
                </a:solidFill>
              </a:rPr>
              <a:t>   1   2   3   4   5   M</a:t>
            </a:r>
          </a:p>
        </p:txBody>
      </p:sp>
    </p:spTree>
    <p:extLst>
      <p:ext uri="{BB962C8B-B14F-4D97-AF65-F5344CB8AC3E}">
        <p14:creationId xmlns:p14="http://schemas.microsoft.com/office/powerpoint/2010/main" val="205484407"/>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524000" y="272653"/>
            <a:ext cx="3371850" cy="1622822"/>
          </a:xfrm>
        </p:spPr>
        <p:txBody>
          <a:bodyPr>
            <a:noAutofit/>
          </a:bodyPr>
          <a:lstStyle/>
          <a:p>
            <a:r>
              <a:rPr lang="en-GB" sz="3300" dirty="0"/>
              <a:t>The Insights Discovery Personal Profile:</a:t>
            </a:r>
            <a:br>
              <a:rPr lang="en-GB" sz="3300" dirty="0"/>
            </a:br>
            <a:br>
              <a:rPr lang="en-GB" sz="3300" dirty="0"/>
            </a:br>
            <a:endParaRPr lang="en-GB" sz="2400" dirty="0"/>
          </a:p>
        </p:txBody>
      </p:sp>
      <p:pic>
        <p:nvPicPr>
          <p:cNvPr id="1027" name="Picture 3"/>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080290" y="704214"/>
            <a:ext cx="2694847" cy="3326689"/>
          </a:xfrm>
          <a:prstGeom prst="rect">
            <a:avLst/>
          </a:prstGeom>
          <a:noFill/>
          <a:ln w="9525">
            <a:noFill/>
            <a:miter lim="800000"/>
            <a:headEnd/>
            <a:tailEnd/>
          </a:ln>
        </p:spPr>
      </p:pic>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958D99D2-D034-48F1-AA08-9341B436849B" descr="958D99D2-D034-48F1-AA08-9341B436849B" hidden="1"/>
          <p:cNvPicPr>
            <a:picLocks noChangeAspect="1" noChangeArrowheads="1"/>
          </p:cNvPicPr>
          <p:nvPr/>
        </p:nvPicPr>
        <p:blipFill>
          <a:blip r:embed="rId3" cstate="print">
            <a:clrChange>
              <a:clrFrom>
                <a:srgbClr val="F5F4F0"/>
              </a:clrFrom>
              <a:clrTo>
                <a:srgbClr val="F5F4F0">
                  <a:alpha val="0"/>
                </a:srgbClr>
              </a:clrTo>
            </a:clrChange>
            <a:extLst>
              <a:ext uri="{28A0092B-C50C-407E-A947-70E740481C1C}">
                <a14:useLocalDpi xmlns:a14="http://schemas.microsoft.com/office/drawing/2010/main" val="0"/>
              </a:ext>
            </a:extLst>
          </a:blip>
          <a:srcRect/>
          <a:stretch>
            <a:fillRect/>
          </a:stretch>
        </p:blipFill>
        <p:spPr bwMode="auto">
          <a:xfrm>
            <a:off x="2936082" y="1038342"/>
            <a:ext cx="3150394" cy="2336006"/>
          </a:xfrm>
          <a:prstGeom prst="rect">
            <a:avLst/>
          </a:prstGeom>
          <a:solidFill>
            <a:schemeClr val="bg1"/>
          </a:solidFill>
          <a:ln>
            <a:noFill/>
          </a:ln>
        </p:spPr>
      </p:pic>
      <p:sp>
        <p:nvSpPr>
          <p:cNvPr id="5" name="Title 4"/>
          <p:cNvSpPr>
            <a:spLocks noGrp="1"/>
          </p:cNvSpPr>
          <p:nvPr>
            <p:ph type="title"/>
          </p:nvPr>
        </p:nvSpPr>
        <p:spPr>
          <a:xfrm>
            <a:off x="1324876" y="206335"/>
            <a:ext cx="5221397" cy="1622822"/>
          </a:xfrm>
        </p:spPr>
        <p:txBody>
          <a:bodyPr>
            <a:normAutofit/>
          </a:bodyPr>
          <a:lstStyle/>
          <a:p>
            <a:r>
              <a:rPr lang="en-GB" sz="3000" dirty="0"/>
              <a:t>Colour Energy Dynamics</a:t>
            </a:r>
          </a:p>
        </p:txBody>
      </p:sp>
      <p:sp>
        <p:nvSpPr>
          <p:cNvPr id="526340" name="Rectangle 4"/>
          <p:cNvSpPr>
            <a:spLocks noGrp="1" noChangeArrowheads="1"/>
          </p:cNvSpPr>
          <p:nvPr>
            <p:ph idx="4294967295"/>
          </p:nvPr>
        </p:nvSpPr>
        <p:spPr>
          <a:xfrm>
            <a:off x="1278866" y="881639"/>
            <a:ext cx="1782231" cy="4026694"/>
          </a:xfrm>
          <a:noFill/>
        </p:spPr>
        <p:txBody>
          <a:bodyPr>
            <a:noAutofit/>
          </a:bodyPr>
          <a:lstStyle/>
          <a:p>
            <a:pPr marL="0" indent="0" algn="ctr">
              <a:buNone/>
            </a:pPr>
            <a:r>
              <a:rPr lang="en-GB" sz="1800" b="1" dirty="0">
                <a:solidFill>
                  <a:schemeClr val="tx1">
                    <a:lumMod val="65000"/>
                    <a:lumOff val="35000"/>
                  </a:schemeClr>
                </a:solidFill>
              </a:rPr>
              <a:t>Graph I </a:t>
            </a:r>
          </a:p>
          <a:p>
            <a:pPr marL="0" indent="0" algn="ctr">
              <a:spcBef>
                <a:spcPts val="0"/>
              </a:spcBef>
              <a:spcAft>
                <a:spcPts val="900"/>
              </a:spcAft>
              <a:buNone/>
            </a:pPr>
            <a:r>
              <a:rPr lang="en-GB" sz="1800" dirty="0">
                <a:solidFill>
                  <a:schemeClr val="tx1">
                    <a:lumMod val="65000"/>
                    <a:lumOff val="35000"/>
                  </a:schemeClr>
                </a:solidFill>
              </a:rPr>
              <a:t>Conscious Persona</a:t>
            </a:r>
            <a:endParaRPr lang="en-GB" sz="1800" b="1" dirty="0">
              <a:solidFill>
                <a:srgbClr val="F5A200"/>
              </a:solidFill>
            </a:endParaRPr>
          </a:p>
          <a:p>
            <a:pPr marL="0" indent="0" algn="ctr">
              <a:buNone/>
            </a:pPr>
            <a:r>
              <a:rPr lang="en-GB" sz="1800" b="1" dirty="0">
                <a:solidFill>
                  <a:schemeClr val="tx1">
                    <a:lumMod val="65000"/>
                    <a:lumOff val="35000"/>
                  </a:schemeClr>
                </a:solidFill>
              </a:rPr>
              <a:t>The portrait picture of you</a:t>
            </a:r>
          </a:p>
          <a:p>
            <a:pPr marL="0" indent="0" algn="ctr">
              <a:buNone/>
            </a:pPr>
            <a:r>
              <a:rPr lang="en-GB" sz="1800" dirty="0">
                <a:solidFill>
                  <a:schemeClr val="tx1">
                    <a:lumMod val="65000"/>
                    <a:lumOff val="35000"/>
                  </a:schemeClr>
                </a:solidFill>
              </a:rPr>
              <a:t>Aware of your behaviours</a:t>
            </a:r>
          </a:p>
          <a:p>
            <a:pPr marL="0" indent="0" algn="ctr">
              <a:buNone/>
            </a:pPr>
            <a:endParaRPr lang="en-GB" sz="1800" b="1" dirty="0">
              <a:solidFill>
                <a:srgbClr val="F5A200"/>
              </a:solidFill>
            </a:endParaRPr>
          </a:p>
          <a:p>
            <a:pPr algn="ctr" eaLnBrk="1" hangingPunct="1"/>
            <a:endParaRPr lang="en-GB" sz="1800" b="1" dirty="0">
              <a:solidFill>
                <a:srgbClr val="F5A200"/>
              </a:solidFill>
            </a:endParaRPr>
          </a:p>
        </p:txBody>
      </p:sp>
      <p:sp>
        <p:nvSpPr>
          <p:cNvPr id="526341" name="Rectangle 5"/>
          <p:cNvSpPr>
            <a:spLocks noGrp="1" noChangeArrowheads="1"/>
          </p:cNvSpPr>
          <p:nvPr>
            <p:ph idx="4294967295"/>
          </p:nvPr>
        </p:nvSpPr>
        <p:spPr>
          <a:xfrm>
            <a:off x="6038851" y="881639"/>
            <a:ext cx="1852163" cy="4050506"/>
          </a:xfrm>
          <a:noFill/>
        </p:spPr>
        <p:txBody>
          <a:bodyPr>
            <a:noAutofit/>
          </a:bodyPr>
          <a:lstStyle/>
          <a:p>
            <a:pPr marL="0" indent="0" algn="ctr">
              <a:buNone/>
            </a:pPr>
            <a:r>
              <a:rPr lang="en-GB" sz="1800" b="1" dirty="0">
                <a:solidFill>
                  <a:schemeClr val="tx1">
                    <a:lumMod val="65000"/>
                    <a:lumOff val="35000"/>
                  </a:schemeClr>
                </a:solidFill>
              </a:rPr>
              <a:t>Graph II</a:t>
            </a:r>
          </a:p>
          <a:p>
            <a:pPr marL="0" indent="0" algn="ctr">
              <a:spcBef>
                <a:spcPts val="0"/>
              </a:spcBef>
              <a:spcAft>
                <a:spcPts val="900"/>
              </a:spcAft>
              <a:buNone/>
            </a:pPr>
            <a:r>
              <a:rPr lang="en-GB" sz="1800" dirty="0">
                <a:solidFill>
                  <a:schemeClr val="tx1">
                    <a:lumMod val="65000"/>
                    <a:lumOff val="35000"/>
                  </a:schemeClr>
                </a:solidFill>
              </a:rPr>
              <a:t>Less Conscious Persona</a:t>
            </a:r>
            <a:endParaRPr lang="en-GB" sz="1800" b="1" dirty="0">
              <a:solidFill>
                <a:srgbClr val="F5A200"/>
              </a:solidFill>
            </a:endParaRPr>
          </a:p>
          <a:p>
            <a:pPr marL="0" indent="0" algn="ctr">
              <a:buNone/>
            </a:pPr>
            <a:r>
              <a:rPr lang="en-GB" sz="1800" b="1" dirty="0">
                <a:solidFill>
                  <a:schemeClr val="tx1">
                    <a:lumMod val="65000"/>
                    <a:lumOff val="35000"/>
                  </a:schemeClr>
                </a:solidFill>
              </a:rPr>
              <a:t>The candid photograph</a:t>
            </a:r>
          </a:p>
          <a:p>
            <a:pPr marL="0" indent="0" algn="ctr">
              <a:buNone/>
            </a:pPr>
            <a:r>
              <a:rPr lang="en-GB" sz="1800" dirty="0">
                <a:solidFill>
                  <a:schemeClr val="tx1">
                    <a:lumMod val="65000"/>
                    <a:lumOff val="35000"/>
                  </a:schemeClr>
                </a:solidFill>
              </a:rPr>
              <a:t>Less aware of your behaviours</a:t>
            </a:r>
          </a:p>
          <a:p>
            <a:pPr algn="ctr" eaLnBrk="1" hangingPunct="1"/>
            <a:endParaRPr lang="en-GB" sz="1800" b="1" dirty="0">
              <a:solidFill>
                <a:srgbClr val="F5A200"/>
              </a:solidFill>
            </a:endParaRPr>
          </a:p>
        </p:txBody>
      </p:sp>
      <p:pic>
        <p:nvPicPr>
          <p:cNvPr id="24" name="Picture 23"/>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062170" y="881639"/>
            <a:ext cx="2935638" cy="1993521"/>
          </a:xfrm>
          <a:prstGeom prst="rect">
            <a:avLst/>
          </a:prstGeom>
        </p:spPr>
      </p:pic>
      <p:grpSp>
        <p:nvGrpSpPr>
          <p:cNvPr id="20" name="Group 19"/>
          <p:cNvGrpSpPr/>
          <p:nvPr/>
        </p:nvGrpSpPr>
        <p:grpSpPr>
          <a:xfrm>
            <a:off x="2995944" y="3205092"/>
            <a:ext cx="1701566" cy="1805388"/>
            <a:chOff x="2545619" y="4065224"/>
            <a:chExt cx="2268755" cy="2407184"/>
          </a:xfrm>
        </p:grpSpPr>
        <p:grpSp>
          <p:nvGrpSpPr>
            <p:cNvPr id="21" name="Group 20"/>
            <p:cNvGrpSpPr/>
            <p:nvPr/>
          </p:nvGrpSpPr>
          <p:grpSpPr>
            <a:xfrm>
              <a:off x="2545619" y="4065224"/>
              <a:ext cx="2268755" cy="2407184"/>
              <a:chOff x="1116644" y="1198152"/>
              <a:chExt cx="3128691" cy="3319589"/>
            </a:xfrm>
          </p:grpSpPr>
          <p:grpSp>
            <p:nvGrpSpPr>
              <p:cNvPr id="23" name="Group 22"/>
              <p:cNvGrpSpPr/>
              <p:nvPr/>
            </p:nvGrpSpPr>
            <p:grpSpPr>
              <a:xfrm>
                <a:off x="1116644" y="1198152"/>
                <a:ext cx="3128691" cy="3319589"/>
                <a:chOff x="4573250" y="1424566"/>
                <a:chExt cx="4057964" cy="4305562"/>
              </a:xfrm>
            </p:grpSpPr>
            <p:sp>
              <p:nvSpPr>
                <p:cNvPr id="26" name="Rectangle 2"/>
                <p:cNvSpPr/>
                <p:nvPr/>
              </p:nvSpPr>
              <p:spPr>
                <a:xfrm rot="11277527">
                  <a:off x="4573250" y="1424566"/>
                  <a:ext cx="4057964" cy="4305562"/>
                </a:xfrm>
                <a:custGeom>
                  <a:avLst/>
                  <a:gdLst>
                    <a:gd name="connsiteX0" fmla="*/ 0 w 3106270"/>
                    <a:gd name="connsiteY0" fmla="*/ 0 h 3590365"/>
                    <a:gd name="connsiteX1" fmla="*/ 3106270 w 3106270"/>
                    <a:gd name="connsiteY1" fmla="*/ 0 h 3590365"/>
                    <a:gd name="connsiteX2" fmla="*/ 3106270 w 3106270"/>
                    <a:gd name="connsiteY2" fmla="*/ 3590365 h 3590365"/>
                    <a:gd name="connsiteX3" fmla="*/ 0 w 3106270"/>
                    <a:gd name="connsiteY3" fmla="*/ 3590365 h 3590365"/>
                    <a:gd name="connsiteX4" fmla="*/ 0 w 3106270"/>
                    <a:gd name="connsiteY4" fmla="*/ 0 h 3590365"/>
                    <a:gd name="connsiteX0" fmla="*/ 0 w 3106270"/>
                    <a:gd name="connsiteY0" fmla="*/ 55 h 3590420"/>
                    <a:gd name="connsiteX1" fmla="*/ 1089212 w 3106270"/>
                    <a:gd name="connsiteY1" fmla="*/ 216330 h 3590420"/>
                    <a:gd name="connsiteX2" fmla="*/ 3106270 w 3106270"/>
                    <a:gd name="connsiteY2" fmla="*/ 55 h 3590420"/>
                    <a:gd name="connsiteX3" fmla="*/ 3106270 w 3106270"/>
                    <a:gd name="connsiteY3" fmla="*/ 3590420 h 3590420"/>
                    <a:gd name="connsiteX4" fmla="*/ 0 w 3106270"/>
                    <a:gd name="connsiteY4" fmla="*/ 3590420 h 3590420"/>
                    <a:gd name="connsiteX5" fmla="*/ 0 w 3106270"/>
                    <a:gd name="connsiteY5" fmla="*/ 55 h 3590420"/>
                    <a:gd name="connsiteX0" fmla="*/ 0 w 3106270"/>
                    <a:gd name="connsiteY0" fmla="*/ 55 h 3590420"/>
                    <a:gd name="connsiteX1" fmla="*/ 1089212 w 3106270"/>
                    <a:gd name="connsiteY1" fmla="*/ 216330 h 3590420"/>
                    <a:gd name="connsiteX2" fmla="*/ 2568388 w 3106270"/>
                    <a:gd name="connsiteY2" fmla="*/ 189436 h 3590420"/>
                    <a:gd name="connsiteX3" fmla="*/ 3106270 w 3106270"/>
                    <a:gd name="connsiteY3" fmla="*/ 55 h 3590420"/>
                    <a:gd name="connsiteX4" fmla="*/ 3106270 w 3106270"/>
                    <a:gd name="connsiteY4" fmla="*/ 3590420 h 3590420"/>
                    <a:gd name="connsiteX5" fmla="*/ 0 w 3106270"/>
                    <a:gd name="connsiteY5" fmla="*/ 3590420 h 3590420"/>
                    <a:gd name="connsiteX6" fmla="*/ 0 w 3106270"/>
                    <a:gd name="connsiteY6" fmla="*/ 55 h 3590420"/>
                    <a:gd name="connsiteX0" fmla="*/ 0 w 3106270"/>
                    <a:gd name="connsiteY0" fmla="*/ 55 h 3590420"/>
                    <a:gd name="connsiteX1" fmla="*/ 1089212 w 3106270"/>
                    <a:gd name="connsiteY1" fmla="*/ 216330 h 3590420"/>
                    <a:gd name="connsiteX2" fmla="*/ 2568388 w 3106270"/>
                    <a:gd name="connsiteY2" fmla="*/ 189436 h 3590420"/>
                    <a:gd name="connsiteX3" fmla="*/ 3106270 w 3106270"/>
                    <a:gd name="connsiteY3" fmla="*/ 55 h 3590420"/>
                    <a:gd name="connsiteX4" fmla="*/ 3106270 w 3106270"/>
                    <a:gd name="connsiteY4" fmla="*/ 3590420 h 3590420"/>
                    <a:gd name="connsiteX5" fmla="*/ 0 w 3106270"/>
                    <a:gd name="connsiteY5" fmla="*/ 3590420 h 3590420"/>
                    <a:gd name="connsiteX6" fmla="*/ 0 w 3106270"/>
                    <a:gd name="connsiteY6" fmla="*/ 55 h 3590420"/>
                    <a:gd name="connsiteX0" fmla="*/ 0 w 3106270"/>
                    <a:gd name="connsiteY0" fmla="*/ 46 h 3590411"/>
                    <a:gd name="connsiteX1" fmla="*/ 1196788 w 3106270"/>
                    <a:gd name="connsiteY1" fmla="*/ 270109 h 3590411"/>
                    <a:gd name="connsiteX2" fmla="*/ 2568388 w 3106270"/>
                    <a:gd name="connsiteY2" fmla="*/ 189427 h 3590411"/>
                    <a:gd name="connsiteX3" fmla="*/ 3106270 w 3106270"/>
                    <a:gd name="connsiteY3" fmla="*/ 46 h 3590411"/>
                    <a:gd name="connsiteX4" fmla="*/ 3106270 w 3106270"/>
                    <a:gd name="connsiteY4" fmla="*/ 3590411 h 3590411"/>
                    <a:gd name="connsiteX5" fmla="*/ 0 w 3106270"/>
                    <a:gd name="connsiteY5" fmla="*/ 3590411 h 3590411"/>
                    <a:gd name="connsiteX6" fmla="*/ 0 w 3106270"/>
                    <a:gd name="connsiteY6" fmla="*/ 46 h 3590411"/>
                    <a:gd name="connsiteX0" fmla="*/ 0 w 3106270"/>
                    <a:gd name="connsiteY0" fmla="*/ 46 h 3590411"/>
                    <a:gd name="connsiteX1" fmla="*/ 1196788 w 3106270"/>
                    <a:gd name="connsiteY1" fmla="*/ 270109 h 3590411"/>
                    <a:gd name="connsiteX2" fmla="*/ 2568388 w 3106270"/>
                    <a:gd name="connsiteY2" fmla="*/ 189427 h 3590411"/>
                    <a:gd name="connsiteX3" fmla="*/ 3106270 w 3106270"/>
                    <a:gd name="connsiteY3" fmla="*/ 46 h 3590411"/>
                    <a:gd name="connsiteX4" fmla="*/ 3106270 w 3106270"/>
                    <a:gd name="connsiteY4" fmla="*/ 3590411 h 3590411"/>
                    <a:gd name="connsiteX5" fmla="*/ 0 w 3106270"/>
                    <a:gd name="connsiteY5" fmla="*/ 3590411 h 3590411"/>
                    <a:gd name="connsiteX6" fmla="*/ 295835 w 3106270"/>
                    <a:gd name="connsiteY6" fmla="*/ 2650239 h 3590411"/>
                    <a:gd name="connsiteX7" fmla="*/ 0 w 3106270"/>
                    <a:gd name="connsiteY7" fmla="*/ 46 h 3590411"/>
                    <a:gd name="connsiteX0" fmla="*/ 0 w 3106270"/>
                    <a:gd name="connsiteY0" fmla="*/ 46 h 3590411"/>
                    <a:gd name="connsiteX1" fmla="*/ 1196788 w 3106270"/>
                    <a:gd name="connsiteY1" fmla="*/ 270109 h 3590411"/>
                    <a:gd name="connsiteX2" fmla="*/ 2568388 w 3106270"/>
                    <a:gd name="connsiteY2" fmla="*/ 189427 h 3590411"/>
                    <a:gd name="connsiteX3" fmla="*/ 3106270 w 3106270"/>
                    <a:gd name="connsiteY3" fmla="*/ 46 h 3590411"/>
                    <a:gd name="connsiteX4" fmla="*/ 3106270 w 3106270"/>
                    <a:gd name="connsiteY4" fmla="*/ 3590411 h 3590411"/>
                    <a:gd name="connsiteX5" fmla="*/ 0 w 3106270"/>
                    <a:gd name="connsiteY5" fmla="*/ 3590411 h 3590411"/>
                    <a:gd name="connsiteX6" fmla="*/ 295835 w 3106270"/>
                    <a:gd name="connsiteY6" fmla="*/ 2650239 h 3590411"/>
                    <a:gd name="connsiteX7" fmla="*/ 0 w 3106270"/>
                    <a:gd name="connsiteY7" fmla="*/ 46 h 3590411"/>
                    <a:gd name="connsiteX0" fmla="*/ 0 w 3106270"/>
                    <a:gd name="connsiteY0" fmla="*/ 46 h 3590411"/>
                    <a:gd name="connsiteX1" fmla="*/ 1196788 w 3106270"/>
                    <a:gd name="connsiteY1" fmla="*/ 270109 h 3590411"/>
                    <a:gd name="connsiteX2" fmla="*/ 2568388 w 3106270"/>
                    <a:gd name="connsiteY2" fmla="*/ 189427 h 3590411"/>
                    <a:gd name="connsiteX3" fmla="*/ 3106270 w 3106270"/>
                    <a:gd name="connsiteY3" fmla="*/ 46 h 3590411"/>
                    <a:gd name="connsiteX4" fmla="*/ 3106270 w 3106270"/>
                    <a:gd name="connsiteY4" fmla="*/ 3590411 h 3590411"/>
                    <a:gd name="connsiteX5" fmla="*/ 0 w 3106270"/>
                    <a:gd name="connsiteY5" fmla="*/ 3590411 h 3590411"/>
                    <a:gd name="connsiteX6" fmla="*/ 295835 w 3106270"/>
                    <a:gd name="connsiteY6" fmla="*/ 2650239 h 3590411"/>
                    <a:gd name="connsiteX7" fmla="*/ 268942 w 3106270"/>
                    <a:gd name="connsiteY7" fmla="*/ 606285 h 3590411"/>
                    <a:gd name="connsiteX8" fmla="*/ 0 w 3106270"/>
                    <a:gd name="connsiteY8" fmla="*/ 46 h 3590411"/>
                    <a:gd name="connsiteX0" fmla="*/ 0 w 3106270"/>
                    <a:gd name="connsiteY0" fmla="*/ 46 h 3590411"/>
                    <a:gd name="connsiteX1" fmla="*/ 1196788 w 3106270"/>
                    <a:gd name="connsiteY1" fmla="*/ 270109 h 3590411"/>
                    <a:gd name="connsiteX2" fmla="*/ 2568388 w 3106270"/>
                    <a:gd name="connsiteY2" fmla="*/ 189427 h 3590411"/>
                    <a:gd name="connsiteX3" fmla="*/ 3106270 w 3106270"/>
                    <a:gd name="connsiteY3" fmla="*/ 46 h 3590411"/>
                    <a:gd name="connsiteX4" fmla="*/ 3106270 w 3106270"/>
                    <a:gd name="connsiteY4" fmla="*/ 3590411 h 3590411"/>
                    <a:gd name="connsiteX5" fmla="*/ 0 w 3106270"/>
                    <a:gd name="connsiteY5" fmla="*/ 3590411 h 3590411"/>
                    <a:gd name="connsiteX6" fmla="*/ 295835 w 3106270"/>
                    <a:gd name="connsiteY6" fmla="*/ 2650239 h 3590411"/>
                    <a:gd name="connsiteX7" fmla="*/ 268942 w 3106270"/>
                    <a:gd name="connsiteY7" fmla="*/ 606285 h 3590411"/>
                    <a:gd name="connsiteX8" fmla="*/ 0 w 3106270"/>
                    <a:gd name="connsiteY8" fmla="*/ 46 h 3590411"/>
                    <a:gd name="connsiteX0" fmla="*/ 0 w 3106270"/>
                    <a:gd name="connsiteY0" fmla="*/ 46 h 3590411"/>
                    <a:gd name="connsiteX1" fmla="*/ 1196788 w 3106270"/>
                    <a:gd name="connsiteY1" fmla="*/ 270109 h 3590411"/>
                    <a:gd name="connsiteX2" fmla="*/ 2568388 w 3106270"/>
                    <a:gd name="connsiteY2" fmla="*/ 189427 h 3590411"/>
                    <a:gd name="connsiteX3" fmla="*/ 3106270 w 3106270"/>
                    <a:gd name="connsiteY3" fmla="*/ 46 h 3590411"/>
                    <a:gd name="connsiteX4" fmla="*/ 3106270 w 3106270"/>
                    <a:gd name="connsiteY4" fmla="*/ 3590411 h 3590411"/>
                    <a:gd name="connsiteX5" fmla="*/ 0 w 3106270"/>
                    <a:gd name="connsiteY5" fmla="*/ 3590411 h 3590411"/>
                    <a:gd name="connsiteX6" fmla="*/ 295835 w 3106270"/>
                    <a:gd name="connsiteY6" fmla="*/ 2650239 h 3590411"/>
                    <a:gd name="connsiteX7" fmla="*/ 268942 w 3106270"/>
                    <a:gd name="connsiteY7" fmla="*/ 606285 h 3590411"/>
                    <a:gd name="connsiteX8" fmla="*/ 0 w 3106270"/>
                    <a:gd name="connsiteY8" fmla="*/ 46 h 3590411"/>
                    <a:gd name="connsiteX0" fmla="*/ 0 w 3106270"/>
                    <a:gd name="connsiteY0" fmla="*/ 46 h 3590411"/>
                    <a:gd name="connsiteX1" fmla="*/ 1196788 w 3106270"/>
                    <a:gd name="connsiteY1" fmla="*/ 270109 h 3590411"/>
                    <a:gd name="connsiteX2" fmla="*/ 2568388 w 3106270"/>
                    <a:gd name="connsiteY2" fmla="*/ 189427 h 3590411"/>
                    <a:gd name="connsiteX3" fmla="*/ 3106270 w 3106270"/>
                    <a:gd name="connsiteY3" fmla="*/ 46 h 3590411"/>
                    <a:gd name="connsiteX4" fmla="*/ 3106270 w 3106270"/>
                    <a:gd name="connsiteY4" fmla="*/ 3590411 h 3590411"/>
                    <a:gd name="connsiteX5" fmla="*/ 0 w 3106270"/>
                    <a:gd name="connsiteY5" fmla="*/ 3590411 h 3590411"/>
                    <a:gd name="connsiteX6" fmla="*/ 403412 w 3106270"/>
                    <a:gd name="connsiteY6" fmla="*/ 2448533 h 3590411"/>
                    <a:gd name="connsiteX7" fmla="*/ 268942 w 3106270"/>
                    <a:gd name="connsiteY7" fmla="*/ 606285 h 3590411"/>
                    <a:gd name="connsiteX8" fmla="*/ 0 w 3106270"/>
                    <a:gd name="connsiteY8" fmla="*/ 46 h 3590411"/>
                    <a:gd name="connsiteX0" fmla="*/ 0 w 3106270"/>
                    <a:gd name="connsiteY0" fmla="*/ 46 h 3590411"/>
                    <a:gd name="connsiteX1" fmla="*/ 1196788 w 3106270"/>
                    <a:gd name="connsiteY1" fmla="*/ 270109 h 3590411"/>
                    <a:gd name="connsiteX2" fmla="*/ 2568388 w 3106270"/>
                    <a:gd name="connsiteY2" fmla="*/ 189427 h 3590411"/>
                    <a:gd name="connsiteX3" fmla="*/ 3106270 w 3106270"/>
                    <a:gd name="connsiteY3" fmla="*/ 46 h 3590411"/>
                    <a:gd name="connsiteX4" fmla="*/ 3106270 w 3106270"/>
                    <a:gd name="connsiteY4" fmla="*/ 3590411 h 3590411"/>
                    <a:gd name="connsiteX5" fmla="*/ 0 w 3106270"/>
                    <a:gd name="connsiteY5" fmla="*/ 3590411 h 3590411"/>
                    <a:gd name="connsiteX6" fmla="*/ 403412 w 3106270"/>
                    <a:gd name="connsiteY6" fmla="*/ 2448533 h 3590411"/>
                    <a:gd name="connsiteX7" fmla="*/ 268942 w 3106270"/>
                    <a:gd name="connsiteY7" fmla="*/ 606285 h 3590411"/>
                    <a:gd name="connsiteX8" fmla="*/ 0 w 3106270"/>
                    <a:gd name="connsiteY8" fmla="*/ 46 h 3590411"/>
                    <a:gd name="connsiteX0" fmla="*/ 0 w 3106270"/>
                    <a:gd name="connsiteY0" fmla="*/ 46 h 3590411"/>
                    <a:gd name="connsiteX1" fmla="*/ 1196788 w 3106270"/>
                    <a:gd name="connsiteY1" fmla="*/ 270109 h 3590411"/>
                    <a:gd name="connsiteX2" fmla="*/ 2568388 w 3106270"/>
                    <a:gd name="connsiteY2" fmla="*/ 189427 h 3590411"/>
                    <a:gd name="connsiteX3" fmla="*/ 3106270 w 3106270"/>
                    <a:gd name="connsiteY3" fmla="*/ 46 h 3590411"/>
                    <a:gd name="connsiteX4" fmla="*/ 3106270 w 3106270"/>
                    <a:gd name="connsiteY4" fmla="*/ 3590411 h 3590411"/>
                    <a:gd name="connsiteX5" fmla="*/ 1048872 w 3106270"/>
                    <a:gd name="connsiteY5" fmla="*/ 3416722 h 3590411"/>
                    <a:gd name="connsiteX6" fmla="*/ 0 w 3106270"/>
                    <a:gd name="connsiteY6" fmla="*/ 3590411 h 3590411"/>
                    <a:gd name="connsiteX7" fmla="*/ 403412 w 3106270"/>
                    <a:gd name="connsiteY7" fmla="*/ 2448533 h 3590411"/>
                    <a:gd name="connsiteX8" fmla="*/ 268942 w 3106270"/>
                    <a:gd name="connsiteY8" fmla="*/ 606285 h 3590411"/>
                    <a:gd name="connsiteX9" fmla="*/ 0 w 3106270"/>
                    <a:gd name="connsiteY9" fmla="*/ 46 h 3590411"/>
                    <a:gd name="connsiteX0" fmla="*/ 0 w 3106270"/>
                    <a:gd name="connsiteY0" fmla="*/ 46 h 3590411"/>
                    <a:gd name="connsiteX1" fmla="*/ 1196788 w 3106270"/>
                    <a:gd name="connsiteY1" fmla="*/ 270109 h 3590411"/>
                    <a:gd name="connsiteX2" fmla="*/ 2568388 w 3106270"/>
                    <a:gd name="connsiteY2" fmla="*/ 189427 h 3590411"/>
                    <a:gd name="connsiteX3" fmla="*/ 3106270 w 3106270"/>
                    <a:gd name="connsiteY3" fmla="*/ 46 h 3590411"/>
                    <a:gd name="connsiteX4" fmla="*/ 2958354 w 3106270"/>
                    <a:gd name="connsiteY4" fmla="*/ 3040204 h 3590411"/>
                    <a:gd name="connsiteX5" fmla="*/ 3106270 w 3106270"/>
                    <a:gd name="connsiteY5" fmla="*/ 3590411 h 3590411"/>
                    <a:gd name="connsiteX6" fmla="*/ 1048872 w 3106270"/>
                    <a:gd name="connsiteY6" fmla="*/ 3416722 h 3590411"/>
                    <a:gd name="connsiteX7" fmla="*/ 0 w 3106270"/>
                    <a:gd name="connsiteY7" fmla="*/ 3590411 h 3590411"/>
                    <a:gd name="connsiteX8" fmla="*/ 403412 w 3106270"/>
                    <a:gd name="connsiteY8" fmla="*/ 2448533 h 3590411"/>
                    <a:gd name="connsiteX9" fmla="*/ 268942 w 3106270"/>
                    <a:gd name="connsiteY9" fmla="*/ 606285 h 3590411"/>
                    <a:gd name="connsiteX10" fmla="*/ 0 w 3106270"/>
                    <a:gd name="connsiteY10" fmla="*/ 46 h 3590411"/>
                    <a:gd name="connsiteX0" fmla="*/ 0 w 3124671"/>
                    <a:gd name="connsiteY0" fmla="*/ 46 h 3590411"/>
                    <a:gd name="connsiteX1" fmla="*/ 1196788 w 3124671"/>
                    <a:gd name="connsiteY1" fmla="*/ 270109 h 3590411"/>
                    <a:gd name="connsiteX2" fmla="*/ 2568388 w 3124671"/>
                    <a:gd name="connsiteY2" fmla="*/ 189427 h 3590411"/>
                    <a:gd name="connsiteX3" fmla="*/ 3106270 w 3124671"/>
                    <a:gd name="connsiteY3" fmla="*/ 46 h 3590411"/>
                    <a:gd name="connsiteX4" fmla="*/ 2918013 w 3124671"/>
                    <a:gd name="connsiteY4" fmla="*/ 767651 h 3590411"/>
                    <a:gd name="connsiteX5" fmla="*/ 2958354 w 3124671"/>
                    <a:gd name="connsiteY5" fmla="*/ 3040204 h 3590411"/>
                    <a:gd name="connsiteX6" fmla="*/ 3106270 w 3124671"/>
                    <a:gd name="connsiteY6" fmla="*/ 3590411 h 3590411"/>
                    <a:gd name="connsiteX7" fmla="*/ 1048872 w 3124671"/>
                    <a:gd name="connsiteY7" fmla="*/ 3416722 h 3590411"/>
                    <a:gd name="connsiteX8" fmla="*/ 0 w 3124671"/>
                    <a:gd name="connsiteY8" fmla="*/ 3590411 h 3590411"/>
                    <a:gd name="connsiteX9" fmla="*/ 403412 w 3124671"/>
                    <a:gd name="connsiteY9" fmla="*/ 2448533 h 3590411"/>
                    <a:gd name="connsiteX10" fmla="*/ 268942 w 3124671"/>
                    <a:gd name="connsiteY10" fmla="*/ 606285 h 3590411"/>
                    <a:gd name="connsiteX11" fmla="*/ 0 w 3124671"/>
                    <a:gd name="connsiteY11" fmla="*/ 46 h 3590411"/>
                    <a:gd name="connsiteX0" fmla="*/ 0 w 3124671"/>
                    <a:gd name="connsiteY0" fmla="*/ 46 h 3609225"/>
                    <a:gd name="connsiteX1" fmla="*/ 1196788 w 3124671"/>
                    <a:gd name="connsiteY1" fmla="*/ 270109 h 3609225"/>
                    <a:gd name="connsiteX2" fmla="*/ 2568388 w 3124671"/>
                    <a:gd name="connsiteY2" fmla="*/ 189427 h 3609225"/>
                    <a:gd name="connsiteX3" fmla="*/ 3106270 w 3124671"/>
                    <a:gd name="connsiteY3" fmla="*/ 46 h 3609225"/>
                    <a:gd name="connsiteX4" fmla="*/ 2918013 w 3124671"/>
                    <a:gd name="connsiteY4" fmla="*/ 767651 h 3609225"/>
                    <a:gd name="connsiteX5" fmla="*/ 2958354 w 3124671"/>
                    <a:gd name="connsiteY5" fmla="*/ 3040204 h 3609225"/>
                    <a:gd name="connsiteX6" fmla="*/ 3106270 w 3124671"/>
                    <a:gd name="connsiteY6" fmla="*/ 3590411 h 3609225"/>
                    <a:gd name="connsiteX7" fmla="*/ 2339789 w 3124671"/>
                    <a:gd name="connsiteY7" fmla="*/ 3416721 h 3609225"/>
                    <a:gd name="connsiteX8" fmla="*/ 1048872 w 3124671"/>
                    <a:gd name="connsiteY8" fmla="*/ 3416722 h 3609225"/>
                    <a:gd name="connsiteX9" fmla="*/ 0 w 3124671"/>
                    <a:gd name="connsiteY9" fmla="*/ 3590411 h 3609225"/>
                    <a:gd name="connsiteX10" fmla="*/ 403412 w 3124671"/>
                    <a:gd name="connsiteY10" fmla="*/ 2448533 h 3609225"/>
                    <a:gd name="connsiteX11" fmla="*/ 268942 w 3124671"/>
                    <a:gd name="connsiteY11" fmla="*/ 606285 h 3609225"/>
                    <a:gd name="connsiteX12" fmla="*/ 0 w 3124671"/>
                    <a:gd name="connsiteY12" fmla="*/ 46 h 3609225"/>
                    <a:gd name="connsiteX0" fmla="*/ 0 w 3124671"/>
                    <a:gd name="connsiteY0" fmla="*/ 46 h 3609225"/>
                    <a:gd name="connsiteX1" fmla="*/ 1196788 w 3124671"/>
                    <a:gd name="connsiteY1" fmla="*/ 270109 h 3609225"/>
                    <a:gd name="connsiteX2" fmla="*/ 2541494 w 3124671"/>
                    <a:gd name="connsiteY2" fmla="*/ 283557 h 3609225"/>
                    <a:gd name="connsiteX3" fmla="*/ 3106270 w 3124671"/>
                    <a:gd name="connsiteY3" fmla="*/ 46 h 3609225"/>
                    <a:gd name="connsiteX4" fmla="*/ 2918013 w 3124671"/>
                    <a:gd name="connsiteY4" fmla="*/ 767651 h 3609225"/>
                    <a:gd name="connsiteX5" fmla="*/ 2958354 w 3124671"/>
                    <a:gd name="connsiteY5" fmla="*/ 3040204 h 3609225"/>
                    <a:gd name="connsiteX6" fmla="*/ 3106270 w 3124671"/>
                    <a:gd name="connsiteY6" fmla="*/ 3590411 h 3609225"/>
                    <a:gd name="connsiteX7" fmla="*/ 2339789 w 3124671"/>
                    <a:gd name="connsiteY7" fmla="*/ 3416721 h 3609225"/>
                    <a:gd name="connsiteX8" fmla="*/ 1048872 w 3124671"/>
                    <a:gd name="connsiteY8" fmla="*/ 3416722 h 3609225"/>
                    <a:gd name="connsiteX9" fmla="*/ 0 w 3124671"/>
                    <a:gd name="connsiteY9" fmla="*/ 3590411 h 3609225"/>
                    <a:gd name="connsiteX10" fmla="*/ 403412 w 3124671"/>
                    <a:gd name="connsiteY10" fmla="*/ 2448533 h 3609225"/>
                    <a:gd name="connsiteX11" fmla="*/ 268942 w 3124671"/>
                    <a:gd name="connsiteY11" fmla="*/ 606285 h 3609225"/>
                    <a:gd name="connsiteX12" fmla="*/ 0 w 3124671"/>
                    <a:gd name="connsiteY12" fmla="*/ 46 h 3609225"/>
                    <a:gd name="connsiteX0" fmla="*/ 0 w 3124671"/>
                    <a:gd name="connsiteY0" fmla="*/ 46 h 3609225"/>
                    <a:gd name="connsiteX1" fmla="*/ 1196788 w 3124671"/>
                    <a:gd name="connsiteY1" fmla="*/ 270109 h 3609225"/>
                    <a:gd name="connsiteX2" fmla="*/ 2541494 w 3124671"/>
                    <a:gd name="connsiteY2" fmla="*/ 283557 h 3609225"/>
                    <a:gd name="connsiteX3" fmla="*/ 3106270 w 3124671"/>
                    <a:gd name="connsiteY3" fmla="*/ 46 h 3609225"/>
                    <a:gd name="connsiteX4" fmla="*/ 2918013 w 3124671"/>
                    <a:gd name="connsiteY4" fmla="*/ 767651 h 3609225"/>
                    <a:gd name="connsiteX5" fmla="*/ 2958354 w 3124671"/>
                    <a:gd name="connsiteY5" fmla="*/ 3040204 h 3609225"/>
                    <a:gd name="connsiteX6" fmla="*/ 3106270 w 3124671"/>
                    <a:gd name="connsiteY6" fmla="*/ 3590411 h 3609225"/>
                    <a:gd name="connsiteX7" fmla="*/ 2339789 w 3124671"/>
                    <a:gd name="connsiteY7" fmla="*/ 3416721 h 3609225"/>
                    <a:gd name="connsiteX8" fmla="*/ 1048872 w 3124671"/>
                    <a:gd name="connsiteY8" fmla="*/ 3416722 h 3609225"/>
                    <a:gd name="connsiteX9" fmla="*/ 0 w 3124671"/>
                    <a:gd name="connsiteY9" fmla="*/ 3590411 h 3609225"/>
                    <a:gd name="connsiteX10" fmla="*/ 403412 w 3124671"/>
                    <a:gd name="connsiteY10" fmla="*/ 2448533 h 3609225"/>
                    <a:gd name="connsiteX11" fmla="*/ 268942 w 3124671"/>
                    <a:gd name="connsiteY11" fmla="*/ 606285 h 3609225"/>
                    <a:gd name="connsiteX12" fmla="*/ 0 w 3124671"/>
                    <a:gd name="connsiteY12" fmla="*/ 46 h 3609225"/>
                    <a:gd name="connsiteX0" fmla="*/ 0 w 3124671"/>
                    <a:gd name="connsiteY0" fmla="*/ 55 h 3609234"/>
                    <a:gd name="connsiteX1" fmla="*/ 874059 w 3124671"/>
                    <a:gd name="connsiteY1" fmla="*/ 216329 h 3609234"/>
                    <a:gd name="connsiteX2" fmla="*/ 2541494 w 3124671"/>
                    <a:gd name="connsiteY2" fmla="*/ 283566 h 3609234"/>
                    <a:gd name="connsiteX3" fmla="*/ 3106270 w 3124671"/>
                    <a:gd name="connsiteY3" fmla="*/ 55 h 3609234"/>
                    <a:gd name="connsiteX4" fmla="*/ 2918013 w 3124671"/>
                    <a:gd name="connsiteY4" fmla="*/ 767660 h 3609234"/>
                    <a:gd name="connsiteX5" fmla="*/ 2958354 w 3124671"/>
                    <a:gd name="connsiteY5" fmla="*/ 3040213 h 3609234"/>
                    <a:gd name="connsiteX6" fmla="*/ 3106270 w 3124671"/>
                    <a:gd name="connsiteY6" fmla="*/ 3590420 h 3609234"/>
                    <a:gd name="connsiteX7" fmla="*/ 2339789 w 3124671"/>
                    <a:gd name="connsiteY7" fmla="*/ 3416730 h 3609234"/>
                    <a:gd name="connsiteX8" fmla="*/ 1048872 w 3124671"/>
                    <a:gd name="connsiteY8" fmla="*/ 3416731 h 3609234"/>
                    <a:gd name="connsiteX9" fmla="*/ 0 w 3124671"/>
                    <a:gd name="connsiteY9" fmla="*/ 3590420 h 3609234"/>
                    <a:gd name="connsiteX10" fmla="*/ 403412 w 3124671"/>
                    <a:gd name="connsiteY10" fmla="*/ 2448542 h 3609234"/>
                    <a:gd name="connsiteX11" fmla="*/ 268942 w 3124671"/>
                    <a:gd name="connsiteY11" fmla="*/ 606294 h 3609234"/>
                    <a:gd name="connsiteX12" fmla="*/ 0 w 3124671"/>
                    <a:gd name="connsiteY12" fmla="*/ 55 h 3609234"/>
                    <a:gd name="connsiteX0" fmla="*/ 0 w 3124671"/>
                    <a:gd name="connsiteY0" fmla="*/ 55 h 3609234"/>
                    <a:gd name="connsiteX1" fmla="*/ 874059 w 3124671"/>
                    <a:gd name="connsiteY1" fmla="*/ 216329 h 3609234"/>
                    <a:gd name="connsiteX2" fmla="*/ 2541494 w 3124671"/>
                    <a:gd name="connsiteY2" fmla="*/ 283566 h 3609234"/>
                    <a:gd name="connsiteX3" fmla="*/ 3106270 w 3124671"/>
                    <a:gd name="connsiteY3" fmla="*/ 55 h 3609234"/>
                    <a:gd name="connsiteX4" fmla="*/ 2918013 w 3124671"/>
                    <a:gd name="connsiteY4" fmla="*/ 767660 h 3609234"/>
                    <a:gd name="connsiteX5" fmla="*/ 2958354 w 3124671"/>
                    <a:gd name="connsiteY5" fmla="*/ 3040213 h 3609234"/>
                    <a:gd name="connsiteX6" fmla="*/ 3106270 w 3124671"/>
                    <a:gd name="connsiteY6" fmla="*/ 3590420 h 3609234"/>
                    <a:gd name="connsiteX7" fmla="*/ 2339789 w 3124671"/>
                    <a:gd name="connsiteY7" fmla="*/ 3416730 h 3609234"/>
                    <a:gd name="connsiteX8" fmla="*/ 1048872 w 3124671"/>
                    <a:gd name="connsiteY8" fmla="*/ 3416731 h 3609234"/>
                    <a:gd name="connsiteX9" fmla="*/ 0 w 3124671"/>
                    <a:gd name="connsiteY9" fmla="*/ 3590420 h 3609234"/>
                    <a:gd name="connsiteX10" fmla="*/ 403412 w 3124671"/>
                    <a:gd name="connsiteY10" fmla="*/ 2448542 h 3609234"/>
                    <a:gd name="connsiteX11" fmla="*/ 268942 w 3124671"/>
                    <a:gd name="connsiteY11" fmla="*/ 606294 h 3609234"/>
                    <a:gd name="connsiteX12" fmla="*/ 0 w 3124671"/>
                    <a:gd name="connsiteY12" fmla="*/ 55 h 3609234"/>
                    <a:gd name="connsiteX0" fmla="*/ 0 w 3124671"/>
                    <a:gd name="connsiteY0" fmla="*/ 55 h 3609234"/>
                    <a:gd name="connsiteX1" fmla="*/ 874059 w 3124671"/>
                    <a:gd name="connsiteY1" fmla="*/ 216329 h 3609234"/>
                    <a:gd name="connsiteX2" fmla="*/ 2541494 w 3124671"/>
                    <a:gd name="connsiteY2" fmla="*/ 283566 h 3609234"/>
                    <a:gd name="connsiteX3" fmla="*/ 3106270 w 3124671"/>
                    <a:gd name="connsiteY3" fmla="*/ 55 h 3609234"/>
                    <a:gd name="connsiteX4" fmla="*/ 2918013 w 3124671"/>
                    <a:gd name="connsiteY4" fmla="*/ 767660 h 3609234"/>
                    <a:gd name="connsiteX5" fmla="*/ 2958354 w 3124671"/>
                    <a:gd name="connsiteY5" fmla="*/ 3040213 h 3609234"/>
                    <a:gd name="connsiteX6" fmla="*/ 3106270 w 3124671"/>
                    <a:gd name="connsiteY6" fmla="*/ 3590420 h 3609234"/>
                    <a:gd name="connsiteX7" fmla="*/ 2339789 w 3124671"/>
                    <a:gd name="connsiteY7" fmla="*/ 3416730 h 3609234"/>
                    <a:gd name="connsiteX8" fmla="*/ 1048872 w 3124671"/>
                    <a:gd name="connsiteY8" fmla="*/ 3416731 h 3609234"/>
                    <a:gd name="connsiteX9" fmla="*/ 0 w 3124671"/>
                    <a:gd name="connsiteY9" fmla="*/ 3590420 h 3609234"/>
                    <a:gd name="connsiteX10" fmla="*/ 403412 w 3124671"/>
                    <a:gd name="connsiteY10" fmla="*/ 2448542 h 3609234"/>
                    <a:gd name="connsiteX11" fmla="*/ 268942 w 3124671"/>
                    <a:gd name="connsiteY11" fmla="*/ 686976 h 3609234"/>
                    <a:gd name="connsiteX12" fmla="*/ 0 w 3124671"/>
                    <a:gd name="connsiteY12" fmla="*/ 55 h 3609234"/>
                    <a:gd name="connsiteX0" fmla="*/ 0 w 3124671"/>
                    <a:gd name="connsiteY0" fmla="*/ 55 h 3609234"/>
                    <a:gd name="connsiteX1" fmla="*/ 874059 w 3124671"/>
                    <a:gd name="connsiteY1" fmla="*/ 216329 h 3609234"/>
                    <a:gd name="connsiteX2" fmla="*/ 2541494 w 3124671"/>
                    <a:gd name="connsiteY2" fmla="*/ 283566 h 3609234"/>
                    <a:gd name="connsiteX3" fmla="*/ 3106270 w 3124671"/>
                    <a:gd name="connsiteY3" fmla="*/ 55 h 3609234"/>
                    <a:gd name="connsiteX4" fmla="*/ 2918013 w 3124671"/>
                    <a:gd name="connsiteY4" fmla="*/ 767660 h 3609234"/>
                    <a:gd name="connsiteX5" fmla="*/ 2958354 w 3124671"/>
                    <a:gd name="connsiteY5" fmla="*/ 3040213 h 3609234"/>
                    <a:gd name="connsiteX6" fmla="*/ 3106270 w 3124671"/>
                    <a:gd name="connsiteY6" fmla="*/ 3590420 h 3609234"/>
                    <a:gd name="connsiteX7" fmla="*/ 2339789 w 3124671"/>
                    <a:gd name="connsiteY7" fmla="*/ 3416730 h 3609234"/>
                    <a:gd name="connsiteX8" fmla="*/ 1048872 w 3124671"/>
                    <a:gd name="connsiteY8" fmla="*/ 3416731 h 3609234"/>
                    <a:gd name="connsiteX9" fmla="*/ 0 w 3124671"/>
                    <a:gd name="connsiteY9" fmla="*/ 3590420 h 3609234"/>
                    <a:gd name="connsiteX10" fmla="*/ 403412 w 3124671"/>
                    <a:gd name="connsiteY10" fmla="*/ 2448542 h 3609234"/>
                    <a:gd name="connsiteX11" fmla="*/ 268942 w 3124671"/>
                    <a:gd name="connsiteY11" fmla="*/ 686976 h 3609234"/>
                    <a:gd name="connsiteX12" fmla="*/ 0 w 3124671"/>
                    <a:gd name="connsiteY12" fmla="*/ 55 h 3609234"/>
                    <a:gd name="connsiteX0" fmla="*/ 0 w 3124671"/>
                    <a:gd name="connsiteY0" fmla="*/ 55 h 3609234"/>
                    <a:gd name="connsiteX1" fmla="*/ 874059 w 3124671"/>
                    <a:gd name="connsiteY1" fmla="*/ 216329 h 3609234"/>
                    <a:gd name="connsiteX2" fmla="*/ 2541494 w 3124671"/>
                    <a:gd name="connsiteY2" fmla="*/ 283566 h 3609234"/>
                    <a:gd name="connsiteX3" fmla="*/ 3106270 w 3124671"/>
                    <a:gd name="connsiteY3" fmla="*/ 55 h 3609234"/>
                    <a:gd name="connsiteX4" fmla="*/ 2918013 w 3124671"/>
                    <a:gd name="connsiteY4" fmla="*/ 767660 h 3609234"/>
                    <a:gd name="connsiteX5" fmla="*/ 2958354 w 3124671"/>
                    <a:gd name="connsiteY5" fmla="*/ 3040213 h 3609234"/>
                    <a:gd name="connsiteX6" fmla="*/ 3106270 w 3124671"/>
                    <a:gd name="connsiteY6" fmla="*/ 3590420 h 3609234"/>
                    <a:gd name="connsiteX7" fmla="*/ 2339789 w 3124671"/>
                    <a:gd name="connsiteY7" fmla="*/ 3416730 h 3609234"/>
                    <a:gd name="connsiteX8" fmla="*/ 1048872 w 3124671"/>
                    <a:gd name="connsiteY8" fmla="*/ 3416731 h 3609234"/>
                    <a:gd name="connsiteX9" fmla="*/ 0 w 3124671"/>
                    <a:gd name="connsiteY9" fmla="*/ 3590420 h 3609234"/>
                    <a:gd name="connsiteX10" fmla="*/ 363070 w 3124671"/>
                    <a:gd name="connsiteY10" fmla="*/ 2609907 h 3609234"/>
                    <a:gd name="connsiteX11" fmla="*/ 268942 w 3124671"/>
                    <a:gd name="connsiteY11" fmla="*/ 686976 h 3609234"/>
                    <a:gd name="connsiteX12" fmla="*/ 0 w 3124671"/>
                    <a:gd name="connsiteY12" fmla="*/ 55 h 3609234"/>
                    <a:gd name="connsiteX0" fmla="*/ 0 w 3124671"/>
                    <a:gd name="connsiteY0" fmla="*/ 55 h 3609234"/>
                    <a:gd name="connsiteX1" fmla="*/ 874059 w 3124671"/>
                    <a:gd name="connsiteY1" fmla="*/ 216329 h 3609234"/>
                    <a:gd name="connsiteX2" fmla="*/ 2541494 w 3124671"/>
                    <a:gd name="connsiteY2" fmla="*/ 283566 h 3609234"/>
                    <a:gd name="connsiteX3" fmla="*/ 3106270 w 3124671"/>
                    <a:gd name="connsiteY3" fmla="*/ 55 h 3609234"/>
                    <a:gd name="connsiteX4" fmla="*/ 2918013 w 3124671"/>
                    <a:gd name="connsiteY4" fmla="*/ 767660 h 3609234"/>
                    <a:gd name="connsiteX5" fmla="*/ 2958354 w 3124671"/>
                    <a:gd name="connsiteY5" fmla="*/ 2757824 h 3609234"/>
                    <a:gd name="connsiteX6" fmla="*/ 3106270 w 3124671"/>
                    <a:gd name="connsiteY6" fmla="*/ 3590420 h 3609234"/>
                    <a:gd name="connsiteX7" fmla="*/ 2339789 w 3124671"/>
                    <a:gd name="connsiteY7" fmla="*/ 3416730 h 3609234"/>
                    <a:gd name="connsiteX8" fmla="*/ 1048872 w 3124671"/>
                    <a:gd name="connsiteY8" fmla="*/ 3416731 h 3609234"/>
                    <a:gd name="connsiteX9" fmla="*/ 0 w 3124671"/>
                    <a:gd name="connsiteY9" fmla="*/ 3590420 h 3609234"/>
                    <a:gd name="connsiteX10" fmla="*/ 363070 w 3124671"/>
                    <a:gd name="connsiteY10" fmla="*/ 2609907 h 3609234"/>
                    <a:gd name="connsiteX11" fmla="*/ 268942 w 3124671"/>
                    <a:gd name="connsiteY11" fmla="*/ 686976 h 3609234"/>
                    <a:gd name="connsiteX12" fmla="*/ 0 w 3124671"/>
                    <a:gd name="connsiteY12" fmla="*/ 55 h 3609234"/>
                    <a:gd name="connsiteX0" fmla="*/ 0 w 3123217"/>
                    <a:gd name="connsiteY0" fmla="*/ 55 h 3609234"/>
                    <a:gd name="connsiteX1" fmla="*/ 874059 w 3123217"/>
                    <a:gd name="connsiteY1" fmla="*/ 216329 h 3609234"/>
                    <a:gd name="connsiteX2" fmla="*/ 2541494 w 3123217"/>
                    <a:gd name="connsiteY2" fmla="*/ 283566 h 3609234"/>
                    <a:gd name="connsiteX3" fmla="*/ 3106270 w 3123217"/>
                    <a:gd name="connsiteY3" fmla="*/ 55 h 3609234"/>
                    <a:gd name="connsiteX4" fmla="*/ 2891118 w 3123217"/>
                    <a:gd name="connsiteY4" fmla="*/ 821448 h 3609234"/>
                    <a:gd name="connsiteX5" fmla="*/ 2958354 w 3123217"/>
                    <a:gd name="connsiteY5" fmla="*/ 2757824 h 3609234"/>
                    <a:gd name="connsiteX6" fmla="*/ 3106270 w 3123217"/>
                    <a:gd name="connsiteY6" fmla="*/ 3590420 h 3609234"/>
                    <a:gd name="connsiteX7" fmla="*/ 2339789 w 3123217"/>
                    <a:gd name="connsiteY7" fmla="*/ 3416730 h 3609234"/>
                    <a:gd name="connsiteX8" fmla="*/ 1048872 w 3123217"/>
                    <a:gd name="connsiteY8" fmla="*/ 3416731 h 3609234"/>
                    <a:gd name="connsiteX9" fmla="*/ 0 w 3123217"/>
                    <a:gd name="connsiteY9" fmla="*/ 3590420 h 3609234"/>
                    <a:gd name="connsiteX10" fmla="*/ 363070 w 3123217"/>
                    <a:gd name="connsiteY10" fmla="*/ 2609907 h 3609234"/>
                    <a:gd name="connsiteX11" fmla="*/ 268942 w 3123217"/>
                    <a:gd name="connsiteY11" fmla="*/ 686976 h 3609234"/>
                    <a:gd name="connsiteX12" fmla="*/ 0 w 3123217"/>
                    <a:gd name="connsiteY12" fmla="*/ 55 h 3609234"/>
                    <a:gd name="connsiteX0" fmla="*/ 0 w 3123217"/>
                    <a:gd name="connsiteY0" fmla="*/ 55 h 3609234"/>
                    <a:gd name="connsiteX1" fmla="*/ 874059 w 3123217"/>
                    <a:gd name="connsiteY1" fmla="*/ 216329 h 3609234"/>
                    <a:gd name="connsiteX2" fmla="*/ 2541494 w 3123217"/>
                    <a:gd name="connsiteY2" fmla="*/ 283566 h 3609234"/>
                    <a:gd name="connsiteX3" fmla="*/ 3106270 w 3123217"/>
                    <a:gd name="connsiteY3" fmla="*/ 55 h 3609234"/>
                    <a:gd name="connsiteX4" fmla="*/ 2891118 w 3123217"/>
                    <a:gd name="connsiteY4" fmla="*/ 821448 h 3609234"/>
                    <a:gd name="connsiteX5" fmla="*/ 2958354 w 3123217"/>
                    <a:gd name="connsiteY5" fmla="*/ 2757824 h 3609234"/>
                    <a:gd name="connsiteX6" fmla="*/ 3106270 w 3123217"/>
                    <a:gd name="connsiteY6" fmla="*/ 3590420 h 3609234"/>
                    <a:gd name="connsiteX7" fmla="*/ 2339789 w 3123217"/>
                    <a:gd name="connsiteY7" fmla="*/ 3416730 h 3609234"/>
                    <a:gd name="connsiteX8" fmla="*/ 1048872 w 3123217"/>
                    <a:gd name="connsiteY8" fmla="*/ 3416731 h 3609234"/>
                    <a:gd name="connsiteX9" fmla="*/ 0 w 3123217"/>
                    <a:gd name="connsiteY9" fmla="*/ 3590420 h 3609234"/>
                    <a:gd name="connsiteX10" fmla="*/ 363070 w 3123217"/>
                    <a:gd name="connsiteY10" fmla="*/ 2609907 h 3609234"/>
                    <a:gd name="connsiteX11" fmla="*/ 268942 w 3123217"/>
                    <a:gd name="connsiteY11" fmla="*/ 686976 h 3609234"/>
                    <a:gd name="connsiteX12" fmla="*/ 0 w 3123217"/>
                    <a:gd name="connsiteY12" fmla="*/ 55 h 3609234"/>
                    <a:gd name="connsiteX0" fmla="*/ 0 w 3123217"/>
                    <a:gd name="connsiteY0" fmla="*/ 55 h 3609234"/>
                    <a:gd name="connsiteX1" fmla="*/ 874059 w 3123217"/>
                    <a:gd name="connsiteY1" fmla="*/ 216329 h 3609234"/>
                    <a:gd name="connsiteX2" fmla="*/ 2541494 w 3123217"/>
                    <a:gd name="connsiteY2" fmla="*/ 283566 h 3609234"/>
                    <a:gd name="connsiteX3" fmla="*/ 3106270 w 3123217"/>
                    <a:gd name="connsiteY3" fmla="*/ 55 h 3609234"/>
                    <a:gd name="connsiteX4" fmla="*/ 2891118 w 3123217"/>
                    <a:gd name="connsiteY4" fmla="*/ 821448 h 3609234"/>
                    <a:gd name="connsiteX5" fmla="*/ 2958354 w 3123217"/>
                    <a:gd name="connsiteY5" fmla="*/ 2757824 h 3609234"/>
                    <a:gd name="connsiteX6" fmla="*/ 3106270 w 3123217"/>
                    <a:gd name="connsiteY6" fmla="*/ 3590420 h 3609234"/>
                    <a:gd name="connsiteX7" fmla="*/ 2339789 w 3123217"/>
                    <a:gd name="connsiteY7" fmla="*/ 3416730 h 3609234"/>
                    <a:gd name="connsiteX8" fmla="*/ 1048872 w 3123217"/>
                    <a:gd name="connsiteY8" fmla="*/ 3416731 h 3609234"/>
                    <a:gd name="connsiteX9" fmla="*/ 0 w 3123217"/>
                    <a:gd name="connsiteY9" fmla="*/ 3590420 h 3609234"/>
                    <a:gd name="connsiteX10" fmla="*/ 331254 w 3123217"/>
                    <a:gd name="connsiteY10" fmla="*/ 2597610 h 3609234"/>
                    <a:gd name="connsiteX11" fmla="*/ 268942 w 3123217"/>
                    <a:gd name="connsiteY11" fmla="*/ 686976 h 3609234"/>
                    <a:gd name="connsiteX12" fmla="*/ 0 w 3123217"/>
                    <a:gd name="connsiteY12" fmla="*/ 55 h 3609234"/>
                    <a:gd name="connsiteX0" fmla="*/ 0 w 3123217"/>
                    <a:gd name="connsiteY0" fmla="*/ 55 h 3609234"/>
                    <a:gd name="connsiteX1" fmla="*/ 874059 w 3123217"/>
                    <a:gd name="connsiteY1" fmla="*/ 216329 h 3609234"/>
                    <a:gd name="connsiteX2" fmla="*/ 2541494 w 3123217"/>
                    <a:gd name="connsiteY2" fmla="*/ 283566 h 3609234"/>
                    <a:gd name="connsiteX3" fmla="*/ 3106270 w 3123217"/>
                    <a:gd name="connsiteY3" fmla="*/ 55 h 3609234"/>
                    <a:gd name="connsiteX4" fmla="*/ 2891118 w 3123217"/>
                    <a:gd name="connsiteY4" fmla="*/ 821448 h 3609234"/>
                    <a:gd name="connsiteX5" fmla="*/ 2958354 w 3123217"/>
                    <a:gd name="connsiteY5" fmla="*/ 2757824 h 3609234"/>
                    <a:gd name="connsiteX6" fmla="*/ 3106270 w 3123217"/>
                    <a:gd name="connsiteY6" fmla="*/ 3590420 h 3609234"/>
                    <a:gd name="connsiteX7" fmla="*/ 2339789 w 3123217"/>
                    <a:gd name="connsiteY7" fmla="*/ 3416730 h 3609234"/>
                    <a:gd name="connsiteX8" fmla="*/ 1048872 w 3123217"/>
                    <a:gd name="connsiteY8" fmla="*/ 3416731 h 3609234"/>
                    <a:gd name="connsiteX9" fmla="*/ 0 w 3123217"/>
                    <a:gd name="connsiteY9" fmla="*/ 3590420 h 3609234"/>
                    <a:gd name="connsiteX10" fmla="*/ 331254 w 3123217"/>
                    <a:gd name="connsiteY10" fmla="*/ 2597610 h 3609234"/>
                    <a:gd name="connsiteX11" fmla="*/ 268942 w 3123217"/>
                    <a:gd name="connsiteY11" fmla="*/ 686976 h 3609234"/>
                    <a:gd name="connsiteX12" fmla="*/ 0 w 3123217"/>
                    <a:gd name="connsiteY12" fmla="*/ 55 h 3609234"/>
                    <a:gd name="connsiteX0" fmla="*/ 0 w 3123217"/>
                    <a:gd name="connsiteY0" fmla="*/ 55 h 3609234"/>
                    <a:gd name="connsiteX1" fmla="*/ 874059 w 3123217"/>
                    <a:gd name="connsiteY1" fmla="*/ 216329 h 3609234"/>
                    <a:gd name="connsiteX2" fmla="*/ 2541494 w 3123217"/>
                    <a:gd name="connsiteY2" fmla="*/ 283566 h 3609234"/>
                    <a:gd name="connsiteX3" fmla="*/ 3106270 w 3123217"/>
                    <a:gd name="connsiteY3" fmla="*/ 55 h 3609234"/>
                    <a:gd name="connsiteX4" fmla="*/ 2891118 w 3123217"/>
                    <a:gd name="connsiteY4" fmla="*/ 821448 h 3609234"/>
                    <a:gd name="connsiteX5" fmla="*/ 2958354 w 3123217"/>
                    <a:gd name="connsiteY5" fmla="*/ 2757824 h 3609234"/>
                    <a:gd name="connsiteX6" fmla="*/ 3106270 w 3123217"/>
                    <a:gd name="connsiteY6" fmla="*/ 3590420 h 3609234"/>
                    <a:gd name="connsiteX7" fmla="*/ 2339789 w 3123217"/>
                    <a:gd name="connsiteY7" fmla="*/ 3416730 h 3609234"/>
                    <a:gd name="connsiteX8" fmla="*/ 1048872 w 3123217"/>
                    <a:gd name="connsiteY8" fmla="*/ 3416731 h 3609234"/>
                    <a:gd name="connsiteX9" fmla="*/ 0 w 3123217"/>
                    <a:gd name="connsiteY9" fmla="*/ 3590420 h 3609234"/>
                    <a:gd name="connsiteX10" fmla="*/ 331254 w 3123217"/>
                    <a:gd name="connsiteY10" fmla="*/ 2597610 h 3609234"/>
                    <a:gd name="connsiteX11" fmla="*/ 300758 w 3123217"/>
                    <a:gd name="connsiteY11" fmla="*/ 662383 h 3609234"/>
                    <a:gd name="connsiteX12" fmla="*/ 0 w 3123217"/>
                    <a:gd name="connsiteY12" fmla="*/ 55 h 3609234"/>
                    <a:gd name="connsiteX0" fmla="*/ 0 w 3123217"/>
                    <a:gd name="connsiteY0" fmla="*/ 55 h 3609234"/>
                    <a:gd name="connsiteX1" fmla="*/ 874059 w 3123217"/>
                    <a:gd name="connsiteY1" fmla="*/ 216329 h 3609234"/>
                    <a:gd name="connsiteX2" fmla="*/ 2541494 w 3123217"/>
                    <a:gd name="connsiteY2" fmla="*/ 283566 h 3609234"/>
                    <a:gd name="connsiteX3" fmla="*/ 3106270 w 3123217"/>
                    <a:gd name="connsiteY3" fmla="*/ 55 h 3609234"/>
                    <a:gd name="connsiteX4" fmla="*/ 2891118 w 3123217"/>
                    <a:gd name="connsiteY4" fmla="*/ 821448 h 3609234"/>
                    <a:gd name="connsiteX5" fmla="*/ 2958354 w 3123217"/>
                    <a:gd name="connsiteY5" fmla="*/ 2757824 h 3609234"/>
                    <a:gd name="connsiteX6" fmla="*/ 3106270 w 3123217"/>
                    <a:gd name="connsiteY6" fmla="*/ 3590420 h 3609234"/>
                    <a:gd name="connsiteX7" fmla="*/ 2339789 w 3123217"/>
                    <a:gd name="connsiteY7" fmla="*/ 3416730 h 3609234"/>
                    <a:gd name="connsiteX8" fmla="*/ 1048872 w 3123217"/>
                    <a:gd name="connsiteY8" fmla="*/ 3416731 h 3609234"/>
                    <a:gd name="connsiteX9" fmla="*/ 0 w 3123217"/>
                    <a:gd name="connsiteY9" fmla="*/ 3590420 h 3609234"/>
                    <a:gd name="connsiteX10" fmla="*/ 331254 w 3123217"/>
                    <a:gd name="connsiteY10" fmla="*/ 2597610 h 3609234"/>
                    <a:gd name="connsiteX11" fmla="*/ 300758 w 3123217"/>
                    <a:gd name="connsiteY11" fmla="*/ 662383 h 3609234"/>
                    <a:gd name="connsiteX12" fmla="*/ 0 w 3123217"/>
                    <a:gd name="connsiteY12" fmla="*/ 55 h 3609234"/>
                    <a:gd name="connsiteX0" fmla="*/ 0 w 3123217"/>
                    <a:gd name="connsiteY0" fmla="*/ 55 h 3609234"/>
                    <a:gd name="connsiteX1" fmla="*/ 874059 w 3123217"/>
                    <a:gd name="connsiteY1" fmla="*/ 216329 h 3609234"/>
                    <a:gd name="connsiteX2" fmla="*/ 2541494 w 3123217"/>
                    <a:gd name="connsiteY2" fmla="*/ 283566 h 3609234"/>
                    <a:gd name="connsiteX3" fmla="*/ 3106270 w 3123217"/>
                    <a:gd name="connsiteY3" fmla="*/ 55 h 3609234"/>
                    <a:gd name="connsiteX4" fmla="*/ 2891118 w 3123217"/>
                    <a:gd name="connsiteY4" fmla="*/ 821448 h 3609234"/>
                    <a:gd name="connsiteX5" fmla="*/ 2958354 w 3123217"/>
                    <a:gd name="connsiteY5" fmla="*/ 2757824 h 3609234"/>
                    <a:gd name="connsiteX6" fmla="*/ 3106270 w 3123217"/>
                    <a:gd name="connsiteY6" fmla="*/ 3590420 h 3609234"/>
                    <a:gd name="connsiteX7" fmla="*/ 2339789 w 3123217"/>
                    <a:gd name="connsiteY7" fmla="*/ 3416730 h 3609234"/>
                    <a:gd name="connsiteX8" fmla="*/ 1048872 w 3123217"/>
                    <a:gd name="connsiteY8" fmla="*/ 3416731 h 3609234"/>
                    <a:gd name="connsiteX9" fmla="*/ 0 w 3123217"/>
                    <a:gd name="connsiteY9" fmla="*/ 3590420 h 3609234"/>
                    <a:gd name="connsiteX10" fmla="*/ 331254 w 3123217"/>
                    <a:gd name="connsiteY10" fmla="*/ 2597610 h 3609234"/>
                    <a:gd name="connsiteX11" fmla="*/ 300758 w 3123217"/>
                    <a:gd name="connsiteY11" fmla="*/ 662383 h 3609234"/>
                    <a:gd name="connsiteX12" fmla="*/ 0 w 3123217"/>
                    <a:gd name="connsiteY12" fmla="*/ 55 h 3609234"/>
                    <a:gd name="connsiteX0" fmla="*/ 137869 w 3123217"/>
                    <a:gd name="connsiteY0" fmla="*/ 12296 h 3609179"/>
                    <a:gd name="connsiteX1" fmla="*/ 874059 w 3123217"/>
                    <a:gd name="connsiteY1" fmla="*/ 216274 h 3609179"/>
                    <a:gd name="connsiteX2" fmla="*/ 2541494 w 3123217"/>
                    <a:gd name="connsiteY2" fmla="*/ 283511 h 3609179"/>
                    <a:gd name="connsiteX3" fmla="*/ 3106270 w 3123217"/>
                    <a:gd name="connsiteY3" fmla="*/ 0 h 3609179"/>
                    <a:gd name="connsiteX4" fmla="*/ 2891118 w 3123217"/>
                    <a:gd name="connsiteY4" fmla="*/ 821393 h 3609179"/>
                    <a:gd name="connsiteX5" fmla="*/ 2958354 w 3123217"/>
                    <a:gd name="connsiteY5" fmla="*/ 2757769 h 3609179"/>
                    <a:gd name="connsiteX6" fmla="*/ 3106270 w 3123217"/>
                    <a:gd name="connsiteY6" fmla="*/ 3590365 h 3609179"/>
                    <a:gd name="connsiteX7" fmla="*/ 2339789 w 3123217"/>
                    <a:gd name="connsiteY7" fmla="*/ 3416675 h 3609179"/>
                    <a:gd name="connsiteX8" fmla="*/ 1048872 w 3123217"/>
                    <a:gd name="connsiteY8" fmla="*/ 3416676 h 3609179"/>
                    <a:gd name="connsiteX9" fmla="*/ 0 w 3123217"/>
                    <a:gd name="connsiteY9" fmla="*/ 3590365 h 3609179"/>
                    <a:gd name="connsiteX10" fmla="*/ 331254 w 3123217"/>
                    <a:gd name="connsiteY10" fmla="*/ 2597555 h 3609179"/>
                    <a:gd name="connsiteX11" fmla="*/ 300758 w 3123217"/>
                    <a:gd name="connsiteY11" fmla="*/ 662328 h 3609179"/>
                    <a:gd name="connsiteX12" fmla="*/ 137869 w 3123217"/>
                    <a:gd name="connsiteY12" fmla="*/ 12296 h 3609179"/>
                    <a:gd name="connsiteX0" fmla="*/ 42421 w 3027769"/>
                    <a:gd name="connsiteY0" fmla="*/ 12296 h 3609179"/>
                    <a:gd name="connsiteX1" fmla="*/ 778611 w 3027769"/>
                    <a:gd name="connsiteY1" fmla="*/ 216274 h 3609179"/>
                    <a:gd name="connsiteX2" fmla="*/ 2446046 w 3027769"/>
                    <a:gd name="connsiteY2" fmla="*/ 283511 h 3609179"/>
                    <a:gd name="connsiteX3" fmla="*/ 3010822 w 3027769"/>
                    <a:gd name="connsiteY3" fmla="*/ 0 h 3609179"/>
                    <a:gd name="connsiteX4" fmla="*/ 2795670 w 3027769"/>
                    <a:gd name="connsiteY4" fmla="*/ 821393 h 3609179"/>
                    <a:gd name="connsiteX5" fmla="*/ 2862906 w 3027769"/>
                    <a:gd name="connsiteY5" fmla="*/ 2757769 h 3609179"/>
                    <a:gd name="connsiteX6" fmla="*/ 3010822 w 3027769"/>
                    <a:gd name="connsiteY6" fmla="*/ 3590365 h 3609179"/>
                    <a:gd name="connsiteX7" fmla="*/ 2244341 w 3027769"/>
                    <a:gd name="connsiteY7" fmla="*/ 3416675 h 3609179"/>
                    <a:gd name="connsiteX8" fmla="*/ 953424 w 3027769"/>
                    <a:gd name="connsiteY8" fmla="*/ 3416676 h 3609179"/>
                    <a:gd name="connsiteX9" fmla="*/ 0 w 3027769"/>
                    <a:gd name="connsiteY9" fmla="*/ 3479698 h 3609179"/>
                    <a:gd name="connsiteX10" fmla="*/ 235806 w 3027769"/>
                    <a:gd name="connsiteY10" fmla="*/ 2597555 h 3609179"/>
                    <a:gd name="connsiteX11" fmla="*/ 205310 w 3027769"/>
                    <a:gd name="connsiteY11" fmla="*/ 662328 h 3609179"/>
                    <a:gd name="connsiteX12" fmla="*/ 42421 w 3027769"/>
                    <a:gd name="connsiteY12" fmla="*/ 12296 h 3609179"/>
                    <a:gd name="connsiteX0" fmla="*/ 42421 w 3027769"/>
                    <a:gd name="connsiteY0" fmla="*/ 12296 h 3609179"/>
                    <a:gd name="connsiteX1" fmla="*/ 778611 w 3027769"/>
                    <a:gd name="connsiteY1" fmla="*/ 216274 h 3609179"/>
                    <a:gd name="connsiteX2" fmla="*/ 2446046 w 3027769"/>
                    <a:gd name="connsiteY2" fmla="*/ 283511 h 3609179"/>
                    <a:gd name="connsiteX3" fmla="*/ 3010822 w 3027769"/>
                    <a:gd name="connsiteY3" fmla="*/ 0 h 3609179"/>
                    <a:gd name="connsiteX4" fmla="*/ 2795670 w 3027769"/>
                    <a:gd name="connsiteY4" fmla="*/ 821393 h 3609179"/>
                    <a:gd name="connsiteX5" fmla="*/ 2862906 w 3027769"/>
                    <a:gd name="connsiteY5" fmla="*/ 2757769 h 3609179"/>
                    <a:gd name="connsiteX6" fmla="*/ 3010822 w 3027769"/>
                    <a:gd name="connsiteY6" fmla="*/ 3590365 h 3609179"/>
                    <a:gd name="connsiteX7" fmla="*/ 2244341 w 3027769"/>
                    <a:gd name="connsiteY7" fmla="*/ 3416675 h 3609179"/>
                    <a:gd name="connsiteX8" fmla="*/ 953424 w 3027769"/>
                    <a:gd name="connsiteY8" fmla="*/ 3416676 h 3609179"/>
                    <a:gd name="connsiteX9" fmla="*/ 0 w 3027769"/>
                    <a:gd name="connsiteY9" fmla="*/ 3479698 h 3609179"/>
                    <a:gd name="connsiteX10" fmla="*/ 235806 w 3027769"/>
                    <a:gd name="connsiteY10" fmla="*/ 2597555 h 3609179"/>
                    <a:gd name="connsiteX11" fmla="*/ 205310 w 3027769"/>
                    <a:gd name="connsiteY11" fmla="*/ 662328 h 3609179"/>
                    <a:gd name="connsiteX12" fmla="*/ 42421 w 3027769"/>
                    <a:gd name="connsiteY12" fmla="*/ 12296 h 3609179"/>
                    <a:gd name="connsiteX0" fmla="*/ 42421 w 3027769"/>
                    <a:gd name="connsiteY0" fmla="*/ 12296 h 3609179"/>
                    <a:gd name="connsiteX1" fmla="*/ 916480 w 3027769"/>
                    <a:gd name="connsiteY1" fmla="*/ 191681 h 3609179"/>
                    <a:gd name="connsiteX2" fmla="*/ 2446046 w 3027769"/>
                    <a:gd name="connsiteY2" fmla="*/ 283511 h 3609179"/>
                    <a:gd name="connsiteX3" fmla="*/ 3010822 w 3027769"/>
                    <a:gd name="connsiteY3" fmla="*/ 0 h 3609179"/>
                    <a:gd name="connsiteX4" fmla="*/ 2795670 w 3027769"/>
                    <a:gd name="connsiteY4" fmla="*/ 821393 h 3609179"/>
                    <a:gd name="connsiteX5" fmla="*/ 2862906 w 3027769"/>
                    <a:gd name="connsiteY5" fmla="*/ 2757769 h 3609179"/>
                    <a:gd name="connsiteX6" fmla="*/ 3010822 w 3027769"/>
                    <a:gd name="connsiteY6" fmla="*/ 3590365 h 3609179"/>
                    <a:gd name="connsiteX7" fmla="*/ 2244341 w 3027769"/>
                    <a:gd name="connsiteY7" fmla="*/ 3416675 h 3609179"/>
                    <a:gd name="connsiteX8" fmla="*/ 953424 w 3027769"/>
                    <a:gd name="connsiteY8" fmla="*/ 3416676 h 3609179"/>
                    <a:gd name="connsiteX9" fmla="*/ 0 w 3027769"/>
                    <a:gd name="connsiteY9" fmla="*/ 3479698 h 3609179"/>
                    <a:gd name="connsiteX10" fmla="*/ 235806 w 3027769"/>
                    <a:gd name="connsiteY10" fmla="*/ 2597555 h 3609179"/>
                    <a:gd name="connsiteX11" fmla="*/ 205310 w 3027769"/>
                    <a:gd name="connsiteY11" fmla="*/ 662328 h 3609179"/>
                    <a:gd name="connsiteX12" fmla="*/ 42421 w 3027769"/>
                    <a:gd name="connsiteY12" fmla="*/ 12296 h 3609179"/>
                    <a:gd name="connsiteX0" fmla="*/ 42421 w 3027769"/>
                    <a:gd name="connsiteY0" fmla="*/ 12296 h 3609179"/>
                    <a:gd name="connsiteX1" fmla="*/ 916480 w 3027769"/>
                    <a:gd name="connsiteY1" fmla="*/ 191681 h 3609179"/>
                    <a:gd name="connsiteX2" fmla="*/ 2446046 w 3027769"/>
                    <a:gd name="connsiteY2" fmla="*/ 283511 h 3609179"/>
                    <a:gd name="connsiteX3" fmla="*/ 3010822 w 3027769"/>
                    <a:gd name="connsiteY3" fmla="*/ 0 h 3609179"/>
                    <a:gd name="connsiteX4" fmla="*/ 2795670 w 3027769"/>
                    <a:gd name="connsiteY4" fmla="*/ 821393 h 3609179"/>
                    <a:gd name="connsiteX5" fmla="*/ 2862906 w 3027769"/>
                    <a:gd name="connsiteY5" fmla="*/ 2757769 h 3609179"/>
                    <a:gd name="connsiteX6" fmla="*/ 3010822 w 3027769"/>
                    <a:gd name="connsiteY6" fmla="*/ 3590365 h 3609179"/>
                    <a:gd name="connsiteX7" fmla="*/ 2244341 w 3027769"/>
                    <a:gd name="connsiteY7" fmla="*/ 3416675 h 3609179"/>
                    <a:gd name="connsiteX8" fmla="*/ 953424 w 3027769"/>
                    <a:gd name="connsiteY8" fmla="*/ 3416676 h 3609179"/>
                    <a:gd name="connsiteX9" fmla="*/ 0 w 3027769"/>
                    <a:gd name="connsiteY9" fmla="*/ 3479698 h 3609179"/>
                    <a:gd name="connsiteX10" fmla="*/ 235806 w 3027769"/>
                    <a:gd name="connsiteY10" fmla="*/ 2597555 h 3609179"/>
                    <a:gd name="connsiteX11" fmla="*/ 205310 w 3027769"/>
                    <a:gd name="connsiteY11" fmla="*/ 662328 h 3609179"/>
                    <a:gd name="connsiteX12" fmla="*/ 42421 w 3027769"/>
                    <a:gd name="connsiteY12" fmla="*/ 12296 h 3609179"/>
                    <a:gd name="connsiteX0" fmla="*/ 42421 w 3027769"/>
                    <a:gd name="connsiteY0" fmla="*/ 12296 h 3609179"/>
                    <a:gd name="connsiteX1" fmla="*/ 916480 w 3027769"/>
                    <a:gd name="connsiteY1" fmla="*/ 191681 h 3609179"/>
                    <a:gd name="connsiteX2" fmla="*/ 2446046 w 3027769"/>
                    <a:gd name="connsiteY2" fmla="*/ 283511 h 3609179"/>
                    <a:gd name="connsiteX3" fmla="*/ 3010822 w 3027769"/>
                    <a:gd name="connsiteY3" fmla="*/ 0 h 3609179"/>
                    <a:gd name="connsiteX4" fmla="*/ 2795670 w 3027769"/>
                    <a:gd name="connsiteY4" fmla="*/ 821393 h 3609179"/>
                    <a:gd name="connsiteX5" fmla="*/ 2862906 w 3027769"/>
                    <a:gd name="connsiteY5" fmla="*/ 2757769 h 3609179"/>
                    <a:gd name="connsiteX6" fmla="*/ 3010822 w 3027769"/>
                    <a:gd name="connsiteY6" fmla="*/ 3590365 h 3609179"/>
                    <a:gd name="connsiteX7" fmla="*/ 2244341 w 3027769"/>
                    <a:gd name="connsiteY7" fmla="*/ 3416675 h 3609179"/>
                    <a:gd name="connsiteX8" fmla="*/ 953424 w 3027769"/>
                    <a:gd name="connsiteY8" fmla="*/ 3416676 h 3609179"/>
                    <a:gd name="connsiteX9" fmla="*/ 0 w 3027769"/>
                    <a:gd name="connsiteY9" fmla="*/ 3479698 h 3609179"/>
                    <a:gd name="connsiteX10" fmla="*/ 235806 w 3027769"/>
                    <a:gd name="connsiteY10" fmla="*/ 2597555 h 3609179"/>
                    <a:gd name="connsiteX11" fmla="*/ 205310 w 3027769"/>
                    <a:gd name="connsiteY11" fmla="*/ 662328 h 3609179"/>
                    <a:gd name="connsiteX12" fmla="*/ 42421 w 3027769"/>
                    <a:gd name="connsiteY12" fmla="*/ 12296 h 3609179"/>
                    <a:gd name="connsiteX0" fmla="*/ 42421 w 3027769"/>
                    <a:gd name="connsiteY0" fmla="*/ 12296 h 3609179"/>
                    <a:gd name="connsiteX1" fmla="*/ 916480 w 3027769"/>
                    <a:gd name="connsiteY1" fmla="*/ 191681 h 3609179"/>
                    <a:gd name="connsiteX2" fmla="*/ 2393020 w 3027769"/>
                    <a:gd name="connsiteY2" fmla="*/ 209733 h 3609179"/>
                    <a:gd name="connsiteX3" fmla="*/ 3010822 w 3027769"/>
                    <a:gd name="connsiteY3" fmla="*/ 0 h 3609179"/>
                    <a:gd name="connsiteX4" fmla="*/ 2795670 w 3027769"/>
                    <a:gd name="connsiteY4" fmla="*/ 821393 h 3609179"/>
                    <a:gd name="connsiteX5" fmla="*/ 2862906 w 3027769"/>
                    <a:gd name="connsiteY5" fmla="*/ 2757769 h 3609179"/>
                    <a:gd name="connsiteX6" fmla="*/ 3010822 w 3027769"/>
                    <a:gd name="connsiteY6" fmla="*/ 3590365 h 3609179"/>
                    <a:gd name="connsiteX7" fmla="*/ 2244341 w 3027769"/>
                    <a:gd name="connsiteY7" fmla="*/ 3416675 h 3609179"/>
                    <a:gd name="connsiteX8" fmla="*/ 953424 w 3027769"/>
                    <a:gd name="connsiteY8" fmla="*/ 3416676 h 3609179"/>
                    <a:gd name="connsiteX9" fmla="*/ 0 w 3027769"/>
                    <a:gd name="connsiteY9" fmla="*/ 3479698 h 3609179"/>
                    <a:gd name="connsiteX10" fmla="*/ 235806 w 3027769"/>
                    <a:gd name="connsiteY10" fmla="*/ 2597555 h 3609179"/>
                    <a:gd name="connsiteX11" fmla="*/ 205310 w 3027769"/>
                    <a:gd name="connsiteY11" fmla="*/ 662328 h 3609179"/>
                    <a:gd name="connsiteX12" fmla="*/ 42421 w 3027769"/>
                    <a:gd name="connsiteY12" fmla="*/ 12296 h 3609179"/>
                    <a:gd name="connsiteX0" fmla="*/ 42421 w 3010822"/>
                    <a:gd name="connsiteY0" fmla="*/ 12296 h 3609179"/>
                    <a:gd name="connsiteX1" fmla="*/ 916480 w 3010822"/>
                    <a:gd name="connsiteY1" fmla="*/ 191681 h 3609179"/>
                    <a:gd name="connsiteX2" fmla="*/ 2393020 w 3010822"/>
                    <a:gd name="connsiteY2" fmla="*/ 209733 h 3609179"/>
                    <a:gd name="connsiteX3" fmla="*/ 3010822 w 3010822"/>
                    <a:gd name="connsiteY3" fmla="*/ 0 h 3609179"/>
                    <a:gd name="connsiteX4" fmla="*/ 2795670 w 3010822"/>
                    <a:gd name="connsiteY4" fmla="*/ 821393 h 3609179"/>
                    <a:gd name="connsiteX5" fmla="*/ 2862906 w 3010822"/>
                    <a:gd name="connsiteY5" fmla="*/ 2757769 h 3609179"/>
                    <a:gd name="connsiteX6" fmla="*/ 3010822 w 3010822"/>
                    <a:gd name="connsiteY6" fmla="*/ 3590365 h 3609179"/>
                    <a:gd name="connsiteX7" fmla="*/ 2244341 w 3010822"/>
                    <a:gd name="connsiteY7" fmla="*/ 3416675 h 3609179"/>
                    <a:gd name="connsiteX8" fmla="*/ 953424 w 3010822"/>
                    <a:gd name="connsiteY8" fmla="*/ 3416676 h 3609179"/>
                    <a:gd name="connsiteX9" fmla="*/ 0 w 3010822"/>
                    <a:gd name="connsiteY9" fmla="*/ 3479698 h 3609179"/>
                    <a:gd name="connsiteX10" fmla="*/ 235806 w 3010822"/>
                    <a:gd name="connsiteY10" fmla="*/ 2597555 h 3609179"/>
                    <a:gd name="connsiteX11" fmla="*/ 205310 w 3010822"/>
                    <a:gd name="connsiteY11" fmla="*/ 662328 h 3609179"/>
                    <a:gd name="connsiteX12" fmla="*/ 42421 w 3010822"/>
                    <a:gd name="connsiteY12" fmla="*/ 12296 h 3609179"/>
                    <a:gd name="connsiteX0" fmla="*/ 42421 w 3010822"/>
                    <a:gd name="connsiteY0" fmla="*/ 98 h 3596981"/>
                    <a:gd name="connsiteX1" fmla="*/ 916480 w 3010822"/>
                    <a:gd name="connsiteY1" fmla="*/ 179483 h 3596981"/>
                    <a:gd name="connsiteX2" fmla="*/ 2393020 w 3010822"/>
                    <a:gd name="connsiteY2" fmla="*/ 197535 h 3596981"/>
                    <a:gd name="connsiteX3" fmla="*/ 2841137 w 3010822"/>
                    <a:gd name="connsiteY3" fmla="*/ 209136 h 3596981"/>
                    <a:gd name="connsiteX4" fmla="*/ 2795670 w 3010822"/>
                    <a:gd name="connsiteY4" fmla="*/ 809195 h 3596981"/>
                    <a:gd name="connsiteX5" fmla="*/ 2862906 w 3010822"/>
                    <a:gd name="connsiteY5" fmla="*/ 2745571 h 3596981"/>
                    <a:gd name="connsiteX6" fmla="*/ 3010822 w 3010822"/>
                    <a:gd name="connsiteY6" fmla="*/ 3578167 h 3596981"/>
                    <a:gd name="connsiteX7" fmla="*/ 2244341 w 3010822"/>
                    <a:gd name="connsiteY7" fmla="*/ 3404477 h 3596981"/>
                    <a:gd name="connsiteX8" fmla="*/ 953424 w 3010822"/>
                    <a:gd name="connsiteY8" fmla="*/ 3404478 h 3596981"/>
                    <a:gd name="connsiteX9" fmla="*/ 0 w 3010822"/>
                    <a:gd name="connsiteY9" fmla="*/ 3467500 h 3596981"/>
                    <a:gd name="connsiteX10" fmla="*/ 235806 w 3010822"/>
                    <a:gd name="connsiteY10" fmla="*/ 2585357 h 3596981"/>
                    <a:gd name="connsiteX11" fmla="*/ 205310 w 3010822"/>
                    <a:gd name="connsiteY11" fmla="*/ 650130 h 3596981"/>
                    <a:gd name="connsiteX12" fmla="*/ 42421 w 3010822"/>
                    <a:gd name="connsiteY12" fmla="*/ 98 h 3596981"/>
                    <a:gd name="connsiteX0" fmla="*/ 42421 w 3148691"/>
                    <a:gd name="connsiteY0" fmla="*/ 98 h 3574118"/>
                    <a:gd name="connsiteX1" fmla="*/ 916480 w 3148691"/>
                    <a:gd name="connsiteY1" fmla="*/ 179483 h 3574118"/>
                    <a:gd name="connsiteX2" fmla="*/ 2393020 w 3148691"/>
                    <a:gd name="connsiteY2" fmla="*/ 197535 h 3574118"/>
                    <a:gd name="connsiteX3" fmla="*/ 2841137 w 3148691"/>
                    <a:gd name="connsiteY3" fmla="*/ 209136 h 3574118"/>
                    <a:gd name="connsiteX4" fmla="*/ 2795670 w 3148691"/>
                    <a:gd name="connsiteY4" fmla="*/ 809195 h 3574118"/>
                    <a:gd name="connsiteX5" fmla="*/ 2862906 w 3148691"/>
                    <a:gd name="connsiteY5" fmla="*/ 2745571 h 3574118"/>
                    <a:gd name="connsiteX6" fmla="*/ 3148691 w 3148691"/>
                    <a:gd name="connsiteY6" fmla="*/ 3553575 h 3574118"/>
                    <a:gd name="connsiteX7" fmla="*/ 2244341 w 3148691"/>
                    <a:gd name="connsiteY7" fmla="*/ 3404477 h 3574118"/>
                    <a:gd name="connsiteX8" fmla="*/ 953424 w 3148691"/>
                    <a:gd name="connsiteY8" fmla="*/ 3404478 h 3574118"/>
                    <a:gd name="connsiteX9" fmla="*/ 0 w 3148691"/>
                    <a:gd name="connsiteY9" fmla="*/ 3467500 h 3574118"/>
                    <a:gd name="connsiteX10" fmla="*/ 235806 w 3148691"/>
                    <a:gd name="connsiteY10" fmla="*/ 2585357 h 3574118"/>
                    <a:gd name="connsiteX11" fmla="*/ 205310 w 3148691"/>
                    <a:gd name="connsiteY11" fmla="*/ 650130 h 3574118"/>
                    <a:gd name="connsiteX12" fmla="*/ 42421 w 3148691"/>
                    <a:gd name="connsiteY12" fmla="*/ 98 h 3574118"/>
                    <a:gd name="connsiteX0" fmla="*/ 42421 w 3148691"/>
                    <a:gd name="connsiteY0" fmla="*/ 98 h 3581862"/>
                    <a:gd name="connsiteX1" fmla="*/ 916480 w 3148691"/>
                    <a:gd name="connsiteY1" fmla="*/ 179483 h 3581862"/>
                    <a:gd name="connsiteX2" fmla="*/ 2393020 w 3148691"/>
                    <a:gd name="connsiteY2" fmla="*/ 197535 h 3581862"/>
                    <a:gd name="connsiteX3" fmla="*/ 2841137 w 3148691"/>
                    <a:gd name="connsiteY3" fmla="*/ 209136 h 3581862"/>
                    <a:gd name="connsiteX4" fmla="*/ 2795670 w 3148691"/>
                    <a:gd name="connsiteY4" fmla="*/ 809195 h 3581862"/>
                    <a:gd name="connsiteX5" fmla="*/ 2862906 w 3148691"/>
                    <a:gd name="connsiteY5" fmla="*/ 2745571 h 3581862"/>
                    <a:gd name="connsiteX6" fmla="*/ 3148691 w 3148691"/>
                    <a:gd name="connsiteY6" fmla="*/ 3553575 h 3581862"/>
                    <a:gd name="connsiteX7" fmla="*/ 2244341 w 3148691"/>
                    <a:gd name="connsiteY7" fmla="*/ 3478256 h 3581862"/>
                    <a:gd name="connsiteX8" fmla="*/ 953424 w 3148691"/>
                    <a:gd name="connsiteY8" fmla="*/ 3404478 h 3581862"/>
                    <a:gd name="connsiteX9" fmla="*/ 0 w 3148691"/>
                    <a:gd name="connsiteY9" fmla="*/ 3467500 h 3581862"/>
                    <a:gd name="connsiteX10" fmla="*/ 235806 w 3148691"/>
                    <a:gd name="connsiteY10" fmla="*/ 2585357 h 3581862"/>
                    <a:gd name="connsiteX11" fmla="*/ 205310 w 3148691"/>
                    <a:gd name="connsiteY11" fmla="*/ 650130 h 3581862"/>
                    <a:gd name="connsiteX12" fmla="*/ 42421 w 3148691"/>
                    <a:gd name="connsiteY12" fmla="*/ 98 h 3581862"/>
                    <a:gd name="connsiteX0" fmla="*/ 42421 w 3148691"/>
                    <a:gd name="connsiteY0" fmla="*/ 98 h 3581862"/>
                    <a:gd name="connsiteX1" fmla="*/ 916480 w 3148691"/>
                    <a:gd name="connsiteY1" fmla="*/ 179483 h 3581862"/>
                    <a:gd name="connsiteX2" fmla="*/ 2393020 w 3148691"/>
                    <a:gd name="connsiteY2" fmla="*/ 197535 h 3581862"/>
                    <a:gd name="connsiteX3" fmla="*/ 2841137 w 3148691"/>
                    <a:gd name="connsiteY3" fmla="*/ 209136 h 3581862"/>
                    <a:gd name="connsiteX4" fmla="*/ 2795670 w 3148691"/>
                    <a:gd name="connsiteY4" fmla="*/ 809195 h 3581862"/>
                    <a:gd name="connsiteX5" fmla="*/ 2958354 w 3148691"/>
                    <a:gd name="connsiteY5" fmla="*/ 2745571 h 3581862"/>
                    <a:gd name="connsiteX6" fmla="*/ 3148691 w 3148691"/>
                    <a:gd name="connsiteY6" fmla="*/ 3553575 h 3581862"/>
                    <a:gd name="connsiteX7" fmla="*/ 2244341 w 3148691"/>
                    <a:gd name="connsiteY7" fmla="*/ 3478256 h 3581862"/>
                    <a:gd name="connsiteX8" fmla="*/ 953424 w 3148691"/>
                    <a:gd name="connsiteY8" fmla="*/ 3404478 h 3581862"/>
                    <a:gd name="connsiteX9" fmla="*/ 0 w 3148691"/>
                    <a:gd name="connsiteY9" fmla="*/ 3467500 h 3581862"/>
                    <a:gd name="connsiteX10" fmla="*/ 235806 w 3148691"/>
                    <a:gd name="connsiteY10" fmla="*/ 2585357 h 3581862"/>
                    <a:gd name="connsiteX11" fmla="*/ 205310 w 3148691"/>
                    <a:gd name="connsiteY11" fmla="*/ 650130 h 3581862"/>
                    <a:gd name="connsiteX12" fmla="*/ 42421 w 3148691"/>
                    <a:gd name="connsiteY12" fmla="*/ 98 h 3581862"/>
                    <a:gd name="connsiteX0" fmla="*/ 42421 w 3148691"/>
                    <a:gd name="connsiteY0" fmla="*/ 98 h 3581862"/>
                    <a:gd name="connsiteX1" fmla="*/ 916480 w 3148691"/>
                    <a:gd name="connsiteY1" fmla="*/ 179483 h 3581862"/>
                    <a:gd name="connsiteX2" fmla="*/ 2393020 w 3148691"/>
                    <a:gd name="connsiteY2" fmla="*/ 197535 h 3581862"/>
                    <a:gd name="connsiteX3" fmla="*/ 2841137 w 3148691"/>
                    <a:gd name="connsiteY3" fmla="*/ 209136 h 3581862"/>
                    <a:gd name="connsiteX4" fmla="*/ 2922933 w 3148691"/>
                    <a:gd name="connsiteY4" fmla="*/ 796898 h 3581862"/>
                    <a:gd name="connsiteX5" fmla="*/ 2958354 w 3148691"/>
                    <a:gd name="connsiteY5" fmla="*/ 2745571 h 3581862"/>
                    <a:gd name="connsiteX6" fmla="*/ 3148691 w 3148691"/>
                    <a:gd name="connsiteY6" fmla="*/ 3553575 h 3581862"/>
                    <a:gd name="connsiteX7" fmla="*/ 2244341 w 3148691"/>
                    <a:gd name="connsiteY7" fmla="*/ 3478256 h 3581862"/>
                    <a:gd name="connsiteX8" fmla="*/ 953424 w 3148691"/>
                    <a:gd name="connsiteY8" fmla="*/ 3404478 h 3581862"/>
                    <a:gd name="connsiteX9" fmla="*/ 0 w 3148691"/>
                    <a:gd name="connsiteY9" fmla="*/ 3467500 h 3581862"/>
                    <a:gd name="connsiteX10" fmla="*/ 235806 w 3148691"/>
                    <a:gd name="connsiteY10" fmla="*/ 2585357 h 3581862"/>
                    <a:gd name="connsiteX11" fmla="*/ 205310 w 3148691"/>
                    <a:gd name="connsiteY11" fmla="*/ 650130 h 3581862"/>
                    <a:gd name="connsiteX12" fmla="*/ 42421 w 3148691"/>
                    <a:gd name="connsiteY12" fmla="*/ 98 h 3581862"/>
                    <a:gd name="connsiteX0" fmla="*/ 42421 w 3148691"/>
                    <a:gd name="connsiteY0" fmla="*/ 98 h 3581862"/>
                    <a:gd name="connsiteX1" fmla="*/ 916480 w 3148691"/>
                    <a:gd name="connsiteY1" fmla="*/ 179483 h 3581862"/>
                    <a:gd name="connsiteX2" fmla="*/ 2393020 w 3148691"/>
                    <a:gd name="connsiteY2" fmla="*/ 197535 h 3581862"/>
                    <a:gd name="connsiteX3" fmla="*/ 2841137 w 3148691"/>
                    <a:gd name="connsiteY3" fmla="*/ 209136 h 3581862"/>
                    <a:gd name="connsiteX4" fmla="*/ 2922933 w 3148691"/>
                    <a:gd name="connsiteY4" fmla="*/ 796898 h 3581862"/>
                    <a:gd name="connsiteX5" fmla="*/ 2958354 w 3148691"/>
                    <a:gd name="connsiteY5" fmla="*/ 2745571 h 3581862"/>
                    <a:gd name="connsiteX6" fmla="*/ 3148691 w 3148691"/>
                    <a:gd name="connsiteY6" fmla="*/ 3553575 h 3581862"/>
                    <a:gd name="connsiteX7" fmla="*/ 2244341 w 3148691"/>
                    <a:gd name="connsiteY7" fmla="*/ 3478256 h 3581862"/>
                    <a:gd name="connsiteX8" fmla="*/ 953424 w 3148691"/>
                    <a:gd name="connsiteY8" fmla="*/ 3404478 h 3581862"/>
                    <a:gd name="connsiteX9" fmla="*/ 0 w 3148691"/>
                    <a:gd name="connsiteY9" fmla="*/ 3467500 h 3581862"/>
                    <a:gd name="connsiteX10" fmla="*/ 235806 w 3148691"/>
                    <a:gd name="connsiteY10" fmla="*/ 2585357 h 3581862"/>
                    <a:gd name="connsiteX11" fmla="*/ 205310 w 3148691"/>
                    <a:gd name="connsiteY11" fmla="*/ 650130 h 3581862"/>
                    <a:gd name="connsiteX12" fmla="*/ 42421 w 3148691"/>
                    <a:gd name="connsiteY12" fmla="*/ 98 h 3581862"/>
                    <a:gd name="connsiteX0" fmla="*/ 42421 w 3148691"/>
                    <a:gd name="connsiteY0" fmla="*/ 98 h 3581862"/>
                    <a:gd name="connsiteX1" fmla="*/ 916480 w 3148691"/>
                    <a:gd name="connsiteY1" fmla="*/ 179483 h 3581862"/>
                    <a:gd name="connsiteX2" fmla="*/ 2393020 w 3148691"/>
                    <a:gd name="connsiteY2" fmla="*/ 197535 h 3581862"/>
                    <a:gd name="connsiteX3" fmla="*/ 2968401 w 3148691"/>
                    <a:gd name="connsiteY3" fmla="*/ 98469 h 3581862"/>
                    <a:gd name="connsiteX4" fmla="*/ 2922933 w 3148691"/>
                    <a:gd name="connsiteY4" fmla="*/ 796898 h 3581862"/>
                    <a:gd name="connsiteX5" fmla="*/ 2958354 w 3148691"/>
                    <a:gd name="connsiteY5" fmla="*/ 2745571 h 3581862"/>
                    <a:gd name="connsiteX6" fmla="*/ 3148691 w 3148691"/>
                    <a:gd name="connsiteY6" fmla="*/ 3553575 h 3581862"/>
                    <a:gd name="connsiteX7" fmla="*/ 2244341 w 3148691"/>
                    <a:gd name="connsiteY7" fmla="*/ 3478256 h 3581862"/>
                    <a:gd name="connsiteX8" fmla="*/ 953424 w 3148691"/>
                    <a:gd name="connsiteY8" fmla="*/ 3404478 h 3581862"/>
                    <a:gd name="connsiteX9" fmla="*/ 0 w 3148691"/>
                    <a:gd name="connsiteY9" fmla="*/ 3467500 h 3581862"/>
                    <a:gd name="connsiteX10" fmla="*/ 235806 w 3148691"/>
                    <a:gd name="connsiteY10" fmla="*/ 2585357 h 3581862"/>
                    <a:gd name="connsiteX11" fmla="*/ 205310 w 3148691"/>
                    <a:gd name="connsiteY11" fmla="*/ 650130 h 3581862"/>
                    <a:gd name="connsiteX12" fmla="*/ 42421 w 3148691"/>
                    <a:gd name="connsiteY12" fmla="*/ 98 h 3581862"/>
                    <a:gd name="connsiteX0" fmla="*/ 42421 w 3148691"/>
                    <a:gd name="connsiteY0" fmla="*/ 98 h 3581862"/>
                    <a:gd name="connsiteX1" fmla="*/ 916480 w 3148691"/>
                    <a:gd name="connsiteY1" fmla="*/ 179483 h 3581862"/>
                    <a:gd name="connsiteX2" fmla="*/ 2053650 w 3148691"/>
                    <a:gd name="connsiteY2" fmla="*/ 148349 h 3581862"/>
                    <a:gd name="connsiteX3" fmla="*/ 2968401 w 3148691"/>
                    <a:gd name="connsiteY3" fmla="*/ 98469 h 3581862"/>
                    <a:gd name="connsiteX4" fmla="*/ 2922933 w 3148691"/>
                    <a:gd name="connsiteY4" fmla="*/ 796898 h 3581862"/>
                    <a:gd name="connsiteX5" fmla="*/ 2958354 w 3148691"/>
                    <a:gd name="connsiteY5" fmla="*/ 2745571 h 3581862"/>
                    <a:gd name="connsiteX6" fmla="*/ 3148691 w 3148691"/>
                    <a:gd name="connsiteY6" fmla="*/ 3553575 h 3581862"/>
                    <a:gd name="connsiteX7" fmla="*/ 2244341 w 3148691"/>
                    <a:gd name="connsiteY7" fmla="*/ 3478256 h 3581862"/>
                    <a:gd name="connsiteX8" fmla="*/ 953424 w 3148691"/>
                    <a:gd name="connsiteY8" fmla="*/ 3404478 h 3581862"/>
                    <a:gd name="connsiteX9" fmla="*/ 0 w 3148691"/>
                    <a:gd name="connsiteY9" fmla="*/ 3467500 h 3581862"/>
                    <a:gd name="connsiteX10" fmla="*/ 235806 w 3148691"/>
                    <a:gd name="connsiteY10" fmla="*/ 2585357 h 3581862"/>
                    <a:gd name="connsiteX11" fmla="*/ 205310 w 3148691"/>
                    <a:gd name="connsiteY11" fmla="*/ 650130 h 3581862"/>
                    <a:gd name="connsiteX12" fmla="*/ 42421 w 3148691"/>
                    <a:gd name="connsiteY12" fmla="*/ 98 h 3581862"/>
                    <a:gd name="connsiteX0" fmla="*/ 42421 w 3148691"/>
                    <a:gd name="connsiteY0" fmla="*/ 98 h 3581862"/>
                    <a:gd name="connsiteX1" fmla="*/ 916480 w 3148691"/>
                    <a:gd name="connsiteY1" fmla="*/ 179483 h 3581862"/>
                    <a:gd name="connsiteX2" fmla="*/ 2053650 w 3148691"/>
                    <a:gd name="connsiteY2" fmla="*/ 148349 h 3581862"/>
                    <a:gd name="connsiteX3" fmla="*/ 2968401 w 3148691"/>
                    <a:gd name="connsiteY3" fmla="*/ 98469 h 3581862"/>
                    <a:gd name="connsiteX4" fmla="*/ 2922933 w 3148691"/>
                    <a:gd name="connsiteY4" fmla="*/ 796898 h 3581862"/>
                    <a:gd name="connsiteX5" fmla="*/ 2958354 w 3148691"/>
                    <a:gd name="connsiteY5" fmla="*/ 2745571 h 3581862"/>
                    <a:gd name="connsiteX6" fmla="*/ 3148691 w 3148691"/>
                    <a:gd name="connsiteY6" fmla="*/ 3553575 h 3581862"/>
                    <a:gd name="connsiteX7" fmla="*/ 2244341 w 3148691"/>
                    <a:gd name="connsiteY7" fmla="*/ 3478256 h 3581862"/>
                    <a:gd name="connsiteX8" fmla="*/ 953424 w 3148691"/>
                    <a:gd name="connsiteY8" fmla="*/ 3404478 h 3581862"/>
                    <a:gd name="connsiteX9" fmla="*/ 0 w 3148691"/>
                    <a:gd name="connsiteY9" fmla="*/ 3467500 h 3581862"/>
                    <a:gd name="connsiteX10" fmla="*/ 235806 w 3148691"/>
                    <a:gd name="connsiteY10" fmla="*/ 2585357 h 3581862"/>
                    <a:gd name="connsiteX11" fmla="*/ 205310 w 3148691"/>
                    <a:gd name="connsiteY11" fmla="*/ 650130 h 3581862"/>
                    <a:gd name="connsiteX12" fmla="*/ 42421 w 3148691"/>
                    <a:gd name="connsiteY12" fmla="*/ 98 h 3581862"/>
                    <a:gd name="connsiteX0" fmla="*/ 42421 w 3148691"/>
                    <a:gd name="connsiteY0" fmla="*/ 98 h 3581862"/>
                    <a:gd name="connsiteX1" fmla="*/ 948296 w 3148691"/>
                    <a:gd name="connsiteY1" fmla="*/ 179483 h 3581862"/>
                    <a:gd name="connsiteX2" fmla="*/ 2053650 w 3148691"/>
                    <a:gd name="connsiteY2" fmla="*/ 148349 h 3581862"/>
                    <a:gd name="connsiteX3" fmla="*/ 2968401 w 3148691"/>
                    <a:gd name="connsiteY3" fmla="*/ 98469 h 3581862"/>
                    <a:gd name="connsiteX4" fmla="*/ 2922933 w 3148691"/>
                    <a:gd name="connsiteY4" fmla="*/ 796898 h 3581862"/>
                    <a:gd name="connsiteX5" fmla="*/ 2958354 w 3148691"/>
                    <a:gd name="connsiteY5" fmla="*/ 2745571 h 3581862"/>
                    <a:gd name="connsiteX6" fmla="*/ 3148691 w 3148691"/>
                    <a:gd name="connsiteY6" fmla="*/ 3553575 h 3581862"/>
                    <a:gd name="connsiteX7" fmla="*/ 2244341 w 3148691"/>
                    <a:gd name="connsiteY7" fmla="*/ 3478256 h 3581862"/>
                    <a:gd name="connsiteX8" fmla="*/ 953424 w 3148691"/>
                    <a:gd name="connsiteY8" fmla="*/ 3404478 h 3581862"/>
                    <a:gd name="connsiteX9" fmla="*/ 0 w 3148691"/>
                    <a:gd name="connsiteY9" fmla="*/ 3467500 h 3581862"/>
                    <a:gd name="connsiteX10" fmla="*/ 235806 w 3148691"/>
                    <a:gd name="connsiteY10" fmla="*/ 2585357 h 3581862"/>
                    <a:gd name="connsiteX11" fmla="*/ 205310 w 3148691"/>
                    <a:gd name="connsiteY11" fmla="*/ 650130 h 3581862"/>
                    <a:gd name="connsiteX12" fmla="*/ 42421 w 3148691"/>
                    <a:gd name="connsiteY12" fmla="*/ 98 h 3581862"/>
                    <a:gd name="connsiteX0" fmla="*/ 0 w 3106270"/>
                    <a:gd name="connsiteY0" fmla="*/ 98 h 3608528"/>
                    <a:gd name="connsiteX1" fmla="*/ 905875 w 3106270"/>
                    <a:gd name="connsiteY1" fmla="*/ 179483 h 3608528"/>
                    <a:gd name="connsiteX2" fmla="*/ 2011229 w 3106270"/>
                    <a:gd name="connsiteY2" fmla="*/ 148349 h 3608528"/>
                    <a:gd name="connsiteX3" fmla="*/ 2925980 w 3106270"/>
                    <a:gd name="connsiteY3" fmla="*/ 98469 h 3608528"/>
                    <a:gd name="connsiteX4" fmla="*/ 2880512 w 3106270"/>
                    <a:gd name="connsiteY4" fmla="*/ 796898 h 3608528"/>
                    <a:gd name="connsiteX5" fmla="*/ 2915933 w 3106270"/>
                    <a:gd name="connsiteY5" fmla="*/ 2745571 h 3608528"/>
                    <a:gd name="connsiteX6" fmla="*/ 3106270 w 3106270"/>
                    <a:gd name="connsiteY6" fmla="*/ 3553575 h 3608528"/>
                    <a:gd name="connsiteX7" fmla="*/ 2201920 w 3106270"/>
                    <a:gd name="connsiteY7" fmla="*/ 3478256 h 3608528"/>
                    <a:gd name="connsiteX8" fmla="*/ 911003 w 3106270"/>
                    <a:gd name="connsiteY8" fmla="*/ 3404478 h 3608528"/>
                    <a:gd name="connsiteX9" fmla="*/ 6711 w 3106270"/>
                    <a:gd name="connsiteY9" fmla="*/ 3608528 h 3608528"/>
                    <a:gd name="connsiteX10" fmla="*/ 193385 w 3106270"/>
                    <a:gd name="connsiteY10" fmla="*/ 2585357 h 3608528"/>
                    <a:gd name="connsiteX11" fmla="*/ 162889 w 3106270"/>
                    <a:gd name="connsiteY11" fmla="*/ 650130 h 3608528"/>
                    <a:gd name="connsiteX12" fmla="*/ 0 w 3106270"/>
                    <a:gd name="connsiteY12" fmla="*/ 98 h 3608528"/>
                    <a:gd name="connsiteX0" fmla="*/ 0 w 3106270"/>
                    <a:gd name="connsiteY0" fmla="*/ 98 h 3608528"/>
                    <a:gd name="connsiteX1" fmla="*/ 905875 w 3106270"/>
                    <a:gd name="connsiteY1" fmla="*/ 179483 h 3608528"/>
                    <a:gd name="connsiteX2" fmla="*/ 2011229 w 3106270"/>
                    <a:gd name="connsiteY2" fmla="*/ 148349 h 3608528"/>
                    <a:gd name="connsiteX3" fmla="*/ 2925980 w 3106270"/>
                    <a:gd name="connsiteY3" fmla="*/ 98469 h 3608528"/>
                    <a:gd name="connsiteX4" fmla="*/ 2880512 w 3106270"/>
                    <a:gd name="connsiteY4" fmla="*/ 796898 h 3608528"/>
                    <a:gd name="connsiteX5" fmla="*/ 2915933 w 3106270"/>
                    <a:gd name="connsiteY5" fmla="*/ 2745571 h 3608528"/>
                    <a:gd name="connsiteX6" fmla="*/ 3106270 w 3106270"/>
                    <a:gd name="connsiteY6" fmla="*/ 3553575 h 3608528"/>
                    <a:gd name="connsiteX7" fmla="*/ 2201920 w 3106270"/>
                    <a:gd name="connsiteY7" fmla="*/ 3478256 h 3608528"/>
                    <a:gd name="connsiteX8" fmla="*/ 911003 w 3106270"/>
                    <a:gd name="connsiteY8" fmla="*/ 3404478 h 3608528"/>
                    <a:gd name="connsiteX9" fmla="*/ 6711 w 3106270"/>
                    <a:gd name="connsiteY9" fmla="*/ 3608528 h 3608528"/>
                    <a:gd name="connsiteX10" fmla="*/ 193385 w 3106270"/>
                    <a:gd name="connsiteY10" fmla="*/ 2585357 h 3608528"/>
                    <a:gd name="connsiteX11" fmla="*/ 162889 w 3106270"/>
                    <a:gd name="connsiteY11" fmla="*/ 650130 h 3608528"/>
                    <a:gd name="connsiteX12" fmla="*/ 0 w 3106270"/>
                    <a:gd name="connsiteY12" fmla="*/ 98 h 3608528"/>
                    <a:gd name="connsiteX0" fmla="*/ 0 w 3106270"/>
                    <a:gd name="connsiteY0" fmla="*/ 98 h 3608528"/>
                    <a:gd name="connsiteX1" fmla="*/ 905875 w 3106270"/>
                    <a:gd name="connsiteY1" fmla="*/ 179483 h 3608528"/>
                    <a:gd name="connsiteX2" fmla="*/ 2011229 w 3106270"/>
                    <a:gd name="connsiteY2" fmla="*/ 148349 h 3608528"/>
                    <a:gd name="connsiteX3" fmla="*/ 2925980 w 3106270"/>
                    <a:gd name="connsiteY3" fmla="*/ 98469 h 3608528"/>
                    <a:gd name="connsiteX4" fmla="*/ 2880512 w 3106270"/>
                    <a:gd name="connsiteY4" fmla="*/ 796898 h 3608528"/>
                    <a:gd name="connsiteX5" fmla="*/ 2915933 w 3106270"/>
                    <a:gd name="connsiteY5" fmla="*/ 2745571 h 3608528"/>
                    <a:gd name="connsiteX6" fmla="*/ 3106270 w 3106270"/>
                    <a:gd name="connsiteY6" fmla="*/ 3553575 h 3608528"/>
                    <a:gd name="connsiteX7" fmla="*/ 2201920 w 3106270"/>
                    <a:gd name="connsiteY7" fmla="*/ 3478256 h 3608528"/>
                    <a:gd name="connsiteX8" fmla="*/ 911003 w 3106270"/>
                    <a:gd name="connsiteY8" fmla="*/ 3404478 h 3608528"/>
                    <a:gd name="connsiteX9" fmla="*/ 6711 w 3106270"/>
                    <a:gd name="connsiteY9" fmla="*/ 3608528 h 3608528"/>
                    <a:gd name="connsiteX10" fmla="*/ 286446 w 3106270"/>
                    <a:gd name="connsiteY10" fmla="*/ 2557856 h 3608528"/>
                    <a:gd name="connsiteX11" fmla="*/ 162889 w 3106270"/>
                    <a:gd name="connsiteY11" fmla="*/ 650130 h 3608528"/>
                    <a:gd name="connsiteX12" fmla="*/ 0 w 3106270"/>
                    <a:gd name="connsiteY12" fmla="*/ 98 h 3608528"/>
                    <a:gd name="connsiteX0" fmla="*/ 0 w 3106270"/>
                    <a:gd name="connsiteY0" fmla="*/ 98 h 3608528"/>
                    <a:gd name="connsiteX1" fmla="*/ 905875 w 3106270"/>
                    <a:gd name="connsiteY1" fmla="*/ 179483 h 3608528"/>
                    <a:gd name="connsiteX2" fmla="*/ 2011229 w 3106270"/>
                    <a:gd name="connsiteY2" fmla="*/ 148349 h 3608528"/>
                    <a:gd name="connsiteX3" fmla="*/ 2925980 w 3106270"/>
                    <a:gd name="connsiteY3" fmla="*/ 98469 h 3608528"/>
                    <a:gd name="connsiteX4" fmla="*/ 2880512 w 3106270"/>
                    <a:gd name="connsiteY4" fmla="*/ 796898 h 3608528"/>
                    <a:gd name="connsiteX5" fmla="*/ 2915933 w 3106270"/>
                    <a:gd name="connsiteY5" fmla="*/ 2745571 h 3608528"/>
                    <a:gd name="connsiteX6" fmla="*/ 3106270 w 3106270"/>
                    <a:gd name="connsiteY6" fmla="*/ 3553575 h 3608528"/>
                    <a:gd name="connsiteX7" fmla="*/ 2201920 w 3106270"/>
                    <a:gd name="connsiteY7" fmla="*/ 3478256 h 3608528"/>
                    <a:gd name="connsiteX8" fmla="*/ 911003 w 3106270"/>
                    <a:gd name="connsiteY8" fmla="*/ 3404478 h 3608528"/>
                    <a:gd name="connsiteX9" fmla="*/ 6711 w 3106270"/>
                    <a:gd name="connsiteY9" fmla="*/ 3608528 h 3608528"/>
                    <a:gd name="connsiteX10" fmla="*/ 286446 w 3106270"/>
                    <a:gd name="connsiteY10" fmla="*/ 2557856 h 3608528"/>
                    <a:gd name="connsiteX11" fmla="*/ 162889 w 3106270"/>
                    <a:gd name="connsiteY11" fmla="*/ 650130 h 3608528"/>
                    <a:gd name="connsiteX12" fmla="*/ 0 w 3106270"/>
                    <a:gd name="connsiteY12" fmla="*/ 98 h 3608528"/>
                    <a:gd name="connsiteX0" fmla="*/ 0 w 3106270"/>
                    <a:gd name="connsiteY0" fmla="*/ 98 h 3608528"/>
                    <a:gd name="connsiteX1" fmla="*/ 905875 w 3106270"/>
                    <a:gd name="connsiteY1" fmla="*/ 179483 h 3608528"/>
                    <a:gd name="connsiteX2" fmla="*/ 2011229 w 3106270"/>
                    <a:gd name="connsiteY2" fmla="*/ 148349 h 3608528"/>
                    <a:gd name="connsiteX3" fmla="*/ 2925980 w 3106270"/>
                    <a:gd name="connsiteY3" fmla="*/ 98469 h 3608528"/>
                    <a:gd name="connsiteX4" fmla="*/ 2880512 w 3106270"/>
                    <a:gd name="connsiteY4" fmla="*/ 796898 h 3608528"/>
                    <a:gd name="connsiteX5" fmla="*/ 2915933 w 3106270"/>
                    <a:gd name="connsiteY5" fmla="*/ 2745571 h 3608528"/>
                    <a:gd name="connsiteX6" fmla="*/ 3106270 w 3106270"/>
                    <a:gd name="connsiteY6" fmla="*/ 3553575 h 3608528"/>
                    <a:gd name="connsiteX7" fmla="*/ 2201920 w 3106270"/>
                    <a:gd name="connsiteY7" fmla="*/ 3478256 h 3608528"/>
                    <a:gd name="connsiteX8" fmla="*/ 911003 w 3106270"/>
                    <a:gd name="connsiteY8" fmla="*/ 3404478 h 3608528"/>
                    <a:gd name="connsiteX9" fmla="*/ 6711 w 3106270"/>
                    <a:gd name="connsiteY9" fmla="*/ 3608528 h 3608528"/>
                    <a:gd name="connsiteX10" fmla="*/ 286446 w 3106270"/>
                    <a:gd name="connsiteY10" fmla="*/ 2557856 h 3608528"/>
                    <a:gd name="connsiteX11" fmla="*/ 162889 w 3106270"/>
                    <a:gd name="connsiteY11" fmla="*/ 650130 h 3608528"/>
                    <a:gd name="connsiteX12" fmla="*/ 0 w 3106270"/>
                    <a:gd name="connsiteY12" fmla="*/ 98 h 3608528"/>
                    <a:gd name="connsiteX0" fmla="*/ 0 w 3106270"/>
                    <a:gd name="connsiteY0" fmla="*/ 98 h 3608528"/>
                    <a:gd name="connsiteX1" fmla="*/ 905875 w 3106270"/>
                    <a:gd name="connsiteY1" fmla="*/ 179483 h 3608528"/>
                    <a:gd name="connsiteX2" fmla="*/ 2011229 w 3106270"/>
                    <a:gd name="connsiteY2" fmla="*/ 148349 h 3608528"/>
                    <a:gd name="connsiteX3" fmla="*/ 2925980 w 3106270"/>
                    <a:gd name="connsiteY3" fmla="*/ 98469 h 3608528"/>
                    <a:gd name="connsiteX4" fmla="*/ 2880512 w 3106270"/>
                    <a:gd name="connsiteY4" fmla="*/ 796898 h 3608528"/>
                    <a:gd name="connsiteX5" fmla="*/ 2915933 w 3106270"/>
                    <a:gd name="connsiteY5" fmla="*/ 2745571 h 3608528"/>
                    <a:gd name="connsiteX6" fmla="*/ 3106270 w 3106270"/>
                    <a:gd name="connsiteY6" fmla="*/ 3553575 h 3608528"/>
                    <a:gd name="connsiteX7" fmla="*/ 2201920 w 3106270"/>
                    <a:gd name="connsiteY7" fmla="*/ 3478256 h 3608528"/>
                    <a:gd name="connsiteX8" fmla="*/ 911003 w 3106270"/>
                    <a:gd name="connsiteY8" fmla="*/ 3404478 h 3608528"/>
                    <a:gd name="connsiteX9" fmla="*/ 6711 w 3106270"/>
                    <a:gd name="connsiteY9" fmla="*/ 3608528 h 3608528"/>
                    <a:gd name="connsiteX10" fmla="*/ 286446 w 3106270"/>
                    <a:gd name="connsiteY10" fmla="*/ 2557856 h 3608528"/>
                    <a:gd name="connsiteX11" fmla="*/ 162889 w 3106270"/>
                    <a:gd name="connsiteY11" fmla="*/ 650130 h 3608528"/>
                    <a:gd name="connsiteX12" fmla="*/ 0 w 3106270"/>
                    <a:gd name="connsiteY12" fmla="*/ 98 h 3608528"/>
                    <a:gd name="connsiteX0" fmla="*/ 0 w 3106270"/>
                    <a:gd name="connsiteY0" fmla="*/ 264 h 3608694"/>
                    <a:gd name="connsiteX1" fmla="*/ 874590 w 3106270"/>
                    <a:gd name="connsiteY1" fmla="*/ 97810 h 3608694"/>
                    <a:gd name="connsiteX2" fmla="*/ 2011229 w 3106270"/>
                    <a:gd name="connsiteY2" fmla="*/ 148515 h 3608694"/>
                    <a:gd name="connsiteX3" fmla="*/ 2925980 w 3106270"/>
                    <a:gd name="connsiteY3" fmla="*/ 98635 h 3608694"/>
                    <a:gd name="connsiteX4" fmla="*/ 2880512 w 3106270"/>
                    <a:gd name="connsiteY4" fmla="*/ 797064 h 3608694"/>
                    <a:gd name="connsiteX5" fmla="*/ 2915933 w 3106270"/>
                    <a:gd name="connsiteY5" fmla="*/ 2745737 h 3608694"/>
                    <a:gd name="connsiteX6" fmla="*/ 3106270 w 3106270"/>
                    <a:gd name="connsiteY6" fmla="*/ 3553741 h 3608694"/>
                    <a:gd name="connsiteX7" fmla="*/ 2201920 w 3106270"/>
                    <a:gd name="connsiteY7" fmla="*/ 3478422 h 3608694"/>
                    <a:gd name="connsiteX8" fmla="*/ 911003 w 3106270"/>
                    <a:gd name="connsiteY8" fmla="*/ 3404644 h 3608694"/>
                    <a:gd name="connsiteX9" fmla="*/ 6711 w 3106270"/>
                    <a:gd name="connsiteY9" fmla="*/ 3608694 h 3608694"/>
                    <a:gd name="connsiteX10" fmla="*/ 286446 w 3106270"/>
                    <a:gd name="connsiteY10" fmla="*/ 2558022 h 3608694"/>
                    <a:gd name="connsiteX11" fmla="*/ 162889 w 3106270"/>
                    <a:gd name="connsiteY11" fmla="*/ 650296 h 3608694"/>
                    <a:gd name="connsiteX12" fmla="*/ 0 w 3106270"/>
                    <a:gd name="connsiteY12" fmla="*/ 264 h 3608694"/>
                    <a:gd name="connsiteX0" fmla="*/ 0 w 3106270"/>
                    <a:gd name="connsiteY0" fmla="*/ 132489 h 3740919"/>
                    <a:gd name="connsiteX1" fmla="*/ 874590 w 3106270"/>
                    <a:gd name="connsiteY1" fmla="*/ 230035 h 3740919"/>
                    <a:gd name="connsiteX2" fmla="*/ 2011229 w 3106270"/>
                    <a:gd name="connsiteY2" fmla="*/ 280740 h 3740919"/>
                    <a:gd name="connsiteX3" fmla="*/ 3048061 w 3106270"/>
                    <a:gd name="connsiteY3" fmla="*/ 0 h 3740919"/>
                    <a:gd name="connsiteX4" fmla="*/ 2880512 w 3106270"/>
                    <a:gd name="connsiteY4" fmla="*/ 929289 h 3740919"/>
                    <a:gd name="connsiteX5" fmla="*/ 2915933 w 3106270"/>
                    <a:gd name="connsiteY5" fmla="*/ 2877962 h 3740919"/>
                    <a:gd name="connsiteX6" fmla="*/ 3106270 w 3106270"/>
                    <a:gd name="connsiteY6" fmla="*/ 3685966 h 3740919"/>
                    <a:gd name="connsiteX7" fmla="*/ 2201920 w 3106270"/>
                    <a:gd name="connsiteY7" fmla="*/ 3610647 h 3740919"/>
                    <a:gd name="connsiteX8" fmla="*/ 911003 w 3106270"/>
                    <a:gd name="connsiteY8" fmla="*/ 3536869 h 3740919"/>
                    <a:gd name="connsiteX9" fmla="*/ 6711 w 3106270"/>
                    <a:gd name="connsiteY9" fmla="*/ 3740919 h 3740919"/>
                    <a:gd name="connsiteX10" fmla="*/ 286446 w 3106270"/>
                    <a:gd name="connsiteY10" fmla="*/ 2690247 h 3740919"/>
                    <a:gd name="connsiteX11" fmla="*/ 162889 w 3106270"/>
                    <a:gd name="connsiteY11" fmla="*/ 782521 h 3740919"/>
                    <a:gd name="connsiteX12" fmla="*/ 0 w 3106270"/>
                    <a:gd name="connsiteY12" fmla="*/ 132489 h 3740919"/>
                    <a:gd name="connsiteX0" fmla="*/ 0 w 3106270"/>
                    <a:gd name="connsiteY0" fmla="*/ 132489 h 3821316"/>
                    <a:gd name="connsiteX1" fmla="*/ 874590 w 3106270"/>
                    <a:gd name="connsiteY1" fmla="*/ 230035 h 3821316"/>
                    <a:gd name="connsiteX2" fmla="*/ 2011229 w 3106270"/>
                    <a:gd name="connsiteY2" fmla="*/ 280740 h 3821316"/>
                    <a:gd name="connsiteX3" fmla="*/ 3048061 w 3106270"/>
                    <a:gd name="connsiteY3" fmla="*/ 0 h 3821316"/>
                    <a:gd name="connsiteX4" fmla="*/ 2880512 w 3106270"/>
                    <a:gd name="connsiteY4" fmla="*/ 929289 h 3821316"/>
                    <a:gd name="connsiteX5" fmla="*/ 2915933 w 3106270"/>
                    <a:gd name="connsiteY5" fmla="*/ 2877962 h 3821316"/>
                    <a:gd name="connsiteX6" fmla="*/ 3106270 w 3106270"/>
                    <a:gd name="connsiteY6" fmla="*/ 3685966 h 3821316"/>
                    <a:gd name="connsiteX7" fmla="*/ 2201920 w 3106270"/>
                    <a:gd name="connsiteY7" fmla="*/ 3610647 h 3821316"/>
                    <a:gd name="connsiteX8" fmla="*/ 911003 w 3106270"/>
                    <a:gd name="connsiteY8" fmla="*/ 3536869 h 3821316"/>
                    <a:gd name="connsiteX9" fmla="*/ 123491 w 3106270"/>
                    <a:gd name="connsiteY9" fmla="*/ 3821316 h 3821316"/>
                    <a:gd name="connsiteX10" fmla="*/ 286446 w 3106270"/>
                    <a:gd name="connsiteY10" fmla="*/ 2690247 h 3821316"/>
                    <a:gd name="connsiteX11" fmla="*/ 162889 w 3106270"/>
                    <a:gd name="connsiteY11" fmla="*/ 782521 h 3821316"/>
                    <a:gd name="connsiteX12" fmla="*/ 0 w 3106270"/>
                    <a:gd name="connsiteY12" fmla="*/ 132489 h 3821316"/>
                    <a:gd name="connsiteX0" fmla="*/ 0 w 3106270"/>
                    <a:gd name="connsiteY0" fmla="*/ 132489 h 3821316"/>
                    <a:gd name="connsiteX1" fmla="*/ 874590 w 3106270"/>
                    <a:gd name="connsiteY1" fmla="*/ 230035 h 3821316"/>
                    <a:gd name="connsiteX2" fmla="*/ 2011229 w 3106270"/>
                    <a:gd name="connsiteY2" fmla="*/ 280740 h 3821316"/>
                    <a:gd name="connsiteX3" fmla="*/ 3048061 w 3106270"/>
                    <a:gd name="connsiteY3" fmla="*/ 0 h 3821316"/>
                    <a:gd name="connsiteX4" fmla="*/ 2880512 w 3106270"/>
                    <a:gd name="connsiteY4" fmla="*/ 929289 h 3821316"/>
                    <a:gd name="connsiteX5" fmla="*/ 2915933 w 3106270"/>
                    <a:gd name="connsiteY5" fmla="*/ 2877962 h 3821316"/>
                    <a:gd name="connsiteX6" fmla="*/ 3106270 w 3106270"/>
                    <a:gd name="connsiteY6" fmla="*/ 3685966 h 3821316"/>
                    <a:gd name="connsiteX7" fmla="*/ 2201920 w 3106270"/>
                    <a:gd name="connsiteY7" fmla="*/ 3610647 h 3821316"/>
                    <a:gd name="connsiteX8" fmla="*/ 996273 w 3106270"/>
                    <a:gd name="connsiteY8" fmla="*/ 3622374 h 3821316"/>
                    <a:gd name="connsiteX9" fmla="*/ 123491 w 3106270"/>
                    <a:gd name="connsiteY9" fmla="*/ 3821316 h 3821316"/>
                    <a:gd name="connsiteX10" fmla="*/ 286446 w 3106270"/>
                    <a:gd name="connsiteY10" fmla="*/ 2690247 h 3821316"/>
                    <a:gd name="connsiteX11" fmla="*/ 162889 w 3106270"/>
                    <a:gd name="connsiteY11" fmla="*/ 782521 h 3821316"/>
                    <a:gd name="connsiteX12" fmla="*/ 0 w 3106270"/>
                    <a:gd name="connsiteY12" fmla="*/ 132489 h 3821316"/>
                    <a:gd name="connsiteX0" fmla="*/ 0 w 3106270"/>
                    <a:gd name="connsiteY0" fmla="*/ 132489 h 3821316"/>
                    <a:gd name="connsiteX1" fmla="*/ 874590 w 3106270"/>
                    <a:gd name="connsiteY1" fmla="*/ 230035 h 3821316"/>
                    <a:gd name="connsiteX2" fmla="*/ 1991915 w 3106270"/>
                    <a:gd name="connsiteY2" fmla="*/ 209376 h 3821316"/>
                    <a:gd name="connsiteX3" fmla="*/ 3048061 w 3106270"/>
                    <a:gd name="connsiteY3" fmla="*/ 0 h 3821316"/>
                    <a:gd name="connsiteX4" fmla="*/ 2880512 w 3106270"/>
                    <a:gd name="connsiteY4" fmla="*/ 929289 h 3821316"/>
                    <a:gd name="connsiteX5" fmla="*/ 2915933 w 3106270"/>
                    <a:gd name="connsiteY5" fmla="*/ 2877962 h 3821316"/>
                    <a:gd name="connsiteX6" fmla="*/ 3106270 w 3106270"/>
                    <a:gd name="connsiteY6" fmla="*/ 3685966 h 3821316"/>
                    <a:gd name="connsiteX7" fmla="*/ 2201920 w 3106270"/>
                    <a:gd name="connsiteY7" fmla="*/ 3610647 h 3821316"/>
                    <a:gd name="connsiteX8" fmla="*/ 996273 w 3106270"/>
                    <a:gd name="connsiteY8" fmla="*/ 3622374 h 3821316"/>
                    <a:gd name="connsiteX9" fmla="*/ 123491 w 3106270"/>
                    <a:gd name="connsiteY9" fmla="*/ 3821316 h 3821316"/>
                    <a:gd name="connsiteX10" fmla="*/ 286446 w 3106270"/>
                    <a:gd name="connsiteY10" fmla="*/ 2690247 h 3821316"/>
                    <a:gd name="connsiteX11" fmla="*/ 162889 w 3106270"/>
                    <a:gd name="connsiteY11" fmla="*/ 782521 h 3821316"/>
                    <a:gd name="connsiteX12" fmla="*/ 0 w 3106270"/>
                    <a:gd name="connsiteY12" fmla="*/ 132489 h 3821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106270" h="3821316">
                      <a:moveTo>
                        <a:pt x="0" y="132489"/>
                      </a:moveTo>
                      <a:cubicBezTo>
                        <a:pt x="282388" y="128381"/>
                        <a:pt x="539175" y="172661"/>
                        <a:pt x="874590" y="230035"/>
                      </a:cubicBezTo>
                      <a:cubicBezTo>
                        <a:pt x="1379133" y="281643"/>
                        <a:pt x="1430742" y="241904"/>
                        <a:pt x="1991915" y="209376"/>
                      </a:cubicBezTo>
                      <a:lnTo>
                        <a:pt x="3048061" y="0"/>
                      </a:lnTo>
                      <a:cubicBezTo>
                        <a:pt x="3040019" y="251740"/>
                        <a:pt x="2905165" y="422596"/>
                        <a:pt x="2880512" y="929289"/>
                      </a:cubicBezTo>
                      <a:cubicBezTo>
                        <a:pt x="2884072" y="1448278"/>
                        <a:pt x="2913692" y="2403020"/>
                        <a:pt x="2915933" y="2877962"/>
                      </a:cubicBezTo>
                      <a:lnTo>
                        <a:pt x="3106270" y="3685966"/>
                      </a:lnTo>
                      <a:cubicBezTo>
                        <a:pt x="3083858" y="3771131"/>
                        <a:pt x="2544820" y="3639595"/>
                        <a:pt x="2201920" y="3610647"/>
                      </a:cubicBezTo>
                      <a:cubicBezTo>
                        <a:pt x="1859020" y="3581699"/>
                        <a:pt x="1466920" y="3615838"/>
                        <a:pt x="996273" y="3622374"/>
                      </a:cubicBezTo>
                      <a:lnTo>
                        <a:pt x="123491" y="3821316"/>
                      </a:lnTo>
                      <a:cubicBezTo>
                        <a:pt x="242291" y="3345576"/>
                        <a:pt x="192317" y="3093285"/>
                        <a:pt x="286446" y="2690247"/>
                      </a:cubicBezTo>
                      <a:cubicBezTo>
                        <a:pt x="262677" y="1751116"/>
                        <a:pt x="257302" y="1639967"/>
                        <a:pt x="162889" y="782521"/>
                      </a:cubicBezTo>
                      <a:cubicBezTo>
                        <a:pt x="56354" y="300285"/>
                        <a:pt x="100253" y="353265"/>
                        <a:pt x="0" y="132489"/>
                      </a:cubicBezTo>
                      <a:close/>
                    </a:path>
                  </a:pathLst>
                </a:custGeom>
                <a:solidFill>
                  <a:schemeClr val="tx1">
                    <a:alpha val="76000"/>
                  </a:schemeClr>
                </a:soli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GB" sz="1350" dirty="0">
                    <a:solidFill>
                      <a:srgbClr val="FFFFFF"/>
                    </a:solidFill>
                    <a:latin typeface="Calibri"/>
                  </a:endParaRPr>
                </a:p>
              </p:txBody>
            </p:sp>
            <p:sp>
              <p:nvSpPr>
                <p:cNvPr id="27" name="Rectangle 26"/>
                <p:cNvSpPr/>
                <p:nvPr/>
              </p:nvSpPr>
              <p:spPr>
                <a:xfrm rot="489421">
                  <a:off x="4822562" y="1540679"/>
                  <a:ext cx="3348316" cy="3817845"/>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GB" sz="1350" dirty="0">
                    <a:solidFill>
                      <a:srgbClr val="FFFFFF"/>
                    </a:solidFill>
                    <a:latin typeface="Calibri"/>
                  </a:endParaRPr>
                </a:p>
              </p:txBody>
            </p:sp>
          </p:grpSp>
          <p:pic>
            <p:nvPicPr>
              <p:cNvPr id="25" name="Picture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rot="492332">
                <a:off x="1261885" y="3579761"/>
                <a:ext cx="1219200" cy="2555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pic>
          <p:nvPicPr>
            <p:cNvPr id="22" name="Picture 3" descr="C:\Users\kdodwell\Pictures\My Image Bank\Pic 2.2.jpg"/>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rot="480000">
              <a:off x="2837786" y="4256555"/>
              <a:ext cx="1604391" cy="1604391"/>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28" name="Group 27"/>
          <p:cNvGrpSpPr/>
          <p:nvPr/>
        </p:nvGrpSpPr>
        <p:grpSpPr>
          <a:xfrm>
            <a:off x="4376830" y="3133825"/>
            <a:ext cx="1751684" cy="1858563"/>
            <a:chOff x="4461829" y="4027154"/>
            <a:chExt cx="2335578" cy="2478084"/>
          </a:xfrm>
        </p:grpSpPr>
        <p:grpSp>
          <p:nvGrpSpPr>
            <p:cNvPr id="29" name="Group 28"/>
            <p:cNvGrpSpPr/>
            <p:nvPr/>
          </p:nvGrpSpPr>
          <p:grpSpPr>
            <a:xfrm>
              <a:off x="4461829" y="4027154"/>
              <a:ext cx="2335578" cy="2478084"/>
              <a:chOff x="3848857" y="499334"/>
              <a:chExt cx="3128691" cy="3319589"/>
            </a:xfrm>
          </p:grpSpPr>
          <p:grpSp>
            <p:nvGrpSpPr>
              <p:cNvPr id="32" name="Group 31"/>
              <p:cNvGrpSpPr/>
              <p:nvPr/>
            </p:nvGrpSpPr>
            <p:grpSpPr>
              <a:xfrm rot="20341232">
                <a:off x="3848857" y="499334"/>
                <a:ext cx="3128691" cy="3319589"/>
                <a:chOff x="4573250" y="1424566"/>
                <a:chExt cx="4057964" cy="4305562"/>
              </a:xfrm>
            </p:grpSpPr>
            <p:sp>
              <p:nvSpPr>
                <p:cNvPr id="38" name="Rectangle 2"/>
                <p:cNvSpPr/>
                <p:nvPr/>
              </p:nvSpPr>
              <p:spPr>
                <a:xfrm rot="11277527">
                  <a:off x="4573250" y="1424566"/>
                  <a:ext cx="4057964" cy="4305562"/>
                </a:xfrm>
                <a:custGeom>
                  <a:avLst/>
                  <a:gdLst>
                    <a:gd name="connsiteX0" fmla="*/ 0 w 3106270"/>
                    <a:gd name="connsiteY0" fmla="*/ 0 h 3590365"/>
                    <a:gd name="connsiteX1" fmla="*/ 3106270 w 3106270"/>
                    <a:gd name="connsiteY1" fmla="*/ 0 h 3590365"/>
                    <a:gd name="connsiteX2" fmla="*/ 3106270 w 3106270"/>
                    <a:gd name="connsiteY2" fmla="*/ 3590365 h 3590365"/>
                    <a:gd name="connsiteX3" fmla="*/ 0 w 3106270"/>
                    <a:gd name="connsiteY3" fmla="*/ 3590365 h 3590365"/>
                    <a:gd name="connsiteX4" fmla="*/ 0 w 3106270"/>
                    <a:gd name="connsiteY4" fmla="*/ 0 h 3590365"/>
                    <a:gd name="connsiteX0" fmla="*/ 0 w 3106270"/>
                    <a:gd name="connsiteY0" fmla="*/ 55 h 3590420"/>
                    <a:gd name="connsiteX1" fmla="*/ 1089212 w 3106270"/>
                    <a:gd name="connsiteY1" fmla="*/ 216330 h 3590420"/>
                    <a:gd name="connsiteX2" fmla="*/ 3106270 w 3106270"/>
                    <a:gd name="connsiteY2" fmla="*/ 55 h 3590420"/>
                    <a:gd name="connsiteX3" fmla="*/ 3106270 w 3106270"/>
                    <a:gd name="connsiteY3" fmla="*/ 3590420 h 3590420"/>
                    <a:gd name="connsiteX4" fmla="*/ 0 w 3106270"/>
                    <a:gd name="connsiteY4" fmla="*/ 3590420 h 3590420"/>
                    <a:gd name="connsiteX5" fmla="*/ 0 w 3106270"/>
                    <a:gd name="connsiteY5" fmla="*/ 55 h 3590420"/>
                    <a:gd name="connsiteX0" fmla="*/ 0 w 3106270"/>
                    <a:gd name="connsiteY0" fmla="*/ 55 h 3590420"/>
                    <a:gd name="connsiteX1" fmla="*/ 1089212 w 3106270"/>
                    <a:gd name="connsiteY1" fmla="*/ 216330 h 3590420"/>
                    <a:gd name="connsiteX2" fmla="*/ 2568388 w 3106270"/>
                    <a:gd name="connsiteY2" fmla="*/ 189436 h 3590420"/>
                    <a:gd name="connsiteX3" fmla="*/ 3106270 w 3106270"/>
                    <a:gd name="connsiteY3" fmla="*/ 55 h 3590420"/>
                    <a:gd name="connsiteX4" fmla="*/ 3106270 w 3106270"/>
                    <a:gd name="connsiteY4" fmla="*/ 3590420 h 3590420"/>
                    <a:gd name="connsiteX5" fmla="*/ 0 w 3106270"/>
                    <a:gd name="connsiteY5" fmla="*/ 3590420 h 3590420"/>
                    <a:gd name="connsiteX6" fmla="*/ 0 w 3106270"/>
                    <a:gd name="connsiteY6" fmla="*/ 55 h 3590420"/>
                    <a:gd name="connsiteX0" fmla="*/ 0 w 3106270"/>
                    <a:gd name="connsiteY0" fmla="*/ 55 h 3590420"/>
                    <a:gd name="connsiteX1" fmla="*/ 1089212 w 3106270"/>
                    <a:gd name="connsiteY1" fmla="*/ 216330 h 3590420"/>
                    <a:gd name="connsiteX2" fmla="*/ 2568388 w 3106270"/>
                    <a:gd name="connsiteY2" fmla="*/ 189436 h 3590420"/>
                    <a:gd name="connsiteX3" fmla="*/ 3106270 w 3106270"/>
                    <a:gd name="connsiteY3" fmla="*/ 55 h 3590420"/>
                    <a:gd name="connsiteX4" fmla="*/ 3106270 w 3106270"/>
                    <a:gd name="connsiteY4" fmla="*/ 3590420 h 3590420"/>
                    <a:gd name="connsiteX5" fmla="*/ 0 w 3106270"/>
                    <a:gd name="connsiteY5" fmla="*/ 3590420 h 3590420"/>
                    <a:gd name="connsiteX6" fmla="*/ 0 w 3106270"/>
                    <a:gd name="connsiteY6" fmla="*/ 55 h 3590420"/>
                    <a:gd name="connsiteX0" fmla="*/ 0 w 3106270"/>
                    <a:gd name="connsiteY0" fmla="*/ 46 h 3590411"/>
                    <a:gd name="connsiteX1" fmla="*/ 1196788 w 3106270"/>
                    <a:gd name="connsiteY1" fmla="*/ 270109 h 3590411"/>
                    <a:gd name="connsiteX2" fmla="*/ 2568388 w 3106270"/>
                    <a:gd name="connsiteY2" fmla="*/ 189427 h 3590411"/>
                    <a:gd name="connsiteX3" fmla="*/ 3106270 w 3106270"/>
                    <a:gd name="connsiteY3" fmla="*/ 46 h 3590411"/>
                    <a:gd name="connsiteX4" fmla="*/ 3106270 w 3106270"/>
                    <a:gd name="connsiteY4" fmla="*/ 3590411 h 3590411"/>
                    <a:gd name="connsiteX5" fmla="*/ 0 w 3106270"/>
                    <a:gd name="connsiteY5" fmla="*/ 3590411 h 3590411"/>
                    <a:gd name="connsiteX6" fmla="*/ 0 w 3106270"/>
                    <a:gd name="connsiteY6" fmla="*/ 46 h 3590411"/>
                    <a:gd name="connsiteX0" fmla="*/ 0 w 3106270"/>
                    <a:gd name="connsiteY0" fmla="*/ 46 h 3590411"/>
                    <a:gd name="connsiteX1" fmla="*/ 1196788 w 3106270"/>
                    <a:gd name="connsiteY1" fmla="*/ 270109 h 3590411"/>
                    <a:gd name="connsiteX2" fmla="*/ 2568388 w 3106270"/>
                    <a:gd name="connsiteY2" fmla="*/ 189427 h 3590411"/>
                    <a:gd name="connsiteX3" fmla="*/ 3106270 w 3106270"/>
                    <a:gd name="connsiteY3" fmla="*/ 46 h 3590411"/>
                    <a:gd name="connsiteX4" fmla="*/ 3106270 w 3106270"/>
                    <a:gd name="connsiteY4" fmla="*/ 3590411 h 3590411"/>
                    <a:gd name="connsiteX5" fmla="*/ 0 w 3106270"/>
                    <a:gd name="connsiteY5" fmla="*/ 3590411 h 3590411"/>
                    <a:gd name="connsiteX6" fmla="*/ 295835 w 3106270"/>
                    <a:gd name="connsiteY6" fmla="*/ 2650239 h 3590411"/>
                    <a:gd name="connsiteX7" fmla="*/ 0 w 3106270"/>
                    <a:gd name="connsiteY7" fmla="*/ 46 h 3590411"/>
                    <a:gd name="connsiteX0" fmla="*/ 0 w 3106270"/>
                    <a:gd name="connsiteY0" fmla="*/ 46 h 3590411"/>
                    <a:gd name="connsiteX1" fmla="*/ 1196788 w 3106270"/>
                    <a:gd name="connsiteY1" fmla="*/ 270109 h 3590411"/>
                    <a:gd name="connsiteX2" fmla="*/ 2568388 w 3106270"/>
                    <a:gd name="connsiteY2" fmla="*/ 189427 h 3590411"/>
                    <a:gd name="connsiteX3" fmla="*/ 3106270 w 3106270"/>
                    <a:gd name="connsiteY3" fmla="*/ 46 h 3590411"/>
                    <a:gd name="connsiteX4" fmla="*/ 3106270 w 3106270"/>
                    <a:gd name="connsiteY4" fmla="*/ 3590411 h 3590411"/>
                    <a:gd name="connsiteX5" fmla="*/ 0 w 3106270"/>
                    <a:gd name="connsiteY5" fmla="*/ 3590411 h 3590411"/>
                    <a:gd name="connsiteX6" fmla="*/ 295835 w 3106270"/>
                    <a:gd name="connsiteY6" fmla="*/ 2650239 h 3590411"/>
                    <a:gd name="connsiteX7" fmla="*/ 0 w 3106270"/>
                    <a:gd name="connsiteY7" fmla="*/ 46 h 3590411"/>
                    <a:gd name="connsiteX0" fmla="*/ 0 w 3106270"/>
                    <a:gd name="connsiteY0" fmla="*/ 46 h 3590411"/>
                    <a:gd name="connsiteX1" fmla="*/ 1196788 w 3106270"/>
                    <a:gd name="connsiteY1" fmla="*/ 270109 h 3590411"/>
                    <a:gd name="connsiteX2" fmla="*/ 2568388 w 3106270"/>
                    <a:gd name="connsiteY2" fmla="*/ 189427 h 3590411"/>
                    <a:gd name="connsiteX3" fmla="*/ 3106270 w 3106270"/>
                    <a:gd name="connsiteY3" fmla="*/ 46 h 3590411"/>
                    <a:gd name="connsiteX4" fmla="*/ 3106270 w 3106270"/>
                    <a:gd name="connsiteY4" fmla="*/ 3590411 h 3590411"/>
                    <a:gd name="connsiteX5" fmla="*/ 0 w 3106270"/>
                    <a:gd name="connsiteY5" fmla="*/ 3590411 h 3590411"/>
                    <a:gd name="connsiteX6" fmla="*/ 295835 w 3106270"/>
                    <a:gd name="connsiteY6" fmla="*/ 2650239 h 3590411"/>
                    <a:gd name="connsiteX7" fmla="*/ 268942 w 3106270"/>
                    <a:gd name="connsiteY7" fmla="*/ 606285 h 3590411"/>
                    <a:gd name="connsiteX8" fmla="*/ 0 w 3106270"/>
                    <a:gd name="connsiteY8" fmla="*/ 46 h 3590411"/>
                    <a:gd name="connsiteX0" fmla="*/ 0 w 3106270"/>
                    <a:gd name="connsiteY0" fmla="*/ 46 h 3590411"/>
                    <a:gd name="connsiteX1" fmla="*/ 1196788 w 3106270"/>
                    <a:gd name="connsiteY1" fmla="*/ 270109 h 3590411"/>
                    <a:gd name="connsiteX2" fmla="*/ 2568388 w 3106270"/>
                    <a:gd name="connsiteY2" fmla="*/ 189427 h 3590411"/>
                    <a:gd name="connsiteX3" fmla="*/ 3106270 w 3106270"/>
                    <a:gd name="connsiteY3" fmla="*/ 46 h 3590411"/>
                    <a:gd name="connsiteX4" fmla="*/ 3106270 w 3106270"/>
                    <a:gd name="connsiteY4" fmla="*/ 3590411 h 3590411"/>
                    <a:gd name="connsiteX5" fmla="*/ 0 w 3106270"/>
                    <a:gd name="connsiteY5" fmla="*/ 3590411 h 3590411"/>
                    <a:gd name="connsiteX6" fmla="*/ 295835 w 3106270"/>
                    <a:gd name="connsiteY6" fmla="*/ 2650239 h 3590411"/>
                    <a:gd name="connsiteX7" fmla="*/ 268942 w 3106270"/>
                    <a:gd name="connsiteY7" fmla="*/ 606285 h 3590411"/>
                    <a:gd name="connsiteX8" fmla="*/ 0 w 3106270"/>
                    <a:gd name="connsiteY8" fmla="*/ 46 h 3590411"/>
                    <a:gd name="connsiteX0" fmla="*/ 0 w 3106270"/>
                    <a:gd name="connsiteY0" fmla="*/ 46 h 3590411"/>
                    <a:gd name="connsiteX1" fmla="*/ 1196788 w 3106270"/>
                    <a:gd name="connsiteY1" fmla="*/ 270109 h 3590411"/>
                    <a:gd name="connsiteX2" fmla="*/ 2568388 w 3106270"/>
                    <a:gd name="connsiteY2" fmla="*/ 189427 h 3590411"/>
                    <a:gd name="connsiteX3" fmla="*/ 3106270 w 3106270"/>
                    <a:gd name="connsiteY3" fmla="*/ 46 h 3590411"/>
                    <a:gd name="connsiteX4" fmla="*/ 3106270 w 3106270"/>
                    <a:gd name="connsiteY4" fmla="*/ 3590411 h 3590411"/>
                    <a:gd name="connsiteX5" fmla="*/ 0 w 3106270"/>
                    <a:gd name="connsiteY5" fmla="*/ 3590411 h 3590411"/>
                    <a:gd name="connsiteX6" fmla="*/ 295835 w 3106270"/>
                    <a:gd name="connsiteY6" fmla="*/ 2650239 h 3590411"/>
                    <a:gd name="connsiteX7" fmla="*/ 268942 w 3106270"/>
                    <a:gd name="connsiteY7" fmla="*/ 606285 h 3590411"/>
                    <a:gd name="connsiteX8" fmla="*/ 0 w 3106270"/>
                    <a:gd name="connsiteY8" fmla="*/ 46 h 3590411"/>
                    <a:gd name="connsiteX0" fmla="*/ 0 w 3106270"/>
                    <a:gd name="connsiteY0" fmla="*/ 46 h 3590411"/>
                    <a:gd name="connsiteX1" fmla="*/ 1196788 w 3106270"/>
                    <a:gd name="connsiteY1" fmla="*/ 270109 h 3590411"/>
                    <a:gd name="connsiteX2" fmla="*/ 2568388 w 3106270"/>
                    <a:gd name="connsiteY2" fmla="*/ 189427 h 3590411"/>
                    <a:gd name="connsiteX3" fmla="*/ 3106270 w 3106270"/>
                    <a:gd name="connsiteY3" fmla="*/ 46 h 3590411"/>
                    <a:gd name="connsiteX4" fmla="*/ 3106270 w 3106270"/>
                    <a:gd name="connsiteY4" fmla="*/ 3590411 h 3590411"/>
                    <a:gd name="connsiteX5" fmla="*/ 0 w 3106270"/>
                    <a:gd name="connsiteY5" fmla="*/ 3590411 h 3590411"/>
                    <a:gd name="connsiteX6" fmla="*/ 403412 w 3106270"/>
                    <a:gd name="connsiteY6" fmla="*/ 2448533 h 3590411"/>
                    <a:gd name="connsiteX7" fmla="*/ 268942 w 3106270"/>
                    <a:gd name="connsiteY7" fmla="*/ 606285 h 3590411"/>
                    <a:gd name="connsiteX8" fmla="*/ 0 w 3106270"/>
                    <a:gd name="connsiteY8" fmla="*/ 46 h 3590411"/>
                    <a:gd name="connsiteX0" fmla="*/ 0 w 3106270"/>
                    <a:gd name="connsiteY0" fmla="*/ 46 h 3590411"/>
                    <a:gd name="connsiteX1" fmla="*/ 1196788 w 3106270"/>
                    <a:gd name="connsiteY1" fmla="*/ 270109 h 3590411"/>
                    <a:gd name="connsiteX2" fmla="*/ 2568388 w 3106270"/>
                    <a:gd name="connsiteY2" fmla="*/ 189427 h 3590411"/>
                    <a:gd name="connsiteX3" fmla="*/ 3106270 w 3106270"/>
                    <a:gd name="connsiteY3" fmla="*/ 46 h 3590411"/>
                    <a:gd name="connsiteX4" fmla="*/ 3106270 w 3106270"/>
                    <a:gd name="connsiteY4" fmla="*/ 3590411 h 3590411"/>
                    <a:gd name="connsiteX5" fmla="*/ 0 w 3106270"/>
                    <a:gd name="connsiteY5" fmla="*/ 3590411 h 3590411"/>
                    <a:gd name="connsiteX6" fmla="*/ 403412 w 3106270"/>
                    <a:gd name="connsiteY6" fmla="*/ 2448533 h 3590411"/>
                    <a:gd name="connsiteX7" fmla="*/ 268942 w 3106270"/>
                    <a:gd name="connsiteY7" fmla="*/ 606285 h 3590411"/>
                    <a:gd name="connsiteX8" fmla="*/ 0 w 3106270"/>
                    <a:gd name="connsiteY8" fmla="*/ 46 h 3590411"/>
                    <a:gd name="connsiteX0" fmla="*/ 0 w 3106270"/>
                    <a:gd name="connsiteY0" fmla="*/ 46 h 3590411"/>
                    <a:gd name="connsiteX1" fmla="*/ 1196788 w 3106270"/>
                    <a:gd name="connsiteY1" fmla="*/ 270109 h 3590411"/>
                    <a:gd name="connsiteX2" fmla="*/ 2568388 w 3106270"/>
                    <a:gd name="connsiteY2" fmla="*/ 189427 h 3590411"/>
                    <a:gd name="connsiteX3" fmla="*/ 3106270 w 3106270"/>
                    <a:gd name="connsiteY3" fmla="*/ 46 h 3590411"/>
                    <a:gd name="connsiteX4" fmla="*/ 3106270 w 3106270"/>
                    <a:gd name="connsiteY4" fmla="*/ 3590411 h 3590411"/>
                    <a:gd name="connsiteX5" fmla="*/ 1048872 w 3106270"/>
                    <a:gd name="connsiteY5" fmla="*/ 3416722 h 3590411"/>
                    <a:gd name="connsiteX6" fmla="*/ 0 w 3106270"/>
                    <a:gd name="connsiteY6" fmla="*/ 3590411 h 3590411"/>
                    <a:gd name="connsiteX7" fmla="*/ 403412 w 3106270"/>
                    <a:gd name="connsiteY7" fmla="*/ 2448533 h 3590411"/>
                    <a:gd name="connsiteX8" fmla="*/ 268942 w 3106270"/>
                    <a:gd name="connsiteY8" fmla="*/ 606285 h 3590411"/>
                    <a:gd name="connsiteX9" fmla="*/ 0 w 3106270"/>
                    <a:gd name="connsiteY9" fmla="*/ 46 h 3590411"/>
                    <a:gd name="connsiteX0" fmla="*/ 0 w 3106270"/>
                    <a:gd name="connsiteY0" fmla="*/ 46 h 3590411"/>
                    <a:gd name="connsiteX1" fmla="*/ 1196788 w 3106270"/>
                    <a:gd name="connsiteY1" fmla="*/ 270109 h 3590411"/>
                    <a:gd name="connsiteX2" fmla="*/ 2568388 w 3106270"/>
                    <a:gd name="connsiteY2" fmla="*/ 189427 h 3590411"/>
                    <a:gd name="connsiteX3" fmla="*/ 3106270 w 3106270"/>
                    <a:gd name="connsiteY3" fmla="*/ 46 h 3590411"/>
                    <a:gd name="connsiteX4" fmla="*/ 2958354 w 3106270"/>
                    <a:gd name="connsiteY4" fmla="*/ 3040204 h 3590411"/>
                    <a:gd name="connsiteX5" fmla="*/ 3106270 w 3106270"/>
                    <a:gd name="connsiteY5" fmla="*/ 3590411 h 3590411"/>
                    <a:gd name="connsiteX6" fmla="*/ 1048872 w 3106270"/>
                    <a:gd name="connsiteY6" fmla="*/ 3416722 h 3590411"/>
                    <a:gd name="connsiteX7" fmla="*/ 0 w 3106270"/>
                    <a:gd name="connsiteY7" fmla="*/ 3590411 h 3590411"/>
                    <a:gd name="connsiteX8" fmla="*/ 403412 w 3106270"/>
                    <a:gd name="connsiteY8" fmla="*/ 2448533 h 3590411"/>
                    <a:gd name="connsiteX9" fmla="*/ 268942 w 3106270"/>
                    <a:gd name="connsiteY9" fmla="*/ 606285 h 3590411"/>
                    <a:gd name="connsiteX10" fmla="*/ 0 w 3106270"/>
                    <a:gd name="connsiteY10" fmla="*/ 46 h 3590411"/>
                    <a:gd name="connsiteX0" fmla="*/ 0 w 3124671"/>
                    <a:gd name="connsiteY0" fmla="*/ 46 h 3590411"/>
                    <a:gd name="connsiteX1" fmla="*/ 1196788 w 3124671"/>
                    <a:gd name="connsiteY1" fmla="*/ 270109 h 3590411"/>
                    <a:gd name="connsiteX2" fmla="*/ 2568388 w 3124671"/>
                    <a:gd name="connsiteY2" fmla="*/ 189427 h 3590411"/>
                    <a:gd name="connsiteX3" fmla="*/ 3106270 w 3124671"/>
                    <a:gd name="connsiteY3" fmla="*/ 46 h 3590411"/>
                    <a:gd name="connsiteX4" fmla="*/ 2918013 w 3124671"/>
                    <a:gd name="connsiteY4" fmla="*/ 767651 h 3590411"/>
                    <a:gd name="connsiteX5" fmla="*/ 2958354 w 3124671"/>
                    <a:gd name="connsiteY5" fmla="*/ 3040204 h 3590411"/>
                    <a:gd name="connsiteX6" fmla="*/ 3106270 w 3124671"/>
                    <a:gd name="connsiteY6" fmla="*/ 3590411 h 3590411"/>
                    <a:gd name="connsiteX7" fmla="*/ 1048872 w 3124671"/>
                    <a:gd name="connsiteY7" fmla="*/ 3416722 h 3590411"/>
                    <a:gd name="connsiteX8" fmla="*/ 0 w 3124671"/>
                    <a:gd name="connsiteY8" fmla="*/ 3590411 h 3590411"/>
                    <a:gd name="connsiteX9" fmla="*/ 403412 w 3124671"/>
                    <a:gd name="connsiteY9" fmla="*/ 2448533 h 3590411"/>
                    <a:gd name="connsiteX10" fmla="*/ 268942 w 3124671"/>
                    <a:gd name="connsiteY10" fmla="*/ 606285 h 3590411"/>
                    <a:gd name="connsiteX11" fmla="*/ 0 w 3124671"/>
                    <a:gd name="connsiteY11" fmla="*/ 46 h 3590411"/>
                    <a:gd name="connsiteX0" fmla="*/ 0 w 3124671"/>
                    <a:gd name="connsiteY0" fmla="*/ 46 h 3609225"/>
                    <a:gd name="connsiteX1" fmla="*/ 1196788 w 3124671"/>
                    <a:gd name="connsiteY1" fmla="*/ 270109 h 3609225"/>
                    <a:gd name="connsiteX2" fmla="*/ 2568388 w 3124671"/>
                    <a:gd name="connsiteY2" fmla="*/ 189427 h 3609225"/>
                    <a:gd name="connsiteX3" fmla="*/ 3106270 w 3124671"/>
                    <a:gd name="connsiteY3" fmla="*/ 46 h 3609225"/>
                    <a:gd name="connsiteX4" fmla="*/ 2918013 w 3124671"/>
                    <a:gd name="connsiteY4" fmla="*/ 767651 h 3609225"/>
                    <a:gd name="connsiteX5" fmla="*/ 2958354 w 3124671"/>
                    <a:gd name="connsiteY5" fmla="*/ 3040204 h 3609225"/>
                    <a:gd name="connsiteX6" fmla="*/ 3106270 w 3124671"/>
                    <a:gd name="connsiteY6" fmla="*/ 3590411 h 3609225"/>
                    <a:gd name="connsiteX7" fmla="*/ 2339789 w 3124671"/>
                    <a:gd name="connsiteY7" fmla="*/ 3416721 h 3609225"/>
                    <a:gd name="connsiteX8" fmla="*/ 1048872 w 3124671"/>
                    <a:gd name="connsiteY8" fmla="*/ 3416722 h 3609225"/>
                    <a:gd name="connsiteX9" fmla="*/ 0 w 3124671"/>
                    <a:gd name="connsiteY9" fmla="*/ 3590411 h 3609225"/>
                    <a:gd name="connsiteX10" fmla="*/ 403412 w 3124671"/>
                    <a:gd name="connsiteY10" fmla="*/ 2448533 h 3609225"/>
                    <a:gd name="connsiteX11" fmla="*/ 268942 w 3124671"/>
                    <a:gd name="connsiteY11" fmla="*/ 606285 h 3609225"/>
                    <a:gd name="connsiteX12" fmla="*/ 0 w 3124671"/>
                    <a:gd name="connsiteY12" fmla="*/ 46 h 3609225"/>
                    <a:gd name="connsiteX0" fmla="*/ 0 w 3124671"/>
                    <a:gd name="connsiteY0" fmla="*/ 46 h 3609225"/>
                    <a:gd name="connsiteX1" fmla="*/ 1196788 w 3124671"/>
                    <a:gd name="connsiteY1" fmla="*/ 270109 h 3609225"/>
                    <a:gd name="connsiteX2" fmla="*/ 2541494 w 3124671"/>
                    <a:gd name="connsiteY2" fmla="*/ 283557 h 3609225"/>
                    <a:gd name="connsiteX3" fmla="*/ 3106270 w 3124671"/>
                    <a:gd name="connsiteY3" fmla="*/ 46 h 3609225"/>
                    <a:gd name="connsiteX4" fmla="*/ 2918013 w 3124671"/>
                    <a:gd name="connsiteY4" fmla="*/ 767651 h 3609225"/>
                    <a:gd name="connsiteX5" fmla="*/ 2958354 w 3124671"/>
                    <a:gd name="connsiteY5" fmla="*/ 3040204 h 3609225"/>
                    <a:gd name="connsiteX6" fmla="*/ 3106270 w 3124671"/>
                    <a:gd name="connsiteY6" fmla="*/ 3590411 h 3609225"/>
                    <a:gd name="connsiteX7" fmla="*/ 2339789 w 3124671"/>
                    <a:gd name="connsiteY7" fmla="*/ 3416721 h 3609225"/>
                    <a:gd name="connsiteX8" fmla="*/ 1048872 w 3124671"/>
                    <a:gd name="connsiteY8" fmla="*/ 3416722 h 3609225"/>
                    <a:gd name="connsiteX9" fmla="*/ 0 w 3124671"/>
                    <a:gd name="connsiteY9" fmla="*/ 3590411 h 3609225"/>
                    <a:gd name="connsiteX10" fmla="*/ 403412 w 3124671"/>
                    <a:gd name="connsiteY10" fmla="*/ 2448533 h 3609225"/>
                    <a:gd name="connsiteX11" fmla="*/ 268942 w 3124671"/>
                    <a:gd name="connsiteY11" fmla="*/ 606285 h 3609225"/>
                    <a:gd name="connsiteX12" fmla="*/ 0 w 3124671"/>
                    <a:gd name="connsiteY12" fmla="*/ 46 h 3609225"/>
                    <a:gd name="connsiteX0" fmla="*/ 0 w 3124671"/>
                    <a:gd name="connsiteY0" fmla="*/ 46 h 3609225"/>
                    <a:gd name="connsiteX1" fmla="*/ 1196788 w 3124671"/>
                    <a:gd name="connsiteY1" fmla="*/ 270109 h 3609225"/>
                    <a:gd name="connsiteX2" fmla="*/ 2541494 w 3124671"/>
                    <a:gd name="connsiteY2" fmla="*/ 283557 h 3609225"/>
                    <a:gd name="connsiteX3" fmla="*/ 3106270 w 3124671"/>
                    <a:gd name="connsiteY3" fmla="*/ 46 h 3609225"/>
                    <a:gd name="connsiteX4" fmla="*/ 2918013 w 3124671"/>
                    <a:gd name="connsiteY4" fmla="*/ 767651 h 3609225"/>
                    <a:gd name="connsiteX5" fmla="*/ 2958354 w 3124671"/>
                    <a:gd name="connsiteY5" fmla="*/ 3040204 h 3609225"/>
                    <a:gd name="connsiteX6" fmla="*/ 3106270 w 3124671"/>
                    <a:gd name="connsiteY6" fmla="*/ 3590411 h 3609225"/>
                    <a:gd name="connsiteX7" fmla="*/ 2339789 w 3124671"/>
                    <a:gd name="connsiteY7" fmla="*/ 3416721 h 3609225"/>
                    <a:gd name="connsiteX8" fmla="*/ 1048872 w 3124671"/>
                    <a:gd name="connsiteY8" fmla="*/ 3416722 h 3609225"/>
                    <a:gd name="connsiteX9" fmla="*/ 0 w 3124671"/>
                    <a:gd name="connsiteY9" fmla="*/ 3590411 h 3609225"/>
                    <a:gd name="connsiteX10" fmla="*/ 403412 w 3124671"/>
                    <a:gd name="connsiteY10" fmla="*/ 2448533 h 3609225"/>
                    <a:gd name="connsiteX11" fmla="*/ 268942 w 3124671"/>
                    <a:gd name="connsiteY11" fmla="*/ 606285 h 3609225"/>
                    <a:gd name="connsiteX12" fmla="*/ 0 w 3124671"/>
                    <a:gd name="connsiteY12" fmla="*/ 46 h 3609225"/>
                    <a:gd name="connsiteX0" fmla="*/ 0 w 3124671"/>
                    <a:gd name="connsiteY0" fmla="*/ 55 h 3609234"/>
                    <a:gd name="connsiteX1" fmla="*/ 874059 w 3124671"/>
                    <a:gd name="connsiteY1" fmla="*/ 216329 h 3609234"/>
                    <a:gd name="connsiteX2" fmla="*/ 2541494 w 3124671"/>
                    <a:gd name="connsiteY2" fmla="*/ 283566 h 3609234"/>
                    <a:gd name="connsiteX3" fmla="*/ 3106270 w 3124671"/>
                    <a:gd name="connsiteY3" fmla="*/ 55 h 3609234"/>
                    <a:gd name="connsiteX4" fmla="*/ 2918013 w 3124671"/>
                    <a:gd name="connsiteY4" fmla="*/ 767660 h 3609234"/>
                    <a:gd name="connsiteX5" fmla="*/ 2958354 w 3124671"/>
                    <a:gd name="connsiteY5" fmla="*/ 3040213 h 3609234"/>
                    <a:gd name="connsiteX6" fmla="*/ 3106270 w 3124671"/>
                    <a:gd name="connsiteY6" fmla="*/ 3590420 h 3609234"/>
                    <a:gd name="connsiteX7" fmla="*/ 2339789 w 3124671"/>
                    <a:gd name="connsiteY7" fmla="*/ 3416730 h 3609234"/>
                    <a:gd name="connsiteX8" fmla="*/ 1048872 w 3124671"/>
                    <a:gd name="connsiteY8" fmla="*/ 3416731 h 3609234"/>
                    <a:gd name="connsiteX9" fmla="*/ 0 w 3124671"/>
                    <a:gd name="connsiteY9" fmla="*/ 3590420 h 3609234"/>
                    <a:gd name="connsiteX10" fmla="*/ 403412 w 3124671"/>
                    <a:gd name="connsiteY10" fmla="*/ 2448542 h 3609234"/>
                    <a:gd name="connsiteX11" fmla="*/ 268942 w 3124671"/>
                    <a:gd name="connsiteY11" fmla="*/ 606294 h 3609234"/>
                    <a:gd name="connsiteX12" fmla="*/ 0 w 3124671"/>
                    <a:gd name="connsiteY12" fmla="*/ 55 h 3609234"/>
                    <a:gd name="connsiteX0" fmla="*/ 0 w 3124671"/>
                    <a:gd name="connsiteY0" fmla="*/ 55 h 3609234"/>
                    <a:gd name="connsiteX1" fmla="*/ 874059 w 3124671"/>
                    <a:gd name="connsiteY1" fmla="*/ 216329 h 3609234"/>
                    <a:gd name="connsiteX2" fmla="*/ 2541494 w 3124671"/>
                    <a:gd name="connsiteY2" fmla="*/ 283566 h 3609234"/>
                    <a:gd name="connsiteX3" fmla="*/ 3106270 w 3124671"/>
                    <a:gd name="connsiteY3" fmla="*/ 55 h 3609234"/>
                    <a:gd name="connsiteX4" fmla="*/ 2918013 w 3124671"/>
                    <a:gd name="connsiteY4" fmla="*/ 767660 h 3609234"/>
                    <a:gd name="connsiteX5" fmla="*/ 2958354 w 3124671"/>
                    <a:gd name="connsiteY5" fmla="*/ 3040213 h 3609234"/>
                    <a:gd name="connsiteX6" fmla="*/ 3106270 w 3124671"/>
                    <a:gd name="connsiteY6" fmla="*/ 3590420 h 3609234"/>
                    <a:gd name="connsiteX7" fmla="*/ 2339789 w 3124671"/>
                    <a:gd name="connsiteY7" fmla="*/ 3416730 h 3609234"/>
                    <a:gd name="connsiteX8" fmla="*/ 1048872 w 3124671"/>
                    <a:gd name="connsiteY8" fmla="*/ 3416731 h 3609234"/>
                    <a:gd name="connsiteX9" fmla="*/ 0 w 3124671"/>
                    <a:gd name="connsiteY9" fmla="*/ 3590420 h 3609234"/>
                    <a:gd name="connsiteX10" fmla="*/ 403412 w 3124671"/>
                    <a:gd name="connsiteY10" fmla="*/ 2448542 h 3609234"/>
                    <a:gd name="connsiteX11" fmla="*/ 268942 w 3124671"/>
                    <a:gd name="connsiteY11" fmla="*/ 606294 h 3609234"/>
                    <a:gd name="connsiteX12" fmla="*/ 0 w 3124671"/>
                    <a:gd name="connsiteY12" fmla="*/ 55 h 3609234"/>
                    <a:gd name="connsiteX0" fmla="*/ 0 w 3124671"/>
                    <a:gd name="connsiteY0" fmla="*/ 55 h 3609234"/>
                    <a:gd name="connsiteX1" fmla="*/ 874059 w 3124671"/>
                    <a:gd name="connsiteY1" fmla="*/ 216329 h 3609234"/>
                    <a:gd name="connsiteX2" fmla="*/ 2541494 w 3124671"/>
                    <a:gd name="connsiteY2" fmla="*/ 283566 h 3609234"/>
                    <a:gd name="connsiteX3" fmla="*/ 3106270 w 3124671"/>
                    <a:gd name="connsiteY3" fmla="*/ 55 h 3609234"/>
                    <a:gd name="connsiteX4" fmla="*/ 2918013 w 3124671"/>
                    <a:gd name="connsiteY4" fmla="*/ 767660 h 3609234"/>
                    <a:gd name="connsiteX5" fmla="*/ 2958354 w 3124671"/>
                    <a:gd name="connsiteY5" fmla="*/ 3040213 h 3609234"/>
                    <a:gd name="connsiteX6" fmla="*/ 3106270 w 3124671"/>
                    <a:gd name="connsiteY6" fmla="*/ 3590420 h 3609234"/>
                    <a:gd name="connsiteX7" fmla="*/ 2339789 w 3124671"/>
                    <a:gd name="connsiteY7" fmla="*/ 3416730 h 3609234"/>
                    <a:gd name="connsiteX8" fmla="*/ 1048872 w 3124671"/>
                    <a:gd name="connsiteY8" fmla="*/ 3416731 h 3609234"/>
                    <a:gd name="connsiteX9" fmla="*/ 0 w 3124671"/>
                    <a:gd name="connsiteY9" fmla="*/ 3590420 h 3609234"/>
                    <a:gd name="connsiteX10" fmla="*/ 403412 w 3124671"/>
                    <a:gd name="connsiteY10" fmla="*/ 2448542 h 3609234"/>
                    <a:gd name="connsiteX11" fmla="*/ 268942 w 3124671"/>
                    <a:gd name="connsiteY11" fmla="*/ 686976 h 3609234"/>
                    <a:gd name="connsiteX12" fmla="*/ 0 w 3124671"/>
                    <a:gd name="connsiteY12" fmla="*/ 55 h 3609234"/>
                    <a:gd name="connsiteX0" fmla="*/ 0 w 3124671"/>
                    <a:gd name="connsiteY0" fmla="*/ 55 h 3609234"/>
                    <a:gd name="connsiteX1" fmla="*/ 874059 w 3124671"/>
                    <a:gd name="connsiteY1" fmla="*/ 216329 h 3609234"/>
                    <a:gd name="connsiteX2" fmla="*/ 2541494 w 3124671"/>
                    <a:gd name="connsiteY2" fmla="*/ 283566 h 3609234"/>
                    <a:gd name="connsiteX3" fmla="*/ 3106270 w 3124671"/>
                    <a:gd name="connsiteY3" fmla="*/ 55 h 3609234"/>
                    <a:gd name="connsiteX4" fmla="*/ 2918013 w 3124671"/>
                    <a:gd name="connsiteY4" fmla="*/ 767660 h 3609234"/>
                    <a:gd name="connsiteX5" fmla="*/ 2958354 w 3124671"/>
                    <a:gd name="connsiteY5" fmla="*/ 3040213 h 3609234"/>
                    <a:gd name="connsiteX6" fmla="*/ 3106270 w 3124671"/>
                    <a:gd name="connsiteY6" fmla="*/ 3590420 h 3609234"/>
                    <a:gd name="connsiteX7" fmla="*/ 2339789 w 3124671"/>
                    <a:gd name="connsiteY7" fmla="*/ 3416730 h 3609234"/>
                    <a:gd name="connsiteX8" fmla="*/ 1048872 w 3124671"/>
                    <a:gd name="connsiteY8" fmla="*/ 3416731 h 3609234"/>
                    <a:gd name="connsiteX9" fmla="*/ 0 w 3124671"/>
                    <a:gd name="connsiteY9" fmla="*/ 3590420 h 3609234"/>
                    <a:gd name="connsiteX10" fmla="*/ 403412 w 3124671"/>
                    <a:gd name="connsiteY10" fmla="*/ 2448542 h 3609234"/>
                    <a:gd name="connsiteX11" fmla="*/ 268942 w 3124671"/>
                    <a:gd name="connsiteY11" fmla="*/ 686976 h 3609234"/>
                    <a:gd name="connsiteX12" fmla="*/ 0 w 3124671"/>
                    <a:gd name="connsiteY12" fmla="*/ 55 h 3609234"/>
                    <a:gd name="connsiteX0" fmla="*/ 0 w 3124671"/>
                    <a:gd name="connsiteY0" fmla="*/ 55 h 3609234"/>
                    <a:gd name="connsiteX1" fmla="*/ 874059 w 3124671"/>
                    <a:gd name="connsiteY1" fmla="*/ 216329 h 3609234"/>
                    <a:gd name="connsiteX2" fmla="*/ 2541494 w 3124671"/>
                    <a:gd name="connsiteY2" fmla="*/ 283566 h 3609234"/>
                    <a:gd name="connsiteX3" fmla="*/ 3106270 w 3124671"/>
                    <a:gd name="connsiteY3" fmla="*/ 55 h 3609234"/>
                    <a:gd name="connsiteX4" fmla="*/ 2918013 w 3124671"/>
                    <a:gd name="connsiteY4" fmla="*/ 767660 h 3609234"/>
                    <a:gd name="connsiteX5" fmla="*/ 2958354 w 3124671"/>
                    <a:gd name="connsiteY5" fmla="*/ 3040213 h 3609234"/>
                    <a:gd name="connsiteX6" fmla="*/ 3106270 w 3124671"/>
                    <a:gd name="connsiteY6" fmla="*/ 3590420 h 3609234"/>
                    <a:gd name="connsiteX7" fmla="*/ 2339789 w 3124671"/>
                    <a:gd name="connsiteY7" fmla="*/ 3416730 h 3609234"/>
                    <a:gd name="connsiteX8" fmla="*/ 1048872 w 3124671"/>
                    <a:gd name="connsiteY8" fmla="*/ 3416731 h 3609234"/>
                    <a:gd name="connsiteX9" fmla="*/ 0 w 3124671"/>
                    <a:gd name="connsiteY9" fmla="*/ 3590420 h 3609234"/>
                    <a:gd name="connsiteX10" fmla="*/ 363070 w 3124671"/>
                    <a:gd name="connsiteY10" fmla="*/ 2609907 h 3609234"/>
                    <a:gd name="connsiteX11" fmla="*/ 268942 w 3124671"/>
                    <a:gd name="connsiteY11" fmla="*/ 686976 h 3609234"/>
                    <a:gd name="connsiteX12" fmla="*/ 0 w 3124671"/>
                    <a:gd name="connsiteY12" fmla="*/ 55 h 3609234"/>
                    <a:gd name="connsiteX0" fmla="*/ 0 w 3124671"/>
                    <a:gd name="connsiteY0" fmla="*/ 55 h 3609234"/>
                    <a:gd name="connsiteX1" fmla="*/ 874059 w 3124671"/>
                    <a:gd name="connsiteY1" fmla="*/ 216329 h 3609234"/>
                    <a:gd name="connsiteX2" fmla="*/ 2541494 w 3124671"/>
                    <a:gd name="connsiteY2" fmla="*/ 283566 h 3609234"/>
                    <a:gd name="connsiteX3" fmla="*/ 3106270 w 3124671"/>
                    <a:gd name="connsiteY3" fmla="*/ 55 h 3609234"/>
                    <a:gd name="connsiteX4" fmla="*/ 2918013 w 3124671"/>
                    <a:gd name="connsiteY4" fmla="*/ 767660 h 3609234"/>
                    <a:gd name="connsiteX5" fmla="*/ 2958354 w 3124671"/>
                    <a:gd name="connsiteY5" fmla="*/ 2757824 h 3609234"/>
                    <a:gd name="connsiteX6" fmla="*/ 3106270 w 3124671"/>
                    <a:gd name="connsiteY6" fmla="*/ 3590420 h 3609234"/>
                    <a:gd name="connsiteX7" fmla="*/ 2339789 w 3124671"/>
                    <a:gd name="connsiteY7" fmla="*/ 3416730 h 3609234"/>
                    <a:gd name="connsiteX8" fmla="*/ 1048872 w 3124671"/>
                    <a:gd name="connsiteY8" fmla="*/ 3416731 h 3609234"/>
                    <a:gd name="connsiteX9" fmla="*/ 0 w 3124671"/>
                    <a:gd name="connsiteY9" fmla="*/ 3590420 h 3609234"/>
                    <a:gd name="connsiteX10" fmla="*/ 363070 w 3124671"/>
                    <a:gd name="connsiteY10" fmla="*/ 2609907 h 3609234"/>
                    <a:gd name="connsiteX11" fmla="*/ 268942 w 3124671"/>
                    <a:gd name="connsiteY11" fmla="*/ 686976 h 3609234"/>
                    <a:gd name="connsiteX12" fmla="*/ 0 w 3124671"/>
                    <a:gd name="connsiteY12" fmla="*/ 55 h 3609234"/>
                    <a:gd name="connsiteX0" fmla="*/ 0 w 3123217"/>
                    <a:gd name="connsiteY0" fmla="*/ 55 h 3609234"/>
                    <a:gd name="connsiteX1" fmla="*/ 874059 w 3123217"/>
                    <a:gd name="connsiteY1" fmla="*/ 216329 h 3609234"/>
                    <a:gd name="connsiteX2" fmla="*/ 2541494 w 3123217"/>
                    <a:gd name="connsiteY2" fmla="*/ 283566 h 3609234"/>
                    <a:gd name="connsiteX3" fmla="*/ 3106270 w 3123217"/>
                    <a:gd name="connsiteY3" fmla="*/ 55 h 3609234"/>
                    <a:gd name="connsiteX4" fmla="*/ 2891118 w 3123217"/>
                    <a:gd name="connsiteY4" fmla="*/ 821448 h 3609234"/>
                    <a:gd name="connsiteX5" fmla="*/ 2958354 w 3123217"/>
                    <a:gd name="connsiteY5" fmla="*/ 2757824 h 3609234"/>
                    <a:gd name="connsiteX6" fmla="*/ 3106270 w 3123217"/>
                    <a:gd name="connsiteY6" fmla="*/ 3590420 h 3609234"/>
                    <a:gd name="connsiteX7" fmla="*/ 2339789 w 3123217"/>
                    <a:gd name="connsiteY7" fmla="*/ 3416730 h 3609234"/>
                    <a:gd name="connsiteX8" fmla="*/ 1048872 w 3123217"/>
                    <a:gd name="connsiteY8" fmla="*/ 3416731 h 3609234"/>
                    <a:gd name="connsiteX9" fmla="*/ 0 w 3123217"/>
                    <a:gd name="connsiteY9" fmla="*/ 3590420 h 3609234"/>
                    <a:gd name="connsiteX10" fmla="*/ 363070 w 3123217"/>
                    <a:gd name="connsiteY10" fmla="*/ 2609907 h 3609234"/>
                    <a:gd name="connsiteX11" fmla="*/ 268942 w 3123217"/>
                    <a:gd name="connsiteY11" fmla="*/ 686976 h 3609234"/>
                    <a:gd name="connsiteX12" fmla="*/ 0 w 3123217"/>
                    <a:gd name="connsiteY12" fmla="*/ 55 h 3609234"/>
                    <a:gd name="connsiteX0" fmla="*/ 0 w 3123217"/>
                    <a:gd name="connsiteY0" fmla="*/ 55 h 3609234"/>
                    <a:gd name="connsiteX1" fmla="*/ 874059 w 3123217"/>
                    <a:gd name="connsiteY1" fmla="*/ 216329 h 3609234"/>
                    <a:gd name="connsiteX2" fmla="*/ 2541494 w 3123217"/>
                    <a:gd name="connsiteY2" fmla="*/ 283566 h 3609234"/>
                    <a:gd name="connsiteX3" fmla="*/ 3106270 w 3123217"/>
                    <a:gd name="connsiteY3" fmla="*/ 55 h 3609234"/>
                    <a:gd name="connsiteX4" fmla="*/ 2891118 w 3123217"/>
                    <a:gd name="connsiteY4" fmla="*/ 821448 h 3609234"/>
                    <a:gd name="connsiteX5" fmla="*/ 2958354 w 3123217"/>
                    <a:gd name="connsiteY5" fmla="*/ 2757824 h 3609234"/>
                    <a:gd name="connsiteX6" fmla="*/ 3106270 w 3123217"/>
                    <a:gd name="connsiteY6" fmla="*/ 3590420 h 3609234"/>
                    <a:gd name="connsiteX7" fmla="*/ 2339789 w 3123217"/>
                    <a:gd name="connsiteY7" fmla="*/ 3416730 h 3609234"/>
                    <a:gd name="connsiteX8" fmla="*/ 1048872 w 3123217"/>
                    <a:gd name="connsiteY8" fmla="*/ 3416731 h 3609234"/>
                    <a:gd name="connsiteX9" fmla="*/ 0 w 3123217"/>
                    <a:gd name="connsiteY9" fmla="*/ 3590420 h 3609234"/>
                    <a:gd name="connsiteX10" fmla="*/ 363070 w 3123217"/>
                    <a:gd name="connsiteY10" fmla="*/ 2609907 h 3609234"/>
                    <a:gd name="connsiteX11" fmla="*/ 268942 w 3123217"/>
                    <a:gd name="connsiteY11" fmla="*/ 686976 h 3609234"/>
                    <a:gd name="connsiteX12" fmla="*/ 0 w 3123217"/>
                    <a:gd name="connsiteY12" fmla="*/ 55 h 3609234"/>
                    <a:gd name="connsiteX0" fmla="*/ 0 w 3123217"/>
                    <a:gd name="connsiteY0" fmla="*/ 55 h 3609234"/>
                    <a:gd name="connsiteX1" fmla="*/ 874059 w 3123217"/>
                    <a:gd name="connsiteY1" fmla="*/ 216329 h 3609234"/>
                    <a:gd name="connsiteX2" fmla="*/ 2541494 w 3123217"/>
                    <a:gd name="connsiteY2" fmla="*/ 283566 h 3609234"/>
                    <a:gd name="connsiteX3" fmla="*/ 3106270 w 3123217"/>
                    <a:gd name="connsiteY3" fmla="*/ 55 h 3609234"/>
                    <a:gd name="connsiteX4" fmla="*/ 2891118 w 3123217"/>
                    <a:gd name="connsiteY4" fmla="*/ 821448 h 3609234"/>
                    <a:gd name="connsiteX5" fmla="*/ 2958354 w 3123217"/>
                    <a:gd name="connsiteY5" fmla="*/ 2757824 h 3609234"/>
                    <a:gd name="connsiteX6" fmla="*/ 3106270 w 3123217"/>
                    <a:gd name="connsiteY6" fmla="*/ 3590420 h 3609234"/>
                    <a:gd name="connsiteX7" fmla="*/ 2339789 w 3123217"/>
                    <a:gd name="connsiteY7" fmla="*/ 3416730 h 3609234"/>
                    <a:gd name="connsiteX8" fmla="*/ 1048872 w 3123217"/>
                    <a:gd name="connsiteY8" fmla="*/ 3416731 h 3609234"/>
                    <a:gd name="connsiteX9" fmla="*/ 0 w 3123217"/>
                    <a:gd name="connsiteY9" fmla="*/ 3590420 h 3609234"/>
                    <a:gd name="connsiteX10" fmla="*/ 331254 w 3123217"/>
                    <a:gd name="connsiteY10" fmla="*/ 2597610 h 3609234"/>
                    <a:gd name="connsiteX11" fmla="*/ 268942 w 3123217"/>
                    <a:gd name="connsiteY11" fmla="*/ 686976 h 3609234"/>
                    <a:gd name="connsiteX12" fmla="*/ 0 w 3123217"/>
                    <a:gd name="connsiteY12" fmla="*/ 55 h 3609234"/>
                    <a:gd name="connsiteX0" fmla="*/ 0 w 3123217"/>
                    <a:gd name="connsiteY0" fmla="*/ 55 h 3609234"/>
                    <a:gd name="connsiteX1" fmla="*/ 874059 w 3123217"/>
                    <a:gd name="connsiteY1" fmla="*/ 216329 h 3609234"/>
                    <a:gd name="connsiteX2" fmla="*/ 2541494 w 3123217"/>
                    <a:gd name="connsiteY2" fmla="*/ 283566 h 3609234"/>
                    <a:gd name="connsiteX3" fmla="*/ 3106270 w 3123217"/>
                    <a:gd name="connsiteY3" fmla="*/ 55 h 3609234"/>
                    <a:gd name="connsiteX4" fmla="*/ 2891118 w 3123217"/>
                    <a:gd name="connsiteY4" fmla="*/ 821448 h 3609234"/>
                    <a:gd name="connsiteX5" fmla="*/ 2958354 w 3123217"/>
                    <a:gd name="connsiteY5" fmla="*/ 2757824 h 3609234"/>
                    <a:gd name="connsiteX6" fmla="*/ 3106270 w 3123217"/>
                    <a:gd name="connsiteY6" fmla="*/ 3590420 h 3609234"/>
                    <a:gd name="connsiteX7" fmla="*/ 2339789 w 3123217"/>
                    <a:gd name="connsiteY7" fmla="*/ 3416730 h 3609234"/>
                    <a:gd name="connsiteX8" fmla="*/ 1048872 w 3123217"/>
                    <a:gd name="connsiteY8" fmla="*/ 3416731 h 3609234"/>
                    <a:gd name="connsiteX9" fmla="*/ 0 w 3123217"/>
                    <a:gd name="connsiteY9" fmla="*/ 3590420 h 3609234"/>
                    <a:gd name="connsiteX10" fmla="*/ 331254 w 3123217"/>
                    <a:gd name="connsiteY10" fmla="*/ 2597610 h 3609234"/>
                    <a:gd name="connsiteX11" fmla="*/ 268942 w 3123217"/>
                    <a:gd name="connsiteY11" fmla="*/ 686976 h 3609234"/>
                    <a:gd name="connsiteX12" fmla="*/ 0 w 3123217"/>
                    <a:gd name="connsiteY12" fmla="*/ 55 h 3609234"/>
                    <a:gd name="connsiteX0" fmla="*/ 0 w 3123217"/>
                    <a:gd name="connsiteY0" fmla="*/ 55 h 3609234"/>
                    <a:gd name="connsiteX1" fmla="*/ 874059 w 3123217"/>
                    <a:gd name="connsiteY1" fmla="*/ 216329 h 3609234"/>
                    <a:gd name="connsiteX2" fmla="*/ 2541494 w 3123217"/>
                    <a:gd name="connsiteY2" fmla="*/ 283566 h 3609234"/>
                    <a:gd name="connsiteX3" fmla="*/ 3106270 w 3123217"/>
                    <a:gd name="connsiteY3" fmla="*/ 55 h 3609234"/>
                    <a:gd name="connsiteX4" fmla="*/ 2891118 w 3123217"/>
                    <a:gd name="connsiteY4" fmla="*/ 821448 h 3609234"/>
                    <a:gd name="connsiteX5" fmla="*/ 2958354 w 3123217"/>
                    <a:gd name="connsiteY5" fmla="*/ 2757824 h 3609234"/>
                    <a:gd name="connsiteX6" fmla="*/ 3106270 w 3123217"/>
                    <a:gd name="connsiteY6" fmla="*/ 3590420 h 3609234"/>
                    <a:gd name="connsiteX7" fmla="*/ 2339789 w 3123217"/>
                    <a:gd name="connsiteY7" fmla="*/ 3416730 h 3609234"/>
                    <a:gd name="connsiteX8" fmla="*/ 1048872 w 3123217"/>
                    <a:gd name="connsiteY8" fmla="*/ 3416731 h 3609234"/>
                    <a:gd name="connsiteX9" fmla="*/ 0 w 3123217"/>
                    <a:gd name="connsiteY9" fmla="*/ 3590420 h 3609234"/>
                    <a:gd name="connsiteX10" fmla="*/ 331254 w 3123217"/>
                    <a:gd name="connsiteY10" fmla="*/ 2597610 h 3609234"/>
                    <a:gd name="connsiteX11" fmla="*/ 300758 w 3123217"/>
                    <a:gd name="connsiteY11" fmla="*/ 662383 h 3609234"/>
                    <a:gd name="connsiteX12" fmla="*/ 0 w 3123217"/>
                    <a:gd name="connsiteY12" fmla="*/ 55 h 3609234"/>
                    <a:gd name="connsiteX0" fmla="*/ 0 w 3123217"/>
                    <a:gd name="connsiteY0" fmla="*/ 55 h 3609234"/>
                    <a:gd name="connsiteX1" fmla="*/ 874059 w 3123217"/>
                    <a:gd name="connsiteY1" fmla="*/ 216329 h 3609234"/>
                    <a:gd name="connsiteX2" fmla="*/ 2541494 w 3123217"/>
                    <a:gd name="connsiteY2" fmla="*/ 283566 h 3609234"/>
                    <a:gd name="connsiteX3" fmla="*/ 3106270 w 3123217"/>
                    <a:gd name="connsiteY3" fmla="*/ 55 h 3609234"/>
                    <a:gd name="connsiteX4" fmla="*/ 2891118 w 3123217"/>
                    <a:gd name="connsiteY4" fmla="*/ 821448 h 3609234"/>
                    <a:gd name="connsiteX5" fmla="*/ 2958354 w 3123217"/>
                    <a:gd name="connsiteY5" fmla="*/ 2757824 h 3609234"/>
                    <a:gd name="connsiteX6" fmla="*/ 3106270 w 3123217"/>
                    <a:gd name="connsiteY6" fmla="*/ 3590420 h 3609234"/>
                    <a:gd name="connsiteX7" fmla="*/ 2339789 w 3123217"/>
                    <a:gd name="connsiteY7" fmla="*/ 3416730 h 3609234"/>
                    <a:gd name="connsiteX8" fmla="*/ 1048872 w 3123217"/>
                    <a:gd name="connsiteY8" fmla="*/ 3416731 h 3609234"/>
                    <a:gd name="connsiteX9" fmla="*/ 0 w 3123217"/>
                    <a:gd name="connsiteY9" fmla="*/ 3590420 h 3609234"/>
                    <a:gd name="connsiteX10" fmla="*/ 331254 w 3123217"/>
                    <a:gd name="connsiteY10" fmla="*/ 2597610 h 3609234"/>
                    <a:gd name="connsiteX11" fmla="*/ 300758 w 3123217"/>
                    <a:gd name="connsiteY11" fmla="*/ 662383 h 3609234"/>
                    <a:gd name="connsiteX12" fmla="*/ 0 w 3123217"/>
                    <a:gd name="connsiteY12" fmla="*/ 55 h 3609234"/>
                    <a:gd name="connsiteX0" fmla="*/ 0 w 3123217"/>
                    <a:gd name="connsiteY0" fmla="*/ 55 h 3609234"/>
                    <a:gd name="connsiteX1" fmla="*/ 874059 w 3123217"/>
                    <a:gd name="connsiteY1" fmla="*/ 216329 h 3609234"/>
                    <a:gd name="connsiteX2" fmla="*/ 2541494 w 3123217"/>
                    <a:gd name="connsiteY2" fmla="*/ 283566 h 3609234"/>
                    <a:gd name="connsiteX3" fmla="*/ 3106270 w 3123217"/>
                    <a:gd name="connsiteY3" fmla="*/ 55 h 3609234"/>
                    <a:gd name="connsiteX4" fmla="*/ 2891118 w 3123217"/>
                    <a:gd name="connsiteY4" fmla="*/ 821448 h 3609234"/>
                    <a:gd name="connsiteX5" fmla="*/ 2958354 w 3123217"/>
                    <a:gd name="connsiteY5" fmla="*/ 2757824 h 3609234"/>
                    <a:gd name="connsiteX6" fmla="*/ 3106270 w 3123217"/>
                    <a:gd name="connsiteY6" fmla="*/ 3590420 h 3609234"/>
                    <a:gd name="connsiteX7" fmla="*/ 2339789 w 3123217"/>
                    <a:gd name="connsiteY7" fmla="*/ 3416730 h 3609234"/>
                    <a:gd name="connsiteX8" fmla="*/ 1048872 w 3123217"/>
                    <a:gd name="connsiteY8" fmla="*/ 3416731 h 3609234"/>
                    <a:gd name="connsiteX9" fmla="*/ 0 w 3123217"/>
                    <a:gd name="connsiteY9" fmla="*/ 3590420 h 3609234"/>
                    <a:gd name="connsiteX10" fmla="*/ 331254 w 3123217"/>
                    <a:gd name="connsiteY10" fmla="*/ 2597610 h 3609234"/>
                    <a:gd name="connsiteX11" fmla="*/ 300758 w 3123217"/>
                    <a:gd name="connsiteY11" fmla="*/ 662383 h 3609234"/>
                    <a:gd name="connsiteX12" fmla="*/ 0 w 3123217"/>
                    <a:gd name="connsiteY12" fmla="*/ 55 h 3609234"/>
                    <a:gd name="connsiteX0" fmla="*/ 137869 w 3123217"/>
                    <a:gd name="connsiteY0" fmla="*/ 12296 h 3609179"/>
                    <a:gd name="connsiteX1" fmla="*/ 874059 w 3123217"/>
                    <a:gd name="connsiteY1" fmla="*/ 216274 h 3609179"/>
                    <a:gd name="connsiteX2" fmla="*/ 2541494 w 3123217"/>
                    <a:gd name="connsiteY2" fmla="*/ 283511 h 3609179"/>
                    <a:gd name="connsiteX3" fmla="*/ 3106270 w 3123217"/>
                    <a:gd name="connsiteY3" fmla="*/ 0 h 3609179"/>
                    <a:gd name="connsiteX4" fmla="*/ 2891118 w 3123217"/>
                    <a:gd name="connsiteY4" fmla="*/ 821393 h 3609179"/>
                    <a:gd name="connsiteX5" fmla="*/ 2958354 w 3123217"/>
                    <a:gd name="connsiteY5" fmla="*/ 2757769 h 3609179"/>
                    <a:gd name="connsiteX6" fmla="*/ 3106270 w 3123217"/>
                    <a:gd name="connsiteY6" fmla="*/ 3590365 h 3609179"/>
                    <a:gd name="connsiteX7" fmla="*/ 2339789 w 3123217"/>
                    <a:gd name="connsiteY7" fmla="*/ 3416675 h 3609179"/>
                    <a:gd name="connsiteX8" fmla="*/ 1048872 w 3123217"/>
                    <a:gd name="connsiteY8" fmla="*/ 3416676 h 3609179"/>
                    <a:gd name="connsiteX9" fmla="*/ 0 w 3123217"/>
                    <a:gd name="connsiteY9" fmla="*/ 3590365 h 3609179"/>
                    <a:gd name="connsiteX10" fmla="*/ 331254 w 3123217"/>
                    <a:gd name="connsiteY10" fmla="*/ 2597555 h 3609179"/>
                    <a:gd name="connsiteX11" fmla="*/ 300758 w 3123217"/>
                    <a:gd name="connsiteY11" fmla="*/ 662328 h 3609179"/>
                    <a:gd name="connsiteX12" fmla="*/ 137869 w 3123217"/>
                    <a:gd name="connsiteY12" fmla="*/ 12296 h 3609179"/>
                    <a:gd name="connsiteX0" fmla="*/ 42421 w 3027769"/>
                    <a:gd name="connsiteY0" fmla="*/ 12296 h 3609179"/>
                    <a:gd name="connsiteX1" fmla="*/ 778611 w 3027769"/>
                    <a:gd name="connsiteY1" fmla="*/ 216274 h 3609179"/>
                    <a:gd name="connsiteX2" fmla="*/ 2446046 w 3027769"/>
                    <a:gd name="connsiteY2" fmla="*/ 283511 h 3609179"/>
                    <a:gd name="connsiteX3" fmla="*/ 3010822 w 3027769"/>
                    <a:gd name="connsiteY3" fmla="*/ 0 h 3609179"/>
                    <a:gd name="connsiteX4" fmla="*/ 2795670 w 3027769"/>
                    <a:gd name="connsiteY4" fmla="*/ 821393 h 3609179"/>
                    <a:gd name="connsiteX5" fmla="*/ 2862906 w 3027769"/>
                    <a:gd name="connsiteY5" fmla="*/ 2757769 h 3609179"/>
                    <a:gd name="connsiteX6" fmla="*/ 3010822 w 3027769"/>
                    <a:gd name="connsiteY6" fmla="*/ 3590365 h 3609179"/>
                    <a:gd name="connsiteX7" fmla="*/ 2244341 w 3027769"/>
                    <a:gd name="connsiteY7" fmla="*/ 3416675 h 3609179"/>
                    <a:gd name="connsiteX8" fmla="*/ 953424 w 3027769"/>
                    <a:gd name="connsiteY8" fmla="*/ 3416676 h 3609179"/>
                    <a:gd name="connsiteX9" fmla="*/ 0 w 3027769"/>
                    <a:gd name="connsiteY9" fmla="*/ 3479698 h 3609179"/>
                    <a:gd name="connsiteX10" fmla="*/ 235806 w 3027769"/>
                    <a:gd name="connsiteY10" fmla="*/ 2597555 h 3609179"/>
                    <a:gd name="connsiteX11" fmla="*/ 205310 w 3027769"/>
                    <a:gd name="connsiteY11" fmla="*/ 662328 h 3609179"/>
                    <a:gd name="connsiteX12" fmla="*/ 42421 w 3027769"/>
                    <a:gd name="connsiteY12" fmla="*/ 12296 h 3609179"/>
                    <a:gd name="connsiteX0" fmla="*/ 42421 w 3027769"/>
                    <a:gd name="connsiteY0" fmla="*/ 12296 h 3609179"/>
                    <a:gd name="connsiteX1" fmla="*/ 778611 w 3027769"/>
                    <a:gd name="connsiteY1" fmla="*/ 216274 h 3609179"/>
                    <a:gd name="connsiteX2" fmla="*/ 2446046 w 3027769"/>
                    <a:gd name="connsiteY2" fmla="*/ 283511 h 3609179"/>
                    <a:gd name="connsiteX3" fmla="*/ 3010822 w 3027769"/>
                    <a:gd name="connsiteY3" fmla="*/ 0 h 3609179"/>
                    <a:gd name="connsiteX4" fmla="*/ 2795670 w 3027769"/>
                    <a:gd name="connsiteY4" fmla="*/ 821393 h 3609179"/>
                    <a:gd name="connsiteX5" fmla="*/ 2862906 w 3027769"/>
                    <a:gd name="connsiteY5" fmla="*/ 2757769 h 3609179"/>
                    <a:gd name="connsiteX6" fmla="*/ 3010822 w 3027769"/>
                    <a:gd name="connsiteY6" fmla="*/ 3590365 h 3609179"/>
                    <a:gd name="connsiteX7" fmla="*/ 2244341 w 3027769"/>
                    <a:gd name="connsiteY7" fmla="*/ 3416675 h 3609179"/>
                    <a:gd name="connsiteX8" fmla="*/ 953424 w 3027769"/>
                    <a:gd name="connsiteY8" fmla="*/ 3416676 h 3609179"/>
                    <a:gd name="connsiteX9" fmla="*/ 0 w 3027769"/>
                    <a:gd name="connsiteY9" fmla="*/ 3479698 h 3609179"/>
                    <a:gd name="connsiteX10" fmla="*/ 235806 w 3027769"/>
                    <a:gd name="connsiteY10" fmla="*/ 2597555 h 3609179"/>
                    <a:gd name="connsiteX11" fmla="*/ 205310 w 3027769"/>
                    <a:gd name="connsiteY11" fmla="*/ 662328 h 3609179"/>
                    <a:gd name="connsiteX12" fmla="*/ 42421 w 3027769"/>
                    <a:gd name="connsiteY12" fmla="*/ 12296 h 3609179"/>
                    <a:gd name="connsiteX0" fmla="*/ 42421 w 3027769"/>
                    <a:gd name="connsiteY0" fmla="*/ 12296 h 3609179"/>
                    <a:gd name="connsiteX1" fmla="*/ 916480 w 3027769"/>
                    <a:gd name="connsiteY1" fmla="*/ 191681 h 3609179"/>
                    <a:gd name="connsiteX2" fmla="*/ 2446046 w 3027769"/>
                    <a:gd name="connsiteY2" fmla="*/ 283511 h 3609179"/>
                    <a:gd name="connsiteX3" fmla="*/ 3010822 w 3027769"/>
                    <a:gd name="connsiteY3" fmla="*/ 0 h 3609179"/>
                    <a:gd name="connsiteX4" fmla="*/ 2795670 w 3027769"/>
                    <a:gd name="connsiteY4" fmla="*/ 821393 h 3609179"/>
                    <a:gd name="connsiteX5" fmla="*/ 2862906 w 3027769"/>
                    <a:gd name="connsiteY5" fmla="*/ 2757769 h 3609179"/>
                    <a:gd name="connsiteX6" fmla="*/ 3010822 w 3027769"/>
                    <a:gd name="connsiteY6" fmla="*/ 3590365 h 3609179"/>
                    <a:gd name="connsiteX7" fmla="*/ 2244341 w 3027769"/>
                    <a:gd name="connsiteY7" fmla="*/ 3416675 h 3609179"/>
                    <a:gd name="connsiteX8" fmla="*/ 953424 w 3027769"/>
                    <a:gd name="connsiteY8" fmla="*/ 3416676 h 3609179"/>
                    <a:gd name="connsiteX9" fmla="*/ 0 w 3027769"/>
                    <a:gd name="connsiteY9" fmla="*/ 3479698 h 3609179"/>
                    <a:gd name="connsiteX10" fmla="*/ 235806 w 3027769"/>
                    <a:gd name="connsiteY10" fmla="*/ 2597555 h 3609179"/>
                    <a:gd name="connsiteX11" fmla="*/ 205310 w 3027769"/>
                    <a:gd name="connsiteY11" fmla="*/ 662328 h 3609179"/>
                    <a:gd name="connsiteX12" fmla="*/ 42421 w 3027769"/>
                    <a:gd name="connsiteY12" fmla="*/ 12296 h 3609179"/>
                    <a:gd name="connsiteX0" fmla="*/ 42421 w 3027769"/>
                    <a:gd name="connsiteY0" fmla="*/ 12296 h 3609179"/>
                    <a:gd name="connsiteX1" fmla="*/ 916480 w 3027769"/>
                    <a:gd name="connsiteY1" fmla="*/ 191681 h 3609179"/>
                    <a:gd name="connsiteX2" fmla="*/ 2446046 w 3027769"/>
                    <a:gd name="connsiteY2" fmla="*/ 283511 h 3609179"/>
                    <a:gd name="connsiteX3" fmla="*/ 3010822 w 3027769"/>
                    <a:gd name="connsiteY3" fmla="*/ 0 h 3609179"/>
                    <a:gd name="connsiteX4" fmla="*/ 2795670 w 3027769"/>
                    <a:gd name="connsiteY4" fmla="*/ 821393 h 3609179"/>
                    <a:gd name="connsiteX5" fmla="*/ 2862906 w 3027769"/>
                    <a:gd name="connsiteY5" fmla="*/ 2757769 h 3609179"/>
                    <a:gd name="connsiteX6" fmla="*/ 3010822 w 3027769"/>
                    <a:gd name="connsiteY6" fmla="*/ 3590365 h 3609179"/>
                    <a:gd name="connsiteX7" fmla="*/ 2244341 w 3027769"/>
                    <a:gd name="connsiteY7" fmla="*/ 3416675 h 3609179"/>
                    <a:gd name="connsiteX8" fmla="*/ 953424 w 3027769"/>
                    <a:gd name="connsiteY8" fmla="*/ 3416676 h 3609179"/>
                    <a:gd name="connsiteX9" fmla="*/ 0 w 3027769"/>
                    <a:gd name="connsiteY9" fmla="*/ 3479698 h 3609179"/>
                    <a:gd name="connsiteX10" fmla="*/ 235806 w 3027769"/>
                    <a:gd name="connsiteY10" fmla="*/ 2597555 h 3609179"/>
                    <a:gd name="connsiteX11" fmla="*/ 205310 w 3027769"/>
                    <a:gd name="connsiteY11" fmla="*/ 662328 h 3609179"/>
                    <a:gd name="connsiteX12" fmla="*/ 42421 w 3027769"/>
                    <a:gd name="connsiteY12" fmla="*/ 12296 h 3609179"/>
                    <a:gd name="connsiteX0" fmla="*/ 42421 w 3027769"/>
                    <a:gd name="connsiteY0" fmla="*/ 12296 h 3609179"/>
                    <a:gd name="connsiteX1" fmla="*/ 916480 w 3027769"/>
                    <a:gd name="connsiteY1" fmla="*/ 191681 h 3609179"/>
                    <a:gd name="connsiteX2" fmla="*/ 2446046 w 3027769"/>
                    <a:gd name="connsiteY2" fmla="*/ 283511 h 3609179"/>
                    <a:gd name="connsiteX3" fmla="*/ 3010822 w 3027769"/>
                    <a:gd name="connsiteY3" fmla="*/ 0 h 3609179"/>
                    <a:gd name="connsiteX4" fmla="*/ 2795670 w 3027769"/>
                    <a:gd name="connsiteY4" fmla="*/ 821393 h 3609179"/>
                    <a:gd name="connsiteX5" fmla="*/ 2862906 w 3027769"/>
                    <a:gd name="connsiteY5" fmla="*/ 2757769 h 3609179"/>
                    <a:gd name="connsiteX6" fmla="*/ 3010822 w 3027769"/>
                    <a:gd name="connsiteY6" fmla="*/ 3590365 h 3609179"/>
                    <a:gd name="connsiteX7" fmla="*/ 2244341 w 3027769"/>
                    <a:gd name="connsiteY7" fmla="*/ 3416675 h 3609179"/>
                    <a:gd name="connsiteX8" fmla="*/ 953424 w 3027769"/>
                    <a:gd name="connsiteY8" fmla="*/ 3416676 h 3609179"/>
                    <a:gd name="connsiteX9" fmla="*/ 0 w 3027769"/>
                    <a:gd name="connsiteY9" fmla="*/ 3479698 h 3609179"/>
                    <a:gd name="connsiteX10" fmla="*/ 235806 w 3027769"/>
                    <a:gd name="connsiteY10" fmla="*/ 2597555 h 3609179"/>
                    <a:gd name="connsiteX11" fmla="*/ 205310 w 3027769"/>
                    <a:gd name="connsiteY11" fmla="*/ 662328 h 3609179"/>
                    <a:gd name="connsiteX12" fmla="*/ 42421 w 3027769"/>
                    <a:gd name="connsiteY12" fmla="*/ 12296 h 3609179"/>
                    <a:gd name="connsiteX0" fmla="*/ 42421 w 3027769"/>
                    <a:gd name="connsiteY0" fmla="*/ 12296 h 3609179"/>
                    <a:gd name="connsiteX1" fmla="*/ 916480 w 3027769"/>
                    <a:gd name="connsiteY1" fmla="*/ 191681 h 3609179"/>
                    <a:gd name="connsiteX2" fmla="*/ 2393020 w 3027769"/>
                    <a:gd name="connsiteY2" fmla="*/ 209733 h 3609179"/>
                    <a:gd name="connsiteX3" fmla="*/ 3010822 w 3027769"/>
                    <a:gd name="connsiteY3" fmla="*/ 0 h 3609179"/>
                    <a:gd name="connsiteX4" fmla="*/ 2795670 w 3027769"/>
                    <a:gd name="connsiteY4" fmla="*/ 821393 h 3609179"/>
                    <a:gd name="connsiteX5" fmla="*/ 2862906 w 3027769"/>
                    <a:gd name="connsiteY5" fmla="*/ 2757769 h 3609179"/>
                    <a:gd name="connsiteX6" fmla="*/ 3010822 w 3027769"/>
                    <a:gd name="connsiteY6" fmla="*/ 3590365 h 3609179"/>
                    <a:gd name="connsiteX7" fmla="*/ 2244341 w 3027769"/>
                    <a:gd name="connsiteY7" fmla="*/ 3416675 h 3609179"/>
                    <a:gd name="connsiteX8" fmla="*/ 953424 w 3027769"/>
                    <a:gd name="connsiteY8" fmla="*/ 3416676 h 3609179"/>
                    <a:gd name="connsiteX9" fmla="*/ 0 w 3027769"/>
                    <a:gd name="connsiteY9" fmla="*/ 3479698 h 3609179"/>
                    <a:gd name="connsiteX10" fmla="*/ 235806 w 3027769"/>
                    <a:gd name="connsiteY10" fmla="*/ 2597555 h 3609179"/>
                    <a:gd name="connsiteX11" fmla="*/ 205310 w 3027769"/>
                    <a:gd name="connsiteY11" fmla="*/ 662328 h 3609179"/>
                    <a:gd name="connsiteX12" fmla="*/ 42421 w 3027769"/>
                    <a:gd name="connsiteY12" fmla="*/ 12296 h 3609179"/>
                    <a:gd name="connsiteX0" fmla="*/ 42421 w 3010822"/>
                    <a:gd name="connsiteY0" fmla="*/ 12296 h 3609179"/>
                    <a:gd name="connsiteX1" fmla="*/ 916480 w 3010822"/>
                    <a:gd name="connsiteY1" fmla="*/ 191681 h 3609179"/>
                    <a:gd name="connsiteX2" fmla="*/ 2393020 w 3010822"/>
                    <a:gd name="connsiteY2" fmla="*/ 209733 h 3609179"/>
                    <a:gd name="connsiteX3" fmla="*/ 3010822 w 3010822"/>
                    <a:gd name="connsiteY3" fmla="*/ 0 h 3609179"/>
                    <a:gd name="connsiteX4" fmla="*/ 2795670 w 3010822"/>
                    <a:gd name="connsiteY4" fmla="*/ 821393 h 3609179"/>
                    <a:gd name="connsiteX5" fmla="*/ 2862906 w 3010822"/>
                    <a:gd name="connsiteY5" fmla="*/ 2757769 h 3609179"/>
                    <a:gd name="connsiteX6" fmla="*/ 3010822 w 3010822"/>
                    <a:gd name="connsiteY6" fmla="*/ 3590365 h 3609179"/>
                    <a:gd name="connsiteX7" fmla="*/ 2244341 w 3010822"/>
                    <a:gd name="connsiteY7" fmla="*/ 3416675 h 3609179"/>
                    <a:gd name="connsiteX8" fmla="*/ 953424 w 3010822"/>
                    <a:gd name="connsiteY8" fmla="*/ 3416676 h 3609179"/>
                    <a:gd name="connsiteX9" fmla="*/ 0 w 3010822"/>
                    <a:gd name="connsiteY9" fmla="*/ 3479698 h 3609179"/>
                    <a:gd name="connsiteX10" fmla="*/ 235806 w 3010822"/>
                    <a:gd name="connsiteY10" fmla="*/ 2597555 h 3609179"/>
                    <a:gd name="connsiteX11" fmla="*/ 205310 w 3010822"/>
                    <a:gd name="connsiteY11" fmla="*/ 662328 h 3609179"/>
                    <a:gd name="connsiteX12" fmla="*/ 42421 w 3010822"/>
                    <a:gd name="connsiteY12" fmla="*/ 12296 h 3609179"/>
                    <a:gd name="connsiteX0" fmla="*/ 42421 w 3010822"/>
                    <a:gd name="connsiteY0" fmla="*/ 98 h 3596981"/>
                    <a:gd name="connsiteX1" fmla="*/ 916480 w 3010822"/>
                    <a:gd name="connsiteY1" fmla="*/ 179483 h 3596981"/>
                    <a:gd name="connsiteX2" fmla="*/ 2393020 w 3010822"/>
                    <a:gd name="connsiteY2" fmla="*/ 197535 h 3596981"/>
                    <a:gd name="connsiteX3" fmla="*/ 2841137 w 3010822"/>
                    <a:gd name="connsiteY3" fmla="*/ 209136 h 3596981"/>
                    <a:gd name="connsiteX4" fmla="*/ 2795670 w 3010822"/>
                    <a:gd name="connsiteY4" fmla="*/ 809195 h 3596981"/>
                    <a:gd name="connsiteX5" fmla="*/ 2862906 w 3010822"/>
                    <a:gd name="connsiteY5" fmla="*/ 2745571 h 3596981"/>
                    <a:gd name="connsiteX6" fmla="*/ 3010822 w 3010822"/>
                    <a:gd name="connsiteY6" fmla="*/ 3578167 h 3596981"/>
                    <a:gd name="connsiteX7" fmla="*/ 2244341 w 3010822"/>
                    <a:gd name="connsiteY7" fmla="*/ 3404477 h 3596981"/>
                    <a:gd name="connsiteX8" fmla="*/ 953424 w 3010822"/>
                    <a:gd name="connsiteY8" fmla="*/ 3404478 h 3596981"/>
                    <a:gd name="connsiteX9" fmla="*/ 0 w 3010822"/>
                    <a:gd name="connsiteY9" fmla="*/ 3467500 h 3596981"/>
                    <a:gd name="connsiteX10" fmla="*/ 235806 w 3010822"/>
                    <a:gd name="connsiteY10" fmla="*/ 2585357 h 3596981"/>
                    <a:gd name="connsiteX11" fmla="*/ 205310 w 3010822"/>
                    <a:gd name="connsiteY11" fmla="*/ 650130 h 3596981"/>
                    <a:gd name="connsiteX12" fmla="*/ 42421 w 3010822"/>
                    <a:gd name="connsiteY12" fmla="*/ 98 h 3596981"/>
                    <a:gd name="connsiteX0" fmla="*/ 42421 w 3148691"/>
                    <a:gd name="connsiteY0" fmla="*/ 98 h 3574118"/>
                    <a:gd name="connsiteX1" fmla="*/ 916480 w 3148691"/>
                    <a:gd name="connsiteY1" fmla="*/ 179483 h 3574118"/>
                    <a:gd name="connsiteX2" fmla="*/ 2393020 w 3148691"/>
                    <a:gd name="connsiteY2" fmla="*/ 197535 h 3574118"/>
                    <a:gd name="connsiteX3" fmla="*/ 2841137 w 3148691"/>
                    <a:gd name="connsiteY3" fmla="*/ 209136 h 3574118"/>
                    <a:gd name="connsiteX4" fmla="*/ 2795670 w 3148691"/>
                    <a:gd name="connsiteY4" fmla="*/ 809195 h 3574118"/>
                    <a:gd name="connsiteX5" fmla="*/ 2862906 w 3148691"/>
                    <a:gd name="connsiteY5" fmla="*/ 2745571 h 3574118"/>
                    <a:gd name="connsiteX6" fmla="*/ 3148691 w 3148691"/>
                    <a:gd name="connsiteY6" fmla="*/ 3553575 h 3574118"/>
                    <a:gd name="connsiteX7" fmla="*/ 2244341 w 3148691"/>
                    <a:gd name="connsiteY7" fmla="*/ 3404477 h 3574118"/>
                    <a:gd name="connsiteX8" fmla="*/ 953424 w 3148691"/>
                    <a:gd name="connsiteY8" fmla="*/ 3404478 h 3574118"/>
                    <a:gd name="connsiteX9" fmla="*/ 0 w 3148691"/>
                    <a:gd name="connsiteY9" fmla="*/ 3467500 h 3574118"/>
                    <a:gd name="connsiteX10" fmla="*/ 235806 w 3148691"/>
                    <a:gd name="connsiteY10" fmla="*/ 2585357 h 3574118"/>
                    <a:gd name="connsiteX11" fmla="*/ 205310 w 3148691"/>
                    <a:gd name="connsiteY11" fmla="*/ 650130 h 3574118"/>
                    <a:gd name="connsiteX12" fmla="*/ 42421 w 3148691"/>
                    <a:gd name="connsiteY12" fmla="*/ 98 h 3574118"/>
                    <a:gd name="connsiteX0" fmla="*/ 42421 w 3148691"/>
                    <a:gd name="connsiteY0" fmla="*/ 98 h 3581862"/>
                    <a:gd name="connsiteX1" fmla="*/ 916480 w 3148691"/>
                    <a:gd name="connsiteY1" fmla="*/ 179483 h 3581862"/>
                    <a:gd name="connsiteX2" fmla="*/ 2393020 w 3148691"/>
                    <a:gd name="connsiteY2" fmla="*/ 197535 h 3581862"/>
                    <a:gd name="connsiteX3" fmla="*/ 2841137 w 3148691"/>
                    <a:gd name="connsiteY3" fmla="*/ 209136 h 3581862"/>
                    <a:gd name="connsiteX4" fmla="*/ 2795670 w 3148691"/>
                    <a:gd name="connsiteY4" fmla="*/ 809195 h 3581862"/>
                    <a:gd name="connsiteX5" fmla="*/ 2862906 w 3148691"/>
                    <a:gd name="connsiteY5" fmla="*/ 2745571 h 3581862"/>
                    <a:gd name="connsiteX6" fmla="*/ 3148691 w 3148691"/>
                    <a:gd name="connsiteY6" fmla="*/ 3553575 h 3581862"/>
                    <a:gd name="connsiteX7" fmla="*/ 2244341 w 3148691"/>
                    <a:gd name="connsiteY7" fmla="*/ 3478256 h 3581862"/>
                    <a:gd name="connsiteX8" fmla="*/ 953424 w 3148691"/>
                    <a:gd name="connsiteY8" fmla="*/ 3404478 h 3581862"/>
                    <a:gd name="connsiteX9" fmla="*/ 0 w 3148691"/>
                    <a:gd name="connsiteY9" fmla="*/ 3467500 h 3581862"/>
                    <a:gd name="connsiteX10" fmla="*/ 235806 w 3148691"/>
                    <a:gd name="connsiteY10" fmla="*/ 2585357 h 3581862"/>
                    <a:gd name="connsiteX11" fmla="*/ 205310 w 3148691"/>
                    <a:gd name="connsiteY11" fmla="*/ 650130 h 3581862"/>
                    <a:gd name="connsiteX12" fmla="*/ 42421 w 3148691"/>
                    <a:gd name="connsiteY12" fmla="*/ 98 h 3581862"/>
                    <a:gd name="connsiteX0" fmla="*/ 42421 w 3148691"/>
                    <a:gd name="connsiteY0" fmla="*/ 98 h 3581862"/>
                    <a:gd name="connsiteX1" fmla="*/ 916480 w 3148691"/>
                    <a:gd name="connsiteY1" fmla="*/ 179483 h 3581862"/>
                    <a:gd name="connsiteX2" fmla="*/ 2393020 w 3148691"/>
                    <a:gd name="connsiteY2" fmla="*/ 197535 h 3581862"/>
                    <a:gd name="connsiteX3" fmla="*/ 2841137 w 3148691"/>
                    <a:gd name="connsiteY3" fmla="*/ 209136 h 3581862"/>
                    <a:gd name="connsiteX4" fmla="*/ 2795670 w 3148691"/>
                    <a:gd name="connsiteY4" fmla="*/ 809195 h 3581862"/>
                    <a:gd name="connsiteX5" fmla="*/ 2958354 w 3148691"/>
                    <a:gd name="connsiteY5" fmla="*/ 2745571 h 3581862"/>
                    <a:gd name="connsiteX6" fmla="*/ 3148691 w 3148691"/>
                    <a:gd name="connsiteY6" fmla="*/ 3553575 h 3581862"/>
                    <a:gd name="connsiteX7" fmla="*/ 2244341 w 3148691"/>
                    <a:gd name="connsiteY7" fmla="*/ 3478256 h 3581862"/>
                    <a:gd name="connsiteX8" fmla="*/ 953424 w 3148691"/>
                    <a:gd name="connsiteY8" fmla="*/ 3404478 h 3581862"/>
                    <a:gd name="connsiteX9" fmla="*/ 0 w 3148691"/>
                    <a:gd name="connsiteY9" fmla="*/ 3467500 h 3581862"/>
                    <a:gd name="connsiteX10" fmla="*/ 235806 w 3148691"/>
                    <a:gd name="connsiteY10" fmla="*/ 2585357 h 3581862"/>
                    <a:gd name="connsiteX11" fmla="*/ 205310 w 3148691"/>
                    <a:gd name="connsiteY11" fmla="*/ 650130 h 3581862"/>
                    <a:gd name="connsiteX12" fmla="*/ 42421 w 3148691"/>
                    <a:gd name="connsiteY12" fmla="*/ 98 h 3581862"/>
                    <a:gd name="connsiteX0" fmla="*/ 42421 w 3148691"/>
                    <a:gd name="connsiteY0" fmla="*/ 98 h 3581862"/>
                    <a:gd name="connsiteX1" fmla="*/ 916480 w 3148691"/>
                    <a:gd name="connsiteY1" fmla="*/ 179483 h 3581862"/>
                    <a:gd name="connsiteX2" fmla="*/ 2393020 w 3148691"/>
                    <a:gd name="connsiteY2" fmla="*/ 197535 h 3581862"/>
                    <a:gd name="connsiteX3" fmla="*/ 2841137 w 3148691"/>
                    <a:gd name="connsiteY3" fmla="*/ 209136 h 3581862"/>
                    <a:gd name="connsiteX4" fmla="*/ 2922933 w 3148691"/>
                    <a:gd name="connsiteY4" fmla="*/ 796898 h 3581862"/>
                    <a:gd name="connsiteX5" fmla="*/ 2958354 w 3148691"/>
                    <a:gd name="connsiteY5" fmla="*/ 2745571 h 3581862"/>
                    <a:gd name="connsiteX6" fmla="*/ 3148691 w 3148691"/>
                    <a:gd name="connsiteY6" fmla="*/ 3553575 h 3581862"/>
                    <a:gd name="connsiteX7" fmla="*/ 2244341 w 3148691"/>
                    <a:gd name="connsiteY7" fmla="*/ 3478256 h 3581862"/>
                    <a:gd name="connsiteX8" fmla="*/ 953424 w 3148691"/>
                    <a:gd name="connsiteY8" fmla="*/ 3404478 h 3581862"/>
                    <a:gd name="connsiteX9" fmla="*/ 0 w 3148691"/>
                    <a:gd name="connsiteY9" fmla="*/ 3467500 h 3581862"/>
                    <a:gd name="connsiteX10" fmla="*/ 235806 w 3148691"/>
                    <a:gd name="connsiteY10" fmla="*/ 2585357 h 3581862"/>
                    <a:gd name="connsiteX11" fmla="*/ 205310 w 3148691"/>
                    <a:gd name="connsiteY11" fmla="*/ 650130 h 3581862"/>
                    <a:gd name="connsiteX12" fmla="*/ 42421 w 3148691"/>
                    <a:gd name="connsiteY12" fmla="*/ 98 h 3581862"/>
                    <a:gd name="connsiteX0" fmla="*/ 42421 w 3148691"/>
                    <a:gd name="connsiteY0" fmla="*/ 98 h 3581862"/>
                    <a:gd name="connsiteX1" fmla="*/ 916480 w 3148691"/>
                    <a:gd name="connsiteY1" fmla="*/ 179483 h 3581862"/>
                    <a:gd name="connsiteX2" fmla="*/ 2393020 w 3148691"/>
                    <a:gd name="connsiteY2" fmla="*/ 197535 h 3581862"/>
                    <a:gd name="connsiteX3" fmla="*/ 2841137 w 3148691"/>
                    <a:gd name="connsiteY3" fmla="*/ 209136 h 3581862"/>
                    <a:gd name="connsiteX4" fmla="*/ 2922933 w 3148691"/>
                    <a:gd name="connsiteY4" fmla="*/ 796898 h 3581862"/>
                    <a:gd name="connsiteX5" fmla="*/ 2958354 w 3148691"/>
                    <a:gd name="connsiteY5" fmla="*/ 2745571 h 3581862"/>
                    <a:gd name="connsiteX6" fmla="*/ 3148691 w 3148691"/>
                    <a:gd name="connsiteY6" fmla="*/ 3553575 h 3581862"/>
                    <a:gd name="connsiteX7" fmla="*/ 2244341 w 3148691"/>
                    <a:gd name="connsiteY7" fmla="*/ 3478256 h 3581862"/>
                    <a:gd name="connsiteX8" fmla="*/ 953424 w 3148691"/>
                    <a:gd name="connsiteY8" fmla="*/ 3404478 h 3581862"/>
                    <a:gd name="connsiteX9" fmla="*/ 0 w 3148691"/>
                    <a:gd name="connsiteY9" fmla="*/ 3467500 h 3581862"/>
                    <a:gd name="connsiteX10" fmla="*/ 235806 w 3148691"/>
                    <a:gd name="connsiteY10" fmla="*/ 2585357 h 3581862"/>
                    <a:gd name="connsiteX11" fmla="*/ 205310 w 3148691"/>
                    <a:gd name="connsiteY11" fmla="*/ 650130 h 3581862"/>
                    <a:gd name="connsiteX12" fmla="*/ 42421 w 3148691"/>
                    <a:gd name="connsiteY12" fmla="*/ 98 h 3581862"/>
                    <a:gd name="connsiteX0" fmla="*/ 42421 w 3148691"/>
                    <a:gd name="connsiteY0" fmla="*/ 98 h 3581862"/>
                    <a:gd name="connsiteX1" fmla="*/ 916480 w 3148691"/>
                    <a:gd name="connsiteY1" fmla="*/ 179483 h 3581862"/>
                    <a:gd name="connsiteX2" fmla="*/ 2393020 w 3148691"/>
                    <a:gd name="connsiteY2" fmla="*/ 197535 h 3581862"/>
                    <a:gd name="connsiteX3" fmla="*/ 2968401 w 3148691"/>
                    <a:gd name="connsiteY3" fmla="*/ 98469 h 3581862"/>
                    <a:gd name="connsiteX4" fmla="*/ 2922933 w 3148691"/>
                    <a:gd name="connsiteY4" fmla="*/ 796898 h 3581862"/>
                    <a:gd name="connsiteX5" fmla="*/ 2958354 w 3148691"/>
                    <a:gd name="connsiteY5" fmla="*/ 2745571 h 3581862"/>
                    <a:gd name="connsiteX6" fmla="*/ 3148691 w 3148691"/>
                    <a:gd name="connsiteY6" fmla="*/ 3553575 h 3581862"/>
                    <a:gd name="connsiteX7" fmla="*/ 2244341 w 3148691"/>
                    <a:gd name="connsiteY7" fmla="*/ 3478256 h 3581862"/>
                    <a:gd name="connsiteX8" fmla="*/ 953424 w 3148691"/>
                    <a:gd name="connsiteY8" fmla="*/ 3404478 h 3581862"/>
                    <a:gd name="connsiteX9" fmla="*/ 0 w 3148691"/>
                    <a:gd name="connsiteY9" fmla="*/ 3467500 h 3581862"/>
                    <a:gd name="connsiteX10" fmla="*/ 235806 w 3148691"/>
                    <a:gd name="connsiteY10" fmla="*/ 2585357 h 3581862"/>
                    <a:gd name="connsiteX11" fmla="*/ 205310 w 3148691"/>
                    <a:gd name="connsiteY11" fmla="*/ 650130 h 3581862"/>
                    <a:gd name="connsiteX12" fmla="*/ 42421 w 3148691"/>
                    <a:gd name="connsiteY12" fmla="*/ 98 h 3581862"/>
                    <a:gd name="connsiteX0" fmla="*/ 42421 w 3148691"/>
                    <a:gd name="connsiteY0" fmla="*/ 98 h 3581862"/>
                    <a:gd name="connsiteX1" fmla="*/ 916480 w 3148691"/>
                    <a:gd name="connsiteY1" fmla="*/ 179483 h 3581862"/>
                    <a:gd name="connsiteX2" fmla="*/ 2053650 w 3148691"/>
                    <a:gd name="connsiteY2" fmla="*/ 148349 h 3581862"/>
                    <a:gd name="connsiteX3" fmla="*/ 2968401 w 3148691"/>
                    <a:gd name="connsiteY3" fmla="*/ 98469 h 3581862"/>
                    <a:gd name="connsiteX4" fmla="*/ 2922933 w 3148691"/>
                    <a:gd name="connsiteY4" fmla="*/ 796898 h 3581862"/>
                    <a:gd name="connsiteX5" fmla="*/ 2958354 w 3148691"/>
                    <a:gd name="connsiteY5" fmla="*/ 2745571 h 3581862"/>
                    <a:gd name="connsiteX6" fmla="*/ 3148691 w 3148691"/>
                    <a:gd name="connsiteY6" fmla="*/ 3553575 h 3581862"/>
                    <a:gd name="connsiteX7" fmla="*/ 2244341 w 3148691"/>
                    <a:gd name="connsiteY7" fmla="*/ 3478256 h 3581862"/>
                    <a:gd name="connsiteX8" fmla="*/ 953424 w 3148691"/>
                    <a:gd name="connsiteY8" fmla="*/ 3404478 h 3581862"/>
                    <a:gd name="connsiteX9" fmla="*/ 0 w 3148691"/>
                    <a:gd name="connsiteY9" fmla="*/ 3467500 h 3581862"/>
                    <a:gd name="connsiteX10" fmla="*/ 235806 w 3148691"/>
                    <a:gd name="connsiteY10" fmla="*/ 2585357 h 3581862"/>
                    <a:gd name="connsiteX11" fmla="*/ 205310 w 3148691"/>
                    <a:gd name="connsiteY11" fmla="*/ 650130 h 3581862"/>
                    <a:gd name="connsiteX12" fmla="*/ 42421 w 3148691"/>
                    <a:gd name="connsiteY12" fmla="*/ 98 h 3581862"/>
                    <a:gd name="connsiteX0" fmla="*/ 42421 w 3148691"/>
                    <a:gd name="connsiteY0" fmla="*/ 98 h 3581862"/>
                    <a:gd name="connsiteX1" fmla="*/ 916480 w 3148691"/>
                    <a:gd name="connsiteY1" fmla="*/ 179483 h 3581862"/>
                    <a:gd name="connsiteX2" fmla="*/ 2053650 w 3148691"/>
                    <a:gd name="connsiteY2" fmla="*/ 148349 h 3581862"/>
                    <a:gd name="connsiteX3" fmla="*/ 2968401 w 3148691"/>
                    <a:gd name="connsiteY3" fmla="*/ 98469 h 3581862"/>
                    <a:gd name="connsiteX4" fmla="*/ 2922933 w 3148691"/>
                    <a:gd name="connsiteY4" fmla="*/ 796898 h 3581862"/>
                    <a:gd name="connsiteX5" fmla="*/ 2958354 w 3148691"/>
                    <a:gd name="connsiteY5" fmla="*/ 2745571 h 3581862"/>
                    <a:gd name="connsiteX6" fmla="*/ 3148691 w 3148691"/>
                    <a:gd name="connsiteY6" fmla="*/ 3553575 h 3581862"/>
                    <a:gd name="connsiteX7" fmla="*/ 2244341 w 3148691"/>
                    <a:gd name="connsiteY7" fmla="*/ 3478256 h 3581862"/>
                    <a:gd name="connsiteX8" fmla="*/ 953424 w 3148691"/>
                    <a:gd name="connsiteY8" fmla="*/ 3404478 h 3581862"/>
                    <a:gd name="connsiteX9" fmla="*/ 0 w 3148691"/>
                    <a:gd name="connsiteY9" fmla="*/ 3467500 h 3581862"/>
                    <a:gd name="connsiteX10" fmla="*/ 235806 w 3148691"/>
                    <a:gd name="connsiteY10" fmla="*/ 2585357 h 3581862"/>
                    <a:gd name="connsiteX11" fmla="*/ 205310 w 3148691"/>
                    <a:gd name="connsiteY11" fmla="*/ 650130 h 3581862"/>
                    <a:gd name="connsiteX12" fmla="*/ 42421 w 3148691"/>
                    <a:gd name="connsiteY12" fmla="*/ 98 h 3581862"/>
                    <a:gd name="connsiteX0" fmla="*/ 42421 w 3148691"/>
                    <a:gd name="connsiteY0" fmla="*/ 98 h 3581862"/>
                    <a:gd name="connsiteX1" fmla="*/ 948296 w 3148691"/>
                    <a:gd name="connsiteY1" fmla="*/ 179483 h 3581862"/>
                    <a:gd name="connsiteX2" fmla="*/ 2053650 w 3148691"/>
                    <a:gd name="connsiteY2" fmla="*/ 148349 h 3581862"/>
                    <a:gd name="connsiteX3" fmla="*/ 2968401 w 3148691"/>
                    <a:gd name="connsiteY3" fmla="*/ 98469 h 3581862"/>
                    <a:gd name="connsiteX4" fmla="*/ 2922933 w 3148691"/>
                    <a:gd name="connsiteY4" fmla="*/ 796898 h 3581862"/>
                    <a:gd name="connsiteX5" fmla="*/ 2958354 w 3148691"/>
                    <a:gd name="connsiteY5" fmla="*/ 2745571 h 3581862"/>
                    <a:gd name="connsiteX6" fmla="*/ 3148691 w 3148691"/>
                    <a:gd name="connsiteY6" fmla="*/ 3553575 h 3581862"/>
                    <a:gd name="connsiteX7" fmla="*/ 2244341 w 3148691"/>
                    <a:gd name="connsiteY7" fmla="*/ 3478256 h 3581862"/>
                    <a:gd name="connsiteX8" fmla="*/ 953424 w 3148691"/>
                    <a:gd name="connsiteY8" fmla="*/ 3404478 h 3581862"/>
                    <a:gd name="connsiteX9" fmla="*/ 0 w 3148691"/>
                    <a:gd name="connsiteY9" fmla="*/ 3467500 h 3581862"/>
                    <a:gd name="connsiteX10" fmla="*/ 235806 w 3148691"/>
                    <a:gd name="connsiteY10" fmla="*/ 2585357 h 3581862"/>
                    <a:gd name="connsiteX11" fmla="*/ 205310 w 3148691"/>
                    <a:gd name="connsiteY11" fmla="*/ 650130 h 3581862"/>
                    <a:gd name="connsiteX12" fmla="*/ 42421 w 3148691"/>
                    <a:gd name="connsiteY12" fmla="*/ 98 h 3581862"/>
                    <a:gd name="connsiteX0" fmla="*/ 0 w 3106270"/>
                    <a:gd name="connsiteY0" fmla="*/ 98 h 3608528"/>
                    <a:gd name="connsiteX1" fmla="*/ 905875 w 3106270"/>
                    <a:gd name="connsiteY1" fmla="*/ 179483 h 3608528"/>
                    <a:gd name="connsiteX2" fmla="*/ 2011229 w 3106270"/>
                    <a:gd name="connsiteY2" fmla="*/ 148349 h 3608528"/>
                    <a:gd name="connsiteX3" fmla="*/ 2925980 w 3106270"/>
                    <a:gd name="connsiteY3" fmla="*/ 98469 h 3608528"/>
                    <a:gd name="connsiteX4" fmla="*/ 2880512 w 3106270"/>
                    <a:gd name="connsiteY4" fmla="*/ 796898 h 3608528"/>
                    <a:gd name="connsiteX5" fmla="*/ 2915933 w 3106270"/>
                    <a:gd name="connsiteY5" fmla="*/ 2745571 h 3608528"/>
                    <a:gd name="connsiteX6" fmla="*/ 3106270 w 3106270"/>
                    <a:gd name="connsiteY6" fmla="*/ 3553575 h 3608528"/>
                    <a:gd name="connsiteX7" fmla="*/ 2201920 w 3106270"/>
                    <a:gd name="connsiteY7" fmla="*/ 3478256 h 3608528"/>
                    <a:gd name="connsiteX8" fmla="*/ 911003 w 3106270"/>
                    <a:gd name="connsiteY8" fmla="*/ 3404478 h 3608528"/>
                    <a:gd name="connsiteX9" fmla="*/ 6711 w 3106270"/>
                    <a:gd name="connsiteY9" fmla="*/ 3608528 h 3608528"/>
                    <a:gd name="connsiteX10" fmla="*/ 193385 w 3106270"/>
                    <a:gd name="connsiteY10" fmla="*/ 2585357 h 3608528"/>
                    <a:gd name="connsiteX11" fmla="*/ 162889 w 3106270"/>
                    <a:gd name="connsiteY11" fmla="*/ 650130 h 3608528"/>
                    <a:gd name="connsiteX12" fmla="*/ 0 w 3106270"/>
                    <a:gd name="connsiteY12" fmla="*/ 98 h 3608528"/>
                    <a:gd name="connsiteX0" fmla="*/ 0 w 3106270"/>
                    <a:gd name="connsiteY0" fmla="*/ 98 h 3608528"/>
                    <a:gd name="connsiteX1" fmla="*/ 905875 w 3106270"/>
                    <a:gd name="connsiteY1" fmla="*/ 179483 h 3608528"/>
                    <a:gd name="connsiteX2" fmla="*/ 2011229 w 3106270"/>
                    <a:gd name="connsiteY2" fmla="*/ 148349 h 3608528"/>
                    <a:gd name="connsiteX3" fmla="*/ 2925980 w 3106270"/>
                    <a:gd name="connsiteY3" fmla="*/ 98469 h 3608528"/>
                    <a:gd name="connsiteX4" fmla="*/ 2880512 w 3106270"/>
                    <a:gd name="connsiteY4" fmla="*/ 796898 h 3608528"/>
                    <a:gd name="connsiteX5" fmla="*/ 2915933 w 3106270"/>
                    <a:gd name="connsiteY5" fmla="*/ 2745571 h 3608528"/>
                    <a:gd name="connsiteX6" fmla="*/ 3106270 w 3106270"/>
                    <a:gd name="connsiteY6" fmla="*/ 3553575 h 3608528"/>
                    <a:gd name="connsiteX7" fmla="*/ 2201920 w 3106270"/>
                    <a:gd name="connsiteY7" fmla="*/ 3478256 h 3608528"/>
                    <a:gd name="connsiteX8" fmla="*/ 911003 w 3106270"/>
                    <a:gd name="connsiteY8" fmla="*/ 3404478 h 3608528"/>
                    <a:gd name="connsiteX9" fmla="*/ 6711 w 3106270"/>
                    <a:gd name="connsiteY9" fmla="*/ 3608528 h 3608528"/>
                    <a:gd name="connsiteX10" fmla="*/ 193385 w 3106270"/>
                    <a:gd name="connsiteY10" fmla="*/ 2585357 h 3608528"/>
                    <a:gd name="connsiteX11" fmla="*/ 162889 w 3106270"/>
                    <a:gd name="connsiteY11" fmla="*/ 650130 h 3608528"/>
                    <a:gd name="connsiteX12" fmla="*/ 0 w 3106270"/>
                    <a:gd name="connsiteY12" fmla="*/ 98 h 3608528"/>
                    <a:gd name="connsiteX0" fmla="*/ 0 w 3106270"/>
                    <a:gd name="connsiteY0" fmla="*/ 98 h 3608528"/>
                    <a:gd name="connsiteX1" fmla="*/ 905875 w 3106270"/>
                    <a:gd name="connsiteY1" fmla="*/ 179483 h 3608528"/>
                    <a:gd name="connsiteX2" fmla="*/ 2011229 w 3106270"/>
                    <a:gd name="connsiteY2" fmla="*/ 148349 h 3608528"/>
                    <a:gd name="connsiteX3" fmla="*/ 2925980 w 3106270"/>
                    <a:gd name="connsiteY3" fmla="*/ 98469 h 3608528"/>
                    <a:gd name="connsiteX4" fmla="*/ 2880512 w 3106270"/>
                    <a:gd name="connsiteY4" fmla="*/ 796898 h 3608528"/>
                    <a:gd name="connsiteX5" fmla="*/ 2915933 w 3106270"/>
                    <a:gd name="connsiteY5" fmla="*/ 2745571 h 3608528"/>
                    <a:gd name="connsiteX6" fmla="*/ 3106270 w 3106270"/>
                    <a:gd name="connsiteY6" fmla="*/ 3553575 h 3608528"/>
                    <a:gd name="connsiteX7" fmla="*/ 2201920 w 3106270"/>
                    <a:gd name="connsiteY7" fmla="*/ 3478256 h 3608528"/>
                    <a:gd name="connsiteX8" fmla="*/ 911003 w 3106270"/>
                    <a:gd name="connsiteY8" fmla="*/ 3404478 h 3608528"/>
                    <a:gd name="connsiteX9" fmla="*/ 6711 w 3106270"/>
                    <a:gd name="connsiteY9" fmla="*/ 3608528 h 3608528"/>
                    <a:gd name="connsiteX10" fmla="*/ 286446 w 3106270"/>
                    <a:gd name="connsiteY10" fmla="*/ 2557856 h 3608528"/>
                    <a:gd name="connsiteX11" fmla="*/ 162889 w 3106270"/>
                    <a:gd name="connsiteY11" fmla="*/ 650130 h 3608528"/>
                    <a:gd name="connsiteX12" fmla="*/ 0 w 3106270"/>
                    <a:gd name="connsiteY12" fmla="*/ 98 h 3608528"/>
                    <a:gd name="connsiteX0" fmla="*/ 0 w 3106270"/>
                    <a:gd name="connsiteY0" fmla="*/ 98 h 3608528"/>
                    <a:gd name="connsiteX1" fmla="*/ 905875 w 3106270"/>
                    <a:gd name="connsiteY1" fmla="*/ 179483 h 3608528"/>
                    <a:gd name="connsiteX2" fmla="*/ 2011229 w 3106270"/>
                    <a:gd name="connsiteY2" fmla="*/ 148349 h 3608528"/>
                    <a:gd name="connsiteX3" fmla="*/ 2925980 w 3106270"/>
                    <a:gd name="connsiteY3" fmla="*/ 98469 h 3608528"/>
                    <a:gd name="connsiteX4" fmla="*/ 2880512 w 3106270"/>
                    <a:gd name="connsiteY4" fmla="*/ 796898 h 3608528"/>
                    <a:gd name="connsiteX5" fmla="*/ 2915933 w 3106270"/>
                    <a:gd name="connsiteY5" fmla="*/ 2745571 h 3608528"/>
                    <a:gd name="connsiteX6" fmla="*/ 3106270 w 3106270"/>
                    <a:gd name="connsiteY6" fmla="*/ 3553575 h 3608528"/>
                    <a:gd name="connsiteX7" fmla="*/ 2201920 w 3106270"/>
                    <a:gd name="connsiteY7" fmla="*/ 3478256 h 3608528"/>
                    <a:gd name="connsiteX8" fmla="*/ 911003 w 3106270"/>
                    <a:gd name="connsiteY8" fmla="*/ 3404478 h 3608528"/>
                    <a:gd name="connsiteX9" fmla="*/ 6711 w 3106270"/>
                    <a:gd name="connsiteY9" fmla="*/ 3608528 h 3608528"/>
                    <a:gd name="connsiteX10" fmla="*/ 286446 w 3106270"/>
                    <a:gd name="connsiteY10" fmla="*/ 2557856 h 3608528"/>
                    <a:gd name="connsiteX11" fmla="*/ 162889 w 3106270"/>
                    <a:gd name="connsiteY11" fmla="*/ 650130 h 3608528"/>
                    <a:gd name="connsiteX12" fmla="*/ 0 w 3106270"/>
                    <a:gd name="connsiteY12" fmla="*/ 98 h 3608528"/>
                    <a:gd name="connsiteX0" fmla="*/ 0 w 3106270"/>
                    <a:gd name="connsiteY0" fmla="*/ 98 h 3608528"/>
                    <a:gd name="connsiteX1" fmla="*/ 905875 w 3106270"/>
                    <a:gd name="connsiteY1" fmla="*/ 179483 h 3608528"/>
                    <a:gd name="connsiteX2" fmla="*/ 2011229 w 3106270"/>
                    <a:gd name="connsiteY2" fmla="*/ 148349 h 3608528"/>
                    <a:gd name="connsiteX3" fmla="*/ 2925980 w 3106270"/>
                    <a:gd name="connsiteY3" fmla="*/ 98469 h 3608528"/>
                    <a:gd name="connsiteX4" fmla="*/ 2880512 w 3106270"/>
                    <a:gd name="connsiteY4" fmla="*/ 796898 h 3608528"/>
                    <a:gd name="connsiteX5" fmla="*/ 2915933 w 3106270"/>
                    <a:gd name="connsiteY5" fmla="*/ 2745571 h 3608528"/>
                    <a:gd name="connsiteX6" fmla="*/ 3106270 w 3106270"/>
                    <a:gd name="connsiteY6" fmla="*/ 3553575 h 3608528"/>
                    <a:gd name="connsiteX7" fmla="*/ 2201920 w 3106270"/>
                    <a:gd name="connsiteY7" fmla="*/ 3478256 h 3608528"/>
                    <a:gd name="connsiteX8" fmla="*/ 911003 w 3106270"/>
                    <a:gd name="connsiteY8" fmla="*/ 3404478 h 3608528"/>
                    <a:gd name="connsiteX9" fmla="*/ 6711 w 3106270"/>
                    <a:gd name="connsiteY9" fmla="*/ 3608528 h 3608528"/>
                    <a:gd name="connsiteX10" fmla="*/ 286446 w 3106270"/>
                    <a:gd name="connsiteY10" fmla="*/ 2557856 h 3608528"/>
                    <a:gd name="connsiteX11" fmla="*/ 162889 w 3106270"/>
                    <a:gd name="connsiteY11" fmla="*/ 650130 h 3608528"/>
                    <a:gd name="connsiteX12" fmla="*/ 0 w 3106270"/>
                    <a:gd name="connsiteY12" fmla="*/ 98 h 3608528"/>
                    <a:gd name="connsiteX0" fmla="*/ 0 w 3106270"/>
                    <a:gd name="connsiteY0" fmla="*/ 98 h 3608528"/>
                    <a:gd name="connsiteX1" fmla="*/ 905875 w 3106270"/>
                    <a:gd name="connsiteY1" fmla="*/ 179483 h 3608528"/>
                    <a:gd name="connsiteX2" fmla="*/ 2011229 w 3106270"/>
                    <a:gd name="connsiteY2" fmla="*/ 148349 h 3608528"/>
                    <a:gd name="connsiteX3" fmla="*/ 2925980 w 3106270"/>
                    <a:gd name="connsiteY3" fmla="*/ 98469 h 3608528"/>
                    <a:gd name="connsiteX4" fmla="*/ 2880512 w 3106270"/>
                    <a:gd name="connsiteY4" fmla="*/ 796898 h 3608528"/>
                    <a:gd name="connsiteX5" fmla="*/ 2915933 w 3106270"/>
                    <a:gd name="connsiteY5" fmla="*/ 2745571 h 3608528"/>
                    <a:gd name="connsiteX6" fmla="*/ 3106270 w 3106270"/>
                    <a:gd name="connsiteY6" fmla="*/ 3553575 h 3608528"/>
                    <a:gd name="connsiteX7" fmla="*/ 2201920 w 3106270"/>
                    <a:gd name="connsiteY7" fmla="*/ 3478256 h 3608528"/>
                    <a:gd name="connsiteX8" fmla="*/ 911003 w 3106270"/>
                    <a:gd name="connsiteY8" fmla="*/ 3404478 h 3608528"/>
                    <a:gd name="connsiteX9" fmla="*/ 6711 w 3106270"/>
                    <a:gd name="connsiteY9" fmla="*/ 3608528 h 3608528"/>
                    <a:gd name="connsiteX10" fmla="*/ 286446 w 3106270"/>
                    <a:gd name="connsiteY10" fmla="*/ 2557856 h 3608528"/>
                    <a:gd name="connsiteX11" fmla="*/ 162889 w 3106270"/>
                    <a:gd name="connsiteY11" fmla="*/ 650130 h 3608528"/>
                    <a:gd name="connsiteX12" fmla="*/ 0 w 3106270"/>
                    <a:gd name="connsiteY12" fmla="*/ 98 h 3608528"/>
                    <a:gd name="connsiteX0" fmla="*/ 0 w 3106270"/>
                    <a:gd name="connsiteY0" fmla="*/ 264 h 3608694"/>
                    <a:gd name="connsiteX1" fmla="*/ 874590 w 3106270"/>
                    <a:gd name="connsiteY1" fmla="*/ 97810 h 3608694"/>
                    <a:gd name="connsiteX2" fmla="*/ 2011229 w 3106270"/>
                    <a:gd name="connsiteY2" fmla="*/ 148515 h 3608694"/>
                    <a:gd name="connsiteX3" fmla="*/ 2925980 w 3106270"/>
                    <a:gd name="connsiteY3" fmla="*/ 98635 h 3608694"/>
                    <a:gd name="connsiteX4" fmla="*/ 2880512 w 3106270"/>
                    <a:gd name="connsiteY4" fmla="*/ 797064 h 3608694"/>
                    <a:gd name="connsiteX5" fmla="*/ 2915933 w 3106270"/>
                    <a:gd name="connsiteY5" fmla="*/ 2745737 h 3608694"/>
                    <a:gd name="connsiteX6" fmla="*/ 3106270 w 3106270"/>
                    <a:gd name="connsiteY6" fmla="*/ 3553741 h 3608694"/>
                    <a:gd name="connsiteX7" fmla="*/ 2201920 w 3106270"/>
                    <a:gd name="connsiteY7" fmla="*/ 3478422 h 3608694"/>
                    <a:gd name="connsiteX8" fmla="*/ 911003 w 3106270"/>
                    <a:gd name="connsiteY8" fmla="*/ 3404644 h 3608694"/>
                    <a:gd name="connsiteX9" fmla="*/ 6711 w 3106270"/>
                    <a:gd name="connsiteY9" fmla="*/ 3608694 h 3608694"/>
                    <a:gd name="connsiteX10" fmla="*/ 286446 w 3106270"/>
                    <a:gd name="connsiteY10" fmla="*/ 2558022 h 3608694"/>
                    <a:gd name="connsiteX11" fmla="*/ 162889 w 3106270"/>
                    <a:gd name="connsiteY11" fmla="*/ 650296 h 3608694"/>
                    <a:gd name="connsiteX12" fmla="*/ 0 w 3106270"/>
                    <a:gd name="connsiteY12" fmla="*/ 264 h 3608694"/>
                    <a:gd name="connsiteX0" fmla="*/ 0 w 3106270"/>
                    <a:gd name="connsiteY0" fmla="*/ 132489 h 3740919"/>
                    <a:gd name="connsiteX1" fmla="*/ 874590 w 3106270"/>
                    <a:gd name="connsiteY1" fmla="*/ 230035 h 3740919"/>
                    <a:gd name="connsiteX2" fmla="*/ 2011229 w 3106270"/>
                    <a:gd name="connsiteY2" fmla="*/ 280740 h 3740919"/>
                    <a:gd name="connsiteX3" fmla="*/ 3048061 w 3106270"/>
                    <a:gd name="connsiteY3" fmla="*/ 0 h 3740919"/>
                    <a:gd name="connsiteX4" fmla="*/ 2880512 w 3106270"/>
                    <a:gd name="connsiteY4" fmla="*/ 929289 h 3740919"/>
                    <a:gd name="connsiteX5" fmla="*/ 2915933 w 3106270"/>
                    <a:gd name="connsiteY5" fmla="*/ 2877962 h 3740919"/>
                    <a:gd name="connsiteX6" fmla="*/ 3106270 w 3106270"/>
                    <a:gd name="connsiteY6" fmla="*/ 3685966 h 3740919"/>
                    <a:gd name="connsiteX7" fmla="*/ 2201920 w 3106270"/>
                    <a:gd name="connsiteY7" fmla="*/ 3610647 h 3740919"/>
                    <a:gd name="connsiteX8" fmla="*/ 911003 w 3106270"/>
                    <a:gd name="connsiteY8" fmla="*/ 3536869 h 3740919"/>
                    <a:gd name="connsiteX9" fmla="*/ 6711 w 3106270"/>
                    <a:gd name="connsiteY9" fmla="*/ 3740919 h 3740919"/>
                    <a:gd name="connsiteX10" fmla="*/ 286446 w 3106270"/>
                    <a:gd name="connsiteY10" fmla="*/ 2690247 h 3740919"/>
                    <a:gd name="connsiteX11" fmla="*/ 162889 w 3106270"/>
                    <a:gd name="connsiteY11" fmla="*/ 782521 h 3740919"/>
                    <a:gd name="connsiteX12" fmla="*/ 0 w 3106270"/>
                    <a:gd name="connsiteY12" fmla="*/ 132489 h 3740919"/>
                    <a:gd name="connsiteX0" fmla="*/ 0 w 3106270"/>
                    <a:gd name="connsiteY0" fmla="*/ 132489 h 3821316"/>
                    <a:gd name="connsiteX1" fmla="*/ 874590 w 3106270"/>
                    <a:gd name="connsiteY1" fmla="*/ 230035 h 3821316"/>
                    <a:gd name="connsiteX2" fmla="*/ 2011229 w 3106270"/>
                    <a:gd name="connsiteY2" fmla="*/ 280740 h 3821316"/>
                    <a:gd name="connsiteX3" fmla="*/ 3048061 w 3106270"/>
                    <a:gd name="connsiteY3" fmla="*/ 0 h 3821316"/>
                    <a:gd name="connsiteX4" fmla="*/ 2880512 w 3106270"/>
                    <a:gd name="connsiteY4" fmla="*/ 929289 h 3821316"/>
                    <a:gd name="connsiteX5" fmla="*/ 2915933 w 3106270"/>
                    <a:gd name="connsiteY5" fmla="*/ 2877962 h 3821316"/>
                    <a:gd name="connsiteX6" fmla="*/ 3106270 w 3106270"/>
                    <a:gd name="connsiteY6" fmla="*/ 3685966 h 3821316"/>
                    <a:gd name="connsiteX7" fmla="*/ 2201920 w 3106270"/>
                    <a:gd name="connsiteY7" fmla="*/ 3610647 h 3821316"/>
                    <a:gd name="connsiteX8" fmla="*/ 911003 w 3106270"/>
                    <a:gd name="connsiteY8" fmla="*/ 3536869 h 3821316"/>
                    <a:gd name="connsiteX9" fmla="*/ 123491 w 3106270"/>
                    <a:gd name="connsiteY9" fmla="*/ 3821316 h 3821316"/>
                    <a:gd name="connsiteX10" fmla="*/ 286446 w 3106270"/>
                    <a:gd name="connsiteY10" fmla="*/ 2690247 h 3821316"/>
                    <a:gd name="connsiteX11" fmla="*/ 162889 w 3106270"/>
                    <a:gd name="connsiteY11" fmla="*/ 782521 h 3821316"/>
                    <a:gd name="connsiteX12" fmla="*/ 0 w 3106270"/>
                    <a:gd name="connsiteY12" fmla="*/ 132489 h 3821316"/>
                    <a:gd name="connsiteX0" fmla="*/ 0 w 3106270"/>
                    <a:gd name="connsiteY0" fmla="*/ 132489 h 3821316"/>
                    <a:gd name="connsiteX1" fmla="*/ 874590 w 3106270"/>
                    <a:gd name="connsiteY1" fmla="*/ 230035 h 3821316"/>
                    <a:gd name="connsiteX2" fmla="*/ 2011229 w 3106270"/>
                    <a:gd name="connsiteY2" fmla="*/ 280740 h 3821316"/>
                    <a:gd name="connsiteX3" fmla="*/ 3048061 w 3106270"/>
                    <a:gd name="connsiteY3" fmla="*/ 0 h 3821316"/>
                    <a:gd name="connsiteX4" fmla="*/ 2880512 w 3106270"/>
                    <a:gd name="connsiteY4" fmla="*/ 929289 h 3821316"/>
                    <a:gd name="connsiteX5" fmla="*/ 2915933 w 3106270"/>
                    <a:gd name="connsiteY5" fmla="*/ 2877962 h 3821316"/>
                    <a:gd name="connsiteX6" fmla="*/ 3106270 w 3106270"/>
                    <a:gd name="connsiteY6" fmla="*/ 3685966 h 3821316"/>
                    <a:gd name="connsiteX7" fmla="*/ 2201920 w 3106270"/>
                    <a:gd name="connsiteY7" fmla="*/ 3610647 h 3821316"/>
                    <a:gd name="connsiteX8" fmla="*/ 996273 w 3106270"/>
                    <a:gd name="connsiteY8" fmla="*/ 3622374 h 3821316"/>
                    <a:gd name="connsiteX9" fmla="*/ 123491 w 3106270"/>
                    <a:gd name="connsiteY9" fmla="*/ 3821316 h 3821316"/>
                    <a:gd name="connsiteX10" fmla="*/ 286446 w 3106270"/>
                    <a:gd name="connsiteY10" fmla="*/ 2690247 h 3821316"/>
                    <a:gd name="connsiteX11" fmla="*/ 162889 w 3106270"/>
                    <a:gd name="connsiteY11" fmla="*/ 782521 h 3821316"/>
                    <a:gd name="connsiteX12" fmla="*/ 0 w 3106270"/>
                    <a:gd name="connsiteY12" fmla="*/ 132489 h 3821316"/>
                    <a:gd name="connsiteX0" fmla="*/ 0 w 3106270"/>
                    <a:gd name="connsiteY0" fmla="*/ 132489 h 3821316"/>
                    <a:gd name="connsiteX1" fmla="*/ 874590 w 3106270"/>
                    <a:gd name="connsiteY1" fmla="*/ 230035 h 3821316"/>
                    <a:gd name="connsiteX2" fmla="*/ 1991915 w 3106270"/>
                    <a:gd name="connsiteY2" fmla="*/ 209376 h 3821316"/>
                    <a:gd name="connsiteX3" fmla="*/ 3048061 w 3106270"/>
                    <a:gd name="connsiteY3" fmla="*/ 0 h 3821316"/>
                    <a:gd name="connsiteX4" fmla="*/ 2880512 w 3106270"/>
                    <a:gd name="connsiteY4" fmla="*/ 929289 h 3821316"/>
                    <a:gd name="connsiteX5" fmla="*/ 2915933 w 3106270"/>
                    <a:gd name="connsiteY5" fmla="*/ 2877962 h 3821316"/>
                    <a:gd name="connsiteX6" fmla="*/ 3106270 w 3106270"/>
                    <a:gd name="connsiteY6" fmla="*/ 3685966 h 3821316"/>
                    <a:gd name="connsiteX7" fmla="*/ 2201920 w 3106270"/>
                    <a:gd name="connsiteY7" fmla="*/ 3610647 h 3821316"/>
                    <a:gd name="connsiteX8" fmla="*/ 996273 w 3106270"/>
                    <a:gd name="connsiteY8" fmla="*/ 3622374 h 3821316"/>
                    <a:gd name="connsiteX9" fmla="*/ 123491 w 3106270"/>
                    <a:gd name="connsiteY9" fmla="*/ 3821316 h 3821316"/>
                    <a:gd name="connsiteX10" fmla="*/ 286446 w 3106270"/>
                    <a:gd name="connsiteY10" fmla="*/ 2690247 h 3821316"/>
                    <a:gd name="connsiteX11" fmla="*/ 162889 w 3106270"/>
                    <a:gd name="connsiteY11" fmla="*/ 782521 h 3821316"/>
                    <a:gd name="connsiteX12" fmla="*/ 0 w 3106270"/>
                    <a:gd name="connsiteY12" fmla="*/ 132489 h 3821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106270" h="3821316">
                      <a:moveTo>
                        <a:pt x="0" y="132489"/>
                      </a:moveTo>
                      <a:cubicBezTo>
                        <a:pt x="282388" y="128381"/>
                        <a:pt x="539175" y="172661"/>
                        <a:pt x="874590" y="230035"/>
                      </a:cubicBezTo>
                      <a:cubicBezTo>
                        <a:pt x="1379133" y="281643"/>
                        <a:pt x="1430742" y="241904"/>
                        <a:pt x="1991915" y="209376"/>
                      </a:cubicBezTo>
                      <a:lnTo>
                        <a:pt x="3048061" y="0"/>
                      </a:lnTo>
                      <a:cubicBezTo>
                        <a:pt x="3040019" y="251740"/>
                        <a:pt x="2905165" y="422596"/>
                        <a:pt x="2880512" y="929289"/>
                      </a:cubicBezTo>
                      <a:cubicBezTo>
                        <a:pt x="2884072" y="1448278"/>
                        <a:pt x="2913692" y="2403020"/>
                        <a:pt x="2915933" y="2877962"/>
                      </a:cubicBezTo>
                      <a:lnTo>
                        <a:pt x="3106270" y="3685966"/>
                      </a:lnTo>
                      <a:cubicBezTo>
                        <a:pt x="3083858" y="3771131"/>
                        <a:pt x="2544820" y="3639595"/>
                        <a:pt x="2201920" y="3610647"/>
                      </a:cubicBezTo>
                      <a:cubicBezTo>
                        <a:pt x="1859020" y="3581699"/>
                        <a:pt x="1466920" y="3615838"/>
                        <a:pt x="996273" y="3622374"/>
                      </a:cubicBezTo>
                      <a:lnTo>
                        <a:pt x="123491" y="3821316"/>
                      </a:lnTo>
                      <a:cubicBezTo>
                        <a:pt x="242291" y="3345576"/>
                        <a:pt x="192317" y="3093285"/>
                        <a:pt x="286446" y="2690247"/>
                      </a:cubicBezTo>
                      <a:cubicBezTo>
                        <a:pt x="262677" y="1751116"/>
                        <a:pt x="257302" y="1639967"/>
                        <a:pt x="162889" y="782521"/>
                      </a:cubicBezTo>
                      <a:cubicBezTo>
                        <a:pt x="56354" y="300285"/>
                        <a:pt x="100253" y="353265"/>
                        <a:pt x="0" y="132489"/>
                      </a:cubicBezTo>
                      <a:close/>
                    </a:path>
                  </a:pathLst>
                </a:custGeom>
                <a:solidFill>
                  <a:schemeClr val="tx1">
                    <a:alpha val="76000"/>
                  </a:schemeClr>
                </a:soli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GB" sz="1350" dirty="0">
                    <a:solidFill>
                      <a:srgbClr val="FFFFFF"/>
                    </a:solidFill>
                    <a:latin typeface="Calibri"/>
                  </a:endParaRPr>
                </a:p>
              </p:txBody>
            </p:sp>
            <p:sp>
              <p:nvSpPr>
                <p:cNvPr id="40" name="Rectangle 39"/>
                <p:cNvSpPr/>
                <p:nvPr/>
              </p:nvSpPr>
              <p:spPr>
                <a:xfrm rot="489421">
                  <a:off x="4970283" y="1551252"/>
                  <a:ext cx="3200399" cy="3817846"/>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GB" sz="1350" dirty="0">
                    <a:solidFill>
                      <a:srgbClr val="FFFFFF"/>
                    </a:solidFill>
                    <a:latin typeface="Calibri"/>
                  </a:endParaRPr>
                </a:p>
              </p:txBody>
            </p:sp>
          </p:grpSp>
          <p:pic>
            <p:nvPicPr>
              <p:cNvPr id="35" name="Picture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rot="20833564">
                <a:off x="4480817" y="3067525"/>
                <a:ext cx="1219200" cy="2555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pic>
          <p:nvPicPr>
            <p:cNvPr id="30" name="Picture 2" descr="C:\Users\kdodwell\Pictures\My Image Bank\Pic 1.1.jpg"/>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rot="20820000">
              <a:off x="4724137" y="4242376"/>
              <a:ext cx="1634626" cy="1634626"/>
            </a:xfrm>
            <a:prstGeom prst="rect">
              <a:avLst/>
            </a:prstGeom>
            <a:noFill/>
            <a:extLst>
              <a:ext uri="{909E8E84-426E-40DD-AFC4-6F175D3DCCD1}">
                <a14:hiddenFill xmlns:a14="http://schemas.microsoft.com/office/drawing/2010/main">
                  <a:solidFill>
                    <a:srgbClr val="FFFFFF"/>
                  </a:solidFill>
                </a14:hiddenFill>
              </a:ext>
            </a:extLst>
          </p:spPr>
        </p:pic>
      </p:grpSp>
      <p:sp>
        <p:nvSpPr>
          <p:cNvPr id="43" name="Rectangle 5"/>
          <p:cNvSpPr txBox="1">
            <a:spLocks noChangeArrowheads="1"/>
          </p:cNvSpPr>
          <p:nvPr/>
        </p:nvSpPr>
        <p:spPr bwMode="auto">
          <a:xfrm>
            <a:off x="3080040" y="3232547"/>
            <a:ext cx="2940977" cy="1732229"/>
          </a:xfrm>
          <a:prstGeom prst="rect">
            <a:avLst/>
          </a:prstGeom>
          <a:solidFill>
            <a:schemeClr val="bg1">
              <a:alpha val="71000"/>
            </a:schemeClr>
          </a:solidFill>
          <a:ln w="9525">
            <a:noFill/>
            <a:miter lim="800000"/>
            <a:headEnd/>
            <a:tailEnd/>
          </a:ln>
        </p:spPr>
        <p:txBody>
          <a:bodyPr vert="horz" wrap="square" lIns="68580" tIns="34290" rIns="68580" bIns="34290" numCol="1" anchor="t" anchorCtr="0" compatLnSpc="1">
            <a:prstTxWarp prst="textNoShape">
              <a:avLst/>
            </a:prstTxWarp>
            <a:noAutofit/>
          </a:bodyPr>
          <a:lstStyle>
            <a:lvl1pPr marL="342900" indent="-342900" algn="l" rtl="0" eaLnBrk="0" fontAlgn="base" hangingPunct="0">
              <a:spcBef>
                <a:spcPct val="20000"/>
              </a:spcBef>
              <a:spcAft>
                <a:spcPct val="0"/>
              </a:spcAft>
              <a:buFont typeface="Arial" charset="0"/>
              <a:buChar char="•"/>
              <a:defRPr sz="3200" kern="1200">
                <a:solidFill>
                  <a:schemeClr val="tx1"/>
                </a:solidFill>
                <a:latin typeface="Arial" pitchFamily="34" charset="0"/>
                <a:ea typeface="+mn-ea"/>
                <a:cs typeface="Arial" pitchFamily="34" charset="0"/>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Arial" pitchFamily="34" charset="0"/>
                <a:ea typeface="+mn-ea"/>
                <a:cs typeface="Arial" pitchFamily="34" charset="0"/>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Arial" pitchFamily="34" charset="0"/>
                <a:ea typeface="+mn-ea"/>
                <a:cs typeface="Arial" pitchFamily="34" charset="0"/>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Arial" pitchFamily="34" charset="0"/>
                <a:ea typeface="+mn-ea"/>
                <a:cs typeface="Arial" pitchFamily="34" charset="0"/>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Arial" pitchFamily="34" charset="0"/>
                <a:ea typeface="+mn-ea"/>
                <a:cs typeface="Arial" pitchFamily="34"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defTabSz="685800" eaLnBrk="1" hangingPunct="1">
              <a:buNone/>
            </a:pPr>
            <a:r>
              <a:rPr lang="en-GB" sz="1800" b="1" dirty="0">
                <a:solidFill>
                  <a:srgbClr val="000000">
                    <a:lumMod val="65000"/>
                    <a:lumOff val="35000"/>
                  </a:srgbClr>
                </a:solidFill>
              </a:rPr>
              <a:t>Preference Flow</a:t>
            </a:r>
          </a:p>
          <a:p>
            <a:pPr marL="0" indent="0" algn="ctr" defTabSz="685800" eaLnBrk="1" hangingPunct="1">
              <a:buNone/>
            </a:pPr>
            <a:r>
              <a:rPr lang="en-GB" sz="1800" dirty="0">
                <a:solidFill>
                  <a:srgbClr val="000000">
                    <a:lumMod val="65000"/>
                    <a:lumOff val="35000"/>
                  </a:srgbClr>
                </a:solidFill>
              </a:rPr>
              <a:t>Where you were channelling your energies when you completed the evaluator</a:t>
            </a:r>
          </a:p>
        </p:txBody>
      </p:sp>
    </p:spTree>
    <p:extLst>
      <p:ext uri="{BB962C8B-B14F-4D97-AF65-F5344CB8AC3E}">
        <p14:creationId xmlns:p14="http://schemas.microsoft.com/office/powerpoint/2010/main" val="42113353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26340">
                                            <p:txEl>
                                              <p:pRg st="0" end="0"/>
                                            </p:txEl>
                                          </p:spTgt>
                                        </p:tgtEl>
                                        <p:attrNameLst>
                                          <p:attrName>style.visibility</p:attrName>
                                        </p:attrNameLst>
                                      </p:cBhvr>
                                      <p:to>
                                        <p:strVal val="visible"/>
                                      </p:to>
                                    </p:set>
                                    <p:animEffect transition="in" filter="fade">
                                      <p:cBhvr>
                                        <p:cTn id="7" dur="500"/>
                                        <p:tgtEl>
                                          <p:spTgt spid="526340">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26340">
                                            <p:txEl>
                                              <p:pRg st="1" end="1"/>
                                            </p:txEl>
                                          </p:spTgt>
                                        </p:tgtEl>
                                        <p:attrNameLst>
                                          <p:attrName>style.visibility</p:attrName>
                                        </p:attrNameLst>
                                      </p:cBhvr>
                                      <p:to>
                                        <p:strVal val="visible"/>
                                      </p:to>
                                    </p:set>
                                    <p:animEffect transition="in" filter="fade">
                                      <p:cBhvr>
                                        <p:cTn id="10" dur="500"/>
                                        <p:tgtEl>
                                          <p:spTgt spid="526340">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526340">
                                            <p:txEl>
                                              <p:pRg st="2" end="2"/>
                                            </p:txEl>
                                          </p:spTgt>
                                        </p:tgtEl>
                                        <p:attrNameLst>
                                          <p:attrName>style.visibility</p:attrName>
                                        </p:attrNameLst>
                                      </p:cBhvr>
                                      <p:to>
                                        <p:strVal val="visible"/>
                                      </p:to>
                                    </p:set>
                                    <p:animEffect transition="in" filter="fade">
                                      <p:cBhvr>
                                        <p:cTn id="15" dur="500"/>
                                        <p:tgtEl>
                                          <p:spTgt spid="526340">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526340">
                                            <p:txEl>
                                              <p:pRg st="3" end="3"/>
                                            </p:txEl>
                                          </p:spTgt>
                                        </p:tgtEl>
                                        <p:attrNameLst>
                                          <p:attrName>style.visibility</p:attrName>
                                        </p:attrNameLst>
                                      </p:cBhvr>
                                      <p:to>
                                        <p:strVal val="visible"/>
                                      </p:to>
                                    </p:set>
                                    <p:animEffect transition="in" filter="fade">
                                      <p:cBhvr>
                                        <p:cTn id="20" dur="500"/>
                                        <p:tgtEl>
                                          <p:spTgt spid="526340">
                                            <p:txEl>
                                              <p:pRg st="3" end="3"/>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53" presetClass="entr" presetSubtype="16" fill="hold" nodeType="clickEffect">
                                  <p:stCondLst>
                                    <p:cond delay="0"/>
                                  </p:stCondLst>
                                  <p:childTnLst>
                                    <p:set>
                                      <p:cBhvr>
                                        <p:cTn id="24" dur="1" fill="hold">
                                          <p:stCondLst>
                                            <p:cond delay="0"/>
                                          </p:stCondLst>
                                        </p:cTn>
                                        <p:tgtEl>
                                          <p:spTgt spid="20"/>
                                        </p:tgtEl>
                                        <p:attrNameLst>
                                          <p:attrName>style.visibility</p:attrName>
                                        </p:attrNameLst>
                                      </p:cBhvr>
                                      <p:to>
                                        <p:strVal val="visible"/>
                                      </p:to>
                                    </p:set>
                                    <p:anim calcmode="lin" valueType="num">
                                      <p:cBhvr>
                                        <p:cTn id="25" dur="500" fill="hold"/>
                                        <p:tgtEl>
                                          <p:spTgt spid="20"/>
                                        </p:tgtEl>
                                        <p:attrNameLst>
                                          <p:attrName>ppt_w</p:attrName>
                                        </p:attrNameLst>
                                      </p:cBhvr>
                                      <p:tavLst>
                                        <p:tav tm="0">
                                          <p:val>
                                            <p:fltVal val="0"/>
                                          </p:val>
                                        </p:tav>
                                        <p:tav tm="100000">
                                          <p:val>
                                            <p:strVal val="#ppt_w"/>
                                          </p:val>
                                        </p:tav>
                                      </p:tavLst>
                                    </p:anim>
                                    <p:anim calcmode="lin" valueType="num">
                                      <p:cBhvr>
                                        <p:cTn id="26" dur="500" fill="hold"/>
                                        <p:tgtEl>
                                          <p:spTgt spid="20"/>
                                        </p:tgtEl>
                                        <p:attrNameLst>
                                          <p:attrName>ppt_h</p:attrName>
                                        </p:attrNameLst>
                                      </p:cBhvr>
                                      <p:tavLst>
                                        <p:tav tm="0">
                                          <p:val>
                                            <p:fltVal val="0"/>
                                          </p:val>
                                        </p:tav>
                                        <p:tav tm="100000">
                                          <p:val>
                                            <p:strVal val="#ppt_h"/>
                                          </p:val>
                                        </p:tav>
                                      </p:tavLst>
                                    </p:anim>
                                    <p:animEffect transition="in" filter="fade">
                                      <p:cBhvr>
                                        <p:cTn id="27" dur="500"/>
                                        <p:tgtEl>
                                          <p:spTgt spid="20"/>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526341">
                                            <p:txEl>
                                              <p:pRg st="0" end="0"/>
                                            </p:txEl>
                                          </p:spTgt>
                                        </p:tgtEl>
                                        <p:attrNameLst>
                                          <p:attrName>style.visibility</p:attrName>
                                        </p:attrNameLst>
                                      </p:cBhvr>
                                      <p:to>
                                        <p:strVal val="visible"/>
                                      </p:to>
                                    </p:set>
                                    <p:animEffect transition="in" filter="fade">
                                      <p:cBhvr>
                                        <p:cTn id="32" dur="500"/>
                                        <p:tgtEl>
                                          <p:spTgt spid="526341">
                                            <p:txEl>
                                              <p:pRg st="0" end="0"/>
                                            </p:txEl>
                                          </p:spTgt>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526341">
                                            <p:txEl>
                                              <p:pRg st="1" end="1"/>
                                            </p:txEl>
                                          </p:spTgt>
                                        </p:tgtEl>
                                        <p:attrNameLst>
                                          <p:attrName>style.visibility</p:attrName>
                                        </p:attrNameLst>
                                      </p:cBhvr>
                                      <p:to>
                                        <p:strVal val="visible"/>
                                      </p:to>
                                    </p:set>
                                    <p:animEffect transition="in" filter="fade">
                                      <p:cBhvr>
                                        <p:cTn id="35" dur="500"/>
                                        <p:tgtEl>
                                          <p:spTgt spid="526341">
                                            <p:txEl>
                                              <p:pRg st="1" end="1"/>
                                            </p:txEl>
                                          </p:spTgt>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grpId="0" nodeType="clickEffect">
                                  <p:stCondLst>
                                    <p:cond delay="0"/>
                                  </p:stCondLst>
                                  <p:childTnLst>
                                    <p:set>
                                      <p:cBhvr>
                                        <p:cTn id="39" dur="1" fill="hold">
                                          <p:stCondLst>
                                            <p:cond delay="0"/>
                                          </p:stCondLst>
                                        </p:cTn>
                                        <p:tgtEl>
                                          <p:spTgt spid="526341">
                                            <p:txEl>
                                              <p:pRg st="2" end="2"/>
                                            </p:txEl>
                                          </p:spTgt>
                                        </p:tgtEl>
                                        <p:attrNameLst>
                                          <p:attrName>style.visibility</p:attrName>
                                        </p:attrNameLst>
                                      </p:cBhvr>
                                      <p:to>
                                        <p:strVal val="visible"/>
                                      </p:to>
                                    </p:set>
                                    <p:animEffect transition="in" filter="fade">
                                      <p:cBhvr>
                                        <p:cTn id="40" dur="500"/>
                                        <p:tgtEl>
                                          <p:spTgt spid="526341">
                                            <p:txEl>
                                              <p:pRg st="2" end="2"/>
                                            </p:txEl>
                                          </p:spTgt>
                                        </p:tgtEl>
                                      </p:cBhvr>
                                    </p:animEffect>
                                  </p:childTnLst>
                                </p:cTn>
                              </p:par>
                            </p:childTnLst>
                          </p:cTn>
                        </p:par>
                      </p:childTnLst>
                    </p:cTn>
                  </p:par>
                  <p:par>
                    <p:cTn id="41" fill="hold">
                      <p:stCondLst>
                        <p:cond delay="indefinite"/>
                      </p:stCondLst>
                      <p:childTnLst>
                        <p:par>
                          <p:cTn id="42" fill="hold">
                            <p:stCondLst>
                              <p:cond delay="0"/>
                            </p:stCondLst>
                            <p:childTnLst>
                              <p:par>
                                <p:cTn id="43" presetID="10" presetClass="entr" presetSubtype="0" fill="hold" grpId="0" nodeType="clickEffect">
                                  <p:stCondLst>
                                    <p:cond delay="0"/>
                                  </p:stCondLst>
                                  <p:childTnLst>
                                    <p:set>
                                      <p:cBhvr>
                                        <p:cTn id="44" dur="1" fill="hold">
                                          <p:stCondLst>
                                            <p:cond delay="0"/>
                                          </p:stCondLst>
                                        </p:cTn>
                                        <p:tgtEl>
                                          <p:spTgt spid="526341">
                                            <p:txEl>
                                              <p:pRg st="3" end="3"/>
                                            </p:txEl>
                                          </p:spTgt>
                                        </p:tgtEl>
                                        <p:attrNameLst>
                                          <p:attrName>style.visibility</p:attrName>
                                        </p:attrNameLst>
                                      </p:cBhvr>
                                      <p:to>
                                        <p:strVal val="visible"/>
                                      </p:to>
                                    </p:set>
                                    <p:animEffect transition="in" filter="fade">
                                      <p:cBhvr>
                                        <p:cTn id="45" dur="500"/>
                                        <p:tgtEl>
                                          <p:spTgt spid="526341">
                                            <p:txEl>
                                              <p:pRg st="3" end="3"/>
                                            </p:txEl>
                                          </p:spTgt>
                                        </p:tgtEl>
                                      </p:cBhvr>
                                    </p:animEffect>
                                  </p:childTnLst>
                                </p:cTn>
                              </p:par>
                            </p:childTnLst>
                          </p:cTn>
                        </p:par>
                      </p:childTnLst>
                    </p:cTn>
                  </p:par>
                  <p:par>
                    <p:cTn id="46" fill="hold">
                      <p:stCondLst>
                        <p:cond delay="indefinite"/>
                      </p:stCondLst>
                      <p:childTnLst>
                        <p:par>
                          <p:cTn id="47" fill="hold">
                            <p:stCondLst>
                              <p:cond delay="0"/>
                            </p:stCondLst>
                            <p:childTnLst>
                              <p:par>
                                <p:cTn id="48" presetID="53" presetClass="entr" presetSubtype="16" fill="hold" nodeType="clickEffect">
                                  <p:stCondLst>
                                    <p:cond delay="0"/>
                                  </p:stCondLst>
                                  <p:childTnLst>
                                    <p:set>
                                      <p:cBhvr>
                                        <p:cTn id="49" dur="1" fill="hold">
                                          <p:stCondLst>
                                            <p:cond delay="0"/>
                                          </p:stCondLst>
                                        </p:cTn>
                                        <p:tgtEl>
                                          <p:spTgt spid="28"/>
                                        </p:tgtEl>
                                        <p:attrNameLst>
                                          <p:attrName>style.visibility</p:attrName>
                                        </p:attrNameLst>
                                      </p:cBhvr>
                                      <p:to>
                                        <p:strVal val="visible"/>
                                      </p:to>
                                    </p:set>
                                    <p:anim calcmode="lin" valueType="num">
                                      <p:cBhvr>
                                        <p:cTn id="50" dur="500" fill="hold"/>
                                        <p:tgtEl>
                                          <p:spTgt spid="28"/>
                                        </p:tgtEl>
                                        <p:attrNameLst>
                                          <p:attrName>ppt_w</p:attrName>
                                        </p:attrNameLst>
                                      </p:cBhvr>
                                      <p:tavLst>
                                        <p:tav tm="0">
                                          <p:val>
                                            <p:fltVal val="0"/>
                                          </p:val>
                                        </p:tav>
                                        <p:tav tm="100000">
                                          <p:val>
                                            <p:strVal val="#ppt_w"/>
                                          </p:val>
                                        </p:tav>
                                      </p:tavLst>
                                    </p:anim>
                                    <p:anim calcmode="lin" valueType="num">
                                      <p:cBhvr>
                                        <p:cTn id="51" dur="500" fill="hold"/>
                                        <p:tgtEl>
                                          <p:spTgt spid="28"/>
                                        </p:tgtEl>
                                        <p:attrNameLst>
                                          <p:attrName>ppt_h</p:attrName>
                                        </p:attrNameLst>
                                      </p:cBhvr>
                                      <p:tavLst>
                                        <p:tav tm="0">
                                          <p:val>
                                            <p:fltVal val="0"/>
                                          </p:val>
                                        </p:tav>
                                        <p:tav tm="100000">
                                          <p:val>
                                            <p:strVal val="#ppt_h"/>
                                          </p:val>
                                        </p:tav>
                                      </p:tavLst>
                                    </p:anim>
                                    <p:animEffect transition="in" filter="fade">
                                      <p:cBhvr>
                                        <p:cTn id="52" dur="500"/>
                                        <p:tgtEl>
                                          <p:spTgt spid="28"/>
                                        </p:tgtEl>
                                      </p:cBhvr>
                                    </p:animEffect>
                                  </p:childTnLst>
                                </p:cTn>
                              </p:par>
                            </p:childTnLst>
                          </p:cTn>
                        </p:par>
                      </p:childTnLst>
                    </p:cTn>
                  </p:par>
                  <p:par>
                    <p:cTn id="53" fill="hold">
                      <p:stCondLst>
                        <p:cond delay="indefinite"/>
                      </p:stCondLst>
                      <p:childTnLst>
                        <p:par>
                          <p:cTn id="54" fill="hold">
                            <p:stCondLst>
                              <p:cond delay="0"/>
                            </p:stCondLst>
                            <p:childTnLst>
                              <p:par>
                                <p:cTn id="55" presetID="35" presetClass="path" presetSubtype="0" accel="50000" decel="50000" fill="hold" nodeType="clickEffect">
                                  <p:stCondLst>
                                    <p:cond delay="0"/>
                                  </p:stCondLst>
                                  <p:childTnLst>
                                    <p:animMotion origin="layout" path="M 0 0 L -0.25 0 E" pathEditMode="relative" ptsTypes="">
                                      <p:cBhvr>
                                        <p:cTn id="56" dur="500" fill="hold"/>
                                        <p:tgtEl>
                                          <p:spTgt spid="20"/>
                                        </p:tgtEl>
                                        <p:attrNameLst>
                                          <p:attrName>ppt_x</p:attrName>
                                          <p:attrName>ppt_y</p:attrName>
                                        </p:attrNameLst>
                                      </p:cBhvr>
                                    </p:animMotion>
                                  </p:childTnLst>
                                </p:cTn>
                              </p:par>
                              <p:par>
                                <p:cTn id="57" presetID="63" presetClass="path" presetSubtype="0" accel="50000" decel="50000" fill="hold" nodeType="withEffect">
                                  <p:stCondLst>
                                    <p:cond delay="0"/>
                                  </p:stCondLst>
                                  <p:childTnLst>
                                    <p:animMotion origin="layout" path="M 0 0 L 0.25 0 E" pathEditMode="relative" ptsTypes="">
                                      <p:cBhvr>
                                        <p:cTn id="58" dur="500" fill="hold"/>
                                        <p:tgtEl>
                                          <p:spTgt spid="28"/>
                                        </p:tgtEl>
                                        <p:attrNameLst>
                                          <p:attrName>ppt_x</p:attrName>
                                          <p:attrName>ppt_y</p:attrName>
                                        </p:attrNameLst>
                                      </p:cBhvr>
                                    </p:animMotion>
                                  </p:childTnLst>
                                </p:cTn>
                              </p:par>
                              <p:par>
                                <p:cTn id="59" presetID="42" presetClass="entr" presetSubtype="0" fill="hold" grpId="0" nodeType="withEffect">
                                  <p:stCondLst>
                                    <p:cond delay="0"/>
                                  </p:stCondLst>
                                  <p:childTnLst>
                                    <p:set>
                                      <p:cBhvr>
                                        <p:cTn id="60" dur="1" fill="hold">
                                          <p:stCondLst>
                                            <p:cond delay="0"/>
                                          </p:stCondLst>
                                        </p:cTn>
                                        <p:tgtEl>
                                          <p:spTgt spid="43"/>
                                        </p:tgtEl>
                                        <p:attrNameLst>
                                          <p:attrName>style.visibility</p:attrName>
                                        </p:attrNameLst>
                                      </p:cBhvr>
                                      <p:to>
                                        <p:strVal val="visible"/>
                                      </p:to>
                                    </p:set>
                                    <p:animEffect transition="in" filter="fade">
                                      <p:cBhvr>
                                        <p:cTn id="61" dur="1000"/>
                                        <p:tgtEl>
                                          <p:spTgt spid="43"/>
                                        </p:tgtEl>
                                      </p:cBhvr>
                                    </p:animEffect>
                                    <p:anim calcmode="lin" valueType="num">
                                      <p:cBhvr>
                                        <p:cTn id="62" dur="1000" fill="hold"/>
                                        <p:tgtEl>
                                          <p:spTgt spid="43"/>
                                        </p:tgtEl>
                                        <p:attrNameLst>
                                          <p:attrName>ppt_x</p:attrName>
                                        </p:attrNameLst>
                                      </p:cBhvr>
                                      <p:tavLst>
                                        <p:tav tm="0">
                                          <p:val>
                                            <p:strVal val="#ppt_x"/>
                                          </p:val>
                                        </p:tav>
                                        <p:tav tm="100000">
                                          <p:val>
                                            <p:strVal val="#ppt_x"/>
                                          </p:val>
                                        </p:tav>
                                      </p:tavLst>
                                    </p:anim>
                                    <p:anim calcmode="lin" valueType="num">
                                      <p:cBhvr>
                                        <p:cTn id="63" dur="1000" fill="hold"/>
                                        <p:tgtEl>
                                          <p:spTgt spid="4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26340" grpId="0" build="p"/>
      <p:bldP spid="526341" grpId="0" build="p"/>
      <p:bldP spid="43" grpId="0" animBg="1"/>
    </p:bldLst>
  </p:timing>
</p:sld>
</file>

<file path=ppt/slides/slide5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9499335E-CDE4-4DA8-923F-42BB3E6BC5EE}"/>
              </a:ext>
            </a:extLst>
          </p:cNvPr>
          <p:cNvSpPr>
            <a:spLocks noGrp="1"/>
          </p:cNvSpPr>
          <p:nvPr>
            <p:ph idx="1"/>
          </p:nvPr>
        </p:nvSpPr>
        <p:spPr/>
        <p:txBody>
          <a:bodyPr vert="horz" lIns="68580" tIns="34290" rIns="68580" bIns="34290" rtlCol="0" anchor="t">
            <a:noAutofit/>
          </a:bodyPr>
          <a:lstStyle/>
          <a:p>
            <a:pPr marL="0" indent="0">
              <a:spcBef>
                <a:spcPts val="0"/>
              </a:spcBef>
              <a:spcAft>
                <a:spcPts val="1200"/>
              </a:spcAft>
              <a:buNone/>
            </a:pPr>
            <a:r>
              <a:rPr lang="en-US" sz="2400">
                <a:latin typeface="Arial"/>
                <a:cs typeface="Arial"/>
              </a:rPr>
              <a:t>You will be placed in small groups in breakout rooms </a:t>
            </a:r>
            <a:br>
              <a:rPr lang="en-US" sz="2400">
                <a:latin typeface="Arial"/>
                <a:cs typeface="Arial"/>
              </a:rPr>
            </a:br>
            <a:r>
              <a:rPr lang="en-US" sz="2400">
                <a:latin typeface="Arial"/>
                <a:cs typeface="Arial"/>
              </a:rPr>
              <a:t>for 10 minutes.</a:t>
            </a:r>
          </a:p>
          <a:p>
            <a:pPr marL="0" indent="0">
              <a:spcBef>
                <a:spcPts val="0"/>
              </a:spcBef>
              <a:spcAft>
                <a:spcPts val="1200"/>
              </a:spcAft>
              <a:buNone/>
            </a:pPr>
            <a:r>
              <a:rPr lang="en-US" sz="2400">
                <a:latin typeface="Arial"/>
                <a:cs typeface="Arial"/>
              </a:rPr>
              <a:t>Each person is requested to share, as you are comfortable:</a:t>
            </a:r>
          </a:p>
          <a:p>
            <a:pPr>
              <a:spcBef>
                <a:spcPts val="0"/>
              </a:spcBef>
              <a:spcAft>
                <a:spcPts val="1200"/>
              </a:spcAft>
            </a:pPr>
            <a:r>
              <a:rPr lang="en-GB" sz="2200">
                <a:latin typeface="Arial"/>
                <a:cs typeface="Arial"/>
              </a:rPr>
              <a:t>Which statements from your profile Overview section do you believe are most pertinent or relevant for you and why?</a:t>
            </a:r>
            <a:r>
              <a:rPr lang="en-US" sz="2200">
                <a:latin typeface="Arial"/>
                <a:cs typeface="Arial"/>
              </a:rPr>
              <a:t> </a:t>
            </a:r>
          </a:p>
          <a:p>
            <a:pPr>
              <a:spcBef>
                <a:spcPts val="0"/>
              </a:spcBef>
              <a:spcAft>
                <a:spcPts val="1200"/>
              </a:spcAft>
            </a:pPr>
            <a:r>
              <a:rPr lang="en-GB" sz="2200">
                <a:latin typeface="Arial"/>
                <a:cs typeface="Arial"/>
              </a:rPr>
              <a:t>What is an example of one strength and one potential weakness from your profile showing up in your work?</a:t>
            </a:r>
            <a:endParaRPr lang="en-US" sz="2200"/>
          </a:p>
        </p:txBody>
      </p:sp>
      <p:sp>
        <p:nvSpPr>
          <p:cNvPr id="3" name="Title 2">
            <a:extLst>
              <a:ext uri="{FF2B5EF4-FFF2-40B4-BE49-F238E27FC236}">
                <a16:creationId xmlns:a16="http://schemas.microsoft.com/office/drawing/2014/main" id="{741AFA94-D36B-4802-BB34-83F3F437EFF0}"/>
              </a:ext>
            </a:extLst>
          </p:cNvPr>
          <p:cNvSpPr>
            <a:spLocks noGrp="1"/>
          </p:cNvSpPr>
          <p:nvPr>
            <p:ph type="title"/>
          </p:nvPr>
        </p:nvSpPr>
        <p:spPr/>
        <p:txBody>
          <a:bodyPr>
            <a:normAutofit/>
          </a:bodyPr>
          <a:lstStyle/>
          <a:p>
            <a:r>
              <a:rPr lang="en-GB" sz="3600">
                <a:latin typeface="Arial"/>
                <a:cs typeface="Arial"/>
              </a:rPr>
              <a:t>Break out room activity: Profile sharing</a:t>
            </a:r>
            <a:endParaRPr lang="en-US" sz="3600"/>
          </a:p>
        </p:txBody>
      </p:sp>
    </p:spTree>
    <p:extLst>
      <p:ext uri="{BB962C8B-B14F-4D97-AF65-F5344CB8AC3E}">
        <p14:creationId xmlns:p14="http://schemas.microsoft.com/office/powerpoint/2010/main" val="1095149430"/>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40286D43-D86E-43B3-B517-46733151E563}"/>
              </a:ext>
            </a:extLst>
          </p:cNvPr>
          <p:cNvSpPr>
            <a:spLocks noGrp="1"/>
          </p:cNvSpPr>
          <p:nvPr>
            <p:ph idx="10"/>
          </p:nvPr>
        </p:nvSpPr>
        <p:spPr>
          <a:xfrm>
            <a:off x="503040" y="1113588"/>
            <a:ext cx="4573016" cy="3402378"/>
          </a:xfrm>
        </p:spPr>
        <p:txBody>
          <a:bodyPr>
            <a:noAutofit/>
          </a:bodyPr>
          <a:lstStyle/>
          <a:p>
            <a:pPr marL="0" indent="0">
              <a:buNone/>
            </a:pPr>
            <a:r>
              <a:rPr lang="en-GB" sz="2400"/>
              <a:t>Wheel position determined by:</a:t>
            </a:r>
          </a:p>
          <a:p>
            <a:r>
              <a:rPr lang="en-GB" sz="2400"/>
              <a:t>Order of colour energies</a:t>
            </a:r>
          </a:p>
          <a:p>
            <a:r>
              <a:rPr lang="en-GB" sz="2400"/>
              <a:t>Number of colour energies above the midline</a:t>
            </a:r>
          </a:p>
          <a:p>
            <a:endParaRPr lang="en-GB" sz="2400"/>
          </a:p>
        </p:txBody>
      </p:sp>
      <p:sp>
        <p:nvSpPr>
          <p:cNvPr id="2" name="Title 1">
            <a:extLst>
              <a:ext uri="{FF2B5EF4-FFF2-40B4-BE49-F238E27FC236}">
                <a16:creationId xmlns:a16="http://schemas.microsoft.com/office/drawing/2014/main" id="{875F011B-44FA-42D9-96CF-5D5061E05042}"/>
              </a:ext>
            </a:extLst>
          </p:cNvPr>
          <p:cNvSpPr>
            <a:spLocks noGrp="1"/>
          </p:cNvSpPr>
          <p:nvPr>
            <p:ph type="title"/>
          </p:nvPr>
        </p:nvSpPr>
        <p:spPr/>
        <p:txBody>
          <a:bodyPr/>
          <a:lstStyle/>
          <a:p>
            <a:r>
              <a:rPr lang="en-GB"/>
              <a:t>The Insights Discovery 72-Type wheel</a:t>
            </a:r>
          </a:p>
        </p:txBody>
      </p:sp>
      <p:pic>
        <p:nvPicPr>
          <p:cNvPr id="10"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p:blipFill>
        <p:spPr bwMode="auto">
          <a:xfrm>
            <a:off x="5364088" y="1131590"/>
            <a:ext cx="3281990" cy="328199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006949077"/>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2">
            <a:extLst>
              <a:ext uri="{FF2B5EF4-FFF2-40B4-BE49-F238E27FC236}">
                <a16:creationId xmlns:a16="http://schemas.microsoft.com/office/drawing/2014/main" id="{D41DE559-1FD9-47B7-92AB-0D8C9472DC8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p:blipFill>
        <p:spPr bwMode="auto">
          <a:xfrm>
            <a:off x="2520000" y="627534"/>
            <a:ext cx="4104000" cy="4104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3" name="Oval 12">
            <a:extLst>
              <a:ext uri="{FF2B5EF4-FFF2-40B4-BE49-F238E27FC236}">
                <a16:creationId xmlns:a16="http://schemas.microsoft.com/office/drawing/2014/main" id="{0C59D663-263A-4341-ABB3-97211A2798B8}"/>
              </a:ext>
            </a:extLst>
          </p:cNvPr>
          <p:cNvSpPr>
            <a:spLocks noChangeAspect="1" noChangeArrowheads="1"/>
          </p:cNvSpPr>
          <p:nvPr/>
        </p:nvSpPr>
        <p:spPr bwMode="auto">
          <a:xfrm>
            <a:off x="3078000" y="1185534"/>
            <a:ext cx="2988000" cy="2988000"/>
          </a:xfrm>
          <a:prstGeom prst="ellipse">
            <a:avLst/>
          </a:prstGeom>
          <a:noFill/>
          <a:ln w="228600">
            <a:solidFill>
              <a:srgbClr val="0082B7"/>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pPr algn="ctr" eaLnBrk="0" hangingPunct="0">
              <a:defRPr/>
            </a:pPr>
            <a:endParaRPr lang="en-US" kern="0">
              <a:solidFill>
                <a:srgbClr val="000000"/>
              </a:solidFill>
              <a:latin typeface="Arial" panose="020B0604020202020204" pitchFamily="34" charset="0"/>
            </a:endParaRPr>
          </a:p>
        </p:txBody>
      </p:sp>
      <p:sp>
        <p:nvSpPr>
          <p:cNvPr id="14" name="TextBox 13">
            <a:extLst>
              <a:ext uri="{FF2B5EF4-FFF2-40B4-BE49-F238E27FC236}">
                <a16:creationId xmlns:a16="http://schemas.microsoft.com/office/drawing/2014/main" id="{691D75A7-C489-44E1-A24F-6F186CB9E2CB}"/>
              </a:ext>
            </a:extLst>
          </p:cNvPr>
          <p:cNvSpPr txBox="1"/>
          <p:nvPr/>
        </p:nvSpPr>
        <p:spPr>
          <a:xfrm>
            <a:off x="6634972" y="2261365"/>
            <a:ext cx="2304256" cy="800219"/>
          </a:xfrm>
          <a:prstGeom prst="rect">
            <a:avLst/>
          </a:prstGeom>
          <a:noFill/>
        </p:spPr>
        <p:txBody>
          <a:bodyPr wrap="square" rtlCol="0">
            <a:spAutoFit/>
          </a:bodyPr>
          <a:lstStyle/>
          <a:p>
            <a:r>
              <a:rPr lang="en-US" sz="2400">
                <a:solidFill>
                  <a:srgbClr val="58585A"/>
                </a:solidFill>
                <a:latin typeface="Arial"/>
              </a:rPr>
              <a:t>Focused ring </a:t>
            </a:r>
            <a:r>
              <a:rPr lang="en-US" sz="2200">
                <a:solidFill>
                  <a:srgbClr val="58585A"/>
                </a:solidFill>
                <a:latin typeface="Arial"/>
              </a:rPr>
              <a:t>=</a:t>
            </a:r>
          </a:p>
          <a:p>
            <a:r>
              <a:rPr lang="en-US" sz="2200">
                <a:solidFill>
                  <a:srgbClr val="58585A"/>
                </a:solidFill>
                <a:latin typeface="Arial"/>
              </a:rPr>
              <a:t>3% of population </a:t>
            </a:r>
          </a:p>
        </p:txBody>
      </p:sp>
      <p:sp>
        <p:nvSpPr>
          <p:cNvPr id="19" name="Line 10">
            <a:extLst>
              <a:ext uri="{FF2B5EF4-FFF2-40B4-BE49-F238E27FC236}">
                <a16:creationId xmlns:a16="http://schemas.microsoft.com/office/drawing/2014/main" id="{4CE01517-4CD1-4B50-8AF9-6C7CBA7E110C}"/>
              </a:ext>
            </a:extLst>
          </p:cNvPr>
          <p:cNvSpPr>
            <a:spLocks noChangeShapeType="1"/>
          </p:cNvSpPr>
          <p:nvPr/>
        </p:nvSpPr>
        <p:spPr bwMode="auto">
          <a:xfrm>
            <a:off x="1907705" y="2869662"/>
            <a:ext cx="1728191" cy="908628"/>
          </a:xfrm>
          <a:prstGeom prst="line">
            <a:avLst/>
          </a:prstGeom>
          <a:noFill/>
          <a:ln w="3810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US">
              <a:solidFill>
                <a:srgbClr val="58585A"/>
              </a:solidFill>
              <a:latin typeface="Arial"/>
            </a:endParaRPr>
          </a:p>
        </p:txBody>
      </p:sp>
      <p:grpSp>
        <p:nvGrpSpPr>
          <p:cNvPr id="21" name="Group 20">
            <a:extLst>
              <a:ext uri="{FF2B5EF4-FFF2-40B4-BE49-F238E27FC236}">
                <a16:creationId xmlns:a16="http://schemas.microsoft.com/office/drawing/2014/main" id="{375C6437-802C-4685-BCA8-BE0506526B7F}"/>
              </a:ext>
            </a:extLst>
          </p:cNvPr>
          <p:cNvGrpSpPr/>
          <p:nvPr/>
        </p:nvGrpSpPr>
        <p:grpSpPr>
          <a:xfrm>
            <a:off x="616496" y="2175481"/>
            <a:ext cx="1219200" cy="1368833"/>
            <a:chOff x="616496" y="2924947"/>
            <a:chExt cx="1219200" cy="1368833"/>
          </a:xfrm>
        </p:grpSpPr>
        <p:sp>
          <p:nvSpPr>
            <p:cNvPr id="22" name="Rectangle 21">
              <a:extLst>
                <a:ext uri="{FF2B5EF4-FFF2-40B4-BE49-F238E27FC236}">
                  <a16:creationId xmlns:a16="http://schemas.microsoft.com/office/drawing/2014/main" id="{9B973C28-9F99-4A3F-8986-B6D8D406A34A}"/>
                </a:ext>
              </a:extLst>
            </p:cNvPr>
            <p:cNvSpPr/>
            <p:nvPr/>
          </p:nvSpPr>
          <p:spPr>
            <a:xfrm>
              <a:off x="772861" y="3645025"/>
              <a:ext cx="220218" cy="648069"/>
            </a:xfrm>
            <a:prstGeom prst="rect">
              <a:avLst/>
            </a:prstGeom>
            <a:solidFill>
              <a:srgbClr val="0071BB"/>
            </a:solidFill>
            <a:ln w="63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Rectangle 24">
              <a:extLst>
                <a:ext uri="{FF2B5EF4-FFF2-40B4-BE49-F238E27FC236}">
                  <a16:creationId xmlns:a16="http://schemas.microsoft.com/office/drawing/2014/main" id="{C72B1037-E18E-4F79-A1DA-B5FDB9A9086E}"/>
                </a:ext>
              </a:extLst>
            </p:cNvPr>
            <p:cNvSpPr/>
            <p:nvPr/>
          </p:nvSpPr>
          <p:spPr>
            <a:xfrm>
              <a:off x="1000139" y="2924947"/>
              <a:ext cx="220218" cy="1368149"/>
            </a:xfrm>
            <a:prstGeom prst="rect">
              <a:avLst/>
            </a:prstGeom>
            <a:solidFill>
              <a:srgbClr val="8AA60F"/>
            </a:solidFill>
            <a:ln w="63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a:extLst>
                <a:ext uri="{FF2B5EF4-FFF2-40B4-BE49-F238E27FC236}">
                  <a16:creationId xmlns:a16="http://schemas.microsoft.com/office/drawing/2014/main" id="{32F728AF-13DB-42D2-8E44-557C51FA7ECD}"/>
                </a:ext>
              </a:extLst>
            </p:cNvPr>
            <p:cNvSpPr/>
            <p:nvPr/>
          </p:nvSpPr>
          <p:spPr>
            <a:xfrm>
              <a:off x="1230288" y="3501010"/>
              <a:ext cx="220218" cy="792086"/>
            </a:xfrm>
            <a:prstGeom prst="rect">
              <a:avLst/>
            </a:prstGeom>
            <a:solidFill>
              <a:srgbClr val="FDC94F"/>
            </a:solidFill>
            <a:ln w="63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7" name="Rectangle 26">
              <a:extLst>
                <a:ext uri="{FF2B5EF4-FFF2-40B4-BE49-F238E27FC236}">
                  <a16:creationId xmlns:a16="http://schemas.microsoft.com/office/drawing/2014/main" id="{48E9C605-D6BF-42CA-A088-090013B0C2E4}"/>
                </a:ext>
              </a:extLst>
            </p:cNvPr>
            <p:cNvSpPr>
              <a:spLocks noChangeArrowheads="1"/>
            </p:cNvSpPr>
            <p:nvPr/>
          </p:nvSpPr>
          <p:spPr bwMode="auto">
            <a:xfrm flipH="1">
              <a:off x="1454696" y="3893670"/>
              <a:ext cx="228600" cy="400110"/>
            </a:xfrm>
            <a:prstGeom prst="rect">
              <a:avLst/>
            </a:prstGeom>
            <a:solidFill>
              <a:srgbClr val="B73230"/>
            </a:solidFill>
            <a:ln w="6350">
              <a:solidFill>
                <a:schemeClr val="bg1"/>
              </a:solidFill>
              <a:miter lim="800000"/>
              <a:headEnd/>
              <a:tailEnd/>
            </a:ln>
          </p:spPr>
          <p:txBody>
            <a:bodyPr anchor="ctr">
              <a:spAutoFit/>
            </a:bodyPr>
            <a:lstStyle/>
            <a:p>
              <a:pPr algn="ctr" eaLnBrk="0" hangingPunct="0">
                <a:defRPr/>
              </a:pPr>
              <a:endParaRPr lang="en-US" sz="2000" kern="0">
                <a:solidFill>
                  <a:srgbClr val="000000"/>
                </a:solidFill>
              </a:endParaRPr>
            </a:p>
          </p:txBody>
        </p:sp>
        <p:sp>
          <p:nvSpPr>
            <p:cNvPr id="28" name="Line 8">
              <a:extLst>
                <a:ext uri="{FF2B5EF4-FFF2-40B4-BE49-F238E27FC236}">
                  <a16:creationId xmlns:a16="http://schemas.microsoft.com/office/drawing/2014/main" id="{250975FE-6E54-4377-9F75-54AC2A9F4840}"/>
                </a:ext>
              </a:extLst>
            </p:cNvPr>
            <p:cNvSpPr>
              <a:spLocks noChangeShapeType="1"/>
            </p:cNvSpPr>
            <p:nvPr/>
          </p:nvSpPr>
          <p:spPr bwMode="auto">
            <a:xfrm>
              <a:off x="616496" y="3407925"/>
              <a:ext cx="1219200" cy="0"/>
            </a:xfrm>
            <a:prstGeom prst="line">
              <a:avLst/>
            </a:prstGeom>
            <a:noFill/>
            <a:ln w="12700">
              <a:solidFill>
                <a:srgbClr val="58585A"/>
              </a:solidFill>
              <a:round/>
              <a:headEnd/>
              <a:tailEnd/>
            </a:ln>
            <a:extLst>
              <a:ext uri="{909E8E84-426E-40DD-AFC4-6F175D3DCCD1}">
                <a14:hiddenFill xmlns:a14="http://schemas.microsoft.com/office/drawing/2010/main">
                  <a:noFill/>
                </a14:hiddenFill>
              </a:ext>
            </a:extLst>
          </p:spPr>
          <p:txBody>
            <a:bodyPr wrap="none" anchor="ctr"/>
            <a:lstStyle/>
            <a:p>
              <a:pPr>
                <a:defRPr/>
              </a:pPr>
              <a:endParaRPr lang="en-US" kern="0">
                <a:solidFill>
                  <a:srgbClr val="58585A"/>
                </a:solidFill>
                <a:latin typeface="Arial"/>
              </a:endParaRPr>
            </a:p>
          </p:txBody>
        </p:sp>
      </p:grpSp>
      <p:sp>
        <p:nvSpPr>
          <p:cNvPr id="4" name="Title 3">
            <a:extLst>
              <a:ext uri="{FF2B5EF4-FFF2-40B4-BE49-F238E27FC236}">
                <a16:creationId xmlns:a16="http://schemas.microsoft.com/office/drawing/2014/main" id="{D305399A-75D0-42A5-B8CA-A350553D2310}"/>
              </a:ext>
            </a:extLst>
          </p:cNvPr>
          <p:cNvSpPr>
            <a:spLocks noGrp="1"/>
          </p:cNvSpPr>
          <p:nvPr>
            <p:ph type="title"/>
          </p:nvPr>
        </p:nvSpPr>
        <p:spPr/>
        <p:txBody>
          <a:bodyPr>
            <a:normAutofit/>
          </a:bodyPr>
          <a:lstStyle/>
          <a:p>
            <a:r>
              <a:rPr lang="en-US" sz="3200">
                <a:solidFill>
                  <a:srgbClr val="58585A"/>
                </a:solidFill>
                <a:latin typeface="Arial"/>
              </a:rPr>
              <a:t>Focused Type</a:t>
            </a:r>
            <a:endParaRPr lang="en-GB" sz="3200"/>
          </a:p>
        </p:txBody>
      </p:sp>
    </p:spTree>
    <p:extLst>
      <p:ext uri="{BB962C8B-B14F-4D97-AF65-F5344CB8AC3E}">
        <p14:creationId xmlns:p14="http://schemas.microsoft.com/office/powerpoint/2010/main" val="9490782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13"/>
                                        </p:tgtEl>
                                        <p:attrNameLst>
                                          <p:attrName>style.visibility</p:attrName>
                                        </p:attrNameLst>
                                      </p:cBhvr>
                                      <p:to>
                                        <p:strVal val="visible"/>
                                      </p:to>
                                    </p:set>
                                    <p:animEffect transition="in" filter="fade">
                                      <p:cBhvr>
                                        <p:cTn id="15" dur="500"/>
                                        <p:tgtEl>
                                          <p:spTgt spid="13"/>
                                        </p:tgtEl>
                                      </p:cBhvr>
                                    </p:animEffect>
                                  </p:childTnLst>
                                </p:cTn>
                              </p:par>
                            </p:childTnLst>
                          </p:cTn>
                        </p:par>
                        <p:par>
                          <p:cTn id="16" fill="hold">
                            <p:stCondLst>
                              <p:cond delay="500"/>
                            </p:stCondLst>
                            <p:childTnLst>
                              <p:par>
                                <p:cTn id="17" presetID="1" presetClass="entr" presetSubtype="0" fill="hold" grpId="0" nodeType="afterEffect">
                                  <p:stCondLst>
                                    <p:cond delay="0"/>
                                  </p:stCondLst>
                                  <p:childTnLst>
                                    <p:set>
                                      <p:cBhvr>
                                        <p:cTn id="18"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14" grpId="0"/>
      <p:bldP spid="19" grpId="0" animBg="1"/>
    </p:bld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0F49E3-B801-4018-9C79-AE8E0BEDFDCD}"/>
              </a:ext>
            </a:extLst>
          </p:cNvPr>
          <p:cNvSpPr>
            <a:spLocks noGrp="1"/>
          </p:cNvSpPr>
          <p:nvPr>
            <p:ph type="title"/>
          </p:nvPr>
        </p:nvSpPr>
        <p:spPr/>
        <p:txBody>
          <a:bodyPr>
            <a:normAutofit/>
          </a:bodyPr>
          <a:lstStyle/>
          <a:p>
            <a:r>
              <a:rPr lang="en-US" sz="3200">
                <a:solidFill>
                  <a:srgbClr val="58585A"/>
                </a:solidFill>
                <a:latin typeface="Arial"/>
              </a:rPr>
              <a:t>Classic Type</a:t>
            </a:r>
            <a:endParaRPr lang="en-GB" sz="3200"/>
          </a:p>
        </p:txBody>
      </p:sp>
      <p:pic>
        <p:nvPicPr>
          <p:cNvPr id="14" name="Picture 2">
            <a:extLst>
              <a:ext uri="{FF2B5EF4-FFF2-40B4-BE49-F238E27FC236}">
                <a16:creationId xmlns:a16="http://schemas.microsoft.com/office/drawing/2014/main" id="{511C4D3C-39F9-4C93-ADA5-2ED01D34D32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p:blipFill>
        <p:spPr bwMode="auto">
          <a:xfrm>
            <a:off x="2520000" y="699542"/>
            <a:ext cx="4104000" cy="4104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5" name="Oval 14">
            <a:extLst>
              <a:ext uri="{FF2B5EF4-FFF2-40B4-BE49-F238E27FC236}">
                <a16:creationId xmlns:a16="http://schemas.microsoft.com/office/drawing/2014/main" id="{68030485-D18D-45B0-8510-E3A6D37A1864}"/>
              </a:ext>
            </a:extLst>
          </p:cNvPr>
          <p:cNvSpPr>
            <a:spLocks noChangeAspect="1" noChangeArrowheads="1"/>
          </p:cNvSpPr>
          <p:nvPr/>
        </p:nvSpPr>
        <p:spPr bwMode="auto">
          <a:xfrm>
            <a:off x="3564000" y="1743542"/>
            <a:ext cx="2016000" cy="2016000"/>
          </a:xfrm>
          <a:prstGeom prst="ellipse">
            <a:avLst/>
          </a:prstGeom>
          <a:noFill/>
          <a:ln w="228600">
            <a:solidFill>
              <a:srgbClr val="0082B7"/>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pPr algn="ctr" eaLnBrk="0" hangingPunct="0">
              <a:defRPr/>
            </a:pPr>
            <a:endParaRPr lang="en-US" kern="0">
              <a:solidFill>
                <a:srgbClr val="000000"/>
              </a:solidFill>
              <a:latin typeface="Arial" panose="020B0604020202020204" pitchFamily="34" charset="0"/>
            </a:endParaRPr>
          </a:p>
        </p:txBody>
      </p:sp>
      <p:sp>
        <p:nvSpPr>
          <p:cNvPr id="18" name="TextBox 17">
            <a:extLst>
              <a:ext uri="{FF2B5EF4-FFF2-40B4-BE49-F238E27FC236}">
                <a16:creationId xmlns:a16="http://schemas.microsoft.com/office/drawing/2014/main" id="{AEE404F8-91B1-4305-8453-465834FD7798}"/>
              </a:ext>
            </a:extLst>
          </p:cNvPr>
          <p:cNvSpPr txBox="1"/>
          <p:nvPr/>
        </p:nvSpPr>
        <p:spPr>
          <a:xfrm>
            <a:off x="6633191" y="2360176"/>
            <a:ext cx="2445001" cy="769441"/>
          </a:xfrm>
          <a:prstGeom prst="rect">
            <a:avLst/>
          </a:prstGeom>
          <a:noFill/>
        </p:spPr>
        <p:txBody>
          <a:bodyPr wrap="square" rtlCol="0">
            <a:spAutoFit/>
          </a:bodyPr>
          <a:lstStyle/>
          <a:p>
            <a:r>
              <a:rPr lang="en-US" sz="2200">
                <a:solidFill>
                  <a:srgbClr val="58585A"/>
                </a:solidFill>
                <a:latin typeface="Arial"/>
              </a:rPr>
              <a:t>Classic Ring = </a:t>
            </a:r>
          </a:p>
          <a:p>
            <a:r>
              <a:rPr lang="en-US" sz="2200">
                <a:solidFill>
                  <a:srgbClr val="58585A"/>
                </a:solidFill>
                <a:latin typeface="Arial"/>
              </a:rPr>
              <a:t>54% of population </a:t>
            </a:r>
          </a:p>
        </p:txBody>
      </p:sp>
      <p:grpSp>
        <p:nvGrpSpPr>
          <p:cNvPr id="19" name="Group 18">
            <a:extLst>
              <a:ext uri="{FF2B5EF4-FFF2-40B4-BE49-F238E27FC236}">
                <a16:creationId xmlns:a16="http://schemas.microsoft.com/office/drawing/2014/main" id="{792E8197-2B57-4A15-AF1B-5B55EEE3EBBA}"/>
              </a:ext>
            </a:extLst>
          </p:cNvPr>
          <p:cNvGrpSpPr/>
          <p:nvPr/>
        </p:nvGrpSpPr>
        <p:grpSpPr>
          <a:xfrm>
            <a:off x="616496" y="2247489"/>
            <a:ext cx="1219200" cy="1368833"/>
            <a:chOff x="616496" y="2924947"/>
            <a:chExt cx="1219200" cy="1368833"/>
          </a:xfrm>
        </p:grpSpPr>
        <p:sp>
          <p:nvSpPr>
            <p:cNvPr id="20" name="Rectangle 19">
              <a:extLst>
                <a:ext uri="{FF2B5EF4-FFF2-40B4-BE49-F238E27FC236}">
                  <a16:creationId xmlns:a16="http://schemas.microsoft.com/office/drawing/2014/main" id="{23355C90-5CFC-42B4-8D43-E89424BCCFB9}"/>
                </a:ext>
              </a:extLst>
            </p:cNvPr>
            <p:cNvSpPr/>
            <p:nvPr/>
          </p:nvSpPr>
          <p:spPr>
            <a:xfrm>
              <a:off x="772861" y="3645025"/>
              <a:ext cx="220218" cy="648069"/>
            </a:xfrm>
            <a:prstGeom prst="rect">
              <a:avLst/>
            </a:prstGeom>
            <a:solidFill>
              <a:srgbClr val="0071BB"/>
            </a:solidFill>
            <a:ln w="63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Rectangle 20">
              <a:extLst>
                <a:ext uri="{FF2B5EF4-FFF2-40B4-BE49-F238E27FC236}">
                  <a16:creationId xmlns:a16="http://schemas.microsoft.com/office/drawing/2014/main" id="{F1EECBAC-E8AA-4DC8-9FBB-97D2F4B5F0B3}"/>
                </a:ext>
              </a:extLst>
            </p:cNvPr>
            <p:cNvSpPr/>
            <p:nvPr/>
          </p:nvSpPr>
          <p:spPr>
            <a:xfrm>
              <a:off x="1000139" y="2924947"/>
              <a:ext cx="220218" cy="1368149"/>
            </a:xfrm>
            <a:prstGeom prst="rect">
              <a:avLst/>
            </a:prstGeom>
            <a:solidFill>
              <a:srgbClr val="8AA60F"/>
            </a:solidFill>
            <a:ln w="63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Rectangle 21">
              <a:extLst>
                <a:ext uri="{FF2B5EF4-FFF2-40B4-BE49-F238E27FC236}">
                  <a16:creationId xmlns:a16="http://schemas.microsoft.com/office/drawing/2014/main" id="{4C6B9815-FB22-4342-8B3A-BAA379F066AE}"/>
                </a:ext>
              </a:extLst>
            </p:cNvPr>
            <p:cNvSpPr/>
            <p:nvPr/>
          </p:nvSpPr>
          <p:spPr>
            <a:xfrm>
              <a:off x="1230288" y="3140969"/>
              <a:ext cx="220218" cy="1152127"/>
            </a:xfrm>
            <a:prstGeom prst="rect">
              <a:avLst/>
            </a:prstGeom>
            <a:solidFill>
              <a:srgbClr val="FDC94F"/>
            </a:solidFill>
            <a:ln w="63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Rectangle 23">
              <a:extLst>
                <a:ext uri="{FF2B5EF4-FFF2-40B4-BE49-F238E27FC236}">
                  <a16:creationId xmlns:a16="http://schemas.microsoft.com/office/drawing/2014/main" id="{A8738817-29F0-40EC-A800-9AFB55BEE7CF}"/>
                </a:ext>
              </a:extLst>
            </p:cNvPr>
            <p:cNvSpPr>
              <a:spLocks noChangeArrowheads="1"/>
            </p:cNvSpPr>
            <p:nvPr/>
          </p:nvSpPr>
          <p:spPr bwMode="auto">
            <a:xfrm flipH="1">
              <a:off x="1454696" y="3893670"/>
              <a:ext cx="228600" cy="400110"/>
            </a:xfrm>
            <a:prstGeom prst="rect">
              <a:avLst/>
            </a:prstGeom>
            <a:solidFill>
              <a:srgbClr val="B73230"/>
            </a:solidFill>
            <a:ln w="6350">
              <a:solidFill>
                <a:schemeClr val="bg1"/>
              </a:solidFill>
              <a:miter lim="800000"/>
              <a:headEnd/>
              <a:tailEnd/>
            </a:ln>
          </p:spPr>
          <p:txBody>
            <a:bodyPr anchor="ctr">
              <a:spAutoFit/>
            </a:bodyPr>
            <a:lstStyle/>
            <a:p>
              <a:pPr algn="ctr" eaLnBrk="0" hangingPunct="0">
                <a:defRPr/>
              </a:pPr>
              <a:endParaRPr lang="en-US" sz="2000" kern="0">
                <a:solidFill>
                  <a:srgbClr val="000000"/>
                </a:solidFill>
              </a:endParaRPr>
            </a:p>
          </p:txBody>
        </p:sp>
        <p:sp>
          <p:nvSpPr>
            <p:cNvPr id="25" name="Line 8">
              <a:extLst>
                <a:ext uri="{FF2B5EF4-FFF2-40B4-BE49-F238E27FC236}">
                  <a16:creationId xmlns:a16="http://schemas.microsoft.com/office/drawing/2014/main" id="{C3F2BC59-786C-4CDF-BA86-18B3BCCFE619}"/>
                </a:ext>
              </a:extLst>
            </p:cNvPr>
            <p:cNvSpPr>
              <a:spLocks noChangeShapeType="1"/>
            </p:cNvSpPr>
            <p:nvPr/>
          </p:nvSpPr>
          <p:spPr bwMode="auto">
            <a:xfrm>
              <a:off x="616496" y="3407925"/>
              <a:ext cx="1219200" cy="0"/>
            </a:xfrm>
            <a:prstGeom prst="line">
              <a:avLst/>
            </a:prstGeom>
            <a:noFill/>
            <a:ln w="12700">
              <a:solidFill>
                <a:srgbClr val="58585A"/>
              </a:solidFill>
              <a:round/>
              <a:headEnd/>
              <a:tailEnd/>
            </a:ln>
            <a:extLst>
              <a:ext uri="{909E8E84-426E-40DD-AFC4-6F175D3DCCD1}">
                <a14:hiddenFill xmlns:a14="http://schemas.microsoft.com/office/drawing/2010/main">
                  <a:noFill/>
                </a14:hiddenFill>
              </a:ext>
            </a:extLst>
          </p:spPr>
          <p:txBody>
            <a:bodyPr wrap="none" anchor="ctr"/>
            <a:lstStyle/>
            <a:p>
              <a:pPr>
                <a:defRPr/>
              </a:pPr>
              <a:endParaRPr lang="en-US" kern="0">
                <a:solidFill>
                  <a:srgbClr val="58585A"/>
                </a:solidFill>
                <a:latin typeface="Arial"/>
              </a:endParaRPr>
            </a:p>
          </p:txBody>
        </p:sp>
      </p:grpSp>
      <p:sp>
        <p:nvSpPr>
          <p:cNvPr id="32" name="Line 10">
            <a:extLst>
              <a:ext uri="{FF2B5EF4-FFF2-40B4-BE49-F238E27FC236}">
                <a16:creationId xmlns:a16="http://schemas.microsoft.com/office/drawing/2014/main" id="{E2D4DA08-EC9F-4CAE-BE8B-7B4AED245BC0}"/>
              </a:ext>
            </a:extLst>
          </p:cNvPr>
          <p:cNvSpPr>
            <a:spLocks noChangeShapeType="1"/>
          </p:cNvSpPr>
          <p:nvPr/>
        </p:nvSpPr>
        <p:spPr bwMode="auto">
          <a:xfrm>
            <a:off x="1907704" y="2941670"/>
            <a:ext cx="1944216" cy="659452"/>
          </a:xfrm>
          <a:prstGeom prst="line">
            <a:avLst/>
          </a:prstGeom>
          <a:noFill/>
          <a:ln w="3810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US">
              <a:solidFill>
                <a:srgbClr val="58585A"/>
              </a:solidFill>
              <a:latin typeface="Arial"/>
            </a:endParaRPr>
          </a:p>
        </p:txBody>
      </p:sp>
    </p:spTree>
    <p:extLst>
      <p:ext uri="{BB962C8B-B14F-4D97-AF65-F5344CB8AC3E}">
        <p14:creationId xmlns:p14="http://schemas.microsoft.com/office/powerpoint/2010/main" val="4121126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5" presetClass="entr" presetSubtype="10" fill="hold" grpId="0" nodeType="clickEffect">
                                  <p:stCondLst>
                                    <p:cond delay="0"/>
                                  </p:stCondLst>
                                  <p:childTnLst>
                                    <p:set>
                                      <p:cBhvr>
                                        <p:cTn id="10" dur="1" fill="hold">
                                          <p:stCondLst>
                                            <p:cond delay="0"/>
                                          </p:stCondLst>
                                        </p:cTn>
                                        <p:tgtEl>
                                          <p:spTgt spid="32"/>
                                        </p:tgtEl>
                                        <p:attrNameLst>
                                          <p:attrName>style.visibility</p:attrName>
                                        </p:attrNameLst>
                                      </p:cBhvr>
                                      <p:to>
                                        <p:strVal val="visible"/>
                                      </p:to>
                                    </p:set>
                                    <p:animEffect transition="in" filter="checkerboard(across)">
                                      <p:cBhvr>
                                        <p:cTn id="11" dur="500"/>
                                        <p:tgtEl>
                                          <p:spTgt spid="32"/>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15"/>
                                        </p:tgtEl>
                                        <p:attrNameLst>
                                          <p:attrName>style.visibility</p:attrName>
                                        </p:attrNameLst>
                                      </p:cBhvr>
                                      <p:to>
                                        <p:strVal val="visible"/>
                                      </p:to>
                                    </p:set>
                                    <p:animEffect transition="in" filter="fade">
                                      <p:cBhvr>
                                        <p:cTn id="16" dur="500"/>
                                        <p:tgtEl>
                                          <p:spTgt spid="15"/>
                                        </p:tgtEl>
                                      </p:cBhvr>
                                    </p:animEffect>
                                  </p:childTnLst>
                                </p:cTn>
                              </p:par>
                            </p:childTnLst>
                          </p:cTn>
                        </p:par>
                        <p:par>
                          <p:cTn id="17" fill="hold">
                            <p:stCondLst>
                              <p:cond delay="500"/>
                            </p:stCondLst>
                            <p:childTnLst>
                              <p:par>
                                <p:cTn id="18" presetID="1" presetClass="entr" presetSubtype="0" fill="hold" grpId="0" nodeType="afterEffect">
                                  <p:stCondLst>
                                    <p:cond delay="0"/>
                                  </p:stCondLst>
                                  <p:childTnLst>
                                    <p:set>
                                      <p:cBhvr>
                                        <p:cTn id="19" dur="1" fill="hold">
                                          <p:stCondLst>
                                            <p:cond delay="0"/>
                                          </p:stCondLst>
                                        </p:cTn>
                                        <p:tgtEl>
                                          <p:spTgt spid="1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animBg="1"/>
      <p:bldP spid="18" grpId="0"/>
      <p:bldP spid="32" grpId="0" animBg="1"/>
    </p:bld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A4B76F-BE29-4CF0-B79B-3FBF2ABEE221}"/>
              </a:ext>
            </a:extLst>
          </p:cNvPr>
          <p:cNvSpPr>
            <a:spLocks noGrp="1"/>
          </p:cNvSpPr>
          <p:nvPr>
            <p:ph type="title"/>
          </p:nvPr>
        </p:nvSpPr>
        <p:spPr>
          <a:xfrm>
            <a:off x="503040" y="141480"/>
            <a:ext cx="8101408" cy="1350150"/>
          </a:xfrm>
        </p:spPr>
        <p:txBody>
          <a:bodyPr>
            <a:noAutofit/>
          </a:bodyPr>
          <a:lstStyle/>
          <a:p>
            <a:r>
              <a:rPr lang="en-GB" sz="3200">
                <a:solidFill>
                  <a:srgbClr val="58585A"/>
                </a:solidFill>
                <a:latin typeface="Arial"/>
              </a:rPr>
              <a:t>Accommodating </a:t>
            </a:r>
            <a:br>
              <a:rPr lang="en-GB" sz="3200">
                <a:solidFill>
                  <a:srgbClr val="58585A"/>
                </a:solidFill>
                <a:latin typeface="Arial"/>
              </a:rPr>
            </a:br>
            <a:r>
              <a:rPr lang="en-GB" sz="3200">
                <a:solidFill>
                  <a:srgbClr val="58585A"/>
                </a:solidFill>
                <a:latin typeface="Arial"/>
              </a:rPr>
              <a:t>Type</a:t>
            </a:r>
            <a:endParaRPr lang="en-GB" sz="3200"/>
          </a:p>
        </p:txBody>
      </p:sp>
      <p:pic>
        <p:nvPicPr>
          <p:cNvPr id="14" name="Picture 2">
            <a:extLst>
              <a:ext uri="{FF2B5EF4-FFF2-40B4-BE49-F238E27FC236}">
                <a16:creationId xmlns:a16="http://schemas.microsoft.com/office/drawing/2014/main" id="{90480A88-9690-4B2D-B7FA-EFAA7E145C31}"/>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p:blipFill>
        <p:spPr bwMode="auto">
          <a:xfrm>
            <a:off x="2520000" y="699542"/>
            <a:ext cx="4104000" cy="4104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5" name="Oval 14">
            <a:extLst>
              <a:ext uri="{FF2B5EF4-FFF2-40B4-BE49-F238E27FC236}">
                <a16:creationId xmlns:a16="http://schemas.microsoft.com/office/drawing/2014/main" id="{3D88136C-D4C3-47E3-8F80-55C247A44114}"/>
              </a:ext>
            </a:extLst>
          </p:cNvPr>
          <p:cNvSpPr>
            <a:spLocks noChangeAspect="1" noChangeArrowheads="1"/>
          </p:cNvSpPr>
          <p:nvPr/>
        </p:nvSpPr>
        <p:spPr bwMode="auto">
          <a:xfrm>
            <a:off x="4032000" y="2211542"/>
            <a:ext cx="1080000" cy="1080000"/>
          </a:xfrm>
          <a:prstGeom prst="ellipse">
            <a:avLst/>
          </a:prstGeom>
          <a:noFill/>
          <a:ln w="228600">
            <a:solidFill>
              <a:srgbClr val="0082B7"/>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pPr algn="ctr" eaLnBrk="0" hangingPunct="0">
              <a:defRPr/>
            </a:pPr>
            <a:endParaRPr lang="en-US" kern="0">
              <a:solidFill>
                <a:srgbClr val="000000"/>
              </a:solidFill>
              <a:latin typeface="Arial" panose="020B0604020202020204" pitchFamily="34" charset="0"/>
            </a:endParaRPr>
          </a:p>
        </p:txBody>
      </p:sp>
      <p:sp>
        <p:nvSpPr>
          <p:cNvPr id="24" name="TextBox 23">
            <a:extLst>
              <a:ext uri="{FF2B5EF4-FFF2-40B4-BE49-F238E27FC236}">
                <a16:creationId xmlns:a16="http://schemas.microsoft.com/office/drawing/2014/main" id="{F5286DF4-C645-40CF-8977-7B186F9A38EB}"/>
              </a:ext>
            </a:extLst>
          </p:cNvPr>
          <p:cNvSpPr txBox="1"/>
          <p:nvPr/>
        </p:nvSpPr>
        <p:spPr>
          <a:xfrm>
            <a:off x="6651408" y="2172918"/>
            <a:ext cx="2304256" cy="1107996"/>
          </a:xfrm>
          <a:prstGeom prst="rect">
            <a:avLst/>
          </a:prstGeom>
          <a:noFill/>
        </p:spPr>
        <p:txBody>
          <a:bodyPr wrap="square" rtlCol="0">
            <a:spAutoFit/>
          </a:bodyPr>
          <a:lstStyle/>
          <a:p>
            <a:r>
              <a:rPr lang="en-GB" sz="2200">
                <a:solidFill>
                  <a:srgbClr val="58585A"/>
                </a:solidFill>
                <a:latin typeface="Arial"/>
              </a:rPr>
              <a:t>Accommodating Ring =  43% </a:t>
            </a:r>
            <a:br>
              <a:rPr lang="en-GB" sz="2200">
                <a:solidFill>
                  <a:srgbClr val="58585A"/>
                </a:solidFill>
                <a:latin typeface="Arial"/>
              </a:rPr>
            </a:br>
            <a:r>
              <a:rPr lang="en-GB" sz="2200">
                <a:solidFill>
                  <a:srgbClr val="58585A"/>
                </a:solidFill>
                <a:latin typeface="Arial"/>
              </a:rPr>
              <a:t>of population</a:t>
            </a:r>
          </a:p>
        </p:txBody>
      </p:sp>
      <p:sp>
        <p:nvSpPr>
          <p:cNvPr id="26" name="Line 10">
            <a:extLst>
              <a:ext uri="{FF2B5EF4-FFF2-40B4-BE49-F238E27FC236}">
                <a16:creationId xmlns:a16="http://schemas.microsoft.com/office/drawing/2014/main" id="{001EF474-1C9A-43D1-960B-1EF231CE0D02}"/>
              </a:ext>
            </a:extLst>
          </p:cNvPr>
          <p:cNvSpPr>
            <a:spLocks noChangeShapeType="1"/>
          </p:cNvSpPr>
          <p:nvPr/>
        </p:nvSpPr>
        <p:spPr bwMode="auto">
          <a:xfrm>
            <a:off x="1907704" y="2941670"/>
            <a:ext cx="2232248" cy="304800"/>
          </a:xfrm>
          <a:prstGeom prst="line">
            <a:avLst/>
          </a:prstGeom>
          <a:noFill/>
          <a:ln w="3810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US">
              <a:solidFill>
                <a:srgbClr val="58585A"/>
              </a:solidFill>
              <a:latin typeface="Arial"/>
            </a:endParaRPr>
          </a:p>
        </p:txBody>
      </p:sp>
      <p:grpSp>
        <p:nvGrpSpPr>
          <p:cNvPr id="27" name="Group 26">
            <a:extLst>
              <a:ext uri="{FF2B5EF4-FFF2-40B4-BE49-F238E27FC236}">
                <a16:creationId xmlns:a16="http://schemas.microsoft.com/office/drawing/2014/main" id="{FD3B0748-3B63-49A2-AC5C-744B76F4A6BE}"/>
              </a:ext>
            </a:extLst>
          </p:cNvPr>
          <p:cNvGrpSpPr/>
          <p:nvPr/>
        </p:nvGrpSpPr>
        <p:grpSpPr>
          <a:xfrm>
            <a:off x="616496" y="2247489"/>
            <a:ext cx="1219200" cy="1368833"/>
            <a:chOff x="616496" y="2924947"/>
            <a:chExt cx="1219200" cy="1368833"/>
          </a:xfrm>
        </p:grpSpPr>
        <p:sp>
          <p:nvSpPr>
            <p:cNvPr id="28" name="Rectangle 27">
              <a:extLst>
                <a:ext uri="{FF2B5EF4-FFF2-40B4-BE49-F238E27FC236}">
                  <a16:creationId xmlns:a16="http://schemas.microsoft.com/office/drawing/2014/main" id="{075CC122-0A32-48F6-8BA0-6A4F810D073B}"/>
                </a:ext>
              </a:extLst>
            </p:cNvPr>
            <p:cNvSpPr/>
            <p:nvPr/>
          </p:nvSpPr>
          <p:spPr>
            <a:xfrm>
              <a:off x="772861" y="3285001"/>
              <a:ext cx="220218" cy="1008094"/>
            </a:xfrm>
            <a:prstGeom prst="rect">
              <a:avLst/>
            </a:prstGeom>
            <a:solidFill>
              <a:srgbClr val="0071BB"/>
            </a:solidFill>
            <a:ln w="63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Rectangle 28">
              <a:extLst>
                <a:ext uri="{FF2B5EF4-FFF2-40B4-BE49-F238E27FC236}">
                  <a16:creationId xmlns:a16="http://schemas.microsoft.com/office/drawing/2014/main" id="{F117C9E0-76C2-499C-B4FE-924D32A15A8A}"/>
                </a:ext>
              </a:extLst>
            </p:cNvPr>
            <p:cNvSpPr/>
            <p:nvPr/>
          </p:nvSpPr>
          <p:spPr>
            <a:xfrm>
              <a:off x="1000139" y="2924947"/>
              <a:ext cx="220218" cy="1368149"/>
            </a:xfrm>
            <a:prstGeom prst="rect">
              <a:avLst/>
            </a:prstGeom>
            <a:solidFill>
              <a:srgbClr val="8AA60F"/>
            </a:solidFill>
            <a:ln w="63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0" name="Rectangle 29">
              <a:extLst>
                <a:ext uri="{FF2B5EF4-FFF2-40B4-BE49-F238E27FC236}">
                  <a16:creationId xmlns:a16="http://schemas.microsoft.com/office/drawing/2014/main" id="{98277272-D11D-4143-80BB-DF7DA6DBC3A6}"/>
                </a:ext>
              </a:extLst>
            </p:cNvPr>
            <p:cNvSpPr/>
            <p:nvPr/>
          </p:nvSpPr>
          <p:spPr>
            <a:xfrm>
              <a:off x="1230288" y="3140969"/>
              <a:ext cx="220218" cy="1152127"/>
            </a:xfrm>
            <a:prstGeom prst="rect">
              <a:avLst/>
            </a:prstGeom>
            <a:solidFill>
              <a:srgbClr val="FDC94F"/>
            </a:solidFill>
            <a:ln w="63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1" name="Rectangle 30">
              <a:extLst>
                <a:ext uri="{FF2B5EF4-FFF2-40B4-BE49-F238E27FC236}">
                  <a16:creationId xmlns:a16="http://schemas.microsoft.com/office/drawing/2014/main" id="{E8460D74-AC4B-4A83-9A0E-5E943C8D14CC}"/>
                </a:ext>
              </a:extLst>
            </p:cNvPr>
            <p:cNvSpPr>
              <a:spLocks noChangeArrowheads="1"/>
            </p:cNvSpPr>
            <p:nvPr/>
          </p:nvSpPr>
          <p:spPr bwMode="auto">
            <a:xfrm flipH="1">
              <a:off x="1454696" y="3893670"/>
              <a:ext cx="228600" cy="400110"/>
            </a:xfrm>
            <a:prstGeom prst="rect">
              <a:avLst/>
            </a:prstGeom>
            <a:solidFill>
              <a:srgbClr val="B73230"/>
            </a:solidFill>
            <a:ln w="6350">
              <a:solidFill>
                <a:schemeClr val="bg1"/>
              </a:solidFill>
              <a:miter lim="800000"/>
              <a:headEnd/>
              <a:tailEnd/>
            </a:ln>
          </p:spPr>
          <p:txBody>
            <a:bodyPr anchor="ctr">
              <a:spAutoFit/>
            </a:bodyPr>
            <a:lstStyle/>
            <a:p>
              <a:pPr algn="ctr" eaLnBrk="0" hangingPunct="0">
                <a:defRPr/>
              </a:pPr>
              <a:endParaRPr lang="en-US" sz="2000" kern="0">
                <a:solidFill>
                  <a:srgbClr val="000000"/>
                </a:solidFill>
              </a:endParaRPr>
            </a:p>
          </p:txBody>
        </p:sp>
        <p:sp>
          <p:nvSpPr>
            <p:cNvPr id="32" name="Line 8">
              <a:extLst>
                <a:ext uri="{FF2B5EF4-FFF2-40B4-BE49-F238E27FC236}">
                  <a16:creationId xmlns:a16="http://schemas.microsoft.com/office/drawing/2014/main" id="{2C09451E-4C7B-4838-82B0-8B3AA54AE27F}"/>
                </a:ext>
              </a:extLst>
            </p:cNvPr>
            <p:cNvSpPr>
              <a:spLocks noChangeShapeType="1"/>
            </p:cNvSpPr>
            <p:nvPr/>
          </p:nvSpPr>
          <p:spPr bwMode="auto">
            <a:xfrm>
              <a:off x="616496" y="3407925"/>
              <a:ext cx="1219200" cy="0"/>
            </a:xfrm>
            <a:prstGeom prst="line">
              <a:avLst/>
            </a:prstGeom>
            <a:noFill/>
            <a:ln w="12700">
              <a:solidFill>
                <a:srgbClr val="58585A"/>
              </a:solidFill>
              <a:round/>
              <a:headEnd/>
              <a:tailEnd/>
            </a:ln>
            <a:extLst>
              <a:ext uri="{909E8E84-426E-40DD-AFC4-6F175D3DCCD1}">
                <a14:hiddenFill xmlns:a14="http://schemas.microsoft.com/office/drawing/2010/main">
                  <a:noFill/>
                </a14:hiddenFill>
              </a:ext>
            </a:extLst>
          </p:spPr>
          <p:txBody>
            <a:bodyPr wrap="none" anchor="ctr"/>
            <a:lstStyle/>
            <a:p>
              <a:pPr>
                <a:defRPr/>
              </a:pPr>
              <a:endParaRPr lang="en-US" kern="0">
                <a:solidFill>
                  <a:srgbClr val="58585A"/>
                </a:solidFill>
                <a:latin typeface="Arial"/>
              </a:endParaRPr>
            </a:p>
          </p:txBody>
        </p:sp>
      </p:grpSp>
    </p:spTree>
    <p:extLst>
      <p:ext uri="{BB962C8B-B14F-4D97-AF65-F5344CB8AC3E}">
        <p14:creationId xmlns:p14="http://schemas.microsoft.com/office/powerpoint/2010/main" val="37612804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15"/>
                                        </p:tgtEl>
                                        <p:attrNameLst>
                                          <p:attrName>style.visibility</p:attrName>
                                        </p:attrNameLst>
                                      </p:cBhvr>
                                      <p:to>
                                        <p:strVal val="visible"/>
                                      </p:to>
                                    </p:set>
                                    <p:animEffect transition="in" filter="fade">
                                      <p:cBhvr>
                                        <p:cTn id="15" dur="500"/>
                                        <p:tgtEl>
                                          <p:spTgt spid="15"/>
                                        </p:tgtEl>
                                      </p:cBhvr>
                                    </p:animEffect>
                                  </p:childTnLst>
                                </p:cTn>
                              </p:par>
                            </p:childTnLst>
                          </p:cTn>
                        </p:par>
                        <p:par>
                          <p:cTn id="16" fill="hold">
                            <p:stCondLst>
                              <p:cond delay="500"/>
                            </p:stCondLst>
                            <p:childTnLst>
                              <p:par>
                                <p:cTn id="17" presetID="1" presetClass="entr" presetSubtype="0" fill="hold" grpId="0" nodeType="afterEffect">
                                  <p:stCondLst>
                                    <p:cond delay="0"/>
                                  </p:stCondLst>
                                  <p:childTnLst>
                                    <p:set>
                                      <p:cBhvr>
                                        <p:cTn id="18" dur="1" fill="hold">
                                          <p:stCondLst>
                                            <p:cond delay="0"/>
                                          </p:stCondLst>
                                        </p:cTn>
                                        <p:tgtEl>
                                          <p:spTgt spid="2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animBg="1"/>
      <p:bldP spid="24" grpId="0"/>
      <p:bldP spid="26" grpId="0" animBg="1"/>
    </p:bld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613C1268-E9DC-4B31-B4C0-067D4C133542}"/>
              </a:ext>
            </a:extLst>
          </p:cNvPr>
          <p:cNvSpPr>
            <a:spLocks noGrp="1"/>
          </p:cNvSpPr>
          <p:nvPr>
            <p:ph type="title"/>
          </p:nvPr>
        </p:nvSpPr>
        <p:spPr>
          <a:xfrm>
            <a:off x="503040" y="141480"/>
            <a:ext cx="8389440" cy="630070"/>
          </a:xfrm>
        </p:spPr>
        <p:txBody>
          <a:bodyPr>
            <a:noAutofit/>
          </a:bodyPr>
          <a:lstStyle/>
          <a:p>
            <a:r>
              <a:rPr lang="en-GB" sz="3200"/>
              <a:t>Creative types pull on two opposing energies</a:t>
            </a:r>
          </a:p>
        </p:txBody>
      </p:sp>
      <p:pic>
        <p:nvPicPr>
          <p:cNvPr id="21" name="Picture 2">
            <a:extLst>
              <a:ext uri="{FF2B5EF4-FFF2-40B4-BE49-F238E27FC236}">
                <a16:creationId xmlns:a16="http://schemas.microsoft.com/office/drawing/2014/main" id="{DEB46141-A5A2-4EE0-9323-805C795999C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p:blipFill>
        <p:spPr bwMode="auto">
          <a:xfrm>
            <a:off x="2520000" y="699542"/>
            <a:ext cx="4104000" cy="4104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2" name="TextBox 21">
            <a:extLst>
              <a:ext uri="{FF2B5EF4-FFF2-40B4-BE49-F238E27FC236}">
                <a16:creationId xmlns:a16="http://schemas.microsoft.com/office/drawing/2014/main" id="{E837D3F1-2206-428B-9D58-7A6B4455F6E2}"/>
              </a:ext>
            </a:extLst>
          </p:cNvPr>
          <p:cNvSpPr txBox="1"/>
          <p:nvPr/>
        </p:nvSpPr>
        <p:spPr>
          <a:xfrm>
            <a:off x="6623720" y="2366821"/>
            <a:ext cx="2520280" cy="769441"/>
          </a:xfrm>
          <a:prstGeom prst="rect">
            <a:avLst/>
          </a:prstGeom>
          <a:noFill/>
        </p:spPr>
        <p:txBody>
          <a:bodyPr wrap="square" rtlCol="0">
            <a:spAutoFit/>
          </a:bodyPr>
          <a:lstStyle/>
          <a:p>
            <a:r>
              <a:rPr lang="en-GB" sz="2200">
                <a:solidFill>
                  <a:srgbClr val="58585A"/>
                </a:solidFill>
                <a:latin typeface="Arial"/>
              </a:rPr>
              <a:t>Creative positions = 9% of population </a:t>
            </a:r>
          </a:p>
        </p:txBody>
      </p:sp>
      <p:sp>
        <p:nvSpPr>
          <p:cNvPr id="24" name="Line 10">
            <a:extLst>
              <a:ext uri="{FF2B5EF4-FFF2-40B4-BE49-F238E27FC236}">
                <a16:creationId xmlns:a16="http://schemas.microsoft.com/office/drawing/2014/main" id="{3192168A-D3DD-417A-8FCA-1DD03BE8F86F}"/>
              </a:ext>
            </a:extLst>
          </p:cNvPr>
          <p:cNvSpPr>
            <a:spLocks noChangeShapeType="1"/>
          </p:cNvSpPr>
          <p:nvPr/>
        </p:nvSpPr>
        <p:spPr bwMode="auto">
          <a:xfrm>
            <a:off x="1907704" y="2941670"/>
            <a:ext cx="2232248" cy="745976"/>
          </a:xfrm>
          <a:prstGeom prst="line">
            <a:avLst/>
          </a:prstGeom>
          <a:noFill/>
          <a:ln w="3810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US">
              <a:solidFill>
                <a:srgbClr val="58585A"/>
              </a:solidFill>
              <a:latin typeface="Arial"/>
            </a:endParaRPr>
          </a:p>
        </p:txBody>
      </p:sp>
      <p:grpSp>
        <p:nvGrpSpPr>
          <p:cNvPr id="7" name="Group 6">
            <a:extLst>
              <a:ext uri="{FF2B5EF4-FFF2-40B4-BE49-F238E27FC236}">
                <a16:creationId xmlns:a16="http://schemas.microsoft.com/office/drawing/2014/main" id="{4BE7F355-1587-43C3-8DF5-837D38949CCB}"/>
              </a:ext>
            </a:extLst>
          </p:cNvPr>
          <p:cNvGrpSpPr/>
          <p:nvPr/>
        </p:nvGrpSpPr>
        <p:grpSpPr>
          <a:xfrm>
            <a:off x="616496" y="2247489"/>
            <a:ext cx="1219200" cy="1368149"/>
            <a:chOff x="616496" y="2247489"/>
            <a:chExt cx="1219200" cy="1368149"/>
          </a:xfrm>
        </p:grpSpPr>
        <p:sp>
          <p:nvSpPr>
            <p:cNvPr id="18" name="Rectangle 17">
              <a:extLst>
                <a:ext uri="{FF2B5EF4-FFF2-40B4-BE49-F238E27FC236}">
                  <a16:creationId xmlns:a16="http://schemas.microsoft.com/office/drawing/2014/main" id="{283A4784-F86A-4377-81A0-172E3808C4DA}"/>
                </a:ext>
              </a:extLst>
            </p:cNvPr>
            <p:cNvSpPr/>
            <p:nvPr/>
          </p:nvSpPr>
          <p:spPr>
            <a:xfrm>
              <a:off x="1461756" y="2458446"/>
              <a:ext cx="220218" cy="1152127"/>
            </a:xfrm>
            <a:prstGeom prst="rect">
              <a:avLst/>
            </a:prstGeom>
            <a:solidFill>
              <a:srgbClr val="B73230"/>
            </a:solidFill>
            <a:ln w="63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25" name="Group 24">
              <a:extLst>
                <a:ext uri="{FF2B5EF4-FFF2-40B4-BE49-F238E27FC236}">
                  <a16:creationId xmlns:a16="http://schemas.microsoft.com/office/drawing/2014/main" id="{BA74405A-7C52-4CB3-9B8C-9EADB8EEEAC4}"/>
                </a:ext>
              </a:extLst>
            </p:cNvPr>
            <p:cNvGrpSpPr/>
            <p:nvPr/>
          </p:nvGrpSpPr>
          <p:grpSpPr>
            <a:xfrm>
              <a:off x="616496" y="2247489"/>
              <a:ext cx="1219200" cy="1368149"/>
              <a:chOff x="616496" y="2924947"/>
              <a:chExt cx="1219200" cy="1368149"/>
            </a:xfrm>
          </p:grpSpPr>
          <p:sp>
            <p:nvSpPr>
              <p:cNvPr id="26" name="Rectangle 25">
                <a:extLst>
                  <a:ext uri="{FF2B5EF4-FFF2-40B4-BE49-F238E27FC236}">
                    <a16:creationId xmlns:a16="http://schemas.microsoft.com/office/drawing/2014/main" id="{00991EBD-BA09-4329-9224-5E1411B8A9BE}"/>
                  </a:ext>
                </a:extLst>
              </p:cNvPr>
              <p:cNvSpPr/>
              <p:nvPr/>
            </p:nvSpPr>
            <p:spPr>
              <a:xfrm>
                <a:off x="772861" y="3933055"/>
                <a:ext cx="220218" cy="360039"/>
              </a:xfrm>
              <a:prstGeom prst="rect">
                <a:avLst/>
              </a:prstGeom>
              <a:solidFill>
                <a:srgbClr val="0071BB"/>
              </a:solidFill>
              <a:ln w="63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7" name="Rectangle 26">
                <a:extLst>
                  <a:ext uri="{FF2B5EF4-FFF2-40B4-BE49-F238E27FC236}">
                    <a16:creationId xmlns:a16="http://schemas.microsoft.com/office/drawing/2014/main" id="{E68B4F6B-8511-492A-AB83-76C07144AC9F}"/>
                  </a:ext>
                </a:extLst>
              </p:cNvPr>
              <p:cNvSpPr/>
              <p:nvPr/>
            </p:nvSpPr>
            <p:spPr>
              <a:xfrm>
                <a:off x="1000139" y="2924947"/>
                <a:ext cx="220218" cy="1368149"/>
              </a:xfrm>
              <a:prstGeom prst="rect">
                <a:avLst/>
              </a:prstGeom>
              <a:solidFill>
                <a:srgbClr val="8AA60F"/>
              </a:solidFill>
              <a:ln w="63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Rectangle 27">
                <a:extLst>
                  <a:ext uri="{FF2B5EF4-FFF2-40B4-BE49-F238E27FC236}">
                    <a16:creationId xmlns:a16="http://schemas.microsoft.com/office/drawing/2014/main" id="{7A36F929-870A-4C98-8BFB-6E4230B4BDC1}"/>
                  </a:ext>
                </a:extLst>
              </p:cNvPr>
              <p:cNvSpPr/>
              <p:nvPr/>
            </p:nvSpPr>
            <p:spPr>
              <a:xfrm>
                <a:off x="1230288" y="3501010"/>
                <a:ext cx="220218" cy="792086"/>
              </a:xfrm>
              <a:prstGeom prst="rect">
                <a:avLst/>
              </a:prstGeom>
              <a:solidFill>
                <a:srgbClr val="FDC94F"/>
              </a:solidFill>
              <a:ln w="63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Line 8">
                <a:extLst>
                  <a:ext uri="{FF2B5EF4-FFF2-40B4-BE49-F238E27FC236}">
                    <a16:creationId xmlns:a16="http://schemas.microsoft.com/office/drawing/2014/main" id="{5008CE52-C330-4BD4-9C98-D4B4F1003326}"/>
                  </a:ext>
                </a:extLst>
              </p:cNvPr>
              <p:cNvSpPr>
                <a:spLocks noChangeShapeType="1"/>
              </p:cNvSpPr>
              <p:nvPr/>
            </p:nvSpPr>
            <p:spPr bwMode="auto">
              <a:xfrm>
                <a:off x="616496" y="3407925"/>
                <a:ext cx="1219200" cy="0"/>
              </a:xfrm>
              <a:prstGeom prst="line">
                <a:avLst/>
              </a:prstGeom>
              <a:noFill/>
              <a:ln w="12700">
                <a:solidFill>
                  <a:srgbClr val="58585A"/>
                </a:solidFill>
                <a:round/>
                <a:headEnd/>
                <a:tailEnd/>
              </a:ln>
              <a:extLst>
                <a:ext uri="{909E8E84-426E-40DD-AFC4-6F175D3DCCD1}">
                  <a14:hiddenFill xmlns:a14="http://schemas.microsoft.com/office/drawing/2010/main">
                    <a:noFill/>
                  </a14:hiddenFill>
                </a:ext>
              </a:extLst>
            </p:spPr>
            <p:txBody>
              <a:bodyPr wrap="none" anchor="ctr"/>
              <a:lstStyle/>
              <a:p>
                <a:pPr>
                  <a:defRPr/>
                </a:pPr>
                <a:endParaRPr lang="en-US" kern="0">
                  <a:solidFill>
                    <a:srgbClr val="58585A"/>
                  </a:solidFill>
                  <a:latin typeface="Arial"/>
                </a:endParaRPr>
              </a:p>
            </p:txBody>
          </p:sp>
        </p:grpSp>
      </p:grpSp>
    </p:spTree>
    <p:extLst>
      <p:ext uri="{BB962C8B-B14F-4D97-AF65-F5344CB8AC3E}">
        <p14:creationId xmlns:p14="http://schemas.microsoft.com/office/powerpoint/2010/main" val="29323354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5" presetClass="entr" presetSubtype="10" fill="hold" grpId="0" nodeType="clickEffect">
                                  <p:stCondLst>
                                    <p:cond delay="0"/>
                                  </p:stCondLst>
                                  <p:childTnLst>
                                    <p:set>
                                      <p:cBhvr>
                                        <p:cTn id="10" dur="1" fill="hold">
                                          <p:stCondLst>
                                            <p:cond delay="0"/>
                                          </p:stCondLst>
                                        </p:cTn>
                                        <p:tgtEl>
                                          <p:spTgt spid="24"/>
                                        </p:tgtEl>
                                        <p:attrNameLst>
                                          <p:attrName>style.visibility</p:attrName>
                                        </p:attrNameLst>
                                      </p:cBhvr>
                                      <p:to>
                                        <p:strVal val="visible"/>
                                      </p:to>
                                    </p:set>
                                    <p:animEffect transition="in" filter="checkerboard(across)">
                                      <p:cBhvr>
                                        <p:cTn id="11" dur="500"/>
                                        <p:tgtEl>
                                          <p:spTgt spid="24"/>
                                        </p:tgtEl>
                                      </p:cBhvr>
                                    </p:animEffect>
                                  </p:childTnLst>
                                </p:cTn>
                              </p:par>
                              <p:par>
                                <p:cTn id="12" presetID="1" presetClass="entr" presetSubtype="0" fill="hold" grpId="0" nodeType="withEffect">
                                  <p:stCondLst>
                                    <p:cond delay="500"/>
                                  </p:stCondLst>
                                  <p:childTnLst>
                                    <p:set>
                                      <p:cBhvr>
                                        <p:cTn id="13" dur="1" fill="hold">
                                          <p:stCondLst>
                                            <p:cond delay="0"/>
                                          </p:stCondLst>
                                        </p:cTn>
                                        <p:tgtEl>
                                          <p:spTgt spid="2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p:bldP spid="24" grpId="0" animBg="1"/>
    </p:bldLst>
  </p:timing>
</p:sld>
</file>

<file path=ppt/slides/slide6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1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p:blipFill>
        <p:spPr bwMode="auto">
          <a:xfrm>
            <a:off x="4788024" y="465516"/>
            <a:ext cx="4092080" cy="40920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Content Placeholder 2">
            <a:extLst>
              <a:ext uri="{FF2B5EF4-FFF2-40B4-BE49-F238E27FC236}">
                <a16:creationId xmlns:a16="http://schemas.microsoft.com/office/drawing/2014/main" id="{344E9911-F61F-408F-B02F-76EDA36C548D}"/>
              </a:ext>
            </a:extLst>
          </p:cNvPr>
          <p:cNvSpPr>
            <a:spLocks noGrp="1"/>
          </p:cNvSpPr>
          <p:nvPr>
            <p:ph idx="10"/>
          </p:nvPr>
        </p:nvSpPr>
        <p:spPr/>
        <p:txBody>
          <a:bodyPr/>
          <a:lstStyle/>
          <a:p>
            <a:pPr marL="0" indent="0">
              <a:buNone/>
            </a:pPr>
            <a:r>
              <a:rPr lang="en-GB" sz="2800"/>
              <a:t>Plot your own position on the wheel</a:t>
            </a:r>
          </a:p>
        </p:txBody>
      </p:sp>
    </p:spTree>
    <p:extLst>
      <p:ext uri="{BB962C8B-B14F-4D97-AF65-F5344CB8AC3E}">
        <p14:creationId xmlns:p14="http://schemas.microsoft.com/office/powerpoint/2010/main" val="4047530234"/>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circular chart with different colored circles&#10;&#10;Description automatically generated">
            <a:extLst>
              <a:ext uri="{FF2B5EF4-FFF2-40B4-BE49-F238E27FC236}">
                <a16:creationId xmlns:a16="http://schemas.microsoft.com/office/drawing/2014/main" id="{63F68565-955A-9E20-033A-BD3672F6872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5111" y="667413"/>
            <a:ext cx="9144000" cy="4572000"/>
          </a:xfrm>
          <a:prstGeom prst="rect">
            <a:avLst/>
          </a:prstGeom>
        </p:spPr>
      </p:pic>
      <p:sp>
        <p:nvSpPr>
          <p:cNvPr id="2" name="Title 1">
            <a:extLst>
              <a:ext uri="{FF2B5EF4-FFF2-40B4-BE49-F238E27FC236}">
                <a16:creationId xmlns:a16="http://schemas.microsoft.com/office/drawing/2014/main" id="{4A22106B-3DB1-43A4-BB1A-4C36CB359613}"/>
              </a:ext>
            </a:extLst>
          </p:cNvPr>
          <p:cNvSpPr>
            <a:spLocks noGrp="1"/>
          </p:cNvSpPr>
          <p:nvPr>
            <p:ph type="title"/>
          </p:nvPr>
        </p:nvSpPr>
        <p:spPr>
          <a:xfrm>
            <a:off x="503040" y="0"/>
            <a:ext cx="8101408" cy="857250"/>
          </a:xfrm>
        </p:spPr>
        <p:txBody>
          <a:bodyPr/>
          <a:lstStyle/>
          <a:p>
            <a:r>
              <a:rPr lang="en-GB" dirty="0"/>
              <a:t>Team Wheel</a:t>
            </a:r>
          </a:p>
        </p:txBody>
      </p:sp>
    </p:spTree>
    <p:extLst>
      <p:ext uri="{BB962C8B-B14F-4D97-AF65-F5344CB8AC3E}">
        <p14:creationId xmlns:p14="http://schemas.microsoft.com/office/powerpoint/2010/main" val="625562567"/>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C7B482-171B-4E35-819D-70614038EBB5}"/>
              </a:ext>
            </a:extLst>
          </p:cNvPr>
          <p:cNvSpPr>
            <a:spLocks noGrp="1"/>
          </p:cNvSpPr>
          <p:nvPr>
            <p:ph type="ctrTitle"/>
          </p:nvPr>
        </p:nvSpPr>
        <p:spPr/>
        <p:txBody>
          <a:bodyPr/>
          <a:lstStyle/>
          <a:p>
            <a:r>
              <a:rPr lang="en-GB" dirty="0">
                <a:latin typeface="Arial"/>
                <a:cs typeface="Arial"/>
              </a:rPr>
              <a:t>Recognising Types</a:t>
            </a:r>
            <a:endParaRPr lang="en-GB" dirty="0"/>
          </a:p>
        </p:txBody>
      </p:sp>
      <p:sp>
        <p:nvSpPr>
          <p:cNvPr id="3" name="Subtitle 2">
            <a:extLst>
              <a:ext uri="{FF2B5EF4-FFF2-40B4-BE49-F238E27FC236}">
                <a16:creationId xmlns:a16="http://schemas.microsoft.com/office/drawing/2014/main" id="{CC58F51D-AFC6-46B3-91DC-0EF6EA61C787}"/>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1903572150"/>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le 3"/>
          <p:cNvSpPr>
            <a:spLocks noGrp="1"/>
          </p:cNvSpPr>
          <p:nvPr>
            <p:ph type="title"/>
          </p:nvPr>
        </p:nvSpPr>
        <p:spPr/>
        <p:txBody>
          <a:bodyPr/>
          <a:lstStyle/>
          <a:p>
            <a:r>
              <a:rPr lang="en-GB"/>
              <a:t>Recognising types</a:t>
            </a:r>
          </a:p>
        </p:txBody>
      </p:sp>
      <p:sp>
        <p:nvSpPr>
          <p:cNvPr id="2" name="Content Placeholder 1">
            <a:extLst>
              <a:ext uri="{FF2B5EF4-FFF2-40B4-BE49-F238E27FC236}">
                <a16:creationId xmlns:a16="http://schemas.microsoft.com/office/drawing/2014/main" id="{56DA1871-E355-4693-A1F5-D27A99357962}"/>
              </a:ext>
            </a:extLst>
          </p:cNvPr>
          <p:cNvSpPr>
            <a:spLocks noGrp="1"/>
          </p:cNvSpPr>
          <p:nvPr>
            <p:ph idx="1"/>
          </p:nvPr>
        </p:nvSpPr>
        <p:spPr/>
        <p:txBody>
          <a:bodyPr/>
          <a:lstStyle/>
          <a:p>
            <a:pPr marL="0" indent="0">
              <a:buNone/>
            </a:pPr>
            <a:r>
              <a:rPr lang="en-GB"/>
              <a:t>Every time you meet someone you have the opportunity to practise your skill of recognising and adapting to their colour energies.</a:t>
            </a:r>
          </a:p>
          <a:p>
            <a:endParaRPr lang="en-GB"/>
          </a:p>
        </p:txBody>
      </p:sp>
      <p:pic>
        <p:nvPicPr>
          <p:cNvPr id="1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7584" y="1483653"/>
            <a:ext cx="2533729" cy="260026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56931817"/>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a:spLocks noGrp="1"/>
          </p:cNvSpPr>
          <p:nvPr>
            <p:ph idx="1"/>
          </p:nvPr>
        </p:nvSpPr>
        <p:spPr>
          <a:xfrm>
            <a:off x="503040" y="1113588"/>
            <a:ext cx="2628800" cy="311952"/>
          </a:xfrm>
        </p:spPr>
        <p:txBody>
          <a:bodyPr>
            <a:normAutofit lnSpcReduction="10000"/>
          </a:bodyPr>
          <a:lstStyle/>
          <a:p>
            <a:pPr marL="0" indent="0">
              <a:buNone/>
            </a:pPr>
            <a:r>
              <a:rPr lang="en-GB" sz="1500" b="1"/>
              <a:t>Step One:</a:t>
            </a:r>
            <a:endParaRPr lang="en-GB" sz="1500"/>
          </a:p>
        </p:txBody>
      </p:sp>
      <p:sp>
        <p:nvSpPr>
          <p:cNvPr id="4" name="Title 3"/>
          <p:cNvSpPr>
            <a:spLocks noGrp="1"/>
          </p:cNvSpPr>
          <p:nvPr>
            <p:ph type="title"/>
          </p:nvPr>
        </p:nvSpPr>
        <p:spPr/>
        <p:txBody>
          <a:bodyPr/>
          <a:lstStyle/>
          <a:p>
            <a:r>
              <a:rPr lang="en-GB"/>
              <a:t>Recognising types</a:t>
            </a:r>
          </a:p>
        </p:txBody>
      </p:sp>
      <p:sp>
        <p:nvSpPr>
          <p:cNvPr id="7" name="TextBox 6"/>
          <p:cNvSpPr txBox="1"/>
          <p:nvPr/>
        </p:nvSpPr>
        <p:spPr>
          <a:xfrm>
            <a:off x="503040" y="1435138"/>
            <a:ext cx="3168352" cy="923330"/>
          </a:xfrm>
          <a:prstGeom prst="rect">
            <a:avLst/>
          </a:prstGeom>
          <a:noFill/>
        </p:spPr>
        <p:txBody>
          <a:bodyPr wrap="square" rtlCol="0">
            <a:spAutoFit/>
          </a:bodyPr>
          <a:lstStyle/>
          <a:p>
            <a:pPr marL="214313" indent="-214313">
              <a:spcAft>
                <a:spcPts val="600"/>
              </a:spcAft>
              <a:buFont typeface="Arial" panose="020B0604020202020204" pitchFamily="34" charset="0"/>
              <a:buChar char="•"/>
            </a:pPr>
            <a:r>
              <a:rPr lang="en-GB" sz="1350">
                <a:latin typeface="Arial" panose="020B0604020202020204" pitchFamily="34" charset="0"/>
                <a:cs typeface="Arial" panose="020B0604020202020204" pitchFamily="34" charset="0"/>
              </a:rPr>
              <a:t>Do they “speak to think”</a:t>
            </a:r>
            <a:br>
              <a:rPr lang="en-GB" sz="1350">
                <a:latin typeface="Arial" panose="020B0604020202020204" pitchFamily="34" charset="0"/>
                <a:cs typeface="Arial" panose="020B0604020202020204" pitchFamily="34" charset="0"/>
              </a:rPr>
            </a:br>
            <a:r>
              <a:rPr lang="en-GB" sz="1350">
                <a:latin typeface="Arial" panose="020B0604020202020204" pitchFamily="34" charset="0"/>
                <a:cs typeface="Arial" panose="020B0604020202020204" pitchFamily="34" charset="0"/>
              </a:rPr>
              <a:t>(</a:t>
            </a:r>
            <a:r>
              <a:rPr lang="en-GB" sz="1350" b="1">
                <a:solidFill>
                  <a:schemeClr val="accent1"/>
                </a:solidFill>
                <a:latin typeface="Arial" panose="020B0604020202020204" pitchFamily="34" charset="0"/>
                <a:cs typeface="Arial" panose="020B0604020202020204" pitchFamily="34" charset="0"/>
              </a:rPr>
              <a:t>Fiery Red</a:t>
            </a:r>
            <a:r>
              <a:rPr lang="en-GB" sz="1350">
                <a:latin typeface="Arial" panose="020B0604020202020204" pitchFamily="34" charset="0"/>
                <a:cs typeface="Arial" panose="020B0604020202020204" pitchFamily="34" charset="0"/>
              </a:rPr>
              <a:t>/</a:t>
            </a:r>
            <a:r>
              <a:rPr lang="en-GB" sz="1350" b="1">
                <a:solidFill>
                  <a:schemeClr val="accent2"/>
                </a:solidFill>
                <a:latin typeface="Arial" panose="020B0604020202020204" pitchFamily="34" charset="0"/>
                <a:cs typeface="Arial" panose="020B0604020202020204" pitchFamily="34" charset="0"/>
              </a:rPr>
              <a:t>Sunshine Yellow</a:t>
            </a:r>
            <a:r>
              <a:rPr lang="en-GB" sz="1350">
                <a:latin typeface="Arial" panose="020B0604020202020204" pitchFamily="34" charset="0"/>
                <a:cs typeface="Arial" panose="020B0604020202020204" pitchFamily="34" charset="0"/>
              </a:rPr>
              <a:t>) </a:t>
            </a:r>
            <a:r>
              <a:rPr lang="en-GB" sz="1350" b="1">
                <a:latin typeface="Arial" panose="020B0604020202020204" pitchFamily="34" charset="0"/>
                <a:cs typeface="Arial" panose="020B0604020202020204" pitchFamily="34" charset="0"/>
              </a:rPr>
              <a:t>or</a:t>
            </a:r>
            <a:br>
              <a:rPr lang="en-GB" sz="1350">
                <a:latin typeface="Arial" panose="020B0604020202020204" pitchFamily="34" charset="0"/>
                <a:cs typeface="Arial" panose="020B0604020202020204" pitchFamily="34" charset="0"/>
              </a:rPr>
            </a:br>
            <a:r>
              <a:rPr lang="en-GB" sz="1350">
                <a:latin typeface="Arial" panose="020B0604020202020204" pitchFamily="34" charset="0"/>
                <a:cs typeface="Arial" panose="020B0604020202020204" pitchFamily="34" charset="0"/>
              </a:rPr>
              <a:t>“think to speak”</a:t>
            </a:r>
            <a:br>
              <a:rPr lang="en-GB" sz="1350">
                <a:latin typeface="Arial" panose="020B0604020202020204" pitchFamily="34" charset="0"/>
                <a:cs typeface="Arial" panose="020B0604020202020204" pitchFamily="34" charset="0"/>
              </a:rPr>
            </a:br>
            <a:r>
              <a:rPr lang="en-GB" sz="1350">
                <a:latin typeface="Arial" panose="020B0604020202020204" pitchFamily="34" charset="0"/>
                <a:cs typeface="Arial" panose="020B0604020202020204" pitchFamily="34" charset="0"/>
              </a:rPr>
              <a:t>(</a:t>
            </a:r>
            <a:r>
              <a:rPr lang="en-GB" sz="1350" b="1">
                <a:solidFill>
                  <a:schemeClr val="accent4"/>
                </a:solidFill>
                <a:latin typeface="Arial" panose="020B0604020202020204" pitchFamily="34" charset="0"/>
                <a:cs typeface="Arial" panose="020B0604020202020204" pitchFamily="34" charset="0"/>
              </a:rPr>
              <a:t>Cool Blue</a:t>
            </a:r>
            <a:r>
              <a:rPr lang="en-GB" sz="1350">
                <a:latin typeface="Arial" panose="020B0604020202020204" pitchFamily="34" charset="0"/>
                <a:cs typeface="Arial" panose="020B0604020202020204" pitchFamily="34" charset="0"/>
              </a:rPr>
              <a:t>/</a:t>
            </a:r>
            <a:r>
              <a:rPr lang="en-GB" sz="1350" b="1">
                <a:solidFill>
                  <a:schemeClr val="accent3"/>
                </a:solidFill>
                <a:latin typeface="Arial" panose="020B0604020202020204" pitchFamily="34" charset="0"/>
                <a:cs typeface="Arial" panose="020B0604020202020204" pitchFamily="34" charset="0"/>
              </a:rPr>
              <a:t>Earth Green</a:t>
            </a:r>
            <a:r>
              <a:rPr lang="en-GB" sz="1350">
                <a:latin typeface="Arial" panose="020B0604020202020204" pitchFamily="34" charset="0"/>
                <a:cs typeface="Arial" panose="020B0604020202020204" pitchFamily="34" charset="0"/>
              </a:rPr>
              <a:t>)?</a:t>
            </a:r>
          </a:p>
        </p:txBody>
      </p:sp>
      <p:sp>
        <p:nvSpPr>
          <p:cNvPr id="8" name="Content Placeholder 5"/>
          <p:cNvSpPr txBox="1">
            <a:spLocks/>
          </p:cNvSpPr>
          <p:nvPr/>
        </p:nvSpPr>
        <p:spPr>
          <a:xfrm>
            <a:off x="503040" y="2792128"/>
            <a:ext cx="2592288" cy="283532"/>
          </a:xfrm>
          <a:prstGeom prst="rect">
            <a:avLst/>
          </a:prstGeom>
        </p:spPr>
        <p:txBody>
          <a:bodyPr vert="horz" lIns="68580" tIns="34290" rIns="68580" bIns="34290" rtlCol="0">
            <a:normAutofit lnSpcReduction="10000"/>
          </a:bodyPr>
          <a:lstStyle>
            <a:lvl1pPr marL="342900" indent="-342900" algn="l" defTabSz="914400" rtl="0" eaLnBrk="1" latinLnBrk="0" hangingPunct="1">
              <a:spcBef>
                <a:spcPts val="1200"/>
              </a:spcBef>
              <a:spcAft>
                <a:spcPts val="1000"/>
              </a:spcAft>
              <a:buClr>
                <a:schemeClr val="tx2"/>
              </a:buClr>
              <a:buFont typeface="Arial" panose="020B0604020202020204" pitchFamily="34" charset="0"/>
              <a:buChar char="•"/>
              <a:defRPr sz="2800" kern="1200">
                <a:solidFill>
                  <a:srgbClr val="58585A"/>
                </a:solidFill>
                <a:latin typeface="Arial" panose="020B0604020202020204" pitchFamily="34" charset="0"/>
                <a:ea typeface="+mn-ea"/>
                <a:cs typeface="Arial" panose="020B0604020202020204" pitchFamily="34" charset="0"/>
              </a:defRPr>
            </a:lvl1pPr>
            <a:lvl2pPr marL="742950" indent="-285750" algn="l" defTabSz="914400" rtl="0" eaLnBrk="1" latinLnBrk="0" hangingPunct="1">
              <a:spcBef>
                <a:spcPct val="20000"/>
              </a:spcBef>
              <a:buClr>
                <a:schemeClr val="tx1">
                  <a:lumMod val="50000"/>
                  <a:lumOff val="50000"/>
                </a:schemeClr>
              </a:buClr>
              <a:buFont typeface="Arial" panose="020B0604020202020204" pitchFamily="34" charset="0"/>
              <a:buChar char="–"/>
              <a:defRPr sz="2400" kern="1200">
                <a:solidFill>
                  <a:srgbClr val="58585A"/>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spcBef>
                <a:spcPct val="20000"/>
              </a:spcBef>
              <a:buClr>
                <a:schemeClr val="tx1">
                  <a:lumMod val="50000"/>
                  <a:lumOff val="50000"/>
                </a:schemeClr>
              </a:buClr>
              <a:buFont typeface="Arial" panose="020B0604020202020204" pitchFamily="34" charset="0"/>
              <a:buChar char="•"/>
              <a:defRPr sz="2200" kern="1200">
                <a:solidFill>
                  <a:srgbClr val="58585A"/>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spcBef>
                <a:spcPct val="20000"/>
              </a:spcBef>
              <a:buClr>
                <a:schemeClr val="tx1">
                  <a:lumMod val="50000"/>
                  <a:lumOff val="50000"/>
                </a:schemeClr>
              </a:buClr>
              <a:buFont typeface="Arial" panose="020B0604020202020204" pitchFamily="34" charset="0"/>
              <a:buChar char="–"/>
              <a:defRPr sz="2000" kern="1200">
                <a:solidFill>
                  <a:schemeClr val="bg1">
                    <a:lumMod val="50000"/>
                  </a:schemeClr>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spcBef>
                <a:spcPct val="20000"/>
              </a:spcBef>
              <a:buClr>
                <a:schemeClr val="tx1">
                  <a:lumMod val="50000"/>
                  <a:lumOff val="50000"/>
                </a:schemeClr>
              </a:buClr>
              <a:buFont typeface="Arial" panose="020B0604020202020204" pitchFamily="34" charset="0"/>
              <a:buChar char="»"/>
              <a:defRPr sz="2000" kern="1200">
                <a:solidFill>
                  <a:schemeClr val="bg1">
                    <a:lumMod val="50000"/>
                  </a:schemeClr>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buNone/>
            </a:pPr>
            <a:r>
              <a:rPr lang="en-GB" sz="1500" b="1"/>
              <a:t>Step Two:</a:t>
            </a:r>
            <a:endParaRPr lang="en-GB" sz="1500"/>
          </a:p>
        </p:txBody>
      </p:sp>
      <p:sp>
        <p:nvSpPr>
          <p:cNvPr id="9" name="TextBox 8"/>
          <p:cNvSpPr txBox="1"/>
          <p:nvPr/>
        </p:nvSpPr>
        <p:spPr>
          <a:xfrm>
            <a:off x="503040" y="3075660"/>
            <a:ext cx="3096344" cy="923330"/>
          </a:xfrm>
          <a:prstGeom prst="rect">
            <a:avLst/>
          </a:prstGeom>
          <a:noFill/>
        </p:spPr>
        <p:txBody>
          <a:bodyPr wrap="square" rtlCol="0">
            <a:spAutoFit/>
          </a:bodyPr>
          <a:lstStyle/>
          <a:p>
            <a:pPr marL="214313" indent="-214313">
              <a:spcAft>
                <a:spcPts val="600"/>
              </a:spcAft>
              <a:buFont typeface="Arial" panose="020B0604020202020204" pitchFamily="34" charset="0"/>
              <a:buChar char="•"/>
            </a:pPr>
            <a:r>
              <a:rPr lang="en-GB" sz="1350">
                <a:latin typeface="Arial" panose="020B0604020202020204" pitchFamily="34" charset="0"/>
                <a:cs typeface="Arial" panose="020B0604020202020204" pitchFamily="34" charset="0"/>
              </a:rPr>
              <a:t>Are they more formal/task focused</a:t>
            </a:r>
            <a:br>
              <a:rPr lang="en-GB" sz="1350">
                <a:latin typeface="Arial" panose="020B0604020202020204" pitchFamily="34" charset="0"/>
                <a:cs typeface="Arial" panose="020B0604020202020204" pitchFamily="34" charset="0"/>
              </a:rPr>
            </a:br>
            <a:r>
              <a:rPr lang="en-GB" sz="1350">
                <a:latin typeface="Arial" panose="020B0604020202020204" pitchFamily="34" charset="0"/>
                <a:cs typeface="Arial" panose="020B0604020202020204" pitchFamily="34" charset="0"/>
              </a:rPr>
              <a:t>(</a:t>
            </a:r>
            <a:r>
              <a:rPr lang="en-GB" sz="1350" b="1">
                <a:solidFill>
                  <a:schemeClr val="accent4"/>
                </a:solidFill>
                <a:latin typeface="Arial" panose="020B0604020202020204" pitchFamily="34" charset="0"/>
                <a:cs typeface="Arial" panose="020B0604020202020204" pitchFamily="34" charset="0"/>
              </a:rPr>
              <a:t>Cool Blue</a:t>
            </a:r>
            <a:r>
              <a:rPr lang="en-GB" sz="1350">
                <a:latin typeface="Arial" panose="020B0604020202020204" pitchFamily="34" charset="0"/>
                <a:cs typeface="Arial" panose="020B0604020202020204" pitchFamily="34" charset="0"/>
              </a:rPr>
              <a:t>/</a:t>
            </a:r>
            <a:r>
              <a:rPr lang="en-GB" sz="1350" b="1">
                <a:solidFill>
                  <a:schemeClr val="accent1"/>
                </a:solidFill>
                <a:latin typeface="Arial" panose="020B0604020202020204" pitchFamily="34" charset="0"/>
                <a:cs typeface="Arial" panose="020B0604020202020204" pitchFamily="34" charset="0"/>
              </a:rPr>
              <a:t>Fiery Red</a:t>
            </a:r>
            <a:r>
              <a:rPr lang="en-GB" sz="1350">
                <a:latin typeface="Arial" panose="020B0604020202020204" pitchFamily="34" charset="0"/>
                <a:cs typeface="Arial" panose="020B0604020202020204" pitchFamily="34" charset="0"/>
              </a:rPr>
              <a:t>) </a:t>
            </a:r>
            <a:r>
              <a:rPr lang="en-GB" sz="1350" b="1">
                <a:latin typeface="Arial" panose="020B0604020202020204" pitchFamily="34" charset="0"/>
                <a:cs typeface="Arial" panose="020B0604020202020204" pitchFamily="34" charset="0"/>
              </a:rPr>
              <a:t>or more</a:t>
            </a:r>
            <a:br>
              <a:rPr lang="en-GB" sz="1350">
                <a:latin typeface="Arial" panose="020B0604020202020204" pitchFamily="34" charset="0"/>
                <a:cs typeface="Arial" panose="020B0604020202020204" pitchFamily="34" charset="0"/>
              </a:rPr>
            </a:br>
            <a:r>
              <a:rPr lang="en-GB" sz="1350">
                <a:latin typeface="Arial" panose="020B0604020202020204" pitchFamily="34" charset="0"/>
                <a:cs typeface="Arial" panose="020B0604020202020204" pitchFamily="34" charset="0"/>
              </a:rPr>
              <a:t>informal/relationship focused</a:t>
            </a:r>
            <a:br>
              <a:rPr lang="en-GB" sz="1350">
                <a:latin typeface="Arial" panose="020B0604020202020204" pitchFamily="34" charset="0"/>
                <a:cs typeface="Arial" panose="020B0604020202020204" pitchFamily="34" charset="0"/>
              </a:rPr>
            </a:br>
            <a:r>
              <a:rPr lang="en-GB" sz="1350">
                <a:latin typeface="Arial" panose="020B0604020202020204" pitchFamily="34" charset="0"/>
                <a:cs typeface="Arial" panose="020B0604020202020204" pitchFamily="34" charset="0"/>
              </a:rPr>
              <a:t>(</a:t>
            </a:r>
            <a:r>
              <a:rPr lang="en-GB" sz="1350" b="1">
                <a:solidFill>
                  <a:schemeClr val="accent3"/>
                </a:solidFill>
                <a:latin typeface="Arial" panose="020B0604020202020204" pitchFamily="34" charset="0"/>
                <a:cs typeface="Arial" panose="020B0604020202020204" pitchFamily="34" charset="0"/>
              </a:rPr>
              <a:t>Earth Green</a:t>
            </a:r>
            <a:r>
              <a:rPr lang="en-GB" sz="1350">
                <a:latin typeface="Arial" panose="020B0604020202020204" pitchFamily="34" charset="0"/>
                <a:cs typeface="Arial" panose="020B0604020202020204" pitchFamily="34" charset="0"/>
              </a:rPr>
              <a:t>/</a:t>
            </a:r>
            <a:r>
              <a:rPr lang="en-GB" sz="1350" b="1">
                <a:solidFill>
                  <a:schemeClr val="accent2"/>
                </a:solidFill>
                <a:latin typeface="Arial" panose="020B0604020202020204" pitchFamily="34" charset="0"/>
                <a:cs typeface="Arial" panose="020B0604020202020204" pitchFamily="34" charset="0"/>
              </a:rPr>
              <a:t>Sunshine Yellow</a:t>
            </a:r>
            <a:r>
              <a:rPr lang="en-GB" sz="1350">
                <a:latin typeface="Arial" panose="020B0604020202020204" pitchFamily="34" charset="0"/>
                <a:cs typeface="Arial" panose="020B0604020202020204" pitchFamily="34" charset="0"/>
              </a:rPr>
              <a:t>)?</a:t>
            </a:r>
          </a:p>
        </p:txBody>
      </p:sp>
      <p:sp>
        <p:nvSpPr>
          <p:cNvPr id="11" name="Content Placeholder 5"/>
          <p:cNvSpPr txBox="1">
            <a:spLocks/>
          </p:cNvSpPr>
          <p:nvPr/>
        </p:nvSpPr>
        <p:spPr>
          <a:xfrm>
            <a:off x="6223555" y="1275639"/>
            <a:ext cx="1008000" cy="288000"/>
          </a:xfrm>
          <a:prstGeom prst="rect">
            <a:avLst/>
          </a:prstGeom>
        </p:spPr>
        <p:txBody>
          <a:bodyPr vert="horz" lIns="108000" tIns="72000" rIns="108000" bIns="72000" rtlCol="0" anchor="ctr" anchorCtr="0">
            <a:noAutofit/>
          </a:bodyPr>
          <a:lstStyle>
            <a:lvl1pPr marL="342900" indent="-342900" algn="l" defTabSz="914400" rtl="0" eaLnBrk="1" latinLnBrk="0" hangingPunct="1">
              <a:spcBef>
                <a:spcPts val="1200"/>
              </a:spcBef>
              <a:spcAft>
                <a:spcPts val="1000"/>
              </a:spcAft>
              <a:buClr>
                <a:schemeClr val="tx2"/>
              </a:buClr>
              <a:buFont typeface="Arial" panose="020B0604020202020204" pitchFamily="34" charset="0"/>
              <a:buChar char="•"/>
              <a:defRPr sz="2800" kern="1200">
                <a:solidFill>
                  <a:srgbClr val="58585A"/>
                </a:solidFill>
                <a:latin typeface="Arial" panose="020B0604020202020204" pitchFamily="34" charset="0"/>
                <a:ea typeface="+mn-ea"/>
                <a:cs typeface="Arial" panose="020B0604020202020204" pitchFamily="34" charset="0"/>
              </a:defRPr>
            </a:lvl1pPr>
            <a:lvl2pPr marL="742950" indent="-285750" algn="l" defTabSz="914400" rtl="0" eaLnBrk="1" latinLnBrk="0" hangingPunct="1">
              <a:spcBef>
                <a:spcPct val="20000"/>
              </a:spcBef>
              <a:buClr>
                <a:schemeClr val="tx1">
                  <a:lumMod val="50000"/>
                  <a:lumOff val="50000"/>
                </a:schemeClr>
              </a:buClr>
              <a:buFont typeface="Arial" panose="020B0604020202020204" pitchFamily="34" charset="0"/>
              <a:buChar char="–"/>
              <a:defRPr sz="2400" kern="1200">
                <a:solidFill>
                  <a:srgbClr val="58585A"/>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spcBef>
                <a:spcPct val="20000"/>
              </a:spcBef>
              <a:buClr>
                <a:schemeClr val="tx1">
                  <a:lumMod val="50000"/>
                  <a:lumOff val="50000"/>
                </a:schemeClr>
              </a:buClr>
              <a:buFont typeface="Arial" panose="020B0604020202020204" pitchFamily="34" charset="0"/>
              <a:buChar char="•"/>
              <a:defRPr sz="2200" kern="1200">
                <a:solidFill>
                  <a:srgbClr val="58585A"/>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spcBef>
                <a:spcPct val="20000"/>
              </a:spcBef>
              <a:buClr>
                <a:schemeClr val="tx1">
                  <a:lumMod val="50000"/>
                  <a:lumOff val="50000"/>
                </a:schemeClr>
              </a:buClr>
              <a:buFont typeface="Arial" panose="020B0604020202020204" pitchFamily="34" charset="0"/>
              <a:buChar char="–"/>
              <a:defRPr sz="2000" kern="1200">
                <a:solidFill>
                  <a:schemeClr val="bg1">
                    <a:lumMod val="50000"/>
                  </a:schemeClr>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spcBef>
                <a:spcPct val="20000"/>
              </a:spcBef>
              <a:buClr>
                <a:schemeClr val="tx1">
                  <a:lumMod val="50000"/>
                  <a:lumOff val="50000"/>
                </a:schemeClr>
              </a:buClr>
              <a:buFont typeface="Arial" panose="020B0604020202020204" pitchFamily="34" charset="0"/>
              <a:buChar char="»"/>
              <a:defRPr sz="2000" kern="1200">
                <a:solidFill>
                  <a:schemeClr val="bg1">
                    <a:lumMod val="50000"/>
                  </a:schemeClr>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lgn="ctr">
              <a:buNone/>
            </a:pPr>
            <a:r>
              <a:rPr lang="en-GB" sz="1350" b="1"/>
              <a:t>Formal</a:t>
            </a:r>
            <a:endParaRPr lang="en-GB" sz="1350"/>
          </a:p>
        </p:txBody>
      </p:sp>
      <p:sp>
        <p:nvSpPr>
          <p:cNvPr id="12" name="Content Placeholder 5"/>
          <p:cNvSpPr txBox="1">
            <a:spLocks/>
          </p:cNvSpPr>
          <p:nvPr/>
        </p:nvSpPr>
        <p:spPr>
          <a:xfrm>
            <a:off x="6223555" y="3579862"/>
            <a:ext cx="1008000" cy="288000"/>
          </a:xfrm>
          <a:prstGeom prst="rect">
            <a:avLst/>
          </a:prstGeom>
        </p:spPr>
        <p:txBody>
          <a:bodyPr vert="horz" lIns="108000" tIns="72000" rIns="108000" bIns="72000" rtlCol="0" anchor="ctr" anchorCtr="0">
            <a:noAutofit/>
          </a:bodyPr>
          <a:lstStyle>
            <a:lvl1pPr marL="342900" indent="-342900" algn="l" defTabSz="914400" rtl="0" eaLnBrk="1" latinLnBrk="0" hangingPunct="1">
              <a:spcBef>
                <a:spcPts val="1200"/>
              </a:spcBef>
              <a:spcAft>
                <a:spcPts val="1000"/>
              </a:spcAft>
              <a:buClr>
                <a:schemeClr val="tx2"/>
              </a:buClr>
              <a:buFont typeface="Arial" panose="020B0604020202020204" pitchFamily="34" charset="0"/>
              <a:buChar char="•"/>
              <a:defRPr sz="2800" kern="1200">
                <a:solidFill>
                  <a:srgbClr val="58585A"/>
                </a:solidFill>
                <a:latin typeface="Arial" panose="020B0604020202020204" pitchFamily="34" charset="0"/>
                <a:ea typeface="+mn-ea"/>
                <a:cs typeface="Arial" panose="020B0604020202020204" pitchFamily="34" charset="0"/>
              </a:defRPr>
            </a:lvl1pPr>
            <a:lvl2pPr marL="742950" indent="-285750" algn="l" defTabSz="914400" rtl="0" eaLnBrk="1" latinLnBrk="0" hangingPunct="1">
              <a:spcBef>
                <a:spcPct val="20000"/>
              </a:spcBef>
              <a:buClr>
                <a:schemeClr val="tx1">
                  <a:lumMod val="50000"/>
                  <a:lumOff val="50000"/>
                </a:schemeClr>
              </a:buClr>
              <a:buFont typeface="Arial" panose="020B0604020202020204" pitchFamily="34" charset="0"/>
              <a:buChar char="–"/>
              <a:defRPr sz="2400" kern="1200">
                <a:solidFill>
                  <a:srgbClr val="58585A"/>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spcBef>
                <a:spcPct val="20000"/>
              </a:spcBef>
              <a:buClr>
                <a:schemeClr val="tx1">
                  <a:lumMod val="50000"/>
                  <a:lumOff val="50000"/>
                </a:schemeClr>
              </a:buClr>
              <a:buFont typeface="Arial" panose="020B0604020202020204" pitchFamily="34" charset="0"/>
              <a:buChar char="•"/>
              <a:defRPr sz="2200" kern="1200">
                <a:solidFill>
                  <a:srgbClr val="58585A"/>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spcBef>
                <a:spcPct val="20000"/>
              </a:spcBef>
              <a:buClr>
                <a:schemeClr val="tx1">
                  <a:lumMod val="50000"/>
                  <a:lumOff val="50000"/>
                </a:schemeClr>
              </a:buClr>
              <a:buFont typeface="Arial" panose="020B0604020202020204" pitchFamily="34" charset="0"/>
              <a:buChar char="–"/>
              <a:defRPr sz="2000" kern="1200">
                <a:solidFill>
                  <a:schemeClr val="bg1">
                    <a:lumMod val="50000"/>
                  </a:schemeClr>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spcBef>
                <a:spcPct val="20000"/>
              </a:spcBef>
              <a:buClr>
                <a:schemeClr val="tx1">
                  <a:lumMod val="50000"/>
                  <a:lumOff val="50000"/>
                </a:schemeClr>
              </a:buClr>
              <a:buFont typeface="Arial" panose="020B0604020202020204" pitchFamily="34" charset="0"/>
              <a:buChar char="»"/>
              <a:defRPr sz="2000" kern="1200">
                <a:solidFill>
                  <a:schemeClr val="bg1">
                    <a:lumMod val="50000"/>
                  </a:schemeClr>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lgn="ctr">
              <a:buNone/>
            </a:pPr>
            <a:r>
              <a:rPr lang="en-GB" sz="1350" b="1"/>
              <a:t>Informal</a:t>
            </a:r>
            <a:endParaRPr lang="en-GB" sz="1350"/>
          </a:p>
        </p:txBody>
      </p:sp>
      <p:pic>
        <p:nvPicPr>
          <p:cNvPr id="15"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p:blipFill>
        <p:spPr bwMode="auto">
          <a:xfrm>
            <a:off x="5805487" y="1650688"/>
            <a:ext cx="1844136" cy="18421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3" name="Content Placeholder 5"/>
          <p:cNvSpPr txBox="1">
            <a:spLocks/>
          </p:cNvSpPr>
          <p:nvPr/>
        </p:nvSpPr>
        <p:spPr>
          <a:xfrm>
            <a:off x="4499992" y="2348175"/>
            <a:ext cx="1152128" cy="432000"/>
          </a:xfrm>
          <a:prstGeom prst="rect">
            <a:avLst/>
          </a:prstGeom>
        </p:spPr>
        <p:txBody>
          <a:bodyPr vert="horz" lIns="108000" tIns="72000" rIns="108000" bIns="72000" rtlCol="0" anchor="ctr" anchorCtr="0">
            <a:noAutofit/>
          </a:bodyPr>
          <a:lstStyle>
            <a:lvl1pPr marL="342900" indent="-342900" algn="l" defTabSz="914400" rtl="0" eaLnBrk="1" latinLnBrk="0" hangingPunct="1">
              <a:spcBef>
                <a:spcPts val="1200"/>
              </a:spcBef>
              <a:spcAft>
                <a:spcPts val="1000"/>
              </a:spcAft>
              <a:buClr>
                <a:schemeClr val="tx2"/>
              </a:buClr>
              <a:buFont typeface="Arial" panose="020B0604020202020204" pitchFamily="34" charset="0"/>
              <a:buChar char="•"/>
              <a:defRPr sz="2800" kern="1200">
                <a:solidFill>
                  <a:srgbClr val="58585A"/>
                </a:solidFill>
                <a:latin typeface="Arial" panose="020B0604020202020204" pitchFamily="34" charset="0"/>
                <a:ea typeface="+mn-ea"/>
                <a:cs typeface="Arial" panose="020B0604020202020204" pitchFamily="34" charset="0"/>
              </a:defRPr>
            </a:lvl1pPr>
            <a:lvl2pPr marL="742950" indent="-285750" algn="l" defTabSz="914400" rtl="0" eaLnBrk="1" latinLnBrk="0" hangingPunct="1">
              <a:spcBef>
                <a:spcPct val="20000"/>
              </a:spcBef>
              <a:buClr>
                <a:schemeClr val="tx1">
                  <a:lumMod val="50000"/>
                  <a:lumOff val="50000"/>
                </a:schemeClr>
              </a:buClr>
              <a:buFont typeface="Arial" panose="020B0604020202020204" pitchFamily="34" charset="0"/>
              <a:buChar char="–"/>
              <a:defRPr sz="2400" kern="1200">
                <a:solidFill>
                  <a:srgbClr val="58585A"/>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spcBef>
                <a:spcPct val="20000"/>
              </a:spcBef>
              <a:buClr>
                <a:schemeClr val="tx1">
                  <a:lumMod val="50000"/>
                  <a:lumOff val="50000"/>
                </a:schemeClr>
              </a:buClr>
              <a:buFont typeface="Arial" panose="020B0604020202020204" pitchFamily="34" charset="0"/>
              <a:buChar char="•"/>
              <a:defRPr sz="2200" kern="1200">
                <a:solidFill>
                  <a:srgbClr val="58585A"/>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spcBef>
                <a:spcPct val="20000"/>
              </a:spcBef>
              <a:buClr>
                <a:schemeClr val="tx1">
                  <a:lumMod val="50000"/>
                  <a:lumOff val="50000"/>
                </a:schemeClr>
              </a:buClr>
              <a:buFont typeface="Arial" panose="020B0604020202020204" pitchFamily="34" charset="0"/>
              <a:buChar char="–"/>
              <a:defRPr sz="2000" kern="1200">
                <a:solidFill>
                  <a:schemeClr val="bg1">
                    <a:lumMod val="50000"/>
                  </a:schemeClr>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spcBef>
                <a:spcPct val="20000"/>
              </a:spcBef>
              <a:buClr>
                <a:schemeClr val="tx1">
                  <a:lumMod val="50000"/>
                  <a:lumOff val="50000"/>
                </a:schemeClr>
              </a:buClr>
              <a:buFont typeface="Arial" panose="020B0604020202020204" pitchFamily="34" charset="0"/>
              <a:buChar char="»"/>
              <a:defRPr sz="2000" kern="1200">
                <a:solidFill>
                  <a:schemeClr val="bg1">
                    <a:lumMod val="50000"/>
                  </a:schemeClr>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lgn="ctr">
              <a:spcBef>
                <a:spcPts val="0"/>
              </a:spcBef>
              <a:spcAft>
                <a:spcPts val="0"/>
              </a:spcAft>
              <a:buNone/>
            </a:pPr>
            <a:r>
              <a:rPr lang="en-GB" sz="1350" b="1"/>
              <a:t>Quiet</a:t>
            </a:r>
          </a:p>
          <a:p>
            <a:pPr marL="0" indent="0" algn="ctr">
              <a:spcBef>
                <a:spcPts val="0"/>
              </a:spcBef>
              <a:spcAft>
                <a:spcPts val="0"/>
              </a:spcAft>
              <a:buNone/>
            </a:pPr>
            <a:r>
              <a:rPr lang="en-GB" sz="1050"/>
              <a:t>(think to speak)</a:t>
            </a:r>
          </a:p>
        </p:txBody>
      </p:sp>
      <p:sp>
        <p:nvSpPr>
          <p:cNvPr id="14" name="Content Placeholder 5"/>
          <p:cNvSpPr txBox="1">
            <a:spLocks/>
          </p:cNvSpPr>
          <p:nvPr/>
        </p:nvSpPr>
        <p:spPr>
          <a:xfrm>
            <a:off x="7802989" y="2348174"/>
            <a:ext cx="1152000" cy="432000"/>
          </a:xfrm>
          <a:prstGeom prst="rect">
            <a:avLst/>
          </a:prstGeom>
        </p:spPr>
        <p:txBody>
          <a:bodyPr vert="horz" lIns="108000" tIns="72000" rIns="108000" bIns="72000" rtlCol="0" anchor="ctr" anchorCtr="0">
            <a:noAutofit/>
          </a:bodyPr>
          <a:lstStyle>
            <a:lvl1pPr marL="342900" indent="-342900" algn="l" defTabSz="914400" rtl="0" eaLnBrk="1" latinLnBrk="0" hangingPunct="1">
              <a:spcBef>
                <a:spcPts val="1200"/>
              </a:spcBef>
              <a:spcAft>
                <a:spcPts val="1000"/>
              </a:spcAft>
              <a:buClr>
                <a:schemeClr val="tx2"/>
              </a:buClr>
              <a:buFont typeface="Arial" panose="020B0604020202020204" pitchFamily="34" charset="0"/>
              <a:buChar char="•"/>
              <a:defRPr sz="2800" kern="1200">
                <a:solidFill>
                  <a:srgbClr val="58585A"/>
                </a:solidFill>
                <a:latin typeface="Arial" panose="020B0604020202020204" pitchFamily="34" charset="0"/>
                <a:ea typeface="+mn-ea"/>
                <a:cs typeface="Arial" panose="020B0604020202020204" pitchFamily="34" charset="0"/>
              </a:defRPr>
            </a:lvl1pPr>
            <a:lvl2pPr marL="742950" indent="-285750" algn="l" defTabSz="914400" rtl="0" eaLnBrk="1" latinLnBrk="0" hangingPunct="1">
              <a:spcBef>
                <a:spcPct val="20000"/>
              </a:spcBef>
              <a:buClr>
                <a:schemeClr val="tx1">
                  <a:lumMod val="50000"/>
                  <a:lumOff val="50000"/>
                </a:schemeClr>
              </a:buClr>
              <a:buFont typeface="Arial" panose="020B0604020202020204" pitchFamily="34" charset="0"/>
              <a:buChar char="–"/>
              <a:defRPr sz="2400" kern="1200">
                <a:solidFill>
                  <a:srgbClr val="58585A"/>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spcBef>
                <a:spcPct val="20000"/>
              </a:spcBef>
              <a:buClr>
                <a:schemeClr val="tx1">
                  <a:lumMod val="50000"/>
                  <a:lumOff val="50000"/>
                </a:schemeClr>
              </a:buClr>
              <a:buFont typeface="Arial" panose="020B0604020202020204" pitchFamily="34" charset="0"/>
              <a:buChar char="•"/>
              <a:defRPr sz="2200" kern="1200">
                <a:solidFill>
                  <a:srgbClr val="58585A"/>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spcBef>
                <a:spcPct val="20000"/>
              </a:spcBef>
              <a:buClr>
                <a:schemeClr val="tx1">
                  <a:lumMod val="50000"/>
                  <a:lumOff val="50000"/>
                </a:schemeClr>
              </a:buClr>
              <a:buFont typeface="Arial" panose="020B0604020202020204" pitchFamily="34" charset="0"/>
              <a:buChar char="–"/>
              <a:defRPr sz="2000" kern="1200">
                <a:solidFill>
                  <a:schemeClr val="bg1">
                    <a:lumMod val="50000"/>
                  </a:schemeClr>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spcBef>
                <a:spcPct val="20000"/>
              </a:spcBef>
              <a:buClr>
                <a:schemeClr val="tx1">
                  <a:lumMod val="50000"/>
                  <a:lumOff val="50000"/>
                </a:schemeClr>
              </a:buClr>
              <a:buFont typeface="Arial" panose="020B0604020202020204" pitchFamily="34" charset="0"/>
              <a:buChar char="»"/>
              <a:defRPr sz="2000" kern="1200">
                <a:solidFill>
                  <a:schemeClr val="bg1">
                    <a:lumMod val="50000"/>
                  </a:schemeClr>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lgn="ctr">
              <a:spcBef>
                <a:spcPts val="0"/>
              </a:spcBef>
              <a:spcAft>
                <a:spcPts val="0"/>
              </a:spcAft>
              <a:buNone/>
            </a:pPr>
            <a:r>
              <a:rPr lang="en-GB" sz="1350" b="1"/>
              <a:t>Talkative</a:t>
            </a:r>
          </a:p>
          <a:p>
            <a:pPr marL="0" indent="0" algn="ctr">
              <a:spcBef>
                <a:spcPts val="0"/>
              </a:spcBef>
              <a:spcAft>
                <a:spcPts val="0"/>
              </a:spcAft>
              <a:buNone/>
            </a:pPr>
            <a:r>
              <a:rPr lang="en-GB" sz="1050"/>
              <a:t>(speak to think)</a:t>
            </a:r>
          </a:p>
        </p:txBody>
      </p:sp>
    </p:spTree>
    <p:extLst>
      <p:ext uri="{BB962C8B-B14F-4D97-AF65-F5344CB8AC3E}">
        <p14:creationId xmlns:p14="http://schemas.microsoft.com/office/powerpoint/2010/main" val="766800957"/>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B353A534-3EC4-4702-B6DC-BC9F03A6062B}"/>
              </a:ext>
            </a:extLst>
          </p:cNvPr>
          <p:cNvSpPr>
            <a:spLocks noGrp="1"/>
          </p:cNvSpPr>
          <p:nvPr>
            <p:ph type="title"/>
          </p:nvPr>
        </p:nvSpPr>
        <p:spPr/>
        <p:txBody>
          <a:bodyPr/>
          <a:lstStyle/>
          <a:p>
            <a:r>
              <a:rPr lang="en-US"/>
              <a:t>Watch My Back feedback exercise</a:t>
            </a:r>
            <a:endParaRPr lang="en-GB"/>
          </a:p>
        </p:txBody>
      </p:sp>
      <p:pic>
        <p:nvPicPr>
          <p:cNvPr id="16" name="Content Placeholder 4" descr="A picture containing room, drawing&#10;&#10;Description automatically generated">
            <a:extLst>
              <a:ext uri="{FF2B5EF4-FFF2-40B4-BE49-F238E27FC236}">
                <a16:creationId xmlns:a16="http://schemas.microsoft.com/office/drawing/2014/main" id="{4262A867-BD18-43DA-AD82-3DF36241D516}"/>
              </a:ext>
            </a:extLst>
          </p:cNvPr>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2870200" y="1112838"/>
            <a:ext cx="3403600" cy="3403600"/>
          </a:xfrm>
        </p:spPr>
      </p:pic>
      <p:sp>
        <p:nvSpPr>
          <p:cNvPr id="17" name="EG - Good Day">
            <a:extLst>
              <a:ext uri="{FF2B5EF4-FFF2-40B4-BE49-F238E27FC236}">
                <a16:creationId xmlns:a16="http://schemas.microsoft.com/office/drawing/2014/main" id="{1E8261A2-ED72-4497-84E1-344C2667F56C}"/>
              </a:ext>
            </a:extLst>
          </p:cNvPr>
          <p:cNvSpPr txBox="1">
            <a:spLocks noChangeArrowheads="1"/>
          </p:cNvSpPr>
          <p:nvPr/>
        </p:nvSpPr>
        <p:spPr bwMode="auto">
          <a:xfrm>
            <a:off x="3167803" y="1851670"/>
            <a:ext cx="1379387" cy="938719"/>
          </a:xfrm>
          <a:prstGeom prst="rect">
            <a:avLst/>
          </a:prstGeom>
          <a:noFill/>
          <a:ln w="25400">
            <a:noFill/>
            <a:miter lim="800000"/>
            <a:headEnd/>
            <a:tailEnd/>
          </a:ln>
          <a:effectLst/>
        </p:spPr>
        <p:txBody>
          <a:bodyPr anchor="t">
            <a:spAutoFit/>
          </a:bodyPr>
          <a:lstStyle/>
          <a:p>
            <a:pPr algn="r"/>
            <a:r>
              <a:rPr lang="en-GB" sz="1100" b="1">
                <a:solidFill>
                  <a:schemeClr val="bg1"/>
                </a:solidFill>
                <a:latin typeface="Arial" charset="0"/>
                <a:cs typeface="Times New Roman" pitchFamily="18" charset="0"/>
              </a:rPr>
              <a:t>Cautious</a:t>
            </a:r>
          </a:p>
          <a:p>
            <a:pPr algn="r"/>
            <a:r>
              <a:rPr lang="en-GB" sz="1100" b="1">
                <a:solidFill>
                  <a:schemeClr val="bg1"/>
                </a:solidFill>
                <a:latin typeface="Arial" charset="0"/>
                <a:cs typeface="Times New Roman" pitchFamily="18" charset="0"/>
              </a:rPr>
              <a:t>Precise</a:t>
            </a:r>
          </a:p>
          <a:p>
            <a:pPr algn="r"/>
            <a:r>
              <a:rPr lang="en-GB" sz="1100" b="1">
                <a:solidFill>
                  <a:schemeClr val="bg1"/>
                </a:solidFill>
                <a:latin typeface="Arial" charset="0"/>
                <a:cs typeface="Times New Roman" pitchFamily="18" charset="0"/>
              </a:rPr>
              <a:t>Deliberate</a:t>
            </a:r>
          </a:p>
          <a:p>
            <a:pPr algn="r"/>
            <a:r>
              <a:rPr lang="en-GB" sz="1100" b="1">
                <a:solidFill>
                  <a:schemeClr val="bg1"/>
                </a:solidFill>
                <a:latin typeface="Arial" charset="0"/>
                <a:cs typeface="Times New Roman" pitchFamily="18" charset="0"/>
              </a:rPr>
              <a:t>Questioning</a:t>
            </a:r>
          </a:p>
          <a:p>
            <a:pPr algn="r"/>
            <a:r>
              <a:rPr lang="en-GB" sz="1100" b="1">
                <a:solidFill>
                  <a:schemeClr val="bg1"/>
                </a:solidFill>
                <a:latin typeface="Arial" charset="0"/>
                <a:cs typeface="Times New Roman" pitchFamily="18" charset="0"/>
              </a:rPr>
              <a:t>Formal</a:t>
            </a:r>
            <a:endParaRPr lang="en-GB" sz="1100">
              <a:solidFill>
                <a:schemeClr val="bg1"/>
              </a:solidFill>
              <a:latin typeface="Book Antiqua" pitchFamily="18" charset="0"/>
              <a:cs typeface="Times New Roman" pitchFamily="18" charset="0"/>
            </a:endParaRPr>
          </a:p>
        </p:txBody>
      </p:sp>
      <p:sp>
        <p:nvSpPr>
          <p:cNvPr id="18" name="EG - Good Day">
            <a:extLst>
              <a:ext uri="{FF2B5EF4-FFF2-40B4-BE49-F238E27FC236}">
                <a16:creationId xmlns:a16="http://schemas.microsoft.com/office/drawing/2014/main" id="{FFFB9788-06D7-44F9-9E1F-71567B5AFAFA}"/>
              </a:ext>
            </a:extLst>
          </p:cNvPr>
          <p:cNvSpPr txBox="1">
            <a:spLocks noChangeArrowheads="1"/>
          </p:cNvSpPr>
          <p:nvPr/>
        </p:nvSpPr>
        <p:spPr bwMode="auto">
          <a:xfrm>
            <a:off x="3145394" y="2859782"/>
            <a:ext cx="1379387" cy="938719"/>
          </a:xfrm>
          <a:prstGeom prst="rect">
            <a:avLst/>
          </a:prstGeom>
          <a:noFill/>
          <a:ln w="25400">
            <a:noFill/>
            <a:miter lim="800000"/>
            <a:headEnd/>
            <a:tailEnd/>
          </a:ln>
          <a:effectLst/>
        </p:spPr>
        <p:txBody>
          <a:bodyPr anchor="t">
            <a:spAutoFit/>
          </a:bodyPr>
          <a:lstStyle/>
          <a:p>
            <a:pPr algn="r"/>
            <a:r>
              <a:rPr lang="en-GB" sz="1100" b="1">
                <a:solidFill>
                  <a:schemeClr val="bg1"/>
                </a:solidFill>
                <a:latin typeface="Arial" charset="0"/>
                <a:cs typeface="Times New Roman" pitchFamily="18" charset="0"/>
              </a:rPr>
              <a:t>Caring</a:t>
            </a:r>
          </a:p>
          <a:p>
            <a:pPr algn="r"/>
            <a:r>
              <a:rPr lang="en-GB" sz="1100" b="1">
                <a:solidFill>
                  <a:schemeClr val="bg1"/>
                </a:solidFill>
                <a:latin typeface="Arial" charset="0"/>
                <a:cs typeface="Times New Roman" pitchFamily="18" charset="0"/>
              </a:rPr>
              <a:t>Encouraging</a:t>
            </a:r>
          </a:p>
          <a:p>
            <a:pPr algn="r"/>
            <a:r>
              <a:rPr lang="en-GB" sz="1100" b="1">
                <a:solidFill>
                  <a:schemeClr val="bg1"/>
                </a:solidFill>
                <a:latin typeface="Arial" charset="0"/>
                <a:cs typeface="Times New Roman" pitchFamily="18" charset="0"/>
              </a:rPr>
              <a:t>Sharing</a:t>
            </a:r>
          </a:p>
          <a:p>
            <a:pPr algn="r"/>
            <a:r>
              <a:rPr lang="en-GB" sz="1100" b="1">
                <a:solidFill>
                  <a:schemeClr val="bg1"/>
                </a:solidFill>
                <a:latin typeface="Arial" charset="0"/>
                <a:cs typeface="Times New Roman" pitchFamily="18" charset="0"/>
              </a:rPr>
              <a:t>Patient</a:t>
            </a:r>
          </a:p>
          <a:p>
            <a:pPr algn="r"/>
            <a:r>
              <a:rPr lang="en-GB" sz="1100" b="1">
                <a:solidFill>
                  <a:schemeClr val="bg1"/>
                </a:solidFill>
                <a:latin typeface="Arial" charset="0"/>
                <a:cs typeface="Times New Roman" pitchFamily="18" charset="0"/>
              </a:rPr>
              <a:t>Relaxed</a:t>
            </a:r>
            <a:endParaRPr lang="en-GB" sz="1100">
              <a:solidFill>
                <a:schemeClr val="bg1"/>
              </a:solidFill>
              <a:latin typeface="Book Antiqua" pitchFamily="18" charset="0"/>
              <a:cs typeface="Times New Roman" pitchFamily="18" charset="0"/>
            </a:endParaRPr>
          </a:p>
        </p:txBody>
      </p:sp>
      <p:sp>
        <p:nvSpPr>
          <p:cNvPr id="19" name="EG - Good Day">
            <a:extLst>
              <a:ext uri="{FF2B5EF4-FFF2-40B4-BE49-F238E27FC236}">
                <a16:creationId xmlns:a16="http://schemas.microsoft.com/office/drawing/2014/main" id="{57DABEC2-F76F-47AF-A39C-B5852B57C47C}"/>
              </a:ext>
            </a:extLst>
          </p:cNvPr>
          <p:cNvSpPr txBox="1">
            <a:spLocks noChangeArrowheads="1"/>
          </p:cNvSpPr>
          <p:nvPr/>
        </p:nvSpPr>
        <p:spPr bwMode="auto">
          <a:xfrm>
            <a:off x="4619221" y="2859782"/>
            <a:ext cx="1379387" cy="938719"/>
          </a:xfrm>
          <a:prstGeom prst="rect">
            <a:avLst/>
          </a:prstGeom>
          <a:noFill/>
          <a:ln w="25400">
            <a:noFill/>
            <a:miter lim="800000"/>
            <a:headEnd/>
            <a:tailEnd/>
          </a:ln>
          <a:effectLst/>
        </p:spPr>
        <p:txBody>
          <a:bodyPr anchor="t">
            <a:spAutoFit/>
          </a:bodyPr>
          <a:lstStyle/>
          <a:p>
            <a:r>
              <a:rPr lang="en-GB" sz="1100" b="1">
                <a:latin typeface="Arial" charset="0"/>
                <a:cs typeface="Times New Roman" pitchFamily="18" charset="0"/>
              </a:rPr>
              <a:t>Sociable</a:t>
            </a:r>
          </a:p>
          <a:p>
            <a:r>
              <a:rPr lang="en-GB" sz="1100" b="1">
                <a:latin typeface="Arial" charset="0"/>
                <a:cs typeface="Times New Roman" pitchFamily="18" charset="0"/>
              </a:rPr>
              <a:t>Dynamic</a:t>
            </a:r>
          </a:p>
          <a:p>
            <a:r>
              <a:rPr lang="en-GB" sz="1100" b="1">
                <a:latin typeface="Arial" charset="0"/>
                <a:cs typeface="Times New Roman" pitchFamily="18" charset="0"/>
              </a:rPr>
              <a:t>Demonstrative</a:t>
            </a:r>
          </a:p>
          <a:p>
            <a:r>
              <a:rPr lang="en-GB" sz="1100" b="1">
                <a:latin typeface="Arial" charset="0"/>
                <a:cs typeface="Times New Roman" pitchFamily="18" charset="0"/>
              </a:rPr>
              <a:t>Enthusiastic</a:t>
            </a:r>
          </a:p>
          <a:p>
            <a:r>
              <a:rPr lang="en-GB" sz="1100" b="1">
                <a:latin typeface="Arial" charset="0"/>
                <a:cs typeface="Times New Roman" pitchFamily="18" charset="0"/>
              </a:rPr>
              <a:t>Persuasive</a:t>
            </a:r>
            <a:endParaRPr lang="en-GB" sz="1100">
              <a:latin typeface="Book Antiqua" pitchFamily="18" charset="0"/>
              <a:cs typeface="Times New Roman" pitchFamily="18" charset="0"/>
            </a:endParaRPr>
          </a:p>
        </p:txBody>
      </p:sp>
      <p:sp>
        <p:nvSpPr>
          <p:cNvPr id="20" name="EG - Good Day">
            <a:extLst>
              <a:ext uri="{FF2B5EF4-FFF2-40B4-BE49-F238E27FC236}">
                <a16:creationId xmlns:a16="http://schemas.microsoft.com/office/drawing/2014/main" id="{5F8BF5E4-9A51-40EB-88F5-871155993C94}"/>
              </a:ext>
            </a:extLst>
          </p:cNvPr>
          <p:cNvSpPr txBox="1">
            <a:spLocks noChangeArrowheads="1"/>
          </p:cNvSpPr>
          <p:nvPr/>
        </p:nvSpPr>
        <p:spPr bwMode="auto">
          <a:xfrm>
            <a:off x="4572728" y="1847221"/>
            <a:ext cx="1379387" cy="938719"/>
          </a:xfrm>
          <a:prstGeom prst="rect">
            <a:avLst/>
          </a:prstGeom>
          <a:noFill/>
          <a:ln w="25400">
            <a:noFill/>
            <a:miter lim="800000"/>
            <a:headEnd/>
            <a:tailEnd/>
          </a:ln>
          <a:effectLst/>
        </p:spPr>
        <p:txBody>
          <a:bodyPr anchor="t">
            <a:spAutoFit/>
          </a:bodyPr>
          <a:lstStyle/>
          <a:p>
            <a:pPr algn="l"/>
            <a:r>
              <a:rPr lang="en-GB" sz="1100" b="1">
                <a:solidFill>
                  <a:schemeClr val="bg1"/>
                </a:solidFill>
                <a:latin typeface="Arial" charset="0"/>
                <a:cs typeface="Times New Roman" pitchFamily="18" charset="0"/>
              </a:rPr>
              <a:t>Competitive</a:t>
            </a:r>
          </a:p>
          <a:p>
            <a:pPr algn="l"/>
            <a:r>
              <a:rPr lang="en-GB" sz="1100" b="1">
                <a:solidFill>
                  <a:schemeClr val="bg1"/>
                </a:solidFill>
                <a:latin typeface="Arial" charset="0"/>
                <a:cs typeface="Times New Roman" pitchFamily="18" charset="0"/>
              </a:rPr>
              <a:t>Demanding</a:t>
            </a:r>
          </a:p>
          <a:p>
            <a:pPr algn="l"/>
            <a:r>
              <a:rPr lang="en-GB" sz="1100" b="1">
                <a:solidFill>
                  <a:schemeClr val="bg1"/>
                </a:solidFill>
                <a:latin typeface="Arial" charset="0"/>
                <a:cs typeface="Times New Roman" pitchFamily="18" charset="0"/>
              </a:rPr>
              <a:t>Determined</a:t>
            </a:r>
          </a:p>
          <a:p>
            <a:pPr algn="l"/>
            <a:r>
              <a:rPr lang="en-GB" sz="1100" b="1">
                <a:solidFill>
                  <a:schemeClr val="bg1"/>
                </a:solidFill>
                <a:latin typeface="Arial" charset="0"/>
                <a:cs typeface="Times New Roman" pitchFamily="18" charset="0"/>
              </a:rPr>
              <a:t>Strong-willed</a:t>
            </a:r>
          </a:p>
          <a:p>
            <a:pPr algn="l"/>
            <a:r>
              <a:rPr lang="en-GB" sz="1100" b="1">
                <a:solidFill>
                  <a:schemeClr val="bg1"/>
                </a:solidFill>
                <a:latin typeface="Arial" charset="0"/>
                <a:cs typeface="Times New Roman" pitchFamily="18" charset="0"/>
              </a:rPr>
              <a:t>Purposeful</a:t>
            </a:r>
            <a:endParaRPr lang="en-GB" sz="1100">
              <a:solidFill>
                <a:schemeClr val="bg1"/>
              </a:solidFill>
              <a:latin typeface="Book Antiqua" pitchFamily="18" charset="0"/>
              <a:cs typeface="Times New Roman" pitchFamily="18" charset="0"/>
            </a:endParaRPr>
          </a:p>
        </p:txBody>
      </p:sp>
    </p:spTree>
    <p:extLst>
      <p:ext uri="{BB962C8B-B14F-4D97-AF65-F5344CB8AC3E}">
        <p14:creationId xmlns:p14="http://schemas.microsoft.com/office/powerpoint/2010/main" val="2997005891"/>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9A3ECD06-2EF5-44B6-8F88-B1B82BED461E}"/>
              </a:ext>
            </a:extLst>
          </p:cNvPr>
          <p:cNvSpPr>
            <a:spLocks noGrp="1"/>
          </p:cNvSpPr>
          <p:nvPr>
            <p:ph idx="1"/>
          </p:nvPr>
        </p:nvSpPr>
        <p:spPr/>
        <p:txBody>
          <a:bodyPr/>
          <a:lstStyle/>
          <a:p>
            <a:pPr marL="0" indent="0">
              <a:buNone/>
            </a:pPr>
            <a:r>
              <a:rPr lang="en-GB">
                <a:latin typeface="Segoe Print" panose="02000600000000000000" pitchFamily="2" charset="0"/>
              </a:rPr>
              <a:t>Email communications</a:t>
            </a:r>
          </a:p>
          <a:p>
            <a:pPr marL="0" indent="0">
              <a:buNone/>
            </a:pPr>
            <a:r>
              <a:rPr lang="en-GB" sz="2400"/>
              <a:t>What clues might indicate </a:t>
            </a:r>
            <a:br>
              <a:rPr lang="en-GB" sz="2400"/>
            </a:br>
            <a:r>
              <a:rPr lang="en-GB" sz="2400"/>
              <a:t>the sender’s style?</a:t>
            </a:r>
          </a:p>
        </p:txBody>
      </p:sp>
      <p:sp>
        <p:nvSpPr>
          <p:cNvPr id="5" name="Title 4">
            <a:extLst>
              <a:ext uri="{FF2B5EF4-FFF2-40B4-BE49-F238E27FC236}">
                <a16:creationId xmlns:a16="http://schemas.microsoft.com/office/drawing/2014/main" id="{82B4AB95-5DE9-4EB5-9BFF-156A243CDF90}"/>
              </a:ext>
            </a:extLst>
          </p:cNvPr>
          <p:cNvSpPr>
            <a:spLocks noGrp="1"/>
          </p:cNvSpPr>
          <p:nvPr>
            <p:ph type="title"/>
          </p:nvPr>
        </p:nvSpPr>
        <p:spPr/>
        <p:txBody>
          <a:bodyPr/>
          <a:lstStyle/>
          <a:p>
            <a:r>
              <a:rPr lang="en-GB"/>
              <a:t>Be the detective …</a:t>
            </a:r>
          </a:p>
        </p:txBody>
      </p:sp>
      <p:pic>
        <p:nvPicPr>
          <p:cNvPr id="8" name="Graphic 7">
            <a:extLst>
              <a:ext uri="{FF2B5EF4-FFF2-40B4-BE49-F238E27FC236}">
                <a16:creationId xmlns:a16="http://schemas.microsoft.com/office/drawing/2014/main" id="{DC690706-988E-4D4C-B820-1299A6080FD4}"/>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5436096" y="1852136"/>
            <a:ext cx="3468142" cy="2741872"/>
          </a:xfrm>
          <a:prstGeom prst="rect">
            <a:avLst/>
          </a:prstGeom>
        </p:spPr>
      </p:pic>
    </p:spTree>
    <p:extLst>
      <p:ext uri="{BB962C8B-B14F-4D97-AF65-F5344CB8AC3E}">
        <p14:creationId xmlns:p14="http://schemas.microsoft.com/office/powerpoint/2010/main" val="829803827"/>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5" name="Graphic 4">
            <a:extLst>
              <a:ext uri="{FF2B5EF4-FFF2-40B4-BE49-F238E27FC236}">
                <a16:creationId xmlns:a16="http://schemas.microsoft.com/office/drawing/2014/main" id="{12D23ED0-BA10-4D2B-A889-701CED5EDBA3}"/>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31572" y="411510"/>
            <a:ext cx="7728859" cy="4347483"/>
          </a:xfrm>
          <a:prstGeom prst="rect">
            <a:avLst/>
          </a:prstGeom>
          <a:effectLst>
            <a:outerShdw blurRad="50800" dist="38100" dir="2700000" algn="tl" rotWithShape="0">
              <a:prstClr val="black">
                <a:alpha val="20000"/>
              </a:prstClr>
            </a:outerShdw>
          </a:effectLst>
        </p:spPr>
      </p:pic>
      <p:sp>
        <p:nvSpPr>
          <p:cNvPr id="7" name="Text Box 5"/>
          <p:cNvSpPr txBox="1">
            <a:spLocks noChangeArrowheads="1"/>
          </p:cNvSpPr>
          <p:nvPr/>
        </p:nvSpPr>
        <p:spPr bwMode="auto">
          <a:xfrm>
            <a:off x="1277869" y="1491630"/>
            <a:ext cx="6966539" cy="2585323"/>
          </a:xfrm>
          <a:prstGeom prst="rect">
            <a:avLst/>
          </a:prstGeom>
          <a:noFill/>
          <a:ln w="12700">
            <a:noFill/>
            <a:miter lim="800000"/>
            <a:headEnd/>
            <a:tailEnd/>
          </a:ln>
        </p:spPr>
        <p:txBody>
          <a:bodyPr wrap="square">
            <a:spAutoFit/>
          </a:bodyPr>
          <a:lstStyle/>
          <a:p>
            <a:r>
              <a:rPr lang="en-US" sz="1300">
                <a:solidFill>
                  <a:srgbClr val="58585A"/>
                </a:solidFill>
                <a:latin typeface="Arial" panose="020B0604020202020204" pitchFamily="34" charset="0"/>
                <a:cs typeface="Arial" panose="020B0604020202020204" pitchFamily="34" charset="0"/>
              </a:rPr>
              <a:t>GANG!</a:t>
            </a:r>
          </a:p>
          <a:p>
            <a:endParaRPr lang="en-US" sz="1300">
              <a:solidFill>
                <a:srgbClr val="58585A"/>
              </a:solidFill>
              <a:latin typeface="Arial" panose="020B0604020202020204" pitchFamily="34" charset="0"/>
              <a:cs typeface="Arial" panose="020B0604020202020204" pitchFamily="34" charset="0"/>
            </a:endParaRPr>
          </a:p>
          <a:p>
            <a:r>
              <a:rPr lang="en-US" sz="1300">
                <a:solidFill>
                  <a:srgbClr val="58585A"/>
                </a:solidFill>
                <a:latin typeface="Arial" panose="020B0604020202020204" pitchFamily="34" charset="0"/>
                <a:cs typeface="Arial" panose="020B0604020202020204" pitchFamily="34" charset="0"/>
              </a:rPr>
              <a:t>We did it! I was picked to represent our team for the Japan Manufacturing Excellence Exchange Programme. Wish you could all go with me; we’d have a great time!  </a:t>
            </a:r>
          </a:p>
          <a:p>
            <a:endParaRPr lang="en-US" sz="1300">
              <a:solidFill>
                <a:srgbClr val="58585A"/>
              </a:solidFill>
              <a:latin typeface="Arial" panose="020B0604020202020204" pitchFamily="34" charset="0"/>
              <a:cs typeface="Arial" panose="020B0604020202020204" pitchFamily="34" charset="0"/>
            </a:endParaRPr>
          </a:p>
          <a:p>
            <a:r>
              <a:rPr lang="en-US" sz="1300">
                <a:solidFill>
                  <a:srgbClr val="58585A"/>
                </a:solidFill>
                <a:latin typeface="Arial" panose="020B0604020202020204" pitchFamily="34" charset="0"/>
                <a:cs typeface="Arial" panose="020B0604020202020204" pitchFamily="34" charset="0"/>
              </a:rPr>
              <a:t>I’ll be leaving at the end of March and will be gone for two weeks.</a:t>
            </a:r>
          </a:p>
          <a:p>
            <a:endParaRPr lang="en-US" sz="1300">
              <a:solidFill>
                <a:srgbClr val="58585A"/>
              </a:solidFill>
              <a:latin typeface="Arial" panose="020B0604020202020204" pitchFamily="34" charset="0"/>
              <a:cs typeface="Arial" panose="020B0604020202020204" pitchFamily="34" charset="0"/>
            </a:endParaRPr>
          </a:p>
          <a:p>
            <a:r>
              <a:rPr lang="en-US" sz="1300">
                <a:solidFill>
                  <a:srgbClr val="58585A"/>
                </a:solidFill>
                <a:latin typeface="Arial" panose="020B0604020202020204" pitchFamily="34" charset="0"/>
                <a:cs typeface="Arial" panose="020B0604020202020204" pitchFamily="34" charset="0"/>
              </a:rPr>
              <a:t>Wish me luck! </a:t>
            </a:r>
          </a:p>
          <a:p>
            <a:endParaRPr lang="en-US" sz="1300">
              <a:solidFill>
                <a:srgbClr val="58585A"/>
              </a:solidFill>
              <a:latin typeface="Arial" panose="020B0604020202020204" pitchFamily="34" charset="0"/>
              <a:cs typeface="Arial" panose="020B0604020202020204" pitchFamily="34" charset="0"/>
            </a:endParaRPr>
          </a:p>
          <a:p>
            <a:r>
              <a:rPr lang="en-US" sz="1400" b="1">
                <a:solidFill>
                  <a:schemeClr val="accent2"/>
                </a:solidFill>
                <a:latin typeface="Arial" panose="020B0604020202020204" pitchFamily="34" charset="0"/>
                <a:cs typeface="Arial" panose="020B0604020202020204" pitchFamily="34" charset="0"/>
              </a:rPr>
              <a:t>Preference for Sunshine Yellow energy</a:t>
            </a:r>
          </a:p>
          <a:p>
            <a:endParaRPr lang="en-US" sz="1300" b="1">
              <a:solidFill>
                <a:srgbClr val="58585A"/>
              </a:solidFill>
              <a:latin typeface="Arial" panose="020B0604020202020204" pitchFamily="34" charset="0"/>
              <a:cs typeface="Arial" panose="020B0604020202020204" pitchFamily="34" charset="0"/>
            </a:endParaRPr>
          </a:p>
          <a:p>
            <a:r>
              <a:rPr lang="en-US" sz="1300">
                <a:solidFill>
                  <a:srgbClr val="58585A"/>
                </a:solidFill>
                <a:latin typeface="Arial" panose="020B0604020202020204" pitchFamily="34" charset="0"/>
                <a:cs typeface="Arial" panose="020B0604020202020204" pitchFamily="34" charset="0"/>
              </a:rPr>
              <a:t>P.S. If you want me to ask them anything while I am there, send me the stuff before I go.</a:t>
            </a:r>
          </a:p>
        </p:txBody>
      </p:sp>
      <p:sp>
        <p:nvSpPr>
          <p:cNvPr id="6" name="Text Box 4"/>
          <p:cNvSpPr txBox="1">
            <a:spLocks noChangeArrowheads="1"/>
          </p:cNvSpPr>
          <p:nvPr/>
        </p:nvSpPr>
        <p:spPr bwMode="auto">
          <a:xfrm>
            <a:off x="1214460" y="927963"/>
            <a:ext cx="1512168" cy="204991"/>
          </a:xfrm>
          <a:prstGeom prst="rect">
            <a:avLst/>
          </a:prstGeom>
          <a:noFill/>
          <a:ln w="12700">
            <a:noFill/>
            <a:miter lim="800000"/>
            <a:headEnd/>
            <a:tailEnd/>
          </a:ln>
        </p:spPr>
        <p:txBody>
          <a:bodyPr wrap="none" lIns="108000" tIns="36000" rIns="108000" bIns="36000" anchor="ctr" anchorCtr="0">
            <a:noAutofit/>
          </a:bodyPr>
          <a:lstStyle/>
          <a:p>
            <a:r>
              <a:rPr lang="en-US" sz="1200">
                <a:solidFill>
                  <a:srgbClr val="58585A"/>
                </a:solidFill>
                <a:latin typeface="Arial" panose="020B0604020202020204" pitchFamily="34" charset="0"/>
                <a:cs typeface="Arial" panose="020B0604020202020204" pitchFamily="34" charset="0"/>
              </a:rPr>
              <a:t>TRIP!!!</a:t>
            </a:r>
          </a:p>
        </p:txBody>
      </p:sp>
    </p:spTree>
    <p:extLst>
      <p:ext uri="{BB962C8B-B14F-4D97-AF65-F5344CB8AC3E}">
        <p14:creationId xmlns:p14="http://schemas.microsoft.com/office/powerpoint/2010/main" val="6425447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5" name="Graphic 4">
            <a:extLst>
              <a:ext uri="{FF2B5EF4-FFF2-40B4-BE49-F238E27FC236}">
                <a16:creationId xmlns:a16="http://schemas.microsoft.com/office/drawing/2014/main" id="{BA6B24C7-1FCC-4A9F-9BE8-20EAB9D4561E}"/>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31572" y="411510"/>
            <a:ext cx="7728859" cy="4347483"/>
          </a:xfrm>
          <a:prstGeom prst="rect">
            <a:avLst/>
          </a:prstGeom>
          <a:effectLst>
            <a:outerShdw blurRad="50800" dist="38100" dir="2700000" algn="tl" rotWithShape="0">
              <a:prstClr val="black">
                <a:alpha val="20000"/>
              </a:prstClr>
            </a:outerShdw>
          </a:effectLst>
        </p:spPr>
      </p:pic>
      <p:sp>
        <p:nvSpPr>
          <p:cNvPr id="6" name="Text Box 4"/>
          <p:cNvSpPr txBox="1">
            <a:spLocks noChangeArrowheads="1"/>
          </p:cNvSpPr>
          <p:nvPr/>
        </p:nvSpPr>
        <p:spPr bwMode="auto">
          <a:xfrm>
            <a:off x="1247269" y="907948"/>
            <a:ext cx="4941224" cy="235909"/>
          </a:xfrm>
          <a:prstGeom prst="rect">
            <a:avLst/>
          </a:prstGeom>
          <a:noFill/>
          <a:ln w="12700">
            <a:noFill/>
            <a:miter lim="800000"/>
            <a:headEnd/>
            <a:tailEnd/>
          </a:ln>
        </p:spPr>
        <p:txBody>
          <a:bodyPr wrap="none" tIns="36000" bIns="36000">
            <a:noAutofit/>
          </a:bodyPr>
          <a:lstStyle/>
          <a:p>
            <a:r>
              <a:rPr lang="en-GB" sz="1200">
                <a:solidFill>
                  <a:srgbClr val="58585A"/>
                </a:solidFill>
                <a:latin typeface="Arial" panose="020B0604020202020204" pitchFamily="34" charset="0"/>
                <a:cs typeface="Arial" panose="020B0604020202020204" pitchFamily="34" charset="0"/>
              </a:rPr>
              <a:t>Japan Manufacturing Excellence Exchange Programme Trip</a:t>
            </a:r>
          </a:p>
        </p:txBody>
      </p:sp>
      <p:sp>
        <p:nvSpPr>
          <p:cNvPr id="4" name="Text Box 5"/>
          <p:cNvSpPr txBox="1">
            <a:spLocks noChangeArrowheads="1"/>
          </p:cNvSpPr>
          <p:nvPr/>
        </p:nvSpPr>
        <p:spPr bwMode="auto">
          <a:xfrm>
            <a:off x="1331640" y="1275606"/>
            <a:ext cx="6984776" cy="3093154"/>
          </a:xfrm>
          <a:prstGeom prst="rect">
            <a:avLst/>
          </a:prstGeom>
          <a:noFill/>
          <a:ln w="12700">
            <a:noFill/>
            <a:miter lim="800000"/>
            <a:headEnd/>
            <a:tailEnd/>
          </a:ln>
        </p:spPr>
        <p:txBody>
          <a:bodyPr wrap="square">
            <a:spAutoFit/>
          </a:bodyPr>
          <a:lstStyle/>
          <a:p>
            <a:r>
              <a:rPr lang="en-US" sz="1300">
                <a:solidFill>
                  <a:srgbClr val="58585A"/>
                </a:solidFill>
                <a:latin typeface="Arial" panose="020B0604020202020204" pitchFamily="34" charset="0"/>
                <a:cs typeface="Arial" panose="020B0604020202020204" pitchFamily="34" charset="0"/>
              </a:rPr>
              <a:t>The undersigned will be departing from MSP International Airport at 0830, Monday, March 26, for Tokyo, Japan to participate in the Manufacturing Excellence Exchange Programme. </a:t>
            </a:r>
            <a:br>
              <a:rPr lang="en-US" sz="1300">
                <a:solidFill>
                  <a:srgbClr val="58585A"/>
                </a:solidFill>
                <a:latin typeface="Arial" panose="020B0604020202020204" pitchFamily="34" charset="0"/>
                <a:cs typeface="Arial" panose="020B0604020202020204" pitchFamily="34" charset="0"/>
              </a:rPr>
            </a:br>
            <a:r>
              <a:rPr lang="en-US" sz="1300">
                <a:solidFill>
                  <a:srgbClr val="58585A"/>
                </a:solidFill>
                <a:latin typeface="Arial" panose="020B0604020202020204" pitchFamily="34" charset="0"/>
                <a:cs typeface="Arial" panose="020B0604020202020204" pitchFamily="34" charset="0"/>
              </a:rPr>
              <a:t>I will be visiting Toyota, Mitsubishi, Nissan, and Panasonic over an 11-day period.</a:t>
            </a:r>
          </a:p>
          <a:p>
            <a:endParaRPr lang="en-US" sz="1300">
              <a:solidFill>
                <a:srgbClr val="58585A"/>
              </a:solidFill>
              <a:latin typeface="Arial" panose="020B0604020202020204" pitchFamily="34" charset="0"/>
              <a:cs typeface="Arial" panose="020B0604020202020204" pitchFamily="34" charset="0"/>
            </a:endParaRPr>
          </a:p>
          <a:p>
            <a:r>
              <a:rPr lang="en-US" sz="1300">
                <a:solidFill>
                  <a:srgbClr val="58585A"/>
                </a:solidFill>
                <a:latin typeface="Arial" panose="020B0604020202020204" pitchFamily="34" charset="0"/>
                <a:cs typeface="Arial" panose="020B0604020202020204" pitchFamily="34" charset="0"/>
              </a:rPr>
              <a:t>Please familiarise yourselves with these companies and forward your detailed questions about their processes and operation to me by March 10 so I can compile and organise them prior to my trip.</a:t>
            </a:r>
          </a:p>
          <a:p>
            <a:endParaRPr lang="en-US" sz="1300">
              <a:solidFill>
                <a:srgbClr val="58585A"/>
              </a:solidFill>
              <a:latin typeface="Arial" panose="020B0604020202020204" pitchFamily="34" charset="0"/>
              <a:cs typeface="Arial" panose="020B0604020202020204" pitchFamily="34" charset="0"/>
            </a:endParaRPr>
          </a:p>
          <a:p>
            <a:r>
              <a:rPr lang="en-US" sz="1300">
                <a:solidFill>
                  <a:srgbClr val="58585A"/>
                </a:solidFill>
                <a:latin typeface="Arial" panose="020B0604020202020204" pitchFamily="34" charset="0"/>
                <a:cs typeface="Arial" panose="020B0604020202020204" pitchFamily="34" charset="0"/>
              </a:rPr>
              <a:t>A debrief will be held on April 12 at 1400 to review all aspects and learning from the trip.</a:t>
            </a:r>
          </a:p>
          <a:p>
            <a:endParaRPr lang="en-US" sz="1300">
              <a:solidFill>
                <a:srgbClr val="58585A"/>
              </a:solidFill>
              <a:latin typeface="Arial" panose="020B0604020202020204" pitchFamily="34" charset="0"/>
              <a:cs typeface="Arial" panose="020B0604020202020204" pitchFamily="34" charset="0"/>
            </a:endParaRPr>
          </a:p>
          <a:p>
            <a:r>
              <a:rPr lang="en-US" sz="1300">
                <a:solidFill>
                  <a:srgbClr val="58585A"/>
                </a:solidFill>
                <a:latin typeface="Arial" panose="020B0604020202020204" pitchFamily="34" charset="0"/>
                <a:cs typeface="Arial" panose="020B0604020202020204" pitchFamily="34" charset="0"/>
              </a:rPr>
              <a:t>While I am gone Dave Smith will be in charge of the group.</a:t>
            </a:r>
          </a:p>
          <a:p>
            <a:endParaRPr lang="en-US" sz="1300">
              <a:solidFill>
                <a:srgbClr val="58585A"/>
              </a:solidFill>
              <a:latin typeface="Arial" panose="020B0604020202020204" pitchFamily="34" charset="0"/>
              <a:cs typeface="Arial" panose="020B0604020202020204" pitchFamily="34" charset="0"/>
            </a:endParaRPr>
          </a:p>
          <a:p>
            <a:r>
              <a:rPr lang="en-US" sz="1300">
                <a:solidFill>
                  <a:srgbClr val="58585A"/>
                </a:solidFill>
                <a:latin typeface="Arial" panose="020B0604020202020204" pitchFamily="34" charset="0"/>
                <a:cs typeface="Arial" panose="020B0604020202020204" pitchFamily="34" charset="0"/>
              </a:rPr>
              <a:t>Sincerely,</a:t>
            </a:r>
          </a:p>
          <a:p>
            <a:endParaRPr lang="en-US" sz="1300">
              <a:solidFill>
                <a:srgbClr val="58585A"/>
              </a:solidFill>
              <a:latin typeface="Arial" panose="020B0604020202020204" pitchFamily="34" charset="0"/>
              <a:cs typeface="Arial" panose="020B0604020202020204" pitchFamily="34" charset="0"/>
            </a:endParaRPr>
          </a:p>
          <a:p>
            <a:r>
              <a:rPr lang="en-US" sz="1400" b="1">
                <a:solidFill>
                  <a:schemeClr val="accent4"/>
                </a:solidFill>
                <a:latin typeface="Arial" panose="020B0604020202020204" pitchFamily="34" charset="0"/>
                <a:cs typeface="Arial" panose="020B0604020202020204" pitchFamily="34" charset="0"/>
              </a:rPr>
              <a:t>Preference for Cool Blue energy</a:t>
            </a:r>
            <a:endParaRPr lang="en-US" sz="1400">
              <a:solidFill>
                <a:schemeClr val="accent4"/>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74903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4" name="Graphic 3">
            <a:extLst>
              <a:ext uri="{FF2B5EF4-FFF2-40B4-BE49-F238E27FC236}">
                <a16:creationId xmlns:a16="http://schemas.microsoft.com/office/drawing/2014/main" id="{AD132154-8682-42DB-8ED8-75FD9BE7A815}"/>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31572" y="411510"/>
            <a:ext cx="7728859" cy="4347483"/>
          </a:xfrm>
          <a:prstGeom prst="rect">
            <a:avLst/>
          </a:prstGeom>
          <a:effectLst>
            <a:outerShdw blurRad="50800" dist="38100" dir="2700000" algn="tl" rotWithShape="0">
              <a:prstClr val="black">
                <a:alpha val="20000"/>
              </a:prstClr>
            </a:outerShdw>
          </a:effectLst>
        </p:spPr>
      </p:pic>
      <p:sp>
        <p:nvSpPr>
          <p:cNvPr id="6" name="Text Box 4"/>
          <p:cNvSpPr txBox="1">
            <a:spLocks noChangeArrowheads="1"/>
          </p:cNvSpPr>
          <p:nvPr/>
        </p:nvSpPr>
        <p:spPr bwMode="auto">
          <a:xfrm>
            <a:off x="1259632" y="915378"/>
            <a:ext cx="2598917" cy="153919"/>
          </a:xfrm>
          <a:prstGeom prst="rect">
            <a:avLst/>
          </a:prstGeom>
          <a:noFill/>
          <a:ln w="12700">
            <a:noFill/>
            <a:miter lim="800000"/>
            <a:headEnd/>
            <a:tailEnd/>
          </a:ln>
        </p:spPr>
        <p:txBody>
          <a:bodyPr wrap="none" tIns="36000" bIns="36000" anchor="ctr" anchorCtr="0">
            <a:noAutofit/>
          </a:bodyPr>
          <a:lstStyle/>
          <a:p>
            <a:r>
              <a:rPr lang="en-GB" sz="1200">
                <a:solidFill>
                  <a:srgbClr val="58585A"/>
                </a:solidFill>
                <a:latin typeface="Arial" panose="020B0604020202020204" pitchFamily="34" charset="0"/>
                <a:cs typeface="Arial" panose="020B0604020202020204" pitchFamily="34" charset="0"/>
              </a:rPr>
              <a:t>Your Upcoming Visit</a:t>
            </a:r>
          </a:p>
        </p:txBody>
      </p:sp>
      <p:sp>
        <p:nvSpPr>
          <p:cNvPr id="5" name="Text Box 5"/>
          <p:cNvSpPr txBox="1">
            <a:spLocks noChangeArrowheads="1"/>
          </p:cNvSpPr>
          <p:nvPr/>
        </p:nvSpPr>
        <p:spPr bwMode="auto">
          <a:xfrm>
            <a:off x="1259632" y="1491630"/>
            <a:ext cx="6984776" cy="2681396"/>
          </a:xfrm>
          <a:prstGeom prst="rect">
            <a:avLst/>
          </a:prstGeom>
          <a:noFill/>
          <a:ln w="12700">
            <a:noFill/>
            <a:miter lim="800000"/>
            <a:headEnd/>
            <a:tailEnd/>
          </a:ln>
        </p:spPr>
        <p:txBody>
          <a:bodyPr wrap="square" anchor="ctr" anchorCtr="0">
            <a:noAutofit/>
          </a:bodyPr>
          <a:lstStyle/>
          <a:p>
            <a:r>
              <a:rPr lang="en-US" sz="1300">
                <a:solidFill>
                  <a:srgbClr val="58585A"/>
                </a:solidFill>
                <a:latin typeface="Arial" panose="020B0604020202020204" pitchFamily="34" charset="0"/>
                <a:cs typeface="Arial" panose="020B0604020202020204" pitchFamily="34" charset="0"/>
              </a:rPr>
              <a:t>Dear Janice,</a:t>
            </a:r>
          </a:p>
          <a:p>
            <a:endParaRPr lang="en-US" sz="1300">
              <a:solidFill>
                <a:srgbClr val="58585A"/>
              </a:solidFill>
              <a:latin typeface="Arial" panose="020B0604020202020204" pitchFamily="34" charset="0"/>
              <a:cs typeface="Arial" panose="020B0604020202020204" pitchFamily="34" charset="0"/>
            </a:endParaRPr>
          </a:p>
          <a:p>
            <a:r>
              <a:rPr lang="en-US" sz="1300">
                <a:solidFill>
                  <a:srgbClr val="58585A"/>
                </a:solidFill>
                <a:latin typeface="Arial" panose="020B0604020202020204" pitchFamily="34" charset="0"/>
                <a:cs typeface="Arial" panose="020B0604020202020204" pitchFamily="34" charset="0"/>
              </a:rPr>
              <a:t>I am so pleased you are coming to visit. It will be a great chance for us to get to know each other better and for me to really understand what I can do to help you in your business. I’ve booked you into a great little inn by the water. They give wonderful personal service and the view of the water and mountains is spectacular.</a:t>
            </a:r>
          </a:p>
          <a:p>
            <a:endParaRPr lang="en-US" sz="1300">
              <a:solidFill>
                <a:srgbClr val="58585A"/>
              </a:solidFill>
              <a:latin typeface="Arial" panose="020B0604020202020204" pitchFamily="34" charset="0"/>
              <a:cs typeface="Arial" panose="020B0604020202020204" pitchFamily="34" charset="0"/>
            </a:endParaRPr>
          </a:p>
          <a:p>
            <a:r>
              <a:rPr lang="en-US" sz="1300">
                <a:solidFill>
                  <a:srgbClr val="58585A"/>
                </a:solidFill>
                <a:latin typeface="Arial" panose="020B0604020202020204" pitchFamily="34" charset="0"/>
                <a:cs typeface="Arial" panose="020B0604020202020204" pitchFamily="34" charset="0"/>
              </a:rPr>
              <a:t>I’m certain we will get a lot accomplished and strengthen our partnership immensely.</a:t>
            </a:r>
          </a:p>
          <a:p>
            <a:endParaRPr lang="en-US" sz="1300">
              <a:solidFill>
                <a:srgbClr val="58585A"/>
              </a:solidFill>
              <a:latin typeface="Arial" panose="020B0604020202020204" pitchFamily="34" charset="0"/>
              <a:cs typeface="Arial" panose="020B0604020202020204" pitchFamily="34" charset="0"/>
            </a:endParaRPr>
          </a:p>
          <a:p>
            <a:r>
              <a:rPr lang="en-US" sz="1300">
                <a:solidFill>
                  <a:srgbClr val="58585A"/>
                </a:solidFill>
                <a:latin typeface="Arial" panose="020B0604020202020204" pitchFamily="34" charset="0"/>
                <a:cs typeface="Arial" panose="020B0604020202020204" pitchFamily="34" charset="0"/>
              </a:rPr>
              <a:t>Looking forward to seeing you,</a:t>
            </a:r>
          </a:p>
          <a:p>
            <a:endParaRPr lang="en-US" sz="1300">
              <a:solidFill>
                <a:srgbClr val="58585A"/>
              </a:solidFill>
              <a:latin typeface="Arial" panose="020B0604020202020204" pitchFamily="34" charset="0"/>
              <a:cs typeface="Arial" panose="020B0604020202020204" pitchFamily="34" charset="0"/>
            </a:endParaRPr>
          </a:p>
          <a:p>
            <a:r>
              <a:rPr lang="en-US" sz="1400" b="1">
                <a:solidFill>
                  <a:schemeClr val="accent3"/>
                </a:solidFill>
                <a:latin typeface="Arial" panose="020B0604020202020204" pitchFamily="34" charset="0"/>
                <a:cs typeface="Arial" panose="020B0604020202020204" pitchFamily="34" charset="0"/>
              </a:rPr>
              <a:t>Preference for Earth Green energy</a:t>
            </a:r>
            <a:endParaRPr lang="en-US" sz="1400">
              <a:solidFill>
                <a:schemeClr val="accent3"/>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323419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5" name="Graphic 4">
            <a:extLst>
              <a:ext uri="{FF2B5EF4-FFF2-40B4-BE49-F238E27FC236}">
                <a16:creationId xmlns:a16="http://schemas.microsoft.com/office/drawing/2014/main" id="{4D2C927E-D7EE-4BC3-B96C-7CEBC818C5AB}"/>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31572" y="411510"/>
            <a:ext cx="7728859" cy="4347483"/>
          </a:xfrm>
          <a:prstGeom prst="rect">
            <a:avLst/>
          </a:prstGeom>
          <a:effectLst>
            <a:outerShdw blurRad="50800" dist="38100" dir="2700000" algn="tl" rotWithShape="0">
              <a:prstClr val="black">
                <a:alpha val="20000"/>
              </a:prstClr>
            </a:outerShdw>
          </a:effectLst>
        </p:spPr>
      </p:pic>
      <p:sp>
        <p:nvSpPr>
          <p:cNvPr id="7" name="Text Box 5"/>
          <p:cNvSpPr txBox="1">
            <a:spLocks noChangeArrowheads="1"/>
          </p:cNvSpPr>
          <p:nvPr/>
        </p:nvSpPr>
        <p:spPr bwMode="auto">
          <a:xfrm>
            <a:off x="1259632" y="863590"/>
            <a:ext cx="6012413" cy="3077766"/>
          </a:xfrm>
          <a:prstGeom prst="rect">
            <a:avLst/>
          </a:prstGeom>
          <a:noFill/>
          <a:ln w="12700">
            <a:noFill/>
            <a:miter lim="800000"/>
            <a:headEnd/>
            <a:tailEnd/>
          </a:ln>
        </p:spPr>
        <p:txBody>
          <a:bodyPr wrap="square">
            <a:spAutoFit/>
          </a:bodyPr>
          <a:lstStyle/>
          <a:p>
            <a:r>
              <a:rPr lang="en-US" sz="1200">
                <a:solidFill>
                  <a:srgbClr val="58585A"/>
                </a:solidFill>
                <a:latin typeface="Arial" panose="020B0604020202020204" pitchFamily="34" charset="0"/>
                <a:cs typeface="Arial" panose="020B0604020202020204" pitchFamily="34" charset="0"/>
              </a:rPr>
              <a:t>SEND ME YOUR PHONE # ASAP I NEED TO TALK TO YOU!</a:t>
            </a:r>
          </a:p>
          <a:p>
            <a:endParaRPr lang="en-US" sz="1300" b="1">
              <a:solidFill>
                <a:srgbClr val="58585A"/>
              </a:solidFill>
              <a:latin typeface="Arial" panose="020B0604020202020204" pitchFamily="34" charset="0"/>
              <a:cs typeface="Arial" panose="020B0604020202020204" pitchFamily="34" charset="0"/>
            </a:endParaRPr>
          </a:p>
          <a:p>
            <a:endParaRPr lang="en-US" sz="1300" b="1">
              <a:solidFill>
                <a:srgbClr val="58585A"/>
              </a:solidFill>
              <a:latin typeface="Arial" panose="020B0604020202020204" pitchFamily="34" charset="0"/>
              <a:cs typeface="Arial" panose="020B0604020202020204" pitchFamily="34" charset="0"/>
            </a:endParaRPr>
          </a:p>
          <a:p>
            <a:endParaRPr lang="en-US" sz="1300" b="1">
              <a:solidFill>
                <a:srgbClr val="58585A"/>
              </a:solidFill>
              <a:latin typeface="Arial" panose="020B0604020202020204" pitchFamily="34" charset="0"/>
              <a:cs typeface="Arial" panose="020B0604020202020204" pitchFamily="34" charset="0"/>
            </a:endParaRPr>
          </a:p>
          <a:p>
            <a:endParaRPr lang="en-US" sz="1300" b="1">
              <a:solidFill>
                <a:srgbClr val="58585A"/>
              </a:solidFill>
              <a:latin typeface="Arial" panose="020B0604020202020204" pitchFamily="34" charset="0"/>
              <a:cs typeface="Arial" panose="020B0604020202020204" pitchFamily="34" charset="0"/>
            </a:endParaRPr>
          </a:p>
          <a:p>
            <a:endParaRPr lang="en-US" sz="1300" b="1">
              <a:solidFill>
                <a:srgbClr val="58585A"/>
              </a:solidFill>
              <a:latin typeface="Arial" panose="020B0604020202020204" pitchFamily="34" charset="0"/>
              <a:cs typeface="Arial" panose="020B0604020202020204" pitchFamily="34" charset="0"/>
            </a:endParaRPr>
          </a:p>
          <a:p>
            <a:endParaRPr lang="en-US" sz="1300" b="1">
              <a:solidFill>
                <a:srgbClr val="58585A"/>
              </a:solidFill>
              <a:latin typeface="Arial" panose="020B0604020202020204" pitchFamily="34" charset="0"/>
              <a:cs typeface="Arial" panose="020B0604020202020204" pitchFamily="34" charset="0"/>
            </a:endParaRPr>
          </a:p>
          <a:p>
            <a:endParaRPr lang="en-US" sz="1300" b="1">
              <a:solidFill>
                <a:srgbClr val="58585A"/>
              </a:solidFill>
              <a:latin typeface="Arial" panose="020B0604020202020204" pitchFamily="34" charset="0"/>
              <a:cs typeface="Arial" panose="020B0604020202020204" pitchFamily="34" charset="0"/>
            </a:endParaRPr>
          </a:p>
          <a:p>
            <a:endParaRPr lang="en-US" sz="1300" b="1">
              <a:solidFill>
                <a:srgbClr val="58585A"/>
              </a:solidFill>
              <a:latin typeface="Arial" panose="020B0604020202020204" pitchFamily="34" charset="0"/>
              <a:cs typeface="Arial" panose="020B0604020202020204" pitchFamily="34" charset="0"/>
            </a:endParaRPr>
          </a:p>
          <a:p>
            <a:endParaRPr lang="en-US" sz="1300" b="1">
              <a:solidFill>
                <a:srgbClr val="58585A"/>
              </a:solidFill>
              <a:latin typeface="Arial" panose="020B0604020202020204" pitchFamily="34" charset="0"/>
              <a:cs typeface="Arial" panose="020B0604020202020204" pitchFamily="34" charset="0"/>
            </a:endParaRPr>
          </a:p>
          <a:p>
            <a:endParaRPr lang="en-US" sz="1300" b="1">
              <a:solidFill>
                <a:srgbClr val="58585A"/>
              </a:solidFill>
              <a:latin typeface="Arial" panose="020B0604020202020204" pitchFamily="34" charset="0"/>
              <a:cs typeface="Arial" panose="020B0604020202020204" pitchFamily="34" charset="0"/>
            </a:endParaRPr>
          </a:p>
          <a:p>
            <a:endParaRPr lang="en-US" sz="1300" b="1">
              <a:solidFill>
                <a:srgbClr val="58585A"/>
              </a:solidFill>
              <a:latin typeface="Arial" panose="020B0604020202020204" pitchFamily="34" charset="0"/>
              <a:cs typeface="Arial" panose="020B0604020202020204" pitchFamily="34" charset="0"/>
            </a:endParaRPr>
          </a:p>
          <a:p>
            <a:endParaRPr lang="en-US" sz="1300" b="1">
              <a:solidFill>
                <a:srgbClr val="58585A"/>
              </a:solidFill>
              <a:latin typeface="Arial" panose="020B0604020202020204" pitchFamily="34" charset="0"/>
              <a:cs typeface="Arial" panose="020B0604020202020204" pitchFamily="34" charset="0"/>
            </a:endParaRPr>
          </a:p>
          <a:p>
            <a:endParaRPr lang="en-US" sz="1300" b="1">
              <a:solidFill>
                <a:srgbClr val="58585A"/>
              </a:solidFill>
              <a:latin typeface="Arial" panose="020B0604020202020204" pitchFamily="34" charset="0"/>
              <a:cs typeface="Arial" panose="020B0604020202020204" pitchFamily="34" charset="0"/>
            </a:endParaRPr>
          </a:p>
          <a:p>
            <a:endParaRPr lang="en-US" sz="1300">
              <a:solidFill>
                <a:srgbClr val="58585A"/>
              </a:solidFill>
              <a:latin typeface="Arial" panose="020B0604020202020204" pitchFamily="34" charset="0"/>
              <a:cs typeface="Arial" panose="020B0604020202020204" pitchFamily="34" charset="0"/>
            </a:endParaRPr>
          </a:p>
        </p:txBody>
      </p:sp>
      <p:sp>
        <p:nvSpPr>
          <p:cNvPr id="4" name="Text Box 4"/>
          <p:cNvSpPr txBox="1">
            <a:spLocks noChangeArrowheads="1"/>
          </p:cNvSpPr>
          <p:nvPr/>
        </p:nvSpPr>
        <p:spPr bwMode="auto">
          <a:xfrm>
            <a:off x="1259632" y="1347614"/>
            <a:ext cx="3072572" cy="292388"/>
          </a:xfrm>
          <a:prstGeom prst="rect">
            <a:avLst/>
          </a:prstGeom>
          <a:noFill/>
          <a:ln w="12700">
            <a:noFill/>
            <a:miter lim="800000"/>
            <a:headEnd/>
            <a:tailEnd/>
          </a:ln>
        </p:spPr>
        <p:txBody>
          <a:bodyPr wrap="none">
            <a:spAutoFit/>
          </a:bodyPr>
          <a:lstStyle/>
          <a:p>
            <a:r>
              <a:rPr lang="en-US" sz="1300">
                <a:solidFill>
                  <a:srgbClr val="58585A"/>
                </a:solidFill>
                <a:latin typeface="Arial" panose="020B0604020202020204" pitchFamily="34" charset="0"/>
                <a:cs typeface="Arial" panose="020B0604020202020204" pitchFamily="34" charset="0"/>
              </a:rPr>
              <a:t>Sent: Tuesday, February 4, 2020 13:15</a:t>
            </a:r>
          </a:p>
        </p:txBody>
      </p:sp>
    </p:spTree>
    <p:extLst>
      <p:ext uri="{BB962C8B-B14F-4D97-AF65-F5344CB8AC3E}">
        <p14:creationId xmlns:p14="http://schemas.microsoft.com/office/powerpoint/2010/main" val="3268733254"/>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5" name="Graphic 4">
            <a:extLst>
              <a:ext uri="{FF2B5EF4-FFF2-40B4-BE49-F238E27FC236}">
                <a16:creationId xmlns:a16="http://schemas.microsoft.com/office/drawing/2014/main" id="{4D2C927E-D7EE-4BC3-B96C-7CEBC818C5AB}"/>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31572" y="411510"/>
            <a:ext cx="7728859" cy="4347483"/>
          </a:xfrm>
          <a:prstGeom prst="rect">
            <a:avLst/>
          </a:prstGeom>
          <a:effectLst>
            <a:outerShdw blurRad="50800" dist="38100" dir="2700000" algn="tl" rotWithShape="0">
              <a:prstClr val="black">
                <a:alpha val="20000"/>
              </a:prstClr>
            </a:outerShdw>
          </a:effectLst>
        </p:spPr>
      </p:pic>
      <p:sp>
        <p:nvSpPr>
          <p:cNvPr id="7" name="Text Box 5"/>
          <p:cNvSpPr txBox="1">
            <a:spLocks noChangeArrowheads="1"/>
          </p:cNvSpPr>
          <p:nvPr/>
        </p:nvSpPr>
        <p:spPr bwMode="auto">
          <a:xfrm>
            <a:off x="1259632" y="863590"/>
            <a:ext cx="6012413" cy="3277820"/>
          </a:xfrm>
          <a:prstGeom prst="rect">
            <a:avLst/>
          </a:prstGeom>
          <a:noFill/>
          <a:ln w="12700">
            <a:noFill/>
            <a:miter lim="800000"/>
            <a:headEnd/>
            <a:tailEnd/>
          </a:ln>
        </p:spPr>
        <p:txBody>
          <a:bodyPr wrap="square">
            <a:spAutoFit/>
          </a:bodyPr>
          <a:lstStyle/>
          <a:p>
            <a:r>
              <a:rPr lang="en-US" sz="1200">
                <a:solidFill>
                  <a:srgbClr val="58585A"/>
                </a:solidFill>
                <a:latin typeface="Arial" panose="020B0604020202020204" pitchFamily="34" charset="0"/>
                <a:cs typeface="Arial" panose="020B0604020202020204" pitchFamily="34" charset="0"/>
              </a:rPr>
              <a:t>FORGET IT FIGURED IT OUT MYSELF!</a:t>
            </a:r>
          </a:p>
          <a:p>
            <a:endParaRPr lang="en-US" sz="1300" b="1">
              <a:solidFill>
                <a:srgbClr val="58585A"/>
              </a:solidFill>
              <a:latin typeface="Arial" panose="020B0604020202020204" pitchFamily="34" charset="0"/>
              <a:cs typeface="Arial" panose="020B0604020202020204" pitchFamily="34" charset="0"/>
            </a:endParaRPr>
          </a:p>
          <a:p>
            <a:endParaRPr lang="en-US" sz="1300" b="1">
              <a:solidFill>
                <a:srgbClr val="58585A"/>
              </a:solidFill>
              <a:latin typeface="Arial" panose="020B0604020202020204" pitchFamily="34" charset="0"/>
              <a:cs typeface="Arial" panose="020B0604020202020204" pitchFamily="34" charset="0"/>
            </a:endParaRPr>
          </a:p>
          <a:p>
            <a:endParaRPr lang="en-US" sz="1300" b="1">
              <a:solidFill>
                <a:srgbClr val="58585A"/>
              </a:solidFill>
              <a:latin typeface="Arial" panose="020B0604020202020204" pitchFamily="34" charset="0"/>
              <a:cs typeface="Arial" panose="020B0604020202020204" pitchFamily="34" charset="0"/>
            </a:endParaRPr>
          </a:p>
          <a:p>
            <a:endParaRPr lang="en-US" sz="1300" b="1">
              <a:solidFill>
                <a:srgbClr val="58585A"/>
              </a:solidFill>
              <a:latin typeface="Arial" panose="020B0604020202020204" pitchFamily="34" charset="0"/>
              <a:cs typeface="Arial" panose="020B0604020202020204" pitchFamily="34" charset="0"/>
            </a:endParaRPr>
          </a:p>
          <a:p>
            <a:endParaRPr lang="en-US" sz="1300" b="1">
              <a:solidFill>
                <a:srgbClr val="58585A"/>
              </a:solidFill>
              <a:latin typeface="Arial" panose="020B0604020202020204" pitchFamily="34" charset="0"/>
              <a:cs typeface="Arial" panose="020B0604020202020204" pitchFamily="34" charset="0"/>
            </a:endParaRPr>
          </a:p>
          <a:p>
            <a:endParaRPr lang="en-US" sz="1300" b="1">
              <a:solidFill>
                <a:srgbClr val="58585A"/>
              </a:solidFill>
              <a:latin typeface="Arial" panose="020B0604020202020204" pitchFamily="34" charset="0"/>
              <a:cs typeface="Arial" panose="020B0604020202020204" pitchFamily="34" charset="0"/>
            </a:endParaRPr>
          </a:p>
          <a:p>
            <a:endParaRPr lang="en-US" sz="1300" b="1">
              <a:solidFill>
                <a:srgbClr val="58585A"/>
              </a:solidFill>
              <a:latin typeface="Arial" panose="020B0604020202020204" pitchFamily="34" charset="0"/>
              <a:cs typeface="Arial" panose="020B0604020202020204" pitchFamily="34" charset="0"/>
            </a:endParaRPr>
          </a:p>
          <a:p>
            <a:endParaRPr lang="en-US" sz="1300" b="1">
              <a:solidFill>
                <a:srgbClr val="58585A"/>
              </a:solidFill>
              <a:latin typeface="Arial" panose="020B0604020202020204" pitchFamily="34" charset="0"/>
              <a:cs typeface="Arial" panose="020B0604020202020204" pitchFamily="34" charset="0"/>
            </a:endParaRPr>
          </a:p>
          <a:p>
            <a:endParaRPr lang="en-US" sz="1300" b="1">
              <a:solidFill>
                <a:srgbClr val="58585A"/>
              </a:solidFill>
              <a:latin typeface="Arial" panose="020B0604020202020204" pitchFamily="34" charset="0"/>
              <a:cs typeface="Arial" panose="020B0604020202020204" pitchFamily="34" charset="0"/>
            </a:endParaRPr>
          </a:p>
          <a:p>
            <a:endParaRPr lang="en-US" sz="1300" b="1">
              <a:solidFill>
                <a:srgbClr val="58585A"/>
              </a:solidFill>
              <a:latin typeface="Arial" panose="020B0604020202020204" pitchFamily="34" charset="0"/>
              <a:cs typeface="Arial" panose="020B0604020202020204" pitchFamily="34" charset="0"/>
            </a:endParaRPr>
          </a:p>
          <a:p>
            <a:endParaRPr lang="en-US" sz="1300" b="1">
              <a:solidFill>
                <a:srgbClr val="58585A"/>
              </a:solidFill>
              <a:latin typeface="Arial" panose="020B0604020202020204" pitchFamily="34" charset="0"/>
              <a:cs typeface="Arial" panose="020B0604020202020204" pitchFamily="34" charset="0"/>
            </a:endParaRPr>
          </a:p>
          <a:p>
            <a:endParaRPr lang="en-US" sz="1300" b="1">
              <a:solidFill>
                <a:srgbClr val="58585A"/>
              </a:solidFill>
              <a:latin typeface="Arial" panose="020B0604020202020204" pitchFamily="34" charset="0"/>
              <a:cs typeface="Arial" panose="020B0604020202020204" pitchFamily="34" charset="0"/>
            </a:endParaRPr>
          </a:p>
          <a:p>
            <a:endParaRPr lang="en-US" sz="1300" b="1">
              <a:solidFill>
                <a:srgbClr val="58585A"/>
              </a:solidFill>
              <a:latin typeface="Arial" panose="020B0604020202020204" pitchFamily="34" charset="0"/>
              <a:cs typeface="Arial" panose="020B0604020202020204" pitchFamily="34" charset="0"/>
            </a:endParaRPr>
          </a:p>
          <a:p>
            <a:endParaRPr lang="en-US" sz="1300">
              <a:solidFill>
                <a:srgbClr val="58585A"/>
              </a:solidFill>
              <a:latin typeface="Arial" panose="020B0604020202020204" pitchFamily="34" charset="0"/>
              <a:cs typeface="Arial" panose="020B0604020202020204" pitchFamily="34" charset="0"/>
            </a:endParaRPr>
          </a:p>
          <a:p>
            <a:r>
              <a:rPr lang="en-US" sz="1300" b="1">
                <a:solidFill>
                  <a:schemeClr val="accent1"/>
                </a:solidFill>
                <a:latin typeface="Arial" panose="020B0604020202020204" pitchFamily="34" charset="0"/>
                <a:cs typeface="Arial" panose="020B0604020202020204" pitchFamily="34" charset="0"/>
              </a:rPr>
              <a:t>Preference for Fiery Red energy</a:t>
            </a:r>
            <a:endParaRPr lang="en-US" sz="1300">
              <a:solidFill>
                <a:schemeClr val="accent1"/>
              </a:solidFill>
              <a:latin typeface="Arial" panose="020B0604020202020204" pitchFamily="34" charset="0"/>
              <a:cs typeface="Arial" panose="020B0604020202020204" pitchFamily="34" charset="0"/>
            </a:endParaRPr>
          </a:p>
        </p:txBody>
      </p:sp>
      <p:sp>
        <p:nvSpPr>
          <p:cNvPr id="4" name="Text Box 4"/>
          <p:cNvSpPr txBox="1">
            <a:spLocks noChangeArrowheads="1"/>
          </p:cNvSpPr>
          <p:nvPr/>
        </p:nvSpPr>
        <p:spPr bwMode="auto">
          <a:xfrm>
            <a:off x="1259632" y="1347614"/>
            <a:ext cx="3072572" cy="292388"/>
          </a:xfrm>
          <a:prstGeom prst="rect">
            <a:avLst/>
          </a:prstGeom>
          <a:noFill/>
          <a:ln w="12700">
            <a:noFill/>
            <a:miter lim="800000"/>
            <a:headEnd/>
            <a:tailEnd/>
          </a:ln>
        </p:spPr>
        <p:txBody>
          <a:bodyPr wrap="none">
            <a:spAutoFit/>
          </a:bodyPr>
          <a:lstStyle/>
          <a:p>
            <a:r>
              <a:rPr lang="en-US" sz="1300">
                <a:solidFill>
                  <a:srgbClr val="58585A"/>
                </a:solidFill>
                <a:latin typeface="Arial" panose="020B0604020202020204" pitchFamily="34" charset="0"/>
                <a:cs typeface="Arial" panose="020B0604020202020204" pitchFamily="34" charset="0"/>
              </a:rPr>
              <a:t>Sent: Tuesday, February 4, 2020 13:17</a:t>
            </a:r>
          </a:p>
        </p:txBody>
      </p:sp>
    </p:spTree>
    <p:extLst>
      <p:ext uri="{BB962C8B-B14F-4D97-AF65-F5344CB8AC3E}">
        <p14:creationId xmlns:p14="http://schemas.microsoft.com/office/powerpoint/2010/main" val="35825659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15" end="1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54" name="Group 153">
            <a:extLst>
              <a:ext uri="{FF2B5EF4-FFF2-40B4-BE49-F238E27FC236}">
                <a16:creationId xmlns:a16="http://schemas.microsoft.com/office/drawing/2014/main" id="{1CE3801B-A466-494F-9552-9EF1FC5612C4}"/>
              </a:ext>
            </a:extLst>
          </p:cNvPr>
          <p:cNvGrpSpPr/>
          <p:nvPr/>
        </p:nvGrpSpPr>
        <p:grpSpPr>
          <a:xfrm>
            <a:off x="4997594" y="3835410"/>
            <a:ext cx="2013516" cy="889142"/>
            <a:chOff x="4834690" y="3939902"/>
            <a:chExt cx="2282929" cy="1008111"/>
          </a:xfrm>
        </p:grpSpPr>
        <p:sp>
          <p:nvSpPr>
            <p:cNvPr id="103" name="Bottom Grey">
              <a:extLst>
                <a:ext uri="{FF2B5EF4-FFF2-40B4-BE49-F238E27FC236}">
                  <a16:creationId xmlns:a16="http://schemas.microsoft.com/office/drawing/2014/main" id="{0C2403C2-E2DF-45F0-9C4F-5B6271DF948C}"/>
                </a:ext>
              </a:extLst>
            </p:cNvPr>
            <p:cNvSpPr>
              <a:spLocks noChangeAspect="1"/>
            </p:cNvSpPr>
            <p:nvPr/>
          </p:nvSpPr>
          <p:spPr>
            <a:xfrm rot="10800000">
              <a:off x="4834690" y="4528433"/>
              <a:ext cx="2282927" cy="419580"/>
            </a:xfrm>
            <a:prstGeom prst="round2SameRect">
              <a:avLst>
                <a:gd name="adj1" fmla="val 34648"/>
                <a:gd name="adj2" fmla="val 0"/>
              </a:avLst>
            </a:prstGeom>
            <a:solidFill>
              <a:srgbClr val="D9D9D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53" name="Group 152">
              <a:extLst>
                <a:ext uri="{FF2B5EF4-FFF2-40B4-BE49-F238E27FC236}">
                  <a16:creationId xmlns:a16="http://schemas.microsoft.com/office/drawing/2014/main" id="{1EE64E45-9D66-46FB-BB36-CC433CBDDCDA}"/>
                </a:ext>
              </a:extLst>
            </p:cNvPr>
            <p:cNvGrpSpPr/>
            <p:nvPr/>
          </p:nvGrpSpPr>
          <p:grpSpPr>
            <a:xfrm>
              <a:off x="4930042" y="4309167"/>
              <a:ext cx="2077947" cy="144000"/>
              <a:chOff x="4930042" y="4309167"/>
              <a:chExt cx="2077947" cy="144000"/>
            </a:xfrm>
          </p:grpSpPr>
          <p:grpSp>
            <p:nvGrpSpPr>
              <p:cNvPr id="149" name="Group 148">
                <a:extLst>
                  <a:ext uri="{FF2B5EF4-FFF2-40B4-BE49-F238E27FC236}">
                    <a16:creationId xmlns:a16="http://schemas.microsoft.com/office/drawing/2014/main" id="{874750B4-4E74-4EEF-A571-9C3B3C25C2F1}"/>
                  </a:ext>
                </a:extLst>
              </p:cNvPr>
              <p:cNvGrpSpPr/>
              <p:nvPr/>
            </p:nvGrpSpPr>
            <p:grpSpPr>
              <a:xfrm>
                <a:off x="5618910" y="4309167"/>
                <a:ext cx="650319" cy="144000"/>
                <a:chOff x="5546463" y="4309167"/>
                <a:chExt cx="650319" cy="144000"/>
              </a:xfrm>
            </p:grpSpPr>
            <p:sp>
              <p:nvSpPr>
                <p:cNvPr id="99" name="Rectangle 98">
                  <a:extLst>
                    <a:ext uri="{FF2B5EF4-FFF2-40B4-BE49-F238E27FC236}">
                      <a16:creationId xmlns:a16="http://schemas.microsoft.com/office/drawing/2014/main" id="{9DDDC8DC-A19E-4332-9B01-0D14B3D7ABB5}"/>
                    </a:ext>
                  </a:extLst>
                </p:cNvPr>
                <p:cNvSpPr/>
                <p:nvPr/>
              </p:nvSpPr>
              <p:spPr>
                <a:xfrm>
                  <a:off x="5648463" y="4309167"/>
                  <a:ext cx="548319" cy="144000"/>
                </a:xfrm>
                <a:prstGeom prst="rect">
                  <a:avLst/>
                </a:prstGeom>
              </p:spPr>
              <p:txBody>
                <a:bodyPr wrap="none" lIns="36000" tIns="36000" rIns="36000" bIns="36000" anchor="ctr" anchorCtr="0">
                  <a:noAutofit/>
                </a:bodyPr>
                <a:lstStyle/>
                <a:p>
                  <a:pPr algn="r"/>
                  <a:r>
                    <a:rPr lang="en-GB" sz="700">
                      <a:solidFill>
                        <a:schemeClr val="tx1">
                          <a:lumMod val="60000"/>
                          <a:lumOff val="40000"/>
                        </a:schemeClr>
                      </a:solidFill>
                      <a:latin typeface="Arial" panose="020B0604020202020204" pitchFamily="34" charset="0"/>
                      <a:cs typeface="Arial" panose="020B0604020202020204" pitchFamily="34" charset="0"/>
                    </a:rPr>
                    <a:t>Comment</a:t>
                  </a:r>
                </a:p>
              </p:txBody>
            </p:sp>
            <p:sp>
              <p:nvSpPr>
                <p:cNvPr id="139" name="Graphic 97" descr="Chat RTL">
                  <a:extLst>
                    <a:ext uri="{FF2B5EF4-FFF2-40B4-BE49-F238E27FC236}">
                      <a16:creationId xmlns:a16="http://schemas.microsoft.com/office/drawing/2014/main" id="{961056D2-DCB3-44EB-B061-C91130D22082}"/>
                    </a:ext>
                  </a:extLst>
                </p:cNvPr>
                <p:cNvSpPr/>
                <p:nvPr/>
              </p:nvSpPr>
              <p:spPr>
                <a:xfrm>
                  <a:off x="5546463" y="4334668"/>
                  <a:ext cx="101999" cy="92999"/>
                </a:xfrm>
                <a:custGeom>
                  <a:avLst/>
                  <a:gdLst>
                    <a:gd name="connsiteX0" fmla="*/ 5859 w 117174"/>
                    <a:gd name="connsiteY0" fmla="*/ 0 h 106835"/>
                    <a:gd name="connsiteX1" fmla="*/ 0 w 117174"/>
                    <a:gd name="connsiteY1" fmla="*/ 5927 h 106835"/>
                    <a:gd name="connsiteX2" fmla="*/ 0 w 117174"/>
                    <a:gd name="connsiteY2" fmla="*/ 5928 h 106835"/>
                    <a:gd name="connsiteX3" fmla="*/ 0 w 117174"/>
                    <a:gd name="connsiteY3" fmla="*/ 77163 h 106835"/>
                    <a:gd name="connsiteX4" fmla="*/ 0 w 117174"/>
                    <a:gd name="connsiteY4" fmla="*/ 77163 h 106835"/>
                    <a:gd name="connsiteX5" fmla="*/ 5859 w 117174"/>
                    <a:gd name="connsiteY5" fmla="*/ 83091 h 106835"/>
                    <a:gd name="connsiteX6" fmla="*/ 5859 w 117174"/>
                    <a:gd name="connsiteY6" fmla="*/ 83091 h 106835"/>
                    <a:gd name="connsiteX7" fmla="*/ 23435 w 117174"/>
                    <a:gd name="connsiteY7" fmla="*/ 83091 h 106835"/>
                    <a:gd name="connsiteX8" fmla="*/ 23435 w 117174"/>
                    <a:gd name="connsiteY8" fmla="*/ 106836 h 106835"/>
                    <a:gd name="connsiteX9" fmla="*/ 46870 w 117174"/>
                    <a:gd name="connsiteY9" fmla="*/ 83091 h 106835"/>
                    <a:gd name="connsiteX10" fmla="*/ 111316 w 117174"/>
                    <a:gd name="connsiteY10" fmla="*/ 83091 h 106835"/>
                    <a:gd name="connsiteX11" fmla="*/ 117175 w 117174"/>
                    <a:gd name="connsiteY11" fmla="*/ 77163 h 106835"/>
                    <a:gd name="connsiteX12" fmla="*/ 117175 w 117174"/>
                    <a:gd name="connsiteY12" fmla="*/ 77163 h 106835"/>
                    <a:gd name="connsiteX13" fmla="*/ 117175 w 117174"/>
                    <a:gd name="connsiteY13" fmla="*/ 5928 h 106835"/>
                    <a:gd name="connsiteX14" fmla="*/ 117175 w 117174"/>
                    <a:gd name="connsiteY14" fmla="*/ 5928 h 106835"/>
                    <a:gd name="connsiteX15" fmla="*/ 111316 w 117174"/>
                    <a:gd name="connsiteY15" fmla="*/ 0 h 106835"/>
                    <a:gd name="connsiteX16" fmla="*/ 111316 w 117174"/>
                    <a:gd name="connsiteY16" fmla="*/ 0 h 106835"/>
                    <a:gd name="connsiteX17" fmla="*/ 77542 w 117174"/>
                    <a:gd name="connsiteY17" fmla="*/ 41356 h 106835"/>
                    <a:gd name="connsiteX18" fmla="*/ 86158 w 117174"/>
                    <a:gd name="connsiteY18" fmla="*/ 32740 h 106835"/>
                    <a:gd name="connsiteX19" fmla="*/ 94774 w 117174"/>
                    <a:gd name="connsiteY19" fmla="*/ 41356 h 106835"/>
                    <a:gd name="connsiteX20" fmla="*/ 86158 w 117174"/>
                    <a:gd name="connsiteY20" fmla="*/ 49972 h 106835"/>
                    <a:gd name="connsiteX21" fmla="*/ 77542 w 117174"/>
                    <a:gd name="connsiteY21" fmla="*/ 41356 h 106835"/>
                    <a:gd name="connsiteX22" fmla="*/ 49972 w 117174"/>
                    <a:gd name="connsiteY22" fmla="*/ 41356 h 106835"/>
                    <a:gd name="connsiteX23" fmla="*/ 58587 w 117174"/>
                    <a:gd name="connsiteY23" fmla="*/ 32740 h 106835"/>
                    <a:gd name="connsiteX24" fmla="*/ 67203 w 117174"/>
                    <a:gd name="connsiteY24" fmla="*/ 41356 h 106835"/>
                    <a:gd name="connsiteX25" fmla="*/ 58587 w 117174"/>
                    <a:gd name="connsiteY25" fmla="*/ 49972 h 106835"/>
                    <a:gd name="connsiteX26" fmla="*/ 49972 w 117174"/>
                    <a:gd name="connsiteY26" fmla="*/ 41356 h 106835"/>
                    <a:gd name="connsiteX27" fmla="*/ 22401 w 117174"/>
                    <a:gd name="connsiteY27" fmla="*/ 41356 h 106835"/>
                    <a:gd name="connsiteX28" fmla="*/ 31017 w 117174"/>
                    <a:gd name="connsiteY28" fmla="*/ 32740 h 106835"/>
                    <a:gd name="connsiteX29" fmla="*/ 39633 w 117174"/>
                    <a:gd name="connsiteY29" fmla="*/ 41356 h 106835"/>
                    <a:gd name="connsiteX30" fmla="*/ 31017 w 117174"/>
                    <a:gd name="connsiteY30" fmla="*/ 49972 h 106835"/>
                    <a:gd name="connsiteX31" fmla="*/ 22401 w 117174"/>
                    <a:gd name="connsiteY31" fmla="*/ 41356 h 1068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117174" h="106835">
                      <a:moveTo>
                        <a:pt x="5859" y="0"/>
                      </a:moveTo>
                      <a:cubicBezTo>
                        <a:pt x="2604" y="19"/>
                        <a:pt x="-19" y="2673"/>
                        <a:pt x="0" y="5927"/>
                      </a:cubicBezTo>
                      <a:cubicBezTo>
                        <a:pt x="0" y="5927"/>
                        <a:pt x="0" y="5928"/>
                        <a:pt x="0" y="5928"/>
                      </a:cubicBezTo>
                      <a:lnTo>
                        <a:pt x="0" y="77163"/>
                      </a:lnTo>
                      <a:lnTo>
                        <a:pt x="0" y="77163"/>
                      </a:lnTo>
                      <a:cubicBezTo>
                        <a:pt x="-19" y="80418"/>
                        <a:pt x="2604" y="83071"/>
                        <a:pt x="5859" y="83091"/>
                      </a:cubicBezTo>
                      <a:cubicBezTo>
                        <a:pt x="5859" y="83091"/>
                        <a:pt x="5859" y="83091"/>
                        <a:pt x="5859" y="83091"/>
                      </a:cubicBezTo>
                      <a:lnTo>
                        <a:pt x="23435" y="83091"/>
                      </a:lnTo>
                      <a:lnTo>
                        <a:pt x="23435" y="106836"/>
                      </a:lnTo>
                      <a:lnTo>
                        <a:pt x="46870" y="83091"/>
                      </a:lnTo>
                      <a:lnTo>
                        <a:pt x="111316" y="83091"/>
                      </a:lnTo>
                      <a:cubicBezTo>
                        <a:pt x="114571" y="83072"/>
                        <a:pt x="117194" y="80418"/>
                        <a:pt x="117175" y="77163"/>
                      </a:cubicBezTo>
                      <a:cubicBezTo>
                        <a:pt x="117175" y="77163"/>
                        <a:pt x="117175" y="77163"/>
                        <a:pt x="117175" y="77163"/>
                      </a:cubicBezTo>
                      <a:lnTo>
                        <a:pt x="117175" y="5928"/>
                      </a:lnTo>
                      <a:lnTo>
                        <a:pt x="117175" y="5928"/>
                      </a:lnTo>
                      <a:cubicBezTo>
                        <a:pt x="117194" y="2673"/>
                        <a:pt x="114571" y="19"/>
                        <a:pt x="111316" y="0"/>
                      </a:cubicBezTo>
                      <a:cubicBezTo>
                        <a:pt x="111316" y="0"/>
                        <a:pt x="111316" y="0"/>
                        <a:pt x="111316" y="0"/>
                      </a:cubicBezTo>
                      <a:close/>
                      <a:moveTo>
                        <a:pt x="77542" y="41356"/>
                      </a:moveTo>
                      <a:cubicBezTo>
                        <a:pt x="77542" y="36597"/>
                        <a:pt x="81400" y="32740"/>
                        <a:pt x="86158" y="32740"/>
                      </a:cubicBezTo>
                      <a:cubicBezTo>
                        <a:pt x="90916" y="32740"/>
                        <a:pt x="94774" y="36597"/>
                        <a:pt x="94774" y="41356"/>
                      </a:cubicBezTo>
                      <a:cubicBezTo>
                        <a:pt x="94774" y="46114"/>
                        <a:pt x="90916" y="49972"/>
                        <a:pt x="86158" y="49972"/>
                      </a:cubicBezTo>
                      <a:cubicBezTo>
                        <a:pt x="81400" y="49972"/>
                        <a:pt x="77542" y="46114"/>
                        <a:pt x="77542" y="41356"/>
                      </a:cubicBezTo>
                      <a:close/>
                      <a:moveTo>
                        <a:pt x="49972" y="41356"/>
                      </a:moveTo>
                      <a:cubicBezTo>
                        <a:pt x="49972" y="36597"/>
                        <a:pt x="53829" y="32740"/>
                        <a:pt x="58587" y="32740"/>
                      </a:cubicBezTo>
                      <a:cubicBezTo>
                        <a:pt x="63346" y="32740"/>
                        <a:pt x="67203" y="36597"/>
                        <a:pt x="67203" y="41356"/>
                      </a:cubicBezTo>
                      <a:cubicBezTo>
                        <a:pt x="67203" y="46114"/>
                        <a:pt x="63346" y="49972"/>
                        <a:pt x="58587" y="49972"/>
                      </a:cubicBezTo>
                      <a:cubicBezTo>
                        <a:pt x="53829" y="49972"/>
                        <a:pt x="49972" y="46114"/>
                        <a:pt x="49972" y="41356"/>
                      </a:cubicBezTo>
                      <a:close/>
                      <a:moveTo>
                        <a:pt x="22401" y="41356"/>
                      </a:moveTo>
                      <a:cubicBezTo>
                        <a:pt x="22401" y="36597"/>
                        <a:pt x="26259" y="32740"/>
                        <a:pt x="31017" y="32740"/>
                      </a:cubicBezTo>
                      <a:cubicBezTo>
                        <a:pt x="35775" y="32740"/>
                        <a:pt x="39633" y="36597"/>
                        <a:pt x="39633" y="41356"/>
                      </a:cubicBezTo>
                      <a:cubicBezTo>
                        <a:pt x="39633" y="46114"/>
                        <a:pt x="35775" y="49972"/>
                        <a:pt x="31017" y="49972"/>
                      </a:cubicBezTo>
                      <a:cubicBezTo>
                        <a:pt x="26259" y="49972"/>
                        <a:pt x="22401" y="46114"/>
                        <a:pt x="22401" y="41356"/>
                      </a:cubicBezTo>
                      <a:close/>
                    </a:path>
                  </a:pathLst>
                </a:custGeom>
                <a:solidFill>
                  <a:schemeClr val="bg1">
                    <a:lumMod val="50000"/>
                  </a:schemeClr>
                </a:solidFill>
                <a:ln w="1687" cap="flat">
                  <a:noFill/>
                  <a:prstDash val="solid"/>
                  <a:miter/>
                </a:ln>
              </p:spPr>
              <p:txBody>
                <a:bodyPr rtlCol="0" anchor="ctr"/>
                <a:lstStyle/>
                <a:p>
                  <a:endParaRPr lang="en-GB"/>
                </a:p>
              </p:txBody>
            </p:sp>
          </p:grpSp>
          <p:grpSp>
            <p:nvGrpSpPr>
              <p:cNvPr id="150" name="Group 149">
                <a:extLst>
                  <a:ext uri="{FF2B5EF4-FFF2-40B4-BE49-F238E27FC236}">
                    <a16:creationId xmlns:a16="http://schemas.microsoft.com/office/drawing/2014/main" id="{C763BC41-5E87-45A1-AA65-FBC021515E6E}"/>
                  </a:ext>
                </a:extLst>
              </p:cNvPr>
              <p:cNvGrpSpPr/>
              <p:nvPr/>
            </p:nvGrpSpPr>
            <p:grpSpPr>
              <a:xfrm>
                <a:off x="4930042" y="4309167"/>
                <a:ext cx="434046" cy="144000"/>
                <a:chOff x="4930042" y="4309167"/>
                <a:chExt cx="434046" cy="144000"/>
              </a:xfrm>
            </p:grpSpPr>
            <p:sp>
              <p:nvSpPr>
                <p:cNvPr id="96" name="Rectangle 95">
                  <a:extLst>
                    <a:ext uri="{FF2B5EF4-FFF2-40B4-BE49-F238E27FC236}">
                      <a16:creationId xmlns:a16="http://schemas.microsoft.com/office/drawing/2014/main" id="{C382C4A8-855F-472F-9C47-CF91403AF961}"/>
                    </a:ext>
                  </a:extLst>
                </p:cNvPr>
                <p:cNvSpPr/>
                <p:nvPr/>
              </p:nvSpPr>
              <p:spPr>
                <a:xfrm>
                  <a:off x="5065778" y="4309167"/>
                  <a:ext cx="298310" cy="144000"/>
                </a:xfrm>
                <a:prstGeom prst="rect">
                  <a:avLst/>
                </a:prstGeom>
              </p:spPr>
              <p:txBody>
                <a:bodyPr wrap="none" lIns="36000" tIns="36000" rIns="36000" bIns="36000" anchor="ctr" anchorCtr="0">
                  <a:noAutofit/>
                </a:bodyPr>
                <a:lstStyle/>
                <a:p>
                  <a:pPr algn="r"/>
                  <a:r>
                    <a:rPr lang="en-GB" sz="700">
                      <a:solidFill>
                        <a:schemeClr val="tx1">
                          <a:lumMod val="60000"/>
                          <a:lumOff val="40000"/>
                        </a:schemeClr>
                      </a:solidFill>
                      <a:latin typeface="Arial" panose="020B0604020202020204" pitchFamily="34" charset="0"/>
                      <a:cs typeface="Arial" panose="020B0604020202020204" pitchFamily="34" charset="0"/>
                    </a:rPr>
                    <a:t>Like</a:t>
                  </a:r>
                </a:p>
              </p:txBody>
            </p:sp>
            <p:grpSp>
              <p:nvGrpSpPr>
                <p:cNvPr id="146" name="Group 145">
                  <a:extLst>
                    <a:ext uri="{FF2B5EF4-FFF2-40B4-BE49-F238E27FC236}">
                      <a16:creationId xmlns:a16="http://schemas.microsoft.com/office/drawing/2014/main" id="{EBA3F525-6493-44E7-91AC-65E7679C73E1}"/>
                    </a:ext>
                  </a:extLst>
                </p:cNvPr>
                <p:cNvGrpSpPr/>
                <p:nvPr/>
              </p:nvGrpSpPr>
              <p:grpSpPr>
                <a:xfrm>
                  <a:off x="4930042" y="4328668"/>
                  <a:ext cx="119999" cy="104999"/>
                  <a:chOff x="4930042" y="4319441"/>
                  <a:chExt cx="119999" cy="104999"/>
                </a:xfrm>
              </p:grpSpPr>
              <p:sp>
                <p:nvSpPr>
                  <p:cNvPr id="144" name="Freeform: Shape 143">
                    <a:extLst>
                      <a:ext uri="{FF2B5EF4-FFF2-40B4-BE49-F238E27FC236}">
                        <a16:creationId xmlns:a16="http://schemas.microsoft.com/office/drawing/2014/main" id="{0A4619DE-0913-46DF-B141-83F2C9E7529B}"/>
                      </a:ext>
                    </a:extLst>
                  </p:cNvPr>
                  <p:cNvSpPr/>
                  <p:nvPr/>
                </p:nvSpPr>
                <p:spPr>
                  <a:xfrm>
                    <a:off x="4967542" y="4319441"/>
                    <a:ext cx="82499" cy="104999"/>
                  </a:xfrm>
                  <a:custGeom>
                    <a:avLst/>
                    <a:gdLst>
                      <a:gd name="connsiteX0" fmla="*/ 94774 w 94773"/>
                      <a:gd name="connsiteY0" fmla="*/ 58587 h 120620"/>
                      <a:gd name="connsiteX1" fmla="*/ 84435 w 94773"/>
                      <a:gd name="connsiteY1" fmla="*/ 48248 h 120620"/>
                      <a:gd name="connsiteX2" fmla="*/ 51695 w 94773"/>
                      <a:gd name="connsiteY2" fmla="*/ 48248 h 120620"/>
                      <a:gd name="connsiteX3" fmla="*/ 46525 w 94773"/>
                      <a:gd name="connsiteY3" fmla="*/ 43251 h 120620"/>
                      <a:gd name="connsiteX4" fmla="*/ 51695 w 94773"/>
                      <a:gd name="connsiteY4" fmla="*/ 10339 h 120620"/>
                      <a:gd name="connsiteX5" fmla="*/ 41356 w 94773"/>
                      <a:gd name="connsiteY5" fmla="*/ 0 h 120620"/>
                      <a:gd name="connsiteX6" fmla="*/ 31017 w 94773"/>
                      <a:gd name="connsiteY6" fmla="*/ 10339 h 120620"/>
                      <a:gd name="connsiteX7" fmla="*/ 0 w 94773"/>
                      <a:gd name="connsiteY7" fmla="*/ 51694 h 120620"/>
                      <a:gd name="connsiteX8" fmla="*/ 0 w 94773"/>
                      <a:gd name="connsiteY8" fmla="*/ 106835 h 120620"/>
                      <a:gd name="connsiteX9" fmla="*/ 36186 w 94773"/>
                      <a:gd name="connsiteY9" fmla="*/ 120620 h 120620"/>
                      <a:gd name="connsiteX10" fmla="*/ 67203 w 94773"/>
                      <a:gd name="connsiteY10" fmla="*/ 120620 h 120620"/>
                      <a:gd name="connsiteX11" fmla="*/ 77542 w 94773"/>
                      <a:gd name="connsiteY11" fmla="*/ 110281 h 120620"/>
                      <a:gd name="connsiteX12" fmla="*/ 74785 w 94773"/>
                      <a:gd name="connsiteY12" fmla="*/ 103389 h 120620"/>
                      <a:gd name="connsiteX13" fmla="*/ 75819 w 94773"/>
                      <a:gd name="connsiteY13" fmla="*/ 103389 h 120620"/>
                      <a:gd name="connsiteX14" fmla="*/ 86158 w 94773"/>
                      <a:gd name="connsiteY14" fmla="*/ 93050 h 120620"/>
                      <a:gd name="connsiteX15" fmla="*/ 83228 w 94773"/>
                      <a:gd name="connsiteY15" fmla="*/ 85813 h 120620"/>
                      <a:gd name="connsiteX16" fmla="*/ 91327 w 94773"/>
                      <a:gd name="connsiteY16" fmla="*/ 75818 h 120620"/>
                      <a:gd name="connsiteX17" fmla="*/ 88053 w 94773"/>
                      <a:gd name="connsiteY17" fmla="*/ 68237 h 120620"/>
                      <a:gd name="connsiteX18" fmla="*/ 94774 w 94773"/>
                      <a:gd name="connsiteY18" fmla="*/ 58587 h 1206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4773" h="120620">
                        <a:moveTo>
                          <a:pt x="94774" y="58587"/>
                        </a:moveTo>
                        <a:cubicBezTo>
                          <a:pt x="94774" y="52901"/>
                          <a:pt x="90121" y="48248"/>
                          <a:pt x="84435" y="48248"/>
                        </a:cubicBezTo>
                        <a:lnTo>
                          <a:pt x="51695" y="48248"/>
                        </a:lnTo>
                        <a:cubicBezTo>
                          <a:pt x="48938" y="48248"/>
                          <a:pt x="46698" y="46008"/>
                          <a:pt x="46525" y="43251"/>
                        </a:cubicBezTo>
                        <a:cubicBezTo>
                          <a:pt x="46698" y="40149"/>
                          <a:pt x="51695" y="33946"/>
                          <a:pt x="51695" y="10339"/>
                        </a:cubicBezTo>
                        <a:cubicBezTo>
                          <a:pt x="51695" y="4652"/>
                          <a:pt x="47042" y="0"/>
                          <a:pt x="41356" y="0"/>
                        </a:cubicBezTo>
                        <a:cubicBezTo>
                          <a:pt x="35669" y="0"/>
                          <a:pt x="31017" y="4652"/>
                          <a:pt x="31017" y="10339"/>
                        </a:cubicBezTo>
                        <a:cubicBezTo>
                          <a:pt x="31017" y="36531"/>
                          <a:pt x="517" y="51350"/>
                          <a:pt x="0" y="51694"/>
                        </a:cubicBezTo>
                        <a:lnTo>
                          <a:pt x="0" y="106835"/>
                        </a:lnTo>
                        <a:cubicBezTo>
                          <a:pt x="12234" y="106835"/>
                          <a:pt x="13096" y="120620"/>
                          <a:pt x="36186" y="120620"/>
                        </a:cubicBezTo>
                        <a:cubicBezTo>
                          <a:pt x="43940" y="120620"/>
                          <a:pt x="67203" y="120620"/>
                          <a:pt x="67203" y="120620"/>
                        </a:cubicBezTo>
                        <a:cubicBezTo>
                          <a:pt x="72890" y="120620"/>
                          <a:pt x="77542" y="115968"/>
                          <a:pt x="77542" y="110281"/>
                        </a:cubicBezTo>
                        <a:cubicBezTo>
                          <a:pt x="77542" y="107524"/>
                          <a:pt x="76508" y="105112"/>
                          <a:pt x="74785" y="103389"/>
                        </a:cubicBezTo>
                        <a:cubicBezTo>
                          <a:pt x="75130" y="103389"/>
                          <a:pt x="75474" y="103389"/>
                          <a:pt x="75819" y="103389"/>
                        </a:cubicBezTo>
                        <a:cubicBezTo>
                          <a:pt x="81505" y="103389"/>
                          <a:pt x="86158" y="98736"/>
                          <a:pt x="86158" y="93050"/>
                        </a:cubicBezTo>
                        <a:cubicBezTo>
                          <a:pt x="86158" y="90293"/>
                          <a:pt x="85124" y="87708"/>
                          <a:pt x="83228" y="85813"/>
                        </a:cubicBezTo>
                        <a:cubicBezTo>
                          <a:pt x="87881" y="84779"/>
                          <a:pt x="91327" y="80643"/>
                          <a:pt x="91327" y="75818"/>
                        </a:cubicBezTo>
                        <a:cubicBezTo>
                          <a:pt x="91327" y="72889"/>
                          <a:pt x="90121" y="70132"/>
                          <a:pt x="88053" y="68237"/>
                        </a:cubicBezTo>
                        <a:cubicBezTo>
                          <a:pt x="92017" y="66858"/>
                          <a:pt x="94774" y="63067"/>
                          <a:pt x="94774" y="58587"/>
                        </a:cubicBezTo>
                        <a:close/>
                      </a:path>
                    </a:pathLst>
                  </a:custGeom>
                  <a:solidFill>
                    <a:schemeClr val="bg1">
                      <a:lumMod val="50000"/>
                    </a:schemeClr>
                  </a:solidFill>
                  <a:ln w="1687" cap="flat">
                    <a:noFill/>
                    <a:prstDash val="solid"/>
                    <a:miter/>
                  </a:ln>
                </p:spPr>
                <p:txBody>
                  <a:bodyPr rtlCol="0" anchor="ctr"/>
                  <a:lstStyle/>
                  <a:p>
                    <a:endParaRPr lang="en-GB"/>
                  </a:p>
                </p:txBody>
              </p:sp>
              <p:sp>
                <p:nvSpPr>
                  <p:cNvPr id="145" name="Freeform: Shape 144">
                    <a:extLst>
                      <a:ext uri="{FF2B5EF4-FFF2-40B4-BE49-F238E27FC236}">
                        <a16:creationId xmlns:a16="http://schemas.microsoft.com/office/drawing/2014/main" id="{31D28000-3008-40F8-9CEC-43E2DF312501}"/>
                      </a:ext>
                    </a:extLst>
                  </p:cNvPr>
                  <p:cNvSpPr/>
                  <p:nvPr/>
                </p:nvSpPr>
                <p:spPr>
                  <a:xfrm>
                    <a:off x="4930042" y="4356941"/>
                    <a:ext cx="28499" cy="62999"/>
                  </a:xfrm>
                  <a:custGeom>
                    <a:avLst/>
                    <a:gdLst>
                      <a:gd name="connsiteX0" fmla="*/ 25847 w 32739"/>
                      <a:gd name="connsiteY0" fmla="*/ 0 h 72372"/>
                      <a:gd name="connsiteX1" fmla="*/ 0 w 32739"/>
                      <a:gd name="connsiteY1" fmla="*/ 0 h 72372"/>
                      <a:gd name="connsiteX2" fmla="*/ 0 w 32739"/>
                      <a:gd name="connsiteY2" fmla="*/ 72372 h 72372"/>
                      <a:gd name="connsiteX3" fmla="*/ 25847 w 32739"/>
                      <a:gd name="connsiteY3" fmla="*/ 72372 h 72372"/>
                      <a:gd name="connsiteX4" fmla="*/ 32740 w 32739"/>
                      <a:gd name="connsiteY4" fmla="*/ 65480 h 72372"/>
                      <a:gd name="connsiteX5" fmla="*/ 32740 w 32739"/>
                      <a:gd name="connsiteY5" fmla="*/ 6893 h 72372"/>
                      <a:gd name="connsiteX6" fmla="*/ 25847 w 32739"/>
                      <a:gd name="connsiteY6" fmla="*/ 0 h 723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2739" h="72372">
                        <a:moveTo>
                          <a:pt x="25847" y="0"/>
                        </a:moveTo>
                        <a:lnTo>
                          <a:pt x="0" y="0"/>
                        </a:lnTo>
                        <a:lnTo>
                          <a:pt x="0" y="72372"/>
                        </a:lnTo>
                        <a:lnTo>
                          <a:pt x="25847" y="72372"/>
                        </a:lnTo>
                        <a:cubicBezTo>
                          <a:pt x="29638" y="72372"/>
                          <a:pt x="32740" y="69270"/>
                          <a:pt x="32740" y="65480"/>
                        </a:cubicBezTo>
                        <a:lnTo>
                          <a:pt x="32740" y="6893"/>
                        </a:lnTo>
                        <a:cubicBezTo>
                          <a:pt x="32740" y="3102"/>
                          <a:pt x="29638" y="0"/>
                          <a:pt x="25847" y="0"/>
                        </a:cubicBezTo>
                        <a:close/>
                      </a:path>
                    </a:pathLst>
                  </a:custGeom>
                  <a:solidFill>
                    <a:schemeClr val="bg1">
                      <a:lumMod val="50000"/>
                    </a:schemeClr>
                  </a:solidFill>
                  <a:ln w="1687" cap="flat">
                    <a:noFill/>
                    <a:prstDash val="solid"/>
                    <a:miter/>
                  </a:ln>
                </p:spPr>
                <p:txBody>
                  <a:bodyPr rtlCol="0" anchor="ctr"/>
                  <a:lstStyle/>
                  <a:p>
                    <a:endParaRPr lang="en-GB"/>
                  </a:p>
                </p:txBody>
              </p:sp>
            </p:grpSp>
          </p:grpSp>
          <p:grpSp>
            <p:nvGrpSpPr>
              <p:cNvPr id="151" name="Group 150">
                <a:extLst>
                  <a:ext uri="{FF2B5EF4-FFF2-40B4-BE49-F238E27FC236}">
                    <a16:creationId xmlns:a16="http://schemas.microsoft.com/office/drawing/2014/main" id="{8A4B4CB4-8C02-4535-9F27-D7D123735C1A}"/>
                  </a:ext>
                </a:extLst>
              </p:cNvPr>
              <p:cNvGrpSpPr/>
              <p:nvPr/>
            </p:nvGrpSpPr>
            <p:grpSpPr>
              <a:xfrm>
                <a:off x="6524051" y="4309167"/>
                <a:ext cx="483938" cy="144000"/>
                <a:chOff x="6434051" y="4309167"/>
                <a:chExt cx="483938" cy="144000"/>
              </a:xfrm>
            </p:grpSpPr>
            <p:sp>
              <p:nvSpPr>
                <p:cNvPr id="102" name="Rectangle 101">
                  <a:extLst>
                    <a:ext uri="{FF2B5EF4-FFF2-40B4-BE49-F238E27FC236}">
                      <a16:creationId xmlns:a16="http://schemas.microsoft.com/office/drawing/2014/main" id="{6827B019-8B5C-470F-BEA0-16526DFB4352}"/>
                    </a:ext>
                  </a:extLst>
                </p:cNvPr>
                <p:cNvSpPr/>
                <p:nvPr/>
              </p:nvSpPr>
              <p:spPr>
                <a:xfrm>
                  <a:off x="6545050" y="4309167"/>
                  <a:ext cx="372939" cy="144000"/>
                </a:xfrm>
                <a:prstGeom prst="rect">
                  <a:avLst/>
                </a:prstGeom>
              </p:spPr>
              <p:txBody>
                <a:bodyPr wrap="none" lIns="36000" tIns="36000" rIns="36000" bIns="36000" anchor="ctr" anchorCtr="0">
                  <a:noAutofit/>
                </a:bodyPr>
                <a:lstStyle/>
                <a:p>
                  <a:pPr algn="r"/>
                  <a:r>
                    <a:rPr lang="en-GB" sz="700">
                      <a:solidFill>
                        <a:schemeClr val="tx1">
                          <a:lumMod val="60000"/>
                          <a:lumOff val="40000"/>
                        </a:schemeClr>
                      </a:solidFill>
                      <a:latin typeface="Arial" panose="020B0604020202020204" pitchFamily="34" charset="0"/>
                      <a:cs typeface="Arial" panose="020B0604020202020204" pitchFamily="34" charset="0"/>
                    </a:rPr>
                    <a:t>Share</a:t>
                  </a:r>
                </a:p>
              </p:txBody>
            </p:sp>
            <p:grpSp>
              <p:nvGrpSpPr>
                <p:cNvPr id="148" name="Group 147">
                  <a:extLst>
                    <a:ext uri="{FF2B5EF4-FFF2-40B4-BE49-F238E27FC236}">
                      <a16:creationId xmlns:a16="http://schemas.microsoft.com/office/drawing/2014/main" id="{59C6F609-D192-448E-91F3-59F4BA02CC9F}"/>
                    </a:ext>
                  </a:extLst>
                </p:cNvPr>
                <p:cNvGrpSpPr/>
                <p:nvPr/>
              </p:nvGrpSpPr>
              <p:grpSpPr>
                <a:xfrm>
                  <a:off x="6434051" y="4316685"/>
                  <a:ext cx="127799" cy="117000"/>
                  <a:chOff x="6256519" y="4313442"/>
                  <a:chExt cx="127799" cy="117000"/>
                </a:xfrm>
              </p:grpSpPr>
              <p:sp>
                <p:nvSpPr>
                  <p:cNvPr id="142" name="Freeform: Shape 141">
                    <a:extLst>
                      <a:ext uri="{FF2B5EF4-FFF2-40B4-BE49-F238E27FC236}">
                        <a16:creationId xmlns:a16="http://schemas.microsoft.com/office/drawing/2014/main" id="{3A3AF155-4B96-467C-AE13-8FFFD34C73C8}"/>
                      </a:ext>
                    </a:extLst>
                  </p:cNvPr>
                  <p:cNvSpPr/>
                  <p:nvPr/>
                </p:nvSpPr>
                <p:spPr>
                  <a:xfrm>
                    <a:off x="6256519" y="4319442"/>
                    <a:ext cx="110999" cy="111000"/>
                  </a:xfrm>
                  <a:custGeom>
                    <a:avLst/>
                    <a:gdLst>
                      <a:gd name="connsiteX0" fmla="*/ 117174 w 127512"/>
                      <a:gd name="connsiteY0" fmla="*/ 73234 h 127513"/>
                      <a:gd name="connsiteX1" fmla="*/ 117174 w 127512"/>
                      <a:gd name="connsiteY1" fmla="*/ 117175 h 127513"/>
                      <a:gd name="connsiteX2" fmla="*/ 10339 w 127512"/>
                      <a:gd name="connsiteY2" fmla="*/ 117175 h 127513"/>
                      <a:gd name="connsiteX3" fmla="*/ 10339 w 127512"/>
                      <a:gd name="connsiteY3" fmla="*/ 10339 h 127513"/>
                      <a:gd name="connsiteX4" fmla="*/ 87191 w 127512"/>
                      <a:gd name="connsiteY4" fmla="*/ 10339 h 127513"/>
                      <a:gd name="connsiteX5" fmla="*/ 87191 w 127512"/>
                      <a:gd name="connsiteY5" fmla="*/ 0 h 127513"/>
                      <a:gd name="connsiteX6" fmla="*/ 0 w 127512"/>
                      <a:gd name="connsiteY6" fmla="*/ 0 h 127513"/>
                      <a:gd name="connsiteX7" fmla="*/ 0 w 127512"/>
                      <a:gd name="connsiteY7" fmla="*/ 127514 h 127513"/>
                      <a:gd name="connsiteX8" fmla="*/ 127513 w 127512"/>
                      <a:gd name="connsiteY8" fmla="*/ 126997 h 127513"/>
                      <a:gd name="connsiteX9" fmla="*/ 127513 w 127512"/>
                      <a:gd name="connsiteY9" fmla="*/ 64446 h 1275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512" h="127513">
                        <a:moveTo>
                          <a:pt x="117174" y="73234"/>
                        </a:moveTo>
                        <a:lnTo>
                          <a:pt x="117174" y="117175"/>
                        </a:lnTo>
                        <a:lnTo>
                          <a:pt x="10339" y="117175"/>
                        </a:lnTo>
                        <a:lnTo>
                          <a:pt x="10339" y="10339"/>
                        </a:lnTo>
                        <a:lnTo>
                          <a:pt x="87191" y="10339"/>
                        </a:lnTo>
                        <a:lnTo>
                          <a:pt x="87191" y="0"/>
                        </a:lnTo>
                        <a:lnTo>
                          <a:pt x="0" y="0"/>
                        </a:lnTo>
                        <a:lnTo>
                          <a:pt x="0" y="127514"/>
                        </a:lnTo>
                        <a:lnTo>
                          <a:pt x="127513" y="126997"/>
                        </a:lnTo>
                        <a:lnTo>
                          <a:pt x="127513" y="64446"/>
                        </a:lnTo>
                        <a:close/>
                      </a:path>
                    </a:pathLst>
                  </a:custGeom>
                  <a:solidFill>
                    <a:schemeClr val="bg1">
                      <a:lumMod val="50000"/>
                    </a:schemeClr>
                  </a:solidFill>
                  <a:ln w="1687" cap="flat">
                    <a:noFill/>
                    <a:prstDash val="solid"/>
                    <a:miter/>
                  </a:ln>
                </p:spPr>
                <p:txBody>
                  <a:bodyPr rtlCol="0" anchor="ctr"/>
                  <a:lstStyle/>
                  <a:p>
                    <a:endParaRPr lang="en-GB"/>
                  </a:p>
                </p:txBody>
              </p:sp>
              <p:sp>
                <p:nvSpPr>
                  <p:cNvPr id="147" name="Freeform: Shape 146">
                    <a:extLst>
                      <a:ext uri="{FF2B5EF4-FFF2-40B4-BE49-F238E27FC236}">
                        <a16:creationId xmlns:a16="http://schemas.microsoft.com/office/drawing/2014/main" id="{20A3D9C9-5F05-4BBC-927C-9A56B4F9BCCF}"/>
                      </a:ext>
                    </a:extLst>
                  </p:cNvPr>
                  <p:cNvSpPr/>
                  <p:nvPr/>
                </p:nvSpPr>
                <p:spPr>
                  <a:xfrm>
                    <a:off x="6274819" y="4313442"/>
                    <a:ext cx="109499" cy="88500"/>
                  </a:xfrm>
                  <a:custGeom>
                    <a:avLst/>
                    <a:gdLst>
                      <a:gd name="connsiteX0" fmla="*/ 125790 w 125789"/>
                      <a:gd name="connsiteY0" fmla="*/ 41356 h 101666"/>
                      <a:gd name="connsiteX1" fmla="*/ 76508 w 125789"/>
                      <a:gd name="connsiteY1" fmla="*/ 0 h 101666"/>
                      <a:gd name="connsiteX2" fmla="*/ 76508 w 125789"/>
                      <a:gd name="connsiteY2" fmla="*/ 24124 h 101666"/>
                      <a:gd name="connsiteX3" fmla="*/ 0 w 125789"/>
                      <a:gd name="connsiteY3" fmla="*/ 101666 h 101666"/>
                      <a:gd name="connsiteX4" fmla="*/ 76508 w 125789"/>
                      <a:gd name="connsiteY4" fmla="*/ 60310 h 101666"/>
                      <a:gd name="connsiteX5" fmla="*/ 76508 w 125789"/>
                      <a:gd name="connsiteY5" fmla="*/ 82712 h 101666"/>
                      <a:gd name="connsiteX6" fmla="*/ 125790 w 125789"/>
                      <a:gd name="connsiteY6" fmla="*/ 41356 h 101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5789" h="101666">
                        <a:moveTo>
                          <a:pt x="125790" y="41356"/>
                        </a:moveTo>
                        <a:lnTo>
                          <a:pt x="76508" y="0"/>
                        </a:lnTo>
                        <a:lnTo>
                          <a:pt x="76508" y="24124"/>
                        </a:lnTo>
                        <a:cubicBezTo>
                          <a:pt x="1034" y="24813"/>
                          <a:pt x="0" y="101666"/>
                          <a:pt x="0" y="101666"/>
                        </a:cubicBezTo>
                        <a:cubicBezTo>
                          <a:pt x="0" y="101666"/>
                          <a:pt x="16025" y="60827"/>
                          <a:pt x="76508" y="60310"/>
                        </a:cubicBezTo>
                        <a:lnTo>
                          <a:pt x="76508" y="82712"/>
                        </a:lnTo>
                        <a:lnTo>
                          <a:pt x="125790" y="41356"/>
                        </a:lnTo>
                        <a:close/>
                      </a:path>
                    </a:pathLst>
                  </a:custGeom>
                  <a:solidFill>
                    <a:schemeClr val="bg1">
                      <a:lumMod val="50000"/>
                    </a:schemeClr>
                  </a:solidFill>
                  <a:ln w="1687" cap="flat">
                    <a:noFill/>
                    <a:prstDash val="solid"/>
                    <a:miter/>
                  </a:ln>
                </p:spPr>
                <p:txBody>
                  <a:bodyPr rtlCol="0" anchor="ctr"/>
                  <a:lstStyle/>
                  <a:p>
                    <a:endParaRPr lang="en-GB"/>
                  </a:p>
                </p:txBody>
              </p:sp>
            </p:grpSp>
          </p:grpSp>
        </p:grpSp>
        <p:cxnSp>
          <p:nvCxnSpPr>
            <p:cNvPr id="135" name="Straight Connector 134">
              <a:extLst>
                <a:ext uri="{FF2B5EF4-FFF2-40B4-BE49-F238E27FC236}">
                  <a16:creationId xmlns:a16="http://schemas.microsoft.com/office/drawing/2014/main" id="{FF7E271D-3260-4AE4-AA2F-E449A2FD11D6}"/>
                </a:ext>
              </a:extLst>
            </p:cNvPr>
            <p:cNvCxnSpPr>
              <a:cxnSpLocks/>
            </p:cNvCxnSpPr>
            <p:nvPr/>
          </p:nvCxnSpPr>
          <p:spPr>
            <a:xfrm>
              <a:off x="4836207" y="4227934"/>
              <a:ext cx="2281412" cy="0"/>
            </a:xfrm>
            <a:prstGeom prst="line">
              <a:avLst/>
            </a:prstGeom>
            <a:ln>
              <a:solidFill>
                <a:srgbClr val="D9D9D9"/>
              </a:solidFill>
            </a:ln>
          </p:spPr>
          <p:style>
            <a:lnRef idx="1">
              <a:schemeClr val="accent1"/>
            </a:lnRef>
            <a:fillRef idx="0">
              <a:schemeClr val="accent1"/>
            </a:fillRef>
            <a:effectRef idx="0">
              <a:schemeClr val="accent1"/>
            </a:effectRef>
            <a:fontRef idx="minor">
              <a:schemeClr val="tx1"/>
            </a:fontRef>
          </p:style>
        </p:cxnSp>
        <p:grpSp>
          <p:nvGrpSpPr>
            <p:cNvPr id="152" name="Group 151">
              <a:extLst>
                <a:ext uri="{FF2B5EF4-FFF2-40B4-BE49-F238E27FC236}">
                  <a16:creationId xmlns:a16="http://schemas.microsoft.com/office/drawing/2014/main" id="{FB33CE1A-FBE3-41D9-946C-9F41C65DC347}"/>
                </a:ext>
              </a:extLst>
            </p:cNvPr>
            <p:cNvGrpSpPr/>
            <p:nvPr/>
          </p:nvGrpSpPr>
          <p:grpSpPr>
            <a:xfrm>
              <a:off x="4913623" y="4011926"/>
              <a:ext cx="2159523" cy="144000"/>
              <a:chOff x="4913623" y="4011926"/>
              <a:chExt cx="2159523" cy="144000"/>
            </a:xfrm>
          </p:grpSpPr>
          <p:sp>
            <p:nvSpPr>
              <p:cNvPr id="110" name="Rectangle 109">
                <a:extLst>
                  <a:ext uri="{FF2B5EF4-FFF2-40B4-BE49-F238E27FC236}">
                    <a16:creationId xmlns:a16="http://schemas.microsoft.com/office/drawing/2014/main" id="{A864AFB3-1821-4E58-8BDB-1B4DA75F5DBE}"/>
                  </a:ext>
                </a:extLst>
              </p:cNvPr>
              <p:cNvSpPr/>
              <p:nvPr/>
            </p:nvSpPr>
            <p:spPr>
              <a:xfrm>
                <a:off x="5412608" y="4011926"/>
                <a:ext cx="252000" cy="144000"/>
              </a:xfrm>
              <a:prstGeom prst="rect">
                <a:avLst/>
              </a:prstGeom>
            </p:spPr>
            <p:txBody>
              <a:bodyPr wrap="none" lIns="36000" tIns="36000" rIns="36000" bIns="36000" anchor="ctr" anchorCtr="0">
                <a:noAutofit/>
              </a:bodyPr>
              <a:lstStyle/>
              <a:p>
                <a:pPr algn="r"/>
                <a:r>
                  <a:rPr lang="en-GB" sz="700">
                    <a:solidFill>
                      <a:schemeClr val="tx1">
                        <a:lumMod val="60000"/>
                        <a:lumOff val="40000"/>
                      </a:schemeClr>
                    </a:solidFill>
                    <a:latin typeface="Arial" panose="020B0604020202020204" pitchFamily="34" charset="0"/>
                    <a:cs typeface="Arial" panose="020B0604020202020204" pitchFamily="34" charset="0"/>
                  </a:rPr>
                  <a:t>72</a:t>
                </a:r>
              </a:p>
            </p:txBody>
          </p:sp>
          <p:sp>
            <p:nvSpPr>
              <p:cNvPr id="111" name="Rectangle 110">
                <a:extLst>
                  <a:ext uri="{FF2B5EF4-FFF2-40B4-BE49-F238E27FC236}">
                    <a16:creationId xmlns:a16="http://schemas.microsoft.com/office/drawing/2014/main" id="{17044D36-6B72-47D3-8AEB-F04360138A71}"/>
                  </a:ext>
                </a:extLst>
              </p:cNvPr>
              <p:cNvSpPr/>
              <p:nvPr/>
            </p:nvSpPr>
            <p:spPr>
              <a:xfrm>
                <a:off x="6218425" y="4011926"/>
                <a:ext cx="854721" cy="144000"/>
              </a:xfrm>
              <a:prstGeom prst="rect">
                <a:avLst/>
              </a:prstGeom>
            </p:spPr>
            <p:txBody>
              <a:bodyPr wrap="none" lIns="72000" tIns="72000" rIns="72000" bIns="72000" anchor="ctr" anchorCtr="0">
                <a:noAutofit/>
              </a:bodyPr>
              <a:lstStyle/>
              <a:p>
                <a:pPr algn="r"/>
                <a:r>
                  <a:rPr lang="en-GB" sz="700">
                    <a:solidFill>
                      <a:schemeClr val="tx1">
                        <a:lumMod val="60000"/>
                        <a:lumOff val="40000"/>
                      </a:schemeClr>
                    </a:solidFill>
                    <a:latin typeface="Arial" panose="020B0604020202020204" pitchFamily="34" charset="0"/>
                    <a:cs typeface="Arial" panose="020B0604020202020204" pitchFamily="34" charset="0"/>
                  </a:rPr>
                  <a:t> 16 Comments</a:t>
                </a:r>
              </a:p>
            </p:txBody>
          </p:sp>
          <p:grpSp>
            <p:nvGrpSpPr>
              <p:cNvPr id="107" name="Group 106">
                <a:extLst>
                  <a:ext uri="{FF2B5EF4-FFF2-40B4-BE49-F238E27FC236}">
                    <a16:creationId xmlns:a16="http://schemas.microsoft.com/office/drawing/2014/main" id="{BA19FC20-4B69-40FE-BE0A-756BAA7B7F28}"/>
                  </a:ext>
                </a:extLst>
              </p:cNvPr>
              <p:cNvGrpSpPr>
                <a:grpSpLocks noChangeAspect="1"/>
              </p:cNvGrpSpPr>
              <p:nvPr/>
            </p:nvGrpSpPr>
            <p:grpSpPr>
              <a:xfrm>
                <a:off x="4913623" y="4011926"/>
                <a:ext cx="144000" cy="144000"/>
                <a:chOff x="4760485" y="4896725"/>
                <a:chExt cx="294451" cy="294451"/>
              </a:xfrm>
            </p:grpSpPr>
            <p:sp>
              <p:nvSpPr>
                <p:cNvPr id="108" name="Oval 107">
                  <a:extLst>
                    <a:ext uri="{FF2B5EF4-FFF2-40B4-BE49-F238E27FC236}">
                      <a16:creationId xmlns:a16="http://schemas.microsoft.com/office/drawing/2014/main" id="{85C106D5-9B22-4492-ACCA-78C5A676ACF6}"/>
                    </a:ext>
                  </a:extLst>
                </p:cNvPr>
                <p:cNvSpPr/>
                <p:nvPr/>
              </p:nvSpPr>
              <p:spPr>
                <a:xfrm>
                  <a:off x="4760485" y="4896725"/>
                  <a:ext cx="294451" cy="294451"/>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9" name="Graphic 108" descr="Thumbs up sign">
                  <a:extLst>
                    <a:ext uri="{FF2B5EF4-FFF2-40B4-BE49-F238E27FC236}">
                      <a16:creationId xmlns:a16="http://schemas.microsoft.com/office/drawing/2014/main" id="{F6C42969-3E85-4984-BE29-5FA604B72715}"/>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817710" y="4953950"/>
                  <a:ext cx="180000" cy="180000"/>
                </a:xfrm>
                <a:prstGeom prst="rect">
                  <a:avLst/>
                </a:prstGeom>
              </p:spPr>
            </p:pic>
          </p:grpSp>
          <p:grpSp>
            <p:nvGrpSpPr>
              <p:cNvPr id="112" name="Group 111">
                <a:extLst>
                  <a:ext uri="{FF2B5EF4-FFF2-40B4-BE49-F238E27FC236}">
                    <a16:creationId xmlns:a16="http://schemas.microsoft.com/office/drawing/2014/main" id="{391BF552-A5F8-4271-9F3B-A1057FA2BC8A}"/>
                  </a:ext>
                </a:extLst>
              </p:cNvPr>
              <p:cNvGrpSpPr>
                <a:grpSpLocks noChangeAspect="1"/>
              </p:cNvGrpSpPr>
              <p:nvPr/>
            </p:nvGrpSpPr>
            <p:grpSpPr>
              <a:xfrm>
                <a:off x="5094093" y="4011926"/>
                <a:ext cx="144000" cy="144000"/>
                <a:chOff x="4760485" y="4896725"/>
                <a:chExt cx="294451" cy="294451"/>
              </a:xfrm>
            </p:grpSpPr>
            <p:sp>
              <p:nvSpPr>
                <p:cNvPr id="113" name="Oval 112">
                  <a:extLst>
                    <a:ext uri="{FF2B5EF4-FFF2-40B4-BE49-F238E27FC236}">
                      <a16:creationId xmlns:a16="http://schemas.microsoft.com/office/drawing/2014/main" id="{432D387F-6A2D-46AF-AF34-5E4470DB2D58}"/>
                    </a:ext>
                  </a:extLst>
                </p:cNvPr>
                <p:cNvSpPr/>
                <p:nvPr/>
              </p:nvSpPr>
              <p:spPr>
                <a:xfrm>
                  <a:off x="4760485" y="4896725"/>
                  <a:ext cx="294451" cy="294451"/>
                </a:xfrm>
                <a:prstGeom prst="ellipse">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4" name="Graphic 113" descr="Heart">
                  <a:extLst>
                    <a:ext uri="{FF2B5EF4-FFF2-40B4-BE49-F238E27FC236}">
                      <a16:creationId xmlns:a16="http://schemas.microsoft.com/office/drawing/2014/main" id="{E7F3D6C4-536B-4A62-9B6B-092053668869}"/>
                    </a:ext>
                  </a:extLst>
                </p:cNvPr>
                <p:cNvPicPr>
                  <a:picLocks noChangeAspect="1"/>
                </p:cNvPicPr>
                <p:nvPr/>
              </p:nvPicPr>
              <p:blipFill>
                <a:blip r:embed="rId5">
                  <a:extLst>
                    <a:ext uri="{96DAC541-7B7A-43D3-8B79-37D633B846F1}">
                      <asvg:svgBlip xmlns:asvg="http://schemas.microsoft.com/office/drawing/2016/SVG/main" r:embed="rId6"/>
                    </a:ext>
                  </a:extLst>
                </a:blip>
                <a:srcRect/>
                <a:stretch/>
              </p:blipFill>
              <p:spPr>
                <a:xfrm>
                  <a:off x="4817709" y="4953949"/>
                  <a:ext cx="180000" cy="180000"/>
                </a:xfrm>
                <a:prstGeom prst="rect">
                  <a:avLst/>
                </a:prstGeom>
              </p:spPr>
            </p:pic>
          </p:grpSp>
          <p:grpSp>
            <p:nvGrpSpPr>
              <p:cNvPr id="115" name="Group 114">
                <a:extLst>
                  <a:ext uri="{FF2B5EF4-FFF2-40B4-BE49-F238E27FC236}">
                    <a16:creationId xmlns:a16="http://schemas.microsoft.com/office/drawing/2014/main" id="{7620E327-8D53-4F41-A5E0-6842358D06C4}"/>
                  </a:ext>
                </a:extLst>
              </p:cNvPr>
              <p:cNvGrpSpPr>
                <a:grpSpLocks noChangeAspect="1"/>
              </p:cNvGrpSpPr>
              <p:nvPr/>
            </p:nvGrpSpPr>
            <p:grpSpPr>
              <a:xfrm>
                <a:off x="5274562" y="4011926"/>
                <a:ext cx="144000" cy="144000"/>
                <a:chOff x="4760485" y="4896725"/>
                <a:chExt cx="294451" cy="294451"/>
              </a:xfrm>
            </p:grpSpPr>
            <p:sp>
              <p:nvSpPr>
                <p:cNvPr id="116" name="Oval 115">
                  <a:extLst>
                    <a:ext uri="{FF2B5EF4-FFF2-40B4-BE49-F238E27FC236}">
                      <a16:creationId xmlns:a16="http://schemas.microsoft.com/office/drawing/2014/main" id="{072FFFE7-BFE5-4DE4-86BE-E986EB7E56B1}"/>
                    </a:ext>
                  </a:extLst>
                </p:cNvPr>
                <p:cNvSpPr/>
                <p:nvPr/>
              </p:nvSpPr>
              <p:spPr>
                <a:xfrm>
                  <a:off x="4760485" y="4896725"/>
                  <a:ext cx="294451" cy="294451"/>
                </a:xfrm>
                <a:prstGeom prst="ellipse">
                  <a:avLst/>
                </a:prstGeom>
                <a:solidFill>
                  <a:srgbClr val="00B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7" name="Graphic 116" descr="Clapping hands">
                  <a:extLst>
                    <a:ext uri="{FF2B5EF4-FFF2-40B4-BE49-F238E27FC236}">
                      <a16:creationId xmlns:a16="http://schemas.microsoft.com/office/drawing/2014/main" id="{55F3B7B4-6254-4279-9B33-FB0940CF409B}"/>
                    </a:ext>
                  </a:extLst>
                </p:cNvPr>
                <p:cNvPicPr>
                  <a:picLocks noChangeAspect="1"/>
                </p:cNvPicPr>
                <p:nvPr/>
              </p:nvPicPr>
              <p:blipFill>
                <a:blip r:embed="rId7">
                  <a:extLst>
                    <a:ext uri="{96DAC541-7B7A-43D3-8B79-37D633B846F1}">
                      <asvg:svgBlip xmlns:asvg="http://schemas.microsoft.com/office/drawing/2016/SVG/main" r:embed="rId8"/>
                    </a:ext>
                  </a:extLst>
                </a:blip>
                <a:srcRect/>
                <a:stretch/>
              </p:blipFill>
              <p:spPr>
                <a:xfrm>
                  <a:off x="4817709" y="4953949"/>
                  <a:ext cx="180000" cy="180000"/>
                </a:xfrm>
                <a:prstGeom prst="rect">
                  <a:avLst/>
                </a:prstGeom>
              </p:spPr>
            </p:pic>
          </p:grpSp>
        </p:grpSp>
        <p:cxnSp>
          <p:nvCxnSpPr>
            <p:cNvPr id="134" name="Straight Connector 133">
              <a:extLst>
                <a:ext uri="{FF2B5EF4-FFF2-40B4-BE49-F238E27FC236}">
                  <a16:creationId xmlns:a16="http://schemas.microsoft.com/office/drawing/2014/main" id="{E753C9EA-2B62-4F73-A6BC-E1D2B7383721}"/>
                </a:ext>
              </a:extLst>
            </p:cNvPr>
            <p:cNvCxnSpPr>
              <a:cxnSpLocks/>
            </p:cNvCxnSpPr>
            <p:nvPr/>
          </p:nvCxnSpPr>
          <p:spPr>
            <a:xfrm>
              <a:off x="4836207" y="3939902"/>
              <a:ext cx="2281412" cy="0"/>
            </a:xfrm>
            <a:prstGeom prst="line">
              <a:avLst/>
            </a:prstGeom>
            <a:ln>
              <a:solidFill>
                <a:srgbClr val="D9D9D9"/>
              </a:solidFill>
            </a:ln>
          </p:spPr>
          <p:style>
            <a:lnRef idx="1">
              <a:schemeClr val="accent1"/>
            </a:lnRef>
            <a:fillRef idx="0">
              <a:schemeClr val="accent1"/>
            </a:fillRef>
            <a:effectRef idx="0">
              <a:schemeClr val="accent1"/>
            </a:effectRef>
            <a:fontRef idx="minor">
              <a:schemeClr val="tx1"/>
            </a:fontRef>
          </p:style>
        </p:cxnSp>
      </p:grpSp>
      <p:sp>
        <p:nvSpPr>
          <p:cNvPr id="106" name="Main body">
            <a:extLst>
              <a:ext uri="{FF2B5EF4-FFF2-40B4-BE49-F238E27FC236}">
                <a16:creationId xmlns:a16="http://schemas.microsoft.com/office/drawing/2014/main" id="{C656EE0F-243E-4361-8532-4A6B0B6C3FC4}"/>
              </a:ext>
            </a:extLst>
          </p:cNvPr>
          <p:cNvSpPr/>
          <p:nvPr/>
        </p:nvSpPr>
        <p:spPr>
          <a:xfrm>
            <a:off x="5011397" y="1996405"/>
            <a:ext cx="2063852" cy="1770657"/>
          </a:xfrm>
          <a:prstGeom prst="rect">
            <a:avLst/>
          </a:prstGeom>
        </p:spPr>
        <p:txBody>
          <a:bodyPr wrap="square" lIns="108000" tIns="72000" rIns="180000" bIns="72000" anchor="t">
            <a:noAutofit/>
          </a:bodyPr>
          <a:lstStyle/>
          <a:p>
            <a:r>
              <a:rPr lang="en-GB" sz="800">
                <a:solidFill>
                  <a:srgbClr val="D9DADB">
                    <a:lumMod val="50000"/>
                  </a:srgbClr>
                </a:solidFill>
                <a:latin typeface="Arial" panose="020B0604020202020204" pitchFamily="34" charset="0"/>
                <a:cs typeface="Arial" panose="020B0604020202020204" pitchFamily="34" charset="0"/>
              </a:rPr>
              <a:t>Hi</a:t>
            </a:r>
          </a:p>
          <a:p>
            <a:endParaRPr lang="en-GB" sz="800">
              <a:solidFill>
                <a:srgbClr val="D9DADB">
                  <a:lumMod val="50000"/>
                </a:srgbClr>
              </a:solidFill>
              <a:latin typeface="Arial" panose="020B0604020202020204" pitchFamily="34" charset="0"/>
              <a:cs typeface="Arial" panose="020B0604020202020204" pitchFamily="34" charset="0"/>
            </a:endParaRPr>
          </a:p>
          <a:p>
            <a:r>
              <a:rPr lang="en-GB" sz="800">
                <a:solidFill>
                  <a:srgbClr val="D9DADB">
                    <a:lumMod val="50000"/>
                  </a:srgbClr>
                </a:solidFill>
                <a:latin typeface="Arial" panose="020B0604020202020204" pitchFamily="34" charset="0"/>
                <a:cs typeface="Arial" panose="020B0604020202020204" pitchFamily="34" charset="0"/>
              </a:rPr>
              <a:t>Fab question so great to hear from </a:t>
            </a:r>
            <a:br>
              <a:rPr lang="en-GB" sz="800">
                <a:solidFill>
                  <a:srgbClr val="D9DADB">
                    <a:lumMod val="50000"/>
                  </a:srgbClr>
                </a:solidFill>
                <a:latin typeface="Arial" panose="020B0604020202020204" pitchFamily="34" charset="0"/>
                <a:cs typeface="Arial" panose="020B0604020202020204" pitchFamily="34" charset="0"/>
              </a:rPr>
            </a:br>
            <a:r>
              <a:rPr lang="en-GB" sz="800">
                <a:solidFill>
                  <a:srgbClr val="D9DADB">
                    <a:lumMod val="50000"/>
                  </a:srgbClr>
                </a:solidFill>
                <a:latin typeface="Arial" panose="020B0604020202020204" pitchFamily="34" charset="0"/>
                <a:cs typeface="Arial" panose="020B0604020202020204" pitchFamily="34" charset="0"/>
              </a:rPr>
              <a:t>you! I’m loving it, virtual coffees, remote hangouts, catching up with peeps I haven’t had time to recently </a:t>
            </a:r>
            <a:r>
              <a:rPr lang="en-GB" sz="800">
                <a:solidFill>
                  <a:srgbClr val="D9DADB">
                    <a:lumMod val="50000"/>
                  </a:srgbClr>
                </a:solidFill>
                <a:latin typeface="Arial" panose="020B0604020202020204" pitchFamily="34" charset="0"/>
                <a:cs typeface="Arial" panose="020B0604020202020204" pitchFamily="34" charset="0"/>
                <a:sym typeface="Wingdings" pitchFamily="2" charset="2"/>
              </a:rPr>
              <a:t> All good thanks, apart from the words ‘social distancing’ (double shudder!) </a:t>
            </a:r>
            <a:br>
              <a:rPr lang="en-GB" sz="800">
                <a:solidFill>
                  <a:srgbClr val="D9DADB">
                    <a:lumMod val="50000"/>
                  </a:srgbClr>
                </a:solidFill>
                <a:latin typeface="Arial" panose="020B0604020202020204" pitchFamily="34" charset="0"/>
                <a:cs typeface="Arial" panose="020B0604020202020204" pitchFamily="34" charset="0"/>
                <a:sym typeface="Wingdings" pitchFamily="2" charset="2"/>
              </a:rPr>
            </a:br>
            <a:r>
              <a:rPr lang="en-GB" sz="800">
                <a:solidFill>
                  <a:srgbClr val="D9DADB">
                    <a:lumMod val="50000"/>
                  </a:srgbClr>
                </a:solidFill>
                <a:latin typeface="Arial" panose="020B0604020202020204" pitchFamily="34" charset="0"/>
                <a:cs typeface="Arial" panose="020B0604020202020204" pitchFamily="34" charset="0"/>
                <a:sym typeface="Wingdings" pitchFamily="2" charset="2"/>
              </a:rPr>
              <a:t>it’s all great! Glad that all the stores </a:t>
            </a:r>
            <a:br>
              <a:rPr lang="en-GB" sz="800">
                <a:solidFill>
                  <a:srgbClr val="D9DADB">
                    <a:lumMod val="50000"/>
                  </a:srgbClr>
                </a:solidFill>
                <a:latin typeface="Arial" panose="020B0604020202020204" pitchFamily="34" charset="0"/>
                <a:cs typeface="Arial" panose="020B0604020202020204" pitchFamily="34" charset="0"/>
                <a:sym typeface="Wingdings" pitchFamily="2" charset="2"/>
              </a:rPr>
            </a:br>
            <a:r>
              <a:rPr lang="en-GB" sz="800">
                <a:solidFill>
                  <a:srgbClr val="D9DADB">
                    <a:lumMod val="50000"/>
                  </a:srgbClr>
                </a:solidFill>
                <a:latin typeface="Arial" panose="020B0604020202020204" pitchFamily="34" charset="0"/>
                <a:cs typeface="Arial" panose="020B0604020202020204" pitchFamily="34" charset="0"/>
                <a:sym typeface="Wingdings" pitchFamily="2" charset="2"/>
              </a:rPr>
              <a:t>no longer have shortages. What a NIGHTMARE! I was panicking about running out of the essentials – Lol!!! Don’t be a stranger - CGJ</a:t>
            </a:r>
            <a:endParaRPr lang="en-GB" sz="800">
              <a:latin typeface="Arial" panose="020B0604020202020204" pitchFamily="34" charset="0"/>
              <a:cs typeface="Arial" panose="020B0604020202020204" pitchFamily="34" charset="0"/>
            </a:endParaRPr>
          </a:p>
        </p:txBody>
      </p:sp>
      <p:sp>
        <p:nvSpPr>
          <p:cNvPr id="120" name="Rectangle 119">
            <a:extLst>
              <a:ext uri="{FF2B5EF4-FFF2-40B4-BE49-F238E27FC236}">
                <a16:creationId xmlns:a16="http://schemas.microsoft.com/office/drawing/2014/main" id="{61809B3F-528A-42A7-BC94-66F149D69545}"/>
              </a:ext>
            </a:extLst>
          </p:cNvPr>
          <p:cNvSpPr/>
          <p:nvPr/>
        </p:nvSpPr>
        <p:spPr>
          <a:xfrm>
            <a:off x="5353390" y="1683720"/>
            <a:ext cx="1623828" cy="317516"/>
          </a:xfrm>
          <a:prstGeom prst="rect">
            <a:avLst/>
          </a:prstGeom>
        </p:spPr>
        <p:txBody>
          <a:bodyPr wrap="square" lIns="72000" tIns="72000" rIns="72000" bIns="72000" anchor="ctr">
            <a:noAutofit/>
          </a:bodyPr>
          <a:lstStyle/>
          <a:p>
            <a:r>
              <a:rPr lang="en-GB" sz="800" b="1">
                <a:solidFill>
                  <a:srgbClr val="D9DADB">
                    <a:lumMod val="50000"/>
                  </a:srgbClr>
                </a:solidFill>
                <a:latin typeface="Arial" panose="020B0604020202020204" pitchFamily="34" charset="0"/>
                <a:cs typeface="Arial" panose="020B0604020202020204" pitchFamily="34" charset="0"/>
              </a:rPr>
              <a:t>Jaz – 1</a:t>
            </a:r>
            <a:r>
              <a:rPr lang="en-GB" sz="800" b="1" baseline="30000">
                <a:solidFill>
                  <a:srgbClr val="D9DADB">
                    <a:lumMod val="50000"/>
                  </a:srgbClr>
                </a:solidFill>
                <a:latin typeface="Arial" panose="020B0604020202020204" pitchFamily="34" charset="0"/>
                <a:cs typeface="Arial" panose="020B0604020202020204" pitchFamily="34" charset="0"/>
              </a:rPr>
              <a:t>st</a:t>
            </a:r>
            <a:endParaRPr lang="en-GB" sz="800" b="1">
              <a:solidFill>
                <a:srgbClr val="D9DADB">
                  <a:lumMod val="50000"/>
                </a:srgbClr>
              </a:solidFill>
              <a:latin typeface="Arial" panose="020B0604020202020204" pitchFamily="34" charset="0"/>
              <a:cs typeface="Arial" panose="020B0604020202020204" pitchFamily="34" charset="0"/>
            </a:endParaRPr>
          </a:p>
          <a:p>
            <a:r>
              <a:rPr lang="en-GB" sz="800">
                <a:solidFill>
                  <a:srgbClr val="D9DADB">
                    <a:lumMod val="50000"/>
                  </a:srgbClr>
                </a:solidFill>
                <a:latin typeface="Arial" panose="020B0604020202020204" pitchFamily="34" charset="0"/>
                <a:cs typeface="Arial" panose="020B0604020202020204" pitchFamily="34" charset="0"/>
              </a:rPr>
              <a:t>Associate Consultant</a:t>
            </a:r>
            <a:endParaRPr lang="en-GB" sz="800">
              <a:latin typeface="Arial" panose="020B0604020202020204" pitchFamily="34" charset="0"/>
              <a:cs typeface="Arial" panose="020B0604020202020204" pitchFamily="34" charset="0"/>
            </a:endParaRPr>
          </a:p>
        </p:txBody>
      </p:sp>
      <p:cxnSp>
        <p:nvCxnSpPr>
          <p:cNvPr id="93" name="Straight Connector 92">
            <a:extLst>
              <a:ext uri="{FF2B5EF4-FFF2-40B4-BE49-F238E27FC236}">
                <a16:creationId xmlns:a16="http://schemas.microsoft.com/office/drawing/2014/main" id="{0C1F998F-33AC-47AF-A547-1C83C4826C39}"/>
              </a:ext>
            </a:extLst>
          </p:cNvPr>
          <p:cNvCxnSpPr>
            <a:cxnSpLocks/>
          </p:cNvCxnSpPr>
          <p:nvPr/>
        </p:nvCxnSpPr>
        <p:spPr>
          <a:xfrm>
            <a:off x="4998932" y="1619689"/>
            <a:ext cx="2012178" cy="0"/>
          </a:xfrm>
          <a:prstGeom prst="line">
            <a:avLst/>
          </a:prstGeom>
          <a:ln>
            <a:solidFill>
              <a:srgbClr val="D9D9D9"/>
            </a:solidFill>
          </a:ln>
        </p:spPr>
        <p:style>
          <a:lnRef idx="1">
            <a:schemeClr val="accent1"/>
          </a:lnRef>
          <a:fillRef idx="0">
            <a:schemeClr val="accent1"/>
          </a:fillRef>
          <a:effectRef idx="0">
            <a:schemeClr val="accent1"/>
          </a:effectRef>
          <a:fontRef idx="minor">
            <a:schemeClr val="tx1"/>
          </a:fontRef>
        </p:style>
      </p:cxnSp>
      <p:sp>
        <p:nvSpPr>
          <p:cNvPr id="92" name="Rectangle 91">
            <a:extLst>
              <a:ext uri="{FF2B5EF4-FFF2-40B4-BE49-F238E27FC236}">
                <a16:creationId xmlns:a16="http://schemas.microsoft.com/office/drawing/2014/main" id="{F0B0999B-32A2-41FD-963A-5E3ED2443270}"/>
              </a:ext>
            </a:extLst>
          </p:cNvPr>
          <p:cNvSpPr/>
          <p:nvPr/>
        </p:nvSpPr>
        <p:spPr>
          <a:xfrm>
            <a:off x="5353390" y="1247768"/>
            <a:ext cx="1623828" cy="317516"/>
          </a:xfrm>
          <a:prstGeom prst="rect">
            <a:avLst/>
          </a:prstGeom>
        </p:spPr>
        <p:txBody>
          <a:bodyPr wrap="square" lIns="72000" tIns="72000" rIns="72000" bIns="72000" anchor="ctr">
            <a:noAutofit/>
          </a:bodyPr>
          <a:lstStyle/>
          <a:p>
            <a:r>
              <a:rPr lang="en-GB" sz="800" b="1" err="1">
                <a:solidFill>
                  <a:srgbClr val="D9DADB">
                    <a:lumMod val="50000"/>
                  </a:srgbClr>
                </a:solidFill>
                <a:latin typeface="Arial" panose="020B0604020202020204" pitchFamily="34" charset="0"/>
                <a:cs typeface="Arial" panose="020B0604020202020204" pitchFamily="34" charset="0"/>
              </a:rPr>
              <a:t>Sukhi</a:t>
            </a:r>
            <a:r>
              <a:rPr lang="en-GB" sz="800" b="1">
                <a:solidFill>
                  <a:srgbClr val="D9DADB">
                    <a:lumMod val="50000"/>
                  </a:srgbClr>
                </a:solidFill>
                <a:latin typeface="Arial" panose="020B0604020202020204" pitchFamily="34" charset="0"/>
                <a:cs typeface="Arial" panose="020B0604020202020204" pitchFamily="34" charset="0"/>
              </a:rPr>
              <a:t> – 1</a:t>
            </a:r>
            <a:r>
              <a:rPr lang="en-GB" sz="800" b="1" baseline="30000">
                <a:solidFill>
                  <a:srgbClr val="D9DADB">
                    <a:lumMod val="50000"/>
                  </a:srgbClr>
                </a:solidFill>
                <a:latin typeface="Arial" panose="020B0604020202020204" pitchFamily="34" charset="0"/>
                <a:cs typeface="Arial" panose="020B0604020202020204" pitchFamily="34" charset="0"/>
              </a:rPr>
              <a:t>st</a:t>
            </a:r>
            <a:endParaRPr lang="en-GB" sz="800" b="1">
              <a:solidFill>
                <a:srgbClr val="D9DADB">
                  <a:lumMod val="50000"/>
                </a:srgbClr>
              </a:solidFill>
              <a:latin typeface="Arial" panose="020B0604020202020204" pitchFamily="34" charset="0"/>
              <a:cs typeface="Arial" panose="020B0604020202020204" pitchFamily="34" charset="0"/>
            </a:endParaRPr>
          </a:p>
          <a:p>
            <a:r>
              <a:rPr lang="en-GB" sz="800">
                <a:solidFill>
                  <a:srgbClr val="D9DADB">
                    <a:lumMod val="50000"/>
                  </a:srgbClr>
                </a:solidFill>
                <a:latin typeface="Arial" panose="020B0604020202020204" pitchFamily="34" charset="0"/>
                <a:cs typeface="Arial" panose="020B0604020202020204" pitchFamily="34" charset="0"/>
              </a:rPr>
              <a:t>Business Development Manager</a:t>
            </a:r>
            <a:endParaRPr lang="en-GB" sz="800">
              <a:latin typeface="Arial" panose="020B0604020202020204" pitchFamily="34" charset="0"/>
              <a:cs typeface="Arial" panose="020B0604020202020204" pitchFamily="34" charset="0"/>
            </a:endParaRPr>
          </a:p>
        </p:txBody>
      </p:sp>
      <p:sp>
        <p:nvSpPr>
          <p:cNvPr id="86" name="Grey Box">
            <a:extLst>
              <a:ext uri="{FF2B5EF4-FFF2-40B4-BE49-F238E27FC236}">
                <a16:creationId xmlns:a16="http://schemas.microsoft.com/office/drawing/2014/main" id="{C73005BC-A580-45E8-B84A-9E744EEDA5B1}"/>
              </a:ext>
            </a:extLst>
          </p:cNvPr>
          <p:cNvSpPr/>
          <p:nvPr/>
        </p:nvSpPr>
        <p:spPr>
          <a:xfrm>
            <a:off x="4975336" y="955858"/>
            <a:ext cx="2063852" cy="222261"/>
          </a:xfrm>
          <a:prstGeom prst="roundRect">
            <a:avLst>
              <a:gd name="adj" fmla="val 0"/>
            </a:avLst>
          </a:prstGeom>
          <a:solidFill>
            <a:schemeClr val="bg1">
              <a:lumMod val="85000"/>
            </a:schemeClr>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200">
              <a:solidFill>
                <a:schemeClr val="bg2">
                  <a:lumMod val="50000"/>
                </a:schemeClr>
              </a:solidFill>
            </a:endParaRPr>
          </a:p>
        </p:txBody>
      </p:sp>
      <p:sp>
        <p:nvSpPr>
          <p:cNvPr id="87" name="White box">
            <a:extLst>
              <a:ext uri="{FF2B5EF4-FFF2-40B4-BE49-F238E27FC236}">
                <a16:creationId xmlns:a16="http://schemas.microsoft.com/office/drawing/2014/main" id="{2FED8C9F-A805-4CC1-B635-0CFB1B8845A9}"/>
              </a:ext>
            </a:extLst>
          </p:cNvPr>
          <p:cNvSpPr/>
          <p:nvPr/>
        </p:nvSpPr>
        <p:spPr>
          <a:xfrm>
            <a:off x="5039345" y="987609"/>
            <a:ext cx="1746336" cy="158758"/>
          </a:xfrm>
          <a:prstGeom prst="roundRect">
            <a:avLst>
              <a:gd name="adj" fmla="val 0"/>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200">
              <a:solidFill>
                <a:schemeClr val="bg2">
                  <a:lumMod val="50000"/>
                </a:schemeClr>
              </a:solidFill>
            </a:endParaRPr>
          </a:p>
        </p:txBody>
      </p:sp>
      <p:pic>
        <p:nvPicPr>
          <p:cNvPr id="89" name="Pencil" descr="Pencil">
            <a:extLst>
              <a:ext uri="{FF2B5EF4-FFF2-40B4-BE49-F238E27FC236}">
                <a16:creationId xmlns:a16="http://schemas.microsoft.com/office/drawing/2014/main" id="{371C981A-E5DD-43F2-A1E8-2FE28C499172}"/>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5087416" y="1022536"/>
            <a:ext cx="88904" cy="88904"/>
          </a:xfrm>
          <a:prstGeom prst="rect">
            <a:avLst/>
          </a:prstGeom>
        </p:spPr>
      </p:pic>
      <p:sp>
        <p:nvSpPr>
          <p:cNvPr id="88" name="Write a post">
            <a:extLst>
              <a:ext uri="{FF2B5EF4-FFF2-40B4-BE49-F238E27FC236}">
                <a16:creationId xmlns:a16="http://schemas.microsoft.com/office/drawing/2014/main" id="{8CE2A4A4-B373-476A-995D-B2B0A125AFA8}"/>
              </a:ext>
            </a:extLst>
          </p:cNvPr>
          <p:cNvSpPr/>
          <p:nvPr/>
        </p:nvSpPr>
        <p:spPr>
          <a:xfrm>
            <a:off x="5210809" y="1001200"/>
            <a:ext cx="649962" cy="131577"/>
          </a:xfrm>
          <a:prstGeom prst="rect">
            <a:avLst/>
          </a:prstGeom>
        </p:spPr>
        <p:txBody>
          <a:bodyPr wrap="none" lIns="72000" tIns="72000" rIns="72000" bIns="72000" anchor="ctr" anchorCtr="0">
            <a:noAutofit/>
          </a:bodyPr>
          <a:lstStyle/>
          <a:p>
            <a:r>
              <a:rPr lang="en-GB" sz="800" b="1">
                <a:solidFill>
                  <a:srgbClr val="D9DADB">
                    <a:lumMod val="50000"/>
                  </a:srgbClr>
                </a:solidFill>
                <a:latin typeface="Arial" panose="020B0604020202020204" pitchFamily="34" charset="0"/>
                <a:cs typeface="Arial" panose="020B0604020202020204" pitchFamily="34" charset="0"/>
              </a:rPr>
              <a:t>Write a post</a:t>
            </a:r>
            <a:endParaRPr lang="en-GB" sz="1050" b="1">
              <a:latin typeface="Arial" panose="020B0604020202020204" pitchFamily="34" charset="0"/>
              <a:cs typeface="Arial" panose="020B0604020202020204" pitchFamily="34" charset="0"/>
            </a:endParaRPr>
          </a:p>
        </p:txBody>
      </p:sp>
      <p:pic>
        <p:nvPicPr>
          <p:cNvPr id="90" name="Cam" descr="Camera">
            <a:extLst>
              <a:ext uri="{FF2B5EF4-FFF2-40B4-BE49-F238E27FC236}">
                <a16:creationId xmlns:a16="http://schemas.microsoft.com/office/drawing/2014/main" id="{E8C7153D-C795-48C3-8C78-E1EF36E72F3E}"/>
              </a:ext>
            </a:extLst>
          </p:cNvPr>
          <p:cNvPicPr preferRelativeResize="0">
            <a:picLocks/>
          </p:cNvPicPr>
          <p:nvPr/>
        </p:nvPicPr>
        <p:blipFill>
          <a:blip r:embed="rId11">
            <a:extLst>
              <a:ext uri="{96DAC541-7B7A-43D3-8B79-37D633B846F1}">
                <asvg:svgBlip xmlns:asvg="http://schemas.microsoft.com/office/drawing/2016/SVG/main" r:embed="rId12"/>
              </a:ext>
            </a:extLst>
          </a:blip>
          <a:stretch>
            <a:fillRect/>
          </a:stretch>
        </p:blipFill>
        <p:spPr>
          <a:xfrm>
            <a:off x="6835038" y="995148"/>
            <a:ext cx="158758" cy="143682"/>
          </a:xfrm>
          <a:prstGeom prst="rect">
            <a:avLst/>
          </a:prstGeom>
        </p:spPr>
      </p:pic>
      <p:sp>
        <p:nvSpPr>
          <p:cNvPr id="76" name="Blue box">
            <a:extLst>
              <a:ext uri="{FF2B5EF4-FFF2-40B4-BE49-F238E27FC236}">
                <a16:creationId xmlns:a16="http://schemas.microsoft.com/office/drawing/2014/main" id="{9ADDD770-627F-474D-AAC5-DBEA0D7CC041}"/>
              </a:ext>
            </a:extLst>
          </p:cNvPr>
          <p:cNvSpPr>
            <a:spLocks noChangeAspect="1"/>
          </p:cNvSpPr>
          <p:nvPr/>
        </p:nvSpPr>
        <p:spPr>
          <a:xfrm>
            <a:off x="4975336" y="378005"/>
            <a:ext cx="2063852" cy="578300"/>
          </a:xfrm>
          <a:prstGeom prst="round2SameRect">
            <a:avLst>
              <a:gd name="adj1" fmla="val 12046"/>
              <a:gd name="adj2" fmla="val 0"/>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5" name="Find box">
            <a:extLst>
              <a:ext uri="{FF2B5EF4-FFF2-40B4-BE49-F238E27FC236}">
                <a16:creationId xmlns:a16="http://schemas.microsoft.com/office/drawing/2014/main" id="{2022BCF6-1BD8-47A8-98AF-4612EDCEC6BA}"/>
              </a:ext>
            </a:extLst>
          </p:cNvPr>
          <p:cNvSpPr/>
          <p:nvPr/>
        </p:nvSpPr>
        <p:spPr>
          <a:xfrm>
            <a:off x="5465926" y="672889"/>
            <a:ext cx="1428820" cy="190509"/>
          </a:xfrm>
          <a:prstGeom prst="roundRect">
            <a:avLst/>
          </a:prstGeom>
          <a:solidFill>
            <a:srgbClr val="D9D9D9"/>
          </a:solidFill>
          <a:ln w="6350">
            <a:solidFill>
              <a:srgbClr val="7F7F7F"/>
            </a:solidFill>
          </a:ln>
        </p:spPr>
        <p:style>
          <a:lnRef idx="2">
            <a:schemeClr val="accent1">
              <a:shade val="50000"/>
            </a:schemeClr>
          </a:lnRef>
          <a:fillRef idx="1">
            <a:schemeClr val="accent1"/>
          </a:fillRef>
          <a:effectRef idx="0">
            <a:schemeClr val="accent1"/>
          </a:effectRef>
          <a:fontRef idx="minor">
            <a:schemeClr val="lt1"/>
          </a:fontRef>
        </p:style>
        <p:txBody>
          <a:bodyPr lIns="216000" tIns="72000" rIns="36000" bIns="72000" rtlCol="0" anchor="ctr"/>
          <a:lstStyle/>
          <a:p>
            <a:pPr algn="ctr"/>
            <a:r>
              <a:rPr lang="en-GB" sz="800" b="1">
                <a:solidFill>
                  <a:schemeClr val="bg2">
                    <a:lumMod val="50000"/>
                  </a:schemeClr>
                </a:solidFill>
                <a:latin typeface="Arial" panose="020B0604020202020204" pitchFamily="34" charset="0"/>
                <a:cs typeface="Arial" panose="020B0604020202020204" pitchFamily="34" charset="0"/>
              </a:rPr>
              <a:t>Find People, jobs and…</a:t>
            </a:r>
          </a:p>
        </p:txBody>
      </p:sp>
      <p:sp>
        <p:nvSpPr>
          <p:cNvPr id="125" name="Mag" descr="Magnifying glass">
            <a:extLst>
              <a:ext uri="{FF2B5EF4-FFF2-40B4-BE49-F238E27FC236}">
                <a16:creationId xmlns:a16="http://schemas.microsoft.com/office/drawing/2014/main" id="{87779558-07CE-4E32-BA0C-3EA315FB1FCD}"/>
              </a:ext>
            </a:extLst>
          </p:cNvPr>
          <p:cNvSpPr/>
          <p:nvPr/>
        </p:nvSpPr>
        <p:spPr>
          <a:xfrm>
            <a:off x="5507311" y="704640"/>
            <a:ext cx="127006" cy="127006"/>
          </a:xfrm>
          <a:custGeom>
            <a:avLst/>
            <a:gdLst>
              <a:gd name="connsiteX0" fmla="*/ 121798 w 125025"/>
              <a:gd name="connsiteY0" fmla="*/ 106119 h 125125"/>
              <a:gd name="connsiteX1" fmla="*/ 102000 w 125025"/>
              <a:gd name="connsiteY1" fmla="*/ 86321 h 125125"/>
              <a:gd name="connsiteX2" fmla="*/ 92180 w 125025"/>
              <a:gd name="connsiteY2" fmla="*/ 83311 h 125125"/>
              <a:gd name="connsiteX3" fmla="*/ 85211 w 125025"/>
              <a:gd name="connsiteY3" fmla="*/ 76342 h 125125"/>
              <a:gd name="connsiteX4" fmla="*/ 95031 w 125025"/>
              <a:gd name="connsiteY4" fmla="*/ 47516 h 125125"/>
              <a:gd name="connsiteX5" fmla="*/ 47516 w 125025"/>
              <a:gd name="connsiteY5" fmla="*/ 0 h 125125"/>
              <a:gd name="connsiteX6" fmla="*/ 0 w 125025"/>
              <a:gd name="connsiteY6" fmla="*/ 47516 h 125125"/>
              <a:gd name="connsiteX7" fmla="*/ 47516 w 125025"/>
              <a:gd name="connsiteY7" fmla="*/ 95032 h 125125"/>
              <a:gd name="connsiteX8" fmla="*/ 76342 w 125025"/>
              <a:gd name="connsiteY8" fmla="*/ 85212 h 125125"/>
              <a:gd name="connsiteX9" fmla="*/ 83311 w 125025"/>
              <a:gd name="connsiteY9" fmla="*/ 92181 h 125125"/>
              <a:gd name="connsiteX10" fmla="*/ 86320 w 125025"/>
              <a:gd name="connsiteY10" fmla="*/ 102001 h 125125"/>
              <a:gd name="connsiteX11" fmla="*/ 106118 w 125025"/>
              <a:gd name="connsiteY11" fmla="*/ 121799 h 125125"/>
              <a:gd name="connsiteX12" fmla="*/ 114038 w 125025"/>
              <a:gd name="connsiteY12" fmla="*/ 125125 h 125125"/>
              <a:gd name="connsiteX13" fmla="*/ 121957 w 125025"/>
              <a:gd name="connsiteY13" fmla="*/ 121799 h 125125"/>
              <a:gd name="connsiteX14" fmla="*/ 121798 w 125025"/>
              <a:gd name="connsiteY14" fmla="*/ 106119 h 125125"/>
              <a:gd name="connsiteX15" fmla="*/ 47357 w 125025"/>
              <a:gd name="connsiteY15" fmla="*/ 85370 h 125125"/>
              <a:gd name="connsiteX16" fmla="*/ 9345 w 125025"/>
              <a:gd name="connsiteY16" fmla="*/ 47358 h 125125"/>
              <a:gd name="connsiteX17" fmla="*/ 47357 w 125025"/>
              <a:gd name="connsiteY17" fmla="*/ 9345 h 125125"/>
              <a:gd name="connsiteX18" fmla="*/ 85370 w 125025"/>
              <a:gd name="connsiteY18" fmla="*/ 47358 h 125125"/>
              <a:gd name="connsiteX19" fmla="*/ 47357 w 125025"/>
              <a:gd name="connsiteY19" fmla="*/ 85370 h 125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5025" h="125125">
                <a:moveTo>
                  <a:pt x="121798" y="106119"/>
                </a:moveTo>
                <a:lnTo>
                  <a:pt x="102000" y="86321"/>
                </a:lnTo>
                <a:cubicBezTo>
                  <a:pt x="99308" y="83628"/>
                  <a:pt x="95665" y="82678"/>
                  <a:pt x="92180" y="83311"/>
                </a:cubicBezTo>
                <a:lnTo>
                  <a:pt x="85211" y="76342"/>
                </a:lnTo>
                <a:cubicBezTo>
                  <a:pt x="91388" y="68423"/>
                  <a:pt x="95031" y="58286"/>
                  <a:pt x="95031" y="47516"/>
                </a:cubicBezTo>
                <a:cubicBezTo>
                  <a:pt x="95031" y="21382"/>
                  <a:pt x="73649" y="0"/>
                  <a:pt x="47516" y="0"/>
                </a:cubicBezTo>
                <a:cubicBezTo>
                  <a:pt x="21382" y="0"/>
                  <a:pt x="0" y="21382"/>
                  <a:pt x="0" y="47516"/>
                </a:cubicBezTo>
                <a:cubicBezTo>
                  <a:pt x="0" y="73650"/>
                  <a:pt x="21382" y="95032"/>
                  <a:pt x="47516" y="95032"/>
                </a:cubicBezTo>
                <a:cubicBezTo>
                  <a:pt x="58286" y="95032"/>
                  <a:pt x="68264" y="91389"/>
                  <a:pt x="76342" y="85212"/>
                </a:cubicBezTo>
                <a:lnTo>
                  <a:pt x="83311" y="92181"/>
                </a:lnTo>
                <a:cubicBezTo>
                  <a:pt x="82677" y="95665"/>
                  <a:pt x="83628" y="99308"/>
                  <a:pt x="86320" y="102001"/>
                </a:cubicBezTo>
                <a:lnTo>
                  <a:pt x="106118" y="121799"/>
                </a:lnTo>
                <a:cubicBezTo>
                  <a:pt x="108336" y="124017"/>
                  <a:pt x="111187" y="125125"/>
                  <a:pt x="114038" y="125125"/>
                </a:cubicBezTo>
                <a:cubicBezTo>
                  <a:pt x="116888" y="125125"/>
                  <a:pt x="119739" y="124017"/>
                  <a:pt x="121957" y="121799"/>
                </a:cubicBezTo>
                <a:cubicBezTo>
                  <a:pt x="126075" y="117364"/>
                  <a:pt x="126075" y="110395"/>
                  <a:pt x="121798" y="106119"/>
                </a:cubicBezTo>
                <a:close/>
                <a:moveTo>
                  <a:pt x="47357" y="85370"/>
                </a:moveTo>
                <a:cubicBezTo>
                  <a:pt x="26450" y="85370"/>
                  <a:pt x="9345" y="68265"/>
                  <a:pt x="9345" y="47358"/>
                </a:cubicBezTo>
                <a:cubicBezTo>
                  <a:pt x="9345" y="26451"/>
                  <a:pt x="26450" y="9345"/>
                  <a:pt x="47357" y="9345"/>
                </a:cubicBezTo>
                <a:cubicBezTo>
                  <a:pt x="68264" y="9345"/>
                  <a:pt x="85370" y="26451"/>
                  <a:pt x="85370" y="47358"/>
                </a:cubicBezTo>
                <a:cubicBezTo>
                  <a:pt x="85370" y="68265"/>
                  <a:pt x="68264" y="85370"/>
                  <a:pt x="47357" y="85370"/>
                </a:cubicBezTo>
                <a:close/>
              </a:path>
            </a:pathLst>
          </a:custGeom>
          <a:solidFill>
            <a:srgbClr val="7F7F7F"/>
          </a:solidFill>
          <a:ln w="1488" cap="flat">
            <a:noFill/>
            <a:prstDash val="solid"/>
            <a:miter/>
          </a:ln>
        </p:spPr>
        <p:txBody>
          <a:bodyPr rtlCol="0" anchor="ctr"/>
          <a:lstStyle/>
          <a:p>
            <a:endParaRPr lang="en-GB"/>
          </a:p>
        </p:txBody>
      </p:sp>
      <p:sp>
        <p:nvSpPr>
          <p:cNvPr id="156" name="Oval 155">
            <a:extLst>
              <a:ext uri="{FF2B5EF4-FFF2-40B4-BE49-F238E27FC236}">
                <a16:creationId xmlns:a16="http://schemas.microsoft.com/office/drawing/2014/main" id="{54315686-2930-45A8-ADF0-61C7F75FBE31}"/>
              </a:ext>
            </a:extLst>
          </p:cNvPr>
          <p:cNvSpPr/>
          <p:nvPr/>
        </p:nvSpPr>
        <p:spPr>
          <a:xfrm>
            <a:off x="5101571" y="677336"/>
            <a:ext cx="190509" cy="190509"/>
          </a:xfrm>
          <a:prstGeom prst="ellipse">
            <a:avLst/>
          </a:prstGeom>
          <a:solidFill>
            <a:schemeClr val="bg1"/>
          </a:solidFill>
          <a:ln>
            <a:solidFill>
              <a:srgbClr val="E2007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8" name="Oval 157">
            <a:extLst>
              <a:ext uri="{FF2B5EF4-FFF2-40B4-BE49-F238E27FC236}">
                <a16:creationId xmlns:a16="http://schemas.microsoft.com/office/drawing/2014/main" id="{ACB0F627-3162-4C1B-8632-B92389B3AD2C}"/>
              </a:ext>
            </a:extLst>
          </p:cNvPr>
          <p:cNvSpPr/>
          <p:nvPr/>
        </p:nvSpPr>
        <p:spPr>
          <a:xfrm>
            <a:off x="5090992" y="1350409"/>
            <a:ext cx="127006" cy="127006"/>
          </a:xfrm>
          <a:prstGeom prst="ellipse">
            <a:avLst/>
          </a:prstGeom>
          <a:solidFill>
            <a:schemeClr val="bg1"/>
          </a:solidFill>
          <a:ln>
            <a:solidFill>
              <a:srgbClr val="E2007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0" name="Oval 159">
            <a:extLst>
              <a:ext uri="{FF2B5EF4-FFF2-40B4-BE49-F238E27FC236}">
                <a16:creationId xmlns:a16="http://schemas.microsoft.com/office/drawing/2014/main" id="{67BD7341-CCEB-4767-BFDE-20DAB948DD4B}"/>
              </a:ext>
            </a:extLst>
          </p:cNvPr>
          <p:cNvSpPr/>
          <p:nvPr/>
        </p:nvSpPr>
        <p:spPr>
          <a:xfrm>
            <a:off x="5090992" y="1767785"/>
            <a:ext cx="127006" cy="127006"/>
          </a:xfrm>
          <a:prstGeom prst="ellipse">
            <a:avLst/>
          </a:prstGeom>
          <a:solidFill>
            <a:schemeClr val="bg1"/>
          </a:solidFill>
          <a:ln>
            <a:solidFill>
              <a:srgbClr val="EE7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23" name="Graphic 122">
            <a:extLst>
              <a:ext uri="{FF2B5EF4-FFF2-40B4-BE49-F238E27FC236}">
                <a16:creationId xmlns:a16="http://schemas.microsoft.com/office/drawing/2014/main" id="{C32DAD13-8F15-498D-9BA9-B90FBD8A2BD8}"/>
              </a:ext>
            </a:extLst>
          </p:cNvPr>
          <p:cNvPicPr>
            <a:picLocks noChangeAspect="1"/>
          </p:cNvPicPr>
          <p:nvPr/>
        </p:nvPicPr>
        <p:blipFill>
          <a:blip r:embed="rId13">
            <a:extLst>
              <a:ext uri="{96DAC541-7B7A-43D3-8B79-37D633B846F1}">
                <asvg:svgBlip xmlns:asvg="http://schemas.microsoft.com/office/drawing/2016/SVG/main" r:embed="rId14"/>
              </a:ext>
            </a:extLst>
          </a:blip>
          <a:stretch>
            <a:fillRect/>
          </a:stretch>
        </p:blipFill>
        <p:spPr>
          <a:xfrm>
            <a:off x="4860032" y="303498"/>
            <a:ext cx="2292297" cy="4536504"/>
          </a:xfrm>
          <a:prstGeom prst="rect">
            <a:avLst/>
          </a:prstGeom>
          <a:effectLst>
            <a:outerShdw blurRad="50800" dist="38100" dir="2700000" algn="tl" rotWithShape="0">
              <a:schemeClr val="tx1">
                <a:alpha val="20000"/>
              </a:schemeClr>
            </a:outerShdw>
          </a:effectLst>
        </p:spPr>
      </p:pic>
      <p:sp>
        <p:nvSpPr>
          <p:cNvPr id="164" name="Title 163">
            <a:extLst>
              <a:ext uri="{FF2B5EF4-FFF2-40B4-BE49-F238E27FC236}">
                <a16:creationId xmlns:a16="http://schemas.microsoft.com/office/drawing/2014/main" id="{F9C96B14-C73E-44AB-9FB2-BE3151B042B0}"/>
              </a:ext>
            </a:extLst>
          </p:cNvPr>
          <p:cNvSpPr>
            <a:spLocks noGrp="1"/>
          </p:cNvSpPr>
          <p:nvPr>
            <p:ph type="title"/>
          </p:nvPr>
        </p:nvSpPr>
        <p:spPr>
          <a:xfrm>
            <a:off x="503040" y="141479"/>
            <a:ext cx="4068960" cy="1300005"/>
          </a:xfrm>
        </p:spPr>
        <p:txBody>
          <a:bodyPr>
            <a:normAutofit/>
          </a:bodyPr>
          <a:lstStyle/>
          <a:p>
            <a:r>
              <a:rPr lang="en-GB"/>
              <a:t>Recognising </a:t>
            </a:r>
            <a:br>
              <a:rPr lang="en-GB"/>
            </a:br>
            <a:r>
              <a:rPr lang="en-GB"/>
              <a:t>Type</a:t>
            </a:r>
          </a:p>
        </p:txBody>
      </p:sp>
    </p:spTree>
    <p:extLst>
      <p:ext uri="{BB962C8B-B14F-4D97-AF65-F5344CB8AC3E}">
        <p14:creationId xmlns:p14="http://schemas.microsoft.com/office/powerpoint/2010/main" val="33045590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mph" presetSubtype="2" fill="hold" nodeType="clickEffect">
                                  <p:stCondLst>
                                    <p:cond delay="0"/>
                                  </p:stCondLst>
                                  <p:childTnLst>
                                    <p:animClr clrSpc="rgb" dir="cw">
                                      <p:cBhvr>
                                        <p:cTn id="6" dur="2000" fill="hold"/>
                                        <p:tgtEl>
                                          <p:spTgt spid="106"/>
                                        </p:tgtEl>
                                        <p:attrNameLst>
                                          <p:attrName>fillcolor</p:attrName>
                                        </p:attrNameLst>
                                      </p:cBhvr>
                                      <p:to>
                                        <a:srgbClr val="FCC94F"/>
                                      </p:to>
                                    </p:animClr>
                                    <p:set>
                                      <p:cBhvr>
                                        <p:cTn id="7" dur="2000" fill="hold"/>
                                        <p:tgtEl>
                                          <p:spTgt spid="106"/>
                                        </p:tgtEl>
                                        <p:attrNameLst>
                                          <p:attrName>fill.type</p:attrName>
                                        </p:attrNameLst>
                                      </p:cBhvr>
                                      <p:to>
                                        <p:strVal val="solid"/>
                                      </p:to>
                                    </p:set>
                                    <p:set>
                                      <p:cBhvr>
                                        <p:cTn id="8" dur="2000" fill="hold"/>
                                        <p:tgtEl>
                                          <p:spTgt spid="106"/>
                                        </p:tgtEl>
                                        <p:attrNameLst>
                                          <p:attrName>fill.on</p:attrName>
                                        </p:attrNameLst>
                                      </p:cBhvr>
                                      <p:to>
                                        <p:strVal val="tru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Main body">
            <a:extLst>
              <a:ext uri="{FF2B5EF4-FFF2-40B4-BE49-F238E27FC236}">
                <a16:creationId xmlns:a16="http://schemas.microsoft.com/office/drawing/2014/main" id="{E2E430BF-BB4C-4011-B67A-08052371A410}"/>
              </a:ext>
            </a:extLst>
          </p:cNvPr>
          <p:cNvSpPr/>
          <p:nvPr/>
        </p:nvSpPr>
        <p:spPr>
          <a:xfrm>
            <a:off x="2411761" y="1347614"/>
            <a:ext cx="4320480" cy="2448272"/>
          </a:xfrm>
          <a:prstGeom prst="rect">
            <a:avLst/>
          </a:prstGeom>
          <a:solidFill>
            <a:schemeClr val="bg1"/>
          </a:solidFill>
          <a:effectLst>
            <a:outerShdw blurRad="50800" dist="38100" dir="2700000" algn="tl" rotWithShape="0">
              <a:prstClr val="black">
                <a:alpha val="20000"/>
              </a:prstClr>
            </a:outerShdw>
          </a:effectLst>
        </p:spPr>
        <p:txBody>
          <a:bodyPr wrap="square" lIns="108000" tIns="72000" rIns="180000" bIns="72000" anchor="t">
            <a:noAutofit/>
          </a:bodyPr>
          <a:lstStyle/>
          <a:p>
            <a:r>
              <a:rPr lang="en-GB" sz="1400">
                <a:solidFill>
                  <a:srgbClr val="D9DADB">
                    <a:lumMod val="50000"/>
                  </a:srgbClr>
                </a:solidFill>
                <a:latin typeface="Arial" panose="020B0604020202020204" pitchFamily="34" charset="0"/>
                <a:cs typeface="Arial" panose="020B0604020202020204" pitchFamily="34" charset="0"/>
              </a:rPr>
              <a:t>Hi</a:t>
            </a:r>
          </a:p>
          <a:p>
            <a:endParaRPr lang="en-GB" sz="1400">
              <a:solidFill>
                <a:srgbClr val="D9DADB">
                  <a:lumMod val="50000"/>
                </a:srgbClr>
              </a:solidFill>
              <a:latin typeface="Arial" panose="020B0604020202020204" pitchFamily="34" charset="0"/>
              <a:cs typeface="Arial" panose="020B0604020202020204" pitchFamily="34" charset="0"/>
            </a:endParaRPr>
          </a:p>
          <a:p>
            <a:r>
              <a:rPr lang="en-GB" sz="1400">
                <a:solidFill>
                  <a:srgbClr val="D9DADB">
                    <a:lumMod val="50000"/>
                  </a:srgbClr>
                </a:solidFill>
                <a:latin typeface="Arial" panose="020B0604020202020204" pitchFamily="34" charset="0"/>
                <a:cs typeface="Arial" panose="020B0604020202020204" pitchFamily="34" charset="0"/>
              </a:rPr>
              <a:t>Fab question so great to hear from you! I’m loving it, virtual coffees, remote hangouts, catching up with peeps I haven’t had time to recently </a:t>
            </a:r>
            <a:r>
              <a:rPr lang="en-GB" sz="1400">
                <a:solidFill>
                  <a:srgbClr val="D9DADB">
                    <a:lumMod val="50000"/>
                  </a:srgbClr>
                </a:solidFill>
                <a:latin typeface="Arial" panose="020B0604020202020204" pitchFamily="34" charset="0"/>
                <a:cs typeface="Arial" panose="020B0604020202020204" pitchFamily="34" charset="0"/>
                <a:sym typeface="Wingdings" pitchFamily="2" charset="2"/>
              </a:rPr>
              <a:t> All good thanks, apart from the words ‘social distancing’ (double shudder!) it’s all great! Glad that all the stores no longer have shortages. What a NIGHTMARE! I was panicking about running out of the essentials – Lol!!! Don’t be a stranger - CGJ</a:t>
            </a:r>
            <a:endParaRPr lang="en-GB" sz="14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76803833"/>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54" name="Group 153">
            <a:extLst>
              <a:ext uri="{FF2B5EF4-FFF2-40B4-BE49-F238E27FC236}">
                <a16:creationId xmlns:a16="http://schemas.microsoft.com/office/drawing/2014/main" id="{1CE3801B-A466-494F-9552-9EF1FC5612C4}"/>
              </a:ext>
            </a:extLst>
          </p:cNvPr>
          <p:cNvGrpSpPr/>
          <p:nvPr/>
        </p:nvGrpSpPr>
        <p:grpSpPr>
          <a:xfrm>
            <a:off x="4997594" y="3835410"/>
            <a:ext cx="2013516" cy="889142"/>
            <a:chOff x="4834690" y="3939902"/>
            <a:chExt cx="2282929" cy="1008111"/>
          </a:xfrm>
        </p:grpSpPr>
        <p:sp>
          <p:nvSpPr>
            <p:cNvPr id="103" name="Bottom Grey">
              <a:extLst>
                <a:ext uri="{FF2B5EF4-FFF2-40B4-BE49-F238E27FC236}">
                  <a16:creationId xmlns:a16="http://schemas.microsoft.com/office/drawing/2014/main" id="{0C2403C2-E2DF-45F0-9C4F-5B6271DF948C}"/>
                </a:ext>
              </a:extLst>
            </p:cNvPr>
            <p:cNvSpPr>
              <a:spLocks noChangeAspect="1"/>
            </p:cNvSpPr>
            <p:nvPr/>
          </p:nvSpPr>
          <p:spPr>
            <a:xfrm rot="10800000">
              <a:off x="4834690" y="4528433"/>
              <a:ext cx="2282927" cy="419580"/>
            </a:xfrm>
            <a:prstGeom prst="round2SameRect">
              <a:avLst>
                <a:gd name="adj1" fmla="val 34648"/>
                <a:gd name="adj2" fmla="val 0"/>
              </a:avLst>
            </a:prstGeom>
            <a:solidFill>
              <a:srgbClr val="D9D9D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53" name="Group 152">
              <a:extLst>
                <a:ext uri="{FF2B5EF4-FFF2-40B4-BE49-F238E27FC236}">
                  <a16:creationId xmlns:a16="http://schemas.microsoft.com/office/drawing/2014/main" id="{1EE64E45-9D66-46FB-BB36-CC433CBDDCDA}"/>
                </a:ext>
              </a:extLst>
            </p:cNvPr>
            <p:cNvGrpSpPr/>
            <p:nvPr/>
          </p:nvGrpSpPr>
          <p:grpSpPr>
            <a:xfrm>
              <a:off x="4930042" y="4309167"/>
              <a:ext cx="2077947" cy="144000"/>
              <a:chOff x="4930042" y="4309167"/>
              <a:chExt cx="2077947" cy="144000"/>
            </a:xfrm>
          </p:grpSpPr>
          <p:grpSp>
            <p:nvGrpSpPr>
              <p:cNvPr id="149" name="Group 148">
                <a:extLst>
                  <a:ext uri="{FF2B5EF4-FFF2-40B4-BE49-F238E27FC236}">
                    <a16:creationId xmlns:a16="http://schemas.microsoft.com/office/drawing/2014/main" id="{874750B4-4E74-4EEF-A571-9C3B3C25C2F1}"/>
                  </a:ext>
                </a:extLst>
              </p:cNvPr>
              <p:cNvGrpSpPr/>
              <p:nvPr/>
            </p:nvGrpSpPr>
            <p:grpSpPr>
              <a:xfrm>
                <a:off x="5618910" y="4309167"/>
                <a:ext cx="650319" cy="144000"/>
                <a:chOff x="5546463" y="4309167"/>
                <a:chExt cx="650319" cy="144000"/>
              </a:xfrm>
            </p:grpSpPr>
            <p:sp>
              <p:nvSpPr>
                <p:cNvPr id="99" name="Rectangle 98">
                  <a:extLst>
                    <a:ext uri="{FF2B5EF4-FFF2-40B4-BE49-F238E27FC236}">
                      <a16:creationId xmlns:a16="http://schemas.microsoft.com/office/drawing/2014/main" id="{9DDDC8DC-A19E-4332-9B01-0D14B3D7ABB5}"/>
                    </a:ext>
                  </a:extLst>
                </p:cNvPr>
                <p:cNvSpPr/>
                <p:nvPr/>
              </p:nvSpPr>
              <p:spPr>
                <a:xfrm>
                  <a:off x="5648463" y="4309167"/>
                  <a:ext cx="548319" cy="144000"/>
                </a:xfrm>
                <a:prstGeom prst="rect">
                  <a:avLst/>
                </a:prstGeom>
              </p:spPr>
              <p:txBody>
                <a:bodyPr wrap="none" lIns="36000" tIns="36000" rIns="36000" bIns="36000" anchor="ctr" anchorCtr="0">
                  <a:noAutofit/>
                </a:bodyPr>
                <a:lstStyle/>
                <a:p>
                  <a:pPr algn="r"/>
                  <a:r>
                    <a:rPr lang="en-GB" sz="700">
                      <a:solidFill>
                        <a:schemeClr val="tx1">
                          <a:lumMod val="60000"/>
                          <a:lumOff val="40000"/>
                        </a:schemeClr>
                      </a:solidFill>
                      <a:latin typeface="Arial" panose="020B0604020202020204" pitchFamily="34" charset="0"/>
                      <a:cs typeface="Arial" panose="020B0604020202020204" pitchFamily="34" charset="0"/>
                    </a:rPr>
                    <a:t>Comment</a:t>
                  </a:r>
                </a:p>
              </p:txBody>
            </p:sp>
            <p:sp>
              <p:nvSpPr>
                <p:cNvPr id="139" name="Graphic 97" descr="Chat RTL">
                  <a:extLst>
                    <a:ext uri="{FF2B5EF4-FFF2-40B4-BE49-F238E27FC236}">
                      <a16:creationId xmlns:a16="http://schemas.microsoft.com/office/drawing/2014/main" id="{961056D2-DCB3-44EB-B061-C91130D22082}"/>
                    </a:ext>
                  </a:extLst>
                </p:cNvPr>
                <p:cNvSpPr/>
                <p:nvPr/>
              </p:nvSpPr>
              <p:spPr>
                <a:xfrm>
                  <a:off x="5546463" y="4334668"/>
                  <a:ext cx="101999" cy="92999"/>
                </a:xfrm>
                <a:custGeom>
                  <a:avLst/>
                  <a:gdLst>
                    <a:gd name="connsiteX0" fmla="*/ 5859 w 117174"/>
                    <a:gd name="connsiteY0" fmla="*/ 0 h 106835"/>
                    <a:gd name="connsiteX1" fmla="*/ 0 w 117174"/>
                    <a:gd name="connsiteY1" fmla="*/ 5927 h 106835"/>
                    <a:gd name="connsiteX2" fmla="*/ 0 w 117174"/>
                    <a:gd name="connsiteY2" fmla="*/ 5928 h 106835"/>
                    <a:gd name="connsiteX3" fmla="*/ 0 w 117174"/>
                    <a:gd name="connsiteY3" fmla="*/ 77163 h 106835"/>
                    <a:gd name="connsiteX4" fmla="*/ 0 w 117174"/>
                    <a:gd name="connsiteY4" fmla="*/ 77163 h 106835"/>
                    <a:gd name="connsiteX5" fmla="*/ 5859 w 117174"/>
                    <a:gd name="connsiteY5" fmla="*/ 83091 h 106835"/>
                    <a:gd name="connsiteX6" fmla="*/ 5859 w 117174"/>
                    <a:gd name="connsiteY6" fmla="*/ 83091 h 106835"/>
                    <a:gd name="connsiteX7" fmla="*/ 23435 w 117174"/>
                    <a:gd name="connsiteY7" fmla="*/ 83091 h 106835"/>
                    <a:gd name="connsiteX8" fmla="*/ 23435 w 117174"/>
                    <a:gd name="connsiteY8" fmla="*/ 106836 h 106835"/>
                    <a:gd name="connsiteX9" fmla="*/ 46870 w 117174"/>
                    <a:gd name="connsiteY9" fmla="*/ 83091 h 106835"/>
                    <a:gd name="connsiteX10" fmla="*/ 111316 w 117174"/>
                    <a:gd name="connsiteY10" fmla="*/ 83091 h 106835"/>
                    <a:gd name="connsiteX11" fmla="*/ 117175 w 117174"/>
                    <a:gd name="connsiteY11" fmla="*/ 77163 h 106835"/>
                    <a:gd name="connsiteX12" fmla="*/ 117175 w 117174"/>
                    <a:gd name="connsiteY12" fmla="*/ 77163 h 106835"/>
                    <a:gd name="connsiteX13" fmla="*/ 117175 w 117174"/>
                    <a:gd name="connsiteY13" fmla="*/ 5928 h 106835"/>
                    <a:gd name="connsiteX14" fmla="*/ 117175 w 117174"/>
                    <a:gd name="connsiteY14" fmla="*/ 5928 h 106835"/>
                    <a:gd name="connsiteX15" fmla="*/ 111316 w 117174"/>
                    <a:gd name="connsiteY15" fmla="*/ 0 h 106835"/>
                    <a:gd name="connsiteX16" fmla="*/ 111316 w 117174"/>
                    <a:gd name="connsiteY16" fmla="*/ 0 h 106835"/>
                    <a:gd name="connsiteX17" fmla="*/ 77542 w 117174"/>
                    <a:gd name="connsiteY17" fmla="*/ 41356 h 106835"/>
                    <a:gd name="connsiteX18" fmla="*/ 86158 w 117174"/>
                    <a:gd name="connsiteY18" fmla="*/ 32740 h 106835"/>
                    <a:gd name="connsiteX19" fmla="*/ 94774 w 117174"/>
                    <a:gd name="connsiteY19" fmla="*/ 41356 h 106835"/>
                    <a:gd name="connsiteX20" fmla="*/ 86158 w 117174"/>
                    <a:gd name="connsiteY20" fmla="*/ 49972 h 106835"/>
                    <a:gd name="connsiteX21" fmla="*/ 77542 w 117174"/>
                    <a:gd name="connsiteY21" fmla="*/ 41356 h 106835"/>
                    <a:gd name="connsiteX22" fmla="*/ 49972 w 117174"/>
                    <a:gd name="connsiteY22" fmla="*/ 41356 h 106835"/>
                    <a:gd name="connsiteX23" fmla="*/ 58587 w 117174"/>
                    <a:gd name="connsiteY23" fmla="*/ 32740 h 106835"/>
                    <a:gd name="connsiteX24" fmla="*/ 67203 w 117174"/>
                    <a:gd name="connsiteY24" fmla="*/ 41356 h 106835"/>
                    <a:gd name="connsiteX25" fmla="*/ 58587 w 117174"/>
                    <a:gd name="connsiteY25" fmla="*/ 49972 h 106835"/>
                    <a:gd name="connsiteX26" fmla="*/ 49972 w 117174"/>
                    <a:gd name="connsiteY26" fmla="*/ 41356 h 106835"/>
                    <a:gd name="connsiteX27" fmla="*/ 22401 w 117174"/>
                    <a:gd name="connsiteY27" fmla="*/ 41356 h 106835"/>
                    <a:gd name="connsiteX28" fmla="*/ 31017 w 117174"/>
                    <a:gd name="connsiteY28" fmla="*/ 32740 h 106835"/>
                    <a:gd name="connsiteX29" fmla="*/ 39633 w 117174"/>
                    <a:gd name="connsiteY29" fmla="*/ 41356 h 106835"/>
                    <a:gd name="connsiteX30" fmla="*/ 31017 w 117174"/>
                    <a:gd name="connsiteY30" fmla="*/ 49972 h 106835"/>
                    <a:gd name="connsiteX31" fmla="*/ 22401 w 117174"/>
                    <a:gd name="connsiteY31" fmla="*/ 41356 h 1068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117174" h="106835">
                      <a:moveTo>
                        <a:pt x="5859" y="0"/>
                      </a:moveTo>
                      <a:cubicBezTo>
                        <a:pt x="2604" y="19"/>
                        <a:pt x="-19" y="2673"/>
                        <a:pt x="0" y="5927"/>
                      </a:cubicBezTo>
                      <a:cubicBezTo>
                        <a:pt x="0" y="5927"/>
                        <a:pt x="0" y="5928"/>
                        <a:pt x="0" y="5928"/>
                      </a:cubicBezTo>
                      <a:lnTo>
                        <a:pt x="0" y="77163"/>
                      </a:lnTo>
                      <a:lnTo>
                        <a:pt x="0" y="77163"/>
                      </a:lnTo>
                      <a:cubicBezTo>
                        <a:pt x="-19" y="80418"/>
                        <a:pt x="2604" y="83071"/>
                        <a:pt x="5859" y="83091"/>
                      </a:cubicBezTo>
                      <a:cubicBezTo>
                        <a:pt x="5859" y="83091"/>
                        <a:pt x="5859" y="83091"/>
                        <a:pt x="5859" y="83091"/>
                      </a:cubicBezTo>
                      <a:lnTo>
                        <a:pt x="23435" y="83091"/>
                      </a:lnTo>
                      <a:lnTo>
                        <a:pt x="23435" y="106836"/>
                      </a:lnTo>
                      <a:lnTo>
                        <a:pt x="46870" y="83091"/>
                      </a:lnTo>
                      <a:lnTo>
                        <a:pt x="111316" y="83091"/>
                      </a:lnTo>
                      <a:cubicBezTo>
                        <a:pt x="114571" y="83072"/>
                        <a:pt x="117194" y="80418"/>
                        <a:pt x="117175" y="77163"/>
                      </a:cubicBezTo>
                      <a:cubicBezTo>
                        <a:pt x="117175" y="77163"/>
                        <a:pt x="117175" y="77163"/>
                        <a:pt x="117175" y="77163"/>
                      </a:cubicBezTo>
                      <a:lnTo>
                        <a:pt x="117175" y="5928"/>
                      </a:lnTo>
                      <a:lnTo>
                        <a:pt x="117175" y="5928"/>
                      </a:lnTo>
                      <a:cubicBezTo>
                        <a:pt x="117194" y="2673"/>
                        <a:pt x="114571" y="19"/>
                        <a:pt x="111316" y="0"/>
                      </a:cubicBezTo>
                      <a:cubicBezTo>
                        <a:pt x="111316" y="0"/>
                        <a:pt x="111316" y="0"/>
                        <a:pt x="111316" y="0"/>
                      </a:cubicBezTo>
                      <a:close/>
                      <a:moveTo>
                        <a:pt x="77542" y="41356"/>
                      </a:moveTo>
                      <a:cubicBezTo>
                        <a:pt x="77542" y="36597"/>
                        <a:pt x="81400" y="32740"/>
                        <a:pt x="86158" y="32740"/>
                      </a:cubicBezTo>
                      <a:cubicBezTo>
                        <a:pt x="90916" y="32740"/>
                        <a:pt x="94774" y="36597"/>
                        <a:pt x="94774" y="41356"/>
                      </a:cubicBezTo>
                      <a:cubicBezTo>
                        <a:pt x="94774" y="46114"/>
                        <a:pt x="90916" y="49972"/>
                        <a:pt x="86158" y="49972"/>
                      </a:cubicBezTo>
                      <a:cubicBezTo>
                        <a:pt x="81400" y="49972"/>
                        <a:pt x="77542" y="46114"/>
                        <a:pt x="77542" y="41356"/>
                      </a:cubicBezTo>
                      <a:close/>
                      <a:moveTo>
                        <a:pt x="49972" y="41356"/>
                      </a:moveTo>
                      <a:cubicBezTo>
                        <a:pt x="49972" y="36597"/>
                        <a:pt x="53829" y="32740"/>
                        <a:pt x="58587" y="32740"/>
                      </a:cubicBezTo>
                      <a:cubicBezTo>
                        <a:pt x="63346" y="32740"/>
                        <a:pt x="67203" y="36597"/>
                        <a:pt x="67203" y="41356"/>
                      </a:cubicBezTo>
                      <a:cubicBezTo>
                        <a:pt x="67203" y="46114"/>
                        <a:pt x="63346" y="49972"/>
                        <a:pt x="58587" y="49972"/>
                      </a:cubicBezTo>
                      <a:cubicBezTo>
                        <a:pt x="53829" y="49972"/>
                        <a:pt x="49972" y="46114"/>
                        <a:pt x="49972" y="41356"/>
                      </a:cubicBezTo>
                      <a:close/>
                      <a:moveTo>
                        <a:pt x="22401" y="41356"/>
                      </a:moveTo>
                      <a:cubicBezTo>
                        <a:pt x="22401" y="36597"/>
                        <a:pt x="26259" y="32740"/>
                        <a:pt x="31017" y="32740"/>
                      </a:cubicBezTo>
                      <a:cubicBezTo>
                        <a:pt x="35775" y="32740"/>
                        <a:pt x="39633" y="36597"/>
                        <a:pt x="39633" y="41356"/>
                      </a:cubicBezTo>
                      <a:cubicBezTo>
                        <a:pt x="39633" y="46114"/>
                        <a:pt x="35775" y="49972"/>
                        <a:pt x="31017" y="49972"/>
                      </a:cubicBezTo>
                      <a:cubicBezTo>
                        <a:pt x="26259" y="49972"/>
                        <a:pt x="22401" y="46114"/>
                        <a:pt x="22401" y="41356"/>
                      </a:cubicBezTo>
                      <a:close/>
                    </a:path>
                  </a:pathLst>
                </a:custGeom>
                <a:solidFill>
                  <a:schemeClr val="bg1">
                    <a:lumMod val="50000"/>
                  </a:schemeClr>
                </a:solidFill>
                <a:ln w="1687" cap="flat">
                  <a:noFill/>
                  <a:prstDash val="solid"/>
                  <a:miter/>
                </a:ln>
              </p:spPr>
              <p:txBody>
                <a:bodyPr rtlCol="0" anchor="ctr"/>
                <a:lstStyle/>
                <a:p>
                  <a:endParaRPr lang="en-GB"/>
                </a:p>
              </p:txBody>
            </p:sp>
          </p:grpSp>
          <p:grpSp>
            <p:nvGrpSpPr>
              <p:cNvPr id="150" name="Group 149">
                <a:extLst>
                  <a:ext uri="{FF2B5EF4-FFF2-40B4-BE49-F238E27FC236}">
                    <a16:creationId xmlns:a16="http://schemas.microsoft.com/office/drawing/2014/main" id="{C763BC41-5E87-45A1-AA65-FBC021515E6E}"/>
                  </a:ext>
                </a:extLst>
              </p:cNvPr>
              <p:cNvGrpSpPr/>
              <p:nvPr/>
            </p:nvGrpSpPr>
            <p:grpSpPr>
              <a:xfrm>
                <a:off x="4930042" y="4309167"/>
                <a:ext cx="434046" cy="144000"/>
                <a:chOff x="4930042" y="4309167"/>
                <a:chExt cx="434046" cy="144000"/>
              </a:xfrm>
            </p:grpSpPr>
            <p:sp>
              <p:nvSpPr>
                <p:cNvPr id="96" name="Rectangle 95">
                  <a:extLst>
                    <a:ext uri="{FF2B5EF4-FFF2-40B4-BE49-F238E27FC236}">
                      <a16:creationId xmlns:a16="http://schemas.microsoft.com/office/drawing/2014/main" id="{C382C4A8-855F-472F-9C47-CF91403AF961}"/>
                    </a:ext>
                  </a:extLst>
                </p:cNvPr>
                <p:cNvSpPr/>
                <p:nvPr/>
              </p:nvSpPr>
              <p:spPr>
                <a:xfrm>
                  <a:off x="5065778" y="4309167"/>
                  <a:ext cx="298310" cy="144000"/>
                </a:xfrm>
                <a:prstGeom prst="rect">
                  <a:avLst/>
                </a:prstGeom>
              </p:spPr>
              <p:txBody>
                <a:bodyPr wrap="none" lIns="36000" tIns="36000" rIns="36000" bIns="36000" anchor="ctr" anchorCtr="0">
                  <a:noAutofit/>
                </a:bodyPr>
                <a:lstStyle/>
                <a:p>
                  <a:pPr algn="r"/>
                  <a:r>
                    <a:rPr lang="en-GB" sz="700">
                      <a:solidFill>
                        <a:schemeClr val="tx1">
                          <a:lumMod val="60000"/>
                          <a:lumOff val="40000"/>
                        </a:schemeClr>
                      </a:solidFill>
                      <a:latin typeface="Arial" panose="020B0604020202020204" pitchFamily="34" charset="0"/>
                      <a:cs typeface="Arial" panose="020B0604020202020204" pitchFamily="34" charset="0"/>
                    </a:rPr>
                    <a:t>Like</a:t>
                  </a:r>
                </a:p>
              </p:txBody>
            </p:sp>
            <p:grpSp>
              <p:nvGrpSpPr>
                <p:cNvPr id="146" name="Group 145">
                  <a:extLst>
                    <a:ext uri="{FF2B5EF4-FFF2-40B4-BE49-F238E27FC236}">
                      <a16:creationId xmlns:a16="http://schemas.microsoft.com/office/drawing/2014/main" id="{EBA3F525-6493-44E7-91AC-65E7679C73E1}"/>
                    </a:ext>
                  </a:extLst>
                </p:cNvPr>
                <p:cNvGrpSpPr/>
                <p:nvPr/>
              </p:nvGrpSpPr>
              <p:grpSpPr>
                <a:xfrm>
                  <a:off x="4930042" y="4328668"/>
                  <a:ext cx="119999" cy="104999"/>
                  <a:chOff x="4930042" y="4319441"/>
                  <a:chExt cx="119999" cy="104999"/>
                </a:xfrm>
              </p:grpSpPr>
              <p:sp>
                <p:nvSpPr>
                  <p:cNvPr id="144" name="Freeform: Shape 143">
                    <a:extLst>
                      <a:ext uri="{FF2B5EF4-FFF2-40B4-BE49-F238E27FC236}">
                        <a16:creationId xmlns:a16="http://schemas.microsoft.com/office/drawing/2014/main" id="{0A4619DE-0913-46DF-B141-83F2C9E7529B}"/>
                      </a:ext>
                    </a:extLst>
                  </p:cNvPr>
                  <p:cNvSpPr/>
                  <p:nvPr/>
                </p:nvSpPr>
                <p:spPr>
                  <a:xfrm>
                    <a:off x="4967542" y="4319441"/>
                    <a:ext cx="82499" cy="104999"/>
                  </a:xfrm>
                  <a:custGeom>
                    <a:avLst/>
                    <a:gdLst>
                      <a:gd name="connsiteX0" fmla="*/ 94774 w 94773"/>
                      <a:gd name="connsiteY0" fmla="*/ 58587 h 120620"/>
                      <a:gd name="connsiteX1" fmla="*/ 84435 w 94773"/>
                      <a:gd name="connsiteY1" fmla="*/ 48248 h 120620"/>
                      <a:gd name="connsiteX2" fmla="*/ 51695 w 94773"/>
                      <a:gd name="connsiteY2" fmla="*/ 48248 h 120620"/>
                      <a:gd name="connsiteX3" fmla="*/ 46525 w 94773"/>
                      <a:gd name="connsiteY3" fmla="*/ 43251 h 120620"/>
                      <a:gd name="connsiteX4" fmla="*/ 51695 w 94773"/>
                      <a:gd name="connsiteY4" fmla="*/ 10339 h 120620"/>
                      <a:gd name="connsiteX5" fmla="*/ 41356 w 94773"/>
                      <a:gd name="connsiteY5" fmla="*/ 0 h 120620"/>
                      <a:gd name="connsiteX6" fmla="*/ 31017 w 94773"/>
                      <a:gd name="connsiteY6" fmla="*/ 10339 h 120620"/>
                      <a:gd name="connsiteX7" fmla="*/ 0 w 94773"/>
                      <a:gd name="connsiteY7" fmla="*/ 51694 h 120620"/>
                      <a:gd name="connsiteX8" fmla="*/ 0 w 94773"/>
                      <a:gd name="connsiteY8" fmla="*/ 106835 h 120620"/>
                      <a:gd name="connsiteX9" fmla="*/ 36186 w 94773"/>
                      <a:gd name="connsiteY9" fmla="*/ 120620 h 120620"/>
                      <a:gd name="connsiteX10" fmla="*/ 67203 w 94773"/>
                      <a:gd name="connsiteY10" fmla="*/ 120620 h 120620"/>
                      <a:gd name="connsiteX11" fmla="*/ 77542 w 94773"/>
                      <a:gd name="connsiteY11" fmla="*/ 110281 h 120620"/>
                      <a:gd name="connsiteX12" fmla="*/ 74785 w 94773"/>
                      <a:gd name="connsiteY12" fmla="*/ 103389 h 120620"/>
                      <a:gd name="connsiteX13" fmla="*/ 75819 w 94773"/>
                      <a:gd name="connsiteY13" fmla="*/ 103389 h 120620"/>
                      <a:gd name="connsiteX14" fmla="*/ 86158 w 94773"/>
                      <a:gd name="connsiteY14" fmla="*/ 93050 h 120620"/>
                      <a:gd name="connsiteX15" fmla="*/ 83228 w 94773"/>
                      <a:gd name="connsiteY15" fmla="*/ 85813 h 120620"/>
                      <a:gd name="connsiteX16" fmla="*/ 91327 w 94773"/>
                      <a:gd name="connsiteY16" fmla="*/ 75818 h 120620"/>
                      <a:gd name="connsiteX17" fmla="*/ 88053 w 94773"/>
                      <a:gd name="connsiteY17" fmla="*/ 68237 h 120620"/>
                      <a:gd name="connsiteX18" fmla="*/ 94774 w 94773"/>
                      <a:gd name="connsiteY18" fmla="*/ 58587 h 1206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4773" h="120620">
                        <a:moveTo>
                          <a:pt x="94774" y="58587"/>
                        </a:moveTo>
                        <a:cubicBezTo>
                          <a:pt x="94774" y="52901"/>
                          <a:pt x="90121" y="48248"/>
                          <a:pt x="84435" y="48248"/>
                        </a:cubicBezTo>
                        <a:lnTo>
                          <a:pt x="51695" y="48248"/>
                        </a:lnTo>
                        <a:cubicBezTo>
                          <a:pt x="48938" y="48248"/>
                          <a:pt x="46698" y="46008"/>
                          <a:pt x="46525" y="43251"/>
                        </a:cubicBezTo>
                        <a:cubicBezTo>
                          <a:pt x="46698" y="40149"/>
                          <a:pt x="51695" y="33946"/>
                          <a:pt x="51695" y="10339"/>
                        </a:cubicBezTo>
                        <a:cubicBezTo>
                          <a:pt x="51695" y="4652"/>
                          <a:pt x="47042" y="0"/>
                          <a:pt x="41356" y="0"/>
                        </a:cubicBezTo>
                        <a:cubicBezTo>
                          <a:pt x="35669" y="0"/>
                          <a:pt x="31017" y="4652"/>
                          <a:pt x="31017" y="10339"/>
                        </a:cubicBezTo>
                        <a:cubicBezTo>
                          <a:pt x="31017" y="36531"/>
                          <a:pt x="517" y="51350"/>
                          <a:pt x="0" y="51694"/>
                        </a:cubicBezTo>
                        <a:lnTo>
                          <a:pt x="0" y="106835"/>
                        </a:lnTo>
                        <a:cubicBezTo>
                          <a:pt x="12234" y="106835"/>
                          <a:pt x="13096" y="120620"/>
                          <a:pt x="36186" y="120620"/>
                        </a:cubicBezTo>
                        <a:cubicBezTo>
                          <a:pt x="43940" y="120620"/>
                          <a:pt x="67203" y="120620"/>
                          <a:pt x="67203" y="120620"/>
                        </a:cubicBezTo>
                        <a:cubicBezTo>
                          <a:pt x="72890" y="120620"/>
                          <a:pt x="77542" y="115968"/>
                          <a:pt x="77542" y="110281"/>
                        </a:cubicBezTo>
                        <a:cubicBezTo>
                          <a:pt x="77542" y="107524"/>
                          <a:pt x="76508" y="105112"/>
                          <a:pt x="74785" y="103389"/>
                        </a:cubicBezTo>
                        <a:cubicBezTo>
                          <a:pt x="75130" y="103389"/>
                          <a:pt x="75474" y="103389"/>
                          <a:pt x="75819" y="103389"/>
                        </a:cubicBezTo>
                        <a:cubicBezTo>
                          <a:pt x="81505" y="103389"/>
                          <a:pt x="86158" y="98736"/>
                          <a:pt x="86158" y="93050"/>
                        </a:cubicBezTo>
                        <a:cubicBezTo>
                          <a:pt x="86158" y="90293"/>
                          <a:pt x="85124" y="87708"/>
                          <a:pt x="83228" y="85813"/>
                        </a:cubicBezTo>
                        <a:cubicBezTo>
                          <a:pt x="87881" y="84779"/>
                          <a:pt x="91327" y="80643"/>
                          <a:pt x="91327" y="75818"/>
                        </a:cubicBezTo>
                        <a:cubicBezTo>
                          <a:pt x="91327" y="72889"/>
                          <a:pt x="90121" y="70132"/>
                          <a:pt x="88053" y="68237"/>
                        </a:cubicBezTo>
                        <a:cubicBezTo>
                          <a:pt x="92017" y="66858"/>
                          <a:pt x="94774" y="63067"/>
                          <a:pt x="94774" y="58587"/>
                        </a:cubicBezTo>
                        <a:close/>
                      </a:path>
                    </a:pathLst>
                  </a:custGeom>
                  <a:solidFill>
                    <a:schemeClr val="bg1">
                      <a:lumMod val="50000"/>
                    </a:schemeClr>
                  </a:solidFill>
                  <a:ln w="1687" cap="flat">
                    <a:noFill/>
                    <a:prstDash val="solid"/>
                    <a:miter/>
                  </a:ln>
                </p:spPr>
                <p:txBody>
                  <a:bodyPr rtlCol="0" anchor="ctr"/>
                  <a:lstStyle/>
                  <a:p>
                    <a:endParaRPr lang="en-GB"/>
                  </a:p>
                </p:txBody>
              </p:sp>
              <p:sp>
                <p:nvSpPr>
                  <p:cNvPr id="145" name="Freeform: Shape 144">
                    <a:extLst>
                      <a:ext uri="{FF2B5EF4-FFF2-40B4-BE49-F238E27FC236}">
                        <a16:creationId xmlns:a16="http://schemas.microsoft.com/office/drawing/2014/main" id="{31D28000-3008-40F8-9CEC-43E2DF312501}"/>
                      </a:ext>
                    </a:extLst>
                  </p:cNvPr>
                  <p:cNvSpPr/>
                  <p:nvPr/>
                </p:nvSpPr>
                <p:spPr>
                  <a:xfrm>
                    <a:off x="4930042" y="4356941"/>
                    <a:ext cx="28499" cy="62999"/>
                  </a:xfrm>
                  <a:custGeom>
                    <a:avLst/>
                    <a:gdLst>
                      <a:gd name="connsiteX0" fmla="*/ 25847 w 32739"/>
                      <a:gd name="connsiteY0" fmla="*/ 0 h 72372"/>
                      <a:gd name="connsiteX1" fmla="*/ 0 w 32739"/>
                      <a:gd name="connsiteY1" fmla="*/ 0 h 72372"/>
                      <a:gd name="connsiteX2" fmla="*/ 0 w 32739"/>
                      <a:gd name="connsiteY2" fmla="*/ 72372 h 72372"/>
                      <a:gd name="connsiteX3" fmla="*/ 25847 w 32739"/>
                      <a:gd name="connsiteY3" fmla="*/ 72372 h 72372"/>
                      <a:gd name="connsiteX4" fmla="*/ 32740 w 32739"/>
                      <a:gd name="connsiteY4" fmla="*/ 65480 h 72372"/>
                      <a:gd name="connsiteX5" fmla="*/ 32740 w 32739"/>
                      <a:gd name="connsiteY5" fmla="*/ 6893 h 72372"/>
                      <a:gd name="connsiteX6" fmla="*/ 25847 w 32739"/>
                      <a:gd name="connsiteY6" fmla="*/ 0 h 723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2739" h="72372">
                        <a:moveTo>
                          <a:pt x="25847" y="0"/>
                        </a:moveTo>
                        <a:lnTo>
                          <a:pt x="0" y="0"/>
                        </a:lnTo>
                        <a:lnTo>
                          <a:pt x="0" y="72372"/>
                        </a:lnTo>
                        <a:lnTo>
                          <a:pt x="25847" y="72372"/>
                        </a:lnTo>
                        <a:cubicBezTo>
                          <a:pt x="29638" y="72372"/>
                          <a:pt x="32740" y="69270"/>
                          <a:pt x="32740" y="65480"/>
                        </a:cubicBezTo>
                        <a:lnTo>
                          <a:pt x="32740" y="6893"/>
                        </a:lnTo>
                        <a:cubicBezTo>
                          <a:pt x="32740" y="3102"/>
                          <a:pt x="29638" y="0"/>
                          <a:pt x="25847" y="0"/>
                        </a:cubicBezTo>
                        <a:close/>
                      </a:path>
                    </a:pathLst>
                  </a:custGeom>
                  <a:solidFill>
                    <a:schemeClr val="bg1">
                      <a:lumMod val="50000"/>
                    </a:schemeClr>
                  </a:solidFill>
                  <a:ln w="1687" cap="flat">
                    <a:noFill/>
                    <a:prstDash val="solid"/>
                    <a:miter/>
                  </a:ln>
                </p:spPr>
                <p:txBody>
                  <a:bodyPr rtlCol="0" anchor="ctr"/>
                  <a:lstStyle/>
                  <a:p>
                    <a:endParaRPr lang="en-GB"/>
                  </a:p>
                </p:txBody>
              </p:sp>
            </p:grpSp>
          </p:grpSp>
          <p:grpSp>
            <p:nvGrpSpPr>
              <p:cNvPr id="151" name="Group 150">
                <a:extLst>
                  <a:ext uri="{FF2B5EF4-FFF2-40B4-BE49-F238E27FC236}">
                    <a16:creationId xmlns:a16="http://schemas.microsoft.com/office/drawing/2014/main" id="{8A4B4CB4-8C02-4535-9F27-D7D123735C1A}"/>
                  </a:ext>
                </a:extLst>
              </p:cNvPr>
              <p:cNvGrpSpPr/>
              <p:nvPr/>
            </p:nvGrpSpPr>
            <p:grpSpPr>
              <a:xfrm>
                <a:off x="6524051" y="4309167"/>
                <a:ext cx="483938" cy="144000"/>
                <a:chOff x="6434051" y="4309167"/>
                <a:chExt cx="483938" cy="144000"/>
              </a:xfrm>
            </p:grpSpPr>
            <p:sp>
              <p:nvSpPr>
                <p:cNvPr id="102" name="Rectangle 101">
                  <a:extLst>
                    <a:ext uri="{FF2B5EF4-FFF2-40B4-BE49-F238E27FC236}">
                      <a16:creationId xmlns:a16="http://schemas.microsoft.com/office/drawing/2014/main" id="{6827B019-8B5C-470F-BEA0-16526DFB4352}"/>
                    </a:ext>
                  </a:extLst>
                </p:cNvPr>
                <p:cNvSpPr/>
                <p:nvPr/>
              </p:nvSpPr>
              <p:spPr>
                <a:xfrm>
                  <a:off x="6545050" y="4309167"/>
                  <a:ext cx="372939" cy="144000"/>
                </a:xfrm>
                <a:prstGeom prst="rect">
                  <a:avLst/>
                </a:prstGeom>
              </p:spPr>
              <p:txBody>
                <a:bodyPr wrap="none" lIns="36000" tIns="36000" rIns="36000" bIns="36000" anchor="ctr" anchorCtr="0">
                  <a:noAutofit/>
                </a:bodyPr>
                <a:lstStyle/>
                <a:p>
                  <a:pPr algn="r"/>
                  <a:r>
                    <a:rPr lang="en-GB" sz="700">
                      <a:solidFill>
                        <a:schemeClr val="tx1">
                          <a:lumMod val="60000"/>
                          <a:lumOff val="40000"/>
                        </a:schemeClr>
                      </a:solidFill>
                      <a:latin typeface="Arial" panose="020B0604020202020204" pitchFamily="34" charset="0"/>
                      <a:cs typeface="Arial" panose="020B0604020202020204" pitchFamily="34" charset="0"/>
                    </a:rPr>
                    <a:t>Share</a:t>
                  </a:r>
                </a:p>
              </p:txBody>
            </p:sp>
            <p:grpSp>
              <p:nvGrpSpPr>
                <p:cNvPr id="148" name="Group 147">
                  <a:extLst>
                    <a:ext uri="{FF2B5EF4-FFF2-40B4-BE49-F238E27FC236}">
                      <a16:creationId xmlns:a16="http://schemas.microsoft.com/office/drawing/2014/main" id="{59C6F609-D192-448E-91F3-59F4BA02CC9F}"/>
                    </a:ext>
                  </a:extLst>
                </p:cNvPr>
                <p:cNvGrpSpPr/>
                <p:nvPr/>
              </p:nvGrpSpPr>
              <p:grpSpPr>
                <a:xfrm>
                  <a:off x="6434051" y="4316685"/>
                  <a:ext cx="127799" cy="117000"/>
                  <a:chOff x="6256519" y="4313442"/>
                  <a:chExt cx="127799" cy="117000"/>
                </a:xfrm>
              </p:grpSpPr>
              <p:sp>
                <p:nvSpPr>
                  <p:cNvPr id="142" name="Freeform: Shape 141">
                    <a:extLst>
                      <a:ext uri="{FF2B5EF4-FFF2-40B4-BE49-F238E27FC236}">
                        <a16:creationId xmlns:a16="http://schemas.microsoft.com/office/drawing/2014/main" id="{3A3AF155-4B96-467C-AE13-8FFFD34C73C8}"/>
                      </a:ext>
                    </a:extLst>
                  </p:cNvPr>
                  <p:cNvSpPr/>
                  <p:nvPr/>
                </p:nvSpPr>
                <p:spPr>
                  <a:xfrm>
                    <a:off x="6256519" y="4319442"/>
                    <a:ext cx="110999" cy="111000"/>
                  </a:xfrm>
                  <a:custGeom>
                    <a:avLst/>
                    <a:gdLst>
                      <a:gd name="connsiteX0" fmla="*/ 117174 w 127512"/>
                      <a:gd name="connsiteY0" fmla="*/ 73234 h 127513"/>
                      <a:gd name="connsiteX1" fmla="*/ 117174 w 127512"/>
                      <a:gd name="connsiteY1" fmla="*/ 117175 h 127513"/>
                      <a:gd name="connsiteX2" fmla="*/ 10339 w 127512"/>
                      <a:gd name="connsiteY2" fmla="*/ 117175 h 127513"/>
                      <a:gd name="connsiteX3" fmla="*/ 10339 w 127512"/>
                      <a:gd name="connsiteY3" fmla="*/ 10339 h 127513"/>
                      <a:gd name="connsiteX4" fmla="*/ 87191 w 127512"/>
                      <a:gd name="connsiteY4" fmla="*/ 10339 h 127513"/>
                      <a:gd name="connsiteX5" fmla="*/ 87191 w 127512"/>
                      <a:gd name="connsiteY5" fmla="*/ 0 h 127513"/>
                      <a:gd name="connsiteX6" fmla="*/ 0 w 127512"/>
                      <a:gd name="connsiteY6" fmla="*/ 0 h 127513"/>
                      <a:gd name="connsiteX7" fmla="*/ 0 w 127512"/>
                      <a:gd name="connsiteY7" fmla="*/ 127514 h 127513"/>
                      <a:gd name="connsiteX8" fmla="*/ 127513 w 127512"/>
                      <a:gd name="connsiteY8" fmla="*/ 126997 h 127513"/>
                      <a:gd name="connsiteX9" fmla="*/ 127513 w 127512"/>
                      <a:gd name="connsiteY9" fmla="*/ 64446 h 1275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512" h="127513">
                        <a:moveTo>
                          <a:pt x="117174" y="73234"/>
                        </a:moveTo>
                        <a:lnTo>
                          <a:pt x="117174" y="117175"/>
                        </a:lnTo>
                        <a:lnTo>
                          <a:pt x="10339" y="117175"/>
                        </a:lnTo>
                        <a:lnTo>
                          <a:pt x="10339" y="10339"/>
                        </a:lnTo>
                        <a:lnTo>
                          <a:pt x="87191" y="10339"/>
                        </a:lnTo>
                        <a:lnTo>
                          <a:pt x="87191" y="0"/>
                        </a:lnTo>
                        <a:lnTo>
                          <a:pt x="0" y="0"/>
                        </a:lnTo>
                        <a:lnTo>
                          <a:pt x="0" y="127514"/>
                        </a:lnTo>
                        <a:lnTo>
                          <a:pt x="127513" y="126997"/>
                        </a:lnTo>
                        <a:lnTo>
                          <a:pt x="127513" y="64446"/>
                        </a:lnTo>
                        <a:close/>
                      </a:path>
                    </a:pathLst>
                  </a:custGeom>
                  <a:solidFill>
                    <a:schemeClr val="bg1">
                      <a:lumMod val="50000"/>
                    </a:schemeClr>
                  </a:solidFill>
                  <a:ln w="1687" cap="flat">
                    <a:noFill/>
                    <a:prstDash val="solid"/>
                    <a:miter/>
                  </a:ln>
                </p:spPr>
                <p:txBody>
                  <a:bodyPr rtlCol="0" anchor="ctr"/>
                  <a:lstStyle/>
                  <a:p>
                    <a:endParaRPr lang="en-GB"/>
                  </a:p>
                </p:txBody>
              </p:sp>
              <p:sp>
                <p:nvSpPr>
                  <p:cNvPr id="147" name="Freeform: Shape 146">
                    <a:extLst>
                      <a:ext uri="{FF2B5EF4-FFF2-40B4-BE49-F238E27FC236}">
                        <a16:creationId xmlns:a16="http://schemas.microsoft.com/office/drawing/2014/main" id="{20A3D9C9-5F05-4BBC-927C-9A56B4F9BCCF}"/>
                      </a:ext>
                    </a:extLst>
                  </p:cNvPr>
                  <p:cNvSpPr/>
                  <p:nvPr/>
                </p:nvSpPr>
                <p:spPr>
                  <a:xfrm>
                    <a:off x="6274819" y="4313442"/>
                    <a:ext cx="109499" cy="88500"/>
                  </a:xfrm>
                  <a:custGeom>
                    <a:avLst/>
                    <a:gdLst>
                      <a:gd name="connsiteX0" fmla="*/ 125790 w 125789"/>
                      <a:gd name="connsiteY0" fmla="*/ 41356 h 101666"/>
                      <a:gd name="connsiteX1" fmla="*/ 76508 w 125789"/>
                      <a:gd name="connsiteY1" fmla="*/ 0 h 101666"/>
                      <a:gd name="connsiteX2" fmla="*/ 76508 w 125789"/>
                      <a:gd name="connsiteY2" fmla="*/ 24124 h 101666"/>
                      <a:gd name="connsiteX3" fmla="*/ 0 w 125789"/>
                      <a:gd name="connsiteY3" fmla="*/ 101666 h 101666"/>
                      <a:gd name="connsiteX4" fmla="*/ 76508 w 125789"/>
                      <a:gd name="connsiteY4" fmla="*/ 60310 h 101666"/>
                      <a:gd name="connsiteX5" fmla="*/ 76508 w 125789"/>
                      <a:gd name="connsiteY5" fmla="*/ 82712 h 101666"/>
                      <a:gd name="connsiteX6" fmla="*/ 125790 w 125789"/>
                      <a:gd name="connsiteY6" fmla="*/ 41356 h 101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5789" h="101666">
                        <a:moveTo>
                          <a:pt x="125790" y="41356"/>
                        </a:moveTo>
                        <a:lnTo>
                          <a:pt x="76508" y="0"/>
                        </a:lnTo>
                        <a:lnTo>
                          <a:pt x="76508" y="24124"/>
                        </a:lnTo>
                        <a:cubicBezTo>
                          <a:pt x="1034" y="24813"/>
                          <a:pt x="0" y="101666"/>
                          <a:pt x="0" y="101666"/>
                        </a:cubicBezTo>
                        <a:cubicBezTo>
                          <a:pt x="0" y="101666"/>
                          <a:pt x="16025" y="60827"/>
                          <a:pt x="76508" y="60310"/>
                        </a:cubicBezTo>
                        <a:lnTo>
                          <a:pt x="76508" y="82712"/>
                        </a:lnTo>
                        <a:lnTo>
                          <a:pt x="125790" y="41356"/>
                        </a:lnTo>
                        <a:close/>
                      </a:path>
                    </a:pathLst>
                  </a:custGeom>
                  <a:solidFill>
                    <a:schemeClr val="bg1">
                      <a:lumMod val="50000"/>
                    </a:schemeClr>
                  </a:solidFill>
                  <a:ln w="1687" cap="flat">
                    <a:noFill/>
                    <a:prstDash val="solid"/>
                    <a:miter/>
                  </a:ln>
                </p:spPr>
                <p:txBody>
                  <a:bodyPr rtlCol="0" anchor="ctr"/>
                  <a:lstStyle/>
                  <a:p>
                    <a:endParaRPr lang="en-GB"/>
                  </a:p>
                </p:txBody>
              </p:sp>
            </p:grpSp>
          </p:grpSp>
        </p:grpSp>
        <p:cxnSp>
          <p:nvCxnSpPr>
            <p:cNvPr id="135" name="Straight Connector 134">
              <a:extLst>
                <a:ext uri="{FF2B5EF4-FFF2-40B4-BE49-F238E27FC236}">
                  <a16:creationId xmlns:a16="http://schemas.microsoft.com/office/drawing/2014/main" id="{FF7E271D-3260-4AE4-AA2F-E449A2FD11D6}"/>
                </a:ext>
              </a:extLst>
            </p:cNvPr>
            <p:cNvCxnSpPr>
              <a:cxnSpLocks/>
            </p:cNvCxnSpPr>
            <p:nvPr/>
          </p:nvCxnSpPr>
          <p:spPr>
            <a:xfrm>
              <a:off x="4836207" y="4227934"/>
              <a:ext cx="2281412" cy="0"/>
            </a:xfrm>
            <a:prstGeom prst="line">
              <a:avLst/>
            </a:prstGeom>
            <a:ln>
              <a:solidFill>
                <a:srgbClr val="D9D9D9"/>
              </a:solidFill>
            </a:ln>
          </p:spPr>
          <p:style>
            <a:lnRef idx="1">
              <a:schemeClr val="accent1"/>
            </a:lnRef>
            <a:fillRef idx="0">
              <a:schemeClr val="accent1"/>
            </a:fillRef>
            <a:effectRef idx="0">
              <a:schemeClr val="accent1"/>
            </a:effectRef>
            <a:fontRef idx="minor">
              <a:schemeClr val="tx1"/>
            </a:fontRef>
          </p:style>
        </p:cxnSp>
        <p:grpSp>
          <p:nvGrpSpPr>
            <p:cNvPr id="152" name="Group 151">
              <a:extLst>
                <a:ext uri="{FF2B5EF4-FFF2-40B4-BE49-F238E27FC236}">
                  <a16:creationId xmlns:a16="http://schemas.microsoft.com/office/drawing/2014/main" id="{FB33CE1A-FBE3-41D9-946C-9F41C65DC347}"/>
                </a:ext>
              </a:extLst>
            </p:cNvPr>
            <p:cNvGrpSpPr/>
            <p:nvPr/>
          </p:nvGrpSpPr>
          <p:grpSpPr>
            <a:xfrm>
              <a:off x="4913623" y="4011926"/>
              <a:ext cx="2159523" cy="144000"/>
              <a:chOff x="4913623" y="4011926"/>
              <a:chExt cx="2159523" cy="144000"/>
            </a:xfrm>
          </p:grpSpPr>
          <p:sp>
            <p:nvSpPr>
              <p:cNvPr id="110" name="Rectangle 109">
                <a:extLst>
                  <a:ext uri="{FF2B5EF4-FFF2-40B4-BE49-F238E27FC236}">
                    <a16:creationId xmlns:a16="http://schemas.microsoft.com/office/drawing/2014/main" id="{A864AFB3-1821-4E58-8BDB-1B4DA75F5DBE}"/>
                  </a:ext>
                </a:extLst>
              </p:cNvPr>
              <p:cNvSpPr/>
              <p:nvPr/>
            </p:nvSpPr>
            <p:spPr>
              <a:xfrm>
                <a:off x="5412608" y="4011926"/>
                <a:ext cx="252000" cy="144000"/>
              </a:xfrm>
              <a:prstGeom prst="rect">
                <a:avLst/>
              </a:prstGeom>
            </p:spPr>
            <p:txBody>
              <a:bodyPr wrap="none" lIns="36000" tIns="36000" rIns="36000" bIns="36000" anchor="ctr" anchorCtr="0">
                <a:noAutofit/>
              </a:bodyPr>
              <a:lstStyle/>
              <a:p>
                <a:pPr algn="r"/>
                <a:r>
                  <a:rPr lang="en-GB" sz="700">
                    <a:solidFill>
                      <a:schemeClr val="tx1">
                        <a:lumMod val="60000"/>
                        <a:lumOff val="40000"/>
                      </a:schemeClr>
                    </a:solidFill>
                    <a:latin typeface="Arial" panose="020B0604020202020204" pitchFamily="34" charset="0"/>
                    <a:cs typeface="Arial" panose="020B0604020202020204" pitchFamily="34" charset="0"/>
                  </a:rPr>
                  <a:t>72</a:t>
                </a:r>
              </a:p>
            </p:txBody>
          </p:sp>
          <p:sp>
            <p:nvSpPr>
              <p:cNvPr id="111" name="Rectangle 110">
                <a:extLst>
                  <a:ext uri="{FF2B5EF4-FFF2-40B4-BE49-F238E27FC236}">
                    <a16:creationId xmlns:a16="http://schemas.microsoft.com/office/drawing/2014/main" id="{17044D36-6B72-47D3-8AEB-F04360138A71}"/>
                  </a:ext>
                </a:extLst>
              </p:cNvPr>
              <p:cNvSpPr/>
              <p:nvPr/>
            </p:nvSpPr>
            <p:spPr>
              <a:xfrm>
                <a:off x="6218425" y="4011926"/>
                <a:ext cx="854721" cy="144000"/>
              </a:xfrm>
              <a:prstGeom prst="rect">
                <a:avLst/>
              </a:prstGeom>
            </p:spPr>
            <p:txBody>
              <a:bodyPr wrap="none" lIns="72000" tIns="72000" rIns="72000" bIns="72000" anchor="ctr" anchorCtr="0">
                <a:noAutofit/>
              </a:bodyPr>
              <a:lstStyle/>
              <a:p>
                <a:pPr algn="r"/>
                <a:r>
                  <a:rPr lang="en-GB" sz="700">
                    <a:solidFill>
                      <a:schemeClr val="tx1">
                        <a:lumMod val="60000"/>
                        <a:lumOff val="40000"/>
                      </a:schemeClr>
                    </a:solidFill>
                    <a:latin typeface="Arial" panose="020B0604020202020204" pitchFamily="34" charset="0"/>
                    <a:cs typeface="Arial" panose="020B0604020202020204" pitchFamily="34" charset="0"/>
                  </a:rPr>
                  <a:t> 16 Comments</a:t>
                </a:r>
              </a:p>
            </p:txBody>
          </p:sp>
          <p:grpSp>
            <p:nvGrpSpPr>
              <p:cNvPr id="107" name="Group 106">
                <a:extLst>
                  <a:ext uri="{FF2B5EF4-FFF2-40B4-BE49-F238E27FC236}">
                    <a16:creationId xmlns:a16="http://schemas.microsoft.com/office/drawing/2014/main" id="{BA19FC20-4B69-40FE-BE0A-756BAA7B7F28}"/>
                  </a:ext>
                </a:extLst>
              </p:cNvPr>
              <p:cNvGrpSpPr>
                <a:grpSpLocks noChangeAspect="1"/>
              </p:cNvGrpSpPr>
              <p:nvPr/>
            </p:nvGrpSpPr>
            <p:grpSpPr>
              <a:xfrm>
                <a:off x="4913623" y="4011926"/>
                <a:ext cx="144000" cy="144000"/>
                <a:chOff x="4760485" y="4896725"/>
                <a:chExt cx="294451" cy="294451"/>
              </a:xfrm>
            </p:grpSpPr>
            <p:sp>
              <p:nvSpPr>
                <p:cNvPr id="108" name="Oval 107">
                  <a:extLst>
                    <a:ext uri="{FF2B5EF4-FFF2-40B4-BE49-F238E27FC236}">
                      <a16:creationId xmlns:a16="http://schemas.microsoft.com/office/drawing/2014/main" id="{85C106D5-9B22-4492-ACCA-78C5A676ACF6}"/>
                    </a:ext>
                  </a:extLst>
                </p:cNvPr>
                <p:cNvSpPr/>
                <p:nvPr/>
              </p:nvSpPr>
              <p:spPr>
                <a:xfrm>
                  <a:off x="4760485" y="4896725"/>
                  <a:ext cx="294451" cy="294451"/>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9" name="Graphic 108" descr="Thumbs up sign">
                  <a:extLst>
                    <a:ext uri="{FF2B5EF4-FFF2-40B4-BE49-F238E27FC236}">
                      <a16:creationId xmlns:a16="http://schemas.microsoft.com/office/drawing/2014/main" id="{F6C42969-3E85-4984-BE29-5FA604B72715}"/>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817710" y="4953950"/>
                  <a:ext cx="180000" cy="180000"/>
                </a:xfrm>
                <a:prstGeom prst="rect">
                  <a:avLst/>
                </a:prstGeom>
              </p:spPr>
            </p:pic>
          </p:grpSp>
          <p:grpSp>
            <p:nvGrpSpPr>
              <p:cNvPr id="112" name="Group 111">
                <a:extLst>
                  <a:ext uri="{FF2B5EF4-FFF2-40B4-BE49-F238E27FC236}">
                    <a16:creationId xmlns:a16="http://schemas.microsoft.com/office/drawing/2014/main" id="{391BF552-A5F8-4271-9F3B-A1057FA2BC8A}"/>
                  </a:ext>
                </a:extLst>
              </p:cNvPr>
              <p:cNvGrpSpPr>
                <a:grpSpLocks noChangeAspect="1"/>
              </p:cNvGrpSpPr>
              <p:nvPr/>
            </p:nvGrpSpPr>
            <p:grpSpPr>
              <a:xfrm>
                <a:off x="5094093" y="4011926"/>
                <a:ext cx="144000" cy="144000"/>
                <a:chOff x="4760485" y="4896725"/>
                <a:chExt cx="294451" cy="294451"/>
              </a:xfrm>
            </p:grpSpPr>
            <p:sp>
              <p:nvSpPr>
                <p:cNvPr id="113" name="Oval 112">
                  <a:extLst>
                    <a:ext uri="{FF2B5EF4-FFF2-40B4-BE49-F238E27FC236}">
                      <a16:creationId xmlns:a16="http://schemas.microsoft.com/office/drawing/2014/main" id="{432D387F-6A2D-46AF-AF34-5E4470DB2D58}"/>
                    </a:ext>
                  </a:extLst>
                </p:cNvPr>
                <p:cNvSpPr/>
                <p:nvPr/>
              </p:nvSpPr>
              <p:spPr>
                <a:xfrm>
                  <a:off x="4760485" y="4896725"/>
                  <a:ext cx="294451" cy="294451"/>
                </a:xfrm>
                <a:prstGeom prst="ellipse">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4" name="Graphic 113" descr="Heart">
                  <a:extLst>
                    <a:ext uri="{FF2B5EF4-FFF2-40B4-BE49-F238E27FC236}">
                      <a16:creationId xmlns:a16="http://schemas.microsoft.com/office/drawing/2014/main" id="{E7F3D6C4-536B-4A62-9B6B-092053668869}"/>
                    </a:ext>
                  </a:extLst>
                </p:cNvPr>
                <p:cNvPicPr>
                  <a:picLocks noChangeAspect="1"/>
                </p:cNvPicPr>
                <p:nvPr/>
              </p:nvPicPr>
              <p:blipFill>
                <a:blip r:embed="rId5">
                  <a:extLst>
                    <a:ext uri="{96DAC541-7B7A-43D3-8B79-37D633B846F1}">
                      <asvg:svgBlip xmlns:asvg="http://schemas.microsoft.com/office/drawing/2016/SVG/main" r:embed="rId6"/>
                    </a:ext>
                  </a:extLst>
                </a:blip>
                <a:srcRect/>
                <a:stretch/>
              </p:blipFill>
              <p:spPr>
                <a:xfrm>
                  <a:off x="4817709" y="4953949"/>
                  <a:ext cx="180000" cy="180000"/>
                </a:xfrm>
                <a:prstGeom prst="rect">
                  <a:avLst/>
                </a:prstGeom>
              </p:spPr>
            </p:pic>
          </p:grpSp>
          <p:grpSp>
            <p:nvGrpSpPr>
              <p:cNvPr id="115" name="Group 114">
                <a:extLst>
                  <a:ext uri="{FF2B5EF4-FFF2-40B4-BE49-F238E27FC236}">
                    <a16:creationId xmlns:a16="http://schemas.microsoft.com/office/drawing/2014/main" id="{7620E327-8D53-4F41-A5E0-6842358D06C4}"/>
                  </a:ext>
                </a:extLst>
              </p:cNvPr>
              <p:cNvGrpSpPr>
                <a:grpSpLocks noChangeAspect="1"/>
              </p:cNvGrpSpPr>
              <p:nvPr/>
            </p:nvGrpSpPr>
            <p:grpSpPr>
              <a:xfrm>
                <a:off x="5274562" y="4011926"/>
                <a:ext cx="144000" cy="144000"/>
                <a:chOff x="4760485" y="4896725"/>
                <a:chExt cx="294451" cy="294451"/>
              </a:xfrm>
            </p:grpSpPr>
            <p:sp>
              <p:nvSpPr>
                <p:cNvPr id="116" name="Oval 115">
                  <a:extLst>
                    <a:ext uri="{FF2B5EF4-FFF2-40B4-BE49-F238E27FC236}">
                      <a16:creationId xmlns:a16="http://schemas.microsoft.com/office/drawing/2014/main" id="{072FFFE7-BFE5-4DE4-86BE-E986EB7E56B1}"/>
                    </a:ext>
                  </a:extLst>
                </p:cNvPr>
                <p:cNvSpPr/>
                <p:nvPr/>
              </p:nvSpPr>
              <p:spPr>
                <a:xfrm>
                  <a:off x="4760485" y="4896725"/>
                  <a:ext cx="294451" cy="294451"/>
                </a:xfrm>
                <a:prstGeom prst="ellipse">
                  <a:avLst/>
                </a:prstGeom>
                <a:solidFill>
                  <a:srgbClr val="00B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7" name="Graphic 116" descr="Clapping hands">
                  <a:extLst>
                    <a:ext uri="{FF2B5EF4-FFF2-40B4-BE49-F238E27FC236}">
                      <a16:creationId xmlns:a16="http://schemas.microsoft.com/office/drawing/2014/main" id="{55F3B7B4-6254-4279-9B33-FB0940CF409B}"/>
                    </a:ext>
                  </a:extLst>
                </p:cNvPr>
                <p:cNvPicPr>
                  <a:picLocks noChangeAspect="1"/>
                </p:cNvPicPr>
                <p:nvPr/>
              </p:nvPicPr>
              <p:blipFill>
                <a:blip r:embed="rId7">
                  <a:extLst>
                    <a:ext uri="{96DAC541-7B7A-43D3-8B79-37D633B846F1}">
                      <asvg:svgBlip xmlns:asvg="http://schemas.microsoft.com/office/drawing/2016/SVG/main" r:embed="rId8"/>
                    </a:ext>
                  </a:extLst>
                </a:blip>
                <a:srcRect/>
                <a:stretch/>
              </p:blipFill>
              <p:spPr>
                <a:xfrm>
                  <a:off x="4817709" y="4953949"/>
                  <a:ext cx="180000" cy="180000"/>
                </a:xfrm>
                <a:prstGeom prst="rect">
                  <a:avLst/>
                </a:prstGeom>
              </p:spPr>
            </p:pic>
          </p:grpSp>
        </p:grpSp>
        <p:cxnSp>
          <p:nvCxnSpPr>
            <p:cNvPr id="134" name="Straight Connector 133">
              <a:extLst>
                <a:ext uri="{FF2B5EF4-FFF2-40B4-BE49-F238E27FC236}">
                  <a16:creationId xmlns:a16="http://schemas.microsoft.com/office/drawing/2014/main" id="{E753C9EA-2B62-4F73-A6BC-E1D2B7383721}"/>
                </a:ext>
              </a:extLst>
            </p:cNvPr>
            <p:cNvCxnSpPr>
              <a:cxnSpLocks/>
            </p:cNvCxnSpPr>
            <p:nvPr/>
          </p:nvCxnSpPr>
          <p:spPr>
            <a:xfrm>
              <a:off x="4836207" y="3939902"/>
              <a:ext cx="2281412" cy="0"/>
            </a:xfrm>
            <a:prstGeom prst="line">
              <a:avLst/>
            </a:prstGeom>
            <a:ln>
              <a:solidFill>
                <a:srgbClr val="D9D9D9"/>
              </a:solidFill>
            </a:ln>
          </p:spPr>
          <p:style>
            <a:lnRef idx="1">
              <a:schemeClr val="accent1"/>
            </a:lnRef>
            <a:fillRef idx="0">
              <a:schemeClr val="accent1"/>
            </a:fillRef>
            <a:effectRef idx="0">
              <a:schemeClr val="accent1"/>
            </a:effectRef>
            <a:fontRef idx="minor">
              <a:schemeClr val="tx1"/>
            </a:fontRef>
          </p:style>
        </p:cxnSp>
      </p:grpSp>
      <p:sp>
        <p:nvSpPr>
          <p:cNvPr id="106" name="Main body">
            <a:extLst>
              <a:ext uri="{FF2B5EF4-FFF2-40B4-BE49-F238E27FC236}">
                <a16:creationId xmlns:a16="http://schemas.microsoft.com/office/drawing/2014/main" id="{C656EE0F-243E-4361-8532-4A6B0B6C3FC4}"/>
              </a:ext>
            </a:extLst>
          </p:cNvPr>
          <p:cNvSpPr/>
          <p:nvPr/>
        </p:nvSpPr>
        <p:spPr>
          <a:xfrm>
            <a:off x="5011397" y="1996405"/>
            <a:ext cx="2063852" cy="1770657"/>
          </a:xfrm>
          <a:prstGeom prst="rect">
            <a:avLst/>
          </a:prstGeom>
        </p:spPr>
        <p:txBody>
          <a:bodyPr wrap="square" lIns="108000" tIns="72000" rIns="180000" bIns="72000" anchor="t">
            <a:noAutofit/>
          </a:bodyPr>
          <a:lstStyle/>
          <a:p>
            <a:r>
              <a:rPr lang="en-GB" sz="800">
                <a:solidFill>
                  <a:srgbClr val="D9DADB">
                    <a:lumMod val="50000"/>
                  </a:srgbClr>
                </a:solidFill>
                <a:latin typeface="Arial" panose="020B0604020202020204" pitchFamily="34" charset="0"/>
                <a:cs typeface="Arial" panose="020B0604020202020204" pitchFamily="34" charset="0"/>
              </a:rPr>
              <a:t>BAU really, working through my to do list. Some things are taking longer but my husband is doing the shopping so at least I don’t have to fit that in. </a:t>
            </a:r>
          </a:p>
          <a:p>
            <a:endParaRPr lang="en-GB" sz="800">
              <a:solidFill>
                <a:srgbClr val="D9DADB">
                  <a:lumMod val="50000"/>
                </a:srgbClr>
              </a:solidFill>
              <a:latin typeface="Arial" panose="020B0604020202020204" pitchFamily="34" charset="0"/>
              <a:cs typeface="Arial" panose="020B0604020202020204" pitchFamily="34" charset="0"/>
            </a:endParaRPr>
          </a:p>
          <a:p>
            <a:r>
              <a:rPr lang="en-GB" sz="800">
                <a:solidFill>
                  <a:srgbClr val="D9DADB">
                    <a:lumMod val="50000"/>
                  </a:srgbClr>
                </a:solidFill>
                <a:latin typeface="Arial" panose="020B0604020202020204" pitchFamily="34" charset="0"/>
                <a:cs typeface="Arial" panose="020B0604020202020204" pitchFamily="34" charset="0"/>
              </a:rPr>
              <a:t>Let’s schedule something for a few weeks time</a:t>
            </a:r>
          </a:p>
          <a:p>
            <a:endParaRPr lang="en-GB" sz="800">
              <a:solidFill>
                <a:srgbClr val="D9DADB">
                  <a:lumMod val="50000"/>
                </a:srgbClr>
              </a:solidFill>
              <a:latin typeface="Arial" panose="020B0604020202020204" pitchFamily="34" charset="0"/>
              <a:cs typeface="Arial" panose="020B0604020202020204" pitchFamily="34" charset="0"/>
            </a:endParaRPr>
          </a:p>
          <a:p>
            <a:r>
              <a:rPr lang="en-GB" sz="800">
                <a:solidFill>
                  <a:srgbClr val="D9DADB">
                    <a:lumMod val="50000"/>
                  </a:srgbClr>
                </a:solidFill>
                <a:latin typeface="Arial" panose="020B0604020202020204" pitchFamily="34" charset="0"/>
                <a:cs typeface="Arial" panose="020B0604020202020204" pitchFamily="34" charset="0"/>
              </a:rPr>
              <a:t>Stay safe</a:t>
            </a:r>
          </a:p>
        </p:txBody>
      </p:sp>
      <p:sp>
        <p:nvSpPr>
          <p:cNvPr id="120" name="Rectangle 119">
            <a:extLst>
              <a:ext uri="{FF2B5EF4-FFF2-40B4-BE49-F238E27FC236}">
                <a16:creationId xmlns:a16="http://schemas.microsoft.com/office/drawing/2014/main" id="{61809B3F-528A-42A7-BC94-66F149D69545}"/>
              </a:ext>
            </a:extLst>
          </p:cNvPr>
          <p:cNvSpPr/>
          <p:nvPr/>
        </p:nvSpPr>
        <p:spPr>
          <a:xfrm>
            <a:off x="5353390" y="1683720"/>
            <a:ext cx="1623828" cy="317516"/>
          </a:xfrm>
          <a:prstGeom prst="rect">
            <a:avLst/>
          </a:prstGeom>
        </p:spPr>
        <p:txBody>
          <a:bodyPr wrap="square" lIns="72000" tIns="72000" rIns="72000" bIns="72000" anchor="ctr">
            <a:noAutofit/>
          </a:bodyPr>
          <a:lstStyle/>
          <a:p>
            <a:r>
              <a:rPr lang="en-GB" sz="800" b="1">
                <a:solidFill>
                  <a:srgbClr val="D9DADB">
                    <a:lumMod val="50000"/>
                  </a:srgbClr>
                </a:solidFill>
                <a:latin typeface="Arial" panose="020B0604020202020204" pitchFamily="34" charset="0"/>
                <a:cs typeface="Arial" panose="020B0604020202020204" pitchFamily="34" charset="0"/>
              </a:rPr>
              <a:t>Mags – 1</a:t>
            </a:r>
            <a:r>
              <a:rPr lang="en-GB" sz="800" b="1" baseline="30000">
                <a:solidFill>
                  <a:srgbClr val="D9DADB">
                    <a:lumMod val="50000"/>
                  </a:srgbClr>
                </a:solidFill>
                <a:latin typeface="Arial" panose="020B0604020202020204" pitchFamily="34" charset="0"/>
                <a:cs typeface="Arial" panose="020B0604020202020204" pitchFamily="34" charset="0"/>
              </a:rPr>
              <a:t>st</a:t>
            </a:r>
            <a:endParaRPr lang="en-GB" sz="800" b="1">
              <a:solidFill>
                <a:srgbClr val="D9DADB">
                  <a:lumMod val="50000"/>
                </a:srgbClr>
              </a:solidFill>
              <a:latin typeface="Arial" panose="020B0604020202020204" pitchFamily="34" charset="0"/>
              <a:cs typeface="Arial" panose="020B0604020202020204" pitchFamily="34" charset="0"/>
            </a:endParaRPr>
          </a:p>
          <a:p>
            <a:r>
              <a:rPr lang="en-GB" sz="800">
                <a:solidFill>
                  <a:srgbClr val="D9DADB">
                    <a:lumMod val="50000"/>
                  </a:srgbClr>
                </a:solidFill>
                <a:latin typeface="Arial" panose="020B0604020202020204" pitchFamily="34" charset="0"/>
                <a:cs typeface="Arial" panose="020B0604020202020204" pitchFamily="34" charset="0"/>
              </a:rPr>
              <a:t>Executive Coach</a:t>
            </a:r>
          </a:p>
        </p:txBody>
      </p:sp>
      <p:cxnSp>
        <p:nvCxnSpPr>
          <p:cNvPr id="93" name="Straight Connector 92">
            <a:extLst>
              <a:ext uri="{FF2B5EF4-FFF2-40B4-BE49-F238E27FC236}">
                <a16:creationId xmlns:a16="http://schemas.microsoft.com/office/drawing/2014/main" id="{0C1F998F-33AC-47AF-A547-1C83C4826C39}"/>
              </a:ext>
            </a:extLst>
          </p:cNvPr>
          <p:cNvCxnSpPr>
            <a:cxnSpLocks/>
          </p:cNvCxnSpPr>
          <p:nvPr/>
        </p:nvCxnSpPr>
        <p:spPr>
          <a:xfrm>
            <a:off x="4998932" y="1619689"/>
            <a:ext cx="2012178" cy="0"/>
          </a:xfrm>
          <a:prstGeom prst="line">
            <a:avLst/>
          </a:prstGeom>
          <a:ln>
            <a:solidFill>
              <a:srgbClr val="D9D9D9"/>
            </a:solidFill>
          </a:ln>
        </p:spPr>
        <p:style>
          <a:lnRef idx="1">
            <a:schemeClr val="accent1"/>
          </a:lnRef>
          <a:fillRef idx="0">
            <a:schemeClr val="accent1"/>
          </a:fillRef>
          <a:effectRef idx="0">
            <a:schemeClr val="accent1"/>
          </a:effectRef>
          <a:fontRef idx="minor">
            <a:schemeClr val="tx1"/>
          </a:fontRef>
        </p:style>
      </p:cxnSp>
      <p:sp>
        <p:nvSpPr>
          <p:cNvPr id="92" name="Rectangle 91">
            <a:extLst>
              <a:ext uri="{FF2B5EF4-FFF2-40B4-BE49-F238E27FC236}">
                <a16:creationId xmlns:a16="http://schemas.microsoft.com/office/drawing/2014/main" id="{F0B0999B-32A2-41FD-963A-5E3ED2443270}"/>
              </a:ext>
            </a:extLst>
          </p:cNvPr>
          <p:cNvSpPr/>
          <p:nvPr/>
        </p:nvSpPr>
        <p:spPr>
          <a:xfrm>
            <a:off x="5353390" y="1247768"/>
            <a:ext cx="1623828" cy="317516"/>
          </a:xfrm>
          <a:prstGeom prst="rect">
            <a:avLst/>
          </a:prstGeom>
        </p:spPr>
        <p:txBody>
          <a:bodyPr wrap="square" lIns="72000" tIns="72000" rIns="72000" bIns="72000" anchor="ctr">
            <a:noAutofit/>
          </a:bodyPr>
          <a:lstStyle/>
          <a:p>
            <a:r>
              <a:rPr lang="en-GB" sz="800" b="1" err="1">
                <a:solidFill>
                  <a:srgbClr val="D9DADB">
                    <a:lumMod val="50000"/>
                  </a:srgbClr>
                </a:solidFill>
                <a:latin typeface="Arial" panose="020B0604020202020204" pitchFamily="34" charset="0"/>
                <a:cs typeface="Arial" panose="020B0604020202020204" pitchFamily="34" charset="0"/>
              </a:rPr>
              <a:t>Sukhi</a:t>
            </a:r>
            <a:r>
              <a:rPr lang="en-GB" sz="800" b="1">
                <a:solidFill>
                  <a:srgbClr val="D9DADB">
                    <a:lumMod val="50000"/>
                  </a:srgbClr>
                </a:solidFill>
                <a:latin typeface="Arial" panose="020B0604020202020204" pitchFamily="34" charset="0"/>
                <a:cs typeface="Arial" panose="020B0604020202020204" pitchFamily="34" charset="0"/>
              </a:rPr>
              <a:t> – 1</a:t>
            </a:r>
            <a:r>
              <a:rPr lang="en-GB" sz="800" b="1" baseline="30000">
                <a:solidFill>
                  <a:srgbClr val="D9DADB">
                    <a:lumMod val="50000"/>
                  </a:srgbClr>
                </a:solidFill>
                <a:latin typeface="Arial" panose="020B0604020202020204" pitchFamily="34" charset="0"/>
                <a:cs typeface="Arial" panose="020B0604020202020204" pitchFamily="34" charset="0"/>
              </a:rPr>
              <a:t>st</a:t>
            </a:r>
            <a:endParaRPr lang="en-GB" sz="800" b="1">
              <a:solidFill>
                <a:srgbClr val="D9DADB">
                  <a:lumMod val="50000"/>
                </a:srgbClr>
              </a:solidFill>
              <a:latin typeface="Arial" panose="020B0604020202020204" pitchFamily="34" charset="0"/>
              <a:cs typeface="Arial" panose="020B0604020202020204" pitchFamily="34" charset="0"/>
            </a:endParaRPr>
          </a:p>
          <a:p>
            <a:r>
              <a:rPr lang="en-GB" sz="800">
                <a:solidFill>
                  <a:srgbClr val="D9DADB">
                    <a:lumMod val="50000"/>
                  </a:srgbClr>
                </a:solidFill>
                <a:latin typeface="Arial" panose="020B0604020202020204" pitchFamily="34" charset="0"/>
                <a:cs typeface="Arial" panose="020B0604020202020204" pitchFamily="34" charset="0"/>
              </a:rPr>
              <a:t>Business Development Manager</a:t>
            </a:r>
            <a:endParaRPr lang="en-GB" sz="800">
              <a:latin typeface="Arial" panose="020B0604020202020204" pitchFamily="34" charset="0"/>
              <a:cs typeface="Arial" panose="020B0604020202020204" pitchFamily="34" charset="0"/>
            </a:endParaRPr>
          </a:p>
        </p:txBody>
      </p:sp>
      <p:sp>
        <p:nvSpPr>
          <p:cNvPr id="86" name="Grey Box">
            <a:extLst>
              <a:ext uri="{FF2B5EF4-FFF2-40B4-BE49-F238E27FC236}">
                <a16:creationId xmlns:a16="http://schemas.microsoft.com/office/drawing/2014/main" id="{C73005BC-A580-45E8-B84A-9E744EEDA5B1}"/>
              </a:ext>
            </a:extLst>
          </p:cNvPr>
          <p:cNvSpPr/>
          <p:nvPr/>
        </p:nvSpPr>
        <p:spPr>
          <a:xfrm>
            <a:off x="4975336" y="955858"/>
            <a:ext cx="2063852" cy="222261"/>
          </a:xfrm>
          <a:prstGeom prst="roundRect">
            <a:avLst>
              <a:gd name="adj" fmla="val 0"/>
            </a:avLst>
          </a:prstGeom>
          <a:solidFill>
            <a:schemeClr val="bg1">
              <a:lumMod val="85000"/>
            </a:schemeClr>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200">
              <a:solidFill>
                <a:schemeClr val="bg2">
                  <a:lumMod val="50000"/>
                </a:schemeClr>
              </a:solidFill>
            </a:endParaRPr>
          </a:p>
        </p:txBody>
      </p:sp>
      <p:sp>
        <p:nvSpPr>
          <p:cNvPr id="87" name="White box">
            <a:extLst>
              <a:ext uri="{FF2B5EF4-FFF2-40B4-BE49-F238E27FC236}">
                <a16:creationId xmlns:a16="http://schemas.microsoft.com/office/drawing/2014/main" id="{2FED8C9F-A805-4CC1-B635-0CFB1B8845A9}"/>
              </a:ext>
            </a:extLst>
          </p:cNvPr>
          <p:cNvSpPr/>
          <p:nvPr/>
        </p:nvSpPr>
        <p:spPr>
          <a:xfrm>
            <a:off x="5039345" y="987609"/>
            <a:ext cx="1746336" cy="158758"/>
          </a:xfrm>
          <a:prstGeom prst="roundRect">
            <a:avLst>
              <a:gd name="adj" fmla="val 0"/>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200">
              <a:solidFill>
                <a:schemeClr val="bg2">
                  <a:lumMod val="50000"/>
                </a:schemeClr>
              </a:solidFill>
            </a:endParaRPr>
          </a:p>
        </p:txBody>
      </p:sp>
      <p:pic>
        <p:nvPicPr>
          <p:cNvPr id="89" name="Pencil" descr="Pencil">
            <a:extLst>
              <a:ext uri="{FF2B5EF4-FFF2-40B4-BE49-F238E27FC236}">
                <a16:creationId xmlns:a16="http://schemas.microsoft.com/office/drawing/2014/main" id="{371C981A-E5DD-43F2-A1E8-2FE28C499172}"/>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5087416" y="1022536"/>
            <a:ext cx="88904" cy="88904"/>
          </a:xfrm>
          <a:prstGeom prst="rect">
            <a:avLst/>
          </a:prstGeom>
        </p:spPr>
      </p:pic>
      <p:sp>
        <p:nvSpPr>
          <p:cNvPr id="88" name="Write a post">
            <a:extLst>
              <a:ext uri="{FF2B5EF4-FFF2-40B4-BE49-F238E27FC236}">
                <a16:creationId xmlns:a16="http://schemas.microsoft.com/office/drawing/2014/main" id="{8CE2A4A4-B373-476A-995D-B2B0A125AFA8}"/>
              </a:ext>
            </a:extLst>
          </p:cNvPr>
          <p:cNvSpPr/>
          <p:nvPr/>
        </p:nvSpPr>
        <p:spPr>
          <a:xfrm>
            <a:off x="5210809" y="1001200"/>
            <a:ext cx="649962" cy="131577"/>
          </a:xfrm>
          <a:prstGeom prst="rect">
            <a:avLst/>
          </a:prstGeom>
        </p:spPr>
        <p:txBody>
          <a:bodyPr wrap="none" lIns="72000" tIns="72000" rIns="72000" bIns="72000" anchor="ctr" anchorCtr="0">
            <a:noAutofit/>
          </a:bodyPr>
          <a:lstStyle/>
          <a:p>
            <a:r>
              <a:rPr lang="en-GB" sz="800" b="1">
                <a:solidFill>
                  <a:srgbClr val="D9DADB">
                    <a:lumMod val="50000"/>
                  </a:srgbClr>
                </a:solidFill>
                <a:latin typeface="Arial" panose="020B0604020202020204" pitchFamily="34" charset="0"/>
                <a:cs typeface="Arial" panose="020B0604020202020204" pitchFamily="34" charset="0"/>
              </a:rPr>
              <a:t>Write a post</a:t>
            </a:r>
            <a:endParaRPr lang="en-GB" sz="1050" b="1">
              <a:latin typeface="Arial" panose="020B0604020202020204" pitchFamily="34" charset="0"/>
              <a:cs typeface="Arial" panose="020B0604020202020204" pitchFamily="34" charset="0"/>
            </a:endParaRPr>
          </a:p>
        </p:txBody>
      </p:sp>
      <p:pic>
        <p:nvPicPr>
          <p:cNvPr id="90" name="Cam" descr="Camera">
            <a:extLst>
              <a:ext uri="{FF2B5EF4-FFF2-40B4-BE49-F238E27FC236}">
                <a16:creationId xmlns:a16="http://schemas.microsoft.com/office/drawing/2014/main" id="{E8C7153D-C795-48C3-8C78-E1EF36E72F3E}"/>
              </a:ext>
            </a:extLst>
          </p:cNvPr>
          <p:cNvPicPr preferRelativeResize="0">
            <a:picLocks/>
          </p:cNvPicPr>
          <p:nvPr/>
        </p:nvPicPr>
        <p:blipFill>
          <a:blip r:embed="rId11">
            <a:extLst>
              <a:ext uri="{96DAC541-7B7A-43D3-8B79-37D633B846F1}">
                <asvg:svgBlip xmlns:asvg="http://schemas.microsoft.com/office/drawing/2016/SVG/main" r:embed="rId12"/>
              </a:ext>
            </a:extLst>
          </a:blip>
          <a:stretch>
            <a:fillRect/>
          </a:stretch>
        </p:blipFill>
        <p:spPr>
          <a:xfrm>
            <a:off x="6835038" y="995148"/>
            <a:ext cx="158758" cy="143682"/>
          </a:xfrm>
          <a:prstGeom prst="rect">
            <a:avLst/>
          </a:prstGeom>
        </p:spPr>
      </p:pic>
      <p:sp>
        <p:nvSpPr>
          <p:cNvPr id="76" name="Blue box">
            <a:extLst>
              <a:ext uri="{FF2B5EF4-FFF2-40B4-BE49-F238E27FC236}">
                <a16:creationId xmlns:a16="http://schemas.microsoft.com/office/drawing/2014/main" id="{9ADDD770-627F-474D-AAC5-DBEA0D7CC041}"/>
              </a:ext>
            </a:extLst>
          </p:cNvPr>
          <p:cNvSpPr>
            <a:spLocks noChangeAspect="1"/>
          </p:cNvSpPr>
          <p:nvPr/>
        </p:nvSpPr>
        <p:spPr>
          <a:xfrm>
            <a:off x="4975336" y="378005"/>
            <a:ext cx="2063852" cy="578300"/>
          </a:xfrm>
          <a:prstGeom prst="round2SameRect">
            <a:avLst>
              <a:gd name="adj1" fmla="val 12046"/>
              <a:gd name="adj2" fmla="val 0"/>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5" name="Find box">
            <a:extLst>
              <a:ext uri="{FF2B5EF4-FFF2-40B4-BE49-F238E27FC236}">
                <a16:creationId xmlns:a16="http://schemas.microsoft.com/office/drawing/2014/main" id="{2022BCF6-1BD8-47A8-98AF-4612EDCEC6BA}"/>
              </a:ext>
            </a:extLst>
          </p:cNvPr>
          <p:cNvSpPr/>
          <p:nvPr/>
        </p:nvSpPr>
        <p:spPr>
          <a:xfrm>
            <a:off x="5465926" y="672889"/>
            <a:ext cx="1428820" cy="190509"/>
          </a:xfrm>
          <a:prstGeom prst="roundRect">
            <a:avLst/>
          </a:prstGeom>
          <a:solidFill>
            <a:srgbClr val="D9D9D9"/>
          </a:solidFill>
          <a:ln w="6350">
            <a:solidFill>
              <a:srgbClr val="7F7F7F"/>
            </a:solidFill>
          </a:ln>
        </p:spPr>
        <p:style>
          <a:lnRef idx="2">
            <a:schemeClr val="accent1">
              <a:shade val="50000"/>
            </a:schemeClr>
          </a:lnRef>
          <a:fillRef idx="1">
            <a:schemeClr val="accent1"/>
          </a:fillRef>
          <a:effectRef idx="0">
            <a:schemeClr val="accent1"/>
          </a:effectRef>
          <a:fontRef idx="minor">
            <a:schemeClr val="lt1"/>
          </a:fontRef>
        </p:style>
        <p:txBody>
          <a:bodyPr lIns="216000" tIns="72000" rIns="36000" bIns="72000" rtlCol="0" anchor="ctr"/>
          <a:lstStyle/>
          <a:p>
            <a:pPr algn="ctr"/>
            <a:r>
              <a:rPr lang="en-GB" sz="800" b="1">
                <a:solidFill>
                  <a:schemeClr val="bg2">
                    <a:lumMod val="50000"/>
                  </a:schemeClr>
                </a:solidFill>
                <a:latin typeface="Arial" panose="020B0604020202020204" pitchFamily="34" charset="0"/>
                <a:cs typeface="Arial" panose="020B0604020202020204" pitchFamily="34" charset="0"/>
              </a:rPr>
              <a:t>Find People, jobs and…</a:t>
            </a:r>
          </a:p>
        </p:txBody>
      </p:sp>
      <p:sp>
        <p:nvSpPr>
          <p:cNvPr id="125" name="Mag" descr="Magnifying glass">
            <a:extLst>
              <a:ext uri="{FF2B5EF4-FFF2-40B4-BE49-F238E27FC236}">
                <a16:creationId xmlns:a16="http://schemas.microsoft.com/office/drawing/2014/main" id="{87779558-07CE-4E32-BA0C-3EA315FB1FCD}"/>
              </a:ext>
            </a:extLst>
          </p:cNvPr>
          <p:cNvSpPr/>
          <p:nvPr/>
        </p:nvSpPr>
        <p:spPr>
          <a:xfrm>
            <a:off x="5507311" y="704640"/>
            <a:ext cx="127006" cy="127006"/>
          </a:xfrm>
          <a:custGeom>
            <a:avLst/>
            <a:gdLst>
              <a:gd name="connsiteX0" fmla="*/ 121798 w 125025"/>
              <a:gd name="connsiteY0" fmla="*/ 106119 h 125125"/>
              <a:gd name="connsiteX1" fmla="*/ 102000 w 125025"/>
              <a:gd name="connsiteY1" fmla="*/ 86321 h 125125"/>
              <a:gd name="connsiteX2" fmla="*/ 92180 w 125025"/>
              <a:gd name="connsiteY2" fmla="*/ 83311 h 125125"/>
              <a:gd name="connsiteX3" fmla="*/ 85211 w 125025"/>
              <a:gd name="connsiteY3" fmla="*/ 76342 h 125125"/>
              <a:gd name="connsiteX4" fmla="*/ 95031 w 125025"/>
              <a:gd name="connsiteY4" fmla="*/ 47516 h 125125"/>
              <a:gd name="connsiteX5" fmla="*/ 47516 w 125025"/>
              <a:gd name="connsiteY5" fmla="*/ 0 h 125125"/>
              <a:gd name="connsiteX6" fmla="*/ 0 w 125025"/>
              <a:gd name="connsiteY6" fmla="*/ 47516 h 125125"/>
              <a:gd name="connsiteX7" fmla="*/ 47516 w 125025"/>
              <a:gd name="connsiteY7" fmla="*/ 95032 h 125125"/>
              <a:gd name="connsiteX8" fmla="*/ 76342 w 125025"/>
              <a:gd name="connsiteY8" fmla="*/ 85212 h 125125"/>
              <a:gd name="connsiteX9" fmla="*/ 83311 w 125025"/>
              <a:gd name="connsiteY9" fmla="*/ 92181 h 125125"/>
              <a:gd name="connsiteX10" fmla="*/ 86320 w 125025"/>
              <a:gd name="connsiteY10" fmla="*/ 102001 h 125125"/>
              <a:gd name="connsiteX11" fmla="*/ 106118 w 125025"/>
              <a:gd name="connsiteY11" fmla="*/ 121799 h 125125"/>
              <a:gd name="connsiteX12" fmla="*/ 114038 w 125025"/>
              <a:gd name="connsiteY12" fmla="*/ 125125 h 125125"/>
              <a:gd name="connsiteX13" fmla="*/ 121957 w 125025"/>
              <a:gd name="connsiteY13" fmla="*/ 121799 h 125125"/>
              <a:gd name="connsiteX14" fmla="*/ 121798 w 125025"/>
              <a:gd name="connsiteY14" fmla="*/ 106119 h 125125"/>
              <a:gd name="connsiteX15" fmla="*/ 47357 w 125025"/>
              <a:gd name="connsiteY15" fmla="*/ 85370 h 125125"/>
              <a:gd name="connsiteX16" fmla="*/ 9345 w 125025"/>
              <a:gd name="connsiteY16" fmla="*/ 47358 h 125125"/>
              <a:gd name="connsiteX17" fmla="*/ 47357 w 125025"/>
              <a:gd name="connsiteY17" fmla="*/ 9345 h 125125"/>
              <a:gd name="connsiteX18" fmla="*/ 85370 w 125025"/>
              <a:gd name="connsiteY18" fmla="*/ 47358 h 125125"/>
              <a:gd name="connsiteX19" fmla="*/ 47357 w 125025"/>
              <a:gd name="connsiteY19" fmla="*/ 85370 h 125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5025" h="125125">
                <a:moveTo>
                  <a:pt x="121798" y="106119"/>
                </a:moveTo>
                <a:lnTo>
                  <a:pt x="102000" y="86321"/>
                </a:lnTo>
                <a:cubicBezTo>
                  <a:pt x="99308" y="83628"/>
                  <a:pt x="95665" y="82678"/>
                  <a:pt x="92180" y="83311"/>
                </a:cubicBezTo>
                <a:lnTo>
                  <a:pt x="85211" y="76342"/>
                </a:lnTo>
                <a:cubicBezTo>
                  <a:pt x="91388" y="68423"/>
                  <a:pt x="95031" y="58286"/>
                  <a:pt x="95031" y="47516"/>
                </a:cubicBezTo>
                <a:cubicBezTo>
                  <a:pt x="95031" y="21382"/>
                  <a:pt x="73649" y="0"/>
                  <a:pt x="47516" y="0"/>
                </a:cubicBezTo>
                <a:cubicBezTo>
                  <a:pt x="21382" y="0"/>
                  <a:pt x="0" y="21382"/>
                  <a:pt x="0" y="47516"/>
                </a:cubicBezTo>
                <a:cubicBezTo>
                  <a:pt x="0" y="73650"/>
                  <a:pt x="21382" y="95032"/>
                  <a:pt x="47516" y="95032"/>
                </a:cubicBezTo>
                <a:cubicBezTo>
                  <a:pt x="58286" y="95032"/>
                  <a:pt x="68264" y="91389"/>
                  <a:pt x="76342" y="85212"/>
                </a:cubicBezTo>
                <a:lnTo>
                  <a:pt x="83311" y="92181"/>
                </a:lnTo>
                <a:cubicBezTo>
                  <a:pt x="82677" y="95665"/>
                  <a:pt x="83628" y="99308"/>
                  <a:pt x="86320" y="102001"/>
                </a:cubicBezTo>
                <a:lnTo>
                  <a:pt x="106118" y="121799"/>
                </a:lnTo>
                <a:cubicBezTo>
                  <a:pt x="108336" y="124017"/>
                  <a:pt x="111187" y="125125"/>
                  <a:pt x="114038" y="125125"/>
                </a:cubicBezTo>
                <a:cubicBezTo>
                  <a:pt x="116888" y="125125"/>
                  <a:pt x="119739" y="124017"/>
                  <a:pt x="121957" y="121799"/>
                </a:cubicBezTo>
                <a:cubicBezTo>
                  <a:pt x="126075" y="117364"/>
                  <a:pt x="126075" y="110395"/>
                  <a:pt x="121798" y="106119"/>
                </a:cubicBezTo>
                <a:close/>
                <a:moveTo>
                  <a:pt x="47357" y="85370"/>
                </a:moveTo>
                <a:cubicBezTo>
                  <a:pt x="26450" y="85370"/>
                  <a:pt x="9345" y="68265"/>
                  <a:pt x="9345" y="47358"/>
                </a:cubicBezTo>
                <a:cubicBezTo>
                  <a:pt x="9345" y="26451"/>
                  <a:pt x="26450" y="9345"/>
                  <a:pt x="47357" y="9345"/>
                </a:cubicBezTo>
                <a:cubicBezTo>
                  <a:pt x="68264" y="9345"/>
                  <a:pt x="85370" y="26451"/>
                  <a:pt x="85370" y="47358"/>
                </a:cubicBezTo>
                <a:cubicBezTo>
                  <a:pt x="85370" y="68265"/>
                  <a:pt x="68264" y="85370"/>
                  <a:pt x="47357" y="85370"/>
                </a:cubicBezTo>
                <a:close/>
              </a:path>
            </a:pathLst>
          </a:custGeom>
          <a:solidFill>
            <a:srgbClr val="7F7F7F"/>
          </a:solidFill>
          <a:ln w="1488" cap="flat">
            <a:noFill/>
            <a:prstDash val="solid"/>
            <a:miter/>
          </a:ln>
        </p:spPr>
        <p:txBody>
          <a:bodyPr rtlCol="0" anchor="ctr"/>
          <a:lstStyle/>
          <a:p>
            <a:endParaRPr lang="en-GB"/>
          </a:p>
        </p:txBody>
      </p:sp>
      <p:sp>
        <p:nvSpPr>
          <p:cNvPr id="156" name="Oval 155">
            <a:extLst>
              <a:ext uri="{FF2B5EF4-FFF2-40B4-BE49-F238E27FC236}">
                <a16:creationId xmlns:a16="http://schemas.microsoft.com/office/drawing/2014/main" id="{54315686-2930-45A8-ADF0-61C7F75FBE31}"/>
              </a:ext>
            </a:extLst>
          </p:cNvPr>
          <p:cNvSpPr/>
          <p:nvPr/>
        </p:nvSpPr>
        <p:spPr>
          <a:xfrm>
            <a:off x="5101571" y="677336"/>
            <a:ext cx="190509" cy="190509"/>
          </a:xfrm>
          <a:prstGeom prst="ellipse">
            <a:avLst/>
          </a:prstGeom>
          <a:solidFill>
            <a:schemeClr val="bg1"/>
          </a:solidFill>
          <a:ln>
            <a:solidFill>
              <a:srgbClr val="E2007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8" name="Oval 157">
            <a:extLst>
              <a:ext uri="{FF2B5EF4-FFF2-40B4-BE49-F238E27FC236}">
                <a16:creationId xmlns:a16="http://schemas.microsoft.com/office/drawing/2014/main" id="{ACB0F627-3162-4C1B-8632-B92389B3AD2C}"/>
              </a:ext>
            </a:extLst>
          </p:cNvPr>
          <p:cNvSpPr/>
          <p:nvPr/>
        </p:nvSpPr>
        <p:spPr>
          <a:xfrm>
            <a:off x="5090992" y="1350409"/>
            <a:ext cx="127006" cy="127006"/>
          </a:xfrm>
          <a:prstGeom prst="ellipse">
            <a:avLst/>
          </a:prstGeom>
          <a:solidFill>
            <a:schemeClr val="bg1"/>
          </a:solidFill>
          <a:ln>
            <a:solidFill>
              <a:srgbClr val="E2007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0" name="Oval 159">
            <a:extLst>
              <a:ext uri="{FF2B5EF4-FFF2-40B4-BE49-F238E27FC236}">
                <a16:creationId xmlns:a16="http://schemas.microsoft.com/office/drawing/2014/main" id="{67BD7341-CCEB-4767-BFDE-20DAB948DD4B}"/>
              </a:ext>
            </a:extLst>
          </p:cNvPr>
          <p:cNvSpPr/>
          <p:nvPr/>
        </p:nvSpPr>
        <p:spPr>
          <a:xfrm>
            <a:off x="5090992" y="1767785"/>
            <a:ext cx="127006" cy="127006"/>
          </a:xfrm>
          <a:prstGeom prst="ellipse">
            <a:avLst/>
          </a:prstGeom>
          <a:solidFill>
            <a:schemeClr val="bg1"/>
          </a:solidFill>
          <a:ln>
            <a:solidFill>
              <a:srgbClr val="EE7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23" name="Graphic 122">
            <a:extLst>
              <a:ext uri="{FF2B5EF4-FFF2-40B4-BE49-F238E27FC236}">
                <a16:creationId xmlns:a16="http://schemas.microsoft.com/office/drawing/2014/main" id="{C32DAD13-8F15-498D-9BA9-B90FBD8A2BD8}"/>
              </a:ext>
            </a:extLst>
          </p:cNvPr>
          <p:cNvPicPr>
            <a:picLocks noChangeAspect="1"/>
          </p:cNvPicPr>
          <p:nvPr/>
        </p:nvPicPr>
        <p:blipFill>
          <a:blip r:embed="rId13">
            <a:extLst>
              <a:ext uri="{96DAC541-7B7A-43D3-8B79-37D633B846F1}">
                <asvg:svgBlip xmlns:asvg="http://schemas.microsoft.com/office/drawing/2016/SVG/main" r:embed="rId14"/>
              </a:ext>
            </a:extLst>
          </a:blip>
          <a:stretch>
            <a:fillRect/>
          </a:stretch>
        </p:blipFill>
        <p:spPr>
          <a:xfrm>
            <a:off x="4860032" y="303498"/>
            <a:ext cx="2292297" cy="4536504"/>
          </a:xfrm>
          <a:prstGeom prst="rect">
            <a:avLst/>
          </a:prstGeom>
          <a:effectLst>
            <a:outerShdw blurRad="50800" dist="38100" dir="2700000" algn="tl" rotWithShape="0">
              <a:schemeClr val="tx1">
                <a:alpha val="20000"/>
              </a:schemeClr>
            </a:outerShdw>
          </a:effectLst>
        </p:spPr>
      </p:pic>
      <p:sp>
        <p:nvSpPr>
          <p:cNvPr id="164" name="Title 163">
            <a:extLst>
              <a:ext uri="{FF2B5EF4-FFF2-40B4-BE49-F238E27FC236}">
                <a16:creationId xmlns:a16="http://schemas.microsoft.com/office/drawing/2014/main" id="{F9C96B14-C73E-44AB-9FB2-BE3151B042B0}"/>
              </a:ext>
            </a:extLst>
          </p:cNvPr>
          <p:cNvSpPr>
            <a:spLocks noGrp="1"/>
          </p:cNvSpPr>
          <p:nvPr>
            <p:ph type="title"/>
          </p:nvPr>
        </p:nvSpPr>
        <p:spPr>
          <a:xfrm>
            <a:off x="503040" y="141479"/>
            <a:ext cx="3338102" cy="1300005"/>
          </a:xfrm>
        </p:spPr>
        <p:txBody>
          <a:bodyPr>
            <a:normAutofit/>
          </a:bodyPr>
          <a:lstStyle/>
          <a:p>
            <a:r>
              <a:rPr lang="en-GB"/>
              <a:t>Recognising </a:t>
            </a:r>
            <a:br>
              <a:rPr lang="en-GB"/>
            </a:br>
            <a:r>
              <a:rPr lang="en-GB"/>
              <a:t>Type</a:t>
            </a:r>
          </a:p>
        </p:txBody>
      </p:sp>
    </p:spTree>
    <p:extLst>
      <p:ext uri="{BB962C8B-B14F-4D97-AF65-F5344CB8AC3E}">
        <p14:creationId xmlns:p14="http://schemas.microsoft.com/office/powerpoint/2010/main" val="26512400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mph" presetSubtype="2" fill="hold" nodeType="clickEffect">
                                  <p:stCondLst>
                                    <p:cond delay="0"/>
                                  </p:stCondLst>
                                  <p:childTnLst>
                                    <p:animClr clrSpc="rgb" dir="cw">
                                      <p:cBhvr>
                                        <p:cTn id="6" dur="2000" fill="hold"/>
                                        <p:tgtEl>
                                          <p:spTgt spid="106"/>
                                        </p:tgtEl>
                                        <p:attrNameLst>
                                          <p:attrName>fillcolor</p:attrName>
                                        </p:attrNameLst>
                                      </p:cBhvr>
                                      <p:to>
                                        <a:srgbClr val="B73333"/>
                                      </p:to>
                                    </p:animClr>
                                    <p:set>
                                      <p:cBhvr>
                                        <p:cTn id="7" dur="2000" fill="hold"/>
                                        <p:tgtEl>
                                          <p:spTgt spid="106"/>
                                        </p:tgtEl>
                                        <p:attrNameLst>
                                          <p:attrName>fill.type</p:attrName>
                                        </p:attrNameLst>
                                      </p:cBhvr>
                                      <p:to>
                                        <p:strVal val="solid"/>
                                      </p:to>
                                    </p:set>
                                    <p:set>
                                      <p:cBhvr>
                                        <p:cTn id="8" dur="2000" fill="hold"/>
                                        <p:tgtEl>
                                          <p:spTgt spid="106"/>
                                        </p:tgtEl>
                                        <p:attrNameLst>
                                          <p:attrName>fill.on</p:attrName>
                                        </p:attrNameLst>
                                      </p:cBhvr>
                                      <p:to>
                                        <p:strVal val="true"/>
                                      </p:to>
                                    </p:set>
                                  </p:childTnLst>
                                </p:cTn>
                              </p:par>
                              <p:par>
                                <p:cTn id="9" presetID="3" presetClass="emph" presetSubtype="2" fill="hold" nodeType="withEffect">
                                  <p:stCondLst>
                                    <p:cond delay="0"/>
                                  </p:stCondLst>
                                  <p:childTnLst>
                                    <p:animClr clrSpc="rgb" dir="cw">
                                      <p:cBhvr override="childStyle">
                                        <p:cTn id="10" dur="2000" fill="hold"/>
                                        <p:tgtEl>
                                          <p:spTgt spid="106">
                                            <p:txEl>
                                              <p:pRg st="0" end="0"/>
                                            </p:txEl>
                                          </p:spTgt>
                                        </p:tgtEl>
                                        <p:attrNameLst>
                                          <p:attrName>style.color</p:attrName>
                                        </p:attrNameLst>
                                      </p:cBhvr>
                                      <p:to>
                                        <a:srgbClr val="FFFFFF"/>
                                      </p:to>
                                    </p:animClr>
                                  </p:childTnLst>
                                </p:cTn>
                              </p:par>
                              <p:par>
                                <p:cTn id="11" presetID="3" presetClass="emph" presetSubtype="2" fill="hold" nodeType="withEffect">
                                  <p:stCondLst>
                                    <p:cond delay="0"/>
                                  </p:stCondLst>
                                  <p:childTnLst>
                                    <p:animClr clrSpc="rgb" dir="cw">
                                      <p:cBhvr override="childStyle">
                                        <p:cTn id="12" dur="2000" fill="hold"/>
                                        <p:tgtEl>
                                          <p:spTgt spid="106">
                                            <p:txEl>
                                              <p:pRg st="2" end="2"/>
                                            </p:txEl>
                                          </p:spTgt>
                                        </p:tgtEl>
                                        <p:attrNameLst>
                                          <p:attrName>style.color</p:attrName>
                                        </p:attrNameLst>
                                      </p:cBhvr>
                                      <p:to>
                                        <a:srgbClr val="FFFFFF"/>
                                      </p:to>
                                    </p:animClr>
                                  </p:childTnLst>
                                </p:cTn>
                              </p:par>
                              <p:par>
                                <p:cTn id="13" presetID="3" presetClass="emph" presetSubtype="2" fill="hold" nodeType="withEffect">
                                  <p:stCondLst>
                                    <p:cond delay="0"/>
                                  </p:stCondLst>
                                  <p:childTnLst>
                                    <p:animClr clrSpc="rgb" dir="cw">
                                      <p:cBhvr override="childStyle">
                                        <p:cTn id="14" dur="2000" fill="hold"/>
                                        <p:tgtEl>
                                          <p:spTgt spid="106">
                                            <p:txEl>
                                              <p:pRg st="4" end="4"/>
                                            </p:txEl>
                                          </p:spTgt>
                                        </p:tgtEl>
                                        <p:attrNameLst>
                                          <p:attrName>style.color</p:attrName>
                                        </p:attrNameLst>
                                      </p:cBhvr>
                                      <p:to>
                                        <a:srgbClr val="FFFFFF"/>
                                      </p:to>
                                    </p:animClr>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Main body">
            <a:extLst>
              <a:ext uri="{FF2B5EF4-FFF2-40B4-BE49-F238E27FC236}">
                <a16:creationId xmlns:a16="http://schemas.microsoft.com/office/drawing/2014/main" id="{E2E430BF-BB4C-4011-B67A-08052371A410}"/>
              </a:ext>
            </a:extLst>
          </p:cNvPr>
          <p:cNvSpPr/>
          <p:nvPr/>
        </p:nvSpPr>
        <p:spPr>
          <a:xfrm>
            <a:off x="2411761" y="1347614"/>
            <a:ext cx="4320480" cy="2448272"/>
          </a:xfrm>
          <a:prstGeom prst="rect">
            <a:avLst/>
          </a:prstGeom>
          <a:solidFill>
            <a:schemeClr val="bg1"/>
          </a:solidFill>
          <a:effectLst>
            <a:outerShdw blurRad="50800" dist="38100" dir="2700000" algn="tl" rotWithShape="0">
              <a:prstClr val="black">
                <a:alpha val="20000"/>
              </a:prstClr>
            </a:outerShdw>
          </a:effectLst>
        </p:spPr>
        <p:txBody>
          <a:bodyPr wrap="square" lIns="108000" tIns="72000" rIns="180000" bIns="72000" anchor="t">
            <a:noAutofit/>
          </a:bodyPr>
          <a:lstStyle/>
          <a:p>
            <a:r>
              <a:rPr lang="en-GB" sz="1400">
                <a:solidFill>
                  <a:srgbClr val="D9DADB">
                    <a:lumMod val="50000"/>
                  </a:srgbClr>
                </a:solidFill>
                <a:latin typeface="Arial" panose="020B0604020202020204" pitchFamily="34" charset="0"/>
                <a:cs typeface="Arial" panose="020B0604020202020204" pitchFamily="34" charset="0"/>
              </a:rPr>
              <a:t>BAU really, working through my to do list. Some things are taking longer but my husband is doing the shopping so at least I don’t have to fit that in. </a:t>
            </a:r>
          </a:p>
          <a:p>
            <a:endParaRPr lang="en-GB" sz="1400">
              <a:solidFill>
                <a:srgbClr val="D9DADB">
                  <a:lumMod val="50000"/>
                </a:srgbClr>
              </a:solidFill>
              <a:latin typeface="Arial" panose="020B0604020202020204" pitchFamily="34" charset="0"/>
              <a:cs typeface="Arial" panose="020B0604020202020204" pitchFamily="34" charset="0"/>
            </a:endParaRPr>
          </a:p>
          <a:p>
            <a:r>
              <a:rPr lang="en-GB" sz="1400">
                <a:solidFill>
                  <a:srgbClr val="D9DADB">
                    <a:lumMod val="50000"/>
                  </a:srgbClr>
                </a:solidFill>
                <a:latin typeface="Arial" panose="020B0604020202020204" pitchFamily="34" charset="0"/>
                <a:cs typeface="Arial" panose="020B0604020202020204" pitchFamily="34" charset="0"/>
              </a:rPr>
              <a:t>Let’s schedule something for a few weeks time</a:t>
            </a:r>
          </a:p>
          <a:p>
            <a:endParaRPr lang="en-GB" sz="1400">
              <a:solidFill>
                <a:srgbClr val="D9DADB">
                  <a:lumMod val="50000"/>
                </a:srgbClr>
              </a:solidFill>
              <a:latin typeface="Arial" panose="020B0604020202020204" pitchFamily="34" charset="0"/>
              <a:cs typeface="Arial" panose="020B0604020202020204" pitchFamily="34" charset="0"/>
            </a:endParaRPr>
          </a:p>
          <a:p>
            <a:r>
              <a:rPr lang="en-GB" sz="1400">
                <a:solidFill>
                  <a:srgbClr val="D9DADB">
                    <a:lumMod val="50000"/>
                  </a:srgbClr>
                </a:solidFill>
                <a:latin typeface="Arial" panose="020B0604020202020204" pitchFamily="34" charset="0"/>
                <a:cs typeface="Arial" panose="020B0604020202020204" pitchFamily="34" charset="0"/>
              </a:rPr>
              <a:t>Stay safe</a:t>
            </a:r>
          </a:p>
        </p:txBody>
      </p:sp>
    </p:spTree>
    <p:extLst>
      <p:ext uri="{BB962C8B-B14F-4D97-AF65-F5344CB8AC3E}">
        <p14:creationId xmlns:p14="http://schemas.microsoft.com/office/powerpoint/2010/main" val="2798547667"/>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54" name="Group 153">
            <a:extLst>
              <a:ext uri="{FF2B5EF4-FFF2-40B4-BE49-F238E27FC236}">
                <a16:creationId xmlns:a16="http://schemas.microsoft.com/office/drawing/2014/main" id="{1CE3801B-A466-494F-9552-9EF1FC5612C4}"/>
              </a:ext>
            </a:extLst>
          </p:cNvPr>
          <p:cNvGrpSpPr/>
          <p:nvPr/>
        </p:nvGrpSpPr>
        <p:grpSpPr>
          <a:xfrm>
            <a:off x="4997594" y="3835410"/>
            <a:ext cx="2013516" cy="889142"/>
            <a:chOff x="4834690" y="3939902"/>
            <a:chExt cx="2282929" cy="1008111"/>
          </a:xfrm>
        </p:grpSpPr>
        <p:sp>
          <p:nvSpPr>
            <p:cNvPr id="103" name="Bottom Grey">
              <a:extLst>
                <a:ext uri="{FF2B5EF4-FFF2-40B4-BE49-F238E27FC236}">
                  <a16:creationId xmlns:a16="http://schemas.microsoft.com/office/drawing/2014/main" id="{0C2403C2-E2DF-45F0-9C4F-5B6271DF948C}"/>
                </a:ext>
              </a:extLst>
            </p:cNvPr>
            <p:cNvSpPr>
              <a:spLocks noChangeAspect="1"/>
            </p:cNvSpPr>
            <p:nvPr/>
          </p:nvSpPr>
          <p:spPr>
            <a:xfrm rot="10800000">
              <a:off x="4834690" y="4528433"/>
              <a:ext cx="2282927" cy="419580"/>
            </a:xfrm>
            <a:prstGeom prst="round2SameRect">
              <a:avLst>
                <a:gd name="adj1" fmla="val 34648"/>
                <a:gd name="adj2" fmla="val 0"/>
              </a:avLst>
            </a:prstGeom>
            <a:solidFill>
              <a:srgbClr val="D9D9D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53" name="Group 152">
              <a:extLst>
                <a:ext uri="{FF2B5EF4-FFF2-40B4-BE49-F238E27FC236}">
                  <a16:creationId xmlns:a16="http://schemas.microsoft.com/office/drawing/2014/main" id="{1EE64E45-9D66-46FB-BB36-CC433CBDDCDA}"/>
                </a:ext>
              </a:extLst>
            </p:cNvPr>
            <p:cNvGrpSpPr/>
            <p:nvPr/>
          </p:nvGrpSpPr>
          <p:grpSpPr>
            <a:xfrm>
              <a:off x="4930042" y="4309167"/>
              <a:ext cx="2077947" cy="144000"/>
              <a:chOff x="4930042" y="4309167"/>
              <a:chExt cx="2077947" cy="144000"/>
            </a:xfrm>
          </p:grpSpPr>
          <p:grpSp>
            <p:nvGrpSpPr>
              <p:cNvPr id="149" name="Group 148">
                <a:extLst>
                  <a:ext uri="{FF2B5EF4-FFF2-40B4-BE49-F238E27FC236}">
                    <a16:creationId xmlns:a16="http://schemas.microsoft.com/office/drawing/2014/main" id="{874750B4-4E74-4EEF-A571-9C3B3C25C2F1}"/>
                  </a:ext>
                </a:extLst>
              </p:cNvPr>
              <p:cNvGrpSpPr/>
              <p:nvPr/>
            </p:nvGrpSpPr>
            <p:grpSpPr>
              <a:xfrm>
                <a:off x="5618910" y="4309167"/>
                <a:ext cx="650319" cy="144000"/>
                <a:chOff x="5546463" y="4309167"/>
                <a:chExt cx="650319" cy="144000"/>
              </a:xfrm>
            </p:grpSpPr>
            <p:sp>
              <p:nvSpPr>
                <p:cNvPr id="99" name="Rectangle 98">
                  <a:extLst>
                    <a:ext uri="{FF2B5EF4-FFF2-40B4-BE49-F238E27FC236}">
                      <a16:creationId xmlns:a16="http://schemas.microsoft.com/office/drawing/2014/main" id="{9DDDC8DC-A19E-4332-9B01-0D14B3D7ABB5}"/>
                    </a:ext>
                  </a:extLst>
                </p:cNvPr>
                <p:cNvSpPr/>
                <p:nvPr/>
              </p:nvSpPr>
              <p:spPr>
                <a:xfrm>
                  <a:off x="5648463" y="4309167"/>
                  <a:ext cx="548319" cy="144000"/>
                </a:xfrm>
                <a:prstGeom prst="rect">
                  <a:avLst/>
                </a:prstGeom>
              </p:spPr>
              <p:txBody>
                <a:bodyPr wrap="none" lIns="36000" tIns="36000" rIns="36000" bIns="36000" anchor="ctr" anchorCtr="0">
                  <a:noAutofit/>
                </a:bodyPr>
                <a:lstStyle/>
                <a:p>
                  <a:pPr algn="r"/>
                  <a:r>
                    <a:rPr lang="en-GB" sz="700">
                      <a:solidFill>
                        <a:schemeClr val="tx1">
                          <a:lumMod val="60000"/>
                          <a:lumOff val="40000"/>
                        </a:schemeClr>
                      </a:solidFill>
                      <a:latin typeface="Arial" panose="020B0604020202020204" pitchFamily="34" charset="0"/>
                      <a:cs typeface="Arial" panose="020B0604020202020204" pitchFamily="34" charset="0"/>
                    </a:rPr>
                    <a:t>Comment</a:t>
                  </a:r>
                </a:p>
              </p:txBody>
            </p:sp>
            <p:sp>
              <p:nvSpPr>
                <p:cNvPr id="139" name="Graphic 97" descr="Chat RTL">
                  <a:extLst>
                    <a:ext uri="{FF2B5EF4-FFF2-40B4-BE49-F238E27FC236}">
                      <a16:creationId xmlns:a16="http://schemas.microsoft.com/office/drawing/2014/main" id="{961056D2-DCB3-44EB-B061-C91130D22082}"/>
                    </a:ext>
                  </a:extLst>
                </p:cNvPr>
                <p:cNvSpPr/>
                <p:nvPr/>
              </p:nvSpPr>
              <p:spPr>
                <a:xfrm>
                  <a:off x="5546463" y="4334668"/>
                  <a:ext cx="101999" cy="92999"/>
                </a:xfrm>
                <a:custGeom>
                  <a:avLst/>
                  <a:gdLst>
                    <a:gd name="connsiteX0" fmla="*/ 5859 w 117174"/>
                    <a:gd name="connsiteY0" fmla="*/ 0 h 106835"/>
                    <a:gd name="connsiteX1" fmla="*/ 0 w 117174"/>
                    <a:gd name="connsiteY1" fmla="*/ 5927 h 106835"/>
                    <a:gd name="connsiteX2" fmla="*/ 0 w 117174"/>
                    <a:gd name="connsiteY2" fmla="*/ 5928 h 106835"/>
                    <a:gd name="connsiteX3" fmla="*/ 0 w 117174"/>
                    <a:gd name="connsiteY3" fmla="*/ 77163 h 106835"/>
                    <a:gd name="connsiteX4" fmla="*/ 0 w 117174"/>
                    <a:gd name="connsiteY4" fmla="*/ 77163 h 106835"/>
                    <a:gd name="connsiteX5" fmla="*/ 5859 w 117174"/>
                    <a:gd name="connsiteY5" fmla="*/ 83091 h 106835"/>
                    <a:gd name="connsiteX6" fmla="*/ 5859 w 117174"/>
                    <a:gd name="connsiteY6" fmla="*/ 83091 h 106835"/>
                    <a:gd name="connsiteX7" fmla="*/ 23435 w 117174"/>
                    <a:gd name="connsiteY7" fmla="*/ 83091 h 106835"/>
                    <a:gd name="connsiteX8" fmla="*/ 23435 w 117174"/>
                    <a:gd name="connsiteY8" fmla="*/ 106836 h 106835"/>
                    <a:gd name="connsiteX9" fmla="*/ 46870 w 117174"/>
                    <a:gd name="connsiteY9" fmla="*/ 83091 h 106835"/>
                    <a:gd name="connsiteX10" fmla="*/ 111316 w 117174"/>
                    <a:gd name="connsiteY10" fmla="*/ 83091 h 106835"/>
                    <a:gd name="connsiteX11" fmla="*/ 117175 w 117174"/>
                    <a:gd name="connsiteY11" fmla="*/ 77163 h 106835"/>
                    <a:gd name="connsiteX12" fmla="*/ 117175 w 117174"/>
                    <a:gd name="connsiteY12" fmla="*/ 77163 h 106835"/>
                    <a:gd name="connsiteX13" fmla="*/ 117175 w 117174"/>
                    <a:gd name="connsiteY13" fmla="*/ 5928 h 106835"/>
                    <a:gd name="connsiteX14" fmla="*/ 117175 w 117174"/>
                    <a:gd name="connsiteY14" fmla="*/ 5928 h 106835"/>
                    <a:gd name="connsiteX15" fmla="*/ 111316 w 117174"/>
                    <a:gd name="connsiteY15" fmla="*/ 0 h 106835"/>
                    <a:gd name="connsiteX16" fmla="*/ 111316 w 117174"/>
                    <a:gd name="connsiteY16" fmla="*/ 0 h 106835"/>
                    <a:gd name="connsiteX17" fmla="*/ 77542 w 117174"/>
                    <a:gd name="connsiteY17" fmla="*/ 41356 h 106835"/>
                    <a:gd name="connsiteX18" fmla="*/ 86158 w 117174"/>
                    <a:gd name="connsiteY18" fmla="*/ 32740 h 106835"/>
                    <a:gd name="connsiteX19" fmla="*/ 94774 w 117174"/>
                    <a:gd name="connsiteY19" fmla="*/ 41356 h 106835"/>
                    <a:gd name="connsiteX20" fmla="*/ 86158 w 117174"/>
                    <a:gd name="connsiteY20" fmla="*/ 49972 h 106835"/>
                    <a:gd name="connsiteX21" fmla="*/ 77542 w 117174"/>
                    <a:gd name="connsiteY21" fmla="*/ 41356 h 106835"/>
                    <a:gd name="connsiteX22" fmla="*/ 49972 w 117174"/>
                    <a:gd name="connsiteY22" fmla="*/ 41356 h 106835"/>
                    <a:gd name="connsiteX23" fmla="*/ 58587 w 117174"/>
                    <a:gd name="connsiteY23" fmla="*/ 32740 h 106835"/>
                    <a:gd name="connsiteX24" fmla="*/ 67203 w 117174"/>
                    <a:gd name="connsiteY24" fmla="*/ 41356 h 106835"/>
                    <a:gd name="connsiteX25" fmla="*/ 58587 w 117174"/>
                    <a:gd name="connsiteY25" fmla="*/ 49972 h 106835"/>
                    <a:gd name="connsiteX26" fmla="*/ 49972 w 117174"/>
                    <a:gd name="connsiteY26" fmla="*/ 41356 h 106835"/>
                    <a:gd name="connsiteX27" fmla="*/ 22401 w 117174"/>
                    <a:gd name="connsiteY27" fmla="*/ 41356 h 106835"/>
                    <a:gd name="connsiteX28" fmla="*/ 31017 w 117174"/>
                    <a:gd name="connsiteY28" fmla="*/ 32740 h 106835"/>
                    <a:gd name="connsiteX29" fmla="*/ 39633 w 117174"/>
                    <a:gd name="connsiteY29" fmla="*/ 41356 h 106835"/>
                    <a:gd name="connsiteX30" fmla="*/ 31017 w 117174"/>
                    <a:gd name="connsiteY30" fmla="*/ 49972 h 106835"/>
                    <a:gd name="connsiteX31" fmla="*/ 22401 w 117174"/>
                    <a:gd name="connsiteY31" fmla="*/ 41356 h 1068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117174" h="106835">
                      <a:moveTo>
                        <a:pt x="5859" y="0"/>
                      </a:moveTo>
                      <a:cubicBezTo>
                        <a:pt x="2604" y="19"/>
                        <a:pt x="-19" y="2673"/>
                        <a:pt x="0" y="5927"/>
                      </a:cubicBezTo>
                      <a:cubicBezTo>
                        <a:pt x="0" y="5927"/>
                        <a:pt x="0" y="5928"/>
                        <a:pt x="0" y="5928"/>
                      </a:cubicBezTo>
                      <a:lnTo>
                        <a:pt x="0" y="77163"/>
                      </a:lnTo>
                      <a:lnTo>
                        <a:pt x="0" y="77163"/>
                      </a:lnTo>
                      <a:cubicBezTo>
                        <a:pt x="-19" y="80418"/>
                        <a:pt x="2604" y="83071"/>
                        <a:pt x="5859" y="83091"/>
                      </a:cubicBezTo>
                      <a:cubicBezTo>
                        <a:pt x="5859" y="83091"/>
                        <a:pt x="5859" y="83091"/>
                        <a:pt x="5859" y="83091"/>
                      </a:cubicBezTo>
                      <a:lnTo>
                        <a:pt x="23435" y="83091"/>
                      </a:lnTo>
                      <a:lnTo>
                        <a:pt x="23435" y="106836"/>
                      </a:lnTo>
                      <a:lnTo>
                        <a:pt x="46870" y="83091"/>
                      </a:lnTo>
                      <a:lnTo>
                        <a:pt x="111316" y="83091"/>
                      </a:lnTo>
                      <a:cubicBezTo>
                        <a:pt x="114571" y="83072"/>
                        <a:pt x="117194" y="80418"/>
                        <a:pt x="117175" y="77163"/>
                      </a:cubicBezTo>
                      <a:cubicBezTo>
                        <a:pt x="117175" y="77163"/>
                        <a:pt x="117175" y="77163"/>
                        <a:pt x="117175" y="77163"/>
                      </a:cubicBezTo>
                      <a:lnTo>
                        <a:pt x="117175" y="5928"/>
                      </a:lnTo>
                      <a:lnTo>
                        <a:pt x="117175" y="5928"/>
                      </a:lnTo>
                      <a:cubicBezTo>
                        <a:pt x="117194" y="2673"/>
                        <a:pt x="114571" y="19"/>
                        <a:pt x="111316" y="0"/>
                      </a:cubicBezTo>
                      <a:cubicBezTo>
                        <a:pt x="111316" y="0"/>
                        <a:pt x="111316" y="0"/>
                        <a:pt x="111316" y="0"/>
                      </a:cubicBezTo>
                      <a:close/>
                      <a:moveTo>
                        <a:pt x="77542" y="41356"/>
                      </a:moveTo>
                      <a:cubicBezTo>
                        <a:pt x="77542" y="36597"/>
                        <a:pt x="81400" y="32740"/>
                        <a:pt x="86158" y="32740"/>
                      </a:cubicBezTo>
                      <a:cubicBezTo>
                        <a:pt x="90916" y="32740"/>
                        <a:pt x="94774" y="36597"/>
                        <a:pt x="94774" y="41356"/>
                      </a:cubicBezTo>
                      <a:cubicBezTo>
                        <a:pt x="94774" y="46114"/>
                        <a:pt x="90916" y="49972"/>
                        <a:pt x="86158" y="49972"/>
                      </a:cubicBezTo>
                      <a:cubicBezTo>
                        <a:pt x="81400" y="49972"/>
                        <a:pt x="77542" y="46114"/>
                        <a:pt x="77542" y="41356"/>
                      </a:cubicBezTo>
                      <a:close/>
                      <a:moveTo>
                        <a:pt x="49972" y="41356"/>
                      </a:moveTo>
                      <a:cubicBezTo>
                        <a:pt x="49972" y="36597"/>
                        <a:pt x="53829" y="32740"/>
                        <a:pt x="58587" y="32740"/>
                      </a:cubicBezTo>
                      <a:cubicBezTo>
                        <a:pt x="63346" y="32740"/>
                        <a:pt x="67203" y="36597"/>
                        <a:pt x="67203" y="41356"/>
                      </a:cubicBezTo>
                      <a:cubicBezTo>
                        <a:pt x="67203" y="46114"/>
                        <a:pt x="63346" y="49972"/>
                        <a:pt x="58587" y="49972"/>
                      </a:cubicBezTo>
                      <a:cubicBezTo>
                        <a:pt x="53829" y="49972"/>
                        <a:pt x="49972" y="46114"/>
                        <a:pt x="49972" y="41356"/>
                      </a:cubicBezTo>
                      <a:close/>
                      <a:moveTo>
                        <a:pt x="22401" y="41356"/>
                      </a:moveTo>
                      <a:cubicBezTo>
                        <a:pt x="22401" y="36597"/>
                        <a:pt x="26259" y="32740"/>
                        <a:pt x="31017" y="32740"/>
                      </a:cubicBezTo>
                      <a:cubicBezTo>
                        <a:pt x="35775" y="32740"/>
                        <a:pt x="39633" y="36597"/>
                        <a:pt x="39633" y="41356"/>
                      </a:cubicBezTo>
                      <a:cubicBezTo>
                        <a:pt x="39633" y="46114"/>
                        <a:pt x="35775" y="49972"/>
                        <a:pt x="31017" y="49972"/>
                      </a:cubicBezTo>
                      <a:cubicBezTo>
                        <a:pt x="26259" y="49972"/>
                        <a:pt x="22401" y="46114"/>
                        <a:pt x="22401" y="41356"/>
                      </a:cubicBezTo>
                      <a:close/>
                    </a:path>
                  </a:pathLst>
                </a:custGeom>
                <a:solidFill>
                  <a:schemeClr val="bg1">
                    <a:lumMod val="50000"/>
                  </a:schemeClr>
                </a:solidFill>
                <a:ln w="1687" cap="flat">
                  <a:noFill/>
                  <a:prstDash val="solid"/>
                  <a:miter/>
                </a:ln>
              </p:spPr>
              <p:txBody>
                <a:bodyPr rtlCol="0" anchor="ctr"/>
                <a:lstStyle/>
                <a:p>
                  <a:endParaRPr lang="en-GB"/>
                </a:p>
              </p:txBody>
            </p:sp>
          </p:grpSp>
          <p:grpSp>
            <p:nvGrpSpPr>
              <p:cNvPr id="150" name="Group 149">
                <a:extLst>
                  <a:ext uri="{FF2B5EF4-FFF2-40B4-BE49-F238E27FC236}">
                    <a16:creationId xmlns:a16="http://schemas.microsoft.com/office/drawing/2014/main" id="{C763BC41-5E87-45A1-AA65-FBC021515E6E}"/>
                  </a:ext>
                </a:extLst>
              </p:cNvPr>
              <p:cNvGrpSpPr/>
              <p:nvPr/>
            </p:nvGrpSpPr>
            <p:grpSpPr>
              <a:xfrm>
                <a:off x="4930042" y="4309167"/>
                <a:ext cx="434046" cy="144000"/>
                <a:chOff x="4930042" y="4309167"/>
                <a:chExt cx="434046" cy="144000"/>
              </a:xfrm>
            </p:grpSpPr>
            <p:sp>
              <p:nvSpPr>
                <p:cNvPr id="96" name="Rectangle 95">
                  <a:extLst>
                    <a:ext uri="{FF2B5EF4-FFF2-40B4-BE49-F238E27FC236}">
                      <a16:creationId xmlns:a16="http://schemas.microsoft.com/office/drawing/2014/main" id="{C382C4A8-855F-472F-9C47-CF91403AF961}"/>
                    </a:ext>
                  </a:extLst>
                </p:cNvPr>
                <p:cNvSpPr/>
                <p:nvPr/>
              </p:nvSpPr>
              <p:spPr>
                <a:xfrm>
                  <a:off x="5065778" y="4309167"/>
                  <a:ext cx="298310" cy="144000"/>
                </a:xfrm>
                <a:prstGeom prst="rect">
                  <a:avLst/>
                </a:prstGeom>
              </p:spPr>
              <p:txBody>
                <a:bodyPr wrap="none" lIns="36000" tIns="36000" rIns="36000" bIns="36000" anchor="ctr" anchorCtr="0">
                  <a:noAutofit/>
                </a:bodyPr>
                <a:lstStyle/>
                <a:p>
                  <a:pPr algn="r"/>
                  <a:r>
                    <a:rPr lang="en-GB" sz="700">
                      <a:solidFill>
                        <a:schemeClr val="tx1">
                          <a:lumMod val="60000"/>
                          <a:lumOff val="40000"/>
                        </a:schemeClr>
                      </a:solidFill>
                      <a:latin typeface="Arial" panose="020B0604020202020204" pitchFamily="34" charset="0"/>
                      <a:cs typeface="Arial" panose="020B0604020202020204" pitchFamily="34" charset="0"/>
                    </a:rPr>
                    <a:t>Like</a:t>
                  </a:r>
                </a:p>
              </p:txBody>
            </p:sp>
            <p:grpSp>
              <p:nvGrpSpPr>
                <p:cNvPr id="146" name="Group 145">
                  <a:extLst>
                    <a:ext uri="{FF2B5EF4-FFF2-40B4-BE49-F238E27FC236}">
                      <a16:creationId xmlns:a16="http://schemas.microsoft.com/office/drawing/2014/main" id="{EBA3F525-6493-44E7-91AC-65E7679C73E1}"/>
                    </a:ext>
                  </a:extLst>
                </p:cNvPr>
                <p:cNvGrpSpPr/>
                <p:nvPr/>
              </p:nvGrpSpPr>
              <p:grpSpPr>
                <a:xfrm>
                  <a:off x="4930042" y="4328668"/>
                  <a:ext cx="119999" cy="104999"/>
                  <a:chOff x="4930042" y="4319441"/>
                  <a:chExt cx="119999" cy="104999"/>
                </a:xfrm>
              </p:grpSpPr>
              <p:sp>
                <p:nvSpPr>
                  <p:cNvPr id="144" name="Freeform: Shape 143">
                    <a:extLst>
                      <a:ext uri="{FF2B5EF4-FFF2-40B4-BE49-F238E27FC236}">
                        <a16:creationId xmlns:a16="http://schemas.microsoft.com/office/drawing/2014/main" id="{0A4619DE-0913-46DF-B141-83F2C9E7529B}"/>
                      </a:ext>
                    </a:extLst>
                  </p:cNvPr>
                  <p:cNvSpPr/>
                  <p:nvPr/>
                </p:nvSpPr>
                <p:spPr>
                  <a:xfrm>
                    <a:off x="4967542" y="4319441"/>
                    <a:ext cx="82499" cy="104999"/>
                  </a:xfrm>
                  <a:custGeom>
                    <a:avLst/>
                    <a:gdLst>
                      <a:gd name="connsiteX0" fmla="*/ 94774 w 94773"/>
                      <a:gd name="connsiteY0" fmla="*/ 58587 h 120620"/>
                      <a:gd name="connsiteX1" fmla="*/ 84435 w 94773"/>
                      <a:gd name="connsiteY1" fmla="*/ 48248 h 120620"/>
                      <a:gd name="connsiteX2" fmla="*/ 51695 w 94773"/>
                      <a:gd name="connsiteY2" fmla="*/ 48248 h 120620"/>
                      <a:gd name="connsiteX3" fmla="*/ 46525 w 94773"/>
                      <a:gd name="connsiteY3" fmla="*/ 43251 h 120620"/>
                      <a:gd name="connsiteX4" fmla="*/ 51695 w 94773"/>
                      <a:gd name="connsiteY4" fmla="*/ 10339 h 120620"/>
                      <a:gd name="connsiteX5" fmla="*/ 41356 w 94773"/>
                      <a:gd name="connsiteY5" fmla="*/ 0 h 120620"/>
                      <a:gd name="connsiteX6" fmla="*/ 31017 w 94773"/>
                      <a:gd name="connsiteY6" fmla="*/ 10339 h 120620"/>
                      <a:gd name="connsiteX7" fmla="*/ 0 w 94773"/>
                      <a:gd name="connsiteY7" fmla="*/ 51694 h 120620"/>
                      <a:gd name="connsiteX8" fmla="*/ 0 w 94773"/>
                      <a:gd name="connsiteY8" fmla="*/ 106835 h 120620"/>
                      <a:gd name="connsiteX9" fmla="*/ 36186 w 94773"/>
                      <a:gd name="connsiteY9" fmla="*/ 120620 h 120620"/>
                      <a:gd name="connsiteX10" fmla="*/ 67203 w 94773"/>
                      <a:gd name="connsiteY10" fmla="*/ 120620 h 120620"/>
                      <a:gd name="connsiteX11" fmla="*/ 77542 w 94773"/>
                      <a:gd name="connsiteY11" fmla="*/ 110281 h 120620"/>
                      <a:gd name="connsiteX12" fmla="*/ 74785 w 94773"/>
                      <a:gd name="connsiteY12" fmla="*/ 103389 h 120620"/>
                      <a:gd name="connsiteX13" fmla="*/ 75819 w 94773"/>
                      <a:gd name="connsiteY13" fmla="*/ 103389 h 120620"/>
                      <a:gd name="connsiteX14" fmla="*/ 86158 w 94773"/>
                      <a:gd name="connsiteY14" fmla="*/ 93050 h 120620"/>
                      <a:gd name="connsiteX15" fmla="*/ 83228 w 94773"/>
                      <a:gd name="connsiteY15" fmla="*/ 85813 h 120620"/>
                      <a:gd name="connsiteX16" fmla="*/ 91327 w 94773"/>
                      <a:gd name="connsiteY16" fmla="*/ 75818 h 120620"/>
                      <a:gd name="connsiteX17" fmla="*/ 88053 w 94773"/>
                      <a:gd name="connsiteY17" fmla="*/ 68237 h 120620"/>
                      <a:gd name="connsiteX18" fmla="*/ 94774 w 94773"/>
                      <a:gd name="connsiteY18" fmla="*/ 58587 h 1206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4773" h="120620">
                        <a:moveTo>
                          <a:pt x="94774" y="58587"/>
                        </a:moveTo>
                        <a:cubicBezTo>
                          <a:pt x="94774" y="52901"/>
                          <a:pt x="90121" y="48248"/>
                          <a:pt x="84435" y="48248"/>
                        </a:cubicBezTo>
                        <a:lnTo>
                          <a:pt x="51695" y="48248"/>
                        </a:lnTo>
                        <a:cubicBezTo>
                          <a:pt x="48938" y="48248"/>
                          <a:pt x="46698" y="46008"/>
                          <a:pt x="46525" y="43251"/>
                        </a:cubicBezTo>
                        <a:cubicBezTo>
                          <a:pt x="46698" y="40149"/>
                          <a:pt x="51695" y="33946"/>
                          <a:pt x="51695" y="10339"/>
                        </a:cubicBezTo>
                        <a:cubicBezTo>
                          <a:pt x="51695" y="4652"/>
                          <a:pt x="47042" y="0"/>
                          <a:pt x="41356" y="0"/>
                        </a:cubicBezTo>
                        <a:cubicBezTo>
                          <a:pt x="35669" y="0"/>
                          <a:pt x="31017" y="4652"/>
                          <a:pt x="31017" y="10339"/>
                        </a:cubicBezTo>
                        <a:cubicBezTo>
                          <a:pt x="31017" y="36531"/>
                          <a:pt x="517" y="51350"/>
                          <a:pt x="0" y="51694"/>
                        </a:cubicBezTo>
                        <a:lnTo>
                          <a:pt x="0" y="106835"/>
                        </a:lnTo>
                        <a:cubicBezTo>
                          <a:pt x="12234" y="106835"/>
                          <a:pt x="13096" y="120620"/>
                          <a:pt x="36186" y="120620"/>
                        </a:cubicBezTo>
                        <a:cubicBezTo>
                          <a:pt x="43940" y="120620"/>
                          <a:pt x="67203" y="120620"/>
                          <a:pt x="67203" y="120620"/>
                        </a:cubicBezTo>
                        <a:cubicBezTo>
                          <a:pt x="72890" y="120620"/>
                          <a:pt x="77542" y="115968"/>
                          <a:pt x="77542" y="110281"/>
                        </a:cubicBezTo>
                        <a:cubicBezTo>
                          <a:pt x="77542" y="107524"/>
                          <a:pt x="76508" y="105112"/>
                          <a:pt x="74785" y="103389"/>
                        </a:cubicBezTo>
                        <a:cubicBezTo>
                          <a:pt x="75130" y="103389"/>
                          <a:pt x="75474" y="103389"/>
                          <a:pt x="75819" y="103389"/>
                        </a:cubicBezTo>
                        <a:cubicBezTo>
                          <a:pt x="81505" y="103389"/>
                          <a:pt x="86158" y="98736"/>
                          <a:pt x="86158" y="93050"/>
                        </a:cubicBezTo>
                        <a:cubicBezTo>
                          <a:pt x="86158" y="90293"/>
                          <a:pt x="85124" y="87708"/>
                          <a:pt x="83228" y="85813"/>
                        </a:cubicBezTo>
                        <a:cubicBezTo>
                          <a:pt x="87881" y="84779"/>
                          <a:pt x="91327" y="80643"/>
                          <a:pt x="91327" y="75818"/>
                        </a:cubicBezTo>
                        <a:cubicBezTo>
                          <a:pt x="91327" y="72889"/>
                          <a:pt x="90121" y="70132"/>
                          <a:pt x="88053" y="68237"/>
                        </a:cubicBezTo>
                        <a:cubicBezTo>
                          <a:pt x="92017" y="66858"/>
                          <a:pt x="94774" y="63067"/>
                          <a:pt x="94774" y="58587"/>
                        </a:cubicBezTo>
                        <a:close/>
                      </a:path>
                    </a:pathLst>
                  </a:custGeom>
                  <a:solidFill>
                    <a:schemeClr val="bg1">
                      <a:lumMod val="50000"/>
                    </a:schemeClr>
                  </a:solidFill>
                  <a:ln w="1687" cap="flat">
                    <a:noFill/>
                    <a:prstDash val="solid"/>
                    <a:miter/>
                  </a:ln>
                </p:spPr>
                <p:txBody>
                  <a:bodyPr rtlCol="0" anchor="ctr"/>
                  <a:lstStyle/>
                  <a:p>
                    <a:endParaRPr lang="en-GB"/>
                  </a:p>
                </p:txBody>
              </p:sp>
              <p:sp>
                <p:nvSpPr>
                  <p:cNvPr id="145" name="Freeform: Shape 144">
                    <a:extLst>
                      <a:ext uri="{FF2B5EF4-FFF2-40B4-BE49-F238E27FC236}">
                        <a16:creationId xmlns:a16="http://schemas.microsoft.com/office/drawing/2014/main" id="{31D28000-3008-40F8-9CEC-43E2DF312501}"/>
                      </a:ext>
                    </a:extLst>
                  </p:cNvPr>
                  <p:cNvSpPr/>
                  <p:nvPr/>
                </p:nvSpPr>
                <p:spPr>
                  <a:xfrm>
                    <a:off x="4930042" y="4356941"/>
                    <a:ext cx="28499" cy="62999"/>
                  </a:xfrm>
                  <a:custGeom>
                    <a:avLst/>
                    <a:gdLst>
                      <a:gd name="connsiteX0" fmla="*/ 25847 w 32739"/>
                      <a:gd name="connsiteY0" fmla="*/ 0 h 72372"/>
                      <a:gd name="connsiteX1" fmla="*/ 0 w 32739"/>
                      <a:gd name="connsiteY1" fmla="*/ 0 h 72372"/>
                      <a:gd name="connsiteX2" fmla="*/ 0 w 32739"/>
                      <a:gd name="connsiteY2" fmla="*/ 72372 h 72372"/>
                      <a:gd name="connsiteX3" fmla="*/ 25847 w 32739"/>
                      <a:gd name="connsiteY3" fmla="*/ 72372 h 72372"/>
                      <a:gd name="connsiteX4" fmla="*/ 32740 w 32739"/>
                      <a:gd name="connsiteY4" fmla="*/ 65480 h 72372"/>
                      <a:gd name="connsiteX5" fmla="*/ 32740 w 32739"/>
                      <a:gd name="connsiteY5" fmla="*/ 6893 h 72372"/>
                      <a:gd name="connsiteX6" fmla="*/ 25847 w 32739"/>
                      <a:gd name="connsiteY6" fmla="*/ 0 h 723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2739" h="72372">
                        <a:moveTo>
                          <a:pt x="25847" y="0"/>
                        </a:moveTo>
                        <a:lnTo>
                          <a:pt x="0" y="0"/>
                        </a:lnTo>
                        <a:lnTo>
                          <a:pt x="0" y="72372"/>
                        </a:lnTo>
                        <a:lnTo>
                          <a:pt x="25847" y="72372"/>
                        </a:lnTo>
                        <a:cubicBezTo>
                          <a:pt x="29638" y="72372"/>
                          <a:pt x="32740" y="69270"/>
                          <a:pt x="32740" y="65480"/>
                        </a:cubicBezTo>
                        <a:lnTo>
                          <a:pt x="32740" y="6893"/>
                        </a:lnTo>
                        <a:cubicBezTo>
                          <a:pt x="32740" y="3102"/>
                          <a:pt x="29638" y="0"/>
                          <a:pt x="25847" y="0"/>
                        </a:cubicBezTo>
                        <a:close/>
                      </a:path>
                    </a:pathLst>
                  </a:custGeom>
                  <a:solidFill>
                    <a:schemeClr val="bg1">
                      <a:lumMod val="50000"/>
                    </a:schemeClr>
                  </a:solidFill>
                  <a:ln w="1687" cap="flat">
                    <a:noFill/>
                    <a:prstDash val="solid"/>
                    <a:miter/>
                  </a:ln>
                </p:spPr>
                <p:txBody>
                  <a:bodyPr rtlCol="0" anchor="ctr"/>
                  <a:lstStyle/>
                  <a:p>
                    <a:endParaRPr lang="en-GB"/>
                  </a:p>
                </p:txBody>
              </p:sp>
            </p:grpSp>
          </p:grpSp>
          <p:grpSp>
            <p:nvGrpSpPr>
              <p:cNvPr id="151" name="Group 150">
                <a:extLst>
                  <a:ext uri="{FF2B5EF4-FFF2-40B4-BE49-F238E27FC236}">
                    <a16:creationId xmlns:a16="http://schemas.microsoft.com/office/drawing/2014/main" id="{8A4B4CB4-8C02-4535-9F27-D7D123735C1A}"/>
                  </a:ext>
                </a:extLst>
              </p:cNvPr>
              <p:cNvGrpSpPr/>
              <p:nvPr/>
            </p:nvGrpSpPr>
            <p:grpSpPr>
              <a:xfrm>
                <a:off x="6524051" y="4309167"/>
                <a:ext cx="483938" cy="144000"/>
                <a:chOff x="6434051" y="4309167"/>
                <a:chExt cx="483938" cy="144000"/>
              </a:xfrm>
            </p:grpSpPr>
            <p:sp>
              <p:nvSpPr>
                <p:cNvPr id="102" name="Rectangle 101">
                  <a:extLst>
                    <a:ext uri="{FF2B5EF4-FFF2-40B4-BE49-F238E27FC236}">
                      <a16:creationId xmlns:a16="http://schemas.microsoft.com/office/drawing/2014/main" id="{6827B019-8B5C-470F-BEA0-16526DFB4352}"/>
                    </a:ext>
                  </a:extLst>
                </p:cNvPr>
                <p:cNvSpPr/>
                <p:nvPr/>
              </p:nvSpPr>
              <p:spPr>
                <a:xfrm>
                  <a:off x="6545050" y="4309167"/>
                  <a:ext cx="372939" cy="144000"/>
                </a:xfrm>
                <a:prstGeom prst="rect">
                  <a:avLst/>
                </a:prstGeom>
              </p:spPr>
              <p:txBody>
                <a:bodyPr wrap="none" lIns="36000" tIns="36000" rIns="36000" bIns="36000" anchor="ctr" anchorCtr="0">
                  <a:noAutofit/>
                </a:bodyPr>
                <a:lstStyle/>
                <a:p>
                  <a:pPr algn="r"/>
                  <a:r>
                    <a:rPr lang="en-GB" sz="700">
                      <a:solidFill>
                        <a:schemeClr val="tx1">
                          <a:lumMod val="60000"/>
                          <a:lumOff val="40000"/>
                        </a:schemeClr>
                      </a:solidFill>
                      <a:latin typeface="Arial" panose="020B0604020202020204" pitchFamily="34" charset="0"/>
                      <a:cs typeface="Arial" panose="020B0604020202020204" pitchFamily="34" charset="0"/>
                    </a:rPr>
                    <a:t>Share</a:t>
                  </a:r>
                </a:p>
              </p:txBody>
            </p:sp>
            <p:grpSp>
              <p:nvGrpSpPr>
                <p:cNvPr id="148" name="Group 147">
                  <a:extLst>
                    <a:ext uri="{FF2B5EF4-FFF2-40B4-BE49-F238E27FC236}">
                      <a16:creationId xmlns:a16="http://schemas.microsoft.com/office/drawing/2014/main" id="{59C6F609-D192-448E-91F3-59F4BA02CC9F}"/>
                    </a:ext>
                  </a:extLst>
                </p:cNvPr>
                <p:cNvGrpSpPr/>
                <p:nvPr/>
              </p:nvGrpSpPr>
              <p:grpSpPr>
                <a:xfrm>
                  <a:off x="6434051" y="4316685"/>
                  <a:ext cx="127799" cy="117000"/>
                  <a:chOff x="6256519" y="4313442"/>
                  <a:chExt cx="127799" cy="117000"/>
                </a:xfrm>
              </p:grpSpPr>
              <p:sp>
                <p:nvSpPr>
                  <p:cNvPr id="142" name="Freeform: Shape 141">
                    <a:extLst>
                      <a:ext uri="{FF2B5EF4-FFF2-40B4-BE49-F238E27FC236}">
                        <a16:creationId xmlns:a16="http://schemas.microsoft.com/office/drawing/2014/main" id="{3A3AF155-4B96-467C-AE13-8FFFD34C73C8}"/>
                      </a:ext>
                    </a:extLst>
                  </p:cNvPr>
                  <p:cNvSpPr/>
                  <p:nvPr/>
                </p:nvSpPr>
                <p:spPr>
                  <a:xfrm>
                    <a:off x="6256519" y="4319442"/>
                    <a:ext cx="110999" cy="111000"/>
                  </a:xfrm>
                  <a:custGeom>
                    <a:avLst/>
                    <a:gdLst>
                      <a:gd name="connsiteX0" fmla="*/ 117174 w 127512"/>
                      <a:gd name="connsiteY0" fmla="*/ 73234 h 127513"/>
                      <a:gd name="connsiteX1" fmla="*/ 117174 w 127512"/>
                      <a:gd name="connsiteY1" fmla="*/ 117175 h 127513"/>
                      <a:gd name="connsiteX2" fmla="*/ 10339 w 127512"/>
                      <a:gd name="connsiteY2" fmla="*/ 117175 h 127513"/>
                      <a:gd name="connsiteX3" fmla="*/ 10339 w 127512"/>
                      <a:gd name="connsiteY3" fmla="*/ 10339 h 127513"/>
                      <a:gd name="connsiteX4" fmla="*/ 87191 w 127512"/>
                      <a:gd name="connsiteY4" fmla="*/ 10339 h 127513"/>
                      <a:gd name="connsiteX5" fmla="*/ 87191 w 127512"/>
                      <a:gd name="connsiteY5" fmla="*/ 0 h 127513"/>
                      <a:gd name="connsiteX6" fmla="*/ 0 w 127512"/>
                      <a:gd name="connsiteY6" fmla="*/ 0 h 127513"/>
                      <a:gd name="connsiteX7" fmla="*/ 0 w 127512"/>
                      <a:gd name="connsiteY7" fmla="*/ 127514 h 127513"/>
                      <a:gd name="connsiteX8" fmla="*/ 127513 w 127512"/>
                      <a:gd name="connsiteY8" fmla="*/ 126997 h 127513"/>
                      <a:gd name="connsiteX9" fmla="*/ 127513 w 127512"/>
                      <a:gd name="connsiteY9" fmla="*/ 64446 h 1275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512" h="127513">
                        <a:moveTo>
                          <a:pt x="117174" y="73234"/>
                        </a:moveTo>
                        <a:lnTo>
                          <a:pt x="117174" y="117175"/>
                        </a:lnTo>
                        <a:lnTo>
                          <a:pt x="10339" y="117175"/>
                        </a:lnTo>
                        <a:lnTo>
                          <a:pt x="10339" y="10339"/>
                        </a:lnTo>
                        <a:lnTo>
                          <a:pt x="87191" y="10339"/>
                        </a:lnTo>
                        <a:lnTo>
                          <a:pt x="87191" y="0"/>
                        </a:lnTo>
                        <a:lnTo>
                          <a:pt x="0" y="0"/>
                        </a:lnTo>
                        <a:lnTo>
                          <a:pt x="0" y="127514"/>
                        </a:lnTo>
                        <a:lnTo>
                          <a:pt x="127513" y="126997"/>
                        </a:lnTo>
                        <a:lnTo>
                          <a:pt x="127513" y="64446"/>
                        </a:lnTo>
                        <a:close/>
                      </a:path>
                    </a:pathLst>
                  </a:custGeom>
                  <a:solidFill>
                    <a:schemeClr val="bg1">
                      <a:lumMod val="50000"/>
                    </a:schemeClr>
                  </a:solidFill>
                  <a:ln w="1687" cap="flat">
                    <a:noFill/>
                    <a:prstDash val="solid"/>
                    <a:miter/>
                  </a:ln>
                </p:spPr>
                <p:txBody>
                  <a:bodyPr rtlCol="0" anchor="ctr"/>
                  <a:lstStyle/>
                  <a:p>
                    <a:endParaRPr lang="en-GB"/>
                  </a:p>
                </p:txBody>
              </p:sp>
              <p:sp>
                <p:nvSpPr>
                  <p:cNvPr id="147" name="Freeform: Shape 146">
                    <a:extLst>
                      <a:ext uri="{FF2B5EF4-FFF2-40B4-BE49-F238E27FC236}">
                        <a16:creationId xmlns:a16="http://schemas.microsoft.com/office/drawing/2014/main" id="{20A3D9C9-5F05-4BBC-927C-9A56B4F9BCCF}"/>
                      </a:ext>
                    </a:extLst>
                  </p:cNvPr>
                  <p:cNvSpPr/>
                  <p:nvPr/>
                </p:nvSpPr>
                <p:spPr>
                  <a:xfrm>
                    <a:off x="6274819" y="4313442"/>
                    <a:ext cx="109499" cy="88500"/>
                  </a:xfrm>
                  <a:custGeom>
                    <a:avLst/>
                    <a:gdLst>
                      <a:gd name="connsiteX0" fmla="*/ 125790 w 125789"/>
                      <a:gd name="connsiteY0" fmla="*/ 41356 h 101666"/>
                      <a:gd name="connsiteX1" fmla="*/ 76508 w 125789"/>
                      <a:gd name="connsiteY1" fmla="*/ 0 h 101666"/>
                      <a:gd name="connsiteX2" fmla="*/ 76508 w 125789"/>
                      <a:gd name="connsiteY2" fmla="*/ 24124 h 101666"/>
                      <a:gd name="connsiteX3" fmla="*/ 0 w 125789"/>
                      <a:gd name="connsiteY3" fmla="*/ 101666 h 101666"/>
                      <a:gd name="connsiteX4" fmla="*/ 76508 w 125789"/>
                      <a:gd name="connsiteY4" fmla="*/ 60310 h 101666"/>
                      <a:gd name="connsiteX5" fmla="*/ 76508 w 125789"/>
                      <a:gd name="connsiteY5" fmla="*/ 82712 h 101666"/>
                      <a:gd name="connsiteX6" fmla="*/ 125790 w 125789"/>
                      <a:gd name="connsiteY6" fmla="*/ 41356 h 101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5789" h="101666">
                        <a:moveTo>
                          <a:pt x="125790" y="41356"/>
                        </a:moveTo>
                        <a:lnTo>
                          <a:pt x="76508" y="0"/>
                        </a:lnTo>
                        <a:lnTo>
                          <a:pt x="76508" y="24124"/>
                        </a:lnTo>
                        <a:cubicBezTo>
                          <a:pt x="1034" y="24813"/>
                          <a:pt x="0" y="101666"/>
                          <a:pt x="0" y="101666"/>
                        </a:cubicBezTo>
                        <a:cubicBezTo>
                          <a:pt x="0" y="101666"/>
                          <a:pt x="16025" y="60827"/>
                          <a:pt x="76508" y="60310"/>
                        </a:cubicBezTo>
                        <a:lnTo>
                          <a:pt x="76508" y="82712"/>
                        </a:lnTo>
                        <a:lnTo>
                          <a:pt x="125790" y="41356"/>
                        </a:lnTo>
                        <a:close/>
                      </a:path>
                    </a:pathLst>
                  </a:custGeom>
                  <a:solidFill>
                    <a:schemeClr val="bg1">
                      <a:lumMod val="50000"/>
                    </a:schemeClr>
                  </a:solidFill>
                  <a:ln w="1687" cap="flat">
                    <a:noFill/>
                    <a:prstDash val="solid"/>
                    <a:miter/>
                  </a:ln>
                </p:spPr>
                <p:txBody>
                  <a:bodyPr rtlCol="0" anchor="ctr"/>
                  <a:lstStyle/>
                  <a:p>
                    <a:endParaRPr lang="en-GB"/>
                  </a:p>
                </p:txBody>
              </p:sp>
            </p:grpSp>
          </p:grpSp>
        </p:grpSp>
        <p:cxnSp>
          <p:nvCxnSpPr>
            <p:cNvPr id="135" name="Straight Connector 134">
              <a:extLst>
                <a:ext uri="{FF2B5EF4-FFF2-40B4-BE49-F238E27FC236}">
                  <a16:creationId xmlns:a16="http://schemas.microsoft.com/office/drawing/2014/main" id="{FF7E271D-3260-4AE4-AA2F-E449A2FD11D6}"/>
                </a:ext>
              </a:extLst>
            </p:cNvPr>
            <p:cNvCxnSpPr>
              <a:cxnSpLocks/>
            </p:cNvCxnSpPr>
            <p:nvPr/>
          </p:nvCxnSpPr>
          <p:spPr>
            <a:xfrm>
              <a:off x="4836207" y="4227934"/>
              <a:ext cx="2281412" cy="0"/>
            </a:xfrm>
            <a:prstGeom prst="line">
              <a:avLst/>
            </a:prstGeom>
            <a:ln>
              <a:solidFill>
                <a:srgbClr val="D9D9D9"/>
              </a:solidFill>
            </a:ln>
          </p:spPr>
          <p:style>
            <a:lnRef idx="1">
              <a:schemeClr val="accent1"/>
            </a:lnRef>
            <a:fillRef idx="0">
              <a:schemeClr val="accent1"/>
            </a:fillRef>
            <a:effectRef idx="0">
              <a:schemeClr val="accent1"/>
            </a:effectRef>
            <a:fontRef idx="minor">
              <a:schemeClr val="tx1"/>
            </a:fontRef>
          </p:style>
        </p:cxnSp>
        <p:grpSp>
          <p:nvGrpSpPr>
            <p:cNvPr id="152" name="Group 151">
              <a:extLst>
                <a:ext uri="{FF2B5EF4-FFF2-40B4-BE49-F238E27FC236}">
                  <a16:creationId xmlns:a16="http://schemas.microsoft.com/office/drawing/2014/main" id="{FB33CE1A-FBE3-41D9-946C-9F41C65DC347}"/>
                </a:ext>
              </a:extLst>
            </p:cNvPr>
            <p:cNvGrpSpPr/>
            <p:nvPr/>
          </p:nvGrpSpPr>
          <p:grpSpPr>
            <a:xfrm>
              <a:off x="4913623" y="4011926"/>
              <a:ext cx="2159523" cy="144000"/>
              <a:chOff x="4913623" y="4011926"/>
              <a:chExt cx="2159523" cy="144000"/>
            </a:xfrm>
          </p:grpSpPr>
          <p:sp>
            <p:nvSpPr>
              <p:cNvPr id="110" name="Rectangle 109">
                <a:extLst>
                  <a:ext uri="{FF2B5EF4-FFF2-40B4-BE49-F238E27FC236}">
                    <a16:creationId xmlns:a16="http://schemas.microsoft.com/office/drawing/2014/main" id="{A864AFB3-1821-4E58-8BDB-1B4DA75F5DBE}"/>
                  </a:ext>
                </a:extLst>
              </p:cNvPr>
              <p:cNvSpPr/>
              <p:nvPr/>
            </p:nvSpPr>
            <p:spPr>
              <a:xfrm>
                <a:off x="5412608" y="4011926"/>
                <a:ext cx="252000" cy="144000"/>
              </a:xfrm>
              <a:prstGeom prst="rect">
                <a:avLst/>
              </a:prstGeom>
            </p:spPr>
            <p:txBody>
              <a:bodyPr wrap="none" lIns="36000" tIns="36000" rIns="36000" bIns="36000" anchor="ctr" anchorCtr="0">
                <a:noAutofit/>
              </a:bodyPr>
              <a:lstStyle/>
              <a:p>
                <a:pPr algn="r"/>
                <a:r>
                  <a:rPr lang="en-GB" sz="700">
                    <a:solidFill>
                      <a:schemeClr val="tx1">
                        <a:lumMod val="60000"/>
                        <a:lumOff val="40000"/>
                      </a:schemeClr>
                    </a:solidFill>
                    <a:latin typeface="Arial" panose="020B0604020202020204" pitchFamily="34" charset="0"/>
                    <a:cs typeface="Arial" panose="020B0604020202020204" pitchFamily="34" charset="0"/>
                  </a:rPr>
                  <a:t>72</a:t>
                </a:r>
              </a:p>
            </p:txBody>
          </p:sp>
          <p:sp>
            <p:nvSpPr>
              <p:cNvPr id="111" name="Rectangle 110">
                <a:extLst>
                  <a:ext uri="{FF2B5EF4-FFF2-40B4-BE49-F238E27FC236}">
                    <a16:creationId xmlns:a16="http://schemas.microsoft.com/office/drawing/2014/main" id="{17044D36-6B72-47D3-8AEB-F04360138A71}"/>
                  </a:ext>
                </a:extLst>
              </p:cNvPr>
              <p:cNvSpPr/>
              <p:nvPr/>
            </p:nvSpPr>
            <p:spPr>
              <a:xfrm>
                <a:off x="6218425" y="4011926"/>
                <a:ext cx="854721" cy="144000"/>
              </a:xfrm>
              <a:prstGeom prst="rect">
                <a:avLst/>
              </a:prstGeom>
            </p:spPr>
            <p:txBody>
              <a:bodyPr wrap="none" lIns="72000" tIns="72000" rIns="72000" bIns="72000" anchor="ctr" anchorCtr="0">
                <a:noAutofit/>
              </a:bodyPr>
              <a:lstStyle/>
              <a:p>
                <a:pPr algn="r"/>
                <a:r>
                  <a:rPr lang="en-GB" sz="700">
                    <a:solidFill>
                      <a:schemeClr val="tx1">
                        <a:lumMod val="60000"/>
                        <a:lumOff val="40000"/>
                      </a:schemeClr>
                    </a:solidFill>
                    <a:latin typeface="Arial" panose="020B0604020202020204" pitchFamily="34" charset="0"/>
                    <a:cs typeface="Arial" panose="020B0604020202020204" pitchFamily="34" charset="0"/>
                  </a:rPr>
                  <a:t> 16 Comments</a:t>
                </a:r>
              </a:p>
            </p:txBody>
          </p:sp>
          <p:grpSp>
            <p:nvGrpSpPr>
              <p:cNvPr id="107" name="Group 106">
                <a:extLst>
                  <a:ext uri="{FF2B5EF4-FFF2-40B4-BE49-F238E27FC236}">
                    <a16:creationId xmlns:a16="http://schemas.microsoft.com/office/drawing/2014/main" id="{BA19FC20-4B69-40FE-BE0A-756BAA7B7F28}"/>
                  </a:ext>
                </a:extLst>
              </p:cNvPr>
              <p:cNvGrpSpPr>
                <a:grpSpLocks noChangeAspect="1"/>
              </p:cNvGrpSpPr>
              <p:nvPr/>
            </p:nvGrpSpPr>
            <p:grpSpPr>
              <a:xfrm>
                <a:off x="4913623" y="4011926"/>
                <a:ext cx="144000" cy="144000"/>
                <a:chOff x="4760485" y="4896725"/>
                <a:chExt cx="294451" cy="294451"/>
              </a:xfrm>
            </p:grpSpPr>
            <p:sp>
              <p:nvSpPr>
                <p:cNvPr id="108" name="Oval 107">
                  <a:extLst>
                    <a:ext uri="{FF2B5EF4-FFF2-40B4-BE49-F238E27FC236}">
                      <a16:creationId xmlns:a16="http://schemas.microsoft.com/office/drawing/2014/main" id="{85C106D5-9B22-4492-ACCA-78C5A676ACF6}"/>
                    </a:ext>
                  </a:extLst>
                </p:cNvPr>
                <p:cNvSpPr/>
                <p:nvPr/>
              </p:nvSpPr>
              <p:spPr>
                <a:xfrm>
                  <a:off x="4760485" y="4896725"/>
                  <a:ext cx="294451" cy="294451"/>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9" name="Graphic 108" descr="Thumbs up sign">
                  <a:extLst>
                    <a:ext uri="{FF2B5EF4-FFF2-40B4-BE49-F238E27FC236}">
                      <a16:creationId xmlns:a16="http://schemas.microsoft.com/office/drawing/2014/main" id="{F6C42969-3E85-4984-BE29-5FA604B72715}"/>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817710" y="4953950"/>
                  <a:ext cx="180000" cy="180000"/>
                </a:xfrm>
                <a:prstGeom prst="rect">
                  <a:avLst/>
                </a:prstGeom>
              </p:spPr>
            </p:pic>
          </p:grpSp>
          <p:grpSp>
            <p:nvGrpSpPr>
              <p:cNvPr id="112" name="Group 111">
                <a:extLst>
                  <a:ext uri="{FF2B5EF4-FFF2-40B4-BE49-F238E27FC236}">
                    <a16:creationId xmlns:a16="http://schemas.microsoft.com/office/drawing/2014/main" id="{391BF552-A5F8-4271-9F3B-A1057FA2BC8A}"/>
                  </a:ext>
                </a:extLst>
              </p:cNvPr>
              <p:cNvGrpSpPr>
                <a:grpSpLocks noChangeAspect="1"/>
              </p:cNvGrpSpPr>
              <p:nvPr/>
            </p:nvGrpSpPr>
            <p:grpSpPr>
              <a:xfrm>
                <a:off x="5094093" y="4011926"/>
                <a:ext cx="144000" cy="144000"/>
                <a:chOff x="4760485" y="4896725"/>
                <a:chExt cx="294451" cy="294451"/>
              </a:xfrm>
            </p:grpSpPr>
            <p:sp>
              <p:nvSpPr>
                <p:cNvPr id="113" name="Oval 112">
                  <a:extLst>
                    <a:ext uri="{FF2B5EF4-FFF2-40B4-BE49-F238E27FC236}">
                      <a16:creationId xmlns:a16="http://schemas.microsoft.com/office/drawing/2014/main" id="{432D387F-6A2D-46AF-AF34-5E4470DB2D58}"/>
                    </a:ext>
                  </a:extLst>
                </p:cNvPr>
                <p:cNvSpPr/>
                <p:nvPr/>
              </p:nvSpPr>
              <p:spPr>
                <a:xfrm>
                  <a:off x="4760485" y="4896725"/>
                  <a:ext cx="294451" cy="294451"/>
                </a:xfrm>
                <a:prstGeom prst="ellipse">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4" name="Graphic 113" descr="Heart">
                  <a:extLst>
                    <a:ext uri="{FF2B5EF4-FFF2-40B4-BE49-F238E27FC236}">
                      <a16:creationId xmlns:a16="http://schemas.microsoft.com/office/drawing/2014/main" id="{E7F3D6C4-536B-4A62-9B6B-092053668869}"/>
                    </a:ext>
                  </a:extLst>
                </p:cNvPr>
                <p:cNvPicPr>
                  <a:picLocks noChangeAspect="1"/>
                </p:cNvPicPr>
                <p:nvPr/>
              </p:nvPicPr>
              <p:blipFill>
                <a:blip r:embed="rId5">
                  <a:extLst>
                    <a:ext uri="{96DAC541-7B7A-43D3-8B79-37D633B846F1}">
                      <asvg:svgBlip xmlns:asvg="http://schemas.microsoft.com/office/drawing/2016/SVG/main" r:embed="rId6"/>
                    </a:ext>
                  </a:extLst>
                </a:blip>
                <a:srcRect/>
                <a:stretch/>
              </p:blipFill>
              <p:spPr>
                <a:xfrm>
                  <a:off x="4817709" y="4953949"/>
                  <a:ext cx="180000" cy="180000"/>
                </a:xfrm>
                <a:prstGeom prst="rect">
                  <a:avLst/>
                </a:prstGeom>
              </p:spPr>
            </p:pic>
          </p:grpSp>
          <p:grpSp>
            <p:nvGrpSpPr>
              <p:cNvPr id="115" name="Group 114">
                <a:extLst>
                  <a:ext uri="{FF2B5EF4-FFF2-40B4-BE49-F238E27FC236}">
                    <a16:creationId xmlns:a16="http://schemas.microsoft.com/office/drawing/2014/main" id="{7620E327-8D53-4F41-A5E0-6842358D06C4}"/>
                  </a:ext>
                </a:extLst>
              </p:cNvPr>
              <p:cNvGrpSpPr>
                <a:grpSpLocks noChangeAspect="1"/>
              </p:cNvGrpSpPr>
              <p:nvPr/>
            </p:nvGrpSpPr>
            <p:grpSpPr>
              <a:xfrm>
                <a:off x="5274562" y="4011926"/>
                <a:ext cx="144000" cy="144000"/>
                <a:chOff x="4760485" y="4896725"/>
                <a:chExt cx="294451" cy="294451"/>
              </a:xfrm>
            </p:grpSpPr>
            <p:sp>
              <p:nvSpPr>
                <p:cNvPr id="116" name="Oval 115">
                  <a:extLst>
                    <a:ext uri="{FF2B5EF4-FFF2-40B4-BE49-F238E27FC236}">
                      <a16:creationId xmlns:a16="http://schemas.microsoft.com/office/drawing/2014/main" id="{072FFFE7-BFE5-4DE4-86BE-E986EB7E56B1}"/>
                    </a:ext>
                  </a:extLst>
                </p:cNvPr>
                <p:cNvSpPr/>
                <p:nvPr/>
              </p:nvSpPr>
              <p:spPr>
                <a:xfrm>
                  <a:off x="4760485" y="4896725"/>
                  <a:ext cx="294451" cy="294451"/>
                </a:xfrm>
                <a:prstGeom prst="ellipse">
                  <a:avLst/>
                </a:prstGeom>
                <a:solidFill>
                  <a:srgbClr val="00B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7" name="Graphic 116" descr="Clapping hands">
                  <a:extLst>
                    <a:ext uri="{FF2B5EF4-FFF2-40B4-BE49-F238E27FC236}">
                      <a16:creationId xmlns:a16="http://schemas.microsoft.com/office/drawing/2014/main" id="{55F3B7B4-6254-4279-9B33-FB0940CF409B}"/>
                    </a:ext>
                  </a:extLst>
                </p:cNvPr>
                <p:cNvPicPr>
                  <a:picLocks noChangeAspect="1"/>
                </p:cNvPicPr>
                <p:nvPr/>
              </p:nvPicPr>
              <p:blipFill>
                <a:blip r:embed="rId7">
                  <a:extLst>
                    <a:ext uri="{96DAC541-7B7A-43D3-8B79-37D633B846F1}">
                      <asvg:svgBlip xmlns:asvg="http://schemas.microsoft.com/office/drawing/2016/SVG/main" r:embed="rId8"/>
                    </a:ext>
                  </a:extLst>
                </a:blip>
                <a:srcRect/>
                <a:stretch/>
              </p:blipFill>
              <p:spPr>
                <a:xfrm>
                  <a:off x="4817709" y="4953949"/>
                  <a:ext cx="180000" cy="180000"/>
                </a:xfrm>
                <a:prstGeom prst="rect">
                  <a:avLst/>
                </a:prstGeom>
              </p:spPr>
            </p:pic>
          </p:grpSp>
        </p:grpSp>
        <p:cxnSp>
          <p:nvCxnSpPr>
            <p:cNvPr id="134" name="Straight Connector 133">
              <a:extLst>
                <a:ext uri="{FF2B5EF4-FFF2-40B4-BE49-F238E27FC236}">
                  <a16:creationId xmlns:a16="http://schemas.microsoft.com/office/drawing/2014/main" id="{E753C9EA-2B62-4F73-A6BC-E1D2B7383721}"/>
                </a:ext>
              </a:extLst>
            </p:cNvPr>
            <p:cNvCxnSpPr>
              <a:cxnSpLocks/>
            </p:cNvCxnSpPr>
            <p:nvPr/>
          </p:nvCxnSpPr>
          <p:spPr>
            <a:xfrm>
              <a:off x="4836207" y="3939902"/>
              <a:ext cx="2281412" cy="0"/>
            </a:xfrm>
            <a:prstGeom prst="line">
              <a:avLst/>
            </a:prstGeom>
            <a:ln>
              <a:solidFill>
                <a:srgbClr val="D9D9D9"/>
              </a:solidFill>
            </a:ln>
          </p:spPr>
          <p:style>
            <a:lnRef idx="1">
              <a:schemeClr val="accent1"/>
            </a:lnRef>
            <a:fillRef idx="0">
              <a:schemeClr val="accent1"/>
            </a:fillRef>
            <a:effectRef idx="0">
              <a:schemeClr val="accent1"/>
            </a:effectRef>
            <a:fontRef idx="minor">
              <a:schemeClr val="tx1"/>
            </a:fontRef>
          </p:style>
        </p:cxnSp>
      </p:grpSp>
      <p:sp>
        <p:nvSpPr>
          <p:cNvPr id="106" name="Main body">
            <a:extLst>
              <a:ext uri="{FF2B5EF4-FFF2-40B4-BE49-F238E27FC236}">
                <a16:creationId xmlns:a16="http://schemas.microsoft.com/office/drawing/2014/main" id="{C656EE0F-243E-4361-8532-4A6B0B6C3FC4}"/>
              </a:ext>
            </a:extLst>
          </p:cNvPr>
          <p:cNvSpPr/>
          <p:nvPr/>
        </p:nvSpPr>
        <p:spPr>
          <a:xfrm>
            <a:off x="5011397" y="1996405"/>
            <a:ext cx="2063852" cy="1770657"/>
          </a:xfrm>
          <a:prstGeom prst="rect">
            <a:avLst/>
          </a:prstGeom>
        </p:spPr>
        <p:txBody>
          <a:bodyPr wrap="square" lIns="108000" tIns="72000" rIns="180000" bIns="72000" anchor="t">
            <a:noAutofit/>
          </a:bodyPr>
          <a:lstStyle/>
          <a:p>
            <a:r>
              <a:rPr lang="en-GB" sz="800">
                <a:solidFill>
                  <a:srgbClr val="D9DADB">
                    <a:lumMod val="50000"/>
                  </a:srgbClr>
                </a:solidFill>
                <a:latin typeface="Arial" panose="020B0604020202020204" pitchFamily="34" charset="0"/>
                <a:cs typeface="Arial" panose="020B0604020202020204" pitchFamily="34" charset="0"/>
              </a:rPr>
              <a:t>I am enjoying the quiet time and space to think. Having completed a number of tasks that were building up.</a:t>
            </a:r>
          </a:p>
          <a:p>
            <a:endParaRPr lang="en-GB" sz="800">
              <a:solidFill>
                <a:srgbClr val="D9DADB">
                  <a:lumMod val="50000"/>
                </a:srgbClr>
              </a:solidFill>
              <a:latin typeface="Arial" panose="020B0604020202020204" pitchFamily="34" charset="0"/>
              <a:cs typeface="Arial" panose="020B0604020202020204" pitchFamily="34" charset="0"/>
            </a:endParaRPr>
          </a:p>
          <a:p>
            <a:r>
              <a:rPr lang="en-GB" sz="800">
                <a:solidFill>
                  <a:srgbClr val="D9DADB">
                    <a:lumMod val="50000"/>
                  </a:srgbClr>
                </a:solidFill>
                <a:latin typeface="Arial" panose="020B0604020202020204" pitchFamily="34" charset="0"/>
                <a:cs typeface="Arial" panose="020B0604020202020204" pitchFamily="34" charset="0"/>
              </a:rPr>
              <a:t>I am researching the best method to run a virtual session. Zoom seems robust but I do worry about the security holes it has.</a:t>
            </a:r>
          </a:p>
          <a:p>
            <a:endParaRPr lang="en-GB" sz="800">
              <a:solidFill>
                <a:srgbClr val="D9DADB">
                  <a:lumMod val="50000"/>
                </a:srgbClr>
              </a:solidFill>
              <a:latin typeface="Arial" panose="020B0604020202020204" pitchFamily="34" charset="0"/>
              <a:cs typeface="Arial" panose="020B0604020202020204" pitchFamily="34" charset="0"/>
            </a:endParaRPr>
          </a:p>
          <a:p>
            <a:r>
              <a:rPr lang="en-GB" sz="800">
                <a:solidFill>
                  <a:srgbClr val="D9DADB">
                    <a:lumMod val="50000"/>
                  </a:srgbClr>
                </a:solidFill>
                <a:latin typeface="Arial" panose="020B0604020202020204" pitchFamily="34" charset="0"/>
                <a:cs typeface="Arial" panose="020B0604020202020204" pitchFamily="34" charset="0"/>
              </a:rPr>
              <a:t>I need to research the cost of using all platforms. </a:t>
            </a:r>
          </a:p>
        </p:txBody>
      </p:sp>
      <p:sp>
        <p:nvSpPr>
          <p:cNvPr id="120" name="Rectangle 119">
            <a:extLst>
              <a:ext uri="{FF2B5EF4-FFF2-40B4-BE49-F238E27FC236}">
                <a16:creationId xmlns:a16="http://schemas.microsoft.com/office/drawing/2014/main" id="{61809B3F-528A-42A7-BC94-66F149D69545}"/>
              </a:ext>
            </a:extLst>
          </p:cNvPr>
          <p:cNvSpPr/>
          <p:nvPr/>
        </p:nvSpPr>
        <p:spPr>
          <a:xfrm>
            <a:off x="5353390" y="1683720"/>
            <a:ext cx="1623828" cy="317516"/>
          </a:xfrm>
          <a:prstGeom prst="rect">
            <a:avLst/>
          </a:prstGeom>
        </p:spPr>
        <p:txBody>
          <a:bodyPr wrap="square" lIns="72000" tIns="72000" rIns="72000" bIns="72000" anchor="ctr">
            <a:noAutofit/>
          </a:bodyPr>
          <a:lstStyle/>
          <a:p>
            <a:r>
              <a:rPr lang="en-GB" sz="800" b="1">
                <a:solidFill>
                  <a:srgbClr val="D9DADB">
                    <a:lumMod val="50000"/>
                  </a:srgbClr>
                </a:solidFill>
                <a:latin typeface="Arial" panose="020B0604020202020204" pitchFamily="34" charset="0"/>
                <a:cs typeface="Arial" panose="020B0604020202020204" pitchFamily="34" charset="0"/>
              </a:rPr>
              <a:t>Jeff – 1</a:t>
            </a:r>
            <a:r>
              <a:rPr lang="en-GB" sz="800" b="1" baseline="30000">
                <a:solidFill>
                  <a:srgbClr val="D9DADB">
                    <a:lumMod val="50000"/>
                  </a:srgbClr>
                </a:solidFill>
                <a:latin typeface="Arial" panose="020B0604020202020204" pitchFamily="34" charset="0"/>
                <a:cs typeface="Arial" panose="020B0604020202020204" pitchFamily="34" charset="0"/>
              </a:rPr>
              <a:t>st</a:t>
            </a:r>
            <a:endParaRPr lang="en-GB" sz="800" b="1">
              <a:solidFill>
                <a:srgbClr val="D9DADB">
                  <a:lumMod val="50000"/>
                </a:srgbClr>
              </a:solidFill>
              <a:latin typeface="Arial" panose="020B0604020202020204" pitchFamily="34" charset="0"/>
              <a:cs typeface="Arial" panose="020B0604020202020204" pitchFamily="34" charset="0"/>
            </a:endParaRPr>
          </a:p>
          <a:p>
            <a:r>
              <a:rPr lang="en-GB" sz="800">
                <a:solidFill>
                  <a:srgbClr val="D9DADB">
                    <a:lumMod val="50000"/>
                  </a:srgbClr>
                </a:solidFill>
                <a:latin typeface="Arial" panose="020B0604020202020204" pitchFamily="34" charset="0"/>
                <a:cs typeface="Arial" panose="020B0604020202020204" pitchFamily="34" charset="0"/>
              </a:rPr>
              <a:t>Team leader</a:t>
            </a:r>
          </a:p>
        </p:txBody>
      </p:sp>
      <p:cxnSp>
        <p:nvCxnSpPr>
          <p:cNvPr id="93" name="Straight Connector 92">
            <a:extLst>
              <a:ext uri="{FF2B5EF4-FFF2-40B4-BE49-F238E27FC236}">
                <a16:creationId xmlns:a16="http://schemas.microsoft.com/office/drawing/2014/main" id="{0C1F998F-33AC-47AF-A547-1C83C4826C39}"/>
              </a:ext>
            </a:extLst>
          </p:cNvPr>
          <p:cNvCxnSpPr>
            <a:cxnSpLocks/>
          </p:cNvCxnSpPr>
          <p:nvPr/>
        </p:nvCxnSpPr>
        <p:spPr>
          <a:xfrm>
            <a:off x="4998932" y="1619689"/>
            <a:ext cx="2012178" cy="0"/>
          </a:xfrm>
          <a:prstGeom prst="line">
            <a:avLst/>
          </a:prstGeom>
          <a:ln>
            <a:solidFill>
              <a:srgbClr val="D9D9D9"/>
            </a:solidFill>
          </a:ln>
        </p:spPr>
        <p:style>
          <a:lnRef idx="1">
            <a:schemeClr val="accent1"/>
          </a:lnRef>
          <a:fillRef idx="0">
            <a:schemeClr val="accent1"/>
          </a:fillRef>
          <a:effectRef idx="0">
            <a:schemeClr val="accent1"/>
          </a:effectRef>
          <a:fontRef idx="minor">
            <a:schemeClr val="tx1"/>
          </a:fontRef>
        </p:style>
      </p:cxnSp>
      <p:sp>
        <p:nvSpPr>
          <p:cNvPr id="92" name="Rectangle 91">
            <a:extLst>
              <a:ext uri="{FF2B5EF4-FFF2-40B4-BE49-F238E27FC236}">
                <a16:creationId xmlns:a16="http://schemas.microsoft.com/office/drawing/2014/main" id="{F0B0999B-32A2-41FD-963A-5E3ED2443270}"/>
              </a:ext>
            </a:extLst>
          </p:cNvPr>
          <p:cNvSpPr/>
          <p:nvPr/>
        </p:nvSpPr>
        <p:spPr>
          <a:xfrm>
            <a:off x="5353390" y="1247768"/>
            <a:ext cx="1623828" cy="317516"/>
          </a:xfrm>
          <a:prstGeom prst="rect">
            <a:avLst/>
          </a:prstGeom>
        </p:spPr>
        <p:txBody>
          <a:bodyPr wrap="square" lIns="72000" tIns="72000" rIns="72000" bIns="72000" anchor="ctr">
            <a:noAutofit/>
          </a:bodyPr>
          <a:lstStyle/>
          <a:p>
            <a:r>
              <a:rPr lang="en-GB" sz="800" b="1" err="1">
                <a:solidFill>
                  <a:srgbClr val="D9DADB">
                    <a:lumMod val="50000"/>
                  </a:srgbClr>
                </a:solidFill>
                <a:latin typeface="Arial" panose="020B0604020202020204" pitchFamily="34" charset="0"/>
                <a:cs typeface="Arial" panose="020B0604020202020204" pitchFamily="34" charset="0"/>
              </a:rPr>
              <a:t>Sukhi</a:t>
            </a:r>
            <a:r>
              <a:rPr lang="en-GB" sz="800" b="1">
                <a:solidFill>
                  <a:srgbClr val="D9DADB">
                    <a:lumMod val="50000"/>
                  </a:srgbClr>
                </a:solidFill>
                <a:latin typeface="Arial" panose="020B0604020202020204" pitchFamily="34" charset="0"/>
                <a:cs typeface="Arial" panose="020B0604020202020204" pitchFamily="34" charset="0"/>
              </a:rPr>
              <a:t> – 1</a:t>
            </a:r>
            <a:r>
              <a:rPr lang="en-GB" sz="800" b="1" baseline="30000">
                <a:solidFill>
                  <a:srgbClr val="D9DADB">
                    <a:lumMod val="50000"/>
                  </a:srgbClr>
                </a:solidFill>
                <a:latin typeface="Arial" panose="020B0604020202020204" pitchFamily="34" charset="0"/>
                <a:cs typeface="Arial" panose="020B0604020202020204" pitchFamily="34" charset="0"/>
              </a:rPr>
              <a:t>st</a:t>
            </a:r>
            <a:endParaRPr lang="en-GB" sz="800" b="1">
              <a:solidFill>
                <a:srgbClr val="D9DADB">
                  <a:lumMod val="50000"/>
                </a:srgbClr>
              </a:solidFill>
              <a:latin typeface="Arial" panose="020B0604020202020204" pitchFamily="34" charset="0"/>
              <a:cs typeface="Arial" panose="020B0604020202020204" pitchFamily="34" charset="0"/>
            </a:endParaRPr>
          </a:p>
          <a:p>
            <a:r>
              <a:rPr lang="en-GB" sz="800">
                <a:solidFill>
                  <a:srgbClr val="D9DADB">
                    <a:lumMod val="50000"/>
                  </a:srgbClr>
                </a:solidFill>
                <a:latin typeface="Arial" panose="020B0604020202020204" pitchFamily="34" charset="0"/>
                <a:cs typeface="Arial" panose="020B0604020202020204" pitchFamily="34" charset="0"/>
              </a:rPr>
              <a:t>Business Development Manager</a:t>
            </a:r>
            <a:endParaRPr lang="en-GB" sz="800">
              <a:latin typeface="Arial" panose="020B0604020202020204" pitchFamily="34" charset="0"/>
              <a:cs typeface="Arial" panose="020B0604020202020204" pitchFamily="34" charset="0"/>
            </a:endParaRPr>
          </a:p>
        </p:txBody>
      </p:sp>
      <p:sp>
        <p:nvSpPr>
          <p:cNvPr id="86" name="Grey Box">
            <a:extLst>
              <a:ext uri="{FF2B5EF4-FFF2-40B4-BE49-F238E27FC236}">
                <a16:creationId xmlns:a16="http://schemas.microsoft.com/office/drawing/2014/main" id="{C73005BC-A580-45E8-B84A-9E744EEDA5B1}"/>
              </a:ext>
            </a:extLst>
          </p:cNvPr>
          <p:cNvSpPr/>
          <p:nvPr/>
        </p:nvSpPr>
        <p:spPr>
          <a:xfrm>
            <a:off x="4975336" y="955858"/>
            <a:ext cx="2063852" cy="222261"/>
          </a:xfrm>
          <a:prstGeom prst="roundRect">
            <a:avLst>
              <a:gd name="adj" fmla="val 0"/>
            </a:avLst>
          </a:prstGeom>
          <a:solidFill>
            <a:schemeClr val="bg1">
              <a:lumMod val="85000"/>
            </a:schemeClr>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200">
              <a:solidFill>
                <a:schemeClr val="bg2">
                  <a:lumMod val="50000"/>
                </a:schemeClr>
              </a:solidFill>
            </a:endParaRPr>
          </a:p>
        </p:txBody>
      </p:sp>
      <p:sp>
        <p:nvSpPr>
          <p:cNvPr id="87" name="White box">
            <a:extLst>
              <a:ext uri="{FF2B5EF4-FFF2-40B4-BE49-F238E27FC236}">
                <a16:creationId xmlns:a16="http://schemas.microsoft.com/office/drawing/2014/main" id="{2FED8C9F-A805-4CC1-B635-0CFB1B8845A9}"/>
              </a:ext>
            </a:extLst>
          </p:cNvPr>
          <p:cNvSpPr/>
          <p:nvPr/>
        </p:nvSpPr>
        <p:spPr>
          <a:xfrm>
            <a:off x="5039345" y="987609"/>
            <a:ext cx="1746336" cy="158758"/>
          </a:xfrm>
          <a:prstGeom prst="roundRect">
            <a:avLst>
              <a:gd name="adj" fmla="val 0"/>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200">
              <a:solidFill>
                <a:schemeClr val="bg2">
                  <a:lumMod val="50000"/>
                </a:schemeClr>
              </a:solidFill>
            </a:endParaRPr>
          </a:p>
        </p:txBody>
      </p:sp>
      <p:pic>
        <p:nvPicPr>
          <p:cNvPr id="89" name="Pencil" descr="Pencil">
            <a:extLst>
              <a:ext uri="{FF2B5EF4-FFF2-40B4-BE49-F238E27FC236}">
                <a16:creationId xmlns:a16="http://schemas.microsoft.com/office/drawing/2014/main" id="{371C981A-E5DD-43F2-A1E8-2FE28C499172}"/>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5087416" y="1022536"/>
            <a:ext cx="88904" cy="88904"/>
          </a:xfrm>
          <a:prstGeom prst="rect">
            <a:avLst/>
          </a:prstGeom>
        </p:spPr>
      </p:pic>
      <p:sp>
        <p:nvSpPr>
          <p:cNvPr id="88" name="Write a post">
            <a:extLst>
              <a:ext uri="{FF2B5EF4-FFF2-40B4-BE49-F238E27FC236}">
                <a16:creationId xmlns:a16="http://schemas.microsoft.com/office/drawing/2014/main" id="{8CE2A4A4-B373-476A-995D-B2B0A125AFA8}"/>
              </a:ext>
            </a:extLst>
          </p:cNvPr>
          <p:cNvSpPr/>
          <p:nvPr/>
        </p:nvSpPr>
        <p:spPr>
          <a:xfrm>
            <a:off x="5210809" y="1001200"/>
            <a:ext cx="649962" cy="131577"/>
          </a:xfrm>
          <a:prstGeom prst="rect">
            <a:avLst/>
          </a:prstGeom>
        </p:spPr>
        <p:txBody>
          <a:bodyPr wrap="none" lIns="72000" tIns="72000" rIns="72000" bIns="72000" anchor="ctr" anchorCtr="0">
            <a:noAutofit/>
          </a:bodyPr>
          <a:lstStyle/>
          <a:p>
            <a:r>
              <a:rPr lang="en-GB" sz="800" b="1">
                <a:solidFill>
                  <a:srgbClr val="D9DADB">
                    <a:lumMod val="50000"/>
                  </a:srgbClr>
                </a:solidFill>
                <a:latin typeface="Arial" panose="020B0604020202020204" pitchFamily="34" charset="0"/>
                <a:cs typeface="Arial" panose="020B0604020202020204" pitchFamily="34" charset="0"/>
              </a:rPr>
              <a:t>Write a post</a:t>
            </a:r>
            <a:endParaRPr lang="en-GB" sz="1050" b="1">
              <a:latin typeface="Arial" panose="020B0604020202020204" pitchFamily="34" charset="0"/>
              <a:cs typeface="Arial" panose="020B0604020202020204" pitchFamily="34" charset="0"/>
            </a:endParaRPr>
          </a:p>
        </p:txBody>
      </p:sp>
      <p:pic>
        <p:nvPicPr>
          <p:cNvPr id="90" name="Cam" descr="Camera">
            <a:extLst>
              <a:ext uri="{FF2B5EF4-FFF2-40B4-BE49-F238E27FC236}">
                <a16:creationId xmlns:a16="http://schemas.microsoft.com/office/drawing/2014/main" id="{E8C7153D-C795-48C3-8C78-E1EF36E72F3E}"/>
              </a:ext>
            </a:extLst>
          </p:cNvPr>
          <p:cNvPicPr preferRelativeResize="0">
            <a:picLocks/>
          </p:cNvPicPr>
          <p:nvPr/>
        </p:nvPicPr>
        <p:blipFill>
          <a:blip r:embed="rId11">
            <a:extLst>
              <a:ext uri="{96DAC541-7B7A-43D3-8B79-37D633B846F1}">
                <asvg:svgBlip xmlns:asvg="http://schemas.microsoft.com/office/drawing/2016/SVG/main" r:embed="rId12"/>
              </a:ext>
            </a:extLst>
          </a:blip>
          <a:stretch>
            <a:fillRect/>
          </a:stretch>
        </p:blipFill>
        <p:spPr>
          <a:xfrm>
            <a:off x="6835038" y="995148"/>
            <a:ext cx="158758" cy="143682"/>
          </a:xfrm>
          <a:prstGeom prst="rect">
            <a:avLst/>
          </a:prstGeom>
        </p:spPr>
      </p:pic>
      <p:sp>
        <p:nvSpPr>
          <p:cNvPr id="76" name="Blue box">
            <a:extLst>
              <a:ext uri="{FF2B5EF4-FFF2-40B4-BE49-F238E27FC236}">
                <a16:creationId xmlns:a16="http://schemas.microsoft.com/office/drawing/2014/main" id="{9ADDD770-627F-474D-AAC5-DBEA0D7CC041}"/>
              </a:ext>
            </a:extLst>
          </p:cNvPr>
          <p:cNvSpPr>
            <a:spLocks noChangeAspect="1"/>
          </p:cNvSpPr>
          <p:nvPr/>
        </p:nvSpPr>
        <p:spPr>
          <a:xfrm>
            <a:off x="4975336" y="378005"/>
            <a:ext cx="2063852" cy="578300"/>
          </a:xfrm>
          <a:prstGeom prst="round2SameRect">
            <a:avLst>
              <a:gd name="adj1" fmla="val 12046"/>
              <a:gd name="adj2" fmla="val 0"/>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5" name="Find box">
            <a:extLst>
              <a:ext uri="{FF2B5EF4-FFF2-40B4-BE49-F238E27FC236}">
                <a16:creationId xmlns:a16="http://schemas.microsoft.com/office/drawing/2014/main" id="{2022BCF6-1BD8-47A8-98AF-4612EDCEC6BA}"/>
              </a:ext>
            </a:extLst>
          </p:cNvPr>
          <p:cNvSpPr/>
          <p:nvPr/>
        </p:nvSpPr>
        <p:spPr>
          <a:xfrm>
            <a:off x="5465926" y="672889"/>
            <a:ext cx="1428820" cy="190509"/>
          </a:xfrm>
          <a:prstGeom prst="roundRect">
            <a:avLst/>
          </a:prstGeom>
          <a:solidFill>
            <a:srgbClr val="D9D9D9"/>
          </a:solidFill>
          <a:ln w="6350">
            <a:solidFill>
              <a:srgbClr val="7F7F7F"/>
            </a:solidFill>
          </a:ln>
        </p:spPr>
        <p:style>
          <a:lnRef idx="2">
            <a:schemeClr val="accent1">
              <a:shade val="50000"/>
            </a:schemeClr>
          </a:lnRef>
          <a:fillRef idx="1">
            <a:schemeClr val="accent1"/>
          </a:fillRef>
          <a:effectRef idx="0">
            <a:schemeClr val="accent1"/>
          </a:effectRef>
          <a:fontRef idx="minor">
            <a:schemeClr val="lt1"/>
          </a:fontRef>
        </p:style>
        <p:txBody>
          <a:bodyPr lIns="216000" tIns="72000" rIns="36000" bIns="72000" rtlCol="0" anchor="ctr"/>
          <a:lstStyle/>
          <a:p>
            <a:pPr algn="ctr"/>
            <a:r>
              <a:rPr lang="en-GB" sz="800" b="1">
                <a:solidFill>
                  <a:schemeClr val="bg2">
                    <a:lumMod val="50000"/>
                  </a:schemeClr>
                </a:solidFill>
                <a:latin typeface="Arial" panose="020B0604020202020204" pitchFamily="34" charset="0"/>
                <a:cs typeface="Arial" panose="020B0604020202020204" pitchFamily="34" charset="0"/>
              </a:rPr>
              <a:t>Find People, jobs and…</a:t>
            </a:r>
          </a:p>
        </p:txBody>
      </p:sp>
      <p:sp>
        <p:nvSpPr>
          <p:cNvPr id="125" name="Mag" descr="Magnifying glass">
            <a:extLst>
              <a:ext uri="{FF2B5EF4-FFF2-40B4-BE49-F238E27FC236}">
                <a16:creationId xmlns:a16="http://schemas.microsoft.com/office/drawing/2014/main" id="{87779558-07CE-4E32-BA0C-3EA315FB1FCD}"/>
              </a:ext>
            </a:extLst>
          </p:cNvPr>
          <p:cNvSpPr/>
          <p:nvPr/>
        </p:nvSpPr>
        <p:spPr>
          <a:xfrm>
            <a:off x="5507311" y="704640"/>
            <a:ext cx="127006" cy="127006"/>
          </a:xfrm>
          <a:custGeom>
            <a:avLst/>
            <a:gdLst>
              <a:gd name="connsiteX0" fmla="*/ 121798 w 125025"/>
              <a:gd name="connsiteY0" fmla="*/ 106119 h 125125"/>
              <a:gd name="connsiteX1" fmla="*/ 102000 w 125025"/>
              <a:gd name="connsiteY1" fmla="*/ 86321 h 125125"/>
              <a:gd name="connsiteX2" fmla="*/ 92180 w 125025"/>
              <a:gd name="connsiteY2" fmla="*/ 83311 h 125125"/>
              <a:gd name="connsiteX3" fmla="*/ 85211 w 125025"/>
              <a:gd name="connsiteY3" fmla="*/ 76342 h 125125"/>
              <a:gd name="connsiteX4" fmla="*/ 95031 w 125025"/>
              <a:gd name="connsiteY4" fmla="*/ 47516 h 125125"/>
              <a:gd name="connsiteX5" fmla="*/ 47516 w 125025"/>
              <a:gd name="connsiteY5" fmla="*/ 0 h 125125"/>
              <a:gd name="connsiteX6" fmla="*/ 0 w 125025"/>
              <a:gd name="connsiteY6" fmla="*/ 47516 h 125125"/>
              <a:gd name="connsiteX7" fmla="*/ 47516 w 125025"/>
              <a:gd name="connsiteY7" fmla="*/ 95032 h 125125"/>
              <a:gd name="connsiteX8" fmla="*/ 76342 w 125025"/>
              <a:gd name="connsiteY8" fmla="*/ 85212 h 125125"/>
              <a:gd name="connsiteX9" fmla="*/ 83311 w 125025"/>
              <a:gd name="connsiteY9" fmla="*/ 92181 h 125125"/>
              <a:gd name="connsiteX10" fmla="*/ 86320 w 125025"/>
              <a:gd name="connsiteY10" fmla="*/ 102001 h 125125"/>
              <a:gd name="connsiteX11" fmla="*/ 106118 w 125025"/>
              <a:gd name="connsiteY11" fmla="*/ 121799 h 125125"/>
              <a:gd name="connsiteX12" fmla="*/ 114038 w 125025"/>
              <a:gd name="connsiteY12" fmla="*/ 125125 h 125125"/>
              <a:gd name="connsiteX13" fmla="*/ 121957 w 125025"/>
              <a:gd name="connsiteY13" fmla="*/ 121799 h 125125"/>
              <a:gd name="connsiteX14" fmla="*/ 121798 w 125025"/>
              <a:gd name="connsiteY14" fmla="*/ 106119 h 125125"/>
              <a:gd name="connsiteX15" fmla="*/ 47357 w 125025"/>
              <a:gd name="connsiteY15" fmla="*/ 85370 h 125125"/>
              <a:gd name="connsiteX16" fmla="*/ 9345 w 125025"/>
              <a:gd name="connsiteY16" fmla="*/ 47358 h 125125"/>
              <a:gd name="connsiteX17" fmla="*/ 47357 w 125025"/>
              <a:gd name="connsiteY17" fmla="*/ 9345 h 125125"/>
              <a:gd name="connsiteX18" fmla="*/ 85370 w 125025"/>
              <a:gd name="connsiteY18" fmla="*/ 47358 h 125125"/>
              <a:gd name="connsiteX19" fmla="*/ 47357 w 125025"/>
              <a:gd name="connsiteY19" fmla="*/ 85370 h 125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5025" h="125125">
                <a:moveTo>
                  <a:pt x="121798" y="106119"/>
                </a:moveTo>
                <a:lnTo>
                  <a:pt x="102000" y="86321"/>
                </a:lnTo>
                <a:cubicBezTo>
                  <a:pt x="99308" y="83628"/>
                  <a:pt x="95665" y="82678"/>
                  <a:pt x="92180" y="83311"/>
                </a:cubicBezTo>
                <a:lnTo>
                  <a:pt x="85211" y="76342"/>
                </a:lnTo>
                <a:cubicBezTo>
                  <a:pt x="91388" y="68423"/>
                  <a:pt x="95031" y="58286"/>
                  <a:pt x="95031" y="47516"/>
                </a:cubicBezTo>
                <a:cubicBezTo>
                  <a:pt x="95031" y="21382"/>
                  <a:pt x="73649" y="0"/>
                  <a:pt x="47516" y="0"/>
                </a:cubicBezTo>
                <a:cubicBezTo>
                  <a:pt x="21382" y="0"/>
                  <a:pt x="0" y="21382"/>
                  <a:pt x="0" y="47516"/>
                </a:cubicBezTo>
                <a:cubicBezTo>
                  <a:pt x="0" y="73650"/>
                  <a:pt x="21382" y="95032"/>
                  <a:pt x="47516" y="95032"/>
                </a:cubicBezTo>
                <a:cubicBezTo>
                  <a:pt x="58286" y="95032"/>
                  <a:pt x="68264" y="91389"/>
                  <a:pt x="76342" y="85212"/>
                </a:cubicBezTo>
                <a:lnTo>
                  <a:pt x="83311" y="92181"/>
                </a:lnTo>
                <a:cubicBezTo>
                  <a:pt x="82677" y="95665"/>
                  <a:pt x="83628" y="99308"/>
                  <a:pt x="86320" y="102001"/>
                </a:cubicBezTo>
                <a:lnTo>
                  <a:pt x="106118" y="121799"/>
                </a:lnTo>
                <a:cubicBezTo>
                  <a:pt x="108336" y="124017"/>
                  <a:pt x="111187" y="125125"/>
                  <a:pt x="114038" y="125125"/>
                </a:cubicBezTo>
                <a:cubicBezTo>
                  <a:pt x="116888" y="125125"/>
                  <a:pt x="119739" y="124017"/>
                  <a:pt x="121957" y="121799"/>
                </a:cubicBezTo>
                <a:cubicBezTo>
                  <a:pt x="126075" y="117364"/>
                  <a:pt x="126075" y="110395"/>
                  <a:pt x="121798" y="106119"/>
                </a:cubicBezTo>
                <a:close/>
                <a:moveTo>
                  <a:pt x="47357" y="85370"/>
                </a:moveTo>
                <a:cubicBezTo>
                  <a:pt x="26450" y="85370"/>
                  <a:pt x="9345" y="68265"/>
                  <a:pt x="9345" y="47358"/>
                </a:cubicBezTo>
                <a:cubicBezTo>
                  <a:pt x="9345" y="26451"/>
                  <a:pt x="26450" y="9345"/>
                  <a:pt x="47357" y="9345"/>
                </a:cubicBezTo>
                <a:cubicBezTo>
                  <a:pt x="68264" y="9345"/>
                  <a:pt x="85370" y="26451"/>
                  <a:pt x="85370" y="47358"/>
                </a:cubicBezTo>
                <a:cubicBezTo>
                  <a:pt x="85370" y="68265"/>
                  <a:pt x="68264" y="85370"/>
                  <a:pt x="47357" y="85370"/>
                </a:cubicBezTo>
                <a:close/>
              </a:path>
            </a:pathLst>
          </a:custGeom>
          <a:solidFill>
            <a:srgbClr val="7F7F7F"/>
          </a:solidFill>
          <a:ln w="1488" cap="flat">
            <a:noFill/>
            <a:prstDash val="solid"/>
            <a:miter/>
          </a:ln>
        </p:spPr>
        <p:txBody>
          <a:bodyPr rtlCol="0" anchor="ctr"/>
          <a:lstStyle/>
          <a:p>
            <a:endParaRPr lang="en-GB"/>
          </a:p>
        </p:txBody>
      </p:sp>
      <p:sp>
        <p:nvSpPr>
          <p:cNvPr id="156" name="Oval 155">
            <a:extLst>
              <a:ext uri="{FF2B5EF4-FFF2-40B4-BE49-F238E27FC236}">
                <a16:creationId xmlns:a16="http://schemas.microsoft.com/office/drawing/2014/main" id="{54315686-2930-45A8-ADF0-61C7F75FBE31}"/>
              </a:ext>
            </a:extLst>
          </p:cNvPr>
          <p:cNvSpPr/>
          <p:nvPr/>
        </p:nvSpPr>
        <p:spPr>
          <a:xfrm>
            <a:off x="5101571" y="677336"/>
            <a:ext cx="190509" cy="190509"/>
          </a:xfrm>
          <a:prstGeom prst="ellipse">
            <a:avLst/>
          </a:prstGeom>
          <a:solidFill>
            <a:schemeClr val="bg1"/>
          </a:solidFill>
          <a:ln>
            <a:solidFill>
              <a:srgbClr val="E2007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8" name="Oval 157">
            <a:extLst>
              <a:ext uri="{FF2B5EF4-FFF2-40B4-BE49-F238E27FC236}">
                <a16:creationId xmlns:a16="http://schemas.microsoft.com/office/drawing/2014/main" id="{ACB0F627-3162-4C1B-8632-B92389B3AD2C}"/>
              </a:ext>
            </a:extLst>
          </p:cNvPr>
          <p:cNvSpPr/>
          <p:nvPr/>
        </p:nvSpPr>
        <p:spPr>
          <a:xfrm>
            <a:off x="5090992" y="1350409"/>
            <a:ext cx="127006" cy="127006"/>
          </a:xfrm>
          <a:prstGeom prst="ellipse">
            <a:avLst/>
          </a:prstGeom>
          <a:solidFill>
            <a:schemeClr val="bg1"/>
          </a:solidFill>
          <a:ln>
            <a:solidFill>
              <a:srgbClr val="E2007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0" name="Oval 159">
            <a:extLst>
              <a:ext uri="{FF2B5EF4-FFF2-40B4-BE49-F238E27FC236}">
                <a16:creationId xmlns:a16="http://schemas.microsoft.com/office/drawing/2014/main" id="{67BD7341-CCEB-4767-BFDE-20DAB948DD4B}"/>
              </a:ext>
            </a:extLst>
          </p:cNvPr>
          <p:cNvSpPr/>
          <p:nvPr/>
        </p:nvSpPr>
        <p:spPr>
          <a:xfrm>
            <a:off x="5090992" y="1767785"/>
            <a:ext cx="127006" cy="127006"/>
          </a:xfrm>
          <a:prstGeom prst="ellipse">
            <a:avLst/>
          </a:prstGeom>
          <a:solidFill>
            <a:schemeClr val="bg1"/>
          </a:solidFill>
          <a:ln>
            <a:solidFill>
              <a:srgbClr val="EE7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23" name="Graphic 122">
            <a:extLst>
              <a:ext uri="{FF2B5EF4-FFF2-40B4-BE49-F238E27FC236}">
                <a16:creationId xmlns:a16="http://schemas.microsoft.com/office/drawing/2014/main" id="{C32DAD13-8F15-498D-9BA9-B90FBD8A2BD8}"/>
              </a:ext>
            </a:extLst>
          </p:cNvPr>
          <p:cNvPicPr>
            <a:picLocks noChangeAspect="1"/>
          </p:cNvPicPr>
          <p:nvPr/>
        </p:nvPicPr>
        <p:blipFill>
          <a:blip r:embed="rId13">
            <a:extLst>
              <a:ext uri="{96DAC541-7B7A-43D3-8B79-37D633B846F1}">
                <asvg:svgBlip xmlns:asvg="http://schemas.microsoft.com/office/drawing/2016/SVG/main" r:embed="rId14"/>
              </a:ext>
            </a:extLst>
          </a:blip>
          <a:stretch>
            <a:fillRect/>
          </a:stretch>
        </p:blipFill>
        <p:spPr>
          <a:xfrm>
            <a:off x="4860032" y="303498"/>
            <a:ext cx="2292297" cy="4536504"/>
          </a:xfrm>
          <a:prstGeom prst="rect">
            <a:avLst/>
          </a:prstGeom>
          <a:effectLst>
            <a:outerShdw blurRad="50800" dist="38100" dir="2700000" algn="tl" rotWithShape="0">
              <a:schemeClr val="tx1">
                <a:alpha val="20000"/>
              </a:schemeClr>
            </a:outerShdw>
          </a:effectLst>
        </p:spPr>
      </p:pic>
      <p:sp>
        <p:nvSpPr>
          <p:cNvPr id="164" name="Title 163">
            <a:extLst>
              <a:ext uri="{FF2B5EF4-FFF2-40B4-BE49-F238E27FC236}">
                <a16:creationId xmlns:a16="http://schemas.microsoft.com/office/drawing/2014/main" id="{F9C96B14-C73E-44AB-9FB2-BE3151B042B0}"/>
              </a:ext>
            </a:extLst>
          </p:cNvPr>
          <p:cNvSpPr>
            <a:spLocks noGrp="1"/>
          </p:cNvSpPr>
          <p:nvPr>
            <p:ph type="title"/>
          </p:nvPr>
        </p:nvSpPr>
        <p:spPr>
          <a:xfrm>
            <a:off x="503040" y="141479"/>
            <a:ext cx="4068960" cy="1300005"/>
          </a:xfrm>
        </p:spPr>
        <p:txBody>
          <a:bodyPr>
            <a:normAutofit/>
          </a:bodyPr>
          <a:lstStyle/>
          <a:p>
            <a:r>
              <a:rPr lang="en-GB"/>
              <a:t>Recognising </a:t>
            </a:r>
            <a:br>
              <a:rPr lang="en-GB"/>
            </a:br>
            <a:r>
              <a:rPr lang="en-GB"/>
              <a:t>Type</a:t>
            </a:r>
          </a:p>
        </p:txBody>
      </p:sp>
    </p:spTree>
    <p:extLst>
      <p:ext uri="{BB962C8B-B14F-4D97-AF65-F5344CB8AC3E}">
        <p14:creationId xmlns:p14="http://schemas.microsoft.com/office/powerpoint/2010/main" val="817580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mph" presetSubtype="2" fill="hold" nodeType="clickEffect">
                                  <p:stCondLst>
                                    <p:cond delay="0"/>
                                  </p:stCondLst>
                                  <p:childTnLst>
                                    <p:animClr clrSpc="rgb" dir="cw">
                                      <p:cBhvr>
                                        <p:cTn id="6" dur="2000" fill="hold"/>
                                        <p:tgtEl>
                                          <p:spTgt spid="106"/>
                                        </p:tgtEl>
                                        <p:attrNameLst>
                                          <p:attrName>fillcolor</p:attrName>
                                        </p:attrNameLst>
                                      </p:cBhvr>
                                      <p:to>
                                        <a:srgbClr val="0072BA"/>
                                      </p:to>
                                    </p:animClr>
                                    <p:set>
                                      <p:cBhvr>
                                        <p:cTn id="7" dur="2000" fill="hold"/>
                                        <p:tgtEl>
                                          <p:spTgt spid="106"/>
                                        </p:tgtEl>
                                        <p:attrNameLst>
                                          <p:attrName>fill.type</p:attrName>
                                        </p:attrNameLst>
                                      </p:cBhvr>
                                      <p:to>
                                        <p:strVal val="solid"/>
                                      </p:to>
                                    </p:set>
                                    <p:set>
                                      <p:cBhvr>
                                        <p:cTn id="8" dur="2000" fill="hold"/>
                                        <p:tgtEl>
                                          <p:spTgt spid="106"/>
                                        </p:tgtEl>
                                        <p:attrNameLst>
                                          <p:attrName>fill.on</p:attrName>
                                        </p:attrNameLst>
                                      </p:cBhvr>
                                      <p:to>
                                        <p:strVal val="true"/>
                                      </p:to>
                                    </p:set>
                                  </p:childTnLst>
                                </p:cTn>
                              </p:par>
                              <p:par>
                                <p:cTn id="9" presetID="3" presetClass="emph" presetSubtype="2" fill="hold" nodeType="withEffect">
                                  <p:stCondLst>
                                    <p:cond delay="0"/>
                                  </p:stCondLst>
                                  <p:childTnLst>
                                    <p:animClr clrSpc="rgb" dir="cw">
                                      <p:cBhvr override="childStyle">
                                        <p:cTn id="10" dur="2000" fill="hold"/>
                                        <p:tgtEl>
                                          <p:spTgt spid="106">
                                            <p:txEl>
                                              <p:pRg st="0" end="0"/>
                                            </p:txEl>
                                          </p:spTgt>
                                        </p:tgtEl>
                                        <p:attrNameLst>
                                          <p:attrName>style.color</p:attrName>
                                        </p:attrNameLst>
                                      </p:cBhvr>
                                      <p:to>
                                        <a:srgbClr val="FFFFFF"/>
                                      </p:to>
                                    </p:animClr>
                                  </p:childTnLst>
                                </p:cTn>
                              </p:par>
                              <p:par>
                                <p:cTn id="11" presetID="3" presetClass="emph" presetSubtype="2" fill="hold" nodeType="withEffect">
                                  <p:stCondLst>
                                    <p:cond delay="0"/>
                                  </p:stCondLst>
                                  <p:childTnLst>
                                    <p:animClr clrSpc="rgb" dir="cw">
                                      <p:cBhvr override="childStyle">
                                        <p:cTn id="12" dur="2000" fill="hold"/>
                                        <p:tgtEl>
                                          <p:spTgt spid="106">
                                            <p:txEl>
                                              <p:pRg st="2" end="2"/>
                                            </p:txEl>
                                          </p:spTgt>
                                        </p:tgtEl>
                                        <p:attrNameLst>
                                          <p:attrName>style.color</p:attrName>
                                        </p:attrNameLst>
                                      </p:cBhvr>
                                      <p:to>
                                        <a:srgbClr val="FFFFFF"/>
                                      </p:to>
                                    </p:animClr>
                                  </p:childTnLst>
                                </p:cTn>
                              </p:par>
                              <p:par>
                                <p:cTn id="13" presetID="3" presetClass="emph" presetSubtype="2" fill="hold" nodeType="withEffect">
                                  <p:stCondLst>
                                    <p:cond delay="0"/>
                                  </p:stCondLst>
                                  <p:childTnLst>
                                    <p:animClr clrSpc="rgb" dir="cw">
                                      <p:cBhvr override="childStyle">
                                        <p:cTn id="14" dur="2000" fill="hold"/>
                                        <p:tgtEl>
                                          <p:spTgt spid="106">
                                            <p:txEl>
                                              <p:pRg st="4" end="4"/>
                                            </p:txEl>
                                          </p:spTgt>
                                        </p:tgtEl>
                                        <p:attrNameLst>
                                          <p:attrName>style.color</p:attrName>
                                        </p:attrNameLst>
                                      </p:cBhvr>
                                      <p:to>
                                        <a:srgbClr val="FFFFFF"/>
                                      </p:to>
                                    </p:animClr>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Main body">
            <a:extLst>
              <a:ext uri="{FF2B5EF4-FFF2-40B4-BE49-F238E27FC236}">
                <a16:creationId xmlns:a16="http://schemas.microsoft.com/office/drawing/2014/main" id="{E2E430BF-BB4C-4011-B67A-08052371A410}"/>
              </a:ext>
            </a:extLst>
          </p:cNvPr>
          <p:cNvSpPr/>
          <p:nvPr/>
        </p:nvSpPr>
        <p:spPr>
          <a:xfrm>
            <a:off x="2411761" y="1347614"/>
            <a:ext cx="4320480" cy="2448272"/>
          </a:xfrm>
          <a:prstGeom prst="rect">
            <a:avLst/>
          </a:prstGeom>
          <a:solidFill>
            <a:schemeClr val="bg1"/>
          </a:solidFill>
          <a:effectLst>
            <a:outerShdw blurRad="50800" dist="38100" dir="2700000" algn="tl" rotWithShape="0">
              <a:prstClr val="black">
                <a:alpha val="20000"/>
              </a:prstClr>
            </a:outerShdw>
          </a:effectLst>
        </p:spPr>
        <p:txBody>
          <a:bodyPr wrap="square" lIns="108000" tIns="72000" rIns="180000" bIns="72000" anchor="t">
            <a:noAutofit/>
          </a:bodyPr>
          <a:lstStyle/>
          <a:p>
            <a:r>
              <a:rPr lang="en-GB" sz="1400">
                <a:solidFill>
                  <a:srgbClr val="D9DADB">
                    <a:lumMod val="50000"/>
                  </a:srgbClr>
                </a:solidFill>
                <a:latin typeface="Arial" panose="020B0604020202020204" pitchFamily="34" charset="0"/>
                <a:cs typeface="Arial" panose="020B0604020202020204" pitchFamily="34" charset="0"/>
              </a:rPr>
              <a:t>I am enjoying the quiet time and space to think. Having completed a number of tasks that were building up.</a:t>
            </a:r>
          </a:p>
          <a:p>
            <a:endParaRPr lang="en-GB" sz="1400">
              <a:solidFill>
                <a:srgbClr val="D9DADB">
                  <a:lumMod val="50000"/>
                </a:srgbClr>
              </a:solidFill>
              <a:latin typeface="Arial" panose="020B0604020202020204" pitchFamily="34" charset="0"/>
              <a:cs typeface="Arial" panose="020B0604020202020204" pitchFamily="34" charset="0"/>
            </a:endParaRPr>
          </a:p>
          <a:p>
            <a:r>
              <a:rPr lang="en-GB" sz="1400">
                <a:solidFill>
                  <a:srgbClr val="D9DADB">
                    <a:lumMod val="50000"/>
                  </a:srgbClr>
                </a:solidFill>
                <a:latin typeface="Arial" panose="020B0604020202020204" pitchFamily="34" charset="0"/>
                <a:cs typeface="Arial" panose="020B0604020202020204" pitchFamily="34" charset="0"/>
              </a:rPr>
              <a:t>I am researching the best method to run a virtual session. Zoom seems robust but I do worry about the security holes it has.</a:t>
            </a:r>
          </a:p>
          <a:p>
            <a:endParaRPr lang="en-GB" sz="1400">
              <a:solidFill>
                <a:srgbClr val="D9DADB">
                  <a:lumMod val="50000"/>
                </a:srgbClr>
              </a:solidFill>
              <a:latin typeface="Arial" panose="020B0604020202020204" pitchFamily="34" charset="0"/>
              <a:cs typeface="Arial" panose="020B0604020202020204" pitchFamily="34" charset="0"/>
            </a:endParaRPr>
          </a:p>
          <a:p>
            <a:r>
              <a:rPr lang="en-GB" sz="1400">
                <a:solidFill>
                  <a:srgbClr val="D9DADB">
                    <a:lumMod val="50000"/>
                  </a:srgbClr>
                </a:solidFill>
                <a:latin typeface="Arial" panose="020B0604020202020204" pitchFamily="34" charset="0"/>
                <a:cs typeface="Arial" panose="020B0604020202020204" pitchFamily="34" charset="0"/>
              </a:rPr>
              <a:t>I need to research the cost of using all platforms. </a:t>
            </a:r>
          </a:p>
        </p:txBody>
      </p:sp>
    </p:spTree>
    <p:extLst>
      <p:ext uri="{BB962C8B-B14F-4D97-AF65-F5344CB8AC3E}">
        <p14:creationId xmlns:p14="http://schemas.microsoft.com/office/powerpoint/2010/main" val="3787897689"/>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54" name="Group 153">
            <a:extLst>
              <a:ext uri="{FF2B5EF4-FFF2-40B4-BE49-F238E27FC236}">
                <a16:creationId xmlns:a16="http://schemas.microsoft.com/office/drawing/2014/main" id="{1CE3801B-A466-494F-9552-9EF1FC5612C4}"/>
              </a:ext>
            </a:extLst>
          </p:cNvPr>
          <p:cNvGrpSpPr/>
          <p:nvPr/>
        </p:nvGrpSpPr>
        <p:grpSpPr>
          <a:xfrm>
            <a:off x="4997594" y="3835410"/>
            <a:ext cx="2013516" cy="889142"/>
            <a:chOff x="4834690" y="3939902"/>
            <a:chExt cx="2282929" cy="1008111"/>
          </a:xfrm>
        </p:grpSpPr>
        <p:sp>
          <p:nvSpPr>
            <p:cNvPr id="103" name="Bottom Grey">
              <a:extLst>
                <a:ext uri="{FF2B5EF4-FFF2-40B4-BE49-F238E27FC236}">
                  <a16:creationId xmlns:a16="http://schemas.microsoft.com/office/drawing/2014/main" id="{0C2403C2-E2DF-45F0-9C4F-5B6271DF948C}"/>
                </a:ext>
              </a:extLst>
            </p:cNvPr>
            <p:cNvSpPr>
              <a:spLocks noChangeAspect="1"/>
            </p:cNvSpPr>
            <p:nvPr/>
          </p:nvSpPr>
          <p:spPr>
            <a:xfrm rot="10800000">
              <a:off x="4834690" y="4528433"/>
              <a:ext cx="2282927" cy="419580"/>
            </a:xfrm>
            <a:prstGeom prst="round2SameRect">
              <a:avLst>
                <a:gd name="adj1" fmla="val 34648"/>
                <a:gd name="adj2" fmla="val 0"/>
              </a:avLst>
            </a:prstGeom>
            <a:solidFill>
              <a:srgbClr val="D9D9D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53" name="Group 152">
              <a:extLst>
                <a:ext uri="{FF2B5EF4-FFF2-40B4-BE49-F238E27FC236}">
                  <a16:creationId xmlns:a16="http://schemas.microsoft.com/office/drawing/2014/main" id="{1EE64E45-9D66-46FB-BB36-CC433CBDDCDA}"/>
                </a:ext>
              </a:extLst>
            </p:cNvPr>
            <p:cNvGrpSpPr/>
            <p:nvPr/>
          </p:nvGrpSpPr>
          <p:grpSpPr>
            <a:xfrm>
              <a:off x="4930042" y="4309167"/>
              <a:ext cx="2077947" cy="144000"/>
              <a:chOff x="4930042" y="4309167"/>
              <a:chExt cx="2077947" cy="144000"/>
            </a:xfrm>
          </p:grpSpPr>
          <p:grpSp>
            <p:nvGrpSpPr>
              <p:cNvPr id="149" name="Group 148">
                <a:extLst>
                  <a:ext uri="{FF2B5EF4-FFF2-40B4-BE49-F238E27FC236}">
                    <a16:creationId xmlns:a16="http://schemas.microsoft.com/office/drawing/2014/main" id="{874750B4-4E74-4EEF-A571-9C3B3C25C2F1}"/>
                  </a:ext>
                </a:extLst>
              </p:cNvPr>
              <p:cNvGrpSpPr/>
              <p:nvPr/>
            </p:nvGrpSpPr>
            <p:grpSpPr>
              <a:xfrm>
                <a:off x="5618910" y="4309167"/>
                <a:ext cx="650319" cy="144000"/>
                <a:chOff x="5546463" y="4309167"/>
                <a:chExt cx="650319" cy="144000"/>
              </a:xfrm>
            </p:grpSpPr>
            <p:sp>
              <p:nvSpPr>
                <p:cNvPr id="99" name="Rectangle 98">
                  <a:extLst>
                    <a:ext uri="{FF2B5EF4-FFF2-40B4-BE49-F238E27FC236}">
                      <a16:creationId xmlns:a16="http://schemas.microsoft.com/office/drawing/2014/main" id="{9DDDC8DC-A19E-4332-9B01-0D14B3D7ABB5}"/>
                    </a:ext>
                  </a:extLst>
                </p:cNvPr>
                <p:cNvSpPr/>
                <p:nvPr/>
              </p:nvSpPr>
              <p:spPr>
                <a:xfrm>
                  <a:off x="5648463" y="4309167"/>
                  <a:ext cx="548319" cy="144000"/>
                </a:xfrm>
                <a:prstGeom prst="rect">
                  <a:avLst/>
                </a:prstGeom>
              </p:spPr>
              <p:txBody>
                <a:bodyPr wrap="none" lIns="36000" tIns="36000" rIns="36000" bIns="36000" anchor="ctr" anchorCtr="0">
                  <a:noAutofit/>
                </a:bodyPr>
                <a:lstStyle/>
                <a:p>
                  <a:pPr algn="r"/>
                  <a:r>
                    <a:rPr lang="en-GB" sz="700">
                      <a:solidFill>
                        <a:schemeClr val="tx1">
                          <a:lumMod val="60000"/>
                          <a:lumOff val="40000"/>
                        </a:schemeClr>
                      </a:solidFill>
                      <a:latin typeface="Arial" panose="020B0604020202020204" pitchFamily="34" charset="0"/>
                      <a:cs typeface="Arial" panose="020B0604020202020204" pitchFamily="34" charset="0"/>
                    </a:rPr>
                    <a:t>Comment</a:t>
                  </a:r>
                </a:p>
              </p:txBody>
            </p:sp>
            <p:sp>
              <p:nvSpPr>
                <p:cNvPr id="139" name="Graphic 97" descr="Chat RTL">
                  <a:extLst>
                    <a:ext uri="{FF2B5EF4-FFF2-40B4-BE49-F238E27FC236}">
                      <a16:creationId xmlns:a16="http://schemas.microsoft.com/office/drawing/2014/main" id="{961056D2-DCB3-44EB-B061-C91130D22082}"/>
                    </a:ext>
                  </a:extLst>
                </p:cNvPr>
                <p:cNvSpPr/>
                <p:nvPr/>
              </p:nvSpPr>
              <p:spPr>
                <a:xfrm>
                  <a:off x="5546463" y="4334668"/>
                  <a:ext cx="101999" cy="92999"/>
                </a:xfrm>
                <a:custGeom>
                  <a:avLst/>
                  <a:gdLst>
                    <a:gd name="connsiteX0" fmla="*/ 5859 w 117174"/>
                    <a:gd name="connsiteY0" fmla="*/ 0 h 106835"/>
                    <a:gd name="connsiteX1" fmla="*/ 0 w 117174"/>
                    <a:gd name="connsiteY1" fmla="*/ 5927 h 106835"/>
                    <a:gd name="connsiteX2" fmla="*/ 0 w 117174"/>
                    <a:gd name="connsiteY2" fmla="*/ 5928 h 106835"/>
                    <a:gd name="connsiteX3" fmla="*/ 0 w 117174"/>
                    <a:gd name="connsiteY3" fmla="*/ 77163 h 106835"/>
                    <a:gd name="connsiteX4" fmla="*/ 0 w 117174"/>
                    <a:gd name="connsiteY4" fmla="*/ 77163 h 106835"/>
                    <a:gd name="connsiteX5" fmla="*/ 5859 w 117174"/>
                    <a:gd name="connsiteY5" fmla="*/ 83091 h 106835"/>
                    <a:gd name="connsiteX6" fmla="*/ 5859 w 117174"/>
                    <a:gd name="connsiteY6" fmla="*/ 83091 h 106835"/>
                    <a:gd name="connsiteX7" fmla="*/ 23435 w 117174"/>
                    <a:gd name="connsiteY7" fmla="*/ 83091 h 106835"/>
                    <a:gd name="connsiteX8" fmla="*/ 23435 w 117174"/>
                    <a:gd name="connsiteY8" fmla="*/ 106836 h 106835"/>
                    <a:gd name="connsiteX9" fmla="*/ 46870 w 117174"/>
                    <a:gd name="connsiteY9" fmla="*/ 83091 h 106835"/>
                    <a:gd name="connsiteX10" fmla="*/ 111316 w 117174"/>
                    <a:gd name="connsiteY10" fmla="*/ 83091 h 106835"/>
                    <a:gd name="connsiteX11" fmla="*/ 117175 w 117174"/>
                    <a:gd name="connsiteY11" fmla="*/ 77163 h 106835"/>
                    <a:gd name="connsiteX12" fmla="*/ 117175 w 117174"/>
                    <a:gd name="connsiteY12" fmla="*/ 77163 h 106835"/>
                    <a:gd name="connsiteX13" fmla="*/ 117175 w 117174"/>
                    <a:gd name="connsiteY13" fmla="*/ 5928 h 106835"/>
                    <a:gd name="connsiteX14" fmla="*/ 117175 w 117174"/>
                    <a:gd name="connsiteY14" fmla="*/ 5928 h 106835"/>
                    <a:gd name="connsiteX15" fmla="*/ 111316 w 117174"/>
                    <a:gd name="connsiteY15" fmla="*/ 0 h 106835"/>
                    <a:gd name="connsiteX16" fmla="*/ 111316 w 117174"/>
                    <a:gd name="connsiteY16" fmla="*/ 0 h 106835"/>
                    <a:gd name="connsiteX17" fmla="*/ 77542 w 117174"/>
                    <a:gd name="connsiteY17" fmla="*/ 41356 h 106835"/>
                    <a:gd name="connsiteX18" fmla="*/ 86158 w 117174"/>
                    <a:gd name="connsiteY18" fmla="*/ 32740 h 106835"/>
                    <a:gd name="connsiteX19" fmla="*/ 94774 w 117174"/>
                    <a:gd name="connsiteY19" fmla="*/ 41356 h 106835"/>
                    <a:gd name="connsiteX20" fmla="*/ 86158 w 117174"/>
                    <a:gd name="connsiteY20" fmla="*/ 49972 h 106835"/>
                    <a:gd name="connsiteX21" fmla="*/ 77542 w 117174"/>
                    <a:gd name="connsiteY21" fmla="*/ 41356 h 106835"/>
                    <a:gd name="connsiteX22" fmla="*/ 49972 w 117174"/>
                    <a:gd name="connsiteY22" fmla="*/ 41356 h 106835"/>
                    <a:gd name="connsiteX23" fmla="*/ 58587 w 117174"/>
                    <a:gd name="connsiteY23" fmla="*/ 32740 h 106835"/>
                    <a:gd name="connsiteX24" fmla="*/ 67203 w 117174"/>
                    <a:gd name="connsiteY24" fmla="*/ 41356 h 106835"/>
                    <a:gd name="connsiteX25" fmla="*/ 58587 w 117174"/>
                    <a:gd name="connsiteY25" fmla="*/ 49972 h 106835"/>
                    <a:gd name="connsiteX26" fmla="*/ 49972 w 117174"/>
                    <a:gd name="connsiteY26" fmla="*/ 41356 h 106835"/>
                    <a:gd name="connsiteX27" fmla="*/ 22401 w 117174"/>
                    <a:gd name="connsiteY27" fmla="*/ 41356 h 106835"/>
                    <a:gd name="connsiteX28" fmla="*/ 31017 w 117174"/>
                    <a:gd name="connsiteY28" fmla="*/ 32740 h 106835"/>
                    <a:gd name="connsiteX29" fmla="*/ 39633 w 117174"/>
                    <a:gd name="connsiteY29" fmla="*/ 41356 h 106835"/>
                    <a:gd name="connsiteX30" fmla="*/ 31017 w 117174"/>
                    <a:gd name="connsiteY30" fmla="*/ 49972 h 106835"/>
                    <a:gd name="connsiteX31" fmla="*/ 22401 w 117174"/>
                    <a:gd name="connsiteY31" fmla="*/ 41356 h 1068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117174" h="106835">
                      <a:moveTo>
                        <a:pt x="5859" y="0"/>
                      </a:moveTo>
                      <a:cubicBezTo>
                        <a:pt x="2604" y="19"/>
                        <a:pt x="-19" y="2673"/>
                        <a:pt x="0" y="5927"/>
                      </a:cubicBezTo>
                      <a:cubicBezTo>
                        <a:pt x="0" y="5927"/>
                        <a:pt x="0" y="5928"/>
                        <a:pt x="0" y="5928"/>
                      </a:cubicBezTo>
                      <a:lnTo>
                        <a:pt x="0" y="77163"/>
                      </a:lnTo>
                      <a:lnTo>
                        <a:pt x="0" y="77163"/>
                      </a:lnTo>
                      <a:cubicBezTo>
                        <a:pt x="-19" y="80418"/>
                        <a:pt x="2604" y="83071"/>
                        <a:pt x="5859" y="83091"/>
                      </a:cubicBezTo>
                      <a:cubicBezTo>
                        <a:pt x="5859" y="83091"/>
                        <a:pt x="5859" y="83091"/>
                        <a:pt x="5859" y="83091"/>
                      </a:cubicBezTo>
                      <a:lnTo>
                        <a:pt x="23435" y="83091"/>
                      </a:lnTo>
                      <a:lnTo>
                        <a:pt x="23435" y="106836"/>
                      </a:lnTo>
                      <a:lnTo>
                        <a:pt x="46870" y="83091"/>
                      </a:lnTo>
                      <a:lnTo>
                        <a:pt x="111316" y="83091"/>
                      </a:lnTo>
                      <a:cubicBezTo>
                        <a:pt x="114571" y="83072"/>
                        <a:pt x="117194" y="80418"/>
                        <a:pt x="117175" y="77163"/>
                      </a:cubicBezTo>
                      <a:cubicBezTo>
                        <a:pt x="117175" y="77163"/>
                        <a:pt x="117175" y="77163"/>
                        <a:pt x="117175" y="77163"/>
                      </a:cubicBezTo>
                      <a:lnTo>
                        <a:pt x="117175" y="5928"/>
                      </a:lnTo>
                      <a:lnTo>
                        <a:pt x="117175" y="5928"/>
                      </a:lnTo>
                      <a:cubicBezTo>
                        <a:pt x="117194" y="2673"/>
                        <a:pt x="114571" y="19"/>
                        <a:pt x="111316" y="0"/>
                      </a:cubicBezTo>
                      <a:cubicBezTo>
                        <a:pt x="111316" y="0"/>
                        <a:pt x="111316" y="0"/>
                        <a:pt x="111316" y="0"/>
                      </a:cubicBezTo>
                      <a:close/>
                      <a:moveTo>
                        <a:pt x="77542" y="41356"/>
                      </a:moveTo>
                      <a:cubicBezTo>
                        <a:pt x="77542" y="36597"/>
                        <a:pt x="81400" y="32740"/>
                        <a:pt x="86158" y="32740"/>
                      </a:cubicBezTo>
                      <a:cubicBezTo>
                        <a:pt x="90916" y="32740"/>
                        <a:pt x="94774" y="36597"/>
                        <a:pt x="94774" y="41356"/>
                      </a:cubicBezTo>
                      <a:cubicBezTo>
                        <a:pt x="94774" y="46114"/>
                        <a:pt x="90916" y="49972"/>
                        <a:pt x="86158" y="49972"/>
                      </a:cubicBezTo>
                      <a:cubicBezTo>
                        <a:pt x="81400" y="49972"/>
                        <a:pt x="77542" y="46114"/>
                        <a:pt x="77542" y="41356"/>
                      </a:cubicBezTo>
                      <a:close/>
                      <a:moveTo>
                        <a:pt x="49972" y="41356"/>
                      </a:moveTo>
                      <a:cubicBezTo>
                        <a:pt x="49972" y="36597"/>
                        <a:pt x="53829" y="32740"/>
                        <a:pt x="58587" y="32740"/>
                      </a:cubicBezTo>
                      <a:cubicBezTo>
                        <a:pt x="63346" y="32740"/>
                        <a:pt x="67203" y="36597"/>
                        <a:pt x="67203" y="41356"/>
                      </a:cubicBezTo>
                      <a:cubicBezTo>
                        <a:pt x="67203" y="46114"/>
                        <a:pt x="63346" y="49972"/>
                        <a:pt x="58587" y="49972"/>
                      </a:cubicBezTo>
                      <a:cubicBezTo>
                        <a:pt x="53829" y="49972"/>
                        <a:pt x="49972" y="46114"/>
                        <a:pt x="49972" y="41356"/>
                      </a:cubicBezTo>
                      <a:close/>
                      <a:moveTo>
                        <a:pt x="22401" y="41356"/>
                      </a:moveTo>
                      <a:cubicBezTo>
                        <a:pt x="22401" y="36597"/>
                        <a:pt x="26259" y="32740"/>
                        <a:pt x="31017" y="32740"/>
                      </a:cubicBezTo>
                      <a:cubicBezTo>
                        <a:pt x="35775" y="32740"/>
                        <a:pt x="39633" y="36597"/>
                        <a:pt x="39633" y="41356"/>
                      </a:cubicBezTo>
                      <a:cubicBezTo>
                        <a:pt x="39633" y="46114"/>
                        <a:pt x="35775" y="49972"/>
                        <a:pt x="31017" y="49972"/>
                      </a:cubicBezTo>
                      <a:cubicBezTo>
                        <a:pt x="26259" y="49972"/>
                        <a:pt x="22401" y="46114"/>
                        <a:pt x="22401" y="41356"/>
                      </a:cubicBezTo>
                      <a:close/>
                    </a:path>
                  </a:pathLst>
                </a:custGeom>
                <a:solidFill>
                  <a:schemeClr val="bg1">
                    <a:lumMod val="50000"/>
                  </a:schemeClr>
                </a:solidFill>
                <a:ln w="1687" cap="flat">
                  <a:noFill/>
                  <a:prstDash val="solid"/>
                  <a:miter/>
                </a:ln>
              </p:spPr>
              <p:txBody>
                <a:bodyPr rtlCol="0" anchor="ctr"/>
                <a:lstStyle/>
                <a:p>
                  <a:endParaRPr lang="en-GB"/>
                </a:p>
              </p:txBody>
            </p:sp>
          </p:grpSp>
          <p:grpSp>
            <p:nvGrpSpPr>
              <p:cNvPr id="150" name="Group 149">
                <a:extLst>
                  <a:ext uri="{FF2B5EF4-FFF2-40B4-BE49-F238E27FC236}">
                    <a16:creationId xmlns:a16="http://schemas.microsoft.com/office/drawing/2014/main" id="{C763BC41-5E87-45A1-AA65-FBC021515E6E}"/>
                  </a:ext>
                </a:extLst>
              </p:cNvPr>
              <p:cNvGrpSpPr/>
              <p:nvPr/>
            </p:nvGrpSpPr>
            <p:grpSpPr>
              <a:xfrm>
                <a:off x="4930042" y="4309167"/>
                <a:ext cx="434046" cy="144000"/>
                <a:chOff x="4930042" y="4309167"/>
                <a:chExt cx="434046" cy="144000"/>
              </a:xfrm>
            </p:grpSpPr>
            <p:sp>
              <p:nvSpPr>
                <p:cNvPr id="96" name="Rectangle 95">
                  <a:extLst>
                    <a:ext uri="{FF2B5EF4-FFF2-40B4-BE49-F238E27FC236}">
                      <a16:creationId xmlns:a16="http://schemas.microsoft.com/office/drawing/2014/main" id="{C382C4A8-855F-472F-9C47-CF91403AF961}"/>
                    </a:ext>
                  </a:extLst>
                </p:cNvPr>
                <p:cNvSpPr/>
                <p:nvPr/>
              </p:nvSpPr>
              <p:spPr>
                <a:xfrm>
                  <a:off x="5065778" y="4309167"/>
                  <a:ext cx="298310" cy="144000"/>
                </a:xfrm>
                <a:prstGeom prst="rect">
                  <a:avLst/>
                </a:prstGeom>
              </p:spPr>
              <p:txBody>
                <a:bodyPr wrap="none" lIns="36000" tIns="36000" rIns="36000" bIns="36000" anchor="ctr" anchorCtr="0">
                  <a:noAutofit/>
                </a:bodyPr>
                <a:lstStyle/>
                <a:p>
                  <a:pPr algn="r"/>
                  <a:r>
                    <a:rPr lang="en-GB" sz="700">
                      <a:solidFill>
                        <a:schemeClr val="tx1">
                          <a:lumMod val="60000"/>
                          <a:lumOff val="40000"/>
                        </a:schemeClr>
                      </a:solidFill>
                      <a:latin typeface="Arial" panose="020B0604020202020204" pitchFamily="34" charset="0"/>
                      <a:cs typeface="Arial" panose="020B0604020202020204" pitchFamily="34" charset="0"/>
                    </a:rPr>
                    <a:t>Like</a:t>
                  </a:r>
                </a:p>
              </p:txBody>
            </p:sp>
            <p:grpSp>
              <p:nvGrpSpPr>
                <p:cNvPr id="146" name="Group 145">
                  <a:extLst>
                    <a:ext uri="{FF2B5EF4-FFF2-40B4-BE49-F238E27FC236}">
                      <a16:creationId xmlns:a16="http://schemas.microsoft.com/office/drawing/2014/main" id="{EBA3F525-6493-44E7-91AC-65E7679C73E1}"/>
                    </a:ext>
                  </a:extLst>
                </p:cNvPr>
                <p:cNvGrpSpPr/>
                <p:nvPr/>
              </p:nvGrpSpPr>
              <p:grpSpPr>
                <a:xfrm>
                  <a:off x="4930042" y="4328668"/>
                  <a:ext cx="119999" cy="104999"/>
                  <a:chOff x="4930042" y="4319441"/>
                  <a:chExt cx="119999" cy="104999"/>
                </a:xfrm>
              </p:grpSpPr>
              <p:sp>
                <p:nvSpPr>
                  <p:cNvPr id="144" name="Freeform: Shape 143">
                    <a:extLst>
                      <a:ext uri="{FF2B5EF4-FFF2-40B4-BE49-F238E27FC236}">
                        <a16:creationId xmlns:a16="http://schemas.microsoft.com/office/drawing/2014/main" id="{0A4619DE-0913-46DF-B141-83F2C9E7529B}"/>
                      </a:ext>
                    </a:extLst>
                  </p:cNvPr>
                  <p:cNvSpPr/>
                  <p:nvPr/>
                </p:nvSpPr>
                <p:spPr>
                  <a:xfrm>
                    <a:off x="4967542" y="4319441"/>
                    <a:ext cx="82499" cy="104999"/>
                  </a:xfrm>
                  <a:custGeom>
                    <a:avLst/>
                    <a:gdLst>
                      <a:gd name="connsiteX0" fmla="*/ 94774 w 94773"/>
                      <a:gd name="connsiteY0" fmla="*/ 58587 h 120620"/>
                      <a:gd name="connsiteX1" fmla="*/ 84435 w 94773"/>
                      <a:gd name="connsiteY1" fmla="*/ 48248 h 120620"/>
                      <a:gd name="connsiteX2" fmla="*/ 51695 w 94773"/>
                      <a:gd name="connsiteY2" fmla="*/ 48248 h 120620"/>
                      <a:gd name="connsiteX3" fmla="*/ 46525 w 94773"/>
                      <a:gd name="connsiteY3" fmla="*/ 43251 h 120620"/>
                      <a:gd name="connsiteX4" fmla="*/ 51695 w 94773"/>
                      <a:gd name="connsiteY4" fmla="*/ 10339 h 120620"/>
                      <a:gd name="connsiteX5" fmla="*/ 41356 w 94773"/>
                      <a:gd name="connsiteY5" fmla="*/ 0 h 120620"/>
                      <a:gd name="connsiteX6" fmla="*/ 31017 w 94773"/>
                      <a:gd name="connsiteY6" fmla="*/ 10339 h 120620"/>
                      <a:gd name="connsiteX7" fmla="*/ 0 w 94773"/>
                      <a:gd name="connsiteY7" fmla="*/ 51694 h 120620"/>
                      <a:gd name="connsiteX8" fmla="*/ 0 w 94773"/>
                      <a:gd name="connsiteY8" fmla="*/ 106835 h 120620"/>
                      <a:gd name="connsiteX9" fmla="*/ 36186 w 94773"/>
                      <a:gd name="connsiteY9" fmla="*/ 120620 h 120620"/>
                      <a:gd name="connsiteX10" fmla="*/ 67203 w 94773"/>
                      <a:gd name="connsiteY10" fmla="*/ 120620 h 120620"/>
                      <a:gd name="connsiteX11" fmla="*/ 77542 w 94773"/>
                      <a:gd name="connsiteY11" fmla="*/ 110281 h 120620"/>
                      <a:gd name="connsiteX12" fmla="*/ 74785 w 94773"/>
                      <a:gd name="connsiteY12" fmla="*/ 103389 h 120620"/>
                      <a:gd name="connsiteX13" fmla="*/ 75819 w 94773"/>
                      <a:gd name="connsiteY13" fmla="*/ 103389 h 120620"/>
                      <a:gd name="connsiteX14" fmla="*/ 86158 w 94773"/>
                      <a:gd name="connsiteY14" fmla="*/ 93050 h 120620"/>
                      <a:gd name="connsiteX15" fmla="*/ 83228 w 94773"/>
                      <a:gd name="connsiteY15" fmla="*/ 85813 h 120620"/>
                      <a:gd name="connsiteX16" fmla="*/ 91327 w 94773"/>
                      <a:gd name="connsiteY16" fmla="*/ 75818 h 120620"/>
                      <a:gd name="connsiteX17" fmla="*/ 88053 w 94773"/>
                      <a:gd name="connsiteY17" fmla="*/ 68237 h 120620"/>
                      <a:gd name="connsiteX18" fmla="*/ 94774 w 94773"/>
                      <a:gd name="connsiteY18" fmla="*/ 58587 h 1206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4773" h="120620">
                        <a:moveTo>
                          <a:pt x="94774" y="58587"/>
                        </a:moveTo>
                        <a:cubicBezTo>
                          <a:pt x="94774" y="52901"/>
                          <a:pt x="90121" y="48248"/>
                          <a:pt x="84435" y="48248"/>
                        </a:cubicBezTo>
                        <a:lnTo>
                          <a:pt x="51695" y="48248"/>
                        </a:lnTo>
                        <a:cubicBezTo>
                          <a:pt x="48938" y="48248"/>
                          <a:pt x="46698" y="46008"/>
                          <a:pt x="46525" y="43251"/>
                        </a:cubicBezTo>
                        <a:cubicBezTo>
                          <a:pt x="46698" y="40149"/>
                          <a:pt x="51695" y="33946"/>
                          <a:pt x="51695" y="10339"/>
                        </a:cubicBezTo>
                        <a:cubicBezTo>
                          <a:pt x="51695" y="4652"/>
                          <a:pt x="47042" y="0"/>
                          <a:pt x="41356" y="0"/>
                        </a:cubicBezTo>
                        <a:cubicBezTo>
                          <a:pt x="35669" y="0"/>
                          <a:pt x="31017" y="4652"/>
                          <a:pt x="31017" y="10339"/>
                        </a:cubicBezTo>
                        <a:cubicBezTo>
                          <a:pt x="31017" y="36531"/>
                          <a:pt x="517" y="51350"/>
                          <a:pt x="0" y="51694"/>
                        </a:cubicBezTo>
                        <a:lnTo>
                          <a:pt x="0" y="106835"/>
                        </a:lnTo>
                        <a:cubicBezTo>
                          <a:pt x="12234" y="106835"/>
                          <a:pt x="13096" y="120620"/>
                          <a:pt x="36186" y="120620"/>
                        </a:cubicBezTo>
                        <a:cubicBezTo>
                          <a:pt x="43940" y="120620"/>
                          <a:pt x="67203" y="120620"/>
                          <a:pt x="67203" y="120620"/>
                        </a:cubicBezTo>
                        <a:cubicBezTo>
                          <a:pt x="72890" y="120620"/>
                          <a:pt x="77542" y="115968"/>
                          <a:pt x="77542" y="110281"/>
                        </a:cubicBezTo>
                        <a:cubicBezTo>
                          <a:pt x="77542" y="107524"/>
                          <a:pt x="76508" y="105112"/>
                          <a:pt x="74785" y="103389"/>
                        </a:cubicBezTo>
                        <a:cubicBezTo>
                          <a:pt x="75130" y="103389"/>
                          <a:pt x="75474" y="103389"/>
                          <a:pt x="75819" y="103389"/>
                        </a:cubicBezTo>
                        <a:cubicBezTo>
                          <a:pt x="81505" y="103389"/>
                          <a:pt x="86158" y="98736"/>
                          <a:pt x="86158" y="93050"/>
                        </a:cubicBezTo>
                        <a:cubicBezTo>
                          <a:pt x="86158" y="90293"/>
                          <a:pt x="85124" y="87708"/>
                          <a:pt x="83228" y="85813"/>
                        </a:cubicBezTo>
                        <a:cubicBezTo>
                          <a:pt x="87881" y="84779"/>
                          <a:pt x="91327" y="80643"/>
                          <a:pt x="91327" y="75818"/>
                        </a:cubicBezTo>
                        <a:cubicBezTo>
                          <a:pt x="91327" y="72889"/>
                          <a:pt x="90121" y="70132"/>
                          <a:pt x="88053" y="68237"/>
                        </a:cubicBezTo>
                        <a:cubicBezTo>
                          <a:pt x="92017" y="66858"/>
                          <a:pt x="94774" y="63067"/>
                          <a:pt x="94774" y="58587"/>
                        </a:cubicBezTo>
                        <a:close/>
                      </a:path>
                    </a:pathLst>
                  </a:custGeom>
                  <a:solidFill>
                    <a:schemeClr val="bg1">
                      <a:lumMod val="50000"/>
                    </a:schemeClr>
                  </a:solidFill>
                  <a:ln w="1687" cap="flat">
                    <a:noFill/>
                    <a:prstDash val="solid"/>
                    <a:miter/>
                  </a:ln>
                </p:spPr>
                <p:txBody>
                  <a:bodyPr rtlCol="0" anchor="ctr"/>
                  <a:lstStyle/>
                  <a:p>
                    <a:endParaRPr lang="en-GB"/>
                  </a:p>
                </p:txBody>
              </p:sp>
              <p:sp>
                <p:nvSpPr>
                  <p:cNvPr id="145" name="Freeform: Shape 144">
                    <a:extLst>
                      <a:ext uri="{FF2B5EF4-FFF2-40B4-BE49-F238E27FC236}">
                        <a16:creationId xmlns:a16="http://schemas.microsoft.com/office/drawing/2014/main" id="{31D28000-3008-40F8-9CEC-43E2DF312501}"/>
                      </a:ext>
                    </a:extLst>
                  </p:cNvPr>
                  <p:cNvSpPr/>
                  <p:nvPr/>
                </p:nvSpPr>
                <p:spPr>
                  <a:xfrm>
                    <a:off x="4930042" y="4356941"/>
                    <a:ext cx="28499" cy="62999"/>
                  </a:xfrm>
                  <a:custGeom>
                    <a:avLst/>
                    <a:gdLst>
                      <a:gd name="connsiteX0" fmla="*/ 25847 w 32739"/>
                      <a:gd name="connsiteY0" fmla="*/ 0 h 72372"/>
                      <a:gd name="connsiteX1" fmla="*/ 0 w 32739"/>
                      <a:gd name="connsiteY1" fmla="*/ 0 h 72372"/>
                      <a:gd name="connsiteX2" fmla="*/ 0 w 32739"/>
                      <a:gd name="connsiteY2" fmla="*/ 72372 h 72372"/>
                      <a:gd name="connsiteX3" fmla="*/ 25847 w 32739"/>
                      <a:gd name="connsiteY3" fmla="*/ 72372 h 72372"/>
                      <a:gd name="connsiteX4" fmla="*/ 32740 w 32739"/>
                      <a:gd name="connsiteY4" fmla="*/ 65480 h 72372"/>
                      <a:gd name="connsiteX5" fmla="*/ 32740 w 32739"/>
                      <a:gd name="connsiteY5" fmla="*/ 6893 h 72372"/>
                      <a:gd name="connsiteX6" fmla="*/ 25847 w 32739"/>
                      <a:gd name="connsiteY6" fmla="*/ 0 h 723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2739" h="72372">
                        <a:moveTo>
                          <a:pt x="25847" y="0"/>
                        </a:moveTo>
                        <a:lnTo>
                          <a:pt x="0" y="0"/>
                        </a:lnTo>
                        <a:lnTo>
                          <a:pt x="0" y="72372"/>
                        </a:lnTo>
                        <a:lnTo>
                          <a:pt x="25847" y="72372"/>
                        </a:lnTo>
                        <a:cubicBezTo>
                          <a:pt x="29638" y="72372"/>
                          <a:pt x="32740" y="69270"/>
                          <a:pt x="32740" y="65480"/>
                        </a:cubicBezTo>
                        <a:lnTo>
                          <a:pt x="32740" y="6893"/>
                        </a:lnTo>
                        <a:cubicBezTo>
                          <a:pt x="32740" y="3102"/>
                          <a:pt x="29638" y="0"/>
                          <a:pt x="25847" y="0"/>
                        </a:cubicBezTo>
                        <a:close/>
                      </a:path>
                    </a:pathLst>
                  </a:custGeom>
                  <a:solidFill>
                    <a:schemeClr val="bg1">
                      <a:lumMod val="50000"/>
                    </a:schemeClr>
                  </a:solidFill>
                  <a:ln w="1687" cap="flat">
                    <a:noFill/>
                    <a:prstDash val="solid"/>
                    <a:miter/>
                  </a:ln>
                </p:spPr>
                <p:txBody>
                  <a:bodyPr rtlCol="0" anchor="ctr"/>
                  <a:lstStyle/>
                  <a:p>
                    <a:endParaRPr lang="en-GB"/>
                  </a:p>
                </p:txBody>
              </p:sp>
            </p:grpSp>
          </p:grpSp>
          <p:grpSp>
            <p:nvGrpSpPr>
              <p:cNvPr id="151" name="Group 150">
                <a:extLst>
                  <a:ext uri="{FF2B5EF4-FFF2-40B4-BE49-F238E27FC236}">
                    <a16:creationId xmlns:a16="http://schemas.microsoft.com/office/drawing/2014/main" id="{8A4B4CB4-8C02-4535-9F27-D7D123735C1A}"/>
                  </a:ext>
                </a:extLst>
              </p:cNvPr>
              <p:cNvGrpSpPr/>
              <p:nvPr/>
            </p:nvGrpSpPr>
            <p:grpSpPr>
              <a:xfrm>
                <a:off x="6524051" y="4309167"/>
                <a:ext cx="483938" cy="144000"/>
                <a:chOff x="6434051" y="4309167"/>
                <a:chExt cx="483938" cy="144000"/>
              </a:xfrm>
            </p:grpSpPr>
            <p:sp>
              <p:nvSpPr>
                <p:cNvPr id="102" name="Rectangle 101">
                  <a:extLst>
                    <a:ext uri="{FF2B5EF4-FFF2-40B4-BE49-F238E27FC236}">
                      <a16:creationId xmlns:a16="http://schemas.microsoft.com/office/drawing/2014/main" id="{6827B019-8B5C-470F-BEA0-16526DFB4352}"/>
                    </a:ext>
                  </a:extLst>
                </p:cNvPr>
                <p:cNvSpPr/>
                <p:nvPr/>
              </p:nvSpPr>
              <p:spPr>
                <a:xfrm>
                  <a:off x="6545050" y="4309167"/>
                  <a:ext cx="372939" cy="144000"/>
                </a:xfrm>
                <a:prstGeom prst="rect">
                  <a:avLst/>
                </a:prstGeom>
              </p:spPr>
              <p:txBody>
                <a:bodyPr wrap="none" lIns="36000" tIns="36000" rIns="36000" bIns="36000" anchor="ctr" anchorCtr="0">
                  <a:noAutofit/>
                </a:bodyPr>
                <a:lstStyle/>
                <a:p>
                  <a:pPr algn="r"/>
                  <a:r>
                    <a:rPr lang="en-GB" sz="700">
                      <a:solidFill>
                        <a:schemeClr val="tx1">
                          <a:lumMod val="60000"/>
                          <a:lumOff val="40000"/>
                        </a:schemeClr>
                      </a:solidFill>
                      <a:latin typeface="Arial" panose="020B0604020202020204" pitchFamily="34" charset="0"/>
                      <a:cs typeface="Arial" panose="020B0604020202020204" pitchFamily="34" charset="0"/>
                    </a:rPr>
                    <a:t>Share</a:t>
                  </a:r>
                </a:p>
              </p:txBody>
            </p:sp>
            <p:grpSp>
              <p:nvGrpSpPr>
                <p:cNvPr id="148" name="Group 147">
                  <a:extLst>
                    <a:ext uri="{FF2B5EF4-FFF2-40B4-BE49-F238E27FC236}">
                      <a16:creationId xmlns:a16="http://schemas.microsoft.com/office/drawing/2014/main" id="{59C6F609-D192-448E-91F3-59F4BA02CC9F}"/>
                    </a:ext>
                  </a:extLst>
                </p:cNvPr>
                <p:cNvGrpSpPr/>
                <p:nvPr/>
              </p:nvGrpSpPr>
              <p:grpSpPr>
                <a:xfrm>
                  <a:off x="6434051" y="4316685"/>
                  <a:ext cx="127799" cy="117000"/>
                  <a:chOff x="6256519" y="4313442"/>
                  <a:chExt cx="127799" cy="117000"/>
                </a:xfrm>
              </p:grpSpPr>
              <p:sp>
                <p:nvSpPr>
                  <p:cNvPr id="142" name="Freeform: Shape 141">
                    <a:extLst>
                      <a:ext uri="{FF2B5EF4-FFF2-40B4-BE49-F238E27FC236}">
                        <a16:creationId xmlns:a16="http://schemas.microsoft.com/office/drawing/2014/main" id="{3A3AF155-4B96-467C-AE13-8FFFD34C73C8}"/>
                      </a:ext>
                    </a:extLst>
                  </p:cNvPr>
                  <p:cNvSpPr/>
                  <p:nvPr/>
                </p:nvSpPr>
                <p:spPr>
                  <a:xfrm>
                    <a:off x="6256519" y="4319442"/>
                    <a:ext cx="110999" cy="111000"/>
                  </a:xfrm>
                  <a:custGeom>
                    <a:avLst/>
                    <a:gdLst>
                      <a:gd name="connsiteX0" fmla="*/ 117174 w 127512"/>
                      <a:gd name="connsiteY0" fmla="*/ 73234 h 127513"/>
                      <a:gd name="connsiteX1" fmla="*/ 117174 w 127512"/>
                      <a:gd name="connsiteY1" fmla="*/ 117175 h 127513"/>
                      <a:gd name="connsiteX2" fmla="*/ 10339 w 127512"/>
                      <a:gd name="connsiteY2" fmla="*/ 117175 h 127513"/>
                      <a:gd name="connsiteX3" fmla="*/ 10339 w 127512"/>
                      <a:gd name="connsiteY3" fmla="*/ 10339 h 127513"/>
                      <a:gd name="connsiteX4" fmla="*/ 87191 w 127512"/>
                      <a:gd name="connsiteY4" fmla="*/ 10339 h 127513"/>
                      <a:gd name="connsiteX5" fmla="*/ 87191 w 127512"/>
                      <a:gd name="connsiteY5" fmla="*/ 0 h 127513"/>
                      <a:gd name="connsiteX6" fmla="*/ 0 w 127512"/>
                      <a:gd name="connsiteY6" fmla="*/ 0 h 127513"/>
                      <a:gd name="connsiteX7" fmla="*/ 0 w 127512"/>
                      <a:gd name="connsiteY7" fmla="*/ 127514 h 127513"/>
                      <a:gd name="connsiteX8" fmla="*/ 127513 w 127512"/>
                      <a:gd name="connsiteY8" fmla="*/ 126997 h 127513"/>
                      <a:gd name="connsiteX9" fmla="*/ 127513 w 127512"/>
                      <a:gd name="connsiteY9" fmla="*/ 64446 h 1275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512" h="127513">
                        <a:moveTo>
                          <a:pt x="117174" y="73234"/>
                        </a:moveTo>
                        <a:lnTo>
                          <a:pt x="117174" y="117175"/>
                        </a:lnTo>
                        <a:lnTo>
                          <a:pt x="10339" y="117175"/>
                        </a:lnTo>
                        <a:lnTo>
                          <a:pt x="10339" y="10339"/>
                        </a:lnTo>
                        <a:lnTo>
                          <a:pt x="87191" y="10339"/>
                        </a:lnTo>
                        <a:lnTo>
                          <a:pt x="87191" y="0"/>
                        </a:lnTo>
                        <a:lnTo>
                          <a:pt x="0" y="0"/>
                        </a:lnTo>
                        <a:lnTo>
                          <a:pt x="0" y="127514"/>
                        </a:lnTo>
                        <a:lnTo>
                          <a:pt x="127513" y="126997"/>
                        </a:lnTo>
                        <a:lnTo>
                          <a:pt x="127513" y="64446"/>
                        </a:lnTo>
                        <a:close/>
                      </a:path>
                    </a:pathLst>
                  </a:custGeom>
                  <a:solidFill>
                    <a:schemeClr val="bg1">
                      <a:lumMod val="50000"/>
                    </a:schemeClr>
                  </a:solidFill>
                  <a:ln w="1687" cap="flat">
                    <a:noFill/>
                    <a:prstDash val="solid"/>
                    <a:miter/>
                  </a:ln>
                </p:spPr>
                <p:txBody>
                  <a:bodyPr rtlCol="0" anchor="ctr"/>
                  <a:lstStyle/>
                  <a:p>
                    <a:endParaRPr lang="en-GB"/>
                  </a:p>
                </p:txBody>
              </p:sp>
              <p:sp>
                <p:nvSpPr>
                  <p:cNvPr id="147" name="Freeform: Shape 146">
                    <a:extLst>
                      <a:ext uri="{FF2B5EF4-FFF2-40B4-BE49-F238E27FC236}">
                        <a16:creationId xmlns:a16="http://schemas.microsoft.com/office/drawing/2014/main" id="{20A3D9C9-5F05-4BBC-927C-9A56B4F9BCCF}"/>
                      </a:ext>
                    </a:extLst>
                  </p:cNvPr>
                  <p:cNvSpPr/>
                  <p:nvPr/>
                </p:nvSpPr>
                <p:spPr>
                  <a:xfrm>
                    <a:off x="6274819" y="4313442"/>
                    <a:ext cx="109499" cy="88500"/>
                  </a:xfrm>
                  <a:custGeom>
                    <a:avLst/>
                    <a:gdLst>
                      <a:gd name="connsiteX0" fmla="*/ 125790 w 125789"/>
                      <a:gd name="connsiteY0" fmla="*/ 41356 h 101666"/>
                      <a:gd name="connsiteX1" fmla="*/ 76508 w 125789"/>
                      <a:gd name="connsiteY1" fmla="*/ 0 h 101666"/>
                      <a:gd name="connsiteX2" fmla="*/ 76508 w 125789"/>
                      <a:gd name="connsiteY2" fmla="*/ 24124 h 101666"/>
                      <a:gd name="connsiteX3" fmla="*/ 0 w 125789"/>
                      <a:gd name="connsiteY3" fmla="*/ 101666 h 101666"/>
                      <a:gd name="connsiteX4" fmla="*/ 76508 w 125789"/>
                      <a:gd name="connsiteY4" fmla="*/ 60310 h 101666"/>
                      <a:gd name="connsiteX5" fmla="*/ 76508 w 125789"/>
                      <a:gd name="connsiteY5" fmla="*/ 82712 h 101666"/>
                      <a:gd name="connsiteX6" fmla="*/ 125790 w 125789"/>
                      <a:gd name="connsiteY6" fmla="*/ 41356 h 101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5789" h="101666">
                        <a:moveTo>
                          <a:pt x="125790" y="41356"/>
                        </a:moveTo>
                        <a:lnTo>
                          <a:pt x="76508" y="0"/>
                        </a:lnTo>
                        <a:lnTo>
                          <a:pt x="76508" y="24124"/>
                        </a:lnTo>
                        <a:cubicBezTo>
                          <a:pt x="1034" y="24813"/>
                          <a:pt x="0" y="101666"/>
                          <a:pt x="0" y="101666"/>
                        </a:cubicBezTo>
                        <a:cubicBezTo>
                          <a:pt x="0" y="101666"/>
                          <a:pt x="16025" y="60827"/>
                          <a:pt x="76508" y="60310"/>
                        </a:cubicBezTo>
                        <a:lnTo>
                          <a:pt x="76508" y="82712"/>
                        </a:lnTo>
                        <a:lnTo>
                          <a:pt x="125790" y="41356"/>
                        </a:lnTo>
                        <a:close/>
                      </a:path>
                    </a:pathLst>
                  </a:custGeom>
                  <a:solidFill>
                    <a:schemeClr val="bg1">
                      <a:lumMod val="50000"/>
                    </a:schemeClr>
                  </a:solidFill>
                  <a:ln w="1687" cap="flat">
                    <a:noFill/>
                    <a:prstDash val="solid"/>
                    <a:miter/>
                  </a:ln>
                </p:spPr>
                <p:txBody>
                  <a:bodyPr rtlCol="0" anchor="ctr"/>
                  <a:lstStyle/>
                  <a:p>
                    <a:endParaRPr lang="en-GB"/>
                  </a:p>
                </p:txBody>
              </p:sp>
            </p:grpSp>
          </p:grpSp>
        </p:grpSp>
        <p:cxnSp>
          <p:nvCxnSpPr>
            <p:cNvPr id="135" name="Straight Connector 134">
              <a:extLst>
                <a:ext uri="{FF2B5EF4-FFF2-40B4-BE49-F238E27FC236}">
                  <a16:creationId xmlns:a16="http://schemas.microsoft.com/office/drawing/2014/main" id="{FF7E271D-3260-4AE4-AA2F-E449A2FD11D6}"/>
                </a:ext>
              </a:extLst>
            </p:cNvPr>
            <p:cNvCxnSpPr>
              <a:cxnSpLocks/>
            </p:cNvCxnSpPr>
            <p:nvPr/>
          </p:nvCxnSpPr>
          <p:spPr>
            <a:xfrm>
              <a:off x="4836207" y="4227934"/>
              <a:ext cx="2281412" cy="0"/>
            </a:xfrm>
            <a:prstGeom prst="line">
              <a:avLst/>
            </a:prstGeom>
            <a:ln>
              <a:solidFill>
                <a:srgbClr val="D9D9D9"/>
              </a:solidFill>
            </a:ln>
          </p:spPr>
          <p:style>
            <a:lnRef idx="1">
              <a:schemeClr val="accent1"/>
            </a:lnRef>
            <a:fillRef idx="0">
              <a:schemeClr val="accent1"/>
            </a:fillRef>
            <a:effectRef idx="0">
              <a:schemeClr val="accent1"/>
            </a:effectRef>
            <a:fontRef idx="minor">
              <a:schemeClr val="tx1"/>
            </a:fontRef>
          </p:style>
        </p:cxnSp>
        <p:grpSp>
          <p:nvGrpSpPr>
            <p:cNvPr id="152" name="Group 151">
              <a:extLst>
                <a:ext uri="{FF2B5EF4-FFF2-40B4-BE49-F238E27FC236}">
                  <a16:creationId xmlns:a16="http://schemas.microsoft.com/office/drawing/2014/main" id="{FB33CE1A-FBE3-41D9-946C-9F41C65DC347}"/>
                </a:ext>
              </a:extLst>
            </p:cNvPr>
            <p:cNvGrpSpPr/>
            <p:nvPr/>
          </p:nvGrpSpPr>
          <p:grpSpPr>
            <a:xfrm>
              <a:off x="4913623" y="4011926"/>
              <a:ext cx="2159523" cy="144000"/>
              <a:chOff x="4913623" y="4011926"/>
              <a:chExt cx="2159523" cy="144000"/>
            </a:xfrm>
          </p:grpSpPr>
          <p:sp>
            <p:nvSpPr>
              <p:cNvPr id="110" name="Rectangle 109">
                <a:extLst>
                  <a:ext uri="{FF2B5EF4-FFF2-40B4-BE49-F238E27FC236}">
                    <a16:creationId xmlns:a16="http://schemas.microsoft.com/office/drawing/2014/main" id="{A864AFB3-1821-4E58-8BDB-1B4DA75F5DBE}"/>
                  </a:ext>
                </a:extLst>
              </p:cNvPr>
              <p:cNvSpPr/>
              <p:nvPr/>
            </p:nvSpPr>
            <p:spPr>
              <a:xfrm>
                <a:off x="5412608" y="4011926"/>
                <a:ext cx="252000" cy="144000"/>
              </a:xfrm>
              <a:prstGeom prst="rect">
                <a:avLst/>
              </a:prstGeom>
            </p:spPr>
            <p:txBody>
              <a:bodyPr wrap="none" lIns="36000" tIns="36000" rIns="36000" bIns="36000" anchor="ctr" anchorCtr="0">
                <a:noAutofit/>
              </a:bodyPr>
              <a:lstStyle/>
              <a:p>
                <a:pPr algn="r"/>
                <a:r>
                  <a:rPr lang="en-GB" sz="700">
                    <a:solidFill>
                      <a:schemeClr val="tx1">
                        <a:lumMod val="60000"/>
                        <a:lumOff val="40000"/>
                      </a:schemeClr>
                    </a:solidFill>
                    <a:latin typeface="Arial" panose="020B0604020202020204" pitchFamily="34" charset="0"/>
                    <a:cs typeface="Arial" panose="020B0604020202020204" pitchFamily="34" charset="0"/>
                  </a:rPr>
                  <a:t>72</a:t>
                </a:r>
              </a:p>
            </p:txBody>
          </p:sp>
          <p:sp>
            <p:nvSpPr>
              <p:cNvPr id="111" name="Rectangle 110">
                <a:extLst>
                  <a:ext uri="{FF2B5EF4-FFF2-40B4-BE49-F238E27FC236}">
                    <a16:creationId xmlns:a16="http://schemas.microsoft.com/office/drawing/2014/main" id="{17044D36-6B72-47D3-8AEB-F04360138A71}"/>
                  </a:ext>
                </a:extLst>
              </p:cNvPr>
              <p:cNvSpPr/>
              <p:nvPr/>
            </p:nvSpPr>
            <p:spPr>
              <a:xfrm>
                <a:off x="6218425" y="4011926"/>
                <a:ext cx="854721" cy="144000"/>
              </a:xfrm>
              <a:prstGeom prst="rect">
                <a:avLst/>
              </a:prstGeom>
            </p:spPr>
            <p:txBody>
              <a:bodyPr wrap="none" lIns="72000" tIns="72000" rIns="72000" bIns="72000" anchor="ctr" anchorCtr="0">
                <a:noAutofit/>
              </a:bodyPr>
              <a:lstStyle/>
              <a:p>
                <a:pPr algn="r"/>
                <a:r>
                  <a:rPr lang="en-GB" sz="700">
                    <a:solidFill>
                      <a:schemeClr val="tx1">
                        <a:lumMod val="60000"/>
                        <a:lumOff val="40000"/>
                      </a:schemeClr>
                    </a:solidFill>
                    <a:latin typeface="Arial" panose="020B0604020202020204" pitchFamily="34" charset="0"/>
                    <a:cs typeface="Arial" panose="020B0604020202020204" pitchFamily="34" charset="0"/>
                  </a:rPr>
                  <a:t> 16 Comments</a:t>
                </a:r>
              </a:p>
            </p:txBody>
          </p:sp>
          <p:grpSp>
            <p:nvGrpSpPr>
              <p:cNvPr id="107" name="Group 106">
                <a:extLst>
                  <a:ext uri="{FF2B5EF4-FFF2-40B4-BE49-F238E27FC236}">
                    <a16:creationId xmlns:a16="http://schemas.microsoft.com/office/drawing/2014/main" id="{BA19FC20-4B69-40FE-BE0A-756BAA7B7F28}"/>
                  </a:ext>
                </a:extLst>
              </p:cNvPr>
              <p:cNvGrpSpPr>
                <a:grpSpLocks noChangeAspect="1"/>
              </p:cNvGrpSpPr>
              <p:nvPr/>
            </p:nvGrpSpPr>
            <p:grpSpPr>
              <a:xfrm>
                <a:off x="4913623" y="4011926"/>
                <a:ext cx="144000" cy="144000"/>
                <a:chOff x="4760485" y="4896725"/>
                <a:chExt cx="294451" cy="294451"/>
              </a:xfrm>
            </p:grpSpPr>
            <p:sp>
              <p:nvSpPr>
                <p:cNvPr id="108" name="Oval 107">
                  <a:extLst>
                    <a:ext uri="{FF2B5EF4-FFF2-40B4-BE49-F238E27FC236}">
                      <a16:creationId xmlns:a16="http://schemas.microsoft.com/office/drawing/2014/main" id="{85C106D5-9B22-4492-ACCA-78C5A676ACF6}"/>
                    </a:ext>
                  </a:extLst>
                </p:cNvPr>
                <p:cNvSpPr/>
                <p:nvPr/>
              </p:nvSpPr>
              <p:spPr>
                <a:xfrm>
                  <a:off x="4760485" y="4896725"/>
                  <a:ext cx="294451" cy="294451"/>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9" name="Graphic 108" descr="Thumbs up sign">
                  <a:extLst>
                    <a:ext uri="{FF2B5EF4-FFF2-40B4-BE49-F238E27FC236}">
                      <a16:creationId xmlns:a16="http://schemas.microsoft.com/office/drawing/2014/main" id="{F6C42969-3E85-4984-BE29-5FA604B72715}"/>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817710" y="4953950"/>
                  <a:ext cx="180000" cy="180000"/>
                </a:xfrm>
                <a:prstGeom prst="rect">
                  <a:avLst/>
                </a:prstGeom>
              </p:spPr>
            </p:pic>
          </p:grpSp>
          <p:grpSp>
            <p:nvGrpSpPr>
              <p:cNvPr id="112" name="Group 111">
                <a:extLst>
                  <a:ext uri="{FF2B5EF4-FFF2-40B4-BE49-F238E27FC236}">
                    <a16:creationId xmlns:a16="http://schemas.microsoft.com/office/drawing/2014/main" id="{391BF552-A5F8-4271-9F3B-A1057FA2BC8A}"/>
                  </a:ext>
                </a:extLst>
              </p:cNvPr>
              <p:cNvGrpSpPr>
                <a:grpSpLocks noChangeAspect="1"/>
              </p:cNvGrpSpPr>
              <p:nvPr/>
            </p:nvGrpSpPr>
            <p:grpSpPr>
              <a:xfrm>
                <a:off x="5094093" y="4011926"/>
                <a:ext cx="144000" cy="144000"/>
                <a:chOff x="4760485" y="4896725"/>
                <a:chExt cx="294451" cy="294451"/>
              </a:xfrm>
            </p:grpSpPr>
            <p:sp>
              <p:nvSpPr>
                <p:cNvPr id="113" name="Oval 112">
                  <a:extLst>
                    <a:ext uri="{FF2B5EF4-FFF2-40B4-BE49-F238E27FC236}">
                      <a16:creationId xmlns:a16="http://schemas.microsoft.com/office/drawing/2014/main" id="{432D387F-6A2D-46AF-AF34-5E4470DB2D58}"/>
                    </a:ext>
                  </a:extLst>
                </p:cNvPr>
                <p:cNvSpPr/>
                <p:nvPr/>
              </p:nvSpPr>
              <p:spPr>
                <a:xfrm>
                  <a:off x="4760485" y="4896725"/>
                  <a:ext cx="294451" cy="294451"/>
                </a:xfrm>
                <a:prstGeom prst="ellipse">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4" name="Graphic 113" descr="Heart">
                  <a:extLst>
                    <a:ext uri="{FF2B5EF4-FFF2-40B4-BE49-F238E27FC236}">
                      <a16:creationId xmlns:a16="http://schemas.microsoft.com/office/drawing/2014/main" id="{E7F3D6C4-536B-4A62-9B6B-092053668869}"/>
                    </a:ext>
                  </a:extLst>
                </p:cNvPr>
                <p:cNvPicPr>
                  <a:picLocks noChangeAspect="1"/>
                </p:cNvPicPr>
                <p:nvPr/>
              </p:nvPicPr>
              <p:blipFill>
                <a:blip r:embed="rId5">
                  <a:extLst>
                    <a:ext uri="{96DAC541-7B7A-43D3-8B79-37D633B846F1}">
                      <asvg:svgBlip xmlns:asvg="http://schemas.microsoft.com/office/drawing/2016/SVG/main" r:embed="rId6"/>
                    </a:ext>
                  </a:extLst>
                </a:blip>
                <a:srcRect/>
                <a:stretch/>
              </p:blipFill>
              <p:spPr>
                <a:xfrm>
                  <a:off x="4817709" y="4953949"/>
                  <a:ext cx="180000" cy="180000"/>
                </a:xfrm>
                <a:prstGeom prst="rect">
                  <a:avLst/>
                </a:prstGeom>
              </p:spPr>
            </p:pic>
          </p:grpSp>
          <p:grpSp>
            <p:nvGrpSpPr>
              <p:cNvPr id="115" name="Group 114">
                <a:extLst>
                  <a:ext uri="{FF2B5EF4-FFF2-40B4-BE49-F238E27FC236}">
                    <a16:creationId xmlns:a16="http://schemas.microsoft.com/office/drawing/2014/main" id="{7620E327-8D53-4F41-A5E0-6842358D06C4}"/>
                  </a:ext>
                </a:extLst>
              </p:cNvPr>
              <p:cNvGrpSpPr>
                <a:grpSpLocks noChangeAspect="1"/>
              </p:cNvGrpSpPr>
              <p:nvPr/>
            </p:nvGrpSpPr>
            <p:grpSpPr>
              <a:xfrm>
                <a:off x="5274562" y="4011926"/>
                <a:ext cx="144000" cy="144000"/>
                <a:chOff x="4760485" y="4896725"/>
                <a:chExt cx="294451" cy="294451"/>
              </a:xfrm>
            </p:grpSpPr>
            <p:sp>
              <p:nvSpPr>
                <p:cNvPr id="116" name="Oval 115">
                  <a:extLst>
                    <a:ext uri="{FF2B5EF4-FFF2-40B4-BE49-F238E27FC236}">
                      <a16:creationId xmlns:a16="http://schemas.microsoft.com/office/drawing/2014/main" id="{072FFFE7-BFE5-4DE4-86BE-E986EB7E56B1}"/>
                    </a:ext>
                  </a:extLst>
                </p:cNvPr>
                <p:cNvSpPr/>
                <p:nvPr/>
              </p:nvSpPr>
              <p:spPr>
                <a:xfrm>
                  <a:off x="4760485" y="4896725"/>
                  <a:ext cx="294451" cy="294451"/>
                </a:xfrm>
                <a:prstGeom prst="ellipse">
                  <a:avLst/>
                </a:prstGeom>
                <a:solidFill>
                  <a:srgbClr val="00B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7" name="Graphic 116" descr="Clapping hands">
                  <a:extLst>
                    <a:ext uri="{FF2B5EF4-FFF2-40B4-BE49-F238E27FC236}">
                      <a16:creationId xmlns:a16="http://schemas.microsoft.com/office/drawing/2014/main" id="{55F3B7B4-6254-4279-9B33-FB0940CF409B}"/>
                    </a:ext>
                  </a:extLst>
                </p:cNvPr>
                <p:cNvPicPr>
                  <a:picLocks noChangeAspect="1"/>
                </p:cNvPicPr>
                <p:nvPr/>
              </p:nvPicPr>
              <p:blipFill>
                <a:blip r:embed="rId7">
                  <a:extLst>
                    <a:ext uri="{96DAC541-7B7A-43D3-8B79-37D633B846F1}">
                      <asvg:svgBlip xmlns:asvg="http://schemas.microsoft.com/office/drawing/2016/SVG/main" r:embed="rId8"/>
                    </a:ext>
                  </a:extLst>
                </a:blip>
                <a:srcRect/>
                <a:stretch/>
              </p:blipFill>
              <p:spPr>
                <a:xfrm>
                  <a:off x="4817709" y="4953949"/>
                  <a:ext cx="180000" cy="180000"/>
                </a:xfrm>
                <a:prstGeom prst="rect">
                  <a:avLst/>
                </a:prstGeom>
              </p:spPr>
            </p:pic>
          </p:grpSp>
        </p:grpSp>
        <p:cxnSp>
          <p:nvCxnSpPr>
            <p:cNvPr id="134" name="Straight Connector 133">
              <a:extLst>
                <a:ext uri="{FF2B5EF4-FFF2-40B4-BE49-F238E27FC236}">
                  <a16:creationId xmlns:a16="http://schemas.microsoft.com/office/drawing/2014/main" id="{E753C9EA-2B62-4F73-A6BC-E1D2B7383721}"/>
                </a:ext>
              </a:extLst>
            </p:cNvPr>
            <p:cNvCxnSpPr>
              <a:cxnSpLocks/>
            </p:cNvCxnSpPr>
            <p:nvPr/>
          </p:nvCxnSpPr>
          <p:spPr>
            <a:xfrm>
              <a:off x="4836207" y="3939902"/>
              <a:ext cx="2281412" cy="0"/>
            </a:xfrm>
            <a:prstGeom prst="line">
              <a:avLst/>
            </a:prstGeom>
            <a:ln>
              <a:solidFill>
                <a:srgbClr val="D9D9D9"/>
              </a:solidFill>
            </a:ln>
          </p:spPr>
          <p:style>
            <a:lnRef idx="1">
              <a:schemeClr val="accent1"/>
            </a:lnRef>
            <a:fillRef idx="0">
              <a:schemeClr val="accent1"/>
            </a:fillRef>
            <a:effectRef idx="0">
              <a:schemeClr val="accent1"/>
            </a:effectRef>
            <a:fontRef idx="minor">
              <a:schemeClr val="tx1"/>
            </a:fontRef>
          </p:style>
        </p:cxnSp>
      </p:grpSp>
      <p:sp>
        <p:nvSpPr>
          <p:cNvPr id="106" name="Main body">
            <a:extLst>
              <a:ext uri="{FF2B5EF4-FFF2-40B4-BE49-F238E27FC236}">
                <a16:creationId xmlns:a16="http://schemas.microsoft.com/office/drawing/2014/main" id="{C656EE0F-243E-4361-8532-4A6B0B6C3FC4}"/>
              </a:ext>
            </a:extLst>
          </p:cNvPr>
          <p:cNvSpPr/>
          <p:nvPr/>
        </p:nvSpPr>
        <p:spPr>
          <a:xfrm>
            <a:off x="5011397" y="1996405"/>
            <a:ext cx="2063852" cy="1770657"/>
          </a:xfrm>
          <a:prstGeom prst="rect">
            <a:avLst/>
          </a:prstGeom>
        </p:spPr>
        <p:txBody>
          <a:bodyPr wrap="square" lIns="108000" tIns="72000" rIns="180000" bIns="72000" anchor="t">
            <a:noAutofit/>
          </a:bodyPr>
          <a:lstStyle/>
          <a:p>
            <a:r>
              <a:rPr lang="en-GB" sz="800">
                <a:solidFill>
                  <a:srgbClr val="D9DADB">
                    <a:lumMod val="50000"/>
                  </a:srgbClr>
                </a:solidFill>
                <a:latin typeface="Arial" panose="020B0604020202020204" pitchFamily="34" charset="0"/>
                <a:cs typeface="Arial" panose="020B0604020202020204" pitchFamily="34" charset="0"/>
              </a:rPr>
              <a:t>Hey, all is good with us thanks for asking. Nice to be able to spend some time together but missing the extended family. How are you doing? I hope all is well with you and the family and that you are staying safe. Please let me know if you need anything and I hope you know I’m always here if you need a chat, Facetime, Skype, or a phone whatever works best for you.</a:t>
            </a:r>
          </a:p>
          <a:p>
            <a:endParaRPr lang="en-GB" sz="800">
              <a:solidFill>
                <a:srgbClr val="D9DADB">
                  <a:lumMod val="50000"/>
                </a:srgbClr>
              </a:solidFill>
              <a:latin typeface="Arial" panose="020B0604020202020204" pitchFamily="34" charset="0"/>
              <a:cs typeface="Arial" panose="020B0604020202020204" pitchFamily="34" charset="0"/>
            </a:endParaRPr>
          </a:p>
          <a:p>
            <a:r>
              <a:rPr lang="en-GB" sz="800">
                <a:solidFill>
                  <a:srgbClr val="D9DADB">
                    <a:lumMod val="50000"/>
                  </a:srgbClr>
                </a:solidFill>
                <a:latin typeface="Arial" panose="020B0604020202020204" pitchFamily="34" charset="0"/>
                <a:cs typeface="Arial" panose="020B0604020202020204" pitchFamily="34" charset="0"/>
              </a:rPr>
              <a:t>Take care speak soon.</a:t>
            </a:r>
          </a:p>
        </p:txBody>
      </p:sp>
      <p:sp>
        <p:nvSpPr>
          <p:cNvPr id="120" name="Rectangle 119">
            <a:extLst>
              <a:ext uri="{FF2B5EF4-FFF2-40B4-BE49-F238E27FC236}">
                <a16:creationId xmlns:a16="http://schemas.microsoft.com/office/drawing/2014/main" id="{61809B3F-528A-42A7-BC94-66F149D69545}"/>
              </a:ext>
            </a:extLst>
          </p:cNvPr>
          <p:cNvSpPr/>
          <p:nvPr/>
        </p:nvSpPr>
        <p:spPr>
          <a:xfrm>
            <a:off x="5353390" y="1683720"/>
            <a:ext cx="1623828" cy="317516"/>
          </a:xfrm>
          <a:prstGeom prst="rect">
            <a:avLst/>
          </a:prstGeom>
        </p:spPr>
        <p:txBody>
          <a:bodyPr wrap="square" lIns="72000" tIns="72000" rIns="72000" bIns="72000" anchor="ctr">
            <a:noAutofit/>
          </a:bodyPr>
          <a:lstStyle/>
          <a:p>
            <a:r>
              <a:rPr lang="en-GB" sz="800" b="1">
                <a:solidFill>
                  <a:srgbClr val="D9DADB">
                    <a:lumMod val="50000"/>
                  </a:srgbClr>
                </a:solidFill>
                <a:latin typeface="Arial" panose="020B0604020202020204" pitchFamily="34" charset="0"/>
                <a:cs typeface="Arial" panose="020B0604020202020204" pitchFamily="34" charset="0"/>
              </a:rPr>
              <a:t>Lisa – 1</a:t>
            </a:r>
            <a:r>
              <a:rPr lang="en-GB" sz="800" b="1" baseline="30000">
                <a:solidFill>
                  <a:srgbClr val="D9DADB">
                    <a:lumMod val="50000"/>
                  </a:srgbClr>
                </a:solidFill>
                <a:latin typeface="Arial" panose="020B0604020202020204" pitchFamily="34" charset="0"/>
                <a:cs typeface="Arial" panose="020B0604020202020204" pitchFamily="34" charset="0"/>
              </a:rPr>
              <a:t>st</a:t>
            </a:r>
            <a:endParaRPr lang="en-GB" sz="800" b="1">
              <a:solidFill>
                <a:srgbClr val="D9DADB">
                  <a:lumMod val="50000"/>
                </a:srgbClr>
              </a:solidFill>
              <a:latin typeface="Arial" panose="020B0604020202020204" pitchFamily="34" charset="0"/>
              <a:cs typeface="Arial" panose="020B0604020202020204" pitchFamily="34" charset="0"/>
            </a:endParaRPr>
          </a:p>
          <a:p>
            <a:r>
              <a:rPr lang="en-GB" sz="800">
                <a:solidFill>
                  <a:srgbClr val="D9DADB">
                    <a:lumMod val="50000"/>
                  </a:srgbClr>
                </a:solidFill>
                <a:latin typeface="Arial" panose="020B0604020202020204" pitchFamily="34" charset="0"/>
                <a:cs typeface="Arial" panose="020B0604020202020204" pitchFamily="34" charset="0"/>
              </a:rPr>
              <a:t>Care Assistant</a:t>
            </a:r>
          </a:p>
        </p:txBody>
      </p:sp>
      <p:cxnSp>
        <p:nvCxnSpPr>
          <p:cNvPr id="93" name="Straight Connector 92">
            <a:extLst>
              <a:ext uri="{FF2B5EF4-FFF2-40B4-BE49-F238E27FC236}">
                <a16:creationId xmlns:a16="http://schemas.microsoft.com/office/drawing/2014/main" id="{0C1F998F-33AC-47AF-A547-1C83C4826C39}"/>
              </a:ext>
            </a:extLst>
          </p:cNvPr>
          <p:cNvCxnSpPr>
            <a:cxnSpLocks/>
          </p:cNvCxnSpPr>
          <p:nvPr/>
        </p:nvCxnSpPr>
        <p:spPr>
          <a:xfrm>
            <a:off x="4998932" y="1619689"/>
            <a:ext cx="2012178" cy="0"/>
          </a:xfrm>
          <a:prstGeom prst="line">
            <a:avLst/>
          </a:prstGeom>
          <a:ln>
            <a:solidFill>
              <a:srgbClr val="D9D9D9"/>
            </a:solidFill>
          </a:ln>
        </p:spPr>
        <p:style>
          <a:lnRef idx="1">
            <a:schemeClr val="accent1"/>
          </a:lnRef>
          <a:fillRef idx="0">
            <a:schemeClr val="accent1"/>
          </a:fillRef>
          <a:effectRef idx="0">
            <a:schemeClr val="accent1"/>
          </a:effectRef>
          <a:fontRef idx="minor">
            <a:schemeClr val="tx1"/>
          </a:fontRef>
        </p:style>
      </p:cxnSp>
      <p:sp>
        <p:nvSpPr>
          <p:cNvPr id="92" name="Rectangle 91">
            <a:extLst>
              <a:ext uri="{FF2B5EF4-FFF2-40B4-BE49-F238E27FC236}">
                <a16:creationId xmlns:a16="http://schemas.microsoft.com/office/drawing/2014/main" id="{F0B0999B-32A2-41FD-963A-5E3ED2443270}"/>
              </a:ext>
            </a:extLst>
          </p:cNvPr>
          <p:cNvSpPr/>
          <p:nvPr/>
        </p:nvSpPr>
        <p:spPr>
          <a:xfrm>
            <a:off x="5353390" y="1247768"/>
            <a:ext cx="1623828" cy="317516"/>
          </a:xfrm>
          <a:prstGeom prst="rect">
            <a:avLst/>
          </a:prstGeom>
        </p:spPr>
        <p:txBody>
          <a:bodyPr wrap="square" lIns="72000" tIns="72000" rIns="72000" bIns="72000" anchor="ctr">
            <a:noAutofit/>
          </a:bodyPr>
          <a:lstStyle/>
          <a:p>
            <a:r>
              <a:rPr lang="en-GB" sz="800" b="1" err="1">
                <a:solidFill>
                  <a:srgbClr val="D9DADB">
                    <a:lumMod val="50000"/>
                  </a:srgbClr>
                </a:solidFill>
                <a:latin typeface="Arial" panose="020B0604020202020204" pitchFamily="34" charset="0"/>
                <a:cs typeface="Arial" panose="020B0604020202020204" pitchFamily="34" charset="0"/>
              </a:rPr>
              <a:t>Sukhi</a:t>
            </a:r>
            <a:r>
              <a:rPr lang="en-GB" sz="800" b="1">
                <a:solidFill>
                  <a:srgbClr val="D9DADB">
                    <a:lumMod val="50000"/>
                  </a:srgbClr>
                </a:solidFill>
                <a:latin typeface="Arial" panose="020B0604020202020204" pitchFamily="34" charset="0"/>
                <a:cs typeface="Arial" panose="020B0604020202020204" pitchFamily="34" charset="0"/>
              </a:rPr>
              <a:t> – 1</a:t>
            </a:r>
            <a:r>
              <a:rPr lang="en-GB" sz="800" b="1" baseline="30000">
                <a:solidFill>
                  <a:srgbClr val="D9DADB">
                    <a:lumMod val="50000"/>
                  </a:srgbClr>
                </a:solidFill>
                <a:latin typeface="Arial" panose="020B0604020202020204" pitchFamily="34" charset="0"/>
                <a:cs typeface="Arial" panose="020B0604020202020204" pitchFamily="34" charset="0"/>
              </a:rPr>
              <a:t>st</a:t>
            </a:r>
            <a:endParaRPr lang="en-GB" sz="800" b="1">
              <a:solidFill>
                <a:srgbClr val="D9DADB">
                  <a:lumMod val="50000"/>
                </a:srgbClr>
              </a:solidFill>
              <a:latin typeface="Arial" panose="020B0604020202020204" pitchFamily="34" charset="0"/>
              <a:cs typeface="Arial" panose="020B0604020202020204" pitchFamily="34" charset="0"/>
            </a:endParaRPr>
          </a:p>
          <a:p>
            <a:r>
              <a:rPr lang="en-GB" sz="800">
                <a:solidFill>
                  <a:srgbClr val="D9DADB">
                    <a:lumMod val="50000"/>
                  </a:srgbClr>
                </a:solidFill>
                <a:latin typeface="Arial" panose="020B0604020202020204" pitchFamily="34" charset="0"/>
                <a:cs typeface="Arial" panose="020B0604020202020204" pitchFamily="34" charset="0"/>
              </a:rPr>
              <a:t>Business Development Manager</a:t>
            </a:r>
            <a:endParaRPr lang="en-GB" sz="800">
              <a:latin typeface="Arial" panose="020B0604020202020204" pitchFamily="34" charset="0"/>
              <a:cs typeface="Arial" panose="020B0604020202020204" pitchFamily="34" charset="0"/>
            </a:endParaRPr>
          </a:p>
        </p:txBody>
      </p:sp>
      <p:sp>
        <p:nvSpPr>
          <p:cNvPr id="86" name="Grey Box">
            <a:extLst>
              <a:ext uri="{FF2B5EF4-FFF2-40B4-BE49-F238E27FC236}">
                <a16:creationId xmlns:a16="http://schemas.microsoft.com/office/drawing/2014/main" id="{C73005BC-A580-45E8-B84A-9E744EEDA5B1}"/>
              </a:ext>
            </a:extLst>
          </p:cNvPr>
          <p:cNvSpPr/>
          <p:nvPr/>
        </p:nvSpPr>
        <p:spPr>
          <a:xfrm>
            <a:off x="4975336" y="955858"/>
            <a:ext cx="2063852" cy="222261"/>
          </a:xfrm>
          <a:prstGeom prst="roundRect">
            <a:avLst>
              <a:gd name="adj" fmla="val 0"/>
            </a:avLst>
          </a:prstGeom>
          <a:solidFill>
            <a:schemeClr val="bg1">
              <a:lumMod val="85000"/>
            </a:schemeClr>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200">
              <a:solidFill>
                <a:schemeClr val="bg2">
                  <a:lumMod val="50000"/>
                </a:schemeClr>
              </a:solidFill>
            </a:endParaRPr>
          </a:p>
        </p:txBody>
      </p:sp>
      <p:sp>
        <p:nvSpPr>
          <p:cNvPr id="87" name="White box">
            <a:extLst>
              <a:ext uri="{FF2B5EF4-FFF2-40B4-BE49-F238E27FC236}">
                <a16:creationId xmlns:a16="http://schemas.microsoft.com/office/drawing/2014/main" id="{2FED8C9F-A805-4CC1-B635-0CFB1B8845A9}"/>
              </a:ext>
            </a:extLst>
          </p:cNvPr>
          <p:cNvSpPr/>
          <p:nvPr/>
        </p:nvSpPr>
        <p:spPr>
          <a:xfrm>
            <a:off x="5039345" y="987609"/>
            <a:ext cx="1746336" cy="158758"/>
          </a:xfrm>
          <a:prstGeom prst="roundRect">
            <a:avLst>
              <a:gd name="adj" fmla="val 0"/>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200">
              <a:solidFill>
                <a:schemeClr val="bg2">
                  <a:lumMod val="50000"/>
                </a:schemeClr>
              </a:solidFill>
            </a:endParaRPr>
          </a:p>
        </p:txBody>
      </p:sp>
      <p:pic>
        <p:nvPicPr>
          <p:cNvPr id="89" name="Pencil" descr="Pencil">
            <a:extLst>
              <a:ext uri="{FF2B5EF4-FFF2-40B4-BE49-F238E27FC236}">
                <a16:creationId xmlns:a16="http://schemas.microsoft.com/office/drawing/2014/main" id="{371C981A-E5DD-43F2-A1E8-2FE28C499172}"/>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5087416" y="1022536"/>
            <a:ext cx="88904" cy="88904"/>
          </a:xfrm>
          <a:prstGeom prst="rect">
            <a:avLst/>
          </a:prstGeom>
        </p:spPr>
      </p:pic>
      <p:sp>
        <p:nvSpPr>
          <p:cNvPr id="88" name="Write a post">
            <a:extLst>
              <a:ext uri="{FF2B5EF4-FFF2-40B4-BE49-F238E27FC236}">
                <a16:creationId xmlns:a16="http://schemas.microsoft.com/office/drawing/2014/main" id="{8CE2A4A4-B373-476A-995D-B2B0A125AFA8}"/>
              </a:ext>
            </a:extLst>
          </p:cNvPr>
          <p:cNvSpPr/>
          <p:nvPr/>
        </p:nvSpPr>
        <p:spPr>
          <a:xfrm>
            <a:off x="5210809" y="1001200"/>
            <a:ext cx="649962" cy="131577"/>
          </a:xfrm>
          <a:prstGeom prst="rect">
            <a:avLst/>
          </a:prstGeom>
        </p:spPr>
        <p:txBody>
          <a:bodyPr wrap="none" lIns="72000" tIns="72000" rIns="72000" bIns="72000" anchor="ctr" anchorCtr="0">
            <a:noAutofit/>
          </a:bodyPr>
          <a:lstStyle/>
          <a:p>
            <a:r>
              <a:rPr lang="en-GB" sz="800" b="1">
                <a:solidFill>
                  <a:srgbClr val="D9DADB">
                    <a:lumMod val="50000"/>
                  </a:srgbClr>
                </a:solidFill>
                <a:latin typeface="Arial" panose="020B0604020202020204" pitchFamily="34" charset="0"/>
                <a:cs typeface="Arial" panose="020B0604020202020204" pitchFamily="34" charset="0"/>
              </a:rPr>
              <a:t>Write a post</a:t>
            </a:r>
            <a:endParaRPr lang="en-GB" sz="1050" b="1">
              <a:latin typeface="Arial" panose="020B0604020202020204" pitchFamily="34" charset="0"/>
              <a:cs typeface="Arial" panose="020B0604020202020204" pitchFamily="34" charset="0"/>
            </a:endParaRPr>
          </a:p>
        </p:txBody>
      </p:sp>
      <p:pic>
        <p:nvPicPr>
          <p:cNvPr id="90" name="Cam" descr="Camera">
            <a:extLst>
              <a:ext uri="{FF2B5EF4-FFF2-40B4-BE49-F238E27FC236}">
                <a16:creationId xmlns:a16="http://schemas.microsoft.com/office/drawing/2014/main" id="{E8C7153D-C795-48C3-8C78-E1EF36E72F3E}"/>
              </a:ext>
            </a:extLst>
          </p:cNvPr>
          <p:cNvPicPr preferRelativeResize="0">
            <a:picLocks/>
          </p:cNvPicPr>
          <p:nvPr/>
        </p:nvPicPr>
        <p:blipFill>
          <a:blip r:embed="rId11">
            <a:extLst>
              <a:ext uri="{96DAC541-7B7A-43D3-8B79-37D633B846F1}">
                <asvg:svgBlip xmlns:asvg="http://schemas.microsoft.com/office/drawing/2016/SVG/main" r:embed="rId12"/>
              </a:ext>
            </a:extLst>
          </a:blip>
          <a:stretch>
            <a:fillRect/>
          </a:stretch>
        </p:blipFill>
        <p:spPr>
          <a:xfrm>
            <a:off x="6835038" y="995148"/>
            <a:ext cx="158758" cy="143682"/>
          </a:xfrm>
          <a:prstGeom prst="rect">
            <a:avLst/>
          </a:prstGeom>
        </p:spPr>
      </p:pic>
      <p:sp>
        <p:nvSpPr>
          <p:cNvPr id="76" name="Blue box">
            <a:extLst>
              <a:ext uri="{FF2B5EF4-FFF2-40B4-BE49-F238E27FC236}">
                <a16:creationId xmlns:a16="http://schemas.microsoft.com/office/drawing/2014/main" id="{9ADDD770-627F-474D-AAC5-DBEA0D7CC041}"/>
              </a:ext>
            </a:extLst>
          </p:cNvPr>
          <p:cNvSpPr>
            <a:spLocks noChangeAspect="1"/>
          </p:cNvSpPr>
          <p:nvPr/>
        </p:nvSpPr>
        <p:spPr>
          <a:xfrm>
            <a:off x="4975336" y="378005"/>
            <a:ext cx="2063852" cy="578300"/>
          </a:xfrm>
          <a:prstGeom prst="round2SameRect">
            <a:avLst>
              <a:gd name="adj1" fmla="val 12046"/>
              <a:gd name="adj2" fmla="val 0"/>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5" name="Find box">
            <a:extLst>
              <a:ext uri="{FF2B5EF4-FFF2-40B4-BE49-F238E27FC236}">
                <a16:creationId xmlns:a16="http://schemas.microsoft.com/office/drawing/2014/main" id="{2022BCF6-1BD8-47A8-98AF-4612EDCEC6BA}"/>
              </a:ext>
            </a:extLst>
          </p:cNvPr>
          <p:cNvSpPr/>
          <p:nvPr/>
        </p:nvSpPr>
        <p:spPr>
          <a:xfrm>
            <a:off x="5465926" y="672889"/>
            <a:ext cx="1428820" cy="190509"/>
          </a:xfrm>
          <a:prstGeom prst="roundRect">
            <a:avLst/>
          </a:prstGeom>
          <a:solidFill>
            <a:srgbClr val="D9D9D9"/>
          </a:solidFill>
          <a:ln w="6350">
            <a:solidFill>
              <a:srgbClr val="7F7F7F"/>
            </a:solidFill>
          </a:ln>
        </p:spPr>
        <p:style>
          <a:lnRef idx="2">
            <a:schemeClr val="accent1">
              <a:shade val="50000"/>
            </a:schemeClr>
          </a:lnRef>
          <a:fillRef idx="1">
            <a:schemeClr val="accent1"/>
          </a:fillRef>
          <a:effectRef idx="0">
            <a:schemeClr val="accent1"/>
          </a:effectRef>
          <a:fontRef idx="minor">
            <a:schemeClr val="lt1"/>
          </a:fontRef>
        </p:style>
        <p:txBody>
          <a:bodyPr lIns="216000" tIns="72000" rIns="36000" bIns="72000" rtlCol="0" anchor="ctr"/>
          <a:lstStyle/>
          <a:p>
            <a:pPr algn="ctr"/>
            <a:r>
              <a:rPr lang="en-GB" sz="800" b="1">
                <a:solidFill>
                  <a:schemeClr val="bg2">
                    <a:lumMod val="50000"/>
                  </a:schemeClr>
                </a:solidFill>
                <a:latin typeface="Arial" panose="020B0604020202020204" pitchFamily="34" charset="0"/>
                <a:cs typeface="Arial" panose="020B0604020202020204" pitchFamily="34" charset="0"/>
              </a:rPr>
              <a:t>Find People, jobs and…</a:t>
            </a:r>
          </a:p>
        </p:txBody>
      </p:sp>
      <p:sp>
        <p:nvSpPr>
          <p:cNvPr id="125" name="Mag" descr="Magnifying glass">
            <a:extLst>
              <a:ext uri="{FF2B5EF4-FFF2-40B4-BE49-F238E27FC236}">
                <a16:creationId xmlns:a16="http://schemas.microsoft.com/office/drawing/2014/main" id="{87779558-07CE-4E32-BA0C-3EA315FB1FCD}"/>
              </a:ext>
            </a:extLst>
          </p:cNvPr>
          <p:cNvSpPr/>
          <p:nvPr/>
        </p:nvSpPr>
        <p:spPr>
          <a:xfrm>
            <a:off x="5507311" y="704640"/>
            <a:ext cx="127006" cy="127006"/>
          </a:xfrm>
          <a:custGeom>
            <a:avLst/>
            <a:gdLst>
              <a:gd name="connsiteX0" fmla="*/ 121798 w 125025"/>
              <a:gd name="connsiteY0" fmla="*/ 106119 h 125125"/>
              <a:gd name="connsiteX1" fmla="*/ 102000 w 125025"/>
              <a:gd name="connsiteY1" fmla="*/ 86321 h 125125"/>
              <a:gd name="connsiteX2" fmla="*/ 92180 w 125025"/>
              <a:gd name="connsiteY2" fmla="*/ 83311 h 125125"/>
              <a:gd name="connsiteX3" fmla="*/ 85211 w 125025"/>
              <a:gd name="connsiteY3" fmla="*/ 76342 h 125125"/>
              <a:gd name="connsiteX4" fmla="*/ 95031 w 125025"/>
              <a:gd name="connsiteY4" fmla="*/ 47516 h 125125"/>
              <a:gd name="connsiteX5" fmla="*/ 47516 w 125025"/>
              <a:gd name="connsiteY5" fmla="*/ 0 h 125125"/>
              <a:gd name="connsiteX6" fmla="*/ 0 w 125025"/>
              <a:gd name="connsiteY6" fmla="*/ 47516 h 125125"/>
              <a:gd name="connsiteX7" fmla="*/ 47516 w 125025"/>
              <a:gd name="connsiteY7" fmla="*/ 95032 h 125125"/>
              <a:gd name="connsiteX8" fmla="*/ 76342 w 125025"/>
              <a:gd name="connsiteY8" fmla="*/ 85212 h 125125"/>
              <a:gd name="connsiteX9" fmla="*/ 83311 w 125025"/>
              <a:gd name="connsiteY9" fmla="*/ 92181 h 125125"/>
              <a:gd name="connsiteX10" fmla="*/ 86320 w 125025"/>
              <a:gd name="connsiteY10" fmla="*/ 102001 h 125125"/>
              <a:gd name="connsiteX11" fmla="*/ 106118 w 125025"/>
              <a:gd name="connsiteY11" fmla="*/ 121799 h 125125"/>
              <a:gd name="connsiteX12" fmla="*/ 114038 w 125025"/>
              <a:gd name="connsiteY12" fmla="*/ 125125 h 125125"/>
              <a:gd name="connsiteX13" fmla="*/ 121957 w 125025"/>
              <a:gd name="connsiteY13" fmla="*/ 121799 h 125125"/>
              <a:gd name="connsiteX14" fmla="*/ 121798 w 125025"/>
              <a:gd name="connsiteY14" fmla="*/ 106119 h 125125"/>
              <a:gd name="connsiteX15" fmla="*/ 47357 w 125025"/>
              <a:gd name="connsiteY15" fmla="*/ 85370 h 125125"/>
              <a:gd name="connsiteX16" fmla="*/ 9345 w 125025"/>
              <a:gd name="connsiteY16" fmla="*/ 47358 h 125125"/>
              <a:gd name="connsiteX17" fmla="*/ 47357 w 125025"/>
              <a:gd name="connsiteY17" fmla="*/ 9345 h 125125"/>
              <a:gd name="connsiteX18" fmla="*/ 85370 w 125025"/>
              <a:gd name="connsiteY18" fmla="*/ 47358 h 125125"/>
              <a:gd name="connsiteX19" fmla="*/ 47357 w 125025"/>
              <a:gd name="connsiteY19" fmla="*/ 85370 h 125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5025" h="125125">
                <a:moveTo>
                  <a:pt x="121798" y="106119"/>
                </a:moveTo>
                <a:lnTo>
                  <a:pt x="102000" y="86321"/>
                </a:lnTo>
                <a:cubicBezTo>
                  <a:pt x="99308" y="83628"/>
                  <a:pt x="95665" y="82678"/>
                  <a:pt x="92180" y="83311"/>
                </a:cubicBezTo>
                <a:lnTo>
                  <a:pt x="85211" y="76342"/>
                </a:lnTo>
                <a:cubicBezTo>
                  <a:pt x="91388" y="68423"/>
                  <a:pt x="95031" y="58286"/>
                  <a:pt x="95031" y="47516"/>
                </a:cubicBezTo>
                <a:cubicBezTo>
                  <a:pt x="95031" y="21382"/>
                  <a:pt x="73649" y="0"/>
                  <a:pt x="47516" y="0"/>
                </a:cubicBezTo>
                <a:cubicBezTo>
                  <a:pt x="21382" y="0"/>
                  <a:pt x="0" y="21382"/>
                  <a:pt x="0" y="47516"/>
                </a:cubicBezTo>
                <a:cubicBezTo>
                  <a:pt x="0" y="73650"/>
                  <a:pt x="21382" y="95032"/>
                  <a:pt x="47516" y="95032"/>
                </a:cubicBezTo>
                <a:cubicBezTo>
                  <a:pt x="58286" y="95032"/>
                  <a:pt x="68264" y="91389"/>
                  <a:pt x="76342" y="85212"/>
                </a:cubicBezTo>
                <a:lnTo>
                  <a:pt x="83311" y="92181"/>
                </a:lnTo>
                <a:cubicBezTo>
                  <a:pt x="82677" y="95665"/>
                  <a:pt x="83628" y="99308"/>
                  <a:pt x="86320" y="102001"/>
                </a:cubicBezTo>
                <a:lnTo>
                  <a:pt x="106118" y="121799"/>
                </a:lnTo>
                <a:cubicBezTo>
                  <a:pt x="108336" y="124017"/>
                  <a:pt x="111187" y="125125"/>
                  <a:pt x="114038" y="125125"/>
                </a:cubicBezTo>
                <a:cubicBezTo>
                  <a:pt x="116888" y="125125"/>
                  <a:pt x="119739" y="124017"/>
                  <a:pt x="121957" y="121799"/>
                </a:cubicBezTo>
                <a:cubicBezTo>
                  <a:pt x="126075" y="117364"/>
                  <a:pt x="126075" y="110395"/>
                  <a:pt x="121798" y="106119"/>
                </a:cubicBezTo>
                <a:close/>
                <a:moveTo>
                  <a:pt x="47357" y="85370"/>
                </a:moveTo>
                <a:cubicBezTo>
                  <a:pt x="26450" y="85370"/>
                  <a:pt x="9345" y="68265"/>
                  <a:pt x="9345" y="47358"/>
                </a:cubicBezTo>
                <a:cubicBezTo>
                  <a:pt x="9345" y="26451"/>
                  <a:pt x="26450" y="9345"/>
                  <a:pt x="47357" y="9345"/>
                </a:cubicBezTo>
                <a:cubicBezTo>
                  <a:pt x="68264" y="9345"/>
                  <a:pt x="85370" y="26451"/>
                  <a:pt x="85370" y="47358"/>
                </a:cubicBezTo>
                <a:cubicBezTo>
                  <a:pt x="85370" y="68265"/>
                  <a:pt x="68264" y="85370"/>
                  <a:pt x="47357" y="85370"/>
                </a:cubicBezTo>
                <a:close/>
              </a:path>
            </a:pathLst>
          </a:custGeom>
          <a:solidFill>
            <a:srgbClr val="7F7F7F"/>
          </a:solidFill>
          <a:ln w="1488" cap="flat">
            <a:noFill/>
            <a:prstDash val="solid"/>
            <a:miter/>
          </a:ln>
        </p:spPr>
        <p:txBody>
          <a:bodyPr rtlCol="0" anchor="ctr"/>
          <a:lstStyle/>
          <a:p>
            <a:endParaRPr lang="en-GB"/>
          </a:p>
        </p:txBody>
      </p:sp>
      <p:sp>
        <p:nvSpPr>
          <p:cNvPr id="156" name="Oval 155">
            <a:extLst>
              <a:ext uri="{FF2B5EF4-FFF2-40B4-BE49-F238E27FC236}">
                <a16:creationId xmlns:a16="http://schemas.microsoft.com/office/drawing/2014/main" id="{54315686-2930-45A8-ADF0-61C7F75FBE31}"/>
              </a:ext>
            </a:extLst>
          </p:cNvPr>
          <p:cNvSpPr/>
          <p:nvPr/>
        </p:nvSpPr>
        <p:spPr>
          <a:xfrm>
            <a:off x="5101571" y="677336"/>
            <a:ext cx="190509" cy="190509"/>
          </a:xfrm>
          <a:prstGeom prst="ellipse">
            <a:avLst/>
          </a:prstGeom>
          <a:solidFill>
            <a:schemeClr val="bg1"/>
          </a:solidFill>
          <a:ln>
            <a:solidFill>
              <a:srgbClr val="E2007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8" name="Oval 157">
            <a:extLst>
              <a:ext uri="{FF2B5EF4-FFF2-40B4-BE49-F238E27FC236}">
                <a16:creationId xmlns:a16="http://schemas.microsoft.com/office/drawing/2014/main" id="{ACB0F627-3162-4C1B-8632-B92389B3AD2C}"/>
              </a:ext>
            </a:extLst>
          </p:cNvPr>
          <p:cNvSpPr/>
          <p:nvPr/>
        </p:nvSpPr>
        <p:spPr>
          <a:xfrm>
            <a:off x="5090992" y="1350409"/>
            <a:ext cx="127006" cy="127006"/>
          </a:xfrm>
          <a:prstGeom prst="ellipse">
            <a:avLst/>
          </a:prstGeom>
          <a:solidFill>
            <a:schemeClr val="bg1"/>
          </a:solidFill>
          <a:ln>
            <a:solidFill>
              <a:srgbClr val="E2007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0" name="Oval 159">
            <a:extLst>
              <a:ext uri="{FF2B5EF4-FFF2-40B4-BE49-F238E27FC236}">
                <a16:creationId xmlns:a16="http://schemas.microsoft.com/office/drawing/2014/main" id="{67BD7341-CCEB-4767-BFDE-20DAB948DD4B}"/>
              </a:ext>
            </a:extLst>
          </p:cNvPr>
          <p:cNvSpPr/>
          <p:nvPr/>
        </p:nvSpPr>
        <p:spPr>
          <a:xfrm>
            <a:off x="5090992" y="1767785"/>
            <a:ext cx="127006" cy="127006"/>
          </a:xfrm>
          <a:prstGeom prst="ellipse">
            <a:avLst/>
          </a:prstGeom>
          <a:solidFill>
            <a:schemeClr val="bg1"/>
          </a:solidFill>
          <a:ln>
            <a:solidFill>
              <a:srgbClr val="EE7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23" name="Graphic 122">
            <a:extLst>
              <a:ext uri="{FF2B5EF4-FFF2-40B4-BE49-F238E27FC236}">
                <a16:creationId xmlns:a16="http://schemas.microsoft.com/office/drawing/2014/main" id="{C32DAD13-8F15-498D-9BA9-B90FBD8A2BD8}"/>
              </a:ext>
            </a:extLst>
          </p:cNvPr>
          <p:cNvPicPr>
            <a:picLocks noChangeAspect="1"/>
          </p:cNvPicPr>
          <p:nvPr/>
        </p:nvPicPr>
        <p:blipFill>
          <a:blip r:embed="rId13">
            <a:extLst>
              <a:ext uri="{96DAC541-7B7A-43D3-8B79-37D633B846F1}">
                <asvg:svgBlip xmlns:asvg="http://schemas.microsoft.com/office/drawing/2016/SVG/main" r:embed="rId14"/>
              </a:ext>
            </a:extLst>
          </a:blip>
          <a:stretch>
            <a:fillRect/>
          </a:stretch>
        </p:blipFill>
        <p:spPr>
          <a:xfrm>
            <a:off x="4860032" y="303498"/>
            <a:ext cx="2292297" cy="4536504"/>
          </a:xfrm>
          <a:prstGeom prst="rect">
            <a:avLst/>
          </a:prstGeom>
          <a:effectLst>
            <a:outerShdw blurRad="50800" dist="38100" dir="2700000" algn="tl" rotWithShape="0">
              <a:schemeClr val="tx1">
                <a:alpha val="20000"/>
              </a:schemeClr>
            </a:outerShdw>
          </a:effectLst>
        </p:spPr>
      </p:pic>
      <p:sp>
        <p:nvSpPr>
          <p:cNvPr id="164" name="Title 163">
            <a:extLst>
              <a:ext uri="{FF2B5EF4-FFF2-40B4-BE49-F238E27FC236}">
                <a16:creationId xmlns:a16="http://schemas.microsoft.com/office/drawing/2014/main" id="{F9C96B14-C73E-44AB-9FB2-BE3151B042B0}"/>
              </a:ext>
            </a:extLst>
          </p:cNvPr>
          <p:cNvSpPr>
            <a:spLocks noGrp="1"/>
          </p:cNvSpPr>
          <p:nvPr>
            <p:ph type="title"/>
          </p:nvPr>
        </p:nvSpPr>
        <p:spPr>
          <a:xfrm>
            <a:off x="503040" y="141479"/>
            <a:ext cx="4068960" cy="1300005"/>
          </a:xfrm>
        </p:spPr>
        <p:txBody>
          <a:bodyPr>
            <a:normAutofit/>
          </a:bodyPr>
          <a:lstStyle/>
          <a:p>
            <a:r>
              <a:rPr lang="en-GB"/>
              <a:t>Recognising </a:t>
            </a:r>
            <a:br>
              <a:rPr lang="en-GB"/>
            </a:br>
            <a:r>
              <a:rPr lang="en-GB"/>
              <a:t>Type</a:t>
            </a:r>
          </a:p>
        </p:txBody>
      </p:sp>
    </p:spTree>
    <p:extLst>
      <p:ext uri="{BB962C8B-B14F-4D97-AF65-F5344CB8AC3E}">
        <p14:creationId xmlns:p14="http://schemas.microsoft.com/office/powerpoint/2010/main" val="16412278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mph" presetSubtype="2" fill="hold" nodeType="clickEffect">
                                  <p:stCondLst>
                                    <p:cond delay="0"/>
                                  </p:stCondLst>
                                  <p:childTnLst>
                                    <p:animClr clrSpc="rgb" dir="cw">
                                      <p:cBhvr>
                                        <p:cTn id="6" dur="2000" fill="hold"/>
                                        <p:tgtEl>
                                          <p:spTgt spid="106"/>
                                        </p:tgtEl>
                                        <p:attrNameLst>
                                          <p:attrName>fillcolor</p:attrName>
                                        </p:attrNameLst>
                                      </p:cBhvr>
                                      <p:to>
                                        <a:srgbClr val="8AA512"/>
                                      </p:to>
                                    </p:animClr>
                                    <p:set>
                                      <p:cBhvr>
                                        <p:cTn id="7" dur="2000" fill="hold"/>
                                        <p:tgtEl>
                                          <p:spTgt spid="106"/>
                                        </p:tgtEl>
                                        <p:attrNameLst>
                                          <p:attrName>fill.type</p:attrName>
                                        </p:attrNameLst>
                                      </p:cBhvr>
                                      <p:to>
                                        <p:strVal val="solid"/>
                                      </p:to>
                                    </p:set>
                                    <p:set>
                                      <p:cBhvr>
                                        <p:cTn id="8" dur="2000" fill="hold"/>
                                        <p:tgtEl>
                                          <p:spTgt spid="106"/>
                                        </p:tgtEl>
                                        <p:attrNameLst>
                                          <p:attrName>fill.on</p:attrName>
                                        </p:attrNameLst>
                                      </p:cBhvr>
                                      <p:to>
                                        <p:strVal val="true"/>
                                      </p:to>
                                    </p:set>
                                  </p:childTnLst>
                                </p:cTn>
                              </p:par>
                              <p:par>
                                <p:cTn id="9" presetID="3" presetClass="emph" presetSubtype="2" fill="hold" nodeType="withEffect">
                                  <p:stCondLst>
                                    <p:cond delay="0"/>
                                  </p:stCondLst>
                                  <p:childTnLst>
                                    <p:animClr clrSpc="rgb" dir="cw">
                                      <p:cBhvr override="childStyle">
                                        <p:cTn id="10" dur="2000" fill="hold"/>
                                        <p:tgtEl>
                                          <p:spTgt spid="106">
                                            <p:txEl>
                                              <p:pRg st="0" end="0"/>
                                            </p:txEl>
                                          </p:spTgt>
                                        </p:tgtEl>
                                        <p:attrNameLst>
                                          <p:attrName>style.color</p:attrName>
                                        </p:attrNameLst>
                                      </p:cBhvr>
                                      <p:to>
                                        <a:srgbClr val="FFFFFF"/>
                                      </p:to>
                                    </p:animClr>
                                  </p:childTnLst>
                                </p:cTn>
                              </p:par>
                              <p:par>
                                <p:cTn id="11" presetID="3" presetClass="emph" presetSubtype="2" fill="hold" nodeType="withEffect">
                                  <p:stCondLst>
                                    <p:cond delay="0"/>
                                  </p:stCondLst>
                                  <p:childTnLst>
                                    <p:animClr clrSpc="rgb" dir="cw">
                                      <p:cBhvr override="childStyle">
                                        <p:cTn id="12" dur="2000" fill="hold"/>
                                        <p:tgtEl>
                                          <p:spTgt spid="106">
                                            <p:txEl>
                                              <p:pRg st="2" end="2"/>
                                            </p:txEl>
                                          </p:spTgt>
                                        </p:tgtEl>
                                        <p:attrNameLst>
                                          <p:attrName>style.color</p:attrName>
                                        </p:attrNameLst>
                                      </p:cBhvr>
                                      <p:to>
                                        <a:srgbClr val="FFFFFF"/>
                                      </p:to>
                                    </p:animClr>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Main body">
            <a:extLst>
              <a:ext uri="{FF2B5EF4-FFF2-40B4-BE49-F238E27FC236}">
                <a16:creationId xmlns:a16="http://schemas.microsoft.com/office/drawing/2014/main" id="{E2E430BF-BB4C-4011-B67A-08052371A410}"/>
              </a:ext>
            </a:extLst>
          </p:cNvPr>
          <p:cNvSpPr/>
          <p:nvPr/>
        </p:nvSpPr>
        <p:spPr>
          <a:xfrm>
            <a:off x="2411761" y="1347614"/>
            <a:ext cx="4320480" cy="2448272"/>
          </a:xfrm>
          <a:prstGeom prst="rect">
            <a:avLst/>
          </a:prstGeom>
          <a:solidFill>
            <a:schemeClr val="bg1"/>
          </a:solidFill>
          <a:effectLst>
            <a:outerShdw blurRad="50800" dist="38100" dir="2700000" algn="tl" rotWithShape="0">
              <a:schemeClr val="tx1">
                <a:alpha val="40000"/>
              </a:schemeClr>
            </a:outerShdw>
          </a:effectLst>
        </p:spPr>
        <p:txBody>
          <a:bodyPr wrap="square" lIns="108000" tIns="72000" rIns="180000" bIns="72000" anchor="t">
            <a:noAutofit/>
          </a:bodyPr>
          <a:lstStyle/>
          <a:p>
            <a:r>
              <a:rPr lang="en-GB" sz="1400">
                <a:solidFill>
                  <a:srgbClr val="D9DADB">
                    <a:lumMod val="50000"/>
                  </a:srgbClr>
                </a:solidFill>
                <a:latin typeface="Arial" panose="020B0604020202020204" pitchFamily="34" charset="0"/>
                <a:cs typeface="Arial" panose="020B0604020202020204" pitchFamily="34" charset="0"/>
              </a:rPr>
              <a:t>Hey, all is good with us thanks for asking. Nice to be able to spend some time together but missing the extended family. How are you doing? I hope all is well with you and the family and that you are staying safe. Please let me know if you need anything and I hope you know I’m always here if you need a chat, Facetime, Skype, or a phone whatever works best for you.</a:t>
            </a:r>
          </a:p>
          <a:p>
            <a:endParaRPr lang="en-GB" sz="1400">
              <a:solidFill>
                <a:srgbClr val="D9DADB">
                  <a:lumMod val="50000"/>
                </a:srgbClr>
              </a:solidFill>
              <a:latin typeface="Arial" panose="020B0604020202020204" pitchFamily="34" charset="0"/>
              <a:cs typeface="Arial" panose="020B0604020202020204" pitchFamily="34" charset="0"/>
            </a:endParaRPr>
          </a:p>
          <a:p>
            <a:r>
              <a:rPr lang="en-GB" sz="1400">
                <a:solidFill>
                  <a:srgbClr val="D9DADB">
                    <a:lumMod val="50000"/>
                  </a:srgbClr>
                </a:solidFill>
                <a:latin typeface="Arial" panose="020B0604020202020204" pitchFamily="34" charset="0"/>
                <a:cs typeface="Arial" panose="020B0604020202020204" pitchFamily="34" charset="0"/>
              </a:rPr>
              <a:t>Take care speak soon.</a:t>
            </a:r>
          </a:p>
        </p:txBody>
      </p:sp>
    </p:spTree>
    <p:extLst>
      <p:ext uri="{BB962C8B-B14F-4D97-AF65-F5344CB8AC3E}">
        <p14:creationId xmlns:p14="http://schemas.microsoft.com/office/powerpoint/2010/main" val="3601124865"/>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5173" name="Picture 8"/>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p:blipFill>
        <p:spPr bwMode="auto">
          <a:xfrm>
            <a:off x="1549369" y="2139702"/>
            <a:ext cx="6045262" cy="2016224"/>
          </a:xfrm>
          <a:prstGeom prst="rect">
            <a:avLst/>
          </a:prstGeom>
          <a:noFill/>
          <a:ln w="9525">
            <a:noFill/>
            <a:miter lim="800000"/>
            <a:headEnd/>
            <a:tailEnd/>
          </a:ln>
        </p:spPr>
      </p:pic>
      <p:sp>
        <p:nvSpPr>
          <p:cNvPr id="135170" name="Rectangle 3"/>
          <p:cNvSpPr>
            <a:spLocks noGrp="1" noChangeArrowheads="1"/>
          </p:cNvSpPr>
          <p:nvPr>
            <p:ph type="title"/>
          </p:nvPr>
        </p:nvSpPr>
        <p:spPr/>
        <p:txBody>
          <a:bodyPr/>
          <a:lstStyle/>
          <a:p>
            <a:r>
              <a:rPr lang="en-GB" dirty="0">
                <a:latin typeface="Arial"/>
                <a:cs typeface="Arial"/>
              </a:rPr>
              <a:t>Adapting and connecting</a:t>
            </a:r>
          </a:p>
        </p:txBody>
      </p:sp>
    </p:spTree>
    <p:extLst>
      <p:ext uri="{BB962C8B-B14F-4D97-AF65-F5344CB8AC3E}">
        <p14:creationId xmlns:p14="http://schemas.microsoft.com/office/powerpoint/2010/main" val="506358974"/>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3121487" y="1509772"/>
            <a:ext cx="2880320" cy="2880320"/>
          </a:xfrm>
          <a:prstGeom prst="rect">
            <a:avLst/>
          </a:prstGeom>
        </p:spPr>
      </p:pic>
      <p:sp>
        <p:nvSpPr>
          <p:cNvPr id="7" name="Text Box 6"/>
          <p:cNvSpPr txBox="1">
            <a:spLocks noChangeArrowheads="1"/>
          </p:cNvSpPr>
          <p:nvPr/>
        </p:nvSpPr>
        <p:spPr bwMode="auto">
          <a:xfrm>
            <a:off x="4572000" y="1293748"/>
            <a:ext cx="4059883" cy="1638043"/>
          </a:xfrm>
          <a:prstGeom prst="rect">
            <a:avLst/>
          </a:prstGeom>
          <a:noFill/>
          <a:ln w="9525">
            <a:noFill/>
            <a:miter lim="800000"/>
            <a:headEnd/>
            <a:tailEnd/>
          </a:ln>
        </p:spPr>
        <p:txBody>
          <a:bodyPr wrap="square" lIns="108000" tIns="72000" rIns="108000" bIns="72000" anchor="ctr" anchorCtr="0">
            <a:noAutofit/>
          </a:bodyPr>
          <a:lstStyle/>
          <a:p>
            <a:pPr algn="r" eaLnBrk="0" fontAlgn="base" hangingPunct="0">
              <a:spcAft>
                <a:spcPts val="600"/>
              </a:spcAft>
            </a:pPr>
            <a:r>
              <a:rPr lang="en-GB" sz="1700" b="1">
                <a:solidFill>
                  <a:srgbClr val="B73230"/>
                </a:solidFill>
                <a:latin typeface="Arial" panose="020B0604020202020204" pitchFamily="34" charset="0"/>
                <a:cs typeface="Arial" panose="020B0604020202020204" pitchFamily="34" charset="0"/>
              </a:rPr>
              <a:t>Fiery Red</a:t>
            </a:r>
          </a:p>
          <a:p>
            <a:pPr algn="r" eaLnBrk="0" fontAlgn="base" hangingPunct="0">
              <a:spcAft>
                <a:spcPts val="600"/>
              </a:spcAft>
            </a:pPr>
            <a:r>
              <a:rPr lang="en-GB" sz="1700">
                <a:latin typeface="Arial" pitchFamily="34" charset="0"/>
                <a:cs typeface="Arial" pitchFamily="34" charset="0"/>
              </a:rPr>
              <a:t>Be direct and to the point</a:t>
            </a:r>
          </a:p>
          <a:p>
            <a:pPr algn="r" eaLnBrk="0" fontAlgn="base" hangingPunct="0">
              <a:spcAft>
                <a:spcPts val="600"/>
              </a:spcAft>
            </a:pPr>
            <a:r>
              <a:rPr lang="en-GB" sz="1700">
                <a:latin typeface="Arial" pitchFamily="34" charset="0"/>
                <a:cs typeface="Arial" pitchFamily="34" charset="0"/>
              </a:rPr>
              <a:t>Do not hesitate or waffle</a:t>
            </a:r>
          </a:p>
        </p:txBody>
      </p:sp>
      <p:sp>
        <p:nvSpPr>
          <p:cNvPr id="8" name="Text Box 6"/>
          <p:cNvSpPr txBox="1">
            <a:spLocks noChangeArrowheads="1"/>
          </p:cNvSpPr>
          <p:nvPr/>
        </p:nvSpPr>
        <p:spPr bwMode="auto">
          <a:xfrm>
            <a:off x="4579056" y="2931790"/>
            <a:ext cx="4036173" cy="1638000"/>
          </a:xfrm>
          <a:prstGeom prst="rect">
            <a:avLst/>
          </a:prstGeom>
          <a:noFill/>
          <a:ln w="9525">
            <a:noFill/>
            <a:miter lim="800000"/>
            <a:headEnd/>
            <a:tailEnd/>
          </a:ln>
        </p:spPr>
        <p:txBody>
          <a:bodyPr wrap="square" lIns="108000" tIns="72000" rIns="108000" bIns="72000" anchor="ctr" anchorCtr="0">
            <a:noAutofit/>
          </a:bodyPr>
          <a:lstStyle/>
          <a:p>
            <a:pPr algn="r" eaLnBrk="0" fontAlgn="base" hangingPunct="0">
              <a:spcAft>
                <a:spcPts val="600"/>
              </a:spcAft>
            </a:pPr>
            <a:r>
              <a:rPr lang="en-GB" b="1">
                <a:solidFill>
                  <a:srgbClr val="FDC94F"/>
                </a:solidFill>
                <a:latin typeface="Arial" panose="020B0604020202020204" pitchFamily="34" charset="0"/>
                <a:cs typeface="Arial" panose="020B0604020202020204" pitchFamily="34" charset="0"/>
              </a:rPr>
              <a:t>Sunshine Yellow</a:t>
            </a:r>
          </a:p>
          <a:p>
            <a:pPr algn="r" eaLnBrk="0" fontAlgn="base" hangingPunct="0">
              <a:spcAft>
                <a:spcPts val="600"/>
              </a:spcAft>
            </a:pPr>
            <a:r>
              <a:rPr lang="en-GB">
                <a:latin typeface="Arial" pitchFamily="34" charset="0"/>
                <a:cs typeface="Arial" pitchFamily="34" charset="0"/>
              </a:rPr>
              <a:t>Do not impose a routine</a:t>
            </a:r>
          </a:p>
          <a:p>
            <a:pPr algn="r" eaLnBrk="0" fontAlgn="base" hangingPunct="0">
              <a:spcAft>
                <a:spcPts val="600"/>
              </a:spcAft>
            </a:pPr>
            <a:r>
              <a:rPr lang="en-GB">
                <a:latin typeface="Arial" pitchFamily="34" charset="0"/>
                <a:cs typeface="Arial" pitchFamily="34" charset="0"/>
              </a:rPr>
              <a:t>Be friendly and sociable</a:t>
            </a:r>
          </a:p>
        </p:txBody>
      </p:sp>
      <p:sp>
        <p:nvSpPr>
          <p:cNvPr id="9" name="Text Box 6"/>
          <p:cNvSpPr txBox="1">
            <a:spLocks noChangeArrowheads="1"/>
          </p:cNvSpPr>
          <p:nvPr/>
        </p:nvSpPr>
        <p:spPr bwMode="auto">
          <a:xfrm>
            <a:off x="402592" y="2931790"/>
            <a:ext cx="4176464" cy="1638000"/>
          </a:xfrm>
          <a:prstGeom prst="rect">
            <a:avLst/>
          </a:prstGeom>
          <a:noFill/>
          <a:ln w="9525">
            <a:noFill/>
            <a:miter lim="800000"/>
            <a:headEnd/>
            <a:tailEnd/>
          </a:ln>
        </p:spPr>
        <p:txBody>
          <a:bodyPr wrap="square" lIns="108000" tIns="72000" rIns="108000" bIns="72000" anchor="ctr" anchorCtr="0">
            <a:noAutofit/>
          </a:bodyPr>
          <a:lstStyle/>
          <a:p>
            <a:pPr eaLnBrk="0" fontAlgn="base" hangingPunct="0">
              <a:spcAft>
                <a:spcPts val="600"/>
              </a:spcAft>
            </a:pPr>
            <a:r>
              <a:rPr lang="en-GB" b="1">
                <a:solidFill>
                  <a:srgbClr val="8AA60F"/>
                </a:solidFill>
                <a:latin typeface="Arial" panose="020B0604020202020204" pitchFamily="34" charset="0"/>
                <a:cs typeface="Arial" panose="020B0604020202020204" pitchFamily="34" charset="0"/>
              </a:rPr>
              <a:t>Earth Green</a:t>
            </a:r>
          </a:p>
          <a:p>
            <a:pPr eaLnBrk="0" fontAlgn="base" hangingPunct="0">
              <a:spcAft>
                <a:spcPts val="600"/>
              </a:spcAft>
            </a:pPr>
            <a:r>
              <a:rPr lang="en-GB">
                <a:latin typeface="Arial" pitchFamily="34" charset="0"/>
                <a:cs typeface="Arial" pitchFamily="34" charset="0"/>
              </a:rPr>
              <a:t>Do not push for </a:t>
            </a:r>
            <a:br>
              <a:rPr lang="en-GB">
                <a:latin typeface="Arial" pitchFamily="34" charset="0"/>
                <a:cs typeface="Arial" pitchFamily="34" charset="0"/>
              </a:rPr>
            </a:br>
            <a:r>
              <a:rPr lang="en-GB">
                <a:latin typeface="Arial" pitchFamily="34" charset="0"/>
                <a:cs typeface="Arial" pitchFamily="34" charset="0"/>
              </a:rPr>
              <a:t>quick decisions</a:t>
            </a:r>
          </a:p>
          <a:p>
            <a:pPr eaLnBrk="0" fontAlgn="base" hangingPunct="0">
              <a:spcAft>
                <a:spcPts val="600"/>
              </a:spcAft>
            </a:pPr>
            <a:r>
              <a:rPr lang="en-GB">
                <a:latin typeface="Arial" pitchFamily="34" charset="0"/>
                <a:cs typeface="Arial" pitchFamily="34" charset="0"/>
              </a:rPr>
              <a:t>Be patient and supportive</a:t>
            </a:r>
          </a:p>
        </p:txBody>
      </p:sp>
      <p:sp>
        <p:nvSpPr>
          <p:cNvPr id="10" name="Text Box 6"/>
          <p:cNvSpPr txBox="1">
            <a:spLocks noChangeArrowheads="1"/>
          </p:cNvSpPr>
          <p:nvPr/>
        </p:nvSpPr>
        <p:spPr bwMode="auto">
          <a:xfrm>
            <a:off x="402592" y="1293748"/>
            <a:ext cx="4169408" cy="1638043"/>
          </a:xfrm>
          <a:prstGeom prst="rect">
            <a:avLst/>
          </a:prstGeom>
          <a:noFill/>
          <a:ln w="9525">
            <a:noFill/>
            <a:miter lim="800000"/>
            <a:headEnd/>
            <a:tailEnd/>
          </a:ln>
        </p:spPr>
        <p:txBody>
          <a:bodyPr wrap="square" lIns="108000" tIns="72000" rIns="108000" bIns="72000" anchor="ctr" anchorCtr="0">
            <a:noAutofit/>
          </a:bodyPr>
          <a:lstStyle/>
          <a:p>
            <a:pPr eaLnBrk="0" fontAlgn="base" hangingPunct="0">
              <a:spcAft>
                <a:spcPts val="600"/>
              </a:spcAft>
            </a:pPr>
            <a:r>
              <a:rPr lang="en-GB" sz="1700" b="1">
                <a:solidFill>
                  <a:srgbClr val="0071BB"/>
                </a:solidFill>
                <a:latin typeface="Arial" pitchFamily="34" charset="0"/>
                <a:cs typeface="Arial" pitchFamily="34" charset="0"/>
              </a:rPr>
              <a:t>Cool Blue</a:t>
            </a:r>
          </a:p>
          <a:p>
            <a:pPr eaLnBrk="0" fontAlgn="base" hangingPunct="0">
              <a:spcAft>
                <a:spcPts val="600"/>
              </a:spcAft>
            </a:pPr>
            <a:r>
              <a:rPr lang="en-GB" sz="1700">
                <a:latin typeface="Arial" pitchFamily="34" charset="0"/>
                <a:cs typeface="Arial" pitchFamily="34" charset="0"/>
              </a:rPr>
              <a:t>Be well prepared </a:t>
            </a:r>
            <a:br>
              <a:rPr lang="en-GB" sz="1700">
                <a:latin typeface="Arial" pitchFamily="34" charset="0"/>
                <a:cs typeface="Arial" pitchFamily="34" charset="0"/>
              </a:rPr>
            </a:br>
            <a:r>
              <a:rPr lang="en-GB" sz="1700">
                <a:latin typeface="Arial" pitchFamily="34" charset="0"/>
                <a:cs typeface="Arial" pitchFamily="34" charset="0"/>
              </a:rPr>
              <a:t>and thorough</a:t>
            </a:r>
          </a:p>
          <a:p>
            <a:pPr eaLnBrk="0" fontAlgn="base" hangingPunct="0">
              <a:spcAft>
                <a:spcPts val="600"/>
              </a:spcAft>
            </a:pPr>
            <a:r>
              <a:rPr lang="en-GB" sz="1700">
                <a:latin typeface="Arial" pitchFamily="34" charset="0"/>
                <a:cs typeface="Arial" pitchFamily="34" charset="0"/>
              </a:rPr>
              <a:t>Do not be flippant on </a:t>
            </a:r>
            <a:br>
              <a:rPr lang="en-GB" sz="1700">
                <a:latin typeface="Arial" pitchFamily="34" charset="0"/>
                <a:cs typeface="Arial" pitchFamily="34" charset="0"/>
              </a:rPr>
            </a:br>
            <a:r>
              <a:rPr lang="en-GB" sz="1700">
                <a:latin typeface="Arial" pitchFamily="34" charset="0"/>
                <a:cs typeface="Arial" pitchFamily="34" charset="0"/>
              </a:rPr>
              <a:t>important issues</a:t>
            </a:r>
          </a:p>
        </p:txBody>
      </p:sp>
      <p:sp>
        <p:nvSpPr>
          <p:cNvPr id="2" name="Title 1">
            <a:extLst>
              <a:ext uri="{FF2B5EF4-FFF2-40B4-BE49-F238E27FC236}">
                <a16:creationId xmlns:a16="http://schemas.microsoft.com/office/drawing/2014/main" id="{856F4E32-8E6E-4C34-A0B4-E111D376FB95}"/>
              </a:ext>
            </a:extLst>
          </p:cNvPr>
          <p:cNvSpPr>
            <a:spLocks noGrp="1"/>
          </p:cNvSpPr>
          <p:nvPr>
            <p:ph type="title"/>
          </p:nvPr>
        </p:nvSpPr>
        <p:spPr/>
        <p:txBody>
          <a:bodyPr/>
          <a:lstStyle/>
          <a:p>
            <a:r>
              <a:rPr lang="en-GB"/>
              <a:t>Adapting and connecting</a:t>
            </a:r>
          </a:p>
        </p:txBody>
      </p:sp>
    </p:spTree>
    <p:extLst>
      <p:ext uri="{BB962C8B-B14F-4D97-AF65-F5344CB8AC3E}">
        <p14:creationId xmlns:p14="http://schemas.microsoft.com/office/powerpoint/2010/main" val="6645707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fade">
                                      <p:cBhvr>
                                        <p:cTn id="12" dur="500"/>
                                        <p:tgtEl>
                                          <p:spTgt spid="9"/>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fade">
                                      <p:cBhvr>
                                        <p:cTn id="22"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P spid="9" grpId="0"/>
      <p:bldP spid="10" grpId="0"/>
    </p:bldLst>
  </p:timing>
</p:sld>
</file>

<file path=ppt/slides/slide8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58BFC13D-D716-43B6-B62F-E5031FF217F8}"/>
              </a:ext>
            </a:extLst>
          </p:cNvPr>
          <p:cNvSpPr>
            <a:spLocks noGrp="1"/>
          </p:cNvSpPr>
          <p:nvPr>
            <p:ph idx="10"/>
          </p:nvPr>
        </p:nvSpPr>
        <p:spPr/>
        <p:txBody>
          <a:bodyPr>
            <a:normAutofit fontScale="77500" lnSpcReduction="20000"/>
          </a:bodyPr>
          <a:lstStyle/>
          <a:p>
            <a:pPr marL="0" indent="0">
              <a:buNone/>
            </a:pPr>
            <a:r>
              <a:rPr lang="en-US" b="1"/>
              <a:t>Scenario 1: </a:t>
            </a:r>
            <a:r>
              <a:rPr lang="en-US"/>
              <a:t>Let them know about a schedule change (change to a deadline) that impacts their work.</a:t>
            </a:r>
          </a:p>
          <a:p>
            <a:pPr marL="0" indent="0">
              <a:buNone/>
            </a:pPr>
            <a:r>
              <a:rPr lang="en-US">
                <a:solidFill>
                  <a:schemeClr val="tx2"/>
                </a:solidFill>
              </a:rPr>
              <a:t>Change roles.</a:t>
            </a:r>
          </a:p>
          <a:p>
            <a:pPr marL="0" indent="0">
              <a:buNone/>
            </a:pPr>
            <a:r>
              <a:rPr lang="en-US" b="1"/>
              <a:t>Scenario 2: </a:t>
            </a:r>
            <a:r>
              <a:rPr lang="en-US"/>
              <a:t>Provide feedback about a recent presentation you saw them give.</a:t>
            </a:r>
          </a:p>
          <a:p>
            <a:endParaRPr lang="en-US">
              <a:solidFill>
                <a:schemeClr val="bg2">
                  <a:lumMod val="10000"/>
                </a:schemeClr>
              </a:solidFill>
            </a:endParaRPr>
          </a:p>
          <a:p>
            <a:endParaRPr lang="en-GB"/>
          </a:p>
        </p:txBody>
      </p:sp>
      <p:sp>
        <p:nvSpPr>
          <p:cNvPr id="3" name="Title 2">
            <a:extLst>
              <a:ext uri="{FF2B5EF4-FFF2-40B4-BE49-F238E27FC236}">
                <a16:creationId xmlns:a16="http://schemas.microsoft.com/office/drawing/2014/main" id="{231980D6-C616-4DF8-9409-1B41629CA0FA}"/>
              </a:ext>
            </a:extLst>
          </p:cNvPr>
          <p:cNvSpPr>
            <a:spLocks noGrp="1"/>
          </p:cNvSpPr>
          <p:nvPr>
            <p:ph type="title"/>
          </p:nvPr>
        </p:nvSpPr>
        <p:spPr/>
        <p:txBody>
          <a:bodyPr/>
          <a:lstStyle/>
          <a:p>
            <a:r>
              <a:rPr lang="en-GB"/>
              <a:t>Match my style</a:t>
            </a:r>
          </a:p>
        </p:txBody>
      </p:sp>
      <p:pic>
        <p:nvPicPr>
          <p:cNvPr id="8" name="Picture 4">
            <a:extLst>
              <a:ext uri="{FF2B5EF4-FFF2-40B4-BE49-F238E27FC236}">
                <a16:creationId xmlns:a16="http://schemas.microsoft.com/office/drawing/2014/main" id="{33CF9F7D-135A-46B3-A384-1EBEB9A3C8E8}"/>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p:blipFill>
        <p:spPr bwMode="auto">
          <a:xfrm>
            <a:off x="5241225" y="2762008"/>
            <a:ext cx="1429923" cy="14299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pic>
        <p:nvPicPr>
          <p:cNvPr id="9" name="Picture 4">
            <a:extLst>
              <a:ext uri="{FF2B5EF4-FFF2-40B4-BE49-F238E27FC236}">
                <a16:creationId xmlns:a16="http://schemas.microsoft.com/office/drawing/2014/main" id="{D233B437-8379-4105-902D-D5643B277F7A}"/>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p:blipFill>
        <p:spPr bwMode="auto">
          <a:xfrm>
            <a:off x="6804248" y="1018627"/>
            <a:ext cx="1428800" cy="142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pic>
        <p:nvPicPr>
          <p:cNvPr id="10" name="Picture 2">
            <a:extLst>
              <a:ext uri="{FF2B5EF4-FFF2-40B4-BE49-F238E27FC236}">
                <a16:creationId xmlns:a16="http://schemas.microsoft.com/office/drawing/2014/main" id="{FA913B10-76FF-410B-BAA3-97BE21CD3C3F}"/>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p:blipFill>
        <p:spPr bwMode="auto">
          <a:xfrm>
            <a:off x="5241226" y="1018627"/>
            <a:ext cx="1429924" cy="14299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pic>
        <p:nvPicPr>
          <p:cNvPr id="11" name="Picture 4">
            <a:extLst>
              <a:ext uri="{FF2B5EF4-FFF2-40B4-BE49-F238E27FC236}">
                <a16:creationId xmlns:a16="http://schemas.microsoft.com/office/drawing/2014/main" id="{E92A920D-6412-4A5A-AA47-D9C2EA6452B6}"/>
              </a:ext>
            </a:extLst>
          </p:cNvPr>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p:blipFill>
        <p:spPr bwMode="auto">
          <a:xfrm>
            <a:off x="6803125" y="2756818"/>
            <a:ext cx="1429923" cy="14299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Tree>
    <p:extLst>
      <p:ext uri="{BB962C8B-B14F-4D97-AF65-F5344CB8AC3E}">
        <p14:creationId xmlns:p14="http://schemas.microsoft.com/office/powerpoint/2010/main" val="2931546214"/>
      </p:ext>
    </p:extLst>
  </p:cSld>
  <p:clrMapOvr>
    <a:masterClrMapping/>
  </p:clrMapOvr>
  <p:transition spd="slow"/>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FFE0186-5EA0-4F63-86C0-14208C9DE518}"/>
              </a:ext>
            </a:extLst>
          </p:cNvPr>
          <p:cNvSpPr>
            <a:spLocks noGrp="1"/>
          </p:cNvSpPr>
          <p:nvPr>
            <p:ph type="title"/>
          </p:nvPr>
        </p:nvSpPr>
        <p:spPr/>
        <p:txBody>
          <a:bodyPr/>
          <a:lstStyle/>
          <a:p>
            <a:r>
              <a:rPr lang="en-GB"/>
              <a:t>Personal development</a:t>
            </a:r>
          </a:p>
        </p:txBody>
      </p:sp>
      <p:sp>
        <p:nvSpPr>
          <p:cNvPr id="2" name="Content Placeholder 1">
            <a:extLst>
              <a:ext uri="{FF2B5EF4-FFF2-40B4-BE49-F238E27FC236}">
                <a16:creationId xmlns:a16="http://schemas.microsoft.com/office/drawing/2014/main" id="{26539954-DD69-4546-ACA6-79C3AEED1112}"/>
              </a:ext>
            </a:extLst>
          </p:cNvPr>
          <p:cNvSpPr>
            <a:spLocks noGrp="1"/>
          </p:cNvSpPr>
          <p:nvPr>
            <p:ph idx="10"/>
          </p:nvPr>
        </p:nvSpPr>
        <p:spPr>
          <a:xfrm>
            <a:off x="503040" y="1113588"/>
            <a:ext cx="4429000" cy="3402378"/>
          </a:xfrm>
        </p:spPr>
        <p:txBody>
          <a:bodyPr/>
          <a:lstStyle/>
          <a:p>
            <a:pPr marL="0" indent="0">
              <a:buNone/>
            </a:pPr>
            <a:r>
              <a:rPr lang="en-GB"/>
              <a:t>We are what we repeatedly do.</a:t>
            </a:r>
          </a:p>
          <a:p>
            <a:pPr marL="0" indent="0">
              <a:buNone/>
            </a:pPr>
            <a:r>
              <a:rPr lang="en-GB"/>
              <a:t>Excellence then is not an act but a habit.</a:t>
            </a:r>
          </a:p>
          <a:p>
            <a:endParaRPr lang="en-GB"/>
          </a:p>
        </p:txBody>
      </p:sp>
      <p:pic>
        <p:nvPicPr>
          <p:cNvPr id="7" name="Graphic 6">
            <a:extLst>
              <a:ext uri="{FF2B5EF4-FFF2-40B4-BE49-F238E27FC236}">
                <a16:creationId xmlns:a16="http://schemas.microsoft.com/office/drawing/2014/main" id="{C5DC5EE5-82C4-437D-A040-C70669418D6A}"/>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5724128" y="1113588"/>
            <a:ext cx="2262243" cy="3614287"/>
          </a:xfrm>
          <a:prstGeom prst="rect">
            <a:avLst/>
          </a:prstGeom>
        </p:spPr>
      </p:pic>
    </p:spTree>
    <p:extLst>
      <p:ext uri="{BB962C8B-B14F-4D97-AF65-F5344CB8AC3E}">
        <p14:creationId xmlns:p14="http://schemas.microsoft.com/office/powerpoint/2010/main" val="3729553525"/>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a:t>Your journey continues …</a:t>
            </a:r>
          </a:p>
        </p:txBody>
      </p:sp>
      <p:pic>
        <p:nvPicPr>
          <p:cNvPr id="7" name="Picture 6" descr="steps landscape.png"/>
          <p:cNvPicPr>
            <a:picLocks noChangeAspect="1"/>
          </p:cNvPicPr>
          <p:nvPr/>
        </p:nvPicPr>
        <p:blipFill>
          <a:blip r:embed="rId3" cstate="print"/>
          <a:stretch>
            <a:fillRect/>
          </a:stretch>
        </p:blipFill>
        <p:spPr>
          <a:xfrm>
            <a:off x="611560" y="-180717"/>
            <a:ext cx="7920880" cy="5599712"/>
          </a:xfrm>
          <a:prstGeom prst="rect">
            <a:avLst/>
          </a:prstGeom>
        </p:spPr>
      </p:pic>
      <p:sp>
        <p:nvSpPr>
          <p:cNvPr id="8" name="Rectangle 7"/>
          <p:cNvSpPr/>
          <p:nvPr/>
        </p:nvSpPr>
        <p:spPr>
          <a:xfrm>
            <a:off x="1000037" y="2715766"/>
            <a:ext cx="2479254" cy="178418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latin typeface="Arial" panose="020B0604020202020204" pitchFamily="34" charset="0"/>
            </a:endParaRPr>
          </a:p>
        </p:txBody>
      </p:sp>
      <p:sp>
        <p:nvSpPr>
          <p:cNvPr id="9" name="Rectangle 8"/>
          <p:cNvSpPr/>
          <p:nvPr/>
        </p:nvSpPr>
        <p:spPr>
          <a:xfrm>
            <a:off x="4358824" y="2452989"/>
            <a:ext cx="2247402" cy="112329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latin typeface="Arial" panose="020B0604020202020204" pitchFamily="34" charset="0"/>
            </a:endParaRPr>
          </a:p>
        </p:txBody>
      </p:sp>
      <p:sp>
        <p:nvSpPr>
          <p:cNvPr id="10" name="Rectangle 9"/>
          <p:cNvSpPr/>
          <p:nvPr/>
        </p:nvSpPr>
        <p:spPr>
          <a:xfrm>
            <a:off x="4442670" y="1315142"/>
            <a:ext cx="1943100" cy="104790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latin typeface="Arial" panose="020B0604020202020204" pitchFamily="34" charset="0"/>
            </a:endParaRPr>
          </a:p>
        </p:txBody>
      </p:sp>
      <p:sp>
        <p:nvSpPr>
          <p:cNvPr id="11" name="Rectangle 10"/>
          <p:cNvSpPr/>
          <p:nvPr/>
        </p:nvSpPr>
        <p:spPr>
          <a:xfrm>
            <a:off x="6974324" y="1149022"/>
            <a:ext cx="1342092" cy="73866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latin typeface="Arial" panose="020B0604020202020204" pitchFamily="34" charset="0"/>
            </a:endParaRPr>
          </a:p>
        </p:txBody>
      </p:sp>
      <p:grpSp>
        <p:nvGrpSpPr>
          <p:cNvPr id="12" name="Group 11"/>
          <p:cNvGrpSpPr/>
          <p:nvPr/>
        </p:nvGrpSpPr>
        <p:grpSpPr>
          <a:xfrm>
            <a:off x="419066" y="2464380"/>
            <a:ext cx="1456250" cy="744482"/>
            <a:chOff x="323528" y="3310735"/>
            <a:chExt cx="1941667" cy="992643"/>
          </a:xfrm>
        </p:grpSpPr>
        <p:sp>
          <p:nvSpPr>
            <p:cNvPr id="13" name="TextBox 12"/>
            <p:cNvSpPr txBox="1"/>
            <p:nvPr/>
          </p:nvSpPr>
          <p:spPr>
            <a:xfrm>
              <a:off x="323528" y="3310735"/>
              <a:ext cx="1507122" cy="861775"/>
            </a:xfrm>
            <a:prstGeom prst="rect">
              <a:avLst/>
            </a:prstGeom>
            <a:noFill/>
          </p:spPr>
          <p:txBody>
            <a:bodyPr wrap="square" rtlCol="0">
              <a:spAutoFit/>
            </a:bodyPr>
            <a:lstStyle/>
            <a:p>
              <a:pPr algn="r"/>
              <a:r>
                <a:rPr lang="en-GB" sz="1200">
                  <a:latin typeface="Arial" pitchFamily="34" charset="0"/>
                  <a:cs typeface="Arial" pitchFamily="34" charset="0"/>
                </a:rPr>
                <a:t>What did I discover about myself?</a:t>
              </a:r>
            </a:p>
          </p:txBody>
        </p:sp>
        <p:sp>
          <p:nvSpPr>
            <p:cNvPr id="14" name="Arc 13"/>
            <p:cNvSpPr/>
            <p:nvPr/>
          </p:nvSpPr>
          <p:spPr>
            <a:xfrm rot="20700000">
              <a:off x="1257413" y="3665424"/>
              <a:ext cx="1007782" cy="637954"/>
            </a:xfrm>
            <a:prstGeom prst="arc">
              <a:avLst>
                <a:gd name="adj1" fmla="val 18027937"/>
                <a:gd name="adj2" fmla="val 713384"/>
              </a:avLst>
            </a:prstGeom>
            <a:ln>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latin typeface="Arial" pitchFamily="34" charset="0"/>
                <a:cs typeface="Arial" pitchFamily="34" charset="0"/>
              </a:endParaRPr>
            </a:p>
          </p:txBody>
        </p:sp>
      </p:grpSp>
      <p:grpSp>
        <p:nvGrpSpPr>
          <p:cNvPr id="15" name="Group 14"/>
          <p:cNvGrpSpPr/>
          <p:nvPr/>
        </p:nvGrpSpPr>
        <p:grpSpPr>
          <a:xfrm>
            <a:off x="3357036" y="3327028"/>
            <a:ext cx="2313148" cy="791964"/>
            <a:chOff x="2621656" y="4375274"/>
            <a:chExt cx="3084197" cy="1055951"/>
          </a:xfrm>
        </p:grpSpPr>
        <p:sp>
          <p:nvSpPr>
            <p:cNvPr id="16" name="TextBox 15"/>
            <p:cNvSpPr txBox="1"/>
            <p:nvPr/>
          </p:nvSpPr>
          <p:spPr>
            <a:xfrm>
              <a:off x="2621656" y="4815672"/>
              <a:ext cx="2750100" cy="615553"/>
            </a:xfrm>
            <a:prstGeom prst="rect">
              <a:avLst/>
            </a:prstGeom>
            <a:noFill/>
          </p:spPr>
          <p:txBody>
            <a:bodyPr wrap="square" rtlCol="0">
              <a:spAutoFit/>
            </a:bodyPr>
            <a:lstStyle/>
            <a:p>
              <a:pPr algn="r"/>
              <a:r>
                <a:rPr lang="en-GB" sz="1200">
                  <a:latin typeface="Arial" pitchFamily="34" charset="0"/>
                  <a:cs typeface="Arial" pitchFamily="34" charset="0"/>
                </a:rPr>
                <a:t>What do I appreciate about the styles of others?</a:t>
              </a:r>
            </a:p>
          </p:txBody>
        </p:sp>
        <p:sp>
          <p:nvSpPr>
            <p:cNvPr id="17" name="Arc 16"/>
            <p:cNvSpPr/>
            <p:nvPr/>
          </p:nvSpPr>
          <p:spPr>
            <a:xfrm rot="10800000" flipH="1">
              <a:off x="4698071" y="4375274"/>
              <a:ext cx="1007782" cy="637954"/>
            </a:xfrm>
            <a:prstGeom prst="arc">
              <a:avLst>
                <a:gd name="adj1" fmla="val 18027937"/>
                <a:gd name="adj2" fmla="val 69303"/>
              </a:avLst>
            </a:prstGeom>
            <a:ln>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latin typeface="Arial" pitchFamily="34" charset="0"/>
                <a:cs typeface="Arial" pitchFamily="34" charset="0"/>
              </a:endParaRPr>
            </a:p>
          </p:txBody>
        </p:sp>
      </p:grpSp>
      <p:grpSp>
        <p:nvGrpSpPr>
          <p:cNvPr id="18" name="Group 17"/>
          <p:cNvGrpSpPr/>
          <p:nvPr/>
        </p:nvGrpSpPr>
        <p:grpSpPr>
          <a:xfrm>
            <a:off x="3357036" y="1287432"/>
            <a:ext cx="1639199" cy="718952"/>
            <a:chOff x="3131839" y="2099241"/>
            <a:chExt cx="2185599" cy="958602"/>
          </a:xfrm>
        </p:grpSpPr>
        <p:sp>
          <p:nvSpPr>
            <p:cNvPr id="19" name="TextBox 18"/>
            <p:cNvSpPr txBox="1"/>
            <p:nvPr/>
          </p:nvSpPr>
          <p:spPr>
            <a:xfrm>
              <a:off x="3131839" y="2099241"/>
              <a:ext cx="1697331" cy="615553"/>
            </a:xfrm>
            <a:prstGeom prst="rect">
              <a:avLst/>
            </a:prstGeom>
            <a:noFill/>
          </p:spPr>
          <p:txBody>
            <a:bodyPr wrap="square" rtlCol="0">
              <a:spAutoFit/>
            </a:bodyPr>
            <a:lstStyle/>
            <a:p>
              <a:pPr algn="r"/>
              <a:r>
                <a:rPr lang="en-GB" sz="1200">
                  <a:latin typeface="Arial" pitchFamily="34" charset="0"/>
                  <a:cs typeface="Arial" pitchFamily="34" charset="0"/>
                </a:rPr>
                <a:t>How will I adapt my behaviour?</a:t>
              </a:r>
            </a:p>
          </p:txBody>
        </p:sp>
        <p:sp>
          <p:nvSpPr>
            <p:cNvPr id="20" name="Arc 19"/>
            <p:cNvSpPr/>
            <p:nvPr/>
          </p:nvSpPr>
          <p:spPr>
            <a:xfrm rot="20700000">
              <a:off x="4236108" y="2396114"/>
              <a:ext cx="1081330" cy="661729"/>
            </a:xfrm>
            <a:prstGeom prst="arc">
              <a:avLst>
                <a:gd name="adj1" fmla="val 18027937"/>
                <a:gd name="adj2" fmla="val 21094267"/>
              </a:avLst>
            </a:prstGeom>
            <a:ln>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latin typeface="Arial" pitchFamily="34" charset="0"/>
                <a:cs typeface="Arial" pitchFamily="34" charset="0"/>
              </a:endParaRPr>
            </a:p>
          </p:txBody>
        </p:sp>
      </p:grpSp>
      <p:grpSp>
        <p:nvGrpSpPr>
          <p:cNvPr id="21" name="Group 20"/>
          <p:cNvGrpSpPr/>
          <p:nvPr/>
        </p:nvGrpSpPr>
        <p:grpSpPr>
          <a:xfrm>
            <a:off x="6954957" y="1887686"/>
            <a:ext cx="1505475" cy="878206"/>
            <a:chOff x="6973424" y="2843163"/>
            <a:chExt cx="2007299" cy="1170941"/>
          </a:xfrm>
        </p:grpSpPr>
        <p:sp>
          <p:nvSpPr>
            <p:cNvPr id="22" name="TextBox 21"/>
            <p:cNvSpPr txBox="1"/>
            <p:nvPr/>
          </p:nvSpPr>
          <p:spPr>
            <a:xfrm>
              <a:off x="7380312" y="3398551"/>
              <a:ext cx="1600411" cy="615553"/>
            </a:xfrm>
            <a:prstGeom prst="rect">
              <a:avLst/>
            </a:prstGeom>
            <a:noFill/>
          </p:spPr>
          <p:txBody>
            <a:bodyPr wrap="square" rtlCol="0">
              <a:spAutoFit/>
            </a:bodyPr>
            <a:lstStyle/>
            <a:p>
              <a:pPr algn="r"/>
              <a:r>
                <a:rPr lang="en-GB" sz="1200">
                  <a:latin typeface="Arial" pitchFamily="34" charset="0"/>
                  <a:cs typeface="Arial" pitchFamily="34" charset="0"/>
                </a:rPr>
                <a:t>What is my key action?</a:t>
              </a:r>
            </a:p>
          </p:txBody>
        </p:sp>
        <p:sp>
          <p:nvSpPr>
            <p:cNvPr id="23" name="Arc 22"/>
            <p:cNvSpPr/>
            <p:nvPr/>
          </p:nvSpPr>
          <p:spPr>
            <a:xfrm rot="10800000" flipH="1">
              <a:off x="6973424" y="2843163"/>
              <a:ext cx="1426722" cy="637954"/>
            </a:xfrm>
            <a:prstGeom prst="arc">
              <a:avLst>
                <a:gd name="adj1" fmla="val 20721398"/>
                <a:gd name="adj2" fmla="val 2466372"/>
              </a:avLst>
            </a:prstGeom>
            <a:ln>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latin typeface="Arial" pitchFamily="34" charset="0"/>
                <a:cs typeface="Arial" pitchFamily="34" charset="0"/>
              </a:endParaRPr>
            </a:p>
          </p:txBody>
        </p:sp>
      </p:grpSp>
    </p:spTree>
    <p:extLst>
      <p:ext uri="{BB962C8B-B14F-4D97-AF65-F5344CB8AC3E}">
        <p14:creationId xmlns:p14="http://schemas.microsoft.com/office/powerpoint/2010/main" val="3032224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2000"/>
                                        <p:tgtEl>
                                          <p:spTgt spid="12"/>
                                        </p:tgtEl>
                                      </p:cBhvr>
                                    </p:animEffect>
                                  </p:childTnLst>
                                </p:cTn>
                              </p:par>
                              <p:par>
                                <p:cTn id="8" presetID="10" presetClass="exit" presetSubtype="0" fill="hold" nodeType="withEffect">
                                  <p:stCondLst>
                                    <p:cond delay="0"/>
                                  </p:stCondLst>
                                  <p:childTnLst>
                                    <p:animEffect transition="out" filter="fade">
                                      <p:cBhvr>
                                        <p:cTn id="9" dur="2000"/>
                                        <p:tgtEl>
                                          <p:spTgt spid="8"/>
                                        </p:tgtEl>
                                      </p:cBhvr>
                                    </p:animEffect>
                                    <p:set>
                                      <p:cBhvr>
                                        <p:cTn id="10" dur="1" fill="hold">
                                          <p:stCondLst>
                                            <p:cond delay="1999"/>
                                          </p:stCondLst>
                                        </p:cTn>
                                        <p:tgtEl>
                                          <p:spTgt spid="8"/>
                                        </p:tgtEl>
                                        <p:attrNameLst>
                                          <p:attrName>style.visibility</p:attrName>
                                        </p:attrNameLst>
                                      </p:cBhvr>
                                      <p:to>
                                        <p:strVal val="hidden"/>
                                      </p:to>
                                    </p:set>
                                  </p:childTnLst>
                                </p:cTn>
                              </p:par>
                            </p:childTnLst>
                          </p:cTn>
                        </p:par>
                        <p:par>
                          <p:cTn id="11" fill="hold">
                            <p:stCondLst>
                              <p:cond delay="2000"/>
                            </p:stCondLst>
                            <p:childTnLst>
                              <p:par>
                                <p:cTn id="12" presetID="10" presetClass="entr" presetSubtype="0" fill="hold" nodeType="afterEffect">
                                  <p:stCondLst>
                                    <p:cond delay="0"/>
                                  </p:stCondLst>
                                  <p:childTnLst>
                                    <p:set>
                                      <p:cBhvr>
                                        <p:cTn id="13" dur="1" fill="hold">
                                          <p:stCondLst>
                                            <p:cond delay="0"/>
                                          </p:stCondLst>
                                        </p:cTn>
                                        <p:tgtEl>
                                          <p:spTgt spid="15"/>
                                        </p:tgtEl>
                                        <p:attrNameLst>
                                          <p:attrName>style.visibility</p:attrName>
                                        </p:attrNameLst>
                                      </p:cBhvr>
                                      <p:to>
                                        <p:strVal val="visible"/>
                                      </p:to>
                                    </p:set>
                                    <p:animEffect transition="in" filter="fade">
                                      <p:cBhvr>
                                        <p:cTn id="14" dur="2000"/>
                                        <p:tgtEl>
                                          <p:spTgt spid="15"/>
                                        </p:tgtEl>
                                      </p:cBhvr>
                                    </p:animEffect>
                                  </p:childTnLst>
                                </p:cTn>
                              </p:par>
                              <p:par>
                                <p:cTn id="15" presetID="10" presetClass="exit" presetSubtype="0" fill="hold" nodeType="withEffect">
                                  <p:stCondLst>
                                    <p:cond delay="0"/>
                                  </p:stCondLst>
                                  <p:childTnLst>
                                    <p:animEffect transition="out" filter="fade">
                                      <p:cBhvr>
                                        <p:cTn id="16" dur="2000"/>
                                        <p:tgtEl>
                                          <p:spTgt spid="9"/>
                                        </p:tgtEl>
                                      </p:cBhvr>
                                    </p:animEffect>
                                    <p:set>
                                      <p:cBhvr>
                                        <p:cTn id="17" dur="1" fill="hold">
                                          <p:stCondLst>
                                            <p:cond delay="1999"/>
                                          </p:stCondLst>
                                        </p:cTn>
                                        <p:tgtEl>
                                          <p:spTgt spid="9"/>
                                        </p:tgtEl>
                                        <p:attrNameLst>
                                          <p:attrName>style.visibility</p:attrName>
                                        </p:attrNameLst>
                                      </p:cBhvr>
                                      <p:to>
                                        <p:strVal val="hidden"/>
                                      </p:to>
                                    </p:set>
                                  </p:childTnLst>
                                </p:cTn>
                              </p:par>
                            </p:childTnLst>
                          </p:cTn>
                        </p:par>
                        <p:par>
                          <p:cTn id="18" fill="hold">
                            <p:stCondLst>
                              <p:cond delay="4000"/>
                            </p:stCondLst>
                            <p:childTnLst>
                              <p:par>
                                <p:cTn id="19" presetID="10" presetClass="entr" presetSubtype="0" fill="hold" nodeType="afterEffect">
                                  <p:stCondLst>
                                    <p:cond delay="0"/>
                                  </p:stCondLst>
                                  <p:childTnLst>
                                    <p:set>
                                      <p:cBhvr>
                                        <p:cTn id="20" dur="1" fill="hold">
                                          <p:stCondLst>
                                            <p:cond delay="0"/>
                                          </p:stCondLst>
                                        </p:cTn>
                                        <p:tgtEl>
                                          <p:spTgt spid="18"/>
                                        </p:tgtEl>
                                        <p:attrNameLst>
                                          <p:attrName>style.visibility</p:attrName>
                                        </p:attrNameLst>
                                      </p:cBhvr>
                                      <p:to>
                                        <p:strVal val="visible"/>
                                      </p:to>
                                    </p:set>
                                    <p:animEffect transition="in" filter="fade">
                                      <p:cBhvr>
                                        <p:cTn id="21" dur="2000"/>
                                        <p:tgtEl>
                                          <p:spTgt spid="18"/>
                                        </p:tgtEl>
                                      </p:cBhvr>
                                    </p:animEffect>
                                  </p:childTnLst>
                                </p:cTn>
                              </p:par>
                              <p:par>
                                <p:cTn id="22" presetID="10" presetClass="exit" presetSubtype="0" fill="hold" nodeType="withEffect">
                                  <p:stCondLst>
                                    <p:cond delay="0"/>
                                  </p:stCondLst>
                                  <p:childTnLst>
                                    <p:animEffect transition="out" filter="fade">
                                      <p:cBhvr>
                                        <p:cTn id="23" dur="2000"/>
                                        <p:tgtEl>
                                          <p:spTgt spid="10"/>
                                        </p:tgtEl>
                                      </p:cBhvr>
                                    </p:animEffect>
                                    <p:set>
                                      <p:cBhvr>
                                        <p:cTn id="24" dur="1" fill="hold">
                                          <p:stCondLst>
                                            <p:cond delay="1999"/>
                                          </p:stCondLst>
                                        </p:cTn>
                                        <p:tgtEl>
                                          <p:spTgt spid="10"/>
                                        </p:tgtEl>
                                        <p:attrNameLst>
                                          <p:attrName>style.visibility</p:attrName>
                                        </p:attrNameLst>
                                      </p:cBhvr>
                                      <p:to>
                                        <p:strVal val="hidden"/>
                                      </p:to>
                                    </p:set>
                                  </p:childTnLst>
                                </p:cTn>
                              </p:par>
                            </p:childTnLst>
                          </p:cTn>
                        </p:par>
                        <p:par>
                          <p:cTn id="25" fill="hold">
                            <p:stCondLst>
                              <p:cond delay="6000"/>
                            </p:stCondLst>
                            <p:childTnLst>
                              <p:par>
                                <p:cTn id="26" presetID="10" presetClass="entr" presetSubtype="0" fill="hold" nodeType="afterEffect">
                                  <p:stCondLst>
                                    <p:cond delay="0"/>
                                  </p:stCondLst>
                                  <p:childTnLst>
                                    <p:set>
                                      <p:cBhvr>
                                        <p:cTn id="27" dur="1" fill="hold">
                                          <p:stCondLst>
                                            <p:cond delay="0"/>
                                          </p:stCondLst>
                                        </p:cTn>
                                        <p:tgtEl>
                                          <p:spTgt spid="21"/>
                                        </p:tgtEl>
                                        <p:attrNameLst>
                                          <p:attrName>style.visibility</p:attrName>
                                        </p:attrNameLst>
                                      </p:cBhvr>
                                      <p:to>
                                        <p:strVal val="visible"/>
                                      </p:to>
                                    </p:set>
                                    <p:animEffect transition="in" filter="fade">
                                      <p:cBhvr>
                                        <p:cTn id="28" dur="2000"/>
                                        <p:tgtEl>
                                          <p:spTgt spid="21"/>
                                        </p:tgtEl>
                                      </p:cBhvr>
                                    </p:animEffect>
                                  </p:childTnLst>
                                </p:cTn>
                              </p:par>
                              <p:par>
                                <p:cTn id="29" presetID="10" presetClass="exit" presetSubtype="0" fill="hold" nodeType="withEffect">
                                  <p:stCondLst>
                                    <p:cond delay="0"/>
                                  </p:stCondLst>
                                  <p:childTnLst>
                                    <p:animEffect transition="out" filter="fade">
                                      <p:cBhvr>
                                        <p:cTn id="30" dur="2000"/>
                                        <p:tgtEl>
                                          <p:spTgt spid="11"/>
                                        </p:tgtEl>
                                      </p:cBhvr>
                                    </p:animEffect>
                                    <p:set>
                                      <p:cBhvr>
                                        <p:cTn id="31" dur="1" fill="hold">
                                          <p:stCondLst>
                                            <p:cond delay="1999"/>
                                          </p:stCondLst>
                                        </p:cTn>
                                        <p:tgtEl>
                                          <p:spTgt spid="11"/>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591995" y="373765"/>
            <a:ext cx="5733335" cy="3737882"/>
          </a:xfrm>
        </p:spPr>
        <p:txBody>
          <a:bodyPr/>
          <a:lstStyle/>
          <a:p>
            <a:r>
              <a:rPr lang="en-GB" dirty="0">
                <a:solidFill>
                  <a:schemeClr val="bg2"/>
                </a:solidFill>
              </a:rPr>
              <a:t>Thank you</a:t>
            </a:r>
            <a:br>
              <a:rPr lang="en-GB" dirty="0">
                <a:solidFill>
                  <a:schemeClr val="bg2"/>
                </a:solidFill>
              </a:rPr>
            </a:br>
            <a:br>
              <a:rPr lang="en-GB" dirty="0">
                <a:solidFill>
                  <a:schemeClr val="bg2"/>
                </a:solidFill>
              </a:rPr>
            </a:br>
            <a:br>
              <a:rPr lang="en-GB" dirty="0">
                <a:solidFill>
                  <a:schemeClr val="bg2"/>
                </a:solidFill>
              </a:rPr>
            </a:br>
            <a:br>
              <a:rPr lang="en-GB" dirty="0">
                <a:solidFill>
                  <a:schemeClr val="bg2"/>
                </a:solidFill>
              </a:rPr>
            </a:br>
            <a:br>
              <a:rPr lang="en-GB" dirty="0">
                <a:solidFill>
                  <a:schemeClr val="bg2"/>
                </a:solidFill>
              </a:rPr>
            </a:br>
            <a:r>
              <a:rPr lang="en-GB" dirty="0">
                <a:solidFill>
                  <a:schemeClr val="bg2"/>
                </a:solidFill>
              </a:rPr>
              <a:t>julie.crossman@uwtsd.ac.uk</a:t>
            </a:r>
          </a:p>
        </p:txBody>
      </p:sp>
      <p:pic>
        <p:nvPicPr>
          <p:cNvPr id="5" name="Picture 4" descr="steps landscape.png"/>
          <p:cNvPicPr>
            <a:picLocks noChangeAspect="1"/>
          </p:cNvPicPr>
          <p:nvPr/>
        </p:nvPicPr>
        <p:blipFill>
          <a:blip r:embed="rId3" cstate="print">
            <a:duotone>
              <a:prstClr val="black"/>
              <a:schemeClr val="bg2">
                <a:tint val="45000"/>
                <a:satMod val="400000"/>
              </a:schemeClr>
            </a:duotone>
          </a:blip>
          <a:stretch>
            <a:fillRect/>
          </a:stretch>
        </p:blipFill>
        <p:spPr>
          <a:xfrm>
            <a:off x="4768764" y="3051810"/>
            <a:ext cx="3232236" cy="2285048"/>
          </a:xfrm>
          <a:prstGeom prst="rect">
            <a:avLst/>
          </a:prstGeom>
        </p:spPr>
      </p:pic>
      <p:pic>
        <p:nvPicPr>
          <p:cNvPr id="3076" name="Picture 4" descr="Diolch Slab - Sarah Bunton">
            <a:extLst>
              <a:ext uri="{FF2B5EF4-FFF2-40B4-BE49-F238E27FC236}">
                <a16:creationId xmlns:a16="http://schemas.microsoft.com/office/drawing/2014/main" id="{BBF997C0-83E8-1C36-ACCD-BC722ECF208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476398" y="1264444"/>
            <a:ext cx="1964531" cy="1307306"/>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theme/theme1.xml><?xml version="1.0" encoding="utf-8"?>
<a:theme xmlns:a="http://schemas.openxmlformats.org/drawingml/2006/main" name="Office Theme">
  <a:themeElements>
    <a:clrScheme name="Discovery">
      <a:dk1>
        <a:srgbClr val="58595B"/>
      </a:dk1>
      <a:lt1>
        <a:sysClr val="window" lastClr="FFFFFF"/>
      </a:lt1>
      <a:dk2>
        <a:srgbClr val="0087B9"/>
      </a:dk2>
      <a:lt2>
        <a:srgbClr val="D1D3D4"/>
      </a:lt2>
      <a:accent1>
        <a:srgbClr val="B63230"/>
      </a:accent1>
      <a:accent2>
        <a:srgbClr val="FCC94F"/>
      </a:accent2>
      <a:accent3>
        <a:srgbClr val="8AA512"/>
      </a:accent3>
      <a:accent4>
        <a:srgbClr val="0072BA"/>
      </a:accent4>
      <a:accent5>
        <a:srgbClr val="A1559B"/>
      </a:accent5>
      <a:accent6>
        <a:srgbClr val="EE7D00"/>
      </a:accent6>
      <a:hlink>
        <a:srgbClr val="C7D31E"/>
      </a:hlink>
      <a:folHlink>
        <a:srgbClr val="008987"/>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Custom Design">
  <a:themeElements>
    <a:clrScheme name="Insights">
      <a:dk1>
        <a:srgbClr val="000000"/>
      </a:dk1>
      <a:lt1>
        <a:srgbClr val="FFFFFF"/>
      </a:lt1>
      <a:dk2>
        <a:srgbClr val="FFFFFF"/>
      </a:dk2>
      <a:lt2>
        <a:srgbClr val="BE9E55"/>
      </a:lt2>
      <a:accent1>
        <a:srgbClr val="004071"/>
      </a:accent1>
      <a:accent2>
        <a:srgbClr val="6F9C12"/>
      </a:accent2>
      <a:accent3>
        <a:srgbClr val="FEC436"/>
      </a:accent3>
      <a:accent4>
        <a:srgbClr val="B71A1D"/>
      </a:accent4>
      <a:accent5>
        <a:srgbClr val="095BA6"/>
      </a:accent5>
      <a:accent6>
        <a:srgbClr val="3E691A"/>
      </a:accent6>
      <a:hlink>
        <a:srgbClr val="FEC436"/>
      </a:hlink>
      <a:folHlink>
        <a:srgbClr val="808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Insights PPT Template v1 2011 version 2">
  <a:themeElements>
    <a:clrScheme name="Insights Fresh">
      <a:dk1>
        <a:srgbClr val="58585A"/>
      </a:dk1>
      <a:lt1>
        <a:srgbClr val="FFFFFF"/>
      </a:lt1>
      <a:dk2>
        <a:srgbClr val="0082B7"/>
      </a:dk2>
      <a:lt2>
        <a:srgbClr val="D8D8D8"/>
      </a:lt2>
      <a:accent1>
        <a:srgbClr val="095BA6"/>
      </a:accent1>
      <a:accent2>
        <a:srgbClr val="6F9C12"/>
      </a:accent2>
      <a:accent3>
        <a:srgbClr val="FEC436"/>
      </a:accent3>
      <a:accent4>
        <a:srgbClr val="B71A1D"/>
      </a:accent4>
      <a:accent5>
        <a:srgbClr val="58585A"/>
      </a:accent5>
      <a:accent6>
        <a:srgbClr val="58585A"/>
      </a:accent6>
      <a:hlink>
        <a:srgbClr val="58585A"/>
      </a:hlink>
      <a:folHlink>
        <a:srgbClr val="E20072"/>
      </a:folHlink>
    </a:clrScheme>
    <a:fontScheme name="Insights">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1_Custom Design">
  <a:themeElements>
    <a:clrScheme name="Insights">
      <a:dk1>
        <a:srgbClr val="000000"/>
      </a:dk1>
      <a:lt1>
        <a:srgbClr val="FFFFFF"/>
      </a:lt1>
      <a:dk2>
        <a:srgbClr val="FFFFFF"/>
      </a:dk2>
      <a:lt2>
        <a:srgbClr val="BE9E55"/>
      </a:lt2>
      <a:accent1>
        <a:srgbClr val="004071"/>
      </a:accent1>
      <a:accent2>
        <a:srgbClr val="6F9C12"/>
      </a:accent2>
      <a:accent3>
        <a:srgbClr val="FEC436"/>
      </a:accent3>
      <a:accent4>
        <a:srgbClr val="B71A1D"/>
      </a:accent4>
      <a:accent5>
        <a:srgbClr val="095BA6"/>
      </a:accent5>
      <a:accent6>
        <a:srgbClr val="3E691A"/>
      </a:accent6>
      <a:hlink>
        <a:srgbClr val="FEC436"/>
      </a:hlink>
      <a:folHlink>
        <a:srgbClr val="808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1_Presentation2">
  <a:themeElements>
    <a:clrScheme name="Insights Fresh">
      <a:dk1>
        <a:srgbClr val="58585A"/>
      </a:dk1>
      <a:lt1>
        <a:srgbClr val="FFFFFF"/>
      </a:lt1>
      <a:dk2>
        <a:srgbClr val="0082B7"/>
      </a:dk2>
      <a:lt2>
        <a:srgbClr val="D8D8D8"/>
      </a:lt2>
      <a:accent1>
        <a:srgbClr val="095BA6"/>
      </a:accent1>
      <a:accent2>
        <a:srgbClr val="6F9C12"/>
      </a:accent2>
      <a:accent3>
        <a:srgbClr val="FEC436"/>
      </a:accent3>
      <a:accent4>
        <a:srgbClr val="B71A1D"/>
      </a:accent4>
      <a:accent5>
        <a:srgbClr val="58585A"/>
      </a:accent5>
      <a:accent6>
        <a:srgbClr val="58585A"/>
      </a:accent6>
      <a:hlink>
        <a:srgbClr val="58585A"/>
      </a:hlink>
      <a:folHlink>
        <a:srgbClr val="E20072"/>
      </a:folHlink>
    </a:clrScheme>
    <a:fontScheme name="Insights">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cf76f155ced4ddcb4097134ff3c332f xmlns="2e89cfda-a374-4413-9f0d-8b601eddeb70">
      <Terms xmlns="http://schemas.microsoft.com/office/infopath/2007/PartnerControls"/>
    </lcf76f155ced4ddcb4097134ff3c332f>
    <TaxCatchAll xmlns="1ecf5648-3750-43f5-867d-bfaa16e6e17e" xsi:nil="true"/>
    <SharedWithUsers xmlns="1ecf5648-3750-43f5-867d-bfaa16e6e17e">
      <UserInfo>
        <DisplayName>Julie Crossman</DisplayName>
        <AccountId>53</AccountId>
        <AccountType/>
      </UserInfo>
      <UserInfo>
        <DisplayName>Sarah Loxdale</DisplayName>
        <AccountId>54</AccountId>
        <AccountType/>
      </UserInfo>
    </SharedWithUsers>
    <_Flow_SignoffStatus xmlns="2e89cfda-a374-4413-9f0d-8b601eddeb70"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54EC8029807A2946B625B0D114BCF650" ma:contentTypeVersion="18" ma:contentTypeDescription="Create a new document." ma:contentTypeScope="" ma:versionID="2a097b593856fe22790f69e224795fbf">
  <xsd:schema xmlns:xsd="http://www.w3.org/2001/XMLSchema" xmlns:xs="http://www.w3.org/2001/XMLSchema" xmlns:p="http://schemas.microsoft.com/office/2006/metadata/properties" xmlns:ns2="2e89cfda-a374-4413-9f0d-8b601eddeb70" xmlns:ns3="1ecf5648-3750-43f5-867d-bfaa16e6e17e" targetNamespace="http://schemas.microsoft.com/office/2006/metadata/properties" ma:root="true" ma:fieldsID="f9d6270ef053b9abdce8864b885d2270" ns2:_="" ns3:_="">
    <xsd:import namespace="2e89cfda-a374-4413-9f0d-8b601eddeb70"/>
    <xsd:import namespace="1ecf5648-3750-43f5-867d-bfaa16e6e1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DateTaken" minOccurs="0"/>
                <xsd:element ref="ns2:MediaServiceLocation" minOccurs="0"/>
                <xsd:element ref="ns3:SharedWithUsers" minOccurs="0"/>
                <xsd:element ref="ns3:SharedWithDetails" minOccurs="0"/>
                <xsd:element ref="ns2:MediaServiceGenerationTime" minOccurs="0"/>
                <xsd:element ref="ns2:MediaServiceEventHashCode" minOccurs="0"/>
                <xsd:element ref="ns2:MediaServiceAutoKeyPoints" minOccurs="0"/>
                <xsd:element ref="ns2:MediaServiceKeyPoints" minOccurs="0"/>
                <xsd:element ref="ns2:MediaLengthInSeconds" minOccurs="0"/>
                <xsd:element ref="ns2:lcf76f155ced4ddcb4097134ff3c332f" minOccurs="0"/>
                <xsd:element ref="ns3:TaxCatchAll" minOccurs="0"/>
                <xsd:element ref="ns2:_Flow_SignoffStatu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e89cfda-a374-4413-9f0d-8b601eddeb7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Extracted Text" ma:internalName="MediaServiceOCR" ma:readOnly="true">
      <xsd:simpleType>
        <xsd:restriction base="dms:Note">
          <xsd:maxLength value="255"/>
        </xsd:restriction>
      </xsd:simpleType>
    </xsd:element>
    <xsd:element name="MediaServiceDateTaken" ma:index="11" nillable="true" ma:displayName="MediaServiceDateTaken" ma:hidden="true" ma:internalName="MediaServiceDateTaken" ma:readOnly="true">
      <xsd:simpleType>
        <xsd:restriction base="dms:Text"/>
      </xsd:simpleType>
    </xsd:element>
    <xsd:element name="MediaServiceLocation" ma:index="12" nillable="true" ma:displayName="Location" ma:internalName="MediaServiceLocation"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LengthInSeconds" ma:index="19" nillable="true" ma:displayName="Length (seconds)" ma:internalName="MediaLengthInSeconds" ma:readOnly="true">
      <xsd:simpleType>
        <xsd:restriction base="dms:Unknown"/>
      </xsd:simpleType>
    </xsd:element>
    <xsd:element name="lcf76f155ced4ddcb4097134ff3c332f" ma:index="21"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_Flow_SignoffStatus" ma:index="23" nillable="true" ma:displayName="Sign-off status" ma:internalName="Sign_x002d_off_x0020_status">
      <xsd:simpleType>
        <xsd:restriction base="dms:Text"/>
      </xsd:simpleType>
    </xsd:element>
    <xsd:element name="MediaServiceSearchProperties" ma:index="24"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ecf5648-3750-43f5-867d-bfaa16e6e17e"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TaxCatchAll" ma:index="22" nillable="true" ma:displayName="Taxonomy Catch All Column" ma:hidden="true" ma:list="{d402ff45-7898-42ce-a290-0a5e025ffdc1}" ma:internalName="TaxCatchAll" ma:showField="CatchAllData" ma:web="1ecf5648-3750-43f5-867d-bfaa16e6e17e">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AE1FA87-9A92-4827-BC21-D460C5896182}">
  <ds:schemaRefs>
    <ds:schemaRef ds:uri="1ecf5648-3750-43f5-867d-bfaa16e6e17e"/>
    <ds:schemaRef ds:uri="2e89cfda-a374-4413-9f0d-8b601eddeb70"/>
    <ds:schemaRef ds:uri="http://schemas.microsoft.com/office/2006/metadata/properties"/>
    <ds:schemaRef ds:uri="http://schemas.microsoft.com/office/infopath/2007/PartnerControls"/>
    <ds:schemaRef ds:uri="http://www.w3.org/2000/xmlns/"/>
  </ds:schemaRefs>
</ds:datastoreItem>
</file>

<file path=customXml/itemProps2.xml><?xml version="1.0" encoding="utf-8"?>
<ds:datastoreItem xmlns:ds="http://schemas.openxmlformats.org/officeDocument/2006/customXml" ds:itemID="{F1302D53-C5D5-493A-8CC0-AA46CAEF7F16}">
  <ds:schemaRefs>
    <ds:schemaRef ds:uri="http://schemas.microsoft.com/sharepoint/v3/contenttype/forms"/>
  </ds:schemaRefs>
</ds:datastoreItem>
</file>

<file path=customXml/itemProps3.xml><?xml version="1.0" encoding="utf-8"?>
<ds:datastoreItem xmlns:ds="http://schemas.openxmlformats.org/officeDocument/2006/customXml" ds:itemID="{6F7FD7F1-4667-43C5-BFAE-E5569817F2A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e89cfda-a374-4413-9f0d-8b601eddeb70"/>
    <ds:schemaRef ds:uri="1ecf5648-3750-43f5-867d-bfaa16e6e1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9438</Words>
  <Application>Microsoft Office PowerPoint</Application>
  <PresentationFormat>On-screen Show (16:9)</PresentationFormat>
  <Paragraphs>1131</Paragraphs>
  <Slides>85</Slides>
  <Notes>75</Notes>
  <HiddenSlides>11</HiddenSlides>
  <MMClips>0</MMClips>
  <ScaleCrop>false</ScaleCrop>
  <HeadingPairs>
    <vt:vector size="6" baseType="variant">
      <vt:variant>
        <vt:lpstr>Fonts Used</vt:lpstr>
      </vt:variant>
      <vt:variant>
        <vt:i4>5</vt:i4>
      </vt:variant>
      <vt:variant>
        <vt:lpstr>Theme</vt:lpstr>
      </vt:variant>
      <vt:variant>
        <vt:i4>5</vt:i4>
      </vt:variant>
      <vt:variant>
        <vt:lpstr>Slide Titles</vt:lpstr>
      </vt:variant>
      <vt:variant>
        <vt:i4>85</vt:i4>
      </vt:variant>
    </vt:vector>
  </HeadingPairs>
  <TitlesOfParts>
    <vt:vector size="95" baseType="lpstr">
      <vt:lpstr>Myriad Pro</vt:lpstr>
      <vt:lpstr>Arial</vt:lpstr>
      <vt:lpstr>Book Antiqua</vt:lpstr>
      <vt:lpstr>Calibri</vt:lpstr>
      <vt:lpstr>Segoe Print</vt:lpstr>
      <vt:lpstr>Office Theme</vt:lpstr>
      <vt:lpstr>Custom Design</vt:lpstr>
      <vt:lpstr>Insights PPT Template v1 2011 version 2</vt:lpstr>
      <vt:lpstr>1_Custom Design</vt:lpstr>
      <vt:lpstr>1_Presentation2</vt:lpstr>
      <vt:lpstr>Insights Discovery An Introduction Beginning the Journey … </vt:lpstr>
      <vt:lpstr>Today is about connections</vt:lpstr>
      <vt:lpstr>A child at play</vt:lpstr>
      <vt:lpstr>Insights Discovery</vt:lpstr>
      <vt:lpstr>Agenda</vt:lpstr>
      <vt:lpstr>Today is about connections</vt:lpstr>
      <vt:lpstr>The steps to personal effectiveness</vt:lpstr>
      <vt:lpstr>Perception</vt:lpstr>
      <vt:lpstr>Perception</vt:lpstr>
      <vt:lpstr>Perception – Pavement art</vt:lpstr>
      <vt:lpstr>The Ladder of Perception</vt:lpstr>
      <vt:lpstr>The Insights Discovery Colour Energies</vt:lpstr>
      <vt:lpstr>PowerPoint Presentation</vt:lpstr>
      <vt:lpstr>PowerPoint Presentation</vt:lpstr>
      <vt:lpstr>PowerPoint Presentation</vt:lpstr>
      <vt:lpstr>Your colour energy mix</vt:lpstr>
      <vt:lpstr>PowerPoint Presentation</vt:lpstr>
      <vt:lpstr>Your colour energy mix</vt:lpstr>
      <vt:lpstr>PowerPoint Presentation</vt:lpstr>
      <vt:lpstr>Your colour energy mix</vt:lpstr>
      <vt:lpstr>PowerPoint Presentation</vt:lpstr>
      <vt:lpstr>Your colour energy mix</vt:lpstr>
      <vt:lpstr>PowerPoint Presentation</vt:lpstr>
      <vt:lpstr>Insights Discovery Colour Energies</vt:lpstr>
      <vt:lpstr>Insights Discovery Colour Energies</vt:lpstr>
      <vt:lpstr>Your colour energy mix</vt:lpstr>
      <vt:lpstr>Comfort Break – 5 minutes</vt:lpstr>
      <vt:lpstr>Colour Energy Exercise ‘A Team Celebration’</vt:lpstr>
      <vt:lpstr>Your colour energy mix</vt:lpstr>
      <vt:lpstr>The Jungian Preferences</vt:lpstr>
      <vt:lpstr>The Jungian preferences</vt:lpstr>
      <vt:lpstr>Your ‘attitude’</vt:lpstr>
      <vt:lpstr>Your decision making ‘functions’</vt:lpstr>
      <vt:lpstr>Jungian Preferences and the Colour Energies</vt:lpstr>
      <vt:lpstr>Jungian Preferences and the Colour Energies</vt:lpstr>
      <vt:lpstr>Jungian Preferences and the Colour Energies</vt:lpstr>
      <vt:lpstr>Jungian Preferences and the Colour Energies</vt:lpstr>
      <vt:lpstr>Jungian Preferences and the Colour Energies</vt:lpstr>
      <vt:lpstr>Jungian Preferences and the Colour Energies</vt:lpstr>
      <vt:lpstr>Your perceiving ‘functions’</vt:lpstr>
      <vt:lpstr>PowerPoint Presentation</vt:lpstr>
      <vt:lpstr>PowerPoint Presentation</vt:lpstr>
      <vt:lpstr>What was there for you?</vt:lpstr>
      <vt:lpstr>Your perceiving ‘functions’</vt:lpstr>
      <vt:lpstr>PowerPoint Presentation</vt:lpstr>
      <vt:lpstr>Summary of Jung’s Psychological Preferences</vt:lpstr>
      <vt:lpstr>PowerPoint Presentation</vt:lpstr>
      <vt:lpstr>PowerPoint Presentation</vt:lpstr>
      <vt:lpstr>Review the Overview (pages 6-7)</vt:lpstr>
      <vt:lpstr>Evaluator Frames</vt:lpstr>
      <vt:lpstr>Evaluator Frames</vt:lpstr>
      <vt:lpstr>The Insights Discovery Personal Profile:  </vt:lpstr>
      <vt:lpstr>Colour Energy Dynamics</vt:lpstr>
      <vt:lpstr>Break out room activity: Profile sharing</vt:lpstr>
      <vt:lpstr>The Insights Discovery 72-Type wheel</vt:lpstr>
      <vt:lpstr>Focused Type</vt:lpstr>
      <vt:lpstr>Classic Type</vt:lpstr>
      <vt:lpstr>Accommodating  Type</vt:lpstr>
      <vt:lpstr>Creative types pull on two opposing energies</vt:lpstr>
      <vt:lpstr>PowerPoint Presentation</vt:lpstr>
      <vt:lpstr>Team Wheel</vt:lpstr>
      <vt:lpstr>Recognising Types</vt:lpstr>
      <vt:lpstr>Recognising types</vt:lpstr>
      <vt:lpstr>Recognising types</vt:lpstr>
      <vt:lpstr>Watch My Back feedback exercise</vt:lpstr>
      <vt:lpstr>Be the detective …</vt:lpstr>
      <vt:lpstr>PowerPoint Presentation</vt:lpstr>
      <vt:lpstr>PowerPoint Presentation</vt:lpstr>
      <vt:lpstr>PowerPoint Presentation</vt:lpstr>
      <vt:lpstr>PowerPoint Presentation</vt:lpstr>
      <vt:lpstr>PowerPoint Presentation</vt:lpstr>
      <vt:lpstr>Recognising  Type</vt:lpstr>
      <vt:lpstr>PowerPoint Presentation</vt:lpstr>
      <vt:lpstr>Recognising  Type</vt:lpstr>
      <vt:lpstr>PowerPoint Presentation</vt:lpstr>
      <vt:lpstr>Recognising  Type</vt:lpstr>
      <vt:lpstr>PowerPoint Presentation</vt:lpstr>
      <vt:lpstr>Recognising  Type</vt:lpstr>
      <vt:lpstr>PowerPoint Presentation</vt:lpstr>
      <vt:lpstr>Adapting and connecting</vt:lpstr>
      <vt:lpstr>Adapting and connecting</vt:lpstr>
      <vt:lpstr>Match my style</vt:lpstr>
      <vt:lpstr>Personal development</vt:lpstr>
      <vt:lpstr>Your journey continues …</vt:lpstr>
      <vt:lpstr>Thank you     julie.crossman@uwtsd.ac.uk</vt:lpstr>
    </vt:vector>
  </TitlesOfParts>
  <Company>Insights Learning and Development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Brogan Keenan</dc:creator>
  <cp:lastModifiedBy>Julie Crossman</cp:lastModifiedBy>
  <cp:revision>6</cp:revision>
  <dcterms:created xsi:type="dcterms:W3CDTF">2014-06-12T07:56:42Z</dcterms:created>
  <dcterms:modified xsi:type="dcterms:W3CDTF">2024-02-15T09:31:09Z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0x01010054EC8029807A2946B625B0D114BCF650</vt:lpwstr>
  </property>
  <property fmtid="{D5CDD505-2E9C-101B-9397-08002B2CF9AE}" pid="3" name="MediaServiceImageTags">
    <vt:lpwstr/>
  </property>
</Properties>
</file>