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86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F6F1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1737360"/>
            <a:ext cx="4572000" cy="10972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6F1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LIMG">
    <p:bg>
      <p:bgPr>
        <a:solidFill>
          <a:srgbClr val="F6F1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160520" y="502920"/>
            <a:ext cx="4572000" cy="9601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solidFill>
          <a:srgbClr val="5168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1554480"/>
            <a:ext cx="5120640" cy="146304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3615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6A160-D9B0-AC6E-86EA-B70A8614E547}"/>
              </a:ext>
            </a:extLst>
          </p:cNvPr>
          <p:cNvSpPr>
            <a:spLocks noGrp="1"/>
          </p:cNvSpPr>
          <p:nvPr>
            <p:ph type="title" idx="100"/>
          </p:nvPr>
        </p:nvSpPr>
        <p:spPr>
          <a:xfrm>
            <a:off x="273540" y="2049517"/>
            <a:ext cx="8440616" cy="2217683"/>
          </a:xfrm>
        </p:spPr>
        <p:txBody>
          <a:bodyPr/>
          <a:lstStyle/>
          <a:p>
            <a:pPr algn="l"/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Health and Social Care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LCHS 4009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Skills for Workplace (Health and social care)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Assignment No: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1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VANESSA Matusalem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2508281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Soban Sadiq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UWTSD logo | Discover Dylan Thomas">
            <a:extLst>
              <a:ext uri="{FF2B5EF4-FFF2-40B4-BE49-F238E27FC236}">
                <a16:creationId xmlns:a16="http://schemas.microsoft.com/office/drawing/2014/main" id="{3847DB3D-069A-6F06-044A-0609A0A27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69138" cy="1829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2481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care worker and an older woman smiling and talking together in a care home."/>
          <p:cNvPicPr>
            <a:picLocks noChangeAspect="1"/>
          </p:cNvPicPr>
          <p:nvPr/>
        </p:nvPicPr>
        <p:blipFill>
          <a:blip r:embed="rId3"/>
          <a:srcRect t="4819" b="4819"/>
          <a:stretch/>
        </p:blipFill>
        <p:spPr>
          <a:xfrm>
            <a:off x="5349240" y="0"/>
            <a:ext cx="3794760" cy="5143500"/>
          </a:xfrm>
          <a:prstGeom prst="rect">
            <a:avLst/>
          </a:prstGeom>
        </p:spPr>
      </p:pic>
      <p:sp>
        <p:nvSpPr>
          <p:cNvPr id="3" name="accent edg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12080" y="0"/>
            <a:ext cx="137160" cy="514350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58368" y="1051560"/>
            <a:ext cx="4389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&amp; SOCIAL CARE  ·  SKILLS FOR PRACTICE</a:t>
            </a:r>
            <a:endParaRPr lang="en-US" sz="115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1737360"/>
            <a:ext cx="45720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4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</a:t>
            </a:r>
            <a:endParaRPr lang="en-US" sz="4000" dirty="0"/>
          </a:p>
        </p:txBody>
      </p:sp>
      <p:sp>
        <p:nvSpPr>
          <p:cNvPr id="6" name="Text 3"/>
          <p:cNvSpPr/>
          <p:nvPr/>
        </p:nvSpPr>
        <p:spPr>
          <a:xfrm>
            <a:off x="658368" y="2788920"/>
            <a:ext cx="4480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heart of safe, person-centred care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658368" y="3886200"/>
            <a:ext cx="44805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 [Your name]</a:t>
            </a:r>
            <a:endParaRPr lang="en-US" sz="125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[Your course / cohort]  ·  [Date]</a:t>
            </a:r>
            <a:endParaRPr lang="en-US" sz="12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About me &amp; what I'll cover</a:t>
            </a:r>
            <a:endParaRPr lang="en-US" sz="3000" dirty="0"/>
          </a:p>
        </p:txBody>
      </p:sp>
      <p:sp>
        <p:nvSpPr>
          <p:cNvPr id="3" name="about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3703320" cy="3108960"/>
          </a:xfrm>
          <a:prstGeom prst="roundRect">
            <a:avLst>
              <a:gd name="adj" fmla="val 2941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4" name="Image 0" descr="A care worker holding an older patient's hand."/>
          <p:cNvPicPr>
            <a:picLocks noChangeAspect="1"/>
          </p:cNvPicPr>
          <p:nvPr/>
        </p:nvPicPr>
        <p:blipFill>
          <a:blip r:embed="rId3"/>
          <a:srcRect l="16667" r="16667"/>
          <a:stretch/>
        </p:blipFill>
        <p:spPr>
          <a:xfrm>
            <a:off x="777240" y="1554480"/>
            <a:ext cx="1051560" cy="1051560"/>
          </a:xfrm>
          <a:prstGeom prst="ellipse">
            <a:avLst/>
          </a:prstGeom>
        </p:spPr>
      </p:pic>
      <p:sp>
        <p:nvSpPr>
          <p:cNvPr id="5" name="Text 2"/>
          <p:cNvSpPr/>
          <p:nvPr/>
        </p:nvSpPr>
        <p:spPr>
          <a:xfrm>
            <a:off x="2011680" y="1600200"/>
            <a:ext cx="2103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little about me</a:t>
            </a:r>
            <a:endParaRPr lang="en-US" sz="1500" dirty="0"/>
          </a:p>
        </p:txBody>
      </p:sp>
      <p:sp>
        <p:nvSpPr>
          <p:cNvPr id="6" name="Text 3"/>
          <p:cNvSpPr/>
          <p:nvPr/>
        </p:nvSpPr>
        <p:spPr>
          <a:xfrm>
            <a:off x="777240" y="2743200"/>
            <a:ext cx="324612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I'm a health and social care learner currently on placement in a residential care setting, supporting older adults with their day-to-day needs. Working alongside nurses, carers and families has shown me how much good care depends on clear, kind communication.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4572000" y="1371600"/>
            <a:ext cx="4023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this presentation I will:</a:t>
            </a:r>
            <a:endParaRPr lang="en-US" sz="1300" dirty="0"/>
          </a:p>
        </p:txBody>
      </p:sp>
      <p:sp>
        <p:nvSpPr>
          <p:cNvPr id="8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72000" y="1828800"/>
            <a:ext cx="384048" cy="384048"/>
          </a:xfrm>
          <a:prstGeom prst="ellipse">
            <a:avLst/>
          </a:prstGeom>
          <a:solidFill>
            <a:srgbClr val="7B9A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572000" y="1828800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5074920" y="1792224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what communication means in everyday care</a:t>
            </a:r>
            <a:endParaRPr lang="en-US" sz="1300" dirty="0"/>
          </a:p>
        </p:txBody>
      </p:sp>
      <p:sp>
        <p:nvSpPr>
          <p:cNvPr id="11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72000" y="2359152"/>
            <a:ext cx="384048" cy="384048"/>
          </a:xfrm>
          <a:prstGeom prst="ellipse">
            <a:avLst/>
          </a:prstGeom>
          <a:solidFill>
            <a:srgbClr val="7B9A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572000" y="2359152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5074920" y="2322576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 why it is essential for safety and quality</a:t>
            </a:r>
            <a:endParaRPr lang="en-US" sz="1300" dirty="0"/>
          </a:p>
        </p:txBody>
      </p:sp>
      <p:sp>
        <p:nvSpPr>
          <p:cNvPr id="14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72000" y="2889504"/>
            <a:ext cx="384048" cy="384048"/>
          </a:xfrm>
          <a:prstGeom prst="ellipse">
            <a:avLst/>
          </a:prstGeom>
          <a:solidFill>
            <a:srgbClr val="7B9A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4572000" y="288950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500" dirty="0"/>
          </a:p>
        </p:txBody>
      </p:sp>
      <p:sp>
        <p:nvSpPr>
          <p:cNvPr id="16" name="Text 13"/>
          <p:cNvSpPr/>
          <p:nvPr/>
        </p:nvSpPr>
        <p:spPr>
          <a:xfrm>
            <a:off x="5074920" y="2852928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the SBAR communication tool</a:t>
            </a:r>
            <a:endParaRPr lang="en-US" sz="1300" dirty="0"/>
          </a:p>
        </p:txBody>
      </p:sp>
      <p:sp>
        <p:nvSpPr>
          <p:cNvPr id="17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72000" y="3419856"/>
            <a:ext cx="384048" cy="384048"/>
          </a:xfrm>
          <a:prstGeom prst="ellipse">
            <a:avLst/>
          </a:prstGeom>
          <a:solidFill>
            <a:srgbClr val="7B9A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4572000" y="341985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500" dirty="0"/>
          </a:p>
        </p:txBody>
      </p:sp>
      <p:sp>
        <p:nvSpPr>
          <p:cNvPr id="19" name="Text 16"/>
          <p:cNvSpPr/>
          <p:nvPr/>
        </p:nvSpPr>
        <p:spPr>
          <a:xfrm>
            <a:off x="5074920" y="3383280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SBAR to a real work situation</a:t>
            </a:r>
            <a:endParaRPr lang="en-US" sz="1300" dirty="0"/>
          </a:p>
        </p:txBody>
      </p:sp>
      <p:sp>
        <p:nvSpPr>
          <p:cNvPr id="20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72000" y="3950208"/>
            <a:ext cx="384048" cy="384048"/>
          </a:xfrm>
          <a:prstGeom prst="ellipse">
            <a:avLst/>
          </a:prstGeom>
          <a:solidFill>
            <a:srgbClr val="7B9A7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572000" y="395020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5074920" y="3913632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 on my own development and next steps</a:t>
            </a:r>
            <a:endParaRPr lang="en-US" sz="1300" dirty="0"/>
          </a:p>
        </p:txBody>
      </p:sp>
      <p:sp>
        <p:nvSpPr>
          <p:cNvPr id="23" name="Text 20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24" name="Text 21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team of healthcare staff talking together in a hospital corridor."/>
          <p:cNvPicPr>
            <a:picLocks noChangeAspect="1"/>
          </p:cNvPicPr>
          <p:nvPr/>
        </p:nvPicPr>
        <p:blipFill>
          <a:blip r:embed="rId3"/>
          <a:srcRect l="25407" r="25407"/>
          <a:stretch/>
        </p:blipFill>
        <p:spPr>
          <a:xfrm>
            <a:off x="0" y="0"/>
            <a:ext cx="3794760" cy="5143500"/>
          </a:xfrm>
          <a:prstGeom prst="rect">
            <a:avLst/>
          </a:prstGeom>
        </p:spPr>
      </p:pic>
      <p:sp>
        <p:nvSpPr>
          <p:cNvPr id="3" name="accent edg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94760" y="0"/>
            <a:ext cx="128016" cy="514350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4160520" y="502920"/>
            <a:ext cx="45720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communication?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4160520" y="1572768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4160520" y="1847088"/>
            <a:ext cx="4572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two-way sharing of information — speaking, listening, body language and written notes — so meaning is understood by everyone involved.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4160520" y="2761488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everyday practice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4160520" y="3035808"/>
            <a:ext cx="4572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to what a person needs, explaining care clearly, recording it accurately, and handing over safely.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4160520" y="3822192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I developed it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4160520" y="4096512"/>
            <a:ext cx="4572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placement: daily handovers, updating care plans, and reassuring residents and their families.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communication is essential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8046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health and social care, communication is a patient-safety skill — not just a soft skill. When it fails, people are harmed.</a:t>
            </a:r>
            <a:endParaRPr lang="en-US" sz="1350" dirty="0"/>
          </a:p>
        </p:txBody>
      </p:sp>
      <p:sp>
        <p:nvSpPr>
          <p:cNvPr id="4" name="stat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737360"/>
            <a:ext cx="3931920" cy="1417320"/>
          </a:xfrm>
          <a:prstGeom prst="roundRect">
            <a:avLst>
              <a:gd name="adj" fmla="val 6452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828800"/>
            <a:ext cx="173736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600" b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80%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2423160" y="1828800"/>
            <a:ext cx="187452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serious medical errors involve miscommunication during handover</a:t>
            </a:r>
            <a:endParaRPr lang="en-US" sz="12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95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Joint Commission, cited in HIPAA Journal, 2026</a:t>
            </a:r>
            <a:endParaRPr lang="en-US" sz="1200" dirty="0"/>
          </a:p>
        </p:txBody>
      </p:sp>
      <p:sp>
        <p:nvSpPr>
          <p:cNvPr id="7" name="stat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737360"/>
            <a:ext cx="3931920" cy="1417320"/>
          </a:xfrm>
          <a:prstGeom prst="roundRect">
            <a:avLst>
              <a:gd name="adj" fmla="val 6452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92040" y="1828800"/>
            <a:ext cx="173736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600" b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1,700+</a:t>
            </a:r>
            <a:endParaRPr lang="en-US" sz="4600" dirty="0"/>
          </a:p>
        </p:txBody>
      </p:sp>
      <p:sp>
        <p:nvSpPr>
          <p:cNvPr id="9" name="Text 7"/>
          <p:cNvSpPr/>
          <p:nvPr/>
        </p:nvSpPr>
        <p:spPr>
          <a:xfrm>
            <a:off x="6537960" y="1828800"/>
            <a:ext cx="187452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00" b="1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malpractice cases linked to communication failures, with almost 2,000 avoidable deaths</a:t>
            </a:r>
            <a:endParaRPr lang="en-US" sz="12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95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CRICO, cited in HIPAA Journal, 2026</a:t>
            </a:r>
            <a:endParaRPr lang="en-US" sz="1200" dirty="0"/>
          </a:p>
        </p:txBody>
      </p:sp>
      <p:sp>
        <p:nvSpPr>
          <p:cNvPr id="10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429000"/>
            <a:ext cx="365760" cy="365760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48640" y="342900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✓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1024128" y="3401568"/>
            <a:ext cx="3429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516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 &amp; effective care  </a:t>
            </a: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Accurate handovers stop medication errors, missed observations and duplicated tests.</a:t>
            </a:r>
            <a:endParaRPr lang="en-US" sz="1200" dirty="0"/>
          </a:p>
        </p:txBody>
      </p:sp>
      <p:sp>
        <p:nvSpPr>
          <p:cNvPr id="13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3429000"/>
            <a:ext cx="365760" cy="365760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663440" y="342900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✓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5138928" y="3401568"/>
            <a:ext cx="3429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5168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quality outcomes  </a:t>
            </a: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feel heard, consent is informed, and care is truly person-centred.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12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 benefits from good communication?</a:t>
            </a:r>
            <a:endParaRPr lang="en-US" sz="3000" dirty="0"/>
          </a:p>
        </p:txBody>
      </p:sp>
      <p:sp>
        <p:nvSpPr>
          <p:cNvPr id="3" name="benefit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71600"/>
            <a:ext cx="2651760" cy="3154680"/>
          </a:xfrm>
          <a:prstGeom prst="roundRect">
            <a:avLst>
              <a:gd name="adj" fmla="val 2759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54480" y="1600200"/>
            <a:ext cx="640080" cy="640080"/>
          </a:xfrm>
          <a:prstGeom prst="ellipse">
            <a:avLst/>
          </a:prstGeom>
          <a:solidFill>
            <a:srgbClr val="DCE6D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554480" y="160020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♥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685800" y="2331720"/>
            <a:ext cx="2377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Service users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22960" y="2788920"/>
            <a:ext cx="214884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Feel listened to, safe and respected</a:t>
            </a:r>
            <a:endParaRPr lang="en-US" sz="1150" dirty="0"/>
          </a:p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informed consent to their care</a:t>
            </a:r>
            <a:endParaRPr lang="en-US" sz="1150" dirty="0"/>
          </a:p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errors and better experiences</a:t>
            </a:r>
            <a:endParaRPr lang="en-US" sz="1150" dirty="0"/>
          </a:p>
        </p:txBody>
      </p:sp>
      <p:sp>
        <p:nvSpPr>
          <p:cNvPr id="8" name="benefit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337560" y="1371600"/>
            <a:ext cx="2651760" cy="3154680"/>
          </a:xfrm>
          <a:prstGeom prst="roundRect">
            <a:avLst>
              <a:gd name="adj" fmla="val 2759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1600200"/>
            <a:ext cx="640080" cy="640080"/>
          </a:xfrm>
          <a:prstGeom prst="ellipse">
            <a:avLst/>
          </a:prstGeom>
          <a:solidFill>
            <a:srgbClr val="DCE6D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343400" y="160020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⇄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3474720" y="2331720"/>
            <a:ext cx="2377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Staff &amp; colleagues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611880" y="2788920"/>
            <a:ext cx="214884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handovers and shared understanding</a:t>
            </a:r>
            <a:endParaRPr lang="en-US" sz="1150" dirty="0"/>
          </a:p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Stronger teamwork and less conflict</a:t>
            </a:r>
            <a:endParaRPr lang="en-US" sz="1150" dirty="0"/>
          </a:p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confidence in decisions</a:t>
            </a:r>
            <a:endParaRPr lang="en-US" sz="1150" dirty="0"/>
          </a:p>
        </p:txBody>
      </p:sp>
      <p:sp>
        <p:nvSpPr>
          <p:cNvPr id="13" name="benefit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26480" y="1371600"/>
            <a:ext cx="2651760" cy="3154680"/>
          </a:xfrm>
          <a:prstGeom prst="roundRect">
            <a:avLst>
              <a:gd name="adj" fmla="val 2759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32320" y="1600200"/>
            <a:ext cx="640080" cy="640080"/>
          </a:xfrm>
          <a:prstGeom prst="ellipse">
            <a:avLst/>
          </a:prstGeom>
          <a:solidFill>
            <a:srgbClr val="DCE6D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132320" y="160020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⚑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6263640" y="2331720"/>
            <a:ext cx="2377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organisation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400800" y="2788920"/>
            <a:ext cx="214884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incidents and complaints</a:t>
            </a:r>
            <a:endParaRPr lang="en-US" sz="1150" dirty="0"/>
          </a:p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CQC ratings and reputation</a:t>
            </a:r>
            <a:endParaRPr lang="en-US" sz="1150" dirty="0"/>
          </a:p>
          <a:p>
            <a:pPr marL="152400" indent="-152400" algn="l">
              <a:lnSpc>
                <a:spcPct val="105000"/>
              </a:lnSpc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Safer, more efficient services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12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When communication breaks down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97280"/>
            <a:ext cx="8046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communication failures happen at handover — when information is passed between staff, shifts or services.</a:t>
            </a:r>
            <a:endParaRPr lang="en-US" sz="1350" dirty="0"/>
          </a:p>
        </p:txBody>
      </p:sp>
      <p:sp>
        <p:nvSpPr>
          <p:cNvPr id="4" name="risk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737360"/>
            <a:ext cx="3931920" cy="1097280"/>
          </a:xfrm>
          <a:prstGeom prst="roundRect">
            <a:avLst>
              <a:gd name="adj" fmla="val 6667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risk 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737360"/>
            <a:ext cx="91440" cy="109728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22960" y="1874520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Medication errors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22960" y="2240280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Wrong dose or missed medicines when notes are unclear</a:t>
            </a:r>
            <a:endParaRPr lang="en-US" sz="1200" dirty="0"/>
          </a:p>
        </p:txBody>
      </p:sp>
      <p:sp>
        <p:nvSpPr>
          <p:cNvPr id="8" name="risk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737360"/>
            <a:ext cx="3931920" cy="1097280"/>
          </a:xfrm>
          <a:prstGeom prst="roundRect">
            <a:avLst>
              <a:gd name="adj" fmla="val 6667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risk 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737360"/>
            <a:ext cx="91440" cy="109728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937760" y="1874520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Missed information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937760" y="2240280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changes not passed on at shift change</a:t>
            </a:r>
            <a:endParaRPr lang="en-US" sz="1200" dirty="0"/>
          </a:p>
        </p:txBody>
      </p:sp>
      <p:sp>
        <p:nvSpPr>
          <p:cNvPr id="12" name="risk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971800"/>
            <a:ext cx="3931920" cy="1097280"/>
          </a:xfrm>
          <a:prstGeom prst="roundRect">
            <a:avLst>
              <a:gd name="adj" fmla="val 6667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isk 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971800"/>
            <a:ext cx="91440" cy="109728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2960" y="3108960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Delays to care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822960" y="3474720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Tests and treatments held up or repeated</a:t>
            </a:r>
            <a:endParaRPr lang="en-US" sz="1200" dirty="0"/>
          </a:p>
        </p:txBody>
      </p:sp>
      <p:sp>
        <p:nvSpPr>
          <p:cNvPr id="16" name="risk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2971800"/>
            <a:ext cx="3931920" cy="1097280"/>
          </a:xfrm>
          <a:prstGeom prst="roundRect">
            <a:avLst>
              <a:gd name="adj" fmla="val 6667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risk 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2971800"/>
            <a:ext cx="91440" cy="109728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937760" y="3108960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Distress &amp; lost trust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4937760" y="3474720"/>
            <a:ext cx="3474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feel unheard, anxious or unsafe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48640" y="4343400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i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structured, shared way of talking prevents these gaps — that is where SBAR helps.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12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model: SBAR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4617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it?  </a:t>
            </a:r>
            <a:r>
              <a:rPr lang="en-US" sz="13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is a simple, structured way to share critical information. It gives every conversation the same clear, predictable shape so nothing important is missed.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548640" y="2606040"/>
            <a:ext cx="4617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it comes from  </a:t>
            </a:r>
            <a:r>
              <a:rPr lang="en-US" sz="13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by the US Navy for nuclear submarines, adapted for healthcare by Kaiser Permanente in 2002, and now promoted across the NHS and by the Institute for Healthcare Improvement.</a:t>
            </a:r>
            <a:endParaRPr lang="en-US" sz="1350" dirty="0"/>
          </a:p>
        </p:txBody>
      </p:sp>
      <p:sp>
        <p:nvSpPr>
          <p:cNvPr id="5" name="Text 3"/>
          <p:cNvSpPr/>
          <p:nvPr/>
        </p:nvSpPr>
        <p:spPr>
          <a:xfrm>
            <a:off x="548640" y="4114800"/>
            <a:ext cx="46177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i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“Structured handover tools like SBAR have been shown to improve patient safety, especially for telephone handovers.”  — Ruhomauly et al., 2019</a:t>
            </a:r>
            <a:endParaRPr lang="en-US" sz="1100" dirty="0"/>
          </a:p>
        </p:txBody>
      </p:sp>
      <p:sp>
        <p:nvSpPr>
          <p:cNvPr id="6" name="sbar panel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0" y="1234440"/>
            <a:ext cx="3200400" cy="3520440"/>
          </a:xfrm>
          <a:prstGeom prst="roundRect">
            <a:avLst>
              <a:gd name="adj" fmla="val 2857"/>
            </a:avLst>
          </a:prstGeom>
          <a:solidFill>
            <a:srgbClr val="DCE6D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87568" y="1481328"/>
            <a:ext cx="640080" cy="640080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687568" y="1481328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</a:t>
            </a:r>
            <a:endParaRPr lang="en-US" sz="2500" dirty="0"/>
          </a:p>
        </p:txBody>
      </p:sp>
      <p:sp>
        <p:nvSpPr>
          <p:cNvPr id="9" name="Text 7"/>
          <p:cNvSpPr/>
          <p:nvPr/>
        </p:nvSpPr>
        <p:spPr>
          <a:xfrm>
            <a:off x="6419088" y="148132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Situation</a:t>
            </a:r>
            <a:endParaRPr lang="en-US" sz="1500" dirty="0"/>
          </a:p>
        </p:txBody>
      </p:sp>
      <p:sp>
        <p:nvSpPr>
          <p:cNvPr id="10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87568" y="2304288"/>
            <a:ext cx="640080" cy="640080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687568" y="2304288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2500" dirty="0"/>
          </a:p>
        </p:txBody>
      </p:sp>
      <p:sp>
        <p:nvSpPr>
          <p:cNvPr id="12" name="Text 10"/>
          <p:cNvSpPr/>
          <p:nvPr/>
        </p:nvSpPr>
        <p:spPr>
          <a:xfrm>
            <a:off x="6419088" y="230428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Background</a:t>
            </a:r>
            <a:endParaRPr lang="en-US" sz="1500" dirty="0"/>
          </a:p>
        </p:txBody>
      </p:sp>
      <p:sp>
        <p:nvSpPr>
          <p:cNvPr id="13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87568" y="3127248"/>
            <a:ext cx="640080" cy="640080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687568" y="3127248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2500" dirty="0"/>
          </a:p>
        </p:txBody>
      </p:sp>
      <p:sp>
        <p:nvSpPr>
          <p:cNvPr id="15" name="Text 13"/>
          <p:cNvSpPr/>
          <p:nvPr/>
        </p:nvSpPr>
        <p:spPr>
          <a:xfrm>
            <a:off x="6419088" y="312724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Assessment</a:t>
            </a:r>
            <a:endParaRPr lang="en-US" sz="1500" dirty="0"/>
          </a:p>
        </p:txBody>
      </p:sp>
      <p:sp>
        <p:nvSpPr>
          <p:cNvPr id="16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87568" y="3950208"/>
            <a:ext cx="640080" cy="640080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687568" y="3950208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</a:t>
            </a:r>
            <a:endParaRPr lang="en-US" sz="2500" dirty="0"/>
          </a:p>
        </p:txBody>
      </p:sp>
      <p:sp>
        <p:nvSpPr>
          <p:cNvPr id="18" name="Text 16"/>
          <p:cNvSpPr/>
          <p:nvPr/>
        </p:nvSpPr>
        <p:spPr>
          <a:xfrm>
            <a:off x="6419088" y="3950208"/>
            <a:ext cx="2194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Recommendation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12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four steps of SBAR</a:t>
            </a:r>
            <a:endParaRPr lang="en-US" sz="3000" dirty="0"/>
          </a:p>
        </p:txBody>
      </p:sp>
      <p:sp>
        <p:nvSpPr>
          <p:cNvPr id="3" name="step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417320"/>
            <a:ext cx="1947672" cy="3063240"/>
          </a:xfrm>
          <a:prstGeom prst="roundRect">
            <a:avLst>
              <a:gd name="adj" fmla="val 3756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tep top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417320"/>
            <a:ext cx="1947672" cy="109728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38428" y="1737360"/>
            <a:ext cx="768096" cy="768096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38428" y="173736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576072" y="2697480"/>
            <a:ext cx="18928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Situation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49808" y="3108960"/>
            <a:ext cx="154533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 who you are, the person, and what is happening right now.</a:t>
            </a:r>
            <a:endParaRPr lang="en-US" sz="1200" dirty="0"/>
          </a:p>
        </p:txBody>
      </p:sp>
      <p:sp>
        <p:nvSpPr>
          <p:cNvPr id="9" name="step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52344" y="1417320"/>
            <a:ext cx="1947672" cy="3063240"/>
          </a:xfrm>
          <a:prstGeom prst="roundRect">
            <a:avLst>
              <a:gd name="adj" fmla="val 3756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tep top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52344" y="1417320"/>
            <a:ext cx="1947672" cy="109728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342132" y="1737360"/>
            <a:ext cx="768096" cy="768096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342132" y="173736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3000" dirty="0"/>
          </a:p>
        </p:txBody>
      </p:sp>
      <p:sp>
        <p:nvSpPr>
          <p:cNvPr id="13" name="Text 11"/>
          <p:cNvSpPr/>
          <p:nvPr/>
        </p:nvSpPr>
        <p:spPr>
          <a:xfrm>
            <a:off x="2779776" y="2697480"/>
            <a:ext cx="18928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Background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2953512" y="3108960"/>
            <a:ext cx="154533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the relevant history and clinical context.</a:t>
            </a:r>
            <a:endParaRPr lang="en-US" sz="1200" dirty="0"/>
          </a:p>
        </p:txBody>
      </p:sp>
      <p:sp>
        <p:nvSpPr>
          <p:cNvPr id="15" name="step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56048" y="1417320"/>
            <a:ext cx="1947672" cy="3063240"/>
          </a:xfrm>
          <a:prstGeom prst="roundRect">
            <a:avLst>
              <a:gd name="adj" fmla="val 3756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tep top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56048" y="1417320"/>
            <a:ext cx="1947672" cy="109728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545836" y="1737360"/>
            <a:ext cx="768096" cy="768096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545836" y="173736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3000" dirty="0"/>
          </a:p>
        </p:txBody>
      </p:sp>
      <p:sp>
        <p:nvSpPr>
          <p:cNvPr id="19" name="Text 17"/>
          <p:cNvSpPr/>
          <p:nvPr/>
        </p:nvSpPr>
        <p:spPr>
          <a:xfrm>
            <a:off x="4983480" y="2697480"/>
            <a:ext cx="18928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Assessment</a:t>
            </a:r>
            <a:endParaRPr lang="en-US" sz="1350" dirty="0"/>
          </a:p>
        </p:txBody>
      </p:sp>
      <p:sp>
        <p:nvSpPr>
          <p:cNvPr id="20" name="Text 18"/>
          <p:cNvSpPr/>
          <p:nvPr/>
        </p:nvSpPr>
        <p:spPr>
          <a:xfrm>
            <a:off x="5157216" y="3108960"/>
            <a:ext cx="154533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 what you think the problem is.</a:t>
            </a:r>
            <a:endParaRPr lang="en-US" sz="1200" dirty="0"/>
          </a:p>
        </p:txBody>
      </p:sp>
      <p:sp>
        <p:nvSpPr>
          <p:cNvPr id="21" name="step 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59752" y="1417320"/>
            <a:ext cx="1947672" cy="3063240"/>
          </a:xfrm>
          <a:prstGeom prst="roundRect">
            <a:avLst>
              <a:gd name="adj" fmla="val 3756"/>
            </a:avLst>
          </a:prstGeom>
          <a:solidFill>
            <a:srgbClr val="FBF8F1"/>
          </a:solidFill>
          <a:ln/>
          <a:effectLst>
            <a:outerShdw blurRad="88900" dist="38100" dir="8100000" algn="bl" rotWithShape="0">
              <a:srgbClr val="6B625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tep top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59752" y="1417320"/>
            <a:ext cx="1947672" cy="109728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49540" y="1737360"/>
            <a:ext cx="768096" cy="768096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749540" y="173736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</a:t>
            </a:r>
            <a:endParaRPr lang="en-US" sz="3000" dirty="0"/>
          </a:p>
        </p:txBody>
      </p:sp>
      <p:sp>
        <p:nvSpPr>
          <p:cNvPr id="25" name="Text 23"/>
          <p:cNvSpPr/>
          <p:nvPr/>
        </p:nvSpPr>
        <p:spPr>
          <a:xfrm>
            <a:off x="7187184" y="2697480"/>
            <a:ext cx="18928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Recommendation</a:t>
            </a:r>
            <a:endParaRPr lang="en-US" sz="1350" dirty="0"/>
          </a:p>
        </p:txBody>
      </p:sp>
      <p:sp>
        <p:nvSpPr>
          <p:cNvPr id="26" name="Text 24"/>
          <p:cNvSpPr/>
          <p:nvPr/>
        </p:nvSpPr>
        <p:spPr>
          <a:xfrm>
            <a:off x="7360920" y="3108960"/>
            <a:ext cx="1545336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2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Say clearly what you need — and by when.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12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nurse making a phone call while reading patient notes at a nurses' station."/>
          <p:cNvPicPr>
            <a:picLocks noChangeAspect="1"/>
          </p:cNvPicPr>
          <p:nvPr/>
        </p:nvPicPr>
        <p:blipFill>
          <a:blip r:embed="rId3"/>
          <a:srcRect l="25407" r="25407"/>
          <a:stretch/>
        </p:blipFill>
        <p:spPr>
          <a:xfrm>
            <a:off x="0" y="0"/>
            <a:ext cx="3794760" cy="5143500"/>
          </a:xfrm>
          <a:prstGeom prst="rect">
            <a:avLst/>
          </a:prstGeom>
        </p:spPr>
      </p:pic>
      <p:sp>
        <p:nvSpPr>
          <p:cNvPr id="3" name="accent edg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94760" y="0"/>
            <a:ext cx="128016" cy="5143500"/>
          </a:xfrm>
          <a:prstGeom prst="rect">
            <a:avLst/>
          </a:prstGeom>
          <a:solidFill>
            <a:srgbClr val="CF684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4160520" y="502920"/>
            <a:ext cx="45720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SBAR in practice</a:t>
            </a:r>
            <a:endParaRPr lang="en-US" sz="2700" dirty="0"/>
          </a:p>
        </p:txBody>
      </p:sp>
      <p:sp>
        <p:nvSpPr>
          <p:cNvPr id="5" name="Text 2"/>
          <p:cNvSpPr/>
          <p:nvPr/>
        </p:nvSpPr>
        <p:spPr>
          <a:xfrm>
            <a:off x="4160520" y="1371600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support worker phones the doctor about a deteriorating resident:</a:t>
            </a:r>
            <a:endParaRPr lang="en-US" sz="1250" dirty="0"/>
          </a:p>
        </p:txBody>
      </p:sp>
      <p:sp>
        <p:nvSpPr>
          <p:cNvPr id="6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60520" y="1810512"/>
            <a:ext cx="438912" cy="438912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160520" y="1810512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4736592" y="1755648"/>
            <a:ext cx="40233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“It's Sam on Oak Ward. Mrs Patel in bed 6 has become drowsy and her oxygen has dropped to 88%.”</a:t>
            </a:r>
            <a:endParaRPr lang="en-US" sz="1150" dirty="0"/>
          </a:p>
        </p:txBody>
      </p:sp>
      <p:sp>
        <p:nvSpPr>
          <p:cNvPr id="9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60520" y="2505456"/>
            <a:ext cx="438912" cy="438912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160520" y="2505456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4736592" y="2450592"/>
            <a:ext cx="40233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“She was admitted with pneumonia two days ago and is on antibiotics.”</a:t>
            </a:r>
            <a:endParaRPr lang="en-US" sz="1150" dirty="0"/>
          </a:p>
        </p:txBody>
      </p:sp>
      <p:sp>
        <p:nvSpPr>
          <p:cNvPr id="12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60520" y="3200400"/>
            <a:ext cx="438912" cy="438912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160520" y="320040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4736592" y="3145536"/>
            <a:ext cx="40233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“I think she's deteriorating and needs urgent review.”</a:t>
            </a:r>
            <a:endParaRPr lang="en-US" sz="1150" dirty="0"/>
          </a:p>
        </p:txBody>
      </p:sp>
      <p:sp>
        <p:nvSpPr>
          <p:cNvPr id="15" name="badge circ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60520" y="3895344"/>
            <a:ext cx="438912" cy="438912"/>
          </a:xfrm>
          <a:prstGeom prst="ellipse">
            <a:avLst/>
          </a:prstGeom>
          <a:solidFill>
            <a:srgbClr val="51684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160520" y="3895344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4736592" y="3840480"/>
            <a:ext cx="40233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“Please can you assess her within 15 minutes? Shall I start oxygen now?”</a:t>
            </a:r>
            <a:endParaRPr lang="en-US" sz="1150" dirty="0"/>
          </a:p>
        </p:txBody>
      </p:sp>
      <p:sp>
        <p:nvSpPr>
          <p:cNvPr id="18" name="Text 15"/>
          <p:cNvSpPr/>
          <p:nvPr/>
        </p:nvSpPr>
        <p:spPr>
          <a:xfrm>
            <a:off x="4160520" y="470916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i="1" dirty="0">
                <a:solidFill>
                  <a:srgbClr val="CF6849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Structured words → shared understanding → faster, safer action.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Impact on care — and on me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Impact on care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388620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 algn="l">
              <a:lnSpc>
                <a:spcPct val="110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Safer patients — fewer errors and faster escalation</a:t>
            </a:r>
            <a:endParaRPr lang="en-US" sz="1300" dirty="0"/>
          </a:p>
          <a:p>
            <a:pPr marL="152400" indent="-152400" algn="l">
              <a:lnSpc>
                <a:spcPct val="110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better experience — people feel heard and informed</a:t>
            </a:r>
            <a:endParaRPr lang="en-US" sz="1300" dirty="0"/>
          </a:p>
          <a:p>
            <a:pPr marL="152400" indent="-152400" algn="l">
              <a:lnSpc>
                <a:spcPct val="110000"/>
              </a:lnSpc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Stronger teams — clear, confident handovers</a:t>
            </a:r>
            <a:endParaRPr lang="en-US" sz="1300" dirty="0"/>
          </a:p>
          <a:p>
            <a:pPr marL="152400" indent="-152400" algn="l">
              <a:lnSpc>
                <a:spcPct val="110000"/>
              </a:lnSpc>
              <a:buSzPct val="100000"/>
              <a:buChar char="•"/>
            </a:pPr>
            <a:r>
              <a:rPr lang="en-US" sz="130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link is clear: skill → my role → patient safety</a:t>
            </a:r>
            <a:endParaRPr lang="en-US" sz="1300" dirty="0"/>
          </a:p>
        </p:txBody>
      </p:sp>
      <p:sp>
        <p:nvSpPr>
          <p:cNvPr id="5" name="reflection panel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09160" y="1188720"/>
            <a:ext cx="3886200" cy="3291840"/>
          </a:xfrm>
          <a:prstGeom prst="roundRect">
            <a:avLst>
              <a:gd name="adj" fmla="val 2778"/>
            </a:avLst>
          </a:prstGeom>
          <a:solidFill>
            <a:srgbClr val="DCE6D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983480" y="1417320"/>
            <a:ext cx="3383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5168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For my development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983480" y="1874520"/>
            <a:ext cx="33375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Employability  </a:t>
            </a:r>
            <a:r>
              <a:rPr lang="en-US" sz="12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structured communication is valued in every care role and supports my next step into practice.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4983480" y="2880360"/>
            <a:ext cx="33375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CF68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reflection  </a:t>
            </a:r>
            <a:r>
              <a:rPr lang="en-US" sz="12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is a strength I bring. Speaking up confidently under pressure is my area to develop — practising SBAR is helping me grow.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12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care worker gently holding an older patient's hand."/>
          <p:cNvPicPr>
            <a:picLocks noChangeAspect="1"/>
          </p:cNvPicPr>
          <p:nvPr/>
        </p:nvPicPr>
        <p:blipFill>
          <a:blip r:embed="rId3"/>
          <a:srcRect t="9000" b="662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scrim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852160" cy="5143500"/>
          </a:xfrm>
          <a:prstGeom prst="rect">
            <a:avLst/>
          </a:prstGeom>
          <a:solidFill>
            <a:srgbClr val="51684B">
              <a:alpha val="8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40080" y="105156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F0CA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BRINGING IT TOGETHER</a:t>
            </a:r>
            <a:endParaRPr lang="en-US" sz="12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1554480"/>
            <a:ext cx="51206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 keeps care safe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640080" y="3063240"/>
            <a:ext cx="502920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 algn="l">
              <a:lnSpc>
                <a:spcPct val="110000"/>
              </a:lnSpc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F4F1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is a core safety skill in health and social care.</a:t>
            </a:r>
            <a:endParaRPr lang="en-US" sz="1300" dirty="0"/>
          </a:p>
          <a:p>
            <a:pPr marL="152400" indent="-152400" algn="l">
              <a:lnSpc>
                <a:spcPct val="110000"/>
              </a:lnSpc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F4F1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communication causes avoidable harm; good communication prevents it.</a:t>
            </a:r>
            <a:endParaRPr lang="en-US" sz="1300" dirty="0"/>
          </a:p>
          <a:p>
            <a:pPr marL="152400" indent="-152400" algn="l">
              <a:lnSpc>
                <a:spcPct val="110000"/>
              </a:lnSpc>
              <a:spcAft>
                <a:spcPts val="900"/>
              </a:spcAft>
              <a:buSzPct val="100000"/>
              <a:buChar char="•"/>
            </a:pPr>
            <a:r>
              <a:rPr lang="en-US" sz="1300" dirty="0">
                <a:solidFill>
                  <a:srgbClr val="F4F1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like SBAR make handovers clear, structured and reliable.</a:t>
            </a:r>
            <a:endParaRPr lang="en-US" sz="1300" dirty="0"/>
          </a:p>
          <a:p>
            <a:pPr marL="152400" indent="-152400" algn="l">
              <a:lnSpc>
                <a:spcPct val="110000"/>
              </a:lnSpc>
              <a:buSzPct val="100000"/>
              <a:buChar char="•"/>
            </a:pPr>
            <a:r>
              <a:rPr lang="en-US" sz="1300" dirty="0">
                <a:solidFill>
                  <a:srgbClr val="F4F1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this skill benefits service users, staff and the whole service.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36576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337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078992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Harvard style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804672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CRICO / HIPAA Journal (2026) The effects of poor communication in healthcare. Available at: https://www.hipaajournal.com/effects-of-poor-communication-in-healthcare/ (Accessed: 18 July 2026).</a:t>
            </a:r>
            <a:endParaRPr lang="en-US" sz="1150" dirty="0"/>
          </a:p>
          <a:p>
            <a:pPr marL="177800" indent="-1778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Institute for Healthcare Improvement (no date) SBAR tool: situation-background-assessment-recommendation. Boston, MA: IHI. Available at: https://www.ihi.org/resources/tools/sbar-tool-situation-background-assessment-recommendation (Accessed: 18 July 2026).</a:t>
            </a:r>
            <a:endParaRPr lang="en-US" sz="1150" dirty="0"/>
          </a:p>
          <a:p>
            <a:pPr marL="177800" indent="-1778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(no date) Safer care – SBAR: situation, background, assessment, recommendation. Implementation and training guide. Available at: https://www.england.nhs.uk (Accessed: 18 July 2026).</a:t>
            </a:r>
            <a:endParaRPr lang="en-US" sz="1150" dirty="0"/>
          </a:p>
          <a:p>
            <a:pPr marL="177800" indent="-1778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Nursing and Midwifery Council (2018) The code: professional standards of practice and behaviour for nurses, midwives and nursing associates. London: NMC. Available at: https://www.nmc.org.uk/standards/code/ (Accessed: 18 July 2026).</a:t>
            </a:r>
            <a:endParaRPr lang="en-US" sz="1150" dirty="0"/>
          </a:p>
          <a:p>
            <a:pPr marL="177800" indent="-177800" algn="l">
              <a:lnSpc>
                <a:spcPct val="105000"/>
              </a:lnSpc>
              <a:spcAft>
                <a:spcPts val="1100"/>
              </a:spcAft>
              <a:buSzPct val="100000"/>
              <a:buChar char="•"/>
            </a:pPr>
            <a:r>
              <a:rPr lang="en-US" sz="1150" dirty="0">
                <a:solidFill>
                  <a:srgbClr val="333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Ruhomauly, Z., Betts, K., Jayne-Coupe, K., Karanfilian, L., Szekely, M., Relwani, A., McCay, J. and Jaffry, Z. (2019) 'Improving the quality of handover: implementing SBAR', Future Healthcare Journal, 6(Suppl 2), p. 54. doi: 10.7861/futurehosp.6-2s-s54.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548640" y="4828032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·  Health &amp; Social Care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7680960" y="482803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077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12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1240</Words>
  <Application>Microsoft Office PowerPoint</Application>
  <PresentationFormat>On-screen Show (16:9)</PresentationFormat>
  <Paragraphs>152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Georgia</vt:lpstr>
      <vt:lpstr>Office Theme</vt:lpstr>
      <vt:lpstr>  Module Title: Professional Career Development within Health and Social Care Module Number: LCHS 4009 Programme: Certificate of Higher Education Skills for Workplace (Health and social care) Assignment No: Presentation 1 Student Name: VANESSA Matusalem Student ID: 2508281 Lecturer’s Name: Soban Sadiq </vt:lpstr>
      <vt:lpstr>Communication</vt:lpstr>
      <vt:lpstr>About me &amp; what I'll cover</vt:lpstr>
      <vt:lpstr>What is communication?</vt:lpstr>
      <vt:lpstr>Why communication is essential</vt:lpstr>
      <vt:lpstr>Who benefits from good communication?</vt:lpstr>
      <vt:lpstr>When communication breaks down</vt:lpstr>
      <vt:lpstr>The model: SBAR</vt:lpstr>
      <vt:lpstr>The four steps of SBAR</vt:lpstr>
      <vt:lpstr>SBAR in practice</vt:lpstr>
      <vt:lpstr>Impact on care — and on me</vt:lpstr>
      <vt:lpstr>Communication keeps care safe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Vanessa Matusalem</dc:creator>
  <cp:lastModifiedBy>Vanessa Matusalem</cp:lastModifiedBy>
  <cp:revision>1</cp:revision>
  <dcterms:created xsi:type="dcterms:W3CDTF">2026-07-18T14:53:08Z</dcterms:created>
  <dcterms:modified xsi:type="dcterms:W3CDTF">2026-07-18T15:15:34Z</dcterms:modified>
</cp:coreProperties>
</file>