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3.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4.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52"/>
  </p:notesMasterIdLst>
  <p:sldIdLst>
    <p:sldId id="271" r:id="rId2"/>
    <p:sldId id="288" r:id="rId3"/>
    <p:sldId id="272" r:id="rId4"/>
    <p:sldId id="324" r:id="rId5"/>
    <p:sldId id="319" r:id="rId6"/>
    <p:sldId id="323" r:id="rId7"/>
    <p:sldId id="289" r:id="rId8"/>
    <p:sldId id="276" r:id="rId9"/>
    <p:sldId id="322" r:id="rId10"/>
    <p:sldId id="328" r:id="rId11"/>
    <p:sldId id="320" r:id="rId12"/>
    <p:sldId id="292" r:id="rId13"/>
    <p:sldId id="290" r:id="rId14"/>
    <p:sldId id="263" r:id="rId15"/>
    <p:sldId id="258" r:id="rId16"/>
    <p:sldId id="293" r:id="rId17"/>
    <p:sldId id="294" r:id="rId18"/>
    <p:sldId id="260" r:id="rId19"/>
    <p:sldId id="261" r:id="rId20"/>
    <p:sldId id="316" r:id="rId21"/>
    <p:sldId id="325" r:id="rId22"/>
    <p:sldId id="296" r:id="rId23"/>
    <p:sldId id="297" r:id="rId24"/>
    <p:sldId id="298" r:id="rId25"/>
    <p:sldId id="317" r:id="rId26"/>
    <p:sldId id="326" r:id="rId27"/>
    <p:sldId id="299" r:id="rId28"/>
    <p:sldId id="281" r:id="rId29"/>
    <p:sldId id="265" r:id="rId30"/>
    <p:sldId id="300" r:id="rId31"/>
    <p:sldId id="302" r:id="rId32"/>
    <p:sldId id="303" r:id="rId33"/>
    <p:sldId id="277" r:id="rId34"/>
    <p:sldId id="332" r:id="rId35"/>
    <p:sldId id="278" r:id="rId36"/>
    <p:sldId id="318" r:id="rId37"/>
    <p:sldId id="330" r:id="rId38"/>
    <p:sldId id="331" r:id="rId39"/>
    <p:sldId id="327" r:id="rId40"/>
    <p:sldId id="282" r:id="rId41"/>
    <p:sldId id="269" r:id="rId42"/>
    <p:sldId id="310" r:id="rId43"/>
    <p:sldId id="309" r:id="rId44"/>
    <p:sldId id="311" r:id="rId45"/>
    <p:sldId id="313" r:id="rId46"/>
    <p:sldId id="270" r:id="rId47"/>
    <p:sldId id="306" r:id="rId48"/>
    <p:sldId id="329" r:id="rId49"/>
    <p:sldId id="267" r:id="rId50"/>
    <p:sldId id="286" r:id="rId51"/>
  </p:sldIdLst>
  <p:sldSz cx="9144000" cy="6858000" type="screen4x3"/>
  <p:notesSz cx="6669088" cy="9753600"/>
  <p:custShowLst>
    <p:custShow name="Restorative Justice" id="0">
      <p:sldLst/>
    </p:custShow>
  </p:custShow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8B5CFE-0E65-4ACE-9963-435A447420D1}" v="209" dt="2024-04-12T13:17:41.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62828" autoAdjust="0"/>
  </p:normalViewPr>
  <p:slideViewPr>
    <p:cSldViewPr>
      <p:cViewPr varScale="1">
        <p:scale>
          <a:sx n="58" d="100"/>
          <a:sy n="58" d="100"/>
        </p:scale>
        <p:origin x="1641"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D52D80-9A2A-4944-98E8-7DE3AE56D7C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86D1B33-1991-46F3-A07E-51DCD89B308A}">
      <dgm:prSet/>
      <dgm:spPr/>
      <dgm:t>
        <a:bodyPr/>
        <a:lstStyle/>
        <a:p>
          <a:r>
            <a:rPr lang="en-GB"/>
            <a:t>By the end of this session you should be able to . . . </a:t>
          </a:r>
          <a:endParaRPr lang="en-US"/>
        </a:p>
      </dgm:t>
    </dgm:pt>
    <dgm:pt modelId="{CDE8C368-4D6A-4EC9-952C-37E2E3643A78}" type="parTrans" cxnId="{D48B23F7-10D8-4A58-A6AF-BF6E2F6295AD}">
      <dgm:prSet/>
      <dgm:spPr/>
      <dgm:t>
        <a:bodyPr/>
        <a:lstStyle/>
        <a:p>
          <a:endParaRPr lang="en-US"/>
        </a:p>
      </dgm:t>
    </dgm:pt>
    <dgm:pt modelId="{02571C59-967F-4F41-9A31-EBC943E67A98}" type="sibTrans" cxnId="{D48B23F7-10D8-4A58-A6AF-BF6E2F6295AD}">
      <dgm:prSet/>
      <dgm:spPr/>
      <dgm:t>
        <a:bodyPr/>
        <a:lstStyle/>
        <a:p>
          <a:endParaRPr lang="en-US"/>
        </a:p>
      </dgm:t>
    </dgm:pt>
    <dgm:pt modelId="{32ED1B9A-700B-4C35-A191-D17775C27C6E}">
      <dgm:prSet/>
      <dgm:spPr/>
      <dgm:t>
        <a:bodyPr/>
        <a:lstStyle/>
        <a:p>
          <a:pPr algn="ctr"/>
          <a:r>
            <a:rPr lang="en-GB" dirty="0"/>
            <a:t>1. Explain what sentencing options are available to courts in England and Wales</a:t>
          </a:r>
          <a:endParaRPr lang="en-US" dirty="0"/>
        </a:p>
      </dgm:t>
    </dgm:pt>
    <dgm:pt modelId="{2D94D2A5-FFE7-4FF3-854D-478569FF392E}" type="parTrans" cxnId="{BE308082-29DF-43A2-8FCB-03AE7C4311C8}">
      <dgm:prSet/>
      <dgm:spPr/>
      <dgm:t>
        <a:bodyPr/>
        <a:lstStyle/>
        <a:p>
          <a:endParaRPr lang="en-US"/>
        </a:p>
      </dgm:t>
    </dgm:pt>
    <dgm:pt modelId="{DBD68BF3-D82F-4D5B-B5B6-6AAB68EB779A}" type="sibTrans" cxnId="{BE308082-29DF-43A2-8FCB-03AE7C4311C8}">
      <dgm:prSet/>
      <dgm:spPr/>
      <dgm:t>
        <a:bodyPr/>
        <a:lstStyle/>
        <a:p>
          <a:endParaRPr lang="en-US"/>
        </a:p>
      </dgm:t>
    </dgm:pt>
    <dgm:pt modelId="{AD0B6E39-7C8E-4D11-B1D8-5C370BDF805F}">
      <dgm:prSet/>
      <dgm:spPr/>
      <dgm:t>
        <a:bodyPr/>
        <a:lstStyle/>
        <a:p>
          <a:r>
            <a:rPr lang="en-GB" dirty="0"/>
            <a:t>2. Identify alternatives to short term prison sentences</a:t>
          </a:r>
          <a:endParaRPr lang="en-US" dirty="0"/>
        </a:p>
      </dgm:t>
    </dgm:pt>
    <dgm:pt modelId="{3266441F-D83B-4004-BED4-9A72A69F86FE}" type="parTrans" cxnId="{D30016FB-17EB-4861-AFE1-15EEBF9F3F5E}">
      <dgm:prSet/>
      <dgm:spPr/>
      <dgm:t>
        <a:bodyPr/>
        <a:lstStyle/>
        <a:p>
          <a:endParaRPr lang="en-US"/>
        </a:p>
      </dgm:t>
    </dgm:pt>
    <dgm:pt modelId="{8867BC81-012F-4124-A777-9518674BD4D3}" type="sibTrans" cxnId="{D30016FB-17EB-4861-AFE1-15EEBF9F3F5E}">
      <dgm:prSet/>
      <dgm:spPr/>
      <dgm:t>
        <a:bodyPr/>
        <a:lstStyle/>
        <a:p>
          <a:endParaRPr lang="en-US"/>
        </a:p>
      </dgm:t>
    </dgm:pt>
    <dgm:pt modelId="{846CDC63-489A-40ED-9433-E39F5F43631B}">
      <dgm:prSet/>
      <dgm:spPr/>
      <dgm:t>
        <a:bodyPr/>
        <a:lstStyle/>
        <a:p>
          <a:r>
            <a:rPr lang="en-GB" dirty="0"/>
            <a:t>3. Evaluate the use of custodial vs non -custodial sentences</a:t>
          </a:r>
          <a:endParaRPr lang="en-US" dirty="0"/>
        </a:p>
      </dgm:t>
    </dgm:pt>
    <dgm:pt modelId="{7735E820-AC41-42CD-8525-D9D41FBBDB0E}" type="parTrans" cxnId="{A5C62506-0BE1-43DA-B219-CB33FCD6852C}">
      <dgm:prSet/>
      <dgm:spPr/>
      <dgm:t>
        <a:bodyPr/>
        <a:lstStyle/>
        <a:p>
          <a:endParaRPr lang="en-US"/>
        </a:p>
      </dgm:t>
    </dgm:pt>
    <dgm:pt modelId="{00DC3141-118D-4125-A7D2-27DFDA5B97D5}" type="sibTrans" cxnId="{A5C62506-0BE1-43DA-B219-CB33FCD6852C}">
      <dgm:prSet/>
      <dgm:spPr/>
      <dgm:t>
        <a:bodyPr/>
        <a:lstStyle/>
        <a:p>
          <a:endParaRPr lang="en-US"/>
        </a:p>
      </dgm:t>
    </dgm:pt>
    <dgm:pt modelId="{7F9131D4-9EAF-43DC-94C7-C096D83909AF}" type="pres">
      <dgm:prSet presAssocID="{5FD52D80-9A2A-4944-98E8-7DE3AE56D7C7}" presName="linear" presStyleCnt="0">
        <dgm:presLayoutVars>
          <dgm:animLvl val="lvl"/>
          <dgm:resizeHandles val="exact"/>
        </dgm:presLayoutVars>
      </dgm:prSet>
      <dgm:spPr/>
    </dgm:pt>
    <dgm:pt modelId="{F3282CD8-BCE7-46B8-956F-BE1612E04E5F}" type="pres">
      <dgm:prSet presAssocID="{686D1B33-1991-46F3-A07E-51DCD89B308A}" presName="parentText" presStyleLbl="node1" presStyleIdx="0" presStyleCnt="4" custScaleY="153237" custLinFactY="-64232" custLinFactNeighborX="-33751" custLinFactNeighborY="-100000">
        <dgm:presLayoutVars>
          <dgm:chMax val="0"/>
          <dgm:bulletEnabled val="1"/>
        </dgm:presLayoutVars>
      </dgm:prSet>
      <dgm:spPr/>
    </dgm:pt>
    <dgm:pt modelId="{62685871-C2B9-4757-B630-7E5E40A717AD}" type="pres">
      <dgm:prSet presAssocID="{02571C59-967F-4F41-9A31-EBC943E67A98}" presName="spacer" presStyleCnt="0"/>
      <dgm:spPr/>
    </dgm:pt>
    <dgm:pt modelId="{EAB9D253-211B-438D-8FFA-924BE3187111}" type="pres">
      <dgm:prSet presAssocID="{32ED1B9A-700B-4C35-A191-D17775C27C6E}" presName="parentText" presStyleLbl="node1" presStyleIdx="1" presStyleCnt="4">
        <dgm:presLayoutVars>
          <dgm:chMax val="0"/>
          <dgm:bulletEnabled val="1"/>
        </dgm:presLayoutVars>
      </dgm:prSet>
      <dgm:spPr/>
    </dgm:pt>
    <dgm:pt modelId="{6D858FEF-5DF3-4EEE-A0E7-714DF7F12141}" type="pres">
      <dgm:prSet presAssocID="{DBD68BF3-D82F-4D5B-B5B6-6AAB68EB779A}" presName="spacer" presStyleCnt="0"/>
      <dgm:spPr/>
    </dgm:pt>
    <dgm:pt modelId="{44CF788D-2E0A-4963-9414-E5652AAD30F3}" type="pres">
      <dgm:prSet presAssocID="{AD0B6E39-7C8E-4D11-B1D8-5C370BDF805F}" presName="parentText" presStyleLbl="node1" presStyleIdx="2" presStyleCnt="4">
        <dgm:presLayoutVars>
          <dgm:chMax val="0"/>
          <dgm:bulletEnabled val="1"/>
        </dgm:presLayoutVars>
      </dgm:prSet>
      <dgm:spPr/>
    </dgm:pt>
    <dgm:pt modelId="{FEAEE0EB-9853-454F-ACE4-66B649488E17}" type="pres">
      <dgm:prSet presAssocID="{8867BC81-012F-4124-A777-9518674BD4D3}" presName="spacer" presStyleCnt="0"/>
      <dgm:spPr/>
    </dgm:pt>
    <dgm:pt modelId="{216D2DC9-49D8-47B1-958C-62DF2731E7FF}" type="pres">
      <dgm:prSet presAssocID="{846CDC63-489A-40ED-9433-E39F5F43631B}" presName="parentText" presStyleLbl="node1" presStyleIdx="3" presStyleCnt="4">
        <dgm:presLayoutVars>
          <dgm:chMax val="0"/>
          <dgm:bulletEnabled val="1"/>
        </dgm:presLayoutVars>
      </dgm:prSet>
      <dgm:spPr/>
    </dgm:pt>
  </dgm:ptLst>
  <dgm:cxnLst>
    <dgm:cxn modelId="{A5C62506-0BE1-43DA-B219-CB33FCD6852C}" srcId="{5FD52D80-9A2A-4944-98E8-7DE3AE56D7C7}" destId="{846CDC63-489A-40ED-9433-E39F5F43631B}" srcOrd="3" destOrd="0" parTransId="{7735E820-AC41-42CD-8525-D9D41FBBDB0E}" sibTransId="{00DC3141-118D-4125-A7D2-27DFDA5B97D5}"/>
    <dgm:cxn modelId="{E9A1CA19-CB43-4D27-ADF1-AF3FAE1F1C32}" type="presOf" srcId="{686D1B33-1991-46F3-A07E-51DCD89B308A}" destId="{F3282CD8-BCE7-46B8-956F-BE1612E04E5F}" srcOrd="0" destOrd="0" presId="urn:microsoft.com/office/officeart/2005/8/layout/vList2"/>
    <dgm:cxn modelId="{D3CC1426-5C46-4881-9E6B-2098353ED012}" type="presOf" srcId="{AD0B6E39-7C8E-4D11-B1D8-5C370BDF805F}" destId="{44CF788D-2E0A-4963-9414-E5652AAD30F3}" srcOrd="0" destOrd="0" presId="urn:microsoft.com/office/officeart/2005/8/layout/vList2"/>
    <dgm:cxn modelId="{BE308082-29DF-43A2-8FCB-03AE7C4311C8}" srcId="{5FD52D80-9A2A-4944-98E8-7DE3AE56D7C7}" destId="{32ED1B9A-700B-4C35-A191-D17775C27C6E}" srcOrd="1" destOrd="0" parTransId="{2D94D2A5-FFE7-4FF3-854D-478569FF392E}" sibTransId="{DBD68BF3-D82F-4D5B-B5B6-6AAB68EB779A}"/>
    <dgm:cxn modelId="{1D749884-D1F1-42AA-802D-519EF9EB6FF1}" type="presOf" srcId="{5FD52D80-9A2A-4944-98E8-7DE3AE56D7C7}" destId="{7F9131D4-9EAF-43DC-94C7-C096D83909AF}" srcOrd="0" destOrd="0" presId="urn:microsoft.com/office/officeart/2005/8/layout/vList2"/>
    <dgm:cxn modelId="{2E6AC1B1-E325-4E4B-8935-D3AEB0BD4F64}" type="presOf" srcId="{32ED1B9A-700B-4C35-A191-D17775C27C6E}" destId="{EAB9D253-211B-438D-8FFA-924BE3187111}" srcOrd="0" destOrd="0" presId="urn:microsoft.com/office/officeart/2005/8/layout/vList2"/>
    <dgm:cxn modelId="{B80B3EDE-187B-494F-B676-ABCED22B130C}" type="presOf" srcId="{846CDC63-489A-40ED-9433-E39F5F43631B}" destId="{216D2DC9-49D8-47B1-958C-62DF2731E7FF}" srcOrd="0" destOrd="0" presId="urn:microsoft.com/office/officeart/2005/8/layout/vList2"/>
    <dgm:cxn modelId="{D48B23F7-10D8-4A58-A6AF-BF6E2F6295AD}" srcId="{5FD52D80-9A2A-4944-98E8-7DE3AE56D7C7}" destId="{686D1B33-1991-46F3-A07E-51DCD89B308A}" srcOrd="0" destOrd="0" parTransId="{CDE8C368-4D6A-4EC9-952C-37E2E3643A78}" sibTransId="{02571C59-967F-4F41-9A31-EBC943E67A98}"/>
    <dgm:cxn modelId="{D30016FB-17EB-4861-AFE1-15EEBF9F3F5E}" srcId="{5FD52D80-9A2A-4944-98E8-7DE3AE56D7C7}" destId="{AD0B6E39-7C8E-4D11-B1D8-5C370BDF805F}" srcOrd="2" destOrd="0" parTransId="{3266441F-D83B-4004-BED4-9A72A69F86FE}" sibTransId="{8867BC81-012F-4124-A777-9518674BD4D3}"/>
    <dgm:cxn modelId="{B2071CA2-EFA3-43AC-BF48-EB327A66BBDE}" type="presParOf" srcId="{7F9131D4-9EAF-43DC-94C7-C096D83909AF}" destId="{F3282CD8-BCE7-46B8-956F-BE1612E04E5F}" srcOrd="0" destOrd="0" presId="urn:microsoft.com/office/officeart/2005/8/layout/vList2"/>
    <dgm:cxn modelId="{6BF0C169-99C7-443A-A64D-46EAD420113E}" type="presParOf" srcId="{7F9131D4-9EAF-43DC-94C7-C096D83909AF}" destId="{62685871-C2B9-4757-B630-7E5E40A717AD}" srcOrd="1" destOrd="0" presId="urn:microsoft.com/office/officeart/2005/8/layout/vList2"/>
    <dgm:cxn modelId="{69C558DB-D52D-471D-B25B-636360024891}" type="presParOf" srcId="{7F9131D4-9EAF-43DC-94C7-C096D83909AF}" destId="{EAB9D253-211B-438D-8FFA-924BE3187111}" srcOrd="2" destOrd="0" presId="urn:microsoft.com/office/officeart/2005/8/layout/vList2"/>
    <dgm:cxn modelId="{0F4C5208-7640-4013-9E93-58186D9D08B6}" type="presParOf" srcId="{7F9131D4-9EAF-43DC-94C7-C096D83909AF}" destId="{6D858FEF-5DF3-4EEE-A0E7-714DF7F12141}" srcOrd="3" destOrd="0" presId="urn:microsoft.com/office/officeart/2005/8/layout/vList2"/>
    <dgm:cxn modelId="{897223C8-02FF-4CCE-A7A8-47C0FFE23DFC}" type="presParOf" srcId="{7F9131D4-9EAF-43DC-94C7-C096D83909AF}" destId="{44CF788D-2E0A-4963-9414-E5652AAD30F3}" srcOrd="4" destOrd="0" presId="urn:microsoft.com/office/officeart/2005/8/layout/vList2"/>
    <dgm:cxn modelId="{15FC67A7-6E93-424E-BC62-224E635BC744}" type="presParOf" srcId="{7F9131D4-9EAF-43DC-94C7-C096D83909AF}" destId="{FEAEE0EB-9853-454F-ACE4-66B649488E17}" srcOrd="5" destOrd="0" presId="urn:microsoft.com/office/officeart/2005/8/layout/vList2"/>
    <dgm:cxn modelId="{3E8E78B6-D199-4BF6-8105-43F60A5D8E2F}" type="presParOf" srcId="{7F9131D4-9EAF-43DC-94C7-C096D83909AF}" destId="{216D2DC9-49D8-47B1-958C-62DF2731E7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66CB0B-BD50-4D34-8786-5CC5EF20A38F}"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9E41B7CC-CD9A-4E07-A1BE-CBF23AE3AFF1}">
      <dgm:prSet/>
      <dgm:spPr/>
      <dgm:t>
        <a:bodyPr/>
        <a:lstStyle/>
        <a:p>
          <a:r>
            <a:rPr lang="en-GB"/>
            <a:t>- ¼ people released from custodial sentence of six months or less managed to avoid reconviction within 2 years.</a:t>
          </a:r>
          <a:endParaRPr lang="en-US"/>
        </a:p>
      </dgm:t>
    </dgm:pt>
    <dgm:pt modelId="{DB1D1D10-5807-4F30-8DE3-BA9748A46291}" type="parTrans" cxnId="{5CAE79F7-024F-4C62-AF47-8B0A8184C0D8}">
      <dgm:prSet/>
      <dgm:spPr/>
      <dgm:t>
        <a:bodyPr/>
        <a:lstStyle/>
        <a:p>
          <a:endParaRPr lang="en-US"/>
        </a:p>
      </dgm:t>
    </dgm:pt>
    <dgm:pt modelId="{22E2F87F-5DE3-4761-A2E1-D9291A78AD7A}" type="sibTrans" cxnId="{5CAE79F7-024F-4C62-AF47-8B0A8184C0D8}">
      <dgm:prSet/>
      <dgm:spPr/>
      <dgm:t>
        <a:bodyPr/>
        <a:lstStyle/>
        <a:p>
          <a:endParaRPr lang="en-US"/>
        </a:p>
      </dgm:t>
    </dgm:pt>
    <dgm:pt modelId="{B35EA7A6-FB25-4F00-8B79-055A1F071D9C}">
      <dgm:prSet/>
      <dgm:spPr/>
      <dgm:t>
        <a:bodyPr/>
        <a:lstStyle/>
        <a:p>
          <a:r>
            <a:rPr lang="en-GB" dirty="0"/>
            <a:t>- Courts have complained that short periods of detention offer too brief a time to work with and change an offender</a:t>
          </a:r>
          <a:endParaRPr lang="en-US" dirty="0"/>
        </a:p>
      </dgm:t>
    </dgm:pt>
    <dgm:pt modelId="{07F7383C-D8E3-4EC2-8CAB-C6B444338CF6}" type="parTrans" cxnId="{FDFF2DCE-302C-4CF8-8DB8-A7C51C2F7BDA}">
      <dgm:prSet/>
      <dgm:spPr/>
      <dgm:t>
        <a:bodyPr/>
        <a:lstStyle/>
        <a:p>
          <a:endParaRPr lang="en-US"/>
        </a:p>
      </dgm:t>
    </dgm:pt>
    <dgm:pt modelId="{068F6DAF-D77D-4AD3-AD3E-31747FFBD5BF}" type="sibTrans" cxnId="{FDFF2DCE-302C-4CF8-8DB8-A7C51C2F7BDA}">
      <dgm:prSet/>
      <dgm:spPr/>
      <dgm:t>
        <a:bodyPr/>
        <a:lstStyle/>
        <a:p>
          <a:endParaRPr lang="en-US"/>
        </a:p>
      </dgm:t>
    </dgm:pt>
    <dgm:pt modelId="{A8C0260B-2F92-4E93-9107-A7B3B3241B35}">
      <dgm:prSet/>
      <dgm:spPr/>
      <dgm:t>
        <a:bodyPr/>
        <a:lstStyle/>
        <a:p>
          <a:r>
            <a:rPr lang="en-GB" dirty="0"/>
            <a:t>- Weaver (2011): we need to take account of the offenders voice</a:t>
          </a:r>
          <a:endParaRPr lang="en-US" dirty="0"/>
        </a:p>
      </dgm:t>
    </dgm:pt>
    <dgm:pt modelId="{548105E7-6621-4DA2-96EC-4E801123F81A}" type="parTrans" cxnId="{B93AB271-5A47-4CE7-9804-B0812ECD8879}">
      <dgm:prSet/>
      <dgm:spPr/>
      <dgm:t>
        <a:bodyPr/>
        <a:lstStyle/>
        <a:p>
          <a:endParaRPr lang="en-US"/>
        </a:p>
      </dgm:t>
    </dgm:pt>
    <dgm:pt modelId="{C1D32B63-CED9-4D09-9927-4FD5FC40FAFE}" type="sibTrans" cxnId="{B93AB271-5A47-4CE7-9804-B0812ECD8879}">
      <dgm:prSet/>
      <dgm:spPr/>
      <dgm:t>
        <a:bodyPr/>
        <a:lstStyle/>
        <a:p>
          <a:endParaRPr lang="en-US"/>
        </a:p>
      </dgm:t>
    </dgm:pt>
    <dgm:pt modelId="{15790E81-7FC7-4708-AC02-9CF1E63F78B5}">
      <dgm:prSet/>
      <dgm:spPr/>
      <dgm:t>
        <a:bodyPr/>
        <a:lstStyle/>
        <a:p>
          <a:r>
            <a:rPr lang="en-GB" dirty="0"/>
            <a:t>- User group suggested: most would prefer a short prison sentence over an equivalent community based alternative.</a:t>
          </a:r>
          <a:endParaRPr lang="en-US" dirty="0"/>
        </a:p>
      </dgm:t>
    </dgm:pt>
    <dgm:pt modelId="{FAF1CCDA-0A02-4130-A88E-7A4999B061DE}" type="parTrans" cxnId="{925A1F3F-76A5-4A51-97DF-A23FD4E24CA0}">
      <dgm:prSet/>
      <dgm:spPr/>
      <dgm:t>
        <a:bodyPr/>
        <a:lstStyle/>
        <a:p>
          <a:endParaRPr lang="en-US"/>
        </a:p>
      </dgm:t>
    </dgm:pt>
    <dgm:pt modelId="{32E39221-598F-452A-8052-8444FE91F865}" type="sibTrans" cxnId="{925A1F3F-76A5-4A51-97DF-A23FD4E24CA0}">
      <dgm:prSet/>
      <dgm:spPr/>
      <dgm:t>
        <a:bodyPr/>
        <a:lstStyle/>
        <a:p>
          <a:endParaRPr lang="en-US"/>
        </a:p>
      </dgm:t>
    </dgm:pt>
    <dgm:pt modelId="{C9252D02-79FE-4A7B-84A7-EBB1397E69B9}" type="pres">
      <dgm:prSet presAssocID="{2D66CB0B-BD50-4D34-8786-5CC5EF20A38F}" presName="vert0" presStyleCnt="0">
        <dgm:presLayoutVars>
          <dgm:dir/>
          <dgm:animOne val="branch"/>
          <dgm:animLvl val="lvl"/>
        </dgm:presLayoutVars>
      </dgm:prSet>
      <dgm:spPr/>
    </dgm:pt>
    <dgm:pt modelId="{7D4544D7-BB33-4AD9-A37D-7AF2C9F46053}" type="pres">
      <dgm:prSet presAssocID="{9E41B7CC-CD9A-4E07-A1BE-CBF23AE3AFF1}" presName="thickLine" presStyleLbl="alignNode1" presStyleIdx="0" presStyleCnt="4"/>
      <dgm:spPr/>
    </dgm:pt>
    <dgm:pt modelId="{DB55B477-98C3-4689-B677-B33793943E61}" type="pres">
      <dgm:prSet presAssocID="{9E41B7CC-CD9A-4E07-A1BE-CBF23AE3AFF1}" presName="horz1" presStyleCnt="0"/>
      <dgm:spPr/>
    </dgm:pt>
    <dgm:pt modelId="{2C1182DD-CBD2-480E-8129-EE31CEB6499A}" type="pres">
      <dgm:prSet presAssocID="{9E41B7CC-CD9A-4E07-A1BE-CBF23AE3AFF1}" presName="tx1" presStyleLbl="revTx" presStyleIdx="0" presStyleCnt="4"/>
      <dgm:spPr/>
    </dgm:pt>
    <dgm:pt modelId="{18B5E055-4B4E-4686-B339-4E7B17F10D90}" type="pres">
      <dgm:prSet presAssocID="{9E41B7CC-CD9A-4E07-A1BE-CBF23AE3AFF1}" presName="vert1" presStyleCnt="0"/>
      <dgm:spPr/>
    </dgm:pt>
    <dgm:pt modelId="{453A73B5-726F-4A95-BF70-2235B6CC5EB7}" type="pres">
      <dgm:prSet presAssocID="{B35EA7A6-FB25-4F00-8B79-055A1F071D9C}" presName="thickLine" presStyleLbl="alignNode1" presStyleIdx="1" presStyleCnt="4"/>
      <dgm:spPr/>
    </dgm:pt>
    <dgm:pt modelId="{3DE6071A-043F-4BF6-AA19-3FAFEA855767}" type="pres">
      <dgm:prSet presAssocID="{B35EA7A6-FB25-4F00-8B79-055A1F071D9C}" presName="horz1" presStyleCnt="0"/>
      <dgm:spPr/>
    </dgm:pt>
    <dgm:pt modelId="{BF212EAA-78B3-46BF-9733-51097606BC05}" type="pres">
      <dgm:prSet presAssocID="{B35EA7A6-FB25-4F00-8B79-055A1F071D9C}" presName="tx1" presStyleLbl="revTx" presStyleIdx="1" presStyleCnt="4"/>
      <dgm:spPr/>
    </dgm:pt>
    <dgm:pt modelId="{D70EA847-DDBF-4595-B80D-44E92AA4466F}" type="pres">
      <dgm:prSet presAssocID="{B35EA7A6-FB25-4F00-8B79-055A1F071D9C}" presName="vert1" presStyleCnt="0"/>
      <dgm:spPr/>
    </dgm:pt>
    <dgm:pt modelId="{61C96AC6-AD98-495B-B5A2-A792C9AB1CA1}" type="pres">
      <dgm:prSet presAssocID="{A8C0260B-2F92-4E93-9107-A7B3B3241B35}" presName="thickLine" presStyleLbl="alignNode1" presStyleIdx="2" presStyleCnt="4"/>
      <dgm:spPr/>
    </dgm:pt>
    <dgm:pt modelId="{3E960E15-038D-4A9A-9913-39C40C4C7EE5}" type="pres">
      <dgm:prSet presAssocID="{A8C0260B-2F92-4E93-9107-A7B3B3241B35}" presName="horz1" presStyleCnt="0"/>
      <dgm:spPr/>
    </dgm:pt>
    <dgm:pt modelId="{7D05A656-2823-4713-8934-32CA68F117FD}" type="pres">
      <dgm:prSet presAssocID="{A8C0260B-2F92-4E93-9107-A7B3B3241B35}" presName="tx1" presStyleLbl="revTx" presStyleIdx="2" presStyleCnt="4" custScaleY="89704"/>
      <dgm:spPr/>
    </dgm:pt>
    <dgm:pt modelId="{1D46007D-DEED-4DD1-B1E5-9E0773CD7700}" type="pres">
      <dgm:prSet presAssocID="{A8C0260B-2F92-4E93-9107-A7B3B3241B35}" presName="vert1" presStyleCnt="0"/>
      <dgm:spPr/>
    </dgm:pt>
    <dgm:pt modelId="{8136B23C-CCB9-4512-A8D9-D181A6E3D09C}" type="pres">
      <dgm:prSet presAssocID="{15790E81-7FC7-4708-AC02-9CF1E63F78B5}" presName="thickLine" presStyleLbl="alignNode1" presStyleIdx="3" presStyleCnt="4"/>
      <dgm:spPr/>
    </dgm:pt>
    <dgm:pt modelId="{9DDAF614-48BF-4F25-BF4A-0C4CC0AAF8EC}" type="pres">
      <dgm:prSet presAssocID="{15790E81-7FC7-4708-AC02-9CF1E63F78B5}" presName="horz1" presStyleCnt="0"/>
      <dgm:spPr/>
    </dgm:pt>
    <dgm:pt modelId="{49C40EB4-814F-406F-B229-9D5200146B73}" type="pres">
      <dgm:prSet presAssocID="{15790E81-7FC7-4708-AC02-9CF1E63F78B5}" presName="tx1" presStyleLbl="revTx" presStyleIdx="3" presStyleCnt="4"/>
      <dgm:spPr/>
    </dgm:pt>
    <dgm:pt modelId="{54BDEE19-07D2-4185-B800-7F7F8A8AC13D}" type="pres">
      <dgm:prSet presAssocID="{15790E81-7FC7-4708-AC02-9CF1E63F78B5}" presName="vert1" presStyleCnt="0"/>
      <dgm:spPr/>
    </dgm:pt>
  </dgm:ptLst>
  <dgm:cxnLst>
    <dgm:cxn modelId="{7FC2BF06-2E05-4915-BD27-16791589F452}" type="presOf" srcId="{2D66CB0B-BD50-4D34-8786-5CC5EF20A38F}" destId="{C9252D02-79FE-4A7B-84A7-EBB1397E69B9}" srcOrd="0" destOrd="0" presId="urn:microsoft.com/office/officeart/2008/layout/LinedList"/>
    <dgm:cxn modelId="{925A1F3F-76A5-4A51-97DF-A23FD4E24CA0}" srcId="{2D66CB0B-BD50-4D34-8786-5CC5EF20A38F}" destId="{15790E81-7FC7-4708-AC02-9CF1E63F78B5}" srcOrd="3" destOrd="0" parTransId="{FAF1CCDA-0A02-4130-A88E-7A4999B061DE}" sibTransId="{32E39221-598F-452A-8052-8444FE91F865}"/>
    <dgm:cxn modelId="{B93AB271-5A47-4CE7-9804-B0812ECD8879}" srcId="{2D66CB0B-BD50-4D34-8786-5CC5EF20A38F}" destId="{A8C0260B-2F92-4E93-9107-A7B3B3241B35}" srcOrd="2" destOrd="0" parTransId="{548105E7-6621-4DA2-96EC-4E801123F81A}" sibTransId="{C1D32B63-CED9-4D09-9927-4FD5FC40FAFE}"/>
    <dgm:cxn modelId="{79D0C5BB-AB52-48C3-9DBB-CD5DAA187F22}" type="presOf" srcId="{15790E81-7FC7-4708-AC02-9CF1E63F78B5}" destId="{49C40EB4-814F-406F-B229-9D5200146B73}" srcOrd="0" destOrd="0" presId="urn:microsoft.com/office/officeart/2008/layout/LinedList"/>
    <dgm:cxn modelId="{090CD4C7-FACF-49AF-831B-08E9DA0B4DE0}" type="presOf" srcId="{A8C0260B-2F92-4E93-9107-A7B3B3241B35}" destId="{7D05A656-2823-4713-8934-32CA68F117FD}" srcOrd="0" destOrd="0" presId="urn:microsoft.com/office/officeart/2008/layout/LinedList"/>
    <dgm:cxn modelId="{FDFF2DCE-302C-4CF8-8DB8-A7C51C2F7BDA}" srcId="{2D66CB0B-BD50-4D34-8786-5CC5EF20A38F}" destId="{B35EA7A6-FB25-4F00-8B79-055A1F071D9C}" srcOrd="1" destOrd="0" parTransId="{07F7383C-D8E3-4EC2-8CAB-C6B444338CF6}" sibTransId="{068F6DAF-D77D-4AD3-AD3E-31747FFBD5BF}"/>
    <dgm:cxn modelId="{69E8AFE1-640B-4001-A892-7D071899D727}" type="presOf" srcId="{9E41B7CC-CD9A-4E07-A1BE-CBF23AE3AFF1}" destId="{2C1182DD-CBD2-480E-8129-EE31CEB6499A}" srcOrd="0" destOrd="0" presId="urn:microsoft.com/office/officeart/2008/layout/LinedList"/>
    <dgm:cxn modelId="{5CAE79F7-024F-4C62-AF47-8B0A8184C0D8}" srcId="{2D66CB0B-BD50-4D34-8786-5CC5EF20A38F}" destId="{9E41B7CC-CD9A-4E07-A1BE-CBF23AE3AFF1}" srcOrd="0" destOrd="0" parTransId="{DB1D1D10-5807-4F30-8DE3-BA9748A46291}" sibTransId="{22E2F87F-5DE3-4761-A2E1-D9291A78AD7A}"/>
    <dgm:cxn modelId="{EBAEC5F7-4811-44BA-BD16-1AC279DF5130}" type="presOf" srcId="{B35EA7A6-FB25-4F00-8B79-055A1F071D9C}" destId="{BF212EAA-78B3-46BF-9733-51097606BC05}" srcOrd="0" destOrd="0" presId="urn:microsoft.com/office/officeart/2008/layout/LinedList"/>
    <dgm:cxn modelId="{919696AA-32FF-43D3-A963-AF77C3A49ECD}" type="presParOf" srcId="{C9252D02-79FE-4A7B-84A7-EBB1397E69B9}" destId="{7D4544D7-BB33-4AD9-A37D-7AF2C9F46053}" srcOrd="0" destOrd="0" presId="urn:microsoft.com/office/officeart/2008/layout/LinedList"/>
    <dgm:cxn modelId="{A9669E1B-7161-4D7F-82E8-3750BB606F50}" type="presParOf" srcId="{C9252D02-79FE-4A7B-84A7-EBB1397E69B9}" destId="{DB55B477-98C3-4689-B677-B33793943E61}" srcOrd="1" destOrd="0" presId="urn:microsoft.com/office/officeart/2008/layout/LinedList"/>
    <dgm:cxn modelId="{7E746BF3-0A5D-477F-BDC7-C53C405AD835}" type="presParOf" srcId="{DB55B477-98C3-4689-B677-B33793943E61}" destId="{2C1182DD-CBD2-480E-8129-EE31CEB6499A}" srcOrd="0" destOrd="0" presId="urn:microsoft.com/office/officeart/2008/layout/LinedList"/>
    <dgm:cxn modelId="{0F12EE32-E723-4065-B37B-AE7F963A0FF4}" type="presParOf" srcId="{DB55B477-98C3-4689-B677-B33793943E61}" destId="{18B5E055-4B4E-4686-B339-4E7B17F10D90}" srcOrd="1" destOrd="0" presId="urn:microsoft.com/office/officeart/2008/layout/LinedList"/>
    <dgm:cxn modelId="{60787E99-893D-472E-A586-A4F021DA69A9}" type="presParOf" srcId="{C9252D02-79FE-4A7B-84A7-EBB1397E69B9}" destId="{453A73B5-726F-4A95-BF70-2235B6CC5EB7}" srcOrd="2" destOrd="0" presId="urn:microsoft.com/office/officeart/2008/layout/LinedList"/>
    <dgm:cxn modelId="{C6172EDB-BC17-4F7A-9DA8-359F0F324134}" type="presParOf" srcId="{C9252D02-79FE-4A7B-84A7-EBB1397E69B9}" destId="{3DE6071A-043F-4BF6-AA19-3FAFEA855767}" srcOrd="3" destOrd="0" presId="urn:microsoft.com/office/officeart/2008/layout/LinedList"/>
    <dgm:cxn modelId="{AE2F022F-F75E-4E71-9D1D-DFB2D0D11E38}" type="presParOf" srcId="{3DE6071A-043F-4BF6-AA19-3FAFEA855767}" destId="{BF212EAA-78B3-46BF-9733-51097606BC05}" srcOrd="0" destOrd="0" presId="urn:microsoft.com/office/officeart/2008/layout/LinedList"/>
    <dgm:cxn modelId="{B46115D7-7A5B-48C3-A309-B23A975A5BCA}" type="presParOf" srcId="{3DE6071A-043F-4BF6-AA19-3FAFEA855767}" destId="{D70EA847-DDBF-4595-B80D-44E92AA4466F}" srcOrd="1" destOrd="0" presId="urn:microsoft.com/office/officeart/2008/layout/LinedList"/>
    <dgm:cxn modelId="{37F834D3-BD90-4A7B-B422-0201D25D085B}" type="presParOf" srcId="{C9252D02-79FE-4A7B-84A7-EBB1397E69B9}" destId="{61C96AC6-AD98-495B-B5A2-A792C9AB1CA1}" srcOrd="4" destOrd="0" presId="urn:microsoft.com/office/officeart/2008/layout/LinedList"/>
    <dgm:cxn modelId="{9A6B763C-ED66-4A9E-B657-8A27B8CF2B7A}" type="presParOf" srcId="{C9252D02-79FE-4A7B-84A7-EBB1397E69B9}" destId="{3E960E15-038D-4A9A-9913-39C40C4C7EE5}" srcOrd="5" destOrd="0" presId="urn:microsoft.com/office/officeart/2008/layout/LinedList"/>
    <dgm:cxn modelId="{613F6DC7-2AC0-4260-B4D0-21C6F3218CC9}" type="presParOf" srcId="{3E960E15-038D-4A9A-9913-39C40C4C7EE5}" destId="{7D05A656-2823-4713-8934-32CA68F117FD}" srcOrd="0" destOrd="0" presId="urn:microsoft.com/office/officeart/2008/layout/LinedList"/>
    <dgm:cxn modelId="{27734E37-81B1-4FE0-9484-19D3DF49DF6D}" type="presParOf" srcId="{3E960E15-038D-4A9A-9913-39C40C4C7EE5}" destId="{1D46007D-DEED-4DD1-B1E5-9E0773CD7700}" srcOrd="1" destOrd="0" presId="urn:microsoft.com/office/officeart/2008/layout/LinedList"/>
    <dgm:cxn modelId="{0E59A557-B7FB-451B-AD67-DF85A7DE7B24}" type="presParOf" srcId="{C9252D02-79FE-4A7B-84A7-EBB1397E69B9}" destId="{8136B23C-CCB9-4512-A8D9-D181A6E3D09C}" srcOrd="6" destOrd="0" presId="urn:microsoft.com/office/officeart/2008/layout/LinedList"/>
    <dgm:cxn modelId="{D0A6A5C3-8695-4DA1-9138-F2D460769ED3}" type="presParOf" srcId="{C9252D02-79FE-4A7B-84A7-EBB1397E69B9}" destId="{9DDAF614-48BF-4F25-BF4A-0C4CC0AAF8EC}" srcOrd="7" destOrd="0" presId="urn:microsoft.com/office/officeart/2008/layout/LinedList"/>
    <dgm:cxn modelId="{160E19C5-399D-4683-921C-84723BC40BB7}" type="presParOf" srcId="{9DDAF614-48BF-4F25-BF4A-0C4CC0AAF8EC}" destId="{49C40EB4-814F-406F-B229-9D5200146B73}" srcOrd="0" destOrd="0" presId="urn:microsoft.com/office/officeart/2008/layout/LinedList"/>
    <dgm:cxn modelId="{1AEFA8A4-BB74-4E77-859C-AE9F01BAED1A}" type="presParOf" srcId="{9DDAF614-48BF-4F25-BF4A-0C4CC0AAF8EC}" destId="{54BDEE19-07D2-4185-B800-7F7F8A8AC1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F8D3A0-8102-497A-907B-3A30A87941D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195C3BC-9911-49F7-AEE5-08AC7F52D348}">
      <dgm:prSet/>
      <dgm:spPr/>
      <dgm:t>
        <a:bodyPr/>
        <a:lstStyle/>
        <a:p>
          <a:r>
            <a:rPr lang="en-GB"/>
            <a:t>By the end of this session you should be able to . . . </a:t>
          </a:r>
          <a:endParaRPr lang="en-US"/>
        </a:p>
      </dgm:t>
    </dgm:pt>
    <dgm:pt modelId="{7943A089-C14F-4907-88BA-479788E5D918}" type="parTrans" cxnId="{D68E752D-4E99-4DC7-9C3E-DD58251202C6}">
      <dgm:prSet/>
      <dgm:spPr/>
      <dgm:t>
        <a:bodyPr/>
        <a:lstStyle/>
        <a:p>
          <a:endParaRPr lang="en-US"/>
        </a:p>
      </dgm:t>
    </dgm:pt>
    <dgm:pt modelId="{72AEE155-C86A-4E06-AFA0-93235CAA6ACF}" type="sibTrans" cxnId="{D68E752D-4E99-4DC7-9C3E-DD58251202C6}">
      <dgm:prSet/>
      <dgm:spPr/>
      <dgm:t>
        <a:bodyPr/>
        <a:lstStyle/>
        <a:p>
          <a:endParaRPr lang="en-US"/>
        </a:p>
      </dgm:t>
    </dgm:pt>
    <dgm:pt modelId="{99C11C20-5BD1-4146-813D-53E865525104}">
      <dgm:prSet/>
      <dgm:spPr/>
      <dgm:t>
        <a:bodyPr/>
        <a:lstStyle/>
        <a:p>
          <a:r>
            <a:rPr lang="en-GB" dirty="0"/>
            <a:t>1. Identify key issues that need addressing in relation to the prison system in England and Wales</a:t>
          </a:r>
          <a:endParaRPr lang="en-US" dirty="0"/>
        </a:p>
      </dgm:t>
    </dgm:pt>
    <dgm:pt modelId="{818A85CA-DCB7-4641-9D7E-1A21C8B9428A}" type="parTrans" cxnId="{AC762837-2542-48D4-AE1E-308AF05C4704}">
      <dgm:prSet/>
      <dgm:spPr/>
      <dgm:t>
        <a:bodyPr/>
        <a:lstStyle/>
        <a:p>
          <a:endParaRPr lang="en-US"/>
        </a:p>
      </dgm:t>
    </dgm:pt>
    <dgm:pt modelId="{4F42045E-E520-462F-81AA-11C413B69B68}" type="sibTrans" cxnId="{AC762837-2542-48D4-AE1E-308AF05C4704}">
      <dgm:prSet/>
      <dgm:spPr/>
      <dgm:t>
        <a:bodyPr/>
        <a:lstStyle/>
        <a:p>
          <a:endParaRPr lang="en-US"/>
        </a:p>
      </dgm:t>
    </dgm:pt>
    <dgm:pt modelId="{86EA3555-62D2-4835-9D56-D804D686ECBD}">
      <dgm:prSet/>
      <dgm:spPr/>
      <dgm:t>
        <a:bodyPr/>
        <a:lstStyle/>
        <a:p>
          <a:r>
            <a:rPr lang="en-GB"/>
            <a:t>2. Argue possible recommendations for reform</a:t>
          </a:r>
          <a:endParaRPr lang="en-US"/>
        </a:p>
      </dgm:t>
    </dgm:pt>
    <dgm:pt modelId="{AF538F83-D35E-4BC3-80DB-86CFA0237CE0}" type="parTrans" cxnId="{8C569E9E-3E34-4CFC-A128-67A9B0AF569D}">
      <dgm:prSet/>
      <dgm:spPr/>
      <dgm:t>
        <a:bodyPr/>
        <a:lstStyle/>
        <a:p>
          <a:endParaRPr lang="en-US"/>
        </a:p>
      </dgm:t>
    </dgm:pt>
    <dgm:pt modelId="{50A639AD-1531-4E0E-AE79-5C2916EA99C4}" type="sibTrans" cxnId="{8C569E9E-3E34-4CFC-A128-67A9B0AF569D}">
      <dgm:prSet/>
      <dgm:spPr/>
      <dgm:t>
        <a:bodyPr/>
        <a:lstStyle/>
        <a:p>
          <a:endParaRPr lang="en-US"/>
        </a:p>
      </dgm:t>
    </dgm:pt>
    <dgm:pt modelId="{7E2A1F8E-7445-41F0-B10E-B8155CBD073D}">
      <dgm:prSet/>
      <dgm:spPr/>
      <dgm:t>
        <a:bodyPr/>
        <a:lstStyle/>
        <a:p>
          <a:r>
            <a:rPr lang="en-GB"/>
            <a:t>3. Explain how the prison system in England and Wales compares to models of imprisonment used by the Dutch and Norwegians.</a:t>
          </a:r>
          <a:endParaRPr lang="en-US"/>
        </a:p>
      </dgm:t>
    </dgm:pt>
    <dgm:pt modelId="{FC45EAD1-F576-4958-96E7-D6A0186FFF1F}" type="parTrans" cxnId="{0DFDFFFC-6CDA-4A61-8F62-4798BE4796B6}">
      <dgm:prSet/>
      <dgm:spPr/>
      <dgm:t>
        <a:bodyPr/>
        <a:lstStyle/>
        <a:p>
          <a:endParaRPr lang="en-US"/>
        </a:p>
      </dgm:t>
    </dgm:pt>
    <dgm:pt modelId="{EBB9BF25-E042-4401-B916-3700C3C5AF58}" type="sibTrans" cxnId="{0DFDFFFC-6CDA-4A61-8F62-4798BE4796B6}">
      <dgm:prSet/>
      <dgm:spPr/>
      <dgm:t>
        <a:bodyPr/>
        <a:lstStyle/>
        <a:p>
          <a:endParaRPr lang="en-US"/>
        </a:p>
      </dgm:t>
    </dgm:pt>
    <dgm:pt modelId="{96B167A1-D9AA-4F91-A4BB-93F50A10416C}" type="pres">
      <dgm:prSet presAssocID="{C7F8D3A0-8102-497A-907B-3A30A87941DE}" presName="linear" presStyleCnt="0">
        <dgm:presLayoutVars>
          <dgm:animLvl val="lvl"/>
          <dgm:resizeHandles val="exact"/>
        </dgm:presLayoutVars>
      </dgm:prSet>
      <dgm:spPr/>
    </dgm:pt>
    <dgm:pt modelId="{254CAA1D-30ED-40FC-89C7-B5C55F9F516C}" type="pres">
      <dgm:prSet presAssocID="{A195C3BC-9911-49F7-AEE5-08AC7F52D348}" presName="parentText" presStyleLbl="node1" presStyleIdx="0" presStyleCnt="4">
        <dgm:presLayoutVars>
          <dgm:chMax val="0"/>
          <dgm:bulletEnabled val="1"/>
        </dgm:presLayoutVars>
      </dgm:prSet>
      <dgm:spPr/>
    </dgm:pt>
    <dgm:pt modelId="{43EA158B-0B58-44C5-8239-458FCC35DBB8}" type="pres">
      <dgm:prSet presAssocID="{72AEE155-C86A-4E06-AFA0-93235CAA6ACF}" presName="spacer" presStyleCnt="0"/>
      <dgm:spPr/>
    </dgm:pt>
    <dgm:pt modelId="{F79D88A5-0728-4608-BC1E-DDF4B9907D8F}" type="pres">
      <dgm:prSet presAssocID="{99C11C20-5BD1-4146-813D-53E865525104}" presName="parentText" presStyleLbl="node1" presStyleIdx="1" presStyleCnt="4">
        <dgm:presLayoutVars>
          <dgm:chMax val="0"/>
          <dgm:bulletEnabled val="1"/>
        </dgm:presLayoutVars>
      </dgm:prSet>
      <dgm:spPr/>
    </dgm:pt>
    <dgm:pt modelId="{39DC4745-939D-4301-A3C7-7970170B77E2}" type="pres">
      <dgm:prSet presAssocID="{4F42045E-E520-462F-81AA-11C413B69B68}" presName="spacer" presStyleCnt="0"/>
      <dgm:spPr/>
    </dgm:pt>
    <dgm:pt modelId="{CED0ABC8-9C28-45D6-B712-B77383D5846E}" type="pres">
      <dgm:prSet presAssocID="{86EA3555-62D2-4835-9D56-D804D686ECBD}" presName="parentText" presStyleLbl="node1" presStyleIdx="2" presStyleCnt="4">
        <dgm:presLayoutVars>
          <dgm:chMax val="0"/>
          <dgm:bulletEnabled val="1"/>
        </dgm:presLayoutVars>
      </dgm:prSet>
      <dgm:spPr/>
    </dgm:pt>
    <dgm:pt modelId="{8ABA56DA-171A-4A50-8E24-62D08C08616F}" type="pres">
      <dgm:prSet presAssocID="{50A639AD-1531-4E0E-AE79-5C2916EA99C4}" presName="spacer" presStyleCnt="0"/>
      <dgm:spPr/>
    </dgm:pt>
    <dgm:pt modelId="{F99C8665-29D7-424D-80A6-D29A452AADEF}" type="pres">
      <dgm:prSet presAssocID="{7E2A1F8E-7445-41F0-B10E-B8155CBD073D}" presName="parentText" presStyleLbl="node1" presStyleIdx="3" presStyleCnt="4">
        <dgm:presLayoutVars>
          <dgm:chMax val="0"/>
          <dgm:bulletEnabled val="1"/>
        </dgm:presLayoutVars>
      </dgm:prSet>
      <dgm:spPr/>
    </dgm:pt>
  </dgm:ptLst>
  <dgm:cxnLst>
    <dgm:cxn modelId="{CCAADE19-1A29-43C3-B7D3-C1F1368D061A}" type="presOf" srcId="{86EA3555-62D2-4835-9D56-D804D686ECBD}" destId="{CED0ABC8-9C28-45D6-B712-B77383D5846E}" srcOrd="0" destOrd="0" presId="urn:microsoft.com/office/officeart/2005/8/layout/vList2"/>
    <dgm:cxn modelId="{D68E752D-4E99-4DC7-9C3E-DD58251202C6}" srcId="{C7F8D3A0-8102-497A-907B-3A30A87941DE}" destId="{A195C3BC-9911-49F7-AEE5-08AC7F52D348}" srcOrd="0" destOrd="0" parTransId="{7943A089-C14F-4907-88BA-479788E5D918}" sibTransId="{72AEE155-C86A-4E06-AFA0-93235CAA6ACF}"/>
    <dgm:cxn modelId="{AC762837-2542-48D4-AE1E-308AF05C4704}" srcId="{C7F8D3A0-8102-497A-907B-3A30A87941DE}" destId="{99C11C20-5BD1-4146-813D-53E865525104}" srcOrd="1" destOrd="0" parTransId="{818A85CA-DCB7-4641-9D7E-1A21C8B9428A}" sibTransId="{4F42045E-E520-462F-81AA-11C413B69B68}"/>
    <dgm:cxn modelId="{C55B2F39-5D85-4116-9493-530B83C5929B}" type="presOf" srcId="{C7F8D3A0-8102-497A-907B-3A30A87941DE}" destId="{96B167A1-D9AA-4F91-A4BB-93F50A10416C}" srcOrd="0" destOrd="0" presId="urn:microsoft.com/office/officeart/2005/8/layout/vList2"/>
    <dgm:cxn modelId="{C4FE0663-1753-4576-8EF6-06668B8CCDD1}" type="presOf" srcId="{99C11C20-5BD1-4146-813D-53E865525104}" destId="{F79D88A5-0728-4608-BC1E-DDF4B9907D8F}" srcOrd="0" destOrd="0" presId="urn:microsoft.com/office/officeart/2005/8/layout/vList2"/>
    <dgm:cxn modelId="{76DF698B-8851-4F88-8153-A134E789DD23}" type="presOf" srcId="{7E2A1F8E-7445-41F0-B10E-B8155CBD073D}" destId="{F99C8665-29D7-424D-80A6-D29A452AADEF}" srcOrd="0" destOrd="0" presId="urn:microsoft.com/office/officeart/2005/8/layout/vList2"/>
    <dgm:cxn modelId="{1C5E258E-81A1-4EAA-8FB6-AE2C41A5B118}" type="presOf" srcId="{A195C3BC-9911-49F7-AEE5-08AC7F52D348}" destId="{254CAA1D-30ED-40FC-89C7-B5C55F9F516C}" srcOrd="0" destOrd="0" presId="urn:microsoft.com/office/officeart/2005/8/layout/vList2"/>
    <dgm:cxn modelId="{8C569E9E-3E34-4CFC-A128-67A9B0AF569D}" srcId="{C7F8D3A0-8102-497A-907B-3A30A87941DE}" destId="{86EA3555-62D2-4835-9D56-D804D686ECBD}" srcOrd="2" destOrd="0" parTransId="{AF538F83-D35E-4BC3-80DB-86CFA0237CE0}" sibTransId="{50A639AD-1531-4E0E-AE79-5C2916EA99C4}"/>
    <dgm:cxn modelId="{0DFDFFFC-6CDA-4A61-8F62-4798BE4796B6}" srcId="{C7F8D3A0-8102-497A-907B-3A30A87941DE}" destId="{7E2A1F8E-7445-41F0-B10E-B8155CBD073D}" srcOrd="3" destOrd="0" parTransId="{FC45EAD1-F576-4958-96E7-D6A0186FFF1F}" sibTransId="{EBB9BF25-E042-4401-B916-3700C3C5AF58}"/>
    <dgm:cxn modelId="{B105B63B-1704-4A53-BE49-F8B924A3B981}" type="presParOf" srcId="{96B167A1-D9AA-4F91-A4BB-93F50A10416C}" destId="{254CAA1D-30ED-40FC-89C7-B5C55F9F516C}" srcOrd="0" destOrd="0" presId="urn:microsoft.com/office/officeart/2005/8/layout/vList2"/>
    <dgm:cxn modelId="{826E511C-F8B2-4C80-B3DB-71777D6DFCC8}" type="presParOf" srcId="{96B167A1-D9AA-4F91-A4BB-93F50A10416C}" destId="{43EA158B-0B58-44C5-8239-458FCC35DBB8}" srcOrd="1" destOrd="0" presId="urn:microsoft.com/office/officeart/2005/8/layout/vList2"/>
    <dgm:cxn modelId="{8F5E1967-0C77-4119-9E02-6CDA3F7E56A9}" type="presParOf" srcId="{96B167A1-D9AA-4F91-A4BB-93F50A10416C}" destId="{F79D88A5-0728-4608-BC1E-DDF4B9907D8F}" srcOrd="2" destOrd="0" presId="urn:microsoft.com/office/officeart/2005/8/layout/vList2"/>
    <dgm:cxn modelId="{A17E6BEA-1A93-4AB6-A956-099CFE75799F}" type="presParOf" srcId="{96B167A1-D9AA-4F91-A4BB-93F50A10416C}" destId="{39DC4745-939D-4301-A3C7-7970170B77E2}" srcOrd="3" destOrd="0" presId="urn:microsoft.com/office/officeart/2005/8/layout/vList2"/>
    <dgm:cxn modelId="{74D29971-D55E-4200-B40F-D59E751E0757}" type="presParOf" srcId="{96B167A1-D9AA-4F91-A4BB-93F50A10416C}" destId="{CED0ABC8-9C28-45D6-B712-B77383D5846E}" srcOrd="4" destOrd="0" presId="urn:microsoft.com/office/officeart/2005/8/layout/vList2"/>
    <dgm:cxn modelId="{76E38E6E-32B1-4622-8F62-26D6AD6AF08D}" type="presParOf" srcId="{96B167A1-D9AA-4F91-A4BB-93F50A10416C}" destId="{8ABA56DA-171A-4A50-8E24-62D08C08616F}" srcOrd="5" destOrd="0" presId="urn:microsoft.com/office/officeart/2005/8/layout/vList2"/>
    <dgm:cxn modelId="{4602A9C9-F2B8-40B1-A79D-4166481F0929}" type="presParOf" srcId="{96B167A1-D9AA-4F91-A4BB-93F50A10416C}" destId="{F99C8665-29D7-424D-80A6-D29A452AAD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E3D5D6-8F61-45E9-ABB0-0BDB0DAD7DE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4211ACB-BF16-41CA-AF6E-D28D36576441}">
      <dgm:prSet/>
      <dgm:spPr/>
      <dgm:t>
        <a:bodyPr/>
        <a:lstStyle/>
        <a:p>
          <a:r>
            <a:rPr lang="en-GB"/>
            <a:t>Prisons in Wales are performing less well than prisons in England on a range of prison safety measures.</a:t>
          </a:r>
          <a:endParaRPr lang="en-US"/>
        </a:p>
      </dgm:t>
    </dgm:pt>
    <dgm:pt modelId="{8B89CD47-CBCD-49A7-B5E0-EFD01954DE0A}" type="parTrans" cxnId="{A4821022-CA2C-4E71-AAE9-AD7F5C11D9FA}">
      <dgm:prSet/>
      <dgm:spPr/>
      <dgm:t>
        <a:bodyPr/>
        <a:lstStyle/>
        <a:p>
          <a:endParaRPr lang="en-US"/>
        </a:p>
      </dgm:t>
    </dgm:pt>
    <dgm:pt modelId="{9D5FBFC8-0158-4879-AB4B-DE70CA218BAB}" type="sibTrans" cxnId="{A4821022-CA2C-4E71-AAE9-AD7F5C11D9FA}">
      <dgm:prSet/>
      <dgm:spPr/>
      <dgm:t>
        <a:bodyPr/>
        <a:lstStyle/>
        <a:p>
          <a:endParaRPr lang="en-US"/>
        </a:p>
      </dgm:t>
    </dgm:pt>
    <dgm:pt modelId="{59526B2B-4CF2-4491-89CF-6E01276E6B0D}">
      <dgm:prSet/>
      <dgm:spPr/>
      <dgm:t>
        <a:bodyPr/>
        <a:lstStyle/>
        <a:p>
          <a:r>
            <a:rPr lang="en-GB"/>
            <a:t>39% of all Welsh prisoners were being held in English prisons in 2017</a:t>
          </a:r>
          <a:endParaRPr lang="en-US"/>
        </a:p>
      </dgm:t>
    </dgm:pt>
    <dgm:pt modelId="{C3E7ED32-7C43-4171-ADFC-F497FFBCA380}" type="parTrans" cxnId="{7DE96762-EB27-4E94-8B2D-FF69FD7278DA}">
      <dgm:prSet/>
      <dgm:spPr/>
      <dgm:t>
        <a:bodyPr/>
        <a:lstStyle/>
        <a:p>
          <a:endParaRPr lang="en-US"/>
        </a:p>
      </dgm:t>
    </dgm:pt>
    <dgm:pt modelId="{08E0BBAE-984C-48FF-B592-A2C249BDF7B1}" type="sibTrans" cxnId="{7DE96762-EB27-4E94-8B2D-FF69FD7278DA}">
      <dgm:prSet/>
      <dgm:spPr/>
      <dgm:t>
        <a:bodyPr/>
        <a:lstStyle/>
        <a:p>
          <a:endParaRPr lang="en-US"/>
        </a:p>
      </dgm:t>
    </dgm:pt>
    <dgm:pt modelId="{1659691D-17F0-426C-8FA5-A03D8776803F}">
      <dgm:prSet/>
      <dgm:spPr/>
      <dgm:t>
        <a:bodyPr/>
        <a:lstStyle/>
        <a:p>
          <a:r>
            <a:rPr lang="en-GB"/>
            <a:t>All Welsh women held in prisons in England</a:t>
          </a:r>
          <a:endParaRPr lang="en-US"/>
        </a:p>
      </dgm:t>
    </dgm:pt>
    <dgm:pt modelId="{3C65C5FD-576A-45E5-99C5-EDBC2660437A}" type="parTrans" cxnId="{7E7C3B9C-C2D7-4F79-8D8F-37DB5FC0DE46}">
      <dgm:prSet/>
      <dgm:spPr/>
      <dgm:t>
        <a:bodyPr/>
        <a:lstStyle/>
        <a:p>
          <a:endParaRPr lang="en-US"/>
        </a:p>
      </dgm:t>
    </dgm:pt>
    <dgm:pt modelId="{57FF49E9-409E-45F0-9018-707395AFF1FA}" type="sibTrans" cxnId="{7E7C3B9C-C2D7-4F79-8D8F-37DB5FC0DE46}">
      <dgm:prSet/>
      <dgm:spPr/>
      <dgm:t>
        <a:bodyPr/>
        <a:lstStyle/>
        <a:p>
          <a:endParaRPr lang="en-US"/>
        </a:p>
      </dgm:t>
    </dgm:pt>
    <dgm:pt modelId="{2A963C7B-3C83-493F-A03B-5EB52DD02323}">
      <dgm:prSet/>
      <dgm:spPr/>
      <dgm:t>
        <a:bodyPr/>
        <a:lstStyle/>
        <a:p>
          <a:r>
            <a:rPr lang="en-GB"/>
            <a:t>There are growing concerns over prison safety</a:t>
          </a:r>
          <a:endParaRPr lang="en-US"/>
        </a:p>
      </dgm:t>
    </dgm:pt>
    <dgm:pt modelId="{E076FA07-EB53-44C5-8B6A-B0A4209A1F0A}" type="parTrans" cxnId="{F254D06C-5DA3-4E18-9D6C-7621A2D0BA8B}">
      <dgm:prSet/>
      <dgm:spPr/>
      <dgm:t>
        <a:bodyPr/>
        <a:lstStyle/>
        <a:p>
          <a:endParaRPr lang="en-US"/>
        </a:p>
      </dgm:t>
    </dgm:pt>
    <dgm:pt modelId="{D6EA2676-DF8C-4583-8117-AAFBBC40456A}" type="sibTrans" cxnId="{F254D06C-5DA3-4E18-9D6C-7621A2D0BA8B}">
      <dgm:prSet/>
      <dgm:spPr/>
      <dgm:t>
        <a:bodyPr/>
        <a:lstStyle/>
        <a:p>
          <a:endParaRPr lang="en-US"/>
        </a:p>
      </dgm:t>
    </dgm:pt>
    <dgm:pt modelId="{6D81A61B-4EF3-493A-9901-2459B5D0F9FE}">
      <dgm:prSet/>
      <dgm:spPr/>
      <dgm:t>
        <a:bodyPr/>
        <a:lstStyle/>
        <a:p>
          <a:r>
            <a:rPr lang="en-GB"/>
            <a:t>Most  recently the suggestion to build a new super prison in Port Talbot was rejected as options for a “different and distinct approach” are considered.</a:t>
          </a:r>
          <a:endParaRPr lang="en-US"/>
        </a:p>
      </dgm:t>
    </dgm:pt>
    <dgm:pt modelId="{B52192D4-79C5-44B1-9853-649D1F2847FB}" type="parTrans" cxnId="{79F8F945-7C9E-46FB-8505-3FD0317CE68B}">
      <dgm:prSet/>
      <dgm:spPr/>
      <dgm:t>
        <a:bodyPr/>
        <a:lstStyle/>
        <a:p>
          <a:endParaRPr lang="en-US"/>
        </a:p>
      </dgm:t>
    </dgm:pt>
    <dgm:pt modelId="{CBEC1614-BF0A-4E70-9A21-3C4CE8CC0266}" type="sibTrans" cxnId="{79F8F945-7C9E-46FB-8505-3FD0317CE68B}">
      <dgm:prSet/>
      <dgm:spPr/>
      <dgm:t>
        <a:bodyPr/>
        <a:lstStyle/>
        <a:p>
          <a:endParaRPr lang="en-US"/>
        </a:p>
      </dgm:t>
    </dgm:pt>
    <dgm:pt modelId="{2385565D-13F6-472A-A03D-58743748FEE7}" type="pres">
      <dgm:prSet presAssocID="{1DE3D5D6-8F61-45E9-ABB0-0BDB0DAD7DE1}" presName="linear" presStyleCnt="0">
        <dgm:presLayoutVars>
          <dgm:animLvl val="lvl"/>
          <dgm:resizeHandles val="exact"/>
        </dgm:presLayoutVars>
      </dgm:prSet>
      <dgm:spPr/>
    </dgm:pt>
    <dgm:pt modelId="{78382B47-44BB-46CB-9C8E-21ECF15246BA}" type="pres">
      <dgm:prSet presAssocID="{04211ACB-BF16-41CA-AF6E-D28D36576441}" presName="parentText" presStyleLbl="node1" presStyleIdx="0" presStyleCnt="5">
        <dgm:presLayoutVars>
          <dgm:chMax val="0"/>
          <dgm:bulletEnabled val="1"/>
        </dgm:presLayoutVars>
      </dgm:prSet>
      <dgm:spPr/>
    </dgm:pt>
    <dgm:pt modelId="{5D54D69B-C128-4C93-BDC9-FEDF6B64A366}" type="pres">
      <dgm:prSet presAssocID="{9D5FBFC8-0158-4879-AB4B-DE70CA218BAB}" presName="spacer" presStyleCnt="0"/>
      <dgm:spPr/>
    </dgm:pt>
    <dgm:pt modelId="{EA178C19-16AF-4D3A-8468-1ED3F82CA105}" type="pres">
      <dgm:prSet presAssocID="{59526B2B-4CF2-4491-89CF-6E01276E6B0D}" presName="parentText" presStyleLbl="node1" presStyleIdx="1" presStyleCnt="5">
        <dgm:presLayoutVars>
          <dgm:chMax val="0"/>
          <dgm:bulletEnabled val="1"/>
        </dgm:presLayoutVars>
      </dgm:prSet>
      <dgm:spPr/>
    </dgm:pt>
    <dgm:pt modelId="{F1CC9745-FFBC-4063-BF37-F017A24B257E}" type="pres">
      <dgm:prSet presAssocID="{08E0BBAE-984C-48FF-B592-A2C249BDF7B1}" presName="spacer" presStyleCnt="0"/>
      <dgm:spPr/>
    </dgm:pt>
    <dgm:pt modelId="{707D9D94-2620-4740-B770-FAB4A1EEFE18}" type="pres">
      <dgm:prSet presAssocID="{1659691D-17F0-426C-8FA5-A03D8776803F}" presName="parentText" presStyleLbl="node1" presStyleIdx="2" presStyleCnt="5">
        <dgm:presLayoutVars>
          <dgm:chMax val="0"/>
          <dgm:bulletEnabled val="1"/>
        </dgm:presLayoutVars>
      </dgm:prSet>
      <dgm:spPr/>
    </dgm:pt>
    <dgm:pt modelId="{566B7328-F8B1-4818-9F6B-51FE24C8C648}" type="pres">
      <dgm:prSet presAssocID="{57FF49E9-409E-45F0-9018-707395AFF1FA}" presName="spacer" presStyleCnt="0"/>
      <dgm:spPr/>
    </dgm:pt>
    <dgm:pt modelId="{E8F3C3D0-7CCE-471B-A5C1-2EB39365C1D9}" type="pres">
      <dgm:prSet presAssocID="{2A963C7B-3C83-493F-A03B-5EB52DD02323}" presName="parentText" presStyleLbl="node1" presStyleIdx="3" presStyleCnt="5">
        <dgm:presLayoutVars>
          <dgm:chMax val="0"/>
          <dgm:bulletEnabled val="1"/>
        </dgm:presLayoutVars>
      </dgm:prSet>
      <dgm:spPr/>
    </dgm:pt>
    <dgm:pt modelId="{5979F9D5-BDE8-4AFF-90BC-1160CEB286D4}" type="pres">
      <dgm:prSet presAssocID="{D6EA2676-DF8C-4583-8117-AAFBBC40456A}" presName="spacer" presStyleCnt="0"/>
      <dgm:spPr/>
    </dgm:pt>
    <dgm:pt modelId="{AA04A140-D4E9-4B07-9680-C88BDAB29644}" type="pres">
      <dgm:prSet presAssocID="{6D81A61B-4EF3-493A-9901-2459B5D0F9FE}" presName="parentText" presStyleLbl="node1" presStyleIdx="4" presStyleCnt="5">
        <dgm:presLayoutVars>
          <dgm:chMax val="0"/>
          <dgm:bulletEnabled val="1"/>
        </dgm:presLayoutVars>
      </dgm:prSet>
      <dgm:spPr/>
    </dgm:pt>
  </dgm:ptLst>
  <dgm:cxnLst>
    <dgm:cxn modelId="{A4821022-CA2C-4E71-AAE9-AD7F5C11D9FA}" srcId="{1DE3D5D6-8F61-45E9-ABB0-0BDB0DAD7DE1}" destId="{04211ACB-BF16-41CA-AF6E-D28D36576441}" srcOrd="0" destOrd="0" parTransId="{8B89CD47-CBCD-49A7-B5E0-EFD01954DE0A}" sibTransId="{9D5FBFC8-0158-4879-AB4B-DE70CA218BAB}"/>
    <dgm:cxn modelId="{7DE96762-EB27-4E94-8B2D-FF69FD7278DA}" srcId="{1DE3D5D6-8F61-45E9-ABB0-0BDB0DAD7DE1}" destId="{59526B2B-4CF2-4491-89CF-6E01276E6B0D}" srcOrd="1" destOrd="0" parTransId="{C3E7ED32-7C43-4171-ADFC-F497FFBCA380}" sibTransId="{08E0BBAE-984C-48FF-B592-A2C249BDF7B1}"/>
    <dgm:cxn modelId="{79F8F945-7C9E-46FB-8505-3FD0317CE68B}" srcId="{1DE3D5D6-8F61-45E9-ABB0-0BDB0DAD7DE1}" destId="{6D81A61B-4EF3-493A-9901-2459B5D0F9FE}" srcOrd="4" destOrd="0" parTransId="{B52192D4-79C5-44B1-9853-649D1F2847FB}" sibTransId="{CBEC1614-BF0A-4E70-9A21-3C4CE8CC0266}"/>
    <dgm:cxn modelId="{F254D06C-5DA3-4E18-9D6C-7621A2D0BA8B}" srcId="{1DE3D5D6-8F61-45E9-ABB0-0BDB0DAD7DE1}" destId="{2A963C7B-3C83-493F-A03B-5EB52DD02323}" srcOrd="3" destOrd="0" parTransId="{E076FA07-EB53-44C5-8B6A-B0A4209A1F0A}" sibTransId="{D6EA2676-DF8C-4583-8117-AAFBBC40456A}"/>
    <dgm:cxn modelId="{A8C5E051-F602-4DB9-A12D-BF10E5B4124E}" type="presOf" srcId="{6D81A61B-4EF3-493A-9901-2459B5D0F9FE}" destId="{AA04A140-D4E9-4B07-9680-C88BDAB29644}" srcOrd="0" destOrd="0" presId="urn:microsoft.com/office/officeart/2005/8/layout/vList2"/>
    <dgm:cxn modelId="{23F95081-DEE0-48B0-9A23-FDE84630FCE4}" type="presOf" srcId="{1DE3D5D6-8F61-45E9-ABB0-0BDB0DAD7DE1}" destId="{2385565D-13F6-472A-A03D-58743748FEE7}" srcOrd="0" destOrd="0" presId="urn:microsoft.com/office/officeart/2005/8/layout/vList2"/>
    <dgm:cxn modelId="{651D9691-A257-4DAA-B20E-6A78FAFBE5C2}" type="presOf" srcId="{2A963C7B-3C83-493F-A03B-5EB52DD02323}" destId="{E8F3C3D0-7CCE-471B-A5C1-2EB39365C1D9}" srcOrd="0" destOrd="0" presId="urn:microsoft.com/office/officeart/2005/8/layout/vList2"/>
    <dgm:cxn modelId="{7E7C3B9C-C2D7-4F79-8D8F-37DB5FC0DE46}" srcId="{1DE3D5D6-8F61-45E9-ABB0-0BDB0DAD7DE1}" destId="{1659691D-17F0-426C-8FA5-A03D8776803F}" srcOrd="2" destOrd="0" parTransId="{3C65C5FD-576A-45E5-99C5-EDBC2660437A}" sibTransId="{57FF49E9-409E-45F0-9018-707395AFF1FA}"/>
    <dgm:cxn modelId="{887FA4AF-EE9B-442A-ABA2-2386D616C0D2}" type="presOf" srcId="{59526B2B-4CF2-4491-89CF-6E01276E6B0D}" destId="{EA178C19-16AF-4D3A-8468-1ED3F82CA105}" srcOrd="0" destOrd="0" presId="urn:microsoft.com/office/officeart/2005/8/layout/vList2"/>
    <dgm:cxn modelId="{B0FE2EB4-4CDA-4559-8122-BE0F2D9073EC}" type="presOf" srcId="{1659691D-17F0-426C-8FA5-A03D8776803F}" destId="{707D9D94-2620-4740-B770-FAB4A1EEFE18}" srcOrd="0" destOrd="0" presId="urn:microsoft.com/office/officeart/2005/8/layout/vList2"/>
    <dgm:cxn modelId="{83E48CCB-34DC-4CC9-8CAE-76B1104082A1}" type="presOf" srcId="{04211ACB-BF16-41CA-AF6E-D28D36576441}" destId="{78382B47-44BB-46CB-9C8E-21ECF15246BA}" srcOrd="0" destOrd="0" presId="urn:microsoft.com/office/officeart/2005/8/layout/vList2"/>
    <dgm:cxn modelId="{2449B4CF-37DB-484B-8A06-212EEA189279}" type="presParOf" srcId="{2385565D-13F6-472A-A03D-58743748FEE7}" destId="{78382B47-44BB-46CB-9C8E-21ECF15246BA}" srcOrd="0" destOrd="0" presId="urn:microsoft.com/office/officeart/2005/8/layout/vList2"/>
    <dgm:cxn modelId="{9408CEA3-EA09-4E5C-9452-61B8ACB7885F}" type="presParOf" srcId="{2385565D-13F6-472A-A03D-58743748FEE7}" destId="{5D54D69B-C128-4C93-BDC9-FEDF6B64A366}" srcOrd="1" destOrd="0" presId="urn:microsoft.com/office/officeart/2005/8/layout/vList2"/>
    <dgm:cxn modelId="{ECA1777B-1521-4578-837A-C27A3406D35B}" type="presParOf" srcId="{2385565D-13F6-472A-A03D-58743748FEE7}" destId="{EA178C19-16AF-4D3A-8468-1ED3F82CA105}" srcOrd="2" destOrd="0" presId="urn:microsoft.com/office/officeart/2005/8/layout/vList2"/>
    <dgm:cxn modelId="{A2B987F8-713C-4451-A919-D1A54C510E38}" type="presParOf" srcId="{2385565D-13F6-472A-A03D-58743748FEE7}" destId="{F1CC9745-FFBC-4063-BF37-F017A24B257E}" srcOrd="3" destOrd="0" presId="urn:microsoft.com/office/officeart/2005/8/layout/vList2"/>
    <dgm:cxn modelId="{EFBE461B-EAFB-460F-8580-AFB156E46398}" type="presParOf" srcId="{2385565D-13F6-472A-A03D-58743748FEE7}" destId="{707D9D94-2620-4740-B770-FAB4A1EEFE18}" srcOrd="4" destOrd="0" presId="urn:microsoft.com/office/officeart/2005/8/layout/vList2"/>
    <dgm:cxn modelId="{AB5E30BC-9AAE-4BA2-A959-A004EB9321A6}" type="presParOf" srcId="{2385565D-13F6-472A-A03D-58743748FEE7}" destId="{566B7328-F8B1-4818-9F6B-51FE24C8C648}" srcOrd="5" destOrd="0" presId="urn:microsoft.com/office/officeart/2005/8/layout/vList2"/>
    <dgm:cxn modelId="{71BFA61D-D578-4433-AD51-7E7DA6161BD2}" type="presParOf" srcId="{2385565D-13F6-472A-A03D-58743748FEE7}" destId="{E8F3C3D0-7CCE-471B-A5C1-2EB39365C1D9}" srcOrd="6" destOrd="0" presId="urn:microsoft.com/office/officeart/2005/8/layout/vList2"/>
    <dgm:cxn modelId="{DBA5E6BB-7F2A-4FE6-84E4-7F8BFE5B377A}" type="presParOf" srcId="{2385565D-13F6-472A-A03D-58743748FEE7}" destId="{5979F9D5-BDE8-4AFF-90BC-1160CEB286D4}" srcOrd="7" destOrd="0" presId="urn:microsoft.com/office/officeart/2005/8/layout/vList2"/>
    <dgm:cxn modelId="{20580FF0-AC26-41E9-833D-9FEEB02B5970}" type="presParOf" srcId="{2385565D-13F6-472A-A03D-58743748FEE7}" destId="{AA04A140-D4E9-4B07-9680-C88BDAB2964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517E45-6A04-4693-90EF-2C77E94F1D1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7BA6B9B-8B43-4A50-A3B1-4904EA54AE3C}">
      <dgm:prSet custT="1"/>
      <dgm:spPr/>
      <dgm:t>
        <a:bodyPr/>
        <a:lstStyle/>
        <a:p>
          <a:pPr algn="ctr"/>
          <a:r>
            <a:rPr lang="en-GB" sz="1300" dirty="0"/>
            <a:t>- </a:t>
          </a:r>
          <a:r>
            <a:rPr lang="en-GB" sz="2000" dirty="0"/>
            <a:t>Imprisonment does not usually reduce reoffending, and in some research studies it has been shown to increase it. </a:t>
          </a:r>
          <a:endParaRPr lang="en-US" sz="1300" dirty="0"/>
        </a:p>
      </dgm:t>
    </dgm:pt>
    <dgm:pt modelId="{BF581ED3-8909-4E6B-8319-640A86D4D9B5}" type="parTrans" cxnId="{A072D877-559E-40CF-A002-0F4B953A9FD4}">
      <dgm:prSet/>
      <dgm:spPr/>
      <dgm:t>
        <a:bodyPr/>
        <a:lstStyle/>
        <a:p>
          <a:endParaRPr lang="en-US"/>
        </a:p>
      </dgm:t>
    </dgm:pt>
    <dgm:pt modelId="{8DF702A5-97CC-4EA5-B2C6-CCB3E9976EFC}" type="sibTrans" cxnId="{A072D877-559E-40CF-A002-0F4B953A9FD4}">
      <dgm:prSet/>
      <dgm:spPr/>
      <dgm:t>
        <a:bodyPr/>
        <a:lstStyle/>
        <a:p>
          <a:endParaRPr lang="en-US"/>
        </a:p>
      </dgm:t>
    </dgm:pt>
    <dgm:pt modelId="{7B71A20A-5D64-4822-9A51-BEEA7D593412}">
      <dgm:prSet custT="1"/>
      <dgm:spPr/>
      <dgm:t>
        <a:bodyPr/>
        <a:lstStyle/>
        <a:p>
          <a:pPr algn="ctr"/>
          <a:r>
            <a:rPr lang="en-GB" sz="1800" dirty="0"/>
            <a:t>The word ‘rehabilitation’ is usually used to mean processes and activities that encourage people who have committed crime to cease offending and embark on a law-abiding life.</a:t>
          </a:r>
          <a:endParaRPr lang="en-US" sz="1300" dirty="0"/>
        </a:p>
      </dgm:t>
    </dgm:pt>
    <dgm:pt modelId="{3C550E16-65DF-4C24-AE74-F2BCEB77A790}" type="parTrans" cxnId="{9D40B6C0-1765-4CEB-B3C3-D042DABC7AF1}">
      <dgm:prSet/>
      <dgm:spPr/>
      <dgm:t>
        <a:bodyPr/>
        <a:lstStyle/>
        <a:p>
          <a:endParaRPr lang="en-US"/>
        </a:p>
      </dgm:t>
    </dgm:pt>
    <dgm:pt modelId="{9BE708C3-3A89-422F-9AEB-78882E9F6549}" type="sibTrans" cxnId="{9D40B6C0-1765-4CEB-B3C3-D042DABC7AF1}">
      <dgm:prSet/>
      <dgm:spPr/>
      <dgm:t>
        <a:bodyPr/>
        <a:lstStyle/>
        <a:p>
          <a:endParaRPr lang="en-US"/>
        </a:p>
      </dgm:t>
    </dgm:pt>
    <dgm:pt modelId="{970779AB-7307-4B3C-83CA-4A587AC3DBFE}">
      <dgm:prSet custT="1"/>
      <dgm:spPr/>
      <dgm:t>
        <a:bodyPr/>
        <a:lstStyle/>
        <a:p>
          <a:pPr algn="ctr"/>
          <a:r>
            <a:rPr lang="en-GB" sz="1400" dirty="0"/>
            <a:t> 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endParaRPr lang="en-US" sz="1300" dirty="0"/>
        </a:p>
      </dgm:t>
    </dgm:pt>
    <dgm:pt modelId="{A0DC3515-4BEB-43B0-B036-0EADEB19084A}" type="parTrans" cxnId="{C31B8DBB-F1D9-4301-8E3E-4D45CF9F72C5}">
      <dgm:prSet/>
      <dgm:spPr/>
      <dgm:t>
        <a:bodyPr/>
        <a:lstStyle/>
        <a:p>
          <a:endParaRPr lang="en-US"/>
        </a:p>
      </dgm:t>
    </dgm:pt>
    <dgm:pt modelId="{2D567931-80B9-49D4-8FEA-47941F2F5369}" type="sibTrans" cxnId="{C31B8DBB-F1D9-4301-8E3E-4D45CF9F72C5}">
      <dgm:prSet/>
      <dgm:spPr/>
      <dgm:t>
        <a:bodyPr/>
        <a:lstStyle/>
        <a:p>
          <a:endParaRPr lang="en-US"/>
        </a:p>
      </dgm:t>
    </dgm:pt>
    <dgm:pt modelId="{C5B3F11D-4D17-479F-BCE9-AE4D3C717A17}" type="pres">
      <dgm:prSet presAssocID="{68517E45-6A04-4693-90EF-2C77E94F1D10}" presName="linear" presStyleCnt="0">
        <dgm:presLayoutVars>
          <dgm:animLvl val="lvl"/>
          <dgm:resizeHandles val="exact"/>
        </dgm:presLayoutVars>
      </dgm:prSet>
      <dgm:spPr/>
    </dgm:pt>
    <dgm:pt modelId="{6FD5E4EE-60C6-41AC-A6C9-BDCB6F0721F7}" type="pres">
      <dgm:prSet presAssocID="{17BA6B9B-8B43-4A50-A3B1-4904EA54AE3C}" presName="parentText" presStyleLbl="node1" presStyleIdx="0" presStyleCnt="3">
        <dgm:presLayoutVars>
          <dgm:chMax val="0"/>
          <dgm:bulletEnabled val="1"/>
        </dgm:presLayoutVars>
      </dgm:prSet>
      <dgm:spPr/>
    </dgm:pt>
    <dgm:pt modelId="{6D859310-C106-4B28-A87D-C361BEF06043}" type="pres">
      <dgm:prSet presAssocID="{8DF702A5-97CC-4EA5-B2C6-CCB3E9976EFC}" presName="spacer" presStyleCnt="0"/>
      <dgm:spPr/>
    </dgm:pt>
    <dgm:pt modelId="{2D12977F-22FE-414E-B685-BDFACE44A9BA}" type="pres">
      <dgm:prSet presAssocID="{7B71A20A-5D64-4822-9A51-BEEA7D593412}" presName="parentText" presStyleLbl="node1" presStyleIdx="1" presStyleCnt="3">
        <dgm:presLayoutVars>
          <dgm:chMax val="0"/>
          <dgm:bulletEnabled val="1"/>
        </dgm:presLayoutVars>
      </dgm:prSet>
      <dgm:spPr/>
    </dgm:pt>
    <dgm:pt modelId="{9D8895C1-7CCC-4309-B3D3-D28B9E8FB474}" type="pres">
      <dgm:prSet presAssocID="{9BE708C3-3A89-422F-9AEB-78882E9F6549}" presName="spacer" presStyleCnt="0"/>
      <dgm:spPr/>
    </dgm:pt>
    <dgm:pt modelId="{33F8B9DD-62A5-4A73-87C8-74056EDB0D9E}" type="pres">
      <dgm:prSet presAssocID="{970779AB-7307-4B3C-83CA-4A587AC3DBFE}" presName="parentText" presStyleLbl="node1" presStyleIdx="2" presStyleCnt="3">
        <dgm:presLayoutVars>
          <dgm:chMax val="0"/>
          <dgm:bulletEnabled val="1"/>
        </dgm:presLayoutVars>
      </dgm:prSet>
      <dgm:spPr/>
    </dgm:pt>
  </dgm:ptLst>
  <dgm:cxnLst>
    <dgm:cxn modelId="{E9423314-1671-45FE-9A61-3EEC9656538F}" type="presOf" srcId="{17BA6B9B-8B43-4A50-A3B1-4904EA54AE3C}" destId="{6FD5E4EE-60C6-41AC-A6C9-BDCB6F0721F7}" srcOrd="0" destOrd="0" presId="urn:microsoft.com/office/officeart/2005/8/layout/vList2"/>
    <dgm:cxn modelId="{30C13B5C-554D-45FB-A1CE-0CD8C81A89C8}" type="presOf" srcId="{970779AB-7307-4B3C-83CA-4A587AC3DBFE}" destId="{33F8B9DD-62A5-4A73-87C8-74056EDB0D9E}" srcOrd="0" destOrd="0" presId="urn:microsoft.com/office/officeart/2005/8/layout/vList2"/>
    <dgm:cxn modelId="{A072D877-559E-40CF-A002-0F4B953A9FD4}" srcId="{68517E45-6A04-4693-90EF-2C77E94F1D10}" destId="{17BA6B9B-8B43-4A50-A3B1-4904EA54AE3C}" srcOrd="0" destOrd="0" parTransId="{BF581ED3-8909-4E6B-8319-640A86D4D9B5}" sibTransId="{8DF702A5-97CC-4EA5-B2C6-CCB3E9976EFC}"/>
    <dgm:cxn modelId="{04F12CA0-92E4-4386-A942-014640E72C2A}" type="presOf" srcId="{7B71A20A-5D64-4822-9A51-BEEA7D593412}" destId="{2D12977F-22FE-414E-B685-BDFACE44A9BA}" srcOrd="0" destOrd="0" presId="urn:microsoft.com/office/officeart/2005/8/layout/vList2"/>
    <dgm:cxn modelId="{4D98ACBA-9D6B-4AFF-A89B-37737C1423F8}" type="presOf" srcId="{68517E45-6A04-4693-90EF-2C77E94F1D10}" destId="{C5B3F11D-4D17-479F-BCE9-AE4D3C717A17}" srcOrd="0" destOrd="0" presId="urn:microsoft.com/office/officeart/2005/8/layout/vList2"/>
    <dgm:cxn modelId="{C31B8DBB-F1D9-4301-8E3E-4D45CF9F72C5}" srcId="{68517E45-6A04-4693-90EF-2C77E94F1D10}" destId="{970779AB-7307-4B3C-83CA-4A587AC3DBFE}" srcOrd="2" destOrd="0" parTransId="{A0DC3515-4BEB-43B0-B036-0EADEB19084A}" sibTransId="{2D567931-80B9-49D4-8FEA-47941F2F5369}"/>
    <dgm:cxn modelId="{9D40B6C0-1765-4CEB-B3C3-D042DABC7AF1}" srcId="{68517E45-6A04-4693-90EF-2C77E94F1D10}" destId="{7B71A20A-5D64-4822-9A51-BEEA7D593412}" srcOrd="1" destOrd="0" parTransId="{3C550E16-65DF-4C24-AE74-F2BCEB77A790}" sibTransId="{9BE708C3-3A89-422F-9AEB-78882E9F6549}"/>
    <dgm:cxn modelId="{D45FDB48-23C9-4F0C-BB73-BF56F42CA08A}" type="presParOf" srcId="{C5B3F11D-4D17-479F-BCE9-AE4D3C717A17}" destId="{6FD5E4EE-60C6-41AC-A6C9-BDCB6F0721F7}" srcOrd="0" destOrd="0" presId="urn:microsoft.com/office/officeart/2005/8/layout/vList2"/>
    <dgm:cxn modelId="{77561912-3E9D-45D9-AF81-C46FF1B8F92D}" type="presParOf" srcId="{C5B3F11D-4D17-479F-BCE9-AE4D3C717A17}" destId="{6D859310-C106-4B28-A87D-C361BEF06043}" srcOrd="1" destOrd="0" presId="urn:microsoft.com/office/officeart/2005/8/layout/vList2"/>
    <dgm:cxn modelId="{C1C4CE46-7F81-4BD3-8C30-787AE0D5BE48}" type="presParOf" srcId="{C5B3F11D-4D17-479F-BCE9-AE4D3C717A17}" destId="{2D12977F-22FE-414E-B685-BDFACE44A9BA}" srcOrd="2" destOrd="0" presId="urn:microsoft.com/office/officeart/2005/8/layout/vList2"/>
    <dgm:cxn modelId="{868B9079-4CAD-45DC-A594-C8F91A65DB80}" type="presParOf" srcId="{C5B3F11D-4D17-479F-BCE9-AE4D3C717A17}" destId="{9D8895C1-7CCC-4309-B3D3-D28B9E8FB474}" srcOrd="3" destOrd="0" presId="urn:microsoft.com/office/officeart/2005/8/layout/vList2"/>
    <dgm:cxn modelId="{367BC0C8-88A9-4EEA-9512-738520ACFCC3}" type="presParOf" srcId="{C5B3F11D-4D17-479F-BCE9-AE4D3C717A17}" destId="{33F8B9DD-62A5-4A73-87C8-74056EDB0D9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2F57F0-ED06-4E32-9B62-445EBE6E48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7AF3E63-ACFC-44AB-B829-80CC693A4FFD}">
      <dgm:prSet/>
      <dgm:spPr/>
      <dgm:t>
        <a:bodyPr/>
        <a:lstStyle/>
        <a:p>
          <a:r>
            <a:rPr lang="en-GB"/>
            <a:t>A rehabilitative prison culture supports hope, change, progression, and desistance. Desistance is how people with a previous pattern of offending abstain from crime.</a:t>
          </a:r>
          <a:endParaRPr lang="en-US"/>
        </a:p>
      </dgm:t>
    </dgm:pt>
    <dgm:pt modelId="{AC97F1E8-5E97-4123-BC30-BF209A6179E6}" type="parTrans" cxnId="{4B4D015C-CAD8-4510-9365-682B72DE3ECA}">
      <dgm:prSet/>
      <dgm:spPr/>
      <dgm:t>
        <a:bodyPr/>
        <a:lstStyle/>
        <a:p>
          <a:endParaRPr lang="en-US"/>
        </a:p>
      </dgm:t>
    </dgm:pt>
    <dgm:pt modelId="{7CB013B6-FC8A-44F1-9177-319ADCC92527}" type="sibTrans" cxnId="{4B4D015C-CAD8-4510-9365-682B72DE3ECA}">
      <dgm:prSet/>
      <dgm:spPr/>
      <dgm:t>
        <a:bodyPr/>
        <a:lstStyle/>
        <a:p>
          <a:endParaRPr lang="en-US"/>
        </a:p>
      </dgm:t>
    </dgm:pt>
    <dgm:pt modelId="{9995FB32-124F-4F13-AA7D-CBC713ECE80D}">
      <dgm:prSet/>
      <dgm:spPr/>
      <dgm:t>
        <a:bodyPr/>
        <a:lstStyle/>
        <a:p>
          <a:r>
            <a:rPr lang="en-GB"/>
            <a:t>A simple example is telling a prisoner they can get out in 5 years if they keep their head down. This is a positive message, but a better one is to ask:</a:t>
          </a:r>
          <a:endParaRPr lang="en-US"/>
        </a:p>
      </dgm:t>
    </dgm:pt>
    <dgm:pt modelId="{762A19FA-2573-4E19-A227-AB6C0C4BB7FE}" type="parTrans" cxnId="{3041A7B5-8B48-4F9B-84F6-EBD19A617A5E}">
      <dgm:prSet/>
      <dgm:spPr/>
      <dgm:t>
        <a:bodyPr/>
        <a:lstStyle/>
        <a:p>
          <a:endParaRPr lang="en-US"/>
        </a:p>
      </dgm:t>
    </dgm:pt>
    <dgm:pt modelId="{FF2E7E59-8CDA-4D86-8AEE-5BB8DEEB11FD}" type="sibTrans" cxnId="{3041A7B5-8B48-4F9B-84F6-EBD19A617A5E}">
      <dgm:prSet/>
      <dgm:spPr/>
      <dgm:t>
        <a:bodyPr/>
        <a:lstStyle/>
        <a:p>
          <a:endParaRPr lang="en-US"/>
        </a:p>
      </dgm:t>
    </dgm:pt>
    <dgm:pt modelId="{A87382E7-3F2C-45B0-9779-BBDCD2092CDD}">
      <dgm:prSet/>
      <dgm:spPr/>
      <dgm:t>
        <a:bodyPr/>
        <a:lstStyle/>
        <a:p>
          <a:r>
            <a:rPr lang="en-GB"/>
            <a:t>“What do you want to achieve to give you the best chance for a better life when you get out in 5 years?”</a:t>
          </a:r>
          <a:endParaRPr lang="en-US"/>
        </a:p>
      </dgm:t>
    </dgm:pt>
    <dgm:pt modelId="{6F4054F4-2094-4ABD-B67D-607DC76B9551}" type="parTrans" cxnId="{FF986CDD-DFCF-4799-BDD0-C3D8303EC8DC}">
      <dgm:prSet/>
      <dgm:spPr/>
      <dgm:t>
        <a:bodyPr/>
        <a:lstStyle/>
        <a:p>
          <a:endParaRPr lang="en-US"/>
        </a:p>
      </dgm:t>
    </dgm:pt>
    <dgm:pt modelId="{E48ABF35-0260-4F39-8207-EBC9EB1FB59B}" type="sibTrans" cxnId="{FF986CDD-DFCF-4799-BDD0-C3D8303EC8DC}">
      <dgm:prSet/>
      <dgm:spPr/>
      <dgm:t>
        <a:bodyPr/>
        <a:lstStyle/>
        <a:p>
          <a:endParaRPr lang="en-US"/>
        </a:p>
      </dgm:t>
    </dgm:pt>
    <dgm:pt modelId="{852D87DE-DD10-4A26-8557-8BB8D621C393}">
      <dgm:prSet/>
      <dgm:spPr/>
      <dgm:t>
        <a:bodyPr/>
        <a:lstStyle/>
        <a:p>
          <a:r>
            <a:rPr lang="en-GB" dirty="0"/>
            <a:t>Staff can then help the prisoner to work out and achieve a realistic plan for their own success. Success can be as simple as making the decision to change.</a:t>
          </a:r>
          <a:endParaRPr lang="en-US" dirty="0"/>
        </a:p>
      </dgm:t>
    </dgm:pt>
    <dgm:pt modelId="{040C8BBD-47B4-45F3-B2B9-E403E3D1AF26}" type="parTrans" cxnId="{8F076B30-BC35-4FF3-BDC1-91043FF1DBAD}">
      <dgm:prSet/>
      <dgm:spPr/>
      <dgm:t>
        <a:bodyPr/>
        <a:lstStyle/>
        <a:p>
          <a:endParaRPr lang="en-US"/>
        </a:p>
      </dgm:t>
    </dgm:pt>
    <dgm:pt modelId="{0716933D-0B8A-4023-B336-EC233DED5F53}" type="sibTrans" cxnId="{8F076B30-BC35-4FF3-BDC1-91043FF1DBAD}">
      <dgm:prSet/>
      <dgm:spPr/>
      <dgm:t>
        <a:bodyPr/>
        <a:lstStyle/>
        <a:p>
          <a:endParaRPr lang="en-US"/>
        </a:p>
      </dgm:t>
    </dgm:pt>
    <dgm:pt modelId="{310037E5-2098-4939-9A59-4FD9DFB713AD}">
      <dgm:prSet/>
      <dgm:spPr/>
      <dgm:t>
        <a:bodyPr/>
        <a:lstStyle/>
        <a:p>
          <a:r>
            <a:rPr lang="en-GB" b="1"/>
            <a:t>Her Majesty's prison and probation service (2019)</a:t>
          </a:r>
          <a:endParaRPr lang="en-US"/>
        </a:p>
      </dgm:t>
    </dgm:pt>
    <dgm:pt modelId="{29F32710-F625-40E5-BD2F-07560AB16AC3}" type="parTrans" cxnId="{8A365244-3B4D-47D1-BF50-0440914AF54A}">
      <dgm:prSet/>
      <dgm:spPr/>
      <dgm:t>
        <a:bodyPr/>
        <a:lstStyle/>
        <a:p>
          <a:endParaRPr lang="en-US"/>
        </a:p>
      </dgm:t>
    </dgm:pt>
    <dgm:pt modelId="{E8E7A611-013B-41F3-BFFC-7CA011FDA8C2}" type="sibTrans" cxnId="{8A365244-3B4D-47D1-BF50-0440914AF54A}">
      <dgm:prSet/>
      <dgm:spPr/>
      <dgm:t>
        <a:bodyPr/>
        <a:lstStyle/>
        <a:p>
          <a:endParaRPr lang="en-US"/>
        </a:p>
      </dgm:t>
    </dgm:pt>
    <dgm:pt modelId="{9B0A6062-999B-46B0-8F8A-5911B18B1DEC}" type="pres">
      <dgm:prSet presAssocID="{9A2F57F0-ED06-4E32-9B62-445EBE6E480D}" presName="vert0" presStyleCnt="0">
        <dgm:presLayoutVars>
          <dgm:dir/>
          <dgm:animOne val="branch"/>
          <dgm:animLvl val="lvl"/>
        </dgm:presLayoutVars>
      </dgm:prSet>
      <dgm:spPr/>
    </dgm:pt>
    <dgm:pt modelId="{37804A28-4CB1-4861-950E-5D71CA6DDAE1}" type="pres">
      <dgm:prSet presAssocID="{A7AF3E63-ACFC-44AB-B829-80CC693A4FFD}" presName="thickLine" presStyleLbl="alignNode1" presStyleIdx="0" presStyleCnt="5"/>
      <dgm:spPr/>
    </dgm:pt>
    <dgm:pt modelId="{449BB6ED-27F1-4A10-8C6B-505E83E6D365}" type="pres">
      <dgm:prSet presAssocID="{A7AF3E63-ACFC-44AB-B829-80CC693A4FFD}" presName="horz1" presStyleCnt="0"/>
      <dgm:spPr/>
    </dgm:pt>
    <dgm:pt modelId="{D34554AF-3E49-4E81-B628-EF237FC3E386}" type="pres">
      <dgm:prSet presAssocID="{A7AF3E63-ACFC-44AB-B829-80CC693A4FFD}" presName="tx1" presStyleLbl="revTx" presStyleIdx="0" presStyleCnt="5"/>
      <dgm:spPr/>
    </dgm:pt>
    <dgm:pt modelId="{E909F6A3-CEEA-49E3-85E0-33600DB65C07}" type="pres">
      <dgm:prSet presAssocID="{A7AF3E63-ACFC-44AB-B829-80CC693A4FFD}" presName="vert1" presStyleCnt="0"/>
      <dgm:spPr/>
    </dgm:pt>
    <dgm:pt modelId="{02D442EB-A42C-445A-AEFB-56ABA64E9BD6}" type="pres">
      <dgm:prSet presAssocID="{9995FB32-124F-4F13-AA7D-CBC713ECE80D}" presName="thickLine" presStyleLbl="alignNode1" presStyleIdx="1" presStyleCnt="5"/>
      <dgm:spPr/>
    </dgm:pt>
    <dgm:pt modelId="{8AA85FD0-FF4C-44E2-9804-65553D34BB24}" type="pres">
      <dgm:prSet presAssocID="{9995FB32-124F-4F13-AA7D-CBC713ECE80D}" presName="horz1" presStyleCnt="0"/>
      <dgm:spPr/>
    </dgm:pt>
    <dgm:pt modelId="{25B8C82F-92B0-4A2C-8D74-C25544E039DB}" type="pres">
      <dgm:prSet presAssocID="{9995FB32-124F-4F13-AA7D-CBC713ECE80D}" presName="tx1" presStyleLbl="revTx" presStyleIdx="1" presStyleCnt="5"/>
      <dgm:spPr/>
    </dgm:pt>
    <dgm:pt modelId="{CD09EE73-DB81-44EE-87D5-2823AB97B8EB}" type="pres">
      <dgm:prSet presAssocID="{9995FB32-124F-4F13-AA7D-CBC713ECE80D}" presName="vert1" presStyleCnt="0"/>
      <dgm:spPr/>
    </dgm:pt>
    <dgm:pt modelId="{E5951B44-A5E0-4384-A18A-7C0551D09069}" type="pres">
      <dgm:prSet presAssocID="{A87382E7-3F2C-45B0-9779-BBDCD2092CDD}" presName="thickLine" presStyleLbl="alignNode1" presStyleIdx="2" presStyleCnt="5"/>
      <dgm:spPr/>
    </dgm:pt>
    <dgm:pt modelId="{0D1E7517-357C-43BC-9F28-1EE5C1A92DE5}" type="pres">
      <dgm:prSet presAssocID="{A87382E7-3F2C-45B0-9779-BBDCD2092CDD}" presName="horz1" presStyleCnt="0"/>
      <dgm:spPr/>
    </dgm:pt>
    <dgm:pt modelId="{548AB0DA-CB69-48C7-8698-1FB7488C0628}" type="pres">
      <dgm:prSet presAssocID="{A87382E7-3F2C-45B0-9779-BBDCD2092CDD}" presName="tx1" presStyleLbl="revTx" presStyleIdx="2" presStyleCnt="5"/>
      <dgm:spPr/>
    </dgm:pt>
    <dgm:pt modelId="{33B7A6DA-7BD5-4602-BC0A-CA1C0C95C1F4}" type="pres">
      <dgm:prSet presAssocID="{A87382E7-3F2C-45B0-9779-BBDCD2092CDD}" presName="vert1" presStyleCnt="0"/>
      <dgm:spPr/>
    </dgm:pt>
    <dgm:pt modelId="{5A733622-6609-4450-B2E5-31116BB832D5}" type="pres">
      <dgm:prSet presAssocID="{852D87DE-DD10-4A26-8557-8BB8D621C393}" presName="thickLine" presStyleLbl="alignNode1" presStyleIdx="3" presStyleCnt="5"/>
      <dgm:spPr/>
    </dgm:pt>
    <dgm:pt modelId="{AD3756F6-DC87-4CB0-893B-90EC8DBD028E}" type="pres">
      <dgm:prSet presAssocID="{852D87DE-DD10-4A26-8557-8BB8D621C393}" presName="horz1" presStyleCnt="0"/>
      <dgm:spPr/>
    </dgm:pt>
    <dgm:pt modelId="{716FAE56-C179-4F70-8C9F-75307E1E4115}" type="pres">
      <dgm:prSet presAssocID="{852D87DE-DD10-4A26-8557-8BB8D621C393}" presName="tx1" presStyleLbl="revTx" presStyleIdx="3" presStyleCnt="5"/>
      <dgm:spPr/>
    </dgm:pt>
    <dgm:pt modelId="{84103D36-805B-4569-8924-E8AC4C7C5B0B}" type="pres">
      <dgm:prSet presAssocID="{852D87DE-DD10-4A26-8557-8BB8D621C393}" presName="vert1" presStyleCnt="0"/>
      <dgm:spPr/>
    </dgm:pt>
    <dgm:pt modelId="{627C0098-4497-43B8-9434-B967DAAC2947}" type="pres">
      <dgm:prSet presAssocID="{310037E5-2098-4939-9A59-4FD9DFB713AD}" presName="thickLine" presStyleLbl="alignNode1" presStyleIdx="4" presStyleCnt="5"/>
      <dgm:spPr/>
    </dgm:pt>
    <dgm:pt modelId="{A8AA5DE3-5BA1-4F0E-8CFC-4F3DB0E38335}" type="pres">
      <dgm:prSet presAssocID="{310037E5-2098-4939-9A59-4FD9DFB713AD}" presName="horz1" presStyleCnt="0"/>
      <dgm:spPr/>
    </dgm:pt>
    <dgm:pt modelId="{03FDCFB3-C034-45A1-A7A9-B04D79D3FE72}" type="pres">
      <dgm:prSet presAssocID="{310037E5-2098-4939-9A59-4FD9DFB713AD}" presName="tx1" presStyleLbl="revTx" presStyleIdx="4" presStyleCnt="5"/>
      <dgm:spPr/>
    </dgm:pt>
    <dgm:pt modelId="{0ABE0948-18D9-4F2D-81EA-98A07AB15453}" type="pres">
      <dgm:prSet presAssocID="{310037E5-2098-4939-9A59-4FD9DFB713AD}" presName="vert1" presStyleCnt="0"/>
      <dgm:spPr/>
    </dgm:pt>
  </dgm:ptLst>
  <dgm:cxnLst>
    <dgm:cxn modelId="{8F076B30-BC35-4FF3-BDC1-91043FF1DBAD}" srcId="{9A2F57F0-ED06-4E32-9B62-445EBE6E480D}" destId="{852D87DE-DD10-4A26-8557-8BB8D621C393}" srcOrd="3" destOrd="0" parTransId="{040C8BBD-47B4-45F3-B2B9-E403E3D1AF26}" sibTransId="{0716933D-0B8A-4023-B336-EC233DED5F53}"/>
    <dgm:cxn modelId="{4B4D015C-CAD8-4510-9365-682B72DE3ECA}" srcId="{9A2F57F0-ED06-4E32-9B62-445EBE6E480D}" destId="{A7AF3E63-ACFC-44AB-B829-80CC693A4FFD}" srcOrd="0" destOrd="0" parTransId="{AC97F1E8-5E97-4123-BC30-BF209A6179E6}" sibTransId="{7CB013B6-FC8A-44F1-9177-319ADCC92527}"/>
    <dgm:cxn modelId="{964A6562-D286-48B8-8BAE-FC066009E4FA}" type="presOf" srcId="{A87382E7-3F2C-45B0-9779-BBDCD2092CDD}" destId="{548AB0DA-CB69-48C7-8698-1FB7488C0628}" srcOrd="0" destOrd="0" presId="urn:microsoft.com/office/officeart/2008/layout/LinedList"/>
    <dgm:cxn modelId="{8A365244-3B4D-47D1-BF50-0440914AF54A}" srcId="{9A2F57F0-ED06-4E32-9B62-445EBE6E480D}" destId="{310037E5-2098-4939-9A59-4FD9DFB713AD}" srcOrd="4" destOrd="0" parTransId="{29F32710-F625-40E5-BD2F-07560AB16AC3}" sibTransId="{E8E7A611-013B-41F3-BFFC-7CA011FDA8C2}"/>
    <dgm:cxn modelId="{E27A1666-BB92-4385-A71D-BF9041B3F5E7}" type="presOf" srcId="{310037E5-2098-4939-9A59-4FD9DFB713AD}" destId="{03FDCFB3-C034-45A1-A7A9-B04D79D3FE72}" srcOrd="0" destOrd="0" presId="urn:microsoft.com/office/officeart/2008/layout/LinedList"/>
    <dgm:cxn modelId="{13B8CC8F-679D-4069-BD30-81F9584856A0}" type="presOf" srcId="{A7AF3E63-ACFC-44AB-B829-80CC693A4FFD}" destId="{D34554AF-3E49-4E81-B628-EF237FC3E386}" srcOrd="0" destOrd="0" presId="urn:microsoft.com/office/officeart/2008/layout/LinedList"/>
    <dgm:cxn modelId="{3AE311B0-1568-4063-86D6-1D429BFF0ABF}" type="presOf" srcId="{852D87DE-DD10-4A26-8557-8BB8D621C393}" destId="{716FAE56-C179-4F70-8C9F-75307E1E4115}" srcOrd="0" destOrd="0" presId="urn:microsoft.com/office/officeart/2008/layout/LinedList"/>
    <dgm:cxn modelId="{662A2BB0-5D47-4586-B4D7-563C9CCE26F1}" type="presOf" srcId="{9A2F57F0-ED06-4E32-9B62-445EBE6E480D}" destId="{9B0A6062-999B-46B0-8F8A-5911B18B1DEC}" srcOrd="0" destOrd="0" presId="urn:microsoft.com/office/officeart/2008/layout/LinedList"/>
    <dgm:cxn modelId="{3041A7B5-8B48-4F9B-84F6-EBD19A617A5E}" srcId="{9A2F57F0-ED06-4E32-9B62-445EBE6E480D}" destId="{9995FB32-124F-4F13-AA7D-CBC713ECE80D}" srcOrd="1" destOrd="0" parTransId="{762A19FA-2573-4E19-A227-AB6C0C4BB7FE}" sibTransId="{FF2E7E59-8CDA-4D86-8AEE-5BB8DEEB11FD}"/>
    <dgm:cxn modelId="{5A7F3CBC-2611-4535-85D9-B53ED4DB4F94}" type="presOf" srcId="{9995FB32-124F-4F13-AA7D-CBC713ECE80D}" destId="{25B8C82F-92B0-4A2C-8D74-C25544E039DB}" srcOrd="0" destOrd="0" presId="urn:microsoft.com/office/officeart/2008/layout/LinedList"/>
    <dgm:cxn modelId="{FF986CDD-DFCF-4799-BDD0-C3D8303EC8DC}" srcId="{9A2F57F0-ED06-4E32-9B62-445EBE6E480D}" destId="{A87382E7-3F2C-45B0-9779-BBDCD2092CDD}" srcOrd="2" destOrd="0" parTransId="{6F4054F4-2094-4ABD-B67D-607DC76B9551}" sibTransId="{E48ABF35-0260-4F39-8207-EBC9EB1FB59B}"/>
    <dgm:cxn modelId="{91DF2F12-E6B4-408D-8468-166343CF444B}" type="presParOf" srcId="{9B0A6062-999B-46B0-8F8A-5911B18B1DEC}" destId="{37804A28-4CB1-4861-950E-5D71CA6DDAE1}" srcOrd="0" destOrd="0" presId="urn:microsoft.com/office/officeart/2008/layout/LinedList"/>
    <dgm:cxn modelId="{EC512EAF-E37F-4E1D-A0BA-663FBA04A17B}" type="presParOf" srcId="{9B0A6062-999B-46B0-8F8A-5911B18B1DEC}" destId="{449BB6ED-27F1-4A10-8C6B-505E83E6D365}" srcOrd="1" destOrd="0" presId="urn:microsoft.com/office/officeart/2008/layout/LinedList"/>
    <dgm:cxn modelId="{1F169003-85B8-4AFC-B6E6-CD166748D5AE}" type="presParOf" srcId="{449BB6ED-27F1-4A10-8C6B-505E83E6D365}" destId="{D34554AF-3E49-4E81-B628-EF237FC3E386}" srcOrd="0" destOrd="0" presId="urn:microsoft.com/office/officeart/2008/layout/LinedList"/>
    <dgm:cxn modelId="{F2C9445A-957B-45D3-98FD-18F662E2B864}" type="presParOf" srcId="{449BB6ED-27F1-4A10-8C6B-505E83E6D365}" destId="{E909F6A3-CEEA-49E3-85E0-33600DB65C07}" srcOrd="1" destOrd="0" presId="urn:microsoft.com/office/officeart/2008/layout/LinedList"/>
    <dgm:cxn modelId="{8C4373F0-115B-49D1-B2BB-6A6DF61C3276}" type="presParOf" srcId="{9B0A6062-999B-46B0-8F8A-5911B18B1DEC}" destId="{02D442EB-A42C-445A-AEFB-56ABA64E9BD6}" srcOrd="2" destOrd="0" presId="urn:microsoft.com/office/officeart/2008/layout/LinedList"/>
    <dgm:cxn modelId="{0578DF96-5E3A-44FC-ACA7-9B2A87A895AC}" type="presParOf" srcId="{9B0A6062-999B-46B0-8F8A-5911B18B1DEC}" destId="{8AA85FD0-FF4C-44E2-9804-65553D34BB24}" srcOrd="3" destOrd="0" presId="urn:microsoft.com/office/officeart/2008/layout/LinedList"/>
    <dgm:cxn modelId="{6DD2179A-B135-41DD-9FD1-70045DFCC36E}" type="presParOf" srcId="{8AA85FD0-FF4C-44E2-9804-65553D34BB24}" destId="{25B8C82F-92B0-4A2C-8D74-C25544E039DB}" srcOrd="0" destOrd="0" presId="urn:microsoft.com/office/officeart/2008/layout/LinedList"/>
    <dgm:cxn modelId="{437F2377-6DBA-4A73-9E5C-ED54BBA36515}" type="presParOf" srcId="{8AA85FD0-FF4C-44E2-9804-65553D34BB24}" destId="{CD09EE73-DB81-44EE-87D5-2823AB97B8EB}" srcOrd="1" destOrd="0" presId="urn:microsoft.com/office/officeart/2008/layout/LinedList"/>
    <dgm:cxn modelId="{E64BFBA6-F83F-4020-845E-A01D4B3AE0AD}" type="presParOf" srcId="{9B0A6062-999B-46B0-8F8A-5911B18B1DEC}" destId="{E5951B44-A5E0-4384-A18A-7C0551D09069}" srcOrd="4" destOrd="0" presId="urn:microsoft.com/office/officeart/2008/layout/LinedList"/>
    <dgm:cxn modelId="{D3686190-BB5E-4D88-A60F-CDAA9DF2A2EB}" type="presParOf" srcId="{9B0A6062-999B-46B0-8F8A-5911B18B1DEC}" destId="{0D1E7517-357C-43BC-9F28-1EE5C1A92DE5}" srcOrd="5" destOrd="0" presId="urn:microsoft.com/office/officeart/2008/layout/LinedList"/>
    <dgm:cxn modelId="{06559C45-21DE-4FE0-A92E-57CED88616DE}" type="presParOf" srcId="{0D1E7517-357C-43BC-9F28-1EE5C1A92DE5}" destId="{548AB0DA-CB69-48C7-8698-1FB7488C0628}" srcOrd="0" destOrd="0" presId="urn:microsoft.com/office/officeart/2008/layout/LinedList"/>
    <dgm:cxn modelId="{4C81B818-DFF7-46E0-92E2-9F14F770E6CC}" type="presParOf" srcId="{0D1E7517-357C-43BC-9F28-1EE5C1A92DE5}" destId="{33B7A6DA-7BD5-4602-BC0A-CA1C0C95C1F4}" srcOrd="1" destOrd="0" presId="urn:microsoft.com/office/officeart/2008/layout/LinedList"/>
    <dgm:cxn modelId="{4EF79A38-08CB-4FEC-B90F-DB21AD173BC9}" type="presParOf" srcId="{9B0A6062-999B-46B0-8F8A-5911B18B1DEC}" destId="{5A733622-6609-4450-B2E5-31116BB832D5}" srcOrd="6" destOrd="0" presId="urn:microsoft.com/office/officeart/2008/layout/LinedList"/>
    <dgm:cxn modelId="{71F16E22-57D1-4F76-97DB-05B051A0FA67}" type="presParOf" srcId="{9B0A6062-999B-46B0-8F8A-5911B18B1DEC}" destId="{AD3756F6-DC87-4CB0-893B-90EC8DBD028E}" srcOrd="7" destOrd="0" presId="urn:microsoft.com/office/officeart/2008/layout/LinedList"/>
    <dgm:cxn modelId="{54C53E88-5534-404F-A86E-0692F1E79B9B}" type="presParOf" srcId="{AD3756F6-DC87-4CB0-893B-90EC8DBD028E}" destId="{716FAE56-C179-4F70-8C9F-75307E1E4115}" srcOrd="0" destOrd="0" presId="urn:microsoft.com/office/officeart/2008/layout/LinedList"/>
    <dgm:cxn modelId="{EFBD29F0-A29F-4954-9760-5CEE74BD7032}" type="presParOf" srcId="{AD3756F6-DC87-4CB0-893B-90EC8DBD028E}" destId="{84103D36-805B-4569-8924-E8AC4C7C5B0B}" srcOrd="1" destOrd="0" presId="urn:microsoft.com/office/officeart/2008/layout/LinedList"/>
    <dgm:cxn modelId="{51F09593-63D3-4388-AA79-4471AF12D99B}" type="presParOf" srcId="{9B0A6062-999B-46B0-8F8A-5911B18B1DEC}" destId="{627C0098-4497-43B8-9434-B967DAAC2947}" srcOrd="8" destOrd="0" presId="urn:microsoft.com/office/officeart/2008/layout/LinedList"/>
    <dgm:cxn modelId="{E34B3DAD-0E79-4128-9EB3-566142E94713}" type="presParOf" srcId="{9B0A6062-999B-46B0-8F8A-5911B18B1DEC}" destId="{A8AA5DE3-5BA1-4F0E-8CFC-4F3DB0E38335}" srcOrd="9" destOrd="0" presId="urn:microsoft.com/office/officeart/2008/layout/LinedList"/>
    <dgm:cxn modelId="{1497C7AF-1AE2-4EC3-A85F-9B9ED5A3475B}" type="presParOf" srcId="{A8AA5DE3-5BA1-4F0E-8CFC-4F3DB0E38335}" destId="{03FDCFB3-C034-45A1-A7A9-B04D79D3FE72}" srcOrd="0" destOrd="0" presId="urn:microsoft.com/office/officeart/2008/layout/LinedList"/>
    <dgm:cxn modelId="{0636D69B-096B-43D9-B4F6-744B80292978}" type="presParOf" srcId="{A8AA5DE3-5BA1-4F0E-8CFC-4F3DB0E38335}" destId="{0ABE0948-18D9-4F2D-81EA-98A07AB1545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6F9672-7A01-4002-A0C3-8F8345C9E84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1AC8B7D2-F3AF-42EF-B287-9B76DD37E8FE}">
      <dgm:prSet/>
      <dgm:spPr/>
      <dgm:t>
        <a:bodyPr/>
        <a:lstStyle/>
        <a:p>
          <a:r>
            <a:rPr lang="en-GB"/>
            <a:t>Increase the number of prison officers</a:t>
          </a:r>
          <a:endParaRPr lang="en-US"/>
        </a:p>
      </dgm:t>
    </dgm:pt>
    <dgm:pt modelId="{318B6060-EE00-4B5B-8ACF-DC98CBC7338A}" type="parTrans" cxnId="{5E329F1F-1524-4EA6-A2CA-AC2851F58CDB}">
      <dgm:prSet/>
      <dgm:spPr/>
      <dgm:t>
        <a:bodyPr/>
        <a:lstStyle/>
        <a:p>
          <a:endParaRPr lang="en-US"/>
        </a:p>
      </dgm:t>
    </dgm:pt>
    <dgm:pt modelId="{96C558D0-B5BB-417E-A850-87C60A98B673}" type="sibTrans" cxnId="{5E329F1F-1524-4EA6-A2CA-AC2851F58CDB}">
      <dgm:prSet/>
      <dgm:spPr/>
      <dgm:t>
        <a:bodyPr/>
        <a:lstStyle/>
        <a:p>
          <a:endParaRPr lang="en-US"/>
        </a:p>
      </dgm:t>
    </dgm:pt>
    <dgm:pt modelId="{8082456E-C807-4B4B-BFD1-8141483E2CE9}">
      <dgm:prSet/>
      <dgm:spPr/>
      <dgm:t>
        <a:bodyPr/>
        <a:lstStyle/>
        <a:p>
          <a:r>
            <a:rPr lang="en-GB"/>
            <a:t>Consider alternative sentences for minor offences</a:t>
          </a:r>
          <a:endParaRPr lang="en-US"/>
        </a:p>
      </dgm:t>
    </dgm:pt>
    <dgm:pt modelId="{D8F50C18-75DF-47C2-B671-E3CAD9CFA275}" type="parTrans" cxnId="{96175EAC-F15E-43A9-8E11-821A4C90B4E0}">
      <dgm:prSet/>
      <dgm:spPr/>
      <dgm:t>
        <a:bodyPr/>
        <a:lstStyle/>
        <a:p>
          <a:endParaRPr lang="en-US"/>
        </a:p>
      </dgm:t>
    </dgm:pt>
    <dgm:pt modelId="{F32F11D3-998D-43F2-9CA3-1DA08E284179}" type="sibTrans" cxnId="{96175EAC-F15E-43A9-8E11-821A4C90B4E0}">
      <dgm:prSet/>
      <dgm:spPr/>
      <dgm:t>
        <a:bodyPr/>
        <a:lstStyle/>
        <a:p>
          <a:endParaRPr lang="en-US"/>
        </a:p>
      </dgm:t>
    </dgm:pt>
    <dgm:pt modelId="{7195ABE5-7468-450B-A233-95E1C503EC42}">
      <dgm:prSet/>
      <dgm:spPr/>
      <dgm:t>
        <a:bodyPr/>
        <a:lstStyle/>
        <a:p>
          <a:r>
            <a:rPr lang="en-GB"/>
            <a:t>Provide systematic change to prison officers: offer education and training</a:t>
          </a:r>
          <a:endParaRPr lang="en-US"/>
        </a:p>
      </dgm:t>
    </dgm:pt>
    <dgm:pt modelId="{688AD99A-E3A7-4859-86F1-385E908EA8CA}" type="parTrans" cxnId="{8CFB34DE-3E20-432A-9551-8F14BD336981}">
      <dgm:prSet/>
      <dgm:spPr/>
      <dgm:t>
        <a:bodyPr/>
        <a:lstStyle/>
        <a:p>
          <a:endParaRPr lang="en-US"/>
        </a:p>
      </dgm:t>
    </dgm:pt>
    <dgm:pt modelId="{B915F650-BEEF-4520-A8A5-7DA438C792C3}" type="sibTrans" cxnId="{8CFB34DE-3E20-432A-9551-8F14BD336981}">
      <dgm:prSet/>
      <dgm:spPr/>
      <dgm:t>
        <a:bodyPr/>
        <a:lstStyle/>
        <a:p>
          <a:endParaRPr lang="en-US"/>
        </a:p>
      </dgm:t>
    </dgm:pt>
    <dgm:pt modelId="{9F5C29AB-5F69-4B52-A1C7-1FEDB682C869}">
      <dgm:prSet/>
      <dgm:spPr/>
      <dgm:t>
        <a:bodyPr/>
        <a:lstStyle/>
        <a:p>
          <a:r>
            <a:rPr lang="en-GB"/>
            <a:t>Prisons should work to ensure they have enough well trained staff to allow prison officers to do their job</a:t>
          </a:r>
          <a:endParaRPr lang="en-US"/>
        </a:p>
      </dgm:t>
    </dgm:pt>
    <dgm:pt modelId="{997A5532-A336-47DC-9BCD-851BE3B804A2}" type="parTrans" cxnId="{C327B702-1676-4BCE-BF50-541D9F72E20C}">
      <dgm:prSet/>
      <dgm:spPr/>
      <dgm:t>
        <a:bodyPr/>
        <a:lstStyle/>
        <a:p>
          <a:endParaRPr lang="en-US"/>
        </a:p>
      </dgm:t>
    </dgm:pt>
    <dgm:pt modelId="{31EBCC04-385E-40AF-BFA3-46671F1E7E2D}" type="sibTrans" cxnId="{C327B702-1676-4BCE-BF50-541D9F72E20C}">
      <dgm:prSet/>
      <dgm:spPr/>
      <dgm:t>
        <a:bodyPr/>
        <a:lstStyle/>
        <a:p>
          <a:endParaRPr lang="en-US"/>
        </a:p>
      </dgm:t>
    </dgm:pt>
    <dgm:pt modelId="{54D38896-55B8-425A-ADC8-2D26625A119E}" type="pres">
      <dgm:prSet presAssocID="{9C6F9672-7A01-4002-A0C3-8F8345C9E844}" presName="outerComposite" presStyleCnt="0">
        <dgm:presLayoutVars>
          <dgm:chMax val="5"/>
          <dgm:dir/>
          <dgm:resizeHandles val="exact"/>
        </dgm:presLayoutVars>
      </dgm:prSet>
      <dgm:spPr/>
    </dgm:pt>
    <dgm:pt modelId="{FD58458A-F6EA-4F1F-B14D-12C9637ADE92}" type="pres">
      <dgm:prSet presAssocID="{9C6F9672-7A01-4002-A0C3-8F8345C9E844}" presName="dummyMaxCanvas" presStyleCnt="0">
        <dgm:presLayoutVars/>
      </dgm:prSet>
      <dgm:spPr/>
    </dgm:pt>
    <dgm:pt modelId="{A5EFAFFB-E01C-4B54-A535-888769EB433F}" type="pres">
      <dgm:prSet presAssocID="{9C6F9672-7A01-4002-A0C3-8F8345C9E844}" presName="FourNodes_1" presStyleLbl="node1" presStyleIdx="0" presStyleCnt="4">
        <dgm:presLayoutVars>
          <dgm:bulletEnabled val="1"/>
        </dgm:presLayoutVars>
      </dgm:prSet>
      <dgm:spPr/>
    </dgm:pt>
    <dgm:pt modelId="{CE60BD44-B628-4B65-AECA-6B3820229018}" type="pres">
      <dgm:prSet presAssocID="{9C6F9672-7A01-4002-A0C3-8F8345C9E844}" presName="FourNodes_2" presStyleLbl="node1" presStyleIdx="1" presStyleCnt="4">
        <dgm:presLayoutVars>
          <dgm:bulletEnabled val="1"/>
        </dgm:presLayoutVars>
      </dgm:prSet>
      <dgm:spPr/>
    </dgm:pt>
    <dgm:pt modelId="{D4F108F5-CC4B-4E90-B8E8-9D6B04A9920C}" type="pres">
      <dgm:prSet presAssocID="{9C6F9672-7A01-4002-A0C3-8F8345C9E844}" presName="FourNodes_3" presStyleLbl="node1" presStyleIdx="2" presStyleCnt="4">
        <dgm:presLayoutVars>
          <dgm:bulletEnabled val="1"/>
        </dgm:presLayoutVars>
      </dgm:prSet>
      <dgm:spPr/>
    </dgm:pt>
    <dgm:pt modelId="{19492474-AD09-4440-931A-3C40A872FADD}" type="pres">
      <dgm:prSet presAssocID="{9C6F9672-7A01-4002-A0C3-8F8345C9E844}" presName="FourNodes_4" presStyleLbl="node1" presStyleIdx="3" presStyleCnt="4">
        <dgm:presLayoutVars>
          <dgm:bulletEnabled val="1"/>
        </dgm:presLayoutVars>
      </dgm:prSet>
      <dgm:spPr/>
    </dgm:pt>
    <dgm:pt modelId="{B18751FF-D740-40F6-99EE-8E13041FFF6A}" type="pres">
      <dgm:prSet presAssocID="{9C6F9672-7A01-4002-A0C3-8F8345C9E844}" presName="FourConn_1-2" presStyleLbl="fgAccFollowNode1" presStyleIdx="0" presStyleCnt="3">
        <dgm:presLayoutVars>
          <dgm:bulletEnabled val="1"/>
        </dgm:presLayoutVars>
      </dgm:prSet>
      <dgm:spPr/>
    </dgm:pt>
    <dgm:pt modelId="{D544D20B-DC83-44CE-8C4C-EA0A22A0B97F}" type="pres">
      <dgm:prSet presAssocID="{9C6F9672-7A01-4002-A0C3-8F8345C9E844}" presName="FourConn_2-3" presStyleLbl="fgAccFollowNode1" presStyleIdx="1" presStyleCnt="3">
        <dgm:presLayoutVars>
          <dgm:bulletEnabled val="1"/>
        </dgm:presLayoutVars>
      </dgm:prSet>
      <dgm:spPr/>
    </dgm:pt>
    <dgm:pt modelId="{17518757-EFB6-437E-96D2-7FB79F66FB0D}" type="pres">
      <dgm:prSet presAssocID="{9C6F9672-7A01-4002-A0C3-8F8345C9E844}" presName="FourConn_3-4" presStyleLbl="fgAccFollowNode1" presStyleIdx="2" presStyleCnt="3">
        <dgm:presLayoutVars>
          <dgm:bulletEnabled val="1"/>
        </dgm:presLayoutVars>
      </dgm:prSet>
      <dgm:spPr/>
    </dgm:pt>
    <dgm:pt modelId="{4528621D-A152-4893-AC5F-CE7F1A53F046}" type="pres">
      <dgm:prSet presAssocID="{9C6F9672-7A01-4002-A0C3-8F8345C9E844}" presName="FourNodes_1_text" presStyleLbl="node1" presStyleIdx="3" presStyleCnt="4">
        <dgm:presLayoutVars>
          <dgm:bulletEnabled val="1"/>
        </dgm:presLayoutVars>
      </dgm:prSet>
      <dgm:spPr/>
    </dgm:pt>
    <dgm:pt modelId="{C53DC9FF-972B-4BAF-B9E1-BE767F3A2EAC}" type="pres">
      <dgm:prSet presAssocID="{9C6F9672-7A01-4002-A0C3-8F8345C9E844}" presName="FourNodes_2_text" presStyleLbl="node1" presStyleIdx="3" presStyleCnt="4">
        <dgm:presLayoutVars>
          <dgm:bulletEnabled val="1"/>
        </dgm:presLayoutVars>
      </dgm:prSet>
      <dgm:spPr/>
    </dgm:pt>
    <dgm:pt modelId="{6FE64A3B-6592-417C-A859-F4DF960ABB10}" type="pres">
      <dgm:prSet presAssocID="{9C6F9672-7A01-4002-A0C3-8F8345C9E844}" presName="FourNodes_3_text" presStyleLbl="node1" presStyleIdx="3" presStyleCnt="4">
        <dgm:presLayoutVars>
          <dgm:bulletEnabled val="1"/>
        </dgm:presLayoutVars>
      </dgm:prSet>
      <dgm:spPr/>
    </dgm:pt>
    <dgm:pt modelId="{8E74DB4D-8C88-4EAA-A98E-C4BF87392267}" type="pres">
      <dgm:prSet presAssocID="{9C6F9672-7A01-4002-A0C3-8F8345C9E844}" presName="FourNodes_4_text" presStyleLbl="node1" presStyleIdx="3" presStyleCnt="4">
        <dgm:presLayoutVars>
          <dgm:bulletEnabled val="1"/>
        </dgm:presLayoutVars>
      </dgm:prSet>
      <dgm:spPr/>
    </dgm:pt>
  </dgm:ptLst>
  <dgm:cxnLst>
    <dgm:cxn modelId="{C327B702-1676-4BCE-BF50-541D9F72E20C}" srcId="{9C6F9672-7A01-4002-A0C3-8F8345C9E844}" destId="{9F5C29AB-5F69-4B52-A1C7-1FEDB682C869}" srcOrd="3" destOrd="0" parTransId="{997A5532-A336-47DC-9BCD-851BE3B804A2}" sibTransId="{31EBCC04-385E-40AF-BFA3-46671F1E7E2D}"/>
    <dgm:cxn modelId="{CEBED50B-74D8-448C-81A3-8B4CF00F5356}" type="presOf" srcId="{1AC8B7D2-F3AF-42EF-B287-9B76DD37E8FE}" destId="{4528621D-A152-4893-AC5F-CE7F1A53F046}" srcOrd="1" destOrd="0" presId="urn:microsoft.com/office/officeart/2005/8/layout/vProcess5"/>
    <dgm:cxn modelId="{9F3A3119-ED08-4155-BA15-6D8D01B3123C}" type="presOf" srcId="{9F5C29AB-5F69-4B52-A1C7-1FEDB682C869}" destId="{8E74DB4D-8C88-4EAA-A98E-C4BF87392267}" srcOrd="1" destOrd="0" presId="urn:microsoft.com/office/officeart/2005/8/layout/vProcess5"/>
    <dgm:cxn modelId="{5E329F1F-1524-4EA6-A2CA-AC2851F58CDB}" srcId="{9C6F9672-7A01-4002-A0C3-8F8345C9E844}" destId="{1AC8B7D2-F3AF-42EF-B287-9B76DD37E8FE}" srcOrd="0" destOrd="0" parTransId="{318B6060-EE00-4B5B-8ACF-DC98CBC7338A}" sibTransId="{96C558D0-B5BB-417E-A850-87C60A98B673}"/>
    <dgm:cxn modelId="{72F16C3C-F109-4A88-824F-29B2C09B0717}" type="presOf" srcId="{9F5C29AB-5F69-4B52-A1C7-1FEDB682C869}" destId="{19492474-AD09-4440-931A-3C40A872FADD}" srcOrd="0" destOrd="0" presId="urn:microsoft.com/office/officeart/2005/8/layout/vProcess5"/>
    <dgm:cxn modelId="{F1BE256E-CB0C-4615-92D6-0CFFECE721A6}" type="presOf" srcId="{8082456E-C807-4B4B-BFD1-8141483E2CE9}" destId="{CE60BD44-B628-4B65-AECA-6B3820229018}" srcOrd="0" destOrd="0" presId="urn:microsoft.com/office/officeart/2005/8/layout/vProcess5"/>
    <dgm:cxn modelId="{B981D858-3D33-4C6D-A8EE-4AB3807DFD2F}" type="presOf" srcId="{F32F11D3-998D-43F2-9CA3-1DA08E284179}" destId="{D544D20B-DC83-44CE-8C4C-EA0A22A0B97F}" srcOrd="0" destOrd="0" presId="urn:microsoft.com/office/officeart/2005/8/layout/vProcess5"/>
    <dgm:cxn modelId="{1AF6A18B-E7F5-4700-A6D9-07B8E1D32788}" type="presOf" srcId="{1AC8B7D2-F3AF-42EF-B287-9B76DD37E8FE}" destId="{A5EFAFFB-E01C-4B54-A535-888769EB433F}" srcOrd="0" destOrd="0" presId="urn:microsoft.com/office/officeart/2005/8/layout/vProcess5"/>
    <dgm:cxn modelId="{9530B392-4685-4CBE-82AC-AB931373B10F}" type="presOf" srcId="{8082456E-C807-4B4B-BFD1-8141483E2CE9}" destId="{C53DC9FF-972B-4BAF-B9E1-BE767F3A2EAC}" srcOrd="1" destOrd="0" presId="urn:microsoft.com/office/officeart/2005/8/layout/vProcess5"/>
    <dgm:cxn modelId="{A2270D93-AB6A-42AE-914F-F2459DE7E613}" type="presOf" srcId="{7195ABE5-7468-450B-A233-95E1C503EC42}" destId="{D4F108F5-CC4B-4E90-B8E8-9D6B04A9920C}" srcOrd="0" destOrd="0" presId="urn:microsoft.com/office/officeart/2005/8/layout/vProcess5"/>
    <dgm:cxn modelId="{107F4D9F-207E-45C6-9207-58EF4C1F472B}" type="presOf" srcId="{B915F650-BEEF-4520-A8A5-7DA438C792C3}" destId="{17518757-EFB6-437E-96D2-7FB79F66FB0D}" srcOrd="0" destOrd="0" presId="urn:microsoft.com/office/officeart/2005/8/layout/vProcess5"/>
    <dgm:cxn modelId="{96175EAC-F15E-43A9-8E11-821A4C90B4E0}" srcId="{9C6F9672-7A01-4002-A0C3-8F8345C9E844}" destId="{8082456E-C807-4B4B-BFD1-8141483E2CE9}" srcOrd="1" destOrd="0" parTransId="{D8F50C18-75DF-47C2-B671-E3CAD9CFA275}" sibTransId="{F32F11D3-998D-43F2-9CA3-1DA08E284179}"/>
    <dgm:cxn modelId="{6C940FCB-4310-40A2-87B7-1F4322C2361A}" type="presOf" srcId="{7195ABE5-7468-450B-A233-95E1C503EC42}" destId="{6FE64A3B-6592-417C-A859-F4DF960ABB10}" srcOrd="1" destOrd="0" presId="urn:microsoft.com/office/officeart/2005/8/layout/vProcess5"/>
    <dgm:cxn modelId="{56380FCF-69CF-4848-867E-18F1545100F7}" type="presOf" srcId="{96C558D0-B5BB-417E-A850-87C60A98B673}" destId="{B18751FF-D740-40F6-99EE-8E13041FFF6A}" srcOrd="0" destOrd="0" presId="urn:microsoft.com/office/officeart/2005/8/layout/vProcess5"/>
    <dgm:cxn modelId="{8CFB34DE-3E20-432A-9551-8F14BD336981}" srcId="{9C6F9672-7A01-4002-A0C3-8F8345C9E844}" destId="{7195ABE5-7468-450B-A233-95E1C503EC42}" srcOrd="2" destOrd="0" parTransId="{688AD99A-E3A7-4859-86F1-385E908EA8CA}" sibTransId="{B915F650-BEEF-4520-A8A5-7DA438C792C3}"/>
    <dgm:cxn modelId="{202D32FD-74BE-4D83-894A-D218C9D3BC91}" type="presOf" srcId="{9C6F9672-7A01-4002-A0C3-8F8345C9E844}" destId="{54D38896-55B8-425A-ADC8-2D26625A119E}" srcOrd="0" destOrd="0" presId="urn:microsoft.com/office/officeart/2005/8/layout/vProcess5"/>
    <dgm:cxn modelId="{119F0006-43FA-4F25-B7F6-AB7205A8434A}" type="presParOf" srcId="{54D38896-55B8-425A-ADC8-2D26625A119E}" destId="{FD58458A-F6EA-4F1F-B14D-12C9637ADE92}" srcOrd="0" destOrd="0" presId="urn:microsoft.com/office/officeart/2005/8/layout/vProcess5"/>
    <dgm:cxn modelId="{B6C36A45-940B-4C31-B65B-63333D8C26D1}" type="presParOf" srcId="{54D38896-55B8-425A-ADC8-2D26625A119E}" destId="{A5EFAFFB-E01C-4B54-A535-888769EB433F}" srcOrd="1" destOrd="0" presId="urn:microsoft.com/office/officeart/2005/8/layout/vProcess5"/>
    <dgm:cxn modelId="{4773B6F1-8D42-4504-A514-8790D452312E}" type="presParOf" srcId="{54D38896-55B8-425A-ADC8-2D26625A119E}" destId="{CE60BD44-B628-4B65-AECA-6B3820229018}" srcOrd="2" destOrd="0" presId="urn:microsoft.com/office/officeart/2005/8/layout/vProcess5"/>
    <dgm:cxn modelId="{7B8E28EB-DACA-4C42-88AE-4A0455630BA1}" type="presParOf" srcId="{54D38896-55B8-425A-ADC8-2D26625A119E}" destId="{D4F108F5-CC4B-4E90-B8E8-9D6B04A9920C}" srcOrd="3" destOrd="0" presId="urn:microsoft.com/office/officeart/2005/8/layout/vProcess5"/>
    <dgm:cxn modelId="{093D11B0-9888-490E-B7A6-E82BEE6C8BC3}" type="presParOf" srcId="{54D38896-55B8-425A-ADC8-2D26625A119E}" destId="{19492474-AD09-4440-931A-3C40A872FADD}" srcOrd="4" destOrd="0" presId="urn:microsoft.com/office/officeart/2005/8/layout/vProcess5"/>
    <dgm:cxn modelId="{6F608C7C-7854-4D46-A601-6E372F7ACDBC}" type="presParOf" srcId="{54D38896-55B8-425A-ADC8-2D26625A119E}" destId="{B18751FF-D740-40F6-99EE-8E13041FFF6A}" srcOrd="5" destOrd="0" presId="urn:microsoft.com/office/officeart/2005/8/layout/vProcess5"/>
    <dgm:cxn modelId="{0266FD66-441E-4A59-9FDD-BAD74499ABAC}" type="presParOf" srcId="{54D38896-55B8-425A-ADC8-2D26625A119E}" destId="{D544D20B-DC83-44CE-8C4C-EA0A22A0B97F}" srcOrd="6" destOrd="0" presId="urn:microsoft.com/office/officeart/2005/8/layout/vProcess5"/>
    <dgm:cxn modelId="{FB514955-7450-4798-B7FF-1A604B0A33F2}" type="presParOf" srcId="{54D38896-55B8-425A-ADC8-2D26625A119E}" destId="{17518757-EFB6-437E-96D2-7FB79F66FB0D}" srcOrd="7" destOrd="0" presId="urn:microsoft.com/office/officeart/2005/8/layout/vProcess5"/>
    <dgm:cxn modelId="{84A492A2-B6C7-4476-B077-32EC4E69F5E7}" type="presParOf" srcId="{54D38896-55B8-425A-ADC8-2D26625A119E}" destId="{4528621D-A152-4893-AC5F-CE7F1A53F046}" srcOrd="8" destOrd="0" presId="urn:microsoft.com/office/officeart/2005/8/layout/vProcess5"/>
    <dgm:cxn modelId="{E26B2198-7954-48A0-B219-FF3CBB9B7D45}" type="presParOf" srcId="{54D38896-55B8-425A-ADC8-2D26625A119E}" destId="{C53DC9FF-972B-4BAF-B9E1-BE767F3A2EAC}" srcOrd="9" destOrd="0" presId="urn:microsoft.com/office/officeart/2005/8/layout/vProcess5"/>
    <dgm:cxn modelId="{90ABEEAA-1CE0-484D-8D42-534C690EFBC9}" type="presParOf" srcId="{54D38896-55B8-425A-ADC8-2D26625A119E}" destId="{6FE64A3B-6592-417C-A859-F4DF960ABB10}" srcOrd="10" destOrd="0" presId="urn:microsoft.com/office/officeart/2005/8/layout/vProcess5"/>
    <dgm:cxn modelId="{56F8CD19-8402-446D-8429-CB183175365E}" type="presParOf" srcId="{54D38896-55B8-425A-ADC8-2D26625A119E}" destId="{8E74DB4D-8C88-4EAA-A98E-C4BF8739226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9D45B3-363B-4D80-8C3C-53060FFEDE6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14DD0B7-184C-4333-9EB4-A85F91AC67C2}">
      <dgm:prSet/>
      <dgm:spPr/>
      <dgm:t>
        <a:bodyPr/>
        <a:lstStyle/>
        <a:p>
          <a:r>
            <a:rPr lang="en-GB"/>
            <a:t>SENTENCING BILL – Introduced 14</a:t>
          </a:r>
          <a:r>
            <a:rPr lang="en-GB" baseline="30000"/>
            <a:t>th</a:t>
          </a:r>
          <a:r>
            <a:rPr lang="en-GB"/>
            <a:t> November 2023</a:t>
          </a:r>
          <a:endParaRPr lang="en-US"/>
        </a:p>
      </dgm:t>
    </dgm:pt>
    <dgm:pt modelId="{8F92213C-1B83-473E-8546-6602FFE6E303}" type="parTrans" cxnId="{E96E20B9-F4AD-4152-B845-67F492CFF97E}">
      <dgm:prSet/>
      <dgm:spPr/>
      <dgm:t>
        <a:bodyPr/>
        <a:lstStyle/>
        <a:p>
          <a:endParaRPr lang="en-US"/>
        </a:p>
      </dgm:t>
    </dgm:pt>
    <dgm:pt modelId="{BA153119-62C6-4BD4-A419-D3DF3C0B1B86}" type="sibTrans" cxnId="{E96E20B9-F4AD-4152-B845-67F492CFF97E}">
      <dgm:prSet/>
      <dgm:spPr/>
      <dgm:t>
        <a:bodyPr/>
        <a:lstStyle/>
        <a:p>
          <a:endParaRPr lang="en-US"/>
        </a:p>
      </dgm:t>
    </dgm:pt>
    <dgm:pt modelId="{47824F6A-A1C7-451D-BB3F-DB343092268B}">
      <dgm:prSet/>
      <dgm:spPr/>
      <dgm:t>
        <a:bodyPr/>
        <a:lstStyle/>
        <a:p>
          <a:r>
            <a:rPr lang="en-GB"/>
            <a:t>Clause 1 – Mandatory life sentence: Whole life orders</a:t>
          </a:r>
          <a:endParaRPr lang="en-US"/>
        </a:p>
      </dgm:t>
    </dgm:pt>
    <dgm:pt modelId="{B0F896D4-F220-41B7-A199-4CBD4CA768CC}" type="parTrans" cxnId="{276F3650-ED53-46DF-8E80-CE024162DB16}">
      <dgm:prSet/>
      <dgm:spPr/>
      <dgm:t>
        <a:bodyPr/>
        <a:lstStyle/>
        <a:p>
          <a:endParaRPr lang="en-US"/>
        </a:p>
      </dgm:t>
    </dgm:pt>
    <dgm:pt modelId="{6078BC7F-3BE0-4CCD-80CD-1FB5E25E22C0}" type="sibTrans" cxnId="{276F3650-ED53-46DF-8E80-CE024162DB16}">
      <dgm:prSet/>
      <dgm:spPr/>
      <dgm:t>
        <a:bodyPr/>
        <a:lstStyle/>
        <a:p>
          <a:endParaRPr lang="en-US"/>
        </a:p>
      </dgm:t>
    </dgm:pt>
    <dgm:pt modelId="{C96899C2-8903-4DE6-A277-9282F67E5EDA}">
      <dgm:prSet/>
      <dgm:spPr/>
      <dgm:t>
        <a:bodyPr/>
        <a:lstStyle/>
        <a:p>
          <a:r>
            <a:rPr lang="en-GB"/>
            <a:t>Clauses 2–5: Special custodial sentence for certain sex offenders and Clause 7: Removal of early release for certain sex offenders.</a:t>
          </a:r>
          <a:endParaRPr lang="en-US"/>
        </a:p>
      </dgm:t>
    </dgm:pt>
    <dgm:pt modelId="{07E427CE-5834-4C96-B220-59A37785E213}" type="parTrans" cxnId="{6EE9890E-C928-4510-92C6-46FCF064168A}">
      <dgm:prSet/>
      <dgm:spPr/>
      <dgm:t>
        <a:bodyPr/>
        <a:lstStyle/>
        <a:p>
          <a:endParaRPr lang="en-US"/>
        </a:p>
      </dgm:t>
    </dgm:pt>
    <dgm:pt modelId="{0A72D7F6-2B25-4CEA-A778-EF68EEFC456F}" type="sibTrans" cxnId="{6EE9890E-C928-4510-92C6-46FCF064168A}">
      <dgm:prSet/>
      <dgm:spPr/>
      <dgm:t>
        <a:bodyPr/>
        <a:lstStyle/>
        <a:p>
          <a:endParaRPr lang="en-US"/>
        </a:p>
      </dgm:t>
    </dgm:pt>
    <dgm:pt modelId="{04B836DA-ABB6-4D3B-A621-C8CCD8E5D907}">
      <dgm:prSet/>
      <dgm:spPr/>
      <dgm:t>
        <a:bodyPr/>
        <a:lstStyle/>
        <a:p>
          <a:r>
            <a:rPr lang="en-GB"/>
            <a:t>Clause 6: Duty to impose suspended sentence order for sentences of 12 months or less </a:t>
          </a:r>
          <a:endParaRPr lang="en-US"/>
        </a:p>
      </dgm:t>
    </dgm:pt>
    <dgm:pt modelId="{FD6C8488-3576-4FED-89DD-46AFDBDA3F40}" type="parTrans" cxnId="{1BB3F28A-6AEB-4C98-A6FD-6AD2FD29CBC0}">
      <dgm:prSet/>
      <dgm:spPr/>
      <dgm:t>
        <a:bodyPr/>
        <a:lstStyle/>
        <a:p>
          <a:endParaRPr lang="en-US"/>
        </a:p>
      </dgm:t>
    </dgm:pt>
    <dgm:pt modelId="{26B5FADB-76C0-48BB-8A86-A185133597D5}" type="sibTrans" cxnId="{1BB3F28A-6AEB-4C98-A6FD-6AD2FD29CBC0}">
      <dgm:prSet/>
      <dgm:spPr/>
      <dgm:t>
        <a:bodyPr/>
        <a:lstStyle/>
        <a:p>
          <a:endParaRPr lang="en-US"/>
        </a:p>
      </dgm:t>
    </dgm:pt>
    <dgm:pt modelId="{7D74E26D-CA79-41C7-AE20-3304D01A5323}">
      <dgm:prSet/>
      <dgm:spPr/>
      <dgm:t>
        <a:bodyPr/>
        <a:lstStyle/>
        <a:p>
          <a:r>
            <a:rPr lang="en-GB"/>
            <a:t>Clause 8: Extension of home detention curfew </a:t>
          </a:r>
          <a:endParaRPr lang="en-US"/>
        </a:p>
      </dgm:t>
    </dgm:pt>
    <dgm:pt modelId="{2872E264-BAC8-45AC-83CC-F27955AC3758}" type="parTrans" cxnId="{BBB085C4-B50F-43A8-A372-9D3CE0E5FF9B}">
      <dgm:prSet/>
      <dgm:spPr/>
      <dgm:t>
        <a:bodyPr/>
        <a:lstStyle/>
        <a:p>
          <a:endParaRPr lang="en-US"/>
        </a:p>
      </dgm:t>
    </dgm:pt>
    <dgm:pt modelId="{7D314123-511F-4509-8326-759EC858B03C}" type="sibTrans" cxnId="{BBB085C4-B50F-43A8-A372-9D3CE0E5FF9B}">
      <dgm:prSet/>
      <dgm:spPr/>
      <dgm:t>
        <a:bodyPr/>
        <a:lstStyle/>
        <a:p>
          <a:endParaRPr lang="en-US"/>
        </a:p>
      </dgm:t>
    </dgm:pt>
    <dgm:pt modelId="{42EF3B09-F591-4CDA-9208-9C5C767E63F6}" type="pres">
      <dgm:prSet presAssocID="{7E9D45B3-363B-4D80-8C3C-53060FFEDE69}" presName="linear" presStyleCnt="0">
        <dgm:presLayoutVars>
          <dgm:animLvl val="lvl"/>
          <dgm:resizeHandles val="exact"/>
        </dgm:presLayoutVars>
      </dgm:prSet>
      <dgm:spPr/>
    </dgm:pt>
    <dgm:pt modelId="{BB0DBF48-BC8D-45D8-A135-844C0AEBC966}" type="pres">
      <dgm:prSet presAssocID="{714DD0B7-184C-4333-9EB4-A85F91AC67C2}" presName="parentText" presStyleLbl="node1" presStyleIdx="0" presStyleCnt="5">
        <dgm:presLayoutVars>
          <dgm:chMax val="0"/>
          <dgm:bulletEnabled val="1"/>
        </dgm:presLayoutVars>
      </dgm:prSet>
      <dgm:spPr/>
    </dgm:pt>
    <dgm:pt modelId="{8D61717A-0046-4588-ABCB-638B466735CD}" type="pres">
      <dgm:prSet presAssocID="{BA153119-62C6-4BD4-A419-D3DF3C0B1B86}" presName="spacer" presStyleCnt="0"/>
      <dgm:spPr/>
    </dgm:pt>
    <dgm:pt modelId="{2478099F-DCF3-448C-BEA3-A6FA4EE2379B}" type="pres">
      <dgm:prSet presAssocID="{47824F6A-A1C7-451D-BB3F-DB343092268B}" presName="parentText" presStyleLbl="node1" presStyleIdx="1" presStyleCnt="5">
        <dgm:presLayoutVars>
          <dgm:chMax val="0"/>
          <dgm:bulletEnabled val="1"/>
        </dgm:presLayoutVars>
      </dgm:prSet>
      <dgm:spPr/>
    </dgm:pt>
    <dgm:pt modelId="{2AA15DC0-B87B-42C5-9926-568D32B6335D}" type="pres">
      <dgm:prSet presAssocID="{6078BC7F-3BE0-4CCD-80CD-1FB5E25E22C0}" presName="spacer" presStyleCnt="0"/>
      <dgm:spPr/>
    </dgm:pt>
    <dgm:pt modelId="{19BF0E21-17D2-43A4-9B86-C33410EE846E}" type="pres">
      <dgm:prSet presAssocID="{C96899C2-8903-4DE6-A277-9282F67E5EDA}" presName="parentText" presStyleLbl="node1" presStyleIdx="2" presStyleCnt="5">
        <dgm:presLayoutVars>
          <dgm:chMax val="0"/>
          <dgm:bulletEnabled val="1"/>
        </dgm:presLayoutVars>
      </dgm:prSet>
      <dgm:spPr/>
    </dgm:pt>
    <dgm:pt modelId="{CDCAB1FA-0AB3-44F4-81FE-11842C634271}" type="pres">
      <dgm:prSet presAssocID="{0A72D7F6-2B25-4CEA-A778-EF68EEFC456F}" presName="spacer" presStyleCnt="0"/>
      <dgm:spPr/>
    </dgm:pt>
    <dgm:pt modelId="{4BA1B546-4D46-4F89-9F18-0587742A0F13}" type="pres">
      <dgm:prSet presAssocID="{04B836DA-ABB6-4D3B-A621-C8CCD8E5D907}" presName="parentText" presStyleLbl="node1" presStyleIdx="3" presStyleCnt="5">
        <dgm:presLayoutVars>
          <dgm:chMax val="0"/>
          <dgm:bulletEnabled val="1"/>
        </dgm:presLayoutVars>
      </dgm:prSet>
      <dgm:spPr/>
    </dgm:pt>
    <dgm:pt modelId="{28D3EE10-82B6-4008-A57D-2C4FD9DF5C97}" type="pres">
      <dgm:prSet presAssocID="{26B5FADB-76C0-48BB-8A86-A185133597D5}" presName="spacer" presStyleCnt="0"/>
      <dgm:spPr/>
    </dgm:pt>
    <dgm:pt modelId="{F2A3AF17-1F73-4F81-B2C1-C32F221C3BE9}" type="pres">
      <dgm:prSet presAssocID="{7D74E26D-CA79-41C7-AE20-3304D01A5323}" presName="parentText" presStyleLbl="node1" presStyleIdx="4" presStyleCnt="5">
        <dgm:presLayoutVars>
          <dgm:chMax val="0"/>
          <dgm:bulletEnabled val="1"/>
        </dgm:presLayoutVars>
      </dgm:prSet>
      <dgm:spPr/>
    </dgm:pt>
  </dgm:ptLst>
  <dgm:cxnLst>
    <dgm:cxn modelId="{6EE9890E-C928-4510-92C6-46FCF064168A}" srcId="{7E9D45B3-363B-4D80-8C3C-53060FFEDE69}" destId="{C96899C2-8903-4DE6-A277-9282F67E5EDA}" srcOrd="2" destOrd="0" parTransId="{07E427CE-5834-4C96-B220-59A37785E213}" sibTransId="{0A72D7F6-2B25-4CEA-A778-EF68EEFC456F}"/>
    <dgm:cxn modelId="{03BE021D-A56C-4571-B2B0-060D24DE8398}" type="presOf" srcId="{7E9D45B3-363B-4D80-8C3C-53060FFEDE69}" destId="{42EF3B09-F591-4CDA-9208-9C5C767E63F6}" srcOrd="0" destOrd="0" presId="urn:microsoft.com/office/officeart/2005/8/layout/vList2"/>
    <dgm:cxn modelId="{E7844A38-ADDE-49FB-AD34-28BA59B59512}" type="presOf" srcId="{04B836DA-ABB6-4D3B-A621-C8CCD8E5D907}" destId="{4BA1B546-4D46-4F89-9F18-0587742A0F13}" srcOrd="0" destOrd="0" presId="urn:microsoft.com/office/officeart/2005/8/layout/vList2"/>
    <dgm:cxn modelId="{276F3650-ED53-46DF-8E80-CE024162DB16}" srcId="{7E9D45B3-363B-4D80-8C3C-53060FFEDE69}" destId="{47824F6A-A1C7-451D-BB3F-DB343092268B}" srcOrd="1" destOrd="0" parTransId="{B0F896D4-F220-41B7-A199-4CBD4CA768CC}" sibTransId="{6078BC7F-3BE0-4CCD-80CD-1FB5E25E22C0}"/>
    <dgm:cxn modelId="{2C2BB751-EB29-4F88-8CF1-74E957C800C8}" type="presOf" srcId="{714DD0B7-184C-4333-9EB4-A85F91AC67C2}" destId="{BB0DBF48-BC8D-45D8-A135-844C0AEBC966}" srcOrd="0" destOrd="0" presId="urn:microsoft.com/office/officeart/2005/8/layout/vList2"/>
    <dgm:cxn modelId="{1BB3F28A-6AEB-4C98-A6FD-6AD2FD29CBC0}" srcId="{7E9D45B3-363B-4D80-8C3C-53060FFEDE69}" destId="{04B836DA-ABB6-4D3B-A621-C8CCD8E5D907}" srcOrd="3" destOrd="0" parTransId="{FD6C8488-3576-4FED-89DD-46AFDBDA3F40}" sibTransId="{26B5FADB-76C0-48BB-8A86-A185133597D5}"/>
    <dgm:cxn modelId="{D32093A0-BC6B-4A46-AA43-BE7F2A8DBFC3}" type="presOf" srcId="{7D74E26D-CA79-41C7-AE20-3304D01A5323}" destId="{F2A3AF17-1F73-4F81-B2C1-C32F221C3BE9}" srcOrd="0" destOrd="0" presId="urn:microsoft.com/office/officeart/2005/8/layout/vList2"/>
    <dgm:cxn modelId="{D8BE4BA9-158F-4347-A71D-F2EC8F34D77A}" type="presOf" srcId="{47824F6A-A1C7-451D-BB3F-DB343092268B}" destId="{2478099F-DCF3-448C-BEA3-A6FA4EE2379B}" srcOrd="0" destOrd="0" presId="urn:microsoft.com/office/officeart/2005/8/layout/vList2"/>
    <dgm:cxn modelId="{E96E20B9-F4AD-4152-B845-67F492CFF97E}" srcId="{7E9D45B3-363B-4D80-8C3C-53060FFEDE69}" destId="{714DD0B7-184C-4333-9EB4-A85F91AC67C2}" srcOrd="0" destOrd="0" parTransId="{8F92213C-1B83-473E-8546-6602FFE6E303}" sibTransId="{BA153119-62C6-4BD4-A419-D3DF3C0B1B86}"/>
    <dgm:cxn modelId="{BBB085C4-B50F-43A8-A372-9D3CE0E5FF9B}" srcId="{7E9D45B3-363B-4D80-8C3C-53060FFEDE69}" destId="{7D74E26D-CA79-41C7-AE20-3304D01A5323}" srcOrd="4" destOrd="0" parTransId="{2872E264-BAC8-45AC-83CC-F27955AC3758}" sibTransId="{7D314123-511F-4509-8326-759EC858B03C}"/>
    <dgm:cxn modelId="{EA73EAE8-792C-4CBA-8979-B6ACA1799223}" type="presOf" srcId="{C96899C2-8903-4DE6-A277-9282F67E5EDA}" destId="{19BF0E21-17D2-43A4-9B86-C33410EE846E}" srcOrd="0" destOrd="0" presId="urn:microsoft.com/office/officeart/2005/8/layout/vList2"/>
    <dgm:cxn modelId="{4B2FB9D1-65FC-426F-8682-CFF1133F59A6}" type="presParOf" srcId="{42EF3B09-F591-4CDA-9208-9C5C767E63F6}" destId="{BB0DBF48-BC8D-45D8-A135-844C0AEBC966}" srcOrd="0" destOrd="0" presId="urn:microsoft.com/office/officeart/2005/8/layout/vList2"/>
    <dgm:cxn modelId="{8354AAD8-4F2E-4500-9A6C-1F6E724EABE5}" type="presParOf" srcId="{42EF3B09-F591-4CDA-9208-9C5C767E63F6}" destId="{8D61717A-0046-4588-ABCB-638B466735CD}" srcOrd="1" destOrd="0" presId="urn:microsoft.com/office/officeart/2005/8/layout/vList2"/>
    <dgm:cxn modelId="{0518E375-2678-4FC4-801B-113436E7329D}" type="presParOf" srcId="{42EF3B09-F591-4CDA-9208-9C5C767E63F6}" destId="{2478099F-DCF3-448C-BEA3-A6FA4EE2379B}" srcOrd="2" destOrd="0" presId="urn:microsoft.com/office/officeart/2005/8/layout/vList2"/>
    <dgm:cxn modelId="{AC9DB30A-5510-4C3C-83A1-0B7201BAE13B}" type="presParOf" srcId="{42EF3B09-F591-4CDA-9208-9C5C767E63F6}" destId="{2AA15DC0-B87B-42C5-9926-568D32B6335D}" srcOrd="3" destOrd="0" presId="urn:microsoft.com/office/officeart/2005/8/layout/vList2"/>
    <dgm:cxn modelId="{968A035A-39BC-4E1E-ADE5-18823DDDB99F}" type="presParOf" srcId="{42EF3B09-F591-4CDA-9208-9C5C767E63F6}" destId="{19BF0E21-17D2-43A4-9B86-C33410EE846E}" srcOrd="4" destOrd="0" presId="urn:microsoft.com/office/officeart/2005/8/layout/vList2"/>
    <dgm:cxn modelId="{D1EB616C-22F6-4BD5-916E-2CB8456439B8}" type="presParOf" srcId="{42EF3B09-F591-4CDA-9208-9C5C767E63F6}" destId="{CDCAB1FA-0AB3-44F4-81FE-11842C634271}" srcOrd="5" destOrd="0" presId="urn:microsoft.com/office/officeart/2005/8/layout/vList2"/>
    <dgm:cxn modelId="{45201536-1AC2-40C9-B4FA-184D71A5BE82}" type="presParOf" srcId="{42EF3B09-F591-4CDA-9208-9C5C767E63F6}" destId="{4BA1B546-4D46-4F89-9F18-0587742A0F13}" srcOrd="6" destOrd="0" presId="urn:microsoft.com/office/officeart/2005/8/layout/vList2"/>
    <dgm:cxn modelId="{C05E333E-9951-4CBB-994F-DE79B36DBF9D}" type="presParOf" srcId="{42EF3B09-F591-4CDA-9208-9C5C767E63F6}" destId="{28D3EE10-82B6-4008-A57D-2C4FD9DF5C97}" srcOrd="7" destOrd="0" presId="urn:microsoft.com/office/officeart/2005/8/layout/vList2"/>
    <dgm:cxn modelId="{996B5761-AE7F-4E5A-823A-7F0923C7575B}" type="presParOf" srcId="{42EF3B09-F591-4CDA-9208-9C5C767E63F6}" destId="{F2A3AF17-1F73-4F81-B2C1-C32F221C3BE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82CD8-BCE7-46B8-956F-BE1612E04E5F}">
      <dsp:nvSpPr>
        <dsp:cNvPr id="0" name=""/>
        <dsp:cNvSpPr/>
      </dsp:nvSpPr>
      <dsp:spPr>
        <a:xfrm>
          <a:off x="0" y="0"/>
          <a:ext cx="5098256" cy="140202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By the end of this session you should be able to . . . </a:t>
          </a:r>
          <a:endParaRPr lang="en-US" sz="2300" kern="1200"/>
        </a:p>
      </dsp:txBody>
      <dsp:txXfrm>
        <a:off x="68441" y="68441"/>
        <a:ext cx="4961374" cy="1265144"/>
      </dsp:txXfrm>
    </dsp:sp>
    <dsp:sp modelId="{EAB9D253-211B-438D-8FFA-924BE3187111}">
      <dsp:nvSpPr>
        <dsp:cNvPr id="0" name=""/>
        <dsp:cNvSpPr/>
      </dsp:nvSpPr>
      <dsp:spPr>
        <a:xfrm>
          <a:off x="0" y="2120439"/>
          <a:ext cx="5098256" cy="914940"/>
        </a:xfrm>
        <a:prstGeom prst="roundRect">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1. Explain what sentencing options are available to courts in England and Wales</a:t>
          </a:r>
          <a:endParaRPr lang="en-US" sz="2300" kern="1200" dirty="0"/>
        </a:p>
      </dsp:txBody>
      <dsp:txXfrm>
        <a:off x="44664" y="2165103"/>
        <a:ext cx="5008928" cy="825612"/>
      </dsp:txXfrm>
    </dsp:sp>
    <dsp:sp modelId="{44CF788D-2E0A-4963-9414-E5652AAD30F3}">
      <dsp:nvSpPr>
        <dsp:cNvPr id="0" name=""/>
        <dsp:cNvSpPr/>
      </dsp:nvSpPr>
      <dsp:spPr>
        <a:xfrm>
          <a:off x="0" y="3101619"/>
          <a:ext cx="5098256" cy="914940"/>
        </a:xfrm>
        <a:prstGeom prst="roundRect">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2. Identify alternatives to short term prison sentences</a:t>
          </a:r>
          <a:endParaRPr lang="en-US" sz="2300" kern="1200" dirty="0"/>
        </a:p>
      </dsp:txBody>
      <dsp:txXfrm>
        <a:off x="44664" y="3146283"/>
        <a:ext cx="5008928" cy="825612"/>
      </dsp:txXfrm>
    </dsp:sp>
    <dsp:sp modelId="{216D2DC9-49D8-47B1-958C-62DF2731E7FF}">
      <dsp:nvSpPr>
        <dsp:cNvPr id="0" name=""/>
        <dsp:cNvSpPr/>
      </dsp:nvSpPr>
      <dsp:spPr>
        <a:xfrm>
          <a:off x="0" y="4082799"/>
          <a:ext cx="5098256" cy="91494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3. Evaluate the use of custodial vs non -custodial sentences</a:t>
          </a:r>
          <a:endParaRPr lang="en-US" sz="2300" kern="1200" dirty="0"/>
        </a:p>
      </dsp:txBody>
      <dsp:txXfrm>
        <a:off x="44664" y="4127463"/>
        <a:ext cx="5008928" cy="825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544D7-BB33-4AD9-A37D-7AF2C9F46053}">
      <dsp:nvSpPr>
        <dsp:cNvPr id="0" name=""/>
        <dsp:cNvSpPr/>
      </dsp:nvSpPr>
      <dsp:spPr>
        <a:xfrm>
          <a:off x="0" y="1949"/>
          <a:ext cx="6480720"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1182DD-CBD2-480E-8129-EE31CEB6499A}">
      <dsp:nvSpPr>
        <dsp:cNvPr id="0" name=""/>
        <dsp:cNvSpPr/>
      </dsp:nvSpPr>
      <dsp:spPr>
        <a:xfrm>
          <a:off x="0" y="1949"/>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¼ people released from custodial sentence of six months or less managed to avoid reconviction within 2 years.</a:t>
          </a:r>
          <a:endParaRPr lang="en-US" sz="2000" kern="1200"/>
        </a:p>
      </dsp:txBody>
      <dsp:txXfrm>
        <a:off x="0" y="1949"/>
        <a:ext cx="6480720" cy="996790"/>
      </dsp:txXfrm>
    </dsp:sp>
    <dsp:sp modelId="{453A73B5-726F-4A95-BF70-2235B6CC5EB7}">
      <dsp:nvSpPr>
        <dsp:cNvPr id="0" name=""/>
        <dsp:cNvSpPr/>
      </dsp:nvSpPr>
      <dsp:spPr>
        <a:xfrm>
          <a:off x="0" y="998740"/>
          <a:ext cx="6480720" cy="0"/>
        </a:xfrm>
        <a:prstGeom prst="line">
          <a:avLst/>
        </a:prstGeom>
        <a:solidFill>
          <a:schemeClr val="accent5">
            <a:hueOff val="785595"/>
            <a:satOff val="-3757"/>
            <a:lumOff val="4118"/>
            <a:alphaOff val="0"/>
          </a:schemeClr>
        </a:solidFill>
        <a:ln w="15875" cap="flat" cmpd="sng" algn="ctr">
          <a:solidFill>
            <a:schemeClr val="accent5">
              <a:hueOff val="785595"/>
              <a:satOff val="-3757"/>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212EAA-78B3-46BF-9733-51097606BC05}">
      <dsp:nvSpPr>
        <dsp:cNvPr id="0" name=""/>
        <dsp:cNvSpPr/>
      </dsp:nvSpPr>
      <dsp:spPr>
        <a:xfrm>
          <a:off x="0" y="998740"/>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Courts have complained that short periods of detention offer too brief a time to work with and change an offender</a:t>
          </a:r>
          <a:endParaRPr lang="en-US" sz="2000" kern="1200" dirty="0"/>
        </a:p>
      </dsp:txBody>
      <dsp:txXfrm>
        <a:off x="0" y="998740"/>
        <a:ext cx="6480720" cy="996790"/>
      </dsp:txXfrm>
    </dsp:sp>
    <dsp:sp modelId="{61C96AC6-AD98-495B-B5A2-A792C9AB1CA1}">
      <dsp:nvSpPr>
        <dsp:cNvPr id="0" name=""/>
        <dsp:cNvSpPr/>
      </dsp:nvSpPr>
      <dsp:spPr>
        <a:xfrm>
          <a:off x="0" y="1995530"/>
          <a:ext cx="6480720" cy="0"/>
        </a:xfrm>
        <a:prstGeom prst="line">
          <a:avLst/>
        </a:prstGeom>
        <a:solidFill>
          <a:schemeClr val="accent5">
            <a:hueOff val="1571189"/>
            <a:satOff val="-7513"/>
            <a:lumOff val="8235"/>
            <a:alphaOff val="0"/>
          </a:schemeClr>
        </a:solidFill>
        <a:ln w="15875" cap="flat" cmpd="sng" algn="ctr">
          <a:solidFill>
            <a:schemeClr val="accent5">
              <a:hueOff val="1571189"/>
              <a:satOff val="-7513"/>
              <a:lumOff val="8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5A656-2823-4713-8934-32CA68F117FD}">
      <dsp:nvSpPr>
        <dsp:cNvPr id="0" name=""/>
        <dsp:cNvSpPr/>
      </dsp:nvSpPr>
      <dsp:spPr>
        <a:xfrm>
          <a:off x="0" y="1995530"/>
          <a:ext cx="6480720" cy="894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Weaver (2011): we need to take account of the offenders voice</a:t>
          </a:r>
          <a:endParaRPr lang="en-US" sz="2000" kern="1200" dirty="0"/>
        </a:p>
      </dsp:txBody>
      <dsp:txXfrm>
        <a:off x="0" y="1995530"/>
        <a:ext cx="6480720" cy="894160"/>
      </dsp:txXfrm>
    </dsp:sp>
    <dsp:sp modelId="{8136B23C-CCB9-4512-A8D9-D181A6E3D09C}">
      <dsp:nvSpPr>
        <dsp:cNvPr id="0" name=""/>
        <dsp:cNvSpPr/>
      </dsp:nvSpPr>
      <dsp:spPr>
        <a:xfrm>
          <a:off x="0" y="2889691"/>
          <a:ext cx="6480720" cy="0"/>
        </a:xfrm>
        <a:prstGeom prst="line">
          <a:avLst/>
        </a:prstGeom>
        <a:solidFill>
          <a:schemeClr val="accent5">
            <a:hueOff val="2356783"/>
            <a:satOff val="-11270"/>
            <a:lumOff val="12353"/>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C40EB4-814F-406F-B229-9D5200146B73}">
      <dsp:nvSpPr>
        <dsp:cNvPr id="0" name=""/>
        <dsp:cNvSpPr/>
      </dsp:nvSpPr>
      <dsp:spPr>
        <a:xfrm>
          <a:off x="0" y="2889691"/>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User group suggested: most would prefer a short prison sentence over an equivalent community based alternative.</a:t>
          </a:r>
          <a:endParaRPr lang="en-US" sz="2000" kern="1200" dirty="0"/>
        </a:p>
      </dsp:txBody>
      <dsp:txXfrm>
        <a:off x="0" y="2889691"/>
        <a:ext cx="6480720" cy="996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CAA1D-30ED-40FC-89C7-B5C55F9F516C}">
      <dsp:nvSpPr>
        <dsp:cNvPr id="0" name=""/>
        <dsp:cNvSpPr/>
      </dsp:nvSpPr>
      <dsp:spPr>
        <a:xfrm>
          <a:off x="0" y="617132"/>
          <a:ext cx="5098256" cy="106287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 the end of this session you should be able to . . . </a:t>
          </a:r>
          <a:endParaRPr lang="en-US" sz="1900" kern="1200"/>
        </a:p>
      </dsp:txBody>
      <dsp:txXfrm>
        <a:off x="51885" y="669017"/>
        <a:ext cx="4994486" cy="959101"/>
      </dsp:txXfrm>
    </dsp:sp>
    <dsp:sp modelId="{F79D88A5-0728-4608-BC1E-DDF4B9907D8F}">
      <dsp:nvSpPr>
        <dsp:cNvPr id="0" name=""/>
        <dsp:cNvSpPr/>
      </dsp:nvSpPr>
      <dsp:spPr>
        <a:xfrm>
          <a:off x="0" y="1734724"/>
          <a:ext cx="5098256" cy="1062871"/>
        </a:xfrm>
        <a:prstGeom prst="roundRect">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1. Identify key issues that need addressing in relation to the prison system in England and Wales</a:t>
          </a:r>
          <a:endParaRPr lang="en-US" sz="1900" kern="1200" dirty="0"/>
        </a:p>
      </dsp:txBody>
      <dsp:txXfrm>
        <a:off x="51885" y="1786609"/>
        <a:ext cx="4994486" cy="959101"/>
      </dsp:txXfrm>
    </dsp:sp>
    <dsp:sp modelId="{CED0ABC8-9C28-45D6-B712-B77383D5846E}">
      <dsp:nvSpPr>
        <dsp:cNvPr id="0" name=""/>
        <dsp:cNvSpPr/>
      </dsp:nvSpPr>
      <dsp:spPr>
        <a:xfrm>
          <a:off x="0" y="2852316"/>
          <a:ext cx="5098256" cy="1062871"/>
        </a:xfrm>
        <a:prstGeom prst="roundRect">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2. Argue possible recommendations for reform</a:t>
          </a:r>
          <a:endParaRPr lang="en-US" sz="1900" kern="1200"/>
        </a:p>
      </dsp:txBody>
      <dsp:txXfrm>
        <a:off x="51885" y="2904201"/>
        <a:ext cx="4994486" cy="959101"/>
      </dsp:txXfrm>
    </dsp:sp>
    <dsp:sp modelId="{F99C8665-29D7-424D-80A6-D29A452AADEF}">
      <dsp:nvSpPr>
        <dsp:cNvPr id="0" name=""/>
        <dsp:cNvSpPr/>
      </dsp:nvSpPr>
      <dsp:spPr>
        <a:xfrm>
          <a:off x="0" y="3969907"/>
          <a:ext cx="5098256" cy="1062871"/>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3. Explain how the prison system in England and Wales compares to models of imprisonment used by the Dutch and Norwegians.</a:t>
          </a:r>
          <a:endParaRPr lang="en-US" sz="1900" kern="1200"/>
        </a:p>
      </dsp:txBody>
      <dsp:txXfrm>
        <a:off x="51885" y="4021792"/>
        <a:ext cx="4994486" cy="9591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82B47-44BB-46CB-9C8E-21ECF15246BA}">
      <dsp:nvSpPr>
        <dsp:cNvPr id="0" name=""/>
        <dsp:cNvSpPr/>
      </dsp:nvSpPr>
      <dsp:spPr>
        <a:xfrm>
          <a:off x="0" y="14622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Prisons in Wales are performing less well than prisons in England on a range of prison safety measures.</a:t>
          </a:r>
          <a:endParaRPr lang="en-US" sz="1800" kern="1200"/>
        </a:p>
      </dsp:txBody>
      <dsp:txXfrm>
        <a:off x="34954" y="181181"/>
        <a:ext cx="7220147" cy="646132"/>
      </dsp:txXfrm>
    </dsp:sp>
    <dsp:sp modelId="{EA178C19-16AF-4D3A-8468-1ED3F82CA105}">
      <dsp:nvSpPr>
        <dsp:cNvPr id="0" name=""/>
        <dsp:cNvSpPr/>
      </dsp:nvSpPr>
      <dsp:spPr>
        <a:xfrm>
          <a:off x="0" y="91410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39% of all Welsh prisoners were being held in English prisons in 2017</a:t>
          </a:r>
          <a:endParaRPr lang="en-US" sz="1800" kern="1200"/>
        </a:p>
      </dsp:txBody>
      <dsp:txXfrm>
        <a:off x="34954" y="949061"/>
        <a:ext cx="7220147" cy="646132"/>
      </dsp:txXfrm>
    </dsp:sp>
    <dsp:sp modelId="{707D9D94-2620-4740-B770-FAB4A1EEFE18}">
      <dsp:nvSpPr>
        <dsp:cNvPr id="0" name=""/>
        <dsp:cNvSpPr/>
      </dsp:nvSpPr>
      <dsp:spPr>
        <a:xfrm>
          <a:off x="0" y="168198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Welsh women held in prisons in England</a:t>
          </a:r>
          <a:endParaRPr lang="en-US" sz="1800" kern="1200"/>
        </a:p>
      </dsp:txBody>
      <dsp:txXfrm>
        <a:off x="34954" y="1716941"/>
        <a:ext cx="7220147" cy="646132"/>
      </dsp:txXfrm>
    </dsp:sp>
    <dsp:sp modelId="{E8F3C3D0-7CCE-471B-A5C1-2EB39365C1D9}">
      <dsp:nvSpPr>
        <dsp:cNvPr id="0" name=""/>
        <dsp:cNvSpPr/>
      </dsp:nvSpPr>
      <dsp:spPr>
        <a:xfrm>
          <a:off x="0" y="244986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There are growing concerns over prison safety</a:t>
          </a:r>
          <a:endParaRPr lang="en-US" sz="1800" kern="1200"/>
        </a:p>
      </dsp:txBody>
      <dsp:txXfrm>
        <a:off x="34954" y="2484821"/>
        <a:ext cx="7220147" cy="646132"/>
      </dsp:txXfrm>
    </dsp:sp>
    <dsp:sp modelId="{AA04A140-D4E9-4B07-9680-C88BDAB29644}">
      <dsp:nvSpPr>
        <dsp:cNvPr id="0" name=""/>
        <dsp:cNvSpPr/>
      </dsp:nvSpPr>
      <dsp:spPr>
        <a:xfrm>
          <a:off x="0" y="321774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Most  recently the suggestion to build a new super prison in Port Talbot was rejected as options for a “different and distinct approach” are considered.</a:t>
          </a:r>
          <a:endParaRPr lang="en-US" sz="1800" kern="1200"/>
        </a:p>
      </dsp:txBody>
      <dsp:txXfrm>
        <a:off x="34954" y="3252701"/>
        <a:ext cx="7220147" cy="6461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5E4EE-60C6-41AC-A6C9-BDCB6F0721F7}">
      <dsp:nvSpPr>
        <dsp:cNvPr id="0" name=""/>
        <dsp:cNvSpPr/>
      </dsp:nvSpPr>
      <dsp:spPr>
        <a:xfrm>
          <a:off x="0" y="992"/>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 </a:t>
          </a:r>
          <a:r>
            <a:rPr lang="en-GB" sz="2000" kern="1200" dirty="0"/>
            <a:t>Imprisonment does not usually reduce reoffending, and in some research studies it has been shown to increase it. </a:t>
          </a:r>
          <a:endParaRPr lang="en-US" sz="1300" kern="1200" dirty="0"/>
        </a:p>
      </dsp:txBody>
      <dsp:txXfrm>
        <a:off x="89498" y="90490"/>
        <a:ext cx="4375350" cy="1654374"/>
      </dsp:txXfrm>
    </dsp:sp>
    <dsp:sp modelId="{2D12977F-22FE-414E-B685-BDFACE44A9BA}">
      <dsp:nvSpPr>
        <dsp:cNvPr id="0" name=""/>
        <dsp:cNvSpPr/>
      </dsp:nvSpPr>
      <dsp:spPr>
        <a:xfrm>
          <a:off x="0" y="1848369"/>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word ‘rehabilitation’ is usually used to mean processes and activities that encourage people who have committed crime to cease offending and embark on a law-abiding life.</a:t>
          </a:r>
          <a:endParaRPr lang="en-US" sz="1300" kern="1200" dirty="0"/>
        </a:p>
      </dsp:txBody>
      <dsp:txXfrm>
        <a:off x="89498" y="1937867"/>
        <a:ext cx="4375350" cy="1654374"/>
      </dsp:txXfrm>
    </dsp:sp>
    <dsp:sp modelId="{33F8B9DD-62A5-4A73-87C8-74056EDB0D9E}">
      <dsp:nvSpPr>
        <dsp:cNvPr id="0" name=""/>
        <dsp:cNvSpPr/>
      </dsp:nvSpPr>
      <dsp:spPr>
        <a:xfrm>
          <a:off x="0" y="3695746"/>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 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endParaRPr lang="en-US" sz="1300" kern="1200" dirty="0"/>
        </a:p>
      </dsp:txBody>
      <dsp:txXfrm>
        <a:off x="89498" y="3785244"/>
        <a:ext cx="4375350" cy="16543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04A28-4CB1-4861-950E-5D71CA6DDAE1}">
      <dsp:nvSpPr>
        <dsp:cNvPr id="0" name=""/>
        <dsp:cNvSpPr/>
      </dsp:nvSpPr>
      <dsp:spPr>
        <a:xfrm>
          <a:off x="0" y="753"/>
          <a:ext cx="509076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4554AF-3E49-4E81-B628-EF237FC3E386}">
      <dsp:nvSpPr>
        <dsp:cNvPr id="0" name=""/>
        <dsp:cNvSpPr/>
      </dsp:nvSpPr>
      <dsp:spPr>
        <a:xfrm>
          <a:off x="0" y="753"/>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rehabilitative prison culture supports hope, change, progression, and desistance. Desistance is how people with a previous pattern of offending abstain from crime.</a:t>
          </a:r>
          <a:endParaRPr lang="en-US" sz="1900" kern="1200"/>
        </a:p>
      </dsp:txBody>
      <dsp:txXfrm>
        <a:off x="0" y="753"/>
        <a:ext cx="5090765" cy="1234421"/>
      </dsp:txXfrm>
    </dsp:sp>
    <dsp:sp modelId="{02D442EB-A42C-445A-AEFB-56ABA64E9BD6}">
      <dsp:nvSpPr>
        <dsp:cNvPr id="0" name=""/>
        <dsp:cNvSpPr/>
      </dsp:nvSpPr>
      <dsp:spPr>
        <a:xfrm>
          <a:off x="0" y="1235174"/>
          <a:ext cx="509076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8C82F-92B0-4A2C-8D74-C25544E039DB}">
      <dsp:nvSpPr>
        <dsp:cNvPr id="0" name=""/>
        <dsp:cNvSpPr/>
      </dsp:nvSpPr>
      <dsp:spPr>
        <a:xfrm>
          <a:off x="0" y="1235174"/>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simple example is telling a prisoner they can get out in 5 years if they keep their head down. This is a positive message, but a better one is to ask:</a:t>
          </a:r>
          <a:endParaRPr lang="en-US" sz="1900" kern="1200"/>
        </a:p>
      </dsp:txBody>
      <dsp:txXfrm>
        <a:off x="0" y="1235174"/>
        <a:ext cx="5090765" cy="1234421"/>
      </dsp:txXfrm>
    </dsp:sp>
    <dsp:sp modelId="{E5951B44-A5E0-4384-A18A-7C0551D09069}">
      <dsp:nvSpPr>
        <dsp:cNvPr id="0" name=""/>
        <dsp:cNvSpPr/>
      </dsp:nvSpPr>
      <dsp:spPr>
        <a:xfrm>
          <a:off x="0" y="2469595"/>
          <a:ext cx="509076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AB0DA-CB69-48C7-8698-1FB7488C0628}">
      <dsp:nvSpPr>
        <dsp:cNvPr id="0" name=""/>
        <dsp:cNvSpPr/>
      </dsp:nvSpPr>
      <dsp:spPr>
        <a:xfrm>
          <a:off x="0" y="2469595"/>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do you want to achieve to give you the best chance for a better life when you get out in 5 years?”</a:t>
          </a:r>
          <a:endParaRPr lang="en-US" sz="1900" kern="1200"/>
        </a:p>
      </dsp:txBody>
      <dsp:txXfrm>
        <a:off x="0" y="2469595"/>
        <a:ext cx="5090765" cy="1234421"/>
      </dsp:txXfrm>
    </dsp:sp>
    <dsp:sp modelId="{5A733622-6609-4450-B2E5-31116BB832D5}">
      <dsp:nvSpPr>
        <dsp:cNvPr id="0" name=""/>
        <dsp:cNvSpPr/>
      </dsp:nvSpPr>
      <dsp:spPr>
        <a:xfrm>
          <a:off x="0" y="3704017"/>
          <a:ext cx="509076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6FAE56-C179-4F70-8C9F-75307E1E4115}">
      <dsp:nvSpPr>
        <dsp:cNvPr id="0" name=""/>
        <dsp:cNvSpPr/>
      </dsp:nvSpPr>
      <dsp:spPr>
        <a:xfrm>
          <a:off x="0" y="3704017"/>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Staff can then help the prisoner to work out and achieve a realistic plan for their own success. Success can be as simple as making the decision to change.</a:t>
          </a:r>
          <a:endParaRPr lang="en-US" sz="1900" kern="1200" dirty="0"/>
        </a:p>
      </dsp:txBody>
      <dsp:txXfrm>
        <a:off x="0" y="3704017"/>
        <a:ext cx="5090765" cy="1234421"/>
      </dsp:txXfrm>
    </dsp:sp>
    <dsp:sp modelId="{627C0098-4497-43B8-9434-B967DAAC2947}">
      <dsp:nvSpPr>
        <dsp:cNvPr id="0" name=""/>
        <dsp:cNvSpPr/>
      </dsp:nvSpPr>
      <dsp:spPr>
        <a:xfrm>
          <a:off x="0" y="4938438"/>
          <a:ext cx="5090765"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FDCFB3-C034-45A1-A7A9-B04D79D3FE72}">
      <dsp:nvSpPr>
        <dsp:cNvPr id="0" name=""/>
        <dsp:cNvSpPr/>
      </dsp:nvSpPr>
      <dsp:spPr>
        <a:xfrm>
          <a:off x="0" y="4938438"/>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Her Majesty's prison and probation service (2019)</a:t>
          </a:r>
          <a:endParaRPr lang="en-US" sz="1900" kern="1200"/>
        </a:p>
      </dsp:txBody>
      <dsp:txXfrm>
        <a:off x="0" y="4938438"/>
        <a:ext cx="5090765" cy="12344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FAFFB-E01C-4B54-A535-888769EB433F}">
      <dsp:nvSpPr>
        <dsp:cNvPr id="0" name=""/>
        <dsp:cNvSpPr/>
      </dsp:nvSpPr>
      <dsp:spPr>
        <a:xfrm>
          <a:off x="0" y="0"/>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Increase the number of prison officers</a:t>
          </a:r>
          <a:endParaRPr lang="en-US" sz="1700" kern="1200"/>
        </a:p>
      </dsp:txBody>
      <dsp:txXfrm>
        <a:off x="25925" y="25925"/>
        <a:ext cx="5005111" cy="833289"/>
      </dsp:txXfrm>
    </dsp:sp>
    <dsp:sp modelId="{CE60BD44-B628-4B65-AECA-6B3820229018}">
      <dsp:nvSpPr>
        <dsp:cNvPr id="0" name=""/>
        <dsp:cNvSpPr/>
      </dsp:nvSpPr>
      <dsp:spPr>
        <a:xfrm>
          <a:off x="505434" y="1046073"/>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Consider alternative sentences for minor offences</a:t>
          </a:r>
          <a:endParaRPr lang="en-US" sz="1700" kern="1200"/>
        </a:p>
      </dsp:txBody>
      <dsp:txXfrm>
        <a:off x="531359" y="1071998"/>
        <a:ext cx="4902415" cy="833289"/>
      </dsp:txXfrm>
    </dsp:sp>
    <dsp:sp modelId="{D4F108F5-CC4B-4E90-B8E8-9D6B04A9920C}">
      <dsp:nvSpPr>
        <dsp:cNvPr id="0" name=""/>
        <dsp:cNvSpPr/>
      </dsp:nvSpPr>
      <dsp:spPr>
        <a:xfrm>
          <a:off x="1003325" y="2092147"/>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Provide systematic change to prison officers: offer education and training</a:t>
          </a:r>
          <a:endParaRPr lang="en-US" sz="1700" kern="1200"/>
        </a:p>
      </dsp:txBody>
      <dsp:txXfrm>
        <a:off x="1029250" y="2118072"/>
        <a:ext cx="4909959" cy="833289"/>
      </dsp:txXfrm>
    </dsp:sp>
    <dsp:sp modelId="{19492474-AD09-4440-931A-3C40A872FADD}">
      <dsp:nvSpPr>
        <dsp:cNvPr id="0" name=""/>
        <dsp:cNvSpPr/>
      </dsp:nvSpPr>
      <dsp:spPr>
        <a:xfrm>
          <a:off x="1508760" y="3138220"/>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Prisons should work to ensure they have enough well trained staff to allow prison officers to do their job</a:t>
          </a:r>
          <a:endParaRPr lang="en-US" sz="1700" kern="1200"/>
        </a:p>
      </dsp:txBody>
      <dsp:txXfrm>
        <a:off x="1534685" y="3164145"/>
        <a:ext cx="4902415" cy="833289"/>
      </dsp:txXfrm>
    </dsp:sp>
    <dsp:sp modelId="{B18751FF-D740-40F6-99EE-8E13041FFF6A}">
      <dsp:nvSpPr>
        <dsp:cNvPr id="0" name=""/>
        <dsp:cNvSpPr/>
      </dsp:nvSpPr>
      <dsp:spPr>
        <a:xfrm>
          <a:off x="5459700" y="677936"/>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589152" y="677936"/>
        <a:ext cx="316437" cy="432943"/>
      </dsp:txXfrm>
    </dsp:sp>
    <dsp:sp modelId="{D544D20B-DC83-44CE-8C4C-EA0A22A0B97F}">
      <dsp:nvSpPr>
        <dsp:cNvPr id="0" name=""/>
        <dsp:cNvSpPr/>
      </dsp:nvSpPr>
      <dsp:spPr>
        <a:xfrm>
          <a:off x="5965134" y="1724009"/>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094586" y="1724009"/>
        <a:ext cx="316437" cy="432943"/>
      </dsp:txXfrm>
    </dsp:sp>
    <dsp:sp modelId="{17518757-EFB6-437E-96D2-7FB79F66FB0D}">
      <dsp:nvSpPr>
        <dsp:cNvPr id="0" name=""/>
        <dsp:cNvSpPr/>
      </dsp:nvSpPr>
      <dsp:spPr>
        <a:xfrm>
          <a:off x="6463025" y="2770083"/>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592477" y="2770083"/>
        <a:ext cx="316437" cy="4329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DBF48-BC8D-45D8-A135-844C0AEBC966}">
      <dsp:nvSpPr>
        <dsp:cNvPr id="0" name=""/>
        <dsp:cNvSpPr/>
      </dsp:nvSpPr>
      <dsp:spPr>
        <a:xfrm>
          <a:off x="0" y="55626"/>
          <a:ext cx="8010636" cy="83422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SENTENCING BILL – Introduced 14</a:t>
          </a:r>
          <a:r>
            <a:rPr lang="en-GB" sz="2100" kern="1200" baseline="30000"/>
            <a:t>th</a:t>
          </a:r>
          <a:r>
            <a:rPr lang="en-GB" sz="2100" kern="1200"/>
            <a:t> November 2023</a:t>
          </a:r>
          <a:endParaRPr lang="en-US" sz="2100" kern="1200"/>
        </a:p>
      </dsp:txBody>
      <dsp:txXfrm>
        <a:off x="40724" y="96350"/>
        <a:ext cx="7929188" cy="752780"/>
      </dsp:txXfrm>
    </dsp:sp>
    <dsp:sp modelId="{2478099F-DCF3-448C-BEA3-A6FA4EE2379B}">
      <dsp:nvSpPr>
        <dsp:cNvPr id="0" name=""/>
        <dsp:cNvSpPr/>
      </dsp:nvSpPr>
      <dsp:spPr>
        <a:xfrm>
          <a:off x="0" y="950335"/>
          <a:ext cx="8010636" cy="83422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Clause 1 – Mandatory life sentence: Whole life orders</a:t>
          </a:r>
          <a:endParaRPr lang="en-US" sz="2100" kern="1200"/>
        </a:p>
      </dsp:txBody>
      <dsp:txXfrm>
        <a:off x="40724" y="991059"/>
        <a:ext cx="7929188" cy="752780"/>
      </dsp:txXfrm>
    </dsp:sp>
    <dsp:sp modelId="{19BF0E21-17D2-43A4-9B86-C33410EE846E}">
      <dsp:nvSpPr>
        <dsp:cNvPr id="0" name=""/>
        <dsp:cNvSpPr/>
      </dsp:nvSpPr>
      <dsp:spPr>
        <a:xfrm>
          <a:off x="0" y="1845043"/>
          <a:ext cx="8010636" cy="83422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Clauses 2–5: Special custodial sentence for certain sex offenders and Clause 7: Removal of early release for certain sex offenders.</a:t>
          </a:r>
          <a:endParaRPr lang="en-US" sz="2100" kern="1200"/>
        </a:p>
      </dsp:txBody>
      <dsp:txXfrm>
        <a:off x="40724" y="1885767"/>
        <a:ext cx="7929188" cy="752780"/>
      </dsp:txXfrm>
    </dsp:sp>
    <dsp:sp modelId="{4BA1B546-4D46-4F89-9F18-0587742A0F13}">
      <dsp:nvSpPr>
        <dsp:cNvPr id="0" name=""/>
        <dsp:cNvSpPr/>
      </dsp:nvSpPr>
      <dsp:spPr>
        <a:xfrm>
          <a:off x="0" y="2739751"/>
          <a:ext cx="8010636" cy="83422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Clause 6: Duty to impose suspended sentence order for sentences of 12 months or less </a:t>
          </a:r>
          <a:endParaRPr lang="en-US" sz="2100" kern="1200"/>
        </a:p>
      </dsp:txBody>
      <dsp:txXfrm>
        <a:off x="40724" y="2780475"/>
        <a:ext cx="7929188" cy="752780"/>
      </dsp:txXfrm>
    </dsp:sp>
    <dsp:sp modelId="{F2A3AF17-1F73-4F81-B2C1-C32F221C3BE9}">
      <dsp:nvSpPr>
        <dsp:cNvPr id="0" name=""/>
        <dsp:cNvSpPr/>
      </dsp:nvSpPr>
      <dsp:spPr>
        <a:xfrm>
          <a:off x="0" y="3634459"/>
          <a:ext cx="8010636" cy="83422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Clause 8: Extension of home detention curfew </a:t>
          </a:r>
          <a:endParaRPr lang="en-US" sz="2100" kern="1200"/>
        </a:p>
      </dsp:txBody>
      <dsp:txXfrm>
        <a:off x="40724" y="3675183"/>
        <a:ext cx="7929188" cy="7527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587A68F3-F9FD-412D-B100-33910B78D995}" type="datetimeFigureOut">
              <a:rPr lang="en-GB" smtClean="0"/>
              <a:t>15/04/2024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CDB22D6C-733C-4772-AB76-D8045B5211BD}" type="slidenum">
              <a:rPr lang="en-GB" smtClean="0"/>
              <a:t>‹#›</a:t>
            </a:fld>
            <a:endParaRPr lang="en-GB"/>
          </a:p>
        </p:txBody>
      </p:sp>
    </p:spTree>
    <p:extLst>
      <p:ext uri="{BB962C8B-B14F-4D97-AF65-F5344CB8AC3E}">
        <p14:creationId xmlns:p14="http://schemas.microsoft.com/office/powerpoint/2010/main" val="489034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ommittees.parliament.uk/writtenevidence/122239/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tatic.wixstatic.com/ugd/b9cf6c_fe16050e0740464a897cfdf0b708435b.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committees.parliament.uk/committee/519/justice-and-home-affairs-committee/news/195121/call-for-evidence-launched-on-community-sentence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parliamentlive.tv/event/index/e5b168bc-8979-496f-bfef-bad718bc3645"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rimeandjustice.org.uk/resources/what-are-prospects-short-prison-sentence-reform#:~:text=Over%2060%20per%20cent%20of%20all%20those%20sentenced,current%20use%20of%20short-term%20imprisonment%20are%20well%20documented."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justiceinspectorates.gov.uk/hmiprobation/wp-content/uploads/sites/5/2019/05/Post-release-supervision-inspection-report.pdf"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prisonstudies.org/news/england-and-wales-short-prison-sentences-directions-future-refor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rimeandjustice.org.uk/sites/crimeandjustice.org.uk/files/Sentencing%20reform%20and%20short%20prison%20sentences.pdf"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civitas.org.uk/content/files/endingshortprisonsentences.pdf"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publications/police-crime-sentencing-and-courts-bill-2021-factsheets/police-crime-sentencing-and-courts-bill-2021-overarching-factshee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gov.uk/government/speeches/prisons-reform-speech"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assets.publishing.service.gov.uk/media/61af18e38fa8f5037e8ccc47/prisons-strategy-white-paper.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civitas.org.uk/content/files/whogoestoprison.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howardleague.org/publications/the-role-of-the-prison-officer/"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mdx.ac.uk/news/2023/01/spice-prison-deaths"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facebook.com/ministryofjusticeuk/videos/introducing-the-uks-first-smart-prison/667804477901910/"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justice-ni.gov.uk/news/new-technology-game-changer-against-illegal-contraband-prisons#:~:text=The%20scanners%20will%20show%20internally,be%20scanned%20%E2%80%93%20this%20is%20voluntary." TargetMode="Externa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researchbriefings.files.parliament.uk/documents/SN04334/SN04334.pdf"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theguardian.com/society/2021/jan/03/deep-crisis-british-prisons-use-force-inmates-overcrowding"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commonslibrary.parliament.uk/what-is-the-government-doing-to-reduce-pressure-on-prison-capacity/"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crimeandjustice.org.uk/sites/crimeandjustice.org.uk/files/PSJ%20235%20January%202018.pdf"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gov.uk/guidance/rehabilitative-culture-in-prisons"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ww.theweek.co.uk/104032/does-prisoner-rehabilitation-work"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s://prisonreformtrust.org.uk/wp-content/uploads/2023/12/Sentencing-Bill-HoC-2nd-reading-PRT-briefing.pdf"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s://youtu.be/Fw_E2t2Wl-Q"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1</a:t>
            </a:fld>
            <a:endParaRPr lang="en-GB"/>
          </a:p>
        </p:txBody>
      </p:sp>
    </p:spTree>
    <p:extLst>
      <p:ext uri="{BB962C8B-B14F-4D97-AF65-F5344CB8AC3E}">
        <p14:creationId xmlns:p14="http://schemas.microsoft.com/office/powerpoint/2010/main" val="3749042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2</a:t>
            </a:fld>
            <a:endParaRPr lang="en-GB"/>
          </a:p>
        </p:txBody>
      </p:sp>
    </p:spTree>
    <p:extLst>
      <p:ext uri="{BB962C8B-B14F-4D97-AF65-F5344CB8AC3E}">
        <p14:creationId xmlns:p14="http://schemas.microsoft.com/office/powerpoint/2010/main" val="3578940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3</a:t>
            </a:fld>
            <a:endParaRPr lang="en-GB"/>
          </a:p>
        </p:txBody>
      </p:sp>
    </p:spTree>
    <p:extLst>
      <p:ext uri="{BB962C8B-B14F-4D97-AF65-F5344CB8AC3E}">
        <p14:creationId xmlns:p14="http://schemas.microsoft.com/office/powerpoint/2010/main" val="3421538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4</a:t>
            </a:fld>
            <a:endParaRPr lang="en-GB"/>
          </a:p>
        </p:txBody>
      </p:sp>
    </p:spTree>
    <p:extLst>
      <p:ext uri="{BB962C8B-B14F-4D97-AF65-F5344CB8AC3E}">
        <p14:creationId xmlns:p14="http://schemas.microsoft.com/office/powerpoint/2010/main" val="3495395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strike="noStrike" dirty="0">
                <a:solidFill>
                  <a:srgbClr val="1D70B8"/>
                </a:solidFill>
                <a:effectLst/>
                <a:latin typeface="GDS Transport"/>
              </a:rPr>
              <a:t> </a:t>
            </a:r>
            <a:endParaRPr lang="en-GB" b="1" dirty="0">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5</a:t>
            </a:fld>
            <a:endParaRPr lang="en-GB"/>
          </a:p>
        </p:txBody>
      </p:sp>
    </p:spTree>
    <p:extLst>
      <p:ext uri="{BB962C8B-B14F-4D97-AF65-F5344CB8AC3E}">
        <p14:creationId xmlns:p14="http://schemas.microsoft.com/office/powerpoint/2010/main" val="1848529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Verdana" panose="020B0604030504040204" pitchFamily="34" charset="0"/>
            </a:endParaRPr>
          </a:p>
          <a:p>
            <a:r>
              <a:rPr lang="en-GB" dirty="0">
                <a:hlinkClick r:id="rId3"/>
              </a:rPr>
              <a:t>committees.parliament.uk/</a:t>
            </a:r>
            <a:r>
              <a:rPr lang="en-GB" dirty="0" err="1">
                <a:hlinkClick r:id="rId3"/>
              </a:rPr>
              <a:t>writtenevidence</a:t>
            </a:r>
            <a:r>
              <a:rPr lang="en-GB" dirty="0">
                <a:hlinkClick r:id="rId3"/>
              </a:rPr>
              <a:t>/122239/html/</a:t>
            </a:r>
            <a:endParaRPr lang="en-GB" b="0" i="0" dirty="0">
              <a:solidFill>
                <a:srgbClr val="000000"/>
              </a:solidFill>
              <a:effectLst/>
              <a:latin typeface="Verdana" panose="020B0604030504040204" pitchFamily="34" charset="0"/>
            </a:endParaRPr>
          </a:p>
          <a:p>
            <a:endParaRPr lang="en-GB" b="0" i="0" dirty="0">
              <a:solidFill>
                <a:srgbClr val="000000"/>
              </a:solidFill>
              <a:effectLst/>
              <a:latin typeface="Verdan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6</a:t>
            </a:fld>
            <a:endParaRPr lang="en-GB"/>
          </a:p>
        </p:txBody>
      </p:sp>
    </p:spTree>
    <p:extLst>
      <p:ext uri="{BB962C8B-B14F-4D97-AF65-F5344CB8AC3E}">
        <p14:creationId xmlns:p14="http://schemas.microsoft.com/office/powerpoint/2010/main" val="2962636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FINAL Crest Advisory - study in community sentences - Google Docs copy (wixstatic.com)</a:t>
            </a:r>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7</a:t>
            </a:fld>
            <a:endParaRPr lang="en-GB"/>
          </a:p>
        </p:txBody>
      </p:sp>
    </p:spTree>
    <p:extLst>
      <p:ext uri="{BB962C8B-B14F-4D97-AF65-F5344CB8AC3E}">
        <p14:creationId xmlns:p14="http://schemas.microsoft.com/office/powerpoint/2010/main" val="1211901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DB22D6C-733C-4772-AB76-D8045B5211BD}" type="slidenum">
              <a:rPr lang="en-GB" smtClean="0"/>
              <a:t>8</a:t>
            </a:fld>
            <a:endParaRPr lang="en-GB"/>
          </a:p>
        </p:txBody>
      </p:sp>
    </p:spTree>
    <p:extLst>
      <p:ext uri="{BB962C8B-B14F-4D97-AF65-F5344CB8AC3E}">
        <p14:creationId xmlns:p14="http://schemas.microsoft.com/office/powerpoint/2010/main" val="3406909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Call for evidence launched on community sentences - Committees - UK Parliament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9</a:t>
            </a:fld>
            <a:endParaRPr lang="en-GB"/>
          </a:p>
        </p:txBody>
      </p:sp>
    </p:spTree>
    <p:extLst>
      <p:ext uri="{BB962C8B-B14F-4D97-AF65-F5344CB8AC3E}">
        <p14:creationId xmlns:p14="http://schemas.microsoft.com/office/powerpoint/2010/main" val="601694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Parliamentlive.tv - Justice and Home Affairs Committee</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10</a:t>
            </a:fld>
            <a:endParaRPr lang="en-GB"/>
          </a:p>
        </p:txBody>
      </p:sp>
    </p:spTree>
    <p:extLst>
      <p:ext uri="{BB962C8B-B14F-4D97-AF65-F5344CB8AC3E}">
        <p14:creationId xmlns:p14="http://schemas.microsoft.com/office/powerpoint/2010/main" val="1449632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11</a:t>
            </a:fld>
            <a:endParaRPr lang="en-GB"/>
          </a:p>
        </p:txBody>
      </p:sp>
    </p:spTree>
    <p:extLst>
      <p:ext uri="{BB962C8B-B14F-4D97-AF65-F5344CB8AC3E}">
        <p14:creationId xmlns:p14="http://schemas.microsoft.com/office/powerpoint/2010/main" val="2215440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12</a:t>
            </a:fld>
            <a:endParaRPr lang="en-GB"/>
          </a:p>
        </p:txBody>
      </p:sp>
    </p:spTree>
    <p:extLst>
      <p:ext uri="{BB962C8B-B14F-4D97-AF65-F5344CB8AC3E}">
        <p14:creationId xmlns:p14="http://schemas.microsoft.com/office/powerpoint/2010/main" val="42070158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https://revolving-doors.org.uk/save-lives-prevent-use-short-prison-sentences/</a:t>
            </a:r>
          </a:p>
          <a:p>
            <a:endParaRPr lang="en-GB" dirty="0"/>
          </a:p>
          <a:p>
            <a:r>
              <a:rPr lang="en-GB" dirty="0">
                <a:hlinkClick r:id="rId3"/>
              </a:rPr>
              <a:t>What are the prospects of short prison sentence reform? | Centre for Crime and Justice Studies</a:t>
            </a:r>
            <a:endParaRPr lang="en-GB" dirty="0"/>
          </a:p>
          <a:p>
            <a:endParaRPr lang="en-GB" dirty="0"/>
          </a:p>
          <a:p>
            <a:r>
              <a:rPr lang="en-GB" dirty="0">
                <a:hlinkClick r:id="rId4"/>
              </a:rPr>
              <a:t>Post-release supervision for short-term prisoners: The work undertaken by </a:t>
            </a:r>
            <a:r>
              <a:rPr lang="en-GB" dirty="0" err="1">
                <a:hlinkClick r:id="rId4"/>
              </a:rPr>
              <a:t>Comunity</a:t>
            </a:r>
            <a:r>
              <a:rPr lang="en-GB" dirty="0">
                <a:hlinkClick r:id="rId4"/>
              </a:rPr>
              <a:t> Rehabilitation Companies (justiceinspectorates.gov.uk)</a:t>
            </a:r>
            <a:endParaRPr lang="en-GB" dirty="0"/>
          </a:p>
          <a:p>
            <a:endParaRPr lang="en-GB" dirty="0"/>
          </a:p>
          <a:p>
            <a:endParaRPr lang="en-GB" dirty="0"/>
          </a:p>
          <a:p>
            <a:r>
              <a:rPr lang="en-GB" b="1" i="0" dirty="0">
                <a:solidFill>
                  <a:srgbClr val="00334C"/>
                </a:solidFill>
                <a:effectLst/>
                <a:latin typeface="ff-scala-sans-pro"/>
              </a:rPr>
              <a:t>Over 60 per cent of all those sentenced to prison in England and Wales are subject to a sentence of less than a year. The vast majority are sentenced to less than six months in custody.</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13</a:t>
            </a:fld>
            <a:endParaRPr lang="en-GB"/>
          </a:p>
        </p:txBody>
      </p:sp>
    </p:spTree>
    <p:extLst>
      <p:ext uri="{BB962C8B-B14F-4D97-AF65-F5344CB8AC3E}">
        <p14:creationId xmlns:p14="http://schemas.microsoft.com/office/powerpoint/2010/main" val="12701042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14</a:t>
            </a:fld>
            <a:endParaRPr lang="en-GB"/>
          </a:p>
        </p:txBody>
      </p:sp>
    </p:spTree>
    <p:extLst>
      <p:ext uri="{BB962C8B-B14F-4D97-AF65-F5344CB8AC3E}">
        <p14:creationId xmlns:p14="http://schemas.microsoft.com/office/powerpoint/2010/main" val="36971201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15</a:t>
            </a:fld>
            <a:endParaRPr lang="en-GB"/>
          </a:p>
        </p:txBody>
      </p:sp>
    </p:spTree>
    <p:extLst>
      <p:ext uri="{BB962C8B-B14F-4D97-AF65-F5344CB8AC3E}">
        <p14:creationId xmlns:p14="http://schemas.microsoft.com/office/powerpoint/2010/main" val="5104538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16</a:t>
            </a:fld>
            <a:endParaRPr lang="en-GB"/>
          </a:p>
        </p:txBody>
      </p:sp>
    </p:spTree>
    <p:extLst>
      <p:ext uri="{BB962C8B-B14F-4D97-AF65-F5344CB8AC3E}">
        <p14:creationId xmlns:p14="http://schemas.microsoft.com/office/powerpoint/2010/main" val="2693913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r>
              <a:rPr lang="en-GB" dirty="0">
                <a:hlinkClick r:id="rId3"/>
              </a:rPr>
              <a:t>England and Wales: short prison sentences, directions for future reform | World Prison Brief (prisonstudies.org)</a:t>
            </a:r>
            <a:endParaRPr lang="en-GB" dirty="0"/>
          </a:p>
          <a:p>
            <a:endParaRPr lang="en-GB" b="1" u="sng" dirty="0"/>
          </a:p>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17</a:t>
            </a:fld>
            <a:endParaRPr lang="en-GB"/>
          </a:p>
        </p:txBody>
      </p:sp>
    </p:spTree>
    <p:extLst>
      <p:ext uri="{BB962C8B-B14F-4D97-AF65-F5344CB8AC3E}">
        <p14:creationId xmlns:p14="http://schemas.microsoft.com/office/powerpoint/2010/main" val="34943585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https://www.crimeandjustice.org.uk/sites/crimeandjustice.org.uk/files/Sentencing%20reform%20and%20short%20prison%20sentences.pdf</a:t>
            </a:r>
            <a:endParaRPr lang="en-US" dirty="0"/>
          </a:p>
          <a:p>
            <a:endParaRPr lang="en-US" dirty="0">
              <a:cs typeface="Calibri"/>
            </a:endParaRPr>
          </a:p>
          <a:p>
            <a:r>
              <a:rPr lang="en-GB" dirty="0">
                <a:hlinkClick r:id="rId4"/>
              </a:rPr>
              <a:t>endingshortprisonsentences.pdf (civitas.org.uk)</a:t>
            </a:r>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18</a:t>
            </a:fld>
            <a:endParaRPr lang="en-GB"/>
          </a:p>
        </p:txBody>
      </p:sp>
    </p:spTree>
    <p:extLst>
      <p:ext uri="{BB962C8B-B14F-4D97-AF65-F5344CB8AC3E}">
        <p14:creationId xmlns:p14="http://schemas.microsoft.com/office/powerpoint/2010/main" val="30872932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19</a:t>
            </a:fld>
            <a:endParaRPr lang="en-GB"/>
          </a:p>
        </p:txBody>
      </p:sp>
    </p:spTree>
    <p:extLst>
      <p:ext uri="{BB962C8B-B14F-4D97-AF65-F5344CB8AC3E}">
        <p14:creationId xmlns:p14="http://schemas.microsoft.com/office/powerpoint/2010/main" val="344837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Overarching Police, Crime, Sentencing and Courts Act 2022 factsheet - GOV.UK (www.gov.uk)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20</a:t>
            </a:fld>
            <a:endParaRPr lang="en-GB"/>
          </a:p>
        </p:txBody>
      </p:sp>
    </p:spTree>
    <p:extLst>
      <p:ext uri="{BB962C8B-B14F-4D97-AF65-F5344CB8AC3E}">
        <p14:creationId xmlns:p14="http://schemas.microsoft.com/office/powerpoint/2010/main" val="28049398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21</a:t>
            </a:fld>
            <a:endParaRPr lang="en-GB"/>
          </a:p>
        </p:txBody>
      </p:sp>
    </p:spTree>
    <p:extLst>
      <p:ext uri="{BB962C8B-B14F-4D97-AF65-F5344CB8AC3E}">
        <p14:creationId xmlns:p14="http://schemas.microsoft.com/office/powerpoint/2010/main" val="6765884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22</a:t>
            </a:fld>
            <a:endParaRPr lang="en-GB"/>
          </a:p>
        </p:txBody>
      </p:sp>
    </p:spTree>
    <p:extLst>
      <p:ext uri="{BB962C8B-B14F-4D97-AF65-F5344CB8AC3E}">
        <p14:creationId xmlns:p14="http://schemas.microsoft.com/office/powerpoint/2010/main" val="1095316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23</a:t>
            </a:fld>
            <a:endParaRPr lang="en-GB"/>
          </a:p>
        </p:txBody>
      </p:sp>
    </p:spTree>
    <p:extLst>
      <p:ext uri="{BB962C8B-B14F-4D97-AF65-F5344CB8AC3E}">
        <p14:creationId xmlns:p14="http://schemas.microsoft.com/office/powerpoint/2010/main" val="24134771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p:txBody>
      </p:sp>
      <p:sp>
        <p:nvSpPr>
          <p:cNvPr id="4" name="Slide Number Placeholder 3"/>
          <p:cNvSpPr>
            <a:spLocks noGrp="1"/>
          </p:cNvSpPr>
          <p:nvPr>
            <p:ph type="sldNum" sz="quarter" idx="10"/>
          </p:nvPr>
        </p:nvSpPr>
        <p:spPr/>
        <p:txBody>
          <a:bodyPr/>
          <a:lstStyle/>
          <a:p>
            <a:fld id="{1967592E-CD0E-4C92-8C32-E425CD3F4E10}" type="slidenum">
              <a:rPr lang="en-GB" smtClean="0"/>
              <a:t>24</a:t>
            </a:fld>
            <a:endParaRPr lang="en-GB"/>
          </a:p>
        </p:txBody>
      </p:sp>
    </p:spTree>
    <p:extLst>
      <p:ext uri="{BB962C8B-B14F-4D97-AF65-F5344CB8AC3E}">
        <p14:creationId xmlns:p14="http://schemas.microsoft.com/office/powerpoint/2010/main" val="20800555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Prisons reform speech - GOV.UK (www.gov.uk)</a:t>
            </a:r>
            <a:endParaRPr lang="en-GB" dirty="0"/>
          </a:p>
          <a:p>
            <a:endParaRPr lang="en-GB" dirty="0"/>
          </a:p>
          <a:p>
            <a:r>
              <a:rPr lang="en-GB" dirty="0"/>
              <a:t>Justice Secretary David </a:t>
            </a:r>
            <a:r>
              <a:rPr lang="en-GB" dirty="0" err="1"/>
              <a:t>Gauke</a:t>
            </a:r>
            <a:r>
              <a:rPr lang="en-GB" dirty="0"/>
              <a:t> 2018</a:t>
            </a:r>
          </a:p>
        </p:txBody>
      </p:sp>
      <p:sp>
        <p:nvSpPr>
          <p:cNvPr id="4" name="Slide Number Placeholder 3"/>
          <p:cNvSpPr>
            <a:spLocks noGrp="1"/>
          </p:cNvSpPr>
          <p:nvPr>
            <p:ph type="sldNum" sz="quarter" idx="5"/>
          </p:nvPr>
        </p:nvSpPr>
        <p:spPr/>
        <p:txBody>
          <a:bodyPr/>
          <a:lstStyle/>
          <a:p>
            <a:fld id="{CDB22D6C-733C-4772-AB76-D8045B5211BD}" type="slidenum">
              <a:rPr lang="en-GB" smtClean="0"/>
              <a:t>25</a:t>
            </a:fld>
            <a:endParaRPr lang="en-GB"/>
          </a:p>
        </p:txBody>
      </p:sp>
    </p:spTree>
    <p:extLst>
      <p:ext uri="{BB962C8B-B14F-4D97-AF65-F5344CB8AC3E}">
        <p14:creationId xmlns:p14="http://schemas.microsoft.com/office/powerpoint/2010/main" val="31440527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Prisons Strategy White Paper (publishing.service.gov.uk)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26</a:t>
            </a:fld>
            <a:endParaRPr lang="en-GB"/>
          </a:p>
        </p:txBody>
      </p:sp>
    </p:spTree>
    <p:extLst>
      <p:ext uri="{BB962C8B-B14F-4D97-AF65-F5344CB8AC3E}">
        <p14:creationId xmlns:p14="http://schemas.microsoft.com/office/powerpoint/2010/main" val="12591026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55F7C"/>
                </a:solidFill>
                <a:effectLst/>
                <a:latin typeface="Open Sans" panose="020B0606030504020204" pitchFamily="34" charset="0"/>
              </a:rPr>
              <a:t>In January 2024, the prisoner population of England and Wales stood at 87,538 while the operating capacity of prisons was 89,004. This meant that as of this month, the spare capacity of prisons in England and Wales was just 1,466, an increase on November 2023, when approximately 994 prison places were available.</a:t>
            </a:r>
          </a:p>
          <a:p>
            <a:endParaRPr lang="en-GB" b="0" i="0" dirty="0">
              <a:solidFill>
                <a:srgbClr val="455F7C"/>
              </a:solidFill>
              <a:effectLst/>
              <a:latin typeface="Open Sans" panose="020B0606030504020204" pitchFamily="34" charset="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27</a:t>
            </a:fld>
            <a:endParaRPr lang="en-GB"/>
          </a:p>
        </p:txBody>
      </p:sp>
    </p:spTree>
    <p:extLst>
      <p:ext uri="{BB962C8B-B14F-4D97-AF65-F5344CB8AC3E}">
        <p14:creationId xmlns:p14="http://schemas.microsoft.com/office/powerpoint/2010/main" val="39324886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whogoestoprison.pdf (civitas.org.uk)</a:t>
            </a:r>
            <a:r>
              <a:rPr lang="en-GB" dirty="0"/>
              <a:t> </a:t>
            </a:r>
          </a:p>
          <a:p>
            <a:endParaRPr lang="en-GB" b="1" dirty="0"/>
          </a:p>
        </p:txBody>
      </p:sp>
      <p:sp>
        <p:nvSpPr>
          <p:cNvPr id="4" name="Slide Number Placeholder 3"/>
          <p:cNvSpPr>
            <a:spLocks noGrp="1"/>
          </p:cNvSpPr>
          <p:nvPr>
            <p:ph type="sldNum" sz="quarter" idx="10"/>
          </p:nvPr>
        </p:nvSpPr>
        <p:spPr/>
        <p:txBody>
          <a:bodyPr/>
          <a:lstStyle/>
          <a:p>
            <a:fld id="{1967592E-CD0E-4C92-8C32-E425CD3F4E10}" type="slidenum">
              <a:rPr lang="en-GB" smtClean="0"/>
              <a:t>28</a:t>
            </a:fld>
            <a:endParaRPr lang="en-GB"/>
          </a:p>
        </p:txBody>
      </p:sp>
    </p:spTree>
    <p:extLst>
      <p:ext uri="{BB962C8B-B14F-4D97-AF65-F5344CB8AC3E}">
        <p14:creationId xmlns:p14="http://schemas.microsoft.com/office/powerpoint/2010/main" val="11055891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29</a:t>
            </a:fld>
            <a:endParaRPr lang="en-GB"/>
          </a:p>
        </p:txBody>
      </p:sp>
    </p:spTree>
    <p:extLst>
      <p:ext uri="{BB962C8B-B14F-4D97-AF65-F5344CB8AC3E}">
        <p14:creationId xmlns:p14="http://schemas.microsoft.com/office/powerpoint/2010/main" val="27858244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Howard League | The Role of the Prison Officer</a:t>
            </a:r>
            <a:r>
              <a:rPr lang="en-GB" dirty="0"/>
              <a:t> (2017)</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30</a:t>
            </a:fld>
            <a:endParaRPr lang="en-GB"/>
          </a:p>
        </p:txBody>
      </p:sp>
    </p:spTree>
    <p:extLst>
      <p:ext uri="{BB962C8B-B14F-4D97-AF65-F5344CB8AC3E}">
        <p14:creationId xmlns:p14="http://schemas.microsoft.com/office/powerpoint/2010/main" val="18856447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31</a:t>
            </a:fld>
            <a:endParaRPr lang="en-GB"/>
          </a:p>
        </p:txBody>
      </p:sp>
    </p:spTree>
    <p:extLst>
      <p:ext uri="{BB962C8B-B14F-4D97-AF65-F5344CB8AC3E}">
        <p14:creationId xmlns:p14="http://schemas.microsoft.com/office/powerpoint/2010/main" val="26381435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pPr algn="l" fontAlgn="base"/>
            <a:endParaRPr lang="en-GB" b="0" i="0" dirty="0">
              <a:solidFill>
                <a:srgbClr val="121212"/>
              </a:solidFill>
              <a:effectLst/>
              <a:latin typeface="GuardianTextSans"/>
            </a:endParaRPr>
          </a:p>
          <a:p>
            <a:endParaRPr lang="en-GB" dirty="0">
              <a:cs typeface="Calibri"/>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32</a:t>
            </a:fld>
            <a:endParaRPr lang="en-GB"/>
          </a:p>
        </p:txBody>
      </p:sp>
    </p:spTree>
    <p:extLst>
      <p:ext uri="{BB962C8B-B14F-4D97-AF65-F5344CB8AC3E}">
        <p14:creationId xmlns:p14="http://schemas.microsoft.com/office/powerpoint/2010/main" val="39064425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number of prison staff were cut, a problem of legal highs arrived</a:t>
            </a:r>
            <a:r>
              <a:rPr lang="en-GB" baseline="0" dirty="0"/>
              <a:t> in prisons –New Psychoactive Substances (NPS).</a:t>
            </a:r>
          </a:p>
          <a:p>
            <a:r>
              <a:rPr lang="en-GB" baseline="0" dirty="0"/>
              <a:t>Sold under names such as ‘spice’ and ‘Black Mamba’, the forms of synthetic problem became an increasing problem. </a:t>
            </a:r>
          </a:p>
          <a:p>
            <a:r>
              <a:rPr lang="en-GB" baseline="0" dirty="0"/>
              <a:t>.</a:t>
            </a:r>
          </a:p>
          <a:p>
            <a:r>
              <a:rPr lang="en-GB" baseline="0" dirty="0"/>
              <a:t>These drugs are extremely dangerous but have become very popular in prisons throughout England and Wales as they are hard to detect using the conventional drug testing methods and of course, provide an escape from the normal prison life.</a:t>
            </a:r>
          </a:p>
          <a:p>
            <a:endParaRPr lang="en-GB" baseline="0" dirty="0"/>
          </a:p>
          <a:p>
            <a:r>
              <a:rPr lang="en-GB" dirty="0">
                <a:hlinkClick r:id="rId3"/>
              </a:rPr>
              <a:t>Worrying increase in spice jail deaths highlights 'crisis in prison system' | Middlesex University London (mdx.ac.uk)</a:t>
            </a:r>
            <a:endParaRPr lang="en-GB" dirty="0"/>
          </a:p>
          <a:p>
            <a:endParaRPr lang="en-GB" dirty="0"/>
          </a:p>
          <a:p>
            <a:pPr algn="l"/>
            <a:r>
              <a:rPr lang="en-GB" b="0" i="0" dirty="0">
                <a:solidFill>
                  <a:srgbClr val="333333"/>
                </a:solidFill>
                <a:effectLst/>
                <a:latin typeface="arial" panose="020B0604020202020204" pitchFamily="34" charset="0"/>
              </a:rPr>
              <a:t>A worrying increase in drug-related prison deaths involving ‘Spice’ is highlighting a crisis in the prison system, according to new research.</a:t>
            </a:r>
          </a:p>
          <a:p>
            <a:pPr algn="l"/>
            <a:endParaRPr lang="en-GB" b="0" i="0"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Synthetic cannabinoids, also known as ‘Spice’ and ‘Black Mamba’, were implicated in 62 (48%) of 129 non-natural deaths between 2015 and 2020 in English and Welsh prisons based on analysis of reports from the Prison and Probation Ombudsman, an independent body which investigates all fatal incidents.</a:t>
            </a:r>
          </a:p>
          <a:p>
            <a:pPr algn="l"/>
            <a:r>
              <a:rPr lang="en-GB" b="0" i="0" dirty="0">
                <a:solidFill>
                  <a:srgbClr val="333333"/>
                </a:solidFill>
                <a:effectLst/>
                <a:latin typeface="arial" panose="020B0604020202020204" pitchFamily="34" charset="0"/>
              </a:rPr>
              <a:t>New psychoactive substances (NPS), often called ‘legal highs’ and which were made illegal in prisons under the Psychoactive Substances Act in 2016, have been widely used in prisons for more than a decade because they are considered to be cheaper and less detectable.</a:t>
            </a:r>
          </a:p>
          <a:p>
            <a:r>
              <a:rPr lang="en-GB" dirty="0">
                <a:solidFill>
                  <a:srgbClr val="333333"/>
                </a:solidFill>
                <a:effectLst/>
                <a:latin typeface="arial" panose="020B0604020202020204" pitchFamily="34" charset="0"/>
              </a:rPr>
              <a:t>"Some of the people who died were imprisoned for very low-level offences, 35% were jailed for property crime and other non-violent offences, and having a community sentence might have allowed better treatment for their substance dependency or mental illness. Reducing harm has to be the most important first step in trying to prevent someone from having an overdose or dying from drugs." Karen Duke, a Professor of Criminology at Middlesex University.</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33</a:t>
            </a:fld>
            <a:endParaRPr lang="en-GB"/>
          </a:p>
        </p:txBody>
      </p:sp>
    </p:spTree>
    <p:extLst>
      <p:ext uri="{BB962C8B-B14F-4D97-AF65-F5344CB8AC3E}">
        <p14:creationId xmlns:p14="http://schemas.microsoft.com/office/powerpoint/2010/main" val="1874334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Introducing the UK's first 'smart' prison | Introducing the UK's first 'smart' prison. HMP Five Wells in Northamptonshire has been fully designed with the latest cutting-edge technology and... | By Ministry of Justice </a:t>
            </a:r>
            <a:r>
              <a:rPr lang="en-GB" dirty="0" err="1">
                <a:hlinkClick r:id="rId3"/>
              </a:rPr>
              <a:t>UKFacebook</a:t>
            </a:r>
            <a:r>
              <a:rPr lang="en-GB" dirty="0">
                <a:hlinkClick r:id="rId3"/>
              </a:rPr>
              <a:t> | Facebook</a:t>
            </a:r>
            <a:endParaRPr lang="en-GB" dirty="0"/>
          </a:p>
          <a:p>
            <a:endParaRPr lang="en-GB" dirty="0"/>
          </a:p>
          <a:p>
            <a:endParaRPr lang="en-GB" dirty="0"/>
          </a:p>
          <a:p>
            <a:r>
              <a:rPr lang="en-GB" dirty="0">
                <a:hlinkClick r:id="rId4"/>
              </a:rPr>
              <a:t>New technology a ‘game changer’ against illegal contraband in prisons | Department of Justice (justice-ni.gov.uk)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34</a:t>
            </a:fld>
            <a:endParaRPr lang="en-GB"/>
          </a:p>
        </p:txBody>
      </p:sp>
    </p:spTree>
    <p:extLst>
      <p:ext uri="{BB962C8B-B14F-4D97-AF65-F5344CB8AC3E}">
        <p14:creationId xmlns:p14="http://schemas.microsoft.com/office/powerpoint/2010/main" val="23971267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SN04334.pdf (parliament.uk)</a:t>
            </a:r>
            <a:endParaRPr lang="en-GB" dirty="0"/>
          </a:p>
          <a:p>
            <a:endParaRPr lang="en-GB" dirty="0"/>
          </a:p>
          <a:p>
            <a:endParaRPr lang="en-GB" baseline="0" dirty="0"/>
          </a:p>
        </p:txBody>
      </p:sp>
      <p:sp>
        <p:nvSpPr>
          <p:cNvPr id="4" name="Slide Number Placeholder 3"/>
          <p:cNvSpPr>
            <a:spLocks noGrp="1"/>
          </p:cNvSpPr>
          <p:nvPr>
            <p:ph type="sldNum" sz="quarter" idx="10"/>
          </p:nvPr>
        </p:nvSpPr>
        <p:spPr/>
        <p:txBody>
          <a:bodyPr/>
          <a:lstStyle/>
          <a:p>
            <a:fld id="{1967592E-CD0E-4C92-8C32-E425CD3F4E10}" type="slidenum">
              <a:rPr lang="en-GB" smtClean="0"/>
              <a:t>35</a:t>
            </a:fld>
            <a:endParaRPr lang="en-GB"/>
          </a:p>
        </p:txBody>
      </p:sp>
    </p:spTree>
    <p:extLst>
      <p:ext uri="{BB962C8B-B14F-4D97-AF65-F5344CB8AC3E}">
        <p14:creationId xmlns:p14="http://schemas.microsoft.com/office/powerpoint/2010/main" val="4266005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'Deep crisis' in British prisons as use of force against inmates doubles | Prisons and probation | The Guardian</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36</a:t>
            </a:fld>
            <a:endParaRPr lang="en-GB"/>
          </a:p>
        </p:txBody>
      </p:sp>
    </p:spTree>
    <p:extLst>
      <p:ext uri="{BB962C8B-B14F-4D97-AF65-F5344CB8AC3E}">
        <p14:creationId xmlns:p14="http://schemas.microsoft.com/office/powerpoint/2010/main" val="31612228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37</a:t>
            </a:fld>
            <a:endParaRPr lang="en-GB"/>
          </a:p>
        </p:txBody>
      </p:sp>
    </p:spTree>
    <p:extLst>
      <p:ext uri="{BB962C8B-B14F-4D97-AF65-F5344CB8AC3E}">
        <p14:creationId xmlns:p14="http://schemas.microsoft.com/office/powerpoint/2010/main" val="6631489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Operation Safeguard: 6 March 2023</a:t>
            </a:r>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38</a:t>
            </a:fld>
            <a:endParaRPr lang="en-GB"/>
          </a:p>
        </p:txBody>
      </p:sp>
    </p:spTree>
    <p:extLst>
      <p:ext uri="{BB962C8B-B14F-4D97-AF65-F5344CB8AC3E}">
        <p14:creationId xmlns:p14="http://schemas.microsoft.com/office/powerpoint/2010/main" val="26647126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the Government doing to reduce pressure on prison capacity? (parliament.uk)</a:t>
            </a:r>
            <a:endParaRPr lang="en-GB" dirty="0"/>
          </a:p>
          <a:p>
            <a:endParaRPr lang="en-GB" dirty="0"/>
          </a:p>
          <a:p>
            <a:pPr algn="l"/>
            <a:endParaRPr lang="en-GB" b="0" i="0" dirty="0">
              <a:solidFill>
                <a:srgbClr val="393939"/>
              </a:solidFill>
              <a:effectLst/>
              <a:latin typeface="national"/>
            </a:endParaRPr>
          </a:p>
          <a:p>
            <a:pPr algn="l"/>
            <a:endParaRPr lang="en-GB" b="0" i="0" dirty="0">
              <a:solidFill>
                <a:srgbClr val="393939"/>
              </a:solidFill>
              <a:effectLst/>
              <a:latin typeface="national"/>
            </a:endParaRP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39</a:t>
            </a:fld>
            <a:endParaRPr lang="en-GB"/>
          </a:p>
        </p:txBody>
      </p:sp>
    </p:spTree>
    <p:extLst>
      <p:ext uri="{BB962C8B-B14F-4D97-AF65-F5344CB8AC3E}">
        <p14:creationId xmlns:p14="http://schemas.microsoft.com/office/powerpoint/2010/main" val="3113615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u="sng" dirty="0">
                <a:solidFill>
                  <a:srgbClr val="0070C0"/>
                </a:solidFill>
              </a:rPr>
              <a:t>HMP Berwyn </a:t>
            </a:r>
            <a:endParaRPr lang="en-GB" dirty="0">
              <a:solidFill>
                <a:srgbClr val="0070C0"/>
              </a:solidFill>
            </a:endParaRPr>
          </a:p>
          <a:p>
            <a:pPr marL="170644" indent="-170644">
              <a:buFontTx/>
              <a:buChar char="-"/>
            </a:pPr>
            <a:r>
              <a:rPr lang="en-GB" dirty="0">
                <a:solidFill>
                  <a:srgbClr val="0070C0"/>
                </a:solidFill>
              </a:rPr>
              <a:t>UKs largest prison</a:t>
            </a:r>
          </a:p>
          <a:p>
            <a:pPr marL="170644" indent="-170644">
              <a:buFontTx/>
              <a:buChar char="-"/>
            </a:pPr>
            <a:r>
              <a:rPr lang="en-GB" dirty="0">
                <a:solidFill>
                  <a:srgbClr val="0070C0"/>
                </a:solidFill>
              </a:rPr>
              <a:t>Opened in February 2017</a:t>
            </a:r>
          </a:p>
          <a:p>
            <a:pPr marL="170644" indent="-170644">
              <a:buFontTx/>
              <a:buChar char="-"/>
            </a:pPr>
            <a:r>
              <a:rPr lang="en-GB" dirty="0">
                <a:solidFill>
                  <a:srgbClr val="0070C0"/>
                </a:solidFill>
              </a:rPr>
              <a:t>Holds cat C and B males</a:t>
            </a:r>
          </a:p>
          <a:p>
            <a:pPr marL="170644" indent="-170644">
              <a:buFontTx/>
              <a:buChar char="-"/>
            </a:pPr>
            <a:r>
              <a:rPr lang="en-GB" dirty="0">
                <a:solidFill>
                  <a:srgbClr val="0070C0"/>
                </a:solidFill>
              </a:rPr>
              <a:t>Once fully operational can hold up to 2100 places</a:t>
            </a:r>
            <a:endParaRPr lang="en-GB" b="1" u="sng" dirty="0">
              <a:solidFill>
                <a:srgbClr val="0070C0"/>
              </a:solidFill>
            </a:endParaRP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HMP/YOI Cardiff</a:t>
            </a:r>
          </a:p>
          <a:p>
            <a:pPr algn="l"/>
            <a:r>
              <a:rPr lang="en-GB" dirty="0">
                <a:solidFill>
                  <a:srgbClr val="0070C0"/>
                </a:solidFill>
              </a:rPr>
              <a:t>Cat B local resettlement prison that holds adult males served by courts in the local area</a:t>
            </a:r>
          </a:p>
          <a:p>
            <a:pPr algn="l"/>
            <a:r>
              <a:rPr lang="en-GB" dirty="0">
                <a:solidFill>
                  <a:srgbClr val="0070C0"/>
                </a:solidFill>
              </a:rPr>
              <a:t>At the end of April 2018, the population at HMP Cardiff was 716</a:t>
            </a:r>
          </a:p>
          <a:p>
            <a:pPr algn="l"/>
            <a:endParaRPr lang="en-GB" b="1" u="sng" dirty="0">
              <a:solidFill>
                <a:srgbClr val="0070C0"/>
              </a:solidFill>
            </a:endParaRPr>
          </a:p>
          <a:p>
            <a:pPr algn="l"/>
            <a:r>
              <a:rPr lang="en-GB" b="1" u="sng" dirty="0">
                <a:solidFill>
                  <a:srgbClr val="0070C0"/>
                </a:solidFill>
              </a:rPr>
              <a:t>HMP/YOI </a:t>
            </a:r>
            <a:r>
              <a:rPr lang="en-GB" b="1" u="sng" dirty="0" err="1">
                <a:solidFill>
                  <a:srgbClr val="0070C0"/>
                </a:solidFill>
              </a:rPr>
              <a:t>Parc</a:t>
            </a:r>
            <a:endParaRPr lang="en-GB" b="1" u="sng" dirty="0">
              <a:solidFill>
                <a:srgbClr val="0070C0"/>
              </a:solidFill>
            </a:endParaRPr>
          </a:p>
          <a:p>
            <a:pPr algn="l"/>
            <a:r>
              <a:rPr lang="en-GB" dirty="0">
                <a:solidFill>
                  <a:srgbClr val="0070C0"/>
                </a:solidFill>
              </a:rPr>
              <a:t>Cat B local prison that holds convicted adult men, young adults (18-20) and young people (16-17). </a:t>
            </a:r>
          </a:p>
          <a:p>
            <a:pPr algn="l"/>
            <a:r>
              <a:rPr lang="en-GB" dirty="0">
                <a:solidFill>
                  <a:srgbClr val="0070C0"/>
                </a:solidFill>
              </a:rPr>
              <a:t>Currently operating as Wales’ only privately run prison.</a:t>
            </a:r>
          </a:p>
          <a:p>
            <a:pPr algn="l"/>
            <a:r>
              <a:rPr lang="en-GB" dirty="0">
                <a:solidFill>
                  <a:srgbClr val="0070C0"/>
                </a:solidFill>
              </a:rPr>
              <a:t>April 2018 there were a total of 1665 prisoners being held there.</a:t>
            </a: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 Swansea</a:t>
            </a:r>
          </a:p>
          <a:p>
            <a:pPr algn="l"/>
            <a:r>
              <a:rPr lang="en-GB" dirty="0">
                <a:solidFill>
                  <a:srgbClr val="0070C0"/>
                </a:solidFill>
              </a:rPr>
              <a:t> Cat B local prison for adult males and serves local courts in South Wales</a:t>
            </a:r>
          </a:p>
          <a:p>
            <a:pPr algn="l"/>
            <a:r>
              <a:rPr lang="en-GB" dirty="0">
                <a:solidFill>
                  <a:srgbClr val="0070C0"/>
                </a:solidFill>
              </a:rPr>
              <a:t>April 2018: 384 prisoners</a:t>
            </a:r>
          </a:p>
          <a:p>
            <a:pPr algn="l"/>
            <a:endParaRPr lang="en-GB" b="1" u="sng" dirty="0">
              <a:solidFill>
                <a:srgbClr val="0070C0"/>
              </a:solidFill>
            </a:endParaRP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 </a:t>
            </a:r>
            <a:r>
              <a:rPr lang="en-GB" b="1" u="sng" dirty="0" err="1">
                <a:solidFill>
                  <a:srgbClr val="0070C0"/>
                </a:solidFill>
              </a:rPr>
              <a:t>Usk</a:t>
            </a:r>
            <a:r>
              <a:rPr lang="en-GB" b="1" u="sng" dirty="0">
                <a:solidFill>
                  <a:srgbClr val="0070C0"/>
                </a:solidFill>
              </a:rPr>
              <a:t> and HMP </a:t>
            </a:r>
            <a:r>
              <a:rPr lang="en-GB" b="1" u="sng" dirty="0" err="1">
                <a:solidFill>
                  <a:srgbClr val="0070C0"/>
                </a:solidFill>
              </a:rPr>
              <a:t>Prescoed</a:t>
            </a:r>
            <a:endParaRPr lang="en-GB" b="1" u="sng" dirty="0">
              <a:solidFill>
                <a:srgbClr val="0070C0"/>
              </a:solidFill>
            </a:endParaRPr>
          </a:p>
          <a:p>
            <a:pPr algn="l"/>
            <a:r>
              <a:rPr lang="en-GB" dirty="0">
                <a:solidFill>
                  <a:srgbClr val="0070C0"/>
                </a:solidFill>
              </a:rPr>
              <a:t>Are two separate prisons located on different sites that are managed as a single entity.</a:t>
            </a:r>
          </a:p>
          <a:p>
            <a:pPr algn="l"/>
            <a:r>
              <a:rPr lang="en-GB" dirty="0">
                <a:solidFill>
                  <a:srgbClr val="0070C0"/>
                </a:solidFill>
              </a:rPr>
              <a:t>HMP </a:t>
            </a:r>
            <a:r>
              <a:rPr lang="en-GB" dirty="0" err="1">
                <a:solidFill>
                  <a:srgbClr val="0070C0"/>
                </a:solidFill>
              </a:rPr>
              <a:t>Prescoaed</a:t>
            </a:r>
            <a:r>
              <a:rPr lang="en-GB" dirty="0">
                <a:solidFill>
                  <a:srgbClr val="0070C0"/>
                </a:solidFill>
              </a:rPr>
              <a:t> is an adult male open prison and that manages CAT D prisoners.</a:t>
            </a:r>
          </a:p>
          <a:p>
            <a:pPr algn="l"/>
            <a:r>
              <a:rPr lang="en-GB" dirty="0">
                <a:solidFill>
                  <a:srgbClr val="0070C0"/>
                </a:solidFill>
              </a:rPr>
              <a:t>HMP </a:t>
            </a:r>
            <a:r>
              <a:rPr lang="en-GB" dirty="0" err="1">
                <a:solidFill>
                  <a:srgbClr val="0070C0"/>
                </a:solidFill>
              </a:rPr>
              <a:t>Usk</a:t>
            </a:r>
            <a:r>
              <a:rPr lang="en-GB" dirty="0">
                <a:solidFill>
                  <a:srgbClr val="0070C0"/>
                </a:solidFill>
              </a:rPr>
              <a:t> operates as a small category C training prisons which largely deals with offenders convicted of offenders under the Sex Offenders Act 1997.</a:t>
            </a:r>
          </a:p>
          <a:p>
            <a:pPr algn="l"/>
            <a:endParaRPr lang="en-GB" b="1" u="sng" dirty="0">
              <a:solidFill>
                <a:srgbClr val="0070C0"/>
              </a:solidFill>
            </a:endParaRP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40</a:t>
            </a:fld>
            <a:endParaRPr lang="en-GB"/>
          </a:p>
        </p:txBody>
      </p:sp>
    </p:spTree>
    <p:extLst>
      <p:ext uri="{BB962C8B-B14F-4D97-AF65-F5344CB8AC3E}">
        <p14:creationId xmlns:p14="http://schemas.microsoft.com/office/powerpoint/2010/main" val="31664721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967592E-CD0E-4C92-8C32-E425CD3F4E10}" type="slidenum">
              <a:rPr lang="en-GB" smtClean="0"/>
              <a:t>41</a:t>
            </a:fld>
            <a:endParaRPr lang="en-GB"/>
          </a:p>
        </p:txBody>
      </p:sp>
    </p:spTree>
    <p:extLst>
      <p:ext uri="{BB962C8B-B14F-4D97-AF65-F5344CB8AC3E}">
        <p14:creationId xmlns:p14="http://schemas.microsoft.com/office/powerpoint/2010/main" val="30389652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https://www.crimeandjustice.org.uk/sites/crimeandjustice.org.uk/files/PSJ%20235%20January%202018.pdf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42</a:t>
            </a:fld>
            <a:endParaRPr lang="en-GB"/>
          </a:p>
        </p:txBody>
      </p:sp>
    </p:spTree>
    <p:extLst>
      <p:ext uri="{BB962C8B-B14F-4D97-AF65-F5344CB8AC3E}">
        <p14:creationId xmlns:p14="http://schemas.microsoft.com/office/powerpoint/2010/main" val="288070393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https://www.gov.uk/guidance/rehabilitative-culture-in-prisons</a:t>
            </a:r>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43</a:t>
            </a:fld>
            <a:endParaRPr lang="en-GB"/>
          </a:p>
        </p:txBody>
      </p:sp>
    </p:spTree>
    <p:extLst>
      <p:ext uri="{BB962C8B-B14F-4D97-AF65-F5344CB8AC3E}">
        <p14:creationId xmlns:p14="http://schemas.microsoft.com/office/powerpoint/2010/main" val="179897037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Model for prisons to become a place that reduces reoffending:</a:t>
            </a:r>
          </a:p>
          <a:p>
            <a:endParaRPr lang="en-US" dirty="0">
              <a:cs typeface="Calibri"/>
            </a:endParaRPr>
          </a:p>
          <a:p>
            <a:r>
              <a:rPr lang="en-US" dirty="0">
                <a:cs typeface="Calibri"/>
              </a:rPr>
              <a:t>1. Decent and procedurally fair places – If prisoners do not feel as though they are being treated fairly, they can easily develop a sense of grievance and alienation against the authorities, a state of mind which does not easily enable rehabilitation.</a:t>
            </a:r>
          </a:p>
          <a:p>
            <a:endParaRPr lang="en-US" dirty="0">
              <a:cs typeface="Calibri"/>
            </a:endParaRPr>
          </a:p>
          <a:p>
            <a:r>
              <a:rPr lang="en-US" dirty="0">
                <a:cs typeface="Calibri"/>
              </a:rPr>
              <a:t>2. Strong relationships between staff and prisoners. </a:t>
            </a:r>
          </a:p>
          <a:p>
            <a:r>
              <a:rPr lang="en-US" dirty="0">
                <a:cs typeface="Calibri"/>
              </a:rPr>
              <a:t>- staff have hope</a:t>
            </a:r>
          </a:p>
          <a:p>
            <a:r>
              <a:rPr lang="en-US" dirty="0">
                <a:cs typeface="Calibri"/>
              </a:rPr>
              <a:t>- people speak courteously to one another</a:t>
            </a:r>
          </a:p>
          <a:p>
            <a:r>
              <a:rPr lang="en-US" dirty="0">
                <a:cs typeface="Calibri"/>
              </a:rPr>
              <a:t>- staff coach people to make the right decisions</a:t>
            </a:r>
          </a:p>
        </p:txBody>
      </p:sp>
      <p:sp>
        <p:nvSpPr>
          <p:cNvPr id="4" name="Slide Number Placeholder 3"/>
          <p:cNvSpPr>
            <a:spLocks noGrp="1"/>
          </p:cNvSpPr>
          <p:nvPr>
            <p:ph type="sldNum" sz="quarter" idx="5"/>
          </p:nvPr>
        </p:nvSpPr>
        <p:spPr/>
        <p:txBody>
          <a:bodyPr/>
          <a:lstStyle/>
          <a:p>
            <a:fld id="{3AEFB105-962C-4D52-9B6F-7DF749D1ADA0}" type="slidenum">
              <a:rPr lang="en-GB"/>
              <a:t>44</a:t>
            </a:fld>
            <a:endParaRPr lang="en-GB"/>
          </a:p>
        </p:txBody>
      </p:sp>
    </p:spTree>
    <p:extLst>
      <p:ext uri="{BB962C8B-B14F-4D97-AF65-F5344CB8AC3E}">
        <p14:creationId xmlns:p14="http://schemas.microsoft.com/office/powerpoint/2010/main" val="48633884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https://www.theweek.co.uk/104032/does-prisoner-rehabilitation-work</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45</a:t>
            </a:fld>
            <a:endParaRPr lang="en-GB"/>
          </a:p>
        </p:txBody>
      </p:sp>
    </p:spTree>
    <p:extLst>
      <p:ext uri="{BB962C8B-B14F-4D97-AF65-F5344CB8AC3E}">
        <p14:creationId xmlns:p14="http://schemas.microsoft.com/office/powerpoint/2010/main" val="26552494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46</a:t>
            </a:fld>
            <a:endParaRPr lang="en-GB"/>
          </a:p>
        </p:txBody>
      </p:sp>
    </p:spTree>
    <p:extLst>
      <p:ext uri="{BB962C8B-B14F-4D97-AF65-F5344CB8AC3E}">
        <p14:creationId xmlns:p14="http://schemas.microsoft.com/office/powerpoint/2010/main" val="412440960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47</a:t>
            </a:fld>
            <a:endParaRPr lang="en-GB"/>
          </a:p>
        </p:txBody>
      </p:sp>
    </p:spTree>
    <p:extLst>
      <p:ext uri="{BB962C8B-B14F-4D97-AF65-F5344CB8AC3E}">
        <p14:creationId xmlns:p14="http://schemas.microsoft.com/office/powerpoint/2010/main" val="366539960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Sentencing-Bill-HoC-2nd-reading-PRT-briefing.pdf (prisonreformtrust.org.uk)</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48</a:t>
            </a:fld>
            <a:endParaRPr lang="en-GB"/>
          </a:p>
        </p:txBody>
      </p:sp>
    </p:spTree>
    <p:extLst>
      <p:ext uri="{BB962C8B-B14F-4D97-AF65-F5344CB8AC3E}">
        <p14:creationId xmlns:p14="http://schemas.microsoft.com/office/powerpoint/2010/main" val="17956837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https://youtu.be/Fw_E2t2Wl-Q</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49</a:t>
            </a:fld>
            <a:endParaRPr lang="en-GB"/>
          </a:p>
        </p:txBody>
      </p:sp>
    </p:spTree>
    <p:extLst>
      <p:ext uri="{BB962C8B-B14F-4D97-AF65-F5344CB8AC3E}">
        <p14:creationId xmlns:p14="http://schemas.microsoft.com/office/powerpoint/2010/main" val="8975492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50</a:t>
            </a:fld>
            <a:endParaRPr lang="en-GB"/>
          </a:p>
        </p:txBody>
      </p:sp>
    </p:spTree>
    <p:extLst>
      <p:ext uri="{BB962C8B-B14F-4D97-AF65-F5344CB8AC3E}">
        <p14:creationId xmlns:p14="http://schemas.microsoft.com/office/powerpoint/2010/main" val="3887668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683117"/>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854804984"/>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7101098"/>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57504210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22546166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4290846808"/>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6515384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7EDCD2DB-A892-47BB-B51F-F4D7730ED770}" type="datetimeFigureOut">
              <a:rPr lang="en-GB" smtClean="0"/>
              <a:pPr/>
              <a:t>15/04/2024</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5109475-1A88-400F-B255-E011866FEBB1}" type="slidenum">
              <a:rPr lang="en-GB" smtClean="0"/>
              <a:pPr/>
              <a:t>‹#›</a:t>
            </a:fld>
            <a:endParaRPr lang="en-GB"/>
          </a:p>
        </p:txBody>
      </p:sp>
    </p:spTree>
    <p:extLst>
      <p:ext uri="{BB962C8B-B14F-4D97-AF65-F5344CB8AC3E}">
        <p14:creationId xmlns:p14="http://schemas.microsoft.com/office/powerpoint/2010/main" val="809508378"/>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380793279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39307123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4075274792"/>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7EDCD2DB-A892-47BB-B51F-F4D7730ED770}" type="datetimeFigureOut">
              <a:rPr lang="en-GB" smtClean="0"/>
              <a:pPr/>
              <a:t>15/04/2024</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5109475-1A88-400F-B255-E011866FEBB1}" type="slidenum">
              <a:rPr lang="en-GB" smtClean="0"/>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28915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ransition spd="slow">
    <p:wipe/>
  </p:transition>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3" Type="http://schemas.openxmlformats.org/officeDocument/2006/relationships/hyperlink" Target="https://committees.parliament.uk/work/7425/community-sentences/news/195121/call-for-evidence-launched-on-community-sentence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ck/a?!&amp;&amp;p=1432e39e21436890JmltdHM9MTY2OTE2MTYwMCZpZ3VpZD0zMDdlOWZhYi03YjRlLTZlNWQtMWFiYy04ZjFjN2E2OTZmMzUmaW5zaWQ9NTU1Mg&amp;ptn=3&amp;hsh=3&amp;fclid=307e9fab-7b4e-6e5d-1abc-8f1c7a696f35&amp;psq=revolving+doors+agency&amp;u=a1aHR0cDovL2VuLndpa2lwZWRpYS5vcmcvd2lraS9SZXZvbHZpbmdfRG9vcnNfKGNoYXJpdHkp&amp;ntb=1"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ost.parliament.uk/research-briefings/post-pb-0052/"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player.vimeo.com/video/654439353?h=a4e759270a&amp;app_id=122963" TargetMode="External"/><Relationship Id="rId1" Type="http://schemas.openxmlformats.org/officeDocument/2006/relationships/tags" Target="../tags/tag3.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hyperlink" Target="https://www.theguardian.com/uk-news/2023/sep/27/organised-crime-gangs-uk-sending-recruits-to-train-as-prison-officers-union-warns" TargetMode="External"/><Relationship Id="rId4" Type="http://schemas.openxmlformats.org/officeDocument/2006/relationships/hyperlink" Target="https://www.channel4.com/news/prisoners-on-instagram-reveal-security-crisis-behind-bars-contraband-drugs-knives"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s://www.mdx.ac.uk/news/2023/01/spice-prison-deaths" TargetMode="External"/><Relationship Id="rId4" Type="http://schemas.openxmlformats.org/officeDocument/2006/relationships/image" Target="../media/image36.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7" Type="http://schemas.openxmlformats.org/officeDocument/2006/relationships/image" Target="../media/image40.jpeg"/><Relationship Id="rId2" Type="http://schemas.openxmlformats.org/officeDocument/2006/relationships/slideLayout" Target="../slideLayouts/slideLayout1.xml"/><Relationship Id="rId1" Type="http://schemas.openxmlformats.org/officeDocument/2006/relationships/video" Target="https://www.youtube.com/embed/pP2omtFMFQA?feature=oembed" TargetMode="Externa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hyperlink" Target="https://www.gov.uk/government/news/addiction-crackdown-sees-huge-rise-in-prisoners-getting-clean"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s://www.theguardian.com/society/2023/oct/15/two-thirds-prisons-officially-overcrowded-england-wales#:~:text=Two%2Dthirds%20(80)%20of,next%20most%20overcrowded%20after%20Wandsworth." TargetMode="Externa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video" Target="https://www.youtube.com/embed/6lWO2E3Vo5k?feature=oembed" TargetMode="External"/><Relationship Id="rId5" Type="http://schemas.openxmlformats.org/officeDocument/2006/relationships/image" Target="../media/image44.jpeg"/><Relationship Id="rId4" Type="http://schemas.openxmlformats.org/officeDocument/2006/relationships/image" Target="../media/image43.png"/></Relationships>
</file>

<file path=ppt/slides/_rels/slide37.xml.rels><?xml version="1.0" encoding="UTF-8" standalone="yes"?>
<Relationships xmlns="http://schemas.openxmlformats.org/package/2006/relationships"><Relationship Id="rId3" Type="http://schemas.openxmlformats.org/officeDocument/2006/relationships/hyperlink" Target="https://www.judiciary.uk/wp-content/uploads/2023/03/Ali-202300447A2.pdf"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risonreformtrust.org.uk/blog-operation-safeguard-what-does-it-tell-us/"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9.xml.rels><?xml version="1.0" encoding="UTF-8" standalone="yes"?>
<Relationships xmlns="http://schemas.openxmlformats.org/package/2006/relationships"><Relationship Id="rId3" Type="http://schemas.openxmlformats.org/officeDocument/2006/relationships/hyperlink" Target="https://commonslibrary.parliament.uk/what-is-the-government-doing-to-reduce-pressure-on-prison-capacity/"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3.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52.png"/><Relationship Id="rId7" Type="http://schemas.openxmlformats.org/officeDocument/2006/relationships/diagramColors" Target="../diagrams/colors8.xml"/><Relationship Id="rId2" Type="http://schemas.openxmlformats.org/officeDocument/2006/relationships/notesSlide" Target="../notesSlides/notesSlide48.xml"/><Relationship Id="rId1" Type="http://schemas.openxmlformats.org/officeDocument/2006/relationships/slideLayout" Target="../slideLayouts/slideLayout1.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xml"/><Relationship Id="rId1" Type="http://schemas.openxmlformats.org/officeDocument/2006/relationships/video" Target="https://www.youtube.com/embed/Fw_E2t2Wl-Q?feature=oembed" TargetMode="External"/><Relationship Id="rId4" Type="http://schemas.openxmlformats.org/officeDocument/2006/relationships/image" Target="../media/image53.jpeg"/></Relationships>
</file>

<file path=ppt/slides/_rels/slide50.xml.rels><?xml version="1.0" encoding="UTF-8" standalone="yes"?>
<Relationships xmlns="http://schemas.openxmlformats.org/package/2006/relationships"><Relationship Id="rId3" Type="http://schemas.openxmlformats.org/officeDocument/2006/relationships/hyperlink" Target="https://www.proquest.com/docview/1871878700" TargetMode="External"/><Relationship Id="rId7" Type="http://schemas.openxmlformats.org/officeDocument/2006/relationships/hyperlink" Target="https://www.crimeandjustice.org.uk/publications/reports"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hyperlink" Target="https://journals-sagepub-com.ezproxy.uwtsd.ac.uk/doi/full/10.1177/2066220317706438" TargetMode="External"/><Relationship Id="rId5" Type="http://schemas.openxmlformats.org/officeDocument/2006/relationships/hyperlink" Target="https://www.proquest.com/docview/2533675986/fulltextPDF/A10F58AEF0B6466DPQ/1?accountid=130472" TargetMode="External"/><Relationship Id="rId4" Type="http://schemas.openxmlformats.org/officeDocument/2006/relationships/hyperlink" Target="https://www.proquest.com/docview/1563035324?pq-origsite=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16A04C5B-2C80-E051-7CE6-C3FFAFAB07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81" r="24803" b="-2"/>
          <a:stretch/>
        </p:blipFill>
        <p:spPr bwMode="auto">
          <a:xfrm>
            <a:off x="475499" y="640080"/>
            <a:ext cx="4706750"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5292080" y="2420888"/>
            <a:ext cx="3638223" cy="2639835"/>
          </a:xfrm>
        </p:spPr>
        <p:txBody>
          <a:bodyPr vert="horz" lIns="91440" tIns="45720" rIns="91440" bIns="45720" rtlCol="0">
            <a:normAutofit/>
          </a:bodyPr>
          <a:lstStyle/>
          <a:p>
            <a:pPr algn="ctr"/>
            <a:r>
              <a:rPr lang="en-US" sz="3600" dirty="0">
                <a:solidFill>
                  <a:schemeClr val="accent1"/>
                </a:solidFill>
              </a:rPr>
              <a:t>Community and custodial sentences</a:t>
            </a:r>
          </a:p>
        </p:txBody>
      </p:sp>
      <p:sp>
        <p:nvSpPr>
          <p:cNvPr id="4" name="TextBox 3"/>
          <p:cNvSpPr txBox="1"/>
          <p:nvPr/>
        </p:nvSpPr>
        <p:spPr>
          <a:xfrm>
            <a:off x="6660232" y="5661248"/>
            <a:ext cx="3744416" cy="369332"/>
          </a:xfrm>
          <a:prstGeom prst="rect">
            <a:avLst/>
          </a:prstGeom>
          <a:noFill/>
        </p:spPr>
        <p:txBody>
          <a:bodyPr wrap="square" rtlCol="0">
            <a:spAutoFit/>
          </a:bodyPr>
          <a:lstStyle/>
          <a:p>
            <a:pPr>
              <a:spcAft>
                <a:spcPts val="600"/>
              </a:spcAft>
            </a:pPr>
            <a:r>
              <a:rPr lang="en-GB" dirty="0"/>
              <a:t>Laura Knight</a:t>
            </a:r>
          </a:p>
        </p:txBody>
      </p:sp>
    </p:spTree>
    <p:extLst>
      <p:ext uri="{BB962C8B-B14F-4D97-AF65-F5344CB8AC3E}">
        <p14:creationId xmlns:p14="http://schemas.microsoft.com/office/powerpoint/2010/main" val="34044374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Content Placeholder 2">
            <a:extLst>
              <a:ext uri="{FF2B5EF4-FFF2-40B4-BE49-F238E27FC236}">
                <a16:creationId xmlns:a16="http://schemas.microsoft.com/office/drawing/2014/main" id="{827273CB-02D0-4504-8347-F4998D76DD4F}"/>
              </a:ext>
            </a:extLst>
          </p:cNvPr>
          <p:cNvGraphicFramePr>
            <a:graphicFrameLocks noGrp="1"/>
          </p:cNvGraphicFramePr>
          <p:nvPr>
            <p:ph idx="1"/>
            <p:extLst>
              <p:ext uri="{D42A27DB-BD31-4B8C-83A1-F6EECF244321}">
                <p14:modId xmlns:p14="http://schemas.microsoft.com/office/powerpoint/2010/main" val="240183175"/>
              </p:ext>
            </p:extLst>
          </p:nvPr>
        </p:nvGraphicFramePr>
        <p:xfrm>
          <a:off x="2022872" y="260648"/>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111121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Sentencing options available to the Courts</a:t>
            </a:r>
          </a:p>
        </p:txBody>
      </p:sp>
      <p:sp>
        <p:nvSpPr>
          <p:cNvPr id="3" name="Content Placeholder 2"/>
          <p:cNvSpPr>
            <a:spLocks noGrp="1"/>
          </p:cNvSpPr>
          <p:nvPr>
            <p:ph idx="1"/>
          </p:nvPr>
        </p:nvSpPr>
        <p:spPr>
          <a:xfrm>
            <a:off x="457200" y="1775191"/>
            <a:ext cx="8075240" cy="2445897"/>
          </a:xfrm>
        </p:spPr>
        <p:txBody>
          <a:bodyPr>
            <a:normAutofit/>
          </a:bodyPr>
          <a:lstStyle/>
          <a:p>
            <a:pPr marL="118872" indent="0" algn="ctr">
              <a:buNone/>
            </a:pPr>
            <a:r>
              <a:rPr lang="en-GB" sz="4400" dirty="0"/>
              <a:t>What are the main sentencing options available to the Courts in England and Wales?</a:t>
            </a:r>
          </a:p>
        </p:txBody>
      </p:sp>
      <p:sp>
        <p:nvSpPr>
          <p:cNvPr id="4" name="TextBox 3"/>
          <p:cNvSpPr txBox="1"/>
          <p:nvPr/>
        </p:nvSpPr>
        <p:spPr>
          <a:xfrm>
            <a:off x="58356" y="4180344"/>
            <a:ext cx="4536504" cy="2677656"/>
          </a:xfrm>
          <a:prstGeom prst="rect">
            <a:avLst/>
          </a:prstGeom>
          <a:noFill/>
        </p:spPr>
        <p:txBody>
          <a:bodyPr wrap="square" rtlCol="0">
            <a:spAutoFit/>
          </a:bodyPr>
          <a:lstStyle/>
          <a:p>
            <a:pPr marL="285750" indent="-285750" algn="ctr">
              <a:buFont typeface="Arial" panose="020B0604020202020204" pitchFamily="34" charset="0"/>
              <a:buChar char="•"/>
            </a:pPr>
            <a:r>
              <a:rPr lang="en-GB" sz="2800" dirty="0">
                <a:solidFill>
                  <a:srgbClr val="FF0000"/>
                </a:solidFill>
              </a:rPr>
              <a:t>CUSTODIAL SENTENCES</a:t>
            </a:r>
          </a:p>
          <a:p>
            <a:pPr marL="285750" indent="-285750" algn="ctr">
              <a:buFont typeface="Arial" panose="020B0604020202020204" pitchFamily="34" charset="0"/>
              <a:buChar char="•"/>
            </a:pPr>
            <a:r>
              <a:rPr lang="en-GB" sz="2800" dirty="0">
                <a:solidFill>
                  <a:srgbClr val="FF0000"/>
                </a:solidFill>
              </a:rPr>
              <a:t>COMMUNITY SENTENCES</a:t>
            </a:r>
          </a:p>
          <a:p>
            <a:pPr marL="285750" indent="-285750" algn="ctr">
              <a:buFont typeface="Arial" panose="020B0604020202020204" pitchFamily="34" charset="0"/>
              <a:buChar char="•"/>
            </a:pPr>
            <a:r>
              <a:rPr lang="en-GB" sz="2800" dirty="0">
                <a:solidFill>
                  <a:srgbClr val="FF0000"/>
                </a:solidFill>
              </a:rPr>
              <a:t>FINES AND OTHER MEASURES</a:t>
            </a:r>
          </a:p>
        </p:txBody>
      </p:sp>
      <p:sp>
        <p:nvSpPr>
          <p:cNvPr id="5" name="TextBox 4">
            <a:extLst>
              <a:ext uri="{FF2B5EF4-FFF2-40B4-BE49-F238E27FC236}">
                <a16:creationId xmlns:a16="http://schemas.microsoft.com/office/drawing/2014/main" id="{8DF5A249-7880-71F8-06A3-3C851A376A66}"/>
              </a:ext>
            </a:extLst>
          </p:cNvPr>
          <p:cNvSpPr txBox="1"/>
          <p:nvPr/>
        </p:nvSpPr>
        <p:spPr>
          <a:xfrm>
            <a:off x="5508104" y="4221088"/>
            <a:ext cx="3240360" cy="1569660"/>
          </a:xfrm>
          <a:prstGeom prst="rect">
            <a:avLst/>
          </a:prstGeom>
          <a:noFill/>
        </p:spPr>
        <p:txBody>
          <a:bodyPr wrap="square" rtlCol="0">
            <a:spAutoFit/>
          </a:bodyPr>
          <a:lstStyle/>
          <a:p>
            <a:pPr algn="ctr"/>
            <a:r>
              <a:rPr lang="en-GB" sz="2400" dirty="0"/>
              <a:t>TASK: </a:t>
            </a:r>
          </a:p>
          <a:p>
            <a:pPr algn="ctr"/>
            <a:r>
              <a:rPr lang="en-GB" sz="2400" dirty="0"/>
              <a:t>What is a ‘RAR’ in terms of community sentences?</a:t>
            </a:r>
          </a:p>
        </p:txBody>
      </p:sp>
    </p:spTree>
    <p:custDataLst>
      <p:tags r:id="rId1"/>
    </p:custDataLst>
    <p:extLst>
      <p:ext uri="{BB962C8B-B14F-4D97-AF65-F5344CB8AC3E}">
        <p14:creationId xmlns:p14="http://schemas.microsoft.com/office/powerpoint/2010/main" val="42410864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6A4C7-140E-B0A2-0E67-D39C45DB5069}"/>
              </a:ext>
            </a:extLst>
          </p:cNvPr>
          <p:cNvSpPr>
            <a:spLocks noGrp="1"/>
          </p:cNvSpPr>
          <p:nvPr>
            <p:ph type="title"/>
          </p:nvPr>
        </p:nvSpPr>
        <p:spPr/>
        <p:txBody>
          <a:bodyPr/>
          <a:lstStyle/>
          <a:p>
            <a:r>
              <a:rPr lang="en-GB" dirty="0"/>
              <a:t>Types of community sentences</a:t>
            </a:r>
          </a:p>
        </p:txBody>
      </p:sp>
      <p:sp>
        <p:nvSpPr>
          <p:cNvPr id="4" name="TextBox 3">
            <a:extLst>
              <a:ext uri="{FF2B5EF4-FFF2-40B4-BE49-F238E27FC236}">
                <a16:creationId xmlns:a16="http://schemas.microsoft.com/office/drawing/2014/main" id="{491B8662-5D2B-5856-DCEE-842940FB4473}"/>
              </a:ext>
            </a:extLst>
          </p:cNvPr>
          <p:cNvSpPr txBox="1"/>
          <p:nvPr/>
        </p:nvSpPr>
        <p:spPr>
          <a:xfrm>
            <a:off x="822960" y="1737361"/>
            <a:ext cx="8069521" cy="4524315"/>
          </a:xfrm>
          <a:prstGeom prst="rect">
            <a:avLst/>
          </a:prstGeom>
          <a:noFill/>
        </p:spPr>
        <p:txBody>
          <a:bodyPr wrap="square" rtlCol="0">
            <a:spAutoFit/>
          </a:bodyPr>
          <a:lstStyle/>
          <a:p>
            <a:pPr algn="l">
              <a:buFont typeface="Arial" panose="020B0604020202020204" pitchFamily="34" charset="0"/>
              <a:buChar char="•"/>
            </a:pPr>
            <a:r>
              <a:rPr lang="en-GB" b="0" i="0" dirty="0">
                <a:solidFill>
                  <a:srgbClr val="565656"/>
                </a:solidFill>
                <a:effectLst/>
                <a:latin typeface="Open Sans" panose="020B0606030504020204" pitchFamily="34" charset="0"/>
              </a:rPr>
              <a:t>Doing up to 300 hours of unpaid work</a:t>
            </a:r>
          </a:p>
          <a:p>
            <a:pPr algn="l">
              <a:buFont typeface="Arial" panose="020B0604020202020204" pitchFamily="34" charset="0"/>
              <a:buChar char="•"/>
            </a:pPr>
            <a:r>
              <a:rPr lang="en-GB" b="0" i="0" dirty="0">
                <a:solidFill>
                  <a:srgbClr val="565656"/>
                </a:solidFill>
                <a:effectLst/>
                <a:latin typeface="Open Sans" panose="020B0606030504020204" pitchFamily="34" charset="0"/>
              </a:rPr>
              <a:t>Undertaking a rehabilitation activity requirement</a:t>
            </a:r>
          </a:p>
          <a:p>
            <a:pPr algn="l">
              <a:buFont typeface="Arial" panose="020B0604020202020204" pitchFamily="34" charset="0"/>
              <a:buChar char="•"/>
            </a:pPr>
            <a:r>
              <a:rPr lang="en-GB" b="0" i="0" dirty="0">
                <a:solidFill>
                  <a:srgbClr val="565656"/>
                </a:solidFill>
                <a:effectLst/>
                <a:latin typeface="Open Sans" panose="020B0606030504020204" pitchFamily="34" charset="0"/>
              </a:rPr>
              <a:t>Taking part in a programme to help change offending behaviour</a:t>
            </a:r>
          </a:p>
          <a:p>
            <a:pPr algn="l">
              <a:buFont typeface="Arial" panose="020B0604020202020204" pitchFamily="34" charset="0"/>
              <a:buChar char="•"/>
            </a:pPr>
            <a:r>
              <a:rPr lang="en-GB" b="0" i="0" dirty="0">
                <a:solidFill>
                  <a:srgbClr val="565656"/>
                </a:solidFill>
                <a:effectLst/>
                <a:latin typeface="Open Sans" panose="020B0606030504020204" pitchFamily="34" charset="0"/>
              </a:rPr>
              <a:t>Being forbidden to take part in particular activities</a:t>
            </a:r>
          </a:p>
          <a:p>
            <a:pPr algn="l">
              <a:buFont typeface="Arial" panose="020B0604020202020204" pitchFamily="34" charset="0"/>
              <a:buChar char="•"/>
            </a:pPr>
            <a:r>
              <a:rPr lang="en-GB" b="0" i="0" dirty="0">
                <a:solidFill>
                  <a:srgbClr val="565656"/>
                </a:solidFill>
                <a:effectLst/>
                <a:latin typeface="Open Sans" panose="020B0606030504020204" pitchFamily="34" charset="0"/>
              </a:rPr>
              <a:t>Sticking to a curfew that means being in a particular place at certain times</a:t>
            </a:r>
          </a:p>
          <a:p>
            <a:pPr algn="l">
              <a:buFont typeface="Arial" panose="020B0604020202020204" pitchFamily="34" charset="0"/>
              <a:buChar char="•"/>
            </a:pPr>
            <a:r>
              <a:rPr lang="en-GB" b="0" i="0" dirty="0">
                <a:solidFill>
                  <a:srgbClr val="565656"/>
                </a:solidFill>
                <a:effectLst/>
                <a:latin typeface="Open Sans" panose="020B0606030504020204" pitchFamily="34" charset="0"/>
              </a:rPr>
              <a:t>Meeting an exclusion requirement, which means not being allowed to go to particular places</a:t>
            </a:r>
          </a:p>
          <a:p>
            <a:pPr algn="l">
              <a:buFont typeface="Arial" panose="020B0604020202020204" pitchFamily="34" charset="0"/>
              <a:buChar char="•"/>
            </a:pPr>
            <a:r>
              <a:rPr lang="en-GB" b="0" i="0" dirty="0">
                <a:solidFill>
                  <a:srgbClr val="565656"/>
                </a:solidFill>
                <a:effectLst/>
                <a:latin typeface="Open Sans" panose="020B0606030504020204" pitchFamily="34" charset="0"/>
              </a:rPr>
              <a:t>Being obliged to live at a particular address</a:t>
            </a:r>
          </a:p>
          <a:p>
            <a:pPr algn="l">
              <a:buFont typeface="Arial" panose="020B0604020202020204" pitchFamily="34" charset="0"/>
              <a:buChar char="•"/>
            </a:pPr>
            <a:r>
              <a:rPr lang="en-GB" b="0" i="0" dirty="0">
                <a:solidFill>
                  <a:srgbClr val="565656"/>
                </a:solidFill>
                <a:effectLst/>
                <a:latin typeface="Open Sans" panose="020B0606030504020204" pitchFamily="34" charset="0"/>
              </a:rPr>
              <a:t>Being prohibited from travelling overseas</a:t>
            </a:r>
          </a:p>
          <a:p>
            <a:pPr algn="l">
              <a:buFont typeface="Arial" panose="020B0604020202020204" pitchFamily="34" charset="0"/>
              <a:buChar char="•"/>
            </a:pPr>
            <a:r>
              <a:rPr lang="en-GB" b="0" i="0" dirty="0">
                <a:solidFill>
                  <a:srgbClr val="565656"/>
                </a:solidFill>
                <a:effectLst/>
                <a:latin typeface="Open Sans" panose="020B0606030504020204" pitchFamily="34" charset="0"/>
              </a:rPr>
              <a:t>With the offender’s consent, undergoing:</a:t>
            </a:r>
          </a:p>
          <a:p>
            <a:pPr marL="742950" lvl="1" indent="-285750" algn="l">
              <a:buFont typeface="Arial" panose="020B0604020202020204" pitchFamily="34" charset="0"/>
              <a:buChar char="•"/>
            </a:pPr>
            <a:r>
              <a:rPr lang="en-GB" b="0" i="0" dirty="0">
                <a:solidFill>
                  <a:srgbClr val="565656"/>
                </a:solidFill>
                <a:effectLst/>
                <a:latin typeface="Open Sans" panose="020B0606030504020204" pitchFamily="34" charset="0"/>
              </a:rPr>
              <a:t>mental health treatment</a:t>
            </a:r>
          </a:p>
          <a:p>
            <a:pPr marL="742950" lvl="1" indent="-285750" algn="l">
              <a:buFont typeface="Arial" panose="020B0604020202020204" pitchFamily="34" charset="0"/>
              <a:buChar char="•"/>
            </a:pPr>
            <a:r>
              <a:rPr lang="en-GB" b="0" i="0" dirty="0">
                <a:solidFill>
                  <a:srgbClr val="565656"/>
                </a:solidFill>
                <a:effectLst/>
                <a:latin typeface="Open Sans" panose="020B0606030504020204" pitchFamily="34" charset="0"/>
              </a:rPr>
              <a:t>drug rehabilitation</a:t>
            </a:r>
          </a:p>
          <a:p>
            <a:pPr marL="742950" lvl="1" indent="-285750" algn="l">
              <a:buFont typeface="Arial" panose="020B0604020202020204" pitchFamily="34" charset="0"/>
              <a:buChar char="•"/>
            </a:pPr>
            <a:r>
              <a:rPr lang="en-GB" b="0" i="0" dirty="0">
                <a:solidFill>
                  <a:srgbClr val="565656"/>
                </a:solidFill>
                <a:effectLst/>
                <a:latin typeface="Open Sans" panose="020B0606030504020204" pitchFamily="34" charset="0"/>
              </a:rPr>
              <a:t>alcohol treatment</a:t>
            </a:r>
          </a:p>
          <a:p>
            <a:pPr marL="742950" lvl="1" indent="-285750" algn="l">
              <a:buFont typeface="Arial" panose="020B0604020202020204" pitchFamily="34" charset="0"/>
              <a:buChar char="•"/>
            </a:pPr>
            <a:r>
              <a:rPr lang="en-GB" b="0" i="0" dirty="0">
                <a:solidFill>
                  <a:srgbClr val="565656"/>
                </a:solidFill>
                <a:effectLst/>
                <a:latin typeface="Open Sans" panose="020B0606030504020204" pitchFamily="34" charset="0"/>
              </a:rPr>
              <a:t>alcohol abstinence and monitoring requirement</a:t>
            </a:r>
          </a:p>
          <a:p>
            <a:endParaRPr lang="en-GB" dirty="0"/>
          </a:p>
        </p:txBody>
      </p:sp>
      <p:sp>
        <p:nvSpPr>
          <p:cNvPr id="7" name="TextBox 6">
            <a:extLst>
              <a:ext uri="{FF2B5EF4-FFF2-40B4-BE49-F238E27FC236}">
                <a16:creationId xmlns:a16="http://schemas.microsoft.com/office/drawing/2014/main" id="{000B147C-F628-C044-314D-047158B6F54E}"/>
              </a:ext>
            </a:extLst>
          </p:cNvPr>
          <p:cNvSpPr txBox="1"/>
          <p:nvPr/>
        </p:nvSpPr>
        <p:spPr>
          <a:xfrm>
            <a:off x="6804248" y="6261676"/>
            <a:ext cx="2160240" cy="646331"/>
          </a:xfrm>
          <a:prstGeom prst="rect">
            <a:avLst/>
          </a:prstGeom>
          <a:noFill/>
        </p:spPr>
        <p:txBody>
          <a:bodyPr wrap="square" rtlCol="0">
            <a:spAutoFit/>
          </a:bodyPr>
          <a:lstStyle/>
          <a:p>
            <a:r>
              <a:rPr lang="en-GB" dirty="0"/>
              <a:t>Sentencing Council (2023)</a:t>
            </a:r>
          </a:p>
        </p:txBody>
      </p:sp>
    </p:spTree>
    <p:extLst>
      <p:ext uri="{BB962C8B-B14F-4D97-AF65-F5344CB8AC3E}">
        <p14:creationId xmlns:p14="http://schemas.microsoft.com/office/powerpoint/2010/main" val="24033440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
                                            <p:txEl>
                                              <p:pRg st="10" end="10"/>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
                                            <p:txEl>
                                              <p:pRg st="11" end="11"/>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1B0E5E2A-A620-65B9-31B3-AFF8F0DE2667}"/>
              </a:ext>
            </a:extLst>
          </p:cNvPr>
          <p:cNvPicPr>
            <a:picLocks noGrp="1" noChangeAspect="1"/>
          </p:cNvPicPr>
          <p:nvPr>
            <p:ph idx="1"/>
          </p:nvPr>
        </p:nvPicPr>
        <p:blipFill rotWithShape="1">
          <a:blip r:embed="rId3"/>
          <a:srcRect t="4441"/>
          <a:stretch/>
        </p:blipFill>
        <p:spPr>
          <a:xfrm>
            <a:off x="-24" y="10"/>
            <a:ext cx="9144023" cy="4915066"/>
          </a:xfrm>
          <a:prstGeom prst="rect">
            <a:avLst/>
          </a:prstGeom>
        </p:spPr>
      </p:pic>
      <p:sp>
        <p:nvSpPr>
          <p:cNvPr id="15" name="Rectangle 14">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rgbClr val="6B405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D273EE-8AEE-73EF-4BFE-DC752F43E0E7}"/>
              </a:ext>
            </a:extLst>
          </p:cNvPr>
          <p:cNvSpPr>
            <a:spLocks noGrp="1"/>
          </p:cNvSpPr>
          <p:nvPr>
            <p:ph type="title"/>
          </p:nvPr>
        </p:nvSpPr>
        <p:spPr>
          <a:xfrm>
            <a:off x="798897" y="5120640"/>
            <a:ext cx="7543800" cy="822960"/>
          </a:xfrm>
        </p:spPr>
        <p:txBody>
          <a:bodyPr vert="horz" lIns="91440" tIns="45720" rIns="91440" bIns="45720" rtlCol="0" anchor="b">
            <a:normAutofit/>
          </a:bodyPr>
          <a:lstStyle/>
          <a:p>
            <a:r>
              <a:rPr lang="en-US" sz="4200" dirty="0">
                <a:solidFill>
                  <a:srgbClr val="FFFFFF"/>
                </a:solidFill>
              </a:rPr>
              <a:t>Community Payback</a:t>
            </a:r>
          </a:p>
        </p:txBody>
      </p:sp>
      <p:sp>
        <p:nvSpPr>
          <p:cNvPr id="17" name="Rectangle 16">
            <a:extLst>
              <a:ext uri="{FF2B5EF4-FFF2-40B4-BE49-F238E27FC236}">
                <a16:creationId xmlns:a16="http://schemas.microsoft.com/office/drawing/2014/main" id="{84831CE8-CE7C-49DF-BA32-7884E868A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4906176"/>
            <a:ext cx="9141714" cy="64008"/>
          </a:xfrm>
          <a:prstGeom prst="rect">
            <a:avLst/>
          </a:prstGeom>
          <a:solidFill>
            <a:srgbClr val="E9A02A"/>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16E941FD-033B-90AC-F5C4-A8131630F9E0}"/>
              </a:ext>
            </a:extLst>
          </p:cNvPr>
          <p:cNvSpPr txBox="1"/>
          <p:nvPr/>
        </p:nvSpPr>
        <p:spPr>
          <a:xfrm>
            <a:off x="5004048" y="764704"/>
            <a:ext cx="3744416" cy="3046988"/>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2400" dirty="0"/>
              <a:t>Unpaid work</a:t>
            </a:r>
          </a:p>
          <a:p>
            <a:pPr marL="285750" indent="-285750">
              <a:buFont typeface="Arial" panose="020B0604020202020204" pitchFamily="34" charset="0"/>
              <a:buChar char="•"/>
            </a:pPr>
            <a:r>
              <a:rPr lang="en-GB" sz="2400" dirty="0"/>
              <a:t>e.g. removing graffiti, clearing wasteland</a:t>
            </a:r>
          </a:p>
          <a:p>
            <a:pPr marL="285750" indent="-285750">
              <a:buFont typeface="Arial" panose="020B0604020202020204" pitchFamily="34" charset="0"/>
              <a:buChar char="•"/>
            </a:pPr>
            <a:r>
              <a:rPr lang="en-GB" sz="2400" dirty="0"/>
              <a:t>Expect to complete anything from 40 to 300 hours</a:t>
            </a:r>
          </a:p>
          <a:p>
            <a:pPr marL="285750" indent="-285750">
              <a:buFont typeface="Arial" panose="020B0604020202020204" pitchFamily="34" charset="0"/>
              <a:buChar char="•"/>
            </a:pPr>
            <a:r>
              <a:rPr lang="en-GB" sz="2400" dirty="0"/>
              <a:t>Have to work 3 to 4 days each week if unemployed</a:t>
            </a:r>
          </a:p>
        </p:txBody>
      </p:sp>
    </p:spTree>
    <p:extLst>
      <p:ext uri="{BB962C8B-B14F-4D97-AF65-F5344CB8AC3E}">
        <p14:creationId xmlns:p14="http://schemas.microsoft.com/office/powerpoint/2010/main" val="215157207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4B5B-FDB4-C6AC-74B6-77957F567B14}"/>
              </a:ext>
            </a:extLst>
          </p:cNvPr>
          <p:cNvSpPr>
            <a:spLocks noGrp="1"/>
          </p:cNvSpPr>
          <p:nvPr>
            <p:ph type="title"/>
          </p:nvPr>
        </p:nvSpPr>
        <p:spPr/>
        <p:txBody>
          <a:bodyPr/>
          <a:lstStyle/>
          <a:p>
            <a:r>
              <a:rPr lang="en-GB" dirty="0"/>
              <a:t>Decline in community sentences</a:t>
            </a:r>
          </a:p>
        </p:txBody>
      </p:sp>
      <p:pic>
        <p:nvPicPr>
          <p:cNvPr id="5" name="Content Placeholder 4">
            <a:extLst>
              <a:ext uri="{FF2B5EF4-FFF2-40B4-BE49-F238E27FC236}">
                <a16:creationId xmlns:a16="http://schemas.microsoft.com/office/drawing/2014/main" id="{96A8700E-CD3D-EA9A-F9F0-1D9BA5B857E0}"/>
              </a:ext>
            </a:extLst>
          </p:cNvPr>
          <p:cNvPicPr>
            <a:picLocks noGrp="1" noChangeAspect="1"/>
          </p:cNvPicPr>
          <p:nvPr>
            <p:ph idx="1"/>
          </p:nvPr>
        </p:nvPicPr>
        <p:blipFill>
          <a:blip r:embed="rId3"/>
          <a:stretch>
            <a:fillRect/>
          </a:stretch>
        </p:blipFill>
        <p:spPr>
          <a:xfrm>
            <a:off x="411290" y="2101371"/>
            <a:ext cx="7954835" cy="3703893"/>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79CB2412-C706-38AF-C4F7-DB0DC7AE943B}"/>
              </a:ext>
            </a:extLst>
          </p:cNvPr>
          <p:cNvSpPr txBox="1"/>
          <p:nvPr/>
        </p:nvSpPr>
        <p:spPr>
          <a:xfrm>
            <a:off x="6609468" y="4021518"/>
            <a:ext cx="1800200" cy="1138773"/>
          </a:xfrm>
          <a:prstGeom prst="rect">
            <a:avLst/>
          </a:prstGeom>
          <a:noFill/>
        </p:spPr>
        <p:txBody>
          <a:bodyPr wrap="square" rtlCol="0">
            <a:spAutoFit/>
          </a:bodyPr>
          <a:lstStyle/>
          <a:p>
            <a:r>
              <a:rPr lang="en-GB" sz="3200" dirty="0"/>
              <a:t>WHY?</a:t>
            </a:r>
          </a:p>
          <a:p>
            <a:endParaRPr lang="en-GB" dirty="0"/>
          </a:p>
          <a:p>
            <a:endParaRPr lang="en-GB" dirty="0"/>
          </a:p>
        </p:txBody>
      </p:sp>
      <p:pic>
        <p:nvPicPr>
          <p:cNvPr id="1026" name="Picture 2" descr="Premium Vector | Thinking face emoji outline icon linear style sign for  mobile concept and web design emoji pondering face simple line vector icon  symbol logo illustration pixel perfect vector graphics">
            <a:extLst>
              <a:ext uri="{FF2B5EF4-FFF2-40B4-BE49-F238E27FC236}">
                <a16:creationId xmlns:a16="http://schemas.microsoft.com/office/drawing/2014/main" id="{BC4F4583-AD64-1423-7835-72ADEA3000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9834" y="3501008"/>
            <a:ext cx="1448057" cy="1448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6216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the number of community sentences falling?</a:t>
            </a:r>
          </a:p>
        </p:txBody>
      </p:sp>
      <p:sp>
        <p:nvSpPr>
          <p:cNvPr id="3" name="Content Placeholder 2"/>
          <p:cNvSpPr>
            <a:spLocks noGrp="1"/>
          </p:cNvSpPr>
          <p:nvPr>
            <p:ph idx="1"/>
          </p:nvPr>
        </p:nvSpPr>
        <p:spPr>
          <a:xfrm>
            <a:off x="822959" y="2276872"/>
            <a:ext cx="7543801" cy="4023360"/>
          </a:xfrm>
        </p:spPr>
        <p:txBody>
          <a:bodyPr>
            <a:normAutofit fontScale="92500"/>
          </a:bodyPr>
          <a:lstStyle/>
          <a:p>
            <a:r>
              <a:rPr lang="en-GB" sz="2400" dirty="0"/>
              <a:t>- Community sentences are usually reserved for the less serious offences</a:t>
            </a:r>
          </a:p>
          <a:p>
            <a:r>
              <a:rPr lang="en-GB" sz="2400" dirty="0"/>
              <a:t>- Between 2007-2017 26% fall in thefts recorded by the police</a:t>
            </a:r>
          </a:p>
          <a:p>
            <a:pPr marL="1471400" lvl="8" indent="0">
              <a:buNone/>
            </a:pPr>
            <a:r>
              <a:rPr lang="en-GB" sz="1600" dirty="0"/>
              <a:t>	              </a:t>
            </a:r>
            <a:r>
              <a:rPr lang="en-GB" sz="2400" dirty="0"/>
              <a:t>32% fall in drug offences</a:t>
            </a:r>
          </a:p>
          <a:p>
            <a:pPr marL="1471400" lvl="8" indent="0">
              <a:buNone/>
            </a:pPr>
            <a:endParaRPr lang="en-GB" sz="2400" dirty="0"/>
          </a:p>
          <a:p>
            <a:pPr marL="1471400" lvl="8" indent="0">
              <a:buNone/>
            </a:pPr>
            <a:r>
              <a:rPr lang="en-GB" sz="2400" dirty="0"/>
              <a:t>“Judges just don’t have that same intuitive understanding of community sentencing”</a:t>
            </a:r>
          </a:p>
          <a:p>
            <a:pPr marL="1471400" lvl="8" indent="0">
              <a:buNone/>
            </a:pPr>
            <a:endParaRPr lang="en-GB" sz="2400" dirty="0"/>
          </a:p>
          <a:p>
            <a:pPr marL="1471400" lvl="8" indent="0">
              <a:buNone/>
            </a:pPr>
            <a:r>
              <a:rPr lang="en-GB" sz="2400" dirty="0"/>
              <a:t>37% Magistrates weren’t confident that community terms were an effective alternative to custody</a:t>
            </a:r>
          </a:p>
          <a:p>
            <a:pPr marL="1471400" lvl="8" indent="0">
              <a:buNone/>
            </a:pPr>
            <a:endParaRPr lang="en-GB" sz="2000" dirty="0"/>
          </a:p>
        </p:txBody>
      </p:sp>
      <p:pic>
        <p:nvPicPr>
          <p:cNvPr id="4" name="Picture 3"/>
          <p:cNvPicPr>
            <a:picLocks noChangeAspect="1"/>
          </p:cNvPicPr>
          <p:nvPr/>
        </p:nvPicPr>
        <p:blipFill>
          <a:blip r:embed="rId3"/>
          <a:stretch>
            <a:fillRect/>
          </a:stretch>
        </p:blipFill>
        <p:spPr>
          <a:xfrm>
            <a:off x="251520" y="4077072"/>
            <a:ext cx="1800200" cy="1396416"/>
          </a:xfrm>
          <a:prstGeom prst="rect">
            <a:avLst/>
          </a:prstGeom>
        </p:spPr>
      </p:pic>
    </p:spTree>
    <p:extLst>
      <p:ext uri="{BB962C8B-B14F-4D97-AF65-F5344CB8AC3E}">
        <p14:creationId xmlns:p14="http://schemas.microsoft.com/office/powerpoint/2010/main" val="223783737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ISSUES surrounding non-custodial sentences</a:t>
            </a:r>
          </a:p>
        </p:txBody>
      </p:sp>
      <p:sp>
        <p:nvSpPr>
          <p:cNvPr id="3" name="Content Placeholder 2"/>
          <p:cNvSpPr>
            <a:spLocks noGrp="1"/>
          </p:cNvSpPr>
          <p:nvPr>
            <p:ph idx="1"/>
          </p:nvPr>
        </p:nvSpPr>
        <p:spPr>
          <a:xfrm>
            <a:off x="-118864" y="1778266"/>
            <a:ext cx="4690864" cy="645697"/>
          </a:xfrm>
        </p:spPr>
        <p:txBody>
          <a:bodyPr>
            <a:normAutofit lnSpcReduction="10000"/>
          </a:bodyPr>
          <a:lstStyle/>
          <a:p>
            <a:pPr marL="118872" indent="0" algn="ctr">
              <a:buNone/>
            </a:pPr>
            <a:r>
              <a:rPr lang="en-GB" sz="4000" dirty="0">
                <a:solidFill>
                  <a:srgbClr val="FF0000"/>
                </a:solidFill>
              </a:rPr>
              <a:t>EFFECTIVENESS</a:t>
            </a:r>
          </a:p>
          <a:p>
            <a:pPr marL="118872" indent="0">
              <a:buNone/>
            </a:pPr>
            <a:endParaRPr lang="en-GB" sz="4400" dirty="0">
              <a:solidFill>
                <a:schemeClr val="accent3"/>
              </a:solidFill>
            </a:endParaRPr>
          </a:p>
        </p:txBody>
      </p:sp>
      <p:sp>
        <p:nvSpPr>
          <p:cNvPr id="4" name="TextBox 3"/>
          <p:cNvSpPr txBox="1"/>
          <p:nvPr/>
        </p:nvSpPr>
        <p:spPr>
          <a:xfrm>
            <a:off x="1515007" y="3301250"/>
            <a:ext cx="4320480" cy="646331"/>
          </a:xfrm>
          <a:prstGeom prst="rect">
            <a:avLst/>
          </a:prstGeom>
          <a:noFill/>
        </p:spPr>
        <p:txBody>
          <a:bodyPr wrap="square" rtlCol="0">
            <a:spAutoFit/>
          </a:bodyPr>
          <a:lstStyle/>
          <a:p>
            <a:r>
              <a:rPr lang="en-GB" sz="3600" dirty="0">
                <a:solidFill>
                  <a:srgbClr val="00B0F0"/>
                </a:solidFill>
              </a:rPr>
              <a:t>COST</a:t>
            </a:r>
          </a:p>
        </p:txBody>
      </p:sp>
      <p:sp>
        <p:nvSpPr>
          <p:cNvPr id="5" name="TextBox 4"/>
          <p:cNvSpPr txBox="1"/>
          <p:nvPr/>
        </p:nvSpPr>
        <p:spPr>
          <a:xfrm>
            <a:off x="5580112" y="2286477"/>
            <a:ext cx="3106688" cy="1384995"/>
          </a:xfrm>
          <a:prstGeom prst="rect">
            <a:avLst/>
          </a:prstGeom>
          <a:noFill/>
        </p:spPr>
        <p:txBody>
          <a:bodyPr wrap="square" rtlCol="0">
            <a:spAutoFit/>
          </a:bodyPr>
          <a:lstStyle/>
          <a:p>
            <a:r>
              <a:rPr lang="en-GB" sz="2800" dirty="0">
                <a:solidFill>
                  <a:srgbClr val="FFC000"/>
                </a:solidFill>
              </a:rPr>
              <a:t>AVAILABILITY OF REQUIREMENTS</a:t>
            </a:r>
          </a:p>
        </p:txBody>
      </p:sp>
      <p:sp>
        <p:nvSpPr>
          <p:cNvPr id="6" name="TextBox 5"/>
          <p:cNvSpPr txBox="1"/>
          <p:nvPr/>
        </p:nvSpPr>
        <p:spPr>
          <a:xfrm>
            <a:off x="899593" y="4594161"/>
            <a:ext cx="3312368" cy="1384995"/>
          </a:xfrm>
          <a:prstGeom prst="rect">
            <a:avLst/>
          </a:prstGeom>
          <a:noFill/>
        </p:spPr>
        <p:txBody>
          <a:bodyPr wrap="square" rtlCol="0">
            <a:spAutoFit/>
          </a:bodyPr>
          <a:lstStyle/>
          <a:p>
            <a:r>
              <a:rPr lang="en-GB" sz="2800" dirty="0">
                <a:solidFill>
                  <a:srgbClr val="7030A0"/>
                </a:solidFill>
              </a:rPr>
              <a:t>COMPLETION OF COMMUNITY ORDERS</a:t>
            </a:r>
          </a:p>
        </p:txBody>
      </p:sp>
      <p:sp>
        <p:nvSpPr>
          <p:cNvPr id="7" name="TextBox 6"/>
          <p:cNvSpPr txBox="1"/>
          <p:nvPr/>
        </p:nvSpPr>
        <p:spPr>
          <a:xfrm>
            <a:off x="5292080" y="4669132"/>
            <a:ext cx="3240360" cy="1077218"/>
          </a:xfrm>
          <a:prstGeom prst="rect">
            <a:avLst/>
          </a:prstGeom>
          <a:noFill/>
        </p:spPr>
        <p:txBody>
          <a:bodyPr wrap="square" rtlCol="0">
            <a:spAutoFit/>
          </a:bodyPr>
          <a:lstStyle/>
          <a:p>
            <a:r>
              <a:rPr lang="en-GB" sz="3200" dirty="0">
                <a:solidFill>
                  <a:srgbClr val="00B050"/>
                </a:solidFill>
              </a:rPr>
              <a:t>PUBLIC PERCEPTION</a:t>
            </a:r>
          </a:p>
        </p:txBody>
      </p:sp>
    </p:spTree>
    <p:custDataLst>
      <p:tags r:id="rId1"/>
    </p:custDataLst>
    <p:extLst>
      <p:ext uri="{BB962C8B-B14F-4D97-AF65-F5344CB8AC3E}">
        <p14:creationId xmlns:p14="http://schemas.microsoft.com/office/powerpoint/2010/main" val="23263860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barn(inVertical)">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07D05D54-9E2C-558A-2F7D-77E2ED25E1EB}"/>
              </a:ext>
            </a:extLst>
          </p:cNvPr>
          <p:cNvPicPr>
            <a:picLocks noGrp="1" noChangeAspect="1"/>
          </p:cNvPicPr>
          <p:nvPr>
            <p:ph idx="1"/>
          </p:nvPr>
        </p:nvPicPr>
        <p:blipFill>
          <a:blip r:embed="rId4"/>
          <a:stretch>
            <a:fillRect/>
          </a:stretch>
        </p:blipFill>
        <p:spPr>
          <a:xfrm>
            <a:off x="323528" y="1916833"/>
            <a:ext cx="4977375" cy="3456384"/>
          </a:xfrm>
        </p:spPr>
      </p:pic>
      <p:sp>
        <p:nvSpPr>
          <p:cNvPr id="6" name="TextBox 5">
            <a:extLst>
              <a:ext uri="{FF2B5EF4-FFF2-40B4-BE49-F238E27FC236}">
                <a16:creationId xmlns:a16="http://schemas.microsoft.com/office/drawing/2014/main" id="{A4FD9128-D400-D7C7-BF7C-47558424CBA4}"/>
              </a:ext>
            </a:extLst>
          </p:cNvPr>
          <p:cNvSpPr txBox="1"/>
          <p:nvPr/>
        </p:nvSpPr>
        <p:spPr>
          <a:xfrm>
            <a:off x="539552" y="141068"/>
            <a:ext cx="7992888" cy="1569660"/>
          </a:xfrm>
          <a:prstGeom prst="rect">
            <a:avLst/>
          </a:prstGeom>
          <a:noFill/>
        </p:spPr>
        <p:txBody>
          <a:bodyPr wrap="square" rtlCol="0">
            <a:spAutoFit/>
          </a:bodyPr>
          <a:lstStyle/>
          <a:p>
            <a:pPr algn="ctr"/>
            <a:r>
              <a:rPr lang="en-GB" dirty="0"/>
              <a:t>2023: </a:t>
            </a:r>
            <a:r>
              <a:rPr lang="en-GB" sz="3200" b="0" i="0" dirty="0">
                <a:effectLst/>
                <a:latin typeface="National"/>
              </a:rPr>
              <a:t>The Justice and Home Affairs Committee is conducting an inquiry on community sentences</a:t>
            </a:r>
            <a:r>
              <a:rPr lang="en-GB" sz="3200" dirty="0"/>
              <a:t> </a:t>
            </a:r>
            <a:endParaRPr lang="en-GB" dirty="0"/>
          </a:p>
        </p:txBody>
      </p:sp>
      <p:sp>
        <p:nvSpPr>
          <p:cNvPr id="8" name="TextBox 7">
            <a:extLst>
              <a:ext uri="{FF2B5EF4-FFF2-40B4-BE49-F238E27FC236}">
                <a16:creationId xmlns:a16="http://schemas.microsoft.com/office/drawing/2014/main" id="{F2271D1A-8054-3C99-E8A5-42C3D112DDD1}"/>
              </a:ext>
            </a:extLst>
          </p:cNvPr>
          <p:cNvSpPr txBox="1"/>
          <p:nvPr/>
        </p:nvSpPr>
        <p:spPr>
          <a:xfrm>
            <a:off x="5300903" y="1772816"/>
            <a:ext cx="3923928" cy="4524315"/>
          </a:xfrm>
          <a:prstGeom prst="rect">
            <a:avLst/>
          </a:prstGeom>
          <a:noFill/>
        </p:spPr>
        <p:txBody>
          <a:bodyPr wrap="square">
            <a:spAutoFit/>
          </a:bodyPr>
          <a:lstStyle/>
          <a:p>
            <a:pPr algn="l">
              <a:buFont typeface="Arial" panose="020B0604020202020204" pitchFamily="34" charset="0"/>
              <a:buChar char="•"/>
            </a:pPr>
            <a:r>
              <a:rPr lang="en-GB" b="0" i="0" dirty="0">
                <a:solidFill>
                  <a:srgbClr val="4D4D4D"/>
                </a:solidFill>
                <a:effectLst/>
                <a:latin typeface="National"/>
              </a:rPr>
              <a:t>Trends in the use of community sentences (downwards or otherwise)</a:t>
            </a:r>
          </a:p>
          <a:p>
            <a:pPr algn="l">
              <a:buFont typeface="Arial" panose="020B0604020202020204" pitchFamily="34" charset="0"/>
              <a:buChar char="•"/>
            </a:pPr>
            <a:r>
              <a:rPr lang="en-GB" b="0" i="0" dirty="0">
                <a:solidFill>
                  <a:srgbClr val="4D4D4D"/>
                </a:solidFill>
                <a:effectLst/>
                <a:latin typeface="National"/>
              </a:rPr>
              <a:t>Barriers to the use of community sentences</a:t>
            </a:r>
          </a:p>
          <a:p>
            <a:pPr algn="l">
              <a:buFont typeface="Arial" panose="020B0604020202020204" pitchFamily="34" charset="0"/>
              <a:buChar char="•"/>
            </a:pPr>
            <a:r>
              <a:rPr lang="en-GB" b="0" i="0" dirty="0">
                <a:solidFill>
                  <a:srgbClr val="4D4D4D"/>
                </a:solidFill>
                <a:effectLst/>
                <a:latin typeface="National"/>
              </a:rPr>
              <a:t>Best practices in the delivery of community sentences</a:t>
            </a:r>
          </a:p>
          <a:p>
            <a:pPr algn="l">
              <a:buFont typeface="Arial" panose="020B0604020202020204" pitchFamily="34" charset="0"/>
              <a:buChar char="•"/>
            </a:pPr>
            <a:r>
              <a:rPr lang="en-GB" b="0" i="0" dirty="0">
                <a:solidFill>
                  <a:srgbClr val="4D4D4D"/>
                </a:solidFill>
                <a:effectLst/>
                <a:latin typeface="National"/>
              </a:rPr>
              <a:t>Disparities in the availability of community sentences across England and Wales</a:t>
            </a:r>
          </a:p>
          <a:p>
            <a:pPr algn="l">
              <a:buFont typeface="Arial" panose="020B0604020202020204" pitchFamily="34" charset="0"/>
              <a:buChar char="•"/>
            </a:pPr>
            <a:r>
              <a:rPr lang="en-GB" b="0" i="0" dirty="0">
                <a:solidFill>
                  <a:srgbClr val="4D4D4D"/>
                </a:solidFill>
                <a:effectLst/>
                <a:latin typeface="National"/>
              </a:rPr>
              <a:t>Attitudes of sentencers towards community sentences</a:t>
            </a:r>
          </a:p>
          <a:p>
            <a:pPr algn="l">
              <a:buFont typeface="Arial" panose="020B0604020202020204" pitchFamily="34" charset="0"/>
              <a:buChar char="•"/>
            </a:pPr>
            <a:r>
              <a:rPr lang="en-GB" b="0" i="0" dirty="0">
                <a:solidFill>
                  <a:srgbClr val="4D4D4D"/>
                </a:solidFill>
                <a:effectLst/>
                <a:latin typeface="National"/>
              </a:rPr>
              <a:t>Cooperation between the Probation Service and its partners, including the NHS and private or third-sector organisations involved in the delivery of community sentences.</a:t>
            </a:r>
          </a:p>
        </p:txBody>
      </p:sp>
    </p:spTree>
    <p:extLst>
      <p:ext uri="{BB962C8B-B14F-4D97-AF65-F5344CB8AC3E}">
        <p14:creationId xmlns:p14="http://schemas.microsoft.com/office/powerpoint/2010/main" val="326236490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58AFD1-5A50-B837-2917-CDEDE4568285}"/>
              </a:ext>
            </a:extLst>
          </p:cNvPr>
          <p:cNvPicPr>
            <a:picLocks noChangeAspect="1"/>
          </p:cNvPicPr>
          <p:nvPr/>
        </p:nvPicPr>
        <p:blipFill>
          <a:blip r:embed="rId3"/>
          <a:stretch>
            <a:fillRect/>
          </a:stretch>
        </p:blipFill>
        <p:spPr>
          <a:xfrm>
            <a:off x="480367" y="1196752"/>
            <a:ext cx="8183266" cy="375297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5709212"/>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77FD4-1792-40D7-393E-CBE8F324F73D}"/>
              </a:ext>
            </a:extLst>
          </p:cNvPr>
          <p:cNvSpPr>
            <a:spLocks noGrp="1"/>
          </p:cNvSpPr>
          <p:nvPr>
            <p:ph type="title"/>
          </p:nvPr>
        </p:nvSpPr>
        <p:spPr/>
        <p:txBody>
          <a:bodyPr/>
          <a:lstStyle/>
          <a:p>
            <a:r>
              <a:rPr lang="en-GB" dirty="0"/>
              <a:t>CUSTODIAL SENTENCES</a:t>
            </a:r>
          </a:p>
        </p:txBody>
      </p:sp>
      <p:sp>
        <p:nvSpPr>
          <p:cNvPr id="3" name="Content Placeholder 2">
            <a:extLst>
              <a:ext uri="{FF2B5EF4-FFF2-40B4-BE49-F238E27FC236}">
                <a16:creationId xmlns:a16="http://schemas.microsoft.com/office/drawing/2014/main" id="{54BEE785-86CE-D932-64D0-928E828E3DC4}"/>
              </a:ext>
            </a:extLst>
          </p:cNvPr>
          <p:cNvSpPr>
            <a:spLocks noGrp="1"/>
          </p:cNvSpPr>
          <p:nvPr>
            <p:ph idx="1"/>
          </p:nvPr>
        </p:nvSpPr>
        <p:spPr>
          <a:xfrm>
            <a:off x="467545" y="1845734"/>
            <a:ext cx="7899216" cy="4319570"/>
          </a:xfrm>
        </p:spPr>
        <p:txBody>
          <a:bodyPr>
            <a:normAutofit/>
          </a:bodyPr>
          <a:lstStyle/>
          <a:p>
            <a:pPr algn="ctr">
              <a:buFont typeface="Wingdings" panose="05000000000000000000" pitchFamily="2" charset="2"/>
              <a:buChar char="§"/>
            </a:pPr>
            <a:r>
              <a:rPr lang="en-GB" dirty="0"/>
              <a:t>Reserved for the most serious offences </a:t>
            </a:r>
          </a:p>
          <a:p>
            <a:pPr algn="ctr">
              <a:buFont typeface="Wingdings" panose="05000000000000000000" pitchFamily="2" charset="2"/>
              <a:buChar char="§"/>
            </a:pPr>
            <a:r>
              <a:rPr lang="en-GB" dirty="0"/>
              <a:t>Are imposed when the offence committed is ‘so serious that neither a fine alone nor a community sentence can be justified for the offence’ (s. 230(2) Sentencing Code.</a:t>
            </a:r>
          </a:p>
          <a:p>
            <a:pPr algn="ctr">
              <a:buFont typeface="Wingdings" panose="05000000000000000000" pitchFamily="2" charset="2"/>
              <a:buChar char="§"/>
            </a:pPr>
            <a:r>
              <a:rPr lang="en-GB" dirty="0"/>
              <a:t>Imposed when a court believes it is necessary to protect the public</a:t>
            </a:r>
          </a:p>
          <a:p>
            <a:pPr algn="ctr">
              <a:buFont typeface="Wingdings" panose="05000000000000000000" pitchFamily="2" charset="2"/>
              <a:buChar char="§"/>
            </a:pPr>
            <a:r>
              <a:rPr lang="en-GB" b="1" u="sng" dirty="0"/>
              <a:t>TYPES:</a:t>
            </a:r>
          </a:p>
          <a:p>
            <a:pPr algn="ctr"/>
            <a:r>
              <a:rPr lang="en-GB" dirty="0"/>
              <a:t> Suspended sentences</a:t>
            </a:r>
          </a:p>
          <a:p>
            <a:pPr algn="ctr"/>
            <a:r>
              <a:rPr lang="en-GB" dirty="0"/>
              <a:t>Determinate</a:t>
            </a:r>
          </a:p>
          <a:p>
            <a:pPr algn="ctr"/>
            <a:r>
              <a:rPr lang="en-GB" dirty="0"/>
              <a:t>Extended</a:t>
            </a:r>
          </a:p>
          <a:p>
            <a:pPr algn="ctr"/>
            <a:r>
              <a:rPr lang="en-GB" dirty="0"/>
              <a:t>Life</a:t>
            </a:r>
          </a:p>
        </p:txBody>
      </p:sp>
      <p:pic>
        <p:nvPicPr>
          <p:cNvPr id="4" name="Picture 3">
            <a:extLst>
              <a:ext uri="{FF2B5EF4-FFF2-40B4-BE49-F238E27FC236}">
                <a16:creationId xmlns:a16="http://schemas.microsoft.com/office/drawing/2014/main" id="{3F149114-49D3-4ACA-D52E-445826C1A43F}"/>
              </a:ext>
            </a:extLst>
          </p:cNvPr>
          <p:cNvPicPr>
            <a:picLocks noChangeAspect="1"/>
          </p:cNvPicPr>
          <p:nvPr/>
        </p:nvPicPr>
        <p:blipFill rotWithShape="1">
          <a:blip r:embed="rId3"/>
          <a:srcRect l="9997" t="4805" r="17029" b="13512"/>
          <a:stretch/>
        </p:blipFill>
        <p:spPr>
          <a:xfrm>
            <a:off x="357416" y="4365104"/>
            <a:ext cx="2630408" cy="1656183"/>
          </a:xfrm>
          <a:prstGeom prst="rect">
            <a:avLst/>
          </a:prstGeom>
        </p:spPr>
      </p:pic>
    </p:spTree>
    <p:extLst>
      <p:ext uri="{BB962C8B-B14F-4D97-AF65-F5344CB8AC3E}">
        <p14:creationId xmlns:p14="http://schemas.microsoft.com/office/powerpoint/2010/main" val="408178365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1000"/>
                                        <p:tgtEl>
                                          <p:spTgt spid="4"/>
                                        </p:tgtEl>
                                      </p:cBhvr>
                                    </p:animEffect>
                                    <p:anim calcmode="lin" valueType="num">
                                      <p:cBhvr>
                                        <p:cTn id="64" dur="1000" fill="hold"/>
                                        <p:tgtEl>
                                          <p:spTgt spid="4"/>
                                        </p:tgtEl>
                                        <p:attrNameLst>
                                          <p:attrName>ppt_x</p:attrName>
                                        </p:attrNameLst>
                                      </p:cBhvr>
                                      <p:tavLst>
                                        <p:tav tm="0">
                                          <p:val>
                                            <p:strVal val="#ppt_x"/>
                                          </p:val>
                                        </p:tav>
                                        <p:tav tm="100000">
                                          <p:val>
                                            <p:strVal val="#ppt_x"/>
                                          </p:val>
                                        </p:tav>
                                      </p:tavLst>
                                    </p:anim>
                                    <p:anim calcmode="lin" valueType="num">
                                      <p:cBhvr>
                                        <p:cTn id="6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GB"/>
              <a:t>Revolving doors agency (2018)</a:t>
            </a:r>
          </a:p>
        </p:txBody>
      </p:sp>
      <p:sp>
        <p:nvSpPr>
          <p:cNvPr id="3" name="Content Placeholder 2"/>
          <p:cNvSpPr>
            <a:spLocks noGrp="1"/>
          </p:cNvSpPr>
          <p:nvPr>
            <p:ph idx="1"/>
          </p:nvPr>
        </p:nvSpPr>
        <p:spPr>
          <a:xfrm>
            <a:off x="822959" y="1845734"/>
            <a:ext cx="4841240" cy="4023360"/>
          </a:xfrm>
        </p:spPr>
        <p:txBody>
          <a:bodyPr>
            <a:normAutofit/>
          </a:bodyPr>
          <a:lstStyle/>
          <a:p>
            <a:pPr>
              <a:buFontTx/>
              <a:buChar char="-"/>
            </a:pPr>
            <a:r>
              <a:rPr lang="en-GB" sz="1900"/>
              <a:t>80% of the public think that theft of daily essentials does not warrant a prison sentence.</a:t>
            </a:r>
          </a:p>
          <a:p>
            <a:pPr marL="0" indent="0">
              <a:buNone/>
            </a:pPr>
            <a:endParaRPr lang="en-GB" sz="1900"/>
          </a:p>
          <a:p>
            <a:pPr>
              <a:buFontTx/>
              <a:buChar char="-"/>
            </a:pPr>
            <a:r>
              <a:rPr lang="en-GB" sz="1900"/>
              <a:t>74% of the public think that people with drug and alcohol addictions should be in treatment programmes rather than prison</a:t>
            </a:r>
          </a:p>
          <a:p>
            <a:pPr>
              <a:buFontTx/>
              <a:buChar char="-"/>
            </a:pPr>
            <a:endParaRPr lang="en-GB" sz="1900"/>
          </a:p>
          <a:p>
            <a:pPr>
              <a:buFontTx/>
              <a:buChar char="-"/>
            </a:pPr>
            <a:r>
              <a:rPr lang="en-GB" sz="1900"/>
              <a:t>- A majority said they were more likely to vote for an MP who supported reducing prison populations and using the savings to invest in drug treatment and mental health programmes.</a:t>
            </a:r>
          </a:p>
        </p:txBody>
      </p:sp>
      <p:pic>
        <p:nvPicPr>
          <p:cNvPr id="1026" name="Picture 2" descr="Revolving Doors Agency">
            <a:hlinkClick r:id="rId3" tooltip="Revolving Doors Agency"/>
            <a:extLst>
              <a:ext uri="{FF2B5EF4-FFF2-40B4-BE49-F238E27FC236}">
                <a16:creationId xmlns:a16="http://schemas.microsoft.com/office/drawing/2014/main" id="{F5449D5C-2020-4EAA-166B-EC60BA19B7D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15427" y="2476158"/>
            <a:ext cx="2351332" cy="2351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44926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7191" y="4590420"/>
            <a:ext cx="3456384" cy="1569660"/>
          </a:xfrm>
          <a:prstGeom prst="rect">
            <a:avLst/>
          </a:prstGeom>
          <a:solidFill>
            <a:schemeClr val="accent1">
              <a:lumMod val="40000"/>
              <a:lumOff val="60000"/>
            </a:schemeClr>
          </a:solidFill>
        </p:spPr>
        <p:txBody>
          <a:bodyPr wrap="square" rtlCol="0">
            <a:spAutoFit/>
          </a:bodyPr>
          <a:lstStyle/>
          <a:p>
            <a:r>
              <a:rPr lang="en-GB" sz="2400" b="1" dirty="0"/>
              <a:t>The vast majority of defendants are sentenced to less than six months in custody.</a:t>
            </a:r>
          </a:p>
        </p:txBody>
      </p:sp>
      <p:sp>
        <p:nvSpPr>
          <p:cNvPr id="6" name="TextBox 5"/>
          <p:cNvSpPr txBox="1"/>
          <p:nvPr/>
        </p:nvSpPr>
        <p:spPr>
          <a:xfrm>
            <a:off x="6349477" y="4221088"/>
            <a:ext cx="2714640" cy="1938992"/>
          </a:xfrm>
          <a:prstGeom prst="rect">
            <a:avLst/>
          </a:prstGeom>
          <a:solidFill>
            <a:schemeClr val="accent1">
              <a:lumMod val="20000"/>
              <a:lumOff val="80000"/>
            </a:schemeClr>
          </a:solidFill>
        </p:spPr>
        <p:txBody>
          <a:bodyPr wrap="square" rtlCol="0">
            <a:spAutoFit/>
          </a:bodyPr>
          <a:lstStyle/>
          <a:p>
            <a:r>
              <a:rPr lang="en-GB" sz="2400" b="1" dirty="0"/>
              <a:t>The majority of people serving these sentences are for non-violent offences</a:t>
            </a:r>
          </a:p>
        </p:txBody>
      </p:sp>
      <p:sp>
        <p:nvSpPr>
          <p:cNvPr id="7" name="TextBox 6"/>
          <p:cNvSpPr txBox="1"/>
          <p:nvPr/>
        </p:nvSpPr>
        <p:spPr>
          <a:xfrm>
            <a:off x="822959" y="404664"/>
            <a:ext cx="7543801" cy="1569660"/>
          </a:xfrm>
          <a:prstGeom prst="rect">
            <a:avLst/>
          </a:prstGeom>
          <a:solidFill>
            <a:schemeClr val="accent4">
              <a:lumMod val="20000"/>
              <a:lumOff val="80000"/>
            </a:schemeClr>
          </a:solidFill>
        </p:spPr>
        <p:txBody>
          <a:bodyPr wrap="square" rtlCol="0">
            <a:spAutoFit/>
          </a:bodyPr>
          <a:lstStyle/>
          <a:p>
            <a:r>
              <a:rPr lang="en-GB" sz="2400" b="1" dirty="0"/>
              <a:t>Most common offences serving short prison sentences are theft and drug offences - these are linked to underlying problems such as poverty, homelessness, poor mental health, addictions.</a:t>
            </a:r>
          </a:p>
        </p:txBody>
      </p:sp>
      <p:pic>
        <p:nvPicPr>
          <p:cNvPr id="2050" name="Picture 2" descr="See the source image">
            <a:extLst>
              <a:ext uri="{FF2B5EF4-FFF2-40B4-BE49-F238E27FC236}">
                <a16:creationId xmlns:a16="http://schemas.microsoft.com/office/drawing/2014/main" id="{80ECA75D-E97E-B25A-8E56-6E1BDBD85A8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2626729"/>
            <a:ext cx="2808312" cy="16045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FAF12E8-59DE-0CD1-8BA2-713DD53474E1}"/>
              </a:ext>
            </a:extLst>
          </p:cNvPr>
          <p:cNvSpPr txBox="1"/>
          <p:nvPr/>
        </p:nvSpPr>
        <p:spPr>
          <a:xfrm>
            <a:off x="3491880" y="2749073"/>
            <a:ext cx="4872723" cy="1200329"/>
          </a:xfrm>
          <a:prstGeom prst="rect">
            <a:avLst/>
          </a:prstGeom>
          <a:noFill/>
        </p:spPr>
        <p:txBody>
          <a:bodyPr wrap="square">
            <a:spAutoFit/>
          </a:bodyPr>
          <a:lstStyle/>
          <a:p>
            <a:pPr algn="ctr"/>
            <a:r>
              <a:rPr lang="en-GB" sz="2400" b="1" i="0" dirty="0">
                <a:solidFill>
                  <a:schemeClr val="accent1"/>
                </a:solidFill>
                <a:effectLst/>
                <a:latin typeface="ff-scala-sans-pro"/>
              </a:rPr>
              <a:t>Keeping individuals, “locked in an expensive merry-go-round of criminal justice processes”.</a:t>
            </a:r>
            <a:endParaRPr lang="en-GB" sz="2400" b="1" dirty="0">
              <a:solidFill>
                <a:schemeClr val="accent1"/>
              </a:solidFill>
            </a:endParaRPr>
          </a:p>
        </p:txBody>
      </p:sp>
    </p:spTree>
    <p:extLst>
      <p:ext uri="{BB962C8B-B14F-4D97-AF65-F5344CB8AC3E}">
        <p14:creationId xmlns:p14="http://schemas.microsoft.com/office/powerpoint/2010/main" val="3861049889"/>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icken wire close-up">
            <a:extLst>
              <a:ext uri="{FF2B5EF4-FFF2-40B4-BE49-F238E27FC236}">
                <a16:creationId xmlns:a16="http://schemas.microsoft.com/office/drawing/2014/main" id="{E9652F11-1B6B-453E-9510-AA6A62977C48}"/>
              </a:ext>
            </a:extLst>
          </p:cNvPr>
          <p:cNvPicPr>
            <a:picLocks noChangeAspect="1"/>
          </p:cNvPicPr>
          <p:nvPr/>
        </p:nvPicPr>
        <p:blipFill rotWithShape="1">
          <a:blip r:embed="rId3"/>
          <a:srcRect l="3686" r="7354" b="-1"/>
          <a:stretch/>
        </p:blipFill>
        <p:spPr>
          <a:xfrm>
            <a:off x="20" y="10"/>
            <a:ext cx="9139716" cy="6857990"/>
          </a:xfrm>
          <a:prstGeom prst="rect">
            <a:avLst/>
          </a:prstGeom>
        </p:spPr>
      </p:pic>
      <p:sp>
        <p:nvSpPr>
          <p:cNvPr id="3" name="Content Placeholder 2">
            <a:extLst>
              <a:ext uri="{FF2B5EF4-FFF2-40B4-BE49-F238E27FC236}">
                <a16:creationId xmlns:a16="http://schemas.microsoft.com/office/drawing/2014/main" id="{705CBC41-0BB2-4195-A5A1-9C6868F8F94B}"/>
              </a:ext>
            </a:extLst>
          </p:cNvPr>
          <p:cNvSpPr>
            <a:spLocks noGrp="1"/>
          </p:cNvSpPr>
          <p:nvPr>
            <p:ph idx="1"/>
          </p:nvPr>
        </p:nvSpPr>
        <p:spPr>
          <a:xfrm>
            <a:off x="644472" y="2777460"/>
            <a:ext cx="2365185" cy="3171819"/>
          </a:xfrm>
          <a:solidFill>
            <a:schemeClr val="bg1">
              <a:lumMod val="95000"/>
            </a:schemeClr>
          </a:solidFill>
        </p:spPr>
        <p:txBody>
          <a:bodyPr vert="horz" lIns="82296" tIns="82296" rIns="82296" bIns="68580" rtlCol="0">
            <a:normAutofit fontScale="92500" lnSpcReduction="10000"/>
          </a:bodyPr>
          <a:lstStyle/>
          <a:p>
            <a:r>
              <a:rPr lang="en-US" sz="1800" b="1" dirty="0">
                <a:solidFill>
                  <a:schemeClr val="accent1"/>
                </a:solidFill>
                <a:ea typeface="+mn-lt"/>
                <a:cs typeface="+mn-lt"/>
              </a:rPr>
              <a:t>'Imprisonment among the participants in this research was experienced and viewed as negatively as addiction itself, hurting relationships and life chances. Occasionally, it offered respite from problems on the outside, but generally made those problems worse.' </a:t>
            </a:r>
            <a:endParaRPr lang="en-GB" sz="1800" b="1" dirty="0">
              <a:solidFill>
                <a:schemeClr val="accent1"/>
              </a:solidFill>
              <a:ea typeface="+mn-lt"/>
              <a:cs typeface="+mn-lt"/>
            </a:endParaRPr>
          </a:p>
          <a:p>
            <a:pPr marL="0" indent="0">
              <a:buNone/>
            </a:pPr>
            <a:endParaRPr lang="en-GB" sz="1400" dirty="0">
              <a:solidFill>
                <a:srgbClr val="FFFFFF"/>
              </a:solidFill>
              <a:ea typeface="Meiryo"/>
            </a:endParaRPr>
          </a:p>
        </p:txBody>
      </p:sp>
      <p:sp>
        <p:nvSpPr>
          <p:cNvPr id="2" name="Title 1">
            <a:extLst>
              <a:ext uri="{FF2B5EF4-FFF2-40B4-BE49-F238E27FC236}">
                <a16:creationId xmlns:a16="http://schemas.microsoft.com/office/drawing/2014/main" id="{733C9E57-2B80-4B2F-BF3A-184C4E273FA6}"/>
              </a:ext>
            </a:extLst>
          </p:cNvPr>
          <p:cNvSpPr>
            <a:spLocks noGrp="1"/>
          </p:cNvSpPr>
          <p:nvPr>
            <p:ph type="title"/>
          </p:nvPr>
        </p:nvSpPr>
        <p:spPr>
          <a:xfrm>
            <a:off x="644472" y="1419273"/>
            <a:ext cx="2365185" cy="1358188"/>
          </a:xfrm>
        </p:spPr>
        <p:txBody>
          <a:bodyPr>
            <a:normAutofit/>
          </a:bodyPr>
          <a:lstStyle/>
          <a:p>
            <a:r>
              <a:rPr lang="en-GB" sz="2900">
                <a:solidFill>
                  <a:srgbClr val="FFFFFF"/>
                </a:solidFill>
                <a:ea typeface="Meiryo"/>
              </a:rPr>
              <a:t>Armstrong and Weaver (2013) FINDINGS:</a:t>
            </a:r>
            <a:endParaRPr lang="en-GB" sz="2900">
              <a:solidFill>
                <a:srgbClr val="FFFFFF"/>
              </a:solidFill>
            </a:endParaRPr>
          </a:p>
        </p:txBody>
      </p:sp>
      <p:pic>
        <p:nvPicPr>
          <p:cNvPr id="4" name="Picture 3">
            <a:extLst>
              <a:ext uri="{FF2B5EF4-FFF2-40B4-BE49-F238E27FC236}">
                <a16:creationId xmlns:a16="http://schemas.microsoft.com/office/drawing/2014/main" id="{777E0930-44EF-C8DB-7EDD-C3B57F335277}"/>
              </a:ext>
            </a:extLst>
          </p:cNvPr>
          <p:cNvPicPr>
            <a:picLocks noChangeAspect="1"/>
          </p:cNvPicPr>
          <p:nvPr/>
        </p:nvPicPr>
        <p:blipFill rotWithShape="1">
          <a:blip r:embed="rId4"/>
          <a:srcRect l="36612" t="19185" r="36613" b="6580"/>
          <a:stretch/>
        </p:blipFill>
        <p:spPr>
          <a:xfrm>
            <a:off x="4317518" y="640080"/>
            <a:ext cx="3576550" cy="55778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37553103"/>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C8250-586B-498E-A4AA-D8695149F4E6}"/>
              </a:ext>
            </a:extLst>
          </p:cNvPr>
          <p:cNvSpPr>
            <a:spLocks noGrp="1"/>
          </p:cNvSpPr>
          <p:nvPr>
            <p:ph type="title"/>
          </p:nvPr>
        </p:nvSpPr>
        <p:spPr>
          <a:xfrm>
            <a:off x="971600" y="-603448"/>
            <a:ext cx="7065502" cy="3171825"/>
          </a:xfrm>
        </p:spPr>
        <p:txBody>
          <a:bodyPr vert="horz" lIns="82296" tIns="82296" rIns="82296" bIns="68580" rtlCol="0" anchor="ctr">
            <a:normAutofit/>
          </a:bodyPr>
          <a:lstStyle/>
          <a:p>
            <a:pPr>
              <a:lnSpc>
                <a:spcPct val="120000"/>
              </a:lnSpc>
            </a:pPr>
            <a:r>
              <a:rPr lang="en-US" sz="2025" dirty="0"/>
              <a:t>Armstrong and Weaver (2013):</a:t>
            </a:r>
            <a:br>
              <a:rPr lang="en-US" sz="2025" dirty="0"/>
            </a:br>
            <a:r>
              <a:rPr lang="en-US" sz="2025" dirty="0"/>
              <a:t>Persistent Punishment: User Views of Short Prison Sentences</a:t>
            </a:r>
          </a:p>
        </p:txBody>
      </p:sp>
      <p:graphicFrame>
        <p:nvGraphicFramePr>
          <p:cNvPr id="34" name="TextBox 2">
            <a:extLst>
              <a:ext uri="{FF2B5EF4-FFF2-40B4-BE49-F238E27FC236}">
                <a16:creationId xmlns:a16="http://schemas.microsoft.com/office/drawing/2014/main" id="{7B464106-E704-49A0-8A9E-567E5010B11A}"/>
              </a:ext>
            </a:extLst>
          </p:cNvPr>
          <p:cNvGraphicFramePr/>
          <p:nvPr>
            <p:extLst>
              <p:ext uri="{D42A27DB-BD31-4B8C-83A1-F6EECF244321}">
                <p14:modId xmlns:p14="http://schemas.microsoft.com/office/powerpoint/2010/main" val="820990605"/>
              </p:ext>
            </p:extLst>
          </p:nvPr>
        </p:nvGraphicFramePr>
        <p:xfrm>
          <a:off x="827584" y="1988840"/>
          <a:ext cx="6480720" cy="3888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506902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D615158-C936-C8AE-4F96-A9519BDF7851}"/>
              </a:ext>
            </a:extLst>
          </p:cNvPr>
          <p:cNvPicPr>
            <a:picLocks noChangeAspect="1" noChangeArrowheads="1"/>
          </p:cNvPicPr>
          <p:nvPr/>
        </p:nvPicPr>
        <p:blipFill rotWithShape="1">
          <a:blip r:embed="rId3">
            <a:duotone>
              <a:prstClr val="black"/>
              <a:prstClr val="white"/>
            </a:duotone>
            <a:extLst>
              <a:ext uri="{28A0092B-C50C-407E-A947-70E740481C1C}">
                <a14:useLocalDpi xmlns:a14="http://schemas.microsoft.com/office/drawing/2010/main" val="0"/>
              </a:ext>
            </a:extLst>
          </a:blip>
          <a:srcRect t="6974" r="19091" b="2117"/>
          <a:stretch/>
        </p:blipFill>
        <p:spPr bwMode="auto">
          <a:xfrm>
            <a:off x="107504" y="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22948" y="516835"/>
            <a:ext cx="4486744" cy="1666501"/>
          </a:xfrm>
        </p:spPr>
        <p:txBody>
          <a:bodyPr>
            <a:normAutofit/>
          </a:bodyPr>
          <a:lstStyle/>
          <a:p>
            <a:r>
              <a:rPr lang="en-GB" sz="3500">
                <a:solidFill>
                  <a:srgbClr val="FFFFFF"/>
                </a:solidFill>
              </a:rPr>
              <a:t>TASK</a:t>
            </a:r>
          </a:p>
        </p:txBody>
      </p:sp>
      <p:sp>
        <p:nvSpPr>
          <p:cNvPr id="3" name="Content Placeholder 2"/>
          <p:cNvSpPr>
            <a:spLocks noGrp="1"/>
          </p:cNvSpPr>
          <p:nvPr>
            <p:ph idx="1"/>
          </p:nvPr>
        </p:nvSpPr>
        <p:spPr>
          <a:xfrm>
            <a:off x="0" y="2848331"/>
            <a:ext cx="4486743" cy="3652667"/>
          </a:xfrm>
        </p:spPr>
        <p:txBody>
          <a:bodyPr>
            <a:normAutofit/>
          </a:bodyPr>
          <a:lstStyle/>
          <a:p>
            <a:endParaRPr lang="en-GB" sz="1600" dirty="0">
              <a:solidFill>
                <a:srgbClr val="FFFFFF"/>
              </a:solidFill>
            </a:endParaRPr>
          </a:p>
          <a:p>
            <a:endParaRPr lang="en-GB" sz="1600" dirty="0">
              <a:solidFill>
                <a:srgbClr val="FFFFFF"/>
              </a:solidFill>
            </a:endParaRPr>
          </a:p>
          <a:p>
            <a:endParaRPr lang="en-GB" sz="1600" dirty="0">
              <a:solidFill>
                <a:srgbClr val="FFFFFF"/>
              </a:solidFill>
            </a:endParaRPr>
          </a:p>
          <a:p>
            <a:pPr algn="ctr"/>
            <a:r>
              <a:rPr lang="en-GB" sz="3600" dirty="0">
                <a:solidFill>
                  <a:srgbClr val="FFFFFF"/>
                </a:solidFill>
              </a:rPr>
              <a:t>Can you think of some possible solutions to these problems?</a:t>
            </a:r>
          </a:p>
        </p:txBody>
      </p:sp>
    </p:spTree>
    <p:extLst>
      <p:ext uri="{BB962C8B-B14F-4D97-AF65-F5344CB8AC3E}">
        <p14:creationId xmlns:p14="http://schemas.microsoft.com/office/powerpoint/2010/main" val="81946493"/>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744" y="-66484"/>
            <a:ext cx="3845379" cy="1450757"/>
          </a:xfrm>
        </p:spPr>
        <p:txBody>
          <a:bodyPr>
            <a:normAutofit/>
          </a:bodyPr>
          <a:lstStyle/>
          <a:p>
            <a:r>
              <a:rPr lang="en-GB" sz="3700" dirty="0"/>
              <a:t>A solution to short prison sentences?</a:t>
            </a:r>
          </a:p>
        </p:txBody>
      </p:sp>
      <p:sp>
        <p:nvSpPr>
          <p:cNvPr id="3" name="Content Placeholder 2"/>
          <p:cNvSpPr>
            <a:spLocks noGrp="1"/>
          </p:cNvSpPr>
          <p:nvPr>
            <p:ph idx="1"/>
          </p:nvPr>
        </p:nvSpPr>
        <p:spPr>
          <a:xfrm>
            <a:off x="4190004" y="1988840"/>
            <a:ext cx="4464139" cy="4176464"/>
          </a:xfrm>
        </p:spPr>
        <p:txBody>
          <a:bodyPr>
            <a:noAutofit/>
          </a:bodyPr>
          <a:lstStyle/>
          <a:p>
            <a:r>
              <a:rPr lang="en-GB" sz="1600" b="1" u="sng" dirty="0">
                <a:latin typeface="Arial" panose="020B0604020202020204" pitchFamily="34" charset="0"/>
                <a:cs typeface="Arial" panose="020B0604020202020204" pitchFamily="34" charset="0"/>
              </a:rPr>
              <a:t>A presumption against the use of short custodial sentences of less than six months</a:t>
            </a:r>
          </a:p>
          <a:p>
            <a:r>
              <a:rPr lang="en-GB" sz="1600" dirty="0">
                <a:latin typeface="Arial" panose="020B0604020202020204" pitchFamily="34" charset="0"/>
                <a:cs typeface="Arial" panose="020B0604020202020204" pitchFamily="34" charset="0"/>
              </a:rPr>
              <a:t>- This would allow a custodial sentence only where no other appropriate sentence was available.</a:t>
            </a:r>
          </a:p>
          <a:p>
            <a:r>
              <a:rPr lang="en-GB" sz="1600" dirty="0">
                <a:latin typeface="Arial" panose="020B0604020202020204" pitchFamily="34" charset="0"/>
                <a:cs typeface="Arial" panose="020B0604020202020204" pitchFamily="34" charset="0"/>
              </a:rPr>
              <a:t>- The Court would have to say why they have given the sentence</a:t>
            </a:r>
          </a:p>
          <a:p>
            <a:endParaRPr lang="en-GB" sz="1600" dirty="0">
              <a:latin typeface="Arial" panose="020B0604020202020204" pitchFamily="34" charset="0"/>
              <a:cs typeface="Arial" panose="020B0604020202020204" pitchFamily="34" charset="0"/>
            </a:endParaRPr>
          </a:p>
          <a:p>
            <a:r>
              <a:rPr lang="en-GB" sz="1600" b="1" u="sng" dirty="0">
                <a:latin typeface="Arial" panose="020B0604020202020204" pitchFamily="34" charset="0"/>
                <a:cs typeface="Arial" panose="020B0604020202020204" pitchFamily="34" charset="0"/>
              </a:rPr>
              <a:t>There is also a need to strengthen community sentences </a:t>
            </a:r>
          </a:p>
          <a:p>
            <a:r>
              <a:rPr lang="en-GB" sz="1600" dirty="0">
                <a:latin typeface="Arial" panose="020B0604020202020204" pitchFamily="34" charset="0"/>
                <a:cs typeface="Arial" panose="020B0604020202020204" pitchFamily="34" charset="0"/>
              </a:rPr>
              <a:t>- To command public confidence</a:t>
            </a:r>
          </a:p>
          <a:p>
            <a:r>
              <a:rPr lang="en-GB" sz="1600" dirty="0">
                <a:latin typeface="Arial" panose="020B0604020202020204" pitchFamily="34" charset="0"/>
                <a:cs typeface="Arial" panose="020B0604020202020204" pitchFamily="34" charset="0"/>
              </a:rPr>
              <a:t>To ensure they are able to deal with causes of persistent offending</a:t>
            </a:r>
          </a:p>
        </p:txBody>
      </p:sp>
      <p:pic>
        <p:nvPicPr>
          <p:cNvPr id="7" name="Graphic 6" descr="Judge">
            <a:extLst>
              <a:ext uri="{FF2B5EF4-FFF2-40B4-BE49-F238E27FC236}">
                <a16:creationId xmlns:a16="http://schemas.microsoft.com/office/drawing/2014/main" id="{0395344C-CC5B-474C-9585-5895C9300A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284" y="1988840"/>
            <a:ext cx="4088720" cy="4088720"/>
          </a:xfrm>
          <a:prstGeom prst="rect">
            <a:avLst/>
          </a:prstGeom>
        </p:spPr>
      </p:pic>
      <p:pic>
        <p:nvPicPr>
          <p:cNvPr id="4" name="Picture 3">
            <a:extLst>
              <a:ext uri="{FF2B5EF4-FFF2-40B4-BE49-F238E27FC236}">
                <a16:creationId xmlns:a16="http://schemas.microsoft.com/office/drawing/2014/main" id="{F2C9903D-C8DB-831C-265E-BDBA4F4AF332}"/>
              </a:ext>
            </a:extLst>
          </p:cNvPr>
          <p:cNvPicPr>
            <a:picLocks noChangeAspect="1"/>
          </p:cNvPicPr>
          <p:nvPr/>
        </p:nvPicPr>
        <p:blipFill>
          <a:blip r:embed="rId5"/>
          <a:stretch>
            <a:fillRect/>
          </a:stretch>
        </p:blipFill>
        <p:spPr>
          <a:xfrm>
            <a:off x="6732240" y="436595"/>
            <a:ext cx="1101760" cy="1104622"/>
          </a:xfrm>
          <a:prstGeom prst="rect">
            <a:avLst/>
          </a:prstGeom>
        </p:spPr>
      </p:pic>
    </p:spTree>
    <p:extLst>
      <p:ext uri="{BB962C8B-B14F-4D97-AF65-F5344CB8AC3E}">
        <p14:creationId xmlns:p14="http://schemas.microsoft.com/office/powerpoint/2010/main" val="1560986328"/>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4DAA9-9EEA-4D5D-AECD-DBA914DCFC48}"/>
              </a:ext>
            </a:extLst>
          </p:cNvPr>
          <p:cNvSpPr>
            <a:spLocks noGrp="1"/>
          </p:cNvSpPr>
          <p:nvPr>
            <p:ph type="title"/>
          </p:nvPr>
        </p:nvSpPr>
        <p:spPr>
          <a:xfrm>
            <a:off x="723772" y="963997"/>
            <a:ext cx="2441018" cy="4938361"/>
          </a:xfrm>
        </p:spPr>
        <p:txBody>
          <a:bodyPr anchor="ctr">
            <a:normAutofit/>
          </a:bodyPr>
          <a:lstStyle/>
          <a:p>
            <a:pPr algn="r"/>
            <a:r>
              <a:rPr lang="en-GB" sz="3800">
                <a:ea typeface="Meiryo"/>
              </a:rPr>
              <a:t>Sentencing reform</a:t>
            </a:r>
          </a:p>
        </p:txBody>
      </p:sp>
      <p:sp>
        <p:nvSpPr>
          <p:cNvPr id="3" name="Content Placeholder 2">
            <a:extLst>
              <a:ext uri="{FF2B5EF4-FFF2-40B4-BE49-F238E27FC236}">
                <a16:creationId xmlns:a16="http://schemas.microsoft.com/office/drawing/2014/main" id="{960A49EB-D32F-470D-ABC9-55297400E8B0}"/>
              </a:ext>
            </a:extLst>
          </p:cNvPr>
          <p:cNvSpPr>
            <a:spLocks noGrp="1"/>
          </p:cNvSpPr>
          <p:nvPr>
            <p:ph idx="1"/>
          </p:nvPr>
        </p:nvSpPr>
        <p:spPr>
          <a:xfrm>
            <a:off x="3923928" y="720089"/>
            <a:ext cx="4601323" cy="5417821"/>
          </a:xfrm>
          <a:solidFill>
            <a:schemeClr val="accent1">
              <a:lumMod val="20000"/>
              <a:lumOff val="80000"/>
            </a:schemeClr>
          </a:solidFill>
        </p:spPr>
        <p:txBody>
          <a:bodyPr vert="horz" lIns="82296" tIns="82296" rIns="82296" bIns="68580" rtlCol="0" anchor="ctr">
            <a:normAutofit fontScale="92500" lnSpcReduction="10000"/>
          </a:bodyPr>
          <a:lstStyle/>
          <a:p>
            <a:r>
              <a:rPr lang="en-GB" sz="2400" b="1" i="1" dirty="0">
                <a:ea typeface="+mn-lt"/>
                <a:cs typeface="+mn-lt"/>
              </a:rPr>
              <a:t>[…] there is a very strong case to abolish [prison] sentences of six months or less altogether, with some closely defined exceptions, and put in their place, a robust community order regime.</a:t>
            </a:r>
            <a:r>
              <a:rPr lang="en-GB" sz="2400" dirty="0">
                <a:ea typeface="+mn-lt"/>
                <a:cs typeface="+mn-lt"/>
              </a:rPr>
              <a:t> Former Justice Secretary David </a:t>
            </a:r>
            <a:r>
              <a:rPr lang="en-GB" sz="2400" dirty="0" err="1">
                <a:ea typeface="+mn-lt"/>
                <a:cs typeface="+mn-lt"/>
              </a:rPr>
              <a:t>Gauke</a:t>
            </a:r>
            <a:r>
              <a:rPr lang="en-GB" sz="2400" dirty="0">
                <a:ea typeface="+mn-lt"/>
                <a:cs typeface="+mn-lt"/>
              </a:rPr>
              <a:t> 18 February 2019</a:t>
            </a:r>
            <a:endParaRPr lang="en-US" sz="2400" dirty="0">
              <a:ea typeface="+mn-lt"/>
              <a:cs typeface="+mn-lt"/>
            </a:endParaRPr>
          </a:p>
          <a:p>
            <a:endParaRPr lang="en-US" sz="2400" dirty="0">
              <a:ea typeface="Meiryo"/>
            </a:endParaRPr>
          </a:p>
          <a:p>
            <a:r>
              <a:rPr lang="en-US" sz="2400" b="1" i="1" dirty="0">
                <a:ea typeface="+mn-lt"/>
                <a:cs typeface="+mn-lt"/>
              </a:rPr>
              <a:t>I believe [moving away from short prison sentences] is a balanced, considered and, crucially, evidence-based approach to sentencing policy […] And I would hope that the next Prime Minister would continue with this reform agenda.</a:t>
            </a:r>
            <a:r>
              <a:rPr lang="en-US" sz="2400" dirty="0">
                <a:ea typeface="+mn-lt"/>
                <a:cs typeface="+mn-lt"/>
              </a:rPr>
              <a:t> Former Justice Secretary David </a:t>
            </a:r>
            <a:r>
              <a:rPr lang="en-US" sz="2400" dirty="0" err="1">
                <a:ea typeface="+mn-lt"/>
                <a:cs typeface="+mn-lt"/>
              </a:rPr>
              <a:t>Gauke</a:t>
            </a:r>
            <a:r>
              <a:rPr lang="en-US" sz="2400" dirty="0">
                <a:ea typeface="+mn-lt"/>
                <a:cs typeface="+mn-lt"/>
              </a:rPr>
              <a:t> 18 July 2019 </a:t>
            </a:r>
            <a:endParaRPr lang="en-US" sz="2400" dirty="0"/>
          </a:p>
        </p:txBody>
      </p:sp>
    </p:spTree>
    <p:extLst>
      <p:ext uri="{BB962C8B-B14F-4D97-AF65-F5344CB8AC3E}">
        <p14:creationId xmlns:p14="http://schemas.microsoft.com/office/powerpoint/2010/main" val="1539737805"/>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936A-31DB-471A-9D92-4CF97929F914}"/>
              </a:ext>
            </a:extLst>
          </p:cNvPr>
          <p:cNvSpPr>
            <a:spLocks noGrp="1"/>
          </p:cNvSpPr>
          <p:nvPr>
            <p:ph type="title"/>
          </p:nvPr>
        </p:nvSpPr>
        <p:spPr/>
        <p:txBody>
          <a:bodyPr/>
          <a:lstStyle/>
          <a:p>
            <a:r>
              <a:rPr lang="en-GB">
                <a:ea typeface="Meiryo"/>
              </a:rPr>
              <a:t>Sentencing reform</a:t>
            </a:r>
            <a:endParaRPr lang="en-GB"/>
          </a:p>
        </p:txBody>
      </p:sp>
      <p:sp>
        <p:nvSpPr>
          <p:cNvPr id="3" name="Content Placeholder 2">
            <a:extLst>
              <a:ext uri="{FF2B5EF4-FFF2-40B4-BE49-F238E27FC236}">
                <a16:creationId xmlns:a16="http://schemas.microsoft.com/office/drawing/2014/main" id="{92F0AA6A-1898-4FA2-9756-C2BA9B4263CD}"/>
              </a:ext>
            </a:extLst>
          </p:cNvPr>
          <p:cNvSpPr>
            <a:spLocks noGrp="1"/>
          </p:cNvSpPr>
          <p:nvPr>
            <p:ph idx="1"/>
          </p:nvPr>
        </p:nvSpPr>
        <p:spPr>
          <a:xfrm>
            <a:off x="539552" y="1737361"/>
            <a:ext cx="4469580" cy="3372257"/>
          </a:xfrm>
        </p:spPr>
        <p:txBody>
          <a:bodyPr vert="horz" lIns="82296" tIns="82296" rIns="82296" bIns="68580" rtlCol="0" anchor="t">
            <a:noAutofit/>
          </a:bodyPr>
          <a:lstStyle/>
          <a:p>
            <a:pPr algn="ctr"/>
            <a:r>
              <a:rPr lang="en-GB" sz="2400" dirty="0">
                <a:ea typeface="Meiryo"/>
              </a:rPr>
              <a:t>UK Justice Policy Review Issue 6 (2019)</a:t>
            </a:r>
          </a:p>
          <a:p>
            <a:pPr algn="ctr"/>
            <a:r>
              <a:rPr lang="en-GB" sz="2400" b="1" u="sng" dirty="0">
                <a:ea typeface="Meiryo"/>
              </a:rPr>
              <a:t>The case for reform of short prison sentences</a:t>
            </a:r>
          </a:p>
          <a:p>
            <a:pPr algn="ctr"/>
            <a:r>
              <a:rPr lang="en-GB" sz="2400" dirty="0">
                <a:ea typeface="Meiryo"/>
              </a:rPr>
              <a:t>1. Do not work</a:t>
            </a:r>
          </a:p>
          <a:p>
            <a:pPr algn="ctr"/>
            <a:r>
              <a:rPr lang="en-GB" sz="2400" dirty="0">
                <a:ea typeface="Meiryo"/>
              </a:rPr>
              <a:t>2. Are fuelled by a use of prison for less serious crimes (for which there are better responses in the community)</a:t>
            </a:r>
          </a:p>
          <a:p>
            <a:pPr algn="ctr"/>
            <a:r>
              <a:rPr lang="en-GB" sz="2400" dirty="0">
                <a:ea typeface="Meiryo"/>
              </a:rPr>
              <a:t>3. Create chaos and churn in the prison estate</a:t>
            </a:r>
          </a:p>
          <a:p>
            <a:endParaRPr lang="en-GB" b="1" u="sng" dirty="0">
              <a:ea typeface="Meiryo"/>
            </a:endParaRPr>
          </a:p>
        </p:txBody>
      </p:sp>
      <p:pic>
        <p:nvPicPr>
          <p:cNvPr id="5" name="Picture 4">
            <a:extLst>
              <a:ext uri="{FF2B5EF4-FFF2-40B4-BE49-F238E27FC236}">
                <a16:creationId xmlns:a16="http://schemas.microsoft.com/office/drawing/2014/main" id="{257EF250-A618-4273-A143-BB970CD8F754}"/>
              </a:ext>
            </a:extLst>
          </p:cNvPr>
          <p:cNvPicPr>
            <a:picLocks noChangeAspect="1"/>
          </p:cNvPicPr>
          <p:nvPr/>
        </p:nvPicPr>
        <p:blipFill rotWithShape="1">
          <a:blip r:embed="rId3"/>
          <a:srcRect l="30167" t="17096" r="31983" b="6237"/>
          <a:stretch/>
        </p:blipFill>
        <p:spPr>
          <a:xfrm>
            <a:off x="5956505" y="1874986"/>
            <a:ext cx="2920181" cy="3943351"/>
          </a:xfrm>
          <a:prstGeom prst="rect">
            <a:avLst/>
          </a:prstGeom>
          <a:ln>
            <a:noFill/>
          </a:ln>
          <a:effectLst>
            <a:softEdge rad="112500"/>
          </a:effectLst>
        </p:spPr>
      </p:pic>
    </p:spTree>
    <p:extLst>
      <p:ext uri="{BB962C8B-B14F-4D97-AF65-F5344CB8AC3E}">
        <p14:creationId xmlns:p14="http://schemas.microsoft.com/office/powerpoint/2010/main" val="2029151307"/>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C06B6E-AC8E-986A-D734-1D8A029852AF}"/>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b="0" i="0" dirty="0">
                <a:solidFill>
                  <a:srgbClr val="0B0C0C"/>
                </a:solidFill>
                <a:effectLst/>
                <a:latin typeface="GDS Transport"/>
              </a:rPr>
              <a:t>Delivers on commitments made in the Sentencing White Paper to reform the sentencing and release framework, ensuring that we have a system that takes account of the true nature of crimes and protects the public from harm. Serious criminals will receive a tougher punishment and spend longer in prison. As part of this we are ending the automatic halfway release point from prison for an additional cohort of serious sexual and violent offenders; making a Whole Life Order the starting point for the premeditated murder of a child and preventing the automatic early release of prisoners who become of significant public protection concern.</a:t>
            </a:r>
            <a:endParaRPr lang="en-GB" dirty="0">
              <a:effectLst/>
            </a:endParaRPr>
          </a:p>
          <a:p>
            <a:pPr>
              <a:buFont typeface="Arial" panose="020B0604020202020204" pitchFamily="34" charset="0"/>
              <a:buChar char="•"/>
            </a:pPr>
            <a:r>
              <a:rPr lang="en-GB" b="0" i="0" dirty="0">
                <a:solidFill>
                  <a:srgbClr val="0B0C0C"/>
                </a:solidFill>
                <a:effectLst/>
                <a:latin typeface="GDS Transport"/>
              </a:rPr>
              <a:t>In addition, ensure that the system is agile enough to give offenders a fair start on their road to rehabilitation. Community sentencing should offer an appropriate level of punishment and address the underlying drivers of offending, providing interventions early to deflect people away from future offending. We will pilot a problem solving court approach to provide a robust alternative to an immediate custodial sentence and improve national consistency for adult Out Of Court Disposals. We will also reduce the time periods after which some criminal sentences become spent, aiding rehabilitation by helping offenders to move on with their lives. </a:t>
            </a:r>
            <a:endParaRPr lang="en-GB" dirty="0">
              <a:effectLst/>
            </a:endParaRPr>
          </a:p>
          <a:p>
            <a:endParaRPr lang="en-GB" dirty="0"/>
          </a:p>
        </p:txBody>
      </p:sp>
      <p:sp>
        <p:nvSpPr>
          <p:cNvPr id="7" name="TextBox 6">
            <a:extLst>
              <a:ext uri="{FF2B5EF4-FFF2-40B4-BE49-F238E27FC236}">
                <a16:creationId xmlns:a16="http://schemas.microsoft.com/office/drawing/2014/main" id="{782B4AAB-D1A2-7F3C-D651-10EC81A065AF}"/>
              </a:ext>
            </a:extLst>
          </p:cNvPr>
          <p:cNvSpPr txBox="1"/>
          <p:nvPr/>
        </p:nvSpPr>
        <p:spPr>
          <a:xfrm>
            <a:off x="3995936" y="332656"/>
            <a:ext cx="4572000" cy="1200329"/>
          </a:xfrm>
          <a:prstGeom prst="rect">
            <a:avLst/>
          </a:prstGeom>
          <a:noFill/>
        </p:spPr>
        <p:txBody>
          <a:bodyPr wrap="square">
            <a:spAutoFit/>
          </a:bodyPr>
          <a:lstStyle/>
          <a:p>
            <a:r>
              <a:rPr lang="en-GB" b="0" i="0" dirty="0">
                <a:solidFill>
                  <a:schemeClr val="accent1"/>
                </a:solidFill>
                <a:effectLst/>
                <a:latin typeface="GDS Transport"/>
              </a:rPr>
              <a:t>Policy paper</a:t>
            </a:r>
            <a:endParaRPr lang="en-GB" dirty="0">
              <a:solidFill>
                <a:schemeClr val="accent1"/>
              </a:solidFill>
            </a:endParaRPr>
          </a:p>
          <a:p>
            <a:r>
              <a:rPr lang="en-GB" b="1" i="0" dirty="0">
                <a:solidFill>
                  <a:schemeClr val="accent1"/>
                </a:solidFill>
                <a:effectLst/>
                <a:latin typeface="GDS Transport"/>
              </a:rPr>
              <a:t>Overarching Police, Crime, Sentencing and Courts Act 2022 factsheet</a:t>
            </a:r>
            <a:endParaRPr lang="en-GB" dirty="0">
              <a:solidFill>
                <a:schemeClr val="accent1"/>
              </a:solidFill>
            </a:endParaRPr>
          </a:p>
          <a:p>
            <a:r>
              <a:rPr lang="en-GB" b="0" i="0" dirty="0">
                <a:solidFill>
                  <a:schemeClr val="accent1"/>
                </a:solidFill>
                <a:effectLst/>
                <a:latin typeface="GDS Transport"/>
              </a:rPr>
              <a:t>Updated 20 August 2022</a:t>
            </a:r>
            <a:endParaRPr lang="en-GB" dirty="0">
              <a:solidFill>
                <a:schemeClr val="accent1"/>
              </a:solidFill>
            </a:endParaRPr>
          </a:p>
        </p:txBody>
      </p:sp>
      <p:pic>
        <p:nvPicPr>
          <p:cNvPr id="8" name="Picture 7">
            <a:extLst>
              <a:ext uri="{FF2B5EF4-FFF2-40B4-BE49-F238E27FC236}">
                <a16:creationId xmlns:a16="http://schemas.microsoft.com/office/drawing/2014/main" id="{13B220B1-B073-1669-5AE9-D3299AC7C991}"/>
              </a:ext>
            </a:extLst>
          </p:cNvPr>
          <p:cNvPicPr>
            <a:picLocks noChangeAspect="1"/>
          </p:cNvPicPr>
          <p:nvPr/>
        </p:nvPicPr>
        <p:blipFill>
          <a:blip r:embed="rId3"/>
          <a:stretch>
            <a:fillRect/>
          </a:stretch>
        </p:blipFill>
        <p:spPr>
          <a:xfrm>
            <a:off x="1115616" y="420600"/>
            <a:ext cx="1691680" cy="845840"/>
          </a:xfrm>
          <a:prstGeom prst="rect">
            <a:avLst/>
          </a:prstGeom>
        </p:spPr>
      </p:pic>
    </p:spTree>
    <p:extLst>
      <p:ext uri="{BB962C8B-B14F-4D97-AF65-F5344CB8AC3E}">
        <p14:creationId xmlns:p14="http://schemas.microsoft.com/office/powerpoint/2010/main" val="3071770915"/>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hlinkClick r:id="rId3"/>
            <a:extLst>
              <a:ext uri="{FF2B5EF4-FFF2-40B4-BE49-F238E27FC236}">
                <a16:creationId xmlns:a16="http://schemas.microsoft.com/office/drawing/2014/main" id="{947CECFD-F5F9-D919-F4F5-14B42158F7ED}"/>
              </a:ext>
            </a:extLst>
          </p:cNvPr>
          <p:cNvPicPr>
            <a:picLocks noGrp="1" noChangeAspect="1"/>
          </p:cNvPicPr>
          <p:nvPr>
            <p:ph idx="1"/>
          </p:nvPr>
        </p:nvPicPr>
        <p:blipFill rotWithShape="1">
          <a:blip r:embed="rId4"/>
          <a:srcRect l="17336" r="10247"/>
          <a:stretch/>
        </p:blipFill>
        <p:spPr>
          <a:xfrm>
            <a:off x="20" y="10"/>
            <a:ext cx="3476465" cy="6857989"/>
          </a:xfrm>
          <a:prstGeom prst="rect">
            <a:avLst/>
          </a:prstGeom>
        </p:spPr>
      </p:pic>
      <p:cxnSp>
        <p:nvCxnSpPr>
          <p:cNvPr id="18" name="Straight Connector 1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A94FA9E-B832-CA7A-CCC7-B5FA12A1D35C}"/>
              </a:ext>
            </a:extLst>
          </p:cNvPr>
          <p:cNvSpPr txBox="1"/>
          <p:nvPr/>
        </p:nvSpPr>
        <p:spPr>
          <a:xfrm>
            <a:off x="3703113" y="457200"/>
            <a:ext cx="5189368" cy="5632311"/>
          </a:xfrm>
          <a:prstGeom prst="rect">
            <a:avLst/>
          </a:prstGeom>
          <a:solidFill>
            <a:schemeClr val="accent2">
              <a:lumMod val="20000"/>
              <a:lumOff val="80000"/>
            </a:schemeClr>
          </a:solidFill>
        </p:spPr>
        <p:txBody>
          <a:bodyPr wrap="square" rtlCol="0">
            <a:spAutoFit/>
          </a:bodyPr>
          <a:lstStyle/>
          <a:p>
            <a:r>
              <a:rPr lang="en-GB" sz="2000" b="0" i="0" dirty="0">
                <a:solidFill>
                  <a:srgbClr val="393939"/>
                </a:solidFill>
                <a:effectLst/>
                <a:latin typeface="national"/>
              </a:rPr>
              <a:t>The UK has the highest prison population per capita in Western Europe, and stakeholders argue that non-suspended imprisonment is overused.</a:t>
            </a:r>
          </a:p>
          <a:p>
            <a:endParaRPr lang="en-GB" sz="2000" dirty="0">
              <a:solidFill>
                <a:srgbClr val="393939"/>
              </a:solidFill>
              <a:latin typeface="national"/>
            </a:endParaRPr>
          </a:p>
          <a:p>
            <a:r>
              <a:rPr lang="en-GB" sz="2000" b="0" i="0" dirty="0">
                <a:solidFill>
                  <a:srgbClr val="393939"/>
                </a:solidFill>
                <a:effectLst/>
                <a:latin typeface="national"/>
              </a:rPr>
              <a:t>Campaigners have highlighted that imprisonment may disproportionately affect certain groups. Recent prison population projections (central estimate 94,000 by 2024) suggest there is a risk that there could be a crisis in prisons whereby basic operations (such as taking prisoners to and from cells) may be substantially impeded due to capacity issues.</a:t>
            </a:r>
          </a:p>
          <a:p>
            <a:endParaRPr lang="en-GB" sz="2000" dirty="0">
              <a:solidFill>
                <a:srgbClr val="393939"/>
              </a:solidFill>
              <a:latin typeface="national"/>
            </a:endParaRPr>
          </a:p>
          <a:p>
            <a:r>
              <a:rPr lang="en-GB" sz="2000" b="0" i="0" dirty="0">
                <a:solidFill>
                  <a:srgbClr val="393939"/>
                </a:solidFill>
                <a:effectLst/>
                <a:latin typeface="national"/>
              </a:rPr>
              <a:t>Short prison sentences have limited effectiveness in reducing reoffending and may also have wider undesirable impacts for women and children and youn</a:t>
            </a:r>
            <a:r>
              <a:rPr lang="en-GB" sz="2000" dirty="0">
                <a:solidFill>
                  <a:srgbClr val="393939"/>
                </a:solidFill>
                <a:latin typeface="national"/>
              </a:rPr>
              <a:t>g people who offend. </a:t>
            </a:r>
            <a:endParaRPr lang="en-GB" dirty="0"/>
          </a:p>
        </p:txBody>
      </p:sp>
    </p:spTree>
    <p:extLst>
      <p:ext uri="{BB962C8B-B14F-4D97-AF65-F5344CB8AC3E}">
        <p14:creationId xmlns:p14="http://schemas.microsoft.com/office/powerpoint/2010/main" val="3783287802"/>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6428" y="4910141"/>
            <a:ext cx="7251144" cy="1400168"/>
          </a:xfrm>
        </p:spPr>
        <p:txBody>
          <a:bodyPr>
            <a:normAutofit fontScale="90000"/>
          </a:bodyPr>
          <a:lstStyle/>
          <a:p>
            <a:r>
              <a:rPr lang="en-GB" dirty="0"/>
              <a:t>PRISONS AND IMPRISONMENT</a:t>
            </a:r>
          </a:p>
        </p:txBody>
      </p:sp>
      <p:pic>
        <p:nvPicPr>
          <p:cNvPr id="4" name="Picture 3"/>
          <p:cNvPicPr>
            <a:picLocks noChangeAspect="1"/>
          </p:cNvPicPr>
          <p:nvPr/>
        </p:nvPicPr>
        <p:blipFill>
          <a:blip r:embed="rId3"/>
          <a:stretch>
            <a:fillRect/>
          </a:stretch>
        </p:blipFill>
        <p:spPr>
          <a:xfrm>
            <a:off x="1403648" y="547691"/>
            <a:ext cx="5832648" cy="3278655"/>
          </a:xfrm>
          <a:prstGeom prst="rect">
            <a:avLst/>
          </a:prstGeom>
        </p:spPr>
      </p:pic>
    </p:spTree>
    <p:extLst>
      <p:ext uri="{BB962C8B-B14F-4D97-AF65-F5344CB8AC3E}">
        <p14:creationId xmlns:p14="http://schemas.microsoft.com/office/powerpoint/2010/main" val="2690615757"/>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Learning objectives</a:t>
            </a:r>
          </a:p>
        </p:txBody>
      </p:sp>
      <p:graphicFrame>
        <p:nvGraphicFramePr>
          <p:cNvPr id="5" name="Content Placeholder 2">
            <a:extLst>
              <a:ext uri="{FF2B5EF4-FFF2-40B4-BE49-F238E27FC236}">
                <a16:creationId xmlns:a16="http://schemas.microsoft.com/office/drawing/2014/main" id="{EA364BB0-E049-F42D-2872-876C5428EFAA}"/>
              </a:ext>
            </a:extLst>
          </p:cNvPr>
          <p:cNvGraphicFramePr>
            <a:graphicFrameLocks noGrp="1"/>
          </p:cNvGraphicFramePr>
          <p:nvPr>
            <p:ph idx="1"/>
            <p:extLst>
              <p:ext uri="{D42A27DB-BD31-4B8C-83A1-F6EECF244321}">
                <p14:modId xmlns:p14="http://schemas.microsoft.com/office/powerpoint/2010/main" val="4022788146"/>
              </p:ext>
            </p:extLst>
          </p:nvPr>
        </p:nvGraphicFramePr>
        <p:xfrm>
          <a:off x="1526093" y="404664"/>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61832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689" y="-71976"/>
            <a:ext cx="7290054" cy="1124712"/>
          </a:xfrm>
        </p:spPr>
        <p:txBody>
          <a:bodyPr/>
          <a:lstStyle/>
          <a:p>
            <a:r>
              <a:rPr lang="en-GB" dirty="0"/>
              <a:t>Why do we need prisons?</a:t>
            </a:r>
          </a:p>
        </p:txBody>
      </p:sp>
      <p:pic>
        <p:nvPicPr>
          <p:cNvPr id="4" name="Content Placeholder 3"/>
          <p:cNvPicPr>
            <a:picLocks noGrp="1" noChangeAspect="1"/>
          </p:cNvPicPr>
          <p:nvPr>
            <p:ph idx="1"/>
          </p:nvPr>
        </p:nvPicPr>
        <p:blipFill>
          <a:blip r:embed="rId3"/>
          <a:stretch>
            <a:fillRect/>
          </a:stretch>
        </p:blipFill>
        <p:spPr>
          <a:xfrm>
            <a:off x="1145784" y="1758711"/>
            <a:ext cx="3326554" cy="2201574"/>
          </a:xfrm>
          <a:prstGeom prst="rect">
            <a:avLst/>
          </a:prstGeom>
        </p:spPr>
      </p:pic>
      <p:sp>
        <p:nvSpPr>
          <p:cNvPr id="5" name="TextBox 4"/>
          <p:cNvSpPr txBox="1"/>
          <p:nvPr/>
        </p:nvSpPr>
        <p:spPr>
          <a:xfrm>
            <a:off x="206115" y="2052460"/>
            <a:ext cx="1232453" cy="646331"/>
          </a:xfrm>
          <a:prstGeom prst="rect">
            <a:avLst/>
          </a:prstGeom>
          <a:noFill/>
        </p:spPr>
        <p:txBody>
          <a:bodyPr wrap="square" rtlCol="0">
            <a:spAutoFit/>
          </a:bodyPr>
          <a:lstStyle/>
          <a:p>
            <a:r>
              <a:rPr lang="en-GB" b="1" dirty="0"/>
              <a:t>Deterring crime</a:t>
            </a:r>
          </a:p>
        </p:txBody>
      </p:sp>
      <p:sp>
        <p:nvSpPr>
          <p:cNvPr id="6" name="TextBox 5"/>
          <p:cNvSpPr txBox="1"/>
          <p:nvPr/>
        </p:nvSpPr>
        <p:spPr>
          <a:xfrm>
            <a:off x="4360942" y="2036252"/>
            <a:ext cx="1525508" cy="646331"/>
          </a:xfrm>
          <a:prstGeom prst="rect">
            <a:avLst/>
          </a:prstGeom>
          <a:noFill/>
        </p:spPr>
        <p:txBody>
          <a:bodyPr wrap="square" rtlCol="0">
            <a:spAutoFit/>
          </a:bodyPr>
          <a:lstStyle/>
          <a:p>
            <a:r>
              <a:rPr lang="en-GB" b="1" dirty="0"/>
              <a:t>Rehabilitation of offenders</a:t>
            </a:r>
          </a:p>
        </p:txBody>
      </p:sp>
      <p:sp>
        <p:nvSpPr>
          <p:cNvPr id="7" name="TextBox 6"/>
          <p:cNvSpPr txBox="1"/>
          <p:nvPr/>
        </p:nvSpPr>
        <p:spPr>
          <a:xfrm>
            <a:off x="6031757" y="1975126"/>
            <a:ext cx="2819693" cy="3970318"/>
          </a:xfrm>
          <a:prstGeom prst="rect">
            <a:avLst/>
          </a:prstGeom>
          <a:solidFill>
            <a:schemeClr val="bg1"/>
          </a:solidFill>
        </p:spPr>
        <p:txBody>
          <a:bodyPr wrap="square" rtlCol="0">
            <a:spAutoFit/>
          </a:bodyPr>
          <a:lstStyle/>
          <a:p>
            <a:pPr algn="ctr"/>
            <a:r>
              <a:rPr lang="en-GB" sz="2100" b="1" u="sng" dirty="0">
                <a:solidFill>
                  <a:srgbClr val="00B050"/>
                </a:solidFill>
                <a:latin typeface="Arial Unicode MS" panose="020B0604020202020204" pitchFamily="34" charset="-128"/>
                <a:ea typeface="Arial Unicode MS" panose="020B0604020202020204" pitchFamily="34" charset="-128"/>
                <a:cs typeface="Arial Unicode MS" panose="020B0604020202020204" pitchFamily="34" charset="-128"/>
              </a:rPr>
              <a:t>The Gladstone Report 1895</a:t>
            </a:r>
          </a:p>
          <a:p>
            <a:pPr algn="ctr"/>
            <a:endParaRPr lang="en-GB" sz="2100" b="1" u="sng"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endParaRPr>
          </a:p>
          <a:p>
            <a:pPr marL="342900" indent="-342900" algn="ctr">
              <a:buFont typeface="Arial" panose="020B0604020202020204" pitchFamily="34" charset="0"/>
              <a:buChar char="•"/>
            </a:pPr>
            <a:r>
              <a:rPr lang="en-GB" sz="2100" b="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Move away from harsh conditions </a:t>
            </a:r>
          </a:p>
          <a:p>
            <a:pPr marL="342900" indent="-342900" algn="ctr">
              <a:buFont typeface="Arial" panose="020B0604020202020204" pitchFamily="34" charset="0"/>
              <a:buChar char="•"/>
            </a:pPr>
            <a:r>
              <a:rPr lang="en-GB" sz="2100" b="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Prisons </a:t>
            </a:r>
            <a:r>
              <a:rPr lang="en-GB" sz="2100" b="1" i="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‘treat prisoners too much as irreclaimable criminals rather than reclaimable men and women’ </a:t>
            </a:r>
          </a:p>
        </p:txBody>
      </p:sp>
      <p:pic>
        <p:nvPicPr>
          <p:cNvPr id="9" name="Picture 8"/>
          <p:cNvPicPr>
            <a:picLocks noChangeAspect="1"/>
          </p:cNvPicPr>
          <p:nvPr/>
        </p:nvPicPr>
        <p:blipFill>
          <a:blip r:embed="rId4"/>
          <a:stretch>
            <a:fillRect/>
          </a:stretch>
        </p:blipFill>
        <p:spPr>
          <a:xfrm>
            <a:off x="309032" y="4492507"/>
            <a:ext cx="1943100" cy="1321594"/>
          </a:xfrm>
          <a:prstGeom prst="rect">
            <a:avLst/>
          </a:prstGeom>
        </p:spPr>
      </p:pic>
      <p:sp>
        <p:nvSpPr>
          <p:cNvPr id="10" name="Oval Callout 9"/>
          <p:cNvSpPr/>
          <p:nvPr/>
        </p:nvSpPr>
        <p:spPr>
          <a:xfrm>
            <a:off x="2386932" y="3433990"/>
            <a:ext cx="3229919" cy="1222514"/>
          </a:xfrm>
          <a:prstGeom prst="wedgeEllipseCallout">
            <a:avLst>
              <a:gd name="adj1" fmla="val -39296"/>
              <a:gd name="adj2" fmla="val 8689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11" name="Picture 10"/>
          <p:cNvPicPr>
            <a:picLocks noChangeAspect="1"/>
          </p:cNvPicPr>
          <p:nvPr/>
        </p:nvPicPr>
        <p:blipFill>
          <a:blip r:embed="rId5"/>
          <a:stretch>
            <a:fillRect/>
          </a:stretch>
        </p:blipFill>
        <p:spPr>
          <a:xfrm>
            <a:off x="2470707" y="3908136"/>
            <a:ext cx="3060557" cy="265867"/>
          </a:xfrm>
          <a:prstGeom prst="rect">
            <a:avLst/>
          </a:prstGeom>
        </p:spPr>
      </p:pic>
      <p:sp>
        <p:nvSpPr>
          <p:cNvPr id="12" name="TextBox 11"/>
          <p:cNvSpPr txBox="1"/>
          <p:nvPr/>
        </p:nvSpPr>
        <p:spPr>
          <a:xfrm>
            <a:off x="309032" y="4178179"/>
            <a:ext cx="1668855" cy="300082"/>
          </a:xfrm>
          <a:prstGeom prst="rect">
            <a:avLst/>
          </a:prstGeom>
          <a:noFill/>
        </p:spPr>
        <p:txBody>
          <a:bodyPr wrap="square" rtlCol="0">
            <a:spAutoFit/>
          </a:bodyPr>
          <a:lstStyle/>
          <a:p>
            <a:r>
              <a:rPr lang="en-GB" sz="1350" dirty="0"/>
              <a:t>After 2012</a:t>
            </a:r>
          </a:p>
        </p:txBody>
      </p:sp>
    </p:spTree>
    <p:extLst>
      <p:ext uri="{BB962C8B-B14F-4D97-AF65-F5344CB8AC3E}">
        <p14:creationId xmlns:p14="http://schemas.microsoft.com/office/powerpoint/2010/main" val="2049698411"/>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CD5F0-D222-9E3C-D045-2141B6370BA1}"/>
              </a:ext>
            </a:extLst>
          </p:cNvPr>
          <p:cNvSpPr>
            <a:spLocks noGrp="1"/>
          </p:cNvSpPr>
          <p:nvPr>
            <p:ph type="title"/>
          </p:nvPr>
        </p:nvSpPr>
        <p:spPr/>
        <p:txBody>
          <a:bodyPr/>
          <a:lstStyle/>
          <a:p>
            <a:r>
              <a:rPr lang="en-GB" dirty="0"/>
              <a:t>Prison reform speech (2018)</a:t>
            </a:r>
          </a:p>
        </p:txBody>
      </p:sp>
      <p:pic>
        <p:nvPicPr>
          <p:cNvPr id="5" name="Content Placeholder 4">
            <a:extLst>
              <a:ext uri="{FF2B5EF4-FFF2-40B4-BE49-F238E27FC236}">
                <a16:creationId xmlns:a16="http://schemas.microsoft.com/office/drawing/2014/main" id="{BE784C7E-1499-3F0D-7394-0CD06CB2DA47}"/>
              </a:ext>
            </a:extLst>
          </p:cNvPr>
          <p:cNvPicPr>
            <a:picLocks noGrp="1" noChangeAspect="1"/>
          </p:cNvPicPr>
          <p:nvPr>
            <p:ph idx="1"/>
          </p:nvPr>
        </p:nvPicPr>
        <p:blipFill>
          <a:blip r:embed="rId3"/>
          <a:stretch>
            <a:fillRect/>
          </a:stretch>
        </p:blipFill>
        <p:spPr>
          <a:xfrm>
            <a:off x="822325" y="1944509"/>
            <a:ext cx="7543800" cy="38262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73263028"/>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CDE89311-CBC1-B531-D76F-7DC649CDED8E}"/>
              </a:ext>
            </a:extLst>
          </p:cNvPr>
          <p:cNvPicPr>
            <a:picLocks noChangeAspect="1"/>
          </p:cNvPicPr>
          <p:nvPr/>
        </p:nvPicPr>
        <p:blipFill rotWithShape="1">
          <a:blip r:embed="rId3"/>
          <a:srcRect r="23171"/>
          <a:stretch/>
        </p:blipFill>
        <p:spPr>
          <a:xfrm>
            <a:off x="475499" y="640081"/>
            <a:ext cx="3000986" cy="5314406"/>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cxnSp>
        <p:nvCxnSpPr>
          <p:cNvPr id="32" name="Straight Connector 3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E8DB65F-0BB8-EF08-CC05-FF74D7DC649F}"/>
              </a:ext>
            </a:extLst>
          </p:cNvPr>
          <p:cNvSpPr>
            <a:spLocks noGrp="1"/>
          </p:cNvSpPr>
          <p:nvPr>
            <p:ph idx="1"/>
          </p:nvPr>
        </p:nvSpPr>
        <p:spPr>
          <a:xfrm>
            <a:off x="3731076" y="2198914"/>
            <a:ext cx="4931230" cy="3670180"/>
          </a:xfrm>
        </p:spPr>
        <p:txBody>
          <a:bodyPr>
            <a:normAutofit/>
          </a:bodyPr>
          <a:lstStyle/>
          <a:p>
            <a:pPr algn="ctr"/>
            <a:r>
              <a:rPr lang="en-US" sz="3600" dirty="0"/>
              <a:t>Task: </a:t>
            </a:r>
          </a:p>
          <a:p>
            <a:pPr algn="ctr"/>
            <a:r>
              <a:rPr lang="en-US" sz="3600" dirty="0"/>
              <a:t>What are the key priorities identified in this White Paper?</a:t>
            </a:r>
          </a:p>
        </p:txBody>
      </p:sp>
      <p:sp>
        <p:nvSpPr>
          <p:cNvPr id="33" name="Rectangle 32">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CA03B"/>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38485A"/>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3571081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043" y="457200"/>
            <a:ext cx="8455914"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2049" y="521208"/>
            <a:ext cx="8359902"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aph showing the growth of the population&#10;&#10;Description automatically generated">
            <a:extLst>
              <a:ext uri="{FF2B5EF4-FFF2-40B4-BE49-F238E27FC236}">
                <a16:creationId xmlns:a16="http://schemas.microsoft.com/office/drawing/2014/main" id="{36DF2ED2-BBA0-92D0-1FC3-5B91AF018B5C}"/>
              </a:ext>
            </a:extLst>
          </p:cNvPr>
          <p:cNvPicPr>
            <a:picLocks noChangeAspect="1"/>
          </p:cNvPicPr>
          <p:nvPr/>
        </p:nvPicPr>
        <p:blipFill>
          <a:blip r:embed="rId3"/>
          <a:stretch>
            <a:fillRect/>
          </a:stretch>
        </p:blipFill>
        <p:spPr>
          <a:xfrm>
            <a:off x="707517" y="1138671"/>
            <a:ext cx="7752969" cy="457425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34345821"/>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920" y="375826"/>
            <a:ext cx="7290054" cy="1124712"/>
          </a:xfrm>
        </p:spPr>
        <p:txBody>
          <a:bodyPr>
            <a:normAutofit fontScale="90000"/>
          </a:bodyPr>
          <a:lstStyle/>
          <a:p>
            <a:pPr algn="ctr"/>
            <a:r>
              <a:rPr lang="en-GB" dirty="0"/>
              <a:t>The prison population of England and wales</a:t>
            </a:r>
          </a:p>
        </p:txBody>
      </p:sp>
      <p:sp>
        <p:nvSpPr>
          <p:cNvPr id="3" name="Content Placeholder 2"/>
          <p:cNvSpPr>
            <a:spLocks noGrp="1"/>
          </p:cNvSpPr>
          <p:nvPr>
            <p:ph idx="1"/>
          </p:nvPr>
        </p:nvSpPr>
        <p:spPr>
          <a:xfrm>
            <a:off x="6084168" y="5719315"/>
            <a:ext cx="2899443" cy="531743"/>
          </a:xfrm>
        </p:spPr>
        <p:txBody>
          <a:bodyPr/>
          <a:lstStyle/>
          <a:p>
            <a:r>
              <a:rPr lang="en-GB" dirty="0"/>
              <a:t>(CIVITAS December 2017)</a:t>
            </a:r>
          </a:p>
        </p:txBody>
      </p:sp>
      <p:sp>
        <p:nvSpPr>
          <p:cNvPr id="4" name="TextBox 3"/>
          <p:cNvSpPr txBox="1"/>
          <p:nvPr/>
        </p:nvSpPr>
        <p:spPr>
          <a:xfrm>
            <a:off x="428774" y="3930280"/>
            <a:ext cx="6609522" cy="1754326"/>
          </a:xfrm>
          <a:prstGeom prst="rect">
            <a:avLst/>
          </a:prstGeom>
          <a:noFill/>
        </p:spPr>
        <p:txBody>
          <a:bodyPr wrap="square" rtlCol="0">
            <a:spAutoFit/>
          </a:bodyPr>
          <a:lstStyle/>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Prolific criminals dominate the prison population</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Non-violent prisoners tend to be the most prolific</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First time offenders account for less than 8% of prison sentences</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Those incarcerated for drug offences are overwhelmingly supplying drugs</a:t>
            </a:r>
          </a:p>
        </p:txBody>
      </p:sp>
      <p:pic>
        <p:nvPicPr>
          <p:cNvPr id="5" name="Picture 4"/>
          <p:cNvPicPr>
            <a:picLocks noChangeAspect="1"/>
          </p:cNvPicPr>
          <p:nvPr/>
        </p:nvPicPr>
        <p:blipFill>
          <a:blip r:embed="rId3"/>
          <a:stretch>
            <a:fillRect/>
          </a:stretch>
        </p:blipFill>
        <p:spPr>
          <a:xfrm>
            <a:off x="3259069" y="2227661"/>
            <a:ext cx="2308109" cy="1530274"/>
          </a:xfrm>
          <a:prstGeom prst="rect">
            <a:avLst/>
          </a:prstGeom>
        </p:spPr>
      </p:pic>
      <p:sp>
        <p:nvSpPr>
          <p:cNvPr id="6" name="TextBox 5"/>
          <p:cNvSpPr txBox="1"/>
          <p:nvPr/>
        </p:nvSpPr>
        <p:spPr>
          <a:xfrm>
            <a:off x="833920" y="2382876"/>
            <a:ext cx="2425148" cy="1200329"/>
          </a:xfrm>
          <a:prstGeom prst="rect">
            <a:avLst/>
          </a:prstGeom>
          <a:noFill/>
        </p:spPr>
        <p:txBody>
          <a:bodyPr wrap="square" rtlCol="0">
            <a:spAutoFit/>
          </a:bodyPr>
          <a:lstStyle/>
          <a:p>
            <a:r>
              <a:rPr lang="en-GB" dirty="0"/>
              <a:t>Prisons should be used for incarcerating large numbers of hardened criminals</a:t>
            </a:r>
          </a:p>
        </p:txBody>
      </p:sp>
      <p:sp>
        <p:nvSpPr>
          <p:cNvPr id="8" name="TextBox 7"/>
          <p:cNvSpPr txBox="1"/>
          <p:nvPr/>
        </p:nvSpPr>
        <p:spPr>
          <a:xfrm>
            <a:off x="5795778" y="2227660"/>
            <a:ext cx="2196548" cy="1200329"/>
          </a:xfrm>
          <a:prstGeom prst="rect">
            <a:avLst/>
          </a:prstGeom>
          <a:noFill/>
        </p:spPr>
        <p:txBody>
          <a:bodyPr wrap="square" rtlCol="0">
            <a:spAutoFit/>
          </a:bodyPr>
          <a:lstStyle/>
          <a:p>
            <a:r>
              <a:rPr lang="en-GB" dirty="0"/>
              <a:t>Prisons are mainly populated by first time or minor offenders</a:t>
            </a:r>
          </a:p>
        </p:txBody>
      </p:sp>
    </p:spTree>
    <p:extLst>
      <p:ext uri="{BB962C8B-B14F-4D97-AF65-F5344CB8AC3E}">
        <p14:creationId xmlns:p14="http://schemas.microsoft.com/office/powerpoint/2010/main" val="1463515683"/>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16632"/>
            <a:ext cx="7290054" cy="1124712"/>
          </a:xfrm>
        </p:spPr>
        <p:txBody>
          <a:bodyPr/>
          <a:lstStyle/>
          <a:p>
            <a:r>
              <a:rPr lang="en-GB" dirty="0">
                <a:solidFill>
                  <a:srgbClr val="92D050"/>
                </a:solidFill>
              </a:rPr>
              <a:t>The prison officer </a:t>
            </a:r>
          </a:p>
        </p:txBody>
      </p:sp>
      <p:pic>
        <p:nvPicPr>
          <p:cNvPr id="5" name="Picture 4"/>
          <p:cNvPicPr>
            <a:picLocks noChangeAspect="1"/>
          </p:cNvPicPr>
          <p:nvPr/>
        </p:nvPicPr>
        <p:blipFill rotWithShape="1">
          <a:blip r:embed="rId5"/>
          <a:srcRect l="53631" r="7824" b="18528"/>
          <a:stretch/>
        </p:blipFill>
        <p:spPr>
          <a:xfrm>
            <a:off x="6876256" y="2448761"/>
            <a:ext cx="2128540" cy="2499449"/>
          </a:xfrm>
          <a:prstGeom prst="rect">
            <a:avLst/>
          </a:prstGeom>
        </p:spPr>
      </p:pic>
      <p:pic>
        <p:nvPicPr>
          <p:cNvPr id="8" name="Online Media 7" title="Go home every day knowing what you did matters">
            <a:hlinkClick r:id="" action="ppaction://media"/>
            <a:extLst>
              <a:ext uri="{FF2B5EF4-FFF2-40B4-BE49-F238E27FC236}">
                <a16:creationId xmlns:a16="http://schemas.microsoft.com/office/drawing/2014/main" id="{F2B50C90-8D5D-4961-8DC8-D5A2B5E62BA2}"/>
              </a:ext>
            </a:extLst>
          </p:cNvPr>
          <p:cNvPicPr>
            <a:picLocks noRot="1" noChangeAspect="1"/>
          </p:cNvPicPr>
          <p:nvPr>
            <a:videoFile r:link="rId2"/>
          </p:nvPr>
        </p:nvPicPr>
        <p:blipFill>
          <a:blip r:embed="rId6"/>
          <a:stretch>
            <a:fillRect/>
          </a:stretch>
        </p:blipFill>
        <p:spPr>
          <a:xfrm>
            <a:off x="251520" y="1988840"/>
            <a:ext cx="6793383" cy="3821278"/>
          </a:xfrm>
          <a:prstGeom prst="rect">
            <a:avLst/>
          </a:prstGeom>
        </p:spPr>
      </p:pic>
    </p:spTree>
    <p:custDataLst>
      <p:tags r:id="rId1"/>
    </p:custDataLst>
    <p:extLst>
      <p:ext uri="{BB962C8B-B14F-4D97-AF65-F5344CB8AC3E}">
        <p14:creationId xmlns:p14="http://schemas.microsoft.com/office/powerpoint/2010/main" val="173897988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8035" y="696742"/>
            <a:ext cx="7290054" cy="1124712"/>
          </a:xfrm>
        </p:spPr>
        <p:txBody>
          <a:bodyPr>
            <a:normAutofit fontScale="90000"/>
          </a:bodyPr>
          <a:lstStyle/>
          <a:p>
            <a:r>
              <a:rPr lang="en-GB" dirty="0"/>
              <a:t>The role of a prison officer: </a:t>
            </a:r>
            <a:r>
              <a:rPr lang="en-GB" dirty="0">
                <a:solidFill>
                  <a:srgbClr val="92D050"/>
                </a:solidFill>
              </a:rPr>
              <a:t>numbers</a:t>
            </a:r>
          </a:p>
        </p:txBody>
      </p:sp>
      <p:pic>
        <p:nvPicPr>
          <p:cNvPr id="4" name="Content Placeholder 3"/>
          <p:cNvPicPr>
            <a:picLocks noGrp="1" noChangeAspect="1"/>
          </p:cNvPicPr>
          <p:nvPr>
            <p:ph idx="1"/>
          </p:nvPr>
        </p:nvPicPr>
        <p:blipFill>
          <a:blip r:embed="rId3"/>
          <a:stretch>
            <a:fillRect/>
          </a:stretch>
        </p:blipFill>
        <p:spPr>
          <a:xfrm>
            <a:off x="459558" y="2005219"/>
            <a:ext cx="2608278" cy="3684850"/>
          </a:xfrm>
          <a:prstGeom prst="rect">
            <a:avLst/>
          </a:prstGeom>
        </p:spPr>
      </p:pic>
      <p:sp>
        <p:nvSpPr>
          <p:cNvPr id="5" name="Oval Callout 4"/>
          <p:cNvSpPr/>
          <p:nvPr/>
        </p:nvSpPr>
        <p:spPr>
          <a:xfrm>
            <a:off x="3067837" y="3565663"/>
            <a:ext cx="5986712" cy="2311609"/>
          </a:xfrm>
          <a:prstGeom prst="wedgeEllipseCallout">
            <a:avLst>
              <a:gd name="adj1" fmla="val -51125"/>
              <a:gd name="adj2" fmla="val 70285"/>
            </a:avLst>
          </a:prstGeom>
          <a:solidFill>
            <a:srgbClr val="00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70C0"/>
                </a:solidFill>
              </a:rPr>
              <a:t>“there are two officers on a spur of 61 men . . When everyone is back for lunch, one has to supervise medication and the other has to go and collect food from the kitchen. This means that there is nobody else on the spur.”</a:t>
            </a:r>
          </a:p>
        </p:txBody>
      </p:sp>
      <p:sp>
        <p:nvSpPr>
          <p:cNvPr id="6" name="Oval Callout 5"/>
          <p:cNvSpPr/>
          <p:nvPr/>
        </p:nvSpPr>
        <p:spPr>
          <a:xfrm>
            <a:off x="3491881" y="1196752"/>
            <a:ext cx="5472608" cy="2311609"/>
          </a:xfrm>
          <a:prstGeom prst="wedgeEllipseCallout">
            <a:avLst>
              <a:gd name="adj1" fmla="val -54902"/>
              <a:gd name="adj2" fmla="val 68506"/>
            </a:avLst>
          </a:prstGeom>
          <a:solidFill>
            <a:srgbClr val="CC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extBox 6"/>
          <p:cNvSpPr txBox="1"/>
          <p:nvPr/>
        </p:nvSpPr>
        <p:spPr>
          <a:xfrm>
            <a:off x="4572000" y="1475393"/>
            <a:ext cx="3709578" cy="1754326"/>
          </a:xfrm>
          <a:prstGeom prst="rect">
            <a:avLst/>
          </a:prstGeom>
          <a:noFill/>
        </p:spPr>
        <p:txBody>
          <a:bodyPr wrap="square" rtlCol="0">
            <a:spAutoFit/>
          </a:bodyPr>
          <a:lstStyle/>
          <a:p>
            <a:r>
              <a:rPr lang="en-GB" sz="1350" b="1" dirty="0">
                <a:solidFill>
                  <a:srgbClr val="0070C0"/>
                </a:solidFill>
                <a:latin typeface="Arial" panose="020B0604020202020204" pitchFamily="34" charset="0"/>
                <a:cs typeface="Arial" panose="020B0604020202020204" pitchFamily="34" charset="0"/>
              </a:rPr>
              <a:t>“</a:t>
            </a:r>
            <a:r>
              <a:rPr lang="en-GB" b="1" dirty="0">
                <a:solidFill>
                  <a:srgbClr val="0070C0"/>
                </a:solidFill>
                <a:latin typeface="Arial" panose="020B0604020202020204" pitchFamily="34" charset="0"/>
                <a:cs typeface="Arial" panose="020B0604020202020204" pitchFamily="34" charset="0"/>
              </a:rPr>
              <a:t>on our new house block we have 60 odd on a wing and I worked it by myself. I work 0715 to 2000 and I might only see and speak to another officer a couple of times a day.”</a:t>
            </a:r>
            <a:endParaRPr lang="en-GB" sz="135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3079410"/>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576" y="264049"/>
            <a:ext cx="7290054" cy="1124712"/>
          </a:xfrm>
        </p:spPr>
        <p:txBody>
          <a:bodyPr>
            <a:normAutofit fontScale="90000"/>
          </a:bodyPr>
          <a:lstStyle/>
          <a:p>
            <a:r>
              <a:rPr lang="en-GB" dirty="0"/>
              <a:t>The role of a prison officer: </a:t>
            </a:r>
            <a:r>
              <a:rPr lang="en-GB" dirty="0">
                <a:solidFill>
                  <a:srgbClr val="92D050"/>
                </a:solidFill>
              </a:rPr>
              <a:t>value</a:t>
            </a:r>
          </a:p>
        </p:txBody>
      </p:sp>
      <p:sp>
        <p:nvSpPr>
          <p:cNvPr id="3" name="Content Placeholder 2"/>
          <p:cNvSpPr>
            <a:spLocks noGrp="1"/>
          </p:cNvSpPr>
          <p:nvPr>
            <p:ph idx="1"/>
          </p:nvPr>
        </p:nvSpPr>
        <p:spPr>
          <a:xfrm>
            <a:off x="427383" y="1960494"/>
            <a:ext cx="3391730" cy="3628777"/>
          </a:xfrm>
          <a:solidFill>
            <a:srgbClr val="DAF8FE"/>
          </a:solidFill>
        </p:spPr>
        <p:txBody>
          <a:bodyPr>
            <a:normAutofit lnSpcReduction="10000"/>
          </a:bodyPr>
          <a:lstStyle/>
          <a:p>
            <a:r>
              <a:rPr lang="en-GB" dirty="0"/>
              <a:t>- </a:t>
            </a:r>
            <a:r>
              <a:rPr lang="en-GB" dirty="0">
                <a:solidFill>
                  <a:srgbClr val="0070C0"/>
                </a:solidFill>
                <a:latin typeface="Arial" panose="020B0604020202020204" pitchFamily="34" charset="0"/>
                <a:cs typeface="Arial" panose="020B0604020202020204" pitchFamily="34" charset="0"/>
              </a:rPr>
              <a:t>Job description and aims are unclear</a:t>
            </a:r>
          </a:p>
          <a:p>
            <a:r>
              <a:rPr lang="en-GB" dirty="0">
                <a:solidFill>
                  <a:srgbClr val="0070C0"/>
                </a:solidFill>
                <a:latin typeface="Arial" panose="020B0604020202020204" pitchFamily="34" charset="0"/>
                <a:cs typeface="Arial" panose="020B0604020202020204" pitchFamily="34" charset="0"/>
              </a:rPr>
              <a:t>- Pay is low</a:t>
            </a:r>
          </a:p>
          <a:p>
            <a:r>
              <a:rPr lang="en-GB" dirty="0">
                <a:solidFill>
                  <a:srgbClr val="0070C0"/>
                </a:solidFill>
                <a:latin typeface="Arial" panose="020B0604020202020204" pitchFamily="34" charset="0"/>
                <a:cs typeface="Arial" panose="020B0604020202020204" pitchFamily="34" charset="0"/>
              </a:rPr>
              <a:t>- Training is too short</a:t>
            </a:r>
          </a:p>
          <a:p>
            <a:r>
              <a:rPr lang="en-GB" dirty="0">
                <a:solidFill>
                  <a:srgbClr val="0070C0"/>
                </a:solidFill>
                <a:latin typeface="Arial" panose="020B0604020202020204" pitchFamily="34" charset="0"/>
                <a:cs typeface="Arial" panose="020B0604020202020204" pitchFamily="34" charset="0"/>
              </a:rPr>
              <a:t>- Development and training opportunities are few and far between</a:t>
            </a:r>
          </a:p>
          <a:p>
            <a:r>
              <a:rPr lang="en-GB" dirty="0">
                <a:solidFill>
                  <a:srgbClr val="0070C0"/>
                </a:solidFill>
                <a:latin typeface="Arial" panose="020B0604020202020204" pitchFamily="34" charset="0"/>
                <a:cs typeface="Arial" panose="020B0604020202020204" pitchFamily="34" charset="0"/>
              </a:rPr>
              <a:t>- Staffing levels are low – even dangerous at times</a:t>
            </a:r>
          </a:p>
          <a:p>
            <a:r>
              <a:rPr lang="en-GB" dirty="0">
                <a:solidFill>
                  <a:srgbClr val="0070C0"/>
                </a:solidFill>
                <a:latin typeface="Arial" panose="020B0604020202020204" pitchFamily="34" charset="0"/>
                <a:cs typeface="Arial" panose="020B0604020202020204" pitchFamily="34" charset="0"/>
              </a:rPr>
              <a:t>- Morale is low</a:t>
            </a:r>
          </a:p>
          <a:p>
            <a:endParaRPr lang="en-GB" dirty="0"/>
          </a:p>
          <a:p>
            <a:endParaRPr lang="en-GB" dirty="0"/>
          </a:p>
        </p:txBody>
      </p:sp>
      <p:sp>
        <p:nvSpPr>
          <p:cNvPr id="4" name="TextBox 3"/>
          <p:cNvSpPr txBox="1"/>
          <p:nvPr/>
        </p:nvSpPr>
        <p:spPr>
          <a:xfrm>
            <a:off x="4810539" y="2705928"/>
            <a:ext cx="3247611" cy="1338828"/>
          </a:xfrm>
          <a:prstGeom prst="rect">
            <a:avLst/>
          </a:prstGeom>
          <a:noFill/>
        </p:spPr>
        <p:txBody>
          <a:bodyPr wrap="square" rtlCol="0">
            <a:spAutoFit/>
          </a:bodyPr>
          <a:lstStyle/>
          <a:p>
            <a:endParaRPr lang="en-GB" sz="1350" dirty="0"/>
          </a:p>
          <a:p>
            <a:endParaRPr lang="en-GB" sz="1350" dirty="0"/>
          </a:p>
          <a:p>
            <a:endParaRPr lang="en-GB" sz="1350" dirty="0"/>
          </a:p>
          <a:p>
            <a:endParaRPr lang="en-GB" sz="1350" dirty="0"/>
          </a:p>
          <a:p>
            <a:endParaRPr lang="en-GB" sz="1350" dirty="0"/>
          </a:p>
          <a:p>
            <a:endParaRPr lang="en-GB" sz="1350" dirty="0"/>
          </a:p>
        </p:txBody>
      </p:sp>
      <p:pic>
        <p:nvPicPr>
          <p:cNvPr id="5" name="Picture 4"/>
          <p:cNvPicPr>
            <a:picLocks noChangeAspect="1"/>
          </p:cNvPicPr>
          <p:nvPr/>
        </p:nvPicPr>
        <p:blipFill>
          <a:blip r:embed="rId3"/>
          <a:stretch>
            <a:fillRect/>
          </a:stretch>
        </p:blipFill>
        <p:spPr>
          <a:xfrm>
            <a:off x="3939404" y="2642665"/>
            <a:ext cx="1407984" cy="1028790"/>
          </a:xfrm>
          <a:prstGeom prst="rect">
            <a:avLst/>
          </a:prstGeom>
        </p:spPr>
      </p:pic>
      <p:pic>
        <p:nvPicPr>
          <p:cNvPr id="6" name="Picture 5"/>
          <p:cNvPicPr>
            <a:picLocks noChangeAspect="1"/>
          </p:cNvPicPr>
          <p:nvPr/>
        </p:nvPicPr>
        <p:blipFill>
          <a:blip r:embed="rId4"/>
          <a:stretch>
            <a:fillRect/>
          </a:stretch>
        </p:blipFill>
        <p:spPr>
          <a:xfrm>
            <a:off x="5571537" y="2581702"/>
            <a:ext cx="1787336" cy="1064419"/>
          </a:xfrm>
          <a:prstGeom prst="rect">
            <a:avLst/>
          </a:prstGeom>
        </p:spPr>
      </p:pic>
      <p:sp>
        <p:nvSpPr>
          <p:cNvPr id="7" name="Rectangle 6"/>
          <p:cNvSpPr/>
          <p:nvPr/>
        </p:nvSpPr>
        <p:spPr>
          <a:xfrm>
            <a:off x="7465633" y="2619681"/>
            <a:ext cx="1267271" cy="392415"/>
          </a:xfrm>
          <a:prstGeom prst="rect">
            <a:avLst/>
          </a:prstGeom>
          <a:noFill/>
        </p:spPr>
        <p:txBody>
          <a:bodyPr wrap="none" lIns="68580" tIns="34290" rIns="68580" bIns="34290">
            <a:spAutoFit/>
          </a:bodyPr>
          <a:lstStyle/>
          <a:p>
            <a:pPr algn="ctr"/>
            <a:r>
              <a:rPr lang="en-US" sz="2100" b="1" dirty="0">
                <a:ln w="22225">
                  <a:solidFill>
                    <a:schemeClr val="accent2"/>
                  </a:solidFill>
                  <a:prstDash val="solid"/>
                </a:ln>
                <a:solidFill>
                  <a:schemeClr val="accent2">
                    <a:lumMod val="40000"/>
                    <a:lumOff val="60000"/>
                  </a:schemeClr>
                </a:solidFill>
              </a:rPr>
              <a:t>Resources</a:t>
            </a:r>
          </a:p>
        </p:txBody>
      </p:sp>
      <p:sp>
        <p:nvSpPr>
          <p:cNvPr id="10" name="Up Arrow Callout 9"/>
          <p:cNvSpPr/>
          <p:nvPr/>
        </p:nvSpPr>
        <p:spPr>
          <a:xfrm>
            <a:off x="4134679" y="3928441"/>
            <a:ext cx="4702919" cy="1660829"/>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TextBox 10"/>
          <p:cNvSpPr txBox="1"/>
          <p:nvPr/>
        </p:nvSpPr>
        <p:spPr>
          <a:xfrm>
            <a:off x="4403035" y="4693755"/>
            <a:ext cx="4323522" cy="646331"/>
          </a:xfrm>
          <a:prstGeom prst="rect">
            <a:avLst/>
          </a:prstGeom>
          <a:noFill/>
        </p:spPr>
        <p:txBody>
          <a:bodyPr wrap="square" rtlCol="0">
            <a:spAutoFit/>
          </a:bodyPr>
          <a:lstStyle/>
          <a:p>
            <a:pPr algn="ctr"/>
            <a:r>
              <a:rPr lang="en-GB" dirty="0"/>
              <a:t>Undervaluing of prison officers has exacerbated the impact of these issues</a:t>
            </a:r>
          </a:p>
        </p:txBody>
      </p:sp>
      <p:sp>
        <p:nvSpPr>
          <p:cNvPr id="12" name="TextBox 11"/>
          <p:cNvSpPr txBox="1"/>
          <p:nvPr/>
        </p:nvSpPr>
        <p:spPr>
          <a:xfrm>
            <a:off x="4031092" y="2295160"/>
            <a:ext cx="779447" cy="300082"/>
          </a:xfrm>
          <a:prstGeom prst="rect">
            <a:avLst/>
          </a:prstGeom>
          <a:noFill/>
        </p:spPr>
        <p:txBody>
          <a:bodyPr wrap="square" rtlCol="0">
            <a:spAutoFit/>
          </a:bodyPr>
          <a:lstStyle/>
          <a:p>
            <a:r>
              <a:rPr lang="en-GB" sz="1350" dirty="0"/>
              <a:t>Drugs</a:t>
            </a:r>
          </a:p>
        </p:txBody>
      </p:sp>
      <p:sp>
        <p:nvSpPr>
          <p:cNvPr id="13" name="TextBox 12"/>
          <p:cNvSpPr txBox="1"/>
          <p:nvPr/>
        </p:nvSpPr>
        <p:spPr>
          <a:xfrm>
            <a:off x="5715000" y="2331787"/>
            <a:ext cx="1202635" cy="300082"/>
          </a:xfrm>
          <a:prstGeom prst="rect">
            <a:avLst/>
          </a:prstGeom>
          <a:noFill/>
        </p:spPr>
        <p:txBody>
          <a:bodyPr wrap="square" rtlCol="0">
            <a:spAutoFit/>
          </a:bodyPr>
          <a:lstStyle/>
          <a:p>
            <a:r>
              <a:rPr lang="en-GB" sz="1350" dirty="0"/>
              <a:t>Overcrowding</a:t>
            </a:r>
          </a:p>
        </p:txBody>
      </p:sp>
    </p:spTree>
    <p:extLst>
      <p:ext uri="{BB962C8B-B14F-4D97-AF65-F5344CB8AC3E}">
        <p14:creationId xmlns:p14="http://schemas.microsoft.com/office/powerpoint/2010/main" val="3133462143"/>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67885"/>
            <a:ext cx="7290054" cy="1124712"/>
          </a:xfrm>
        </p:spPr>
        <p:txBody>
          <a:bodyPr>
            <a:normAutofit fontScale="90000"/>
          </a:bodyPr>
          <a:lstStyle/>
          <a:p>
            <a:r>
              <a:rPr lang="en-GB" dirty="0"/>
              <a:t>The ‘</a:t>
            </a:r>
            <a:r>
              <a:rPr lang="en-GB" dirty="0">
                <a:solidFill>
                  <a:srgbClr val="92D050"/>
                </a:solidFill>
              </a:rPr>
              <a:t>who</a:t>
            </a:r>
            <a:r>
              <a:rPr lang="en-GB" dirty="0"/>
              <a:t>’ not just ‘</a:t>
            </a:r>
            <a:r>
              <a:rPr lang="en-GB" dirty="0">
                <a:solidFill>
                  <a:srgbClr val="92D050"/>
                </a:solidFill>
              </a:rPr>
              <a:t>how many</a:t>
            </a:r>
            <a:r>
              <a:rPr lang="en-GB" dirty="0"/>
              <a:t>’</a:t>
            </a:r>
          </a:p>
        </p:txBody>
      </p:sp>
      <p:sp>
        <p:nvSpPr>
          <p:cNvPr id="3" name="Content Placeholder 2"/>
          <p:cNvSpPr>
            <a:spLocks noGrp="1"/>
          </p:cNvSpPr>
          <p:nvPr>
            <p:ph idx="1"/>
          </p:nvPr>
        </p:nvSpPr>
        <p:spPr>
          <a:xfrm>
            <a:off x="768096" y="1935646"/>
            <a:ext cx="7290055" cy="889553"/>
          </a:xfrm>
        </p:spPr>
        <p:txBody>
          <a:bodyPr>
            <a:normAutofit fontScale="92500" lnSpcReduction="20000"/>
          </a:bodyPr>
          <a:lstStyle/>
          <a:p>
            <a:r>
              <a:rPr lang="en-GB" sz="2400" dirty="0"/>
              <a:t>Whilst low staffing is a huge issue it is important to note that getting the right people to be prison officers and retention rates are crucial issues!</a:t>
            </a:r>
          </a:p>
        </p:txBody>
      </p:sp>
      <p:pic>
        <p:nvPicPr>
          <p:cNvPr id="5" name="Picture 4"/>
          <p:cNvPicPr>
            <a:picLocks noChangeAspect="1"/>
          </p:cNvPicPr>
          <p:nvPr/>
        </p:nvPicPr>
        <p:blipFill>
          <a:blip r:embed="rId3"/>
          <a:stretch>
            <a:fillRect/>
          </a:stretch>
        </p:blipFill>
        <p:spPr>
          <a:xfrm>
            <a:off x="6109496" y="2614423"/>
            <a:ext cx="2276061" cy="2856049"/>
          </a:xfrm>
          <a:prstGeom prst="rect">
            <a:avLst/>
          </a:prstGeom>
        </p:spPr>
      </p:pic>
      <p:sp>
        <p:nvSpPr>
          <p:cNvPr id="6" name="Rectangle 5"/>
          <p:cNvSpPr/>
          <p:nvPr/>
        </p:nvSpPr>
        <p:spPr>
          <a:xfrm>
            <a:off x="5436096" y="5445225"/>
            <a:ext cx="3622862" cy="923330"/>
          </a:xfrm>
          <a:prstGeom prst="rect">
            <a:avLst/>
          </a:prstGeom>
        </p:spPr>
        <p:txBody>
          <a:bodyPr wrap="square">
            <a:spAutoFit/>
          </a:bodyPr>
          <a:lstStyle/>
          <a:p>
            <a:r>
              <a:rPr lang="en-GB" sz="1350" dirty="0">
                <a:hlinkClick r:id="rId4"/>
              </a:rPr>
              <a:t>https://www.channel4.com/news/prisoners-on-instagram-reveal-security-crisis-behind-bars-contraband-drugs-knives</a:t>
            </a:r>
            <a:endParaRPr lang="en-GB" sz="1350" dirty="0"/>
          </a:p>
          <a:p>
            <a:endParaRPr lang="en-GB" sz="1350" dirty="0"/>
          </a:p>
        </p:txBody>
      </p:sp>
      <p:pic>
        <p:nvPicPr>
          <p:cNvPr id="8" name="Picture 7">
            <a:hlinkClick r:id="rId5"/>
            <a:extLst>
              <a:ext uri="{FF2B5EF4-FFF2-40B4-BE49-F238E27FC236}">
                <a16:creationId xmlns:a16="http://schemas.microsoft.com/office/drawing/2014/main" id="{F3A67348-94E1-5DE2-1F20-4CD4DC308D20}"/>
              </a:ext>
            </a:extLst>
          </p:cNvPr>
          <p:cNvPicPr>
            <a:picLocks noChangeAspect="1"/>
          </p:cNvPicPr>
          <p:nvPr/>
        </p:nvPicPr>
        <p:blipFill>
          <a:blip r:embed="rId6"/>
          <a:stretch>
            <a:fillRect/>
          </a:stretch>
        </p:blipFill>
        <p:spPr>
          <a:xfrm>
            <a:off x="1229855" y="2825199"/>
            <a:ext cx="3096344" cy="3186713"/>
          </a:xfrm>
          <a:prstGeom prst="rect">
            <a:avLst/>
          </a:prstGeom>
        </p:spPr>
      </p:pic>
    </p:spTree>
    <p:extLst>
      <p:ext uri="{BB962C8B-B14F-4D97-AF65-F5344CB8AC3E}">
        <p14:creationId xmlns:p14="http://schemas.microsoft.com/office/powerpoint/2010/main" val="702690222"/>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6509"/>
            <a:ext cx="5810984" cy="1198180"/>
          </a:xfrm>
        </p:spPr>
        <p:txBody>
          <a:bodyPr>
            <a:normAutofit fontScale="90000"/>
          </a:bodyPr>
          <a:lstStyle/>
          <a:p>
            <a:pPr algn="ctr"/>
            <a:r>
              <a:rPr lang="en-GB" dirty="0"/>
              <a:t>Substance misuse in prison</a:t>
            </a:r>
          </a:p>
        </p:txBody>
      </p:sp>
      <p:pic>
        <p:nvPicPr>
          <p:cNvPr id="6" name="Content Placeholder 5"/>
          <p:cNvPicPr>
            <a:picLocks noGrp="1" noChangeAspect="1"/>
          </p:cNvPicPr>
          <p:nvPr>
            <p:ph idx="1"/>
          </p:nvPr>
        </p:nvPicPr>
        <p:blipFill>
          <a:blip r:embed="rId3"/>
          <a:stretch>
            <a:fillRect/>
          </a:stretch>
        </p:blipFill>
        <p:spPr>
          <a:xfrm>
            <a:off x="6139601" y="96236"/>
            <a:ext cx="3029876" cy="1831492"/>
          </a:xfrm>
          <a:prstGeom prst="rect">
            <a:avLst/>
          </a:prstGeom>
        </p:spPr>
      </p:pic>
      <p:pic>
        <p:nvPicPr>
          <p:cNvPr id="7" name="Picture 6"/>
          <p:cNvPicPr>
            <a:picLocks noChangeAspect="1"/>
          </p:cNvPicPr>
          <p:nvPr/>
        </p:nvPicPr>
        <p:blipFill rotWithShape="1">
          <a:blip r:embed="rId4"/>
          <a:srcRect t="17790" r="51081"/>
          <a:stretch/>
        </p:blipFill>
        <p:spPr>
          <a:xfrm>
            <a:off x="5364088" y="2996952"/>
            <a:ext cx="3224939" cy="3031435"/>
          </a:xfrm>
          <a:prstGeom prst="rect">
            <a:avLst/>
          </a:prstGeom>
        </p:spPr>
      </p:pic>
      <p:pic>
        <p:nvPicPr>
          <p:cNvPr id="4" name="Picture 3">
            <a:hlinkClick r:id="rId5"/>
            <a:extLst>
              <a:ext uri="{FF2B5EF4-FFF2-40B4-BE49-F238E27FC236}">
                <a16:creationId xmlns:a16="http://schemas.microsoft.com/office/drawing/2014/main" id="{66BE6428-6DCA-E2C7-4503-8436987F8086}"/>
              </a:ext>
            </a:extLst>
          </p:cNvPr>
          <p:cNvPicPr>
            <a:picLocks noChangeAspect="1"/>
          </p:cNvPicPr>
          <p:nvPr/>
        </p:nvPicPr>
        <p:blipFill>
          <a:blip r:embed="rId6"/>
          <a:stretch>
            <a:fillRect/>
          </a:stretch>
        </p:blipFill>
        <p:spPr>
          <a:xfrm>
            <a:off x="200033" y="2271305"/>
            <a:ext cx="4371967" cy="4053118"/>
          </a:xfrm>
          <a:prstGeom prst="rect">
            <a:avLst/>
          </a:prstGeom>
        </p:spPr>
      </p:pic>
    </p:spTree>
    <p:extLst>
      <p:ext uri="{BB962C8B-B14F-4D97-AF65-F5344CB8AC3E}">
        <p14:creationId xmlns:p14="http://schemas.microsoft.com/office/powerpoint/2010/main" val="752399656"/>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4"/>
            <a:extLst>
              <a:ext uri="{FF2B5EF4-FFF2-40B4-BE49-F238E27FC236}">
                <a16:creationId xmlns:a16="http://schemas.microsoft.com/office/drawing/2014/main" id="{F42AE025-0792-76BF-7690-CF832CDF5D0A}"/>
              </a:ext>
            </a:extLst>
          </p:cNvPr>
          <p:cNvPicPr>
            <a:picLocks noChangeAspect="1"/>
          </p:cNvPicPr>
          <p:nvPr/>
        </p:nvPicPr>
        <p:blipFill>
          <a:blip r:embed="rId5"/>
          <a:stretch>
            <a:fillRect/>
          </a:stretch>
        </p:blipFill>
        <p:spPr>
          <a:xfrm>
            <a:off x="755576" y="404664"/>
            <a:ext cx="2808312" cy="32500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39F8AD9B-B22F-FADF-3706-C39C9F0C79CF}"/>
              </a:ext>
            </a:extLst>
          </p:cNvPr>
          <p:cNvSpPr txBox="1"/>
          <p:nvPr/>
        </p:nvSpPr>
        <p:spPr>
          <a:xfrm>
            <a:off x="219446" y="3868013"/>
            <a:ext cx="4320480" cy="2585323"/>
          </a:xfrm>
          <a:prstGeom prst="rect">
            <a:avLst/>
          </a:prstGeom>
          <a:solidFill>
            <a:schemeClr val="bg2"/>
          </a:solidFill>
        </p:spPr>
        <p:txBody>
          <a:bodyPr wrap="square" rtlCol="0">
            <a:spAutoFit/>
          </a:bodyPr>
          <a:lstStyle/>
          <a:p>
            <a:pPr algn="l">
              <a:buFont typeface="Arial" panose="020B0604020202020204" pitchFamily="34" charset="0"/>
              <a:buChar char="•"/>
            </a:pPr>
            <a:r>
              <a:rPr lang="en-GB" b="0" i="0" dirty="0">
                <a:solidFill>
                  <a:srgbClr val="0B0C0C"/>
                </a:solidFill>
                <a:effectLst/>
                <a:latin typeface="GDS Transport"/>
              </a:rPr>
              <a:t>thousands of prisoners join drug-free wings as war on addiction ramps up</a:t>
            </a:r>
          </a:p>
          <a:p>
            <a:pPr algn="l">
              <a:buFont typeface="Arial" panose="020B0604020202020204" pitchFamily="34" charset="0"/>
              <a:buChar char="•"/>
            </a:pPr>
            <a:endParaRPr lang="en-GB" dirty="0">
              <a:solidFill>
                <a:srgbClr val="0B0C0C"/>
              </a:solidFill>
              <a:latin typeface="GDS Transport"/>
            </a:endParaRPr>
          </a:p>
          <a:p>
            <a:pPr algn="l">
              <a:buFont typeface="Arial" panose="020B0604020202020204" pitchFamily="34" charset="0"/>
              <a:buChar char="•"/>
            </a:pPr>
            <a:r>
              <a:rPr lang="en-GB" b="0" i="0" dirty="0">
                <a:solidFill>
                  <a:srgbClr val="0B0C0C"/>
                </a:solidFill>
                <a:effectLst/>
                <a:latin typeface="GDS Transport"/>
              </a:rPr>
              <a:t>up to 100 special blocks in prisons by 2025 alongside abstinence-based units</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new wings and tough security to clean up prisons and cut crime</a:t>
            </a:r>
          </a:p>
          <a:p>
            <a:endParaRPr lang="en-GB" dirty="0"/>
          </a:p>
        </p:txBody>
      </p:sp>
      <p:pic>
        <p:nvPicPr>
          <p:cNvPr id="9" name="Picture 8">
            <a:extLst>
              <a:ext uri="{FF2B5EF4-FFF2-40B4-BE49-F238E27FC236}">
                <a16:creationId xmlns:a16="http://schemas.microsoft.com/office/drawing/2014/main" id="{AA0526DE-664A-3EFB-B9E6-8E179424EC77}"/>
              </a:ext>
            </a:extLst>
          </p:cNvPr>
          <p:cNvPicPr>
            <a:picLocks noChangeAspect="1"/>
          </p:cNvPicPr>
          <p:nvPr/>
        </p:nvPicPr>
        <p:blipFill>
          <a:blip r:embed="rId6"/>
          <a:stretch>
            <a:fillRect/>
          </a:stretch>
        </p:blipFill>
        <p:spPr>
          <a:xfrm>
            <a:off x="4139952" y="404664"/>
            <a:ext cx="4530518" cy="846154"/>
          </a:xfrm>
          <a:prstGeom prst="rect">
            <a:avLst/>
          </a:prstGeom>
        </p:spPr>
      </p:pic>
      <p:pic>
        <p:nvPicPr>
          <p:cNvPr id="10" name="Online Media 9" title="ADANI CONPASS SMART Security Xray body scanner inspection system with Artificial intelligence AI">
            <a:hlinkClick r:id="" action="ppaction://media"/>
            <a:extLst>
              <a:ext uri="{FF2B5EF4-FFF2-40B4-BE49-F238E27FC236}">
                <a16:creationId xmlns:a16="http://schemas.microsoft.com/office/drawing/2014/main" id="{55C529E5-F7FE-C62E-257E-5B33BEA3ECED}"/>
              </a:ext>
            </a:extLst>
          </p:cNvPr>
          <p:cNvPicPr>
            <a:picLocks noRot="1" noChangeAspect="1"/>
          </p:cNvPicPr>
          <p:nvPr>
            <a:videoFile r:link="rId1"/>
          </p:nvPr>
        </p:nvPicPr>
        <p:blipFill>
          <a:blip r:embed="rId7"/>
          <a:stretch>
            <a:fillRect/>
          </a:stretch>
        </p:blipFill>
        <p:spPr>
          <a:xfrm>
            <a:off x="107504" y="433570"/>
            <a:ext cx="8817050" cy="6200917"/>
          </a:xfrm>
          <a:prstGeom prst="rect">
            <a:avLst/>
          </a:prstGeom>
        </p:spPr>
      </p:pic>
    </p:spTree>
    <p:extLst>
      <p:ext uri="{BB962C8B-B14F-4D97-AF65-F5344CB8AC3E}">
        <p14:creationId xmlns:p14="http://schemas.microsoft.com/office/powerpoint/2010/main" val="247349333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10"/>
                </p:tgtEl>
              </p:cMediaNode>
            </p:video>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8331D47-DE7A-4F51-9D59-FD68F3BDD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9DEDC60-6312-4214-B219-E46479D7E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D92A1B31-DB63-435D-93E6-9712CDFB20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66B8738D-6184-4200-93C8-A38B49E39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5499" y="4550229"/>
            <a:ext cx="8181805" cy="1057655"/>
          </a:xfrm>
        </p:spPr>
        <p:txBody>
          <a:bodyPr vert="horz" lIns="91440" tIns="45720" rIns="91440" bIns="45720" rtlCol="0" anchor="b">
            <a:normAutofit/>
          </a:bodyPr>
          <a:lstStyle/>
          <a:p>
            <a:r>
              <a:rPr lang="en-US" sz="5200">
                <a:solidFill>
                  <a:schemeClr val="tx1">
                    <a:lumMod val="85000"/>
                    <a:lumOff val="15000"/>
                  </a:schemeClr>
                </a:solidFill>
              </a:rPr>
              <a:t>Overcrowding in prison</a:t>
            </a:r>
          </a:p>
        </p:txBody>
      </p:sp>
      <p:pic>
        <p:nvPicPr>
          <p:cNvPr id="9" name="Content Placeholder 8">
            <a:extLst>
              <a:ext uri="{FF2B5EF4-FFF2-40B4-BE49-F238E27FC236}">
                <a16:creationId xmlns:a16="http://schemas.microsoft.com/office/drawing/2014/main" id="{610AB911-89AF-1DF5-A081-D96615DCA56C}"/>
              </a:ext>
            </a:extLst>
          </p:cNvPr>
          <p:cNvPicPr>
            <a:picLocks noGrp="1" noChangeAspect="1"/>
          </p:cNvPicPr>
          <p:nvPr>
            <p:ph idx="1"/>
          </p:nvPr>
        </p:nvPicPr>
        <p:blipFill>
          <a:blip r:embed="rId3"/>
          <a:stretch>
            <a:fillRect/>
          </a:stretch>
        </p:blipFill>
        <p:spPr>
          <a:xfrm>
            <a:off x="476592" y="1387857"/>
            <a:ext cx="3848740" cy="2107184"/>
          </a:xfrm>
          <a:prstGeom prst="rect">
            <a:avLst/>
          </a:prstGeom>
          <a:ln>
            <a:noFill/>
          </a:ln>
          <a:effectLst>
            <a:outerShdw blurRad="292100" dist="139700" dir="2700000" algn="tl" rotWithShape="0">
              <a:srgbClr val="333333">
                <a:alpha val="65000"/>
              </a:srgbClr>
            </a:outerShdw>
          </a:effectLst>
        </p:spPr>
      </p:pic>
      <p:sp>
        <p:nvSpPr>
          <p:cNvPr id="22" name="Rectangle 21">
            <a:extLst>
              <a:ext uri="{FF2B5EF4-FFF2-40B4-BE49-F238E27FC236}">
                <a16:creationId xmlns:a16="http://schemas.microsoft.com/office/drawing/2014/main" id="{5B73017D-B127-4D47-BB33-0DA52359F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7997" y="886968"/>
            <a:ext cx="48006" cy="3108960"/>
          </a:xfrm>
          <a:prstGeom prst="rect">
            <a:avLst/>
          </a:prstGeom>
          <a:solidFill>
            <a:srgbClr val="2C2F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4"/>
            <a:extLst>
              <a:ext uri="{FF2B5EF4-FFF2-40B4-BE49-F238E27FC236}">
                <a16:creationId xmlns:a16="http://schemas.microsoft.com/office/drawing/2014/main" id="{248167D9-D341-D7FD-B4E2-5FA3A9B60DFA}"/>
              </a:ext>
            </a:extLst>
          </p:cNvPr>
          <p:cNvPicPr>
            <a:picLocks noChangeAspect="1"/>
          </p:cNvPicPr>
          <p:nvPr/>
        </p:nvPicPr>
        <p:blipFill>
          <a:blip r:embed="rId5"/>
          <a:stretch>
            <a:fillRect/>
          </a:stretch>
        </p:blipFill>
        <p:spPr>
          <a:xfrm>
            <a:off x="4818668" y="640080"/>
            <a:ext cx="3832697" cy="3602736"/>
          </a:xfrm>
          <a:prstGeom prst="rect">
            <a:avLst/>
          </a:prstGeom>
        </p:spPr>
      </p:pic>
      <p:cxnSp>
        <p:nvCxnSpPr>
          <p:cNvPr id="24" name="Straight Connector 23">
            <a:extLst>
              <a:ext uri="{FF2B5EF4-FFF2-40B4-BE49-F238E27FC236}">
                <a16:creationId xmlns:a16="http://schemas.microsoft.com/office/drawing/2014/main" id="{C2B7B8EB-0638-43BD-9A64-62F95F505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814" y="5618770"/>
            <a:ext cx="78867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C1AD70F9-2AA8-40AD-81F2-0D7BC881C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2CDFF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0A95E83E-3C35-4C05-B1FC-CBF86CCB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2C2F4C"/>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3155023"/>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043" y="457200"/>
            <a:ext cx="8455914"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2049" y="521208"/>
            <a:ext cx="8359902"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creenshot of a computer&#10;&#10;Description automatically generated with low confidence">
            <a:extLst>
              <a:ext uri="{FF2B5EF4-FFF2-40B4-BE49-F238E27FC236}">
                <a16:creationId xmlns:a16="http://schemas.microsoft.com/office/drawing/2014/main" id="{694343C1-504C-CA0D-B5D1-A8CCA92BCA82}"/>
              </a:ext>
            </a:extLst>
          </p:cNvPr>
          <p:cNvPicPr>
            <a:picLocks noChangeAspect="1"/>
          </p:cNvPicPr>
          <p:nvPr/>
        </p:nvPicPr>
        <p:blipFill>
          <a:blip r:embed="rId4"/>
          <a:stretch>
            <a:fillRect/>
          </a:stretch>
        </p:blipFill>
        <p:spPr>
          <a:xfrm>
            <a:off x="392049" y="188640"/>
            <a:ext cx="8208966" cy="1865494"/>
          </a:xfrm>
          <a:prstGeom prst="rect">
            <a:avLst/>
          </a:prstGeom>
        </p:spPr>
      </p:pic>
      <p:pic>
        <p:nvPicPr>
          <p:cNvPr id="9" name="Online Media 8" title="Uk's Prison Violence Exposed 2022 Prison Undercover Documentary">
            <a:hlinkClick r:id="" action="ppaction://media"/>
            <a:extLst>
              <a:ext uri="{FF2B5EF4-FFF2-40B4-BE49-F238E27FC236}">
                <a16:creationId xmlns:a16="http://schemas.microsoft.com/office/drawing/2014/main" id="{BBA74FF7-CF65-B428-7395-786571332D3B}"/>
              </a:ext>
            </a:extLst>
          </p:cNvPr>
          <p:cNvPicPr>
            <a:picLocks noRot="1" noChangeAspect="1"/>
          </p:cNvPicPr>
          <p:nvPr>
            <a:videoFile r:link="rId1"/>
          </p:nvPr>
        </p:nvPicPr>
        <p:blipFill>
          <a:blip r:embed="rId5"/>
          <a:stretch>
            <a:fillRect/>
          </a:stretch>
        </p:blipFill>
        <p:spPr>
          <a:xfrm>
            <a:off x="310301" y="1998425"/>
            <a:ext cx="8553009" cy="4832450"/>
          </a:xfrm>
          <a:prstGeom prst="rect">
            <a:avLst/>
          </a:prstGeom>
        </p:spPr>
      </p:pic>
    </p:spTree>
    <p:extLst>
      <p:ext uri="{BB962C8B-B14F-4D97-AF65-F5344CB8AC3E}">
        <p14:creationId xmlns:p14="http://schemas.microsoft.com/office/powerpoint/2010/main" val="26346937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163CE-9C82-966F-0935-73F44E29DA81}"/>
              </a:ext>
            </a:extLst>
          </p:cNvPr>
          <p:cNvSpPr>
            <a:spLocks noGrp="1"/>
          </p:cNvSpPr>
          <p:nvPr>
            <p:ph type="title"/>
          </p:nvPr>
        </p:nvSpPr>
        <p:spPr/>
        <p:txBody>
          <a:bodyPr/>
          <a:lstStyle/>
          <a:p>
            <a:r>
              <a:rPr lang="en-GB" dirty="0"/>
              <a:t>R v Ali (2023)</a:t>
            </a:r>
          </a:p>
        </p:txBody>
      </p:sp>
      <p:sp>
        <p:nvSpPr>
          <p:cNvPr id="5" name="Content Placeholder 4">
            <a:extLst>
              <a:ext uri="{FF2B5EF4-FFF2-40B4-BE49-F238E27FC236}">
                <a16:creationId xmlns:a16="http://schemas.microsoft.com/office/drawing/2014/main" id="{B59F9CD3-B236-A4C1-EB2B-602A2349CB6C}"/>
              </a:ext>
            </a:extLst>
          </p:cNvPr>
          <p:cNvSpPr>
            <a:spLocks noGrp="1"/>
          </p:cNvSpPr>
          <p:nvPr>
            <p:ph idx="1"/>
          </p:nvPr>
        </p:nvSpPr>
        <p:spPr>
          <a:xfrm>
            <a:off x="395537" y="1845734"/>
            <a:ext cx="7971224" cy="4463586"/>
          </a:xfrm>
        </p:spPr>
        <p:txBody>
          <a:bodyPr>
            <a:normAutofit lnSpcReduction="10000"/>
          </a:bodyPr>
          <a:lstStyle/>
          <a:p>
            <a:r>
              <a:rPr lang="en-GB" dirty="0"/>
              <a:t>CASE FACTS: </a:t>
            </a:r>
            <a:r>
              <a:rPr lang="pt-BR" dirty="0">
                <a:hlinkClick r:id="rId3"/>
              </a:rPr>
              <a:t>R -v- Ali (judiciary.uk)</a:t>
            </a:r>
            <a:endParaRPr lang="pt-BR" dirty="0"/>
          </a:p>
          <a:p>
            <a:r>
              <a:rPr lang="en-GB" dirty="0"/>
              <a:t>The judge erred in imposing a sentence of immediate custody. We consider that there is merit in this ground in the exceptional circumstances of this case. In the vast majority of cases, an offence of this nature, committed in prison against a prison officer, would unquestionably lead to an immediate custodial sentence to be served consecutively to any sentence which had caused the offender to be in prison. </a:t>
            </a:r>
          </a:p>
          <a:p>
            <a:r>
              <a:rPr lang="en-GB" dirty="0"/>
              <a:t>Exceptional circumstances which lead to that conclusion: </a:t>
            </a:r>
          </a:p>
          <a:p>
            <a:r>
              <a:rPr lang="en-GB" dirty="0"/>
              <a:t>- The appellant was not charged until 16 months after the offence and over 6 months after he had been released from prison. </a:t>
            </a:r>
          </a:p>
          <a:p>
            <a:r>
              <a:rPr lang="en-GB" dirty="0"/>
              <a:t>- He was not sentenced until 2½ years after he had been released, </a:t>
            </a:r>
          </a:p>
          <a:p>
            <a:r>
              <a:rPr lang="en-GB" dirty="0"/>
              <a:t>- He had remained out of trouble throughout that period and he had the benefit of a very positive reference from a probation officer.</a:t>
            </a:r>
          </a:p>
          <a:p>
            <a:endParaRPr lang="pt-BR" dirty="0"/>
          </a:p>
          <a:p>
            <a:endParaRPr lang="en-GB" dirty="0"/>
          </a:p>
        </p:txBody>
      </p:sp>
    </p:spTree>
    <p:extLst>
      <p:ext uri="{BB962C8B-B14F-4D97-AF65-F5344CB8AC3E}">
        <p14:creationId xmlns:p14="http://schemas.microsoft.com/office/powerpoint/2010/main" val="669285804"/>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6787B-1F9C-3930-7058-39ACF942823F}"/>
              </a:ext>
            </a:extLst>
          </p:cNvPr>
          <p:cNvSpPr>
            <a:spLocks noGrp="1"/>
          </p:cNvSpPr>
          <p:nvPr>
            <p:ph type="title"/>
          </p:nvPr>
        </p:nvSpPr>
        <p:spPr>
          <a:xfrm>
            <a:off x="822960" y="286604"/>
            <a:ext cx="4253096" cy="1450757"/>
          </a:xfrm>
        </p:spPr>
        <p:txBody>
          <a:bodyPr/>
          <a:lstStyle/>
          <a:p>
            <a:r>
              <a:rPr lang="en-GB" dirty="0"/>
              <a:t>Operation Safeguard</a:t>
            </a:r>
          </a:p>
        </p:txBody>
      </p:sp>
      <p:sp>
        <p:nvSpPr>
          <p:cNvPr id="3" name="Content Placeholder 2">
            <a:extLst>
              <a:ext uri="{FF2B5EF4-FFF2-40B4-BE49-F238E27FC236}">
                <a16:creationId xmlns:a16="http://schemas.microsoft.com/office/drawing/2014/main" id="{91248D6C-B2B1-26FB-A0C8-272BBEEDD3E9}"/>
              </a:ext>
            </a:extLst>
          </p:cNvPr>
          <p:cNvSpPr>
            <a:spLocks noGrp="1"/>
          </p:cNvSpPr>
          <p:nvPr>
            <p:ph idx="1"/>
          </p:nvPr>
        </p:nvSpPr>
        <p:spPr>
          <a:xfrm>
            <a:off x="755576" y="2420888"/>
            <a:ext cx="7992888" cy="4032448"/>
          </a:xfrm>
        </p:spPr>
        <p:txBody>
          <a:bodyPr>
            <a:normAutofit lnSpcReduction="10000"/>
          </a:bodyPr>
          <a:lstStyle/>
          <a:p>
            <a:pPr>
              <a:buFont typeface="Wingdings" panose="05000000000000000000" pitchFamily="2" charset="2"/>
              <a:buChar char="§"/>
            </a:pPr>
            <a:r>
              <a:rPr lang="en-GB" dirty="0">
                <a:solidFill>
                  <a:schemeClr val="tx1">
                    <a:lumMod val="85000"/>
                    <a:lumOff val="15000"/>
                  </a:schemeClr>
                </a:solidFill>
                <a:latin typeface="Arial" panose="020B0604020202020204" pitchFamily="34" charset="0"/>
                <a:cs typeface="Arial" panose="020B0604020202020204" pitchFamily="34" charset="0"/>
              </a:rPr>
              <a:t>Came into use throughout England and Wales from Monday 6</a:t>
            </a:r>
            <a:r>
              <a:rPr lang="en-GB" baseline="30000" dirty="0">
                <a:solidFill>
                  <a:schemeClr val="tx1">
                    <a:lumMod val="85000"/>
                    <a:lumOff val="15000"/>
                  </a:schemeClr>
                </a:solidFill>
                <a:latin typeface="Arial" panose="020B0604020202020204" pitchFamily="34" charset="0"/>
                <a:cs typeface="Arial" panose="020B0604020202020204" pitchFamily="34" charset="0"/>
              </a:rPr>
              <a:t>th</a:t>
            </a:r>
            <a:r>
              <a:rPr lang="en-GB" dirty="0">
                <a:solidFill>
                  <a:schemeClr val="tx1">
                    <a:lumMod val="85000"/>
                    <a:lumOff val="15000"/>
                  </a:schemeClr>
                </a:solidFill>
                <a:latin typeface="Arial" panose="020B0604020202020204" pitchFamily="34" charset="0"/>
                <a:cs typeface="Arial" panose="020B0604020202020204" pitchFamily="34" charset="0"/>
              </a:rPr>
              <a:t> March 2023.</a:t>
            </a:r>
          </a:p>
          <a:p>
            <a:pPr>
              <a:buFont typeface="Wingdings" panose="05000000000000000000" pitchFamily="2" charset="2"/>
              <a:buChar char="§"/>
            </a:pPr>
            <a:r>
              <a:rPr lang="en-GB" dirty="0">
                <a:solidFill>
                  <a:schemeClr val="tx1">
                    <a:lumMod val="85000"/>
                    <a:lumOff val="15000"/>
                  </a:schemeClr>
                </a:solidFill>
                <a:latin typeface="Arial" panose="020B0604020202020204" pitchFamily="34" charset="0"/>
                <a:cs typeface="Arial" panose="020B0604020202020204" pitchFamily="34" charset="0"/>
              </a:rPr>
              <a:t>Police forces nationwide are required to set aside 400 police cells to hold prisoners on a short-term basis – it is thought that the majority will be remand prisoners, detained for only one night ahead of a court appearance. </a:t>
            </a:r>
          </a:p>
          <a:p>
            <a:pPr>
              <a:buFont typeface="Wingdings" panose="05000000000000000000" pitchFamily="2" charset="2"/>
              <a:buChar char="§"/>
            </a:pPr>
            <a:r>
              <a:rPr lang="en-GB" i="0" dirty="0">
                <a:solidFill>
                  <a:schemeClr val="tx1">
                    <a:lumMod val="85000"/>
                    <a:lumOff val="15000"/>
                  </a:schemeClr>
                </a:solidFill>
                <a:effectLst/>
                <a:latin typeface="Arial" panose="020B0604020202020204" pitchFamily="34" charset="0"/>
                <a:cs typeface="Arial" panose="020B0604020202020204" pitchFamily="34" charset="0"/>
              </a:rPr>
              <a:t>Operation Safeguard was last used in 2008 under the then-Labour government. Today’s Conservative Government has pledged to build 20,000 prison places at a cost of £3.75 billion, to cope with a forecast growth in the prison population from the current level of 83,800 to an estimated 94,400 by March 2025. However, prison governors are warning against any move to squeeze more prisoners into already-crowded existing jails.</a:t>
            </a:r>
          </a:p>
          <a:p>
            <a:endParaRPr lang="en-GB" dirty="0"/>
          </a:p>
          <a:p>
            <a:endParaRPr lang="en-GB" dirty="0"/>
          </a:p>
        </p:txBody>
      </p:sp>
      <p:pic>
        <p:nvPicPr>
          <p:cNvPr id="5" name="Picture 4">
            <a:hlinkClick r:id="rId3"/>
            <a:extLst>
              <a:ext uri="{FF2B5EF4-FFF2-40B4-BE49-F238E27FC236}">
                <a16:creationId xmlns:a16="http://schemas.microsoft.com/office/drawing/2014/main" id="{C978FA20-C5DC-B728-9ED1-BD18868AB366}"/>
              </a:ext>
            </a:extLst>
          </p:cNvPr>
          <p:cNvPicPr>
            <a:picLocks noChangeAspect="1"/>
          </p:cNvPicPr>
          <p:nvPr/>
        </p:nvPicPr>
        <p:blipFill>
          <a:blip r:embed="rId4"/>
          <a:stretch>
            <a:fillRect/>
          </a:stretch>
        </p:blipFill>
        <p:spPr>
          <a:xfrm>
            <a:off x="4931227" y="220837"/>
            <a:ext cx="3389813" cy="185828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805454081"/>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093C8713-C265-B651-2AAA-CE8ADACB1E2C}"/>
              </a:ext>
            </a:extLst>
          </p:cNvPr>
          <p:cNvPicPr>
            <a:picLocks noGrp="1" noChangeAspect="1"/>
          </p:cNvPicPr>
          <p:nvPr>
            <p:ph idx="1"/>
          </p:nvPr>
        </p:nvPicPr>
        <p:blipFill>
          <a:blip r:embed="rId4"/>
          <a:stretch>
            <a:fillRect/>
          </a:stretch>
        </p:blipFill>
        <p:spPr>
          <a:xfrm>
            <a:off x="800100" y="0"/>
            <a:ext cx="7543800" cy="3949103"/>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1E994C3A-07DC-2643-EAE3-656712A846D4}"/>
              </a:ext>
            </a:extLst>
          </p:cNvPr>
          <p:cNvSpPr txBox="1"/>
          <p:nvPr/>
        </p:nvSpPr>
        <p:spPr>
          <a:xfrm>
            <a:off x="899592" y="4293096"/>
            <a:ext cx="6480720" cy="1938992"/>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t>Early release on licence – prisoners could be released up to 18 days before their automatic release date.</a:t>
            </a:r>
          </a:p>
          <a:p>
            <a:pPr marL="285750" indent="-285750" algn="ctr">
              <a:buFont typeface="Arial" panose="020B0604020202020204" pitchFamily="34" charset="0"/>
              <a:buChar char="•"/>
            </a:pPr>
            <a:r>
              <a:rPr lang="en-GB" sz="2000" dirty="0"/>
              <a:t>Suspending short sentences – presumption that sentences of less than 12 months in prison will be suspended</a:t>
            </a:r>
          </a:p>
          <a:p>
            <a:pPr marL="285750" indent="-285750" algn="ctr">
              <a:buFont typeface="Arial" panose="020B0604020202020204" pitchFamily="34" charset="0"/>
              <a:buChar char="•"/>
            </a:pPr>
            <a:r>
              <a:rPr lang="en-GB" sz="2000" dirty="0"/>
              <a:t>Removal of foreign offenders</a:t>
            </a:r>
          </a:p>
        </p:txBody>
      </p:sp>
    </p:spTree>
    <p:extLst>
      <p:ext uri="{BB962C8B-B14F-4D97-AF65-F5344CB8AC3E}">
        <p14:creationId xmlns:p14="http://schemas.microsoft.com/office/powerpoint/2010/main" val="21917858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8E525B-CC61-44CA-83E8-6CC4CB86E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C43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38595" r="24387"/>
          <a:stretch/>
        </p:blipFill>
        <p:spPr>
          <a:xfrm>
            <a:off x="20" y="3579"/>
            <a:ext cx="4510918" cy="6854421"/>
          </a:xfrm>
          <a:prstGeom prst="rect">
            <a:avLst/>
          </a:prstGeom>
        </p:spPr>
      </p:pic>
      <p:sp>
        <p:nvSpPr>
          <p:cNvPr id="12" name="Rectangle 11">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0938"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6157" y="1480782"/>
            <a:ext cx="2978623" cy="3896436"/>
          </a:xfrm>
        </p:spPr>
        <p:txBody>
          <a:bodyPr anchor="ctr">
            <a:normAutofit/>
          </a:bodyPr>
          <a:lstStyle/>
          <a:p>
            <a:pPr algn="ctr"/>
            <a:r>
              <a:rPr lang="en-GB" sz="3400">
                <a:solidFill>
                  <a:srgbClr val="FFFFFF"/>
                </a:solidFill>
              </a:rPr>
              <a:t>IMPRISONMENT IN WALES</a:t>
            </a:r>
          </a:p>
        </p:txBody>
      </p:sp>
      <p:pic>
        <p:nvPicPr>
          <p:cNvPr id="4" name="Picture 3"/>
          <p:cNvPicPr>
            <a:picLocks noChangeAspect="1"/>
          </p:cNvPicPr>
          <p:nvPr/>
        </p:nvPicPr>
        <p:blipFill rotWithShape="1">
          <a:blip r:embed="rId4"/>
          <a:srcRect r="5224"/>
          <a:stretch/>
        </p:blipFill>
        <p:spPr>
          <a:xfrm>
            <a:off x="5162550" y="803191"/>
            <a:ext cx="3387690" cy="2385915"/>
          </a:xfrm>
          <a:prstGeom prst="rect">
            <a:avLst/>
          </a:prstGeom>
        </p:spPr>
      </p:pic>
      <p:sp>
        <p:nvSpPr>
          <p:cNvPr id="3" name="Content Placeholder 2"/>
          <p:cNvSpPr>
            <a:spLocks noGrp="1"/>
          </p:cNvSpPr>
          <p:nvPr>
            <p:ph idx="1"/>
          </p:nvPr>
        </p:nvSpPr>
        <p:spPr>
          <a:xfrm>
            <a:off x="5162550" y="3676052"/>
            <a:ext cx="3387690" cy="2777284"/>
          </a:xfrm>
        </p:spPr>
        <p:txBody>
          <a:bodyPr vert="horz" lIns="34290" tIns="34290" rIns="34290" bIns="34290" rtlCol="0" anchor="t">
            <a:normAutofit/>
          </a:bodyPr>
          <a:lstStyle/>
          <a:p>
            <a:r>
              <a:rPr lang="en-GB" sz="2400" dirty="0"/>
              <a:t>HMP Berwyn</a:t>
            </a:r>
          </a:p>
          <a:p>
            <a:r>
              <a:rPr lang="en-GB" sz="2400" dirty="0"/>
              <a:t>HMP/YOI Cardiff</a:t>
            </a:r>
          </a:p>
          <a:p>
            <a:r>
              <a:rPr lang="en-GB" sz="2400" dirty="0"/>
              <a:t>HMP/YOI Parc</a:t>
            </a:r>
          </a:p>
          <a:p>
            <a:r>
              <a:rPr lang="en-GB" sz="2400" dirty="0"/>
              <a:t>HMP Swansea</a:t>
            </a:r>
          </a:p>
          <a:p>
            <a:r>
              <a:rPr lang="en-GB" sz="2400" dirty="0"/>
              <a:t>HMP </a:t>
            </a:r>
            <a:r>
              <a:rPr lang="en-GB" sz="2400" dirty="0" err="1"/>
              <a:t>Usk</a:t>
            </a:r>
            <a:r>
              <a:rPr lang="en-GB" sz="2400" dirty="0"/>
              <a:t> and HMP </a:t>
            </a:r>
            <a:r>
              <a:rPr lang="en-GB" sz="2400" dirty="0" err="1"/>
              <a:t>Prescoed</a:t>
            </a:r>
            <a:endParaRPr lang="en-GB" sz="2400" dirty="0"/>
          </a:p>
        </p:txBody>
      </p:sp>
    </p:spTree>
    <p:extLst>
      <p:ext uri="{BB962C8B-B14F-4D97-AF65-F5344CB8AC3E}">
        <p14:creationId xmlns:p14="http://schemas.microsoft.com/office/powerpoint/2010/main" val="406604011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922" y="709754"/>
            <a:ext cx="7290054" cy="1124712"/>
          </a:xfrm>
        </p:spPr>
        <p:txBody>
          <a:bodyPr/>
          <a:lstStyle/>
          <a:p>
            <a:r>
              <a:rPr lang="en-GB" dirty="0"/>
              <a:t>IMPRISONMENT IN WALES</a:t>
            </a:r>
          </a:p>
        </p:txBody>
      </p:sp>
      <p:graphicFrame>
        <p:nvGraphicFramePr>
          <p:cNvPr id="6" name="Content Placeholder 2">
            <a:extLst>
              <a:ext uri="{FF2B5EF4-FFF2-40B4-BE49-F238E27FC236}">
                <a16:creationId xmlns:a16="http://schemas.microsoft.com/office/drawing/2014/main" id="{8FD23387-43F3-34B8-4FD0-1067D2799FE3}"/>
              </a:ext>
            </a:extLst>
          </p:cNvPr>
          <p:cNvGraphicFramePr>
            <a:graphicFrameLocks noGrp="1"/>
          </p:cNvGraphicFramePr>
          <p:nvPr>
            <p:ph idx="1"/>
          </p:nvPr>
        </p:nvGraphicFramePr>
        <p:xfrm>
          <a:off x="708462" y="1746802"/>
          <a:ext cx="7290055" cy="4080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42078"/>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82369-2159-474F-9525-DC591978376D}"/>
              </a:ext>
            </a:extLst>
          </p:cNvPr>
          <p:cNvSpPr>
            <a:spLocks noGrp="1"/>
          </p:cNvSpPr>
          <p:nvPr>
            <p:ph type="title"/>
          </p:nvPr>
        </p:nvSpPr>
        <p:spPr>
          <a:xfrm>
            <a:off x="107504" y="2400301"/>
            <a:ext cx="3464371" cy="2036811"/>
          </a:xfrm>
        </p:spPr>
        <p:txBody>
          <a:bodyPr anchor="ctr">
            <a:normAutofit/>
          </a:bodyPr>
          <a:lstStyle/>
          <a:p>
            <a:pPr algn="ctr"/>
            <a:r>
              <a:rPr lang="en-GB" sz="4000" dirty="0">
                <a:solidFill>
                  <a:srgbClr val="0070C0"/>
                </a:solidFill>
              </a:rPr>
              <a:t>REHABILITATIVE CULTURE</a:t>
            </a:r>
          </a:p>
        </p:txBody>
      </p:sp>
      <p:sp>
        <p:nvSpPr>
          <p:cNvPr id="6" name="Content Placeholder 5">
            <a:extLst>
              <a:ext uri="{FF2B5EF4-FFF2-40B4-BE49-F238E27FC236}">
                <a16:creationId xmlns:a16="http://schemas.microsoft.com/office/drawing/2014/main" id="{19F3DEB8-FD91-4297-9A91-6B07BFCD9480}"/>
              </a:ext>
            </a:extLst>
          </p:cNvPr>
          <p:cNvSpPr>
            <a:spLocks noGrp="1"/>
          </p:cNvSpPr>
          <p:nvPr>
            <p:ph idx="1"/>
          </p:nvPr>
        </p:nvSpPr>
        <p:spPr>
          <a:xfrm>
            <a:off x="683568" y="4653136"/>
            <a:ext cx="2230469" cy="825102"/>
          </a:xfrm>
        </p:spPr>
        <p:txBody>
          <a:bodyPr vert="horz" lIns="68580" tIns="34290" rIns="68580" bIns="34290" rtlCol="0" anchor="t">
            <a:normAutofit/>
          </a:bodyPr>
          <a:lstStyle/>
          <a:p>
            <a:r>
              <a:rPr lang="en-GB" dirty="0"/>
              <a:t>Prison service journal 2018</a:t>
            </a:r>
          </a:p>
        </p:txBody>
      </p:sp>
      <p:graphicFrame>
        <p:nvGraphicFramePr>
          <p:cNvPr id="8" name="TextBox 3">
            <a:extLst>
              <a:ext uri="{FF2B5EF4-FFF2-40B4-BE49-F238E27FC236}">
                <a16:creationId xmlns:a16="http://schemas.microsoft.com/office/drawing/2014/main" id="{C1708E53-162E-E18C-E666-CB5B8110265B}"/>
              </a:ext>
            </a:extLst>
          </p:cNvPr>
          <p:cNvGraphicFramePr/>
          <p:nvPr>
            <p:extLst>
              <p:ext uri="{D42A27DB-BD31-4B8C-83A1-F6EECF244321}">
                <p14:modId xmlns:p14="http://schemas.microsoft.com/office/powerpoint/2010/main" val="2264851145"/>
              </p:ext>
            </p:extLst>
          </p:nvPr>
        </p:nvGraphicFramePr>
        <p:xfrm>
          <a:off x="4050102" y="404664"/>
          <a:ext cx="4554346" cy="5530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087409"/>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EEE111-1487-4823-9A18-02109AD08E85}"/>
              </a:ext>
            </a:extLst>
          </p:cNvPr>
          <p:cNvSpPr>
            <a:spLocks noGrp="1"/>
          </p:cNvSpPr>
          <p:nvPr>
            <p:ph type="title"/>
          </p:nvPr>
        </p:nvSpPr>
        <p:spPr>
          <a:xfrm>
            <a:off x="369277" y="516835"/>
            <a:ext cx="2313633" cy="5772840"/>
          </a:xfrm>
        </p:spPr>
        <p:txBody>
          <a:bodyPr anchor="ctr">
            <a:normAutofit/>
          </a:bodyPr>
          <a:lstStyle/>
          <a:p>
            <a:r>
              <a:rPr lang="en-GB" sz="3100">
                <a:solidFill>
                  <a:srgbClr val="FFFFFF"/>
                </a:solidFill>
              </a:rPr>
              <a:t>Rehabilitative culture in prisons</a:t>
            </a:r>
          </a:p>
        </p:txBody>
      </p:sp>
      <p:sp>
        <p:nvSpPr>
          <p:cNvPr id="14" name="Rectangle 13">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9447C79-07EC-B720-03F9-8A57C6621AE6}"/>
              </a:ext>
            </a:extLst>
          </p:cNvPr>
          <p:cNvGraphicFramePr>
            <a:graphicFrameLocks noGrp="1"/>
          </p:cNvGraphicFramePr>
          <p:nvPr>
            <p:ph idx="1"/>
            <p:extLst>
              <p:ext uri="{D42A27DB-BD31-4B8C-83A1-F6EECF244321}">
                <p14:modId xmlns:p14="http://schemas.microsoft.com/office/powerpoint/2010/main" val="1767211034"/>
              </p:ext>
            </p:extLst>
          </p:nvPr>
        </p:nvGraphicFramePr>
        <p:xfrm>
          <a:off x="3563887" y="639762"/>
          <a:ext cx="5090765" cy="61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9179A1FB-D0AC-9579-9FA3-8F79413561D4}"/>
              </a:ext>
            </a:extLst>
          </p:cNvPr>
          <p:cNvPicPr>
            <a:picLocks noChangeAspect="1"/>
          </p:cNvPicPr>
          <p:nvPr/>
        </p:nvPicPr>
        <p:blipFill>
          <a:blip r:embed="rId8"/>
          <a:stretch>
            <a:fillRect/>
          </a:stretch>
        </p:blipFill>
        <p:spPr>
          <a:xfrm>
            <a:off x="251520" y="4869161"/>
            <a:ext cx="2553417" cy="1134852"/>
          </a:xfrm>
          <a:prstGeom prst="rect">
            <a:avLst/>
          </a:prstGeom>
        </p:spPr>
      </p:pic>
    </p:spTree>
    <p:extLst>
      <p:ext uri="{BB962C8B-B14F-4D97-AF65-F5344CB8AC3E}">
        <p14:creationId xmlns:p14="http://schemas.microsoft.com/office/powerpoint/2010/main" val="1214865316"/>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19E2A18A-3155-4E49-9CCB-7107D6391ED5}"/>
              </a:ext>
            </a:extLst>
          </p:cNvPr>
          <p:cNvPicPr>
            <a:picLocks noGrp="1" noChangeAspect="1"/>
          </p:cNvPicPr>
          <p:nvPr>
            <p:ph idx="1"/>
          </p:nvPr>
        </p:nvPicPr>
        <p:blipFill rotWithShape="1">
          <a:blip r:embed="rId3"/>
          <a:srcRect l="25491" t="20021" r="49077" b="41102"/>
          <a:stretch/>
        </p:blipFill>
        <p:spPr>
          <a:xfrm>
            <a:off x="1205588" y="188640"/>
            <a:ext cx="6732823" cy="5789862"/>
          </a:xfrm>
        </p:spPr>
      </p:pic>
    </p:spTree>
    <p:extLst>
      <p:ext uri="{BB962C8B-B14F-4D97-AF65-F5344CB8AC3E}">
        <p14:creationId xmlns:p14="http://schemas.microsoft.com/office/powerpoint/2010/main" val="438662095"/>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B96F9-0720-47E1-97D3-B33430968AD2}"/>
              </a:ext>
            </a:extLst>
          </p:cNvPr>
          <p:cNvSpPr>
            <a:spLocks noGrp="1"/>
          </p:cNvSpPr>
          <p:nvPr>
            <p:ph type="title"/>
          </p:nvPr>
        </p:nvSpPr>
        <p:spPr>
          <a:xfrm>
            <a:off x="5894613" y="634946"/>
            <a:ext cx="2767693" cy="1450757"/>
          </a:xfrm>
        </p:spPr>
        <p:txBody>
          <a:bodyPr>
            <a:normAutofit/>
          </a:bodyPr>
          <a:lstStyle/>
          <a:p>
            <a:r>
              <a:rPr lang="en-GB" sz="3400"/>
              <a:t>Does prisoner rehabilitation work?</a:t>
            </a:r>
          </a:p>
        </p:txBody>
      </p:sp>
      <p:pic>
        <p:nvPicPr>
          <p:cNvPr id="5" name="Picture 4">
            <a:extLst>
              <a:ext uri="{FF2B5EF4-FFF2-40B4-BE49-F238E27FC236}">
                <a16:creationId xmlns:a16="http://schemas.microsoft.com/office/drawing/2014/main" id="{998B0FEE-7401-D528-3FCC-F045E1B6AC85}"/>
              </a:ext>
            </a:extLst>
          </p:cNvPr>
          <p:cNvPicPr>
            <a:picLocks noChangeAspect="1"/>
          </p:cNvPicPr>
          <p:nvPr/>
        </p:nvPicPr>
        <p:blipFill rotWithShape="1">
          <a:blip r:embed="rId3"/>
          <a:srcRect l="26646" r="18746"/>
          <a:stretch/>
        </p:blipFill>
        <p:spPr>
          <a:xfrm>
            <a:off x="475499" y="640081"/>
            <a:ext cx="5182351" cy="5314406"/>
          </a:xfrm>
          <a:prstGeom prst="rect">
            <a:avLst/>
          </a:prstGeom>
        </p:spPr>
      </p:pic>
      <p:cxnSp>
        <p:nvCxnSpPr>
          <p:cNvPr id="19" name="Straight Connector 18">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C14E5C-3835-4D94-BEA4-F02E9FB6237C}"/>
              </a:ext>
            </a:extLst>
          </p:cNvPr>
          <p:cNvSpPr>
            <a:spLocks noGrp="1"/>
          </p:cNvSpPr>
          <p:nvPr>
            <p:ph idx="1"/>
          </p:nvPr>
        </p:nvSpPr>
        <p:spPr>
          <a:xfrm>
            <a:off x="5894613" y="2198914"/>
            <a:ext cx="2767693" cy="3670180"/>
          </a:xfrm>
        </p:spPr>
        <p:txBody>
          <a:bodyPr vert="horz" lIns="68580" tIns="34290" rIns="68580" bIns="34290" rtlCol="0">
            <a:normAutofit lnSpcReduction="10000"/>
          </a:bodyPr>
          <a:lstStyle/>
          <a:p>
            <a:pPr marL="0" indent="0">
              <a:buNone/>
            </a:pPr>
            <a:r>
              <a:rPr lang="en-GB" sz="2400" b="1" dirty="0">
                <a:ea typeface="+mj-lt"/>
                <a:cs typeface="+mj-lt"/>
              </a:rPr>
              <a:t>The question of prisoner rehabilitation is back in the spotlight after a former director general of the Prison Service said rehabilitation of those in jail does not work and should be abolished.</a:t>
            </a:r>
            <a:endParaRPr lang="en-US" sz="2400" b="1" dirty="0">
              <a:ea typeface="+mj-lt"/>
              <a:cs typeface="+mj-lt"/>
            </a:endParaRPr>
          </a:p>
        </p:txBody>
      </p:sp>
      <p:sp>
        <p:nvSpPr>
          <p:cNvPr id="21" name="Rectangle 20">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05917402"/>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WRONG WITH OUR PRISON SYSTEM?: SUMMARY</a:t>
            </a:r>
          </a:p>
        </p:txBody>
      </p:sp>
      <p:sp>
        <p:nvSpPr>
          <p:cNvPr id="4" name="Rectangle 3"/>
          <p:cNvSpPr/>
          <p:nvPr/>
        </p:nvSpPr>
        <p:spPr>
          <a:xfrm>
            <a:off x="476532" y="2715004"/>
            <a:ext cx="3559309" cy="692497"/>
          </a:xfrm>
          <a:prstGeom prst="rect">
            <a:avLst/>
          </a:prstGeom>
          <a:noFill/>
        </p:spPr>
        <p:txBody>
          <a:bodyPr wrap="none" lIns="68580" tIns="34290" rIns="68580" bIns="34290">
            <a:spAutoFit/>
          </a:bodyPr>
          <a:lstStyle/>
          <a:p>
            <a:pPr algn="ctr"/>
            <a:r>
              <a:rPr lang="en-US" sz="405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Serious assaults</a:t>
            </a:r>
          </a:p>
        </p:txBody>
      </p:sp>
      <p:sp>
        <p:nvSpPr>
          <p:cNvPr id="5" name="Rectangle 4"/>
          <p:cNvSpPr/>
          <p:nvPr/>
        </p:nvSpPr>
        <p:spPr>
          <a:xfrm>
            <a:off x="3472823" y="3340535"/>
            <a:ext cx="2198359" cy="692497"/>
          </a:xfrm>
          <a:prstGeom prst="rect">
            <a:avLst/>
          </a:prstGeom>
          <a:noFill/>
        </p:spPr>
        <p:txBody>
          <a:bodyPr wrap="none" lIns="68580" tIns="34290" rIns="68580" bIns="34290">
            <a:spAutoFit/>
          </a:bodyPr>
          <a:lstStyle/>
          <a:p>
            <a:pPr algn="ctr"/>
            <a:r>
              <a:rPr lang="en-US" sz="4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Self harm</a:t>
            </a:r>
          </a:p>
        </p:txBody>
      </p:sp>
      <p:sp>
        <p:nvSpPr>
          <p:cNvPr id="6" name="Rectangle 5"/>
          <p:cNvSpPr/>
          <p:nvPr/>
        </p:nvSpPr>
        <p:spPr>
          <a:xfrm>
            <a:off x="481365" y="4090878"/>
            <a:ext cx="3157660" cy="692497"/>
          </a:xfrm>
          <a:prstGeom prst="rect">
            <a:avLst/>
          </a:prstGeom>
          <a:noFill/>
        </p:spPr>
        <p:txBody>
          <a:bodyPr wrap="none" lIns="68580" tIns="34290" rIns="68580" bIns="34290">
            <a:spAutoFit/>
          </a:bodyPr>
          <a:lstStyle/>
          <a:p>
            <a:pPr algn="ctr"/>
            <a:r>
              <a:rPr lang="en-US" sz="4050" b="1" dirty="0">
                <a:ln w="6600">
                  <a:solidFill>
                    <a:schemeClr val="accent2"/>
                  </a:solidFill>
                  <a:prstDash val="solid"/>
                </a:ln>
                <a:solidFill>
                  <a:srgbClr val="FFFFFF"/>
                </a:solidFill>
                <a:effectLst>
                  <a:outerShdw dist="38100" dir="2700000" algn="tl" rotWithShape="0">
                    <a:schemeClr val="accent2"/>
                  </a:outerShdw>
                </a:effectLst>
              </a:rPr>
              <a:t>Overcrowding</a:t>
            </a:r>
          </a:p>
        </p:txBody>
      </p:sp>
      <p:sp>
        <p:nvSpPr>
          <p:cNvPr id="7" name="Rectangle 6"/>
          <p:cNvSpPr/>
          <p:nvPr/>
        </p:nvSpPr>
        <p:spPr>
          <a:xfrm>
            <a:off x="4442455" y="4606444"/>
            <a:ext cx="2498889" cy="692497"/>
          </a:xfrm>
          <a:prstGeom prst="rect">
            <a:avLst/>
          </a:prstGeom>
          <a:noFill/>
        </p:spPr>
        <p:txBody>
          <a:bodyPr wrap="none" lIns="68580" tIns="34290" rIns="68580" bIns="34290">
            <a:spAutoFit/>
          </a:bodyPr>
          <a:lstStyle/>
          <a:p>
            <a:pPr algn="ctr"/>
            <a:r>
              <a:rPr lang="en-US" sz="4050" b="1" dirty="0">
                <a:ln w="12700">
                  <a:solidFill>
                    <a:schemeClr val="accent5"/>
                  </a:solidFill>
                  <a:prstDash val="solid"/>
                </a:ln>
                <a:pattFill prst="ltDnDiag">
                  <a:fgClr>
                    <a:schemeClr val="accent5">
                      <a:lumMod val="60000"/>
                      <a:lumOff val="40000"/>
                    </a:schemeClr>
                  </a:fgClr>
                  <a:bgClr>
                    <a:schemeClr val="bg1"/>
                  </a:bgClr>
                </a:pattFill>
              </a:rPr>
              <a:t>Legal highs</a:t>
            </a:r>
          </a:p>
        </p:txBody>
      </p:sp>
      <p:sp>
        <p:nvSpPr>
          <p:cNvPr id="8" name="Rectangle 7"/>
          <p:cNvSpPr/>
          <p:nvPr/>
        </p:nvSpPr>
        <p:spPr>
          <a:xfrm>
            <a:off x="3125805" y="2132471"/>
            <a:ext cx="5317546" cy="692497"/>
          </a:xfrm>
          <a:prstGeom prst="rect">
            <a:avLst/>
          </a:prstGeom>
          <a:noFill/>
        </p:spPr>
        <p:txBody>
          <a:bodyPr wrap="none" lIns="68580" tIns="34290" rIns="68580" bIns="34290">
            <a:spAutoFit/>
            <a:scene3d>
              <a:camera prst="orthographicFront"/>
              <a:lightRig rig="soft" dir="t">
                <a:rot lat="0" lon="0" rev="15600000"/>
              </a:lightRig>
            </a:scene3d>
            <a:sp3d extrusionH="57150" prstMaterial="softEdge">
              <a:bevelT w="25400" h="38100"/>
            </a:sp3d>
          </a:bodyPr>
          <a:lstStyle/>
          <a:p>
            <a:pPr algn="ctr"/>
            <a:r>
              <a:rPr lang="en-US" sz="4050" b="1" dirty="0">
                <a:ln w="22225">
                  <a:solidFill>
                    <a:schemeClr val="accent2"/>
                  </a:solidFill>
                  <a:prstDash val="solid"/>
                </a:ln>
                <a:solidFill>
                  <a:schemeClr val="accent2">
                    <a:lumMod val="40000"/>
                    <a:lumOff val="60000"/>
                  </a:schemeClr>
                </a:solidFill>
              </a:rPr>
              <a:t>Staff numbers are down</a:t>
            </a:r>
            <a:endParaRPr lang="en-US" sz="4050" b="1" dirty="0">
              <a:ln/>
              <a:solidFill>
                <a:schemeClr val="accent4"/>
              </a:solidFill>
            </a:endParaRPr>
          </a:p>
        </p:txBody>
      </p:sp>
      <p:sp>
        <p:nvSpPr>
          <p:cNvPr id="9" name="Rectangle 8"/>
          <p:cNvSpPr/>
          <p:nvPr/>
        </p:nvSpPr>
        <p:spPr>
          <a:xfrm>
            <a:off x="375463" y="5188977"/>
            <a:ext cx="7360028" cy="692497"/>
          </a:xfrm>
          <a:prstGeom prst="rect">
            <a:avLst/>
          </a:prstGeom>
          <a:noFill/>
        </p:spPr>
        <p:txBody>
          <a:bodyPr wrap="none" lIns="68580" tIns="34290" rIns="68580" bIns="34290">
            <a:spAutoFit/>
          </a:bodyPr>
          <a:lstStyle/>
          <a:p>
            <a:pPr algn="ctr"/>
            <a:r>
              <a:rPr lang="en-US" sz="4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Lack of training for prison officers</a:t>
            </a:r>
          </a:p>
        </p:txBody>
      </p:sp>
    </p:spTree>
    <p:custDataLst>
      <p:tags r:id="rId1"/>
    </p:custDataLst>
    <p:extLst>
      <p:ext uri="{BB962C8B-B14F-4D97-AF65-F5344CB8AC3E}">
        <p14:creationId xmlns:p14="http://schemas.microsoft.com/office/powerpoint/2010/main" val="34838726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anim calcmode="lin" valueType="num">
                                      <p:cBhvr>
                                        <p:cTn id="3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7">
                                            <p:txEl>
                                              <p:pRg st="0" end="0"/>
                                            </p:txEl>
                                          </p:spTgt>
                                        </p:tgtEl>
                                        <p:attrNameLst>
                                          <p:attrName>style.visibility</p:attrName>
                                        </p:attrNameLst>
                                      </p:cBhvr>
                                      <p:to>
                                        <p:strVal val="visible"/>
                                      </p:to>
                                    </p:set>
                                    <p:anim calcmode="lin" valueType="num">
                                      <p:cBhvr additive="base">
                                        <p:cTn id="38"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 calcmode="lin" valueType="num">
                                      <p:cBhvr additive="base">
                                        <p:cTn id="44" dur="500" fill="hold"/>
                                        <p:tgtEl>
                                          <p:spTgt spid="9"/>
                                        </p:tgtEl>
                                        <p:attrNameLst>
                                          <p:attrName>ppt_x</p:attrName>
                                        </p:attrNameLst>
                                      </p:cBhvr>
                                      <p:tavLst>
                                        <p:tav tm="0">
                                          <p:val>
                                            <p:strVal val="#ppt_x"/>
                                          </p:val>
                                        </p:tav>
                                        <p:tav tm="100000">
                                          <p:val>
                                            <p:strVal val="#ppt_x"/>
                                          </p:val>
                                        </p:tav>
                                      </p:tavLst>
                                    </p:anim>
                                    <p:anim calcmode="lin" valueType="num">
                                      <p:cBhvr additive="base">
                                        <p:cTn id="4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8" grpId="0"/>
      <p:bldP spid="9"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reform</a:t>
            </a:r>
          </a:p>
        </p:txBody>
      </p:sp>
      <p:graphicFrame>
        <p:nvGraphicFramePr>
          <p:cNvPr id="6" name="Content Placeholder 2">
            <a:extLst>
              <a:ext uri="{FF2B5EF4-FFF2-40B4-BE49-F238E27FC236}">
                <a16:creationId xmlns:a16="http://schemas.microsoft.com/office/drawing/2014/main" id="{3A3BC252-47FE-90EE-89D8-A223A4CEFC43}"/>
              </a:ext>
            </a:extLst>
          </p:cNvPr>
          <p:cNvGraphicFramePr>
            <a:graphicFrameLocks noGrp="1"/>
          </p:cNvGraphicFramePr>
          <p:nvPr>
            <p:ph idx="1"/>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5539382"/>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D7C6A4-1E36-A083-72DC-837B4D176D0D}"/>
              </a:ext>
            </a:extLst>
          </p:cNvPr>
          <p:cNvPicPr>
            <a:picLocks noChangeAspect="1"/>
          </p:cNvPicPr>
          <p:nvPr/>
        </p:nvPicPr>
        <p:blipFill>
          <a:blip r:embed="rId3"/>
          <a:stretch>
            <a:fillRect/>
          </a:stretch>
        </p:blipFill>
        <p:spPr>
          <a:xfrm>
            <a:off x="1903959" y="145064"/>
            <a:ext cx="5336082" cy="2513068"/>
          </a:xfrm>
          <a:prstGeom prst="rect">
            <a:avLst/>
          </a:prstGeom>
          <a:ln>
            <a:noFill/>
          </a:ln>
          <a:effectLst>
            <a:outerShdw blurRad="292100" dist="139700" dir="2700000" algn="tl" rotWithShape="0">
              <a:srgbClr val="333333">
                <a:alpha val="65000"/>
              </a:srgbClr>
            </a:outerShdw>
          </a:effectLst>
        </p:spPr>
      </p:pic>
      <p:graphicFrame>
        <p:nvGraphicFramePr>
          <p:cNvPr id="8" name="TextBox 5">
            <a:extLst>
              <a:ext uri="{FF2B5EF4-FFF2-40B4-BE49-F238E27FC236}">
                <a16:creationId xmlns:a16="http://schemas.microsoft.com/office/drawing/2014/main" id="{A8BBB32D-312E-245F-CD4C-56AC6D5CDFAC}"/>
              </a:ext>
            </a:extLst>
          </p:cNvPr>
          <p:cNvGraphicFramePr/>
          <p:nvPr>
            <p:extLst>
              <p:ext uri="{D42A27DB-BD31-4B8C-83A1-F6EECF244321}">
                <p14:modId xmlns:p14="http://schemas.microsoft.com/office/powerpoint/2010/main" val="419987128"/>
              </p:ext>
            </p:extLst>
          </p:nvPr>
        </p:nvGraphicFramePr>
        <p:xfrm>
          <a:off x="611560" y="1772816"/>
          <a:ext cx="8010636" cy="45243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12999138"/>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897" y="5120640"/>
            <a:ext cx="7543800" cy="822960"/>
          </a:xfrm>
        </p:spPr>
        <p:txBody>
          <a:bodyPr vert="horz" lIns="91440" tIns="45720" rIns="91440" bIns="45720" rtlCol="0" anchor="b">
            <a:normAutofit/>
          </a:bodyPr>
          <a:lstStyle/>
          <a:p>
            <a:r>
              <a:rPr lang="en-US" sz="2600">
                <a:solidFill>
                  <a:srgbClr val="FFFFFF"/>
                </a:solidFill>
              </a:rPr>
              <a:t>Do the dutch have the answer to the uk’s    				prison crisis?</a:t>
            </a:r>
          </a:p>
        </p:txBody>
      </p:sp>
      <p:pic>
        <p:nvPicPr>
          <p:cNvPr id="4" name="Picture 4">
            <a:hlinkClick r:id="" action="ppaction://media"/>
            <a:extLst>
              <a:ext uri="{FF2B5EF4-FFF2-40B4-BE49-F238E27FC236}">
                <a16:creationId xmlns:a16="http://schemas.microsoft.com/office/drawing/2014/main" id="{AFC1B6E7-CEBB-43AC-A5DE-C758BB28FF8B}"/>
              </a:ext>
            </a:extLst>
          </p:cNvPr>
          <p:cNvPicPr>
            <a:picLocks noRot="1" noChangeAspect="1"/>
          </p:cNvPicPr>
          <p:nvPr>
            <a:videoFile r:link="rId1"/>
          </p:nvPr>
        </p:nvPicPr>
        <p:blipFill>
          <a:blip r:embed="rId4"/>
          <a:stretch>
            <a:fillRect/>
          </a:stretch>
        </p:blipFill>
        <p:spPr>
          <a:xfrm>
            <a:off x="555727" y="332656"/>
            <a:ext cx="7751113" cy="5813336"/>
          </a:xfrm>
          <a:prstGeom prst="rect">
            <a:avLst/>
          </a:prstGeom>
        </p:spPr>
      </p:pic>
    </p:spTree>
    <p:extLst>
      <p:ext uri="{BB962C8B-B14F-4D97-AF65-F5344CB8AC3E}">
        <p14:creationId xmlns:p14="http://schemas.microsoft.com/office/powerpoint/2010/main" val="3068482988"/>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7A94-655D-4980-8D9B-87D3A745E5F1}"/>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A618675F-C339-4AAA-B16A-62B315AD4B43}"/>
              </a:ext>
            </a:extLst>
          </p:cNvPr>
          <p:cNvSpPr>
            <a:spLocks noGrp="1"/>
          </p:cNvSpPr>
          <p:nvPr>
            <p:ph idx="1"/>
          </p:nvPr>
        </p:nvSpPr>
        <p:spPr/>
        <p:txBody>
          <a:bodyPr/>
          <a:lstStyle/>
          <a:p>
            <a:r>
              <a:rPr lang="en-GB" dirty="0">
                <a:hlinkClick r:id="rId3"/>
              </a:rPr>
              <a:t>UK prisons in crisis as suicides and assaults hit record levels – ProQuest</a:t>
            </a:r>
            <a:endParaRPr lang="en-GB" dirty="0"/>
          </a:p>
          <a:p>
            <a:r>
              <a:rPr lang="en-GB" dirty="0">
                <a:hlinkClick r:id="rId4"/>
              </a:rPr>
              <a:t>Justice secretary Chris Grayling denies crisis in UK prisons – ProQuest</a:t>
            </a:r>
            <a:endParaRPr lang="en-GB" dirty="0"/>
          </a:p>
          <a:p>
            <a:r>
              <a:rPr lang="en-GB" dirty="0">
                <a:hlinkClick r:id="rId5"/>
              </a:rPr>
              <a:t>Social climate and hope amongst staff and prisoners in a high security male prison – ProQuest</a:t>
            </a:r>
            <a:endParaRPr lang="en-GB" dirty="0"/>
          </a:p>
          <a:p>
            <a:r>
              <a:rPr lang="en-GB" dirty="0">
                <a:hlinkClick r:id="rId6"/>
              </a:rPr>
              <a:t>Transforming Rehabilitation during a penal crisis: A case study of Through the Gate services in a resettlement prison in England and Wales - Stuart Taylor, Lol Burke, Matthew Millings, Ester </a:t>
            </a:r>
            <a:r>
              <a:rPr lang="en-GB" dirty="0" err="1">
                <a:hlinkClick r:id="rId6"/>
              </a:rPr>
              <a:t>Ragonese</a:t>
            </a:r>
            <a:r>
              <a:rPr lang="en-GB" dirty="0">
                <a:hlinkClick r:id="rId6"/>
              </a:rPr>
              <a:t>, 2017 (uwtsd.ac.uk)</a:t>
            </a:r>
            <a:endParaRPr lang="en-GB" dirty="0"/>
          </a:p>
          <a:p>
            <a:r>
              <a:rPr lang="en-GB">
                <a:hlinkClick r:id="rId7"/>
              </a:rPr>
              <a:t>Publications | Centre for Crime and Justice Studies</a:t>
            </a:r>
            <a:endParaRPr lang="en-GB" dirty="0"/>
          </a:p>
          <a:p>
            <a:endParaRPr lang="en-GB" dirty="0"/>
          </a:p>
        </p:txBody>
      </p:sp>
    </p:spTree>
    <p:extLst>
      <p:ext uri="{BB962C8B-B14F-4D97-AF65-F5344CB8AC3E}">
        <p14:creationId xmlns:p14="http://schemas.microsoft.com/office/powerpoint/2010/main" val="3471708112"/>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TIMING" val="|10.5|1.4"/>
</p:tagLst>
</file>

<file path=ppt/tags/tag2.xml><?xml version="1.0" encoding="utf-8"?>
<p:tagLst xmlns:a="http://schemas.openxmlformats.org/drawingml/2006/main" xmlns:r="http://schemas.openxmlformats.org/officeDocument/2006/relationships" xmlns:p="http://schemas.openxmlformats.org/presentationml/2006/main">
  <p:tag name="TIMING" val="|10|46.7|35.2|36.8|47.8"/>
</p:tagLst>
</file>

<file path=ppt/tags/tag3.xml><?xml version="1.0" encoding="utf-8"?>
<p:tagLst xmlns:a="http://schemas.openxmlformats.org/drawingml/2006/main" xmlns:r="http://schemas.openxmlformats.org/officeDocument/2006/relationships" xmlns:p="http://schemas.openxmlformats.org/presentationml/2006/main">
  <p:tag name="TIMING" val="|108"/>
</p:tagLst>
</file>

<file path=ppt/tags/tag4.xml><?xml version="1.0" encoding="utf-8"?>
<p:tagLst xmlns:a="http://schemas.openxmlformats.org/drawingml/2006/main" xmlns:r="http://schemas.openxmlformats.org/officeDocument/2006/relationships" xmlns:p="http://schemas.openxmlformats.org/presentationml/2006/main">
  <p:tag name="TIMING" val="|1.1|4.3|1.8|2|4.9|6.2|4.3"/>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3922</Words>
  <Application>Microsoft Office PowerPoint</Application>
  <PresentationFormat>On-screen Show (4:3)</PresentationFormat>
  <Paragraphs>375</Paragraphs>
  <Slides>50</Slides>
  <Notes>50</Notes>
  <HiddenSlides>0</HiddenSlides>
  <MMClips>4</MMClips>
  <ScaleCrop>false</ScaleCrop>
  <HeadingPairs>
    <vt:vector size="8" baseType="variant">
      <vt:variant>
        <vt:lpstr>Fonts Used</vt:lpstr>
      </vt:variant>
      <vt:variant>
        <vt:i4>14</vt:i4>
      </vt:variant>
      <vt:variant>
        <vt:lpstr>Theme</vt:lpstr>
      </vt:variant>
      <vt:variant>
        <vt:i4>1</vt:i4>
      </vt:variant>
      <vt:variant>
        <vt:lpstr>Slide Titles</vt:lpstr>
      </vt:variant>
      <vt:variant>
        <vt:i4>50</vt:i4>
      </vt:variant>
      <vt:variant>
        <vt:lpstr>Custom Shows</vt:lpstr>
      </vt:variant>
      <vt:variant>
        <vt:i4>1</vt:i4>
      </vt:variant>
    </vt:vector>
  </HeadingPairs>
  <TitlesOfParts>
    <vt:vector size="66" baseType="lpstr">
      <vt:lpstr>Arial Unicode MS</vt:lpstr>
      <vt:lpstr>ff-scala-sans-pro</vt:lpstr>
      <vt:lpstr>GDS Transport</vt:lpstr>
      <vt:lpstr>GuardianTextSans</vt:lpstr>
      <vt:lpstr>Meiryo</vt:lpstr>
      <vt:lpstr>National</vt:lpstr>
      <vt:lpstr>National</vt:lpstr>
      <vt:lpstr>Arial</vt:lpstr>
      <vt:lpstr>Arial</vt:lpstr>
      <vt:lpstr>Calibri</vt:lpstr>
      <vt:lpstr>Calibri Light</vt:lpstr>
      <vt:lpstr>Open Sans</vt:lpstr>
      <vt:lpstr>Verdana</vt:lpstr>
      <vt:lpstr>Wingdings</vt:lpstr>
      <vt:lpstr>Retrospect</vt:lpstr>
      <vt:lpstr>PowerPoint Presentation</vt:lpstr>
      <vt:lpstr>PowerPoint Presentation</vt:lpstr>
      <vt:lpstr>Sentencing options available to the Courts</vt:lpstr>
      <vt:lpstr>Types of community sentences</vt:lpstr>
      <vt:lpstr>Community Payback</vt:lpstr>
      <vt:lpstr>Decline in community sentences</vt:lpstr>
      <vt:lpstr>Why are the number of community sentences falling?</vt:lpstr>
      <vt:lpstr>ISSUES surrounding non-custodial sentences</vt:lpstr>
      <vt:lpstr>PowerPoint Presentation</vt:lpstr>
      <vt:lpstr>PowerPoint Presentation</vt:lpstr>
      <vt:lpstr>CUSTODIAL SENTENCES</vt:lpstr>
      <vt:lpstr>Revolving doors agency (2018)</vt:lpstr>
      <vt:lpstr>PowerPoint Presentation</vt:lpstr>
      <vt:lpstr>Armstrong and Weaver (2013) FINDINGS:</vt:lpstr>
      <vt:lpstr>Armstrong and Weaver (2013): Persistent Punishment: User Views of Short Prison Sentences</vt:lpstr>
      <vt:lpstr>TASK</vt:lpstr>
      <vt:lpstr>A solution to short prison sentences?</vt:lpstr>
      <vt:lpstr>Sentencing reform</vt:lpstr>
      <vt:lpstr>Sentencing reform</vt:lpstr>
      <vt:lpstr>PowerPoint Presentation</vt:lpstr>
      <vt:lpstr>PowerPoint Presentation</vt:lpstr>
      <vt:lpstr>PRISONS AND IMPRISONMENT</vt:lpstr>
      <vt:lpstr>Learning objectives</vt:lpstr>
      <vt:lpstr>Why do we need prisons?</vt:lpstr>
      <vt:lpstr>Prison reform speech (2018)</vt:lpstr>
      <vt:lpstr>PowerPoint Presentation</vt:lpstr>
      <vt:lpstr>PowerPoint Presentation</vt:lpstr>
      <vt:lpstr>The prison population of England and wales</vt:lpstr>
      <vt:lpstr>The prison officer </vt:lpstr>
      <vt:lpstr>The role of a prison officer: numbers</vt:lpstr>
      <vt:lpstr>The role of a prison officer: value</vt:lpstr>
      <vt:lpstr>The ‘who’ not just ‘how many’</vt:lpstr>
      <vt:lpstr>Substance misuse in prison</vt:lpstr>
      <vt:lpstr>PowerPoint Presentation</vt:lpstr>
      <vt:lpstr>Overcrowding in prison</vt:lpstr>
      <vt:lpstr>PowerPoint Presentation</vt:lpstr>
      <vt:lpstr>R v Ali (2023)</vt:lpstr>
      <vt:lpstr>Operation Safeguard</vt:lpstr>
      <vt:lpstr>PowerPoint Presentation</vt:lpstr>
      <vt:lpstr>IMPRISONMENT IN WALES</vt:lpstr>
      <vt:lpstr>IMPRISONMENT IN WALES</vt:lpstr>
      <vt:lpstr>REHABILITATIVE CULTURE</vt:lpstr>
      <vt:lpstr>Rehabilitative culture in prisons</vt:lpstr>
      <vt:lpstr>PowerPoint Presentation</vt:lpstr>
      <vt:lpstr>Does prisoner rehabilitation work?</vt:lpstr>
      <vt:lpstr>WHAT IS WRONG WITH OUR PRISON SYSTEM?: SUMMARY</vt:lpstr>
      <vt:lpstr>Recommendations for reform</vt:lpstr>
      <vt:lpstr>PowerPoint Presentation</vt:lpstr>
      <vt:lpstr>Do the dutch have the answer to the uk’s        prison crisis?</vt:lpstr>
      <vt:lpstr>Further reading</vt:lpstr>
      <vt:lpstr>Restorative Justice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22</cp:revision>
  <cp:lastPrinted>2022-11-24T16:25:30Z</cp:lastPrinted>
  <dcterms:created xsi:type="dcterms:W3CDTF">2020-02-25T15:10:13Z</dcterms:created>
  <dcterms:modified xsi:type="dcterms:W3CDTF">2024-04-15T20:18:46Z</dcterms:modified>
</cp:coreProperties>
</file>