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4"/>
  </p:notesMasterIdLst>
  <p:sldIdLst>
    <p:sldId id="257" r:id="rId2"/>
    <p:sldId id="294" r:id="rId3"/>
    <p:sldId id="312" r:id="rId4"/>
    <p:sldId id="295" r:id="rId5"/>
    <p:sldId id="322" r:id="rId6"/>
    <p:sldId id="297" r:id="rId7"/>
    <p:sldId id="298" r:id="rId8"/>
    <p:sldId id="299" r:id="rId9"/>
    <p:sldId id="318" r:id="rId10"/>
    <p:sldId id="311" r:id="rId11"/>
    <p:sldId id="296" r:id="rId12"/>
    <p:sldId id="313" r:id="rId13"/>
    <p:sldId id="314" r:id="rId14"/>
    <p:sldId id="315" r:id="rId15"/>
    <p:sldId id="316" r:id="rId16"/>
    <p:sldId id="317" r:id="rId17"/>
    <p:sldId id="300" r:id="rId18"/>
    <p:sldId id="301" r:id="rId19"/>
    <p:sldId id="321" r:id="rId20"/>
    <p:sldId id="319" r:id="rId21"/>
    <p:sldId id="273" r:id="rId22"/>
    <p:sldId id="320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k Bell-Davies" initials="MB" lastIdx="1" clrIdx="0">
    <p:extLst>
      <p:ext uri="{19B8F6BF-5375-455C-9EA6-DF929625EA0E}">
        <p15:presenceInfo xmlns:p15="http://schemas.microsoft.com/office/powerpoint/2012/main" userId="S::m.bell-davies@uwtsd.ac.uk::cf4517c8-733c-4d00-a9de-ac3b52b5471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874"/>
    <p:restoredTop sz="88712"/>
  </p:normalViewPr>
  <p:slideViewPr>
    <p:cSldViewPr snapToGrid="0" snapToObjects="1">
      <p:cViewPr>
        <p:scale>
          <a:sx n="281" d="100"/>
          <a:sy n="281" d="100"/>
        </p:scale>
        <p:origin x="0" y="8"/>
      </p:cViewPr>
      <p:guideLst/>
    </p:cSldViewPr>
  </p:slideViewPr>
  <p:notesTextViewPr>
    <p:cViewPr>
      <p:scale>
        <a:sx n="125" d="100"/>
        <a:sy n="1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826A2C-5479-944A-8225-4D3982AB50B4}" type="datetimeFigureOut">
              <a:rPr lang="en-US" smtClean="0"/>
              <a:t>9/22/20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6B352B-CE58-8244-A246-7FE01DB8FC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36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7017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0321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30070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8966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6969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4596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78262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31458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61731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8543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38070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5870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3862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86269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08865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4566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948886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568693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65178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32637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304A26-0D3A-5541-86B8-46DA5CA3658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2647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304A26-0D3A-5541-86B8-46DA5CA3658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609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1EB535-FD61-4A9C-9096-2BD4B955C174}" type="datetime1">
              <a:rPr lang="en-GB" smtClean="0"/>
              <a:t>22/09/2020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889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1746"/>
            <a:ext cx="10972800" cy="1143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9EF55-93F3-4F59-B2CC-7FFC222AECF8}" type="datetime1">
              <a:rPr lang="en-GB" smtClean="0"/>
              <a:t>22/09/2020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942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7E76-EFB2-4AF3-AA78-C4BDCD222E78}" type="datetime1">
              <a:rPr lang="en-GB" smtClean="0"/>
              <a:t>22/09/2020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751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A07F-3A93-4B0D-B98F-18F7D6B6F8F9}" type="datetime1">
              <a:rPr lang="en-GB" smtClean="0"/>
              <a:t>22/09/2020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021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19E6F-DAA7-45F5-B261-DD074588C1C0}" type="datetime1">
              <a:rPr lang="en-GB" smtClean="0"/>
              <a:t>22/09/2020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654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A818-4D65-4773-95B1-ACD3D376FA51}" type="datetime1">
              <a:rPr lang="en-GB" smtClean="0"/>
              <a:t>22/09/2020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184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BDFB3-B3CA-4774-A124-EED5487DA404}" type="datetime1">
              <a:rPr lang="en-GB" smtClean="0"/>
              <a:t>22/09/2020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738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E4E5F-8B6A-428A-AFA4-33B6B75F534E}" type="datetime1">
              <a:rPr lang="en-GB" smtClean="0"/>
              <a:t>22/09/2020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806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F45BF-86A6-4971-9911-E4ECF186F714}" type="datetime1">
              <a:rPr lang="en-GB" smtClean="0"/>
              <a:t>22/09/2020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68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EA52-3928-4B5E-A0EE-C76291E66012}" type="datetime1">
              <a:rPr lang="en-GB" smtClean="0"/>
              <a:t>22/09/2020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845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ED639-EB68-42BD-BAA3-182B0CBB6A30}" type="datetime1">
              <a:rPr lang="en-GB" smtClean="0"/>
              <a:t>22/09/2020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714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3E945C-4056-4F98-BB02-CCD2975A3A20}" type="datetime1">
              <a:rPr lang="en-GB" smtClean="0"/>
              <a:t>22/09/2020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9296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0C4C4-D4F9-AF47-9CE8-98B486B46F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BA Management Skills for the Workplace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BMSK5002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F01303-D95B-654C-B7CE-C557920BD2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150" y="3744615"/>
            <a:ext cx="11372850" cy="162748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Developing Relationships &amp; Workplace Achievement</a:t>
            </a:r>
          </a:p>
          <a:p>
            <a:r>
              <a:rPr lang="en-GB" b="1" dirty="0">
                <a:solidFill>
                  <a:schemeClr val="bg1"/>
                </a:solidFill>
              </a:rPr>
              <a:t>Online Session 1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5153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EC9E1AB-77C6-AD4E-9722-2095CBBCD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8658" y="119743"/>
            <a:ext cx="7772400" cy="1143000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Session 1 – Managing Expectations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A1FA51-585C-7E41-B375-9319551BA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25172"/>
            <a:ext cx="10896600" cy="1648072"/>
          </a:xfrm>
        </p:spPr>
        <p:txBody>
          <a:bodyPr>
            <a:normAutofit/>
          </a:bodyPr>
          <a:lstStyle/>
          <a:p>
            <a:r>
              <a:rPr lang="en-GB" dirty="0"/>
              <a:t>Examining the expectations and requirements of people.</a:t>
            </a:r>
          </a:p>
          <a:p>
            <a:r>
              <a:rPr lang="en-GB" dirty="0"/>
              <a:t>Administering people in accordance with guidelines and career pathways.</a:t>
            </a:r>
          </a:p>
        </p:txBody>
      </p:sp>
    </p:spTree>
    <p:extLst>
      <p:ext uri="{BB962C8B-B14F-4D97-AF65-F5344CB8AC3E}">
        <p14:creationId xmlns:p14="http://schemas.microsoft.com/office/powerpoint/2010/main" val="41590763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3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0A75154-5432-644A-930A-38DF97FC9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" y="0"/>
            <a:ext cx="11582400" cy="114300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Skills for the Workplace Modules for Qualifications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C7331F3-FA72-1C4C-A88E-9438C89B8D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2016842"/>
              </p:ext>
            </p:extLst>
          </p:nvPr>
        </p:nvGraphicFramePr>
        <p:xfrm>
          <a:off x="420914" y="896257"/>
          <a:ext cx="11161485" cy="4734225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37194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210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2103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32338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u="none" dirty="0">
                          <a:effectLst/>
                        </a:rPr>
                        <a:t>Year 1</a:t>
                      </a:r>
                      <a:endParaRPr lang="en-GB" sz="1600" b="1" u="none" dirty="0">
                        <a:effectLst/>
                        <a:latin typeface="Tahoma"/>
                        <a:ea typeface="Times New Roman"/>
                        <a:cs typeface="Times New Roman"/>
                      </a:endParaRPr>
                    </a:p>
                  </a:txBody>
                  <a:tcPr marL="58639" marR="58639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u="none">
                          <a:effectLst/>
                        </a:rPr>
                        <a:t>Year 2</a:t>
                      </a:r>
                      <a:endParaRPr lang="en-GB" sz="1600" b="1" u="none">
                        <a:effectLst/>
                        <a:latin typeface="Tahoma"/>
                        <a:ea typeface="Times New Roman"/>
                        <a:cs typeface="Times New Roman"/>
                      </a:endParaRPr>
                    </a:p>
                  </a:txBody>
                  <a:tcPr marL="58639" marR="58639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u="none" dirty="0">
                          <a:effectLst/>
                        </a:rPr>
                        <a:t>Year 3</a:t>
                      </a:r>
                      <a:endParaRPr lang="en-GB" sz="1600" b="1" u="none" dirty="0">
                        <a:effectLst/>
                        <a:latin typeface="Tahoma"/>
                        <a:ea typeface="Times New Roman"/>
                        <a:cs typeface="Times New Roman"/>
                      </a:endParaRPr>
                    </a:p>
                  </a:txBody>
                  <a:tcPr marL="58639" marR="58639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0986">
                <a:tc gridSpan="3"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</a:rPr>
                        <a:t>Module Titles</a:t>
                      </a:r>
                      <a:br>
                        <a:rPr lang="en-GB" sz="1600" b="1" dirty="0">
                          <a:effectLst/>
                        </a:rPr>
                      </a:br>
                      <a:endParaRPr lang="en-GB" sz="1600" b="1" dirty="0">
                        <a:effectLst/>
                        <a:latin typeface="Tahoma"/>
                        <a:ea typeface="Times New Roman"/>
                        <a:cs typeface="Times New Roman"/>
                      </a:endParaRPr>
                    </a:p>
                  </a:txBody>
                  <a:tcPr marL="58639" marR="58639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6742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Professional </a:t>
                      </a:r>
                      <a:r>
                        <a:rPr lang="en-GB" sz="1600" dirty="0">
                          <a:effectLst/>
                        </a:rPr>
                        <a:t>Career Development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ahoma"/>
                        <a:ea typeface="Times New Roman"/>
                        <a:cs typeface="Times New Roman"/>
                      </a:endParaRPr>
                    </a:p>
                  </a:txBody>
                  <a:tcPr marL="58639" marR="586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Developing relationships for workplace achievement</a:t>
                      </a:r>
                      <a:endParaRPr lang="en-GB" sz="1600" dirty="0">
                        <a:effectLst/>
                        <a:latin typeface="Tahoma"/>
                        <a:ea typeface="Times New Roman"/>
                        <a:cs typeface="Times New Roman"/>
                      </a:endParaRPr>
                    </a:p>
                  </a:txBody>
                  <a:tcPr marL="58639" marR="586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Developing innovation &amp; creativity skills in the workplace</a:t>
                      </a:r>
                      <a:endParaRPr lang="en-GB" sz="1600" dirty="0">
                        <a:effectLst/>
                        <a:latin typeface="Tahoma"/>
                        <a:ea typeface="Times New Roman"/>
                        <a:cs typeface="Times New Roman"/>
                      </a:endParaRPr>
                    </a:p>
                  </a:txBody>
                  <a:tcPr marL="58639" marR="58639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0792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Effective Teamworking and Communication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ahoma"/>
                        <a:ea typeface="Times New Roman"/>
                        <a:cs typeface="Times New Roman"/>
                      </a:endParaRPr>
                    </a:p>
                  </a:txBody>
                  <a:tcPr marL="58639" marR="586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Workplace culture &amp; organisational efficiency</a:t>
                      </a:r>
                      <a:endParaRPr lang="en-GB" sz="1600" dirty="0">
                        <a:effectLst/>
                        <a:latin typeface="Tahoma"/>
                        <a:ea typeface="Times New Roman"/>
                        <a:cs typeface="Times New Roman"/>
                      </a:endParaRPr>
                    </a:p>
                  </a:txBody>
                  <a:tcPr marL="58639" marR="586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Strategic business planning skills for SME’s &amp; SBU’s</a:t>
                      </a:r>
                      <a:endParaRPr lang="en-GB" sz="1600" dirty="0">
                        <a:effectLst/>
                        <a:latin typeface="Tahoma"/>
                        <a:ea typeface="Times New Roman"/>
                        <a:cs typeface="Times New Roman"/>
                      </a:endParaRPr>
                    </a:p>
                  </a:txBody>
                  <a:tcPr marL="58639" marR="58639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6314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Problem Solving &amp; Decision Making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ahoma"/>
                        <a:ea typeface="Times New Roman"/>
                        <a:cs typeface="Times New Roman"/>
                      </a:endParaRPr>
                    </a:p>
                  </a:txBody>
                  <a:tcPr marL="58639" marR="586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Developing workplace critical thinking</a:t>
                      </a:r>
                      <a:endParaRPr lang="en-GB" sz="1600" dirty="0">
                        <a:effectLst/>
                        <a:latin typeface="Tahoma"/>
                        <a:ea typeface="Times New Roman"/>
                        <a:cs typeface="Times New Roman"/>
                      </a:endParaRPr>
                    </a:p>
                  </a:txBody>
                  <a:tcPr marL="58639" marR="586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Emergent leadership skills for the workplace</a:t>
                      </a:r>
                      <a:endParaRPr lang="en-GB" sz="1600" dirty="0">
                        <a:effectLst/>
                        <a:latin typeface="Tahoma"/>
                        <a:ea typeface="Times New Roman"/>
                        <a:cs typeface="Times New Roman"/>
                      </a:endParaRPr>
                    </a:p>
                  </a:txBody>
                  <a:tcPr marL="58639" marR="58639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079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effectLst/>
                        </a:rPr>
                        <a:t> Managing Enterprise in the 21</a:t>
                      </a:r>
                      <a:r>
                        <a:rPr lang="en-GB" sz="1600" baseline="30000" dirty="0">
                          <a:effectLst/>
                        </a:rPr>
                        <a:t>st</a:t>
                      </a:r>
                      <a:r>
                        <a:rPr lang="en-GB" sz="1600" dirty="0">
                          <a:effectLst/>
                        </a:rPr>
                        <a:t> Century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dirty="0">
                        <a:effectLst/>
                        <a:latin typeface="Tahoma"/>
                        <a:ea typeface="Times New Roman"/>
                        <a:cs typeface="Times New Roman"/>
                      </a:endParaRPr>
                    </a:p>
                  </a:txBody>
                  <a:tcPr marL="58639" marR="586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Understanding &amp; engaging in the customer experience</a:t>
                      </a:r>
                      <a:endParaRPr lang="en-GB" sz="1600" dirty="0">
                        <a:effectLst/>
                        <a:latin typeface="Tahoma"/>
                        <a:ea typeface="Times New Roman"/>
                        <a:cs typeface="Times New Roman"/>
                      </a:endParaRPr>
                    </a:p>
                  </a:txBody>
                  <a:tcPr marL="58639" marR="586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Skills for leading &amp; implementing workplace change</a:t>
                      </a:r>
                      <a:endParaRPr lang="en-GB" sz="1600">
                        <a:effectLst/>
                        <a:latin typeface="Tahoma"/>
                        <a:ea typeface="Times New Roman"/>
                        <a:cs typeface="Times New Roman"/>
                      </a:endParaRPr>
                    </a:p>
                  </a:txBody>
                  <a:tcPr marL="58639" marR="58639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3343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Academic and Employability Skills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ahoma"/>
                        <a:ea typeface="Times New Roman"/>
                        <a:cs typeface="Times New Roman"/>
                      </a:endParaRPr>
                    </a:p>
                  </a:txBody>
                  <a:tcPr marL="58639" marR="586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Knowledge &amp; information management skills for the workplace</a:t>
                      </a:r>
                      <a:endParaRPr lang="en-GB" sz="1600" dirty="0">
                        <a:effectLst/>
                        <a:latin typeface="Tahoma"/>
                        <a:ea typeface="Times New Roman"/>
                        <a:cs typeface="Times New Roman"/>
                      </a:endParaRPr>
                    </a:p>
                  </a:txBody>
                  <a:tcPr marL="58639" marR="586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Coaching &amp; mentoring skills for the workplace</a:t>
                      </a:r>
                      <a:endParaRPr lang="en-GB" sz="1600" dirty="0">
                        <a:effectLst/>
                        <a:latin typeface="Tahoma"/>
                        <a:ea typeface="Times New Roman"/>
                        <a:cs typeface="Times New Roman"/>
                      </a:endParaRPr>
                    </a:p>
                  </a:txBody>
                  <a:tcPr marL="58639" marR="58639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20528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Digital Skills and Research methods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ahoma"/>
                        <a:ea typeface="Times New Roman"/>
                        <a:cs typeface="Times New Roman"/>
                      </a:endParaRPr>
                    </a:p>
                  </a:txBody>
                  <a:tcPr marL="58639" marR="586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Managing projects in the organisation</a:t>
                      </a:r>
                      <a:endParaRPr lang="en-GB" sz="1600" dirty="0">
                        <a:effectLst/>
                        <a:latin typeface="Tahoma"/>
                        <a:ea typeface="Times New Roman"/>
                        <a:cs typeface="Times New Roman"/>
                      </a:endParaRPr>
                    </a:p>
                  </a:txBody>
                  <a:tcPr marL="58639" marR="586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Equality &amp; diversity</a:t>
                      </a:r>
                      <a:endParaRPr lang="en-GB" sz="1600">
                        <a:effectLst/>
                        <a:latin typeface="Tahoma"/>
                        <a:ea typeface="Times New Roman"/>
                        <a:cs typeface="Times New Roman"/>
                      </a:endParaRPr>
                    </a:p>
                  </a:txBody>
                  <a:tcPr marL="58639" marR="58639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46314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dirty="0">
                        <a:effectLst/>
                        <a:latin typeface="Tahoma"/>
                        <a:ea typeface="Times New Roman"/>
                        <a:cs typeface="Times New Roman"/>
                      </a:endParaRPr>
                    </a:p>
                  </a:txBody>
                  <a:tcPr marL="58639" marR="586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ahoma"/>
                        <a:ea typeface="Times New Roman"/>
                        <a:cs typeface="Times New Roman"/>
                      </a:endParaRPr>
                    </a:p>
                  </a:txBody>
                  <a:tcPr marL="58639" marR="586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Developing workplace skills for ebusiness</a:t>
                      </a:r>
                      <a:endParaRPr lang="en-GB" sz="1600" dirty="0">
                        <a:effectLst/>
                        <a:latin typeface="Tahoma"/>
                        <a:ea typeface="Times New Roman"/>
                        <a:cs typeface="Times New Roman"/>
                      </a:endParaRPr>
                    </a:p>
                  </a:txBody>
                  <a:tcPr marL="58639" marR="58639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35880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4</a:t>
            </a:fld>
            <a:endParaRPr lang="en-GB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E34BD4DE-6782-5541-9748-07AA9F665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178" y="161955"/>
            <a:ext cx="10649272" cy="1143000"/>
          </a:xfrm>
        </p:spPr>
        <p:txBody>
          <a:bodyPr>
            <a:normAutofit/>
          </a:bodyPr>
          <a:lstStyle/>
          <a:p>
            <a:r>
              <a:rPr lang="en-GB" dirty="0"/>
              <a:t>Aligning people development with business strategy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2136D62-40EC-3442-BFF2-7D2ADDCA77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3050" y="1304955"/>
            <a:ext cx="7833900" cy="4314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292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6F082-F4D9-A044-B2B1-85C2596EA0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Human Resource Cycle/Business Strategy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A5FAB7-D48E-1B47-9F21-0B292AE641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5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1E080F9-D314-DF47-8E5E-975E3F8D26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950718"/>
            <a:ext cx="10795000" cy="377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613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6</a:t>
            </a:fld>
            <a:endParaRPr lang="en-GB"/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9035EBFA-41AC-1B4A-90EC-3E2A612A8C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3150" y="923513"/>
            <a:ext cx="7848600" cy="4736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7A6CA45A-A319-E147-929F-2AACB8D02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" y="-105562"/>
            <a:ext cx="11582400" cy="114300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Why qualifications have become more important, by sector</a:t>
            </a:r>
          </a:p>
        </p:txBody>
      </p:sp>
    </p:spTree>
    <p:extLst>
      <p:ext uri="{BB962C8B-B14F-4D97-AF65-F5344CB8AC3E}">
        <p14:creationId xmlns:p14="http://schemas.microsoft.com/office/powerpoint/2010/main" val="24198796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7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1F12D6B-47B3-C24E-A027-18DD3852A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" y="-105562"/>
            <a:ext cx="11582400" cy="114300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Learners reasons for study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EF0502F1-E506-8241-B3CF-D39145BE62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798" y="724455"/>
            <a:ext cx="7187902" cy="4956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156742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8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0A75154-5432-644A-930A-38DF97FC9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" y="-105562"/>
            <a:ext cx="11582400" cy="114300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Value of qualifications from employer perspective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56F2E0E0-DD5E-274F-97FD-D8AA10B617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945" y="2165350"/>
            <a:ext cx="11537055" cy="1720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567537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9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0A75154-5432-644A-930A-38DF97FC9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" y="-105562"/>
            <a:ext cx="11582400" cy="114300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Value of qualifications from employer perspective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691CBC1-4B2F-7941-A2D1-7051B56FD9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7511" y="1037438"/>
            <a:ext cx="7940777" cy="4313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3368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10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0A75154-5432-644A-930A-38DF97FC9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" y="0"/>
            <a:ext cx="11582400" cy="114300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Impact of management qualifications on </a:t>
            </a:r>
            <a:br>
              <a:rPr lang="en-GB" dirty="0"/>
            </a:br>
            <a:r>
              <a:rPr lang="en-GB" dirty="0"/>
              <a:t>work based skills, knowledge &amp; behaviours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1F5BBB5-A63F-5147-8D44-2AEF082692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02" y="1641749"/>
            <a:ext cx="8229600" cy="3600400"/>
          </a:xfrm>
        </p:spPr>
        <p:txBody>
          <a:bodyPr>
            <a:normAutofit/>
          </a:bodyPr>
          <a:lstStyle/>
          <a:p>
            <a:r>
              <a:rPr lang="en-GB" altLang="en-US" sz="2800" dirty="0"/>
              <a:t>Increased confidence</a:t>
            </a:r>
          </a:p>
          <a:p>
            <a:r>
              <a:rPr lang="en-GB" altLang="en-US" sz="2800" dirty="0"/>
              <a:t>Increased self-awareness</a:t>
            </a:r>
          </a:p>
          <a:p>
            <a:r>
              <a:rPr lang="en-GB" altLang="en-US" sz="2800" dirty="0"/>
              <a:t>Increased strategic awareness</a:t>
            </a:r>
          </a:p>
          <a:p>
            <a:r>
              <a:rPr lang="en-GB" altLang="en-US" sz="2800" dirty="0"/>
              <a:t>Enhanced people management skills</a:t>
            </a:r>
          </a:p>
          <a:p>
            <a:r>
              <a:rPr lang="en-GB" altLang="en-US" sz="2800" dirty="0"/>
              <a:t>Managing change more effectively</a:t>
            </a:r>
          </a:p>
          <a:p>
            <a:r>
              <a:rPr lang="en-GB" altLang="en-US" sz="2800" dirty="0"/>
              <a:t>Improved networks</a:t>
            </a:r>
          </a:p>
        </p:txBody>
      </p:sp>
    </p:spTree>
    <p:extLst>
      <p:ext uri="{BB962C8B-B14F-4D97-AF65-F5344CB8AC3E}">
        <p14:creationId xmlns:p14="http://schemas.microsoft.com/office/powerpoint/2010/main" val="7003204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11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8911BF-F128-494C-88E5-5BC4B44766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7600" y="985874"/>
            <a:ext cx="4869024" cy="4671975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7A7A8209-FB3F-9246-98C9-F488A7F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891" y="161955"/>
            <a:ext cx="10649272" cy="1143000"/>
          </a:xfrm>
        </p:spPr>
        <p:txBody>
          <a:bodyPr>
            <a:normAutofit/>
          </a:bodyPr>
          <a:lstStyle/>
          <a:p>
            <a:r>
              <a:rPr lang="en-GB" dirty="0"/>
              <a:t>5 Key Areas of Talent Development</a:t>
            </a:r>
          </a:p>
        </p:txBody>
      </p:sp>
    </p:spTree>
    <p:extLst>
      <p:ext uri="{BB962C8B-B14F-4D97-AF65-F5344CB8AC3E}">
        <p14:creationId xmlns:p14="http://schemas.microsoft.com/office/powerpoint/2010/main" val="41884987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12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A7A8209-FB3F-9246-98C9-F488A7F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035" y="118413"/>
            <a:ext cx="10649272" cy="1143000"/>
          </a:xfrm>
        </p:spPr>
        <p:txBody>
          <a:bodyPr>
            <a:normAutofit/>
          </a:bodyPr>
          <a:lstStyle/>
          <a:p>
            <a:r>
              <a:rPr lang="en-GB" dirty="0"/>
              <a:t>Examining the expectations and requirements of people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39388A2-00D8-F141-83A5-249A3422F1A0}"/>
              </a:ext>
            </a:extLst>
          </p:cNvPr>
          <p:cNvSpPr txBox="1">
            <a:spLocks/>
          </p:cNvSpPr>
          <p:nvPr/>
        </p:nvSpPr>
        <p:spPr>
          <a:xfrm>
            <a:off x="809035" y="1261413"/>
            <a:ext cx="10649272" cy="42975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 b="1" dirty="0"/>
              <a:t>Performance Expectations = Results + Actions &amp; Behaviours</a:t>
            </a:r>
            <a:br>
              <a:rPr lang="en-GB" sz="2400" b="1" dirty="0"/>
            </a:br>
            <a:endParaRPr lang="en-GB" dirty="0"/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100" dirty="0"/>
              <a:t>What goods and services should the job produce?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100" dirty="0"/>
              <a:t>What impact should the work have on the organization?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100" dirty="0"/>
              <a:t>How do you expect the employee to act with clients, colleagues, and supervisors?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100" dirty="0"/>
              <a:t>What are the organizational values the employee must demonstrate?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100" dirty="0"/>
              <a:t>What are the processes, methods, or means the employee is expected to use?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1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FF0000"/>
                </a:solidFill>
              </a:rPr>
              <a:t>Results are often measured through the use of </a:t>
            </a:r>
            <a:r>
              <a:rPr lang="en-GB" sz="2100" i="1" dirty="0">
                <a:solidFill>
                  <a:srgbClr val="FF0000"/>
                </a:solidFill>
              </a:rPr>
              <a:t>objectives</a:t>
            </a:r>
            <a:r>
              <a:rPr lang="en-GB" sz="2100" dirty="0">
                <a:solidFill>
                  <a:srgbClr val="FF0000"/>
                </a:solidFill>
              </a:rPr>
              <a:t> and </a:t>
            </a:r>
            <a:r>
              <a:rPr lang="en-GB" sz="2100" i="1" dirty="0">
                <a:solidFill>
                  <a:srgbClr val="FF0000"/>
                </a:solidFill>
              </a:rPr>
              <a:t>standards</a:t>
            </a:r>
            <a:endParaRPr lang="en-GB" sz="2100" dirty="0">
              <a:solidFill>
                <a:srgbClr val="FF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FF0000"/>
                </a:solidFill>
              </a:rPr>
              <a:t>Actions and Behaviours can be measured through the use of </a:t>
            </a:r>
            <a:r>
              <a:rPr lang="en-GB" sz="2100" i="1" dirty="0">
                <a:solidFill>
                  <a:srgbClr val="FF0000"/>
                </a:solidFill>
              </a:rPr>
              <a:t>performance dimensions</a:t>
            </a:r>
            <a:r>
              <a:rPr lang="en-GB" sz="2100" dirty="0">
                <a:solidFill>
                  <a:srgbClr val="FF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473270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13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A7A8209-FB3F-9246-98C9-F488A7F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035" y="118413"/>
            <a:ext cx="10649272" cy="1143000"/>
          </a:xfrm>
        </p:spPr>
        <p:txBody>
          <a:bodyPr>
            <a:normAutofit/>
          </a:bodyPr>
          <a:lstStyle/>
          <a:p>
            <a:r>
              <a:rPr lang="en-GB" dirty="0"/>
              <a:t>Examining the expectations and requirements of people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39388A2-00D8-F141-83A5-249A3422F1A0}"/>
              </a:ext>
            </a:extLst>
          </p:cNvPr>
          <p:cNvSpPr txBox="1">
            <a:spLocks/>
          </p:cNvSpPr>
          <p:nvPr/>
        </p:nvSpPr>
        <p:spPr>
          <a:xfrm>
            <a:off x="809035" y="1261413"/>
            <a:ext cx="7081352" cy="32103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 b="1" dirty="0"/>
              <a:t>SMART Performance Objectives and Standards</a:t>
            </a:r>
            <a:br>
              <a:rPr lang="en-GB" sz="2400" b="1" dirty="0"/>
            </a:br>
            <a:endParaRPr lang="en-GB" dirty="0"/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100" dirty="0"/>
              <a:t>Specific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100" dirty="0"/>
              <a:t>Measurable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100" dirty="0"/>
              <a:t>Attainable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100" dirty="0"/>
              <a:t>Relevant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100" dirty="0"/>
              <a:t>Timely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100" dirty="0"/>
              <a:t>Stretch!</a:t>
            </a: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D570165-E98D-AA4C-A9C0-818DBA43F7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2116" y="1931761"/>
            <a:ext cx="3810000" cy="2540000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ECFA1F04-DC71-414A-B839-B60209D3A780}"/>
              </a:ext>
            </a:extLst>
          </p:cNvPr>
          <p:cNvSpPr txBox="1">
            <a:spLocks/>
          </p:cNvSpPr>
          <p:nvPr/>
        </p:nvSpPr>
        <p:spPr>
          <a:xfrm>
            <a:off x="7890387" y="4756619"/>
            <a:ext cx="3376191" cy="3854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 dirty="0"/>
              <a:t>Performance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12650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14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A7A8209-FB3F-9246-98C9-F488A7F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035" y="118413"/>
            <a:ext cx="10649272" cy="1143000"/>
          </a:xfrm>
        </p:spPr>
        <p:txBody>
          <a:bodyPr>
            <a:normAutofit/>
          </a:bodyPr>
          <a:lstStyle/>
          <a:p>
            <a:r>
              <a:rPr lang="en-GB" dirty="0"/>
              <a:t>Examining the expectations and requirements of people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39388A2-00D8-F141-83A5-249A3422F1A0}"/>
              </a:ext>
            </a:extLst>
          </p:cNvPr>
          <p:cNvSpPr txBox="1">
            <a:spLocks/>
          </p:cNvSpPr>
          <p:nvPr/>
        </p:nvSpPr>
        <p:spPr>
          <a:xfrm>
            <a:off x="809035" y="1261413"/>
            <a:ext cx="10649272" cy="42975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 b="1" dirty="0"/>
              <a:t>Objectives and Standards</a:t>
            </a:r>
            <a:br>
              <a:rPr lang="en-GB" sz="2400" b="1" dirty="0"/>
            </a:br>
            <a:endParaRPr lang="en-GB" dirty="0"/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800" b="1" dirty="0"/>
              <a:t>Standards</a:t>
            </a:r>
            <a:r>
              <a:rPr lang="en-GB" sz="1800" dirty="0"/>
              <a:t> are directly linked to job-task completion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dirty="0"/>
              <a:t>Relate to role and responsibilities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dirty="0"/>
              <a:t>Identify how performance is measured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dirty="0"/>
              <a:t>Easier for roles involving large number of routine tasks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800" b="1" dirty="0"/>
              <a:t>Objectives</a:t>
            </a:r>
            <a:r>
              <a:rPr lang="en-GB" sz="1800" dirty="0"/>
              <a:t> aimed at meeting goals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dirty="0"/>
              <a:t>Specific to individuals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dirty="0"/>
              <a:t>Facilitates employer/employee communication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dirty="0"/>
              <a:t>Flexible</a:t>
            </a:r>
          </a:p>
        </p:txBody>
      </p:sp>
    </p:spTree>
    <p:extLst>
      <p:ext uri="{BB962C8B-B14F-4D97-AF65-F5344CB8AC3E}">
        <p14:creationId xmlns:p14="http://schemas.microsoft.com/office/powerpoint/2010/main" val="31020433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15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A7A8209-FB3F-9246-98C9-F488A7F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035" y="118413"/>
            <a:ext cx="10649272" cy="1143000"/>
          </a:xfrm>
        </p:spPr>
        <p:txBody>
          <a:bodyPr>
            <a:normAutofit/>
          </a:bodyPr>
          <a:lstStyle/>
          <a:p>
            <a:r>
              <a:rPr lang="en-GB" dirty="0"/>
              <a:t>Examining the expectations and requirements of people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39388A2-00D8-F141-83A5-249A3422F1A0}"/>
              </a:ext>
            </a:extLst>
          </p:cNvPr>
          <p:cNvSpPr txBox="1">
            <a:spLocks/>
          </p:cNvSpPr>
          <p:nvPr/>
        </p:nvSpPr>
        <p:spPr>
          <a:xfrm>
            <a:off x="307590" y="1482638"/>
            <a:ext cx="9455842" cy="29566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br>
              <a:rPr lang="en-GB" sz="2200" b="1" dirty="0"/>
            </a:br>
            <a:r>
              <a:rPr lang="en-GB" sz="1900" b="1" dirty="0"/>
              <a:t>Written, verifiable mutually understood performance expectations</a:t>
            </a:r>
            <a:br>
              <a:rPr lang="en-GB" sz="1900" b="1" dirty="0"/>
            </a:br>
            <a:endParaRPr lang="en-GB" sz="1900" b="1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Serve as an objective basis for communicating about performance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Enable the employee to differentiate between acceptable and unacceptable results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Increase job satisfaction because employees know when tasks are performed well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Inform new employees of your expectations about job performance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Encourage an open and trusting relationship with employees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9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How can we identify the effectiveness of these?</a:t>
            </a:r>
          </a:p>
          <a:p>
            <a:pPr algn="l"/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8FF9DFD-77C5-E849-8487-CE0FCE2CC2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16296" y="2984598"/>
            <a:ext cx="3268720" cy="2647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0597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16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A7A8209-FB3F-9246-98C9-F488A7F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035" y="118413"/>
            <a:ext cx="10649272" cy="1143000"/>
          </a:xfrm>
        </p:spPr>
        <p:txBody>
          <a:bodyPr>
            <a:normAutofit/>
          </a:bodyPr>
          <a:lstStyle/>
          <a:p>
            <a:r>
              <a:rPr lang="en-GB" dirty="0"/>
              <a:t>Management or Career Development?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39388A2-00D8-F141-83A5-249A3422F1A0}"/>
              </a:ext>
            </a:extLst>
          </p:cNvPr>
          <p:cNvSpPr txBox="1">
            <a:spLocks/>
          </p:cNvSpPr>
          <p:nvPr/>
        </p:nvSpPr>
        <p:spPr>
          <a:xfrm>
            <a:off x="307590" y="1482638"/>
            <a:ext cx="6948616" cy="41512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200" b="1" dirty="0"/>
              <a:t>Management Development</a:t>
            </a:r>
            <a:endParaRPr lang="en-GB" sz="1900" b="1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Interpersonal skills (communication/EI/influencing/negotiation)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Flexible and continuous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Skilled people developer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Leadership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Developing others</a:t>
            </a:r>
          </a:p>
          <a:p>
            <a:pPr algn="l"/>
            <a:endParaRPr lang="en-GB" sz="1900" dirty="0"/>
          </a:p>
          <a:p>
            <a:pPr algn="l"/>
            <a:r>
              <a:rPr lang="en-GB" sz="2200" b="1" dirty="0"/>
              <a:t>Career Development</a:t>
            </a:r>
            <a:endParaRPr lang="en-GB" sz="1900" b="1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Continuous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Manages learning, development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Professional development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Skills based training</a:t>
            </a:r>
          </a:p>
          <a:p>
            <a:pPr algn="l"/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28163011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17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28B081F-A4B3-9D4F-B776-3AF37AB7D9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7519" y="1261413"/>
            <a:ext cx="5070531" cy="4342168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4E199B8C-4502-B447-834E-9437A43DC64F}"/>
              </a:ext>
            </a:extLst>
          </p:cNvPr>
          <p:cNvSpPr txBox="1">
            <a:spLocks/>
          </p:cNvSpPr>
          <p:nvPr/>
        </p:nvSpPr>
        <p:spPr>
          <a:xfrm>
            <a:off x="646803" y="1423644"/>
            <a:ext cx="6948616" cy="29271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200" b="1" dirty="0"/>
              <a:t>Management Development</a:t>
            </a:r>
            <a:br>
              <a:rPr lang="en-GB" sz="2200" b="1" dirty="0"/>
            </a:br>
            <a:endParaRPr lang="en-GB" sz="1900" b="1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Interpersonal skills </a:t>
            </a:r>
            <a:br>
              <a:rPr lang="en-GB" sz="1900" dirty="0"/>
            </a:br>
            <a:r>
              <a:rPr lang="en-GB" sz="1900" dirty="0"/>
              <a:t>(communication/EI/influencing/negotiation)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Flexible and continuous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Skilled people developer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Leadership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Developing others</a:t>
            </a:r>
          </a:p>
          <a:p>
            <a:pPr algn="l"/>
            <a:endParaRPr lang="en-GB" sz="1900" dirty="0"/>
          </a:p>
          <a:p>
            <a:pPr algn="l"/>
            <a:endParaRPr lang="en-GB" sz="190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CADF52C-FF49-BB4E-B650-A363871D5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035" y="118413"/>
            <a:ext cx="10649272" cy="1143000"/>
          </a:xfrm>
        </p:spPr>
        <p:txBody>
          <a:bodyPr>
            <a:normAutofit/>
          </a:bodyPr>
          <a:lstStyle/>
          <a:p>
            <a:r>
              <a:rPr lang="en-GB" dirty="0"/>
              <a:t>Management or Career Development?</a:t>
            </a:r>
          </a:p>
        </p:txBody>
      </p:sp>
    </p:spTree>
    <p:extLst>
      <p:ext uri="{BB962C8B-B14F-4D97-AF65-F5344CB8AC3E}">
        <p14:creationId xmlns:p14="http://schemas.microsoft.com/office/powerpoint/2010/main" val="14027482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18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B46BA3-32B2-2B4E-9B5F-82348BD0F6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6720" y="1369134"/>
            <a:ext cx="6061587" cy="4229789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895833BF-8AD6-6D42-96AA-0523B608D0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035" y="118413"/>
            <a:ext cx="10649272" cy="1143000"/>
          </a:xfrm>
        </p:spPr>
        <p:txBody>
          <a:bodyPr>
            <a:normAutofit/>
          </a:bodyPr>
          <a:lstStyle/>
          <a:p>
            <a:r>
              <a:rPr lang="en-GB" dirty="0"/>
              <a:t>Management or Career Development?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CFACE71-C7E0-EC48-8F65-A66A145C0968}"/>
              </a:ext>
            </a:extLst>
          </p:cNvPr>
          <p:cNvSpPr txBox="1">
            <a:spLocks/>
          </p:cNvSpPr>
          <p:nvPr/>
        </p:nvSpPr>
        <p:spPr>
          <a:xfrm>
            <a:off x="484570" y="1369134"/>
            <a:ext cx="4765855" cy="22044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200" b="1" dirty="0"/>
              <a:t>Career Development</a:t>
            </a:r>
          </a:p>
          <a:p>
            <a:pPr algn="l"/>
            <a:endParaRPr lang="en-GB" sz="1900" b="1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Continuous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Manages learning, development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Professional development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Skills based training</a:t>
            </a:r>
          </a:p>
          <a:p>
            <a:pPr algn="l"/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23509185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19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95833BF-8AD6-6D42-96AA-0523B608D0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035" y="118413"/>
            <a:ext cx="10649272" cy="1143000"/>
          </a:xfrm>
        </p:spPr>
        <p:txBody>
          <a:bodyPr>
            <a:normAutofit/>
          </a:bodyPr>
          <a:lstStyle/>
          <a:p>
            <a:r>
              <a:rPr lang="en-GB" dirty="0"/>
              <a:t>Career Pathways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CFACE71-C7E0-EC48-8F65-A66A145C0968}"/>
              </a:ext>
            </a:extLst>
          </p:cNvPr>
          <p:cNvSpPr txBox="1">
            <a:spLocks/>
          </p:cNvSpPr>
          <p:nvPr/>
        </p:nvSpPr>
        <p:spPr>
          <a:xfrm>
            <a:off x="484570" y="1369134"/>
            <a:ext cx="4765855" cy="40140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200" b="1" dirty="0"/>
              <a:t>Career Mapping</a:t>
            </a:r>
          </a:p>
          <a:p>
            <a:pPr algn="l"/>
            <a:endParaRPr lang="en-GB" sz="1900" b="1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Self Assessment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Individual Career Maps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Exploring Opportunities</a:t>
            </a:r>
            <a:br>
              <a:rPr lang="en-GB" sz="1900" dirty="0"/>
            </a:br>
            <a:endParaRPr lang="en-GB" sz="1900" dirty="0"/>
          </a:p>
          <a:p>
            <a:pPr algn="l"/>
            <a:r>
              <a:rPr lang="en-GB" sz="2200" b="1" dirty="0"/>
              <a:t>Ideal Workers?</a:t>
            </a:r>
          </a:p>
          <a:p>
            <a:pPr algn="l"/>
            <a:endParaRPr lang="en-GB" sz="1900" b="1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Climbers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Hedgers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Scanners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Coasters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829E8CB-0581-B14C-8DBB-9019A2E8C6B9}"/>
              </a:ext>
            </a:extLst>
          </p:cNvPr>
          <p:cNvSpPr/>
          <p:nvPr/>
        </p:nvSpPr>
        <p:spPr>
          <a:xfrm>
            <a:off x="7885469" y="1551993"/>
            <a:ext cx="4586749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Framework organises and aligns: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Education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Workforce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supportive services </a:t>
            </a:r>
          </a:p>
          <a:p>
            <a:endParaRPr lang="en-GB" dirty="0"/>
          </a:p>
          <a:p>
            <a:r>
              <a:rPr lang="en-GB" dirty="0"/>
              <a:t>needed to guide individuals successfully through the continuum of education and training courses that are necessary for credential attainment and careers. </a:t>
            </a:r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C6FB2A5-9F27-E642-9FC1-8DDA1F8336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345" y="1369134"/>
            <a:ext cx="3798532" cy="3630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40806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20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EC9E1AB-77C6-AD4E-9722-2095CBBCD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8658" y="119743"/>
            <a:ext cx="7772400" cy="1143000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Session 1 – Managing Expectations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A1FA51-585C-7E41-B375-9319551BA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25171"/>
            <a:ext cx="10896600" cy="25403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Review:</a:t>
            </a:r>
            <a:br>
              <a:rPr lang="en-GB" dirty="0"/>
            </a:br>
            <a:endParaRPr lang="en-GB" dirty="0"/>
          </a:p>
          <a:p>
            <a:r>
              <a:rPr lang="en-GB" dirty="0"/>
              <a:t>Examining the expectations and requirements of people.</a:t>
            </a:r>
          </a:p>
          <a:p>
            <a:r>
              <a:rPr lang="en-GB" dirty="0"/>
              <a:t>Administering people in accordance with guidelines and career pathways.</a:t>
            </a:r>
          </a:p>
        </p:txBody>
      </p:sp>
    </p:spTree>
    <p:extLst>
      <p:ext uri="{BB962C8B-B14F-4D97-AF65-F5344CB8AC3E}">
        <p14:creationId xmlns:p14="http://schemas.microsoft.com/office/powerpoint/2010/main" val="22379349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05796C-DAD5-E742-A4E9-1C38B10D1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21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6F2AED-3863-114E-901F-5E5C46917BDD}"/>
              </a:ext>
            </a:extLst>
          </p:cNvPr>
          <p:cNvSpPr txBox="1"/>
          <p:nvPr/>
        </p:nvSpPr>
        <p:spPr>
          <a:xfrm>
            <a:off x="157162" y="780138"/>
            <a:ext cx="270033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Questions?</a:t>
            </a:r>
            <a:endParaRPr lang="en-US" sz="2400" dirty="0"/>
          </a:p>
          <a:p>
            <a:r>
              <a:rPr lang="en-US" sz="2200" dirty="0"/>
              <a:t>  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E32F50FD-A260-0740-95DC-3F1A4FF0198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281" y="1239294"/>
            <a:ext cx="7872105" cy="4470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CC0F1F15-7F20-254C-B5DC-DD7C3BC45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Session 1 – Managing Expectations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0439105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05796C-DAD5-E742-A4E9-1C38B10D1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22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CC0F1F15-7F20-254C-B5DC-DD7C3BC45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Homework</a:t>
            </a:r>
            <a:endParaRPr lang="en-US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AA4A8-FF19-7943-BF8E-D3EF1D9C34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39762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/>
              <a:t>Critically assess the potential benefits to the organisation of developing individuals in the workplace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r>
              <a:rPr lang="en-US" sz="1800" dirty="0"/>
              <a:t>Define employee expectations &amp; how these are communicated by employees and employers</a:t>
            </a:r>
            <a:br>
              <a:rPr lang="en-US" sz="1800" dirty="0"/>
            </a:br>
            <a:endParaRPr lang="en-US" sz="1800" dirty="0"/>
          </a:p>
          <a:p>
            <a:r>
              <a:rPr lang="en-US" sz="1800" dirty="0"/>
              <a:t>How are these expectations managed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800" dirty="0"/>
              <a:t>Consider: (SMARTS) objectives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800" dirty="0"/>
              <a:t>PDP (Alternatives)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800" dirty="0"/>
              <a:t>GAP Analysis (Alternatives)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800" dirty="0"/>
              <a:t>What purpose do they serve employees/employers</a:t>
            </a:r>
            <a:br>
              <a:rPr lang="en-US" sz="1800" dirty="0"/>
            </a:br>
            <a:endParaRPr lang="en-US" sz="1800" dirty="0"/>
          </a:p>
          <a:p>
            <a:r>
              <a:rPr lang="en-US" sz="1800" dirty="0"/>
              <a:t>What benefits are these to invested parties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800" dirty="0"/>
              <a:t>Identify the benefits</a:t>
            </a:r>
            <a:endParaRPr lang="en-US" sz="10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74704610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F0835F6A-5680-114F-BFBE-3CDA6CAE3715}" vid="{89D54862-BCFF-594F-B14E-A9C3DC1AAF6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22567</TotalTime>
  <Words>770</Words>
  <Application>Microsoft Macintosh PowerPoint</Application>
  <PresentationFormat>Widescreen</PresentationFormat>
  <Paragraphs>196</Paragraphs>
  <Slides>22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Myriad Pro</vt:lpstr>
      <vt:lpstr>Tahoma</vt:lpstr>
      <vt:lpstr>Times New Roman</vt:lpstr>
      <vt:lpstr>20140311PresentationUWTSDTemplate</vt:lpstr>
      <vt:lpstr>BA Management Skills for the Workplace BMSK5002</vt:lpstr>
      <vt:lpstr>Session 1 – Managing Expectations</vt:lpstr>
      <vt:lpstr>Skills for the Workplace Modules for Qualifications</vt:lpstr>
      <vt:lpstr>Aligning people development with business strategy</vt:lpstr>
      <vt:lpstr>Human Resource Cycle/Business Strategy</vt:lpstr>
      <vt:lpstr>Why qualifications have become more important, by sector</vt:lpstr>
      <vt:lpstr>Learners reasons for study</vt:lpstr>
      <vt:lpstr>Value of qualifications from employer perspective</vt:lpstr>
      <vt:lpstr>Value of qualifications from employer perspective</vt:lpstr>
      <vt:lpstr>Impact of management qualifications on  work based skills, knowledge &amp; behaviours</vt:lpstr>
      <vt:lpstr>5 Key Areas of Talent Development</vt:lpstr>
      <vt:lpstr>Examining the expectations and requirements of people</vt:lpstr>
      <vt:lpstr>Examining the expectations and requirements of people</vt:lpstr>
      <vt:lpstr>Examining the expectations and requirements of people</vt:lpstr>
      <vt:lpstr>Examining the expectations and requirements of people</vt:lpstr>
      <vt:lpstr>Management or Career Development?</vt:lpstr>
      <vt:lpstr>Management or Career Development?</vt:lpstr>
      <vt:lpstr>Management or Career Development?</vt:lpstr>
      <vt:lpstr>Career Pathways</vt:lpstr>
      <vt:lpstr>Session 1 – Managing Expectations</vt:lpstr>
      <vt:lpstr>Session 1 – Managing Expectations</vt:lpstr>
      <vt:lpstr>Homework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Bell-Davies</dc:creator>
  <cp:lastModifiedBy>Mark Bell-Davies</cp:lastModifiedBy>
  <cp:revision>250</cp:revision>
  <dcterms:created xsi:type="dcterms:W3CDTF">2020-06-08T16:11:31Z</dcterms:created>
  <dcterms:modified xsi:type="dcterms:W3CDTF">2020-09-22T15:09:17Z</dcterms:modified>
</cp:coreProperties>
</file>