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7" r:id="rId3"/>
    <p:sldId id="261" r:id="rId4"/>
    <p:sldId id="270" r:id="rId5"/>
    <p:sldId id="269" r:id="rId6"/>
    <p:sldId id="256" r:id="rId7"/>
    <p:sldId id="264" r:id="rId8"/>
    <p:sldId id="259" r:id="rId9"/>
    <p:sldId id="260" r:id="rId10"/>
    <p:sldId id="258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5" d="100"/>
          <a:sy n="85" d="100"/>
        </p:scale>
        <p:origin x="59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32109D-3C16-4202-B6BE-00EEB0057E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E5C70D-AE00-4354-A4A1-ACDEE665D5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1AACCF-FD26-48C0-A5A2-DA22A3911F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20/10/2019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3BAD51-5B0A-46B9-8272-1FF61A7C27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E31487-2FCF-44D5-8EFA-7219173B62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85959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A88C1B-B88A-441E-8868-14F827140F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113F7D-A2EC-497E-9151-78BC66E7D0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0854AE-3A49-4569-B4C8-6A3C625600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20/10/2019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455760-BD5A-4E44-8505-124349F4F8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33FAD4-9AF6-4A69-B445-FC449F5A45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75023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B3EB9F-68CD-49F9-A3DB-38DB4765D6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3B517B-A7D8-4E95-8A71-F30ACCF7F7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5DA591-87BC-4F18-97C0-8591060A56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20/10/2019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B0CA9B-987C-4A32-965F-B546C93EBB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783BCF-52C8-4DD9-B392-DC895EA8E3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69672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BB17D8-388B-4D29-9924-41CA1CFAF0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CD845D-18BC-4214-998E-C75C97CA3D6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A0079C-91B7-4F0F-A8E9-D42A64749EA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D82908-A2A4-4F06-B23B-20B7946C42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20/10/2019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4CF0AF-8E90-4E0F-A687-6C9179C97B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79E394-2887-4832-B2D8-57FD8EA928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34555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37155E-C907-4DD8-868A-F632A5872C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237C3E-4491-4353-8F57-829EA15ED8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EF9C0FC-946D-4E29-B414-7F24A6156B2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38E70AD-FD02-4EDC-A82B-D2000B5490D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89EC987-64C3-4B65-93C9-D4A976FCAD1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D7865F-35C8-4914-AC3A-D64B003DEC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20/10/2019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FD576A6-1D99-4908-A5A3-C44BEAA2BC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37AC045-E325-41C9-B139-FBCEBAB0B0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87148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C8EE7E-6384-49B8-B31C-3951DB4F8F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2100C0-E0B9-4B39-BDF4-66AE2D69D7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20/10/2019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C95B0FA-33E2-46EC-8B53-11BC29DF7C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0787E5-EDD7-4258-BD61-D92EDF1FFA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92509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9C8B3B5-8EEF-4248-99E9-5EBCCA9CB8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20/10/2019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A686CCE-137B-4F19-8ED7-9ED3E0819A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1EC32ED-FE7B-42DA-8C2A-70FC2997B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00726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79AF20-6F23-4285-ABBC-A8FE61021D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94F0FC-D532-4AAF-9855-184E1BF467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F146F91-7F98-432A-AE1E-9D0EBB6770E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40AA0F-8017-47AF-A459-533A04F35D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20/10/2019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B2D758-D22B-44AE-A50A-7468859918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D7E65E6-59B5-4DC1-B288-CBD144C7C0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66938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DA4CB3-71B7-4882-B6D6-D37142189F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66674C7-656C-43BE-ABBC-4F5001C7C7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3BC65D6-0D02-4852-824C-12CCD676D07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B5C8A6-CE7D-47FC-9B64-DD906E5312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20/10/2019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4E289C-52DA-4294-8677-023E04BDE2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9A272FC-4F3F-416F-8F3A-E60BAA80B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1780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9296CE-98C2-4A63-854A-8CA30261C2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8683961-666B-4BA7-9538-1EB4B5009EB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ED0077-A9FF-4335-A9D4-92B2DA9BF2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20/10/2019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EDF48B-4D04-4BCC-AF1A-C345683E44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3B3490-6526-450B-9E6C-9FAEE4F3DE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13756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DB96816-7A06-42A8-95E9-A16EA3BAAB8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F312987-95EC-4557-A341-C33BC136292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A357F2-FE37-4FAB-83F8-094A4B93AA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20/10/2019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A7C6EE-8BE9-4E99-93F9-8F38ECC495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516AD2-2086-450A-A491-41DB69C977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4990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F9FD44-87DE-4A9A-AB0C-1F001037AE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99DD4F-342F-45C1-B146-30539BD83F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63B68C-D825-4890-9BBB-037E9E1A8BD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A8B0B4-4016-4D30-9B96-FEAF48D1F195}" type="datetimeFigureOut">
              <a:rPr lang="en-GB" smtClean="0"/>
              <a:t>20/10/2019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529617-DE1C-4A31-BEDB-2EB2A9CFFC6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59926-03EA-4F6B-9A34-9F35BC0856E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63032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y_1iT_GmHTE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Px83VZ0QB6s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pCCVEEWF-0E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gqezyUwKyRQ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6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674F5660-C077-4FC0-B541-176687D481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06" y="5383290"/>
            <a:ext cx="12185094" cy="984405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</a:rPr>
              <a:t>Case Study: </a:t>
            </a:r>
            <a:r>
              <a:rPr lang="en-US" sz="4000" b="1" dirty="0">
                <a:solidFill>
                  <a:srgbClr val="FF0000"/>
                </a:solidFill>
                <a:latin typeface="+mn-lt"/>
              </a:rPr>
              <a:t>QUENTIN TARANTINO</a:t>
            </a:r>
            <a:r>
              <a:rPr lang="en-US" sz="4000" b="1" dirty="0">
                <a:solidFill>
                  <a:srgbClr val="FFFFFF"/>
                </a:solidFill>
                <a:latin typeface="+mn-lt"/>
              </a:rPr>
              <a:t> </a:t>
            </a:r>
            <a:endParaRPr lang="en-GB" sz="4000" b="1" dirty="0">
              <a:solidFill>
                <a:srgbClr val="FFFFFF"/>
              </a:solidFill>
              <a:latin typeface="+mn-lt"/>
            </a:endParaRPr>
          </a:p>
        </p:txBody>
      </p:sp>
      <p:pic>
        <p:nvPicPr>
          <p:cNvPr id="3" name="Picture 2" descr="A screen shot of a person&#10;&#10;Description automatically generated">
            <a:extLst>
              <a:ext uri="{FF2B5EF4-FFF2-40B4-BE49-F238E27FC236}">
                <a16:creationId xmlns:a16="http://schemas.microsoft.com/office/drawing/2014/main" id="{F00F8D7F-6796-466F-9A34-1ECA43CF13D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972" b="12475"/>
          <a:stretch/>
        </p:blipFill>
        <p:spPr>
          <a:xfrm>
            <a:off x="609600" y="133349"/>
            <a:ext cx="10972800" cy="52499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12055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734144AB-C810-49DB-A575-9650EB7D79E5}"/>
              </a:ext>
            </a:extLst>
          </p:cNvPr>
          <p:cNvSpPr txBox="1"/>
          <p:nvPr/>
        </p:nvSpPr>
        <p:spPr>
          <a:xfrm>
            <a:off x="1" y="6027003"/>
            <a:ext cx="12191999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dirty="0">
                <a:solidFill>
                  <a:schemeClr val="bg1"/>
                </a:solidFill>
              </a:rPr>
              <a:t>Shot composition (symmetry) - Narrative themes (aspiration, success) - Colour </a:t>
            </a:r>
          </a:p>
          <a:p>
            <a:r>
              <a:rPr lang="en-US" sz="2600" dirty="0">
                <a:solidFill>
                  <a:schemeClr val="bg1"/>
                </a:solidFill>
              </a:rPr>
              <a:t>Figure with screen - Props - Performance (e.g. posture) - Decor</a:t>
            </a:r>
            <a:endParaRPr lang="en-GB" sz="2600" dirty="0">
              <a:solidFill>
                <a:schemeClr val="bg1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5B1E215-5A2B-4BE8-AA02-1A2CFEAF3402}"/>
              </a:ext>
            </a:extLst>
          </p:cNvPr>
          <p:cNvSpPr/>
          <p:nvPr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bg2"/>
              </a:solidFill>
            </a:endParaRPr>
          </a:p>
        </p:txBody>
      </p:sp>
      <p:pic>
        <p:nvPicPr>
          <p:cNvPr id="5" name="Picture 4" descr="A picture containing person, man, holding, looking&#10;&#10;Description automatically generated">
            <a:extLst>
              <a:ext uri="{FF2B5EF4-FFF2-40B4-BE49-F238E27FC236}">
                <a16:creationId xmlns:a16="http://schemas.microsoft.com/office/drawing/2014/main" id="{FA2EAB92-2165-4557-8329-DE67A6F8C8E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4800600" cy="68580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76AF045A-6638-4924-AD5A-BC5033879930}"/>
              </a:ext>
            </a:extLst>
          </p:cNvPr>
          <p:cNvSpPr txBox="1"/>
          <p:nvPr/>
        </p:nvSpPr>
        <p:spPr>
          <a:xfrm>
            <a:off x="4800600" y="4085409"/>
            <a:ext cx="73914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Yojimbo (Akira Kurosawa, 1961)</a:t>
            </a:r>
            <a:endParaRPr lang="en-GB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endParaRPr lang="en-GB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DE3F621-61AE-4AAE-8A59-AFB86054FD28}"/>
              </a:ext>
            </a:extLst>
          </p:cNvPr>
          <p:cNvSpPr txBox="1"/>
          <p:nvPr/>
        </p:nvSpPr>
        <p:spPr>
          <a:xfrm>
            <a:off x="4869180" y="4935635"/>
            <a:ext cx="73228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hlinkClick r:id="rId3"/>
              </a:rPr>
              <a:t>https://www.youtube.com/watch?v=y_1iT_GmHTE</a:t>
            </a:r>
            <a:endParaRPr lang="en-GB" dirty="0"/>
          </a:p>
          <a:p>
            <a:pPr algn="ctr"/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07F5DA2-8A58-48C8-A08E-73EFB23D55D4}"/>
              </a:ext>
            </a:extLst>
          </p:cNvPr>
          <p:cNvSpPr txBox="1"/>
          <p:nvPr/>
        </p:nvSpPr>
        <p:spPr>
          <a:xfrm>
            <a:off x="4800599" y="741574"/>
            <a:ext cx="7391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INFLUENCES: </a:t>
            </a:r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(A) ASIAN CINEMA</a:t>
            </a:r>
            <a:endParaRPr lang="en-GB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330114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Box 17">
            <a:extLst>
              <a:ext uri="{FF2B5EF4-FFF2-40B4-BE49-F238E27FC236}">
                <a16:creationId xmlns:a16="http://schemas.microsoft.com/office/drawing/2014/main" id="{897B88E4-1FC1-405B-95ED-8BA4579C0336}"/>
              </a:ext>
            </a:extLst>
          </p:cNvPr>
          <p:cNvSpPr txBox="1"/>
          <p:nvPr/>
        </p:nvSpPr>
        <p:spPr>
          <a:xfrm>
            <a:off x="1" y="6027003"/>
            <a:ext cx="12191999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dirty="0">
                <a:solidFill>
                  <a:schemeClr val="bg1"/>
                </a:solidFill>
              </a:rPr>
              <a:t>Shot composition (symmetry) - Narrative themes (aspiration, success) - Colour </a:t>
            </a:r>
          </a:p>
          <a:p>
            <a:r>
              <a:rPr lang="en-US" sz="2600" dirty="0">
                <a:solidFill>
                  <a:schemeClr val="bg1"/>
                </a:solidFill>
              </a:rPr>
              <a:t>Figure with screen - Props - Performance (e.g. posture) - Decor</a:t>
            </a:r>
            <a:endParaRPr lang="en-GB" sz="2600" dirty="0">
              <a:solidFill>
                <a:schemeClr val="bg1"/>
              </a:solidFill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89ED828-384E-4900-ADB2-D4A7B2C273B7}"/>
              </a:ext>
            </a:extLst>
          </p:cNvPr>
          <p:cNvSpPr/>
          <p:nvPr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5" name="Picture 4" descr="A picture containing text, man, old, photo&#10;&#10;Description automatically generated">
            <a:extLst>
              <a:ext uri="{FF2B5EF4-FFF2-40B4-BE49-F238E27FC236}">
                <a16:creationId xmlns:a16="http://schemas.microsoft.com/office/drawing/2014/main" id="{67489B83-0F8E-457B-9464-B9C4CBA352D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4869180" cy="6858000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E8186A80-48E9-487F-B1AA-71B214A2C436}"/>
              </a:ext>
            </a:extLst>
          </p:cNvPr>
          <p:cNvSpPr txBox="1"/>
          <p:nvPr/>
        </p:nvSpPr>
        <p:spPr>
          <a:xfrm>
            <a:off x="4869178" y="4121267"/>
            <a:ext cx="732281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Mandingo (Richard Fleischer, 1975)</a:t>
            </a:r>
            <a:endParaRPr lang="en-GB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endParaRPr lang="en-GB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E937F0C8-E550-42CE-A0C1-00A54BED09D6}"/>
              </a:ext>
            </a:extLst>
          </p:cNvPr>
          <p:cNvSpPr txBox="1"/>
          <p:nvPr/>
        </p:nvSpPr>
        <p:spPr>
          <a:xfrm>
            <a:off x="4869180" y="4935635"/>
            <a:ext cx="73228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hlinkClick r:id="rId3"/>
              </a:rPr>
              <a:t>https://www.youtube.com/watch?v=Px83VZ0QB6s</a:t>
            </a:r>
            <a:endParaRPr lang="en-GB" dirty="0"/>
          </a:p>
          <a:p>
            <a:pPr algn="ctr"/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435C747-094F-44DB-BA69-499CC4F8CB84}"/>
              </a:ext>
            </a:extLst>
          </p:cNvPr>
          <p:cNvSpPr txBox="1"/>
          <p:nvPr/>
        </p:nvSpPr>
        <p:spPr>
          <a:xfrm>
            <a:off x="4800599" y="741574"/>
            <a:ext cx="7391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INFLUENCES:</a:t>
            </a:r>
            <a:r>
              <a:rPr lang="en-US" sz="2400" b="1" dirty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(B) ‘BLAXPLOITATION’</a:t>
            </a:r>
            <a:endParaRPr lang="en-GB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076120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Box 17">
            <a:extLst>
              <a:ext uri="{FF2B5EF4-FFF2-40B4-BE49-F238E27FC236}">
                <a16:creationId xmlns:a16="http://schemas.microsoft.com/office/drawing/2014/main" id="{897B88E4-1FC1-405B-95ED-8BA4579C0336}"/>
              </a:ext>
            </a:extLst>
          </p:cNvPr>
          <p:cNvSpPr txBox="1"/>
          <p:nvPr/>
        </p:nvSpPr>
        <p:spPr>
          <a:xfrm>
            <a:off x="1" y="6027003"/>
            <a:ext cx="12191999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dirty="0">
                <a:solidFill>
                  <a:schemeClr val="bg1"/>
                </a:solidFill>
              </a:rPr>
              <a:t>Shot composition (symmetry) - Narrative themes (aspiration, success) - Colour </a:t>
            </a:r>
          </a:p>
          <a:p>
            <a:r>
              <a:rPr lang="en-US" sz="2600" dirty="0">
                <a:solidFill>
                  <a:schemeClr val="bg1"/>
                </a:solidFill>
              </a:rPr>
              <a:t>Figure with screen - Props - Performance (e.g. posture) - Decor</a:t>
            </a:r>
            <a:endParaRPr lang="en-GB" sz="2600" dirty="0">
              <a:solidFill>
                <a:schemeClr val="bg1"/>
              </a:solidFill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89ED828-384E-4900-ADB2-D4A7B2C273B7}"/>
              </a:ext>
            </a:extLst>
          </p:cNvPr>
          <p:cNvSpPr/>
          <p:nvPr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E8186A80-48E9-487F-B1AA-71B214A2C436}"/>
              </a:ext>
            </a:extLst>
          </p:cNvPr>
          <p:cNvSpPr txBox="1"/>
          <p:nvPr/>
        </p:nvSpPr>
        <p:spPr>
          <a:xfrm>
            <a:off x="4869178" y="4121267"/>
            <a:ext cx="732281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Band </a:t>
            </a:r>
            <a:r>
              <a:rPr lang="en-US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à Part </a:t>
            </a:r>
            <a:r>
              <a:rPr lang="en-US" sz="2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(Band of Outsiders)</a:t>
            </a:r>
            <a:endParaRPr lang="en-GB" sz="24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endParaRPr lang="en-GB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435C747-094F-44DB-BA69-499CC4F8CB84}"/>
              </a:ext>
            </a:extLst>
          </p:cNvPr>
          <p:cNvSpPr txBox="1"/>
          <p:nvPr/>
        </p:nvSpPr>
        <p:spPr>
          <a:xfrm>
            <a:off x="4800599" y="741574"/>
            <a:ext cx="7391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INFLUENCES: </a:t>
            </a:r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(C) GODARD &amp; FRENCH NEW WAVE </a:t>
            </a:r>
            <a:endParaRPr lang="en-GB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Picture 2" descr="A picture containing text, book, man&#10;&#10;Description automatically generated">
            <a:extLst>
              <a:ext uri="{FF2B5EF4-FFF2-40B4-BE49-F238E27FC236}">
                <a16:creationId xmlns:a16="http://schemas.microsoft.com/office/drawing/2014/main" id="{188FD2FA-222F-4EDF-B456-CF853DC9159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" y="0"/>
            <a:ext cx="4791456" cy="68580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EB2E95E-52AC-45BC-9A98-1B68A8E3EB50}"/>
              </a:ext>
            </a:extLst>
          </p:cNvPr>
          <p:cNvSpPr txBox="1"/>
          <p:nvPr/>
        </p:nvSpPr>
        <p:spPr>
          <a:xfrm>
            <a:off x="4869180" y="4935635"/>
            <a:ext cx="73228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hlinkClick r:id="rId3"/>
              </a:rPr>
              <a:t>https://www.youtube.com/watch?v=pCCVEEWF-0E</a:t>
            </a:r>
            <a:endParaRPr lang="en-GB" dirty="0"/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65482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Box 17">
            <a:extLst>
              <a:ext uri="{FF2B5EF4-FFF2-40B4-BE49-F238E27FC236}">
                <a16:creationId xmlns:a16="http://schemas.microsoft.com/office/drawing/2014/main" id="{897B88E4-1FC1-405B-95ED-8BA4579C0336}"/>
              </a:ext>
            </a:extLst>
          </p:cNvPr>
          <p:cNvSpPr txBox="1"/>
          <p:nvPr/>
        </p:nvSpPr>
        <p:spPr>
          <a:xfrm>
            <a:off x="1" y="6027003"/>
            <a:ext cx="12191999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dirty="0">
                <a:solidFill>
                  <a:schemeClr val="bg1"/>
                </a:solidFill>
              </a:rPr>
              <a:t>Shot composition (symmetry) - Narrative themes (aspiration, success) - Colour </a:t>
            </a:r>
          </a:p>
          <a:p>
            <a:r>
              <a:rPr lang="en-US" sz="2600" dirty="0">
                <a:solidFill>
                  <a:schemeClr val="bg1"/>
                </a:solidFill>
              </a:rPr>
              <a:t>Figure with screen - Props - Performance (e.g. posture) - Decor</a:t>
            </a:r>
            <a:endParaRPr lang="en-GB" sz="2600" dirty="0">
              <a:solidFill>
                <a:schemeClr val="bg1"/>
              </a:solidFill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89ED828-384E-4900-ADB2-D4A7B2C273B7}"/>
              </a:ext>
            </a:extLst>
          </p:cNvPr>
          <p:cNvSpPr/>
          <p:nvPr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E8186A80-48E9-487F-B1AA-71B214A2C436}"/>
              </a:ext>
            </a:extLst>
          </p:cNvPr>
          <p:cNvSpPr txBox="1"/>
          <p:nvPr/>
        </p:nvSpPr>
        <p:spPr>
          <a:xfrm>
            <a:off x="1" y="6027003"/>
            <a:ext cx="6096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Inglorious Basterds (2009)</a:t>
            </a:r>
            <a:endParaRPr lang="en-GB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endParaRPr lang="en-GB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BC0F431-906B-4B6E-98C2-EFB688D1B47C}"/>
              </a:ext>
            </a:extLst>
          </p:cNvPr>
          <p:cNvSpPr txBox="1"/>
          <p:nvPr/>
        </p:nvSpPr>
        <p:spPr>
          <a:xfrm>
            <a:off x="6095998" y="6027003"/>
            <a:ext cx="6096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Once Upon a Time in Hollywood (2019)</a:t>
            </a:r>
            <a:endParaRPr lang="en-GB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endParaRPr lang="en-GB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Picture 2" descr="A couple of people posing for the camera&#10;&#10;Description automatically generated">
            <a:extLst>
              <a:ext uri="{FF2B5EF4-FFF2-40B4-BE49-F238E27FC236}">
                <a16:creationId xmlns:a16="http://schemas.microsoft.com/office/drawing/2014/main" id="{7D4AAE09-62DA-4E25-8097-813597A5A73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2727" y="1953248"/>
            <a:ext cx="5773271" cy="2951504"/>
          </a:xfrm>
          <a:prstGeom prst="rect">
            <a:avLst/>
          </a:prstGeom>
        </p:spPr>
      </p:pic>
      <p:pic>
        <p:nvPicPr>
          <p:cNvPr id="6" name="Picture 5" descr="A person wearing a uniform&#10;&#10;Description automatically generated">
            <a:extLst>
              <a:ext uri="{FF2B5EF4-FFF2-40B4-BE49-F238E27FC236}">
                <a16:creationId xmlns:a16="http://schemas.microsoft.com/office/drawing/2014/main" id="{649FD4CB-903B-40AD-9C71-01E0F4D1984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597"/>
          <a:stretch/>
        </p:blipFill>
        <p:spPr>
          <a:xfrm>
            <a:off x="6187906" y="1953248"/>
            <a:ext cx="5681367" cy="2951504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D4C822C2-505A-499C-AD68-C9EC6859E127}"/>
              </a:ext>
            </a:extLst>
          </p:cNvPr>
          <p:cNvSpPr txBox="1"/>
          <p:nvPr/>
        </p:nvSpPr>
        <p:spPr>
          <a:xfrm>
            <a:off x="2218765" y="651927"/>
            <a:ext cx="7391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REIMAGINING HISTORY </a:t>
            </a:r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 OWN BODY OF WORK</a:t>
            </a:r>
            <a:endParaRPr lang="en-GB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311151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sign on the side of a building&#10;&#10;Description automatically generated">
            <a:extLst>
              <a:ext uri="{FF2B5EF4-FFF2-40B4-BE49-F238E27FC236}">
                <a16:creationId xmlns:a16="http://schemas.microsoft.com/office/drawing/2014/main" id="{99ECB45F-073D-4589-B4A4-0C8B1455662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9809" y="402585"/>
            <a:ext cx="9872382" cy="593577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A844FE2-1FCF-4E8D-A73A-5AED830A3A7D}"/>
              </a:ext>
            </a:extLst>
          </p:cNvPr>
          <p:cNvSpPr txBox="1"/>
          <p:nvPr/>
        </p:nvSpPr>
        <p:spPr>
          <a:xfrm>
            <a:off x="0" y="5582514"/>
            <a:ext cx="12192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rgbClr val="FFFFFF"/>
                </a:solidFill>
              </a:rPr>
              <a:t>Django</a:t>
            </a:r>
            <a:r>
              <a:rPr lang="en-US" sz="2400" dirty="0">
                <a:solidFill>
                  <a:srgbClr val="FFFFFF"/>
                </a:solidFill>
              </a:rPr>
              <a:t> (Sergio Corbucci, 1966)</a:t>
            </a:r>
            <a:endParaRPr lang="en-GB" sz="2400" dirty="0"/>
          </a:p>
          <a:p>
            <a:pPr algn="ctr"/>
            <a:endParaRPr lang="en-GB" sz="24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388D1B4-7030-4611-8779-C7EACD33E894}"/>
              </a:ext>
            </a:extLst>
          </p:cNvPr>
          <p:cNvSpPr txBox="1"/>
          <p:nvPr/>
        </p:nvSpPr>
        <p:spPr>
          <a:xfrm>
            <a:off x="0" y="6413511"/>
            <a:ext cx="122547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hlinkClick r:id="rId3"/>
              </a:rPr>
              <a:t>https://www.youtube.com/watch?v=gqezyUwKyRQ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12DAA33-76AC-417C-8618-B9873E9A3421}"/>
              </a:ext>
            </a:extLst>
          </p:cNvPr>
          <p:cNvSpPr txBox="1"/>
          <p:nvPr/>
        </p:nvSpPr>
        <p:spPr>
          <a:xfrm>
            <a:off x="2218765" y="651927"/>
            <a:ext cx="7391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 DIRECT INTERTEXTUAL REFERENCES</a:t>
            </a:r>
            <a:endParaRPr lang="en-GB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445083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BB6C05-C7E7-400B-BAFE-50981CAE061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7D64F7-09B4-4495-BFB4-F33088E79A2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E1B68EB-6E58-499B-B347-64E67005D613}"/>
              </a:ext>
            </a:extLst>
          </p:cNvPr>
          <p:cNvSpPr txBox="1"/>
          <p:nvPr/>
        </p:nvSpPr>
        <p:spPr>
          <a:xfrm>
            <a:off x="116543" y="364025"/>
            <a:ext cx="432995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solidFill>
                  <a:schemeClr val="bg1"/>
                </a:solidFill>
              </a:rPr>
              <a:t>Visual elements such as composition, colour, and décor establish rhythm and continuity while the paperback gives context to the wall poster </a:t>
            </a:r>
            <a:endParaRPr lang="en-GB" sz="2400" dirty="0">
              <a:solidFill>
                <a:schemeClr val="bg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488FBEF-F4DA-453F-B8C6-85A79B4DBA38}"/>
              </a:ext>
            </a:extLst>
          </p:cNvPr>
          <p:cNvSpPr txBox="1"/>
          <p:nvPr/>
        </p:nvSpPr>
        <p:spPr>
          <a:xfrm>
            <a:off x="1" y="6027003"/>
            <a:ext cx="12191999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dirty="0">
                <a:solidFill>
                  <a:schemeClr val="bg1"/>
                </a:solidFill>
              </a:rPr>
              <a:t>Shot composition (symmetry) - Narrative themes (aspiration, success) - Colour </a:t>
            </a:r>
          </a:p>
          <a:p>
            <a:r>
              <a:rPr lang="en-US" sz="2600" dirty="0">
                <a:solidFill>
                  <a:schemeClr val="bg1"/>
                </a:solidFill>
              </a:rPr>
              <a:t>Figure with screen - Props - Performance (e.g. posture) - Decor</a:t>
            </a:r>
            <a:endParaRPr lang="en-GB" sz="2600" dirty="0">
              <a:solidFill>
                <a:schemeClr val="bg1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60573AC-1099-4CD7-940C-1A366E56F625}"/>
              </a:ext>
            </a:extLst>
          </p:cNvPr>
          <p:cNvSpPr/>
          <p:nvPr/>
        </p:nvSpPr>
        <p:spPr>
          <a:xfrm>
            <a:off x="0" y="61555"/>
            <a:ext cx="12191999" cy="685800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080C89CF-5A9F-49C0-8C34-632D0AACB131}"/>
              </a:ext>
            </a:extLst>
          </p:cNvPr>
          <p:cNvSpPr txBox="1">
            <a:spLocks/>
          </p:cNvSpPr>
          <p:nvPr/>
        </p:nvSpPr>
        <p:spPr>
          <a:xfrm>
            <a:off x="247664" y="5390314"/>
            <a:ext cx="5781594" cy="80390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b="1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</a:rPr>
              <a:t>1960s</a:t>
            </a:r>
            <a:r>
              <a:rPr lang="en-US" sz="4000" b="1" dirty="0">
                <a:solidFill>
                  <a:srgbClr val="FFFFFF"/>
                </a:solidFill>
                <a:latin typeface="+mn-lt"/>
              </a:rPr>
              <a:t> Django</a:t>
            </a:r>
            <a:endParaRPr lang="en-GB" sz="4000" b="1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1C27E61-68F9-442F-9DBD-0611BEA27CA8}"/>
              </a:ext>
            </a:extLst>
          </p:cNvPr>
          <p:cNvSpPr txBox="1"/>
          <p:nvPr/>
        </p:nvSpPr>
        <p:spPr>
          <a:xfrm>
            <a:off x="6360539" y="5619925"/>
            <a:ext cx="57154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Little Joe (Michael Landon) in ‘Bonanza’</a:t>
            </a:r>
            <a:endParaRPr lang="en-GB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Picture 4" descr="A person wearing a military uniform&#10;&#10;Description automatically generated">
            <a:extLst>
              <a:ext uri="{FF2B5EF4-FFF2-40B4-BE49-F238E27FC236}">
                <a16:creationId xmlns:a16="http://schemas.microsoft.com/office/drawing/2014/main" id="{EBFF8FEA-6B6E-40E6-96B6-B98008C79B5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36"/>
          <a:stretch/>
        </p:blipFill>
        <p:spPr>
          <a:xfrm>
            <a:off x="460244" y="1339740"/>
            <a:ext cx="5708315" cy="3817187"/>
          </a:xfrm>
          <a:prstGeom prst="rect">
            <a:avLst/>
          </a:prstGeom>
        </p:spPr>
      </p:pic>
      <p:pic>
        <p:nvPicPr>
          <p:cNvPr id="17" name="Picture 16" descr="A person wearing a suit and tie&#10;&#10;Description automatically generated">
            <a:extLst>
              <a:ext uri="{FF2B5EF4-FFF2-40B4-BE49-F238E27FC236}">
                <a16:creationId xmlns:a16="http://schemas.microsoft.com/office/drawing/2014/main" id="{77D821EB-D991-4FDF-A2BE-AC55C6752BF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10" r="9012"/>
          <a:stretch/>
        </p:blipFill>
        <p:spPr>
          <a:xfrm>
            <a:off x="6360539" y="1333521"/>
            <a:ext cx="5639480" cy="3827589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26912765-CEC6-43D2-AA0B-CD1CD4336BAC}"/>
              </a:ext>
            </a:extLst>
          </p:cNvPr>
          <p:cNvSpPr txBox="1"/>
          <p:nvPr/>
        </p:nvSpPr>
        <p:spPr>
          <a:xfrm>
            <a:off x="460244" y="373426"/>
            <a:ext cx="1114904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 INDIRECT REFERENCES (ALLUSIONS) TO OTHER CULTURAL SOURCES</a:t>
            </a:r>
            <a:endParaRPr lang="en-GB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86900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3B309B67-5E55-4A5D-A909-EFB2622AF2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/>
          <a:lstStyle/>
          <a:p>
            <a:endParaRPr lang="en-GB"/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25DCC186-2AC6-436E-A849-310740CA202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/>
          <a:p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88D3D77-589F-4EF3-B6BD-EBE6C1B8FEF3}"/>
              </a:ext>
            </a:extLst>
          </p:cNvPr>
          <p:cNvSpPr txBox="1"/>
          <p:nvPr/>
        </p:nvSpPr>
        <p:spPr>
          <a:xfrm>
            <a:off x="116543" y="364025"/>
            <a:ext cx="432995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solidFill>
                  <a:schemeClr val="bg1"/>
                </a:solidFill>
              </a:rPr>
              <a:t>Visual elements such as composition, colour, and décor establish rhythm and continuity while the paperback gives context to the wall poster </a:t>
            </a:r>
            <a:endParaRPr lang="en-GB" sz="2400" dirty="0">
              <a:solidFill>
                <a:schemeClr val="bg1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9E5775D-7501-4CF2-BB88-BA92384757A4}"/>
              </a:ext>
            </a:extLst>
          </p:cNvPr>
          <p:cNvSpPr txBox="1"/>
          <p:nvPr/>
        </p:nvSpPr>
        <p:spPr>
          <a:xfrm>
            <a:off x="1" y="6027003"/>
            <a:ext cx="12191999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dirty="0">
                <a:solidFill>
                  <a:schemeClr val="bg1"/>
                </a:solidFill>
              </a:rPr>
              <a:t>Shot composition (symmetry) - Narrative themes (aspiration, success) - Colour </a:t>
            </a:r>
          </a:p>
          <a:p>
            <a:r>
              <a:rPr lang="en-US" sz="2600" dirty="0">
                <a:solidFill>
                  <a:schemeClr val="bg1"/>
                </a:solidFill>
              </a:rPr>
              <a:t>Figure with screen - Props - Performance (e.g. posture) - Decor</a:t>
            </a:r>
            <a:endParaRPr lang="en-GB" sz="2600" dirty="0">
              <a:solidFill>
                <a:schemeClr val="bg1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EBF3080-1919-4BEF-B71A-6E5D5AEC602B}"/>
              </a:ext>
            </a:extLst>
          </p:cNvPr>
          <p:cNvSpPr/>
          <p:nvPr/>
        </p:nvSpPr>
        <p:spPr>
          <a:xfrm>
            <a:off x="0" y="61555"/>
            <a:ext cx="12191999" cy="685800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55901E54-5B7B-4D9A-8361-4EE4D10BAECF}"/>
              </a:ext>
            </a:extLst>
          </p:cNvPr>
          <p:cNvSpPr txBox="1">
            <a:spLocks/>
          </p:cNvSpPr>
          <p:nvPr/>
        </p:nvSpPr>
        <p:spPr>
          <a:xfrm>
            <a:off x="609599" y="5312573"/>
            <a:ext cx="5997388" cy="80390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b="1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</a:rPr>
              <a:t>1770s</a:t>
            </a:r>
            <a:r>
              <a:rPr lang="en-US" sz="4000" b="1" dirty="0">
                <a:solidFill>
                  <a:srgbClr val="FFFFFF"/>
                </a:solidFill>
                <a:latin typeface="+mn-lt"/>
              </a:rPr>
              <a:t> Django </a:t>
            </a:r>
            <a:endParaRPr lang="en-GB" sz="4000" b="1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3E95480-C960-44B0-A5D6-6CF66866CB46}"/>
              </a:ext>
            </a:extLst>
          </p:cNvPr>
          <p:cNvSpPr txBox="1"/>
          <p:nvPr/>
        </p:nvSpPr>
        <p:spPr>
          <a:xfrm>
            <a:off x="6949643" y="5570277"/>
            <a:ext cx="455904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‘The Blue Boy’ by Gainsborough</a:t>
            </a:r>
            <a:endParaRPr lang="en-GB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endParaRPr lang="en-GB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Picture 4" descr="A person standing next to a tree&#10;&#10;Description automatically generated">
            <a:extLst>
              <a:ext uri="{FF2B5EF4-FFF2-40B4-BE49-F238E27FC236}">
                <a16:creationId xmlns:a16="http://schemas.microsoft.com/office/drawing/2014/main" id="{D19D8A6C-BBA0-4F29-99DA-35026930BB0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987" r="11467"/>
          <a:stretch/>
        </p:blipFill>
        <p:spPr>
          <a:xfrm>
            <a:off x="609599" y="788041"/>
            <a:ext cx="5997389" cy="4295030"/>
          </a:xfrm>
          <a:prstGeom prst="rect">
            <a:avLst/>
          </a:prstGeom>
        </p:spPr>
      </p:pic>
      <p:pic>
        <p:nvPicPr>
          <p:cNvPr id="19" name="Picture 18" descr="A person standing posing for the camera&#10;&#10;Description automatically generated">
            <a:extLst>
              <a:ext uri="{FF2B5EF4-FFF2-40B4-BE49-F238E27FC236}">
                <a16:creationId xmlns:a16="http://schemas.microsoft.com/office/drawing/2014/main" id="{4F947162-A3BD-49B8-A7C5-47ABC83F9D7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90331" y="788041"/>
            <a:ext cx="2877670" cy="4253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01783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B2B08B54-ED29-4332-8280-931243A41D0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/>
          <a:lstStyle/>
          <a:p>
            <a:endParaRPr lang="en-GB"/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2ECD3A5B-BB7C-414F-BCEF-8B21598DD03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/>
          <a:p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7CC0734-483E-42D3-8583-783EC949B204}"/>
              </a:ext>
            </a:extLst>
          </p:cNvPr>
          <p:cNvSpPr txBox="1"/>
          <p:nvPr/>
        </p:nvSpPr>
        <p:spPr>
          <a:xfrm>
            <a:off x="116543" y="364025"/>
            <a:ext cx="432995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solidFill>
                  <a:schemeClr val="bg1"/>
                </a:solidFill>
              </a:rPr>
              <a:t>Visual elements such as composition, colour, and décor establish rhythm and continuity while the paperback gives context to the wall poster </a:t>
            </a:r>
            <a:endParaRPr lang="en-GB" sz="2400" dirty="0">
              <a:solidFill>
                <a:schemeClr val="bg1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31C4E7C-375F-4AB9-84CB-CD5203976F31}"/>
              </a:ext>
            </a:extLst>
          </p:cNvPr>
          <p:cNvSpPr txBox="1"/>
          <p:nvPr/>
        </p:nvSpPr>
        <p:spPr>
          <a:xfrm>
            <a:off x="1" y="6027003"/>
            <a:ext cx="12191999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dirty="0">
                <a:solidFill>
                  <a:schemeClr val="bg1"/>
                </a:solidFill>
              </a:rPr>
              <a:t>Shot composition (symmetry) - Narrative themes (aspiration, success) - Colour </a:t>
            </a:r>
          </a:p>
          <a:p>
            <a:r>
              <a:rPr lang="en-US" sz="2600" dirty="0">
                <a:solidFill>
                  <a:schemeClr val="bg1"/>
                </a:solidFill>
              </a:rPr>
              <a:t>Figure with screen - Props - Performance (e.g. posture) - Decor</a:t>
            </a:r>
            <a:endParaRPr lang="en-GB" sz="2600" dirty="0">
              <a:solidFill>
                <a:schemeClr val="bg1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D55FB68-DB03-45CF-A626-13F3F76FED8E}"/>
              </a:ext>
            </a:extLst>
          </p:cNvPr>
          <p:cNvSpPr/>
          <p:nvPr/>
        </p:nvSpPr>
        <p:spPr>
          <a:xfrm>
            <a:off x="0" y="61555"/>
            <a:ext cx="12191999" cy="685800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05676299-D15E-4FF8-84D7-3D2D298101F5}"/>
              </a:ext>
            </a:extLst>
          </p:cNvPr>
          <p:cNvSpPr txBox="1">
            <a:spLocks/>
          </p:cNvSpPr>
          <p:nvPr/>
        </p:nvSpPr>
        <p:spPr>
          <a:xfrm>
            <a:off x="829515" y="5201743"/>
            <a:ext cx="4534997" cy="80390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800" b="1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</a:rPr>
              <a:t>1970s</a:t>
            </a:r>
            <a:r>
              <a:rPr lang="en-US" sz="3800" b="1" dirty="0">
                <a:solidFill>
                  <a:srgbClr val="FFFFFF"/>
                </a:solidFill>
                <a:latin typeface="+mn-lt"/>
              </a:rPr>
              <a:t> Dr King Schultz</a:t>
            </a:r>
            <a:endParaRPr lang="en-GB" sz="3800" b="1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DE978A9-0E9B-44DF-8A64-E6C87418081C}"/>
              </a:ext>
            </a:extLst>
          </p:cNvPr>
          <p:cNvSpPr txBox="1"/>
          <p:nvPr/>
        </p:nvSpPr>
        <p:spPr>
          <a:xfrm>
            <a:off x="6460744" y="5437019"/>
            <a:ext cx="516864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Kojak (Telly Savalas) in ‘Kojak’</a:t>
            </a:r>
            <a:endParaRPr lang="en-GB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endParaRPr lang="en-GB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Picture 4" descr="A person wearing a hat&#10;&#10;Description automatically generated">
            <a:extLst>
              <a:ext uri="{FF2B5EF4-FFF2-40B4-BE49-F238E27FC236}">
                <a16:creationId xmlns:a16="http://schemas.microsoft.com/office/drawing/2014/main" id="{DFF0F70D-52FD-4578-A9E2-B870CBEE889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9515" y="663088"/>
            <a:ext cx="4534997" cy="4418236"/>
          </a:xfrm>
          <a:prstGeom prst="rect">
            <a:avLst/>
          </a:prstGeom>
        </p:spPr>
      </p:pic>
      <p:pic>
        <p:nvPicPr>
          <p:cNvPr id="19" name="Picture 18" descr="A person looking at the camera&#10;&#10;Description automatically generated">
            <a:extLst>
              <a:ext uri="{FF2B5EF4-FFF2-40B4-BE49-F238E27FC236}">
                <a16:creationId xmlns:a16="http://schemas.microsoft.com/office/drawing/2014/main" id="{8914B130-5481-4F38-8948-EB85D41DFC1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70955" y="672859"/>
            <a:ext cx="5852160" cy="4410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67181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9B5C2D8B-47CC-47DA-A4E1-76550D4ECD2F}"/>
              </a:ext>
            </a:extLst>
          </p:cNvPr>
          <p:cNvSpPr txBox="1"/>
          <p:nvPr/>
        </p:nvSpPr>
        <p:spPr>
          <a:xfrm>
            <a:off x="1" y="6027003"/>
            <a:ext cx="12191999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dirty="0">
                <a:solidFill>
                  <a:schemeClr val="bg1"/>
                </a:solidFill>
              </a:rPr>
              <a:t>Shot composition (symmetry) - Narrative themes (aspiration, success) - Colour </a:t>
            </a:r>
          </a:p>
          <a:p>
            <a:r>
              <a:rPr lang="en-US" sz="2600" dirty="0">
                <a:solidFill>
                  <a:schemeClr val="bg1"/>
                </a:solidFill>
              </a:rPr>
              <a:t>Figure with screen - Props - Performance (e.g. posture) - Decor</a:t>
            </a:r>
            <a:endParaRPr lang="en-GB" sz="2600" dirty="0">
              <a:solidFill>
                <a:schemeClr val="bg1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6AB0E89-5842-433E-95CA-EFFDA084DDCD}"/>
              </a:ext>
            </a:extLst>
          </p:cNvPr>
          <p:cNvSpPr/>
          <p:nvPr/>
        </p:nvSpPr>
        <p:spPr>
          <a:xfrm>
            <a:off x="0" y="61555"/>
            <a:ext cx="12191999" cy="685800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3" name="Picture 2" descr="A person posing for the camera&#10;&#10;Description automatically generated">
            <a:extLst>
              <a:ext uri="{FF2B5EF4-FFF2-40B4-BE49-F238E27FC236}">
                <a16:creationId xmlns:a16="http://schemas.microsoft.com/office/drawing/2014/main" id="{7D7FDC84-B24B-4D69-83D7-6CEF51508DB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45" t="10679" r="52759"/>
          <a:stretch/>
        </p:blipFill>
        <p:spPr>
          <a:xfrm>
            <a:off x="6350056" y="1294210"/>
            <a:ext cx="2489143" cy="3645341"/>
          </a:xfrm>
          <a:prstGeom prst="rect">
            <a:avLst/>
          </a:prstGeom>
        </p:spPr>
      </p:pic>
      <p:pic>
        <p:nvPicPr>
          <p:cNvPr id="6" name="Picture 5" descr="A person wearing a suit and tie&#10;&#10;Description automatically generated">
            <a:extLst>
              <a:ext uri="{FF2B5EF4-FFF2-40B4-BE49-F238E27FC236}">
                <a16:creationId xmlns:a16="http://schemas.microsoft.com/office/drawing/2014/main" id="{7121B269-A05E-4A0B-AA1D-7F726472AB0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488" y="1294210"/>
            <a:ext cx="5468012" cy="3645341"/>
          </a:xfrm>
          <a:prstGeom prst="rect">
            <a:avLst/>
          </a:prstGeom>
        </p:spPr>
      </p:pic>
      <p:pic>
        <p:nvPicPr>
          <p:cNvPr id="9" name="Picture 8" descr="A person wearing a suit and tie&#10;&#10;Description automatically generated">
            <a:extLst>
              <a:ext uri="{FF2B5EF4-FFF2-40B4-BE49-F238E27FC236}">
                <a16:creationId xmlns:a16="http://schemas.microsoft.com/office/drawing/2014/main" id="{7B67C638-DE75-41C6-A73B-4FE979F4A31C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981" r="23871"/>
          <a:stretch/>
        </p:blipFill>
        <p:spPr>
          <a:xfrm>
            <a:off x="9085446" y="1294210"/>
            <a:ext cx="2489142" cy="3645340"/>
          </a:xfrm>
          <a:prstGeom prst="rect">
            <a:avLst/>
          </a:prstGeom>
        </p:spPr>
      </p:pic>
      <p:sp>
        <p:nvSpPr>
          <p:cNvPr id="12" name="Title 1">
            <a:extLst>
              <a:ext uri="{FF2B5EF4-FFF2-40B4-BE49-F238E27FC236}">
                <a16:creationId xmlns:a16="http://schemas.microsoft.com/office/drawing/2014/main" id="{0DE453AA-73B5-4B67-A96C-4F98A4B359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3697" y="5081324"/>
            <a:ext cx="5781594" cy="803905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</a:rPr>
              <a:t>1980s</a:t>
            </a:r>
            <a:r>
              <a:rPr lang="en-US" sz="4000" b="1" dirty="0">
                <a:solidFill>
                  <a:srgbClr val="FFFFFF"/>
                </a:solidFill>
                <a:latin typeface="+mn-lt"/>
              </a:rPr>
              <a:t> ‘Big Daddy’ Bennett</a:t>
            </a:r>
            <a:endParaRPr lang="en-GB" sz="4000" b="1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5E78DDC-64A9-4F86-B5BE-CEE8EECB2E2C}"/>
              </a:ext>
            </a:extLst>
          </p:cNvPr>
          <p:cNvSpPr txBox="1"/>
          <p:nvPr/>
        </p:nvSpPr>
        <p:spPr>
          <a:xfrm>
            <a:off x="6229982" y="5342874"/>
            <a:ext cx="260921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‘Sonny’ Crockett</a:t>
            </a:r>
            <a:endParaRPr lang="en-GB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endParaRPr lang="en-GB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91F6E85-AF1F-48E4-8331-00DF1938A944}"/>
              </a:ext>
            </a:extLst>
          </p:cNvPr>
          <p:cNvSpPr txBox="1"/>
          <p:nvPr/>
        </p:nvSpPr>
        <p:spPr>
          <a:xfrm>
            <a:off x="8965371" y="5339180"/>
            <a:ext cx="260921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Rhett Butler</a:t>
            </a:r>
            <a:endParaRPr lang="en-GB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endParaRPr lang="en-GB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717937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206</TotalTime>
  <Words>523</Words>
  <Application>Microsoft Office PowerPoint</Application>
  <PresentationFormat>Widescreen</PresentationFormat>
  <Paragraphs>45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Case Study: QUENTIN TARANTINO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1980s ‘Big Daddy’ Bennett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OLIVE</dc:title>
  <dc:creator>Matt Jones</dc:creator>
  <cp:lastModifiedBy>Matt Jones</cp:lastModifiedBy>
  <cp:revision>25</cp:revision>
  <dcterms:created xsi:type="dcterms:W3CDTF">2019-10-12T21:05:32Z</dcterms:created>
  <dcterms:modified xsi:type="dcterms:W3CDTF">2019-10-21T03:34:37Z</dcterms:modified>
</cp:coreProperties>
</file>