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8288000" cy="10287000"/>
  <p:notesSz cx="6858000" cy="9144000"/>
  <p:embeddedFontLst>
    <p:embeddedFont>
      <p:font typeface="Open Sauce"/>
      <p:regular r:id="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98" autoAdjust="0"/>
    <p:restoredTop sz="94698" autoAdjust="0"/>
  </p:normalViewPr>
  <p:slideViewPr>
    <p:cSldViewPr>
      <p:cViewPr>
        <p:scale>
          <a:sx n="40" d="100"/>
          <a:sy n="40" d="100"/>
        </p:scale>
        <p:origin x="2536" y="1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Box 3"/>
          <p:cNvSpPr txBox="1"/>
          <p:nvPr/>
        </p:nvSpPr>
        <p:spPr>
          <a:xfrm>
            <a:off x="2400300" y="2047001"/>
            <a:ext cx="14516100" cy="20362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60"/>
              </a:lnSpc>
            </a:pPr>
            <a:r>
              <a:rPr lang="en-GB" sz="3600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A Critical Analysis of My Leadership Style and Development Needs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80971" y="5143500"/>
            <a:ext cx="10526057" cy="4095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2800" spc="24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Application for HR Manager-Havencares Insurance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19200" y="6715748"/>
            <a:ext cx="7116700" cy="27862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Name: Yaxuan Dai</a:t>
            </a: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Student ID: 2420047</a:t>
            </a: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Module: Leading and Developing People</a:t>
            </a:r>
          </a:p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b="1" noProof="0" dirty="0">
                <a:solidFill>
                  <a:schemeClr val="tx1">
                    <a:lumMod val="85000"/>
                    <a:lumOff val="15000"/>
                    <a:alpha val="49804"/>
                  </a:schemeClr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Module code: BMBM6023</a:t>
            </a:r>
          </a:p>
          <a:p>
            <a:pPr>
              <a:lnSpc>
                <a:spcPts val="4480"/>
              </a:lnSpc>
              <a:spcBef>
                <a:spcPct val="0"/>
              </a:spcBef>
            </a:pPr>
            <a:endParaRPr lang="en-GB" b="1" noProof="0" dirty="0">
              <a:solidFill>
                <a:schemeClr val="tx1">
                  <a:lumMod val="85000"/>
                  <a:lumOff val="15000"/>
                  <a:alpha val="49804"/>
                </a:schemeClr>
              </a:solidFill>
              <a:latin typeface="Arial" panose="020B0604020202020204" pitchFamily="34" charset="0"/>
              <a:ea typeface="DM Serif Display"/>
              <a:cs typeface="Arial" panose="020B0604020202020204" pitchFamily="34" charset="0"/>
              <a:sym typeface="DM Serif Display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240" y="-914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66399" y="1086751"/>
            <a:ext cx="3822789" cy="97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Contents</a:t>
            </a:r>
          </a:p>
        </p:txBody>
      </p:sp>
      <p:sp>
        <p:nvSpPr>
          <p:cNvPr id="5" name="AutoShape 5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Box 6"/>
          <p:cNvSpPr txBox="1"/>
          <p:nvPr/>
        </p:nvSpPr>
        <p:spPr>
          <a:xfrm>
            <a:off x="3205523" y="3356349"/>
            <a:ext cx="3569677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Organisational context and challenges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82078" y="2652557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070266" y="3356349"/>
            <a:ext cx="4010733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Leadership assessment and findings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72800" y="2717022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205524" y="6358524"/>
            <a:ext cx="2537740" cy="922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Why my style suits Havencares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205524" y="5451492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72799" y="6222248"/>
            <a:ext cx="4108201" cy="922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Development needs and organisational support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43492" y="5408668"/>
            <a:ext cx="2537740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04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585" y="879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Box 3"/>
          <p:cNvSpPr txBox="1"/>
          <p:nvPr/>
        </p:nvSpPr>
        <p:spPr>
          <a:xfrm>
            <a:off x="1975291" y="4610044"/>
            <a:ext cx="8307875" cy="2245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Service consistency in a call-centre environment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Employee wellbeing and pressure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Retention and engagement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Skills development and capability building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072414" y="3707836"/>
            <a:ext cx="5533720" cy="584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120"/>
              </a:lnSpc>
            </a:pPr>
            <a:r>
              <a:rPr lang="en-GB" sz="28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Internal challenges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982200" y="3700753"/>
            <a:ext cx="5295595" cy="584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120"/>
              </a:lnSpc>
            </a:pPr>
            <a:r>
              <a:rPr lang="en-GB" sz="28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External challenges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533161" y="4609210"/>
            <a:ext cx="8307875" cy="224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AI and digital transformation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Rising customer expectations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Efficiency and cost pressure</a:t>
            </a:r>
          </a:p>
          <a:p>
            <a:pPr marL="457200" lvl="0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Trust, fairness and relevance in insurance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166399" y="1028700"/>
            <a:ext cx="14454601" cy="97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Havencares Insurance: context and challenges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/>
          <p:cNvGrpSpPr/>
          <p:nvPr/>
        </p:nvGrpSpPr>
        <p:grpSpPr>
          <a:xfrm>
            <a:off x="1537559" y="4044804"/>
            <a:ext cx="2880000" cy="2880000"/>
            <a:chOff x="0" y="0"/>
            <a:chExt cx="4489857" cy="448985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grpSp>
        <p:nvGrpSpPr>
          <p:cNvPr id="7" name="Group 7"/>
          <p:cNvGrpSpPr/>
          <p:nvPr/>
        </p:nvGrpSpPr>
        <p:grpSpPr>
          <a:xfrm>
            <a:off x="10030174" y="4044804"/>
            <a:ext cx="2880000" cy="2880000"/>
            <a:chOff x="0" y="0"/>
            <a:chExt cx="4489857" cy="448985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020800" y="4000500"/>
            <a:ext cx="2880000" cy="2880000"/>
            <a:chOff x="0" y="0"/>
            <a:chExt cx="4489857" cy="44898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166399" y="1233825"/>
            <a:ext cx="11303508" cy="97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How I assessed my leadership style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13883" y="4908891"/>
            <a:ext cx="3653075" cy="1121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Self-assessment questionnaire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015372" y="4731266"/>
            <a:ext cx="2919386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Comparison of self-view and external view 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4141742" y="4710710"/>
            <a:ext cx="2667000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Reflective evidence for leadership analysis</a:t>
            </a:r>
          </a:p>
        </p:txBody>
      </p:sp>
      <p:grpSp>
        <p:nvGrpSpPr>
          <p:cNvPr id="22" name="Group 3">
            <a:extLst>
              <a:ext uri="{FF2B5EF4-FFF2-40B4-BE49-F238E27FC236}">
                <a16:creationId xmlns:a16="http://schemas.microsoft.com/office/drawing/2014/main" id="{7AC6FAA7-7952-5A65-73D4-BA822832D1CF}"/>
              </a:ext>
            </a:extLst>
          </p:cNvPr>
          <p:cNvGrpSpPr/>
          <p:nvPr/>
        </p:nvGrpSpPr>
        <p:grpSpPr>
          <a:xfrm>
            <a:off x="5684296" y="4044804"/>
            <a:ext cx="2880000" cy="2880000"/>
            <a:chOff x="-150303" y="-47625"/>
            <a:chExt cx="4640160" cy="4537482"/>
          </a:xfrm>
        </p:grpSpPr>
        <p:sp>
          <p:nvSpPr>
            <p:cNvPr id="23" name="Freeform 4">
              <a:extLst>
                <a:ext uri="{FF2B5EF4-FFF2-40B4-BE49-F238E27FC236}">
                  <a16:creationId xmlns:a16="http://schemas.microsoft.com/office/drawing/2014/main" id="{BC657F13-FB3D-BBB9-7556-2CC5EA47EBAE}"/>
                </a:ext>
              </a:extLst>
            </p:cNvPr>
            <p:cNvSpPr/>
            <p:nvPr/>
          </p:nvSpPr>
          <p:spPr>
            <a:xfrm>
              <a:off x="-150303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6F081785-5291-947A-ED7B-7E2989736852}"/>
                </a:ext>
              </a:extLst>
            </p:cNvPr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5" name="TextBox 16">
            <a:extLst>
              <a:ext uri="{FF2B5EF4-FFF2-40B4-BE49-F238E27FC236}">
                <a16:creationId xmlns:a16="http://schemas.microsoft.com/office/drawing/2014/main" id="{FDE717AB-102E-0967-520C-96420739A0FC}"/>
              </a:ext>
            </a:extLst>
          </p:cNvPr>
          <p:cNvSpPr txBox="1"/>
          <p:nvPr/>
        </p:nvSpPr>
        <p:spPr>
          <a:xfrm>
            <a:off x="5904387" y="4731266"/>
            <a:ext cx="2529817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Peer feedback from 4 respondents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424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166399" y="1233825"/>
            <a:ext cx="7749001" cy="1000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Leadership findings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572515" y="3017901"/>
            <a:ext cx="6860034" cy="4542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algn="l">
              <a:lnSpc>
                <a:spcPts val="4479"/>
              </a:lnSpc>
            </a:pPr>
            <a:r>
              <a:rPr lang="en-GB" sz="2400" b="1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Peer feedback average: 4.79/5</a:t>
            </a:r>
          </a:p>
          <a:p>
            <a:pPr marL="302259" lvl="1" algn="l">
              <a:lnSpc>
                <a:spcPts val="4479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Most consistent strengths:</a:t>
            </a:r>
          </a:p>
          <a:p>
            <a:pPr marL="759459" lvl="1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Clear communication</a:t>
            </a:r>
            <a:endParaRPr lang="en-GB" sz="2400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759459" lvl="1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Encouraging others</a:t>
            </a:r>
          </a:p>
          <a:p>
            <a:pPr marL="759459" lvl="1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Responsibility</a:t>
            </a:r>
          </a:p>
          <a:p>
            <a:pPr marL="759459" lvl="1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Supporting development</a:t>
            </a:r>
          </a:p>
          <a:p>
            <a:pPr marL="302259" lvl="1" algn="l">
              <a:lnSpc>
                <a:spcPts val="4479"/>
              </a:lnSpc>
            </a:pPr>
            <a:r>
              <a:rPr lang="en-GB" sz="2400" b="1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Main development need:</a:t>
            </a:r>
          </a:p>
          <a:p>
            <a:pPr marL="759459" lvl="1" indent="-457200" algn="l">
              <a:lnSpc>
                <a:spcPts val="4479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Greater decisiveness in difficult situations</a:t>
            </a:r>
          </a:p>
        </p:txBody>
      </p:sp>
      <p:sp>
        <p:nvSpPr>
          <p:cNvPr id="9" name="AutoShape 23">
            <a:extLst>
              <a:ext uri="{FF2B5EF4-FFF2-40B4-BE49-F238E27FC236}">
                <a16:creationId xmlns:a16="http://schemas.microsoft.com/office/drawing/2014/main" id="{8FB6B782-557C-C85C-5457-67DD8E2C78E7}"/>
              </a:ext>
            </a:extLst>
          </p:cNvPr>
          <p:cNvSpPr/>
          <p:nvPr/>
        </p:nvSpPr>
        <p:spPr>
          <a:xfrm>
            <a:off x="5706492" y="3262146"/>
            <a:ext cx="584075" cy="1052542"/>
          </a:xfrm>
          <a:prstGeom prst="rect">
            <a:avLst/>
          </a:prstGeom>
          <a:solidFill>
            <a:srgbClr val="7CD4D2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0" name="Freeform 29">
            <a:extLst>
              <a:ext uri="{FF2B5EF4-FFF2-40B4-BE49-F238E27FC236}">
                <a16:creationId xmlns:a16="http://schemas.microsoft.com/office/drawing/2014/main" id="{D607350D-95CD-AF48-9DCC-C08EF9817046}"/>
              </a:ext>
            </a:extLst>
          </p:cNvPr>
          <p:cNvSpPr/>
          <p:nvPr/>
        </p:nvSpPr>
        <p:spPr>
          <a:xfrm rot="5400000">
            <a:off x="6192619" y="3740513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1" y="0"/>
                </a:lnTo>
                <a:lnTo>
                  <a:pt x="321031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AutoShape 24">
            <a:extLst>
              <a:ext uri="{FF2B5EF4-FFF2-40B4-BE49-F238E27FC236}">
                <a16:creationId xmlns:a16="http://schemas.microsoft.com/office/drawing/2014/main" id="{06E95B36-8474-7C00-DE89-AB01AFD3F2C4}"/>
              </a:ext>
            </a:extLst>
          </p:cNvPr>
          <p:cNvSpPr/>
          <p:nvPr/>
        </p:nvSpPr>
        <p:spPr>
          <a:xfrm>
            <a:off x="5706494" y="4326319"/>
            <a:ext cx="584075" cy="1052542"/>
          </a:xfrm>
          <a:prstGeom prst="rect">
            <a:avLst/>
          </a:prstGeom>
          <a:solidFill>
            <a:srgbClr val="4AB1B4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3" name="Freeform 34">
            <a:extLst>
              <a:ext uri="{FF2B5EF4-FFF2-40B4-BE49-F238E27FC236}">
                <a16:creationId xmlns:a16="http://schemas.microsoft.com/office/drawing/2014/main" id="{329B4152-88BA-A5D1-5AD6-C4D8A5C84F69}"/>
              </a:ext>
            </a:extLst>
          </p:cNvPr>
          <p:cNvSpPr/>
          <p:nvPr/>
        </p:nvSpPr>
        <p:spPr>
          <a:xfrm rot="-5400000">
            <a:off x="5407136" y="4782592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0" y="0"/>
                </a:lnTo>
                <a:lnTo>
                  <a:pt x="321030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4" name="AutoShape 25">
            <a:extLst>
              <a:ext uri="{FF2B5EF4-FFF2-40B4-BE49-F238E27FC236}">
                <a16:creationId xmlns:a16="http://schemas.microsoft.com/office/drawing/2014/main" id="{A34B46DA-3BC6-E2ED-756E-C85EE91F762F}"/>
              </a:ext>
            </a:extLst>
          </p:cNvPr>
          <p:cNvSpPr/>
          <p:nvPr/>
        </p:nvSpPr>
        <p:spPr>
          <a:xfrm>
            <a:off x="5706493" y="5378263"/>
            <a:ext cx="584075" cy="1052542"/>
          </a:xfrm>
          <a:prstGeom prst="rect">
            <a:avLst/>
          </a:prstGeom>
          <a:solidFill>
            <a:srgbClr val="37C9EF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5" name="Freeform 30">
            <a:extLst>
              <a:ext uri="{FF2B5EF4-FFF2-40B4-BE49-F238E27FC236}">
                <a16:creationId xmlns:a16="http://schemas.microsoft.com/office/drawing/2014/main" id="{CABDFB3D-DA73-628A-C2D4-FC25BA780061}"/>
              </a:ext>
            </a:extLst>
          </p:cNvPr>
          <p:cNvSpPr/>
          <p:nvPr/>
        </p:nvSpPr>
        <p:spPr>
          <a:xfrm rot="5400000">
            <a:off x="6225580" y="5889883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1" y="0"/>
                </a:lnTo>
                <a:lnTo>
                  <a:pt x="321031" y="277692"/>
                </a:lnTo>
                <a:lnTo>
                  <a:pt x="0" y="2776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8" name="AutoShape 26">
            <a:extLst>
              <a:ext uri="{FF2B5EF4-FFF2-40B4-BE49-F238E27FC236}">
                <a16:creationId xmlns:a16="http://schemas.microsoft.com/office/drawing/2014/main" id="{50CF67A8-B963-475E-B2C8-49581E014B12}"/>
              </a:ext>
            </a:extLst>
          </p:cNvPr>
          <p:cNvSpPr/>
          <p:nvPr/>
        </p:nvSpPr>
        <p:spPr>
          <a:xfrm>
            <a:off x="5706493" y="6430805"/>
            <a:ext cx="584075" cy="1052542"/>
          </a:xfrm>
          <a:prstGeom prst="rect">
            <a:avLst/>
          </a:prstGeom>
          <a:solidFill>
            <a:srgbClr val="2C92D5"/>
          </a:solidFill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Freeform 33">
            <a:extLst>
              <a:ext uri="{FF2B5EF4-FFF2-40B4-BE49-F238E27FC236}">
                <a16:creationId xmlns:a16="http://schemas.microsoft.com/office/drawing/2014/main" id="{88D6F30F-D927-78AC-1A60-AB782DF45FFC}"/>
              </a:ext>
            </a:extLst>
          </p:cNvPr>
          <p:cNvSpPr/>
          <p:nvPr/>
        </p:nvSpPr>
        <p:spPr>
          <a:xfrm rot="-5400000">
            <a:off x="5415640" y="6748784"/>
            <a:ext cx="321030" cy="277691"/>
          </a:xfrm>
          <a:custGeom>
            <a:avLst/>
            <a:gdLst/>
            <a:ahLst/>
            <a:cxnLst/>
            <a:rect l="l" t="t" r="r" b="b"/>
            <a:pathLst>
              <a:path w="321030" h="277691">
                <a:moveTo>
                  <a:pt x="0" y="0"/>
                </a:moveTo>
                <a:lnTo>
                  <a:pt x="321030" y="0"/>
                </a:lnTo>
                <a:lnTo>
                  <a:pt x="321030" y="277691"/>
                </a:lnTo>
                <a:lnTo>
                  <a:pt x="0" y="2776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TextBox 7">
            <a:extLst>
              <a:ext uri="{FF2B5EF4-FFF2-40B4-BE49-F238E27FC236}">
                <a16:creationId xmlns:a16="http://schemas.microsoft.com/office/drawing/2014/main" id="{165A9865-FC15-9C4B-75B5-17E99992FA99}"/>
              </a:ext>
            </a:extLst>
          </p:cNvPr>
          <p:cNvSpPr txBox="1"/>
          <p:nvPr/>
        </p:nvSpPr>
        <p:spPr>
          <a:xfrm>
            <a:off x="6568549" y="3576214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400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Transformational - 4.67</a:t>
            </a:r>
          </a:p>
        </p:txBody>
      </p:sp>
      <p:sp>
        <p:nvSpPr>
          <p:cNvPr id="23" name="TextBox 7">
            <a:extLst>
              <a:ext uri="{FF2B5EF4-FFF2-40B4-BE49-F238E27FC236}">
                <a16:creationId xmlns:a16="http://schemas.microsoft.com/office/drawing/2014/main" id="{F63D3A4F-523F-5888-8CDD-4D19F0204803}"/>
              </a:ext>
            </a:extLst>
          </p:cNvPr>
          <p:cNvSpPr txBox="1"/>
          <p:nvPr/>
        </p:nvSpPr>
        <p:spPr>
          <a:xfrm>
            <a:off x="2184162" y="4771385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400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Transactional - 5.00</a:t>
            </a:r>
            <a:endParaRPr lang="en-GB" sz="2400" u="none" spc="97" noProof="0" dirty="0">
              <a:solidFill>
                <a:srgbClr val="191919"/>
              </a:solidFill>
              <a:latin typeface="Arial" panose="020B0604020202020204" pitchFamily="34" charset="0"/>
              <a:ea typeface="Aileron Bold"/>
              <a:cs typeface="Arial" panose="020B0604020202020204" pitchFamily="34" charset="0"/>
              <a:sym typeface="Aileron Bold"/>
            </a:endParaRPr>
          </a:p>
        </p:txBody>
      </p:sp>
      <p:sp>
        <p:nvSpPr>
          <p:cNvPr id="24" name="TextBox 7">
            <a:extLst>
              <a:ext uri="{FF2B5EF4-FFF2-40B4-BE49-F238E27FC236}">
                <a16:creationId xmlns:a16="http://schemas.microsoft.com/office/drawing/2014/main" id="{94CFA06C-8D92-7563-9B74-2C66C0F2BF7E}"/>
              </a:ext>
            </a:extLst>
          </p:cNvPr>
          <p:cNvSpPr txBox="1"/>
          <p:nvPr/>
        </p:nvSpPr>
        <p:spPr>
          <a:xfrm>
            <a:off x="6603718" y="5767975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400" u="none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Laissez-faire - 3.50</a:t>
            </a:r>
          </a:p>
        </p:txBody>
      </p:sp>
      <p:sp>
        <p:nvSpPr>
          <p:cNvPr id="25" name="TextBox 7">
            <a:extLst>
              <a:ext uri="{FF2B5EF4-FFF2-40B4-BE49-F238E27FC236}">
                <a16:creationId xmlns:a16="http://schemas.microsoft.com/office/drawing/2014/main" id="{B5E89628-C966-5E32-6348-F10259DC7CD3}"/>
              </a:ext>
            </a:extLst>
          </p:cNvPr>
          <p:cNvSpPr txBox="1"/>
          <p:nvPr/>
        </p:nvSpPr>
        <p:spPr>
          <a:xfrm>
            <a:off x="765313" y="6739660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400" u="none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Authentic/developmental - 5.00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3254915" cy="9707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6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Why my leadership style suits Havencares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8764807"/>
            <a:ext cx="5245158" cy="5463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2239"/>
              </a:lnSpc>
              <a:spcBef>
                <a:spcPct val="0"/>
              </a:spcBef>
            </a:pPr>
            <a:r>
              <a:rPr lang="en-GB" sz="1599" b="1" u="none" strike="noStrike" spc="159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 </a:t>
            </a:r>
            <a:r>
              <a:rPr lang="en-GB" sz="1599" b="1" spc="159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(</a:t>
            </a:r>
            <a:r>
              <a:rPr lang="en-GB" sz="1600" b="1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 and Lee, 2023; Kleynhans et al., 2022; Mazzetti and Schaufeli, 2022)</a:t>
            </a:r>
            <a:endParaRPr lang="en-GB" sz="1599" b="1" u="none" strike="noStrike" spc="159" noProof="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330204" y="4013492"/>
            <a:ext cx="3345981" cy="334598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465288" y="4745016"/>
            <a:ext cx="2866486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Supports change, motivation and innovation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7104091" y="3992977"/>
            <a:ext cx="3345981" cy="334598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sz="2400" noProof="0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sz="2400" noProof="0" dirty="0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518564" y="4745016"/>
            <a:ext cx="2387379" cy="166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Build trust, learning and resilience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12748323" y="3992976"/>
            <a:ext cx="3345981" cy="3345981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3097615" y="4457700"/>
            <a:ext cx="2647398" cy="2234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Maintain standards, accountability and consistency</a:t>
            </a:r>
          </a:p>
        </p:txBody>
      </p:sp>
      <p:sp>
        <p:nvSpPr>
          <p:cNvPr id="31" name="TextBox 7">
            <a:extLst>
              <a:ext uri="{FF2B5EF4-FFF2-40B4-BE49-F238E27FC236}">
                <a16:creationId xmlns:a16="http://schemas.microsoft.com/office/drawing/2014/main" id="{A8633F8C-1A04-0C3C-853B-BE1A4C0ECF5D}"/>
              </a:ext>
            </a:extLst>
          </p:cNvPr>
          <p:cNvSpPr txBox="1"/>
          <p:nvPr/>
        </p:nvSpPr>
        <p:spPr>
          <a:xfrm>
            <a:off x="1853723" y="2673938"/>
            <a:ext cx="4956102" cy="867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Transformational leadership</a:t>
            </a:r>
          </a:p>
        </p:txBody>
      </p:sp>
      <p:sp>
        <p:nvSpPr>
          <p:cNvPr id="32" name="TextBox 7">
            <a:extLst>
              <a:ext uri="{FF2B5EF4-FFF2-40B4-BE49-F238E27FC236}">
                <a16:creationId xmlns:a16="http://schemas.microsoft.com/office/drawing/2014/main" id="{C9E1523C-9E50-E842-E183-FF199003801F}"/>
              </a:ext>
            </a:extLst>
          </p:cNvPr>
          <p:cNvSpPr txBox="1"/>
          <p:nvPr/>
        </p:nvSpPr>
        <p:spPr>
          <a:xfrm>
            <a:off x="6779234" y="2663735"/>
            <a:ext cx="4956102" cy="870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Authentic/developmental behaviours</a:t>
            </a:r>
          </a:p>
        </p:txBody>
      </p:sp>
      <p:sp>
        <p:nvSpPr>
          <p:cNvPr id="33" name="TextBox 7">
            <a:extLst>
              <a:ext uri="{FF2B5EF4-FFF2-40B4-BE49-F238E27FC236}">
                <a16:creationId xmlns:a16="http://schemas.microsoft.com/office/drawing/2014/main" id="{EA7449B6-CEA7-C754-20BF-2113F859FF9F}"/>
              </a:ext>
            </a:extLst>
          </p:cNvPr>
          <p:cNvSpPr txBox="1"/>
          <p:nvPr/>
        </p:nvSpPr>
        <p:spPr>
          <a:xfrm>
            <a:off x="12548912" y="2673938"/>
            <a:ext cx="4956102" cy="42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</a:pPr>
            <a:r>
              <a:rPr lang="en-GB" sz="2800" b="1" spc="97" noProof="0" dirty="0">
                <a:solidFill>
                  <a:srgbClr val="191919"/>
                </a:solidFill>
                <a:latin typeface="Arial" panose="020B0604020202020204" pitchFamily="34" charset="0"/>
                <a:ea typeface="Aileron Bold"/>
                <a:cs typeface="Arial" panose="020B0604020202020204" pitchFamily="34" charset="0"/>
                <a:sym typeface="Aileron Bold"/>
              </a:rPr>
              <a:t>Transactional elements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446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1254201" cy="959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Critical evaluation: limitations and risks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10061" y="3678868"/>
            <a:ext cx="9310339" cy="21013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721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May hesitate in difficult decisions</a:t>
            </a:r>
          </a:p>
          <a:p>
            <a:pPr marL="53721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Supportive style could reduce perceived authority if overused</a:t>
            </a:r>
          </a:p>
          <a:p>
            <a:pPr marL="537210" lvl="1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u="none" strike="noStrike" noProof="0" dirty="0">
                <a:solidFill>
                  <a:srgbClr val="000000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Needs stronger strategic confidence as a first-time senior leader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88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sz="24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166398" y="1038339"/>
            <a:ext cx="10399168" cy="97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How Havencares should support my development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grpSp>
        <p:nvGrpSpPr>
          <p:cNvPr id="9" name="Group 11">
            <a:extLst>
              <a:ext uri="{FF2B5EF4-FFF2-40B4-BE49-F238E27FC236}">
                <a16:creationId xmlns:a16="http://schemas.microsoft.com/office/drawing/2014/main" id="{19937A4D-E3AC-A7D4-B1ED-C59CB6280225}"/>
              </a:ext>
            </a:extLst>
          </p:cNvPr>
          <p:cNvGrpSpPr/>
          <p:nvPr/>
        </p:nvGrpSpPr>
        <p:grpSpPr>
          <a:xfrm>
            <a:off x="1441564" y="2958490"/>
            <a:ext cx="6480000" cy="2880000"/>
            <a:chOff x="0" y="0"/>
            <a:chExt cx="812800" cy="812800"/>
          </a:xfrm>
        </p:grpSpPr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89E68C77-820B-DD98-76CC-A90021B27F1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3">
              <a:extLst>
                <a:ext uri="{FF2B5EF4-FFF2-40B4-BE49-F238E27FC236}">
                  <a16:creationId xmlns:a16="http://schemas.microsoft.com/office/drawing/2014/main" id="{C1B6EA0E-7B0A-9797-D2E7-F022D8D82D39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12" name="TextBox 14">
            <a:extLst>
              <a:ext uri="{FF2B5EF4-FFF2-40B4-BE49-F238E27FC236}">
                <a16:creationId xmlns:a16="http://schemas.microsoft.com/office/drawing/2014/main" id="{BC4F32AD-00EF-FE39-CC7C-1ABBADAB54A6}"/>
              </a:ext>
            </a:extLst>
          </p:cNvPr>
          <p:cNvSpPr txBox="1"/>
          <p:nvPr/>
        </p:nvSpPr>
        <p:spPr>
          <a:xfrm>
            <a:off x="1800892" y="3449812"/>
            <a:ext cx="5761343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Guidance from an experienced leader on difficult decisions and stakeholder management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DABE01EA-3F3A-876D-1923-94E2505CA455}"/>
              </a:ext>
            </a:extLst>
          </p:cNvPr>
          <p:cNvSpPr txBox="1"/>
          <p:nvPr/>
        </p:nvSpPr>
        <p:spPr>
          <a:xfrm>
            <a:off x="2434638" y="2230178"/>
            <a:ext cx="3912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Senior mentoring</a:t>
            </a:r>
          </a:p>
        </p:txBody>
      </p:sp>
      <p:grpSp>
        <p:nvGrpSpPr>
          <p:cNvPr id="23" name="Group 11">
            <a:extLst>
              <a:ext uri="{FF2B5EF4-FFF2-40B4-BE49-F238E27FC236}">
                <a16:creationId xmlns:a16="http://schemas.microsoft.com/office/drawing/2014/main" id="{15CF4854-EE0F-E42C-91B2-2469BB59D059}"/>
              </a:ext>
            </a:extLst>
          </p:cNvPr>
          <p:cNvGrpSpPr/>
          <p:nvPr/>
        </p:nvGrpSpPr>
        <p:grpSpPr>
          <a:xfrm>
            <a:off x="9985740" y="2691980"/>
            <a:ext cx="6480000" cy="3048750"/>
            <a:chOff x="0" y="-47625"/>
            <a:chExt cx="975360" cy="860425"/>
          </a:xfrm>
        </p:grpSpPr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73CEFC45-CE53-4DDF-B905-23C65E472225}"/>
                </a:ext>
              </a:extLst>
            </p:cNvPr>
            <p:cNvSpPr/>
            <p:nvPr/>
          </p:nvSpPr>
          <p:spPr>
            <a:xfrm>
              <a:off x="0" y="0"/>
              <a:ext cx="97536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5" name="TextBox 13">
              <a:extLst>
                <a:ext uri="{FF2B5EF4-FFF2-40B4-BE49-F238E27FC236}">
                  <a16:creationId xmlns:a16="http://schemas.microsoft.com/office/drawing/2014/main" id="{479A334A-6D45-F84C-EB6C-1358E37F6E25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26" name="TextBox 14">
            <a:extLst>
              <a:ext uri="{FF2B5EF4-FFF2-40B4-BE49-F238E27FC236}">
                <a16:creationId xmlns:a16="http://schemas.microsoft.com/office/drawing/2014/main" id="{3BE7B405-5C7E-0868-5D33-AE6EC5E774A8}"/>
              </a:ext>
            </a:extLst>
          </p:cNvPr>
          <p:cNvSpPr txBox="1"/>
          <p:nvPr/>
        </p:nvSpPr>
        <p:spPr>
          <a:xfrm>
            <a:off x="10802984" y="3313282"/>
            <a:ext cx="5034655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Training focused on change leadership, communication under pressure and strategic judgement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D82175DC-7192-CB45-8493-4935392E58B6}"/>
              </a:ext>
            </a:extLst>
          </p:cNvPr>
          <p:cNvSpPr txBox="1"/>
          <p:nvPr/>
        </p:nvSpPr>
        <p:spPr>
          <a:xfrm>
            <a:off x="10717027" y="2151789"/>
            <a:ext cx="4916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</a:p>
        </p:txBody>
      </p:sp>
      <p:grpSp>
        <p:nvGrpSpPr>
          <p:cNvPr id="28" name="Group 11">
            <a:extLst>
              <a:ext uri="{FF2B5EF4-FFF2-40B4-BE49-F238E27FC236}">
                <a16:creationId xmlns:a16="http://schemas.microsoft.com/office/drawing/2014/main" id="{F3485689-F415-7741-314D-4A81B3B7A7C9}"/>
              </a:ext>
            </a:extLst>
          </p:cNvPr>
          <p:cNvGrpSpPr/>
          <p:nvPr/>
        </p:nvGrpSpPr>
        <p:grpSpPr>
          <a:xfrm>
            <a:off x="1491402" y="6893122"/>
            <a:ext cx="6480000" cy="2880000"/>
            <a:chOff x="0" y="0"/>
            <a:chExt cx="812800" cy="812800"/>
          </a:xfrm>
        </p:grpSpPr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81255DFA-E6E8-7BE0-94B7-DE3EC93CF5A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30" name="TextBox 13">
              <a:extLst>
                <a:ext uri="{FF2B5EF4-FFF2-40B4-BE49-F238E27FC236}">
                  <a16:creationId xmlns:a16="http://schemas.microsoft.com/office/drawing/2014/main" id="{528445C0-D676-E4A3-D13C-38DE21EB421A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31" name="TextBox 14">
            <a:extLst>
              <a:ext uri="{FF2B5EF4-FFF2-40B4-BE49-F238E27FC236}">
                <a16:creationId xmlns:a16="http://schemas.microsoft.com/office/drawing/2014/main" id="{93F562D3-61F4-058E-E535-AC7DB88B753F}"/>
              </a:ext>
            </a:extLst>
          </p:cNvPr>
          <p:cNvSpPr txBox="1"/>
          <p:nvPr/>
        </p:nvSpPr>
        <p:spPr>
          <a:xfrm>
            <a:off x="1796892" y="7489026"/>
            <a:ext cx="5187517" cy="1656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Opportunities to practise senior responsibility in a supported way</a:t>
            </a:r>
          </a:p>
          <a:p>
            <a:pPr lvl="0" algn="ctr">
              <a:lnSpc>
                <a:spcPts val="4479"/>
              </a:lnSpc>
              <a:spcBef>
                <a:spcPct val="0"/>
              </a:spcBef>
            </a:pP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6A8B9A63-D599-AF80-9F72-1F9A2534E60B}"/>
              </a:ext>
            </a:extLst>
          </p:cNvPr>
          <p:cNvSpPr txBox="1"/>
          <p:nvPr/>
        </p:nvSpPr>
        <p:spPr>
          <a:xfrm>
            <a:off x="2269479" y="5986790"/>
            <a:ext cx="4714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Stretch assignments</a:t>
            </a:r>
          </a:p>
        </p:txBody>
      </p:sp>
      <p:grpSp>
        <p:nvGrpSpPr>
          <p:cNvPr id="33" name="Group 11">
            <a:extLst>
              <a:ext uri="{FF2B5EF4-FFF2-40B4-BE49-F238E27FC236}">
                <a16:creationId xmlns:a16="http://schemas.microsoft.com/office/drawing/2014/main" id="{6716C773-89FB-6EB9-49EE-C685ECDC714C}"/>
              </a:ext>
            </a:extLst>
          </p:cNvPr>
          <p:cNvGrpSpPr/>
          <p:nvPr/>
        </p:nvGrpSpPr>
        <p:grpSpPr>
          <a:xfrm>
            <a:off x="10080311" y="6893122"/>
            <a:ext cx="6480000" cy="2880000"/>
            <a:chOff x="0" y="0"/>
            <a:chExt cx="812800" cy="812800"/>
          </a:xfrm>
        </p:grpSpPr>
        <p:sp>
          <p:nvSpPr>
            <p:cNvPr id="34" name="Freeform 12">
              <a:extLst>
                <a:ext uri="{FF2B5EF4-FFF2-40B4-BE49-F238E27FC236}">
                  <a16:creationId xmlns:a16="http://schemas.microsoft.com/office/drawing/2014/main" id="{6480A5B1-52FC-4745-A803-9F9763BD213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000" y="0"/>
                  </a:moveTo>
                  <a:lnTo>
                    <a:pt x="685800" y="0"/>
                  </a:lnTo>
                  <a:cubicBezTo>
                    <a:pt x="755940" y="0"/>
                    <a:pt x="812800" y="56860"/>
                    <a:pt x="812800" y="127000"/>
                  </a:cubicBezTo>
                  <a:lnTo>
                    <a:pt x="812800" y="685800"/>
                  </a:lnTo>
                  <a:cubicBezTo>
                    <a:pt x="812800" y="755940"/>
                    <a:pt x="755940" y="812800"/>
                    <a:pt x="685800" y="812800"/>
                  </a:cubicBezTo>
                  <a:lnTo>
                    <a:pt x="127000" y="812800"/>
                  </a:lnTo>
                  <a:cubicBezTo>
                    <a:pt x="56860" y="812800"/>
                    <a:pt x="0" y="755940"/>
                    <a:pt x="0" y="6858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rnd">
              <a:solidFill>
                <a:srgbClr val="000000">
                  <a:alpha val="4980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35" name="TextBox 13">
              <a:extLst>
                <a:ext uri="{FF2B5EF4-FFF2-40B4-BE49-F238E27FC236}">
                  <a16:creationId xmlns:a16="http://schemas.microsoft.com/office/drawing/2014/main" id="{0407CB52-2035-7E55-8983-9FFA6E7DD8A1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36" name="TextBox 14">
            <a:extLst>
              <a:ext uri="{FF2B5EF4-FFF2-40B4-BE49-F238E27FC236}">
                <a16:creationId xmlns:a16="http://schemas.microsoft.com/office/drawing/2014/main" id="{E79D2D75-FF23-74A3-03B3-67B7CE617AF7}"/>
              </a:ext>
            </a:extLst>
          </p:cNvPr>
          <p:cNvSpPr txBox="1"/>
          <p:nvPr/>
        </p:nvSpPr>
        <p:spPr>
          <a:xfrm>
            <a:off x="10631719" y="7470495"/>
            <a:ext cx="5830338" cy="10799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  <a:spcBef>
                <a:spcPct val="0"/>
              </a:spcBef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Regular review to strengthen self-awareness and accelerate improvement</a:t>
            </a:r>
            <a:endParaRPr lang="en-GB" sz="2400" u="none" strike="noStrike" noProof="0" dirty="0">
              <a:solidFill>
                <a:srgbClr val="000000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C96D0548-64AC-AB92-7A04-9A61CCE8CEEE}"/>
              </a:ext>
            </a:extLst>
          </p:cNvPr>
          <p:cNvSpPr txBox="1"/>
          <p:nvPr/>
        </p:nvSpPr>
        <p:spPr>
          <a:xfrm>
            <a:off x="10934362" y="5986790"/>
            <a:ext cx="4582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Feedback and reflection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952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0399168" cy="985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Recommendation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F8B8D19A-35E2-E49F-BCDB-F5A1E01BD56F}"/>
              </a:ext>
            </a:extLst>
          </p:cNvPr>
          <p:cNvSpPr txBox="1"/>
          <p:nvPr/>
        </p:nvSpPr>
        <p:spPr>
          <a:xfrm>
            <a:off x="2227737" y="3140442"/>
            <a:ext cx="123264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I am ready for the HR Manager role because my leadership style aligns with Havencares’ people and change agenda, but I will be most effective if the organisation actively supports my transition into senior leadership.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7509FABA-8435-78C7-C672-252FF4096AD9}"/>
              </a:ext>
            </a:extLst>
          </p:cNvPr>
          <p:cNvSpPr txBox="1"/>
          <p:nvPr/>
        </p:nvSpPr>
        <p:spPr>
          <a:xfrm>
            <a:off x="2227737" y="5446078"/>
            <a:ext cx="9049863" cy="1455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Strengths: communication, support, responsibility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Development need: decisiveness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367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AutoShape 3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10399168" cy="959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559386E-C997-FF2C-4F50-E333A18C2638}"/>
              </a:ext>
            </a:extLst>
          </p:cNvPr>
          <p:cNvSpPr txBox="1"/>
          <p:nvPr/>
        </p:nvSpPr>
        <p:spPr>
          <a:xfrm>
            <a:off x="1166399" y="2191984"/>
            <a:ext cx="15982634" cy="7364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Jun, K. and Lee, J. (2023) ‘Transformational leadership and followers’ innovative behavior: roles of commitment to change and organizational support for creativity’,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Behavioral Sciences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13(4), 320.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Kleynhans, D.J., Heyns, M.M., Stander, M.W. and de Beer, L.T. (2022) ‘Authentic leadership, trust (in the leader), and flourishing: does precariousness matter?’,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13, 798759.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Mazzetti, G. and Schaufeli, W.B. (2022) ‘The impact of engaging leadership on employee engagement and team effectiveness’, </a:t>
            </a:r>
            <a:r>
              <a:rPr lang="en" altLang="zh-CN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17(6), e0269433.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Subramaniam, S.H., Abdullah, N.H., Roslan, S.N.A. and Osman, N.H. (2024) ‘Key factors influencing long-term retention among contact </a:t>
            </a:r>
            <a:r>
              <a:rPr lang="en" altLang="zh-CN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 employee in Malaysia’,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Cogent Business &amp; Management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11(1), 2370444.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Wang, H.-Y., Liu, R.-H. and Ao, L. (2025) ‘Transformational leadership and employee AI usage’,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16, 1581337.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952AF436-77B3-DABE-1F80-194F10EA4850}"/>
              </a:ext>
            </a:extLst>
          </p:cNvPr>
          <p:cNvSpPr/>
          <p:nvPr/>
        </p:nvSpPr>
        <p:spPr>
          <a:xfrm>
            <a:off x="-32657" y="-2721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" name="AutoShape 3">
            <a:extLst>
              <a:ext uri="{FF2B5EF4-FFF2-40B4-BE49-F238E27FC236}">
                <a16:creationId xmlns:a16="http://schemas.microsoft.com/office/drawing/2014/main" id="{CFD1BBFE-CAEA-6C0D-B405-4719E8B1E43F}"/>
              </a:ext>
            </a:extLst>
          </p:cNvPr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D49FD4-CB41-55A0-0038-E916066DF0A1}"/>
              </a:ext>
            </a:extLst>
          </p:cNvPr>
          <p:cNvSpPr txBox="1"/>
          <p:nvPr/>
        </p:nvSpPr>
        <p:spPr>
          <a:xfrm>
            <a:off x="1166399" y="1233825"/>
            <a:ext cx="10399168" cy="959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3200" b="1" noProof="0" dirty="0">
                <a:solidFill>
                  <a:srgbClr val="000000"/>
                </a:solidFill>
                <a:latin typeface="Arial" panose="020B0604020202020204" pitchFamily="34" charset="0"/>
                <a:ea typeface="DM Serif Display"/>
                <a:cs typeface="Arial" panose="020B0604020202020204" pitchFamily="34" charset="0"/>
                <a:sym typeface="DM Serif Display"/>
              </a:rPr>
              <a:t>Additional References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8190ABC0-AE60-40CD-C5DF-428035372CDB}"/>
              </a:ext>
            </a:extLst>
          </p:cNvPr>
          <p:cNvSpPr txBox="1"/>
          <p:nvPr/>
        </p:nvSpPr>
        <p:spPr>
          <a:xfrm>
            <a:off x="1503042" y="2436094"/>
            <a:ext cx="15216601" cy="588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Bindel </a:t>
            </a:r>
            <a:r>
              <a:rPr lang="en" altLang="zh-CN" sz="2400" dirty="0" err="1">
                <a:latin typeface="Arial" panose="020B0604020202020204" pitchFamily="34" charset="0"/>
                <a:cs typeface="Arial" panose="020B0604020202020204" pitchFamily="34" charset="0"/>
              </a:rPr>
              <a:t>Sibassaha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J.L., Pea-</a:t>
            </a:r>
            <a:r>
              <a:rPr lang="en" altLang="zh-CN" sz="2400" dirty="0" err="1">
                <a:latin typeface="Arial" panose="020B0604020202020204" pitchFamily="34" charset="0"/>
                <a:cs typeface="Arial" panose="020B0604020202020204" pitchFamily="34" charset="0"/>
              </a:rPr>
              <a:t>Assounga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J.B.B. and Bambi, P.D.R. (2025) ‘Influence of digital transformation on employee innovative behavior’,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16, 1532977.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Kim, L. and Yeo, S.F. (2024) ‘How stress and satisfaction influence customer service quality in banking industry’, </a:t>
            </a:r>
            <a:r>
              <a:rPr lang="en" altLang="zh-CN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10(11), e32604.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Alfalih, A., Alghamdi, A., Alharbi, R. and </a:t>
            </a:r>
            <a:r>
              <a:rPr lang="en" altLang="zh-CN" sz="2400" dirty="0" err="1">
                <a:latin typeface="Arial" panose="020B0604020202020204" pitchFamily="34" charset="0"/>
                <a:cs typeface="Arial" panose="020B0604020202020204" pitchFamily="34" charset="0"/>
              </a:rPr>
              <a:t>Alsubaie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A. (2025) ‘The impact of transformational leadership on workplace well-being’,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Public Health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13, 1506257.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CIPD (2025)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Good Work Index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pPr>
              <a:lnSpc>
                <a:spcPct val="200000"/>
              </a:lnSpc>
            </a:pP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 (2024) </a:t>
            </a:r>
            <a:r>
              <a:rPr lang="en" altLang="zh-CN" sz="2400" i="1" dirty="0">
                <a:latin typeface="Arial" panose="020B0604020202020204" pitchFamily="34" charset="0"/>
                <a:cs typeface="Arial" panose="020B0604020202020204" pitchFamily="34" charset="0"/>
              </a:rPr>
              <a:t>Global Insurance Report 2025: The pursuit of growth</a:t>
            </a:r>
            <a:r>
              <a:rPr lang="en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09624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728</Words>
  <Application>Microsoft Macintosh PowerPoint</Application>
  <PresentationFormat>自定义</PresentationFormat>
  <Paragraphs>89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5" baseType="lpstr">
      <vt:lpstr>Arial</vt:lpstr>
      <vt:lpstr>Open Sauce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Yaxuan Dai (2420047)</cp:lastModifiedBy>
  <cp:revision>9</cp:revision>
  <dcterms:created xsi:type="dcterms:W3CDTF">2006-08-16T00:00:00Z</dcterms:created>
  <dcterms:modified xsi:type="dcterms:W3CDTF">2026-04-15T16:43:00Z</dcterms:modified>
  <dc:identifier>DAHG17L0nWQ</dc:identifier>
</cp:coreProperties>
</file>