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7"/>
  </p:notesMasterIdLst>
  <p:sldIdLst>
    <p:sldId id="257" r:id="rId2"/>
    <p:sldId id="256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1110" y="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098427C-1ED2-4248-803B-B1FC86AB801B}" type="doc">
      <dgm:prSet loTypeId="urn:microsoft.com/office/officeart/2005/8/layout/matrix1" loCatId="matrix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8483CF-42D1-44D4-9897-F8017A7AE0CF}">
      <dgm:prSet phldrT="[Text]" custT="1"/>
      <dgm:spPr/>
      <dgm:t>
        <a:bodyPr/>
        <a:lstStyle/>
        <a:p>
          <a:r>
            <a:rPr lang="en-GB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Overview</a:t>
          </a:r>
        </a:p>
      </dgm:t>
    </dgm:pt>
    <dgm:pt modelId="{3FFFFED7-CC87-44EA-9236-98E772E17E7D}" type="parTrans" cxnId="{8CE168CD-D610-4FD0-AE0B-343C86D72E02}">
      <dgm:prSet/>
      <dgm:spPr/>
      <dgm:t>
        <a:bodyPr/>
        <a:lstStyle/>
        <a:p>
          <a:endParaRPr lang="en-GB"/>
        </a:p>
      </dgm:t>
    </dgm:pt>
    <dgm:pt modelId="{C19A3D41-2813-4B48-9CCE-AFF7AE2E2BFB}" type="sibTrans" cxnId="{8CE168CD-D610-4FD0-AE0B-343C86D72E02}">
      <dgm:prSet/>
      <dgm:spPr/>
      <dgm:t>
        <a:bodyPr/>
        <a:lstStyle/>
        <a:p>
          <a:endParaRPr lang="en-GB"/>
        </a:p>
      </dgm:t>
    </dgm:pt>
    <dgm:pt modelId="{C86DE13B-75D1-42F6-93B2-1DE538ADC0E5}">
      <dgm:prSet phldrT="[Text]" custT="1"/>
      <dgm:spPr/>
      <dgm:t>
        <a:bodyPr/>
        <a:lstStyle/>
        <a:p>
          <a:pPr>
            <a:buNone/>
          </a:pPr>
          <a:r>
            <a: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Bipolar or Related Disorders are a group of mood disorders characterized by extreme and alternating changes in mood, energy, activity levels, and behavior (</a:t>
          </a:r>
          <a:r>
            <a:rPr lang="en-US" sz="2000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Bessonova</a:t>
          </a:r>
          <a:r>
            <a: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et al., 2020).</a:t>
          </a:r>
          <a:endParaRPr lang="en-GB" sz="2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F0460E-FF7A-4C4C-9DBC-2D714BBC5DD8}" type="parTrans" cxnId="{848B6111-42CB-4228-A120-8278282981AF}">
      <dgm:prSet/>
      <dgm:spPr/>
      <dgm:t>
        <a:bodyPr/>
        <a:lstStyle/>
        <a:p>
          <a:endParaRPr lang="en-GB"/>
        </a:p>
      </dgm:t>
    </dgm:pt>
    <dgm:pt modelId="{CB4A8D95-FED0-4D89-ABC2-076EF293E6CA}" type="sibTrans" cxnId="{848B6111-42CB-4228-A120-8278282981AF}">
      <dgm:prSet/>
      <dgm:spPr/>
      <dgm:t>
        <a:bodyPr/>
        <a:lstStyle/>
        <a:p>
          <a:endParaRPr lang="en-GB"/>
        </a:p>
      </dgm:t>
    </dgm:pt>
    <dgm:pt modelId="{806C1DDE-D3F0-4571-8170-090330AC5F3C}">
      <dgm:prSet phldrT="[Text]" custT="1"/>
      <dgm:spPr/>
      <dgm:t>
        <a:bodyPr/>
        <a:lstStyle/>
        <a:p>
          <a:pPr>
            <a:buNone/>
          </a:pP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buNone/>
          </a:pP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buNone/>
          </a:pPr>
          <a:r>
            <a:rPr lang="en-US" sz="2000" b="1" dirty="0">
              <a:latin typeface="Arial" panose="020B0604020202020204" pitchFamily="34" charset="0"/>
              <a:cs typeface="Arial" panose="020B0604020202020204" pitchFamily="34" charset="0"/>
            </a:rPr>
            <a:t>Key Features</a:t>
          </a:r>
        </a:p>
        <a:p>
          <a:pPr>
            <a:buNone/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Having an Elevated or Irritable Mood (Novick and Swartz, 2019)</a:t>
          </a:r>
        </a:p>
        <a:p>
          <a:pPr>
            <a:buNone/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Depressed Mood</a:t>
          </a:r>
        </a:p>
        <a:p>
          <a:pPr>
            <a:buNone/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Normal Mood Periods</a:t>
          </a:r>
        </a:p>
        <a:p>
          <a:pPr>
            <a:buNone/>
          </a:pP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buNone/>
          </a:pP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322332-73DA-41DC-B8AA-81191A0A50C1}" type="parTrans" cxnId="{A503945A-42BF-4934-8B96-3D35BDC7D258}">
      <dgm:prSet/>
      <dgm:spPr/>
      <dgm:t>
        <a:bodyPr/>
        <a:lstStyle/>
        <a:p>
          <a:endParaRPr lang="en-GB"/>
        </a:p>
      </dgm:t>
    </dgm:pt>
    <dgm:pt modelId="{72247CB0-8B68-4408-B035-A5B8370C0102}" type="sibTrans" cxnId="{A503945A-42BF-4934-8B96-3D35BDC7D258}">
      <dgm:prSet/>
      <dgm:spPr/>
      <dgm:t>
        <a:bodyPr/>
        <a:lstStyle/>
        <a:p>
          <a:endParaRPr lang="en-GB"/>
        </a:p>
      </dgm:t>
    </dgm:pt>
    <dgm:pt modelId="{EC4AB5E2-1ED7-45AA-8622-7952137D6DFD}">
      <dgm:prSet phldrT="[Text]"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Sub Disorders are</a:t>
          </a: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</a:p>
        <a:p>
          <a:pPr>
            <a:buFont typeface="Arial" panose="020B0604020202020204" pitchFamily="34" charset="0"/>
            <a:buNone/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6A60 Bipolar Type I Disorder</a:t>
          </a:r>
        </a:p>
        <a:p>
          <a:pPr>
            <a:buFont typeface="Arial" panose="020B0604020202020204" pitchFamily="34" charset="0"/>
            <a:buNone/>
          </a:pPr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6A61 Bipolar Type II Disorder (Lu et al., 2019)</a:t>
          </a:r>
        </a:p>
      </dgm:t>
    </dgm:pt>
    <dgm:pt modelId="{8016A330-0EC2-4AC6-A760-6E3683CE96E6}" type="parTrans" cxnId="{82FB3B00-9DD6-4E74-92D2-289B41DAFBA6}">
      <dgm:prSet/>
      <dgm:spPr/>
      <dgm:t>
        <a:bodyPr/>
        <a:lstStyle/>
        <a:p>
          <a:endParaRPr lang="en-GB"/>
        </a:p>
      </dgm:t>
    </dgm:pt>
    <dgm:pt modelId="{36B6203F-5AB8-4DA0-B9B9-D51A9B8D3C1C}" type="sibTrans" cxnId="{82FB3B00-9DD6-4E74-92D2-289B41DAFBA6}">
      <dgm:prSet/>
      <dgm:spPr/>
      <dgm:t>
        <a:bodyPr/>
        <a:lstStyle/>
        <a:p>
          <a:endParaRPr lang="en-GB"/>
        </a:p>
      </dgm:t>
    </dgm:pt>
    <dgm:pt modelId="{7EB7169E-D352-4D19-8100-FE11377183B2}">
      <dgm:prSet phldrT="[Text]" custT="1"/>
      <dgm:spPr/>
      <dgm:t>
        <a:bodyPr/>
        <a:lstStyle/>
        <a:p>
          <a:r>
            <a:rPr lang="en-GB" sz="2000" b="1" dirty="0">
              <a:latin typeface="Arial" panose="020B0604020202020204" pitchFamily="34" charset="0"/>
              <a:cs typeface="Arial" panose="020B0604020202020204" pitchFamily="34" charset="0"/>
            </a:rPr>
            <a:t>Sub Disorders are,</a:t>
          </a:r>
        </a:p>
        <a:p>
          <a:r>
            <a:rPr lang="en-US" sz="2000" b="0" dirty="0">
              <a:latin typeface="Arial" panose="020B0604020202020204" pitchFamily="34" charset="0"/>
              <a:cs typeface="Arial" panose="020B0604020202020204" pitchFamily="34" charset="0"/>
            </a:rPr>
            <a:t>6A62 Cyclothymic Disorder (Lu et al., 2019)</a:t>
          </a:r>
        </a:p>
        <a:p>
          <a:r>
            <a:rPr lang="en-US" sz="2000" b="0" dirty="0">
              <a:latin typeface="Arial" panose="020B0604020202020204" pitchFamily="34" charset="0"/>
              <a:cs typeface="Arial" panose="020B0604020202020204" pitchFamily="34" charset="0"/>
            </a:rPr>
            <a:t>6A6Y Other Specified Bipolar or Related Disorders</a:t>
          </a:r>
          <a:endParaRPr lang="en-GB" sz="20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8BF2104-F840-4BF1-B033-BB737B75CB5B}" type="parTrans" cxnId="{B66AF3E1-7FC1-43BF-9463-F6A9AB450FA3}">
      <dgm:prSet/>
      <dgm:spPr/>
      <dgm:t>
        <a:bodyPr/>
        <a:lstStyle/>
        <a:p>
          <a:endParaRPr lang="en-GB"/>
        </a:p>
      </dgm:t>
    </dgm:pt>
    <dgm:pt modelId="{F68D2AEB-147F-46B3-98EF-7F56574E1D53}" type="sibTrans" cxnId="{B66AF3E1-7FC1-43BF-9463-F6A9AB450FA3}">
      <dgm:prSet/>
      <dgm:spPr/>
      <dgm:t>
        <a:bodyPr/>
        <a:lstStyle/>
        <a:p>
          <a:endParaRPr lang="en-GB"/>
        </a:p>
      </dgm:t>
    </dgm:pt>
    <dgm:pt modelId="{E73E0015-23F2-45BB-B577-3EB297D8F3A3}">
      <dgm:prSet phldrT="[Text]" custT="1"/>
      <dgm:spPr/>
      <dgm:t>
        <a:bodyPr/>
        <a:lstStyle/>
        <a:p>
          <a:endParaRPr lang="en-US"/>
        </a:p>
      </dgm:t>
    </dgm:pt>
    <dgm:pt modelId="{5773DFF3-6DBD-48D7-A9C2-47745FF3A2D6}" type="parTrans" cxnId="{5378D585-18C1-46E1-B023-0C0C5796278A}">
      <dgm:prSet/>
      <dgm:spPr/>
      <dgm:t>
        <a:bodyPr/>
        <a:lstStyle/>
        <a:p>
          <a:endParaRPr lang="en-US"/>
        </a:p>
      </dgm:t>
    </dgm:pt>
    <dgm:pt modelId="{803ED38B-5AEA-413C-A5F6-42F6F50742F7}" type="sibTrans" cxnId="{5378D585-18C1-46E1-B023-0C0C5796278A}">
      <dgm:prSet/>
      <dgm:spPr/>
      <dgm:t>
        <a:bodyPr/>
        <a:lstStyle/>
        <a:p>
          <a:endParaRPr lang="en-US"/>
        </a:p>
      </dgm:t>
    </dgm:pt>
    <dgm:pt modelId="{ABF2695B-7E42-46D9-B7D5-C7A9838B0035}" type="pres">
      <dgm:prSet presAssocID="{9098427C-1ED2-4248-803B-B1FC86AB801B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01A0C08-69EA-43F5-83C1-CE8DFC8B3811}" type="pres">
      <dgm:prSet presAssocID="{9098427C-1ED2-4248-803B-B1FC86AB801B}" presName="matrix" presStyleCnt="0"/>
      <dgm:spPr/>
    </dgm:pt>
    <dgm:pt modelId="{69E08D6C-DEBF-4061-9602-0914B934E6A1}" type="pres">
      <dgm:prSet presAssocID="{9098427C-1ED2-4248-803B-B1FC86AB801B}" presName="tile1" presStyleLbl="node1" presStyleIdx="0" presStyleCnt="4" custLinFactNeighborY="-480"/>
      <dgm:spPr/>
    </dgm:pt>
    <dgm:pt modelId="{C7917085-B1B1-4482-A347-E97A5F3C7DAB}" type="pres">
      <dgm:prSet presAssocID="{9098427C-1ED2-4248-803B-B1FC86AB801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C6BCE2-BA98-4611-BC0F-9EBB927CA549}" type="pres">
      <dgm:prSet presAssocID="{9098427C-1ED2-4248-803B-B1FC86AB801B}" presName="tile2" presStyleLbl="node1" presStyleIdx="1" presStyleCnt="4"/>
      <dgm:spPr/>
    </dgm:pt>
    <dgm:pt modelId="{B3BF2249-B838-4E79-8F36-7EE7BA99F8A8}" type="pres">
      <dgm:prSet presAssocID="{9098427C-1ED2-4248-803B-B1FC86AB801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2FA90A0-08ED-42C4-BDDE-3706D09AC08E}" type="pres">
      <dgm:prSet presAssocID="{9098427C-1ED2-4248-803B-B1FC86AB801B}" presName="tile3" presStyleLbl="node1" presStyleIdx="2" presStyleCnt="4" custLinFactNeighborX="0"/>
      <dgm:spPr/>
    </dgm:pt>
    <dgm:pt modelId="{2CBEF55F-A5C4-44D8-9CBC-A40419275290}" type="pres">
      <dgm:prSet presAssocID="{9098427C-1ED2-4248-803B-B1FC86AB801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7728420-9028-4EAB-BAEF-4D121DEC4FE6}" type="pres">
      <dgm:prSet presAssocID="{9098427C-1ED2-4248-803B-B1FC86AB801B}" presName="tile4" presStyleLbl="node1" presStyleIdx="3" presStyleCnt="4"/>
      <dgm:spPr/>
    </dgm:pt>
    <dgm:pt modelId="{8E3F7115-6834-4CDF-8ADB-A93C2D1DEBC9}" type="pres">
      <dgm:prSet presAssocID="{9098427C-1ED2-4248-803B-B1FC86AB801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C544C681-ABA3-4373-A66F-DEB0236BB2A9}" type="pres">
      <dgm:prSet presAssocID="{9098427C-1ED2-4248-803B-B1FC86AB801B}" presName="centerTile" presStyleLbl="fgShp" presStyleIdx="0" presStyleCnt="1" custLinFactNeighborX="2533" custLinFactNeighborY="-9973">
        <dgm:presLayoutVars>
          <dgm:chMax val="0"/>
          <dgm:chPref val="0"/>
        </dgm:presLayoutVars>
      </dgm:prSet>
      <dgm:spPr/>
    </dgm:pt>
  </dgm:ptLst>
  <dgm:cxnLst>
    <dgm:cxn modelId="{82FB3B00-9DD6-4E74-92D2-289B41DAFBA6}" srcId="{458483CF-42D1-44D4-9897-F8017A7AE0CF}" destId="{EC4AB5E2-1ED7-45AA-8622-7952137D6DFD}" srcOrd="2" destOrd="0" parTransId="{8016A330-0EC2-4AC6-A760-6E3683CE96E6}" sibTransId="{36B6203F-5AB8-4DA0-B9B9-D51A9B8D3C1C}"/>
    <dgm:cxn modelId="{848B6111-42CB-4228-A120-8278282981AF}" srcId="{458483CF-42D1-44D4-9897-F8017A7AE0CF}" destId="{C86DE13B-75D1-42F6-93B2-1DE538ADC0E5}" srcOrd="0" destOrd="0" parTransId="{4AF0460E-FF7A-4C4C-9DBC-2D714BBC5DD8}" sibTransId="{CB4A8D95-FED0-4D89-ABC2-076EF293E6CA}"/>
    <dgm:cxn modelId="{53AE1C2B-D0AB-4AB2-9169-7C0DB322A74C}" type="presOf" srcId="{EC4AB5E2-1ED7-45AA-8622-7952137D6DFD}" destId="{2CBEF55F-A5C4-44D8-9CBC-A40419275290}" srcOrd="1" destOrd="0" presId="urn:microsoft.com/office/officeart/2005/8/layout/matrix1"/>
    <dgm:cxn modelId="{3B95E833-9401-4384-94DC-145E5A1EDD61}" type="presOf" srcId="{C86DE13B-75D1-42F6-93B2-1DE538ADC0E5}" destId="{69E08D6C-DEBF-4061-9602-0914B934E6A1}" srcOrd="0" destOrd="0" presId="urn:microsoft.com/office/officeart/2005/8/layout/matrix1"/>
    <dgm:cxn modelId="{7336575D-AD97-49F1-8C41-DB0B2A095F4F}" type="presOf" srcId="{C86DE13B-75D1-42F6-93B2-1DE538ADC0E5}" destId="{C7917085-B1B1-4482-A347-E97A5F3C7DAB}" srcOrd="1" destOrd="0" presId="urn:microsoft.com/office/officeart/2005/8/layout/matrix1"/>
    <dgm:cxn modelId="{ED375167-6511-467D-9B69-D4D09783CFB8}" type="presOf" srcId="{7EB7169E-D352-4D19-8100-FE11377183B2}" destId="{8E3F7115-6834-4CDF-8ADB-A93C2D1DEBC9}" srcOrd="1" destOrd="0" presId="urn:microsoft.com/office/officeart/2005/8/layout/matrix1"/>
    <dgm:cxn modelId="{1D32CB6E-52A8-43BF-810A-5C9A1B07A3EB}" type="presOf" srcId="{806C1DDE-D3F0-4571-8170-090330AC5F3C}" destId="{B3BF2249-B838-4E79-8F36-7EE7BA99F8A8}" srcOrd="1" destOrd="0" presId="urn:microsoft.com/office/officeart/2005/8/layout/matrix1"/>
    <dgm:cxn modelId="{2F2AFE70-746E-40C5-AD9D-B6DDDC85DA76}" type="presOf" srcId="{EC4AB5E2-1ED7-45AA-8622-7952137D6DFD}" destId="{12FA90A0-08ED-42C4-BDDE-3706D09AC08E}" srcOrd="0" destOrd="0" presId="urn:microsoft.com/office/officeart/2005/8/layout/matrix1"/>
    <dgm:cxn modelId="{A503945A-42BF-4934-8B96-3D35BDC7D258}" srcId="{458483CF-42D1-44D4-9897-F8017A7AE0CF}" destId="{806C1DDE-D3F0-4571-8170-090330AC5F3C}" srcOrd="1" destOrd="0" parTransId="{29322332-73DA-41DC-B8AA-81191A0A50C1}" sibTransId="{72247CB0-8B68-4408-B035-A5B8370C0102}"/>
    <dgm:cxn modelId="{326CB87C-C6A9-4861-AF4C-107B064D14CC}" type="presOf" srcId="{458483CF-42D1-44D4-9897-F8017A7AE0CF}" destId="{C544C681-ABA3-4373-A66F-DEB0236BB2A9}" srcOrd="0" destOrd="0" presId="urn:microsoft.com/office/officeart/2005/8/layout/matrix1"/>
    <dgm:cxn modelId="{5378D585-18C1-46E1-B023-0C0C5796278A}" srcId="{458483CF-42D1-44D4-9897-F8017A7AE0CF}" destId="{E73E0015-23F2-45BB-B577-3EB297D8F3A3}" srcOrd="4" destOrd="0" parTransId="{5773DFF3-6DBD-48D7-A9C2-47745FF3A2D6}" sibTransId="{803ED38B-5AEA-413C-A5F6-42F6F50742F7}"/>
    <dgm:cxn modelId="{F7DB7298-3376-437D-95D0-550B49B92A36}" type="presOf" srcId="{7EB7169E-D352-4D19-8100-FE11377183B2}" destId="{27728420-9028-4EAB-BAEF-4D121DEC4FE6}" srcOrd="0" destOrd="0" presId="urn:microsoft.com/office/officeart/2005/8/layout/matrix1"/>
    <dgm:cxn modelId="{C2ED9E99-3547-4D60-9FA2-76318FB58ECA}" type="presOf" srcId="{9098427C-1ED2-4248-803B-B1FC86AB801B}" destId="{ABF2695B-7E42-46D9-B7D5-C7A9838B0035}" srcOrd="0" destOrd="0" presId="urn:microsoft.com/office/officeart/2005/8/layout/matrix1"/>
    <dgm:cxn modelId="{F36A22BF-7569-4261-94E8-8EFC8061BDD6}" type="presOf" srcId="{806C1DDE-D3F0-4571-8170-090330AC5F3C}" destId="{C1C6BCE2-BA98-4611-BC0F-9EBB927CA549}" srcOrd="0" destOrd="0" presId="urn:microsoft.com/office/officeart/2005/8/layout/matrix1"/>
    <dgm:cxn modelId="{8CE168CD-D610-4FD0-AE0B-343C86D72E02}" srcId="{9098427C-1ED2-4248-803B-B1FC86AB801B}" destId="{458483CF-42D1-44D4-9897-F8017A7AE0CF}" srcOrd="0" destOrd="0" parTransId="{3FFFFED7-CC87-44EA-9236-98E772E17E7D}" sibTransId="{C19A3D41-2813-4B48-9CCE-AFF7AE2E2BFB}"/>
    <dgm:cxn modelId="{B66AF3E1-7FC1-43BF-9463-F6A9AB450FA3}" srcId="{458483CF-42D1-44D4-9897-F8017A7AE0CF}" destId="{7EB7169E-D352-4D19-8100-FE11377183B2}" srcOrd="3" destOrd="0" parTransId="{B8BF2104-F840-4BF1-B033-BB737B75CB5B}" sibTransId="{F68D2AEB-147F-46B3-98EF-7F56574E1D53}"/>
    <dgm:cxn modelId="{B24CA160-5B96-43EC-B4DB-6CBA73AF5FC8}" type="presParOf" srcId="{ABF2695B-7E42-46D9-B7D5-C7A9838B0035}" destId="{601A0C08-69EA-43F5-83C1-CE8DFC8B3811}" srcOrd="0" destOrd="0" presId="urn:microsoft.com/office/officeart/2005/8/layout/matrix1"/>
    <dgm:cxn modelId="{6324F48B-3C54-43F7-97C8-96CAE8AD4857}" type="presParOf" srcId="{601A0C08-69EA-43F5-83C1-CE8DFC8B3811}" destId="{69E08D6C-DEBF-4061-9602-0914B934E6A1}" srcOrd="0" destOrd="0" presId="urn:microsoft.com/office/officeart/2005/8/layout/matrix1"/>
    <dgm:cxn modelId="{193FFE93-BC67-4B24-A7D9-4860425F1489}" type="presParOf" srcId="{601A0C08-69EA-43F5-83C1-CE8DFC8B3811}" destId="{C7917085-B1B1-4482-A347-E97A5F3C7DAB}" srcOrd="1" destOrd="0" presId="urn:microsoft.com/office/officeart/2005/8/layout/matrix1"/>
    <dgm:cxn modelId="{8069AE8D-E707-48B4-85EA-F6C004379DF5}" type="presParOf" srcId="{601A0C08-69EA-43F5-83C1-CE8DFC8B3811}" destId="{C1C6BCE2-BA98-4611-BC0F-9EBB927CA549}" srcOrd="2" destOrd="0" presId="urn:microsoft.com/office/officeart/2005/8/layout/matrix1"/>
    <dgm:cxn modelId="{BB9D842A-4B7F-4CCC-828C-510E1D96B2A4}" type="presParOf" srcId="{601A0C08-69EA-43F5-83C1-CE8DFC8B3811}" destId="{B3BF2249-B838-4E79-8F36-7EE7BA99F8A8}" srcOrd="3" destOrd="0" presId="urn:microsoft.com/office/officeart/2005/8/layout/matrix1"/>
    <dgm:cxn modelId="{6565FDEF-FC95-413E-A626-6172C4569157}" type="presParOf" srcId="{601A0C08-69EA-43F5-83C1-CE8DFC8B3811}" destId="{12FA90A0-08ED-42C4-BDDE-3706D09AC08E}" srcOrd="4" destOrd="0" presId="urn:microsoft.com/office/officeart/2005/8/layout/matrix1"/>
    <dgm:cxn modelId="{D5CC582F-0DB1-4DE5-87D8-01B4B723B940}" type="presParOf" srcId="{601A0C08-69EA-43F5-83C1-CE8DFC8B3811}" destId="{2CBEF55F-A5C4-44D8-9CBC-A40419275290}" srcOrd="5" destOrd="0" presId="urn:microsoft.com/office/officeart/2005/8/layout/matrix1"/>
    <dgm:cxn modelId="{2C623AB1-6045-448B-BD70-8A1CAF6E15C2}" type="presParOf" srcId="{601A0C08-69EA-43F5-83C1-CE8DFC8B3811}" destId="{27728420-9028-4EAB-BAEF-4D121DEC4FE6}" srcOrd="6" destOrd="0" presId="urn:microsoft.com/office/officeart/2005/8/layout/matrix1"/>
    <dgm:cxn modelId="{43D23736-5CA4-4B9C-B2F5-D0AAD13994E3}" type="presParOf" srcId="{601A0C08-69EA-43F5-83C1-CE8DFC8B3811}" destId="{8E3F7115-6834-4CDF-8ADB-A93C2D1DEBC9}" srcOrd="7" destOrd="0" presId="urn:microsoft.com/office/officeart/2005/8/layout/matrix1"/>
    <dgm:cxn modelId="{68102B3E-B0D0-4A9B-92B3-EF53BB6260CF}" type="presParOf" srcId="{ABF2695B-7E42-46D9-B7D5-C7A9838B0035}" destId="{C544C681-ABA3-4373-A66F-DEB0236BB2A9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98427C-1ED2-4248-803B-B1FC86AB801B}" type="doc">
      <dgm:prSet loTypeId="urn:microsoft.com/office/officeart/2005/8/layout/matrix1" loCatId="matrix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8483CF-42D1-44D4-9897-F8017A7AE0CF}">
      <dgm:prSet phldrT="[Text]" custT="1"/>
      <dgm:spPr/>
      <dgm:t>
        <a:bodyPr/>
        <a:lstStyle/>
        <a:p>
          <a:r>
            <a:rPr lang="en-GB" sz="3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Analysis of the Disorder</a:t>
          </a:r>
        </a:p>
      </dgm:t>
    </dgm:pt>
    <dgm:pt modelId="{3FFFFED7-CC87-44EA-9236-98E772E17E7D}" type="parTrans" cxnId="{8CE168CD-D610-4FD0-AE0B-343C86D72E02}">
      <dgm:prSet/>
      <dgm:spPr/>
      <dgm:t>
        <a:bodyPr/>
        <a:lstStyle/>
        <a:p>
          <a:endParaRPr lang="en-GB"/>
        </a:p>
      </dgm:t>
    </dgm:pt>
    <dgm:pt modelId="{C19A3D41-2813-4B48-9CCE-AFF7AE2E2BFB}" type="sibTrans" cxnId="{8CE168CD-D610-4FD0-AE0B-343C86D72E02}">
      <dgm:prSet/>
      <dgm:spPr/>
      <dgm:t>
        <a:bodyPr/>
        <a:lstStyle/>
        <a:p>
          <a:endParaRPr lang="en-GB"/>
        </a:p>
      </dgm:t>
    </dgm:pt>
    <dgm:pt modelId="{C86DE13B-75D1-42F6-93B2-1DE538ADC0E5}">
      <dgm:prSet phldrT="[Text]" custT="1"/>
      <dgm:spPr/>
      <dgm:t>
        <a:bodyPr/>
        <a:lstStyle/>
        <a:p>
          <a:pPr>
            <a:buNone/>
          </a:pPr>
          <a:endParaRPr lang="en-GB" sz="1600" b="1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buNone/>
          </a:pPr>
          <a:r>
            <a:rPr lang="en-GB" sz="16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Attitudes</a:t>
          </a: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>
            <a:buNone/>
          </a:pP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Historically, mental health issues were identified as a personal weakness, and a form of madness (</a:t>
          </a:r>
          <a:r>
            <a:rPr lang="en-US" sz="1600" dirty="0" err="1">
              <a:latin typeface="Arial" panose="020B0604020202020204" pitchFamily="34" charset="0"/>
              <a:cs typeface="Arial" panose="020B0604020202020204" pitchFamily="34" charset="0"/>
            </a:rPr>
            <a:t>Jurkus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i="1" dirty="0">
              <a:latin typeface="Arial" panose="020B0604020202020204" pitchFamily="34" charset="0"/>
              <a:cs typeface="Arial" panose="020B0604020202020204" pitchFamily="34" charset="0"/>
            </a:rPr>
            <a:t>et al.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, 2016</a:t>
          </a:r>
          <a:r>
            <a:rPr lang="en-US" sz="1600" dirty="0"/>
            <a:t>)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  <a:p>
          <a:pPr>
            <a:buNone/>
          </a:pP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Currently, it is understood as a medical condition and the society is more supportive (Anxiety or fear-related disorders, 2024).</a:t>
          </a:r>
          <a:endParaRPr lang="en-GB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F0460E-FF7A-4C4C-9DBC-2D714BBC5DD8}" type="parTrans" cxnId="{848B6111-42CB-4228-A120-8278282981AF}">
      <dgm:prSet/>
      <dgm:spPr/>
      <dgm:t>
        <a:bodyPr/>
        <a:lstStyle/>
        <a:p>
          <a:endParaRPr lang="en-GB"/>
        </a:p>
      </dgm:t>
    </dgm:pt>
    <dgm:pt modelId="{CB4A8D95-FED0-4D89-ABC2-076EF293E6CA}" type="sibTrans" cxnId="{848B6111-42CB-4228-A120-8278282981AF}">
      <dgm:prSet/>
      <dgm:spPr/>
      <dgm:t>
        <a:bodyPr/>
        <a:lstStyle/>
        <a:p>
          <a:endParaRPr lang="en-GB"/>
        </a:p>
      </dgm:t>
    </dgm:pt>
    <dgm:pt modelId="{806C1DDE-D3F0-4571-8170-090330AC5F3C}">
      <dgm:prSet phldrT="[Text]" custT="1"/>
      <dgm:spPr/>
      <dgm:t>
        <a:bodyPr/>
        <a:lstStyle/>
        <a:p>
          <a:endParaRPr lang="en-GB" sz="1600" b="1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16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Policies</a:t>
          </a:r>
        </a:p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NICE (UK) and APA (USA) have been developed clinical guidelines for diagnosing bipolar disorders (Angst and Sellaro, 2019). </a:t>
          </a:r>
        </a:p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WHO created Mental Health Action Plan to enhance mental health care. </a:t>
          </a:r>
          <a:endParaRPr lang="en-GB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322332-73DA-41DC-B8AA-81191A0A50C1}" type="parTrans" cxnId="{A503945A-42BF-4934-8B96-3D35BDC7D258}">
      <dgm:prSet/>
      <dgm:spPr/>
      <dgm:t>
        <a:bodyPr/>
        <a:lstStyle/>
        <a:p>
          <a:endParaRPr lang="en-GB"/>
        </a:p>
      </dgm:t>
    </dgm:pt>
    <dgm:pt modelId="{72247CB0-8B68-4408-B035-A5B8370C0102}" type="sibTrans" cxnId="{A503945A-42BF-4934-8B96-3D35BDC7D258}">
      <dgm:prSet/>
      <dgm:spPr/>
      <dgm:t>
        <a:bodyPr/>
        <a:lstStyle/>
        <a:p>
          <a:endParaRPr lang="en-GB"/>
        </a:p>
      </dgm:t>
    </dgm:pt>
    <dgm:pt modelId="{7AD3DE78-EE8A-41D0-9042-08293AB19575}">
      <dgm:prSet phldrT="[Text]" custT="1"/>
      <dgm:spPr/>
      <dgm:t>
        <a:bodyPr/>
        <a:lstStyle/>
        <a:p>
          <a:endParaRPr lang="en-US" dirty="0"/>
        </a:p>
      </dgm:t>
    </dgm:pt>
    <dgm:pt modelId="{B5DCE0B4-3FD6-4785-A46A-86F4043A5736}" type="parTrans" cxnId="{741D35C5-F9FB-4DA9-9CAB-85AB65ED956E}">
      <dgm:prSet/>
      <dgm:spPr/>
      <dgm:t>
        <a:bodyPr/>
        <a:lstStyle/>
        <a:p>
          <a:endParaRPr lang="en-US"/>
        </a:p>
      </dgm:t>
    </dgm:pt>
    <dgm:pt modelId="{4E6CAC56-6BAE-478E-B60D-4684D7C3B1AE}" type="sibTrans" cxnId="{741D35C5-F9FB-4DA9-9CAB-85AB65ED956E}">
      <dgm:prSet/>
      <dgm:spPr/>
      <dgm:t>
        <a:bodyPr/>
        <a:lstStyle/>
        <a:p>
          <a:endParaRPr lang="en-US"/>
        </a:p>
      </dgm:t>
    </dgm:pt>
    <dgm:pt modelId="{8D6DBCCD-C2F6-4402-A1F6-874A39C2ECDC}">
      <dgm:prSet phldrT="[Text]" custT="1"/>
      <dgm:spPr/>
      <dgm:t>
        <a:bodyPr/>
        <a:lstStyle/>
        <a:p>
          <a:endParaRPr lang="en-US" dirty="0"/>
        </a:p>
      </dgm:t>
    </dgm:pt>
    <dgm:pt modelId="{AE729BCE-E014-48DC-8C64-C82AAF65D547}" type="parTrans" cxnId="{B486A2FF-B8B6-477C-AF9B-D99FDB5734B6}">
      <dgm:prSet/>
      <dgm:spPr/>
      <dgm:t>
        <a:bodyPr/>
        <a:lstStyle/>
        <a:p>
          <a:endParaRPr lang="en-US"/>
        </a:p>
      </dgm:t>
    </dgm:pt>
    <dgm:pt modelId="{769451C1-EBC9-4A2B-94AB-588EEE0FF506}" type="sibTrans" cxnId="{B486A2FF-B8B6-477C-AF9B-D99FDB5734B6}">
      <dgm:prSet/>
      <dgm:spPr/>
      <dgm:t>
        <a:bodyPr/>
        <a:lstStyle/>
        <a:p>
          <a:endParaRPr lang="en-US"/>
        </a:p>
      </dgm:t>
    </dgm:pt>
    <dgm:pt modelId="{D39AFE2D-5549-49FA-8CF4-D6C9317BBAF0}">
      <dgm:prSet phldrT="[Text]"/>
      <dgm:spPr/>
      <dgm:t>
        <a:bodyPr/>
        <a:lstStyle/>
        <a:p>
          <a:r>
            <a:rPr lang="en-GB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Practice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Clinical Management such as taking mood stabilizers, antipsychotic drugs is recommended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(Oliva et al., 2025)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Managing Lifestyle including a good sleep, continue a diet, and more. </a:t>
          </a:r>
          <a:endParaRPr lang="en-US" dirty="0"/>
        </a:p>
      </dgm:t>
    </dgm:pt>
    <dgm:pt modelId="{F4113E86-EC28-4667-BE60-11A030105119}" type="parTrans" cxnId="{10166220-3980-4208-9628-4B06240E6054}">
      <dgm:prSet/>
      <dgm:spPr/>
      <dgm:t>
        <a:bodyPr/>
        <a:lstStyle/>
        <a:p>
          <a:endParaRPr lang="en-US"/>
        </a:p>
      </dgm:t>
    </dgm:pt>
    <dgm:pt modelId="{A469DAB7-DEE6-4F1E-A194-37135FC92D81}" type="sibTrans" cxnId="{10166220-3980-4208-9628-4B06240E6054}">
      <dgm:prSet/>
      <dgm:spPr/>
      <dgm:t>
        <a:bodyPr/>
        <a:lstStyle/>
        <a:p>
          <a:endParaRPr lang="en-US"/>
        </a:p>
      </dgm:t>
    </dgm:pt>
    <dgm:pt modelId="{DBDDCCA1-7EF4-4B1A-B83E-9E7A109E845F}">
      <dgm:prSet phldrT="[Text]"/>
      <dgm:spPr/>
      <dgm:t>
        <a:bodyPr/>
        <a:lstStyle/>
        <a:p>
          <a:r>
            <a:rPr lang="en-GB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Recommendations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To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enhance access for mental health services. </a:t>
          </a:r>
        </a:p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To improve the cultural and social awareness.</a:t>
          </a:r>
        </a:p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To provide trainings for healthcare professionals (Lu et al., 2019)</a:t>
          </a:r>
        </a:p>
      </dgm:t>
    </dgm:pt>
    <dgm:pt modelId="{C5E2A75B-F235-4BC2-A4F8-0464DD5D2726}" type="parTrans" cxnId="{EA0F4DA2-19BF-4C8D-BE1C-B7F81E9FD33E}">
      <dgm:prSet/>
      <dgm:spPr/>
      <dgm:t>
        <a:bodyPr/>
        <a:lstStyle/>
        <a:p>
          <a:endParaRPr lang="en-US"/>
        </a:p>
      </dgm:t>
    </dgm:pt>
    <dgm:pt modelId="{08569A6C-5152-4C95-8C55-0BFBDB128A1B}" type="sibTrans" cxnId="{EA0F4DA2-19BF-4C8D-BE1C-B7F81E9FD33E}">
      <dgm:prSet/>
      <dgm:spPr/>
      <dgm:t>
        <a:bodyPr/>
        <a:lstStyle/>
        <a:p>
          <a:endParaRPr lang="en-US"/>
        </a:p>
      </dgm:t>
    </dgm:pt>
    <dgm:pt modelId="{ABF2695B-7E42-46D9-B7D5-C7A9838B0035}" type="pres">
      <dgm:prSet presAssocID="{9098427C-1ED2-4248-803B-B1FC86AB801B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01A0C08-69EA-43F5-83C1-CE8DFC8B3811}" type="pres">
      <dgm:prSet presAssocID="{9098427C-1ED2-4248-803B-B1FC86AB801B}" presName="matrix" presStyleCnt="0"/>
      <dgm:spPr/>
    </dgm:pt>
    <dgm:pt modelId="{69E08D6C-DEBF-4061-9602-0914B934E6A1}" type="pres">
      <dgm:prSet presAssocID="{9098427C-1ED2-4248-803B-B1FC86AB801B}" presName="tile1" presStyleLbl="node1" presStyleIdx="0" presStyleCnt="4" custLinFactNeighborX="-297"/>
      <dgm:spPr/>
    </dgm:pt>
    <dgm:pt modelId="{C7917085-B1B1-4482-A347-E97A5F3C7DAB}" type="pres">
      <dgm:prSet presAssocID="{9098427C-1ED2-4248-803B-B1FC86AB801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C6BCE2-BA98-4611-BC0F-9EBB927CA549}" type="pres">
      <dgm:prSet presAssocID="{9098427C-1ED2-4248-803B-B1FC86AB801B}" presName="tile2" presStyleLbl="node1" presStyleIdx="1" presStyleCnt="4" custLinFactNeighborY="0"/>
      <dgm:spPr/>
    </dgm:pt>
    <dgm:pt modelId="{B3BF2249-B838-4E79-8F36-7EE7BA99F8A8}" type="pres">
      <dgm:prSet presAssocID="{9098427C-1ED2-4248-803B-B1FC86AB801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2FA90A0-08ED-42C4-BDDE-3706D09AC08E}" type="pres">
      <dgm:prSet presAssocID="{9098427C-1ED2-4248-803B-B1FC86AB801B}" presName="tile3" presStyleLbl="node1" presStyleIdx="2" presStyleCnt="4"/>
      <dgm:spPr/>
    </dgm:pt>
    <dgm:pt modelId="{2CBEF55F-A5C4-44D8-9CBC-A40419275290}" type="pres">
      <dgm:prSet presAssocID="{9098427C-1ED2-4248-803B-B1FC86AB801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7728420-9028-4EAB-BAEF-4D121DEC4FE6}" type="pres">
      <dgm:prSet presAssocID="{9098427C-1ED2-4248-803B-B1FC86AB801B}" presName="tile4" presStyleLbl="node1" presStyleIdx="3" presStyleCnt="4"/>
      <dgm:spPr/>
    </dgm:pt>
    <dgm:pt modelId="{8E3F7115-6834-4CDF-8ADB-A93C2D1DEBC9}" type="pres">
      <dgm:prSet presAssocID="{9098427C-1ED2-4248-803B-B1FC86AB801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C544C681-ABA3-4373-A66F-DEB0236BB2A9}" type="pres">
      <dgm:prSet presAssocID="{9098427C-1ED2-4248-803B-B1FC86AB801B}" presName="centerTile" presStyleLbl="fgShp" presStyleIdx="0" presStyleCnt="1" custScaleX="151975" custScaleY="77281" custLinFactNeighborY="5752">
        <dgm:presLayoutVars>
          <dgm:chMax val="0"/>
          <dgm:chPref val="0"/>
        </dgm:presLayoutVars>
      </dgm:prSet>
      <dgm:spPr/>
    </dgm:pt>
  </dgm:ptLst>
  <dgm:cxnLst>
    <dgm:cxn modelId="{848B6111-42CB-4228-A120-8278282981AF}" srcId="{458483CF-42D1-44D4-9897-F8017A7AE0CF}" destId="{C86DE13B-75D1-42F6-93B2-1DE538ADC0E5}" srcOrd="0" destOrd="0" parTransId="{4AF0460E-FF7A-4C4C-9DBC-2D714BBC5DD8}" sibTransId="{CB4A8D95-FED0-4D89-ABC2-076EF293E6CA}"/>
    <dgm:cxn modelId="{10166220-3980-4208-9628-4B06240E6054}" srcId="{458483CF-42D1-44D4-9897-F8017A7AE0CF}" destId="{D39AFE2D-5549-49FA-8CF4-D6C9317BBAF0}" srcOrd="2" destOrd="0" parTransId="{F4113E86-EC28-4667-BE60-11A030105119}" sibTransId="{A469DAB7-DEE6-4F1E-A194-37135FC92D81}"/>
    <dgm:cxn modelId="{3B95E833-9401-4384-94DC-145E5A1EDD61}" type="presOf" srcId="{C86DE13B-75D1-42F6-93B2-1DE538ADC0E5}" destId="{69E08D6C-DEBF-4061-9602-0914B934E6A1}" srcOrd="0" destOrd="0" presId="urn:microsoft.com/office/officeart/2005/8/layout/matrix1"/>
    <dgm:cxn modelId="{7336575D-AD97-49F1-8C41-DB0B2A095F4F}" type="presOf" srcId="{C86DE13B-75D1-42F6-93B2-1DE538ADC0E5}" destId="{C7917085-B1B1-4482-A347-E97A5F3C7DAB}" srcOrd="1" destOrd="0" presId="urn:microsoft.com/office/officeart/2005/8/layout/matrix1"/>
    <dgm:cxn modelId="{1D32CB6E-52A8-43BF-810A-5C9A1B07A3EB}" type="presOf" srcId="{806C1DDE-D3F0-4571-8170-090330AC5F3C}" destId="{B3BF2249-B838-4E79-8F36-7EE7BA99F8A8}" srcOrd="1" destOrd="0" presId="urn:microsoft.com/office/officeart/2005/8/layout/matrix1"/>
    <dgm:cxn modelId="{A503945A-42BF-4934-8B96-3D35BDC7D258}" srcId="{458483CF-42D1-44D4-9897-F8017A7AE0CF}" destId="{806C1DDE-D3F0-4571-8170-090330AC5F3C}" srcOrd="1" destOrd="0" parTransId="{29322332-73DA-41DC-B8AA-81191A0A50C1}" sibTransId="{72247CB0-8B68-4408-B035-A5B8370C0102}"/>
    <dgm:cxn modelId="{326CB87C-C6A9-4861-AF4C-107B064D14CC}" type="presOf" srcId="{458483CF-42D1-44D4-9897-F8017A7AE0CF}" destId="{C544C681-ABA3-4373-A66F-DEB0236BB2A9}" srcOrd="0" destOrd="0" presId="urn:microsoft.com/office/officeart/2005/8/layout/matrix1"/>
    <dgm:cxn modelId="{C2ED9E99-3547-4D60-9FA2-76318FB58ECA}" type="presOf" srcId="{9098427C-1ED2-4248-803B-B1FC86AB801B}" destId="{ABF2695B-7E42-46D9-B7D5-C7A9838B0035}" srcOrd="0" destOrd="0" presId="urn:microsoft.com/office/officeart/2005/8/layout/matrix1"/>
    <dgm:cxn modelId="{E60EE19C-286F-4C07-A55E-04A9F33419F1}" type="presOf" srcId="{D39AFE2D-5549-49FA-8CF4-D6C9317BBAF0}" destId="{2CBEF55F-A5C4-44D8-9CBC-A40419275290}" srcOrd="1" destOrd="0" presId="urn:microsoft.com/office/officeart/2005/8/layout/matrix1"/>
    <dgm:cxn modelId="{E5CF1A9D-F1B3-42AE-86FC-9FAF22B207FD}" type="presOf" srcId="{DBDDCCA1-7EF4-4B1A-B83E-9E7A109E845F}" destId="{27728420-9028-4EAB-BAEF-4D121DEC4FE6}" srcOrd="0" destOrd="0" presId="urn:microsoft.com/office/officeart/2005/8/layout/matrix1"/>
    <dgm:cxn modelId="{EA0F4DA2-19BF-4C8D-BE1C-B7F81E9FD33E}" srcId="{458483CF-42D1-44D4-9897-F8017A7AE0CF}" destId="{DBDDCCA1-7EF4-4B1A-B83E-9E7A109E845F}" srcOrd="3" destOrd="0" parTransId="{C5E2A75B-F235-4BC2-A4F8-0464DD5D2726}" sibTransId="{08569A6C-5152-4C95-8C55-0BFBDB128A1B}"/>
    <dgm:cxn modelId="{F36A22BF-7569-4261-94E8-8EFC8061BDD6}" type="presOf" srcId="{806C1DDE-D3F0-4571-8170-090330AC5F3C}" destId="{C1C6BCE2-BA98-4611-BC0F-9EBB927CA549}" srcOrd="0" destOrd="0" presId="urn:microsoft.com/office/officeart/2005/8/layout/matrix1"/>
    <dgm:cxn modelId="{741D35C5-F9FB-4DA9-9CAB-85AB65ED956E}" srcId="{9098427C-1ED2-4248-803B-B1FC86AB801B}" destId="{7AD3DE78-EE8A-41D0-9042-08293AB19575}" srcOrd="1" destOrd="0" parTransId="{B5DCE0B4-3FD6-4785-A46A-86F4043A5736}" sibTransId="{4E6CAC56-6BAE-478E-B60D-4684D7C3B1AE}"/>
    <dgm:cxn modelId="{8CE168CD-D610-4FD0-AE0B-343C86D72E02}" srcId="{9098427C-1ED2-4248-803B-B1FC86AB801B}" destId="{458483CF-42D1-44D4-9897-F8017A7AE0CF}" srcOrd="0" destOrd="0" parTransId="{3FFFFED7-CC87-44EA-9236-98E772E17E7D}" sibTransId="{C19A3D41-2813-4B48-9CCE-AFF7AE2E2BFB}"/>
    <dgm:cxn modelId="{302DD6EF-379F-4529-B056-93B2DFB350F8}" type="presOf" srcId="{DBDDCCA1-7EF4-4B1A-B83E-9E7A109E845F}" destId="{8E3F7115-6834-4CDF-8ADB-A93C2D1DEBC9}" srcOrd="1" destOrd="0" presId="urn:microsoft.com/office/officeart/2005/8/layout/matrix1"/>
    <dgm:cxn modelId="{BCE379F9-3320-4706-BF81-F4BBFA68B060}" type="presOf" srcId="{D39AFE2D-5549-49FA-8CF4-D6C9317BBAF0}" destId="{12FA90A0-08ED-42C4-BDDE-3706D09AC08E}" srcOrd="0" destOrd="0" presId="urn:microsoft.com/office/officeart/2005/8/layout/matrix1"/>
    <dgm:cxn modelId="{B486A2FF-B8B6-477C-AF9B-D99FDB5734B6}" srcId="{7AD3DE78-EE8A-41D0-9042-08293AB19575}" destId="{8D6DBCCD-C2F6-4402-A1F6-874A39C2ECDC}" srcOrd="0" destOrd="0" parTransId="{AE729BCE-E014-48DC-8C64-C82AAF65D547}" sibTransId="{769451C1-EBC9-4A2B-94AB-588EEE0FF506}"/>
    <dgm:cxn modelId="{B24CA160-5B96-43EC-B4DB-6CBA73AF5FC8}" type="presParOf" srcId="{ABF2695B-7E42-46D9-B7D5-C7A9838B0035}" destId="{601A0C08-69EA-43F5-83C1-CE8DFC8B3811}" srcOrd="0" destOrd="0" presId="urn:microsoft.com/office/officeart/2005/8/layout/matrix1"/>
    <dgm:cxn modelId="{6324F48B-3C54-43F7-97C8-96CAE8AD4857}" type="presParOf" srcId="{601A0C08-69EA-43F5-83C1-CE8DFC8B3811}" destId="{69E08D6C-DEBF-4061-9602-0914B934E6A1}" srcOrd="0" destOrd="0" presId="urn:microsoft.com/office/officeart/2005/8/layout/matrix1"/>
    <dgm:cxn modelId="{193FFE93-BC67-4B24-A7D9-4860425F1489}" type="presParOf" srcId="{601A0C08-69EA-43F5-83C1-CE8DFC8B3811}" destId="{C7917085-B1B1-4482-A347-E97A5F3C7DAB}" srcOrd="1" destOrd="0" presId="urn:microsoft.com/office/officeart/2005/8/layout/matrix1"/>
    <dgm:cxn modelId="{8069AE8D-E707-48B4-85EA-F6C004379DF5}" type="presParOf" srcId="{601A0C08-69EA-43F5-83C1-CE8DFC8B3811}" destId="{C1C6BCE2-BA98-4611-BC0F-9EBB927CA549}" srcOrd="2" destOrd="0" presId="urn:microsoft.com/office/officeart/2005/8/layout/matrix1"/>
    <dgm:cxn modelId="{BB9D842A-4B7F-4CCC-828C-510E1D96B2A4}" type="presParOf" srcId="{601A0C08-69EA-43F5-83C1-CE8DFC8B3811}" destId="{B3BF2249-B838-4E79-8F36-7EE7BA99F8A8}" srcOrd="3" destOrd="0" presId="urn:microsoft.com/office/officeart/2005/8/layout/matrix1"/>
    <dgm:cxn modelId="{6565FDEF-FC95-413E-A626-6172C4569157}" type="presParOf" srcId="{601A0C08-69EA-43F5-83C1-CE8DFC8B3811}" destId="{12FA90A0-08ED-42C4-BDDE-3706D09AC08E}" srcOrd="4" destOrd="0" presId="urn:microsoft.com/office/officeart/2005/8/layout/matrix1"/>
    <dgm:cxn modelId="{D5CC582F-0DB1-4DE5-87D8-01B4B723B940}" type="presParOf" srcId="{601A0C08-69EA-43F5-83C1-CE8DFC8B3811}" destId="{2CBEF55F-A5C4-44D8-9CBC-A40419275290}" srcOrd="5" destOrd="0" presId="urn:microsoft.com/office/officeart/2005/8/layout/matrix1"/>
    <dgm:cxn modelId="{2C623AB1-6045-448B-BD70-8A1CAF6E15C2}" type="presParOf" srcId="{601A0C08-69EA-43F5-83C1-CE8DFC8B3811}" destId="{27728420-9028-4EAB-BAEF-4D121DEC4FE6}" srcOrd="6" destOrd="0" presId="urn:microsoft.com/office/officeart/2005/8/layout/matrix1"/>
    <dgm:cxn modelId="{43D23736-5CA4-4B9C-B2F5-D0AAD13994E3}" type="presParOf" srcId="{601A0C08-69EA-43F5-83C1-CE8DFC8B3811}" destId="{8E3F7115-6834-4CDF-8ADB-A93C2D1DEBC9}" srcOrd="7" destOrd="0" presId="urn:microsoft.com/office/officeart/2005/8/layout/matrix1"/>
    <dgm:cxn modelId="{68102B3E-B0D0-4A9B-92B3-EF53BB6260CF}" type="presParOf" srcId="{ABF2695B-7E42-46D9-B7D5-C7A9838B0035}" destId="{C544C681-ABA3-4373-A66F-DEB0236BB2A9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49ADD11-37F7-4DFB-881D-8B224EC32A78}" type="doc">
      <dgm:prSet loTypeId="urn:microsoft.com/office/officeart/2005/8/layout/cycle4" loCatId="matrix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69BA93B-758F-470F-9C80-E77CEF041AAD}">
      <dgm:prSet phldrT="[Text]" custT="1"/>
      <dgm:spPr>
        <a:scene3d>
          <a:camera prst="orthographicFront"/>
          <a:lightRig rig="flat" dir="t"/>
        </a:scene3d>
        <a:sp3d prstMaterial="plastic">
          <a:bevelT w="120900" h="88900" prst="artDeco"/>
          <a:bevelB w="88900" h="31750" prst="angle"/>
        </a:sp3d>
      </dgm:spPr>
      <dgm:t>
        <a:bodyPr/>
        <a:lstStyle/>
        <a:p>
          <a:pPr>
            <a:buNone/>
          </a:pPr>
          <a:r>
            <a:rPr lang="en-GB" sz="1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Medical Therapy </a:t>
          </a:r>
          <a:r>
            <a:rPr lang="en-GB" sz="1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– Mood Stabilizers, Antipsychotics or Antidepressants</a:t>
          </a:r>
        </a:p>
      </dgm:t>
    </dgm:pt>
    <dgm:pt modelId="{E0075BC8-F6D3-4F81-9A13-9167AA7C04E6}" type="parTrans" cxnId="{F613ED5E-4B96-4EE7-B148-9CE3675A45BA}">
      <dgm:prSet/>
      <dgm:spPr/>
      <dgm:t>
        <a:bodyPr/>
        <a:lstStyle/>
        <a:p>
          <a:endParaRPr lang="en-GB"/>
        </a:p>
      </dgm:t>
    </dgm:pt>
    <dgm:pt modelId="{E27A0EF4-99A3-46A1-9327-428E690C0A96}" type="sibTrans" cxnId="{F613ED5E-4B96-4EE7-B148-9CE3675A45BA}">
      <dgm:prSet/>
      <dgm:spPr/>
      <dgm:t>
        <a:bodyPr/>
        <a:lstStyle/>
        <a:p>
          <a:endParaRPr lang="en-GB"/>
        </a:p>
      </dgm:t>
    </dgm:pt>
    <dgm:pt modelId="{39C423F1-CE48-48AB-916E-D58E77DF4C80}">
      <dgm:prSet phldrT="[Text]" custT="1"/>
      <dgm:spPr>
        <a:scene3d>
          <a:camera prst="orthographicFront"/>
          <a:lightRig rig="flat" dir="t"/>
        </a:scene3d>
        <a:sp3d prstMaterial="plastic">
          <a:bevelT w="120900" h="88900" prst="artDeco"/>
          <a:bevelB w="88900" h="31750" prst="angle"/>
        </a:sp3d>
      </dgm:spPr>
      <dgm:t>
        <a:bodyPr/>
        <a:lstStyle/>
        <a:p>
          <a:endParaRPr lang="en-GB" sz="1500" b="1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GB" sz="1500" b="1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GB" sz="1500" b="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Provide </a:t>
          </a:r>
          <a:r>
            <a:rPr lang="en-GB" sz="15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Psycho</a:t>
          </a:r>
        </a:p>
        <a:p>
          <a:r>
            <a:rPr lang="en-GB" sz="15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Education</a:t>
          </a:r>
        </a:p>
        <a:p>
          <a:r>
            <a:rPr lang="en-GB" sz="15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500" b="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and</a:t>
          </a:r>
          <a:r>
            <a:rPr lang="en-GB" sz="15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r>
            <a:rPr lang="en-GB" sz="15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Lifestyle </a:t>
          </a:r>
        </a:p>
        <a:p>
          <a:r>
            <a:rPr lang="en-GB" sz="15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Planning</a:t>
          </a:r>
        </a:p>
      </dgm:t>
    </dgm:pt>
    <dgm:pt modelId="{C64E158B-13D6-4FEC-B436-FA083055B9D3}" type="sibTrans" cxnId="{CEF9F2FC-959E-4A9C-8E8B-CCA6D3D25B39}">
      <dgm:prSet/>
      <dgm:spPr/>
      <dgm:t>
        <a:bodyPr/>
        <a:lstStyle/>
        <a:p>
          <a:endParaRPr lang="en-GB"/>
        </a:p>
      </dgm:t>
    </dgm:pt>
    <dgm:pt modelId="{B28B5400-AF7C-4430-9F7C-70608A1068C4}" type="parTrans" cxnId="{CEF9F2FC-959E-4A9C-8E8B-CCA6D3D25B39}">
      <dgm:prSet/>
      <dgm:spPr/>
      <dgm:t>
        <a:bodyPr/>
        <a:lstStyle/>
        <a:p>
          <a:endParaRPr lang="en-GB"/>
        </a:p>
      </dgm:t>
    </dgm:pt>
    <dgm:pt modelId="{9946113D-D6AD-4F2E-9E6A-A7FFFC6E745E}">
      <dgm:prSet phldrT="[Text]" custT="1"/>
      <dgm:spPr>
        <a:scene3d>
          <a:camera prst="orthographicFront"/>
          <a:lightRig rig="flat" dir="t"/>
        </a:scene3d>
        <a:sp3d prstMaterial="plastic">
          <a:bevelT w="120900" h="88900" prst="artDeco"/>
          <a:bevelB w="88900" h="31750" prst="angle"/>
        </a:sp3d>
      </dgm:spPr>
      <dgm:t>
        <a:bodyPr/>
        <a:lstStyle/>
        <a:p>
          <a:r>
            <a:rPr lang="en-GB" sz="1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IPSRT – </a:t>
          </a:r>
          <a:r>
            <a:rPr lang="en-GB" sz="1600" b="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Interpersonal and Social Rhythm Therapy</a:t>
          </a:r>
        </a:p>
      </dgm:t>
    </dgm:pt>
    <dgm:pt modelId="{FABEA0D4-EAF2-47FA-8B88-E7B312F67ECE}" type="sibTrans" cxnId="{838394BB-AB90-499D-889F-3BD1B058C218}">
      <dgm:prSet/>
      <dgm:spPr/>
      <dgm:t>
        <a:bodyPr/>
        <a:lstStyle/>
        <a:p>
          <a:endParaRPr lang="en-GB"/>
        </a:p>
      </dgm:t>
    </dgm:pt>
    <dgm:pt modelId="{36C36F5B-C71B-4557-A17D-A09A012CB91E}" type="parTrans" cxnId="{838394BB-AB90-499D-889F-3BD1B058C218}">
      <dgm:prSet/>
      <dgm:spPr/>
      <dgm:t>
        <a:bodyPr/>
        <a:lstStyle/>
        <a:p>
          <a:endParaRPr lang="en-GB"/>
        </a:p>
      </dgm:t>
    </dgm:pt>
    <dgm:pt modelId="{42B2106D-88DD-44CE-B2E2-D90B0C2880CA}">
      <dgm:prSet phldrT="[Text]" custT="1"/>
      <dgm:spPr>
        <a:scene3d>
          <a:camera prst="orthographicFront"/>
          <a:lightRig rig="flat" dir="t"/>
        </a:scene3d>
        <a:sp3d prstMaterial="plastic">
          <a:bevelT w="120900" h="88900" prst="artDeco"/>
          <a:bevelB w="88900" h="31750" prst="angle"/>
        </a:sp3d>
      </dgm:spPr>
      <dgm:t>
        <a:bodyPr/>
        <a:lstStyle/>
        <a:p>
          <a:r>
            <a:rPr lang="en-GB" sz="16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CBT – </a:t>
          </a:r>
          <a:r>
            <a:rPr lang="en-GB" sz="1600" b="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Cognitive Behavioural Therapy</a:t>
          </a:r>
        </a:p>
      </dgm:t>
    </dgm:pt>
    <dgm:pt modelId="{AFD954AF-2EDF-49CA-92CD-AEFF261D48E3}" type="sibTrans" cxnId="{848A16CA-040E-46E0-848E-79B47BD06CBD}">
      <dgm:prSet/>
      <dgm:spPr/>
      <dgm:t>
        <a:bodyPr/>
        <a:lstStyle/>
        <a:p>
          <a:endParaRPr lang="en-GB"/>
        </a:p>
      </dgm:t>
    </dgm:pt>
    <dgm:pt modelId="{45185CE3-1F2A-4E6D-B323-C2B3B3B4BAF8}" type="parTrans" cxnId="{848A16CA-040E-46E0-848E-79B47BD06CBD}">
      <dgm:prSet/>
      <dgm:spPr/>
      <dgm:t>
        <a:bodyPr/>
        <a:lstStyle/>
        <a:p>
          <a:endParaRPr lang="en-GB"/>
        </a:p>
      </dgm:t>
    </dgm:pt>
    <dgm:pt modelId="{AB249278-51FF-447A-9C5F-CB65F215A016}" type="pres">
      <dgm:prSet presAssocID="{549ADD11-37F7-4DFB-881D-8B224EC32A78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32B5676E-1ED8-440A-909B-CB809FCE4D03}" type="pres">
      <dgm:prSet presAssocID="{549ADD11-37F7-4DFB-881D-8B224EC32A78}" presName="children" presStyleCnt="0"/>
      <dgm:spPr/>
    </dgm:pt>
    <dgm:pt modelId="{C0CF8283-D6F0-4518-907B-61375C0CA48F}" type="pres">
      <dgm:prSet presAssocID="{549ADD11-37F7-4DFB-881D-8B224EC32A78}" presName="childPlaceholder" presStyleCnt="0"/>
      <dgm:spPr/>
    </dgm:pt>
    <dgm:pt modelId="{2F2A4DD8-BFEE-40C4-A163-DA3BF7B8860A}" type="pres">
      <dgm:prSet presAssocID="{549ADD11-37F7-4DFB-881D-8B224EC32A78}" presName="circle" presStyleCnt="0"/>
      <dgm:spPr/>
    </dgm:pt>
    <dgm:pt modelId="{F003212B-3D0A-4320-81F1-771B0C845E4D}" type="pres">
      <dgm:prSet presAssocID="{549ADD11-37F7-4DFB-881D-8B224EC32A78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DDA9DCD8-23CC-4B26-AB3E-215BAE377901}" type="pres">
      <dgm:prSet presAssocID="{549ADD11-37F7-4DFB-881D-8B224EC32A78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54F5A0A1-F497-43C9-A189-40E16A94DCC2}" type="pres">
      <dgm:prSet presAssocID="{549ADD11-37F7-4DFB-881D-8B224EC32A78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E41A9168-82F1-4C8D-A6BB-8080D676E62E}" type="pres">
      <dgm:prSet presAssocID="{549ADD11-37F7-4DFB-881D-8B224EC32A78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D103BF0E-CCEC-4AF8-85E4-EF97B540DDFF}" type="pres">
      <dgm:prSet presAssocID="{549ADD11-37F7-4DFB-881D-8B224EC32A78}" presName="quadrantPlaceholder" presStyleCnt="0"/>
      <dgm:spPr/>
    </dgm:pt>
    <dgm:pt modelId="{B9995D6A-6320-4909-8AC3-9D9F11F8656D}" type="pres">
      <dgm:prSet presAssocID="{549ADD11-37F7-4DFB-881D-8B224EC32A78}" presName="center1" presStyleLbl="fgShp" presStyleIdx="0" presStyleCnt="2"/>
      <dgm:spPr/>
    </dgm:pt>
    <dgm:pt modelId="{ACD2F054-3BD1-4D19-A5C5-4451D8A3DB9F}" type="pres">
      <dgm:prSet presAssocID="{549ADD11-37F7-4DFB-881D-8B224EC32A78}" presName="center2" presStyleLbl="fgShp" presStyleIdx="1" presStyleCnt="2"/>
      <dgm:spPr/>
    </dgm:pt>
  </dgm:ptLst>
  <dgm:cxnLst>
    <dgm:cxn modelId="{6B8F3F03-0D59-4188-9819-639C374DF60D}" type="presOf" srcId="{39C423F1-CE48-48AB-916E-D58E77DF4C80}" destId="{E41A9168-82F1-4C8D-A6BB-8080D676E62E}" srcOrd="0" destOrd="0" presId="urn:microsoft.com/office/officeart/2005/8/layout/cycle4"/>
    <dgm:cxn modelId="{EF989335-ED33-4A89-B07E-4C7E627D97BD}" type="presOf" srcId="{F69BA93B-758F-470F-9C80-E77CEF041AAD}" destId="{F003212B-3D0A-4320-81F1-771B0C845E4D}" srcOrd="0" destOrd="0" presId="urn:microsoft.com/office/officeart/2005/8/layout/cycle4"/>
    <dgm:cxn modelId="{5E71853A-3D07-46E5-B137-40888E66E50B}" type="presOf" srcId="{549ADD11-37F7-4DFB-881D-8B224EC32A78}" destId="{AB249278-51FF-447A-9C5F-CB65F215A016}" srcOrd="0" destOrd="0" presId="urn:microsoft.com/office/officeart/2005/8/layout/cycle4"/>
    <dgm:cxn modelId="{F613ED5E-4B96-4EE7-B148-9CE3675A45BA}" srcId="{549ADD11-37F7-4DFB-881D-8B224EC32A78}" destId="{F69BA93B-758F-470F-9C80-E77CEF041AAD}" srcOrd="0" destOrd="0" parTransId="{E0075BC8-F6D3-4F81-9A13-9167AA7C04E6}" sibTransId="{E27A0EF4-99A3-46A1-9327-428E690C0A96}"/>
    <dgm:cxn modelId="{8A3EBB4B-DF66-48DA-87D9-B062FEFF840E}" type="presOf" srcId="{9946113D-D6AD-4F2E-9E6A-A7FFFC6E745E}" destId="{DDA9DCD8-23CC-4B26-AB3E-215BAE377901}" srcOrd="0" destOrd="0" presId="urn:microsoft.com/office/officeart/2005/8/layout/cycle4"/>
    <dgm:cxn modelId="{6AC867A6-1266-4C10-9D5D-6543D506590B}" type="presOf" srcId="{42B2106D-88DD-44CE-B2E2-D90B0C2880CA}" destId="{54F5A0A1-F497-43C9-A189-40E16A94DCC2}" srcOrd="0" destOrd="0" presId="urn:microsoft.com/office/officeart/2005/8/layout/cycle4"/>
    <dgm:cxn modelId="{838394BB-AB90-499D-889F-3BD1B058C218}" srcId="{549ADD11-37F7-4DFB-881D-8B224EC32A78}" destId="{9946113D-D6AD-4F2E-9E6A-A7FFFC6E745E}" srcOrd="1" destOrd="0" parTransId="{36C36F5B-C71B-4557-A17D-A09A012CB91E}" sibTransId="{FABEA0D4-EAF2-47FA-8B88-E7B312F67ECE}"/>
    <dgm:cxn modelId="{848A16CA-040E-46E0-848E-79B47BD06CBD}" srcId="{549ADD11-37F7-4DFB-881D-8B224EC32A78}" destId="{42B2106D-88DD-44CE-B2E2-D90B0C2880CA}" srcOrd="2" destOrd="0" parTransId="{45185CE3-1F2A-4E6D-B323-C2B3B3B4BAF8}" sibTransId="{AFD954AF-2EDF-49CA-92CD-AEFF261D48E3}"/>
    <dgm:cxn modelId="{CEF9F2FC-959E-4A9C-8E8B-CCA6D3D25B39}" srcId="{549ADD11-37F7-4DFB-881D-8B224EC32A78}" destId="{39C423F1-CE48-48AB-916E-D58E77DF4C80}" srcOrd="3" destOrd="0" parTransId="{B28B5400-AF7C-4430-9F7C-70608A1068C4}" sibTransId="{C64E158B-13D6-4FEC-B436-FA083055B9D3}"/>
    <dgm:cxn modelId="{1670D3CE-D275-42BE-95A1-C21D2D3F3DCF}" type="presParOf" srcId="{AB249278-51FF-447A-9C5F-CB65F215A016}" destId="{32B5676E-1ED8-440A-909B-CB809FCE4D03}" srcOrd="0" destOrd="0" presId="urn:microsoft.com/office/officeart/2005/8/layout/cycle4"/>
    <dgm:cxn modelId="{001CCCD9-BE33-40DF-A167-53DE6AA36660}" type="presParOf" srcId="{32B5676E-1ED8-440A-909B-CB809FCE4D03}" destId="{C0CF8283-D6F0-4518-907B-61375C0CA48F}" srcOrd="0" destOrd="0" presId="urn:microsoft.com/office/officeart/2005/8/layout/cycle4"/>
    <dgm:cxn modelId="{070DF240-08CB-48CA-AB1B-7706C7C166AB}" type="presParOf" srcId="{AB249278-51FF-447A-9C5F-CB65F215A016}" destId="{2F2A4DD8-BFEE-40C4-A163-DA3BF7B8860A}" srcOrd="1" destOrd="0" presId="urn:microsoft.com/office/officeart/2005/8/layout/cycle4"/>
    <dgm:cxn modelId="{38257D09-B2C8-41A2-A7EA-EA0ACE59CF80}" type="presParOf" srcId="{2F2A4DD8-BFEE-40C4-A163-DA3BF7B8860A}" destId="{F003212B-3D0A-4320-81F1-771B0C845E4D}" srcOrd="0" destOrd="0" presId="urn:microsoft.com/office/officeart/2005/8/layout/cycle4"/>
    <dgm:cxn modelId="{EBAC5B51-9EDD-466A-A6E5-39C55D371F77}" type="presParOf" srcId="{2F2A4DD8-BFEE-40C4-A163-DA3BF7B8860A}" destId="{DDA9DCD8-23CC-4B26-AB3E-215BAE377901}" srcOrd="1" destOrd="0" presId="urn:microsoft.com/office/officeart/2005/8/layout/cycle4"/>
    <dgm:cxn modelId="{AE68A6C6-94B3-43C3-B1E6-5C8A85941F87}" type="presParOf" srcId="{2F2A4DD8-BFEE-40C4-A163-DA3BF7B8860A}" destId="{54F5A0A1-F497-43C9-A189-40E16A94DCC2}" srcOrd="2" destOrd="0" presId="urn:microsoft.com/office/officeart/2005/8/layout/cycle4"/>
    <dgm:cxn modelId="{68817B05-1CB5-46AB-952B-26B122D50D96}" type="presParOf" srcId="{2F2A4DD8-BFEE-40C4-A163-DA3BF7B8860A}" destId="{E41A9168-82F1-4C8D-A6BB-8080D676E62E}" srcOrd="3" destOrd="0" presId="urn:microsoft.com/office/officeart/2005/8/layout/cycle4"/>
    <dgm:cxn modelId="{802E1C85-A937-4A76-915F-D9DBAE539548}" type="presParOf" srcId="{2F2A4DD8-BFEE-40C4-A163-DA3BF7B8860A}" destId="{D103BF0E-CCEC-4AF8-85E4-EF97B540DDFF}" srcOrd="4" destOrd="0" presId="urn:microsoft.com/office/officeart/2005/8/layout/cycle4"/>
    <dgm:cxn modelId="{26EF48F9-F066-4297-961D-D0A2CA166C71}" type="presParOf" srcId="{AB249278-51FF-447A-9C5F-CB65F215A016}" destId="{B9995D6A-6320-4909-8AC3-9D9F11F8656D}" srcOrd="2" destOrd="0" presId="urn:microsoft.com/office/officeart/2005/8/layout/cycle4"/>
    <dgm:cxn modelId="{4800C27E-87E2-4A1C-BF36-E4ED5A105C4A}" type="presParOf" srcId="{AB249278-51FF-447A-9C5F-CB65F215A016}" destId="{ACD2F054-3BD1-4D19-A5C5-4451D8A3DB9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E08D6C-DEBF-4061-9602-0914B934E6A1}">
      <dsp:nvSpPr>
        <dsp:cNvPr id="0" name=""/>
        <dsp:cNvSpPr/>
      </dsp:nvSpPr>
      <dsp:spPr>
        <a:xfrm rot="16200000">
          <a:off x="1850922" y="-1850922"/>
          <a:ext cx="2212258" cy="5914102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Bipolar or Related Disorders are a group of mood disorders characterized by extreme and alternating changes in mood, energy, activity levels, and behavior (</a:t>
          </a:r>
          <a:r>
            <a:rPr lang="en-US" sz="2000" kern="1200" dirty="0" err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Bessonova</a:t>
          </a:r>
          <a:r>
            <a:rPr lang="en-US" sz="20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et al., 2020).</a:t>
          </a:r>
          <a:endParaRPr lang="en-GB" sz="2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0" y="0"/>
        <a:ext cx="5914102" cy="1659193"/>
      </dsp:txXfrm>
    </dsp:sp>
    <dsp:sp modelId="{C1C6BCE2-BA98-4611-BC0F-9EBB927CA549}">
      <dsp:nvSpPr>
        <dsp:cNvPr id="0" name=""/>
        <dsp:cNvSpPr/>
      </dsp:nvSpPr>
      <dsp:spPr>
        <a:xfrm>
          <a:off x="5914102" y="0"/>
          <a:ext cx="5914102" cy="221225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Arial" panose="020B0604020202020204" pitchFamily="34" charset="0"/>
              <a:cs typeface="Arial" panose="020B0604020202020204" pitchFamily="34" charset="0"/>
            </a:rPr>
            <a:t>Key Features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Having an Elevated or Irritable Mood (Novick and Swartz, 2019)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Depressed Mood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Normal Mood Periods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14102" y="0"/>
        <a:ext cx="5914102" cy="1659193"/>
      </dsp:txXfrm>
    </dsp:sp>
    <dsp:sp modelId="{12FA90A0-08ED-42C4-BDDE-3706D09AC08E}">
      <dsp:nvSpPr>
        <dsp:cNvPr id="0" name=""/>
        <dsp:cNvSpPr/>
      </dsp:nvSpPr>
      <dsp:spPr>
        <a:xfrm rot="10800000">
          <a:off x="0" y="2212258"/>
          <a:ext cx="5914102" cy="2212258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Sub Disorders are</a:t>
          </a: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,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6A60 Bipolar Type I Disorder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6A61 Bipolar Type II Disorder (Lu et al., 2019)</a:t>
          </a:r>
        </a:p>
      </dsp:txBody>
      <dsp:txXfrm rot="10800000">
        <a:off x="0" y="2765322"/>
        <a:ext cx="5914102" cy="1659193"/>
      </dsp:txXfrm>
    </dsp:sp>
    <dsp:sp modelId="{27728420-9028-4EAB-BAEF-4D121DEC4FE6}">
      <dsp:nvSpPr>
        <dsp:cNvPr id="0" name=""/>
        <dsp:cNvSpPr/>
      </dsp:nvSpPr>
      <dsp:spPr>
        <a:xfrm rot="5400000">
          <a:off x="7765024" y="361335"/>
          <a:ext cx="2212258" cy="5914102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Arial" panose="020B0604020202020204" pitchFamily="34" charset="0"/>
              <a:cs typeface="Arial" panose="020B0604020202020204" pitchFamily="34" charset="0"/>
            </a:rPr>
            <a:t>Sub Disorders are,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latin typeface="Arial" panose="020B0604020202020204" pitchFamily="34" charset="0"/>
              <a:cs typeface="Arial" panose="020B0604020202020204" pitchFamily="34" charset="0"/>
            </a:rPr>
            <a:t>6A62 Cyclothymic Disorder (Lu et al., 2019)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latin typeface="Arial" panose="020B0604020202020204" pitchFamily="34" charset="0"/>
              <a:cs typeface="Arial" panose="020B0604020202020204" pitchFamily="34" charset="0"/>
            </a:rPr>
            <a:t>6A6Y Other Specified Bipolar or Related Disorders</a:t>
          </a:r>
          <a:endParaRPr lang="en-GB" sz="20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14103" y="2765322"/>
        <a:ext cx="5914102" cy="1659193"/>
      </dsp:txXfrm>
    </dsp:sp>
    <dsp:sp modelId="{C544C681-ABA3-4373-A66F-DEB0236BB2A9}">
      <dsp:nvSpPr>
        <dsp:cNvPr id="0" name=""/>
        <dsp:cNvSpPr/>
      </dsp:nvSpPr>
      <dsp:spPr>
        <a:xfrm>
          <a:off x="4229754" y="1548879"/>
          <a:ext cx="3548461" cy="1106129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Overview</a:t>
          </a:r>
        </a:p>
      </dsp:txBody>
      <dsp:txXfrm>
        <a:off x="4283751" y="1602876"/>
        <a:ext cx="3440467" cy="9981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E08D6C-DEBF-4061-9602-0914B934E6A1}">
      <dsp:nvSpPr>
        <dsp:cNvPr id="0" name=""/>
        <dsp:cNvSpPr/>
      </dsp:nvSpPr>
      <dsp:spPr>
        <a:xfrm rot="16200000">
          <a:off x="359000" y="-359000"/>
          <a:ext cx="2735580" cy="3453581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Attitudes</a:t>
          </a: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Historically, mental health issues were identified as a personal weakness, and a form of madness (</a:t>
          </a:r>
          <a:r>
            <a:rPr lang="en-US" sz="1600" kern="1200" dirty="0" err="1">
              <a:latin typeface="Arial" panose="020B0604020202020204" pitchFamily="34" charset="0"/>
              <a:cs typeface="Arial" panose="020B0604020202020204" pitchFamily="34" charset="0"/>
            </a:rPr>
            <a:t>Jurkus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i="1" kern="1200" dirty="0">
              <a:latin typeface="Arial" panose="020B0604020202020204" pitchFamily="34" charset="0"/>
              <a:cs typeface="Arial" panose="020B0604020202020204" pitchFamily="34" charset="0"/>
            </a:rPr>
            <a:t>et al.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, 2016</a:t>
          </a:r>
          <a:r>
            <a:rPr lang="en-US" sz="1600" kern="1200" dirty="0"/>
            <a:t>)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Currently, it is understood as a medical condition and the society is more supportive (Anxiety or fear-related disorders, 2024).</a:t>
          </a:r>
          <a:endParaRPr lang="en-GB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0" y="0"/>
        <a:ext cx="3453581" cy="2051685"/>
      </dsp:txXfrm>
    </dsp:sp>
    <dsp:sp modelId="{C1C6BCE2-BA98-4611-BC0F-9EBB927CA549}">
      <dsp:nvSpPr>
        <dsp:cNvPr id="0" name=""/>
        <dsp:cNvSpPr/>
      </dsp:nvSpPr>
      <dsp:spPr>
        <a:xfrm>
          <a:off x="3453581" y="0"/>
          <a:ext cx="3453581" cy="273558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 dirty="0">
            <a:solidFill>
              <a:schemeClr val="tx2">
                <a:lumMod val="50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Policies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NICE (UK) and APA (USA) have been developed clinical guidelines for diagnosing bipolar disorders (Angst and Sellaro, 2019).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WHO created Mental Health Action Plan to enhance mental health care. </a:t>
          </a:r>
          <a:endParaRPr lang="en-GB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453581" y="0"/>
        <a:ext cx="3453581" cy="2051685"/>
      </dsp:txXfrm>
    </dsp:sp>
    <dsp:sp modelId="{12FA90A0-08ED-42C4-BDDE-3706D09AC08E}">
      <dsp:nvSpPr>
        <dsp:cNvPr id="0" name=""/>
        <dsp:cNvSpPr/>
      </dsp:nvSpPr>
      <dsp:spPr>
        <a:xfrm rot="10800000">
          <a:off x="0" y="2735580"/>
          <a:ext cx="3453581" cy="273558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Practice</a:t>
          </a:r>
          <a:r>
            <a:rPr lang="en-GB" sz="15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" panose="020B0604020202020204" pitchFamily="34" charset="0"/>
              <a:cs typeface="Arial" panose="020B0604020202020204" pitchFamily="34" charset="0"/>
            </a:rPr>
            <a:t>Clinical Management such as taking mood stabilizers, antipsychotic drugs is recommended </a:t>
          </a: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(Oliva et al., 2025)</a:t>
          </a:r>
          <a:r>
            <a:rPr lang="en-GB" sz="1500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" panose="020B0604020202020204" pitchFamily="34" charset="0"/>
              <a:cs typeface="Arial" panose="020B0604020202020204" pitchFamily="34" charset="0"/>
            </a:rPr>
            <a:t>Managing Lifestyle including a good sleep, continue a diet, and more. </a:t>
          </a:r>
          <a:endParaRPr lang="en-US" sz="1500" kern="1200" dirty="0"/>
        </a:p>
      </dsp:txBody>
      <dsp:txXfrm rot="10800000">
        <a:off x="0" y="3419474"/>
        <a:ext cx="3453581" cy="2051685"/>
      </dsp:txXfrm>
    </dsp:sp>
    <dsp:sp modelId="{27728420-9028-4EAB-BAEF-4D121DEC4FE6}">
      <dsp:nvSpPr>
        <dsp:cNvPr id="0" name=""/>
        <dsp:cNvSpPr/>
      </dsp:nvSpPr>
      <dsp:spPr>
        <a:xfrm rot="5400000">
          <a:off x="3812582" y="2376579"/>
          <a:ext cx="2735580" cy="3453581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Recommendations</a:t>
          </a:r>
          <a:r>
            <a:rPr lang="en-GB" sz="15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>
              <a:latin typeface="Arial" panose="020B0604020202020204" pitchFamily="34" charset="0"/>
              <a:cs typeface="Arial" panose="020B0604020202020204" pitchFamily="34" charset="0"/>
            </a:rPr>
            <a:t>To </a:t>
          </a: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 enhance access for mental health services.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To improve the cultural and social awareness.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To provide trainings for healthcare professionals (Lu et al., 2019)</a:t>
          </a:r>
        </a:p>
      </dsp:txBody>
      <dsp:txXfrm rot="-5400000">
        <a:off x="3453581" y="3419474"/>
        <a:ext cx="3453581" cy="2051685"/>
      </dsp:txXfrm>
    </dsp:sp>
    <dsp:sp modelId="{C544C681-ABA3-4373-A66F-DEB0236BB2A9}">
      <dsp:nvSpPr>
        <dsp:cNvPr id="0" name=""/>
        <dsp:cNvSpPr/>
      </dsp:nvSpPr>
      <dsp:spPr>
        <a:xfrm>
          <a:off x="1879007" y="2285734"/>
          <a:ext cx="3149148" cy="1057041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1200000"/>
          </a:lightRig>
        </a:scene3d>
        <a:sp3d prstMaterial="plastic">
          <a:bevelT w="254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kern="12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rPr>
            <a:t>Analysis of the Disorder</a:t>
          </a:r>
        </a:p>
      </dsp:txBody>
      <dsp:txXfrm>
        <a:off x="1930607" y="2337334"/>
        <a:ext cx="3045948" cy="95384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03212B-3D0A-4320-81F1-771B0C845E4D}">
      <dsp:nvSpPr>
        <dsp:cNvPr id="0" name=""/>
        <dsp:cNvSpPr/>
      </dsp:nvSpPr>
      <dsp:spPr>
        <a:xfrm>
          <a:off x="2122004" y="297849"/>
          <a:ext cx="2262614" cy="2262614"/>
        </a:xfrm>
        <a:prstGeom prst="pieWedg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 prst="artDeco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Medical Therapy </a:t>
          </a:r>
          <a:r>
            <a:rPr lang="en-GB" sz="1600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– Mood Stabilizers, Antipsychotics or Antidepressants</a:t>
          </a:r>
        </a:p>
      </dsp:txBody>
      <dsp:txXfrm>
        <a:off x="2784708" y="960553"/>
        <a:ext cx="1599910" cy="1599910"/>
      </dsp:txXfrm>
    </dsp:sp>
    <dsp:sp modelId="{DDA9DCD8-23CC-4B26-AB3E-215BAE377901}">
      <dsp:nvSpPr>
        <dsp:cNvPr id="0" name=""/>
        <dsp:cNvSpPr/>
      </dsp:nvSpPr>
      <dsp:spPr>
        <a:xfrm rot="5400000">
          <a:off x="4489127" y="297849"/>
          <a:ext cx="2262614" cy="2262614"/>
        </a:xfrm>
        <a:prstGeom prst="pieWedg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 prst="artDeco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IPSRT – </a:t>
          </a:r>
          <a:r>
            <a:rPr lang="en-GB" sz="1600" b="0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Interpersonal and Social Rhythm Therapy</a:t>
          </a:r>
        </a:p>
      </dsp:txBody>
      <dsp:txXfrm rot="-5400000">
        <a:off x="4489127" y="960553"/>
        <a:ext cx="1599910" cy="1599910"/>
      </dsp:txXfrm>
    </dsp:sp>
    <dsp:sp modelId="{54F5A0A1-F497-43C9-A189-40E16A94DCC2}">
      <dsp:nvSpPr>
        <dsp:cNvPr id="0" name=""/>
        <dsp:cNvSpPr/>
      </dsp:nvSpPr>
      <dsp:spPr>
        <a:xfrm rot="10800000">
          <a:off x="4489127" y="2664972"/>
          <a:ext cx="2262614" cy="2262614"/>
        </a:xfrm>
        <a:prstGeom prst="pieWedg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 prst="artDeco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CBT – </a:t>
          </a:r>
          <a:r>
            <a:rPr lang="en-GB" sz="1600" b="0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Cognitive Behavioural Therapy</a:t>
          </a:r>
        </a:p>
      </dsp:txBody>
      <dsp:txXfrm rot="10800000">
        <a:off x="4489127" y="2664972"/>
        <a:ext cx="1599910" cy="1599910"/>
      </dsp:txXfrm>
    </dsp:sp>
    <dsp:sp modelId="{E41A9168-82F1-4C8D-A6BB-8080D676E62E}">
      <dsp:nvSpPr>
        <dsp:cNvPr id="0" name=""/>
        <dsp:cNvSpPr/>
      </dsp:nvSpPr>
      <dsp:spPr>
        <a:xfrm rot="16200000">
          <a:off x="2122004" y="2664972"/>
          <a:ext cx="2262614" cy="2262614"/>
        </a:xfrm>
        <a:prstGeom prst="pieWedg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 prst="artDeco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b="1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500" b="1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Provide </a:t>
          </a:r>
          <a:r>
            <a:rPr lang="en-GB" sz="15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Psycho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Education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GB" sz="1500" b="0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and</a:t>
          </a:r>
          <a:r>
            <a:rPr lang="en-GB" sz="15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Lifestyle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rPr>
            <a:t>Planning</a:t>
          </a:r>
        </a:p>
      </dsp:txBody>
      <dsp:txXfrm rot="5400000">
        <a:off x="2784708" y="2664972"/>
        <a:ext cx="1599910" cy="1599910"/>
      </dsp:txXfrm>
    </dsp:sp>
    <dsp:sp modelId="{B9995D6A-6320-4909-8AC3-9D9F11F8656D}">
      <dsp:nvSpPr>
        <dsp:cNvPr id="0" name=""/>
        <dsp:cNvSpPr/>
      </dsp:nvSpPr>
      <dsp:spPr>
        <a:xfrm>
          <a:off x="4046271" y="2142429"/>
          <a:ext cx="781202" cy="679306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CD2F054-3BD1-4D19-A5C5-4451D8A3DB9F}">
      <dsp:nvSpPr>
        <dsp:cNvPr id="0" name=""/>
        <dsp:cNvSpPr/>
      </dsp:nvSpPr>
      <dsp:spPr>
        <a:xfrm rot="10800000">
          <a:off x="4046271" y="2403701"/>
          <a:ext cx="781202" cy="679306"/>
        </a:xfrm>
        <a:prstGeom prst="circular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algn="ctr" rotWithShape="0">
            <a:srgbClr val="000000">
              <a:alpha val="69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0C732A-F904-4209-B80A-4958506E7A8A}" type="datetimeFigureOut">
              <a:rPr lang="en-US" smtClean="0"/>
              <a:t>10/30/2025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9D857C-9BDD-46E0-9926-9CE28C026D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790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9D857C-9BDD-46E0-9926-9CE28C026DD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46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062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158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34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66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473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565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34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084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02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7610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911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01857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799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636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8370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449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400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781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F277553-F296-4DFB-BD15-770B47FF2CCF}" type="datetimeFigureOut">
              <a:rPr lang="en-GB" smtClean="0"/>
              <a:t>30/10/2025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F1F8E63-D4E6-420C-B763-C5977E96A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291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bin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47C0C98-9DB3-D0C5-DF62-1C5B7F625AEF}"/>
              </a:ext>
            </a:extLst>
          </p:cNvPr>
          <p:cNvSpPr/>
          <p:nvPr/>
        </p:nvSpPr>
        <p:spPr>
          <a:xfrm>
            <a:off x="438912" y="46634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Student Name: Kulvir Tank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AC94C40-FC58-11D3-B784-2D610CF944DB}"/>
              </a:ext>
            </a:extLst>
          </p:cNvPr>
          <p:cNvSpPr/>
          <p:nvPr/>
        </p:nvSpPr>
        <p:spPr>
          <a:xfrm>
            <a:off x="438912" y="139598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Student Number</a:t>
            </a:r>
            <a:r>
              <a:rPr lang="en-GB">
                <a:solidFill>
                  <a:schemeClr val="tx1"/>
                </a:solidFill>
              </a:rPr>
              <a:t>: 2314898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688054F-F214-F309-B403-27096C412965}"/>
              </a:ext>
            </a:extLst>
          </p:cNvPr>
          <p:cNvSpPr/>
          <p:nvPr/>
        </p:nvSpPr>
        <p:spPr>
          <a:xfrm>
            <a:off x="438912" y="232562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BMHP6029_BIRM – Component 1 – Poster Presentation 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E88BE97-5180-972C-808D-40C2D1F954DA}"/>
              </a:ext>
            </a:extLst>
          </p:cNvPr>
          <p:cNvSpPr/>
          <p:nvPr/>
        </p:nvSpPr>
        <p:spPr>
          <a:xfrm>
            <a:off x="438912" y="325526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Title of Poster: </a:t>
            </a:r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Bipolar or Related Disorders </a:t>
            </a:r>
          </a:p>
          <a:p>
            <a:r>
              <a:rPr lang="en-GB" dirty="0">
                <a:solidFill>
                  <a:schemeClr val="tx1"/>
                </a:solidFill>
              </a:rPr>
              <a:t>  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2E47B69-A84C-4A42-B54D-DB273EDF06A2}"/>
              </a:ext>
            </a:extLst>
          </p:cNvPr>
          <p:cNvSpPr/>
          <p:nvPr/>
        </p:nvSpPr>
        <p:spPr>
          <a:xfrm>
            <a:off x="438912" y="4184904"/>
            <a:ext cx="11210544" cy="77724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Lecture Name: Mr. Kennedy </a:t>
            </a:r>
            <a:r>
              <a:rPr lang="en-GB" dirty="0" err="1">
                <a:solidFill>
                  <a:schemeClr val="tx1"/>
                </a:solidFill>
              </a:rPr>
              <a:t>Obohwemu</a:t>
            </a:r>
            <a:endParaRPr lang="en-GB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tx1"/>
                </a:solidFill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479464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30EBB7A-B6F2-BC3D-A3A2-A69F56721AF6}"/>
              </a:ext>
            </a:extLst>
          </p:cNvPr>
          <p:cNvSpPr/>
          <p:nvPr/>
        </p:nvSpPr>
        <p:spPr>
          <a:xfrm>
            <a:off x="1243012" y="234748"/>
            <a:ext cx="9705975" cy="581025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 w="3810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Bipolar or Related Disorders 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A3A58DC-499D-5885-0006-D9F2BFD2F81C}"/>
              </a:ext>
            </a:extLst>
          </p:cNvPr>
          <p:cNvSpPr/>
          <p:nvPr/>
        </p:nvSpPr>
        <p:spPr>
          <a:xfrm>
            <a:off x="371475" y="5510982"/>
            <a:ext cx="11648460" cy="127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57150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19</a:t>
            </a:r>
            <a:r>
              <a:rPr lang="en-US" sz="2000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to early 20</a:t>
            </a:r>
            <a:r>
              <a:rPr lang="en-US" sz="2000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century, it was identified as a distinct illness based from Schizophrenia and defined as Manic-Depressive Illness (Geddes and </a:t>
            </a:r>
            <a:r>
              <a:rPr lang="en-US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Miklowitz</a:t>
            </a:r>
            <a:r>
              <a:rPr lang="en-US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2013). Currently, it has been replaced with Bipolar Disorder as it recognized as poles of mood (Shorter, 2012).</a:t>
            </a:r>
          </a:p>
          <a:p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04003174-5CCB-0AC0-B313-4CB10D4A7A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47991632"/>
              </p:ext>
            </p:extLst>
          </p:nvPr>
        </p:nvGraphicFramePr>
        <p:xfrm>
          <a:off x="191730" y="973395"/>
          <a:ext cx="11828205" cy="4424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51699080-55C6-4E0A-87A0-793C4C4A5E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361" y="2754957"/>
            <a:ext cx="2075245" cy="11858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3D8A9AD-56AE-4439-A577-9721071506F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874" y="2754957"/>
            <a:ext cx="2075245" cy="11858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1621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62ADA2-C10E-05B1-1E30-C19C41495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4C80474-BBA2-7CF2-2AAB-9B0F98FF83F1}"/>
              </a:ext>
            </a:extLst>
          </p:cNvPr>
          <p:cNvSpPr/>
          <p:nvPr/>
        </p:nvSpPr>
        <p:spPr>
          <a:xfrm>
            <a:off x="1243012" y="77429"/>
            <a:ext cx="9705975" cy="581025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 w="38100"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3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Bipolar or Related Disorders </a:t>
            </a:r>
          </a:p>
          <a:p>
            <a:pPr algn="ctr"/>
            <a:endParaRPr lang="en-GB" sz="3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42019DE-D0D3-04F2-770E-F594D60D6E32}"/>
              </a:ext>
            </a:extLst>
          </p:cNvPr>
          <p:cNvSpPr/>
          <p:nvPr/>
        </p:nvSpPr>
        <p:spPr>
          <a:xfrm>
            <a:off x="7256208" y="5594554"/>
            <a:ext cx="4737099" cy="1155495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57150">
            <a:solidFill>
              <a:schemeClr val="accent1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Core Treatments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(Rebello </a:t>
            </a:r>
            <a:r>
              <a:rPr lang="en-US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2019)</a:t>
            </a:r>
            <a:r>
              <a:rPr lang="en-US" dirty="0"/>
              <a:t>)</a:t>
            </a:r>
          </a:p>
          <a:p>
            <a:pPr algn="ctr"/>
            <a:endParaRPr lang="en-GB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CAD87D26-C4BC-F0E7-83DF-E1F3CF709C0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0604559"/>
              </p:ext>
            </p:extLst>
          </p:nvPr>
        </p:nvGraphicFramePr>
        <p:xfrm>
          <a:off x="221223" y="914401"/>
          <a:ext cx="6907163" cy="5471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6D11D2BD-BE2A-176F-1D53-CD08BC82B5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6616185"/>
              </p:ext>
            </p:extLst>
          </p:nvPr>
        </p:nvGraphicFramePr>
        <p:xfrm>
          <a:off x="5171772" y="481573"/>
          <a:ext cx="8873746" cy="5225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135973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E8D49D-1F6E-F0FD-FCD7-89051D655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618517"/>
            <a:ext cx="10103270" cy="812837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F92CA-6836-730C-0D3D-598D8BD1D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7276" y="1696065"/>
            <a:ext cx="11014454" cy="4933045"/>
          </a:xfrm>
        </p:spPr>
        <p:txBody>
          <a:bodyPr>
            <a:normAutofit/>
          </a:bodyPr>
          <a:lstStyle/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3F2AB7-45DF-9953-3741-D31CCDD80681}"/>
              </a:ext>
            </a:extLst>
          </p:cNvPr>
          <p:cNvSpPr txBox="1"/>
          <p:nvPr/>
        </p:nvSpPr>
        <p:spPr>
          <a:xfrm>
            <a:off x="290053" y="1431354"/>
            <a:ext cx="1133167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Angst, J. and Sellaro, R. (2019) ‘Historical perspectives and natural history of bipolar disorder’, Bipolar Disorder: The Science of Mental Health, pp. 55–68. Available at: https://doi.org/10.4324/9781315054308-7.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Anxiety or fear-related disorders (2024) ICD-11 for Mortality and Morbidity Statistics. Available at: https://icd.who.int/browse/2024-01/mms/en#1336943699.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Bessonova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L. et al. (2020) ‘The economic burden of bipolar disorder in the United States: A systematic review’, ClinicoEconomics and Outcomes Research, 12, pp. 481–497. Available at: hliteraturettps://doi.org/10.2147/CEOR.S259338.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Geddes, J.R. and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Miklowitz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D.J. (2013) ‘NIH Public Access- Treatment of Bipolar Disorder’, 381(9878), pp. 867–875. Available at: https://doi.org/10.1016/S0140-6736(13)60857-0.Treatment.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Jurkus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R. et al. (2016) ‘Cannabidiol regulation of learned fear: Implications for treating anxiety-related disorders’, Frontiers in Pharmacology, 7(NOV), pp. 1–8. Available at: https://doi.org/10.3389/fphar.2016.00454.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730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E5DB6-82A8-E51B-E71E-ABCC67A3D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5EC54-6137-D07F-F33F-5A775444D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221227"/>
            <a:ext cx="9764058" cy="1076632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Reference List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9C236C-F25B-C364-EC57-1955E0ED8410}"/>
              </a:ext>
            </a:extLst>
          </p:cNvPr>
          <p:cNvSpPr txBox="1"/>
          <p:nvPr/>
        </p:nvSpPr>
        <p:spPr>
          <a:xfrm>
            <a:off x="0" y="1297859"/>
            <a:ext cx="11960942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Lu, C.Y. et al. (2019) ‘Access to Medications for Bipolar Illness’, 48(1), pp. 4–9. Available at: https://doi.org/10.1097/MLR.0b013e3181bd4c10.Unintended.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Novick, D.M. and Swartz, H.A. (2019) ‘Evidence-Based Psychotherapies for Bipolar Disorder’, Focus, 17(3), pp. 238–248. Available at: https://doi.org/10.1176/appi.focus.20190004.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Oliva, V. et al. (2025) ‘Bipolar disorders: an update on critical aspects’, The Lancet Regional Health - Europe, 48, p. 101135. Available at: https://doi.org/10.1016/j.lanepe.2024.101135.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Rebello, T.J. et al. (2019) ‘Anxiety and Fear-Related Disorders in the ICD-11: Results from a Global Case-controlled Field Study’, Archives of Medical Research, 50(8), pp. 490–501. Available at: https://doi.org/10.1016/j.arcmed.2019.12.012.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Shorter, E. (2012) ‘Bipolar disorder in historical perspective’.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168240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1498</TotalTime>
  <Words>828</Words>
  <Application>Microsoft Office PowerPoint</Application>
  <PresentationFormat>Widescreen</PresentationFormat>
  <Paragraphs>68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Arial</vt:lpstr>
      <vt:lpstr>Tw Cen MT</vt:lpstr>
      <vt:lpstr>Droplet</vt:lpstr>
      <vt:lpstr>PowerPoint Presentation</vt:lpstr>
      <vt:lpstr>PowerPoint Presentation</vt:lpstr>
      <vt:lpstr>PowerPoint Presentation</vt:lpstr>
      <vt:lpstr>Reference List 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Beau Academic</dc:creator>
  <cp:lastModifiedBy>Harpinder Powar</cp:lastModifiedBy>
  <cp:revision>40</cp:revision>
  <dcterms:created xsi:type="dcterms:W3CDTF">2024-12-04T18:07:56Z</dcterms:created>
  <dcterms:modified xsi:type="dcterms:W3CDTF">2025-10-30T11:37:11Z</dcterms:modified>
</cp:coreProperties>
</file>