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6"/>
  </p:notesMasterIdLst>
  <p:sldIdLst>
    <p:sldId id="256" r:id="rId2"/>
    <p:sldId id="258" r:id="rId3"/>
    <p:sldId id="259" r:id="rId4"/>
    <p:sldId id="260" r:id="rId5"/>
    <p:sldId id="257" r:id="rId6"/>
    <p:sldId id="262" r:id="rId7"/>
    <p:sldId id="263" r:id="rId8"/>
    <p:sldId id="264" r:id="rId9"/>
    <p:sldId id="265" r:id="rId10"/>
    <p:sldId id="266" r:id="rId11"/>
    <p:sldId id="267" r:id="rId12"/>
    <p:sldId id="261"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68" d="100"/>
          <a:sy n="68" d="100"/>
        </p:scale>
        <p:origin x="92" y="6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019199-B46B-41AF-87D7-907E2C0E3396}"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B319AD-0578-4298-B431-4699F702F656}" type="slidenum">
              <a:rPr lang="en-GB" smtClean="0"/>
              <a:t>‹#›</a:t>
            </a:fld>
            <a:endParaRPr lang="en-GB"/>
          </a:p>
        </p:txBody>
      </p:sp>
    </p:spTree>
    <p:extLst>
      <p:ext uri="{BB962C8B-B14F-4D97-AF65-F5344CB8AC3E}">
        <p14:creationId xmlns:p14="http://schemas.microsoft.com/office/powerpoint/2010/main" val="2582477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D393F1-9922-41A6-8105-729A300C70E3}" type="slidenum">
              <a:rPr lang="en-GB" smtClean="0"/>
              <a:t>7</a:t>
            </a:fld>
            <a:endParaRPr lang="en-GB"/>
          </a:p>
        </p:txBody>
      </p:sp>
    </p:spTree>
    <p:extLst>
      <p:ext uri="{BB962C8B-B14F-4D97-AF65-F5344CB8AC3E}">
        <p14:creationId xmlns:p14="http://schemas.microsoft.com/office/powerpoint/2010/main" val="2524303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0D8E36-B92C-4251-BC0A-CC188E6F0D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808001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0D8E36-B92C-4251-BC0A-CC188E6F0D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3835348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2426451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0D8E36-B92C-4251-BC0A-CC188E6F0DE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3406351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0D8E36-B92C-4251-BC0A-CC188E6F0DEE}"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4075801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0D8E36-B92C-4251-BC0A-CC188E6F0DEE}"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1686596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0D8E36-B92C-4251-BC0A-CC188E6F0DEE}"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369722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0D8E36-B92C-4251-BC0A-CC188E6F0DE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1546796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0D8E36-B92C-4251-BC0A-CC188E6F0DE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1151265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3081926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79586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40201776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497694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15713630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0D8E36-B92C-4251-BC0A-CC188E6F0D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3710263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0D8E36-B92C-4251-BC0A-CC188E6F0DE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4174306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0D8E36-B92C-4251-BC0A-CC188E6F0DEE}" type="datetimeFigureOut">
              <a:rPr lang="en-GB" smtClean="0"/>
              <a:t>15/02/2026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2D0499D-30F2-4329-965E-F978EA2B4F56}" type="slidenum">
              <a:rPr lang="en-GB" smtClean="0"/>
              <a:t>‹#›</a:t>
            </a:fld>
            <a:endParaRPr lang="en-GB"/>
          </a:p>
        </p:txBody>
      </p:sp>
    </p:spTree>
    <p:extLst>
      <p:ext uri="{BB962C8B-B14F-4D97-AF65-F5344CB8AC3E}">
        <p14:creationId xmlns:p14="http://schemas.microsoft.com/office/powerpoint/2010/main" val="331540735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tandfonline.com/doi/epdf/10.1300/J115v24n01_04?needAccess=tru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4CB20-E047-3E16-4F3E-226BCAFB20AB}"/>
              </a:ext>
            </a:extLst>
          </p:cNvPr>
          <p:cNvSpPr>
            <a:spLocks noGrp="1"/>
          </p:cNvSpPr>
          <p:nvPr>
            <p:ph type="ctrTitle"/>
          </p:nvPr>
        </p:nvSpPr>
        <p:spPr>
          <a:xfrm>
            <a:off x="1507067" y="245889"/>
            <a:ext cx="7766936" cy="3804947"/>
          </a:xfrm>
        </p:spPr>
        <p:txBody>
          <a:bodyPr>
            <a:normAutofit/>
          </a:bodyPr>
          <a:lstStyle/>
          <a:p>
            <a:pPr algn="ctr"/>
            <a:r>
              <a:rPr lang="en-GB" dirty="0"/>
              <a:t>How </a:t>
            </a:r>
            <a:r>
              <a:rPr lang="en-GB" dirty="0" err="1"/>
              <a:t>Powerpoint</a:t>
            </a:r>
            <a:r>
              <a:rPr lang="en-GB" dirty="0"/>
              <a:t> can improve efficiency at Greenfield care home agency</a:t>
            </a:r>
          </a:p>
        </p:txBody>
      </p:sp>
      <p:sp>
        <p:nvSpPr>
          <p:cNvPr id="3" name="Subtitle 2">
            <a:extLst>
              <a:ext uri="{FF2B5EF4-FFF2-40B4-BE49-F238E27FC236}">
                <a16:creationId xmlns:a16="http://schemas.microsoft.com/office/drawing/2014/main" id="{90C52981-6209-FA08-332F-6B949A3E6FF2}"/>
              </a:ext>
            </a:extLst>
          </p:cNvPr>
          <p:cNvSpPr>
            <a:spLocks noGrp="1"/>
          </p:cNvSpPr>
          <p:nvPr>
            <p:ph type="subTitle" idx="1"/>
          </p:nvPr>
        </p:nvSpPr>
        <p:spPr>
          <a:xfrm>
            <a:off x="747103" y="4963326"/>
            <a:ext cx="4493408" cy="1547541"/>
          </a:xfrm>
        </p:spPr>
        <p:txBody>
          <a:bodyPr>
            <a:normAutofit fontScale="70000" lnSpcReduction="20000"/>
          </a:bodyPr>
          <a:lstStyle/>
          <a:p>
            <a:pPr algn="l"/>
            <a:r>
              <a:rPr lang="en-GB" sz="1600" dirty="0"/>
              <a:t>Liaqat Ali</a:t>
            </a:r>
          </a:p>
          <a:p>
            <a:pPr algn="l"/>
            <a:r>
              <a:rPr lang="en-GB" sz="1600" dirty="0"/>
              <a:t>Student number: 2520512</a:t>
            </a:r>
          </a:p>
          <a:p>
            <a:pPr algn="l"/>
            <a:r>
              <a:rPr lang="en-GB" sz="1600" dirty="0"/>
              <a:t>Aftab Ahmad Student number:2409268</a:t>
            </a:r>
          </a:p>
          <a:p>
            <a:pPr algn="l"/>
            <a:r>
              <a:rPr lang="en-GB" sz="1600" dirty="0"/>
              <a:t>Jamil Khan  Student number:2511522</a:t>
            </a:r>
          </a:p>
          <a:p>
            <a:pPr algn="l"/>
            <a:r>
              <a:rPr lang="en-GB" sz="1600" dirty="0"/>
              <a:t>LCHS4007: Digital Skills and Research Methods</a:t>
            </a:r>
          </a:p>
          <a:p>
            <a:pPr algn="l"/>
            <a:r>
              <a:rPr lang="en-GB" sz="1600" dirty="0"/>
              <a:t>Lecturer: Markus </a:t>
            </a:r>
            <a:r>
              <a:rPr lang="en-GB" sz="1600" dirty="0" err="1"/>
              <a:t>Klingelfuss</a:t>
            </a:r>
            <a:endParaRPr lang="en-GB" sz="1600" dirty="0"/>
          </a:p>
          <a:p>
            <a:pPr algn="l"/>
            <a:endParaRPr lang="en-GB" sz="1600" dirty="0"/>
          </a:p>
        </p:txBody>
      </p:sp>
    </p:spTree>
    <p:extLst>
      <p:ext uri="{BB962C8B-B14F-4D97-AF65-F5344CB8AC3E}">
        <p14:creationId xmlns:p14="http://schemas.microsoft.com/office/powerpoint/2010/main" val="4274088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8C4A9-88CC-389B-8E57-6CB117F9B508}"/>
              </a:ext>
            </a:extLst>
          </p:cNvPr>
          <p:cNvSpPr>
            <a:spLocks noGrp="1"/>
          </p:cNvSpPr>
          <p:nvPr>
            <p:ph type="title"/>
          </p:nvPr>
        </p:nvSpPr>
        <p:spPr>
          <a:xfrm>
            <a:off x="677334" y="609600"/>
            <a:ext cx="8596668" cy="1320800"/>
          </a:xfrm>
        </p:spPr>
        <p:txBody>
          <a:bodyPr anchor="t">
            <a:normAutofit/>
          </a:bodyPr>
          <a:lstStyle/>
          <a:p>
            <a:r>
              <a:rPr lang="en-GB" dirty="0"/>
              <a:t>How can </a:t>
            </a:r>
            <a:r>
              <a:rPr lang="en-GB" dirty="0" err="1"/>
              <a:t>Powerpoint</a:t>
            </a:r>
            <a:r>
              <a:rPr lang="en-GB" dirty="0"/>
              <a:t> be used in greenfield to make tasks more efficient </a:t>
            </a:r>
          </a:p>
        </p:txBody>
      </p:sp>
      <p:pic>
        <p:nvPicPr>
          <p:cNvPr id="4" name="Picture 3">
            <a:extLst>
              <a:ext uri="{FF2B5EF4-FFF2-40B4-BE49-F238E27FC236}">
                <a16:creationId xmlns:a16="http://schemas.microsoft.com/office/drawing/2014/main" id="{B6D7EF18-A0A6-5D15-E0C2-1CAE01A8C888}"/>
              </a:ext>
            </a:extLst>
          </p:cNvPr>
          <p:cNvPicPr>
            <a:picLocks noChangeAspect="1"/>
          </p:cNvPicPr>
          <p:nvPr/>
        </p:nvPicPr>
        <p:blipFill>
          <a:blip r:embed="rId2"/>
          <a:stretch>
            <a:fillRect/>
          </a:stretch>
        </p:blipFill>
        <p:spPr>
          <a:xfrm>
            <a:off x="817474" y="2159331"/>
            <a:ext cx="5283289" cy="3169973"/>
          </a:xfrm>
          <a:prstGeom prst="rect">
            <a:avLst/>
          </a:prstGeom>
        </p:spPr>
      </p:pic>
      <p:sp>
        <p:nvSpPr>
          <p:cNvPr id="3" name="Content Placeholder 2">
            <a:extLst>
              <a:ext uri="{FF2B5EF4-FFF2-40B4-BE49-F238E27FC236}">
                <a16:creationId xmlns:a16="http://schemas.microsoft.com/office/drawing/2014/main" id="{C590F3BE-E318-1C94-C90B-5E9266BA0CC6}"/>
              </a:ext>
            </a:extLst>
          </p:cNvPr>
          <p:cNvSpPr>
            <a:spLocks noGrp="1"/>
          </p:cNvSpPr>
          <p:nvPr>
            <p:ph idx="1"/>
          </p:nvPr>
        </p:nvSpPr>
        <p:spPr>
          <a:xfrm>
            <a:off x="6416039" y="2160589"/>
            <a:ext cx="2927185" cy="3880773"/>
          </a:xfrm>
        </p:spPr>
        <p:txBody>
          <a:bodyPr>
            <a:normAutofit/>
          </a:bodyPr>
          <a:lstStyle/>
          <a:p>
            <a:pPr marL="0" indent="0">
              <a:buNone/>
            </a:pPr>
            <a:r>
              <a:rPr lang="en-GB" sz="1500">
                <a:latin typeface="Open Sans" panose="020B0606030504020204" pitchFamily="34" charset="0"/>
              </a:rPr>
              <a:t>Training staff</a:t>
            </a:r>
          </a:p>
          <a:p>
            <a:pPr marL="0" indent="0">
              <a:buNone/>
            </a:pPr>
            <a:r>
              <a:rPr lang="en-GB" sz="1500">
                <a:latin typeface="Open Sans" panose="020B0606030504020204" pitchFamily="34" charset="0"/>
              </a:rPr>
              <a:t>Powerpoint presentations can be used to </a:t>
            </a:r>
            <a:r>
              <a:rPr lang="en-GB" sz="1500" b="0" i="0">
                <a:effectLst/>
                <a:latin typeface="Open Sans" panose="020B0606030504020204" pitchFamily="34" charset="0"/>
              </a:rPr>
              <a:t>train staff at greenfield on essential topics such as fire safety without the need to travel long distances which saves time and money.  Additionally</a:t>
            </a:r>
            <a:r>
              <a:rPr lang="en-GB" sz="1500">
                <a:latin typeface="Open Sans" panose="020B0606030504020204" pitchFamily="34" charset="0"/>
              </a:rPr>
              <a:t>, </a:t>
            </a:r>
            <a:r>
              <a:rPr lang="en-GB" sz="1500" b="0" i="0">
                <a:effectLst/>
                <a:latin typeface="Open Sans" panose="020B0606030504020204" pitchFamily="34" charset="0"/>
              </a:rPr>
              <a:t>health care professionals may access the training at a time convenient to them and proceed at a pace suitable to their learning style. </a:t>
            </a:r>
            <a:r>
              <a:rPr lang="en-GB" sz="1500" b="1" i="0">
                <a:effectLst/>
                <a:latin typeface="Open Sans" panose="020B0606030504020204" pitchFamily="34" charset="0"/>
              </a:rPr>
              <a:t>(Li J, Runderson et al, 2005)</a:t>
            </a:r>
            <a:endParaRPr lang="en-GB" sz="1500" b="1"/>
          </a:p>
        </p:txBody>
      </p:sp>
    </p:spTree>
    <p:extLst>
      <p:ext uri="{BB962C8B-B14F-4D97-AF65-F5344CB8AC3E}">
        <p14:creationId xmlns:p14="http://schemas.microsoft.com/office/powerpoint/2010/main" val="1676412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1B66-41A9-786F-3EBE-81A91E2F1A86}"/>
              </a:ext>
            </a:extLst>
          </p:cNvPr>
          <p:cNvSpPr>
            <a:spLocks noGrp="1"/>
          </p:cNvSpPr>
          <p:nvPr>
            <p:ph type="title"/>
          </p:nvPr>
        </p:nvSpPr>
        <p:spPr/>
        <p:txBody>
          <a:bodyPr/>
          <a:lstStyle/>
          <a:p>
            <a:r>
              <a:rPr lang="en-GB" dirty="0"/>
              <a:t>How staff currently complete tasks and how </a:t>
            </a:r>
            <a:r>
              <a:rPr lang="en-GB" dirty="0" err="1"/>
              <a:t>powerpoint</a:t>
            </a:r>
            <a:r>
              <a:rPr lang="en-GB" dirty="0"/>
              <a:t> improves it </a:t>
            </a:r>
          </a:p>
        </p:txBody>
      </p:sp>
      <p:sp>
        <p:nvSpPr>
          <p:cNvPr id="5" name="TextBox 4">
            <a:extLst>
              <a:ext uri="{FF2B5EF4-FFF2-40B4-BE49-F238E27FC236}">
                <a16:creationId xmlns:a16="http://schemas.microsoft.com/office/drawing/2014/main" id="{66ED776F-B6C9-8469-6B84-8E821ED07524}"/>
              </a:ext>
            </a:extLst>
          </p:cNvPr>
          <p:cNvSpPr txBox="1"/>
          <p:nvPr/>
        </p:nvSpPr>
        <p:spPr>
          <a:xfrm>
            <a:off x="912352" y="1819372"/>
            <a:ext cx="3770966" cy="4801314"/>
          </a:xfrm>
          <a:prstGeom prst="rect">
            <a:avLst/>
          </a:prstGeom>
          <a:noFill/>
        </p:spPr>
        <p:txBody>
          <a:bodyPr wrap="square">
            <a:spAutoFit/>
          </a:bodyPr>
          <a:lstStyle/>
          <a:p>
            <a:r>
              <a:rPr lang="en-GB" dirty="0"/>
              <a:t>Currently staff at Greenfield Home Care Agency use </a:t>
            </a:r>
            <a:r>
              <a:rPr lang="en-GB" dirty="0" err="1"/>
              <a:t>powerpoint</a:t>
            </a:r>
            <a:r>
              <a:rPr lang="en-GB" dirty="0"/>
              <a:t> for communication and scheduling.</a:t>
            </a:r>
          </a:p>
          <a:p>
            <a:endParaRPr lang="en-GB" dirty="0"/>
          </a:p>
          <a:p>
            <a:r>
              <a:rPr lang="en-GB" dirty="0"/>
              <a:t>Microsoft PowerPoint improves this task as it allows simple clear slides by breaking information into small slides.</a:t>
            </a:r>
          </a:p>
          <a:p>
            <a:endParaRPr lang="en-GB" dirty="0"/>
          </a:p>
          <a:p>
            <a:r>
              <a:rPr lang="en-GB" dirty="0"/>
              <a:t>Allows information to be shared digitally with every staff member.  </a:t>
            </a:r>
            <a:r>
              <a:rPr lang="en-GB" dirty="0" err="1"/>
              <a:t>Powerpoint</a:t>
            </a:r>
            <a:r>
              <a:rPr lang="en-GB" dirty="0"/>
              <a:t> presentations can have videos and images to enhance understanding and support visual learning. Staff can access it any time. </a:t>
            </a:r>
            <a:r>
              <a:rPr lang="en-GB" b="1" dirty="0"/>
              <a:t>(Yadav, 2013)</a:t>
            </a:r>
          </a:p>
        </p:txBody>
      </p:sp>
      <p:sp>
        <p:nvSpPr>
          <p:cNvPr id="4" name="TextBox 3">
            <a:extLst>
              <a:ext uri="{FF2B5EF4-FFF2-40B4-BE49-F238E27FC236}">
                <a16:creationId xmlns:a16="http://schemas.microsoft.com/office/drawing/2014/main" id="{690CCF97-37DD-3984-E70F-C508CF9F44E7}"/>
              </a:ext>
            </a:extLst>
          </p:cNvPr>
          <p:cNvSpPr txBox="1"/>
          <p:nvPr/>
        </p:nvSpPr>
        <p:spPr>
          <a:xfrm>
            <a:off x="5279667" y="2047024"/>
            <a:ext cx="4635610" cy="4247317"/>
          </a:xfrm>
          <a:prstGeom prst="rect">
            <a:avLst/>
          </a:prstGeom>
          <a:noFill/>
        </p:spPr>
        <p:txBody>
          <a:bodyPr wrap="square" rtlCol="0">
            <a:spAutoFit/>
          </a:bodyPr>
          <a:lstStyle/>
          <a:p>
            <a:r>
              <a:rPr lang="en-GB" dirty="0"/>
              <a:t>At Greenfield Care home, staff currently rely on a paper based system for daily care including notes, handover sheets and training material which can be time consuming to update. PowerPoint can help with this as it can improve training and care reviews. For example, policies can be delivered using PowerPoint visually, using bullet points, images and diagrams to make things easier to understand and remember. This would improve the organisation and consistency in the care home. </a:t>
            </a:r>
            <a:r>
              <a:rPr lang="en-GB" b="1" dirty="0"/>
              <a:t>(Cook, 2021)</a:t>
            </a:r>
          </a:p>
          <a:p>
            <a:endParaRPr lang="en-GB" dirty="0"/>
          </a:p>
          <a:p>
            <a:endParaRPr lang="en-GB" dirty="0"/>
          </a:p>
        </p:txBody>
      </p:sp>
    </p:spTree>
    <p:extLst>
      <p:ext uri="{BB962C8B-B14F-4D97-AF65-F5344CB8AC3E}">
        <p14:creationId xmlns:p14="http://schemas.microsoft.com/office/powerpoint/2010/main" val="1922089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626A0-E1E6-8FB2-B998-ECBEBCD1EB0D}"/>
              </a:ext>
            </a:extLst>
          </p:cNvPr>
          <p:cNvSpPr>
            <a:spLocks noGrp="1"/>
          </p:cNvSpPr>
          <p:nvPr>
            <p:ph type="title"/>
          </p:nvPr>
        </p:nvSpPr>
        <p:spPr/>
        <p:txBody>
          <a:bodyPr/>
          <a:lstStyle/>
          <a:p>
            <a:r>
              <a:rPr lang="en-GB" dirty="0"/>
              <a:t>Benefits and limitations of </a:t>
            </a:r>
            <a:r>
              <a:rPr lang="en-GB" dirty="0" err="1"/>
              <a:t>Powerpoint</a:t>
            </a:r>
            <a:endParaRPr lang="en-GB" dirty="0"/>
          </a:p>
        </p:txBody>
      </p:sp>
      <p:sp>
        <p:nvSpPr>
          <p:cNvPr id="5" name="TextBox 4">
            <a:extLst>
              <a:ext uri="{FF2B5EF4-FFF2-40B4-BE49-F238E27FC236}">
                <a16:creationId xmlns:a16="http://schemas.microsoft.com/office/drawing/2014/main" id="{3D1E13C1-D06C-0B92-2FBD-6431166A50E9}"/>
              </a:ext>
            </a:extLst>
          </p:cNvPr>
          <p:cNvSpPr txBox="1"/>
          <p:nvPr/>
        </p:nvSpPr>
        <p:spPr>
          <a:xfrm>
            <a:off x="1439038" y="1841226"/>
            <a:ext cx="3309695" cy="4524315"/>
          </a:xfrm>
          <a:prstGeom prst="rect">
            <a:avLst/>
          </a:prstGeom>
          <a:noFill/>
        </p:spPr>
        <p:txBody>
          <a:bodyPr wrap="square">
            <a:spAutoFit/>
          </a:bodyPr>
          <a:lstStyle/>
          <a:p>
            <a:r>
              <a:rPr lang="en-GB" b="1" dirty="0"/>
              <a:t>Benefits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Ensures all staff receive the same information</a:t>
            </a:r>
          </a:p>
          <a:p>
            <a:pPr marL="285750" indent="-285750">
              <a:buFont typeface="Wingdings" panose="05000000000000000000" pitchFamily="2" charset="2"/>
              <a:buChar char="v"/>
            </a:pPr>
            <a:r>
              <a:rPr lang="en-GB" dirty="0"/>
              <a:t>Helps staff learn procedures</a:t>
            </a:r>
          </a:p>
          <a:p>
            <a:pPr marL="285750" indent="-285750">
              <a:buFont typeface="Wingdings" panose="05000000000000000000" pitchFamily="2" charset="2"/>
              <a:buChar char="v"/>
            </a:pPr>
            <a:r>
              <a:rPr lang="en-GB" dirty="0"/>
              <a:t>Information is clear and easy to understand</a:t>
            </a:r>
          </a:p>
          <a:p>
            <a:pPr marL="285750" indent="-285750">
              <a:buFont typeface="Wingdings" panose="05000000000000000000" pitchFamily="2" charset="2"/>
              <a:buChar char="v"/>
            </a:pPr>
            <a:r>
              <a:rPr lang="en-GB" dirty="0"/>
              <a:t>Combining visuals and text help staff remember key point</a:t>
            </a:r>
          </a:p>
          <a:p>
            <a:pPr marL="285750" indent="-285750">
              <a:buFont typeface="Wingdings" panose="05000000000000000000" pitchFamily="2" charset="2"/>
              <a:buChar char="v"/>
            </a:pPr>
            <a:r>
              <a:rPr lang="en-GB" dirty="0"/>
              <a:t>Slides can be emailed and stored digitally </a:t>
            </a:r>
            <a:r>
              <a:rPr lang="en-GB" b="1" dirty="0"/>
              <a:t>(Abusharib, A.B </a:t>
            </a:r>
            <a:r>
              <a:rPr lang="en-GB" b="1" dirty="0" err="1"/>
              <a:t>Nourein</a:t>
            </a:r>
            <a:r>
              <a:rPr lang="en-GB" b="1" dirty="0"/>
              <a:t>, et al, 2015)</a:t>
            </a:r>
          </a:p>
          <a:p>
            <a:endParaRPr lang="en-GB" dirty="0"/>
          </a:p>
        </p:txBody>
      </p:sp>
      <p:sp>
        <p:nvSpPr>
          <p:cNvPr id="7" name="TextBox 6">
            <a:extLst>
              <a:ext uri="{FF2B5EF4-FFF2-40B4-BE49-F238E27FC236}">
                <a16:creationId xmlns:a16="http://schemas.microsoft.com/office/drawing/2014/main" id="{59970558-0B80-F284-46B6-C776A3088631}"/>
              </a:ext>
            </a:extLst>
          </p:cNvPr>
          <p:cNvSpPr txBox="1"/>
          <p:nvPr/>
        </p:nvSpPr>
        <p:spPr>
          <a:xfrm>
            <a:off x="5758785" y="1752051"/>
            <a:ext cx="3985890" cy="4524315"/>
          </a:xfrm>
          <a:prstGeom prst="rect">
            <a:avLst/>
          </a:prstGeom>
          <a:noFill/>
        </p:spPr>
        <p:txBody>
          <a:bodyPr wrap="square">
            <a:spAutoFit/>
          </a:bodyPr>
          <a:lstStyle/>
          <a:p>
            <a:r>
              <a:rPr lang="en-GB" b="1" dirty="0"/>
              <a:t>Limitations</a:t>
            </a:r>
          </a:p>
          <a:p>
            <a:endParaRPr lang="en-GB" dirty="0"/>
          </a:p>
          <a:p>
            <a:pPr marL="285750" indent="-285750">
              <a:buFont typeface="Wingdings" panose="05000000000000000000" pitchFamily="2" charset="2"/>
              <a:buChar char="v"/>
            </a:pPr>
            <a:r>
              <a:rPr lang="en-GB" dirty="0"/>
              <a:t>Staff may struggle to use it</a:t>
            </a:r>
          </a:p>
          <a:p>
            <a:pPr marL="285750" indent="-285750">
              <a:buFont typeface="Wingdings" panose="05000000000000000000" pitchFamily="2" charset="2"/>
              <a:buChar char="v"/>
            </a:pPr>
            <a:r>
              <a:rPr lang="en-GB" dirty="0"/>
              <a:t>Slides may not be effective without an explanation</a:t>
            </a:r>
          </a:p>
          <a:p>
            <a:pPr marL="285750" indent="-285750">
              <a:buFont typeface="Wingdings" panose="05000000000000000000" pitchFamily="2" charset="2"/>
              <a:buChar char="v"/>
            </a:pPr>
            <a:r>
              <a:rPr lang="en-GB" dirty="0"/>
              <a:t>Not interactive- communication can become one way without opportunities for discussion or feedback</a:t>
            </a:r>
          </a:p>
          <a:p>
            <a:pPr marL="285750" indent="-285750">
              <a:buFont typeface="Wingdings" panose="05000000000000000000" pitchFamily="2" charset="2"/>
              <a:buChar char="v"/>
            </a:pPr>
            <a:r>
              <a:rPr lang="en-GB" dirty="0"/>
              <a:t>Some staff may struggle without verbal communication</a:t>
            </a:r>
          </a:p>
          <a:p>
            <a:pPr marL="285750" indent="-285750">
              <a:buFont typeface="Wingdings" panose="05000000000000000000" pitchFamily="2" charset="2"/>
              <a:buChar char="v"/>
            </a:pPr>
            <a:r>
              <a:rPr lang="en-GB" dirty="0"/>
              <a:t>IT issues- lack of devices, internet issues</a:t>
            </a:r>
          </a:p>
          <a:p>
            <a:pPr marL="285750" indent="-285750">
              <a:buFont typeface="Wingdings" panose="05000000000000000000" pitchFamily="2" charset="2"/>
              <a:buChar char="v"/>
            </a:pPr>
            <a:r>
              <a:rPr lang="en-GB" dirty="0"/>
              <a:t>Some staff may find it difficult to use as may not be good with technology  </a:t>
            </a:r>
            <a:r>
              <a:rPr lang="en-GB" b="1" dirty="0"/>
              <a:t>(Musa, 2023)</a:t>
            </a:r>
          </a:p>
        </p:txBody>
      </p:sp>
    </p:spTree>
    <p:extLst>
      <p:ext uri="{BB962C8B-B14F-4D97-AF65-F5344CB8AC3E}">
        <p14:creationId xmlns:p14="http://schemas.microsoft.com/office/powerpoint/2010/main" val="965831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A46EBC-B6A4-3446-0968-CE7C66A7CC75}"/>
              </a:ext>
            </a:extLst>
          </p:cNvPr>
          <p:cNvSpPr txBox="1"/>
          <p:nvPr/>
        </p:nvSpPr>
        <p:spPr>
          <a:xfrm>
            <a:off x="622969" y="612845"/>
            <a:ext cx="1601316" cy="400110"/>
          </a:xfrm>
          <a:prstGeom prst="rect">
            <a:avLst/>
          </a:prstGeom>
          <a:noFill/>
        </p:spPr>
        <p:txBody>
          <a:bodyPr wrap="square" rtlCol="0">
            <a:spAutoFit/>
          </a:bodyPr>
          <a:lstStyle/>
          <a:p>
            <a:r>
              <a:rPr lang="en-US" sz="2000" b="1" kern="1200" dirty="0">
                <a:solidFill>
                  <a:schemeClr val="tx1"/>
                </a:solidFill>
                <a:latin typeface="+mn-lt"/>
                <a:ea typeface="+mn-ea"/>
                <a:cs typeface="+mn-cs"/>
              </a:rPr>
              <a:t>Reference</a:t>
            </a:r>
            <a:r>
              <a:rPr lang="en-US" sz="1800" kern="1200" dirty="0">
                <a:solidFill>
                  <a:schemeClr val="tx1"/>
                </a:solidFill>
                <a:latin typeface="+mn-lt"/>
                <a:ea typeface="+mn-ea"/>
                <a:cs typeface="+mn-cs"/>
              </a:rPr>
              <a:t> </a:t>
            </a:r>
          </a:p>
        </p:txBody>
      </p:sp>
      <p:sp>
        <p:nvSpPr>
          <p:cNvPr id="3" name="TextBox 2">
            <a:extLst>
              <a:ext uri="{FF2B5EF4-FFF2-40B4-BE49-F238E27FC236}">
                <a16:creationId xmlns:a16="http://schemas.microsoft.com/office/drawing/2014/main" id="{A87AC955-203D-762C-4B7D-89049FDD46EB}"/>
              </a:ext>
            </a:extLst>
          </p:cNvPr>
          <p:cNvSpPr txBox="1"/>
          <p:nvPr/>
        </p:nvSpPr>
        <p:spPr>
          <a:xfrm>
            <a:off x="622969" y="1166842"/>
            <a:ext cx="9265920"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Li, J., </a:t>
            </a:r>
            <a:r>
              <a:rPr kumimoji="0" lang="en-GB" sz="1600" b="0" i="0" u="none" strike="noStrike" kern="1200" cap="none" spc="0" normalizeH="0" baseline="0" noProof="0" dirty="0" err="1">
                <a:ln>
                  <a:noFill/>
                </a:ln>
                <a:solidFill>
                  <a:srgbClr val="333333"/>
                </a:solidFill>
                <a:effectLst/>
                <a:uLnTx/>
                <a:uFillTx/>
                <a:latin typeface="Arial" panose="020B0604020202020204" pitchFamily="34" charset="0"/>
                <a:cs typeface="Arial" panose="020B0604020202020204" pitchFamily="34" charset="0"/>
              </a:rPr>
              <a:t>Runderson</a:t>
            </a: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 R. A., Burnham, J. F., Staggs, G. B., Robertson, J. C., &amp; Williams, T. L. (2005). Delivering Distance Training to Rural Health Care Professionals. </a:t>
            </a:r>
            <a:r>
              <a:rPr kumimoji="0" lang="en-GB" sz="1600" b="0" i="1"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Medical Reference Services Quarterly</a:t>
            </a: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 </a:t>
            </a:r>
            <a:r>
              <a:rPr kumimoji="0" lang="en-GB" sz="1600" b="0" i="1"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24</a:t>
            </a: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(1), 41–54.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Available at </a:t>
            </a:r>
            <a:r>
              <a:rPr kumimoji="0" lang="en-GB" sz="1600" b="0" i="0" u="none" strike="noStrike" kern="1200" cap="none" spc="0" normalizeH="0" baseline="0" noProof="0" dirty="0">
                <a:ln>
                  <a:noFill/>
                </a:ln>
                <a:solidFill>
                  <a:srgbClr val="333333"/>
                </a:solidFill>
                <a:effectLst/>
                <a:uLnTx/>
                <a:uFillTx/>
                <a:latin typeface="Open Sans" panose="020B0606030504020204" pitchFamily="34" charset="0"/>
                <a:ea typeface="+mn-ea"/>
                <a:cs typeface="+mn-cs"/>
                <a:hlinkClick r:id="rId2"/>
              </a:rPr>
              <a:t>https://www.tandfonline.com/doi/epdf/10.1300/J115v24n01_04?needAccess=true</a:t>
            </a:r>
            <a:endParaRPr kumimoji="0" lang="en-GB" sz="1600" b="0" i="0" u="none" strike="noStrike" kern="1200" cap="none" spc="0" normalizeH="0" baseline="0" noProof="0" dirty="0">
              <a:ln>
                <a:noFill/>
              </a:ln>
              <a:solidFill>
                <a:srgbClr val="333333"/>
              </a:solidFill>
              <a:effectLst/>
              <a:uLnTx/>
              <a:uFillTx/>
              <a:latin typeface="Open Sans" panose="020B0606030504020204" pitchFamily="34" charset="0"/>
              <a:ea typeface="+mn-ea"/>
              <a:cs typeface="+mn-cs"/>
            </a:endParaRPr>
          </a:p>
          <a:p>
            <a:endParaRPr lang="en-GB" sz="1600" dirty="0">
              <a:solidFill>
                <a:srgbClr val="222222"/>
              </a:solidFill>
              <a:latin typeface="Arial" panose="020B0604020202020204" pitchFamily="34" charset="0"/>
            </a:endParaRPr>
          </a:p>
          <a:p>
            <a:r>
              <a:rPr lang="en-GB" sz="1600" b="0" i="0" dirty="0">
                <a:solidFill>
                  <a:srgbClr val="222222"/>
                </a:solidFill>
                <a:effectLst/>
                <a:latin typeface="Arial" panose="020B0604020202020204" pitchFamily="34" charset="0"/>
              </a:rPr>
              <a:t>Yadav, K.T.P. and Jabeen, S.S., 2013. Role and Impact of Visual Communication in Microsoft PowerPoint Presentations. In </a:t>
            </a:r>
            <a:r>
              <a:rPr lang="en-GB" sz="1600" b="0" i="1" dirty="0">
                <a:solidFill>
                  <a:srgbClr val="222222"/>
                </a:solidFill>
                <a:effectLst/>
                <a:latin typeface="Arial" panose="020B0604020202020204" pitchFamily="34" charset="0"/>
              </a:rPr>
              <a:t>2nd Annual International Conference on Language, Literature and Linguistics, Singapore. </a:t>
            </a:r>
          </a:p>
          <a:p>
            <a:endParaRPr lang="en-GB" sz="1600" i="1" dirty="0">
              <a:solidFill>
                <a:srgbClr val="222222"/>
              </a:solidFill>
              <a:latin typeface="Arial" panose="020B0604020202020204" pitchFamily="34" charset="0"/>
            </a:endParaRPr>
          </a:p>
          <a:p>
            <a:r>
              <a:rPr lang="en-GB" sz="1600" b="0" i="1" dirty="0">
                <a:solidFill>
                  <a:srgbClr val="222222"/>
                </a:solidFill>
                <a:effectLst/>
                <a:latin typeface="Arial" panose="020B0604020202020204" pitchFamily="34" charset="0"/>
              </a:rPr>
              <a:t>Abusharib, A.B., </a:t>
            </a:r>
            <a:r>
              <a:rPr lang="en-GB" sz="1600" b="0" i="1" dirty="0" err="1">
                <a:solidFill>
                  <a:srgbClr val="222222"/>
                </a:solidFill>
                <a:effectLst/>
                <a:latin typeface="Arial" panose="020B0604020202020204" pitchFamily="34" charset="0"/>
              </a:rPr>
              <a:t>Nourein</a:t>
            </a:r>
            <a:r>
              <a:rPr lang="en-GB" sz="1600" b="0" i="1" dirty="0">
                <a:solidFill>
                  <a:srgbClr val="222222"/>
                </a:solidFill>
                <a:effectLst/>
                <a:latin typeface="Arial" panose="020B0604020202020204" pitchFamily="34" charset="0"/>
              </a:rPr>
              <a:t>, I.H., </a:t>
            </a:r>
            <a:r>
              <a:rPr lang="en-GB" sz="1600" b="0" i="1" dirty="0" err="1">
                <a:solidFill>
                  <a:srgbClr val="222222"/>
                </a:solidFill>
                <a:effectLst/>
                <a:latin typeface="Arial" panose="020B0604020202020204" pitchFamily="34" charset="0"/>
              </a:rPr>
              <a:t>Huneif</a:t>
            </a:r>
            <a:r>
              <a:rPr lang="en-GB" sz="1600" b="0" i="1" dirty="0">
                <a:solidFill>
                  <a:srgbClr val="222222"/>
                </a:solidFill>
                <a:effectLst/>
                <a:latin typeface="Arial" panose="020B0604020202020204" pitchFamily="34" charset="0"/>
              </a:rPr>
              <a:t>, M.A., Abdelrahman, A.M. and </a:t>
            </a:r>
            <a:r>
              <a:rPr lang="en-GB" sz="1600" b="0" i="1" dirty="0" err="1">
                <a:solidFill>
                  <a:srgbClr val="222222"/>
                </a:solidFill>
                <a:effectLst/>
                <a:latin typeface="Arial" panose="020B0604020202020204" pitchFamily="34" charset="0"/>
              </a:rPr>
              <a:t>Elshaikh</a:t>
            </a:r>
            <a:r>
              <a:rPr lang="en-GB" sz="1600" b="0" i="1" dirty="0">
                <a:solidFill>
                  <a:srgbClr val="222222"/>
                </a:solidFill>
                <a:effectLst/>
                <a:latin typeface="Arial" panose="020B0604020202020204" pitchFamily="34" charset="0"/>
              </a:rPr>
              <a:t>, M.A., 2015. Limitations and Pitfalls of PowerPoint Presentations: Najran University Medical Students' Point of View. Global Advanced Research Journal of Educational Research and Review, 4(3), pp.43-47. </a:t>
            </a:r>
          </a:p>
          <a:p>
            <a:endParaRPr lang="en-GB" sz="1600" b="0" i="1" dirty="0">
              <a:solidFill>
                <a:srgbClr val="222222"/>
              </a:solidFill>
              <a:effectLst/>
              <a:latin typeface="Arial" panose="020B0604020202020204" pitchFamily="34" charset="0"/>
            </a:endParaRPr>
          </a:p>
          <a:p>
            <a:r>
              <a:rPr lang="en-GB" sz="1600" b="0" i="1" dirty="0">
                <a:solidFill>
                  <a:srgbClr val="222222"/>
                </a:solidFill>
                <a:effectLst/>
                <a:latin typeface="Arial" panose="020B0604020202020204" pitchFamily="34" charset="0"/>
              </a:rPr>
              <a:t>Musa, B.M.Y., 2023. The Advantages and Disadvantages of Using PowerPoint in Teaching English Language. </a:t>
            </a:r>
            <a:r>
              <a:rPr lang="en-GB" sz="1600" b="0" i="1" dirty="0" err="1">
                <a:solidFill>
                  <a:srgbClr val="222222"/>
                </a:solidFill>
                <a:effectLst/>
                <a:latin typeface="Arial" panose="020B0604020202020204" pitchFamily="34" charset="0"/>
              </a:rPr>
              <a:t>Jazan</a:t>
            </a:r>
            <a:r>
              <a:rPr lang="en-GB" sz="1600" b="0" i="1" dirty="0">
                <a:solidFill>
                  <a:srgbClr val="222222"/>
                </a:solidFill>
                <a:effectLst/>
                <a:latin typeface="Arial" panose="020B0604020202020204" pitchFamily="34" charset="0"/>
              </a:rPr>
              <a:t> University pp-9-10</a:t>
            </a:r>
          </a:p>
          <a:p>
            <a:endParaRPr lang="en-GB" sz="1600" i="1" dirty="0">
              <a:solidFill>
                <a:srgbClr val="222222"/>
              </a:solidFill>
              <a:latin typeface="Arial" panose="020B0604020202020204" pitchFamily="34" charset="0"/>
            </a:endParaRPr>
          </a:p>
          <a:p>
            <a:r>
              <a:rPr lang="en-GB" sz="1600" b="0" i="1" dirty="0">
                <a:solidFill>
                  <a:srgbClr val="222222"/>
                </a:solidFill>
                <a:effectLst/>
                <a:latin typeface="Arial" panose="020B0604020202020204" pitchFamily="34" charset="0"/>
              </a:rPr>
              <a:t>Cook, Elin K, 2001, Microsoft </a:t>
            </a:r>
            <a:r>
              <a:rPr lang="en-GB" sz="1600" b="0" i="1" dirty="0" err="1">
                <a:solidFill>
                  <a:srgbClr val="222222"/>
                </a:solidFill>
                <a:effectLst/>
                <a:latin typeface="Arial" panose="020B0604020202020204" pitchFamily="34" charset="0"/>
              </a:rPr>
              <a:t>powerpoint</a:t>
            </a:r>
            <a:r>
              <a:rPr lang="en-GB" sz="1600" b="0" i="1" dirty="0">
                <a:solidFill>
                  <a:srgbClr val="222222"/>
                </a:solidFill>
                <a:effectLst/>
                <a:latin typeface="Arial" panose="020B0604020202020204" pitchFamily="34" charset="0"/>
              </a:rPr>
              <a:t> 2000/2001 for terrified teachers, teachers created resources.</a:t>
            </a:r>
          </a:p>
          <a:p>
            <a:endParaRPr lang="en-GB" dirty="0"/>
          </a:p>
          <a:p>
            <a:endParaRPr lang="en-GB" dirty="0"/>
          </a:p>
        </p:txBody>
      </p:sp>
    </p:spTree>
    <p:extLst>
      <p:ext uri="{BB962C8B-B14F-4D97-AF65-F5344CB8AC3E}">
        <p14:creationId xmlns:p14="http://schemas.microsoft.com/office/powerpoint/2010/main" val="2820288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8BFC1B-9EE9-4399-4B81-6B1EC2E2C48C}"/>
              </a:ext>
            </a:extLst>
          </p:cNvPr>
          <p:cNvSpPr>
            <a:spLocks noGrp="1"/>
          </p:cNvSpPr>
          <p:nvPr>
            <p:ph idx="1"/>
          </p:nvPr>
        </p:nvSpPr>
        <p:spPr>
          <a:xfrm>
            <a:off x="1871077" y="1227760"/>
            <a:ext cx="6115352" cy="3880773"/>
          </a:xfrm>
        </p:spPr>
        <p:txBody>
          <a:bodyPr/>
          <a:lstStyle/>
          <a:p>
            <a:pPr marL="0" indent="0">
              <a:buNone/>
            </a:pPr>
            <a:r>
              <a:rPr lang="en-GB" dirty="0"/>
              <a:t>To conclude, although there are many disadvantages Microsoft </a:t>
            </a:r>
            <a:r>
              <a:rPr lang="en-GB" dirty="0" err="1"/>
              <a:t>Powerpoint</a:t>
            </a:r>
            <a:r>
              <a:rPr lang="en-GB" dirty="0"/>
              <a:t> offers many benefits for the staff at Greenfield care home and can be used in a variety of ways to support effective communication and staff development.</a:t>
            </a:r>
          </a:p>
          <a:p>
            <a:pPr marL="0" indent="0">
              <a:buNone/>
            </a:pPr>
            <a:endParaRPr lang="en-GB" dirty="0"/>
          </a:p>
          <a:p>
            <a:pPr marL="0" indent="0">
              <a:buNone/>
            </a:pPr>
            <a:r>
              <a:rPr lang="en-GB" dirty="0"/>
              <a:t>Thank you for listening.</a:t>
            </a:r>
          </a:p>
        </p:txBody>
      </p:sp>
    </p:spTree>
    <p:extLst>
      <p:ext uri="{BB962C8B-B14F-4D97-AF65-F5344CB8AC3E}">
        <p14:creationId xmlns:p14="http://schemas.microsoft.com/office/powerpoint/2010/main" val="1965139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14578-DF6F-489D-BEC0-3982DBAFC0D4}"/>
              </a:ext>
            </a:extLst>
          </p:cNvPr>
          <p:cNvSpPr>
            <a:spLocks noGrp="1"/>
          </p:cNvSpPr>
          <p:nvPr>
            <p:ph type="ctrTitle"/>
          </p:nvPr>
        </p:nvSpPr>
        <p:spPr>
          <a:xfrm>
            <a:off x="1507067" y="2404534"/>
            <a:ext cx="7996162" cy="646331"/>
          </a:xfrm>
        </p:spPr>
        <p:txBody>
          <a:bodyPr/>
          <a:lstStyle/>
          <a:p>
            <a:pPr algn="ctr"/>
            <a:r>
              <a:rPr lang="en-GB" dirty="0">
                <a:solidFill>
                  <a:srgbClr val="00B050"/>
                </a:solidFill>
              </a:rPr>
              <a:t>Evaluation of Teams for Greenfield</a:t>
            </a:r>
          </a:p>
        </p:txBody>
      </p:sp>
      <p:sp>
        <p:nvSpPr>
          <p:cNvPr id="6" name="Subtitle 5">
            <a:extLst>
              <a:ext uri="{FF2B5EF4-FFF2-40B4-BE49-F238E27FC236}">
                <a16:creationId xmlns:a16="http://schemas.microsoft.com/office/drawing/2014/main" id="{CFFF35DF-76BF-F463-EA31-19C7684DE898}"/>
              </a:ext>
            </a:extLst>
          </p:cNvPr>
          <p:cNvSpPr>
            <a:spLocks noGrp="1"/>
          </p:cNvSpPr>
          <p:nvPr>
            <p:ph type="subTitle" idx="1"/>
          </p:nvPr>
        </p:nvSpPr>
        <p:spPr>
          <a:xfrm>
            <a:off x="276981" y="3282481"/>
            <a:ext cx="5819019" cy="524655"/>
          </a:xfrm>
        </p:spPr>
        <p:txBody>
          <a:bodyPr>
            <a:noAutofit/>
          </a:bodyPr>
          <a:lstStyle/>
          <a:p>
            <a:r>
              <a:rPr lang="en-GB" sz="2400" dirty="0"/>
              <a:t>Evaluation of Teams for Greenfield</a:t>
            </a:r>
          </a:p>
        </p:txBody>
      </p:sp>
      <p:sp>
        <p:nvSpPr>
          <p:cNvPr id="7" name="TextBox 6">
            <a:extLst>
              <a:ext uri="{FF2B5EF4-FFF2-40B4-BE49-F238E27FC236}">
                <a16:creationId xmlns:a16="http://schemas.microsoft.com/office/drawing/2014/main" id="{AEA89711-0695-5474-76E8-35F20D17CDD2}"/>
              </a:ext>
            </a:extLst>
          </p:cNvPr>
          <p:cNvSpPr txBox="1"/>
          <p:nvPr/>
        </p:nvSpPr>
        <p:spPr>
          <a:xfrm>
            <a:off x="1180496" y="3826043"/>
            <a:ext cx="4779365" cy="2954655"/>
          </a:xfrm>
          <a:prstGeom prst="rect">
            <a:avLst/>
          </a:prstGeom>
          <a:noFill/>
        </p:spPr>
        <p:txBody>
          <a:bodyPr wrap="square" rtlCol="0">
            <a:spAutoFit/>
          </a:bodyPr>
          <a:lstStyle/>
          <a:p>
            <a:r>
              <a:rPr lang="en-US" kern="1200" dirty="0">
                <a:solidFill>
                  <a:schemeClr val="tx1"/>
                </a:solidFill>
                <a:latin typeface="+mn-lt"/>
                <a:ea typeface="+mn-ea"/>
                <a:cs typeface="+mn-cs"/>
              </a:rPr>
              <a:t>Phones calls, paper notes can get lost and slow communication.</a:t>
            </a:r>
          </a:p>
          <a:p>
            <a:endParaRPr lang="en-US" dirty="0"/>
          </a:p>
          <a:p>
            <a:r>
              <a:rPr lang="en-US" sz="2400" kern="1200" dirty="0">
                <a:solidFill>
                  <a:schemeClr val="tx1"/>
                </a:solidFill>
                <a:latin typeface="+mn-lt"/>
                <a:ea typeface="+mn-ea"/>
                <a:cs typeface="+mn-cs"/>
              </a:rPr>
              <a:t>Solution</a:t>
            </a:r>
          </a:p>
          <a:p>
            <a:endParaRPr lang="en-US" dirty="0"/>
          </a:p>
          <a:p>
            <a:r>
              <a:rPr lang="en-US" dirty="0"/>
              <a:t>Care home can update care plan in real-time, Visting carers can access them instantly</a:t>
            </a:r>
          </a:p>
          <a:p>
            <a:r>
              <a:rPr lang="en-US" dirty="0"/>
              <a:t>Video </a:t>
            </a:r>
            <a:r>
              <a:rPr lang="en-US" dirty="0" err="1"/>
              <a:t>consulation</a:t>
            </a:r>
            <a:r>
              <a:rPr lang="en-US" dirty="0"/>
              <a:t> was used to supporting care homes and staff.</a:t>
            </a:r>
            <a:endParaRPr lang="en-US" kern="1200" dirty="0">
              <a:solidFill>
                <a:schemeClr val="tx1"/>
              </a:solidFill>
              <a:latin typeface="+mn-lt"/>
              <a:ea typeface="+mn-ea"/>
              <a:cs typeface="+mn-cs"/>
            </a:endParaRPr>
          </a:p>
        </p:txBody>
      </p:sp>
    </p:spTree>
    <p:extLst>
      <p:ext uri="{BB962C8B-B14F-4D97-AF65-F5344CB8AC3E}">
        <p14:creationId xmlns:p14="http://schemas.microsoft.com/office/powerpoint/2010/main" val="1349919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3E0492-3286-4984-2CB7-B7709D14544C}"/>
              </a:ext>
            </a:extLst>
          </p:cNvPr>
          <p:cNvSpPr txBox="1"/>
          <p:nvPr/>
        </p:nvSpPr>
        <p:spPr>
          <a:xfrm>
            <a:off x="1628039" y="535720"/>
            <a:ext cx="6595671" cy="4555093"/>
          </a:xfrm>
          <a:prstGeom prst="rect">
            <a:avLst/>
          </a:prstGeom>
          <a:noFill/>
        </p:spPr>
        <p:txBody>
          <a:bodyPr wrap="square" rtlCol="0">
            <a:spAutoFit/>
          </a:bodyPr>
          <a:lstStyle/>
          <a:p>
            <a:pPr algn="ctr"/>
            <a:r>
              <a:rPr lang="en-US" sz="3200" kern="1200" dirty="0">
                <a:solidFill>
                  <a:srgbClr val="00B050"/>
                </a:solidFill>
                <a:latin typeface="+mn-lt"/>
                <a:ea typeface="+mn-ea"/>
                <a:cs typeface="+mn-cs"/>
              </a:rPr>
              <a:t>How </a:t>
            </a:r>
            <a:r>
              <a:rPr lang="en-US" sz="3200" dirty="0">
                <a:solidFill>
                  <a:srgbClr val="00B050"/>
                </a:solidFill>
              </a:rPr>
              <a:t>Teams helps staff</a:t>
            </a:r>
          </a:p>
          <a:p>
            <a:endParaRPr lang="en-US" sz="1400" kern="1200" dirty="0">
              <a:solidFill>
                <a:schemeClr val="tx2"/>
              </a:solidFill>
              <a:latin typeface="+mn-lt"/>
              <a:ea typeface="+mn-ea"/>
              <a:cs typeface="+mn-cs"/>
            </a:endParaRPr>
          </a:p>
          <a:p>
            <a:endParaRPr lang="en-US" sz="1400" dirty="0">
              <a:solidFill>
                <a:schemeClr val="tx2"/>
              </a:solidFill>
            </a:endParaRPr>
          </a:p>
          <a:p>
            <a:endParaRPr lang="en-US" sz="1400" kern="1200" dirty="0">
              <a:solidFill>
                <a:schemeClr val="tx2"/>
              </a:solidFill>
              <a:latin typeface="+mn-lt"/>
              <a:ea typeface="+mn-ea"/>
              <a:cs typeface="+mn-cs"/>
            </a:endParaRPr>
          </a:p>
          <a:p>
            <a:r>
              <a:rPr lang="en-US" kern="1200" dirty="0">
                <a:solidFill>
                  <a:schemeClr val="tx2"/>
                </a:solidFill>
                <a:latin typeface="+mn-lt"/>
                <a:ea typeface="+mn-ea"/>
                <a:cs typeface="+mn-cs"/>
              </a:rPr>
              <a:t>Incidental knowledge sharing face to face </a:t>
            </a:r>
          </a:p>
          <a:p>
            <a:r>
              <a:rPr lang="en-US" dirty="0">
                <a:solidFill>
                  <a:schemeClr val="tx2"/>
                </a:solidFill>
              </a:rPr>
              <a:t>Increase employee productivity.</a:t>
            </a:r>
          </a:p>
          <a:p>
            <a:endParaRPr lang="en-US" dirty="0">
              <a:solidFill>
                <a:schemeClr val="tx2"/>
              </a:solidFill>
            </a:endParaRPr>
          </a:p>
          <a:p>
            <a:r>
              <a:rPr lang="en-US" dirty="0">
                <a:solidFill>
                  <a:schemeClr val="tx2"/>
                </a:solidFill>
              </a:rPr>
              <a:t>Reduces travel in virtual meetings .</a:t>
            </a:r>
          </a:p>
          <a:p>
            <a:endParaRPr lang="en-US" dirty="0">
              <a:solidFill>
                <a:schemeClr val="tx2"/>
              </a:solidFill>
            </a:endParaRPr>
          </a:p>
          <a:p>
            <a:r>
              <a:rPr lang="en-US" dirty="0">
                <a:solidFill>
                  <a:schemeClr val="tx2"/>
                </a:solidFill>
              </a:rPr>
              <a:t>Can lower operational costs.</a:t>
            </a:r>
          </a:p>
          <a:p>
            <a:endParaRPr lang="en-US" dirty="0">
              <a:solidFill>
                <a:schemeClr val="tx2"/>
              </a:solidFill>
            </a:endParaRPr>
          </a:p>
          <a:p>
            <a:r>
              <a:rPr lang="en-US" dirty="0">
                <a:solidFill>
                  <a:schemeClr val="tx2"/>
                </a:solidFill>
              </a:rPr>
              <a:t>Physiotherapy patients can carry out exercises at home.</a:t>
            </a:r>
          </a:p>
          <a:p>
            <a:endParaRPr lang="en-US" dirty="0">
              <a:solidFill>
                <a:schemeClr val="tx2"/>
              </a:solidFill>
            </a:endParaRPr>
          </a:p>
          <a:p>
            <a:r>
              <a:rPr lang="en-US" dirty="0">
                <a:solidFill>
                  <a:schemeClr val="tx2"/>
                </a:solidFill>
              </a:rPr>
              <a:t>Ability to send files, images, and voice messages.</a:t>
            </a:r>
          </a:p>
          <a:p>
            <a:endParaRPr lang="en-US" dirty="0">
              <a:solidFill>
                <a:schemeClr val="tx2"/>
              </a:solidFill>
            </a:endParaRPr>
          </a:p>
          <a:p>
            <a:r>
              <a:rPr lang="en-US" dirty="0">
                <a:solidFill>
                  <a:schemeClr val="tx2"/>
                </a:solidFill>
              </a:rPr>
              <a:t>Works smartphones and tablets, so carers can stay connected</a:t>
            </a:r>
            <a:r>
              <a:rPr lang="en-US" sz="1400" dirty="0">
                <a:solidFill>
                  <a:schemeClr val="tx2"/>
                </a:solidFill>
              </a:rPr>
              <a:t>.</a:t>
            </a:r>
          </a:p>
        </p:txBody>
      </p:sp>
    </p:spTree>
    <p:extLst>
      <p:ext uri="{BB962C8B-B14F-4D97-AF65-F5344CB8AC3E}">
        <p14:creationId xmlns:p14="http://schemas.microsoft.com/office/powerpoint/2010/main" val="3779300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2CCD16-751A-6548-7D67-6681B5C1F379}"/>
              </a:ext>
            </a:extLst>
          </p:cNvPr>
          <p:cNvSpPr txBox="1"/>
          <p:nvPr/>
        </p:nvSpPr>
        <p:spPr>
          <a:xfrm>
            <a:off x="5643796" y="2971800"/>
            <a:ext cx="914400" cy="91440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BA7AD262-5C2E-B972-7DBA-519016D8B403}"/>
              </a:ext>
            </a:extLst>
          </p:cNvPr>
          <p:cNvSpPr txBox="1"/>
          <p:nvPr/>
        </p:nvSpPr>
        <p:spPr>
          <a:xfrm>
            <a:off x="4146429" y="2846718"/>
            <a:ext cx="5060831" cy="369332"/>
          </a:xfrm>
          <a:prstGeom prst="rect">
            <a:avLst/>
          </a:prstGeom>
          <a:noFill/>
        </p:spPr>
        <p:txBody>
          <a:bodyPr wrap="square" rtlCol="0">
            <a:spAutoFit/>
          </a:bodyPr>
          <a:lstStyle/>
          <a:p>
            <a:endParaRPr lang="en-US" sz="1800" kern="1200" dirty="0">
              <a:solidFill>
                <a:schemeClr val="tx1"/>
              </a:solidFill>
              <a:latin typeface="+mn-lt"/>
              <a:ea typeface="+mn-ea"/>
              <a:cs typeface="+mn-cs"/>
            </a:endParaRPr>
          </a:p>
        </p:txBody>
      </p:sp>
      <p:sp>
        <p:nvSpPr>
          <p:cNvPr id="5" name="TextBox 4">
            <a:extLst>
              <a:ext uri="{FF2B5EF4-FFF2-40B4-BE49-F238E27FC236}">
                <a16:creationId xmlns:a16="http://schemas.microsoft.com/office/drawing/2014/main" id="{20D316CD-F8D5-54BE-D95D-C03CB56CA574}"/>
              </a:ext>
            </a:extLst>
          </p:cNvPr>
          <p:cNvSpPr txBox="1"/>
          <p:nvPr/>
        </p:nvSpPr>
        <p:spPr>
          <a:xfrm>
            <a:off x="413656" y="594963"/>
            <a:ext cx="4615543" cy="584775"/>
          </a:xfrm>
          <a:prstGeom prst="rect">
            <a:avLst/>
          </a:prstGeom>
          <a:noFill/>
        </p:spPr>
        <p:txBody>
          <a:bodyPr wrap="square" rtlCol="0">
            <a:spAutoFit/>
          </a:bodyPr>
          <a:lstStyle/>
          <a:p>
            <a:r>
              <a:rPr lang="en-GB" sz="3200" dirty="0">
                <a:solidFill>
                  <a:srgbClr val="00B050"/>
                </a:solidFill>
              </a:rPr>
              <a:t>Advantages</a:t>
            </a:r>
            <a:r>
              <a:rPr lang="en-GB" sz="3200" dirty="0">
                <a:solidFill>
                  <a:srgbClr val="92D050"/>
                </a:solidFill>
              </a:rPr>
              <a:t>           </a:t>
            </a:r>
            <a:endParaRPr lang="en-GB" sz="3200" dirty="0">
              <a:solidFill>
                <a:srgbClr val="00B050"/>
              </a:solidFill>
            </a:endParaRPr>
          </a:p>
        </p:txBody>
      </p:sp>
      <p:sp>
        <p:nvSpPr>
          <p:cNvPr id="7" name="TextBox 6">
            <a:extLst>
              <a:ext uri="{FF2B5EF4-FFF2-40B4-BE49-F238E27FC236}">
                <a16:creationId xmlns:a16="http://schemas.microsoft.com/office/drawing/2014/main" id="{2A65D597-8F51-B740-BE81-A5F2D95E28D6}"/>
              </a:ext>
            </a:extLst>
          </p:cNvPr>
          <p:cNvSpPr txBox="1"/>
          <p:nvPr/>
        </p:nvSpPr>
        <p:spPr>
          <a:xfrm>
            <a:off x="413656" y="1738722"/>
            <a:ext cx="5060831" cy="1477328"/>
          </a:xfrm>
          <a:prstGeom prst="rect">
            <a:avLst/>
          </a:prstGeom>
          <a:noFill/>
        </p:spPr>
        <p:txBody>
          <a:bodyPr wrap="square" rtlCol="0">
            <a:spAutoFit/>
          </a:bodyPr>
          <a:lstStyle/>
          <a:p>
            <a:r>
              <a:rPr lang="en-GB" dirty="0"/>
              <a:t>Increases productivity.</a:t>
            </a:r>
          </a:p>
          <a:p>
            <a:r>
              <a:rPr lang="en-GB" dirty="0"/>
              <a:t>Its is more pleasant.</a:t>
            </a:r>
          </a:p>
          <a:p>
            <a:r>
              <a:rPr lang="en-GB" dirty="0"/>
              <a:t>Increases motivation.</a:t>
            </a:r>
          </a:p>
          <a:p>
            <a:r>
              <a:rPr lang="en-GB" dirty="0"/>
              <a:t>Provides more learning opportunities.</a:t>
            </a:r>
          </a:p>
          <a:p>
            <a:r>
              <a:rPr lang="en-GB" dirty="0"/>
              <a:t>The group can be divided into subgroups.</a:t>
            </a:r>
          </a:p>
        </p:txBody>
      </p:sp>
      <p:sp>
        <p:nvSpPr>
          <p:cNvPr id="11" name="TextBox 10">
            <a:extLst>
              <a:ext uri="{FF2B5EF4-FFF2-40B4-BE49-F238E27FC236}">
                <a16:creationId xmlns:a16="http://schemas.microsoft.com/office/drawing/2014/main" id="{B1DA81DB-CB21-DFAA-8881-39B7CD50DE9E}"/>
              </a:ext>
            </a:extLst>
          </p:cNvPr>
          <p:cNvSpPr txBox="1"/>
          <p:nvPr/>
        </p:nvSpPr>
        <p:spPr>
          <a:xfrm>
            <a:off x="4920343" y="566678"/>
            <a:ext cx="6204857" cy="2862322"/>
          </a:xfrm>
          <a:prstGeom prst="rect">
            <a:avLst/>
          </a:prstGeom>
          <a:noFill/>
        </p:spPr>
        <p:txBody>
          <a:bodyPr wrap="square" rtlCol="0">
            <a:spAutoFit/>
          </a:bodyPr>
          <a:lstStyle/>
          <a:p>
            <a:r>
              <a:rPr lang="en-GB" sz="3200" dirty="0">
                <a:solidFill>
                  <a:srgbClr val="00B050"/>
                </a:solidFill>
              </a:rPr>
              <a:t>Challenges</a:t>
            </a:r>
            <a:endParaRPr lang="en-GB" dirty="0">
              <a:solidFill>
                <a:srgbClr val="00B050"/>
              </a:solidFill>
            </a:endParaRPr>
          </a:p>
          <a:p>
            <a:endParaRPr lang="en-GB" sz="2000" dirty="0"/>
          </a:p>
          <a:p>
            <a:endParaRPr lang="en-GB" sz="2000" dirty="0"/>
          </a:p>
          <a:p>
            <a:r>
              <a:rPr lang="en-GB" dirty="0"/>
              <a:t>Requires 365 subscription for full capabilities</a:t>
            </a:r>
          </a:p>
          <a:p>
            <a:r>
              <a:rPr lang="en-GB" dirty="0"/>
              <a:t>High internet stability requirements</a:t>
            </a:r>
          </a:p>
          <a:p>
            <a:r>
              <a:rPr lang="en-GB" dirty="0"/>
              <a:t>File management issues</a:t>
            </a:r>
          </a:p>
          <a:p>
            <a:r>
              <a:rPr lang="en-GB" dirty="0"/>
              <a:t>Technical problems, distraction and lack of social interaction.</a:t>
            </a:r>
          </a:p>
          <a:p>
            <a:r>
              <a:rPr lang="en-GB" dirty="0"/>
              <a:t>Unstable internet connections</a:t>
            </a:r>
          </a:p>
        </p:txBody>
      </p:sp>
    </p:spTree>
    <p:extLst>
      <p:ext uri="{BB962C8B-B14F-4D97-AF65-F5344CB8AC3E}">
        <p14:creationId xmlns:p14="http://schemas.microsoft.com/office/powerpoint/2010/main" val="2715863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25BA16-8A12-70FE-8762-D19B89211B15}"/>
              </a:ext>
            </a:extLst>
          </p:cNvPr>
          <p:cNvSpPr txBox="1"/>
          <p:nvPr/>
        </p:nvSpPr>
        <p:spPr>
          <a:xfrm>
            <a:off x="1235655" y="590613"/>
            <a:ext cx="5484122" cy="6863417"/>
          </a:xfrm>
          <a:prstGeom prst="rect">
            <a:avLst/>
          </a:prstGeom>
          <a:noFill/>
        </p:spPr>
        <p:txBody>
          <a:bodyPr wrap="square" rtlCol="0">
            <a:spAutoFit/>
          </a:bodyPr>
          <a:lstStyle/>
          <a:p>
            <a:pPr algn="ctr"/>
            <a:r>
              <a:rPr lang="en-GB" sz="3200" dirty="0">
                <a:solidFill>
                  <a:srgbClr val="00B050"/>
                </a:solidFill>
              </a:rPr>
              <a:t>References</a:t>
            </a:r>
          </a:p>
          <a:p>
            <a:pPr algn="ctr"/>
            <a:endParaRPr lang="en-GB" sz="3200" dirty="0">
              <a:solidFill>
                <a:srgbClr val="00B050"/>
              </a:solidFill>
            </a:endParaRPr>
          </a:p>
          <a:p>
            <a:r>
              <a:rPr lang="en-GB" sz="2000"/>
              <a:t>Ana Mardhiyyah</a:t>
            </a:r>
            <a:r>
              <a:rPr lang="en-GB" sz="2000" dirty="0" err="1"/>
              <a:t>,Sulistyani</a:t>
            </a:r>
            <a:r>
              <a:rPr lang="en-GB" sz="2000" dirty="0"/>
              <a:t> </a:t>
            </a:r>
            <a:r>
              <a:rPr lang="en-GB" sz="2000" dirty="0" err="1"/>
              <a:t>Sulistyani,Khoiriyah</a:t>
            </a:r>
            <a:r>
              <a:rPr lang="en-GB" sz="2000" dirty="0"/>
              <a:t> </a:t>
            </a:r>
            <a:r>
              <a:rPr lang="en-GB" sz="2000" dirty="0" err="1"/>
              <a:t>Khoirigah</a:t>
            </a:r>
            <a:r>
              <a:rPr lang="en-GB" sz="2000" dirty="0"/>
              <a:t>.</a:t>
            </a:r>
          </a:p>
          <a:p>
            <a:r>
              <a:rPr lang="en-GB" sz="2000" dirty="0" err="1"/>
              <a:t>Premise:Journal</a:t>
            </a:r>
            <a:r>
              <a:rPr lang="en-GB" sz="2000" dirty="0"/>
              <a:t> of English </a:t>
            </a:r>
            <a:r>
              <a:rPr lang="en-GB" sz="2000" dirty="0" err="1"/>
              <a:t>fouction</a:t>
            </a:r>
            <a:r>
              <a:rPr lang="en-GB" sz="2000" dirty="0"/>
              <a:t> 11 (3), 2022.</a:t>
            </a:r>
          </a:p>
          <a:p>
            <a:r>
              <a:rPr lang="en-GB" sz="2000" dirty="0"/>
              <a:t>Ngoc </a:t>
            </a:r>
            <a:r>
              <a:rPr lang="en-GB" sz="2000" dirty="0" err="1"/>
              <a:t>phung</a:t>
            </a:r>
            <a:r>
              <a:rPr lang="en-GB" sz="2000" dirty="0"/>
              <a:t> Tu, </a:t>
            </a:r>
            <a:r>
              <a:rPr lang="en-GB" sz="2000" dirty="0" err="1"/>
              <a:t>Thi</a:t>
            </a:r>
            <a:r>
              <a:rPr lang="en-GB" sz="2000" dirty="0"/>
              <a:t> Kim Phung Loung.</a:t>
            </a:r>
          </a:p>
          <a:p>
            <a:r>
              <a:rPr lang="en-GB" sz="2000" dirty="0"/>
              <a:t>Proceedings of the </a:t>
            </a:r>
            <a:r>
              <a:rPr lang="en-GB" sz="2000" dirty="0" err="1"/>
              <a:t>asia</a:t>
            </a:r>
            <a:r>
              <a:rPr lang="en-GB" sz="2000" dirty="0"/>
              <a:t> call international </a:t>
            </a:r>
            <a:r>
              <a:rPr lang="en-GB" sz="2000" dirty="0" err="1"/>
              <a:t>confereance</a:t>
            </a:r>
            <a:r>
              <a:rPr lang="en-GB" sz="2000" dirty="0"/>
              <a:t> 533 (978-94 -6239-343-1),106-113, 2021.</a:t>
            </a:r>
          </a:p>
          <a:p>
            <a:r>
              <a:rPr lang="en-GB" sz="2000" dirty="0"/>
              <a:t>Jay Mehta, Aine Burns;</a:t>
            </a:r>
          </a:p>
          <a:p>
            <a:r>
              <a:rPr lang="en-GB" sz="2000" dirty="0"/>
              <a:t>BMJ health &amp; care informatics 27 (3),e100209,2020.</a:t>
            </a:r>
          </a:p>
          <a:p>
            <a:r>
              <a:rPr lang="en-GB" sz="2000" dirty="0"/>
              <a:t>Christopher </a:t>
            </a:r>
            <a:r>
              <a:rPr lang="en-GB" sz="2000" dirty="0" err="1"/>
              <a:t>Hargrews</a:t>
            </a:r>
            <a:r>
              <a:rPr lang="en-GB" sz="2000" dirty="0"/>
              <a:t>, Robert Lester </a:t>
            </a:r>
          </a:p>
          <a:p>
            <a:r>
              <a:rPr lang="en-GB" sz="2000" dirty="0"/>
              <a:t>Teams </a:t>
            </a:r>
            <a:r>
              <a:rPr lang="en-GB" sz="2000" dirty="0" err="1"/>
              <a:t>performana</a:t>
            </a:r>
            <a:r>
              <a:rPr lang="en-GB" sz="2000" dirty="0"/>
              <a:t> management; An International Journal 28 (1/2), 79-94, 2022.</a:t>
            </a:r>
          </a:p>
          <a:p>
            <a:r>
              <a:rPr lang="en-GB" sz="2000" dirty="0" err="1"/>
              <a:t>Ahmadriezgi</a:t>
            </a:r>
            <a:r>
              <a:rPr lang="en-GB" sz="2000" dirty="0"/>
              <a:t> (2024) Mapping the digital learning experience Microsoft teams ox </a:t>
            </a:r>
            <a:r>
              <a:rPr lang="en-GB" sz="2000" dirty="0" err="1"/>
              <a:t>Reseace</a:t>
            </a:r>
            <a:r>
              <a:rPr lang="en-GB" sz="2000" dirty="0"/>
              <a:t>, medium.</a:t>
            </a:r>
          </a:p>
          <a:p>
            <a:endParaRPr lang="en-GB" dirty="0"/>
          </a:p>
          <a:p>
            <a:endParaRPr lang="en-GB" dirty="0"/>
          </a:p>
        </p:txBody>
      </p:sp>
    </p:spTree>
    <p:extLst>
      <p:ext uri="{BB962C8B-B14F-4D97-AF65-F5344CB8AC3E}">
        <p14:creationId xmlns:p14="http://schemas.microsoft.com/office/powerpoint/2010/main" val="2544974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7A64AD-590A-2A8E-374D-438702DEB474}"/>
              </a:ext>
            </a:extLst>
          </p:cNvPr>
          <p:cNvSpPr txBox="1"/>
          <p:nvPr/>
        </p:nvSpPr>
        <p:spPr>
          <a:xfrm>
            <a:off x="718457" y="261257"/>
            <a:ext cx="9209314" cy="2554545"/>
          </a:xfrm>
          <a:prstGeom prst="rect">
            <a:avLst/>
          </a:prstGeom>
          <a:noFill/>
        </p:spPr>
        <p:txBody>
          <a:bodyPr wrap="square" rtlCol="0">
            <a:spAutoFit/>
          </a:bodyPr>
          <a:lstStyle/>
          <a:p>
            <a:pPr algn="ctr"/>
            <a:r>
              <a:rPr lang="en-US" sz="3600" dirty="0">
                <a:solidFill>
                  <a:srgbClr val="00B050"/>
                </a:solidFill>
              </a:rPr>
              <a:t>Plans and Tasks in Greenfield Care home</a:t>
            </a:r>
          </a:p>
          <a:p>
            <a:endParaRPr lang="en-US" sz="3600" kern="1200" dirty="0">
              <a:solidFill>
                <a:srgbClr val="00B050"/>
              </a:solidFill>
              <a:latin typeface="+mn-lt"/>
              <a:ea typeface="+mn-ea"/>
              <a:cs typeface="+mn-cs"/>
            </a:endParaRPr>
          </a:p>
          <a:p>
            <a:endParaRPr lang="en-US" sz="3600" dirty="0">
              <a:solidFill>
                <a:srgbClr val="00B050"/>
              </a:solidFill>
            </a:endParaRPr>
          </a:p>
          <a:p>
            <a:r>
              <a:rPr lang="en-US" dirty="0"/>
              <a:t>Microsoft Teams all together all your tasks and plans across the Microsoft 365 ecosystem in a single convenient location.</a:t>
            </a:r>
            <a:endParaRPr lang="en-US" kern="1200" dirty="0">
              <a:latin typeface="+mn-lt"/>
              <a:ea typeface="+mn-ea"/>
              <a:cs typeface="+mn-cs"/>
            </a:endParaRPr>
          </a:p>
          <a:p>
            <a:endParaRPr lang="en-US" sz="1600" kern="1200" dirty="0">
              <a:latin typeface="+mn-lt"/>
              <a:ea typeface="+mn-ea"/>
              <a:cs typeface="+mn-cs"/>
            </a:endParaRPr>
          </a:p>
        </p:txBody>
      </p:sp>
    </p:spTree>
    <p:extLst>
      <p:ext uri="{BB962C8B-B14F-4D97-AF65-F5344CB8AC3E}">
        <p14:creationId xmlns:p14="http://schemas.microsoft.com/office/powerpoint/2010/main" val="2063135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C40C33-261D-770C-AB22-6BFBF6AFF87D}"/>
              </a:ext>
            </a:extLst>
          </p:cNvPr>
          <p:cNvSpPr txBox="1"/>
          <p:nvPr/>
        </p:nvSpPr>
        <p:spPr>
          <a:xfrm>
            <a:off x="345440" y="1127760"/>
            <a:ext cx="9306560" cy="3170099"/>
          </a:xfrm>
          <a:prstGeom prst="rect">
            <a:avLst/>
          </a:prstGeom>
          <a:noFill/>
        </p:spPr>
        <p:txBody>
          <a:bodyPr wrap="square" rtlCol="0">
            <a:spAutoFit/>
          </a:bodyPr>
          <a:lstStyle/>
          <a:p>
            <a:r>
              <a:rPr lang="en-GB" sz="3200" dirty="0">
                <a:solidFill>
                  <a:srgbClr val="00B050"/>
                </a:solidFill>
              </a:rPr>
              <a:t>Productivity and efficiency in Greenfield care home</a:t>
            </a:r>
          </a:p>
          <a:p>
            <a:endParaRPr lang="en-GB" sz="3200" dirty="0">
              <a:solidFill>
                <a:srgbClr val="00B050"/>
              </a:solidFill>
            </a:endParaRPr>
          </a:p>
          <a:p>
            <a:endParaRPr lang="en-GB" sz="3200" dirty="0">
              <a:solidFill>
                <a:srgbClr val="00B050"/>
              </a:solidFill>
            </a:endParaRPr>
          </a:p>
          <a:p>
            <a:r>
              <a:rPr lang="en-GB" dirty="0"/>
              <a:t>Increased Time for Care Technology when integrated properly with teams workflow, reduces administrative burden, freeing up staff to spend more time directly caring for patients and better resources utilization because of technology, helps maintain a more sustainable and productive workforce.</a:t>
            </a:r>
          </a:p>
        </p:txBody>
      </p:sp>
    </p:spTree>
    <p:extLst>
      <p:ext uri="{BB962C8B-B14F-4D97-AF65-F5344CB8AC3E}">
        <p14:creationId xmlns:p14="http://schemas.microsoft.com/office/powerpoint/2010/main" val="458584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2D4D98-5F22-62F8-93CC-339834668DBE}"/>
              </a:ext>
            </a:extLst>
          </p:cNvPr>
          <p:cNvSpPr txBox="1"/>
          <p:nvPr/>
        </p:nvSpPr>
        <p:spPr>
          <a:xfrm>
            <a:off x="233680" y="944880"/>
            <a:ext cx="9367520" cy="3139321"/>
          </a:xfrm>
          <a:prstGeom prst="rect">
            <a:avLst/>
          </a:prstGeom>
          <a:noFill/>
        </p:spPr>
        <p:txBody>
          <a:bodyPr wrap="square" rtlCol="0">
            <a:spAutoFit/>
          </a:bodyPr>
          <a:lstStyle/>
          <a:p>
            <a:r>
              <a:rPr lang="en-GB" sz="3600" dirty="0">
                <a:solidFill>
                  <a:srgbClr val="00B050"/>
                </a:solidFill>
              </a:rPr>
              <a:t>Use of Microsoft teams in Greenfield care home</a:t>
            </a:r>
          </a:p>
          <a:p>
            <a:endParaRPr lang="en-GB" sz="3600" dirty="0">
              <a:solidFill>
                <a:srgbClr val="00B050"/>
              </a:solidFill>
            </a:endParaRPr>
          </a:p>
          <a:p>
            <a:endParaRPr lang="en-GB" sz="3600" dirty="0">
              <a:solidFill>
                <a:srgbClr val="00B050"/>
              </a:solidFill>
            </a:endParaRPr>
          </a:p>
          <a:p>
            <a:r>
              <a:rPr lang="en-GB" dirty="0"/>
              <a:t>Microsoft teams is beneficial designed for chat video meetings and file sharing it also a hub for teamwork with features like channels for topic-based discussions private chats and callings.</a:t>
            </a:r>
          </a:p>
        </p:txBody>
      </p:sp>
    </p:spTree>
    <p:extLst>
      <p:ext uri="{BB962C8B-B14F-4D97-AF65-F5344CB8AC3E}">
        <p14:creationId xmlns:p14="http://schemas.microsoft.com/office/powerpoint/2010/main" val="163321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4353330-E9DA-CBF1-1AEE-BF67927230F7}"/>
              </a:ext>
            </a:extLst>
          </p:cNvPr>
          <p:cNvSpPr/>
          <p:nvPr/>
        </p:nvSpPr>
        <p:spPr>
          <a:xfrm>
            <a:off x="1122949" y="500304"/>
            <a:ext cx="7969624" cy="4092322"/>
          </a:xfrm>
          <a:prstGeom prst="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4800" dirty="0">
                <a:solidFill>
                  <a:schemeClr val="accent2"/>
                </a:solidFill>
                <a:latin typeface="Arial" panose="020B0604020202020204" pitchFamily="34" charset="0"/>
                <a:cs typeface="Arial" panose="020B0604020202020204" pitchFamily="34" charset="0"/>
              </a:rPr>
              <a:t>How Digital Security Can Improve Efficiency At Greenfield Care Home Agency</a:t>
            </a:r>
          </a:p>
        </p:txBody>
      </p:sp>
      <p:sp>
        <p:nvSpPr>
          <p:cNvPr id="5" name="TextBox 4">
            <a:extLst>
              <a:ext uri="{FF2B5EF4-FFF2-40B4-BE49-F238E27FC236}">
                <a16:creationId xmlns:a16="http://schemas.microsoft.com/office/drawing/2014/main" id="{5C2E68F2-31E1-DFCD-974C-AD1AA8C9F9FD}"/>
              </a:ext>
            </a:extLst>
          </p:cNvPr>
          <p:cNvSpPr txBox="1"/>
          <p:nvPr/>
        </p:nvSpPr>
        <p:spPr>
          <a:xfrm>
            <a:off x="281882" y="4874507"/>
            <a:ext cx="5623904" cy="2031325"/>
          </a:xfrm>
          <a:prstGeom prst="rect">
            <a:avLst/>
          </a:prstGeom>
          <a:noFill/>
        </p:spPr>
        <p:txBody>
          <a:bodyPr wrap="square" rtlCol="0">
            <a:spAutoFit/>
          </a:bodyPr>
          <a:lstStyle/>
          <a:p>
            <a:pPr>
              <a:lnSpc>
                <a:spcPct val="200000"/>
              </a:lnSpc>
            </a:pPr>
            <a:r>
              <a:rPr lang="en-GB" dirty="0">
                <a:solidFill>
                  <a:schemeClr val="accent2"/>
                </a:solidFill>
                <a:latin typeface="Arial" panose="020B0604020202020204" pitchFamily="34" charset="0"/>
                <a:cs typeface="Arial" panose="020B0604020202020204" pitchFamily="34" charset="0"/>
              </a:rPr>
              <a:t>NAME: Jamil Khan</a:t>
            </a:r>
          </a:p>
          <a:p>
            <a:pPr>
              <a:lnSpc>
                <a:spcPct val="200000"/>
              </a:lnSpc>
            </a:pPr>
            <a:r>
              <a:rPr lang="en-GB" dirty="0">
                <a:solidFill>
                  <a:schemeClr val="accent2"/>
                </a:solidFill>
                <a:latin typeface="Arial" panose="020B0604020202020204" pitchFamily="34" charset="0"/>
                <a:cs typeface="Arial" panose="020B0604020202020204" pitchFamily="34" charset="0"/>
              </a:rPr>
              <a:t>STUDENT NUMBER: 2511522</a:t>
            </a:r>
          </a:p>
          <a:p>
            <a:pPr>
              <a:lnSpc>
                <a:spcPct val="200000"/>
              </a:lnSpc>
            </a:pPr>
            <a:r>
              <a:rPr lang="en-GB" dirty="0">
                <a:solidFill>
                  <a:schemeClr val="accent2"/>
                </a:solidFill>
                <a:latin typeface="Arial" panose="020B0604020202020204" pitchFamily="34" charset="0"/>
                <a:cs typeface="Arial" panose="020B0604020202020204" pitchFamily="34" charset="0"/>
              </a:rPr>
              <a:t>LCHS4007: Digital Skills and Research Methods</a:t>
            </a:r>
          </a:p>
          <a:p>
            <a:endParaRPr lang="en-GB" dirty="0">
              <a:solidFill>
                <a:schemeClr val="accent2"/>
              </a:solidFill>
            </a:endParaRPr>
          </a:p>
        </p:txBody>
      </p:sp>
    </p:spTree>
    <p:extLst>
      <p:ext uri="{BB962C8B-B14F-4D97-AF65-F5344CB8AC3E}">
        <p14:creationId xmlns:p14="http://schemas.microsoft.com/office/powerpoint/2010/main" val="2831277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9D1E9-2BC7-5E1B-FFB2-00E0B321DB36}"/>
              </a:ext>
            </a:extLst>
          </p:cNvPr>
          <p:cNvSpPr>
            <a:spLocks noGrp="1"/>
          </p:cNvSpPr>
          <p:nvPr>
            <p:ph type="title"/>
          </p:nvPr>
        </p:nvSpPr>
        <p:spPr>
          <a:xfrm>
            <a:off x="567331" y="389594"/>
            <a:ext cx="8596668" cy="614183"/>
          </a:xfrm>
        </p:spPr>
        <p:txBody>
          <a:bodyPr>
            <a:normAutofit fontScale="90000"/>
          </a:bodyPr>
          <a:lstStyle/>
          <a:p>
            <a:pPr algn="ctr"/>
            <a:r>
              <a:rPr lang="en-GB" sz="4000" dirty="0">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AE0D81-AD81-8634-9567-D43DE3D5FF53}"/>
              </a:ext>
            </a:extLst>
          </p:cNvPr>
          <p:cNvSpPr>
            <a:spLocks noGrp="1"/>
          </p:cNvSpPr>
          <p:nvPr>
            <p:ph idx="1"/>
          </p:nvPr>
        </p:nvSpPr>
        <p:spPr>
          <a:xfrm>
            <a:off x="636082" y="1596824"/>
            <a:ext cx="8596668" cy="5126705"/>
          </a:xfrm>
        </p:spPr>
        <p:txBody>
          <a:bodyPr>
            <a:normAutofit/>
          </a:bodyPr>
          <a:lstStyle/>
          <a:p>
            <a:pPr>
              <a:lnSpc>
                <a:spcPct val="150000"/>
              </a:lnSpc>
            </a:pPr>
            <a:r>
              <a:rPr lang="en-GB" sz="1600" dirty="0"/>
              <a:t>Digital security (cybersecurity) does more than protect data — it improves </a:t>
            </a:r>
            <a:r>
              <a:rPr lang="en-GB" sz="1600" b="1" dirty="0"/>
              <a:t>operational efficiency, reliability, compliance, and service quality</a:t>
            </a:r>
            <a:r>
              <a:rPr lang="en-GB" sz="1600" dirty="0"/>
              <a:t>, especially in healthcare and care home environments.</a:t>
            </a:r>
          </a:p>
          <a:p>
            <a:pPr>
              <a:lnSpc>
                <a:spcPct val="150000"/>
              </a:lnSpc>
            </a:pPr>
            <a:endParaRPr lang="en-GB" sz="1600" b="1"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What Digital Security Protects.</a:t>
            </a:r>
          </a:p>
          <a:p>
            <a:pPr>
              <a:lnSpc>
                <a:spcPct val="150000"/>
              </a:lnSpc>
              <a:buFont typeface="+mj-lt"/>
              <a:buAutoNum type="arabicPeriod"/>
            </a:pPr>
            <a:r>
              <a:rPr lang="en-GB" sz="1600" b="1" dirty="0">
                <a:latin typeface="Arial" panose="020B0604020202020204" pitchFamily="34" charset="0"/>
                <a:cs typeface="Arial" panose="020B0604020202020204" pitchFamily="34" charset="0"/>
              </a:rPr>
              <a:t>Devices</a:t>
            </a:r>
            <a:r>
              <a:rPr lang="en-GB" sz="1600" dirty="0">
                <a:latin typeface="Arial" panose="020B0604020202020204" pitchFamily="34" charset="0"/>
                <a:cs typeface="Arial" panose="020B0604020202020204" pitchFamily="34" charset="0"/>
              </a:rPr>
              <a:t> – phones, laptops, tablets, servers</a:t>
            </a:r>
          </a:p>
          <a:p>
            <a:pPr>
              <a:lnSpc>
                <a:spcPct val="150000"/>
              </a:lnSpc>
              <a:buFont typeface="+mj-lt"/>
              <a:buAutoNum type="arabicPeriod"/>
            </a:pPr>
            <a:r>
              <a:rPr lang="en-GB" sz="1600" b="1" dirty="0">
                <a:latin typeface="Arial" panose="020B0604020202020204" pitchFamily="34" charset="0"/>
                <a:cs typeface="Arial" panose="020B0604020202020204" pitchFamily="34" charset="0"/>
              </a:rPr>
              <a:t>Accounts</a:t>
            </a:r>
            <a:r>
              <a:rPr lang="en-GB" sz="1600" dirty="0">
                <a:latin typeface="Arial" panose="020B0604020202020204" pitchFamily="34" charset="0"/>
                <a:cs typeface="Arial" panose="020B0604020202020204" pitchFamily="34" charset="0"/>
              </a:rPr>
              <a:t> – email, banking, social media</a:t>
            </a:r>
          </a:p>
          <a:p>
            <a:pPr>
              <a:lnSpc>
                <a:spcPct val="150000"/>
              </a:lnSpc>
              <a:buFont typeface="+mj-lt"/>
              <a:buAutoNum type="arabicPeriod"/>
            </a:pPr>
            <a:r>
              <a:rPr lang="en-GB" sz="1600" b="1" dirty="0">
                <a:latin typeface="Arial" panose="020B0604020202020204" pitchFamily="34" charset="0"/>
                <a:cs typeface="Arial" panose="020B0604020202020204" pitchFamily="34" charset="0"/>
              </a:rPr>
              <a:t>Data</a:t>
            </a:r>
            <a:r>
              <a:rPr lang="en-GB" sz="1600" dirty="0">
                <a:latin typeface="Arial" panose="020B0604020202020204" pitchFamily="34" charset="0"/>
                <a:cs typeface="Arial" panose="020B0604020202020204" pitchFamily="34" charset="0"/>
              </a:rPr>
              <a:t> – personal info, passwords, photos, financial records</a:t>
            </a:r>
          </a:p>
          <a:p>
            <a:pPr>
              <a:lnSpc>
                <a:spcPct val="150000"/>
              </a:lnSpc>
              <a:buFont typeface="+mj-lt"/>
              <a:buAutoNum type="arabicPeriod"/>
            </a:pPr>
            <a:r>
              <a:rPr lang="en-GB" sz="1600" b="1" dirty="0">
                <a:latin typeface="Arial" panose="020B0604020202020204" pitchFamily="34" charset="0"/>
                <a:cs typeface="Arial" panose="020B0604020202020204" pitchFamily="34" charset="0"/>
              </a:rPr>
              <a:t>Networks</a:t>
            </a:r>
            <a:r>
              <a:rPr lang="en-GB" sz="1600" dirty="0">
                <a:latin typeface="Arial" panose="020B0604020202020204" pitchFamily="34" charset="0"/>
                <a:cs typeface="Arial" panose="020B0604020202020204" pitchFamily="34" charset="0"/>
              </a:rPr>
              <a:t> – Wi-Fi, company systems, cloud storage</a:t>
            </a:r>
          </a:p>
          <a:p>
            <a:endParaRPr lang="en-GB" sz="1600" dirty="0"/>
          </a:p>
        </p:txBody>
      </p:sp>
    </p:spTree>
    <p:extLst>
      <p:ext uri="{BB962C8B-B14F-4D97-AF65-F5344CB8AC3E}">
        <p14:creationId xmlns:p14="http://schemas.microsoft.com/office/powerpoint/2010/main" val="3112510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38653-A46E-4B11-528B-E58112B277E7}"/>
              </a:ext>
            </a:extLst>
          </p:cNvPr>
          <p:cNvSpPr>
            <a:spLocks noGrp="1"/>
          </p:cNvSpPr>
          <p:nvPr>
            <p:ph type="title"/>
          </p:nvPr>
        </p:nvSpPr>
        <p:spPr>
          <a:xfrm>
            <a:off x="374826" y="210839"/>
            <a:ext cx="8596668" cy="676060"/>
          </a:xfrm>
        </p:spPr>
        <p:txBody>
          <a:bodyPr/>
          <a:lstStyle/>
          <a:p>
            <a:pPr algn="ctr"/>
            <a:r>
              <a:rPr lang="en-GB" dirty="0">
                <a:latin typeface="Arial" panose="020B0604020202020204" pitchFamily="34" charset="0"/>
                <a:cs typeface="Arial" panose="020B0604020202020204" pitchFamily="34" charset="0"/>
              </a:rPr>
              <a:t>Protecting Patient and Staff Data</a:t>
            </a:r>
          </a:p>
        </p:txBody>
      </p:sp>
      <p:sp>
        <p:nvSpPr>
          <p:cNvPr id="3" name="Content Placeholder 2">
            <a:extLst>
              <a:ext uri="{FF2B5EF4-FFF2-40B4-BE49-F238E27FC236}">
                <a16:creationId xmlns:a16="http://schemas.microsoft.com/office/drawing/2014/main" id="{0C441520-2981-CC17-ABBE-26E4EE3FCEC5}"/>
              </a:ext>
            </a:extLst>
          </p:cNvPr>
          <p:cNvSpPr>
            <a:spLocks noGrp="1"/>
          </p:cNvSpPr>
          <p:nvPr>
            <p:ph idx="1"/>
          </p:nvPr>
        </p:nvSpPr>
        <p:spPr>
          <a:xfrm>
            <a:off x="464204" y="1090351"/>
            <a:ext cx="8596668" cy="5563685"/>
          </a:xfrm>
        </p:spPr>
        <p:txBody>
          <a:bodyPr>
            <a:noAutofit/>
          </a:bodyPr>
          <a:lstStyle/>
          <a:p>
            <a:r>
              <a:rPr lang="en-GB" sz="1600" b="1" dirty="0">
                <a:latin typeface="Arial" panose="020B0604020202020204" pitchFamily="34" charset="0"/>
                <a:cs typeface="Arial" panose="020B0604020202020204" pitchFamily="34" charset="0"/>
              </a:rPr>
              <a:t>Care Homes Handle:</a:t>
            </a:r>
          </a:p>
          <a:p>
            <a:pPr marL="0" indent="0">
              <a:buNone/>
            </a:pPr>
            <a:r>
              <a:rPr lang="en-GB" sz="1600" dirty="0">
                <a:latin typeface="Arial" panose="020B0604020202020204" pitchFamily="34" charset="0"/>
                <a:cs typeface="Arial" panose="020B0604020202020204" pitchFamily="34" charset="0"/>
              </a:rPr>
              <a:t>Medical records</a:t>
            </a:r>
          </a:p>
          <a:p>
            <a:pPr marL="0" indent="0">
              <a:buNone/>
            </a:pPr>
            <a:r>
              <a:rPr lang="en-GB" sz="1600" dirty="0">
                <a:latin typeface="Arial" panose="020B0604020202020204" pitchFamily="34" charset="0"/>
                <a:cs typeface="Arial" panose="020B0604020202020204" pitchFamily="34" charset="0"/>
              </a:rPr>
              <a:t>Medication information</a:t>
            </a:r>
          </a:p>
          <a:p>
            <a:pPr marL="0" indent="0">
              <a:buNone/>
            </a:pPr>
            <a:r>
              <a:rPr lang="en-GB" sz="1600" dirty="0">
                <a:latin typeface="Arial" panose="020B0604020202020204" pitchFamily="34" charset="0"/>
                <a:cs typeface="Arial" panose="020B0604020202020204" pitchFamily="34" charset="0"/>
              </a:rPr>
              <a:t>Personal identification details</a:t>
            </a:r>
          </a:p>
          <a:p>
            <a:pPr marL="0" indent="0">
              <a:buNone/>
            </a:pPr>
            <a:r>
              <a:rPr lang="en-GB" sz="1600" dirty="0">
                <a:latin typeface="Arial" panose="020B0604020202020204" pitchFamily="34" charset="0"/>
                <a:cs typeface="Arial" panose="020B0604020202020204" pitchFamily="34" charset="0"/>
              </a:rPr>
              <a:t>Payroll and HR data</a:t>
            </a:r>
          </a:p>
          <a:p>
            <a:r>
              <a:rPr lang="en-GB" sz="1600" b="1" dirty="0">
                <a:latin typeface="Arial" panose="020B0604020202020204" pitchFamily="34" charset="0"/>
                <a:cs typeface="Arial" panose="020B0604020202020204" pitchFamily="34" charset="0"/>
              </a:rPr>
              <a:t>By Implementing:</a:t>
            </a:r>
          </a:p>
          <a:p>
            <a:pPr marL="0" indent="0">
              <a:buNone/>
            </a:pPr>
            <a:r>
              <a:rPr lang="en-GB" sz="1600" dirty="0">
                <a:latin typeface="Arial" panose="020B0604020202020204" pitchFamily="34" charset="0"/>
                <a:cs typeface="Arial" panose="020B0604020202020204" pitchFamily="34" charset="0"/>
              </a:rPr>
              <a:t>Encryption</a:t>
            </a:r>
          </a:p>
          <a:p>
            <a:pPr marL="0" indent="0">
              <a:buNone/>
            </a:pPr>
            <a:r>
              <a:rPr lang="en-GB" sz="1600" dirty="0">
                <a:latin typeface="Arial" panose="020B0604020202020204" pitchFamily="34" charset="0"/>
                <a:cs typeface="Arial" panose="020B0604020202020204" pitchFamily="34" charset="0"/>
              </a:rPr>
              <a:t>Secure login systems</a:t>
            </a:r>
          </a:p>
          <a:p>
            <a:pPr marL="0" indent="0">
              <a:buNone/>
            </a:pPr>
            <a:r>
              <a:rPr lang="en-GB" sz="1600" dirty="0">
                <a:latin typeface="Arial" panose="020B0604020202020204" pitchFamily="34" charset="0"/>
                <a:cs typeface="Arial" panose="020B0604020202020204" pitchFamily="34" charset="0"/>
              </a:rPr>
              <a:t>Role-based access controls</a:t>
            </a:r>
          </a:p>
          <a:p>
            <a:pPr marL="0" indent="0">
              <a:buNone/>
            </a:pPr>
            <a:r>
              <a:rPr lang="en-GB" sz="1600" dirty="0">
                <a:latin typeface="Arial" panose="020B0604020202020204" pitchFamily="34" charset="0"/>
                <a:cs typeface="Arial" panose="020B0604020202020204" pitchFamily="34" charset="0"/>
              </a:rPr>
              <a:t>Greenfield Care Home Agency can:</a:t>
            </a:r>
          </a:p>
          <a:p>
            <a:pPr marL="0" indent="0">
              <a:buNone/>
            </a:pPr>
            <a:r>
              <a:rPr lang="en-GB" sz="1600" dirty="0">
                <a:latin typeface="Arial" panose="020B0604020202020204" pitchFamily="34" charset="0"/>
                <a:cs typeface="Arial" panose="020B0604020202020204" pitchFamily="34" charset="0"/>
              </a:rPr>
              <a:t>Reduce risk of data breaches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Avoid downtime caused by cyber incidents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Prevent costly legal penalties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Ensure continuous access to records</a:t>
            </a:r>
          </a:p>
          <a:p>
            <a:r>
              <a:rPr lang="en-GB" sz="1600" b="1" dirty="0">
                <a:latin typeface="Arial" panose="020B0604020202020204" pitchFamily="34" charset="0"/>
                <a:cs typeface="Arial" panose="020B0604020202020204" pitchFamily="34" charset="0"/>
              </a:rPr>
              <a:t>Efficiency Impact:</a:t>
            </a: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Staff spend less time dealing with security incidents and more time providing care.</a:t>
            </a:r>
          </a:p>
        </p:txBody>
      </p:sp>
    </p:spTree>
    <p:extLst>
      <p:ext uri="{BB962C8B-B14F-4D97-AF65-F5344CB8AC3E}">
        <p14:creationId xmlns:p14="http://schemas.microsoft.com/office/powerpoint/2010/main" val="932172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E9DBD-DAE8-5B65-E784-082C883A3A96}"/>
              </a:ext>
            </a:extLst>
          </p:cNvPr>
          <p:cNvSpPr>
            <a:spLocks noGrp="1"/>
          </p:cNvSpPr>
          <p:nvPr>
            <p:ph type="title"/>
          </p:nvPr>
        </p:nvSpPr>
        <p:spPr>
          <a:xfrm>
            <a:off x="292324" y="155838"/>
            <a:ext cx="8596668" cy="751687"/>
          </a:xfrm>
        </p:spPr>
        <p:txBody>
          <a:bodyPr>
            <a:normAutofit/>
          </a:bodyPr>
          <a:lstStyle/>
          <a:p>
            <a:pPr algn="ctr"/>
            <a:r>
              <a:rPr lang="en-GB" dirty="0">
                <a:latin typeface="Arial" panose="020B0604020202020204" pitchFamily="34" charset="0"/>
                <a:cs typeface="Arial" panose="020B0604020202020204" pitchFamily="34" charset="0"/>
              </a:rPr>
              <a:t>Help to Protect from Cyber Attacks</a:t>
            </a:r>
          </a:p>
        </p:txBody>
      </p:sp>
      <p:sp>
        <p:nvSpPr>
          <p:cNvPr id="3" name="Content Placeholder 2">
            <a:extLst>
              <a:ext uri="{FF2B5EF4-FFF2-40B4-BE49-F238E27FC236}">
                <a16:creationId xmlns:a16="http://schemas.microsoft.com/office/drawing/2014/main" id="{DF32F83C-B746-92CF-5142-C02F90FCFBD7}"/>
              </a:ext>
            </a:extLst>
          </p:cNvPr>
          <p:cNvSpPr>
            <a:spLocks noGrp="1"/>
          </p:cNvSpPr>
          <p:nvPr>
            <p:ph idx="1"/>
          </p:nvPr>
        </p:nvSpPr>
        <p:spPr>
          <a:xfrm>
            <a:off x="539830" y="1108685"/>
            <a:ext cx="8596668" cy="5065233"/>
          </a:xfrm>
        </p:spPr>
        <p:txBody>
          <a:bodyPr>
            <a:normAutofit/>
          </a:bodyPr>
          <a:lstStyle/>
          <a:p>
            <a:r>
              <a:rPr lang="en-GB" sz="1600" dirty="0">
                <a:latin typeface="Arial" panose="020B0604020202020204" pitchFamily="34" charset="0"/>
                <a:cs typeface="Arial" panose="020B0604020202020204" pitchFamily="34" charset="0"/>
              </a:rPr>
              <a:t>Healthcare organizations are common targets for ransomware attacks.</a:t>
            </a:r>
          </a:p>
          <a:p>
            <a:r>
              <a:rPr lang="en-GB" sz="1600" dirty="0">
                <a:latin typeface="Arial" panose="020B0604020202020204" pitchFamily="34" charset="0"/>
                <a:cs typeface="Arial" panose="020B0604020202020204" pitchFamily="34" charset="0"/>
              </a:rPr>
              <a:t>Strong digital security measures such as:</a:t>
            </a:r>
          </a:p>
          <a:p>
            <a:pPr marL="0" indent="0">
              <a:buNone/>
            </a:pPr>
            <a:r>
              <a:rPr lang="en-GB" sz="1600" dirty="0">
                <a:latin typeface="Arial" panose="020B0604020202020204" pitchFamily="34" charset="0"/>
                <a:cs typeface="Arial" panose="020B0604020202020204" pitchFamily="34" charset="0"/>
              </a:rPr>
              <a:t>Firewalls</a:t>
            </a:r>
          </a:p>
          <a:p>
            <a:pPr marL="0" indent="0">
              <a:buNone/>
            </a:pPr>
            <a:r>
              <a:rPr lang="en-GB" sz="1600" dirty="0">
                <a:latin typeface="Arial" panose="020B0604020202020204" pitchFamily="34" charset="0"/>
                <a:cs typeface="Arial" panose="020B0604020202020204" pitchFamily="34" charset="0"/>
              </a:rPr>
              <a:t>Endpoint protection</a:t>
            </a:r>
          </a:p>
          <a:p>
            <a:pPr marL="0" indent="0">
              <a:buNone/>
            </a:pPr>
            <a:r>
              <a:rPr lang="en-GB" sz="1600" dirty="0">
                <a:latin typeface="Arial" panose="020B0604020202020204" pitchFamily="34" charset="0"/>
                <a:cs typeface="Arial" panose="020B0604020202020204" pitchFamily="34" charset="0"/>
              </a:rPr>
              <a:t>Regular system updates</a:t>
            </a:r>
          </a:p>
          <a:p>
            <a:pPr marL="0" indent="0">
              <a:buNone/>
            </a:pPr>
            <a:r>
              <a:rPr lang="en-GB" sz="1600" dirty="0">
                <a:latin typeface="Arial" panose="020B0604020202020204" pitchFamily="34" charset="0"/>
                <a:cs typeface="Arial" panose="020B0604020202020204" pitchFamily="34" charset="0"/>
              </a:rPr>
              <a:t>Secure backups</a:t>
            </a:r>
          </a:p>
          <a:p>
            <a:pPr marL="0" indent="0">
              <a:buNone/>
            </a:pPr>
            <a:r>
              <a:rPr lang="en-GB" sz="1600" dirty="0">
                <a:latin typeface="Arial" panose="020B0604020202020204" pitchFamily="34" charset="0"/>
                <a:cs typeface="Arial" panose="020B0604020202020204" pitchFamily="34" charset="0"/>
              </a:rPr>
              <a:t>Help prevent system shutdowns</a:t>
            </a:r>
          </a:p>
          <a:p>
            <a:r>
              <a:rPr lang="en-GB" sz="1600" b="1" dirty="0">
                <a:latin typeface="Arial" panose="020B0604020202020204" pitchFamily="34" charset="0"/>
                <a:cs typeface="Arial" panose="020B0604020202020204" pitchFamily="34" charset="0"/>
              </a:rPr>
              <a:t>Efficiency Impact:</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No disruption to patient records</a:t>
            </a:r>
          </a:p>
          <a:p>
            <a:pPr marL="0" indent="0">
              <a:buNone/>
            </a:pPr>
            <a:r>
              <a:rPr lang="en-GB" sz="1600" dirty="0">
                <a:latin typeface="Arial" panose="020B0604020202020204" pitchFamily="34" charset="0"/>
                <a:cs typeface="Arial" panose="020B0604020202020204" pitchFamily="34" charset="0"/>
              </a:rPr>
              <a:t>Medication schedules remain accessible</a:t>
            </a:r>
          </a:p>
          <a:p>
            <a:pPr marL="0" indent="0">
              <a:buNone/>
            </a:pPr>
            <a:r>
              <a:rPr lang="en-GB" sz="1600" dirty="0">
                <a:latin typeface="Arial" panose="020B0604020202020204" pitchFamily="34" charset="0"/>
                <a:cs typeface="Arial" panose="020B0604020202020204" pitchFamily="34" charset="0"/>
              </a:rPr>
              <a:t>Communication systems stay operational</a:t>
            </a:r>
          </a:p>
          <a:p>
            <a:pPr marL="0" indent="0">
              <a:buNone/>
            </a:pPr>
            <a:r>
              <a:rPr lang="en-GB" sz="1600" dirty="0">
                <a:latin typeface="Arial" panose="020B0604020202020204" pitchFamily="34" charset="0"/>
                <a:cs typeface="Arial" panose="020B0604020202020204" pitchFamily="34" charset="0"/>
              </a:rPr>
              <a:t>Less downtime = better service delivery.</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34956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D183-7E53-620F-58F9-B69C61773AA1}"/>
              </a:ext>
            </a:extLst>
          </p:cNvPr>
          <p:cNvSpPr>
            <a:spLocks noGrp="1"/>
          </p:cNvSpPr>
          <p:nvPr>
            <p:ph type="title"/>
          </p:nvPr>
        </p:nvSpPr>
        <p:spPr>
          <a:xfrm>
            <a:off x="677334" y="609600"/>
            <a:ext cx="8596668" cy="772313"/>
          </a:xfrm>
        </p:spPr>
        <p:txBody>
          <a:bodyPr/>
          <a:lstStyle/>
          <a:p>
            <a:r>
              <a:rPr lang="en-GB" dirty="0">
                <a:latin typeface="Arial" panose="020B0604020202020204" pitchFamily="34" charset="0"/>
                <a:cs typeface="Arial" panose="020B0604020202020204" pitchFamily="34" charset="0"/>
              </a:rPr>
              <a:t>Improving Communication and Workflow</a:t>
            </a:r>
          </a:p>
        </p:txBody>
      </p:sp>
      <p:sp>
        <p:nvSpPr>
          <p:cNvPr id="3" name="Content Placeholder 2">
            <a:extLst>
              <a:ext uri="{FF2B5EF4-FFF2-40B4-BE49-F238E27FC236}">
                <a16:creationId xmlns:a16="http://schemas.microsoft.com/office/drawing/2014/main" id="{0734580E-96E1-5105-A17D-D0E7CCF6A2CF}"/>
              </a:ext>
            </a:extLst>
          </p:cNvPr>
          <p:cNvSpPr>
            <a:spLocks noGrp="1"/>
          </p:cNvSpPr>
          <p:nvPr>
            <p:ph idx="1"/>
          </p:nvPr>
        </p:nvSpPr>
        <p:spPr>
          <a:xfrm>
            <a:off x="677334" y="1603699"/>
            <a:ext cx="8596668" cy="4494593"/>
          </a:xfrm>
        </p:spPr>
        <p:txBody>
          <a:bodyPr>
            <a:normAutofit/>
          </a:bodyPr>
          <a:lstStyle/>
          <a:p>
            <a:r>
              <a:rPr lang="en-GB" sz="1600" dirty="0">
                <a:latin typeface="Arial" panose="020B0604020202020204" pitchFamily="34" charset="0"/>
                <a:cs typeface="Arial" panose="020B0604020202020204" pitchFamily="34" charset="0"/>
              </a:rPr>
              <a:t>Secure digital systems allow:</a:t>
            </a:r>
          </a:p>
          <a:p>
            <a:pPr marL="0" indent="0">
              <a:buNone/>
            </a:pPr>
            <a:r>
              <a:rPr lang="en-GB" sz="1600" dirty="0">
                <a:latin typeface="Arial" panose="020B0604020202020204" pitchFamily="34" charset="0"/>
                <a:cs typeface="Arial" panose="020B0604020202020204" pitchFamily="34" charset="0"/>
              </a:rPr>
              <a:t>Safe email communication</a:t>
            </a:r>
          </a:p>
          <a:p>
            <a:pPr marL="0" indent="0">
              <a:buNone/>
            </a:pPr>
            <a:r>
              <a:rPr lang="en-GB" sz="1600" dirty="0">
                <a:latin typeface="Arial" panose="020B0604020202020204" pitchFamily="34" charset="0"/>
                <a:cs typeface="Arial" panose="020B0604020202020204" pitchFamily="34" charset="0"/>
              </a:rPr>
              <a:t>Protected cloud-based scheduling</a:t>
            </a:r>
          </a:p>
          <a:p>
            <a:pPr marL="0" indent="0">
              <a:buNone/>
            </a:pPr>
            <a:r>
              <a:rPr lang="en-GB" sz="1600" dirty="0">
                <a:latin typeface="Arial" panose="020B0604020202020204" pitchFamily="34" charset="0"/>
                <a:cs typeface="Arial" panose="020B0604020202020204" pitchFamily="34" charset="0"/>
              </a:rPr>
              <a:t>Secure staff portals</a:t>
            </a:r>
          </a:p>
          <a:p>
            <a:pPr marL="0" indent="0">
              <a:buNone/>
            </a:pPr>
            <a:r>
              <a:rPr lang="en-GB" sz="1600" dirty="0">
                <a:latin typeface="Arial" panose="020B0604020202020204" pitchFamily="34" charset="0"/>
                <a:cs typeface="Arial" panose="020B0604020202020204" pitchFamily="34" charset="0"/>
              </a:rPr>
              <a:t>Encrypted messaging between caregivers</a:t>
            </a:r>
          </a:p>
          <a:p>
            <a:r>
              <a:rPr lang="en-GB" sz="1600" dirty="0">
                <a:latin typeface="Arial" panose="020B0604020202020204" pitchFamily="34" charset="0"/>
                <a:cs typeface="Arial" panose="020B0604020202020204" pitchFamily="34" charset="0"/>
              </a:rPr>
              <a:t>This improves:</a:t>
            </a:r>
          </a:p>
          <a:p>
            <a:pPr marL="0" indent="0">
              <a:buNone/>
            </a:pPr>
            <a:r>
              <a:rPr lang="en-GB" sz="1600" dirty="0">
                <a:latin typeface="Arial" panose="020B0604020202020204" pitchFamily="34" charset="0"/>
                <a:cs typeface="Arial" panose="020B0604020202020204" pitchFamily="34" charset="0"/>
              </a:rPr>
              <a:t>Staff coordination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Shift management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Faster information sharing</a:t>
            </a:r>
          </a:p>
          <a:p>
            <a:r>
              <a:rPr lang="en-GB" sz="1600" b="1" dirty="0">
                <a:latin typeface="Arial" panose="020B0604020202020204" pitchFamily="34" charset="0"/>
                <a:cs typeface="Arial" panose="020B0604020202020204" pitchFamily="34" charset="0"/>
              </a:rPr>
              <a:t>Efficiency Impact:</a:t>
            </a:r>
            <a:r>
              <a:rPr lang="en-GB" sz="1600" dirty="0">
                <a:latin typeface="Arial" panose="020B0604020202020204" pitchFamily="34" charset="0"/>
                <a:cs typeface="Arial" panose="020B0604020202020204" pitchFamily="34" charset="0"/>
              </a:rPr>
              <a:t> Quicker decision-making and reduced paperwork. (</a:t>
            </a:r>
            <a:r>
              <a:rPr lang="en-GB" sz="1600" dirty="0" err="1">
                <a:latin typeface="Arial" panose="020B0604020202020204" pitchFamily="34" charset="0"/>
                <a:cs typeface="Arial" panose="020B0604020202020204" pitchFamily="34" charset="0"/>
              </a:rPr>
              <a:t>Románov</a:t>
            </a:r>
            <a:r>
              <a:rPr lang="en-GB" sz="1600" dirty="0">
                <a:latin typeface="Arial" panose="020B0604020202020204" pitchFamily="34" charset="0"/>
                <a:cs typeface="Arial" panose="020B0604020202020204" pitchFamily="34" charset="0"/>
              </a:rPr>
              <a:t>, S., &amp; </a:t>
            </a:r>
            <a:r>
              <a:rPr lang="en-GB" sz="1600" dirty="0" err="1">
                <a:latin typeface="Arial" panose="020B0604020202020204" pitchFamily="34" charset="0"/>
                <a:cs typeface="Arial" panose="020B0604020202020204" pitchFamily="34" charset="0"/>
              </a:rPr>
              <a:t>Varnfield</a:t>
            </a:r>
            <a:r>
              <a:rPr lang="en-GB" sz="1600" dirty="0">
                <a:latin typeface="Arial" panose="020B0604020202020204" pitchFamily="34" charset="0"/>
                <a:cs typeface="Arial" panose="020B0604020202020204" pitchFamily="34" charset="0"/>
              </a:rPr>
              <a:t>, M. (2025))</a:t>
            </a:r>
          </a:p>
          <a:p>
            <a:pPr marL="0" indent="0">
              <a:buNone/>
            </a:pP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13632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47003-8360-0A35-75EE-9C1797F15F3A}"/>
              </a:ext>
            </a:extLst>
          </p:cNvPr>
          <p:cNvSpPr>
            <a:spLocks noGrp="1"/>
          </p:cNvSpPr>
          <p:nvPr>
            <p:ph type="title"/>
          </p:nvPr>
        </p:nvSpPr>
        <p:spPr>
          <a:xfrm>
            <a:off x="601708" y="312457"/>
            <a:ext cx="8596668" cy="669185"/>
          </a:xfrm>
        </p:spPr>
        <p:txBody>
          <a:bodyPr/>
          <a:lstStyle/>
          <a:p>
            <a:pPr algn="ctr"/>
            <a:r>
              <a:rPr lang="en-GB" dirty="0">
                <a:latin typeface="Arial" panose="020B0604020202020204" pitchFamily="34" charset="0"/>
                <a:cs typeface="Arial" panose="020B0604020202020204" pitchFamily="34" charset="0"/>
              </a:rPr>
              <a:t>Ensuring Regulatory Compliance</a:t>
            </a:r>
          </a:p>
        </p:txBody>
      </p:sp>
      <p:sp>
        <p:nvSpPr>
          <p:cNvPr id="3" name="Content Placeholder 2">
            <a:extLst>
              <a:ext uri="{FF2B5EF4-FFF2-40B4-BE49-F238E27FC236}">
                <a16:creationId xmlns:a16="http://schemas.microsoft.com/office/drawing/2014/main" id="{C7368550-E7EF-48A7-5CFF-BA76B2B931C1}"/>
              </a:ext>
            </a:extLst>
          </p:cNvPr>
          <p:cNvSpPr>
            <a:spLocks noGrp="1"/>
          </p:cNvSpPr>
          <p:nvPr>
            <p:ph idx="1"/>
          </p:nvPr>
        </p:nvSpPr>
        <p:spPr>
          <a:xfrm>
            <a:off x="526080" y="1488613"/>
            <a:ext cx="8596668" cy="3880773"/>
          </a:xfrm>
        </p:spPr>
        <p:txBody>
          <a:bodyPr>
            <a:noAutofit/>
          </a:bodyPr>
          <a:lstStyle/>
          <a:p>
            <a:r>
              <a:rPr lang="en-GB" sz="1600" dirty="0">
                <a:latin typeface="Arial" panose="020B0604020202020204" pitchFamily="34" charset="0"/>
                <a:cs typeface="Arial" panose="020B0604020202020204" pitchFamily="34" charset="0"/>
              </a:rPr>
              <a:t>Care homes must comply with data protection regulations such as:</a:t>
            </a:r>
          </a:p>
          <a:p>
            <a:pPr marL="0" indent="0">
              <a:buNone/>
            </a:pPr>
            <a:r>
              <a:rPr lang="en-GB" sz="1600" dirty="0">
                <a:latin typeface="Arial" panose="020B0604020202020204" pitchFamily="34" charset="0"/>
                <a:cs typeface="Arial" panose="020B0604020202020204" pitchFamily="34" charset="0"/>
              </a:rPr>
              <a:t>UK General Data Protection Regulation</a:t>
            </a:r>
          </a:p>
          <a:p>
            <a:pPr marL="0" indent="0">
              <a:buNone/>
            </a:pPr>
            <a:r>
              <a:rPr lang="en-GB" sz="1600" dirty="0">
                <a:latin typeface="Arial" panose="020B0604020202020204" pitchFamily="34" charset="0"/>
                <a:cs typeface="Arial" panose="020B0604020202020204" pitchFamily="34" charset="0"/>
              </a:rPr>
              <a:t>Data Protection Act 2018</a:t>
            </a:r>
          </a:p>
          <a:p>
            <a:r>
              <a:rPr lang="en-GB" sz="1600" dirty="0">
                <a:latin typeface="Arial" panose="020B0604020202020204" pitchFamily="34" charset="0"/>
                <a:cs typeface="Arial" panose="020B0604020202020204" pitchFamily="34" charset="0"/>
              </a:rPr>
              <a:t>Proper digital security ensures:</a:t>
            </a:r>
          </a:p>
          <a:p>
            <a:pPr marL="0" indent="0">
              <a:buNone/>
            </a:pPr>
            <a:r>
              <a:rPr lang="en-GB" sz="1600" dirty="0">
                <a:latin typeface="Arial" panose="020B0604020202020204" pitchFamily="34" charset="0"/>
                <a:cs typeface="Arial" panose="020B0604020202020204" pitchFamily="34" charset="0"/>
              </a:rPr>
              <a:t>Secure handling of residents' data</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Avoidance of fines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Reduced risk of investigations</a:t>
            </a:r>
          </a:p>
          <a:p>
            <a:r>
              <a:rPr lang="en-GB" sz="1600" b="1" dirty="0">
                <a:latin typeface="Arial" panose="020B0604020202020204" pitchFamily="34" charset="0"/>
                <a:cs typeface="Arial" panose="020B0604020202020204" pitchFamily="34" charset="0"/>
              </a:rPr>
              <a:t>Efficiency Impact:</a:t>
            </a: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Less time spent resolving compliance issues or legal problems.</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89223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0DA3F-8CD8-8D0D-CE8F-E7B329B19216}"/>
              </a:ext>
            </a:extLst>
          </p:cNvPr>
          <p:cNvSpPr>
            <a:spLocks noGrp="1"/>
          </p:cNvSpPr>
          <p:nvPr>
            <p:ph type="title"/>
          </p:nvPr>
        </p:nvSpPr>
        <p:spPr>
          <a:xfrm>
            <a:off x="553580" y="224589"/>
            <a:ext cx="8596668" cy="868566"/>
          </a:xfrm>
        </p:spPr>
        <p:txBody>
          <a:bodyPr/>
          <a:lstStyle/>
          <a:p>
            <a:pPr algn="ctr"/>
            <a:r>
              <a:rPr lang="en-GB" dirty="0">
                <a:latin typeface="Arial" panose="020B0604020202020204" pitchFamily="34" charset="0"/>
                <a:cs typeface="Arial" panose="020B0604020202020204" pitchFamily="34" charset="0"/>
              </a:rPr>
              <a:t>Enabling Digital Transformation</a:t>
            </a:r>
          </a:p>
        </p:txBody>
      </p:sp>
      <p:sp>
        <p:nvSpPr>
          <p:cNvPr id="3" name="Content Placeholder 2">
            <a:extLst>
              <a:ext uri="{FF2B5EF4-FFF2-40B4-BE49-F238E27FC236}">
                <a16:creationId xmlns:a16="http://schemas.microsoft.com/office/drawing/2014/main" id="{338FA954-61FE-4BBA-17AF-45DC20D4DE35}"/>
              </a:ext>
            </a:extLst>
          </p:cNvPr>
          <p:cNvSpPr>
            <a:spLocks noGrp="1"/>
          </p:cNvSpPr>
          <p:nvPr>
            <p:ph idx="1"/>
          </p:nvPr>
        </p:nvSpPr>
        <p:spPr>
          <a:xfrm>
            <a:off x="553580" y="1658700"/>
            <a:ext cx="8596668" cy="3880773"/>
          </a:xfrm>
        </p:spPr>
        <p:txBody>
          <a:bodyPr>
            <a:normAutofit/>
          </a:bodyPr>
          <a:lstStyle/>
          <a:p>
            <a:r>
              <a:rPr lang="en-GB" sz="1600" dirty="0">
                <a:latin typeface="Arial" panose="020B0604020202020204" pitchFamily="34" charset="0"/>
                <a:cs typeface="Arial" panose="020B0604020202020204" pitchFamily="34" charset="0"/>
              </a:rPr>
              <a:t>Secure systems allow Greenfield Care Home Agency to confidently adopt:</a:t>
            </a:r>
          </a:p>
          <a:p>
            <a:pPr marL="0" indent="0">
              <a:buNone/>
            </a:pPr>
            <a:r>
              <a:rPr lang="en-GB" sz="1600" dirty="0">
                <a:latin typeface="Arial" panose="020B0604020202020204" pitchFamily="34" charset="0"/>
                <a:cs typeface="Arial" panose="020B0604020202020204" pitchFamily="34" charset="0"/>
              </a:rPr>
              <a:t>Electronic health records (EHRs)</a:t>
            </a:r>
          </a:p>
          <a:p>
            <a:pPr marL="0" indent="0">
              <a:buNone/>
            </a:pPr>
            <a:r>
              <a:rPr lang="en-GB" sz="1600" dirty="0">
                <a:latin typeface="Arial" panose="020B0604020202020204" pitchFamily="34" charset="0"/>
                <a:cs typeface="Arial" panose="020B0604020202020204" pitchFamily="34" charset="0"/>
              </a:rPr>
              <a:t>Online billing systems</a:t>
            </a:r>
          </a:p>
          <a:p>
            <a:pPr marL="0" indent="0">
              <a:buNone/>
            </a:pPr>
            <a:r>
              <a:rPr lang="en-GB" sz="1600" dirty="0">
                <a:latin typeface="Arial" panose="020B0604020202020204" pitchFamily="34" charset="0"/>
                <a:cs typeface="Arial" panose="020B0604020202020204" pitchFamily="34" charset="0"/>
              </a:rPr>
              <a:t>Digital medication tracking</a:t>
            </a:r>
          </a:p>
          <a:p>
            <a:pPr marL="0" indent="0">
              <a:buNone/>
            </a:pPr>
            <a:r>
              <a:rPr lang="en-GB" sz="1600" dirty="0">
                <a:latin typeface="Arial" panose="020B0604020202020204" pitchFamily="34" charset="0"/>
                <a:cs typeface="Arial" panose="020B0604020202020204" pitchFamily="34" charset="0"/>
              </a:rPr>
              <a:t>Remote monitoring tools</a:t>
            </a:r>
          </a:p>
          <a:p>
            <a:r>
              <a:rPr lang="en-GB" sz="1600" dirty="0">
                <a:latin typeface="Arial" panose="020B0604020202020204" pitchFamily="34" charset="0"/>
                <a:cs typeface="Arial" panose="020B0604020202020204" pitchFamily="34" charset="0"/>
              </a:rPr>
              <a:t>Without strong security, digital adoption becomes risky.</a:t>
            </a:r>
          </a:p>
          <a:p>
            <a:r>
              <a:rPr lang="en-GB" sz="1600" b="1" dirty="0">
                <a:latin typeface="Arial" panose="020B0604020202020204" pitchFamily="34" charset="0"/>
                <a:cs typeface="Arial" panose="020B0604020202020204" pitchFamily="34" charset="0"/>
              </a:rPr>
              <a:t>Efficiency Impact: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Automation reduces manual paperwork and human error.</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89669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82C87-80AB-1C8D-55F9-6D805DE8D9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850AD3-8145-5281-095B-DF5D364B23FE}"/>
              </a:ext>
            </a:extLst>
          </p:cNvPr>
          <p:cNvSpPr>
            <a:spLocks noGrp="1"/>
          </p:cNvSpPr>
          <p:nvPr>
            <p:ph type="title"/>
          </p:nvPr>
        </p:nvSpPr>
        <p:spPr>
          <a:xfrm>
            <a:off x="553580" y="224589"/>
            <a:ext cx="8596668" cy="868566"/>
          </a:xfrm>
        </p:spPr>
        <p:txBody>
          <a:bodyPr/>
          <a:lstStyle/>
          <a:p>
            <a:pPr algn="ctr"/>
            <a:r>
              <a:rPr lang="en-GB" dirty="0">
                <a:latin typeface="Arial" panose="020B0604020202020204" pitchFamily="34" charset="0"/>
                <a:cs typeface="Arial" panose="020B0604020202020204" pitchFamily="34" charset="0"/>
              </a:rPr>
              <a:t>Increasing Staff Productivity</a:t>
            </a:r>
          </a:p>
        </p:txBody>
      </p:sp>
      <p:sp>
        <p:nvSpPr>
          <p:cNvPr id="3" name="Content Placeholder 2">
            <a:extLst>
              <a:ext uri="{FF2B5EF4-FFF2-40B4-BE49-F238E27FC236}">
                <a16:creationId xmlns:a16="http://schemas.microsoft.com/office/drawing/2014/main" id="{CECDB97D-1D41-8185-6809-8E18F00271B8}"/>
              </a:ext>
            </a:extLst>
          </p:cNvPr>
          <p:cNvSpPr>
            <a:spLocks noGrp="1"/>
          </p:cNvSpPr>
          <p:nvPr>
            <p:ph idx="1"/>
          </p:nvPr>
        </p:nvSpPr>
        <p:spPr>
          <a:xfrm>
            <a:off x="553580" y="1658700"/>
            <a:ext cx="8596668" cy="3880773"/>
          </a:xfrm>
        </p:spPr>
        <p:txBody>
          <a:bodyPr>
            <a:normAutofit/>
          </a:bodyPr>
          <a:lstStyle/>
          <a:p>
            <a:r>
              <a:rPr lang="en-GB" sz="1600" dirty="0">
                <a:latin typeface="Arial" panose="020B0604020202020204" pitchFamily="34" charset="0"/>
                <a:cs typeface="Arial" panose="020B0604020202020204" pitchFamily="34" charset="0"/>
              </a:rPr>
              <a:t>With secure, reliable systems:</a:t>
            </a:r>
          </a:p>
          <a:p>
            <a:pPr marL="0" indent="0">
              <a:buNone/>
            </a:pPr>
            <a:r>
              <a:rPr lang="en-GB" sz="1600" dirty="0">
                <a:latin typeface="Arial" panose="020B0604020202020204" pitchFamily="34" charset="0"/>
                <a:cs typeface="Arial" panose="020B0604020202020204" pitchFamily="34" charset="0"/>
              </a:rPr>
              <a:t>Staff trust the technology</a:t>
            </a:r>
          </a:p>
          <a:p>
            <a:pPr marL="0" indent="0">
              <a:buNone/>
            </a:pPr>
            <a:r>
              <a:rPr lang="en-GB" sz="1600" dirty="0">
                <a:latin typeface="Arial" panose="020B0604020202020204" pitchFamily="34" charset="0"/>
                <a:cs typeface="Arial" panose="020B0604020202020204" pitchFamily="34" charset="0"/>
              </a:rPr>
              <a:t>Fewer IT disruptions occur</a:t>
            </a:r>
          </a:p>
          <a:p>
            <a:pPr marL="0" indent="0">
              <a:buNone/>
            </a:pPr>
            <a:r>
              <a:rPr lang="en-GB" sz="1600" dirty="0">
                <a:latin typeface="Arial" panose="020B0604020202020204" pitchFamily="34" charset="0"/>
                <a:cs typeface="Arial" panose="020B0604020202020204" pitchFamily="34" charset="0"/>
              </a:rPr>
              <a:t>Less time is wasted resetting passwords or fixing compromised accounts</a:t>
            </a:r>
          </a:p>
          <a:p>
            <a:r>
              <a:rPr lang="en-GB" sz="1600" b="1" dirty="0">
                <a:latin typeface="Arial" panose="020B0604020202020204" pitchFamily="34" charset="0"/>
                <a:cs typeface="Arial" panose="020B0604020202020204" pitchFamily="34" charset="0"/>
              </a:rPr>
              <a:t>Efficiency Impact:</a:t>
            </a:r>
            <a:r>
              <a:rPr lang="en-GB" sz="1600" dirty="0">
                <a:latin typeface="Arial" panose="020B0604020202020204" pitchFamily="34" charset="0"/>
                <a:cs typeface="Arial" panose="020B0604020202020204" pitchFamily="34" charset="0"/>
              </a:rPr>
              <a:t> More time spent on resident care.</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6613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FF5A4E-8D5B-2A70-2BEC-98E3763F9E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BBA361-E8A9-F0E4-3179-6AD9C6EB0576}"/>
              </a:ext>
            </a:extLst>
          </p:cNvPr>
          <p:cNvSpPr>
            <a:spLocks noGrp="1"/>
          </p:cNvSpPr>
          <p:nvPr>
            <p:ph type="title"/>
          </p:nvPr>
        </p:nvSpPr>
        <p:spPr>
          <a:xfrm>
            <a:off x="553580" y="224589"/>
            <a:ext cx="8596668" cy="868566"/>
          </a:xfrm>
        </p:spPr>
        <p:txBody>
          <a:bodyPr/>
          <a:lstStyle/>
          <a:p>
            <a:pPr algn="ctr"/>
            <a:r>
              <a:rPr lang="en-GB" dirty="0">
                <a:latin typeface="Arial" panose="020B0604020202020204" pitchFamily="34" charset="0"/>
                <a:cs typeface="Arial" panose="020B0604020202020204" pitchFamily="34" charset="0"/>
              </a:rPr>
              <a:t>Protecting Reputation and Trust</a:t>
            </a:r>
          </a:p>
        </p:txBody>
      </p:sp>
      <p:sp>
        <p:nvSpPr>
          <p:cNvPr id="3" name="Content Placeholder 2">
            <a:extLst>
              <a:ext uri="{FF2B5EF4-FFF2-40B4-BE49-F238E27FC236}">
                <a16:creationId xmlns:a16="http://schemas.microsoft.com/office/drawing/2014/main" id="{EE4CB7EF-7476-9F34-0F48-1B7F2C80E1CD}"/>
              </a:ext>
            </a:extLst>
          </p:cNvPr>
          <p:cNvSpPr>
            <a:spLocks noGrp="1"/>
          </p:cNvSpPr>
          <p:nvPr>
            <p:ph idx="1"/>
          </p:nvPr>
        </p:nvSpPr>
        <p:spPr>
          <a:xfrm>
            <a:off x="553580" y="1658700"/>
            <a:ext cx="8596668" cy="3880773"/>
          </a:xfrm>
        </p:spPr>
        <p:txBody>
          <a:bodyPr>
            <a:normAutofit/>
          </a:bodyPr>
          <a:lstStyle/>
          <a:p>
            <a:r>
              <a:rPr lang="en-GB" sz="1600" dirty="0">
                <a:latin typeface="Arial" panose="020B0604020202020204" pitchFamily="34" charset="0"/>
                <a:cs typeface="Arial" panose="020B0604020202020204" pitchFamily="34" charset="0"/>
              </a:rPr>
              <a:t>Families expect care homes to protect sensitive information.</a:t>
            </a:r>
          </a:p>
          <a:p>
            <a:r>
              <a:rPr lang="en-GB" sz="1600" dirty="0">
                <a:latin typeface="Arial" panose="020B0604020202020204" pitchFamily="34" charset="0"/>
                <a:cs typeface="Arial" panose="020B0604020202020204" pitchFamily="34" charset="0"/>
              </a:rPr>
              <a:t>Strong digital security:</a:t>
            </a:r>
          </a:p>
          <a:p>
            <a:pPr marL="0" indent="0">
              <a:buNone/>
            </a:pPr>
            <a:r>
              <a:rPr lang="en-GB" sz="1600" dirty="0">
                <a:latin typeface="Arial" panose="020B0604020202020204" pitchFamily="34" charset="0"/>
                <a:cs typeface="Arial" panose="020B0604020202020204" pitchFamily="34" charset="0"/>
              </a:rPr>
              <a:t>Builds trust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Improves brand reputation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Attracts more clients</a:t>
            </a:r>
          </a:p>
          <a:p>
            <a:r>
              <a:rPr lang="en-GB" sz="1600" b="1" dirty="0">
                <a:latin typeface="Arial" panose="020B0604020202020204" pitchFamily="34" charset="0"/>
                <a:cs typeface="Arial" panose="020B0604020202020204" pitchFamily="34" charset="0"/>
              </a:rPr>
              <a:t>Efficiency Impact:</a:t>
            </a:r>
            <a:r>
              <a:rPr lang="en-GB" sz="1600" dirty="0">
                <a:latin typeface="Arial" panose="020B0604020202020204" pitchFamily="34" charset="0"/>
                <a:cs typeface="Arial" panose="020B0604020202020204" pitchFamily="34" charset="0"/>
              </a:rPr>
              <a:t> Higher occupancy rates and smoother operations.</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50310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50C0-2000-E13C-B4FF-BCF3E4791CCC}"/>
              </a:ext>
            </a:extLst>
          </p:cNvPr>
          <p:cNvSpPr>
            <a:spLocks noGrp="1"/>
          </p:cNvSpPr>
          <p:nvPr>
            <p:ph type="title"/>
          </p:nvPr>
        </p:nvSpPr>
        <p:spPr>
          <a:xfrm>
            <a:off x="677334" y="609600"/>
            <a:ext cx="8596668" cy="1067946"/>
          </a:xfrm>
        </p:spPr>
        <p:txBody>
          <a:bodyPr>
            <a:normAutofit/>
          </a:bodyPr>
          <a:lstStyle/>
          <a:p>
            <a:pPr algn="ctr"/>
            <a:r>
              <a:rPr lang="en-GB" dirty="0">
                <a:latin typeface="Arial" panose="020B0604020202020204" pitchFamily="34" charset="0"/>
                <a:cs typeface="Arial" panose="020B0604020202020204" pitchFamily="34" charset="0"/>
              </a:rPr>
              <a:t>SUMMARY </a:t>
            </a:r>
          </a:p>
        </p:txBody>
      </p:sp>
      <p:sp>
        <p:nvSpPr>
          <p:cNvPr id="3" name="Content Placeholder 2">
            <a:extLst>
              <a:ext uri="{FF2B5EF4-FFF2-40B4-BE49-F238E27FC236}">
                <a16:creationId xmlns:a16="http://schemas.microsoft.com/office/drawing/2014/main" id="{3AB53D63-A7A2-6BB4-394D-142E6050383C}"/>
              </a:ext>
            </a:extLst>
          </p:cNvPr>
          <p:cNvSpPr>
            <a:spLocks noGrp="1"/>
          </p:cNvSpPr>
          <p:nvPr>
            <p:ph idx="1"/>
          </p:nvPr>
        </p:nvSpPr>
        <p:spPr>
          <a:xfrm>
            <a:off x="732752" y="2058546"/>
            <a:ext cx="8596668" cy="3880773"/>
          </a:xfrm>
        </p:spPr>
        <p:txBody>
          <a:bodyPr>
            <a:normAutofit/>
          </a:bodyPr>
          <a:lstStyle/>
          <a:p>
            <a:pPr algn="just"/>
            <a:r>
              <a:rPr lang="en-GB" sz="1600" dirty="0">
                <a:latin typeface="Arial" panose="020B0604020202020204" pitchFamily="34" charset="0"/>
                <a:cs typeface="Arial" panose="020B0604020202020204" pitchFamily="34" charset="0"/>
              </a:rPr>
              <a:t>Digital security enhances operational efficiency at Greenfield Care Home Agency by reducing system downtime, protecting sensitive resident data, ensuring regulatory compliance, and enabling secure digital transformation. By minimizing cyber risks and streamlining workflows, cybersecurity allows staff to focus more on care delivery and less on technical disruptions, ultimately improving service quality and organizational performance</a:t>
            </a:r>
            <a:r>
              <a:rPr lang="en-GB" sz="1600" dirty="0"/>
              <a:t>.</a:t>
            </a:r>
          </a:p>
        </p:txBody>
      </p:sp>
    </p:spTree>
    <p:extLst>
      <p:ext uri="{BB962C8B-B14F-4D97-AF65-F5344CB8AC3E}">
        <p14:creationId xmlns:p14="http://schemas.microsoft.com/office/powerpoint/2010/main" val="976514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59C3B-7DE1-6387-81BD-0D82DAEBBCBA}"/>
              </a:ext>
            </a:extLst>
          </p:cNvPr>
          <p:cNvSpPr>
            <a:spLocks noGrp="1"/>
          </p:cNvSpPr>
          <p:nvPr>
            <p:ph type="title"/>
          </p:nvPr>
        </p:nvSpPr>
        <p:spPr>
          <a:xfrm>
            <a:off x="677334" y="609600"/>
            <a:ext cx="8596668" cy="724186"/>
          </a:xfrm>
        </p:spPr>
        <p:txBody>
          <a:bodyPr/>
          <a:lstStyle/>
          <a:p>
            <a:pPr algn="ctr"/>
            <a:r>
              <a:rPr lang="en-GB" dirty="0"/>
              <a:t>REFERENCES</a:t>
            </a:r>
          </a:p>
        </p:txBody>
      </p:sp>
      <p:sp>
        <p:nvSpPr>
          <p:cNvPr id="3" name="Content Placeholder 2">
            <a:extLst>
              <a:ext uri="{FF2B5EF4-FFF2-40B4-BE49-F238E27FC236}">
                <a16:creationId xmlns:a16="http://schemas.microsoft.com/office/drawing/2014/main" id="{5B0A6B21-D135-5266-AE94-B9F30922925B}"/>
              </a:ext>
            </a:extLst>
          </p:cNvPr>
          <p:cNvSpPr>
            <a:spLocks noGrp="1"/>
          </p:cNvSpPr>
          <p:nvPr>
            <p:ph idx="1"/>
          </p:nvPr>
        </p:nvSpPr>
        <p:spPr>
          <a:xfrm>
            <a:off x="677334" y="1434825"/>
            <a:ext cx="8596668" cy="4939688"/>
          </a:xfrm>
        </p:spPr>
        <p:txBody>
          <a:bodyPr>
            <a:normAutofit/>
          </a:bodyPr>
          <a:lstStyle/>
          <a:p>
            <a:r>
              <a:rPr lang="en-GB" sz="1600" dirty="0">
                <a:latin typeface="Arial" panose="020B0604020202020204" pitchFamily="34" charset="0"/>
                <a:cs typeface="Arial" panose="020B0604020202020204" pitchFamily="34" charset="0"/>
              </a:rPr>
              <a:t>Alharbi, A., &amp; </a:t>
            </a:r>
            <a:r>
              <a:rPr lang="en-GB" sz="1600" dirty="0" err="1">
                <a:latin typeface="Arial" panose="020B0604020202020204" pitchFamily="34" charset="0"/>
                <a:cs typeface="Arial" panose="020B0604020202020204" pitchFamily="34" charset="0"/>
              </a:rPr>
              <a:t>Alkhalifah</a:t>
            </a:r>
            <a:r>
              <a:rPr lang="en-GB" sz="1600" dirty="0">
                <a:latin typeface="Arial" panose="020B0604020202020204" pitchFamily="34" charset="0"/>
                <a:cs typeface="Arial" panose="020B0604020202020204" pitchFamily="34" charset="0"/>
              </a:rPr>
              <a:t>, A. (2025). </a:t>
            </a:r>
            <a:r>
              <a:rPr lang="en-GB" sz="1600" i="1" dirty="0">
                <a:latin typeface="Arial" panose="020B0604020202020204" pitchFamily="34" charset="0"/>
                <a:cs typeface="Arial" panose="020B0604020202020204" pitchFamily="34" charset="0"/>
              </a:rPr>
              <a:t>Cybersecurity governance in the healthcare sector during digital transformation: An integrated model and hybrid analytical approach</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Frontiers in Public Health</a:t>
            </a:r>
            <a:r>
              <a:rPr lang="en-GB" sz="1600" dirty="0">
                <a:latin typeface="Arial" panose="020B0604020202020204" pitchFamily="34" charset="0"/>
                <a:cs typeface="Arial" panose="020B0604020202020204" pitchFamily="34" charset="0"/>
              </a:rPr>
              <a:t>, 13, 1703689.</a:t>
            </a:r>
          </a:p>
          <a:p>
            <a:r>
              <a:rPr lang="en-GB" sz="1600" dirty="0">
                <a:latin typeface="Arial" panose="020B0604020202020204" pitchFamily="34" charset="0"/>
                <a:cs typeface="Arial" panose="020B0604020202020204" pitchFamily="34" charset="0"/>
              </a:rPr>
              <a:t>Abbas, H. S. M., Qaisar, Z. H., Ali, G., </a:t>
            </a:r>
            <a:r>
              <a:rPr lang="en-GB" sz="1600" dirty="0" err="1">
                <a:latin typeface="Arial" panose="020B0604020202020204" pitchFamily="34" charset="0"/>
                <a:cs typeface="Arial" panose="020B0604020202020204" pitchFamily="34" charset="0"/>
              </a:rPr>
              <a:t>Alturise</a:t>
            </a:r>
            <a:r>
              <a:rPr lang="en-GB" sz="1600" dirty="0">
                <a:latin typeface="Arial" panose="020B0604020202020204" pitchFamily="34" charset="0"/>
                <a:cs typeface="Arial" panose="020B0604020202020204" pitchFamily="34" charset="0"/>
              </a:rPr>
              <a:t>, F., &amp; </a:t>
            </a:r>
            <a:r>
              <a:rPr lang="en-GB" sz="1600" dirty="0" err="1">
                <a:latin typeface="Arial" panose="020B0604020202020204" pitchFamily="34" charset="0"/>
                <a:cs typeface="Arial" panose="020B0604020202020204" pitchFamily="34" charset="0"/>
              </a:rPr>
              <a:t>Alkhalifah</a:t>
            </a:r>
            <a:r>
              <a:rPr lang="en-GB" sz="1600" dirty="0">
                <a:latin typeface="Arial" panose="020B0604020202020204" pitchFamily="34" charset="0"/>
                <a:cs typeface="Arial" panose="020B0604020202020204" pitchFamily="34" charset="0"/>
              </a:rPr>
              <a:t>, T. (2022). </a:t>
            </a:r>
            <a:r>
              <a:rPr lang="en-GB" sz="1600" i="1" dirty="0">
                <a:latin typeface="Arial" panose="020B0604020202020204" pitchFamily="34" charset="0"/>
                <a:cs typeface="Arial" panose="020B0604020202020204" pitchFamily="34" charset="0"/>
              </a:rPr>
              <a:t>Impact of cybersecurity measures on improving institutional governance and digitalization for sustainable healthcare</a:t>
            </a:r>
            <a:r>
              <a:rPr lang="en-GB" sz="1600" dirty="0">
                <a:latin typeface="Arial" panose="020B0604020202020204" pitchFamily="34" charset="0"/>
                <a:cs typeface="Arial" panose="020B0604020202020204" pitchFamily="34" charset="0"/>
              </a:rPr>
              <a:t>. </a:t>
            </a:r>
            <a:r>
              <a:rPr lang="en-GB" sz="1600" i="1" dirty="0" err="1">
                <a:latin typeface="Arial" panose="020B0604020202020204" pitchFamily="34" charset="0"/>
                <a:cs typeface="Arial" panose="020B0604020202020204" pitchFamily="34" charset="0"/>
              </a:rPr>
              <a:t>PLoS</a:t>
            </a:r>
            <a:r>
              <a:rPr lang="en-GB" sz="1600" i="1" dirty="0">
                <a:latin typeface="Arial" panose="020B0604020202020204" pitchFamily="34" charset="0"/>
                <a:cs typeface="Arial" panose="020B0604020202020204" pitchFamily="34" charset="0"/>
              </a:rPr>
              <a:t> ONE</a:t>
            </a:r>
            <a:r>
              <a:rPr lang="en-GB" sz="1600" dirty="0">
                <a:latin typeface="Arial" panose="020B0604020202020204" pitchFamily="34" charset="0"/>
                <a:cs typeface="Arial" panose="020B0604020202020204" pitchFamily="34" charset="0"/>
              </a:rPr>
              <a:t>, 17(11), e0274550.</a:t>
            </a:r>
          </a:p>
          <a:p>
            <a:r>
              <a:rPr lang="en-GB" sz="1600" dirty="0" err="1">
                <a:latin typeface="Arial" panose="020B0604020202020204" pitchFamily="34" charset="0"/>
                <a:cs typeface="Arial" panose="020B0604020202020204" pitchFamily="34" charset="0"/>
              </a:rPr>
              <a:t>Románov</a:t>
            </a:r>
            <a:r>
              <a:rPr lang="en-GB" sz="1600" dirty="0">
                <a:latin typeface="Arial" panose="020B0604020202020204" pitchFamily="34" charset="0"/>
                <a:cs typeface="Arial" panose="020B0604020202020204" pitchFamily="34" charset="0"/>
              </a:rPr>
              <a:t>, S., &amp; </a:t>
            </a:r>
            <a:r>
              <a:rPr lang="en-GB" sz="1600" dirty="0" err="1">
                <a:latin typeface="Arial" panose="020B0604020202020204" pitchFamily="34" charset="0"/>
                <a:cs typeface="Arial" panose="020B0604020202020204" pitchFamily="34" charset="0"/>
              </a:rPr>
              <a:t>Varnfield</a:t>
            </a:r>
            <a:r>
              <a:rPr lang="en-GB" sz="1600" dirty="0">
                <a:latin typeface="Arial" panose="020B0604020202020204" pitchFamily="34" charset="0"/>
                <a:cs typeface="Arial" panose="020B0604020202020204" pitchFamily="34" charset="0"/>
              </a:rPr>
              <a:t>, M. (2025). </a:t>
            </a:r>
            <a:r>
              <a:rPr lang="en-GB" sz="1600" i="1" dirty="0">
                <a:latin typeface="Arial" panose="020B0604020202020204" pitchFamily="34" charset="0"/>
                <a:cs typeface="Arial" panose="020B0604020202020204" pitchFamily="34" charset="0"/>
              </a:rPr>
              <a:t>Vital Protection in Digital Healthcare</a:t>
            </a:r>
            <a:r>
              <a:rPr lang="en-GB" sz="1600" dirty="0">
                <a:latin typeface="Arial" panose="020B0604020202020204" pitchFamily="34" charset="0"/>
                <a:cs typeface="Arial" panose="020B0604020202020204" pitchFamily="34" charset="0"/>
              </a:rPr>
              <a:t>. ISACA Journal, Volume 1.</a:t>
            </a:r>
          </a:p>
          <a:p>
            <a:r>
              <a:rPr lang="en-GB" sz="1600" dirty="0">
                <a:latin typeface="Arial" panose="020B0604020202020204" pitchFamily="34" charset="0"/>
                <a:cs typeface="Arial" panose="020B0604020202020204" pitchFamily="34" charset="0"/>
              </a:rPr>
              <a:t>Arafa, A., Sheerah, H. A., &amp; </a:t>
            </a:r>
            <a:r>
              <a:rPr lang="en-GB" sz="1600" dirty="0" err="1">
                <a:latin typeface="Arial" panose="020B0604020202020204" pitchFamily="34" charset="0"/>
                <a:cs typeface="Arial" panose="020B0604020202020204" pitchFamily="34" charset="0"/>
              </a:rPr>
              <a:t>Alsalamah</a:t>
            </a:r>
            <a:r>
              <a:rPr lang="en-GB" sz="1600" dirty="0">
                <a:latin typeface="Arial" panose="020B0604020202020204" pitchFamily="34" charset="0"/>
                <a:cs typeface="Arial" panose="020B0604020202020204" pitchFamily="34" charset="0"/>
              </a:rPr>
              <a:t>, S. (2023). </a:t>
            </a:r>
            <a:r>
              <a:rPr lang="en-GB" sz="1600" i="1" dirty="0">
                <a:latin typeface="Arial" panose="020B0604020202020204" pitchFamily="34" charset="0"/>
                <a:cs typeface="Arial" panose="020B0604020202020204" pitchFamily="34" charset="0"/>
              </a:rPr>
              <a:t>Emerging Digital Technologies in Healthcare with a Spotlight on Cybersecurity: A Narrative Review</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Information</a:t>
            </a:r>
            <a:r>
              <a:rPr lang="en-GB" sz="1600" dirty="0">
                <a:latin typeface="Arial" panose="020B0604020202020204" pitchFamily="34" charset="0"/>
                <a:cs typeface="Arial" panose="020B0604020202020204" pitchFamily="34" charset="0"/>
              </a:rPr>
              <a:t>, 14(12), 640</a:t>
            </a:r>
          </a:p>
          <a:p>
            <a:r>
              <a:rPr lang="en-GB" sz="1600" dirty="0">
                <a:latin typeface="Arial" panose="020B0604020202020204" pitchFamily="34" charset="0"/>
                <a:cs typeface="Arial" panose="020B0604020202020204" pitchFamily="34" charset="0"/>
              </a:rPr>
              <a:t>Shukla, A., et al. </a:t>
            </a:r>
            <a:r>
              <a:rPr lang="en-GB" sz="1600" i="1" dirty="0">
                <a:latin typeface="Arial" panose="020B0604020202020204" pitchFamily="34" charset="0"/>
                <a:cs typeface="Arial" panose="020B0604020202020204" pitchFamily="34" charset="0"/>
              </a:rPr>
              <a:t>System Security Assurance: A Systematic Literature Review</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arXiv</a:t>
            </a:r>
            <a:r>
              <a:rPr lang="en-GB" sz="1600" dirty="0">
                <a:latin typeface="Arial" panose="020B0604020202020204" pitchFamily="34" charset="0"/>
                <a:cs typeface="Arial" panose="020B0604020202020204" pitchFamily="34" charset="0"/>
              </a:rPr>
              <a:t>, 2021) — discusses security benefits and limitations in complex systems. </a:t>
            </a:r>
          </a:p>
          <a:p>
            <a:r>
              <a:rPr lang="en-GB" sz="1600" dirty="0">
                <a:latin typeface="Arial" panose="020B0604020202020204" pitchFamily="34" charset="0"/>
                <a:cs typeface="Arial" panose="020B0604020202020204" pitchFamily="34" charset="0"/>
              </a:rPr>
              <a:t>Waliullah, M., et al. </a:t>
            </a:r>
            <a:r>
              <a:rPr lang="en-GB" sz="1600" i="1" dirty="0">
                <a:latin typeface="Arial" panose="020B0604020202020204" pitchFamily="34" charset="0"/>
                <a:cs typeface="Arial" panose="020B0604020202020204" pitchFamily="34" charset="0"/>
              </a:rPr>
              <a:t>Assessing the influence of cybersecurity threats and risks on digital banking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arXiv</a:t>
            </a:r>
            <a:r>
              <a:rPr lang="en-GB" sz="1600" dirty="0">
                <a:latin typeface="Arial" panose="020B0604020202020204" pitchFamily="34" charset="0"/>
                <a:cs typeface="Arial" panose="020B0604020202020204" pitchFamily="34" charset="0"/>
              </a:rPr>
              <a:t>, 2025) — highlights how security measures influence digital adoption and risk management. </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5051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TotalTime>164</TotalTime>
  <Words>1801</Words>
  <Application>Microsoft Office PowerPoint</Application>
  <PresentationFormat>Widescreen</PresentationFormat>
  <Paragraphs>194</Paragraphs>
  <Slides>24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Aptos</vt:lpstr>
      <vt:lpstr>Arial</vt:lpstr>
      <vt:lpstr>Open Sans</vt:lpstr>
      <vt:lpstr>Trebuchet MS</vt:lpstr>
      <vt:lpstr>Wingdings</vt:lpstr>
      <vt:lpstr>Wingdings 3</vt:lpstr>
      <vt:lpstr>Facet</vt:lpstr>
      <vt:lpstr>How Powerpoint can improve efficiency at Greenfield care home agency</vt:lpstr>
      <vt:lpstr>How can Powerpoint be used in greenfield to make tasks more efficient </vt:lpstr>
      <vt:lpstr>How staff currently complete tasks and how powerpoint improves it </vt:lpstr>
      <vt:lpstr>Benefits and limitations of Powerpoint</vt:lpstr>
      <vt:lpstr>PowerPoint Presentation</vt:lpstr>
      <vt:lpstr>PowerPoint Presentation</vt:lpstr>
      <vt:lpstr>Evaluation of Teams for Greenfield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vt:lpstr>
      <vt:lpstr>Protecting Patient and Staff Data</vt:lpstr>
      <vt:lpstr>Help to Protect from Cyber Attacks</vt:lpstr>
      <vt:lpstr>Improving Communication and Workflow</vt:lpstr>
      <vt:lpstr>Ensuring Regulatory Compliance</vt:lpstr>
      <vt:lpstr>Enabling Digital Transformation</vt:lpstr>
      <vt:lpstr>Increasing Staff Productivity</vt:lpstr>
      <vt:lpstr>Protecting Reputation and Trust</vt:lpstr>
      <vt:lpstr>SUMMARY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Liaqat Ali (2520512)</dc:creator>
  <cp:lastModifiedBy>Liaqat Ali (2520512)</cp:lastModifiedBy>
  <cp:revision>13</cp:revision>
  <dcterms:created xsi:type="dcterms:W3CDTF">2026-02-04T19:19:25Z</dcterms:created>
  <dcterms:modified xsi:type="dcterms:W3CDTF">2026-02-15T14:55:23Z</dcterms:modified>
</cp:coreProperties>
</file>