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CD1CAC-D2A4-4B09-80B9-2A2E3D94EE9F}" v="15771" dt="2026-02-15T22:02:50.4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ina Ruby" userId="e0f3b71090680e65" providerId="Windows Live" clId="Web-{D4CD1CAC-D2A4-4B09-80B9-2A2E3D94EE9F}"/>
    <pc:docChg chg="addSld delSld modSld">
      <pc:chgData name="Robina Ruby" userId="e0f3b71090680e65" providerId="Windows Live" clId="Web-{D4CD1CAC-D2A4-4B09-80B9-2A2E3D94EE9F}" dt="2026-02-15T22:02:49.623" v="9008" actId="20577"/>
      <pc:docMkLst>
        <pc:docMk/>
      </pc:docMkLst>
      <pc:sldChg chg="addSp delSp modSp">
        <pc:chgData name="Robina Ruby" userId="e0f3b71090680e65" providerId="Windows Live" clId="Web-{D4CD1CAC-D2A4-4B09-80B9-2A2E3D94EE9F}" dt="2026-02-15T21:57:20.071" v="8958" actId="20577"/>
        <pc:sldMkLst>
          <pc:docMk/>
          <pc:sldMk cId="109857222" sldId="256"/>
        </pc:sldMkLst>
        <pc:spChg chg="del mod">
          <ac:chgData name="Robina Ruby" userId="e0f3b71090680e65" providerId="Windows Live" clId="Web-{D4CD1CAC-D2A4-4B09-80B9-2A2E3D94EE9F}" dt="2026-02-15T16:35:52.864" v="15"/>
          <ac:spMkLst>
            <pc:docMk/>
            <pc:sldMk cId="109857222" sldId="256"/>
            <ac:spMk id="2" creationId="{00000000-0000-0000-0000-000000000000}"/>
          </ac:spMkLst>
        </pc:spChg>
        <pc:spChg chg="del">
          <ac:chgData name="Robina Ruby" userId="e0f3b71090680e65" providerId="Windows Live" clId="Web-{D4CD1CAC-D2A4-4B09-80B9-2A2E3D94EE9F}" dt="2026-02-15T16:35:56.380" v="16"/>
          <ac:spMkLst>
            <pc:docMk/>
            <pc:sldMk cId="109857222" sldId="256"/>
            <ac:spMk id="3" creationId="{00000000-0000-0000-0000-000000000000}"/>
          </ac:spMkLst>
        </pc:spChg>
        <pc:spChg chg="add del mod">
          <ac:chgData name="Robina Ruby" userId="e0f3b71090680e65" providerId="Windows Live" clId="Web-{D4CD1CAC-D2A4-4B09-80B9-2A2E3D94EE9F}" dt="2026-02-15T16:37:20.099" v="26"/>
          <ac:spMkLst>
            <pc:docMk/>
            <pc:sldMk cId="109857222" sldId="256"/>
            <ac:spMk id="4" creationId="{9CA6A70F-36EE-C04D-E876-D48257268CF4}"/>
          </ac:spMkLst>
        </pc:spChg>
        <pc:spChg chg="add mod">
          <ac:chgData name="Robina Ruby" userId="e0f3b71090680e65" providerId="Windows Live" clId="Web-{D4CD1CAC-D2A4-4B09-80B9-2A2E3D94EE9F}" dt="2026-02-15T21:57:20.071" v="8958" actId="20577"/>
          <ac:spMkLst>
            <pc:docMk/>
            <pc:sldMk cId="109857222" sldId="256"/>
            <ac:spMk id="5" creationId="{9743A417-3ACE-6F57-6ACD-A9D5305F30A4}"/>
          </ac:spMkLst>
        </pc:spChg>
      </pc:sldChg>
      <pc:sldChg chg="modSp new">
        <pc:chgData name="Robina Ruby" userId="e0f3b71090680e65" providerId="Windows Live" clId="Web-{D4CD1CAC-D2A4-4B09-80B9-2A2E3D94EE9F}" dt="2026-02-15T17:28:19.476" v="636" actId="20577"/>
        <pc:sldMkLst>
          <pc:docMk/>
          <pc:sldMk cId="625498484" sldId="257"/>
        </pc:sldMkLst>
        <pc:spChg chg="mod">
          <ac:chgData name="Robina Ruby" userId="e0f3b71090680e65" providerId="Windows Live" clId="Web-{D4CD1CAC-D2A4-4B09-80B9-2A2E3D94EE9F}" dt="2026-02-15T16:48:16.079" v="317" actId="14100"/>
          <ac:spMkLst>
            <pc:docMk/>
            <pc:sldMk cId="625498484" sldId="257"/>
            <ac:spMk id="2" creationId="{0D5EDBEB-353A-A490-AF89-6BFD7D3F8A55}"/>
          </ac:spMkLst>
        </pc:spChg>
        <pc:spChg chg="mod">
          <ac:chgData name="Robina Ruby" userId="e0f3b71090680e65" providerId="Windows Live" clId="Web-{D4CD1CAC-D2A4-4B09-80B9-2A2E3D94EE9F}" dt="2026-02-15T17:28:19.476" v="636" actId="20577"/>
          <ac:spMkLst>
            <pc:docMk/>
            <pc:sldMk cId="625498484" sldId="257"/>
            <ac:spMk id="3" creationId="{640712A7-B691-A9BF-CC93-5CFC621D36A6}"/>
          </ac:spMkLst>
        </pc:spChg>
      </pc:sldChg>
      <pc:sldChg chg="modSp new del">
        <pc:chgData name="Robina Ruby" userId="e0f3b71090680e65" providerId="Windows Live" clId="Web-{D4CD1CAC-D2A4-4B09-80B9-2A2E3D94EE9F}" dt="2026-02-15T17:32:15.573" v="640"/>
        <pc:sldMkLst>
          <pc:docMk/>
          <pc:sldMk cId="1276311208" sldId="258"/>
        </pc:sldMkLst>
        <pc:spChg chg="mod">
          <ac:chgData name="Robina Ruby" userId="e0f3b71090680e65" providerId="Windows Live" clId="Web-{D4CD1CAC-D2A4-4B09-80B9-2A2E3D94EE9F}" dt="2026-02-15T17:31:58.838" v="639" actId="14100"/>
          <ac:spMkLst>
            <pc:docMk/>
            <pc:sldMk cId="1276311208" sldId="258"/>
            <ac:spMk id="3" creationId="{DA59813C-E866-2054-3F3F-38C65AE74558}"/>
          </ac:spMkLst>
        </pc:spChg>
      </pc:sldChg>
      <pc:sldChg chg="addSp delSp modSp new">
        <pc:chgData name="Robina Ruby" userId="e0f3b71090680e65" providerId="Windows Live" clId="Web-{D4CD1CAC-D2A4-4B09-80B9-2A2E3D94EE9F}" dt="2026-02-15T21:57:56.744" v="8961" actId="20577"/>
        <pc:sldMkLst>
          <pc:docMk/>
          <pc:sldMk cId="1741225354" sldId="258"/>
        </pc:sldMkLst>
        <pc:spChg chg="mod">
          <ac:chgData name="Robina Ruby" userId="e0f3b71090680e65" providerId="Windows Live" clId="Web-{D4CD1CAC-D2A4-4B09-80B9-2A2E3D94EE9F}" dt="2026-02-15T17:44:20.299" v="702" actId="20577"/>
          <ac:spMkLst>
            <pc:docMk/>
            <pc:sldMk cId="1741225354" sldId="258"/>
            <ac:spMk id="2" creationId="{0C9DCCEA-F5E5-193D-441E-4355553BC368}"/>
          </ac:spMkLst>
        </pc:spChg>
        <pc:spChg chg="del">
          <ac:chgData name="Robina Ruby" userId="e0f3b71090680e65" providerId="Windows Live" clId="Web-{D4CD1CAC-D2A4-4B09-80B9-2A2E3D94EE9F}" dt="2026-02-15T17:43:18.735" v="697"/>
          <ac:spMkLst>
            <pc:docMk/>
            <pc:sldMk cId="1741225354" sldId="258"/>
            <ac:spMk id="3" creationId="{E2456985-2998-10DA-AEE0-762DF1D8D583}"/>
          </ac:spMkLst>
        </pc:spChg>
        <pc:spChg chg="del">
          <ac:chgData name="Robina Ruby" userId="e0f3b71090680e65" providerId="Windows Live" clId="Web-{D4CD1CAC-D2A4-4B09-80B9-2A2E3D94EE9F}" dt="2026-02-15T17:43:14.970" v="696"/>
          <ac:spMkLst>
            <pc:docMk/>
            <pc:sldMk cId="1741225354" sldId="258"/>
            <ac:spMk id="4" creationId="{332809ED-1790-0C21-BD4D-066F53E2C0B2}"/>
          </ac:spMkLst>
        </pc:spChg>
        <pc:spChg chg="add del mod">
          <ac:chgData name="Robina Ruby" userId="e0f3b71090680e65" providerId="Windows Live" clId="Web-{D4CD1CAC-D2A4-4B09-80B9-2A2E3D94EE9F}" dt="2026-02-15T17:44:43.221" v="707"/>
          <ac:spMkLst>
            <pc:docMk/>
            <pc:sldMk cId="1741225354" sldId="258"/>
            <ac:spMk id="6" creationId="{1969172F-00B0-492D-BD59-ADBF89043F44}"/>
          </ac:spMkLst>
        </pc:spChg>
        <pc:spChg chg="add del mod">
          <ac:chgData name="Robina Ruby" userId="e0f3b71090680e65" providerId="Windows Live" clId="Web-{D4CD1CAC-D2A4-4B09-80B9-2A2E3D94EE9F}" dt="2026-02-15T17:44:58.940" v="711"/>
          <ac:spMkLst>
            <pc:docMk/>
            <pc:sldMk cId="1741225354" sldId="258"/>
            <ac:spMk id="7" creationId="{9E5C2CDD-A257-3B61-8A8A-4648D87BB6DC}"/>
          </ac:spMkLst>
        </pc:spChg>
        <pc:spChg chg="add">
          <ac:chgData name="Robina Ruby" userId="e0f3b71090680e65" providerId="Windows Live" clId="Web-{D4CD1CAC-D2A4-4B09-80B9-2A2E3D94EE9F}" dt="2026-02-15T17:45:04.956" v="712"/>
          <ac:spMkLst>
            <pc:docMk/>
            <pc:sldMk cId="1741225354" sldId="258"/>
            <ac:spMk id="8" creationId="{DA7DEE53-8FF1-0E9C-3011-92C31B072F5D}"/>
          </ac:spMkLst>
        </pc:spChg>
        <pc:spChg chg="add del mod">
          <ac:chgData name="Robina Ruby" userId="e0f3b71090680e65" providerId="Windows Live" clId="Web-{D4CD1CAC-D2A4-4B09-80B9-2A2E3D94EE9F}" dt="2026-02-15T17:55:31.272" v="716"/>
          <ac:spMkLst>
            <pc:docMk/>
            <pc:sldMk cId="1741225354" sldId="258"/>
            <ac:spMk id="9" creationId="{637D9783-AF6D-69CF-3D1D-8D5A81B34E75}"/>
          </ac:spMkLst>
        </pc:spChg>
        <pc:spChg chg="add mod">
          <ac:chgData name="Robina Ruby" userId="e0f3b71090680e65" providerId="Windows Live" clId="Web-{D4CD1CAC-D2A4-4B09-80B9-2A2E3D94EE9F}" dt="2026-02-15T21:57:56.744" v="8961" actId="20577"/>
          <ac:spMkLst>
            <pc:docMk/>
            <pc:sldMk cId="1741225354" sldId="258"/>
            <ac:spMk id="10" creationId="{D8BD282E-02D7-DF0C-232C-86084DBC39D7}"/>
          </ac:spMkLst>
        </pc:spChg>
        <pc:picChg chg="add mod ord">
          <ac:chgData name="Robina Ruby" userId="e0f3b71090680e65" providerId="Windows Live" clId="Web-{D4CD1CAC-D2A4-4B09-80B9-2A2E3D94EE9F}" dt="2026-02-15T17:44:44.237" v="708" actId="1076"/>
          <ac:picMkLst>
            <pc:docMk/>
            <pc:sldMk cId="1741225354" sldId="258"/>
            <ac:picMk id="5" creationId="{0F091D60-722D-E118-BA70-FA48BA302F61}"/>
          </ac:picMkLst>
        </pc:picChg>
      </pc:sldChg>
      <pc:sldChg chg="new del">
        <pc:chgData name="Robina Ruby" userId="e0f3b71090680e65" providerId="Windows Live" clId="Web-{D4CD1CAC-D2A4-4B09-80B9-2A2E3D94EE9F}" dt="2026-02-15T17:32:27.292" v="642"/>
        <pc:sldMkLst>
          <pc:docMk/>
          <pc:sldMk cId="2833771949" sldId="258"/>
        </pc:sldMkLst>
      </pc:sldChg>
      <pc:sldChg chg="addSp delSp modSp new">
        <pc:chgData name="Robina Ruby" userId="e0f3b71090680e65" providerId="Windows Live" clId="Web-{D4CD1CAC-D2A4-4B09-80B9-2A2E3D94EE9F}" dt="2026-02-15T21:58:17.104" v="8965" actId="20577"/>
        <pc:sldMkLst>
          <pc:docMk/>
          <pc:sldMk cId="244746520" sldId="259"/>
        </pc:sldMkLst>
        <pc:spChg chg="add del mod">
          <ac:chgData name="Robina Ruby" userId="e0f3b71090680e65" providerId="Windows Live" clId="Web-{D4CD1CAC-D2A4-4B09-80B9-2A2E3D94EE9F}" dt="2026-02-15T18:38:05.698" v="1345"/>
          <ac:spMkLst>
            <pc:docMk/>
            <pc:sldMk cId="244746520" sldId="259"/>
            <ac:spMk id="2" creationId="{65A2DE12-5AD7-54DA-1151-7B84A9ACF9FC}"/>
          </ac:spMkLst>
        </pc:spChg>
        <pc:spChg chg="add mod">
          <ac:chgData name="Robina Ruby" userId="e0f3b71090680e65" providerId="Windows Live" clId="Web-{D4CD1CAC-D2A4-4B09-80B9-2A2E3D94EE9F}" dt="2026-02-15T19:13:53.614" v="2778" actId="20577"/>
          <ac:spMkLst>
            <pc:docMk/>
            <pc:sldMk cId="244746520" sldId="259"/>
            <ac:spMk id="3" creationId="{2F90A1CE-99AD-0BD2-93C3-738C61CC430B}"/>
          </ac:spMkLst>
        </pc:spChg>
        <pc:spChg chg="add mod">
          <ac:chgData name="Robina Ruby" userId="e0f3b71090680e65" providerId="Windows Live" clId="Web-{D4CD1CAC-D2A4-4B09-80B9-2A2E3D94EE9F}" dt="2026-02-15T18:51:30.597" v="1642" actId="14100"/>
          <ac:spMkLst>
            <pc:docMk/>
            <pc:sldMk cId="244746520" sldId="259"/>
            <ac:spMk id="6" creationId="{157F30D6-C3E7-9A48-071E-A2B8A2155843}"/>
          </ac:spMkLst>
        </pc:spChg>
        <pc:spChg chg="add del">
          <ac:chgData name="Robina Ruby" userId="e0f3b71090680e65" providerId="Windows Live" clId="Web-{D4CD1CAC-D2A4-4B09-80B9-2A2E3D94EE9F}" dt="2026-02-15T18:52:37.285" v="1644"/>
          <ac:spMkLst>
            <pc:docMk/>
            <pc:sldMk cId="244746520" sldId="259"/>
            <ac:spMk id="7" creationId="{D938E394-7F89-B60E-A527-EA4D06E0C734}"/>
          </ac:spMkLst>
        </pc:spChg>
        <pc:spChg chg="add mod">
          <ac:chgData name="Robina Ruby" userId="e0f3b71090680e65" providerId="Windows Live" clId="Web-{D4CD1CAC-D2A4-4B09-80B9-2A2E3D94EE9F}" dt="2026-02-15T21:58:17.104" v="8965" actId="20577"/>
          <ac:spMkLst>
            <pc:docMk/>
            <pc:sldMk cId="244746520" sldId="259"/>
            <ac:spMk id="8" creationId="{F32C92C1-DFB3-0C73-B04D-D16FBE7A00E7}"/>
          </ac:spMkLst>
        </pc:spChg>
        <pc:picChg chg="add del mod">
          <ac:chgData name="Robina Ruby" userId="e0f3b71090680e65" providerId="Windows Live" clId="Web-{D4CD1CAC-D2A4-4B09-80B9-2A2E3D94EE9F}" dt="2026-02-15T18:39:47.934" v="1376"/>
          <ac:picMkLst>
            <pc:docMk/>
            <pc:sldMk cId="244746520" sldId="259"/>
            <ac:picMk id="4" creationId="{5AFC842E-7DE0-7BB4-4F1E-D145D1A2C826}"/>
          </ac:picMkLst>
        </pc:picChg>
        <pc:picChg chg="add mod">
          <ac:chgData name="Robina Ruby" userId="e0f3b71090680e65" providerId="Windows Live" clId="Web-{D4CD1CAC-D2A4-4B09-80B9-2A2E3D94EE9F}" dt="2026-02-15T18:52:48.113" v="1647" actId="1076"/>
          <ac:picMkLst>
            <pc:docMk/>
            <pc:sldMk cId="244746520" sldId="259"/>
            <ac:picMk id="5" creationId="{F9EA8D6D-85E1-F5AB-01AA-605A413F871C}"/>
          </ac:picMkLst>
        </pc:picChg>
      </pc:sldChg>
      <pc:sldChg chg="addSp delSp modSp new">
        <pc:chgData name="Robina Ruby" userId="e0f3b71090680e65" providerId="Windows Live" clId="Web-{D4CD1CAC-D2A4-4B09-80B9-2A2E3D94EE9F}" dt="2026-02-15T21:59:01.167" v="8969" actId="20577"/>
        <pc:sldMkLst>
          <pc:docMk/>
          <pc:sldMk cId="1562674826" sldId="260"/>
        </pc:sldMkLst>
        <pc:spChg chg="add mod">
          <ac:chgData name="Robina Ruby" userId="e0f3b71090680e65" providerId="Windows Live" clId="Web-{D4CD1CAC-D2A4-4B09-80B9-2A2E3D94EE9F}" dt="2026-02-15T19:16:40.103" v="2791" actId="14100"/>
          <ac:spMkLst>
            <pc:docMk/>
            <pc:sldMk cId="1562674826" sldId="260"/>
            <ac:spMk id="2" creationId="{5F86E42D-7514-9948-457B-BF88327166CF}"/>
          </ac:spMkLst>
        </pc:spChg>
        <pc:spChg chg="add del mod">
          <ac:chgData name="Robina Ruby" userId="e0f3b71090680e65" providerId="Windows Live" clId="Web-{D4CD1CAC-D2A4-4B09-80B9-2A2E3D94EE9F}" dt="2026-02-15T19:28:49.342" v="2800"/>
          <ac:spMkLst>
            <pc:docMk/>
            <pc:sldMk cId="1562674826" sldId="260"/>
            <ac:spMk id="4" creationId="{6A6058B0-9727-999F-89B5-7D1BD7DA5D4A}"/>
          </ac:spMkLst>
        </pc:spChg>
        <pc:spChg chg="add mod">
          <ac:chgData name="Robina Ruby" userId="e0f3b71090680e65" providerId="Windows Live" clId="Web-{D4CD1CAC-D2A4-4B09-80B9-2A2E3D94EE9F}" dt="2026-02-15T19:39:33.286" v="3155" actId="20577"/>
          <ac:spMkLst>
            <pc:docMk/>
            <pc:sldMk cId="1562674826" sldId="260"/>
            <ac:spMk id="5" creationId="{BF3DA00E-BFDB-C35D-C9C1-0FECD3BCE664}"/>
          </ac:spMkLst>
        </pc:spChg>
        <pc:spChg chg="add mod">
          <ac:chgData name="Robina Ruby" userId="e0f3b71090680e65" providerId="Windows Live" clId="Web-{D4CD1CAC-D2A4-4B09-80B9-2A2E3D94EE9F}" dt="2026-02-15T21:59:01.167" v="8969" actId="20577"/>
          <ac:spMkLst>
            <pc:docMk/>
            <pc:sldMk cId="1562674826" sldId="260"/>
            <ac:spMk id="6" creationId="{DB11E884-5109-0916-4B57-D1D3FF26A1A2}"/>
          </ac:spMkLst>
        </pc:spChg>
        <pc:picChg chg="add mod">
          <ac:chgData name="Robina Ruby" userId="e0f3b71090680e65" providerId="Windows Live" clId="Web-{D4CD1CAC-D2A4-4B09-80B9-2A2E3D94EE9F}" dt="2026-02-15T19:40:56.898" v="3157" actId="14100"/>
          <ac:picMkLst>
            <pc:docMk/>
            <pc:sldMk cId="1562674826" sldId="260"/>
            <ac:picMk id="3" creationId="{94D152F6-1C40-A3FE-3E67-57623BFD4867}"/>
          </ac:picMkLst>
        </pc:picChg>
      </pc:sldChg>
      <pc:sldChg chg="addSp modSp new">
        <pc:chgData name="Robina Ruby" userId="e0f3b71090680e65" providerId="Windows Live" clId="Web-{D4CD1CAC-D2A4-4B09-80B9-2A2E3D94EE9F}" dt="2026-02-15T20:10:24.742" v="4502" actId="1076"/>
        <pc:sldMkLst>
          <pc:docMk/>
          <pc:sldMk cId="3251227083" sldId="261"/>
        </pc:sldMkLst>
        <pc:spChg chg="add mod">
          <ac:chgData name="Robina Ruby" userId="e0f3b71090680e65" providerId="Windows Live" clId="Web-{D4CD1CAC-D2A4-4B09-80B9-2A2E3D94EE9F}" dt="2026-02-15T20:10:02.804" v="4499" actId="14100"/>
          <ac:spMkLst>
            <pc:docMk/>
            <pc:sldMk cId="3251227083" sldId="261"/>
            <ac:spMk id="3" creationId="{B396CF44-36D0-40F9-4ADC-E22F718F9386}"/>
          </ac:spMkLst>
        </pc:spChg>
        <pc:spChg chg="add mod">
          <ac:chgData name="Robina Ruby" userId="e0f3b71090680e65" providerId="Windows Live" clId="Web-{D4CD1CAC-D2A4-4B09-80B9-2A2E3D94EE9F}" dt="2026-02-15T20:10:24.742" v="4502" actId="1076"/>
          <ac:spMkLst>
            <pc:docMk/>
            <pc:sldMk cId="3251227083" sldId="261"/>
            <ac:spMk id="4" creationId="{1F04C423-ED6A-EAF4-E5C1-0E7B927C9ADB}"/>
          </ac:spMkLst>
        </pc:spChg>
        <pc:picChg chg="add mod">
          <ac:chgData name="Robina Ruby" userId="e0f3b71090680e65" providerId="Windows Live" clId="Web-{D4CD1CAC-D2A4-4B09-80B9-2A2E3D94EE9F}" dt="2026-02-15T19:56:42.205" v="3941" actId="14100"/>
          <ac:picMkLst>
            <pc:docMk/>
            <pc:sldMk cId="3251227083" sldId="261"/>
            <ac:picMk id="2" creationId="{C16EEFE5-AB41-3C02-9249-EB1783CEA9E0}"/>
          </ac:picMkLst>
        </pc:picChg>
      </pc:sldChg>
      <pc:sldChg chg="addSp delSp modSp new">
        <pc:chgData name="Robina Ruby" userId="e0f3b71090680e65" providerId="Windows Live" clId="Web-{D4CD1CAC-D2A4-4B09-80B9-2A2E3D94EE9F}" dt="2026-02-15T22:00:26.497" v="8979" actId="20577"/>
        <pc:sldMkLst>
          <pc:docMk/>
          <pc:sldMk cId="1159036970" sldId="262"/>
        </pc:sldMkLst>
        <pc:spChg chg="add del mod">
          <ac:chgData name="Robina Ruby" userId="e0f3b71090680e65" providerId="Windows Live" clId="Web-{D4CD1CAC-D2A4-4B09-80B9-2A2E3D94EE9F}" dt="2026-02-15T20:11:53.761" v="4506"/>
          <ac:spMkLst>
            <pc:docMk/>
            <pc:sldMk cId="1159036970" sldId="262"/>
            <ac:spMk id="2" creationId="{E54BEC0D-D241-641E-2060-9217BE529B34}"/>
          </ac:spMkLst>
        </pc:spChg>
        <pc:spChg chg="add mod">
          <ac:chgData name="Robina Ruby" userId="e0f3b71090680e65" providerId="Windows Live" clId="Web-{D4CD1CAC-D2A4-4B09-80B9-2A2E3D94EE9F}" dt="2026-02-15T20:31:50.137" v="5806"/>
          <ac:spMkLst>
            <pc:docMk/>
            <pc:sldMk cId="1159036970" sldId="262"/>
            <ac:spMk id="3" creationId="{C61232AF-9F91-6BD7-59F0-A1BF323D5EBD}"/>
          </ac:spMkLst>
        </pc:spChg>
        <pc:spChg chg="add mod">
          <ac:chgData name="Robina Ruby" userId="e0f3b71090680e65" providerId="Windows Live" clId="Web-{D4CD1CAC-D2A4-4B09-80B9-2A2E3D94EE9F}" dt="2026-02-15T22:00:10.387" v="8976" actId="20577"/>
          <ac:spMkLst>
            <pc:docMk/>
            <pc:sldMk cId="1159036970" sldId="262"/>
            <ac:spMk id="4" creationId="{590441CB-195D-A6F1-C87C-FFADAB1EF693}"/>
          </ac:spMkLst>
        </pc:spChg>
        <pc:spChg chg="add mod">
          <ac:chgData name="Robina Ruby" userId="e0f3b71090680e65" providerId="Windows Live" clId="Web-{D4CD1CAC-D2A4-4B09-80B9-2A2E3D94EE9F}" dt="2026-02-15T20:31:18.652" v="5797" actId="1076"/>
          <ac:spMkLst>
            <pc:docMk/>
            <pc:sldMk cId="1159036970" sldId="262"/>
            <ac:spMk id="5" creationId="{EBEC2CE9-D652-F36C-D414-05CFEA297C8D}"/>
          </ac:spMkLst>
        </pc:spChg>
        <pc:spChg chg="add del mod">
          <ac:chgData name="Robina Ruby" userId="e0f3b71090680e65" providerId="Windows Live" clId="Web-{D4CD1CAC-D2A4-4B09-80B9-2A2E3D94EE9F}" dt="2026-02-15T22:00:26.497" v="8979" actId="20577"/>
          <ac:spMkLst>
            <pc:docMk/>
            <pc:sldMk cId="1159036970" sldId="262"/>
            <ac:spMk id="6" creationId="{04875BD1-9662-230A-F00C-E47145B002F4}"/>
          </ac:spMkLst>
        </pc:spChg>
        <pc:picChg chg="add mod">
          <ac:chgData name="Robina Ruby" userId="e0f3b71090680e65" providerId="Windows Live" clId="Web-{D4CD1CAC-D2A4-4B09-80B9-2A2E3D94EE9F}" dt="2026-02-15T20:33:25.748" v="5819" actId="1076"/>
          <ac:picMkLst>
            <pc:docMk/>
            <pc:sldMk cId="1159036970" sldId="262"/>
            <ac:picMk id="7" creationId="{106DDE8F-D58F-B3B8-D99C-2F554E099CF0}"/>
          </ac:picMkLst>
        </pc:picChg>
        <pc:picChg chg="add mod">
          <ac:chgData name="Robina Ruby" userId="e0f3b71090680e65" providerId="Windows Live" clId="Web-{D4CD1CAC-D2A4-4B09-80B9-2A2E3D94EE9F}" dt="2026-02-15T20:35:32.125" v="5841" actId="1076"/>
          <ac:picMkLst>
            <pc:docMk/>
            <pc:sldMk cId="1159036970" sldId="262"/>
            <ac:picMk id="8" creationId="{4A9ABBB8-28C6-A5A9-3383-92C1EFA7341A}"/>
          </ac:picMkLst>
        </pc:picChg>
      </pc:sldChg>
      <pc:sldChg chg="addSp delSp modSp new">
        <pc:chgData name="Robina Ruby" userId="e0f3b71090680e65" providerId="Windows Live" clId="Web-{D4CD1CAC-D2A4-4B09-80B9-2A2E3D94EE9F}" dt="2026-02-15T22:01:49.607" v="8991" actId="20577"/>
        <pc:sldMkLst>
          <pc:docMk/>
          <pc:sldMk cId="3597295632" sldId="263"/>
        </pc:sldMkLst>
        <pc:spChg chg="add mod">
          <ac:chgData name="Robina Ruby" userId="e0f3b71090680e65" providerId="Windows Live" clId="Web-{D4CD1CAC-D2A4-4B09-80B9-2A2E3D94EE9F}" dt="2026-02-15T20:53:16.825" v="6902" actId="20577"/>
          <ac:spMkLst>
            <pc:docMk/>
            <pc:sldMk cId="3597295632" sldId="263"/>
            <ac:spMk id="2" creationId="{3695ED64-A202-963E-E443-45AC9AFB23D9}"/>
          </ac:spMkLst>
        </pc:spChg>
        <pc:spChg chg="add del mod">
          <ac:chgData name="Robina Ruby" userId="e0f3b71090680e65" providerId="Windows Live" clId="Web-{D4CD1CAC-D2A4-4B09-80B9-2A2E3D94EE9F}" dt="2026-02-15T20:40:45.989" v="5890"/>
          <ac:spMkLst>
            <pc:docMk/>
            <pc:sldMk cId="3597295632" sldId="263"/>
            <ac:spMk id="3" creationId="{60833489-BE32-1068-F4BB-ED1454D8561C}"/>
          </ac:spMkLst>
        </pc:spChg>
        <pc:spChg chg="add del">
          <ac:chgData name="Robina Ruby" userId="e0f3b71090680e65" providerId="Windows Live" clId="Web-{D4CD1CAC-D2A4-4B09-80B9-2A2E3D94EE9F}" dt="2026-02-15T20:41:49.867" v="5941"/>
          <ac:spMkLst>
            <pc:docMk/>
            <pc:sldMk cId="3597295632" sldId="263"/>
            <ac:spMk id="4" creationId="{885C9A36-968E-F0B7-26E9-C78E2D4CDCA8}"/>
          </ac:spMkLst>
        </pc:spChg>
        <pc:spChg chg="add mod">
          <ac:chgData name="Robina Ruby" userId="e0f3b71090680e65" providerId="Windows Live" clId="Web-{D4CD1CAC-D2A4-4B09-80B9-2A2E3D94EE9F}" dt="2026-02-15T22:01:28.092" v="8987" actId="20577"/>
          <ac:spMkLst>
            <pc:docMk/>
            <pc:sldMk cId="3597295632" sldId="263"/>
            <ac:spMk id="5" creationId="{4A4A9DAC-0C54-FD91-A0F6-E1E2F8E46ABC}"/>
          </ac:spMkLst>
        </pc:spChg>
        <pc:spChg chg="add mod">
          <ac:chgData name="Robina Ruby" userId="e0f3b71090680e65" providerId="Windows Live" clId="Web-{D4CD1CAC-D2A4-4B09-80B9-2A2E3D94EE9F}" dt="2026-02-15T22:01:49.607" v="8991" actId="20577"/>
          <ac:spMkLst>
            <pc:docMk/>
            <pc:sldMk cId="3597295632" sldId="263"/>
            <ac:spMk id="6" creationId="{4973A875-1134-3A40-B85E-841EC4A19222}"/>
          </ac:spMkLst>
        </pc:spChg>
      </pc:sldChg>
      <pc:sldChg chg="modSp new">
        <pc:chgData name="Robina Ruby" userId="e0f3b71090680e65" providerId="Windows Live" clId="Web-{D4CD1CAC-D2A4-4B09-80B9-2A2E3D94EE9F}" dt="2026-02-15T22:02:49.623" v="9008" actId="20577"/>
        <pc:sldMkLst>
          <pc:docMk/>
          <pc:sldMk cId="981426258" sldId="264"/>
        </pc:sldMkLst>
        <pc:spChg chg="mod">
          <ac:chgData name="Robina Ruby" userId="e0f3b71090680e65" providerId="Windows Live" clId="Web-{D4CD1CAC-D2A4-4B09-80B9-2A2E3D94EE9F}" dt="2026-02-15T20:54:43.983" v="6914" actId="20577"/>
          <ac:spMkLst>
            <pc:docMk/>
            <pc:sldMk cId="981426258" sldId="264"/>
            <ac:spMk id="2" creationId="{9F3A941A-58B4-85FF-513A-C13606CEB8CE}"/>
          </ac:spMkLst>
        </pc:spChg>
        <pc:spChg chg="mod">
          <ac:chgData name="Robina Ruby" userId="e0f3b71090680e65" providerId="Windows Live" clId="Web-{D4CD1CAC-D2A4-4B09-80B9-2A2E3D94EE9F}" dt="2026-02-15T22:02:49.623" v="9008" actId="20577"/>
          <ac:spMkLst>
            <pc:docMk/>
            <pc:sldMk cId="981426258" sldId="264"/>
            <ac:spMk id="3" creationId="{0879B119-696E-CBE5-3EA0-24775A0E7A95}"/>
          </ac:spMkLst>
        </pc:spChg>
      </pc:sldChg>
      <pc:sldChg chg="addSp delSp modSp new">
        <pc:chgData name="Robina Ruby" userId="e0f3b71090680e65" providerId="Windows Live" clId="Web-{D4CD1CAC-D2A4-4B09-80B9-2A2E3D94EE9F}" dt="2026-02-15T21:50:14.330" v="8832" actId="20577"/>
        <pc:sldMkLst>
          <pc:docMk/>
          <pc:sldMk cId="2798022702" sldId="265"/>
        </pc:sldMkLst>
        <pc:spChg chg="add del mod">
          <ac:chgData name="Robina Ruby" userId="e0f3b71090680e65" providerId="Windows Live" clId="Web-{D4CD1CAC-D2A4-4B09-80B9-2A2E3D94EE9F}" dt="2026-02-15T21:03:52.127" v="8195"/>
          <ac:spMkLst>
            <pc:docMk/>
            <pc:sldMk cId="2798022702" sldId="265"/>
            <ac:spMk id="2" creationId="{394DCAE2-E317-42CD-0007-883CF6B048B6}"/>
          </ac:spMkLst>
        </pc:spChg>
        <pc:spChg chg="add mod">
          <ac:chgData name="Robina Ruby" userId="e0f3b71090680e65" providerId="Windows Live" clId="Web-{D4CD1CAC-D2A4-4B09-80B9-2A2E3D94EE9F}" dt="2026-02-15T21:04:11.533" v="8208" actId="20577"/>
          <ac:spMkLst>
            <pc:docMk/>
            <pc:sldMk cId="2798022702" sldId="265"/>
            <ac:spMk id="3" creationId="{68B87951-B3C4-D89A-FC88-3C97225D723E}"/>
          </ac:spMkLst>
        </pc:spChg>
        <pc:spChg chg="add mod">
          <ac:chgData name="Robina Ruby" userId="e0f3b71090680e65" providerId="Windows Live" clId="Web-{D4CD1CAC-D2A4-4B09-80B9-2A2E3D94EE9F}" dt="2026-02-15T21:50:14.330" v="8832" actId="20577"/>
          <ac:spMkLst>
            <pc:docMk/>
            <pc:sldMk cId="2798022702" sldId="265"/>
            <ac:spMk id="4" creationId="{0EFABC8C-5C52-9640-53BA-AD742C87F222}"/>
          </ac:spMkLst>
        </pc:spChg>
      </pc:sldChg>
      <pc:sldChg chg="addSp modSp new">
        <pc:chgData name="Robina Ruby" userId="e0f3b71090680e65" providerId="Windows Live" clId="Web-{D4CD1CAC-D2A4-4B09-80B9-2A2E3D94EE9F}" dt="2026-02-15T21:54:42.669" v="8957" actId="20577"/>
        <pc:sldMkLst>
          <pc:docMk/>
          <pc:sldMk cId="1651584991" sldId="266"/>
        </pc:sldMkLst>
        <pc:spChg chg="add mod">
          <ac:chgData name="Robina Ruby" userId="e0f3b71090680e65" providerId="Windows Live" clId="Web-{D4CD1CAC-D2A4-4B09-80B9-2A2E3D94EE9F}" dt="2026-02-15T21:54:42.669" v="8957" actId="20577"/>
          <ac:spMkLst>
            <pc:docMk/>
            <pc:sldMk cId="1651584991" sldId="266"/>
            <ac:spMk id="2" creationId="{2B29DED9-AD2F-302A-BFC7-23010F663F5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positivepsychology.com/attachment-theory/" TargetMode="External"/><Relationship Id="rId7" Type="http://schemas.openxmlformats.org/officeDocument/2006/relationships/hyperlink" Target="https://pmc.ncbi.nlm.nih.gov/articles/PMC11786250/" TargetMode="External"/><Relationship Id="rId2" Type="http://schemas.openxmlformats.org/officeDocument/2006/relationships/hyperlink" Target="https://www.simplypsychology.org/bowlby" TargetMode="External"/><Relationship Id="rId1" Type="http://schemas.openxmlformats.org/officeDocument/2006/relationships/slideLayout" Target="../slideLayouts/slideLayout7.xml"/><Relationship Id="rId6" Type="http://schemas.openxmlformats.org/officeDocument/2006/relationships/hyperlink" Target="https://www.psychmechanics.com/understanding-attachment-theory/" TargetMode="External"/><Relationship Id="rId5" Type="http://schemas.openxmlformats.org/officeDocument/2006/relationships/hyperlink" Target="http://www.psychmechanics.com" TargetMode="External"/><Relationship Id="rId4" Type="http://schemas.openxmlformats.org/officeDocument/2006/relationships/hyperlink" Target="https://learning.nspcc.org.uk/child-health-development/attachment-early-year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verywellmind.com/secure-attachment-signs-benefits-and-how-to-cultivate-it" TargetMode="External"/><Relationship Id="rId2" Type="http://schemas.openxmlformats.org/officeDocument/2006/relationships/hyperlink" Target="http://www.verywellmind.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43A417-3ACE-6F57-6ACD-A9D5305F30A4}"/>
              </a:ext>
            </a:extLst>
          </p:cNvPr>
          <p:cNvSpPr txBox="1"/>
          <p:nvPr/>
        </p:nvSpPr>
        <p:spPr>
          <a:xfrm>
            <a:off x="807299" y="945054"/>
            <a:ext cx="10579937" cy="43704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                                    </a:t>
            </a:r>
            <a:endParaRPr lang="en-US"/>
          </a:p>
          <a:p>
            <a:pPr algn="ctr"/>
            <a:r>
              <a:rPr lang="en-GB" dirty="0"/>
              <a:t>                                                                                          </a:t>
            </a:r>
            <a:r>
              <a:rPr lang="en-GB" sz="2000" b="1" dirty="0"/>
              <a:t>   </a:t>
            </a:r>
            <a:r>
              <a:rPr lang="en-GB" sz="2400" b="1" dirty="0"/>
              <a:t>Robina Ruby </a:t>
            </a:r>
          </a:p>
          <a:p>
            <a:pPr algn="ctr"/>
            <a:r>
              <a:rPr lang="en-GB" sz="2400" b="1" dirty="0"/>
              <a:t>              </a:t>
            </a:r>
          </a:p>
          <a:p>
            <a:pPr algn="ctr"/>
            <a:r>
              <a:rPr lang="en-GB" sz="2400" b="1" dirty="0"/>
              <a:t>                                                                          2434444</a:t>
            </a:r>
          </a:p>
          <a:p>
            <a:pPr algn="ctr"/>
            <a:endParaRPr lang="en-GB" sz="2400" b="1" dirty="0"/>
          </a:p>
          <a:p>
            <a:pPr algn="ctr"/>
            <a:r>
              <a:rPr lang="en-GB" sz="2400" b="1" dirty="0"/>
              <a:t>                                            Psychology in health and social care</a:t>
            </a:r>
          </a:p>
          <a:p>
            <a:pPr algn="ctr"/>
            <a:r>
              <a:rPr lang="en-GB" sz="2400" b="1" dirty="0"/>
              <a:t> </a:t>
            </a:r>
          </a:p>
          <a:p>
            <a:pPr algn="ctr"/>
            <a:r>
              <a:rPr lang="en-GB" sz="2400" b="1" dirty="0"/>
              <a:t>                                                                        LCHS4010</a:t>
            </a:r>
          </a:p>
          <a:p>
            <a:pPr algn="ctr"/>
            <a:endParaRPr lang="en-GB" sz="2400" b="1" dirty="0"/>
          </a:p>
          <a:p>
            <a:pPr algn="ctr"/>
            <a:r>
              <a:rPr lang="en-GB" sz="2400" b="1" dirty="0"/>
              <a:t>                         Certificate of higher education in health and social care </a:t>
            </a:r>
          </a:p>
          <a:p>
            <a:endParaRPr lang="en-GB" sz="2400" b="1" dirty="0"/>
          </a:p>
          <a:p>
            <a:r>
              <a:rPr lang="en-GB" sz="2000" dirty="0"/>
              <a:t>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EDBEB-353A-A490-AF89-6BFD7D3F8A55}"/>
              </a:ext>
            </a:extLst>
          </p:cNvPr>
          <p:cNvSpPr>
            <a:spLocks noGrp="1"/>
          </p:cNvSpPr>
          <p:nvPr>
            <p:ph type="title"/>
          </p:nvPr>
        </p:nvSpPr>
        <p:spPr>
          <a:xfrm>
            <a:off x="838200" y="365125"/>
            <a:ext cx="10515600" cy="723052"/>
          </a:xfrm>
        </p:spPr>
        <p:txBody>
          <a:bodyPr/>
          <a:lstStyle/>
          <a:p>
            <a:r>
              <a:rPr lang="en-GB" b="1" i="1" u="sng" dirty="0">
                <a:solidFill>
                  <a:schemeClr val="accent2">
                    <a:lumMod val="49000"/>
                  </a:schemeClr>
                </a:solidFill>
              </a:rPr>
              <a:t>Introduction</a:t>
            </a:r>
            <a:r>
              <a:rPr lang="en-GB" dirty="0"/>
              <a:t> </a:t>
            </a:r>
          </a:p>
        </p:txBody>
      </p:sp>
      <p:sp>
        <p:nvSpPr>
          <p:cNvPr id="3" name="Content Placeholder 2">
            <a:extLst>
              <a:ext uri="{FF2B5EF4-FFF2-40B4-BE49-F238E27FC236}">
                <a16:creationId xmlns:a16="http://schemas.microsoft.com/office/drawing/2014/main" id="{640712A7-B691-A9BF-CC93-5CFC621D36A6}"/>
              </a:ext>
            </a:extLst>
          </p:cNvPr>
          <p:cNvSpPr>
            <a:spLocks noGrp="1"/>
          </p:cNvSpPr>
          <p:nvPr>
            <p:ph idx="1"/>
          </p:nvPr>
        </p:nvSpPr>
        <p:spPr>
          <a:xfrm>
            <a:off x="838200" y="1249695"/>
            <a:ext cx="10515600" cy="5263965"/>
          </a:xfrm>
        </p:spPr>
        <p:txBody>
          <a:bodyPr vert="horz" lIns="91440" tIns="45720" rIns="91440" bIns="45720" rtlCol="0" anchor="t">
            <a:normAutofit/>
          </a:bodyPr>
          <a:lstStyle/>
          <a:p>
            <a:pPr marL="0" indent="0">
              <a:buNone/>
            </a:pPr>
            <a:r>
              <a:rPr lang="en-GB" sz="2400" b="1" i="1" u="sng" dirty="0"/>
              <a:t>Hi my name is Robina Ruby and in this presentation I will be exploring  the psychological factors which influence various human behaviours and how they would apply to health and social care settings.</a:t>
            </a:r>
          </a:p>
          <a:p>
            <a:pPr marL="0" indent="0">
              <a:buNone/>
            </a:pPr>
            <a:endParaRPr lang="en-GB" sz="2400" b="1" i="1" dirty="0"/>
          </a:p>
          <a:p>
            <a:pPr marL="342900" indent="-342900"/>
            <a:r>
              <a:rPr lang="en-GB" sz="2400" b="1" dirty="0"/>
              <a:t>I will be focusing on Bowlbys attachment theory and how it relates to the case of Jenny who at the age of 16 has experienced the death of her father and is now a carer to her mother who has mobility and cognitive issues.</a:t>
            </a:r>
          </a:p>
          <a:p>
            <a:pPr marL="342900" indent="-342900"/>
            <a:endParaRPr lang="en-GB" sz="2400" b="1" dirty="0"/>
          </a:p>
          <a:p>
            <a:pPr marL="342900" indent="-342900"/>
            <a:r>
              <a:rPr lang="en-GB" sz="2400" b="1" dirty="0"/>
              <a:t>This support plan will explain how Bowlbys attachment theory relates to Jennys situation and how it affects her childhood and teenage development </a:t>
            </a:r>
            <a:r>
              <a:rPr lang="en-GB" sz="2400" b="1" err="1"/>
              <a:t>aswell</a:t>
            </a:r>
            <a:r>
              <a:rPr lang="en-GB" sz="2400" b="1" dirty="0"/>
              <a:t> as future relationships and attachment styles. </a:t>
            </a:r>
          </a:p>
        </p:txBody>
      </p:sp>
    </p:spTree>
    <p:extLst>
      <p:ext uri="{BB962C8B-B14F-4D97-AF65-F5344CB8AC3E}">
        <p14:creationId xmlns:p14="http://schemas.microsoft.com/office/powerpoint/2010/main" val="625498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DCCEA-F5E5-193D-441E-4355553BC368}"/>
              </a:ext>
            </a:extLst>
          </p:cNvPr>
          <p:cNvSpPr>
            <a:spLocks noGrp="1"/>
          </p:cNvSpPr>
          <p:nvPr>
            <p:ph type="title"/>
          </p:nvPr>
        </p:nvSpPr>
        <p:spPr>
          <a:xfrm>
            <a:off x="649289" y="397042"/>
            <a:ext cx="4313236" cy="1189122"/>
          </a:xfrm>
        </p:spPr>
        <p:txBody>
          <a:bodyPr>
            <a:normAutofit/>
          </a:bodyPr>
          <a:lstStyle/>
          <a:p>
            <a:r>
              <a:rPr lang="en-GB" sz="3600" b="1" dirty="0"/>
              <a:t>Bowlbys attachment </a:t>
            </a:r>
            <a:br>
              <a:rPr lang="en-GB" sz="3600" b="1" dirty="0"/>
            </a:br>
            <a:r>
              <a:rPr lang="en-GB" sz="3600" b="1" dirty="0"/>
              <a:t>               theory</a:t>
            </a:r>
            <a:r>
              <a:rPr lang="en-GB" dirty="0"/>
              <a:t> </a:t>
            </a:r>
          </a:p>
        </p:txBody>
      </p:sp>
      <p:pic>
        <p:nvPicPr>
          <p:cNvPr id="5" name="Content Placeholder 4" descr="Bowlby's Theory of Attachment - Owlcation">
            <a:extLst>
              <a:ext uri="{FF2B5EF4-FFF2-40B4-BE49-F238E27FC236}">
                <a16:creationId xmlns:a16="http://schemas.microsoft.com/office/drawing/2014/main" id="{0F091D60-722D-E118-BA70-FA48BA302F61}"/>
              </a:ext>
            </a:extLst>
          </p:cNvPr>
          <p:cNvPicPr>
            <a:picLocks noGrp="1" noChangeAspect="1"/>
          </p:cNvPicPr>
          <p:nvPr>
            <p:ph idx="1"/>
          </p:nvPr>
        </p:nvPicPr>
        <p:blipFill>
          <a:blip r:embed="rId2"/>
          <a:stretch>
            <a:fillRect/>
          </a:stretch>
        </p:blipFill>
        <p:spPr>
          <a:xfrm>
            <a:off x="971244" y="1719346"/>
            <a:ext cx="3667403" cy="4452520"/>
          </a:xfrm>
          <a:prstGeom prst="rect">
            <a:avLst/>
          </a:prstGeom>
        </p:spPr>
      </p:pic>
      <p:sp>
        <p:nvSpPr>
          <p:cNvPr id="8" name="TextBox 7">
            <a:extLst>
              <a:ext uri="{FF2B5EF4-FFF2-40B4-BE49-F238E27FC236}">
                <a16:creationId xmlns:a16="http://schemas.microsoft.com/office/drawing/2014/main" id="{DA7DEE53-8FF1-0E9C-3011-92C31B072F5D}"/>
              </a:ext>
            </a:extLst>
          </p:cNvPr>
          <p:cNvSpPr txBox="1"/>
          <p:nvPr/>
        </p:nvSpPr>
        <p:spPr>
          <a:xfrm>
            <a:off x="5991955" y="990302"/>
            <a:ext cx="4938975" cy="49264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D8BD282E-02D7-DF0C-232C-86084DBC39D7}"/>
              </a:ext>
            </a:extLst>
          </p:cNvPr>
          <p:cNvSpPr txBox="1"/>
          <p:nvPr/>
        </p:nvSpPr>
        <p:spPr>
          <a:xfrm>
            <a:off x="5365182" y="396158"/>
            <a:ext cx="644323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err="1"/>
              <a:t>Bowlbys</a:t>
            </a:r>
            <a:r>
              <a:rPr lang="en-GB" b="1" dirty="0"/>
              <a:t> attachment theory focuses and emphasizes on early emotional bonds of children/teenagers to their caregiver's or parents. These early emotional bonds shape a child's emotional development and relationships when in adulthood.</a:t>
            </a:r>
          </a:p>
          <a:p>
            <a:endParaRPr lang="en-GB" b="1" dirty="0">
              <a:solidFill>
                <a:srgbClr val="C00000"/>
              </a:solidFill>
            </a:endParaRPr>
          </a:p>
          <a:p>
            <a:pPr marL="285750" indent="-285750">
              <a:buFont typeface="Arial"/>
              <a:buChar char="•"/>
            </a:pPr>
            <a:r>
              <a:rPr lang="en-GB" b="1" dirty="0">
                <a:solidFill>
                  <a:srgbClr val="C00000"/>
                </a:solidFill>
              </a:rPr>
              <a:t>Attachment styles</a:t>
            </a:r>
            <a:r>
              <a:rPr lang="en-GB" b="1" dirty="0"/>
              <a:t> – When children do not form secure attachments it can lead to avoidant attachment styles in the future which cause and individual to no trust others and have difficulty expressing emotions and feelings. It causes and individual to disconnect and avoid closeness due to the lack of it present in childhood.</a:t>
            </a:r>
          </a:p>
          <a:p>
            <a:pPr marL="285750" indent="-285750">
              <a:buFont typeface="Arial"/>
              <a:buChar char="•"/>
            </a:pPr>
            <a:endParaRPr lang="en-GB" b="1" dirty="0">
              <a:solidFill>
                <a:srgbClr val="C00000"/>
              </a:solidFill>
            </a:endParaRPr>
          </a:p>
          <a:p>
            <a:pPr marL="285750" indent="-285750">
              <a:buFont typeface="Arial"/>
              <a:buChar char="•"/>
            </a:pPr>
            <a:r>
              <a:rPr lang="en-GB" b="1" dirty="0">
                <a:solidFill>
                  <a:srgbClr val="C00000"/>
                </a:solidFill>
              </a:rPr>
              <a:t>Emotional development </a:t>
            </a:r>
            <a:r>
              <a:rPr lang="en-GB" b="1" dirty="0"/>
              <a:t>– Lack of early attachment can hinder a child's future by making them less likely to cope with stress as well as being more anxious and unable to concentrate due to the lack of support, attention and care as a child.</a:t>
            </a:r>
          </a:p>
          <a:p>
            <a:pPr marL="285750" indent="-285750">
              <a:buFont typeface="Arial"/>
              <a:buChar char="•"/>
            </a:pPr>
            <a:endParaRPr lang="en-GB" b="1" dirty="0">
              <a:solidFill>
                <a:srgbClr val="C00000"/>
              </a:solidFill>
            </a:endParaRPr>
          </a:p>
          <a:p>
            <a:pPr marL="285750" indent="-285750">
              <a:buFont typeface="Arial"/>
              <a:buChar char="•"/>
            </a:pPr>
            <a:r>
              <a:rPr lang="en-GB" b="1" dirty="0">
                <a:solidFill>
                  <a:srgbClr val="C00000"/>
                </a:solidFill>
              </a:rPr>
              <a:t>Social development </a:t>
            </a:r>
            <a:r>
              <a:rPr lang="en-GB" b="1" dirty="0"/>
              <a:t>– Can lead a person to feel less empathy towards others and their feelings. Affecting relationships and bonds.</a:t>
            </a:r>
          </a:p>
        </p:txBody>
      </p:sp>
    </p:spTree>
    <p:extLst>
      <p:ext uri="{BB962C8B-B14F-4D97-AF65-F5344CB8AC3E}">
        <p14:creationId xmlns:p14="http://schemas.microsoft.com/office/powerpoint/2010/main" val="1741225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F90A1CE-99AD-0BD2-93C3-738C61CC430B}"/>
              </a:ext>
            </a:extLst>
          </p:cNvPr>
          <p:cNvSpPr txBox="1"/>
          <p:nvPr/>
        </p:nvSpPr>
        <p:spPr>
          <a:xfrm>
            <a:off x="1138095" y="431223"/>
            <a:ext cx="567857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highlight>
                  <a:srgbClr val="FFFF00"/>
                </a:highlight>
              </a:rPr>
              <a:t>     </a:t>
            </a:r>
            <a:r>
              <a:rPr lang="en-GB" sz="2400" b="1" u="sng" dirty="0">
                <a:highlight>
                  <a:srgbClr val="FFFF00"/>
                </a:highlight>
              </a:rPr>
              <a:t>Attachment theory and Jenns case </a:t>
            </a:r>
            <a:endParaRPr lang="en-GB" sz="2400" b="1" u="sng">
              <a:highlight>
                <a:srgbClr val="FFFF00"/>
              </a:highlight>
            </a:endParaRPr>
          </a:p>
        </p:txBody>
      </p:sp>
      <p:pic>
        <p:nvPicPr>
          <p:cNvPr id="5" name="Picture 4" descr="John Bowlby's Attachment Theory">
            <a:extLst>
              <a:ext uri="{FF2B5EF4-FFF2-40B4-BE49-F238E27FC236}">
                <a16:creationId xmlns:a16="http://schemas.microsoft.com/office/drawing/2014/main" id="{F9EA8D6D-85E1-F5AB-01AA-605A413F871C}"/>
              </a:ext>
            </a:extLst>
          </p:cNvPr>
          <p:cNvPicPr>
            <a:picLocks noChangeAspect="1"/>
          </p:cNvPicPr>
          <p:nvPr/>
        </p:nvPicPr>
        <p:blipFill>
          <a:blip r:embed="rId2"/>
          <a:stretch>
            <a:fillRect/>
          </a:stretch>
        </p:blipFill>
        <p:spPr>
          <a:xfrm>
            <a:off x="7830553" y="197518"/>
            <a:ext cx="3509211" cy="2201781"/>
          </a:xfrm>
          <a:prstGeom prst="rect">
            <a:avLst/>
          </a:prstGeom>
        </p:spPr>
      </p:pic>
      <p:sp>
        <p:nvSpPr>
          <p:cNvPr id="6" name="TextBox 5">
            <a:extLst>
              <a:ext uri="{FF2B5EF4-FFF2-40B4-BE49-F238E27FC236}">
                <a16:creationId xmlns:a16="http://schemas.microsoft.com/office/drawing/2014/main" id="{157F30D6-C3E7-9A48-071E-A2B8A2155843}"/>
              </a:ext>
            </a:extLst>
          </p:cNvPr>
          <p:cNvSpPr txBox="1"/>
          <p:nvPr/>
        </p:nvSpPr>
        <p:spPr>
          <a:xfrm>
            <a:off x="463811" y="1065515"/>
            <a:ext cx="704493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dirty="0"/>
              <a:t>Jenns case shows she has been caring for her mother for the last 5 years ever since the death of her father. Due to her mother's mobility issues Jenny must take care of the home cooking cleaning and supporting her mother. Jennys mother also suffers from forgetfulness low mood and memory loss.</a:t>
            </a:r>
          </a:p>
        </p:txBody>
      </p:sp>
      <p:sp>
        <p:nvSpPr>
          <p:cNvPr id="8" name="TextBox 7">
            <a:extLst>
              <a:ext uri="{FF2B5EF4-FFF2-40B4-BE49-F238E27FC236}">
                <a16:creationId xmlns:a16="http://schemas.microsoft.com/office/drawing/2014/main" id="{F32C92C1-DFB3-0C73-B04D-D16FBE7A00E7}"/>
              </a:ext>
            </a:extLst>
          </p:cNvPr>
          <p:cNvSpPr txBox="1"/>
          <p:nvPr/>
        </p:nvSpPr>
        <p:spPr>
          <a:xfrm>
            <a:off x="589167" y="2519630"/>
            <a:ext cx="10943466"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highlight>
                  <a:srgbClr val="FFFF00"/>
                </a:highlight>
              </a:rPr>
              <a:t>Effects on </a:t>
            </a:r>
            <a:r>
              <a:rPr lang="en-GB" b="1" u="sng" err="1">
                <a:highlight>
                  <a:srgbClr val="FFFF00"/>
                </a:highlight>
              </a:rPr>
              <a:t>jennys</a:t>
            </a:r>
            <a:r>
              <a:rPr lang="en-GB" b="1" u="sng" dirty="0">
                <a:highlight>
                  <a:srgbClr val="FFFF00"/>
                </a:highlight>
              </a:rPr>
              <a:t> current and future development </a:t>
            </a:r>
            <a:r>
              <a:rPr lang="en-GB" dirty="0">
                <a:highlight>
                  <a:srgbClr val="FFFF00"/>
                </a:highlight>
              </a:rPr>
              <a:t> </a:t>
            </a:r>
          </a:p>
          <a:p>
            <a:endParaRPr lang="en-GB" b="1" u="sng" dirty="0">
              <a:highlight>
                <a:srgbClr val="FF0000"/>
              </a:highlight>
            </a:endParaRPr>
          </a:p>
          <a:p>
            <a:r>
              <a:rPr lang="en-GB" sz="1600" b="1" u="sng" dirty="0">
                <a:solidFill>
                  <a:srgbClr val="C00000"/>
                </a:solidFill>
              </a:rPr>
              <a:t>Death of father</a:t>
            </a:r>
            <a:r>
              <a:rPr lang="en-GB" sz="1600" b="1" dirty="0"/>
              <a:t> – The death of Jennys father can significantly affect her future relationships. This trauma of losing a parent at an early age effects the emotional support base and connection a child requires at an early age. This loss can lead to a child struggling to form close relationships as an adult due to fear and loss. It can also affect in Jennys case a teenagers performance in school due to trauma and inability to concentrate. A sense of loss and confusion can be apparent in an individual making forming connections and relationships more difficult. Having a mother who is also suffering from memory and emotional problems removes the base of support which is needed for a child to cope with a death of a parent.</a:t>
            </a:r>
          </a:p>
          <a:p>
            <a:endParaRPr lang="en-GB" sz="1600" b="1" u="sng" dirty="0"/>
          </a:p>
          <a:p>
            <a:r>
              <a:rPr lang="en-GB" sz="1600" b="1" u="sng" dirty="0">
                <a:solidFill>
                  <a:srgbClr val="C00000"/>
                </a:solidFill>
              </a:rPr>
              <a:t>Monotropy</a:t>
            </a:r>
            <a:r>
              <a:rPr lang="en-GB" sz="1600" b="1" dirty="0"/>
              <a:t> – A key aspect of the attachment theory is monotropy, a child's need to form a primary attachment to one main care giver. In Jennys case her primary care giver the father has passed away, her mother is unwell and not in the correct mind to provide the care and attention needed for Jenny. The lack of a primary attachment to one main care giver for jenny can affect her sense of belonging and identity </a:t>
            </a:r>
            <a:r>
              <a:rPr lang="en-GB" sz="1600" b="1"/>
              <a:t>Aswell</a:t>
            </a:r>
            <a:r>
              <a:rPr lang="en-GB" sz="1600" b="1" dirty="0"/>
              <a:t> as affect her emotional development into adulthood leading to mental health conditions such as anxiety and depression.</a:t>
            </a:r>
          </a:p>
          <a:p>
            <a:endParaRPr lang="en-GB" sz="1600" b="1" dirty="0"/>
          </a:p>
          <a:p>
            <a:endParaRPr lang="en-GB" sz="1600" b="1" dirty="0"/>
          </a:p>
          <a:p>
            <a:endParaRPr lang="en-GB" dirty="0"/>
          </a:p>
        </p:txBody>
      </p:sp>
    </p:spTree>
    <p:extLst>
      <p:ext uri="{BB962C8B-B14F-4D97-AF65-F5344CB8AC3E}">
        <p14:creationId xmlns:p14="http://schemas.microsoft.com/office/powerpoint/2010/main" val="24474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86E42D-7514-9948-457B-BF88327166CF}"/>
              </a:ext>
            </a:extLst>
          </p:cNvPr>
          <p:cNvSpPr txBox="1"/>
          <p:nvPr/>
        </p:nvSpPr>
        <p:spPr>
          <a:xfrm>
            <a:off x="1178442" y="522767"/>
            <a:ext cx="5334001"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baseline="0">
                <a:highlight>
                  <a:srgbClr val="FFFF00"/>
                </a:highlight>
                <a:latin typeface="Aptos"/>
              </a:rPr>
              <a:t>Attachment theory and Jenns case </a:t>
            </a:r>
            <a:r>
              <a:rPr sz="2400">
                <a:latin typeface="Aptos"/>
                <a:ea typeface="Aptos"/>
                <a:cs typeface="Aptos"/>
              </a:rPr>
              <a:t>​</a:t>
            </a:r>
            <a:endParaRPr lang="en-GB"/>
          </a:p>
          <a:p>
            <a:pPr algn="ctr"/>
            <a:endParaRPr lang="en-GB"/>
          </a:p>
        </p:txBody>
      </p:sp>
      <p:pic>
        <p:nvPicPr>
          <p:cNvPr id="3" name="Picture 2" descr="A diagram of attachment theory&#10;&#10;AI-generated content may be incorrect.">
            <a:extLst>
              <a:ext uri="{FF2B5EF4-FFF2-40B4-BE49-F238E27FC236}">
                <a16:creationId xmlns:a16="http://schemas.microsoft.com/office/drawing/2014/main" id="{94D152F6-1C40-A3FE-3E67-57623BFD4867}"/>
              </a:ext>
            </a:extLst>
          </p:cNvPr>
          <p:cNvPicPr>
            <a:picLocks noChangeAspect="1"/>
          </p:cNvPicPr>
          <p:nvPr/>
        </p:nvPicPr>
        <p:blipFill>
          <a:blip r:embed="rId2"/>
          <a:stretch>
            <a:fillRect/>
          </a:stretch>
        </p:blipFill>
        <p:spPr>
          <a:xfrm>
            <a:off x="7051004" y="212651"/>
            <a:ext cx="4735343" cy="3234071"/>
          </a:xfrm>
          <a:prstGeom prst="rect">
            <a:avLst/>
          </a:prstGeom>
        </p:spPr>
      </p:pic>
      <p:sp>
        <p:nvSpPr>
          <p:cNvPr id="5" name="TextBox 4">
            <a:extLst>
              <a:ext uri="{FF2B5EF4-FFF2-40B4-BE49-F238E27FC236}">
                <a16:creationId xmlns:a16="http://schemas.microsoft.com/office/drawing/2014/main" id="{BF3DA00E-BFDB-C35D-C9C1-0FECD3BCE664}"/>
              </a:ext>
            </a:extLst>
          </p:cNvPr>
          <p:cNvSpPr txBox="1"/>
          <p:nvPr/>
        </p:nvSpPr>
        <p:spPr>
          <a:xfrm>
            <a:off x="225638" y="1153263"/>
            <a:ext cx="669394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u="sng" dirty="0">
                <a:solidFill>
                  <a:srgbClr val="FF0000"/>
                </a:solidFill>
              </a:rPr>
              <a:t>Need for attachment</a:t>
            </a:r>
            <a:r>
              <a:rPr lang="en-GB" b="1" dirty="0">
                <a:solidFill>
                  <a:srgbClr val="FF0000"/>
                </a:solidFill>
              </a:rPr>
              <a:t> </a:t>
            </a:r>
            <a:r>
              <a:rPr lang="en-GB" b="1" dirty="0"/>
              <a:t>– Bowlbey suggests that children are biologically evolved and programmed to form attachments to their parents, this ensures children are provided with care and comfort and establish healthy emotional development into adulthood. Jennys case shows a lack of attachment and support from her parents which </a:t>
            </a:r>
            <a:r>
              <a:rPr lang="en-GB" b="1" dirty="0" err="1"/>
              <a:t>Bowlbey</a:t>
            </a:r>
            <a:r>
              <a:rPr lang="en-GB" b="1" dirty="0"/>
              <a:t> suggests can lead to avoidant and insecure attachment styles in future relationships. This is since the child can develop anxiety and a fear of loss due to poor childhood parent attachments as well as trauma from a parents death. </a:t>
            </a:r>
          </a:p>
        </p:txBody>
      </p:sp>
      <p:sp>
        <p:nvSpPr>
          <p:cNvPr id="6" name="TextBox 5">
            <a:extLst>
              <a:ext uri="{FF2B5EF4-FFF2-40B4-BE49-F238E27FC236}">
                <a16:creationId xmlns:a16="http://schemas.microsoft.com/office/drawing/2014/main" id="{DB11E884-5109-0916-4B57-D1D3FF26A1A2}"/>
              </a:ext>
            </a:extLst>
          </p:cNvPr>
          <p:cNvSpPr txBox="1"/>
          <p:nvPr/>
        </p:nvSpPr>
        <p:spPr>
          <a:xfrm>
            <a:off x="325921" y="4199383"/>
            <a:ext cx="11495027"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u="sng" dirty="0">
                <a:solidFill>
                  <a:srgbClr val="FF0000"/>
                </a:solidFill>
              </a:rPr>
              <a:t>Caring for unwell mother</a:t>
            </a:r>
            <a:r>
              <a:rPr lang="en-GB" dirty="0"/>
              <a:t>  - </a:t>
            </a:r>
            <a:r>
              <a:rPr lang="en-GB" b="1" dirty="0"/>
              <a:t>Jennys case show that she is the primary carer of her mother since her </a:t>
            </a:r>
            <a:r>
              <a:rPr lang="en-GB" b="1" dirty="0" err="1"/>
              <a:t>fathers</a:t>
            </a:r>
            <a:r>
              <a:rPr lang="en-GB" b="1" dirty="0"/>
              <a:t> death. Having to care for a parent at a young age can severely impact  Jennys mental health since it can cause stress and anxiety seeing her mother in a venerable condition. It can also place a heavy burden on Jenny since she has extra responsibility at a young age. Since her mother also  suffers from memory issues it may be difficult for jenny to build a bond and emotional attachment with her mother. This can as Bowbeys attachment theory suggests lead to a negative internal working model for jenny leading to the inability for her to develop future relationships. It can also lead to her developing mental health conditions such as anxiety and depression.</a:t>
            </a:r>
          </a:p>
        </p:txBody>
      </p:sp>
    </p:spTree>
    <p:extLst>
      <p:ext uri="{BB962C8B-B14F-4D97-AF65-F5344CB8AC3E}">
        <p14:creationId xmlns:p14="http://schemas.microsoft.com/office/powerpoint/2010/main" val="1562674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rauma &amp; PTSD treatment - DC VA Counseling Psychotherapy - Virginia">
            <a:extLst>
              <a:ext uri="{FF2B5EF4-FFF2-40B4-BE49-F238E27FC236}">
                <a16:creationId xmlns:a16="http://schemas.microsoft.com/office/drawing/2014/main" id="{C16EEFE5-AB41-3C02-9249-EB1783CEA9E0}"/>
              </a:ext>
            </a:extLst>
          </p:cNvPr>
          <p:cNvPicPr>
            <a:picLocks noChangeAspect="1"/>
          </p:cNvPicPr>
          <p:nvPr/>
        </p:nvPicPr>
        <p:blipFill>
          <a:blip r:embed="rId2"/>
          <a:stretch>
            <a:fillRect/>
          </a:stretch>
        </p:blipFill>
        <p:spPr>
          <a:xfrm>
            <a:off x="0" y="939209"/>
            <a:ext cx="4696047" cy="3774560"/>
          </a:xfrm>
          <a:prstGeom prst="rect">
            <a:avLst/>
          </a:prstGeom>
        </p:spPr>
      </p:pic>
      <p:sp>
        <p:nvSpPr>
          <p:cNvPr id="3" name="TextBox 2">
            <a:extLst>
              <a:ext uri="{FF2B5EF4-FFF2-40B4-BE49-F238E27FC236}">
                <a16:creationId xmlns:a16="http://schemas.microsoft.com/office/drawing/2014/main" id="{B396CF44-36D0-40F9-4ADC-E22F718F9386}"/>
              </a:ext>
            </a:extLst>
          </p:cNvPr>
          <p:cNvSpPr txBox="1"/>
          <p:nvPr/>
        </p:nvSpPr>
        <p:spPr>
          <a:xfrm>
            <a:off x="4401555" y="476347"/>
            <a:ext cx="765756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                      </a:t>
            </a:r>
            <a:r>
              <a:rPr lang="en-GB" sz="2800" b="1" dirty="0"/>
              <a:t>             Support methods for Jenny </a:t>
            </a:r>
          </a:p>
        </p:txBody>
      </p:sp>
      <p:sp>
        <p:nvSpPr>
          <p:cNvPr id="4" name="TextBox 3">
            <a:extLst>
              <a:ext uri="{FF2B5EF4-FFF2-40B4-BE49-F238E27FC236}">
                <a16:creationId xmlns:a16="http://schemas.microsoft.com/office/drawing/2014/main" id="{1F04C423-ED6A-EAF4-E5C1-0E7B927C9ADB}"/>
              </a:ext>
            </a:extLst>
          </p:cNvPr>
          <p:cNvSpPr txBox="1"/>
          <p:nvPr/>
        </p:nvSpPr>
        <p:spPr>
          <a:xfrm>
            <a:off x="5169799" y="1500985"/>
            <a:ext cx="6543516"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t>Family and friends can support Jenny by taking over carer </a:t>
            </a:r>
            <a:r>
              <a:rPr lang="en-GB" sz="2000" b="1" err="1"/>
              <a:t>responsibility's</a:t>
            </a:r>
            <a:r>
              <a:rPr lang="en-GB" sz="2000" b="1" dirty="0"/>
              <a:t> of her mother </a:t>
            </a:r>
          </a:p>
          <a:p>
            <a:pPr marL="285750" indent="-285750">
              <a:buFont typeface="Arial"/>
              <a:buChar char="•"/>
            </a:pPr>
            <a:endParaRPr lang="en-GB" sz="2000" b="1" dirty="0"/>
          </a:p>
          <a:p>
            <a:pPr marL="285750" indent="-285750">
              <a:buFont typeface="Arial"/>
              <a:buChar char="•"/>
            </a:pPr>
            <a:r>
              <a:rPr lang="en-GB" sz="2000" b="1" err="1"/>
              <a:t>Councilers</a:t>
            </a:r>
            <a:r>
              <a:rPr lang="en-GB" sz="2000" b="1" dirty="0"/>
              <a:t> and friends can provide support and allow Jenny to express her emotions which will help her ability to build connections </a:t>
            </a:r>
          </a:p>
          <a:p>
            <a:pPr marL="285750" indent="-285750">
              <a:buFont typeface="Arial"/>
              <a:buChar char="•"/>
            </a:pPr>
            <a:endParaRPr lang="en-GB" sz="2000" b="1" dirty="0"/>
          </a:p>
          <a:p>
            <a:pPr marL="285750" indent="-285750">
              <a:buFont typeface="Arial"/>
              <a:buChar char="•"/>
            </a:pPr>
            <a:r>
              <a:rPr lang="en-GB" sz="2000" b="1" dirty="0"/>
              <a:t>Jenny can join clubs and schools were she can make friends and develop her emotional skills which would have been affected.</a:t>
            </a:r>
          </a:p>
          <a:p>
            <a:pPr marL="285750" indent="-285750">
              <a:buFont typeface="Arial"/>
              <a:buChar char="•"/>
            </a:pPr>
            <a:endParaRPr lang="en-GB" sz="2000" b="1" dirty="0"/>
          </a:p>
          <a:p>
            <a:pPr marL="285750" indent="-285750">
              <a:buFont typeface="Arial"/>
              <a:buChar char="•"/>
            </a:pPr>
            <a:r>
              <a:rPr lang="en-GB" sz="2000" b="1" dirty="0"/>
              <a:t>Jenny could seek knowledge to help her further understand her attachment style and how her childhood trauma could affect her future.</a:t>
            </a:r>
          </a:p>
          <a:p>
            <a:pPr marL="285750" indent="-285750">
              <a:buFont typeface="Arial"/>
              <a:buChar char="•"/>
            </a:pPr>
            <a:endParaRPr lang="en-GB" sz="2000" b="1" dirty="0"/>
          </a:p>
          <a:p>
            <a:pPr marL="285750" indent="-285750">
              <a:buFont typeface="Arial"/>
              <a:buChar char="•"/>
            </a:pPr>
            <a:endParaRPr lang="en-GB" b="1" dirty="0"/>
          </a:p>
          <a:p>
            <a:pPr marL="285750" indent="-285750">
              <a:buFont typeface="Arial"/>
              <a:buChar char="•"/>
            </a:pPr>
            <a:endParaRPr lang="en-GB" b="1" dirty="0"/>
          </a:p>
        </p:txBody>
      </p:sp>
    </p:spTree>
    <p:extLst>
      <p:ext uri="{BB962C8B-B14F-4D97-AF65-F5344CB8AC3E}">
        <p14:creationId xmlns:p14="http://schemas.microsoft.com/office/powerpoint/2010/main" val="3251227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61232AF-9F91-6BD7-59F0-A1BF323D5EBD}"/>
              </a:ext>
            </a:extLst>
          </p:cNvPr>
          <p:cNvSpPr txBox="1"/>
          <p:nvPr/>
        </p:nvSpPr>
        <p:spPr>
          <a:xfrm>
            <a:off x="1682087" y="388599"/>
            <a:ext cx="922610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Environmental and biological influences on </a:t>
            </a:r>
            <a:r>
              <a:rPr lang="en-GB" sz="2000" b="1" err="1"/>
              <a:t>pyschological</a:t>
            </a:r>
            <a:r>
              <a:rPr lang="en-GB" sz="2000" b="1" dirty="0"/>
              <a:t> development </a:t>
            </a:r>
          </a:p>
        </p:txBody>
      </p:sp>
      <p:sp>
        <p:nvSpPr>
          <p:cNvPr id="4" name="TextBox 3">
            <a:extLst>
              <a:ext uri="{FF2B5EF4-FFF2-40B4-BE49-F238E27FC236}">
                <a16:creationId xmlns:a16="http://schemas.microsoft.com/office/drawing/2014/main" id="{590441CB-195D-A6F1-C87C-FFADAB1EF693}"/>
              </a:ext>
            </a:extLst>
          </p:cNvPr>
          <p:cNvSpPr txBox="1"/>
          <p:nvPr/>
        </p:nvSpPr>
        <p:spPr>
          <a:xfrm>
            <a:off x="827340" y="1153263"/>
            <a:ext cx="1055486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t>Environmental impacts – Jennys home environment does not provide the necessary comforts and support needed for healthy phycological developments. The lack of strong family parent attachments can </a:t>
            </a:r>
            <a:r>
              <a:rPr lang="en-GB" b="1" err="1"/>
              <a:t>negativily</a:t>
            </a:r>
            <a:r>
              <a:rPr lang="en-GB" b="1" dirty="0"/>
              <a:t> affect Jennys </a:t>
            </a:r>
            <a:r>
              <a:rPr lang="en-GB" b="1" err="1"/>
              <a:t>self esteem</a:t>
            </a:r>
            <a:r>
              <a:rPr lang="en-GB" b="1" dirty="0"/>
              <a:t> leading to poor emotional development and intelligence. The lack of a stable carer can lead to Jenny developing negative attachment styles were she struggles to develop connections with others. This can be counteracted if other family members try to provide the emotional support that Jenny </a:t>
            </a:r>
            <a:r>
              <a:rPr lang="en-GB" b="1"/>
              <a:t>cannot</a:t>
            </a:r>
            <a:r>
              <a:rPr lang="en-GB" b="1" dirty="0"/>
              <a:t> obtain from her parents.</a:t>
            </a:r>
          </a:p>
        </p:txBody>
      </p:sp>
      <p:sp>
        <p:nvSpPr>
          <p:cNvPr id="5" name="TextBox 4">
            <a:extLst>
              <a:ext uri="{FF2B5EF4-FFF2-40B4-BE49-F238E27FC236}">
                <a16:creationId xmlns:a16="http://schemas.microsoft.com/office/drawing/2014/main" id="{EBEC2CE9-D652-F36C-D414-05CFEA297C8D}"/>
              </a:ext>
            </a:extLst>
          </p:cNvPr>
          <p:cNvSpPr txBox="1"/>
          <p:nvPr/>
        </p:nvSpPr>
        <p:spPr>
          <a:xfrm>
            <a:off x="842386" y="3018518"/>
            <a:ext cx="1052979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t>  Biological influences – Jennys  brain development may have been affected in early childhood since her parents could not provide her the full support required. Since early childhood is the most critical for children to develop emotional connection and understanding Jennys case shows that she may have poor neural connections and emotional processing </a:t>
            </a:r>
            <a:endParaRPr lang="en-GB" dirty="0"/>
          </a:p>
        </p:txBody>
      </p:sp>
      <p:sp>
        <p:nvSpPr>
          <p:cNvPr id="6" name="TextBox 5">
            <a:extLst>
              <a:ext uri="{FF2B5EF4-FFF2-40B4-BE49-F238E27FC236}">
                <a16:creationId xmlns:a16="http://schemas.microsoft.com/office/drawing/2014/main" id="{04875BD1-9662-230A-F00C-E47145B002F4}"/>
              </a:ext>
            </a:extLst>
          </p:cNvPr>
          <p:cNvSpPr txBox="1"/>
          <p:nvPr/>
        </p:nvSpPr>
        <p:spPr>
          <a:xfrm>
            <a:off x="1073053" y="4352328"/>
            <a:ext cx="1005344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t>Practical interventions to support jenny may be affected by Jennys home environment since it may hinder her recovery due to her caring responsibilities and how it impacts her mental </a:t>
            </a:r>
            <a:r>
              <a:rPr lang="en-GB" b="1" dirty="0" err="1"/>
              <a:t>andemotional</a:t>
            </a:r>
            <a:r>
              <a:rPr lang="en-GB" b="1" dirty="0"/>
              <a:t> health. It may also be affected from a biological stand point since the damage accumulated in her early childhood may need more time to recover from </a:t>
            </a:r>
            <a:endParaRPr lang="en-US" b="1" dirty="0"/>
          </a:p>
        </p:txBody>
      </p:sp>
      <p:pic>
        <p:nvPicPr>
          <p:cNvPr id="7" name="Picture 6" descr="hands holding brain, symbol of mental health 17440325 Vector Art at ...">
            <a:extLst>
              <a:ext uri="{FF2B5EF4-FFF2-40B4-BE49-F238E27FC236}">
                <a16:creationId xmlns:a16="http://schemas.microsoft.com/office/drawing/2014/main" id="{106DDE8F-D58F-B3B8-D99C-2F554E099CF0}"/>
              </a:ext>
            </a:extLst>
          </p:cNvPr>
          <p:cNvPicPr>
            <a:picLocks noChangeAspect="1"/>
          </p:cNvPicPr>
          <p:nvPr/>
        </p:nvPicPr>
        <p:blipFill>
          <a:blip r:embed="rId2"/>
          <a:stretch>
            <a:fillRect/>
          </a:stretch>
        </p:blipFill>
        <p:spPr>
          <a:xfrm>
            <a:off x="584125" y="5233737"/>
            <a:ext cx="1348357" cy="1112923"/>
          </a:xfrm>
          <a:prstGeom prst="rect">
            <a:avLst/>
          </a:prstGeom>
        </p:spPr>
      </p:pic>
      <p:pic>
        <p:nvPicPr>
          <p:cNvPr id="8" name="Picture 7" descr="Family Love Heart Holding Hands Symbol Logo Vector Image Icon Stock ...">
            <a:extLst>
              <a:ext uri="{FF2B5EF4-FFF2-40B4-BE49-F238E27FC236}">
                <a16:creationId xmlns:a16="http://schemas.microsoft.com/office/drawing/2014/main" id="{4A9ABBB8-28C6-A5A9-3383-92C1EFA7341A}"/>
              </a:ext>
            </a:extLst>
          </p:cNvPr>
          <p:cNvPicPr>
            <a:picLocks noChangeAspect="1"/>
          </p:cNvPicPr>
          <p:nvPr/>
        </p:nvPicPr>
        <p:blipFill>
          <a:blip r:embed="rId3"/>
          <a:stretch>
            <a:fillRect/>
          </a:stretch>
        </p:blipFill>
        <p:spPr>
          <a:xfrm>
            <a:off x="10046368" y="5356557"/>
            <a:ext cx="1333502" cy="1107909"/>
          </a:xfrm>
          <a:prstGeom prst="rect">
            <a:avLst/>
          </a:prstGeom>
        </p:spPr>
      </p:pic>
    </p:spTree>
    <p:extLst>
      <p:ext uri="{BB962C8B-B14F-4D97-AF65-F5344CB8AC3E}">
        <p14:creationId xmlns:p14="http://schemas.microsoft.com/office/powerpoint/2010/main" val="11590369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95ED64-A202-963E-E443-45AC9AFB23D9}"/>
              </a:ext>
            </a:extLst>
          </p:cNvPr>
          <p:cNvSpPr txBox="1"/>
          <p:nvPr/>
        </p:nvSpPr>
        <p:spPr>
          <a:xfrm>
            <a:off x="483387" y="141814"/>
            <a:ext cx="4656225"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b="1" dirty="0"/>
              <a:t> </a:t>
            </a:r>
            <a:r>
              <a:rPr lang="en-GB" b="1" dirty="0"/>
              <a:t>Strengths of </a:t>
            </a:r>
            <a:r>
              <a:rPr lang="en-GB" b="1" err="1"/>
              <a:t>Bowlbys</a:t>
            </a:r>
            <a:r>
              <a:rPr lang="en-GB" b="1" dirty="0"/>
              <a:t> theory </a:t>
            </a:r>
            <a:r>
              <a:rPr lang="en-GB" sz="4800" b="1" dirty="0"/>
              <a:t> </a:t>
            </a:r>
          </a:p>
        </p:txBody>
      </p:sp>
      <p:sp>
        <p:nvSpPr>
          <p:cNvPr id="5" name="TextBox 4">
            <a:extLst>
              <a:ext uri="{FF2B5EF4-FFF2-40B4-BE49-F238E27FC236}">
                <a16:creationId xmlns:a16="http://schemas.microsoft.com/office/drawing/2014/main" id="{4A4A9DAC-0C54-FD91-A0F6-E1E2F8E46ABC}"/>
              </a:ext>
            </a:extLst>
          </p:cNvPr>
          <p:cNvSpPr txBox="1"/>
          <p:nvPr/>
        </p:nvSpPr>
        <p:spPr>
          <a:xfrm>
            <a:off x="576632" y="1015372"/>
            <a:ext cx="1041697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dirty="0"/>
              <a:t>The attachment theory emphasis on the importance of early child attachments between child and caregiver. This greatly helps understanding Jennys situation since her situation has directly affected her attachment and </a:t>
            </a:r>
            <a:r>
              <a:rPr lang="en-GB" b="1"/>
              <a:t>development</a:t>
            </a:r>
            <a:r>
              <a:rPr lang="en-GB" b="1" dirty="0"/>
              <a:t> with her parents.</a:t>
            </a:r>
          </a:p>
          <a:p>
            <a:pPr marL="285750" indent="-285750">
              <a:buFont typeface="Arial"/>
              <a:buChar char="•"/>
            </a:pPr>
            <a:endParaRPr lang="en-GB" b="1" dirty="0"/>
          </a:p>
          <a:p>
            <a:pPr marL="285750" indent="-285750">
              <a:buFont typeface="Arial"/>
              <a:buChar char="•"/>
            </a:pPr>
            <a:r>
              <a:rPr lang="en-GB" b="1" dirty="0"/>
              <a:t>Biological bases. The </a:t>
            </a:r>
            <a:r>
              <a:rPr lang="en-GB" b="1"/>
              <a:t>attachment</a:t>
            </a:r>
            <a:r>
              <a:rPr lang="en-GB" b="1" dirty="0"/>
              <a:t> theory is based or biological and scientific research proving evidence the childhood attachment is needed for survival and successful brain development.</a:t>
            </a:r>
          </a:p>
          <a:p>
            <a:pPr marL="285750" indent="-285750">
              <a:buFont typeface="Arial"/>
              <a:buChar char="•"/>
            </a:pPr>
            <a:endParaRPr lang="en-GB" b="1" dirty="0"/>
          </a:p>
          <a:p>
            <a:pPr marL="285750" indent="-285750">
              <a:buFont typeface="Arial"/>
              <a:buChar char="•"/>
            </a:pPr>
            <a:r>
              <a:rPr lang="en-GB" b="1" dirty="0"/>
              <a:t>Influence on childcare practices – the theory has become well established and used in many childcare practices and hospitals helping children deal with trauma and attachment problems. It has also changed the way caregivers interact with children and provided knowledge on the importance of childhood emotional attachment and care to parents which leads to successful future relationships.</a:t>
            </a:r>
          </a:p>
          <a:p>
            <a:endParaRPr lang="en-GB" dirty="0"/>
          </a:p>
        </p:txBody>
      </p:sp>
      <p:sp>
        <p:nvSpPr>
          <p:cNvPr id="6" name="TextBox 5">
            <a:extLst>
              <a:ext uri="{FF2B5EF4-FFF2-40B4-BE49-F238E27FC236}">
                <a16:creationId xmlns:a16="http://schemas.microsoft.com/office/drawing/2014/main" id="{4973A875-1134-3A40-B85E-841EC4A19222}"/>
              </a:ext>
            </a:extLst>
          </p:cNvPr>
          <p:cNvSpPr txBox="1"/>
          <p:nvPr/>
        </p:nvSpPr>
        <p:spPr>
          <a:xfrm>
            <a:off x="714521" y="4374879"/>
            <a:ext cx="11018679"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Weaknesses of </a:t>
            </a:r>
            <a:r>
              <a:rPr lang="en-GB" b="1" err="1"/>
              <a:t>Bowlbys</a:t>
            </a:r>
            <a:r>
              <a:rPr lang="en-GB" b="1" dirty="0"/>
              <a:t> theory </a:t>
            </a:r>
          </a:p>
          <a:p>
            <a:endParaRPr lang="en-GB" b="1" dirty="0"/>
          </a:p>
          <a:p>
            <a:pPr marL="285750" indent="-285750">
              <a:buFont typeface="Arial"/>
              <a:buChar char="•"/>
            </a:pPr>
            <a:r>
              <a:rPr lang="en-GB" b="1" dirty="0" err="1"/>
              <a:t>Determistic</a:t>
            </a:r>
            <a:r>
              <a:rPr lang="en-GB" b="1" dirty="0"/>
              <a:t> outlook which suggests that early childhood experiences will determine future behaviours </a:t>
            </a:r>
          </a:p>
          <a:p>
            <a:pPr marL="285750" indent="-285750">
              <a:buFont typeface="Arial"/>
              <a:buChar char="•"/>
            </a:pPr>
            <a:endParaRPr lang="en-GB" b="1" dirty="0"/>
          </a:p>
          <a:p>
            <a:pPr marL="285750" indent="-285750">
              <a:buFont typeface="Arial"/>
              <a:buChar char="•"/>
            </a:pPr>
            <a:r>
              <a:rPr lang="en-GB" b="1" dirty="0"/>
              <a:t>Lack of clarity on different attachment styles </a:t>
            </a:r>
          </a:p>
          <a:p>
            <a:pPr marL="285750" indent="-285750">
              <a:buFont typeface="Arial"/>
              <a:buChar char="•"/>
            </a:pPr>
            <a:endParaRPr lang="en-GB" b="1" dirty="0"/>
          </a:p>
          <a:p>
            <a:pPr marL="285750" indent="-285750">
              <a:buFont typeface="Arial"/>
              <a:buChar char="•"/>
            </a:pPr>
            <a:r>
              <a:rPr lang="en-GB" b="1" dirty="0"/>
              <a:t>Being a western centric theory </a:t>
            </a:r>
          </a:p>
        </p:txBody>
      </p:sp>
    </p:spTree>
    <p:extLst>
      <p:ext uri="{BB962C8B-B14F-4D97-AF65-F5344CB8AC3E}">
        <p14:creationId xmlns:p14="http://schemas.microsoft.com/office/powerpoint/2010/main" val="3597295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A941A-58B4-85FF-513A-C13606CEB8CE}"/>
              </a:ext>
            </a:extLst>
          </p:cNvPr>
          <p:cNvSpPr>
            <a:spLocks noGrp="1"/>
          </p:cNvSpPr>
          <p:nvPr>
            <p:ph type="ctrTitle"/>
          </p:nvPr>
        </p:nvSpPr>
        <p:spPr>
          <a:xfrm>
            <a:off x="1524000" y="1122363"/>
            <a:ext cx="9144000" cy="597787"/>
          </a:xfrm>
        </p:spPr>
        <p:txBody>
          <a:bodyPr>
            <a:normAutofit fontScale="90000"/>
          </a:bodyPr>
          <a:lstStyle/>
          <a:p>
            <a:r>
              <a:rPr lang="en-GB" dirty="0"/>
              <a:t>Conclusion</a:t>
            </a:r>
          </a:p>
        </p:txBody>
      </p:sp>
      <p:sp>
        <p:nvSpPr>
          <p:cNvPr id="3" name="Subtitle 2">
            <a:extLst>
              <a:ext uri="{FF2B5EF4-FFF2-40B4-BE49-F238E27FC236}">
                <a16:creationId xmlns:a16="http://schemas.microsoft.com/office/drawing/2014/main" id="{0879B119-696E-CBE5-3EA0-24775A0E7A95}"/>
              </a:ext>
            </a:extLst>
          </p:cNvPr>
          <p:cNvSpPr>
            <a:spLocks noGrp="1"/>
          </p:cNvSpPr>
          <p:nvPr>
            <p:ph type="subTitle" idx="1"/>
          </p:nvPr>
        </p:nvSpPr>
        <p:spPr>
          <a:xfrm>
            <a:off x="1524000" y="1732480"/>
            <a:ext cx="9144000" cy="4331622"/>
          </a:xfrm>
        </p:spPr>
        <p:txBody>
          <a:bodyPr vert="horz" lIns="91440" tIns="45720" rIns="91440" bIns="45720" rtlCol="0" anchor="t">
            <a:normAutofit/>
          </a:bodyPr>
          <a:lstStyle/>
          <a:p>
            <a:pPr algn="l"/>
            <a:r>
              <a:rPr lang="en-GB" sz="1800" dirty="0"/>
              <a:t>I</a:t>
            </a:r>
            <a:r>
              <a:rPr lang="en-GB" sz="1800" b="1" dirty="0"/>
              <a:t>n conclusion </a:t>
            </a:r>
            <a:r>
              <a:rPr lang="en-GB" sz="1800" b="1" err="1"/>
              <a:t>Bowlbys</a:t>
            </a:r>
            <a:r>
              <a:rPr lang="en-GB" sz="1800" b="1" dirty="0"/>
              <a:t> theory provides an excellent insight on the negative </a:t>
            </a:r>
            <a:r>
              <a:rPr lang="en-GB" sz="1800" b="1" err="1"/>
              <a:t>affects</a:t>
            </a:r>
            <a:r>
              <a:rPr lang="en-GB" sz="1800" b="1" dirty="0"/>
              <a:t> that early childhood neglect and poor support from caregivers can have on a </a:t>
            </a:r>
            <a:r>
              <a:rPr lang="en-GB" sz="1800" b="1" err="1"/>
              <a:t>childs</a:t>
            </a:r>
            <a:r>
              <a:rPr lang="en-GB" sz="1800" b="1" dirty="0"/>
              <a:t> future emotional development and their own ability to </a:t>
            </a:r>
            <a:r>
              <a:rPr lang="en-GB" sz="1800" b="1"/>
              <a:t>create</a:t>
            </a:r>
            <a:r>
              <a:rPr lang="en-GB" sz="1800" b="1" dirty="0"/>
              <a:t> and maintain attachments</a:t>
            </a:r>
          </a:p>
          <a:p>
            <a:pPr algn="l"/>
            <a:r>
              <a:rPr lang="en-GB" sz="1800" b="1" dirty="0"/>
              <a:t>The theory outlines the negative consequences such as poor emotional development and attachment styles such as anxious or </a:t>
            </a:r>
            <a:r>
              <a:rPr lang="en-GB" sz="1800" b="1" dirty="0" err="1"/>
              <a:t>avoident</a:t>
            </a:r>
            <a:r>
              <a:rPr lang="en-GB" sz="1800" b="1" dirty="0"/>
              <a:t> which are likely to affect the child in adulthood years. These conclusions and theories can be used to support Jenny and gain and insight of the problems she could be faced with in the future due to the trauma of losing a parent and not having a solid </a:t>
            </a:r>
            <a:r>
              <a:rPr lang="en-GB" sz="1800" b="1" dirty="0" err="1"/>
              <a:t>emoitional</a:t>
            </a:r>
            <a:r>
              <a:rPr lang="en-GB" sz="1800" b="1" dirty="0"/>
              <a:t> connection bas with her parents in early life. It can help medical and support </a:t>
            </a:r>
            <a:r>
              <a:rPr lang="en-GB" sz="1800" b="1" dirty="0" err="1"/>
              <a:t>practioners</a:t>
            </a:r>
            <a:r>
              <a:rPr lang="en-GB" sz="1800" b="1" dirty="0"/>
              <a:t> provide her the right care and support so she does not develop any negative attachment styles in the future </a:t>
            </a:r>
            <a:r>
              <a:rPr lang="en-GB" sz="1800" b="1" dirty="0" err="1"/>
              <a:t>aswell</a:t>
            </a:r>
            <a:r>
              <a:rPr lang="en-GB" sz="1800" b="1" dirty="0"/>
              <a:t> as help to develop her emotional and social skills which would have been affected by her environmental situation with her parents.</a:t>
            </a:r>
          </a:p>
          <a:p>
            <a:pPr algn="l"/>
            <a:r>
              <a:rPr lang="en-GB" sz="1800" b="1" dirty="0"/>
              <a:t>Overall I believe that </a:t>
            </a:r>
            <a:r>
              <a:rPr lang="en-GB" sz="1800" b="1" dirty="0" err="1"/>
              <a:t>Bowleys</a:t>
            </a:r>
            <a:r>
              <a:rPr lang="en-GB" sz="1800" b="1" dirty="0"/>
              <a:t> attachment theory is excellent to provide people with the knowledge and information required to support young children and teenagers who have been through trauma with parents and have not had a sold emotional support base </a:t>
            </a:r>
          </a:p>
        </p:txBody>
      </p:sp>
    </p:spTree>
    <p:extLst>
      <p:ext uri="{BB962C8B-B14F-4D97-AF65-F5344CB8AC3E}">
        <p14:creationId xmlns:p14="http://schemas.microsoft.com/office/powerpoint/2010/main" val="9814262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8B87951-B3C4-D89A-FC88-3C97225D723E}"/>
              </a:ext>
            </a:extLst>
          </p:cNvPr>
          <p:cNvSpPr txBox="1"/>
          <p:nvPr/>
        </p:nvSpPr>
        <p:spPr>
          <a:xfrm>
            <a:off x="1203404" y="476347"/>
            <a:ext cx="518968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err="1"/>
              <a:t>Refrences</a:t>
            </a:r>
            <a:endParaRPr lang="en-GB" b="1"/>
          </a:p>
        </p:txBody>
      </p:sp>
      <p:sp>
        <p:nvSpPr>
          <p:cNvPr id="4" name="TextBox 3">
            <a:extLst>
              <a:ext uri="{FF2B5EF4-FFF2-40B4-BE49-F238E27FC236}">
                <a16:creationId xmlns:a16="http://schemas.microsoft.com/office/drawing/2014/main" id="{0EFABC8C-5C52-9640-53BA-AD742C87F222}"/>
              </a:ext>
            </a:extLst>
          </p:cNvPr>
          <p:cNvSpPr txBox="1"/>
          <p:nvPr/>
        </p:nvSpPr>
        <p:spPr>
          <a:xfrm>
            <a:off x="1205925" y="837399"/>
            <a:ext cx="9712470" cy="938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hlinkClick r:id="rId2"/>
              </a:rPr>
              <a:t>simplypsychology.org</a:t>
            </a:r>
            <a:r>
              <a:rPr lang="en-US" sz="1400" dirty="0">
                <a:latin typeface="Aptos"/>
                <a:ea typeface="Lato"/>
                <a:cs typeface="Lato"/>
              </a:rPr>
              <a:t>(</a:t>
            </a:r>
            <a:r>
              <a:rPr lang="en-US" sz="1050" dirty="0">
                <a:highlight>
                  <a:srgbClr val="FFFFFF"/>
                </a:highlight>
                <a:latin typeface="Lato"/>
                <a:ea typeface="Lato"/>
                <a:cs typeface="Lato"/>
              </a:rPr>
              <a:t>April 20, 2025)</a:t>
            </a:r>
            <a:endParaRPr lang="en-US" sz="1050">
              <a:ea typeface="+mn-lt"/>
              <a:cs typeface="+mn-lt"/>
            </a:endParaRPr>
          </a:p>
          <a:p>
            <a:r>
              <a:rPr lang="en-US" sz="1200" b="1" dirty="0">
                <a:highlight>
                  <a:srgbClr val="FFFFFF"/>
                </a:highlight>
                <a:latin typeface="Lato"/>
                <a:ea typeface="Lato"/>
                <a:cs typeface="Lato"/>
              </a:rPr>
              <a:t>John Bowlby’s Attachment Theory</a:t>
            </a:r>
          </a:p>
          <a:p>
            <a:r>
              <a:rPr lang="en-US" sz="1200" err="1">
                <a:highlight>
                  <a:srgbClr val="FFFFFF"/>
                </a:highlight>
                <a:latin typeface="Lato"/>
                <a:ea typeface="Lato"/>
                <a:cs typeface="Lato"/>
              </a:rPr>
              <a:t>Avialiable</a:t>
            </a:r>
            <a:r>
              <a:rPr lang="en-US" sz="1200" dirty="0">
                <a:highlight>
                  <a:srgbClr val="FFFFFF"/>
                </a:highlight>
                <a:latin typeface="Lato"/>
                <a:ea typeface="Lato"/>
                <a:cs typeface="Lato"/>
              </a:rPr>
              <a:t> at : </a:t>
            </a:r>
            <a:r>
              <a:rPr lang="en-GB" sz="1400" dirty="0">
                <a:highlight>
                  <a:srgbClr val="FFFFFF"/>
                </a:highlight>
                <a:latin typeface="Aptos"/>
                <a:ea typeface="Lato"/>
                <a:cs typeface="Lato"/>
                <a:hlinkClick r:id="rId2"/>
              </a:rPr>
              <a:t>https://www.simplypsychology.org/bowlby</a:t>
            </a:r>
            <a:endParaRPr lang="en-US" sz="1400">
              <a:highlight>
                <a:srgbClr val="FFFFFF"/>
              </a:highlight>
              <a:latin typeface="Lato"/>
              <a:ea typeface="Lato"/>
              <a:cs typeface="Lato"/>
            </a:endParaRPr>
          </a:p>
          <a:p>
            <a:r>
              <a:rPr lang="en-GB" sz="1400" err="1">
                <a:highlight>
                  <a:srgbClr val="FFFFFF"/>
                </a:highlight>
                <a:latin typeface="Aptos"/>
                <a:ea typeface="Lato"/>
                <a:cs typeface="Lato"/>
              </a:rPr>
              <a:t>Accesed</a:t>
            </a:r>
            <a:r>
              <a:rPr lang="en-GB" sz="1400" dirty="0">
                <a:highlight>
                  <a:srgbClr val="FFFFFF"/>
                </a:highlight>
                <a:latin typeface="Aptos"/>
                <a:ea typeface="Lato"/>
                <a:cs typeface="Lato"/>
              </a:rPr>
              <a:t> at (13 – Feb – 2026)</a:t>
            </a:r>
          </a:p>
          <a:p>
            <a:endParaRPr lang="en-GB" sz="1400" dirty="0">
              <a:highlight>
                <a:srgbClr val="FFFFFF"/>
              </a:highlight>
              <a:latin typeface="Aptos"/>
              <a:ea typeface="Lato"/>
              <a:cs typeface="Lato"/>
            </a:endParaRPr>
          </a:p>
          <a:p>
            <a:r>
              <a:rPr lang="en-GB" sz="1400" dirty="0">
                <a:highlight>
                  <a:srgbClr val="FFFFFF"/>
                </a:highlight>
                <a:ea typeface="+mn-lt"/>
                <a:cs typeface="+mn-lt"/>
              </a:rPr>
              <a:t>Positivepsychology.com </a:t>
            </a:r>
            <a:r>
              <a:rPr lang="en-GB" sz="1400" dirty="0">
                <a:solidFill>
                  <a:srgbClr val="000000"/>
                </a:solidFill>
                <a:highlight>
                  <a:srgbClr val="FFFFFF"/>
                </a:highlight>
                <a:latin typeface="Aptos"/>
                <a:ea typeface="Lato"/>
                <a:cs typeface="Lato"/>
              </a:rPr>
              <a:t>(</a:t>
            </a:r>
            <a:r>
              <a:rPr lang="en-GB" sz="1050" b="1" dirty="0">
                <a:solidFill>
                  <a:srgbClr val="C6C7CC"/>
                </a:solidFill>
                <a:highlight>
                  <a:srgbClr val="3B3E4B"/>
                </a:highlight>
                <a:latin typeface="Lato"/>
                <a:ea typeface="Lato"/>
                <a:cs typeface="Lato"/>
              </a:rPr>
              <a:t>28 Nov 2024</a:t>
            </a:r>
            <a:r>
              <a:rPr lang="en-GB" sz="1050" dirty="0">
                <a:solidFill>
                  <a:srgbClr val="C6C7CC"/>
                </a:solidFill>
                <a:highlight>
                  <a:srgbClr val="3B3E4B"/>
                </a:highlight>
                <a:latin typeface="Lato"/>
                <a:ea typeface="Lato"/>
                <a:cs typeface="Lato"/>
              </a:rPr>
              <a:t> )</a:t>
            </a:r>
            <a:endParaRPr lang="en-GB" sz="1050"/>
          </a:p>
          <a:p>
            <a:r>
              <a:rPr lang="en-GB" sz="1400" err="1">
                <a:solidFill>
                  <a:srgbClr val="000000"/>
                </a:solidFill>
                <a:highlight>
                  <a:srgbClr val="FFFFFF"/>
                </a:highlight>
                <a:latin typeface="Aptos"/>
                <a:ea typeface="Lato"/>
                <a:cs typeface="Lato"/>
              </a:rPr>
              <a:t>Attachmnet</a:t>
            </a:r>
            <a:r>
              <a:rPr lang="en-GB" sz="1400" dirty="0">
                <a:solidFill>
                  <a:srgbClr val="000000"/>
                </a:solidFill>
                <a:highlight>
                  <a:srgbClr val="FFFFFF"/>
                </a:highlight>
                <a:latin typeface="Aptos"/>
                <a:ea typeface="Lato"/>
                <a:cs typeface="Lato"/>
              </a:rPr>
              <a:t> styles</a:t>
            </a:r>
          </a:p>
          <a:p>
            <a:r>
              <a:rPr lang="en-GB" sz="1400" dirty="0">
                <a:solidFill>
                  <a:srgbClr val="000000"/>
                </a:solidFill>
                <a:highlight>
                  <a:srgbClr val="FFFFFF"/>
                </a:highlight>
                <a:latin typeface="Aptos"/>
                <a:ea typeface="Lato"/>
                <a:cs typeface="Lato"/>
              </a:rPr>
              <a:t>Available at </a:t>
            </a:r>
            <a:r>
              <a:rPr lang="en-GB" sz="1400" dirty="0">
                <a:solidFill>
                  <a:srgbClr val="000000"/>
                </a:solidFill>
                <a:highlight>
                  <a:srgbClr val="FFFFFF"/>
                </a:highlight>
                <a:ea typeface="+mn-lt"/>
                <a:cs typeface="+mn-lt"/>
                <a:hlinkClick r:id="rId3"/>
              </a:rPr>
              <a:t>Attachment Theory, Bowlby's Stages &amp; Attachment Styles</a:t>
            </a:r>
            <a:endParaRPr lang="en-GB" sz="1400" dirty="0">
              <a:solidFill>
                <a:srgbClr val="000000"/>
              </a:solidFill>
              <a:highlight>
                <a:srgbClr val="FFFFFF"/>
              </a:highlight>
              <a:latin typeface="Aptos"/>
              <a:ea typeface="Lato"/>
              <a:cs typeface="Lato"/>
            </a:endParaRPr>
          </a:p>
          <a:p>
            <a:r>
              <a:rPr lang="en-GB" sz="1400" dirty="0">
                <a:solidFill>
                  <a:srgbClr val="000000"/>
                </a:solidFill>
                <a:highlight>
                  <a:srgbClr val="FFFFFF"/>
                </a:highlight>
                <a:latin typeface="Aptos"/>
                <a:ea typeface="Lato"/>
                <a:cs typeface="Lato"/>
              </a:rPr>
              <a:t>Accessed at (13 – Feb – 2026)</a:t>
            </a:r>
          </a:p>
          <a:p>
            <a:endParaRPr lang="en-GB" sz="1400" dirty="0">
              <a:solidFill>
                <a:srgbClr val="000000"/>
              </a:solidFill>
              <a:highlight>
                <a:srgbClr val="FFFFFF"/>
              </a:highlight>
              <a:latin typeface="Aptos"/>
              <a:ea typeface="Lato"/>
              <a:cs typeface="Lato"/>
            </a:endParaRPr>
          </a:p>
          <a:p>
            <a:r>
              <a:rPr lang="en-GB" sz="1400" dirty="0">
                <a:solidFill>
                  <a:srgbClr val="000000"/>
                </a:solidFill>
                <a:highlight>
                  <a:srgbClr val="FFFFFF"/>
                </a:highlight>
                <a:ea typeface="+mn-lt"/>
                <a:cs typeface="+mn-lt"/>
              </a:rPr>
              <a:t>Learning.nspcc.org.uk (1</a:t>
            </a:r>
            <a:r>
              <a:rPr lang="en-GB" sz="1200" dirty="0">
                <a:solidFill>
                  <a:srgbClr val="000000"/>
                </a:solidFill>
                <a:highlight>
                  <a:srgbClr val="FFFFFF"/>
                </a:highlight>
                <a:ea typeface="+mn-lt"/>
                <a:cs typeface="+mn-lt"/>
              </a:rPr>
              <a:t>0 Aug 2021)</a:t>
            </a:r>
            <a:endParaRPr lang="en-GB" sz="1200">
              <a:highlight>
                <a:srgbClr val="FFFFFF"/>
              </a:highlight>
            </a:endParaRPr>
          </a:p>
          <a:p>
            <a:r>
              <a:rPr lang="en-GB" sz="1400" dirty="0">
                <a:solidFill>
                  <a:srgbClr val="000000"/>
                </a:solidFill>
                <a:highlight>
                  <a:srgbClr val="FFFFFF"/>
                </a:highlight>
                <a:latin typeface="Aptos"/>
                <a:ea typeface="Lato"/>
                <a:cs typeface="Lato"/>
              </a:rPr>
              <a:t>Attachment and child development</a:t>
            </a:r>
          </a:p>
          <a:p>
            <a:r>
              <a:rPr lang="en-GB" sz="1400" dirty="0">
                <a:solidFill>
                  <a:srgbClr val="000000"/>
                </a:solidFill>
                <a:highlight>
                  <a:srgbClr val="FFFFFF"/>
                </a:highlight>
                <a:latin typeface="Aptos"/>
                <a:ea typeface="Lato"/>
                <a:cs typeface="Lato"/>
              </a:rPr>
              <a:t>Available at </a:t>
            </a:r>
            <a:r>
              <a:rPr lang="en-GB" sz="1400" dirty="0">
                <a:solidFill>
                  <a:srgbClr val="000000"/>
                </a:solidFill>
                <a:highlight>
                  <a:srgbClr val="FFFFFF"/>
                </a:highlight>
                <a:ea typeface="+mn-lt"/>
                <a:cs typeface="+mn-lt"/>
                <a:hlinkClick r:id="rId4"/>
              </a:rPr>
              <a:t>https://learning.nspcc.org.uk/child-health-development/attachment-early-years</a:t>
            </a:r>
            <a:endParaRPr lang="en-GB" sz="1400" dirty="0">
              <a:solidFill>
                <a:srgbClr val="000000"/>
              </a:solidFill>
              <a:highlight>
                <a:srgbClr val="FFFFFF"/>
              </a:highlight>
              <a:latin typeface="Aptos"/>
              <a:ea typeface="Lato"/>
              <a:cs typeface="Lato"/>
            </a:endParaRPr>
          </a:p>
          <a:p>
            <a:r>
              <a:rPr lang="en-GB" sz="1400" dirty="0">
                <a:solidFill>
                  <a:srgbClr val="000000"/>
                </a:solidFill>
                <a:highlight>
                  <a:srgbClr val="FFFFFF"/>
                </a:highlight>
                <a:latin typeface="Aptos"/>
                <a:ea typeface="Lato"/>
                <a:cs typeface="Lato"/>
              </a:rPr>
              <a:t>Accessed at (13-Feb- 2026)</a:t>
            </a:r>
          </a:p>
          <a:p>
            <a:endParaRPr lang="en-GB" sz="1400" dirty="0">
              <a:solidFill>
                <a:srgbClr val="000000"/>
              </a:solidFill>
              <a:highlight>
                <a:srgbClr val="FFFFFF"/>
              </a:highlight>
              <a:latin typeface="Aptos"/>
              <a:ea typeface="Lato"/>
              <a:cs typeface="Lato"/>
            </a:endParaRPr>
          </a:p>
          <a:p>
            <a:r>
              <a:rPr lang="en-GB" sz="1400" dirty="0">
                <a:solidFill>
                  <a:srgbClr val="000000"/>
                </a:solidFill>
                <a:highlight>
                  <a:srgbClr val="FFFFFF"/>
                </a:highlight>
                <a:ea typeface="+mn-lt"/>
                <a:cs typeface="+mn-lt"/>
                <a:hlinkClick r:id="rId5"/>
              </a:rPr>
              <a:t>www.psychmechanics.com</a:t>
            </a:r>
            <a:r>
              <a:rPr lang="en-GB" sz="1600" dirty="0">
                <a:solidFill>
                  <a:srgbClr val="000000"/>
                </a:solidFill>
                <a:ea typeface="+mn-lt"/>
                <a:cs typeface="+mn-lt"/>
              </a:rPr>
              <a:t> </a:t>
            </a:r>
            <a:r>
              <a:rPr lang="en-GB" sz="1600" dirty="0">
                <a:solidFill>
                  <a:srgbClr val="000000"/>
                </a:solidFill>
                <a:latin typeface="Aptos"/>
                <a:ea typeface="+mn-lt"/>
                <a:cs typeface="+mn-lt"/>
              </a:rPr>
              <a:t>(</a:t>
            </a:r>
            <a:r>
              <a:rPr lang="en-GB" sz="1200" dirty="0">
                <a:solidFill>
                  <a:srgbClr val="222222"/>
                </a:solidFill>
                <a:highlight>
                  <a:srgbClr val="FFFFFF"/>
                </a:highlight>
                <a:latin typeface="Georgia"/>
                <a:ea typeface="+mn-lt"/>
                <a:cs typeface="+mn-lt"/>
              </a:rPr>
              <a:t>January 13, 2025)</a:t>
            </a:r>
            <a:endParaRPr lang="en-GB" sz="1200" dirty="0"/>
          </a:p>
          <a:p>
            <a:r>
              <a:rPr lang="en-GB" sz="1400" dirty="0">
                <a:solidFill>
                  <a:srgbClr val="000000"/>
                </a:solidFill>
                <a:highlight>
                  <a:srgbClr val="FFFFFF"/>
                </a:highlight>
                <a:latin typeface="Aptos"/>
                <a:ea typeface="Lato"/>
                <a:cs typeface="Lato"/>
              </a:rPr>
              <a:t>Attachment theory meaning and limitations</a:t>
            </a:r>
          </a:p>
          <a:p>
            <a:r>
              <a:rPr lang="en-GB" sz="1400" dirty="0">
                <a:solidFill>
                  <a:srgbClr val="000000"/>
                </a:solidFill>
                <a:highlight>
                  <a:srgbClr val="FFFFFF"/>
                </a:highlight>
                <a:latin typeface="Aptos"/>
                <a:ea typeface="Lato"/>
                <a:cs typeface="Lato"/>
              </a:rPr>
              <a:t>Available at </a:t>
            </a:r>
            <a:r>
              <a:rPr lang="en-GB" sz="1400" dirty="0">
                <a:solidFill>
                  <a:srgbClr val="000000"/>
                </a:solidFill>
                <a:highlight>
                  <a:srgbClr val="FFFFFF"/>
                </a:highlight>
                <a:ea typeface="+mn-lt"/>
                <a:cs typeface="+mn-lt"/>
                <a:hlinkClick r:id="rId6"/>
              </a:rPr>
              <a:t>Attachment theory (Meaning &amp; limitations) - PsychMechanics</a:t>
            </a:r>
            <a:endParaRPr lang="en-GB" sz="1400">
              <a:solidFill>
                <a:srgbClr val="000000"/>
              </a:solidFill>
              <a:highlight>
                <a:srgbClr val="FFFFFF"/>
              </a:highlight>
              <a:latin typeface="Aptos"/>
              <a:ea typeface="Lato"/>
              <a:cs typeface="Lato"/>
            </a:endParaRPr>
          </a:p>
          <a:p>
            <a:r>
              <a:rPr lang="en-GB" sz="1400" dirty="0">
                <a:solidFill>
                  <a:srgbClr val="000000"/>
                </a:solidFill>
                <a:highlight>
                  <a:srgbClr val="FFFFFF"/>
                </a:highlight>
                <a:latin typeface="Aptos"/>
                <a:ea typeface="Lato"/>
                <a:cs typeface="Lato"/>
              </a:rPr>
              <a:t>Accessed at (13 – Feb – 2026)</a:t>
            </a:r>
          </a:p>
          <a:p>
            <a:endParaRPr lang="en-GB" sz="1400" dirty="0">
              <a:solidFill>
                <a:srgbClr val="000000"/>
              </a:solidFill>
              <a:highlight>
                <a:srgbClr val="FFFFFF"/>
              </a:highlight>
              <a:latin typeface="Calibri"/>
              <a:ea typeface="Lato"/>
              <a:cs typeface="Lato"/>
            </a:endParaRPr>
          </a:p>
          <a:p>
            <a:r>
              <a:rPr lang="en-GB" sz="1400" dirty="0">
                <a:highlight>
                  <a:srgbClr val="FFFFFF"/>
                </a:highlight>
                <a:latin typeface="Calibri"/>
                <a:ea typeface="+mn-lt"/>
                <a:cs typeface="+mn-lt"/>
              </a:rPr>
              <a:t>Pmc.ncbi.nlm.nih.gov ( </a:t>
            </a:r>
            <a:r>
              <a:rPr lang="en-GB" sz="1400" dirty="0">
                <a:solidFill>
                  <a:srgbClr val="1B1B1B"/>
                </a:solidFill>
                <a:highlight>
                  <a:srgbClr val="FFFFFF"/>
                </a:highlight>
                <a:latin typeface="Calibri"/>
                <a:ea typeface="+mn-lt"/>
                <a:cs typeface="+mn-lt"/>
              </a:rPr>
              <a:t>2024 Sep 25 ) </a:t>
            </a:r>
            <a:endParaRPr lang="en-GB" sz="1400">
              <a:solidFill>
                <a:srgbClr val="1B1B1B"/>
              </a:solidFill>
              <a:highlight>
                <a:srgbClr val="FFFFFF"/>
              </a:highlight>
              <a:latin typeface="Calibri"/>
              <a:ea typeface="Calibri"/>
              <a:cs typeface="Calibri"/>
            </a:endParaRPr>
          </a:p>
          <a:p>
            <a:r>
              <a:rPr lang="en-GB" sz="1400" dirty="0">
                <a:solidFill>
                  <a:srgbClr val="1B1B1B"/>
                </a:solidFill>
                <a:highlight>
                  <a:srgbClr val="FFFFFF"/>
                </a:highlight>
                <a:latin typeface="Calibri"/>
                <a:ea typeface="Lato"/>
                <a:cs typeface="Lato"/>
              </a:rPr>
              <a:t>Losing a parent in  childhood </a:t>
            </a:r>
          </a:p>
          <a:p>
            <a:r>
              <a:rPr lang="en-GB" sz="1400" dirty="0">
                <a:solidFill>
                  <a:srgbClr val="1B1B1B"/>
                </a:solidFill>
                <a:highlight>
                  <a:srgbClr val="FFFFFF"/>
                </a:highlight>
                <a:latin typeface="Calibri"/>
                <a:ea typeface="Lato"/>
                <a:cs typeface="Lato"/>
              </a:rPr>
              <a:t>Available at </a:t>
            </a:r>
            <a:r>
              <a:rPr lang="en-GB" sz="1400" dirty="0">
                <a:solidFill>
                  <a:srgbClr val="1B1B1B"/>
                </a:solidFill>
                <a:highlight>
                  <a:srgbClr val="FFFFFF"/>
                </a:highlight>
                <a:ea typeface="+mn-lt"/>
                <a:cs typeface="+mn-lt"/>
                <a:hlinkClick r:id="rId7"/>
              </a:rPr>
              <a:t>Losing a parent during childhood: The impact on adult romantic relationships - PMC</a:t>
            </a:r>
            <a:endParaRPr lang="en-GB" sz="1400" dirty="0">
              <a:solidFill>
                <a:srgbClr val="1B1B1B"/>
              </a:solidFill>
              <a:highlight>
                <a:srgbClr val="FFFFFF"/>
              </a:highlight>
              <a:latin typeface="Calibri"/>
              <a:ea typeface="Lato"/>
              <a:cs typeface="Lato"/>
            </a:endParaRPr>
          </a:p>
          <a:p>
            <a:r>
              <a:rPr lang="en-GB" sz="1400" dirty="0">
                <a:solidFill>
                  <a:srgbClr val="1B1B1B"/>
                </a:solidFill>
                <a:highlight>
                  <a:srgbClr val="FFFFFF"/>
                </a:highlight>
                <a:latin typeface="Aptos"/>
                <a:ea typeface="Lato"/>
                <a:cs typeface="Lato"/>
              </a:rPr>
              <a:t>Accessed at (13 – Feb – 2026)</a:t>
            </a:r>
          </a:p>
          <a:p>
            <a:endParaRPr lang="en-GB" sz="1200" dirty="0">
              <a:solidFill>
                <a:srgbClr val="000000"/>
              </a:solidFill>
              <a:highlight>
                <a:srgbClr val="FFFFFF"/>
              </a:highlight>
              <a:latin typeface="Aptos"/>
              <a:ea typeface="Lato"/>
              <a:cs typeface="Lato"/>
            </a:endParaRPr>
          </a:p>
          <a:p>
            <a:endParaRPr lang="en-GB" sz="1600" dirty="0">
              <a:solidFill>
                <a:srgbClr val="000000"/>
              </a:solidFill>
              <a:highlight>
                <a:srgbClr val="FFFFFF"/>
              </a:highlight>
              <a:latin typeface="Aptos"/>
              <a:ea typeface="Lato"/>
              <a:cs typeface="Lato"/>
            </a:endParaRPr>
          </a:p>
          <a:p>
            <a:endParaRPr lang="en-GB" sz="1600" dirty="0">
              <a:solidFill>
                <a:srgbClr val="000000"/>
              </a:solidFill>
              <a:highlight>
                <a:srgbClr val="FFFFFF"/>
              </a:highlight>
              <a:latin typeface="Aptos"/>
              <a:ea typeface="Lato"/>
              <a:cs typeface="Lato"/>
            </a:endParaRPr>
          </a:p>
          <a:p>
            <a:endParaRPr lang="en-GB" sz="1600" dirty="0">
              <a:solidFill>
                <a:srgbClr val="000000"/>
              </a:solidFill>
              <a:highlight>
                <a:srgbClr val="FFFFFF"/>
              </a:highlight>
              <a:latin typeface="Aptos"/>
              <a:ea typeface="Lato"/>
              <a:cs typeface="Lato"/>
            </a:endParaRPr>
          </a:p>
          <a:p>
            <a:endParaRPr lang="en-GB" sz="1600" dirty="0">
              <a:solidFill>
                <a:srgbClr val="000000"/>
              </a:solidFill>
              <a:highlight>
                <a:srgbClr val="FFFFFF"/>
              </a:highlight>
              <a:latin typeface="Aptos"/>
              <a:ea typeface="Lato"/>
              <a:cs typeface="Lato"/>
            </a:endParaRPr>
          </a:p>
          <a:p>
            <a:endParaRPr lang="en-GB" dirty="0">
              <a:solidFill>
                <a:srgbClr val="000000"/>
              </a:solidFill>
              <a:highlight>
                <a:srgbClr val="FFFFFF"/>
              </a:highlight>
              <a:latin typeface="Aptos"/>
              <a:ea typeface="Lato"/>
              <a:cs typeface="Lato"/>
            </a:endParaRPr>
          </a:p>
          <a:p>
            <a:endParaRPr lang="en-GB" dirty="0">
              <a:solidFill>
                <a:srgbClr val="000000"/>
              </a:solidFill>
              <a:highlight>
                <a:srgbClr val="FFFFFF"/>
              </a:highlight>
              <a:latin typeface="Aptos"/>
              <a:ea typeface="Lato"/>
              <a:cs typeface="Lato"/>
            </a:endParaRPr>
          </a:p>
          <a:p>
            <a:endParaRPr lang="en-GB" dirty="0">
              <a:solidFill>
                <a:srgbClr val="000000"/>
              </a:solidFill>
              <a:highlight>
                <a:srgbClr val="FFFFFF"/>
              </a:highlight>
              <a:latin typeface="Aptos"/>
              <a:ea typeface="Lato"/>
              <a:cs typeface="Lato"/>
            </a:endParaRPr>
          </a:p>
          <a:p>
            <a:endParaRPr lang="en-GB" dirty="0">
              <a:solidFill>
                <a:srgbClr val="FFFFFF"/>
              </a:solidFill>
              <a:highlight>
                <a:srgbClr val="3B3E4B"/>
              </a:highlight>
              <a:latin typeface="Calibri"/>
              <a:ea typeface="Lato"/>
              <a:cs typeface="Lato"/>
            </a:endParaRPr>
          </a:p>
          <a:p>
            <a:endParaRPr lang="en-GB" dirty="0">
              <a:highlight>
                <a:srgbClr val="FFFFFF"/>
              </a:highlight>
              <a:latin typeface="Aptos"/>
              <a:ea typeface="Lato"/>
              <a:cs typeface="Lato"/>
            </a:endParaRPr>
          </a:p>
          <a:p>
            <a:endParaRPr lang="en-GB" dirty="0">
              <a:highlight>
                <a:srgbClr val="FFFFFF"/>
              </a:highlight>
              <a:latin typeface="Aptos"/>
              <a:ea typeface="Lato"/>
              <a:cs typeface="Lato"/>
            </a:endParaRPr>
          </a:p>
          <a:p>
            <a:endParaRPr lang="en-GB" dirty="0">
              <a:highlight>
                <a:srgbClr val="FFFFFF"/>
              </a:highlight>
              <a:latin typeface="Aptos"/>
              <a:ea typeface="Lato"/>
              <a:cs typeface="Lato"/>
            </a:endParaRPr>
          </a:p>
          <a:p>
            <a:endParaRPr lang="en-GB" dirty="0">
              <a:highlight>
                <a:srgbClr val="FFFFFF"/>
              </a:highlight>
              <a:latin typeface="Aptos"/>
              <a:ea typeface="Lato"/>
              <a:cs typeface="Lato"/>
            </a:endParaRPr>
          </a:p>
          <a:p>
            <a:endParaRPr lang="en-GB" dirty="0">
              <a:highlight>
                <a:srgbClr val="FFFFFF"/>
              </a:highlight>
              <a:latin typeface="Aptos"/>
              <a:ea typeface="Lato"/>
              <a:cs typeface="Lato"/>
            </a:endParaRPr>
          </a:p>
          <a:p>
            <a:endParaRPr lang="en-US" sz="1200" dirty="0">
              <a:highlight>
                <a:srgbClr val="FFFFFF"/>
              </a:highlight>
              <a:latin typeface="Lato"/>
              <a:ea typeface="Lato"/>
              <a:cs typeface="Lato"/>
            </a:endParaRPr>
          </a:p>
          <a:p>
            <a:endParaRPr lang="en-GB" dirty="0">
              <a:latin typeface="Aptos" panose="020B0004020202020204"/>
              <a:ea typeface="Lato"/>
              <a:cs typeface="Lato"/>
            </a:endParaRPr>
          </a:p>
        </p:txBody>
      </p:sp>
    </p:spTree>
    <p:extLst>
      <p:ext uri="{BB962C8B-B14F-4D97-AF65-F5344CB8AC3E}">
        <p14:creationId xmlns:p14="http://schemas.microsoft.com/office/powerpoint/2010/main" val="2798022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29DED9-AD2F-302A-BFC7-23010F663F51}"/>
              </a:ext>
            </a:extLst>
          </p:cNvPr>
          <p:cNvSpPr txBox="1"/>
          <p:nvPr/>
        </p:nvSpPr>
        <p:spPr>
          <a:xfrm>
            <a:off x="927624" y="601702"/>
            <a:ext cx="9414139"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ea typeface="+mn-lt"/>
                <a:cs typeface="+mn-lt"/>
                <a:hlinkClick r:id="rId2"/>
              </a:rPr>
              <a:t>verywellmind.com</a:t>
            </a:r>
            <a:r>
              <a:rPr lang="en-GB" sz="1400" dirty="0">
                <a:ea typeface="+mn-lt"/>
                <a:cs typeface="+mn-lt"/>
              </a:rPr>
              <a:t> ( </a:t>
            </a:r>
            <a:r>
              <a:rPr lang="en-GB" sz="1400" dirty="0" err="1">
                <a:ea typeface="+mn-lt"/>
                <a:cs typeface="+mn-lt"/>
              </a:rPr>
              <a:t>Novemeber</a:t>
            </a:r>
            <a:r>
              <a:rPr lang="en-GB" sz="1400" dirty="0">
                <a:ea typeface="+mn-lt"/>
                <a:cs typeface="+mn-lt"/>
              </a:rPr>
              <a:t> 13th 2025)</a:t>
            </a:r>
            <a:endParaRPr lang="en-US" dirty="0">
              <a:ea typeface="+mn-lt"/>
              <a:cs typeface="+mn-lt"/>
            </a:endParaRPr>
          </a:p>
          <a:p>
            <a:r>
              <a:rPr lang="en-GB" sz="1400" dirty="0"/>
              <a:t>What does secure attachment look like</a:t>
            </a:r>
          </a:p>
          <a:p>
            <a:r>
              <a:rPr lang="en-GB" sz="1400" dirty="0"/>
              <a:t>Available at </a:t>
            </a:r>
            <a:r>
              <a:rPr lang="en-GB" sz="1400" dirty="0">
                <a:ea typeface="+mn-lt"/>
                <a:cs typeface="+mn-lt"/>
                <a:hlinkClick r:id="rId3"/>
              </a:rPr>
              <a:t>https://www.verywellmind.com/secure-attachment-signs-benefits-and-how-to-cultivate-it</a:t>
            </a:r>
            <a:endParaRPr lang="en-GB" sz="1400" dirty="0"/>
          </a:p>
          <a:p>
            <a:r>
              <a:rPr lang="en-GB" sz="1400" dirty="0"/>
              <a:t>Accessed at (13th – Feb- 2026)</a:t>
            </a:r>
          </a:p>
          <a:p>
            <a:endParaRPr lang="en-GB" sz="1400" dirty="0"/>
          </a:p>
          <a:p>
            <a:endParaRPr lang="en-GB" sz="1400" dirty="0"/>
          </a:p>
        </p:txBody>
      </p:sp>
    </p:spTree>
    <p:extLst>
      <p:ext uri="{BB962C8B-B14F-4D97-AF65-F5344CB8AC3E}">
        <p14:creationId xmlns:p14="http://schemas.microsoft.com/office/powerpoint/2010/main" val="16515849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Introduction </vt:lpstr>
      <vt:lpstr>Bowlbys attachment                 theory </vt:lpstr>
      <vt:lpstr>PowerPoint Presentation</vt:lpstr>
      <vt:lpstr>PowerPoint Presentation</vt:lpstr>
      <vt:lpstr>PowerPoint Presentation</vt:lpstr>
      <vt:lpstr>PowerPoint Presentation</vt:lpstr>
      <vt:lpstr>PowerPoint Presentation</vt:lpstr>
      <vt:lpstr>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1207</cp:revision>
  <dcterms:created xsi:type="dcterms:W3CDTF">2026-02-15T16:33:25Z</dcterms:created>
  <dcterms:modified xsi:type="dcterms:W3CDTF">2026-02-15T22:02:53Z</dcterms:modified>
</cp:coreProperties>
</file>