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2" r:id="rId7"/>
    <p:sldId id="267" r:id="rId8"/>
    <p:sldId id="268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5677" autoAdjust="0"/>
  </p:normalViewPr>
  <p:slideViewPr>
    <p:cSldViewPr snapToGrid="0">
      <p:cViewPr>
        <p:scale>
          <a:sx n="69" d="100"/>
          <a:sy n="69" d="100"/>
        </p:scale>
        <p:origin x="1136" y="4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1A13E7-E6BF-4181-9F9D-F98164CE5C15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D5EB9-B321-4627-A96C-408748FB76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392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847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5310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0140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4645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0071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183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342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8473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529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9543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885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5185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2621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2483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006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800891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12542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132610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6168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05532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20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18859-9320-47B1-B84A-5AD18E8F8F05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562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sv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11" Type="http://schemas.openxmlformats.org/officeDocument/2006/relationships/image" Target="../media/image11.svg"/><Relationship Id="rId5" Type="http://schemas.openxmlformats.org/officeDocument/2006/relationships/image" Target="../media/image5.svg"/><Relationship Id="rId15" Type="http://schemas.openxmlformats.org/officeDocument/2006/relationships/image" Target="../media/image15.sv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svg"/><Relationship Id="rId1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lordslibrary.parliament.uk/climate-change-targets-the-road-to-net-zero/?utm_source=chatgpt.com" TargetMode="External"/><Relationship Id="rId2" Type="http://schemas.openxmlformats.org/officeDocument/2006/relationships/hyperlink" Target="https://www.aboutamazon.co.uk/news/aws/aws-unlocking-ai-report-uk-business-adoption" TargetMode="External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ww.gov.uk/national-minimum-wage-rates" TargetMode="External"/><Relationship Id="rId4" Type="http://schemas.openxmlformats.org/officeDocument/2006/relationships/hyperlink" Target="https://www.ons.gov.uk/businessindustryandtrade/business/businessservices/bulletins/businessinsightsandimpactontheukeconomy/22may2025?utm_source=chatgpt.com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77589-7B87-1810-7D1A-B5A2048E34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9098" y="1549960"/>
            <a:ext cx="8427720" cy="358679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A"/>
              </a:rPr>
              <a:t>PROBLEM SOLVING &amp; DECISION MAKING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LCLM4004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LETICIA SANTOS MARQUES SILVA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2443053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DR FAIZU EDU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Assignment 1: Presentation</a:t>
            </a:r>
          </a:p>
        </p:txBody>
      </p:sp>
    </p:spTree>
    <p:extLst>
      <p:ext uri="{BB962C8B-B14F-4D97-AF65-F5344CB8AC3E}">
        <p14:creationId xmlns:p14="http://schemas.microsoft.com/office/powerpoint/2010/main" val="2563627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262C7-2C0D-83A7-4B68-88CCFBE72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3" y="650530"/>
            <a:ext cx="8534401" cy="868680"/>
          </a:xfrm>
        </p:spPr>
        <p:txBody>
          <a:bodyPr>
            <a:normAutofit/>
          </a:bodyPr>
          <a:lstStyle/>
          <a:p>
            <a:pPr algn="ctr"/>
            <a:r>
              <a:rPr lang="en-GB" b="1" dirty="0"/>
              <a:t>Overview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86ECFC-4802-880F-CAC4-59F9E04E17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14570" y="1711178"/>
            <a:ext cx="7604044" cy="4689622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3200" b="1" dirty="0"/>
              <a:t>Introduction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b="1" dirty="0"/>
              <a:t>Company background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b="1" dirty="0"/>
              <a:t>Problem: nature and scope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b="1" dirty="0"/>
              <a:t>PESTLE ANALYSIS: Green Haven Florists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b="1" dirty="0"/>
              <a:t>Cause and effect analysis: Fishbone diagram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b="1" dirty="0"/>
              <a:t>Conclusion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b="1" dirty="0"/>
              <a:t>References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715806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Varieties of fresh flowers placed in several pails">
            <a:extLst>
              <a:ext uri="{FF2B5EF4-FFF2-40B4-BE49-F238E27FC236}">
                <a16:creationId xmlns:a16="http://schemas.microsoft.com/office/drawing/2014/main" id="{6A98B621-911E-9D58-015F-4F65324D3242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20" r="26591"/>
          <a:stretch>
            <a:fillRect/>
          </a:stretch>
        </p:blipFill>
        <p:spPr>
          <a:xfrm>
            <a:off x="9413715" y="0"/>
            <a:ext cx="5251770" cy="68653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351C092-CB50-5179-72FB-94CBECED5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4126" y="332791"/>
            <a:ext cx="8915399" cy="557784"/>
          </a:xfrm>
        </p:spPr>
        <p:txBody>
          <a:bodyPr>
            <a:noAutofit/>
          </a:bodyPr>
          <a:lstStyle/>
          <a:p>
            <a:r>
              <a:rPr lang="en-GB" b="1" dirty="0"/>
              <a:t>Introduction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8A8359-438A-7EDF-F235-AE5BAE7FB2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8273" y="1144646"/>
            <a:ext cx="11031727" cy="5466664"/>
          </a:xfrm>
        </p:spPr>
        <p:txBody>
          <a:bodyPr>
            <a:normAutofit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Roboto"/>
                <a:ea typeface="Roboto"/>
                <a:cs typeface="Roboto"/>
              </a:rPr>
              <a:t>Green Haven Florists </a:t>
            </a: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Roboto"/>
                <a:ea typeface="Roboto"/>
                <a:cs typeface="Roboto"/>
              </a:rPr>
              <a:t>is a small business founded by Liam and Priya.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Roboto"/>
              <a:ea typeface="Roboto"/>
              <a:cs typeface="Roboto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Roboto"/>
                <a:ea typeface="Roboto"/>
                <a:cs typeface="Roboto"/>
              </a:rPr>
              <a:t>Their shop has taken a significant hit to its revenue, and foot traffic has reduced.</a:t>
            </a:r>
          </a:p>
          <a:p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Roboto"/>
              <a:ea typeface="Roboto"/>
              <a:cs typeface="Roboto"/>
            </a:endParaRPr>
          </a:p>
          <a:p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Roboto"/>
              <a:ea typeface="Roboto"/>
              <a:cs typeface="Roboto"/>
            </a:endParaRPr>
          </a:p>
          <a:p>
            <a:r>
              <a:rPr lang="en-US" b="1" u="sng" dirty="0"/>
              <a:t>Key Business Analysis Points I will discuss throughout:</a:t>
            </a:r>
          </a:p>
          <a:p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Roboto"/>
              <a:ea typeface="Roboto"/>
              <a:cs typeface="Roboto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Roboto"/>
                <a:ea typeface="Roboto"/>
                <a:cs typeface="Roboto"/>
              </a:rPr>
              <a:t>Problem Identification to discover why the business has been affected.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Roboto"/>
              <a:ea typeface="Roboto"/>
              <a:cs typeface="Roboto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Roboto"/>
                <a:ea typeface="Roboto"/>
                <a:cs typeface="Roboto"/>
              </a:rPr>
              <a:t>PESTEL Analysis to examine external environmental factors and how the business could </a:t>
            </a:r>
          </a:p>
          <a:p>
            <a:r>
              <a:rPr lang="en-GB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Roboto"/>
                <a:ea typeface="Roboto"/>
                <a:cs typeface="Roboto"/>
              </a:rPr>
              <a:t>     change its strategic approach.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1600" dirty="0">
              <a:solidFill>
                <a:schemeClr val="tx1">
                  <a:lumMod val="65000"/>
                  <a:lumOff val="35000"/>
                </a:schemeClr>
              </a:solidFill>
              <a:latin typeface="Roboto"/>
              <a:ea typeface="Roboto"/>
              <a:cs typeface="Roboto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Roboto"/>
                <a:ea typeface="Roboto"/>
                <a:cs typeface="Roboto"/>
              </a:rPr>
              <a:t>Cause and effect analysis to investigate the roots of the problems.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1600" dirty="0">
              <a:solidFill>
                <a:schemeClr val="tx1">
                  <a:lumMod val="65000"/>
                  <a:lumOff val="35000"/>
                </a:schemeClr>
              </a:solidFill>
              <a:latin typeface="Roboto"/>
              <a:ea typeface="Roboto"/>
              <a:cs typeface="Roboto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Roboto"/>
                <a:ea typeface="Roboto"/>
                <a:cs typeface="Roboto"/>
              </a:rPr>
              <a:t>Lastly, discuss key takeaways and suggested improvements for the Florists.</a:t>
            </a:r>
          </a:p>
        </p:txBody>
      </p:sp>
    </p:spTree>
    <p:extLst>
      <p:ext uri="{BB962C8B-B14F-4D97-AF65-F5344CB8AC3E}">
        <p14:creationId xmlns:p14="http://schemas.microsoft.com/office/powerpoint/2010/main" val="28979575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7DAA2-C26F-4546-8B0F-C81CFB47F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320040"/>
            <a:ext cx="8915399" cy="756339"/>
          </a:xfrm>
        </p:spPr>
        <p:txBody>
          <a:bodyPr/>
          <a:lstStyle/>
          <a:p>
            <a:r>
              <a:rPr lang="en-GB" b="1" dirty="0"/>
              <a:t>Company Background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0F39033F-20EB-EB3C-1B24-786611E4CA3E}"/>
              </a:ext>
            </a:extLst>
          </p:cNvPr>
          <p:cNvGrpSpPr/>
          <p:nvPr/>
        </p:nvGrpSpPr>
        <p:grpSpPr>
          <a:xfrm>
            <a:off x="492506" y="1604418"/>
            <a:ext cx="10256665" cy="4343400"/>
            <a:chOff x="940584" y="1954439"/>
            <a:chExt cx="10256665" cy="4343400"/>
          </a:xfrm>
        </p:grpSpPr>
        <p:sp>
          <p:nvSpPr>
            <p:cNvPr id="6" name="Google Shape;1410;p29">
              <a:extLst>
                <a:ext uri="{FF2B5EF4-FFF2-40B4-BE49-F238E27FC236}">
                  <a16:creationId xmlns:a16="http://schemas.microsoft.com/office/drawing/2014/main" id="{F92B7443-3EA4-7817-F026-377DD099C92D}"/>
                </a:ext>
              </a:extLst>
            </p:cNvPr>
            <p:cNvSpPr/>
            <p:nvPr/>
          </p:nvSpPr>
          <p:spPr>
            <a:xfrm>
              <a:off x="8709242" y="3845150"/>
              <a:ext cx="2300979" cy="2450502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50" b="1">
                <a:solidFill>
                  <a:srgbClr val="FFFFFF"/>
                </a:solidFill>
                <a:latin typeface="Abadi Extra Light" panose="020B0204020104020204" pitchFamily="34" charset="0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7" name="Google Shape;1411;p29">
              <a:extLst>
                <a:ext uri="{FF2B5EF4-FFF2-40B4-BE49-F238E27FC236}">
                  <a16:creationId xmlns:a16="http://schemas.microsoft.com/office/drawing/2014/main" id="{7C4733EA-BE32-4966-648F-06CCC0E430CF}"/>
                </a:ext>
              </a:extLst>
            </p:cNvPr>
            <p:cNvSpPr/>
            <p:nvPr/>
          </p:nvSpPr>
          <p:spPr>
            <a:xfrm>
              <a:off x="8696235" y="1954439"/>
              <a:ext cx="2313986" cy="1828800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 b="1">
                <a:solidFill>
                  <a:srgbClr val="FFFFFF"/>
                </a:solidFill>
                <a:latin typeface="Abadi Extra Light" panose="020B0204020104020204" pitchFamily="34" charset="0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8" name="Google Shape;1412;p29">
              <a:extLst>
                <a:ext uri="{FF2B5EF4-FFF2-40B4-BE49-F238E27FC236}">
                  <a16:creationId xmlns:a16="http://schemas.microsoft.com/office/drawing/2014/main" id="{079ABFA9-C82F-3D88-D324-A1B1CD8F9207}"/>
                </a:ext>
              </a:extLst>
            </p:cNvPr>
            <p:cNvSpPr/>
            <p:nvPr/>
          </p:nvSpPr>
          <p:spPr>
            <a:xfrm>
              <a:off x="4711003" y="1954439"/>
              <a:ext cx="3918502" cy="1495425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 b="1">
                <a:solidFill>
                  <a:srgbClr val="FFFFFF"/>
                </a:solidFill>
                <a:latin typeface="Abadi Extra Light" panose="020B0204020104020204" pitchFamily="34" charset="0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9" name="Google Shape;1413;p29">
              <a:extLst>
                <a:ext uri="{FF2B5EF4-FFF2-40B4-BE49-F238E27FC236}">
                  <a16:creationId xmlns:a16="http://schemas.microsoft.com/office/drawing/2014/main" id="{94B6183C-1A63-E2D9-ABCF-B5661055878D}"/>
                </a:ext>
              </a:extLst>
            </p:cNvPr>
            <p:cNvSpPr/>
            <p:nvPr/>
          </p:nvSpPr>
          <p:spPr>
            <a:xfrm>
              <a:off x="4711003" y="3511775"/>
              <a:ext cx="3918502" cy="1404940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 b="1">
                <a:solidFill>
                  <a:srgbClr val="FFFFFF"/>
                </a:solidFill>
                <a:latin typeface="Abadi Extra Light" panose="020B0204020104020204" pitchFamily="34" charset="0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0" name="Google Shape;1414;p29">
              <a:extLst>
                <a:ext uri="{FF2B5EF4-FFF2-40B4-BE49-F238E27FC236}">
                  <a16:creationId xmlns:a16="http://schemas.microsoft.com/office/drawing/2014/main" id="{D4455430-5324-5322-1CD4-AC02E4FA2D50}"/>
                </a:ext>
              </a:extLst>
            </p:cNvPr>
            <p:cNvSpPr/>
            <p:nvPr/>
          </p:nvSpPr>
          <p:spPr>
            <a:xfrm>
              <a:off x="4711003" y="4978626"/>
              <a:ext cx="3918502" cy="1319213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 b="1">
                <a:solidFill>
                  <a:srgbClr val="FFFFFF"/>
                </a:solidFill>
                <a:latin typeface="Abadi Extra Light" panose="020B0204020104020204" pitchFamily="34" charset="0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1" name="Google Shape;1415;p29">
              <a:extLst>
                <a:ext uri="{FF2B5EF4-FFF2-40B4-BE49-F238E27FC236}">
                  <a16:creationId xmlns:a16="http://schemas.microsoft.com/office/drawing/2014/main" id="{77D907F5-9C42-BDC5-9C56-5B5D792F1DB6}"/>
                </a:ext>
              </a:extLst>
            </p:cNvPr>
            <p:cNvSpPr/>
            <p:nvPr/>
          </p:nvSpPr>
          <p:spPr>
            <a:xfrm>
              <a:off x="940584" y="4497610"/>
              <a:ext cx="3690682" cy="1800229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 b="1">
                <a:solidFill>
                  <a:srgbClr val="FFFFFF"/>
                </a:solidFill>
                <a:latin typeface="Abadi Extra Light" panose="020B0204020104020204" pitchFamily="34" charset="0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2" name="Google Shape;1416;p29">
              <a:extLst>
                <a:ext uri="{FF2B5EF4-FFF2-40B4-BE49-F238E27FC236}">
                  <a16:creationId xmlns:a16="http://schemas.microsoft.com/office/drawing/2014/main" id="{BB7605F6-3EE9-873B-58D8-820D02F34452}"/>
                </a:ext>
              </a:extLst>
            </p:cNvPr>
            <p:cNvSpPr/>
            <p:nvPr/>
          </p:nvSpPr>
          <p:spPr>
            <a:xfrm>
              <a:off x="940584" y="1954439"/>
              <a:ext cx="3690682" cy="2457450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 b="1">
                <a:solidFill>
                  <a:srgbClr val="FFFFFF"/>
                </a:solidFill>
                <a:latin typeface="Abadi Extra Light" panose="020B0204020104020204" pitchFamily="34" charset="0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4" name="Google Shape;1420;p29">
              <a:extLst>
                <a:ext uri="{FF2B5EF4-FFF2-40B4-BE49-F238E27FC236}">
                  <a16:creationId xmlns:a16="http://schemas.microsoft.com/office/drawing/2014/main" id="{99A6DF74-551F-6558-8DD1-9040C7031ABF}"/>
                </a:ext>
              </a:extLst>
            </p:cNvPr>
            <p:cNvSpPr/>
            <p:nvPr/>
          </p:nvSpPr>
          <p:spPr>
            <a:xfrm>
              <a:off x="9947449" y="2642440"/>
              <a:ext cx="963027" cy="96302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 b="1" dirty="0">
                <a:solidFill>
                  <a:srgbClr val="FFFFFF"/>
                </a:solidFill>
                <a:latin typeface="Abadi Extra Light" panose="020B0204020104020204" pitchFamily="34" charset="0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5" name="Google Shape;1421;p29">
              <a:extLst>
                <a:ext uri="{FF2B5EF4-FFF2-40B4-BE49-F238E27FC236}">
                  <a16:creationId xmlns:a16="http://schemas.microsoft.com/office/drawing/2014/main" id="{D738FB19-1F7F-DDDD-9B60-6E7B736D88C3}"/>
                </a:ext>
              </a:extLst>
            </p:cNvPr>
            <p:cNvSpPr/>
            <p:nvPr/>
          </p:nvSpPr>
          <p:spPr>
            <a:xfrm>
              <a:off x="7533216" y="3599893"/>
              <a:ext cx="963027" cy="96302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 b="1">
                <a:solidFill>
                  <a:srgbClr val="FFFFFF"/>
                </a:solidFill>
                <a:latin typeface="Abadi Extra Light" panose="020B0204020104020204" pitchFamily="34" charset="0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6" name="Google Shape;1422;p29">
              <a:extLst>
                <a:ext uri="{FF2B5EF4-FFF2-40B4-BE49-F238E27FC236}">
                  <a16:creationId xmlns:a16="http://schemas.microsoft.com/office/drawing/2014/main" id="{598C5CF0-9E98-2825-B5B2-5170280F41FF}"/>
                </a:ext>
              </a:extLst>
            </p:cNvPr>
            <p:cNvSpPr/>
            <p:nvPr/>
          </p:nvSpPr>
          <p:spPr>
            <a:xfrm>
              <a:off x="7533216" y="2033459"/>
              <a:ext cx="963027" cy="96302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 b="1">
                <a:solidFill>
                  <a:srgbClr val="FFFFFF"/>
                </a:solidFill>
                <a:latin typeface="Abadi Extra Light" panose="020B0204020104020204" pitchFamily="34" charset="0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7" name="Google Shape;1423;p29">
              <a:extLst>
                <a:ext uri="{FF2B5EF4-FFF2-40B4-BE49-F238E27FC236}">
                  <a16:creationId xmlns:a16="http://schemas.microsoft.com/office/drawing/2014/main" id="{AD2A2AD6-82A2-E33F-F145-C69A900E0F05}"/>
                </a:ext>
              </a:extLst>
            </p:cNvPr>
            <p:cNvSpPr/>
            <p:nvPr/>
          </p:nvSpPr>
          <p:spPr>
            <a:xfrm>
              <a:off x="3537096" y="2063113"/>
              <a:ext cx="963027" cy="96302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 b="1">
                <a:solidFill>
                  <a:srgbClr val="FFFFFF"/>
                </a:solidFill>
                <a:latin typeface="Abadi Extra Light" panose="020B0204020104020204" pitchFamily="34" charset="0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8" name="Google Shape;1425;p29">
              <a:extLst>
                <a:ext uri="{FF2B5EF4-FFF2-40B4-BE49-F238E27FC236}">
                  <a16:creationId xmlns:a16="http://schemas.microsoft.com/office/drawing/2014/main" id="{6F95C396-D71C-14F9-2DF5-F3A8A5C0CC2F}"/>
                </a:ext>
              </a:extLst>
            </p:cNvPr>
            <p:cNvSpPr/>
            <p:nvPr/>
          </p:nvSpPr>
          <p:spPr>
            <a:xfrm>
              <a:off x="7524076" y="5096821"/>
              <a:ext cx="963027" cy="96302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 b="1">
                <a:solidFill>
                  <a:srgbClr val="FFFFFF"/>
                </a:solidFill>
                <a:latin typeface="Abadi Extra Light" panose="020B0204020104020204" pitchFamily="34" charset="0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19" name="Google Shape;1427;p29">
              <a:extLst>
                <a:ext uri="{FF2B5EF4-FFF2-40B4-BE49-F238E27FC236}">
                  <a16:creationId xmlns:a16="http://schemas.microsoft.com/office/drawing/2014/main" id="{F776B23F-49F1-2F81-2FC3-50E81260F02E}"/>
                </a:ext>
              </a:extLst>
            </p:cNvPr>
            <p:cNvSpPr txBox="1"/>
            <p:nvPr/>
          </p:nvSpPr>
          <p:spPr>
            <a:xfrm>
              <a:off x="1161750" y="2271620"/>
              <a:ext cx="1746640" cy="4103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4000" b="1" baseline="30000" dirty="0">
                  <a:solidFill>
                    <a:srgbClr val="575757"/>
                  </a:solidFill>
                  <a:latin typeface="Abadi Extra Light" panose="020B0204020104020204" pitchFamily="34" charset="0"/>
                  <a:sym typeface="Trebuchet MS"/>
                </a:rPr>
                <a:t>Key Details:</a:t>
              </a:r>
              <a:endParaRPr sz="2800" b="1" baseline="30000" dirty="0">
                <a:latin typeface="Abadi Extra Light" panose="020B0204020104020204" pitchFamily="34" charset="0"/>
              </a:endParaRPr>
            </a:p>
          </p:txBody>
        </p:sp>
        <p:sp>
          <p:nvSpPr>
            <p:cNvPr id="20" name="Google Shape;1428;p29">
              <a:extLst>
                <a:ext uri="{FF2B5EF4-FFF2-40B4-BE49-F238E27FC236}">
                  <a16:creationId xmlns:a16="http://schemas.microsoft.com/office/drawing/2014/main" id="{31404AD8-3F7E-B010-12B7-E69731CFA578}"/>
                </a:ext>
              </a:extLst>
            </p:cNvPr>
            <p:cNvSpPr txBox="1"/>
            <p:nvPr/>
          </p:nvSpPr>
          <p:spPr>
            <a:xfrm>
              <a:off x="1122709" y="4659680"/>
              <a:ext cx="3250924" cy="4308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800" b="1" dirty="0">
                  <a:solidFill>
                    <a:srgbClr val="575757"/>
                  </a:solidFill>
                  <a:latin typeface="Abadi Extra Light" panose="020B0204020104020204" pitchFamily="34" charset="0"/>
                  <a:sym typeface="Trebuchet MS"/>
                </a:rPr>
                <a:t>Owners:</a:t>
              </a:r>
            </a:p>
          </p:txBody>
        </p:sp>
        <p:sp>
          <p:nvSpPr>
            <p:cNvPr id="21" name="Google Shape;1429;p29">
              <a:extLst>
                <a:ext uri="{FF2B5EF4-FFF2-40B4-BE49-F238E27FC236}">
                  <a16:creationId xmlns:a16="http://schemas.microsoft.com/office/drawing/2014/main" id="{03530574-99C6-2D43-2299-8B3E1DBDF8AA}"/>
                </a:ext>
              </a:extLst>
            </p:cNvPr>
            <p:cNvSpPr txBox="1"/>
            <p:nvPr/>
          </p:nvSpPr>
          <p:spPr>
            <a:xfrm>
              <a:off x="4911528" y="2078086"/>
              <a:ext cx="2410808" cy="4308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800" b="1" dirty="0">
                  <a:solidFill>
                    <a:srgbClr val="575757"/>
                  </a:solidFill>
                  <a:latin typeface="Abadi Extra Light" panose="020B0204020104020204" pitchFamily="34" charset="0"/>
                  <a:sym typeface="Trebuchet MS"/>
                </a:rPr>
                <a:t>Products:</a:t>
              </a:r>
              <a:endParaRPr lang="en-US" b="1" baseline="30000" dirty="0">
                <a:latin typeface="Abadi Extra Light" panose="020B0204020104020204" pitchFamily="34" charset="0"/>
              </a:endParaRPr>
            </a:p>
          </p:txBody>
        </p:sp>
        <p:sp>
          <p:nvSpPr>
            <p:cNvPr id="22" name="Google Shape;1430;p29">
              <a:extLst>
                <a:ext uri="{FF2B5EF4-FFF2-40B4-BE49-F238E27FC236}">
                  <a16:creationId xmlns:a16="http://schemas.microsoft.com/office/drawing/2014/main" id="{BA9C07FE-AE72-FA25-2E07-755A856945AA}"/>
                </a:ext>
              </a:extLst>
            </p:cNvPr>
            <p:cNvSpPr txBox="1"/>
            <p:nvPr/>
          </p:nvSpPr>
          <p:spPr>
            <a:xfrm>
              <a:off x="4911528" y="3661757"/>
              <a:ext cx="4303186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spAutoFit/>
            </a:bodyPr>
            <a:lstStyle/>
            <a:p>
              <a:pPr fontAlgn="base">
                <a:buClr>
                  <a:schemeClr val="accent2"/>
                </a:buClr>
              </a:pPr>
              <a:endParaRPr lang="en-US" sz="3600" b="1" baseline="30000" dirty="0">
                <a:solidFill>
                  <a:srgbClr val="575757"/>
                </a:solidFill>
                <a:latin typeface="Abadi Extra Light" panose="020B0204020104020204" pitchFamily="34" charset="0"/>
              </a:endParaRPr>
            </a:p>
          </p:txBody>
        </p:sp>
        <p:sp>
          <p:nvSpPr>
            <p:cNvPr id="23" name="Google Shape;1431;p29">
              <a:extLst>
                <a:ext uri="{FF2B5EF4-FFF2-40B4-BE49-F238E27FC236}">
                  <a16:creationId xmlns:a16="http://schemas.microsoft.com/office/drawing/2014/main" id="{41111750-173B-0C58-3533-DBC32073D8E2}"/>
                </a:ext>
              </a:extLst>
            </p:cNvPr>
            <p:cNvSpPr txBox="1"/>
            <p:nvPr/>
          </p:nvSpPr>
          <p:spPr>
            <a:xfrm>
              <a:off x="4911528" y="5357367"/>
              <a:ext cx="2520420" cy="2462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lang="en-US" sz="2400" b="1" baseline="30000" dirty="0">
                <a:latin typeface="Abadi Extra Light" panose="020B0204020104020204" pitchFamily="34" charset="0"/>
              </a:endParaRPr>
            </a:p>
          </p:txBody>
        </p:sp>
        <p:sp>
          <p:nvSpPr>
            <p:cNvPr id="25" name="Google Shape;1433;p29">
              <a:extLst>
                <a:ext uri="{FF2B5EF4-FFF2-40B4-BE49-F238E27FC236}">
                  <a16:creationId xmlns:a16="http://schemas.microsoft.com/office/drawing/2014/main" id="{25366FA5-6D6A-34E4-C56C-0C8CF55EFF75}"/>
                </a:ext>
              </a:extLst>
            </p:cNvPr>
            <p:cNvSpPr txBox="1"/>
            <p:nvPr/>
          </p:nvSpPr>
          <p:spPr>
            <a:xfrm>
              <a:off x="10236195" y="4034876"/>
              <a:ext cx="450518" cy="1846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 baseline="30000" dirty="0">
                <a:latin typeface="Abadi Extra Light" panose="020B0204020104020204" pitchFamily="34" charset="0"/>
              </a:endParaRPr>
            </a:p>
          </p:txBody>
        </p:sp>
        <p:sp>
          <p:nvSpPr>
            <p:cNvPr id="26" name="Google Shape;1434;p29">
              <a:extLst>
                <a:ext uri="{FF2B5EF4-FFF2-40B4-BE49-F238E27FC236}">
                  <a16:creationId xmlns:a16="http://schemas.microsoft.com/office/drawing/2014/main" id="{85EAE830-9761-91D1-CD2E-1450116C204E}"/>
                </a:ext>
              </a:extLst>
            </p:cNvPr>
            <p:cNvSpPr txBox="1"/>
            <p:nvPr/>
          </p:nvSpPr>
          <p:spPr>
            <a:xfrm>
              <a:off x="8863926" y="4034876"/>
              <a:ext cx="1011428" cy="1846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 baseline="30000" dirty="0">
                <a:latin typeface="Abadi Extra Light" panose="020B0204020104020204" pitchFamily="34" charset="0"/>
              </a:endParaRPr>
            </a:p>
          </p:txBody>
        </p:sp>
        <p:sp>
          <p:nvSpPr>
            <p:cNvPr id="27" name="Google Shape;1436;p29">
              <a:extLst>
                <a:ext uri="{FF2B5EF4-FFF2-40B4-BE49-F238E27FC236}">
                  <a16:creationId xmlns:a16="http://schemas.microsoft.com/office/drawing/2014/main" id="{95CE6984-624C-4C19-32FF-3BCE10E22B06}"/>
                </a:ext>
              </a:extLst>
            </p:cNvPr>
            <p:cNvSpPr txBox="1"/>
            <p:nvPr/>
          </p:nvSpPr>
          <p:spPr>
            <a:xfrm>
              <a:off x="1220847" y="3161653"/>
              <a:ext cx="2078535" cy="2462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dirty="0">
                  <a:solidFill>
                    <a:srgbClr val="7B7B7B"/>
                  </a:solidFill>
                  <a:latin typeface="Abadi Extra Light" panose="020B0204020104020204" pitchFamily="34" charset="0"/>
                  <a:ea typeface="Trebuchet MS"/>
                  <a:cs typeface="Trebuchet MS"/>
                  <a:sym typeface="Trebuchet MS"/>
                </a:rPr>
                <a:t>​</a:t>
              </a:r>
            </a:p>
          </p:txBody>
        </p:sp>
        <p:sp>
          <p:nvSpPr>
            <p:cNvPr id="28" name="Google Shape;1438;p29">
              <a:extLst>
                <a:ext uri="{FF2B5EF4-FFF2-40B4-BE49-F238E27FC236}">
                  <a16:creationId xmlns:a16="http://schemas.microsoft.com/office/drawing/2014/main" id="{BE37F5C2-5D18-D48E-7ECB-79E4D7E176CE}"/>
                </a:ext>
              </a:extLst>
            </p:cNvPr>
            <p:cNvSpPr txBox="1"/>
            <p:nvPr/>
          </p:nvSpPr>
          <p:spPr>
            <a:xfrm>
              <a:off x="4962562" y="2696584"/>
              <a:ext cx="2488304" cy="2462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600" dirty="0">
                  <a:solidFill>
                    <a:srgbClr val="7B7B7B"/>
                  </a:solidFill>
                  <a:latin typeface="Abadi Extra Light" panose="020B0204020104020204" pitchFamily="34" charset="0"/>
                  <a:ea typeface="Trebuchet MS"/>
                  <a:cs typeface="Trebuchet MS"/>
                  <a:sym typeface="Trebuchet MS"/>
                </a:rPr>
                <a:t>​</a:t>
              </a:r>
            </a:p>
          </p:txBody>
        </p:sp>
        <p:sp>
          <p:nvSpPr>
            <p:cNvPr id="29" name="Google Shape;1439;p29">
              <a:extLst>
                <a:ext uri="{FF2B5EF4-FFF2-40B4-BE49-F238E27FC236}">
                  <a16:creationId xmlns:a16="http://schemas.microsoft.com/office/drawing/2014/main" id="{6E28E26B-BE40-A286-44E8-E4FCD155C7D6}"/>
                </a:ext>
              </a:extLst>
            </p:cNvPr>
            <p:cNvSpPr txBox="1"/>
            <p:nvPr/>
          </p:nvSpPr>
          <p:spPr>
            <a:xfrm>
              <a:off x="4911528" y="4215904"/>
              <a:ext cx="2483531" cy="2462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dirty="0">
                  <a:solidFill>
                    <a:srgbClr val="7B7B7B"/>
                  </a:solidFill>
                  <a:latin typeface="Abadi Extra Light" panose="020B0204020104020204" pitchFamily="34" charset="0"/>
                  <a:ea typeface="Trebuchet MS"/>
                  <a:cs typeface="Trebuchet MS"/>
                  <a:sym typeface="Trebuchet MS"/>
                </a:rPr>
                <a:t>​</a:t>
              </a:r>
            </a:p>
          </p:txBody>
        </p:sp>
        <p:sp>
          <p:nvSpPr>
            <p:cNvPr id="30" name="Google Shape;1440;p29">
              <a:extLst>
                <a:ext uri="{FF2B5EF4-FFF2-40B4-BE49-F238E27FC236}">
                  <a16:creationId xmlns:a16="http://schemas.microsoft.com/office/drawing/2014/main" id="{6B19B973-35D9-377A-8A94-6E52840661A6}"/>
                </a:ext>
              </a:extLst>
            </p:cNvPr>
            <p:cNvSpPr txBox="1"/>
            <p:nvPr/>
          </p:nvSpPr>
          <p:spPr>
            <a:xfrm>
              <a:off x="5009835" y="5869044"/>
              <a:ext cx="2951909" cy="2462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lang="en-GB" sz="1600" dirty="0">
                <a:solidFill>
                  <a:srgbClr val="7B7B7B"/>
                </a:solidFill>
                <a:latin typeface="Abadi Extra Light" panose="020B0204020104020204" pitchFamily="34" charset="0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45" name="Google Shape;1463;p29">
              <a:extLst>
                <a:ext uri="{FF2B5EF4-FFF2-40B4-BE49-F238E27FC236}">
                  <a16:creationId xmlns:a16="http://schemas.microsoft.com/office/drawing/2014/main" id="{26AAB96D-F0F8-01E4-A1D8-7750DE551738}"/>
                </a:ext>
              </a:extLst>
            </p:cNvPr>
            <p:cNvSpPr/>
            <p:nvPr/>
          </p:nvSpPr>
          <p:spPr>
            <a:xfrm>
              <a:off x="3714565" y="2240583"/>
              <a:ext cx="608089" cy="60808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200" b="1">
                <a:solidFill>
                  <a:srgbClr val="FFFFFF"/>
                </a:solidFill>
                <a:latin typeface="Abadi Extra Light" panose="020B0204020104020204" pitchFamily="34" charset="0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32" name="Google Shape;1480;p29">
              <a:extLst>
                <a:ext uri="{FF2B5EF4-FFF2-40B4-BE49-F238E27FC236}">
                  <a16:creationId xmlns:a16="http://schemas.microsoft.com/office/drawing/2014/main" id="{6C36E969-E9BB-A0CD-0B8B-6D6BFE721C87}"/>
                </a:ext>
              </a:extLst>
            </p:cNvPr>
            <p:cNvSpPr/>
            <p:nvPr/>
          </p:nvSpPr>
          <p:spPr>
            <a:xfrm>
              <a:off x="10277076" y="5550213"/>
              <a:ext cx="579239" cy="57923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 b="1" dirty="0">
                <a:solidFill>
                  <a:srgbClr val="FFFFFF"/>
                </a:solidFill>
                <a:latin typeface="Abadi Extra Light" panose="020B0204020104020204" pitchFamily="34" charset="0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33" name="Google Shape;1482;p29">
              <a:extLst>
                <a:ext uri="{FF2B5EF4-FFF2-40B4-BE49-F238E27FC236}">
                  <a16:creationId xmlns:a16="http://schemas.microsoft.com/office/drawing/2014/main" id="{689C6D2F-617A-A15A-2ECC-CBF6CFC2EB36}"/>
                </a:ext>
              </a:extLst>
            </p:cNvPr>
            <p:cNvSpPr/>
            <p:nvPr/>
          </p:nvSpPr>
          <p:spPr>
            <a:xfrm>
              <a:off x="9118569" y="5591429"/>
              <a:ext cx="446982" cy="44698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1">
                <a:solidFill>
                  <a:srgbClr val="575757"/>
                </a:solidFill>
                <a:latin typeface="Abadi Extra Light" panose="020B0204020104020204" pitchFamily="34" charset="0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34" name="Google Shape;1439;p29">
              <a:extLst>
                <a:ext uri="{FF2B5EF4-FFF2-40B4-BE49-F238E27FC236}">
                  <a16:creationId xmlns:a16="http://schemas.microsoft.com/office/drawing/2014/main" id="{1A92B51E-8D84-6103-A39C-067A23AB89D8}"/>
                </a:ext>
              </a:extLst>
            </p:cNvPr>
            <p:cNvSpPr txBox="1"/>
            <p:nvPr/>
          </p:nvSpPr>
          <p:spPr>
            <a:xfrm>
              <a:off x="10121900" y="4434482"/>
              <a:ext cx="1075349" cy="2462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dirty="0">
                <a:solidFill>
                  <a:srgbClr val="7B7B7B"/>
                </a:solidFill>
                <a:latin typeface="Abadi Extra Light" panose="020B0204020104020204" pitchFamily="34" charset="0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35" name="Google Shape;1439;p29">
              <a:extLst>
                <a:ext uri="{FF2B5EF4-FFF2-40B4-BE49-F238E27FC236}">
                  <a16:creationId xmlns:a16="http://schemas.microsoft.com/office/drawing/2014/main" id="{C95AFED2-4B4E-1A91-EF48-A056318BD8D0}"/>
                </a:ext>
              </a:extLst>
            </p:cNvPr>
            <p:cNvSpPr txBox="1"/>
            <p:nvPr/>
          </p:nvSpPr>
          <p:spPr>
            <a:xfrm>
              <a:off x="8815156" y="2754622"/>
              <a:ext cx="1075349" cy="49244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3200" dirty="0">
                  <a:solidFill>
                    <a:srgbClr val="7B7B7B"/>
                  </a:solidFill>
                  <a:latin typeface="Abadi Extra Light" panose="020B0204020104020204" pitchFamily="34" charset="0"/>
                  <a:ea typeface="Trebuchet MS"/>
                  <a:cs typeface="Trebuchet MS"/>
                  <a:sym typeface="Trebuchet MS"/>
                </a:rPr>
                <a:t>2016</a:t>
              </a:r>
            </a:p>
          </p:txBody>
        </p:sp>
        <p:sp>
          <p:nvSpPr>
            <p:cNvPr id="36" name="Google Shape;1420;p29">
              <a:extLst>
                <a:ext uri="{FF2B5EF4-FFF2-40B4-BE49-F238E27FC236}">
                  <a16:creationId xmlns:a16="http://schemas.microsoft.com/office/drawing/2014/main" id="{D9F9F524-CE48-8639-8F02-6A4968F37B1F}"/>
                </a:ext>
              </a:extLst>
            </p:cNvPr>
            <p:cNvSpPr/>
            <p:nvPr/>
          </p:nvSpPr>
          <p:spPr>
            <a:xfrm>
              <a:off x="3540232" y="4640820"/>
              <a:ext cx="963027" cy="96302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 b="1">
                <a:solidFill>
                  <a:srgbClr val="FFFFFF"/>
                </a:solidFill>
                <a:latin typeface="Abadi Extra Light" panose="020B0204020104020204" pitchFamily="34" charset="0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42" name="Google Shape;1468;p29">
              <a:extLst>
                <a:ext uri="{FF2B5EF4-FFF2-40B4-BE49-F238E27FC236}">
                  <a16:creationId xmlns:a16="http://schemas.microsoft.com/office/drawing/2014/main" id="{85D029AE-1D41-8635-AB4A-821F9A997C2F}"/>
                </a:ext>
              </a:extLst>
            </p:cNvPr>
            <p:cNvSpPr/>
            <p:nvPr/>
          </p:nvSpPr>
          <p:spPr>
            <a:xfrm>
              <a:off x="10338475" y="5610693"/>
              <a:ext cx="456442" cy="41533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1">
                <a:solidFill>
                  <a:schemeClr val="dk1"/>
                </a:solidFill>
                <a:latin typeface="Abadi Extra Light" panose="020B0204020104020204" pitchFamily="34" charset="0"/>
                <a:ea typeface="Trebuchet MS"/>
                <a:cs typeface="Trebuchet MS"/>
                <a:sym typeface="Trebuchet MS"/>
              </a:endParaRPr>
            </a:p>
          </p:txBody>
        </p:sp>
      </p:grpSp>
      <p:sp>
        <p:nvSpPr>
          <p:cNvPr id="49" name="Google Shape;1427;p29">
            <a:extLst>
              <a:ext uri="{FF2B5EF4-FFF2-40B4-BE49-F238E27FC236}">
                <a16:creationId xmlns:a16="http://schemas.microsoft.com/office/drawing/2014/main" id="{981A0BE5-F3C7-7F88-30B7-D3E629EB369D}"/>
              </a:ext>
            </a:extLst>
          </p:cNvPr>
          <p:cNvSpPr txBox="1"/>
          <p:nvPr/>
        </p:nvSpPr>
        <p:spPr>
          <a:xfrm>
            <a:off x="8321053" y="1788604"/>
            <a:ext cx="1746640" cy="4103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baseline="30000" dirty="0">
                <a:solidFill>
                  <a:srgbClr val="575757"/>
                </a:solidFill>
                <a:latin typeface="Abadi Extra Light" panose="020B0204020104020204" pitchFamily="34" charset="0"/>
                <a:sym typeface="Trebuchet MS"/>
              </a:rPr>
              <a:t>Founded in: </a:t>
            </a:r>
            <a:endParaRPr sz="2800" b="1" baseline="30000" dirty="0">
              <a:latin typeface="Abadi Extra Light" panose="020B0204020104020204" pitchFamily="34" charset="0"/>
            </a:endParaRPr>
          </a:p>
        </p:txBody>
      </p:sp>
      <p:sp>
        <p:nvSpPr>
          <p:cNvPr id="52" name="Google Shape;1429;p29">
            <a:extLst>
              <a:ext uri="{FF2B5EF4-FFF2-40B4-BE49-F238E27FC236}">
                <a16:creationId xmlns:a16="http://schemas.microsoft.com/office/drawing/2014/main" id="{DD74F2A4-8CA7-41BD-283F-03185A3ED7EF}"/>
              </a:ext>
            </a:extLst>
          </p:cNvPr>
          <p:cNvSpPr txBox="1"/>
          <p:nvPr/>
        </p:nvSpPr>
        <p:spPr>
          <a:xfrm>
            <a:off x="4463450" y="3205231"/>
            <a:ext cx="2410808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575757"/>
                </a:solidFill>
                <a:latin typeface="Abadi Extra Light" panose="020B0204020104020204" pitchFamily="34" charset="0"/>
                <a:sym typeface="Trebuchet MS"/>
              </a:rPr>
              <a:t>Location:</a:t>
            </a:r>
            <a:endParaRPr lang="en-US" b="1" baseline="30000" dirty="0">
              <a:latin typeface="Abadi Extra Light" panose="020B0204020104020204" pitchFamily="34" charset="0"/>
            </a:endParaRPr>
          </a:p>
        </p:txBody>
      </p:sp>
      <p:sp>
        <p:nvSpPr>
          <p:cNvPr id="53" name="Google Shape;1429;p29">
            <a:extLst>
              <a:ext uri="{FF2B5EF4-FFF2-40B4-BE49-F238E27FC236}">
                <a16:creationId xmlns:a16="http://schemas.microsoft.com/office/drawing/2014/main" id="{8BAFFC5A-FE6F-A4C2-1D44-C5883482D906}"/>
              </a:ext>
            </a:extLst>
          </p:cNvPr>
          <p:cNvSpPr txBox="1"/>
          <p:nvPr/>
        </p:nvSpPr>
        <p:spPr>
          <a:xfrm>
            <a:off x="4423940" y="4668883"/>
            <a:ext cx="2410808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575757"/>
                </a:solidFill>
                <a:latin typeface="Abadi Extra Light" panose="020B0204020104020204" pitchFamily="34" charset="0"/>
                <a:sym typeface="Trebuchet MS"/>
              </a:rPr>
              <a:t>Type:</a:t>
            </a:r>
            <a:endParaRPr lang="en-US" b="1" baseline="30000" dirty="0">
              <a:latin typeface="Abadi Extra Light" panose="020B0204020104020204" pitchFamily="34" charset="0"/>
            </a:endParaRPr>
          </a:p>
        </p:txBody>
      </p:sp>
      <p:sp>
        <p:nvSpPr>
          <p:cNvPr id="54" name="Google Shape;1439;p29">
            <a:extLst>
              <a:ext uri="{FF2B5EF4-FFF2-40B4-BE49-F238E27FC236}">
                <a16:creationId xmlns:a16="http://schemas.microsoft.com/office/drawing/2014/main" id="{F93017BA-6445-9B14-BFF5-20E9EC055660}"/>
              </a:ext>
            </a:extLst>
          </p:cNvPr>
          <p:cNvSpPr txBox="1"/>
          <p:nvPr/>
        </p:nvSpPr>
        <p:spPr>
          <a:xfrm>
            <a:off x="742171" y="5161572"/>
            <a:ext cx="246597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7B7B7B"/>
                </a:solidFill>
                <a:latin typeface="Abadi Extra Light" panose="020B0204020104020204" pitchFamily="34" charset="0"/>
                <a:ea typeface="Trebuchet MS"/>
                <a:cs typeface="Trebuchet MS"/>
                <a:sym typeface="Trebuchet MS"/>
              </a:rPr>
              <a:t>Liam &amp; Priya Patel</a:t>
            </a:r>
          </a:p>
        </p:txBody>
      </p:sp>
      <p:sp>
        <p:nvSpPr>
          <p:cNvPr id="55" name="Google Shape;1439;p29">
            <a:extLst>
              <a:ext uri="{FF2B5EF4-FFF2-40B4-BE49-F238E27FC236}">
                <a16:creationId xmlns:a16="http://schemas.microsoft.com/office/drawing/2014/main" id="{F155D69B-51A6-3678-C827-70C01E35E80F}"/>
              </a:ext>
            </a:extLst>
          </p:cNvPr>
          <p:cNvSpPr txBox="1"/>
          <p:nvPr/>
        </p:nvSpPr>
        <p:spPr>
          <a:xfrm>
            <a:off x="4489399" y="5120480"/>
            <a:ext cx="2465974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7B7B7B"/>
                </a:solidFill>
                <a:latin typeface="Abadi Extra Light" panose="020B0204020104020204" pitchFamily="34" charset="0"/>
                <a:ea typeface="Trebuchet MS"/>
                <a:cs typeface="Trebuchet MS"/>
                <a:sym typeface="Trebuchet MS"/>
              </a:rPr>
              <a:t>Eco-Friendly</a:t>
            </a: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7B7B7B"/>
                </a:solidFill>
                <a:latin typeface="Abadi Extra Light" panose="020B0204020104020204" pitchFamily="34" charset="0"/>
                <a:ea typeface="Trebuchet MS"/>
                <a:cs typeface="Trebuchet MS"/>
                <a:sym typeface="Trebuchet MS"/>
              </a:rPr>
              <a:t>Sustainable</a:t>
            </a:r>
          </a:p>
        </p:txBody>
      </p:sp>
      <p:sp>
        <p:nvSpPr>
          <p:cNvPr id="56" name="Google Shape;1439;p29">
            <a:extLst>
              <a:ext uri="{FF2B5EF4-FFF2-40B4-BE49-F238E27FC236}">
                <a16:creationId xmlns:a16="http://schemas.microsoft.com/office/drawing/2014/main" id="{B61BBF85-5FD8-F201-804D-7B01C1C073E3}"/>
              </a:ext>
            </a:extLst>
          </p:cNvPr>
          <p:cNvSpPr txBox="1"/>
          <p:nvPr/>
        </p:nvSpPr>
        <p:spPr>
          <a:xfrm>
            <a:off x="4461941" y="3852281"/>
            <a:ext cx="246597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7B7B7B"/>
                </a:solidFill>
                <a:latin typeface="Abadi Extra Light" panose="020B0204020104020204" pitchFamily="34" charset="0"/>
                <a:ea typeface="Trebuchet MS"/>
                <a:cs typeface="Trebuchet MS"/>
                <a:sym typeface="Trebuchet MS"/>
              </a:rPr>
              <a:t>Norwich, UK</a:t>
            </a:r>
          </a:p>
        </p:txBody>
      </p:sp>
      <p:sp>
        <p:nvSpPr>
          <p:cNvPr id="57" name="Google Shape;1439;p29">
            <a:extLst>
              <a:ext uri="{FF2B5EF4-FFF2-40B4-BE49-F238E27FC236}">
                <a16:creationId xmlns:a16="http://schemas.microsoft.com/office/drawing/2014/main" id="{DE2ACF6D-A8B8-A1D2-A754-EF804B375245}"/>
              </a:ext>
            </a:extLst>
          </p:cNvPr>
          <p:cNvSpPr txBox="1"/>
          <p:nvPr/>
        </p:nvSpPr>
        <p:spPr>
          <a:xfrm>
            <a:off x="8449813" y="4133412"/>
            <a:ext cx="2465974" cy="22159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7B7B7B"/>
                </a:solidFill>
                <a:latin typeface="Abadi Extra Light" panose="020B0204020104020204" pitchFamily="34" charset="0"/>
                <a:ea typeface="Trebuchet MS"/>
                <a:cs typeface="Trebuchet MS"/>
                <a:sym typeface="Trebuchet MS"/>
              </a:rPr>
              <a:t>Walk Ins</a:t>
            </a: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7B7B7B"/>
                </a:solidFill>
                <a:latin typeface="Abadi Extra Light" panose="020B0204020104020204" pitchFamily="34" charset="0"/>
                <a:ea typeface="Trebuchet MS"/>
                <a:cs typeface="Trebuchet MS"/>
                <a:sym typeface="Trebuchet MS"/>
              </a:rPr>
              <a:t>Independent</a:t>
            </a: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7B7B7B"/>
                </a:solidFill>
                <a:latin typeface="Abadi Extra Light" panose="020B0204020104020204" pitchFamily="34" charset="0"/>
                <a:ea typeface="Trebuchet MS"/>
                <a:cs typeface="Trebuchet MS"/>
                <a:sym typeface="Trebuchet MS"/>
              </a:rPr>
              <a:t>Weddings</a:t>
            </a: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7B7B7B"/>
                </a:solidFill>
                <a:latin typeface="Abadi Extra Light" panose="020B0204020104020204" pitchFamily="34" charset="0"/>
                <a:ea typeface="Trebuchet MS"/>
                <a:cs typeface="Trebuchet MS"/>
                <a:sym typeface="Trebuchet MS"/>
              </a:rPr>
              <a:t>Online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400" dirty="0">
              <a:solidFill>
                <a:srgbClr val="7B7B7B"/>
              </a:solidFill>
              <a:latin typeface="Abadi Extra Light" panose="020B0204020104020204" pitchFamily="34" charset="0"/>
              <a:ea typeface="Trebuchet MS"/>
              <a:cs typeface="Trebuchet MS"/>
              <a:sym typeface="Trebuchet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400" dirty="0">
              <a:solidFill>
                <a:srgbClr val="7B7B7B"/>
              </a:solidFill>
              <a:latin typeface="Abadi Extra Light" panose="020B0204020104020204" pitchFamily="34" charset="0"/>
              <a:ea typeface="Trebuchet MS"/>
              <a:cs typeface="Trebuchet MS"/>
              <a:sym typeface="Trebuchet MS"/>
            </a:endParaRPr>
          </a:p>
        </p:txBody>
      </p:sp>
      <p:sp>
        <p:nvSpPr>
          <p:cNvPr id="58" name="Google Shape;1429;p29">
            <a:extLst>
              <a:ext uri="{FF2B5EF4-FFF2-40B4-BE49-F238E27FC236}">
                <a16:creationId xmlns:a16="http://schemas.microsoft.com/office/drawing/2014/main" id="{CD285BF1-E697-5FD0-7951-DE4D6C5AC76E}"/>
              </a:ext>
            </a:extLst>
          </p:cNvPr>
          <p:cNvSpPr txBox="1"/>
          <p:nvPr/>
        </p:nvSpPr>
        <p:spPr>
          <a:xfrm>
            <a:off x="8385008" y="3579183"/>
            <a:ext cx="2410808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575757"/>
                </a:solidFill>
                <a:latin typeface="Abadi Extra Light" panose="020B0204020104020204" pitchFamily="34" charset="0"/>
                <a:sym typeface="Trebuchet MS"/>
              </a:rPr>
              <a:t>Clients:</a:t>
            </a:r>
            <a:endParaRPr lang="en-US" b="1" baseline="30000" dirty="0">
              <a:latin typeface="Abadi Extra Light" panose="020B0204020104020204" pitchFamily="34" charset="0"/>
            </a:endParaRPr>
          </a:p>
        </p:txBody>
      </p:sp>
      <p:sp>
        <p:nvSpPr>
          <p:cNvPr id="59" name="Google Shape;1439;p29">
            <a:extLst>
              <a:ext uri="{FF2B5EF4-FFF2-40B4-BE49-F238E27FC236}">
                <a16:creationId xmlns:a16="http://schemas.microsoft.com/office/drawing/2014/main" id="{A03F8CD5-15CE-9B51-6699-A593D18A3B9F}"/>
              </a:ext>
            </a:extLst>
          </p:cNvPr>
          <p:cNvSpPr txBox="1"/>
          <p:nvPr/>
        </p:nvSpPr>
        <p:spPr>
          <a:xfrm>
            <a:off x="803601" y="2387133"/>
            <a:ext cx="2465974" cy="22159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7B7B7B"/>
                </a:solidFill>
                <a:latin typeface="Abadi Extra Light" panose="020B0204020104020204" pitchFamily="34" charset="0"/>
                <a:ea typeface="Trebuchet MS"/>
                <a:cs typeface="Trebuchet MS"/>
                <a:sym typeface="Trebuchet MS"/>
              </a:rPr>
              <a:t>Small Business</a:t>
            </a: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7B7B7B"/>
                </a:solidFill>
                <a:latin typeface="Abadi Extra Light" panose="020B0204020104020204" pitchFamily="34" charset="0"/>
                <a:ea typeface="Trebuchet MS"/>
                <a:cs typeface="Trebuchet MS"/>
                <a:sym typeface="Trebuchet MS"/>
              </a:rPr>
              <a:t>Independent</a:t>
            </a: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7B7B7B"/>
                </a:solidFill>
                <a:latin typeface="Abadi Extra Light" panose="020B0204020104020204" pitchFamily="34" charset="0"/>
                <a:ea typeface="Trebuchet MS"/>
                <a:cs typeface="Trebuchet MS"/>
                <a:sym typeface="Trebuchet MS"/>
              </a:rPr>
              <a:t>Drop in Sales</a:t>
            </a: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7B7B7B"/>
              </a:solidFill>
              <a:latin typeface="Abadi Extra Light" panose="020B0204020104020204" pitchFamily="34" charset="0"/>
              <a:ea typeface="Trebuchet MS"/>
              <a:cs typeface="Trebuchet MS"/>
              <a:sym typeface="Trebuchet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400" dirty="0">
              <a:solidFill>
                <a:srgbClr val="7B7B7B"/>
              </a:solidFill>
              <a:latin typeface="Abadi Extra Light" panose="020B0204020104020204" pitchFamily="34" charset="0"/>
              <a:ea typeface="Trebuchet MS"/>
              <a:cs typeface="Trebuchet MS"/>
              <a:sym typeface="Trebuchet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400" dirty="0">
              <a:solidFill>
                <a:srgbClr val="7B7B7B"/>
              </a:solidFill>
              <a:latin typeface="Abadi Extra Light" panose="020B0204020104020204" pitchFamily="34" charset="0"/>
              <a:ea typeface="Trebuchet MS"/>
              <a:cs typeface="Trebuchet MS"/>
              <a:sym typeface="Trebuchet MS"/>
            </a:endParaRPr>
          </a:p>
        </p:txBody>
      </p:sp>
      <p:sp>
        <p:nvSpPr>
          <p:cNvPr id="60" name="Google Shape;1439;p29">
            <a:extLst>
              <a:ext uri="{FF2B5EF4-FFF2-40B4-BE49-F238E27FC236}">
                <a16:creationId xmlns:a16="http://schemas.microsoft.com/office/drawing/2014/main" id="{B52D9059-8CBC-3186-430E-EAB6E91F45D3}"/>
              </a:ext>
            </a:extLst>
          </p:cNvPr>
          <p:cNvSpPr txBox="1"/>
          <p:nvPr/>
        </p:nvSpPr>
        <p:spPr>
          <a:xfrm>
            <a:off x="4691827" y="2366044"/>
            <a:ext cx="2465974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7B7B7B"/>
                </a:solidFill>
                <a:latin typeface="Abadi Extra Light" panose="020B0204020104020204" pitchFamily="34" charset="0"/>
                <a:ea typeface="Trebuchet MS"/>
                <a:cs typeface="Trebuchet MS"/>
                <a:sym typeface="Trebuchet MS"/>
              </a:rPr>
              <a:t>Bespoke Floral Arrangements</a:t>
            </a:r>
          </a:p>
        </p:txBody>
      </p:sp>
      <p:pic>
        <p:nvPicPr>
          <p:cNvPr id="62" name="Graphic 61" descr="Man and woman with solid fill">
            <a:extLst>
              <a:ext uri="{FF2B5EF4-FFF2-40B4-BE49-F238E27FC236}">
                <a16:creationId xmlns:a16="http://schemas.microsoft.com/office/drawing/2014/main" id="{A3270D06-DF22-B008-06EC-738D62FD1C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177734" y="4355339"/>
            <a:ext cx="808133" cy="808133"/>
          </a:xfrm>
          <a:prstGeom prst="rect">
            <a:avLst/>
          </a:prstGeom>
        </p:spPr>
      </p:pic>
      <p:pic>
        <p:nvPicPr>
          <p:cNvPr id="64" name="Graphic 63" descr="Downward trend graph with solid fill">
            <a:extLst>
              <a:ext uri="{FF2B5EF4-FFF2-40B4-BE49-F238E27FC236}">
                <a16:creationId xmlns:a16="http://schemas.microsoft.com/office/drawing/2014/main" id="{D3F11E4D-C3BD-AA02-22B9-456A09113A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95518" y="1809453"/>
            <a:ext cx="770303" cy="770303"/>
          </a:xfrm>
          <a:prstGeom prst="rect">
            <a:avLst/>
          </a:prstGeom>
        </p:spPr>
      </p:pic>
      <p:pic>
        <p:nvPicPr>
          <p:cNvPr id="66" name="Graphic 65" descr="Marker with solid fill">
            <a:extLst>
              <a:ext uri="{FF2B5EF4-FFF2-40B4-BE49-F238E27FC236}">
                <a16:creationId xmlns:a16="http://schemas.microsoft.com/office/drawing/2014/main" id="{8129A7AB-9648-9D86-F3D8-B5C85C008BF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116989" y="3259118"/>
            <a:ext cx="914400" cy="914400"/>
          </a:xfrm>
          <a:prstGeom prst="rect">
            <a:avLst/>
          </a:prstGeom>
        </p:spPr>
      </p:pic>
      <p:pic>
        <p:nvPicPr>
          <p:cNvPr id="68" name="Graphic 67" descr="Customer review with solid fill">
            <a:extLst>
              <a:ext uri="{FF2B5EF4-FFF2-40B4-BE49-F238E27FC236}">
                <a16:creationId xmlns:a16="http://schemas.microsoft.com/office/drawing/2014/main" id="{CEAB1ECC-3ADD-E65A-C27E-157CDCEF8DD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890396" y="5261590"/>
            <a:ext cx="456442" cy="456442"/>
          </a:xfrm>
          <a:prstGeom prst="rect">
            <a:avLst/>
          </a:prstGeom>
        </p:spPr>
      </p:pic>
      <p:pic>
        <p:nvPicPr>
          <p:cNvPr id="72" name="Graphic 71" descr="Flowers Bunch with solid fill">
            <a:extLst>
              <a:ext uri="{FF2B5EF4-FFF2-40B4-BE49-F238E27FC236}">
                <a16:creationId xmlns:a16="http://schemas.microsoft.com/office/drawing/2014/main" id="{2EBF04C5-4151-513E-6B4B-C5DD340D6E8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170747" y="1763048"/>
            <a:ext cx="791807" cy="791807"/>
          </a:xfrm>
          <a:prstGeom prst="rect">
            <a:avLst/>
          </a:prstGeom>
        </p:spPr>
      </p:pic>
      <p:pic>
        <p:nvPicPr>
          <p:cNvPr id="76" name="Graphic 75" descr="Sustainability with solid fill">
            <a:extLst>
              <a:ext uri="{FF2B5EF4-FFF2-40B4-BE49-F238E27FC236}">
                <a16:creationId xmlns:a16="http://schemas.microsoft.com/office/drawing/2014/main" id="{7EDB9CBC-8D20-9629-191D-49BAFB0C0C4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7196623" y="4832150"/>
            <a:ext cx="736564" cy="736564"/>
          </a:xfrm>
          <a:prstGeom prst="rect">
            <a:avLst/>
          </a:prstGeom>
        </p:spPr>
      </p:pic>
      <p:pic>
        <p:nvPicPr>
          <p:cNvPr id="78" name="Graphic 77" descr="Hold Gesture with solid fill">
            <a:extLst>
              <a:ext uri="{FF2B5EF4-FFF2-40B4-BE49-F238E27FC236}">
                <a16:creationId xmlns:a16="http://schemas.microsoft.com/office/drawing/2014/main" id="{6F96E05A-BCE8-5041-01BF-880EC81ABA5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646890" y="2418397"/>
            <a:ext cx="732971" cy="732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499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839E5-539A-6BA2-F020-0AEF28846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8300" y="225398"/>
            <a:ext cx="8915399" cy="713232"/>
          </a:xfrm>
        </p:spPr>
        <p:txBody>
          <a:bodyPr/>
          <a:lstStyle/>
          <a:p>
            <a:r>
              <a:rPr lang="en-GB" b="1" dirty="0"/>
              <a:t>Problem: Nature and Scope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EC453-8E6E-AAA5-639A-7F2EB8FCDB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8500" y="1102505"/>
            <a:ext cx="8596299" cy="5529516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u="sng" dirty="0"/>
              <a:t>The 5W2H Questions</a:t>
            </a:r>
          </a:p>
          <a:p>
            <a:endParaRPr lang="en-US" sz="2800" b="1" u="sng" dirty="0"/>
          </a:p>
          <a:p>
            <a:r>
              <a:rPr lang="en-GB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Roboto"/>
                <a:ea typeface="Roboto"/>
                <a:cs typeface="Roboto"/>
              </a:rPr>
              <a:t>Who? </a:t>
            </a:r>
            <a:r>
              <a:rPr lang="en-GB" sz="1700" dirty="0">
                <a:solidFill>
                  <a:schemeClr val="tx1">
                    <a:lumMod val="65000"/>
                    <a:lumOff val="35000"/>
                  </a:schemeClr>
                </a:solidFill>
                <a:latin typeface="Roboto"/>
                <a:ea typeface="Roboto"/>
                <a:cs typeface="Roboto"/>
              </a:rPr>
              <a:t>Liam and Priya Patel.</a:t>
            </a:r>
          </a:p>
          <a:p>
            <a:endParaRPr lang="en-GB" sz="1600" dirty="0">
              <a:solidFill>
                <a:schemeClr val="tx1">
                  <a:lumMod val="65000"/>
                  <a:lumOff val="35000"/>
                </a:schemeClr>
              </a:solidFill>
              <a:latin typeface="Roboto"/>
              <a:ea typeface="Roboto"/>
              <a:cs typeface="Roboto"/>
            </a:endParaRPr>
          </a:p>
          <a:p>
            <a:r>
              <a:rPr lang="en-GB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Roboto"/>
                <a:ea typeface="Roboto"/>
                <a:cs typeface="Roboto"/>
              </a:rPr>
              <a:t>What? </a:t>
            </a:r>
            <a:r>
              <a:rPr lang="en-GB" sz="1700" dirty="0">
                <a:solidFill>
                  <a:schemeClr val="tx1">
                    <a:lumMod val="65000"/>
                    <a:lumOff val="35000"/>
                  </a:schemeClr>
                </a:solidFill>
                <a:latin typeface="Roboto"/>
                <a:ea typeface="Roboto"/>
                <a:cs typeface="Roboto"/>
              </a:rPr>
              <a:t>A florist business, focusing on sustainable bespoke products, which is currently struggling. </a:t>
            </a:r>
          </a:p>
          <a:p>
            <a:endParaRPr lang="en-GB" sz="1700" b="1" dirty="0">
              <a:solidFill>
                <a:schemeClr val="tx1">
                  <a:lumMod val="65000"/>
                  <a:lumOff val="35000"/>
                </a:schemeClr>
              </a:solidFill>
              <a:latin typeface="Roboto"/>
              <a:ea typeface="Roboto"/>
              <a:cs typeface="Roboto"/>
            </a:endParaRPr>
          </a:p>
          <a:p>
            <a:r>
              <a:rPr lang="en-GB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Roboto"/>
                <a:ea typeface="Roboto"/>
                <a:cs typeface="Roboto"/>
              </a:rPr>
              <a:t>Where? </a:t>
            </a:r>
            <a:r>
              <a:rPr lang="en-GB" sz="1700" dirty="0">
                <a:solidFill>
                  <a:schemeClr val="tx1">
                    <a:lumMod val="65000"/>
                    <a:lumOff val="35000"/>
                  </a:schemeClr>
                </a:solidFill>
                <a:latin typeface="Roboto"/>
                <a:ea typeface="Roboto"/>
                <a:cs typeface="Roboto"/>
              </a:rPr>
              <a:t>Norwich, UK. Used to be a busy high street but is now quieter and has less footfall.</a:t>
            </a:r>
          </a:p>
          <a:p>
            <a:endParaRPr lang="en-GB" sz="1700" b="1" dirty="0">
              <a:solidFill>
                <a:schemeClr val="tx1">
                  <a:lumMod val="65000"/>
                  <a:lumOff val="35000"/>
                </a:schemeClr>
              </a:solidFill>
              <a:latin typeface="Roboto"/>
              <a:ea typeface="Roboto"/>
              <a:cs typeface="Roboto"/>
            </a:endParaRPr>
          </a:p>
          <a:p>
            <a:r>
              <a:rPr lang="en-GB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Roboto"/>
                <a:ea typeface="Roboto"/>
                <a:cs typeface="Roboto"/>
              </a:rPr>
              <a:t>When?  </a:t>
            </a:r>
            <a:r>
              <a:rPr lang="en-GB" sz="1700" dirty="0">
                <a:solidFill>
                  <a:schemeClr val="tx1">
                    <a:lumMod val="65000"/>
                    <a:lumOff val="35000"/>
                  </a:schemeClr>
                </a:solidFill>
                <a:latin typeface="Roboto"/>
                <a:ea typeface="Roboto"/>
                <a:cs typeface="Roboto"/>
              </a:rPr>
              <a:t>Over the last 12 months.</a:t>
            </a:r>
          </a:p>
          <a:p>
            <a:endParaRPr lang="en-GB" sz="1700" b="1" dirty="0">
              <a:solidFill>
                <a:schemeClr val="tx1">
                  <a:lumMod val="65000"/>
                  <a:lumOff val="35000"/>
                </a:schemeClr>
              </a:solidFill>
              <a:latin typeface="Roboto"/>
              <a:ea typeface="Roboto"/>
              <a:cs typeface="Roboto"/>
            </a:endParaRPr>
          </a:p>
          <a:p>
            <a:r>
              <a:rPr lang="en-GB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Roboto"/>
                <a:ea typeface="Roboto"/>
                <a:cs typeface="Roboto"/>
              </a:rPr>
              <a:t>Why? </a:t>
            </a:r>
            <a:r>
              <a:rPr lang="en-GB" sz="1700" dirty="0">
                <a:solidFill>
                  <a:schemeClr val="tx1">
                    <a:lumMod val="65000"/>
                    <a:lumOff val="35000"/>
                  </a:schemeClr>
                </a:solidFill>
                <a:latin typeface="Roboto"/>
                <a:ea typeface="Roboto"/>
                <a:cs typeface="Roboto"/>
              </a:rPr>
              <a:t>Not keeping up with digital trends. Multiple close competitors. No flexible delivery or subscription.</a:t>
            </a:r>
          </a:p>
          <a:p>
            <a:endParaRPr lang="en-GB" sz="1700" b="1" dirty="0">
              <a:solidFill>
                <a:schemeClr val="tx1">
                  <a:lumMod val="65000"/>
                  <a:lumOff val="35000"/>
                </a:schemeClr>
              </a:solidFill>
              <a:latin typeface="Roboto"/>
              <a:ea typeface="Roboto"/>
              <a:cs typeface="Roboto"/>
            </a:endParaRPr>
          </a:p>
          <a:p>
            <a:r>
              <a:rPr lang="en-GB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Roboto"/>
                <a:ea typeface="Roboto"/>
                <a:cs typeface="Roboto"/>
              </a:rPr>
              <a:t>How? </a:t>
            </a:r>
            <a:r>
              <a:rPr lang="en-GB" sz="1700" dirty="0">
                <a:solidFill>
                  <a:schemeClr val="tx1">
                    <a:lumMod val="65000"/>
                    <a:lumOff val="35000"/>
                  </a:schemeClr>
                </a:solidFill>
                <a:latin typeface="Roboto"/>
                <a:ea typeface="Roboto"/>
                <a:cs typeface="Roboto"/>
              </a:rPr>
              <a:t>Rising costs of fresh flowers. Outdated website and shift to online shopping.</a:t>
            </a:r>
          </a:p>
          <a:p>
            <a:endParaRPr lang="en-GB" sz="1700" b="1" dirty="0">
              <a:solidFill>
                <a:schemeClr val="tx1">
                  <a:lumMod val="65000"/>
                  <a:lumOff val="35000"/>
                </a:schemeClr>
              </a:solidFill>
              <a:latin typeface="Roboto"/>
              <a:ea typeface="Roboto"/>
              <a:cs typeface="Roboto"/>
            </a:endParaRPr>
          </a:p>
          <a:p>
            <a:r>
              <a:rPr lang="en-GB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Roboto"/>
                <a:ea typeface="Roboto"/>
                <a:cs typeface="Roboto"/>
              </a:rPr>
              <a:t>How Much? </a:t>
            </a:r>
            <a:r>
              <a:rPr lang="en-GB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Roboto"/>
                <a:ea typeface="Roboto"/>
                <a:cs typeface="Roboto"/>
              </a:rPr>
              <a:t>30% decline in store sales &amp; reduced revenue.</a:t>
            </a:r>
          </a:p>
          <a:p>
            <a:endParaRPr lang="en-GB" sz="1700" b="1" dirty="0">
              <a:solidFill>
                <a:schemeClr val="tx1">
                  <a:lumMod val="65000"/>
                  <a:lumOff val="35000"/>
                </a:schemeClr>
              </a:solidFill>
              <a:latin typeface="Roboto"/>
              <a:ea typeface="Roboto"/>
              <a:cs typeface="Roboto"/>
            </a:endParaRPr>
          </a:p>
          <a:p>
            <a:endParaRPr lang="en-GB" sz="1600" b="1" dirty="0">
              <a:solidFill>
                <a:schemeClr val="tx1">
                  <a:lumMod val="65000"/>
                  <a:lumOff val="35000"/>
                </a:schemeClr>
              </a:solidFill>
              <a:latin typeface="Roboto"/>
              <a:ea typeface="Roboto"/>
              <a:cs typeface="Roboto"/>
            </a:endParaRPr>
          </a:p>
        </p:txBody>
      </p:sp>
      <p:pic>
        <p:nvPicPr>
          <p:cNvPr id="4" name="Picture 3" descr="Male florist holding digital tablet">
            <a:extLst>
              <a:ext uri="{FF2B5EF4-FFF2-40B4-BE49-F238E27FC236}">
                <a16:creationId xmlns:a16="http://schemas.microsoft.com/office/drawing/2014/main" id="{5E152B33-1034-F63D-3C81-7CEC9B4C0870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27"/>
          <a:stretch>
            <a:fillRect/>
          </a:stretch>
        </p:blipFill>
        <p:spPr>
          <a:xfrm>
            <a:off x="8943434" y="4114799"/>
            <a:ext cx="3565636" cy="29320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Picture 5" descr="Man holding potted plant">
            <a:extLst>
              <a:ext uri="{FF2B5EF4-FFF2-40B4-BE49-F238E27FC236}">
                <a16:creationId xmlns:a16="http://schemas.microsoft.com/office/drawing/2014/main" id="{47DD83E0-4DEC-2F15-0F37-7A26B3515F53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0240" y="-319177"/>
            <a:ext cx="4263390" cy="28433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24087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300BE-D96C-22F6-553D-690EEFFC5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799" y="1045029"/>
            <a:ext cx="9988449" cy="4794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PESTLE ANALYSIS: Green Haven Florists</a:t>
            </a:r>
            <a:br>
              <a:rPr lang="en-GB" dirty="0">
                <a:solidFill>
                  <a:srgbClr val="000000"/>
                </a:solidFill>
              </a:rPr>
            </a:br>
            <a:endParaRPr lang="en-GB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B96C4E-C633-AD44-2B5D-616D8D99EE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2616" y="1363327"/>
            <a:ext cx="9236476" cy="4623816"/>
          </a:xfrm>
        </p:spPr>
        <p:txBody>
          <a:bodyPr>
            <a:normAutofit fontScale="92500" lnSpcReduction="10000"/>
          </a:bodyPr>
          <a:lstStyle/>
          <a:p>
            <a:r>
              <a:rPr lang="en-GB" sz="2400" b="1" u="sng" dirty="0"/>
              <a:t>POLITICAL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Import fees and regulations affecting the supply chain that are providing the flowers to the company.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Brexit impact resulting in a fall of EU imports (Freeman et al., 2022)</a:t>
            </a:r>
          </a:p>
          <a:p>
            <a:pPr marL="342900" indent="-342900">
              <a:buFont typeface="Wingdings 3" charset="2"/>
              <a:buChar char=""/>
            </a:pPr>
            <a:endParaRPr lang="en-GB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GB" sz="2400" b="1" u="sng" dirty="0"/>
              <a:t>ECONOMIC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Inflation in the UK. 32% of businesses in 2025 reported increased prices to buy goods to sell. </a:t>
            </a: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(Office for National Statistics, 2025)</a:t>
            </a:r>
            <a:endParaRPr lang="en-GB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Post COVID impact on business.</a:t>
            </a:r>
          </a:p>
          <a:p>
            <a:pPr marL="342900" indent="-342900">
              <a:buFont typeface="+mj-lt"/>
              <a:buAutoNum type="arabicPeriod"/>
            </a:pPr>
            <a:endParaRPr lang="en-GB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GB" sz="2400" b="1" u="sng" dirty="0"/>
              <a:t>SOCIAL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Culture change to ordering everything to the home instead of visiting shops.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Influencers on Instagram changing expectations.</a:t>
            </a:r>
          </a:p>
        </p:txBody>
      </p:sp>
    </p:spTree>
    <p:extLst>
      <p:ext uri="{BB962C8B-B14F-4D97-AF65-F5344CB8AC3E}">
        <p14:creationId xmlns:p14="http://schemas.microsoft.com/office/powerpoint/2010/main" val="13827166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727AA-2A4B-7459-64F6-8CB68974F0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562" y="515253"/>
            <a:ext cx="9921394" cy="1280890"/>
          </a:xfrm>
        </p:spPr>
        <p:txBody>
          <a:bodyPr/>
          <a:lstStyle/>
          <a:p>
            <a:r>
              <a:rPr lang="en-GB" b="1" dirty="0"/>
              <a:t>PESTLE ANALYSIS: Green Haven Florists</a:t>
            </a:r>
            <a:br>
              <a:rPr lang="en-GB" dirty="0">
                <a:solidFill>
                  <a:srgbClr val="000000"/>
                </a:solidFill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705AF-A114-46D3-808C-4A69D3AE5A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2391" y="1400337"/>
            <a:ext cx="11380845" cy="4751081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2400" b="1" u="sng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TECHNOLOGICAL</a:t>
            </a:r>
          </a:p>
          <a:p>
            <a:pPr>
              <a:buFont typeface="+mj-lt"/>
              <a:buAutoNum type="arabicPeriod"/>
            </a:pPr>
            <a:r>
              <a:rPr lang="en-GB" b="1" dirty="0"/>
              <a:t>Increasing use of AI in business, more than 52% of UK businesses using AI. (Amazon Web Services, 2025)</a:t>
            </a:r>
          </a:p>
          <a:p>
            <a:pPr>
              <a:buFont typeface="+mj-lt"/>
              <a:buAutoNum type="arabicPeriod"/>
            </a:pPr>
            <a:r>
              <a:rPr lang="en-GB" b="1" dirty="0"/>
              <a:t>Customers using websites with faster deliveries.</a:t>
            </a:r>
          </a:p>
          <a:p>
            <a:endParaRPr lang="en-GB" b="1" dirty="0"/>
          </a:p>
          <a:p>
            <a:pPr marL="0" indent="0">
              <a:buNone/>
            </a:pPr>
            <a:r>
              <a:rPr lang="en-GB" sz="2400" b="1" u="sng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LEGAL</a:t>
            </a:r>
          </a:p>
          <a:p>
            <a:pPr>
              <a:buFont typeface="+mj-lt"/>
              <a:buAutoNum type="arabicPeriod"/>
            </a:pPr>
            <a:r>
              <a:rPr lang="en-GB" b="1" dirty="0"/>
              <a:t>Staffing costs due to employment laws – minimum wage increasing.</a:t>
            </a:r>
          </a:p>
          <a:p>
            <a:pPr>
              <a:buFont typeface="+mj-lt"/>
              <a:buAutoNum type="arabicPeriod"/>
            </a:pPr>
            <a:r>
              <a:rPr lang="en-GB" b="1" dirty="0"/>
              <a:t>Health and safety laws must be followed.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sz="2400" b="1" u="sng" dirty="0">
                <a:solidFill>
                  <a:schemeClr val="tx1">
                    <a:lumMod val="50000"/>
                    <a:lumOff val="50000"/>
                  </a:schemeClr>
                </a:solidFill>
              </a:rPr>
              <a:t>ENVIRONMENTAL </a:t>
            </a:r>
          </a:p>
          <a:p>
            <a:pPr>
              <a:buFont typeface="+mj-lt"/>
              <a:buAutoNum type="arabicPeriod"/>
            </a:pPr>
            <a:r>
              <a:rPr lang="en-US" b="1" dirty="0"/>
              <a:t>Climate change is affecting flower production, reducing the availability of certain types of flowers for Green Haven.</a:t>
            </a:r>
          </a:p>
          <a:p>
            <a:pPr marL="0">
              <a:buFont typeface="+mj-lt"/>
              <a:buAutoNum type="arabicPeriod"/>
            </a:pPr>
            <a:r>
              <a:rPr lang="en-US" b="1" dirty="0"/>
              <a:t>Sustainability change such as Net Zero by 2050 in the UK </a:t>
            </a:r>
            <a:r>
              <a:rPr lang="en-US" sz="1900" b="1" dirty="0">
                <a:solidFill>
                  <a:schemeClr val="tx1"/>
                </a:solidFill>
              </a:rPr>
              <a:t>(House of Lords Library, 2021)</a:t>
            </a:r>
          </a:p>
          <a:p>
            <a:pPr>
              <a:buFont typeface="+mj-lt"/>
              <a:buAutoNum type="arabicPeriod"/>
            </a:pPr>
            <a:endParaRPr lang="en-GB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AD3130-4123-A259-B168-1DEA6965BC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3056" y="2303730"/>
            <a:ext cx="4479636" cy="252214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0A603F0-574F-BB06-7E8E-0913880F7342}"/>
              </a:ext>
            </a:extLst>
          </p:cNvPr>
          <p:cNvSpPr txBox="1"/>
          <p:nvPr/>
        </p:nvSpPr>
        <p:spPr>
          <a:xfrm>
            <a:off x="8701367" y="4825878"/>
            <a:ext cx="27286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(UK Government, 2025)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79741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C915AA-9AD6-9DEC-20C0-9E11999F2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7073" y="611400"/>
            <a:ext cx="10087707" cy="741969"/>
          </a:xfrm>
        </p:spPr>
        <p:txBody>
          <a:bodyPr/>
          <a:lstStyle/>
          <a:p>
            <a:r>
              <a:rPr lang="en-GB" sz="3200" b="1" dirty="0"/>
              <a:t>Cause and effect analysis: Fishbone diagram</a:t>
            </a:r>
            <a:endParaRPr lang="en-US" sz="3200" dirty="0">
              <a:solidFill>
                <a:srgbClr val="000000"/>
              </a:solidFill>
            </a:endParaRPr>
          </a:p>
          <a:p>
            <a:endParaRPr lang="en-US" dirty="0"/>
          </a:p>
        </p:txBody>
      </p:sp>
      <p:sp>
        <p:nvSpPr>
          <p:cNvPr id="4" name="Line 43">
            <a:extLst>
              <a:ext uri="{FF2B5EF4-FFF2-40B4-BE49-F238E27FC236}">
                <a16:creationId xmlns:a16="http://schemas.microsoft.com/office/drawing/2014/main" id="{1A2BB0A9-B0C4-DCE1-A7AB-11D619395A33}"/>
              </a:ext>
            </a:extLst>
          </p:cNvPr>
          <p:cNvSpPr>
            <a:spLocks noChangeShapeType="1"/>
          </p:cNvSpPr>
          <p:nvPr/>
        </p:nvSpPr>
        <p:spPr bwMode="auto">
          <a:xfrm>
            <a:off x="2199264" y="2094731"/>
            <a:ext cx="508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Text Box 42">
            <a:extLst>
              <a:ext uri="{FF2B5EF4-FFF2-40B4-BE49-F238E27FC236}">
                <a16:creationId xmlns:a16="http://schemas.microsoft.com/office/drawing/2014/main" id="{3D4F852F-7700-D8CB-6AA1-1B059E12FC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2109" y="1899468"/>
            <a:ext cx="1244455" cy="335739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1200" dirty="0"/>
              <a:t>Word of mouth</a:t>
            </a:r>
            <a:endParaRPr lang="en-GB" sz="1200" dirty="0"/>
          </a:p>
        </p:txBody>
      </p:sp>
      <p:sp>
        <p:nvSpPr>
          <p:cNvPr id="6" name="Line 41">
            <a:extLst>
              <a:ext uri="{FF2B5EF4-FFF2-40B4-BE49-F238E27FC236}">
                <a16:creationId xmlns:a16="http://schemas.microsoft.com/office/drawing/2014/main" id="{41BEC8ED-0527-97A3-BF8B-6ADC85456EFC}"/>
              </a:ext>
            </a:extLst>
          </p:cNvPr>
          <p:cNvSpPr>
            <a:spLocks noChangeShapeType="1"/>
          </p:cNvSpPr>
          <p:nvPr/>
        </p:nvSpPr>
        <p:spPr bwMode="auto">
          <a:xfrm>
            <a:off x="2800927" y="2696393"/>
            <a:ext cx="508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Text Box 40">
            <a:extLst>
              <a:ext uri="{FF2B5EF4-FFF2-40B4-BE49-F238E27FC236}">
                <a16:creationId xmlns:a16="http://schemas.microsoft.com/office/drawing/2014/main" id="{E0A82E58-055A-0828-ED8A-27BC19A35D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309" y="2499543"/>
            <a:ext cx="2657330" cy="384176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1200" dirty="0"/>
              <a:t>Small town with closing businesses </a:t>
            </a:r>
            <a:endParaRPr lang="en-GB" sz="1200" dirty="0"/>
          </a:p>
        </p:txBody>
      </p:sp>
      <p:sp>
        <p:nvSpPr>
          <p:cNvPr id="8" name="Line 39">
            <a:extLst>
              <a:ext uri="{FF2B5EF4-FFF2-40B4-BE49-F238E27FC236}">
                <a16:creationId xmlns:a16="http://schemas.microsoft.com/office/drawing/2014/main" id="{112536D0-07E7-5510-D9EE-DE4FA97EF9AC}"/>
              </a:ext>
            </a:extLst>
          </p:cNvPr>
          <p:cNvSpPr>
            <a:spLocks noChangeShapeType="1"/>
          </p:cNvSpPr>
          <p:nvPr/>
        </p:nvSpPr>
        <p:spPr bwMode="auto">
          <a:xfrm>
            <a:off x="3353377" y="3248843"/>
            <a:ext cx="508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 Box 38">
            <a:extLst>
              <a:ext uri="{FF2B5EF4-FFF2-40B4-BE49-F238E27FC236}">
                <a16:creationId xmlns:a16="http://schemas.microsoft.com/office/drawing/2014/main" id="{5C07FD48-F25E-05BC-22F8-EBC3F799E9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2110" y="3124446"/>
            <a:ext cx="2396980" cy="322693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1200" dirty="0"/>
              <a:t>Reduced high street customers</a:t>
            </a:r>
            <a:endParaRPr lang="en-GB" sz="1200" dirty="0"/>
          </a:p>
        </p:txBody>
      </p:sp>
      <p:sp>
        <p:nvSpPr>
          <p:cNvPr id="10" name="Line 37">
            <a:extLst>
              <a:ext uri="{FF2B5EF4-FFF2-40B4-BE49-F238E27FC236}">
                <a16:creationId xmlns:a16="http://schemas.microsoft.com/office/drawing/2014/main" id="{FB54383F-D132-0007-F891-024C8E3CD71E}"/>
              </a:ext>
            </a:extLst>
          </p:cNvPr>
          <p:cNvSpPr>
            <a:spLocks noChangeShapeType="1"/>
          </p:cNvSpPr>
          <p:nvPr/>
        </p:nvSpPr>
        <p:spPr bwMode="auto">
          <a:xfrm>
            <a:off x="4544002" y="2102668"/>
            <a:ext cx="508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Text Box 36">
            <a:extLst>
              <a:ext uri="{FF2B5EF4-FFF2-40B4-BE49-F238E27FC236}">
                <a16:creationId xmlns:a16="http://schemas.microsoft.com/office/drawing/2014/main" id="{101C48C7-DC97-72F0-83DF-88D815AFE3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1439" y="1899468"/>
            <a:ext cx="1438275" cy="351265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1200" dirty="0"/>
              <a:t>Outdated website</a:t>
            </a:r>
            <a:endParaRPr lang="en-GB" sz="1200" dirty="0"/>
          </a:p>
        </p:txBody>
      </p:sp>
      <p:sp>
        <p:nvSpPr>
          <p:cNvPr id="12" name="Line 35">
            <a:extLst>
              <a:ext uri="{FF2B5EF4-FFF2-40B4-BE49-F238E27FC236}">
                <a16:creationId xmlns:a16="http://schemas.microsoft.com/office/drawing/2014/main" id="{0C156EE2-D09A-9F2B-50C4-28410BE2B49B}"/>
              </a:ext>
            </a:extLst>
          </p:cNvPr>
          <p:cNvSpPr>
            <a:spLocks noChangeShapeType="1"/>
          </p:cNvSpPr>
          <p:nvPr/>
        </p:nvSpPr>
        <p:spPr bwMode="auto">
          <a:xfrm>
            <a:off x="5086927" y="2702743"/>
            <a:ext cx="508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Text Box 34">
            <a:extLst>
              <a:ext uri="{FF2B5EF4-FFF2-40B4-BE49-F238E27FC236}">
                <a16:creationId xmlns:a16="http://schemas.microsoft.com/office/drawing/2014/main" id="{9E483B5D-E391-48FA-482E-C9C04150AD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76675" y="2528259"/>
            <a:ext cx="1211262" cy="298451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1200" dirty="0"/>
              <a:t>No mobile app</a:t>
            </a:r>
            <a:endParaRPr lang="en-GB" sz="1200" dirty="0"/>
          </a:p>
        </p:txBody>
      </p:sp>
      <p:sp>
        <p:nvSpPr>
          <p:cNvPr id="14" name="Line 33">
            <a:extLst>
              <a:ext uri="{FF2B5EF4-FFF2-40B4-BE49-F238E27FC236}">
                <a16:creationId xmlns:a16="http://schemas.microsoft.com/office/drawing/2014/main" id="{84290C9B-C1BA-D80B-4735-57D8A462DF35}"/>
              </a:ext>
            </a:extLst>
          </p:cNvPr>
          <p:cNvSpPr>
            <a:spLocks noChangeShapeType="1"/>
          </p:cNvSpPr>
          <p:nvPr/>
        </p:nvSpPr>
        <p:spPr bwMode="auto">
          <a:xfrm>
            <a:off x="5639377" y="3255193"/>
            <a:ext cx="508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Text Box 32">
            <a:extLst>
              <a:ext uri="{FF2B5EF4-FFF2-40B4-BE49-F238E27FC236}">
                <a16:creationId xmlns:a16="http://schemas.microsoft.com/office/drawing/2014/main" id="{E8787C00-DE7B-ACE8-39E8-A6DA3C8039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9539" y="3098172"/>
            <a:ext cx="1244022" cy="434833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1200" dirty="0"/>
              <a:t>Lack of digital marketing</a:t>
            </a:r>
            <a:endParaRPr lang="en-GB" sz="1200" dirty="0"/>
          </a:p>
        </p:txBody>
      </p:sp>
      <p:sp>
        <p:nvSpPr>
          <p:cNvPr id="16" name="Line 31">
            <a:extLst>
              <a:ext uri="{FF2B5EF4-FFF2-40B4-BE49-F238E27FC236}">
                <a16:creationId xmlns:a16="http://schemas.microsoft.com/office/drawing/2014/main" id="{3FA30265-0F0C-5F1C-766F-58F0CDD95472}"/>
              </a:ext>
            </a:extLst>
          </p:cNvPr>
          <p:cNvSpPr>
            <a:spLocks noChangeShapeType="1"/>
          </p:cNvSpPr>
          <p:nvPr/>
        </p:nvSpPr>
        <p:spPr bwMode="auto">
          <a:xfrm>
            <a:off x="6750627" y="2086793"/>
            <a:ext cx="506412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Text Box 30">
            <a:extLst>
              <a:ext uri="{FF2B5EF4-FFF2-40B4-BE49-F238E27FC236}">
                <a16:creationId xmlns:a16="http://schemas.microsoft.com/office/drawing/2014/main" id="{7B37B181-E7B1-C539-C8F3-FA052993CD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40927" y="1899467"/>
            <a:ext cx="1395412" cy="305227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1200" dirty="0"/>
              <a:t>No subscriptions</a:t>
            </a:r>
            <a:endParaRPr lang="en-GB" sz="1200" dirty="0"/>
          </a:p>
        </p:txBody>
      </p:sp>
      <p:sp>
        <p:nvSpPr>
          <p:cNvPr id="18" name="Line 29">
            <a:extLst>
              <a:ext uri="{FF2B5EF4-FFF2-40B4-BE49-F238E27FC236}">
                <a16:creationId xmlns:a16="http://schemas.microsoft.com/office/drawing/2014/main" id="{84171BD6-07EA-6AF0-F407-637A0258EC0C}"/>
              </a:ext>
            </a:extLst>
          </p:cNvPr>
          <p:cNvSpPr>
            <a:spLocks noChangeShapeType="1"/>
          </p:cNvSpPr>
          <p:nvPr/>
        </p:nvSpPr>
        <p:spPr bwMode="auto">
          <a:xfrm>
            <a:off x="7352289" y="2688456"/>
            <a:ext cx="50641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Text Box 28">
            <a:extLst>
              <a:ext uri="{FF2B5EF4-FFF2-40B4-BE49-F238E27FC236}">
                <a16:creationId xmlns:a16="http://schemas.microsoft.com/office/drawing/2014/main" id="{C90A5966-E922-1DDA-F604-01A3F728A3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90177" y="2510656"/>
            <a:ext cx="1658143" cy="269878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1200" dirty="0"/>
              <a:t>No same day delivery</a:t>
            </a:r>
            <a:endParaRPr lang="en-GB" sz="1200" dirty="0"/>
          </a:p>
        </p:txBody>
      </p:sp>
      <p:sp>
        <p:nvSpPr>
          <p:cNvPr id="20" name="Line 27">
            <a:extLst>
              <a:ext uri="{FF2B5EF4-FFF2-40B4-BE49-F238E27FC236}">
                <a16:creationId xmlns:a16="http://schemas.microsoft.com/office/drawing/2014/main" id="{C33AE390-8081-02A9-A7F4-C28EFF867F57}"/>
              </a:ext>
            </a:extLst>
          </p:cNvPr>
          <p:cNvSpPr>
            <a:spLocks noChangeShapeType="1"/>
          </p:cNvSpPr>
          <p:nvPr/>
        </p:nvSpPr>
        <p:spPr bwMode="auto">
          <a:xfrm>
            <a:off x="7904739" y="3240906"/>
            <a:ext cx="50641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Text Box 26">
            <a:extLst>
              <a:ext uri="{FF2B5EF4-FFF2-40B4-BE49-F238E27FC236}">
                <a16:creationId xmlns:a16="http://schemas.microsoft.com/office/drawing/2014/main" id="{CD960B19-0D5A-CAFB-F4D2-5474736819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2982" y="3051992"/>
            <a:ext cx="1457470" cy="425453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1200" dirty="0"/>
              <a:t>Rising operational costs</a:t>
            </a:r>
            <a:endParaRPr lang="en-GB" sz="1200" dirty="0"/>
          </a:p>
        </p:txBody>
      </p:sp>
      <p:sp>
        <p:nvSpPr>
          <p:cNvPr id="22" name="Line 25">
            <a:extLst>
              <a:ext uri="{FF2B5EF4-FFF2-40B4-BE49-F238E27FC236}">
                <a16:creationId xmlns:a16="http://schemas.microsoft.com/office/drawing/2014/main" id="{35700441-1EF8-A41A-E598-C3CE1363C6DE}"/>
              </a:ext>
            </a:extLst>
          </p:cNvPr>
          <p:cNvSpPr>
            <a:spLocks noChangeShapeType="1"/>
          </p:cNvSpPr>
          <p:nvPr/>
        </p:nvSpPr>
        <p:spPr bwMode="auto">
          <a:xfrm>
            <a:off x="6939539" y="4033068"/>
            <a:ext cx="50641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Text Box 24">
            <a:extLst>
              <a:ext uri="{FF2B5EF4-FFF2-40B4-BE49-F238E27FC236}">
                <a16:creationId xmlns:a16="http://schemas.microsoft.com/office/drawing/2014/main" id="{DD8C7243-E08C-F986-CBB3-E51CC8FB88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6939" y="3844157"/>
            <a:ext cx="1738313" cy="284166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1200" dirty="0"/>
              <a:t>Inflation for products</a:t>
            </a:r>
            <a:endParaRPr lang="en-GB" sz="1200" dirty="0"/>
          </a:p>
        </p:txBody>
      </p:sp>
      <p:sp>
        <p:nvSpPr>
          <p:cNvPr id="24" name="Line 23">
            <a:extLst>
              <a:ext uri="{FF2B5EF4-FFF2-40B4-BE49-F238E27FC236}">
                <a16:creationId xmlns:a16="http://schemas.microsoft.com/office/drawing/2014/main" id="{476D4F29-F6BD-A0D0-3B6F-141E800686BA}"/>
              </a:ext>
            </a:extLst>
          </p:cNvPr>
          <p:cNvSpPr>
            <a:spLocks noChangeShapeType="1"/>
          </p:cNvSpPr>
          <p:nvPr/>
        </p:nvSpPr>
        <p:spPr bwMode="auto">
          <a:xfrm>
            <a:off x="6415664" y="4590281"/>
            <a:ext cx="508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5" name="Text Box 22">
            <a:extLst>
              <a:ext uri="{FF2B5EF4-FFF2-40B4-BE49-F238E27FC236}">
                <a16:creationId xmlns:a16="http://schemas.microsoft.com/office/drawing/2014/main" id="{204C157C-C249-02AA-13BC-12A27DFF30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0239" y="4293423"/>
            <a:ext cx="1481138" cy="471483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1200" dirty="0"/>
              <a:t>Competition from other businesses</a:t>
            </a:r>
            <a:endParaRPr lang="en-GB" sz="1200" dirty="0"/>
          </a:p>
        </p:txBody>
      </p:sp>
      <p:sp>
        <p:nvSpPr>
          <p:cNvPr id="26" name="Line 21">
            <a:extLst>
              <a:ext uri="{FF2B5EF4-FFF2-40B4-BE49-F238E27FC236}">
                <a16:creationId xmlns:a16="http://schemas.microsoft.com/office/drawing/2014/main" id="{57FBDA64-3106-BCCC-5385-F1CC8A3AB70C}"/>
              </a:ext>
            </a:extLst>
          </p:cNvPr>
          <p:cNvSpPr>
            <a:spLocks noChangeShapeType="1"/>
          </p:cNvSpPr>
          <p:nvPr/>
        </p:nvSpPr>
        <p:spPr bwMode="auto">
          <a:xfrm>
            <a:off x="5917189" y="5142731"/>
            <a:ext cx="50641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7" name="Text Box 20">
            <a:extLst>
              <a:ext uri="{FF2B5EF4-FFF2-40B4-BE49-F238E27FC236}">
                <a16:creationId xmlns:a16="http://schemas.microsoft.com/office/drawing/2014/main" id="{F47ED93C-6C53-0254-8628-86CF719BCC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31264" y="4953817"/>
            <a:ext cx="1671638" cy="471479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1200" dirty="0"/>
              <a:t>Expensive sustainable materials</a:t>
            </a:r>
            <a:endParaRPr lang="en-GB" sz="1200" dirty="0"/>
          </a:p>
        </p:txBody>
      </p:sp>
      <p:sp>
        <p:nvSpPr>
          <p:cNvPr id="28" name="Line 19">
            <a:extLst>
              <a:ext uri="{FF2B5EF4-FFF2-40B4-BE49-F238E27FC236}">
                <a16:creationId xmlns:a16="http://schemas.microsoft.com/office/drawing/2014/main" id="{CF8CC340-F703-34F8-ADF9-DB096F1FCA8E}"/>
              </a:ext>
            </a:extLst>
          </p:cNvPr>
          <p:cNvSpPr>
            <a:spLocks noChangeShapeType="1"/>
          </p:cNvSpPr>
          <p:nvPr/>
        </p:nvSpPr>
        <p:spPr bwMode="auto">
          <a:xfrm>
            <a:off x="4412239" y="4002906"/>
            <a:ext cx="508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9" name="Text Box 18">
            <a:extLst>
              <a:ext uri="{FF2B5EF4-FFF2-40B4-BE49-F238E27FC236}">
                <a16:creationId xmlns:a16="http://schemas.microsoft.com/office/drawing/2014/main" id="{13B8A9E9-1447-D089-424D-60B88AAC36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64873" y="3813994"/>
            <a:ext cx="1434666" cy="312744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1200" dirty="0"/>
              <a:t>Climate change</a:t>
            </a:r>
            <a:endParaRPr lang="en-GB" sz="1200" dirty="0"/>
          </a:p>
        </p:txBody>
      </p:sp>
      <p:sp>
        <p:nvSpPr>
          <p:cNvPr id="30" name="Line 17">
            <a:extLst>
              <a:ext uri="{FF2B5EF4-FFF2-40B4-BE49-F238E27FC236}">
                <a16:creationId xmlns:a16="http://schemas.microsoft.com/office/drawing/2014/main" id="{FF952E2D-2389-F085-AFD2-207438D51FA1}"/>
              </a:ext>
            </a:extLst>
          </p:cNvPr>
          <p:cNvSpPr>
            <a:spLocks noChangeShapeType="1"/>
          </p:cNvSpPr>
          <p:nvPr/>
        </p:nvSpPr>
        <p:spPr bwMode="auto">
          <a:xfrm>
            <a:off x="3962977" y="4560118"/>
            <a:ext cx="506412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Text Box 16">
            <a:extLst>
              <a:ext uri="{FF2B5EF4-FFF2-40B4-BE49-F238E27FC236}">
                <a16:creationId xmlns:a16="http://schemas.microsoft.com/office/drawing/2014/main" id="{BB5D16FA-A07F-91FE-AE57-6FE375FFE2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8453" y="4372793"/>
            <a:ext cx="1900236" cy="350981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1200" dirty="0"/>
              <a:t>Less local grown flowers</a:t>
            </a:r>
            <a:endParaRPr lang="en-GB" sz="1200" dirty="0"/>
          </a:p>
        </p:txBody>
      </p:sp>
      <p:sp>
        <p:nvSpPr>
          <p:cNvPr id="32" name="Line 15">
            <a:extLst>
              <a:ext uri="{FF2B5EF4-FFF2-40B4-BE49-F238E27FC236}">
                <a16:creationId xmlns:a16="http://schemas.microsoft.com/office/drawing/2014/main" id="{FD05D591-93F4-7708-EBAE-BEAD04C15D70}"/>
              </a:ext>
            </a:extLst>
          </p:cNvPr>
          <p:cNvSpPr>
            <a:spLocks noChangeShapeType="1"/>
          </p:cNvSpPr>
          <p:nvPr/>
        </p:nvSpPr>
        <p:spPr bwMode="auto">
          <a:xfrm>
            <a:off x="3462914" y="5112568"/>
            <a:ext cx="508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3" name="Text Box 14">
            <a:extLst>
              <a:ext uri="{FF2B5EF4-FFF2-40B4-BE49-F238E27FC236}">
                <a16:creationId xmlns:a16="http://schemas.microsoft.com/office/drawing/2014/main" id="{1B5B6F4B-3336-78A6-B81B-01D18699C2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9978" y="4925243"/>
            <a:ext cx="1900236" cy="347806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1200" dirty="0"/>
              <a:t>Less variety of flowers</a:t>
            </a:r>
            <a:endParaRPr lang="en-GB" sz="1200" dirty="0"/>
          </a:p>
        </p:txBody>
      </p:sp>
      <p:sp>
        <p:nvSpPr>
          <p:cNvPr id="34" name="Rectangle 13">
            <a:extLst>
              <a:ext uri="{FF2B5EF4-FFF2-40B4-BE49-F238E27FC236}">
                <a16:creationId xmlns:a16="http://schemas.microsoft.com/office/drawing/2014/main" id="{AF99AAD9-A310-74B2-5A4E-3C45E7E9D2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0014" y="1186681"/>
            <a:ext cx="998538" cy="487362"/>
          </a:xfrm>
          <a:prstGeom prst="rect">
            <a:avLst/>
          </a:prstGeom>
          <a:solidFill>
            <a:srgbClr val="A0E0FF"/>
          </a:solidFill>
          <a:ln w="1016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/>
              <a:t>People</a:t>
            </a:r>
            <a:endParaRPr lang="en-GB" dirty="0"/>
          </a:p>
        </p:txBody>
      </p:sp>
      <p:sp>
        <p:nvSpPr>
          <p:cNvPr id="35" name="Rectangle 12">
            <a:extLst>
              <a:ext uri="{FF2B5EF4-FFF2-40B4-BE49-F238E27FC236}">
                <a16:creationId xmlns:a16="http://schemas.microsoft.com/office/drawing/2014/main" id="{6B3A4A32-4FF7-FA0E-7E03-2C46E85A2D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85226" y="1186681"/>
            <a:ext cx="1326903" cy="487362"/>
          </a:xfrm>
          <a:prstGeom prst="rect">
            <a:avLst/>
          </a:prstGeom>
          <a:solidFill>
            <a:srgbClr val="A0E0FF"/>
          </a:solidFill>
          <a:ln w="1016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/>
              <a:t>Technology</a:t>
            </a:r>
            <a:endParaRPr lang="en-GB" dirty="0"/>
          </a:p>
        </p:txBody>
      </p:sp>
      <p:sp>
        <p:nvSpPr>
          <p:cNvPr id="36" name="Rectangle 11">
            <a:extLst>
              <a:ext uri="{FF2B5EF4-FFF2-40B4-BE49-F238E27FC236}">
                <a16:creationId xmlns:a16="http://schemas.microsoft.com/office/drawing/2014/main" id="{1A8F0143-DFF0-588F-6CBC-AE0EC2393D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25189" y="1186681"/>
            <a:ext cx="1264084" cy="487362"/>
          </a:xfrm>
          <a:prstGeom prst="rect">
            <a:avLst/>
          </a:prstGeom>
          <a:solidFill>
            <a:srgbClr val="A0E0FF"/>
          </a:solidFill>
          <a:ln w="1016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/>
              <a:t>Methods</a:t>
            </a:r>
            <a:endParaRPr lang="en-GB" dirty="0"/>
          </a:p>
        </p:txBody>
      </p:sp>
      <p:sp>
        <p:nvSpPr>
          <p:cNvPr id="37" name="Line 10">
            <a:extLst>
              <a:ext uri="{FF2B5EF4-FFF2-40B4-BE49-F238E27FC236}">
                <a16:creationId xmlns:a16="http://schemas.microsoft.com/office/drawing/2014/main" id="{3B35265D-4327-02DA-4B98-6A1C774DA178}"/>
              </a:ext>
            </a:extLst>
          </p:cNvPr>
          <p:cNvSpPr>
            <a:spLocks noChangeShapeType="1"/>
          </p:cNvSpPr>
          <p:nvPr/>
        </p:nvSpPr>
        <p:spPr bwMode="auto">
          <a:xfrm>
            <a:off x="1443614" y="3580631"/>
            <a:ext cx="8012113" cy="1587"/>
          </a:xfrm>
          <a:prstGeom prst="line">
            <a:avLst/>
          </a:prstGeom>
          <a:noFill/>
          <a:ln w="1016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8" name="Line 9">
            <a:extLst>
              <a:ext uri="{FF2B5EF4-FFF2-40B4-BE49-F238E27FC236}">
                <a16:creationId xmlns:a16="http://schemas.microsoft.com/office/drawing/2014/main" id="{72E4777D-2435-47D5-2DDE-AFD8E31A516A}"/>
              </a:ext>
            </a:extLst>
          </p:cNvPr>
          <p:cNvSpPr>
            <a:spLocks noChangeShapeType="1"/>
          </p:cNvSpPr>
          <p:nvPr/>
        </p:nvSpPr>
        <p:spPr bwMode="auto">
          <a:xfrm>
            <a:off x="2348489" y="1678806"/>
            <a:ext cx="1865313" cy="1901825"/>
          </a:xfrm>
          <a:prstGeom prst="line">
            <a:avLst/>
          </a:prstGeom>
          <a:noFill/>
          <a:ln w="1016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9" name="Line 8">
            <a:extLst>
              <a:ext uri="{FF2B5EF4-FFF2-40B4-BE49-F238E27FC236}">
                <a16:creationId xmlns:a16="http://schemas.microsoft.com/office/drawing/2014/main" id="{C6D85C6F-4EEC-99C0-FC84-FFCD67B40594}"/>
              </a:ext>
            </a:extLst>
          </p:cNvPr>
          <p:cNvSpPr>
            <a:spLocks noChangeShapeType="1"/>
          </p:cNvSpPr>
          <p:nvPr/>
        </p:nvSpPr>
        <p:spPr bwMode="auto">
          <a:xfrm>
            <a:off x="4685289" y="1678806"/>
            <a:ext cx="1797050" cy="1901825"/>
          </a:xfrm>
          <a:prstGeom prst="line">
            <a:avLst/>
          </a:prstGeom>
          <a:noFill/>
          <a:ln w="1016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0" name="Line 7">
            <a:extLst>
              <a:ext uri="{FF2B5EF4-FFF2-40B4-BE49-F238E27FC236}">
                <a16:creationId xmlns:a16="http://schemas.microsoft.com/office/drawing/2014/main" id="{EDF1181C-B47F-0E31-9DAB-F3AD51A08520}"/>
              </a:ext>
            </a:extLst>
          </p:cNvPr>
          <p:cNvSpPr>
            <a:spLocks noChangeShapeType="1"/>
          </p:cNvSpPr>
          <p:nvPr/>
        </p:nvSpPr>
        <p:spPr bwMode="auto">
          <a:xfrm>
            <a:off x="6925252" y="1678806"/>
            <a:ext cx="1825625" cy="1901825"/>
          </a:xfrm>
          <a:prstGeom prst="line">
            <a:avLst/>
          </a:prstGeom>
          <a:noFill/>
          <a:ln w="1016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1" name="Rectangle 6">
            <a:extLst>
              <a:ext uri="{FF2B5EF4-FFF2-40B4-BE49-F238E27FC236}">
                <a16:creationId xmlns:a16="http://schemas.microsoft.com/office/drawing/2014/main" id="{5DA16F51-5518-D100-999F-F64DABD090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31044" y="5515793"/>
            <a:ext cx="1558945" cy="500063"/>
          </a:xfrm>
          <a:prstGeom prst="rect">
            <a:avLst/>
          </a:prstGeom>
          <a:solidFill>
            <a:srgbClr val="A0E0FF"/>
          </a:solidFill>
          <a:ln w="1016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/>
              <a:t>Environment</a:t>
            </a:r>
            <a:endParaRPr lang="en-GB" dirty="0"/>
          </a:p>
        </p:txBody>
      </p:sp>
      <p:sp>
        <p:nvSpPr>
          <p:cNvPr id="42" name="Line 5">
            <a:extLst>
              <a:ext uri="{FF2B5EF4-FFF2-40B4-BE49-F238E27FC236}">
                <a16:creationId xmlns:a16="http://schemas.microsoft.com/office/drawing/2014/main" id="{D6C687A6-D7CD-D708-6033-FB3A47BAB0E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689927" y="3580631"/>
            <a:ext cx="1612900" cy="1930400"/>
          </a:xfrm>
          <a:prstGeom prst="line">
            <a:avLst/>
          </a:prstGeom>
          <a:noFill/>
          <a:ln w="1016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3" name="Rectangle 4">
            <a:extLst>
              <a:ext uri="{FF2B5EF4-FFF2-40B4-BE49-F238E27FC236}">
                <a16:creationId xmlns:a16="http://schemas.microsoft.com/office/drawing/2014/main" id="{1A0CBAB5-125D-948B-3DE7-62E018A0D1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6016" y="5515793"/>
            <a:ext cx="1254598" cy="500063"/>
          </a:xfrm>
          <a:prstGeom prst="rect">
            <a:avLst/>
          </a:prstGeom>
          <a:solidFill>
            <a:srgbClr val="A0E0FF"/>
          </a:solidFill>
          <a:ln w="1016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/>
              <a:t>Materials</a:t>
            </a:r>
            <a:endParaRPr lang="en-GB" dirty="0"/>
          </a:p>
        </p:txBody>
      </p:sp>
      <p:sp>
        <p:nvSpPr>
          <p:cNvPr id="44" name="Line 3">
            <a:extLst>
              <a:ext uri="{FF2B5EF4-FFF2-40B4-BE49-F238E27FC236}">
                <a16:creationId xmlns:a16="http://schemas.microsoft.com/office/drawing/2014/main" id="{8691D027-F667-60CB-CC3A-F472AC22961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152139" y="3580631"/>
            <a:ext cx="1671638" cy="1930400"/>
          </a:xfrm>
          <a:prstGeom prst="line">
            <a:avLst/>
          </a:prstGeom>
          <a:noFill/>
          <a:ln w="1016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Rectangle 2">
            <a:extLst>
              <a:ext uri="{FF2B5EF4-FFF2-40B4-BE49-F238E27FC236}">
                <a16:creationId xmlns:a16="http://schemas.microsoft.com/office/drawing/2014/main" id="{D4187796-190E-A5A9-597C-26A25A339C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65252" y="3478049"/>
            <a:ext cx="1028700" cy="302251"/>
          </a:xfrm>
          <a:prstGeom prst="rect">
            <a:avLst/>
          </a:prstGeom>
          <a:noFill/>
          <a:ln w="1016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Text Box 1">
            <a:extLst>
              <a:ext uri="{FF2B5EF4-FFF2-40B4-BE49-F238E27FC236}">
                <a16:creationId xmlns:a16="http://schemas.microsoft.com/office/drawing/2014/main" id="{54F10CE8-043C-B807-0D37-2EDED5C922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65251" y="3051993"/>
            <a:ext cx="1825625" cy="1320796"/>
          </a:xfrm>
          <a:prstGeom prst="rect">
            <a:avLst/>
          </a:prstGeom>
          <a:solidFill>
            <a:srgbClr val="FFFF99"/>
          </a:solidFill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b="1" dirty="0"/>
              <a:t>Green Haven – Reduced sales and reduced profit</a:t>
            </a:r>
            <a:endParaRPr lang="en-GB" b="1" dirty="0"/>
          </a:p>
        </p:txBody>
      </p:sp>
      <p:sp>
        <p:nvSpPr>
          <p:cNvPr id="47" name="Rectangle 44">
            <a:extLst>
              <a:ext uri="{FF2B5EF4-FFF2-40B4-BE49-F238E27FC236}">
                <a16:creationId xmlns:a16="http://schemas.microsoft.com/office/drawing/2014/main" id="{59BA65F7-EE5C-9EC4-72EA-123449F665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21414" y="55961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8" name="Rectangle 67">
            <a:extLst>
              <a:ext uri="{FF2B5EF4-FFF2-40B4-BE49-F238E27FC236}">
                <a16:creationId xmlns:a16="http://schemas.microsoft.com/office/drawing/2014/main" id="{82B28FCB-A4DC-3F80-6527-5D312CFE5E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21414" y="101681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5478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99987-98D1-706D-2E63-5B8DDBF31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498" y="345585"/>
            <a:ext cx="8915399" cy="932688"/>
          </a:xfrm>
        </p:spPr>
        <p:txBody>
          <a:bodyPr/>
          <a:lstStyle/>
          <a:p>
            <a:r>
              <a:rPr lang="en-GB" b="1" dirty="0"/>
              <a:t>Conclusion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E115B0A5-7419-C670-F1A4-B7CA63C3D0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9797" y="1619363"/>
            <a:ext cx="9303100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Green Haven Florists reduced revenue is mainly caused by less customers, rising costs, growing competitors and not keeping up with digital trends.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en-US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The PESTLE and Fishbone analysis show that focusing on online shopping trends and improving technology such as the website could help sales increase.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en-US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I suggest Green Haven should </a:t>
            </a:r>
            <a:r>
              <a:rPr lang="en-US" altLang="en-US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modernise</a:t>
            </a:r>
            <a:r>
              <a:rPr lang="en-US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its website, make more delivery options and promote their business through new digital marketing.</a:t>
            </a:r>
          </a:p>
        </p:txBody>
      </p:sp>
    </p:spTree>
    <p:extLst>
      <p:ext uri="{BB962C8B-B14F-4D97-AF65-F5344CB8AC3E}">
        <p14:creationId xmlns:p14="http://schemas.microsoft.com/office/powerpoint/2010/main" val="39704733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B30E9-9073-E60E-A7A9-048C6F3D6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4869" y="499436"/>
            <a:ext cx="8915399" cy="860400"/>
          </a:xfrm>
        </p:spPr>
        <p:txBody>
          <a:bodyPr/>
          <a:lstStyle/>
          <a:p>
            <a:r>
              <a:rPr lang="en-GB" b="1" dirty="0"/>
              <a:t>References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8D0C3B-0DFC-3E5A-28D7-AC7CD95B6A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5363" y="1578428"/>
            <a:ext cx="9914905" cy="4517136"/>
          </a:xfrm>
        </p:spPr>
        <p:txBody>
          <a:bodyPr>
            <a:normAutofit fontScale="85000" lnSpcReduction="10000"/>
          </a:bodyPr>
          <a:lstStyle/>
          <a:p>
            <a:br>
              <a:rPr lang="en-GB" sz="1800" b="1" dirty="0">
                <a:latin typeface="Arial"/>
                <a:ea typeface="Roboto"/>
                <a:cs typeface="Roboto"/>
              </a:rPr>
            </a:br>
            <a:r>
              <a:rPr lang="en-US" sz="1800" b="1" dirty="0">
                <a:solidFill>
                  <a:srgbClr val="111111"/>
                </a:solidFill>
                <a:latin typeface="Arial"/>
                <a:ea typeface="Roboto"/>
                <a:cs typeface="Roboto"/>
              </a:rPr>
              <a:t>Amazon Web Services (2025) </a:t>
            </a:r>
            <a:r>
              <a:rPr lang="en-US" sz="1800" dirty="0"/>
              <a:t>Unlocking the UK’s AI potential: UK business adoption. Available at: </a:t>
            </a:r>
            <a:r>
              <a:rPr lang="en-US" sz="1800" dirty="0">
                <a:hlinkClick r:id="rId2"/>
              </a:rPr>
              <a:t>https://www.aboutamazon.co.uk/news/aws/aws-unlocking-ai-report-uk-business-adoption</a:t>
            </a:r>
            <a:r>
              <a:rPr lang="en-US" sz="1800" dirty="0"/>
              <a:t> </a:t>
            </a:r>
            <a:r>
              <a:rPr lang="en-US" sz="1600" b="1" dirty="0"/>
              <a:t>(Accessed: 1st November 2025). </a:t>
            </a:r>
            <a:endParaRPr lang="en-GB" sz="1600" b="1" dirty="0"/>
          </a:p>
          <a:p>
            <a:endParaRPr lang="en-US" sz="1800" b="1" dirty="0">
              <a:solidFill>
                <a:srgbClr val="111111"/>
              </a:solidFill>
              <a:latin typeface="Arial"/>
              <a:ea typeface="Roboto"/>
              <a:cs typeface="Roboto"/>
            </a:endParaRPr>
          </a:p>
          <a:p>
            <a:r>
              <a:rPr lang="en-US" sz="1800" b="1" dirty="0">
                <a:solidFill>
                  <a:srgbClr val="111111"/>
                </a:solidFill>
                <a:latin typeface="Arial"/>
                <a:ea typeface="Roboto"/>
                <a:cs typeface="Roboto"/>
              </a:rPr>
              <a:t>Freeman, R., </a:t>
            </a:r>
            <a:r>
              <a:rPr lang="en-US" sz="1800" b="1" dirty="0" err="1">
                <a:solidFill>
                  <a:srgbClr val="111111"/>
                </a:solidFill>
                <a:latin typeface="Arial"/>
                <a:ea typeface="Roboto"/>
                <a:cs typeface="Roboto"/>
              </a:rPr>
              <a:t>Manova</a:t>
            </a:r>
            <a:r>
              <a:rPr lang="en-US" sz="1800" b="1" dirty="0">
                <a:solidFill>
                  <a:srgbClr val="111111"/>
                </a:solidFill>
                <a:latin typeface="Arial"/>
                <a:ea typeface="Roboto"/>
                <a:cs typeface="Roboto"/>
              </a:rPr>
              <a:t>, K., Prayer, T. &amp; Sampson, T. (2022) </a:t>
            </a:r>
            <a:r>
              <a:rPr lang="en-US" sz="1800" dirty="0"/>
              <a:t>‘UK Trade in the Wake of Brexit’, Single Market Economics Papers, European Commission, 22nd December 2022.</a:t>
            </a:r>
          </a:p>
          <a:p>
            <a:endParaRPr lang="en-GB" sz="1800" b="1" dirty="0">
              <a:solidFill>
                <a:srgbClr val="1D4ED8"/>
              </a:solidFill>
              <a:highlight>
                <a:srgbClr val="FFFF00"/>
              </a:highlight>
              <a:latin typeface="Roboto"/>
              <a:ea typeface="Roboto"/>
              <a:cs typeface="Roboto"/>
            </a:endParaRPr>
          </a:p>
          <a:p>
            <a:r>
              <a:rPr lang="en-US" sz="1800" b="1" dirty="0">
                <a:solidFill>
                  <a:srgbClr val="111111"/>
                </a:solidFill>
                <a:latin typeface="Arial"/>
                <a:ea typeface="Roboto"/>
                <a:cs typeface="Roboto"/>
              </a:rPr>
              <a:t>House of Lords Library. (2021) </a:t>
            </a:r>
            <a:r>
              <a:rPr lang="en-US" sz="1800" dirty="0"/>
              <a:t>Climate change targets: the road to net zero? London: House of Lords. Available at: </a:t>
            </a:r>
            <a:r>
              <a:rPr lang="en-US" sz="1800" dirty="0">
                <a:hlinkClick r:id="rId3"/>
              </a:rPr>
              <a:t>https://lordslibrary.parliament.uk/climate-change-targets-the-road-to-net-zero/</a:t>
            </a:r>
            <a:r>
              <a:rPr lang="en-US" sz="1800" dirty="0"/>
              <a:t> </a:t>
            </a:r>
            <a:r>
              <a:rPr lang="en-US" sz="1600" b="1" dirty="0"/>
              <a:t>(Accessed: 2nd November 2025).</a:t>
            </a:r>
            <a:endParaRPr lang="en-GB" sz="1600" b="1" dirty="0"/>
          </a:p>
          <a:p>
            <a:r>
              <a:rPr lang="en-US" sz="1800" b="1" dirty="0">
                <a:solidFill>
                  <a:srgbClr val="111111"/>
                </a:solidFill>
                <a:latin typeface="Arial"/>
                <a:ea typeface="Roboto"/>
                <a:cs typeface="Roboto"/>
              </a:rPr>
              <a:t>Office for National Statistics (2025) </a:t>
            </a:r>
            <a:r>
              <a:rPr lang="en-US" sz="1800" dirty="0"/>
              <a:t>Business insights and impact on the UK economy: </a:t>
            </a:r>
            <a:r>
              <a:rPr lang="en-US" sz="1800" i="1" dirty="0"/>
              <a:t>22 May 2025</a:t>
            </a:r>
            <a:r>
              <a:rPr lang="en-US" sz="1800" dirty="0"/>
              <a:t>. Available at: </a:t>
            </a:r>
            <a:r>
              <a:rPr lang="en-US" sz="1800" dirty="0">
                <a:hlinkClick r:id="rId4"/>
              </a:rPr>
              <a:t>https://www.ons.gov.uk/businessindustryandtrade/business/businessservices/bulletins/businessinsightsandimpactontheukeconomy/22may2025</a:t>
            </a:r>
            <a:r>
              <a:rPr lang="en-US" sz="1800" dirty="0"/>
              <a:t> </a:t>
            </a:r>
            <a:r>
              <a:rPr lang="en-US" sz="1600" b="1" dirty="0"/>
              <a:t>(Accessed: 2nd November 2025).</a:t>
            </a:r>
          </a:p>
          <a:p>
            <a:endParaRPr lang="en-US" sz="1600" b="1" dirty="0">
              <a:solidFill>
                <a:srgbClr val="1D4ED8"/>
              </a:solidFill>
              <a:latin typeface="Roboto"/>
              <a:ea typeface="Roboto"/>
              <a:cs typeface="Roboto"/>
            </a:endParaRPr>
          </a:p>
          <a:p>
            <a:r>
              <a:rPr lang="en-US" sz="1800" b="1" dirty="0">
                <a:solidFill>
                  <a:srgbClr val="111111"/>
                </a:solidFill>
                <a:latin typeface="Arial"/>
                <a:ea typeface="Roboto"/>
                <a:cs typeface="Roboto"/>
              </a:rPr>
              <a:t>UK Government (2025) </a:t>
            </a:r>
            <a:r>
              <a:rPr lang="en-US" sz="1800" dirty="0"/>
              <a:t>National Minimum Wage and National Living Wage rates</a:t>
            </a:r>
            <a:r>
              <a:rPr lang="en-US" sz="1600" dirty="0"/>
              <a:t>. Available at: </a:t>
            </a:r>
            <a:r>
              <a:rPr lang="en-US" sz="1600" dirty="0">
                <a:hlinkClick r:id="rId5"/>
              </a:rPr>
              <a:t>https://www.gov.uk/national-minimum-wage-rates</a:t>
            </a:r>
            <a:r>
              <a:rPr lang="en-US" sz="1600" dirty="0"/>
              <a:t> </a:t>
            </a:r>
            <a:r>
              <a:rPr lang="en-US" sz="1600" b="1" dirty="0"/>
              <a:t>(Accessed 5th November 2025).</a:t>
            </a:r>
            <a:endParaRPr lang="en-GB" sz="1600" b="1" dirty="0"/>
          </a:p>
          <a:p>
            <a:endParaRPr lang="en-GB" sz="1800" b="1" dirty="0">
              <a:solidFill>
                <a:srgbClr val="1D4ED8"/>
              </a:solidFill>
              <a:latin typeface="Roboto"/>
              <a:ea typeface="Roboto"/>
              <a:cs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3591259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107DF-28D1-AECE-299A-375E6A01A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7665" y="2445133"/>
            <a:ext cx="7347589" cy="242020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100" dirty="0"/>
              <a:t>				</a:t>
            </a:r>
            <a:r>
              <a:rPr lang="en-US" sz="5400" b="1" dirty="0"/>
              <a:t>Any Questions?</a:t>
            </a:r>
            <a:r>
              <a:rPr lang="en-US" sz="5400" dirty="0"/>
              <a:t>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1909A26-33CA-6BFE-0B93-3D40CF77EE70}"/>
              </a:ext>
            </a:extLst>
          </p:cNvPr>
          <p:cNvSpPr/>
          <p:nvPr/>
        </p:nvSpPr>
        <p:spPr>
          <a:xfrm>
            <a:off x="418265" y="2731904"/>
            <a:ext cx="9046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THANK YOU FOR LISTENING</a:t>
            </a:r>
          </a:p>
        </p:txBody>
      </p:sp>
    </p:spTree>
    <p:extLst>
      <p:ext uri="{BB962C8B-B14F-4D97-AF65-F5344CB8AC3E}">
        <p14:creationId xmlns:p14="http://schemas.microsoft.com/office/powerpoint/2010/main" val="2850782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13039</TotalTime>
  <Words>868</Words>
  <Application>Microsoft Office PowerPoint</Application>
  <PresentationFormat>Widescreen</PresentationFormat>
  <Paragraphs>135</Paragraphs>
  <Slides>11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</vt:lpstr>
      <vt:lpstr>Abadi Extra Light</vt:lpstr>
      <vt:lpstr>Aptos</vt:lpstr>
      <vt:lpstr>Arial</vt:lpstr>
      <vt:lpstr>Roboto</vt:lpstr>
      <vt:lpstr>Trebuchet MS</vt:lpstr>
      <vt:lpstr>Wingdings</vt:lpstr>
      <vt:lpstr>Wingdings 3</vt:lpstr>
      <vt:lpstr>Facet</vt:lpstr>
      <vt:lpstr>PROBLEM SOLVING &amp; DECISION MAKING LCLM4004 LETICIA SANTOS MARQUES SILVA 2443053 DR FAIZU EDU Assignment 1: Presentation</vt:lpstr>
      <vt:lpstr>Overview</vt:lpstr>
      <vt:lpstr>Introduction</vt:lpstr>
      <vt:lpstr>Company Background</vt:lpstr>
      <vt:lpstr>Problem: Nature and Scope</vt:lpstr>
      <vt:lpstr>PESTLE ANALYSIS: Green Haven Florists </vt:lpstr>
      <vt:lpstr>PESTLE ANALYSIS: Green Haven Florists </vt:lpstr>
      <vt:lpstr>Cause and effect analysis: Fishbone diagram </vt:lpstr>
      <vt:lpstr>Conclusion</vt:lpstr>
      <vt:lpstr>References </vt:lpstr>
      <vt:lpstr>    Any Questions?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Anita Nan</dc:creator>
  <cp:lastModifiedBy>Benjamin Newton</cp:lastModifiedBy>
  <cp:revision>110</cp:revision>
  <dcterms:created xsi:type="dcterms:W3CDTF">2024-10-08T15:58:04Z</dcterms:created>
  <dcterms:modified xsi:type="dcterms:W3CDTF">2025-11-09T17:57:00Z</dcterms:modified>
</cp:coreProperties>
</file>