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7.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32"/>
  </p:notesMasterIdLst>
  <p:sldIdLst>
    <p:sldId id="256" r:id="rId2"/>
    <p:sldId id="285" r:id="rId3"/>
    <p:sldId id="257" r:id="rId4"/>
    <p:sldId id="258" r:id="rId5"/>
    <p:sldId id="259" r:id="rId6"/>
    <p:sldId id="260" r:id="rId7"/>
    <p:sldId id="261" r:id="rId8"/>
    <p:sldId id="262" r:id="rId9"/>
    <p:sldId id="263" r:id="rId10"/>
    <p:sldId id="264" r:id="rId11"/>
    <p:sldId id="265" r:id="rId12"/>
    <p:sldId id="266" r:id="rId13"/>
    <p:sldId id="267" r:id="rId14"/>
    <p:sldId id="268" r:id="rId15"/>
    <p:sldId id="269" r:id="rId16"/>
    <p:sldId id="270" r:id="rId17"/>
    <p:sldId id="271" r:id="rId18"/>
    <p:sldId id="272" r:id="rId19"/>
    <p:sldId id="273" r:id="rId20"/>
    <p:sldId id="274" r:id="rId21"/>
    <p:sldId id="275" r:id="rId22"/>
    <p:sldId id="276" r:id="rId23"/>
    <p:sldId id="277" r:id="rId24"/>
    <p:sldId id="278" r:id="rId25"/>
    <p:sldId id="279" r:id="rId26"/>
    <p:sldId id="280" r:id="rId27"/>
    <p:sldId id="281" r:id="rId28"/>
    <p:sldId id="282" r:id="rId29"/>
    <p:sldId id="284" r:id="rId30"/>
    <p:sldId id="283" r:id="rId31"/>
  </p:sldIdLst>
  <p:sldSz cx="12192000" cy="6858000"/>
  <p:notesSz cx="6858000" cy="12192000"/>
  <p:defaultTex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611"/>
    <p:restoredTop sz="94610"/>
  </p:normalViewPr>
  <p:slideViewPr>
    <p:cSldViewPr snapToGrid="0" snapToObjects="1">
      <p:cViewPr varScale="1">
        <p:scale>
          <a:sx n="83" d="100"/>
          <a:sy n="83" d="100"/>
        </p:scale>
        <p:origin x="658" y="7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theme" Target="theme/theme1.xml"/><Relationship Id="rId8" Type="http://schemas.openxmlformats.org/officeDocument/2006/relationships/slide" Target="slides/slide7.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A3F4BF11-E084-4708-8E07-8A87ED2556D5}"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IN"/>
        </a:p>
      </dgm:t>
    </dgm:pt>
    <dgm:pt modelId="{71A3D78D-A329-4E2E-8E0B-E2D6E9FDC981}">
      <dgm:prSet/>
      <dgm:spPr/>
      <dgm:t>
        <a:bodyPr/>
        <a:lstStyle/>
        <a:p>
          <a:r>
            <a:rPr lang="en-US"/>
            <a:t>HSBC UK has over 8,500 members of 18 Employee Resource Groups that span all the strands of diversity such as Pride, Ability and Balance (Hanna, 2025).</a:t>
          </a:r>
          <a:endParaRPr lang="en-IN"/>
        </a:p>
      </dgm:t>
    </dgm:pt>
    <dgm:pt modelId="{F3C886A6-6490-4CC8-BED1-3C79410DDD7A}" type="parTrans" cxnId="{FA2778AD-2C0F-4710-98A6-8F77AE50B501}">
      <dgm:prSet/>
      <dgm:spPr/>
      <dgm:t>
        <a:bodyPr/>
        <a:lstStyle/>
        <a:p>
          <a:endParaRPr lang="en-IN"/>
        </a:p>
      </dgm:t>
    </dgm:pt>
    <dgm:pt modelId="{DD5BC333-FD53-43CE-9AAE-AA8ED36F8016}" type="sibTrans" cxnId="{FA2778AD-2C0F-4710-98A6-8F77AE50B501}">
      <dgm:prSet/>
      <dgm:spPr/>
      <dgm:t>
        <a:bodyPr/>
        <a:lstStyle/>
        <a:p>
          <a:endParaRPr lang="en-IN"/>
        </a:p>
      </dgm:t>
    </dgm:pt>
    <dgm:pt modelId="{907F7D2D-EEF1-44A6-B0A0-DD49146B1B5E}">
      <dgm:prSet/>
      <dgm:spPr/>
      <dgm:t>
        <a:bodyPr/>
        <a:lstStyle/>
        <a:p>
          <a:r>
            <a:rPr lang="en-US"/>
            <a:t>78% of HSBC UK employees declared themselves engaged in its employee engagement index (Butcher, 2026).</a:t>
          </a:r>
          <a:endParaRPr lang="en-IN"/>
        </a:p>
      </dgm:t>
    </dgm:pt>
    <dgm:pt modelId="{74E4855B-3D3F-443F-8ECB-C8F33BB21410}" type="parTrans" cxnId="{2D82A715-A598-40F3-8650-618D0A6EBB31}">
      <dgm:prSet/>
      <dgm:spPr/>
      <dgm:t>
        <a:bodyPr/>
        <a:lstStyle/>
        <a:p>
          <a:endParaRPr lang="en-IN"/>
        </a:p>
      </dgm:t>
    </dgm:pt>
    <dgm:pt modelId="{2846432A-6033-44CF-BBCF-871552319373}" type="sibTrans" cxnId="{2D82A715-A598-40F3-8650-618D0A6EBB31}">
      <dgm:prSet/>
      <dgm:spPr/>
      <dgm:t>
        <a:bodyPr/>
        <a:lstStyle/>
        <a:p>
          <a:endParaRPr lang="en-IN"/>
        </a:p>
      </dgm:t>
    </dgm:pt>
    <dgm:pt modelId="{A06A2465-B821-49F1-8E7A-70DA7B75624B}">
      <dgm:prSet/>
      <dgm:spPr/>
      <dgm:t>
        <a:bodyPr/>
        <a:lstStyle/>
        <a:p>
          <a:r>
            <a:rPr lang="en-US"/>
            <a:t>There are a number of voice channels, which are: staff surveys, town halls and HR Direct.</a:t>
          </a:r>
          <a:endParaRPr lang="en-IN"/>
        </a:p>
      </dgm:t>
    </dgm:pt>
    <dgm:pt modelId="{926B4682-6586-4373-A32E-A37BD61903DC}" type="parTrans" cxnId="{21DBDC65-C2BD-4621-8346-D7D69C2628A5}">
      <dgm:prSet/>
      <dgm:spPr/>
      <dgm:t>
        <a:bodyPr/>
        <a:lstStyle/>
        <a:p>
          <a:endParaRPr lang="en-IN"/>
        </a:p>
      </dgm:t>
    </dgm:pt>
    <dgm:pt modelId="{2B1BF2EA-8A84-4F08-95C7-FE833FF95F8D}" type="sibTrans" cxnId="{21DBDC65-C2BD-4621-8346-D7D69C2628A5}">
      <dgm:prSet/>
      <dgm:spPr/>
      <dgm:t>
        <a:bodyPr/>
        <a:lstStyle/>
        <a:p>
          <a:endParaRPr lang="en-IN"/>
        </a:p>
      </dgm:t>
    </dgm:pt>
    <dgm:pt modelId="{755E40E3-AF4F-4129-9BC1-E8E16EBE5CFD}">
      <dgm:prSet/>
      <dgm:spPr/>
      <dgm:t>
        <a:bodyPr/>
        <a:lstStyle/>
        <a:p>
          <a:r>
            <a:rPr lang="en-US"/>
            <a:t>The Employment Rights Act 2025 postulated collective redundancy consultation threshold tests throughout an organisation.</a:t>
          </a:r>
          <a:endParaRPr lang="en-IN"/>
        </a:p>
      </dgm:t>
    </dgm:pt>
    <dgm:pt modelId="{799538AB-081C-47F6-9E45-1E26CC4386C4}" type="parTrans" cxnId="{BAC721C0-DD98-4F6B-BAD2-3EE009C3C7B3}">
      <dgm:prSet/>
      <dgm:spPr/>
      <dgm:t>
        <a:bodyPr/>
        <a:lstStyle/>
        <a:p>
          <a:endParaRPr lang="en-IN"/>
        </a:p>
      </dgm:t>
    </dgm:pt>
    <dgm:pt modelId="{8C4C64B7-79B9-4F2F-86D8-089E8C18549D}" type="sibTrans" cxnId="{BAC721C0-DD98-4F6B-BAD2-3EE009C3C7B3}">
      <dgm:prSet/>
      <dgm:spPr/>
      <dgm:t>
        <a:bodyPr/>
        <a:lstStyle/>
        <a:p>
          <a:endParaRPr lang="en-IN"/>
        </a:p>
      </dgm:t>
    </dgm:pt>
    <dgm:pt modelId="{33FBBC45-79EC-493B-BA45-65B4215FA445}" type="pres">
      <dgm:prSet presAssocID="{A3F4BF11-E084-4708-8E07-8A87ED2556D5}" presName="linear" presStyleCnt="0">
        <dgm:presLayoutVars>
          <dgm:animLvl val="lvl"/>
          <dgm:resizeHandles val="exact"/>
        </dgm:presLayoutVars>
      </dgm:prSet>
      <dgm:spPr/>
    </dgm:pt>
    <dgm:pt modelId="{A35C1749-EAC5-42D1-8085-137AE0C17A44}" type="pres">
      <dgm:prSet presAssocID="{71A3D78D-A329-4E2E-8E0B-E2D6E9FDC981}" presName="parentText" presStyleLbl="node1" presStyleIdx="0" presStyleCnt="4">
        <dgm:presLayoutVars>
          <dgm:chMax val="0"/>
          <dgm:bulletEnabled val="1"/>
        </dgm:presLayoutVars>
      </dgm:prSet>
      <dgm:spPr/>
    </dgm:pt>
    <dgm:pt modelId="{68EB13E4-BDA0-432C-AF9B-8AF68C6216D8}" type="pres">
      <dgm:prSet presAssocID="{DD5BC333-FD53-43CE-9AAE-AA8ED36F8016}" presName="spacer" presStyleCnt="0"/>
      <dgm:spPr/>
    </dgm:pt>
    <dgm:pt modelId="{95ECE87A-148D-424C-AFE7-2CB1460C54FA}" type="pres">
      <dgm:prSet presAssocID="{907F7D2D-EEF1-44A6-B0A0-DD49146B1B5E}" presName="parentText" presStyleLbl="node1" presStyleIdx="1" presStyleCnt="4">
        <dgm:presLayoutVars>
          <dgm:chMax val="0"/>
          <dgm:bulletEnabled val="1"/>
        </dgm:presLayoutVars>
      </dgm:prSet>
      <dgm:spPr/>
    </dgm:pt>
    <dgm:pt modelId="{591ED8D0-7EFE-48F7-AA1E-935B9340E7D4}" type="pres">
      <dgm:prSet presAssocID="{2846432A-6033-44CF-BBCF-871552319373}" presName="spacer" presStyleCnt="0"/>
      <dgm:spPr/>
    </dgm:pt>
    <dgm:pt modelId="{42AF2A52-E1CF-47AB-8DDA-E8AD6390F8B1}" type="pres">
      <dgm:prSet presAssocID="{A06A2465-B821-49F1-8E7A-70DA7B75624B}" presName="parentText" presStyleLbl="node1" presStyleIdx="2" presStyleCnt="4">
        <dgm:presLayoutVars>
          <dgm:chMax val="0"/>
          <dgm:bulletEnabled val="1"/>
        </dgm:presLayoutVars>
      </dgm:prSet>
      <dgm:spPr/>
    </dgm:pt>
    <dgm:pt modelId="{5F0A4235-DB63-4CBE-A795-2CA50C1BCC96}" type="pres">
      <dgm:prSet presAssocID="{2B1BF2EA-8A84-4F08-95C7-FE833FF95F8D}" presName="spacer" presStyleCnt="0"/>
      <dgm:spPr/>
    </dgm:pt>
    <dgm:pt modelId="{E07235B5-A5A8-4BF1-8D0D-B6AC3AC14286}" type="pres">
      <dgm:prSet presAssocID="{755E40E3-AF4F-4129-9BC1-E8E16EBE5CFD}" presName="parentText" presStyleLbl="node1" presStyleIdx="3" presStyleCnt="4">
        <dgm:presLayoutVars>
          <dgm:chMax val="0"/>
          <dgm:bulletEnabled val="1"/>
        </dgm:presLayoutVars>
      </dgm:prSet>
      <dgm:spPr/>
    </dgm:pt>
  </dgm:ptLst>
  <dgm:cxnLst>
    <dgm:cxn modelId="{2D82A715-A598-40F3-8650-618D0A6EBB31}" srcId="{A3F4BF11-E084-4708-8E07-8A87ED2556D5}" destId="{907F7D2D-EEF1-44A6-B0A0-DD49146B1B5E}" srcOrd="1" destOrd="0" parTransId="{74E4855B-3D3F-443F-8ECB-C8F33BB21410}" sibTransId="{2846432A-6033-44CF-BBCF-871552319373}"/>
    <dgm:cxn modelId="{21DBDC65-C2BD-4621-8346-D7D69C2628A5}" srcId="{A3F4BF11-E084-4708-8E07-8A87ED2556D5}" destId="{A06A2465-B821-49F1-8E7A-70DA7B75624B}" srcOrd="2" destOrd="0" parTransId="{926B4682-6586-4373-A32E-A37BD61903DC}" sibTransId="{2B1BF2EA-8A84-4F08-95C7-FE833FF95F8D}"/>
    <dgm:cxn modelId="{A4FC0E71-F7E7-49E1-A0FF-A25EF10144BF}" type="presOf" srcId="{A06A2465-B821-49F1-8E7A-70DA7B75624B}" destId="{42AF2A52-E1CF-47AB-8DDA-E8AD6390F8B1}" srcOrd="0" destOrd="0" presId="urn:microsoft.com/office/officeart/2005/8/layout/vList2"/>
    <dgm:cxn modelId="{A4E5908C-20A3-4833-86C5-566C3583EA7B}" type="presOf" srcId="{907F7D2D-EEF1-44A6-B0A0-DD49146B1B5E}" destId="{95ECE87A-148D-424C-AFE7-2CB1460C54FA}" srcOrd="0" destOrd="0" presId="urn:microsoft.com/office/officeart/2005/8/layout/vList2"/>
    <dgm:cxn modelId="{66463C96-DF81-4DDF-B773-5EA23620192B}" type="presOf" srcId="{755E40E3-AF4F-4129-9BC1-E8E16EBE5CFD}" destId="{E07235B5-A5A8-4BF1-8D0D-B6AC3AC14286}" srcOrd="0" destOrd="0" presId="urn:microsoft.com/office/officeart/2005/8/layout/vList2"/>
    <dgm:cxn modelId="{73498998-EA64-4326-BF13-DEDECBF32897}" type="presOf" srcId="{71A3D78D-A329-4E2E-8E0B-E2D6E9FDC981}" destId="{A35C1749-EAC5-42D1-8085-137AE0C17A44}" srcOrd="0" destOrd="0" presId="urn:microsoft.com/office/officeart/2005/8/layout/vList2"/>
    <dgm:cxn modelId="{DD827CA4-6A5F-4A55-982E-E09ED68E2FB5}" type="presOf" srcId="{A3F4BF11-E084-4708-8E07-8A87ED2556D5}" destId="{33FBBC45-79EC-493B-BA45-65B4215FA445}" srcOrd="0" destOrd="0" presId="urn:microsoft.com/office/officeart/2005/8/layout/vList2"/>
    <dgm:cxn modelId="{FA2778AD-2C0F-4710-98A6-8F77AE50B501}" srcId="{A3F4BF11-E084-4708-8E07-8A87ED2556D5}" destId="{71A3D78D-A329-4E2E-8E0B-E2D6E9FDC981}" srcOrd="0" destOrd="0" parTransId="{F3C886A6-6490-4CC8-BED1-3C79410DDD7A}" sibTransId="{DD5BC333-FD53-43CE-9AAE-AA8ED36F8016}"/>
    <dgm:cxn modelId="{BAC721C0-DD98-4F6B-BAD2-3EE009C3C7B3}" srcId="{A3F4BF11-E084-4708-8E07-8A87ED2556D5}" destId="{755E40E3-AF4F-4129-9BC1-E8E16EBE5CFD}" srcOrd="3" destOrd="0" parTransId="{799538AB-081C-47F6-9E45-1E26CC4386C4}" sibTransId="{8C4C64B7-79B9-4F2F-86D8-089E8C18549D}"/>
    <dgm:cxn modelId="{E27350C0-F457-4FBE-B55E-203AACDC5B72}" type="presParOf" srcId="{33FBBC45-79EC-493B-BA45-65B4215FA445}" destId="{A35C1749-EAC5-42D1-8085-137AE0C17A44}" srcOrd="0" destOrd="0" presId="urn:microsoft.com/office/officeart/2005/8/layout/vList2"/>
    <dgm:cxn modelId="{4DBFD897-7A26-4C07-9A93-A5C80CC24EF3}" type="presParOf" srcId="{33FBBC45-79EC-493B-BA45-65B4215FA445}" destId="{68EB13E4-BDA0-432C-AF9B-8AF68C6216D8}" srcOrd="1" destOrd="0" presId="urn:microsoft.com/office/officeart/2005/8/layout/vList2"/>
    <dgm:cxn modelId="{33D899BE-8347-42CB-8E82-175D7D3DCBCD}" type="presParOf" srcId="{33FBBC45-79EC-493B-BA45-65B4215FA445}" destId="{95ECE87A-148D-424C-AFE7-2CB1460C54FA}" srcOrd="2" destOrd="0" presId="urn:microsoft.com/office/officeart/2005/8/layout/vList2"/>
    <dgm:cxn modelId="{469205AB-E8A7-4863-B174-872E4496FD97}" type="presParOf" srcId="{33FBBC45-79EC-493B-BA45-65B4215FA445}" destId="{591ED8D0-7EFE-48F7-AA1E-935B9340E7D4}" srcOrd="3" destOrd="0" presId="urn:microsoft.com/office/officeart/2005/8/layout/vList2"/>
    <dgm:cxn modelId="{DD57139E-C73C-42E6-A44E-10F0528290DE}" type="presParOf" srcId="{33FBBC45-79EC-493B-BA45-65B4215FA445}" destId="{42AF2A52-E1CF-47AB-8DDA-E8AD6390F8B1}" srcOrd="4" destOrd="0" presId="urn:microsoft.com/office/officeart/2005/8/layout/vList2"/>
    <dgm:cxn modelId="{A9223750-E110-417F-B29D-3EF61DEDE13D}" type="presParOf" srcId="{33FBBC45-79EC-493B-BA45-65B4215FA445}" destId="{5F0A4235-DB63-4CBE-A795-2CA50C1BCC96}" srcOrd="5" destOrd="0" presId="urn:microsoft.com/office/officeart/2005/8/layout/vList2"/>
    <dgm:cxn modelId="{5E585526-3DA5-4CFB-9B6C-6A06A6C1118A}" type="presParOf" srcId="{33FBBC45-79EC-493B-BA45-65B4215FA445}" destId="{E07235B5-A5A8-4BF1-8D0D-B6AC3AC14286}" srcOrd="6"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2EE3FC13-820B-47CF-89D7-20C5D82BAC8D}" type="doc">
      <dgm:prSet loTypeId="urn:microsoft.com/office/officeart/2005/8/layout/hList6" loCatId="list" qsTypeId="urn:microsoft.com/office/officeart/2005/8/quickstyle/simple1" qsCatId="simple" csTypeId="urn:microsoft.com/office/officeart/2005/8/colors/accent1_2" csCatId="accent1"/>
      <dgm:spPr/>
      <dgm:t>
        <a:bodyPr/>
        <a:lstStyle/>
        <a:p>
          <a:endParaRPr lang="en-IN"/>
        </a:p>
      </dgm:t>
    </dgm:pt>
    <dgm:pt modelId="{41E52EA1-B0E2-4758-B169-7680A93EF060}">
      <dgm:prSet/>
      <dgm:spPr/>
      <dgm:t>
        <a:bodyPr/>
        <a:lstStyle/>
        <a:p>
          <a:r>
            <a:rPr lang="en-US"/>
            <a:t>HSBC UK offers its private care services, parental remuneration and contribution of pensions up to 24% to all employees.</a:t>
          </a:r>
          <a:endParaRPr lang="en-IN"/>
        </a:p>
      </dgm:t>
    </dgm:pt>
    <dgm:pt modelId="{4D93DCD7-507F-4B3F-AC6D-D7C1024981A4}" type="parTrans" cxnId="{D8084E3A-9C18-4791-8B30-3466F937E65C}">
      <dgm:prSet/>
      <dgm:spPr/>
      <dgm:t>
        <a:bodyPr/>
        <a:lstStyle/>
        <a:p>
          <a:endParaRPr lang="en-IN"/>
        </a:p>
      </dgm:t>
    </dgm:pt>
    <dgm:pt modelId="{6D9B2AF0-7D69-49FF-94E8-3B9ABD8829EF}" type="sibTrans" cxnId="{D8084E3A-9C18-4791-8B30-3466F937E65C}">
      <dgm:prSet/>
      <dgm:spPr/>
      <dgm:t>
        <a:bodyPr/>
        <a:lstStyle/>
        <a:p>
          <a:endParaRPr lang="en-IN"/>
        </a:p>
      </dgm:t>
    </dgm:pt>
    <dgm:pt modelId="{2107B777-A416-42DE-BBF1-A609817A7E89}">
      <dgm:prSet/>
      <dgm:spPr/>
      <dgm:t>
        <a:bodyPr/>
        <a:lstStyle/>
        <a:p>
          <a:r>
            <a:rPr lang="en-US"/>
            <a:t>The bank is a Disability Confident Employer and has adjustments at the workplace service (HSBC UK, 2025).</a:t>
          </a:r>
          <a:endParaRPr lang="en-IN"/>
        </a:p>
      </dgm:t>
    </dgm:pt>
    <dgm:pt modelId="{DD840002-7B0A-442C-B477-A29D59663ECA}" type="parTrans" cxnId="{6D4F6137-08C7-46F4-9842-4D13C53A2282}">
      <dgm:prSet/>
      <dgm:spPr/>
      <dgm:t>
        <a:bodyPr/>
        <a:lstStyle/>
        <a:p>
          <a:endParaRPr lang="en-IN"/>
        </a:p>
      </dgm:t>
    </dgm:pt>
    <dgm:pt modelId="{6753EE74-DFB1-4DFC-8204-7937E161ADF6}" type="sibTrans" cxnId="{6D4F6137-08C7-46F4-9842-4D13C53A2282}">
      <dgm:prSet/>
      <dgm:spPr/>
      <dgm:t>
        <a:bodyPr/>
        <a:lstStyle/>
        <a:p>
          <a:endParaRPr lang="en-IN"/>
        </a:p>
      </dgm:t>
    </dgm:pt>
    <dgm:pt modelId="{CD0E26F9-BD99-47A6-A43E-AA5BE1F05DA2}">
      <dgm:prSet/>
      <dgm:spPr/>
      <dgm:t>
        <a:bodyPr/>
        <a:lstStyle/>
        <a:p>
          <a:r>
            <a:rPr lang="en-US"/>
            <a:t>Higher sustained professional development is sponsored by hundreds of completely free courses that are provided by HSBC University (HSBC, 2025).</a:t>
          </a:r>
          <a:endParaRPr lang="en-IN"/>
        </a:p>
      </dgm:t>
    </dgm:pt>
    <dgm:pt modelId="{6C554635-80FB-4B95-A59C-D5FFAAE2713F}" type="parTrans" cxnId="{4BC38837-E546-46D5-982E-F7B56B325E0F}">
      <dgm:prSet/>
      <dgm:spPr/>
      <dgm:t>
        <a:bodyPr/>
        <a:lstStyle/>
        <a:p>
          <a:endParaRPr lang="en-IN"/>
        </a:p>
      </dgm:t>
    </dgm:pt>
    <dgm:pt modelId="{8CD7ECA8-4A45-4DED-BC22-967EBC4889D4}" type="sibTrans" cxnId="{4BC38837-E546-46D5-982E-F7B56B325E0F}">
      <dgm:prSet/>
      <dgm:spPr/>
      <dgm:t>
        <a:bodyPr/>
        <a:lstStyle/>
        <a:p>
          <a:endParaRPr lang="en-IN"/>
        </a:p>
      </dgm:t>
    </dgm:pt>
    <dgm:pt modelId="{1C453E0B-0F6F-44AE-9816-9944A379D56D}">
      <dgm:prSet/>
      <dgm:spPr/>
      <dgm:t>
        <a:bodyPr/>
        <a:lstStyle/>
        <a:p>
          <a:r>
            <a:rPr lang="en-US"/>
            <a:t>The employed recruiting managers get required training on unconscious bias, based on the Stonewall Workplace Equality Index.</a:t>
          </a:r>
          <a:endParaRPr lang="en-IN"/>
        </a:p>
      </dgm:t>
    </dgm:pt>
    <dgm:pt modelId="{BB66168D-9B43-4116-9B86-37BF3C6DAF2D}" type="parTrans" cxnId="{5D031CA3-D389-4914-A307-C6707AC56FC9}">
      <dgm:prSet/>
      <dgm:spPr/>
      <dgm:t>
        <a:bodyPr/>
        <a:lstStyle/>
        <a:p>
          <a:endParaRPr lang="en-IN"/>
        </a:p>
      </dgm:t>
    </dgm:pt>
    <dgm:pt modelId="{12A1DC4B-EAAD-4483-962C-9F62308A7B11}" type="sibTrans" cxnId="{5D031CA3-D389-4914-A307-C6707AC56FC9}">
      <dgm:prSet/>
      <dgm:spPr/>
      <dgm:t>
        <a:bodyPr/>
        <a:lstStyle/>
        <a:p>
          <a:endParaRPr lang="en-IN"/>
        </a:p>
      </dgm:t>
    </dgm:pt>
    <dgm:pt modelId="{8BF05C4E-B18A-4181-BB0B-28E8E551812A}" type="pres">
      <dgm:prSet presAssocID="{2EE3FC13-820B-47CF-89D7-20C5D82BAC8D}" presName="Name0" presStyleCnt="0">
        <dgm:presLayoutVars>
          <dgm:dir/>
          <dgm:resizeHandles val="exact"/>
        </dgm:presLayoutVars>
      </dgm:prSet>
      <dgm:spPr/>
    </dgm:pt>
    <dgm:pt modelId="{D1C02E1B-E996-4527-8689-71EB3D3252A2}" type="pres">
      <dgm:prSet presAssocID="{41E52EA1-B0E2-4758-B169-7680A93EF060}" presName="node" presStyleLbl="node1" presStyleIdx="0" presStyleCnt="4">
        <dgm:presLayoutVars>
          <dgm:bulletEnabled val="1"/>
        </dgm:presLayoutVars>
      </dgm:prSet>
      <dgm:spPr/>
    </dgm:pt>
    <dgm:pt modelId="{B9020771-03FA-444F-A25A-ED51C468CBD0}" type="pres">
      <dgm:prSet presAssocID="{6D9B2AF0-7D69-49FF-94E8-3B9ABD8829EF}" presName="sibTrans" presStyleCnt="0"/>
      <dgm:spPr/>
    </dgm:pt>
    <dgm:pt modelId="{AA578F83-5DB6-4135-9ED6-690BDECB2FB3}" type="pres">
      <dgm:prSet presAssocID="{2107B777-A416-42DE-BBF1-A609817A7E89}" presName="node" presStyleLbl="node1" presStyleIdx="1" presStyleCnt="4">
        <dgm:presLayoutVars>
          <dgm:bulletEnabled val="1"/>
        </dgm:presLayoutVars>
      </dgm:prSet>
      <dgm:spPr/>
    </dgm:pt>
    <dgm:pt modelId="{00FE0F35-1786-4612-8D7A-47DEB71D2B34}" type="pres">
      <dgm:prSet presAssocID="{6753EE74-DFB1-4DFC-8204-7937E161ADF6}" presName="sibTrans" presStyleCnt="0"/>
      <dgm:spPr/>
    </dgm:pt>
    <dgm:pt modelId="{6BF043BD-5A7E-4F32-A811-9A3E70B169A6}" type="pres">
      <dgm:prSet presAssocID="{CD0E26F9-BD99-47A6-A43E-AA5BE1F05DA2}" presName="node" presStyleLbl="node1" presStyleIdx="2" presStyleCnt="4">
        <dgm:presLayoutVars>
          <dgm:bulletEnabled val="1"/>
        </dgm:presLayoutVars>
      </dgm:prSet>
      <dgm:spPr/>
    </dgm:pt>
    <dgm:pt modelId="{2BACAFC6-C3F9-4488-A892-618467719759}" type="pres">
      <dgm:prSet presAssocID="{8CD7ECA8-4A45-4DED-BC22-967EBC4889D4}" presName="sibTrans" presStyleCnt="0"/>
      <dgm:spPr/>
    </dgm:pt>
    <dgm:pt modelId="{B4E5F03D-2CEC-4E84-B5D0-89F89154D49E}" type="pres">
      <dgm:prSet presAssocID="{1C453E0B-0F6F-44AE-9816-9944A379D56D}" presName="node" presStyleLbl="node1" presStyleIdx="3" presStyleCnt="4">
        <dgm:presLayoutVars>
          <dgm:bulletEnabled val="1"/>
        </dgm:presLayoutVars>
      </dgm:prSet>
      <dgm:spPr/>
    </dgm:pt>
  </dgm:ptLst>
  <dgm:cxnLst>
    <dgm:cxn modelId="{E69D7906-0C82-43CD-B646-67FA656CCB50}" type="presOf" srcId="{1C453E0B-0F6F-44AE-9816-9944A379D56D}" destId="{B4E5F03D-2CEC-4E84-B5D0-89F89154D49E}" srcOrd="0" destOrd="0" presId="urn:microsoft.com/office/officeart/2005/8/layout/hList6"/>
    <dgm:cxn modelId="{FB163818-8B41-4F8F-8E93-CDBA82A21501}" type="presOf" srcId="{2107B777-A416-42DE-BBF1-A609817A7E89}" destId="{AA578F83-5DB6-4135-9ED6-690BDECB2FB3}" srcOrd="0" destOrd="0" presId="urn:microsoft.com/office/officeart/2005/8/layout/hList6"/>
    <dgm:cxn modelId="{6D4F6137-08C7-46F4-9842-4D13C53A2282}" srcId="{2EE3FC13-820B-47CF-89D7-20C5D82BAC8D}" destId="{2107B777-A416-42DE-BBF1-A609817A7E89}" srcOrd="1" destOrd="0" parTransId="{DD840002-7B0A-442C-B477-A29D59663ECA}" sibTransId="{6753EE74-DFB1-4DFC-8204-7937E161ADF6}"/>
    <dgm:cxn modelId="{4BC38837-E546-46D5-982E-F7B56B325E0F}" srcId="{2EE3FC13-820B-47CF-89D7-20C5D82BAC8D}" destId="{CD0E26F9-BD99-47A6-A43E-AA5BE1F05DA2}" srcOrd="2" destOrd="0" parTransId="{6C554635-80FB-4B95-A59C-D5FFAAE2713F}" sibTransId="{8CD7ECA8-4A45-4DED-BC22-967EBC4889D4}"/>
    <dgm:cxn modelId="{11E1C537-93AC-4549-9FBB-47BB44B1F986}" type="presOf" srcId="{41E52EA1-B0E2-4758-B169-7680A93EF060}" destId="{D1C02E1B-E996-4527-8689-71EB3D3252A2}" srcOrd="0" destOrd="0" presId="urn:microsoft.com/office/officeart/2005/8/layout/hList6"/>
    <dgm:cxn modelId="{D8084E3A-9C18-4791-8B30-3466F937E65C}" srcId="{2EE3FC13-820B-47CF-89D7-20C5D82BAC8D}" destId="{41E52EA1-B0E2-4758-B169-7680A93EF060}" srcOrd="0" destOrd="0" parTransId="{4D93DCD7-507F-4B3F-AC6D-D7C1024981A4}" sibTransId="{6D9B2AF0-7D69-49FF-94E8-3B9ABD8829EF}"/>
    <dgm:cxn modelId="{CF937F55-2360-4DE2-9B15-03319E8EC3F7}" type="presOf" srcId="{CD0E26F9-BD99-47A6-A43E-AA5BE1F05DA2}" destId="{6BF043BD-5A7E-4F32-A811-9A3E70B169A6}" srcOrd="0" destOrd="0" presId="urn:microsoft.com/office/officeart/2005/8/layout/hList6"/>
    <dgm:cxn modelId="{53548479-8983-4279-9456-07CC8911AA29}" type="presOf" srcId="{2EE3FC13-820B-47CF-89D7-20C5D82BAC8D}" destId="{8BF05C4E-B18A-4181-BB0B-28E8E551812A}" srcOrd="0" destOrd="0" presId="urn:microsoft.com/office/officeart/2005/8/layout/hList6"/>
    <dgm:cxn modelId="{5D031CA3-D389-4914-A307-C6707AC56FC9}" srcId="{2EE3FC13-820B-47CF-89D7-20C5D82BAC8D}" destId="{1C453E0B-0F6F-44AE-9816-9944A379D56D}" srcOrd="3" destOrd="0" parTransId="{BB66168D-9B43-4116-9B86-37BF3C6DAF2D}" sibTransId="{12A1DC4B-EAAD-4483-962C-9F62308A7B11}"/>
    <dgm:cxn modelId="{906C2622-117B-4C62-911F-F030916B2876}" type="presParOf" srcId="{8BF05C4E-B18A-4181-BB0B-28E8E551812A}" destId="{D1C02E1B-E996-4527-8689-71EB3D3252A2}" srcOrd="0" destOrd="0" presId="urn:microsoft.com/office/officeart/2005/8/layout/hList6"/>
    <dgm:cxn modelId="{0F34E515-7D4F-4CA3-A0AF-7D6EBA870962}" type="presParOf" srcId="{8BF05C4E-B18A-4181-BB0B-28E8E551812A}" destId="{B9020771-03FA-444F-A25A-ED51C468CBD0}" srcOrd="1" destOrd="0" presId="urn:microsoft.com/office/officeart/2005/8/layout/hList6"/>
    <dgm:cxn modelId="{3278CCE2-DFFF-4DE5-850C-CF860676987D}" type="presParOf" srcId="{8BF05C4E-B18A-4181-BB0B-28E8E551812A}" destId="{AA578F83-5DB6-4135-9ED6-690BDECB2FB3}" srcOrd="2" destOrd="0" presId="urn:microsoft.com/office/officeart/2005/8/layout/hList6"/>
    <dgm:cxn modelId="{A02F45F5-E1EF-429E-A8B3-1239E7B41356}" type="presParOf" srcId="{8BF05C4E-B18A-4181-BB0B-28E8E551812A}" destId="{00FE0F35-1786-4612-8D7A-47DEB71D2B34}" srcOrd="3" destOrd="0" presId="urn:microsoft.com/office/officeart/2005/8/layout/hList6"/>
    <dgm:cxn modelId="{D78B3E03-153D-476A-90A7-9B4141B09134}" type="presParOf" srcId="{8BF05C4E-B18A-4181-BB0B-28E8E551812A}" destId="{6BF043BD-5A7E-4F32-A811-9A3E70B169A6}" srcOrd="4" destOrd="0" presId="urn:microsoft.com/office/officeart/2005/8/layout/hList6"/>
    <dgm:cxn modelId="{0ACE9C1D-B922-4880-9B57-AB3B18D796FD}" type="presParOf" srcId="{8BF05C4E-B18A-4181-BB0B-28E8E551812A}" destId="{2BACAFC6-C3F9-4488-A892-618467719759}" srcOrd="5" destOrd="0" presId="urn:microsoft.com/office/officeart/2005/8/layout/hList6"/>
    <dgm:cxn modelId="{5F388E66-DA51-446F-8537-748EF9878CED}" type="presParOf" srcId="{8BF05C4E-B18A-4181-BB0B-28E8E551812A}" destId="{B4E5F03D-2CEC-4E84-B5D0-89F89154D49E}" srcOrd="6" destOrd="0" presId="urn:microsoft.com/office/officeart/2005/8/layout/hList6"/>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6760C39C-F578-474B-AAB5-63563828CE06}" type="doc">
      <dgm:prSet loTypeId="urn:microsoft.com/office/officeart/2005/8/layout/process1" loCatId="process" qsTypeId="urn:microsoft.com/office/officeart/2005/8/quickstyle/simple1" qsCatId="simple" csTypeId="urn:microsoft.com/office/officeart/2005/8/colors/accent1_2" csCatId="accent1"/>
      <dgm:spPr/>
      <dgm:t>
        <a:bodyPr/>
        <a:lstStyle/>
        <a:p>
          <a:endParaRPr lang="en-IN"/>
        </a:p>
      </dgm:t>
    </dgm:pt>
    <dgm:pt modelId="{A3E58FE7-ACC2-4AF4-B33F-02B62EF459E2}">
      <dgm:prSet/>
      <dgm:spPr/>
      <dgm:t>
        <a:bodyPr/>
        <a:lstStyle/>
        <a:p>
          <a:r>
            <a:rPr lang="en-US"/>
            <a:t>The volunteer attrition levelled in 2025 but HSBC recognised the possibility of workforce risks affecting strategic execution (HSBC UK, 2025b).</a:t>
          </a:r>
          <a:endParaRPr lang="en-IN"/>
        </a:p>
      </dgm:t>
    </dgm:pt>
    <dgm:pt modelId="{E5D49DF5-7F01-449B-B744-028CFC3C5C6E}" type="parTrans" cxnId="{54545DF6-E87B-47A6-98F5-0B76B00D2E70}">
      <dgm:prSet/>
      <dgm:spPr/>
      <dgm:t>
        <a:bodyPr/>
        <a:lstStyle/>
        <a:p>
          <a:endParaRPr lang="en-IN"/>
        </a:p>
      </dgm:t>
    </dgm:pt>
    <dgm:pt modelId="{69DCA34E-9302-4818-BFDB-B9D7EA2CCBCC}" type="sibTrans" cxnId="{54545DF6-E87B-47A6-98F5-0B76B00D2E70}">
      <dgm:prSet/>
      <dgm:spPr/>
      <dgm:t>
        <a:bodyPr/>
        <a:lstStyle/>
        <a:p>
          <a:endParaRPr lang="en-IN"/>
        </a:p>
      </dgm:t>
    </dgm:pt>
    <dgm:pt modelId="{1E8FE577-E83A-4ED5-AC14-6741E3C797CF}">
      <dgm:prSet/>
      <dgm:spPr/>
      <dgm:t>
        <a:bodyPr/>
        <a:lstStyle/>
        <a:p>
          <a:r>
            <a:rPr lang="en-US"/>
            <a:t>The merger of the wholesale banking division resulted in overlaps and lack of consistency in the redeployment processes of the UK divisions.</a:t>
          </a:r>
          <a:endParaRPr lang="en-IN"/>
        </a:p>
      </dgm:t>
    </dgm:pt>
    <dgm:pt modelId="{71D0A82E-7FC8-4217-9394-983CE1E85235}" type="parTrans" cxnId="{2F1B84B2-DF28-4E8C-969C-D816CEB7148B}">
      <dgm:prSet/>
      <dgm:spPr/>
      <dgm:t>
        <a:bodyPr/>
        <a:lstStyle/>
        <a:p>
          <a:endParaRPr lang="en-IN"/>
        </a:p>
      </dgm:t>
    </dgm:pt>
    <dgm:pt modelId="{A5A7E6C8-82AF-4955-8D1C-F91EB52B84BE}" type="sibTrans" cxnId="{2F1B84B2-DF28-4E8C-969C-D816CEB7148B}">
      <dgm:prSet/>
      <dgm:spPr/>
      <dgm:t>
        <a:bodyPr/>
        <a:lstStyle/>
        <a:p>
          <a:endParaRPr lang="en-IN"/>
        </a:p>
      </dgm:t>
    </dgm:pt>
    <dgm:pt modelId="{D3836F12-B997-4257-83D6-E4FC2CC65A54}">
      <dgm:prSet/>
      <dgm:spPr/>
      <dgm:t>
        <a:bodyPr/>
        <a:lstStyle/>
        <a:p>
          <a:r>
            <a:rPr lang="en-US"/>
            <a:t>Employee reviews state that they are evaluated as numbers and that they do not have good pastoral care in big organisms.</a:t>
          </a:r>
          <a:endParaRPr lang="en-IN"/>
        </a:p>
      </dgm:t>
    </dgm:pt>
    <dgm:pt modelId="{50619AA6-A811-4FC8-9436-4DBCEA58709E}" type="parTrans" cxnId="{F0C9FE3A-A51E-41A7-89F2-5D42B43F4362}">
      <dgm:prSet/>
      <dgm:spPr/>
      <dgm:t>
        <a:bodyPr/>
        <a:lstStyle/>
        <a:p>
          <a:endParaRPr lang="en-IN"/>
        </a:p>
      </dgm:t>
    </dgm:pt>
    <dgm:pt modelId="{C0B8691B-86E4-46ED-8940-DC0423FF3220}" type="sibTrans" cxnId="{F0C9FE3A-A51E-41A7-89F2-5D42B43F4362}">
      <dgm:prSet/>
      <dgm:spPr/>
      <dgm:t>
        <a:bodyPr/>
        <a:lstStyle/>
        <a:p>
          <a:endParaRPr lang="en-IN"/>
        </a:p>
      </dgm:t>
    </dgm:pt>
    <dgm:pt modelId="{BFB579B6-890E-42C6-AE79-A13D1CD7E93F}">
      <dgm:prSet/>
      <dgm:spPr/>
      <dgm:t>
        <a:bodyPr/>
        <a:lstStyle/>
        <a:p>
          <a:r>
            <a:rPr lang="en-US"/>
            <a:t>The 2025 Annual Report acknowledged the increased risks of inconsistent application of ER policy with the increasing organisational change (HSBC, 2025b).</a:t>
          </a:r>
          <a:endParaRPr lang="en-IN"/>
        </a:p>
      </dgm:t>
    </dgm:pt>
    <dgm:pt modelId="{D38FADDA-C29C-44C6-BB98-D64B6A5E4468}" type="parTrans" cxnId="{EEDA43AE-DA47-4D8E-BE7A-7AE0CE71275A}">
      <dgm:prSet/>
      <dgm:spPr/>
      <dgm:t>
        <a:bodyPr/>
        <a:lstStyle/>
        <a:p>
          <a:endParaRPr lang="en-IN"/>
        </a:p>
      </dgm:t>
    </dgm:pt>
    <dgm:pt modelId="{7FAA8368-5F55-42F1-BB19-91FB586A63C7}" type="sibTrans" cxnId="{EEDA43AE-DA47-4D8E-BE7A-7AE0CE71275A}">
      <dgm:prSet/>
      <dgm:spPr/>
      <dgm:t>
        <a:bodyPr/>
        <a:lstStyle/>
        <a:p>
          <a:endParaRPr lang="en-IN"/>
        </a:p>
      </dgm:t>
    </dgm:pt>
    <dgm:pt modelId="{5475F9B0-1064-44A2-8B5A-913627AB97D1}" type="pres">
      <dgm:prSet presAssocID="{6760C39C-F578-474B-AAB5-63563828CE06}" presName="Name0" presStyleCnt="0">
        <dgm:presLayoutVars>
          <dgm:dir/>
          <dgm:resizeHandles val="exact"/>
        </dgm:presLayoutVars>
      </dgm:prSet>
      <dgm:spPr/>
    </dgm:pt>
    <dgm:pt modelId="{AF8A00FB-49C4-4C36-86AF-841427CE4570}" type="pres">
      <dgm:prSet presAssocID="{A3E58FE7-ACC2-4AF4-B33F-02B62EF459E2}" presName="node" presStyleLbl="node1" presStyleIdx="0" presStyleCnt="4">
        <dgm:presLayoutVars>
          <dgm:bulletEnabled val="1"/>
        </dgm:presLayoutVars>
      </dgm:prSet>
      <dgm:spPr/>
    </dgm:pt>
    <dgm:pt modelId="{EB6F0ABC-412B-4FA3-B90A-94AADDA0812B}" type="pres">
      <dgm:prSet presAssocID="{69DCA34E-9302-4818-BFDB-B9D7EA2CCBCC}" presName="sibTrans" presStyleLbl="sibTrans2D1" presStyleIdx="0" presStyleCnt="3"/>
      <dgm:spPr/>
    </dgm:pt>
    <dgm:pt modelId="{E433D6B2-5DB1-45C8-8DB0-713BAF672183}" type="pres">
      <dgm:prSet presAssocID="{69DCA34E-9302-4818-BFDB-B9D7EA2CCBCC}" presName="connectorText" presStyleLbl="sibTrans2D1" presStyleIdx="0" presStyleCnt="3"/>
      <dgm:spPr/>
    </dgm:pt>
    <dgm:pt modelId="{EB93B557-89FF-45E7-A6F9-55B6EE0ED3CE}" type="pres">
      <dgm:prSet presAssocID="{1E8FE577-E83A-4ED5-AC14-6741E3C797CF}" presName="node" presStyleLbl="node1" presStyleIdx="1" presStyleCnt="4">
        <dgm:presLayoutVars>
          <dgm:bulletEnabled val="1"/>
        </dgm:presLayoutVars>
      </dgm:prSet>
      <dgm:spPr/>
    </dgm:pt>
    <dgm:pt modelId="{0E8409E7-9B22-4225-B51D-10B1166A1109}" type="pres">
      <dgm:prSet presAssocID="{A5A7E6C8-82AF-4955-8D1C-F91EB52B84BE}" presName="sibTrans" presStyleLbl="sibTrans2D1" presStyleIdx="1" presStyleCnt="3"/>
      <dgm:spPr/>
    </dgm:pt>
    <dgm:pt modelId="{AB907DB1-620B-4582-9BBC-70952C8863E5}" type="pres">
      <dgm:prSet presAssocID="{A5A7E6C8-82AF-4955-8D1C-F91EB52B84BE}" presName="connectorText" presStyleLbl="sibTrans2D1" presStyleIdx="1" presStyleCnt="3"/>
      <dgm:spPr/>
    </dgm:pt>
    <dgm:pt modelId="{69C652AC-FE25-4123-951E-A532B6C5130E}" type="pres">
      <dgm:prSet presAssocID="{D3836F12-B997-4257-83D6-E4FC2CC65A54}" presName="node" presStyleLbl="node1" presStyleIdx="2" presStyleCnt="4">
        <dgm:presLayoutVars>
          <dgm:bulletEnabled val="1"/>
        </dgm:presLayoutVars>
      </dgm:prSet>
      <dgm:spPr/>
    </dgm:pt>
    <dgm:pt modelId="{FB7C24D9-BD43-4801-8409-4EB2DDD161EC}" type="pres">
      <dgm:prSet presAssocID="{C0B8691B-86E4-46ED-8940-DC0423FF3220}" presName="sibTrans" presStyleLbl="sibTrans2D1" presStyleIdx="2" presStyleCnt="3"/>
      <dgm:spPr/>
    </dgm:pt>
    <dgm:pt modelId="{FFD588A3-5963-475B-8DCC-8D554C2E1548}" type="pres">
      <dgm:prSet presAssocID="{C0B8691B-86E4-46ED-8940-DC0423FF3220}" presName="connectorText" presStyleLbl="sibTrans2D1" presStyleIdx="2" presStyleCnt="3"/>
      <dgm:spPr/>
    </dgm:pt>
    <dgm:pt modelId="{AE4BFBFE-82F6-456E-9FF1-6C6C0A42235E}" type="pres">
      <dgm:prSet presAssocID="{BFB579B6-890E-42C6-AE79-A13D1CD7E93F}" presName="node" presStyleLbl="node1" presStyleIdx="3" presStyleCnt="4">
        <dgm:presLayoutVars>
          <dgm:bulletEnabled val="1"/>
        </dgm:presLayoutVars>
      </dgm:prSet>
      <dgm:spPr/>
    </dgm:pt>
  </dgm:ptLst>
  <dgm:cxnLst>
    <dgm:cxn modelId="{873B6F17-6F9E-4B2C-A7BE-D1010E651E05}" type="presOf" srcId="{6760C39C-F578-474B-AAB5-63563828CE06}" destId="{5475F9B0-1064-44A2-8B5A-913627AB97D1}" srcOrd="0" destOrd="0" presId="urn:microsoft.com/office/officeart/2005/8/layout/process1"/>
    <dgm:cxn modelId="{BE66983A-BC2A-4333-B14F-9DEF8C124E1A}" type="presOf" srcId="{BFB579B6-890E-42C6-AE79-A13D1CD7E93F}" destId="{AE4BFBFE-82F6-456E-9FF1-6C6C0A42235E}" srcOrd="0" destOrd="0" presId="urn:microsoft.com/office/officeart/2005/8/layout/process1"/>
    <dgm:cxn modelId="{F0C9FE3A-A51E-41A7-89F2-5D42B43F4362}" srcId="{6760C39C-F578-474B-AAB5-63563828CE06}" destId="{D3836F12-B997-4257-83D6-E4FC2CC65A54}" srcOrd="2" destOrd="0" parTransId="{50619AA6-A811-4FC8-9436-4DBCEA58709E}" sibTransId="{C0B8691B-86E4-46ED-8940-DC0423FF3220}"/>
    <dgm:cxn modelId="{BB2BB73D-D0F1-47AC-AB9F-49F9BA45DDCA}" type="presOf" srcId="{69DCA34E-9302-4818-BFDB-B9D7EA2CCBCC}" destId="{EB6F0ABC-412B-4FA3-B90A-94AADDA0812B}" srcOrd="0" destOrd="0" presId="urn:microsoft.com/office/officeart/2005/8/layout/process1"/>
    <dgm:cxn modelId="{4E7C0D41-EDE3-4731-BD13-4CFE32B3B632}" type="presOf" srcId="{D3836F12-B997-4257-83D6-E4FC2CC65A54}" destId="{69C652AC-FE25-4123-951E-A532B6C5130E}" srcOrd="0" destOrd="0" presId="urn:microsoft.com/office/officeart/2005/8/layout/process1"/>
    <dgm:cxn modelId="{2EAE4C43-0C2E-4FD8-B880-DB10D0C546F2}" type="presOf" srcId="{C0B8691B-86E4-46ED-8940-DC0423FF3220}" destId="{FFD588A3-5963-475B-8DCC-8D554C2E1548}" srcOrd="1" destOrd="0" presId="urn:microsoft.com/office/officeart/2005/8/layout/process1"/>
    <dgm:cxn modelId="{399BA84E-CDEF-4B1F-9177-5B90C430E238}" type="presOf" srcId="{A5A7E6C8-82AF-4955-8D1C-F91EB52B84BE}" destId="{AB907DB1-620B-4582-9BBC-70952C8863E5}" srcOrd="1" destOrd="0" presId="urn:microsoft.com/office/officeart/2005/8/layout/process1"/>
    <dgm:cxn modelId="{92D69257-8744-4D5C-86E1-F42590196CCB}" type="presOf" srcId="{69DCA34E-9302-4818-BFDB-B9D7EA2CCBCC}" destId="{E433D6B2-5DB1-45C8-8DB0-713BAF672183}" srcOrd="1" destOrd="0" presId="urn:microsoft.com/office/officeart/2005/8/layout/process1"/>
    <dgm:cxn modelId="{EEDA43AE-DA47-4D8E-BE7A-7AE0CE71275A}" srcId="{6760C39C-F578-474B-AAB5-63563828CE06}" destId="{BFB579B6-890E-42C6-AE79-A13D1CD7E93F}" srcOrd="3" destOrd="0" parTransId="{D38FADDA-C29C-44C6-BB98-D64B6A5E4468}" sibTransId="{7FAA8368-5F55-42F1-BB19-91FB586A63C7}"/>
    <dgm:cxn modelId="{2F1B84B2-DF28-4E8C-969C-D816CEB7148B}" srcId="{6760C39C-F578-474B-AAB5-63563828CE06}" destId="{1E8FE577-E83A-4ED5-AC14-6741E3C797CF}" srcOrd="1" destOrd="0" parTransId="{71D0A82E-7FC8-4217-9394-983CE1E85235}" sibTransId="{A5A7E6C8-82AF-4955-8D1C-F91EB52B84BE}"/>
    <dgm:cxn modelId="{49B2C2D2-CCBB-4877-B544-79E4A5A36FAA}" type="presOf" srcId="{A3E58FE7-ACC2-4AF4-B33F-02B62EF459E2}" destId="{AF8A00FB-49C4-4C36-86AF-841427CE4570}" srcOrd="0" destOrd="0" presId="urn:microsoft.com/office/officeart/2005/8/layout/process1"/>
    <dgm:cxn modelId="{FD7803DA-7B24-4AE7-BA90-9CDEA5CCCFD8}" type="presOf" srcId="{A5A7E6C8-82AF-4955-8D1C-F91EB52B84BE}" destId="{0E8409E7-9B22-4225-B51D-10B1166A1109}" srcOrd="0" destOrd="0" presId="urn:microsoft.com/office/officeart/2005/8/layout/process1"/>
    <dgm:cxn modelId="{D8F638DF-AF52-418E-86DB-DCFDD0252BF7}" type="presOf" srcId="{C0B8691B-86E4-46ED-8940-DC0423FF3220}" destId="{FB7C24D9-BD43-4801-8409-4EB2DDD161EC}" srcOrd="0" destOrd="0" presId="urn:microsoft.com/office/officeart/2005/8/layout/process1"/>
    <dgm:cxn modelId="{1F29EDE9-2070-493D-87B3-6ACAD9FBF688}" type="presOf" srcId="{1E8FE577-E83A-4ED5-AC14-6741E3C797CF}" destId="{EB93B557-89FF-45E7-A6F9-55B6EE0ED3CE}" srcOrd="0" destOrd="0" presId="urn:microsoft.com/office/officeart/2005/8/layout/process1"/>
    <dgm:cxn modelId="{54545DF6-E87B-47A6-98F5-0B76B00D2E70}" srcId="{6760C39C-F578-474B-AAB5-63563828CE06}" destId="{A3E58FE7-ACC2-4AF4-B33F-02B62EF459E2}" srcOrd="0" destOrd="0" parTransId="{E5D49DF5-7F01-449B-B744-028CFC3C5C6E}" sibTransId="{69DCA34E-9302-4818-BFDB-B9D7EA2CCBCC}"/>
    <dgm:cxn modelId="{B1C38910-6546-42FB-B574-13EB29D0A605}" type="presParOf" srcId="{5475F9B0-1064-44A2-8B5A-913627AB97D1}" destId="{AF8A00FB-49C4-4C36-86AF-841427CE4570}" srcOrd="0" destOrd="0" presId="urn:microsoft.com/office/officeart/2005/8/layout/process1"/>
    <dgm:cxn modelId="{199BAFC3-C201-4AD2-994E-39496197C58A}" type="presParOf" srcId="{5475F9B0-1064-44A2-8B5A-913627AB97D1}" destId="{EB6F0ABC-412B-4FA3-B90A-94AADDA0812B}" srcOrd="1" destOrd="0" presId="urn:microsoft.com/office/officeart/2005/8/layout/process1"/>
    <dgm:cxn modelId="{A24AD6CF-ECDD-44F3-A8C2-21469047B113}" type="presParOf" srcId="{EB6F0ABC-412B-4FA3-B90A-94AADDA0812B}" destId="{E433D6B2-5DB1-45C8-8DB0-713BAF672183}" srcOrd="0" destOrd="0" presId="urn:microsoft.com/office/officeart/2005/8/layout/process1"/>
    <dgm:cxn modelId="{E1CF4FC7-9140-4FA0-88D4-29BB0F38A7F9}" type="presParOf" srcId="{5475F9B0-1064-44A2-8B5A-913627AB97D1}" destId="{EB93B557-89FF-45E7-A6F9-55B6EE0ED3CE}" srcOrd="2" destOrd="0" presId="urn:microsoft.com/office/officeart/2005/8/layout/process1"/>
    <dgm:cxn modelId="{7590686C-815F-4F46-992D-6B63A3A6F1B7}" type="presParOf" srcId="{5475F9B0-1064-44A2-8B5A-913627AB97D1}" destId="{0E8409E7-9B22-4225-B51D-10B1166A1109}" srcOrd="3" destOrd="0" presId="urn:microsoft.com/office/officeart/2005/8/layout/process1"/>
    <dgm:cxn modelId="{F13D0D5E-D940-4E15-8D1C-45F55C317003}" type="presParOf" srcId="{0E8409E7-9B22-4225-B51D-10B1166A1109}" destId="{AB907DB1-620B-4582-9BBC-70952C8863E5}" srcOrd="0" destOrd="0" presId="urn:microsoft.com/office/officeart/2005/8/layout/process1"/>
    <dgm:cxn modelId="{71F1A20B-DE30-4142-A815-478698C3A7C3}" type="presParOf" srcId="{5475F9B0-1064-44A2-8B5A-913627AB97D1}" destId="{69C652AC-FE25-4123-951E-A532B6C5130E}" srcOrd="4" destOrd="0" presId="urn:microsoft.com/office/officeart/2005/8/layout/process1"/>
    <dgm:cxn modelId="{D40381CA-8E4B-4E0A-919F-71CEE2CDCC69}" type="presParOf" srcId="{5475F9B0-1064-44A2-8B5A-913627AB97D1}" destId="{FB7C24D9-BD43-4801-8409-4EB2DDD161EC}" srcOrd="5" destOrd="0" presId="urn:microsoft.com/office/officeart/2005/8/layout/process1"/>
    <dgm:cxn modelId="{872DE577-35BB-41C7-B48B-CFE3F5DDE217}" type="presParOf" srcId="{FB7C24D9-BD43-4801-8409-4EB2DDD161EC}" destId="{FFD588A3-5963-475B-8DCC-8D554C2E1548}" srcOrd="0" destOrd="0" presId="urn:microsoft.com/office/officeart/2005/8/layout/process1"/>
    <dgm:cxn modelId="{782B367B-A696-432F-850B-B6F30F5F43D4}" type="presParOf" srcId="{5475F9B0-1064-44A2-8B5A-913627AB97D1}" destId="{AE4BFBFE-82F6-456E-9FF1-6C6C0A42235E}" srcOrd="6" destOrd="0" presId="urn:microsoft.com/office/officeart/2005/8/layout/process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BBE17A85-9BA1-45BD-8512-657C5DDE1E4E}" type="doc">
      <dgm:prSet loTypeId="urn:microsoft.com/office/officeart/2008/layout/VerticalAccentList" loCatId="list" qsTypeId="urn:microsoft.com/office/officeart/2005/8/quickstyle/simple1" qsCatId="simple" csTypeId="urn:microsoft.com/office/officeart/2005/8/colors/accent1_2" csCatId="accent1"/>
      <dgm:spPr/>
      <dgm:t>
        <a:bodyPr/>
        <a:lstStyle/>
        <a:p>
          <a:endParaRPr lang="en-IN"/>
        </a:p>
      </dgm:t>
    </dgm:pt>
    <dgm:pt modelId="{7AC0FC84-A18A-449E-8F67-C7242A461187}">
      <dgm:prSet/>
      <dgm:spPr/>
      <dgm:t>
        <a:bodyPr/>
        <a:lstStyle/>
        <a:p>
          <a:r>
            <a:rPr lang="en-US"/>
            <a:t>HSBC needs to develop effective governance structures that would allow auditing AI tools applied in ER decision-making and preventing bias.</a:t>
          </a:r>
          <a:endParaRPr lang="en-IN"/>
        </a:p>
      </dgm:t>
    </dgm:pt>
    <dgm:pt modelId="{AA976614-391E-4100-81F1-F77BA842BD76}" type="parTrans" cxnId="{ABDDB419-8B6E-43D8-A260-A1EE69824393}">
      <dgm:prSet/>
      <dgm:spPr/>
      <dgm:t>
        <a:bodyPr/>
        <a:lstStyle/>
        <a:p>
          <a:endParaRPr lang="en-IN"/>
        </a:p>
      </dgm:t>
    </dgm:pt>
    <dgm:pt modelId="{0A6F276A-63ED-4C4C-B86A-AD426E44A988}" type="sibTrans" cxnId="{ABDDB419-8B6E-43D8-A260-A1EE69824393}">
      <dgm:prSet/>
      <dgm:spPr/>
      <dgm:t>
        <a:bodyPr/>
        <a:lstStyle/>
        <a:p>
          <a:endParaRPr lang="en-IN"/>
        </a:p>
      </dgm:t>
    </dgm:pt>
    <dgm:pt modelId="{B7670035-5A65-4258-8C77-26B653358386}">
      <dgm:prSet/>
      <dgm:spPr/>
      <dgm:t>
        <a:bodyPr/>
        <a:lstStyle/>
        <a:p>
          <a:r>
            <a:rPr lang="en-US"/>
            <a:t>The Employment Rights Act 2025 reinforces the rights of employees and it is more crucial now than ever to make an HR decision transparent with an algorithm (Department of Business &amp; Trade, 2026).</a:t>
          </a:r>
          <a:endParaRPr lang="en-IN"/>
        </a:p>
      </dgm:t>
    </dgm:pt>
    <dgm:pt modelId="{9E062F05-67ED-47B9-BB3B-1CFFD53AAA16}" type="parTrans" cxnId="{7E57872C-EDF4-4FEE-B9C7-7C2F84884CEC}">
      <dgm:prSet/>
      <dgm:spPr/>
      <dgm:t>
        <a:bodyPr/>
        <a:lstStyle/>
        <a:p>
          <a:endParaRPr lang="en-IN"/>
        </a:p>
      </dgm:t>
    </dgm:pt>
    <dgm:pt modelId="{AED69267-F8F7-43E4-9956-4F6C83061058}" type="sibTrans" cxnId="{7E57872C-EDF4-4FEE-B9C7-7C2F84884CEC}">
      <dgm:prSet/>
      <dgm:spPr/>
      <dgm:t>
        <a:bodyPr/>
        <a:lstStyle/>
        <a:p>
          <a:endParaRPr lang="en-IN"/>
        </a:p>
      </dgm:t>
    </dgm:pt>
    <dgm:pt modelId="{BA95C041-850F-4317-BA8F-9C0617A429C0}">
      <dgm:prSet/>
      <dgm:spPr/>
      <dgm:t>
        <a:bodyPr/>
        <a:lstStyle/>
        <a:p>
          <a:r>
            <a:rPr lang="en-US"/>
            <a:t>The appointment of HSBC first Chief AI Officer in 2026 will ensure a level of accountability to responsible AI implementation at the executive level.</a:t>
          </a:r>
          <a:endParaRPr lang="en-IN"/>
        </a:p>
      </dgm:t>
    </dgm:pt>
    <dgm:pt modelId="{F36C6396-6254-463F-9A52-B84A090F3776}" type="parTrans" cxnId="{6C946B84-E1E3-4D9B-9D89-72AD9F0E5F99}">
      <dgm:prSet/>
      <dgm:spPr/>
      <dgm:t>
        <a:bodyPr/>
        <a:lstStyle/>
        <a:p>
          <a:endParaRPr lang="en-IN"/>
        </a:p>
      </dgm:t>
    </dgm:pt>
    <dgm:pt modelId="{4C867BD8-0905-402C-A2E1-CECD06AE0FE7}" type="sibTrans" cxnId="{6C946B84-E1E3-4D9B-9D89-72AD9F0E5F99}">
      <dgm:prSet/>
      <dgm:spPr/>
      <dgm:t>
        <a:bodyPr/>
        <a:lstStyle/>
        <a:p>
          <a:endParaRPr lang="en-IN"/>
        </a:p>
      </dgm:t>
    </dgm:pt>
    <dgm:pt modelId="{1AB2924E-B204-420C-8D20-FD703042501A}">
      <dgm:prSet/>
      <dgm:spPr/>
      <dgm:t>
        <a:bodyPr/>
        <a:lstStyle/>
        <a:p>
          <a:r>
            <a:rPr lang="en-US"/>
            <a:t>Accentuated open AI application in grievance triage and prioritising of cases develops trust among employees in times of radical restructuring.</a:t>
          </a:r>
          <a:endParaRPr lang="en-IN"/>
        </a:p>
      </dgm:t>
    </dgm:pt>
    <dgm:pt modelId="{B19E9901-56BC-4897-9EFD-9F9004B1D9DB}" type="parTrans" cxnId="{E8049C7E-B94F-4DFB-BAE6-DDC0941CE26B}">
      <dgm:prSet/>
      <dgm:spPr/>
      <dgm:t>
        <a:bodyPr/>
        <a:lstStyle/>
        <a:p>
          <a:endParaRPr lang="en-IN"/>
        </a:p>
      </dgm:t>
    </dgm:pt>
    <dgm:pt modelId="{69E7DB27-5460-4B60-A102-579673DDA9C0}" type="sibTrans" cxnId="{E8049C7E-B94F-4DFB-BAE6-DDC0941CE26B}">
      <dgm:prSet/>
      <dgm:spPr/>
      <dgm:t>
        <a:bodyPr/>
        <a:lstStyle/>
        <a:p>
          <a:endParaRPr lang="en-IN"/>
        </a:p>
      </dgm:t>
    </dgm:pt>
    <dgm:pt modelId="{C2280F39-A9BA-4555-B6C4-630864A43017}" type="pres">
      <dgm:prSet presAssocID="{BBE17A85-9BA1-45BD-8512-657C5DDE1E4E}" presName="Name0" presStyleCnt="0">
        <dgm:presLayoutVars>
          <dgm:chMax/>
          <dgm:chPref/>
          <dgm:dir/>
        </dgm:presLayoutVars>
      </dgm:prSet>
      <dgm:spPr/>
    </dgm:pt>
    <dgm:pt modelId="{D8A84800-BDA2-47D7-9E1F-95D2B3292CFC}" type="pres">
      <dgm:prSet presAssocID="{7AC0FC84-A18A-449E-8F67-C7242A461187}" presName="parenttextcomposite" presStyleCnt="0"/>
      <dgm:spPr/>
    </dgm:pt>
    <dgm:pt modelId="{8F3ACC42-515D-4D2A-8D09-4D764EB4A406}" type="pres">
      <dgm:prSet presAssocID="{7AC0FC84-A18A-449E-8F67-C7242A461187}" presName="parenttext" presStyleLbl="revTx" presStyleIdx="0" presStyleCnt="4">
        <dgm:presLayoutVars>
          <dgm:chMax/>
          <dgm:chPref val="2"/>
          <dgm:bulletEnabled val="1"/>
        </dgm:presLayoutVars>
      </dgm:prSet>
      <dgm:spPr/>
    </dgm:pt>
    <dgm:pt modelId="{8D5034A2-C5CD-418C-8E85-C629FABD6CA7}" type="pres">
      <dgm:prSet presAssocID="{7AC0FC84-A18A-449E-8F67-C7242A461187}" presName="parallelogramComposite" presStyleCnt="0"/>
      <dgm:spPr/>
    </dgm:pt>
    <dgm:pt modelId="{E75B815E-93FD-465B-948D-8C6AF5F2BECF}" type="pres">
      <dgm:prSet presAssocID="{7AC0FC84-A18A-449E-8F67-C7242A461187}" presName="parallelogram1" presStyleLbl="alignNode1" presStyleIdx="0" presStyleCnt="28"/>
      <dgm:spPr/>
    </dgm:pt>
    <dgm:pt modelId="{767E95D5-7047-45D8-9759-0C6C3D200016}" type="pres">
      <dgm:prSet presAssocID="{7AC0FC84-A18A-449E-8F67-C7242A461187}" presName="parallelogram2" presStyleLbl="alignNode1" presStyleIdx="1" presStyleCnt="28"/>
      <dgm:spPr/>
    </dgm:pt>
    <dgm:pt modelId="{CC212FF4-2833-4698-8E13-6DDC4E0515C5}" type="pres">
      <dgm:prSet presAssocID="{7AC0FC84-A18A-449E-8F67-C7242A461187}" presName="parallelogram3" presStyleLbl="alignNode1" presStyleIdx="2" presStyleCnt="28"/>
      <dgm:spPr/>
    </dgm:pt>
    <dgm:pt modelId="{6947ED01-17D0-44CE-B422-B90697EC6197}" type="pres">
      <dgm:prSet presAssocID="{7AC0FC84-A18A-449E-8F67-C7242A461187}" presName="parallelogram4" presStyleLbl="alignNode1" presStyleIdx="3" presStyleCnt="28"/>
      <dgm:spPr/>
    </dgm:pt>
    <dgm:pt modelId="{8BBA6CDC-A8ED-4819-A502-E6EFEB231BA1}" type="pres">
      <dgm:prSet presAssocID="{7AC0FC84-A18A-449E-8F67-C7242A461187}" presName="parallelogram5" presStyleLbl="alignNode1" presStyleIdx="4" presStyleCnt="28"/>
      <dgm:spPr/>
    </dgm:pt>
    <dgm:pt modelId="{0D316DBB-2CD3-478E-B70B-194972EF7998}" type="pres">
      <dgm:prSet presAssocID="{7AC0FC84-A18A-449E-8F67-C7242A461187}" presName="parallelogram6" presStyleLbl="alignNode1" presStyleIdx="5" presStyleCnt="28"/>
      <dgm:spPr/>
    </dgm:pt>
    <dgm:pt modelId="{A34716E9-FC01-4597-BD4A-6C8C0EE72306}" type="pres">
      <dgm:prSet presAssocID="{7AC0FC84-A18A-449E-8F67-C7242A461187}" presName="parallelogram7" presStyleLbl="alignNode1" presStyleIdx="6" presStyleCnt="28"/>
      <dgm:spPr/>
    </dgm:pt>
    <dgm:pt modelId="{32E22E09-C3E3-48C9-8953-3C5663D76879}" type="pres">
      <dgm:prSet presAssocID="{0A6F276A-63ED-4C4C-B86A-AD426E44A988}" presName="sibTrans" presStyleCnt="0"/>
      <dgm:spPr/>
    </dgm:pt>
    <dgm:pt modelId="{41FF3665-613F-4AE0-A243-1950E567C98E}" type="pres">
      <dgm:prSet presAssocID="{B7670035-5A65-4258-8C77-26B653358386}" presName="parenttextcomposite" presStyleCnt="0"/>
      <dgm:spPr/>
    </dgm:pt>
    <dgm:pt modelId="{755432C4-5C5E-48A7-8C5B-DCF23F75596B}" type="pres">
      <dgm:prSet presAssocID="{B7670035-5A65-4258-8C77-26B653358386}" presName="parenttext" presStyleLbl="revTx" presStyleIdx="1" presStyleCnt="4">
        <dgm:presLayoutVars>
          <dgm:chMax/>
          <dgm:chPref val="2"/>
          <dgm:bulletEnabled val="1"/>
        </dgm:presLayoutVars>
      </dgm:prSet>
      <dgm:spPr/>
    </dgm:pt>
    <dgm:pt modelId="{6CA37135-0D39-4C13-8AB1-161862C3EE3C}" type="pres">
      <dgm:prSet presAssocID="{B7670035-5A65-4258-8C77-26B653358386}" presName="parallelogramComposite" presStyleCnt="0"/>
      <dgm:spPr/>
    </dgm:pt>
    <dgm:pt modelId="{9F91C15E-CA1D-46CB-9A60-C79B7259A4D5}" type="pres">
      <dgm:prSet presAssocID="{B7670035-5A65-4258-8C77-26B653358386}" presName="parallelogram1" presStyleLbl="alignNode1" presStyleIdx="7" presStyleCnt="28"/>
      <dgm:spPr/>
    </dgm:pt>
    <dgm:pt modelId="{D3CD2E9E-D139-4EAF-8CFC-0ED0DEF7B23A}" type="pres">
      <dgm:prSet presAssocID="{B7670035-5A65-4258-8C77-26B653358386}" presName="parallelogram2" presStyleLbl="alignNode1" presStyleIdx="8" presStyleCnt="28"/>
      <dgm:spPr/>
    </dgm:pt>
    <dgm:pt modelId="{33E09F66-CB4C-4A55-8BAD-CEDE512F520E}" type="pres">
      <dgm:prSet presAssocID="{B7670035-5A65-4258-8C77-26B653358386}" presName="parallelogram3" presStyleLbl="alignNode1" presStyleIdx="9" presStyleCnt="28"/>
      <dgm:spPr/>
    </dgm:pt>
    <dgm:pt modelId="{0CC8E635-FE47-4FAC-A12F-1C16197EC757}" type="pres">
      <dgm:prSet presAssocID="{B7670035-5A65-4258-8C77-26B653358386}" presName="parallelogram4" presStyleLbl="alignNode1" presStyleIdx="10" presStyleCnt="28"/>
      <dgm:spPr/>
    </dgm:pt>
    <dgm:pt modelId="{28673EA1-097D-4CBC-A37B-4E68D41E4EB0}" type="pres">
      <dgm:prSet presAssocID="{B7670035-5A65-4258-8C77-26B653358386}" presName="parallelogram5" presStyleLbl="alignNode1" presStyleIdx="11" presStyleCnt="28"/>
      <dgm:spPr/>
    </dgm:pt>
    <dgm:pt modelId="{763346C7-D045-4CFD-9AC3-4FC36AD1A317}" type="pres">
      <dgm:prSet presAssocID="{B7670035-5A65-4258-8C77-26B653358386}" presName="parallelogram6" presStyleLbl="alignNode1" presStyleIdx="12" presStyleCnt="28"/>
      <dgm:spPr/>
    </dgm:pt>
    <dgm:pt modelId="{C864FBF3-FE7E-4CDE-8761-A044B126A838}" type="pres">
      <dgm:prSet presAssocID="{B7670035-5A65-4258-8C77-26B653358386}" presName="parallelogram7" presStyleLbl="alignNode1" presStyleIdx="13" presStyleCnt="28"/>
      <dgm:spPr/>
    </dgm:pt>
    <dgm:pt modelId="{CD52DFC0-0C15-4834-8E45-FC73B42EABC5}" type="pres">
      <dgm:prSet presAssocID="{AED69267-F8F7-43E4-9956-4F6C83061058}" presName="sibTrans" presStyleCnt="0"/>
      <dgm:spPr/>
    </dgm:pt>
    <dgm:pt modelId="{2D563FBC-3A79-472F-B55C-DF1D3B0FBD70}" type="pres">
      <dgm:prSet presAssocID="{BA95C041-850F-4317-BA8F-9C0617A429C0}" presName="parenttextcomposite" presStyleCnt="0"/>
      <dgm:spPr/>
    </dgm:pt>
    <dgm:pt modelId="{E47844AB-C45B-4BF9-9D50-6BBFA5CA8DB8}" type="pres">
      <dgm:prSet presAssocID="{BA95C041-850F-4317-BA8F-9C0617A429C0}" presName="parenttext" presStyleLbl="revTx" presStyleIdx="2" presStyleCnt="4">
        <dgm:presLayoutVars>
          <dgm:chMax/>
          <dgm:chPref val="2"/>
          <dgm:bulletEnabled val="1"/>
        </dgm:presLayoutVars>
      </dgm:prSet>
      <dgm:spPr/>
    </dgm:pt>
    <dgm:pt modelId="{3803A2C3-3A89-4963-BC7F-7A3CB8352141}" type="pres">
      <dgm:prSet presAssocID="{BA95C041-850F-4317-BA8F-9C0617A429C0}" presName="parallelogramComposite" presStyleCnt="0"/>
      <dgm:spPr/>
    </dgm:pt>
    <dgm:pt modelId="{7058EC72-FAB9-4D7E-AC90-759468C4D3DD}" type="pres">
      <dgm:prSet presAssocID="{BA95C041-850F-4317-BA8F-9C0617A429C0}" presName="parallelogram1" presStyleLbl="alignNode1" presStyleIdx="14" presStyleCnt="28"/>
      <dgm:spPr/>
    </dgm:pt>
    <dgm:pt modelId="{864732F6-9770-4550-9E7B-F62CDFE2E10B}" type="pres">
      <dgm:prSet presAssocID="{BA95C041-850F-4317-BA8F-9C0617A429C0}" presName="parallelogram2" presStyleLbl="alignNode1" presStyleIdx="15" presStyleCnt="28"/>
      <dgm:spPr/>
    </dgm:pt>
    <dgm:pt modelId="{6C1FFD78-85A5-4F8A-A5D8-D0BA669BEDA5}" type="pres">
      <dgm:prSet presAssocID="{BA95C041-850F-4317-BA8F-9C0617A429C0}" presName="parallelogram3" presStyleLbl="alignNode1" presStyleIdx="16" presStyleCnt="28"/>
      <dgm:spPr/>
    </dgm:pt>
    <dgm:pt modelId="{5037769F-EE89-4BF3-B74B-8AAF3A71902C}" type="pres">
      <dgm:prSet presAssocID="{BA95C041-850F-4317-BA8F-9C0617A429C0}" presName="parallelogram4" presStyleLbl="alignNode1" presStyleIdx="17" presStyleCnt="28"/>
      <dgm:spPr/>
    </dgm:pt>
    <dgm:pt modelId="{FFDDDED3-35C2-4F56-B37F-6C81F89E6A6B}" type="pres">
      <dgm:prSet presAssocID="{BA95C041-850F-4317-BA8F-9C0617A429C0}" presName="parallelogram5" presStyleLbl="alignNode1" presStyleIdx="18" presStyleCnt="28"/>
      <dgm:spPr/>
    </dgm:pt>
    <dgm:pt modelId="{E68BE357-6EC6-432C-A12E-0264833918E1}" type="pres">
      <dgm:prSet presAssocID="{BA95C041-850F-4317-BA8F-9C0617A429C0}" presName="parallelogram6" presStyleLbl="alignNode1" presStyleIdx="19" presStyleCnt="28"/>
      <dgm:spPr/>
    </dgm:pt>
    <dgm:pt modelId="{B563A660-6281-4268-A2BC-30693845D6C0}" type="pres">
      <dgm:prSet presAssocID="{BA95C041-850F-4317-BA8F-9C0617A429C0}" presName="parallelogram7" presStyleLbl="alignNode1" presStyleIdx="20" presStyleCnt="28"/>
      <dgm:spPr/>
    </dgm:pt>
    <dgm:pt modelId="{82838449-C829-4D2A-B3C9-E387D5988C20}" type="pres">
      <dgm:prSet presAssocID="{4C867BD8-0905-402C-A2E1-CECD06AE0FE7}" presName="sibTrans" presStyleCnt="0"/>
      <dgm:spPr/>
    </dgm:pt>
    <dgm:pt modelId="{6CB6CE06-6D25-4DD9-87E5-B8F751EDDE53}" type="pres">
      <dgm:prSet presAssocID="{1AB2924E-B204-420C-8D20-FD703042501A}" presName="parenttextcomposite" presStyleCnt="0"/>
      <dgm:spPr/>
    </dgm:pt>
    <dgm:pt modelId="{32ED9316-A529-4FF2-A27E-8BA390594ACE}" type="pres">
      <dgm:prSet presAssocID="{1AB2924E-B204-420C-8D20-FD703042501A}" presName="parenttext" presStyleLbl="revTx" presStyleIdx="3" presStyleCnt="4">
        <dgm:presLayoutVars>
          <dgm:chMax/>
          <dgm:chPref val="2"/>
          <dgm:bulletEnabled val="1"/>
        </dgm:presLayoutVars>
      </dgm:prSet>
      <dgm:spPr/>
    </dgm:pt>
    <dgm:pt modelId="{9E390A19-45CE-4AD8-8D60-15515F9E1ECC}" type="pres">
      <dgm:prSet presAssocID="{1AB2924E-B204-420C-8D20-FD703042501A}" presName="parallelogramComposite" presStyleCnt="0"/>
      <dgm:spPr/>
    </dgm:pt>
    <dgm:pt modelId="{01D0D072-6266-4800-9A56-DED86CA121B1}" type="pres">
      <dgm:prSet presAssocID="{1AB2924E-B204-420C-8D20-FD703042501A}" presName="parallelogram1" presStyleLbl="alignNode1" presStyleIdx="21" presStyleCnt="28"/>
      <dgm:spPr/>
    </dgm:pt>
    <dgm:pt modelId="{1F921467-F502-467C-BDA6-75EE034D45E4}" type="pres">
      <dgm:prSet presAssocID="{1AB2924E-B204-420C-8D20-FD703042501A}" presName="parallelogram2" presStyleLbl="alignNode1" presStyleIdx="22" presStyleCnt="28"/>
      <dgm:spPr/>
    </dgm:pt>
    <dgm:pt modelId="{55CEFA14-1F28-4D8F-88F2-683638845929}" type="pres">
      <dgm:prSet presAssocID="{1AB2924E-B204-420C-8D20-FD703042501A}" presName="parallelogram3" presStyleLbl="alignNode1" presStyleIdx="23" presStyleCnt="28"/>
      <dgm:spPr/>
    </dgm:pt>
    <dgm:pt modelId="{F2C436C5-5F52-44A4-B710-8EAEFCCC49E0}" type="pres">
      <dgm:prSet presAssocID="{1AB2924E-B204-420C-8D20-FD703042501A}" presName="parallelogram4" presStyleLbl="alignNode1" presStyleIdx="24" presStyleCnt="28"/>
      <dgm:spPr/>
    </dgm:pt>
    <dgm:pt modelId="{C17A8530-E5DB-4254-A715-009F808027CE}" type="pres">
      <dgm:prSet presAssocID="{1AB2924E-B204-420C-8D20-FD703042501A}" presName="parallelogram5" presStyleLbl="alignNode1" presStyleIdx="25" presStyleCnt="28"/>
      <dgm:spPr/>
    </dgm:pt>
    <dgm:pt modelId="{6F7BD7F9-9D4A-4EBF-8EDB-C57A62A0951E}" type="pres">
      <dgm:prSet presAssocID="{1AB2924E-B204-420C-8D20-FD703042501A}" presName="parallelogram6" presStyleLbl="alignNode1" presStyleIdx="26" presStyleCnt="28"/>
      <dgm:spPr/>
    </dgm:pt>
    <dgm:pt modelId="{9E088C06-9839-43EB-8112-F17336C86C67}" type="pres">
      <dgm:prSet presAssocID="{1AB2924E-B204-420C-8D20-FD703042501A}" presName="parallelogram7" presStyleLbl="alignNode1" presStyleIdx="27" presStyleCnt="28"/>
      <dgm:spPr/>
    </dgm:pt>
  </dgm:ptLst>
  <dgm:cxnLst>
    <dgm:cxn modelId="{ABDDB419-8B6E-43D8-A260-A1EE69824393}" srcId="{BBE17A85-9BA1-45BD-8512-657C5DDE1E4E}" destId="{7AC0FC84-A18A-449E-8F67-C7242A461187}" srcOrd="0" destOrd="0" parTransId="{AA976614-391E-4100-81F1-F77BA842BD76}" sibTransId="{0A6F276A-63ED-4C4C-B86A-AD426E44A988}"/>
    <dgm:cxn modelId="{7E57872C-EDF4-4FEE-B9C7-7C2F84884CEC}" srcId="{BBE17A85-9BA1-45BD-8512-657C5DDE1E4E}" destId="{B7670035-5A65-4258-8C77-26B653358386}" srcOrd="1" destOrd="0" parTransId="{9E062F05-67ED-47B9-BB3B-1CFFD53AAA16}" sibTransId="{AED69267-F8F7-43E4-9956-4F6C83061058}"/>
    <dgm:cxn modelId="{0DF0EA47-86D6-48C1-9C73-B20B74156B89}" type="presOf" srcId="{B7670035-5A65-4258-8C77-26B653358386}" destId="{755432C4-5C5E-48A7-8C5B-DCF23F75596B}" srcOrd="0" destOrd="0" presId="urn:microsoft.com/office/officeart/2008/layout/VerticalAccentList"/>
    <dgm:cxn modelId="{21EF1D4A-89E4-497E-9F0A-F8BC2FEF73C5}" type="presOf" srcId="{BBE17A85-9BA1-45BD-8512-657C5DDE1E4E}" destId="{C2280F39-A9BA-4555-B6C4-630864A43017}" srcOrd="0" destOrd="0" presId="urn:microsoft.com/office/officeart/2008/layout/VerticalAccentList"/>
    <dgm:cxn modelId="{E8049C7E-B94F-4DFB-BAE6-DDC0941CE26B}" srcId="{BBE17A85-9BA1-45BD-8512-657C5DDE1E4E}" destId="{1AB2924E-B204-420C-8D20-FD703042501A}" srcOrd="3" destOrd="0" parTransId="{B19E9901-56BC-4897-9EFD-9F9004B1D9DB}" sibTransId="{69E7DB27-5460-4B60-A102-579673DDA9C0}"/>
    <dgm:cxn modelId="{6C946B84-E1E3-4D9B-9D89-72AD9F0E5F99}" srcId="{BBE17A85-9BA1-45BD-8512-657C5DDE1E4E}" destId="{BA95C041-850F-4317-BA8F-9C0617A429C0}" srcOrd="2" destOrd="0" parTransId="{F36C6396-6254-463F-9A52-B84A090F3776}" sibTransId="{4C867BD8-0905-402C-A2E1-CECD06AE0FE7}"/>
    <dgm:cxn modelId="{291F03A2-8095-408A-B046-1A66C3E87A09}" type="presOf" srcId="{BA95C041-850F-4317-BA8F-9C0617A429C0}" destId="{E47844AB-C45B-4BF9-9D50-6BBFA5CA8DB8}" srcOrd="0" destOrd="0" presId="urn:microsoft.com/office/officeart/2008/layout/VerticalAccentList"/>
    <dgm:cxn modelId="{1148BEE7-AC2D-4410-B140-591BFAACDB2A}" type="presOf" srcId="{1AB2924E-B204-420C-8D20-FD703042501A}" destId="{32ED9316-A529-4FF2-A27E-8BA390594ACE}" srcOrd="0" destOrd="0" presId="urn:microsoft.com/office/officeart/2008/layout/VerticalAccentList"/>
    <dgm:cxn modelId="{5CBA5AF6-4BFA-4752-8627-5609FED3C40A}" type="presOf" srcId="{7AC0FC84-A18A-449E-8F67-C7242A461187}" destId="{8F3ACC42-515D-4D2A-8D09-4D764EB4A406}" srcOrd="0" destOrd="0" presId="urn:microsoft.com/office/officeart/2008/layout/VerticalAccentList"/>
    <dgm:cxn modelId="{CBAF1D31-E800-475F-8F82-BDAF3853BF26}" type="presParOf" srcId="{C2280F39-A9BA-4555-B6C4-630864A43017}" destId="{D8A84800-BDA2-47D7-9E1F-95D2B3292CFC}" srcOrd="0" destOrd="0" presId="urn:microsoft.com/office/officeart/2008/layout/VerticalAccentList"/>
    <dgm:cxn modelId="{D5EB0EA2-C183-44B8-BEB4-15BF4F26BAAD}" type="presParOf" srcId="{D8A84800-BDA2-47D7-9E1F-95D2B3292CFC}" destId="{8F3ACC42-515D-4D2A-8D09-4D764EB4A406}" srcOrd="0" destOrd="0" presId="urn:microsoft.com/office/officeart/2008/layout/VerticalAccentList"/>
    <dgm:cxn modelId="{97956FE9-84C3-4437-825D-8C66B1793D10}" type="presParOf" srcId="{C2280F39-A9BA-4555-B6C4-630864A43017}" destId="{8D5034A2-C5CD-418C-8E85-C629FABD6CA7}" srcOrd="1" destOrd="0" presId="urn:microsoft.com/office/officeart/2008/layout/VerticalAccentList"/>
    <dgm:cxn modelId="{440660F0-A070-4F5F-A9FF-B133C819D2BE}" type="presParOf" srcId="{8D5034A2-C5CD-418C-8E85-C629FABD6CA7}" destId="{E75B815E-93FD-465B-948D-8C6AF5F2BECF}" srcOrd="0" destOrd="0" presId="urn:microsoft.com/office/officeart/2008/layout/VerticalAccentList"/>
    <dgm:cxn modelId="{FBAB87A8-177F-4D7D-ABA4-1297A3B20EAC}" type="presParOf" srcId="{8D5034A2-C5CD-418C-8E85-C629FABD6CA7}" destId="{767E95D5-7047-45D8-9759-0C6C3D200016}" srcOrd="1" destOrd="0" presId="urn:microsoft.com/office/officeart/2008/layout/VerticalAccentList"/>
    <dgm:cxn modelId="{EAB8D2E5-B695-4638-8E33-A15D47958237}" type="presParOf" srcId="{8D5034A2-C5CD-418C-8E85-C629FABD6CA7}" destId="{CC212FF4-2833-4698-8E13-6DDC4E0515C5}" srcOrd="2" destOrd="0" presId="urn:microsoft.com/office/officeart/2008/layout/VerticalAccentList"/>
    <dgm:cxn modelId="{166043FC-2D12-4F78-B8A9-BD0874C0D585}" type="presParOf" srcId="{8D5034A2-C5CD-418C-8E85-C629FABD6CA7}" destId="{6947ED01-17D0-44CE-B422-B90697EC6197}" srcOrd="3" destOrd="0" presId="urn:microsoft.com/office/officeart/2008/layout/VerticalAccentList"/>
    <dgm:cxn modelId="{CF82E4DC-A489-46F9-A5E1-FCABD6716B00}" type="presParOf" srcId="{8D5034A2-C5CD-418C-8E85-C629FABD6CA7}" destId="{8BBA6CDC-A8ED-4819-A502-E6EFEB231BA1}" srcOrd="4" destOrd="0" presId="urn:microsoft.com/office/officeart/2008/layout/VerticalAccentList"/>
    <dgm:cxn modelId="{F8E70DF0-8485-4105-86BE-3854B5E5011C}" type="presParOf" srcId="{8D5034A2-C5CD-418C-8E85-C629FABD6CA7}" destId="{0D316DBB-2CD3-478E-B70B-194972EF7998}" srcOrd="5" destOrd="0" presId="urn:microsoft.com/office/officeart/2008/layout/VerticalAccentList"/>
    <dgm:cxn modelId="{781E69A1-02C0-40CD-8C4C-6E1282902758}" type="presParOf" srcId="{8D5034A2-C5CD-418C-8E85-C629FABD6CA7}" destId="{A34716E9-FC01-4597-BD4A-6C8C0EE72306}" srcOrd="6" destOrd="0" presId="urn:microsoft.com/office/officeart/2008/layout/VerticalAccentList"/>
    <dgm:cxn modelId="{33E267D2-C4D7-4A9D-8976-58B257EF6074}" type="presParOf" srcId="{C2280F39-A9BA-4555-B6C4-630864A43017}" destId="{32E22E09-C3E3-48C9-8953-3C5663D76879}" srcOrd="2" destOrd="0" presId="urn:microsoft.com/office/officeart/2008/layout/VerticalAccentList"/>
    <dgm:cxn modelId="{AC41DACB-613C-44F5-8317-B8535754DBD2}" type="presParOf" srcId="{C2280F39-A9BA-4555-B6C4-630864A43017}" destId="{41FF3665-613F-4AE0-A243-1950E567C98E}" srcOrd="3" destOrd="0" presId="urn:microsoft.com/office/officeart/2008/layout/VerticalAccentList"/>
    <dgm:cxn modelId="{17AB9FC0-B8BA-4DB4-A4A9-C74B82086150}" type="presParOf" srcId="{41FF3665-613F-4AE0-A243-1950E567C98E}" destId="{755432C4-5C5E-48A7-8C5B-DCF23F75596B}" srcOrd="0" destOrd="0" presId="urn:microsoft.com/office/officeart/2008/layout/VerticalAccentList"/>
    <dgm:cxn modelId="{16159613-9D6E-4EA4-AD30-D4B9597AD40C}" type="presParOf" srcId="{C2280F39-A9BA-4555-B6C4-630864A43017}" destId="{6CA37135-0D39-4C13-8AB1-161862C3EE3C}" srcOrd="4" destOrd="0" presId="urn:microsoft.com/office/officeart/2008/layout/VerticalAccentList"/>
    <dgm:cxn modelId="{E44E5466-9098-4546-97E1-F53B6F248B47}" type="presParOf" srcId="{6CA37135-0D39-4C13-8AB1-161862C3EE3C}" destId="{9F91C15E-CA1D-46CB-9A60-C79B7259A4D5}" srcOrd="0" destOrd="0" presId="urn:microsoft.com/office/officeart/2008/layout/VerticalAccentList"/>
    <dgm:cxn modelId="{9F43CDFC-D204-4023-9695-BCEAC238A78F}" type="presParOf" srcId="{6CA37135-0D39-4C13-8AB1-161862C3EE3C}" destId="{D3CD2E9E-D139-4EAF-8CFC-0ED0DEF7B23A}" srcOrd="1" destOrd="0" presId="urn:microsoft.com/office/officeart/2008/layout/VerticalAccentList"/>
    <dgm:cxn modelId="{74B3F503-1637-437D-9558-F33FCA2DFEA7}" type="presParOf" srcId="{6CA37135-0D39-4C13-8AB1-161862C3EE3C}" destId="{33E09F66-CB4C-4A55-8BAD-CEDE512F520E}" srcOrd="2" destOrd="0" presId="urn:microsoft.com/office/officeart/2008/layout/VerticalAccentList"/>
    <dgm:cxn modelId="{34B95A7B-E8AD-4F4B-9C48-DFA7C4F99450}" type="presParOf" srcId="{6CA37135-0D39-4C13-8AB1-161862C3EE3C}" destId="{0CC8E635-FE47-4FAC-A12F-1C16197EC757}" srcOrd="3" destOrd="0" presId="urn:microsoft.com/office/officeart/2008/layout/VerticalAccentList"/>
    <dgm:cxn modelId="{A8B00D13-BD3B-4654-AABD-184DFB0C831F}" type="presParOf" srcId="{6CA37135-0D39-4C13-8AB1-161862C3EE3C}" destId="{28673EA1-097D-4CBC-A37B-4E68D41E4EB0}" srcOrd="4" destOrd="0" presId="urn:microsoft.com/office/officeart/2008/layout/VerticalAccentList"/>
    <dgm:cxn modelId="{A0168276-735C-4B70-B975-0E3818CB1C98}" type="presParOf" srcId="{6CA37135-0D39-4C13-8AB1-161862C3EE3C}" destId="{763346C7-D045-4CFD-9AC3-4FC36AD1A317}" srcOrd="5" destOrd="0" presId="urn:microsoft.com/office/officeart/2008/layout/VerticalAccentList"/>
    <dgm:cxn modelId="{883CD962-5399-401D-9FDB-AED4A929C217}" type="presParOf" srcId="{6CA37135-0D39-4C13-8AB1-161862C3EE3C}" destId="{C864FBF3-FE7E-4CDE-8761-A044B126A838}" srcOrd="6" destOrd="0" presId="urn:microsoft.com/office/officeart/2008/layout/VerticalAccentList"/>
    <dgm:cxn modelId="{9863D593-CC63-4A04-AAD8-B074B814ED22}" type="presParOf" srcId="{C2280F39-A9BA-4555-B6C4-630864A43017}" destId="{CD52DFC0-0C15-4834-8E45-FC73B42EABC5}" srcOrd="5" destOrd="0" presId="urn:microsoft.com/office/officeart/2008/layout/VerticalAccentList"/>
    <dgm:cxn modelId="{EEF8D7E1-AAAD-480A-B1C8-F134197C622B}" type="presParOf" srcId="{C2280F39-A9BA-4555-B6C4-630864A43017}" destId="{2D563FBC-3A79-472F-B55C-DF1D3B0FBD70}" srcOrd="6" destOrd="0" presId="urn:microsoft.com/office/officeart/2008/layout/VerticalAccentList"/>
    <dgm:cxn modelId="{CCA58FDC-EF66-4105-9D55-5A0CC78E8D4F}" type="presParOf" srcId="{2D563FBC-3A79-472F-B55C-DF1D3B0FBD70}" destId="{E47844AB-C45B-4BF9-9D50-6BBFA5CA8DB8}" srcOrd="0" destOrd="0" presId="urn:microsoft.com/office/officeart/2008/layout/VerticalAccentList"/>
    <dgm:cxn modelId="{F2DB801D-1708-42DF-B1F6-590728F88450}" type="presParOf" srcId="{C2280F39-A9BA-4555-B6C4-630864A43017}" destId="{3803A2C3-3A89-4963-BC7F-7A3CB8352141}" srcOrd="7" destOrd="0" presId="urn:microsoft.com/office/officeart/2008/layout/VerticalAccentList"/>
    <dgm:cxn modelId="{50AB5BAD-7ECE-4CF7-A29D-E7D6D423A3EE}" type="presParOf" srcId="{3803A2C3-3A89-4963-BC7F-7A3CB8352141}" destId="{7058EC72-FAB9-4D7E-AC90-759468C4D3DD}" srcOrd="0" destOrd="0" presId="urn:microsoft.com/office/officeart/2008/layout/VerticalAccentList"/>
    <dgm:cxn modelId="{D3E2F94D-F853-4E6A-84BA-2778DB406583}" type="presParOf" srcId="{3803A2C3-3A89-4963-BC7F-7A3CB8352141}" destId="{864732F6-9770-4550-9E7B-F62CDFE2E10B}" srcOrd="1" destOrd="0" presId="urn:microsoft.com/office/officeart/2008/layout/VerticalAccentList"/>
    <dgm:cxn modelId="{23350512-BC85-42A7-966C-63588305DE67}" type="presParOf" srcId="{3803A2C3-3A89-4963-BC7F-7A3CB8352141}" destId="{6C1FFD78-85A5-4F8A-A5D8-D0BA669BEDA5}" srcOrd="2" destOrd="0" presId="urn:microsoft.com/office/officeart/2008/layout/VerticalAccentList"/>
    <dgm:cxn modelId="{0AAF8311-D058-4859-91AE-ECEF7D5EB57D}" type="presParOf" srcId="{3803A2C3-3A89-4963-BC7F-7A3CB8352141}" destId="{5037769F-EE89-4BF3-B74B-8AAF3A71902C}" srcOrd="3" destOrd="0" presId="urn:microsoft.com/office/officeart/2008/layout/VerticalAccentList"/>
    <dgm:cxn modelId="{2265D2DC-2106-412B-8926-1DD7C197B92B}" type="presParOf" srcId="{3803A2C3-3A89-4963-BC7F-7A3CB8352141}" destId="{FFDDDED3-35C2-4F56-B37F-6C81F89E6A6B}" srcOrd="4" destOrd="0" presId="urn:microsoft.com/office/officeart/2008/layout/VerticalAccentList"/>
    <dgm:cxn modelId="{6F0C646D-DDBC-4122-89FD-5CD119832811}" type="presParOf" srcId="{3803A2C3-3A89-4963-BC7F-7A3CB8352141}" destId="{E68BE357-6EC6-432C-A12E-0264833918E1}" srcOrd="5" destOrd="0" presId="urn:microsoft.com/office/officeart/2008/layout/VerticalAccentList"/>
    <dgm:cxn modelId="{FA844E1B-CA91-41E8-A208-F5FE6AE677E5}" type="presParOf" srcId="{3803A2C3-3A89-4963-BC7F-7A3CB8352141}" destId="{B563A660-6281-4268-A2BC-30693845D6C0}" srcOrd="6" destOrd="0" presId="urn:microsoft.com/office/officeart/2008/layout/VerticalAccentList"/>
    <dgm:cxn modelId="{1DE5B9F1-B5F5-4DC0-AE6C-69CEEF46989B}" type="presParOf" srcId="{C2280F39-A9BA-4555-B6C4-630864A43017}" destId="{82838449-C829-4D2A-B3C9-E387D5988C20}" srcOrd="8" destOrd="0" presId="urn:microsoft.com/office/officeart/2008/layout/VerticalAccentList"/>
    <dgm:cxn modelId="{C17CE4C3-A9B3-43C4-AD17-78AFBE4E0E1C}" type="presParOf" srcId="{C2280F39-A9BA-4555-B6C4-630864A43017}" destId="{6CB6CE06-6D25-4DD9-87E5-B8F751EDDE53}" srcOrd="9" destOrd="0" presId="urn:microsoft.com/office/officeart/2008/layout/VerticalAccentList"/>
    <dgm:cxn modelId="{D1097C47-DE35-41DF-B013-96AFF27041AF}" type="presParOf" srcId="{6CB6CE06-6D25-4DD9-87E5-B8F751EDDE53}" destId="{32ED9316-A529-4FF2-A27E-8BA390594ACE}" srcOrd="0" destOrd="0" presId="urn:microsoft.com/office/officeart/2008/layout/VerticalAccentList"/>
    <dgm:cxn modelId="{D98348C8-382E-4E3B-8D2B-3C76D5E079DF}" type="presParOf" srcId="{C2280F39-A9BA-4555-B6C4-630864A43017}" destId="{9E390A19-45CE-4AD8-8D60-15515F9E1ECC}" srcOrd="10" destOrd="0" presId="urn:microsoft.com/office/officeart/2008/layout/VerticalAccentList"/>
    <dgm:cxn modelId="{DD3EF706-EBF9-45AE-9565-5F06C201974E}" type="presParOf" srcId="{9E390A19-45CE-4AD8-8D60-15515F9E1ECC}" destId="{01D0D072-6266-4800-9A56-DED86CA121B1}" srcOrd="0" destOrd="0" presId="urn:microsoft.com/office/officeart/2008/layout/VerticalAccentList"/>
    <dgm:cxn modelId="{F3B99811-B5C7-43B2-88AA-F6D999D91767}" type="presParOf" srcId="{9E390A19-45CE-4AD8-8D60-15515F9E1ECC}" destId="{1F921467-F502-467C-BDA6-75EE034D45E4}" srcOrd="1" destOrd="0" presId="urn:microsoft.com/office/officeart/2008/layout/VerticalAccentList"/>
    <dgm:cxn modelId="{C45B2C88-274C-4DD3-83D4-672AF03A1781}" type="presParOf" srcId="{9E390A19-45CE-4AD8-8D60-15515F9E1ECC}" destId="{55CEFA14-1F28-4D8F-88F2-683638845929}" srcOrd="2" destOrd="0" presId="urn:microsoft.com/office/officeart/2008/layout/VerticalAccentList"/>
    <dgm:cxn modelId="{6BFE19C3-C570-47C1-848C-A81AA5C21D58}" type="presParOf" srcId="{9E390A19-45CE-4AD8-8D60-15515F9E1ECC}" destId="{F2C436C5-5F52-44A4-B710-8EAEFCCC49E0}" srcOrd="3" destOrd="0" presId="urn:microsoft.com/office/officeart/2008/layout/VerticalAccentList"/>
    <dgm:cxn modelId="{E807B06A-0A30-40B2-ABBD-6B375CBE42CA}" type="presParOf" srcId="{9E390A19-45CE-4AD8-8D60-15515F9E1ECC}" destId="{C17A8530-E5DB-4254-A715-009F808027CE}" srcOrd="4" destOrd="0" presId="urn:microsoft.com/office/officeart/2008/layout/VerticalAccentList"/>
    <dgm:cxn modelId="{01FE8AE7-9265-4D5D-807F-F7615A0F245D}" type="presParOf" srcId="{9E390A19-45CE-4AD8-8D60-15515F9E1ECC}" destId="{6F7BD7F9-9D4A-4EBF-8EDB-C57A62A0951E}" srcOrd="5" destOrd="0" presId="urn:microsoft.com/office/officeart/2008/layout/VerticalAccentList"/>
    <dgm:cxn modelId="{B9BC814F-6F07-44A6-B16D-DC845D5A8526}" type="presParOf" srcId="{9E390A19-45CE-4AD8-8D60-15515F9E1ECC}" destId="{9E088C06-9839-43EB-8112-F17336C86C67}" srcOrd="6" destOrd="0" presId="urn:microsoft.com/office/officeart/2008/layout/VerticalAccent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35C1749-EAC5-42D1-8085-137AE0C17A44}">
      <dsp:nvSpPr>
        <dsp:cNvPr id="0" name=""/>
        <dsp:cNvSpPr/>
      </dsp:nvSpPr>
      <dsp:spPr>
        <a:xfrm>
          <a:off x="0" y="74879"/>
          <a:ext cx="11463074" cy="87516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US" sz="2200" kern="1200"/>
            <a:t>HSBC UK has over 8,500 members of 18 Employee Resource Groups that span all the strands of diversity such as Pride, Ability and Balance (Hanna, 2025).</a:t>
          </a:r>
          <a:endParaRPr lang="en-IN" sz="2200" kern="1200"/>
        </a:p>
      </dsp:txBody>
      <dsp:txXfrm>
        <a:off x="42722" y="117601"/>
        <a:ext cx="11377630" cy="789716"/>
      </dsp:txXfrm>
    </dsp:sp>
    <dsp:sp modelId="{95ECE87A-148D-424C-AFE7-2CB1460C54FA}">
      <dsp:nvSpPr>
        <dsp:cNvPr id="0" name=""/>
        <dsp:cNvSpPr/>
      </dsp:nvSpPr>
      <dsp:spPr>
        <a:xfrm>
          <a:off x="0" y="1013399"/>
          <a:ext cx="11463074" cy="87516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US" sz="2200" kern="1200"/>
            <a:t>78% of HSBC UK employees declared themselves engaged in its employee engagement index (Butcher, 2026).</a:t>
          </a:r>
          <a:endParaRPr lang="en-IN" sz="2200" kern="1200"/>
        </a:p>
      </dsp:txBody>
      <dsp:txXfrm>
        <a:off x="42722" y="1056121"/>
        <a:ext cx="11377630" cy="789716"/>
      </dsp:txXfrm>
    </dsp:sp>
    <dsp:sp modelId="{42AF2A52-E1CF-47AB-8DDA-E8AD6390F8B1}">
      <dsp:nvSpPr>
        <dsp:cNvPr id="0" name=""/>
        <dsp:cNvSpPr/>
      </dsp:nvSpPr>
      <dsp:spPr>
        <a:xfrm>
          <a:off x="0" y="1951920"/>
          <a:ext cx="11463074" cy="87516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US" sz="2200" kern="1200"/>
            <a:t>There are a number of voice channels, which are: staff surveys, town halls and HR Direct.</a:t>
          </a:r>
          <a:endParaRPr lang="en-IN" sz="2200" kern="1200"/>
        </a:p>
      </dsp:txBody>
      <dsp:txXfrm>
        <a:off x="42722" y="1994642"/>
        <a:ext cx="11377630" cy="789716"/>
      </dsp:txXfrm>
    </dsp:sp>
    <dsp:sp modelId="{E07235B5-A5A8-4BF1-8D0D-B6AC3AC14286}">
      <dsp:nvSpPr>
        <dsp:cNvPr id="0" name=""/>
        <dsp:cNvSpPr/>
      </dsp:nvSpPr>
      <dsp:spPr>
        <a:xfrm>
          <a:off x="0" y="2890440"/>
          <a:ext cx="11463074" cy="87516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US" sz="2200" kern="1200"/>
            <a:t>The Employment Rights Act 2025 postulated collective redundancy consultation threshold tests throughout an organisation.</a:t>
          </a:r>
          <a:endParaRPr lang="en-IN" sz="2200" kern="1200"/>
        </a:p>
      </dsp:txBody>
      <dsp:txXfrm>
        <a:off x="42722" y="2933162"/>
        <a:ext cx="11377630" cy="789716"/>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1C02E1B-E996-4527-8689-71EB3D3252A2}">
      <dsp:nvSpPr>
        <dsp:cNvPr id="0" name=""/>
        <dsp:cNvSpPr/>
      </dsp:nvSpPr>
      <dsp:spPr>
        <a:xfrm rot="16200000">
          <a:off x="-713471" y="716205"/>
          <a:ext cx="4114800" cy="2682388"/>
        </a:xfrm>
        <a:prstGeom prst="flowChartManualOperation">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0650" tIns="0" rIns="120493" bIns="0" numCol="1" spcCol="1270" anchor="ctr" anchorCtr="0">
          <a:noAutofit/>
        </a:bodyPr>
        <a:lstStyle/>
        <a:p>
          <a:pPr marL="0" lvl="0" indent="0" algn="ctr" defTabSz="844550">
            <a:lnSpc>
              <a:spcPct val="90000"/>
            </a:lnSpc>
            <a:spcBef>
              <a:spcPct val="0"/>
            </a:spcBef>
            <a:spcAft>
              <a:spcPct val="35000"/>
            </a:spcAft>
            <a:buNone/>
          </a:pPr>
          <a:r>
            <a:rPr lang="en-US" sz="1900" kern="1200"/>
            <a:t>HSBC UK offers its private care services, parental remuneration and contribution of pensions up to 24% to all employees.</a:t>
          </a:r>
          <a:endParaRPr lang="en-IN" sz="1900" kern="1200"/>
        </a:p>
      </dsp:txBody>
      <dsp:txXfrm rot="5400000">
        <a:off x="2735" y="822959"/>
        <a:ext cx="2682388" cy="2468880"/>
      </dsp:txXfrm>
    </dsp:sp>
    <dsp:sp modelId="{AA578F83-5DB6-4135-9ED6-690BDECB2FB3}">
      <dsp:nvSpPr>
        <dsp:cNvPr id="0" name=""/>
        <dsp:cNvSpPr/>
      </dsp:nvSpPr>
      <dsp:spPr>
        <a:xfrm rot="16200000">
          <a:off x="2170096" y="716205"/>
          <a:ext cx="4114800" cy="2682388"/>
        </a:xfrm>
        <a:prstGeom prst="flowChartManualOperation">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0650" tIns="0" rIns="120493" bIns="0" numCol="1" spcCol="1270" anchor="ctr" anchorCtr="0">
          <a:noAutofit/>
        </a:bodyPr>
        <a:lstStyle/>
        <a:p>
          <a:pPr marL="0" lvl="0" indent="0" algn="ctr" defTabSz="844550">
            <a:lnSpc>
              <a:spcPct val="90000"/>
            </a:lnSpc>
            <a:spcBef>
              <a:spcPct val="0"/>
            </a:spcBef>
            <a:spcAft>
              <a:spcPct val="35000"/>
            </a:spcAft>
            <a:buNone/>
          </a:pPr>
          <a:r>
            <a:rPr lang="en-US" sz="1900" kern="1200"/>
            <a:t>The bank is a Disability Confident Employer and has adjustments at the workplace service (HSBC UK, 2025).</a:t>
          </a:r>
          <a:endParaRPr lang="en-IN" sz="1900" kern="1200"/>
        </a:p>
      </dsp:txBody>
      <dsp:txXfrm rot="5400000">
        <a:off x="2886302" y="822959"/>
        <a:ext cx="2682388" cy="2468880"/>
      </dsp:txXfrm>
    </dsp:sp>
    <dsp:sp modelId="{6BF043BD-5A7E-4F32-A811-9A3E70B169A6}">
      <dsp:nvSpPr>
        <dsp:cNvPr id="0" name=""/>
        <dsp:cNvSpPr/>
      </dsp:nvSpPr>
      <dsp:spPr>
        <a:xfrm rot="16200000">
          <a:off x="5053663" y="716205"/>
          <a:ext cx="4114800" cy="2682388"/>
        </a:xfrm>
        <a:prstGeom prst="flowChartManualOperation">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0650" tIns="0" rIns="120493" bIns="0" numCol="1" spcCol="1270" anchor="ctr" anchorCtr="0">
          <a:noAutofit/>
        </a:bodyPr>
        <a:lstStyle/>
        <a:p>
          <a:pPr marL="0" lvl="0" indent="0" algn="ctr" defTabSz="844550">
            <a:lnSpc>
              <a:spcPct val="90000"/>
            </a:lnSpc>
            <a:spcBef>
              <a:spcPct val="0"/>
            </a:spcBef>
            <a:spcAft>
              <a:spcPct val="35000"/>
            </a:spcAft>
            <a:buNone/>
          </a:pPr>
          <a:r>
            <a:rPr lang="en-US" sz="1900" kern="1200"/>
            <a:t>Higher sustained professional development is sponsored by hundreds of completely free courses that are provided by HSBC University (HSBC, 2025).</a:t>
          </a:r>
          <a:endParaRPr lang="en-IN" sz="1900" kern="1200"/>
        </a:p>
      </dsp:txBody>
      <dsp:txXfrm rot="5400000">
        <a:off x="5769869" y="822959"/>
        <a:ext cx="2682388" cy="2468880"/>
      </dsp:txXfrm>
    </dsp:sp>
    <dsp:sp modelId="{B4E5F03D-2CEC-4E84-B5D0-89F89154D49E}">
      <dsp:nvSpPr>
        <dsp:cNvPr id="0" name=""/>
        <dsp:cNvSpPr/>
      </dsp:nvSpPr>
      <dsp:spPr>
        <a:xfrm rot="16200000">
          <a:off x="7937231" y="716205"/>
          <a:ext cx="4114800" cy="2682388"/>
        </a:xfrm>
        <a:prstGeom prst="flowChartManualOperation">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0650" tIns="0" rIns="120493" bIns="0" numCol="1" spcCol="1270" anchor="ctr" anchorCtr="0">
          <a:noAutofit/>
        </a:bodyPr>
        <a:lstStyle/>
        <a:p>
          <a:pPr marL="0" lvl="0" indent="0" algn="ctr" defTabSz="844550">
            <a:lnSpc>
              <a:spcPct val="90000"/>
            </a:lnSpc>
            <a:spcBef>
              <a:spcPct val="0"/>
            </a:spcBef>
            <a:spcAft>
              <a:spcPct val="35000"/>
            </a:spcAft>
            <a:buNone/>
          </a:pPr>
          <a:r>
            <a:rPr lang="en-US" sz="1900" kern="1200"/>
            <a:t>The employed recruiting managers get required training on unconscious bias, based on the Stonewall Workplace Equality Index.</a:t>
          </a:r>
          <a:endParaRPr lang="en-IN" sz="1900" kern="1200"/>
        </a:p>
      </dsp:txBody>
      <dsp:txXfrm rot="5400000">
        <a:off x="8653437" y="822959"/>
        <a:ext cx="2682388" cy="2468880"/>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F8A00FB-49C4-4C36-86AF-841427CE4570}">
      <dsp:nvSpPr>
        <dsp:cNvPr id="0" name=""/>
        <dsp:cNvSpPr/>
      </dsp:nvSpPr>
      <dsp:spPr>
        <a:xfrm>
          <a:off x="4902" y="391030"/>
          <a:ext cx="2143437" cy="3028652"/>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US" sz="1800" kern="1200"/>
            <a:t>The volunteer attrition levelled in 2025 but HSBC recognised the possibility of workforce risks affecting strategic execution (HSBC UK, 2025b).</a:t>
          </a:r>
          <a:endParaRPr lang="en-IN" sz="1800" kern="1200"/>
        </a:p>
      </dsp:txBody>
      <dsp:txXfrm>
        <a:off x="67681" y="453809"/>
        <a:ext cx="2017879" cy="2903094"/>
      </dsp:txXfrm>
    </dsp:sp>
    <dsp:sp modelId="{EB6F0ABC-412B-4FA3-B90A-94AADDA0812B}">
      <dsp:nvSpPr>
        <dsp:cNvPr id="0" name=""/>
        <dsp:cNvSpPr/>
      </dsp:nvSpPr>
      <dsp:spPr>
        <a:xfrm>
          <a:off x="2362683" y="1639570"/>
          <a:ext cx="454408" cy="531572"/>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622300">
            <a:lnSpc>
              <a:spcPct val="90000"/>
            </a:lnSpc>
            <a:spcBef>
              <a:spcPct val="0"/>
            </a:spcBef>
            <a:spcAft>
              <a:spcPct val="35000"/>
            </a:spcAft>
            <a:buNone/>
          </a:pPr>
          <a:endParaRPr lang="en-IN" sz="1400" kern="1200"/>
        </a:p>
      </dsp:txBody>
      <dsp:txXfrm>
        <a:off x="2362683" y="1745884"/>
        <a:ext cx="318086" cy="318944"/>
      </dsp:txXfrm>
    </dsp:sp>
    <dsp:sp modelId="{EB93B557-89FF-45E7-A6F9-55B6EE0ED3CE}">
      <dsp:nvSpPr>
        <dsp:cNvPr id="0" name=""/>
        <dsp:cNvSpPr/>
      </dsp:nvSpPr>
      <dsp:spPr>
        <a:xfrm>
          <a:off x="3005714" y="391030"/>
          <a:ext cx="2143437" cy="3028652"/>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US" sz="1800" kern="1200"/>
            <a:t>The merger of the wholesale banking division resulted in overlaps and lack of consistency in the redeployment processes of the UK divisions.</a:t>
          </a:r>
          <a:endParaRPr lang="en-IN" sz="1800" kern="1200"/>
        </a:p>
      </dsp:txBody>
      <dsp:txXfrm>
        <a:off x="3068493" y="453809"/>
        <a:ext cx="2017879" cy="2903094"/>
      </dsp:txXfrm>
    </dsp:sp>
    <dsp:sp modelId="{0E8409E7-9B22-4225-B51D-10B1166A1109}">
      <dsp:nvSpPr>
        <dsp:cNvPr id="0" name=""/>
        <dsp:cNvSpPr/>
      </dsp:nvSpPr>
      <dsp:spPr>
        <a:xfrm>
          <a:off x="5363496" y="1639570"/>
          <a:ext cx="454408" cy="531572"/>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622300">
            <a:lnSpc>
              <a:spcPct val="90000"/>
            </a:lnSpc>
            <a:spcBef>
              <a:spcPct val="0"/>
            </a:spcBef>
            <a:spcAft>
              <a:spcPct val="35000"/>
            </a:spcAft>
            <a:buNone/>
          </a:pPr>
          <a:endParaRPr lang="en-IN" sz="1400" kern="1200"/>
        </a:p>
      </dsp:txBody>
      <dsp:txXfrm>
        <a:off x="5363496" y="1745884"/>
        <a:ext cx="318086" cy="318944"/>
      </dsp:txXfrm>
    </dsp:sp>
    <dsp:sp modelId="{69C652AC-FE25-4123-951E-A532B6C5130E}">
      <dsp:nvSpPr>
        <dsp:cNvPr id="0" name=""/>
        <dsp:cNvSpPr/>
      </dsp:nvSpPr>
      <dsp:spPr>
        <a:xfrm>
          <a:off x="6006527" y="391030"/>
          <a:ext cx="2143437" cy="3028652"/>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US" sz="1800" kern="1200"/>
            <a:t>Employee reviews state that they are evaluated as numbers and that they do not have good pastoral care in big organisms.</a:t>
          </a:r>
          <a:endParaRPr lang="en-IN" sz="1800" kern="1200"/>
        </a:p>
      </dsp:txBody>
      <dsp:txXfrm>
        <a:off x="6069306" y="453809"/>
        <a:ext cx="2017879" cy="2903094"/>
      </dsp:txXfrm>
    </dsp:sp>
    <dsp:sp modelId="{FB7C24D9-BD43-4801-8409-4EB2DDD161EC}">
      <dsp:nvSpPr>
        <dsp:cNvPr id="0" name=""/>
        <dsp:cNvSpPr/>
      </dsp:nvSpPr>
      <dsp:spPr>
        <a:xfrm>
          <a:off x="8364308" y="1639570"/>
          <a:ext cx="454408" cy="531572"/>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622300">
            <a:lnSpc>
              <a:spcPct val="90000"/>
            </a:lnSpc>
            <a:spcBef>
              <a:spcPct val="0"/>
            </a:spcBef>
            <a:spcAft>
              <a:spcPct val="35000"/>
            </a:spcAft>
            <a:buNone/>
          </a:pPr>
          <a:endParaRPr lang="en-IN" sz="1400" kern="1200"/>
        </a:p>
      </dsp:txBody>
      <dsp:txXfrm>
        <a:off x="8364308" y="1745884"/>
        <a:ext cx="318086" cy="318944"/>
      </dsp:txXfrm>
    </dsp:sp>
    <dsp:sp modelId="{AE4BFBFE-82F6-456E-9FF1-6C6C0A42235E}">
      <dsp:nvSpPr>
        <dsp:cNvPr id="0" name=""/>
        <dsp:cNvSpPr/>
      </dsp:nvSpPr>
      <dsp:spPr>
        <a:xfrm>
          <a:off x="9007340" y="391030"/>
          <a:ext cx="2143437" cy="3028652"/>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US" sz="1800" kern="1200"/>
            <a:t>The 2025 Annual Report acknowledged the increased risks of inconsistent application of ER policy with the increasing organisational change (HSBC, 2025b).</a:t>
          </a:r>
          <a:endParaRPr lang="en-IN" sz="1800" kern="1200"/>
        </a:p>
      </dsp:txBody>
      <dsp:txXfrm>
        <a:off x="9070119" y="453809"/>
        <a:ext cx="2017879" cy="2903094"/>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F3ACC42-515D-4D2A-8D09-4D764EB4A406}">
      <dsp:nvSpPr>
        <dsp:cNvPr id="0" name=""/>
        <dsp:cNvSpPr/>
      </dsp:nvSpPr>
      <dsp:spPr>
        <a:xfrm>
          <a:off x="1341736" y="2314"/>
          <a:ext cx="8847694" cy="8043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b" anchorCtr="0">
          <a:noAutofit/>
        </a:bodyPr>
        <a:lstStyle/>
        <a:p>
          <a:pPr marL="0" lvl="0" indent="0" algn="l" defTabSz="711200">
            <a:lnSpc>
              <a:spcPct val="90000"/>
            </a:lnSpc>
            <a:spcBef>
              <a:spcPct val="0"/>
            </a:spcBef>
            <a:spcAft>
              <a:spcPct val="35000"/>
            </a:spcAft>
            <a:buNone/>
          </a:pPr>
          <a:r>
            <a:rPr lang="en-US" sz="1600" kern="1200"/>
            <a:t>HSBC needs to develop effective governance structures that would allow auditing AI tools applied in ER decision-making and preventing bias.</a:t>
          </a:r>
          <a:endParaRPr lang="en-IN" sz="1600" kern="1200"/>
        </a:p>
      </dsp:txBody>
      <dsp:txXfrm>
        <a:off x="1341736" y="2314"/>
        <a:ext cx="8847694" cy="804335"/>
      </dsp:txXfrm>
    </dsp:sp>
    <dsp:sp modelId="{E75B815E-93FD-465B-948D-8C6AF5F2BECF}">
      <dsp:nvSpPr>
        <dsp:cNvPr id="0" name=""/>
        <dsp:cNvSpPr/>
      </dsp:nvSpPr>
      <dsp:spPr>
        <a:xfrm>
          <a:off x="1341736" y="806650"/>
          <a:ext cx="1179692" cy="196615"/>
        </a:xfrm>
        <a:prstGeom prst="parallelogram">
          <a:avLst>
            <a:gd name="adj" fmla="val 140840"/>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67E95D5-7047-45D8-9759-0C6C3D200016}">
      <dsp:nvSpPr>
        <dsp:cNvPr id="0" name=""/>
        <dsp:cNvSpPr/>
      </dsp:nvSpPr>
      <dsp:spPr>
        <a:xfrm>
          <a:off x="2590244" y="806650"/>
          <a:ext cx="1179692" cy="196615"/>
        </a:xfrm>
        <a:prstGeom prst="parallelogram">
          <a:avLst>
            <a:gd name="adj" fmla="val 140840"/>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C212FF4-2833-4698-8E13-6DDC4E0515C5}">
      <dsp:nvSpPr>
        <dsp:cNvPr id="0" name=""/>
        <dsp:cNvSpPr/>
      </dsp:nvSpPr>
      <dsp:spPr>
        <a:xfrm>
          <a:off x="3838752" y="806650"/>
          <a:ext cx="1179692" cy="196615"/>
        </a:xfrm>
        <a:prstGeom prst="parallelogram">
          <a:avLst>
            <a:gd name="adj" fmla="val 140840"/>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947ED01-17D0-44CE-B422-B90697EC6197}">
      <dsp:nvSpPr>
        <dsp:cNvPr id="0" name=""/>
        <dsp:cNvSpPr/>
      </dsp:nvSpPr>
      <dsp:spPr>
        <a:xfrm>
          <a:off x="5087260" y="806650"/>
          <a:ext cx="1179692" cy="196615"/>
        </a:xfrm>
        <a:prstGeom prst="parallelogram">
          <a:avLst>
            <a:gd name="adj" fmla="val 140840"/>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BBA6CDC-A8ED-4819-A502-E6EFEB231BA1}">
      <dsp:nvSpPr>
        <dsp:cNvPr id="0" name=""/>
        <dsp:cNvSpPr/>
      </dsp:nvSpPr>
      <dsp:spPr>
        <a:xfrm>
          <a:off x="6335768" y="806650"/>
          <a:ext cx="1179692" cy="196615"/>
        </a:xfrm>
        <a:prstGeom prst="parallelogram">
          <a:avLst>
            <a:gd name="adj" fmla="val 140840"/>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D316DBB-2CD3-478E-B70B-194972EF7998}">
      <dsp:nvSpPr>
        <dsp:cNvPr id="0" name=""/>
        <dsp:cNvSpPr/>
      </dsp:nvSpPr>
      <dsp:spPr>
        <a:xfrm>
          <a:off x="7584276" y="806650"/>
          <a:ext cx="1179692" cy="196615"/>
        </a:xfrm>
        <a:prstGeom prst="parallelogram">
          <a:avLst>
            <a:gd name="adj" fmla="val 140840"/>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34716E9-FC01-4597-BD4A-6C8C0EE72306}">
      <dsp:nvSpPr>
        <dsp:cNvPr id="0" name=""/>
        <dsp:cNvSpPr/>
      </dsp:nvSpPr>
      <dsp:spPr>
        <a:xfrm>
          <a:off x="8832784" y="806650"/>
          <a:ext cx="1179692" cy="196615"/>
        </a:xfrm>
        <a:prstGeom prst="parallelogram">
          <a:avLst>
            <a:gd name="adj" fmla="val 140840"/>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55432C4-5C5E-48A7-8C5B-DCF23F75596B}">
      <dsp:nvSpPr>
        <dsp:cNvPr id="0" name=""/>
        <dsp:cNvSpPr/>
      </dsp:nvSpPr>
      <dsp:spPr>
        <a:xfrm>
          <a:off x="1341736" y="1075297"/>
          <a:ext cx="8847694" cy="8043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b" anchorCtr="0">
          <a:noAutofit/>
        </a:bodyPr>
        <a:lstStyle/>
        <a:p>
          <a:pPr marL="0" lvl="0" indent="0" algn="l" defTabSz="711200">
            <a:lnSpc>
              <a:spcPct val="90000"/>
            </a:lnSpc>
            <a:spcBef>
              <a:spcPct val="0"/>
            </a:spcBef>
            <a:spcAft>
              <a:spcPct val="35000"/>
            </a:spcAft>
            <a:buNone/>
          </a:pPr>
          <a:r>
            <a:rPr lang="en-US" sz="1600" kern="1200"/>
            <a:t>The Employment Rights Act 2025 reinforces the rights of employees and it is more crucial now than ever to make an HR decision transparent with an algorithm (Department of Business &amp; Trade, 2026).</a:t>
          </a:r>
          <a:endParaRPr lang="en-IN" sz="1600" kern="1200"/>
        </a:p>
      </dsp:txBody>
      <dsp:txXfrm>
        <a:off x="1341736" y="1075297"/>
        <a:ext cx="8847694" cy="804335"/>
      </dsp:txXfrm>
    </dsp:sp>
    <dsp:sp modelId="{9F91C15E-CA1D-46CB-9A60-C79B7259A4D5}">
      <dsp:nvSpPr>
        <dsp:cNvPr id="0" name=""/>
        <dsp:cNvSpPr/>
      </dsp:nvSpPr>
      <dsp:spPr>
        <a:xfrm>
          <a:off x="1341736" y="1879632"/>
          <a:ext cx="1179692" cy="196615"/>
        </a:xfrm>
        <a:prstGeom prst="parallelogram">
          <a:avLst>
            <a:gd name="adj" fmla="val 140840"/>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3CD2E9E-D139-4EAF-8CFC-0ED0DEF7B23A}">
      <dsp:nvSpPr>
        <dsp:cNvPr id="0" name=""/>
        <dsp:cNvSpPr/>
      </dsp:nvSpPr>
      <dsp:spPr>
        <a:xfrm>
          <a:off x="2590244" y="1879632"/>
          <a:ext cx="1179692" cy="196615"/>
        </a:xfrm>
        <a:prstGeom prst="parallelogram">
          <a:avLst>
            <a:gd name="adj" fmla="val 140840"/>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3E09F66-CB4C-4A55-8BAD-CEDE512F520E}">
      <dsp:nvSpPr>
        <dsp:cNvPr id="0" name=""/>
        <dsp:cNvSpPr/>
      </dsp:nvSpPr>
      <dsp:spPr>
        <a:xfrm>
          <a:off x="3838752" y="1879632"/>
          <a:ext cx="1179692" cy="196615"/>
        </a:xfrm>
        <a:prstGeom prst="parallelogram">
          <a:avLst>
            <a:gd name="adj" fmla="val 140840"/>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CC8E635-FE47-4FAC-A12F-1C16197EC757}">
      <dsp:nvSpPr>
        <dsp:cNvPr id="0" name=""/>
        <dsp:cNvSpPr/>
      </dsp:nvSpPr>
      <dsp:spPr>
        <a:xfrm>
          <a:off x="5087260" y="1879632"/>
          <a:ext cx="1179692" cy="196615"/>
        </a:xfrm>
        <a:prstGeom prst="parallelogram">
          <a:avLst>
            <a:gd name="adj" fmla="val 140840"/>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8673EA1-097D-4CBC-A37B-4E68D41E4EB0}">
      <dsp:nvSpPr>
        <dsp:cNvPr id="0" name=""/>
        <dsp:cNvSpPr/>
      </dsp:nvSpPr>
      <dsp:spPr>
        <a:xfrm>
          <a:off x="6335768" y="1879632"/>
          <a:ext cx="1179692" cy="196615"/>
        </a:xfrm>
        <a:prstGeom prst="parallelogram">
          <a:avLst>
            <a:gd name="adj" fmla="val 140840"/>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63346C7-D045-4CFD-9AC3-4FC36AD1A317}">
      <dsp:nvSpPr>
        <dsp:cNvPr id="0" name=""/>
        <dsp:cNvSpPr/>
      </dsp:nvSpPr>
      <dsp:spPr>
        <a:xfrm>
          <a:off x="7584276" y="1879632"/>
          <a:ext cx="1179692" cy="196615"/>
        </a:xfrm>
        <a:prstGeom prst="parallelogram">
          <a:avLst>
            <a:gd name="adj" fmla="val 140840"/>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864FBF3-FE7E-4CDE-8761-A044B126A838}">
      <dsp:nvSpPr>
        <dsp:cNvPr id="0" name=""/>
        <dsp:cNvSpPr/>
      </dsp:nvSpPr>
      <dsp:spPr>
        <a:xfrm>
          <a:off x="8832784" y="1879632"/>
          <a:ext cx="1179692" cy="196615"/>
        </a:xfrm>
        <a:prstGeom prst="parallelogram">
          <a:avLst>
            <a:gd name="adj" fmla="val 140840"/>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47844AB-C45B-4BF9-9D50-6BBFA5CA8DB8}">
      <dsp:nvSpPr>
        <dsp:cNvPr id="0" name=""/>
        <dsp:cNvSpPr/>
      </dsp:nvSpPr>
      <dsp:spPr>
        <a:xfrm>
          <a:off x="1341736" y="2148279"/>
          <a:ext cx="8847694" cy="8043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b" anchorCtr="0">
          <a:noAutofit/>
        </a:bodyPr>
        <a:lstStyle/>
        <a:p>
          <a:pPr marL="0" lvl="0" indent="0" algn="l" defTabSz="711200">
            <a:lnSpc>
              <a:spcPct val="90000"/>
            </a:lnSpc>
            <a:spcBef>
              <a:spcPct val="0"/>
            </a:spcBef>
            <a:spcAft>
              <a:spcPct val="35000"/>
            </a:spcAft>
            <a:buNone/>
          </a:pPr>
          <a:r>
            <a:rPr lang="en-US" sz="1600" kern="1200"/>
            <a:t>The appointment of HSBC first Chief AI Officer in 2026 will ensure a level of accountability to responsible AI implementation at the executive level.</a:t>
          </a:r>
          <a:endParaRPr lang="en-IN" sz="1600" kern="1200"/>
        </a:p>
      </dsp:txBody>
      <dsp:txXfrm>
        <a:off x="1341736" y="2148279"/>
        <a:ext cx="8847694" cy="804335"/>
      </dsp:txXfrm>
    </dsp:sp>
    <dsp:sp modelId="{7058EC72-FAB9-4D7E-AC90-759468C4D3DD}">
      <dsp:nvSpPr>
        <dsp:cNvPr id="0" name=""/>
        <dsp:cNvSpPr/>
      </dsp:nvSpPr>
      <dsp:spPr>
        <a:xfrm>
          <a:off x="1341736" y="2952615"/>
          <a:ext cx="1179692" cy="196615"/>
        </a:xfrm>
        <a:prstGeom prst="parallelogram">
          <a:avLst>
            <a:gd name="adj" fmla="val 140840"/>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64732F6-9770-4550-9E7B-F62CDFE2E10B}">
      <dsp:nvSpPr>
        <dsp:cNvPr id="0" name=""/>
        <dsp:cNvSpPr/>
      </dsp:nvSpPr>
      <dsp:spPr>
        <a:xfrm>
          <a:off x="2590244" y="2952615"/>
          <a:ext cx="1179692" cy="196615"/>
        </a:xfrm>
        <a:prstGeom prst="parallelogram">
          <a:avLst>
            <a:gd name="adj" fmla="val 140840"/>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C1FFD78-85A5-4F8A-A5D8-D0BA669BEDA5}">
      <dsp:nvSpPr>
        <dsp:cNvPr id="0" name=""/>
        <dsp:cNvSpPr/>
      </dsp:nvSpPr>
      <dsp:spPr>
        <a:xfrm>
          <a:off x="3838752" y="2952615"/>
          <a:ext cx="1179692" cy="196615"/>
        </a:xfrm>
        <a:prstGeom prst="parallelogram">
          <a:avLst>
            <a:gd name="adj" fmla="val 140840"/>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037769F-EE89-4BF3-B74B-8AAF3A71902C}">
      <dsp:nvSpPr>
        <dsp:cNvPr id="0" name=""/>
        <dsp:cNvSpPr/>
      </dsp:nvSpPr>
      <dsp:spPr>
        <a:xfrm>
          <a:off x="5087260" y="2952615"/>
          <a:ext cx="1179692" cy="196615"/>
        </a:xfrm>
        <a:prstGeom prst="parallelogram">
          <a:avLst>
            <a:gd name="adj" fmla="val 140840"/>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FDDDED3-35C2-4F56-B37F-6C81F89E6A6B}">
      <dsp:nvSpPr>
        <dsp:cNvPr id="0" name=""/>
        <dsp:cNvSpPr/>
      </dsp:nvSpPr>
      <dsp:spPr>
        <a:xfrm>
          <a:off x="6335768" y="2952615"/>
          <a:ext cx="1179692" cy="196615"/>
        </a:xfrm>
        <a:prstGeom prst="parallelogram">
          <a:avLst>
            <a:gd name="adj" fmla="val 140840"/>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68BE357-6EC6-432C-A12E-0264833918E1}">
      <dsp:nvSpPr>
        <dsp:cNvPr id="0" name=""/>
        <dsp:cNvSpPr/>
      </dsp:nvSpPr>
      <dsp:spPr>
        <a:xfrm>
          <a:off x="7584276" y="2952615"/>
          <a:ext cx="1179692" cy="196615"/>
        </a:xfrm>
        <a:prstGeom prst="parallelogram">
          <a:avLst>
            <a:gd name="adj" fmla="val 140840"/>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563A660-6281-4268-A2BC-30693845D6C0}">
      <dsp:nvSpPr>
        <dsp:cNvPr id="0" name=""/>
        <dsp:cNvSpPr/>
      </dsp:nvSpPr>
      <dsp:spPr>
        <a:xfrm>
          <a:off x="8832784" y="2952615"/>
          <a:ext cx="1179692" cy="196615"/>
        </a:xfrm>
        <a:prstGeom prst="parallelogram">
          <a:avLst>
            <a:gd name="adj" fmla="val 140840"/>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2ED9316-A529-4FF2-A27E-8BA390594ACE}">
      <dsp:nvSpPr>
        <dsp:cNvPr id="0" name=""/>
        <dsp:cNvSpPr/>
      </dsp:nvSpPr>
      <dsp:spPr>
        <a:xfrm>
          <a:off x="1341736" y="3221262"/>
          <a:ext cx="8847694" cy="8043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b" anchorCtr="0">
          <a:noAutofit/>
        </a:bodyPr>
        <a:lstStyle/>
        <a:p>
          <a:pPr marL="0" lvl="0" indent="0" algn="l" defTabSz="711200">
            <a:lnSpc>
              <a:spcPct val="90000"/>
            </a:lnSpc>
            <a:spcBef>
              <a:spcPct val="0"/>
            </a:spcBef>
            <a:spcAft>
              <a:spcPct val="35000"/>
            </a:spcAft>
            <a:buNone/>
          </a:pPr>
          <a:r>
            <a:rPr lang="en-US" sz="1600" kern="1200"/>
            <a:t>Accentuated open AI application in grievance triage and prioritising of cases develops trust among employees in times of radical restructuring.</a:t>
          </a:r>
          <a:endParaRPr lang="en-IN" sz="1600" kern="1200"/>
        </a:p>
      </dsp:txBody>
      <dsp:txXfrm>
        <a:off x="1341736" y="3221262"/>
        <a:ext cx="8847694" cy="804335"/>
      </dsp:txXfrm>
    </dsp:sp>
    <dsp:sp modelId="{01D0D072-6266-4800-9A56-DED86CA121B1}">
      <dsp:nvSpPr>
        <dsp:cNvPr id="0" name=""/>
        <dsp:cNvSpPr/>
      </dsp:nvSpPr>
      <dsp:spPr>
        <a:xfrm>
          <a:off x="1341736" y="4025598"/>
          <a:ext cx="1179692" cy="196615"/>
        </a:xfrm>
        <a:prstGeom prst="parallelogram">
          <a:avLst>
            <a:gd name="adj" fmla="val 140840"/>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F921467-F502-467C-BDA6-75EE034D45E4}">
      <dsp:nvSpPr>
        <dsp:cNvPr id="0" name=""/>
        <dsp:cNvSpPr/>
      </dsp:nvSpPr>
      <dsp:spPr>
        <a:xfrm>
          <a:off x="2590244" y="4025598"/>
          <a:ext cx="1179692" cy="196615"/>
        </a:xfrm>
        <a:prstGeom prst="parallelogram">
          <a:avLst>
            <a:gd name="adj" fmla="val 140840"/>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5CEFA14-1F28-4D8F-88F2-683638845929}">
      <dsp:nvSpPr>
        <dsp:cNvPr id="0" name=""/>
        <dsp:cNvSpPr/>
      </dsp:nvSpPr>
      <dsp:spPr>
        <a:xfrm>
          <a:off x="3838752" y="4025598"/>
          <a:ext cx="1179692" cy="196615"/>
        </a:xfrm>
        <a:prstGeom prst="parallelogram">
          <a:avLst>
            <a:gd name="adj" fmla="val 140840"/>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2C436C5-5F52-44A4-B710-8EAEFCCC49E0}">
      <dsp:nvSpPr>
        <dsp:cNvPr id="0" name=""/>
        <dsp:cNvSpPr/>
      </dsp:nvSpPr>
      <dsp:spPr>
        <a:xfrm>
          <a:off x="5087260" y="4025598"/>
          <a:ext cx="1179692" cy="196615"/>
        </a:xfrm>
        <a:prstGeom prst="parallelogram">
          <a:avLst>
            <a:gd name="adj" fmla="val 140840"/>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17A8530-E5DB-4254-A715-009F808027CE}">
      <dsp:nvSpPr>
        <dsp:cNvPr id="0" name=""/>
        <dsp:cNvSpPr/>
      </dsp:nvSpPr>
      <dsp:spPr>
        <a:xfrm>
          <a:off x="6335768" y="4025598"/>
          <a:ext cx="1179692" cy="196615"/>
        </a:xfrm>
        <a:prstGeom prst="parallelogram">
          <a:avLst>
            <a:gd name="adj" fmla="val 140840"/>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F7BD7F9-9D4A-4EBF-8EDB-C57A62A0951E}">
      <dsp:nvSpPr>
        <dsp:cNvPr id="0" name=""/>
        <dsp:cNvSpPr/>
      </dsp:nvSpPr>
      <dsp:spPr>
        <a:xfrm>
          <a:off x="7584276" y="4025598"/>
          <a:ext cx="1179692" cy="196615"/>
        </a:xfrm>
        <a:prstGeom prst="parallelogram">
          <a:avLst>
            <a:gd name="adj" fmla="val 140840"/>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E088C06-9839-43EB-8112-F17336C86C67}">
      <dsp:nvSpPr>
        <dsp:cNvPr id="0" name=""/>
        <dsp:cNvSpPr/>
      </dsp:nvSpPr>
      <dsp:spPr>
        <a:xfrm>
          <a:off x="8832784" y="4025598"/>
          <a:ext cx="1179692" cy="196615"/>
        </a:xfrm>
        <a:prstGeom prst="parallelogram">
          <a:avLst>
            <a:gd name="adj" fmla="val 140840"/>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hList6">
  <dgm:title val=""/>
  <dgm:desc val=""/>
  <dgm:catLst>
    <dgm:cat type="list" pri="18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h" for="ch" ptType="node" refType="h"/>
      <dgm:constr type="w" for="ch" ptType="node" refType="w"/>
      <dgm:constr type="primFontSz" for="ch" ptType="node" op="equ"/>
      <dgm:constr type="w" for="ch" forName="sibTrans" refType="w" fact="0.075"/>
    </dgm:constrLst>
    <dgm:ruleLst/>
    <dgm:forEach name="nodesForEach" axis="ch" ptType="node">
      <dgm:layoutNode name="node">
        <dgm:varLst>
          <dgm:bulletEnabled val="1"/>
        </dgm:varLst>
        <dgm:alg type="tx"/>
        <dgm:choose name="Name4">
          <dgm:if name="Name5" func="var" arg="dir" op="equ" val="norm">
            <dgm:shape xmlns:r="http://schemas.openxmlformats.org/officeDocument/2006/relationships" rot="-90" type="flowChartManualOperation" r:blip="">
              <dgm:adjLst/>
            </dgm:shape>
          </dgm:if>
          <dgm:else name="Name6">
            <dgm:shape xmlns:r="http://schemas.openxmlformats.org/officeDocument/2006/relationships" rot="90" type="flowChartManualOperation" r:blip="">
              <dgm:adjLst/>
            </dgm:shape>
          </dgm:else>
        </dgm:choose>
        <dgm:presOf axis="desOrSelf" ptType="node"/>
        <dgm:constrLst>
          <dgm:constr type="primFontSz" val="65"/>
          <dgm:constr type="tMarg"/>
          <dgm:constr type="bMarg"/>
          <dgm:constr type="lMarg" refType="primFontSz" fact="0.5"/>
          <dgm:constr type="rMarg" refType="lMarg"/>
        </dgm:constrLst>
        <dgm:ruleLst>
          <dgm:rule type="primFontSz" val="5" fact="NaN" max="NaN"/>
        </dgm:ruleLst>
      </dgm:layoutNode>
      <dgm:forEach name="sibTransForEach"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process1">
  <dgm:title val=""/>
  <dgm:desc val=""/>
  <dgm:catLst>
    <dgm:cat type="process" pri="1000"/>
    <dgm:cat type="convert" pri="15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ptType="node" refType="w"/>
      <dgm:constr type="h" for="ch" ptType="node" op="equ"/>
      <dgm:constr type="primFontSz" for="ch" ptType="node" op="equ" val="65"/>
      <dgm:constr type="w" for="ch" ptType="sibTrans" refType="w" refFor="ch" refPtType="node" op="equ" fact="0.4"/>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18" fact="NaN" max="NaN"/>
          <dgm:rule type="h" val="NaN" fact="1.5" max="NaN"/>
          <dgm:rule type="primFontSz" val="5" fact="NaN" max="NaN"/>
          <dgm:rule type="h" val="INF"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 type="begPad" refType="connDist" fact="0.25"/>
            <dgm:constr type="endPad" refType="connDist" fact="0.22"/>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8/layout/VerticalAccentList">
  <dgm:title val=""/>
  <dgm:desc val=""/>
  <dgm:catLst>
    <dgm:cat type="list" pri="16500"/>
  </dgm:catLst>
  <dgm:sampData>
    <dgm:dataModel>
      <dgm:ptLst>
        <dgm:pt modelId="0" type="doc"/>
        <dgm:pt modelId="10">
          <dgm:prSet phldr="1"/>
        </dgm:pt>
        <dgm:pt modelId="11">
          <dgm:prSet phldr="1"/>
        </dgm:pt>
        <dgm:pt modelId="20">
          <dgm:prSet phldr="1"/>
        </dgm:pt>
        <dgm:pt modelId="21">
          <dgm:prSet phldr="1"/>
        </dgm:pt>
        <dgm:pt modelId="30">
          <dgm:prSet phldr="1"/>
        </dgm:pt>
        <dgm:pt modelId="31">
          <dgm:prSet phldr="1"/>
        </dgm:pt>
      </dgm:ptLst>
      <dgm:cxnLst>
        <dgm:cxn modelId="40" srcId="0" destId="10" srcOrd="0" destOrd="0"/>
        <dgm:cxn modelId="12" srcId="10" destId="11" srcOrd="0" destOrd="0"/>
        <dgm:cxn modelId="50" srcId="0" destId="20" srcOrd="1" destOrd="0"/>
        <dgm:cxn modelId="22" srcId="20" destId="21" srcOrd="0" destOrd="0"/>
        <dgm:cxn modelId="60" srcId="0" destId="30" srcOrd="2" destOrd="0"/>
        <dgm:cxn modelId="32" srcId="30" destId="31" srcOrd="0" destOrd="0"/>
      </dgm:cxnLst>
      <dgm:bg/>
      <dgm:whole/>
    </dgm:dataModel>
  </dgm:sampData>
  <dgm:styleData>
    <dgm:dataModel>
      <dgm:ptLst>
        <dgm:pt modelId="0" type="doc"/>
        <dgm:pt modelId="10">
          <dgm:prSet phldr="1"/>
        </dgm:pt>
        <dgm:pt modelId="11">
          <dgm:prSet phldr="1"/>
        </dgm:pt>
        <dgm:pt modelId="20">
          <dgm:prSet phldr="1"/>
        </dgm:pt>
        <dgm:pt modelId="21">
          <dgm:prSet phldr="1"/>
        </dgm:pt>
        <dgm:pt modelId="30">
          <dgm:prSet phldr="1"/>
        </dgm:pt>
        <dgm:pt modelId="31">
          <dgm:prSet phldr="1"/>
        </dgm:pt>
      </dgm:ptLst>
      <dgm:cxnLst>
        <dgm:cxn modelId="40" srcId="0" destId="10" srcOrd="0" destOrd="0"/>
        <dgm:cxn modelId="12" srcId="10" destId="11" srcOrd="0" destOrd="0"/>
        <dgm:cxn modelId="50" srcId="0" destId="20" srcOrd="1" destOrd="0"/>
        <dgm:cxn modelId="22" srcId="20" destId="21" srcOrd="0" destOrd="0"/>
        <dgm:cxn modelId="60" srcId="0" destId="30" srcOrd="2" destOrd="0"/>
        <dgm:cxn modelId="32" srcId="30" destId="31" srcOrd="0" destOrd="0"/>
      </dgm:cxnLst>
      <dgm:bg/>
      <dgm:whole/>
    </dgm:dataModel>
  </dgm:styleData>
  <dgm:clrData>
    <dgm:dataModel>
      <dgm:ptLst>
        <dgm:pt modelId="0" type="doc"/>
        <dgm:pt modelId="10">
          <dgm:prSet phldr="1"/>
        </dgm:pt>
        <dgm:pt modelId="11">
          <dgm:prSet phldr="1"/>
        </dgm:pt>
        <dgm:pt modelId="20">
          <dgm:prSet phldr="1"/>
        </dgm:pt>
        <dgm:pt modelId="21">
          <dgm:prSet phldr="1"/>
        </dgm:pt>
        <dgm:pt modelId="30">
          <dgm:prSet phldr="1"/>
        </dgm:pt>
        <dgm:pt modelId="31">
          <dgm:prSet phldr="1"/>
        </dgm:pt>
      </dgm:ptLst>
      <dgm:cxnLst>
        <dgm:cxn modelId="40" srcId="0" destId="10" srcOrd="0" destOrd="0"/>
        <dgm:cxn modelId="12" srcId="10" destId="11" srcOrd="0" destOrd="0"/>
        <dgm:cxn modelId="50" srcId="0" destId="20" srcOrd="1" destOrd="0"/>
        <dgm:cxn modelId="22" srcId="20" destId="21" srcOrd="0" destOrd="0"/>
        <dgm:cxn modelId="60" srcId="0" destId="30" srcOrd="2" destOrd="0"/>
        <dgm:cxn modelId="32" srcId="30" destId="31" srcOrd="0" destOrd="0"/>
      </dgm:cxnLst>
      <dgm:bg/>
      <dgm:whole/>
    </dgm:dataModel>
  </dgm:clrData>
  <dgm:layoutNode name="Name0">
    <dgm:varLst>
      <dgm:chMax/>
      <dgm:chPref/>
      <dgm:dir/>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constrLst>
      <dgm:constr type="primFontSz" for="des" forName="parenttext" refType="primFontSz" refFor="des" refForName="childtext" op="gte"/>
      <dgm:constr type="w" for="ch" forName="composite" refType="w"/>
      <dgm:constr type="h" for="ch" forName="composite" refType="h"/>
      <dgm:constr type="w" for="ch" forName="parallelogramComposite" refType="w"/>
      <dgm:constr type="h" for="ch" forName="parallelogramComposite" refType="h"/>
      <dgm:constr type="w" for="ch" forName="parenttextcomposite" refType="w" fact="0.9"/>
      <dgm:constr type="h" for="ch" forName="parenttextcomposite" refType="h" fact="0.6"/>
      <dgm:constr type="h" for="ch" forName="sibTrans" refType="h" refFor="ch" refForName="composite" op="equ" fact="0.02"/>
      <dgm:constr type="h" for="ch" forName="sibTrans" op="equ"/>
    </dgm:constrLst>
    <dgm:forEach name="nodesForEach" axis="ch" ptType="node">
      <dgm:layoutNode name="parenttextcomposite">
        <dgm:alg type="composite">
          <dgm:param type="ar" val="11"/>
        </dgm:alg>
        <dgm:shape xmlns:r="http://schemas.openxmlformats.org/officeDocument/2006/relationships" r:blip="">
          <dgm:adjLst/>
        </dgm:shape>
        <dgm:constrLst>
          <dgm:constr type="h" for="ch" forName="parenttext" refType="h"/>
          <dgm:constr type="w" for="ch" forName="parenttext" refType="w"/>
        </dgm:constrLst>
        <dgm:layoutNode name="parenttext" styleLbl="revTx">
          <dgm:varLst>
            <dgm:chMax/>
            <dgm:chPref val="2"/>
            <dgm:bulletEnabled val="1"/>
          </dgm:varLst>
          <dgm:choose name="Name4">
            <dgm:if name="Name5" func="var" arg="dir" op="equ" val="norm">
              <dgm:alg type="tx">
                <dgm:param type="parTxLTRAlign" val="l"/>
                <dgm:param type="txAnchorVert" val="b"/>
              </dgm:alg>
            </dgm:if>
            <dgm:else name="Name6">
              <dgm:alg type="tx">
                <dgm:param type="parTxLTRAlign" val="r"/>
                <dgm:param type="txAnchorVert" val="b"/>
              </dgm:alg>
            </dgm:else>
          </dgm:choose>
          <dgm:shape xmlns:r="http://schemas.openxmlformats.org/officeDocument/2006/relationships" type="rect" r:blip="">
            <dgm:adjLst/>
          </dgm:shape>
          <dgm:presOf axis="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dgm:choose name="Name7">
        <dgm:if name="Name8" axis="ch" ptType="node" func="cnt" op="gte" val="1">
          <dgm:layoutNode name="composite">
            <dgm:alg type="composite">
              <dgm:param type="ar" val="6"/>
            </dgm:alg>
            <dgm:shape xmlns:r="http://schemas.openxmlformats.org/officeDocument/2006/relationships" r:blip="">
              <dgm:adjLst/>
            </dgm:shape>
            <dgm:choose name="Name9">
              <dgm:if name="Name10" func="var" arg="dir" op="equ" val="norm">
                <dgm:constrLst>
                  <dgm:constr type="l" for="ch" forName="chevron1" refType="w" fact="0.0301"/>
                  <dgm:constr type="t" for="ch" forName="chevron1" refType="h" fact="0"/>
                  <dgm:constr type="w" for="ch" forName="chevron1" refType="w" fact="0.2106"/>
                  <dgm:constr type="h" for="ch" forName="chevron1" refType="h"/>
                  <dgm:constr type="l" for="ch" forName="chevron2" refType="w" fact="0.1566"/>
                  <dgm:constr type="t" for="ch" forName="chevron2" refType="h" fact="0"/>
                  <dgm:constr type="w" for="ch" forName="chevron2" refType="w" fact="0.2106"/>
                  <dgm:constr type="h" for="ch" forName="chevron2" refType="h"/>
                  <dgm:constr type="l" for="ch" forName="chevron3" refType="w" fact="0.2832"/>
                  <dgm:constr type="t" for="ch" forName="chevron3" refType="h" fact="0"/>
                  <dgm:constr type="w" for="ch" forName="chevron3" refType="w" fact="0.2106"/>
                  <dgm:constr type="h" for="ch" forName="chevron3" refType="h"/>
                  <dgm:constr type="l" for="ch" forName="chevron4" refType="w" fact="0.4097"/>
                  <dgm:constr type="t" for="ch" forName="chevron4" refType="h" fact="0"/>
                  <dgm:constr type="w" for="ch" forName="chevron4" refType="w" fact="0.2106"/>
                  <dgm:constr type="h" for="ch" forName="chevron4" refType="h"/>
                  <dgm:constr type="l" for="ch" forName="chevron5" refType="w" fact="0.5363"/>
                  <dgm:constr type="t" for="ch" forName="chevron5" refType="h" fact="0"/>
                  <dgm:constr type="w" for="ch" forName="chevron5" refType="w" fact="0.2106"/>
                  <dgm:constr type="h" for="ch" forName="chevron5" refType="h"/>
                  <dgm:constr type="l" for="ch" forName="chevron6" refType="w" fact="0.6628"/>
                  <dgm:constr type="t" for="ch" forName="chevron6" refType="h" fact="0"/>
                  <dgm:constr type="w" for="ch" forName="chevron6" refType="w" fact="0.2106"/>
                  <dgm:constr type="h" for="ch" forName="chevron6" refType="h"/>
                  <dgm:constr type="l" for="ch" forName="chevron7" refType="w" fact="0.7894"/>
                  <dgm:constr type="t" for="ch" forName="chevron7" refType="h" fact="0"/>
                  <dgm:constr type="w" for="ch" forName="chevron7" refType="w" fact="0.2106"/>
                  <dgm:constr type="h" for="ch" forName="chevron7" refType="h"/>
                  <dgm:constr type="l" for="ch" forName="childtext" refType="w" fact="0.0301"/>
                  <dgm:constr type="t" for="ch" forName="childtext" refType="h" fact="0.1"/>
                  <dgm:constr type="w" for="ch" forName="childtext" refType="w" fact="0.9117"/>
                  <dgm:constr type="h" for="ch" forName="childtext" refType="h" fact="0.8"/>
                </dgm:constrLst>
              </dgm:if>
              <dgm:else name="Name11">
                <dgm:constrLst>
                  <dgm:constr type="l" for="ch" forName="chevron1" refType="w" fact="0.0301"/>
                  <dgm:constr type="t" for="ch" forName="chevron1" refType="h" fact="0"/>
                  <dgm:constr type="w" for="ch" forName="chevron1" refType="w" fact="0.2106"/>
                  <dgm:constr type="h" for="ch" forName="chevron1" refType="h"/>
                  <dgm:constr type="l" for="ch" forName="chevron2" refType="w" fact="0.1566"/>
                  <dgm:constr type="t" for="ch" forName="chevron2" refType="h" fact="0"/>
                  <dgm:constr type="w" for="ch" forName="chevron2" refType="w" fact="0.2106"/>
                  <dgm:constr type="h" for="ch" forName="chevron2" refType="h"/>
                  <dgm:constr type="l" for="ch" forName="chevron3" refType="w" fact="0.2832"/>
                  <dgm:constr type="t" for="ch" forName="chevron3" refType="h" fact="0"/>
                  <dgm:constr type="w" for="ch" forName="chevron3" refType="w" fact="0.2106"/>
                  <dgm:constr type="h" for="ch" forName="chevron3" refType="h"/>
                  <dgm:constr type="l" for="ch" forName="chevron4" refType="w" fact="0.4097"/>
                  <dgm:constr type="t" for="ch" forName="chevron4" refType="h" fact="0"/>
                  <dgm:constr type="w" for="ch" forName="chevron4" refType="w" fact="0.2106"/>
                  <dgm:constr type="h" for="ch" forName="chevron4" refType="h"/>
                  <dgm:constr type="l" for="ch" forName="chevron5" refType="w" fact="0.5363"/>
                  <dgm:constr type="t" for="ch" forName="chevron5" refType="h" fact="0"/>
                  <dgm:constr type="w" for="ch" forName="chevron5" refType="w" fact="0.2106"/>
                  <dgm:constr type="h" for="ch" forName="chevron5" refType="h"/>
                  <dgm:constr type="l" for="ch" forName="chevron6" refType="w" fact="0.6628"/>
                  <dgm:constr type="t" for="ch" forName="chevron6" refType="h" fact="0"/>
                  <dgm:constr type="w" for="ch" forName="chevron6" refType="w" fact="0.2106"/>
                  <dgm:constr type="h" for="ch" forName="chevron6" refType="h"/>
                  <dgm:constr type="l" for="ch" forName="chevron7" refType="w" fact="0.7894"/>
                  <dgm:constr type="t" for="ch" forName="chevron7" refType="h" fact="0"/>
                  <dgm:constr type="w" for="ch" forName="chevron7" refType="w" fact="0.2106"/>
                  <dgm:constr type="h" for="ch" forName="chevron7" refType="h"/>
                  <dgm:constr type="l" for="ch" forName="childtext" refType="w" fact="0.0883"/>
                  <dgm:constr type="t" for="ch" forName="childtext" refType="h" fact="0.1"/>
                  <dgm:constr type="w" for="ch" forName="childtext" refType="w" fact="0.9117"/>
                  <dgm:constr type="h" for="ch" forName="childtext" refType="h" fact="0.8"/>
                </dgm:constrLst>
              </dgm:else>
            </dgm:choose>
            <dgm:ruleLst/>
            <dgm:layoutNode name="chevron1" styleLbl="alignNode1">
              <dgm:alg type="sp"/>
              <dgm:choose name="Name12">
                <dgm:if name="Name13" func="var" arg="dir" op="equ" val="norm">
                  <dgm:shape xmlns:r="http://schemas.openxmlformats.org/officeDocument/2006/relationships" type="chevron" r:blip="">
                    <dgm:adjLst>
                      <dgm:adj idx="1" val="0.7061"/>
                    </dgm:adjLst>
                  </dgm:shape>
                </dgm:if>
                <dgm:else name="Name14">
                  <dgm:shape xmlns:r="http://schemas.openxmlformats.org/officeDocument/2006/relationships" rot="180" type="chevron" r:blip="">
                    <dgm:adjLst>
                      <dgm:adj idx="1" val="0.7061"/>
                    </dgm:adjLst>
                  </dgm:shape>
                </dgm:else>
              </dgm:choose>
              <dgm:presOf/>
            </dgm:layoutNode>
            <dgm:layoutNode name="chevron2" styleLbl="alignNode1">
              <dgm:alg type="sp"/>
              <dgm:choose name="Name15">
                <dgm:if name="Name16" func="var" arg="dir" op="equ" val="norm">
                  <dgm:shape xmlns:r="http://schemas.openxmlformats.org/officeDocument/2006/relationships" type="chevron" r:blip="">
                    <dgm:adjLst>
                      <dgm:adj idx="1" val="0.7061"/>
                    </dgm:adjLst>
                  </dgm:shape>
                </dgm:if>
                <dgm:else name="Name17">
                  <dgm:shape xmlns:r="http://schemas.openxmlformats.org/officeDocument/2006/relationships" rot="180" type="chevron" r:blip="">
                    <dgm:adjLst>
                      <dgm:adj idx="1" val="0.7061"/>
                    </dgm:adjLst>
                  </dgm:shape>
                </dgm:else>
              </dgm:choose>
              <dgm:presOf/>
            </dgm:layoutNode>
            <dgm:layoutNode name="chevron3" styleLbl="alignNode1">
              <dgm:alg type="sp"/>
              <dgm:choose name="Name18">
                <dgm:if name="Name19" func="var" arg="dir" op="equ" val="norm">
                  <dgm:shape xmlns:r="http://schemas.openxmlformats.org/officeDocument/2006/relationships" type="chevron" r:blip="">
                    <dgm:adjLst>
                      <dgm:adj idx="1" val="0.7061"/>
                    </dgm:adjLst>
                  </dgm:shape>
                </dgm:if>
                <dgm:else name="Name20">
                  <dgm:shape xmlns:r="http://schemas.openxmlformats.org/officeDocument/2006/relationships" rot="180" type="chevron" r:blip="">
                    <dgm:adjLst>
                      <dgm:adj idx="1" val="0.7061"/>
                    </dgm:adjLst>
                  </dgm:shape>
                </dgm:else>
              </dgm:choose>
              <dgm:presOf/>
            </dgm:layoutNode>
            <dgm:layoutNode name="chevron4" styleLbl="alignNode1">
              <dgm:alg type="sp"/>
              <dgm:choose name="Name21">
                <dgm:if name="Name22" func="var" arg="dir" op="equ" val="norm">
                  <dgm:shape xmlns:r="http://schemas.openxmlformats.org/officeDocument/2006/relationships" type="chevron" r:blip="">
                    <dgm:adjLst>
                      <dgm:adj idx="1" val="0.7061"/>
                    </dgm:adjLst>
                  </dgm:shape>
                </dgm:if>
                <dgm:else name="Name23">
                  <dgm:shape xmlns:r="http://schemas.openxmlformats.org/officeDocument/2006/relationships" rot="180" type="chevron" r:blip="">
                    <dgm:adjLst>
                      <dgm:adj idx="1" val="0.7061"/>
                    </dgm:adjLst>
                  </dgm:shape>
                </dgm:else>
              </dgm:choose>
              <dgm:presOf/>
            </dgm:layoutNode>
            <dgm:layoutNode name="chevron5" styleLbl="alignNode1">
              <dgm:alg type="sp"/>
              <dgm:choose name="Name24">
                <dgm:if name="Name25" func="var" arg="dir" op="equ" val="norm">
                  <dgm:shape xmlns:r="http://schemas.openxmlformats.org/officeDocument/2006/relationships" type="chevron" r:blip="">
                    <dgm:adjLst>
                      <dgm:adj idx="1" val="0.7061"/>
                    </dgm:adjLst>
                  </dgm:shape>
                </dgm:if>
                <dgm:else name="Name26">
                  <dgm:shape xmlns:r="http://schemas.openxmlformats.org/officeDocument/2006/relationships" rot="180" type="chevron" r:blip="">
                    <dgm:adjLst>
                      <dgm:adj idx="1" val="0.7061"/>
                    </dgm:adjLst>
                  </dgm:shape>
                </dgm:else>
              </dgm:choose>
              <dgm:presOf/>
            </dgm:layoutNode>
            <dgm:layoutNode name="chevron6" styleLbl="alignNode1">
              <dgm:alg type="sp"/>
              <dgm:choose name="Name27">
                <dgm:if name="Name28" func="var" arg="dir" op="equ" val="norm">
                  <dgm:shape xmlns:r="http://schemas.openxmlformats.org/officeDocument/2006/relationships" type="chevron" r:blip="">
                    <dgm:adjLst>
                      <dgm:adj idx="1" val="0.7061"/>
                    </dgm:adjLst>
                  </dgm:shape>
                </dgm:if>
                <dgm:else name="Name29">
                  <dgm:shape xmlns:r="http://schemas.openxmlformats.org/officeDocument/2006/relationships" rot="180" type="chevron" r:blip="">
                    <dgm:adjLst>
                      <dgm:adj idx="1" val="0.7061"/>
                    </dgm:adjLst>
                  </dgm:shape>
                </dgm:else>
              </dgm:choose>
              <dgm:presOf/>
            </dgm:layoutNode>
            <dgm:layoutNode name="chevron7" styleLbl="alignNode1">
              <dgm:alg type="sp"/>
              <dgm:choose name="Name30">
                <dgm:if name="Name31" func="var" arg="dir" op="equ" val="norm">
                  <dgm:shape xmlns:r="http://schemas.openxmlformats.org/officeDocument/2006/relationships" type="chevron" r:blip="">
                    <dgm:adjLst>
                      <dgm:adj idx="1" val="0.7061"/>
                    </dgm:adjLst>
                  </dgm:shape>
                </dgm:if>
                <dgm:else name="Name32">
                  <dgm:shape xmlns:r="http://schemas.openxmlformats.org/officeDocument/2006/relationships" rot="180" type="chevron" r:blip="">
                    <dgm:adjLst>
                      <dgm:adj idx="1" val="0.7061"/>
                    </dgm:adjLst>
                  </dgm:shape>
                </dgm:else>
              </dgm:choose>
              <dgm:presOf/>
            </dgm:layoutNode>
            <dgm:layoutNode name="childtext" styleLbl="solidFgAcc1">
              <dgm:varLst>
                <dgm:chMax/>
                <dgm:chPref val="0"/>
                <dgm:bulletEnabled val="1"/>
              </dgm:varLst>
              <dgm:choose name="Name33">
                <dgm:if name="Name34" func="var" arg="dir" op="equ" val="norm">
                  <dgm:alg type="tx">
                    <dgm:param type="parTxLTRAlign" val="l"/>
                    <dgm:param type="txAnchorVertCh" val="t"/>
                  </dgm:alg>
                </dgm:if>
                <dgm:else name="Name35">
                  <dgm:alg type="tx">
                    <dgm:param type="parTxLTRAlign" val="r"/>
                    <dgm:param type="shpTxLTRAlignCh" val="r"/>
                    <dgm:param type="txAnchorVertCh" val="t"/>
                  </dgm:alg>
                </dgm:else>
              </dgm:choose>
              <dgm:shape xmlns:r="http://schemas.openxmlformats.org/officeDocument/2006/relationships" type="rect" r:blip="">
                <dgm:adjLst/>
              </dgm:shape>
              <dgm:presOf axis="des" ptType="node"/>
              <dgm:constrLst>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dgm:if>
        <dgm:else name="Name36">
          <dgm:layoutNode name="parallelogramComposite">
            <dgm:alg type="composite">
              <dgm:param type="ar" val="50"/>
            </dgm:alg>
            <dgm:shape xmlns:r="http://schemas.openxmlformats.org/officeDocument/2006/relationships" r:blip="">
              <dgm:adjLst/>
            </dgm:shape>
            <dgm:constrLst>
              <dgm:constr type="l" for="ch" forName="parallelogram1" refType="w" fact="0"/>
              <dgm:constr type="t" for="ch" forName="parallelogram1" refType="h" fact="0"/>
              <dgm:constr type="w" for="ch" forName="parallelogram1" refType="w" fact="0.12"/>
              <dgm:constr type="h" for="ch" forName="parallelogram1" refType="h"/>
              <dgm:constr type="l" for="ch" forName="parallelogram2" refType="w" fact="0.127"/>
              <dgm:constr type="t" for="ch" forName="parallelogram2" refType="h" fact="0"/>
              <dgm:constr type="w" for="ch" forName="parallelogram2" refType="w" fact="0.12"/>
              <dgm:constr type="h" for="ch" forName="parallelogram2" refType="h"/>
              <dgm:constr type="l" for="ch" forName="parallelogram3" refType="w" fact="0.254"/>
              <dgm:constr type="t" for="ch" forName="parallelogram3" refType="h" fact="0"/>
              <dgm:constr type="w" for="ch" forName="parallelogram3" refType="w" fact="0.12"/>
              <dgm:constr type="h" for="ch" forName="parallelogram3" refType="h"/>
              <dgm:constr type="l" for="ch" forName="parallelogram4" refType="w" fact="0.381"/>
              <dgm:constr type="t" for="ch" forName="parallelogram4" refType="h" fact="0"/>
              <dgm:constr type="w" for="ch" forName="parallelogram4" refType="w" fact="0.12"/>
              <dgm:constr type="h" for="ch" forName="parallelogram4" refType="h"/>
              <dgm:constr type="l" for="ch" forName="parallelogram5" refType="w" fact="0.508"/>
              <dgm:constr type="t" for="ch" forName="parallelogram5" refType="h" fact="0"/>
              <dgm:constr type="w" for="ch" forName="parallelogram5" refType="w" fact="0.12"/>
              <dgm:constr type="h" for="ch" forName="parallelogram5" refType="h"/>
              <dgm:constr type="l" for="ch" forName="parallelogram6" refType="w" fact="0.635"/>
              <dgm:constr type="t" for="ch" forName="parallelogram6" refType="h" fact="0"/>
              <dgm:constr type="w" for="ch" forName="parallelogram6" refType="w" fact="0.12"/>
              <dgm:constr type="h" for="ch" forName="parallelogram6" refType="h"/>
              <dgm:constr type="l" for="ch" forName="parallelogram7" refType="w" fact="0.762"/>
              <dgm:constr type="t" for="ch" forName="parallelogram7" refType="h" fact="0"/>
              <dgm:constr type="w" for="ch" forName="parallelogram7" refType="w" fact="0.12"/>
              <dgm:constr type="h" for="ch" forName="parallelogram7" refType="h"/>
            </dgm:constrLst>
            <dgm:ruleLst/>
            <dgm:layoutNode name="parallelogram1" styleLbl="alignNode1">
              <dgm:alg type="sp"/>
              <dgm:shape xmlns:r="http://schemas.openxmlformats.org/officeDocument/2006/relationships" type="parallelogram" r:blip="">
                <dgm:adjLst>
                  <dgm:adj idx="1" val="1.4084"/>
                </dgm:adjLst>
              </dgm:shape>
              <dgm:presOf/>
            </dgm:layoutNode>
            <dgm:layoutNode name="parallelogram2" styleLbl="alignNode1">
              <dgm:alg type="sp"/>
              <dgm:shape xmlns:r="http://schemas.openxmlformats.org/officeDocument/2006/relationships" type="parallelogram" r:blip="">
                <dgm:adjLst>
                  <dgm:adj idx="1" val="1.4084"/>
                </dgm:adjLst>
              </dgm:shape>
              <dgm:presOf/>
            </dgm:layoutNode>
            <dgm:layoutNode name="parallelogram3" styleLbl="alignNode1">
              <dgm:alg type="sp"/>
              <dgm:shape xmlns:r="http://schemas.openxmlformats.org/officeDocument/2006/relationships" type="parallelogram" r:blip="">
                <dgm:adjLst>
                  <dgm:adj idx="1" val="1.4084"/>
                </dgm:adjLst>
              </dgm:shape>
              <dgm:presOf/>
            </dgm:layoutNode>
            <dgm:layoutNode name="parallelogram4" styleLbl="alignNode1">
              <dgm:alg type="sp"/>
              <dgm:shape xmlns:r="http://schemas.openxmlformats.org/officeDocument/2006/relationships" type="parallelogram" r:blip="">
                <dgm:adjLst>
                  <dgm:adj idx="1" val="1.4084"/>
                </dgm:adjLst>
              </dgm:shape>
              <dgm:presOf/>
            </dgm:layoutNode>
            <dgm:layoutNode name="parallelogram5" styleLbl="alignNode1">
              <dgm:alg type="sp"/>
              <dgm:shape xmlns:r="http://schemas.openxmlformats.org/officeDocument/2006/relationships" type="parallelogram" r:blip="">
                <dgm:adjLst>
                  <dgm:adj idx="1" val="1.4084"/>
                </dgm:adjLst>
              </dgm:shape>
              <dgm:presOf/>
            </dgm:layoutNode>
            <dgm:layoutNode name="parallelogram6" styleLbl="alignNode1">
              <dgm:alg type="sp"/>
              <dgm:shape xmlns:r="http://schemas.openxmlformats.org/officeDocument/2006/relationships" type="parallelogram" r:blip="">
                <dgm:adjLst>
                  <dgm:adj idx="1" val="1.4084"/>
                </dgm:adjLst>
              </dgm:shape>
              <dgm:presOf/>
            </dgm:layoutNode>
            <dgm:layoutNode name="parallelogram7" styleLbl="alignNode1">
              <dgm:alg type="sp"/>
              <dgm:shape xmlns:r="http://schemas.openxmlformats.org/officeDocument/2006/relationships" type="parallelogram" r:blip="">
                <dgm:adjLst>
                  <dgm:adj idx="1" val="1.4084"/>
                </dgm:adjLst>
              </dgm:shape>
              <dgm:presOf/>
            </dgm:layoutNode>
          </dgm:layoutNode>
        </dgm:else>
      </dgm:choose>
      <dgm:forEach name="sibTransForEach" axis="followSib" ptType="sibTrans" cnt="1">
        <dgm:layoutNode name="sibTrans">
          <dgm:alg type="sp"/>
          <dgm:shape xmlns:r="http://schemas.openxmlformats.org/officeDocument/2006/relationships" r:blip="">
            <dgm:adjLst/>
          </dgm:shap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397513426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This presentation critically analyses Employee Relations at HSBC UK across current policies, opportunities, challenges, root causes, evidence-based recommendations and future-of-work implications in the context of AI-driven transformation from 2025 to 2035.</a:t>
            </a:r>
          </a:p>
        </p:txBody>
      </p:sp>
      <p:sp>
        <p:nvSpPr>
          <p:cNvPr id="4" name="Slide Number Placeholder 3"/>
          <p:cNvSpPr>
            <a:spLocks noGrp="1"/>
          </p:cNvSpPr>
          <p:nvPr>
            <p:ph type="sldNum" sz="quarter" idx="10"/>
          </p:nvPr>
        </p:nvSpPr>
        <p:spPr/>
        <p:txBody>
          <a:bodyPr/>
          <a:lstStyle/>
          <a:p>
            <a:fld id="{F7021451-1387-4CA6-816F-3879F97B5CBC}" type="slidenum">
              <a:rPr lang="en-US"/>
              <a:t>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680FC0D-6D63-187A-A742-7938E66F37CD}"/>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FCEF8899-C196-BB6E-AE6F-63A3F3B7C440}"/>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37C937A9-65D2-7CD3-8451-BB0C3C34A0C7}"/>
              </a:ext>
            </a:extLst>
          </p:cNvPr>
          <p:cNvSpPr>
            <a:spLocks noGrp="1"/>
          </p:cNvSpPr>
          <p:nvPr>
            <p:ph type="body" idx="1"/>
          </p:nvPr>
        </p:nvSpPr>
        <p:spPr/>
        <p:txBody>
          <a:bodyPr/>
          <a:lstStyle/>
          <a:p>
            <a:r>
              <a:rPr lang="en-US" dirty="0"/>
              <a:t>This presentation critically analyses Employee Relations at HSBC UK across current policies, opportunities, challenges, root causes, evidence-based recommendations and future-of-work implications in the context of AI-driven transformation from 2025 to 2035.</a:t>
            </a:r>
          </a:p>
        </p:txBody>
      </p:sp>
      <p:sp>
        <p:nvSpPr>
          <p:cNvPr id="4" name="Slide Number Placeholder 3">
            <a:extLst>
              <a:ext uri="{FF2B5EF4-FFF2-40B4-BE49-F238E27FC236}">
                <a16:creationId xmlns:a16="http://schemas.microsoft.com/office/drawing/2014/main" id="{2D4319AA-978F-A40D-2FFB-0483BDCAF404}"/>
              </a:ext>
            </a:extLst>
          </p:cNvPr>
          <p:cNvSpPr>
            <a:spLocks noGrp="1"/>
          </p:cNvSpPr>
          <p:nvPr>
            <p:ph type="sldNum" sz="quarter" idx="10"/>
          </p:nvPr>
        </p:nvSpPr>
        <p:spPr/>
        <p:txBody>
          <a:bodyPr/>
          <a:lstStyle/>
          <a:p>
            <a:fld id="{F7021451-1387-4CA6-816F-3879F97B5CBC}" type="slidenum">
              <a:rPr lang="en-US"/>
              <a:t>2</a:t>
            </a:fld>
            <a:endParaRPr lang="en-US"/>
          </a:p>
        </p:txBody>
      </p:sp>
    </p:spTree>
    <p:extLst>
      <p:ext uri="{BB962C8B-B14F-4D97-AF65-F5344CB8AC3E}">
        <p14:creationId xmlns:p14="http://schemas.microsoft.com/office/powerpoint/2010/main" val="219220737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Current Policies and Practices</a:t>
            </a:r>
          </a:p>
        </p:txBody>
      </p:sp>
      <p:sp>
        <p:nvSpPr>
          <p:cNvPr id="4" name="Slide Number Placeholder 3"/>
          <p:cNvSpPr>
            <a:spLocks noGrp="1"/>
          </p:cNvSpPr>
          <p:nvPr>
            <p:ph type="sldNum" sz="quarter" idx="10"/>
          </p:nvPr>
        </p:nvSpPr>
        <p:spPr/>
        <p:txBody>
          <a:bodyPr/>
          <a:lstStyle/>
          <a:p>
            <a:fld id="{F7021451-1387-4CA6-816F-3879F97B5CBC}" type="slidenum">
              <a:rPr lang="en-US"/>
              <a:t>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HSBC UK's 34,700 employees form 16.6% of the top 208,720-headcount worldwide but it is the UK head office that is most affected by restructuring. This suggests an issue with how much investment is made in particular to improve ER processes in the UK, compared with the extent of disruption that occurs within the UK. The ISE Diversity Award is a signal of external recognition but awards do not imply employee lived experience. While their open stance on whistleblowing is laudable in theory, feedback from staff about the end of 2025 (ISE, 2026; Revelio Labs, 2026).</a:t>
            </a:r>
          </a:p>
        </p:txBody>
      </p:sp>
      <p:sp>
        <p:nvSpPr>
          <p:cNvPr id="4" name="Slide Number Placeholder 3"/>
          <p:cNvSpPr>
            <a:spLocks noGrp="1"/>
          </p:cNvSpPr>
          <p:nvPr>
            <p:ph type="sldNum" sz="quarter" idx="10"/>
          </p:nvPr>
        </p:nvSpPr>
        <p:spPr/>
        <p:txBody>
          <a:bodyPr/>
          <a:lstStyle/>
          <a:p>
            <a:fld id="{F7021451-1387-4CA6-816F-3879F97B5CBC}" type="slidenum">
              <a:rPr lang="en-US"/>
              <a:t>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There is no distinction between meeting the ACAS Code of Practice and exceeding it. Meeting the ACAS Code of Practice is just a legal minimum, not a distinguishing feature (HSBC, 2026). Collective consultation is now subject to a significantly larger potential financial exposure under the new legislation from April 2026 which more than doubles protective awards to cover 180 days' gross pay. Even if there is a minor procedural error, there is a risk of significant consequences because of the many numbers of tribunal claims outstanding nationwide in Q2 2025–26, which are over 500,000 (HSBC, 2026; Mayne, 2026). The constant changes in policies could indicate weaknesses in the system rather than actual improvement efforts.</a:t>
            </a:r>
          </a:p>
        </p:txBody>
      </p:sp>
      <p:sp>
        <p:nvSpPr>
          <p:cNvPr id="4" name="Slide Number Placeholder 3"/>
          <p:cNvSpPr>
            <a:spLocks noGrp="1"/>
          </p:cNvSpPr>
          <p:nvPr>
            <p:ph type="sldNum" sz="quarter" idx="10"/>
          </p:nvPr>
        </p:nvSpPr>
        <p:spPr/>
        <p:txBody>
          <a:bodyPr/>
          <a:lstStyle/>
          <a:p>
            <a:fld id="{F7021451-1387-4CA6-816F-3879F97B5CBC}" type="slidenum">
              <a:rPr lang="en-US"/>
              <a:t>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On the face of it, these 18 ERGs with 8,500 members are impressive – but they represent about 24% of the UK workforce, leaving three-quarters of employees uninvolved via these mechanisms. The survey for 2025 Engage for Success is focused around employee voice as a key driver of change, which forces HSBC to prove that its processes do more than listen, they do something. The Employment Rights Act 2025 also enforces change-testing procedures on an organisation-wide basis on HSBC (Hanna, 2025; Butcher, 2026).</a:t>
            </a:r>
          </a:p>
        </p:txBody>
      </p:sp>
      <p:sp>
        <p:nvSpPr>
          <p:cNvPr id="4" name="Slide Number Placeholder 3"/>
          <p:cNvSpPr>
            <a:spLocks noGrp="1"/>
          </p:cNvSpPr>
          <p:nvPr>
            <p:ph type="sldNum" sz="quarter" idx="10"/>
          </p:nvPr>
        </p:nvSpPr>
        <p:spPr/>
        <p:txBody>
          <a:bodyPr/>
          <a:lstStyle/>
          <a:p>
            <a:fld id="{F7021451-1387-4CA6-816F-3879F97B5CBC}" type="slidenum">
              <a:rPr lang="en-US"/>
              <a:t>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benefits plan of providing private health and 24% pension contributions puts HSBC in a good position but can provide a false sense of health – if it's there for the wrong reasons. Employer recognition of Disability Confident is self-assessment and critics say it doesn't actually lead through towards making meaningful adjustments in practice (HSBC UK, 2025). Though extensive, the question today remains whether learning experiences actually affect career advancement for underrepresented groups, or whether they are more compliance based and do not actually impact on lived inclusion outcomes (HSBC, 2025).</a:t>
            </a:r>
          </a:p>
        </p:txBody>
      </p:sp>
      <p:sp>
        <p:nvSpPr>
          <p:cNvPr id="4" name="Slide Number Placeholder 3"/>
          <p:cNvSpPr>
            <a:spLocks noGrp="1"/>
          </p:cNvSpPr>
          <p:nvPr>
            <p:ph type="sldNum" sz="quarter" idx="10"/>
          </p:nvPr>
        </p:nvSpPr>
        <p:spPr/>
        <p:txBody>
          <a:bodyPr/>
          <a:lstStyle/>
          <a:p>
            <a:fld id="{F7021451-1387-4CA6-816F-3879F97B5CBC}" type="slidenum">
              <a:rPr lang="en-US"/>
              <a:t>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Current Opportunities</a:t>
            </a:r>
          </a:p>
        </p:txBody>
      </p:sp>
      <p:sp>
        <p:nvSpPr>
          <p:cNvPr id="4" name="Slide Number Placeholder 3"/>
          <p:cNvSpPr>
            <a:spLocks noGrp="1"/>
          </p:cNvSpPr>
          <p:nvPr>
            <p:ph type="sldNum" sz="quarter" idx="10"/>
          </p:nvPr>
        </p:nvSpPr>
        <p:spPr/>
        <p:txBody>
          <a:bodyPr/>
          <a:lstStyle/>
          <a:p>
            <a:fld id="{F7021451-1387-4CA6-816F-3879F97B5CBC}" type="slidenum">
              <a:rPr lang="en-US"/>
              <a:t>8</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figure that 85% of HSBC workers use AI tools is important, but it doesn't mean they are used effectively in ER scenarios (McDonnell, 2026). The $200–340 billion value estimate from McKinsey is industry-wide and needs to be tested at the firm level with questions about implementation costs and cultural resistance to lowered hurdles for expected value. The function of Chief AI Officer will be up for reappointment in 2026 and it looks great, but only if AI governance really moves into HR decision making (HSBC, 2026b). Sentiment analysis tools come with the same sort of surveillance problems that put the relationships they are intended to nurture at risk.</a:t>
            </a:r>
          </a:p>
        </p:txBody>
      </p:sp>
      <p:sp>
        <p:nvSpPr>
          <p:cNvPr id="4" name="Slide Number Placeholder 3"/>
          <p:cNvSpPr>
            <a:spLocks noGrp="1"/>
          </p:cNvSpPr>
          <p:nvPr>
            <p:ph type="sldNum" sz="quarter" idx="10"/>
          </p:nvPr>
        </p:nvSpPr>
        <p:spPr/>
        <p:txBody>
          <a:bodyPr/>
          <a:lstStyle/>
          <a:p>
            <a:fld id="{F7021451-1387-4CA6-816F-3879F97B5CBC}" type="slidenum">
              <a:rPr lang="en-US"/>
              <a:t>9</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While the UK engagement score is improving to 85.33% in the middle of 2025, that is a result of hundreds of organisations overall, meaning it may not capture the engagement score of HSBC at this time during restructuring (Heffernan, 2025). The fact that 50% of HR leaders say they take no action when they get engagement data is an incredible indictment, and a distinct opportunity to make a difference in the differentiation. But without giving line managers the autonomy to act on the data, using realtime dashboards can lead to data rich, action empty spaces (Perkbox, 2025).</a:t>
            </a:r>
          </a:p>
        </p:txBody>
      </p:sp>
      <p:sp>
        <p:nvSpPr>
          <p:cNvPr id="4" name="Slide Number Placeholder 3"/>
          <p:cNvSpPr>
            <a:spLocks noGrp="1"/>
          </p:cNvSpPr>
          <p:nvPr>
            <p:ph type="sldNum" sz="quarter" idx="10"/>
          </p:nvPr>
        </p:nvSpPr>
        <p:spPr/>
        <p:txBody>
          <a:bodyPr/>
          <a:lstStyle/>
          <a:p>
            <a:fld id="{F7021451-1387-4CA6-816F-3879F97B5CBC}" type="slidenum">
              <a:rPr lang="en-US"/>
              <a:t>10</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rise in the number of women in senior leadership roles between 2018 and 2021 (+4%) shows improvements, but the change is relatively modest and the figures are from five years ago, so there is doubt that more gains might have been achieved in the years in between (HSBC, 2026c). HSBC has a DEI membership of 8,500, and its structural foundations are in place; however, having an ERG does not necessarily mean that it will be influencing policy. The arising enforcement challenge and opportunity with the flexible working protections under the Employment Rights Act 2025.</a:t>
            </a:r>
          </a:p>
        </p:txBody>
      </p:sp>
      <p:sp>
        <p:nvSpPr>
          <p:cNvPr id="4" name="Slide Number Placeholder 3"/>
          <p:cNvSpPr>
            <a:spLocks noGrp="1"/>
          </p:cNvSpPr>
          <p:nvPr>
            <p:ph type="sldNum" sz="quarter" idx="10"/>
          </p:nvPr>
        </p:nvSpPr>
        <p:spPr/>
        <p:txBody>
          <a:bodyPr/>
          <a:lstStyle/>
          <a:p>
            <a:fld id="{F7021451-1387-4CA6-816F-3879F97B5CBC}" type="slidenum">
              <a:rPr lang="en-US"/>
              <a:t>11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Current Challenges</a:t>
            </a:r>
          </a:p>
        </p:txBody>
      </p:sp>
      <p:sp>
        <p:nvSpPr>
          <p:cNvPr id="4" name="Slide Number Placeholder 3"/>
          <p:cNvSpPr>
            <a:spLocks noGrp="1"/>
          </p:cNvSpPr>
          <p:nvPr>
            <p:ph type="sldNum" sz="quarter" idx="10"/>
          </p:nvPr>
        </p:nvSpPr>
        <p:spPr/>
        <p:txBody>
          <a:bodyPr/>
          <a:lstStyle/>
          <a:p>
            <a:fld id="{F7021451-1387-4CA6-816F-3879F97B5CBC}" type="slidenum">
              <a:rPr lang="en-US"/>
              <a:t>12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60% office requirement with bonus disincentives goes against evidenced-based flexing working practices and poses an important risk of talent loss as 66% of UK workers would contemplate quitting on the basis of inflexible attendance practices. Repetition of some three days requirement with desk shortages shows a gap in implementation which has weakened the credibility of the policy (Partridge, 2025; Wilson, 2025). The risk of indirect discrimination is not a hypothetical one: one of the categories in tribunals with the highest growth rates in 2025–2026 is related to claims based on caregiving responsibilities.</a:t>
            </a:r>
          </a:p>
        </p:txBody>
      </p:sp>
      <p:sp>
        <p:nvSpPr>
          <p:cNvPr id="4" name="Slide Number Placeholder 3"/>
          <p:cNvSpPr>
            <a:spLocks noGrp="1"/>
          </p:cNvSpPr>
          <p:nvPr>
            <p:ph type="sldNum" sz="quarter" idx="10"/>
          </p:nvPr>
        </p:nvSpPr>
        <p:spPr/>
        <p:txBody>
          <a:bodyPr/>
          <a:lstStyle/>
          <a:p>
            <a:fld id="{F7021451-1387-4CA6-816F-3879F97B5CBC}" type="slidenum">
              <a:rPr lang="en-US"/>
              <a:t>13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20,000 job cuts or the enormous savings of $1.5 billion are one of the biggest workforce cutbacks in European banking history brought on by AI. The 15% reduction in the number of directors handled heightens stress at all levels and the $1 billion in severance paid out already shows that savings projected are much counterbalanced by the costs of restructuring (Choudhury et al., 2026). Mentions of micromanagement and job insecurity in Glassdoor reviews indicate the human cost is not managed properly, with a potential of a permanent cultural harm.</a:t>
            </a:r>
          </a:p>
        </p:txBody>
      </p:sp>
      <p:sp>
        <p:nvSpPr>
          <p:cNvPr id="4" name="Slide Number Placeholder 3"/>
          <p:cNvSpPr>
            <a:spLocks noGrp="1"/>
          </p:cNvSpPr>
          <p:nvPr>
            <p:ph type="sldNum" sz="quarter" idx="10"/>
          </p:nvPr>
        </p:nvSpPr>
        <p:spPr/>
        <p:txBody>
          <a:bodyPr/>
          <a:lstStyle/>
          <a:p>
            <a:fld id="{F7021451-1387-4CA6-816F-3879F97B5CBC}" type="slidenum">
              <a:rPr lang="en-US"/>
              <a:t>14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day-one unfair dismissal rights provided by the Employment Rights Act 2025 dramatically change the balance of power between an employer and the employee, by eliminating the two-year qualifying condition. The 32% growth in the number of single-claim caseloads indicates the growing employee assertiveness HSBC cannot ignore. UK wage growth dropping to 6 to 3.4% in the period 2025 puts pressure on expectations of inflation and cost minimization needs whilst the new 30 room London tribunals centre as an indicator of expected volumes of dispute (Milliken and Abdulla, 2026).</a:t>
            </a:r>
          </a:p>
        </p:txBody>
      </p:sp>
      <p:sp>
        <p:nvSpPr>
          <p:cNvPr id="4" name="Slide Number Placeholder 3"/>
          <p:cNvSpPr>
            <a:spLocks noGrp="1"/>
          </p:cNvSpPr>
          <p:nvPr>
            <p:ph type="sldNum" sz="quarter" idx="10"/>
          </p:nvPr>
        </p:nvSpPr>
        <p:spPr/>
        <p:txBody>
          <a:bodyPr/>
          <a:lstStyle/>
          <a:p>
            <a:fld id="{F7021451-1387-4CA6-816F-3879F97B5CBC}" type="slidenum">
              <a:rPr lang="en-US"/>
              <a:t>15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Root-Cause Analysis</a:t>
            </a:r>
          </a:p>
        </p:txBody>
      </p:sp>
      <p:sp>
        <p:nvSpPr>
          <p:cNvPr id="4" name="Slide Number Placeholder 3"/>
          <p:cNvSpPr>
            <a:spLocks noGrp="1"/>
          </p:cNvSpPr>
          <p:nvPr>
            <p:ph type="sldNum" sz="quarter" idx="10"/>
          </p:nvPr>
        </p:nvSpPr>
        <p:spPr/>
        <p:txBody>
          <a:bodyPr/>
          <a:lstStyle/>
          <a:p>
            <a:fld id="{F7021451-1387-4CA6-816F-3879F97B5CBC}" type="slidenum">
              <a:rPr lang="en-US"/>
              <a:t>16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reviews of the employees in the year 2025 to 2026 in both Indeed and Glassdoor would always mention micromanagement and silo culture as a systematic problem and not an incident. The performance-based compensation approach by the CEO creates a culture of fear which is the opposite of the principles of psychological safety that forms the basis of effective employee relations (Nguyen, 2026). Importantly, despite advanced engagement work tools, or even the absence of the problem of operation-level relationship failures, the lack of competence of frontline managers in conflict resolution skills (Indeed, 2026).</a:t>
            </a:r>
          </a:p>
        </p:txBody>
      </p:sp>
      <p:sp>
        <p:nvSpPr>
          <p:cNvPr id="4" name="Slide Number Placeholder 3"/>
          <p:cNvSpPr>
            <a:spLocks noGrp="1"/>
          </p:cNvSpPr>
          <p:nvPr>
            <p:ph type="sldNum" sz="quarter" idx="10"/>
          </p:nvPr>
        </p:nvSpPr>
        <p:spPr/>
        <p:txBody>
          <a:bodyPr/>
          <a:lstStyle/>
          <a:p>
            <a:fld id="{F7021451-1387-4CA6-816F-3879F97B5CBC}" type="slidenum">
              <a:rPr lang="en-US"/>
              <a:t>17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east-west structural segregation interferes with the traditional conventions of culture, and the planned reduction of the headquarters by half to a half-size building, the planned downsizing of the UK workforce could be viewed as a depriorisation of the workforce. Although 85% of AI tools are in place, the fact that employees are still frustrated because they are not seeing any changes in old-fashioned systems indicates a slippery slope (Holland, 2026). The introduction of digital tools into the workflow is a cognitive effect but does not translate into any real changes. The danger that the human centric AI narrative projected by Bloomberg as a description of human washing suggests is that the reality that many workers face due to the use of technology is in stark contrast to the realities presented publicly by their employers (Silva, 2024).</a:t>
            </a:r>
          </a:p>
        </p:txBody>
      </p:sp>
      <p:sp>
        <p:nvSpPr>
          <p:cNvPr id="4" name="Slide Number Placeholder 3"/>
          <p:cNvSpPr>
            <a:spLocks noGrp="1"/>
          </p:cNvSpPr>
          <p:nvPr>
            <p:ph type="sldNum" sz="quarter" idx="10"/>
          </p:nvPr>
        </p:nvSpPr>
        <p:spPr/>
        <p:txBody>
          <a:bodyPr/>
          <a:lstStyle/>
          <a:p>
            <a:fld id="{F7021451-1387-4CA6-816F-3879F97B5CBC}" type="slidenum">
              <a:rPr lang="en-US"/>
              <a:t>18</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stabilisation of voluntary attrition in 2025 can be a symptom of labour market anxiety and nothing more therefore than perfunctory satisfaction in concomitant restructuring. The merger of the wholesale banks revealed shortcomings in governance in terms of conforming uniformity of redeployments among the units. The fact that the 2025 Annual Report freely admits that organisational change increases ER risks, is important and requires quantifiable mitigation measures (HSBC UK, 2025b).</a:t>
            </a:r>
          </a:p>
        </p:txBody>
      </p:sp>
      <p:sp>
        <p:nvSpPr>
          <p:cNvPr id="4" name="Slide Number Placeholder 3"/>
          <p:cNvSpPr>
            <a:spLocks noGrp="1"/>
          </p:cNvSpPr>
          <p:nvPr>
            <p:ph type="sldNum" sz="quarter" idx="10"/>
          </p:nvPr>
        </p:nvSpPr>
        <p:spPr/>
        <p:txBody>
          <a:bodyPr/>
          <a:lstStyle/>
          <a:p>
            <a:fld id="{F7021451-1387-4CA6-816F-3879F97B5CBC}" type="slidenum">
              <a:rPr lang="en-US"/>
              <a:t>19</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Evidence-Based Recommendations</a:t>
            </a:r>
          </a:p>
        </p:txBody>
      </p:sp>
      <p:sp>
        <p:nvSpPr>
          <p:cNvPr id="4" name="Slide Number Placeholder 3"/>
          <p:cNvSpPr>
            <a:spLocks noGrp="1"/>
          </p:cNvSpPr>
          <p:nvPr>
            <p:ph type="sldNum" sz="quarter" idx="10"/>
          </p:nvPr>
        </p:nvSpPr>
        <p:spPr/>
        <p:txBody>
          <a:bodyPr/>
          <a:lstStyle/>
          <a:p>
            <a:fld id="{F7021451-1387-4CA6-816F-3879F97B5CBC}" type="slidenum">
              <a:rPr lang="en-US"/>
              <a:t>20</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CIPD Good Work Index is a multi-dimensional validated measure that goes further than engagement scores. The ACAS finding that 68% of cases that go through early conciliation don't reach the stage of a tribunal provides strong evidence that there is a cost benefit to pre-formal resolution processes (ACAS, 2025). HSBC's approach of reacting to grievances is becoming unfeasible in view of the restructuring level. Technology investments and a culture of proactively intervening based on predictive signals before formal complaints arise are necessary to shift to continuous dispute monitoring powered by AI (Ramachandran, 2025).</a:t>
            </a:r>
          </a:p>
        </p:txBody>
      </p:sp>
      <p:sp>
        <p:nvSpPr>
          <p:cNvPr id="4" name="Slide Number Placeholder 3"/>
          <p:cNvSpPr>
            <a:spLocks noGrp="1"/>
          </p:cNvSpPr>
          <p:nvPr>
            <p:ph type="sldNum" sz="quarter" idx="10"/>
          </p:nvPr>
        </p:nvSpPr>
        <p:spPr/>
        <p:txBody>
          <a:bodyPr/>
          <a:lstStyle/>
          <a:p>
            <a:fld id="{F7021451-1387-4CA6-816F-3879F97B5CBC}" type="slidenum">
              <a:rPr lang="en-US"/>
              <a:t>21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Where there has been persisting capability criticism of management in 2025-2026 reviews, there is no evidence behaviours are changing at middle-management level. While HSBC University offers a scalable delivery mechanism, content needs to move from a generic leadership module to a more specific training program on conflict resolution, based on employment law awareness (Taggd, 2025). There is empirical evidence that suggests a business case of as much as 60% reduction in formal grievance escalation when managers intervene early. With people analytics training, managers use analysis of people data to make decisions that result in prompt, relationship-conserving interventions, not solely using 'performance management' looking at the rear of the train. (AIHR, 2026)</a:t>
            </a:r>
          </a:p>
        </p:txBody>
      </p:sp>
      <p:sp>
        <p:nvSpPr>
          <p:cNvPr id="4" name="Slide Number Placeholder 3"/>
          <p:cNvSpPr>
            <a:spLocks noGrp="1"/>
          </p:cNvSpPr>
          <p:nvPr>
            <p:ph type="sldNum" sz="quarter" idx="10"/>
          </p:nvPr>
        </p:nvSpPr>
        <p:spPr/>
        <p:txBody>
          <a:bodyPr/>
          <a:lstStyle/>
          <a:p>
            <a:fld id="{F7021451-1387-4CA6-816F-3879F97B5CBC}" type="slidenum">
              <a:rPr lang="en-US"/>
              <a:t>22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Only 50% of UK HR leaders take action when they measure engagement indicates a systemic failure for HSBC to have everywhere, that they can leverage it in a competitive way. Combine the use of AI-driven chatbots, anonymous feedback platforms, and other tools to establish a layered listening framework. But in the digital voice world there's a risk of them being seen as surveillance. Real-time feedback cycles are especially useful to hybrid workers who don't interact with their manager in the same way as they once did (Glocal Infomart Pvt Ltd, 2025).</a:t>
            </a:r>
          </a:p>
        </p:txBody>
      </p:sp>
      <p:sp>
        <p:nvSpPr>
          <p:cNvPr id="4" name="Slide Number Placeholder 3"/>
          <p:cNvSpPr>
            <a:spLocks noGrp="1"/>
          </p:cNvSpPr>
          <p:nvPr>
            <p:ph type="sldNum" sz="quarter" idx="10"/>
          </p:nvPr>
        </p:nvSpPr>
        <p:spPr/>
        <p:txBody>
          <a:bodyPr/>
          <a:lstStyle/>
          <a:p>
            <a:fld id="{F7021451-1387-4CA6-816F-3879F97B5CBC}" type="slidenum">
              <a:rPr lang="en-US"/>
              <a:t>23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HSBC's use of AI in HR sparks legal and reputational risk as detailed in the new strengthened Employment Rights Act 2025 protections due to insufficient governance measures. Having a Chief AI Officer means there's at least some accountability at the executive level, but governance must also trickle down to the operational HR teams who will be taken aback with grievances and disciplined. Sharing the ins and outs of what's up to algorithmic transparency in case triage and prioritisation is no longer an ethical goal, but a regulatory one (Department of Business &amp; Trade, 2026).</a:t>
            </a:r>
          </a:p>
        </p:txBody>
      </p:sp>
      <p:sp>
        <p:nvSpPr>
          <p:cNvPr id="4" name="Slide Number Placeholder 3"/>
          <p:cNvSpPr>
            <a:spLocks noGrp="1"/>
          </p:cNvSpPr>
          <p:nvPr>
            <p:ph type="sldNum" sz="quarter" idx="10"/>
          </p:nvPr>
        </p:nvSpPr>
        <p:spPr/>
        <p:txBody>
          <a:bodyPr/>
          <a:lstStyle/>
          <a:p>
            <a:fld id="{F7021451-1387-4CA6-816F-3879F97B5CBC}" type="slidenum">
              <a:rPr lang="en-US"/>
              <a:t>24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Future-of-Work Implications</a:t>
            </a:r>
          </a:p>
        </p:txBody>
      </p:sp>
      <p:sp>
        <p:nvSpPr>
          <p:cNvPr id="4" name="Slide Number Placeholder 3"/>
          <p:cNvSpPr>
            <a:spLocks noGrp="1"/>
          </p:cNvSpPr>
          <p:nvPr>
            <p:ph type="sldNum" sz="quarter" idx="10"/>
          </p:nvPr>
        </p:nvSpPr>
        <p:spPr/>
        <p:txBody>
          <a:bodyPr/>
          <a:lstStyle/>
          <a:p>
            <a:fld id="{F7021451-1387-4CA6-816F-3879F97B5CBC}" type="slidenum">
              <a:rPr lang="en-US"/>
              <a:t>25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When Bloomberg estimated that 200,000 banking jobs might be lost world-wide over the next five years, it was an endeavor to paint a picture of change in the banking sector. The sector-wide transformation has been highlighted by Bloomberg's estimates that 200,000 jobs would be lost across the world in the next 5 years in the banking sector. This is embedded thoroughly as HSBC's CEO shared this as a part of the investment pillars in the February 2026 earning call. The traditional careers of KYC, risk monitoring, and contact centres are replaced by roles that involve technology and will need a new set of skills (Shaw, 2025).</a:t>
            </a:r>
          </a:p>
        </p:txBody>
      </p:sp>
      <p:sp>
        <p:nvSpPr>
          <p:cNvPr id="4" name="Slide Number Placeholder 3"/>
          <p:cNvSpPr>
            <a:spLocks noGrp="1"/>
          </p:cNvSpPr>
          <p:nvPr>
            <p:ph type="sldNum" sz="quarter" idx="10"/>
          </p:nvPr>
        </p:nvSpPr>
        <p:spPr/>
        <p:txBody>
          <a:bodyPr/>
          <a:lstStyle/>
          <a:p>
            <a:fld id="{F7021451-1387-4CA6-816F-3879F97B5CBC}" type="slidenum">
              <a:rPr lang="en-US"/>
              <a:t>26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Technological/computational groundwork is laid with a penetration of 85% of the AI tools in HSBC, but culture transitions from reactive to preventative engagement and tender calls for other factors besides technologies. If organisations are not quick, and sensitive to respond to early warning signals, predictive models can only be considered valuable if organisations take action. With 11.7% of jobs already-automated, it's important to make workforce planning a proactive strategy, not a reactive one, according to MIT's findings (Sigalos, 2025).</a:t>
            </a:r>
          </a:p>
        </p:txBody>
      </p:sp>
      <p:sp>
        <p:nvSpPr>
          <p:cNvPr id="4" name="Slide Number Placeholder 3"/>
          <p:cNvSpPr>
            <a:spLocks noGrp="1"/>
          </p:cNvSpPr>
          <p:nvPr>
            <p:ph type="sldNum" sz="quarter" idx="10"/>
          </p:nvPr>
        </p:nvSpPr>
        <p:spPr/>
        <p:txBody>
          <a:bodyPr/>
          <a:lstStyle/>
          <a:p>
            <a:fld id="{F7021451-1387-4CA6-816F-3879F97B5CBC}" type="slidenum">
              <a:rPr lang="en-US"/>
              <a:t>27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HSBC restructuring process of 3-5 years, when combined with the proportion of UK employers (1 in 6) who think AI will lead to job losses, suggests all ten years will be spent in an ongoing phase of change. Accelerates transformation pressures as the early achievement of the $1.5 billion savings target six months ahead of schedule in early 2026 (Reuters Staff, 2025). ER strategies of the future should manage costs while keeping into account worker expectations of their 'psychological contracts' and ensuring that institutional knowledge, trust, and engagement in their workflows are not sacrificed by the quest for greater efficiency through automation.</a:t>
            </a:r>
          </a:p>
        </p:txBody>
      </p:sp>
      <p:sp>
        <p:nvSpPr>
          <p:cNvPr id="4" name="Slide Number Placeholder 3"/>
          <p:cNvSpPr>
            <a:spLocks noGrp="1"/>
          </p:cNvSpPr>
          <p:nvPr>
            <p:ph type="sldNum" sz="quarter" idx="10"/>
          </p:nvPr>
        </p:nvSpPr>
        <p:spPr/>
        <p:txBody>
          <a:bodyPr/>
          <a:lstStyle/>
          <a:p>
            <a:fld id="{F7021451-1387-4CA6-816F-3879F97B5CBC}" type="slidenum">
              <a:rPr lang="en-US"/>
              <a:t>28</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074357B-43B9-8B0E-C247-DDBD7D84AFC4}"/>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1DC0BFCD-1305-A1AD-E768-80B7E342125F}"/>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2CDF1BDC-CE79-F52E-5B5E-B6B33E42F2F9}"/>
              </a:ext>
            </a:extLst>
          </p:cNvPr>
          <p:cNvSpPr>
            <a:spLocks noGrp="1"/>
          </p:cNvSpPr>
          <p:nvPr>
            <p:ph type="body" idx="1"/>
          </p:nvPr>
        </p:nvSpPr>
        <p:spPr/>
        <p:txBody>
          <a:bodyPr/>
          <a:lstStyle/>
          <a:p>
            <a:r>
              <a:rPr lang="en-US" dirty="0"/>
              <a:t>The HSBC restructuring process of 3-5 years, when combined with the proportion of UK employers (1 in 6) who think AI will lead to job losses, suggests all ten years will be spent in an ongoing phase of change. Accelerates transformation pressures as the early achievement of the $1.5 billion savings target six months ahead of schedule in early 2026 (Reuters Staff, 2025). ER strategies of the future should manage costs while keeping into account worker expectations of their 'psychological contracts' and ensuring that institutional knowledge, trust, and engagement in their workflows are not sacrificed by the quest for greater efficiency through automation.</a:t>
            </a:r>
          </a:p>
        </p:txBody>
      </p:sp>
      <p:sp>
        <p:nvSpPr>
          <p:cNvPr id="4" name="Slide Number Placeholder 3">
            <a:extLst>
              <a:ext uri="{FF2B5EF4-FFF2-40B4-BE49-F238E27FC236}">
                <a16:creationId xmlns:a16="http://schemas.microsoft.com/office/drawing/2014/main" id="{65C918C2-F93F-418B-93CB-41AE29CC1090}"/>
              </a:ext>
            </a:extLst>
          </p:cNvPr>
          <p:cNvSpPr>
            <a:spLocks noGrp="1"/>
          </p:cNvSpPr>
          <p:nvPr>
            <p:ph type="sldNum" sz="quarter" idx="10"/>
          </p:nvPr>
        </p:nvSpPr>
        <p:spPr/>
        <p:txBody>
          <a:bodyPr/>
          <a:lstStyle/>
          <a:p>
            <a:fld id="{F7021451-1387-4CA6-816F-3879F97B5CBC}" type="slidenum">
              <a:rPr lang="en-US"/>
              <a:t>29</a:t>
            </a:fld>
            <a:endParaRPr lang="en-US"/>
          </a:p>
        </p:txBody>
      </p:sp>
    </p:spTree>
    <p:extLst>
      <p:ext uri="{BB962C8B-B14F-4D97-AF65-F5344CB8AC3E}">
        <p14:creationId xmlns:p14="http://schemas.microsoft.com/office/powerpoint/2010/main" val="2473067968"/>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Thank you for your attention. This presentation has critically analysed Employee Relations at HSBC UK covering current policies, opportunities, challenges, root-cause analysis, evidence-based recommendations, and future-of-work implications.</a:t>
            </a:r>
          </a:p>
        </p:txBody>
      </p:sp>
      <p:sp>
        <p:nvSpPr>
          <p:cNvPr id="4" name="Slide Number Placeholder 3"/>
          <p:cNvSpPr>
            <a:spLocks noGrp="1"/>
          </p:cNvSpPr>
          <p:nvPr>
            <p:ph type="sldNum" sz="quarter" idx="10"/>
          </p:nvPr>
        </p:nvSpPr>
        <p:spPr/>
        <p:txBody>
          <a:bodyPr/>
          <a:lstStyle/>
          <a:p>
            <a:fld id="{F7021451-1387-4CA6-816F-3879F97B5CBC}" type="slidenum">
              <a:rPr lang="en-US"/>
              <a:t>30</a:t>
            </a:fld>
            <a:endParaRPr lang="en-US"/>
          </a:p>
        </p:txBody>
      </p:sp>
    </p:spTree>
    <p:extLst>
      <p:ext uri="{BB962C8B-B14F-4D97-AF65-F5344CB8AC3E}">
        <p14:creationId xmlns:p14="http://schemas.microsoft.com/office/powerpoint/2010/main" val="102408699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DEFAULT">
    <p:bg>
      <p:bgRef idx="1001">
        <a:schemeClr val="bg1"/>
      </p:bgRef>
    </p:bg>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147483649" r:id="rId1"/>
  </p:sldLayoutIdLst>
  <p:hf sldNum="0"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4.xml"/><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5.xml"/><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6.xml"/><Relationship Id="rId1" Type="http://schemas.openxmlformats.org/officeDocument/2006/relationships/slideLayout" Target="../slideLayouts/slideLayout1.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7.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7.xml"/><Relationship Id="rId1" Type="http://schemas.openxmlformats.org/officeDocument/2006/relationships/slideLayout" Target="../slideLayouts/slideLayout1.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9.xml"/><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10.xml"/><Relationship Id="rId1" Type="http://schemas.openxmlformats.org/officeDocument/2006/relationships/slideLayout" Target="../slideLayouts/slideLayout1.xml"/></Relationships>
</file>

<file path=ppt/slides/_rels/slide11.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11.xml"/><Relationship Id="rId1" Type="http://schemas.openxmlformats.org/officeDocument/2006/relationships/slideLayout" Target="../slideLayouts/slideLayout1.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1.xml"/></Relationships>
</file>

<file path=ppt/slides/_rels/slide13.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13.xml"/><Relationship Id="rId1" Type="http://schemas.openxmlformats.org/officeDocument/2006/relationships/slideLayout" Target="../slideLayouts/slideLayout1.xml"/></Relationships>
</file>

<file path=ppt/slides/_rels/slide14.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14.xml"/><Relationship Id="rId1" Type="http://schemas.openxmlformats.org/officeDocument/2006/relationships/slideLayout" Target="../slideLayouts/slideLayout1.xml"/></Relationships>
</file>

<file path=ppt/slides/_rels/slide15.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15.xml"/><Relationship Id="rId1" Type="http://schemas.openxmlformats.org/officeDocument/2006/relationships/slideLayout" Target="../slideLayouts/slideLayout1.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1.xml"/></Relationships>
</file>

<file path=ppt/slides/_rels/slide17.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17.xml"/><Relationship Id="rId1" Type="http://schemas.openxmlformats.org/officeDocument/2006/relationships/slideLayout" Target="../slideLayouts/slideLayout1.xml"/></Relationships>
</file>

<file path=ppt/slides/_rels/slide18.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18.xml"/><Relationship Id="rId1" Type="http://schemas.openxmlformats.org/officeDocument/2006/relationships/slideLayout" Target="../slideLayouts/slideLayout1.xml"/></Relationships>
</file>

<file path=ppt/slides/_rels/slide19.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19.xml"/><Relationship Id="rId1" Type="http://schemas.openxmlformats.org/officeDocument/2006/relationships/slideLayout" Target="../slideLayouts/slideLayout1.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1.xml"/></Relationships>
</file>

<file path=ppt/slides/_rels/slide21.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21.xml"/><Relationship Id="rId1" Type="http://schemas.openxmlformats.org/officeDocument/2006/relationships/slideLayout" Target="../slideLayouts/slideLayout1.xml"/></Relationships>
</file>

<file path=ppt/slides/_rels/slide22.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22.xml"/><Relationship Id="rId1" Type="http://schemas.openxmlformats.org/officeDocument/2006/relationships/slideLayout" Target="../slideLayouts/slideLayout1.xml"/></Relationships>
</file>

<file path=ppt/slides/_rels/slide23.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23.xml"/><Relationship Id="rId1" Type="http://schemas.openxmlformats.org/officeDocument/2006/relationships/slideLayout" Target="../slideLayouts/slideLayout1.xml"/></Relationships>
</file>

<file path=ppt/slides/_rels/slide24.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24.xml"/><Relationship Id="rId1" Type="http://schemas.openxmlformats.org/officeDocument/2006/relationships/slideLayout" Target="../slideLayouts/slideLayout1.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1.xml"/></Relationships>
</file>

<file path=ppt/slides/_rels/slide26.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26.xml"/><Relationship Id="rId1" Type="http://schemas.openxmlformats.org/officeDocument/2006/relationships/slideLayout" Target="../slideLayouts/slideLayout1.xml"/></Relationships>
</file>

<file path=ppt/slides/_rels/slide27.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27.xml"/><Relationship Id="rId1" Type="http://schemas.openxmlformats.org/officeDocument/2006/relationships/slideLayout" Target="../slideLayouts/slideLayout1.xml"/></Relationships>
</file>

<file path=ppt/slides/_rels/slide28.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28.xml"/><Relationship Id="rId1" Type="http://schemas.openxmlformats.org/officeDocument/2006/relationships/slideLayout" Target="../slideLayouts/slideLayout1.xml"/></Relationships>
</file>

<file path=ppt/slides/_rels/slide29.xml.rels><?xml version="1.0" encoding="UTF-8" standalone="yes"?>
<Relationships xmlns="http://schemas.openxmlformats.org/package/2006/relationships"><Relationship Id="rId13" Type="http://schemas.openxmlformats.org/officeDocument/2006/relationships/hyperlink" Target="https://www.hsbc.com/who-we-are/esg-and-responsible-business/managing-risk/operational-risk%25" TargetMode="External"/><Relationship Id="rId18" Type="http://schemas.openxmlformats.org/officeDocument/2006/relationships/hyperlink" Target="https://www.about.hsbc.co.uk/hsbc-uk/inclusion%25" TargetMode="External"/><Relationship Id="rId26" Type="http://schemas.openxmlformats.org/officeDocument/2006/relationships/hyperlink" Target="https://finance.yahoo.com/news/hsbc-signals-tougher-bonus-outcomes-134055017.html%25" TargetMode="External"/><Relationship Id="rId3" Type="http://schemas.openxmlformats.org/officeDocument/2006/relationships/hyperlink" Target="https://www.acas.org.uk/about-us/service-statistics/early-conciliation/early-conciliation-and-employment-tribunal-cases-data-2025-to-2026/april-june-2025%25" TargetMode="External"/><Relationship Id="rId21" Type="http://schemas.openxmlformats.org/officeDocument/2006/relationships/hyperlink" Target="https://ise.org.uk/knowledge/insights/563/hsbcs_awardwinning_edi_strategy_transforms_early_careers/%25" TargetMode="External"/><Relationship Id="rId34" Type="http://schemas.openxmlformats.org/officeDocument/2006/relationships/hyperlink" Target="https://www.bbc.com/news/articles/cg787nkl8nno%25" TargetMode="External"/><Relationship Id="rId7" Type="http://schemas.openxmlformats.org/officeDocument/2006/relationships/hyperlink" Target="https://assets.publishing.service.gov.uk/media/696fabb3c0f4afaa9536a0f2/employment-rights-act-2025-overview-factsheet.pdf%25" TargetMode="External"/><Relationship Id="rId12" Type="http://schemas.openxmlformats.org/officeDocument/2006/relationships/hyperlink" Target="https://www.hsbc.com/careers/students-and-graduates/internships%25" TargetMode="External"/><Relationship Id="rId17" Type="http://schemas.openxmlformats.org/officeDocument/2006/relationships/hyperlink" Target="https://www.hsbc.com/news-and-views/news/media-releases/2026/david-rice-announced-as-chief-ai-officer%25" TargetMode="External"/><Relationship Id="rId25" Type="http://schemas.openxmlformats.org/officeDocument/2006/relationships/hyperlink" Target="https://www.gov.uk/government/statistics/tribunals-statistics-quarterly-january-to-march-2026/tribunal-statistics-quarterly-january-to-march-2026%25" TargetMode="External"/><Relationship Id="rId33" Type="http://schemas.openxmlformats.org/officeDocument/2006/relationships/hyperlink" Target="https://www.cnbc.com/2025/11/26/mit-study-finds-ai-can-already-replace-11point7percent-of-us-workforce.html%25" TargetMode="External"/><Relationship Id="rId2" Type="http://schemas.openxmlformats.org/officeDocument/2006/relationships/notesSlide" Target="../notesSlides/notesSlide29.xml"/><Relationship Id="rId16" Type="http://schemas.openxmlformats.org/officeDocument/2006/relationships/hyperlink" Target="https://www.hsbc.com/who-we-are/our-people/inclusion-at-hsbc/gender-and-ethnicity-data-by-market?tabs-section-1=tab-0&amp;tabs-section-2=tab-0%25" TargetMode="External"/><Relationship Id="rId20" Type="http://schemas.openxmlformats.org/officeDocument/2006/relationships/hyperlink" Target="https://uk.indeed.com/cmp/HSBC/reviews%25" TargetMode="External"/><Relationship Id="rId29" Type="http://schemas.openxmlformats.org/officeDocument/2006/relationships/hyperlink" Target="https://www.researchgate.net/publication/390583645_Transforming_Risk_Management_in_Global_Banking_AI_Architectures_and_Strategic_Integration_Across_Nine_Risk_Domains%25" TargetMode="External"/><Relationship Id="rId1" Type="http://schemas.openxmlformats.org/officeDocument/2006/relationships/slideLayout" Target="../slideLayouts/slideLayout1.xml"/><Relationship Id="rId6" Type="http://schemas.openxmlformats.org/officeDocument/2006/relationships/hyperlink" Target="https://www.bloomberg.com/news/articles/2026-03-19/hsbc-mulls-deep-job-cuts-from-multiyear-ai-fueled-overhaul%25" TargetMode="External"/><Relationship Id="rId11" Type="http://schemas.openxmlformats.org/officeDocument/2006/relationships/hyperlink" Target="https://www.bankingdive.com/news/hsbc-generative-ai-leading-investment-elhedery/813353/%25" TargetMode="External"/><Relationship Id="rId24" Type="http://schemas.openxmlformats.org/officeDocument/2006/relationships/hyperlink" Target="https://www.reuters.com/world/uk/uk-wages-grow-34-year-three-months-april-2026-06-18/%25" TargetMode="External"/><Relationship Id="rId32" Type="http://schemas.openxmlformats.org/officeDocument/2006/relationships/hyperlink" Target="https://www.bloomberg.com/news/articles/2025-01-09/wall-street-expected-to-shed-200-000-jobs-as-ai-erodes-roles%25" TargetMode="External"/><Relationship Id="rId5" Type="http://schemas.openxmlformats.org/officeDocument/2006/relationships/hyperlink" Target="https://www.efinancialcareers.com/news/hsbc-has-both-empowered-its-people-with-ai-and-hired-1-800-technologists%25" TargetMode="External"/><Relationship Id="rId15" Type="http://schemas.openxmlformats.org/officeDocument/2006/relationships/hyperlink" Target="https://www.hsbc.co.in/help/feedback-and-complaints/%25" TargetMode="External"/><Relationship Id="rId23" Type="http://schemas.openxmlformats.org/officeDocument/2006/relationships/hyperlink" Target="https://businesschief.com/news/hsbc-ai-will-transform-the-c-suite-and-customer-experience%25" TargetMode="External"/><Relationship Id="rId28" Type="http://schemas.openxmlformats.org/officeDocument/2006/relationships/hyperlink" Target="https://www.perkbox.com/resources/library/employee-engagement-report-2025%25" TargetMode="External"/><Relationship Id="rId36" Type="http://schemas.openxmlformats.org/officeDocument/2006/relationships/hyperlink" Target="https://www.bloomberg.com/news/articles/2025-06-23/hsbc-s-return-to-office-push-risks-denting-ceo-s-savings-plan%25" TargetMode="External"/><Relationship Id="rId10" Type="http://schemas.openxmlformats.org/officeDocument/2006/relationships/hyperlink" Target="https://surveyinitiative.co.uk/employee-engagement-2025-mid-year-trends/%25" TargetMode="External"/><Relationship Id="rId19" Type="http://schemas.openxmlformats.org/officeDocument/2006/relationships/hyperlink" Target="https://www.hsbc.com/-/files/hsbc/investors/hsbc-results/2025/annual/pdfs/hsbc-holdings-plc/260225-strategic-report-2025.pdf" TargetMode="External"/><Relationship Id="rId31" Type="http://schemas.openxmlformats.org/officeDocument/2006/relationships/hyperlink" Target="https://www.reveliolabs.com/companies/hsbc-holdings/employees%25" TargetMode="External"/><Relationship Id="rId4" Type="http://schemas.openxmlformats.org/officeDocument/2006/relationships/hyperlink" Target="https://www.aihr.com/hr-glossary/employee-grievance/%25" TargetMode="External"/><Relationship Id="rId9" Type="http://schemas.openxmlformats.org/officeDocument/2006/relationships/hyperlink" Target="https://www.businessandindustry.co.uk/inclusivity-in-the-workplace/how-one-leading-bank-is-driving-inclusive-hiring/%25" TargetMode="External"/><Relationship Id="rId14" Type="http://schemas.openxmlformats.org/officeDocument/2006/relationships/hyperlink" Target="https://www.hsbc.com/who-we-are/hsbc-and-digital/hsbc-and-ai/transforming-hsbc-with-ai%25" TargetMode="External"/><Relationship Id="rId22" Type="http://schemas.openxmlformats.org/officeDocument/2006/relationships/hyperlink" Target="https://www.peoplemanagement.co.uk/article/1961762/half-million-tribunal-cases-awaiting-resolution-government-figures-reveal%25" TargetMode="External"/><Relationship Id="rId27" Type="http://schemas.openxmlformats.org/officeDocument/2006/relationships/hyperlink" Target="https://www.theguardian.com/business/2025/mar/31/half-of-uk-professionals-might-quit-if-ordered-back-to-the-office-full-time-poll-shows%25" TargetMode="External"/><Relationship Id="rId30" Type="http://schemas.openxmlformats.org/officeDocument/2006/relationships/hyperlink" Target="https://www.reuters.com/business/finance/hsbc-unveil-15-billion-annual-cost-savings-february-19-ft-reports-2025-02-14/%25" TargetMode="External"/><Relationship Id="rId35" Type="http://schemas.openxmlformats.org/officeDocument/2006/relationships/hyperlink" Target="https://taggd.in/hr-glossary/hr-ombudsman/%25" TargetMode="External"/><Relationship Id="rId8" Type="http://schemas.openxmlformats.org/officeDocument/2006/relationships/hyperlink" Target="https://bankingfrontiers.com/hsbc-collaborates-with-mistral-ai-to-accelerate-ai-adoption/" TargetMode="Externa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30.xml"/><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name="Slide 1">
    <p:bg>
      <p:bgPr>
        <a:solidFill>
          <a:srgbClr val="1A1A2E"/>
        </a:solidFill>
        <a:effectLst/>
      </p:bgPr>
    </p:bg>
    <p:spTree>
      <p:nvGrpSpPr>
        <p:cNvPr id="1" name=""/>
        <p:cNvGrpSpPr/>
        <p:nvPr/>
      </p:nvGrpSpPr>
      <p:grpSpPr>
        <a:xfrm>
          <a:off x="0" y="0"/>
          <a:ext cx="0" cy="0"/>
          <a:chOff x="0" y="0"/>
          <a:chExt cx="0" cy="0"/>
        </a:xfrm>
      </p:grpSpPr>
      <p:sp>
        <p:nvSpPr>
          <p:cNvPr id="2" name="Shape 0"/>
          <p:cNvSpPr/>
          <p:nvPr/>
        </p:nvSpPr>
        <p:spPr>
          <a:xfrm>
            <a:off x="0" y="0"/>
            <a:ext cx="12188952" cy="73152"/>
          </a:xfrm>
          <a:prstGeom prst="rect">
            <a:avLst/>
          </a:prstGeom>
          <a:solidFill>
            <a:srgbClr val="DB0011"/>
          </a:solidFill>
          <a:ln/>
        </p:spPr>
      </p:sp>
      <p:sp>
        <p:nvSpPr>
          <p:cNvPr id="3" name="Text 1"/>
          <p:cNvSpPr/>
          <p:nvPr/>
        </p:nvSpPr>
        <p:spPr>
          <a:xfrm>
            <a:off x="731520" y="1097280"/>
            <a:ext cx="10698480" cy="1463040"/>
          </a:xfrm>
          <a:prstGeom prst="rect">
            <a:avLst/>
          </a:prstGeom>
          <a:noFill/>
          <a:ln/>
        </p:spPr>
        <p:txBody>
          <a:bodyPr wrap="square" rtlCol="0" anchor="ctr"/>
          <a:lstStyle/>
          <a:p>
            <a:pPr marL="0" indent="0" algn="ctr">
              <a:buNone/>
            </a:pPr>
            <a:r>
              <a:rPr lang="en-US" sz="3200" b="1" dirty="0">
                <a:solidFill>
                  <a:srgbClr val="FFFFFF"/>
                </a:solidFill>
                <a:latin typeface="Times New Roman" pitchFamily="34" charset="0"/>
                <a:ea typeface="Times New Roman" pitchFamily="34" charset="-122"/>
                <a:cs typeface="Times New Roman" pitchFamily="34" charset="-120"/>
              </a:rPr>
              <a:t>Employee Relations at HSBC UK</a:t>
            </a:r>
            <a:endParaRPr lang="en-US" sz="3200" dirty="0"/>
          </a:p>
        </p:txBody>
      </p:sp>
      <p:sp>
        <p:nvSpPr>
          <p:cNvPr id="4" name="Text 2"/>
          <p:cNvSpPr/>
          <p:nvPr/>
        </p:nvSpPr>
        <p:spPr>
          <a:xfrm>
            <a:off x="1371600" y="2743200"/>
            <a:ext cx="9418320" cy="1097280"/>
          </a:xfrm>
          <a:prstGeom prst="rect">
            <a:avLst/>
          </a:prstGeom>
          <a:noFill/>
          <a:ln/>
        </p:spPr>
        <p:txBody>
          <a:bodyPr wrap="square" rtlCol="0" anchor="ctr"/>
          <a:lstStyle/>
          <a:p>
            <a:pPr marL="0" indent="0" algn="ctr">
              <a:buNone/>
            </a:pPr>
            <a:r>
              <a:rPr lang="en-US" sz="2000" i="1" dirty="0">
                <a:solidFill>
                  <a:srgbClr val="CCCCCC"/>
                </a:solidFill>
                <a:latin typeface="Times New Roman" pitchFamily="34" charset="0"/>
                <a:ea typeface="Times New Roman" pitchFamily="34" charset="-122"/>
                <a:cs typeface="Times New Roman" pitchFamily="34" charset="-120"/>
              </a:rPr>
              <a:t>A Critical Analysis of Policies, Challenges, and Future-of-Work</a:t>
            </a:r>
            <a:endParaRPr lang="en-US" sz="2000" dirty="0"/>
          </a:p>
          <a:p>
            <a:pPr marL="0" indent="0" algn="ctr">
              <a:buNone/>
            </a:pPr>
            <a:r>
              <a:rPr lang="en-US" sz="2000" i="1" dirty="0">
                <a:solidFill>
                  <a:srgbClr val="CCCCCC"/>
                </a:solidFill>
                <a:latin typeface="Times New Roman" pitchFamily="34" charset="0"/>
                <a:ea typeface="Times New Roman" pitchFamily="34" charset="-122"/>
                <a:cs typeface="Times New Roman" pitchFamily="34" charset="-120"/>
              </a:rPr>
              <a:t>Implications in the Age of AI-Driven Transformation (2025–2035)</a:t>
            </a:r>
            <a:endParaRPr lang="en-US" sz="2000" dirty="0"/>
          </a:p>
        </p:txBody>
      </p:sp>
      <p:sp>
        <p:nvSpPr>
          <p:cNvPr id="5" name="Shape 3"/>
          <p:cNvSpPr/>
          <p:nvPr/>
        </p:nvSpPr>
        <p:spPr>
          <a:xfrm>
            <a:off x="4114800" y="4114800"/>
            <a:ext cx="3959352" cy="36576"/>
          </a:xfrm>
          <a:prstGeom prst="rect">
            <a:avLst/>
          </a:prstGeom>
          <a:solidFill>
            <a:srgbClr val="DB0011"/>
          </a:solidFill>
          <a:ln/>
        </p:spPr>
      </p:sp>
      <p:sp>
        <p:nvSpPr>
          <p:cNvPr id="6" name="Text 4"/>
          <p:cNvSpPr/>
          <p:nvPr/>
        </p:nvSpPr>
        <p:spPr>
          <a:xfrm>
            <a:off x="731520" y="4572000"/>
            <a:ext cx="10698480" cy="1188720"/>
          </a:xfrm>
          <a:prstGeom prst="rect">
            <a:avLst/>
          </a:prstGeom>
          <a:noFill/>
          <a:ln/>
        </p:spPr>
        <p:txBody>
          <a:bodyPr wrap="square" rtlCol="0" anchor="ctr"/>
          <a:lstStyle/>
          <a:p>
            <a:pPr algn="ctr"/>
            <a:r>
              <a:rPr lang="en-US" sz="1600" dirty="0">
                <a:solidFill>
                  <a:srgbClr val="999999"/>
                </a:solidFill>
                <a:latin typeface="Times New Roman" pitchFamily="34" charset="0"/>
                <a:ea typeface="Times New Roman" pitchFamily="34" charset="-122"/>
                <a:cs typeface="Times New Roman" pitchFamily="34" charset="-120"/>
              </a:rPr>
              <a:t>Janvi </a:t>
            </a:r>
            <a:r>
              <a:rPr lang="en-US" sz="1600" dirty="0" err="1">
                <a:solidFill>
                  <a:srgbClr val="999999"/>
                </a:solidFill>
                <a:latin typeface="Times New Roman" pitchFamily="34" charset="0"/>
                <a:ea typeface="Times New Roman" pitchFamily="34" charset="-122"/>
                <a:cs typeface="Times New Roman" pitchFamily="34" charset="-120"/>
              </a:rPr>
              <a:t>Radadiya</a:t>
            </a:r>
            <a:r>
              <a:rPr lang="en-US" sz="1600" dirty="0">
                <a:solidFill>
                  <a:srgbClr val="999999"/>
                </a:solidFill>
                <a:latin typeface="Times New Roman" pitchFamily="34" charset="0"/>
                <a:ea typeface="Times New Roman" pitchFamily="34" charset="-122"/>
                <a:cs typeface="Times New Roman" pitchFamily="34" charset="-120"/>
              </a:rPr>
              <a:t> </a:t>
            </a:r>
            <a:br>
              <a:rPr lang="en-US" sz="1600" dirty="0">
                <a:solidFill>
                  <a:srgbClr val="999999"/>
                </a:solidFill>
                <a:latin typeface="Times New Roman" pitchFamily="34" charset="0"/>
                <a:ea typeface="Times New Roman" pitchFamily="34" charset="-122"/>
                <a:cs typeface="Times New Roman" pitchFamily="34" charset="-120"/>
              </a:rPr>
            </a:br>
            <a:r>
              <a:rPr lang="en-US" sz="1600" dirty="0">
                <a:solidFill>
                  <a:srgbClr val="999999"/>
                </a:solidFill>
                <a:latin typeface="Times New Roman" pitchFamily="34" charset="0"/>
                <a:ea typeface="Times New Roman" pitchFamily="34" charset="-122"/>
                <a:cs typeface="Times New Roman" pitchFamily="34" charset="-120"/>
              </a:rPr>
              <a:t>Zalak Patel </a:t>
            </a:r>
            <a:br>
              <a:rPr lang="en-US" sz="1600" dirty="0">
                <a:solidFill>
                  <a:srgbClr val="999999"/>
                </a:solidFill>
                <a:latin typeface="Times New Roman" pitchFamily="34" charset="0"/>
                <a:ea typeface="Times New Roman" pitchFamily="34" charset="-122"/>
                <a:cs typeface="Times New Roman" pitchFamily="34" charset="-120"/>
              </a:rPr>
            </a:br>
            <a:r>
              <a:rPr lang="en-US" sz="1600" dirty="0">
                <a:solidFill>
                  <a:srgbClr val="999999"/>
                </a:solidFill>
                <a:latin typeface="Times New Roman" pitchFamily="34" charset="0"/>
                <a:ea typeface="Times New Roman" pitchFamily="34" charset="-122"/>
                <a:cs typeface="Times New Roman" pitchFamily="34" charset="-120"/>
              </a:rPr>
              <a:t>Vedant Pandya</a:t>
            </a:r>
            <a:br>
              <a:rPr lang="en-US" sz="1600" dirty="0">
                <a:solidFill>
                  <a:srgbClr val="999999"/>
                </a:solidFill>
                <a:latin typeface="Times New Roman" pitchFamily="34" charset="0"/>
                <a:ea typeface="Times New Roman" pitchFamily="34" charset="-122"/>
                <a:cs typeface="Times New Roman" pitchFamily="34" charset="-120"/>
              </a:rPr>
            </a:br>
            <a:r>
              <a:rPr lang="en-US" sz="1600" dirty="0">
                <a:solidFill>
                  <a:srgbClr val="999999"/>
                </a:solidFill>
                <a:latin typeface="Times New Roman" pitchFamily="34" charset="0"/>
                <a:ea typeface="Times New Roman" pitchFamily="34" charset="-122"/>
                <a:cs typeface="Times New Roman" pitchFamily="34" charset="-120"/>
              </a:rPr>
              <a:t>Kathan Joshi </a:t>
            </a:r>
            <a:endParaRPr lang="en-US" sz="1600" dirty="0"/>
          </a:p>
        </p:txBody>
      </p:sp>
      <p:sp>
        <p:nvSpPr>
          <p:cNvPr id="7" name="Shape 5"/>
          <p:cNvSpPr/>
          <p:nvPr/>
        </p:nvSpPr>
        <p:spPr>
          <a:xfrm>
            <a:off x="0" y="6784848"/>
            <a:ext cx="12188952" cy="73152"/>
          </a:xfrm>
          <a:prstGeom prst="rect">
            <a:avLst/>
          </a:prstGeom>
          <a:solidFill>
            <a:srgbClr val="DB0011"/>
          </a:solidFill>
          <a:ln/>
        </p:spPr>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rgbClr val="1A1A2E"/>
        </a:solidFill>
        <a:effectLst/>
      </p:bgPr>
    </p:bg>
    <p:spTree>
      <p:nvGrpSpPr>
        <p:cNvPr id="1" name="">
          <a:extLst>
            <a:ext uri="{FF2B5EF4-FFF2-40B4-BE49-F238E27FC236}">
              <a16:creationId xmlns:a16="http://schemas.microsoft.com/office/drawing/2014/main" id="{2211E1C0-92F4-8392-F664-E4B305FB0908}"/>
            </a:ext>
          </a:extLst>
        </p:cNvPr>
        <p:cNvGrpSpPr/>
        <p:nvPr/>
      </p:nvGrpSpPr>
      <p:grpSpPr>
        <a:xfrm>
          <a:off x="0" y="0"/>
          <a:ext cx="0" cy="0"/>
          <a:chOff x="0" y="0"/>
          <a:chExt cx="0" cy="0"/>
        </a:xfrm>
      </p:grpSpPr>
      <p:sp>
        <p:nvSpPr>
          <p:cNvPr id="2" name="Shape 0">
            <a:extLst>
              <a:ext uri="{FF2B5EF4-FFF2-40B4-BE49-F238E27FC236}">
                <a16:creationId xmlns:a16="http://schemas.microsoft.com/office/drawing/2014/main" id="{BE66D592-BDBF-0AAA-7ACF-B1D02CFE467B}"/>
              </a:ext>
            </a:extLst>
          </p:cNvPr>
          <p:cNvSpPr/>
          <p:nvPr/>
        </p:nvSpPr>
        <p:spPr>
          <a:xfrm>
            <a:off x="0" y="0"/>
            <a:ext cx="12188952" cy="73152"/>
          </a:xfrm>
          <a:prstGeom prst="rect">
            <a:avLst/>
          </a:prstGeom>
          <a:solidFill>
            <a:srgbClr val="DB0011"/>
          </a:solidFill>
          <a:ln/>
        </p:spPr>
      </p:sp>
      <p:sp>
        <p:nvSpPr>
          <p:cNvPr id="3" name="Text 1">
            <a:extLst>
              <a:ext uri="{FF2B5EF4-FFF2-40B4-BE49-F238E27FC236}">
                <a16:creationId xmlns:a16="http://schemas.microsoft.com/office/drawing/2014/main" id="{E2B6B3BA-60D3-4BBE-1EC8-F4E2DBCF3671}"/>
              </a:ext>
            </a:extLst>
          </p:cNvPr>
          <p:cNvSpPr/>
          <p:nvPr/>
        </p:nvSpPr>
        <p:spPr>
          <a:xfrm>
            <a:off x="731520" y="315329"/>
            <a:ext cx="10698480" cy="630659"/>
          </a:xfrm>
          <a:prstGeom prst="rect">
            <a:avLst/>
          </a:prstGeom>
          <a:noFill/>
          <a:ln/>
        </p:spPr>
        <p:txBody>
          <a:bodyPr wrap="square" rtlCol="0" anchor="ctr"/>
          <a:lstStyle/>
          <a:p>
            <a:pPr marL="0" indent="0" algn="ctr">
              <a:buNone/>
            </a:pPr>
            <a:r>
              <a:rPr lang="en-US" sz="3200" b="1" dirty="0">
                <a:solidFill>
                  <a:srgbClr val="FFFFFF"/>
                </a:solidFill>
                <a:latin typeface="Times New Roman" pitchFamily="34" charset="0"/>
                <a:ea typeface="Times New Roman" pitchFamily="34" charset="-122"/>
                <a:cs typeface="Times New Roman" pitchFamily="34" charset="-120"/>
              </a:rPr>
              <a:t>Index</a:t>
            </a:r>
            <a:endParaRPr lang="en-US" sz="3200" dirty="0"/>
          </a:p>
        </p:txBody>
      </p:sp>
      <p:sp>
        <p:nvSpPr>
          <p:cNvPr id="4" name="Text 2">
            <a:extLst>
              <a:ext uri="{FF2B5EF4-FFF2-40B4-BE49-F238E27FC236}">
                <a16:creationId xmlns:a16="http://schemas.microsoft.com/office/drawing/2014/main" id="{C2F8A59E-31B8-D0F7-AB0B-789008B773AA}"/>
              </a:ext>
            </a:extLst>
          </p:cNvPr>
          <p:cNvSpPr/>
          <p:nvPr/>
        </p:nvSpPr>
        <p:spPr>
          <a:xfrm>
            <a:off x="1528618" y="1188165"/>
            <a:ext cx="5537200" cy="5138744"/>
          </a:xfrm>
          <a:prstGeom prst="rect">
            <a:avLst/>
          </a:prstGeom>
          <a:noFill/>
          <a:ln/>
        </p:spPr>
        <p:txBody>
          <a:bodyPr wrap="square" rtlCol="0" anchor="ctr"/>
          <a:lstStyle/>
          <a:p>
            <a:pPr marL="171450" lvl="0" indent="-171450">
              <a:buFont typeface="Arial" panose="020B0604020202020204" pitchFamily="34" charset="0"/>
              <a:buChar char="•"/>
            </a:pPr>
            <a:r>
              <a:rPr lang="en-IN" sz="1200" b="1" dirty="0">
                <a:solidFill>
                  <a:schemeClr val="bg1"/>
                </a:solidFill>
              </a:rPr>
              <a:t>Section 1: Current Policies and Practices</a:t>
            </a:r>
            <a:r>
              <a:rPr lang="en-IN" sz="1200" dirty="0">
                <a:solidFill>
                  <a:schemeClr val="bg1"/>
                </a:solidFill>
              </a:rPr>
              <a:t> </a:t>
            </a:r>
          </a:p>
          <a:p>
            <a:pPr marL="628650" lvl="1" indent="-171450">
              <a:buFont typeface="Arial" panose="020B0604020202020204" pitchFamily="34" charset="0"/>
              <a:buChar char="•"/>
            </a:pPr>
            <a:r>
              <a:rPr lang="en-IN" sz="1200" dirty="0">
                <a:solidFill>
                  <a:schemeClr val="bg1"/>
                </a:solidFill>
              </a:rPr>
              <a:t>Overview of Employee Relations at HSBC UK </a:t>
            </a:r>
          </a:p>
          <a:p>
            <a:pPr marL="628650" lvl="1" indent="-171450">
              <a:buFont typeface="Arial" panose="020B0604020202020204" pitchFamily="34" charset="0"/>
              <a:buChar char="•"/>
            </a:pPr>
            <a:r>
              <a:rPr lang="en-IN" sz="1200" dirty="0">
                <a:solidFill>
                  <a:schemeClr val="bg1"/>
                </a:solidFill>
              </a:rPr>
              <a:t>Grievance and Disciplinary Frameworks </a:t>
            </a:r>
          </a:p>
          <a:p>
            <a:pPr marL="628650" lvl="1" indent="-171450">
              <a:buFont typeface="Arial" panose="020B0604020202020204" pitchFamily="34" charset="0"/>
              <a:buChar char="•"/>
            </a:pPr>
            <a:r>
              <a:rPr lang="en-IN" sz="1200" dirty="0">
                <a:solidFill>
                  <a:schemeClr val="bg1"/>
                </a:solidFill>
              </a:rPr>
              <a:t>Employee Voice Mechanisms and Collective Consultation </a:t>
            </a:r>
          </a:p>
          <a:p>
            <a:pPr marL="628650" lvl="1" indent="-171450">
              <a:buFont typeface="Arial" panose="020B0604020202020204" pitchFamily="34" charset="0"/>
              <a:buChar char="•"/>
            </a:pPr>
            <a:r>
              <a:rPr lang="en-IN" sz="1200" dirty="0">
                <a:solidFill>
                  <a:schemeClr val="bg1"/>
                </a:solidFill>
              </a:rPr>
              <a:t>Wellbeing, Inclusion and Psychological Safety Initiatives </a:t>
            </a:r>
          </a:p>
          <a:p>
            <a:pPr marL="171450" lvl="0" indent="-171450">
              <a:buFont typeface="Arial" panose="020B0604020202020204" pitchFamily="34" charset="0"/>
              <a:buChar char="•"/>
            </a:pPr>
            <a:r>
              <a:rPr lang="en-IN" sz="1200" b="1" dirty="0">
                <a:solidFill>
                  <a:schemeClr val="bg1"/>
                </a:solidFill>
              </a:rPr>
              <a:t>Section 2: Current Opportunities</a:t>
            </a:r>
            <a:r>
              <a:rPr lang="en-IN" sz="1200" dirty="0">
                <a:solidFill>
                  <a:schemeClr val="bg1"/>
                </a:solidFill>
              </a:rPr>
              <a:t> </a:t>
            </a:r>
          </a:p>
          <a:p>
            <a:pPr marL="628650" lvl="1" indent="-171450">
              <a:buFont typeface="Arial" panose="020B0604020202020204" pitchFamily="34" charset="0"/>
              <a:buChar char="•"/>
            </a:pPr>
            <a:r>
              <a:rPr lang="en-IN" sz="1200" dirty="0">
                <a:solidFill>
                  <a:schemeClr val="bg1"/>
                </a:solidFill>
              </a:rPr>
              <a:t>Leveraging AI-Driven Sentiment Analysis for Early Conflict Detection </a:t>
            </a:r>
          </a:p>
          <a:p>
            <a:pPr marL="628650" lvl="1" indent="-171450">
              <a:buFont typeface="Arial" panose="020B0604020202020204" pitchFamily="34" charset="0"/>
              <a:buChar char="•"/>
            </a:pPr>
            <a:r>
              <a:rPr lang="en-IN" sz="1200" dirty="0">
                <a:solidFill>
                  <a:schemeClr val="bg1"/>
                </a:solidFill>
              </a:rPr>
              <a:t>Strengthening Employee Engagement Through Digital Platforms </a:t>
            </a:r>
          </a:p>
          <a:p>
            <a:pPr marL="628650" lvl="1" indent="-171450">
              <a:buFont typeface="Arial" panose="020B0604020202020204" pitchFamily="34" charset="0"/>
              <a:buChar char="•"/>
            </a:pPr>
            <a:r>
              <a:rPr lang="en-IN" sz="1200" dirty="0">
                <a:solidFill>
                  <a:schemeClr val="bg1"/>
                </a:solidFill>
              </a:rPr>
              <a:t>Enhancing Diversity, Equity and Inclusion as an ER Lever </a:t>
            </a:r>
          </a:p>
          <a:p>
            <a:pPr marL="171450" lvl="0" indent="-171450">
              <a:buFont typeface="Arial" panose="020B0604020202020204" pitchFamily="34" charset="0"/>
              <a:buChar char="•"/>
            </a:pPr>
            <a:r>
              <a:rPr lang="en-IN" sz="1200" b="1" dirty="0">
                <a:solidFill>
                  <a:schemeClr val="bg1"/>
                </a:solidFill>
              </a:rPr>
              <a:t>Section 3: Current Challenges</a:t>
            </a:r>
            <a:r>
              <a:rPr lang="en-IN" sz="1200" dirty="0">
                <a:solidFill>
                  <a:schemeClr val="bg1"/>
                </a:solidFill>
              </a:rPr>
              <a:t> </a:t>
            </a:r>
          </a:p>
          <a:p>
            <a:pPr marL="628650" lvl="1" indent="-171450">
              <a:buFont typeface="Arial" panose="020B0604020202020204" pitchFamily="34" charset="0"/>
              <a:buChar char="•"/>
            </a:pPr>
            <a:r>
              <a:rPr lang="en-IN" sz="1200" dirty="0">
                <a:solidFill>
                  <a:schemeClr val="bg1"/>
                </a:solidFill>
              </a:rPr>
              <a:t>Managing Employee Relations in a Hybrid and Remote Work Environment </a:t>
            </a:r>
          </a:p>
          <a:p>
            <a:pPr marL="628650" lvl="1" indent="-171450">
              <a:buFont typeface="Arial" panose="020B0604020202020204" pitchFamily="34" charset="0"/>
              <a:buChar char="•"/>
            </a:pPr>
            <a:r>
              <a:rPr lang="en-IN" sz="1200" dirty="0">
                <a:solidFill>
                  <a:schemeClr val="bg1"/>
                </a:solidFill>
              </a:rPr>
              <a:t>Rising Grievances Linked to Restructuring and Role Automation </a:t>
            </a:r>
          </a:p>
          <a:p>
            <a:pPr marL="628650" lvl="1" indent="-171450">
              <a:buFont typeface="Arial" panose="020B0604020202020204" pitchFamily="34" charset="0"/>
              <a:buChar char="•"/>
            </a:pPr>
            <a:r>
              <a:rPr lang="en-IN" sz="1200" dirty="0">
                <a:solidFill>
                  <a:schemeClr val="bg1"/>
                </a:solidFill>
              </a:rPr>
              <a:t>Navigating Regulatory Complexity and Union Expectations </a:t>
            </a:r>
          </a:p>
          <a:p>
            <a:pPr marL="171450" lvl="0" indent="-171450">
              <a:buFont typeface="Arial" panose="020B0604020202020204" pitchFamily="34" charset="0"/>
              <a:buChar char="•"/>
            </a:pPr>
            <a:r>
              <a:rPr lang="en-IN" sz="1200" b="1" dirty="0">
                <a:solidFill>
                  <a:schemeClr val="bg1"/>
                </a:solidFill>
              </a:rPr>
              <a:t>Section 4: Root-Cause Analysis</a:t>
            </a:r>
            <a:r>
              <a:rPr lang="en-IN" sz="1200" dirty="0">
                <a:solidFill>
                  <a:schemeClr val="bg1"/>
                </a:solidFill>
              </a:rPr>
              <a:t> </a:t>
            </a:r>
          </a:p>
          <a:p>
            <a:pPr marL="628650" lvl="1" indent="-171450">
              <a:buFont typeface="Arial" panose="020B0604020202020204" pitchFamily="34" charset="0"/>
              <a:buChar char="•"/>
            </a:pPr>
            <a:r>
              <a:rPr lang="en-IN" sz="1200" dirty="0">
                <a:solidFill>
                  <a:schemeClr val="bg1"/>
                </a:solidFill>
              </a:rPr>
              <a:t>Leadership Behaviour and Middle-Management Capability Gaps </a:t>
            </a:r>
          </a:p>
          <a:p>
            <a:pPr marL="628650" lvl="1" indent="-171450">
              <a:buFont typeface="Arial" panose="020B0604020202020204" pitchFamily="34" charset="0"/>
              <a:buChar char="•"/>
            </a:pPr>
            <a:r>
              <a:rPr lang="en-IN" sz="1200" dirty="0">
                <a:solidFill>
                  <a:schemeClr val="bg1"/>
                </a:solidFill>
              </a:rPr>
              <a:t>Organisational Culture Tensions Between Legacy Banking and Digital Transformation </a:t>
            </a:r>
          </a:p>
          <a:p>
            <a:pPr marL="628650" lvl="1" indent="-171450">
              <a:buFont typeface="Arial" panose="020B0604020202020204" pitchFamily="34" charset="0"/>
              <a:buChar char="•"/>
            </a:pPr>
            <a:r>
              <a:rPr lang="en-IN" sz="1200" dirty="0">
                <a:solidFill>
                  <a:schemeClr val="bg1"/>
                </a:solidFill>
              </a:rPr>
              <a:t>Structural Silos and Inconsistent Policy Application Across Business Units </a:t>
            </a:r>
          </a:p>
          <a:p>
            <a:pPr marL="171450" lvl="0" indent="-171450">
              <a:buFont typeface="Arial" panose="020B0604020202020204" pitchFamily="34" charset="0"/>
              <a:buChar char="•"/>
            </a:pPr>
            <a:r>
              <a:rPr lang="en-IN" sz="1200" b="1" dirty="0">
                <a:solidFill>
                  <a:schemeClr val="bg1"/>
                </a:solidFill>
              </a:rPr>
              <a:t>Section 5: Evidence-Based Recommendations</a:t>
            </a:r>
            <a:r>
              <a:rPr lang="en-IN" sz="1200" dirty="0">
                <a:solidFill>
                  <a:schemeClr val="bg1"/>
                </a:solidFill>
              </a:rPr>
              <a:t> </a:t>
            </a:r>
          </a:p>
          <a:p>
            <a:pPr marL="628650" lvl="1" indent="-171450">
              <a:buFont typeface="Arial" panose="020B0604020202020204" pitchFamily="34" charset="0"/>
              <a:buChar char="•"/>
            </a:pPr>
            <a:r>
              <a:rPr lang="en-IN" sz="1200" dirty="0">
                <a:solidFill>
                  <a:schemeClr val="bg1"/>
                </a:solidFill>
              </a:rPr>
              <a:t>Implementing a Proactive ER Strategy Using the CIPD Good Work Framework </a:t>
            </a:r>
          </a:p>
          <a:p>
            <a:pPr marL="628650" lvl="1" indent="-171450">
              <a:buFont typeface="Arial" panose="020B0604020202020204" pitchFamily="34" charset="0"/>
              <a:buChar char="•"/>
            </a:pPr>
            <a:r>
              <a:rPr lang="en-IN" sz="1200" dirty="0">
                <a:solidFill>
                  <a:schemeClr val="bg1"/>
                </a:solidFill>
              </a:rPr>
              <a:t>Upskilling Line Managers in Conflict Resolution and People Analytics </a:t>
            </a:r>
          </a:p>
          <a:p>
            <a:pPr marL="628650" lvl="1" indent="-171450">
              <a:buFont typeface="Arial" panose="020B0604020202020204" pitchFamily="34" charset="0"/>
              <a:buChar char="•"/>
            </a:pPr>
            <a:r>
              <a:rPr lang="en-IN" sz="1200" dirty="0">
                <a:solidFill>
                  <a:schemeClr val="bg1"/>
                </a:solidFill>
              </a:rPr>
              <a:t>Redesigning Voice Channels Through Digital-First Engagement Tools </a:t>
            </a:r>
          </a:p>
          <a:p>
            <a:pPr marL="628650" lvl="1" indent="-171450">
              <a:buFont typeface="Arial" panose="020B0604020202020204" pitchFamily="34" charset="0"/>
              <a:buChar char="•"/>
            </a:pPr>
            <a:r>
              <a:rPr lang="en-IN" sz="1200" dirty="0">
                <a:solidFill>
                  <a:schemeClr val="bg1"/>
                </a:solidFill>
              </a:rPr>
              <a:t>Embedding Fairness and Transparency in AI-Augmented ER Decisions </a:t>
            </a:r>
          </a:p>
          <a:p>
            <a:pPr marL="171450" lvl="0" indent="-171450">
              <a:buFont typeface="Arial" panose="020B0604020202020204" pitchFamily="34" charset="0"/>
              <a:buChar char="•"/>
            </a:pPr>
            <a:r>
              <a:rPr lang="en-IN" sz="1200" b="1" dirty="0">
                <a:solidFill>
                  <a:schemeClr val="bg1"/>
                </a:solidFill>
              </a:rPr>
              <a:t>Section 6: Future-of-Work Implications</a:t>
            </a:r>
            <a:r>
              <a:rPr lang="en-IN" sz="1200" dirty="0">
                <a:solidFill>
                  <a:schemeClr val="bg1"/>
                </a:solidFill>
              </a:rPr>
              <a:t> </a:t>
            </a:r>
          </a:p>
          <a:p>
            <a:pPr marL="628650" lvl="1" indent="-171450">
              <a:buFont typeface="Arial" panose="020B0604020202020204" pitchFamily="34" charset="0"/>
              <a:buChar char="•"/>
            </a:pPr>
            <a:r>
              <a:rPr lang="en-IN" sz="1200" dirty="0">
                <a:solidFill>
                  <a:schemeClr val="bg1"/>
                </a:solidFill>
              </a:rPr>
              <a:t>AI, Automation and the Evolving Nature of the Employment Relationship </a:t>
            </a:r>
          </a:p>
          <a:p>
            <a:pPr marL="628650" lvl="1" indent="-171450">
              <a:buFont typeface="Arial" panose="020B0604020202020204" pitchFamily="34" charset="0"/>
              <a:buChar char="•"/>
            </a:pPr>
            <a:r>
              <a:rPr lang="en-IN" sz="1200" dirty="0">
                <a:solidFill>
                  <a:schemeClr val="bg1"/>
                </a:solidFill>
              </a:rPr>
              <a:t>Predictive Analytics and the Shift from Reactive to Preventative ER </a:t>
            </a:r>
          </a:p>
          <a:p>
            <a:pPr marL="628650" lvl="1" indent="-171450">
              <a:buFont typeface="Arial" panose="020B0604020202020204" pitchFamily="34" charset="0"/>
              <a:buChar char="•"/>
            </a:pPr>
            <a:r>
              <a:rPr lang="en-IN" sz="1200" dirty="0">
                <a:solidFill>
                  <a:schemeClr val="bg1"/>
                </a:solidFill>
              </a:rPr>
              <a:t>Preparing HSBC UK for the Future of Employee Relations (2025–2035) </a:t>
            </a:r>
          </a:p>
          <a:p>
            <a:pPr marL="171450" lvl="0" indent="-171450">
              <a:buFont typeface="Arial" panose="020B0604020202020204" pitchFamily="34" charset="0"/>
              <a:buChar char="•"/>
            </a:pPr>
            <a:r>
              <a:rPr lang="en-IN" sz="1200" dirty="0">
                <a:solidFill>
                  <a:schemeClr val="bg1"/>
                </a:solidFill>
              </a:rPr>
              <a:t>References </a:t>
            </a:r>
          </a:p>
        </p:txBody>
      </p:sp>
      <p:sp>
        <p:nvSpPr>
          <p:cNvPr id="7" name="Shape 5">
            <a:extLst>
              <a:ext uri="{FF2B5EF4-FFF2-40B4-BE49-F238E27FC236}">
                <a16:creationId xmlns:a16="http://schemas.microsoft.com/office/drawing/2014/main" id="{B3826EF1-F708-A27C-0680-C21901B7D668}"/>
              </a:ext>
            </a:extLst>
          </p:cNvPr>
          <p:cNvSpPr/>
          <p:nvPr/>
        </p:nvSpPr>
        <p:spPr>
          <a:xfrm>
            <a:off x="0" y="6784848"/>
            <a:ext cx="12188952" cy="73152"/>
          </a:xfrm>
          <a:prstGeom prst="rect">
            <a:avLst/>
          </a:prstGeom>
          <a:solidFill>
            <a:srgbClr val="DB0011"/>
          </a:solidFill>
          <a:ln/>
        </p:spPr>
      </p:sp>
    </p:spTree>
    <p:extLst>
      <p:ext uri="{BB962C8B-B14F-4D97-AF65-F5344CB8AC3E}">
        <p14:creationId xmlns:p14="http://schemas.microsoft.com/office/powerpoint/2010/main" val="120684184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name="Slide 2">
    <p:bg>
      <p:bgPr>
        <a:solidFill>
          <a:srgbClr val="DB0011"/>
        </a:solidFill>
        <a:effectLst/>
      </p:bgPr>
    </p:bg>
    <p:spTree>
      <p:nvGrpSpPr>
        <p:cNvPr id="1" name=""/>
        <p:cNvGrpSpPr/>
        <p:nvPr/>
      </p:nvGrpSpPr>
      <p:grpSpPr>
        <a:xfrm>
          <a:off x="0" y="0"/>
          <a:ext cx="0" cy="0"/>
          <a:chOff x="0" y="0"/>
          <a:chExt cx="0" cy="0"/>
        </a:xfrm>
      </p:grpSpPr>
      <p:sp>
        <p:nvSpPr>
          <p:cNvPr id="2" name="Shape 0"/>
          <p:cNvSpPr/>
          <p:nvPr/>
        </p:nvSpPr>
        <p:spPr>
          <a:xfrm>
            <a:off x="0" y="0"/>
            <a:ext cx="12188952" cy="54864"/>
          </a:xfrm>
          <a:prstGeom prst="rect">
            <a:avLst/>
          </a:prstGeom>
          <a:solidFill>
            <a:srgbClr val="FFFFFF"/>
          </a:solidFill>
          <a:ln/>
        </p:spPr>
      </p:sp>
      <p:sp>
        <p:nvSpPr>
          <p:cNvPr id="3" name="Text 1"/>
          <p:cNvSpPr/>
          <p:nvPr/>
        </p:nvSpPr>
        <p:spPr>
          <a:xfrm>
            <a:off x="731520" y="1828800"/>
            <a:ext cx="10698480" cy="731520"/>
          </a:xfrm>
          <a:prstGeom prst="rect">
            <a:avLst/>
          </a:prstGeom>
          <a:noFill/>
          <a:ln/>
        </p:spPr>
        <p:txBody>
          <a:bodyPr wrap="square" rtlCol="0" anchor="ctr"/>
          <a:lstStyle/>
          <a:p>
            <a:pPr marL="0" indent="0" algn="ctr">
              <a:buNone/>
            </a:pPr>
            <a:r>
              <a:rPr lang="en-US" sz="1800" i="1" dirty="0">
                <a:solidFill>
                  <a:srgbClr val="DDDDDD"/>
                </a:solidFill>
                <a:latin typeface="Times New Roman" pitchFamily="34" charset="0"/>
                <a:ea typeface="Times New Roman" pitchFamily="34" charset="-122"/>
                <a:cs typeface="Times New Roman" pitchFamily="34" charset="-120"/>
              </a:rPr>
              <a:t>Section 1</a:t>
            </a:r>
            <a:endParaRPr lang="en-US" sz="1800" dirty="0"/>
          </a:p>
        </p:txBody>
      </p:sp>
      <p:sp>
        <p:nvSpPr>
          <p:cNvPr id="4" name="Text 2"/>
          <p:cNvSpPr/>
          <p:nvPr/>
        </p:nvSpPr>
        <p:spPr>
          <a:xfrm>
            <a:off x="731520" y="2560320"/>
            <a:ext cx="10698480" cy="1828800"/>
          </a:xfrm>
          <a:prstGeom prst="rect">
            <a:avLst/>
          </a:prstGeom>
          <a:noFill/>
          <a:ln/>
        </p:spPr>
        <p:txBody>
          <a:bodyPr wrap="square" rtlCol="0" anchor="ctr"/>
          <a:lstStyle/>
          <a:p>
            <a:pPr marL="0" indent="0" algn="ctr">
              <a:buNone/>
            </a:pPr>
            <a:r>
              <a:rPr lang="en-US" sz="3600" b="1" dirty="0">
                <a:solidFill>
                  <a:srgbClr val="FFFFFF"/>
                </a:solidFill>
                <a:latin typeface="Times New Roman" pitchFamily="34" charset="0"/>
                <a:ea typeface="Times New Roman" pitchFamily="34" charset="-122"/>
                <a:cs typeface="Times New Roman" pitchFamily="34" charset="-120"/>
              </a:rPr>
              <a:t>Current Policies and Practices</a:t>
            </a:r>
            <a:endParaRPr lang="en-US" sz="3600" dirty="0"/>
          </a:p>
        </p:txBody>
      </p:sp>
      <p:sp>
        <p:nvSpPr>
          <p:cNvPr id="5" name="Shape 3"/>
          <p:cNvSpPr/>
          <p:nvPr/>
        </p:nvSpPr>
        <p:spPr>
          <a:xfrm>
            <a:off x="0" y="6803136"/>
            <a:ext cx="12188952" cy="54864"/>
          </a:xfrm>
          <a:prstGeom prst="rect">
            <a:avLst/>
          </a:prstGeom>
          <a:solidFill>
            <a:srgbClr val="FFFFFF"/>
          </a:solidFill>
          <a:ln/>
        </p:spPr>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name="Slide 3">
    <p:bg>
      <p:bgPr>
        <a:solidFill>
          <a:srgbClr val="FFFFFF"/>
        </a:solidFill>
        <a:effectLst/>
      </p:bgPr>
    </p:bg>
    <p:spTree>
      <p:nvGrpSpPr>
        <p:cNvPr id="1" name=""/>
        <p:cNvGrpSpPr/>
        <p:nvPr/>
      </p:nvGrpSpPr>
      <p:grpSpPr>
        <a:xfrm>
          <a:off x="0" y="0"/>
          <a:ext cx="0" cy="0"/>
          <a:chOff x="0" y="0"/>
          <a:chExt cx="0" cy="0"/>
        </a:xfrm>
      </p:grpSpPr>
      <p:sp>
        <p:nvSpPr>
          <p:cNvPr id="2" name="Shape 0"/>
          <p:cNvSpPr/>
          <p:nvPr/>
        </p:nvSpPr>
        <p:spPr>
          <a:xfrm>
            <a:off x="0" y="0"/>
            <a:ext cx="12188952" cy="54864"/>
          </a:xfrm>
          <a:prstGeom prst="rect">
            <a:avLst/>
          </a:prstGeom>
          <a:solidFill>
            <a:srgbClr val="DB0011"/>
          </a:solidFill>
          <a:ln/>
        </p:spPr>
      </p:sp>
      <p:sp>
        <p:nvSpPr>
          <p:cNvPr id="3" name="Shape 1"/>
          <p:cNvSpPr/>
          <p:nvPr/>
        </p:nvSpPr>
        <p:spPr>
          <a:xfrm>
            <a:off x="0" y="54864"/>
            <a:ext cx="12188952" cy="822960"/>
          </a:xfrm>
          <a:prstGeom prst="rect">
            <a:avLst/>
          </a:prstGeom>
          <a:solidFill>
            <a:srgbClr val="1A1A2E"/>
          </a:solidFill>
          <a:ln/>
        </p:spPr>
      </p:sp>
      <p:sp>
        <p:nvSpPr>
          <p:cNvPr id="4" name="Text 2"/>
          <p:cNvSpPr/>
          <p:nvPr/>
        </p:nvSpPr>
        <p:spPr>
          <a:xfrm>
            <a:off x="457200" y="54864"/>
            <a:ext cx="11247120" cy="822960"/>
          </a:xfrm>
          <a:prstGeom prst="rect">
            <a:avLst/>
          </a:prstGeom>
          <a:noFill/>
          <a:ln/>
        </p:spPr>
        <p:txBody>
          <a:bodyPr wrap="square" lIns="0" tIns="127000" rIns="127000" bIns="0" rtlCol="0" anchor="ctr"/>
          <a:lstStyle/>
          <a:p>
            <a:pPr marL="0" indent="0">
              <a:buNone/>
            </a:pPr>
            <a:r>
              <a:rPr lang="en-US" sz="2200" b="1" dirty="0">
                <a:solidFill>
                  <a:srgbClr val="FFFFFF"/>
                </a:solidFill>
                <a:latin typeface="Times New Roman" pitchFamily="34" charset="0"/>
                <a:ea typeface="Times New Roman" pitchFamily="34" charset="-122"/>
                <a:cs typeface="Times New Roman" pitchFamily="34" charset="-120"/>
              </a:rPr>
              <a:t>Overview of Employee Relations at HSBC UK</a:t>
            </a:r>
            <a:endParaRPr lang="en-US" sz="2200" dirty="0"/>
          </a:p>
        </p:txBody>
      </p:sp>
      <p:sp>
        <p:nvSpPr>
          <p:cNvPr id="5" name="Text 3"/>
          <p:cNvSpPr/>
          <p:nvPr/>
        </p:nvSpPr>
        <p:spPr>
          <a:xfrm>
            <a:off x="365760" y="1051559"/>
            <a:ext cx="4118691" cy="5251963"/>
          </a:xfrm>
          <a:prstGeom prst="rect">
            <a:avLst/>
          </a:prstGeom>
          <a:noFill/>
          <a:ln/>
        </p:spPr>
        <p:txBody>
          <a:bodyPr wrap="square" lIns="63500" tIns="63500" rIns="63500" bIns="63500" rtlCol="0" anchor="t"/>
          <a:lstStyle/>
          <a:p>
            <a:pPr marL="342900" indent="-342900" algn="just">
              <a:lnSpc>
                <a:spcPct val="115000"/>
              </a:lnSpc>
              <a:spcAft>
                <a:spcPts val="1000"/>
              </a:spcAft>
              <a:buSzPct val="100000"/>
              <a:buChar char="•"/>
            </a:pPr>
            <a:r>
              <a:rPr lang="en-US" sz="1800" dirty="0">
                <a:solidFill>
                  <a:srgbClr val="1A1A1A"/>
                </a:solidFill>
                <a:latin typeface="Times New Roman" pitchFamily="34" charset="0"/>
                <a:ea typeface="Times New Roman" pitchFamily="34" charset="-122"/>
                <a:cs typeface="Times New Roman" pitchFamily="34" charset="-120"/>
              </a:rPr>
              <a:t>As of 2026, HSBC has a global workforce of more than 210,000 employees, including about 34,700 in the UK alone (Revelio Labs, 2026).</a:t>
            </a:r>
            <a:endParaRPr lang="en-US" sz="1800" dirty="0"/>
          </a:p>
          <a:p>
            <a:pPr marL="342900" indent="-342900" algn="just">
              <a:lnSpc>
                <a:spcPct val="115000"/>
              </a:lnSpc>
              <a:spcAft>
                <a:spcPts val="1000"/>
              </a:spcAft>
              <a:buSzPct val="100000"/>
              <a:buChar char="•"/>
            </a:pPr>
            <a:r>
              <a:rPr lang="en-US" sz="1800" dirty="0">
                <a:solidFill>
                  <a:srgbClr val="1A1A1A"/>
                </a:solidFill>
                <a:latin typeface="Times New Roman" pitchFamily="34" charset="0"/>
                <a:ea typeface="Times New Roman" pitchFamily="34" charset="-122"/>
                <a:cs typeface="Times New Roman" pitchFamily="34" charset="-120"/>
              </a:rPr>
              <a:t>The bank has HR Direct and HSBC Confidential whistleblowing platforms on which to report issues at work.</a:t>
            </a:r>
            <a:endParaRPr lang="en-US" sz="1800" dirty="0"/>
          </a:p>
          <a:p>
            <a:pPr marL="342900" indent="-342900" algn="just">
              <a:lnSpc>
                <a:spcPct val="115000"/>
              </a:lnSpc>
              <a:spcAft>
                <a:spcPts val="1000"/>
              </a:spcAft>
              <a:buSzPct val="100000"/>
              <a:buChar char="•"/>
            </a:pPr>
            <a:r>
              <a:rPr lang="en-US" sz="1800" dirty="0">
                <a:solidFill>
                  <a:srgbClr val="1A1A1A"/>
                </a:solidFill>
                <a:latin typeface="Times New Roman" pitchFamily="34" charset="0"/>
                <a:ea typeface="Times New Roman" pitchFamily="34" charset="-122"/>
                <a:cs typeface="Times New Roman" pitchFamily="34" charset="-120"/>
              </a:rPr>
              <a:t>At the 25th ISE Awards, HSBC received the award of excellent commitment to diversity (ISE, 2026).</a:t>
            </a:r>
            <a:endParaRPr lang="en-US" sz="1800" dirty="0"/>
          </a:p>
          <a:p>
            <a:pPr marL="342900" indent="-342900" algn="just">
              <a:lnSpc>
                <a:spcPct val="115000"/>
              </a:lnSpc>
              <a:spcAft>
                <a:spcPts val="1000"/>
              </a:spcAft>
              <a:buSzPct val="100000"/>
              <a:buChar char="•"/>
            </a:pPr>
            <a:r>
              <a:rPr lang="en-US" sz="1800" dirty="0">
                <a:solidFill>
                  <a:srgbClr val="1A1A1A"/>
                </a:solidFill>
                <a:latin typeface="Times New Roman" pitchFamily="34" charset="0"/>
                <a:ea typeface="Times New Roman" pitchFamily="34" charset="-122"/>
                <a:cs typeface="Times New Roman" pitchFamily="34" charset="-120"/>
              </a:rPr>
              <a:t>The Audit Committee in the Group Audits maintains rules regarding whistle blowing with zero policy of retaliation.</a:t>
            </a:r>
            <a:endParaRPr lang="en-US" sz="1800" dirty="0"/>
          </a:p>
        </p:txBody>
      </p:sp>
      <p:pic>
        <p:nvPicPr>
          <p:cNvPr id="6" name="Image 0" descr="preencoded.png"/>
          <p:cNvPicPr>
            <a:picLocks noChangeAspect="1"/>
          </p:cNvPicPr>
          <p:nvPr/>
        </p:nvPicPr>
        <p:blipFill>
          <a:blip r:embed="rId3"/>
          <a:srcRect/>
          <a:stretch/>
        </p:blipFill>
        <p:spPr>
          <a:xfrm>
            <a:off x="4688732" y="1143000"/>
            <a:ext cx="7015588" cy="4423164"/>
          </a:xfrm>
          <a:prstGeom prst="rect">
            <a:avLst/>
          </a:prstGeom>
        </p:spPr>
      </p:pic>
      <p:sp>
        <p:nvSpPr>
          <p:cNvPr id="7" name="Text 4"/>
          <p:cNvSpPr/>
          <p:nvPr/>
        </p:nvSpPr>
        <p:spPr>
          <a:xfrm>
            <a:off x="4688732" y="5663442"/>
            <a:ext cx="7015588" cy="365760"/>
          </a:xfrm>
          <a:prstGeom prst="rect">
            <a:avLst/>
          </a:prstGeom>
          <a:noFill/>
          <a:ln/>
        </p:spPr>
        <p:txBody>
          <a:bodyPr wrap="square" rtlCol="0" anchor="t"/>
          <a:lstStyle/>
          <a:p>
            <a:pPr marL="0" indent="0" algn="ctr">
              <a:buNone/>
            </a:pPr>
            <a:r>
              <a:rPr lang="en-US" sz="1100" b="1" dirty="0">
                <a:solidFill>
                  <a:srgbClr val="1A1A1A"/>
                </a:solidFill>
                <a:latin typeface="Times New Roman" pitchFamily="34" charset="0"/>
                <a:ea typeface="Times New Roman" pitchFamily="34" charset="-122"/>
                <a:cs typeface="Times New Roman" pitchFamily="34" charset="-120"/>
              </a:rPr>
              <a:t>Figure 1: HSBC Total Employees</a:t>
            </a:r>
            <a:endParaRPr lang="en-US" sz="1100" dirty="0"/>
          </a:p>
        </p:txBody>
      </p:sp>
      <p:sp>
        <p:nvSpPr>
          <p:cNvPr id="8" name="Text 5"/>
          <p:cNvSpPr/>
          <p:nvPr/>
        </p:nvSpPr>
        <p:spPr>
          <a:xfrm>
            <a:off x="4688732" y="5983482"/>
            <a:ext cx="7015588" cy="320040"/>
          </a:xfrm>
          <a:prstGeom prst="rect">
            <a:avLst/>
          </a:prstGeom>
          <a:noFill/>
          <a:ln/>
        </p:spPr>
        <p:txBody>
          <a:bodyPr wrap="square" rtlCol="0" anchor="t"/>
          <a:lstStyle/>
          <a:p>
            <a:pPr marL="0" indent="0" algn="ctr">
              <a:buNone/>
            </a:pPr>
            <a:r>
              <a:rPr lang="en-US" sz="1000" i="1" dirty="0">
                <a:solidFill>
                  <a:srgbClr val="444444"/>
                </a:solidFill>
                <a:latin typeface="Times New Roman" pitchFamily="34" charset="0"/>
                <a:ea typeface="Times New Roman" pitchFamily="34" charset="-122"/>
                <a:cs typeface="Times New Roman" pitchFamily="34" charset="-120"/>
              </a:rPr>
              <a:t>(Source: Revelio Labs, 2026)</a:t>
            </a:r>
            <a:endParaRPr lang="en-US" sz="1000" dirty="0"/>
          </a:p>
        </p:txBody>
      </p:sp>
      <p:sp>
        <p:nvSpPr>
          <p:cNvPr id="9" name="Shape 6"/>
          <p:cNvSpPr/>
          <p:nvPr/>
        </p:nvSpPr>
        <p:spPr>
          <a:xfrm>
            <a:off x="0" y="6583680"/>
            <a:ext cx="12188952" cy="36576"/>
          </a:xfrm>
          <a:prstGeom prst="rect">
            <a:avLst/>
          </a:prstGeom>
          <a:solidFill>
            <a:srgbClr val="DB0011"/>
          </a:solidFill>
          <a:ln/>
        </p:spPr>
      </p:sp>
      <p:sp>
        <p:nvSpPr>
          <p:cNvPr id="10" name="Shape 7"/>
          <p:cNvSpPr/>
          <p:nvPr/>
        </p:nvSpPr>
        <p:spPr>
          <a:xfrm>
            <a:off x="11521440" y="6400800"/>
            <a:ext cx="164592" cy="164592"/>
          </a:xfrm>
          <a:prstGeom prst="ellipse">
            <a:avLst/>
          </a:prstGeom>
          <a:solidFill>
            <a:srgbClr val="DB0011"/>
          </a:solidFill>
          <a:ln/>
        </p:spPr>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name="Slide 4">
    <p:bg>
      <p:bgPr>
        <a:solidFill>
          <a:srgbClr val="FFFFFF"/>
        </a:solidFill>
        <a:effectLst/>
      </p:bgPr>
    </p:bg>
    <p:spTree>
      <p:nvGrpSpPr>
        <p:cNvPr id="1" name=""/>
        <p:cNvGrpSpPr/>
        <p:nvPr/>
      </p:nvGrpSpPr>
      <p:grpSpPr>
        <a:xfrm>
          <a:off x="0" y="0"/>
          <a:ext cx="0" cy="0"/>
          <a:chOff x="0" y="0"/>
          <a:chExt cx="0" cy="0"/>
        </a:xfrm>
      </p:grpSpPr>
      <p:sp>
        <p:nvSpPr>
          <p:cNvPr id="2" name="Shape 0"/>
          <p:cNvSpPr/>
          <p:nvPr/>
        </p:nvSpPr>
        <p:spPr>
          <a:xfrm>
            <a:off x="0" y="0"/>
            <a:ext cx="12188952" cy="54864"/>
          </a:xfrm>
          <a:prstGeom prst="rect">
            <a:avLst/>
          </a:prstGeom>
          <a:solidFill>
            <a:srgbClr val="DB0011"/>
          </a:solidFill>
          <a:ln/>
        </p:spPr>
      </p:sp>
      <p:sp>
        <p:nvSpPr>
          <p:cNvPr id="3" name="Shape 1"/>
          <p:cNvSpPr/>
          <p:nvPr/>
        </p:nvSpPr>
        <p:spPr>
          <a:xfrm>
            <a:off x="0" y="54864"/>
            <a:ext cx="12188952" cy="822960"/>
          </a:xfrm>
          <a:prstGeom prst="rect">
            <a:avLst/>
          </a:prstGeom>
          <a:solidFill>
            <a:srgbClr val="1A1A2E"/>
          </a:solidFill>
          <a:ln/>
        </p:spPr>
      </p:sp>
      <p:sp>
        <p:nvSpPr>
          <p:cNvPr id="4" name="Text 2"/>
          <p:cNvSpPr/>
          <p:nvPr/>
        </p:nvSpPr>
        <p:spPr>
          <a:xfrm>
            <a:off x="457200" y="54864"/>
            <a:ext cx="11247120" cy="822960"/>
          </a:xfrm>
          <a:prstGeom prst="rect">
            <a:avLst/>
          </a:prstGeom>
          <a:noFill/>
          <a:ln/>
        </p:spPr>
        <p:txBody>
          <a:bodyPr wrap="square" lIns="0" tIns="127000" rIns="127000" bIns="0" rtlCol="0" anchor="ctr"/>
          <a:lstStyle/>
          <a:p>
            <a:pPr marL="0" indent="0">
              <a:buNone/>
            </a:pPr>
            <a:r>
              <a:rPr lang="en-US" sz="2200" b="1" dirty="0">
                <a:solidFill>
                  <a:srgbClr val="FFFFFF"/>
                </a:solidFill>
                <a:latin typeface="Times New Roman" pitchFamily="34" charset="0"/>
                <a:ea typeface="Times New Roman" pitchFamily="34" charset="-122"/>
                <a:cs typeface="Times New Roman" pitchFamily="34" charset="-120"/>
              </a:rPr>
              <a:t>Grievance and Disciplinary Frameworks</a:t>
            </a:r>
            <a:endParaRPr lang="en-US" sz="2200" dirty="0"/>
          </a:p>
        </p:txBody>
      </p:sp>
      <p:sp>
        <p:nvSpPr>
          <p:cNvPr id="5" name="Text 3"/>
          <p:cNvSpPr/>
          <p:nvPr/>
        </p:nvSpPr>
        <p:spPr>
          <a:xfrm>
            <a:off x="365760" y="1051560"/>
            <a:ext cx="5669280" cy="4663440"/>
          </a:xfrm>
          <a:prstGeom prst="rect">
            <a:avLst/>
          </a:prstGeom>
          <a:noFill/>
          <a:ln/>
        </p:spPr>
        <p:txBody>
          <a:bodyPr wrap="square" lIns="63500" tIns="63500" rIns="63500" bIns="63500" rtlCol="0" anchor="t"/>
          <a:lstStyle/>
          <a:p>
            <a:pPr marL="342900" indent="-342900" algn="just">
              <a:lnSpc>
                <a:spcPct val="115000"/>
              </a:lnSpc>
              <a:spcAft>
                <a:spcPts val="1000"/>
              </a:spcAft>
              <a:buSzPct val="100000"/>
              <a:buChar char="•"/>
            </a:pPr>
            <a:r>
              <a:rPr lang="en-US" sz="1800" dirty="0">
                <a:solidFill>
                  <a:srgbClr val="1A1A1A"/>
                </a:solidFill>
                <a:latin typeface="Times New Roman" pitchFamily="34" charset="0"/>
                <a:ea typeface="Times New Roman" pitchFamily="34" charset="-122"/>
                <a:cs typeface="Times New Roman" pitchFamily="34" charset="-120"/>
              </a:rPr>
              <a:t>HSBC has formal grievance and disciplinary procedures which are compliant with the ACAS Code of Practice (HSBC, 2026).</a:t>
            </a:r>
            <a:endParaRPr lang="en-US" sz="1800" dirty="0"/>
          </a:p>
          <a:p>
            <a:pPr marL="342900" indent="-342900" algn="just">
              <a:lnSpc>
                <a:spcPct val="115000"/>
              </a:lnSpc>
              <a:spcAft>
                <a:spcPts val="1000"/>
              </a:spcAft>
              <a:buSzPct val="100000"/>
              <a:buChar char="•"/>
            </a:pPr>
            <a:r>
              <a:rPr lang="en-US" sz="1800" dirty="0">
                <a:solidFill>
                  <a:srgbClr val="1A1A1A"/>
                </a:solidFill>
                <a:latin typeface="Times New Roman" pitchFamily="34" charset="0"/>
                <a:ea typeface="Times New Roman" pitchFamily="34" charset="-122"/>
                <a:cs typeface="Times New Roman" pitchFamily="34" charset="-120"/>
              </a:rPr>
              <a:t>The Employment Rights Act 2025 doubled the number of days of gross pay that is protected by the awards to 180 days in April 2026.</a:t>
            </a:r>
            <a:endParaRPr lang="en-US" sz="1800" dirty="0"/>
          </a:p>
          <a:p>
            <a:pPr marL="342900" indent="-342900" algn="just">
              <a:lnSpc>
                <a:spcPct val="115000"/>
              </a:lnSpc>
              <a:spcAft>
                <a:spcPts val="1000"/>
              </a:spcAft>
              <a:buSzPct val="100000"/>
              <a:buChar char="•"/>
            </a:pPr>
            <a:r>
              <a:rPr lang="en-US" sz="1800" dirty="0">
                <a:solidFill>
                  <a:srgbClr val="1A1A1A"/>
                </a:solidFill>
                <a:latin typeface="Times New Roman" pitchFamily="34" charset="0"/>
                <a:ea typeface="Times New Roman" pitchFamily="34" charset="-122"/>
                <a:cs typeface="Times New Roman" pitchFamily="34" charset="-120"/>
              </a:rPr>
              <a:t>In Q2 2025–26, more than 531,000 tribunal claims remained pending throughout the UK (Mayne, 2026).</a:t>
            </a:r>
            <a:endParaRPr lang="en-US" sz="1800" dirty="0"/>
          </a:p>
          <a:p>
            <a:pPr marL="342900" indent="-342900" algn="just">
              <a:lnSpc>
                <a:spcPct val="115000"/>
              </a:lnSpc>
              <a:spcAft>
                <a:spcPts val="1000"/>
              </a:spcAft>
              <a:buSzPct val="100000"/>
              <a:buChar char="•"/>
            </a:pPr>
            <a:r>
              <a:rPr lang="en-US" sz="1800" dirty="0">
                <a:solidFill>
                  <a:srgbClr val="1A1A1A"/>
                </a:solidFill>
                <a:latin typeface="Times New Roman" pitchFamily="34" charset="0"/>
                <a:ea typeface="Times New Roman" pitchFamily="34" charset="-122"/>
                <a:cs typeface="Times New Roman" pitchFamily="34" charset="-120"/>
              </a:rPr>
              <a:t>In November 2025, HSBC revised its whistleblowing policy strengthening the independent control.</a:t>
            </a:r>
            <a:endParaRPr lang="en-US" sz="1800" dirty="0"/>
          </a:p>
        </p:txBody>
      </p:sp>
      <p:pic>
        <p:nvPicPr>
          <p:cNvPr id="6" name="Image 0" descr="preencoded.png"/>
          <p:cNvPicPr>
            <a:picLocks noChangeAspect="1"/>
          </p:cNvPicPr>
          <p:nvPr/>
        </p:nvPicPr>
        <p:blipFill>
          <a:blip r:embed="rId3"/>
          <a:srcRect/>
          <a:stretch/>
        </p:blipFill>
        <p:spPr>
          <a:xfrm>
            <a:off x="6309360" y="1143000"/>
            <a:ext cx="5394960" cy="4279392"/>
          </a:xfrm>
          <a:prstGeom prst="rect">
            <a:avLst/>
          </a:prstGeom>
        </p:spPr>
      </p:pic>
      <p:sp>
        <p:nvSpPr>
          <p:cNvPr id="7" name="Text 4"/>
          <p:cNvSpPr/>
          <p:nvPr/>
        </p:nvSpPr>
        <p:spPr>
          <a:xfrm>
            <a:off x="6431280" y="5591556"/>
            <a:ext cx="5394960" cy="365760"/>
          </a:xfrm>
          <a:prstGeom prst="rect">
            <a:avLst/>
          </a:prstGeom>
          <a:noFill/>
          <a:ln/>
        </p:spPr>
        <p:txBody>
          <a:bodyPr wrap="square" rtlCol="0" anchor="t"/>
          <a:lstStyle/>
          <a:p>
            <a:pPr marL="0" indent="0" algn="ctr">
              <a:buNone/>
            </a:pPr>
            <a:r>
              <a:rPr lang="en-US" sz="1100" b="1" dirty="0">
                <a:solidFill>
                  <a:srgbClr val="1A1A1A"/>
                </a:solidFill>
                <a:latin typeface="Times New Roman" pitchFamily="34" charset="0"/>
                <a:ea typeface="Times New Roman" pitchFamily="34" charset="-122"/>
                <a:cs typeface="Times New Roman" pitchFamily="34" charset="-120"/>
              </a:rPr>
              <a:t>Figure 2: Employee Tribunal Cases in UK</a:t>
            </a:r>
            <a:endParaRPr lang="en-US" sz="1100" dirty="0"/>
          </a:p>
        </p:txBody>
      </p:sp>
      <p:sp>
        <p:nvSpPr>
          <p:cNvPr id="8" name="Text 5"/>
          <p:cNvSpPr/>
          <p:nvPr/>
        </p:nvSpPr>
        <p:spPr>
          <a:xfrm>
            <a:off x="6431280" y="5911596"/>
            <a:ext cx="5394960" cy="320040"/>
          </a:xfrm>
          <a:prstGeom prst="rect">
            <a:avLst/>
          </a:prstGeom>
          <a:noFill/>
          <a:ln/>
        </p:spPr>
        <p:txBody>
          <a:bodyPr wrap="square" rtlCol="0" anchor="t"/>
          <a:lstStyle/>
          <a:p>
            <a:pPr marL="0" indent="0" algn="ctr">
              <a:buNone/>
            </a:pPr>
            <a:r>
              <a:rPr lang="en-US" sz="1000" i="1" dirty="0">
                <a:solidFill>
                  <a:srgbClr val="444444"/>
                </a:solidFill>
                <a:latin typeface="Times New Roman" pitchFamily="34" charset="0"/>
                <a:ea typeface="Times New Roman" pitchFamily="34" charset="-122"/>
                <a:cs typeface="Times New Roman" pitchFamily="34" charset="-120"/>
              </a:rPr>
              <a:t>(Source: Mayne, 2026)</a:t>
            </a:r>
            <a:endParaRPr lang="en-US" sz="1000" dirty="0"/>
          </a:p>
        </p:txBody>
      </p:sp>
      <p:sp>
        <p:nvSpPr>
          <p:cNvPr id="9" name="Shape 6"/>
          <p:cNvSpPr/>
          <p:nvPr/>
        </p:nvSpPr>
        <p:spPr>
          <a:xfrm>
            <a:off x="0" y="6583680"/>
            <a:ext cx="12188952" cy="36576"/>
          </a:xfrm>
          <a:prstGeom prst="rect">
            <a:avLst/>
          </a:prstGeom>
          <a:solidFill>
            <a:srgbClr val="DB0011"/>
          </a:solidFill>
          <a:ln/>
        </p:spPr>
      </p:sp>
      <p:sp>
        <p:nvSpPr>
          <p:cNvPr id="10" name="Shape 7"/>
          <p:cNvSpPr/>
          <p:nvPr/>
        </p:nvSpPr>
        <p:spPr>
          <a:xfrm>
            <a:off x="11521440" y="6400800"/>
            <a:ext cx="164592" cy="164592"/>
          </a:xfrm>
          <a:prstGeom prst="ellipse">
            <a:avLst/>
          </a:prstGeom>
          <a:solidFill>
            <a:srgbClr val="DB0011"/>
          </a:solidFill>
          <a:ln/>
        </p:spPr>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name="Slide 5">
    <p:bg>
      <p:bgPr>
        <a:solidFill>
          <a:srgbClr val="FFFFFF"/>
        </a:solidFill>
        <a:effectLst/>
      </p:bgPr>
    </p:bg>
    <p:spTree>
      <p:nvGrpSpPr>
        <p:cNvPr id="1" name=""/>
        <p:cNvGrpSpPr/>
        <p:nvPr/>
      </p:nvGrpSpPr>
      <p:grpSpPr>
        <a:xfrm>
          <a:off x="0" y="0"/>
          <a:ext cx="0" cy="0"/>
          <a:chOff x="0" y="0"/>
          <a:chExt cx="0" cy="0"/>
        </a:xfrm>
      </p:grpSpPr>
      <p:sp>
        <p:nvSpPr>
          <p:cNvPr id="2" name="Shape 0"/>
          <p:cNvSpPr/>
          <p:nvPr/>
        </p:nvSpPr>
        <p:spPr>
          <a:xfrm>
            <a:off x="0" y="0"/>
            <a:ext cx="12188952" cy="54864"/>
          </a:xfrm>
          <a:prstGeom prst="rect">
            <a:avLst/>
          </a:prstGeom>
          <a:solidFill>
            <a:srgbClr val="DB0011"/>
          </a:solidFill>
          <a:ln/>
        </p:spPr>
      </p:sp>
      <p:sp>
        <p:nvSpPr>
          <p:cNvPr id="3" name="Shape 1"/>
          <p:cNvSpPr/>
          <p:nvPr/>
        </p:nvSpPr>
        <p:spPr>
          <a:xfrm>
            <a:off x="0" y="54864"/>
            <a:ext cx="12188952" cy="822960"/>
          </a:xfrm>
          <a:prstGeom prst="rect">
            <a:avLst/>
          </a:prstGeom>
          <a:solidFill>
            <a:srgbClr val="1A1A2E"/>
          </a:solidFill>
          <a:ln/>
        </p:spPr>
      </p:sp>
      <p:sp>
        <p:nvSpPr>
          <p:cNvPr id="4" name="Text 2"/>
          <p:cNvSpPr/>
          <p:nvPr/>
        </p:nvSpPr>
        <p:spPr>
          <a:xfrm>
            <a:off x="457200" y="54864"/>
            <a:ext cx="11247120" cy="822960"/>
          </a:xfrm>
          <a:prstGeom prst="rect">
            <a:avLst/>
          </a:prstGeom>
          <a:noFill/>
          <a:ln/>
        </p:spPr>
        <p:txBody>
          <a:bodyPr wrap="square" lIns="0" tIns="127000" rIns="127000" bIns="0" rtlCol="0" anchor="ctr"/>
          <a:lstStyle/>
          <a:p>
            <a:pPr marL="0" indent="0">
              <a:buNone/>
            </a:pPr>
            <a:r>
              <a:rPr lang="en-US" sz="2200" b="1" dirty="0">
                <a:solidFill>
                  <a:srgbClr val="FFFFFF"/>
                </a:solidFill>
                <a:latin typeface="Times New Roman" pitchFamily="34" charset="0"/>
                <a:ea typeface="Times New Roman" pitchFamily="34" charset="-122"/>
                <a:cs typeface="Times New Roman" pitchFamily="34" charset="-120"/>
              </a:rPr>
              <a:t>Employee Voice Mechanisms and Collective Consultation</a:t>
            </a:r>
            <a:endParaRPr lang="en-US" sz="2200" dirty="0"/>
          </a:p>
        </p:txBody>
      </p:sp>
      <p:graphicFrame>
        <p:nvGraphicFramePr>
          <p:cNvPr id="11" name="Diagram 10">
            <a:extLst>
              <a:ext uri="{FF2B5EF4-FFF2-40B4-BE49-F238E27FC236}">
                <a16:creationId xmlns:a16="http://schemas.microsoft.com/office/drawing/2014/main" id="{46D91AE2-CA79-5FCC-D2B6-5AC6209B3BF4}"/>
              </a:ext>
            </a:extLst>
          </p:cNvPr>
          <p:cNvGraphicFramePr/>
          <p:nvPr/>
        </p:nvGraphicFramePr>
        <p:xfrm>
          <a:off x="365760" y="1874520"/>
          <a:ext cx="11463074" cy="384048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9" name="Shape 6"/>
          <p:cNvSpPr/>
          <p:nvPr/>
        </p:nvSpPr>
        <p:spPr>
          <a:xfrm>
            <a:off x="0" y="6583680"/>
            <a:ext cx="12188952" cy="36576"/>
          </a:xfrm>
          <a:prstGeom prst="rect">
            <a:avLst/>
          </a:prstGeom>
          <a:solidFill>
            <a:srgbClr val="DB0011"/>
          </a:solidFill>
          <a:ln/>
        </p:spPr>
      </p:sp>
      <p:sp>
        <p:nvSpPr>
          <p:cNvPr id="10" name="Shape 7"/>
          <p:cNvSpPr/>
          <p:nvPr/>
        </p:nvSpPr>
        <p:spPr>
          <a:xfrm>
            <a:off x="11521440" y="6400800"/>
            <a:ext cx="164592" cy="164592"/>
          </a:xfrm>
          <a:prstGeom prst="ellipse">
            <a:avLst/>
          </a:prstGeom>
          <a:solidFill>
            <a:srgbClr val="DB0011"/>
          </a:solidFill>
          <a:ln/>
        </p:spPr>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name="Slide 6">
    <p:bg>
      <p:bgPr>
        <a:solidFill>
          <a:srgbClr val="FFFFFF"/>
        </a:solidFill>
        <a:effectLst/>
      </p:bgPr>
    </p:bg>
    <p:spTree>
      <p:nvGrpSpPr>
        <p:cNvPr id="1" name=""/>
        <p:cNvGrpSpPr/>
        <p:nvPr/>
      </p:nvGrpSpPr>
      <p:grpSpPr>
        <a:xfrm>
          <a:off x="0" y="0"/>
          <a:ext cx="0" cy="0"/>
          <a:chOff x="0" y="0"/>
          <a:chExt cx="0" cy="0"/>
        </a:xfrm>
      </p:grpSpPr>
      <p:sp>
        <p:nvSpPr>
          <p:cNvPr id="2" name="Shape 0"/>
          <p:cNvSpPr/>
          <p:nvPr/>
        </p:nvSpPr>
        <p:spPr>
          <a:xfrm>
            <a:off x="0" y="0"/>
            <a:ext cx="12188952" cy="54864"/>
          </a:xfrm>
          <a:prstGeom prst="rect">
            <a:avLst/>
          </a:prstGeom>
          <a:solidFill>
            <a:srgbClr val="DB0011"/>
          </a:solidFill>
          <a:ln/>
        </p:spPr>
      </p:sp>
      <p:sp>
        <p:nvSpPr>
          <p:cNvPr id="3" name="Shape 1"/>
          <p:cNvSpPr/>
          <p:nvPr/>
        </p:nvSpPr>
        <p:spPr>
          <a:xfrm>
            <a:off x="0" y="54864"/>
            <a:ext cx="12188952" cy="822960"/>
          </a:xfrm>
          <a:prstGeom prst="rect">
            <a:avLst/>
          </a:prstGeom>
          <a:solidFill>
            <a:srgbClr val="1A1A2E"/>
          </a:solidFill>
          <a:ln/>
        </p:spPr>
      </p:sp>
      <p:sp>
        <p:nvSpPr>
          <p:cNvPr id="4" name="Text 2"/>
          <p:cNvSpPr/>
          <p:nvPr/>
        </p:nvSpPr>
        <p:spPr>
          <a:xfrm>
            <a:off x="457200" y="54864"/>
            <a:ext cx="11247120" cy="822960"/>
          </a:xfrm>
          <a:prstGeom prst="rect">
            <a:avLst/>
          </a:prstGeom>
          <a:noFill/>
          <a:ln/>
        </p:spPr>
        <p:txBody>
          <a:bodyPr wrap="square" lIns="0" tIns="127000" rIns="127000" bIns="0" rtlCol="0" anchor="ctr"/>
          <a:lstStyle/>
          <a:p>
            <a:pPr marL="0" indent="0">
              <a:buNone/>
            </a:pPr>
            <a:r>
              <a:rPr lang="en-US" sz="2200" b="1" dirty="0">
                <a:solidFill>
                  <a:srgbClr val="FFFFFF"/>
                </a:solidFill>
                <a:latin typeface="Times New Roman" pitchFamily="34" charset="0"/>
                <a:ea typeface="Times New Roman" pitchFamily="34" charset="-122"/>
                <a:cs typeface="Times New Roman" pitchFamily="34" charset="-120"/>
              </a:rPr>
              <a:t>Wellbeing, Inclusion and Psychological Safety Initiatives</a:t>
            </a:r>
            <a:endParaRPr lang="en-US" sz="2200" dirty="0"/>
          </a:p>
        </p:txBody>
      </p:sp>
      <p:graphicFrame>
        <p:nvGraphicFramePr>
          <p:cNvPr id="11" name="Diagram 10">
            <a:extLst>
              <a:ext uri="{FF2B5EF4-FFF2-40B4-BE49-F238E27FC236}">
                <a16:creationId xmlns:a16="http://schemas.microsoft.com/office/drawing/2014/main" id="{4D65AE81-D0AB-8A71-00CD-BBBB4D7BD0D8}"/>
              </a:ext>
            </a:extLst>
          </p:cNvPr>
          <p:cNvGraphicFramePr/>
          <p:nvPr>
            <p:extLst>
              <p:ext uri="{D42A27DB-BD31-4B8C-83A1-F6EECF244321}">
                <p14:modId xmlns:p14="http://schemas.microsoft.com/office/powerpoint/2010/main" val="4201007698"/>
              </p:ext>
            </p:extLst>
          </p:nvPr>
        </p:nvGraphicFramePr>
        <p:xfrm>
          <a:off x="365760" y="1600200"/>
          <a:ext cx="11338560" cy="41148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9" name="Shape 6"/>
          <p:cNvSpPr/>
          <p:nvPr/>
        </p:nvSpPr>
        <p:spPr>
          <a:xfrm>
            <a:off x="0" y="6583680"/>
            <a:ext cx="12188952" cy="36576"/>
          </a:xfrm>
          <a:prstGeom prst="rect">
            <a:avLst/>
          </a:prstGeom>
          <a:solidFill>
            <a:srgbClr val="DB0011"/>
          </a:solidFill>
          <a:ln/>
        </p:spPr>
      </p:sp>
      <p:sp>
        <p:nvSpPr>
          <p:cNvPr id="10" name="Shape 7"/>
          <p:cNvSpPr/>
          <p:nvPr/>
        </p:nvSpPr>
        <p:spPr>
          <a:xfrm>
            <a:off x="11521440" y="6400800"/>
            <a:ext cx="164592" cy="164592"/>
          </a:xfrm>
          <a:prstGeom prst="ellipse">
            <a:avLst/>
          </a:prstGeom>
          <a:solidFill>
            <a:srgbClr val="DB0011"/>
          </a:solidFill>
          <a:ln/>
        </p:spPr>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name="Slide 7">
    <p:bg>
      <p:bgPr>
        <a:solidFill>
          <a:srgbClr val="0F3460"/>
        </a:solidFill>
        <a:effectLst/>
      </p:bgPr>
    </p:bg>
    <p:spTree>
      <p:nvGrpSpPr>
        <p:cNvPr id="1" name=""/>
        <p:cNvGrpSpPr/>
        <p:nvPr/>
      </p:nvGrpSpPr>
      <p:grpSpPr>
        <a:xfrm>
          <a:off x="0" y="0"/>
          <a:ext cx="0" cy="0"/>
          <a:chOff x="0" y="0"/>
          <a:chExt cx="0" cy="0"/>
        </a:xfrm>
      </p:grpSpPr>
      <p:sp>
        <p:nvSpPr>
          <p:cNvPr id="2" name="Shape 0"/>
          <p:cNvSpPr/>
          <p:nvPr/>
        </p:nvSpPr>
        <p:spPr>
          <a:xfrm>
            <a:off x="0" y="0"/>
            <a:ext cx="12188952" cy="54864"/>
          </a:xfrm>
          <a:prstGeom prst="rect">
            <a:avLst/>
          </a:prstGeom>
          <a:solidFill>
            <a:srgbClr val="FFFFFF"/>
          </a:solidFill>
          <a:ln/>
        </p:spPr>
      </p:sp>
      <p:sp>
        <p:nvSpPr>
          <p:cNvPr id="3" name="Text 1"/>
          <p:cNvSpPr/>
          <p:nvPr/>
        </p:nvSpPr>
        <p:spPr>
          <a:xfrm>
            <a:off x="731520" y="1828800"/>
            <a:ext cx="10698480" cy="731520"/>
          </a:xfrm>
          <a:prstGeom prst="rect">
            <a:avLst/>
          </a:prstGeom>
          <a:noFill/>
          <a:ln/>
        </p:spPr>
        <p:txBody>
          <a:bodyPr wrap="square" rtlCol="0" anchor="ctr"/>
          <a:lstStyle/>
          <a:p>
            <a:pPr marL="0" indent="0" algn="ctr">
              <a:buNone/>
            </a:pPr>
            <a:r>
              <a:rPr lang="en-US" sz="1800" i="1" dirty="0">
                <a:solidFill>
                  <a:srgbClr val="DDDDDD"/>
                </a:solidFill>
                <a:latin typeface="Times New Roman" pitchFamily="34" charset="0"/>
                <a:ea typeface="Times New Roman" pitchFamily="34" charset="-122"/>
                <a:cs typeface="Times New Roman" pitchFamily="34" charset="-120"/>
              </a:rPr>
              <a:t>Section 2</a:t>
            </a:r>
            <a:endParaRPr lang="en-US" sz="1800" dirty="0"/>
          </a:p>
        </p:txBody>
      </p:sp>
      <p:sp>
        <p:nvSpPr>
          <p:cNvPr id="4" name="Text 2"/>
          <p:cNvSpPr/>
          <p:nvPr/>
        </p:nvSpPr>
        <p:spPr>
          <a:xfrm>
            <a:off x="731520" y="2560320"/>
            <a:ext cx="10698480" cy="1828800"/>
          </a:xfrm>
          <a:prstGeom prst="rect">
            <a:avLst/>
          </a:prstGeom>
          <a:noFill/>
          <a:ln/>
        </p:spPr>
        <p:txBody>
          <a:bodyPr wrap="square" rtlCol="0" anchor="ctr"/>
          <a:lstStyle/>
          <a:p>
            <a:pPr marL="0" indent="0" algn="ctr">
              <a:buNone/>
            </a:pPr>
            <a:r>
              <a:rPr lang="en-US" sz="3600" b="1" dirty="0">
                <a:solidFill>
                  <a:srgbClr val="FFFFFF"/>
                </a:solidFill>
                <a:latin typeface="Times New Roman" pitchFamily="34" charset="0"/>
                <a:ea typeface="Times New Roman" pitchFamily="34" charset="-122"/>
                <a:cs typeface="Times New Roman" pitchFamily="34" charset="-120"/>
              </a:rPr>
              <a:t>Current Opportunities</a:t>
            </a:r>
            <a:endParaRPr lang="en-US" sz="3600" dirty="0"/>
          </a:p>
        </p:txBody>
      </p:sp>
      <p:sp>
        <p:nvSpPr>
          <p:cNvPr id="5" name="Shape 3"/>
          <p:cNvSpPr/>
          <p:nvPr/>
        </p:nvSpPr>
        <p:spPr>
          <a:xfrm>
            <a:off x="0" y="6803136"/>
            <a:ext cx="12188952" cy="54864"/>
          </a:xfrm>
          <a:prstGeom prst="rect">
            <a:avLst/>
          </a:prstGeom>
          <a:solidFill>
            <a:srgbClr val="FFFFFF"/>
          </a:solidFill>
          <a:ln/>
        </p:spPr>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name="Slide 8">
    <p:bg>
      <p:bgPr>
        <a:solidFill>
          <a:srgbClr val="FFFFFF"/>
        </a:solidFill>
        <a:effectLst/>
      </p:bgPr>
    </p:bg>
    <p:spTree>
      <p:nvGrpSpPr>
        <p:cNvPr id="1" name=""/>
        <p:cNvGrpSpPr/>
        <p:nvPr/>
      </p:nvGrpSpPr>
      <p:grpSpPr>
        <a:xfrm>
          <a:off x="0" y="0"/>
          <a:ext cx="0" cy="0"/>
          <a:chOff x="0" y="0"/>
          <a:chExt cx="0" cy="0"/>
        </a:xfrm>
      </p:grpSpPr>
      <p:sp>
        <p:nvSpPr>
          <p:cNvPr id="2" name="Shape 0"/>
          <p:cNvSpPr/>
          <p:nvPr/>
        </p:nvSpPr>
        <p:spPr>
          <a:xfrm>
            <a:off x="0" y="0"/>
            <a:ext cx="12188952" cy="54864"/>
          </a:xfrm>
          <a:prstGeom prst="rect">
            <a:avLst/>
          </a:prstGeom>
          <a:solidFill>
            <a:srgbClr val="0F3460"/>
          </a:solidFill>
          <a:ln/>
        </p:spPr>
      </p:sp>
      <p:sp>
        <p:nvSpPr>
          <p:cNvPr id="3" name="Shape 1"/>
          <p:cNvSpPr/>
          <p:nvPr/>
        </p:nvSpPr>
        <p:spPr>
          <a:xfrm>
            <a:off x="0" y="54864"/>
            <a:ext cx="12188952" cy="822960"/>
          </a:xfrm>
          <a:prstGeom prst="rect">
            <a:avLst/>
          </a:prstGeom>
          <a:solidFill>
            <a:srgbClr val="1A1A2E"/>
          </a:solidFill>
          <a:ln/>
        </p:spPr>
      </p:sp>
      <p:sp>
        <p:nvSpPr>
          <p:cNvPr id="4" name="Text 2"/>
          <p:cNvSpPr/>
          <p:nvPr/>
        </p:nvSpPr>
        <p:spPr>
          <a:xfrm>
            <a:off x="457200" y="54864"/>
            <a:ext cx="11247120" cy="822960"/>
          </a:xfrm>
          <a:prstGeom prst="rect">
            <a:avLst/>
          </a:prstGeom>
          <a:noFill/>
          <a:ln/>
        </p:spPr>
        <p:txBody>
          <a:bodyPr wrap="square" lIns="0" tIns="127000" rIns="127000" bIns="0" rtlCol="0" anchor="ctr"/>
          <a:lstStyle/>
          <a:p>
            <a:pPr marL="0" indent="0">
              <a:buNone/>
            </a:pPr>
            <a:r>
              <a:rPr lang="en-US" sz="2200" b="1" dirty="0">
                <a:solidFill>
                  <a:srgbClr val="FFFFFF"/>
                </a:solidFill>
                <a:latin typeface="Times New Roman" pitchFamily="34" charset="0"/>
                <a:ea typeface="Times New Roman" pitchFamily="34" charset="-122"/>
                <a:cs typeface="Times New Roman" pitchFamily="34" charset="-120"/>
              </a:rPr>
              <a:t>Leveraging AI-Driven Sentiment Analysis for Early Conflict Detection</a:t>
            </a:r>
            <a:endParaRPr lang="en-US" sz="2200" dirty="0"/>
          </a:p>
        </p:txBody>
      </p:sp>
      <p:sp>
        <p:nvSpPr>
          <p:cNvPr id="5" name="Text 3"/>
          <p:cNvSpPr/>
          <p:nvPr/>
        </p:nvSpPr>
        <p:spPr>
          <a:xfrm>
            <a:off x="365760" y="1051560"/>
            <a:ext cx="5669280" cy="4663440"/>
          </a:xfrm>
          <a:prstGeom prst="rect">
            <a:avLst/>
          </a:prstGeom>
          <a:noFill/>
          <a:ln/>
        </p:spPr>
        <p:txBody>
          <a:bodyPr wrap="square" lIns="63500" tIns="63500" rIns="63500" bIns="63500" rtlCol="0" anchor="t"/>
          <a:lstStyle/>
          <a:p>
            <a:pPr marL="342900" indent="-342900" algn="just">
              <a:lnSpc>
                <a:spcPct val="115000"/>
              </a:lnSpc>
              <a:spcAft>
                <a:spcPts val="1000"/>
              </a:spcAft>
              <a:buSzPct val="100000"/>
              <a:buChar char="•"/>
            </a:pPr>
            <a:r>
              <a:rPr lang="en-US" sz="1800" dirty="0">
                <a:solidFill>
                  <a:srgbClr val="1A1A1A"/>
                </a:solidFill>
                <a:latin typeface="Times New Roman" pitchFamily="34" charset="0"/>
                <a:ea typeface="Times New Roman" pitchFamily="34" charset="-122"/>
                <a:cs typeface="Times New Roman" pitchFamily="34" charset="-120"/>
              </a:rPr>
              <a:t>By 2026, some 85% of employees at HSBC are now able to use generative AI tools around the world (McDonnell, 2026).</a:t>
            </a:r>
            <a:endParaRPr lang="en-US" sz="1800" dirty="0"/>
          </a:p>
          <a:p>
            <a:pPr marL="342900" indent="-342900" algn="just">
              <a:lnSpc>
                <a:spcPct val="115000"/>
              </a:lnSpc>
              <a:spcAft>
                <a:spcPts val="1000"/>
              </a:spcAft>
              <a:buSzPct val="100000"/>
              <a:buChar char="•"/>
            </a:pPr>
            <a:r>
              <a:rPr lang="en-US" sz="1800" dirty="0">
                <a:solidFill>
                  <a:srgbClr val="1A1A1A"/>
                </a:solidFill>
                <a:latin typeface="Times New Roman" pitchFamily="34" charset="0"/>
                <a:ea typeface="Times New Roman" pitchFamily="34" charset="-122"/>
                <a:cs typeface="Times New Roman" pitchFamily="34" charset="-120"/>
              </a:rPr>
              <a:t>Generative AI has a potential to contribute to the banking industry between $200 and $340 billion a year, McKinsey estimates.</a:t>
            </a:r>
            <a:endParaRPr lang="en-US" sz="1800" dirty="0"/>
          </a:p>
          <a:p>
            <a:pPr marL="342900" indent="-342900" algn="just">
              <a:lnSpc>
                <a:spcPct val="115000"/>
              </a:lnSpc>
              <a:spcAft>
                <a:spcPts val="1000"/>
              </a:spcAft>
              <a:buSzPct val="100000"/>
              <a:buChar char="•"/>
            </a:pPr>
            <a:r>
              <a:rPr lang="en-US" sz="1800" dirty="0">
                <a:solidFill>
                  <a:srgbClr val="1A1A1A"/>
                </a:solidFill>
                <a:latin typeface="Times New Roman" pitchFamily="34" charset="0"/>
                <a:ea typeface="Times New Roman" pitchFamily="34" charset="-122"/>
                <a:cs typeface="Times New Roman" pitchFamily="34" charset="-120"/>
              </a:rPr>
              <a:t>In early 2026, HSBC premiered its inaugural Chief AI Officer, David Rice (HSBC, 2026b).</a:t>
            </a:r>
            <a:endParaRPr lang="en-US" sz="1800" dirty="0"/>
          </a:p>
          <a:p>
            <a:pPr marL="342900" indent="-342900" algn="just">
              <a:lnSpc>
                <a:spcPct val="115000"/>
              </a:lnSpc>
              <a:spcAft>
                <a:spcPts val="1000"/>
              </a:spcAft>
              <a:buSzPct val="100000"/>
              <a:buChar char="•"/>
            </a:pPr>
            <a:r>
              <a:rPr lang="en-US" sz="1800" dirty="0">
                <a:solidFill>
                  <a:srgbClr val="1A1A1A"/>
                </a:solidFill>
                <a:latin typeface="Times New Roman" pitchFamily="34" charset="0"/>
                <a:ea typeface="Times New Roman" pitchFamily="34" charset="-122"/>
                <a:cs typeface="Times New Roman" pitchFamily="34" charset="-120"/>
              </a:rPr>
              <a:t>Pulse surveys powered by AI models are able to pick up signs of disengagement before a formal complaint is raised.</a:t>
            </a:r>
            <a:endParaRPr lang="en-US" sz="1800" dirty="0"/>
          </a:p>
        </p:txBody>
      </p:sp>
      <p:pic>
        <p:nvPicPr>
          <p:cNvPr id="6" name="Image 0" descr="preencoded.png"/>
          <p:cNvPicPr>
            <a:picLocks noChangeAspect="1"/>
          </p:cNvPicPr>
          <p:nvPr/>
        </p:nvPicPr>
        <p:blipFill>
          <a:blip r:embed="rId3"/>
          <a:srcRect/>
          <a:stretch/>
        </p:blipFill>
        <p:spPr>
          <a:xfrm>
            <a:off x="6309360" y="1142999"/>
            <a:ext cx="5394960" cy="4362855"/>
          </a:xfrm>
          <a:prstGeom prst="rect">
            <a:avLst/>
          </a:prstGeom>
        </p:spPr>
      </p:pic>
      <p:sp>
        <p:nvSpPr>
          <p:cNvPr id="7" name="Text 4"/>
          <p:cNvSpPr/>
          <p:nvPr/>
        </p:nvSpPr>
        <p:spPr>
          <a:xfrm>
            <a:off x="6431280" y="5688930"/>
            <a:ext cx="5394960" cy="365760"/>
          </a:xfrm>
          <a:prstGeom prst="rect">
            <a:avLst/>
          </a:prstGeom>
          <a:noFill/>
          <a:ln/>
        </p:spPr>
        <p:txBody>
          <a:bodyPr wrap="square" rtlCol="0" anchor="t"/>
          <a:lstStyle/>
          <a:p>
            <a:pPr marL="0" indent="0" algn="ctr">
              <a:buNone/>
            </a:pPr>
            <a:r>
              <a:rPr lang="en-US" sz="1100" b="1" dirty="0">
                <a:solidFill>
                  <a:srgbClr val="1A1A1A"/>
                </a:solidFill>
                <a:latin typeface="Times New Roman" pitchFamily="34" charset="0"/>
                <a:ea typeface="Times New Roman" pitchFamily="34" charset="-122"/>
                <a:cs typeface="Times New Roman" pitchFamily="34" charset="-120"/>
              </a:rPr>
              <a:t>Figure 3: HSBC announces David Rice as its first Chief AI Officer</a:t>
            </a:r>
            <a:endParaRPr lang="en-US" sz="1100" dirty="0"/>
          </a:p>
        </p:txBody>
      </p:sp>
      <p:sp>
        <p:nvSpPr>
          <p:cNvPr id="8" name="Text 5"/>
          <p:cNvSpPr/>
          <p:nvPr/>
        </p:nvSpPr>
        <p:spPr>
          <a:xfrm>
            <a:off x="6431280" y="6008970"/>
            <a:ext cx="5394960" cy="320040"/>
          </a:xfrm>
          <a:prstGeom prst="rect">
            <a:avLst/>
          </a:prstGeom>
          <a:noFill/>
          <a:ln/>
        </p:spPr>
        <p:txBody>
          <a:bodyPr wrap="square" rtlCol="0" anchor="t"/>
          <a:lstStyle/>
          <a:p>
            <a:pPr marL="0" indent="0" algn="ctr">
              <a:buNone/>
            </a:pPr>
            <a:r>
              <a:rPr lang="en-US" sz="1000" i="1" dirty="0">
                <a:solidFill>
                  <a:srgbClr val="444444"/>
                </a:solidFill>
                <a:latin typeface="Times New Roman" pitchFamily="34" charset="0"/>
                <a:ea typeface="Times New Roman" pitchFamily="34" charset="-122"/>
                <a:cs typeface="Times New Roman" pitchFamily="34" charset="-120"/>
              </a:rPr>
              <a:t>(Source: HSBC, 2026b)</a:t>
            </a:r>
            <a:endParaRPr lang="en-US" sz="1000" dirty="0"/>
          </a:p>
        </p:txBody>
      </p:sp>
      <p:sp>
        <p:nvSpPr>
          <p:cNvPr id="9" name="Shape 6"/>
          <p:cNvSpPr/>
          <p:nvPr/>
        </p:nvSpPr>
        <p:spPr>
          <a:xfrm>
            <a:off x="0" y="6583680"/>
            <a:ext cx="12188952" cy="36576"/>
          </a:xfrm>
          <a:prstGeom prst="rect">
            <a:avLst/>
          </a:prstGeom>
          <a:solidFill>
            <a:srgbClr val="0F3460"/>
          </a:solidFill>
          <a:ln/>
        </p:spPr>
      </p:sp>
      <p:sp>
        <p:nvSpPr>
          <p:cNvPr id="10" name="Shape 7"/>
          <p:cNvSpPr/>
          <p:nvPr/>
        </p:nvSpPr>
        <p:spPr>
          <a:xfrm>
            <a:off x="11521440" y="6400800"/>
            <a:ext cx="164592" cy="164592"/>
          </a:xfrm>
          <a:prstGeom prst="ellipse">
            <a:avLst/>
          </a:prstGeom>
          <a:solidFill>
            <a:srgbClr val="0F3460"/>
          </a:solidFill>
          <a:ln/>
        </p:spPr>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name="Slide 9">
    <p:bg>
      <p:bgPr>
        <a:solidFill>
          <a:srgbClr val="FFFFFF"/>
        </a:solidFill>
        <a:effectLst/>
      </p:bgPr>
    </p:bg>
    <p:spTree>
      <p:nvGrpSpPr>
        <p:cNvPr id="1" name=""/>
        <p:cNvGrpSpPr/>
        <p:nvPr/>
      </p:nvGrpSpPr>
      <p:grpSpPr>
        <a:xfrm>
          <a:off x="0" y="0"/>
          <a:ext cx="0" cy="0"/>
          <a:chOff x="0" y="0"/>
          <a:chExt cx="0" cy="0"/>
        </a:xfrm>
      </p:grpSpPr>
      <p:sp>
        <p:nvSpPr>
          <p:cNvPr id="2" name="Shape 0"/>
          <p:cNvSpPr/>
          <p:nvPr/>
        </p:nvSpPr>
        <p:spPr>
          <a:xfrm>
            <a:off x="0" y="0"/>
            <a:ext cx="12188952" cy="54864"/>
          </a:xfrm>
          <a:prstGeom prst="rect">
            <a:avLst/>
          </a:prstGeom>
          <a:solidFill>
            <a:srgbClr val="0F3460"/>
          </a:solidFill>
          <a:ln/>
        </p:spPr>
      </p:sp>
      <p:sp>
        <p:nvSpPr>
          <p:cNvPr id="3" name="Shape 1"/>
          <p:cNvSpPr/>
          <p:nvPr/>
        </p:nvSpPr>
        <p:spPr>
          <a:xfrm>
            <a:off x="0" y="54864"/>
            <a:ext cx="12188952" cy="822960"/>
          </a:xfrm>
          <a:prstGeom prst="rect">
            <a:avLst/>
          </a:prstGeom>
          <a:solidFill>
            <a:srgbClr val="1A1A2E"/>
          </a:solidFill>
          <a:ln/>
        </p:spPr>
      </p:sp>
      <p:sp>
        <p:nvSpPr>
          <p:cNvPr id="4" name="Text 2"/>
          <p:cNvSpPr/>
          <p:nvPr/>
        </p:nvSpPr>
        <p:spPr>
          <a:xfrm>
            <a:off x="457200" y="54864"/>
            <a:ext cx="11247120" cy="822960"/>
          </a:xfrm>
          <a:prstGeom prst="rect">
            <a:avLst/>
          </a:prstGeom>
          <a:noFill/>
          <a:ln/>
        </p:spPr>
        <p:txBody>
          <a:bodyPr wrap="square" lIns="0" tIns="127000" rIns="127000" bIns="0" rtlCol="0" anchor="ctr"/>
          <a:lstStyle/>
          <a:p>
            <a:pPr marL="0" indent="0">
              <a:buNone/>
            </a:pPr>
            <a:r>
              <a:rPr lang="en-US" sz="2200" b="1" dirty="0">
                <a:solidFill>
                  <a:srgbClr val="FFFFFF"/>
                </a:solidFill>
                <a:latin typeface="Times New Roman" pitchFamily="34" charset="0"/>
                <a:ea typeface="Times New Roman" pitchFamily="34" charset="-122"/>
                <a:cs typeface="Times New Roman" pitchFamily="34" charset="-120"/>
              </a:rPr>
              <a:t>Strengthening Employee Engagement Through Digital Platforms</a:t>
            </a:r>
            <a:endParaRPr lang="en-US" sz="2200" dirty="0"/>
          </a:p>
        </p:txBody>
      </p:sp>
      <p:sp>
        <p:nvSpPr>
          <p:cNvPr id="5" name="Text 3"/>
          <p:cNvSpPr/>
          <p:nvPr/>
        </p:nvSpPr>
        <p:spPr>
          <a:xfrm>
            <a:off x="365760" y="1051560"/>
            <a:ext cx="5669280" cy="4663440"/>
          </a:xfrm>
          <a:prstGeom prst="rect">
            <a:avLst/>
          </a:prstGeom>
          <a:noFill/>
          <a:ln/>
        </p:spPr>
        <p:txBody>
          <a:bodyPr wrap="square" lIns="63500" tIns="63500" rIns="63500" bIns="63500" rtlCol="0" anchor="t"/>
          <a:lstStyle/>
          <a:p>
            <a:pPr marL="342900" indent="-342900" algn="just">
              <a:lnSpc>
                <a:spcPct val="115000"/>
              </a:lnSpc>
              <a:spcAft>
                <a:spcPts val="1000"/>
              </a:spcAft>
              <a:buSzPct val="100000"/>
              <a:buChar char="•"/>
            </a:pPr>
            <a:r>
              <a:rPr lang="en-US" sz="1800" dirty="0">
                <a:solidFill>
                  <a:srgbClr val="1A1A1A"/>
                </a:solidFill>
                <a:latin typeface="Times New Roman" pitchFamily="34" charset="0"/>
                <a:ea typeface="Times New Roman" pitchFamily="34" charset="-122"/>
                <a:cs typeface="Times New Roman" pitchFamily="34" charset="-120"/>
              </a:rPr>
              <a:t>UK employee engagement scores rose to 85.33% in mid-2025, up 4.72 points from 2024 (Heffernan, 2025).</a:t>
            </a:r>
            <a:endParaRPr lang="en-US" sz="1800" dirty="0"/>
          </a:p>
          <a:p>
            <a:pPr marL="342900" indent="-342900" algn="just">
              <a:lnSpc>
                <a:spcPct val="115000"/>
              </a:lnSpc>
              <a:spcAft>
                <a:spcPts val="1000"/>
              </a:spcAft>
              <a:buSzPct val="100000"/>
              <a:buChar char="•"/>
            </a:pPr>
            <a:r>
              <a:rPr lang="en-US" sz="1800" dirty="0">
                <a:solidFill>
                  <a:srgbClr val="1A1A1A"/>
                </a:solidFill>
                <a:latin typeface="Times New Roman" pitchFamily="34" charset="0"/>
                <a:ea typeface="Times New Roman" pitchFamily="34" charset="-122"/>
                <a:cs typeface="Times New Roman" pitchFamily="34" charset="-120"/>
              </a:rPr>
              <a:t>A 2025 survey by Perkbox revealed that 98.2% of the UK HR heads measure engagement, but half of them do nothing with engagement results (Perkbox, 2025).</a:t>
            </a:r>
            <a:endParaRPr lang="en-US" sz="1800" dirty="0"/>
          </a:p>
          <a:p>
            <a:pPr marL="342900" indent="-342900" algn="just">
              <a:lnSpc>
                <a:spcPct val="115000"/>
              </a:lnSpc>
              <a:spcAft>
                <a:spcPts val="1000"/>
              </a:spcAft>
              <a:buSzPct val="100000"/>
              <a:buChar char="•"/>
            </a:pPr>
            <a:r>
              <a:rPr lang="en-US" sz="1800" dirty="0">
                <a:solidFill>
                  <a:srgbClr val="1A1A1A"/>
                </a:solidFill>
                <a:latin typeface="Times New Roman" pitchFamily="34" charset="0"/>
                <a:ea typeface="Times New Roman" pitchFamily="34" charset="-122"/>
                <a:cs typeface="Times New Roman" pitchFamily="34" charset="-120"/>
              </a:rPr>
              <a:t>The HR Direct platform of HSBC is potential to be improved with real-time sentiment dashboards of the line managers.</a:t>
            </a:r>
            <a:endParaRPr lang="en-US" sz="1800" dirty="0"/>
          </a:p>
          <a:p>
            <a:pPr marL="342900" indent="-342900" algn="just">
              <a:lnSpc>
                <a:spcPct val="115000"/>
              </a:lnSpc>
              <a:spcAft>
                <a:spcPts val="1000"/>
              </a:spcAft>
              <a:buSzPct val="100000"/>
              <a:buChar char="•"/>
            </a:pPr>
            <a:r>
              <a:rPr lang="en-US" sz="1800" dirty="0">
                <a:solidFill>
                  <a:srgbClr val="1A1A1A"/>
                </a:solidFill>
                <a:latin typeface="Times New Roman" pitchFamily="34" charset="0"/>
                <a:ea typeface="Times New Roman" pitchFamily="34" charset="-122"/>
                <a:cs typeface="Times New Roman" pitchFamily="34" charset="-120"/>
              </a:rPr>
              <a:t>The digital engagement tools should be capable of reducing distances among employees working in the office and hybrid work.</a:t>
            </a:r>
            <a:endParaRPr lang="en-US" sz="1800" dirty="0"/>
          </a:p>
        </p:txBody>
      </p:sp>
      <p:pic>
        <p:nvPicPr>
          <p:cNvPr id="6" name="Image 0" descr="preencoded.png"/>
          <p:cNvPicPr>
            <a:picLocks noChangeAspect="1"/>
          </p:cNvPicPr>
          <p:nvPr/>
        </p:nvPicPr>
        <p:blipFill>
          <a:blip r:embed="rId3"/>
          <a:srcRect/>
          <a:stretch/>
        </p:blipFill>
        <p:spPr>
          <a:xfrm>
            <a:off x="6309360" y="1140956"/>
            <a:ext cx="5394960" cy="4459257"/>
          </a:xfrm>
          <a:prstGeom prst="rect">
            <a:avLst/>
          </a:prstGeom>
        </p:spPr>
      </p:pic>
      <p:sp>
        <p:nvSpPr>
          <p:cNvPr id="7" name="Text 4"/>
          <p:cNvSpPr/>
          <p:nvPr/>
        </p:nvSpPr>
        <p:spPr>
          <a:xfrm>
            <a:off x="6431280" y="5680467"/>
            <a:ext cx="5394960" cy="365760"/>
          </a:xfrm>
          <a:prstGeom prst="rect">
            <a:avLst/>
          </a:prstGeom>
          <a:noFill/>
          <a:ln/>
        </p:spPr>
        <p:txBody>
          <a:bodyPr wrap="square" rtlCol="0" anchor="t"/>
          <a:lstStyle/>
          <a:p>
            <a:pPr marL="0" indent="0" algn="ctr">
              <a:buNone/>
            </a:pPr>
            <a:r>
              <a:rPr lang="en-US" sz="1100" b="1" dirty="0">
                <a:solidFill>
                  <a:srgbClr val="1A1A1A"/>
                </a:solidFill>
                <a:latin typeface="Times New Roman" pitchFamily="34" charset="0"/>
                <a:ea typeface="Times New Roman" pitchFamily="34" charset="-122"/>
                <a:cs typeface="Times New Roman" pitchFamily="34" charset="-120"/>
              </a:rPr>
              <a:t>Figure 4: Employee Engagement Score in 2025</a:t>
            </a:r>
            <a:endParaRPr lang="en-US" sz="1100" dirty="0"/>
          </a:p>
        </p:txBody>
      </p:sp>
      <p:sp>
        <p:nvSpPr>
          <p:cNvPr id="8" name="Text 5"/>
          <p:cNvSpPr/>
          <p:nvPr/>
        </p:nvSpPr>
        <p:spPr>
          <a:xfrm>
            <a:off x="6431280" y="6000507"/>
            <a:ext cx="5394960" cy="320040"/>
          </a:xfrm>
          <a:prstGeom prst="rect">
            <a:avLst/>
          </a:prstGeom>
          <a:noFill/>
          <a:ln/>
        </p:spPr>
        <p:txBody>
          <a:bodyPr wrap="square" rtlCol="0" anchor="t"/>
          <a:lstStyle/>
          <a:p>
            <a:pPr marL="0" indent="0" algn="ctr">
              <a:buNone/>
            </a:pPr>
            <a:r>
              <a:rPr lang="en-US" sz="1000" i="1" dirty="0">
                <a:solidFill>
                  <a:srgbClr val="444444"/>
                </a:solidFill>
                <a:latin typeface="Times New Roman" pitchFamily="34" charset="0"/>
                <a:ea typeface="Times New Roman" pitchFamily="34" charset="-122"/>
                <a:cs typeface="Times New Roman" pitchFamily="34" charset="-120"/>
              </a:rPr>
              <a:t>(Source: Heffernan, 2025)</a:t>
            </a:r>
            <a:endParaRPr lang="en-US" sz="1000" dirty="0"/>
          </a:p>
        </p:txBody>
      </p:sp>
      <p:sp>
        <p:nvSpPr>
          <p:cNvPr id="9" name="Shape 6"/>
          <p:cNvSpPr/>
          <p:nvPr/>
        </p:nvSpPr>
        <p:spPr>
          <a:xfrm>
            <a:off x="0" y="6583680"/>
            <a:ext cx="12188952" cy="36576"/>
          </a:xfrm>
          <a:prstGeom prst="rect">
            <a:avLst/>
          </a:prstGeom>
          <a:solidFill>
            <a:srgbClr val="0F3460"/>
          </a:solidFill>
          <a:ln/>
        </p:spPr>
      </p:sp>
      <p:sp>
        <p:nvSpPr>
          <p:cNvPr id="10" name="Shape 7"/>
          <p:cNvSpPr/>
          <p:nvPr/>
        </p:nvSpPr>
        <p:spPr>
          <a:xfrm>
            <a:off x="11521440" y="6400800"/>
            <a:ext cx="164592" cy="164592"/>
          </a:xfrm>
          <a:prstGeom prst="ellipse">
            <a:avLst/>
          </a:prstGeom>
          <a:solidFill>
            <a:srgbClr val="0F3460"/>
          </a:solidFill>
          <a:ln/>
        </p:spPr>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name="Slide 10">
    <p:bg>
      <p:bgPr>
        <a:solidFill>
          <a:srgbClr val="FFFFFF"/>
        </a:solidFill>
        <a:effectLst/>
      </p:bgPr>
    </p:bg>
    <p:spTree>
      <p:nvGrpSpPr>
        <p:cNvPr id="1" name=""/>
        <p:cNvGrpSpPr/>
        <p:nvPr/>
      </p:nvGrpSpPr>
      <p:grpSpPr>
        <a:xfrm>
          <a:off x="0" y="0"/>
          <a:ext cx="0" cy="0"/>
          <a:chOff x="0" y="0"/>
          <a:chExt cx="0" cy="0"/>
        </a:xfrm>
      </p:grpSpPr>
      <p:sp>
        <p:nvSpPr>
          <p:cNvPr id="2" name="Shape 0"/>
          <p:cNvSpPr/>
          <p:nvPr/>
        </p:nvSpPr>
        <p:spPr>
          <a:xfrm>
            <a:off x="0" y="0"/>
            <a:ext cx="12188952" cy="54864"/>
          </a:xfrm>
          <a:prstGeom prst="rect">
            <a:avLst/>
          </a:prstGeom>
          <a:solidFill>
            <a:srgbClr val="0F3460"/>
          </a:solidFill>
          <a:ln/>
        </p:spPr>
      </p:sp>
      <p:sp>
        <p:nvSpPr>
          <p:cNvPr id="3" name="Shape 1"/>
          <p:cNvSpPr/>
          <p:nvPr/>
        </p:nvSpPr>
        <p:spPr>
          <a:xfrm>
            <a:off x="0" y="54864"/>
            <a:ext cx="12188952" cy="822960"/>
          </a:xfrm>
          <a:prstGeom prst="rect">
            <a:avLst/>
          </a:prstGeom>
          <a:solidFill>
            <a:srgbClr val="1A1A2E"/>
          </a:solidFill>
          <a:ln/>
        </p:spPr>
      </p:sp>
      <p:sp>
        <p:nvSpPr>
          <p:cNvPr id="4" name="Text 2"/>
          <p:cNvSpPr/>
          <p:nvPr/>
        </p:nvSpPr>
        <p:spPr>
          <a:xfrm>
            <a:off x="457200" y="54864"/>
            <a:ext cx="11247120" cy="822960"/>
          </a:xfrm>
          <a:prstGeom prst="rect">
            <a:avLst/>
          </a:prstGeom>
          <a:noFill/>
          <a:ln/>
        </p:spPr>
        <p:txBody>
          <a:bodyPr wrap="square" lIns="0" tIns="127000" rIns="127000" bIns="0" rtlCol="0" anchor="ctr"/>
          <a:lstStyle/>
          <a:p>
            <a:pPr marL="0" indent="0">
              <a:buNone/>
            </a:pPr>
            <a:r>
              <a:rPr lang="en-US" sz="2200" b="1" dirty="0">
                <a:solidFill>
                  <a:srgbClr val="FFFFFF"/>
                </a:solidFill>
                <a:latin typeface="Times New Roman" pitchFamily="34" charset="0"/>
                <a:ea typeface="Times New Roman" pitchFamily="34" charset="-122"/>
                <a:cs typeface="Times New Roman" pitchFamily="34" charset="-120"/>
              </a:rPr>
              <a:t>Enhancing Diversity, Equity and Inclusion as an ER Lever</a:t>
            </a:r>
            <a:endParaRPr lang="en-US" sz="2200" dirty="0"/>
          </a:p>
        </p:txBody>
      </p:sp>
      <p:sp>
        <p:nvSpPr>
          <p:cNvPr id="5" name="Text 3"/>
          <p:cNvSpPr/>
          <p:nvPr/>
        </p:nvSpPr>
        <p:spPr>
          <a:xfrm>
            <a:off x="365761" y="1051560"/>
            <a:ext cx="4536980" cy="5199240"/>
          </a:xfrm>
          <a:prstGeom prst="rect">
            <a:avLst/>
          </a:prstGeom>
          <a:noFill/>
          <a:ln/>
        </p:spPr>
        <p:txBody>
          <a:bodyPr wrap="square" lIns="63500" tIns="63500" rIns="63500" bIns="63500" rtlCol="0" anchor="t"/>
          <a:lstStyle/>
          <a:p>
            <a:pPr marL="342900" indent="-342900" algn="just">
              <a:lnSpc>
                <a:spcPct val="115000"/>
              </a:lnSpc>
              <a:spcAft>
                <a:spcPts val="1000"/>
              </a:spcAft>
              <a:buSzPct val="100000"/>
              <a:buChar char="•"/>
            </a:pPr>
            <a:r>
              <a:rPr lang="en-US" sz="1800" dirty="0">
                <a:solidFill>
                  <a:srgbClr val="1A1A1A"/>
                </a:solidFill>
                <a:latin typeface="Times New Roman" pitchFamily="34" charset="0"/>
                <a:ea typeface="Times New Roman" pitchFamily="34" charset="-122"/>
                <a:cs typeface="Times New Roman" pitchFamily="34" charset="-120"/>
              </a:rPr>
              <a:t>The 18 ERGs of HSBC UK with 8,500+ members offer the framework to integrate DEI in the employee relations practices.</a:t>
            </a:r>
            <a:endParaRPr lang="en-US" sz="1800" dirty="0"/>
          </a:p>
          <a:p>
            <a:pPr marL="342900" indent="-342900" algn="just">
              <a:lnSpc>
                <a:spcPct val="115000"/>
              </a:lnSpc>
              <a:spcAft>
                <a:spcPts val="1000"/>
              </a:spcAft>
              <a:buSzPct val="100000"/>
              <a:buChar char="•"/>
            </a:pPr>
            <a:r>
              <a:rPr lang="en-US" sz="1800" dirty="0">
                <a:solidFill>
                  <a:srgbClr val="1A1A1A"/>
                </a:solidFill>
                <a:latin typeface="Times New Roman" pitchFamily="34" charset="0"/>
                <a:ea typeface="Times New Roman" pitchFamily="34" charset="-122"/>
                <a:cs typeface="Times New Roman" pitchFamily="34" charset="-120"/>
              </a:rPr>
              <a:t>The number of women in top positions within HSBC grew by almost 4% in 2018–2021 (HSBC, 2026c).</a:t>
            </a:r>
            <a:endParaRPr lang="en-US" sz="1800" dirty="0"/>
          </a:p>
          <a:p>
            <a:pPr marL="342900" indent="-342900" algn="just">
              <a:lnSpc>
                <a:spcPct val="115000"/>
              </a:lnSpc>
              <a:spcAft>
                <a:spcPts val="1000"/>
              </a:spcAft>
              <a:buSzPct val="100000"/>
              <a:buChar char="•"/>
            </a:pPr>
            <a:r>
              <a:rPr lang="en-US" sz="1800" dirty="0">
                <a:solidFill>
                  <a:srgbClr val="1A1A1A"/>
                </a:solidFill>
                <a:latin typeface="Times New Roman" pitchFamily="34" charset="0"/>
                <a:ea typeface="Times New Roman" pitchFamily="34" charset="-122"/>
                <a:cs typeface="Times New Roman" pitchFamily="34" charset="-120"/>
              </a:rPr>
              <a:t>The Employment Rights Act 2025 enhanced the protections to flexible working and zero-hours contracts.</a:t>
            </a:r>
            <a:endParaRPr lang="en-US" sz="1800" dirty="0"/>
          </a:p>
          <a:p>
            <a:pPr marL="342900" indent="-342900" algn="just">
              <a:lnSpc>
                <a:spcPct val="115000"/>
              </a:lnSpc>
              <a:spcAft>
                <a:spcPts val="1000"/>
              </a:spcAft>
              <a:buSzPct val="100000"/>
              <a:buChar char="•"/>
            </a:pPr>
            <a:r>
              <a:rPr lang="en-US" sz="1800" dirty="0">
                <a:solidFill>
                  <a:srgbClr val="1A1A1A"/>
                </a:solidFill>
                <a:latin typeface="Times New Roman" pitchFamily="34" charset="0"/>
                <a:ea typeface="Times New Roman" pitchFamily="34" charset="-122"/>
                <a:cs typeface="Times New Roman" pitchFamily="34" charset="-120"/>
              </a:rPr>
              <a:t>Mitigative DEI practices help in avoiding litigation since discrimination claims are the most rapidly expanding types of tribunals.</a:t>
            </a:r>
            <a:endParaRPr lang="en-US" sz="1800" dirty="0"/>
          </a:p>
        </p:txBody>
      </p:sp>
      <p:pic>
        <p:nvPicPr>
          <p:cNvPr id="6" name="Image 0" descr="preencoded.png"/>
          <p:cNvPicPr>
            <a:picLocks noChangeAspect="1"/>
          </p:cNvPicPr>
          <p:nvPr/>
        </p:nvPicPr>
        <p:blipFill>
          <a:blip r:embed="rId3"/>
          <a:srcRect/>
          <a:stretch/>
        </p:blipFill>
        <p:spPr>
          <a:xfrm>
            <a:off x="5505855" y="1143000"/>
            <a:ext cx="6198465" cy="4572000"/>
          </a:xfrm>
          <a:prstGeom prst="rect">
            <a:avLst/>
          </a:prstGeom>
        </p:spPr>
      </p:pic>
      <p:sp>
        <p:nvSpPr>
          <p:cNvPr id="7" name="Text 4"/>
          <p:cNvSpPr/>
          <p:nvPr/>
        </p:nvSpPr>
        <p:spPr>
          <a:xfrm>
            <a:off x="5505855" y="5885040"/>
            <a:ext cx="6198465" cy="365760"/>
          </a:xfrm>
          <a:prstGeom prst="rect">
            <a:avLst/>
          </a:prstGeom>
          <a:noFill/>
          <a:ln/>
        </p:spPr>
        <p:txBody>
          <a:bodyPr wrap="square" rtlCol="0" anchor="t"/>
          <a:lstStyle/>
          <a:p>
            <a:pPr marL="0" indent="0" algn="ctr">
              <a:buNone/>
            </a:pPr>
            <a:r>
              <a:rPr lang="en-US" sz="1100" b="1" dirty="0">
                <a:solidFill>
                  <a:srgbClr val="1A1A1A"/>
                </a:solidFill>
                <a:latin typeface="Times New Roman" pitchFamily="34" charset="0"/>
                <a:ea typeface="Times New Roman" pitchFamily="34" charset="-122"/>
                <a:cs typeface="Times New Roman" pitchFamily="34" charset="-120"/>
              </a:rPr>
              <a:t>Figure 5: UK gender representation by business area and seniority</a:t>
            </a:r>
            <a:endParaRPr lang="en-US" sz="1100" dirty="0"/>
          </a:p>
        </p:txBody>
      </p:sp>
      <p:sp>
        <p:nvSpPr>
          <p:cNvPr id="8" name="Text 5"/>
          <p:cNvSpPr/>
          <p:nvPr/>
        </p:nvSpPr>
        <p:spPr>
          <a:xfrm>
            <a:off x="5505855" y="6205080"/>
            <a:ext cx="6198465" cy="320040"/>
          </a:xfrm>
          <a:prstGeom prst="rect">
            <a:avLst/>
          </a:prstGeom>
          <a:noFill/>
          <a:ln/>
        </p:spPr>
        <p:txBody>
          <a:bodyPr wrap="square" rtlCol="0" anchor="t"/>
          <a:lstStyle/>
          <a:p>
            <a:pPr marL="0" indent="0" algn="ctr">
              <a:buNone/>
            </a:pPr>
            <a:r>
              <a:rPr lang="en-US" sz="1000" i="1" dirty="0">
                <a:solidFill>
                  <a:srgbClr val="444444"/>
                </a:solidFill>
                <a:latin typeface="Times New Roman" pitchFamily="34" charset="0"/>
                <a:ea typeface="Times New Roman" pitchFamily="34" charset="-122"/>
                <a:cs typeface="Times New Roman" pitchFamily="34" charset="-120"/>
              </a:rPr>
              <a:t>(Source: HSBC, 2026c)</a:t>
            </a:r>
            <a:endParaRPr lang="en-US" sz="1000" dirty="0"/>
          </a:p>
        </p:txBody>
      </p:sp>
      <p:sp>
        <p:nvSpPr>
          <p:cNvPr id="9" name="Shape 6"/>
          <p:cNvSpPr/>
          <p:nvPr/>
        </p:nvSpPr>
        <p:spPr>
          <a:xfrm>
            <a:off x="0" y="6583680"/>
            <a:ext cx="12188952" cy="36576"/>
          </a:xfrm>
          <a:prstGeom prst="rect">
            <a:avLst/>
          </a:prstGeom>
          <a:solidFill>
            <a:srgbClr val="0F3460"/>
          </a:solidFill>
          <a:ln/>
        </p:spPr>
      </p:sp>
      <p:sp>
        <p:nvSpPr>
          <p:cNvPr id="10" name="Shape 7"/>
          <p:cNvSpPr/>
          <p:nvPr/>
        </p:nvSpPr>
        <p:spPr>
          <a:xfrm>
            <a:off x="11278249" y="6428816"/>
            <a:ext cx="164592" cy="164592"/>
          </a:xfrm>
          <a:prstGeom prst="ellipse">
            <a:avLst/>
          </a:prstGeom>
          <a:solidFill>
            <a:srgbClr val="0F3460"/>
          </a:solidFill>
          <a:ln/>
        </p:spPr>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name="Slide 11">
    <p:bg>
      <p:bgPr>
        <a:solidFill>
          <a:srgbClr val="B71C1C"/>
        </a:solidFill>
        <a:effectLst/>
      </p:bgPr>
    </p:bg>
    <p:spTree>
      <p:nvGrpSpPr>
        <p:cNvPr id="1" name=""/>
        <p:cNvGrpSpPr/>
        <p:nvPr/>
      </p:nvGrpSpPr>
      <p:grpSpPr>
        <a:xfrm>
          <a:off x="0" y="0"/>
          <a:ext cx="0" cy="0"/>
          <a:chOff x="0" y="0"/>
          <a:chExt cx="0" cy="0"/>
        </a:xfrm>
      </p:grpSpPr>
      <p:sp>
        <p:nvSpPr>
          <p:cNvPr id="2" name="Shape 0"/>
          <p:cNvSpPr/>
          <p:nvPr/>
        </p:nvSpPr>
        <p:spPr>
          <a:xfrm>
            <a:off x="0" y="0"/>
            <a:ext cx="12188952" cy="54864"/>
          </a:xfrm>
          <a:prstGeom prst="rect">
            <a:avLst/>
          </a:prstGeom>
          <a:solidFill>
            <a:srgbClr val="FFFFFF"/>
          </a:solidFill>
          <a:ln/>
        </p:spPr>
      </p:sp>
      <p:sp>
        <p:nvSpPr>
          <p:cNvPr id="3" name="Text 1"/>
          <p:cNvSpPr/>
          <p:nvPr/>
        </p:nvSpPr>
        <p:spPr>
          <a:xfrm>
            <a:off x="731520" y="1828800"/>
            <a:ext cx="10698480" cy="731520"/>
          </a:xfrm>
          <a:prstGeom prst="rect">
            <a:avLst/>
          </a:prstGeom>
          <a:noFill/>
          <a:ln/>
        </p:spPr>
        <p:txBody>
          <a:bodyPr wrap="square" rtlCol="0" anchor="ctr"/>
          <a:lstStyle/>
          <a:p>
            <a:pPr marL="0" indent="0" algn="ctr">
              <a:buNone/>
            </a:pPr>
            <a:r>
              <a:rPr lang="en-US" sz="1800" i="1" dirty="0">
                <a:solidFill>
                  <a:srgbClr val="DDDDDD"/>
                </a:solidFill>
                <a:latin typeface="Times New Roman" pitchFamily="34" charset="0"/>
                <a:ea typeface="Times New Roman" pitchFamily="34" charset="-122"/>
                <a:cs typeface="Times New Roman" pitchFamily="34" charset="-120"/>
              </a:rPr>
              <a:t>Section 3</a:t>
            </a:r>
            <a:endParaRPr lang="en-US" sz="1800" dirty="0"/>
          </a:p>
        </p:txBody>
      </p:sp>
      <p:sp>
        <p:nvSpPr>
          <p:cNvPr id="4" name="Text 2"/>
          <p:cNvSpPr/>
          <p:nvPr/>
        </p:nvSpPr>
        <p:spPr>
          <a:xfrm>
            <a:off x="731520" y="2560320"/>
            <a:ext cx="10698480" cy="1828800"/>
          </a:xfrm>
          <a:prstGeom prst="rect">
            <a:avLst/>
          </a:prstGeom>
          <a:noFill/>
          <a:ln/>
        </p:spPr>
        <p:txBody>
          <a:bodyPr wrap="square" rtlCol="0" anchor="ctr"/>
          <a:lstStyle/>
          <a:p>
            <a:pPr marL="0" indent="0" algn="ctr">
              <a:buNone/>
            </a:pPr>
            <a:r>
              <a:rPr lang="en-US" sz="3600" b="1" dirty="0">
                <a:solidFill>
                  <a:srgbClr val="FFFFFF"/>
                </a:solidFill>
                <a:latin typeface="Times New Roman" pitchFamily="34" charset="0"/>
                <a:ea typeface="Times New Roman" pitchFamily="34" charset="-122"/>
                <a:cs typeface="Times New Roman" pitchFamily="34" charset="-120"/>
              </a:rPr>
              <a:t>Current Challenges</a:t>
            </a:r>
            <a:endParaRPr lang="en-US" sz="3600" dirty="0"/>
          </a:p>
        </p:txBody>
      </p:sp>
      <p:sp>
        <p:nvSpPr>
          <p:cNvPr id="5" name="Shape 3"/>
          <p:cNvSpPr/>
          <p:nvPr/>
        </p:nvSpPr>
        <p:spPr>
          <a:xfrm>
            <a:off x="0" y="6803136"/>
            <a:ext cx="12188952" cy="54864"/>
          </a:xfrm>
          <a:prstGeom prst="rect">
            <a:avLst/>
          </a:prstGeom>
          <a:solidFill>
            <a:srgbClr val="FFFFFF"/>
          </a:solidFill>
          <a:ln/>
        </p:spPr>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name="Slide 12">
    <p:bg>
      <p:bgPr>
        <a:solidFill>
          <a:srgbClr val="FFFFFF"/>
        </a:solidFill>
        <a:effectLst/>
      </p:bgPr>
    </p:bg>
    <p:spTree>
      <p:nvGrpSpPr>
        <p:cNvPr id="1" name=""/>
        <p:cNvGrpSpPr/>
        <p:nvPr/>
      </p:nvGrpSpPr>
      <p:grpSpPr>
        <a:xfrm>
          <a:off x="0" y="0"/>
          <a:ext cx="0" cy="0"/>
          <a:chOff x="0" y="0"/>
          <a:chExt cx="0" cy="0"/>
        </a:xfrm>
      </p:grpSpPr>
      <p:sp>
        <p:nvSpPr>
          <p:cNvPr id="2" name="Shape 0"/>
          <p:cNvSpPr/>
          <p:nvPr/>
        </p:nvSpPr>
        <p:spPr>
          <a:xfrm>
            <a:off x="0" y="0"/>
            <a:ext cx="12188952" cy="54864"/>
          </a:xfrm>
          <a:prstGeom prst="rect">
            <a:avLst/>
          </a:prstGeom>
          <a:solidFill>
            <a:srgbClr val="B71C1C"/>
          </a:solidFill>
          <a:ln/>
        </p:spPr>
      </p:sp>
      <p:sp>
        <p:nvSpPr>
          <p:cNvPr id="3" name="Shape 1"/>
          <p:cNvSpPr/>
          <p:nvPr/>
        </p:nvSpPr>
        <p:spPr>
          <a:xfrm>
            <a:off x="0" y="54864"/>
            <a:ext cx="12188952" cy="822960"/>
          </a:xfrm>
          <a:prstGeom prst="rect">
            <a:avLst/>
          </a:prstGeom>
          <a:solidFill>
            <a:srgbClr val="1A1A2E"/>
          </a:solidFill>
          <a:ln/>
        </p:spPr>
      </p:sp>
      <p:sp>
        <p:nvSpPr>
          <p:cNvPr id="4" name="Text 2"/>
          <p:cNvSpPr/>
          <p:nvPr/>
        </p:nvSpPr>
        <p:spPr>
          <a:xfrm>
            <a:off x="457200" y="54864"/>
            <a:ext cx="11247120" cy="822960"/>
          </a:xfrm>
          <a:prstGeom prst="rect">
            <a:avLst/>
          </a:prstGeom>
          <a:noFill/>
          <a:ln/>
        </p:spPr>
        <p:txBody>
          <a:bodyPr wrap="square" lIns="0" tIns="127000" rIns="127000" bIns="0" rtlCol="0" anchor="ctr"/>
          <a:lstStyle/>
          <a:p>
            <a:pPr marL="0" indent="0">
              <a:buNone/>
            </a:pPr>
            <a:r>
              <a:rPr lang="en-US" sz="2200" b="1" dirty="0">
                <a:solidFill>
                  <a:srgbClr val="FFFFFF"/>
                </a:solidFill>
                <a:latin typeface="Times New Roman" pitchFamily="34" charset="0"/>
                <a:ea typeface="Times New Roman" pitchFamily="34" charset="-122"/>
                <a:cs typeface="Times New Roman" pitchFamily="34" charset="-120"/>
              </a:rPr>
              <a:t>Managing Employee Relations in a Hybrid and Remote Work Environment</a:t>
            </a:r>
            <a:endParaRPr lang="en-US" sz="2200" dirty="0"/>
          </a:p>
        </p:txBody>
      </p:sp>
      <p:sp>
        <p:nvSpPr>
          <p:cNvPr id="5" name="Text 3"/>
          <p:cNvSpPr/>
          <p:nvPr/>
        </p:nvSpPr>
        <p:spPr>
          <a:xfrm>
            <a:off x="365760" y="1051560"/>
            <a:ext cx="5669280" cy="4663440"/>
          </a:xfrm>
          <a:prstGeom prst="rect">
            <a:avLst/>
          </a:prstGeom>
          <a:noFill/>
          <a:ln/>
        </p:spPr>
        <p:txBody>
          <a:bodyPr wrap="square" lIns="63500" tIns="63500" rIns="63500" bIns="63500" rtlCol="0" anchor="t"/>
          <a:lstStyle/>
          <a:p>
            <a:pPr marL="342900" indent="-342900" algn="just">
              <a:lnSpc>
                <a:spcPct val="115000"/>
              </a:lnSpc>
              <a:spcAft>
                <a:spcPts val="1000"/>
              </a:spcAft>
              <a:buSzPct val="100000"/>
              <a:buChar char="•"/>
            </a:pPr>
            <a:r>
              <a:rPr lang="en-US" sz="1800" dirty="0">
                <a:solidFill>
                  <a:srgbClr val="1A1A1A"/>
                </a:solidFill>
                <a:latin typeface="Times New Roman" pitchFamily="34" charset="0"/>
                <a:ea typeface="Times New Roman" pitchFamily="34" charset="-122"/>
                <a:cs typeface="Times New Roman" pitchFamily="34" charset="-120"/>
              </a:rPr>
              <a:t>In mid-2025, HSBC UK required 60% minimal office attendance, which would be associated with a penalty of bonuses.</a:t>
            </a:r>
            <a:endParaRPr lang="en-US" sz="1800" dirty="0"/>
          </a:p>
          <a:p>
            <a:pPr marL="342900" indent="-342900" algn="just">
              <a:lnSpc>
                <a:spcPct val="115000"/>
              </a:lnSpc>
              <a:spcAft>
                <a:spcPts val="1000"/>
              </a:spcAft>
              <a:buSzPct val="100000"/>
              <a:buChar char="•"/>
            </a:pPr>
            <a:r>
              <a:rPr lang="en-US" sz="1800" dirty="0">
                <a:solidFill>
                  <a:srgbClr val="1A1A1A"/>
                </a:solidFill>
                <a:latin typeface="Times New Roman" pitchFamily="34" charset="0"/>
                <a:ea typeface="Times New Roman" pitchFamily="34" charset="-122"/>
                <a:cs typeface="Times New Roman" pitchFamily="34" charset="-120"/>
              </a:rPr>
              <a:t>According to a survey by 2025, 66% of UK workers would give a second thought to quitting jobs that require full-time office attendance (Partridge, 2025).</a:t>
            </a:r>
            <a:endParaRPr lang="en-US" sz="1800" dirty="0"/>
          </a:p>
          <a:p>
            <a:pPr marL="342900" indent="-342900" algn="just">
              <a:lnSpc>
                <a:spcPct val="115000"/>
              </a:lnSpc>
              <a:spcAft>
                <a:spcPts val="1000"/>
              </a:spcAft>
              <a:buSzPct val="100000"/>
              <a:buChar char="•"/>
            </a:pPr>
            <a:r>
              <a:rPr lang="en-US" sz="1800" dirty="0">
                <a:solidFill>
                  <a:srgbClr val="1A1A1A"/>
                </a:solidFill>
                <a:latin typeface="Times New Roman" pitchFamily="34" charset="0"/>
                <a:ea typeface="Times New Roman" pitchFamily="34" charset="-122"/>
                <a:cs typeface="Times New Roman" pitchFamily="34" charset="-120"/>
              </a:rPr>
              <a:t>HSBC contemplated a three day office requirement even though there were reported desk shortages where transitional locations were being set up (Wilson, 2025).</a:t>
            </a:r>
            <a:endParaRPr lang="en-US" sz="1800" dirty="0"/>
          </a:p>
          <a:p>
            <a:pPr marL="342900" indent="-342900" algn="just">
              <a:lnSpc>
                <a:spcPct val="115000"/>
              </a:lnSpc>
              <a:spcAft>
                <a:spcPts val="1000"/>
              </a:spcAft>
              <a:buSzPct val="100000"/>
              <a:buChar char="•"/>
            </a:pPr>
            <a:r>
              <a:rPr lang="en-US" sz="1800" dirty="0">
                <a:solidFill>
                  <a:srgbClr val="1A1A1A"/>
                </a:solidFill>
                <a:latin typeface="Times New Roman" pitchFamily="34" charset="0"/>
                <a:ea typeface="Times New Roman" pitchFamily="34" charset="-122"/>
                <a:cs typeface="Times New Roman" pitchFamily="34" charset="-120"/>
              </a:rPr>
              <a:t>A similar problem with hybrid disputes is the indirect discrimination claims, which apply especially to women with care-giving obligations.</a:t>
            </a:r>
            <a:endParaRPr lang="en-US" sz="1800" dirty="0"/>
          </a:p>
        </p:txBody>
      </p:sp>
      <p:pic>
        <p:nvPicPr>
          <p:cNvPr id="6" name="Image 0" descr="preencoded.png"/>
          <p:cNvPicPr>
            <a:picLocks noChangeAspect="1"/>
          </p:cNvPicPr>
          <p:nvPr/>
        </p:nvPicPr>
        <p:blipFill>
          <a:blip r:embed="rId3"/>
          <a:srcRect/>
          <a:stretch/>
        </p:blipFill>
        <p:spPr>
          <a:xfrm>
            <a:off x="6309360" y="1143000"/>
            <a:ext cx="5394960" cy="4522194"/>
          </a:xfrm>
          <a:prstGeom prst="rect">
            <a:avLst/>
          </a:prstGeom>
        </p:spPr>
      </p:pic>
      <p:sp>
        <p:nvSpPr>
          <p:cNvPr id="7" name="Text 4"/>
          <p:cNvSpPr/>
          <p:nvPr/>
        </p:nvSpPr>
        <p:spPr>
          <a:xfrm>
            <a:off x="6309360" y="5795253"/>
            <a:ext cx="5394960" cy="365760"/>
          </a:xfrm>
          <a:prstGeom prst="rect">
            <a:avLst/>
          </a:prstGeom>
          <a:noFill/>
          <a:ln/>
        </p:spPr>
        <p:txBody>
          <a:bodyPr wrap="square" rtlCol="0" anchor="t"/>
          <a:lstStyle/>
          <a:p>
            <a:pPr marL="0" indent="0" algn="ctr">
              <a:buNone/>
            </a:pPr>
            <a:r>
              <a:rPr lang="en-US" sz="1100" b="1" dirty="0">
                <a:solidFill>
                  <a:srgbClr val="1A1A1A"/>
                </a:solidFill>
                <a:latin typeface="Times New Roman" pitchFamily="34" charset="0"/>
                <a:ea typeface="Times New Roman" pitchFamily="34" charset="-122"/>
                <a:cs typeface="Times New Roman" pitchFamily="34" charset="-120"/>
              </a:rPr>
              <a:t>Figure 6: HSBC Return to Office Risk</a:t>
            </a:r>
            <a:endParaRPr lang="en-US" sz="1100" dirty="0"/>
          </a:p>
        </p:txBody>
      </p:sp>
      <p:sp>
        <p:nvSpPr>
          <p:cNvPr id="8" name="Text 5"/>
          <p:cNvSpPr/>
          <p:nvPr/>
        </p:nvSpPr>
        <p:spPr>
          <a:xfrm>
            <a:off x="6309360" y="6115293"/>
            <a:ext cx="5394960" cy="320040"/>
          </a:xfrm>
          <a:prstGeom prst="rect">
            <a:avLst/>
          </a:prstGeom>
          <a:noFill/>
          <a:ln/>
        </p:spPr>
        <p:txBody>
          <a:bodyPr wrap="square" rtlCol="0" anchor="t"/>
          <a:lstStyle/>
          <a:p>
            <a:pPr marL="0" indent="0" algn="ctr">
              <a:buNone/>
            </a:pPr>
            <a:r>
              <a:rPr lang="en-US" sz="1000" i="1" dirty="0">
                <a:solidFill>
                  <a:srgbClr val="444444"/>
                </a:solidFill>
                <a:latin typeface="Times New Roman" pitchFamily="34" charset="0"/>
                <a:ea typeface="Times New Roman" pitchFamily="34" charset="-122"/>
                <a:cs typeface="Times New Roman" pitchFamily="34" charset="-120"/>
              </a:rPr>
              <a:t>(Source: Wilson, 2025)</a:t>
            </a:r>
            <a:endParaRPr lang="en-US" sz="1000" dirty="0"/>
          </a:p>
        </p:txBody>
      </p:sp>
      <p:sp>
        <p:nvSpPr>
          <p:cNvPr id="9" name="Shape 6"/>
          <p:cNvSpPr/>
          <p:nvPr/>
        </p:nvSpPr>
        <p:spPr>
          <a:xfrm>
            <a:off x="0" y="6583680"/>
            <a:ext cx="12188952" cy="36576"/>
          </a:xfrm>
          <a:prstGeom prst="rect">
            <a:avLst/>
          </a:prstGeom>
          <a:solidFill>
            <a:srgbClr val="B71C1C"/>
          </a:solidFill>
          <a:ln/>
        </p:spPr>
      </p:sp>
      <p:sp>
        <p:nvSpPr>
          <p:cNvPr id="10" name="Shape 7"/>
          <p:cNvSpPr/>
          <p:nvPr/>
        </p:nvSpPr>
        <p:spPr>
          <a:xfrm>
            <a:off x="11521440" y="6400800"/>
            <a:ext cx="164592" cy="164592"/>
          </a:xfrm>
          <a:prstGeom prst="ellipse">
            <a:avLst/>
          </a:prstGeom>
          <a:solidFill>
            <a:srgbClr val="B71C1C"/>
          </a:solidFill>
          <a:ln/>
        </p:spPr>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name="Slide 13">
    <p:bg>
      <p:bgPr>
        <a:solidFill>
          <a:srgbClr val="FFFFFF"/>
        </a:solidFill>
        <a:effectLst/>
      </p:bgPr>
    </p:bg>
    <p:spTree>
      <p:nvGrpSpPr>
        <p:cNvPr id="1" name=""/>
        <p:cNvGrpSpPr/>
        <p:nvPr/>
      </p:nvGrpSpPr>
      <p:grpSpPr>
        <a:xfrm>
          <a:off x="0" y="0"/>
          <a:ext cx="0" cy="0"/>
          <a:chOff x="0" y="0"/>
          <a:chExt cx="0" cy="0"/>
        </a:xfrm>
      </p:grpSpPr>
      <p:sp>
        <p:nvSpPr>
          <p:cNvPr id="2" name="Shape 0"/>
          <p:cNvSpPr/>
          <p:nvPr/>
        </p:nvSpPr>
        <p:spPr>
          <a:xfrm>
            <a:off x="0" y="0"/>
            <a:ext cx="12188952" cy="54864"/>
          </a:xfrm>
          <a:prstGeom prst="rect">
            <a:avLst/>
          </a:prstGeom>
          <a:solidFill>
            <a:srgbClr val="B71C1C"/>
          </a:solidFill>
          <a:ln/>
        </p:spPr>
      </p:sp>
      <p:sp>
        <p:nvSpPr>
          <p:cNvPr id="3" name="Shape 1"/>
          <p:cNvSpPr/>
          <p:nvPr/>
        </p:nvSpPr>
        <p:spPr>
          <a:xfrm>
            <a:off x="0" y="54864"/>
            <a:ext cx="12188952" cy="822960"/>
          </a:xfrm>
          <a:prstGeom prst="rect">
            <a:avLst/>
          </a:prstGeom>
          <a:solidFill>
            <a:srgbClr val="1A1A2E"/>
          </a:solidFill>
          <a:ln/>
        </p:spPr>
      </p:sp>
      <p:sp>
        <p:nvSpPr>
          <p:cNvPr id="4" name="Text 2"/>
          <p:cNvSpPr/>
          <p:nvPr/>
        </p:nvSpPr>
        <p:spPr>
          <a:xfrm>
            <a:off x="457200" y="54864"/>
            <a:ext cx="11247120" cy="822960"/>
          </a:xfrm>
          <a:prstGeom prst="rect">
            <a:avLst/>
          </a:prstGeom>
          <a:noFill/>
          <a:ln/>
        </p:spPr>
        <p:txBody>
          <a:bodyPr wrap="square" lIns="0" tIns="127000" rIns="127000" bIns="0" rtlCol="0" anchor="ctr"/>
          <a:lstStyle/>
          <a:p>
            <a:pPr marL="0" indent="0">
              <a:buNone/>
            </a:pPr>
            <a:r>
              <a:rPr lang="en-US" sz="2200" b="1" dirty="0">
                <a:solidFill>
                  <a:srgbClr val="FFFFFF"/>
                </a:solidFill>
                <a:latin typeface="Times New Roman" pitchFamily="34" charset="0"/>
                <a:ea typeface="Times New Roman" pitchFamily="34" charset="-122"/>
                <a:cs typeface="Times New Roman" pitchFamily="34" charset="-120"/>
              </a:rPr>
              <a:t>Rising Grievances Linked to Restructuring and Role Automation</a:t>
            </a:r>
            <a:endParaRPr lang="en-US" sz="2200" dirty="0"/>
          </a:p>
        </p:txBody>
      </p:sp>
      <p:sp>
        <p:nvSpPr>
          <p:cNvPr id="5" name="Text 3"/>
          <p:cNvSpPr/>
          <p:nvPr/>
        </p:nvSpPr>
        <p:spPr>
          <a:xfrm>
            <a:off x="365760" y="1051560"/>
            <a:ext cx="5669280" cy="4663440"/>
          </a:xfrm>
          <a:prstGeom prst="rect">
            <a:avLst/>
          </a:prstGeom>
          <a:noFill/>
          <a:ln/>
        </p:spPr>
        <p:txBody>
          <a:bodyPr wrap="square" lIns="63500" tIns="63500" rIns="63500" bIns="63500" rtlCol="0" anchor="t"/>
          <a:lstStyle/>
          <a:p>
            <a:pPr marL="342900" indent="-342900" algn="just">
              <a:lnSpc>
                <a:spcPct val="115000"/>
              </a:lnSpc>
              <a:spcAft>
                <a:spcPts val="1000"/>
              </a:spcAft>
              <a:buSzPct val="100000"/>
              <a:buChar char="•"/>
            </a:pPr>
            <a:r>
              <a:rPr lang="en-US" sz="1800" dirty="0">
                <a:solidFill>
                  <a:srgbClr val="1A1A1A"/>
                </a:solidFill>
                <a:latin typeface="Times New Roman" pitchFamily="34" charset="0"/>
                <a:ea typeface="Times New Roman" pitchFamily="34" charset="-122"/>
                <a:cs typeface="Times New Roman" pitchFamily="34" charset="-120"/>
              </a:rPr>
              <a:t>HSBC aims at realizing a cost reduction of $1.5 billion a year by 2026, with 8% reduction in worldwide personnel expenses.</a:t>
            </a:r>
            <a:endParaRPr lang="en-US" sz="1800" dirty="0"/>
          </a:p>
          <a:p>
            <a:pPr marL="342900" indent="-342900" algn="just">
              <a:lnSpc>
                <a:spcPct val="115000"/>
              </a:lnSpc>
              <a:spcAft>
                <a:spcPts val="1000"/>
              </a:spcAft>
              <a:buSzPct val="100000"/>
              <a:buChar char="•"/>
            </a:pPr>
            <a:r>
              <a:rPr lang="en-US" sz="1800" dirty="0">
                <a:solidFill>
                  <a:srgbClr val="1A1A1A"/>
                </a:solidFill>
                <a:latin typeface="Times New Roman" pitchFamily="34" charset="0"/>
                <a:ea typeface="Times New Roman" pitchFamily="34" charset="-122"/>
                <a:cs typeface="Times New Roman" pitchFamily="34" charset="-120"/>
              </a:rPr>
              <a:t>In March 2026, Bloomberg made an announcement that HSBC was contemplating laying off about 20,000 employees by automating tasks using AI (Choudhury et al., 2026).</a:t>
            </a:r>
            <a:endParaRPr lang="en-US" sz="1800" dirty="0"/>
          </a:p>
          <a:p>
            <a:pPr marL="342900" indent="-342900" algn="just">
              <a:lnSpc>
                <a:spcPct val="115000"/>
              </a:lnSpc>
              <a:spcAft>
                <a:spcPts val="1000"/>
              </a:spcAft>
              <a:buSzPct val="100000"/>
              <a:buChar char="•"/>
            </a:pPr>
            <a:r>
              <a:rPr lang="en-US" sz="1800" dirty="0">
                <a:solidFill>
                  <a:srgbClr val="1A1A1A"/>
                </a:solidFill>
                <a:latin typeface="Times New Roman" pitchFamily="34" charset="0"/>
                <a:ea typeface="Times New Roman" pitchFamily="34" charset="-122"/>
                <a:cs typeface="Times New Roman" pitchFamily="34" charset="-120"/>
              </a:rPr>
              <a:t>The number of managing directors decreased by 15% since the restructuring process started in late 2024.</a:t>
            </a:r>
            <a:endParaRPr lang="en-US" sz="1800" dirty="0"/>
          </a:p>
          <a:p>
            <a:pPr marL="342900" indent="-342900" algn="just">
              <a:lnSpc>
                <a:spcPct val="115000"/>
              </a:lnSpc>
              <a:spcAft>
                <a:spcPts val="1000"/>
              </a:spcAft>
              <a:buSzPct val="100000"/>
              <a:buChar char="•"/>
            </a:pPr>
            <a:r>
              <a:rPr lang="en-US" sz="1800" dirty="0">
                <a:solidFill>
                  <a:srgbClr val="1A1A1A"/>
                </a:solidFill>
                <a:latin typeface="Times New Roman" pitchFamily="34" charset="0"/>
                <a:ea typeface="Times New Roman" pitchFamily="34" charset="-122"/>
                <a:cs typeface="Times New Roman" pitchFamily="34" charset="-120"/>
              </a:rPr>
              <a:t>Micromanagement, silos and job insecurity are mentioned in Glassdoor reviews as concerns of 2025–2026.</a:t>
            </a:r>
            <a:endParaRPr lang="en-US" sz="1800" dirty="0"/>
          </a:p>
        </p:txBody>
      </p:sp>
      <p:pic>
        <p:nvPicPr>
          <p:cNvPr id="6" name="Image 0" descr="preencoded.png"/>
          <p:cNvPicPr>
            <a:picLocks noChangeAspect="1"/>
          </p:cNvPicPr>
          <p:nvPr/>
        </p:nvPicPr>
        <p:blipFill>
          <a:blip r:embed="rId3"/>
          <a:srcRect/>
          <a:stretch/>
        </p:blipFill>
        <p:spPr>
          <a:xfrm>
            <a:off x="6309360" y="1143000"/>
            <a:ext cx="5394960" cy="4572000"/>
          </a:xfrm>
          <a:prstGeom prst="rect">
            <a:avLst/>
          </a:prstGeom>
        </p:spPr>
      </p:pic>
      <p:sp>
        <p:nvSpPr>
          <p:cNvPr id="7" name="Text 4"/>
          <p:cNvSpPr/>
          <p:nvPr/>
        </p:nvSpPr>
        <p:spPr>
          <a:xfrm>
            <a:off x="6309360" y="5774436"/>
            <a:ext cx="5394960" cy="365760"/>
          </a:xfrm>
          <a:prstGeom prst="rect">
            <a:avLst/>
          </a:prstGeom>
          <a:noFill/>
          <a:ln/>
        </p:spPr>
        <p:txBody>
          <a:bodyPr wrap="square" rtlCol="0" anchor="t"/>
          <a:lstStyle/>
          <a:p>
            <a:pPr marL="0" indent="0" algn="ctr">
              <a:buNone/>
            </a:pPr>
            <a:r>
              <a:rPr lang="en-US" sz="1100" b="1" dirty="0">
                <a:solidFill>
                  <a:srgbClr val="1A1A1A"/>
                </a:solidFill>
                <a:latin typeface="Times New Roman" pitchFamily="34" charset="0"/>
                <a:ea typeface="Times New Roman" pitchFamily="34" charset="-122"/>
                <a:cs typeface="Times New Roman" pitchFamily="34" charset="-120"/>
              </a:rPr>
              <a:t>Figure 7: HSBC AI Job Cut</a:t>
            </a:r>
            <a:endParaRPr lang="en-US" sz="1100" dirty="0"/>
          </a:p>
        </p:txBody>
      </p:sp>
      <p:sp>
        <p:nvSpPr>
          <p:cNvPr id="8" name="Text 5"/>
          <p:cNvSpPr/>
          <p:nvPr/>
        </p:nvSpPr>
        <p:spPr>
          <a:xfrm>
            <a:off x="6309360" y="6094476"/>
            <a:ext cx="5394960" cy="320040"/>
          </a:xfrm>
          <a:prstGeom prst="rect">
            <a:avLst/>
          </a:prstGeom>
          <a:noFill/>
          <a:ln/>
        </p:spPr>
        <p:txBody>
          <a:bodyPr wrap="square" rtlCol="0" anchor="t"/>
          <a:lstStyle/>
          <a:p>
            <a:pPr marL="0" indent="0" algn="ctr">
              <a:buNone/>
            </a:pPr>
            <a:r>
              <a:rPr lang="en-US" sz="1000" i="1" dirty="0">
                <a:solidFill>
                  <a:srgbClr val="444444"/>
                </a:solidFill>
                <a:latin typeface="Times New Roman" pitchFamily="34" charset="0"/>
                <a:ea typeface="Times New Roman" pitchFamily="34" charset="-122"/>
                <a:cs typeface="Times New Roman" pitchFamily="34" charset="-120"/>
              </a:rPr>
              <a:t>(Source: Choudhury et al., 2026)</a:t>
            </a:r>
            <a:endParaRPr lang="en-US" sz="1000" dirty="0"/>
          </a:p>
        </p:txBody>
      </p:sp>
      <p:sp>
        <p:nvSpPr>
          <p:cNvPr id="9" name="Shape 6"/>
          <p:cNvSpPr/>
          <p:nvPr/>
        </p:nvSpPr>
        <p:spPr>
          <a:xfrm>
            <a:off x="0" y="6583680"/>
            <a:ext cx="12188952" cy="36576"/>
          </a:xfrm>
          <a:prstGeom prst="rect">
            <a:avLst/>
          </a:prstGeom>
          <a:solidFill>
            <a:srgbClr val="B71C1C"/>
          </a:solidFill>
          <a:ln/>
        </p:spPr>
      </p:sp>
      <p:sp>
        <p:nvSpPr>
          <p:cNvPr id="10" name="Shape 7"/>
          <p:cNvSpPr/>
          <p:nvPr/>
        </p:nvSpPr>
        <p:spPr>
          <a:xfrm>
            <a:off x="11521440" y="6400800"/>
            <a:ext cx="164592" cy="164592"/>
          </a:xfrm>
          <a:prstGeom prst="ellipse">
            <a:avLst/>
          </a:prstGeom>
          <a:solidFill>
            <a:srgbClr val="B71C1C"/>
          </a:solidFill>
          <a:ln/>
        </p:spPr>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name="Slide 14">
    <p:bg>
      <p:bgPr>
        <a:solidFill>
          <a:srgbClr val="FFFFFF"/>
        </a:solidFill>
        <a:effectLst/>
      </p:bgPr>
    </p:bg>
    <p:spTree>
      <p:nvGrpSpPr>
        <p:cNvPr id="1" name=""/>
        <p:cNvGrpSpPr/>
        <p:nvPr/>
      </p:nvGrpSpPr>
      <p:grpSpPr>
        <a:xfrm>
          <a:off x="0" y="0"/>
          <a:ext cx="0" cy="0"/>
          <a:chOff x="0" y="0"/>
          <a:chExt cx="0" cy="0"/>
        </a:xfrm>
      </p:grpSpPr>
      <p:sp>
        <p:nvSpPr>
          <p:cNvPr id="2" name="Shape 0"/>
          <p:cNvSpPr/>
          <p:nvPr/>
        </p:nvSpPr>
        <p:spPr>
          <a:xfrm>
            <a:off x="0" y="0"/>
            <a:ext cx="12188952" cy="54864"/>
          </a:xfrm>
          <a:prstGeom prst="rect">
            <a:avLst/>
          </a:prstGeom>
          <a:solidFill>
            <a:srgbClr val="B71C1C"/>
          </a:solidFill>
          <a:ln/>
        </p:spPr>
      </p:sp>
      <p:sp>
        <p:nvSpPr>
          <p:cNvPr id="3" name="Shape 1"/>
          <p:cNvSpPr/>
          <p:nvPr/>
        </p:nvSpPr>
        <p:spPr>
          <a:xfrm>
            <a:off x="0" y="54864"/>
            <a:ext cx="12188952" cy="822960"/>
          </a:xfrm>
          <a:prstGeom prst="rect">
            <a:avLst/>
          </a:prstGeom>
          <a:solidFill>
            <a:srgbClr val="1A1A2E"/>
          </a:solidFill>
          <a:ln/>
        </p:spPr>
      </p:sp>
      <p:sp>
        <p:nvSpPr>
          <p:cNvPr id="4" name="Text 2"/>
          <p:cNvSpPr/>
          <p:nvPr/>
        </p:nvSpPr>
        <p:spPr>
          <a:xfrm>
            <a:off x="457200" y="54864"/>
            <a:ext cx="11247120" cy="822960"/>
          </a:xfrm>
          <a:prstGeom prst="rect">
            <a:avLst/>
          </a:prstGeom>
          <a:noFill/>
          <a:ln/>
        </p:spPr>
        <p:txBody>
          <a:bodyPr wrap="square" lIns="0" tIns="127000" rIns="127000" bIns="0" rtlCol="0" anchor="ctr"/>
          <a:lstStyle/>
          <a:p>
            <a:pPr marL="0" indent="0">
              <a:buNone/>
            </a:pPr>
            <a:r>
              <a:rPr lang="en-US" sz="2200" b="1" dirty="0">
                <a:solidFill>
                  <a:srgbClr val="FFFFFF"/>
                </a:solidFill>
                <a:latin typeface="Times New Roman" pitchFamily="34" charset="0"/>
                <a:ea typeface="Times New Roman" pitchFamily="34" charset="-122"/>
                <a:cs typeface="Times New Roman" pitchFamily="34" charset="-120"/>
              </a:rPr>
              <a:t>Navigating Regulatory Complexity and Union Expectations</a:t>
            </a:r>
            <a:endParaRPr lang="en-US" sz="2200" dirty="0"/>
          </a:p>
        </p:txBody>
      </p:sp>
      <p:sp>
        <p:nvSpPr>
          <p:cNvPr id="5" name="Text 3"/>
          <p:cNvSpPr/>
          <p:nvPr/>
        </p:nvSpPr>
        <p:spPr>
          <a:xfrm>
            <a:off x="365760" y="1051560"/>
            <a:ext cx="5669280" cy="4663440"/>
          </a:xfrm>
          <a:prstGeom prst="rect">
            <a:avLst/>
          </a:prstGeom>
          <a:noFill/>
          <a:ln/>
        </p:spPr>
        <p:txBody>
          <a:bodyPr wrap="square" lIns="63500" tIns="63500" rIns="63500" bIns="63500" rtlCol="0" anchor="t"/>
          <a:lstStyle/>
          <a:p>
            <a:pPr marL="342900" indent="-342900" algn="just">
              <a:lnSpc>
                <a:spcPct val="115000"/>
              </a:lnSpc>
              <a:spcAft>
                <a:spcPts val="1000"/>
              </a:spcAft>
              <a:buSzPct val="100000"/>
              <a:buChar char="•"/>
            </a:pPr>
            <a:r>
              <a:rPr lang="en-US" sz="1800" dirty="0">
                <a:solidFill>
                  <a:srgbClr val="1A1A1A"/>
                </a:solidFill>
                <a:latin typeface="Times New Roman" pitchFamily="34" charset="0"/>
                <a:ea typeface="Times New Roman" pitchFamily="34" charset="-122"/>
                <a:cs typeface="Times New Roman" pitchFamily="34" charset="-120"/>
              </a:rPr>
              <a:t>The Employment Rights Act 2025 has the right to day-one unfair dismissal and an extended duty of collective consultation.</a:t>
            </a:r>
            <a:endParaRPr lang="en-US" sz="1800" dirty="0"/>
          </a:p>
          <a:p>
            <a:pPr marL="342900" indent="-342900" algn="just">
              <a:lnSpc>
                <a:spcPct val="115000"/>
              </a:lnSpc>
              <a:spcAft>
                <a:spcPts val="1000"/>
              </a:spcAft>
              <a:buSzPct val="100000"/>
              <a:buChar char="•"/>
            </a:pPr>
            <a:r>
              <a:rPr lang="en-US" sz="1800" dirty="0">
                <a:solidFill>
                  <a:srgbClr val="1A1A1A"/>
                </a:solidFill>
                <a:latin typeface="Times New Roman" pitchFamily="34" charset="0"/>
                <a:ea typeface="Times New Roman" pitchFamily="34" charset="-122"/>
                <a:cs typeface="Times New Roman" pitchFamily="34" charset="-120"/>
              </a:rPr>
              <a:t>The year-on-year rise in the single-claim tribunal caseloads will be 32% by March 2025.</a:t>
            </a:r>
            <a:endParaRPr lang="en-US" sz="1800" dirty="0"/>
          </a:p>
          <a:p>
            <a:pPr marL="342900" indent="-342900" algn="just">
              <a:lnSpc>
                <a:spcPct val="115000"/>
              </a:lnSpc>
              <a:spcAft>
                <a:spcPts val="1000"/>
              </a:spcAft>
              <a:buSzPct val="100000"/>
              <a:buChar char="•"/>
            </a:pPr>
            <a:r>
              <a:rPr lang="en-US" sz="1800" dirty="0">
                <a:solidFill>
                  <a:srgbClr val="1A1A1A"/>
                </a:solidFill>
                <a:latin typeface="Times New Roman" pitchFamily="34" charset="0"/>
                <a:ea typeface="Times New Roman" pitchFamily="34" charset="-122"/>
                <a:cs typeface="Times New Roman" pitchFamily="34" charset="-120"/>
              </a:rPr>
              <a:t>The wage growth by the UK private sector fell to 6% to 3.4% in 2025, resulting in pay expectations strains (Milliken and Abdulla, 2026).</a:t>
            </a:r>
            <a:endParaRPr lang="en-US" sz="1800" dirty="0"/>
          </a:p>
          <a:p>
            <a:pPr marL="342900" indent="-342900" algn="just">
              <a:lnSpc>
                <a:spcPct val="115000"/>
              </a:lnSpc>
              <a:spcAft>
                <a:spcPts val="1000"/>
              </a:spcAft>
              <a:buSzPct val="100000"/>
              <a:buChar char="•"/>
            </a:pPr>
            <a:r>
              <a:rPr lang="en-US" sz="1800" dirty="0">
                <a:solidFill>
                  <a:srgbClr val="1A1A1A"/>
                </a:solidFill>
                <a:latin typeface="Times New Roman" pitchFamily="34" charset="0"/>
                <a:ea typeface="Times New Roman" pitchFamily="34" charset="-122"/>
                <a:cs typeface="Times New Roman" pitchFamily="34" charset="-120"/>
              </a:rPr>
              <a:t>In early 2026, the biggest tribunals centre in the UK opens in London that can accommodate 30 hearing rooms.</a:t>
            </a:r>
            <a:endParaRPr lang="en-US" sz="1800" dirty="0"/>
          </a:p>
        </p:txBody>
      </p:sp>
      <p:pic>
        <p:nvPicPr>
          <p:cNvPr id="6" name="Image 0" descr="preencoded.png"/>
          <p:cNvPicPr>
            <a:picLocks noChangeAspect="1"/>
          </p:cNvPicPr>
          <p:nvPr/>
        </p:nvPicPr>
        <p:blipFill>
          <a:blip r:embed="rId3"/>
          <a:srcRect/>
          <a:stretch/>
        </p:blipFill>
        <p:spPr>
          <a:xfrm>
            <a:off x="6309360" y="1143000"/>
            <a:ext cx="5394960" cy="3840480"/>
          </a:xfrm>
          <a:prstGeom prst="rect">
            <a:avLst/>
          </a:prstGeom>
        </p:spPr>
      </p:pic>
      <p:sp>
        <p:nvSpPr>
          <p:cNvPr id="7" name="Text 4"/>
          <p:cNvSpPr/>
          <p:nvPr/>
        </p:nvSpPr>
        <p:spPr>
          <a:xfrm>
            <a:off x="6309360" y="5074920"/>
            <a:ext cx="5394960" cy="365760"/>
          </a:xfrm>
          <a:prstGeom prst="rect">
            <a:avLst/>
          </a:prstGeom>
          <a:noFill/>
          <a:ln/>
        </p:spPr>
        <p:txBody>
          <a:bodyPr wrap="square" rtlCol="0" anchor="t"/>
          <a:lstStyle/>
          <a:p>
            <a:pPr marL="0" indent="0" algn="ctr">
              <a:buNone/>
            </a:pPr>
            <a:r>
              <a:rPr lang="en-US" sz="1100" b="1" dirty="0">
                <a:solidFill>
                  <a:srgbClr val="1A1A1A"/>
                </a:solidFill>
                <a:latin typeface="Times New Roman" pitchFamily="34" charset="0"/>
                <a:ea typeface="Times New Roman" pitchFamily="34" charset="-122"/>
                <a:cs typeface="Times New Roman" pitchFamily="34" charset="-120"/>
              </a:rPr>
              <a:t>Figure 8: UK Wage Growth</a:t>
            </a:r>
            <a:endParaRPr lang="en-US" sz="1100" dirty="0"/>
          </a:p>
        </p:txBody>
      </p:sp>
      <p:sp>
        <p:nvSpPr>
          <p:cNvPr id="8" name="Text 5"/>
          <p:cNvSpPr/>
          <p:nvPr/>
        </p:nvSpPr>
        <p:spPr>
          <a:xfrm>
            <a:off x="6309360" y="5394960"/>
            <a:ext cx="5394960" cy="320040"/>
          </a:xfrm>
          <a:prstGeom prst="rect">
            <a:avLst/>
          </a:prstGeom>
          <a:noFill/>
          <a:ln/>
        </p:spPr>
        <p:txBody>
          <a:bodyPr wrap="square" rtlCol="0" anchor="t"/>
          <a:lstStyle/>
          <a:p>
            <a:pPr marL="0" indent="0" algn="ctr">
              <a:buNone/>
            </a:pPr>
            <a:r>
              <a:rPr lang="en-US" sz="1000" i="1" dirty="0">
                <a:solidFill>
                  <a:srgbClr val="444444"/>
                </a:solidFill>
                <a:latin typeface="Times New Roman" pitchFamily="34" charset="0"/>
                <a:ea typeface="Times New Roman" pitchFamily="34" charset="-122"/>
                <a:cs typeface="Times New Roman" pitchFamily="34" charset="-120"/>
              </a:rPr>
              <a:t>(Source: Milliken and Abdulla, 2026)</a:t>
            </a:r>
            <a:endParaRPr lang="en-US" sz="1000" dirty="0"/>
          </a:p>
        </p:txBody>
      </p:sp>
      <p:sp>
        <p:nvSpPr>
          <p:cNvPr id="9" name="Shape 6"/>
          <p:cNvSpPr/>
          <p:nvPr/>
        </p:nvSpPr>
        <p:spPr>
          <a:xfrm>
            <a:off x="0" y="6583680"/>
            <a:ext cx="12188952" cy="36576"/>
          </a:xfrm>
          <a:prstGeom prst="rect">
            <a:avLst/>
          </a:prstGeom>
          <a:solidFill>
            <a:srgbClr val="B71C1C"/>
          </a:solidFill>
          <a:ln/>
        </p:spPr>
      </p:sp>
      <p:sp>
        <p:nvSpPr>
          <p:cNvPr id="10" name="Shape 7"/>
          <p:cNvSpPr/>
          <p:nvPr/>
        </p:nvSpPr>
        <p:spPr>
          <a:xfrm>
            <a:off x="11521440" y="6400800"/>
            <a:ext cx="164592" cy="164592"/>
          </a:xfrm>
          <a:prstGeom prst="ellipse">
            <a:avLst/>
          </a:prstGeom>
          <a:solidFill>
            <a:srgbClr val="B71C1C"/>
          </a:solidFill>
          <a:ln/>
        </p:spPr>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name="Slide 15">
    <p:bg>
      <p:bgPr>
        <a:solidFill>
          <a:srgbClr val="1A237E"/>
        </a:solidFill>
        <a:effectLst/>
      </p:bgPr>
    </p:bg>
    <p:spTree>
      <p:nvGrpSpPr>
        <p:cNvPr id="1" name=""/>
        <p:cNvGrpSpPr/>
        <p:nvPr/>
      </p:nvGrpSpPr>
      <p:grpSpPr>
        <a:xfrm>
          <a:off x="0" y="0"/>
          <a:ext cx="0" cy="0"/>
          <a:chOff x="0" y="0"/>
          <a:chExt cx="0" cy="0"/>
        </a:xfrm>
      </p:grpSpPr>
      <p:sp>
        <p:nvSpPr>
          <p:cNvPr id="2" name="Shape 0"/>
          <p:cNvSpPr/>
          <p:nvPr/>
        </p:nvSpPr>
        <p:spPr>
          <a:xfrm>
            <a:off x="0" y="0"/>
            <a:ext cx="12188952" cy="54864"/>
          </a:xfrm>
          <a:prstGeom prst="rect">
            <a:avLst/>
          </a:prstGeom>
          <a:solidFill>
            <a:srgbClr val="FFFFFF"/>
          </a:solidFill>
          <a:ln/>
        </p:spPr>
      </p:sp>
      <p:sp>
        <p:nvSpPr>
          <p:cNvPr id="3" name="Text 1"/>
          <p:cNvSpPr/>
          <p:nvPr/>
        </p:nvSpPr>
        <p:spPr>
          <a:xfrm>
            <a:off x="731520" y="1828800"/>
            <a:ext cx="10698480" cy="731520"/>
          </a:xfrm>
          <a:prstGeom prst="rect">
            <a:avLst/>
          </a:prstGeom>
          <a:noFill/>
          <a:ln/>
        </p:spPr>
        <p:txBody>
          <a:bodyPr wrap="square" rtlCol="0" anchor="ctr"/>
          <a:lstStyle/>
          <a:p>
            <a:pPr marL="0" indent="0" algn="ctr">
              <a:buNone/>
            </a:pPr>
            <a:r>
              <a:rPr lang="en-US" sz="1800" i="1" dirty="0">
                <a:solidFill>
                  <a:srgbClr val="DDDDDD"/>
                </a:solidFill>
                <a:latin typeface="Times New Roman" pitchFamily="34" charset="0"/>
                <a:ea typeface="Times New Roman" pitchFamily="34" charset="-122"/>
                <a:cs typeface="Times New Roman" pitchFamily="34" charset="-120"/>
              </a:rPr>
              <a:t>Section 4</a:t>
            </a:r>
            <a:endParaRPr lang="en-US" sz="1800" dirty="0"/>
          </a:p>
        </p:txBody>
      </p:sp>
      <p:sp>
        <p:nvSpPr>
          <p:cNvPr id="4" name="Text 2"/>
          <p:cNvSpPr/>
          <p:nvPr/>
        </p:nvSpPr>
        <p:spPr>
          <a:xfrm>
            <a:off x="731520" y="2560320"/>
            <a:ext cx="10698480" cy="1828800"/>
          </a:xfrm>
          <a:prstGeom prst="rect">
            <a:avLst/>
          </a:prstGeom>
          <a:noFill/>
          <a:ln/>
        </p:spPr>
        <p:txBody>
          <a:bodyPr wrap="square" rtlCol="0" anchor="ctr"/>
          <a:lstStyle/>
          <a:p>
            <a:pPr marL="0" indent="0" algn="ctr">
              <a:buNone/>
            </a:pPr>
            <a:r>
              <a:rPr lang="en-US" sz="3600" b="1" dirty="0">
                <a:solidFill>
                  <a:srgbClr val="FFFFFF"/>
                </a:solidFill>
                <a:latin typeface="Times New Roman" pitchFamily="34" charset="0"/>
                <a:ea typeface="Times New Roman" pitchFamily="34" charset="-122"/>
                <a:cs typeface="Times New Roman" pitchFamily="34" charset="-120"/>
              </a:rPr>
              <a:t>Root-Cause Analysis</a:t>
            </a:r>
            <a:endParaRPr lang="en-US" sz="3600" dirty="0"/>
          </a:p>
        </p:txBody>
      </p:sp>
      <p:sp>
        <p:nvSpPr>
          <p:cNvPr id="5" name="Shape 3"/>
          <p:cNvSpPr/>
          <p:nvPr/>
        </p:nvSpPr>
        <p:spPr>
          <a:xfrm>
            <a:off x="0" y="6803136"/>
            <a:ext cx="12188952" cy="54864"/>
          </a:xfrm>
          <a:prstGeom prst="rect">
            <a:avLst/>
          </a:prstGeom>
          <a:solidFill>
            <a:srgbClr val="FFFFFF"/>
          </a:solidFill>
          <a:ln/>
        </p:spPr>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name="Slide 16">
    <p:bg>
      <p:bgPr>
        <a:solidFill>
          <a:srgbClr val="FFFFFF"/>
        </a:solidFill>
        <a:effectLst/>
      </p:bgPr>
    </p:bg>
    <p:spTree>
      <p:nvGrpSpPr>
        <p:cNvPr id="1" name=""/>
        <p:cNvGrpSpPr/>
        <p:nvPr/>
      </p:nvGrpSpPr>
      <p:grpSpPr>
        <a:xfrm>
          <a:off x="0" y="0"/>
          <a:ext cx="0" cy="0"/>
          <a:chOff x="0" y="0"/>
          <a:chExt cx="0" cy="0"/>
        </a:xfrm>
      </p:grpSpPr>
      <p:sp>
        <p:nvSpPr>
          <p:cNvPr id="2" name="Shape 0"/>
          <p:cNvSpPr/>
          <p:nvPr/>
        </p:nvSpPr>
        <p:spPr>
          <a:xfrm>
            <a:off x="0" y="0"/>
            <a:ext cx="12188952" cy="54864"/>
          </a:xfrm>
          <a:prstGeom prst="rect">
            <a:avLst/>
          </a:prstGeom>
          <a:solidFill>
            <a:srgbClr val="1A237E"/>
          </a:solidFill>
          <a:ln/>
        </p:spPr>
      </p:sp>
      <p:sp>
        <p:nvSpPr>
          <p:cNvPr id="3" name="Shape 1"/>
          <p:cNvSpPr/>
          <p:nvPr/>
        </p:nvSpPr>
        <p:spPr>
          <a:xfrm>
            <a:off x="0" y="54864"/>
            <a:ext cx="12188952" cy="822960"/>
          </a:xfrm>
          <a:prstGeom prst="rect">
            <a:avLst/>
          </a:prstGeom>
          <a:solidFill>
            <a:srgbClr val="1A1A2E"/>
          </a:solidFill>
          <a:ln/>
        </p:spPr>
      </p:sp>
      <p:sp>
        <p:nvSpPr>
          <p:cNvPr id="4" name="Text 2"/>
          <p:cNvSpPr/>
          <p:nvPr/>
        </p:nvSpPr>
        <p:spPr>
          <a:xfrm>
            <a:off x="457200" y="54864"/>
            <a:ext cx="11247120" cy="822960"/>
          </a:xfrm>
          <a:prstGeom prst="rect">
            <a:avLst/>
          </a:prstGeom>
          <a:noFill/>
          <a:ln/>
        </p:spPr>
        <p:txBody>
          <a:bodyPr wrap="square" lIns="0" tIns="127000" rIns="127000" bIns="0" rtlCol="0" anchor="ctr"/>
          <a:lstStyle/>
          <a:p>
            <a:pPr marL="0" indent="0">
              <a:buNone/>
            </a:pPr>
            <a:r>
              <a:rPr lang="en-US" sz="2200" b="1" dirty="0">
                <a:solidFill>
                  <a:srgbClr val="FFFFFF"/>
                </a:solidFill>
                <a:latin typeface="Times New Roman" pitchFamily="34" charset="0"/>
                <a:ea typeface="Times New Roman" pitchFamily="34" charset="-122"/>
                <a:cs typeface="Times New Roman" pitchFamily="34" charset="-120"/>
              </a:rPr>
              <a:t>Leadership Behaviour and Middle-Management Capability Gaps</a:t>
            </a:r>
            <a:endParaRPr lang="en-US" sz="2200" dirty="0"/>
          </a:p>
        </p:txBody>
      </p:sp>
      <p:sp>
        <p:nvSpPr>
          <p:cNvPr id="5" name="Text 3"/>
          <p:cNvSpPr/>
          <p:nvPr/>
        </p:nvSpPr>
        <p:spPr>
          <a:xfrm>
            <a:off x="365760" y="1051560"/>
            <a:ext cx="5669280" cy="4663440"/>
          </a:xfrm>
          <a:prstGeom prst="rect">
            <a:avLst/>
          </a:prstGeom>
          <a:noFill/>
          <a:ln/>
        </p:spPr>
        <p:txBody>
          <a:bodyPr wrap="square" lIns="63500" tIns="63500" rIns="63500" bIns="63500" rtlCol="0" anchor="t"/>
          <a:lstStyle/>
          <a:p>
            <a:pPr marL="342900" indent="-342900" algn="just">
              <a:lnSpc>
                <a:spcPct val="115000"/>
              </a:lnSpc>
              <a:spcAft>
                <a:spcPts val="1000"/>
              </a:spcAft>
              <a:buSzPct val="100000"/>
              <a:buChar char="•"/>
            </a:pPr>
            <a:r>
              <a:rPr lang="en-US" sz="1800" dirty="0">
                <a:solidFill>
                  <a:srgbClr val="1A1A1A"/>
                </a:solidFill>
                <a:latin typeface="Times New Roman" pitchFamily="34" charset="0"/>
                <a:ea typeface="Times New Roman" pitchFamily="34" charset="-122"/>
                <a:cs typeface="Times New Roman" pitchFamily="34" charset="-120"/>
              </a:rPr>
              <a:t>As of December 2025, reviews cite persistent micromanagement and ingrained silos as a challenge faced by HSBC.</a:t>
            </a:r>
            <a:endParaRPr lang="en-US" sz="1800" dirty="0"/>
          </a:p>
          <a:p>
            <a:pPr marL="342900" indent="-342900" algn="just">
              <a:lnSpc>
                <a:spcPct val="115000"/>
              </a:lnSpc>
              <a:spcAft>
                <a:spcPts val="1000"/>
              </a:spcAft>
              <a:buSzPct val="100000"/>
              <a:buChar char="•"/>
            </a:pPr>
            <a:r>
              <a:rPr lang="en-US" sz="1800" dirty="0">
                <a:solidFill>
                  <a:srgbClr val="1A1A1A"/>
                </a:solidFill>
                <a:latin typeface="Times New Roman" pitchFamily="34" charset="0"/>
                <a:ea typeface="Times New Roman" pitchFamily="34" charset="-122"/>
                <a:cs typeface="Times New Roman" pitchFamily="34" charset="-120"/>
              </a:rPr>
              <a:t>The performance-based pay system that was instituted by CEO Elhedery pushes those who do not perform out of the company (Nguyen, 2026).</a:t>
            </a:r>
            <a:endParaRPr lang="en-US" sz="1800" dirty="0"/>
          </a:p>
          <a:p>
            <a:pPr marL="342900" indent="-342900" algn="just">
              <a:lnSpc>
                <a:spcPct val="115000"/>
              </a:lnSpc>
              <a:spcAft>
                <a:spcPts val="1000"/>
              </a:spcAft>
              <a:buSzPct val="100000"/>
              <a:buChar char="•"/>
            </a:pPr>
            <a:r>
              <a:rPr lang="en-US" sz="1800" dirty="0">
                <a:solidFill>
                  <a:srgbClr val="1A1A1A"/>
                </a:solidFill>
                <a:latin typeface="Times New Roman" pitchFamily="34" charset="0"/>
                <a:ea typeface="Times New Roman" pitchFamily="34" charset="-122"/>
                <a:cs typeface="Times New Roman" pitchFamily="34" charset="-120"/>
              </a:rPr>
              <a:t>Engaging managers was a great enabler of workforce engagement as recognized in the 2025 Engage for Success Survey.</a:t>
            </a:r>
            <a:endParaRPr lang="en-US" sz="1800" dirty="0"/>
          </a:p>
          <a:p>
            <a:pPr marL="342900" indent="-342900" algn="just">
              <a:lnSpc>
                <a:spcPct val="115000"/>
              </a:lnSpc>
              <a:spcAft>
                <a:spcPts val="1000"/>
              </a:spcAft>
              <a:buSzPct val="100000"/>
              <a:buChar char="•"/>
            </a:pPr>
            <a:r>
              <a:rPr lang="en-US" sz="1800" dirty="0">
                <a:solidFill>
                  <a:srgbClr val="1A1A1A"/>
                </a:solidFill>
                <a:latin typeface="Times New Roman" pitchFamily="34" charset="0"/>
                <a:ea typeface="Times New Roman" pitchFamily="34" charset="-122"/>
                <a:cs typeface="Times New Roman" pitchFamily="34" charset="-120"/>
              </a:rPr>
              <a:t>In January 2026, Indeed recorded a review that pointed out development focus was sabotaged with old systems and micromanagement culture.</a:t>
            </a:r>
            <a:endParaRPr lang="en-US" sz="1800" dirty="0"/>
          </a:p>
        </p:txBody>
      </p:sp>
      <p:pic>
        <p:nvPicPr>
          <p:cNvPr id="6" name="Image 0" descr="preencoded.png"/>
          <p:cNvPicPr>
            <a:picLocks noChangeAspect="1"/>
          </p:cNvPicPr>
          <p:nvPr/>
        </p:nvPicPr>
        <p:blipFill>
          <a:blip r:embed="rId3"/>
          <a:srcRect/>
          <a:stretch/>
        </p:blipFill>
        <p:spPr>
          <a:xfrm>
            <a:off x="6309360" y="1143000"/>
            <a:ext cx="5394960" cy="4663440"/>
          </a:xfrm>
          <a:prstGeom prst="rect">
            <a:avLst/>
          </a:prstGeom>
        </p:spPr>
      </p:pic>
      <p:sp>
        <p:nvSpPr>
          <p:cNvPr id="7" name="Text 4"/>
          <p:cNvSpPr/>
          <p:nvPr/>
        </p:nvSpPr>
        <p:spPr>
          <a:xfrm>
            <a:off x="6309360" y="5920740"/>
            <a:ext cx="5394960" cy="365760"/>
          </a:xfrm>
          <a:prstGeom prst="rect">
            <a:avLst/>
          </a:prstGeom>
          <a:noFill/>
          <a:ln/>
        </p:spPr>
        <p:txBody>
          <a:bodyPr wrap="square" rtlCol="0" anchor="t"/>
          <a:lstStyle/>
          <a:p>
            <a:pPr marL="0" indent="0" algn="ctr">
              <a:buNone/>
            </a:pPr>
            <a:r>
              <a:rPr lang="en-US" sz="1100" b="1" dirty="0">
                <a:solidFill>
                  <a:srgbClr val="1A1A1A"/>
                </a:solidFill>
                <a:latin typeface="Times New Roman" pitchFamily="34" charset="0"/>
                <a:ea typeface="Times New Roman" pitchFamily="34" charset="-122"/>
                <a:cs typeface="Times New Roman" pitchFamily="34" charset="-120"/>
              </a:rPr>
              <a:t>Figure 9: HSBC Tougher Bonus Outcomes</a:t>
            </a:r>
            <a:endParaRPr lang="en-US" sz="1100" dirty="0"/>
          </a:p>
        </p:txBody>
      </p:sp>
      <p:sp>
        <p:nvSpPr>
          <p:cNvPr id="8" name="Text 5"/>
          <p:cNvSpPr/>
          <p:nvPr/>
        </p:nvSpPr>
        <p:spPr>
          <a:xfrm>
            <a:off x="6309360" y="6240780"/>
            <a:ext cx="5394960" cy="320040"/>
          </a:xfrm>
          <a:prstGeom prst="rect">
            <a:avLst/>
          </a:prstGeom>
          <a:noFill/>
          <a:ln/>
        </p:spPr>
        <p:txBody>
          <a:bodyPr wrap="square" rtlCol="0" anchor="t"/>
          <a:lstStyle/>
          <a:p>
            <a:pPr marL="0" indent="0" algn="ctr">
              <a:buNone/>
            </a:pPr>
            <a:r>
              <a:rPr lang="en-US" sz="1000" i="1" dirty="0">
                <a:solidFill>
                  <a:srgbClr val="444444"/>
                </a:solidFill>
                <a:latin typeface="Times New Roman" pitchFamily="34" charset="0"/>
                <a:ea typeface="Times New Roman" pitchFamily="34" charset="-122"/>
                <a:cs typeface="Times New Roman" pitchFamily="34" charset="-120"/>
              </a:rPr>
              <a:t>(Source: Nguyen, 2026)</a:t>
            </a:r>
            <a:endParaRPr lang="en-US" sz="1000" dirty="0"/>
          </a:p>
        </p:txBody>
      </p:sp>
      <p:sp>
        <p:nvSpPr>
          <p:cNvPr id="9" name="Shape 6"/>
          <p:cNvSpPr/>
          <p:nvPr/>
        </p:nvSpPr>
        <p:spPr>
          <a:xfrm>
            <a:off x="0" y="6583680"/>
            <a:ext cx="12188952" cy="36576"/>
          </a:xfrm>
          <a:prstGeom prst="rect">
            <a:avLst/>
          </a:prstGeom>
          <a:solidFill>
            <a:srgbClr val="1A237E"/>
          </a:solidFill>
          <a:ln/>
        </p:spPr>
      </p:sp>
      <p:sp>
        <p:nvSpPr>
          <p:cNvPr id="10" name="Shape 7"/>
          <p:cNvSpPr/>
          <p:nvPr/>
        </p:nvSpPr>
        <p:spPr>
          <a:xfrm>
            <a:off x="11521440" y="6400800"/>
            <a:ext cx="164592" cy="164592"/>
          </a:xfrm>
          <a:prstGeom prst="ellipse">
            <a:avLst/>
          </a:prstGeom>
          <a:solidFill>
            <a:srgbClr val="1A237E"/>
          </a:solidFill>
          <a:ln/>
        </p:spPr>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name="Slide 17">
    <p:bg>
      <p:bgPr>
        <a:solidFill>
          <a:srgbClr val="FFFFFF"/>
        </a:solidFill>
        <a:effectLst/>
      </p:bgPr>
    </p:bg>
    <p:spTree>
      <p:nvGrpSpPr>
        <p:cNvPr id="1" name=""/>
        <p:cNvGrpSpPr/>
        <p:nvPr/>
      </p:nvGrpSpPr>
      <p:grpSpPr>
        <a:xfrm>
          <a:off x="0" y="0"/>
          <a:ext cx="0" cy="0"/>
          <a:chOff x="0" y="0"/>
          <a:chExt cx="0" cy="0"/>
        </a:xfrm>
      </p:grpSpPr>
      <p:sp>
        <p:nvSpPr>
          <p:cNvPr id="2" name="Shape 0"/>
          <p:cNvSpPr/>
          <p:nvPr/>
        </p:nvSpPr>
        <p:spPr>
          <a:xfrm>
            <a:off x="0" y="0"/>
            <a:ext cx="12188952" cy="54864"/>
          </a:xfrm>
          <a:prstGeom prst="rect">
            <a:avLst/>
          </a:prstGeom>
          <a:solidFill>
            <a:srgbClr val="1A237E"/>
          </a:solidFill>
          <a:ln/>
        </p:spPr>
      </p:sp>
      <p:sp>
        <p:nvSpPr>
          <p:cNvPr id="3" name="Shape 1"/>
          <p:cNvSpPr/>
          <p:nvPr/>
        </p:nvSpPr>
        <p:spPr>
          <a:xfrm>
            <a:off x="0" y="54864"/>
            <a:ext cx="12188952" cy="822960"/>
          </a:xfrm>
          <a:prstGeom prst="rect">
            <a:avLst/>
          </a:prstGeom>
          <a:solidFill>
            <a:srgbClr val="1A1A2E"/>
          </a:solidFill>
          <a:ln/>
        </p:spPr>
      </p:sp>
      <p:sp>
        <p:nvSpPr>
          <p:cNvPr id="4" name="Text 2"/>
          <p:cNvSpPr/>
          <p:nvPr/>
        </p:nvSpPr>
        <p:spPr>
          <a:xfrm>
            <a:off x="457200" y="54864"/>
            <a:ext cx="11247120" cy="822960"/>
          </a:xfrm>
          <a:prstGeom prst="rect">
            <a:avLst/>
          </a:prstGeom>
          <a:noFill/>
          <a:ln/>
        </p:spPr>
        <p:txBody>
          <a:bodyPr wrap="square" lIns="0" tIns="127000" rIns="127000" bIns="0" rtlCol="0" anchor="ctr"/>
          <a:lstStyle/>
          <a:p>
            <a:pPr marL="0" indent="0">
              <a:buNone/>
            </a:pPr>
            <a:r>
              <a:rPr lang="en-US" sz="2200" b="1" dirty="0">
                <a:solidFill>
                  <a:srgbClr val="FFFFFF"/>
                </a:solidFill>
                <a:latin typeface="Times New Roman" pitchFamily="34" charset="0"/>
                <a:ea typeface="Times New Roman" pitchFamily="34" charset="-122"/>
                <a:cs typeface="Times New Roman" pitchFamily="34" charset="-120"/>
              </a:rPr>
              <a:t>Organisational Culture Tensions Between Legacy Banking and Digital Transformation</a:t>
            </a:r>
            <a:endParaRPr lang="en-US" sz="2200" dirty="0"/>
          </a:p>
        </p:txBody>
      </p:sp>
      <p:sp>
        <p:nvSpPr>
          <p:cNvPr id="5" name="Text 3"/>
          <p:cNvSpPr/>
          <p:nvPr/>
        </p:nvSpPr>
        <p:spPr>
          <a:xfrm>
            <a:off x="365760" y="1051560"/>
            <a:ext cx="5669280" cy="4663440"/>
          </a:xfrm>
          <a:prstGeom prst="rect">
            <a:avLst/>
          </a:prstGeom>
          <a:noFill/>
          <a:ln/>
        </p:spPr>
        <p:txBody>
          <a:bodyPr wrap="square" lIns="63500" tIns="63500" rIns="63500" bIns="63500" rtlCol="0" anchor="t"/>
          <a:lstStyle/>
          <a:p>
            <a:pPr marL="342900" indent="-342900" algn="just">
              <a:lnSpc>
                <a:spcPct val="115000"/>
              </a:lnSpc>
              <a:spcAft>
                <a:spcPts val="1000"/>
              </a:spcAft>
              <a:buSzPct val="100000"/>
              <a:buChar char="•"/>
            </a:pPr>
            <a:r>
              <a:rPr lang="en-US" sz="1800" dirty="0">
                <a:solidFill>
                  <a:srgbClr val="1A1A1A"/>
                </a:solidFill>
                <a:latin typeface="Times New Roman" pitchFamily="34" charset="0"/>
                <a:ea typeface="Times New Roman" pitchFamily="34" charset="-122"/>
                <a:cs typeface="Times New Roman" pitchFamily="34" charset="-120"/>
              </a:rPr>
              <a:t>Reorganizing HSBC divided the company into eastern and western sections that created a clash of cultures among the legacy teams (Silva, 2024).</a:t>
            </a:r>
            <a:endParaRPr lang="en-US" sz="1800" dirty="0"/>
          </a:p>
          <a:p>
            <a:pPr marL="342900" indent="-342900" algn="just">
              <a:lnSpc>
                <a:spcPct val="115000"/>
              </a:lnSpc>
              <a:spcAft>
                <a:spcPts val="1000"/>
              </a:spcAft>
              <a:buSzPct val="100000"/>
              <a:buChar char="•"/>
            </a:pPr>
            <a:r>
              <a:rPr lang="en-US" sz="1800" dirty="0">
                <a:solidFill>
                  <a:srgbClr val="1A1A1A"/>
                </a:solidFill>
                <a:latin typeface="Times New Roman" pitchFamily="34" charset="0"/>
                <a:ea typeface="Times New Roman" pitchFamily="34" charset="-122"/>
                <a:cs typeface="Times New Roman" pitchFamily="34" charset="-120"/>
              </a:rPr>
              <a:t>The proposed change in the headquarters location to half the size building close to St Pauls by 2027 can be viewed as changing the norms in the workplace.</a:t>
            </a:r>
            <a:endParaRPr lang="en-US" sz="1800" dirty="0"/>
          </a:p>
          <a:p>
            <a:pPr marL="342900" indent="-342900" algn="just">
              <a:lnSpc>
                <a:spcPct val="115000"/>
              </a:lnSpc>
              <a:spcAft>
                <a:spcPts val="1000"/>
              </a:spcAft>
              <a:buSzPct val="100000"/>
              <a:buChar char="•"/>
            </a:pPr>
            <a:r>
              <a:rPr lang="en-US" sz="1800" dirty="0">
                <a:solidFill>
                  <a:srgbClr val="1A1A1A"/>
                </a:solidFill>
                <a:latin typeface="Times New Roman" pitchFamily="34" charset="0"/>
                <a:ea typeface="Times New Roman" pitchFamily="34" charset="-122"/>
                <a:cs typeface="Times New Roman" pitchFamily="34" charset="-120"/>
              </a:rPr>
              <a:t>Although 85% of employees use AI tools, employees complain of frustration of not seeing changes in old systems beneath digital layers (Holland, 2026).</a:t>
            </a:r>
            <a:endParaRPr lang="en-US" sz="1800" dirty="0"/>
          </a:p>
          <a:p>
            <a:pPr marL="342900" indent="-342900" algn="just">
              <a:lnSpc>
                <a:spcPct val="115000"/>
              </a:lnSpc>
              <a:spcAft>
                <a:spcPts val="1000"/>
              </a:spcAft>
              <a:buSzPct val="100000"/>
              <a:buChar char="•"/>
            </a:pPr>
            <a:r>
              <a:rPr lang="en-US" sz="1800" dirty="0">
                <a:solidFill>
                  <a:srgbClr val="1A1A1A"/>
                </a:solidFill>
                <a:latin typeface="Times New Roman" pitchFamily="34" charset="0"/>
                <a:ea typeface="Times New Roman" pitchFamily="34" charset="-122"/>
                <a:cs typeface="Times New Roman" pitchFamily="34" charset="-120"/>
              </a:rPr>
              <a:t>Bloomberg referred to a similar practice of HSBC as human washing, branding human-skills stories and implementing AI-headed headcount cuts.</a:t>
            </a:r>
            <a:endParaRPr lang="en-US" sz="1800" dirty="0"/>
          </a:p>
        </p:txBody>
      </p:sp>
      <p:pic>
        <p:nvPicPr>
          <p:cNvPr id="6" name="Image 0" descr="preencoded.png"/>
          <p:cNvPicPr>
            <a:picLocks noChangeAspect="1"/>
          </p:cNvPicPr>
          <p:nvPr/>
        </p:nvPicPr>
        <p:blipFill>
          <a:blip r:embed="rId3"/>
          <a:srcRect/>
          <a:stretch/>
        </p:blipFill>
        <p:spPr>
          <a:xfrm>
            <a:off x="6309360" y="1143000"/>
            <a:ext cx="5394960" cy="4663440"/>
          </a:xfrm>
          <a:prstGeom prst="rect">
            <a:avLst/>
          </a:prstGeom>
        </p:spPr>
      </p:pic>
      <p:sp>
        <p:nvSpPr>
          <p:cNvPr id="7" name="Text 4"/>
          <p:cNvSpPr/>
          <p:nvPr/>
        </p:nvSpPr>
        <p:spPr>
          <a:xfrm>
            <a:off x="6309360" y="5902452"/>
            <a:ext cx="5394960" cy="365760"/>
          </a:xfrm>
          <a:prstGeom prst="rect">
            <a:avLst/>
          </a:prstGeom>
          <a:noFill/>
          <a:ln/>
        </p:spPr>
        <p:txBody>
          <a:bodyPr wrap="square" rtlCol="0" anchor="t"/>
          <a:lstStyle/>
          <a:p>
            <a:pPr marL="0" indent="0" algn="ctr">
              <a:buNone/>
            </a:pPr>
            <a:r>
              <a:rPr lang="en-US" sz="1100" b="1" dirty="0">
                <a:solidFill>
                  <a:srgbClr val="1A1A1A"/>
                </a:solidFill>
                <a:latin typeface="Times New Roman" pitchFamily="34" charset="0"/>
                <a:ea typeface="Times New Roman" pitchFamily="34" charset="-122"/>
                <a:cs typeface="Times New Roman" pitchFamily="34" charset="-120"/>
              </a:rPr>
              <a:t>Figure 10: HSBC Operational Division</a:t>
            </a:r>
            <a:endParaRPr lang="en-US" sz="1100" dirty="0"/>
          </a:p>
        </p:txBody>
      </p:sp>
      <p:sp>
        <p:nvSpPr>
          <p:cNvPr id="8" name="Text 5"/>
          <p:cNvSpPr/>
          <p:nvPr/>
        </p:nvSpPr>
        <p:spPr>
          <a:xfrm>
            <a:off x="6309360" y="6222492"/>
            <a:ext cx="5394960" cy="320040"/>
          </a:xfrm>
          <a:prstGeom prst="rect">
            <a:avLst/>
          </a:prstGeom>
          <a:noFill/>
          <a:ln/>
        </p:spPr>
        <p:txBody>
          <a:bodyPr wrap="square" rtlCol="0" anchor="t"/>
          <a:lstStyle/>
          <a:p>
            <a:pPr marL="0" indent="0" algn="ctr">
              <a:buNone/>
            </a:pPr>
            <a:r>
              <a:rPr lang="en-US" sz="1000" i="1" dirty="0">
                <a:solidFill>
                  <a:srgbClr val="444444"/>
                </a:solidFill>
                <a:latin typeface="Times New Roman" pitchFamily="34" charset="0"/>
                <a:ea typeface="Times New Roman" pitchFamily="34" charset="-122"/>
                <a:cs typeface="Times New Roman" pitchFamily="34" charset="-120"/>
              </a:rPr>
              <a:t>(Source: Silva, 2024)</a:t>
            </a:r>
            <a:endParaRPr lang="en-US" sz="1000" dirty="0"/>
          </a:p>
        </p:txBody>
      </p:sp>
      <p:sp>
        <p:nvSpPr>
          <p:cNvPr id="9" name="Shape 6"/>
          <p:cNvSpPr/>
          <p:nvPr/>
        </p:nvSpPr>
        <p:spPr>
          <a:xfrm>
            <a:off x="0" y="6583680"/>
            <a:ext cx="12188952" cy="36576"/>
          </a:xfrm>
          <a:prstGeom prst="rect">
            <a:avLst/>
          </a:prstGeom>
          <a:solidFill>
            <a:srgbClr val="1A237E"/>
          </a:solidFill>
          <a:ln/>
        </p:spPr>
      </p:sp>
      <p:sp>
        <p:nvSpPr>
          <p:cNvPr id="10" name="Shape 7"/>
          <p:cNvSpPr/>
          <p:nvPr/>
        </p:nvSpPr>
        <p:spPr>
          <a:xfrm>
            <a:off x="11521440" y="6400800"/>
            <a:ext cx="164592" cy="164592"/>
          </a:xfrm>
          <a:prstGeom prst="ellipse">
            <a:avLst/>
          </a:prstGeom>
          <a:solidFill>
            <a:srgbClr val="1A237E"/>
          </a:solidFill>
          <a:ln/>
        </p:spPr>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name="Slide 18">
    <p:bg>
      <p:bgPr>
        <a:solidFill>
          <a:srgbClr val="FFFFFF"/>
        </a:solidFill>
        <a:effectLst/>
      </p:bgPr>
    </p:bg>
    <p:spTree>
      <p:nvGrpSpPr>
        <p:cNvPr id="1" name=""/>
        <p:cNvGrpSpPr/>
        <p:nvPr/>
      </p:nvGrpSpPr>
      <p:grpSpPr>
        <a:xfrm>
          <a:off x="0" y="0"/>
          <a:ext cx="0" cy="0"/>
          <a:chOff x="0" y="0"/>
          <a:chExt cx="0" cy="0"/>
        </a:xfrm>
      </p:grpSpPr>
      <p:sp>
        <p:nvSpPr>
          <p:cNvPr id="2" name="Shape 0"/>
          <p:cNvSpPr/>
          <p:nvPr/>
        </p:nvSpPr>
        <p:spPr>
          <a:xfrm>
            <a:off x="0" y="0"/>
            <a:ext cx="12188952" cy="54864"/>
          </a:xfrm>
          <a:prstGeom prst="rect">
            <a:avLst/>
          </a:prstGeom>
          <a:solidFill>
            <a:srgbClr val="1A237E"/>
          </a:solidFill>
          <a:ln/>
        </p:spPr>
      </p:sp>
      <p:sp>
        <p:nvSpPr>
          <p:cNvPr id="3" name="Shape 1"/>
          <p:cNvSpPr/>
          <p:nvPr/>
        </p:nvSpPr>
        <p:spPr>
          <a:xfrm>
            <a:off x="0" y="54864"/>
            <a:ext cx="12188952" cy="822960"/>
          </a:xfrm>
          <a:prstGeom prst="rect">
            <a:avLst/>
          </a:prstGeom>
          <a:solidFill>
            <a:srgbClr val="1A1A2E"/>
          </a:solidFill>
          <a:ln/>
        </p:spPr>
      </p:sp>
      <p:sp>
        <p:nvSpPr>
          <p:cNvPr id="4" name="Text 2"/>
          <p:cNvSpPr/>
          <p:nvPr/>
        </p:nvSpPr>
        <p:spPr>
          <a:xfrm>
            <a:off x="457200" y="54864"/>
            <a:ext cx="11247120" cy="822960"/>
          </a:xfrm>
          <a:prstGeom prst="rect">
            <a:avLst/>
          </a:prstGeom>
          <a:noFill/>
          <a:ln/>
        </p:spPr>
        <p:txBody>
          <a:bodyPr wrap="square" lIns="0" tIns="127000" rIns="127000" bIns="0" rtlCol="0" anchor="ctr"/>
          <a:lstStyle/>
          <a:p>
            <a:pPr marL="0" indent="0">
              <a:buNone/>
            </a:pPr>
            <a:r>
              <a:rPr lang="en-US" sz="2200" b="1" dirty="0">
                <a:solidFill>
                  <a:srgbClr val="FFFFFF"/>
                </a:solidFill>
                <a:latin typeface="Times New Roman" pitchFamily="34" charset="0"/>
                <a:ea typeface="Times New Roman" pitchFamily="34" charset="-122"/>
                <a:cs typeface="Times New Roman" pitchFamily="34" charset="-120"/>
              </a:rPr>
              <a:t>Structural Silos and Inconsistent Policy Application Across Business Units</a:t>
            </a:r>
            <a:endParaRPr lang="en-US" sz="2200" dirty="0"/>
          </a:p>
        </p:txBody>
      </p:sp>
      <p:graphicFrame>
        <p:nvGraphicFramePr>
          <p:cNvPr id="11" name="Diagram 10">
            <a:extLst>
              <a:ext uri="{FF2B5EF4-FFF2-40B4-BE49-F238E27FC236}">
                <a16:creationId xmlns:a16="http://schemas.microsoft.com/office/drawing/2014/main" id="{96B1FE72-5769-67EE-CACF-73693A50FACA}"/>
              </a:ext>
            </a:extLst>
          </p:cNvPr>
          <p:cNvGraphicFramePr/>
          <p:nvPr/>
        </p:nvGraphicFramePr>
        <p:xfrm>
          <a:off x="365760" y="1904286"/>
          <a:ext cx="11155680" cy="381071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9" name="Shape 6"/>
          <p:cNvSpPr/>
          <p:nvPr/>
        </p:nvSpPr>
        <p:spPr>
          <a:xfrm>
            <a:off x="0" y="6583680"/>
            <a:ext cx="12188952" cy="36576"/>
          </a:xfrm>
          <a:prstGeom prst="rect">
            <a:avLst/>
          </a:prstGeom>
          <a:solidFill>
            <a:srgbClr val="1A237E"/>
          </a:solidFill>
          <a:ln/>
        </p:spPr>
      </p:sp>
      <p:sp>
        <p:nvSpPr>
          <p:cNvPr id="10" name="Shape 7"/>
          <p:cNvSpPr/>
          <p:nvPr/>
        </p:nvSpPr>
        <p:spPr>
          <a:xfrm>
            <a:off x="11521440" y="6400800"/>
            <a:ext cx="164592" cy="164592"/>
          </a:xfrm>
          <a:prstGeom prst="ellipse">
            <a:avLst/>
          </a:prstGeom>
          <a:solidFill>
            <a:srgbClr val="1A237E"/>
          </a:solidFill>
          <a:ln/>
        </p:spPr>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name="Slide 19">
    <p:bg>
      <p:bgPr>
        <a:solidFill>
          <a:srgbClr val="2E7D32"/>
        </a:solidFill>
        <a:effectLst/>
      </p:bgPr>
    </p:bg>
    <p:spTree>
      <p:nvGrpSpPr>
        <p:cNvPr id="1" name=""/>
        <p:cNvGrpSpPr/>
        <p:nvPr/>
      </p:nvGrpSpPr>
      <p:grpSpPr>
        <a:xfrm>
          <a:off x="0" y="0"/>
          <a:ext cx="0" cy="0"/>
          <a:chOff x="0" y="0"/>
          <a:chExt cx="0" cy="0"/>
        </a:xfrm>
      </p:grpSpPr>
      <p:sp>
        <p:nvSpPr>
          <p:cNvPr id="2" name="Shape 0"/>
          <p:cNvSpPr/>
          <p:nvPr/>
        </p:nvSpPr>
        <p:spPr>
          <a:xfrm>
            <a:off x="0" y="0"/>
            <a:ext cx="12188952" cy="54864"/>
          </a:xfrm>
          <a:prstGeom prst="rect">
            <a:avLst/>
          </a:prstGeom>
          <a:solidFill>
            <a:srgbClr val="FFFFFF"/>
          </a:solidFill>
          <a:ln/>
        </p:spPr>
      </p:sp>
      <p:sp>
        <p:nvSpPr>
          <p:cNvPr id="3" name="Text 1"/>
          <p:cNvSpPr/>
          <p:nvPr/>
        </p:nvSpPr>
        <p:spPr>
          <a:xfrm>
            <a:off x="731520" y="1828800"/>
            <a:ext cx="10698480" cy="731520"/>
          </a:xfrm>
          <a:prstGeom prst="rect">
            <a:avLst/>
          </a:prstGeom>
          <a:noFill/>
          <a:ln/>
        </p:spPr>
        <p:txBody>
          <a:bodyPr wrap="square" rtlCol="0" anchor="ctr"/>
          <a:lstStyle/>
          <a:p>
            <a:pPr marL="0" indent="0" algn="ctr">
              <a:buNone/>
            </a:pPr>
            <a:r>
              <a:rPr lang="en-US" sz="1800" i="1" dirty="0">
                <a:solidFill>
                  <a:srgbClr val="DDDDDD"/>
                </a:solidFill>
                <a:latin typeface="Times New Roman" pitchFamily="34" charset="0"/>
                <a:ea typeface="Times New Roman" pitchFamily="34" charset="-122"/>
                <a:cs typeface="Times New Roman" pitchFamily="34" charset="-120"/>
              </a:rPr>
              <a:t>Section 5</a:t>
            </a:r>
            <a:endParaRPr lang="en-US" sz="1800" dirty="0"/>
          </a:p>
        </p:txBody>
      </p:sp>
      <p:sp>
        <p:nvSpPr>
          <p:cNvPr id="4" name="Text 2"/>
          <p:cNvSpPr/>
          <p:nvPr/>
        </p:nvSpPr>
        <p:spPr>
          <a:xfrm>
            <a:off x="731520" y="2560320"/>
            <a:ext cx="10698480" cy="1828800"/>
          </a:xfrm>
          <a:prstGeom prst="rect">
            <a:avLst/>
          </a:prstGeom>
          <a:noFill/>
          <a:ln/>
        </p:spPr>
        <p:txBody>
          <a:bodyPr wrap="square" rtlCol="0" anchor="ctr"/>
          <a:lstStyle/>
          <a:p>
            <a:pPr marL="0" indent="0" algn="ctr">
              <a:buNone/>
            </a:pPr>
            <a:r>
              <a:rPr lang="en-US" sz="3600" b="1" dirty="0">
                <a:solidFill>
                  <a:srgbClr val="FFFFFF"/>
                </a:solidFill>
                <a:latin typeface="Times New Roman" pitchFamily="34" charset="0"/>
                <a:ea typeface="Times New Roman" pitchFamily="34" charset="-122"/>
                <a:cs typeface="Times New Roman" pitchFamily="34" charset="-120"/>
              </a:rPr>
              <a:t>Evidence-Based Recommendations</a:t>
            </a:r>
            <a:endParaRPr lang="en-US" sz="3600" dirty="0"/>
          </a:p>
        </p:txBody>
      </p:sp>
      <p:sp>
        <p:nvSpPr>
          <p:cNvPr id="5" name="Shape 3"/>
          <p:cNvSpPr/>
          <p:nvPr/>
        </p:nvSpPr>
        <p:spPr>
          <a:xfrm>
            <a:off x="0" y="6803136"/>
            <a:ext cx="12188952" cy="54864"/>
          </a:xfrm>
          <a:prstGeom prst="rect">
            <a:avLst/>
          </a:prstGeom>
          <a:solidFill>
            <a:srgbClr val="FFFFFF"/>
          </a:solidFill>
          <a:ln/>
        </p:spPr>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name="Slide 20">
    <p:bg>
      <p:bgPr>
        <a:solidFill>
          <a:srgbClr val="FFFFFF"/>
        </a:solidFill>
        <a:effectLst/>
      </p:bgPr>
    </p:bg>
    <p:spTree>
      <p:nvGrpSpPr>
        <p:cNvPr id="1" name=""/>
        <p:cNvGrpSpPr/>
        <p:nvPr/>
      </p:nvGrpSpPr>
      <p:grpSpPr>
        <a:xfrm>
          <a:off x="0" y="0"/>
          <a:ext cx="0" cy="0"/>
          <a:chOff x="0" y="0"/>
          <a:chExt cx="0" cy="0"/>
        </a:xfrm>
      </p:grpSpPr>
      <p:sp>
        <p:nvSpPr>
          <p:cNvPr id="2" name="Shape 0"/>
          <p:cNvSpPr/>
          <p:nvPr/>
        </p:nvSpPr>
        <p:spPr>
          <a:xfrm>
            <a:off x="0" y="0"/>
            <a:ext cx="12188952" cy="54864"/>
          </a:xfrm>
          <a:prstGeom prst="rect">
            <a:avLst/>
          </a:prstGeom>
          <a:solidFill>
            <a:srgbClr val="2E7D32"/>
          </a:solidFill>
          <a:ln/>
        </p:spPr>
      </p:sp>
      <p:sp>
        <p:nvSpPr>
          <p:cNvPr id="3" name="Shape 1"/>
          <p:cNvSpPr/>
          <p:nvPr/>
        </p:nvSpPr>
        <p:spPr>
          <a:xfrm>
            <a:off x="0" y="54864"/>
            <a:ext cx="12188952" cy="822960"/>
          </a:xfrm>
          <a:prstGeom prst="rect">
            <a:avLst/>
          </a:prstGeom>
          <a:solidFill>
            <a:srgbClr val="1A1A2E"/>
          </a:solidFill>
          <a:ln/>
        </p:spPr>
      </p:sp>
      <p:sp>
        <p:nvSpPr>
          <p:cNvPr id="4" name="Text 2"/>
          <p:cNvSpPr/>
          <p:nvPr/>
        </p:nvSpPr>
        <p:spPr>
          <a:xfrm>
            <a:off x="457200" y="54864"/>
            <a:ext cx="11247120" cy="822960"/>
          </a:xfrm>
          <a:prstGeom prst="rect">
            <a:avLst/>
          </a:prstGeom>
          <a:noFill/>
          <a:ln/>
        </p:spPr>
        <p:txBody>
          <a:bodyPr wrap="square" lIns="0" tIns="127000" rIns="127000" bIns="0" rtlCol="0" anchor="ctr"/>
          <a:lstStyle/>
          <a:p>
            <a:pPr marL="0" indent="0">
              <a:buNone/>
            </a:pPr>
            <a:r>
              <a:rPr lang="en-US" sz="2200" b="1" dirty="0">
                <a:solidFill>
                  <a:srgbClr val="FFFFFF"/>
                </a:solidFill>
                <a:latin typeface="Times New Roman" pitchFamily="34" charset="0"/>
                <a:ea typeface="Times New Roman" pitchFamily="34" charset="-122"/>
                <a:cs typeface="Times New Roman" pitchFamily="34" charset="-120"/>
              </a:rPr>
              <a:t>Implementing a Proactive ER Strategy Using the CIPD Good Work Framework</a:t>
            </a:r>
            <a:endParaRPr lang="en-US" sz="2200" dirty="0"/>
          </a:p>
        </p:txBody>
      </p:sp>
      <p:sp>
        <p:nvSpPr>
          <p:cNvPr id="5" name="Text 3"/>
          <p:cNvSpPr/>
          <p:nvPr/>
        </p:nvSpPr>
        <p:spPr>
          <a:xfrm>
            <a:off x="365760" y="1051560"/>
            <a:ext cx="5669280" cy="4663440"/>
          </a:xfrm>
          <a:prstGeom prst="rect">
            <a:avLst/>
          </a:prstGeom>
          <a:noFill/>
          <a:ln/>
        </p:spPr>
        <p:txBody>
          <a:bodyPr wrap="square" lIns="63500" tIns="63500" rIns="63500" bIns="63500" rtlCol="0" anchor="t"/>
          <a:lstStyle/>
          <a:p>
            <a:pPr marL="342900" indent="-342900" algn="just">
              <a:lnSpc>
                <a:spcPct val="115000"/>
              </a:lnSpc>
              <a:spcAft>
                <a:spcPts val="1000"/>
              </a:spcAft>
              <a:buSzPct val="100000"/>
              <a:buChar char="•"/>
            </a:pPr>
            <a:r>
              <a:rPr lang="en-US" sz="1800" dirty="0">
                <a:solidFill>
                  <a:srgbClr val="1A1A1A"/>
                </a:solidFill>
                <a:latin typeface="Times New Roman" pitchFamily="34" charset="0"/>
                <a:ea typeface="Times New Roman" pitchFamily="34" charset="-122"/>
                <a:cs typeface="Times New Roman" pitchFamily="34" charset="-120"/>
              </a:rPr>
              <a:t>The CIPD Good Work Index is a measure of job quality, which assesses employment on seven dimensions such as voice, pay and work-life balance.</a:t>
            </a:r>
            <a:endParaRPr lang="en-US" sz="1800" dirty="0"/>
          </a:p>
          <a:p>
            <a:pPr marL="342900" indent="-342900" algn="just">
              <a:lnSpc>
                <a:spcPct val="115000"/>
              </a:lnSpc>
              <a:spcAft>
                <a:spcPts val="1000"/>
              </a:spcAft>
              <a:buSzPct val="100000"/>
              <a:buChar char="•"/>
            </a:pPr>
            <a:r>
              <a:rPr lang="en-US" sz="1800" dirty="0">
                <a:solidFill>
                  <a:srgbClr val="1A1A1A"/>
                </a:solidFill>
                <a:latin typeface="Times New Roman" pitchFamily="34" charset="0"/>
                <a:ea typeface="Times New Roman" pitchFamily="34" charset="-122"/>
                <a:cs typeface="Times New Roman" pitchFamily="34" charset="-120"/>
              </a:rPr>
              <a:t>In 2025, ACAS data revealed that 68% of cases of early conciliation did not continue to tribunal claims (ACAS, 2025).</a:t>
            </a:r>
            <a:endParaRPr lang="en-US" sz="1800" dirty="0"/>
          </a:p>
          <a:p>
            <a:pPr marL="342900" indent="-342900" algn="just">
              <a:lnSpc>
                <a:spcPct val="115000"/>
              </a:lnSpc>
              <a:spcAft>
                <a:spcPts val="1000"/>
              </a:spcAft>
              <a:buSzPct val="100000"/>
              <a:buChar char="•"/>
            </a:pPr>
            <a:r>
              <a:rPr lang="en-US" sz="1800" dirty="0">
                <a:solidFill>
                  <a:srgbClr val="1A1A1A"/>
                </a:solidFill>
                <a:latin typeface="Times New Roman" pitchFamily="34" charset="0"/>
                <a:ea typeface="Times New Roman" pitchFamily="34" charset="-122"/>
                <a:cs typeface="Times New Roman" pitchFamily="34" charset="-120"/>
              </a:rPr>
              <a:t>Another thing HSBC needs to do is to change the reactive way of handling grievances to ongoing AI-based dispute monitoring.</a:t>
            </a:r>
            <a:endParaRPr lang="en-US" sz="1800" dirty="0"/>
          </a:p>
          <a:p>
            <a:pPr marL="342900" indent="-342900" algn="just">
              <a:lnSpc>
                <a:spcPct val="115000"/>
              </a:lnSpc>
              <a:spcAft>
                <a:spcPts val="1000"/>
              </a:spcAft>
              <a:buSzPct val="100000"/>
              <a:buChar char="•"/>
            </a:pPr>
            <a:r>
              <a:rPr lang="en-US" sz="1800" dirty="0">
                <a:solidFill>
                  <a:srgbClr val="1A1A1A"/>
                </a:solidFill>
                <a:latin typeface="Times New Roman" pitchFamily="34" charset="0"/>
                <a:ea typeface="Times New Roman" pitchFamily="34" charset="-122"/>
                <a:cs typeface="Times New Roman" pitchFamily="34" charset="-120"/>
              </a:rPr>
              <a:t>Implementing the CIPD framework in manager KPIs will hold accountability of relationship quality in relation to performance (Ramachandran, 2025).</a:t>
            </a:r>
            <a:endParaRPr lang="en-US" sz="1800" dirty="0"/>
          </a:p>
        </p:txBody>
      </p:sp>
      <p:pic>
        <p:nvPicPr>
          <p:cNvPr id="6" name="Image 0" descr="preencoded.png"/>
          <p:cNvPicPr>
            <a:picLocks noChangeAspect="1"/>
          </p:cNvPicPr>
          <p:nvPr/>
        </p:nvPicPr>
        <p:blipFill>
          <a:blip r:embed="rId3"/>
          <a:srcRect/>
          <a:stretch/>
        </p:blipFill>
        <p:spPr>
          <a:xfrm>
            <a:off x="6309360" y="1143000"/>
            <a:ext cx="5394960" cy="4782312"/>
          </a:xfrm>
          <a:prstGeom prst="rect">
            <a:avLst/>
          </a:prstGeom>
        </p:spPr>
      </p:pic>
      <p:sp>
        <p:nvSpPr>
          <p:cNvPr id="7" name="Text 4"/>
          <p:cNvSpPr/>
          <p:nvPr/>
        </p:nvSpPr>
        <p:spPr>
          <a:xfrm>
            <a:off x="6309360" y="5980176"/>
            <a:ext cx="5394960" cy="365760"/>
          </a:xfrm>
          <a:prstGeom prst="rect">
            <a:avLst/>
          </a:prstGeom>
          <a:noFill/>
          <a:ln/>
        </p:spPr>
        <p:txBody>
          <a:bodyPr wrap="square" rtlCol="0" anchor="t"/>
          <a:lstStyle/>
          <a:p>
            <a:pPr marL="0" indent="0" algn="ctr">
              <a:buNone/>
            </a:pPr>
            <a:r>
              <a:rPr lang="en-US" sz="1100" b="1" dirty="0">
                <a:solidFill>
                  <a:srgbClr val="1A1A1A"/>
                </a:solidFill>
                <a:latin typeface="Times New Roman" pitchFamily="34" charset="0"/>
                <a:ea typeface="Times New Roman" pitchFamily="34" charset="-122"/>
                <a:cs typeface="Times New Roman" pitchFamily="34" charset="-120"/>
              </a:rPr>
              <a:t>Figure 13: Employer-led individual early conciliation cases by track from April 2024 to June 2025</a:t>
            </a:r>
            <a:endParaRPr lang="en-US" sz="1100" dirty="0"/>
          </a:p>
        </p:txBody>
      </p:sp>
      <p:sp>
        <p:nvSpPr>
          <p:cNvPr id="8" name="Text 5"/>
          <p:cNvSpPr/>
          <p:nvPr/>
        </p:nvSpPr>
        <p:spPr>
          <a:xfrm>
            <a:off x="6309360" y="6300216"/>
            <a:ext cx="5394960" cy="320040"/>
          </a:xfrm>
          <a:prstGeom prst="rect">
            <a:avLst/>
          </a:prstGeom>
          <a:noFill/>
          <a:ln/>
        </p:spPr>
        <p:txBody>
          <a:bodyPr wrap="square" rtlCol="0" anchor="t"/>
          <a:lstStyle/>
          <a:p>
            <a:pPr marL="0" indent="0" algn="ctr">
              <a:buNone/>
            </a:pPr>
            <a:r>
              <a:rPr lang="en-US" sz="1000" i="1" dirty="0">
                <a:solidFill>
                  <a:srgbClr val="444444"/>
                </a:solidFill>
                <a:latin typeface="Times New Roman" pitchFamily="34" charset="0"/>
                <a:ea typeface="Times New Roman" pitchFamily="34" charset="-122"/>
                <a:cs typeface="Times New Roman" pitchFamily="34" charset="-120"/>
              </a:rPr>
              <a:t>(Source: ACAS, 2025)</a:t>
            </a:r>
            <a:endParaRPr lang="en-US" sz="1000" dirty="0"/>
          </a:p>
        </p:txBody>
      </p:sp>
      <p:sp>
        <p:nvSpPr>
          <p:cNvPr id="9" name="Shape 6"/>
          <p:cNvSpPr/>
          <p:nvPr/>
        </p:nvSpPr>
        <p:spPr>
          <a:xfrm>
            <a:off x="0" y="6583680"/>
            <a:ext cx="12188952" cy="36576"/>
          </a:xfrm>
          <a:prstGeom prst="rect">
            <a:avLst/>
          </a:prstGeom>
          <a:solidFill>
            <a:srgbClr val="2E7D32"/>
          </a:solidFill>
          <a:ln/>
        </p:spPr>
      </p:sp>
      <p:sp>
        <p:nvSpPr>
          <p:cNvPr id="10" name="Shape 7"/>
          <p:cNvSpPr/>
          <p:nvPr/>
        </p:nvSpPr>
        <p:spPr>
          <a:xfrm>
            <a:off x="11521440" y="6400800"/>
            <a:ext cx="164592" cy="164592"/>
          </a:xfrm>
          <a:prstGeom prst="ellipse">
            <a:avLst/>
          </a:prstGeom>
          <a:solidFill>
            <a:srgbClr val="2E7D32"/>
          </a:solidFill>
          <a:ln/>
        </p:spPr>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name="Slide 21">
    <p:bg>
      <p:bgPr>
        <a:solidFill>
          <a:srgbClr val="FFFFFF"/>
        </a:solidFill>
        <a:effectLst/>
      </p:bgPr>
    </p:bg>
    <p:spTree>
      <p:nvGrpSpPr>
        <p:cNvPr id="1" name=""/>
        <p:cNvGrpSpPr/>
        <p:nvPr/>
      </p:nvGrpSpPr>
      <p:grpSpPr>
        <a:xfrm>
          <a:off x="0" y="0"/>
          <a:ext cx="0" cy="0"/>
          <a:chOff x="0" y="0"/>
          <a:chExt cx="0" cy="0"/>
        </a:xfrm>
      </p:grpSpPr>
      <p:sp>
        <p:nvSpPr>
          <p:cNvPr id="2" name="Shape 0"/>
          <p:cNvSpPr/>
          <p:nvPr/>
        </p:nvSpPr>
        <p:spPr>
          <a:xfrm>
            <a:off x="0" y="0"/>
            <a:ext cx="12188952" cy="54864"/>
          </a:xfrm>
          <a:prstGeom prst="rect">
            <a:avLst/>
          </a:prstGeom>
          <a:solidFill>
            <a:srgbClr val="2E7D32"/>
          </a:solidFill>
          <a:ln/>
        </p:spPr>
      </p:sp>
      <p:sp>
        <p:nvSpPr>
          <p:cNvPr id="3" name="Shape 1"/>
          <p:cNvSpPr/>
          <p:nvPr/>
        </p:nvSpPr>
        <p:spPr>
          <a:xfrm>
            <a:off x="0" y="54864"/>
            <a:ext cx="12188952" cy="822960"/>
          </a:xfrm>
          <a:prstGeom prst="rect">
            <a:avLst/>
          </a:prstGeom>
          <a:solidFill>
            <a:srgbClr val="1A1A2E"/>
          </a:solidFill>
          <a:ln/>
        </p:spPr>
      </p:sp>
      <p:sp>
        <p:nvSpPr>
          <p:cNvPr id="4" name="Text 2"/>
          <p:cNvSpPr/>
          <p:nvPr/>
        </p:nvSpPr>
        <p:spPr>
          <a:xfrm>
            <a:off x="457200" y="54864"/>
            <a:ext cx="11247120" cy="822960"/>
          </a:xfrm>
          <a:prstGeom prst="rect">
            <a:avLst/>
          </a:prstGeom>
          <a:noFill/>
          <a:ln/>
        </p:spPr>
        <p:txBody>
          <a:bodyPr wrap="square" lIns="0" tIns="127000" rIns="127000" bIns="0" rtlCol="0" anchor="ctr"/>
          <a:lstStyle/>
          <a:p>
            <a:pPr marL="0" indent="0">
              <a:buNone/>
            </a:pPr>
            <a:r>
              <a:rPr lang="en-US" sz="2200" b="1" dirty="0">
                <a:solidFill>
                  <a:srgbClr val="FFFFFF"/>
                </a:solidFill>
                <a:latin typeface="Times New Roman" pitchFamily="34" charset="0"/>
                <a:ea typeface="Times New Roman" pitchFamily="34" charset="-122"/>
                <a:cs typeface="Times New Roman" pitchFamily="34" charset="-120"/>
              </a:rPr>
              <a:t>Upskilling Line Managers in Conflict Resolution and People Analytics</a:t>
            </a:r>
            <a:endParaRPr lang="en-US" sz="2200" dirty="0"/>
          </a:p>
        </p:txBody>
      </p:sp>
      <p:sp>
        <p:nvSpPr>
          <p:cNvPr id="5" name="Text 3"/>
          <p:cNvSpPr/>
          <p:nvPr/>
        </p:nvSpPr>
        <p:spPr>
          <a:xfrm>
            <a:off x="365760" y="1051560"/>
            <a:ext cx="5669280" cy="4663440"/>
          </a:xfrm>
          <a:prstGeom prst="rect">
            <a:avLst/>
          </a:prstGeom>
          <a:noFill/>
          <a:ln/>
        </p:spPr>
        <p:txBody>
          <a:bodyPr wrap="square" lIns="63500" tIns="63500" rIns="63500" bIns="63500" rtlCol="0" anchor="t"/>
          <a:lstStyle/>
          <a:p>
            <a:pPr marL="342900" indent="-342900" algn="just">
              <a:lnSpc>
                <a:spcPct val="115000"/>
              </a:lnSpc>
              <a:spcAft>
                <a:spcPts val="1000"/>
              </a:spcAft>
              <a:buSzPct val="100000"/>
              <a:buChar char="•"/>
            </a:pPr>
            <a:r>
              <a:rPr lang="en-US" sz="1800" dirty="0">
                <a:solidFill>
                  <a:srgbClr val="1A1A1A"/>
                </a:solidFill>
                <a:latin typeface="Times New Roman" pitchFamily="34" charset="0"/>
                <a:ea typeface="Times New Roman" pitchFamily="34" charset="-122"/>
                <a:cs typeface="Times New Roman" pitchFamily="34" charset="-120"/>
              </a:rPr>
              <a:t>The frontline of employee relations is line managers but at HSBC 2025–26 periodic reviews have continually shown gaps in capability.</a:t>
            </a:r>
            <a:endParaRPr lang="en-US" sz="1800" dirty="0"/>
          </a:p>
          <a:p>
            <a:pPr marL="342900" indent="-342900" algn="just">
              <a:lnSpc>
                <a:spcPct val="115000"/>
              </a:lnSpc>
              <a:spcAft>
                <a:spcPts val="1000"/>
              </a:spcAft>
              <a:buSzPct val="100000"/>
              <a:buChar char="•"/>
            </a:pPr>
            <a:r>
              <a:rPr lang="en-US" sz="1800" dirty="0">
                <a:solidFill>
                  <a:srgbClr val="1A1A1A"/>
                </a:solidFill>
                <a:latin typeface="Times New Roman" pitchFamily="34" charset="0"/>
                <a:ea typeface="Times New Roman" pitchFamily="34" charset="-122"/>
                <a:cs typeface="Times New Roman" pitchFamily="34" charset="-120"/>
              </a:rPr>
              <a:t>The current infrastructure of HSBC University will be able to provide a large volume of conflict resolution and mediation training.</a:t>
            </a:r>
            <a:endParaRPr lang="en-US" sz="1800" dirty="0"/>
          </a:p>
          <a:p>
            <a:pPr marL="342900" indent="-342900" algn="just">
              <a:lnSpc>
                <a:spcPct val="115000"/>
              </a:lnSpc>
              <a:spcAft>
                <a:spcPts val="1000"/>
              </a:spcAft>
              <a:buSzPct val="100000"/>
              <a:buChar char="•"/>
            </a:pPr>
            <a:r>
              <a:rPr lang="en-US" sz="1800" dirty="0">
                <a:solidFill>
                  <a:srgbClr val="1A1A1A"/>
                </a:solidFill>
                <a:latin typeface="Times New Roman" pitchFamily="34" charset="0"/>
                <a:ea typeface="Times New Roman" pitchFamily="34" charset="-122"/>
                <a:cs typeface="Times New Roman" pitchFamily="34" charset="-120"/>
              </a:rPr>
              <a:t>Training people analytics would help managers respond to alerts by meaningless engagement dashboards and responding to their indicators (AIHR, 2026).</a:t>
            </a:r>
            <a:endParaRPr lang="en-US" sz="1800" dirty="0"/>
          </a:p>
          <a:p>
            <a:pPr marL="342900" indent="-342900" algn="just">
              <a:lnSpc>
                <a:spcPct val="115000"/>
              </a:lnSpc>
              <a:spcAft>
                <a:spcPts val="1000"/>
              </a:spcAft>
              <a:buSzPct val="100000"/>
              <a:buChar char="•"/>
            </a:pPr>
            <a:r>
              <a:rPr lang="en-US" sz="1800" dirty="0">
                <a:solidFill>
                  <a:srgbClr val="1A1A1A"/>
                </a:solidFill>
                <a:latin typeface="Times New Roman" pitchFamily="34" charset="0"/>
                <a:ea typeface="Times New Roman" pitchFamily="34" charset="-122"/>
                <a:cs typeface="Times New Roman" pitchFamily="34" charset="-120"/>
              </a:rPr>
              <a:t>Evidence indicates that manager-led early intervention minimizes the increasing level of formal grievances (Taggd, 2025).</a:t>
            </a:r>
            <a:endParaRPr lang="en-US" sz="1800" dirty="0"/>
          </a:p>
        </p:txBody>
      </p:sp>
      <p:pic>
        <p:nvPicPr>
          <p:cNvPr id="6" name="Image 0" descr="preencoded.png"/>
          <p:cNvPicPr>
            <a:picLocks noChangeAspect="1"/>
          </p:cNvPicPr>
          <p:nvPr/>
        </p:nvPicPr>
        <p:blipFill>
          <a:blip r:embed="rId3"/>
          <a:srcRect/>
          <a:stretch/>
        </p:blipFill>
        <p:spPr>
          <a:xfrm>
            <a:off x="6309360" y="1143000"/>
            <a:ext cx="5394960" cy="4718304"/>
          </a:xfrm>
          <a:prstGeom prst="rect">
            <a:avLst/>
          </a:prstGeom>
        </p:spPr>
      </p:pic>
      <p:sp>
        <p:nvSpPr>
          <p:cNvPr id="7" name="Text 4"/>
          <p:cNvSpPr/>
          <p:nvPr/>
        </p:nvSpPr>
        <p:spPr>
          <a:xfrm>
            <a:off x="6309360" y="5902452"/>
            <a:ext cx="5394960" cy="365760"/>
          </a:xfrm>
          <a:prstGeom prst="rect">
            <a:avLst/>
          </a:prstGeom>
          <a:noFill/>
          <a:ln/>
        </p:spPr>
        <p:txBody>
          <a:bodyPr wrap="square" rtlCol="0" anchor="t"/>
          <a:lstStyle/>
          <a:p>
            <a:pPr marL="0" indent="0" algn="ctr">
              <a:buNone/>
            </a:pPr>
            <a:r>
              <a:rPr lang="en-US" sz="1100" b="1" dirty="0">
                <a:solidFill>
                  <a:srgbClr val="1A1A1A"/>
                </a:solidFill>
                <a:latin typeface="Times New Roman" pitchFamily="34" charset="0"/>
                <a:ea typeface="Times New Roman" pitchFamily="34" charset="-122"/>
                <a:cs typeface="Times New Roman" pitchFamily="34" charset="-120"/>
              </a:rPr>
              <a:t>Figure 14: Types of Employee Grievances</a:t>
            </a:r>
            <a:endParaRPr lang="en-US" sz="1100" dirty="0"/>
          </a:p>
        </p:txBody>
      </p:sp>
      <p:sp>
        <p:nvSpPr>
          <p:cNvPr id="8" name="Text 5"/>
          <p:cNvSpPr/>
          <p:nvPr/>
        </p:nvSpPr>
        <p:spPr>
          <a:xfrm>
            <a:off x="6309360" y="6222492"/>
            <a:ext cx="5394960" cy="320040"/>
          </a:xfrm>
          <a:prstGeom prst="rect">
            <a:avLst/>
          </a:prstGeom>
          <a:noFill/>
          <a:ln/>
        </p:spPr>
        <p:txBody>
          <a:bodyPr wrap="square" rtlCol="0" anchor="t"/>
          <a:lstStyle/>
          <a:p>
            <a:pPr marL="0" indent="0" algn="ctr">
              <a:buNone/>
            </a:pPr>
            <a:r>
              <a:rPr lang="en-US" sz="1000" i="1" dirty="0">
                <a:solidFill>
                  <a:srgbClr val="444444"/>
                </a:solidFill>
                <a:latin typeface="Times New Roman" pitchFamily="34" charset="0"/>
                <a:ea typeface="Times New Roman" pitchFamily="34" charset="-122"/>
                <a:cs typeface="Times New Roman" pitchFamily="34" charset="-120"/>
              </a:rPr>
              <a:t>(Source: AIHR, 2026)</a:t>
            </a:r>
            <a:endParaRPr lang="en-US" sz="1000" dirty="0"/>
          </a:p>
        </p:txBody>
      </p:sp>
      <p:sp>
        <p:nvSpPr>
          <p:cNvPr id="9" name="Shape 6"/>
          <p:cNvSpPr/>
          <p:nvPr/>
        </p:nvSpPr>
        <p:spPr>
          <a:xfrm>
            <a:off x="0" y="6583680"/>
            <a:ext cx="12188952" cy="36576"/>
          </a:xfrm>
          <a:prstGeom prst="rect">
            <a:avLst/>
          </a:prstGeom>
          <a:solidFill>
            <a:srgbClr val="2E7D32"/>
          </a:solidFill>
          <a:ln/>
        </p:spPr>
      </p:sp>
      <p:sp>
        <p:nvSpPr>
          <p:cNvPr id="10" name="Shape 7"/>
          <p:cNvSpPr/>
          <p:nvPr/>
        </p:nvSpPr>
        <p:spPr>
          <a:xfrm>
            <a:off x="11521440" y="6400800"/>
            <a:ext cx="164592" cy="164592"/>
          </a:xfrm>
          <a:prstGeom prst="ellipse">
            <a:avLst/>
          </a:prstGeom>
          <a:solidFill>
            <a:srgbClr val="2E7D32"/>
          </a:solidFill>
          <a:ln/>
        </p:spPr>
      </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name="Slide 22">
    <p:bg>
      <p:bgPr>
        <a:solidFill>
          <a:srgbClr val="FFFFFF"/>
        </a:solidFill>
        <a:effectLst/>
      </p:bgPr>
    </p:bg>
    <p:spTree>
      <p:nvGrpSpPr>
        <p:cNvPr id="1" name=""/>
        <p:cNvGrpSpPr/>
        <p:nvPr/>
      </p:nvGrpSpPr>
      <p:grpSpPr>
        <a:xfrm>
          <a:off x="0" y="0"/>
          <a:ext cx="0" cy="0"/>
          <a:chOff x="0" y="0"/>
          <a:chExt cx="0" cy="0"/>
        </a:xfrm>
      </p:grpSpPr>
      <p:sp>
        <p:nvSpPr>
          <p:cNvPr id="2" name="Shape 0"/>
          <p:cNvSpPr/>
          <p:nvPr/>
        </p:nvSpPr>
        <p:spPr>
          <a:xfrm>
            <a:off x="0" y="0"/>
            <a:ext cx="12188952" cy="54864"/>
          </a:xfrm>
          <a:prstGeom prst="rect">
            <a:avLst/>
          </a:prstGeom>
          <a:solidFill>
            <a:srgbClr val="2E7D32"/>
          </a:solidFill>
          <a:ln/>
        </p:spPr>
      </p:sp>
      <p:sp>
        <p:nvSpPr>
          <p:cNvPr id="3" name="Shape 1"/>
          <p:cNvSpPr/>
          <p:nvPr/>
        </p:nvSpPr>
        <p:spPr>
          <a:xfrm>
            <a:off x="0" y="54864"/>
            <a:ext cx="12188952" cy="822960"/>
          </a:xfrm>
          <a:prstGeom prst="rect">
            <a:avLst/>
          </a:prstGeom>
          <a:solidFill>
            <a:srgbClr val="1A1A2E"/>
          </a:solidFill>
          <a:ln/>
        </p:spPr>
      </p:sp>
      <p:sp>
        <p:nvSpPr>
          <p:cNvPr id="4" name="Text 2"/>
          <p:cNvSpPr/>
          <p:nvPr/>
        </p:nvSpPr>
        <p:spPr>
          <a:xfrm>
            <a:off x="457200" y="54864"/>
            <a:ext cx="11247120" cy="822960"/>
          </a:xfrm>
          <a:prstGeom prst="rect">
            <a:avLst/>
          </a:prstGeom>
          <a:noFill/>
          <a:ln/>
        </p:spPr>
        <p:txBody>
          <a:bodyPr wrap="square" lIns="0" tIns="127000" rIns="127000" bIns="0" rtlCol="0" anchor="ctr"/>
          <a:lstStyle/>
          <a:p>
            <a:pPr marL="0" indent="0">
              <a:buNone/>
            </a:pPr>
            <a:r>
              <a:rPr lang="en-US" sz="2200" b="1" dirty="0">
                <a:solidFill>
                  <a:srgbClr val="FFFFFF"/>
                </a:solidFill>
                <a:latin typeface="Times New Roman" pitchFamily="34" charset="0"/>
                <a:ea typeface="Times New Roman" pitchFamily="34" charset="-122"/>
                <a:cs typeface="Times New Roman" pitchFamily="34" charset="-120"/>
              </a:rPr>
              <a:t>Redesigning Voice Channels Through Digital-First Engagement Tools</a:t>
            </a:r>
            <a:endParaRPr lang="en-US" sz="2200" dirty="0"/>
          </a:p>
        </p:txBody>
      </p:sp>
      <p:sp>
        <p:nvSpPr>
          <p:cNvPr id="5" name="Text 3"/>
          <p:cNvSpPr/>
          <p:nvPr/>
        </p:nvSpPr>
        <p:spPr>
          <a:xfrm>
            <a:off x="365760" y="1051560"/>
            <a:ext cx="5669280" cy="4663440"/>
          </a:xfrm>
          <a:prstGeom prst="rect">
            <a:avLst/>
          </a:prstGeom>
          <a:noFill/>
          <a:ln/>
        </p:spPr>
        <p:txBody>
          <a:bodyPr wrap="square" lIns="63500" tIns="63500" rIns="63500" bIns="63500" rtlCol="0" anchor="t"/>
          <a:lstStyle/>
          <a:p>
            <a:pPr marL="342900" indent="-342900" algn="just">
              <a:lnSpc>
                <a:spcPct val="115000"/>
              </a:lnSpc>
              <a:spcAft>
                <a:spcPts val="1000"/>
              </a:spcAft>
              <a:buSzPct val="100000"/>
              <a:buChar char="•"/>
            </a:pPr>
            <a:r>
              <a:rPr lang="en-US" sz="1800" dirty="0">
                <a:solidFill>
                  <a:srgbClr val="1A1A1A"/>
                </a:solidFill>
                <a:latin typeface="Times New Roman" pitchFamily="34" charset="0"/>
                <a:ea typeface="Times New Roman" pitchFamily="34" charset="-122"/>
                <a:cs typeface="Times New Roman" pitchFamily="34" charset="-120"/>
              </a:rPr>
              <a:t>HSBC needs to implement AI-based chatbots and anonymous feedback systems to complement the voice mechanisms that it already has (HSBC, 2025c).</a:t>
            </a:r>
            <a:endParaRPr lang="en-US" sz="1800" dirty="0"/>
          </a:p>
          <a:p>
            <a:pPr marL="342900" indent="-342900" algn="just">
              <a:lnSpc>
                <a:spcPct val="115000"/>
              </a:lnSpc>
              <a:spcAft>
                <a:spcPts val="1000"/>
              </a:spcAft>
              <a:buSzPct val="100000"/>
              <a:buChar char="•"/>
            </a:pPr>
            <a:r>
              <a:rPr lang="en-US" sz="1800" dirty="0">
                <a:solidFill>
                  <a:srgbClr val="1A1A1A"/>
                </a:solidFill>
                <a:latin typeface="Times New Roman" pitchFamily="34" charset="0"/>
                <a:ea typeface="Times New Roman" pitchFamily="34" charset="-122"/>
                <a:cs typeface="Times New Roman" pitchFamily="34" charset="-120"/>
              </a:rPr>
              <a:t>Engagement measurement is followed by more than half of the HR leaders in the UK, with only half of them taking action on the engagement results, which represents a strong indication of distinction.</a:t>
            </a:r>
            <a:endParaRPr lang="en-US" sz="1800" dirty="0"/>
          </a:p>
          <a:p>
            <a:pPr marL="342900" indent="-342900" algn="just">
              <a:lnSpc>
                <a:spcPct val="115000"/>
              </a:lnSpc>
              <a:spcAft>
                <a:spcPts val="1000"/>
              </a:spcAft>
              <a:buSzPct val="100000"/>
              <a:buChar char="•"/>
            </a:pPr>
            <a:r>
              <a:rPr lang="en-US" sz="1800" dirty="0">
                <a:solidFill>
                  <a:srgbClr val="1A1A1A"/>
                </a:solidFill>
                <a:latin typeface="Times New Roman" pitchFamily="34" charset="0"/>
                <a:ea typeface="Times New Roman" pitchFamily="34" charset="-122"/>
                <a:cs typeface="Times New Roman" pitchFamily="34" charset="-120"/>
              </a:rPr>
              <a:t>Online voice digital tools have a shorter response time cycle compared to the traditional one-year surveys.</a:t>
            </a:r>
            <a:endParaRPr lang="en-US" sz="1800" dirty="0"/>
          </a:p>
          <a:p>
            <a:pPr marL="342900" indent="-342900" algn="just">
              <a:lnSpc>
                <a:spcPct val="115000"/>
              </a:lnSpc>
              <a:spcAft>
                <a:spcPts val="1000"/>
              </a:spcAft>
              <a:buSzPct val="100000"/>
              <a:buChar char="•"/>
            </a:pPr>
            <a:r>
              <a:rPr lang="en-US" sz="1800" dirty="0">
                <a:solidFill>
                  <a:srgbClr val="1A1A1A"/>
                </a:solidFill>
                <a:latin typeface="Times New Roman" pitchFamily="34" charset="0"/>
                <a:ea typeface="Times New Roman" pitchFamily="34" charset="-122"/>
                <a:cs typeface="Times New Roman" pitchFamily="34" charset="-120"/>
              </a:rPr>
              <a:t>Digital channels are particularly vital to those who work as hybrids and do not see managers face-to-face on a daily basis (Glocal Infomart Pvt Ltd, 2025).</a:t>
            </a:r>
            <a:endParaRPr lang="en-US" sz="1800" dirty="0"/>
          </a:p>
        </p:txBody>
      </p:sp>
      <p:pic>
        <p:nvPicPr>
          <p:cNvPr id="6" name="Image 0" descr="preencoded.png"/>
          <p:cNvPicPr>
            <a:picLocks noChangeAspect="1"/>
          </p:cNvPicPr>
          <p:nvPr/>
        </p:nvPicPr>
        <p:blipFill>
          <a:blip r:embed="rId3"/>
          <a:srcRect/>
          <a:stretch/>
        </p:blipFill>
        <p:spPr>
          <a:xfrm>
            <a:off x="6309360" y="1143000"/>
            <a:ext cx="5394960" cy="4572000"/>
          </a:xfrm>
          <a:prstGeom prst="rect">
            <a:avLst/>
          </a:prstGeom>
        </p:spPr>
      </p:pic>
      <p:sp>
        <p:nvSpPr>
          <p:cNvPr id="7" name="Text 4"/>
          <p:cNvSpPr/>
          <p:nvPr/>
        </p:nvSpPr>
        <p:spPr>
          <a:xfrm>
            <a:off x="6309360" y="5863347"/>
            <a:ext cx="5394960" cy="365760"/>
          </a:xfrm>
          <a:prstGeom prst="rect">
            <a:avLst/>
          </a:prstGeom>
          <a:noFill/>
          <a:ln/>
        </p:spPr>
        <p:txBody>
          <a:bodyPr wrap="square" rtlCol="0" anchor="t"/>
          <a:lstStyle/>
          <a:p>
            <a:pPr marL="0" indent="0" algn="ctr">
              <a:buNone/>
            </a:pPr>
            <a:r>
              <a:rPr lang="en-US" sz="1100" b="1" dirty="0">
                <a:solidFill>
                  <a:srgbClr val="1A1A1A"/>
                </a:solidFill>
                <a:latin typeface="Times New Roman" pitchFamily="34" charset="0"/>
                <a:ea typeface="Times New Roman" pitchFamily="34" charset="-122"/>
                <a:cs typeface="Times New Roman" pitchFamily="34" charset="-120"/>
              </a:rPr>
              <a:t>Figure 15: HSBC Collaboration with Mistral AI</a:t>
            </a:r>
            <a:endParaRPr lang="en-US" sz="1100" dirty="0"/>
          </a:p>
        </p:txBody>
      </p:sp>
      <p:sp>
        <p:nvSpPr>
          <p:cNvPr id="8" name="Text 5"/>
          <p:cNvSpPr/>
          <p:nvPr/>
        </p:nvSpPr>
        <p:spPr>
          <a:xfrm>
            <a:off x="6309360" y="6183387"/>
            <a:ext cx="5394960" cy="320040"/>
          </a:xfrm>
          <a:prstGeom prst="rect">
            <a:avLst/>
          </a:prstGeom>
          <a:noFill/>
          <a:ln/>
        </p:spPr>
        <p:txBody>
          <a:bodyPr wrap="square" rtlCol="0" anchor="t"/>
          <a:lstStyle/>
          <a:p>
            <a:pPr marL="0" indent="0" algn="ctr">
              <a:buNone/>
            </a:pPr>
            <a:r>
              <a:rPr lang="en-US" sz="1000" i="1" dirty="0">
                <a:solidFill>
                  <a:srgbClr val="444444"/>
                </a:solidFill>
                <a:latin typeface="Times New Roman" pitchFamily="34" charset="0"/>
                <a:ea typeface="Times New Roman" pitchFamily="34" charset="-122"/>
                <a:cs typeface="Times New Roman" pitchFamily="34" charset="-120"/>
              </a:rPr>
              <a:t>(Source: Glocal Infomart Pvt Ltd, 2025)</a:t>
            </a:r>
            <a:endParaRPr lang="en-US" sz="1000" dirty="0"/>
          </a:p>
        </p:txBody>
      </p:sp>
      <p:sp>
        <p:nvSpPr>
          <p:cNvPr id="9" name="Shape 6"/>
          <p:cNvSpPr/>
          <p:nvPr/>
        </p:nvSpPr>
        <p:spPr>
          <a:xfrm>
            <a:off x="0" y="6583680"/>
            <a:ext cx="12188952" cy="36576"/>
          </a:xfrm>
          <a:prstGeom prst="rect">
            <a:avLst/>
          </a:prstGeom>
          <a:solidFill>
            <a:srgbClr val="2E7D32"/>
          </a:solidFill>
          <a:ln/>
        </p:spPr>
      </p:sp>
      <p:sp>
        <p:nvSpPr>
          <p:cNvPr id="10" name="Shape 7"/>
          <p:cNvSpPr/>
          <p:nvPr/>
        </p:nvSpPr>
        <p:spPr>
          <a:xfrm>
            <a:off x="11521440" y="6400800"/>
            <a:ext cx="164592" cy="164592"/>
          </a:xfrm>
          <a:prstGeom prst="ellipse">
            <a:avLst/>
          </a:prstGeom>
          <a:solidFill>
            <a:srgbClr val="2E7D32"/>
          </a:solidFill>
          <a:ln/>
        </p:spPr>
      </p:sp>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name="Slide 23">
    <p:bg>
      <p:bgPr>
        <a:solidFill>
          <a:srgbClr val="FFFFFF"/>
        </a:solidFill>
        <a:effectLst/>
      </p:bgPr>
    </p:bg>
    <p:spTree>
      <p:nvGrpSpPr>
        <p:cNvPr id="1" name=""/>
        <p:cNvGrpSpPr/>
        <p:nvPr/>
      </p:nvGrpSpPr>
      <p:grpSpPr>
        <a:xfrm>
          <a:off x="0" y="0"/>
          <a:ext cx="0" cy="0"/>
          <a:chOff x="0" y="0"/>
          <a:chExt cx="0" cy="0"/>
        </a:xfrm>
      </p:grpSpPr>
      <p:sp>
        <p:nvSpPr>
          <p:cNvPr id="2" name="Shape 0"/>
          <p:cNvSpPr/>
          <p:nvPr/>
        </p:nvSpPr>
        <p:spPr>
          <a:xfrm>
            <a:off x="0" y="0"/>
            <a:ext cx="12188952" cy="54864"/>
          </a:xfrm>
          <a:prstGeom prst="rect">
            <a:avLst/>
          </a:prstGeom>
          <a:solidFill>
            <a:srgbClr val="2E7D32"/>
          </a:solidFill>
          <a:ln/>
        </p:spPr>
      </p:sp>
      <p:sp>
        <p:nvSpPr>
          <p:cNvPr id="3" name="Shape 1"/>
          <p:cNvSpPr/>
          <p:nvPr/>
        </p:nvSpPr>
        <p:spPr>
          <a:xfrm>
            <a:off x="0" y="54864"/>
            <a:ext cx="12188952" cy="822960"/>
          </a:xfrm>
          <a:prstGeom prst="rect">
            <a:avLst/>
          </a:prstGeom>
          <a:solidFill>
            <a:srgbClr val="1A1A2E"/>
          </a:solidFill>
          <a:ln/>
        </p:spPr>
      </p:sp>
      <p:sp>
        <p:nvSpPr>
          <p:cNvPr id="4" name="Text 2"/>
          <p:cNvSpPr/>
          <p:nvPr/>
        </p:nvSpPr>
        <p:spPr>
          <a:xfrm>
            <a:off x="457200" y="54864"/>
            <a:ext cx="11247120" cy="822960"/>
          </a:xfrm>
          <a:prstGeom prst="rect">
            <a:avLst/>
          </a:prstGeom>
          <a:noFill/>
          <a:ln/>
        </p:spPr>
        <p:txBody>
          <a:bodyPr wrap="square" lIns="0" tIns="127000" rIns="127000" bIns="0" rtlCol="0" anchor="ctr"/>
          <a:lstStyle/>
          <a:p>
            <a:pPr marL="0" indent="0">
              <a:buNone/>
            </a:pPr>
            <a:r>
              <a:rPr lang="en-US" sz="2200" b="1" dirty="0">
                <a:solidFill>
                  <a:srgbClr val="FFFFFF"/>
                </a:solidFill>
                <a:latin typeface="Times New Roman" pitchFamily="34" charset="0"/>
                <a:ea typeface="Times New Roman" pitchFamily="34" charset="-122"/>
                <a:cs typeface="Times New Roman" pitchFamily="34" charset="-120"/>
              </a:rPr>
              <a:t>Embedding Fairness and Transparency in AI-Augmented ER Decisions</a:t>
            </a:r>
            <a:endParaRPr lang="en-US" sz="2200" dirty="0"/>
          </a:p>
        </p:txBody>
      </p:sp>
      <p:graphicFrame>
        <p:nvGraphicFramePr>
          <p:cNvPr id="11" name="Diagram 10">
            <a:extLst>
              <a:ext uri="{FF2B5EF4-FFF2-40B4-BE49-F238E27FC236}">
                <a16:creationId xmlns:a16="http://schemas.microsoft.com/office/drawing/2014/main" id="{7D794A0B-3612-70CA-9FAE-70EEAC1BA510}"/>
              </a:ext>
            </a:extLst>
          </p:cNvPr>
          <p:cNvGraphicFramePr/>
          <p:nvPr>
            <p:extLst>
              <p:ext uri="{D42A27DB-BD31-4B8C-83A1-F6EECF244321}">
                <p14:modId xmlns:p14="http://schemas.microsoft.com/office/powerpoint/2010/main" val="3236957478"/>
              </p:ext>
            </p:extLst>
          </p:nvPr>
        </p:nvGraphicFramePr>
        <p:xfrm>
          <a:off x="365760" y="1490472"/>
          <a:ext cx="11531168" cy="422452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9" name="Shape 6"/>
          <p:cNvSpPr/>
          <p:nvPr/>
        </p:nvSpPr>
        <p:spPr>
          <a:xfrm>
            <a:off x="0" y="6583680"/>
            <a:ext cx="12188952" cy="36576"/>
          </a:xfrm>
          <a:prstGeom prst="rect">
            <a:avLst/>
          </a:prstGeom>
          <a:solidFill>
            <a:srgbClr val="2E7D32"/>
          </a:solidFill>
          <a:ln/>
        </p:spPr>
      </p:sp>
      <p:sp>
        <p:nvSpPr>
          <p:cNvPr id="10" name="Shape 7"/>
          <p:cNvSpPr/>
          <p:nvPr/>
        </p:nvSpPr>
        <p:spPr>
          <a:xfrm>
            <a:off x="11521440" y="6400800"/>
            <a:ext cx="164592" cy="164592"/>
          </a:xfrm>
          <a:prstGeom prst="ellipse">
            <a:avLst/>
          </a:prstGeom>
          <a:solidFill>
            <a:srgbClr val="2E7D32"/>
          </a:solidFill>
          <a:ln/>
        </p:spPr>
      </p:sp>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name="Slide 24">
    <p:bg>
      <p:bgPr>
        <a:solidFill>
          <a:srgbClr val="4A148C"/>
        </a:solidFill>
        <a:effectLst/>
      </p:bgPr>
    </p:bg>
    <p:spTree>
      <p:nvGrpSpPr>
        <p:cNvPr id="1" name=""/>
        <p:cNvGrpSpPr/>
        <p:nvPr/>
      </p:nvGrpSpPr>
      <p:grpSpPr>
        <a:xfrm>
          <a:off x="0" y="0"/>
          <a:ext cx="0" cy="0"/>
          <a:chOff x="0" y="0"/>
          <a:chExt cx="0" cy="0"/>
        </a:xfrm>
      </p:grpSpPr>
      <p:sp>
        <p:nvSpPr>
          <p:cNvPr id="2" name="Shape 0"/>
          <p:cNvSpPr/>
          <p:nvPr/>
        </p:nvSpPr>
        <p:spPr>
          <a:xfrm>
            <a:off x="0" y="0"/>
            <a:ext cx="12188952" cy="54864"/>
          </a:xfrm>
          <a:prstGeom prst="rect">
            <a:avLst/>
          </a:prstGeom>
          <a:solidFill>
            <a:srgbClr val="FFFFFF"/>
          </a:solidFill>
          <a:ln/>
        </p:spPr>
      </p:sp>
      <p:sp>
        <p:nvSpPr>
          <p:cNvPr id="3" name="Text 1"/>
          <p:cNvSpPr/>
          <p:nvPr/>
        </p:nvSpPr>
        <p:spPr>
          <a:xfrm>
            <a:off x="731520" y="1828800"/>
            <a:ext cx="10698480" cy="731520"/>
          </a:xfrm>
          <a:prstGeom prst="rect">
            <a:avLst/>
          </a:prstGeom>
          <a:noFill/>
          <a:ln/>
        </p:spPr>
        <p:txBody>
          <a:bodyPr wrap="square" rtlCol="0" anchor="ctr"/>
          <a:lstStyle/>
          <a:p>
            <a:pPr marL="0" indent="0" algn="ctr">
              <a:buNone/>
            </a:pPr>
            <a:r>
              <a:rPr lang="en-US" sz="1800" i="1" dirty="0">
                <a:solidFill>
                  <a:srgbClr val="DDDDDD"/>
                </a:solidFill>
                <a:latin typeface="Times New Roman" pitchFamily="34" charset="0"/>
                <a:ea typeface="Times New Roman" pitchFamily="34" charset="-122"/>
                <a:cs typeface="Times New Roman" pitchFamily="34" charset="-120"/>
              </a:rPr>
              <a:t>Section 6</a:t>
            </a:r>
            <a:endParaRPr lang="en-US" sz="1800" dirty="0"/>
          </a:p>
        </p:txBody>
      </p:sp>
      <p:sp>
        <p:nvSpPr>
          <p:cNvPr id="4" name="Text 2"/>
          <p:cNvSpPr/>
          <p:nvPr/>
        </p:nvSpPr>
        <p:spPr>
          <a:xfrm>
            <a:off x="731520" y="2560320"/>
            <a:ext cx="10698480" cy="1828800"/>
          </a:xfrm>
          <a:prstGeom prst="rect">
            <a:avLst/>
          </a:prstGeom>
          <a:noFill/>
          <a:ln/>
        </p:spPr>
        <p:txBody>
          <a:bodyPr wrap="square" rtlCol="0" anchor="ctr"/>
          <a:lstStyle/>
          <a:p>
            <a:pPr marL="0" indent="0" algn="ctr">
              <a:buNone/>
            </a:pPr>
            <a:r>
              <a:rPr lang="en-US" sz="3600" b="1" dirty="0">
                <a:solidFill>
                  <a:srgbClr val="FFFFFF"/>
                </a:solidFill>
                <a:latin typeface="Times New Roman" pitchFamily="34" charset="0"/>
                <a:ea typeface="Times New Roman" pitchFamily="34" charset="-122"/>
                <a:cs typeface="Times New Roman" pitchFamily="34" charset="-120"/>
              </a:rPr>
              <a:t>Future-of-Work Implications</a:t>
            </a:r>
            <a:endParaRPr lang="en-US" sz="3600" dirty="0"/>
          </a:p>
        </p:txBody>
      </p:sp>
      <p:sp>
        <p:nvSpPr>
          <p:cNvPr id="5" name="Shape 3"/>
          <p:cNvSpPr/>
          <p:nvPr/>
        </p:nvSpPr>
        <p:spPr>
          <a:xfrm>
            <a:off x="0" y="6803136"/>
            <a:ext cx="12188952" cy="54864"/>
          </a:xfrm>
          <a:prstGeom prst="rect">
            <a:avLst/>
          </a:prstGeom>
          <a:solidFill>
            <a:srgbClr val="FFFFFF"/>
          </a:solidFill>
          <a:ln/>
        </p:spPr>
      </p:sp>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name="Slide 25">
    <p:bg>
      <p:bgPr>
        <a:solidFill>
          <a:srgbClr val="FFFFFF"/>
        </a:solidFill>
        <a:effectLst/>
      </p:bgPr>
    </p:bg>
    <p:spTree>
      <p:nvGrpSpPr>
        <p:cNvPr id="1" name=""/>
        <p:cNvGrpSpPr/>
        <p:nvPr/>
      </p:nvGrpSpPr>
      <p:grpSpPr>
        <a:xfrm>
          <a:off x="0" y="0"/>
          <a:ext cx="0" cy="0"/>
          <a:chOff x="0" y="0"/>
          <a:chExt cx="0" cy="0"/>
        </a:xfrm>
      </p:grpSpPr>
      <p:sp>
        <p:nvSpPr>
          <p:cNvPr id="2" name="Shape 0"/>
          <p:cNvSpPr/>
          <p:nvPr/>
        </p:nvSpPr>
        <p:spPr>
          <a:xfrm>
            <a:off x="0" y="0"/>
            <a:ext cx="12188952" cy="54864"/>
          </a:xfrm>
          <a:prstGeom prst="rect">
            <a:avLst/>
          </a:prstGeom>
          <a:solidFill>
            <a:srgbClr val="4A148C"/>
          </a:solidFill>
          <a:ln/>
        </p:spPr>
      </p:sp>
      <p:sp>
        <p:nvSpPr>
          <p:cNvPr id="3" name="Shape 1"/>
          <p:cNvSpPr/>
          <p:nvPr/>
        </p:nvSpPr>
        <p:spPr>
          <a:xfrm>
            <a:off x="0" y="54864"/>
            <a:ext cx="12188952" cy="822960"/>
          </a:xfrm>
          <a:prstGeom prst="rect">
            <a:avLst/>
          </a:prstGeom>
          <a:solidFill>
            <a:srgbClr val="1A1A2E"/>
          </a:solidFill>
          <a:ln/>
        </p:spPr>
      </p:sp>
      <p:sp>
        <p:nvSpPr>
          <p:cNvPr id="4" name="Text 2"/>
          <p:cNvSpPr/>
          <p:nvPr/>
        </p:nvSpPr>
        <p:spPr>
          <a:xfrm>
            <a:off x="457200" y="54864"/>
            <a:ext cx="11247120" cy="822960"/>
          </a:xfrm>
          <a:prstGeom prst="rect">
            <a:avLst/>
          </a:prstGeom>
          <a:noFill/>
          <a:ln/>
        </p:spPr>
        <p:txBody>
          <a:bodyPr wrap="square" lIns="0" tIns="127000" rIns="127000" bIns="0" rtlCol="0" anchor="ctr"/>
          <a:lstStyle/>
          <a:p>
            <a:pPr marL="0" indent="0">
              <a:buNone/>
            </a:pPr>
            <a:r>
              <a:rPr lang="en-US" sz="2200" b="1" dirty="0">
                <a:solidFill>
                  <a:srgbClr val="FFFFFF"/>
                </a:solidFill>
                <a:latin typeface="Times New Roman" pitchFamily="34" charset="0"/>
                <a:ea typeface="Times New Roman" pitchFamily="34" charset="-122"/>
                <a:cs typeface="Times New Roman" pitchFamily="34" charset="-120"/>
              </a:rPr>
              <a:t>AI, Automation and the Evolving Nature of the Employment Relationship</a:t>
            </a:r>
            <a:endParaRPr lang="en-US" sz="2200" dirty="0"/>
          </a:p>
        </p:txBody>
      </p:sp>
      <p:sp>
        <p:nvSpPr>
          <p:cNvPr id="5" name="Text 3"/>
          <p:cNvSpPr/>
          <p:nvPr/>
        </p:nvSpPr>
        <p:spPr>
          <a:xfrm>
            <a:off x="365760" y="1051560"/>
            <a:ext cx="5669280" cy="4663440"/>
          </a:xfrm>
          <a:prstGeom prst="rect">
            <a:avLst/>
          </a:prstGeom>
          <a:noFill/>
          <a:ln/>
        </p:spPr>
        <p:txBody>
          <a:bodyPr wrap="square" lIns="63500" tIns="63500" rIns="63500" bIns="63500" rtlCol="0" anchor="t"/>
          <a:lstStyle/>
          <a:p>
            <a:pPr marL="342900" indent="-342900" algn="just">
              <a:lnSpc>
                <a:spcPct val="115000"/>
              </a:lnSpc>
              <a:spcAft>
                <a:spcPts val="1000"/>
              </a:spcAft>
              <a:buSzPct val="100000"/>
              <a:buChar char="•"/>
            </a:pPr>
            <a:r>
              <a:rPr lang="en-US" sz="1800" dirty="0">
                <a:solidFill>
                  <a:srgbClr val="1A1A1A"/>
                </a:solidFill>
                <a:latin typeface="Times New Roman" pitchFamily="34" charset="0"/>
                <a:ea typeface="Times New Roman" pitchFamily="34" charset="-122"/>
                <a:cs typeface="Times New Roman" pitchFamily="34" charset="-120"/>
              </a:rPr>
              <a:t>Bloomberg puts up to 200,000 bank jobs in the world at risk of being automated by AI within three to five years (Shaw, 2025).</a:t>
            </a:r>
            <a:endParaRPr lang="en-US" sz="1800" dirty="0"/>
          </a:p>
          <a:p>
            <a:pPr marL="342900" indent="-342900" algn="just">
              <a:lnSpc>
                <a:spcPct val="115000"/>
              </a:lnSpc>
              <a:spcAft>
                <a:spcPts val="1000"/>
              </a:spcAft>
              <a:buSzPct val="100000"/>
              <a:buChar char="•"/>
            </a:pPr>
            <a:r>
              <a:rPr lang="en-US" sz="1800" dirty="0">
                <a:solidFill>
                  <a:srgbClr val="1A1A1A"/>
                </a:solidFill>
                <a:latin typeface="Times New Roman" pitchFamily="34" charset="0"/>
                <a:ea typeface="Times New Roman" pitchFamily="34" charset="-122"/>
                <a:cs typeface="Times New Roman" pitchFamily="34" charset="-120"/>
              </a:rPr>
              <a:t>In February 2026, HSBC CEO used generative AI as an example of a key pillar of investment in the call of February 2026 earnings.</a:t>
            </a:r>
            <a:endParaRPr lang="en-US" sz="1800" dirty="0"/>
          </a:p>
          <a:p>
            <a:pPr marL="342900" indent="-342900" algn="just">
              <a:lnSpc>
                <a:spcPct val="115000"/>
              </a:lnSpc>
              <a:spcAft>
                <a:spcPts val="1000"/>
              </a:spcAft>
              <a:buSzPct val="100000"/>
              <a:buChar char="•"/>
            </a:pPr>
            <a:r>
              <a:rPr lang="en-US" sz="1800" dirty="0">
                <a:solidFill>
                  <a:srgbClr val="1A1A1A"/>
                </a:solidFill>
                <a:latin typeface="Times New Roman" pitchFamily="34" charset="0"/>
                <a:ea typeface="Times New Roman" pitchFamily="34" charset="-122"/>
                <a:cs typeface="Times New Roman" pitchFamily="34" charset="-120"/>
              </a:rPr>
              <a:t>Already, AI is transforming HSBC operations such as KYC onboarding, risk monitoring, contact centres, and wealth management.</a:t>
            </a:r>
            <a:endParaRPr lang="en-US" sz="1800" dirty="0"/>
          </a:p>
          <a:p>
            <a:pPr marL="342900" indent="-342900" algn="just">
              <a:lnSpc>
                <a:spcPct val="115000"/>
              </a:lnSpc>
              <a:spcAft>
                <a:spcPts val="1000"/>
              </a:spcAft>
              <a:buSzPct val="100000"/>
              <a:buChar char="•"/>
            </a:pPr>
            <a:r>
              <a:rPr lang="en-US" sz="1800" dirty="0">
                <a:solidFill>
                  <a:srgbClr val="1A1A1A"/>
                </a:solidFill>
                <a:latin typeface="Times New Roman" pitchFamily="34" charset="0"/>
                <a:ea typeface="Times New Roman" pitchFamily="34" charset="-122"/>
                <a:cs typeface="Times New Roman" pitchFamily="34" charset="-120"/>
              </a:rPr>
              <a:t>Traditional roles will continue to be augmented or replaced by automation and this will lead to the employment relationship having to be renegotiated.</a:t>
            </a:r>
            <a:endParaRPr lang="en-US" sz="1800" dirty="0"/>
          </a:p>
        </p:txBody>
      </p:sp>
      <p:pic>
        <p:nvPicPr>
          <p:cNvPr id="6" name="Image 0" descr="preencoded.png"/>
          <p:cNvPicPr>
            <a:picLocks noChangeAspect="1"/>
          </p:cNvPicPr>
          <p:nvPr/>
        </p:nvPicPr>
        <p:blipFill>
          <a:blip r:embed="rId3"/>
          <a:srcRect/>
          <a:stretch/>
        </p:blipFill>
        <p:spPr>
          <a:xfrm>
            <a:off x="6309360" y="1143000"/>
            <a:ext cx="5394960" cy="4617720"/>
          </a:xfrm>
          <a:prstGeom prst="rect">
            <a:avLst/>
          </a:prstGeom>
        </p:spPr>
      </p:pic>
      <p:sp>
        <p:nvSpPr>
          <p:cNvPr id="7" name="Text 4"/>
          <p:cNvSpPr/>
          <p:nvPr/>
        </p:nvSpPr>
        <p:spPr>
          <a:xfrm>
            <a:off x="6309360" y="5943600"/>
            <a:ext cx="5394960" cy="365760"/>
          </a:xfrm>
          <a:prstGeom prst="rect">
            <a:avLst/>
          </a:prstGeom>
          <a:noFill/>
          <a:ln/>
        </p:spPr>
        <p:txBody>
          <a:bodyPr wrap="square" rtlCol="0" anchor="t"/>
          <a:lstStyle/>
          <a:p>
            <a:pPr marL="0" indent="0" algn="ctr">
              <a:buNone/>
            </a:pPr>
            <a:r>
              <a:rPr lang="en-US" sz="1100" b="1" dirty="0">
                <a:solidFill>
                  <a:srgbClr val="1A1A1A"/>
                </a:solidFill>
                <a:latin typeface="Times New Roman" pitchFamily="34" charset="0"/>
                <a:ea typeface="Times New Roman" pitchFamily="34" charset="-122"/>
                <a:cs typeface="Times New Roman" pitchFamily="34" charset="-120"/>
              </a:rPr>
              <a:t>Figure 16: Job Loss Due to AI in Banking Sector</a:t>
            </a:r>
            <a:endParaRPr lang="en-US" sz="1100" dirty="0"/>
          </a:p>
        </p:txBody>
      </p:sp>
      <p:sp>
        <p:nvSpPr>
          <p:cNvPr id="8" name="Text 5"/>
          <p:cNvSpPr/>
          <p:nvPr/>
        </p:nvSpPr>
        <p:spPr>
          <a:xfrm>
            <a:off x="6309360" y="6263640"/>
            <a:ext cx="5394960" cy="320040"/>
          </a:xfrm>
          <a:prstGeom prst="rect">
            <a:avLst/>
          </a:prstGeom>
          <a:noFill/>
          <a:ln/>
        </p:spPr>
        <p:txBody>
          <a:bodyPr wrap="square" rtlCol="0" anchor="t"/>
          <a:lstStyle/>
          <a:p>
            <a:pPr marL="0" indent="0" algn="ctr">
              <a:buNone/>
            </a:pPr>
            <a:r>
              <a:rPr lang="en-US" sz="1000" i="1" dirty="0">
                <a:solidFill>
                  <a:srgbClr val="444444"/>
                </a:solidFill>
                <a:latin typeface="Times New Roman" pitchFamily="34" charset="0"/>
                <a:ea typeface="Times New Roman" pitchFamily="34" charset="-122"/>
                <a:cs typeface="Times New Roman" pitchFamily="34" charset="-120"/>
              </a:rPr>
              <a:t>(Source: Shaw, 2025)</a:t>
            </a:r>
            <a:endParaRPr lang="en-US" sz="1000" dirty="0"/>
          </a:p>
        </p:txBody>
      </p:sp>
      <p:sp>
        <p:nvSpPr>
          <p:cNvPr id="9" name="Shape 6"/>
          <p:cNvSpPr/>
          <p:nvPr/>
        </p:nvSpPr>
        <p:spPr>
          <a:xfrm>
            <a:off x="0" y="6583680"/>
            <a:ext cx="12188952" cy="36576"/>
          </a:xfrm>
          <a:prstGeom prst="rect">
            <a:avLst/>
          </a:prstGeom>
          <a:solidFill>
            <a:srgbClr val="4A148C"/>
          </a:solidFill>
          <a:ln/>
        </p:spPr>
      </p:sp>
      <p:sp>
        <p:nvSpPr>
          <p:cNvPr id="10" name="Shape 7"/>
          <p:cNvSpPr/>
          <p:nvPr/>
        </p:nvSpPr>
        <p:spPr>
          <a:xfrm>
            <a:off x="11521440" y="6400800"/>
            <a:ext cx="164592" cy="164592"/>
          </a:xfrm>
          <a:prstGeom prst="ellipse">
            <a:avLst/>
          </a:prstGeom>
          <a:solidFill>
            <a:srgbClr val="4A148C"/>
          </a:solidFill>
          <a:ln/>
        </p:spPr>
      </p:sp>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name="Slide 26">
    <p:bg>
      <p:bgPr>
        <a:solidFill>
          <a:srgbClr val="FFFFFF"/>
        </a:solidFill>
        <a:effectLst/>
      </p:bgPr>
    </p:bg>
    <p:spTree>
      <p:nvGrpSpPr>
        <p:cNvPr id="1" name=""/>
        <p:cNvGrpSpPr/>
        <p:nvPr/>
      </p:nvGrpSpPr>
      <p:grpSpPr>
        <a:xfrm>
          <a:off x="0" y="0"/>
          <a:ext cx="0" cy="0"/>
          <a:chOff x="0" y="0"/>
          <a:chExt cx="0" cy="0"/>
        </a:xfrm>
      </p:grpSpPr>
      <p:sp>
        <p:nvSpPr>
          <p:cNvPr id="2" name="Shape 0"/>
          <p:cNvSpPr/>
          <p:nvPr/>
        </p:nvSpPr>
        <p:spPr>
          <a:xfrm>
            <a:off x="0" y="0"/>
            <a:ext cx="12188952" cy="54864"/>
          </a:xfrm>
          <a:prstGeom prst="rect">
            <a:avLst/>
          </a:prstGeom>
          <a:solidFill>
            <a:srgbClr val="4A148C"/>
          </a:solidFill>
          <a:ln/>
        </p:spPr>
      </p:sp>
      <p:sp>
        <p:nvSpPr>
          <p:cNvPr id="3" name="Shape 1"/>
          <p:cNvSpPr/>
          <p:nvPr/>
        </p:nvSpPr>
        <p:spPr>
          <a:xfrm>
            <a:off x="0" y="54864"/>
            <a:ext cx="12188952" cy="822960"/>
          </a:xfrm>
          <a:prstGeom prst="rect">
            <a:avLst/>
          </a:prstGeom>
          <a:solidFill>
            <a:srgbClr val="1A1A2E"/>
          </a:solidFill>
          <a:ln/>
        </p:spPr>
      </p:sp>
      <p:sp>
        <p:nvSpPr>
          <p:cNvPr id="4" name="Text 2"/>
          <p:cNvSpPr/>
          <p:nvPr/>
        </p:nvSpPr>
        <p:spPr>
          <a:xfrm>
            <a:off x="457200" y="54864"/>
            <a:ext cx="11247120" cy="822960"/>
          </a:xfrm>
          <a:prstGeom prst="rect">
            <a:avLst/>
          </a:prstGeom>
          <a:noFill/>
          <a:ln/>
        </p:spPr>
        <p:txBody>
          <a:bodyPr wrap="square" lIns="0" tIns="127000" rIns="127000" bIns="0" rtlCol="0" anchor="ctr"/>
          <a:lstStyle/>
          <a:p>
            <a:pPr marL="0" indent="0">
              <a:buNone/>
            </a:pPr>
            <a:r>
              <a:rPr lang="en-US" sz="2200" b="1" dirty="0">
                <a:solidFill>
                  <a:srgbClr val="FFFFFF"/>
                </a:solidFill>
                <a:latin typeface="Times New Roman" pitchFamily="34" charset="0"/>
                <a:ea typeface="Times New Roman" pitchFamily="34" charset="-122"/>
                <a:cs typeface="Times New Roman" pitchFamily="34" charset="-120"/>
              </a:rPr>
              <a:t>Predictive Analytics and the Shift from Reactive to Preventative ER</a:t>
            </a:r>
            <a:endParaRPr lang="en-US" sz="2200" dirty="0"/>
          </a:p>
        </p:txBody>
      </p:sp>
      <p:sp>
        <p:nvSpPr>
          <p:cNvPr id="5" name="Text 3"/>
          <p:cNvSpPr/>
          <p:nvPr/>
        </p:nvSpPr>
        <p:spPr>
          <a:xfrm>
            <a:off x="365760" y="1051559"/>
            <a:ext cx="5394960" cy="5154687"/>
          </a:xfrm>
          <a:prstGeom prst="rect">
            <a:avLst/>
          </a:prstGeom>
          <a:noFill/>
          <a:ln/>
        </p:spPr>
        <p:txBody>
          <a:bodyPr wrap="square" lIns="63500" tIns="63500" rIns="63500" bIns="63500" rtlCol="0" anchor="t"/>
          <a:lstStyle/>
          <a:p>
            <a:pPr marL="342900" indent="-342900" algn="just">
              <a:lnSpc>
                <a:spcPct val="115000"/>
              </a:lnSpc>
              <a:spcAft>
                <a:spcPts val="1000"/>
              </a:spcAft>
              <a:buSzPct val="100000"/>
              <a:buChar char="•"/>
            </a:pPr>
            <a:r>
              <a:rPr lang="en-US" sz="1800" dirty="0">
                <a:solidFill>
                  <a:srgbClr val="1A1A1A"/>
                </a:solidFill>
                <a:latin typeface="Times New Roman" pitchFamily="34" charset="0"/>
                <a:ea typeface="Times New Roman" pitchFamily="34" charset="-122"/>
                <a:cs typeface="Times New Roman" pitchFamily="34" charset="-120"/>
              </a:rPr>
              <a:t>The 85% penetration of HSBC in its AI tools opens a platform through which predictive analytics can be implemented in the functions of employee relations.</a:t>
            </a:r>
            <a:endParaRPr lang="en-US" sz="1800" dirty="0"/>
          </a:p>
          <a:p>
            <a:pPr marL="342900" indent="-342900" algn="just">
              <a:lnSpc>
                <a:spcPct val="115000"/>
              </a:lnSpc>
              <a:spcAft>
                <a:spcPts val="1000"/>
              </a:spcAft>
              <a:buSzPct val="100000"/>
              <a:buChar char="•"/>
            </a:pPr>
            <a:r>
              <a:rPr lang="en-US" sz="1800" dirty="0">
                <a:solidFill>
                  <a:srgbClr val="1A1A1A"/>
                </a:solidFill>
                <a:latin typeface="Times New Roman" pitchFamily="34" charset="0"/>
                <a:ea typeface="Times New Roman" pitchFamily="34" charset="-122"/>
                <a:cs typeface="Times New Roman" pitchFamily="34" charset="-120"/>
              </a:rPr>
              <a:t>Predictive models may be able to determine risk of attrition, areas of hot spots on grievances, and metrics of engagement decrease ahead of the formal mechanisms.</a:t>
            </a:r>
            <a:endParaRPr lang="en-US" sz="1800" dirty="0"/>
          </a:p>
          <a:p>
            <a:pPr marL="342900" indent="-342900" algn="just">
              <a:lnSpc>
                <a:spcPct val="115000"/>
              </a:lnSpc>
              <a:spcAft>
                <a:spcPts val="1000"/>
              </a:spcAft>
              <a:buSzPct val="100000"/>
              <a:buChar char="•"/>
            </a:pPr>
            <a:r>
              <a:rPr lang="en-US" sz="1800" dirty="0">
                <a:solidFill>
                  <a:srgbClr val="1A1A1A"/>
                </a:solidFill>
                <a:latin typeface="Times New Roman" pitchFamily="34" charset="0"/>
                <a:ea typeface="Times New Roman" pitchFamily="34" charset="-122"/>
                <a:cs typeface="Times New Roman" pitchFamily="34" charset="-120"/>
              </a:rPr>
              <a:t>A study by MIT already identified 11.7% of the existing jobs as automated and the key point is that that makes workforce planning crucial (Sigalos, 2025).</a:t>
            </a:r>
            <a:endParaRPr lang="en-US" sz="1800" dirty="0"/>
          </a:p>
          <a:p>
            <a:pPr marL="342900" indent="-342900" algn="just">
              <a:lnSpc>
                <a:spcPct val="115000"/>
              </a:lnSpc>
              <a:spcAft>
                <a:spcPts val="1000"/>
              </a:spcAft>
              <a:buSzPct val="100000"/>
              <a:buChar char="•"/>
            </a:pPr>
            <a:r>
              <a:rPr lang="en-US" sz="1800" dirty="0">
                <a:solidFill>
                  <a:srgbClr val="1A1A1A"/>
                </a:solidFill>
                <a:latin typeface="Times New Roman" pitchFamily="34" charset="0"/>
                <a:ea typeface="Times New Roman" pitchFamily="34" charset="-122"/>
                <a:cs typeface="Times New Roman" pitchFamily="34" charset="-120"/>
              </a:rPr>
              <a:t>Moving to preventative ER will decrease tribunal exposure, and by 2025–26, UK open caseloads will be greater than 500,000 claims (Ministry of Justice, 2026).</a:t>
            </a:r>
            <a:endParaRPr lang="en-US" sz="1800" dirty="0"/>
          </a:p>
        </p:txBody>
      </p:sp>
      <p:pic>
        <p:nvPicPr>
          <p:cNvPr id="6" name="Image 0" descr="preencoded.png"/>
          <p:cNvPicPr>
            <a:picLocks noChangeAspect="1"/>
          </p:cNvPicPr>
          <p:nvPr/>
        </p:nvPicPr>
        <p:blipFill>
          <a:blip r:embed="rId3"/>
          <a:srcRect/>
          <a:stretch/>
        </p:blipFill>
        <p:spPr>
          <a:xfrm>
            <a:off x="5904689" y="1143000"/>
            <a:ext cx="5799631" cy="4663440"/>
          </a:xfrm>
          <a:prstGeom prst="rect">
            <a:avLst/>
          </a:prstGeom>
        </p:spPr>
      </p:pic>
      <p:sp>
        <p:nvSpPr>
          <p:cNvPr id="7" name="Text 4"/>
          <p:cNvSpPr/>
          <p:nvPr/>
        </p:nvSpPr>
        <p:spPr>
          <a:xfrm>
            <a:off x="5904689" y="5965585"/>
            <a:ext cx="5799631" cy="365760"/>
          </a:xfrm>
          <a:prstGeom prst="rect">
            <a:avLst/>
          </a:prstGeom>
          <a:noFill/>
          <a:ln/>
        </p:spPr>
        <p:txBody>
          <a:bodyPr wrap="square" rtlCol="0" anchor="t"/>
          <a:lstStyle/>
          <a:p>
            <a:pPr marL="0" indent="0" algn="ctr">
              <a:buNone/>
            </a:pPr>
            <a:r>
              <a:rPr lang="en-US" sz="1100" b="1" dirty="0">
                <a:solidFill>
                  <a:srgbClr val="1A1A1A"/>
                </a:solidFill>
                <a:latin typeface="Times New Roman" pitchFamily="34" charset="0"/>
                <a:ea typeface="Times New Roman" pitchFamily="34" charset="-122"/>
                <a:cs typeface="Times New Roman" pitchFamily="34" charset="-120"/>
              </a:rPr>
              <a:t>Figure 17: Receipts and disposals interim totals</a:t>
            </a:r>
            <a:endParaRPr lang="en-US" sz="1100" dirty="0"/>
          </a:p>
        </p:txBody>
      </p:sp>
      <p:sp>
        <p:nvSpPr>
          <p:cNvPr id="8" name="Text 5"/>
          <p:cNvSpPr/>
          <p:nvPr/>
        </p:nvSpPr>
        <p:spPr>
          <a:xfrm>
            <a:off x="5904689" y="6285625"/>
            <a:ext cx="5799631" cy="320040"/>
          </a:xfrm>
          <a:prstGeom prst="rect">
            <a:avLst/>
          </a:prstGeom>
          <a:noFill/>
          <a:ln/>
        </p:spPr>
        <p:txBody>
          <a:bodyPr wrap="square" rtlCol="0" anchor="t"/>
          <a:lstStyle/>
          <a:p>
            <a:pPr marL="0" indent="0" algn="ctr">
              <a:buNone/>
            </a:pPr>
            <a:r>
              <a:rPr lang="en-US" sz="1000" i="1" dirty="0">
                <a:solidFill>
                  <a:srgbClr val="444444"/>
                </a:solidFill>
                <a:latin typeface="Times New Roman" pitchFamily="34" charset="0"/>
                <a:ea typeface="Times New Roman" pitchFamily="34" charset="-122"/>
                <a:cs typeface="Times New Roman" pitchFamily="34" charset="-120"/>
              </a:rPr>
              <a:t>(Source: Ministry of Justice, 2026)</a:t>
            </a:r>
            <a:endParaRPr lang="en-US" sz="1000" dirty="0"/>
          </a:p>
        </p:txBody>
      </p:sp>
      <p:sp>
        <p:nvSpPr>
          <p:cNvPr id="9" name="Shape 6"/>
          <p:cNvSpPr/>
          <p:nvPr/>
        </p:nvSpPr>
        <p:spPr>
          <a:xfrm>
            <a:off x="0" y="6583680"/>
            <a:ext cx="12188952" cy="36576"/>
          </a:xfrm>
          <a:prstGeom prst="rect">
            <a:avLst/>
          </a:prstGeom>
          <a:solidFill>
            <a:srgbClr val="4A148C"/>
          </a:solidFill>
          <a:ln/>
        </p:spPr>
      </p:sp>
      <p:sp>
        <p:nvSpPr>
          <p:cNvPr id="10" name="Shape 7"/>
          <p:cNvSpPr/>
          <p:nvPr/>
        </p:nvSpPr>
        <p:spPr>
          <a:xfrm>
            <a:off x="11521440" y="6400800"/>
            <a:ext cx="164592" cy="164592"/>
          </a:xfrm>
          <a:prstGeom prst="ellipse">
            <a:avLst/>
          </a:prstGeom>
          <a:solidFill>
            <a:srgbClr val="4A148C"/>
          </a:solidFill>
          <a:ln/>
        </p:spPr>
      </p:sp>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name="Slide 27">
    <p:bg>
      <p:bgPr>
        <a:solidFill>
          <a:srgbClr val="FFFFFF"/>
        </a:solidFill>
        <a:effectLst/>
      </p:bgPr>
    </p:bg>
    <p:spTree>
      <p:nvGrpSpPr>
        <p:cNvPr id="1" name=""/>
        <p:cNvGrpSpPr/>
        <p:nvPr/>
      </p:nvGrpSpPr>
      <p:grpSpPr>
        <a:xfrm>
          <a:off x="0" y="0"/>
          <a:ext cx="0" cy="0"/>
          <a:chOff x="0" y="0"/>
          <a:chExt cx="0" cy="0"/>
        </a:xfrm>
      </p:grpSpPr>
      <p:sp>
        <p:nvSpPr>
          <p:cNvPr id="2" name="Shape 0"/>
          <p:cNvSpPr/>
          <p:nvPr/>
        </p:nvSpPr>
        <p:spPr>
          <a:xfrm>
            <a:off x="0" y="0"/>
            <a:ext cx="12188952" cy="54864"/>
          </a:xfrm>
          <a:prstGeom prst="rect">
            <a:avLst/>
          </a:prstGeom>
          <a:solidFill>
            <a:srgbClr val="4A148C"/>
          </a:solidFill>
          <a:ln/>
        </p:spPr>
      </p:sp>
      <p:sp>
        <p:nvSpPr>
          <p:cNvPr id="3" name="Shape 1"/>
          <p:cNvSpPr/>
          <p:nvPr/>
        </p:nvSpPr>
        <p:spPr>
          <a:xfrm>
            <a:off x="0" y="54864"/>
            <a:ext cx="12188952" cy="822960"/>
          </a:xfrm>
          <a:prstGeom prst="rect">
            <a:avLst/>
          </a:prstGeom>
          <a:solidFill>
            <a:srgbClr val="1A1A2E"/>
          </a:solidFill>
          <a:ln/>
        </p:spPr>
      </p:sp>
      <p:sp>
        <p:nvSpPr>
          <p:cNvPr id="4" name="Text 2"/>
          <p:cNvSpPr/>
          <p:nvPr/>
        </p:nvSpPr>
        <p:spPr>
          <a:xfrm>
            <a:off x="457200" y="54864"/>
            <a:ext cx="11247120" cy="822960"/>
          </a:xfrm>
          <a:prstGeom prst="rect">
            <a:avLst/>
          </a:prstGeom>
          <a:noFill/>
          <a:ln/>
        </p:spPr>
        <p:txBody>
          <a:bodyPr wrap="square" lIns="0" tIns="127000" rIns="127000" bIns="0" rtlCol="0" anchor="ctr"/>
          <a:lstStyle/>
          <a:p>
            <a:pPr marL="0" indent="0">
              <a:buNone/>
            </a:pPr>
            <a:r>
              <a:rPr lang="en-US" sz="2200" b="1" dirty="0">
                <a:solidFill>
                  <a:srgbClr val="FFFFFF"/>
                </a:solidFill>
                <a:latin typeface="Times New Roman" pitchFamily="34" charset="0"/>
                <a:ea typeface="Times New Roman" pitchFamily="34" charset="-122"/>
                <a:cs typeface="Times New Roman" pitchFamily="34" charset="-120"/>
              </a:rPr>
              <a:t>Preparing HSBC UK for the Future of Employee Relations (2025–2035)</a:t>
            </a:r>
            <a:endParaRPr lang="en-US" sz="2200" dirty="0"/>
          </a:p>
        </p:txBody>
      </p:sp>
      <p:sp>
        <p:nvSpPr>
          <p:cNvPr id="5" name="Text 3"/>
          <p:cNvSpPr/>
          <p:nvPr/>
        </p:nvSpPr>
        <p:spPr>
          <a:xfrm>
            <a:off x="365760" y="1051560"/>
            <a:ext cx="5669280" cy="4663440"/>
          </a:xfrm>
          <a:prstGeom prst="rect">
            <a:avLst/>
          </a:prstGeom>
          <a:noFill/>
          <a:ln/>
        </p:spPr>
        <p:txBody>
          <a:bodyPr wrap="square" lIns="63500" tIns="63500" rIns="63500" bIns="63500" rtlCol="0" anchor="t"/>
          <a:lstStyle/>
          <a:p>
            <a:pPr marL="342900" indent="-342900" algn="just">
              <a:lnSpc>
                <a:spcPct val="115000"/>
              </a:lnSpc>
              <a:spcAft>
                <a:spcPts val="1000"/>
              </a:spcAft>
              <a:buSzPct val="100000"/>
              <a:buChar char="•"/>
            </a:pPr>
            <a:r>
              <a:rPr lang="en-US" sz="1800" dirty="0">
                <a:solidFill>
                  <a:srgbClr val="1A1A1A"/>
                </a:solidFill>
                <a:latin typeface="Times New Roman" pitchFamily="34" charset="0"/>
                <a:ea typeface="Times New Roman" pitchFamily="34" charset="-122"/>
                <a:cs typeface="Times New Roman" pitchFamily="34" charset="-120"/>
              </a:rPr>
              <a:t>The implementation of AI on the back-office positions will necessitate HSBC to conduct reskilling in large-scale over the course of the three-to-five years restructuring plan.</a:t>
            </a:r>
            <a:endParaRPr lang="en-US" sz="1800" dirty="0"/>
          </a:p>
          <a:p>
            <a:pPr marL="342900" indent="-342900" algn="just">
              <a:lnSpc>
                <a:spcPct val="115000"/>
              </a:lnSpc>
              <a:spcAft>
                <a:spcPts val="1000"/>
              </a:spcAft>
              <a:buSzPct val="100000"/>
              <a:buChar char="•"/>
            </a:pPr>
            <a:r>
              <a:rPr lang="en-US" sz="1800" dirty="0">
                <a:solidFill>
                  <a:srgbClr val="1A1A1A"/>
                </a:solidFill>
                <a:latin typeface="Times New Roman" pitchFamily="34" charset="0"/>
                <a:ea typeface="Times New Roman" pitchFamily="34" charset="-122"/>
                <a:cs typeface="Times New Roman" pitchFamily="34" charset="-120"/>
              </a:rPr>
              <a:t>In a report by CIPD, one out of every six employers in the UK anticipates AI to cut down the quantity of workers in the country in the next twelve months, estimated to be in 2025.</a:t>
            </a:r>
            <a:endParaRPr lang="en-US" sz="1800" dirty="0"/>
          </a:p>
          <a:p>
            <a:pPr marL="342900" indent="-342900" algn="just">
              <a:lnSpc>
                <a:spcPct val="115000"/>
              </a:lnSpc>
              <a:spcAft>
                <a:spcPts val="1000"/>
              </a:spcAft>
              <a:buSzPct val="100000"/>
              <a:buChar char="•"/>
            </a:pPr>
            <a:r>
              <a:rPr lang="en-US" sz="1800" dirty="0">
                <a:solidFill>
                  <a:srgbClr val="1A1A1A"/>
                </a:solidFill>
                <a:latin typeface="Times New Roman" pitchFamily="34" charset="0"/>
                <a:ea typeface="Times New Roman" pitchFamily="34" charset="-122"/>
                <a:cs typeface="Times New Roman" pitchFamily="34" charset="-120"/>
              </a:rPr>
              <a:t>The future ER strategies should strike the right balance between cost efficiency and psychological contract necessary to ensure workforce trust.</a:t>
            </a:r>
            <a:endParaRPr lang="en-US" sz="1800" dirty="0"/>
          </a:p>
          <a:p>
            <a:pPr marL="342900" indent="-342900" algn="just">
              <a:lnSpc>
                <a:spcPct val="115000"/>
              </a:lnSpc>
              <a:spcAft>
                <a:spcPts val="1000"/>
              </a:spcAft>
              <a:buSzPct val="100000"/>
              <a:buChar char="•"/>
            </a:pPr>
            <a:r>
              <a:rPr lang="en-US" sz="1800" dirty="0">
                <a:solidFill>
                  <a:srgbClr val="1A1A1A"/>
                </a:solidFill>
                <a:latin typeface="Times New Roman" pitchFamily="34" charset="0"/>
                <a:ea typeface="Times New Roman" pitchFamily="34" charset="-122"/>
                <a:cs typeface="Times New Roman" pitchFamily="34" charset="-120"/>
              </a:rPr>
              <a:t>In early 2026, HSBC attained its $1.5 billion savings goal 6 months ahead of schedule, which hastens the forces of change (Reuters Staff, 2025).</a:t>
            </a:r>
            <a:endParaRPr lang="en-US" sz="1800" dirty="0"/>
          </a:p>
        </p:txBody>
      </p:sp>
      <p:pic>
        <p:nvPicPr>
          <p:cNvPr id="6" name="Image 0" descr="preencoded.png"/>
          <p:cNvPicPr>
            <a:picLocks noChangeAspect="1"/>
          </p:cNvPicPr>
          <p:nvPr/>
        </p:nvPicPr>
        <p:blipFill>
          <a:blip r:embed="rId3"/>
          <a:srcRect b="12770"/>
          <a:stretch>
            <a:fillRect/>
          </a:stretch>
        </p:blipFill>
        <p:spPr>
          <a:xfrm>
            <a:off x="6309360" y="1143000"/>
            <a:ext cx="5394960" cy="4663440"/>
          </a:xfrm>
          <a:prstGeom prst="rect">
            <a:avLst/>
          </a:prstGeom>
        </p:spPr>
      </p:pic>
      <p:sp>
        <p:nvSpPr>
          <p:cNvPr id="7" name="Text 4"/>
          <p:cNvSpPr/>
          <p:nvPr/>
        </p:nvSpPr>
        <p:spPr>
          <a:xfrm>
            <a:off x="6406637" y="5920740"/>
            <a:ext cx="5394960" cy="365760"/>
          </a:xfrm>
          <a:prstGeom prst="rect">
            <a:avLst/>
          </a:prstGeom>
          <a:noFill/>
          <a:ln/>
        </p:spPr>
        <p:txBody>
          <a:bodyPr wrap="square" rtlCol="0" anchor="t"/>
          <a:lstStyle/>
          <a:p>
            <a:pPr marL="0" indent="0" algn="ctr">
              <a:buNone/>
            </a:pPr>
            <a:r>
              <a:rPr lang="en-US" sz="1100" b="1" dirty="0">
                <a:solidFill>
                  <a:srgbClr val="1A1A1A"/>
                </a:solidFill>
                <a:latin typeface="Times New Roman" pitchFamily="34" charset="0"/>
                <a:ea typeface="Times New Roman" pitchFamily="34" charset="-122"/>
                <a:cs typeface="Times New Roman" pitchFamily="34" charset="-120"/>
              </a:rPr>
              <a:t>Figure 18: HSBC Future ER Roadmap</a:t>
            </a:r>
            <a:endParaRPr lang="en-US" sz="1100" dirty="0"/>
          </a:p>
        </p:txBody>
      </p:sp>
      <p:sp>
        <p:nvSpPr>
          <p:cNvPr id="8" name="Text 5"/>
          <p:cNvSpPr/>
          <p:nvPr/>
        </p:nvSpPr>
        <p:spPr>
          <a:xfrm>
            <a:off x="6406637" y="6240780"/>
            <a:ext cx="5394960" cy="320040"/>
          </a:xfrm>
          <a:prstGeom prst="rect">
            <a:avLst/>
          </a:prstGeom>
          <a:noFill/>
          <a:ln/>
        </p:spPr>
        <p:txBody>
          <a:bodyPr wrap="square" rtlCol="0" anchor="t"/>
          <a:lstStyle/>
          <a:p>
            <a:pPr marL="0" indent="0" algn="ctr">
              <a:buNone/>
            </a:pPr>
            <a:r>
              <a:rPr lang="en-US" sz="1000" i="1" dirty="0">
                <a:solidFill>
                  <a:srgbClr val="444444"/>
                </a:solidFill>
                <a:latin typeface="Times New Roman" pitchFamily="34" charset="0"/>
                <a:ea typeface="Times New Roman" pitchFamily="34" charset="-122"/>
                <a:cs typeface="Times New Roman" pitchFamily="34" charset="-120"/>
              </a:rPr>
              <a:t>(Source: Self Created, 2026)</a:t>
            </a:r>
            <a:endParaRPr lang="en-US" sz="1000" dirty="0"/>
          </a:p>
        </p:txBody>
      </p:sp>
      <p:sp>
        <p:nvSpPr>
          <p:cNvPr id="9" name="Shape 6"/>
          <p:cNvSpPr/>
          <p:nvPr/>
        </p:nvSpPr>
        <p:spPr>
          <a:xfrm>
            <a:off x="0" y="6583680"/>
            <a:ext cx="12188952" cy="36576"/>
          </a:xfrm>
          <a:prstGeom prst="rect">
            <a:avLst/>
          </a:prstGeom>
          <a:solidFill>
            <a:srgbClr val="4A148C"/>
          </a:solidFill>
          <a:ln/>
        </p:spPr>
      </p:sp>
      <p:sp>
        <p:nvSpPr>
          <p:cNvPr id="10" name="Shape 7"/>
          <p:cNvSpPr/>
          <p:nvPr/>
        </p:nvSpPr>
        <p:spPr>
          <a:xfrm>
            <a:off x="11521440" y="6400800"/>
            <a:ext cx="164592" cy="164592"/>
          </a:xfrm>
          <a:prstGeom prst="ellipse">
            <a:avLst/>
          </a:prstGeom>
          <a:solidFill>
            <a:srgbClr val="4A148C"/>
          </a:solidFill>
          <a:ln/>
        </p:spPr>
      </p:sp>
    </p:spTree>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a:extLst>
            <a:ext uri="{FF2B5EF4-FFF2-40B4-BE49-F238E27FC236}">
              <a16:creationId xmlns:a16="http://schemas.microsoft.com/office/drawing/2014/main" id="{66507B77-384E-3160-E991-B96649140C87}"/>
            </a:ext>
          </a:extLst>
        </p:cNvPr>
        <p:cNvGrpSpPr/>
        <p:nvPr/>
      </p:nvGrpSpPr>
      <p:grpSpPr>
        <a:xfrm>
          <a:off x="0" y="0"/>
          <a:ext cx="0" cy="0"/>
          <a:chOff x="0" y="0"/>
          <a:chExt cx="0" cy="0"/>
        </a:xfrm>
      </p:grpSpPr>
      <p:sp>
        <p:nvSpPr>
          <p:cNvPr id="2" name="Shape 0">
            <a:extLst>
              <a:ext uri="{FF2B5EF4-FFF2-40B4-BE49-F238E27FC236}">
                <a16:creationId xmlns:a16="http://schemas.microsoft.com/office/drawing/2014/main" id="{A0F92C9C-5C60-D67A-98D0-68E1BE8F08B2}"/>
              </a:ext>
            </a:extLst>
          </p:cNvPr>
          <p:cNvSpPr/>
          <p:nvPr/>
        </p:nvSpPr>
        <p:spPr>
          <a:xfrm>
            <a:off x="0" y="0"/>
            <a:ext cx="12188952" cy="54864"/>
          </a:xfrm>
          <a:prstGeom prst="rect">
            <a:avLst/>
          </a:prstGeom>
          <a:solidFill>
            <a:srgbClr val="4A148C"/>
          </a:solidFill>
          <a:ln/>
        </p:spPr>
      </p:sp>
      <p:sp>
        <p:nvSpPr>
          <p:cNvPr id="3" name="Shape 1">
            <a:extLst>
              <a:ext uri="{FF2B5EF4-FFF2-40B4-BE49-F238E27FC236}">
                <a16:creationId xmlns:a16="http://schemas.microsoft.com/office/drawing/2014/main" id="{89ABBC92-77E8-2111-2361-72D69A807370}"/>
              </a:ext>
            </a:extLst>
          </p:cNvPr>
          <p:cNvSpPr/>
          <p:nvPr/>
        </p:nvSpPr>
        <p:spPr>
          <a:xfrm>
            <a:off x="0" y="54864"/>
            <a:ext cx="12188952" cy="822960"/>
          </a:xfrm>
          <a:prstGeom prst="rect">
            <a:avLst/>
          </a:prstGeom>
          <a:solidFill>
            <a:srgbClr val="1A1A2E"/>
          </a:solidFill>
          <a:ln/>
        </p:spPr>
      </p:sp>
      <p:sp>
        <p:nvSpPr>
          <p:cNvPr id="4" name="Text 2">
            <a:extLst>
              <a:ext uri="{FF2B5EF4-FFF2-40B4-BE49-F238E27FC236}">
                <a16:creationId xmlns:a16="http://schemas.microsoft.com/office/drawing/2014/main" id="{8662E84B-771B-E3D7-B61F-D66B608F2ECA}"/>
              </a:ext>
            </a:extLst>
          </p:cNvPr>
          <p:cNvSpPr/>
          <p:nvPr/>
        </p:nvSpPr>
        <p:spPr>
          <a:xfrm>
            <a:off x="457200" y="54864"/>
            <a:ext cx="11247120" cy="822960"/>
          </a:xfrm>
          <a:prstGeom prst="rect">
            <a:avLst/>
          </a:prstGeom>
          <a:noFill/>
          <a:ln/>
        </p:spPr>
        <p:txBody>
          <a:bodyPr wrap="square" lIns="0" tIns="127000" rIns="127000" bIns="0" rtlCol="0" anchor="ctr"/>
          <a:lstStyle/>
          <a:p>
            <a:pPr marL="0" indent="0">
              <a:buNone/>
            </a:pPr>
            <a:r>
              <a:rPr lang="en-US" sz="2200" b="1" dirty="0">
                <a:solidFill>
                  <a:srgbClr val="FFFFFF"/>
                </a:solidFill>
                <a:latin typeface="Times New Roman" pitchFamily="34" charset="0"/>
                <a:cs typeface="Times New Roman" pitchFamily="34" charset="-120"/>
              </a:rPr>
              <a:t>Reference List</a:t>
            </a:r>
            <a:endParaRPr lang="en-US" sz="2200" dirty="0"/>
          </a:p>
        </p:txBody>
      </p:sp>
      <p:sp>
        <p:nvSpPr>
          <p:cNvPr id="5" name="Text 3">
            <a:extLst>
              <a:ext uri="{FF2B5EF4-FFF2-40B4-BE49-F238E27FC236}">
                <a16:creationId xmlns:a16="http://schemas.microsoft.com/office/drawing/2014/main" id="{FED254BD-4D8B-23F0-B1CF-62E0DA664F97}"/>
              </a:ext>
            </a:extLst>
          </p:cNvPr>
          <p:cNvSpPr/>
          <p:nvPr/>
        </p:nvSpPr>
        <p:spPr>
          <a:xfrm>
            <a:off x="365759" y="1051560"/>
            <a:ext cx="11677083" cy="5330952"/>
          </a:xfrm>
          <a:prstGeom prst="rect">
            <a:avLst/>
          </a:prstGeom>
          <a:noFill/>
          <a:ln/>
        </p:spPr>
        <p:txBody>
          <a:bodyPr wrap="square" lIns="63500" tIns="63500" rIns="63500" bIns="63500" rtlCol="0" anchor="t"/>
          <a:lstStyle/>
          <a:p>
            <a:pPr algn="just"/>
            <a:r>
              <a:rPr lang="en-IN" sz="850" dirty="0"/>
              <a:t>ACAS (2025) </a:t>
            </a:r>
            <a:r>
              <a:rPr lang="en-IN" sz="850" i="1" dirty="0"/>
              <a:t>early conciliation and employment tribunal data for </a:t>
            </a:r>
            <a:r>
              <a:rPr lang="en-IN" sz="850" i="1" dirty="0" err="1"/>
              <a:t>england</a:t>
            </a:r>
            <a:r>
              <a:rPr lang="en-IN" sz="850" i="1" dirty="0"/>
              <a:t>, </a:t>
            </a:r>
            <a:r>
              <a:rPr lang="en-IN" sz="850" i="1" dirty="0" err="1"/>
              <a:t>scotland</a:t>
            </a:r>
            <a:r>
              <a:rPr lang="en-IN" sz="850" i="1" dirty="0"/>
              <a:t>, and </a:t>
            </a:r>
            <a:r>
              <a:rPr lang="en-IN" sz="850" i="1" dirty="0" err="1"/>
              <a:t>wales</a:t>
            </a:r>
            <a:r>
              <a:rPr lang="en-IN" sz="850" i="1" dirty="0"/>
              <a:t>: </a:t>
            </a:r>
            <a:r>
              <a:rPr lang="en-IN" sz="850" i="1" dirty="0" err="1"/>
              <a:t>april</a:t>
            </a:r>
            <a:r>
              <a:rPr lang="en-IN" sz="850" i="1" dirty="0"/>
              <a:t> to </a:t>
            </a:r>
            <a:r>
              <a:rPr lang="en-IN" sz="850" i="1" dirty="0" err="1"/>
              <a:t>june</a:t>
            </a:r>
            <a:r>
              <a:rPr lang="en-IN" sz="850" i="1" dirty="0"/>
              <a:t> 2025 | </a:t>
            </a:r>
            <a:r>
              <a:rPr lang="en-IN" sz="850" i="1" dirty="0" err="1"/>
              <a:t>acas</a:t>
            </a:r>
            <a:r>
              <a:rPr lang="en-IN" sz="850" dirty="0"/>
              <a:t>, </a:t>
            </a:r>
            <a:r>
              <a:rPr lang="en-IN" sz="850" i="1" dirty="0" err="1"/>
              <a:t>Acas</a:t>
            </a:r>
            <a:r>
              <a:rPr lang="en-IN" sz="850" dirty="0"/>
              <a:t>. Available at: </a:t>
            </a:r>
            <a:r>
              <a:rPr lang="en-IN" sz="850" u="sng" dirty="0">
                <a:hlinkClick r:id="rId3"/>
              </a:rPr>
              <a:t>https://www.acas.org.uk/about-us/service-statistics/early-conciliation/early-conciliation-and-employment-tribunal-cases-data-2025-to-2026/april-june-2025%</a:t>
            </a:r>
            <a:r>
              <a:rPr lang="en-IN" sz="850" dirty="0"/>
              <a:t> </a:t>
            </a:r>
          </a:p>
          <a:p>
            <a:pPr algn="just"/>
            <a:r>
              <a:rPr lang="en-IN" sz="850" dirty="0"/>
              <a:t>AIHR (2026) </a:t>
            </a:r>
            <a:r>
              <a:rPr lang="en-IN" sz="850" i="1" dirty="0"/>
              <a:t>employee grievance</a:t>
            </a:r>
            <a:r>
              <a:rPr lang="en-IN" sz="850" dirty="0"/>
              <a:t>, </a:t>
            </a:r>
            <a:r>
              <a:rPr lang="en-IN" sz="850" i="1" dirty="0"/>
              <a:t>AIHR</a:t>
            </a:r>
            <a:r>
              <a:rPr lang="en-IN" sz="850" dirty="0"/>
              <a:t>. Available at: </a:t>
            </a:r>
            <a:r>
              <a:rPr lang="en-IN" sz="850" u="sng" dirty="0">
                <a:hlinkClick r:id="rId4"/>
              </a:rPr>
              <a:t>https://www.aihr.com/hr-glossary/employee-grievance/%</a:t>
            </a:r>
            <a:r>
              <a:rPr lang="en-IN" sz="850" dirty="0"/>
              <a:t> </a:t>
            </a:r>
          </a:p>
          <a:p>
            <a:pPr algn="just"/>
            <a:r>
              <a:rPr lang="en-IN" sz="850" dirty="0"/>
              <a:t>Butcher, S. (2026) </a:t>
            </a:r>
            <a:r>
              <a:rPr lang="en-IN" sz="850" i="1" dirty="0"/>
              <a:t>HSBC has both empowered its people with AI and hired 1,800 technologists</a:t>
            </a:r>
            <a:r>
              <a:rPr lang="en-IN" sz="850" dirty="0"/>
              <a:t>, </a:t>
            </a:r>
            <a:r>
              <a:rPr lang="en-IN" sz="850" i="1" dirty="0" err="1"/>
              <a:t>eFinancialCareers</a:t>
            </a:r>
            <a:r>
              <a:rPr lang="en-IN" sz="850" dirty="0"/>
              <a:t>. Available at: </a:t>
            </a:r>
            <a:r>
              <a:rPr lang="en-IN" sz="850" u="sng" dirty="0">
                <a:hlinkClick r:id="rId5"/>
              </a:rPr>
              <a:t>https://www.efinancialcareers.com/news/hsbc-has-both-empowered-its-people-with-ai-and-hired-1-800-technologists%</a:t>
            </a:r>
            <a:r>
              <a:rPr lang="en-IN" sz="850" dirty="0"/>
              <a:t> </a:t>
            </a:r>
          </a:p>
          <a:p>
            <a:pPr algn="just"/>
            <a:r>
              <a:rPr lang="en-IN" sz="850" dirty="0"/>
              <a:t>Choudhury, A., Wee, D., Wilson, H. and Noonan, L. (2026) </a:t>
            </a:r>
            <a:r>
              <a:rPr lang="en-IN" sz="850" i="1" dirty="0"/>
              <a:t>HSBC mulls deep job cuts from multiyear AI-</a:t>
            </a:r>
            <a:r>
              <a:rPr lang="en-IN" sz="850" i="1" dirty="0" err="1"/>
              <a:t>fueled</a:t>
            </a:r>
            <a:r>
              <a:rPr lang="en-IN" sz="850" i="1" dirty="0"/>
              <a:t> overhaul</a:t>
            </a:r>
            <a:r>
              <a:rPr lang="en-IN" sz="850" dirty="0"/>
              <a:t>, </a:t>
            </a:r>
            <a:r>
              <a:rPr lang="en-IN" sz="850" i="1" dirty="0"/>
              <a:t>Bloomberg.com</a:t>
            </a:r>
            <a:r>
              <a:rPr lang="en-IN" sz="850" dirty="0"/>
              <a:t>. Bloomberg. Available at: </a:t>
            </a:r>
            <a:r>
              <a:rPr lang="en-IN" sz="850" u="sng" dirty="0">
                <a:hlinkClick r:id="rId6"/>
              </a:rPr>
              <a:t>https://www.bloomberg.com/news/articles/2026-03-19/hsbc-mulls-deep-job-cuts-from-multiyear-ai-fueled-overhaul%</a:t>
            </a:r>
            <a:r>
              <a:rPr lang="en-IN" sz="850" dirty="0"/>
              <a:t> </a:t>
            </a:r>
          </a:p>
          <a:p>
            <a:pPr algn="just"/>
            <a:r>
              <a:rPr lang="en-IN" sz="850" dirty="0"/>
              <a:t>Department of Business &amp; Trade (2026) </a:t>
            </a:r>
            <a:r>
              <a:rPr lang="en-IN" sz="850" i="1" dirty="0"/>
              <a:t>Factsheet: Employment Rights Act 2025 - Overview </a:t>
            </a:r>
            <a:r>
              <a:rPr lang="en-IN" sz="850" i="1" dirty="0" err="1"/>
              <a:t>Overview</a:t>
            </a:r>
            <a:r>
              <a:rPr lang="en-IN" sz="850" dirty="0"/>
              <a:t>. Available at: </a:t>
            </a:r>
            <a:r>
              <a:rPr lang="en-IN" sz="850" u="sng" dirty="0">
                <a:hlinkClick r:id="rId7"/>
              </a:rPr>
              <a:t>https://assets.publishing.service.gov.uk/media/696fabb3c0f4afaa9536a0f2/employment-rights-act-2025-overview-factsheet.pdf%</a:t>
            </a:r>
            <a:r>
              <a:rPr lang="en-IN" sz="850" dirty="0"/>
              <a:t> </a:t>
            </a:r>
          </a:p>
          <a:p>
            <a:pPr algn="just"/>
            <a:r>
              <a:rPr lang="en-IN" sz="850" dirty="0" err="1"/>
              <a:t>Glocal</a:t>
            </a:r>
            <a:r>
              <a:rPr lang="en-IN" sz="850" dirty="0"/>
              <a:t> Infomart Pvt Ltd (2025) </a:t>
            </a:r>
            <a:r>
              <a:rPr lang="en-IN" sz="850" i="1" dirty="0"/>
              <a:t>HSBC collaborates with Mistral AI to accelerate AI adoption</a:t>
            </a:r>
            <a:r>
              <a:rPr lang="en-IN" sz="850" dirty="0"/>
              <a:t>. Available at: </a:t>
            </a:r>
            <a:r>
              <a:rPr lang="en-IN" sz="850" u="sng" dirty="0">
                <a:hlinkClick r:id="rId8"/>
              </a:rPr>
              <a:t>https://bankingfrontiers.com/hsbc-collaborates-with-mistral-ai-to-accelerate-ai-adoption/</a:t>
            </a:r>
            <a:r>
              <a:rPr lang="en-IN" sz="850" dirty="0"/>
              <a:t>. </a:t>
            </a:r>
          </a:p>
          <a:p>
            <a:pPr algn="just"/>
            <a:r>
              <a:rPr lang="en-IN" sz="850" dirty="0"/>
              <a:t>Hanna, S. (2025) </a:t>
            </a:r>
            <a:r>
              <a:rPr lang="en-IN" sz="850" i="1" dirty="0"/>
              <a:t>How one leading bank is driving inclusive hiring</a:t>
            </a:r>
            <a:r>
              <a:rPr lang="en-IN" sz="850" dirty="0"/>
              <a:t>, </a:t>
            </a:r>
            <a:r>
              <a:rPr lang="en-IN" sz="850" i="1" dirty="0"/>
              <a:t>Business &amp; Industry</a:t>
            </a:r>
            <a:r>
              <a:rPr lang="en-IN" sz="850" dirty="0"/>
              <a:t>. Available at: </a:t>
            </a:r>
            <a:r>
              <a:rPr lang="en-IN" sz="850" u="sng" dirty="0">
                <a:hlinkClick r:id="rId9"/>
              </a:rPr>
              <a:t>https://www.businessandindustry.co.uk/inclusivity-in-the-workplace/how-one-leading-bank-is-driving-inclusive-hiring/%</a:t>
            </a:r>
            <a:r>
              <a:rPr lang="en-IN" sz="850" dirty="0"/>
              <a:t> </a:t>
            </a:r>
          </a:p>
          <a:p>
            <a:pPr algn="just"/>
            <a:r>
              <a:rPr lang="en-IN" sz="850" dirty="0"/>
              <a:t>Heffernan, D. (2025) </a:t>
            </a:r>
            <a:r>
              <a:rPr lang="en-IN" sz="850" i="1" dirty="0"/>
              <a:t>Employee Engagement 2025 Mid-year Trends - The Survey Initiative</a:t>
            </a:r>
            <a:r>
              <a:rPr lang="en-IN" sz="850" dirty="0"/>
              <a:t>, </a:t>
            </a:r>
            <a:r>
              <a:rPr lang="en-IN" sz="850" i="1" dirty="0"/>
              <a:t>The Survey Initiative</a:t>
            </a:r>
            <a:r>
              <a:rPr lang="en-IN" sz="850" dirty="0"/>
              <a:t>. Available at: </a:t>
            </a:r>
            <a:r>
              <a:rPr lang="en-IN" sz="850" u="sng" dirty="0">
                <a:hlinkClick r:id="rId10"/>
              </a:rPr>
              <a:t>https://surveyinitiative.co.uk/employee-engagement-2025-mid-year-trends/%</a:t>
            </a:r>
            <a:r>
              <a:rPr lang="en-IN" sz="850" dirty="0"/>
              <a:t> </a:t>
            </a:r>
          </a:p>
          <a:p>
            <a:pPr algn="just"/>
            <a:r>
              <a:rPr lang="en-IN" sz="850" dirty="0"/>
              <a:t>Holland, M. (2026) </a:t>
            </a:r>
            <a:r>
              <a:rPr lang="en-IN" sz="850" i="1" dirty="0"/>
              <a:t>HSBC names generative AI a leading investment area</a:t>
            </a:r>
            <a:r>
              <a:rPr lang="en-IN" sz="850" dirty="0"/>
              <a:t>, </a:t>
            </a:r>
            <a:r>
              <a:rPr lang="en-IN" sz="850" i="1" dirty="0"/>
              <a:t>Banking Dive</a:t>
            </a:r>
            <a:r>
              <a:rPr lang="en-IN" sz="850" dirty="0"/>
              <a:t>. Available at: </a:t>
            </a:r>
            <a:r>
              <a:rPr lang="en-IN" sz="850" u="sng" dirty="0">
                <a:hlinkClick r:id="rId11"/>
              </a:rPr>
              <a:t>https://www.bankingdive.com/news/hsbc-generative-ai-leading-investment-elhedery/813353/%</a:t>
            </a:r>
            <a:r>
              <a:rPr lang="en-IN" sz="850" dirty="0"/>
              <a:t> </a:t>
            </a:r>
          </a:p>
          <a:p>
            <a:pPr algn="just"/>
            <a:r>
              <a:rPr lang="en-IN" sz="850" dirty="0"/>
              <a:t>HSBC (2025a) </a:t>
            </a:r>
            <a:r>
              <a:rPr lang="en-IN" sz="850" i="1" dirty="0"/>
              <a:t>internships | students and graduates | careers | </a:t>
            </a:r>
            <a:r>
              <a:rPr lang="en-IN" sz="850" i="1" dirty="0" err="1"/>
              <a:t>hsbc</a:t>
            </a:r>
            <a:r>
              <a:rPr lang="en-IN" sz="850" i="1" dirty="0"/>
              <a:t> holdings plc</a:t>
            </a:r>
            <a:r>
              <a:rPr lang="en-IN" sz="850" dirty="0"/>
              <a:t>, </a:t>
            </a:r>
            <a:r>
              <a:rPr lang="en-IN" sz="850" i="1" dirty="0"/>
              <a:t>HSBC</a:t>
            </a:r>
            <a:r>
              <a:rPr lang="en-IN" sz="850" dirty="0"/>
              <a:t>. Available at: </a:t>
            </a:r>
            <a:r>
              <a:rPr lang="en-IN" sz="850" u="sng" dirty="0">
                <a:hlinkClick r:id="rId12"/>
              </a:rPr>
              <a:t>https://www.hsbc.com/careers/students-and-graduates/internships%</a:t>
            </a:r>
            <a:r>
              <a:rPr lang="en-IN" sz="850" dirty="0"/>
              <a:t> </a:t>
            </a:r>
          </a:p>
          <a:p>
            <a:pPr algn="just"/>
            <a:r>
              <a:rPr lang="en-IN" sz="850" dirty="0"/>
              <a:t>HSBC (2025b) </a:t>
            </a:r>
            <a:r>
              <a:rPr lang="en-IN" sz="850" i="1" dirty="0"/>
              <a:t>Operational risk | HSBC Holdings plc</a:t>
            </a:r>
            <a:r>
              <a:rPr lang="en-IN" sz="850" dirty="0"/>
              <a:t>, </a:t>
            </a:r>
            <a:r>
              <a:rPr lang="en-IN" sz="850" i="1" dirty="0"/>
              <a:t>HSBC</a:t>
            </a:r>
            <a:r>
              <a:rPr lang="en-IN" sz="850" dirty="0"/>
              <a:t>. Available at: </a:t>
            </a:r>
            <a:r>
              <a:rPr lang="en-IN" sz="850" u="sng" dirty="0">
                <a:hlinkClick r:id="rId13"/>
              </a:rPr>
              <a:t>https://www.hsbc.com/who-we-are/esg-and-responsible-business/managing-risk/operational-risk%</a:t>
            </a:r>
            <a:r>
              <a:rPr lang="en-IN" sz="850" dirty="0"/>
              <a:t> </a:t>
            </a:r>
          </a:p>
          <a:p>
            <a:pPr algn="just"/>
            <a:r>
              <a:rPr lang="en-IN" sz="850" dirty="0"/>
              <a:t>HSBC (2025c) </a:t>
            </a:r>
            <a:r>
              <a:rPr lang="en-IN" sz="850" i="1" dirty="0"/>
              <a:t>Transforming HSBC with AI | HSBC and Digital</a:t>
            </a:r>
            <a:r>
              <a:rPr lang="en-IN" sz="850" dirty="0"/>
              <a:t>, </a:t>
            </a:r>
            <a:r>
              <a:rPr lang="en-IN" sz="850" i="1" dirty="0"/>
              <a:t>HSBC</a:t>
            </a:r>
            <a:r>
              <a:rPr lang="en-IN" sz="850" dirty="0"/>
              <a:t>. Available at: </a:t>
            </a:r>
            <a:r>
              <a:rPr lang="en-IN" sz="850" u="sng" dirty="0">
                <a:hlinkClick r:id="rId14"/>
              </a:rPr>
              <a:t>https://www.hsbc.com/who-we-are/hsbc-and-digital/hsbc-and-ai/transforming-hsbc-with-ai%</a:t>
            </a:r>
            <a:r>
              <a:rPr lang="en-IN" sz="850" dirty="0"/>
              <a:t> </a:t>
            </a:r>
          </a:p>
          <a:p>
            <a:pPr algn="just"/>
            <a:r>
              <a:rPr lang="en-IN" sz="850" dirty="0"/>
              <a:t>HSBC (2026a) </a:t>
            </a:r>
            <a:r>
              <a:rPr lang="en-IN" sz="850" i="1" dirty="0"/>
              <a:t>Feedback and Complaints | Help and Support - HSBC IN</a:t>
            </a:r>
            <a:r>
              <a:rPr lang="en-IN" sz="850" dirty="0"/>
              <a:t>, </a:t>
            </a:r>
            <a:r>
              <a:rPr lang="en-IN" sz="850" i="1" dirty="0"/>
              <a:t>www.hsbc.co.in</a:t>
            </a:r>
            <a:r>
              <a:rPr lang="en-IN" sz="850" dirty="0"/>
              <a:t>. Available at: </a:t>
            </a:r>
            <a:r>
              <a:rPr lang="en-IN" sz="850" u="sng" dirty="0">
                <a:hlinkClick r:id="rId15"/>
              </a:rPr>
              <a:t>https://www.hsbc.co.in/help/feedback-and-complaints/%</a:t>
            </a:r>
            <a:r>
              <a:rPr lang="en-IN" sz="850" dirty="0"/>
              <a:t> </a:t>
            </a:r>
          </a:p>
          <a:p>
            <a:pPr algn="just"/>
            <a:r>
              <a:rPr lang="en-IN" sz="850" dirty="0"/>
              <a:t>HSBC (2026b) </a:t>
            </a:r>
            <a:r>
              <a:rPr lang="en-IN" sz="850" i="1" dirty="0"/>
              <a:t>Gender and Ethnicity Data by Market | Our People | HSBC Holdings plc</a:t>
            </a:r>
            <a:r>
              <a:rPr lang="en-IN" sz="850" dirty="0"/>
              <a:t>, </a:t>
            </a:r>
            <a:r>
              <a:rPr lang="en-IN" sz="850" i="1" dirty="0"/>
              <a:t>HSBC</a:t>
            </a:r>
            <a:r>
              <a:rPr lang="en-IN" sz="850" dirty="0"/>
              <a:t>. Available at: </a:t>
            </a:r>
            <a:r>
              <a:rPr lang="en-IN" sz="850" u="sng" dirty="0">
                <a:hlinkClick r:id="rId16"/>
              </a:rPr>
              <a:t>https://www.hsbc.com/who-we-are/our-people/inclusion-at-hsbc/gender-and-ethnicity-data-by-market?tabs-section-1=tab-0&amp;tabs-section-2=tab-0%</a:t>
            </a:r>
            <a:r>
              <a:rPr lang="en-IN" sz="850" dirty="0"/>
              <a:t> </a:t>
            </a:r>
          </a:p>
          <a:p>
            <a:pPr algn="just"/>
            <a:r>
              <a:rPr lang="en-IN" sz="850" dirty="0"/>
              <a:t>HSBC (2026c) </a:t>
            </a:r>
            <a:r>
              <a:rPr lang="en-IN" sz="850" i="1" dirty="0"/>
              <a:t>HSBC announces David Rice as its first Chief AI Officer | Media releases | HSBC Holdings plc</a:t>
            </a:r>
            <a:r>
              <a:rPr lang="en-IN" sz="850" dirty="0"/>
              <a:t>, </a:t>
            </a:r>
            <a:r>
              <a:rPr lang="en-IN" sz="850" i="1" dirty="0"/>
              <a:t>HSBC</a:t>
            </a:r>
            <a:r>
              <a:rPr lang="en-IN" sz="850" dirty="0"/>
              <a:t>. Available at: </a:t>
            </a:r>
            <a:r>
              <a:rPr lang="en-IN" sz="850" u="sng" dirty="0">
                <a:hlinkClick r:id="rId17"/>
              </a:rPr>
              <a:t>https://www.hsbc.com/news-and-views/news/media-releases/2026/david-rice-announced-as-chief-ai-officer%</a:t>
            </a:r>
            <a:r>
              <a:rPr lang="en-IN" sz="850" dirty="0"/>
              <a:t> </a:t>
            </a:r>
          </a:p>
          <a:p>
            <a:pPr algn="just"/>
            <a:r>
              <a:rPr lang="en-IN" sz="850" dirty="0"/>
              <a:t>HSBC UK (2025a) </a:t>
            </a:r>
            <a:r>
              <a:rPr lang="en-IN" sz="850" i="1" dirty="0"/>
              <a:t>Inclusion - About HSBC | HSBC UK</a:t>
            </a:r>
            <a:r>
              <a:rPr lang="en-IN" sz="850" dirty="0"/>
              <a:t>, </a:t>
            </a:r>
            <a:r>
              <a:rPr lang="en-IN" sz="850" i="1" dirty="0"/>
              <a:t>Hsbc.co.uk</a:t>
            </a:r>
            <a:r>
              <a:rPr lang="en-IN" sz="850" dirty="0"/>
              <a:t>. Available at: </a:t>
            </a:r>
            <a:r>
              <a:rPr lang="en-IN" sz="850" u="sng" dirty="0">
                <a:hlinkClick r:id="rId18"/>
              </a:rPr>
              <a:t>https://www.about.hsbc.co.uk/hsbc-uk/inclusion%</a:t>
            </a:r>
            <a:r>
              <a:rPr lang="en-IN" sz="850" dirty="0"/>
              <a:t> </a:t>
            </a:r>
          </a:p>
          <a:p>
            <a:pPr algn="just"/>
            <a:r>
              <a:rPr lang="en-IN" sz="850" dirty="0"/>
              <a:t>HSBC UK (2025b) </a:t>
            </a:r>
            <a:r>
              <a:rPr lang="en-IN" sz="850" i="1" dirty="0"/>
              <a:t>Opening up a world of opportunity </a:t>
            </a:r>
            <a:r>
              <a:rPr lang="en-IN" sz="850" dirty="0"/>
              <a:t>. Available at: </a:t>
            </a:r>
            <a:r>
              <a:rPr lang="en-IN" sz="850" u="sng" dirty="0">
                <a:hlinkClick r:id="rId19"/>
              </a:rPr>
              <a:t>https://www.google.com/url?sa=t&amp;rct=j&amp;q=&amp;esrc=s&amp;source=web&amp;cd=&amp;ved=2ahUKEwiO5I2y0PeVAxWQV3ADHSBaJTMQFnoECBwQAQ&amp;url=https%3A%2F%2Fwww.hsbc.com%2F-%2Ffiles%2Fhsbc%2Finvestors%2Fhsbc-results%2F2025%2Fannual%2Fpdfs%2Fhsbc-holdings-plc%2F260225-strategic-report-2025.pdf&amp;usg=AOvVaw23RlmsETduloLyQl-OTCTI&amp;opi=89978449</a:t>
            </a:r>
            <a:r>
              <a:rPr lang="en-IN" sz="850" dirty="0"/>
              <a:t>. </a:t>
            </a:r>
          </a:p>
          <a:p>
            <a:pPr algn="just"/>
            <a:r>
              <a:rPr lang="en-IN" sz="850" dirty="0"/>
              <a:t>Indeed (2026) </a:t>
            </a:r>
            <a:r>
              <a:rPr lang="en-IN" sz="850" i="1" dirty="0"/>
              <a:t>working at </a:t>
            </a:r>
            <a:r>
              <a:rPr lang="en-IN" sz="850" i="1" dirty="0" err="1"/>
              <a:t>hsbc</a:t>
            </a:r>
            <a:r>
              <a:rPr lang="en-IN" sz="850" i="1" dirty="0"/>
              <a:t>: 1,580 </a:t>
            </a:r>
            <a:r>
              <a:rPr lang="en-IN" sz="850" i="1" dirty="0" err="1"/>
              <a:t>hsbc</a:t>
            </a:r>
            <a:r>
              <a:rPr lang="en-IN" sz="850" i="1" dirty="0"/>
              <a:t> reviews | indeed.com</a:t>
            </a:r>
            <a:r>
              <a:rPr lang="en-IN" sz="850" dirty="0"/>
              <a:t>, </a:t>
            </a:r>
            <a:r>
              <a:rPr lang="en-IN" sz="850" i="1" dirty="0"/>
              <a:t>uk.indeed.com</a:t>
            </a:r>
            <a:r>
              <a:rPr lang="en-IN" sz="850" dirty="0"/>
              <a:t>. Available at: </a:t>
            </a:r>
            <a:r>
              <a:rPr lang="en-IN" sz="850" u="sng" dirty="0">
                <a:hlinkClick r:id="rId20"/>
              </a:rPr>
              <a:t>https://uk.indeed.com/cmp/HSBC/reviews%</a:t>
            </a:r>
            <a:r>
              <a:rPr lang="en-IN" sz="850" dirty="0"/>
              <a:t> </a:t>
            </a:r>
          </a:p>
          <a:p>
            <a:pPr algn="just"/>
            <a:r>
              <a:rPr lang="en-IN" sz="850" dirty="0"/>
              <a:t>ISE (2026) </a:t>
            </a:r>
            <a:r>
              <a:rPr lang="en-IN" sz="850" i="1" dirty="0"/>
              <a:t>HSBC’s award-winning EDI strategy transforms early careers</a:t>
            </a:r>
            <a:r>
              <a:rPr lang="en-IN" sz="850" dirty="0"/>
              <a:t>, </a:t>
            </a:r>
            <a:r>
              <a:rPr lang="en-IN" sz="850" i="1" dirty="0"/>
              <a:t>Ise.org.uk</a:t>
            </a:r>
            <a:r>
              <a:rPr lang="en-IN" sz="850" dirty="0"/>
              <a:t>. Available at: </a:t>
            </a:r>
            <a:r>
              <a:rPr lang="en-IN" sz="850" u="sng" dirty="0">
                <a:hlinkClick r:id="rId21"/>
              </a:rPr>
              <a:t>https://ise.org.uk/knowledge/insights/563/hsbcs_awardwinning_edi_strategy_transforms_early_careers/%</a:t>
            </a:r>
            <a:r>
              <a:rPr lang="en-IN" sz="850" dirty="0"/>
              <a:t> </a:t>
            </a:r>
          </a:p>
          <a:p>
            <a:pPr algn="just"/>
            <a:r>
              <a:rPr lang="en-IN" sz="850" dirty="0"/>
              <a:t>Mayne, M. (2026) </a:t>
            </a:r>
            <a:r>
              <a:rPr lang="en-IN" sz="850" i="1" dirty="0"/>
              <a:t>More than half a million tribunal cases still awaiting resolution, government figures reveal</a:t>
            </a:r>
            <a:r>
              <a:rPr lang="en-IN" sz="850" dirty="0"/>
              <a:t>, </a:t>
            </a:r>
            <a:r>
              <a:rPr lang="en-IN" sz="850" i="1" dirty="0"/>
              <a:t>Peoplemanagement.co.uk</a:t>
            </a:r>
            <a:r>
              <a:rPr lang="en-IN" sz="850" dirty="0"/>
              <a:t>. </a:t>
            </a:r>
            <a:r>
              <a:rPr lang="en-IN" sz="850" dirty="0" err="1"/>
              <a:t>PeopleManagement</a:t>
            </a:r>
            <a:r>
              <a:rPr lang="en-IN" sz="850" dirty="0"/>
              <a:t>. Available at: </a:t>
            </a:r>
            <a:r>
              <a:rPr lang="en-IN" sz="850" u="sng" dirty="0">
                <a:hlinkClick r:id="rId22"/>
              </a:rPr>
              <a:t>https://www.peoplemanagement.co.uk/article/1961762/half-million-tribunal-cases-awaiting-resolution-government-figures-reveal%</a:t>
            </a:r>
            <a:r>
              <a:rPr lang="en-IN" sz="850" dirty="0"/>
              <a:t> </a:t>
            </a:r>
          </a:p>
          <a:p>
            <a:pPr algn="just"/>
            <a:r>
              <a:rPr lang="en-IN" sz="850" dirty="0"/>
              <a:t>McDonnell, A. (2026) </a:t>
            </a:r>
            <a:r>
              <a:rPr lang="en-IN" sz="850" i="1" dirty="0"/>
              <a:t>HSBC: AI will transform the C-suite and customer experience</a:t>
            </a:r>
            <a:r>
              <a:rPr lang="en-IN" sz="850" dirty="0"/>
              <a:t>, </a:t>
            </a:r>
            <a:r>
              <a:rPr lang="en-IN" sz="850" i="1" dirty="0"/>
              <a:t>Businesschief.com</a:t>
            </a:r>
            <a:r>
              <a:rPr lang="en-IN" sz="850" dirty="0"/>
              <a:t>. </a:t>
            </a:r>
            <a:r>
              <a:rPr lang="en-IN" sz="850" dirty="0" err="1"/>
              <a:t>Bizclik</a:t>
            </a:r>
            <a:r>
              <a:rPr lang="en-IN" sz="850" dirty="0"/>
              <a:t> Media Ltd. Available at: </a:t>
            </a:r>
            <a:r>
              <a:rPr lang="en-IN" sz="850" u="sng" dirty="0">
                <a:hlinkClick r:id="rId23"/>
              </a:rPr>
              <a:t>https://businesschief.com/news/hsbc-ai-will-transform-the-c-suite-and-customer-experience%</a:t>
            </a:r>
            <a:r>
              <a:rPr lang="en-IN" sz="850" dirty="0"/>
              <a:t> </a:t>
            </a:r>
          </a:p>
          <a:p>
            <a:pPr algn="just"/>
            <a:r>
              <a:rPr lang="en-IN" sz="850" dirty="0"/>
              <a:t>Milliken, D. and Abdulla, S. (2026) “UK pay growth beats expectations before BoE decision,” </a:t>
            </a:r>
            <a:r>
              <a:rPr lang="en-IN" sz="850" i="1" dirty="0"/>
              <a:t>Reuters</a:t>
            </a:r>
            <a:r>
              <a:rPr lang="en-IN" sz="850" dirty="0"/>
              <a:t>, 18 June. Available at: </a:t>
            </a:r>
            <a:r>
              <a:rPr lang="en-IN" sz="850" u="sng" dirty="0">
                <a:hlinkClick r:id="rId24"/>
              </a:rPr>
              <a:t>https://www.reuters.com/world/uk/uk-wages-grow-34-year-three-months-april-2026-06-18/%</a:t>
            </a:r>
            <a:r>
              <a:rPr lang="en-IN" sz="850" dirty="0"/>
              <a:t> </a:t>
            </a:r>
          </a:p>
          <a:p>
            <a:pPr algn="just"/>
            <a:r>
              <a:rPr lang="en-IN" sz="850" dirty="0"/>
              <a:t>Ministry of Justice (2026) </a:t>
            </a:r>
            <a:r>
              <a:rPr lang="en-IN" sz="850" i="1" dirty="0"/>
              <a:t>Tribunal statistics quarterly: January to March 2026</a:t>
            </a:r>
            <a:r>
              <a:rPr lang="en-IN" sz="850" dirty="0"/>
              <a:t>, </a:t>
            </a:r>
            <a:r>
              <a:rPr lang="en-IN" sz="850" i="1" dirty="0"/>
              <a:t>GOV.UK</a:t>
            </a:r>
            <a:r>
              <a:rPr lang="en-IN" sz="850" dirty="0"/>
              <a:t>. Available at: </a:t>
            </a:r>
            <a:r>
              <a:rPr lang="en-IN" sz="850" u="sng" dirty="0">
                <a:hlinkClick r:id="rId25"/>
              </a:rPr>
              <a:t>https://www.gov.uk/government/statistics/tribunals-statistics-quarterly-january-to-march-2026/tribunal-statistics-quarterly-january-to-march-2026%</a:t>
            </a:r>
            <a:r>
              <a:rPr lang="en-IN" sz="850" dirty="0"/>
              <a:t> </a:t>
            </a:r>
          </a:p>
          <a:p>
            <a:pPr algn="just"/>
            <a:r>
              <a:rPr lang="en-IN" sz="850" dirty="0"/>
              <a:t>Nguyen, K.P. (2026) </a:t>
            </a:r>
            <a:r>
              <a:rPr lang="en-IN" sz="850" i="1" dirty="0"/>
              <a:t>HSBC signals tougher bonus outcomes as restructuring pushes performance focus</a:t>
            </a:r>
            <a:r>
              <a:rPr lang="en-IN" sz="850" dirty="0"/>
              <a:t>, </a:t>
            </a:r>
            <a:r>
              <a:rPr lang="en-IN" sz="850" i="1" dirty="0"/>
              <a:t>Yahoo Finance</a:t>
            </a:r>
            <a:r>
              <a:rPr lang="en-IN" sz="850" dirty="0"/>
              <a:t>. Available at: </a:t>
            </a:r>
            <a:r>
              <a:rPr lang="en-IN" sz="850" u="sng" dirty="0">
                <a:hlinkClick r:id="rId26"/>
              </a:rPr>
              <a:t>https://finance.yahoo.com/news/hsbc-signals-tougher-bonus-outcomes-134055017.html%</a:t>
            </a:r>
            <a:r>
              <a:rPr lang="en-IN" sz="850" dirty="0"/>
              <a:t> </a:t>
            </a:r>
          </a:p>
          <a:p>
            <a:pPr algn="just"/>
            <a:r>
              <a:rPr lang="en-IN" sz="850" dirty="0"/>
              <a:t>Partridge, J. (2025) </a:t>
            </a:r>
            <a:r>
              <a:rPr lang="en-IN" sz="850" i="1" dirty="0"/>
              <a:t>Half of UK professionals might quit if ordered back to the office full time, poll shows</a:t>
            </a:r>
            <a:r>
              <a:rPr lang="en-IN" sz="850" dirty="0"/>
              <a:t>, </a:t>
            </a:r>
            <a:r>
              <a:rPr lang="en-IN" sz="850" i="1" dirty="0"/>
              <a:t>the Guardian</a:t>
            </a:r>
            <a:r>
              <a:rPr lang="en-IN" sz="850" dirty="0"/>
              <a:t>. The Guardian. Available at: </a:t>
            </a:r>
            <a:r>
              <a:rPr lang="en-IN" sz="850" u="sng" dirty="0">
                <a:hlinkClick r:id="rId27"/>
              </a:rPr>
              <a:t>https://www.theguardian.com/business/2025/mar/31/half-of-uk-professionals-might-quit-if-ordered-back-to-the-office-full-time-poll-shows%</a:t>
            </a:r>
            <a:r>
              <a:rPr lang="en-IN" sz="850" dirty="0"/>
              <a:t> </a:t>
            </a:r>
          </a:p>
          <a:p>
            <a:pPr algn="just"/>
            <a:r>
              <a:rPr lang="en-IN" sz="850" dirty="0" err="1"/>
              <a:t>Perkbox</a:t>
            </a:r>
            <a:r>
              <a:rPr lang="en-IN" sz="850" dirty="0"/>
              <a:t> (2025) </a:t>
            </a:r>
            <a:r>
              <a:rPr lang="en-IN" sz="850" i="1" dirty="0"/>
              <a:t>The state of employee engagement in the UK: 2025 report</a:t>
            </a:r>
            <a:r>
              <a:rPr lang="en-IN" sz="850" dirty="0"/>
              <a:t>, </a:t>
            </a:r>
            <a:r>
              <a:rPr lang="en-IN" sz="850" i="1" dirty="0" err="1"/>
              <a:t>Perkbox</a:t>
            </a:r>
            <a:r>
              <a:rPr lang="en-IN" sz="850" dirty="0"/>
              <a:t>. Available at: </a:t>
            </a:r>
            <a:r>
              <a:rPr lang="en-IN" sz="850" u="sng" dirty="0">
                <a:hlinkClick r:id="rId28"/>
              </a:rPr>
              <a:t>https://www.perkbox.com/resources/library/employee-engagement-report-2025%</a:t>
            </a:r>
            <a:r>
              <a:rPr lang="en-IN" sz="850" dirty="0"/>
              <a:t> </a:t>
            </a:r>
          </a:p>
          <a:p>
            <a:pPr algn="just"/>
            <a:r>
              <a:rPr lang="en-IN" sz="850" dirty="0"/>
              <a:t>Ramachandran, A. (2025) </a:t>
            </a:r>
            <a:r>
              <a:rPr lang="en-IN" sz="850" i="1" dirty="0"/>
              <a:t>Transforming Risk Management in Global Banking AI Architectures and Strategic Integration Across Nine Risk Domains</a:t>
            </a:r>
            <a:r>
              <a:rPr lang="en-IN" sz="850" dirty="0"/>
              <a:t>. Available at: </a:t>
            </a:r>
            <a:r>
              <a:rPr lang="en-IN" sz="850" u="sng" dirty="0">
                <a:hlinkClick r:id="rId29"/>
              </a:rPr>
              <a:t>https://www.researchgate.net/publication/390583645_Transforming_Risk_Management_in_Global_Banking_AI_Architectures_and_Strategic_Integration_Across_Nine_Risk_Domains%</a:t>
            </a:r>
            <a:r>
              <a:rPr lang="en-IN" sz="850" dirty="0"/>
              <a:t> </a:t>
            </a:r>
          </a:p>
          <a:p>
            <a:pPr algn="just"/>
            <a:r>
              <a:rPr lang="en-IN" sz="850" dirty="0"/>
              <a:t>Reuters Staff (2025) “HSBC to unveil $1.5 billion of annual cost savings on February 19, FT reports,” </a:t>
            </a:r>
            <a:r>
              <a:rPr lang="en-IN" sz="850" i="1" dirty="0"/>
              <a:t>Reuters</a:t>
            </a:r>
            <a:r>
              <a:rPr lang="en-IN" sz="850" dirty="0"/>
              <a:t>, 14 February. Available at: </a:t>
            </a:r>
            <a:r>
              <a:rPr lang="en-IN" sz="850" u="sng" dirty="0">
                <a:hlinkClick r:id="rId30"/>
              </a:rPr>
              <a:t>https://www.reuters.com/business/finance/hsbc-unveil-15-billion-annual-cost-savings-february-19-ft-reports-2025-02-14/%</a:t>
            </a:r>
            <a:r>
              <a:rPr lang="en-IN" sz="850" dirty="0"/>
              <a:t> </a:t>
            </a:r>
          </a:p>
          <a:p>
            <a:pPr algn="just"/>
            <a:r>
              <a:rPr lang="en-IN" sz="850" dirty="0" err="1"/>
              <a:t>Revelio</a:t>
            </a:r>
            <a:r>
              <a:rPr lang="en-IN" sz="850" dirty="0"/>
              <a:t> Labs (2026) </a:t>
            </a:r>
            <a:r>
              <a:rPr lang="en-IN" sz="850" i="1" dirty="0"/>
              <a:t>HSBC Holdings Workforce Dataset</a:t>
            </a:r>
            <a:r>
              <a:rPr lang="en-IN" sz="850" dirty="0"/>
              <a:t>, </a:t>
            </a:r>
            <a:r>
              <a:rPr lang="en-IN" sz="850" i="1" dirty="0"/>
              <a:t>Reveliolabs.com</a:t>
            </a:r>
            <a:r>
              <a:rPr lang="en-IN" sz="850" dirty="0"/>
              <a:t>. </a:t>
            </a:r>
            <a:r>
              <a:rPr lang="en-IN" sz="850" dirty="0" err="1"/>
              <a:t>Revelio</a:t>
            </a:r>
            <a:r>
              <a:rPr lang="en-IN" sz="850" dirty="0"/>
              <a:t> Labs. Available at: </a:t>
            </a:r>
            <a:r>
              <a:rPr lang="en-IN" sz="850" u="sng" dirty="0">
                <a:hlinkClick r:id="rId31"/>
              </a:rPr>
              <a:t>https://www.reveliolabs.com/companies/hsbc-holdings/employees%</a:t>
            </a:r>
            <a:r>
              <a:rPr lang="en-IN" sz="850" dirty="0"/>
              <a:t> </a:t>
            </a:r>
          </a:p>
          <a:p>
            <a:pPr algn="just"/>
            <a:r>
              <a:rPr lang="en-IN" sz="850" dirty="0"/>
              <a:t>Shaw, W. (2025) </a:t>
            </a:r>
            <a:r>
              <a:rPr lang="en-IN" sz="850" i="1" dirty="0"/>
              <a:t>Wall Street Expected to Shed 200,000 Jobs as AI Erodes Roles</a:t>
            </a:r>
            <a:r>
              <a:rPr lang="en-IN" sz="850" dirty="0"/>
              <a:t>, </a:t>
            </a:r>
            <a:r>
              <a:rPr lang="en-IN" sz="850" i="1" dirty="0"/>
              <a:t>Bloomberg.com</a:t>
            </a:r>
            <a:r>
              <a:rPr lang="en-IN" sz="850" dirty="0"/>
              <a:t>. Bloomberg. Available at: </a:t>
            </a:r>
            <a:r>
              <a:rPr lang="en-IN" sz="850" u="sng" dirty="0">
                <a:hlinkClick r:id="rId32"/>
              </a:rPr>
              <a:t>https://www.bloomberg.com/news/articles/2025-01-09/wall-street-expected-to-shed-200-000-jobs-as-ai-erodes-roles%</a:t>
            </a:r>
            <a:r>
              <a:rPr lang="en-IN" sz="850" dirty="0"/>
              <a:t> </a:t>
            </a:r>
          </a:p>
          <a:p>
            <a:pPr algn="just"/>
            <a:r>
              <a:rPr lang="en-IN" sz="850" dirty="0" err="1"/>
              <a:t>Sigalos</a:t>
            </a:r>
            <a:r>
              <a:rPr lang="en-IN" sz="850" dirty="0"/>
              <a:t>, M. (2025) </a:t>
            </a:r>
            <a:r>
              <a:rPr lang="en-IN" sz="850" i="1" dirty="0"/>
              <a:t>MIT study finds AI can already replace 11.7% of U.S. workforce</a:t>
            </a:r>
            <a:r>
              <a:rPr lang="en-IN" sz="850" dirty="0"/>
              <a:t>, </a:t>
            </a:r>
            <a:r>
              <a:rPr lang="en-IN" sz="850" i="1" dirty="0"/>
              <a:t>CNBC</a:t>
            </a:r>
            <a:r>
              <a:rPr lang="en-IN" sz="850" dirty="0"/>
              <a:t>. Available at: </a:t>
            </a:r>
            <a:r>
              <a:rPr lang="en-IN" sz="850" u="sng" dirty="0">
                <a:hlinkClick r:id="rId33"/>
              </a:rPr>
              <a:t>https://www.cnbc.com/2025/11/26/mit-study-finds-ai-can-already-replace-11point7percent-of-us-workforce.html%</a:t>
            </a:r>
            <a:r>
              <a:rPr lang="en-IN" sz="850" dirty="0"/>
              <a:t> </a:t>
            </a:r>
          </a:p>
          <a:p>
            <a:pPr algn="just"/>
            <a:r>
              <a:rPr lang="en-IN" sz="850" dirty="0"/>
              <a:t>Silva, J. da (2024) “</a:t>
            </a:r>
            <a:r>
              <a:rPr lang="en-IN" sz="850" dirty="0" err="1"/>
              <a:t>hsbc</a:t>
            </a:r>
            <a:r>
              <a:rPr lang="en-IN" sz="850" dirty="0"/>
              <a:t> splits bank between east and west in major overhaul,” </a:t>
            </a:r>
            <a:r>
              <a:rPr lang="en-IN" sz="850" i="1" dirty="0"/>
              <a:t>BBC News</a:t>
            </a:r>
            <a:r>
              <a:rPr lang="en-IN" sz="850" dirty="0"/>
              <a:t>, 22 October. Available at: </a:t>
            </a:r>
            <a:r>
              <a:rPr lang="en-IN" sz="850" u="sng" dirty="0">
                <a:hlinkClick r:id="rId34"/>
              </a:rPr>
              <a:t>https://www.bbc.com/news/articles/cg787nkl8nno%</a:t>
            </a:r>
            <a:r>
              <a:rPr lang="en-IN" sz="850" dirty="0"/>
              <a:t> </a:t>
            </a:r>
          </a:p>
          <a:p>
            <a:pPr algn="just"/>
            <a:r>
              <a:rPr lang="en-IN" sz="850" dirty="0" err="1"/>
              <a:t>Taggd</a:t>
            </a:r>
            <a:r>
              <a:rPr lang="en-IN" sz="850" dirty="0"/>
              <a:t> (2025) </a:t>
            </a:r>
            <a:r>
              <a:rPr lang="en-IN" sz="850" i="1" dirty="0"/>
              <a:t>What an HR Ombudsman Does and Why It Matters</a:t>
            </a:r>
            <a:r>
              <a:rPr lang="en-IN" sz="850" dirty="0"/>
              <a:t>, </a:t>
            </a:r>
            <a:r>
              <a:rPr lang="en-IN" sz="850" i="1" dirty="0" err="1"/>
              <a:t>Taggd</a:t>
            </a:r>
            <a:r>
              <a:rPr lang="en-IN" sz="850" dirty="0"/>
              <a:t>. Available at: </a:t>
            </a:r>
            <a:r>
              <a:rPr lang="en-IN" sz="850" u="sng" dirty="0">
                <a:hlinkClick r:id="rId35"/>
              </a:rPr>
              <a:t>https://taggd.in/hr-glossary/hr-ombudsman/%</a:t>
            </a:r>
            <a:r>
              <a:rPr lang="en-IN" sz="850" dirty="0"/>
              <a:t> </a:t>
            </a:r>
          </a:p>
          <a:p>
            <a:pPr algn="just"/>
            <a:r>
              <a:rPr lang="en-IN" sz="850" dirty="0"/>
              <a:t>Wilson, H. (2025) </a:t>
            </a:r>
            <a:r>
              <a:rPr lang="en-IN" sz="850" i="1" dirty="0"/>
              <a:t>HSBC’s Return-to-Office Push Risks Denting CEO’s Savings Plan</a:t>
            </a:r>
            <a:r>
              <a:rPr lang="en-IN" sz="850" dirty="0"/>
              <a:t>, </a:t>
            </a:r>
            <a:r>
              <a:rPr lang="en-IN" sz="850" i="1" dirty="0"/>
              <a:t>Bloomberg.com</a:t>
            </a:r>
            <a:r>
              <a:rPr lang="en-IN" sz="850" dirty="0"/>
              <a:t>. Bloomberg. Available at: </a:t>
            </a:r>
            <a:r>
              <a:rPr lang="en-IN" sz="850" u="sng" dirty="0">
                <a:hlinkClick r:id="rId36"/>
              </a:rPr>
              <a:t>https://www.bloomberg.com/news/articles/2025-06-23/hsbc-s-return-to-office-push-risks-denting-ceo-s-savings-plan%</a:t>
            </a:r>
            <a:r>
              <a:rPr lang="en-IN" sz="850" dirty="0"/>
              <a:t> </a:t>
            </a:r>
          </a:p>
        </p:txBody>
      </p:sp>
      <p:sp>
        <p:nvSpPr>
          <p:cNvPr id="9" name="Shape 6">
            <a:extLst>
              <a:ext uri="{FF2B5EF4-FFF2-40B4-BE49-F238E27FC236}">
                <a16:creationId xmlns:a16="http://schemas.microsoft.com/office/drawing/2014/main" id="{22035354-C0C3-29F8-BFD8-CAA4E02A9CB6}"/>
              </a:ext>
            </a:extLst>
          </p:cNvPr>
          <p:cNvSpPr/>
          <p:nvPr/>
        </p:nvSpPr>
        <p:spPr>
          <a:xfrm>
            <a:off x="0" y="6583680"/>
            <a:ext cx="12188952" cy="36576"/>
          </a:xfrm>
          <a:prstGeom prst="rect">
            <a:avLst/>
          </a:prstGeom>
          <a:solidFill>
            <a:srgbClr val="4A148C"/>
          </a:solidFill>
          <a:ln/>
        </p:spPr>
      </p:sp>
      <p:sp>
        <p:nvSpPr>
          <p:cNvPr id="10" name="Shape 7">
            <a:extLst>
              <a:ext uri="{FF2B5EF4-FFF2-40B4-BE49-F238E27FC236}">
                <a16:creationId xmlns:a16="http://schemas.microsoft.com/office/drawing/2014/main" id="{6292E0C2-BB4B-AC14-5317-322533FC663E}"/>
              </a:ext>
            </a:extLst>
          </p:cNvPr>
          <p:cNvSpPr/>
          <p:nvPr/>
        </p:nvSpPr>
        <p:spPr>
          <a:xfrm>
            <a:off x="11521440" y="6400800"/>
            <a:ext cx="164592" cy="164592"/>
          </a:xfrm>
          <a:prstGeom prst="ellipse">
            <a:avLst/>
          </a:prstGeom>
          <a:solidFill>
            <a:srgbClr val="4A148C"/>
          </a:solidFill>
          <a:ln/>
        </p:spPr>
      </p:sp>
    </p:spTree>
    <p:extLst>
      <p:ext uri="{BB962C8B-B14F-4D97-AF65-F5344CB8AC3E}">
        <p14:creationId xmlns:p14="http://schemas.microsoft.com/office/powerpoint/2010/main" val="1226280036"/>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name="Slide 28">
    <p:bg>
      <p:bgPr>
        <a:solidFill>
          <a:srgbClr val="1A1A2E"/>
        </a:solidFill>
        <a:effectLst/>
      </p:bgPr>
    </p:bg>
    <p:spTree>
      <p:nvGrpSpPr>
        <p:cNvPr id="1" name=""/>
        <p:cNvGrpSpPr/>
        <p:nvPr/>
      </p:nvGrpSpPr>
      <p:grpSpPr>
        <a:xfrm>
          <a:off x="0" y="0"/>
          <a:ext cx="0" cy="0"/>
          <a:chOff x="0" y="0"/>
          <a:chExt cx="0" cy="0"/>
        </a:xfrm>
      </p:grpSpPr>
      <p:sp>
        <p:nvSpPr>
          <p:cNvPr id="2" name="Shape 0"/>
          <p:cNvSpPr/>
          <p:nvPr/>
        </p:nvSpPr>
        <p:spPr>
          <a:xfrm>
            <a:off x="0" y="0"/>
            <a:ext cx="12188952" cy="73152"/>
          </a:xfrm>
          <a:prstGeom prst="rect">
            <a:avLst/>
          </a:prstGeom>
          <a:solidFill>
            <a:srgbClr val="DB0011"/>
          </a:solidFill>
          <a:ln/>
        </p:spPr>
      </p:sp>
      <p:sp>
        <p:nvSpPr>
          <p:cNvPr id="3" name="Text 1"/>
          <p:cNvSpPr/>
          <p:nvPr/>
        </p:nvSpPr>
        <p:spPr>
          <a:xfrm>
            <a:off x="914400" y="1828800"/>
            <a:ext cx="10360152" cy="1371600"/>
          </a:xfrm>
          <a:prstGeom prst="rect">
            <a:avLst/>
          </a:prstGeom>
          <a:noFill/>
          <a:ln/>
        </p:spPr>
        <p:txBody>
          <a:bodyPr wrap="square" rtlCol="0" anchor="ctr"/>
          <a:lstStyle/>
          <a:p>
            <a:pPr marL="0" indent="0" algn="ctr">
              <a:buNone/>
            </a:pPr>
            <a:r>
              <a:rPr lang="en-US" sz="4400" b="1" dirty="0">
                <a:solidFill>
                  <a:srgbClr val="FFFFFF"/>
                </a:solidFill>
                <a:latin typeface="Times New Roman" pitchFamily="34" charset="0"/>
                <a:ea typeface="Times New Roman" pitchFamily="34" charset="-122"/>
                <a:cs typeface="Times New Roman" pitchFamily="34" charset="-120"/>
              </a:rPr>
              <a:t>Thank You</a:t>
            </a:r>
            <a:endParaRPr lang="en-US" sz="4400" dirty="0"/>
          </a:p>
        </p:txBody>
      </p:sp>
      <p:sp>
        <p:nvSpPr>
          <p:cNvPr id="4" name="Shape 2"/>
          <p:cNvSpPr/>
          <p:nvPr/>
        </p:nvSpPr>
        <p:spPr>
          <a:xfrm>
            <a:off x="4572000" y="3474720"/>
            <a:ext cx="3044952" cy="36576"/>
          </a:xfrm>
          <a:prstGeom prst="rect">
            <a:avLst/>
          </a:prstGeom>
          <a:solidFill>
            <a:srgbClr val="DB0011"/>
          </a:solidFill>
          <a:ln/>
        </p:spPr>
      </p:sp>
      <p:sp>
        <p:nvSpPr>
          <p:cNvPr id="5" name="Text 3"/>
          <p:cNvSpPr/>
          <p:nvPr/>
        </p:nvSpPr>
        <p:spPr>
          <a:xfrm>
            <a:off x="1828800" y="3840480"/>
            <a:ext cx="8531352" cy="1097280"/>
          </a:xfrm>
          <a:prstGeom prst="rect">
            <a:avLst/>
          </a:prstGeom>
          <a:noFill/>
          <a:ln/>
        </p:spPr>
        <p:txBody>
          <a:bodyPr wrap="square" rtlCol="0" anchor="ctr"/>
          <a:lstStyle/>
          <a:p>
            <a:pPr marL="0" indent="0" algn="ctr">
              <a:buNone/>
            </a:pPr>
            <a:r>
              <a:rPr lang="en-US" sz="1800" i="1" dirty="0">
                <a:solidFill>
                  <a:srgbClr val="AAAAAA"/>
                </a:solidFill>
                <a:latin typeface="Times New Roman" pitchFamily="34" charset="0"/>
                <a:ea typeface="Times New Roman" pitchFamily="34" charset="-122"/>
                <a:cs typeface="Times New Roman" pitchFamily="34" charset="-120"/>
              </a:rPr>
              <a:t>Employee Relations at HSBC UK</a:t>
            </a:r>
            <a:endParaRPr lang="en-US" sz="1800" dirty="0"/>
          </a:p>
          <a:p>
            <a:pPr marL="0" indent="0" algn="ctr">
              <a:buNone/>
            </a:pPr>
            <a:r>
              <a:rPr lang="en-US" sz="1800" i="1" dirty="0">
                <a:solidFill>
                  <a:srgbClr val="AAAAAA"/>
                </a:solidFill>
                <a:latin typeface="Times New Roman" pitchFamily="34" charset="0"/>
                <a:ea typeface="Times New Roman" pitchFamily="34" charset="-122"/>
                <a:cs typeface="Times New Roman" pitchFamily="34" charset="-120"/>
              </a:rPr>
              <a:t>A Critical Analysis (2025–2035)</a:t>
            </a:r>
            <a:endParaRPr lang="en-US" sz="1800" dirty="0"/>
          </a:p>
        </p:txBody>
      </p:sp>
      <p:sp>
        <p:nvSpPr>
          <p:cNvPr id="6" name="Shape 4"/>
          <p:cNvSpPr/>
          <p:nvPr/>
        </p:nvSpPr>
        <p:spPr>
          <a:xfrm>
            <a:off x="0" y="6784848"/>
            <a:ext cx="12188952" cy="73152"/>
          </a:xfrm>
          <a:prstGeom prst="rect">
            <a:avLst/>
          </a:prstGeom>
          <a:solidFill>
            <a:srgbClr val="DB0011"/>
          </a:solidFill>
          <a:ln/>
        </p:spPr>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22</TotalTime>
  <Words>6417</Words>
  <Application>Microsoft Office PowerPoint</Application>
  <PresentationFormat>Widescreen</PresentationFormat>
  <Paragraphs>274</Paragraphs>
  <Slides>30</Slides>
  <Notes>30</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30</vt:i4>
      </vt:variant>
    </vt:vector>
  </HeadingPairs>
  <TitlesOfParts>
    <vt:vector size="33" baseType="lpstr">
      <vt:lpstr>Arial</vt:lpstr>
      <vt:lpstr>Times New Roman</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cp:lastModifiedBy>Dell</cp:lastModifiedBy>
  <cp:revision>2</cp:revision>
  <dcterms:created xsi:type="dcterms:W3CDTF">2026-07-29T10:37:03Z</dcterms:created>
  <dcterms:modified xsi:type="dcterms:W3CDTF">2026-07-30T10:13:40Z</dcterms:modified>
</cp:coreProperties>
</file>