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68" r:id="rId7"/>
    <p:sldId id="267" r:id="rId8"/>
    <p:sldId id="264" r:id="rId9"/>
    <p:sldId id="261" r:id="rId10"/>
    <p:sldId id="263"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8118C5-F1F2-4B87-B565-6B741C790067}" v="40" dt="2022-12-10T12:16:33.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757" autoAdjust="0"/>
  </p:normalViewPr>
  <p:slideViewPr>
    <p:cSldViewPr snapToGrid="0">
      <p:cViewPr varScale="1">
        <p:scale>
          <a:sx n="58" d="100"/>
          <a:sy n="58" d="100"/>
        </p:scale>
        <p:origin x="922"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kah" userId="fc64d570-437c-454c-b083-9cd5a09d4fe5" providerId="ADAL" clId="{238118C5-F1F2-4B87-B565-6B741C790067}"/>
    <pc:docChg chg="undo custSel addSld delSld modSld">
      <pc:chgData name="Rebekah" userId="fc64d570-437c-454c-b083-9cd5a09d4fe5" providerId="ADAL" clId="{238118C5-F1F2-4B87-B565-6B741C790067}" dt="2022-12-10T12:17:01.432" v="5342" actId="1076"/>
      <pc:docMkLst>
        <pc:docMk/>
      </pc:docMkLst>
      <pc:sldChg chg="modNotesTx">
        <pc:chgData name="Rebekah" userId="fc64d570-437c-454c-b083-9cd5a09d4fe5" providerId="ADAL" clId="{238118C5-F1F2-4B87-B565-6B741C790067}" dt="2022-12-10T10:48:57.331" v="187" actId="20577"/>
        <pc:sldMkLst>
          <pc:docMk/>
          <pc:sldMk cId="789595641" sldId="257"/>
        </pc:sldMkLst>
      </pc:sldChg>
      <pc:sldChg chg="del">
        <pc:chgData name="Rebekah" userId="fc64d570-437c-454c-b083-9cd5a09d4fe5" providerId="ADAL" clId="{238118C5-F1F2-4B87-B565-6B741C790067}" dt="2022-12-10T10:58:26.826" v="476" actId="47"/>
        <pc:sldMkLst>
          <pc:docMk/>
          <pc:sldMk cId="638877653" sldId="259"/>
        </pc:sldMkLst>
      </pc:sldChg>
      <pc:sldChg chg="add del modNotesTx">
        <pc:chgData name="Rebekah" userId="fc64d570-437c-454c-b083-9cd5a09d4fe5" providerId="ADAL" clId="{238118C5-F1F2-4B87-B565-6B741C790067}" dt="2022-12-10T11:56:54.652" v="4255" actId="20577"/>
        <pc:sldMkLst>
          <pc:docMk/>
          <pc:sldMk cId="334728383" sldId="261"/>
        </pc:sldMkLst>
      </pc:sldChg>
      <pc:sldChg chg="modNotesTx">
        <pc:chgData name="Rebekah" userId="fc64d570-437c-454c-b083-9cd5a09d4fe5" providerId="ADAL" clId="{238118C5-F1F2-4B87-B565-6B741C790067}" dt="2022-12-10T12:01:30.718" v="5145" actId="20577"/>
        <pc:sldMkLst>
          <pc:docMk/>
          <pc:sldMk cId="3066411339" sldId="263"/>
        </pc:sldMkLst>
      </pc:sldChg>
      <pc:sldChg chg="addSp delSp modSp mod delAnim modAnim modNotesTx">
        <pc:chgData name="Rebekah" userId="fc64d570-437c-454c-b083-9cd5a09d4fe5" providerId="ADAL" clId="{238118C5-F1F2-4B87-B565-6B741C790067}" dt="2022-12-10T12:17:01.432" v="5342" actId="1076"/>
        <pc:sldMkLst>
          <pc:docMk/>
          <pc:sldMk cId="1312307507" sldId="264"/>
        </pc:sldMkLst>
        <pc:spChg chg="del mod">
          <ac:chgData name="Rebekah" userId="fc64d570-437c-454c-b083-9cd5a09d4fe5" providerId="ADAL" clId="{238118C5-F1F2-4B87-B565-6B741C790067}" dt="2022-12-10T12:16:29.391" v="5335" actId="478"/>
          <ac:spMkLst>
            <pc:docMk/>
            <pc:sldMk cId="1312307507" sldId="264"/>
            <ac:spMk id="2" creationId="{3B9D5062-788C-B143-4B6D-72BC9B394127}"/>
          </ac:spMkLst>
        </pc:spChg>
        <pc:spChg chg="add del mod">
          <ac:chgData name="Rebekah" userId="fc64d570-437c-454c-b083-9cd5a09d4fe5" providerId="ADAL" clId="{238118C5-F1F2-4B87-B565-6B741C790067}" dt="2022-12-10T12:15:43.500" v="5253" actId="478"/>
          <ac:spMkLst>
            <pc:docMk/>
            <pc:sldMk cId="1312307507" sldId="264"/>
            <ac:spMk id="5" creationId="{20149E34-E9B5-314E-A3FC-D9E57E308261}"/>
          </ac:spMkLst>
        </pc:spChg>
        <pc:spChg chg="add del mod">
          <ac:chgData name="Rebekah" userId="fc64d570-437c-454c-b083-9cd5a09d4fe5" providerId="ADAL" clId="{238118C5-F1F2-4B87-B565-6B741C790067}" dt="2022-12-10T12:16:33.096" v="5336"/>
          <ac:spMkLst>
            <pc:docMk/>
            <pc:sldMk cId="1312307507" sldId="264"/>
            <ac:spMk id="8" creationId="{EFB199A3-CFC4-E96D-FB50-1680CD71F009}"/>
          </ac:spMkLst>
        </pc:spChg>
        <pc:spChg chg="add mod">
          <ac:chgData name="Rebekah" userId="fc64d570-437c-454c-b083-9cd5a09d4fe5" providerId="ADAL" clId="{238118C5-F1F2-4B87-B565-6B741C790067}" dt="2022-12-10T12:16:29.391" v="5335" actId="478"/>
          <ac:spMkLst>
            <pc:docMk/>
            <pc:sldMk cId="1312307507" sldId="264"/>
            <ac:spMk id="10" creationId="{21BC9AA6-019F-1CC7-2274-9C7FE3AC2FB2}"/>
          </ac:spMkLst>
        </pc:spChg>
        <pc:picChg chg="add del mod modCrop">
          <ac:chgData name="Rebekah" userId="fc64d570-437c-454c-b083-9cd5a09d4fe5" providerId="ADAL" clId="{238118C5-F1F2-4B87-B565-6B741C790067}" dt="2022-12-10T12:15:40.800" v="5252" actId="478"/>
          <ac:picMkLst>
            <pc:docMk/>
            <pc:sldMk cId="1312307507" sldId="264"/>
            <ac:picMk id="4" creationId="{0BD54CFF-A073-8DF2-E6A1-7D66DF5B4A87}"/>
          </ac:picMkLst>
        </pc:picChg>
        <pc:picChg chg="add del mod modCrop">
          <ac:chgData name="Rebekah" userId="fc64d570-437c-454c-b083-9cd5a09d4fe5" providerId="ADAL" clId="{238118C5-F1F2-4B87-B565-6B741C790067}" dt="2022-12-10T12:15:39.285" v="5251" actId="478"/>
          <ac:picMkLst>
            <pc:docMk/>
            <pc:sldMk cId="1312307507" sldId="264"/>
            <ac:picMk id="7" creationId="{E08FE7FC-AABE-F526-0781-CEF005E93C02}"/>
          </ac:picMkLst>
        </pc:picChg>
        <pc:picChg chg="add mod">
          <ac:chgData name="Rebekah" userId="fc64d570-437c-454c-b083-9cd5a09d4fe5" providerId="ADAL" clId="{238118C5-F1F2-4B87-B565-6B741C790067}" dt="2022-12-10T12:17:01.432" v="5342" actId="1076"/>
          <ac:picMkLst>
            <pc:docMk/>
            <pc:sldMk cId="1312307507" sldId="264"/>
            <ac:picMk id="12" creationId="{7AEC978C-55D8-EC8D-B809-8B0243A94294}"/>
          </ac:picMkLst>
        </pc:picChg>
        <pc:picChg chg="del mod">
          <ac:chgData name="Rebekah" userId="fc64d570-437c-454c-b083-9cd5a09d4fe5" providerId="ADAL" clId="{238118C5-F1F2-4B87-B565-6B741C790067}" dt="2022-12-10T12:16:11.377" v="5332" actId="478"/>
          <ac:picMkLst>
            <pc:docMk/>
            <pc:sldMk cId="1312307507" sldId="264"/>
            <ac:picMk id="1028" creationId="{7CB49D48-E119-E374-AB0C-E488D32756F9}"/>
          </ac:picMkLst>
        </pc:picChg>
      </pc:sldChg>
      <pc:sldChg chg="modSp mod modNotesTx">
        <pc:chgData name="Rebekah" userId="fc64d570-437c-454c-b083-9cd5a09d4fe5" providerId="ADAL" clId="{238118C5-F1F2-4B87-B565-6B741C790067}" dt="2022-12-10T11:26:37.462" v="1005" actId="20577"/>
        <pc:sldMkLst>
          <pc:docMk/>
          <pc:sldMk cId="2163779622" sldId="267"/>
        </pc:sldMkLst>
        <pc:spChg chg="mod">
          <ac:chgData name="Rebekah" userId="fc64d570-437c-454c-b083-9cd5a09d4fe5" providerId="ADAL" clId="{238118C5-F1F2-4B87-B565-6B741C790067}" dt="2022-12-10T11:22:04.201" v="808" actId="20577"/>
          <ac:spMkLst>
            <pc:docMk/>
            <pc:sldMk cId="2163779622" sldId="267"/>
            <ac:spMk id="3" creationId="{72237E58-7655-0C43-3576-9710DA407DDB}"/>
          </ac:spMkLst>
        </pc:spChg>
        <pc:picChg chg="mod">
          <ac:chgData name="Rebekah" userId="fc64d570-437c-454c-b083-9cd5a09d4fe5" providerId="ADAL" clId="{238118C5-F1F2-4B87-B565-6B741C790067}" dt="2022-12-10T11:21:45.549" v="794" actId="1076"/>
          <ac:picMkLst>
            <pc:docMk/>
            <pc:sldMk cId="2163779622" sldId="267"/>
            <ac:picMk id="2050" creationId="{0C157F79-FE52-E0C5-12EC-61228FEF9C7A}"/>
          </ac:picMkLst>
        </pc:picChg>
      </pc:sldChg>
      <pc:sldChg chg="addSp delSp modSp new mod modAnim modNotesTx">
        <pc:chgData name="Rebekah" userId="fc64d570-437c-454c-b083-9cd5a09d4fe5" providerId="ADAL" clId="{238118C5-F1F2-4B87-B565-6B741C790067}" dt="2022-12-10T11:17:17.067" v="522"/>
        <pc:sldMkLst>
          <pc:docMk/>
          <pc:sldMk cId="1885670836" sldId="268"/>
        </pc:sldMkLst>
        <pc:spChg chg="del">
          <ac:chgData name="Rebekah" userId="fc64d570-437c-454c-b083-9cd5a09d4fe5" providerId="ADAL" clId="{238118C5-F1F2-4B87-B565-6B741C790067}" dt="2022-12-10T10:57:17.747" v="474"/>
          <ac:spMkLst>
            <pc:docMk/>
            <pc:sldMk cId="1885670836" sldId="268"/>
            <ac:spMk id="3" creationId="{45867393-9625-5868-A1CC-5668825E964B}"/>
          </ac:spMkLst>
        </pc:spChg>
        <pc:spChg chg="add mod">
          <ac:chgData name="Rebekah" userId="fc64d570-437c-454c-b083-9cd5a09d4fe5" providerId="ADAL" clId="{238118C5-F1F2-4B87-B565-6B741C790067}" dt="2022-12-10T11:04:49.037" v="497" actId="14100"/>
          <ac:spMkLst>
            <pc:docMk/>
            <pc:sldMk cId="1885670836" sldId="268"/>
            <ac:spMk id="4" creationId="{CCA8BC7A-106E-9823-C5E9-762F354D22C7}"/>
          </ac:spMkLst>
        </pc:spChg>
        <pc:spChg chg="add mod">
          <ac:chgData name="Rebekah" userId="fc64d570-437c-454c-b083-9cd5a09d4fe5" providerId="ADAL" clId="{238118C5-F1F2-4B87-B565-6B741C790067}" dt="2022-12-10T11:05:39.836" v="503"/>
          <ac:spMkLst>
            <pc:docMk/>
            <pc:sldMk cId="1885670836" sldId="268"/>
            <ac:spMk id="5" creationId="{C0970EEC-3D4E-7617-9D76-1C840591561B}"/>
          </ac:spMkLst>
        </pc:spChg>
        <pc:spChg chg="add mod">
          <ac:chgData name="Rebekah" userId="fc64d570-437c-454c-b083-9cd5a09d4fe5" providerId="ADAL" clId="{238118C5-F1F2-4B87-B565-6B741C790067}" dt="2022-12-10T11:10:27.055" v="511" actId="1076"/>
          <ac:spMkLst>
            <pc:docMk/>
            <pc:sldMk cId="1885670836" sldId="268"/>
            <ac:spMk id="6" creationId="{CF2FCDFE-E612-D9F0-B216-B403D17EC953}"/>
          </ac:spMkLst>
        </pc:spChg>
        <pc:spChg chg="add mod">
          <ac:chgData name="Rebekah" userId="fc64d570-437c-454c-b083-9cd5a09d4fe5" providerId="ADAL" clId="{238118C5-F1F2-4B87-B565-6B741C790067}" dt="2022-12-10T11:17:08.297" v="519" actId="571"/>
          <ac:spMkLst>
            <pc:docMk/>
            <pc:sldMk cId="1885670836" sldId="268"/>
            <ac:spMk id="8" creationId="{201D7C8E-D7B6-D3E7-986C-E03D974F43FB}"/>
          </ac:spMkLst>
        </pc:spChg>
        <pc:spChg chg="add mod">
          <ac:chgData name="Rebekah" userId="fc64d570-437c-454c-b083-9cd5a09d4fe5" providerId="ADAL" clId="{238118C5-F1F2-4B87-B565-6B741C790067}" dt="2022-12-10T11:17:15.017" v="521" actId="571"/>
          <ac:spMkLst>
            <pc:docMk/>
            <pc:sldMk cId="1885670836" sldId="268"/>
            <ac:spMk id="10" creationId="{71ED49CD-8927-846F-2A72-31FDA6EC1376}"/>
          </ac:spMkLst>
        </pc:spChg>
        <pc:picChg chg="add mod">
          <ac:chgData name="Rebekah" userId="fc64d570-437c-454c-b083-9cd5a09d4fe5" providerId="ADAL" clId="{238118C5-F1F2-4B87-B565-6B741C790067}" dt="2022-12-10T11:17:08.297" v="519" actId="571"/>
          <ac:picMkLst>
            <pc:docMk/>
            <pc:sldMk cId="1885670836" sldId="268"/>
            <ac:picMk id="7" creationId="{A8C2C58B-0488-0707-1CBD-FC4CBD387711}"/>
          </ac:picMkLst>
        </pc:picChg>
        <pc:picChg chg="add mod">
          <ac:chgData name="Rebekah" userId="fc64d570-437c-454c-b083-9cd5a09d4fe5" providerId="ADAL" clId="{238118C5-F1F2-4B87-B565-6B741C790067}" dt="2022-12-10T11:17:15.017" v="521" actId="571"/>
          <ac:picMkLst>
            <pc:docMk/>
            <pc:sldMk cId="1885670836" sldId="268"/>
            <ac:picMk id="9" creationId="{87DEF684-D9DA-4ACE-9325-B3915E454977}"/>
          </ac:picMkLst>
        </pc:picChg>
        <pc:picChg chg="add mod">
          <ac:chgData name="Rebekah" userId="fc64d570-437c-454c-b083-9cd5a09d4fe5" providerId="ADAL" clId="{238118C5-F1F2-4B87-B565-6B741C790067}" dt="2022-12-10T11:04:41.735" v="495" actId="1076"/>
          <ac:picMkLst>
            <pc:docMk/>
            <pc:sldMk cId="1885670836" sldId="268"/>
            <ac:picMk id="1026" creationId="{6C0D852F-7C81-E273-7FCB-7581C9F0E571}"/>
          </ac:picMkLst>
        </pc:picChg>
        <pc:picChg chg="add mod">
          <ac:chgData name="Rebekah" userId="fc64d570-437c-454c-b083-9cd5a09d4fe5" providerId="ADAL" clId="{238118C5-F1F2-4B87-B565-6B741C790067}" dt="2022-12-10T11:05:11.403" v="501" actId="1076"/>
          <ac:picMkLst>
            <pc:docMk/>
            <pc:sldMk cId="1885670836" sldId="268"/>
            <ac:picMk id="1028" creationId="{FF91774E-864A-30E5-2876-E37EEC7171FB}"/>
          </ac:picMkLst>
        </pc:picChg>
        <pc:picChg chg="add mod">
          <ac:chgData name="Rebekah" userId="fc64d570-437c-454c-b083-9cd5a09d4fe5" providerId="ADAL" clId="{238118C5-F1F2-4B87-B565-6B741C790067}" dt="2022-12-10T11:09:47.776" v="508" actId="1076"/>
          <ac:picMkLst>
            <pc:docMk/>
            <pc:sldMk cId="1885670836" sldId="268"/>
            <ac:picMk id="1030" creationId="{074686D8-A2AD-A16A-1755-3B561C6273AA}"/>
          </ac:picMkLst>
        </pc:picChg>
      </pc:sldChg>
      <pc:sldChg chg="new del modNotesTx">
        <pc:chgData name="Rebekah" userId="fc64d570-437c-454c-b083-9cd5a09d4fe5" providerId="ADAL" clId="{238118C5-F1F2-4B87-B565-6B741C790067}" dt="2022-12-10T11:51:47.143" v="3582" actId="47"/>
        <pc:sldMkLst>
          <pc:docMk/>
          <pc:sldMk cId="3768952265"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7F2BB0-4A2B-4383-992D-F13DECAB8921}" type="datetimeFigureOut">
              <a:rPr lang="en-GB" smtClean="0"/>
              <a:t>10/12/2022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76CE73-C48F-4320-9D79-D8B366071C56}" type="slidenum">
              <a:rPr lang="en-GB" smtClean="0"/>
              <a:t>‹#›</a:t>
            </a:fld>
            <a:endParaRPr lang="en-GB"/>
          </a:p>
        </p:txBody>
      </p:sp>
    </p:spTree>
    <p:extLst>
      <p:ext uri="{BB962C8B-B14F-4D97-AF65-F5344CB8AC3E}">
        <p14:creationId xmlns:p14="http://schemas.microsoft.com/office/powerpoint/2010/main" val="740395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I would like to present my project which is an Exploration of Christian Architecture as a Palimpsest using </a:t>
            </a:r>
            <a:r>
              <a:rPr lang="en-GB" dirty="0" err="1"/>
              <a:t>Llanddewi</a:t>
            </a:r>
            <a:r>
              <a:rPr lang="en-GB" dirty="0"/>
              <a:t> </a:t>
            </a:r>
            <a:r>
              <a:rPr lang="en-GB" dirty="0" err="1"/>
              <a:t>Brefi</a:t>
            </a:r>
            <a:r>
              <a:rPr lang="en-GB" dirty="0"/>
              <a:t> as a case study</a:t>
            </a:r>
          </a:p>
        </p:txBody>
      </p:sp>
      <p:sp>
        <p:nvSpPr>
          <p:cNvPr id="4" name="Slide Number Placeholder 3"/>
          <p:cNvSpPr>
            <a:spLocks noGrp="1"/>
          </p:cNvSpPr>
          <p:nvPr>
            <p:ph type="sldNum" sz="quarter" idx="5"/>
          </p:nvPr>
        </p:nvSpPr>
        <p:spPr/>
        <p:txBody>
          <a:bodyPr/>
          <a:lstStyle/>
          <a:p>
            <a:fld id="{8C76CE73-C48F-4320-9D79-D8B366071C56}" type="slidenum">
              <a:rPr lang="en-GB" smtClean="0"/>
              <a:t>1</a:t>
            </a:fld>
            <a:endParaRPr lang="en-GB"/>
          </a:p>
        </p:txBody>
      </p:sp>
    </p:spTree>
    <p:extLst>
      <p:ext uri="{BB962C8B-B14F-4D97-AF65-F5344CB8AC3E}">
        <p14:creationId xmlns:p14="http://schemas.microsoft.com/office/powerpoint/2010/main" val="2928450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Why this topic? Geoffrey Scott said that…. ‘Architecture is subservient to the general uses of mankind… Politics and society, religion and liturgy, the large movements of races and their common occupants, become factors in the study.  The history of civilization thus leaves in architecture it’s truest, because its most unconscious, record.’</a:t>
            </a:r>
          </a:p>
          <a:p>
            <a:r>
              <a:rPr lang="en-GB" dirty="0"/>
              <a:t>Whilst I disagree that the record architecture leaves is </a:t>
            </a:r>
            <a:r>
              <a:rPr lang="en-GB" i="1" dirty="0"/>
              <a:t>always </a:t>
            </a:r>
            <a:r>
              <a:rPr lang="en-GB" i="0" dirty="0"/>
              <a:t> an unconscious one, it can certainly be seen as an honest record of the changes in society; which movements endured and which would rather be forgotten, messages private owners and governments wished to conveyed. I love the idea that the architecture of the past speaks its own nuanced language which, though largely forgotten can still reveal unwitting evidence of societal norms, beliefs and aspirations. Christian architecture especially is closely linked to not only the various theological changes, but also the governments of the countries in which it emerged. For me, this has been almost easier and quicker to read than a manuscripts detailing the history of church and state. For example, the movement from classical to gothic and back to classical designs for many churches follows the emperor Constantine’s patronage of Christianity, then a medieval shift away from emperor to pope followed by the </a:t>
            </a:r>
            <a:r>
              <a:rPr lang="en-GB" i="0" dirty="0" err="1"/>
              <a:t>renaciance</a:t>
            </a:r>
            <a:r>
              <a:rPr lang="en-GB" i="0" dirty="0"/>
              <a:t>, where Ancient Rome was seen as the pinnacle of purity.  </a:t>
            </a:r>
            <a:endParaRPr lang="en-GB" dirty="0"/>
          </a:p>
        </p:txBody>
      </p:sp>
      <p:sp>
        <p:nvSpPr>
          <p:cNvPr id="4" name="Slide Number Placeholder 3"/>
          <p:cNvSpPr>
            <a:spLocks noGrp="1"/>
          </p:cNvSpPr>
          <p:nvPr>
            <p:ph type="sldNum" sz="quarter" idx="5"/>
          </p:nvPr>
        </p:nvSpPr>
        <p:spPr/>
        <p:txBody>
          <a:bodyPr/>
          <a:lstStyle/>
          <a:p>
            <a:fld id="{8C76CE73-C48F-4320-9D79-D8B366071C56}" type="slidenum">
              <a:rPr lang="en-GB" smtClean="0"/>
              <a:t>2</a:t>
            </a:fld>
            <a:endParaRPr lang="en-GB"/>
          </a:p>
        </p:txBody>
      </p:sp>
    </p:spTree>
    <p:extLst>
      <p:ext uri="{BB962C8B-B14F-4D97-AF65-F5344CB8AC3E}">
        <p14:creationId xmlns:p14="http://schemas.microsoft.com/office/powerpoint/2010/main" val="348038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My father is an architect, and the project I am working on stems from a conversation I had with him, where he discussed how Christian architecture is closely linked to not only the various theological changes, but also the governments of the countries in which it emerged. For me, even with limited foreknowledge of history and the language of architecture, this has been almost easier and quicker to read than a manuscripts detailing the history of church and state. For example, there is a clear movement from classical to gothic and back to classical designs for many churches follows the emperor Constantine’s patronage of Christianity, then a medieval shift away from emperor to pope followed by the Renaissance, when Ancient Rome was seen as the pinnacle of purity. </a:t>
            </a:r>
            <a:endParaRPr lang="en-GB" dirty="0"/>
          </a:p>
        </p:txBody>
      </p:sp>
      <p:sp>
        <p:nvSpPr>
          <p:cNvPr id="4" name="Slide Number Placeholder 3"/>
          <p:cNvSpPr>
            <a:spLocks noGrp="1"/>
          </p:cNvSpPr>
          <p:nvPr>
            <p:ph type="sldNum" sz="quarter" idx="5"/>
          </p:nvPr>
        </p:nvSpPr>
        <p:spPr/>
        <p:txBody>
          <a:bodyPr/>
          <a:lstStyle/>
          <a:p>
            <a:fld id="{8C76CE73-C48F-4320-9D79-D8B366071C56}" type="slidenum">
              <a:rPr lang="en-GB" smtClean="0"/>
              <a:t>3</a:t>
            </a:fld>
            <a:endParaRPr lang="en-GB"/>
          </a:p>
        </p:txBody>
      </p:sp>
    </p:spTree>
    <p:extLst>
      <p:ext uri="{BB962C8B-B14F-4D97-AF65-F5344CB8AC3E}">
        <p14:creationId xmlns:p14="http://schemas.microsoft.com/office/powerpoint/2010/main" val="1708772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transitions like this are layered in one building, whether visible, or covered over by each other, it has become known as an architectural palimpsest. Many churches across the world have become palimpsests, recording which beliefs were most prevalent, which leader ruled and their preferences, as well as more local or economic changes.</a:t>
            </a:r>
          </a:p>
        </p:txBody>
      </p:sp>
      <p:sp>
        <p:nvSpPr>
          <p:cNvPr id="4" name="Slide Number Placeholder 3"/>
          <p:cNvSpPr>
            <a:spLocks noGrp="1"/>
          </p:cNvSpPr>
          <p:nvPr>
            <p:ph type="sldNum" sz="quarter" idx="5"/>
          </p:nvPr>
        </p:nvSpPr>
        <p:spPr/>
        <p:txBody>
          <a:bodyPr/>
          <a:lstStyle/>
          <a:p>
            <a:fld id="{8C76CE73-C48F-4320-9D79-D8B366071C56}" type="slidenum">
              <a:rPr lang="en-GB" smtClean="0"/>
              <a:t>4</a:t>
            </a:fld>
            <a:endParaRPr lang="en-GB"/>
          </a:p>
        </p:txBody>
      </p:sp>
    </p:spTree>
    <p:extLst>
      <p:ext uri="{BB962C8B-B14F-4D97-AF65-F5344CB8AC3E}">
        <p14:creationId xmlns:p14="http://schemas.microsoft.com/office/powerpoint/2010/main" val="3463325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using a physical historical layer map of </a:t>
            </a:r>
            <a:r>
              <a:rPr lang="en-GB" dirty="0" err="1"/>
              <a:t>Llandewi</a:t>
            </a:r>
            <a:r>
              <a:rPr lang="en-GB" dirty="0"/>
              <a:t> </a:t>
            </a:r>
            <a:r>
              <a:rPr lang="en-GB" dirty="0" err="1"/>
              <a:t>Brefi</a:t>
            </a:r>
            <a:r>
              <a:rPr lang="en-GB" dirty="0"/>
              <a:t> to explore a local example of this.  Largely due to my interest in its long site history, appropriated from a bronze-age barrow into a </a:t>
            </a:r>
            <a:r>
              <a:rPr lang="en-GB" dirty="0" err="1"/>
              <a:t>Christan</a:t>
            </a:r>
            <a:r>
              <a:rPr lang="en-GB" dirty="0"/>
              <a:t> site of sanctity, then replaced again by a completely different –though still Christian – structure, which it’s self has evolved to suit local needs.  The project is also something of a love letter to all the mini lectures my dad keeps giving me when we go to a building a class as ‘not much to look at’, and a way of connecting with something he loves, and I find interesting.  The intent is to create an exploration of an architectural palimpsest that gives the opportunity to interact with the information about </a:t>
            </a:r>
            <a:r>
              <a:rPr lang="en-GB" dirty="0" err="1"/>
              <a:t>Llandewi</a:t>
            </a:r>
            <a:r>
              <a:rPr lang="en-GB" dirty="0"/>
              <a:t> </a:t>
            </a:r>
            <a:r>
              <a:rPr lang="en-GB" dirty="0" err="1"/>
              <a:t>Brefi’s</a:t>
            </a:r>
            <a:r>
              <a:rPr lang="en-GB" dirty="0"/>
              <a:t> changes, add to it and explore it more personally.</a:t>
            </a:r>
          </a:p>
        </p:txBody>
      </p:sp>
      <p:sp>
        <p:nvSpPr>
          <p:cNvPr id="4" name="Slide Number Placeholder 3"/>
          <p:cNvSpPr>
            <a:spLocks noGrp="1"/>
          </p:cNvSpPr>
          <p:nvPr>
            <p:ph type="sldNum" sz="quarter" idx="5"/>
          </p:nvPr>
        </p:nvSpPr>
        <p:spPr/>
        <p:txBody>
          <a:bodyPr/>
          <a:lstStyle/>
          <a:p>
            <a:fld id="{8C76CE73-C48F-4320-9D79-D8B366071C56}" type="slidenum">
              <a:rPr lang="en-GB" smtClean="0"/>
              <a:t>5</a:t>
            </a:fld>
            <a:endParaRPr lang="en-GB"/>
          </a:p>
        </p:txBody>
      </p:sp>
    </p:spTree>
    <p:extLst>
      <p:ext uri="{BB962C8B-B14F-4D97-AF65-F5344CB8AC3E}">
        <p14:creationId xmlns:p14="http://schemas.microsoft.com/office/powerpoint/2010/main" val="77489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me, the best way to explore a palimpsest is to create on, so I considered various fun ways I could do this.  My own skills with things like 3D models, and Computer Aided Design excluded them, though it would have been impressive to see carboard models slotted into each other, or have almost a virtual reality walkthrough.  This left me with the basic idea of tracing paper layers which showing the changes through time.  This is similar to a practice in design where various aspects of a building, </a:t>
            </a:r>
            <a:r>
              <a:rPr lang="en-GB" dirty="0" err="1"/>
              <a:t>e.g</a:t>
            </a:r>
            <a:r>
              <a:rPr lang="en-GB" dirty="0"/>
              <a:t> plumbing, walls, electricity cables and placed on separate layers then combined so they can be viewed separately, or in conjunction with other aspects of the building.  Wanting to make this more interesting as well as personal to look through again, for both me and my dad, I also thought of adding pull out tabs connected to each layer with personal observations, stories or anecdotes, as well as simple visual pop-ups to help my dad – who has not been to the church – visualise </a:t>
            </a:r>
            <a:r>
              <a:rPr lang="en-GB" dirty="0" err="1"/>
              <a:t>Llanddewi</a:t>
            </a:r>
            <a:r>
              <a:rPr lang="en-GB" dirty="0"/>
              <a:t> </a:t>
            </a:r>
            <a:r>
              <a:rPr lang="en-GB" dirty="0" err="1"/>
              <a:t>Brefi</a:t>
            </a:r>
            <a:r>
              <a:rPr lang="en-GB" dirty="0"/>
              <a:t>.  They layers will be colour coded, so it is not confusing, and also to add a little life to an old monument.  There will also be several more interpretive layers.</a:t>
            </a:r>
          </a:p>
        </p:txBody>
      </p:sp>
      <p:sp>
        <p:nvSpPr>
          <p:cNvPr id="4" name="Slide Number Placeholder 3"/>
          <p:cNvSpPr>
            <a:spLocks noGrp="1"/>
          </p:cNvSpPr>
          <p:nvPr>
            <p:ph type="sldNum" sz="quarter" idx="5"/>
          </p:nvPr>
        </p:nvSpPr>
        <p:spPr/>
        <p:txBody>
          <a:bodyPr/>
          <a:lstStyle/>
          <a:p>
            <a:fld id="{8C76CE73-C48F-4320-9D79-D8B366071C56}" type="slidenum">
              <a:rPr lang="en-GB" smtClean="0"/>
              <a:t>6</a:t>
            </a:fld>
            <a:endParaRPr lang="en-GB"/>
          </a:p>
        </p:txBody>
      </p:sp>
    </p:spTree>
    <p:extLst>
      <p:ext uri="{BB962C8B-B14F-4D97-AF65-F5344CB8AC3E}">
        <p14:creationId xmlns:p14="http://schemas.microsoft.com/office/powerpoint/2010/main" val="1193258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ideas with this is that there is room for others, mostly my dad and anyone else who feels inclined to look at </a:t>
            </a:r>
            <a:r>
              <a:rPr lang="en-GB" dirty="0" err="1"/>
              <a:t>Llanddewi</a:t>
            </a:r>
            <a:r>
              <a:rPr lang="en-GB" dirty="0"/>
              <a:t> </a:t>
            </a:r>
            <a:r>
              <a:rPr lang="en-GB" dirty="0" err="1"/>
              <a:t>Brefi</a:t>
            </a:r>
            <a:r>
              <a:rPr lang="en-GB" dirty="0"/>
              <a:t>, to add new information and interpretations to it.  For example, though I am fairly bad with CAD, my dad works with it regularly and so might enjoy making a walkthrough, attaching a link or file location to the layer map.  Equally he might have greater insight into why the design changed at certain points and may want to add that to the map as well.  Alternatively, that may very well be a lot of effort, and he just wants to have a look at an example of an idea he is interested in.  </a:t>
            </a:r>
          </a:p>
        </p:txBody>
      </p:sp>
      <p:sp>
        <p:nvSpPr>
          <p:cNvPr id="4" name="Slide Number Placeholder 3"/>
          <p:cNvSpPr>
            <a:spLocks noGrp="1"/>
          </p:cNvSpPr>
          <p:nvPr>
            <p:ph type="sldNum" sz="quarter" idx="5"/>
          </p:nvPr>
        </p:nvSpPr>
        <p:spPr/>
        <p:txBody>
          <a:bodyPr/>
          <a:lstStyle/>
          <a:p>
            <a:fld id="{8C76CE73-C48F-4320-9D79-D8B366071C56}" type="slidenum">
              <a:rPr lang="en-GB" smtClean="0"/>
              <a:t>7</a:t>
            </a:fld>
            <a:endParaRPr lang="en-GB"/>
          </a:p>
        </p:txBody>
      </p:sp>
    </p:spTree>
    <p:extLst>
      <p:ext uri="{BB962C8B-B14F-4D97-AF65-F5344CB8AC3E}">
        <p14:creationId xmlns:p14="http://schemas.microsoft.com/office/powerpoint/2010/main" val="36659753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books, articles and main websites which have informed my inquiry so far, does anyone have any questions?</a:t>
            </a:r>
          </a:p>
        </p:txBody>
      </p:sp>
      <p:sp>
        <p:nvSpPr>
          <p:cNvPr id="4" name="Slide Number Placeholder 3"/>
          <p:cNvSpPr>
            <a:spLocks noGrp="1"/>
          </p:cNvSpPr>
          <p:nvPr>
            <p:ph type="sldNum" sz="quarter" idx="5"/>
          </p:nvPr>
        </p:nvSpPr>
        <p:spPr/>
        <p:txBody>
          <a:bodyPr/>
          <a:lstStyle/>
          <a:p>
            <a:fld id="{8C76CE73-C48F-4320-9D79-D8B366071C56}" type="slidenum">
              <a:rPr lang="en-GB" smtClean="0"/>
              <a:t>8</a:t>
            </a:fld>
            <a:endParaRPr lang="en-GB"/>
          </a:p>
        </p:txBody>
      </p:sp>
    </p:spTree>
    <p:extLst>
      <p:ext uri="{BB962C8B-B14F-4D97-AF65-F5344CB8AC3E}">
        <p14:creationId xmlns:p14="http://schemas.microsoft.com/office/powerpoint/2010/main" val="2005846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5EE20-AB5D-DB5E-5660-48D173201F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F251AB-AF7F-5672-AE97-2E02E65D3A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06C00A-1469-A48A-53A5-CF860DA9494B}"/>
              </a:ext>
            </a:extLst>
          </p:cNvPr>
          <p:cNvSpPr>
            <a:spLocks noGrp="1"/>
          </p:cNvSpPr>
          <p:nvPr>
            <p:ph type="dt" sz="half" idx="10"/>
          </p:nvPr>
        </p:nvSpPr>
        <p:spPr/>
        <p:txBody>
          <a:bodyPr/>
          <a:lstStyle/>
          <a:p>
            <a:fld id="{490F96EE-1225-4FC2-83EC-67C3D1EA9BE3}" type="datetimeFigureOut">
              <a:rPr lang="en-GB" smtClean="0"/>
              <a:t>10/12/2022</a:t>
            </a:fld>
            <a:endParaRPr lang="en-GB"/>
          </a:p>
        </p:txBody>
      </p:sp>
      <p:sp>
        <p:nvSpPr>
          <p:cNvPr id="5" name="Footer Placeholder 4">
            <a:extLst>
              <a:ext uri="{FF2B5EF4-FFF2-40B4-BE49-F238E27FC236}">
                <a16:creationId xmlns:a16="http://schemas.microsoft.com/office/drawing/2014/main" id="{4DB9E533-766E-0B41-DB15-B588218D2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246197-A932-34D5-096A-BF6A3AB4DDB9}"/>
              </a:ext>
            </a:extLst>
          </p:cNvPr>
          <p:cNvSpPr>
            <a:spLocks noGrp="1"/>
          </p:cNvSpPr>
          <p:nvPr>
            <p:ph type="sldNum" sz="quarter" idx="12"/>
          </p:nvPr>
        </p:nvSpPr>
        <p:spPr/>
        <p:txBody>
          <a:bodyPr/>
          <a:lstStyle/>
          <a:p>
            <a:fld id="{7DB6E847-3C6E-424F-B753-A6E3B4C81A3D}" type="slidenum">
              <a:rPr lang="en-GB" smtClean="0"/>
              <a:t>‹#›</a:t>
            </a:fld>
            <a:endParaRPr lang="en-GB"/>
          </a:p>
        </p:txBody>
      </p:sp>
    </p:spTree>
    <p:extLst>
      <p:ext uri="{BB962C8B-B14F-4D97-AF65-F5344CB8AC3E}">
        <p14:creationId xmlns:p14="http://schemas.microsoft.com/office/powerpoint/2010/main" val="2682548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90CE9-37A2-084F-7B78-1ABD1BC328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0416BC-C80A-F516-6092-415C37825D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77F203-52B9-D576-A1F2-E8473D8ACA50}"/>
              </a:ext>
            </a:extLst>
          </p:cNvPr>
          <p:cNvSpPr>
            <a:spLocks noGrp="1"/>
          </p:cNvSpPr>
          <p:nvPr>
            <p:ph type="dt" sz="half" idx="10"/>
          </p:nvPr>
        </p:nvSpPr>
        <p:spPr/>
        <p:txBody>
          <a:bodyPr/>
          <a:lstStyle/>
          <a:p>
            <a:fld id="{490F96EE-1225-4FC2-83EC-67C3D1EA9BE3}" type="datetimeFigureOut">
              <a:rPr lang="en-GB" smtClean="0"/>
              <a:t>10/12/2022</a:t>
            </a:fld>
            <a:endParaRPr lang="en-GB"/>
          </a:p>
        </p:txBody>
      </p:sp>
      <p:sp>
        <p:nvSpPr>
          <p:cNvPr id="5" name="Footer Placeholder 4">
            <a:extLst>
              <a:ext uri="{FF2B5EF4-FFF2-40B4-BE49-F238E27FC236}">
                <a16:creationId xmlns:a16="http://schemas.microsoft.com/office/drawing/2014/main" id="{1A839F5D-05F9-DEA5-2DCB-05D5679FC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E04CF-F30B-13C8-CBF8-CC266B70FDEE}"/>
              </a:ext>
            </a:extLst>
          </p:cNvPr>
          <p:cNvSpPr>
            <a:spLocks noGrp="1"/>
          </p:cNvSpPr>
          <p:nvPr>
            <p:ph type="sldNum" sz="quarter" idx="12"/>
          </p:nvPr>
        </p:nvSpPr>
        <p:spPr/>
        <p:txBody>
          <a:bodyPr/>
          <a:lstStyle/>
          <a:p>
            <a:fld id="{7DB6E847-3C6E-424F-B753-A6E3B4C81A3D}" type="slidenum">
              <a:rPr lang="en-GB" smtClean="0"/>
              <a:t>‹#›</a:t>
            </a:fld>
            <a:endParaRPr lang="en-GB"/>
          </a:p>
        </p:txBody>
      </p:sp>
    </p:spTree>
    <p:extLst>
      <p:ext uri="{BB962C8B-B14F-4D97-AF65-F5344CB8AC3E}">
        <p14:creationId xmlns:p14="http://schemas.microsoft.com/office/powerpoint/2010/main" val="883972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6DDCA-B88B-65DD-F583-9D1E1D10BD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8C3853E-7DEA-D86F-A292-E581DA5CA1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EA6E6E-B53A-22B0-80C7-C0A8604D0F34}"/>
              </a:ext>
            </a:extLst>
          </p:cNvPr>
          <p:cNvSpPr>
            <a:spLocks noGrp="1"/>
          </p:cNvSpPr>
          <p:nvPr>
            <p:ph type="dt" sz="half" idx="10"/>
          </p:nvPr>
        </p:nvSpPr>
        <p:spPr/>
        <p:txBody>
          <a:bodyPr/>
          <a:lstStyle/>
          <a:p>
            <a:fld id="{490F96EE-1225-4FC2-83EC-67C3D1EA9BE3}" type="datetimeFigureOut">
              <a:rPr lang="en-GB" smtClean="0"/>
              <a:t>10/12/2022</a:t>
            </a:fld>
            <a:endParaRPr lang="en-GB"/>
          </a:p>
        </p:txBody>
      </p:sp>
      <p:sp>
        <p:nvSpPr>
          <p:cNvPr id="5" name="Footer Placeholder 4">
            <a:extLst>
              <a:ext uri="{FF2B5EF4-FFF2-40B4-BE49-F238E27FC236}">
                <a16:creationId xmlns:a16="http://schemas.microsoft.com/office/drawing/2014/main" id="{52BBA74C-5FF5-C061-72B0-5CA4FC33A9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5671EA-2C14-60A7-634C-189F5C91673B}"/>
              </a:ext>
            </a:extLst>
          </p:cNvPr>
          <p:cNvSpPr>
            <a:spLocks noGrp="1"/>
          </p:cNvSpPr>
          <p:nvPr>
            <p:ph type="sldNum" sz="quarter" idx="12"/>
          </p:nvPr>
        </p:nvSpPr>
        <p:spPr/>
        <p:txBody>
          <a:bodyPr/>
          <a:lstStyle/>
          <a:p>
            <a:fld id="{7DB6E847-3C6E-424F-B753-A6E3B4C81A3D}" type="slidenum">
              <a:rPr lang="en-GB" smtClean="0"/>
              <a:t>‹#›</a:t>
            </a:fld>
            <a:endParaRPr lang="en-GB"/>
          </a:p>
        </p:txBody>
      </p:sp>
    </p:spTree>
    <p:extLst>
      <p:ext uri="{BB962C8B-B14F-4D97-AF65-F5344CB8AC3E}">
        <p14:creationId xmlns:p14="http://schemas.microsoft.com/office/powerpoint/2010/main" val="1103503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12F9F-2D89-B10E-F10E-B3CA19F692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CB9930-4A3E-BCB0-45E2-A4BDBA019A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E1843E-02E3-A419-B359-9CA10E7DD2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4FC7CD-75AA-0FBD-5FBD-F43F68023B57}"/>
              </a:ext>
            </a:extLst>
          </p:cNvPr>
          <p:cNvSpPr>
            <a:spLocks noGrp="1"/>
          </p:cNvSpPr>
          <p:nvPr>
            <p:ph type="dt" sz="half" idx="10"/>
          </p:nvPr>
        </p:nvSpPr>
        <p:spPr/>
        <p:txBody>
          <a:bodyPr/>
          <a:lstStyle/>
          <a:p>
            <a:fld id="{490F96EE-1225-4FC2-83EC-67C3D1EA9BE3}" type="datetimeFigureOut">
              <a:rPr lang="en-GB" smtClean="0"/>
              <a:t>10/12/2022</a:t>
            </a:fld>
            <a:endParaRPr lang="en-GB"/>
          </a:p>
        </p:txBody>
      </p:sp>
      <p:sp>
        <p:nvSpPr>
          <p:cNvPr id="6" name="Footer Placeholder 5">
            <a:extLst>
              <a:ext uri="{FF2B5EF4-FFF2-40B4-BE49-F238E27FC236}">
                <a16:creationId xmlns:a16="http://schemas.microsoft.com/office/drawing/2014/main" id="{C2C0EE08-185F-EC5D-52C7-5F80E02369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543EED-A25F-46BC-03A0-F9291291B1C5}"/>
              </a:ext>
            </a:extLst>
          </p:cNvPr>
          <p:cNvSpPr>
            <a:spLocks noGrp="1"/>
          </p:cNvSpPr>
          <p:nvPr>
            <p:ph type="sldNum" sz="quarter" idx="12"/>
          </p:nvPr>
        </p:nvSpPr>
        <p:spPr/>
        <p:txBody>
          <a:bodyPr/>
          <a:lstStyle/>
          <a:p>
            <a:fld id="{7DB6E847-3C6E-424F-B753-A6E3B4C81A3D}" type="slidenum">
              <a:rPr lang="en-GB" smtClean="0"/>
              <a:t>‹#›</a:t>
            </a:fld>
            <a:endParaRPr lang="en-GB"/>
          </a:p>
        </p:txBody>
      </p:sp>
    </p:spTree>
    <p:extLst>
      <p:ext uri="{BB962C8B-B14F-4D97-AF65-F5344CB8AC3E}">
        <p14:creationId xmlns:p14="http://schemas.microsoft.com/office/powerpoint/2010/main" val="550266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A6D17-F92E-9B33-19F8-CF15C042AB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3A46B1-35D6-5709-314B-F551D3C322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49DE34-BFBA-3AD9-F02C-430C68F55F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10B728-D4FA-15C1-9AB1-21B206533F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E8F45F-63B8-7097-5D76-A891CB3294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F79D76-1B25-1ABA-CF94-E8B0EEB1B9C6}"/>
              </a:ext>
            </a:extLst>
          </p:cNvPr>
          <p:cNvSpPr>
            <a:spLocks noGrp="1"/>
          </p:cNvSpPr>
          <p:nvPr>
            <p:ph type="dt" sz="half" idx="10"/>
          </p:nvPr>
        </p:nvSpPr>
        <p:spPr/>
        <p:txBody>
          <a:bodyPr/>
          <a:lstStyle/>
          <a:p>
            <a:fld id="{490F96EE-1225-4FC2-83EC-67C3D1EA9BE3}" type="datetimeFigureOut">
              <a:rPr lang="en-GB" smtClean="0"/>
              <a:t>10/12/2022</a:t>
            </a:fld>
            <a:endParaRPr lang="en-GB"/>
          </a:p>
        </p:txBody>
      </p:sp>
      <p:sp>
        <p:nvSpPr>
          <p:cNvPr id="8" name="Footer Placeholder 7">
            <a:extLst>
              <a:ext uri="{FF2B5EF4-FFF2-40B4-BE49-F238E27FC236}">
                <a16:creationId xmlns:a16="http://schemas.microsoft.com/office/drawing/2014/main" id="{6F4666CB-30FF-5B4D-9D7A-2F859E9A4C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829777-06A9-B2EF-9948-ED1A76AEAA10}"/>
              </a:ext>
            </a:extLst>
          </p:cNvPr>
          <p:cNvSpPr>
            <a:spLocks noGrp="1"/>
          </p:cNvSpPr>
          <p:nvPr>
            <p:ph type="sldNum" sz="quarter" idx="12"/>
          </p:nvPr>
        </p:nvSpPr>
        <p:spPr/>
        <p:txBody>
          <a:bodyPr/>
          <a:lstStyle/>
          <a:p>
            <a:fld id="{7DB6E847-3C6E-424F-B753-A6E3B4C81A3D}" type="slidenum">
              <a:rPr lang="en-GB" smtClean="0"/>
              <a:t>‹#›</a:t>
            </a:fld>
            <a:endParaRPr lang="en-GB"/>
          </a:p>
        </p:txBody>
      </p:sp>
    </p:spTree>
    <p:extLst>
      <p:ext uri="{BB962C8B-B14F-4D97-AF65-F5344CB8AC3E}">
        <p14:creationId xmlns:p14="http://schemas.microsoft.com/office/powerpoint/2010/main" val="594242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35E3C-E224-5AE9-0078-9967D65E94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41FEFDB-8AF0-0727-91CC-8E1741E2C235}"/>
              </a:ext>
            </a:extLst>
          </p:cNvPr>
          <p:cNvSpPr>
            <a:spLocks noGrp="1"/>
          </p:cNvSpPr>
          <p:nvPr>
            <p:ph type="dt" sz="half" idx="10"/>
          </p:nvPr>
        </p:nvSpPr>
        <p:spPr/>
        <p:txBody>
          <a:bodyPr/>
          <a:lstStyle/>
          <a:p>
            <a:fld id="{490F96EE-1225-4FC2-83EC-67C3D1EA9BE3}" type="datetimeFigureOut">
              <a:rPr lang="en-GB" smtClean="0"/>
              <a:t>10/12/2022</a:t>
            </a:fld>
            <a:endParaRPr lang="en-GB"/>
          </a:p>
        </p:txBody>
      </p:sp>
      <p:sp>
        <p:nvSpPr>
          <p:cNvPr id="4" name="Footer Placeholder 3">
            <a:extLst>
              <a:ext uri="{FF2B5EF4-FFF2-40B4-BE49-F238E27FC236}">
                <a16:creationId xmlns:a16="http://schemas.microsoft.com/office/drawing/2014/main" id="{9CBEB571-8557-3BDA-76C8-C4354C669B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75B6AD-1C07-E384-73DA-983EB1329E58}"/>
              </a:ext>
            </a:extLst>
          </p:cNvPr>
          <p:cNvSpPr>
            <a:spLocks noGrp="1"/>
          </p:cNvSpPr>
          <p:nvPr>
            <p:ph type="sldNum" sz="quarter" idx="12"/>
          </p:nvPr>
        </p:nvSpPr>
        <p:spPr/>
        <p:txBody>
          <a:bodyPr/>
          <a:lstStyle/>
          <a:p>
            <a:fld id="{7DB6E847-3C6E-424F-B753-A6E3B4C81A3D}" type="slidenum">
              <a:rPr lang="en-GB" smtClean="0"/>
              <a:t>‹#›</a:t>
            </a:fld>
            <a:endParaRPr lang="en-GB"/>
          </a:p>
        </p:txBody>
      </p:sp>
    </p:spTree>
    <p:extLst>
      <p:ext uri="{BB962C8B-B14F-4D97-AF65-F5344CB8AC3E}">
        <p14:creationId xmlns:p14="http://schemas.microsoft.com/office/powerpoint/2010/main" val="1885358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03DEBC-040B-BDD4-6F40-1FB6B190500F}"/>
              </a:ext>
            </a:extLst>
          </p:cNvPr>
          <p:cNvSpPr>
            <a:spLocks noGrp="1"/>
          </p:cNvSpPr>
          <p:nvPr>
            <p:ph type="dt" sz="half" idx="10"/>
          </p:nvPr>
        </p:nvSpPr>
        <p:spPr/>
        <p:txBody>
          <a:bodyPr/>
          <a:lstStyle/>
          <a:p>
            <a:fld id="{490F96EE-1225-4FC2-83EC-67C3D1EA9BE3}" type="datetimeFigureOut">
              <a:rPr lang="en-GB" smtClean="0"/>
              <a:t>10/12/2022</a:t>
            </a:fld>
            <a:endParaRPr lang="en-GB"/>
          </a:p>
        </p:txBody>
      </p:sp>
      <p:sp>
        <p:nvSpPr>
          <p:cNvPr id="3" name="Footer Placeholder 2">
            <a:extLst>
              <a:ext uri="{FF2B5EF4-FFF2-40B4-BE49-F238E27FC236}">
                <a16:creationId xmlns:a16="http://schemas.microsoft.com/office/drawing/2014/main" id="{1C6D5064-E184-61F2-F5B1-3836ABC2F6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4B8E79-D2AA-80BB-29D5-FDB63F38BF03}"/>
              </a:ext>
            </a:extLst>
          </p:cNvPr>
          <p:cNvSpPr>
            <a:spLocks noGrp="1"/>
          </p:cNvSpPr>
          <p:nvPr>
            <p:ph type="sldNum" sz="quarter" idx="12"/>
          </p:nvPr>
        </p:nvSpPr>
        <p:spPr/>
        <p:txBody>
          <a:bodyPr/>
          <a:lstStyle/>
          <a:p>
            <a:fld id="{7DB6E847-3C6E-424F-B753-A6E3B4C81A3D}" type="slidenum">
              <a:rPr lang="en-GB" smtClean="0"/>
              <a:t>‹#›</a:t>
            </a:fld>
            <a:endParaRPr lang="en-GB"/>
          </a:p>
        </p:txBody>
      </p:sp>
    </p:spTree>
    <p:extLst>
      <p:ext uri="{BB962C8B-B14F-4D97-AF65-F5344CB8AC3E}">
        <p14:creationId xmlns:p14="http://schemas.microsoft.com/office/powerpoint/2010/main" val="104201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09CAE-1340-2F63-70A3-AC8047CD7C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59A6EB-74A2-539B-1256-6495BA9F84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80F0E8-6CA4-813C-2690-12F56395A7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910BD5-E05A-8528-6873-9AA219EB4908}"/>
              </a:ext>
            </a:extLst>
          </p:cNvPr>
          <p:cNvSpPr>
            <a:spLocks noGrp="1"/>
          </p:cNvSpPr>
          <p:nvPr>
            <p:ph type="dt" sz="half" idx="10"/>
          </p:nvPr>
        </p:nvSpPr>
        <p:spPr/>
        <p:txBody>
          <a:bodyPr/>
          <a:lstStyle/>
          <a:p>
            <a:fld id="{490F96EE-1225-4FC2-83EC-67C3D1EA9BE3}" type="datetimeFigureOut">
              <a:rPr lang="en-GB" smtClean="0"/>
              <a:t>10/12/2022</a:t>
            </a:fld>
            <a:endParaRPr lang="en-GB"/>
          </a:p>
        </p:txBody>
      </p:sp>
      <p:sp>
        <p:nvSpPr>
          <p:cNvPr id="6" name="Footer Placeholder 5">
            <a:extLst>
              <a:ext uri="{FF2B5EF4-FFF2-40B4-BE49-F238E27FC236}">
                <a16:creationId xmlns:a16="http://schemas.microsoft.com/office/drawing/2014/main" id="{B4335EE3-76F1-1C5C-F802-A3904452E9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292169-6959-A1BE-B9EF-7BE3CFB54397}"/>
              </a:ext>
            </a:extLst>
          </p:cNvPr>
          <p:cNvSpPr>
            <a:spLocks noGrp="1"/>
          </p:cNvSpPr>
          <p:nvPr>
            <p:ph type="sldNum" sz="quarter" idx="12"/>
          </p:nvPr>
        </p:nvSpPr>
        <p:spPr/>
        <p:txBody>
          <a:bodyPr/>
          <a:lstStyle/>
          <a:p>
            <a:fld id="{7DB6E847-3C6E-424F-B753-A6E3B4C81A3D}" type="slidenum">
              <a:rPr lang="en-GB" smtClean="0"/>
              <a:t>‹#›</a:t>
            </a:fld>
            <a:endParaRPr lang="en-GB"/>
          </a:p>
        </p:txBody>
      </p:sp>
    </p:spTree>
    <p:extLst>
      <p:ext uri="{BB962C8B-B14F-4D97-AF65-F5344CB8AC3E}">
        <p14:creationId xmlns:p14="http://schemas.microsoft.com/office/powerpoint/2010/main" val="2010773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95368-5E48-F33E-B6CE-E530E996C2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2FAE9C-2B47-FFA2-D0AC-929F8F8FF9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2E35C5-C8E1-F931-F9EA-D18B7ECC2B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3A73A7-E681-523F-D575-2B33691F3FC0}"/>
              </a:ext>
            </a:extLst>
          </p:cNvPr>
          <p:cNvSpPr>
            <a:spLocks noGrp="1"/>
          </p:cNvSpPr>
          <p:nvPr>
            <p:ph type="dt" sz="half" idx="10"/>
          </p:nvPr>
        </p:nvSpPr>
        <p:spPr/>
        <p:txBody>
          <a:bodyPr/>
          <a:lstStyle/>
          <a:p>
            <a:fld id="{490F96EE-1225-4FC2-83EC-67C3D1EA9BE3}" type="datetimeFigureOut">
              <a:rPr lang="en-GB" smtClean="0"/>
              <a:t>10/12/2022</a:t>
            </a:fld>
            <a:endParaRPr lang="en-GB"/>
          </a:p>
        </p:txBody>
      </p:sp>
      <p:sp>
        <p:nvSpPr>
          <p:cNvPr id="6" name="Footer Placeholder 5">
            <a:extLst>
              <a:ext uri="{FF2B5EF4-FFF2-40B4-BE49-F238E27FC236}">
                <a16:creationId xmlns:a16="http://schemas.microsoft.com/office/drawing/2014/main" id="{E1454289-6344-E08A-8612-B57B67E505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A8FA5F-B36E-E037-4E34-C6700AF140EA}"/>
              </a:ext>
            </a:extLst>
          </p:cNvPr>
          <p:cNvSpPr>
            <a:spLocks noGrp="1"/>
          </p:cNvSpPr>
          <p:nvPr>
            <p:ph type="sldNum" sz="quarter" idx="12"/>
          </p:nvPr>
        </p:nvSpPr>
        <p:spPr/>
        <p:txBody>
          <a:bodyPr/>
          <a:lstStyle/>
          <a:p>
            <a:fld id="{7DB6E847-3C6E-424F-B753-A6E3B4C81A3D}" type="slidenum">
              <a:rPr lang="en-GB" smtClean="0"/>
              <a:t>‹#›</a:t>
            </a:fld>
            <a:endParaRPr lang="en-GB"/>
          </a:p>
        </p:txBody>
      </p:sp>
    </p:spTree>
    <p:extLst>
      <p:ext uri="{BB962C8B-B14F-4D97-AF65-F5344CB8AC3E}">
        <p14:creationId xmlns:p14="http://schemas.microsoft.com/office/powerpoint/2010/main" val="1783668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3FD59-3960-6EA1-4333-DBF40CF5D5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E429C4-E30F-E7A7-14D8-18008670F5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540DA7-1A71-AB58-3825-C5337559FCC6}"/>
              </a:ext>
            </a:extLst>
          </p:cNvPr>
          <p:cNvSpPr>
            <a:spLocks noGrp="1"/>
          </p:cNvSpPr>
          <p:nvPr>
            <p:ph type="dt" sz="half" idx="10"/>
          </p:nvPr>
        </p:nvSpPr>
        <p:spPr/>
        <p:txBody>
          <a:bodyPr/>
          <a:lstStyle/>
          <a:p>
            <a:fld id="{490F96EE-1225-4FC2-83EC-67C3D1EA9BE3}" type="datetimeFigureOut">
              <a:rPr lang="en-GB" smtClean="0"/>
              <a:t>10/12/2022</a:t>
            </a:fld>
            <a:endParaRPr lang="en-GB"/>
          </a:p>
        </p:txBody>
      </p:sp>
      <p:sp>
        <p:nvSpPr>
          <p:cNvPr id="5" name="Footer Placeholder 4">
            <a:extLst>
              <a:ext uri="{FF2B5EF4-FFF2-40B4-BE49-F238E27FC236}">
                <a16:creationId xmlns:a16="http://schemas.microsoft.com/office/drawing/2014/main" id="{0E7C0B81-BA55-363F-8D65-45818C9F49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04F783-719F-2857-F85E-5354DE0A2EB0}"/>
              </a:ext>
            </a:extLst>
          </p:cNvPr>
          <p:cNvSpPr>
            <a:spLocks noGrp="1"/>
          </p:cNvSpPr>
          <p:nvPr>
            <p:ph type="sldNum" sz="quarter" idx="12"/>
          </p:nvPr>
        </p:nvSpPr>
        <p:spPr/>
        <p:txBody>
          <a:bodyPr/>
          <a:lstStyle/>
          <a:p>
            <a:fld id="{7DB6E847-3C6E-424F-B753-A6E3B4C81A3D}" type="slidenum">
              <a:rPr lang="en-GB" smtClean="0"/>
              <a:t>‹#›</a:t>
            </a:fld>
            <a:endParaRPr lang="en-GB"/>
          </a:p>
        </p:txBody>
      </p:sp>
    </p:spTree>
    <p:extLst>
      <p:ext uri="{BB962C8B-B14F-4D97-AF65-F5344CB8AC3E}">
        <p14:creationId xmlns:p14="http://schemas.microsoft.com/office/powerpoint/2010/main" val="1868444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AE8636-0B69-037D-3FF7-7B8BC2D8C2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3BA556-FFE4-E040-1366-5F2548D81F4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7955E2-C92E-5756-1E2B-09580EB55F66}"/>
              </a:ext>
            </a:extLst>
          </p:cNvPr>
          <p:cNvSpPr>
            <a:spLocks noGrp="1"/>
          </p:cNvSpPr>
          <p:nvPr>
            <p:ph type="dt" sz="half" idx="10"/>
          </p:nvPr>
        </p:nvSpPr>
        <p:spPr/>
        <p:txBody>
          <a:bodyPr/>
          <a:lstStyle/>
          <a:p>
            <a:fld id="{490F96EE-1225-4FC2-83EC-67C3D1EA9BE3}" type="datetimeFigureOut">
              <a:rPr lang="en-GB" smtClean="0"/>
              <a:t>10/12/2022</a:t>
            </a:fld>
            <a:endParaRPr lang="en-GB"/>
          </a:p>
        </p:txBody>
      </p:sp>
      <p:sp>
        <p:nvSpPr>
          <p:cNvPr id="5" name="Footer Placeholder 4">
            <a:extLst>
              <a:ext uri="{FF2B5EF4-FFF2-40B4-BE49-F238E27FC236}">
                <a16:creationId xmlns:a16="http://schemas.microsoft.com/office/drawing/2014/main" id="{EBA8C0CD-2D2C-B021-2B83-B31239C5ED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A9F7FA-F542-CF99-A842-D8BB250AD0B3}"/>
              </a:ext>
            </a:extLst>
          </p:cNvPr>
          <p:cNvSpPr>
            <a:spLocks noGrp="1"/>
          </p:cNvSpPr>
          <p:nvPr>
            <p:ph type="sldNum" sz="quarter" idx="12"/>
          </p:nvPr>
        </p:nvSpPr>
        <p:spPr/>
        <p:txBody>
          <a:bodyPr/>
          <a:lstStyle/>
          <a:p>
            <a:fld id="{7DB6E847-3C6E-424F-B753-A6E3B4C81A3D}" type="slidenum">
              <a:rPr lang="en-GB" smtClean="0"/>
              <a:t>‹#›</a:t>
            </a:fld>
            <a:endParaRPr lang="en-GB"/>
          </a:p>
        </p:txBody>
      </p:sp>
    </p:spTree>
    <p:extLst>
      <p:ext uri="{BB962C8B-B14F-4D97-AF65-F5344CB8AC3E}">
        <p14:creationId xmlns:p14="http://schemas.microsoft.com/office/powerpoint/2010/main" val="1928325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7A8475-C6EF-ECBB-19D2-402BB80491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347D0A-9470-8A66-E108-4F0D018185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3685BB-26CC-5945-947D-5E84359FD8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0F96EE-1225-4FC2-83EC-67C3D1EA9BE3}" type="datetimeFigureOut">
              <a:rPr lang="en-GB" smtClean="0"/>
              <a:t>10/12/2022</a:t>
            </a:fld>
            <a:endParaRPr lang="en-GB"/>
          </a:p>
        </p:txBody>
      </p:sp>
      <p:sp>
        <p:nvSpPr>
          <p:cNvPr id="5" name="Footer Placeholder 4">
            <a:extLst>
              <a:ext uri="{FF2B5EF4-FFF2-40B4-BE49-F238E27FC236}">
                <a16:creationId xmlns:a16="http://schemas.microsoft.com/office/drawing/2014/main" id="{ED88B311-AB12-865B-6225-CCFA440EFB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CCEA860-77C5-DF5D-B184-E7CDB04AF8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B6E847-3C6E-424F-B753-A6E3B4C81A3D}" type="slidenum">
              <a:rPr lang="en-GB" smtClean="0"/>
              <a:t>‹#›</a:t>
            </a:fld>
            <a:endParaRPr lang="en-GB"/>
          </a:p>
        </p:txBody>
      </p:sp>
    </p:spTree>
    <p:extLst>
      <p:ext uri="{BB962C8B-B14F-4D97-AF65-F5344CB8AC3E}">
        <p14:creationId xmlns:p14="http://schemas.microsoft.com/office/powerpoint/2010/main" val="17348650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flickr.com/photos/96391186@N06" TargetMode="External"/><Relationship Id="rId3" Type="http://schemas.openxmlformats.org/officeDocument/2006/relationships/image" Target="../media/image1.jpeg"/><Relationship Id="rId7"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flickr.com/photos/59092615@N00" TargetMode="External"/><Relationship Id="rId5" Type="http://schemas.openxmlformats.org/officeDocument/2006/relationships/image" Target="../media/image2.jpeg"/><Relationship Id="rId4" Type="http://schemas.openxmlformats.org/officeDocument/2006/relationships/hyperlink" Target="https://www.flickr.com/photos/22490717@N02"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flickr.com/photos/20342758@N0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coflein.gov.uk/en/site/96671"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EC710-1DC7-97D9-5E4D-E33EB793F9A4}"/>
              </a:ext>
            </a:extLst>
          </p:cNvPr>
          <p:cNvSpPr>
            <a:spLocks noGrp="1"/>
          </p:cNvSpPr>
          <p:nvPr>
            <p:ph type="ctrTitle"/>
          </p:nvPr>
        </p:nvSpPr>
        <p:spPr/>
        <p:txBody>
          <a:bodyPr>
            <a:normAutofit fontScale="90000"/>
          </a:bodyPr>
          <a:lstStyle/>
          <a:p>
            <a:r>
              <a:rPr lang="en-GB" dirty="0" err="1"/>
              <a:t>Llandewi</a:t>
            </a:r>
            <a:r>
              <a:rPr lang="en-GB" dirty="0"/>
              <a:t> </a:t>
            </a:r>
            <a:r>
              <a:rPr lang="en-GB" dirty="0" err="1"/>
              <a:t>Brefi</a:t>
            </a:r>
            <a:r>
              <a:rPr lang="en-GB" dirty="0"/>
              <a:t> Church: An example of Christian Architecture as a Palimpsest</a:t>
            </a:r>
          </a:p>
        </p:txBody>
      </p:sp>
      <p:sp>
        <p:nvSpPr>
          <p:cNvPr id="3" name="Subtitle 2">
            <a:extLst>
              <a:ext uri="{FF2B5EF4-FFF2-40B4-BE49-F238E27FC236}">
                <a16:creationId xmlns:a16="http://schemas.microsoft.com/office/drawing/2014/main" id="{793C1383-2AA6-68E8-F231-BE06954ECFD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21385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D9013-6A49-C94B-6554-4EB9A8FD49D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70EBA22-0139-E943-CAB5-F24356F87254}"/>
              </a:ext>
            </a:extLst>
          </p:cNvPr>
          <p:cNvSpPr>
            <a:spLocks noGrp="1"/>
          </p:cNvSpPr>
          <p:nvPr>
            <p:ph idx="1"/>
          </p:nvPr>
        </p:nvSpPr>
        <p:spPr/>
        <p:txBody>
          <a:bodyPr/>
          <a:lstStyle/>
          <a:p>
            <a:r>
              <a:rPr lang="en-GB" dirty="0"/>
              <a:t>‘Architecture is subservient to the general uses of mankind… Politics and society, religion and liturgy, the large movements of races and their common occupants, become factors in the study.  The history of civilization thus leaves in architecture it’s truest, because its most unconscious, record.’</a:t>
            </a:r>
          </a:p>
          <a:p>
            <a:pPr marL="0" indent="0">
              <a:buNone/>
            </a:pPr>
            <a:r>
              <a:rPr lang="en-GB" dirty="0"/>
              <a:t>          - </a:t>
            </a:r>
            <a:r>
              <a:rPr lang="en-GB" i="1" dirty="0"/>
              <a:t>The Architecture of Humanism, </a:t>
            </a:r>
            <a:r>
              <a:rPr lang="en-GB" dirty="0"/>
              <a:t>Geoffrey Scott, (Bradford and Dickens London, 1961), p3</a:t>
            </a:r>
          </a:p>
        </p:txBody>
      </p:sp>
    </p:spTree>
    <p:extLst>
      <p:ext uri="{BB962C8B-B14F-4D97-AF65-F5344CB8AC3E}">
        <p14:creationId xmlns:p14="http://schemas.microsoft.com/office/powerpoint/2010/main" val="789595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183CB-6ACA-3828-ADF1-434D0C4F088F}"/>
              </a:ext>
            </a:extLst>
          </p:cNvPr>
          <p:cNvSpPr>
            <a:spLocks noGrp="1"/>
          </p:cNvSpPr>
          <p:nvPr>
            <p:ph type="title"/>
          </p:nvPr>
        </p:nvSpPr>
        <p:spPr/>
        <p:txBody>
          <a:bodyPr/>
          <a:lstStyle/>
          <a:p>
            <a:endParaRPr lang="en-GB"/>
          </a:p>
        </p:txBody>
      </p:sp>
      <p:pic>
        <p:nvPicPr>
          <p:cNvPr id="1026" name="Picture 2" descr="Italy-3234 - St. Peter's Basilica">
            <a:extLst>
              <a:ext uri="{FF2B5EF4-FFF2-40B4-BE49-F238E27FC236}">
                <a16:creationId xmlns:a16="http://schemas.microsoft.com/office/drawing/2014/main" id="{6C0D852F-7C81-E273-7FCB-7581C9F0E57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08646" y="604010"/>
            <a:ext cx="6365385" cy="43513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CA8BC7A-106E-9823-C5E9-762F354D22C7}"/>
              </a:ext>
            </a:extLst>
          </p:cNvPr>
          <p:cNvSpPr txBox="1"/>
          <p:nvPr/>
        </p:nvSpPr>
        <p:spPr>
          <a:xfrm>
            <a:off x="289377" y="4955348"/>
            <a:ext cx="2626101" cy="923330"/>
          </a:xfrm>
          <a:prstGeom prst="rect">
            <a:avLst/>
          </a:prstGeom>
          <a:noFill/>
        </p:spPr>
        <p:txBody>
          <a:bodyPr wrap="square" rtlCol="0">
            <a:spAutoFit/>
          </a:bodyPr>
          <a:lstStyle/>
          <a:p>
            <a:pPr algn="l"/>
            <a:r>
              <a:rPr lang="en-GB" b="1" i="0" dirty="0">
                <a:solidFill>
                  <a:srgbClr val="30272E"/>
                </a:solidFill>
                <a:effectLst/>
                <a:latin typeface="Inter"/>
              </a:rPr>
              <a:t>Italy-3234 - St. Peter's Basilica</a:t>
            </a:r>
          </a:p>
          <a:p>
            <a:r>
              <a:rPr lang="en-GB" b="1" i="0" dirty="0">
                <a:solidFill>
                  <a:srgbClr val="30272E"/>
                </a:solidFill>
                <a:effectLst/>
                <a:latin typeface="Inter"/>
              </a:rPr>
              <a:t>by </a:t>
            </a:r>
            <a:r>
              <a:rPr lang="en-GB" b="1" i="0" dirty="0">
                <a:solidFill>
                  <a:srgbClr val="30272E"/>
                </a:solidFill>
                <a:effectLst/>
                <a:latin typeface="Inter"/>
                <a:hlinkClick r:id="rId4"/>
              </a:rPr>
              <a:t>archer10 (Dennis)</a:t>
            </a:r>
            <a:endParaRPr lang="en-GB" dirty="0"/>
          </a:p>
        </p:txBody>
      </p:sp>
      <p:pic>
        <p:nvPicPr>
          <p:cNvPr id="1028" name="Picture 4" descr="Notre Dame. Paris, France. 2011. #notredame #paris #france #cathedral #europe">
            <a:extLst>
              <a:ext uri="{FF2B5EF4-FFF2-40B4-BE49-F238E27FC236}">
                <a16:creationId xmlns:a16="http://schemas.microsoft.com/office/drawing/2014/main" id="{FF91774E-864A-30E5-2876-E37EEC7171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41681" y="203300"/>
            <a:ext cx="5308638" cy="53086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0970EEC-3D4E-7617-9D76-1C840591561B}"/>
              </a:ext>
            </a:extLst>
          </p:cNvPr>
          <p:cNvSpPr txBox="1"/>
          <p:nvPr/>
        </p:nvSpPr>
        <p:spPr>
          <a:xfrm>
            <a:off x="4267200" y="5671930"/>
            <a:ext cx="2968487" cy="1200329"/>
          </a:xfrm>
          <a:prstGeom prst="rect">
            <a:avLst/>
          </a:prstGeom>
          <a:noFill/>
        </p:spPr>
        <p:txBody>
          <a:bodyPr wrap="square" rtlCol="0">
            <a:spAutoFit/>
          </a:bodyPr>
          <a:lstStyle/>
          <a:p>
            <a:pPr algn="l"/>
            <a:r>
              <a:rPr lang="en-GB" b="1" i="0" dirty="0">
                <a:solidFill>
                  <a:srgbClr val="30272E"/>
                </a:solidFill>
                <a:effectLst/>
                <a:latin typeface="Inter"/>
              </a:rPr>
              <a:t>Notre Dame. Paris, France. 2011. #notredame #paris #france #cathedral #europe</a:t>
            </a:r>
          </a:p>
          <a:p>
            <a:r>
              <a:rPr lang="en-GB" b="1" i="0" dirty="0">
                <a:solidFill>
                  <a:srgbClr val="30272E"/>
                </a:solidFill>
                <a:effectLst/>
                <a:latin typeface="Inter"/>
              </a:rPr>
              <a:t>by </a:t>
            </a:r>
            <a:r>
              <a:rPr lang="en-GB" b="1" i="0" dirty="0" err="1">
                <a:solidFill>
                  <a:srgbClr val="30272E"/>
                </a:solidFill>
                <a:effectLst/>
                <a:latin typeface="Inter"/>
                <a:hlinkClick r:id="rId6"/>
              </a:rPr>
              <a:t>L.Burchfield</a:t>
            </a:r>
            <a:endParaRPr lang="en-GB" dirty="0"/>
          </a:p>
        </p:txBody>
      </p:sp>
      <p:pic>
        <p:nvPicPr>
          <p:cNvPr id="1030" name="Picture 6" descr="Il Redentore, Venice">
            <a:extLst>
              <a:ext uri="{FF2B5EF4-FFF2-40B4-BE49-F238E27FC236}">
                <a16:creationId xmlns:a16="http://schemas.microsoft.com/office/drawing/2014/main" id="{074686D8-A2AD-A16A-1755-3B561C6273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51443" y="704737"/>
            <a:ext cx="6197562" cy="414988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F2FCDFE-E612-D9F0-B216-B403D17EC953}"/>
              </a:ext>
            </a:extLst>
          </p:cNvPr>
          <p:cNvSpPr txBox="1"/>
          <p:nvPr/>
        </p:nvSpPr>
        <p:spPr>
          <a:xfrm>
            <a:off x="9236765" y="4955348"/>
            <a:ext cx="2968487" cy="646331"/>
          </a:xfrm>
          <a:prstGeom prst="rect">
            <a:avLst/>
          </a:prstGeom>
          <a:noFill/>
        </p:spPr>
        <p:txBody>
          <a:bodyPr wrap="square" rtlCol="0">
            <a:spAutoFit/>
          </a:bodyPr>
          <a:lstStyle/>
          <a:p>
            <a:pPr algn="l"/>
            <a:r>
              <a:rPr lang="it-IT" b="1" i="0" dirty="0">
                <a:solidFill>
                  <a:srgbClr val="30272E"/>
                </a:solidFill>
                <a:effectLst/>
                <a:latin typeface="Inter"/>
              </a:rPr>
              <a:t>Il Redentore, Venice</a:t>
            </a:r>
          </a:p>
          <a:p>
            <a:r>
              <a:rPr lang="it-IT" b="1" i="0" dirty="0">
                <a:solidFill>
                  <a:srgbClr val="30272E"/>
                </a:solidFill>
                <a:effectLst/>
                <a:latin typeface="Inter"/>
              </a:rPr>
              <a:t>by </a:t>
            </a:r>
            <a:r>
              <a:rPr lang="it-IT" b="1" i="0" dirty="0">
                <a:solidFill>
                  <a:srgbClr val="30272E"/>
                </a:solidFill>
                <a:effectLst/>
                <a:latin typeface="Inter"/>
                <a:hlinkClick r:id="rId8"/>
              </a:rPr>
              <a:t>GCampbellHall</a:t>
            </a:r>
            <a:endParaRPr lang="en-GB" dirty="0"/>
          </a:p>
        </p:txBody>
      </p:sp>
      <p:pic>
        <p:nvPicPr>
          <p:cNvPr id="7" name="Picture 4" descr="Notre Dame. Paris, France. 2011. #notredame #paris #france #cathedral #europe">
            <a:extLst>
              <a:ext uri="{FF2B5EF4-FFF2-40B4-BE49-F238E27FC236}">
                <a16:creationId xmlns:a16="http://schemas.microsoft.com/office/drawing/2014/main" id="{A8C2C58B-0488-0707-1CBD-FC4CBD3877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41680" y="208919"/>
            <a:ext cx="5308638" cy="530863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01D7C8E-D7B6-D3E7-986C-E03D974F43FB}"/>
              </a:ext>
            </a:extLst>
          </p:cNvPr>
          <p:cNvSpPr txBox="1"/>
          <p:nvPr/>
        </p:nvSpPr>
        <p:spPr>
          <a:xfrm>
            <a:off x="4267199" y="5677549"/>
            <a:ext cx="2968487" cy="1200329"/>
          </a:xfrm>
          <a:prstGeom prst="rect">
            <a:avLst/>
          </a:prstGeom>
          <a:noFill/>
        </p:spPr>
        <p:txBody>
          <a:bodyPr wrap="square" rtlCol="0">
            <a:spAutoFit/>
          </a:bodyPr>
          <a:lstStyle/>
          <a:p>
            <a:pPr algn="l"/>
            <a:r>
              <a:rPr lang="en-GB" b="1" i="0" dirty="0">
                <a:solidFill>
                  <a:srgbClr val="30272E"/>
                </a:solidFill>
                <a:effectLst/>
                <a:latin typeface="Inter"/>
              </a:rPr>
              <a:t>Notre Dame. Paris, France. 2011. #notredame #paris #france #cathedral #europe</a:t>
            </a:r>
          </a:p>
          <a:p>
            <a:r>
              <a:rPr lang="en-GB" b="1" i="0" dirty="0">
                <a:solidFill>
                  <a:srgbClr val="30272E"/>
                </a:solidFill>
                <a:effectLst/>
                <a:latin typeface="Inter"/>
              </a:rPr>
              <a:t>by </a:t>
            </a:r>
            <a:r>
              <a:rPr lang="en-GB" b="1" i="0" dirty="0" err="1">
                <a:solidFill>
                  <a:srgbClr val="30272E"/>
                </a:solidFill>
                <a:effectLst/>
                <a:latin typeface="Inter"/>
                <a:hlinkClick r:id="rId6"/>
              </a:rPr>
              <a:t>L.Burchfield</a:t>
            </a:r>
            <a:endParaRPr lang="en-GB" dirty="0"/>
          </a:p>
        </p:txBody>
      </p:sp>
      <p:pic>
        <p:nvPicPr>
          <p:cNvPr id="9" name="Picture 6" descr="Il Redentore, Venice">
            <a:extLst>
              <a:ext uri="{FF2B5EF4-FFF2-40B4-BE49-F238E27FC236}">
                <a16:creationId xmlns:a16="http://schemas.microsoft.com/office/drawing/2014/main" id="{87DEF684-D9DA-4ACE-9325-B3915E4549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51442" y="704737"/>
            <a:ext cx="6197562" cy="414988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1ED49CD-8927-846F-2A72-31FDA6EC1376}"/>
              </a:ext>
            </a:extLst>
          </p:cNvPr>
          <p:cNvSpPr txBox="1"/>
          <p:nvPr/>
        </p:nvSpPr>
        <p:spPr>
          <a:xfrm>
            <a:off x="9236764" y="4955348"/>
            <a:ext cx="2968487" cy="646331"/>
          </a:xfrm>
          <a:prstGeom prst="rect">
            <a:avLst/>
          </a:prstGeom>
          <a:noFill/>
        </p:spPr>
        <p:txBody>
          <a:bodyPr wrap="square" rtlCol="0">
            <a:spAutoFit/>
          </a:bodyPr>
          <a:lstStyle/>
          <a:p>
            <a:pPr algn="l"/>
            <a:r>
              <a:rPr lang="it-IT" b="1" i="0" dirty="0">
                <a:solidFill>
                  <a:srgbClr val="30272E"/>
                </a:solidFill>
                <a:effectLst/>
                <a:latin typeface="Inter"/>
              </a:rPr>
              <a:t>Il Redentore, Venice</a:t>
            </a:r>
          </a:p>
          <a:p>
            <a:r>
              <a:rPr lang="it-IT" b="1" i="0" dirty="0">
                <a:solidFill>
                  <a:srgbClr val="30272E"/>
                </a:solidFill>
                <a:effectLst/>
                <a:latin typeface="Inter"/>
              </a:rPr>
              <a:t>by </a:t>
            </a:r>
            <a:r>
              <a:rPr lang="it-IT" b="1" i="0" dirty="0">
                <a:solidFill>
                  <a:srgbClr val="30272E"/>
                </a:solidFill>
                <a:effectLst/>
                <a:latin typeface="Inter"/>
                <a:hlinkClick r:id="rId8"/>
              </a:rPr>
              <a:t>GCampbellHall</a:t>
            </a:r>
            <a:endParaRPr lang="en-GB" dirty="0"/>
          </a:p>
        </p:txBody>
      </p:sp>
    </p:spTree>
    <p:extLst>
      <p:ext uri="{BB962C8B-B14F-4D97-AF65-F5344CB8AC3E}">
        <p14:creationId xmlns:p14="http://schemas.microsoft.com/office/powerpoint/2010/main" val="1885670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6175F-8AD8-B092-B16D-AC25B241CE1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2237E58-7655-0C43-3576-9710DA407DDB}"/>
              </a:ext>
            </a:extLst>
          </p:cNvPr>
          <p:cNvSpPr>
            <a:spLocks noGrp="1"/>
          </p:cNvSpPr>
          <p:nvPr>
            <p:ph idx="1"/>
          </p:nvPr>
        </p:nvSpPr>
        <p:spPr>
          <a:xfrm>
            <a:off x="838200" y="633428"/>
            <a:ext cx="8521589" cy="3618481"/>
          </a:xfrm>
        </p:spPr>
        <p:txBody>
          <a:bodyPr/>
          <a:lstStyle/>
          <a:p>
            <a:pPr marL="0" indent="0">
              <a:buNone/>
            </a:pPr>
            <a:r>
              <a:rPr lang="en-GB" dirty="0">
                <a:solidFill>
                  <a:srgbClr val="333333"/>
                </a:solidFill>
              </a:rPr>
              <a:t>Palimpsest:</a:t>
            </a:r>
          </a:p>
          <a:p>
            <a:r>
              <a:rPr lang="en-GB" dirty="0">
                <a:solidFill>
                  <a:srgbClr val="333333"/>
                </a:solidFill>
              </a:rPr>
              <a:t>D</a:t>
            </a:r>
            <a:r>
              <a:rPr lang="en-GB" b="0" i="0" dirty="0">
                <a:solidFill>
                  <a:srgbClr val="333333"/>
                </a:solidFill>
                <a:effectLst/>
              </a:rPr>
              <a:t>erived from ancient Greek meanin</a:t>
            </a:r>
            <a:r>
              <a:rPr lang="en-GB" dirty="0">
                <a:solidFill>
                  <a:srgbClr val="333333"/>
                </a:solidFill>
              </a:rPr>
              <a:t>g ‘shaved off again’ or scraped clean again’</a:t>
            </a:r>
            <a:endParaRPr lang="en-GB" dirty="0"/>
          </a:p>
          <a:p>
            <a:r>
              <a:rPr lang="en-GB" dirty="0"/>
              <a:t>‘a re-editing process in which the original existence was covered or removed, partially or completely’</a:t>
            </a:r>
          </a:p>
        </p:txBody>
      </p:sp>
      <p:pic>
        <p:nvPicPr>
          <p:cNvPr id="2050" name="Picture 2" descr="File:ArPalimTypPage">
            <a:extLst>
              <a:ext uri="{FF2B5EF4-FFF2-40B4-BE49-F238E27FC236}">
                <a16:creationId xmlns:a16="http://schemas.microsoft.com/office/drawing/2014/main" id="{0C157F79-FE52-E0C5-12EC-61228FEF9C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3655910" y="1908824"/>
            <a:ext cx="3510617" cy="5416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8461002-69F7-1979-8C24-84EE76D723C2}"/>
              </a:ext>
            </a:extLst>
          </p:cNvPr>
          <p:cNvSpPr txBox="1"/>
          <p:nvPr/>
        </p:nvSpPr>
        <p:spPr>
          <a:xfrm>
            <a:off x="9258297" y="4402895"/>
            <a:ext cx="2558941" cy="646331"/>
          </a:xfrm>
          <a:prstGeom prst="rect">
            <a:avLst/>
          </a:prstGeom>
          <a:noFill/>
        </p:spPr>
        <p:txBody>
          <a:bodyPr wrap="square" rtlCol="0">
            <a:spAutoFit/>
          </a:bodyPr>
          <a:lstStyle/>
          <a:p>
            <a:pPr algn="l"/>
            <a:r>
              <a:rPr lang="en-GB" b="1" i="0" dirty="0">
                <a:solidFill>
                  <a:srgbClr val="30272E"/>
                </a:solidFill>
                <a:effectLst/>
                <a:latin typeface="Inter"/>
              </a:rPr>
              <a:t>File:ArPalimTypPage</a:t>
            </a:r>
          </a:p>
          <a:p>
            <a:r>
              <a:rPr lang="en-GB" b="1" i="0" dirty="0">
                <a:solidFill>
                  <a:srgbClr val="30272E"/>
                </a:solidFill>
                <a:effectLst/>
                <a:latin typeface="Inter"/>
              </a:rPr>
              <a:t>by The Walters Museum</a:t>
            </a:r>
            <a:endParaRPr lang="en-GB" dirty="0"/>
          </a:p>
        </p:txBody>
      </p:sp>
    </p:spTree>
    <p:extLst>
      <p:ext uri="{BB962C8B-B14F-4D97-AF65-F5344CB8AC3E}">
        <p14:creationId xmlns:p14="http://schemas.microsoft.com/office/powerpoint/2010/main" val="2163779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descr="Diagram, engineering drawing&#10;&#10;Description automatically generated">
            <a:extLst>
              <a:ext uri="{FF2B5EF4-FFF2-40B4-BE49-F238E27FC236}">
                <a16:creationId xmlns:a16="http://schemas.microsoft.com/office/drawing/2014/main" id="{7AEC978C-55D8-EC8D-B809-8B0243A9429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104350"/>
            <a:ext cx="12099234" cy="8554090"/>
          </a:xfrm>
        </p:spPr>
      </p:pic>
      <p:sp>
        <p:nvSpPr>
          <p:cNvPr id="10" name="Title 9">
            <a:extLst>
              <a:ext uri="{FF2B5EF4-FFF2-40B4-BE49-F238E27FC236}">
                <a16:creationId xmlns:a16="http://schemas.microsoft.com/office/drawing/2014/main" id="{21BC9AA6-019F-1CC7-2274-9C7FE3AC2FB2}"/>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312307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78A66-3ECF-3669-7FF1-8E04D6CF288C}"/>
              </a:ext>
            </a:extLst>
          </p:cNvPr>
          <p:cNvSpPr>
            <a:spLocks noGrp="1"/>
          </p:cNvSpPr>
          <p:nvPr>
            <p:ph type="title"/>
          </p:nvPr>
        </p:nvSpPr>
        <p:spPr>
          <a:xfrm>
            <a:off x="838200" y="318472"/>
            <a:ext cx="10515600" cy="1325563"/>
          </a:xfrm>
        </p:spPr>
        <p:txBody>
          <a:bodyPr>
            <a:normAutofit/>
          </a:bodyPr>
          <a:lstStyle/>
          <a:p>
            <a:endParaRPr lang="en-GB" dirty="0"/>
          </a:p>
        </p:txBody>
      </p:sp>
      <p:pic>
        <p:nvPicPr>
          <p:cNvPr id="4098" name="Picture 2">
            <a:extLst>
              <a:ext uri="{FF2B5EF4-FFF2-40B4-BE49-F238E27FC236}">
                <a16:creationId xmlns:a16="http://schemas.microsoft.com/office/drawing/2014/main" id="{798A75DC-D988-E87E-8E46-870B222EEBE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7362" y="155445"/>
            <a:ext cx="4815144" cy="344617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54993A90-C4A0-C48E-4197-0E55364D79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7362" y="3331738"/>
            <a:ext cx="4815144" cy="352626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248E5C6-0602-0B6B-EA79-C3B6E9D5F76F}"/>
              </a:ext>
            </a:extLst>
          </p:cNvPr>
          <p:cNvSpPr txBox="1"/>
          <p:nvPr/>
        </p:nvSpPr>
        <p:spPr>
          <a:xfrm>
            <a:off x="5045530" y="4768143"/>
            <a:ext cx="1672511" cy="954107"/>
          </a:xfrm>
          <a:prstGeom prst="rect">
            <a:avLst/>
          </a:prstGeom>
          <a:noFill/>
        </p:spPr>
        <p:txBody>
          <a:bodyPr wrap="square">
            <a:spAutoFit/>
          </a:bodyPr>
          <a:lstStyle/>
          <a:p>
            <a:pPr algn="l"/>
            <a:r>
              <a:rPr lang="en-GB" sz="1400" i="0" dirty="0">
                <a:solidFill>
                  <a:srgbClr val="0F1111"/>
                </a:solidFill>
                <a:effectLst/>
                <a:latin typeface="Amazon Ember"/>
              </a:rPr>
              <a:t>The Human Body: A Pop-Up Guide to Anatomy from Amazon.co.uk</a:t>
            </a:r>
          </a:p>
        </p:txBody>
      </p:sp>
      <p:pic>
        <p:nvPicPr>
          <p:cNvPr id="4102" name="Picture 6" descr="Layered Plans">
            <a:extLst>
              <a:ext uri="{FF2B5EF4-FFF2-40B4-BE49-F238E27FC236}">
                <a16:creationId xmlns:a16="http://schemas.microsoft.com/office/drawing/2014/main" id="{23232C65-3383-0139-7AF8-465036D4D5F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57873"/>
          <a:stretch/>
        </p:blipFill>
        <p:spPr bwMode="auto">
          <a:xfrm>
            <a:off x="7844873" y="436838"/>
            <a:ext cx="3611336" cy="437197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CBB9F42-083D-D719-65DC-DEECA3AD555E}"/>
              </a:ext>
            </a:extLst>
          </p:cNvPr>
          <p:cNvSpPr txBox="1"/>
          <p:nvPr/>
        </p:nvSpPr>
        <p:spPr>
          <a:xfrm>
            <a:off x="8647145" y="5094869"/>
            <a:ext cx="2568251" cy="738664"/>
          </a:xfrm>
          <a:prstGeom prst="rect">
            <a:avLst/>
          </a:prstGeom>
          <a:noFill/>
        </p:spPr>
        <p:txBody>
          <a:bodyPr wrap="square">
            <a:spAutoFit/>
          </a:bodyPr>
          <a:lstStyle/>
          <a:p>
            <a:r>
              <a:rPr lang="en-GB" sz="1400" dirty="0"/>
              <a:t>https://www.e-architect.com/india/green-storeys-bangalore</a:t>
            </a:r>
          </a:p>
        </p:txBody>
      </p:sp>
    </p:spTree>
    <p:extLst>
      <p:ext uri="{BB962C8B-B14F-4D97-AF65-F5344CB8AC3E}">
        <p14:creationId xmlns:p14="http://schemas.microsoft.com/office/powerpoint/2010/main" val="334728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0E6B3-49E6-3B09-A888-5F93E7682536}"/>
              </a:ext>
            </a:extLst>
          </p:cNvPr>
          <p:cNvSpPr>
            <a:spLocks noGrp="1"/>
          </p:cNvSpPr>
          <p:nvPr>
            <p:ph type="title"/>
          </p:nvPr>
        </p:nvSpPr>
        <p:spPr/>
        <p:txBody>
          <a:bodyPr/>
          <a:lstStyle/>
          <a:p>
            <a:endParaRPr lang="en-GB" dirty="0"/>
          </a:p>
        </p:txBody>
      </p:sp>
      <p:pic>
        <p:nvPicPr>
          <p:cNvPr id="5122" name="Picture 2" descr="Llandewi Brefi 31 August 2020 006">
            <a:extLst>
              <a:ext uri="{FF2B5EF4-FFF2-40B4-BE49-F238E27FC236}">
                <a16:creationId xmlns:a16="http://schemas.microsoft.com/office/drawing/2014/main" id="{EE5F9B63-5D16-633C-DE11-5FFA03F4314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616700" y="948548"/>
            <a:ext cx="6510730" cy="43513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2C5E42E-B2CE-9A79-4FA9-D00C2F6DF812}"/>
              </a:ext>
            </a:extLst>
          </p:cNvPr>
          <p:cNvSpPr txBox="1"/>
          <p:nvPr/>
        </p:nvSpPr>
        <p:spPr>
          <a:xfrm>
            <a:off x="2616700" y="5391835"/>
            <a:ext cx="6097554" cy="523220"/>
          </a:xfrm>
          <a:prstGeom prst="rect">
            <a:avLst/>
          </a:prstGeom>
          <a:noFill/>
        </p:spPr>
        <p:txBody>
          <a:bodyPr wrap="square">
            <a:spAutoFit/>
          </a:bodyPr>
          <a:lstStyle/>
          <a:p>
            <a:pPr algn="l"/>
            <a:r>
              <a:rPr lang="en-GB" sz="1400" b="1" i="0" dirty="0" err="1">
                <a:solidFill>
                  <a:srgbClr val="30272E"/>
                </a:solidFill>
                <a:effectLst/>
              </a:rPr>
              <a:t>Llandewi</a:t>
            </a:r>
            <a:r>
              <a:rPr lang="en-GB" sz="1400" b="1" i="0" dirty="0">
                <a:solidFill>
                  <a:srgbClr val="30272E"/>
                </a:solidFill>
                <a:effectLst/>
              </a:rPr>
              <a:t> </a:t>
            </a:r>
            <a:r>
              <a:rPr lang="en-GB" sz="1400" b="1" i="0" dirty="0" err="1">
                <a:solidFill>
                  <a:srgbClr val="30272E"/>
                </a:solidFill>
                <a:effectLst/>
              </a:rPr>
              <a:t>Brefi</a:t>
            </a:r>
            <a:r>
              <a:rPr lang="en-GB" sz="1400" b="1" i="0" dirty="0">
                <a:solidFill>
                  <a:srgbClr val="30272E"/>
                </a:solidFill>
                <a:effectLst/>
              </a:rPr>
              <a:t> 31 August 2020 006</a:t>
            </a:r>
          </a:p>
          <a:p>
            <a:r>
              <a:rPr lang="en-GB" sz="1400" b="1" i="0" dirty="0">
                <a:solidFill>
                  <a:srgbClr val="30272E"/>
                </a:solidFill>
                <a:effectLst/>
              </a:rPr>
              <a:t>by </a:t>
            </a:r>
            <a:r>
              <a:rPr lang="en-GB" sz="1400" b="1" i="0" dirty="0" err="1">
                <a:solidFill>
                  <a:srgbClr val="30272E"/>
                </a:solidFill>
                <a:effectLst/>
                <a:hlinkClick r:id="rId4"/>
              </a:rPr>
              <a:t>paul_appleyard</a:t>
            </a:r>
            <a:endParaRPr lang="en-GB" sz="1400" dirty="0"/>
          </a:p>
        </p:txBody>
      </p:sp>
    </p:spTree>
    <p:extLst>
      <p:ext uri="{BB962C8B-B14F-4D97-AF65-F5344CB8AC3E}">
        <p14:creationId xmlns:p14="http://schemas.microsoft.com/office/powerpoint/2010/main" val="3066411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49DE2-50DF-445C-75D1-8A3CADBE7E84}"/>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812AF53A-402E-DB76-6E70-49F023B7CECF}"/>
              </a:ext>
            </a:extLst>
          </p:cNvPr>
          <p:cNvSpPr>
            <a:spLocks noGrp="1"/>
          </p:cNvSpPr>
          <p:nvPr>
            <p:ph idx="1"/>
          </p:nvPr>
        </p:nvSpPr>
        <p:spPr/>
        <p:txBody>
          <a:bodyPr>
            <a:normAutofit fontScale="77500" lnSpcReduction="20000"/>
          </a:bodyPr>
          <a:lstStyle/>
          <a:p>
            <a:r>
              <a:rPr lang="en-GB" dirty="0">
                <a:effectLst/>
              </a:rPr>
              <a:t>Geoffrey, Scott, </a:t>
            </a:r>
            <a:r>
              <a:rPr lang="en-GB" i="1" dirty="0">
                <a:effectLst/>
              </a:rPr>
              <a:t>The Architecture of Humanism</a:t>
            </a:r>
            <a:r>
              <a:rPr lang="en-GB" dirty="0">
                <a:effectLst/>
              </a:rPr>
              <a:t> (London: Bradford and Dickens, 1861)</a:t>
            </a:r>
          </a:p>
          <a:p>
            <a:r>
              <a:rPr lang="en-GB" dirty="0">
                <a:effectLst/>
              </a:rPr>
              <a:t>Ren, </a:t>
            </a:r>
            <a:r>
              <a:rPr lang="en-GB" dirty="0" err="1">
                <a:effectLst/>
              </a:rPr>
              <a:t>Zhongqi</a:t>
            </a:r>
            <a:r>
              <a:rPr lang="en-GB" dirty="0">
                <a:effectLst/>
              </a:rPr>
              <a:t> Ren, ‘Architectural Palimpsest and Its Effect on Cultural Identity A Toll of Manipulation and Its Social Power’, 2021</a:t>
            </a:r>
          </a:p>
          <a:p>
            <a:r>
              <a:rPr lang="en-GB" dirty="0" err="1">
                <a:effectLst/>
              </a:rPr>
              <a:t>Summerson</a:t>
            </a:r>
            <a:r>
              <a:rPr lang="en-GB" dirty="0">
                <a:effectLst/>
              </a:rPr>
              <a:t>, John, </a:t>
            </a:r>
            <a:r>
              <a:rPr lang="en-GB" i="1" dirty="0">
                <a:effectLst/>
              </a:rPr>
              <a:t>The Classical Language of Architecture</a:t>
            </a:r>
            <a:r>
              <a:rPr lang="en-GB" dirty="0">
                <a:effectLst/>
              </a:rPr>
              <a:t>, 2nd </a:t>
            </a:r>
            <a:r>
              <a:rPr lang="en-GB" dirty="0" err="1">
                <a:effectLst/>
              </a:rPr>
              <a:t>edn</a:t>
            </a:r>
            <a:r>
              <a:rPr lang="en-GB" dirty="0">
                <a:effectLst/>
              </a:rPr>
              <a:t> (Thomas and Hudson, 2001)</a:t>
            </a:r>
          </a:p>
          <a:p>
            <a:r>
              <a:rPr lang="en-GB" dirty="0">
                <a:effectLst/>
              </a:rPr>
              <a:t>Van </a:t>
            </a:r>
            <a:r>
              <a:rPr lang="en-GB" dirty="0" err="1">
                <a:effectLst/>
              </a:rPr>
              <a:t>Ooijen</a:t>
            </a:r>
            <a:r>
              <a:rPr lang="en-GB" dirty="0">
                <a:effectLst/>
              </a:rPr>
              <a:t>, </a:t>
            </a:r>
            <a:r>
              <a:rPr lang="en-GB" dirty="0" err="1">
                <a:effectLst/>
              </a:rPr>
              <a:t>Jo’anne</a:t>
            </a:r>
            <a:r>
              <a:rPr lang="en-GB" dirty="0">
                <a:effectLst/>
              </a:rPr>
              <a:t>, ‘Resilient Matters: The Cathedral of Syracuse as and Architectural Palimpsest’, </a:t>
            </a:r>
            <a:r>
              <a:rPr lang="en-GB" i="1" dirty="0">
                <a:effectLst/>
              </a:rPr>
              <a:t>Architectural Histories</a:t>
            </a:r>
            <a:r>
              <a:rPr lang="en-GB" dirty="0">
                <a:effectLst/>
              </a:rPr>
              <a:t>, 7.1 (2019), 26</a:t>
            </a:r>
          </a:p>
          <a:p>
            <a:r>
              <a:rPr lang="en-GB" dirty="0">
                <a:effectLst/>
              </a:rPr>
              <a:t>White, Michael L, </a:t>
            </a:r>
            <a:r>
              <a:rPr lang="en-GB" i="1" dirty="0">
                <a:effectLst/>
              </a:rPr>
              <a:t>The Social Origins of Christian Architecture Vol. 1: Building God’s House in the Roman World; Architectural Adaptation Among Pagans, Jews and Christians</a:t>
            </a:r>
            <a:r>
              <a:rPr lang="en-GB" dirty="0">
                <a:effectLst/>
              </a:rPr>
              <a:t> (Pennsylvania: Trinity Press International, 1990)</a:t>
            </a:r>
          </a:p>
          <a:p>
            <a:r>
              <a:rPr lang="en-GB" dirty="0"/>
              <a:t>ps://historypoints.org/index.php?page=st-davids-church-llanddewi-brefi </a:t>
            </a:r>
          </a:p>
          <a:p>
            <a:r>
              <a:rPr lang="en-GB" dirty="0">
                <a:hlinkClick r:id="rId3"/>
              </a:rPr>
              <a:t>https://coflein.gov.uk/en/site/96671</a:t>
            </a:r>
            <a:endParaRPr lang="en-GB" dirty="0"/>
          </a:p>
          <a:p>
            <a:r>
              <a:rPr lang="en-GB" dirty="0"/>
              <a:t>https://manchestervictorianarchitects.org.uk/buildings/parish-church-of-llanddewi-brefi-cardiganshire-restoration-of-nave</a:t>
            </a:r>
          </a:p>
        </p:txBody>
      </p:sp>
    </p:spTree>
    <p:extLst>
      <p:ext uri="{BB962C8B-B14F-4D97-AF65-F5344CB8AC3E}">
        <p14:creationId xmlns:p14="http://schemas.microsoft.com/office/powerpoint/2010/main" val="1423263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4" ma:contentTypeDescription="Create a new document." ma:contentTypeScope="" ma:versionID="51cede6756e88e3e0cea2571771f3fb9">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584c6205025c6685652e005c4e16b0ed"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LengthInSeconds"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B4D2B6C-E2D1-4443-B234-C4EC25438191}">
  <ds:schemaRefs>
    <ds:schemaRef ds:uri="http://schemas.microsoft.com/sharepoint/v3/contenttype/forms"/>
  </ds:schemaRefs>
</ds:datastoreItem>
</file>

<file path=customXml/itemProps2.xml><?xml version="1.0" encoding="utf-8"?>
<ds:datastoreItem xmlns:ds="http://schemas.openxmlformats.org/officeDocument/2006/customXml" ds:itemID="{E7DE2B34-C01C-4049-A4DD-080FCA3C0C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600E94E-6BB1-4C86-8076-F72996BBCE60}">
  <ds:schemaRefs>
    <ds:schemaRef ds:uri="http://schemas.openxmlformats.org/package/2006/metadata/core-properties"/>
    <ds:schemaRef ds:uri="be49ff73-cec0-4379-9da8-63ff3cc411bb"/>
    <ds:schemaRef ds:uri="http://purl.org/dc/terms/"/>
    <ds:schemaRef ds:uri="http://schemas.microsoft.com/office/2006/metadata/properties"/>
    <ds:schemaRef ds:uri="http://schemas.microsoft.com/office/infopath/2007/PartnerControls"/>
    <ds:schemaRef ds:uri="http://purl.org/dc/dcmitype/"/>
    <ds:schemaRef ds:uri="http://schemas.microsoft.com/office/2006/documentManagement/types"/>
    <ds:schemaRef ds:uri="90b58af8-24e5-4252-ab67-b2f2985aee88"/>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2106</TotalTime>
  <Words>1406</Words>
  <Application>Microsoft Office PowerPoint</Application>
  <PresentationFormat>Widescreen</PresentationFormat>
  <Paragraphs>48</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Amazon Ember</vt:lpstr>
      <vt:lpstr>Arial</vt:lpstr>
      <vt:lpstr>Calibri</vt:lpstr>
      <vt:lpstr>Calibri Light</vt:lpstr>
      <vt:lpstr>Inter</vt:lpstr>
      <vt:lpstr>Office Theme</vt:lpstr>
      <vt:lpstr>Llandewi Brefi Church: An example of Christian Architecture as a Palimpsest</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Llandewi Brefi Church: An example of Christian Architecture as a Palimpsest</dc:title>
  <dc:creator>Rebekah Carder</dc:creator>
  <cp:lastModifiedBy>Rebekah</cp:lastModifiedBy>
  <cp:revision>1</cp:revision>
  <dcterms:created xsi:type="dcterms:W3CDTF">2022-12-03T23:09:44Z</dcterms:created>
  <dcterms:modified xsi:type="dcterms:W3CDTF">2022-12-10T12:17:04Z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