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41" r:id="rId1"/>
  </p:sldMasterIdLst>
  <p:notesMasterIdLst>
    <p:notesMasterId r:id="rId14"/>
  </p:notesMasterIdLst>
  <p:sldIdLst>
    <p:sldId id="256" r:id="rId2"/>
    <p:sldId id="261" r:id="rId3"/>
    <p:sldId id="258" r:id="rId4"/>
    <p:sldId id="267" r:id="rId5"/>
    <p:sldId id="259" r:id="rId6"/>
    <p:sldId id="260" r:id="rId7"/>
    <p:sldId id="262" r:id="rId8"/>
    <p:sldId id="263" r:id="rId9"/>
    <p:sldId id="264" r:id="rId10"/>
    <p:sldId id="268" r:id="rId11"/>
    <p:sldId id="265"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8" autoAdjust="0"/>
    <p:restoredTop sz="70027" autoAdjust="0"/>
  </p:normalViewPr>
  <p:slideViewPr>
    <p:cSldViewPr snapToGrid="0">
      <p:cViewPr>
        <p:scale>
          <a:sx n="42" d="100"/>
          <a:sy n="42" d="100"/>
        </p:scale>
        <p:origin x="892"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20DC61-C94C-434C-9E79-F339C0ED0A54}"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E1051ED0-56E5-4795-B6ED-28BEB6F0027E}">
      <dgm:prSet/>
      <dgm:spPr/>
      <dgm:t>
        <a:bodyPr/>
        <a:lstStyle/>
        <a:p>
          <a:pPr>
            <a:lnSpc>
              <a:spcPct val="100000"/>
            </a:lnSpc>
          </a:pPr>
          <a:r>
            <a:rPr lang="en-GB"/>
            <a:t>Dissertation Topic</a:t>
          </a:r>
          <a:endParaRPr lang="en-US"/>
        </a:p>
      </dgm:t>
    </dgm:pt>
    <dgm:pt modelId="{25E8019F-366C-4047-8AF4-E3622176EA4B}" type="parTrans" cxnId="{31AF71F3-F1E0-4EE2-8137-63DDCA4F0540}">
      <dgm:prSet/>
      <dgm:spPr/>
      <dgm:t>
        <a:bodyPr/>
        <a:lstStyle/>
        <a:p>
          <a:endParaRPr lang="en-US"/>
        </a:p>
      </dgm:t>
    </dgm:pt>
    <dgm:pt modelId="{AA9B7A19-B67A-4534-9EC4-9DF05F24ECE0}" type="sibTrans" cxnId="{31AF71F3-F1E0-4EE2-8137-63DDCA4F0540}">
      <dgm:prSet/>
      <dgm:spPr/>
      <dgm:t>
        <a:bodyPr/>
        <a:lstStyle/>
        <a:p>
          <a:endParaRPr lang="en-US"/>
        </a:p>
      </dgm:t>
    </dgm:pt>
    <dgm:pt modelId="{EE663EDC-05BF-4564-B095-A62D81C5F049}">
      <dgm:prSet/>
      <dgm:spPr/>
      <dgm:t>
        <a:bodyPr/>
        <a:lstStyle/>
        <a:p>
          <a:pPr>
            <a:lnSpc>
              <a:spcPct val="100000"/>
            </a:lnSpc>
          </a:pPr>
          <a:r>
            <a:rPr lang="en-GB"/>
            <a:t>Research Methodology</a:t>
          </a:r>
          <a:endParaRPr lang="en-US"/>
        </a:p>
      </dgm:t>
    </dgm:pt>
    <dgm:pt modelId="{37F00A2E-EE51-4D68-8A38-D82BABE9016B}" type="parTrans" cxnId="{9BEE15DE-7226-477A-B622-7E4AE872FEC5}">
      <dgm:prSet/>
      <dgm:spPr/>
      <dgm:t>
        <a:bodyPr/>
        <a:lstStyle/>
        <a:p>
          <a:endParaRPr lang="en-US"/>
        </a:p>
      </dgm:t>
    </dgm:pt>
    <dgm:pt modelId="{1A3BA2C2-1A1B-4164-824E-14F1153A56C4}" type="sibTrans" cxnId="{9BEE15DE-7226-477A-B622-7E4AE872FEC5}">
      <dgm:prSet/>
      <dgm:spPr/>
      <dgm:t>
        <a:bodyPr/>
        <a:lstStyle/>
        <a:p>
          <a:endParaRPr lang="en-US"/>
        </a:p>
      </dgm:t>
    </dgm:pt>
    <dgm:pt modelId="{11407F32-07AB-44E7-B6E1-3BFD2C941444}">
      <dgm:prSet/>
      <dgm:spPr/>
      <dgm:t>
        <a:bodyPr/>
        <a:lstStyle/>
        <a:p>
          <a:pPr>
            <a:lnSpc>
              <a:spcPct val="100000"/>
            </a:lnSpc>
          </a:pPr>
          <a:r>
            <a:rPr lang="en-GB"/>
            <a:t>Chapter Breakdown</a:t>
          </a:r>
          <a:endParaRPr lang="en-US"/>
        </a:p>
      </dgm:t>
    </dgm:pt>
    <dgm:pt modelId="{F91ABE45-E638-4D4D-B4B3-D93C8AB60457}" type="parTrans" cxnId="{9FC5F551-14BA-49DF-957A-37F8452E54B7}">
      <dgm:prSet/>
      <dgm:spPr/>
      <dgm:t>
        <a:bodyPr/>
        <a:lstStyle/>
        <a:p>
          <a:endParaRPr lang="en-US"/>
        </a:p>
      </dgm:t>
    </dgm:pt>
    <dgm:pt modelId="{7D0DC344-D2BB-4365-9B88-FE3C4A80C2BB}" type="sibTrans" cxnId="{9FC5F551-14BA-49DF-957A-37F8452E54B7}">
      <dgm:prSet/>
      <dgm:spPr/>
      <dgm:t>
        <a:bodyPr/>
        <a:lstStyle/>
        <a:p>
          <a:endParaRPr lang="en-US"/>
        </a:p>
      </dgm:t>
    </dgm:pt>
    <dgm:pt modelId="{D72C192B-1647-4754-A840-CBC28549699C}">
      <dgm:prSet/>
      <dgm:spPr/>
      <dgm:t>
        <a:bodyPr/>
        <a:lstStyle/>
        <a:p>
          <a:pPr>
            <a:lnSpc>
              <a:spcPct val="100000"/>
            </a:lnSpc>
          </a:pPr>
          <a:r>
            <a:rPr lang="en-GB"/>
            <a:t>Next Steps</a:t>
          </a:r>
          <a:endParaRPr lang="en-US"/>
        </a:p>
      </dgm:t>
    </dgm:pt>
    <dgm:pt modelId="{7CA4FE33-AEB0-4DFC-8744-5E3AD328B6C1}" type="parTrans" cxnId="{698054D8-F0A7-4C47-9588-B971C0F709EA}">
      <dgm:prSet/>
      <dgm:spPr/>
      <dgm:t>
        <a:bodyPr/>
        <a:lstStyle/>
        <a:p>
          <a:endParaRPr lang="en-US"/>
        </a:p>
      </dgm:t>
    </dgm:pt>
    <dgm:pt modelId="{698A9E6C-40D0-4777-8FEF-3D802B2590AF}" type="sibTrans" cxnId="{698054D8-F0A7-4C47-9588-B971C0F709EA}">
      <dgm:prSet/>
      <dgm:spPr/>
      <dgm:t>
        <a:bodyPr/>
        <a:lstStyle/>
        <a:p>
          <a:endParaRPr lang="en-US"/>
        </a:p>
      </dgm:t>
    </dgm:pt>
    <dgm:pt modelId="{7940739B-794E-4A26-920C-69EA74132EE6}">
      <dgm:prSet/>
      <dgm:spPr/>
      <dgm:t>
        <a:bodyPr/>
        <a:lstStyle/>
        <a:p>
          <a:pPr>
            <a:lnSpc>
              <a:spcPct val="100000"/>
            </a:lnSpc>
          </a:pPr>
          <a:r>
            <a:rPr lang="en-US"/>
            <a:t>Conclusion</a:t>
          </a:r>
        </a:p>
      </dgm:t>
    </dgm:pt>
    <dgm:pt modelId="{5045691A-BBD5-4036-B912-3B2C64C6B6BD}" type="parTrans" cxnId="{2011FDC4-4696-48B1-8E2A-2F2D99EFC6F2}">
      <dgm:prSet/>
      <dgm:spPr/>
      <dgm:t>
        <a:bodyPr/>
        <a:lstStyle/>
        <a:p>
          <a:endParaRPr lang="en-US"/>
        </a:p>
      </dgm:t>
    </dgm:pt>
    <dgm:pt modelId="{39CB7C31-A77F-46C0-8A15-A3B5CB09606D}" type="sibTrans" cxnId="{2011FDC4-4696-48B1-8E2A-2F2D99EFC6F2}">
      <dgm:prSet/>
      <dgm:spPr/>
      <dgm:t>
        <a:bodyPr/>
        <a:lstStyle/>
        <a:p>
          <a:endParaRPr lang="en-US"/>
        </a:p>
      </dgm:t>
    </dgm:pt>
    <dgm:pt modelId="{651F05F2-128F-46D6-890C-2C7D92D20CAF}" type="pres">
      <dgm:prSet presAssocID="{EA20DC61-C94C-434C-9E79-F339C0ED0A54}" presName="root" presStyleCnt="0">
        <dgm:presLayoutVars>
          <dgm:dir/>
          <dgm:resizeHandles val="exact"/>
        </dgm:presLayoutVars>
      </dgm:prSet>
      <dgm:spPr/>
    </dgm:pt>
    <dgm:pt modelId="{F6382F2A-A90A-43EA-848E-E0B0D540866C}" type="pres">
      <dgm:prSet presAssocID="{E1051ED0-56E5-4795-B6ED-28BEB6F0027E}" presName="compNode" presStyleCnt="0"/>
      <dgm:spPr/>
    </dgm:pt>
    <dgm:pt modelId="{840E011D-F63B-4A80-8836-4CE85966D386}" type="pres">
      <dgm:prSet presAssocID="{E1051ED0-56E5-4795-B6ED-28BEB6F0027E}" presName="bgRect" presStyleLbl="bgShp" presStyleIdx="0" presStyleCnt="5"/>
      <dgm:spPr/>
    </dgm:pt>
    <dgm:pt modelId="{B853A249-0FCC-4C74-BDF8-84C2F7764ACE}" type="pres">
      <dgm:prSet presAssocID="{E1051ED0-56E5-4795-B6ED-28BEB6F0027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082FBAA7-5FED-4EBD-A6BE-06B7F2A2E5FB}" type="pres">
      <dgm:prSet presAssocID="{E1051ED0-56E5-4795-B6ED-28BEB6F0027E}" presName="spaceRect" presStyleCnt="0"/>
      <dgm:spPr/>
    </dgm:pt>
    <dgm:pt modelId="{D0527620-6104-4873-B501-73BDD959E2A9}" type="pres">
      <dgm:prSet presAssocID="{E1051ED0-56E5-4795-B6ED-28BEB6F0027E}" presName="parTx" presStyleLbl="revTx" presStyleIdx="0" presStyleCnt="5">
        <dgm:presLayoutVars>
          <dgm:chMax val="0"/>
          <dgm:chPref val="0"/>
        </dgm:presLayoutVars>
      </dgm:prSet>
      <dgm:spPr/>
    </dgm:pt>
    <dgm:pt modelId="{313FF76A-A2DF-4CDD-B84B-CCD9DF31AA48}" type="pres">
      <dgm:prSet presAssocID="{AA9B7A19-B67A-4534-9EC4-9DF05F24ECE0}" presName="sibTrans" presStyleCnt="0"/>
      <dgm:spPr/>
    </dgm:pt>
    <dgm:pt modelId="{66AEE428-910A-42C7-8C59-CF30D06EB5BD}" type="pres">
      <dgm:prSet presAssocID="{EE663EDC-05BF-4564-B095-A62D81C5F049}" presName="compNode" presStyleCnt="0"/>
      <dgm:spPr/>
    </dgm:pt>
    <dgm:pt modelId="{43A54F5E-B0E0-4B36-92E3-B6C3BC164545}" type="pres">
      <dgm:prSet presAssocID="{EE663EDC-05BF-4564-B095-A62D81C5F049}" presName="bgRect" presStyleLbl="bgShp" presStyleIdx="1" presStyleCnt="5"/>
      <dgm:spPr/>
    </dgm:pt>
    <dgm:pt modelId="{2C47A9F4-615C-45C4-89FA-1DDF64D7BF13}" type="pres">
      <dgm:prSet presAssocID="{EE663EDC-05BF-4564-B095-A62D81C5F04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83D411B8-8388-426B-883D-38534DB0983F}" type="pres">
      <dgm:prSet presAssocID="{EE663EDC-05BF-4564-B095-A62D81C5F049}" presName="spaceRect" presStyleCnt="0"/>
      <dgm:spPr/>
    </dgm:pt>
    <dgm:pt modelId="{87D83618-7ED3-4D26-83F6-01EEC8063442}" type="pres">
      <dgm:prSet presAssocID="{EE663EDC-05BF-4564-B095-A62D81C5F049}" presName="parTx" presStyleLbl="revTx" presStyleIdx="1" presStyleCnt="5">
        <dgm:presLayoutVars>
          <dgm:chMax val="0"/>
          <dgm:chPref val="0"/>
        </dgm:presLayoutVars>
      </dgm:prSet>
      <dgm:spPr/>
    </dgm:pt>
    <dgm:pt modelId="{A594074C-BB43-41BB-9FE8-8B1EC5A0380B}" type="pres">
      <dgm:prSet presAssocID="{1A3BA2C2-1A1B-4164-824E-14F1153A56C4}" presName="sibTrans" presStyleCnt="0"/>
      <dgm:spPr/>
    </dgm:pt>
    <dgm:pt modelId="{3D8639E0-0478-40B1-9B81-F1ABFBE4825E}" type="pres">
      <dgm:prSet presAssocID="{11407F32-07AB-44E7-B6E1-3BFD2C941444}" presName="compNode" presStyleCnt="0"/>
      <dgm:spPr/>
    </dgm:pt>
    <dgm:pt modelId="{3D15E209-76F4-4E57-825E-86164804663F}" type="pres">
      <dgm:prSet presAssocID="{11407F32-07AB-44E7-B6E1-3BFD2C941444}" presName="bgRect" presStyleLbl="bgShp" presStyleIdx="2" presStyleCnt="5"/>
      <dgm:spPr/>
    </dgm:pt>
    <dgm:pt modelId="{D5F89D73-B7DB-47B0-8A0B-BC5A681F42A1}" type="pres">
      <dgm:prSet presAssocID="{11407F32-07AB-44E7-B6E1-3BFD2C94144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261B932A-539F-4066-BE89-7E03A9011582}" type="pres">
      <dgm:prSet presAssocID="{11407F32-07AB-44E7-B6E1-3BFD2C941444}" presName="spaceRect" presStyleCnt="0"/>
      <dgm:spPr/>
    </dgm:pt>
    <dgm:pt modelId="{006BC59F-0DBF-475A-87C8-F3F5FFA04F98}" type="pres">
      <dgm:prSet presAssocID="{11407F32-07AB-44E7-B6E1-3BFD2C941444}" presName="parTx" presStyleLbl="revTx" presStyleIdx="2" presStyleCnt="5">
        <dgm:presLayoutVars>
          <dgm:chMax val="0"/>
          <dgm:chPref val="0"/>
        </dgm:presLayoutVars>
      </dgm:prSet>
      <dgm:spPr/>
    </dgm:pt>
    <dgm:pt modelId="{96E687D5-86C5-453A-88FA-8EDBC0941383}" type="pres">
      <dgm:prSet presAssocID="{7D0DC344-D2BB-4365-9B88-FE3C4A80C2BB}" presName="sibTrans" presStyleCnt="0"/>
      <dgm:spPr/>
    </dgm:pt>
    <dgm:pt modelId="{EF6B6C23-94AC-4B37-B238-3B3A9CC3B03F}" type="pres">
      <dgm:prSet presAssocID="{D72C192B-1647-4754-A840-CBC28549699C}" presName="compNode" presStyleCnt="0"/>
      <dgm:spPr/>
    </dgm:pt>
    <dgm:pt modelId="{B8ACA1B4-2774-4432-AD54-97BDA1CF759F}" type="pres">
      <dgm:prSet presAssocID="{D72C192B-1647-4754-A840-CBC28549699C}" presName="bgRect" presStyleLbl="bgShp" presStyleIdx="3" presStyleCnt="5"/>
      <dgm:spPr/>
    </dgm:pt>
    <dgm:pt modelId="{30A57EA0-551B-45CC-B3D4-E817FB22359D}" type="pres">
      <dgm:prSet presAssocID="{D72C192B-1647-4754-A840-CBC28549699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ootprints"/>
        </a:ext>
      </dgm:extLst>
    </dgm:pt>
    <dgm:pt modelId="{B2597AD4-652D-4523-BA00-F4305D7E088E}" type="pres">
      <dgm:prSet presAssocID="{D72C192B-1647-4754-A840-CBC28549699C}" presName="spaceRect" presStyleCnt="0"/>
      <dgm:spPr/>
    </dgm:pt>
    <dgm:pt modelId="{0C658893-A525-45CE-A772-BD773BC4D9C4}" type="pres">
      <dgm:prSet presAssocID="{D72C192B-1647-4754-A840-CBC28549699C}" presName="parTx" presStyleLbl="revTx" presStyleIdx="3" presStyleCnt="5">
        <dgm:presLayoutVars>
          <dgm:chMax val="0"/>
          <dgm:chPref val="0"/>
        </dgm:presLayoutVars>
      </dgm:prSet>
      <dgm:spPr/>
    </dgm:pt>
    <dgm:pt modelId="{E31AF9A6-0619-4B6C-BCD6-C9973B1DAC76}" type="pres">
      <dgm:prSet presAssocID="{698A9E6C-40D0-4777-8FEF-3D802B2590AF}" presName="sibTrans" presStyleCnt="0"/>
      <dgm:spPr/>
    </dgm:pt>
    <dgm:pt modelId="{A1B1FC8C-89BD-46D0-B11D-AE3A7B3D27D4}" type="pres">
      <dgm:prSet presAssocID="{7940739B-794E-4A26-920C-69EA74132EE6}" presName="compNode" presStyleCnt="0"/>
      <dgm:spPr/>
    </dgm:pt>
    <dgm:pt modelId="{8E094ACB-0122-404E-A0DF-F3BB53B227A1}" type="pres">
      <dgm:prSet presAssocID="{7940739B-794E-4A26-920C-69EA74132EE6}" presName="bgRect" presStyleLbl="bgShp" presStyleIdx="4" presStyleCnt="5"/>
      <dgm:spPr/>
    </dgm:pt>
    <dgm:pt modelId="{7336866C-E84C-48D0-B499-C55EF228A5DD}" type="pres">
      <dgm:prSet presAssocID="{7940739B-794E-4A26-920C-69EA74132EE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Judge"/>
        </a:ext>
      </dgm:extLst>
    </dgm:pt>
    <dgm:pt modelId="{31EEE6B5-1F4C-48A9-A042-975E216E98EA}" type="pres">
      <dgm:prSet presAssocID="{7940739B-794E-4A26-920C-69EA74132EE6}" presName="spaceRect" presStyleCnt="0"/>
      <dgm:spPr/>
    </dgm:pt>
    <dgm:pt modelId="{38C8522C-EAEE-4557-8F0D-B72AE1CE45E1}" type="pres">
      <dgm:prSet presAssocID="{7940739B-794E-4A26-920C-69EA74132EE6}" presName="parTx" presStyleLbl="revTx" presStyleIdx="4" presStyleCnt="5">
        <dgm:presLayoutVars>
          <dgm:chMax val="0"/>
          <dgm:chPref val="0"/>
        </dgm:presLayoutVars>
      </dgm:prSet>
      <dgm:spPr/>
    </dgm:pt>
  </dgm:ptLst>
  <dgm:cxnLst>
    <dgm:cxn modelId="{55C7EC22-A80E-4124-AC8F-5DF3CAEF4D20}" type="presOf" srcId="{D72C192B-1647-4754-A840-CBC28549699C}" destId="{0C658893-A525-45CE-A772-BD773BC4D9C4}" srcOrd="0" destOrd="0" presId="urn:microsoft.com/office/officeart/2018/2/layout/IconVerticalSolidList"/>
    <dgm:cxn modelId="{73243637-0F96-4940-83F5-A07EC72E69B2}" type="presOf" srcId="{EE663EDC-05BF-4564-B095-A62D81C5F049}" destId="{87D83618-7ED3-4D26-83F6-01EEC8063442}" srcOrd="0" destOrd="0" presId="urn:microsoft.com/office/officeart/2018/2/layout/IconVerticalSolidList"/>
    <dgm:cxn modelId="{510E434A-C3A8-4C5D-9B7E-DBE0235A35D0}" type="presOf" srcId="{EA20DC61-C94C-434C-9E79-F339C0ED0A54}" destId="{651F05F2-128F-46D6-890C-2C7D92D20CAF}" srcOrd="0" destOrd="0" presId="urn:microsoft.com/office/officeart/2018/2/layout/IconVerticalSolidList"/>
    <dgm:cxn modelId="{9FC5F551-14BA-49DF-957A-37F8452E54B7}" srcId="{EA20DC61-C94C-434C-9E79-F339C0ED0A54}" destId="{11407F32-07AB-44E7-B6E1-3BFD2C941444}" srcOrd="2" destOrd="0" parTransId="{F91ABE45-E638-4D4D-B4B3-D93C8AB60457}" sibTransId="{7D0DC344-D2BB-4365-9B88-FE3C4A80C2BB}"/>
    <dgm:cxn modelId="{EC8FF585-B85A-4956-B3E7-D870DD7F532D}" type="presOf" srcId="{7940739B-794E-4A26-920C-69EA74132EE6}" destId="{38C8522C-EAEE-4557-8F0D-B72AE1CE45E1}" srcOrd="0" destOrd="0" presId="urn:microsoft.com/office/officeart/2018/2/layout/IconVerticalSolidList"/>
    <dgm:cxn modelId="{61F01DA5-AAC3-446A-8BF9-E08C981846D4}" type="presOf" srcId="{11407F32-07AB-44E7-B6E1-3BFD2C941444}" destId="{006BC59F-0DBF-475A-87C8-F3F5FFA04F98}" srcOrd="0" destOrd="0" presId="urn:microsoft.com/office/officeart/2018/2/layout/IconVerticalSolidList"/>
    <dgm:cxn modelId="{2011FDC4-4696-48B1-8E2A-2F2D99EFC6F2}" srcId="{EA20DC61-C94C-434C-9E79-F339C0ED0A54}" destId="{7940739B-794E-4A26-920C-69EA74132EE6}" srcOrd="4" destOrd="0" parTransId="{5045691A-BBD5-4036-B912-3B2C64C6B6BD}" sibTransId="{39CB7C31-A77F-46C0-8A15-A3B5CB09606D}"/>
    <dgm:cxn modelId="{751604C8-4250-4A67-BB16-73E15ED16AC2}" type="presOf" srcId="{E1051ED0-56E5-4795-B6ED-28BEB6F0027E}" destId="{D0527620-6104-4873-B501-73BDD959E2A9}" srcOrd="0" destOrd="0" presId="urn:microsoft.com/office/officeart/2018/2/layout/IconVerticalSolidList"/>
    <dgm:cxn modelId="{698054D8-F0A7-4C47-9588-B971C0F709EA}" srcId="{EA20DC61-C94C-434C-9E79-F339C0ED0A54}" destId="{D72C192B-1647-4754-A840-CBC28549699C}" srcOrd="3" destOrd="0" parTransId="{7CA4FE33-AEB0-4DFC-8744-5E3AD328B6C1}" sibTransId="{698A9E6C-40D0-4777-8FEF-3D802B2590AF}"/>
    <dgm:cxn modelId="{9BEE15DE-7226-477A-B622-7E4AE872FEC5}" srcId="{EA20DC61-C94C-434C-9E79-F339C0ED0A54}" destId="{EE663EDC-05BF-4564-B095-A62D81C5F049}" srcOrd="1" destOrd="0" parTransId="{37F00A2E-EE51-4D68-8A38-D82BABE9016B}" sibTransId="{1A3BA2C2-1A1B-4164-824E-14F1153A56C4}"/>
    <dgm:cxn modelId="{31AF71F3-F1E0-4EE2-8137-63DDCA4F0540}" srcId="{EA20DC61-C94C-434C-9E79-F339C0ED0A54}" destId="{E1051ED0-56E5-4795-B6ED-28BEB6F0027E}" srcOrd="0" destOrd="0" parTransId="{25E8019F-366C-4047-8AF4-E3622176EA4B}" sibTransId="{AA9B7A19-B67A-4534-9EC4-9DF05F24ECE0}"/>
    <dgm:cxn modelId="{7AF77DB3-AAFA-4B6A-AC49-7859F0756AEE}" type="presParOf" srcId="{651F05F2-128F-46D6-890C-2C7D92D20CAF}" destId="{F6382F2A-A90A-43EA-848E-E0B0D540866C}" srcOrd="0" destOrd="0" presId="urn:microsoft.com/office/officeart/2018/2/layout/IconVerticalSolidList"/>
    <dgm:cxn modelId="{10A7E66D-E1C2-4FD1-A464-A8A13C0B6795}" type="presParOf" srcId="{F6382F2A-A90A-43EA-848E-E0B0D540866C}" destId="{840E011D-F63B-4A80-8836-4CE85966D386}" srcOrd="0" destOrd="0" presId="urn:microsoft.com/office/officeart/2018/2/layout/IconVerticalSolidList"/>
    <dgm:cxn modelId="{473426CE-07EB-48AA-B770-8E58D66BA155}" type="presParOf" srcId="{F6382F2A-A90A-43EA-848E-E0B0D540866C}" destId="{B853A249-0FCC-4C74-BDF8-84C2F7764ACE}" srcOrd="1" destOrd="0" presId="urn:microsoft.com/office/officeart/2018/2/layout/IconVerticalSolidList"/>
    <dgm:cxn modelId="{66FD4B18-9359-44DB-B74A-46D2F1106244}" type="presParOf" srcId="{F6382F2A-A90A-43EA-848E-E0B0D540866C}" destId="{082FBAA7-5FED-4EBD-A6BE-06B7F2A2E5FB}" srcOrd="2" destOrd="0" presId="urn:microsoft.com/office/officeart/2018/2/layout/IconVerticalSolidList"/>
    <dgm:cxn modelId="{D0DCCC23-7FE5-491E-B7CB-2D747F6DB9B4}" type="presParOf" srcId="{F6382F2A-A90A-43EA-848E-E0B0D540866C}" destId="{D0527620-6104-4873-B501-73BDD959E2A9}" srcOrd="3" destOrd="0" presId="urn:microsoft.com/office/officeart/2018/2/layout/IconVerticalSolidList"/>
    <dgm:cxn modelId="{2F490461-F6AF-4D74-98C1-1CD3A159CADB}" type="presParOf" srcId="{651F05F2-128F-46D6-890C-2C7D92D20CAF}" destId="{313FF76A-A2DF-4CDD-B84B-CCD9DF31AA48}" srcOrd="1" destOrd="0" presId="urn:microsoft.com/office/officeart/2018/2/layout/IconVerticalSolidList"/>
    <dgm:cxn modelId="{D42CCE3C-9D7D-421F-BCA4-E8CDDD26F6E8}" type="presParOf" srcId="{651F05F2-128F-46D6-890C-2C7D92D20CAF}" destId="{66AEE428-910A-42C7-8C59-CF30D06EB5BD}" srcOrd="2" destOrd="0" presId="urn:microsoft.com/office/officeart/2018/2/layout/IconVerticalSolidList"/>
    <dgm:cxn modelId="{3E48F811-3079-4F2D-B969-059497796858}" type="presParOf" srcId="{66AEE428-910A-42C7-8C59-CF30D06EB5BD}" destId="{43A54F5E-B0E0-4B36-92E3-B6C3BC164545}" srcOrd="0" destOrd="0" presId="urn:microsoft.com/office/officeart/2018/2/layout/IconVerticalSolidList"/>
    <dgm:cxn modelId="{53BCC64F-1A9A-4597-9E02-4FFA5D13B618}" type="presParOf" srcId="{66AEE428-910A-42C7-8C59-CF30D06EB5BD}" destId="{2C47A9F4-615C-45C4-89FA-1DDF64D7BF13}" srcOrd="1" destOrd="0" presId="urn:microsoft.com/office/officeart/2018/2/layout/IconVerticalSolidList"/>
    <dgm:cxn modelId="{5AA8937F-CBD5-4C68-B37E-829011BA7627}" type="presParOf" srcId="{66AEE428-910A-42C7-8C59-CF30D06EB5BD}" destId="{83D411B8-8388-426B-883D-38534DB0983F}" srcOrd="2" destOrd="0" presId="urn:microsoft.com/office/officeart/2018/2/layout/IconVerticalSolidList"/>
    <dgm:cxn modelId="{EC5808B3-71AA-4A78-982C-7329139E645F}" type="presParOf" srcId="{66AEE428-910A-42C7-8C59-CF30D06EB5BD}" destId="{87D83618-7ED3-4D26-83F6-01EEC8063442}" srcOrd="3" destOrd="0" presId="urn:microsoft.com/office/officeart/2018/2/layout/IconVerticalSolidList"/>
    <dgm:cxn modelId="{BAF02A25-2BE0-48D7-90E1-9C07A85938DE}" type="presParOf" srcId="{651F05F2-128F-46D6-890C-2C7D92D20CAF}" destId="{A594074C-BB43-41BB-9FE8-8B1EC5A0380B}" srcOrd="3" destOrd="0" presId="urn:microsoft.com/office/officeart/2018/2/layout/IconVerticalSolidList"/>
    <dgm:cxn modelId="{695C3226-5064-48EE-97D5-434519080262}" type="presParOf" srcId="{651F05F2-128F-46D6-890C-2C7D92D20CAF}" destId="{3D8639E0-0478-40B1-9B81-F1ABFBE4825E}" srcOrd="4" destOrd="0" presId="urn:microsoft.com/office/officeart/2018/2/layout/IconVerticalSolidList"/>
    <dgm:cxn modelId="{2348AA03-4835-4A67-BC2F-3FC175099C45}" type="presParOf" srcId="{3D8639E0-0478-40B1-9B81-F1ABFBE4825E}" destId="{3D15E209-76F4-4E57-825E-86164804663F}" srcOrd="0" destOrd="0" presId="urn:microsoft.com/office/officeart/2018/2/layout/IconVerticalSolidList"/>
    <dgm:cxn modelId="{7D6E045E-547B-4210-B026-928C5E59DDEC}" type="presParOf" srcId="{3D8639E0-0478-40B1-9B81-F1ABFBE4825E}" destId="{D5F89D73-B7DB-47B0-8A0B-BC5A681F42A1}" srcOrd="1" destOrd="0" presId="urn:microsoft.com/office/officeart/2018/2/layout/IconVerticalSolidList"/>
    <dgm:cxn modelId="{31B052DF-D316-4934-9B11-5D951C6F74E3}" type="presParOf" srcId="{3D8639E0-0478-40B1-9B81-F1ABFBE4825E}" destId="{261B932A-539F-4066-BE89-7E03A9011582}" srcOrd="2" destOrd="0" presId="urn:microsoft.com/office/officeart/2018/2/layout/IconVerticalSolidList"/>
    <dgm:cxn modelId="{126D9186-6A0A-4BAA-ABE6-F492DCC4B7D9}" type="presParOf" srcId="{3D8639E0-0478-40B1-9B81-F1ABFBE4825E}" destId="{006BC59F-0DBF-475A-87C8-F3F5FFA04F98}" srcOrd="3" destOrd="0" presId="urn:microsoft.com/office/officeart/2018/2/layout/IconVerticalSolidList"/>
    <dgm:cxn modelId="{27F837A4-91CC-485B-9C9F-4ACCF510D2CE}" type="presParOf" srcId="{651F05F2-128F-46D6-890C-2C7D92D20CAF}" destId="{96E687D5-86C5-453A-88FA-8EDBC0941383}" srcOrd="5" destOrd="0" presId="urn:microsoft.com/office/officeart/2018/2/layout/IconVerticalSolidList"/>
    <dgm:cxn modelId="{0A8272C1-0ACB-4E81-94DF-4C5FA06FE910}" type="presParOf" srcId="{651F05F2-128F-46D6-890C-2C7D92D20CAF}" destId="{EF6B6C23-94AC-4B37-B238-3B3A9CC3B03F}" srcOrd="6" destOrd="0" presId="urn:microsoft.com/office/officeart/2018/2/layout/IconVerticalSolidList"/>
    <dgm:cxn modelId="{7BA4A601-5B2B-4622-8175-A587848203E7}" type="presParOf" srcId="{EF6B6C23-94AC-4B37-B238-3B3A9CC3B03F}" destId="{B8ACA1B4-2774-4432-AD54-97BDA1CF759F}" srcOrd="0" destOrd="0" presId="urn:microsoft.com/office/officeart/2018/2/layout/IconVerticalSolidList"/>
    <dgm:cxn modelId="{54BB1982-C0C5-4C4D-BC54-351451543B99}" type="presParOf" srcId="{EF6B6C23-94AC-4B37-B238-3B3A9CC3B03F}" destId="{30A57EA0-551B-45CC-B3D4-E817FB22359D}" srcOrd="1" destOrd="0" presId="urn:microsoft.com/office/officeart/2018/2/layout/IconVerticalSolidList"/>
    <dgm:cxn modelId="{1AF441EE-761C-42FF-BE1C-8F6BF32B118F}" type="presParOf" srcId="{EF6B6C23-94AC-4B37-B238-3B3A9CC3B03F}" destId="{B2597AD4-652D-4523-BA00-F4305D7E088E}" srcOrd="2" destOrd="0" presId="urn:microsoft.com/office/officeart/2018/2/layout/IconVerticalSolidList"/>
    <dgm:cxn modelId="{B69E3818-DB66-491D-9D49-F6134833676D}" type="presParOf" srcId="{EF6B6C23-94AC-4B37-B238-3B3A9CC3B03F}" destId="{0C658893-A525-45CE-A772-BD773BC4D9C4}" srcOrd="3" destOrd="0" presId="urn:microsoft.com/office/officeart/2018/2/layout/IconVerticalSolidList"/>
    <dgm:cxn modelId="{9C6D1567-573D-487E-990D-497683319DC9}" type="presParOf" srcId="{651F05F2-128F-46D6-890C-2C7D92D20CAF}" destId="{E31AF9A6-0619-4B6C-BCD6-C9973B1DAC76}" srcOrd="7" destOrd="0" presId="urn:microsoft.com/office/officeart/2018/2/layout/IconVerticalSolidList"/>
    <dgm:cxn modelId="{77BDBA66-E916-4C67-9BDC-C510DC16D55F}" type="presParOf" srcId="{651F05F2-128F-46D6-890C-2C7D92D20CAF}" destId="{A1B1FC8C-89BD-46D0-B11D-AE3A7B3D27D4}" srcOrd="8" destOrd="0" presId="urn:microsoft.com/office/officeart/2018/2/layout/IconVerticalSolidList"/>
    <dgm:cxn modelId="{448649E7-56F9-4E99-8032-4DF8AD4CF0BC}" type="presParOf" srcId="{A1B1FC8C-89BD-46D0-B11D-AE3A7B3D27D4}" destId="{8E094ACB-0122-404E-A0DF-F3BB53B227A1}" srcOrd="0" destOrd="0" presId="urn:microsoft.com/office/officeart/2018/2/layout/IconVerticalSolidList"/>
    <dgm:cxn modelId="{5B525A93-A522-43A5-9A1C-828948BB571D}" type="presParOf" srcId="{A1B1FC8C-89BD-46D0-B11D-AE3A7B3D27D4}" destId="{7336866C-E84C-48D0-B499-C55EF228A5DD}" srcOrd="1" destOrd="0" presId="urn:microsoft.com/office/officeart/2018/2/layout/IconVerticalSolidList"/>
    <dgm:cxn modelId="{263036CE-BF23-4368-B7B8-3E7FE1A671F6}" type="presParOf" srcId="{A1B1FC8C-89BD-46D0-B11D-AE3A7B3D27D4}" destId="{31EEE6B5-1F4C-48A9-A042-975E216E98EA}" srcOrd="2" destOrd="0" presId="urn:microsoft.com/office/officeart/2018/2/layout/IconVerticalSolidList"/>
    <dgm:cxn modelId="{F2123B89-B312-4D80-8C2C-99A167B2B0EF}" type="presParOf" srcId="{A1B1FC8C-89BD-46D0-B11D-AE3A7B3D27D4}" destId="{38C8522C-EAEE-4557-8F0D-B72AE1CE45E1}"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0E011D-F63B-4A80-8836-4CE85966D386}">
      <dsp:nvSpPr>
        <dsp:cNvPr id="0" name=""/>
        <dsp:cNvSpPr/>
      </dsp:nvSpPr>
      <dsp:spPr>
        <a:xfrm>
          <a:off x="0" y="3686"/>
          <a:ext cx="6309300" cy="785179"/>
        </a:xfrm>
        <a:prstGeom prst="roundRect">
          <a:avLst>
            <a:gd name="adj" fmla="val 10000"/>
          </a:avLst>
        </a:prstGeom>
        <a:solidFill>
          <a:schemeClr val="bg1">
            <a:lumMod val="95000"/>
            <a:hueOff val="0"/>
            <a:satOff val="0"/>
            <a:lumOff val="0"/>
            <a:alphaOff val="0"/>
          </a:schemeClr>
        </a:solidFill>
        <a:ln>
          <a:noFill/>
        </a:ln>
        <a:effectLst>
          <a:outerShdw blurRad="63500" dist="25400" dir="5400000" rotWithShape="0">
            <a:srgbClr val="000000">
              <a:alpha val="60000"/>
            </a:srgbClr>
          </a:outerShdw>
        </a:effectLst>
      </dsp:spPr>
      <dsp:style>
        <a:lnRef idx="0">
          <a:scrgbClr r="0" g="0" b="0"/>
        </a:lnRef>
        <a:fillRef idx="1">
          <a:scrgbClr r="0" g="0" b="0"/>
        </a:fillRef>
        <a:effectRef idx="2">
          <a:scrgbClr r="0" g="0" b="0"/>
        </a:effectRef>
        <a:fontRef idx="minor"/>
      </dsp:style>
    </dsp:sp>
    <dsp:sp modelId="{B853A249-0FCC-4C74-BDF8-84C2F7764ACE}">
      <dsp:nvSpPr>
        <dsp:cNvPr id="0" name=""/>
        <dsp:cNvSpPr/>
      </dsp:nvSpPr>
      <dsp:spPr>
        <a:xfrm>
          <a:off x="237516" y="180351"/>
          <a:ext cx="431848" cy="4318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D0527620-6104-4873-B501-73BDD959E2A9}">
      <dsp:nvSpPr>
        <dsp:cNvPr id="0" name=""/>
        <dsp:cNvSpPr/>
      </dsp:nvSpPr>
      <dsp:spPr>
        <a:xfrm>
          <a:off x="906882" y="3686"/>
          <a:ext cx="5402417" cy="785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098" tIns="83098" rIns="83098" bIns="83098" numCol="1" spcCol="1270" anchor="ctr" anchorCtr="0">
          <a:noAutofit/>
        </a:bodyPr>
        <a:lstStyle/>
        <a:p>
          <a:pPr marL="0" lvl="0" indent="0" algn="l" defTabSz="844550">
            <a:lnSpc>
              <a:spcPct val="100000"/>
            </a:lnSpc>
            <a:spcBef>
              <a:spcPct val="0"/>
            </a:spcBef>
            <a:spcAft>
              <a:spcPct val="35000"/>
            </a:spcAft>
            <a:buNone/>
          </a:pPr>
          <a:r>
            <a:rPr lang="en-GB" sz="1900" kern="1200"/>
            <a:t>Dissertation Topic</a:t>
          </a:r>
          <a:endParaRPr lang="en-US" sz="1900" kern="1200"/>
        </a:p>
      </dsp:txBody>
      <dsp:txXfrm>
        <a:off x="906882" y="3686"/>
        <a:ext cx="5402417" cy="785179"/>
      </dsp:txXfrm>
    </dsp:sp>
    <dsp:sp modelId="{43A54F5E-B0E0-4B36-92E3-B6C3BC164545}">
      <dsp:nvSpPr>
        <dsp:cNvPr id="0" name=""/>
        <dsp:cNvSpPr/>
      </dsp:nvSpPr>
      <dsp:spPr>
        <a:xfrm>
          <a:off x="0" y="985160"/>
          <a:ext cx="6309300" cy="785179"/>
        </a:xfrm>
        <a:prstGeom prst="roundRect">
          <a:avLst>
            <a:gd name="adj" fmla="val 10000"/>
          </a:avLst>
        </a:prstGeom>
        <a:solidFill>
          <a:schemeClr val="bg1">
            <a:lumMod val="95000"/>
            <a:hueOff val="0"/>
            <a:satOff val="0"/>
            <a:lumOff val="0"/>
            <a:alphaOff val="0"/>
          </a:schemeClr>
        </a:solidFill>
        <a:ln>
          <a:noFill/>
        </a:ln>
        <a:effectLst>
          <a:outerShdw blurRad="63500" dist="25400" dir="5400000" rotWithShape="0">
            <a:srgbClr val="000000">
              <a:alpha val="60000"/>
            </a:srgbClr>
          </a:outerShdw>
        </a:effectLst>
      </dsp:spPr>
      <dsp:style>
        <a:lnRef idx="0">
          <a:scrgbClr r="0" g="0" b="0"/>
        </a:lnRef>
        <a:fillRef idx="1">
          <a:scrgbClr r="0" g="0" b="0"/>
        </a:fillRef>
        <a:effectRef idx="2">
          <a:scrgbClr r="0" g="0" b="0"/>
        </a:effectRef>
        <a:fontRef idx="minor"/>
      </dsp:style>
    </dsp:sp>
    <dsp:sp modelId="{2C47A9F4-615C-45C4-89FA-1DDF64D7BF13}">
      <dsp:nvSpPr>
        <dsp:cNvPr id="0" name=""/>
        <dsp:cNvSpPr/>
      </dsp:nvSpPr>
      <dsp:spPr>
        <a:xfrm>
          <a:off x="237516" y="1161825"/>
          <a:ext cx="431848" cy="4318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87D83618-7ED3-4D26-83F6-01EEC8063442}">
      <dsp:nvSpPr>
        <dsp:cNvPr id="0" name=""/>
        <dsp:cNvSpPr/>
      </dsp:nvSpPr>
      <dsp:spPr>
        <a:xfrm>
          <a:off x="906882" y="985160"/>
          <a:ext cx="5402417" cy="785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098" tIns="83098" rIns="83098" bIns="83098" numCol="1" spcCol="1270" anchor="ctr" anchorCtr="0">
          <a:noAutofit/>
        </a:bodyPr>
        <a:lstStyle/>
        <a:p>
          <a:pPr marL="0" lvl="0" indent="0" algn="l" defTabSz="844550">
            <a:lnSpc>
              <a:spcPct val="100000"/>
            </a:lnSpc>
            <a:spcBef>
              <a:spcPct val="0"/>
            </a:spcBef>
            <a:spcAft>
              <a:spcPct val="35000"/>
            </a:spcAft>
            <a:buNone/>
          </a:pPr>
          <a:r>
            <a:rPr lang="en-GB" sz="1900" kern="1200"/>
            <a:t>Research Methodology</a:t>
          </a:r>
          <a:endParaRPr lang="en-US" sz="1900" kern="1200"/>
        </a:p>
      </dsp:txBody>
      <dsp:txXfrm>
        <a:off x="906882" y="985160"/>
        <a:ext cx="5402417" cy="785179"/>
      </dsp:txXfrm>
    </dsp:sp>
    <dsp:sp modelId="{3D15E209-76F4-4E57-825E-86164804663F}">
      <dsp:nvSpPr>
        <dsp:cNvPr id="0" name=""/>
        <dsp:cNvSpPr/>
      </dsp:nvSpPr>
      <dsp:spPr>
        <a:xfrm>
          <a:off x="0" y="1966634"/>
          <a:ext cx="6309300" cy="785179"/>
        </a:xfrm>
        <a:prstGeom prst="roundRect">
          <a:avLst>
            <a:gd name="adj" fmla="val 10000"/>
          </a:avLst>
        </a:prstGeom>
        <a:solidFill>
          <a:schemeClr val="bg1">
            <a:lumMod val="95000"/>
            <a:hueOff val="0"/>
            <a:satOff val="0"/>
            <a:lumOff val="0"/>
            <a:alphaOff val="0"/>
          </a:schemeClr>
        </a:solidFill>
        <a:ln>
          <a:noFill/>
        </a:ln>
        <a:effectLst>
          <a:outerShdw blurRad="63500" dist="25400" dir="5400000" rotWithShape="0">
            <a:srgbClr val="000000">
              <a:alpha val="60000"/>
            </a:srgbClr>
          </a:outerShdw>
        </a:effectLst>
      </dsp:spPr>
      <dsp:style>
        <a:lnRef idx="0">
          <a:scrgbClr r="0" g="0" b="0"/>
        </a:lnRef>
        <a:fillRef idx="1">
          <a:scrgbClr r="0" g="0" b="0"/>
        </a:fillRef>
        <a:effectRef idx="2">
          <a:scrgbClr r="0" g="0" b="0"/>
        </a:effectRef>
        <a:fontRef idx="minor"/>
      </dsp:style>
    </dsp:sp>
    <dsp:sp modelId="{D5F89D73-B7DB-47B0-8A0B-BC5A681F42A1}">
      <dsp:nvSpPr>
        <dsp:cNvPr id="0" name=""/>
        <dsp:cNvSpPr/>
      </dsp:nvSpPr>
      <dsp:spPr>
        <a:xfrm>
          <a:off x="237516" y="2143299"/>
          <a:ext cx="431848" cy="4318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006BC59F-0DBF-475A-87C8-F3F5FFA04F98}">
      <dsp:nvSpPr>
        <dsp:cNvPr id="0" name=""/>
        <dsp:cNvSpPr/>
      </dsp:nvSpPr>
      <dsp:spPr>
        <a:xfrm>
          <a:off x="906882" y="1966634"/>
          <a:ext cx="5402417" cy="785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098" tIns="83098" rIns="83098" bIns="83098" numCol="1" spcCol="1270" anchor="ctr" anchorCtr="0">
          <a:noAutofit/>
        </a:bodyPr>
        <a:lstStyle/>
        <a:p>
          <a:pPr marL="0" lvl="0" indent="0" algn="l" defTabSz="844550">
            <a:lnSpc>
              <a:spcPct val="100000"/>
            </a:lnSpc>
            <a:spcBef>
              <a:spcPct val="0"/>
            </a:spcBef>
            <a:spcAft>
              <a:spcPct val="35000"/>
            </a:spcAft>
            <a:buNone/>
          </a:pPr>
          <a:r>
            <a:rPr lang="en-GB" sz="1900" kern="1200"/>
            <a:t>Chapter Breakdown</a:t>
          </a:r>
          <a:endParaRPr lang="en-US" sz="1900" kern="1200"/>
        </a:p>
      </dsp:txBody>
      <dsp:txXfrm>
        <a:off x="906882" y="1966634"/>
        <a:ext cx="5402417" cy="785179"/>
      </dsp:txXfrm>
    </dsp:sp>
    <dsp:sp modelId="{B8ACA1B4-2774-4432-AD54-97BDA1CF759F}">
      <dsp:nvSpPr>
        <dsp:cNvPr id="0" name=""/>
        <dsp:cNvSpPr/>
      </dsp:nvSpPr>
      <dsp:spPr>
        <a:xfrm>
          <a:off x="0" y="2948108"/>
          <a:ext cx="6309300" cy="785179"/>
        </a:xfrm>
        <a:prstGeom prst="roundRect">
          <a:avLst>
            <a:gd name="adj" fmla="val 10000"/>
          </a:avLst>
        </a:prstGeom>
        <a:solidFill>
          <a:schemeClr val="bg1">
            <a:lumMod val="95000"/>
            <a:hueOff val="0"/>
            <a:satOff val="0"/>
            <a:lumOff val="0"/>
            <a:alphaOff val="0"/>
          </a:schemeClr>
        </a:solidFill>
        <a:ln>
          <a:noFill/>
        </a:ln>
        <a:effectLst>
          <a:outerShdw blurRad="63500" dist="25400" dir="5400000" rotWithShape="0">
            <a:srgbClr val="000000">
              <a:alpha val="60000"/>
            </a:srgbClr>
          </a:outerShdw>
        </a:effectLst>
      </dsp:spPr>
      <dsp:style>
        <a:lnRef idx="0">
          <a:scrgbClr r="0" g="0" b="0"/>
        </a:lnRef>
        <a:fillRef idx="1">
          <a:scrgbClr r="0" g="0" b="0"/>
        </a:fillRef>
        <a:effectRef idx="2">
          <a:scrgbClr r="0" g="0" b="0"/>
        </a:effectRef>
        <a:fontRef idx="minor"/>
      </dsp:style>
    </dsp:sp>
    <dsp:sp modelId="{30A57EA0-551B-45CC-B3D4-E817FB22359D}">
      <dsp:nvSpPr>
        <dsp:cNvPr id="0" name=""/>
        <dsp:cNvSpPr/>
      </dsp:nvSpPr>
      <dsp:spPr>
        <a:xfrm>
          <a:off x="237516" y="3124773"/>
          <a:ext cx="431848" cy="4318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0C658893-A525-45CE-A772-BD773BC4D9C4}">
      <dsp:nvSpPr>
        <dsp:cNvPr id="0" name=""/>
        <dsp:cNvSpPr/>
      </dsp:nvSpPr>
      <dsp:spPr>
        <a:xfrm>
          <a:off x="906882" y="2948108"/>
          <a:ext cx="5402417" cy="785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098" tIns="83098" rIns="83098" bIns="83098" numCol="1" spcCol="1270" anchor="ctr" anchorCtr="0">
          <a:noAutofit/>
        </a:bodyPr>
        <a:lstStyle/>
        <a:p>
          <a:pPr marL="0" lvl="0" indent="0" algn="l" defTabSz="844550">
            <a:lnSpc>
              <a:spcPct val="100000"/>
            </a:lnSpc>
            <a:spcBef>
              <a:spcPct val="0"/>
            </a:spcBef>
            <a:spcAft>
              <a:spcPct val="35000"/>
            </a:spcAft>
            <a:buNone/>
          </a:pPr>
          <a:r>
            <a:rPr lang="en-GB" sz="1900" kern="1200"/>
            <a:t>Next Steps</a:t>
          </a:r>
          <a:endParaRPr lang="en-US" sz="1900" kern="1200"/>
        </a:p>
      </dsp:txBody>
      <dsp:txXfrm>
        <a:off x="906882" y="2948108"/>
        <a:ext cx="5402417" cy="785179"/>
      </dsp:txXfrm>
    </dsp:sp>
    <dsp:sp modelId="{8E094ACB-0122-404E-A0DF-F3BB53B227A1}">
      <dsp:nvSpPr>
        <dsp:cNvPr id="0" name=""/>
        <dsp:cNvSpPr/>
      </dsp:nvSpPr>
      <dsp:spPr>
        <a:xfrm>
          <a:off x="0" y="3929582"/>
          <a:ext cx="6309300" cy="785179"/>
        </a:xfrm>
        <a:prstGeom prst="roundRect">
          <a:avLst>
            <a:gd name="adj" fmla="val 10000"/>
          </a:avLst>
        </a:prstGeom>
        <a:solidFill>
          <a:schemeClr val="bg1">
            <a:lumMod val="95000"/>
            <a:hueOff val="0"/>
            <a:satOff val="0"/>
            <a:lumOff val="0"/>
            <a:alphaOff val="0"/>
          </a:schemeClr>
        </a:solidFill>
        <a:ln>
          <a:noFill/>
        </a:ln>
        <a:effectLst>
          <a:outerShdw blurRad="63500" dist="25400" dir="5400000" rotWithShape="0">
            <a:srgbClr val="000000">
              <a:alpha val="60000"/>
            </a:srgbClr>
          </a:outerShdw>
        </a:effectLst>
      </dsp:spPr>
      <dsp:style>
        <a:lnRef idx="0">
          <a:scrgbClr r="0" g="0" b="0"/>
        </a:lnRef>
        <a:fillRef idx="1">
          <a:scrgbClr r="0" g="0" b="0"/>
        </a:fillRef>
        <a:effectRef idx="2">
          <a:scrgbClr r="0" g="0" b="0"/>
        </a:effectRef>
        <a:fontRef idx="minor"/>
      </dsp:style>
    </dsp:sp>
    <dsp:sp modelId="{7336866C-E84C-48D0-B499-C55EF228A5DD}">
      <dsp:nvSpPr>
        <dsp:cNvPr id="0" name=""/>
        <dsp:cNvSpPr/>
      </dsp:nvSpPr>
      <dsp:spPr>
        <a:xfrm>
          <a:off x="237516" y="4106247"/>
          <a:ext cx="431848" cy="4318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38C8522C-EAEE-4557-8F0D-B72AE1CE45E1}">
      <dsp:nvSpPr>
        <dsp:cNvPr id="0" name=""/>
        <dsp:cNvSpPr/>
      </dsp:nvSpPr>
      <dsp:spPr>
        <a:xfrm>
          <a:off x="906882" y="3929582"/>
          <a:ext cx="5402417" cy="785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098" tIns="83098" rIns="83098" bIns="83098" numCol="1" spcCol="1270" anchor="ctr" anchorCtr="0">
          <a:noAutofit/>
        </a:bodyPr>
        <a:lstStyle/>
        <a:p>
          <a:pPr marL="0" lvl="0" indent="0" algn="l" defTabSz="844550">
            <a:lnSpc>
              <a:spcPct val="100000"/>
            </a:lnSpc>
            <a:spcBef>
              <a:spcPct val="0"/>
            </a:spcBef>
            <a:spcAft>
              <a:spcPct val="35000"/>
            </a:spcAft>
            <a:buNone/>
          </a:pPr>
          <a:r>
            <a:rPr lang="en-US" sz="1900" kern="1200"/>
            <a:t>Conclusion</a:t>
          </a:r>
        </a:p>
      </dsp:txBody>
      <dsp:txXfrm>
        <a:off x="906882" y="3929582"/>
        <a:ext cx="5402417" cy="78517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38A3AF-B8C5-452A-95F6-107D2F8E85D0}" type="datetimeFigureOut">
              <a:rPr lang="en-GB" smtClean="0"/>
              <a:t>11/03/2019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4"/>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4"/>
            <a:ext cx="2971800" cy="458787"/>
          </a:xfrm>
          <a:prstGeom prst="rect">
            <a:avLst/>
          </a:prstGeom>
        </p:spPr>
        <p:txBody>
          <a:bodyPr vert="horz" lIns="91440" tIns="45720" rIns="91440" bIns="45720" rtlCol="0" anchor="b"/>
          <a:lstStyle>
            <a:lvl1pPr algn="r">
              <a:defRPr sz="1200"/>
            </a:lvl1pPr>
          </a:lstStyle>
          <a:p>
            <a:fld id="{D79CD297-69A1-42C3-B534-FDB0274E28A2}" type="slidenum">
              <a:rPr lang="en-GB" smtClean="0"/>
              <a:t>‹#›</a:t>
            </a:fld>
            <a:endParaRPr lang="en-GB"/>
          </a:p>
        </p:txBody>
      </p:sp>
    </p:spTree>
    <p:extLst>
      <p:ext uri="{BB962C8B-B14F-4D97-AF65-F5344CB8AC3E}">
        <p14:creationId xmlns:p14="http://schemas.microsoft.com/office/powerpoint/2010/main" val="1360864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9CD297-69A1-42C3-B534-FDB0274E28A2}" type="slidenum">
              <a:rPr lang="en-GB" smtClean="0"/>
              <a:t>1</a:t>
            </a:fld>
            <a:endParaRPr lang="en-GB"/>
          </a:p>
        </p:txBody>
      </p:sp>
    </p:spTree>
    <p:extLst>
      <p:ext uri="{BB962C8B-B14F-4D97-AF65-F5344CB8AC3E}">
        <p14:creationId xmlns:p14="http://schemas.microsoft.com/office/powerpoint/2010/main" val="830516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9CD297-69A1-42C3-B534-FDB0274E28A2}" type="slidenum">
              <a:rPr lang="en-GB" smtClean="0"/>
              <a:t>2</a:t>
            </a:fld>
            <a:endParaRPr lang="en-GB"/>
          </a:p>
        </p:txBody>
      </p:sp>
    </p:spTree>
    <p:extLst>
      <p:ext uri="{BB962C8B-B14F-4D97-AF65-F5344CB8AC3E}">
        <p14:creationId xmlns:p14="http://schemas.microsoft.com/office/powerpoint/2010/main" val="3451790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my dissertation topic as previously stated is the role of religion in the recruitment and radicalisation of Militant Jihadis in the UK. </a:t>
            </a:r>
          </a:p>
          <a:p>
            <a:endParaRPr lang="en-GB" dirty="0"/>
          </a:p>
          <a:p>
            <a:r>
              <a:rPr lang="en-GB" dirty="0"/>
              <a:t>I had a few reasons for picking this topic. </a:t>
            </a:r>
            <a:br>
              <a:rPr lang="en-GB" dirty="0"/>
            </a:br>
            <a:r>
              <a:rPr lang="en-GB" dirty="0"/>
              <a:t>-Personal note: Grew up </a:t>
            </a:r>
            <a:r>
              <a:rPr lang="en-GB" dirty="0" err="1"/>
              <a:t>muslim</a:t>
            </a:r>
            <a:r>
              <a:rPr lang="en-GB" dirty="0"/>
              <a:t>, felt the impact of Islamophobia </a:t>
            </a:r>
          </a:p>
          <a:p>
            <a:r>
              <a:rPr lang="en-GB" dirty="0"/>
              <a:t>- This topic is also useful for me because I want to continue my studies in the field, focusing on Islamist political groups in a middle eastern context.</a:t>
            </a:r>
            <a:br>
              <a:rPr lang="en-GB" dirty="0"/>
            </a:br>
            <a:endParaRPr lang="en-GB" dirty="0"/>
          </a:p>
          <a:p>
            <a:endParaRPr lang="en-GB"/>
          </a:p>
          <a:p>
            <a:r>
              <a:rPr lang="en-GB"/>
              <a:t>explore the ideological motivations for their militant views and encouragement for activism, and see if they identified themselves with any particular school of thought or denomination within Islam. Secondly, I wanted to assess the extent to which religion is at the core of their message, or whether it was more to do with having political goals that were supported by cherry-picked religious quotes. Finally, I wanted to assess any other factors that may lead someone to join one of these groups, such as environmental or social factors, and to what extent these play a role in various members of these groups taking militant action</a:t>
            </a:r>
          </a:p>
          <a:p>
            <a:endParaRPr lang="en-GB" dirty="0"/>
          </a:p>
        </p:txBody>
      </p:sp>
      <p:sp>
        <p:nvSpPr>
          <p:cNvPr id="4" name="Slide Number Placeholder 3"/>
          <p:cNvSpPr>
            <a:spLocks noGrp="1"/>
          </p:cNvSpPr>
          <p:nvPr>
            <p:ph type="sldNum" sz="quarter" idx="5"/>
          </p:nvPr>
        </p:nvSpPr>
        <p:spPr/>
        <p:txBody>
          <a:bodyPr/>
          <a:lstStyle/>
          <a:p>
            <a:fld id="{D79CD297-69A1-42C3-B534-FDB0274E28A2}" type="slidenum">
              <a:rPr lang="en-GB" smtClean="0"/>
              <a:t>3</a:t>
            </a:fld>
            <a:endParaRPr lang="en-GB"/>
          </a:p>
        </p:txBody>
      </p:sp>
    </p:spTree>
    <p:extLst>
      <p:ext uri="{BB962C8B-B14F-4D97-AF65-F5344CB8AC3E}">
        <p14:creationId xmlns:p14="http://schemas.microsoft.com/office/powerpoint/2010/main" val="2550779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to introduce the topic I’ll be discussing the emergence of a global jihadist ideology that emerged due to a number of conflicts in the 1990’s such as the US military occupation of Saudi Arabia in the 1990 Gulf War, and how the impact of these wars led to the dispersal of militants, and planted the seeds of ‘Home-Grown’ Islamic terrorism. I’ll discuss HGIT as a concept and how It was inspired by the 9/11 attacks</a:t>
            </a:r>
          </a:p>
          <a:p>
            <a:r>
              <a:rPr lang="en-GB" dirty="0"/>
              <a:t>Of course, key terminology and my interchangeable use of these terms will be defined and explained, and I’ll be discussing the </a:t>
            </a:r>
          </a:p>
          <a:p>
            <a:r>
              <a:rPr lang="en-GB" dirty="0"/>
              <a:t> the perceptions of Islam that are held in the UK, particularly focusing on the post-9/11 era, and I’ll be defining and acknowledging the use of key terms such as Jihad, ‘jihadi’, militant, and Islamist.</a:t>
            </a:r>
          </a:p>
        </p:txBody>
      </p:sp>
      <p:sp>
        <p:nvSpPr>
          <p:cNvPr id="4" name="Slide Number Placeholder 3"/>
          <p:cNvSpPr>
            <a:spLocks noGrp="1"/>
          </p:cNvSpPr>
          <p:nvPr>
            <p:ph type="sldNum" sz="quarter" idx="5"/>
          </p:nvPr>
        </p:nvSpPr>
        <p:spPr/>
        <p:txBody>
          <a:bodyPr/>
          <a:lstStyle/>
          <a:p>
            <a:fld id="{D79CD297-69A1-42C3-B534-FDB0274E28A2}" type="slidenum">
              <a:rPr lang="en-GB" smtClean="0"/>
              <a:t>4</a:t>
            </a:fld>
            <a:endParaRPr lang="en-GB"/>
          </a:p>
        </p:txBody>
      </p:sp>
    </p:spTree>
    <p:extLst>
      <p:ext uri="{BB962C8B-B14F-4D97-AF65-F5344CB8AC3E}">
        <p14:creationId xmlns:p14="http://schemas.microsoft.com/office/powerpoint/2010/main" val="1632765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this dissertation, I used a more library-based approach, focusing on academic literature, as well as documentaries, interview transcripts, and various news articles, and there was no engagement in fieldwork. While my work didn’t require any ethical considerations, there were some significant restrictions on my ability to acquire primary sources for this topic, largely due to the sensitive nature of it. During my preliminary research I found it quite difficult because even the archived versions of these organisations websites have been removed due to government bans and restrictions because of their messages. Additionally, the websites and chatrooms that are still active and online are largely unsafe to visit because they exist with specific intent, whether that be to recruit new members, or web pages designed to target users IP addresses and extract information about who is visiting their sites. To ensure I was researching safely was to rely heavily on academic literature. I found the work of Michael Kenney to be particularly useful in this regard, as he has the most up to date and some of the most in-depth research on Al-Muhajiroun. However there was also one website which I found particularly useful which is called Jihadology.net that is run by academic Aaron </a:t>
            </a:r>
            <a:r>
              <a:rPr lang="en-GB" sz="1200" kern="1200" dirty="0" err="1">
                <a:solidFill>
                  <a:schemeClr val="tx1"/>
                </a:solidFill>
                <a:effectLst/>
                <a:latin typeface="+mn-lt"/>
                <a:ea typeface="+mn-ea"/>
                <a:cs typeface="+mn-cs"/>
              </a:rPr>
              <a:t>Zellin</a:t>
            </a:r>
            <a:r>
              <a:rPr lang="en-GB" sz="1200" kern="1200" dirty="0">
                <a:solidFill>
                  <a:schemeClr val="tx1"/>
                </a:solidFill>
                <a:effectLst/>
                <a:latin typeface="+mn-lt"/>
                <a:ea typeface="+mn-ea"/>
                <a:cs typeface="+mn-cs"/>
              </a:rPr>
              <a:t>, where he translates propaganda videos and articles that are posted by active terrorist organisations all over the world, particularly ISIS. While there wasn’t anything specifically related to the al-Muhajiroun branch in the UK, this website was instrumental in allowing me to develop my understanding of the ideological interpretations of Jihad of groups that have been known to be affiliated with (ALM), and therefore would have had an influence on their ideology.</a:t>
            </a:r>
          </a:p>
        </p:txBody>
      </p:sp>
      <p:sp>
        <p:nvSpPr>
          <p:cNvPr id="4" name="Slide Number Placeholder 3"/>
          <p:cNvSpPr>
            <a:spLocks noGrp="1"/>
          </p:cNvSpPr>
          <p:nvPr>
            <p:ph type="sldNum" sz="quarter" idx="5"/>
          </p:nvPr>
        </p:nvSpPr>
        <p:spPr/>
        <p:txBody>
          <a:bodyPr/>
          <a:lstStyle/>
          <a:p>
            <a:fld id="{D79CD297-69A1-42C3-B534-FDB0274E28A2}" type="slidenum">
              <a:rPr lang="en-GB" smtClean="0"/>
              <a:t>5</a:t>
            </a:fld>
            <a:endParaRPr lang="en-GB"/>
          </a:p>
        </p:txBody>
      </p:sp>
    </p:spTree>
    <p:extLst>
      <p:ext uri="{BB962C8B-B14F-4D97-AF65-F5344CB8AC3E}">
        <p14:creationId xmlns:p14="http://schemas.microsoft.com/office/powerpoint/2010/main" val="1865350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Chapter is broken down using sub-headings, and centres around The life of Omar Bakri Muhammad, concerning his early political career, particularly concerning his involvement with the Islamist Political group Hizb-ut Tahrir, following his establishment of the branch in the UK. This chapter is crucial for demonstrating the roots of Al-Muhajiroun, who is the focus group of the dissertation. By detailing his life and political associates, it allows us to establish his influences and his connection abroad, and demonstrate</a:t>
            </a:r>
          </a:p>
          <a:p>
            <a:endParaRPr lang="en-GB" dirty="0"/>
          </a:p>
        </p:txBody>
      </p:sp>
      <p:sp>
        <p:nvSpPr>
          <p:cNvPr id="4" name="Slide Number Placeholder 3"/>
          <p:cNvSpPr>
            <a:spLocks noGrp="1"/>
          </p:cNvSpPr>
          <p:nvPr>
            <p:ph type="sldNum" sz="quarter" idx="5"/>
          </p:nvPr>
        </p:nvSpPr>
        <p:spPr/>
        <p:txBody>
          <a:bodyPr/>
          <a:lstStyle/>
          <a:p>
            <a:fld id="{D79CD297-69A1-42C3-B534-FDB0274E28A2}" type="slidenum">
              <a:rPr lang="en-GB" smtClean="0"/>
              <a:t>6</a:t>
            </a:fld>
            <a:endParaRPr lang="en-GB"/>
          </a:p>
        </p:txBody>
      </p:sp>
    </p:spTree>
    <p:extLst>
      <p:ext uri="{BB962C8B-B14F-4D97-AF65-F5344CB8AC3E}">
        <p14:creationId xmlns:p14="http://schemas.microsoft.com/office/powerpoint/2010/main" val="12010419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chapter will focus on the core religious concepts that are at the centre of Al-</a:t>
            </a:r>
            <a:r>
              <a:rPr lang="en-GB" dirty="0" err="1"/>
              <a:t>Muhajiroun’s</a:t>
            </a:r>
            <a:r>
              <a:rPr lang="en-GB" dirty="0"/>
              <a:t> ideology.</a:t>
            </a:r>
          </a:p>
          <a:p>
            <a:r>
              <a:rPr lang="en-GB" dirty="0"/>
              <a:t>There is a brief introduction detailing the difficulties for the everyday individual to navigate the many different interpretations and distinguish between the more authentic sources, from religious scholars, and those of the self proclaimed ‘experts’ who are clerics with little to no formal training or schooling. As with the previous chapter, it is split using sub-headings, the first of which will be the topic of Salafism, which is crucial because this is how the group identifies itself in terms of ideological affiliation. The extent to which they involve themselves in politics is crucial for providing a distinction between those that are militant and engage in violent activism and those who are ‘quietists’ and do not involve themselves in politics at all, which helps us to not homogenise the group. </a:t>
            </a:r>
          </a:p>
          <a:p>
            <a:r>
              <a:rPr lang="en-GB" dirty="0"/>
              <a:t>Next section will be focused on the concept of Jihad, its various interpretations, and focusing on Sunni interpretations. Finally, we will be defining martyrdom, and discussing it as a motivation for committing jihad. </a:t>
            </a:r>
          </a:p>
          <a:p>
            <a:r>
              <a:rPr lang="en-GB" dirty="0"/>
              <a:t>This chapter allows us to establish</a:t>
            </a:r>
          </a:p>
          <a:p>
            <a:r>
              <a:rPr lang="en-GB" dirty="0"/>
              <a:t>Two particularly useful sources for this chapter was obviously the </a:t>
            </a:r>
            <a:r>
              <a:rPr lang="en-GB" dirty="0" err="1"/>
              <a:t>qur’an</a:t>
            </a:r>
            <a:r>
              <a:rPr lang="en-GB" dirty="0"/>
              <a:t>, which was the </a:t>
            </a:r>
            <a:r>
              <a:rPr lang="en-GB" dirty="0" err="1"/>
              <a:t>abdel</a:t>
            </a:r>
            <a:r>
              <a:rPr lang="en-GB" dirty="0"/>
              <a:t> Haleem version, and the Michael Kenney book which will be shown in a bibliography slide at the end.</a:t>
            </a:r>
          </a:p>
          <a:p>
            <a:endParaRPr lang="en-GB" dirty="0"/>
          </a:p>
        </p:txBody>
      </p:sp>
      <p:sp>
        <p:nvSpPr>
          <p:cNvPr id="4" name="Slide Number Placeholder 3"/>
          <p:cNvSpPr>
            <a:spLocks noGrp="1"/>
          </p:cNvSpPr>
          <p:nvPr>
            <p:ph type="sldNum" sz="quarter" idx="5"/>
          </p:nvPr>
        </p:nvSpPr>
        <p:spPr/>
        <p:txBody>
          <a:bodyPr/>
          <a:lstStyle/>
          <a:p>
            <a:fld id="{D79CD297-69A1-42C3-B534-FDB0274E28A2}" type="slidenum">
              <a:rPr lang="en-GB" smtClean="0"/>
              <a:t>7</a:t>
            </a:fld>
            <a:endParaRPr lang="en-GB"/>
          </a:p>
        </p:txBody>
      </p:sp>
    </p:spTree>
    <p:extLst>
      <p:ext uri="{BB962C8B-B14F-4D97-AF65-F5344CB8AC3E}">
        <p14:creationId xmlns:p14="http://schemas.microsoft.com/office/powerpoint/2010/main" val="33393574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final chapter focuses on the recruitment methods used by al-Muhajiroun, and discusses other factors which may push individuals to join these organizations, particularly social and psychological factors. Social movement theory is used as the theoretical framework for the analysis of these ideas.</a:t>
            </a:r>
          </a:p>
          <a:p>
            <a:endParaRPr lang="en-GB"/>
          </a:p>
          <a:p>
            <a:r>
              <a:rPr lang="en-GB"/>
              <a:t>the first of these being cognitive openings, which encompasses a number of factors, as it can be fostered by groups through activism, such as demonstrations with the intention creating moral shock, which can make people seek out more information and spark discussion.</a:t>
            </a:r>
          </a:p>
          <a:p>
            <a:r>
              <a:rPr lang="en-GB"/>
              <a:t>another </a:t>
            </a:r>
            <a:r>
              <a:rPr lang="en-GB" dirty="0"/>
              <a:t>opening could also be pre-existing, such as loss of a job, or personal crisis such as a lack of faith</a:t>
            </a:r>
          </a:p>
          <a:p>
            <a:endParaRPr lang="en-GB" dirty="0"/>
          </a:p>
          <a:p>
            <a:r>
              <a:rPr lang="en-GB" dirty="0"/>
              <a:t>Social networking is crucial, particularly forming personal relationships with the members and those that seek out religious guidance with friends, as it solidifies their social ties to the group. </a:t>
            </a:r>
          </a:p>
          <a:p>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In this chapter, I shall examine the different mechanisms that are thought to motivate individuals towards joining these militant groups. I will take a somewhat sociological approach, exploring the rudimentary concepts of social movement theory, as well as utilizing the concepts presented of Stark and Bainbridge’s article </a:t>
            </a:r>
            <a:r>
              <a:rPr lang="en-GB" sz="1200" i="1" kern="1200">
                <a:solidFill>
                  <a:schemeClr val="tx1"/>
                </a:solidFill>
                <a:effectLst/>
                <a:latin typeface="+mn-lt"/>
                <a:ea typeface="+mn-ea"/>
                <a:cs typeface="+mn-cs"/>
              </a:rPr>
              <a:t>‘Interpersonal Bonds and Recruitment to Cult and Sects’</a:t>
            </a:r>
            <a:r>
              <a:rPr lang="en-GB" sz="1200" kern="1200">
                <a:solidFill>
                  <a:schemeClr val="tx1"/>
                </a:solidFill>
                <a:effectLst/>
                <a:latin typeface="+mn-lt"/>
                <a:ea typeface="+mn-ea"/>
                <a:cs typeface="+mn-cs"/>
              </a:rPr>
              <a:t>, in order to discuss the extent to which social networking and personal relationships are used by these militant organisations for recruitment, by drawing comparisons from the methods used by specific NRM’s (New Religious Movements) such as the Moonies. In addition to this, David Barrett’s book ‘</a:t>
            </a:r>
            <a:r>
              <a:rPr lang="en-GB" sz="1200" i="1" kern="1200">
                <a:solidFill>
                  <a:schemeClr val="tx1"/>
                </a:solidFill>
                <a:effectLst/>
                <a:latin typeface="+mn-lt"/>
                <a:ea typeface="+mn-ea"/>
                <a:cs typeface="+mn-cs"/>
              </a:rPr>
              <a:t>The New Believer: Sects, Cults and Alternative Religions’</a:t>
            </a:r>
            <a:r>
              <a:rPr lang="en-GB" sz="1200" kern="1200">
                <a:solidFill>
                  <a:schemeClr val="tx1"/>
                </a:solidFill>
                <a:effectLst/>
                <a:latin typeface="+mn-lt"/>
                <a:ea typeface="+mn-ea"/>
                <a:cs typeface="+mn-cs"/>
              </a:rPr>
              <a:t> will be utilised, especially with regards to his discussion about the difference between brainwashing and recruitment, and further discusses the environmental factors that could influence a person to join a religious movement/organisation. </a:t>
            </a:r>
          </a:p>
          <a:p>
            <a:endParaRPr lang="en-GB" dirty="0"/>
          </a:p>
        </p:txBody>
      </p:sp>
      <p:sp>
        <p:nvSpPr>
          <p:cNvPr id="4" name="Slide Number Placeholder 3"/>
          <p:cNvSpPr>
            <a:spLocks noGrp="1"/>
          </p:cNvSpPr>
          <p:nvPr>
            <p:ph type="sldNum" sz="quarter" idx="5"/>
          </p:nvPr>
        </p:nvSpPr>
        <p:spPr/>
        <p:txBody>
          <a:bodyPr/>
          <a:lstStyle/>
          <a:p>
            <a:fld id="{D79CD297-69A1-42C3-B534-FDB0274E28A2}" type="slidenum">
              <a:rPr lang="en-GB" smtClean="0"/>
              <a:t>8</a:t>
            </a:fld>
            <a:endParaRPr lang="en-GB"/>
          </a:p>
        </p:txBody>
      </p:sp>
    </p:spTree>
    <p:extLst>
      <p:ext uri="{BB962C8B-B14F-4D97-AF65-F5344CB8AC3E}">
        <p14:creationId xmlns:p14="http://schemas.microsoft.com/office/powerpoint/2010/main" val="147504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I didn’t want to rush and force a conclusion for the sake of the presentation However there are some concluding points that the research has taken me to so far</a:t>
            </a:r>
            <a:br>
              <a:rPr lang="en-GB"/>
            </a:br>
            <a:r>
              <a:rPr lang="en-GB"/>
              <a:t>religious doctrine doesn’t appear to play an important part in recruitment, its used to establish a shared identity and support the wider narrative of ‘east v west’ and appeal to feelings of inequality and discontent amongst individuals who are vulnerable to, or already have a ‘cognitive opening’ </a:t>
            </a:r>
          </a:p>
          <a:p>
            <a:endParaRPr lang="en-GB" dirty="0"/>
          </a:p>
        </p:txBody>
      </p:sp>
      <p:sp>
        <p:nvSpPr>
          <p:cNvPr id="4" name="Slide Number Placeholder 3"/>
          <p:cNvSpPr>
            <a:spLocks noGrp="1"/>
          </p:cNvSpPr>
          <p:nvPr>
            <p:ph type="sldNum" sz="quarter" idx="5"/>
          </p:nvPr>
        </p:nvSpPr>
        <p:spPr/>
        <p:txBody>
          <a:bodyPr/>
          <a:lstStyle/>
          <a:p>
            <a:fld id="{D79CD297-69A1-42C3-B534-FDB0274E28A2}" type="slidenum">
              <a:rPr lang="en-GB" smtClean="0"/>
              <a:t>10</a:t>
            </a:fld>
            <a:endParaRPr lang="en-GB"/>
          </a:p>
        </p:txBody>
      </p:sp>
    </p:spTree>
    <p:extLst>
      <p:ext uri="{BB962C8B-B14F-4D97-AF65-F5344CB8AC3E}">
        <p14:creationId xmlns:p14="http://schemas.microsoft.com/office/powerpoint/2010/main" val="33174558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E880BF-9867-4E57-9B4B-EB51504A618E}"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352993029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E880BF-9867-4E57-9B4B-EB51504A618E}"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3811250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7E880BF-9867-4E57-9B4B-EB51504A618E}"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543746225"/>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7E880BF-9867-4E57-9B4B-EB51504A618E}"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2620611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E880BF-9867-4E57-9B4B-EB51504A618E}" type="datetimeFigureOut">
              <a:rPr lang="en-GB" smtClean="0"/>
              <a:t>11/03/2019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3038438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7E880BF-9867-4E57-9B4B-EB51504A618E}" type="datetimeFigureOut">
              <a:rPr lang="en-GB" smtClean="0"/>
              <a:t>11/03/2019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2353513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E880BF-9867-4E57-9B4B-EB51504A618E}" type="datetimeFigureOut">
              <a:rPr lang="en-GB" smtClean="0"/>
              <a:t>11/03/2019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302925079"/>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7E880BF-9867-4E57-9B4B-EB51504A618E}"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2901921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7E880BF-9867-4E57-9B4B-EB51504A618E}"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3449848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E880BF-9867-4E57-9B4B-EB51504A618E}"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3876686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E880BF-9867-4E57-9B4B-EB51504A618E}"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39021225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E880BF-9867-4E57-9B4B-EB51504A618E}"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C583FD-8FE7-42E4-BC1D-5490EC1B9F55}"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02354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E880BF-9867-4E57-9B4B-EB51504A618E}"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9706434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A7E880BF-9867-4E57-9B4B-EB51504A618E}" type="datetimeFigureOut">
              <a:rPr lang="en-GB" smtClean="0"/>
              <a:t>11/03/2019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2887636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A7E880BF-9867-4E57-9B4B-EB51504A618E}" type="datetimeFigureOut">
              <a:rPr lang="en-GB" smtClean="0"/>
              <a:t>11/03/2019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17132579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E880BF-9867-4E57-9B4B-EB51504A618E}"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10496219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E880BF-9867-4E57-9B4B-EB51504A618E}"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C583FD-8FE7-42E4-BC1D-5490EC1B9F55}" type="slidenum">
              <a:rPr lang="en-GB" smtClean="0"/>
              <a:t>‹#›</a:t>
            </a:fld>
            <a:endParaRPr lang="en-GB"/>
          </a:p>
        </p:txBody>
      </p:sp>
    </p:spTree>
    <p:extLst>
      <p:ext uri="{BB962C8B-B14F-4D97-AF65-F5344CB8AC3E}">
        <p14:creationId xmlns:p14="http://schemas.microsoft.com/office/powerpoint/2010/main" val="456579839"/>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A7E880BF-9867-4E57-9B4B-EB51504A618E}" type="datetimeFigureOut">
              <a:rPr lang="en-GB" smtClean="0"/>
              <a:t>11/03/2019</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47C583FD-8FE7-42E4-BC1D-5490EC1B9F55}" type="slidenum">
              <a:rPr lang="en-GB" smtClean="0"/>
              <a:t>‹#›</a:t>
            </a:fld>
            <a:endParaRPr lang="en-GB"/>
          </a:p>
        </p:txBody>
      </p:sp>
    </p:spTree>
    <p:extLst>
      <p:ext uri="{BB962C8B-B14F-4D97-AF65-F5344CB8AC3E}">
        <p14:creationId xmlns:p14="http://schemas.microsoft.com/office/powerpoint/2010/main" val="3345614773"/>
      </p:ext>
    </p:extLst>
  </p:cSld>
  <p:clrMap bg1="dk1" tx1="lt1" bg2="dk2" tx2="lt2" accent1="accent1" accent2="accent2" accent3="accent3" accent4="accent4" accent5="accent5" accent6="accent6" hlink="hlink" folHlink="folHlink"/>
  <p:sldLayoutIdLst>
    <p:sldLayoutId id="2147484442" r:id="rId1"/>
    <p:sldLayoutId id="2147484443" r:id="rId2"/>
    <p:sldLayoutId id="2147484444" r:id="rId3"/>
    <p:sldLayoutId id="2147484445" r:id="rId4"/>
    <p:sldLayoutId id="2147484446" r:id="rId5"/>
    <p:sldLayoutId id="2147484447" r:id="rId6"/>
    <p:sldLayoutId id="2147484448" r:id="rId7"/>
    <p:sldLayoutId id="2147484449" r:id="rId8"/>
    <p:sldLayoutId id="2147484450" r:id="rId9"/>
    <p:sldLayoutId id="2147484451" r:id="rId10"/>
    <p:sldLayoutId id="2147484452" r:id="rId11"/>
    <p:sldLayoutId id="2147484453" r:id="rId12"/>
    <p:sldLayoutId id="2147484454" r:id="rId13"/>
    <p:sldLayoutId id="2147484455" r:id="rId14"/>
    <p:sldLayoutId id="2147484456" r:id="rId15"/>
    <p:sldLayoutId id="2147484457" r:id="rId16"/>
    <p:sldLayoutId id="2147484458"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arontherocks.com/2017/06/the-toxic-movement-that-brought-terror-to-london-bridge/" TargetMode="Externa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7.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independent.co.uk/news/media/ipso-sun-british-muslims-story-headline-significantly-misleading-a6953771.html" TargetMode="External"/><Relationship Id="rId5" Type="http://schemas.openxmlformats.org/officeDocument/2006/relationships/image" Target="../media/image20.jpg"/><Relationship Id="rId4" Type="http://schemas.openxmlformats.org/officeDocument/2006/relationships/image" Target="../media/image19.sv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amazon.com/Home-Grown-Jihad-Understanding-Islamist-Terrorism/dp/1783264861" TargetMode="External"/><Relationship Id="rId5" Type="http://schemas.openxmlformats.org/officeDocument/2006/relationships/image" Target="../media/image3.png"/><Relationship Id="rId4" Type="http://schemas.openxmlformats.org/officeDocument/2006/relationships/image" Target="../media/image21.jp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4.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hyperlink" Target="https://jihadology.net/" TargetMode="External"/><Relationship Id="rId4" Type="http://schemas.openxmlformats.org/officeDocument/2006/relationships/image" Target="../media/image22.png"/></Relationships>
</file>

<file path=ppt/slides/_rels/slide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counterextremism.com/extremists/omar-bakri-muhamma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resources.hwb.wales.gov.uk/VTC/ngfl/re/m_parry_carmarthenshire/arteffactau/quran.htm"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alamy.com/stock-photo-islam-al-muhajiroun-walthamstow-muslim-group-26768780.html" TargetMode="External"/><Relationship Id="rId5" Type="http://schemas.openxmlformats.org/officeDocument/2006/relationships/image" Target="../media/image27.jpe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eguardian.com/news/2017/apr/13/who-are-the-new-jihadis" TargetMode="External"/><Relationship Id="rId2" Type="http://schemas.openxmlformats.org/officeDocument/2006/relationships/hyperlink" Target="https://ezproxy.uwtsd.ac.uk/login?url=https://search.ebscohost.com/login.aspx?direct=true&amp;db=hus&amp;AN=111415470&amp;site=ehost-live" TargetMode="External"/><Relationship Id="rId1" Type="http://schemas.openxmlformats.org/officeDocument/2006/relationships/slideLayout" Target="../slideLayouts/slideLayout2.xml"/><Relationship Id="rId4" Type="http://schemas.openxmlformats.org/officeDocument/2006/relationships/hyperlink" Target="http://www.jstor.org.ezproxy.uwtsd.ac.uk/stable/2778383"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alamy.com/stock-photo-islam-al-muhajiroun-walthamstow-muslim-group-26768780.html" TargetMode="External"/><Relationship Id="rId3" Type="http://schemas.openxmlformats.org/officeDocument/2006/relationships/hyperlink" Target="https://www.independent.co.uk/news/media/ipso-sun-british-muslims-story-headline-significantly-misleading-a6953771.html" TargetMode="External"/><Relationship Id="rId7" Type="http://schemas.openxmlformats.org/officeDocument/2006/relationships/hyperlink" Target="http://resources.hwb.wales.gov.uk/VTC/ngfl/re/m_parry_carmarthenshire/arteffactau/quran.htm" TargetMode="External"/><Relationship Id="rId2" Type="http://schemas.openxmlformats.org/officeDocument/2006/relationships/hyperlink" Target="https://warontherocks.com/2017/06/the-toxic-movement-that-brought-terror-to-london-bridge/" TargetMode="External"/><Relationship Id="rId1" Type="http://schemas.openxmlformats.org/officeDocument/2006/relationships/slideLayout" Target="../slideLayouts/slideLayout2.xml"/><Relationship Id="rId6" Type="http://schemas.openxmlformats.org/officeDocument/2006/relationships/hyperlink" Target="https://www.counterextremism.com/extremists/omar-bakri-muhammad" TargetMode="External"/><Relationship Id="rId5" Type="http://schemas.openxmlformats.org/officeDocument/2006/relationships/hyperlink" Target="https://jihadology.net/" TargetMode="External"/><Relationship Id="rId4" Type="http://schemas.openxmlformats.org/officeDocument/2006/relationships/hyperlink" Target="https://www.amazon.com/Home-Grown-Jihad-Understanding-Islamist-Terrorism/dp/178326486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extLst/>
          </a:blip>
          <a:stretch/>
        </a:blipFill>
        <a:effectLst/>
      </p:bgPr>
    </p:bg>
    <p:spTree>
      <p:nvGrpSpPr>
        <p:cNvPr id="1" name=""/>
        <p:cNvGrpSpPr/>
        <p:nvPr/>
      </p:nvGrpSpPr>
      <p:grpSpPr>
        <a:xfrm>
          <a:off x="0" y="0"/>
          <a:ext cx="0" cy="0"/>
          <a:chOff x="0" y="0"/>
          <a:chExt cx="0" cy="0"/>
        </a:xfrm>
      </p:grpSpPr>
      <p:pic>
        <p:nvPicPr>
          <p:cNvPr id="11" name="Picture 10" descr="A sign in front of a crowd&#10;&#10;Description automatically generated">
            <a:extLst>
              <a:ext uri="{FF2B5EF4-FFF2-40B4-BE49-F238E27FC236}">
                <a16:creationId xmlns:a16="http://schemas.microsoft.com/office/drawing/2014/main" id="{90D3EF7E-B822-466A-AEB8-18E9E3E34FCA}"/>
              </a:ext>
            </a:extLst>
          </p:cNvPr>
          <p:cNvPicPr>
            <a:picLocks noChangeAspect="1"/>
          </p:cNvPicPr>
          <p:nvPr/>
        </p:nvPicPr>
        <p:blipFill rotWithShape="1">
          <a:blip r:embed="rId4">
            <a:alphaModFix amt="35000"/>
            <a:extLst>
              <a:ext uri="{28A0092B-C50C-407E-A947-70E740481C1C}">
                <a14:useLocalDpi xmlns:a14="http://schemas.microsoft.com/office/drawing/2010/main" val="0"/>
              </a:ext>
            </a:extLst>
          </a:blip>
          <a:srcRect t="11417"/>
          <a:stretch/>
        </p:blipFill>
        <p:spPr>
          <a:xfrm>
            <a:off x="20" y="10"/>
            <a:ext cx="12191980" cy="6857990"/>
          </a:xfrm>
          <a:prstGeom prst="rect">
            <a:avLst/>
          </a:prstGeom>
        </p:spPr>
      </p:pic>
      <p:sp>
        <p:nvSpPr>
          <p:cNvPr id="7" name="Title 6">
            <a:extLst>
              <a:ext uri="{FF2B5EF4-FFF2-40B4-BE49-F238E27FC236}">
                <a16:creationId xmlns:a16="http://schemas.microsoft.com/office/drawing/2014/main" id="{0F872D2F-5E2F-4541-92E9-6789FE8F7719}"/>
              </a:ext>
            </a:extLst>
          </p:cNvPr>
          <p:cNvSpPr>
            <a:spLocks noGrp="1"/>
          </p:cNvSpPr>
          <p:nvPr>
            <p:ph type="ctrTitle"/>
          </p:nvPr>
        </p:nvSpPr>
        <p:spPr>
          <a:xfrm>
            <a:off x="1370693" y="474144"/>
            <a:ext cx="9440034" cy="1828801"/>
          </a:xfrm>
        </p:spPr>
        <p:txBody>
          <a:bodyPr>
            <a:normAutofit/>
          </a:bodyPr>
          <a:lstStyle/>
          <a:p>
            <a:pPr>
              <a:lnSpc>
                <a:spcPct val="90000"/>
              </a:lnSpc>
            </a:pPr>
            <a:r>
              <a:rPr lang="en-GB" sz="4200" b="1" dirty="0"/>
              <a:t>The Role of Religion in the Recruitment of Militant Jihadis in the UK</a:t>
            </a:r>
          </a:p>
        </p:txBody>
      </p:sp>
      <p:sp>
        <p:nvSpPr>
          <p:cNvPr id="9" name="Subtitle 8">
            <a:extLst>
              <a:ext uri="{FF2B5EF4-FFF2-40B4-BE49-F238E27FC236}">
                <a16:creationId xmlns:a16="http://schemas.microsoft.com/office/drawing/2014/main" id="{1593065C-6125-4FE4-BE17-E55D30EF6982}"/>
              </a:ext>
            </a:extLst>
          </p:cNvPr>
          <p:cNvSpPr>
            <a:spLocks noGrp="1"/>
          </p:cNvSpPr>
          <p:nvPr>
            <p:ph type="subTitle" idx="1"/>
          </p:nvPr>
        </p:nvSpPr>
        <p:spPr>
          <a:xfrm>
            <a:off x="4306956" y="5946241"/>
            <a:ext cx="3243736" cy="437615"/>
          </a:xfrm>
        </p:spPr>
        <p:txBody>
          <a:bodyPr>
            <a:noAutofit/>
          </a:bodyPr>
          <a:lstStyle/>
          <a:p>
            <a:r>
              <a:rPr lang="en-GB" sz="2400" dirty="0"/>
              <a:t>Amina Oussalah</a:t>
            </a:r>
          </a:p>
        </p:txBody>
      </p:sp>
      <p:sp>
        <p:nvSpPr>
          <p:cNvPr id="12" name="TextBox 11">
            <a:extLst>
              <a:ext uri="{FF2B5EF4-FFF2-40B4-BE49-F238E27FC236}">
                <a16:creationId xmlns:a16="http://schemas.microsoft.com/office/drawing/2014/main" id="{F4C781CA-FEDB-4E78-B43E-7E9D6A8C14C9}"/>
              </a:ext>
            </a:extLst>
          </p:cNvPr>
          <p:cNvSpPr txBox="1"/>
          <p:nvPr/>
        </p:nvSpPr>
        <p:spPr>
          <a:xfrm>
            <a:off x="159025" y="6480313"/>
            <a:ext cx="10760765" cy="307777"/>
          </a:xfrm>
          <a:prstGeom prst="rect">
            <a:avLst/>
          </a:prstGeom>
          <a:noFill/>
        </p:spPr>
        <p:txBody>
          <a:bodyPr wrap="square" rtlCol="0">
            <a:spAutoFit/>
          </a:bodyPr>
          <a:lstStyle/>
          <a:p>
            <a:r>
              <a:rPr lang="en-GB" sz="1400" dirty="0">
                <a:hlinkClick r:id="rId5"/>
              </a:rPr>
              <a:t>Figure (1) https://warontherocks.com/2017/06/the-toxic-movement-that-brought-terror-to-london-bridge/</a:t>
            </a:r>
            <a:r>
              <a:rPr lang="en-GB" sz="1400" dirty="0"/>
              <a:t> </a:t>
            </a:r>
          </a:p>
        </p:txBody>
      </p:sp>
    </p:spTree>
    <p:extLst>
      <p:ext uri="{BB962C8B-B14F-4D97-AF65-F5344CB8AC3E}">
        <p14:creationId xmlns:p14="http://schemas.microsoft.com/office/powerpoint/2010/main" val="27390027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4E8B8-942A-405B-9B16-CD7ABB94326D}"/>
              </a:ext>
            </a:extLst>
          </p:cNvPr>
          <p:cNvSpPr>
            <a:spLocks noGrp="1"/>
          </p:cNvSpPr>
          <p:nvPr>
            <p:ph type="title"/>
          </p:nvPr>
        </p:nvSpPr>
        <p:spPr>
          <a:xfrm>
            <a:off x="633743" y="609599"/>
            <a:ext cx="3413156" cy="5273675"/>
          </a:xfrm>
        </p:spPr>
        <p:txBody>
          <a:bodyPr>
            <a:normAutofit/>
          </a:bodyPr>
          <a:lstStyle/>
          <a:p>
            <a:r>
              <a:rPr lang="en-GB"/>
              <a:t>Contents</a:t>
            </a:r>
          </a:p>
        </p:txBody>
      </p:sp>
      <p:pic>
        <p:nvPicPr>
          <p:cNvPr id="28" name="Picture 27">
            <a:extLst>
              <a:ext uri="{FF2B5EF4-FFF2-40B4-BE49-F238E27FC236}">
                <a16:creationId xmlns:a16="http://schemas.microsoft.com/office/drawing/2014/main" id="{B577D423-FE81-4236-89DE-39776B8109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4680641" y="609599"/>
            <a:ext cx="6889687" cy="5273675"/>
          </a:xfrm>
          <a:prstGeom prst="rect">
            <a:avLst/>
          </a:prstGeom>
        </p:spPr>
      </p:pic>
      <p:graphicFrame>
        <p:nvGraphicFramePr>
          <p:cNvPr id="23" name="Content Placeholder 2">
            <a:extLst>
              <a:ext uri="{FF2B5EF4-FFF2-40B4-BE49-F238E27FC236}">
                <a16:creationId xmlns:a16="http://schemas.microsoft.com/office/drawing/2014/main" id="{B7BFBC87-B6AB-4B5F-A291-972ECEFCAECF}"/>
              </a:ext>
            </a:extLst>
          </p:cNvPr>
          <p:cNvGraphicFramePr>
            <a:graphicFrameLocks noGrp="1"/>
          </p:cNvGraphicFramePr>
          <p:nvPr>
            <p:ph idx="1"/>
            <p:extLst>
              <p:ext uri="{D42A27DB-BD31-4B8C-83A1-F6EECF244321}">
                <p14:modId xmlns:p14="http://schemas.microsoft.com/office/powerpoint/2010/main" val="2868641483"/>
              </p:ext>
            </p:extLst>
          </p:nvPr>
        </p:nvGraphicFramePr>
        <p:xfrm>
          <a:off x="4958257" y="887213"/>
          <a:ext cx="6309300" cy="47184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7967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A087F-C780-45EF-9ACF-91BBF56DD820}"/>
              </a:ext>
            </a:extLst>
          </p:cNvPr>
          <p:cNvSpPr>
            <a:spLocks noGrp="1"/>
          </p:cNvSpPr>
          <p:nvPr>
            <p:ph type="title"/>
          </p:nvPr>
        </p:nvSpPr>
        <p:spPr>
          <a:xfrm>
            <a:off x="1451579" y="669471"/>
            <a:ext cx="9405891" cy="1002990"/>
          </a:xfrm>
        </p:spPr>
        <p:txBody>
          <a:bodyPr anchor="ctr">
            <a:normAutofit/>
          </a:bodyPr>
          <a:lstStyle/>
          <a:p>
            <a:r>
              <a:rPr lang="en-GB" dirty="0"/>
              <a:t>Motivations for Study</a:t>
            </a:r>
          </a:p>
        </p:txBody>
      </p:sp>
      <p:sp>
        <p:nvSpPr>
          <p:cNvPr id="3" name="Content Placeholder 2">
            <a:extLst>
              <a:ext uri="{FF2B5EF4-FFF2-40B4-BE49-F238E27FC236}">
                <a16:creationId xmlns:a16="http://schemas.microsoft.com/office/drawing/2014/main" id="{FBF3DEF3-E2ED-4F48-8C8A-C4BF942802F4}"/>
              </a:ext>
            </a:extLst>
          </p:cNvPr>
          <p:cNvSpPr>
            <a:spLocks noGrp="1"/>
          </p:cNvSpPr>
          <p:nvPr>
            <p:ph idx="1"/>
          </p:nvPr>
        </p:nvSpPr>
        <p:spPr>
          <a:xfrm>
            <a:off x="1451579" y="2014331"/>
            <a:ext cx="9405891" cy="2854232"/>
          </a:xfrm>
        </p:spPr>
        <p:txBody>
          <a:bodyPr>
            <a:normAutofit/>
          </a:bodyPr>
          <a:lstStyle/>
          <a:p>
            <a:pPr marL="0" indent="0">
              <a:buNone/>
            </a:pPr>
            <a:br>
              <a:rPr lang="en-GB" dirty="0"/>
            </a:br>
            <a:br>
              <a:rPr lang="en-GB" dirty="0"/>
            </a:br>
            <a:endParaRPr lang="en-GB" dirty="0"/>
          </a:p>
        </p:txBody>
      </p:sp>
      <p:sp>
        <p:nvSpPr>
          <p:cNvPr id="4" name="TextBox 3">
            <a:extLst>
              <a:ext uri="{FF2B5EF4-FFF2-40B4-BE49-F238E27FC236}">
                <a16:creationId xmlns:a16="http://schemas.microsoft.com/office/drawing/2014/main" id="{D190131B-9C1A-4F38-AC32-B82BEC5B72C0}"/>
              </a:ext>
            </a:extLst>
          </p:cNvPr>
          <p:cNvSpPr txBox="1"/>
          <p:nvPr/>
        </p:nvSpPr>
        <p:spPr>
          <a:xfrm>
            <a:off x="1046922" y="2372139"/>
            <a:ext cx="9810548" cy="5262979"/>
          </a:xfrm>
          <a:prstGeom prst="rect">
            <a:avLst/>
          </a:prstGeom>
          <a:noFill/>
        </p:spPr>
        <p:txBody>
          <a:bodyPr wrap="square" rtlCol="0">
            <a:spAutoFit/>
          </a:bodyPr>
          <a:lstStyle/>
          <a:p>
            <a:r>
              <a:rPr lang="en-GB" sz="2400" b="1" u="sng" dirty="0"/>
              <a:t>Why I chose this topic:</a:t>
            </a:r>
          </a:p>
          <a:p>
            <a:endParaRPr lang="en-GB" sz="2400" b="1" u="sng" dirty="0"/>
          </a:p>
          <a:p>
            <a:pPr marL="342900" indent="-342900">
              <a:buFont typeface="Wingdings" panose="05000000000000000000" pitchFamily="2" charset="2"/>
              <a:buChar char="v"/>
            </a:pPr>
            <a:r>
              <a:rPr lang="en-GB" sz="2400" dirty="0"/>
              <a:t>Personal Interest</a:t>
            </a:r>
          </a:p>
          <a:p>
            <a:pPr marL="342900" indent="-342900">
              <a:buFont typeface="Wingdings" panose="05000000000000000000" pitchFamily="2" charset="2"/>
              <a:buChar char="v"/>
            </a:pPr>
            <a:r>
              <a:rPr lang="en-GB" sz="2400" dirty="0"/>
              <a:t>Useful for Further Study</a:t>
            </a:r>
          </a:p>
          <a:p>
            <a:pPr marL="342900" indent="-342900">
              <a:buFont typeface="Wingdings" panose="05000000000000000000" pitchFamily="2" charset="2"/>
              <a:buChar char="v"/>
            </a:pPr>
            <a:endParaRPr lang="en-GB" sz="2400" dirty="0"/>
          </a:p>
          <a:p>
            <a:r>
              <a:rPr lang="en-GB" sz="2400" b="1" u="sng" dirty="0"/>
              <a:t>Why is this topic useful to study?</a:t>
            </a:r>
          </a:p>
          <a:p>
            <a:endParaRPr lang="en-GB" sz="2400" b="1" u="sng" dirty="0"/>
          </a:p>
          <a:p>
            <a:pPr marL="342900" indent="-342900">
              <a:buFont typeface="Wingdings" panose="05000000000000000000" pitchFamily="2" charset="2"/>
              <a:buChar char="v"/>
            </a:pPr>
            <a:r>
              <a:rPr lang="en-GB" sz="2400" dirty="0"/>
              <a:t>Potential to significantly reduce Islamophobia</a:t>
            </a:r>
          </a:p>
          <a:p>
            <a:pPr marL="342900" indent="-342900">
              <a:buFont typeface="Wingdings" panose="05000000000000000000" pitchFamily="2" charset="2"/>
              <a:buChar char="v"/>
            </a:pPr>
            <a:r>
              <a:rPr lang="en-GB" sz="2400" dirty="0"/>
              <a:t>At the centre of current political debates</a:t>
            </a:r>
          </a:p>
          <a:p>
            <a:br>
              <a:rPr lang="en-GB" sz="2000" dirty="0"/>
            </a:br>
            <a:endParaRPr lang="en-GB" sz="2000" dirty="0"/>
          </a:p>
          <a:p>
            <a:endParaRPr lang="en-GB" sz="2000" b="1" u="sng" dirty="0"/>
          </a:p>
          <a:p>
            <a:pPr marL="342900" indent="-342900">
              <a:buFontTx/>
              <a:buChar char="-"/>
            </a:pPr>
            <a:endParaRPr lang="en-GB" sz="2000" dirty="0"/>
          </a:p>
          <a:p>
            <a:endParaRPr lang="en-GB" sz="2000" dirty="0"/>
          </a:p>
          <a:p>
            <a:endParaRPr lang="en-GB" sz="2000" dirty="0"/>
          </a:p>
        </p:txBody>
      </p:sp>
      <p:pic>
        <p:nvPicPr>
          <p:cNvPr id="11" name="Graphic 10" descr="Head with gears">
            <a:extLst>
              <a:ext uri="{FF2B5EF4-FFF2-40B4-BE49-F238E27FC236}">
                <a16:creationId xmlns:a16="http://schemas.microsoft.com/office/drawing/2014/main" id="{8984ED5D-EF81-49E8-92E6-33BDDED31AD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41127" y="607869"/>
            <a:ext cx="1227558" cy="1227558"/>
          </a:xfrm>
          <a:prstGeom prst="rect">
            <a:avLst/>
          </a:prstGeom>
        </p:spPr>
      </p:pic>
      <p:pic>
        <p:nvPicPr>
          <p:cNvPr id="8" name="Picture 7" descr="A close up of a newspaper&#10;&#10;Description automatically generated">
            <a:extLst>
              <a:ext uri="{FF2B5EF4-FFF2-40B4-BE49-F238E27FC236}">
                <a16:creationId xmlns:a16="http://schemas.microsoft.com/office/drawing/2014/main" id="{F81F727F-EDBD-46B7-833D-52F5B0CE034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45095" y="1518257"/>
            <a:ext cx="3499983" cy="4454522"/>
          </a:xfrm>
          <a:prstGeom prst="rect">
            <a:avLst/>
          </a:prstGeom>
        </p:spPr>
      </p:pic>
      <p:sp>
        <p:nvSpPr>
          <p:cNvPr id="9" name="TextBox 8">
            <a:extLst>
              <a:ext uri="{FF2B5EF4-FFF2-40B4-BE49-F238E27FC236}">
                <a16:creationId xmlns:a16="http://schemas.microsoft.com/office/drawing/2014/main" id="{1CF04E7C-71FE-4956-B9CD-CC5FDF0352B4}"/>
              </a:ext>
            </a:extLst>
          </p:cNvPr>
          <p:cNvSpPr txBox="1"/>
          <p:nvPr/>
        </p:nvSpPr>
        <p:spPr>
          <a:xfrm>
            <a:off x="594360" y="6400371"/>
            <a:ext cx="10012680" cy="523220"/>
          </a:xfrm>
          <a:prstGeom prst="rect">
            <a:avLst/>
          </a:prstGeom>
          <a:noFill/>
        </p:spPr>
        <p:txBody>
          <a:bodyPr wrap="square" rtlCol="0">
            <a:spAutoFit/>
          </a:bodyPr>
          <a:lstStyle/>
          <a:p>
            <a:r>
              <a:rPr lang="en-GB" sz="1400" dirty="0"/>
              <a:t>Figure (2) The Sun 23</a:t>
            </a:r>
            <a:r>
              <a:rPr lang="en-GB" sz="1400" baseline="30000" dirty="0"/>
              <a:t>rd</a:t>
            </a:r>
            <a:r>
              <a:rPr lang="en-GB" sz="1400" dirty="0"/>
              <a:t> November 2015 </a:t>
            </a:r>
            <a:r>
              <a:rPr lang="en-GB" sz="1400"/>
              <a:t>front cover</a:t>
            </a:r>
            <a:br>
              <a:rPr lang="en-GB" sz="1400" dirty="0"/>
            </a:br>
            <a:r>
              <a:rPr lang="en-GB" sz="1400" dirty="0">
                <a:hlinkClick r:id="rId6"/>
              </a:rPr>
              <a:t>https://www.independent.co.uk/news/media/ipso-sun-british-muslims-story-headline-significantly-misleading-a6953771.html</a:t>
            </a:r>
            <a:r>
              <a:rPr lang="en-GB" sz="1400" dirty="0"/>
              <a:t> </a:t>
            </a:r>
          </a:p>
        </p:txBody>
      </p:sp>
      <p:sp>
        <p:nvSpPr>
          <p:cNvPr id="10" name="TextBox 9">
            <a:extLst>
              <a:ext uri="{FF2B5EF4-FFF2-40B4-BE49-F238E27FC236}">
                <a16:creationId xmlns:a16="http://schemas.microsoft.com/office/drawing/2014/main" id="{B946FA57-7CA7-4618-941C-C127F16F6950}"/>
              </a:ext>
            </a:extLst>
          </p:cNvPr>
          <p:cNvSpPr txBox="1"/>
          <p:nvPr/>
        </p:nvSpPr>
        <p:spPr>
          <a:xfrm>
            <a:off x="8869680" y="6096000"/>
            <a:ext cx="838200" cy="261610"/>
          </a:xfrm>
          <a:prstGeom prst="rect">
            <a:avLst/>
          </a:prstGeom>
          <a:noFill/>
        </p:spPr>
        <p:txBody>
          <a:bodyPr wrap="square" rtlCol="0">
            <a:spAutoFit/>
          </a:bodyPr>
          <a:lstStyle/>
          <a:p>
            <a:r>
              <a:rPr lang="en-GB" sz="1100" dirty="0"/>
              <a:t>Figure (2)</a:t>
            </a:r>
          </a:p>
        </p:txBody>
      </p:sp>
    </p:spTree>
    <p:extLst>
      <p:ext uri="{BB962C8B-B14F-4D97-AF65-F5344CB8AC3E}">
        <p14:creationId xmlns:p14="http://schemas.microsoft.com/office/powerpoint/2010/main" val="1733131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060FE-3306-4219-BDF7-16B82D6C1B59}"/>
              </a:ext>
            </a:extLst>
          </p:cNvPr>
          <p:cNvSpPr>
            <a:spLocks noGrp="1"/>
          </p:cNvSpPr>
          <p:nvPr>
            <p:ph type="title"/>
          </p:nvPr>
        </p:nvSpPr>
        <p:spPr>
          <a:xfrm>
            <a:off x="913795" y="609600"/>
            <a:ext cx="5978072" cy="970450"/>
          </a:xfrm>
        </p:spPr>
        <p:txBody>
          <a:bodyPr>
            <a:normAutofit/>
          </a:bodyPr>
          <a:lstStyle/>
          <a:p>
            <a:r>
              <a:rPr lang="en-GB"/>
              <a:t>Introduction</a:t>
            </a:r>
          </a:p>
        </p:txBody>
      </p:sp>
      <p:sp>
        <p:nvSpPr>
          <p:cNvPr id="3" name="Content Placeholder 2">
            <a:extLst>
              <a:ext uri="{FF2B5EF4-FFF2-40B4-BE49-F238E27FC236}">
                <a16:creationId xmlns:a16="http://schemas.microsoft.com/office/drawing/2014/main" id="{F33025FA-3D8E-4EB5-9660-4A70C5503BD2}"/>
              </a:ext>
            </a:extLst>
          </p:cNvPr>
          <p:cNvSpPr>
            <a:spLocks noGrp="1"/>
          </p:cNvSpPr>
          <p:nvPr>
            <p:ph idx="1"/>
          </p:nvPr>
        </p:nvSpPr>
        <p:spPr>
          <a:xfrm>
            <a:off x="913795" y="1828801"/>
            <a:ext cx="5978072" cy="3866048"/>
          </a:xfrm>
        </p:spPr>
        <p:txBody>
          <a:bodyPr anchor="ctr">
            <a:normAutofit/>
          </a:bodyPr>
          <a:lstStyle/>
          <a:p>
            <a:pPr>
              <a:buClr>
                <a:schemeClr val="tx1"/>
              </a:buClr>
            </a:pPr>
            <a:r>
              <a:rPr lang="en-GB" dirty="0"/>
              <a:t>Discussion of perceptions of Islam in the UK</a:t>
            </a:r>
          </a:p>
          <a:p>
            <a:pPr>
              <a:buClr>
                <a:schemeClr val="tx1"/>
              </a:buClr>
            </a:pPr>
            <a:r>
              <a:rPr lang="en-GB" dirty="0"/>
              <a:t>Define and acknowledge the use key terms, such as Jihad,  Islamist, and militant</a:t>
            </a:r>
          </a:p>
          <a:p>
            <a:pPr>
              <a:buClr>
                <a:schemeClr val="tx1"/>
              </a:buClr>
            </a:pPr>
            <a:r>
              <a:rPr lang="en-GB" dirty="0"/>
              <a:t>The emergence of a Global Jihad ideology in 1990’s</a:t>
            </a:r>
          </a:p>
          <a:p>
            <a:pPr>
              <a:buClr>
                <a:schemeClr val="tx1"/>
              </a:buClr>
            </a:pPr>
            <a:r>
              <a:rPr lang="en-GB" dirty="0"/>
              <a:t>The Events of 9/11 and how it inspired ‘Home-grown’ Islamic terrorism (HGIT)</a:t>
            </a:r>
          </a:p>
          <a:p>
            <a:pPr marL="0" indent="0">
              <a:buClr>
                <a:srgbClr val="E7E86C"/>
              </a:buClr>
              <a:buNone/>
            </a:pPr>
            <a:endParaRPr lang="en-GB" dirty="0"/>
          </a:p>
        </p:txBody>
      </p:sp>
      <p:pic>
        <p:nvPicPr>
          <p:cNvPr id="5" name="Picture 4" descr="A black sign with white text&#10;&#10;Description automatically generated">
            <a:extLst>
              <a:ext uri="{FF2B5EF4-FFF2-40B4-BE49-F238E27FC236}">
                <a16:creationId xmlns:a16="http://schemas.microsoft.com/office/drawing/2014/main" id="{089C285C-D779-4CF4-9D79-086EB95EC175}"/>
              </a:ext>
            </a:extLst>
          </p:cNvPr>
          <p:cNvPicPr>
            <a:picLocks noChangeAspect="1"/>
          </p:cNvPicPr>
          <p:nvPr/>
        </p:nvPicPr>
        <p:blipFill rotWithShape="1">
          <a:blip r:embed="rId4">
            <a:extLst>
              <a:ext uri="{28A0092B-C50C-407E-A947-70E740481C1C}">
                <a14:useLocalDpi xmlns:a14="http://schemas.microsoft.com/office/drawing/2010/main" val="0"/>
              </a:ext>
            </a:extLst>
          </a:blip>
          <a:srcRect l="132"/>
          <a:stretch/>
        </p:blipFill>
        <p:spPr>
          <a:xfrm>
            <a:off x="7620351" y="9"/>
            <a:ext cx="4571649" cy="6857989"/>
          </a:xfrm>
          <a:prstGeom prst="rect">
            <a:avLst/>
          </a:prstGeom>
        </p:spPr>
      </p:pic>
      <p:pic>
        <p:nvPicPr>
          <p:cNvPr id="10" name="Picture 9">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
        <p:nvSpPr>
          <p:cNvPr id="6" name="TextBox 5">
            <a:extLst>
              <a:ext uri="{FF2B5EF4-FFF2-40B4-BE49-F238E27FC236}">
                <a16:creationId xmlns:a16="http://schemas.microsoft.com/office/drawing/2014/main" id="{34CC2B06-1FF2-4C9C-A86A-FC192A69841A}"/>
              </a:ext>
            </a:extLst>
          </p:cNvPr>
          <p:cNvSpPr txBox="1"/>
          <p:nvPr/>
        </p:nvSpPr>
        <p:spPr>
          <a:xfrm>
            <a:off x="0" y="6492240"/>
            <a:ext cx="7501468" cy="415498"/>
          </a:xfrm>
          <a:prstGeom prst="rect">
            <a:avLst/>
          </a:prstGeom>
          <a:noFill/>
        </p:spPr>
        <p:txBody>
          <a:bodyPr wrap="square" rtlCol="0">
            <a:spAutoFit/>
          </a:bodyPr>
          <a:lstStyle/>
          <a:p>
            <a:r>
              <a:rPr lang="en-GB" sz="1050" dirty="0"/>
              <a:t>Figure (3) ‘Home-Grown’ Jihad by Sam Mullins</a:t>
            </a:r>
            <a:br>
              <a:rPr lang="en-GB" sz="1050" dirty="0"/>
            </a:br>
            <a:r>
              <a:rPr lang="en-GB" sz="1050" dirty="0"/>
              <a:t> </a:t>
            </a:r>
            <a:r>
              <a:rPr lang="en-GB" sz="1050" dirty="0">
                <a:hlinkClick r:id="rId6"/>
              </a:rPr>
              <a:t>https://www.amazon.com/Home-Grown-Jihad-Understanding-Islamist-Terrorism/dp/1783264861</a:t>
            </a:r>
            <a:r>
              <a:rPr lang="en-GB" sz="1050" dirty="0"/>
              <a:t> </a:t>
            </a:r>
          </a:p>
        </p:txBody>
      </p:sp>
      <p:sp>
        <p:nvSpPr>
          <p:cNvPr id="4" name="TextBox 3">
            <a:extLst>
              <a:ext uri="{FF2B5EF4-FFF2-40B4-BE49-F238E27FC236}">
                <a16:creationId xmlns:a16="http://schemas.microsoft.com/office/drawing/2014/main" id="{889403A3-1B30-4E20-8804-2F5E1CE12451}"/>
              </a:ext>
            </a:extLst>
          </p:cNvPr>
          <p:cNvSpPr txBox="1"/>
          <p:nvPr/>
        </p:nvSpPr>
        <p:spPr>
          <a:xfrm>
            <a:off x="8092440" y="6492240"/>
            <a:ext cx="2255520" cy="261610"/>
          </a:xfrm>
          <a:prstGeom prst="rect">
            <a:avLst/>
          </a:prstGeom>
          <a:noFill/>
        </p:spPr>
        <p:txBody>
          <a:bodyPr wrap="square" rtlCol="0">
            <a:spAutoFit/>
          </a:bodyPr>
          <a:lstStyle/>
          <a:p>
            <a:r>
              <a:rPr lang="en-GB" sz="1100" dirty="0"/>
              <a:t>Figure (3)</a:t>
            </a:r>
          </a:p>
        </p:txBody>
      </p:sp>
    </p:spTree>
    <p:extLst>
      <p:ext uri="{BB962C8B-B14F-4D97-AF65-F5344CB8AC3E}">
        <p14:creationId xmlns:p14="http://schemas.microsoft.com/office/powerpoint/2010/main" val="10212265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79550-F505-4E8F-9F8B-27AE7CB105D3}"/>
              </a:ext>
            </a:extLst>
          </p:cNvPr>
          <p:cNvSpPr>
            <a:spLocks noGrp="1"/>
          </p:cNvSpPr>
          <p:nvPr>
            <p:ph type="title"/>
          </p:nvPr>
        </p:nvSpPr>
        <p:spPr>
          <a:xfrm>
            <a:off x="913795" y="609600"/>
            <a:ext cx="10353762" cy="970450"/>
          </a:xfrm>
        </p:spPr>
        <p:txBody>
          <a:bodyPr>
            <a:normAutofit/>
          </a:bodyPr>
          <a:lstStyle/>
          <a:p>
            <a:r>
              <a:rPr lang="en-GB" dirty="0"/>
              <a:t>Research Method</a:t>
            </a:r>
          </a:p>
        </p:txBody>
      </p:sp>
      <p:sp>
        <p:nvSpPr>
          <p:cNvPr id="3" name="Content Placeholder 2">
            <a:extLst>
              <a:ext uri="{FF2B5EF4-FFF2-40B4-BE49-F238E27FC236}">
                <a16:creationId xmlns:a16="http://schemas.microsoft.com/office/drawing/2014/main" id="{28C51306-C46A-4959-87D6-46FBA1A2658F}"/>
              </a:ext>
            </a:extLst>
          </p:cNvPr>
          <p:cNvSpPr>
            <a:spLocks noGrp="1"/>
          </p:cNvSpPr>
          <p:nvPr>
            <p:ph idx="1"/>
          </p:nvPr>
        </p:nvSpPr>
        <p:spPr>
          <a:xfrm>
            <a:off x="913795" y="1732449"/>
            <a:ext cx="5546272" cy="4058751"/>
          </a:xfrm>
        </p:spPr>
        <p:txBody>
          <a:bodyPr anchor="ctr">
            <a:normAutofit/>
          </a:bodyPr>
          <a:lstStyle/>
          <a:p>
            <a:r>
              <a:rPr lang="en-US" sz="1800" dirty="0"/>
              <a:t>Library-based approach,  use of academic literature, the Qur’an,  documentaries,</a:t>
            </a:r>
            <a:br>
              <a:rPr lang="en-US" sz="1800" dirty="0"/>
            </a:br>
            <a:r>
              <a:rPr lang="en-US" sz="1800" dirty="0"/>
              <a:t> news articles etc.</a:t>
            </a:r>
          </a:p>
          <a:p>
            <a:r>
              <a:rPr lang="en-US" sz="1800" dirty="0"/>
              <a:t>No Ethical Considerations</a:t>
            </a:r>
          </a:p>
          <a:p>
            <a:r>
              <a:rPr lang="en-US" sz="1800" dirty="0"/>
              <a:t>Limits to source acquisition due to the </a:t>
            </a:r>
            <a:br>
              <a:rPr lang="en-US" sz="1800" dirty="0"/>
            </a:br>
            <a:r>
              <a:rPr lang="en-US" sz="1800" dirty="0"/>
              <a:t>nature of the topic, meaning certain </a:t>
            </a:r>
            <a:br>
              <a:rPr lang="en-US" sz="1800" dirty="0"/>
            </a:br>
            <a:r>
              <a:rPr lang="en-US" sz="1800" dirty="0"/>
              <a:t>primary sources would have been unsafe</a:t>
            </a:r>
            <a:br>
              <a:rPr lang="en-US" sz="1800" dirty="0"/>
            </a:br>
            <a:r>
              <a:rPr lang="en-US" sz="1800" dirty="0"/>
              <a:t>to acquire </a:t>
            </a:r>
            <a:endParaRPr lang="en-GB" sz="1800" dirty="0"/>
          </a:p>
        </p:txBody>
      </p:sp>
      <p:pic>
        <p:nvPicPr>
          <p:cNvPr id="4" name="Picture 3">
            <a:extLst>
              <a:ext uri="{FF2B5EF4-FFF2-40B4-BE49-F238E27FC236}">
                <a16:creationId xmlns:a16="http://schemas.microsoft.com/office/drawing/2014/main" id="{F8395FEF-0890-4C9A-A1C6-85B1E9B2E543}"/>
              </a:ext>
            </a:extLst>
          </p:cNvPr>
          <p:cNvPicPr>
            <a:picLocks noChangeAspect="1"/>
          </p:cNvPicPr>
          <p:nvPr/>
        </p:nvPicPr>
        <p:blipFill rotWithShape="1">
          <a:blip r:embed="rId4"/>
          <a:srcRect t="20907" r="7260" b="19357"/>
          <a:stretch/>
        </p:blipFill>
        <p:spPr>
          <a:xfrm>
            <a:off x="6375265" y="2376430"/>
            <a:ext cx="4726361" cy="2578015"/>
          </a:xfrm>
          <a:prstGeom prst="rect">
            <a:avLst/>
          </a:prstGeom>
        </p:spPr>
      </p:pic>
      <p:sp>
        <p:nvSpPr>
          <p:cNvPr id="5" name="TextBox 4">
            <a:extLst>
              <a:ext uri="{FF2B5EF4-FFF2-40B4-BE49-F238E27FC236}">
                <a16:creationId xmlns:a16="http://schemas.microsoft.com/office/drawing/2014/main" id="{3FBE211E-AAF6-4E77-8428-08CAAD1244E9}"/>
              </a:ext>
            </a:extLst>
          </p:cNvPr>
          <p:cNvSpPr txBox="1"/>
          <p:nvPr/>
        </p:nvSpPr>
        <p:spPr>
          <a:xfrm>
            <a:off x="426720" y="6263640"/>
            <a:ext cx="8732520" cy="646331"/>
          </a:xfrm>
          <a:prstGeom prst="rect">
            <a:avLst/>
          </a:prstGeom>
          <a:noFill/>
        </p:spPr>
        <p:txBody>
          <a:bodyPr wrap="square" rtlCol="0">
            <a:spAutoFit/>
          </a:bodyPr>
          <a:lstStyle/>
          <a:p>
            <a:r>
              <a:rPr lang="en-GB" dirty="0"/>
              <a:t>Figure (4) Jihadology.net homepage</a:t>
            </a:r>
            <a:br>
              <a:rPr lang="en-GB" dirty="0"/>
            </a:br>
            <a:r>
              <a:rPr lang="en-GB" dirty="0">
                <a:hlinkClick r:id="rId5"/>
              </a:rPr>
              <a:t>https://jihadology.net/</a:t>
            </a:r>
            <a:r>
              <a:rPr lang="en-GB" dirty="0"/>
              <a:t> </a:t>
            </a:r>
          </a:p>
        </p:txBody>
      </p:sp>
      <p:pic>
        <p:nvPicPr>
          <p:cNvPr id="7" name="Graphic 6" descr="Magnifying glass">
            <a:extLst>
              <a:ext uri="{FF2B5EF4-FFF2-40B4-BE49-F238E27FC236}">
                <a16:creationId xmlns:a16="http://schemas.microsoft.com/office/drawing/2014/main" id="{A31F6746-A9E6-4479-AC16-C81D4A9F2FD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324591" y="504620"/>
            <a:ext cx="1103455" cy="1103455"/>
          </a:xfrm>
          <a:prstGeom prst="rect">
            <a:avLst/>
          </a:prstGeom>
        </p:spPr>
      </p:pic>
      <p:sp>
        <p:nvSpPr>
          <p:cNvPr id="8" name="TextBox 7">
            <a:extLst>
              <a:ext uri="{FF2B5EF4-FFF2-40B4-BE49-F238E27FC236}">
                <a16:creationId xmlns:a16="http://schemas.microsoft.com/office/drawing/2014/main" id="{B160A955-8C06-4F6E-A89F-951A0140F303}"/>
              </a:ext>
            </a:extLst>
          </p:cNvPr>
          <p:cNvSpPr txBox="1"/>
          <p:nvPr/>
        </p:nvSpPr>
        <p:spPr>
          <a:xfrm>
            <a:off x="8121494" y="5281850"/>
            <a:ext cx="1584960" cy="261610"/>
          </a:xfrm>
          <a:prstGeom prst="rect">
            <a:avLst/>
          </a:prstGeom>
          <a:noFill/>
        </p:spPr>
        <p:txBody>
          <a:bodyPr wrap="square" rtlCol="0">
            <a:spAutoFit/>
          </a:bodyPr>
          <a:lstStyle/>
          <a:p>
            <a:r>
              <a:rPr lang="en-GB" sz="1100" dirty="0"/>
              <a:t>Figure (4)</a:t>
            </a:r>
          </a:p>
        </p:txBody>
      </p:sp>
    </p:spTree>
    <p:extLst>
      <p:ext uri="{BB962C8B-B14F-4D97-AF65-F5344CB8AC3E}">
        <p14:creationId xmlns:p14="http://schemas.microsoft.com/office/powerpoint/2010/main" val="2248472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F7911-A5F8-436B-907C-2A683E3A47D0}"/>
              </a:ext>
            </a:extLst>
          </p:cNvPr>
          <p:cNvSpPr>
            <a:spLocks noGrp="1"/>
          </p:cNvSpPr>
          <p:nvPr>
            <p:ph type="title"/>
          </p:nvPr>
        </p:nvSpPr>
        <p:spPr>
          <a:xfrm>
            <a:off x="1313787" y="141912"/>
            <a:ext cx="9692548" cy="1344591"/>
          </a:xfrm>
        </p:spPr>
        <p:txBody>
          <a:bodyPr vert="horz" lIns="91440" tIns="45720" rIns="91440" bIns="45720" rtlCol="0" anchor="t">
            <a:normAutofit/>
          </a:bodyPr>
          <a:lstStyle/>
          <a:p>
            <a:r>
              <a:rPr lang="en-US" sz="3200" dirty="0"/>
              <a:t>Chapter 1: Key Figures in The UK Militant Jihadi Movement</a:t>
            </a:r>
          </a:p>
        </p:txBody>
      </p:sp>
      <p:sp>
        <p:nvSpPr>
          <p:cNvPr id="5" name="TextBox 4">
            <a:extLst>
              <a:ext uri="{FF2B5EF4-FFF2-40B4-BE49-F238E27FC236}">
                <a16:creationId xmlns:a16="http://schemas.microsoft.com/office/drawing/2014/main" id="{8B452BE6-DEE9-4FEA-AE86-94C4ADB76A77}"/>
              </a:ext>
            </a:extLst>
          </p:cNvPr>
          <p:cNvSpPr txBox="1"/>
          <p:nvPr/>
        </p:nvSpPr>
        <p:spPr>
          <a:xfrm>
            <a:off x="1451581" y="1486504"/>
            <a:ext cx="4469370" cy="4590856"/>
          </a:xfrm>
          <a:prstGeom prst="rect">
            <a:avLst/>
          </a:prstGeom>
        </p:spPr>
        <p:txBody>
          <a:bodyPr vert="horz" lIns="91440" tIns="45720" rIns="91440" bIns="45720" rtlCol="0" anchor="t">
            <a:normAutofit fontScale="70000" lnSpcReduction="20000"/>
          </a:bodyPr>
          <a:lstStyle/>
          <a:p>
            <a:pPr marL="342900" indent="-342900" defTabSz="914400">
              <a:lnSpc>
                <a:spcPct val="120000"/>
              </a:lnSpc>
              <a:spcAft>
                <a:spcPts val="600"/>
              </a:spcAft>
              <a:buClr>
                <a:schemeClr val="tx1"/>
              </a:buClr>
              <a:buSzPct val="100000"/>
              <a:buFont typeface="Wingdings" panose="05000000000000000000" pitchFamily="2" charset="2"/>
              <a:buChar char="v"/>
            </a:pPr>
            <a:r>
              <a:rPr lang="en-US" sz="2000" b="1" u="sng" dirty="0"/>
              <a:t>Omar Bakri Muhammad </a:t>
            </a:r>
          </a:p>
          <a:p>
            <a:pPr marL="57150" defTabSz="914400">
              <a:lnSpc>
                <a:spcPct val="120000"/>
              </a:lnSpc>
              <a:spcAft>
                <a:spcPts val="600"/>
              </a:spcAft>
              <a:buClr>
                <a:schemeClr val="tx1"/>
              </a:buClr>
              <a:buSzPct val="100000"/>
            </a:pPr>
            <a:r>
              <a:rPr lang="en-US" sz="2000" dirty="0"/>
              <a:t>- Early life and political activism</a:t>
            </a:r>
          </a:p>
          <a:p>
            <a:pPr marL="57150" defTabSz="914400">
              <a:lnSpc>
                <a:spcPct val="120000"/>
              </a:lnSpc>
              <a:spcAft>
                <a:spcPts val="600"/>
              </a:spcAft>
              <a:buClr>
                <a:schemeClr val="tx1"/>
              </a:buClr>
              <a:buSzPct val="100000"/>
            </a:pPr>
            <a:r>
              <a:rPr lang="en-US" sz="2000" dirty="0"/>
              <a:t>- Involvement in Hizb-ut Tahrir</a:t>
            </a:r>
          </a:p>
          <a:p>
            <a:pPr marL="57150" defTabSz="914400">
              <a:lnSpc>
                <a:spcPct val="120000"/>
              </a:lnSpc>
              <a:spcAft>
                <a:spcPts val="600"/>
              </a:spcAft>
              <a:buClr>
                <a:schemeClr val="tx1"/>
              </a:buClr>
              <a:buSzPct val="100000"/>
            </a:pPr>
            <a:r>
              <a:rPr lang="en-US" sz="2000" dirty="0"/>
              <a:t>- The Creation of Al-Muhajiroun (ALM)</a:t>
            </a:r>
          </a:p>
          <a:p>
            <a:pPr marL="285750" indent="-228600" defTabSz="914400">
              <a:lnSpc>
                <a:spcPct val="120000"/>
              </a:lnSpc>
              <a:spcAft>
                <a:spcPts val="600"/>
              </a:spcAft>
              <a:buClr>
                <a:schemeClr val="accent1"/>
              </a:buClr>
              <a:buSzPct val="100000"/>
              <a:buFont typeface="Arial" panose="020B0604020202020204" pitchFamily="34" charset="0"/>
              <a:buChar char="•"/>
            </a:pPr>
            <a:endParaRPr lang="en-US" sz="2000" dirty="0"/>
          </a:p>
          <a:p>
            <a:pPr marL="400050" indent="-342900" defTabSz="914400">
              <a:lnSpc>
                <a:spcPct val="120000"/>
              </a:lnSpc>
              <a:spcAft>
                <a:spcPts val="600"/>
              </a:spcAft>
              <a:buClr>
                <a:schemeClr val="tx1"/>
              </a:buClr>
              <a:buSzPct val="100000"/>
              <a:buFont typeface="Wingdings" panose="05000000000000000000" pitchFamily="2" charset="2"/>
              <a:buChar char="v"/>
            </a:pPr>
            <a:r>
              <a:rPr lang="en-US" sz="2000" b="1" u="sng" dirty="0"/>
              <a:t>Anjem Choudary</a:t>
            </a:r>
          </a:p>
          <a:p>
            <a:pPr marL="57150" defTabSz="914400">
              <a:lnSpc>
                <a:spcPct val="120000"/>
              </a:lnSpc>
              <a:spcAft>
                <a:spcPts val="600"/>
              </a:spcAft>
              <a:buClr>
                <a:schemeClr val="tx1"/>
              </a:buClr>
              <a:buSzPct val="100000"/>
            </a:pPr>
            <a:r>
              <a:rPr lang="en-US" sz="2000" dirty="0"/>
              <a:t>-    Early Life and political activism</a:t>
            </a:r>
          </a:p>
          <a:p>
            <a:pPr marL="400050" indent="-342900" defTabSz="914400">
              <a:lnSpc>
                <a:spcPct val="120000"/>
              </a:lnSpc>
              <a:spcAft>
                <a:spcPts val="600"/>
              </a:spcAft>
              <a:buClr>
                <a:schemeClr val="tx1"/>
              </a:buClr>
              <a:buSzPct val="100000"/>
              <a:buFontTx/>
              <a:buChar char="-"/>
            </a:pPr>
            <a:r>
              <a:rPr lang="en-US" sz="2000" dirty="0"/>
              <a:t> Initial involvement with (ALM)</a:t>
            </a:r>
          </a:p>
          <a:p>
            <a:pPr marL="400050" indent="-342900" defTabSz="914400">
              <a:lnSpc>
                <a:spcPct val="120000"/>
              </a:lnSpc>
              <a:spcAft>
                <a:spcPts val="600"/>
              </a:spcAft>
              <a:buClr>
                <a:schemeClr val="tx1"/>
              </a:buClr>
              <a:buSzPct val="100000"/>
              <a:buFontTx/>
              <a:buChar char="-"/>
            </a:pPr>
            <a:r>
              <a:rPr lang="en-US" sz="2000" dirty="0"/>
              <a:t>  As its leader</a:t>
            </a:r>
          </a:p>
          <a:p>
            <a:pPr marL="400050" indent="-342900" defTabSz="914400">
              <a:lnSpc>
                <a:spcPct val="120000"/>
              </a:lnSpc>
              <a:spcAft>
                <a:spcPts val="600"/>
              </a:spcAft>
              <a:buClr>
                <a:schemeClr val="tx1"/>
              </a:buClr>
              <a:buSzPct val="100000"/>
              <a:buFontTx/>
              <a:buChar char="-"/>
            </a:pPr>
            <a:endParaRPr lang="en-US" sz="2000" dirty="0"/>
          </a:p>
          <a:p>
            <a:pPr marL="400050" indent="-342900" defTabSz="914400">
              <a:lnSpc>
                <a:spcPct val="120000"/>
              </a:lnSpc>
              <a:spcAft>
                <a:spcPts val="600"/>
              </a:spcAft>
              <a:buClr>
                <a:schemeClr val="tx1"/>
              </a:buClr>
              <a:buSzPct val="100000"/>
              <a:buFont typeface="Wingdings" panose="05000000000000000000" pitchFamily="2" charset="2"/>
              <a:buChar char="v"/>
            </a:pPr>
            <a:r>
              <a:rPr lang="en-US" sz="2000" b="1" u="sng" dirty="0"/>
              <a:t>More Recent Activities</a:t>
            </a:r>
          </a:p>
          <a:p>
            <a:pPr marL="400050" indent="-342900" defTabSz="914400">
              <a:lnSpc>
                <a:spcPct val="120000"/>
              </a:lnSpc>
              <a:spcAft>
                <a:spcPts val="600"/>
              </a:spcAft>
              <a:buClr>
                <a:schemeClr val="tx1"/>
              </a:buClr>
              <a:buSzPct val="100000"/>
              <a:buFontTx/>
              <a:buChar char="-"/>
            </a:pPr>
            <a:r>
              <a:rPr lang="en-US" sz="2000" dirty="0"/>
              <a:t>Splinter organizations</a:t>
            </a:r>
          </a:p>
          <a:p>
            <a:pPr marL="342900" indent="-285750" defTabSz="914400">
              <a:lnSpc>
                <a:spcPct val="120000"/>
              </a:lnSpc>
              <a:spcAft>
                <a:spcPts val="600"/>
              </a:spcAft>
              <a:buClr>
                <a:schemeClr val="tx1"/>
              </a:buClr>
              <a:buSzPct val="100000"/>
              <a:buFontTx/>
              <a:buChar char="-"/>
            </a:pPr>
            <a:r>
              <a:rPr lang="en-US" sz="2000" dirty="0"/>
              <a:t> Legal Issues</a:t>
            </a:r>
            <a:br>
              <a:rPr lang="en-US" sz="2000" b="1" u="sng" dirty="0"/>
            </a:br>
            <a:br>
              <a:rPr lang="en-US" dirty="0"/>
            </a:br>
            <a:endParaRPr lang="en-US" dirty="0"/>
          </a:p>
        </p:txBody>
      </p:sp>
      <p:pic>
        <p:nvPicPr>
          <p:cNvPr id="1026" name="Picture 2" descr="Image result for omar bakri muhammad">
            <a:extLst>
              <a:ext uri="{FF2B5EF4-FFF2-40B4-BE49-F238E27FC236}">
                <a16:creationId xmlns:a16="http://schemas.microsoft.com/office/drawing/2014/main" id="{3E8732C1-4F0F-41AF-ADA4-CFE1C2FB72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51" b="1"/>
          <a:stretch/>
        </p:blipFill>
        <p:spPr bwMode="auto">
          <a:xfrm>
            <a:off x="6944139" y="1486503"/>
            <a:ext cx="3934074" cy="397984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878C8D4-C247-484C-9BF3-A06D0CA72DAD}"/>
              </a:ext>
            </a:extLst>
          </p:cNvPr>
          <p:cNvSpPr txBox="1"/>
          <p:nvPr/>
        </p:nvSpPr>
        <p:spPr>
          <a:xfrm>
            <a:off x="6271050" y="5584916"/>
            <a:ext cx="4735285" cy="677108"/>
          </a:xfrm>
          <a:prstGeom prst="rect">
            <a:avLst/>
          </a:prstGeom>
          <a:noFill/>
        </p:spPr>
        <p:txBody>
          <a:bodyPr wrap="square" rtlCol="0">
            <a:spAutoFit/>
          </a:bodyPr>
          <a:lstStyle/>
          <a:p>
            <a:pPr>
              <a:spcAft>
                <a:spcPts val="600"/>
              </a:spcAft>
            </a:pPr>
            <a:r>
              <a:rPr lang="en-GB" sz="1400" dirty="0"/>
              <a:t>          Figure (5) Omar Bakri Muhammad </a:t>
            </a:r>
            <a:br>
              <a:rPr lang="en-GB" sz="1600" dirty="0"/>
            </a:br>
            <a:r>
              <a:rPr lang="en-GB" sz="1200" dirty="0">
                <a:hlinkClick r:id="rId4"/>
              </a:rPr>
              <a:t>https://www.counterextremism.com/extremists/omar-bakri-muhammad</a:t>
            </a:r>
            <a:r>
              <a:rPr lang="en-GB" sz="1200" dirty="0"/>
              <a:t> </a:t>
            </a:r>
          </a:p>
        </p:txBody>
      </p:sp>
    </p:spTree>
    <p:extLst>
      <p:ext uri="{BB962C8B-B14F-4D97-AF65-F5344CB8AC3E}">
        <p14:creationId xmlns:p14="http://schemas.microsoft.com/office/powerpoint/2010/main" val="4240903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E85DB-5165-473D-932E-AA01C91E01C9}"/>
              </a:ext>
            </a:extLst>
          </p:cNvPr>
          <p:cNvSpPr>
            <a:spLocks noGrp="1"/>
          </p:cNvSpPr>
          <p:nvPr>
            <p:ph type="title"/>
          </p:nvPr>
        </p:nvSpPr>
        <p:spPr/>
        <p:txBody>
          <a:bodyPr>
            <a:normAutofit/>
          </a:bodyPr>
          <a:lstStyle/>
          <a:p>
            <a:r>
              <a:rPr lang="en-GB"/>
              <a:t>Chapter 2: Religious Ideology </a:t>
            </a:r>
            <a:endParaRPr lang="en-GB" dirty="0"/>
          </a:p>
        </p:txBody>
      </p:sp>
      <p:sp>
        <p:nvSpPr>
          <p:cNvPr id="3" name="Content Placeholder 2">
            <a:extLst>
              <a:ext uri="{FF2B5EF4-FFF2-40B4-BE49-F238E27FC236}">
                <a16:creationId xmlns:a16="http://schemas.microsoft.com/office/drawing/2014/main" id="{8CA27230-60DB-48A4-8950-12721F68B1DB}"/>
              </a:ext>
            </a:extLst>
          </p:cNvPr>
          <p:cNvSpPr>
            <a:spLocks noGrp="1"/>
          </p:cNvSpPr>
          <p:nvPr>
            <p:ph idx="1"/>
          </p:nvPr>
        </p:nvSpPr>
        <p:spPr>
          <a:xfrm>
            <a:off x="913795" y="2015734"/>
            <a:ext cx="4696633" cy="4451327"/>
          </a:xfrm>
        </p:spPr>
        <p:txBody>
          <a:bodyPr>
            <a:normAutofit lnSpcReduction="10000"/>
          </a:bodyPr>
          <a:lstStyle/>
          <a:p>
            <a:pPr>
              <a:lnSpc>
                <a:spcPct val="110000"/>
              </a:lnSpc>
            </a:pPr>
            <a:r>
              <a:rPr lang="en-GB" sz="1600" b="1" u="sng" dirty="0">
                <a:solidFill>
                  <a:schemeClr val="tx1"/>
                </a:solidFill>
              </a:rPr>
              <a:t>Salafism</a:t>
            </a:r>
            <a:br>
              <a:rPr lang="en-GB" sz="1600" b="1" u="sng" dirty="0">
                <a:solidFill>
                  <a:schemeClr val="tx1"/>
                </a:solidFill>
              </a:rPr>
            </a:br>
            <a:r>
              <a:rPr lang="en-GB" sz="1600" dirty="0">
                <a:solidFill>
                  <a:schemeClr val="tx1"/>
                </a:solidFill>
              </a:rPr>
              <a:t>- Definition,</a:t>
            </a:r>
            <a:br>
              <a:rPr lang="en-GB" sz="1600" dirty="0">
                <a:solidFill>
                  <a:schemeClr val="tx1"/>
                </a:solidFill>
              </a:rPr>
            </a:br>
            <a:r>
              <a:rPr lang="en-GB" sz="1600" dirty="0">
                <a:solidFill>
                  <a:schemeClr val="tx1"/>
                </a:solidFill>
              </a:rPr>
              <a:t>-Method of Qur’anic interpretation</a:t>
            </a:r>
            <a:br>
              <a:rPr lang="en-GB" sz="1600" dirty="0">
                <a:solidFill>
                  <a:schemeClr val="tx1"/>
                </a:solidFill>
              </a:rPr>
            </a:br>
            <a:r>
              <a:rPr lang="en-GB" sz="1600" dirty="0">
                <a:solidFill>
                  <a:schemeClr val="tx1"/>
                </a:solidFill>
              </a:rPr>
              <a:t>- The extent to which they are involved in politics</a:t>
            </a:r>
          </a:p>
          <a:p>
            <a:pPr>
              <a:lnSpc>
                <a:spcPct val="110000"/>
              </a:lnSpc>
            </a:pPr>
            <a:r>
              <a:rPr lang="en-GB" sz="1600" b="1" u="sng" dirty="0">
                <a:solidFill>
                  <a:schemeClr val="tx1"/>
                </a:solidFill>
              </a:rPr>
              <a:t>Jihad</a:t>
            </a:r>
            <a:br>
              <a:rPr lang="en-GB" sz="1600" b="1" u="sng" dirty="0">
                <a:solidFill>
                  <a:schemeClr val="tx1"/>
                </a:solidFill>
              </a:rPr>
            </a:br>
            <a:r>
              <a:rPr lang="en-GB" sz="1600" dirty="0">
                <a:solidFill>
                  <a:schemeClr val="tx1"/>
                </a:solidFill>
              </a:rPr>
              <a:t>-Definitions, acknowledge the different types</a:t>
            </a:r>
            <a:br>
              <a:rPr lang="en-GB" sz="1600" dirty="0">
                <a:solidFill>
                  <a:schemeClr val="tx1"/>
                </a:solidFill>
              </a:rPr>
            </a:br>
            <a:r>
              <a:rPr lang="en-GB" sz="1600" dirty="0">
                <a:solidFill>
                  <a:schemeClr val="tx1"/>
                </a:solidFill>
              </a:rPr>
              <a:t>- Key Scholars: Ibn </a:t>
            </a:r>
            <a:r>
              <a:rPr lang="en-GB" sz="1600" dirty="0" err="1">
                <a:solidFill>
                  <a:schemeClr val="tx1"/>
                </a:solidFill>
              </a:rPr>
              <a:t>Taymiyya</a:t>
            </a:r>
            <a:r>
              <a:rPr lang="en-GB" sz="1600" dirty="0">
                <a:solidFill>
                  <a:schemeClr val="tx1"/>
                </a:solidFill>
              </a:rPr>
              <a:t>, Sayyid </a:t>
            </a:r>
            <a:r>
              <a:rPr lang="en-GB" sz="1600" dirty="0" err="1">
                <a:solidFill>
                  <a:schemeClr val="tx1"/>
                </a:solidFill>
              </a:rPr>
              <a:t>Qutb</a:t>
            </a:r>
            <a:br>
              <a:rPr lang="en-GB" sz="1600" dirty="0">
                <a:solidFill>
                  <a:schemeClr val="tx1"/>
                </a:solidFill>
              </a:rPr>
            </a:br>
            <a:r>
              <a:rPr lang="en-GB" sz="1600" dirty="0">
                <a:solidFill>
                  <a:schemeClr val="tx1"/>
                </a:solidFill>
              </a:rPr>
              <a:t>- Methods of  Jihad,  </a:t>
            </a:r>
            <a:r>
              <a:rPr lang="en-GB" sz="1600" i="1" dirty="0">
                <a:solidFill>
                  <a:schemeClr val="tx1"/>
                </a:solidFill>
              </a:rPr>
              <a:t>da’wa</a:t>
            </a:r>
            <a:br>
              <a:rPr lang="en-GB" sz="1600" i="1" dirty="0">
                <a:solidFill>
                  <a:schemeClr val="tx1"/>
                </a:solidFill>
              </a:rPr>
            </a:br>
            <a:r>
              <a:rPr lang="en-GB" sz="1600" dirty="0">
                <a:solidFill>
                  <a:schemeClr val="tx1"/>
                </a:solidFill>
              </a:rPr>
              <a:t>- Covenant of Security</a:t>
            </a:r>
          </a:p>
          <a:p>
            <a:pPr>
              <a:lnSpc>
                <a:spcPct val="110000"/>
              </a:lnSpc>
            </a:pPr>
            <a:r>
              <a:rPr lang="en-GB" sz="1600" b="1" u="sng" dirty="0">
                <a:solidFill>
                  <a:schemeClr val="tx1"/>
                </a:solidFill>
              </a:rPr>
              <a:t>Martyrdom</a:t>
            </a:r>
            <a:br>
              <a:rPr lang="en-GB" sz="1600" b="1" u="sng" dirty="0">
                <a:solidFill>
                  <a:schemeClr val="tx1"/>
                </a:solidFill>
              </a:rPr>
            </a:br>
            <a:r>
              <a:rPr lang="en-GB" sz="1600" dirty="0">
                <a:solidFill>
                  <a:schemeClr val="tx1"/>
                </a:solidFill>
              </a:rPr>
              <a:t>- Definition</a:t>
            </a:r>
            <a:br>
              <a:rPr lang="en-GB" sz="1600" dirty="0">
                <a:solidFill>
                  <a:schemeClr val="tx1"/>
                </a:solidFill>
              </a:rPr>
            </a:br>
            <a:r>
              <a:rPr lang="en-GB" sz="1600" dirty="0">
                <a:solidFill>
                  <a:schemeClr val="tx1"/>
                </a:solidFill>
              </a:rPr>
              <a:t>- Motivation for jihad</a:t>
            </a:r>
          </a:p>
          <a:p>
            <a:pPr>
              <a:lnSpc>
                <a:spcPct val="110000"/>
              </a:lnSpc>
            </a:pPr>
            <a:r>
              <a:rPr lang="en-GB" sz="1600" b="1" u="sng" dirty="0">
                <a:solidFill>
                  <a:schemeClr val="tx1"/>
                </a:solidFill>
              </a:rPr>
              <a:t>Reliance on Religious Authorities </a:t>
            </a:r>
            <a:br>
              <a:rPr lang="en-GB" sz="1600" b="1" u="sng" dirty="0">
                <a:solidFill>
                  <a:schemeClr val="tx1"/>
                </a:solidFill>
              </a:rPr>
            </a:br>
            <a:endParaRPr lang="en-GB" sz="1600" b="1" u="sng" dirty="0">
              <a:solidFill>
                <a:schemeClr val="tx1"/>
              </a:solidFill>
            </a:endParaRPr>
          </a:p>
          <a:p>
            <a:pPr>
              <a:lnSpc>
                <a:spcPct val="110000"/>
              </a:lnSpc>
            </a:pPr>
            <a:endParaRPr lang="en-GB" sz="1400" b="1" u="sng" dirty="0"/>
          </a:p>
        </p:txBody>
      </p:sp>
      <p:pic>
        <p:nvPicPr>
          <p:cNvPr id="5" name="Picture 4" descr="A picture containing indoor, paper, text&#10;&#10;Description automatically generated">
            <a:extLst>
              <a:ext uri="{FF2B5EF4-FFF2-40B4-BE49-F238E27FC236}">
                <a16:creationId xmlns:a16="http://schemas.microsoft.com/office/drawing/2014/main" id="{1CCD8F1B-113C-4E7B-922E-3286E42C8141}"/>
              </a:ext>
            </a:extLst>
          </p:cNvPr>
          <p:cNvPicPr>
            <a:picLocks noChangeAspect="1"/>
          </p:cNvPicPr>
          <p:nvPr/>
        </p:nvPicPr>
        <p:blipFill rotWithShape="1">
          <a:blip r:embed="rId3">
            <a:extLst>
              <a:ext uri="{28A0092B-C50C-407E-A947-70E740481C1C}">
                <a14:useLocalDpi xmlns:a14="http://schemas.microsoft.com/office/drawing/2010/main" val="0"/>
              </a:ext>
            </a:extLst>
          </a:blip>
          <a:srcRect t="1639" r="3" b="2312"/>
          <a:stretch/>
        </p:blipFill>
        <p:spPr>
          <a:xfrm>
            <a:off x="6277257" y="2174242"/>
            <a:ext cx="4613872" cy="3124351"/>
          </a:xfrm>
          <a:prstGeom prst="rect">
            <a:avLst/>
          </a:prstGeom>
        </p:spPr>
      </p:pic>
      <p:sp>
        <p:nvSpPr>
          <p:cNvPr id="6" name="TextBox 5">
            <a:extLst>
              <a:ext uri="{FF2B5EF4-FFF2-40B4-BE49-F238E27FC236}">
                <a16:creationId xmlns:a16="http://schemas.microsoft.com/office/drawing/2014/main" id="{8B6C320A-54A7-436B-A6B9-DC19C1B7526F}"/>
              </a:ext>
            </a:extLst>
          </p:cNvPr>
          <p:cNvSpPr txBox="1"/>
          <p:nvPr/>
        </p:nvSpPr>
        <p:spPr>
          <a:xfrm>
            <a:off x="6277257" y="5460027"/>
            <a:ext cx="5371404" cy="646331"/>
          </a:xfrm>
          <a:prstGeom prst="rect">
            <a:avLst/>
          </a:prstGeom>
          <a:noFill/>
        </p:spPr>
        <p:txBody>
          <a:bodyPr wrap="square" rtlCol="0">
            <a:spAutoFit/>
          </a:bodyPr>
          <a:lstStyle/>
          <a:p>
            <a:r>
              <a:rPr lang="en-GB" sz="1200" dirty="0"/>
              <a:t>Figure (6) The Qur’an</a:t>
            </a:r>
            <a:br>
              <a:rPr lang="en-GB" i="1" dirty="0"/>
            </a:br>
            <a:r>
              <a:rPr lang="en-GB" sz="1200" dirty="0">
                <a:hlinkClick r:id="rId4"/>
              </a:rPr>
              <a:t>http://resources.hwb.wales.gov.uk/VTC/ngfl/re/m_parry_carmarthenshire/arteffactau/quran.htm</a:t>
            </a:r>
            <a:r>
              <a:rPr lang="en-GB" sz="1200" dirty="0"/>
              <a:t> </a:t>
            </a:r>
          </a:p>
        </p:txBody>
      </p:sp>
    </p:spTree>
    <p:extLst>
      <p:ext uri="{BB962C8B-B14F-4D97-AF65-F5344CB8AC3E}">
        <p14:creationId xmlns:p14="http://schemas.microsoft.com/office/powerpoint/2010/main" val="2888245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0DAD1-CCF5-4280-997C-CECFF4FDF1F7}"/>
              </a:ext>
            </a:extLst>
          </p:cNvPr>
          <p:cNvSpPr>
            <a:spLocks noGrp="1"/>
          </p:cNvSpPr>
          <p:nvPr>
            <p:ph type="title"/>
          </p:nvPr>
        </p:nvSpPr>
        <p:spPr>
          <a:xfrm>
            <a:off x="913795" y="609600"/>
            <a:ext cx="10353762" cy="970450"/>
          </a:xfrm>
        </p:spPr>
        <p:txBody>
          <a:bodyPr vert="horz" lIns="91440" tIns="45720" rIns="91440" bIns="45720" rtlCol="0">
            <a:normAutofit/>
          </a:bodyPr>
          <a:lstStyle/>
          <a:p>
            <a:r>
              <a:rPr lang="en-US"/>
              <a:t>Chapter 3: From Faith Seekers to Activists</a:t>
            </a:r>
          </a:p>
        </p:txBody>
      </p:sp>
      <p:sp>
        <p:nvSpPr>
          <p:cNvPr id="11" name="Content Placeholder 10">
            <a:extLst>
              <a:ext uri="{FF2B5EF4-FFF2-40B4-BE49-F238E27FC236}">
                <a16:creationId xmlns:a16="http://schemas.microsoft.com/office/drawing/2014/main" id="{5150DEA2-5436-485B-929C-AFC19DA57282}"/>
              </a:ext>
            </a:extLst>
          </p:cNvPr>
          <p:cNvSpPr>
            <a:spLocks noGrp="1"/>
          </p:cNvSpPr>
          <p:nvPr>
            <p:ph idx="1"/>
          </p:nvPr>
        </p:nvSpPr>
        <p:spPr>
          <a:xfrm>
            <a:off x="913795" y="1732449"/>
            <a:ext cx="5546272" cy="4058751"/>
          </a:xfrm>
        </p:spPr>
        <p:txBody>
          <a:bodyPr vert="horz" lIns="91440" tIns="45720" rIns="91440" bIns="45720" rtlCol="0" anchor="ctr">
            <a:normAutofit/>
          </a:bodyPr>
          <a:lstStyle/>
          <a:p>
            <a:pPr indent="-342900">
              <a:buClr>
                <a:schemeClr val="tx1"/>
              </a:buClr>
            </a:pPr>
            <a:r>
              <a:rPr lang="en-US" b="1" u="sng" dirty="0">
                <a:effectLst/>
              </a:rPr>
              <a:t>Cognitive Openings</a:t>
            </a:r>
            <a:br>
              <a:rPr lang="en-US" b="1" u="sng" dirty="0">
                <a:effectLst/>
              </a:rPr>
            </a:br>
            <a:r>
              <a:rPr lang="en-US" dirty="0">
                <a:effectLst/>
              </a:rPr>
              <a:t>- Fostered through  outreach/activism </a:t>
            </a:r>
            <a:br>
              <a:rPr lang="en-US" dirty="0">
                <a:effectLst/>
              </a:rPr>
            </a:br>
            <a:r>
              <a:rPr lang="en-US" dirty="0">
                <a:effectLst/>
              </a:rPr>
              <a:t>- Personal/ pre-existing openings</a:t>
            </a:r>
          </a:p>
          <a:p>
            <a:pPr indent="-342900">
              <a:buClr>
                <a:schemeClr val="tx1"/>
              </a:buClr>
            </a:pPr>
            <a:r>
              <a:rPr lang="en-US" b="1" u="sng" dirty="0">
                <a:effectLst/>
              </a:rPr>
              <a:t>Social Networking</a:t>
            </a:r>
            <a:br>
              <a:rPr lang="en-US" b="1" u="sng" dirty="0">
                <a:effectLst/>
              </a:rPr>
            </a:br>
            <a:r>
              <a:rPr lang="en-US" dirty="0">
                <a:effectLst/>
              </a:rPr>
              <a:t>-Religious seeking with friends</a:t>
            </a:r>
            <a:br>
              <a:rPr lang="en-US" dirty="0">
                <a:effectLst/>
              </a:rPr>
            </a:br>
            <a:r>
              <a:rPr lang="en-US" dirty="0">
                <a:effectLst/>
              </a:rPr>
              <a:t>-  Outreach through mosques, study circles, da’wa stands and demonstrations</a:t>
            </a:r>
            <a:br>
              <a:rPr lang="en-US" b="1" u="sng" dirty="0">
                <a:effectLst/>
              </a:rPr>
            </a:br>
            <a:r>
              <a:rPr lang="en-US" dirty="0">
                <a:effectLst/>
              </a:rPr>
              <a:t>-Establishing personal relationships with members</a:t>
            </a:r>
            <a:endParaRPr lang="en-US" b="1" u="sng" dirty="0">
              <a:effectLst/>
            </a:endParaRPr>
          </a:p>
          <a:p>
            <a:pPr marL="0" indent="0">
              <a:buClr>
                <a:srgbClr val="C47760"/>
              </a:buClr>
              <a:buNone/>
            </a:pPr>
            <a:endParaRPr lang="en-US" b="1" u="sng" dirty="0"/>
          </a:p>
        </p:txBody>
      </p:sp>
      <p:pic>
        <p:nvPicPr>
          <p:cNvPr id="16" name="Picture 15">
            <a:extLst>
              <a:ext uri="{FF2B5EF4-FFF2-40B4-BE49-F238E27FC236}">
                <a16:creationId xmlns:a16="http://schemas.microsoft.com/office/drawing/2014/main" id="{AD661026-DE64-47F1-9F88-0847B5FB35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934200" y="1998132"/>
            <a:ext cx="4333632" cy="3521077"/>
          </a:xfrm>
          <a:prstGeom prst="rect">
            <a:avLst/>
          </a:prstGeom>
        </p:spPr>
      </p:pic>
      <p:pic>
        <p:nvPicPr>
          <p:cNvPr id="9" name="Content Placeholder 4" descr="A group of people standing in front of a crowd&#10;&#10;Description automatically generated">
            <a:extLst>
              <a:ext uri="{FF2B5EF4-FFF2-40B4-BE49-F238E27FC236}">
                <a16:creationId xmlns:a16="http://schemas.microsoft.com/office/drawing/2014/main" id="{6FB0F6A1-3DA1-4889-A55B-CA5197C5779D}"/>
              </a:ext>
            </a:extLst>
          </p:cNvPr>
          <p:cNvPicPr>
            <a:picLocks noChangeAspect="1"/>
          </p:cNvPicPr>
          <p:nvPr/>
        </p:nvPicPr>
        <p:blipFill rotWithShape="1">
          <a:blip r:embed="rId5">
            <a:extLst>
              <a:ext uri="{28A0092B-C50C-407E-A947-70E740481C1C}">
                <a14:useLocalDpi xmlns:a14="http://schemas.microsoft.com/office/drawing/2010/main" val="0"/>
              </a:ext>
            </a:extLst>
          </a:blip>
          <a:srcRect l="7972" r="-1" b="10516"/>
          <a:stretch/>
        </p:blipFill>
        <p:spPr>
          <a:xfrm>
            <a:off x="6448335" y="1856435"/>
            <a:ext cx="5305362" cy="3804470"/>
          </a:xfrm>
          <a:prstGeom prst="rect">
            <a:avLst/>
          </a:prstGeom>
        </p:spPr>
      </p:pic>
      <p:sp>
        <p:nvSpPr>
          <p:cNvPr id="5" name="TextBox 4">
            <a:extLst>
              <a:ext uri="{FF2B5EF4-FFF2-40B4-BE49-F238E27FC236}">
                <a16:creationId xmlns:a16="http://schemas.microsoft.com/office/drawing/2014/main" id="{D6605A9C-DAA8-4B54-9736-8ABD2F76D9BA}"/>
              </a:ext>
            </a:extLst>
          </p:cNvPr>
          <p:cNvSpPr txBox="1"/>
          <p:nvPr/>
        </p:nvSpPr>
        <p:spPr>
          <a:xfrm>
            <a:off x="6460066" y="5791200"/>
            <a:ext cx="5546271" cy="1061829"/>
          </a:xfrm>
          <a:prstGeom prst="rect">
            <a:avLst/>
          </a:prstGeom>
          <a:noFill/>
        </p:spPr>
        <p:txBody>
          <a:bodyPr wrap="square" rtlCol="0">
            <a:spAutoFit/>
          </a:bodyPr>
          <a:lstStyle/>
          <a:p>
            <a:endParaRPr lang="en-GB" sz="1100" dirty="0"/>
          </a:p>
          <a:p>
            <a:endParaRPr lang="en-GB" sz="1400" dirty="0"/>
          </a:p>
          <a:p>
            <a:r>
              <a:rPr lang="en-GB" sz="1400" dirty="0"/>
              <a:t>Figure (7) Al-Muhajiroun in Walthamstow</a:t>
            </a:r>
          </a:p>
          <a:p>
            <a:r>
              <a:rPr lang="en-GB" sz="1200" dirty="0">
                <a:hlinkClick r:id="rId6"/>
              </a:rPr>
              <a:t>https://www.alamy.com/stock-photo-islam-al-muhajiroun-walthamstow-muslim-group-26768780.html</a:t>
            </a:r>
            <a:r>
              <a:rPr lang="en-GB" sz="1200" dirty="0"/>
              <a:t> </a:t>
            </a:r>
          </a:p>
        </p:txBody>
      </p:sp>
    </p:spTree>
    <p:extLst>
      <p:ext uri="{BB962C8B-B14F-4D97-AF65-F5344CB8AC3E}">
        <p14:creationId xmlns:p14="http://schemas.microsoft.com/office/powerpoint/2010/main" val="3805737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764E2-62E1-495F-8966-FA74AE4435AF}"/>
              </a:ext>
            </a:extLst>
          </p:cNvPr>
          <p:cNvSpPr>
            <a:spLocks noGrp="1"/>
          </p:cNvSpPr>
          <p:nvPr>
            <p:ph type="title"/>
          </p:nvPr>
        </p:nvSpPr>
        <p:spPr>
          <a:xfrm>
            <a:off x="913795" y="609600"/>
            <a:ext cx="10353762" cy="970450"/>
          </a:xfrm>
        </p:spPr>
        <p:txBody>
          <a:bodyPr>
            <a:normAutofit/>
          </a:bodyPr>
          <a:lstStyle/>
          <a:p>
            <a:r>
              <a:rPr lang="en-GB" dirty="0"/>
              <a:t>Next Steps</a:t>
            </a:r>
          </a:p>
        </p:txBody>
      </p:sp>
      <p:sp>
        <p:nvSpPr>
          <p:cNvPr id="8" name="Rectangle 7" descr="Footprints">
            <a:extLst>
              <a:ext uri="{FF2B5EF4-FFF2-40B4-BE49-F238E27FC236}">
                <a16:creationId xmlns:a16="http://schemas.microsoft.com/office/drawing/2014/main" id="{0ED474DD-52DA-4F7A-AE08-99842D2F47F4}"/>
              </a:ext>
            </a:extLst>
          </p:cNvPr>
          <p:cNvSpPr/>
          <p:nvPr/>
        </p:nvSpPr>
        <p:spPr>
          <a:xfrm>
            <a:off x="7802880" y="1353687"/>
            <a:ext cx="2928644" cy="2578233"/>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0">
            <a:scrgbClr r="0" g="0" b="0"/>
          </a:lnRef>
          <a:fillRef idx="3">
            <a:scrgbClr r="0" g="0" b="0"/>
          </a:fillRef>
          <a:effectRef idx="2">
            <a:schemeClr val="accent5">
              <a:hueOff val="0"/>
              <a:satOff val="0"/>
              <a:lumOff val="0"/>
              <a:alphaOff val="0"/>
            </a:schemeClr>
          </a:effectRef>
          <a:fontRef idx="minor">
            <a:schemeClr val="lt1"/>
          </a:fontRef>
        </p:style>
      </p:sp>
      <p:sp>
        <p:nvSpPr>
          <p:cNvPr id="9" name="TextBox 8">
            <a:extLst>
              <a:ext uri="{FF2B5EF4-FFF2-40B4-BE49-F238E27FC236}">
                <a16:creationId xmlns:a16="http://schemas.microsoft.com/office/drawing/2014/main" id="{881832F8-CD21-4DB4-A517-1FE89CFECA96}"/>
              </a:ext>
            </a:extLst>
          </p:cNvPr>
          <p:cNvSpPr txBox="1"/>
          <p:nvPr/>
        </p:nvSpPr>
        <p:spPr>
          <a:xfrm>
            <a:off x="1234440" y="1859280"/>
            <a:ext cx="6568440" cy="3108543"/>
          </a:xfrm>
          <a:prstGeom prst="rect">
            <a:avLst/>
          </a:prstGeom>
          <a:noFill/>
        </p:spPr>
        <p:txBody>
          <a:bodyPr wrap="square" rtlCol="0">
            <a:spAutoFit/>
          </a:bodyPr>
          <a:lstStyle/>
          <a:p>
            <a:pPr marL="285750" indent="-285750">
              <a:buFont typeface="Wingdings" panose="05000000000000000000" pitchFamily="2" charset="2"/>
              <a:buChar char="v"/>
            </a:pPr>
            <a:r>
              <a:rPr lang="en-GB" sz="2800" dirty="0"/>
              <a:t>Complete research for the third chapter</a:t>
            </a:r>
          </a:p>
          <a:p>
            <a:pPr marL="285750" indent="-285750">
              <a:buFont typeface="Wingdings" panose="05000000000000000000" pitchFamily="2" charset="2"/>
              <a:buChar char="v"/>
            </a:pPr>
            <a:endParaRPr lang="en-GB" sz="2800" dirty="0"/>
          </a:p>
          <a:p>
            <a:pPr marL="285750" indent="-285750">
              <a:buFont typeface="Wingdings" panose="05000000000000000000" pitchFamily="2" charset="2"/>
              <a:buChar char="v"/>
            </a:pPr>
            <a:r>
              <a:rPr lang="en-GB" sz="2800" dirty="0"/>
              <a:t>Write the third chapter</a:t>
            </a:r>
          </a:p>
          <a:p>
            <a:pPr marL="285750" indent="-285750">
              <a:buFont typeface="Wingdings" panose="05000000000000000000" pitchFamily="2" charset="2"/>
              <a:buChar char="v"/>
            </a:pPr>
            <a:endParaRPr lang="en-GB" sz="2800" dirty="0"/>
          </a:p>
          <a:p>
            <a:pPr marL="285750" indent="-285750">
              <a:buFont typeface="Wingdings" panose="05000000000000000000" pitchFamily="2" charset="2"/>
              <a:buChar char="v"/>
            </a:pPr>
            <a:r>
              <a:rPr lang="en-GB" sz="2800" dirty="0"/>
              <a:t>Write introduction</a:t>
            </a:r>
          </a:p>
          <a:p>
            <a:pPr marL="285750" indent="-285750">
              <a:buFont typeface="Wingdings" panose="05000000000000000000" pitchFamily="2" charset="2"/>
              <a:buChar char="v"/>
            </a:pPr>
            <a:endParaRPr lang="en-GB" sz="2800" dirty="0"/>
          </a:p>
          <a:p>
            <a:pPr marL="285750" indent="-285750">
              <a:buFont typeface="Wingdings" panose="05000000000000000000" pitchFamily="2" charset="2"/>
              <a:buChar char="v"/>
            </a:pPr>
            <a:r>
              <a:rPr lang="en-GB" sz="2800" dirty="0"/>
              <a:t>Write Conclusion</a:t>
            </a:r>
          </a:p>
        </p:txBody>
      </p:sp>
    </p:spTree>
    <p:extLst>
      <p:ext uri="{BB962C8B-B14F-4D97-AF65-F5344CB8AC3E}">
        <p14:creationId xmlns:p14="http://schemas.microsoft.com/office/powerpoint/2010/main" val="918775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D19700-3D5C-4D1B-B1E9-24654E01934F}"/>
              </a:ext>
            </a:extLst>
          </p:cNvPr>
          <p:cNvSpPr>
            <a:spLocks noGrp="1"/>
          </p:cNvSpPr>
          <p:nvPr>
            <p:ph type="title"/>
          </p:nvPr>
        </p:nvSpPr>
        <p:spPr>
          <a:xfrm>
            <a:off x="834013" y="1115568"/>
            <a:ext cx="3487616" cy="4626864"/>
          </a:xfrm>
        </p:spPr>
        <p:txBody>
          <a:bodyPr>
            <a:normAutofit/>
          </a:bodyPr>
          <a:lstStyle/>
          <a:p>
            <a:pPr algn="l"/>
            <a:r>
              <a:rPr lang="en-GB" sz="3600"/>
              <a:t>Conclusion</a:t>
            </a:r>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964B82-732F-4110-99C9-5D2F01D7A755}"/>
              </a:ext>
            </a:extLst>
          </p:cNvPr>
          <p:cNvSpPr>
            <a:spLocks noGrp="1"/>
          </p:cNvSpPr>
          <p:nvPr>
            <p:ph idx="1"/>
          </p:nvPr>
        </p:nvSpPr>
        <p:spPr>
          <a:xfrm>
            <a:off x="5105398" y="1115568"/>
            <a:ext cx="6245352" cy="4626864"/>
          </a:xfrm>
        </p:spPr>
        <p:txBody>
          <a:bodyPr anchor="ctr">
            <a:normAutofit/>
          </a:bodyPr>
          <a:lstStyle/>
          <a:p>
            <a:r>
              <a:rPr lang="en-GB" dirty="0"/>
              <a:t>No definitive concluding argument yet, the third chapter is crucial for this</a:t>
            </a:r>
          </a:p>
          <a:p>
            <a:r>
              <a:rPr lang="en-GB" dirty="0"/>
              <a:t>Omar Bakri Muhammad as a charismatic leader?</a:t>
            </a:r>
          </a:p>
          <a:p>
            <a:r>
              <a:rPr lang="en-GB" dirty="0"/>
              <a:t>Religious doctrine not particularly important in recruitment, used to establish a shared identity and support a wider narrative</a:t>
            </a:r>
          </a:p>
          <a:p>
            <a:r>
              <a:rPr lang="en-GB" dirty="0"/>
              <a:t>Religious label ‘Salafi’ important to establish perceived doctrinal purity to religious seekers</a:t>
            </a:r>
          </a:p>
          <a:p>
            <a:pPr marL="36900" indent="0">
              <a:buNone/>
            </a:pPr>
            <a:endParaRPr lang="en-GB" dirty="0"/>
          </a:p>
          <a:p>
            <a:pPr marL="36900" indent="0">
              <a:buNone/>
            </a:pPr>
            <a:endParaRPr lang="en-GB" dirty="0"/>
          </a:p>
        </p:txBody>
      </p:sp>
    </p:spTree>
    <p:extLst>
      <p:ext uri="{BB962C8B-B14F-4D97-AF65-F5344CB8AC3E}">
        <p14:creationId xmlns:p14="http://schemas.microsoft.com/office/powerpoint/2010/main" val="1208118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9FE34-AF09-4B78-BCF1-3BB85989E4A6}"/>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1F765AE2-CCA7-496F-BA67-026CA5187A88}"/>
              </a:ext>
            </a:extLst>
          </p:cNvPr>
          <p:cNvSpPr>
            <a:spLocks noGrp="1"/>
          </p:cNvSpPr>
          <p:nvPr>
            <p:ph idx="1"/>
          </p:nvPr>
        </p:nvSpPr>
        <p:spPr>
          <a:xfrm>
            <a:off x="913795" y="1732449"/>
            <a:ext cx="10353762" cy="5018871"/>
          </a:xfrm>
        </p:spPr>
        <p:txBody>
          <a:bodyPr>
            <a:normAutofit fontScale="40000" lnSpcReduction="20000"/>
          </a:bodyPr>
          <a:lstStyle/>
          <a:p>
            <a:r>
              <a:rPr lang="en-GB" b="1" u="sng" dirty="0">
                <a:effectLst/>
              </a:rPr>
              <a:t>Books:</a:t>
            </a:r>
            <a:endParaRPr lang="en-GB" dirty="0">
              <a:effectLst/>
            </a:endParaRPr>
          </a:p>
          <a:p>
            <a:r>
              <a:rPr lang="en-GB" dirty="0">
                <a:effectLst/>
              </a:rPr>
              <a:t>Ansari, Humayan “Attitudes to Jihad, Martyrdom and Terrorism among British Muslims” in</a:t>
            </a:r>
            <a:r>
              <a:rPr lang="en-GB" i="1" dirty="0">
                <a:effectLst/>
              </a:rPr>
              <a:t> Muslim Britain: Communities Under Pressure</a:t>
            </a:r>
            <a:r>
              <a:rPr lang="en-GB" dirty="0">
                <a:effectLst/>
              </a:rPr>
              <a:t> Ed. by Tahir Abbas, Zed Books, London (2005)</a:t>
            </a:r>
          </a:p>
          <a:p>
            <a:r>
              <a:rPr lang="en-GB" dirty="0">
                <a:effectLst/>
              </a:rPr>
              <a:t>Barratt, David V </a:t>
            </a:r>
            <a:r>
              <a:rPr lang="en-GB" i="1" dirty="0">
                <a:effectLst/>
              </a:rPr>
              <a:t>The New Believers: Sects, ‘Cults’ and Alternative Religions </a:t>
            </a:r>
            <a:r>
              <a:rPr lang="en-GB" dirty="0">
                <a:effectLst/>
              </a:rPr>
              <a:t>Cassell &amp; Co, London, UK, (2001)</a:t>
            </a:r>
          </a:p>
          <a:p>
            <a:r>
              <a:rPr lang="en-GB" dirty="0">
                <a:effectLst/>
              </a:rPr>
              <a:t>Brachman, Jarret M. </a:t>
            </a:r>
            <a:r>
              <a:rPr lang="en-GB" i="1" dirty="0">
                <a:effectLst/>
              </a:rPr>
              <a:t>Global Jihadism: Theory and Practise </a:t>
            </a:r>
            <a:r>
              <a:rPr lang="en-GB" dirty="0">
                <a:effectLst/>
              </a:rPr>
              <a:t>Routledge, Oxon, UK (2009)</a:t>
            </a:r>
          </a:p>
          <a:p>
            <a:r>
              <a:rPr lang="en-GB" dirty="0">
                <a:effectLst/>
              </a:rPr>
              <a:t>Bunt, Gary </a:t>
            </a:r>
            <a:r>
              <a:rPr lang="en-GB" i="1" dirty="0">
                <a:effectLst/>
              </a:rPr>
              <a:t>iMuslims: Rewiring the House of Islam </a:t>
            </a:r>
            <a:r>
              <a:rPr lang="en-GB" dirty="0">
                <a:effectLst/>
              </a:rPr>
              <a:t>C. Hurst &amp; Co; University of North Carolina Press, London, UK (2009)</a:t>
            </a:r>
          </a:p>
          <a:p>
            <a:r>
              <a:rPr lang="en-GB" dirty="0">
                <a:effectLst/>
              </a:rPr>
              <a:t>Bunt, Gary </a:t>
            </a:r>
            <a:r>
              <a:rPr lang="en-GB" i="1" dirty="0">
                <a:effectLst/>
              </a:rPr>
              <a:t>Islam in the Digital Age: E-Jihad, Online Fatwas and Cyber Islamic Environments </a:t>
            </a:r>
            <a:r>
              <a:rPr lang="en-GB" dirty="0">
                <a:effectLst/>
              </a:rPr>
              <a:t>Pluto Press, London, UK (2003)</a:t>
            </a:r>
          </a:p>
          <a:p>
            <a:r>
              <a:rPr lang="en-GB" dirty="0">
                <a:effectLst/>
              </a:rPr>
              <a:t>Esposito, John L </a:t>
            </a:r>
            <a:r>
              <a:rPr lang="en-GB" i="1" dirty="0">
                <a:effectLst/>
              </a:rPr>
              <a:t>Islam and Politics</a:t>
            </a:r>
            <a:r>
              <a:rPr lang="en-GB" dirty="0">
                <a:effectLst/>
              </a:rPr>
              <a:t> 4</a:t>
            </a:r>
            <a:r>
              <a:rPr lang="en-GB" baseline="30000" dirty="0">
                <a:effectLst/>
              </a:rPr>
              <a:t>th</a:t>
            </a:r>
            <a:r>
              <a:rPr lang="en-GB" dirty="0">
                <a:effectLst/>
              </a:rPr>
              <a:t> edition, Syracuse University Press, Syracuse, New York, USA (1998)</a:t>
            </a:r>
          </a:p>
          <a:p>
            <a:r>
              <a:rPr lang="en-GB" dirty="0">
                <a:effectLst/>
              </a:rPr>
              <a:t>Gilliat-Ray, Sophie </a:t>
            </a:r>
            <a:r>
              <a:rPr lang="en-GB" i="1" dirty="0">
                <a:effectLst/>
              </a:rPr>
              <a:t>Muslims in Britain: An Introduction </a:t>
            </a:r>
            <a:r>
              <a:rPr lang="en-GB" dirty="0">
                <a:effectLst/>
              </a:rPr>
              <a:t>Cambridge University Press, Cambridge, UK (2010)</a:t>
            </a:r>
          </a:p>
          <a:p>
            <a:r>
              <a:rPr lang="en-GB" dirty="0" err="1">
                <a:effectLst/>
              </a:rPr>
              <a:t>Kamrava</a:t>
            </a:r>
            <a:r>
              <a:rPr lang="en-GB" dirty="0">
                <a:effectLst/>
              </a:rPr>
              <a:t>, Mehran </a:t>
            </a:r>
            <a:r>
              <a:rPr lang="en-GB" i="1" dirty="0">
                <a:effectLst/>
              </a:rPr>
              <a:t>The New Voices of Islam: Reforming Politics and Modernity- A Reader</a:t>
            </a:r>
            <a:r>
              <a:rPr lang="en-GB" dirty="0">
                <a:effectLst/>
              </a:rPr>
              <a:t> I.B. Tauris, London, UK (2006)</a:t>
            </a:r>
          </a:p>
          <a:p>
            <a:r>
              <a:rPr lang="en-GB" dirty="0">
                <a:effectLst/>
              </a:rPr>
              <a:t>Kenney, Michael </a:t>
            </a:r>
            <a:r>
              <a:rPr lang="en-GB" i="1" dirty="0">
                <a:effectLst/>
              </a:rPr>
              <a:t>The Islamic State in Britain: Radicalization and Resilience in and Activist Network </a:t>
            </a:r>
            <a:r>
              <a:rPr lang="en-GB" dirty="0">
                <a:effectLst/>
              </a:rPr>
              <a:t>Cambridge University Press, Cambridge, UK (2018) </a:t>
            </a:r>
          </a:p>
          <a:p>
            <a:r>
              <a:rPr lang="en-GB" dirty="0">
                <a:effectLst/>
              </a:rPr>
              <a:t>Kepel, Gilles </a:t>
            </a:r>
            <a:r>
              <a:rPr lang="en-GB" i="1" dirty="0">
                <a:effectLst/>
              </a:rPr>
              <a:t>Jihad: The Trail of Political Islam </a:t>
            </a:r>
            <a:r>
              <a:rPr lang="en-GB" dirty="0">
                <a:effectLst/>
              </a:rPr>
              <a:t>I.B. Taurus, London, UK (2002)</a:t>
            </a:r>
          </a:p>
          <a:p>
            <a:r>
              <a:rPr lang="en-GB" dirty="0">
                <a:effectLst/>
              </a:rPr>
              <a:t>Lewis, Philip </a:t>
            </a:r>
            <a:r>
              <a:rPr lang="en-GB" i="1" dirty="0">
                <a:effectLst/>
              </a:rPr>
              <a:t>Young, British and Muslim </a:t>
            </a:r>
            <a:r>
              <a:rPr lang="en-GB" dirty="0">
                <a:effectLst/>
              </a:rPr>
              <a:t>Continuum International Publishing Group, London, UK (2007)</a:t>
            </a:r>
          </a:p>
          <a:p>
            <a:r>
              <a:rPr lang="en-GB" dirty="0">
                <a:effectLst/>
              </a:rPr>
              <a:t>Mullins, Sam </a:t>
            </a:r>
            <a:r>
              <a:rPr lang="en-GB" i="1" dirty="0">
                <a:effectLst/>
              </a:rPr>
              <a:t>‘Home-Grown Jihad’: Understanding Islamist Terrorism in the US and UK </a:t>
            </a:r>
            <a:r>
              <a:rPr lang="en-GB" dirty="0">
                <a:effectLst/>
              </a:rPr>
              <a:t>Imperial College Press, London, UK (2016)</a:t>
            </a:r>
          </a:p>
          <a:p>
            <a:r>
              <a:rPr lang="en-GB" dirty="0">
                <a:effectLst/>
              </a:rPr>
              <a:t>Volpi, Frédéric </a:t>
            </a:r>
            <a:r>
              <a:rPr lang="en-GB" i="1" dirty="0">
                <a:effectLst/>
              </a:rPr>
              <a:t>Political Islam: A Critical Reader</a:t>
            </a:r>
            <a:r>
              <a:rPr lang="en-GB" dirty="0">
                <a:effectLst/>
              </a:rPr>
              <a:t> Routledge, Oxo, UK (2011)</a:t>
            </a:r>
          </a:p>
          <a:p>
            <a:r>
              <a:rPr lang="en-GB" dirty="0">
                <a:effectLst/>
              </a:rPr>
              <a:t>Watt, W. Montgomery </a:t>
            </a:r>
            <a:r>
              <a:rPr lang="en-GB" i="1" dirty="0">
                <a:effectLst/>
              </a:rPr>
              <a:t>Islamic Political Thought</a:t>
            </a:r>
            <a:r>
              <a:rPr lang="en-GB" dirty="0">
                <a:effectLst/>
              </a:rPr>
              <a:t> 2</a:t>
            </a:r>
            <a:r>
              <a:rPr lang="en-GB" baseline="30000" dirty="0">
                <a:effectLst/>
              </a:rPr>
              <a:t>nd</a:t>
            </a:r>
            <a:r>
              <a:rPr lang="en-GB" dirty="0">
                <a:effectLst/>
              </a:rPr>
              <a:t> Edition, Edinburgh University Press, Edinburgh, UK (1998)</a:t>
            </a:r>
          </a:p>
          <a:p>
            <a:r>
              <a:rPr lang="en-GB" dirty="0">
                <a:effectLst/>
              </a:rPr>
              <a:t>Wiktorowicz, Quintan </a:t>
            </a:r>
            <a:r>
              <a:rPr lang="en-GB" i="1" dirty="0">
                <a:effectLst/>
              </a:rPr>
              <a:t>Radical Islam Rising: Muslim Extremism in the West </a:t>
            </a:r>
            <a:r>
              <a:rPr lang="en-GB" dirty="0">
                <a:effectLst/>
              </a:rPr>
              <a:t>Rowman &amp; Littlefield Publishers Inc. Maryland, USA (2005)</a:t>
            </a:r>
          </a:p>
          <a:p>
            <a:r>
              <a:rPr lang="en-GB" b="1" u="sng" dirty="0">
                <a:effectLst/>
              </a:rPr>
              <a:t>Articles:</a:t>
            </a:r>
            <a:endParaRPr lang="en-GB" dirty="0">
              <a:effectLst/>
            </a:endParaRPr>
          </a:p>
          <a:p>
            <a:r>
              <a:rPr lang="en-GB" b="1" dirty="0">
                <a:effectLst/>
              </a:rPr>
              <a:t> </a:t>
            </a:r>
            <a:endParaRPr lang="en-GB" dirty="0">
              <a:effectLst/>
            </a:endParaRPr>
          </a:p>
          <a:p>
            <a:r>
              <a:rPr lang="en-GB" dirty="0">
                <a:effectLst/>
              </a:rPr>
              <a:t>Abdullah, Kamarulnziam &amp; Salleh, Mohd Afandi “Conceptualizing Jihad among Southeast Asia’s Radical Salafi Movements” </a:t>
            </a:r>
            <a:r>
              <a:rPr lang="en-GB" i="1" dirty="0">
                <a:effectLst/>
              </a:rPr>
              <a:t>Journal for the Study of Religions and Ideologies </a:t>
            </a:r>
            <a:r>
              <a:rPr lang="en-GB" dirty="0">
                <a:effectLst/>
              </a:rPr>
              <a:t>vol.14, issue 42 pg 3-28 (2015)</a:t>
            </a:r>
            <a:br>
              <a:rPr lang="en-GB" dirty="0">
                <a:effectLst/>
              </a:rPr>
            </a:br>
            <a:r>
              <a:rPr lang="en-GB" dirty="0">
                <a:effectLst/>
              </a:rPr>
              <a:t>Date Accessed: 24/10/2018</a:t>
            </a:r>
            <a:br>
              <a:rPr lang="en-GB" dirty="0">
                <a:effectLst/>
              </a:rPr>
            </a:br>
            <a:r>
              <a:rPr lang="en-GB" u="sng" dirty="0">
                <a:effectLst/>
                <a:hlinkClick r:id="rId2"/>
              </a:rPr>
              <a:t>https://ezproxy.uwtsd.ac.uk/login?url=https://search.ebscohost.com/login.aspx?direct=true&amp;db=hus&amp;AN=111415470&amp;site=ehost-live</a:t>
            </a:r>
            <a:r>
              <a:rPr lang="en-GB" dirty="0">
                <a:effectLst/>
              </a:rPr>
              <a:t>. </a:t>
            </a:r>
          </a:p>
          <a:p>
            <a:r>
              <a:rPr lang="en-GB" b="1" dirty="0">
                <a:effectLst/>
              </a:rPr>
              <a:t> </a:t>
            </a:r>
            <a:endParaRPr lang="en-GB" dirty="0">
              <a:effectLst/>
            </a:endParaRPr>
          </a:p>
          <a:p>
            <a:r>
              <a:rPr lang="en-GB" dirty="0">
                <a:effectLst/>
              </a:rPr>
              <a:t>Roy, Olivier </a:t>
            </a:r>
            <a:r>
              <a:rPr lang="en-GB" i="1" dirty="0">
                <a:effectLst/>
              </a:rPr>
              <a:t>Who are the New Jihadis? </a:t>
            </a:r>
            <a:r>
              <a:rPr lang="en-GB" dirty="0">
                <a:effectLst/>
              </a:rPr>
              <a:t>The Guardian,  13</a:t>
            </a:r>
            <a:r>
              <a:rPr lang="en-GB" baseline="30000" dirty="0">
                <a:effectLst/>
              </a:rPr>
              <a:t>th</a:t>
            </a:r>
            <a:r>
              <a:rPr lang="en-GB" dirty="0">
                <a:effectLst/>
              </a:rPr>
              <a:t> April 2017</a:t>
            </a:r>
            <a:br>
              <a:rPr lang="en-GB" dirty="0">
                <a:effectLst/>
              </a:rPr>
            </a:br>
            <a:r>
              <a:rPr lang="en-GB" dirty="0">
                <a:effectLst/>
              </a:rPr>
              <a:t>Date Accessed: 20/10/2018</a:t>
            </a:r>
            <a:br>
              <a:rPr lang="en-GB" dirty="0">
                <a:effectLst/>
              </a:rPr>
            </a:br>
            <a:r>
              <a:rPr lang="en-GB" u="sng" dirty="0">
                <a:effectLst/>
                <a:hlinkClick r:id="rId3"/>
              </a:rPr>
              <a:t>https://www.theguardian.com/news/2017/apr/13/who-are-the-new-jihadis</a:t>
            </a:r>
            <a:r>
              <a:rPr lang="en-GB" dirty="0">
                <a:effectLst/>
              </a:rPr>
              <a:t> </a:t>
            </a:r>
          </a:p>
          <a:p>
            <a:r>
              <a:rPr lang="en-GB" dirty="0">
                <a:effectLst/>
              </a:rPr>
              <a:t>Stark, Rodney, and William Sims Bainbridge. "Networks of Faith: Interpersonal Bonds and Recruitment to Cults and Sects." </a:t>
            </a:r>
            <a:r>
              <a:rPr lang="en-GB" i="1" dirty="0">
                <a:effectLst/>
              </a:rPr>
              <a:t>American Journal of Sociology</a:t>
            </a:r>
            <a:r>
              <a:rPr lang="en-GB" dirty="0">
                <a:effectLst/>
              </a:rPr>
              <a:t> 85, no. 6 pg. 1376-1395 The University of Chicago Press, USA (1980)</a:t>
            </a:r>
            <a:br>
              <a:rPr lang="en-GB" dirty="0">
                <a:effectLst/>
              </a:rPr>
            </a:br>
            <a:r>
              <a:rPr lang="en-GB" dirty="0">
                <a:effectLst/>
              </a:rPr>
              <a:t>Date Accessed: 23/10/2018</a:t>
            </a:r>
            <a:br>
              <a:rPr lang="en-GB" dirty="0">
                <a:effectLst/>
              </a:rPr>
            </a:br>
            <a:r>
              <a:rPr lang="en-GB" u="sng" dirty="0">
                <a:effectLst/>
                <a:hlinkClick r:id="rId4"/>
              </a:rPr>
              <a:t>http://www.jstor.org.ezproxy.uwtsd.ac.uk/stable/2778383</a:t>
            </a:r>
            <a:r>
              <a:rPr lang="en-GB" dirty="0">
                <a:effectLst/>
              </a:rPr>
              <a:t>. </a:t>
            </a:r>
          </a:p>
          <a:p>
            <a:endParaRPr lang="en-GB" dirty="0"/>
          </a:p>
        </p:txBody>
      </p:sp>
    </p:spTree>
    <p:extLst>
      <p:ext uri="{BB962C8B-B14F-4D97-AF65-F5344CB8AC3E}">
        <p14:creationId xmlns:p14="http://schemas.microsoft.com/office/powerpoint/2010/main" val="37508295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FB751-79DA-47C7-B083-64D5B1CB699C}"/>
              </a:ext>
            </a:extLst>
          </p:cNvPr>
          <p:cNvSpPr>
            <a:spLocks noGrp="1"/>
          </p:cNvSpPr>
          <p:nvPr>
            <p:ph type="title"/>
          </p:nvPr>
        </p:nvSpPr>
        <p:spPr/>
        <p:txBody>
          <a:bodyPr/>
          <a:lstStyle/>
          <a:p>
            <a:r>
              <a:rPr lang="en-GB" dirty="0"/>
              <a:t>Pictures</a:t>
            </a:r>
          </a:p>
        </p:txBody>
      </p:sp>
      <p:sp>
        <p:nvSpPr>
          <p:cNvPr id="3" name="Content Placeholder 2">
            <a:extLst>
              <a:ext uri="{FF2B5EF4-FFF2-40B4-BE49-F238E27FC236}">
                <a16:creationId xmlns:a16="http://schemas.microsoft.com/office/drawing/2014/main" id="{0A8D7253-3336-4069-B4E2-F6C7E6CDC197}"/>
              </a:ext>
            </a:extLst>
          </p:cNvPr>
          <p:cNvSpPr>
            <a:spLocks noGrp="1"/>
          </p:cNvSpPr>
          <p:nvPr>
            <p:ph idx="1"/>
          </p:nvPr>
        </p:nvSpPr>
        <p:spPr>
          <a:xfrm>
            <a:off x="913795" y="1732449"/>
            <a:ext cx="10353762" cy="5277951"/>
          </a:xfrm>
        </p:spPr>
        <p:txBody>
          <a:bodyPr>
            <a:normAutofit/>
          </a:bodyPr>
          <a:lstStyle/>
          <a:p>
            <a:pPr marL="36900" indent="0">
              <a:buNone/>
            </a:pPr>
            <a:r>
              <a:rPr lang="en-GB" sz="1000" dirty="0">
                <a:solidFill>
                  <a:schemeClr val="tx1"/>
                </a:solidFill>
                <a:hlinkClick r:id="rId2">
                  <a:extLst>
                    <a:ext uri="{A12FA001-AC4F-418D-AE19-62706E023703}">
                      <ahyp:hlinkClr xmlns:ahyp="http://schemas.microsoft.com/office/drawing/2018/hyperlinkcolor" val="tx"/>
                    </a:ext>
                  </a:extLst>
                </a:hlinkClick>
              </a:rPr>
              <a:t>Alexander </a:t>
            </a:r>
            <a:r>
              <a:rPr lang="en-GB" sz="1000" dirty="0" err="1">
                <a:solidFill>
                  <a:schemeClr val="tx1"/>
                </a:solidFill>
                <a:hlinkClick r:id="rId2">
                  <a:extLst>
                    <a:ext uri="{A12FA001-AC4F-418D-AE19-62706E023703}">
                      <ahyp:hlinkClr xmlns:ahyp="http://schemas.microsoft.com/office/drawing/2018/hyperlinkcolor" val="tx"/>
                    </a:ext>
                  </a:extLst>
                </a:hlinkClick>
              </a:rPr>
              <a:t>Melagrou</a:t>
            </a:r>
            <a:r>
              <a:rPr lang="en-GB" sz="1000" dirty="0">
                <a:solidFill>
                  <a:schemeClr val="tx1"/>
                </a:solidFill>
                <a:hlinkClick r:id="rId2">
                  <a:extLst>
                    <a:ext uri="{A12FA001-AC4F-418D-AE19-62706E023703}">
                      <ahyp:hlinkClr xmlns:ahyp="http://schemas.microsoft.com/office/drawing/2018/hyperlinkcolor" val="tx"/>
                    </a:ext>
                  </a:extLst>
                </a:hlinkClick>
              </a:rPr>
              <a:t>-Hitchens </a:t>
            </a:r>
            <a:r>
              <a:rPr lang="en-GB" sz="1000" i="1" dirty="0">
                <a:solidFill>
                  <a:schemeClr val="tx1"/>
                </a:solidFill>
                <a:hlinkClick r:id="rId2">
                  <a:extLst>
                    <a:ext uri="{A12FA001-AC4F-418D-AE19-62706E023703}">
                      <ahyp:hlinkClr xmlns:ahyp="http://schemas.microsoft.com/office/drawing/2018/hyperlinkcolor" val="tx"/>
                    </a:ext>
                  </a:extLst>
                </a:hlinkClick>
              </a:rPr>
              <a:t>The Toxic movement that brought terror to London Bridge </a:t>
            </a:r>
            <a:r>
              <a:rPr lang="en-GB" sz="1000" dirty="0">
                <a:solidFill>
                  <a:schemeClr val="tx1"/>
                </a:solidFill>
                <a:hlinkClick r:id="rId2">
                  <a:extLst>
                    <a:ext uri="{A12FA001-AC4F-418D-AE19-62706E023703}">
                      <ahyp:hlinkClr xmlns:ahyp="http://schemas.microsoft.com/office/drawing/2018/hyperlinkcolor" val="tx"/>
                    </a:ext>
                  </a:extLst>
                </a:hlinkClick>
              </a:rPr>
              <a:t>2017</a:t>
            </a:r>
          </a:p>
          <a:p>
            <a:pPr marL="36900" indent="0">
              <a:buNone/>
            </a:pPr>
            <a:r>
              <a:rPr lang="en-GB" sz="1000" dirty="0">
                <a:solidFill>
                  <a:schemeClr val="tx1"/>
                </a:solidFill>
                <a:hlinkClick r:id="rId2">
                  <a:extLst>
                    <a:ext uri="{A12FA001-AC4F-418D-AE19-62706E023703}">
                      <ahyp:hlinkClr xmlns:ahyp="http://schemas.microsoft.com/office/drawing/2018/hyperlinkcolor" val="tx"/>
                    </a:ext>
                  </a:extLst>
                </a:hlinkClick>
              </a:rPr>
              <a:t>Accessed 10/03/2019</a:t>
            </a:r>
          </a:p>
          <a:p>
            <a:pPr marL="36900" indent="0">
              <a:buNone/>
            </a:pPr>
            <a:r>
              <a:rPr lang="en-GB" sz="1000" dirty="0">
                <a:hlinkClick r:id="rId2">
                  <a:extLst>
                    <a:ext uri="{A12FA001-AC4F-418D-AE19-62706E023703}">
                      <ahyp:hlinkClr xmlns:ahyp="http://schemas.microsoft.com/office/drawing/2018/hyperlinkcolor" val="tx"/>
                    </a:ext>
                  </a:extLst>
                </a:hlinkClick>
              </a:rPr>
              <a:t>https://warontherocks.com/2017/06/the-toxic-movement-that-brought-terror-to-london-bridge/</a:t>
            </a:r>
            <a:r>
              <a:rPr lang="en-GB" sz="1000" dirty="0"/>
              <a:t> </a:t>
            </a:r>
            <a:endParaRPr lang="en-GB" sz="1000" dirty="0">
              <a:solidFill>
                <a:schemeClr val="tx1"/>
              </a:solidFill>
            </a:endParaRPr>
          </a:p>
          <a:p>
            <a:pPr marL="36900" indent="0">
              <a:buNone/>
            </a:pPr>
            <a:r>
              <a:rPr lang="en-GB" sz="1000" dirty="0">
                <a:solidFill>
                  <a:schemeClr val="tx1"/>
                </a:solidFill>
              </a:rPr>
              <a:t>Figure (2) Will </a:t>
            </a:r>
            <a:r>
              <a:rPr lang="en-GB" sz="1000" dirty="0" err="1">
                <a:solidFill>
                  <a:schemeClr val="tx1"/>
                </a:solidFill>
              </a:rPr>
              <a:t>Worley</a:t>
            </a:r>
            <a:r>
              <a:rPr lang="en-GB" sz="1000" i="1" dirty="0" err="1">
                <a:solidFill>
                  <a:schemeClr val="tx1"/>
                </a:solidFill>
              </a:rPr>
              <a:t>The</a:t>
            </a:r>
            <a:r>
              <a:rPr lang="en-GB" sz="1000" i="1" dirty="0">
                <a:solidFill>
                  <a:schemeClr val="tx1"/>
                </a:solidFill>
              </a:rPr>
              <a:t> Sun 23</a:t>
            </a:r>
            <a:r>
              <a:rPr lang="en-GB" sz="1000" i="1" baseline="30000" dirty="0">
                <a:solidFill>
                  <a:schemeClr val="tx1"/>
                </a:solidFill>
              </a:rPr>
              <a:t>rd</a:t>
            </a:r>
            <a:r>
              <a:rPr lang="en-GB" sz="1000" i="1" dirty="0">
                <a:solidFill>
                  <a:schemeClr val="tx1"/>
                </a:solidFill>
              </a:rPr>
              <a:t> November 2015 front cover significantly misleading </a:t>
            </a:r>
            <a:r>
              <a:rPr lang="en-GB" sz="1000" dirty="0">
                <a:solidFill>
                  <a:schemeClr val="tx1"/>
                </a:solidFill>
                <a:effectLst/>
              </a:rPr>
              <a:t>The Independent</a:t>
            </a:r>
            <a:br>
              <a:rPr lang="en-GB" sz="1000" i="1" dirty="0">
                <a:solidFill>
                  <a:schemeClr val="tx1"/>
                </a:solidFill>
              </a:rPr>
            </a:br>
            <a:r>
              <a:rPr lang="en-GB" sz="1000" dirty="0">
                <a:solidFill>
                  <a:schemeClr val="tx1"/>
                </a:solidFill>
              </a:rPr>
              <a:t>Accessed 10/03/2019</a:t>
            </a:r>
            <a:br>
              <a:rPr lang="en-GB" sz="1000" dirty="0"/>
            </a:br>
            <a:r>
              <a:rPr lang="en-GB" sz="1000" dirty="0">
                <a:hlinkClick r:id="rId3"/>
              </a:rPr>
              <a:t>https://www.independent.co.uk/news/media/ipso-sun-british-muslims-story-headline-significantly-misleading-a6953771.html</a:t>
            </a:r>
            <a:r>
              <a:rPr lang="en-GB" sz="1000" dirty="0"/>
              <a:t> </a:t>
            </a:r>
          </a:p>
          <a:p>
            <a:pPr marL="36900" indent="0">
              <a:buNone/>
            </a:pPr>
            <a:r>
              <a:rPr lang="en-GB" sz="1000" dirty="0">
                <a:solidFill>
                  <a:schemeClr val="tx1"/>
                </a:solidFill>
              </a:rPr>
              <a:t>Figure (3) ‘Home-Grown’ Jihad by Sam Mullins</a:t>
            </a:r>
          </a:p>
          <a:p>
            <a:pPr marL="36900" indent="0">
              <a:buNone/>
            </a:pPr>
            <a:r>
              <a:rPr lang="en-GB" sz="1000" dirty="0">
                <a:solidFill>
                  <a:schemeClr val="tx1"/>
                </a:solidFill>
              </a:rPr>
              <a:t>Accessed 10/03/2019</a:t>
            </a:r>
            <a:br>
              <a:rPr lang="en-GB" sz="1000" dirty="0"/>
            </a:br>
            <a:r>
              <a:rPr lang="en-GB" sz="1000" dirty="0"/>
              <a:t> </a:t>
            </a:r>
            <a:r>
              <a:rPr lang="en-GB" sz="1000" dirty="0">
                <a:hlinkClick r:id="rId4"/>
              </a:rPr>
              <a:t>https://www.amazon.com/Home-Grown-Jihad-Understanding-Islamist-Terrorism/dp/1783264861</a:t>
            </a:r>
            <a:r>
              <a:rPr lang="en-GB" sz="1000" dirty="0"/>
              <a:t> </a:t>
            </a:r>
          </a:p>
          <a:p>
            <a:pPr marL="36900" indent="0">
              <a:buNone/>
            </a:pPr>
            <a:r>
              <a:rPr lang="en-GB" sz="1000" dirty="0">
                <a:solidFill>
                  <a:schemeClr val="tx1"/>
                </a:solidFill>
              </a:rPr>
              <a:t>Figure (4) Jihadology.net homepage</a:t>
            </a:r>
          </a:p>
          <a:p>
            <a:pPr marL="36900" indent="0">
              <a:buNone/>
            </a:pPr>
            <a:r>
              <a:rPr lang="en-GB" sz="1000" dirty="0">
                <a:solidFill>
                  <a:schemeClr val="tx1"/>
                </a:solidFill>
              </a:rPr>
              <a:t>Accessed 10/03/2019</a:t>
            </a:r>
            <a:br>
              <a:rPr lang="en-GB" sz="1000" dirty="0"/>
            </a:br>
            <a:r>
              <a:rPr lang="en-GB" sz="1000" dirty="0">
                <a:solidFill>
                  <a:schemeClr val="tx1"/>
                </a:solidFill>
                <a:hlinkClick r:id="rId5">
                  <a:extLst>
                    <a:ext uri="{A12FA001-AC4F-418D-AE19-62706E023703}">
                      <ahyp:hlinkClr xmlns:ahyp="http://schemas.microsoft.com/office/drawing/2018/hyperlinkcolor" val="tx"/>
                    </a:ext>
                  </a:extLst>
                </a:hlinkClick>
              </a:rPr>
              <a:t>https://jihadology.net/</a:t>
            </a:r>
            <a:r>
              <a:rPr lang="en-GB" sz="1000" dirty="0">
                <a:solidFill>
                  <a:schemeClr val="tx1"/>
                </a:solidFill>
              </a:rPr>
              <a:t> </a:t>
            </a:r>
          </a:p>
          <a:p>
            <a:pPr marL="36900" indent="0">
              <a:buNone/>
            </a:pPr>
            <a:r>
              <a:rPr lang="en-GB" sz="1000" dirty="0">
                <a:solidFill>
                  <a:schemeClr val="tx1"/>
                </a:solidFill>
              </a:rPr>
              <a:t> Figure (5) Omar Bakri Muhammad  Profile, Counter Extremism Project</a:t>
            </a:r>
          </a:p>
          <a:p>
            <a:pPr marL="36900" indent="0">
              <a:buNone/>
            </a:pPr>
            <a:r>
              <a:rPr lang="en-GB" sz="1000" dirty="0">
                <a:solidFill>
                  <a:schemeClr val="tx1"/>
                </a:solidFill>
              </a:rPr>
              <a:t>Accessed: 10/03/2019</a:t>
            </a:r>
            <a:br>
              <a:rPr lang="en-GB" sz="1000" dirty="0"/>
            </a:br>
            <a:r>
              <a:rPr lang="en-GB" sz="1000" dirty="0">
                <a:hlinkClick r:id="rId6"/>
              </a:rPr>
              <a:t>https://www.counterextremism.com/extremists/omar-bakri-muhammad</a:t>
            </a:r>
            <a:r>
              <a:rPr lang="en-GB" sz="1000" dirty="0"/>
              <a:t> </a:t>
            </a:r>
          </a:p>
          <a:p>
            <a:pPr marL="36900" indent="0">
              <a:buNone/>
            </a:pPr>
            <a:r>
              <a:rPr lang="en-GB" sz="1000" dirty="0">
                <a:solidFill>
                  <a:schemeClr val="tx1"/>
                </a:solidFill>
              </a:rPr>
              <a:t>Figure (6) The Qur’an</a:t>
            </a:r>
          </a:p>
          <a:p>
            <a:pPr marL="36900" indent="0">
              <a:buNone/>
            </a:pPr>
            <a:r>
              <a:rPr lang="en-GB" sz="1000" dirty="0">
                <a:solidFill>
                  <a:schemeClr val="tx1"/>
                </a:solidFill>
              </a:rPr>
              <a:t>Accessed: 10/03/2019</a:t>
            </a:r>
            <a:br>
              <a:rPr lang="en-GB" sz="1000" i="1" dirty="0"/>
            </a:br>
            <a:r>
              <a:rPr lang="en-GB" sz="1000" dirty="0">
                <a:hlinkClick r:id="rId7"/>
              </a:rPr>
              <a:t>http://resources.hwb.wales.gov.uk/VTC/ngfl/re/m_parry_carmarthenshire/arteffactau/quran.htm</a:t>
            </a:r>
            <a:r>
              <a:rPr lang="en-GB" sz="1000" dirty="0"/>
              <a:t> </a:t>
            </a:r>
          </a:p>
          <a:p>
            <a:pPr marL="36900" indent="0">
              <a:buNone/>
            </a:pPr>
            <a:r>
              <a:rPr lang="en-GB" sz="1050" dirty="0">
                <a:solidFill>
                  <a:schemeClr val="tx1"/>
                </a:solidFill>
              </a:rPr>
              <a:t>Figure (7) Al-Muhajiroun in Walthamstow</a:t>
            </a:r>
          </a:p>
          <a:p>
            <a:pPr marL="36900" indent="0">
              <a:buNone/>
            </a:pPr>
            <a:r>
              <a:rPr lang="en-GB" sz="1050" dirty="0">
                <a:solidFill>
                  <a:schemeClr val="tx1"/>
                </a:solidFill>
              </a:rPr>
              <a:t>Accessed: 10/03/2019</a:t>
            </a:r>
          </a:p>
          <a:p>
            <a:pPr marL="36900" indent="0">
              <a:buNone/>
            </a:pPr>
            <a:r>
              <a:rPr lang="en-GB" sz="1000" dirty="0">
                <a:hlinkClick r:id="rId8"/>
              </a:rPr>
              <a:t>https://www.alamy.com/stock-photo-islam-al-muhajiroun-walthamstow-muslim-group-26768780.html</a:t>
            </a:r>
            <a:r>
              <a:rPr lang="en-GB" sz="1000" dirty="0"/>
              <a:t> </a:t>
            </a:r>
          </a:p>
          <a:p>
            <a:pPr marL="36900" indent="0">
              <a:buNone/>
            </a:pPr>
            <a:endParaRPr lang="en-GB" sz="1000" dirty="0"/>
          </a:p>
          <a:p>
            <a:pPr marL="36900" indent="0">
              <a:buNone/>
            </a:pPr>
            <a:endParaRPr lang="en-GB" sz="1000" dirty="0"/>
          </a:p>
          <a:p>
            <a:pPr marL="36900" indent="0">
              <a:buNone/>
            </a:pPr>
            <a:endParaRPr lang="en-GB" sz="1000" dirty="0"/>
          </a:p>
          <a:p>
            <a:pPr marL="36900" indent="0">
              <a:buNone/>
            </a:pPr>
            <a:endParaRPr lang="en-GB" sz="1050" dirty="0"/>
          </a:p>
          <a:p>
            <a:pPr marL="36900" indent="0">
              <a:buNone/>
            </a:pPr>
            <a:endParaRPr lang="en-GB" sz="1050" dirty="0"/>
          </a:p>
          <a:p>
            <a:pPr marL="36900" indent="0">
              <a:buNone/>
            </a:pPr>
            <a:endParaRPr lang="en-GB" sz="1050" dirty="0"/>
          </a:p>
          <a:p>
            <a:pPr marL="36900" indent="0">
              <a:buNone/>
            </a:pPr>
            <a:endParaRPr lang="en-GB" sz="1200" dirty="0"/>
          </a:p>
          <a:p>
            <a:pPr marL="36900" indent="0">
              <a:buNone/>
            </a:pPr>
            <a:endParaRPr lang="en-GB" sz="1200" dirty="0"/>
          </a:p>
          <a:p>
            <a:pPr marL="36900" indent="0">
              <a:buNone/>
            </a:pPr>
            <a:endParaRPr lang="en-GB" sz="1200" dirty="0"/>
          </a:p>
          <a:p>
            <a:endParaRPr lang="en-GB" dirty="0"/>
          </a:p>
        </p:txBody>
      </p:sp>
    </p:spTree>
    <p:extLst>
      <p:ext uri="{BB962C8B-B14F-4D97-AF65-F5344CB8AC3E}">
        <p14:creationId xmlns:p14="http://schemas.microsoft.com/office/powerpoint/2010/main" val="28847343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1623</TotalTime>
  <Words>1926</Words>
  <Application>Microsoft Office PowerPoint</Application>
  <PresentationFormat>Widescreen</PresentationFormat>
  <Paragraphs>163</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Calisto MT</vt:lpstr>
      <vt:lpstr>Wingdings</vt:lpstr>
      <vt:lpstr>Wingdings 2</vt:lpstr>
      <vt:lpstr>Slate</vt:lpstr>
      <vt:lpstr>The Role of Religion in the Recruitment of Militant Jihadis in the UK</vt:lpstr>
      <vt:lpstr>Contents</vt:lpstr>
      <vt:lpstr>Motivations for Study</vt:lpstr>
      <vt:lpstr>Introduction</vt:lpstr>
      <vt:lpstr>Research Method</vt:lpstr>
      <vt:lpstr>Chapter 1: Key Figures in The UK Militant Jihadi Movement</vt:lpstr>
      <vt:lpstr>Chapter 2: Religious Ideology </vt:lpstr>
      <vt:lpstr>Chapter 3: From Faith Seekers to Activists</vt:lpstr>
      <vt:lpstr>Next Steps</vt:lpstr>
      <vt:lpstr>Conclusion</vt:lpstr>
      <vt:lpstr>Bibliography</vt:lpstr>
      <vt:lpstr>Pictures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Religion in the Recruitment of Militant Jihadis in the UK</dc:title>
  <dc:creator>Amina Oussalah (1602283)</dc:creator>
  <cp:lastModifiedBy>Amina Oussalah (1602283)</cp:lastModifiedBy>
  <cp:revision>22</cp:revision>
  <cp:lastPrinted>2019-03-11T08:22:51Z</cp:lastPrinted>
  <dcterms:created xsi:type="dcterms:W3CDTF">2019-03-11T00:01:28Z</dcterms:created>
  <dcterms:modified xsi:type="dcterms:W3CDTF">2019-03-12T09:03:22Z</dcterms:modified>
</cp:coreProperties>
</file>