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61" r:id="rId2"/>
    <p:sldId id="263" r:id="rId3"/>
    <p:sldId id="264" r:id="rId4"/>
    <p:sldId id="265" r:id="rId5"/>
    <p:sldId id="262" r:id="rId6"/>
    <p:sldId id="257" r:id="rId7"/>
    <p:sldId id="258" r:id="rId8"/>
    <p:sldId id="259" r:id="rId9"/>
    <p:sldId id="270" r:id="rId10"/>
    <p:sldId id="266" r:id="rId11"/>
    <p:sldId id="268" r:id="rId12"/>
    <p:sldId id="271" r:id="rId13"/>
    <p:sldId id="272" r:id="rId14"/>
    <p:sldId id="27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074" autoAdjust="0"/>
    <p:restoredTop sz="94660"/>
  </p:normalViewPr>
  <p:slideViewPr>
    <p:cSldViewPr snapToGrid="0">
      <p:cViewPr varScale="1">
        <p:scale>
          <a:sx n="71" d="100"/>
          <a:sy n="71" d="100"/>
        </p:scale>
        <p:origin x="40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1/21/2019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1/21/2019</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amnesty.org/en/latest/news/2016/05/amnesty-international-publishes-policy-and-research-on-protection-of-sex-workers-rights/" TargetMode="External"/><Relationship Id="rId2" Type="http://schemas.openxmlformats.org/officeDocument/2006/relationships/hyperlink" Target="http://files.ctctcdn.com/54482ed6201/46da8bac-36d7-4a59-b9e0-fd79b1aec409.pdf" TargetMode="External"/><Relationship Id="rId1" Type="http://schemas.openxmlformats.org/officeDocument/2006/relationships/slideLayout" Target="../slideLayouts/slideLayout2.xml"/><Relationship Id="rId6" Type="http://schemas.openxmlformats.org/officeDocument/2006/relationships/hyperlink" Target="https://mjps.ssmu.ca/2018/04/09/introduction-to-intersectionality/" TargetMode="External"/><Relationship Id="rId5" Type="http://schemas.openxmlformats.org/officeDocument/2006/relationships/hyperlink" Target="https://issuu.com/conservativeparty/docs/ge2017_manifesto_a5_digital" TargetMode="External"/><Relationship Id="rId4" Type="http://schemas.openxmlformats.org/officeDocument/2006/relationships/hyperlink" Target="http://researchbriefings.files.parliament.uk/documents/CDP-2018-0168/CDP-2018-0168.pdf"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compassonline.org.uk/black-women-gender-equality-and-universal-basic-income/" TargetMode="External"/><Relationship Id="rId2" Type="http://schemas.openxmlformats.org/officeDocument/2006/relationships/hyperlink" Target="https://morningstaronline.co.uk/article/why-do-marxist-feminists-oppose-liberal-feminists-claims-porn-and-prostitution-are" TargetMode="External"/><Relationship Id="rId1" Type="http://schemas.openxmlformats.org/officeDocument/2006/relationships/slideLayout" Target="../slideLayouts/slideLayout2.xml"/><Relationship Id="rId5" Type="http://schemas.openxmlformats.org/officeDocument/2006/relationships/hyperlink" Target="https://wbg.org.uk/media/new-research-shows-poverty-ethnicity-gender-magnify-impact-austerity-bme-women/" TargetMode="External"/><Relationship Id="rId4" Type="http://schemas.openxmlformats.org/officeDocument/2006/relationships/hyperlink" Target="https://socialistworker.org/2017/08/01/a-marxist-case-for-intersectional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D850D-5655-41A3-B652-D1266B155A41}"/>
              </a:ext>
            </a:extLst>
          </p:cNvPr>
          <p:cNvSpPr>
            <a:spLocks noGrp="1"/>
          </p:cNvSpPr>
          <p:nvPr>
            <p:ph type="title"/>
          </p:nvPr>
        </p:nvSpPr>
        <p:spPr/>
        <p:txBody>
          <a:bodyPr/>
          <a:lstStyle/>
          <a:p>
            <a:r>
              <a:rPr lang="en-GB" dirty="0"/>
              <a:t>WHAT IS INTERSECTIONALITY?</a:t>
            </a:r>
          </a:p>
        </p:txBody>
      </p:sp>
      <p:sp>
        <p:nvSpPr>
          <p:cNvPr id="3" name="Content Placeholder 2">
            <a:extLst>
              <a:ext uri="{FF2B5EF4-FFF2-40B4-BE49-F238E27FC236}">
                <a16:creationId xmlns:a16="http://schemas.microsoft.com/office/drawing/2014/main" id="{CA15D195-A5CB-4EE4-8CAF-CFD5D16E5DE8}"/>
              </a:ext>
            </a:extLst>
          </p:cNvPr>
          <p:cNvSpPr>
            <a:spLocks noGrp="1"/>
          </p:cNvSpPr>
          <p:nvPr>
            <p:ph sz="quarter" idx="13"/>
          </p:nvPr>
        </p:nvSpPr>
        <p:spPr/>
        <p:txBody>
          <a:bodyPr>
            <a:normAutofit fontScale="92500" lnSpcReduction="20000"/>
          </a:bodyPr>
          <a:lstStyle/>
          <a:p>
            <a:r>
              <a:rPr lang="en-GB" dirty="0"/>
              <a:t>Whilst the concept of intersectionality was discussed beforehand (smith, 2017), the term itself did not exist until it was used by </a:t>
            </a:r>
            <a:r>
              <a:rPr lang="en-GB" dirty="0" err="1"/>
              <a:t>Kimberlé</a:t>
            </a:r>
            <a:r>
              <a:rPr lang="en-GB" dirty="0"/>
              <a:t> Crenshaw in 1989 (</a:t>
            </a:r>
            <a:r>
              <a:rPr lang="en-GB" dirty="0" err="1"/>
              <a:t>lau</a:t>
            </a:r>
            <a:r>
              <a:rPr lang="en-GB" dirty="0"/>
              <a:t>). </a:t>
            </a:r>
          </a:p>
          <a:p>
            <a:r>
              <a:rPr lang="en-GB" dirty="0"/>
              <a:t>in the context of social movements, intersectionality has been most prevalent and influential within the feminist movement (</a:t>
            </a:r>
            <a:r>
              <a:rPr lang="en-GB" dirty="0" err="1"/>
              <a:t>smits</a:t>
            </a:r>
            <a:r>
              <a:rPr lang="en-GB" dirty="0"/>
              <a:t>, 2016) </a:t>
            </a:r>
          </a:p>
          <a:p>
            <a:r>
              <a:rPr lang="en-GB" b="1" dirty="0"/>
              <a:t>In a recent article by </a:t>
            </a:r>
            <a:r>
              <a:rPr lang="en-GB" b="1" dirty="0" err="1"/>
              <a:t>Ryanne</a:t>
            </a:r>
            <a:r>
              <a:rPr lang="en-GB" b="1" dirty="0"/>
              <a:t> Lau</a:t>
            </a:r>
            <a:r>
              <a:rPr lang="en-GB" dirty="0"/>
              <a:t>, intersectionality is described as follows:</a:t>
            </a:r>
          </a:p>
          <a:p>
            <a:pPr lvl="1"/>
            <a:r>
              <a:rPr lang="en-GB" i="1" dirty="0"/>
              <a:t>‘As a tool of analysis, intersectionality exposes the complexities of the experiences from women who are subjugated to more than one axis of oppression’ </a:t>
            </a:r>
            <a:r>
              <a:rPr lang="en-GB" dirty="0"/>
              <a:t>(Lau, 2018, para.2).</a:t>
            </a:r>
            <a:r>
              <a:rPr lang="en-GB" i="1" dirty="0"/>
              <a:t> </a:t>
            </a:r>
            <a:r>
              <a:rPr lang="en-GB" sz="1000" dirty="0"/>
              <a:t> </a:t>
            </a:r>
            <a:endParaRPr lang="en-GB" dirty="0"/>
          </a:p>
          <a:p>
            <a:r>
              <a:rPr lang="en-GB" dirty="0"/>
              <a:t>So this could be class and race, race and gender, all three, or more. The idea is that these social groups overlap revealing unique </a:t>
            </a:r>
            <a:r>
              <a:rPr lang="en-GB" dirty="0">
                <a:highlight>
                  <a:srgbClr val="FFFF00"/>
                </a:highlight>
              </a:rPr>
              <a:t>experiences</a:t>
            </a:r>
            <a:r>
              <a:rPr lang="en-GB" dirty="0"/>
              <a:t> of oppression for those individuals which are different from the experiences of others (smith, 2017).</a:t>
            </a:r>
          </a:p>
          <a:p>
            <a:pPr lvl="1"/>
            <a:endParaRPr lang="en-GB" dirty="0"/>
          </a:p>
        </p:txBody>
      </p:sp>
    </p:spTree>
    <p:extLst>
      <p:ext uri="{BB962C8B-B14F-4D97-AF65-F5344CB8AC3E}">
        <p14:creationId xmlns:p14="http://schemas.microsoft.com/office/powerpoint/2010/main" val="1993381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22F75-F287-4514-A358-FAF137D18E0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68EA694-1365-4669-82F3-BAB1E8E993A9}"/>
              </a:ext>
            </a:extLst>
          </p:cNvPr>
          <p:cNvSpPr>
            <a:spLocks noGrp="1"/>
          </p:cNvSpPr>
          <p:nvPr>
            <p:ph sz="quarter" idx="13"/>
          </p:nvPr>
        </p:nvSpPr>
        <p:spPr/>
        <p:txBody>
          <a:bodyPr>
            <a:normAutofit fontScale="92500" lnSpcReduction="10000"/>
          </a:bodyPr>
          <a:lstStyle/>
          <a:p>
            <a:r>
              <a:rPr lang="en-GB" dirty="0"/>
              <a:t>Smits (2016, p.17) describes intersectionality as:</a:t>
            </a:r>
          </a:p>
          <a:p>
            <a:pPr lvl="1"/>
            <a:r>
              <a:rPr lang="en-GB" i="1" dirty="0"/>
              <a:t>‘the idea that individual identity or subjectivity is always constituted not by one </a:t>
            </a:r>
            <a:r>
              <a:rPr lang="en-GB" b="1" i="1" dirty="0"/>
              <a:t>‘axis of identity’</a:t>
            </a:r>
            <a:r>
              <a:rPr lang="en-GB" i="1" dirty="0"/>
              <a:t>- gender- but by many mutually reinforcing axes of social difference and hierarchy’</a:t>
            </a:r>
          </a:p>
          <a:p>
            <a:r>
              <a:rPr lang="en-GB" dirty="0"/>
              <a:t> smith (2017) explains that different </a:t>
            </a:r>
            <a:r>
              <a:rPr lang="en-GB" dirty="0" err="1"/>
              <a:t>aPPROACHES</a:t>
            </a:r>
            <a:r>
              <a:rPr lang="en-GB" dirty="0"/>
              <a:t> TO THE CONCEPT OF INTERSECTIONALITY are used and discussed alongside different theories of oppression, such as postmodernist or Marxist theories. Two such approaches are quoted as:</a:t>
            </a:r>
          </a:p>
          <a:p>
            <a:pPr lvl="1"/>
            <a:r>
              <a:rPr lang="en-GB" b="1" dirty="0"/>
              <a:t>‘Black feminism’</a:t>
            </a:r>
            <a:r>
              <a:rPr lang="en-GB" dirty="0"/>
              <a:t> (smith, 2017, para.3)- recognises class as part of the experience of oppression. (derived from the black feminist movement)		</a:t>
            </a:r>
            <a:r>
              <a:rPr lang="en-GB" u="sng" dirty="0"/>
              <a:t>and</a:t>
            </a:r>
          </a:p>
          <a:p>
            <a:pPr lvl="1"/>
            <a:r>
              <a:rPr lang="en-GB" b="1" dirty="0"/>
              <a:t>‘Post-structural wing of postmodernism’</a:t>
            </a:r>
            <a:r>
              <a:rPr lang="en-GB" dirty="0"/>
              <a:t> (ibid.).</a:t>
            </a:r>
            <a:endParaRPr lang="en-GB" i="1" dirty="0"/>
          </a:p>
        </p:txBody>
      </p:sp>
    </p:spTree>
    <p:extLst>
      <p:ext uri="{BB962C8B-B14F-4D97-AF65-F5344CB8AC3E}">
        <p14:creationId xmlns:p14="http://schemas.microsoft.com/office/powerpoint/2010/main" val="42837024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71284-6F39-4121-B149-2280641F2ED6}"/>
              </a:ext>
            </a:extLst>
          </p:cNvPr>
          <p:cNvSpPr>
            <a:spLocks noGrp="1"/>
          </p:cNvSpPr>
          <p:nvPr>
            <p:ph type="title"/>
          </p:nvPr>
        </p:nvSpPr>
        <p:spPr/>
        <p:txBody>
          <a:bodyPr/>
          <a:lstStyle/>
          <a:p>
            <a:r>
              <a:rPr lang="en-GB" dirty="0"/>
              <a:t>Black feminist version of intersectionality</a:t>
            </a:r>
          </a:p>
        </p:txBody>
      </p:sp>
      <p:sp>
        <p:nvSpPr>
          <p:cNvPr id="3" name="Content Placeholder 2">
            <a:extLst>
              <a:ext uri="{FF2B5EF4-FFF2-40B4-BE49-F238E27FC236}">
                <a16:creationId xmlns:a16="http://schemas.microsoft.com/office/drawing/2014/main" id="{F518B9B0-D4F6-4C08-9125-B4F2978197CE}"/>
              </a:ext>
            </a:extLst>
          </p:cNvPr>
          <p:cNvSpPr>
            <a:spLocks noGrp="1"/>
          </p:cNvSpPr>
          <p:nvPr>
            <p:ph sz="quarter" idx="13"/>
          </p:nvPr>
        </p:nvSpPr>
        <p:spPr/>
        <p:txBody>
          <a:bodyPr>
            <a:normAutofit fontScale="70000" lnSpcReduction="20000"/>
          </a:bodyPr>
          <a:lstStyle/>
          <a:p>
            <a:r>
              <a:rPr lang="en-GB" dirty="0"/>
              <a:t>The intersection of oppression for women of </a:t>
            </a:r>
            <a:r>
              <a:rPr lang="en-GB" dirty="0" err="1"/>
              <a:t>bame</a:t>
            </a:r>
            <a:r>
              <a:rPr lang="en-GB" dirty="0"/>
              <a:t> backgrounds in the </a:t>
            </a:r>
            <a:r>
              <a:rPr lang="en-GB" dirty="0" err="1"/>
              <a:t>uk</a:t>
            </a:r>
            <a:r>
              <a:rPr lang="en-GB" dirty="0"/>
              <a:t>, lies between </a:t>
            </a:r>
            <a:r>
              <a:rPr lang="en-GB" b="1" dirty="0"/>
              <a:t>gender and race </a:t>
            </a:r>
            <a:r>
              <a:rPr lang="en-GB" dirty="0"/>
              <a:t>when looking at a recent report by </a:t>
            </a:r>
            <a:r>
              <a:rPr lang="en-GB" b="1" dirty="0"/>
              <a:t>the </a:t>
            </a:r>
            <a:r>
              <a:rPr lang="en-GB" b="1" u="sng" dirty="0"/>
              <a:t>Women’s Budget Group (2016)</a:t>
            </a:r>
            <a:r>
              <a:rPr lang="en-GB" b="1" dirty="0"/>
              <a:t> </a:t>
            </a:r>
            <a:r>
              <a:rPr lang="en-GB" dirty="0"/>
              <a:t> which states that by 2020, the number of women of BAME backgrounds who will face the effects of austerity measures in the UK today, will vastly increase.  </a:t>
            </a:r>
          </a:p>
          <a:p>
            <a:r>
              <a:rPr lang="en-GB" dirty="0"/>
              <a:t>Not only this, but it is this intersection of women that will be worst hit- worse than white men, worse than white women and worse than men of BAME backgrounds. </a:t>
            </a:r>
          </a:p>
          <a:p>
            <a:r>
              <a:rPr lang="en-GB" dirty="0"/>
              <a:t>Class becomes part of the intersection of oppression when looking at the reasons. </a:t>
            </a:r>
          </a:p>
          <a:p>
            <a:r>
              <a:rPr lang="en-GB" u="sng" dirty="0"/>
              <a:t>Reynolds, (2017)</a:t>
            </a:r>
            <a:r>
              <a:rPr lang="en-GB" dirty="0"/>
              <a:t>  explains that the reason for this is as follows:</a:t>
            </a:r>
            <a:r>
              <a:rPr lang="en-GB" i="1" dirty="0"/>
              <a:t> ‘Black women are most likely to be employed in these very job sectors and services: i.e. ‘frontline’ public sector and at the very levels (</a:t>
            </a:r>
            <a:r>
              <a:rPr lang="en-GB" i="1" dirty="0" err="1"/>
              <a:t>i.e</a:t>
            </a:r>
            <a:r>
              <a:rPr lang="en-GB" i="1" dirty="0"/>
              <a:t> low-paid, temporary and low level) where services are being cut and slashed back to the bone’.</a:t>
            </a:r>
          </a:p>
          <a:p>
            <a:r>
              <a:rPr lang="en-GB" i="1" dirty="0"/>
              <a:t>This supports smith’s point that class is an important factor in the black feminism approach to intersectionality.</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206423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65578-B6FD-4A32-BC33-668115EB6AD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A7DFA1-C48E-421A-BBBD-F3814E93CD22}"/>
              </a:ext>
            </a:extLst>
          </p:cNvPr>
          <p:cNvSpPr>
            <a:spLocks noGrp="1"/>
          </p:cNvSpPr>
          <p:nvPr>
            <p:ph sz="quarter" idx="13"/>
          </p:nvPr>
        </p:nvSpPr>
        <p:spPr/>
        <p:txBody>
          <a:bodyPr>
            <a:normAutofit fontScale="62500" lnSpcReduction="20000"/>
          </a:bodyPr>
          <a:lstStyle/>
          <a:p>
            <a:r>
              <a:rPr lang="en-GB" dirty="0"/>
              <a:t>Smith (2016) believes that Marxists should work with the black feminism version of intersectionality because of the common perspective shared, that oppression is collectively shared based upon </a:t>
            </a:r>
            <a:r>
              <a:rPr lang="en-GB" b="1" dirty="0"/>
              <a:t>social identities. </a:t>
            </a:r>
          </a:p>
          <a:p>
            <a:r>
              <a:rPr lang="en-GB" dirty="0"/>
              <a:t>Marxists have not engaged with intersectionality because the more commonly used version today, is postmodern, meaning:</a:t>
            </a:r>
          </a:p>
          <a:p>
            <a:pPr lvl="1"/>
            <a:r>
              <a:rPr lang="en-GB" dirty="0"/>
              <a:t> oppression has become a concern of the  individual and their identity- how one person can be oppressed by another person, instead of oppression faced because of </a:t>
            </a:r>
            <a:r>
              <a:rPr lang="en-GB" dirty="0" err="1"/>
              <a:t>systemi</a:t>
            </a:r>
            <a:endParaRPr lang="en-GB" dirty="0"/>
          </a:p>
          <a:p>
            <a:pPr lvl="1"/>
            <a:r>
              <a:rPr lang="en-GB" dirty="0"/>
              <a:t>This view concentrates on </a:t>
            </a:r>
            <a:r>
              <a:rPr lang="en-GB" b="1" dirty="0"/>
              <a:t>individual identity</a:t>
            </a:r>
            <a:r>
              <a:rPr lang="en-GB" dirty="0"/>
              <a:t> and concerns oppression against the individual rather than the collective.</a:t>
            </a:r>
          </a:p>
          <a:p>
            <a:r>
              <a:rPr lang="en-GB" dirty="0"/>
              <a:t>Smith (2016) points out that  by postmodernists rejecting the social categories of the modern era as ‘essentialist’, and focussing on celebrating differences that make up individual identities instead, the fight against systemic oppression is difficult.</a:t>
            </a:r>
          </a:p>
          <a:p>
            <a:r>
              <a:rPr lang="en-GB" b="1" dirty="0"/>
              <a:t>It seems that BF version of intersectionality incorporates an understanding and awareness of the structural and systemic nature of oppression better than that of a postmodernist view, which concentrates on the individual and whether or not they have felt oppressed in day to day interactions.</a:t>
            </a:r>
          </a:p>
          <a:p>
            <a:endParaRPr lang="en-GB" dirty="0"/>
          </a:p>
          <a:p>
            <a:endParaRPr lang="en-GB" dirty="0"/>
          </a:p>
          <a:p>
            <a:pPr lvl="1"/>
            <a:endParaRPr lang="en-GB" dirty="0"/>
          </a:p>
        </p:txBody>
      </p:sp>
    </p:spTree>
    <p:extLst>
      <p:ext uri="{BB962C8B-B14F-4D97-AF65-F5344CB8AC3E}">
        <p14:creationId xmlns:p14="http://schemas.microsoft.com/office/powerpoint/2010/main" val="1804908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E052D-F8C9-4BAF-85E4-C6DDBF6052F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69E4EFD-EC8A-4885-9670-2CF7258A923F}"/>
              </a:ext>
            </a:extLst>
          </p:cNvPr>
          <p:cNvSpPr>
            <a:spLocks noGrp="1"/>
          </p:cNvSpPr>
          <p:nvPr>
            <p:ph sz="quarter" idx="13"/>
          </p:nvPr>
        </p:nvSpPr>
        <p:spPr/>
        <p:txBody>
          <a:bodyPr>
            <a:normAutofit fontScale="85000" lnSpcReduction="20000"/>
          </a:bodyPr>
          <a:lstStyle/>
          <a:p>
            <a:r>
              <a:rPr lang="en-GB" dirty="0"/>
              <a:t>To conclude, it seems that whilst amnesty international policy has tried to address the exploitation which happens as a result of sex work, it has not done enough to tackle the root cause which feminist Marxists argue is the commodification of women, by men.</a:t>
            </a:r>
          </a:p>
          <a:p>
            <a:r>
              <a:rPr lang="en-GB" dirty="0"/>
              <a:t>The current conservative government has not done enough to protect victims within the sex industry, in fact the law as it stands seems to put sex workers at risk of abuse, violence, discrimination and other forms of exploitation.</a:t>
            </a:r>
          </a:p>
          <a:p>
            <a:r>
              <a:rPr lang="en-GB" dirty="0"/>
              <a:t>Liberal feminists argue that women should have freedom to make choices about their own lives but Marxist feminists believe that all women oppressed.</a:t>
            </a:r>
          </a:p>
          <a:p>
            <a:r>
              <a:rPr lang="en-GB" dirty="0"/>
              <a:t>Not only this, but liberal feminists oppress other feminists within the movement because they fail to acknowledge the intersection both between gender/race and between gender and class.</a:t>
            </a:r>
          </a:p>
        </p:txBody>
      </p:sp>
    </p:spTree>
    <p:extLst>
      <p:ext uri="{BB962C8B-B14F-4D97-AF65-F5344CB8AC3E}">
        <p14:creationId xmlns:p14="http://schemas.microsoft.com/office/powerpoint/2010/main" val="41617679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43110-C7AC-4D2B-91B8-4D80F5B7F5B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5D1DA85-D659-4F02-A1CA-8E5C587B4BD5}"/>
              </a:ext>
            </a:extLst>
          </p:cNvPr>
          <p:cNvSpPr>
            <a:spLocks noGrp="1"/>
          </p:cNvSpPr>
          <p:nvPr>
            <p:ph sz="quarter" idx="13"/>
          </p:nvPr>
        </p:nvSpPr>
        <p:spPr/>
        <p:txBody>
          <a:bodyPr>
            <a:normAutofit fontScale="85000" lnSpcReduction="10000"/>
          </a:bodyPr>
          <a:lstStyle/>
          <a:p>
            <a:r>
              <a:rPr lang="en-GB" b="1" dirty="0"/>
              <a:t>In 2016, Amnesty International</a:t>
            </a:r>
            <a:r>
              <a:rPr lang="en-GB" dirty="0"/>
              <a:t>  published a policy on protecting the human rights of sex workers around the globe. Their view is that in order to tackle the associated risks of sex work, such as abuse and exploitation, sex work should be decriminalised. </a:t>
            </a:r>
          </a:p>
          <a:p>
            <a:r>
              <a:rPr lang="en-GB" b="1" dirty="0"/>
              <a:t>An article by Amnesty International, reviewing the policy, </a:t>
            </a:r>
            <a:r>
              <a:rPr lang="en-GB" dirty="0"/>
              <a:t>explains that by decriminalising sex work, those who have experienced instances of abuse and exploitation will feel less afraid to come forward and report crimes committed against them.</a:t>
            </a:r>
          </a:p>
          <a:p>
            <a:r>
              <a:rPr lang="en-GB" dirty="0"/>
              <a:t>The international policy has stated that the following as its aims to protect sex workers from exploitation:</a:t>
            </a:r>
          </a:p>
          <a:p>
            <a:r>
              <a:rPr lang="en-GB" i="1" dirty="0"/>
              <a:t>the decriminalization of consensual sex work, including those laws that prohibit associated activities—such as bans on buying, solicitation and general organization of sex work.</a:t>
            </a:r>
            <a:endParaRPr lang="en-GB" dirty="0"/>
          </a:p>
          <a:p>
            <a:endParaRPr lang="en-GB" dirty="0"/>
          </a:p>
        </p:txBody>
      </p:sp>
    </p:spTree>
    <p:extLst>
      <p:ext uri="{BB962C8B-B14F-4D97-AF65-F5344CB8AC3E}">
        <p14:creationId xmlns:p14="http://schemas.microsoft.com/office/powerpoint/2010/main" val="13590226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17B2B-3D7A-4090-B902-EE6C3E91D05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546776E-FE33-45A4-A32A-57396100D1C1}"/>
              </a:ext>
            </a:extLst>
          </p:cNvPr>
          <p:cNvSpPr>
            <a:spLocks noGrp="1"/>
          </p:cNvSpPr>
          <p:nvPr>
            <p:ph sz="quarter" idx="13"/>
          </p:nvPr>
        </p:nvSpPr>
        <p:spPr/>
        <p:txBody>
          <a:bodyPr>
            <a:normAutofit fontScale="85000" lnSpcReduction="10000"/>
          </a:bodyPr>
          <a:lstStyle/>
          <a:p>
            <a:r>
              <a:rPr lang="en-GB" b="1" dirty="0"/>
              <a:t>In 2018 there was a debate in the house of commons about Tackling demand for commercial sexual exploitation. The following was given as a definition of the current law in the UK regarding sex work:</a:t>
            </a:r>
            <a:endParaRPr lang="en-GB" dirty="0"/>
          </a:p>
          <a:p>
            <a:pPr marL="0" indent="0">
              <a:buNone/>
            </a:pPr>
            <a:r>
              <a:rPr lang="en-GB" b="1" dirty="0"/>
              <a:t>	</a:t>
            </a:r>
            <a:r>
              <a:rPr lang="en-GB" b="1" i="1" dirty="0"/>
              <a:t>In England and Wales, the sale and purchase of sexual services between consenting adults 	is legal.  However, various activities related to prostitution, such as soliciting, kerb 	crawling, brothel-keeping and various forms of exploitation, are illegal.</a:t>
            </a:r>
          </a:p>
          <a:p>
            <a:pPr marL="0" indent="0">
              <a:buNone/>
            </a:pPr>
            <a:r>
              <a:rPr lang="en-GB" b="1" dirty="0"/>
              <a:t>So its clear to see that part of amnesty international’s ideal is already a reality in the </a:t>
            </a:r>
            <a:r>
              <a:rPr lang="en-GB" b="1" dirty="0" err="1"/>
              <a:t>uk</a:t>
            </a:r>
            <a:r>
              <a:rPr lang="en-GB" b="1" dirty="0"/>
              <a:t>, because prostitution is already viewed as a sexual service. However, the other aim to decriminalise associated activities would need to be debated, to become law in the UK.</a:t>
            </a:r>
            <a:endParaRPr lang="en-GB" dirty="0"/>
          </a:p>
          <a:p>
            <a:pPr marL="0" indent="0">
              <a:buNone/>
            </a:pPr>
            <a:endParaRPr lang="en-GB" dirty="0"/>
          </a:p>
        </p:txBody>
      </p:sp>
    </p:spTree>
    <p:extLst>
      <p:ext uri="{BB962C8B-B14F-4D97-AF65-F5344CB8AC3E}">
        <p14:creationId xmlns:p14="http://schemas.microsoft.com/office/powerpoint/2010/main" val="23289124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3D368-6BE7-452D-8569-C5BCB673716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EBECE38-D9C9-4CA3-8BB3-0B30B2ACE435}"/>
              </a:ext>
            </a:extLst>
          </p:cNvPr>
          <p:cNvSpPr>
            <a:spLocks noGrp="1"/>
          </p:cNvSpPr>
          <p:nvPr>
            <p:ph sz="quarter" idx="13"/>
          </p:nvPr>
        </p:nvSpPr>
        <p:spPr/>
        <p:txBody>
          <a:bodyPr/>
          <a:lstStyle/>
          <a:p>
            <a:r>
              <a:rPr lang="en-GB" b="1" dirty="0"/>
              <a:t>So by looking at the current law, it is evident that the current government:</a:t>
            </a:r>
            <a:endParaRPr lang="en-GB" dirty="0"/>
          </a:p>
          <a:p>
            <a:pPr lvl="1"/>
            <a:r>
              <a:rPr lang="en-GB" b="1" u="sng" dirty="0"/>
              <a:t>Do</a:t>
            </a:r>
            <a:r>
              <a:rPr lang="en-GB" b="1" dirty="0"/>
              <a:t> see activities relating to prostitution as exploitation</a:t>
            </a:r>
            <a:endParaRPr lang="en-GB" dirty="0"/>
          </a:p>
          <a:p>
            <a:pPr lvl="1"/>
            <a:r>
              <a:rPr lang="en-GB" b="1" u="sng" dirty="0"/>
              <a:t>Do not </a:t>
            </a:r>
            <a:r>
              <a:rPr lang="en-GB" b="1" dirty="0"/>
              <a:t> see the sale and purchase of sexual services between consenting adults as exploitation. </a:t>
            </a:r>
          </a:p>
          <a:p>
            <a:endParaRPr lang="en-GB" dirty="0"/>
          </a:p>
        </p:txBody>
      </p:sp>
    </p:spTree>
    <p:extLst>
      <p:ext uri="{BB962C8B-B14F-4D97-AF65-F5344CB8AC3E}">
        <p14:creationId xmlns:p14="http://schemas.microsoft.com/office/powerpoint/2010/main" val="12087886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E40AD-C1FB-413E-8BEA-64AB3E62D8B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BB58204-9E26-4198-83D1-E01E15320242}"/>
              </a:ext>
            </a:extLst>
          </p:cNvPr>
          <p:cNvSpPr>
            <a:spLocks noGrp="1"/>
          </p:cNvSpPr>
          <p:nvPr>
            <p:ph sz="quarter" idx="13"/>
          </p:nvPr>
        </p:nvSpPr>
        <p:spPr/>
        <p:txBody>
          <a:bodyPr/>
          <a:lstStyle/>
          <a:p>
            <a:r>
              <a:rPr lang="en-GB" dirty="0"/>
              <a:t>The issue of consent seems to be linked to liberty </a:t>
            </a:r>
            <a:endParaRPr lang="en-GB" dirty="0">
              <a:highlight>
                <a:srgbClr val="FFFF00"/>
              </a:highlight>
            </a:endParaRPr>
          </a:p>
          <a:p>
            <a:r>
              <a:rPr lang="en-GB" dirty="0"/>
              <a:t>GRAMSCI </a:t>
            </a:r>
          </a:p>
          <a:p>
            <a:pPr lvl="1"/>
            <a:r>
              <a:rPr lang="en-GB" dirty="0"/>
              <a:t>CULTURE CHANGES SOCIETY </a:t>
            </a:r>
          </a:p>
          <a:p>
            <a:pPr lvl="1"/>
            <a:r>
              <a:rPr lang="en-GB" dirty="0"/>
              <a:t>HEGEMONY- POWER TO INFUENCE</a:t>
            </a:r>
          </a:p>
          <a:p>
            <a:pPr lvl="1"/>
            <a:r>
              <a:rPr lang="en-GB" dirty="0"/>
              <a:t>RULE BY FORCE AND RULE BY CONSENT</a:t>
            </a:r>
          </a:p>
          <a:p>
            <a:pPr marL="0" indent="0">
              <a:buNone/>
            </a:pPr>
            <a:r>
              <a:rPr lang="en-GB" dirty="0"/>
              <a:t>(Taylor, </a:t>
            </a:r>
            <a:r>
              <a:rPr lang="en-GB" i="1" dirty="0"/>
              <a:t>et al, </a:t>
            </a:r>
            <a:r>
              <a:rPr lang="en-GB" dirty="0"/>
              <a:t>1995).</a:t>
            </a:r>
          </a:p>
          <a:p>
            <a:endParaRPr lang="en-GB" dirty="0"/>
          </a:p>
        </p:txBody>
      </p:sp>
    </p:spTree>
    <p:extLst>
      <p:ext uri="{BB962C8B-B14F-4D97-AF65-F5344CB8AC3E}">
        <p14:creationId xmlns:p14="http://schemas.microsoft.com/office/powerpoint/2010/main" val="6728218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E287B-93B1-4C35-84CB-040F6AA84090}"/>
              </a:ext>
            </a:extLst>
          </p:cNvPr>
          <p:cNvSpPr>
            <a:spLocks noGrp="1"/>
          </p:cNvSpPr>
          <p:nvPr>
            <p:ph type="title"/>
          </p:nvPr>
        </p:nvSpPr>
        <p:spPr/>
        <p:txBody>
          <a:bodyPr/>
          <a:lstStyle/>
          <a:p>
            <a:r>
              <a:rPr lang="en-GB" dirty="0"/>
              <a:t>Liberal feminists vs Marxist feminists</a:t>
            </a:r>
            <a:br>
              <a:rPr lang="en-GB" dirty="0"/>
            </a:br>
            <a:r>
              <a:rPr lang="en-GB" dirty="0"/>
              <a:t>approaches to liberty</a:t>
            </a:r>
          </a:p>
        </p:txBody>
      </p:sp>
      <p:sp>
        <p:nvSpPr>
          <p:cNvPr id="3" name="Content Placeholder 2">
            <a:extLst>
              <a:ext uri="{FF2B5EF4-FFF2-40B4-BE49-F238E27FC236}">
                <a16:creationId xmlns:a16="http://schemas.microsoft.com/office/drawing/2014/main" id="{4A681870-533B-4244-8E2F-DD6C9ACB7A51}"/>
              </a:ext>
            </a:extLst>
          </p:cNvPr>
          <p:cNvSpPr>
            <a:spLocks noGrp="1"/>
          </p:cNvSpPr>
          <p:nvPr>
            <p:ph sz="quarter" idx="13"/>
          </p:nvPr>
        </p:nvSpPr>
        <p:spPr/>
        <p:txBody>
          <a:bodyPr>
            <a:normAutofit fontScale="70000" lnSpcReduction="20000"/>
          </a:bodyPr>
          <a:lstStyle/>
          <a:p>
            <a:r>
              <a:rPr lang="en-GB" dirty="0"/>
              <a:t>There are two approaches to liberty- positive and negative</a:t>
            </a:r>
          </a:p>
          <a:p>
            <a:r>
              <a:rPr lang="en-GB" b="1" dirty="0"/>
              <a:t>Negative liberty</a:t>
            </a:r>
            <a:r>
              <a:rPr lang="en-GB" dirty="0"/>
              <a:t> is a belief that to be free, individuals must be </a:t>
            </a:r>
            <a:r>
              <a:rPr lang="en-GB" b="1" dirty="0"/>
              <a:t>protected</a:t>
            </a:r>
            <a:r>
              <a:rPr lang="en-GB" dirty="0"/>
              <a:t> by the government from what </a:t>
            </a:r>
            <a:r>
              <a:rPr lang="en-GB" dirty="0" err="1"/>
              <a:t>petitt</a:t>
            </a:r>
            <a:r>
              <a:rPr lang="en-GB" dirty="0"/>
              <a:t> (1997 </a:t>
            </a:r>
            <a:r>
              <a:rPr lang="en-GB" i="1" dirty="0"/>
              <a:t>cited in </a:t>
            </a:r>
            <a:r>
              <a:rPr lang="en-GB" dirty="0" err="1"/>
              <a:t>smits</a:t>
            </a:r>
            <a:r>
              <a:rPr lang="en-GB" dirty="0"/>
              <a:t> 2016, p.9) terms ‘domination’ from ‘arbitrary power, so courts for example.</a:t>
            </a:r>
            <a:r>
              <a:rPr lang="en-GB" dirty="0">
                <a:highlight>
                  <a:srgbClr val="FFFF00"/>
                </a:highlight>
              </a:rPr>
              <a:t>//</a:t>
            </a:r>
          </a:p>
          <a:p>
            <a:r>
              <a:rPr lang="en-GB" dirty="0"/>
              <a:t>It seems that whilst amnesty international attempt to address exploitation of sex workers by decriminalising all aspects of sex work stems</a:t>
            </a:r>
            <a:r>
              <a:rPr lang="en-GB" b="1" dirty="0"/>
              <a:t> from negative liberty</a:t>
            </a:r>
            <a:r>
              <a:rPr lang="en-GB" dirty="0"/>
              <a:t>, yet the fact that it argues that prostitution is a human right, demonstrates a political positioning underpinned by </a:t>
            </a:r>
            <a:r>
              <a:rPr lang="en-GB" b="1" u="sng" dirty="0"/>
              <a:t>positive liberty. </a:t>
            </a:r>
            <a:r>
              <a:rPr lang="en-GB" b="1" u="sng" dirty="0">
                <a:highlight>
                  <a:srgbClr val="FFFF00"/>
                </a:highlight>
              </a:rPr>
              <a:t>Conservative manifesto values business and does not like to interfere (</a:t>
            </a:r>
            <a:r>
              <a:rPr lang="en-GB" b="1" u="sng" dirty="0" err="1">
                <a:highlight>
                  <a:srgbClr val="FFFF00"/>
                </a:highlight>
              </a:rPr>
              <a:t>issuu</a:t>
            </a:r>
            <a:r>
              <a:rPr lang="en-GB" b="1" u="sng" dirty="0">
                <a:highlight>
                  <a:srgbClr val="FFFF00"/>
                </a:highlight>
              </a:rPr>
              <a:t>, 2017).</a:t>
            </a:r>
          </a:p>
          <a:p>
            <a:r>
              <a:rPr lang="en-GB" b="1" dirty="0"/>
              <a:t>Positive liberty </a:t>
            </a:r>
            <a:r>
              <a:rPr lang="en-GB" dirty="0"/>
              <a:t>is the belief that individuals must be free to pursue their own aspirations and this must not be interfered with, by the state but assisted instead</a:t>
            </a:r>
          </a:p>
          <a:p>
            <a:r>
              <a:rPr lang="en-GB" b="1" dirty="0"/>
              <a:t>In contrast</a:t>
            </a:r>
            <a:r>
              <a:rPr lang="en-GB" dirty="0"/>
              <a:t> Marxists take a dim view of both positive and negative theories of liberty, as it is believes that state control is part of the domination </a:t>
            </a:r>
            <a:r>
              <a:rPr lang="en-GB" b="1" dirty="0"/>
              <a:t>described by </a:t>
            </a:r>
            <a:r>
              <a:rPr lang="en-GB" b="1" dirty="0" err="1"/>
              <a:t>petitt</a:t>
            </a:r>
            <a:r>
              <a:rPr lang="en-GB" b="1" dirty="0"/>
              <a:t> </a:t>
            </a:r>
            <a:r>
              <a:rPr lang="en-GB" dirty="0"/>
              <a:t>(1997 </a:t>
            </a:r>
            <a:r>
              <a:rPr lang="en-GB" i="1" dirty="0"/>
              <a:t>cited in </a:t>
            </a:r>
            <a:r>
              <a:rPr lang="en-GB" dirty="0" err="1"/>
              <a:t>smits</a:t>
            </a:r>
            <a:r>
              <a:rPr lang="en-GB" dirty="0"/>
              <a:t> 2016, p.9)</a:t>
            </a:r>
            <a:r>
              <a:rPr lang="en-GB" u="sng" dirty="0"/>
              <a:t> and that the type of freedom most people understand, is a social construct, created by the state.</a:t>
            </a:r>
          </a:p>
        </p:txBody>
      </p:sp>
    </p:spTree>
    <p:extLst>
      <p:ext uri="{BB962C8B-B14F-4D97-AF65-F5344CB8AC3E}">
        <p14:creationId xmlns:p14="http://schemas.microsoft.com/office/powerpoint/2010/main" val="23003833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7E0B5-3CD9-4BC8-859E-7483261B936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82671B8-824B-4CD5-AF5A-0221C1A981EB}"/>
              </a:ext>
            </a:extLst>
          </p:cNvPr>
          <p:cNvSpPr>
            <a:spLocks noGrp="1"/>
          </p:cNvSpPr>
          <p:nvPr>
            <p:ph sz="quarter" idx="13"/>
          </p:nvPr>
        </p:nvSpPr>
        <p:spPr/>
        <p:txBody>
          <a:bodyPr>
            <a:normAutofit fontScale="85000" lnSpcReduction="20000"/>
          </a:bodyPr>
          <a:lstStyle/>
          <a:p>
            <a:r>
              <a:rPr lang="en-GB" dirty="0"/>
              <a:t>Liberal feminists argue that women should be able to freely express themselves, in terms of pornography and in terms of prostitution, </a:t>
            </a:r>
            <a:r>
              <a:rPr lang="en-GB" dirty="0" err="1"/>
              <a:t>smits</a:t>
            </a:r>
            <a:r>
              <a:rPr lang="en-GB" dirty="0"/>
              <a:t> (2016, p.9) describes as ‘freedom of contract’ (p.91).</a:t>
            </a:r>
          </a:p>
          <a:p>
            <a:r>
              <a:rPr lang="en-GB" dirty="0"/>
              <a:t>Whilst liberal feminists have used both positive and negative views of liberty, the most recent common approach has been that of positive liberty. In the case of sex work, it is that those who want to, should have the freedom of choice to do so.</a:t>
            </a:r>
          </a:p>
          <a:p>
            <a:r>
              <a:rPr lang="en-GB" b="1" dirty="0"/>
              <a:t>Amnesty international’s (2015, p.7-8) ‘draft policy on sex work’ </a:t>
            </a:r>
            <a:r>
              <a:rPr lang="en-GB" dirty="0"/>
              <a:t> outlines its focus on protecting sex workers from human rights abuses, showing a </a:t>
            </a:r>
            <a:r>
              <a:rPr lang="en-GB" b="1" dirty="0"/>
              <a:t>negative liberty </a:t>
            </a:r>
            <a:r>
              <a:rPr lang="en-GB" dirty="0"/>
              <a:t>approach, but also emphasises the point that people should be </a:t>
            </a:r>
            <a:r>
              <a:rPr lang="en-GB" b="1" dirty="0"/>
              <a:t>free to make autonomous decisions </a:t>
            </a:r>
            <a:r>
              <a:rPr lang="en-GB" dirty="0"/>
              <a:t>about their lives. Whilst they recognise the role that intersectionality plays in the sex industry, they believe that choice is still a choice.</a:t>
            </a:r>
          </a:p>
          <a:p>
            <a:pPr marL="0" indent="0">
              <a:buNone/>
            </a:pPr>
            <a:endParaRPr lang="en-GB" dirty="0"/>
          </a:p>
        </p:txBody>
      </p:sp>
    </p:spTree>
    <p:extLst>
      <p:ext uri="{BB962C8B-B14F-4D97-AF65-F5344CB8AC3E}">
        <p14:creationId xmlns:p14="http://schemas.microsoft.com/office/powerpoint/2010/main" val="22976274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F4F5E-2572-4B05-8994-8DD02631860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FCF1387-6919-48BF-8F12-B84EEEBEA01A}"/>
              </a:ext>
            </a:extLst>
          </p:cNvPr>
          <p:cNvSpPr>
            <a:spLocks noGrp="1"/>
          </p:cNvSpPr>
          <p:nvPr>
            <p:ph sz="quarter" idx="13"/>
          </p:nvPr>
        </p:nvSpPr>
        <p:spPr/>
        <p:txBody>
          <a:bodyPr/>
          <a:lstStyle/>
          <a:p>
            <a:r>
              <a:rPr lang="en-GB" dirty="0"/>
              <a:t>The view of Marxist feminists on the issue of sex work is that women are easily exploited and oppressed within a patriarchal system which places the </a:t>
            </a:r>
            <a:r>
              <a:rPr lang="en-GB" dirty="0" err="1"/>
              <a:t>the</a:t>
            </a:r>
            <a:r>
              <a:rPr lang="en-GB" dirty="0"/>
              <a:t> power of men over women.</a:t>
            </a:r>
          </a:p>
          <a:p>
            <a:r>
              <a:rPr lang="en-GB" dirty="0"/>
              <a:t>They look more at tackling the systemic nature of sexism and smith (2017) sees that the intersection between sexism, racism/ gender and race has meant that these naturally intersect with class and all 3 should be united in addressing systemic oppression (smith, 2017).</a:t>
            </a:r>
          </a:p>
        </p:txBody>
      </p:sp>
    </p:spTree>
    <p:extLst>
      <p:ext uri="{BB962C8B-B14F-4D97-AF65-F5344CB8AC3E}">
        <p14:creationId xmlns:p14="http://schemas.microsoft.com/office/powerpoint/2010/main" val="41789250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CC1F0-268D-4BED-8DF3-011ABD5B4D79}"/>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F68CFD4C-4459-47B5-B49B-29ED3BB65DB7}"/>
              </a:ext>
            </a:extLst>
          </p:cNvPr>
          <p:cNvSpPr>
            <a:spLocks noGrp="1"/>
          </p:cNvSpPr>
          <p:nvPr>
            <p:ph sz="quarter" idx="13"/>
          </p:nvPr>
        </p:nvSpPr>
        <p:spPr/>
        <p:txBody>
          <a:bodyPr>
            <a:normAutofit fontScale="62500" lnSpcReduction="20000"/>
          </a:bodyPr>
          <a:lstStyle/>
          <a:p>
            <a:r>
              <a:rPr lang="en-GB" dirty="0"/>
              <a:t>Amnesty international (2015) </a:t>
            </a:r>
            <a:r>
              <a:rPr lang="en-GB" i="1" dirty="0"/>
              <a:t>32nd International Council Meeting Circular No. 182015 ICM circular: Draft policy on Sex Work</a:t>
            </a:r>
            <a:r>
              <a:rPr lang="en-GB" dirty="0"/>
              <a:t>  </a:t>
            </a:r>
            <a:r>
              <a:rPr lang="en-GB" u="sng" dirty="0">
                <a:hlinkClick r:id="rId2"/>
              </a:rPr>
              <a:t>http://files.ctctcdn.com/54482ed6201/46da8bac-36d7-4a59-b9e0-fd79b1aec409.pdf</a:t>
            </a:r>
            <a:r>
              <a:rPr lang="en-GB" dirty="0"/>
              <a:t> (Accessed: 20 January 2019).</a:t>
            </a:r>
          </a:p>
          <a:p>
            <a:r>
              <a:rPr lang="en-GB" dirty="0"/>
              <a:t>Amnesty International (2016) </a:t>
            </a:r>
            <a:r>
              <a:rPr lang="en-GB" i="1" dirty="0"/>
              <a:t>Amnesty International publishes policy and research on protection of sex workers’ rights </a:t>
            </a:r>
            <a:r>
              <a:rPr lang="en-GB" u="sng" dirty="0">
                <a:hlinkClick r:id="rId3"/>
              </a:rPr>
              <a:t>https://www.amnesty.org/en/latest/news/2016/05/amnesty-international-publishes-policy-and-research-on-protection-of-sex-workers-rights/</a:t>
            </a:r>
            <a:r>
              <a:rPr lang="en-GB" dirty="0"/>
              <a:t> (Accessed: 21 January 2019).</a:t>
            </a:r>
          </a:p>
          <a:p>
            <a:r>
              <a:rPr lang="en-GB" dirty="0"/>
              <a:t>House of Commons Library</a:t>
            </a:r>
            <a:r>
              <a:rPr lang="en-GB" i="1" dirty="0"/>
              <a:t> Tackling demand for commercial sexual exploitation </a:t>
            </a:r>
            <a:r>
              <a:rPr lang="en-GB" dirty="0"/>
              <a:t>(2018): Westminster Hall. 0168. London: Crown Copyright. [Online]. Available at: </a:t>
            </a:r>
            <a:r>
              <a:rPr lang="en-GB" u="sng" dirty="0">
                <a:hlinkClick r:id="rId4"/>
              </a:rPr>
              <a:t>http://researchbriefings.files.parliament.uk/documents/CDP-2018-0168/CDP-2018-0168.pdf</a:t>
            </a:r>
            <a:r>
              <a:rPr lang="en-GB" b="1" dirty="0"/>
              <a:t>(</a:t>
            </a:r>
            <a:r>
              <a:rPr lang="en-GB" dirty="0"/>
              <a:t>Accessed: 20 January 2019).</a:t>
            </a:r>
          </a:p>
          <a:p>
            <a:r>
              <a:rPr lang="en-GB" dirty="0" err="1"/>
              <a:t>Issuu</a:t>
            </a:r>
            <a:r>
              <a:rPr lang="en-GB" dirty="0"/>
              <a:t> (2017) </a:t>
            </a:r>
            <a:r>
              <a:rPr lang="en-GB" i="1" dirty="0"/>
              <a:t>Forward Together Our Plan for a Stronger Britain and a Prosperous Future The Conservative and Unionist Party Manifesto 2017</a:t>
            </a:r>
            <a:r>
              <a:rPr lang="en-GB" dirty="0"/>
              <a:t> [Online]. Available at: </a:t>
            </a:r>
            <a:r>
              <a:rPr lang="en-GB" u="sng" dirty="0">
                <a:hlinkClick r:id="rId5"/>
              </a:rPr>
              <a:t>https://issuu.com/conservativeparty/docs/ge2017_manifesto_a5_digital</a:t>
            </a:r>
            <a:r>
              <a:rPr lang="en-GB" dirty="0"/>
              <a:t> (Accessed: 23 November 2018).</a:t>
            </a:r>
          </a:p>
          <a:p>
            <a:r>
              <a:rPr lang="en-GB" dirty="0"/>
              <a:t>Lau, R. (2018) ‘The Axes of Identity: An Introduction to Intersectionality’,</a:t>
            </a:r>
            <a:r>
              <a:rPr lang="en-GB" i="1" dirty="0"/>
              <a:t> McGill Journal of Political Studies Getting the Insight Out,</a:t>
            </a:r>
            <a:r>
              <a:rPr lang="en-GB" dirty="0"/>
              <a:t> (April), [Online]. Available at: </a:t>
            </a:r>
            <a:r>
              <a:rPr lang="en-GB" u="sng" dirty="0">
                <a:hlinkClick r:id="rId6"/>
              </a:rPr>
              <a:t>https://mjps.ssmu.ca/2018/04/09/introduction-to-intersectionality/</a:t>
            </a:r>
            <a:r>
              <a:rPr lang="en-GB" dirty="0"/>
              <a:t> (Accessed: 20 January 2019).</a:t>
            </a:r>
          </a:p>
          <a:p>
            <a:endParaRPr lang="en-GB" dirty="0"/>
          </a:p>
        </p:txBody>
      </p:sp>
    </p:spTree>
    <p:extLst>
      <p:ext uri="{BB962C8B-B14F-4D97-AF65-F5344CB8AC3E}">
        <p14:creationId xmlns:p14="http://schemas.microsoft.com/office/powerpoint/2010/main" val="28022726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52EE6-B097-434C-94E5-038034B15A84}"/>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235304B1-916F-4117-BA15-7682FCC92C94}"/>
              </a:ext>
            </a:extLst>
          </p:cNvPr>
          <p:cNvSpPr>
            <a:spLocks noGrp="1"/>
          </p:cNvSpPr>
          <p:nvPr>
            <p:ph sz="quarter" idx="13"/>
          </p:nvPr>
        </p:nvSpPr>
        <p:spPr/>
        <p:txBody>
          <a:bodyPr>
            <a:normAutofit fontScale="62500" lnSpcReduction="20000"/>
          </a:bodyPr>
          <a:lstStyle/>
          <a:p>
            <a:r>
              <a:rPr lang="en-GB" i="1" dirty="0"/>
              <a:t>Morning Star (2018) Why do Marxist feminists oppose liberal feminists’ claims that porn and prostitution are liberating for women? </a:t>
            </a:r>
            <a:r>
              <a:rPr lang="en-GB" u="sng" dirty="0">
                <a:hlinkClick r:id="rId2"/>
              </a:rPr>
              <a:t>https://morningstaronline.co.uk/article/why-do-marxist-feminists-oppose-liberal-feminists-claims-porn-and-prostitution-are</a:t>
            </a:r>
            <a:r>
              <a:rPr lang="en-GB" dirty="0"/>
              <a:t> (</a:t>
            </a:r>
            <a:r>
              <a:rPr lang="en-GB" dirty="0" err="1"/>
              <a:t>ACCessed</a:t>
            </a:r>
            <a:r>
              <a:rPr lang="en-GB" dirty="0"/>
              <a:t>: 20 January 2019).</a:t>
            </a:r>
          </a:p>
          <a:p>
            <a:r>
              <a:rPr lang="en-GB" dirty="0"/>
              <a:t>Reynolds, T. (2017) </a:t>
            </a:r>
            <a:r>
              <a:rPr lang="en-GB" i="1" dirty="0"/>
              <a:t>Black women, Gender Equality and Universal Basic Income </a:t>
            </a:r>
            <a:r>
              <a:rPr lang="en-GB" u="sng" dirty="0">
                <a:hlinkClick r:id="rId3"/>
              </a:rPr>
              <a:t>https://www.compassonline.org.uk/black-women-gender-equality-and-universal-basic-income/</a:t>
            </a:r>
            <a:r>
              <a:rPr lang="en-GB" dirty="0"/>
              <a:t> (Accessed: 19 January 2019).</a:t>
            </a:r>
          </a:p>
          <a:p>
            <a:r>
              <a:rPr lang="en-GB" dirty="0"/>
              <a:t>Smith, S. (2017) </a:t>
            </a:r>
            <a:r>
              <a:rPr lang="en-GB" i="1" dirty="0"/>
              <a:t>A Marxist case for intersectionality </a:t>
            </a:r>
            <a:r>
              <a:rPr lang="en-GB" u="sng" dirty="0">
                <a:hlinkClick r:id="rId4"/>
              </a:rPr>
              <a:t>https://socialistworker.org/2017/08/01/a-marxist-case-for-intersectionality</a:t>
            </a:r>
            <a:r>
              <a:rPr lang="en-GB" dirty="0"/>
              <a:t> (Accessed: 20 January 2019).</a:t>
            </a:r>
          </a:p>
          <a:p>
            <a:r>
              <a:rPr lang="en-GB" dirty="0"/>
              <a:t>Smits, K. (2016) </a:t>
            </a:r>
            <a:r>
              <a:rPr lang="en-GB" i="1" dirty="0"/>
              <a:t>Applying Political Theory </a:t>
            </a:r>
            <a:r>
              <a:rPr lang="en-GB" dirty="0"/>
              <a:t> 2</a:t>
            </a:r>
            <a:r>
              <a:rPr lang="en-GB" baseline="30000" dirty="0"/>
              <a:t>nd</a:t>
            </a:r>
            <a:r>
              <a:rPr lang="en-GB" dirty="0"/>
              <a:t> </a:t>
            </a:r>
            <a:r>
              <a:rPr lang="en-GB" dirty="0" err="1"/>
              <a:t>edn</a:t>
            </a:r>
            <a:r>
              <a:rPr lang="en-GB" dirty="0"/>
              <a:t>. London: Palgrave</a:t>
            </a:r>
          </a:p>
          <a:p>
            <a:r>
              <a:rPr lang="en-GB" dirty="0"/>
              <a:t>Taylor, P., Richardson, J., Yeo, A., Marsh, I., Trobe, K and Pilkington, A. (1995) </a:t>
            </a:r>
            <a:r>
              <a:rPr lang="en-GB" i="1" dirty="0"/>
              <a:t>Sociology In Focus. </a:t>
            </a:r>
            <a:r>
              <a:rPr lang="en-GB" dirty="0"/>
              <a:t>Lancashire: Causeway Press Limited.</a:t>
            </a:r>
          </a:p>
          <a:p>
            <a:r>
              <a:rPr lang="en-GB" dirty="0"/>
              <a:t>Women’s Budget Group (2016) </a:t>
            </a:r>
            <a:r>
              <a:rPr lang="en-GB" i="1" dirty="0"/>
              <a:t>New research shows poverty, ethnicity &amp; gender magnify the impact of austerity on BME women</a:t>
            </a:r>
            <a:r>
              <a:rPr lang="en-GB" dirty="0"/>
              <a:t> </a:t>
            </a:r>
            <a:r>
              <a:rPr lang="en-GB" u="sng" dirty="0">
                <a:hlinkClick r:id="rId5"/>
              </a:rPr>
              <a:t>https://wbg.org.uk/media/new-research-shows-poverty-ethnicity-gender-magnify-impact-austerity-bme-women/</a:t>
            </a:r>
            <a:r>
              <a:rPr lang="en-GB" dirty="0"/>
              <a:t>  (Accessed: 19 January 2019).</a:t>
            </a:r>
          </a:p>
          <a:p>
            <a:endParaRPr lang="en-GB" dirty="0"/>
          </a:p>
        </p:txBody>
      </p:sp>
    </p:spTree>
    <p:extLst>
      <p:ext uri="{BB962C8B-B14F-4D97-AF65-F5344CB8AC3E}">
        <p14:creationId xmlns:p14="http://schemas.microsoft.com/office/powerpoint/2010/main" val="4251080752"/>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1103</TotalTime>
  <Words>1612</Words>
  <Application>Microsoft Office PowerPoint</Application>
  <PresentationFormat>Widescreen</PresentationFormat>
  <Paragraphs>69</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Tw Cen MT</vt:lpstr>
      <vt:lpstr>Droplet</vt:lpstr>
      <vt:lpstr>WHAT IS INTERSECTIONALITY?</vt:lpstr>
      <vt:lpstr>PowerPoint Presentation</vt:lpstr>
      <vt:lpstr>Black feminist version of intersectionality</vt:lpstr>
      <vt:lpstr>PowerPoint Presentation</vt:lpstr>
      <vt:lpstr>PowerPoint Presentation</vt:lpstr>
      <vt:lpstr>PowerPoint Presentation</vt:lpstr>
      <vt:lpstr>PowerPoint Presentation</vt:lpstr>
      <vt:lpstr>PowerPoint Presentation</vt:lpstr>
      <vt:lpstr>PowerPoint Presentation</vt:lpstr>
      <vt:lpstr>Liberal feminists vs Marxist feminists approaches to liberty</vt:lpstr>
      <vt:lpstr>PowerPoint Presentation</vt:lpstr>
      <vt:lpstr>PowerPoint Presentation</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Annie</dc:creator>
  <cp:lastModifiedBy>Annie</cp:lastModifiedBy>
  <cp:revision>45</cp:revision>
  <dcterms:created xsi:type="dcterms:W3CDTF">2019-01-20T15:55:20Z</dcterms:created>
  <dcterms:modified xsi:type="dcterms:W3CDTF">2019-01-21T23:14:52Z</dcterms:modified>
</cp:coreProperties>
</file>