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037922-93B7-44AF-B3F2-CC5D09BDB9D0}" v="153" dt="2024-05-10T10:21:48.5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riter 26" userId="a565eca13d5eef80" providerId="Windows Live" clId="Web-{C0037922-93B7-44AF-B3F2-CC5D09BDB9D0}"/>
    <pc:docChg chg="addSld modSld">
      <pc:chgData name="Writer 26" userId="a565eca13d5eef80" providerId="Windows Live" clId="Web-{C0037922-93B7-44AF-B3F2-CC5D09BDB9D0}" dt="2024-05-10T10:21:47.077" v="180"/>
      <pc:docMkLst>
        <pc:docMk/>
      </pc:docMkLst>
      <pc:sldChg chg="addSp modSp mod setBg">
        <pc:chgData name="Writer 26" userId="a565eca13d5eef80" providerId="Windows Live" clId="Web-{C0037922-93B7-44AF-B3F2-CC5D09BDB9D0}" dt="2024-05-10T09:17:08.030" v="32"/>
        <pc:sldMkLst>
          <pc:docMk/>
          <pc:sldMk cId="109857222" sldId="256"/>
        </pc:sldMkLst>
        <pc:spChg chg="mod">
          <ac:chgData name="Writer 26" userId="a565eca13d5eef80" providerId="Windows Live" clId="Web-{C0037922-93B7-44AF-B3F2-CC5D09BDB9D0}" dt="2024-05-10T09:17:08.030" v="32"/>
          <ac:spMkLst>
            <pc:docMk/>
            <pc:sldMk cId="109857222" sldId="256"/>
            <ac:spMk id="2" creationId="{00000000-0000-0000-0000-000000000000}"/>
          </ac:spMkLst>
        </pc:spChg>
        <pc:spChg chg="mod ord">
          <ac:chgData name="Writer 26" userId="a565eca13d5eef80" providerId="Windows Live" clId="Web-{C0037922-93B7-44AF-B3F2-CC5D09BDB9D0}" dt="2024-05-10T09:17:08.030" v="32"/>
          <ac:spMkLst>
            <pc:docMk/>
            <pc:sldMk cId="109857222" sldId="256"/>
            <ac:spMk id="3" creationId="{00000000-0000-0000-0000-000000000000}"/>
          </ac:spMkLst>
        </pc:spChg>
        <pc:spChg chg="add">
          <ac:chgData name="Writer 26" userId="a565eca13d5eef80" providerId="Windows Live" clId="Web-{C0037922-93B7-44AF-B3F2-CC5D09BDB9D0}" dt="2024-05-10T09:17:08.030" v="32"/>
          <ac:spMkLst>
            <pc:docMk/>
            <pc:sldMk cId="109857222" sldId="256"/>
            <ac:spMk id="9" creationId="{AE3A741D-C19B-960A-5803-1C5887147820}"/>
          </ac:spMkLst>
        </pc:spChg>
        <pc:spChg chg="add">
          <ac:chgData name="Writer 26" userId="a565eca13d5eef80" providerId="Windows Live" clId="Web-{C0037922-93B7-44AF-B3F2-CC5D09BDB9D0}" dt="2024-05-10T09:17:08.030" v="32"/>
          <ac:spMkLst>
            <pc:docMk/>
            <pc:sldMk cId="109857222" sldId="256"/>
            <ac:spMk id="11" creationId="{DC39DE25-0E4E-0AA7-0932-1D78C2372786}"/>
          </ac:spMkLst>
        </pc:spChg>
        <pc:spChg chg="add">
          <ac:chgData name="Writer 26" userId="a565eca13d5eef80" providerId="Windows Live" clId="Web-{C0037922-93B7-44AF-B3F2-CC5D09BDB9D0}" dt="2024-05-10T09:17:08.030" v="32"/>
          <ac:spMkLst>
            <pc:docMk/>
            <pc:sldMk cId="109857222" sldId="256"/>
            <ac:spMk id="13" creationId="{8D6EA299-0840-6DEA-E670-C49AEBC87E89}"/>
          </ac:spMkLst>
        </pc:spChg>
        <pc:picChg chg="add mod">
          <ac:chgData name="Writer 26" userId="a565eca13d5eef80" providerId="Windows Live" clId="Web-{C0037922-93B7-44AF-B3F2-CC5D09BDB9D0}" dt="2024-05-10T09:17:08.030" v="32"/>
          <ac:picMkLst>
            <pc:docMk/>
            <pc:sldMk cId="109857222" sldId="256"/>
            <ac:picMk id="4" creationId="{74F829A7-58CE-0AEA-C82C-A860C4C89FE3}"/>
          </ac:picMkLst>
        </pc:picChg>
      </pc:sldChg>
      <pc:sldChg chg="addSp modSp new mod setBg modNotes">
        <pc:chgData name="Writer 26" userId="a565eca13d5eef80" providerId="Windows Live" clId="Web-{C0037922-93B7-44AF-B3F2-CC5D09BDB9D0}" dt="2024-05-10T10:17:17.504" v="168"/>
        <pc:sldMkLst>
          <pc:docMk/>
          <pc:sldMk cId="2770914389" sldId="257"/>
        </pc:sldMkLst>
        <pc:spChg chg="mod">
          <ac:chgData name="Writer 26" userId="a565eca13d5eef80" providerId="Windows Live" clId="Web-{C0037922-93B7-44AF-B3F2-CC5D09BDB9D0}" dt="2024-05-10T09:21:21.727" v="53"/>
          <ac:spMkLst>
            <pc:docMk/>
            <pc:sldMk cId="2770914389" sldId="257"/>
            <ac:spMk id="2" creationId="{2CF24427-9877-A530-6034-FDFC5C65DCD9}"/>
          </ac:spMkLst>
        </pc:spChg>
        <pc:spChg chg="mod">
          <ac:chgData name="Writer 26" userId="a565eca13d5eef80" providerId="Windows Live" clId="Web-{C0037922-93B7-44AF-B3F2-CC5D09BDB9D0}" dt="2024-05-10T09:21:21.727" v="53"/>
          <ac:spMkLst>
            <pc:docMk/>
            <pc:sldMk cId="2770914389" sldId="257"/>
            <ac:spMk id="3" creationId="{AAD13B74-3CD6-E17F-41F9-0DCDC9810CC3}"/>
          </ac:spMkLst>
        </pc:spChg>
        <pc:spChg chg="add">
          <ac:chgData name="Writer 26" userId="a565eca13d5eef80" providerId="Windows Live" clId="Web-{C0037922-93B7-44AF-B3F2-CC5D09BDB9D0}" dt="2024-05-10T09:21:21.727" v="53"/>
          <ac:spMkLst>
            <pc:docMk/>
            <pc:sldMk cId="2770914389" sldId="257"/>
            <ac:spMk id="9" creationId="{28D31E1B-0407-4223-9642-0B642CBF57D9}"/>
          </ac:spMkLst>
        </pc:spChg>
        <pc:spChg chg="add">
          <ac:chgData name="Writer 26" userId="a565eca13d5eef80" providerId="Windows Live" clId="Web-{C0037922-93B7-44AF-B3F2-CC5D09BDB9D0}" dt="2024-05-10T09:21:21.727" v="53"/>
          <ac:spMkLst>
            <pc:docMk/>
            <pc:sldMk cId="2770914389" sldId="257"/>
            <ac:spMk id="16" creationId="{D5B0017B-2ECA-49AF-B397-DC140825DF8D}"/>
          </ac:spMkLst>
        </pc:spChg>
        <pc:spChg chg="add">
          <ac:chgData name="Writer 26" userId="a565eca13d5eef80" providerId="Windows Live" clId="Web-{C0037922-93B7-44AF-B3F2-CC5D09BDB9D0}" dt="2024-05-10T09:21:21.727" v="53"/>
          <ac:spMkLst>
            <pc:docMk/>
            <pc:sldMk cId="2770914389" sldId="257"/>
            <ac:spMk id="18" creationId="{70E96339-907C-46C3-99AC-31179B6F0EBD}"/>
          </ac:spMkLst>
        </pc:spChg>
        <pc:grpChg chg="add">
          <ac:chgData name="Writer 26" userId="a565eca13d5eef80" providerId="Windows Live" clId="Web-{C0037922-93B7-44AF-B3F2-CC5D09BDB9D0}" dt="2024-05-10T09:21:21.727" v="53"/>
          <ac:grpSpMkLst>
            <pc:docMk/>
            <pc:sldMk cId="2770914389" sldId="257"/>
            <ac:grpSpMk id="11" creationId="{AE1C45F0-260A-458C-96ED-C1F6D2151219}"/>
          </ac:grpSpMkLst>
        </pc:grpChg>
        <pc:picChg chg="add mod">
          <ac:chgData name="Writer 26" userId="a565eca13d5eef80" providerId="Windows Live" clId="Web-{C0037922-93B7-44AF-B3F2-CC5D09BDB9D0}" dt="2024-05-10T09:21:21.727" v="53"/>
          <ac:picMkLst>
            <pc:docMk/>
            <pc:sldMk cId="2770914389" sldId="257"/>
            <ac:picMk id="4" creationId="{FEBFE865-67C2-8A36-3DF5-6E8EED38EB6E}"/>
          </ac:picMkLst>
        </pc:picChg>
        <pc:cxnChg chg="add">
          <ac:chgData name="Writer 26" userId="a565eca13d5eef80" providerId="Windows Live" clId="Web-{C0037922-93B7-44AF-B3F2-CC5D09BDB9D0}" dt="2024-05-10T09:21:21.727" v="53"/>
          <ac:cxnSpMkLst>
            <pc:docMk/>
            <pc:sldMk cId="2770914389" sldId="257"/>
            <ac:cxnSpMk id="20" creationId="{6CF1BAF6-AD41-4082-B212-8A1F9A2E8779}"/>
          </ac:cxnSpMkLst>
        </pc:cxnChg>
      </pc:sldChg>
      <pc:sldChg chg="addSp modSp new mod setBg modNotes">
        <pc:chgData name="Writer 26" userId="a565eca13d5eef80" providerId="Windows Live" clId="Web-{C0037922-93B7-44AF-B3F2-CC5D09BDB9D0}" dt="2024-05-10T09:28:07.259" v="69"/>
        <pc:sldMkLst>
          <pc:docMk/>
          <pc:sldMk cId="2658344442" sldId="258"/>
        </pc:sldMkLst>
        <pc:spChg chg="mod">
          <ac:chgData name="Writer 26" userId="a565eca13d5eef80" providerId="Windows Live" clId="Web-{C0037922-93B7-44AF-B3F2-CC5D09BDB9D0}" dt="2024-05-10T09:28:07.259" v="69"/>
          <ac:spMkLst>
            <pc:docMk/>
            <pc:sldMk cId="2658344442" sldId="258"/>
            <ac:spMk id="2" creationId="{E3A0FD53-62FF-AA36-D5A3-43026F06BCBE}"/>
          </ac:spMkLst>
        </pc:spChg>
        <pc:spChg chg="mod">
          <ac:chgData name="Writer 26" userId="a565eca13d5eef80" providerId="Windows Live" clId="Web-{C0037922-93B7-44AF-B3F2-CC5D09BDB9D0}" dt="2024-05-10T09:28:07.259" v="69"/>
          <ac:spMkLst>
            <pc:docMk/>
            <pc:sldMk cId="2658344442" sldId="258"/>
            <ac:spMk id="3" creationId="{FD2CCAB1-CE51-C1C9-53D6-F603EBA49B62}"/>
          </ac:spMkLst>
        </pc:spChg>
        <pc:spChg chg="add">
          <ac:chgData name="Writer 26" userId="a565eca13d5eef80" providerId="Windows Live" clId="Web-{C0037922-93B7-44AF-B3F2-CC5D09BDB9D0}" dt="2024-05-10T09:28:07.259" v="69"/>
          <ac:spMkLst>
            <pc:docMk/>
            <pc:sldMk cId="2658344442" sldId="258"/>
            <ac:spMk id="9" creationId="{45D37F4E-DDB4-456B-97E0-9937730A039F}"/>
          </ac:spMkLst>
        </pc:spChg>
        <pc:spChg chg="add">
          <ac:chgData name="Writer 26" userId="a565eca13d5eef80" providerId="Windows Live" clId="Web-{C0037922-93B7-44AF-B3F2-CC5D09BDB9D0}" dt="2024-05-10T09:28:07.259" v="69"/>
          <ac:spMkLst>
            <pc:docMk/>
            <pc:sldMk cId="2658344442" sldId="258"/>
            <ac:spMk id="11" creationId="{B2DD41CD-8F47-4F56-AD12-4E2FF7696987}"/>
          </ac:spMkLst>
        </pc:spChg>
        <pc:picChg chg="add mod">
          <ac:chgData name="Writer 26" userId="a565eca13d5eef80" providerId="Windows Live" clId="Web-{C0037922-93B7-44AF-B3F2-CC5D09BDB9D0}" dt="2024-05-10T09:28:07.259" v="69"/>
          <ac:picMkLst>
            <pc:docMk/>
            <pc:sldMk cId="2658344442" sldId="258"/>
            <ac:picMk id="4" creationId="{0ACC6399-53FC-8E06-AB51-FD68176010F8}"/>
          </ac:picMkLst>
        </pc:picChg>
      </pc:sldChg>
      <pc:sldChg chg="addSp modSp new mod setBg modNotes">
        <pc:chgData name="Writer 26" userId="a565eca13d5eef80" providerId="Windows Live" clId="Web-{C0037922-93B7-44AF-B3F2-CC5D09BDB9D0}" dt="2024-05-10T09:40:05.445" v="84"/>
        <pc:sldMkLst>
          <pc:docMk/>
          <pc:sldMk cId="4163730320" sldId="259"/>
        </pc:sldMkLst>
        <pc:spChg chg="mod">
          <ac:chgData name="Writer 26" userId="a565eca13d5eef80" providerId="Windows Live" clId="Web-{C0037922-93B7-44AF-B3F2-CC5D09BDB9D0}" dt="2024-05-10T09:40:05.445" v="84"/>
          <ac:spMkLst>
            <pc:docMk/>
            <pc:sldMk cId="4163730320" sldId="259"/>
            <ac:spMk id="2" creationId="{E714411A-772F-9858-5CF9-0C040D38DC2A}"/>
          </ac:spMkLst>
        </pc:spChg>
        <pc:spChg chg="mod ord">
          <ac:chgData name="Writer 26" userId="a565eca13d5eef80" providerId="Windows Live" clId="Web-{C0037922-93B7-44AF-B3F2-CC5D09BDB9D0}" dt="2024-05-10T09:40:05.445" v="84"/>
          <ac:spMkLst>
            <pc:docMk/>
            <pc:sldMk cId="4163730320" sldId="259"/>
            <ac:spMk id="3" creationId="{ECE48C5A-C3ED-64C3-A52F-FA02F0A81B3A}"/>
          </ac:spMkLst>
        </pc:spChg>
        <pc:spChg chg="add">
          <ac:chgData name="Writer 26" userId="a565eca13d5eef80" providerId="Windows Live" clId="Web-{C0037922-93B7-44AF-B3F2-CC5D09BDB9D0}" dt="2024-05-10T09:40:05.445" v="84"/>
          <ac:spMkLst>
            <pc:docMk/>
            <pc:sldMk cId="4163730320" sldId="259"/>
            <ac:spMk id="9" creationId="{637B2035-1FCB-439A-B421-095E136C7E07}"/>
          </ac:spMkLst>
        </pc:spChg>
        <pc:spChg chg="add">
          <ac:chgData name="Writer 26" userId="a565eca13d5eef80" providerId="Windows Live" clId="Web-{C0037922-93B7-44AF-B3F2-CC5D09BDB9D0}" dt="2024-05-10T09:40:05.445" v="84"/>
          <ac:spMkLst>
            <pc:docMk/>
            <pc:sldMk cId="4163730320" sldId="259"/>
            <ac:spMk id="11" creationId="{676D6CDF-C512-4739-B158-55EE955EFA39}"/>
          </ac:spMkLst>
        </pc:spChg>
        <pc:picChg chg="add mod">
          <ac:chgData name="Writer 26" userId="a565eca13d5eef80" providerId="Windows Live" clId="Web-{C0037922-93B7-44AF-B3F2-CC5D09BDB9D0}" dt="2024-05-10T09:40:05.445" v="84"/>
          <ac:picMkLst>
            <pc:docMk/>
            <pc:sldMk cId="4163730320" sldId="259"/>
            <ac:picMk id="4" creationId="{7279C96E-768D-3C20-8F0C-556FCDDF0399}"/>
          </ac:picMkLst>
        </pc:picChg>
      </pc:sldChg>
      <pc:sldChg chg="addSp delSp modSp new mod setBg modNotes">
        <pc:chgData name="Writer 26" userId="a565eca13d5eef80" providerId="Windows Live" clId="Web-{C0037922-93B7-44AF-B3F2-CC5D09BDB9D0}" dt="2024-05-10T09:49:20.389" v="111"/>
        <pc:sldMkLst>
          <pc:docMk/>
          <pc:sldMk cId="548880276" sldId="260"/>
        </pc:sldMkLst>
        <pc:spChg chg="mod">
          <ac:chgData name="Writer 26" userId="a565eca13d5eef80" providerId="Windows Live" clId="Web-{C0037922-93B7-44AF-B3F2-CC5D09BDB9D0}" dt="2024-05-10T09:49:20.389" v="111"/>
          <ac:spMkLst>
            <pc:docMk/>
            <pc:sldMk cId="548880276" sldId="260"/>
            <ac:spMk id="2" creationId="{3B15ED3A-7CB2-0ED6-2145-64F68EF8AC44}"/>
          </ac:spMkLst>
        </pc:spChg>
        <pc:spChg chg="mod">
          <ac:chgData name="Writer 26" userId="a565eca13d5eef80" providerId="Windows Live" clId="Web-{C0037922-93B7-44AF-B3F2-CC5D09BDB9D0}" dt="2024-05-10T09:49:20.389" v="111"/>
          <ac:spMkLst>
            <pc:docMk/>
            <pc:sldMk cId="548880276" sldId="260"/>
            <ac:spMk id="3" creationId="{145558E5-9936-8D8D-9C76-5CB7D480DE62}"/>
          </ac:spMkLst>
        </pc:spChg>
        <pc:spChg chg="add del">
          <ac:chgData name="Writer 26" userId="a565eca13d5eef80" providerId="Windows Live" clId="Web-{C0037922-93B7-44AF-B3F2-CC5D09BDB9D0}" dt="2024-05-10T09:49:20.373" v="110"/>
          <ac:spMkLst>
            <pc:docMk/>
            <pc:sldMk cId="548880276" sldId="260"/>
            <ac:spMk id="9" creationId="{7FF47CB7-972F-479F-A36D-9E72D26EC8DA}"/>
          </ac:spMkLst>
        </pc:spChg>
        <pc:spChg chg="add del">
          <ac:chgData name="Writer 26" userId="a565eca13d5eef80" providerId="Windows Live" clId="Web-{C0037922-93B7-44AF-B3F2-CC5D09BDB9D0}" dt="2024-05-10T09:49:20.373" v="110"/>
          <ac:spMkLst>
            <pc:docMk/>
            <pc:sldMk cId="548880276" sldId="260"/>
            <ac:spMk id="11" creationId="{0D153B68-5844-490D-8E67-F616D6D721CA}"/>
          </ac:spMkLst>
        </pc:spChg>
        <pc:spChg chg="add del">
          <ac:chgData name="Writer 26" userId="a565eca13d5eef80" providerId="Windows Live" clId="Web-{C0037922-93B7-44AF-B3F2-CC5D09BDB9D0}" dt="2024-05-10T09:49:20.373" v="110"/>
          <ac:spMkLst>
            <pc:docMk/>
            <pc:sldMk cId="548880276" sldId="260"/>
            <ac:spMk id="13" creationId="{9A0D773F-7A7D-4DBB-9DEA-86BB8B8F4BC8}"/>
          </ac:spMkLst>
        </pc:spChg>
        <pc:spChg chg="add">
          <ac:chgData name="Writer 26" userId="a565eca13d5eef80" providerId="Windows Live" clId="Web-{C0037922-93B7-44AF-B3F2-CC5D09BDB9D0}" dt="2024-05-10T09:49:20.389" v="111"/>
          <ac:spMkLst>
            <pc:docMk/>
            <pc:sldMk cId="548880276" sldId="260"/>
            <ac:spMk id="15" creationId="{4F7EBAE4-9945-4473-9E34-B2C66EA0F03D}"/>
          </ac:spMkLst>
        </pc:spChg>
        <pc:spChg chg="add">
          <ac:chgData name="Writer 26" userId="a565eca13d5eef80" providerId="Windows Live" clId="Web-{C0037922-93B7-44AF-B3F2-CC5D09BDB9D0}" dt="2024-05-10T09:49:20.389" v="111"/>
          <ac:spMkLst>
            <pc:docMk/>
            <pc:sldMk cId="548880276" sldId="260"/>
            <ac:spMk id="16" creationId="{70BEB1E7-2F88-40BC-B73D-42E5B6F80BFC}"/>
          </ac:spMkLst>
        </pc:spChg>
        <pc:spChg chg="add">
          <ac:chgData name="Writer 26" userId="a565eca13d5eef80" providerId="Windows Live" clId="Web-{C0037922-93B7-44AF-B3F2-CC5D09BDB9D0}" dt="2024-05-10T09:49:20.389" v="111"/>
          <ac:spMkLst>
            <pc:docMk/>
            <pc:sldMk cId="548880276" sldId="260"/>
            <ac:spMk id="17" creationId="{A7B99495-F43F-4D80-A44F-2CB4764EB90B}"/>
          </ac:spMkLst>
        </pc:spChg>
        <pc:picChg chg="add mod">
          <ac:chgData name="Writer 26" userId="a565eca13d5eef80" providerId="Windows Live" clId="Web-{C0037922-93B7-44AF-B3F2-CC5D09BDB9D0}" dt="2024-05-10T09:49:20.389" v="111"/>
          <ac:picMkLst>
            <pc:docMk/>
            <pc:sldMk cId="548880276" sldId="260"/>
            <ac:picMk id="4" creationId="{3FA3C49B-B771-8837-85B2-37409371809F}"/>
          </ac:picMkLst>
        </pc:picChg>
      </pc:sldChg>
      <pc:sldChg chg="addSp modSp new mod setBg modNotes">
        <pc:chgData name="Writer 26" userId="a565eca13d5eef80" providerId="Windows Live" clId="Web-{C0037922-93B7-44AF-B3F2-CC5D09BDB9D0}" dt="2024-05-10T09:59:58.884" v="132"/>
        <pc:sldMkLst>
          <pc:docMk/>
          <pc:sldMk cId="2406255644" sldId="261"/>
        </pc:sldMkLst>
        <pc:spChg chg="mod">
          <ac:chgData name="Writer 26" userId="a565eca13d5eef80" providerId="Windows Live" clId="Web-{C0037922-93B7-44AF-B3F2-CC5D09BDB9D0}" dt="2024-05-10T09:59:58.884" v="132"/>
          <ac:spMkLst>
            <pc:docMk/>
            <pc:sldMk cId="2406255644" sldId="261"/>
            <ac:spMk id="2" creationId="{40EC4219-46CD-6A01-A331-F91049BB55F1}"/>
          </ac:spMkLst>
        </pc:spChg>
        <pc:spChg chg="mod">
          <ac:chgData name="Writer 26" userId="a565eca13d5eef80" providerId="Windows Live" clId="Web-{C0037922-93B7-44AF-B3F2-CC5D09BDB9D0}" dt="2024-05-10T09:59:58.884" v="132"/>
          <ac:spMkLst>
            <pc:docMk/>
            <pc:sldMk cId="2406255644" sldId="261"/>
            <ac:spMk id="3" creationId="{0A8E6146-EBC4-4E09-22CF-71E1AB633D7B}"/>
          </ac:spMkLst>
        </pc:spChg>
        <pc:spChg chg="add">
          <ac:chgData name="Writer 26" userId="a565eca13d5eef80" providerId="Windows Live" clId="Web-{C0037922-93B7-44AF-B3F2-CC5D09BDB9D0}" dt="2024-05-10T09:59:58.884" v="132"/>
          <ac:spMkLst>
            <pc:docMk/>
            <pc:sldMk cId="2406255644" sldId="261"/>
            <ac:spMk id="9" creationId="{04812C46-200A-4DEB-A05E-3ED6C68C2387}"/>
          </ac:spMkLst>
        </pc:spChg>
        <pc:spChg chg="add">
          <ac:chgData name="Writer 26" userId="a565eca13d5eef80" providerId="Windows Live" clId="Web-{C0037922-93B7-44AF-B3F2-CC5D09BDB9D0}" dt="2024-05-10T09:59:58.884" v="132"/>
          <ac:spMkLst>
            <pc:docMk/>
            <pc:sldMk cId="2406255644" sldId="261"/>
            <ac:spMk id="11" creationId="{D1EA859B-E555-4109-94F3-6700E046E008}"/>
          </ac:spMkLst>
        </pc:spChg>
        <pc:picChg chg="add mod ord">
          <ac:chgData name="Writer 26" userId="a565eca13d5eef80" providerId="Windows Live" clId="Web-{C0037922-93B7-44AF-B3F2-CC5D09BDB9D0}" dt="2024-05-10T09:59:58.884" v="132"/>
          <ac:picMkLst>
            <pc:docMk/>
            <pc:sldMk cId="2406255644" sldId="261"/>
            <ac:picMk id="4" creationId="{AD77A26A-7140-B6F9-C7B7-CB36FBF9B395}"/>
          </ac:picMkLst>
        </pc:picChg>
      </pc:sldChg>
      <pc:sldChg chg="addSp modSp new mod setBg modNotes">
        <pc:chgData name="Writer 26" userId="a565eca13d5eef80" providerId="Windows Live" clId="Web-{C0037922-93B7-44AF-B3F2-CC5D09BDB9D0}" dt="2024-05-10T10:17:55.724" v="170"/>
        <pc:sldMkLst>
          <pc:docMk/>
          <pc:sldMk cId="1460161804" sldId="262"/>
        </pc:sldMkLst>
        <pc:spChg chg="mod">
          <ac:chgData name="Writer 26" userId="a565eca13d5eef80" providerId="Windows Live" clId="Web-{C0037922-93B7-44AF-B3F2-CC5D09BDB9D0}" dt="2024-05-10T10:13:08.353" v="139"/>
          <ac:spMkLst>
            <pc:docMk/>
            <pc:sldMk cId="1460161804" sldId="262"/>
            <ac:spMk id="2" creationId="{D81D7227-320D-75DA-3E52-56EB8ABA0CB7}"/>
          </ac:spMkLst>
        </pc:spChg>
        <pc:spChg chg="mod">
          <ac:chgData name="Writer 26" userId="a565eca13d5eef80" providerId="Windows Live" clId="Web-{C0037922-93B7-44AF-B3F2-CC5D09BDB9D0}" dt="2024-05-10T10:13:08.353" v="139"/>
          <ac:spMkLst>
            <pc:docMk/>
            <pc:sldMk cId="1460161804" sldId="262"/>
            <ac:spMk id="3" creationId="{A2346240-D242-FEC8-16B6-6D3616956A14}"/>
          </ac:spMkLst>
        </pc:spChg>
        <pc:spChg chg="add">
          <ac:chgData name="Writer 26" userId="a565eca13d5eef80" providerId="Windows Live" clId="Web-{C0037922-93B7-44AF-B3F2-CC5D09BDB9D0}" dt="2024-05-10T10:13:08.353" v="139"/>
          <ac:spMkLst>
            <pc:docMk/>
            <pc:sldMk cId="1460161804" sldId="262"/>
            <ac:spMk id="9" creationId="{D009D6D5-DAC2-4A8B-A17A-E206B9012D09}"/>
          </ac:spMkLst>
        </pc:spChg>
        <pc:picChg chg="add mod">
          <ac:chgData name="Writer 26" userId="a565eca13d5eef80" providerId="Windows Live" clId="Web-{C0037922-93B7-44AF-B3F2-CC5D09BDB9D0}" dt="2024-05-10T10:13:08.353" v="139"/>
          <ac:picMkLst>
            <pc:docMk/>
            <pc:sldMk cId="1460161804" sldId="262"/>
            <ac:picMk id="4" creationId="{E75165C5-322B-DD40-B56D-2F363AFE1ED3}"/>
          </ac:picMkLst>
        </pc:picChg>
      </pc:sldChg>
      <pc:sldChg chg="addSp modSp new mod setBg modNotes">
        <pc:chgData name="Writer 26" userId="a565eca13d5eef80" providerId="Windows Live" clId="Web-{C0037922-93B7-44AF-B3F2-CC5D09BDB9D0}" dt="2024-05-10T10:17:02.722" v="166"/>
        <pc:sldMkLst>
          <pc:docMk/>
          <pc:sldMk cId="2691001785" sldId="263"/>
        </pc:sldMkLst>
        <pc:spChg chg="mod">
          <ac:chgData name="Writer 26" userId="a565eca13d5eef80" providerId="Windows Live" clId="Web-{C0037922-93B7-44AF-B3F2-CC5D09BDB9D0}" dt="2024-05-10T10:16:43.627" v="164"/>
          <ac:spMkLst>
            <pc:docMk/>
            <pc:sldMk cId="2691001785" sldId="263"/>
            <ac:spMk id="2" creationId="{3A3DA98E-C53E-768E-4E6E-E5548B1FAE9F}"/>
          </ac:spMkLst>
        </pc:spChg>
        <pc:spChg chg="mod">
          <ac:chgData name="Writer 26" userId="a565eca13d5eef80" providerId="Windows Live" clId="Web-{C0037922-93B7-44AF-B3F2-CC5D09BDB9D0}" dt="2024-05-10T10:16:43.627" v="164"/>
          <ac:spMkLst>
            <pc:docMk/>
            <pc:sldMk cId="2691001785" sldId="263"/>
            <ac:spMk id="3" creationId="{57300C61-DB5B-E920-224B-F5CC4751843B}"/>
          </ac:spMkLst>
        </pc:spChg>
        <pc:spChg chg="add">
          <ac:chgData name="Writer 26" userId="a565eca13d5eef80" providerId="Windows Live" clId="Web-{C0037922-93B7-44AF-B3F2-CC5D09BDB9D0}" dt="2024-05-10T10:16:43.627" v="164"/>
          <ac:spMkLst>
            <pc:docMk/>
            <pc:sldMk cId="2691001785" sldId="263"/>
            <ac:spMk id="9" creationId="{B6FACB3C-9069-4791-BC5C-0DB7CD19B853}"/>
          </ac:spMkLst>
        </pc:spChg>
        <pc:spChg chg="add">
          <ac:chgData name="Writer 26" userId="a565eca13d5eef80" providerId="Windows Live" clId="Web-{C0037922-93B7-44AF-B3F2-CC5D09BDB9D0}" dt="2024-05-10T10:16:43.627" v="164"/>
          <ac:spMkLst>
            <pc:docMk/>
            <pc:sldMk cId="2691001785" sldId="263"/>
            <ac:spMk id="11" creationId="{71F2038E-D777-4B76-81DD-DD13EE91B9DD}"/>
          </ac:spMkLst>
        </pc:spChg>
        <pc:grpChg chg="add">
          <ac:chgData name="Writer 26" userId="a565eca13d5eef80" providerId="Windows Live" clId="Web-{C0037922-93B7-44AF-B3F2-CC5D09BDB9D0}" dt="2024-05-10T10:16:43.627" v="164"/>
          <ac:grpSpMkLst>
            <pc:docMk/>
            <pc:sldMk cId="2691001785" sldId="263"/>
            <ac:grpSpMk id="13" creationId="{DD354807-230F-4402-B1B9-F733A8F1F190}"/>
          </ac:grpSpMkLst>
        </pc:grpChg>
        <pc:picChg chg="add mod">
          <ac:chgData name="Writer 26" userId="a565eca13d5eef80" providerId="Windows Live" clId="Web-{C0037922-93B7-44AF-B3F2-CC5D09BDB9D0}" dt="2024-05-10T10:16:43.627" v="164"/>
          <ac:picMkLst>
            <pc:docMk/>
            <pc:sldMk cId="2691001785" sldId="263"/>
            <ac:picMk id="4" creationId="{FFF7D3B8-F689-0679-41E4-A3943BF73309}"/>
          </ac:picMkLst>
        </pc:picChg>
      </pc:sldChg>
      <pc:sldChg chg="addSp modSp new mod setBg modNotes">
        <pc:chgData name="Writer 26" userId="a565eca13d5eef80" providerId="Windows Live" clId="Web-{C0037922-93B7-44AF-B3F2-CC5D09BDB9D0}" dt="2024-05-10T10:21:47.077" v="180"/>
        <pc:sldMkLst>
          <pc:docMk/>
          <pc:sldMk cId="1707083600" sldId="264"/>
        </pc:sldMkLst>
        <pc:spChg chg="mod">
          <ac:chgData name="Writer 26" userId="a565eca13d5eef80" providerId="Windows Live" clId="Web-{C0037922-93B7-44AF-B3F2-CC5D09BDB9D0}" dt="2024-05-10T10:21:47.077" v="180"/>
          <ac:spMkLst>
            <pc:docMk/>
            <pc:sldMk cId="1707083600" sldId="264"/>
            <ac:spMk id="2" creationId="{EF666A0C-7956-BBE9-AE06-9745A7A58D6A}"/>
          </ac:spMkLst>
        </pc:spChg>
        <pc:spChg chg="mod">
          <ac:chgData name="Writer 26" userId="a565eca13d5eef80" providerId="Windows Live" clId="Web-{C0037922-93B7-44AF-B3F2-CC5D09BDB9D0}" dt="2024-05-10T10:21:47.077" v="180"/>
          <ac:spMkLst>
            <pc:docMk/>
            <pc:sldMk cId="1707083600" sldId="264"/>
            <ac:spMk id="3" creationId="{EB93E58D-BD70-7BA8-3925-DC1ABE719586}"/>
          </ac:spMkLst>
        </pc:spChg>
        <pc:spChg chg="add">
          <ac:chgData name="Writer 26" userId="a565eca13d5eef80" providerId="Windows Live" clId="Web-{C0037922-93B7-44AF-B3F2-CC5D09BDB9D0}" dt="2024-05-10T10:21:47.077" v="180"/>
          <ac:spMkLst>
            <pc:docMk/>
            <pc:sldMk cId="1707083600" sldId="264"/>
            <ac:spMk id="8" creationId="{907EF6B7-1338-4443-8C46-6A318D952DFD}"/>
          </ac:spMkLst>
        </pc:spChg>
        <pc:spChg chg="add">
          <ac:chgData name="Writer 26" userId="a565eca13d5eef80" providerId="Windows Live" clId="Web-{C0037922-93B7-44AF-B3F2-CC5D09BDB9D0}" dt="2024-05-10T10:21:47.077" v="180"/>
          <ac:spMkLst>
            <pc:docMk/>
            <pc:sldMk cId="1707083600" sldId="264"/>
            <ac:spMk id="10" creationId="{DAAE4CDD-124C-4DCF-9584-B6033B545DD5}"/>
          </ac:spMkLst>
        </pc:spChg>
        <pc:spChg chg="add">
          <ac:chgData name="Writer 26" userId="a565eca13d5eef80" providerId="Windows Live" clId="Web-{C0037922-93B7-44AF-B3F2-CC5D09BDB9D0}" dt="2024-05-10T10:21:47.077" v="180"/>
          <ac:spMkLst>
            <pc:docMk/>
            <pc:sldMk cId="1707083600" sldId="264"/>
            <ac:spMk id="12" creationId="{081E4A58-353D-44AE-B2FC-2A74E2E400F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8A0615-B45E-41D3-B1CC-E3D5B4BC81AA}" type="datetimeFigureOut">
              <a:t>5/27/2024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4E3854-6D43-49C3-B488-9F5E4B19F924}" type="slidenum">
              <a:t>‹#›</a:t>
            </a:fld>
            <a:endParaRPr lang="en-US"/>
          </a:p>
        </p:txBody>
      </p:sp>
    </p:spTree>
    <p:extLst>
      <p:ext uri="{BB962C8B-B14F-4D97-AF65-F5344CB8AC3E}">
        <p14:creationId xmlns:p14="http://schemas.microsoft.com/office/powerpoint/2010/main" val="1254509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dirty="0"/>
              <a:t>The hotel and hospitality industries are currently facing a critical problem: a chronic shortage of qualified job seekers. </a:t>
            </a:r>
          </a:p>
          <a:p>
            <a:pPr marL="285750" indent="-285750">
              <a:lnSpc>
                <a:spcPct val="90000"/>
              </a:lnSpc>
              <a:spcBef>
                <a:spcPts val="1000"/>
              </a:spcBef>
              <a:buFont typeface="Arial"/>
              <a:buChar char="•"/>
            </a:pPr>
            <a:r>
              <a:rPr lang="en-US" dirty="0"/>
              <a:t>The </a:t>
            </a:r>
            <a:r>
              <a:rPr lang="en-US" dirty="0" err="1"/>
              <a:t>labour</a:t>
            </a:r>
            <a:r>
              <a:rPr lang="en-US" dirty="0"/>
              <a:t> problem, as you can imagine, has great impacts including the fell of profitability, operational proficiency, and good service quality.</a:t>
            </a:r>
          </a:p>
          <a:p>
            <a:pPr marL="285750" indent="-285750">
              <a:lnSpc>
                <a:spcPct val="90000"/>
              </a:lnSpc>
              <a:spcBef>
                <a:spcPts val="1000"/>
              </a:spcBef>
              <a:buFont typeface="Arial"/>
              <a:buChar char="•"/>
            </a:pPr>
            <a:r>
              <a:rPr lang="en-US" dirty="0"/>
              <a:t> As the challenges of food retail are real, it must be dealt with properly as it involves high </a:t>
            </a:r>
            <a:r>
              <a:rPr lang="en-US" dirty="0" err="1"/>
              <a:t>labour</a:t>
            </a:r>
            <a:r>
              <a:rPr lang="en-US" dirty="0"/>
              <a:t> turnover, seasonality of demand, and a reputation of long hours and low salaries. </a:t>
            </a:r>
          </a:p>
          <a:p>
            <a:pPr marL="285750" indent="-285750">
              <a:lnSpc>
                <a:spcPct val="90000"/>
              </a:lnSpc>
              <a:spcBef>
                <a:spcPts val="1000"/>
              </a:spcBef>
              <a:buFont typeface="Arial"/>
              <a:buChar char="•"/>
            </a:pPr>
            <a:r>
              <a:rPr lang="en-US" dirty="0"/>
              <a:t>This presentation highlights the deeper reasons, consequences, and possible solutions for the </a:t>
            </a:r>
            <a:r>
              <a:rPr lang="en-US" dirty="0" err="1"/>
              <a:t>labour</a:t>
            </a:r>
            <a:r>
              <a:rPr lang="en-US" dirty="0"/>
              <a:t> problems and workforce lacks faced by care companies. </a:t>
            </a:r>
          </a:p>
          <a:p>
            <a:pPr marL="285750" indent="-285750">
              <a:lnSpc>
                <a:spcPct val="90000"/>
              </a:lnSpc>
              <a:spcBef>
                <a:spcPts val="1000"/>
              </a:spcBef>
              <a:buFont typeface="Arial"/>
              <a:buChar char="•"/>
            </a:pPr>
            <a:r>
              <a:rPr lang="en-US" dirty="0"/>
              <a:t>Our aim is to bring an all-round view of this modern phenomenon to the fore and find out its bearing on the future of the hotel and hospitality industries through references to academic articles and real life cases. </a:t>
            </a:r>
          </a:p>
          <a:p>
            <a:endParaRPr lang="en-US" dirty="0">
              <a:cs typeface="Calibri"/>
            </a:endParaRPr>
          </a:p>
        </p:txBody>
      </p:sp>
      <p:sp>
        <p:nvSpPr>
          <p:cNvPr id="4" name="Slide Number Placeholder 3"/>
          <p:cNvSpPr>
            <a:spLocks noGrp="1"/>
          </p:cNvSpPr>
          <p:nvPr>
            <p:ph type="sldNum" sz="quarter" idx="5"/>
          </p:nvPr>
        </p:nvSpPr>
        <p:spPr/>
        <p:txBody>
          <a:bodyPr/>
          <a:lstStyle/>
          <a:p>
            <a:fld id="{3C4E3854-6D43-49C3-B488-9F5E4B19F924}" type="slidenum">
              <a:t>2</a:t>
            </a:fld>
            <a:endParaRPr lang="en-US"/>
          </a:p>
        </p:txBody>
      </p:sp>
    </p:spTree>
    <p:extLst>
      <p:ext uri="{BB962C8B-B14F-4D97-AF65-F5344CB8AC3E}">
        <p14:creationId xmlns:p14="http://schemas.microsoft.com/office/powerpoint/2010/main" val="1089208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this hypothesis of Appelbaum et al. (2000), these firms need to provide those opportunities that will enable the workers to possess the required skills, drive, and appropriate opportunity to do an excellent job. According to the movie, the methods of employee empowerment tools, career development, and training should be implemented in a workplace to make it possible for the staff to be retained. Moreover, the Job Embeddedness Theory (Mitchell et al. , 2001) argues that those who feel rather as a part and parcel of the organizations and the communities are less likely to leave the organization voluntarily on their own initiative. As suggested by the work of Karatepe &amp; </a:t>
            </a:r>
            <a:r>
              <a:rPr lang="en-US" dirty="0" err="1"/>
              <a:t>Vatankhah</a:t>
            </a:r>
            <a:r>
              <a:rPr lang="en-US" dirty="0"/>
              <a:t> (2014), creating a working place which can provide support and enable the employees to manage and deal with their work and personal lives effectively can support the job embeddedness. </a:t>
            </a:r>
            <a:endParaRPr lang="en-US"/>
          </a:p>
        </p:txBody>
      </p:sp>
      <p:sp>
        <p:nvSpPr>
          <p:cNvPr id="4" name="Slide Number Placeholder 3"/>
          <p:cNvSpPr>
            <a:spLocks noGrp="1"/>
          </p:cNvSpPr>
          <p:nvPr>
            <p:ph type="sldNum" sz="quarter" idx="5"/>
          </p:nvPr>
        </p:nvSpPr>
        <p:spPr/>
        <p:txBody>
          <a:bodyPr/>
          <a:lstStyle/>
          <a:p>
            <a:fld id="{3C4E3854-6D43-49C3-B488-9F5E4B19F924}" type="slidenum">
              <a:t>3</a:t>
            </a:fld>
            <a:endParaRPr lang="en-US"/>
          </a:p>
        </p:txBody>
      </p:sp>
    </p:spTree>
    <p:extLst>
      <p:ext uri="{BB962C8B-B14F-4D97-AF65-F5344CB8AC3E}">
        <p14:creationId xmlns:p14="http://schemas.microsoft.com/office/powerpoint/2010/main" val="13273123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problem also not brought to end by social factors such as, the industry having a long working hours, poor remuneration, and continued job insecurity for a candidate (Mooney et al. 2016). Moreover, the attraction of some workers may be defused since the business possesses a seasonal nature and some schedules are very flexible (</a:t>
            </a:r>
            <a:r>
              <a:rPr lang="en-US" dirty="0" err="1"/>
              <a:t>Solnet</a:t>
            </a:r>
            <a:r>
              <a:rPr lang="en-US" dirty="0"/>
              <a:t> et al. in 2014). Factors related to technology: The utilization of self-service kiosks and automation is examples of innovative technology, which may decrease the need for some jobs as well, while causing a rise in demand for people with advance technological skills (Ivanov and Webster, 2019). This can create a skills gap and expect that the reacting individuals will be required for the reorientation (</a:t>
            </a:r>
            <a:r>
              <a:rPr lang="en-US" dirty="0" err="1"/>
              <a:t>Solnet</a:t>
            </a:r>
            <a:r>
              <a:rPr lang="en-US" dirty="0"/>
              <a:t> et al., 2014). The industry moves towards greener production methodology by taking into account an environmental aspect as well as sustainability, which allows for long-term development. Following Baum, </a:t>
            </a:r>
            <a:r>
              <a:rPr lang="en-US" dirty="0" err="1"/>
              <a:t>el</a:t>
            </a:r>
            <a:r>
              <a:rPr lang="en-US" dirty="0"/>
              <a:t> al (2016), human capital change might imply some knowledge and skills that are essential within strategic management; therefore, training and upskilling would be necessary. Changes in the laws concerning the </a:t>
            </a:r>
            <a:r>
              <a:rPr lang="en-US" dirty="0" err="1"/>
              <a:t>labour</a:t>
            </a:r>
            <a:r>
              <a:rPr lang="en-US" dirty="0"/>
              <a:t>, regulations of occupational health and safety, and employment standards are the examples of the legal issues which can influence the processes used by the companies to maintain their operative efficiency (Baum et al., 2016). </a:t>
            </a:r>
            <a:endParaRPr lang="en-US"/>
          </a:p>
          <a:p>
            <a:endParaRPr lang="en-US"/>
          </a:p>
          <a:p>
            <a:endParaRPr lang="en-US"/>
          </a:p>
          <a:p>
            <a:endParaRPr lang="en-US"/>
          </a:p>
          <a:p>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C4E3854-6D43-49C3-B488-9F5E4B19F924}" type="slidenum">
              <a:t>4</a:t>
            </a:fld>
            <a:endParaRPr lang="en-US"/>
          </a:p>
        </p:txBody>
      </p:sp>
    </p:spTree>
    <p:extLst>
      <p:ext uri="{BB962C8B-B14F-4D97-AF65-F5344CB8AC3E}">
        <p14:creationId xmlns:p14="http://schemas.microsoft.com/office/powerpoint/2010/main" val="11659441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high rate of </a:t>
            </a:r>
            <a:r>
              <a:rPr lang="en-US" dirty="0" err="1"/>
              <a:t>labour</a:t>
            </a:r>
            <a:r>
              <a:rPr lang="en-US" dirty="0"/>
              <a:t> shortages is aggravate by the high rate of employee turnover which leads to operational disruptions and increasing training cost ( </a:t>
            </a:r>
            <a:r>
              <a:rPr lang="en-US" dirty="0" err="1"/>
              <a:t>Solnet</a:t>
            </a:r>
            <a:r>
              <a:rPr lang="en-US" dirty="0"/>
              <a:t> et al, 2014). The AMO (Appelbaum et al., 2000) theory argues that a shortage of workers may make it difficult for those who are working to operate effectively due to an increase in workload and the accumulation of stress. They can be reflected in production downtime, process inefficiency, and safety hazards (Baum et al., 2016). Travel and hospitality companies have a hard time to find and retain qualified workers and this becomes a major threat to their ability to compete in the market (</a:t>
            </a:r>
            <a:r>
              <a:rPr lang="en-US" dirty="0" err="1"/>
              <a:t>Solnet</a:t>
            </a:r>
            <a:r>
              <a:rPr lang="en-US" dirty="0"/>
              <a:t> et al., 2014). As Mooney et al. (2016) said, there is potentially a negative impact on profitability due to turnover costs, training fees and possibilities of service failures. </a:t>
            </a:r>
            <a:endParaRPr lang="en-US"/>
          </a:p>
        </p:txBody>
      </p:sp>
      <p:sp>
        <p:nvSpPr>
          <p:cNvPr id="4" name="Slide Number Placeholder 3"/>
          <p:cNvSpPr>
            <a:spLocks noGrp="1"/>
          </p:cNvSpPr>
          <p:nvPr>
            <p:ph type="sldNum" sz="quarter" idx="5"/>
          </p:nvPr>
        </p:nvSpPr>
        <p:spPr/>
        <p:txBody>
          <a:bodyPr/>
          <a:lstStyle/>
          <a:p>
            <a:fld id="{3C4E3854-6D43-49C3-B488-9F5E4B19F924}" type="slidenum">
              <a:t>5</a:t>
            </a:fld>
            <a:endParaRPr lang="en-US"/>
          </a:p>
        </p:txBody>
      </p:sp>
    </p:spTree>
    <p:extLst>
      <p:ext uri="{BB962C8B-B14F-4D97-AF65-F5344CB8AC3E}">
        <p14:creationId xmlns:p14="http://schemas.microsoft.com/office/powerpoint/2010/main" val="1766877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restaurants and hotels have moved to automation and robots in their workforce and technology adoption as business to business solutions (Ivanov and Webster, 2019). Such a strategy may thus provide temporary relief from staff shortages but at the same time can threaten the job security and cause the need for retraining of staff currently employed (Baum et al., 2016). Workers, including contractors and temporary staff, as well as non-vital work such as outsourcing may reinforce the ingenuity of the staff; they can attend to the erratic workforce needs (Ikov, 2020). Nevertheless, permanent employees could benefit from necessary training and commitment to the company, which could lead to high-quality work and employee involvement. While this issue can be realized, the suggestions of these scholars are wrong in some ways (</a:t>
            </a:r>
            <a:r>
              <a:rPr lang="en-US" dirty="0" err="1"/>
              <a:t>Solett</a:t>
            </a:r>
            <a:r>
              <a:rPr lang="en-US" dirty="0"/>
              <a:t> al., 2014). Joint ventures: A multitude of educational institutions and industrial bodies have undertaken to resolve </a:t>
            </a:r>
            <a:r>
              <a:rPr lang="en-US" dirty="0" err="1"/>
              <a:t>labour</a:t>
            </a:r>
            <a:r>
              <a:rPr lang="en-US" dirty="0"/>
              <a:t> issues through practical programs like review of skill or curriculum development, apprenticeships, and vocational training (Baum et al. , 2016). These projects have a high probability of decreasing the sector's gap in the number of skilled workers, however, they are long-term, so all the parties involved must be willing to collaborate and make the necessary investments. </a:t>
            </a:r>
          </a:p>
        </p:txBody>
      </p:sp>
      <p:sp>
        <p:nvSpPr>
          <p:cNvPr id="4" name="Slide Number Placeholder 3"/>
          <p:cNvSpPr>
            <a:spLocks noGrp="1"/>
          </p:cNvSpPr>
          <p:nvPr>
            <p:ph type="sldNum" sz="quarter" idx="5"/>
          </p:nvPr>
        </p:nvSpPr>
        <p:spPr/>
        <p:txBody>
          <a:bodyPr/>
          <a:lstStyle/>
          <a:p>
            <a:fld id="{3C4E3854-6D43-49C3-B488-9F5E4B19F924}" type="slidenum">
              <a:t>6</a:t>
            </a:fld>
            <a:endParaRPr lang="en-US"/>
          </a:p>
        </p:txBody>
      </p:sp>
    </p:spTree>
    <p:extLst>
      <p:ext uri="{BB962C8B-B14F-4D97-AF65-F5344CB8AC3E}">
        <p14:creationId xmlns:p14="http://schemas.microsoft.com/office/powerpoint/2010/main" val="9494929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Allocate funds to retrain and to reskill workers so that they can effectively work in the industries of the future. undefined Make a strenuous endeavor to fish candidates from the various skill of pool categories, narrowing it down to groups that are underrepresented, impaired and unconventional sources. Make sure the workplace has a rich and equal environment which not just respects different views but also promote equity by helping employees to feel an active part of the organization. </a:t>
            </a:r>
            <a:endParaRPr lang="en-US"/>
          </a:p>
          <a:p>
            <a:r>
              <a:rPr lang="en-US" dirty="0"/>
              <a:t>Find and look at flexible and non-traditional employment arrangements and schedules: Provide flexible work hours, include work-from-home possibilities, and let staff decide to share different tasks.  This choice will attract qualified applicants from wider pools of candidates. Adopting a workforce organization for such fluctuation in demand, the use of gig-based or on-demand staffing strategies is a must. </a:t>
            </a:r>
            <a:endParaRPr lang="en-US" dirty="0">
              <a:cs typeface="Calibri"/>
            </a:endParaRPr>
          </a:p>
          <a:p>
            <a:r>
              <a:rPr lang="en-US" dirty="0"/>
              <a:t>Form Industry-Academy Collaborations: Support the education institutions to start relevant courses, internship programs, or apprenticeship initiatives which directly ease the availability of industry operators. In the same vein, these collaborations will facilitate students' smooth and secure absorption into the real world of work and will also open a constant lineup of highly skilled credentialed workers. </a:t>
            </a:r>
            <a:endParaRPr lang="en-US" dirty="0">
              <a:cs typeface="Calibri"/>
            </a:endParaRPr>
          </a:p>
          <a:p>
            <a:r>
              <a:rPr lang="en-US" dirty="0"/>
              <a:t>Create and implement effective mechanisms for recognizing and rewarding accomplishments: To offset the competition, extend attractive remuneration and bonuses on a par with industry-wide norms and acknowledge outstanding achievements. A sense of belonging and self-worth needs to be created.  To achieve this objective, try out reward systems like personal growth opportunities, public recognition or employee recognition programs. </a:t>
            </a:r>
            <a:endParaRPr lang="en-US" dirty="0">
              <a:cs typeface="Calibri"/>
            </a:endParaRPr>
          </a:p>
          <a:p>
            <a:r>
              <a:rPr lang="en-US" dirty="0"/>
              <a:t>Promote a healthy balance between work and personal life and give employees' well-being a priority: If your employees are healthy, they are more likely to be happy at work, so develop welfare-first guiding principles like offering health programs, leave flexibility, and mental issues support. Happiness in the workplace and employee retention may strongly depend on companies that value, recognize, and encourage work-life balance. </a:t>
            </a:r>
            <a:endParaRPr lang="en-US" dirty="0">
              <a:cs typeface="Calibri"/>
            </a:endParaRPr>
          </a:p>
          <a:p>
            <a:r>
              <a:rPr lang="en-US" dirty="0"/>
              <a:t> </a:t>
            </a:r>
            <a:endParaRPr lang="en-US" dirty="0">
              <a:cs typeface="Calibri"/>
            </a:endParaRPr>
          </a:p>
          <a:p>
            <a:r>
              <a:rPr lang="en-US" dirty="0"/>
              <a:t>Such concepts should be adjusted to better proceed the particular requirements and situations of the different companies related to the hotel and travel and leisure fields. In order to quell the present workforce challenges, it is essential to frequently evaluate, redesign, and reposition these employee-centric processes. </a:t>
            </a:r>
            <a:endParaRPr lang="en-US" dirty="0">
              <a:cs typeface="Calibri"/>
            </a:endParaRPr>
          </a:p>
          <a:p>
            <a:r>
              <a:rPr lang="en-US" dirty="0"/>
              <a:t>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C4E3854-6D43-49C3-B488-9F5E4B19F924}" type="slidenum">
              <a:t>7</a:t>
            </a:fld>
            <a:endParaRPr lang="en-US"/>
          </a:p>
        </p:txBody>
      </p:sp>
    </p:spTree>
    <p:extLst>
      <p:ext uri="{BB962C8B-B14F-4D97-AF65-F5344CB8AC3E}">
        <p14:creationId xmlns:p14="http://schemas.microsoft.com/office/powerpoint/2010/main" val="189780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dirty="0"/>
              <a:t>The hotel/hospitality business is going through difficult times.  It is noted that the main problem is a shortage of </a:t>
            </a:r>
            <a:r>
              <a:rPr lang="en-US" dirty="0" err="1"/>
              <a:t>labour</a:t>
            </a:r>
            <a:r>
              <a:rPr lang="en-US" dirty="0"/>
              <a:t> and other issues.</a:t>
            </a:r>
          </a:p>
          <a:p>
            <a:pPr marL="285750" indent="-285750">
              <a:lnSpc>
                <a:spcPct val="90000"/>
              </a:lnSpc>
              <a:spcBef>
                <a:spcPts val="1000"/>
              </a:spcBef>
              <a:buFont typeface="Arial"/>
              <a:buChar char="•"/>
            </a:pPr>
            <a:r>
              <a:rPr lang="en-US" dirty="0"/>
              <a:t> Such issues reach a point that affects service quality, staff retention and productivity, and lastly, profitability.</a:t>
            </a:r>
          </a:p>
          <a:p>
            <a:pPr marL="285750" indent="-285750">
              <a:lnSpc>
                <a:spcPct val="90000"/>
              </a:lnSpc>
              <a:spcBef>
                <a:spcPts val="1000"/>
              </a:spcBef>
              <a:buFont typeface="Arial"/>
              <a:buChar char="•"/>
            </a:pPr>
            <a:r>
              <a:rPr lang="en-US" dirty="0"/>
              <a:t> Industry can deal with the root causes of these problems by stringing in some strategic initiatives. </a:t>
            </a:r>
          </a:p>
          <a:p>
            <a:pPr marL="285750" indent="-285750">
              <a:lnSpc>
                <a:spcPct val="90000"/>
              </a:lnSpc>
              <a:spcBef>
                <a:spcPts val="1000"/>
              </a:spcBef>
              <a:buFont typeface="Arial"/>
              <a:buChar char="•"/>
            </a:pPr>
            <a:r>
              <a:rPr lang="en-US" dirty="0"/>
              <a:t>The efficiency and popularity of the industry can be improved through staff training, the judicious utilization of technology, company culture promotion, and a healthy work-life balance. </a:t>
            </a:r>
          </a:p>
          <a:p>
            <a:pPr marL="285750" indent="-285750">
              <a:lnSpc>
                <a:spcPct val="90000"/>
              </a:lnSpc>
              <a:spcBef>
                <a:spcPts val="1000"/>
              </a:spcBef>
              <a:buFont typeface="Arial"/>
              <a:buChar char="•"/>
            </a:pPr>
            <a:r>
              <a:rPr lang="en-US" dirty="0"/>
              <a:t>A workforce is the backbone of the industrial sector which involves hiring, training, and retaining a skilled and motivated force.  Industry leaders, government, and stakeholders should work as a team and put in place innovative mechanisms to achieve this. </a:t>
            </a:r>
          </a:p>
          <a:p>
            <a:pPr marL="285750" indent="-285750">
              <a:lnSpc>
                <a:spcPct val="90000"/>
              </a:lnSpc>
              <a:spcBef>
                <a:spcPts val="1000"/>
              </a:spcBef>
              <a:buFont typeface="Arial"/>
              <a:buChar char="•"/>
            </a:pPr>
            <a:r>
              <a:rPr lang="en-US" dirty="0"/>
              <a:t>To the aim of the maintenance of the long-run viability and competitiveness of the global hotel and hospitality industries in the ever-evolving economy, it is of vital importance to settle this very important issue. </a:t>
            </a:r>
          </a:p>
        </p:txBody>
      </p:sp>
      <p:sp>
        <p:nvSpPr>
          <p:cNvPr id="4" name="Slide Number Placeholder 3"/>
          <p:cNvSpPr>
            <a:spLocks noGrp="1"/>
          </p:cNvSpPr>
          <p:nvPr>
            <p:ph type="sldNum" sz="quarter" idx="5"/>
          </p:nvPr>
        </p:nvSpPr>
        <p:spPr/>
        <p:txBody>
          <a:bodyPr/>
          <a:lstStyle/>
          <a:p>
            <a:fld id="{3C4E3854-6D43-49C3-B488-9F5E4B19F924}" type="slidenum">
              <a:t>8</a:t>
            </a:fld>
            <a:endParaRPr lang="en-US"/>
          </a:p>
        </p:txBody>
      </p:sp>
    </p:spTree>
    <p:extLst>
      <p:ext uri="{BB962C8B-B14F-4D97-AF65-F5344CB8AC3E}">
        <p14:creationId xmlns:p14="http://schemas.microsoft.com/office/powerpoint/2010/main" val="14289395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Appelbaum, E., Bailey, T., Berg, P. and Kalleberg, A.L. (2000), Manufacturing Advantage: Why High-Performance Work Systems Pay Off, Cornell University Press, Ithaca, NY.</a:t>
            </a:r>
          </a:p>
          <a:p>
            <a:r>
              <a:rPr lang="en-US" dirty="0"/>
              <a:t>Bakker, A.B. and Demerouti, E. (2007), "The job demands-resources model: State of the art", Journal of Managerial Psychology, Vol. 22 No. 3, pp. 309-328.</a:t>
            </a:r>
          </a:p>
          <a:p>
            <a:r>
              <a:rPr lang="en-US" dirty="0"/>
              <a:t>Baum, T. (2015). Human resources in tourism: Still waiting for change?–A 2015 reprise. Tourism Management, 50, 204-212.</a:t>
            </a:r>
          </a:p>
          <a:p>
            <a:r>
              <a:rPr lang="en-US" dirty="0"/>
              <a:t>Baum, T., Cheung, C., Kong, H., Kralj, A., Mooney, S., Ramachandran, S., ... &amp; Siow, M. L. (2016). Sustainability and the tourism and hospitality workforce: A thematic analysis. Vienna: University of Strathclyde.</a:t>
            </a:r>
          </a:p>
          <a:p>
            <a:r>
              <a:rPr lang="en-US" dirty="0"/>
              <a:t>Blau, P.M. (1964), Exchange and Power in Social Life, John Wiley &amp; Sons, New York, NY.</a:t>
            </a:r>
          </a:p>
          <a:p>
            <a:r>
              <a:rPr lang="en-US" dirty="0"/>
              <a:t>Ikov, A. (2020). The impact of COVID-19 on the hospitality workforce: New crisis or amplification of the norm?. International Journal of Hospitality Management, 91, 102735.</a:t>
            </a:r>
          </a:p>
          <a:p>
            <a:r>
              <a:rPr lang="en-US" dirty="0"/>
              <a:t>Ivanov, S., &amp; Webster, C. (2019). Robots, artificial intelligence and service automation in travel, tourism and hospitality. Bingley, UK: Emerald Publishing Limited.</a:t>
            </a:r>
          </a:p>
          <a:p>
            <a:r>
              <a:rPr lang="en-US" dirty="0"/>
              <a:t>Karatepe, O.M. (2013), "High-performance work practices and hotel employee performance: The mediation of work engagement", International Journal of Hospitality Management, Vol. 32, pp. 132-140.</a:t>
            </a:r>
          </a:p>
          <a:p>
            <a:r>
              <a:rPr lang="en-US" dirty="0"/>
              <a:t>Karatepe, O.M. and </a:t>
            </a:r>
            <a:r>
              <a:rPr lang="en-US" dirty="0" err="1"/>
              <a:t>Vatankhah</a:t>
            </a:r>
            <a:r>
              <a:rPr lang="en-US" dirty="0"/>
              <a:t>, S. (2014), "The effects of high-performance work practices and job embeddedness on flight attendants' performance outcomes", Journal of Air Transport Management, Vol. 37, pp. 27-35.</a:t>
            </a:r>
          </a:p>
          <a:p>
            <a:r>
              <a:rPr lang="en-US" dirty="0"/>
              <a:t>Mitchell, T.R., Holtom, B.C., Lee, T.W., </a:t>
            </a:r>
            <a:r>
              <a:rPr lang="en-US" dirty="0" err="1"/>
              <a:t>Sablynski</a:t>
            </a:r>
            <a:r>
              <a:rPr lang="en-US" dirty="0"/>
              <a:t>, C.J. and Erez, M. (2001), "Why people stay: Using job embeddedness to predict voluntary turnover", Academy of Management Journal, Vol. 44 No. 6, pp. 1102-1121.</a:t>
            </a:r>
          </a:p>
          <a:p>
            <a:r>
              <a:rPr lang="en-US" dirty="0"/>
              <a:t>Mooney, S. K., Bergin-Seers, S., Boger, J., Yen, T., </a:t>
            </a:r>
            <a:r>
              <a:rPr lang="en-US" dirty="0" err="1"/>
              <a:t>Sellyn</a:t>
            </a:r>
            <a:r>
              <a:rPr lang="en-US" dirty="0"/>
              <a:t>, P., &amp; Bywaters, J. (2016). Addressing the labor crisis in hospitality. </a:t>
            </a:r>
            <a:r>
              <a:rPr lang="en-US" dirty="0" err="1"/>
              <a:t>TPWind</a:t>
            </a:r>
            <a:r>
              <a:rPr lang="en-US" dirty="0"/>
              <a:t> Hospitality, 5(Spring 2016), 1-18.</a:t>
            </a:r>
          </a:p>
          <a:p>
            <a:r>
              <a:rPr lang="en-US" dirty="0" err="1"/>
              <a:t>Solnet</a:t>
            </a:r>
            <a:r>
              <a:rPr lang="en-US" dirty="0"/>
              <a:t>, D., Kralj, A., Baum, T., Robinson, R. N., Ritchie, B. W., &amp; Olsen, M. (2014). The Asia Pacific tourism workforce of the new century: Entry-point challenges and ethical practices. Journal of Travel Research, 53(1), 94-105.</a:t>
            </a:r>
          </a:p>
          <a:p>
            <a:r>
              <a:rPr lang="en-US" dirty="0"/>
              <a:t>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C4E3854-6D43-49C3-B488-9F5E4B19F924}" type="slidenum">
              <a:t>9</a:t>
            </a:fld>
            <a:endParaRPr lang="en-US"/>
          </a:p>
        </p:txBody>
      </p:sp>
    </p:spTree>
    <p:extLst>
      <p:ext uri="{BB962C8B-B14F-4D97-AF65-F5344CB8AC3E}">
        <p14:creationId xmlns:p14="http://schemas.microsoft.com/office/powerpoint/2010/main" val="31615794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5/27/2024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5/27/2024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5/27/2024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079978" y="741391"/>
            <a:ext cx="3369234" cy="1616203"/>
          </a:xfrm>
        </p:spPr>
        <p:txBody>
          <a:bodyPr vert="horz" lIns="91440" tIns="45720" rIns="91440" bIns="45720" rtlCol="0" anchor="b">
            <a:normAutofit/>
          </a:bodyPr>
          <a:lstStyle/>
          <a:p>
            <a:pPr algn="l"/>
            <a:r>
              <a:rPr lang="en-US" sz="3200"/>
              <a:t>"Staff Shortages and Labor Challenges"</a:t>
            </a:r>
          </a:p>
        </p:txBody>
      </p:sp>
      <p:pic>
        <p:nvPicPr>
          <p:cNvPr id="4" name="Picture 3" descr="How hospitality students see their future in the industry">
            <a:extLst>
              <a:ext uri="{FF2B5EF4-FFF2-40B4-BE49-F238E27FC236}">
                <a16:creationId xmlns:a16="http://schemas.microsoft.com/office/drawing/2014/main" id="{74F829A7-58CE-0AEA-C82C-A860C4C89FE3}"/>
              </a:ext>
            </a:extLst>
          </p:cNvPr>
          <p:cNvPicPr>
            <a:picLocks noChangeAspect="1"/>
          </p:cNvPicPr>
          <p:nvPr/>
        </p:nvPicPr>
        <p:blipFill rotWithShape="1">
          <a:blip r:embed="rId2"/>
          <a:srcRect l="5864" r="32713"/>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Subtitle 2"/>
          <p:cNvSpPr>
            <a:spLocks noGrp="1"/>
          </p:cNvSpPr>
          <p:nvPr>
            <p:ph type="subTitle" idx="1"/>
          </p:nvPr>
        </p:nvSpPr>
        <p:spPr>
          <a:xfrm>
            <a:off x="8079978" y="2533476"/>
            <a:ext cx="3369234" cy="3447832"/>
          </a:xfrm>
        </p:spPr>
        <p:txBody>
          <a:bodyPr vert="horz" lIns="91440" tIns="45720" rIns="91440" bIns="45720" rtlCol="0" anchor="t">
            <a:normAutofit/>
          </a:bodyPr>
          <a:lstStyle/>
          <a:p>
            <a:pPr indent="-228600" algn="l">
              <a:buFont typeface="Arial" panose="020B0604020202020204" pitchFamily="34" charset="0"/>
              <a:buChar char="•"/>
            </a:pPr>
            <a:r>
              <a:rPr lang="en-US" sz="2000" dirty="0"/>
              <a:t>STUDENT NAME: </a:t>
            </a:r>
            <a:r>
              <a:rPr lang="en-US" sz="2000" dirty="0" err="1"/>
              <a:t>Lacramioara</a:t>
            </a:r>
            <a:r>
              <a:rPr lang="en-US" sz="2000" dirty="0"/>
              <a:t> </a:t>
            </a:r>
            <a:r>
              <a:rPr lang="en-US" sz="2000" dirty="0" err="1"/>
              <a:t>Petronela</a:t>
            </a:r>
            <a:r>
              <a:rPr lang="en-US" sz="2000" dirty="0"/>
              <a:t> </a:t>
            </a:r>
            <a:r>
              <a:rPr lang="en-US" sz="2000" dirty="0" err="1"/>
              <a:t>Maciuca</a:t>
            </a:r>
            <a:r>
              <a:rPr lang="en-US" sz="2000" dirty="0"/>
              <a:t> </a:t>
            </a:r>
          </a:p>
          <a:p>
            <a:pPr indent="-228600" algn="l">
              <a:buFont typeface="Arial" panose="020B0604020202020204" pitchFamily="34" charset="0"/>
              <a:buChar char="•"/>
            </a:pPr>
            <a:endParaRPr lang="en-US" sz="2000" dirty="0"/>
          </a:p>
          <a:p>
            <a:pPr indent="-228600" algn="l">
              <a:buFont typeface="Arial" panose="020B0604020202020204" pitchFamily="34" charset="0"/>
              <a:buChar char="•"/>
            </a:pPr>
            <a:r>
              <a:rPr lang="en-US" sz="2000" dirty="0"/>
              <a:t>ID NUMBER: 2029141 </a:t>
            </a:r>
          </a:p>
          <a:p>
            <a:pPr indent="-228600" algn="l">
              <a:buFont typeface="Arial" panose="020B0604020202020204" pitchFamily="34" charset="0"/>
              <a:buChar char="•"/>
            </a:pPr>
            <a:endParaRPr lang="en-US" sz="2000" dirty="0"/>
          </a:p>
          <a:p>
            <a:pPr algn="l"/>
            <a:r>
              <a:rPr lang="en-US" sz="2000"/>
              <a:t> </a:t>
            </a:r>
            <a:endParaRPr lang="en-US" sz="20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F24427-9877-A530-6034-FDFC5C65DCD9}"/>
              </a:ext>
            </a:extLst>
          </p:cNvPr>
          <p:cNvSpPr>
            <a:spLocks noGrp="1"/>
          </p:cNvSpPr>
          <p:nvPr>
            <p:ph type="title"/>
          </p:nvPr>
        </p:nvSpPr>
        <p:spPr>
          <a:xfrm>
            <a:off x="1043631" y="873940"/>
            <a:ext cx="5052369" cy="1035781"/>
          </a:xfrm>
        </p:spPr>
        <p:txBody>
          <a:bodyPr anchor="ctr">
            <a:normAutofit/>
          </a:bodyPr>
          <a:lstStyle/>
          <a:p>
            <a:r>
              <a:rPr lang="en-US" sz="3600"/>
              <a:t>Introduction </a:t>
            </a:r>
          </a:p>
        </p:txBody>
      </p:sp>
      <p:sp>
        <p:nvSpPr>
          <p:cNvPr id="3" name="Content Placeholder 2">
            <a:extLst>
              <a:ext uri="{FF2B5EF4-FFF2-40B4-BE49-F238E27FC236}">
                <a16:creationId xmlns:a16="http://schemas.microsoft.com/office/drawing/2014/main" id="{AAD13B74-3CD6-E17F-41F9-0DCDC9810CC3}"/>
              </a:ext>
            </a:extLst>
          </p:cNvPr>
          <p:cNvSpPr>
            <a:spLocks noGrp="1"/>
          </p:cNvSpPr>
          <p:nvPr>
            <p:ph idx="1"/>
          </p:nvPr>
        </p:nvSpPr>
        <p:spPr>
          <a:xfrm>
            <a:off x="1045029" y="2524721"/>
            <a:ext cx="4991629" cy="3677123"/>
          </a:xfrm>
        </p:spPr>
        <p:txBody>
          <a:bodyPr vert="horz" lIns="91440" tIns="45720" rIns="91440" bIns="45720" rtlCol="0" anchor="ctr">
            <a:normAutofit/>
          </a:bodyPr>
          <a:lstStyle/>
          <a:p>
            <a:r>
              <a:rPr lang="en-US" sz="1400">
                <a:ea typeface="+mn-lt"/>
                <a:cs typeface="+mn-lt"/>
              </a:rPr>
              <a:t>The hotel and hospitality industries are currently facing a critical problem: a chronic shortage of qualified job seekers. </a:t>
            </a:r>
          </a:p>
          <a:p>
            <a:r>
              <a:rPr lang="en-US" sz="1400">
                <a:ea typeface="+mn-lt"/>
                <a:cs typeface="+mn-lt"/>
              </a:rPr>
              <a:t>The labour problem, as you can imagine, has great impacts including the fell of profitability, operational proficiency, and good service quality.</a:t>
            </a:r>
          </a:p>
          <a:p>
            <a:r>
              <a:rPr lang="en-US" sz="1400">
                <a:ea typeface="+mn-lt"/>
                <a:cs typeface="+mn-lt"/>
              </a:rPr>
              <a:t> As the challenges of food retail are real, it must be dealt with properly as it involves high labour turnover, seasonality of demand, and a reputation of long hours and low salaries. </a:t>
            </a:r>
          </a:p>
          <a:p>
            <a:r>
              <a:rPr lang="en-US" sz="1400">
                <a:ea typeface="+mn-lt"/>
                <a:cs typeface="+mn-lt"/>
              </a:rPr>
              <a:t>This presentation highlights the deeper reasons, consequences, and possible solutions for the labour problems and workforce lacks faced by care companies. </a:t>
            </a:r>
          </a:p>
          <a:p>
            <a:r>
              <a:rPr lang="en-US" sz="1400">
                <a:ea typeface="+mn-lt"/>
                <a:cs typeface="+mn-lt"/>
              </a:rPr>
              <a:t>Our aim is to bring an all-round view of this modern phenomenon to the fore and find out its bearing on the future of the hotel and hospitality industries through references to academic articles and real life cases. </a:t>
            </a:r>
            <a:endParaRPr lang="en-US" sz="1400"/>
          </a:p>
          <a:p>
            <a:endParaRPr lang="en-US" sz="1400"/>
          </a:p>
          <a:p>
            <a:endParaRPr lang="en-US" sz="1400"/>
          </a:p>
        </p:txBody>
      </p:sp>
      <p:sp>
        <p:nvSpPr>
          <p:cNvPr id="18" name="Rectangle 17">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tel reception accommodates guests cartoon Vector Image">
            <a:extLst>
              <a:ext uri="{FF2B5EF4-FFF2-40B4-BE49-F238E27FC236}">
                <a16:creationId xmlns:a16="http://schemas.microsoft.com/office/drawing/2014/main" id="{FEBFE865-67C2-8A36-3DF5-6E8EED38EB6E}"/>
              </a:ext>
            </a:extLst>
          </p:cNvPr>
          <p:cNvPicPr>
            <a:picLocks noChangeAspect="1"/>
          </p:cNvPicPr>
          <p:nvPr/>
        </p:nvPicPr>
        <p:blipFill>
          <a:blip r:embed="rId3"/>
          <a:stretch>
            <a:fillRect/>
          </a:stretch>
        </p:blipFill>
        <p:spPr>
          <a:xfrm>
            <a:off x="6930493" y="1727609"/>
            <a:ext cx="4223252" cy="3463066"/>
          </a:xfrm>
          <a:prstGeom prst="rect">
            <a:avLst/>
          </a:prstGeom>
        </p:spPr>
      </p:pic>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0914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A0FD53-62FF-AA36-D5A3-43026F06BCBE}"/>
              </a:ext>
            </a:extLst>
          </p:cNvPr>
          <p:cNvSpPr>
            <a:spLocks noGrp="1"/>
          </p:cNvSpPr>
          <p:nvPr>
            <p:ph type="title"/>
          </p:nvPr>
        </p:nvSpPr>
        <p:spPr>
          <a:xfrm>
            <a:off x="572493" y="238539"/>
            <a:ext cx="11018520" cy="1434415"/>
          </a:xfrm>
        </p:spPr>
        <p:txBody>
          <a:bodyPr anchor="b">
            <a:normAutofit/>
          </a:bodyPr>
          <a:lstStyle/>
          <a:p>
            <a:r>
              <a:rPr lang="en-US" sz="5400">
                <a:ea typeface="+mj-lt"/>
                <a:cs typeface="+mj-lt"/>
              </a:rPr>
              <a:t>Overview of Literature</a:t>
            </a:r>
            <a:endParaRPr lang="en-US"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2CCAB1-CE51-C1C9-53D6-F603EBA49B62}"/>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700">
                <a:ea typeface="+mn-lt"/>
                <a:cs typeface="+mn-lt"/>
              </a:rPr>
              <a:t>The research on the topic of the hospitality industry has the deeper exploration to labour management and employee retention.</a:t>
            </a:r>
          </a:p>
          <a:p>
            <a:r>
              <a:rPr lang="en-US" sz="1700">
                <a:ea typeface="+mn-lt"/>
                <a:cs typeface="+mn-lt"/>
              </a:rPr>
              <a:t> In the opinion of Bakker and Demerouti's 2007 Job Demands-Resources (JD-R) model, these skills facilitate the diminishing the negative effects on workers by the high job demands through such mechanisms as task autonomy and supervisor support. </a:t>
            </a:r>
          </a:p>
          <a:p>
            <a:r>
              <a:rPr lang="en-US" sz="1700">
                <a:ea typeface="+mn-lt"/>
                <a:cs typeface="+mn-lt"/>
              </a:rPr>
              <a:t>Consequently, the rise in employee engagement and decreases in the intentions of leaving the company will be observed. </a:t>
            </a:r>
          </a:p>
          <a:p>
            <a:r>
              <a:rPr lang="en-US" sz="1700">
                <a:ea typeface="+mn-lt"/>
                <a:cs typeface="+mn-lt"/>
              </a:rPr>
              <a:t>Based on the Social Exchange Theory (Blau, 1964), workers may be more inclined to show good work attitudes and behaviours if they feel that their employer is enabling them and demonstrating fairness in the process. </a:t>
            </a:r>
          </a:p>
          <a:p>
            <a:r>
              <a:rPr lang="en-US" sz="1700">
                <a:ea typeface="+mn-lt"/>
                <a:cs typeface="+mn-lt"/>
              </a:rPr>
              <a:t>First and for most, effective human resource management procedure is a must-have element in retaining good workers. </a:t>
            </a:r>
            <a:endParaRPr lang="en-US" sz="1700"/>
          </a:p>
        </p:txBody>
      </p:sp>
      <p:pic>
        <p:nvPicPr>
          <p:cNvPr id="4" name="Picture 3" descr="5 great hospitality PR and marketing campaign tips - Agility PR Solutions">
            <a:extLst>
              <a:ext uri="{FF2B5EF4-FFF2-40B4-BE49-F238E27FC236}">
                <a16:creationId xmlns:a16="http://schemas.microsoft.com/office/drawing/2014/main" id="{0ACC6399-53FC-8E06-AB51-FD68176010F8}"/>
              </a:ext>
            </a:extLst>
          </p:cNvPr>
          <p:cNvPicPr>
            <a:picLocks noChangeAspect="1"/>
          </p:cNvPicPr>
          <p:nvPr/>
        </p:nvPicPr>
        <p:blipFill rotWithShape="1">
          <a:blip r:embed="rId3"/>
          <a:srcRect l="28652" r="35271"/>
          <a:stretch/>
        </p:blipFill>
        <p:spPr>
          <a:xfrm>
            <a:off x="7675658" y="2093976"/>
            <a:ext cx="3941064" cy="4096512"/>
          </a:xfrm>
          <a:prstGeom prst="rect">
            <a:avLst/>
          </a:prstGeom>
        </p:spPr>
      </p:pic>
    </p:spTree>
    <p:extLst>
      <p:ext uri="{BB962C8B-B14F-4D97-AF65-F5344CB8AC3E}">
        <p14:creationId xmlns:p14="http://schemas.microsoft.com/office/powerpoint/2010/main" val="2658344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14411A-772F-9858-5CF9-0C040D38DC2A}"/>
              </a:ext>
            </a:extLst>
          </p:cNvPr>
          <p:cNvSpPr>
            <a:spLocks noGrp="1"/>
          </p:cNvSpPr>
          <p:nvPr>
            <p:ph type="title"/>
          </p:nvPr>
        </p:nvSpPr>
        <p:spPr>
          <a:xfrm>
            <a:off x="1137033" y="670559"/>
            <a:ext cx="4683321" cy="2148841"/>
          </a:xfrm>
        </p:spPr>
        <p:txBody>
          <a:bodyPr anchor="t">
            <a:normAutofit/>
          </a:bodyPr>
          <a:lstStyle/>
          <a:p>
            <a:r>
              <a:rPr lang="en-US" dirty="0">
                <a:ea typeface="+mj-lt"/>
                <a:cs typeface="+mj-lt"/>
              </a:rPr>
              <a:t>PESTEL Analysis</a:t>
            </a:r>
            <a:endParaRPr lang="en-US" dirty="0"/>
          </a:p>
        </p:txBody>
      </p:sp>
      <p:pic>
        <p:nvPicPr>
          <p:cNvPr id="4" name="Picture 3" descr="Human Resources PESTLE Analysis: How Does PESTLE Affect HR">
            <a:extLst>
              <a:ext uri="{FF2B5EF4-FFF2-40B4-BE49-F238E27FC236}">
                <a16:creationId xmlns:a16="http://schemas.microsoft.com/office/drawing/2014/main" id="{7279C96E-768D-3C20-8F0C-556FCDDF0399}"/>
              </a:ext>
            </a:extLst>
          </p:cNvPr>
          <p:cNvPicPr>
            <a:picLocks noChangeAspect="1"/>
          </p:cNvPicPr>
          <p:nvPr/>
        </p:nvPicPr>
        <p:blipFill rotWithShape="1">
          <a:blip r:embed="rId3"/>
          <a:srcRect r="2920" b="3"/>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ECE48C5A-C3ED-64C3-A52F-FA02F0A81B3A}"/>
              </a:ext>
            </a:extLst>
          </p:cNvPr>
          <p:cNvSpPr>
            <a:spLocks noGrp="1"/>
          </p:cNvSpPr>
          <p:nvPr>
            <p:ph idx="1"/>
          </p:nvPr>
        </p:nvSpPr>
        <p:spPr>
          <a:xfrm>
            <a:off x="6797004" y="670559"/>
            <a:ext cx="4555782" cy="5445076"/>
          </a:xfrm>
        </p:spPr>
        <p:txBody>
          <a:bodyPr vert="horz" lIns="91440" tIns="45720" rIns="91440" bIns="45720" rtlCol="0" anchor="t">
            <a:normAutofit/>
          </a:bodyPr>
          <a:lstStyle/>
          <a:p>
            <a:r>
              <a:rPr lang="en-US" sz="1700">
                <a:ea typeface="+mn-lt"/>
                <a:cs typeface="+mn-lt"/>
              </a:rPr>
              <a:t>Political specificities such as immigration and visa policies that act in favor to foreign workers are provoked by these variables, which complicates the problem even more (Baum et al. , 2016).</a:t>
            </a:r>
          </a:p>
          <a:p>
            <a:r>
              <a:rPr lang="en-US" sz="1700">
                <a:ea typeface="+mn-lt"/>
                <a:cs typeface="+mn-lt"/>
              </a:rPr>
              <a:t> Also, adoption of these industry new workplace bylaws and minimum salary which mostly affects hiring and retention of workers (Salnet al. , 2014).</a:t>
            </a:r>
          </a:p>
          <a:p>
            <a:r>
              <a:rPr lang="en-US" sz="1700">
                <a:ea typeface="+mn-lt"/>
                <a:cs typeface="+mn-lt"/>
              </a:rPr>
              <a:t> At the times of recession and other economic type of adversity, companies, to save on costs, might take measures for cost-cutting that will include staff dismissal and employees training and development reduction (Ikov, 2020).</a:t>
            </a:r>
          </a:p>
          <a:p>
            <a:r>
              <a:rPr lang="en-US" sz="1700">
                <a:ea typeface="+mn-lt"/>
                <a:cs typeface="+mn-lt"/>
              </a:rPr>
              <a:t> But along with this, there are rising competition for labours with qualifications as the economy experiences growth, hence, the problem in attracting and retaining skilled workers gets worse (Baum, 2015).</a:t>
            </a:r>
            <a:endParaRPr lang="en-US" sz="1700"/>
          </a:p>
        </p:txBody>
      </p:sp>
    </p:spTree>
    <p:extLst>
      <p:ext uri="{BB962C8B-B14F-4D97-AF65-F5344CB8AC3E}">
        <p14:creationId xmlns:p14="http://schemas.microsoft.com/office/powerpoint/2010/main" val="4163730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B15ED3A-7CB2-0ED6-2145-64F68EF8AC44}"/>
              </a:ext>
            </a:extLst>
          </p:cNvPr>
          <p:cNvSpPr>
            <a:spLocks noGrp="1"/>
          </p:cNvSpPr>
          <p:nvPr>
            <p:ph type="title"/>
          </p:nvPr>
        </p:nvSpPr>
        <p:spPr>
          <a:xfrm>
            <a:off x="838200" y="365125"/>
            <a:ext cx="5393361" cy="1325563"/>
          </a:xfrm>
        </p:spPr>
        <p:txBody>
          <a:bodyPr>
            <a:normAutofit/>
          </a:bodyPr>
          <a:lstStyle/>
          <a:p>
            <a:r>
              <a:rPr lang="en-US" dirty="0">
                <a:ea typeface="+mj-lt"/>
                <a:cs typeface="+mj-lt"/>
              </a:rPr>
              <a:t>Impact on the Industry</a:t>
            </a:r>
            <a:endParaRPr lang="en-US" dirty="0"/>
          </a:p>
        </p:txBody>
      </p:sp>
      <p:sp>
        <p:nvSpPr>
          <p:cNvPr id="3" name="Content Placeholder 2">
            <a:extLst>
              <a:ext uri="{FF2B5EF4-FFF2-40B4-BE49-F238E27FC236}">
                <a16:creationId xmlns:a16="http://schemas.microsoft.com/office/drawing/2014/main" id="{145558E5-9936-8D8D-9C76-5CB7D480DE62}"/>
              </a:ext>
            </a:extLst>
          </p:cNvPr>
          <p:cNvSpPr>
            <a:spLocks noGrp="1"/>
          </p:cNvSpPr>
          <p:nvPr>
            <p:ph idx="1"/>
          </p:nvPr>
        </p:nvSpPr>
        <p:spPr>
          <a:xfrm>
            <a:off x="838200" y="1825625"/>
            <a:ext cx="5393361" cy="4351338"/>
          </a:xfrm>
        </p:spPr>
        <p:txBody>
          <a:bodyPr vert="horz" lIns="91440" tIns="45720" rIns="91440" bIns="45720" rtlCol="0">
            <a:normAutofit/>
          </a:bodyPr>
          <a:lstStyle/>
          <a:p>
            <a:r>
              <a:rPr lang="en-US" sz="1500">
                <a:ea typeface="+mn-lt"/>
                <a:cs typeface="+mn-lt"/>
              </a:rPr>
              <a:t>It must be noted that both </a:t>
            </a:r>
            <a:r>
              <a:rPr lang="en-US" sz="1500" err="1">
                <a:ea typeface="+mn-lt"/>
                <a:cs typeface="+mn-lt"/>
              </a:rPr>
              <a:t>labour</a:t>
            </a:r>
            <a:r>
              <a:rPr lang="en-US" sz="1500">
                <a:ea typeface="+mn-lt"/>
                <a:cs typeface="+mn-lt"/>
              </a:rPr>
              <a:t> matters and talent shortages can have an important impact on both hotel and travel industry, with a big impact on various aspects of both operations and performance. </a:t>
            </a:r>
          </a:p>
          <a:p>
            <a:r>
              <a:rPr lang="en-US" sz="1500">
                <a:ea typeface="+mn-lt"/>
                <a:cs typeface="+mn-lt"/>
              </a:rPr>
              <a:t>In their 2007 research paper by Bakker and Demerouti, the scholars propose that employees who have high job demand are at a higher potential of developing burnout if they have inadequate resources like being understaffed. </a:t>
            </a:r>
          </a:p>
          <a:p>
            <a:r>
              <a:rPr lang="en-US" sz="1500">
                <a:ea typeface="+mn-lt"/>
                <a:cs typeface="+mn-lt"/>
              </a:rPr>
              <a:t>In turn, these elements might result in the decline of customer service satisfaction, which is among the most important factors for the industry (Karatepe, 2013). </a:t>
            </a:r>
          </a:p>
          <a:p>
            <a:r>
              <a:rPr lang="en-US" sz="1500">
                <a:ea typeface="+mn-lt"/>
                <a:cs typeface="+mn-lt"/>
              </a:rPr>
              <a:t>Social Exchange Theory (Blau, 1964) can possibly be influential in the matter of employee turnover and retention.</a:t>
            </a:r>
          </a:p>
          <a:p>
            <a:r>
              <a:rPr lang="en-US" sz="1500">
                <a:ea typeface="+mn-lt"/>
                <a:cs typeface="+mn-lt"/>
              </a:rPr>
              <a:t> According to this theory, workers can leave an organization if they feel like they lack support and that the working conditions are not nice. </a:t>
            </a:r>
            <a:endParaRPr lang="en-US" sz="1500"/>
          </a:p>
        </p:txBody>
      </p:sp>
      <p:pic>
        <p:nvPicPr>
          <p:cNvPr id="4" name="Picture 3" descr="The Importance of Hospitality in the Service Industry">
            <a:extLst>
              <a:ext uri="{FF2B5EF4-FFF2-40B4-BE49-F238E27FC236}">
                <a16:creationId xmlns:a16="http://schemas.microsoft.com/office/drawing/2014/main" id="{3FA3C49B-B771-8837-85B2-37409371809F}"/>
              </a:ext>
            </a:extLst>
          </p:cNvPr>
          <p:cNvPicPr>
            <a:picLocks noChangeAspect="1"/>
          </p:cNvPicPr>
          <p:nvPr/>
        </p:nvPicPr>
        <p:blipFill rotWithShape="1">
          <a:blip r:embed="rId3"/>
          <a:srcRect l="21916" r="21835"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8880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mbat Labour Shortage in the Hospitality Industry">
            <a:extLst>
              <a:ext uri="{FF2B5EF4-FFF2-40B4-BE49-F238E27FC236}">
                <a16:creationId xmlns:a16="http://schemas.microsoft.com/office/drawing/2014/main" id="{AD77A26A-7140-B6F9-C7B7-CB36FBF9B395}"/>
              </a:ext>
            </a:extLst>
          </p:cNvPr>
          <p:cNvPicPr>
            <a:picLocks noChangeAspect="1"/>
          </p:cNvPicPr>
          <p:nvPr/>
        </p:nvPicPr>
        <p:blipFill rotWithShape="1">
          <a:blip r:embed="rId3"/>
          <a:srcRect l="20496" r="193"/>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EC4219-46CD-6A01-A331-F91049BB55F1}"/>
              </a:ext>
            </a:extLst>
          </p:cNvPr>
          <p:cNvSpPr>
            <a:spLocks noGrp="1"/>
          </p:cNvSpPr>
          <p:nvPr>
            <p:ph type="title"/>
          </p:nvPr>
        </p:nvSpPr>
        <p:spPr>
          <a:xfrm>
            <a:off x="838200" y="365125"/>
            <a:ext cx="3822189" cy="1899912"/>
          </a:xfrm>
        </p:spPr>
        <p:txBody>
          <a:bodyPr>
            <a:normAutofit/>
          </a:bodyPr>
          <a:lstStyle/>
          <a:p>
            <a:r>
              <a:rPr lang="en-US" sz="4000">
                <a:ea typeface="+mj-lt"/>
                <a:cs typeface="+mj-lt"/>
              </a:rPr>
              <a:t>Industry Responses</a:t>
            </a:r>
            <a:endParaRPr lang="en-US" sz="4000"/>
          </a:p>
        </p:txBody>
      </p:sp>
      <p:sp>
        <p:nvSpPr>
          <p:cNvPr id="3" name="Content Placeholder 2">
            <a:extLst>
              <a:ext uri="{FF2B5EF4-FFF2-40B4-BE49-F238E27FC236}">
                <a16:creationId xmlns:a16="http://schemas.microsoft.com/office/drawing/2014/main" id="{0A8E6146-EBC4-4E09-22CF-71E1AB633D7B}"/>
              </a:ext>
            </a:extLst>
          </p:cNvPr>
          <p:cNvSpPr>
            <a:spLocks noGrp="1"/>
          </p:cNvSpPr>
          <p:nvPr>
            <p:ph idx="1"/>
          </p:nvPr>
        </p:nvSpPr>
        <p:spPr>
          <a:xfrm>
            <a:off x="838200" y="2434201"/>
            <a:ext cx="3822189" cy="3742762"/>
          </a:xfrm>
        </p:spPr>
        <p:txBody>
          <a:bodyPr vert="horz" lIns="91440" tIns="45720" rIns="91440" bIns="45720" rtlCol="0">
            <a:normAutofit/>
          </a:bodyPr>
          <a:lstStyle/>
          <a:p>
            <a:r>
              <a:rPr lang="en-US" sz="1000">
                <a:ea typeface="+mn-lt"/>
                <a:cs typeface="+mn-lt"/>
              </a:rPr>
              <a:t>Employee retention in the hospitality business can be ensured by certain practices which are increasing the pay packages, training and development opportunities; and giving the needed work-life balance (Solnet et al. , 2014).</a:t>
            </a:r>
          </a:p>
          <a:p>
            <a:r>
              <a:rPr lang="en-US" sz="1000">
                <a:ea typeface="+mn-lt"/>
                <a:cs typeface="+mn-lt"/>
              </a:rPr>
              <a:t> Although these measures might end up by increasing workers' job fulfillment and loyalty to the company, they, however, can be quite pricey and will require employers' continuous participation (Baum, et al. 2016).</a:t>
            </a:r>
          </a:p>
          <a:p>
            <a:endParaRPr lang="en-US" sz="1000">
              <a:ea typeface="+mn-lt"/>
              <a:cs typeface="+mn-lt"/>
            </a:endParaRPr>
          </a:p>
          <a:p>
            <a:r>
              <a:rPr lang="en-US" sz="1000">
                <a:ea typeface="+mn-lt"/>
                <a:cs typeface="+mn-lt"/>
              </a:rPr>
              <a:t>Employing and obtaining qualified staff: The industry boosted its recruitment campaigns to attract new employees, where the demographics of the applicants from different groups, for instance students, retirees and underrepresented ones have been primarily targeted (Mooney et al. , 2016).</a:t>
            </a:r>
          </a:p>
          <a:p>
            <a:endParaRPr lang="en-US" sz="1000">
              <a:ea typeface="+mn-lt"/>
              <a:cs typeface="+mn-lt"/>
            </a:endParaRPr>
          </a:p>
          <a:p>
            <a:r>
              <a:rPr lang="en-US" sz="1000">
                <a:ea typeface="+mn-lt"/>
                <a:cs typeface="+mn-lt"/>
              </a:rPr>
              <a:t> On the other hand, this approach might be insufficient to put up with the cause of the cultural barriers in science and the scientist limited opportunities for professional development, which would require a different approach (Solnet et al. , 2014). </a:t>
            </a:r>
            <a:endParaRPr lang="en-US" sz="1000"/>
          </a:p>
        </p:txBody>
      </p:sp>
    </p:spTree>
    <p:extLst>
      <p:ext uri="{BB962C8B-B14F-4D97-AF65-F5344CB8AC3E}">
        <p14:creationId xmlns:p14="http://schemas.microsoft.com/office/powerpoint/2010/main" val="2406255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1D7227-320D-75DA-3E52-56EB8ABA0CB7}"/>
              </a:ext>
            </a:extLst>
          </p:cNvPr>
          <p:cNvSpPr>
            <a:spLocks noGrp="1"/>
          </p:cNvSpPr>
          <p:nvPr>
            <p:ph type="title"/>
          </p:nvPr>
        </p:nvSpPr>
        <p:spPr>
          <a:xfrm>
            <a:off x="838201" y="365125"/>
            <a:ext cx="5251316" cy="1807305"/>
          </a:xfrm>
        </p:spPr>
        <p:txBody>
          <a:bodyPr>
            <a:normAutofit/>
          </a:bodyPr>
          <a:lstStyle/>
          <a:p>
            <a:r>
              <a:rPr lang="en-US" dirty="0">
                <a:ea typeface="+mj-lt"/>
                <a:cs typeface="+mj-lt"/>
              </a:rPr>
              <a:t>Future Recommendations</a:t>
            </a:r>
            <a:endParaRPr lang="en-US" dirty="0"/>
          </a:p>
        </p:txBody>
      </p:sp>
      <p:sp>
        <p:nvSpPr>
          <p:cNvPr id="3" name="Content Placeholder 2">
            <a:extLst>
              <a:ext uri="{FF2B5EF4-FFF2-40B4-BE49-F238E27FC236}">
                <a16:creationId xmlns:a16="http://schemas.microsoft.com/office/drawing/2014/main" id="{A2346240-D242-FEC8-16B6-6D3616956A14}"/>
              </a:ext>
            </a:extLst>
          </p:cNvPr>
          <p:cNvSpPr>
            <a:spLocks noGrp="1"/>
          </p:cNvSpPr>
          <p:nvPr>
            <p:ph idx="1"/>
          </p:nvPr>
        </p:nvSpPr>
        <p:spPr>
          <a:xfrm>
            <a:off x="838200" y="2333297"/>
            <a:ext cx="4619621" cy="3843666"/>
          </a:xfrm>
        </p:spPr>
        <p:txBody>
          <a:bodyPr vert="horz" lIns="91440" tIns="45720" rIns="91440" bIns="45720" rtlCol="0">
            <a:normAutofit/>
          </a:bodyPr>
          <a:lstStyle/>
          <a:p>
            <a:r>
              <a:rPr lang="en-US" sz="1100">
                <a:ea typeface="+mn-lt"/>
                <a:cs typeface="+mn-lt"/>
              </a:rPr>
              <a:t>Promote positive public perception of the industry and construct recognizable career paths. Strategically partner with colleges and trade associations as a highly effective tool for promoting the hotel industry as a watertight and highly respectable career path. </a:t>
            </a:r>
            <a:endParaRPr lang="en-US" sz="1100"/>
          </a:p>
          <a:p>
            <a:r>
              <a:rPr lang="en-US" sz="1100">
                <a:ea typeface="+mn-lt"/>
                <a:cs typeface="+mn-lt"/>
              </a:rPr>
              <a:t>Promote development of workplace skills, salaries commensurate with knowledge and performance, and a balanced work-home life. Obviously establish the career path and organize the mentoring program to attract and retain qualified and professionals. Enlist your staff in training and development process. Develop and carry out comprehensive training programs to strengthen the present employees and equip them with the relevant skill set to address the changing human resources requirements in the industry. To elevate the employee retention level and engagement, ensure that opportunities for cross-training, work rotations, and continual education are provided.</a:t>
            </a:r>
            <a:endParaRPr lang="en-US" sz="1100"/>
          </a:p>
          <a:p>
            <a:r>
              <a:rPr lang="en-US" sz="1100">
                <a:ea typeface="+mn-lt"/>
                <a:cs typeface="+mn-lt"/>
              </a:rPr>
              <a:t>Make strategic use of automation and technology: Strategically apply AI and technology tools, giving preference to routine tasks and work where there would be no direct interaction with the clients. This can also help balance the workload and allow the team to focus more on the customers which will ensure a great experience for them. </a:t>
            </a:r>
            <a:endParaRPr lang="en-US" sz="1100"/>
          </a:p>
          <a:p>
            <a:endParaRPr lang="en-US" sz="1100"/>
          </a:p>
        </p:txBody>
      </p:sp>
      <p:pic>
        <p:nvPicPr>
          <p:cNvPr id="4" name="Picture 3" descr="Creating consistency in the hospitality customer experience doesn't have to  mean the creation of robots ...">
            <a:extLst>
              <a:ext uri="{FF2B5EF4-FFF2-40B4-BE49-F238E27FC236}">
                <a16:creationId xmlns:a16="http://schemas.microsoft.com/office/drawing/2014/main" id="{E75165C5-322B-DD40-B56D-2F363AFE1ED3}"/>
              </a:ext>
            </a:extLst>
          </p:cNvPr>
          <p:cNvPicPr>
            <a:picLocks noChangeAspect="1"/>
          </p:cNvPicPr>
          <p:nvPr/>
        </p:nvPicPr>
        <p:blipFill rotWithShape="1">
          <a:blip r:embed="rId3"/>
          <a:srcRect l="35847" r="17420"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460161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DA98E-C53E-768E-4E6E-E5548B1FAE9F}"/>
              </a:ext>
            </a:extLst>
          </p:cNvPr>
          <p:cNvSpPr>
            <a:spLocks noGrp="1"/>
          </p:cNvSpPr>
          <p:nvPr>
            <p:ph type="title"/>
          </p:nvPr>
        </p:nvSpPr>
        <p:spPr>
          <a:xfrm>
            <a:off x="804672" y="802955"/>
            <a:ext cx="4766330" cy="1454051"/>
          </a:xfrm>
        </p:spPr>
        <p:txBody>
          <a:bodyPr>
            <a:normAutofit/>
          </a:bodyPr>
          <a:lstStyle/>
          <a:p>
            <a:r>
              <a:rPr lang="en-US" sz="3600">
                <a:solidFill>
                  <a:schemeClr val="tx2"/>
                </a:solidFill>
              </a:rPr>
              <a:t>Conclusion </a:t>
            </a:r>
          </a:p>
        </p:txBody>
      </p:sp>
      <p:sp>
        <p:nvSpPr>
          <p:cNvPr id="3" name="Content Placeholder 2">
            <a:extLst>
              <a:ext uri="{FF2B5EF4-FFF2-40B4-BE49-F238E27FC236}">
                <a16:creationId xmlns:a16="http://schemas.microsoft.com/office/drawing/2014/main" id="{57300C61-DB5B-E920-224B-F5CC4751843B}"/>
              </a:ext>
            </a:extLst>
          </p:cNvPr>
          <p:cNvSpPr>
            <a:spLocks noGrp="1"/>
          </p:cNvSpPr>
          <p:nvPr>
            <p:ph idx="1"/>
          </p:nvPr>
        </p:nvSpPr>
        <p:spPr>
          <a:xfrm>
            <a:off x="804672" y="2421683"/>
            <a:ext cx="4765949" cy="3353476"/>
          </a:xfrm>
        </p:spPr>
        <p:txBody>
          <a:bodyPr vert="horz" lIns="91440" tIns="45720" rIns="91440" bIns="45720" rtlCol="0" anchor="t">
            <a:normAutofit/>
          </a:bodyPr>
          <a:lstStyle/>
          <a:p>
            <a:r>
              <a:rPr lang="en-US" sz="1100">
                <a:solidFill>
                  <a:schemeClr val="tx2"/>
                </a:solidFill>
                <a:ea typeface="+mn-lt"/>
                <a:cs typeface="+mn-lt"/>
              </a:rPr>
              <a:t>The hotel/hospitality business is going through difficult times.  It is noted that the main problem is a shortage of labour and other issues.</a:t>
            </a:r>
          </a:p>
          <a:p>
            <a:r>
              <a:rPr lang="en-US" sz="1100">
                <a:solidFill>
                  <a:schemeClr val="tx2"/>
                </a:solidFill>
                <a:ea typeface="+mn-lt"/>
                <a:cs typeface="+mn-lt"/>
              </a:rPr>
              <a:t> Such issues reach a point that affects service quality, staff retention and productivity, and lastly, profitability.</a:t>
            </a:r>
          </a:p>
          <a:p>
            <a:r>
              <a:rPr lang="en-US" sz="1100">
                <a:solidFill>
                  <a:schemeClr val="tx2"/>
                </a:solidFill>
                <a:ea typeface="+mn-lt"/>
                <a:cs typeface="+mn-lt"/>
              </a:rPr>
              <a:t> Industry can deal with the root causes of these problems by stringing in some strategic initiatives. </a:t>
            </a:r>
          </a:p>
          <a:p>
            <a:r>
              <a:rPr lang="en-US" sz="1100">
                <a:solidFill>
                  <a:schemeClr val="tx2"/>
                </a:solidFill>
                <a:ea typeface="+mn-lt"/>
                <a:cs typeface="+mn-lt"/>
              </a:rPr>
              <a:t>The efficiency and popularity of the industry can be improved through staff training, the judicious utilization of technology, company culture promotion, and a healthy work-life balance. </a:t>
            </a:r>
          </a:p>
          <a:p>
            <a:r>
              <a:rPr lang="en-US" sz="1100">
                <a:solidFill>
                  <a:schemeClr val="tx2"/>
                </a:solidFill>
                <a:ea typeface="+mn-lt"/>
                <a:cs typeface="+mn-lt"/>
              </a:rPr>
              <a:t>A workforce is the backbone of the industrial sector which involves hiring, training, and retaining a skilled and motivated force.  Industry leaders, government, and stakeholders should work as a team and put in place innovative mechanisms to achieve this. </a:t>
            </a:r>
          </a:p>
          <a:p>
            <a:r>
              <a:rPr lang="en-US" sz="1100">
                <a:solidFill>
                  <a:schemeClr val="tx2"/>
                </a:solidFill>
                <a:ea typeface="+mn-lt"/>
                <a:cs typeface="+mn-lt"/>
              </a:rPr>
              <a:t>To the aim of the maintenance of the long-run viability and competitiveness of the global hotel and hospitality industries in the ever-evolving economy, it is of vital importance to settle this very important issue. </a:t>
            </a:r>
            <a:endParaRPr lang="en-US" sz="1100">
              <a:solidFill>
                <a:schemeClr val="tx2"/>
              </a:solidFill>
            </a:endParaRPr>
          </a:p>
          <a:p>
            <a:endParaRPr lang="en-US" sz="1100">
              <a:solidFill>
                <a:schemeClr val="tx2"/>
              </a:solidFill>
            </a:endParaRPr>
          </a:p>
          <a:p>
            <a:endParaRPr lang="en-US" sz="1100">
              <a:solidFill>
                <a:schemeClr val="tx2"/>
              </a:solidFill>
            </a:endParaRPr>
          </a:p>
          <a:p>
            <a:endParaRPr lang="en-US" sz="1100">
              <a:solidFill>
                <a:schemeClr val="tx2"/>
              </a:solidFill>
            </a:endParaRPr>
          </a:p>
          <a:p>
            <a:endParaRPr lang="en-US" sz="1100">
              <a:solidFill>
                <a:schemeClr val="tx2"/>
              </a:solidFill>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5 strategies to combat hospitality labor shortages">
            <a:extLst>
              <a:ext uri="{FF2B5EF4-FFF2-40B4-BE49-F238E27FC236}">
                <a16:creationId xmlns:a16="http://schemas.microsoft.com/office/drawing/2014/main" id="{FFF7D3B8-F689-0679-41E4-A3943BF73309}"/>
              </a:ext>
            </a:extLst>
          </p:cNvPr>
          <p:cNvPicPr>
            <a:picLocks noChangeAspect="1"/>
          </p:cNvPicPr>
          <p:nvPr/>
        </p:nvPicPr>
        <p:blipFill>
          <a:blip r:embed="rId3"/>
          <a:stretch>
            <a:fillRect/>
          </a:stretch>
        </p:blipFill>
        <p:spPr>
          <a:xfrm>
            <a:off x="7708392" y="2803436"/>
            <a:ext cx="4142232" cy="2174671"/>
          </a:xfrm>
          <a:prstGeom prst="rect">
            <a:avLst/>
          </a:prstGeom>
        </p:spPr>
      </p:pic>
    </p:spTree>
    <p:extLst>
      <p:ext uri="{BB962C8B-B14F-4D97-AF65-F5344CB8AC3E}">
        <p14:creationId xmlns:p14="http://schemas.microsoft.com/office/powerpoint/2010/main" val="2691001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666A0C-7956-BBE9-AE06-9745A7A58D6A}"/>
              </a:ext>
            </a:extLst>
          </p:cNvPr>
          <p:cNvSpPr>
            <a:spLocks noGrp="1"/>
          </p:cNvSpPr>
          <p:nvPr>
            <p:ph type="title"/>
          </p:nvPr>
        </p:nvSpPr>
        <p:spPr>
          <a:xfrm>
            <a:off x="686834" y="1153572"/>
            <a:ext cx="3200400" cy="4461163"/>
          </a:xfrm>
        </p:spPr>
        <p:txBody>
          <a:bodyPr>
            <a:normAutofit/>
          </a:bodyPr>
          <a:lstStyle/>
          <a:p>
            <a:r>
              <a:rPr lang="en-US">
                <a:solidFill>
                  <a:srgbClr val="FFFFFF"/>
                </a:solidFill>
              </a:rPr>
              <a:t>References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B93E58D-BD70-7BA8-3925-DC1ABE71958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100">
                <a:ea typeface="+mn-lt"/>
                <a:cs typeface="+mn-lt"/>
              </a:rPr>
              <a:t>Appelbaum, E., Bailey, T., Berg, P. and Kalleberg, A.L. (2000), Manufacturing Advantage: Why High-Performance Work Systems Pay Off, Cornell University Press, Ithaca, NY.</a:t>
            </a:r>
            <a:endParaRPr lang="en-US" sz="1100"/>
          </a:p>
          <a:p>
            <a:r>
              <a:rPr lang="en-US" sz="1100">
                <a:ea typeface="+mn-lt"/>
                <a:cs typeface="+mn-lt"/>
              </a:rPr>
              <a:t>Bakker, A.B. and Demerouti, E. (2007), "The job demands-resources model: State of the art", Journal of Managerial Psychology, Vol. 22 No. 3, pp. 309-328.</a:t>
            </a:r>
            <a:endParaRPr lang="en-US" sz="1100"/>
          </a:p>
          <a:p>
            <a:r>
              <a:rPr lang="en-US" sz="1100">
                <a:ea typeface="+mn-lt"/>
                <a:cs typeface="+mn-lt"/>
              </a:rPr>
              <a:t>Baum, T. (2015). Human resources in tourism: Still waiting for change?–A 2015 reprise. Tourism Management, 50, 204-212.</a:t>
            </a:r>
            <a:endParaRPr lang="en-US" sz="1100"/>
          </a:p>
          <a:p>
            <a:r>
              <a:rPr lang="en-US" sz="1100">
                <a:ea typeface="+mn-lt"/>
                <a:cs typeface="+mn-lt"/>
              </a:rPr>
              <a:t>Baum, T., Cheung, C., Kong, H., Kralj, A., Mooney, S., Ramachandran, S., ... &amp; Siow, M. L. (2016). Sustainability and the tourism and hospitality workforce: A thematic analysis. Vienna: University of Strathclyde.</a:t>
            </a:r>
            <a:endParaRPr lang="en-US" sz="1100"/>
          </a:p>
          <a:p>
            <a:r>
              <a:rPr lang="en-US" sz="1100">
                <a:ea typeface="+mn-lt"/>
                <a:cs typeface="+mn-lt"/>
              </a:rPr>
              <a:t>Blau, P.M. (1964), Exchange and Power in Social Life, John Wiley &amp; Sons, New York, NY.</a:t>
            </a:r>
            <a:endParaRPr lang="en-US" sz="1100"/>
          </a:p>
          <a:p>
            <a:r>
              <a:rPr lang="en-US" sz="1100">
                <a:ea typeface="+mn-lt"/>
                <a:cs typeface="+mn-lt"/>
              </a:rPr>
              <a:t>Ikov, A. (2020). The impact of COVID-19 on the hospitality workforce: New crisis or amplification of the norm?. International Journal of Hospitality Management, 91, 102735.</a:t>
            </a:r>
            <a:endParaRPr lang="en-US" sz="1100"/>
          </a:p>
          <a:p>
            <a:r>
              <a:rPr lang="en-US" sz="1100">
                <a:ea typeface="+mn-lt"/>
                <a:cs typeface="+mn-lt"/>
              </a:rPr>
              <a:t>Ivanov, S., &amp; Webster, C. (2019). Robots, artificial intelligence and service automation in travel, tourism and hospitality. Bingley, UK: Emerald Publishing Limited.</a:t>
            </a:r>
            <a:endParaRPr lang="en-US" sz="1100"/>
          </a:p>
          <a:p>
            <a:r>
              <a:rPr lang="en-US" sz="1100">
                <a:ea typeface="+mn-lt"/>
                <a:cs typeface="+mn-lt"/>
              </a:rPr>
              <a:t>Karatepe, O.M. (2013), "High-performance work practices and hotel employee performance: The mediation of work engagement", International Journal of Hospitality Management, Vol. 32, pp. 132-140.</a:t>
            </a:r>
            <a:endParaRPr lang="en-US" sz="1100"/>
          </a:p>
          <a:p>
            <a:r>
              <a:rPr lang="en-US" sz="1100">
                <a:ea typeface="+mn-lt"/>
                <a:cs typeface="+mn-lt"/>
              </a:rPr>
              <a:t>Karatepe, O.M. and Vatankhah, S. (2014), "The effects of high-performance work practices and job embeddedness on flight attendants' performance outcomes", Journal of Air Transport Management, Vol. 37, pp. 27-35.</a:t>
            </a:r>
            <a:endParaRPr lang="en-US" sz="1100"/>
          </a:p>
          <a:p>
            <a:r>
              <a:rPr lang="en-US" sz="1100">
                <a:ea typeface="+mn-lt"/>
                <a:cs typeface="+mn-lt"/>
              </a:rPr>
              <a:t>Mitchell, T.R., Holtom, B.C., Lee, T.W., Sablynski, C.J. and Erez, M. (2001), "Why people stay: Using job embeddedness to predict voluntary turnover", Academy of Management Journal, Vol. 44 No. 6, pp. 1102-1121.</a:t>
            </a:r>
            <a:endParaRPr lang="en-US" sz="1100"/>
          </a:p>
          <a:p>
            <a:r>
              <a:rPr lang="en-US" sz="1100">
                <a:ea typeface="+mn-lt"/>
                <a:cs typeface="+mn-lt"/>
              </a:rPr>
              <a:t>Mooney, S. K., Bergin-Seers, S., Boger, J., Yen, T., Sellyn, P., &amp; Bywaters, J. (2016). Addressing the labor crisis in hospitality. TPWind Hospitality, 5(Spring 2016), 1-18.</a:t>
            </a:r>
            <a:endParaRPr lang="en-US" sz="1100"/>
          </a:p>
          <a:p>
            <a:r>
              <a:rPr lang="en-US" sz="1100">
                <a:ea typeface="+mn-lt"/>
                <a:cs typeface="+mn-lt"/>
              </a:rPr>
              <a:t>Solnet, D., Kralj, A., Baum, T., Robinson, R. N., Ritchie, B. W., &amp; Olsen, M. (2014). The Asia Pacific tourism workforce of the new century: Entry-point challenges and ethical practices. Journal of Travel Research, 53(1), 94-105.</a:t>
            </a:r>
            <a:endParaRPr lang="en-US" sz="1100"/>
          </a:p>
          <a:p>
            <a:endParaRPr lang="en-US" sz="1100"/>
          </a:p>
          <a:p>
            <a:endParaRPr lang="en-US" sz="1100"/>
          </a:p>
        </p:txBody>
      </p:sp>
    </p:spTree>
    <p:extLst>
      <p:ext uri="{BB962C8B-B14F-4D97-AF65-F5344CB8AC3E}">
        <p14:creationId xmlns:p14="http://schemas.microsoft.com/office/powerpoint/2010/main" val="17070836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3695</Words>
  <Application>Microsoft Office PowerPoint</Application>
  <PresentationFormat>Widescreen</PresentationFormat>
  <Paragraphs>109</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Calibri</vt:lpstr>
      <vt:lpstr>office theme</vt:lpstr>
      <vt:lpstr>"Staff Shortages and Labor Challenges"</vt:lpstr>
      <vt:lpstr>Introduction </vt:lpstr>
      <vt:lpstr>Overview of Literature</vt:lpstr>
      <vt:lpstr>PESTEL Analysis</vt:lpstr>
      <vt:lpstr>Impact on the Industry</vt:lpstr>
      <vt:lpstr>Industry Responses</vt:lpstr>
      <vt:lpstr>Future Recommendations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Simona Mezo (2030170)</cp:lastModifiedBy>
  <cp:revision>120</cp:revision>
  <dcterms:created xsi:type="dcterms:W3CDTF">2024-05-10T09:11:10Z</dcterms:created>
  <dcterms:modified xsi:type="dcterms:W3CDTF">2024-05-27T20:19:36Z</dcterms:modified>
</cp:coreProperties>
</file>