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1pPr>
    <a:lvl2pPr marL="0" marR="0" indent="45720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2pPr>
    <a:lvl3pPr marL="0" marR="0" indent="91440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3pPr>
    <a:lvl4pPr marL="0" marR="0" indent="137160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4pPr>
    <a:lvl5pPr marL="0" marR="0" indent="182880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5pPr>
    <a:lvl6pPr marL="0" marR="0" indent="228600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6pPr>
    <a:lvl7pPr marL="0" marR="0" indent="274320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7pPr>
    <a:lvl8pPr marL="0" marR="0" indent="320040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8pPr>
    <a:lvl9pPr marL="0" marR="0" indent="365760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38100" cap="flat">
              <a:solidFill>
                <a:srgbClr val="000000"/>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prstDash val="solid"/>
              <a:miter lim="400000"/>
            </a:ln>
          </a:top>
          <a:bottom>
            <a:ln w="381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firstRow>
  </a:tblStyle>
  <a:tblStyle styleId="{C7B018BB-80A7-4F77-B60F-C8B233D01FF8}" styleName="">
    <a:tblBg/>
    <a:wholeTbl>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wholeTbl>
    <a:band2H>
      <a:tcTxStyle/>
      <a:tcStyle>
        <a:tcBdr/>
        <a:fill>
          <a:solidFill>
            <a:srgbClr val="E3E5E8"/>
          </a:solidFill>
        </a:fill>
      </a:tcStyle>
    </a:band2H>
    <a:firstCol>
      <a:tcTxStyle b="on" i="off">
        <a:fontRef idx="minor">
          <a:srgbClr val="000000"/>
        </a:fontRef>
        <a:srgbClr val="000000"/>
      </a:tcTxStyle>
      <a:tcStyle>
        <a:tcBdr>
          <a:left>
            <a:ln w="12700" cap="flat">
              <a:solidFill>
                <a:srgbClr val="000000"/>
              </a:solidFill>
              <a:prstDash val="solid"/>
              <a:miter lim="400000"/>
            </a:ln>
          </a:left>
          <a:right>
            <a:ln w="25400" cap="flat">
              <a:solidFill>
                <a:srgbClr val="000000"/>
              </a:solidFill>
              <a:prstDash val="solid"/>
              <a:miter lim="400000"/>
            </a:ln>
          </a:right>
          <a:top>
            <a:ln w="12700" cap="flat">
              <a:solidFill>
                <a:srgbClr val="536773"/>
              </a:solidFill>
              <a:prstDash val="solid"/>
              <a:miter lim="400000"/>
            </a:ln>
          </a:top>
          <a:bottom>
            <a:ln w="12700" cap="flat">
              <a:solidFill>
                <a:srgbClr val="536773"/>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firstCol>
    <a:lastRow>
      <a:tcTxStyle b="off"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381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noFill/>
        </a:fill>
      </a:tcStyle>
    </a:lastRow>
    <a:firstRow>
      <a:tcTxStyle b="on" i="off">
        <a:fontRef idx="minor">
          <a:srgbClr val="000000"/>
        </a:fontRef>
        <a:srgbClr val="000000"/>
      </a:tcTxStyle>
      <a:tcStyle>
        <a:tcBdr>
          <a:left>
            <a:ln w="12700" cap="flat">
              <a:solidFill>
                <a:srgbClr val="536773"/>
              </a:solidFill>
              <a:prstDash val="solid"/>
              <a:miter lim="400000"/>
            </a:ln>
          </a:left>
          <a:right>
            <a:ln w="12700" cap="flat">
              <a:solidFill>
                <a:srgbClr val="536773"/>
              </a:solidFill>
              <a:prstDash val="solid"/>
              <a:miter lim="400000"/>
            </a:ln>
          </a:right>
          <a:top>
            <a:ln w="12700" cap="flat">
              <a:solidFill>
                <a:srgbClr val="000000"/>
              </a:solidFill>
              <a:prstDash val="solid"/>
              <a:miter lim="400000"/>
            </a:ln>
          </a:top>
          <a:bottom>
            <a:ln w="12700" cap="flat">
              <a:solidFill>
                <a:srgbClr val="000000"/>
              </a:solidFill>
              <a:prstDash val="solid"/>
              <a:miter lim="400000"/>
            </a:ln>
          </a:bottom>
          <a:insideH>
            <a:ln w="12700" cap="flat">
              <a:solidFill>
                <a:srgbClr val="536773"/>
              </a:solidFill>
              <a:prstDash val="solid"/>
              <a:miter lim="400000"/>
            </a:ln>
          </a:insideH>
          <a:insideV>
            <a:ln w="12700" cap="flat">
              <a:solidFill>
                <a:srgbClr val="536773"/>
              </a:solidFill>
              <a:prstDash val="solid"/>
              <a:miter lim="400000"/>
            </a:ln>
          </a:insideV>
        </a:tcBdr>
        <a:fill>
          <a:solidFill>
            <a:schemeClr val="accent1">
              <a:lumOff val="16847"/>
            </a:schemeClr>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838383"/>
              </a:solidFill>
              <a:prstDash val="solid"/>
              <a:miter lim="400000"/>
            </a:ln>
          </a:left>
          <a:right>
            <a:ln w="12700" cap="flat">
              <a:solidFill>
                <a:srgbClr val="838383"/>
              </a:solidFill>
              <a:prstDash val="solid"/>
              <a:miter lim="400000"/>
            </a:ln>
          </a:right>
          <a:top>
            <a:ln w="12700" cap="flat">
              <a:solidFill>
                <a:srgbClr val="838383"/>
              </a:solidFill>
              <a:prstDash val="solid"/>
              <a:miter lim="400000"/>
            </a:ln>
          </a:top>
          <a:bottom>
            <a:ln w="12700" cap="flat">
              <a:solidFill>
                <a:srgbClr val="838383"/>
              </a:solidFill>
              <a:prstDash val="solid"/>
              <a:miter lim="400000"/>
            </a:ln>
          </a:bottom>
          <a:insideH>
            <a:ln w="12700" cap="flat">
              <a:solidFill>
                <a:srgbClr val="838383"/>
              </a:solidFill>
              <a:prstDash val="solid"/>
              <a:miter lim="400000"/>
            </a:ln>
          </a:insideH>
          <a:insideV>
            <a:ln w="12700" cap="flat">
              <a:solidFill>
                <a:srgbClr val="838383"/>
              </a:solidFill>
              <a:prstDash val="solid"/>
              <a:miter lim="400000"/>
            </a:ln>
          </a:insideV>
        </a:tcBdr>
        <a:fill>
          <a:noFill/>
        </a:fill>
      </a:tcStyle>
    </a:wholeTbl>
    <a:band2H>
      <a:tcTxStyle/>
      <a:tcStyle>
        <a:tcBdr/>
        <a:fill>
          <a:solidFill>
            <a:srgbClr val="EDEEEE"/>
          </a:solidFill>
        </a:fill>
      </a:tcStyle>
    </a:band2H>
    <a:firstCol>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808080"/>
              </a:solidFill>
              <a:prstDash val="solid"/>
              <a:miter lim="400000"/>
            </a:ln>
          </a:right>
          <a:top>
            <a:ln w="12700" cap="flat">
              <a:solidFill>
                <a:srgbClr val="808080"/>
              </a:solidFill>
              <a:prstDash val="solid"/>
              <a:miter lim="400000"/>
            </a:ln>
          </a:top>
          <a:bottom>
            <a:ln w="12700" cap="flat">
              <a:solidFill>
                <a:srgbClr val="808080"/>
              </a:solidFill>
              <a:prstDash val="solid"/>
              <a:miter lim="400000"/>
            </a:ln>
          </a:bottom>
          <a:insideH>
            <a:ln w="12700" cap="flat">
              <a:solidFill>
                <a:srgbClr val="808080"/>
              </a:solidFill>
              <a:prstDash val="solid"/>
              <a:miter lim="400000"/>
            </a:ln>
          </a:insideH>
          <a:insideV>
            <a:ln w="12700" cap="flat">
              <a:solidFill>
                <a:srgbClr val="808080"/>
              </a:solidFill>
              <a:prstDash val="solid"/>
              <a:miter lim="400000"/>
            </a:ln>
          </a:insideV>
        </a:tcBdr>
        <a:fill>
          <a:solidFill>
            <a:srgbClr val="88FA4F"/>
          </a:solidFill>
        </a:fill>
      </a:tcStyle>
    </a:firstCol>
    <a:lastRow>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38100" cap="flat">
              <a:solidFill>
                <a:schemeClr val="accent3"/>
              </a:solidFill>
              <a:prstDash val="solid"/>
              <a:miter lim="400000"/>
            </a:ln>
          </a:top>
          <a:bottom>
            <a:ln w="12700" cap="flat">
              <a:solidFill>
                <a:srgbClr val="4D4D4D"/>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noFill/>
        </a:fill>
      </a:tcStyle>
    </a:lastRow>
    <a:firstRow>
      <a:tcTxStyle b="off" i="off">
        <a:font>
          <a:latin typeface="Helvetica Neue Medium"/>
          <a:ea typeface="Helvetica Neue Medium"/>
          <a:cs typeface="Helvetica Neue Medium"/>
        </a:font>
        <a:srgbClr val="000000"/>
      </a:tcTxStyle>
      <a:tcStyle>
        <a:tcBdr>
          <a:left>
            <a:ln w="12700" cap="flat">
              <a:solidFill>
                <a:srgbClr val="4D4D4D"/>
              </a:solidFill>
              <a:prstDash val="solid"/>
              <a:miter lim="400000"/>
            </a:ln>
          </a:left>
          <a:right>
            <a:ln w="12700" cap="flat">
              <a:solidFill>
                <a:srgbClr val="4D4D4D"/>
              </a:solidFill>
              <a:prstDash val="solid"/>
              <a:miter lim="400000"/>
            </a:ln>
          </a:right>
          <a:top>
            <a:ln w="12700" cap="flat">
              <a:solidFill>
                <a:srgbClr val="4D4D4D"/>
              </a:solidFill>
              <a:prstDash val="solid"/>
              <a:miter lim="400000"/>
            </a:ln>
          </a:top>
          <a:bottom>
            <a:ln w="12700" cap="flat">
              <a:solidFill>
                <a:srgbClr val="4D4D4D"/>
              </a:solidFill>
              <a:prstDash val="solid"/>
              <a:miter lim="400000"/>
            </a:ln>
          </a:bottom>
          <a:insideH>
            <a:ln w="12700" cap="flat">
              <a:solidFill>
                <a:srgbClr val="4D4D4D"/>
              </a:solidFill>
              <a:prstDash val="solid"/>
              <a:miter lim="400000"/>
            </a:ln>
          </a:insideH>
          <a:insideV>
            <a:ln w="12700" cap="flat">
              <a:solidFill>
                <a:srgbClr val="4D4D4D"/>
              </a:solidFill>
              <a:prstDash val="solid"/>
              <a:miter lim="400000"/>
            </a:ln>
          </a:insideV>
        </a:tcBdr>
        <a:fill>
          <a:solidFill>
            <a:srgbClr val="60D937"/>
          </a:solidFill>
        </a:fill>
      </a:tcStyle>
    </a:firstRow>
  </a:tblStyle>
  <a:tblStyle styleId="{CF821DB8-F4EB-4A41-A1BA-3FCAFE7338EE}" styleName="">
    <a:tblBg/>
    <a:wholeTbl>
      <a:tcTxStyle b="off" i="off">
        <a:fontRef idx="minor">
          <a:srgbClr val="000000"/>
        </a:fontRef>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wholeTbl>
    <a:band2H>
      <a:tcTxStyle/>
      <a:tcStyle>
        <a:tcBdr/>
        <a:fill>
          <a:solidFill>
            <a:schemeClr val="accent4">
              <a:hueOff val="348544"/>
              <a:lumOff val="7139"/>
            </a:schemeClr>
          </a:solidFill>
        </a:fill>
      </a:tcStyle>
    </a:band2H>
    <a:firstCol>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8BB00"/>
          </a:solidFill>
        </a:fill>
      </a:tcStyle>
    </a:firstCol>
    <a:la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38100" cap="flat">
              <a:solidFill>
                <a:srgbClr val="F8BA00"/>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AF7E9"/>
          </a:solidFill>
        </a:fill>
      </a:tcStyle>
    </a:lastRow>
    <a:firstRow>
      <a:tcTxStyle b="off" i="off">
        <a:font>
          <a:latin typeface="Helvetica Neue Medium"/>
          <a:ea typeface="Helvetica Neue Medium"/>
          <a:cs typeface="Helvetica Neue Medium"/>
        </a:font>
        <a:srgbClr val="000000"/>
      </a:tcTxStyle>
      <a:tcStyle>
        <a:tcBdr>
          <a:left>
            <a:ln w="12700" cap="flat">
              <a:solidFill>
                <a:srgbClr val="5B5A5A"/>
              </a:solidFill>
              <a:prstDash val="solid"/>
              <a:miter lim="400000"/>
            </a:ln>
          </a:left>
          <a:right>
            <a:ln w="12700" cap="flat">
              <a:solidFill>
                <a:srgbClr val="5B5A5A"/>
              </a:solidFill>
              <a:prstDash val="solid"/>
              <a:miter lim="400000"/>
            </a:ln>
          </a:right>
          <a:top>
            <a:ln w="12700" cap="flat">
              <a:solidFill>
                <a:srgbClr val="5B5A5A"/>
              </a:solidFill>
              <a:prstDash val="solid"/>
              <a:miter lim="400000"/>
            </a:ln>
          </a:top>
          <a:bottom>
            <a:ln w="12700" cap="flat">
              <a:solidFill>
                <a:srgbClr val="5B5A5A"/>
              </a:solidFill>
              <a:prstDash val="solid"/>
              <a:miter lim="400000"/>
            </a:ln>
          </a:bottom>
          <a:insideH>
            <a:ln w="12700" cap="flat">
              <a:solidFill>
                <a:srgbClr val="5B5A5A"/>
              </a:solidFill>
              <a:prstDash val="solid"/>
              <a:miter lim="400000"/>
            </a:ln>
          </a:insideH>
          <a:insideV>
            <a:ln w="12700" cap="flat">
              <a:solidFill>
                <a:srgbClr val="5B5A5A"/>
              </a:solidFill>
              <a:prstDash val="solid"/>
              <a:miter lim="400000"/>
            </a:ln>
          </a:insideV>
        </a:tcBdr>
        <a:fill>
          <a:solidFill>
            <a:srgbClr val="FF9400"/>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464646"/>
              </a:solidFill>
              <a:prstDash val="solid"/>
              <a:miter lim="400000"/>
            </a:ln>
          </a:left>
          <a:right>
            <a:ln w="12700" cap="flat">
              <a:solidFill>
                <a:srgbClr val="464646"/>
              </a:solidFill>
              <a:prstDash val="solid"/>
              <a:miter lim="400000"/>
            </a:ln>
          </a:right>
          <a:top>
            <a:ln w="12700" cap="flat">
              <a:solidFill>
                <a:srgbClr val="464646"/>
              </a:solidFill>
              <a:prstDash val="solid"/>
              <a:miter lim="400000"/>
            </a:ln>
          </a:top>
          <a:bottom>
            <a:ln w="12700" cap="flat">
              <a:solidFill>
                <a:srgbClr val="464646"/>
              </a:solidFill>
              <a:prstDash val="solid"/>
              <a:miter lim="400000"/>
            </a:ln>
          </a:bottom>
          <a:insideH>
            <a:ln w="12700" cap="flat">
              <a:solidFill>
                <a:srgbClr val="464646"/>
              </a:solidFill>
              <a:prstDash val="solid"/>
              <a:miter lim="400000"/>
            </a:ln>
          </a:insideH>
          <a:insideV>
            <a:ln w="12700" cap="flat">
              <a:solidFill>
                <a:srgbClr val="464646"/>
              </a:solidFill>
              <a:prstDash val="solid"/>
              <a:miter lim="400000"/>
            </a:ln>
          </a:insideV>
        </a:tcBdr>
        <a:fill>
          <a:noFill/>
        </a:fill>
      </a:tcStyle>
    </a:wholeTbl>
    <a:band2H>
      <a:tcTxStyle/>
      <a:tcStyle>
        <a:tcBdr/>
        <a:fill>
          <a:solidFill>
            <a:srgbClr val="D4D5D5"/>
          </a:solidFill>
        </a:fill>
      </a:tcStyle>
    </a:band2H>
    <a:firstCol>
      <a:tcTxStyle b="on" i="off">
        <a:fontRef idx="minor">
          <a:srgbClr val="FFFFFF"/>
        </a:fontRef>
        <a:srgbClr val="FFFFFF"/>
      </a:tcTxStyle>
      <a:tcStyle>
        <a:tcBdr>
          <a:left>
            <a:ln w="12700" cap="flat">
              <a:solidFill>
                <a:srgbClr val="5E5E5E"/>
              </a:solidFill>
              <a:prstDash val="solid"/>
              <a:miter lim="400000"/>
            </a:ln>
          </a:left>
          <a:right>
            <a:ln w="12700" cap="flat">
              <a:solidFill>
                <a:srgbClr val="A6AAA9"/>
              </a:solidFill>
              <a:prstDash val="solid"/>
              <a:miter lim="400000"/>
            </a:ln>
          </a:right>
          <a:top>
            <a:ln w="12700" cap="flat">
              <a:solidFill>
                <a:srgbClr val="C3C3C3"/>
              </a:solidFill>
              <a:prstDash val="solid"/>
              <a:miter lim="400000"/>
            </a:ln>
          </a:top>
          <a:bottom>
            <a:ln w="12700" cap="flat">
              <a:solidFill>
                <a:srgbClr val="C3C3C3"/>
              </a:solidFill>
              <a:prstDash val="solid"/>
              <a:miter lim="400000"/>
            </a:ln>
          </a:bottom>
          <a:insideH>
            <a:ln w="12700" cap="flat">
              <a:solidFill>
                <a:srgbClr val="C3C3C3"/>
              </a:solidFill>
              <a:prstDash val="solid"/>
              <a:miter lim="400000"/>
            </a:ln>
          </a:insideH>
          <a:insideV>
            <a:ln w="12700" cap="flat">
              <a:solidFill>
                <a:srgbClr val="C3C3C3"/>
              </a:solidFill>
              <a:prstDash val="solid"/>
              <a:miter lim="400000"/>
            </a:ln>
          </a:insideV>
        </a:tcBdr>
        <a:fill>
          <a:solidFill>
            <a:srgbClr val="CB2A7B"/>
          </a:solidFill>
        </a:fill>
      </a:tcStyle>
    </a:firstCol>
    <a:lastRow>
      <a:tcTxStyle b="on" i="off">
        <a:fontRef idx="minor">
          <a:srgbClr val="000000"/>
        </a:fontRef>
        <a:srgbClr val="000000"/>
      </a:tcTxStyle>
      <a:tcStyle>
        <a:tcBdr>
          <a:left>
            <a:ln w="12700" cap="flat">
              <a:solidFill>
                <a:srgbClr val="5E5E5E"/>
              </a:solidFill>
              <a:prstDash val="solid"/>
              <a:miter lim="400000"/>
            </a:ln>
          </a:left>
          <a:right>
            <a:ln w="12700" cap="flat">
              <a:solidFill>
                <a:srgbClr val="5E5E5E"/>
              </a:solidFill>
              <a:prstDash val="solid"/>
              <a:miter lim="400000"/>
            </a:ln>
          </a:right>
          <a:top>
            <a:ln w="38100" cap="flat">
              <a:solidFill>
                <a:srgbClr val="CB297B"/>
              </a:solidFill>
              <a:prstDash val="solid"/>
              <a:miter lim="400000"/>
            </a:ln>
          </a:top>
          <a:bottom>
            <a:ln w="12700" cap="flat">
              <a:solidFill>
                <a:srgbClr val="5E5E5E"/>
              </a:solidFill>
              <a:prstDash val="solid"/>
              <a:miter lim="400000"/>
            </a:ln>
          </a:bottom>
          <a:insideH>
            <a:ln w="12700" cap="flat">
              <a:solidFill>
                <a:srgbClr val="5E5E5E"/>
              </a:solidFill>
              <a:prstDash val="solid"/>
              <a:miter lim="400000"/>
            </a:ln>
          </a:insideH>
          <a:insideV>
            <a:ln w="12700" cap="flat">
              <a:solidFill>
                <a:srgbClr val="5E5E5E"/>
              </a:solidFill>
              <a:prstDash val="solid"/>
              <a:miter lim="400000"/>
            </a:ln>
          </a:insideV>
        </a:tcBdr>
        <a:fill>
          <a:solidFill>
            <a:srgbClr val="FFFFFF"/>
          </a:solidFill>
        </a:fill>
      </a:tcStyle>
    </a:lastRow>
    <a:firstRow>
      <a:tcTxStyle b="on" i="off">
        <a:fontRef idx="minor">
          <a:srgbClr val="FFFFFF"/>
        </a:fontRef>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5E5E5E"/>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991A5F"/>
          </a:solidFill>
        </a:fill>
      </a:tcStyle>
    </a:firstRow>
  </a:tblStyle>
  <a:tblStyle styleId="{2708684C-4D16-4618-839F-0558EEFCDFE6}" styleName="">
    <a:tblBg/>
    <a:wholeTbl>
      <a:tcTxStyle b="off"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wholeTbl>
    <a:band2H>
      <a:tcTxStyle/>
      <a:tcStyle>
        <a:tcBdr/>
        <a:fill>
          <a:solidFill>
            <a:srgbClr val="EDEEEE"/>
          </a:solidFill>
        </a:fill>
      </a:tcStyle>
    </a:band2H>
    <a:firstCol>
      <a:tcTxStyle b="on" i="off">
        <a:fontRef idx="minor">
          <a:srgbClr val="000000"/>
        </a:fontRef>
        <a:srgbClr val="000000"/>
      </a:tcTxStyle>
      <a:tcStyle>
        <a:tcBdr>
          <a:left>
            <a:ln w="12700" cap="flat">
              <a:solidFill>
                <a:srgbClr val="6C6C6C"/>
              </a:solidFill>
              <a:prstDash val="solid"/>
              <a:miter lim="400000"/>
            </a:ln>
          </a:left>
          <a:right>
            <a:ln w="254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firstCol>
    <a:la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25400" cap="flat">
              <a:solidFill>
                <a:srgbClr val="000000"/>
              </a:solidFill>
              <a:prstDash val="solid"/>
              <a:miter lim="400000"/>
            </a:ln>
          </a:top>
          <a:bottom>
            <a:ln w="12700" cap="flat">
              <a:solidFill>
                <a:srgbClr val="6C6C6C"/>
              </a:solidFill>
              <a:prstDash val="solid"/>
              <a:miter lim="400000"/>
            </a:ln>
          </a:bottom>
          <a:insideH>
            <a:ln w="12700" cap="flat">
              <a:solidFill>
                <a:srgbClr val="000000"/>
              </a:solidFill>
              <a:custDash>
                <a:ds d="200000" sp="200000"/>
              </a:custDash>
              <a:miter lim="400000"/>
            </a:ln>
          </a:insideH>
          <a:insideV>
            <a:ln w="12700" cap="flat">
              <a:solidFill>
                <a:srgbClr val="000000"/>
              </a:solidFill>
              <a:prstDash val="solid"/>
              <a:miter lim="400000"/>
            </a:ln>
          </a:insideV>
        </a:tcBdr>
        <a:fill>
          <a:noFill/>
        </a:fill>
      </a:tcStyle>
    </a:lastRow>
    <a:firstRow>
      <a:tcTxStyle b="on" i="off">
        <a:fontRef idx="minor">
          <a:srgbClr val="000000"/>
        </a:fontRef>
        <a:srgbClr val="000000"/>
      </a:tcTxStyle>
      <a:tcStyle>
        <a:tcBdr>
          <a:left>
            <a:ln w="12700" cap="flat">
              <a:solidFill>
                <a:srgbClr val="000000"/>
              </a:solidFill>
              <a:prstDash val="solid"/>
              <a:miter lim="400000"/>
            </a:ln>
          </a:left>
          <a:right>
            <a:ln w="12700" cap="flat">
              <a:solidFill>
                <a:srgbClr val="000000"/>
              </a:solidFill>
              <a:prstDash val="solid"/>
              <a:miter lim="400000"/>
            </a:ln>
          </a:right>
          <a:top>
            <a:ln w="12700" cap="flat">
              <a:solidFill>
                <a:srgbClr val="6C6C6C"/>
              </a:solidFill>
              <a:prstDash val="solid"/>
              <a:miter lim="400000"/>
            </a:ln>
          </a:top>
          <a:bottom>
            <a:ln w="12700" cap="flat">
              <a:solidFill>
                <a:srgbClr val="000000"/>
              </a:solidFill>
              <a:prstDash val="solid"/>
              <a:miter lim="400000"/>
            </a:ln>
          </a:bottom>
          <a:insideH>
            <a:ln w="12700" cap="flat">
              <a:solidFill>
                <a:srgbClr val="000000"/>
              </a:solidFill>
              <a:prstDash val="solid"/>
              <a:miter lim="400000"/>
            </a:ln>
          </a:insideH>
          <a:insideV>
            <a:ln w="12700" cap="flat">
              <a:solidFill>
                <a:srgbClr val="000000"/>
              </a:solidFill>
              <a:prstDash val="solid"/>
              <a:miter lim="400000"/>
            </a:ln>
          </a:insideV>
        </a:tcBdr>
        <a:fill>
          <a:solidFill>
            <a:srgbClr val="D6DCE0"/>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229"/>
    <p:restoredTop sz="76054"/>
  </p:normalViewPr>
  <p:slideViewPr>
    <p:cSldViewPr snapToGrid="0">
      <p:cViewPr varScale="1">
        <p:scale>
          <a:sx n="28" d="100"/>
          <a:sy n="28" d="100"/>
        </p:scale>
        <p:origin x="309"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8" name="Shape 148"/>
          <p:cNvSpPr>
            <a:spLocks noGrp="1" noRot="1" noChangeAspect="1"/>
          </p:cNvSpPr>
          <p:nvPr>
            <p:ph type="sldImg"/>
          </p:nvPr>
        </p:nvSpPr>
        <p:spPr>
          <a:xfrm>
            <a:off x="1143000" y="685800"/>
            <a:ext cx="4572000" cy="3429000"/>
          </a:xfrm>
          <a:prstGeom prst="rect">
            <a:avLst/>
          </a:prstGeom>
        </p:spPr>
        <p:txBody>
          <a:bodyPr/>
          <a:lstStyle/>
          <a:p>
            <a:endParaRPr/>
          </a:p>
        </p:txBody>
      </p:sp>
      <p:sp>
        <p:nvSpPr>
          <p:cNvPr id="149" name="Shape 149"/>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 name="Shape 154"/>
          <p:cNvSpPr>
            <a:spLocks noGrp="1" noRot="1" noChangeAspect="1"/>
          </p:cNvSpPr>
          <p:nvPr>
            <p:ph type="sldImg"/>
          </p:nvPr>
        </p:nvSpPr>
        <p:spPr>
          <a:xfrm>
            <a:off x="381000" y="685800"/>
            <a:ext cx="6096000" cy="3429000"/>
          </a:xfrm>
          <a:prstGeom prst="rect">
            <a:avLst/>
          </a:prstGeom>
        </p:spPr>
        <p:txBody>
          <a:bodyPr/>
          <a:lstStyle/>
          <a:p>
            <a:endParaRPr/>
          </a:p>
        </p:txBody>
      </p:sp>
      <p:sp>
        <p:nvSpPr>
          <p:cNvPr id="155" name="Shape 155"/>
          <p:cNvSpPr>
            <a:spLocks noGrp="1"/>
          </p:cNvSpPr>
          <p:nvPr>
            <p:ph type="body" sz="quarter" idx="1"/>
          </p:nvPr>
        </p:nvSpPr>
        <p:spPr>
          <a:prstGeom prst="rect">
            <a:avLst/>
          </a:prstGeom>
        </p:spPr>
        <p:txBody>
          <a:bodyPr/>
          <a:lstStyle/>
          <a:p>
            <a:pPr marL="0" marR="0" lvl="0" indent="0" algn="l" defTabSz="457200" eaLnBrk="1" fontAlgn="auto" latinLnBrk="0" hangingPunct="1">
              <a:lnSpc>
                <a:spcPct val="117999"/>
              </a:lnSpc>
              <a:spcBef>
                <a:spcPts val="0"/>
              </a:spcBef>
              <a:spcAft>
                <a:spcPts val="0"/>
              </a:spcAft>
              <a:buClrTx/>
              <a:buSzTx/>
              <a:buFontTx/>
              <a:buNone/>
              <a:tabLst/>
              <a:defRPr/>
            </a:pPr>
            <a:r>
              <a:rPr lang="en-GB" b="0" i="0" u="none" strike="noStrike" dirty="0">
                <a:solidFill>
                  <a:srgbClr val="374151"/>
                </a:solidFill>
                <a:effectLst/>
                <a:latin typeface="Söhne"/>
              </a:rPr>
              <a:t>Hello, everyone! Today, I will be presenting on HR Skills Development for Recruitment Efficiency.</a:t>
            </a:r>
          </a:p>
          <a:p>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Shape 160"/>
          <p:cNvSpPr>
            <a:spLocks noGrp="1" noRot="1" noChangeAspect="1"/>
          </p:cNvSpPr>
          <p:nvPr>
            <p:ph type="sldImg"/>
          </p:nvPr>
        </p:nvSpPr>
        <p:spPr>
          <a:xfrm>
            <a:off x="381000" y="685800"/>
            <a:ext cx="6096000" cy="3429000"/>
          </a:xfrm>
          <a:prstGeom prst="rect">
            <a:avLst/>
          </a:prstGeom>
        </p:spPr>
        <p:txBody>
          <a:bodyPr/>
          <a:lstStyle/>
          <a:p>
            <a:endParaRPr/>
          </a:p>
        </p:txBody>
      </p:sp>
      <p:sp>
        <p:nvSpPr>
          <p:cNvPr id="161" name="Shape 161"/>
          <p:cNvSpPr>
            <a:spLocks noGrp="1"/>
          </p:cNvSpPr>
          <p:nvPr>
            <p:ph type="body" sz="quarter" idx="1"/>
          </p:nvPr>
        </p:nvSpPr>
        <p:spPr>
          <a:prstGeom prst="rect">
            <a:avLst/>
          </a:prstGeom>
        </p:spPr>
        <p:txBody>
          <a:bodyPr/>
          <a:lstStyle/>
          <a:p>
            <a:pPr marL="0" marR="0" lvl="0" indent="0" algn="l" defTabSz="457200" eaLnBrk="1" fontAlgn="auto" latinLnBrk="0" hangingPunct="1">
              <a:lnSpc>
                <a:spcPct val="117999"/>
              </a:lnSpc>
              <a:spcBef>
                <a:spcPts val="0"/>
              </a:spcBef>
              <a:spcAft>
                <a:spcPts val="0"/>
              </a:spcAft>
              <a:buClrTx/>
              <a:buSzTx/>
              <a:buFontTx/>
              <a:buNone/>
              <a:tabLst/>
              <a:defRPr/>
            </a:pPr>
            <a:r>
              <a:rPr lang="en-GB" b="0" i="0" u="none" strike="noStrike" dirty="0">
                <a:solidFill>
                  <a:srgbClr val="374151"/>
                </a:solidFill>
                <a:effectLst/>
                <a:latin typeface="Söhne"/>
              </a:rPr>
              <a:t>The priority area for this presentation is improving recruitment and selection practices. I will focus on the development of HRM skills needed to address this issue effectively.</a:t>
            </a:r>
          </a:p>
          <a:p>
            <a:endParaRPr lang="en-US" dirty="0"/>
          </a:p>
          <a:p>
            <a:r>
              <a:rPr lang="en-GB" dirty="0"/>
              <a:t>In Assignment 1, the key areas to improve the recruitment process at X Technology Company were:</a:t>
            </a:r>
          </a:p>
          <a:p>
            <a:r>
              <a:rPr lang="en-GB" dirty="0"/>
              <a:t>Defining clear recruitment and selection policies, including skills, experience, selection criteria, and interview processes.</a:t>
            </a:r>
          </a:p>
          <a:p>
            <a:r>
              <a:rPr lang="en-GB" dirty="0"/>
              <a:t>Implementing diversity and inclusion initiatives, such as targeted advertising, unconscious bias training, and diversity recruiting fairs.</a:t>
            </a:r>
          </a:p>
          <a:p>
            <a:r>
              <a:rPr lang="en-GB" dirty="0"/>
              <a:t>Utilizing social media and the latest technology to reach a wider audience and connect with potential candidates.</a:t>
            </a:r>
          </a:p>
          <a:p>
            <a:r>
              <a:rPr lang="en-GB" dirty="0"/>
              <a:t>Developing a talent management program that includes mentoring, coaching, and career development opportunities.</a:t>
            </a:r>
          </a:p>
          <a:p>
            <a:r>
              <a:rPr lang="en-GB" dirty="0"/>
              <a:t>Measuring and evaluating recruitment and selection policies to ensure their effectiveness, using metrics such as time-to-hire, cost-per-hire, and retention rates.</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7" name="Shape 167"/>
          <p:cNvSpPr>
            <a:spLocks noGrp="1" noRot="1" noChangeAspect="1"/>
          </p:cNvSpPr>
          <p:nvPr>
            <p:ph type="sldImg"/>
          </p:nvPr>
        </p:nvSpPr>
        <p:spPr>
          <a:xfrm>
            <a:off x="381000" y="685800"/>
            <a:ext cx="6096000" cy="3429000"/>
          </a:xfrm>
          <a:prstGeom prst="rect">
            <a:avLst/>
          </a:prstGeom>
        </p:spPr>
        <p:txBody>
          <a:bodyPr/>
          <a:lstStyle/>
          <a:p>
            <a:endParaRPr/>
          </a:p>
        </p:txBody>
      </p:sp>
      <p:sp>
        <p:nvSpPr>
          <p:cNvPr id="168" name="Shape 168"/>
          <p:cNvSpPr>
            <a:spLocks noGrp="1"/>
          </p:cNvSpPr>
          <p:nvPr>
            <p:ph type="body" sz="quarter" idx="1"/>
          </p:nvPr>
        </p:nvSpPr>
        <p:spPr>
          <a:prstGeom prst="rect">
            <a:avLst/>
          </a:prstGeom>
        </p:spPr>
        <p:txBody>
          <a:bodyPr/>
          <a:lstStyle/>
          <a:p>
            <a:r>
              <a:rPr lang="en-GB" dirty="0"/>
              <a:t>Firstly, as an HR professional, it is crucial to enhance communication and teamwork abilities to effectively implement the recommendations. This involves not only clearly communicating job requirements to potential candidates, but also ensuring that the entire hiring process is transparent and well-understood by all stakeholders involved. Effective communication is the key to setting the right expectations and ensuring smooth collaboration throughout the recruitment and selection process.</a:t>
            </a:r>
          </a:p>
          <a:p>
            <a:endParaRPr lang="en-GB" dirty="0"/>
          </a:p>
          <a:p>
            <a:r>
              <a:rPr lang="en-GB" dirty="0"/>
              <a:t>Furthermore, improving teamwork skills is essential for coordinating efforts within the HR team and with other departments. Building strong relationships and fostering a collaborative environment will help streamline the hiring process, as well as support the development and implementation of diversity and inclusion initiatives. By actively engaging in open discussions, seeking feedback, and sharing insights and best practices, </a:t>
            </a:r>
            <a:r>
              <a:rPr lang="en-US" altLang="zh-CN" dirty="0"/>
              <a:t>HRs</a:t>
            </a:r>
            <a:r>
              <a:rPr lang="en-GB" dirty="0"/>
              <a:t> can contribute to a more efficient and successful recruitment process at X Technology Company.</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 name="Shape 174"/>
          <p:cNvSpPr>
            <a:spLocks noGrp="1" noRot="1" noChangeAspect="1"/>
          </p:cNvSpPr>
          <p:nvPr>
            <p:ph type="sldImg"/>
          </p:nvPr>
        </p:nvSpPr>
        <p:spPr>
          <a:xfrm>
            <a:off x="381000" y="685800"/>
            <a:ext cx="6096000" cy="3429000"/>
          </a:xfrm>
          <a:prstGeom prst="rect">
            <a:avLst/>
          </a:prstGeom>
        </p:spPr>
        <p:txBody>
          <a:bodyPr/>
          <a:lstStyle/>
          <a:p>
            <a:endParaRPr/>
          </a:p>
        </p:txBody>
      </p:sp>
      <p:sp>
        <p:nvSpPr>
          <p:cNvPr id="175" name="Shape 175"/>
          <p:cNvSpPr>
            <a:spLocks noGrp="1"/>
          </p:cNvSpPr>
          <p:nvPr>
            <p:ph type="body" sz="quarter" idx="1"/>
          </p:nvPr>
        </p:nvSpPr>
        <p:spPr>
          <a:prstGeom prst="rect">
            <a:avLst/>
          </a:prstGeom>
        </p:spPr>
        <p:txBody>
          <a:bodyPr/>
          <a:lstStyle/>
          <a:p>
            <a:r>
              <a:rPr lang="en-GB" dirty="0"/>
              <a:t>Developing technical expertise and proficiency in using AI and recruitment platforms is crucial for staying competitive in the modern HR landscape. To effectively implement the recommendations, </a:t>
            </a:r>
            <a:r>
              <a:rPr lang="en-US" altLang="zh-CN" dirty="0"/>
              <a:t>HR</a:t>
            </a:r>
            <a:r>
              <a:rPr lang="zh-CN" altLang="en-US" dirty="0"/>
              <a:t> </a:t>
            </a:r>
            <a:r>
              <a:rPr lang="en-US" altLang="zh-CN" dirty="0"/>
              <a:t>staff</a:t>
            </a:r>
            <a:r>
              <a:rPr lang="en-GB" dirty="0"/>
              <a:t> need to familiarize </a:t>
            </a:r>
            <a:r>
              <a:rPr lang="en-US" altLang="zh-CN" dirty="0"/>
              <a:t>themselves</a:t>
            </a:r>
            <a:r>
              <a:rPr lang="en-GB" dirty="0"/>
              <a:t> with these technologies and understand how they can be leveraged to streamline the recruitment process and make data-driven decisions.</a:t>
            </a:r>
          </a:p>
          <a:p>
            <a:endParaRPr lang="en-GB" dirty="0"/>
          </a:p>
          <a:p>
            <a:r>
              <a:rPr lang="en-GB" dirty="0"/>
              <a:t>This involves staying up-to-date with the latest advancements in recruitment technologies, learning about various AI-driven tools and software, and understanding how to utilize them to optimize the candidate search and selection process. By mastering these technologies, </a:t>
            </a:r>
            <a:r>
              <a:rPr lang="en-US" altLang="zh-CN" dirty="0"/>
              <a:t>they</a:t>
            </a:r>
            <a:r>
              <a:rPr lang="en-GB" dirty="0"/>
              <a:t> can not only reduce time-to-hire and cost-per-hire but also enhance the overall quality of hires.</a:t>
            </a:r>
          </a:p>
          <a:p>
            <a:endParaRPr lang="en-GB" dirty="0"/>
          </a:p>
          <a:p>
            <a:r>
              <a:rPr lang="en-GB" dirty="0"/>
              <a:t>Additionally, staying informed about the ethical implications of AI in recruitment and ensuring compliance with relevant regulations is essential.</a:t>
            </a:r>
            <a:r>
              <a:rPr lang="zh-CN" altLang="en-US" dirty="0"/>
              <a:t> </a:t>
            </a:r>
            <a:r>
              <a:rPr lang="en-US" altLang="zh-CN" dirty="0"/>
              <a:t>They</a:t>
            </a:r>
            <a:r>
              <a:rPr lang="en-GB" dirty="0"/>
              <a:t> must also be prepared to adapt to new technological changes and continuously develop technical skills to keep up with the evolving recruitment landscape. Ultimately, embracing technology and AI will allow</a:t>
            </a:r>
            <a:r>
              <a:rPr lang="zh-CN" altLang="en-US" dirty="0"/>
              <a:t> </a:t>
            </a:r>
            <a:r>
              <a:rPr lang="en-US" altLang="zh-CN" dirty="0"/>
              <a:t>them</a:t>
            </a:r>
            <a:r>
              <a:rPr lang="en-GB" dirty="0"/>
              <a:t> to make more informed decisions and improve the overall effectiveness of the recruitment process at </a:t>
            </a:r>
            <a:r>
              <a:rPr lang="en-US" altLang="zh-CN" dirty="0"/>
              <a:t>the</a:t>
            </a:r>
            <a:r>
              <a:rPr lang="zh-CN" altLang="en-US" dirty="0"/>
              <a:t> </a:t>
            </a:r>
            <a:r>
              <a:rPr lang="en-US" altLang="zh-CN" dirty="0"/>
              <a:t>c</a:t>
            </a:r>
            <a:r>
              <a:rPr lang="en-GB" dirty="0" err="1"/>
              <a:t>ompany</a:t>
            </a:r>
            <a:r>
              <a:rPr lang="en-GB" dirty="0"/>
              <a:t>.</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 name="Shape 181"/>
          <p:cNvSpPr>
            <a:spLocks noGrp="1" noRot="1" noChangeAspect="1"/>
          </p:cNvSpPr>
          <p:nvPr>
            <p:ph type="sldImg"/>
          </p:nvPr>
        </p:nvSpPr>
        <p:spPr>
          <a:xfrm>
            <a:off x="381000" y="685800"/>
            <a:ext cx="6096000" cy="3429000"/>
          </a:xfrm>
          <a:prstGeom prst="rect">
            <a:avLst/>
          </a:prstGeom>
        </p:spPr>
        <p:txBody>
          <a:bodyPr/>
          <a:lstStyle/>
          <a:p>
            <a:endParaRPr/>
          </a:p>
        </p:txBody>
      </p:sp>
      <p:sp>
        <p:nvSpPr>
          <p:cNvPr id="182" name="Shape 182"/>
          <p:cNvSpPr>
            <a:spLocks noGrp="1"/>
          </p:cNvSpPr>
          <p:nvPr>
            <p:ph type="body" sz="quarter" idx="1"/>
          </p:nvPr>
        </p:nvSpPr>
        <p:spPr>
          <a:prstGeom prst="rect">
            <a:avLst/>
          </a:prstGeom>
        </p:spPr>
        <p:txBody>
          <a:bodyPr/>
          <a:lstStyle/>
          <a:p>
            <a:pPr algn="l"/>
            <a:r>
              <a:rPr lang="en-GB" b="0" i="0" u="none" strike="noStrike" dirty="0">
                <a:solidFill>
                  <a:srgbClr val="374151"/>
                </a:solidFill>
                <a:effectLst/>
                <a:latin typeface="Söhne"/>
              </a:rPr>
              <a:t>To successfully implement the recommendations, I need to develop specific skills in diversity management and social media recruitment.</a:t>
            </a:r>
          </a:p>
          <a:p>
            <a:br>
              <a:rPr lang="en-GB" dirty="0"/>
            </a:br>
            <a:r>
              <a:rPr lang="en-GB" b="0" i="0" u="none" strike="noStrike" dirty="0">
                <a:solidFill>
                  <a:srgbClr val="374151"/>
                </a:solidFill>
                <a:effectLst/>
                <a:latin typeface="Söhne"/>
              </a:rPr>
              <a:t>For diversity management, it's essential to understand the nuances of diversity and develop strategies to foster an inclusive environment. This includes being aware of cultural differences, understanding the impact of unconscious biases, and creating effective diversity initiatives that promote a more inclusive workplace. It's also important to stay informed about best practices in diversity and inclusion, and continuously refine these strategies to ensure their effectiveness.</a:t>
            </a:r>
          </a:p>
          <a:p>
            <a:endParaRPr lang="en-GB" b="0" i="0" u="none" strike="noStrike" dirty="0">
              <a:solidFill>
                <a:srgbClr val="374151"/>
              </a:solidFill>
              <a:effectLst/>
              <a:latin typeface="Söhne"/>
            </a:endParaRPr>
          </a:p>
          <a:p>
            <a:r>
              <a:rPr lang="en-GB" b="0" i="0" u="none" strike="noStrike" dirty="0">
                <a:solidFill>
                  <a:srgbClr val="374151"/>
                </a:solidFill>
                <a:effectLst/>
                <a:latin typeface="Söhne"/>
              </a:rPr>
              <a:t>In terms of social media recruitment, HR</a:t>
            </a:r>
            <a:r>
              <a:rPr lang="en-US" altLang="zh-CN" b="0" i="0" u="none" strike="noStrike" dirty="0">
                <a:solidFill>
                  <a:srgbClr val="374151"/>
                </a:solidFill>
                <a:effectLst/>
                <a:latin typeface="Söhne"/>
              </a:rPr>
              <a:t>s</a:t>
            </a:r>
            <a:r>
              <a:rPr lang="zh-CN" altLang="en-US" b="0" i="0" u="none" strike="noStrike" dirty="0">
                <a:solidFill>
                  <a:srgbClr val="374151"/>
                </a:solidFill>
                <a:effectLst/>
                <a:latin typeface="Söhne"/>
              </a:rPr>
              <a:t> </a:t>
            </a:r>
            <a:r>
              <a:rPr lang="en-GB" b="0" i="0" u="none" strike="noStrike" dirty="0">
                <a:solidFill>
                  <a:srgbClr val="374151"/>
                </a:solidFill>
                <a:effectLst/>
                <a:latin typeface="Söhne"/>
              </a:rPr>
              <a:t>must become proficient in using various social media platforms to reach a wider audience of potential candidates. This involves learning how to create engaging content, build an attractive employer brand, and effectively communicate job opportunities to target groups. Additionally, </a:t>
            </a:r>
            <a:r>
              <a:rPr lang="en-US" altLang="zh-CN" b="0" i="0" u="none" strike="noStrike" dirty="0">
                <a:solidFill>
                  <a:srgbClr val="374151"/>
                </a:solidFill>
                <a:effectLst/>
                <a:latin typeface="Söhne"/>
              </a:rPr>
              <a:t>they</a:t>
            </a:r>
            <a:r>
              <a:rPr lang="en-GB" b="0" i="0" u="none" strike="noStrike" dirty="0">
                <a:solidFill>
                  <a:srgbClr val="374151"/>
                </a:solidFill>
                <a:effectLst/>
                <a:latin typeface="Söhne"/>
              </a:rPr>
              <a:t> should keep up with the latest trends and best practices in social media recruitment to ensure that X Technology Company remains competitive in attracting top talent.</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8" name="Shape 188"/>
          <p:cNvSpPr>
            <a:spLocks noGrp="1" noRot="1" noChangeAspect="1"/>
          </p:cNvSpPr>
          <p:nvPr>
            <p:ph type="sldImg"/>
          </p:nvPr>
        </p:nvSpPr>
        <p:spPr>
          <a:xfrm>
            <a:off x="381000" y="685800"/>
            <a:ext cx="6096000" cy="3429000"/>
          </a:xfrm>
          <a:prstGeom prst="rect">
            <a:avLst/>
          </a:prstGeom>
        </p:spPr>
        <p:txBody>
          <a:bodyPr/>
          <a:lstStyle/>
          <a:p>
            <a:endParaRPr/>
          </a:p>
        </p:txBody>
      </p:sp>
      <p:sp>
        <p:nvSpPr>
          <p:cNvPr id="189" name="Shape 189"/>
          <p:cNvSpPr>
            <a:spLocks noGrp="1"/>
          </p:cNvSpPr>
          <p:nvPr>
            <p:ph type="body" sz="quarter" idx="1"/>
          </p:nvPr>
        </p:nvSpPr>
        <p:spPr>
          <a:prstGeom prst="rect">
            <a:avLst/>
          </a:prstGeom>
        </p:spPr>
        <p:txBody>
          <a:bodyPr/>
          <a:lstStyle/>
          <a:p>
            <a:r>
              <a:rPr lang="en-GB" dirty="0"/>
              <a:t>To effectively implement the recommendations related to talent management and evaluation, </a:t>
            </a:r>
            <a:r>
              <a:rPr lang="en-US" altLang="zh-CN" dirty="0"/>
              <a:t>HRs</a:t>
            </a:r>
            <a:r>
              <a:rPr lang="en-GB" dirty="0"/>
              <a:t> need to develop skills in both areas.</a:t>
            </a:r>
          </a:p>
          <a:p>
            <a:endParaRPr lang="en-GB" dirty="0"/>
          </a:p>
          <a:p>
            <a:r>
              <a:rPr lang="en-GB" dirty="0"/>
              <a:t>For talent management, it's crucial to learn how to identify high-potential employees, provide coaching and mentoring, and design career development opportunities. </a:t>
            </a:r>
            <a:r>
              <a:rPr lang="en-US" altLang="zh-CN" dirty="0"/>
              <a:t>HRs</a:t>
            </a:r>
            <a:r>
              <a:rPr lang="en-GB" dirty="0"/>
              <a:t> should be able to recognize the unique strengths and potential of each employee and create personalized development plans to help them achieve their career goals. </a:t>
            </a:r>
          </a:p>
          <a:p>
            <a:endParaRPr lang="en-GB" dirty="0"/>
          </a:p>
          <a:p>
            <a:r>
              <a:rPr lang="en-GB" dirty="0"/>
              <a:t>Regarding evaluation, </a:t>
            </a:r>
            <a:r>
              <a:rPr lang="en-US" altLang="zh-CN" dirty="0"/>
              <a:t>HRs</a:t>
            </a:r>
            <a:r>
              <a:rPr lang="en-GB" dirty="0"/>
              <a:t> must become adept at assessing recruitment policies and </a:t>
            </a:r>
            <a:r>
              <a:rPr lang="en-GB" dirty="0" err="1"/>
              <a:t>analyzing</a:t>
            </a:r>
            <a:r>
              <a:rPr lang="en-GB" dirty="0"/>
              <a:t> key metrics like time-to-hire, cost-per-hire, and retention rates to evaluate their success and make improvements. This involves learning how to collect and interpret data, identify trends and patterns, and provide actionable insights to optimize the recruitment process. </a:t>
            </a:r>
            <a:r>
              <a:rPr lang="en-US" altLang="zh-CN" dirty="0"/>
              <a:t>They</a:t>
            </a:r>
            <a:r>
              <a:rPr lang="zh-CN" altLang="en-US" dirty="0"/>
              <a:t> </a:t>
            </a:r>
            <a:r>
              <a:rPr lang="en-GB" dirty="0"/>
              <a:t>should also be open to receiving feedback and continuously refining recruitment strategies based on the results of these evaluations.</a:t>
            </a:r>
          </a:p>
          <a:p>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 name="Shape 195"/>
          <p:cNvSpPr>
            <a:spLocks noGrp="1" noRot="1" noChangeAspect="1"/>
          </p:cNvSpPr>
          <p:nvPr>
            <p:ph type="sldImg"/>
          </p:nvPr>
        </p:nvSpPr>
        <p:spPr>
          <a:xfrm>
            <a:off x="381000" y="685800"/>
            <a:ext cx="6096000" cy="3429000"/>
          </a:xfrm>
          <a:prstGeom prst="rect">
            <a:avLst/>
          </a:prstGeom>
        </p:spPr>
        <p:txBody>
          <a:bodyPr/>
          <a:lstStyle/>
          <a:p>
            <a:endParaRPr/>
          </a:p>
        </p:txBody>
      </p:sp>
      <p:sp>
        <p:nvSpPr>
          <p:cNvPr id="196" name="Shape 196"/>
          <p:cNvSpPr>
            <a:spLocks noGrp="1"/>
          </p:cNvSpPr>
          <p:nvPr>
            <p:ph type="body" sz="quarter" idx="1"/>
          </p:nvPr>
        </p:nvSpPr>
        <p:spPr>
          <a:prstGeom prst="rect">
            <a:avLst/>
          </a:prstGeom>
        </p:spPr>
        <p:txBody>
          <a:bodyPr/>
          <a:lstStyle/>
          <a:p>
            <a:r>
              <a:rPr lang="en-GB" b="0" i="0" u="none" strike="noStrike" dirty="0">
                <a:solidFill>
                  <a:srgbClr val="374151"/>
                </a:solidFill>
                <a:effectLst/>
                <a:latin typeface="Söhne"/>
              </a:rPr>
              <a:t>In this slide, I present a comprehensive action plan with specific timescales for developing the skills necessary to successfully implement the recommendations made in Assignment 1.</a:t>
            </a:r>
          </a:p>
          <a:p>
            <a:endParaRPr lang="en-GB" b="0" i="0" u="none" strike="noStrike" dirty="0">
              <a:solidFill>
                <a:srgbClr val="374151"/>
              </a:solidFill>
              <a:effectLst/>
              <a:latin typeface="Söhne"/>
            </a:endParaRPr>
          </a:p>
          <a:p>
            <a:r>
              <a:rPr lang="en-GB" b="0" i="0" u="none" strike="noStrike" dirty="0">
                <a:solidFill>
                  <a:srgbClr val="374151"/>
                </a:solidFill>
                <a:effectLst/>
                <a:latin typeface="Söhne"/>
              </a:rPr>
              <a:t>By following this action plan, I can ensure a systematic approach to developing the required skills for improving the recruitment process at X Technology Company. This plan will help </a:t>
            </a:r>
            <a:r>
              <a:rPr lang="en-US" altLang="zh-CN" b="0" i="0" u="none" strike="noStrike" dirty="0">
                <a:solidFill>
                  <a:srgbClr val="374151"/>
                </a:solidFill>
                <a:effectLst/>
                <a:latin typeface="Söhne"/>
              </a:rPr>
              <a:t>HRs</a:t>
            </a:r>
            <a:r>
              <a:rPr lang="en-GB" b="0" i="0" u="none" strike="noStrike" dirty="0">
                <a:solidFill>
                  <a:srgbClr val="374151"/>
                </a:solidFill>
                <a:effectLst/>
                <a:latin typeface="Söhne"/>
              </a:rPr>
              <a:t> stay focused on </a:t>
            </a:r>
            <a:r>
              <a:rPr lang="en-US" altLang="zh-CN" b="0" i="0" u="none" strike="noStrike" dirty="0">
                <a:solidFill>
                  <a:srgbClr val="374151"/>
                </a:solidFill>
                <a:effectLst/>
                <a:latin typeface="Söhne"/>
              </a:rPr>
              <a:t>their</a:t>
            </a:r>
            <a:r>
              <a:rPr lang="en-GB" b="0" i="0" u="none" strike="noStrike" dirty="0">
                <a:solidFill>
                  <a:srgbClr val="374151"/>
                </a:solidFill>
                <a:effectLst/>
                <a:latin typeface="Söhne"/>
              </a:rPr>
              <a:t> goals and effectively address the challenges and opportunities in the ever-evolving HRM landscape.</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 name="Shape 201"/>
          <p:cNvSpPr>
            <a:spLocks noGrp="1" noRot="1" noChangeAspect="1"/>
          </p:cNvSpPr>
          <p:nvPr>
            <p:ph type="sldImg"/>
          </p:nvPr>
        </p:nvSpPr>
        <p:spPr>
          <a:xfrm>
            <a:off x="381000" y="685800"/>
            <a:ext cx="6096000" cy="3429000"/>
          </a:xfrm>
          <a:prstGeom prst="rect">
            <a:avLst/>
          </a:prstGeom>
        </p:spPr>
        <p:txBody>
          <a:bodyPr/>
          <a:lstStyle/>
          <a:p>
            <a:endParaRPr/>
          </a:p>
        </p:txBody>
      </p:sp>
      <p:sp>
        <p:nvSpPr>
          <p:cNvPr id="202" name="Shape 202"/>
          <p:cNvSpPr>
            <a:spLocks noGrp="1"/>
          </p:cNvSpPr>
          <p:nvPr>
            <p:ph type="body" sz="quarter" idx="1"/>
          </p:nvPr>
        </p:nvSpPr>
        <p:spPr>
          <a:prstGeom prst="rect">
            <a:avLst/>
          </a:prstGeom>
        </p:spPr>
        <p:txBody>
          <a:bodyPr/>
          <a:lstStyle/>
          <a:p>
            <a:r>
              <a:rPr lang="en-GB" dirty="0"/>
              <a:t>In order to ensure the effectiveness of my skills development plan, it is crucial to consistently track progress and make adjustments based on feedback and changing circumstances. By regularly monitoring and evaluating performance, </a:t>
            </a:r>
            <a:r>
              <a:rPr lang="en-US" altLang="zh-CN" dirty="0"/>
              <a:t>HRs</a:t>
            </a:r>
            <a:r>
              <a:rPr lang="en-GB" dirty="0"/>
              <a:t> can stay on track and identify areas that may require additional attention or resources.</a:t>
            </a:r>
          </a:p>
          <a:p>
            <a:endParaRPr lang="en-GB" dirty="0"/>
          </a:p>
          <a:p>
            <a:r>
              <a:rPr lang="en-GB" dirty="0"/>
              <a:t>Some key actions that will help in the monitoring and evaluation process include:</a:t>
            </a:r>
          </a:p>
          <a:p>
            <a:r>
              <a:rPr lang="en-US" altLang="zh-CN" dirty="0"/>
              <a:t>1.</a:t>
            </a:r>
            <a:r>
              <a:rPr lang="zh-CN" altLang="en-US" dirty="0"/>
              <a:t> </a:t>
            </a:r>
            <a:r>
              <a:rPr lang="en-GB" dirty="0"/>
              <a:t>Setting clear and measurable objectives for each skill area, which will enable to track progress and determine the effectiveness of learning efforts.</a:t>
            </a:r>
          </a:p>
          <a:p>
            <a:r>
              <a:rPr lang="en-US" altLang="zh-CN" dirty="0"/>
              <a:t>2.</a:t>
            </a:r>
            <a:r>
              <a:rPr lang="zh-CN" altLang="en-US" dirty="0"/>
              <a:t> </a:t>
            </a:r>
            <a:r>
              <a:rPr lang="en-GB" dirty="0"/>
              <a:t>Establishing a feedback loop with colleagues, supervisors, and external stakeholders to gather valuable insights and recommendations that can help improve my performance and refine skills development plan.</a:t>
            </a:r>
          </a:p>
          <a:p>
            <a:r>
              <a:rPr lang="en-US" altLang="zh-CN" dirty="0"/>
              <a:t>3.</a:t>
            </a:r>
            <a:r>
              <a:rPr lang="zh-CN" altLang="en-US" dirty="0"/>
              <a:t> </a:t>
            </a:r>
            <a:r>
              <a:rPr lang="en-GB" dirty="0"/>
              <a:t>Engaging in self-assessment and reflection, which will help understand</a:t>
            </a:r>
            <a:r>
              <a:rPr lang="zh-CN" altLang="en-US" dirty="0"/>
              <a:t> </a:t>
            </a:r>
            <a:r>
              <a:rPr lang="en-GB" dirty="0"/>
              <a:t>strengths and weaknesses and identify areas where need to invest more time and effort.</a:t>
            </a:r>
          </a:p>
          <a:p>
            <a:r>
              <a:rPr lang="en-US" altLang="zh-CN" dirty="0"/>
              <a:t>4.</a:t>
            </a:r>
            <a:r>
              <a:rPr lang="zh-CN" altLang="en-US" dirty="0"/>
              <a:t> </a:t>
            </a:r>
            <a:r>
              <a:rPr lang="en-GB" dirty="0" err="1"/>
              <a:t>Analyzing</a:t>
            </a:r>
            <a:r>
              <a:rPr lang="en-GB" dirty="0"/>
              <a:t> relevant metrics and key performance indicators (KPIs), such as time-to-hire, cost-per-hire, and retention rates, to evaluate the impact of newly developed skills on the recruitment process and the overall success of X Technology Company.</a:t>
            </a:r>
          </a:p>
          <a:p>
            <a:r>
              <a:rPr lang="en-US" altLang="zh-CN" dirty="0"/>
              <a:t>5.</a:t>
            </a:r>
            <a:r>
              <a:rPr lang="zh-CN" altLang="en-US" dirty="0"/>
              <a:t> </a:t>
            </a:r>
            <a:r>
              <a:rPr lang="en-GB" dirty="0"/>
              <a:t>Conducting regular reviews of the action plan to ensure its continued relevance and to make necessary adjustments based on changing organizational needs or industry trends.</a:t>
            </a:r>
          </a:p>
          <a:p>
            <a:r>
              <a:rPr lang="en-GB" dirty="0"/>
              <a:t>By diligently monitoring and evaluating progress, not only</a:t>
            </a:r>
            <a:r>
              <a:rPr lang="zh-CN" altLang="en-US" dirty="0"/>
              <a:t> </a:t>
            </a:r>
            <a:r>
              <a:rPr lang="en-US" altLang="zh-CN" dirty="0"/>
              <a:t>can</a:t>
            </a:r>
            <a:r>
              <a:rPr lang="en-GB" dirty="0"/>
              <a:t> maximize the effectiveness of skills development plan but also contribute significantly to the improvement of the recruitment process at X Technology Company.</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 name="Shape 207"/>
          <p:cNvSpPr>
            <a:spLocks noGrp="1" noRot="1" noChangeAspect="1"/>
          </p:cNvSpPr>
          <p:nvPr>
            <p:ph type="sldImg"/>
          </p:nvPr>
        </p:nvSpPr>
        <p:spPr>
          <a:xfrm>
            <a:off x="381000" y="685800"/>
            <a:ext cx="6096000" cy="3429000"/>
          </a:xfrm>
          <a:prstGeom prst="rect">
            <a:avLst/>
          </a:prstGeom>
        </p:spPr>
        <p:txBody>
          <a:bodyPr/>
          <a:lstStyle/>
          <a:p>
            <a:endParaRPr/>
          </a:p>
        </p:txBody>
      </p:sp>
      <p:sp>
        <p:nvSpPr>
          <p:cNvPr id="208" name="Shape 208"/>
          <p:cNvSpPr>
            <a:spLocks noGrp="1"/>
          </p:cNvSpPr>
          <p:nvPr>
            <p:ph type="body" sz="quarter" idx="1"/>
          </p:nvPr>
        </p:nvSpPr>
        <p:spPr>
          <a:prstGeom prst="rect">
            <a:avLst/>
          </a:prstGeom>
        </p:spPr>
        <p:txBody>
          <a:bodyPr/>
          <a:lstStyle/>
          <a:p>
            <a:r>
              <a:rPr lang="en-GB" dirty="0"/>
              <a:t>To conclude, developing the necessary HRM skills is essential for driving improvements in the recruitment and selection practices at X Technology Company. By focusing on both generic and specific skills, such as effective communication, teamwork, diversity management, social media proficiency, talent management, and evaluation techniques, </a:t>
            </a:r>
            <a:r>
              <a:rPr lang="en-US" altLang="zh-CN" dirty="0"/>
              <a:t>HRs</a:t>
            </a:r>
            <a:r>
              <a:rPr lang="zh-CN" altLang="en-US" dirty="0"/>
              <a:t> </a:t>
            </a:r>
            <a:r>
              <a:rPr lang="en-GB" dirty="0"/>
              <a:t>can make significant contributions to the overall success of the organization.</a:t>
            </a:r>
          </a:p>
          <a:p>
            <a:endParaRPr lang="en-GB" dirty="0"/>
          </a:p>
          <a:p>
            <a:r>
              <a:rPr lang="en-GB" dirty="0"/>
              <a:t>Implementing a well-structured action plan with clear short-term, medium-term, and long-term goals will enable me to prioritize skill development efforts and adapt to the evolving needs of the company and the industry. Additionally, by consistently monitoring and evaluating my progress, </a:t>
            </a:r>
            <a:r>
              <a:rPr lang="en-US" altLang="zh-CN" dirty="0"/>
              <a:t>HRs</a:t>
            </a:r>
            <a:r>
              <a:rPr lang="en-GB" dirty="0"/>
              <a:t> ensure the successful implementation of the recommendations made in Assignment 1 and the ongoing improvement of the recruitment and selection process.</a:t>
            </a:r>
          </a:p>
          <a:p>
            <a:endParaRPr lang="en-GB" dirty="0"/>
          </a:p>
          <a:p>
            <a:r>
              <a:rPr lang="en-GB" dirty="0"/>
              <a:t>Thank you for your attention, and I look forward to your feedback and suggestions for further enhancing my HRM skills and making a positive impact on X Technology Company's recruitment and selection practices.</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altLang="zh-CN" dirty="0"/>
              <a:t>Here</a:t>
            </a:r>
            <a:r>
              <a:rPr lang="zh-CN" altLang="en-US" dirty="0"/>
              <a:t> </a:t>
            </a:r>
            <a:r>
              <a:rPr lang="en-US" altLang="zh-CN" dirty="0"/>
              <a:t>are</a:t>
            </a:r>
            <a:r>
              <a:rPr lang="zh-CN" altLang="en-US" dirty="0"/>
              <a:t> </a:t>
            </a:r>
            <a:r>
              <a:rPr lang="en-US" altLang="zh-CN" dirty="0"/>
              <a:t>references</a:t>
            </a:r>
            <a:r>
              <a:rPr lang="zh-CN" altLang="en-US" dirty="0"/>
              <a:t> </a:t>
            </a:r>
            <a:r>
              <a:rPr lang="en-US" altLang="zh-CN" dirty="0"/>
              <a:t>I</a:t>
            </a:r>
            <a:r>
              <a:rPr lang="zh-CN" altLang="en-US" dirty="0"/>
              <a:t> </a:t>
            </a:r>
            <a:r>
              <a:rPr lang="en-US" altLang="zh-CN" dirty="0"/>
              <a:t>used</a:t>
            </a:r>
            <a:r>
              <a:rPr lang="zh-CN" altLang="en-US" dirty="0"/>
              <a:t> </a:t>
            </a:r>
            <a:r>
              <a:rPr lang="en-US" altLang="zh-CN" dirty="0"/>
              <a:t>in</a:t>
            </a:r>
            <a:r>
              <a:rPr lang="zh-CN" altLang="en-US" dirty="0"/>
              <a:t> </a:t>
            </a:r>
            <a:r>
              <a:rPr lang="en-US" altLang="zh-CN" dirty="0"/>
              <a:t>this</a:t>
            </a:r>
            <a:r>
              <a:rPr lang="zh-CN" altLang="en-US" dirty="0"/>
              <a:t> </a:t>
            </a:r>
            <a:r>
              <a:rPr lang="en-US" altLang="zh-CN" dirty="0"/>
              <a:t>presentation.</a:t>
            </a:r>
            <a:r>
              <a:rPr lang="zh-CN" altLang="en-US" dirty="0"/>
              <a:t> </a:t>
            </a:r>
            <a:r>
              <a:rPr lang="en-US" altLang="zh-CN" dirty="0"/>
              <a:t>Thanks</a:t>
            </a:r>
            <a:r>
              <a:rPr lang="zh-CN" altLang="en-US" dirty="0"/>
              <a:t> </a:t>
            </a:r>
            <a:r>
              <a:rPr lang="en-US" altLang="zh-CN" dirty="0"/>
              <a:t>for</a:t>
            </a:r>
            <a:r>
              <a:rPr lang="zh-CN" altLang="en-US" dirty="0"/>
              <a:t> </a:t>
            </a:r>
            <a:r>
              <a:rPr lang="en-US" altLang="zh-CN"/>
              <a:t>listening.</a:t>
            </a:r>
            <a:endParaRPr lang="en-CN"/>
          </a:p>
        </p:txBody>
      </p:sp>
    </p:spTree>
    <p:extLst>
      <p:ext uri="{BB962C8B-B14F-4D97-AF65-F5344CB8AC3E}">
        <p14:creationId xmlns:p14="http://schemas.microsoft.com/office/powerpoint/2010/main" val="1398175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sp>
        <p:nvSpPr>
          <p:cNvPr id="11" name="Author and Date"/>
          <p:cNvSpPr txBox="1">
            <a:spLocks noGrp="1"/>
          </p:cNvSpPr>
          <p:nvPr>
            <p:ph type="body" sz="quarter" idx="21" hasCustomPrompt="1"/>
          </p:nvPr>
        </p:nvSpPr>
        <p:spPr>
          <a:xfrm>
            <a:off x="1201340" y="11859862"/>
            <a:ext cx="21971003"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Author and Date</a:t>
            </a:r>
          </a:p>
        </p:txBody>
      </p:sp>
      <p:sp>
        <p:nvSpPr>
          <p:cNvPr id="12" name="Presentation Title"/>
          <p:cNvSpPr txBox="1">
            <a:spLocks noGrp="1"/>
          </p:cNvSpPr>
          <p:nvPr>
            <p:ph type="title" hasCustomPrompt="1"/>
          </p:nvPr>
        </p:nvSpPr>
        <p:spPr>
          <a:xfrm>
            <a:off x="1206496" y="2574991"/>
            <a:ext cx="21971004" cy="4648201"/>
          </a:xfrm>
          <a:prstGeom prst="rect">
            <a:avLst/>
          </a:prstGeom>
        </p:spPr>
        <p:txBody>
          <a:bodyPr anchor="b"/>
          <a:lstStyle>
            <a:lvl1pPr>
              <a:defRPr sz="11600" spc="-232"/>
            </a:lvl1pPr>
          </a:lstStyle>
          <a:p>
            <a:r>
              <a:t>Presentation Title</a:t>
            </a:r>
          </a:p>
        </p:txBody>
      </p:sp>
      <p:sp>
        <p:nvSpPr>
          <p:cNvPr id="13" name="Body Level One…"/>
          <p:cNvSpPr txBox="1">
            <a:spLocks noGrp="1"/>
          </p:cNvSpPr>
          <p:nvPr>
            <p:ph type="body" sz="quarter" idx="1" hasCustomPrompt="1"/>
          </p:nvPr>
        </p:nvSpPr>
        <p:spPr>
          <a:xfrm>
            <a:off x="1201342" y="7223190"/>
            <a:ext cx="21971001" cy="1905001"/>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Presentation Subtitle</a:t>
            </a:r>
          </a:p>
          <a:p>
            <a:pPr lvl="1"/>
            <a:endParaRPr/>
          </a:p>
          <a:p>
            <a:pPr lvl="2"/>
            <a:endParaRPr/>
          </a:p>
          <a:p>
            <a:pPr lvl="3"/>
            <a:endParaRPr/>
          </a:p>
          <a:p>
            <a:pPr lvl="4"/>
            <a:endParaRPr/>
          </a:p>
        </p:txBody>
      </p:sp>
      <p:sp>
        <p:nvSpPr>
          <p:cNvPr id="1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Title &amp; Photo">
    <p:bg>
      <p:bgPr>
        <a:solidFill>
          <a:srgbClr val="FFFFFF"/>
        </a:solidFill>
        <a:effectLst/>
      </p:bgPr>
    </p:bg>
    <p:spTree>
      <p:nvGrpSpPr>
        <p:cNvPr id="1" name=""/>
        <p:cNvGrpSpPr/>
        <p:nvPr/>
      </p:nvGrpSpPr>
      <p:grpSpPr>
        <a:xfrm>
          <a:off x="0" y="0"/>
          <a:ext cx="0" cy="0"/>
          <a:chOff x="0" y="0"/>
          <a:chExt cx="0" cy="0"/>
        </a:xfrm>
      </p:grpSpPr>
      <p:sp>
        <p:nvSpPr>
          <p:cNvPr id="21" name="View from inside a stone structure, looking out toward stairs and a clear, blue sky"/>
          <p:cNvSpPr>
            <a:spLocks noGrp="1"/>
          </p:cNvSpPr>
          <p:nvPr>
            <p:ph type="pic" idx="21"/>
          </p:nvPr>
        </p:nvSpPr>
        <p:spPr>
          <a:xfrm>
            <a:off x="0" y="-1270000"/>
            <a:ext cx="24384000" cy="16272934"/>
          </a:xfrm>
          <a:prstGeom prst="rect">
            <a:avLst/>
          </a:prstGeom>
        </p:spPr>
        <p:txBody>
          <a:bodyPr lIns="91439" tIns="45719" rIns="91439" bIns="45719">
            <a:noAutofit/>
          </a:bodyPr>
          <a:lstStyle/>
          <a:p>
            <a:r>
              <a:rPr lang="en-GB"/>
              <a:t>Click icon to add picture</a:t>
            </a:r>
            <a:endParaRPr/>
          </a:p>
        </p:txBody>
      </p:sp>
      <p:sp>
        <p:nvSpPr>
          <p:cNvPr id="22" name="Presentation Title"/>
          <p:cNvSpPr txBox="1">
            <a:spLocks noGrp="1"/>
          </p:cNvSpPr>
          <p:nvPr>
            <p:ph type="title" hasCustomPrompt="1"/>
          </p:nvPr>
        </p:nvSpPr>
        <p:spPr>
          <a:xfrm>
            <a:off x="1206500" y="7124700"/>
            <a:ext cx="21971000" cy="4648200"/>
          </a:xfrm>
          <a:prstGeom prst="rect">
            <a:avLst/>
          </a:prstGeom>
        </p:spPr>
        <p:txBody>
          <a:bodyPr anchor="b"/>
          <a:lstStyle>
            <a:lvl1pPr>
              <a:defRPr sz="11600" spc="-232"/>
            </a:lvl1pPr>
          </a:lstStyle>
          <a:p>
            <a:r>
              <a:t>Presentation Title</a:t>
            </a:r>
          </a:p>
        </p:txBody>
      </p:sp>
      <p:sp>
        <p:nvSpPr>
          <p:cNvPr id="23" name="Author and Date"/>
          <p:cNvSpPr txBox="1">
            <a:spLocks noGrp="1"/>
          </p:cNvSpPr>
          <p:nvPr>
            <p:ph type="body" sz="quarter" idx="22" hasCustomPrompt="1"/>
          </p:nvPr>
        </p:nvSpPr>
        <p:spPr>
          <a:xfrm>
            <a:off x="1207690" y="1106137"/>
            <a:ext cx="21968621"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Author and Date</a:t>
            </a:r>
          </a:p>
        </p:txBody>
      </p:sp>
      <p:sp>
        <p:nvSpPr>
          <p:cNvPr id="24" name="Body Level One…"/>
          <p:cNvSpPr txBox="1">
            <a:spLocks noGrp="1"/>
          </p:cNvSpPr>
          <p:nvPr>
            <p:ph type="body" sz="quarter" idx="1" hasCustomPrompt="1"/>
          </p:nvPr>
        </p:nvSpPr>
        <p:spPr>
          <a:xfrm>
            <a:off x="1206500" y="11609910"/>
            <a:ext cx="21971000" cy="1116952"/>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Presentation Subtitle</a:t>
            </a:r>
          </a:p>
          <a:p>
            <a:pPr lvl="1"/>
            <a:endParaRPr/>
          </a:p>
          <a:p>
            <a:pPr lvl="2"/>
            <a:endParaRPr/>
          </a:p>
          <a:p>
            <a:pPr lvl="3"/>
            <a:endParaRPr/>
          </a:p>
          <a:p>
            <a:pPr lvl="4"/>
            <a:endParaRPr/>
          </a:p>
        </p:txBody>
      </p:sp>
      <p:sp>
        <p:nvSpPr>
          <p:cNvPr id="2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mp; Photo Alt">
    <p:spTree>
      <p:nvGrpSpPr>
        <p:cNvPr id="1" name=""/>
        <p:cNvGrpSpPr/>
        <p:nvPr/>
      </p:nvGrpSpPr>
      <p:grpSpPr>
        <a:xfrm>
          <a:off x="0" y="0"/>
          <a:ext cx="0" cy="0"/>
          <a:chOff x="0" y="0"/>
          <a:chExt cx="0" cy="0"/>
        </a:xfrm>
      </p:grpSpPr>
      <p:sp>
        <p:nvSpPr>
          <p:cNvPr id="32" name="A modern white building with glass panels against a clear, blue sky"/>
          <p:cNvSpPr>
            <a:spLocks noGrp="1"/>
          </p:cNvSpPr>
          <p:nvPr>
            <p:ph type="pic" idx="21"/>
          </p:nvPr>
        </p:nvSpPr>
        <p:spPr>
          <a:xfrm>
            <a:off x="9271000" y="1270000"/>
            <a:ext cx="16764000" cy="11176000"/>
          </a:xfrm>
          <a:prstGeom prst="rect">
            <a:avLst/>
          </a:prstGeom>
        </p:spPr>
        <p:txBody>
          <a:bodyPr lIns="91439" tIns="45719" rIns="91439" bIns="45719">
            <a:noAutofit/>
          </a:bodyPr>
          <a:lstStyle/>
          <a:p>
            <a:r>
              <a:rPr lang="en-GB"/>
              <a:t>Click icon to add picture</a:t>
            </a:r>
            <a:endParaRPr/>
          </a:p>
        </p:txBody>
      </p:sp>
      <p:sp>
        <p:nvSpPr>
          <p:cNvPr id="33" name="Slide Title"/>
          <p:cNvSpPr txBox="1">
            <a:spLocks noGrp="1"/>
          </p:cNvSpPr>
          <p:nvPr>
            <p:ph type="title" hasCustomPrompt="1"/>
          </p:nvPr>
        </p:nvSpPr>
        <p:spPr>
          <a:xfrm>
            <a:off x="1206500" y="1270000"/>
            <a:ext cx="9779000" cy="5882273"/>
          </a:xfrm>
          <a:prstGeom prst="rect">
            <a:avLst/>
          </a:prstGeom>
        </p:spPr>
        <p:txBody>
          <a:bodyPr anchor="b"/>
          <a:lstStyle/>
          <a:p>
            <a:r>
              <a:t>Slide Title</a:t>
            </a:r>
          </a:p>
        </p:txBody>
      </p:sp>
      <p:sp>
        <p:nvSpPr>
          <p:cNvPr id="34" name="Body Level One…"/>
          <p:cNvSpPr txBox="1">
            <a:spLocks noGrp="1"/>
          </p:cNvSpPr>
          <p:nvPr>
            <p:ph type="body" sz="quarter" idx="1" hasCustomPrompt="1"/>
          </p:nvPr>
        </p:nvSpPr>
        <p:spPr>
          <a:xfrm>
            <a:off x="1206500" y="7060576"/>
            <a:ext cx="9779000" cy="5385424"/>
          </a:xfrm>
          <a:prstGeom prst="rect">
            <a:avLst/>
          </a:prstGeom>
        </p:spPr>
        <p:txBody>
          <a:bodyPr/>
          <a:lstStyle>
            <a:lvl1pPr marL="0" indent="0" defTabSz="825500">
              <a:lnSpc>
                <a:spcPct val="100000"/>
              </a:lnSpc>
              <a:spcBef>
                <a:spcPts val="0"/>
              </a:spcBef>
              <a:buSzTx/>
              <a:buNone/>
              <a:defRPr sz="5500" b="1"/>
            </a:lvl1pPr>
            <a:lvl2pPr marL="0" indent="457200" defTabSz="825500">
              <a:lnSpc>
                <a:spcPct val="100000"/>
              </a:lnSpc>
              <a:spcBef>
                <a:spcPts val="0"/>
              </a:spcBef>
              <a:buSzTx/>
              <a:buNone/>
              <a:defRPr sz="5500" b="1"/>
            </a:lvl2pPr>
            <a:lvl3pPr marL="0" indent="914400" defTabSz="825500">
              <a:lnSpc>
                <a:spcPct val="100000"/>
              </a:lnSpc>
              <a:spcBef>
                <a:spcPts val="0"/>
              </a:spcBef>
              <a:buSzTx/>
              <a:buNone/>
              <a:defRPr sz="5500" b="1"/>
            </a:lvl3pPr>
            <a:lvl4pPr marL="0" indent="1371600" defTabSz="825500">
              <a:lnSpc>
                <a:spcPct val="100000"/>
              </a:lnSpc>
              <a:spcBef>
                <a:spcPts val="0"/>
              </a:spcBef>
              <a:buSzTx/>
              <a:buNone/>
              <a:defRPr sz="5500" b="1"/>
            </a:lvl4pPr>
            <a:lvl5pPr marL="0" indent="1828800" defTabSz="825500">
              <a:lnSpc>
                <a:spcPct val="100000"/>
              </a:lnSpc>
              <a:spcBef>
                <a:spcPts val="0"/>
              </a:spcBef>
              <a:buSzTx/>
              <a:buNone/>
              <a:defRPr sz="5500" b="1"/>
            </a:lvl5pPr>
          </a:lstStyle>
          <a:p>
            <a:r>
              <a:t>Slide Subtitle</a:t>
            </a:r>
          </a:p>
          <a:p>
            <a:pPr lvl="1"/>
            <a:endParaRPr/>
          </a:p>
          <a:p>
            <a:pPr lvl="2"/>
            <a:endParaRPr/>
          </a:p>
          <a:p>
            <a:pPr lvl="3"/>
            <a:endParaRPr/>
          </a:p>
          <a:p>
            <a:pPr lvl="4"/>
            <a:endParaRPr/>
          </a:p>
        </p:txBody>
      </p:sp>
      <p:sp>
        <p:nvSpPr>
          <p:cNvPr id="35" name="Slide Number"/>
          <p:cNvSpPr txBox="1">
            <a:spLocks noGrp="1"/>
          </p:cNvSpPr>
          <p:nvPr>
            <p:ph type="sldNum" sz="quarter" idx="2"/>
          </p:nvPr>
        </p:nvSpPr>
        <p:spPr>
          <a:xfrm>
            <a:off x="12001499" y="13085233"/>
            <a:ext cx="368505" cy="3746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42" name="Slide Title"/>
          <p:cNvSpPr txBox="1">
            <a:spLocks noGrp="1"/>
          </p:cNvSpPr>
          <p:nvPr>
            <p:ph type="title" hasCustomPrompt="1"/>
          </p:nvPr>
        </p:nvSpPr>
        <p:spPr>
          <a:prstGeom prst="rect">
            <a:avLst/>
          </a:prstGeom>
        </p:spPr>
        <p:txBody>
          <a:bodyPr/>
          <a:lstStyle/>
          <a:p>
            <a:r>
              <a:t>Slide Title</a:t>
            </a:r>
          </a:p>
        </p:txBody>
      </p:sp>
      <p:sp>
        <p:nvSpPr>
          <p:cNvPr id="43" name="Slide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44" name="Body Level One…"/>
          <p:cNvSpPr txBox="1">
            <a:spLocks noGrp="1"/>
          </p:cNvSpPr>
          <p:nvPr>
            <p:ph type="body" idx="1" hasCustomPrompt="1"/>
          </p:nvPr>
        </p:nvSpPr>
        <p:spPr>
          <a:prstGeom prst="rect">
            <a:avLst/>
          </a:prstGeom>
        </p:spPr>
        <p:txBody>
          <a:bodyPr/>
          <a:lstStyle/>
          <a:p>
            <a:r>
              <a:t>Slide bullet text</a:t>
            </a:r>
          </a:p>
          <a:p>
            <a:pPr lvl="1"/>
            <a:endParaRPr/>
          </a:p>
          <a:p>
            <a:pPr lvl="2"/>
            <a:endParaRPr/>
          </a:p>
          <a:p>
            <a:pPr lvl="3"/>
            <a:endParaRPr/>
          </a:p>
          <a:p>
            <a:pPr lvl="4"/>
            <a:endParaRPr/>
          </a:p>
        </p:txBody>
      </p:sp>
      <p:sp>
        <p:nvSpPr>
          <p:cNvPr id="4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52" name="Body Level One…"/>
          <p:cNvSpPr txBox="1">
            <a:spLocks noGrp="1"/>
          </p:cNvSpPr>
          <p:nvPr>
            <p:ph type="body" idx="1" hasCustomPrompt="1"/>
          </p:nvPr>
        </p:nvSpPr>
        <p:spPr>
          <a:prstGeom prst="rect">
            <a:avLst/>
          </a:prstGeom>
        </p:spPr>
        <p:txBody>
          <a:bodyPr numCol="2" spcCol="1098550"/>
          <a:lstStyle/>
          <a:p>
            <a:r>
              <a:t>Slide bullet text</a:t>
            </a:r>
          </a:p>
          <a:p>
            <a:pPr lvl="1"/>
            <a:endParaRPr/>
          </a:p>
          <a:p>
            <a:pPr lvl="2"/>
            <a:endParaRPr/>
          </a:p>
          <a:p>
            <a:pPr lvl="3"/>
            <a:endParaRPr/>
          </a:p>
          <a:p>
            <a:pPr lvl="4"/>
            <a:endParaRPr/>
          </a:p>
        </p:txBody>
      </p:sp>
      <p:sp>
        <p:nvSpPr>
          <p:cNvPr id="5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0" name="Slide Subtitle"/>
          <p:cNvSpPr txBox="1">
            <a:spLocks noGrp="1"/>
          </p:cNvSpPr>
          <p:nvPr>
            <p:ph type="body" sz="quarter" idx="21" hasCustomPrompt="1"/>
          </p:nvPr>
        </p:nvSpPr>
        <p:spPr>
          <a:xfrm>
            <a:off x="1206500" y="2372962"/>
            <a:ext cx="9779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61" name="Body Level One…"/>
          <p:cNvSpPr txBox="1">
            <a:spLocks noGrp="1"/>
          </p:cNvSpPr>
          <p:nvPr>
            <p:ph type="body" sz="half" idx="1" hasCustomPrompt="1"/>
          </p:nvPr>
        </p:nvSpPr>
        <p:spPr>
          <a:xfrm>
            <a:off x="1206500" y="4248504"/>
            <a:ext cx="9779000" cy="8256630"/>
          </a:xfrm>
          <a:prstGeom prst="rect">
            <a:avLst/>
          </a:prstGeom>
        </p:spPr>
        <p:txBody>
          <a:bodyPr/>
          <a:lstStyle/>
          <a:p>
            <a:r>
              <a:t>Slide bullet text</a:t>
            </a:r>
          </a:p>
          <a:p>
            <a:pPr lvl="1"/>
            <a:endParaRPr/>
          </a:p>
          <a:p>
            <a:pPr lvl="2"/>
            <a:endParaRPr/>
          </a:p>
          <a:p>
            <a:pPr lvl="3"/>
            <a:endParaRPr/>
          </a:p>
          <a:p>
            <a:pPr lvl="4"/>
            <a:endParaRPr/>
          </a:p>
        </p:txBody>
      </p:sp>
      <p:sp>
        <p:nvSpPr>
          <p:cNvPr id="62" name="Small section of a modern shell bridge in Qingdao, Shandong, China with a partly cloudy sky above"/>
          <p:cNvSpPr>
            <a:spLocks noGrp="1"/>
          </p:cNvSpPr>
          <p:nvPr>
            <p:ph type="pic" idx="22"/>
          </p:nvPr>
        </p:nvSpPr>
        <p:spPr>
          <a:xfrm>
            <a:off x="9271000" y="1263848"/>
            <a:ext cx="16773843" cy="11188205"/>
          </a:xfrm>
          <a:prstGeom prst="rect">
            <a:avLst/>
          </a:prstGeom>
        </p:spPr>
        <p:txBody>
          <a:bodyPr lIns="91439" tIns="45719" rIns="91439" bIns="45719">
            <a:noAutofit/>
          </a:bodyPr>
          <a:lstStyle/>
          <a:p>
            <a:r>
              <a:rPr lang="en-GB"/>
              <a:t>Click icon to add picture</a:t>
            </a:r>
            <a:endParaRPr/>
          </a:p>
        </p:txBody>
      </p:sp>
      <p:sp>
        <p:nvSpPr>
          <p:cNvPr id="63" name="Slide Title"/>
          <p:cNvSpPr txBox="1">
            <a:spLocks noGrp="1"/>
          </p:cNvSpPr>
          <p:nvPr>
            <p:ph type="title" hasCustomPrompt="1"/>
          </p:nvPr>
        </p:nvSpPr>
        <p:spPr>
          <a:xfrm>
            <a:off x="1206500" y="1079500"/>
            <a:ext cx="9779000" cy="1435100"/>
          </a:xfrm>
          <a:prstGeom prst="rect">
            <a:avLst/>
          </a:prstGeom>
        </p:spPr>
        <p:txBody>
          <a:bodyPr/>
          <a:lstStyle/>
          <a:p>
            <a:r>
              <a:t>Slide Title</a:t>
            </a:r>
          </a:p>
        </p:txBody>
      </p:sp>
      <p:sp>
        <p:nvSpPr>
          <p:cNvPr id="64"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Section">
    <p:spTree>
      <p:nvGrpSpPr>
        <p:cNvPr id="1" name=""/>
        <p:cNvGrpSpPr/>
        <p:nvPr/>
      </p:nvGrpSpPr>
      <p:grpSpPr>
        <a:xfrm>
          <a:off x="0" y="0"/>
          <a:ext cx="0" cy="0"/>
          <a:chOff x="0" y="0"/>
          <a:chExt cx="0" cy="0"/>
        </a:xfrm>
      </p:grpSpPr>
      <p:sp>
        <p:nvSpPr>
          <p:cNvPr id="71" name="Section Title"/>
          <p:cNvSpPr txBox="1">
            <a:spLocks noGrp="1"/>
          </p:cNvSpPr>
          <p:nvPr>
            <p:ph type="title" hasCustomPrompt="1"/>
          </p:nvPr>
        </p:nvSpPr>
        <p:spPr>
          <a:xfrm>
            <a:off x="1206496" y="4533900"/>
            <a:ext cx="21971004" cy="4648200"/>
          </a:xfrm>
          <a:prstGeom prst="rect">
            <a:avLst/>
          </a:prstGeom>
        </p:spPr>
        <p:txBody>
          <a:bodyPr anchor="ctr"/>
          <a:lstStyle>
            <a:lvl1pPr>
              <a:defRPr sz="11600" b="0" spc="-232">
                <a:latin typeface="Helvetica Neue Medium"/>
                <a:ea typeface="Helvetica Neue Medium"/>
                <a:cs typeface="Helvetica Neue Medium"/>
                <a:sym typeface="Helvetica Neue Medium"/>
              </a:defRPr>
            </a:lvl1pPr>
          </a:lstStyle>
          <a:p>
            <a:r>
              <a:t>Section Title</a:t>
            </a:r>
          </a:p>
        </p:txBody>
      </p:sp>
      <p:sp>
        <p:nvSpPr>
          <p:cNvPr id="72" name="Slide Number"/>
          <p:cNvSpPr txBox="1">
            <a:spLocks noGrp="1"/>
          </p:cNvSpPr>
          <p:nvPr>
            <p:ph type="sldNum" sz="quarter" idx="2"/>
          </p:nvPr>
        </p:nvSpPr>
        <p:spPr>
          <a:xfrm>
            <a:off x="12001499" y="13085233"/>
            <a:ext cx="368505" cy="374600"/>
          </a:xfrm>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Title Only">
    <p:spTree>
      <p:nvGrpSpPr>
        <p:cNvPr id="1" name=""/>
        <p:cNvGrpSpPr/>
        <p:nvPr/>
      </p:nvGrpSpPr>
      <p:grpSpPr>
        <a:xfrm>
          <a:off x="0" y="0"/>
          <a:ext cx="0" cy="0"/>
          <a:chOff x="0" y="0"/>
          <a:chExt cx="0" cy="0"/>
        </a:xfrm>
      </p:grpSpPr>
      <p:sp>
        <p:nvSpPr>
          <p:cNvPr id="79" name="Slide Title"/>
          <p:cNvSpPr txBox="1">
            <a:spLocks noGrp="1"/>
          </p:cNvSpPr>
          <p:nvPr>
            <p:ph type="title" hasCustomPrompt="1"/>
          </p:nvPr>
        </p:nvSpPr>
        <p:spPr>
          <a:xfrm>
            <a:off x="1206500" y="1079500"/>
            <a:ext cx="21971000" cy="1434949"/>
          </a:xfrm>
          <a:prstGeom prst="rect">
            <a:avLst/>
          </a:prstGeom>
        </p:spPr>
        <p:txBody>
          <a:bodyPr/>
          <a:lstStyle/>
          <a:p>
            <a:r>
              <a:t>Slide Title</a:t>
            </a:r>
          </a:p>
        </p:txBody>
      </p:sp>
      <p:sp>
        <p:nvSpPr>
          <p:cNvPr id="80" name="Slide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Slide Subtitle</a:t>
            </a:r>
          </a:p>
        </p:txBody>
      </p:sp>
      <p:sp>
        <p:nvSpPr>
          <p:cNvPr id="8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Agenda">
    <p:spTree>
      <p:nvGrpSpPr>
        <p:cNvPr id="1" name=""/>
        <p:cNvGrpSpPr/>
        <p:nvPr/>
      </p:nvGrpSpPr>
      <p:grpSpPr>
        <a:xfrm>
          <a:off x="0" y="0"/>
          <a:ext cx="0" cy="0"/>
          <a:chOff x="0" y="0"/>
          <a:chExt cx="0" cy="0"/>
        </a:xfrm>
      </p:grpSpPr>
      <p:sp>
        <p:nvSpPr>
          <p:cNvPr id="88" name="Agenda Title"/>
          <p:cNvSpPr txBox="1">
            <a:spLocks noGrp="1"/>
          </p:cNvSpPr>
          <p:nvPr>
            <p:ph type="title" hasCustomPrompt="1"/>
          </p:nvPr>
        </p:nvSpPr>
        <p:spPr>
          <a:xfrm>
            <a:off x="1206500" y="1079500"/>
            <a:ext cx="21971000" cy="1435100"/>
          </a:xfrm>
          <a:prstGeom prst="rect">
            <a:avLst/>
          </a:prstGeom>
        </p:spPr>
        <p:txBody>
          <a:bodyPr/>
          <a:lstStyle/>
          <a:p>
            <a:r>
              <a:t>Agenda Title</a:t>
            </a:r>
          </a:p>
        </p:txBody>
      </p:sp>
      <p:sp>
        <p:nvSpPr>
          <p:cNvPr id="89" name="Agenda Subtitle"/>
          <p:cNvSpPr txBox="1">
            <a:spLocks noGrp="1"/>
          </p:cNvSpPr>
          <p:nvPr>
            <p:ph type="body" sz="quarter" idx="21" hasCustomPrompt="1"/>
          </p:nvPr>
        </p:nvSpPr>
        <p:spPr>
          <a:xfrm>
            <a:off x="1206500" y="2372962"/>
            <a:ext cx="21971000" cy="934780"/>
          </a:xfrm>
          <a:prstGeom prst="rect">
            <a:avLst/>
          </a:prstGeom>
        </p:spPr>
        <p:txBody>
          <a:bodyPr lIns="45719" tIns="45719" rIns="45719" bIns="45719"/>
          <a:lstStyle>
            <a:lvl1pPr marL="0" indent="0" defTabSz="825500">
              <a:lnSpc>
                <a:spcPct val="100000"/>
              </a:lnSpc>
              <a:spcBef>
                <a:spcPts val="0"/>
              </a:spcBef>
              <a:buSzTx/>
              <a:buNone/>
              <a:defRPr sz="5500" b="1"/>
            </a:lvl1pPr>
          </a:lstStyle>
          <a:p>
            <a:r>
              <a:t>Agenda Subtitle</a:t>
            </a:r>
          </a:p>
        </p:txBody>
      </p:sp>
      <p:sp>
        <p:nvSpPr>
          <p:cNvPr id="90" name="Body Level One…"/>
          <p:cNvSpPr txBox="1">
            <a:spLocks noGrp="1"/>
          </p:cNvSpPr>
          <p:nvPr>
            <p:ph type="body" idx="1" hasCustomPrompt="1"/>
          </p:nvPr>
        </p:nvSpPr>
        <p:spPr>
          <a:prstGeom prst="rect">
            <a:avLst/>
          </a:prstGeom>
        </p:spPr>
        <p:txBody>
          <a:bodyPr/>
          <a:lstStyle>
            <a:lvl1pPr marL="0" indent="0" defTabSz="825500">
              <a:lnSpc>
                <a:spcPct val="100000"/>
              </a:lnSpc>
              <a:spcBef>
                <a:spcPts val="1800"/>
              </a:spcBef>
              <a:buSzTx/>
              <a:buNone/>
              <a:defRPr sz="5500" spc="-55"/>
            </a:lvl1pPr>
            <a:lvl2pPr marL="0" indent="457200" defTabSz="825500">
              <a:lnSpc>
                <a:spcPct val="100000"/>
              </a:lnSpc>
              <a:spcBef>
                <a:spcPts val="1800"/>
              </a:spcBef>
              <a:buSzTx/>
              <a:buNone/>
              <a:defRPr sz="5500" spc="-55"/>
            </a:lvl2pPr>
            <a:lvl3pPr marL="0" indent="914400" defTabSz="825500">
              <a:lnSpc>
                <a:spcPct val="100000"/>
              </a:lnSpc>
              <a:spcBef>
                <a:spcPts val="1800"/>
              </a:spcBef>
              <a:buSzTx/>
              <a:buNone/>
              <a:defRPr sz="5500" spc="-55"/>
            </a:lvl3pPr>
            <a:lvl4pPr marL="0" indent="1371600" defTabSz="825500">
              <a:lnSpc>
                <a:spcPct val="100000"/>
              </a:lnSpc>
              <a:spcBef>
                <a:spcPts val="1800"/>
              </a:spcBef>
              <a:buSzTx/>
              <a:buNone/>
              <a:defRPr sz="5500" spc="-55"/>
            </a:lvl4pPr>
            <a:lvl5pPr marL="0" indent="1828800" defTabSz="825500">
              <a:lnSpc>
                <a:spcPct val="100000"/>
              </a:lnSpc>
              <a:spcBef>
                <a:spcPts val="1800"/>
              </a:spcBef>
              <a:buSzTx/>
              <a:buNone/>
              <a:defRPr sz="5500" spc="-55"/>
            </a:lvl5pPr>
          </a:lstStyle>
          <a:p>
            <a:r>
              <a:t>Agenda Topics</a:t>
            </a:r>
          </a:p>
          <a:p>
            <a:pPr lvl="1"/>
            <a:endParaRPr/>
          </a:p>
          <a:p>
            <a:pPr lvl="2"/>
            <a:endParaRPr/>
          </a:p>
          <a:p>
            <a:pPr lvl="3"/>
            <a:endParaRPr/>
          </a:p>
          <a:p>
            <a:pPr lvl="4"/>
            <a:endParaRPr/>
          </a:p>
        </p:txBody>
      </p:sp>
      <p:sp>
        <p:nvSpPr>
          <p:cNvPr id="9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Statement">
    <p:spTree>
      <p:nvGrpSpPr>
        <p:cNvPr id="1" name=""/>
        <p:cNvGrpSpPr/>
        <p:nvPr/>
      </p:nvGrpSpPr>
      <p:grpSpPr>
        <a:xfrm>
          <a:off x="0" y="0"/>
          <a:ext cx="0" cy="0"/>
          <a:chOff x="0" y="0"/>
          <a:chExt cx="0" cy="0"/>
        </a:xfrm>
      </p:grpSpPr>
      <p:sp>
        <p:nvSpPr>
          <p:cNvPr id="98" name="Body Level One…"/>
          <p:cNvSpPr txBox="1">
            <a:spLocks noGrp="1"/>
          </p:cNvSpPr>
          <p:nvPr>
            <p:ph type="body" sz="half" idx="1" hasCustomPrompt="1"/>
          </p:nvPr>
        </p:nvSpPr>
        <p:spPr>
          <a:xfrm>
            <a:off x="1206500" y="4920843"/>
            <a:ext cx="21971000" cy="3874314"/>
          </a:xfrm>
          <a:prstGeom prst="rect">
            <a:avLst/>
          </a:prstGeom>
        </p:spPr>
        <p:txBody>
          <a:bodyPr anchor="ctr"/>
          <a:lstStyle>
            <a:lvl1pPr marL="0" indent="0" algn="ctr">
              <a:lnSpc>
                <a:spcPct val="80000"/>
              </a:lnSpc>
              <a:spcBef>
                <a:spcPts val="0"/>
              </a:spcBef>
              <a:buSzTx/>
              <a:buNone/>
              <a:defRPr sz="11600" spc="-232">
                <a:latin typeface="Helvetica Neue Medium"/>
                <a:ea typeface="Helvetica Neue Medium"/>
                <a:cs typeface="Helvetica Neue Medium"/>
                <a:sym typeface="Helvetica Neue Medium"/>
              </a:defRPr>
            </a:lvl1pPr>
            <a:lvl2pPr marL="0" indent="457200" algn="ctr">
              <a:lnSpc>
                <a:spcPct val="80000"/>
              </a:lnSpc>
              <a:spcBef>
                <a:spcPts val="0"/>
              </a:spcBef>
              <a:buSzTx/>
              <a:buNone/>
              <a:defRPr sz="11600" spc="-232">
                <a:latin typeface="Helvetica Neue Medium"/>
                <a:ea typeface="Helvetica Neue Medium"/>
                <a:cs typeface="Helvetica Neue Medium"/>
                <a:sym typeface="Helvetica Neue Medium"/>
              </a:defRPr>
            </a:lvl2pPr>
            <a:lvl3pPr marL="0" indent="914400" algn="ctr">
              <a:lnSpc>
                <a:spcPct val="80000"/>
              </a:lnSpc>
              <a:spcBef>
                <a:spcPts val="0"/>
              </a:spcBef>
              <a:buSzTx/>
              <a:buNone/>
              <a:defRPr sz="11600" spc="-232">
                <a:latin typeface="Helvetica Neue Medium"/>
                <a:ea typeface="Helvetica Neue Medium"/>
                <a:cs typeface="Helvetica Neue Medium"/>
                <a:sym typeface="Helvetica Neue Medium"/>
              </a:defRPr>
            </a:lvl3pPr>
            <a:lvl4pPr marL="0" indent="1371600" algn="ctr">
              <a:lnSpc>
                <a:spcPct val="80000"/>
              </a:lnSpc>
              <a:spcBef>
                <a:spcPts val="0"/>
              </a:spcBef>
              <a:buSzTx/>
              <a:buNone/>
              <a:defRPr sz="11600" spc="-232">
                <a:latin typeface="Helvetica Neue Medium"/>
                <a:ea typeface="Helvetica Neue Medium"/>
                <a:cs typeface="Helvetica Neue Medium"/>
                <a:sym typeface="Helvetica Neue Medium"/>
              </a:defRPr>
            </a:lvl4pPr>
            <a:lvl5pPr marL="0" indent="1828800" algn="ctr">
              <a:lnSpc>
                <a:spcPct val="80000"/>
              </a:lnSpc>
              <a:spcBef>
                <a:spcPts val="0"/>
              </a:spcBef>
              <a:buSzTx/>
              <a:buNone/>
              <a:defRPr sz="11600" spc="-232">
                <a:latin typeface="Helvetica Neue Medium"/>
                <a:ea typeface="Helvetica Neue Medium"/>
                <a:cs typeface="Helvetica Neue Medium"/>
                <a:sym typeface="Helvetica Neue Medium"/>
              </a:defRPr>
            </a:lvl5pPr>
          </a:lstStyle>
          <a:p>
            <a:r>
              <a:t>Statement</a:t>
            </a:r>
          </a:p>
          <a:p>
            <a:pPr lvl="1"/>
            <a:endParaRPr/>
          </a:p>
          <a:p>
            <a:pPr lvl="2"/>
            <a:endParaRPr/>
          </a:p>
          <a:p>
            <a:pPr lvl="3"/>
            <a:endParaRPr/>
          </a:p>
          <a:p>
            <a:pPr lvl="4"/>
            <a:endParaRPr/>
          </a:p>
        </p:txBody>
      </p:sp>
      <p:sp>
        <p:nvSpPr>
          <p:cNvPr id="9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Big Fact">
    <p:spTree>
      <p:nvGrpSpPr>
        <p:cNvPr id="1" name=""/>
        <p:cNvGrpSpPr/>
        <p:nvPr/>
      </p:nvGrpSpPr>
      <p:grpSpPr>
        <a:xfrm>
          <a:off x="0" y="0"/>
          <a:ext cx="0" cy="0"/>
          <a:chOff x="0" y="0"/>
          <a:chExt cx="0" cy="0"/>
        </a:xfrm>
      </p:grpSpPr>
      <p:sp>
        <p:nvSpPr>
          <p:cNvPr id="106" name="Body Level One…"/>
          <p:cNvSpPr txBox="1">
            <a:spLocks noGrp="1"/>
          </p:cNvSpPr>
          <p:nvPr>
            <p:ph type="body" idx="1" hasCustomPrompt="1"/>
          </p:nvPr>
        </p:nvSpPr>
        <p:spPr>
          <a:xfrm>
            <a:off x="1206500" y="1075927"/>
            <a:ext cx="21971000" cy="7241584"/>
          </a:xfrm>
          <a:prstGeom prst="rect">
            <a:avLst/>
          </a:prstGeom>
        </p:spPr>
        <p:txBody>
          <a:bodyPr anchor="b"/>
          <a:lstStyle>
            <a:lvl1pPr marL="0" indent="0" algn="ctr">
              <a:lnSpc>
                <a:spcPct val="80000"/>
              </a:lnSpc>
              <a:spcBef>
                <a:spcPts val="0"/>
              </a:spcBef>
              <a:buSzTx/>
              <a:buNone/>
              <a:defRPr sz="25000" b="1" spc="-250"/>
            </a:lvl1pPr>
            <a:lvl2pPr marL="0" indent="457200" algn="ctr">
              <a:lnSpc>
                <a:spcPct val="80000"/>
              </a:lnSpc>
              <a:spcBef>
                <a:spcPts val="0"/>
              </a:spcBef>
              <a:buSzTx/>
              <a:buNone/>
              <a:defRPr sz="25000" b="1" spc="-250"/>
            </a:lvl2pPr>
            <a:lvl3pPr marL="0" indent="914400" algn="ctr">
              <a:lnSpc>
                <a:spcPct val="80000"/>
              </a:lnSpc>
              <a:spcBef>
                <a:spcPts val="0"/>
              </a:spcBef>
              <a:buSzTx/>
              <a:buNone/>
              <a:defRPr sz="25000" b="1" spc="-250"/>
            </a:lvl3pPr>
            <a:lvl4pPr marL="0" indent="1371600" algn="ctr">
              <a:lnSpc>
                <a:spcPct val="80000"/>
              </a:lnSpc>
              <a:spcBef>
                <a:spcPts val="0"/>
              </a:spcBef>
              <a:buSzTx/>
              <a:buNone/>
              <a:defRPr sz="25000" b="1" spc="-250"/>
            </a:lvl4pPr>
            <a:lvl5pPr marL="0" indent="1828800" algn="ctr">
              <a:lnSpc>
                <a:spcPct val="80000"/>
              </a:lnSpc>
              <a:spcBef>
                <a:spcPts val="0"/>
              </a:spcBef>
              <a:buSzTx/>
              <a:buNone/>
              <a:defRPr sz="25000" b="1" spc="-250"/>
            </a:lvl5pPr>
          </a:lstStyle>
          <a:p>
            <a:r>
              <a:t>100%</a:t>
            </a:r>
          </a:p>
          <a:p>
            <a:pPr lvl="1"/>
            <a:endParaRPr/>
          </a:p>
          <a:p>
            <a:pPr lvl="2"/>
            <a:endParaRPr/>
          </a:p>
          <a:p>
            <a:pPr lvl="3"/>
            <a:endParaRPr/>
          </a:p>
          <a:p>
            <a:pPr lvl="4"/>
            <a:endParaRPr/>
          </a:p>
        </p:txBody>
      </p:sp>
      <p:sp>
        <p:nvSpPr>
          <p:cNvPr id="107" name="Fact information"/>
          <p:cNvSpPr txBox="1">
            <a:spLocks noGrp="1"/>
          </p:cNvSpPr>
          <p:nvPr>
            <p:ph type="body" sz="quarter" idx="21" hasCustomPrompt="1"/>
          </p:nvPr>
        </p:nvSpPr>
        <p:spPr>
          <a:xfrm>
            <a:off x="1206500" y="8262180"/>
            <a:ext cx="21971000" cy="934780"/>
          </a:xfrm>
          <a:prstGeom prst="rect">
            <a:avLst/>
          </a:prstGeom>
        </p:spPr>
        <p:txBody>
          <a:bodyPr lIns="45719" tIns="45719" rIns="45719" bIns="45719"/>
          <a:lstStyle>
            <a:lvl1pPr marL="0" indent="0" algn="ctr" defTabSz="825500">
              <a:lnSpc>
                <a:spcPct val="100000"/>
              </a:lnSpc>
              <a:spcBef>
                <a:spcPts val="0"/>
              </a:spcBef>
              <a:buSzTx/>
              <a:buNone/>
              <a:defRPr sz="5500" b="1"/>
            </a:lvl1pPr>
          </a:lstStyle>
          <a:p>
            <a:r>
              <a:t>Fact information</a:t>
            </a:r>
          </a:p>
        </p:txBody>
      </p:sp>
      <p:sp>
        <p:nvSpPr>
          <p:cNvPr id="10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115" name="Attribution"/>
          <p:cNvSpPr txBox="1">
            <a:spLocks noGrp="1"/>
          </p:cNvSpPr>
          <p:nvPr>
            <p:ph type="body" sz="quarter" idx="21" hasCustomPrompt="1"/>
          </p:nvPr>
        </p:nvSpPr>
        <p:spPr>
          <a:xfrm>
            <a:off x="2430025" y="10675453"/>
            <a:ext cx="20200052" cy="636979"/>
          </a:xfrm>
          <a:prstGeom prst="rect">
            <a:avLst/>
          </a:prstGeom>
        </p:spPr>
        <p:txBody>
          <a:bodyPr lIns="45719" tIns="45719" rIns="45719" bIns="45719"/>
          <a:lstStyle>
            <a:lvl1pPr marL="0" indent="0" defTabSz="825500">
              <a:lnSpc>
                <a:spcPct val="100000"/>
              </a:lnSpc>
              <a:spcBef>
                <a:spcPts val="0"/>
              </a:spcBef>
              <a:buSzTx/>
              <a:buNone/>
              <a:defRPr sz="3600" b="1"/>
            </a:lvl1pPr>
          </a:lstStyle>
          <a:p>
            <a:r>
              <a:t>Attribution</a:t>
            </a:r>
          </a:p>
        </p:txBody>
      </p:sp>
      <p:sp>
        <p:nvSpPr>
          <p:cNvPr id="116" name="Body Level One…"/>
          <p:cNvSpPr txBox="1">
            <a:spLocks noGrp="1"/>
          </p:cNvSpPr>
          <p:nvPr>
            <p:ph type="body" sz="half" idx="1" hasCustomPrompt="1"/>
          </p:nvPr>
        </p:nvSpPr>
        <p:spPr>
          <a:xfrm>
            <a:off x="1753923" y="4939860"/>
            <a:ext cx="20876154" cy="3836280"/>
          </a:xfrm>
          <a:prstGeom prst="rect">
            <a:avLst/>
          </a:prstGeom>
        </p:spPr>
        <p:txBody>
          <a:bodyPr/>
          <a:lstStyle>
            <a:lvl1pPr marL="638923" indent="-469900">
              <a:spcBef>
                <a:spcPts val="0"/>
              </a:spcBef>
              <a:buSzTx/>
              <a:buNone/>
              <a:defRPr sz="8500" spc="-170">
                <a:latin typeface="Helvetica Neue Medium"/>
                <a:ea typeface="Helvetica Neue Medium"/>
                <a:cs typeface="Helvetica Neue Medium"/>
                <a:sym typeface="Helvetica Neue Medium"/>
              </a:defRPr>
            </a:lvl1pPr>
            <a:lvl2pPr marL="638923" indent="-12700">
              <a:spcBef>
                <a:spcPts val="0"/>
              </a:spcBef>
              <a:buSzTx/>
              <a:buNone/>
              <a:defRPr sz="8500" spc="-170">
                <a:latin typeface="Helvetica Neue Medium"/>
                <a:ea typeface="Helvetica Neue Medium"/>
                <a:cs typeface="Helvetica Neue Medium"/>
                <a:sym typeface="Helvetica Neue Medium"/>
              </a:defRPr>
            </a:lvl2pPr>
            <a:lvl3pPr marL="638923" indent="444500">
              <a:spcBef>
                <a:spcPts val="0"/>
              </a:spcBef>
              <a:buSzTx/>
              <a:buNone/>
              <a:defRPr sz="8500" spc="-170">
                <a:latin typeface="Helvetica Neue Medium"/>
                <a:ea typeface="Helvetica Neue Medium"/>
                <a:cs typeface="Helvetica Neue Medium"/>
                <a:sym typeface="Helvetica Neue Medium"/>
              </a:defRPr>
            </a:lvl3pPr>
            <a:lvl4pPr marL="638923" indent="901700">
              <a:spcBef>
                <a:spcPts val="0"/>
              </a:spcBef>
              <a:buSzTx/>
              <a:buNone/>
              <a:defRPr sz="8500" spc="-170">
                <a:latin typeface="Helvetica Neue Medium"/>
                <a:ea typeface="Helvetica Neue Medium"/>
                <a:cs typeface="Helvetica Neue Medium"/>
                <a:sym typeface="Helvetica Neue Medium"/>
              </a:defRPr>
            </a:lvl4pPr>
            <a:lvl5pPr marL="638923" indent="1358900">
              <a:spcBef>
                <a:spcPts val="0"/>
              </a:spcBef>
              <a:buSzTx/>
              <a:buNone/>
              <a:defRPr sz="8500" spc="-170">
                <a:latin typeface="Helvetica Neue Medium"/>
                <a:ea typeface="Helvetica Neue Medium"/>
                <a:cs typeface="Helvetica Neue Medium"/>
                <a:sym typeface="Helvetica Neue Medium"/>
              </a:defRPr>
            </a:lvl5pPr>
          </a:lstStyle>
          <a:p>
            <a:r>
              <a:t>“Notable Quote”</a:t>
            </a:r>
          </a:p>
          <a:p>
            <a:pPr lvl="1"/>
            <a:endParaRPr/>
          </a:p>
          <a:p>
            <a:pPr lvl="2"/>
            <a:endParaRPr/>
          </a:p>
          <a:p>
            <a:pPr lvl="3"/>
            <a:endParaRPr/>
          </a:p>
          <a:p>
            <a:pPr lvl="4"/>
            <a:endParaRPr/>
          </a:p>
        </p:txBody>
      </p:sp>
      <p:sp>
        <p:nvSpPr>
          <p:cNvPr id="11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3.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124" name="Low angle exterior view of a modern building facade covered with aluminum discs under a clear, blue sky"/>
          <p:cNvSpPr>
            <a:spLocks noGrp="1"/>
          </p:cNvSpPr>
          <p:nvPr>
            <p:ph type="pic" sz="quarter" idx="21"/>
          </p:nvPr>
        </p:nvSpPr>
        <p:spPr>
          <a:xfrm>
            <a:off x="15417800" y="1270000"/>
            <a:ext cx="8144934" cy="5410200"/>
          </a:xfrm>
          <a:prstGeom prst="rect">
            <a:avLst/>
          </a:prstGeom>
        </p:spPr>
        <p:txBody>
          <a:bodyPr lIns="91439" tIns="45719" rIns="91439" bIns="45719">
            <a:noAutofit/>
          </a:bodyPr>
          <a:lstStyle/>
          <a:p>
            <a:r>
              <a:rPr lang="en-GB"/>
              <a:t>Click icon to add picture</a:t>
            </a:r>
            <a:endParaRPr/>
          </a:p>
        </p:txBody>
      </p:sp>
      <p:sp>
        <p:nvSpPr>
          <p:cNvPr id="125" name="Low angle view of a modern, curved building under a cloudy sky"/>
          <p:cNvSpPr>
            <a:spLocks noGrp="1"/>
          </p:cNvSpPr>
          <p:nvPr>
            <p:ph type="pic" sz="quarter" idx="22"/>
          </p:nvPr>
        </p:nvSpPr>
        <p:spPr>
          <a:xfrm>
            <a:off x="15443200" y="7086600"/>
            <a:ext cx="8138580" cy="5422900"/>
          </a:xfrm>
          <a:prstGeom prst="rect">
            <a:avLst/>
          </a:prstGeom>
        </p:spPr>
        <p:txBody>
          <a:bodyPr lIns="91439" tIns="45719" rIns="91439" bIns="45719">
            <a:noAutofit/>
          </a:bodyPr>
          <a:lstStyle/>
          <a:p>
            <a:r>
              <a:rPr lang="en-GB"/>
              <a:t>Click icon to add picture</a:t>
            </a:r>
            <a:endParaRPr/>
          </a:p>
        </p:txBody>
      </p:sp>
      <p:sp>
        <p:nvSpPr>
          <p:cNvPr id="126" name="View from inside a modern white building with glass panels, looking up to a bright, partly cloudy sky"/>
          <p:cNvSpPr>
            <a:spLocks noGrp="1"/>
          </p:cNvSpPr>
          <p:nvPr>
            <p:ph type="pic" idx="23"/>
          </p:nvPr>
        </p:nvSpPr>
        <p:spPr>
          <a:xfrm>
            <a:off x="-124635" y="1270000"/>
            <a:ext cx="16840169" cy="11243712"/>
          </a:xfrm>
          <a:prstGeom prst="rect">
            <a:avLst/>
          </a:prstGeom>
        </p:spPr>
        <p:txBody>
          <a:bodyPr lIns="91439" tIns="45719" rIns="91439" bIns="45719">
            <a:noAutofit/>
          </a:bodyPr>
          <a:lstStyle/>
          <a:p>
            <a:r>
              <a:rPr lang="en-GB"/>
              <a:t>Click icon to add picture</a:t>
            </a:r>
            <a:endParaRPr/>
          </a:p>
        </p:txBody>
      </p:sp>
      <p:sp>
        <p:nvSpPr>
          <p:cNvPr id="127"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4.xml><?xml version="1.0" encoding="utf-8"?>
<p:sldLayout xmlns:a="http://schemas.openxmlformats.org/drawingml/2006/main" xmlns:r="http://schemas.openxmlformats.org/officeDocument/2006/relationships" xmlns:p="http://schemas.openxmlformats.org/presentationml/2006/main" type="tx">
  <p:cSld name="Photo">
    <p:bg>
      <p:bgPr>
        <a:solidFill>
          <a:srgbClr val="FFFFFF"/>
        </a:solidFill>
        <a:effectLst/>
      </p:bgPr>
    </p:bg>
    <p:spTree>
      <p:nvGrpSpPr>
        <p:cNvPr id="1" name=""/>
        <p:cNvGrpSpPr/>
        <p:nvPr/>
      </p:nvGrpSpPr>
      <p:grpSpPr>
        <a:xfrm>
          <a:off x="0" y="0"/>
          <a:ext cx="0" cy="0"/>
          <a:chOff x="0" y="0"/>
          <a:chExt cx="0" cy="0"/>
        </a:xfrm>
      </p:grpSpPr>
      <p:sp>
        <p:nvSpPr>
          <p:cNvPr id="134" name="Low angle view of the Azadi Tower in Tehran, Iran against a clear, bright sky"/>
          <p:cNvSpPr>
            <a:spLocks noGrp="1"/>
          </p:cNvSpPr>
          <p:nvPr>
            <p:ph type="pic" idx="21"/>
          </p:nvPr>
        </p:nvSpPr>
        <p:spPr>
          <a:xfrm>
            <a:off x="0" y="-1282700"/>
            <a:ext cx="24384000" cy="16281400"/>
          </a:xfrm>
          <a:prstGeom prst="rect">
            <a:avLst/>
          </a:prstGeom>
        </p:spPr>
        <p:txBody>
          <a:bodyPr lIns="91439" tIns="45719" rIns="91439" bIns="45719">
            <a:noAutofit/>
          </a:bodyPr>
          <a:lstStyle/>
          <a:p>
            <a:r>
              <a:rPr lang="en-GB"/>
              <a:t>Click icon to add picture</a:t>
            </a:r>
            <a:endParaRPr/>
          </a:p>
        </p:txBody>
      </p:sp>
      <p:sp>
        <p:nvSpPr>
          <p:cNvPr id="135" name="Slide Number"/>
          <p:cNvSpPr txBox="1">
            <a:spLocks noGrp="1"/>
          </p:cNvSpPr>
          <p:nvPr>
            <p:ph type="sldNum" sz="quarter" idx="2"/>
          </p:nvPr>
        </p:nvSpPr>
        <p:spPr>
          <a:prstGeom prst="rect">
            <a:avLst/>
          </a:prstGeom>
        </p:spPr>
        <p:txBody>
          <a:bodyPr/>
          <a:lstStyle>
            <a:lvl1pPr>
              <a:defRPr>
                <a:solidFill>
                  <a:srgbClr val="FFFFFF"/>
                </a:solidFill>
              </a:defRPr>
            </a:lvl1pPr>
          </a:lstStyle>
          <a:p>
            <a:fld id="{86CB4B4D-7CA3-9044-876B-883B54F8677D}" type="slidenum">
              <a:t>‹#›</a:t>
            </a:fld>
            <a:endParaRPr/>
          </a:p>
        </p:txBody>
      </p:sp>
    </p:spTree>
  </p:cSld>
  <p:clrMapOvr>
    <a:masterClrMapping/>
  </p:clrMapOvr>
  <p:transition spd="med"/>
</p:sldLayout>
</file>

<file path=ppt/slideLayouts/slideLayout15.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42"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7"/>
          <a:srcRect/>
          <a:stretch>
            <a:fillRect/>
          </a:stretch>
        </a:blipFill>
        <a:effectLst/>
      </p:bgPr>
    </p:bg>
    <p:spTree>
      <p:nvGrpSpPr>
        <p:cNvPr id="1" name=""/>
        <p:cNvGrpSpPr/>
        <p:nvPr/>
      </p:nvGrpSpPr>
      <p:grpSpPr>
        <a:xfrm>
          <a:off x="0" y="0"/>
          <a:ext cx="0" cy="0"/>
          <a:chOff x="0" y="0"/>
          <a:chExt cx="0" cy="0"/>
        </a:xfrm>
      </p:grpSpPr>
      <p:sp>
        <p:nvSpPr>
          <p:cNvPr id="2" name="Slide Title"/>
          <p:cNvSpPr txBox="1">
            <a:spLocks noGrp="1"/>
          </p:cNvSpPr>
          <p:nvPr>
            <p:ph type="title" hasCustomPrompt="1"/>
          </p:nvPr>
        </p:nvSpPr>
        <p:spPr>
          <a:xfrm>
            <a:off x="1206500" y="1079500"/>
            <a:ext cx="21971000" cy="1433163"/>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Slide Title</a:t>
            </a:r>
          </a:p>
        </p:txBody>
      </p:sp>
      <p:sp>
        <p:nvSpPr>
          <p:cNvPr id="3" name="Body Level One…"/>
          <p:cNvSpPr txBox="1">
            <a:spLocks noGrp="1"/>
          </p:cNvSpPr>
          <p:nvPr>
            <p:ph type="body" idx="1" hasCustomPrompt="1"/>
          </p:nvPr>
        </p:nvSpPr>
        <p:spPr>
          <a:xfrm>
            <a:off x="1206500" y="4248504"/>
            <a:ext cx="21971000" cy="8256012"/>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ormAutofit/>
          </a:bodyPr>
          <a:lstStyle/>
          <a:p>
            <a:r>
              <a:t>Slide bullet text</a:t>
            </a:r>
          </a:p>
          <a:p>
            <a:pPr lvl="1"/>
            <a:endParaRPr/>
          </a:p>
          <a:p>
            <a:pPr lvl="2"/>
            <a:endParaRPr/>
          </a:p>
          <a:p>
            <a:pPr lvl="3"/>
            <a:endParaRPr/>
          </a:p>
          <a:p>
            <a:pPr lvl="4"/>
            <a:endParaRPr/>
          </a:p>
        </p:txBody>
      </p:sp>
      <p:sp>
        <p:nvSpPr>
          <p:cNvPr id="4" name="Slide Number"/>
          <p:cNvSpPr txBox="1">
            <a:spLocks noGrp="1"/>
          </p:cNvSpPr>
          <p:nvPr>
            <p:ph type="sldNum" sz="quarter" idx="2"/>
          </p:nvPr>
        </p:nvSpPr>
        <p:spPr>
          <a:xfrm>
            <a:off x="12001499" y="13080999"/>
            <a:ext cx="368505" cy="374600"/>
          </a:xfrm>
          <a:prstGeom prst="rect">
            <a:avLst/>
          </a:prstGeom>
          <a:ln w="12700">
            <a:miter lim="400000"/>
          </a:ln>
        </p:spPr>
        <p:txBody>
          <a:bodyPr wrap="none" lIns="50800" tIns="50800" rIns="50800" bIns="50800" anchor="b">
            <a:spAutoFit/>
          </a:bodyPr>
          <a:lstStyle>
            <a:lvl1pPr defTabSz="584200">
              <a:defRPr sz="1800">
                <a:solidFill>
                  <a:srgbClr val="000000"/>
                </a:solidFill>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ransition spd="med"/>
  <p:txStyles>
    <p:titleStyle>
      <a:lvl1pPr marL="0" marR="0" indent="0" algn="l" defTabSz="2438338" rtl="0" eaLnBrk="1" latinLnBrk="0" hangingPunct="1">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1pPr>
      <a:lvl2pPr marL="0" marR="0" indent="457200" algn="l" defTabSz="2438338" rtl="0" eaLnBrk="1" latinLnBrk="0" hangingPunct="1">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2pPr>
      <a:lvl3pPr marL="0" marR="0" indent="914400" algn="l" defTabSz="2438338" rtl="0" eaLnBrk="1" latinLnBrk="0" hangingPunct="1">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3pPr>
      <a:lvl4pPr marL="0" marR="0" indent="1371600" algn="l" defTabSz="2438338" rtl="0" eaLnBrk="1" latinLnBrk="0" hangingPunct="1">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4pPr>
      <a:lvl5pPr marL="0" marR="0" indent="1828800" algn="l" defTabSz="2438338" rtl="0" eaLnBrk="1" latinLnBrk="0" hangingPunct="1">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5pPr>
      <a:lvl6pPr marL="0" marR="0" indent="2286000" algn="l" defTabSz="2438338" rtl="0" eaLnBrk="1" latinLnBrk="0" hangingPunct="1">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6pPr>
      <a:lvl7pPr marL="0" marR="0" indent="2743200" algn="l" defTabSz="2438338" rtl="0" eaLnBrk="1" latinLnBrk="0" hangingPunct="1">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7pPr>
      <a:lvl8pPr marL="0" marR="0" indent="3200400" algn="l" defTabSz="2438338" rtl="0" eaLnBrk="1" latinLnBrk="0" hangingPunct="1">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8pPr>
      <a:lvl9pPr marL="0" marR="0" indent="3657600" algn="l" defTabSz="2438338" rtl="0" eaLnBrk="1" latinLnBrk="0" hangingPunct="1">
        <a:lnSpc>
          <a:spcPct val="80000"/>
        </a:lnSpc>
        <a:spcBef>
          <a:spcPts val="0"/>
        </a:spcBef>
        <a:spcAft>
          <a:spcPts val="0"/>
        </a:spcAft>
        <a:buClrTx/>
        <a:buSzTx/>
        <a:buFontTx/>
        <a:buNone/>
        <a:tabLst/>
        <a:defRPr sz="8500" b="1" i="0" u="none" strike="noStrike" cap="none" spc="-170" baseline="0">
          <a:solidFill>
            <a:srgbClr val="000000"/>
          </a:solidFill>
          <a:uFillTx/>
          <a:latin typeface="+mn-lt"/>
          <a:ea typeface="+mn-ea"/>
          <a:cs typeface="+mn-cs"/>
          <a:sym typeface="Helvetica Neue"/>
        </a:defRPr>
      </a:lvl9pPr>
    </p:titleStyle>
    <p:bodyStyle>
      <a:lvl1pPr marL="609600" marR="0" indent="-609600" algn="l" defTabSz="2438338" rtl="0" eaLnBrk="1" latinLnBrk="0" hangingPunct="1">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1pPr>
      <a:lvl2pPr marL="1219200" marR="0" indent="-609600" algn="l" defTabSz="2438338" rtl="0" eaLnBrk="1" latinLnBrk="0" hangingPunct="1">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2pPr>
      <a:lvl3pPr marL="1828800" marR="0" indent="-609600" algn="l" defTabSz="2438338" rtl="0" eaLnBrk="1" latinLnBrk="0" hangingPunct="1">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3pPr>
      <a:lvl4pPr marL="2438400" marR="0" indent="-609600" algn="l" defTabSz="2438338" rtl="0" eaLnBrk="1" latinLnBrk="0" hangingPunct="1">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4pPr>
      <a:lvl5pPr marL="3048000" marR="0" indent="-609600" algn="l" defTabSz="2438338" rtl="0" eaLnBrk="1" latinLnBrk="0" hangingPunct="1">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5pPr>
      <a:lvl6pPr marL="3657600" marR="0" indent="-609600" algn="l" defTabSz="2438338" rtl="0" eaLnBrk="1" latinLnBrk="0" hangingPunct="1">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6pPr>
      <a:lvl7pPr marL="4267200" marR="0" indent="-609600" algn="l" defTabSz="2438338" rtl="0" eaLnBrk="1" latinLnBrk="0" hangingPunct="1">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7pPr>
      <a:lvl8pPr marL="4876800" marR="0" indent="-609600" algn="l" defTabSz="2438338" rtl="0" eaLnBrk="1" latinLnBrk="0" hangingPunct="1">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8pPr>
      <a:lvl9pPr marL="5486400" marR="0" indent="-609600" algn="l" defTabSz="2438338" rtl="0" eaLnBrk="1" latinLnBrk="0" hangingPunct="1">
        <a:lnSpc>
          <a:spcPct val="90000"/>
        </a:lnSpc>
        <a:spcBef>
          <a:spcPts val="4500"/>
        </a:spcBef>
        <a:spcAft>
          <a:spcPts val="0"/>
        </a:spcAft>
        <a:buClrTx/>
        <a:buSzPct val="123000"/>
        <a:buFontTx/>
        <a:buChar char="•"/>
        <a:tabLst/>
        <a:defRPr sz="4800" b="0" i="0" u="none" strike="noStrike" cap="none" spc="0" baseline="0">
          <a:solidFill>
            <a:srgbClr val="000000"/>
          </a:solidFill>
          <a:uFillTx/>
          <a:latin typeface="+mn-lt"/>
          <a:ea typeface="+mn-ea"/>
          <a:cs typeface="+mn-cs"/>
          <a:sym typeface="Helvetica Neue"/>
        </a:defRPr>
      </a:lvl9pPr>
    </p:bodyStyle>
    <p:otherStyle>
      <a:lvl1pPr marL="0" marR="0" indent="0" algn="ctr" defTabSz="584200" rtl="0" eaLnBrk="1" latinLnBrk="0" hangingPunct="1">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1pPr>
      <a:lvl2pPr marL="0" marR="0" indent="457200" algn="ctr" defTabSz="584200" rtl="0" eaLnBrk="1" latinLnBrk="0" hangingPunct="1">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2pPr>
      <a:lvl3pPr marL="0" marR="0" indent="914400" algn="ctr" defTabSz="584200" rtl="0" eaLnBrk="1" latinLnBrk="0" hangingPunct="1">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3pPr>
      <a:lvl4pPr marL="0" marR="0" indent="1371600" algn="ctr" defTabSz="584200" rtl="0" eaLnBrk="1" latinLnBrk="0" hangingPunct="1">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4pPr>
      <a:lvl5pPr marL="0" marR="0" indent="1828800" algn="ctr" defTabSz="584200" rtl="0" eaLnBrk="1" latinLnBrk="0" hangingPunct="1">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5pPr>
      <a:lvl6pPr marL="0" marR="0" indent="2286000" algn="ctr" defTabSz="584200" rtl="0" eaLnBrk="1" latinLnBrk="0" hangingPunct="1">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6pPr>
      <a:lvl7pPr marL="0" marR="0" indent="2743200" algn="ctr" defTabSz="584200" rtl="0" eaLnBrk="1" latinLnBrk="0" hangingPunct="1">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7pPr>
      <a:lvl8pPr marL="0" marR="0" indent="3200400" algn="ctr" defTabSz="584200" rtl="0" eaLnBrk="1" latinLnBrk="0" hangingPunct="1">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8pPr>
      <a:lvl9pPr marL="0" marR="0" indent="3657600" algn="ctr" defTabSz="584200" rtl="0" eaLnBrk="1" latinLnBrk="0" hangingPunct="1">
        <a:lnSpc>
          <a:spcPct val="100000"/>
        </a:lnSpc>
        <a:spcBef>
          <a:spcPts val="0"/>
        </a:spcBef>
        <a:spcAft>
          <a:spcPts val="0"/>
        </a:spcAft>
        <a:buClrTx/>
        <a:buSzTx/>
        <a:buFontTx/>
        <a:buNone/>
        <a:tabLst/>
        <a:defRPr sz="1800" b="0" i="0" u="none" strike="noStrike" cap="none" spc="0" baseline="0">
          <a:solidFill>
            <a:schemeClr val="tx1"/>
          </a:solidFill>
          <a:uFillTx/>
          <a:latin typeface="+mn-lt"/>
          <a:ea typeface="+mn-ea"/>
          <a:cs typeface="+mn-cs"/>
          <a:sym typeface="Helvetica Neue"/>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1" name="Rui Chen"/>
          <p:cNvSpPr txBox="1">
            <a:spLocks noGrp="1"/>
          </p:cNvSpPr>
          <p:nvPr>
            <p:ph type="body" idx="21"/>
          </p:nvPr>
        </p:nvSpPr>
        <p:spPr>
          <a:xfrm>
            <a:off x="1201340" y="11168920"/>
            <a:ext cx="21971003" cy="1327921"/>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lvl1pPr>
              <a:defRPr sz="4500"/>
            </a:lvl1pPr>
          </a:lstStyle>
          <a:p>
            <a:r>
              <a:rPr dirty="0"/>
              <a:t>Rui Chen </a:t>
            </a:r>
          </a:p>
        </p:txBody>
      </p:sp>
      <p:sp>
        <p:nvSpPr>
          <p:cNvPr id="152" name="Carlsberg’s financial performance report"/>
          <p:cNvSpPr txBox="1">
            <a:spLocks noGrp="1"/>
          </p:cNvSpPr>
          <p:nvPr>
            <p:ph type="ctrTitle"/>
          </p:nvPr>
        </p:nvSpPr>
        <p:spPr>
          <a:prstGeom prst="rect">
            <a:avLst/>
          </a:prstGeom>
        </p:spPr>
        <p:txBody>
          <a:bodyPr/>
          <a:lstStyle/>
          <a:p>
            <a:r>
              <a:rPr lang="en-US" altLang="zh-CN" dirty="0"/>
              <a:t>Human</a:t>
            </a:r>
            <a:r>
              <a:rPr lang="zh-CN" altLang="en-US" dirty="0"/>
              <a:t> </a:t>
            </a:r>
            <a:r>
              <a:rPr lang="en-US" altLang="zh-CN" dirty="0"/>
              <a:t>Resource</a:t>
            </a:r>
            <a:r>
              <a:rPr lang="zh-CN" altLang="en-US" dirty="0"/>
              <a:t> </a:t>
            </a:r>
            <a:r>
              <a:rPr lang="en-US" altLang="zh-CN" dirty="0"/>
              <a:t>Management</a:t>
            </a:r>
            <a:endParaRPr lang="en-GB" dirty="0"/>
          </a:p>
        </p:txBody>
      </p:sp>
      <p:sp>
        <p:nvSpPr>
          <p:cNvPr id="153" name="Finance for business managers"/>
          <p:cNvSpPr txBox="1">
            <a:spLocks noGrp="1"/>
          </p:cNvSpPr>
          <p:nvPr>
            <p:ph type="subTitle" sz="quarter" idx="1"/>
          </p:nvPr>
        </p:nvSpPr>
        <p:spPr>
          <a:xfrm>
            <a:off x="1206500" y="7756590"/>
            <a:ext cx="21971000" cy="1905001"/>
          </a:xfrm>
          <a:prstGeom prst="rect">
            <a:avLst/>
          </a:prstGeom>
        </p:spPr>
        <p:txBody>
          <a:bodyPr>
            <a:normAutofit fontScale="85000" lnSpcReduction="20000"/>
          </a:bodyPr>
          <a:lstStyle/>
          <a:p>
            <a:r>
              <a:rPr lang="en-US" altLang="zh-CN" dirty="0"/>
              <a:t>Presentation</a:t>
            </a:r>
            <a:r>
              <a:rPr lang="zh-CN" altLang="en-US" dirty="0"/>
              <a:t>：</a:t>
            </a:r>
            <a:endParaRPr lang="en-US" altLang="zh-CN" dirty="0"/>
          </a:p>
          <a:p>
            <a:r>
              <a:rPr lang="en-US" altLang="zh-CN" dirty="0"/>
              <a:t>https://web.microsoftstream.com/video/461b64ce-22a1-4e7b-90a7-8c41ae9416df</a:t>
            </a:r>
            <a:endParaRPr dirty="0"/>
          </a:p>
        </p:txBody>
      </p:sp>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8" name="Carlsberg Brewery"/>
          <p:cNvSpPr txBox="1">
            <a:spLocks noGrp="1"/>
          </p:cNvSpPr>
          <p:nvPr>
            <p:ph type="title"/>
          </p:nvPr>
        </p:nvSpPr>
        <p:spPr>
          <a:xfrm>
            <a:off x="1206500" y="1003350"/>
            <a:ext cx="9779000" cy="1842055"/>
          </a:xfrm>
          <a:prstGeom prst="rect">
            <a:avLst/>
          </a:prstGeom>
        </p:spPr>
        <p:txBody>
          <a:bodyPr/>
          <a:lstStyle>
            <a:lvl1pPr>
              <a:defRPr sz="8100" spc="-162"/>
            </a:lvl1pPr>
          </a:lstStyle>
          <a:p>
            <a:r>
              <a:rPr lang="en-US" altLang="zh-CN" dirty="0"/>
              <a:t>Introduction</a:t>
            </a:r>
            <a:r>
              <a:rPr lang="zh-CN" altLang="en-US" dirty="0"/>
              <a:t> </a:t>
            </a:r>
            <a:r>
              <a:rPr lang="en-US" altLang="zh-CN" dirty="0"/>
              <a:t>&amp;</a:t>
            </a:r>
            <a:r>
              <a:rPr lang="zh-CN" altLang="en-US" dirty="0"/>
              <a:t> </a:t>
            </a:r>
            <a:r>
              <a:rPr lang="en-US" altLang="zh-CN" dirty="0"/>
              <a:t>recap</a:t>
            </a:r>
            <a:endParaRPr dirty="0"/>
          </a:p>
        </p:txBody>
      </p:sp>
      <p:sp>
        <p:nvSpPr>
          <p:cNvPr id="159" name="Carlsberg Brewery: multinational brewing company, established in 1847 in Copenhagen, Denmark…"/>
          <p:cNvSpPr txBox="1">
            <a:spLocks noGrp="1"/>
          </p:cNvSpPr>
          <p:nvPr>
            <p:ph type="body" sz="half" idx="1"/>
          </p:nvPr>
        </p:nvSpPr>
        <p:spPr>
          <a:xfrm>
            <a:off x="819048" y="2945452"/>
            <a:ext cx="10166452" cy="9787922"/>
          </a:xfrm>
          <a:prstGeom prst="rect">
            <a:avLst/>
          </a:prstGeom>
        </p:spPr>
        <p:txBody>
          <a:bodyPr>
            <a:normAutofit fontScale="92500" lnSpcReduction="10000"/>
          </a:bodyPr>
          <a:lstStyle/>
          <a:p>
            <a:pPr marL="100584" defTabSz="1755604">
              <a:lnSpc>
                <a:spcPct val="90000"/>
              </a:lnSpc>
              <a:spcBef>
                <a:spcPts val="3200"/>
              </a:spcBef>
              <a:buClr>
                <a:srgbClr val="000000"/>
              </a:buClr>
              <a:buSzPct val="123000"/>
              <a:defRPr sz="3600" b="0"/>
            </a:pPr>
            <a:r>
              <a:rPr lang="en-GB" dirty="0"/>
              <a:t>In Assignment 1, the key areas to improve the recruitment process at X Technology Company were:</a:t>
            </a:r>
          </a:p>
          <a:p>
            <a:pPr marL="786384" indent="-685800" defTabSz="1755604">
              <a:lnSpc>
                <a:spcPct val="90000"/>
              </a:lnSpc>
              <a:spcBef>
                <a:spcPts val="3200"/>
              </a:spcBef>
              <a:buClr>
                <a:srgbClr val="000000"/>
              </a:buClr>
              <a:buSzPct val="123000"/>
              <a:buFont typeface="TimesNewRomanPSMT"/>
              <a:buChar char="•"/>
              <a:defRPr sz="3600" b="0"/>
            </a:pPr>
            <a:r>
              <a:rPr lang="en-GB" dirty="0"/>
              <a:t>Defining clear recruitment and selection policies, including skills, experience, selection criteria, and interview processes.</a:t>
            </a:r>
          </a:p>
          <a:p>
            <a:pPr marL="786384" indent="-685800" defTabSz="1755604">
              <a:lnSpc>
                <a:spcPct val="90000"/>
              </a:lnSpc>
              <a:spcBef>
                <a:spcPts val="3200"/>
              </a:spcBef>
              <a:buClr>
                <a:srgbClr val="000000"/>
              </a:buClr>
              <a:buSzPct val="123000"/>
              <a:buFont typeface="TimesNewRomanPSMT"/>
              <a:buChar char="•"/>
              <a:defRPr sz="3600" b="0"/>
            </a:pPr>
            <a:r>
              <a:rPr lang="en-GB" dirty="0"/>
              <a:t>Implementing diversity and inclusion initiatives, such as targeted advertising, unconscious bias training, and diversity recruiting fairs.</a:t>
            </a:r>
          </a:p>
          <a:p>
            <a:pPr marL="786384" indent="-685800" defTabSz="1755604">
              <a:lnSpc>
                <a:spcPct val="90000"/>
              </a:lnSpc>
              <a:spcBef>
                <a:spcPts val="3200"/>
              </a:spcBef>
              <a:buClr>
                <a:srgbClr val="000000"/>
              </a:buClr>
              <a:buSzPct val="123000"/>
              <a:buFont typeface="TimesNewRomanPSMT"/>
              <a:buChar char="•"/>
              <a:defRPr sz="3600" b="0"/>
            </a:pPr>
            <a:r>
              <a:rPr lang="en-GB" dirty="0"/>
              <a:t>Utilizing social media and the latest technology to reach a wider audience and connect with potential candidates.</a:t>
            </a:r>
          </a:p>
          <a:p>
            <a:pPr marL="786384" indent="-685800" defTabSz="1755604">
              <a:lnSpc>
                <a:spcPct val="90000"/>
              </a:lnSpc>
              <a:spcBef>
                <a:spcPts val="3200"/>
              </a:spcBef>
              <a:buClr>
                <a:srgbClr val="000000"/>
              </a:buClr>
              <a:buSzPct val="123000"/>
              <a:buFont typeface="TimesNewRomanPSMT"/>
              <a:buChar char="•"/>
              <a:defRPr sz="3600" b="0"/>
            </a:pPr>
            <a:r>
              <a:rPr lang="en-GB" dirty="0"/>
              <a:t>Developing a talent management program that includes mentoring, coaching, and career development opportunities.</a:t>
            </a:r>
          </a:p>
          <a:p>
            <a:pPr marL="786384" indent="-685800" defTabSz="1755604">
              <a:lnSpc>
                <a:spcPct val="90000"/>
              </a:lnSpc>
              <a:spcBef>
                <a:spcPts val="3200"/>
              </a:spcBef>
              <a:buClr>
                <a:srgbClr val="000000"/>
              </a:buClr>
              <a:buSzPct val="123000"/>
              <a:buFont typeface="TimesNewRomanPSMT"/>
              <a:buChar char="•"/>
              <a:defRPr sz="3600" b="0"/>
            </a:pPr>
            <a:r>
              <a:rPr lang="en-GB" dirty="0"/>
              <a:t>Measuring and evaluating recruitment and selection policies to ensure their effectiveness, using metrics such as time-to-hire, cost-per-hire, and retention rates.</a:t>
            </a:r>
            <a:endParaRPr dirty="0"/>
          </a:p>
        </p:txBody>
      </p:sp>
      <p:pic>
        <p:nvPicPr>
          <p:cNvPr id="4" name="Picture 3">
            <a:extLst>
              <a:ext uri="{FF2B5EF4-FFF2-40B4-BE49-F238E27FC236}">
                <a16:creationId xmlns:a16="http://schemas.microsoft.com/office/drawing/2014/main" id="{21335E05-A102-3DE1-1CE2-7F2D691B0F3C}"/>
              </a:ext>
            </a:extLst>
          </p:cNvPr>
          <p:cNvPicPr>
            <a:picLocks noChangeAspect="1"/>
          </p:cNvPicPr>
          <p:nvPr/>
        </p:nvPicPr>
        <p:blipFill>
          <a:blip r:embed="rId3"/>
          <a:stretch>
            <a:fillRect/>
          </a:stretch>
        </p:blipFill>
        <p:spPr>
          <a:xfrm>
            <a:off x="11206871" y="3012768"/>
            <a:ext cx="12164355" cy="8248790"/>
          </a:xfrm>
          <a:prstGeom prst="rect">
            <a:avLst/>
          </a:prstGeom>
        </p:spPr>
      </p:pic>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4" name="Decline in profitability ratios from 2021 to 2022…"/>
          <p:cNvSpPr txBox="1">
            <a:spLocks noGrp="1"/>
          </p:cNvSpPr>
          <p:nvPr>
            <p:ph type="body" sz="half" idx="1"/>
          </p:nvPr>
        </p:nvSpPr>
        <p:spPr>
          <a:xfrm>
            <a:off x="737401" y="5033549"/>
            <a:ext cx="9779001" cy="8256630"/>
          </a:xfrm>
          <a:prstGeom prst="rect">
            <a:avLst/>
          </a:prstGeom>
        </p:spPr>
        <p:txBody>
          <a:bodyPr>
            <a:normAutofit/>
          </a:bodyPr>
          <a:lstStyle/>
          <a:p>
            <a:pPr marL="753618" indent="-657225" defTabSz="1682453">
              <a:spcBef>
                <a:spcPts val="3100"/>
              </a:spcBef>
              <a:buClr>
                <a:srgbClr val="000000"/>
              </a:buClr>
              <a:buFont typeface="TimesNewRomanPSMT"/>
              <a:defRPr sz="3450"/>
            </a:pPr>
            <a:r>
              <a:rPr lang="en-US" altLang="zh-CN" sz="4400" dirty="0"/>
              <a:t>Enhance</a:t>
            </a:r>
            <a:r>
              <a:rPr lang="zh-CN" altLang="en-US" sz="4400" dirty="0"/>
              <a:t> </a:t>
            </a:r>
            <a:r>
              <a:rPr lang="en-US" altLang="zh-CN" sz="4400" dirty="0"/>
              <a:t>communication</a:t>
            </a:r>
            <a:r>
              <a:rPr lang="zh-CN" altLang="en-US" sz="4400" dirty="0"/>
              <a:t> </a:t>
            </a:r>
            <a:r>
              <a:rPr lang="en-US" altLang="zh-CN" sz="4400" dirty="0"/>
              <a:t>and</a:t>
            </a:r>
            <a:r>
              <a:rPr lang="zh-CN" altLang="en-US" sz="4400" dirty="0"/>
              <a:t> </a:t>
            </a:r>
            <a:r>
              <a:rPr lang="en-US" altLang="zh-CN" sz="4400" dirty="0"/>
              <a:t>teamwork</a:t>
            </a:r>
            <a:r>
              <a:rPr lang="zh-CN" altLang="en-US" sz="4400" dirty="0"/>
              <a:t> </a:t>
            </a:r>
            <a:r>
              <a:rPr lang="en-US" altLang="zh-CN" sz="4400" dirty="0"/>
              <a:t>abilities</a:t>
            </a:r>
            <a:endParaRPr sz="4400" dirty="0"/>
          </a:p>
          <a:p>
            <a:pPr marL="753618" indent="-657225" defTabSz="1682453">
              <a:spcBef>
                <a:spcPts val="3100"/>
              </a:spcBef>
              <a:buClr>
                <a:srgbClr val="000000"/>
              </a:buClr>
              <a:buFont typeface="TimesNewRomanPSMT"/>
              <a:defRPr sz="3450"/>
            </a:pPr>
            <a:r>
              <a:rPr lang="en-US" altLang="zh-CN" sz="4400" dirty="0"/>
              <a:t>Improve</a:t>
            </a:r>
            <a:r>
              <a:rPr lang="zh-CN" altLang="en-US" sz="4400" dirty="0"/>
              <a:t> </a:t>
            </a:r>
            <a:r>
              <a:rPr lang="en-US" altLang="zh-CN" sz="4400" dirty="0"/>
              <a:t>team</a:t>
            </a:r>
            <a:r>
              <a:rPr lang="zh-CN" altLang="en-US" sz="4400" dirty="0"/>
              <a:t> </a:t>
            </a:r>
            <a:r>
              <a:rPr lang="en-US" altLang="zh-CN" sz="4400" dirty="0"/>
              <a:t>skills</a:t>
            </a:r>
            <a:r>
              <a:rPr lang="zh-CN" altLang="en-US" sz="4400" dirty="0"/>
              <a:t> </a:t>
            </a:r>
            <a:r>
              <a:rPr lang="en-US" altLang="zh-CN" sz="4400" dirty="0"/>
              <a:t>and</a:t>
            </a:r>
            <a:r>
              <a:rPr lang="zh-CN" altLang="en-US" sz="4400" dirty="0"/>
              <a:t> </a:t>
            </a:r>
            <a:r>
              <a:rPr lang="en-US" altLang="zh-CN" sz="4400" dirty="0"/>
              <a:t>build</a:t>
            </a:r>
            <a:r>
              <a:rPr lang="zh-CN" altLang="en-US" sz="4400" dirty="0"/>
              <a:t> </a:t>
            </a:r>
            <a:r>
              <a:rPr lang="en-US" altLang="zh-CN" sz="4400" dirty="0"/>
              <a:t>strong</a:t>
            </a:r>
            <a:r>
              <a:rPr lang="zh-CN" altLang="en-US" sz="4400" dirty="0"/>
              <a:t> </a:t>
            </a:r>
            <a:r>
              <a:rPr lang="en-US" altLang="zh-CN" sz="4400" dirty="0"/>
              <a:t>relationship</a:t>
            </a:r>
            <a:endParaRPr sz="4400" dirty="0"/>
          </a:p>
          <a:p>
            <a:pPr marL="753618" indent="-657225" defTabSz="1682453">
              <a:spcBef>
                <a:spcPts val="3100"/>
              </a:spcBef>
              <a:buClr>
                <a:srgbClr val="000000"/>
              </a:buClr>
              <a:buFont typeface="TimesNewRomanPSMT"/>
              <a:defRPr sz="3450"/>
            </a:pPr>
            <a:r>
              <a:rPr lang="en-US" altLang="zh-CN" sz="4400" dirty="0"/>
              <a:t>Streamline</a:t>
            </a:r>
            <a:r>
              <a:rPr lang="zh-CN" altLang="en-US" sz="4400" dirty="0"/>
              <a:t> </a:t>
            </a:r>
            <a:r>
              <a:rPr lang="en-US" altLang="zh-CN" sz="4400" dirty="0"/>
              <a:t>the</a:t>
            </a:r>
            <a:r>
              <a:rPr lang="zh-CN" altLang="en-US" sz="4400" dirty="0"/>
              <a:t> </a:t>
            </a:r>
            <a:r>
              <a:rPr lang="en-US" altLang="zh-CN" sz="4400" dirty="0"/>
              <a:t>hiring</a:t>
            </a:r>
            <a:r>
              <a:rPr lang="zh-CN" altLang="en-US" sz="4400" dirty="0"/>
              <a:t> </a:t>
            </a:r>
            <a:r>
              <a:rPr lang="en-US" altLang="zh-CN" sz="4400" dirty="0"/>
              <a:t>process</a:t>
            </a:r>
            <a:endParaRPr sz="4400" dirty="0"/>
          </a:p>
          <a:p>
            <a:pPr marL="753618" indent="-657225" defTabSz="1682453">
              <a:spcBef>
                <a:spcPts val="3100"/>
              </a:spcBef>
              <a:buClr>
                <a:srgbClr val="000000"/>
              </a:buClr>
              <a:buFont typeface="TimesNewRomanPSMT"/>
              <a:defRPr sz="3450"/>
            </a:pPr>
            <a:r>
              <a:rPr lang="en-US" altLang="zh-CN" sz="4400" dirty="0"/>
              <a:t>Engage</a:t>
            </a:r>
            <a:r>
              <a:rPr lang="zh-CN" altLang="en-US" sz="4400" dirty="0"/>
              <a:t> </a:t>
            </a:r>
            <a:r>
              <a:rPr lang="en-US" altLang="zh-CN" sz="4400" dirty="0"/>
              <a:t>in</a:t>
            </a:r>
            <a:r>
              <a:rPr lang="zh-CN" altLang="en-US" sz="4400" dirty="0"/>
              <a:t> </a:t>
            </a:r>
            <a:r>
              <a:rPr lang="en-US" altLang="zh-CN" sz="4400" dirty="0"/>
              <a:t>open</a:t>
            </a:r>
            <a:r>
              <a:rPr lang="zh-CN" altLang="en-US" sz="4400" dirty="0"/>
              <a:t> </a:t>
            </a:r>
            <a:r>
              <a:rPr lang="en-US" altLang="zh-CN" sz="4400" dirty="0"/>
              <a:t>discussion</a:t>
            </a:r>
            <a:r>
              <a:rPr lang="zh-CN" altLang="en-US" sz="4400" dirty="0"/>
              <a:t> </a:t>
            </a:r>
            <a:r>
              <a:rPr lang="en-US" altLang="zh-CN" sz="4400" dirty="0"/>
              <a:t>and</a:t>
            </a:r>
            <a:r>
              <a:rPr lang="zh-CN" altLang="en-US" sz="4400" dirty="0"/>
              <a:t> </a:t>
            </a:r>
            <a:r>
              <a:rPr lang="en-US" altLang="zh-CN" sz="4400" dirty="0"/>
              <a:t>seek</a:t>
            </a:r>
            <a:r>
              <a:rPr lang="zh-CN" altLang="en-US" sz="4400" dirty="0"/>
              <a:t> </a:t>
            </a:r>
            <a:r>
              <a:rPr lang="en-US" altLang="zh-CN" sz="4400" dirty="0"/>
              <a:t>feedback</a:t>
            </a:r>
            <a:r>
              <a:rPr sz="4400" dirty="0"/>
              <a:t> </a:t>
            </a:r>
          </a:p>
        </p:txBody>
      </p:sp>
      <p:sp>
        <p:nvSpPr>
          <p:cNvPr id="165" name="Financial analysis"/>
          <p:cNvSpPr txBox="1">
            <a:spLocks noGrp="1"/>
          </p:cNvSpPr>
          <p:nvPr>
            <p:ph type="title"/>
          </p:nvPr>
        </p:nvSpPr>
        <p:spPr>
          <a:prstGeom prst="rect">
            <a:avLst/>
          </a:prstGeom>
        </p:spPr>
        <p:txBody>
          <a:bodyPr/>
          <a:lstStyle/>
          <a:p>
            <a:r>
              <a:rPr lang="en-US" altLang="zh-CN" dirty="0"/>
              <a:t>Generic</a:t>
            </a:r>
            <a:r>
              <a:rPr lang="zh-CN" altLang="en-US" dirty="0"/>
              <a:t> </a:t>
            </a:r>
            <a:r>
              <a:rPr lang="en-US" altLang="zh-CN" dirty="0"/>
              <a:t>skills</a:t>
            </a:r>
            <a:endParaRPr dirty="0"/>
          </a:p>
        </p:txBody>
      </p:sp>
      <p:pic>
        <p:nvPicPr>
          <p:cNvPr id="2" name="Picture 1">
            <a:extLst>
              <a:ext uri="{FF2B5EF4-FFF2-40B4-BE49-F238E27FC236}">
                <a16:creationId xmlns:a16="http://schemas.microsoft.com/office/drawing/2014/main" id="{ABA51BA5-B838-4B75-1A4B-D6EF449CEC13}"/>
              </a:ext>
            </a:extLst>
          </p:cNvPr>
          <p:cNvPicPr>
            <a:picLocks noChangeAspect="1"/>
          </p:cNvPicPr>
          <p:nvPr/>
        </p:nvPicPr>
        <p:blipFill>
          <a:blip r:embed="rId3"/>
          <a:stretch>
            <a:fillRect/>
          </a:stretch>
        </p:blipFill>
        <p:spPr>
          <a:xfrm>
            <a:off x="11338225" y="3262549"/>
            <a:ext cx="11601986" cy="5899315"/>
          </a:xfrm>
          <a:prstGeom prst="rect">
            <a:avLst/>
          </a:prstGeom>
        </p:spPr>
      </p:pic>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 name="Liquidity"/>
          <p:cNvSpPr txBox="1">
            <a:spLocks noGrp="1"/>
          </p:cNvSpPr>
          <p:nvPr>
            <p:ph type="body" idx="21"/>
          </p:nvPr>
        </p:nvSpPr>
        <p:spPr>
          <a:xfrm>
            <a:off x="1206500" y="2729169"/>
            <a:ext cx="9779000" cy="93478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ltLang="zh-CN" dirty="0"/>
              <a:t>Tech</a:t>
            </a:r>
            <a:r>
              <a:rPr lang="zh-CN" altLang="en-US" dirty="0"/>
              <a:t> </a:t>
            </a:r>
            <a:r>
              <a:rPr lang="en-US" altLang="zh-CN" dirty="0"/>
              <a:t>&amp;</a:t>
            </a:r>
            <a:r>
              <a:rPr lang="zh-CN" altLang="en-US" dirty="0"/>
              <a:t> </a:t>
            </a:r>
            <a:r>
              <a:rPr lang="en-US" altLang="zh-CN" dirty="0"/>
              <a:t>AI</a:t>
            </a:r>
            <a:endParaRPr dirty="0"/>
          </a:p>
        </p:txBody>
      </p:sp>
      <p:sp>
        <p:nvSpPr>
          <p:cNvPr id="171" name="Improved in 2022 compared to 2021.…"/>
          <p:cNvSpPr txBox="1">
            <a:spLocks noGrp="1"/>
          </p:cNvSpPr>
          <p:nvPr>
            <p:ph type="body" sz="half" idx="1"/>
          </p:nvPr>
        </p:nvSpPr>
        <p:spPr>
          <a:xfrm>
            <a:off x="667957" y="5199025"/>
            <a:ext cx="9779001" cy="8256630"/>
          </a:xfrm>
          <a:prstGeom prst="rect">
            <a:avLst/>
          </a:prstGeom>
        </p:spPr>
        <p:txBody>
          <a:bodyPr>
            <a:normAutofit/>
          </a:bodyPr>
          <a:lstStyle/>
          <a:p>
            <a:pPr marL="895603" indent="-781050" defTabSz="1999437">
              <a:spcBef>
                <a:spcPts val="3600"/>
              </a:spcBef>
              <a:buClr>
                <a:srgbClr val="000000"/>
              </a:buClr>
              <a:buFont typeface="TimesNewRomanPSMT"/>
              <a:defRPr sz="4100"/>
            </a:pPr>
            <a:r>
              <a:rPr lang="en-US" altLang="zh-CN" sz="4400" dirty="0"/>
              <a:t>Develop</a:t>
            </a:r>
            <a:r>
              <a:rPr lang="zh-CN" altLang="en-US" sz="4400" dirty="0"/>
              <a:t> </a:t>
            </a:r>
            <a:r>
              <a:rPr lang="en-US" altLang="zh-CN" sz="4400" dirty="0"/>
              <a:t>technical</a:t>
            </a:r>
            <a:r>
              <a:rPr lang="zh-CN" altLang="en-US" sz="4400" dirty="0"/>
              <a:t> </a:t>
            </a:r>
            <a:r>
              <a:rPr lang="en-US" altLang="zh-CN" sz="4400" dirty="0"/>
              <a:t>expertise</a:t>
            </a:r>
            <a:endParaRPr sz="4400" dirty="0"/>
          </a:p>
          <a:p>
            <a:pPr marL="895603" indent="-781050" defTabSz="1999437">
              <a:spcBef>
                <a:spcPts val="3600"/>
              </a:spcBef>
              <a:buClr>
                <a:srgbClr val="000000"/>
              </a:buClr>
              <a:buFont typeface="TimesNewRomanPSMT"/>
              <a:defRPr sz="4100"/>
            </a:pPr>
            <a:r>
              <a:rPr lang="en-US" altLang="zh-CN" sz="4400" dirty="0"/>
              <a:t>Use</a:t>
            </a:r>
            <a:r>
              <a:rPr lang="zh-CN" altLang="en-US" sz="4400" dirty="0"/>
              <a:t> </a:t>
            </a:r>
            <a:r>
              <a:rPr lang="en-US" altLang="zh-CN" sz="4400" dirty="0"/>
              <a:t>AI</a:t>
            </a:r>
            <a:r>
              <a:rPr lang="zh-CN" altLang="en-US" sz="4400" dirty="0"/>
              <a:t> </a:t>
            </a:r>
            <a:r>
              <a:rPr lang="en-US" altLang="zh-CN" sz="4400" dirty="0"/>
              <a:t>and</a:t>
            </a:r>
            <a:r>
              <a:rPr lang="zh-CN" altLang="en-US" sz="4400" dirty="0"/>
              <a:t> </a:t>
            </a:r>
            <a:r>
              <a:rPr lang="en-US" altLang="zh-CN" sz="4400" dirty="0"/>
              <a:t>recruitment</a:t>
            </a:r>
            <a:r>
              <a:rPr lang="zh-CN" altLang="en-US" sz="4400" dirty="0"/>
              <a:t> </a:t>
            </a:r>
            <a:r>
              <a:rPr lang="en-US" altLang="zh-CN" sz="4400" dirty="0"/>
              <a:t>platforms</a:t>
            </a:r>
            <a:endParaRPr sz="4400" dirty="0"/>
          </a:p>
          <a:p>
            <a:pPr marL="895603" indent="-781050" defTabSz="1999437">
              <a:spcBef>
                <a:spcPts val="3600"/>
              </a:spcBef>
              <a:buClr>
                <a:srgbClr val="000000"/>
              </a:buClr>
              <a:buFont typeface="TimesNewRomanPSMT"/>
              <a:defRPr sz="4100"/>
            </a:pPr>
            <a:r>
              <a:rPr lang="en-US" altLang="zh-CN" sz="4400" dirty="0"/>
              <a:t>Be</a:t>
            </a:r>
            <a:r>
              <a:rPr lang="zh-CN" altLang="en-US" sz="4400" dirty="0"/>
              <a:t> </a:t>
            </a:r>
            <a:r>
              <a:rPr lang="en-US" altLang="zh-CN" sz="4400" dirty="0"/>
              <a:t>familiar</a:t>
            </a:r>
            <a:r>
              <a:rPr lang="zh-CN" altLang="en-US" sz="4400" dirty="0"/>
              <a:t> </a:t>
            </a:r>
            <a:r>
              <a:rPr lang="en-US" altLang="zh-CN" sz="4400" dirty="0"/>
              <a:t>with</a:t>
            </a:r>
            <a:r>
              <a:rPr lang="zh-CN" altLang="en-US" sz="4400" dirty="0"/>
              <a:t> </a:t>
            </a:r>
            <a:r>
              <a:rPr lang="en-US" altLang="zh-CN" sz="4400" dirty="0"/>
              <a:t>latest</a:t>
            </a:r>
            <a:r>
              <a:rPr lang="zh-CN" altLang="en-US" sz="4400" dirty="0"/>
              <a:t> </a:t>
            </a:r>
            <a:r>
              <a:rPr lang="en-US" altLang="zh-CN" sz="4400" dirty="0"/>
              <a:t>technology</a:t>
            </a:r>
            <a:r>
              <a:rPr lang="zh-CN" altLang="en-US" sz="4400" dirty="0"/>
              <a:t> </a:t>
            </a:r>
            <a:r>
              <a:rPr lang="en-US" altLang="zh-CN" sz="4400" dirty="0"/>
              <a:t>advancements</a:t>
            </a:r>
            <a:endParaRPr sz="4400" dirty="0"/>
          </a:p>
          <a:p>
            <a:pPr marL="895603" indent="-781050" defTabSz="1999437">
              <a:spcBef>
                <a:spcPts val="3600"/>
              </a:spcBef>
              <a:buClr>
                <a:srgbClr val="000000"/>
              </a:buClr>
              <a:buFont typeface="TimesNewRomanPSMT"/>
              <a:defRPr sz="4100"/>
            </a:pPr>
            <a:r>
              <a:rPr lang="en-US" altLang="zh-CN" sz="4400" dirty="0"/>
              <a:t>Learn</a:t>
            </a:r>
            <a:r>
              <a:rPr lang="zh-CN" altLang="en-US" sz="4400" dirty="0"/>
              <a:t> </a:t>
            </a:r>
            <a:r>
              <a:rPr lang="en-US" altLang="zh-CN" sz="4400" dirty="0"/>
              <a:t>about</a:t>
            </a:r>
            <a:r>
              <a:rPr lang="zh-CN" altLang="en-US" sz="4400" dirty="0"/>
              <a:t> </a:t>
            </a:r>
            <a:r>
              <a:rPr lang="en-US" altLang="zh-CN" sz="4400" dirty="0"/>
              <a:t>various</a:t>
            </a:r>
            <a:r>
              <a:rPr lang="zh-CN" altLang="en-US" sz="4400" dirty="0"/>
              <a:t> </a:t>
            </a:r>
            <a:r>
              <a:rPr lang="en-US" altLang="zh-CN" sz="4400" dirty="0"/>
              <a:t>AI-driven</a:t>
            </a:r>
            <a:r>
              <a:rPr lang="zh-CN" altLang="en-US" sz="4400" dirty="0"/>
              <a:t> </a:t>
            </a:r>
            <a:r>
              <a:rPr lang="en-US" altLang="zh-CN" sz="4400" dirty="0"/>
              <a:t>tools</a:t>
            </a:r>
            <a:r>
              <a:rPr lang="zh-CN" altLang="en-US" sz="4400" dirty="0"/>
              <a:t> </a:t>
            </a:r>
            <a:r>
              <a:rPr lang="en-US" altLang="zh-CN" sz="4400" dirty="0"/>
              <a:t>and</a:t>
            </a:r>
            <a:r>
              <a:rPr lang="zh-CN" altLang="en-US" sz="4400" dirty="0"/>
              <a:t> </a:t>
            </a:r>
            <a:r>
              <a:rPr lang="en-US" altLang="zh-CN" sz="4400" dirty="0"/>
              <a:t>software</a:t>
            </a:r>
            <a:endParaRPr sz="4400" dirty="0"/>
          </a:p>
        </p:txBody>
      </p:sp>
      <p:sp>
        <p:nvSpPr>
          <p:cNvPr id="172" name="Financial analysis"/>
          <p:cNvSpPr txBox="1">
            <a:spLocks noGrp="1"/>
          </p:cNvSpPr>
          <p:nvPr>
            <p:ph type="title"/>
          </p:nvPr>
        </p:nvSpPr>
        <p:spPr>
          <a:prstGeom prst="rect">
            <a:avLst/>
          </a:prstGeom>
        </p:spPr>
        <p:txBody>
          <a:bodyPr/>
          <a:lstStyle/>
          <a:p>
            <a:r>
              <a:rPr lang="en-US" altLang="zh-CN" dirty="0"/>
              <a:t>Specific</a:t>
            </a:r>
            <a:r>
              <a:rPr lang="zh-CN" altLang="en-US" dirty="0"/>
              <a:t> </a:t>
            </a:r>
            <a:r>
              <a:rPr lang="en-US" altLang="zh-CN" dirty="0"/>
              <a:t>skills</a:t>
            </a:r>
            <a:r>
              <a:rPr lang="zh-CN" altLang="en-US" dirty="0"/>
              <a:t> </a:t>
            </a:r>
            <a:r>
              <a:rPr lang="en-US" altLang="zh-CN" dirty="0"/>
              <a:t>1</a:t>
            </a:r>
            <a:endParaRPr dirty="0"/>
          </a:p>
        </p:txBody>
      </p:sp>
      <p:pic>
        <p:nvPicPr>
          <p:cNvPr id="2" name="Picture 1">
            <a:extLst>
              <a:ext uri="{FF2B5EF4-FFF2-40B4-BE49-F238E27FC236}">
                <a16:creationId xmlns:a16="http://schemas.microsoft.com/office/drawing/2014/main" id="{4E63081B-D98F-5E1B-1F95-F05AEE58AF18}"/>
              </a:ext>
            </a:extLst>
          </p:cNvPr>
          <p:cNvPicPr>
            <a:picLocks noChangeAspect="1"/>
          </p:cNvPicPr>
          <p:nvPr/>
        </p:nvPicPr>
        <p:blipFill>
          <a:blip r:embed="rId3"/>
          <a:stretch>
            <a:fillRect/>
          </a:stretch>
        </p:blipFill>
        <p:spPr>
          <a:xfrm>
            <a:off x="12338028" y="3415935"/>
            <a:ext cx="11378015" cy="7569863"/>
          </a:xfrm>
          <a:prstGeom prst="rect">
            <a:avLst/>
          </a:prstGeom>
        </p:spPr>
      </p:pic>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7" name="Efficiency"/>
          <p:cNvSpPr txBox="1">
            <a:spLocks noGrp="1"/>
          </p:cNvSpPr>
          <p:nvPr>
            <p:ph type="body" idx="21"/>
          </p:nvPr>
        </p:nvSpPr>
        <p:spPr>
          <a:xfrm>
            <a:off x="1206500" y="2729169"/>
            <a:ext cx="9779000" cy="934780"/>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lstStyle/>
          <a:p>
            <a:r>
              <a:rPr lang="en-US" altLang="zh-CN" dirty="0"/>
              <a:t>Diversity</a:t>
            </a:r>
            <a:r>
              <a:rPr lang="zh-CN" altLang="en-US" dirty="0"/>
              <a:t> </a:t>
            </a:r>
            <a:r>
              <a:rPr lang="en-US" altLang="zh-CN" dirty="0"/>
              <a:t>and</a:t>
            </a:r>
            <a:r>
              <a:rPr lang="zh-CN" altLang="en-US" dirty="0"/>
              <a:t> </a:t>
            </a:r>
            <a:r>
              <a:rPr lang="en-US" altLang="zh-CN" dirty="0"/>
              <a:t>Social</a:t>
            </a:r>
            <a:r>
              <a:rPr lang="zh-CN" altLang="en-US" dirty="0"/>
              <a:t> </a:t>
            </a:r>
            <a:r>
              <a:rPr lang="en-US" altLang="zh-CN" dirty="0"/>
              <a:t>Media</a:t>
            </a:r>
            <a:endParaRPr dirty="0"/>
          </a:p>
        </p:txBody>
      </p:sp>
      <p:sp>
        <p:nvSpPr>
          <p:cNvPr id="178" name="Accounts receivable turnover: Increased from 10.5 to 13.9, indicating better efficiency in collecting receivables…"/>
          <p:cNvSpPr txBox="1">
            <a:spLocks noGrp="1"/>
          </p:cNvSpPr>
          <p:nvPr>
            <p:ph type="body" sz="half" idx="1"/>
          </p:nvPr>
        </p:nvSpPr>
        <p:spPr>
          <a:prstGeom prst="rect">
            <a:avLst/>
          </a:prstGeom>
        </p:spPr>
        <p:txBody>
          <a:bodyPr/>
          <a:lstStyle/>
          <a:p>
            <a:pPr marL="742695" indent="-647700" defTabSz="1658070">
              <a:spcBef>
                <a:spcPts val="3000"/>
              </a:spcBef>
              <a:buClr>
                <a:srgbClr val="000000"/>
              </a:buClr>
              <a:buFont typeface="TimesNewRomanPSMT"/>
              <a:defRPr sz="3400"/>
            </a:pPr>
            <a:r>
              <a:t>Accounts receivable turnover: Increased from 10.5 to 13.9, indicating better efficiency in collecting receivables</a:t>
            </a:r>
          </a:p>
          <a:p>
            <a:pPr marL="742695" indent="-647700" defTabSz="1658070">
              <a:spcBef>
                <a:spcPts val="3000"/>
              </a:spcBef>
              <a:buClr>
                <a:srgbClr val="000000"/>
              </a:buClr>
              <a:buFont typeface="TimesNewRomanPSMT"/>
              <a:defRPr sz="3400"/>
            </a:pPr>
            <a:r>
              <a:t>Accounts payable turnover: Increased from 8.6 to 9.5, indicating longer payment period to suppliers</a:t>
            </a:r>
          </a:p>
          <a:p>
            <a:pPr marL="742695" indent="-647700" defTabSz="1658070">
              <a:spcBef>
                <a:spcPts val="3000"/>
              </a:spcBef>
              <a:buClr>
                <a:srgbClr val="000000"/>
              </a:buClr>
              <a:buFont typeface="TimesNewRomanPSMT"/>
              <a:defRPr sz="3400"/>
            </a:pPr>
            <a:r>
              <a:t>Asset turnover and capital turnover ratios: Increased, indicating more sales generated from assets and efficient use of capital</a:t>
            </a:r>
          </a:p>
          <a:p>
            <a:pPr marL="742695" indent="-647700" defTabSz="1658070">
              <a:spcBef>
                <a:spcPts val="3000"/>
              </a:spcBef>
              <a:buClr>
                <a:srgbClr val="000000"/>
              </a:buClr>
              <a:buFont typeface="TimesNewRomanPSMT"/>
              <a:defRPr sz="3400"/>
            </a:pPr>
            <a:r>
              <a:t>Inventory turnover: Increased from 5.85 to 6.67, indicating faster inventory sales</a:t>
            </a:r>
          </a:p>
          <a:p>
            <a:pPr marL="742695" indent="-647700" defTabSz="1658070">
              <a:spcBef>
                <a:spcPts val="3000"/>
              </a:spcBef>
              <a:buClr>
                <a:srgbClr val="000000"/>
              </a:buClr>
              <a:buFont typeface="TimesNewRomanPSMT"/>
              <a:defRPr sz="3400"/>
            </a:pPr>
            <a:r>
              <a:t>Working capital turnover ratio: Increased slightly from 1.73 to 2.03, indicating higher revenue generated per unit of working capital</a:t>
            </a:r>
          </a:p>
        </p:txBody>
      </p:sp>
      <p:sp>
        <p:nvSpPr>
          <p:cNvPr id="4" name="Financial analysis">
            <a:extLst>
              <a:ext uri="{FF2B5EF4-FFF2-40B4-BE49-F238E27FC236}">
                <a16:creationId xmlns:a16="http://schemas.microsoft.com/office/drawing/2014/main" id="{BF2B3D1C-33EA-4875-6A83-546DDFF8CF38}"/>
              </a:ext>
            </a:extLst>
          </p:cNvPr>
          <p:cNvSpPr txBox="1">
            <a:spLocks noGrp="1"/>
          </p:cNvSpPr>
          <p:nvPr>
            <p:ph type="title"/>
          </p:nvPr>
        </p:nvSpPr>
        <p:spPr>
          <a:xfrm>
            <a:off x="1206500" y="1079500"/>
            <a:ext cx="9779000" cy="1435100"/>
          </a:xfrm>
          <a:prstGeom prst="rect">
            <a:avLst/>
          </a:prstGeom>
        </p:spPr>
        <p:txBody>
          <a:bodyPr/>
          <a:lstStyle/>
          <a:p>
            <a:r>
              <a:rPr lang="en-US" altLang="zh-CN" dirty="0"/>
              <a:t>Specific</a:t>
            </a:r>
            <a:r>
              <a:rPr lang="zh-CN" altLang="en-US" dirty="0"/>
              <a:t> </a:t>
            </a:r>
            <a:r>
              <a:rPr lang="en-US" altLang="zh-CN" dirty="0"/>
              <a:t>skills</a:t>
            </a:r>
            <a:r>
              <a:rPr lang="zh-CN" altLang="en-US" dirty="0"/>
              <a:t> </a:t>
            </a:r>
            <a:r>
              <a:rPr lang="en-US" altLang="zh-CN" dirty="0"/>
              <a:t>2</a:t>
            </a:r>
            <a:endParaRPr dirty="0"/>
          </a:p>
        </p:txBody>
      </p:sp>
      <p:pic>
        <p:nvPicPr>
          <p:cNvPr id="5" name="Picture 4">
            <a:extLst>
              <a:ext uri="{FF2B5EF4-FFF2-40B4-BE49-F238E27FC236}">
                <a16:creationId xmlns:a16="http://schemas.microsoft.com/office/drawing/2014/main" id="{D6BFE6F1-55D5-2E5C-A68F-7B675946BC8F}"/>
              </a:ext>
            </a:extLst>
          </p:cNvPr>
          <p:cNvPicPr>
            <a:picLocks noChangeAspect="1"/>
          </p:cNvPicPr>
          <p:nvPr/>
        </p:nvPicPr>
        <p:blipFill>
          <a:blip r:embed="rId3"/>
          <a:stretch>
            <a:fillRect/>
          </a:stretch>
        </p:blipFill>
        <p:spPr>
          <a:xfrm>
            <a:off x="12192000" y="3196559"/>
            <a:ext cx="11086486" cy="7246353"/>
          </a:xfrm>
          <a:prstGeom prst="rect">
            <a:avLst/>
          </a:prstGeom>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 name="Solvency"/>
          <p:cNvSpPr txBox="1">
            <a:spLocks noGrp="1"/>
          </p:cNvSpPr>
          <p:nvPr>
            <p:ph type="body" idx="21"/>
          </p:nvPr>
        </p:nvSpPr>
        <p:spPr>
          <a:xfrm>
            <a:off x="1206500" y="2729168"/>
            <a:ext cx="10985500" cy="1435099"/>
          </a:xfrm>
          <a:prstGeom prst="rect">
            <a:avLst/>
          </a:prstGeom>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a:normAutofit fontScale="92500"/>
          </a:bodyPr>
          <a:lstStyle/>
          <a:p>
            <a:r>
              <a:rPr lang="en-US" altLang="zh-CN" dirty="0"/>
              <a:t>Talent</a:t>
            </a:r>
            <a:r>
              <a:rPr lang="zh-CN" altLang="en-US" dirty="0"/>
              <a:t> </a:t>
            </a:r>
            <a:r>
              <a:rPr lang="en-US" altLang="zh-CN" dirty="0"/>
              <a:t>Management</a:t>
            </a:r>
            <a:r>
              <a:rPr lang="zh-CN" altLang="en-US" dirty="0"/>
              <a:t> </a:t>
            </a:r>
            <a:r>
              <a:rPr lang="en-US" altLang="zh-CN" dirty="0"/>
              <a:t>and</a:t>
            </a:r>
            <a:r>
              <a:rPr lang="zh-CN" altLang="en-US" dirty="0"/>
              <a:t> </a:t>
            </a:r>
            <a:r>
              <a:rPr lang="en-US" altLang="zh-CN" dirty="0"/>
              <a:t>Evaluation</a:t>
            </a:r>
            <a:endParaRPr dirty="0"/>
          </a:p>
        </p:txBody>
      </p:sp>
      <p:sp>
        <p:nvSpPr>
          <p:cNvPr id="185" name="Debt ratio increased from 61.4% to 70%, indicating more debt taken on by the company.…"/>
          <p:cNvSpPr txBox="1">
            <a:spLocks noGrp="1"/>
          </p:cNvSpPr>
          <p:nvPr>
            <p:ph type="body" sz="half" idx="1"/>
          </p:nvPr>
        </p:nvSpPr>
        <p:spPr>
          <a:prstGeom prst="rect">
            <a:avLst/>
          </a:prstGeom>
        </p:spPr>
        <p:txBody>
          <a:bodyPr/>
          <a:lstStyle/>
          <a:p>
            <a:pPr marL="830072" indent="-723900" defTabSz="1853137">
              <a:spcBef>
                <a:spcPts val="3400"/>
              </a:spcBef>
              <a:buClr>
                <a:srgbClr val="000000"/>
              </a:buClr>
              <a:buFont typeface="TimesNewRomanPSMT"/>
              <a:defRPr sz="3800"/>
            </a:pPr>
            <a:r>
              <a:t>Debt ratio increased from 61.4% to 70%, indicating more debt taken on by the company.</a:t>
            </a:r>
          </a:p>
          <a:p>
            <a:pPr marL="830072" indent="-723900" defTabSz="1853137">
              <a:spcBef>
                <a:spcPts val="3400"/>
              </a:spcBef>
              <a:buClr>
                <a:srgbClr val="000000"/>
              </a:buClr>
              <a:buFont typeface="TimesNewRomanPSMT"/>
              <a:defRPr sz="3800"/>
            </a:pPr>
            <a:r>
              <a:t>Equity ratio decreased from 38.6% to 30%, due to lower proportion of equity financing.</a:t>
            </a:r>
          </a:p>
          <a:p>
            <a:pPr marL="830072" indent="-723900" defTabSz="1853137">
              <a:spcBef>
                <a:spcPts val="3400"/>
              </a:spcBef>
              <a:buClr>
                <a:srgbClr val="000000"/>
              </a:buClr>
              <a:buFont typeface="TimesNewRomanPSMT"/>
              <a:defRPr sz="3800"/>
            </a:pPr>
            <a:r>
              <a:t>Total non-current liabilities dropped, but total equity decreased significantly, resulting in a higher debt-to-equity ratio.</a:t>
            </a:r>
          </a:p>
          <a:p>
            <a:pPr marL="830072" indent="-723900" defTabSz="1853137">
              <a:spcBef>
                <a:spcPts val="3400"/>
              </a:spcBef>
              <a:buClr>
                <a:srgbClr val="000000"/>
              </a:buClr>
              <a:buFont typeface="TimesNewRomanPSMT"/>
              <a:defRPr sz="3800"/>
            </a:pPr>
            <a:r>
              <a:t>Interest coverage ratio decreased from 10.91 to 7.53, indicating a decline in the company's ability to pay interest expense with its operating income.</a:t>
            </a:r>
          </a:p>
        </p:txBody>
      </p:sp>
      <p:sp>
        <p:nvSpPr>
          <p:cNvPr id="5" name="Financial analysis">
            <a:extLst>
              <a:ext uri="{FF2B5EF4-FFF2-40B4-BE49-F238E27FC236}">
                <a16:creationId xmlns:a16="http://schemas.microsoft.com/office/drawing/2014/main" id="{5293D772-A063-E388-ED94-64602C6180AC}"/>
              </a:ext>
            </a:extLst>
          </p:cNvPr>
          <p:cNvSpPr txBox="1">
            <a:spLocks noGrp="1"/>
          </p:cNvSpPr>
          <p:nvPr>
            <p:ph type="title"/>
          </p:nvPr>
        </p:nvSpPr>
        <p:spPr>
          <a:xfrm>
            <a:off x="1206500" y="1079500"/>
            <a:ext cx="9779000" cy="1435100"/>
          </a:xfrm>
          <a:prstGeom prst="rect">
            <a:avLst/>
          </a:prstGeom>
        </p:spPr>
        <p:txBody>
          <a:bodyPr/>
          <a:lstStyle/>
          <a:p>
            <a:r>
              <a:rPr lang="en-US" altLang="zh-CN" dirty="0"/>
              <a:t>Specific</a:t>
            </a:r>
            <a:r>
              <a:rPr lang="zh-CN" altLang="en-US" dirty="0"/>
              <a:t> </a:t>
            </a:r>
            <a:r>
              <a:rPr lang="en-US" altLang="zh-CN" dirty="0"/>
              <a:t>skills</a:t>
            </a:r>
            <a:r>
              <a:rPr lang="zh-CN" altLang="en-US" dirty="0"/>
              <a:t> </a:t>
            </a:r>
            <a:r>
              <a:rPr lang="en-US" altLang="zh-CN" dirty="0"/>
              <a:t>3</a:t>
            </a:r>
            <a:endParaRPr dirty="0"/>
          </a:p>
        </p:txBody>
      </p:sp>
      <p:pic>
        <p:nvPicPr>
          <p:cNvPr id="7" name="Picture 6">
            <a:extLst>
              <a:ext uri="{FF2B5EF4-FFF2-40B4-BE49-F238E27FC236}">
                <a16:creationId xmlns:a16="http://schemas.microsoft.com/office/drawing/2014/main" id="{353B6908-75B0-9734-5775-3ECD4E419BC3}"/>
              </a:ext>
            </a:extLst>
          </p:cNvPr>
          <p:cNvPicPr>
            <a:picLocks noChangeAspect="1"/>
          </p:cNvPicPr>
          <p:nvPr/>
        </p:nvPicPr>
        <p:blipFill>
          <a:blip r:embed="rId3"/>
          <a:stretch>
            <a:fillRect/>
          </a:stretch>
        </p:blipFill>
        <p:spPr>
          <a:xfrm>
            <a:off x="13398502" y="1968500"/>
            <a:ext cx="9779000" cy="9779000"/>
          </a:xfrm>
          <a:prstGeom prst="rect">
            <a:avLst/>
          </a:prstGeom>
        </p:spPr>
      </p:pic>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3" name="Interpretation of results"/>
          <p:cNvSpPr txBox="1">
            <a:spLocks noGrp="1"/>
          </p:cNvSpPr>
          <p:nvPr>
            <p:ph type="title"/>
          </p:nvPr>
        </p:nvSpPr>
        <p:spPr>
          <a:prstGeom prst="rect">
            <a:avLst/>
          </a:prstGeom>
        </p:spPr>
        <p:txBody>
          <a:bodyPr/>
          <a:lstStyle>
            <a:lvl1pPr defTabSz="2023821">
              <a:defRPr sz="7054" spc="-141"/>
            </a:lvl1pPr>
          </a:lstStyle>
          <a:p>
            <a:r>
              <a:rPr lang="en-US" altLang="zh-CN" dirty="0"/>
              <a:t>Action</a:t>
            </a:r>
            <a:r>
              <a:rPr lang="zh-CN" altLang="en-US" dirty="0"/>
              <a:t> </a:t>
            </a:r>
            <a:r>
              <a:rPr lang="en-US" altLang="zh-CN" dirty="0"/>
              <a:t>Plan</a:t>
            </a:r>
            <a:endParaRPr dirty="0"/>
          </a:p>
        </p:txBody>
      </p:sp>
      <p:graphicFrame>
        <p:nvGraphicFramePr>
          <p:cNvPr id="4" name="Table 3">
            <a:extLst>
              <a:ext uri="{FF2B5EF4-FFF2-40B4-BE49-F238E27FC236}">
                <a16:creationId xmlns:a16="http://schemas.microsoft.com/office/drawing/2014/main" id="{BA342432-305F-1177-FCDB-8BFE61FA688A}"/>
              </a:ext>
            </a:extLst>
          </p:cNvPr>
          <p:cNvGraphicFramePr>
            <a:graphicFrameLocks noGrp="1"/>
          </p:cNvGraphicFramePr>
          <p:nvPr>
            <p:extLst>
              <p:ext uri="{D42A27DB-BD31-4B8C-83A1-F6EECF244321}">
                <p14:modId xmlns:p14="http://schemas.microsoft.com/office/powerpoint/2010/main" val="315416855"/>
              </p:ext>
            </p:extLst>
          </p:nvPr>
        </p:nvGraphicFramePr>
        <p:xfrm>
          <a:off x="13398500" y="394411"/>
          <a:ext cx="9377364" cy="3772787"/>
        </p:xfrm>
        <a:graphic>
          <a:graphicData uri="http://schemas.openxmlformats.org/drawingml/2006/table">
            <a:tbl>
              <a:tblPr/>
              <a:tblGrid>
                <a:gridCol w="4688682">
                  <a:extLst>
                    <a:ext uri="{9D8B030D-6E8A-4147-A177-3AD203B41FA5}">
                      <a16:colId xmlns:a16="http://schemas.microsoft.com/office/drawing/2014/main" val="984754101"/>
                    </a:ext>
                  </a:extLst>
                </a:gridCol>
                <a:gridCol w="4688682">
                  <a:extLst>
                    <a:ext uri="{9D8B030D-6E8A-4147-A177-3AD203B41FA5}">
                      <a16:colId xmlns:a16="http://schemas.microsoft.com/office/drawing/2014/main" val="3136217608"/>
                    </a:ext>
                  </a:extLst>
                </a:gridCol>
              </a:tblGrid>
              <a:tr h="496242">
                <a:tc>
                  <a:txBody>
                    <a:bodyPr/>
                    <a:lstStyle/>
                    <a:p>
                      <a:pPr fontAlgn="b"/>
                      <a:r>
                        <a:rPr lang="en-GB" sz="3000" b="1" dirty="0">
                          <a:effectLst/>
                        </a:rPr>
                        <a:t>Timeframe</a:t>
                      </a:r>
                    </a:p>
                  </a:txBody>
                  <a:tcPr anchor="b">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9525"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tc>
                  <a:txBody>
                    <a:bodyPr/>
                    <a:lstStyle/>
                    <a:p>
                      <a:pPr fontAlgn="b"/>
                      <a:r>
                        <a:rPr lang="en-GB" sz="3000" b="1" dirty="0">
                          <a:effectLst/>
                        </a:rPr>
                        <a:t>Action Items</a:t>
                      </a:r>
                    </a:p>
                  </a:txBody>
                  <a:tcPr anchor="b">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9525"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extLst>
                  <a:ext uri="{0D108BD9-81ED-4DB2-BD59-A6C34878D82A}">
                    <a16:rowId xmlns:a16="http://schemas.microsoft.com/office/drawing/2014/main" val="2955096353"/>
                  </a:ext>
                </a:extLst>
              </a:tr>
              <a:tr h="1357536">
                <a:tc>
                  <a:txBody>
                    <a:bodyPr/>
                    <a:lstStyle/>
                    <a:p>
                      <a:pPr fontAlgn="base"/>
                      <a:r>
                        <a:rPr lang="en-GB" sz="3000" b="1" dirty="0">
                          <a:effectLst/>
                        </a:rPr>
                        <a:t>Short-term</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tc>
                  <a:txBody>
                    <a:bodyPr/>
                    <a:lstStyle/>
                    <a:p>
                      <a:pPr fontAlgn="base"/>
                      <a:r>
                        <a:rPr lang="en-GB" sz="2400" dirty="0">
                          <a:effectLst/>
                        </a:rPr>
                        <a:t>- Attend tech training sessions to learn about AI and recruitment platforms</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extLst>
                  <a:ext uri="{0D108BD9-81ED-4DB2-BD59-A6C34878D82A}">
                    <a16:rowId xmlns:a16="http://schemas.microsoft.com/office/drawing/2014/main" val="352619362"/>
                  </a:ext>
                </a:extLst>
              </a:tr>
              <a:tr h="1866611">
                <a:tc>
                  <a:txBody>
                    <a:bodyPr/>
                    <a:lstStyle/>
                    <a:p>
                      <a:pPr fontAlgn="base"/>
                      <a:endParaRPr lang="en-CN">
                        <a:effectLst/>
                      </a:endParaRP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tcPr>
                </a:tc>
                <a:tc>
                  <a:txBody>
                    <a:bodyPr/>
                    <a:lstStyle/>
                    <a:p>
                      <a:pPr fontAlgn="base"/>
                      <a:r>
                        <a:rPr lang="en-GB" sz="2400" dirty="0">
                          <a:effectLst/>
                        </a:rPr>
                        <a:t>- Participate in diversity workshops to understand the nuances of diversity and inclusion</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tcPr>
                </a:tc>
                <a:extLst>
                  <a:ext uri="{0D108BD9-81ED-4DB2-BD59-A6C34878D82A}">
                    <a16:rowId xmlns:a16="http://schemas.microsoft.com/office/drawing/2014/main" val="664837669"/>
                  </a:ext>
                </a:extLst>
              </a:tr>
            </a:tbl>
          </a:graphicData>
        </a:graphic>
      </p:graphicFrame>
      <p:graphicFrame>
        <p:nvGraphicFramePr>
          <p:cNvPr id="5" name="Table 4">
            <a:extLst>
              <a:ext uri="{FF2B5EF4-FFF2-40B4-BE49-F238E27FC236}">
                <a16:creationId xmlns:a16="http://schemas.microsoft.com/office/drawing/2014/main" id="{94563A37-3E4B-C486-C4CF-1C692851A2ED}"/>
              </a:ext>
            </a:extLst>
          </p:cNvPr>
          <p:cNvGraphicFramePr>
            <a:graphicFrameLocks noGrp="1"/>
          </p:cNvGraphicFramePr>
          <p:nvPr>
            <p:extLst>
              <p:ext uri="{D42A27DB-BD31-4B8C-83A1-F6EECF244321}">
                <p14:modId xmlns:p14="http://schemas.microsoft.com/office/powerpoint/2010/main" val="1798951166"/>
              </p:ext>
            </p:extLst>
          </p:nvPr>
        </p:nvGraphicFramePr>
        <p:xfrm>
          <a:off x="13398500" y="4167198"/>
          <a:ext cx="9377364" cy="4051541"/>
        </p:xfrm>
        <a:graphic>
          <a:graphicData uri="http://schemas.openxmlformats.org/drawingml/2006/table">
            <a:tbl>
              <a:tblPr/>
              <a:tblGrid>
                <a:gridCol w="4688682">
                  <a:extLst>
                    <a:ext uri="{9D8B030D-6E8A-4147-A177-3AD203B41FA5}">
                      <a16:colId xmlns:a16="http://schemas.microsoft.com/office/drawing/2014/main" val="2974572019"/>
                    </a:ext>
                  </a:extLst>
                </a:gridCol>
                <a:gridCol w="4688682">
                  <a:extLst>
                    <a:ext uri="{9D8B030D-6E8A-4147-A177-3AD203B41FA5}">
                      <a16:colId xmlns:a16="http://schemas.microsoft.com/office/drawing/2014/main" val="2286781270"/>
                    </a:ext>
                  </a:extLst>
                </a:gridCol>
              </a:tblGrid>
              <a:tr h="961443">
                <a:tc>
                  <a:txBody>
                    <a:bodyPr/>
                    <a:lstStyle/>
                    <a:p>
                      <a:pPr fontAlgn="b"/>
                      <a:endParaRPr lang="en-GB" b="1" dirty="0">
                        <a:effectLst/>
                      </a:endParaRPr>
                    </a:p>
                  </a:txBody>
                  <a:tcPr anchor="b">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9525"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tc>
                  <a:txBody>
                    <a:bodyPr/>
                    <a:lstStyle/>
                    <a:p>
                      <a:pPr marL="0" marR="0" lvl="0" indent="0" algn="ctr" defTabSz="584200" rtl="0" eaLnBrk="1" fontAlgn="auto" latinLnBrk="0" hangingPunct="1">
                        <a:lnSpc>
                          <a:spcPct val="100000"/>
                        </a:lnSpc>
                        <a:spcBef>
                          <a:spcPts val="0"/>
                        </a:spcBef>
                        <a:spcAft>
                          <a:spcPts val="0"/>
                        </a:spcAft>
                        <a:buClrTx/>
                        <a:buSzTx/>
                        <a:buFontTx/>
                        <a:buNone/>
                        <a:tabLst/>
                        <a:defRPr/>
                      </a:pPr>
                      <a:br>
                        <a:rPr lang="en-GB" sz="2400" b="1" dirty="0">
                          <a:effectLst/>
                        </a:rPr>
                      </a:br>
                      <a:r>
                        <a:rPr lang="en-GB" sz="2400" b="1" dirty="0">
                          <a:effectLst/>
                        </a:rPr>
                        <a:t>- Develop a social media strategy for recruitment</a:t>
                      </a:r>
                    </a:p>
                    <a:p>
                      <a:endParaRPr lang="en-CN" dirty="0"/>
                    </a:p>
                  </a:txBody>
                  <a:tcPr>
                    <a:lnL w="9525" cap="flat" cmpd="sng" algn="ctr">
                      <a:solidFill>
                        <a:srgbClr val="D9D9E3"/>
                      </a:solidFill>
                      <a:prstDash val="solid"/>
                      <a:round/>
                      <a:headEnd type="none" w="med" len="med"/>
                      <a:tailEnd type="none" w="med" len="med"/>
                    </a:lnL>
                    <a:lnB w="12700" cap="flat" cmpd="sng" algn="ctr">
                      <a:solidFill>
                        <a:srgbClr val="D9D9E3"/>
                      </a:solidFill>
                      <a:prstDash val="solid"/>
                      <a:round/>
                      <a:headEnd type="none" w="med" len="med"/>
                      <a:tailEnd type="none" w="med" len="med"/>
                    </a:lnB>
                  </a:tcPr>
                </a:tc>
                <a:extLst>
                  <a:ext uri="{0D108BD9-81ED-4DB2-BD59-A6C34878D82A}">
                    <a16:rowId xmlns:a16="http://schemas.microsoft.com/office/drawing/2014/main" val="535284582"/>
                  </a:ext>
                </a:extLst>
              </a:tr>
              <a:tr h="1627058">
                <a:tc>
                  <a:txBody>
                    <a:bodyPr/>
                    <a:lstStyle/>
                    <a:p>
                      <a:pPr fontAlgn="base"/>
                      <a:r>
                        <a:rPr lang="en-GB" sz="3000" b="1" dirty="0">
                          <a:effectLst/>
                        </a:rPr>
                        <a:t>Medium-term</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tc>
                  <a:txBody>
                    <a:bodyPr/>
                    <a:lstStyle/>
                    <a:p>
                      <a:pPr fontAlgn="base"/>
                      <a:r>
                        <a:rPr lang="en-GB" sz="2400" dirty="0">
                          <a:effectLst/>
                        </a:rPr>
                        <a:t>- Monitor skill development progress and assess the effectiveness of implemented actions</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extLst>
                  <a:ext uri="{0D108BD9-81ED-4DB2-BD59-A6C34878D82A}">
                    <a16:rowId xmlns:a16="http://schemas.microsoft.com/office/drawing/2014/main" val="1439226282"/>
                  </a:ext>
                </a:extLst>
              </a:tr>
              <a:tr h="961443">
                <a:tc>
                  <a:txBody>
                    <a:bodyPr/>
                    <a:lstStyle/>
                    <a:p>
                      <a:pPr fontAlgn="base"/>
                      <a:endParaRPr lang="en-CN">
                        <a:effectLst/>
                      </a:endParaRP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tcPr>
                </a:tc>
                <a:tc>
                  <a:txBody>
                    <a:bodyPr/>
                    <a:lstStyle/>
                    <a:p>
                      <a:pPr fontAlgn="base"/>
                      <a:r>
                        <a:rPr lang="en-GB" sz="2400" dirty="0">
                          <a:effectLst/>
                        </a:rPr>
                        <a:t>- Implement and refine the talent management program</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tcPr>
                </a:tc>
                <a:extLst>
                  <a:ext uri="{0D108BD9-81ED-4DB2-BD59-A6C34878D82A}">
                    <a16:rowId xmlns:a16="http://schemas.microsoft.com/office/drawing/2014/main" val="1938157869"/>
                  </a:ext>
                </a:extLst>
              </a:tr>
            </a:tbl>
          </a:graphicData>
        </a:graphic>
      </p:graphicFrame>
      <p:graphicFrame>
        <p:nvGraphicFramePr>
          <p:cNvPr id="6" name="Table 5">
            <a:extLst>
              <a:ext uri="{FF2B5EF4-FFF2-40B4-BE49-F238E27FC236}">
                <a16:creationId xmlns:a16="http://schemas.microsoft.com/office/drawing/2014/main" id="{E35C9EED-7A6D-A791-D88D-01ABF0D75F92}"/>
              </a:ext>
            </a:extLst>
          </p:cNvPr>
          <p:cNvGraphicFramePr>
            <a:graphicFrameLocks noGrp="1"/>
          </p:cNvGraphicFramePr>
          <p:nvPr>
            <p:extLst>
              <p:ext uri="{D42A27DB-BD31-4B8C-83A1-F6EECF244321}">
                <p14:modId xmlns:p14="http://schemas.microsoft.com/office/powerpoint/2010/main" val="67813407"/>
              </p:ext>
            </p:extLst>
          </p:nvPr>
        </p:nvGraphicFramePr>
        <p:xfrm>
          <a:off x="13398500" y="8218739"/>
          <a:ext cx="9377364" cy="4606289"/>
        </p:xfrm>
        <a:graphic>
          <a:graphicData uri="http://schemas.openxmlformats.org/drawingml/2006/table">
            <a:tbl>
              <a:tblPr/>
              <a:tblGrid>
                <a:gridCol w="4688682">
                  <a:extLst>
                    <a:ext uri="{9D8B030D-6E8A-4147-A177-3AD203B41FA5}">
                      <a16:colId xmlns:a16="http://schemas.microsoft.com/office/drawing/2014/main" val="3800247282"/>
                    </a:ext>
                  </a:extLst>
                </a:gridCol>
                <a:gridCol w="4688682">
                  <a:extLst>
                    <a:ext uri="{9D8B030D-6E8A-4147-A177-3AD203B41FA5}">
                      <a16:colId xmlns:a16="http://schemas.microsoft.com/office/drawing/2014/main" val="40295364"/>
                    </a:ext>
                  </a:extLst>
                </a:gridCol>
              </a:tblGrid>
              <a:tr h="1016812">
                <a:tc>
                  <a:txBody>
                    <a:bodyPr/>
                    <a:lstStyle/>
                    <a:p>
                      <a:pPr fontAlgn="b"/>
                      <a:endParaRPr lang="en-GB" b="1" dirty="0">
                        <a:effectLst/>
                      </a:endParaRPr>
                    </a:p>
                  </a:txBody>
                  <a:tcPr anchor="b">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9525"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tc>
                  <a:txBody>
                    <a:bodyPr/>
                    <a:lstStyle/>
                    <a:p>
                      <a:pPr marL="0" marR="0" lvl="0" indent="0" algn="ctr" defTabSz="584200" rtl="0" eaLnBrk="1" fontAlgn="auto" latinLnBrk="0" hangingPunct="1">
                        <a:lnSpc>
                          <a:spcPct val="100000"/>
                        </a:lnSpc>
                        <a:spcBef>
                          <a:spcPts val="0"/>
                        </a:spcBef>
                        <a:spcAft>
                          <a:spcPts val="0"/>
                        </a:spcAft>
                        <a:buClrTx/>
                        <a:buSzTx/>
                        <a:buFontTx/>
                        <a:buNone/>
                        <a:tabLst/>
                        <a:defRPr/>
                      </a:pPr>
                      <a:br>
                        <a:rPr lang="en-GB" sz="2400" b="1" dirty="0">
                          <a:effectLst/>
                        </a:rPr>
                      </a:br>
                      <a:r>
                        <a:rPr lang="en-GB" sz="2400" b="1" dirty="0">
                          <a:effectLst/>
                        </a:rPr>
                        <a:t>- Enhance evaluation techniques and metrics analysis</a:t>
                      </a:r>
                    </a:p>
                    <a:p>
                      <a:endParaRPr lang="en-CN" dirty="0"/>
                    </a:p>
                  </a:txBody>
                  <a:tcPr>
                    <a:lnL w="9525" cap="flat" cmpd="sng" algn="ctr">
                      <a:solidFill>
                        <a:srgbClr val="D9D9E3"/>
                      </a:solidFill>
                      <a:prstDash val="solid"/>
                      <a:round/>
                      <a:headEnd type="none" w="med" len="med"/>
                      <a:tailEnd type="none" w="med" len="med"/>
                    </a:lnL>
                    <a:lnB w="12700" cap="flat" cmpd="sng" algn="ctr">
                      <a:solidFill>
                        <a:srgbClr val="D9D9E3"/>
                      </a:solidFill>
                      <a:prstDash val="solid"/>
                      <a:round/>
                      <a:headEnd type="none" w="med" len="med"/>
                      <a:tailEnd type="none" w="med" len="med"/>
                    </a:lnB>
                  </a:tcPr>
                </a:tc>
                <a:extLst>
                  <a:ext uri="{0D108BD9-81ED-4DB2-BD59-A6C34878D82A}">
                    <a16:rowId xmlns:a16="http://schemas.microsoft.com/office/drawing/2014/main" val="636330747"/>
                  </a:ext>
                </a:extLst>
              </a:tr>
              <a:tr h="1016812">
                <a:tc>
                  <a:txBody>
                    <a:bodyPr/>
                    <a:lstStyle/>
                    <a:p>
                      <a:pPr fontAlgn="base"/>
                      <a:r>
                        <a:rPr lang="en-GB" sz="3000" b="1" dirty="0">
                          <a:effectLst/>
                        </a:rPr>
                        <a:t>Long-term</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tc>
                  <a:txBody>
                    <a:bodyPr/>
                    <a:lstStyle/>
                    <a:p>
                      <a:pPr fontAlgn="base"/>
                      <a:r>
                        <a:rPr lang="en-GB" sz="2400" dirty="0">
                          <a:effectLst/>
                        </a:rPr>
                        <a:t>- Continuously improve and adapt to emerging trends in recruitment and HRM practices</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12700" cap="flat" cmpd="sng" algn="ctr">
                      <a:solidFill>
                        <a:srgbClr val="D9D9E3"/>
                      </a:solidFill>
                      <a:prstDash val="solid"/>
                      <a:round/>
                      <a:headEnd type="none" w="med" len="med"/>
                      <a:tailEnd type="none" w="med" len="med"/>
                    </a:lnB>
                  </a:tcPr>
                </a:tc>
                <a:extLst>
                  <a:ext uri="{0D108BD9-81ED-4DB2-BD59-A6C34878D82A}">
                    <a16:rowId xmlns:a16="http://schemas.microsoft.com/office/drawing/2014/main" val="2679551720"/>
                  </a:ext>
                </a:extLst>
              </a:tr>
              <a:tr h="1588769">
                <a:tc>
                  <a:txBody>
                    <a:bodyPr/>
                    <a:lstStyle/>
                    <a:p>
                      <a:pPr fontAlgn="base"/>
                      <a:endParaRPr lang="en-CN">
                        <a:effectLst/>
                      </a:endParaRP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tcPr>
                </a:tc>
                <a:tc>
                  <a:txBody>
                    <a:bodyPr/>
                    <a:lstStyle/>
                    <a:p>
                      <a:pPr fontAlgn="base"/>
                      <a:r>
                        <a:rPr lang="en-GB" sz="2400" dirty="0">
                          <a:effectLst/>
                        </a:rPr>
                        <a:t>- Reassess the action plan periodically and make necessary adjustments based on the organization's needs</a:t>
                      </a:r>
                    </a:p>
                  </a:txBody>
                  <a:tcPr anchor="ctr">
                    <a:lnL w="9525" cap="flat" cmpd="sng" algn="ctr">
                      <a:solidFill>
                        <a:srgbClr val="D9D9E3"/>
                      </a:solidFill>
                      <a:prstDash val="solid"/>
                      <a:round/>
                      <a:headEnd type="none" w="med" len="med"/>
                      <a:tailEnd type="none" w="med" len="med"/>
                    </a:lnL>
                    <a:lnR w="9525" cap="flat" cmpd="sng" algn="ctr">
                      <a:solidFill>
                        <a:srgbClr val="D9D9E3"/>
                      </a:solidFill>
                      <a:prstDash val="solid"/>
                      <a:round/>
                      <a:headEnd type="none" w="med" len="med"/>
                      <a:tailEnd type="none" w="med" len="med"/>
                    </a:lnR>
                    <a:lnT w="12700" cap="flat" cmpd="sng" algn="ctr">
                      <a:solidFill>
                        <a:srgbClr val="D9D9E3"/>
                      </a:solidFill>
                      <a:prstDash val="solid"/>
                      <a:round/>
                      <a:headEnd type="none" w="med" len="med"/>
                      <a:tailEnd type="none" w="med" len="med"/>
                    </a:lnT>
                    <a:lnB w="9525" cap="flat" cmpd="sng" algn="ctr">
                      <a:solidFill>
                        <a:srgbClr val="D9D9E3"/>
                      </a:solidFill>
                      <a:prstDash val="solid"/>
                      <a:round/>
                      <a:headEnd type="none" w="med" len="med"/>
                      <a:tailEnd type="none" w="med" len="med"/>
                    </a:lnB>
                  </a:tcPr>
                </a:tc>
                <a:extLst>
                  <a:ext uri="{0D108BD9-81ED-4DB2-BD59-A6C34878D82A}">
                    <a16:rowId xmlns:a16="http://schemas.microsoft.com/office/drawing/2014/main" val="621271938"/>
                  </a:ext>
                </a:extLst>
              </a:tr>
            </a:tbl>
          </a:graphicData>
        </a:graphic>
      </p:graphicFrame>
      <p:pic>
        <p:nvPicPr>
          <p:cNvPr id="9" name="Picture 8">
            <a:extLst>
              <a:ext uri="{FF2B5EF4-FFF2-40B4-BE49-F238E27FC236}">
                <a16:creationId xmlns:a16="http://schemas.microsoft.com/office/drawing/2014/main" id="{F0D98048-E07B-80E2-9064-7635FA465FCE}"/>
              </a:ext>
            </a:extLst>
          </p:cNvPr>
          <p:cNvPicPr>
            <a:picLocks noChangeAspect="1"/>
          </p:cNvPicPr>
          <p:nvPr/>
        </p:nvPicPr>
        <p:blipFill>
          <a:blip r:embed="rId3"/>
          <a:stretch>
            <a:fillRect/>
          </a:stretch>
        </p:blipFill>
        <p:spPr>
          <a:xfrm>
            <a:off x="1206500" y="3348265"/>
            <a:ext cx="10123718" cy="7559221"/>
          </a:xfrm>
          <a:prstGeom prst="rect">
            <a:avLst/>
          </a:prstGeom>
        </p:spPr>
      </p:pic>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8" name="Financial ratios provide valuable insights into a company's financial health and performance, but it has limitations.…"/>
          <p:cNvSpPr txBox="1">
            <a:spLocks noGrp="1"/>
          </p:cNvSpPr>
          <p:nvPr>
            <p:ph type="body" sz="half" idx="1"/>
          </p:nvPr>
        </p:nvSpPr>
        <p:spPr>
          <a:xfrm>
            <a:off x="1206500" y="2941933"/>
            <a:ext cx="9779000" cy="9563201"/>
          </a:xfrm>
          <a:prstGeom prst="rect">
            <a:avLst/>
          </a:prstGeom>
        </p:spPr>
        <p:txBody>
          <a:bodyPr/>
          <a:lstStyle/>
          <a:p>
            <a:pPr marL="764540" indent="-666750" defTabSz="1706837">
              <a:spcBef>
                <a:spcPts val="3100"/>
              </a:spcBef>
              <a:buClr>
                <a:srgbClr val="000000"/>
              </a:buClr>
              <a:buFont typeface="TimesNewRomanPSMT"/>
              <a:defRPr sz="3500"/>
            </a:pPr>
            <a:r>
              <a:rPr lang="en-GB" dirty="0"/>
              <a:t>Setting clear and measurable objectives for each skill area</a:t>
            </a:r>
            <a:r>
              <a:rPr lang="zh-CN" altLang="en-US" dirty="0"/>
              <a:t> </a:t>
            </a:r>
            <a:endParaRPr dirty="0"/>
          </a:p>
          <a:p>
            <a:pPr marL="764540" indent="-666750" defTabSz="1706837">
              <a:spcBef>
                <a:spcPts val="3100"/>
              </a:spcBef>
              <a:buClr>
                <a:srgbClr val="000000"/>
              </a:buClr>
              <a:buFont typeface="TimesNewRomanPSMT"/>
              <a:defRPr sz="3500"/>
            </a:pPr>
            <a:r>
              <a:rPr lang="en-GB" dirty="0"/>
              <a:t>Establishing a feedback loop with colleagues, supervisors, and external stakeholders</a:t>
            </a:r>
          </a:p>
          <a:p>
            <a:pPr marL="764540" indent="-666750" defTabSz="1706837">
              <a:spcBef>
                <a:spcPts val="3100"/>
              </a:spcBef>
              <a:buClr>
                <a:srgbClr val="000000"/>
              </a:buClr>
              <a:buFont typeface="TimesNewRomanPSMT"/>
              <a:defRPr sz="3500"/>
            </a:pPr>
            <a:r>
              <a:rPr lang="en-GB" dirty="0"/>
              <a:t>Engaging in self-assessment and reflection</a:t>
            </a:r>
          </a:p>
          <a:p>
            <a:pPr marL="764540" indent="-666750" defTabSz="1706837">
              <a:spcBef>
                <a:spcPts val="3100"/>
              </a:spcBef>
              <a:buClr>
                <a:srgbClr val="000000"/>
              </a:buClr>
              <a:buFont typeface="TimesNewRomanPSMT"/>
              <a:defRPr sz="3500"/>
            </a:pPr>
            <a:r>
              <a:rPr lang="en-GB" dirty="0" err="1"/>
              <a:t>Analyzing</a:t>
            </a:r>
            <a:r>
              <a:rPr lang="en-GB" dirty="0"/>
              <a:t> relevant metrics and key performance indicators (KPIs)</a:t>
            </a:r>
          </a:p>
          <a:p>
            <a:pPr marL="764540" indent="-666750" defTabSz="1706837">
              <a:spcBef>
                <a:spcPts val="3100"/>
              </a:spcBef>
              <a:buClr>
                <a:srgbClr val="000000"/>
              </a:buClr>
              <a:buFont typeface="TimesNewRomanPSMT"/>
              <a:defRPr sz="3500"/>
            </a:pPr>
            <a:r>
              <a:rPr lang="en-GB" dirty="0"/>
              <a:t>Conducting regular reviews of the action </a:t>
            </a:r>
            <a:r>
              <a:rPr lang="en-US" altLang="zh-CN" dirty="0"/>
              <a:t>plan</a:t>
            </a:r>
            <a:endParaRPr dirty="0"/>
          </a:p>
        </p:txBody>
      </p:sp>
      <p:sp>
        <p:nvSpPr>
          <p:cNvPr id="199" name="Limitation of Ratio Analysis"/>
          <p:cNvSpPr txBox="1">
            <a:spLocks noGrp="1"/>
          </p:cNvSpPr>
          <p:nvPr>
            <p:ph type="title"/>
          </p:nvPr>
        </p:nvSpPr>
        <p:spPr>
          <a:prstGeom prst="rect">
            <a:avLst/>
          </a:prstGeom>
        </p:spPr>
        <p:txBody>
          <a:bodyPr/>
          <a:lstStyle>
            <a:lvl1pPr defTabSz="1731220">
              <a:defRPr sz="6035" spc="-120"/>
            </a:lvl1pPr>
          </a:lstStyle>
          <a:p>
            <a:r>
              <a:rPr lang="en-US" altLang="zh-CN" dirty="0"/>
              <a:t>Monitoring</a:t>
            </a:r>
            <a:r>
              <a:rPr lang="zh-CN" altLang="en-US" dirty="0"/>
              <a:t> </a:t>
            </a:r>
            <a:r>
              <a:rPr lang="en-US" altLang="zh-CN" dirty="0"/>
              <a:t>&amp;</a:t>
            </a:r>
            <a:r>
              <a:rPr lang="zh-CN" altLang="en-US" dirty="0"/>
              <a:t> </a:t>
            </a:r>
            <a:r>
              <a:rPr lang="en-US" altLang="zh-CN" dirty="0"/>
              <a:t>Evaluation</a:t>
            </a:r>
            <a:endParaRPr dirty="0"/>
          </a:p>
        </p:txBody>
      </p:sp>
      <p:pic>
        <p:nvPicPr>
          <p:cNvPr id="2" name="Picture 1">
            <a:extLst>
              <a:ext uri="{FF2B5EF4-FFF2-40B4-BE49-F238E27FC236}">
                <a16:creationId xmlns:a16="http://schemas.microsoft.com/office/drawing/2014/main" id="{C8D8B9EB-7BC6-5EF4-2818-6133F4B3EC79}"/>
              </a:ext>
            </a:extLst>
          </p:cNvPr>
          <p:cNvPicPr>
            <a:picLocks noChangeAspect="1"/>
          </p:cNvPicPr>
          <p:nvPr/>
        </p:nvPicPr>
        <p:blipFill>
          <a:blip r:embed="rId3"/>
          <a:stretch>
            <a:fillRect/>
          </a:stretch>
        </p:blipFill>
        <p:spPr>
          <a:xfrm>
            <a:off x="13398502" y="1797050"/>
            <a:ext cx="8566150" cy="8621895"/>
          </a:xfrm>
          <a:prstGeom prst="rect">
            <a:avLst/>
          </a:prstGeom>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 name="cost-cutting measures and exploring new revenue streams…"/>
          <p:cNvSpPr txBox="1">
            <a:spLocks noGrp="1"/>
          </p:cNvSpPr>
          <p:nvPr>
            <p:ph type="body" sz="half" idx="1"/>
          </p:nvPr>
        </p:nvSpPr>
        <p:spPr>
          <a:xfrm>
            <a:off x="1203685" y="3859557"/>
            <a:ext cx="9779001" cy="8256630"/>
          </a:xfrm>
          <a:prstGeom prst="rect">
            <a:avLst/>
          </a:prstGeom>
        </p:spPr>
        <p:txBody>
          <a:bodyPr/>
          <a:lstStyle/>
          <a:p>
            <a:pPr marL="1059434" indent="-923925" defTabSz="2365188">
              <a:spcBef>
                <a:spcPts val="4300"/>
              </a:spcBef>
              <a:buClr>
                <a:srgbClr val="000000"/>
              </a:buClr>
              <a:buFont typeface="TimesNewRomanPSMT"/>
              <a:defRPr sz="4850"/>
            </a:pPr>
            <a:r>
              <a:rPr lang="en-US" altLang="zh-CN" dirty="0"/>
              <a:t>Focus</a:t>
            </a:r>
            <a:r>
              <a:rPr lang="zh-CN" altLang="en-US" dirty="0"/>
              <a:t> </a:t>
            </a:r>
            <a:r>
              <a:rPr lang="en-US" altLang="zh-CN" dirty="0"/>
              <a:t>on</a:t>
            </a:r>
            <a:r>
              <a:rPr lang="zh-CN" altLang="en-US" dirty="0"/>
              <a:t> </a:t>
            </a:r>
            <a:r>
              <a:rPr lang="en-US" altLang="zh-CN" dirty="0"/>
              <a:t>both</a:t>
            </a:r>
            <a:r>
              <a:rPr lang="zh-CN" altLang="en-US" dirty="0"/>
              <a:t> </a:t>
            </a:r>
            <a:r>
              <a:rPr lang="en-US" altLang="zh-CN" dirty="0"/>
              <a:t>generic</a:t>
            </a:r>
            <a:r>
              <a:rPr lang="zh-CN" altLang="en-US" dirty="0"/>
              <a:t> </a:t>
            </a:r>
            <a:r>
              <a:rPr lang="en-US" altLang="zh-CN" dirty="0"/>
              <a:t>and</a:t>
            </a:r>
            <a:r>
              <a:rPr lang="zh-CN" altLang="en-US" dirty="0"/>
              <a:t> </a:t>
            </a:r>
            <a:r>
              <a:rPr lang="en-US" altLang="zh-CN" dirty="0"/>
              <a:t>specific</a:t>
            </a:r>
            <a:r>
              <a:rPr lang="zh-CN" altLang="en-US" dirty="0"/>
              <a:t> </a:t>
            </a:r>
            <a:r>
              <a:rPr lang="en-US" altLang="zh-CN" dirty="0"/>
              <a:t>skills</a:t>
            </a:r>
            <a:endParaRPr dirty="0"/>
          </a:p>
          <a:p>
            <a:pPr marL="1059434" indent="-923925" defTabSz="2365188">
              <a:spcBef>
                <a:spcPts val="4300"/>
              </a:spcBef>
              <a:buClr>
                <a:srgbClr val="000000"/>
              </a:buClr>
              <a:buFont typeface="TimesNewRomanPSMT"/>
              <a:defRPr sz="4850"/>
            </a:pPr>
            <a:r>
              <a:rPr lang="en-US" altLang="zh-CN" dirty="0"/>
              <a:t>A</a:t>
            </a:r>
            <a:r>
              <a:rPr lang="zh-CN" altLang="en-US" dirty="0"/>
              <a:t> </a:t>
            </a:r>
            <a:r>
              <a:rPr lang="en-US" altLang="zh-CN" dirty="0"/>
              <a:t>well-structured</a:t>
            </a:r>
            <a:r>
              <a:rPr lang="zh-CN" altLang="en-US" dirty="0"/>
              <a:t> </a:t>
            </a:r>
            <a:r>
              <a:rPr lang="en-US" altLang="zh-CN" dirty="0"/>
              <a:t>action</a:t>
            </a:r>
            <a:r>
              <a:rPr lang="zh-CN" altLang="en-US" dirty="0"/>
              <a:t> </a:t>
            </a:r>
            <a:r>
              <a:rPr lang="en-US" altLang="zh-CN" dirty="0"/>
              <a:t>plan</a:t>
            </a:r>
            <a:r>
              <a:rPr lang="zh-CN" altLang="en-US" dirty="0"/>
              <a:t> </a:t>
            </a:r>
            <a:r>
              <a:rPr lang="en-US" altLang="zh-CN" dirty="0"/>
              <a:t>with</a:t>
            </a:r>
            <a:r>
              <a:rPr lang="zh-CN" altLang="en-US" dirty="0"/>
              <a:t> </a:t>
            </a:r>
            <a:r>
              <a:rPr lang="en-US" altLang="zh-CN" dirty="0"/>
              <a:t>clear</a:t>
            </a:r>
            <a:r>
              <a:rPr lang="zh-CN" altLang="en-US" dirty="0"/>
              <a:t> </a:t>
            </a:r>
            <a:r>
              <a:rPr lang="en-US" altLang="zh-CN" dirty="0"/>
              <a:t>short,</a:t>
            </a:r>
            <a:r>
              <a:rPr lang="zh-CN" altLang="en-US" dirty="0"/>
              <a:t> </a:t>
            </a:r>
            <a:r>
              <a:rPr lang="en-US" altLang="zh-CN" dirty="0"/>
              <a:t>medium,</a:t>
            </a:r>
            <a:r>
              <a:rPr lang="zh-CN" altLang="en-US" dirty="0"/>
              <a:t> </a:t>
            </a:r>
            <a:r>
              <a:rPr lang="en-US" altLang="zh-CN" dirty="0"/>
              <a:t>and</a:t>
            </a:r>
            <a:r>
              <a:rPr lang="zh-CN" altLang="en-US" dirty="0"/>
              <a:t> </a:t>
            </a:r>
            <a:r>
              <a:rPr lang="en-US" altLang="zh-CN" dirty="0"/>
              <a:t>long-term</a:t>
            </a:r>
            <a:r>
              <a:rPr lang="zh-CN" altLang="en-US" dirty="0"/>
              <a:t> </a:t>
            </a:r>
            <a:r>
              <a:rPr lang="en-US" altLang="zh-CN" dirty="0"/>
              <a:t>goals</a:t>
            </a:r>
            <a:endParaRPr dirty="0"/>
          </a:p>
          <a:p>
            <a:pPr marL="1059434" indent="-923925" defTabSz="2365188">
              <a:spcBef>
                <a:spcPts val="4300"/>
              </a:spcBef>
              <a:buClr>
                <a:srgbClr val="000000"/>
              </a:buClr>
              <a:buFont typeface="TimesNewRomanPSMT"/>
              <a:defRPr sz="4850"/>
            </a:pPr>
            <a:r>
              <a:rPr lang="en-US" altLang="zh-CN" dirty="0"/>
              <a:t>Look</a:t>
            </a:r>
            <a:r>
              <a:rPr lang="zh-CN" altLang="en-US" dirty="0"/>
              <a:t> </a:t>
            </a:r>
            <a:r>
              <a:rPr lang="en-US" altLang="zh-CN" dirty="0"/>
              <a:t>forward</a:t>
            </a:r>
            <a:r>
              <a:rPr lang="zh-CN" altLang="en-US" dirty="0"/>
              <a:t> </a:t>
            </a:r>
            <a:r>
              <a:rPr lang="en-US" altLang="zh-CN" dirty="0"/>
              <a:t>to</a:t>
            </a:r>
            <a:r>
              <a:rPr lang="zh-CN" altLang="en-US" dirty="0"/>
              <a:t> </a:t>
            </a:r>
            <a:r>
              <a:rPr lang="en-US" altLang="zh-CN" dirty="0"/>
              <a:t>feedback</a:t>
            </a:r>
            <a:r>
              <a:rPr lang="zh-CN" altLang="en-US" dirty="0"/>
              <a:t> </a:t>
            </a:r>
            <a:r>
              <a:rPr lang="en-US" altLang="zh-CN" dirty="0"/>
              <a:t>and</a:t>
            </a:r>
            <a:r>
              <a:rPr lang="zh-CN" altLang="en-US" dirty="0"/>
              <a:t> </a:t>
            </a:r>
            <a:r>
              <a:rPr lang="en-US" altLang="zh-CN" dirty="0"/>
              <a:t>suggestions</a:t>
            </a:r>
            <a:endParaRPr dirty="0"/>
          </a:p>
        </p:txBody>
      </p:sp>
      <p:sp>
        <p:nvSpPr>
          <p:cNvPr id="205" name="Conclusion &amp; Recommendations"/>
          <p:cNvSpPr txBox="1">
            <a:spLocks noGrp="1"/>
          </p:cNvSpPr>
          <p:nvPr>
            <p:ph type="title"/>
          </p:nvPr>
        </p:nvSpPr>
        <p:spPr>
          <a:xfrm>
            <a:off x="1206500" y="1079500"/>
            <a:ext cx="10663598" cy="1967332"/>
          </a:xfrm>
          <a:prstGeom prst="rect">
            <a:avLst/>
          </a:prstGeom>
        </p:spPr>
        <p:txBody>
          <a:bodyPr/>
          <a:lstStyle>
            <a:lvl1pPr defTabSz="1926287">
              <a:defRPr sz="6715" spc="-134"/>
            </a:lvl1pPr>
          </a:lstStyle>
          <a:p>
            <a:r>
              <a:t>Conclusion &amp; Recommendations</a:t>
            </a:r>
          </a:p>
        </p:txBody>
      </p:sp>
      <p:pic>
        <p:nvPicPr>
          <p:cNvPr id="3" name="Picture 2">
            <a:extLst>
              <a:ext uri="{FF2B5EF4-FFF2-40B4-BE49-F238E27FC236}">
                <a16:creationId xmlns:a16="http://schemas.microsoft.com/office/drawing/2014/main" id="{D105045C-A6E7-94CE-67C0-01D31FD6F5BF}"/>
              </a:ext>
            </a:extLst>
          </p:cNvPr>
          <p:cNvPicPr>
            <a:picLocks noChangeAspect="1"/>
          </p:cNvPicPr>
          <p:nvPr/>
        </p:nvPicPr>
        <p:blipFill>
          <a:blip r:embed="rId3"/>
          <a:stretch>
            <a:fillRect/>
          </a:stretch>
        </p:blipFill>
        <p:spPr>
          <a:xfrm>
            <a:off x="12513904" y="3046832"/>
            <a:ext cx="9042400" cy="6022238"/>
          </a:xfrm>
          <a:prstGeom prst="rect">
            <a:avLst/>
          </a:prstGeom>
        </p:spPr>
      </p:pic>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 name="Bamber, M. &amp; Parry, S. (2017). Accounting and Finance for Managers: A Decision-Making Approach. Kogan Page.…"/>
          <p:cNvSpPr txBox="1">
            <a:spLocks noGrp="1"/>
          </p:cNvSpPr>
          <p:nvPr>
            <p:ph type="body" idx="1"/>
          </p:nvPr>
        </p:nvSpPr>
        <p:spPr>
          <a:xfrm>
            <a:off x="1203685" y="3859557"/>
            <a:ext cx="21687239" cy="8256630"/>
          </a:xfrm>
          <a:prstGeom prst="rect">
            <a:avLst/>
          </a:prstGeom>
        </p:spPr>
        <p:txBody>
          <a:bodyPr>
            <a:normAutofit lnSpcReduction="10000"/>
          </a:bodyPr>
          <a:lstStyle/>
          <a:p>
            <a:pPr marL="622554" indent="-542925" defTabSz="1389853">
              <a:spcBef>
                <a:spcPts val="2500"/>
              </a:spcBef>
              <a:buClr>
                <a:srgbClr val="000000"/>
              </a:buClr>
              <a:buFont typeface="TimesNewRomanPSMT"/>
              <a:buChar char="•"/>
              <a:defRPr sz="2850"/>
            </a:pPr>
            <a:r>
              <a:rPr lang="en-GB" sz="2800" dirty="0"/>
              <a:t>Armstrong, M. (2020) Armstrong’s Handbook of Human Resource Management Practice. 15th Ed. London: Konan Page</a:t>
            </a:r>
            <a:endParaRPr lang="en-CN" sz="2800" dirty="0"/>
          </a:p>
          <a:p>
            <a:pPr marL="622554" indent="-542925" defTabSz="1389853">
              <a:spcBef>
                <a:spcPts val="2500"/>
              </a:spcBef>
              <a:buClr>
                <a:srgbClr val="000000"/>
              </a:buClr>
              <a:buFont typeface="TimesNewRomanPSMT"/>
              <a:buChar char="•"/>
              <a:defRPr sz="2850"/>
            </a:pPr>
            <a:r>
              <a:rPr lang="en-GB" sz="2800" dirty="0" err="1"/>
              <a:t>Bondarouk</a:t>
            </a:r>
            <a:r>
              <a:rPr lang="en-GB" sz="2800" dirty="0"/>
              <a:t>, T. and Brewster, C., 2016. Conceptualising the future of HRM and technology research. International journal of human resource management, 27(21), pp.2652–2671.</a:t>
            </a:r>
            <a:endParaRPr lang="en-CN" sz="2800" dirty="0"/>
          </a:p>
          <a:p>
            <a:pPr marL="622554" indent="-542925" defTabSz="1389853">
              <a:spcBef>
                <a:spcPts val="2500"/>
              </a:spcBef>
              <a:buClr>
                <a:srgbClr val="000000"/>
              </a:buClr>
              <a:buFont typeface="TimesNewRomanPSMT"/>
              <a:buChar char="•"/>
              <a:defRPr sz="2850"/>
            </a:pPr>
            <a:r>
              <a:rPr lang="en-GB" sz="2800" dirty="0"/>
              <a:t>Beer, M., </a:t>
            </a:r>
            <a:r>
              <a:rPr lang="en-GB" sz="2800" dirty="0" err="1"/>
              <a:t>Boselie</a:t>
            </a:r>
            <a:r>
              <a:rPr lang="en-GB" sz="2800" dirty="0"/>
              <a:t>, P. and Brewster, C., (2015). Back to the Future: Implications for the Field of HRM of the Multistakeholder Perspective Proposed 30 Years Ago. Human resource management, 54(3), pp.427–438. </a:t>
            </a:r>
            <a:endParaRPr lang="en-CN" sz="2800" dirty="0"/>
          </a:p>
          <a:p>
            <a:pPr marL="622554" indent="-542925" defTabSz="1389853">
              <a:spcBef>
                <a:spcPts val="2500"/>
              </a:spcBef>
              <a:buClr>
                <a:srgbClr val="000000"/>
              </a:buClr>
              <a:buFont typeface="TimesNewRomanPSMT"/>
              <a:buChar char="•"/>
              <a:defRPr sz="2850"/>
            </a:pPr>
            <a:r>
              <a:rPr lang="en-GB" sz="2800" dirty="0"/>
              <a:t>Cook, M. (2016) Personnel selection: adding value through people. 5th Ed. Chichester: John Wiley.</a:t>
            </a:r>
            <a:endParaRPr lang="en-CN" sz="2800" dirty="0"/>
          </a:p>
          <a:p>
            <a:pPr marL="622554" indent="-542925" defTabSz="1389853">
              <a:spcBef>
                <a:spcPts val="2500"/>
              </a:spcBef>
              <a:buClr>
                <a:srgbClr val="000000"/>
              </a:buClr>
              <a:buFont typeface="TimesNewRomanPSMT"/>
              <a:buChar char="•"/>
              <a:defRPr sz="2850"/>
            </a:pPr>
            <a:r>
              <a:rPr lang="en-GB" sz="2800" dirty="0"/>
              <a:t>Gerber, C., Koch, T. and De Klerk, J.J., (2018). The impact of social media on recruitment : are you LinkedIn? SA Journal of Human Resource Management, 16(1), pp.1–14. </a:t>
            </a:r>
            <a:endParaRPr lang="en-CN" sz="2800" dirty="0"/>
          </a:p>
          <a:p>
            <a:pPr marL="622554" indent="-542925" defTabSz="1389853">
              <a:spcBef>
                <a:spcPts val="2500"/>
              </a:spcBef>
              <a:buClr>
                <a:srgbClr val="000000"/>
              </a:buClr>
              <a:buFont typeface="TimesNewRomanPSMT"/>
              <a:buChar char="•"/>
              <a:defRPr sz="2850"/>
            </a:pPr>
            <a:r>
              <a:rPr lang="en-GB" sz="2800" dirty="0"/>
              <a:t>Gold, J., Holden, R., Iles, P., Stewart, J. and </a:t>
            </a:r>
            <a:r>
              <a:rPr lang="en-GB" sz="2800" dirty="0" err="1"/>
              <a:t>Beardwell</a:t>
            </a:r>
            <a:r>
              <a:rPr lang="en-GB" sz="2800" dirty="0"/>
              <a:t>, J. (2013). Human Resource Development: Theory and practice. 5th Ed. London: Palgrave Macmillan.</a:t>
            </a:r>
            <a:endParaRPr lang="en-CN" sz="2800" dirty="0"/>
          </a:p>
          <a:p>
            <a:pPr marL="622554" indent="-542925" defTabSz="1389853">
              <a:spcBef>
                <a:spcPts val="2500"/>
              </a:spcBef>
              <a:buClr>
                <a:srgbClr val="000000"/>
              </a:buClr>
              <a:buFont typeface="TimesNewRomanPSMT"/>
              <a:buChar char="•"/>
              <a:defRPr sz="2850"/>
            </a:pPr>
            <a:r>
              <a:rPr lang="en-GB" sz="2800" dirty="0"/>
              <a:t>Henderson, I. (2017) Human Resource Management for MBA Students. 3rd Ed. London: CIPD </a:t>
            </a:r>
            <a:endParaRPr lang="en-CN" sz="2800" dirty="0"/>
          </a:p>
          <a:p>
            <a:pPr marL="622554" indent="-542925" defTabSz="1389853">
              <a:spcBef>
                <a:spcPts val="2500"/>
              </a:spcBef>
              <a:buClr>
                <a:srgbClr val="000000"/>
              </a:buClr>
              <a:buFont typeface="TimesNewRomanPSMT"/>
              <a:buChar char="•"/>
              <a:defRPr sz="2850"/>
            </a:pPr>
            <a:r>
              <a:rPr lang="en-GB" sz="2800" dirty="0"/>
              <a:t>Laroche, L. and Rutherford, D. (2007) Recruiting, retaining and promoting culturally different employees. Oxford: Butterworth Heinemann. </a:t>
            </a:r>
            <a:endParaRPr lang="en-CN" sz="2800" dirty="0"/>
          </a:p>
          <a:p>
            <a:pPr marL="622554" indent="-542925" defTabSz="1389853">
              <a:spcBef>
                <a:spcPts val="2500"/>
              </a:spcBef>
              <a:buClr>
                <a:srgbClr val="000000"/>
              </a:buClr>
              <a:buFont typeface="TimesNewRomanPSMT"/>
              <a:buChar char="•"/>
              <a:defRPr sz="2850"/>
            </a:pPr>
            <a:r>
              <a:rPr lang="en-GB" sz="2800" dirty="0" err="1"/>
              <a:t>Pilbeam</a:t>
            </a:r>
            <a:r>
              <a:rPr lang="en-GB" sz="2800" dirty="0"/>
              <a:t>, S. and Corbridge, M. (2010) People resourcing: contemporary HRM in practice. 4th Ed. Harlow: Financial Times Prentice Hall. </a:t>
            </a:r>
            <a:endParaRPr lang="en-CN" sz="2800" dirty="0"/>
          </a:p>
        </p:txBody>
      </p:sp>
      <p:sp>
        <p:nvSpPr>
          <p:cNvPr id="211" name="References"/>
          <p:cNvSpPr txBox="1">
            <a:spLocks noGrp="1"/>
          </p:cNvSpPr>
          <p:nvPr>
            <p:ph type="title"/>
          </p:nvPr>
        </p:nvSpPr>
        <p:spPr>
          <a:xfrm>
            <a:off x="1206500" y="1079500"/>
            <a:ext cx="10663598" cy="1967332"/>
          </a:xfrm>
          <a:prstGeom prst="rect">
            <a:avLst/>
          </a:prstGeom>
        </p:spPr>
        <p:txBody>
          <a:bodyPr/>
          <a:lstStyle/>
          <a:p>
            <a:r>
              <a:t>References</a:t>
            </a:r>
          </a:p>
        </p:txBody>
      </p:sp>
    </p:spTree>
  </p:cSld>
  <p:clrMapOvr>
    <a:masterClrMapping/>
  </p:clrMapOvr>
  <p:transition spd="med"/>
</p:sld>
</file>

<file path=ppt/theme/theme1.xml><?xml version="1.0" encoding="utf-8"?>
<a:theme xmlns:a="http://schemas.openxmlformats.org/drawingml/2006/main" name="33_DynamicLight">
  <a:themeElements>
    <a:clrScheme name="33_DynamicLight">
      <a:dk1>
        <a:srgbClr val="5E5E5E"/>
      </a:dk1>
      <a:lt1>
        <a:srgbClr val="005E00"/>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33_DynamicLight">
      <a:majorFont>
        <a:latin typeface="Helvetica Neue"/>
        <a:ea typeface="Helvetica Neue"/>
        <a:cs typeface="Helvetica Neue"/>
      </a:majorFont>
      <a:minorFont>
        <a:latin typeface="Helvetica Neue"/>
        <a:ea typeface="Helvetica Neue"/>
        <a:cs typeface="Helvetica Neue"/>
      </a:minorFont>
    </a:fontScheme>
    <a:fmtScheme name="33_Dynamic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extLst>
    <a:ext uri="{05A4C25C-085E-4340-85A3-A5531E510DB2}">
      <thm15:themeFamily xmlns:thm15="http://schemas.microsoft.com/office/thememl/2012/main" name="Carlsberg" id="{B50CF12D-F96F-C443-B619-C18C2BB51093}" vid="{0045D518-C18D-594F-A639-A245647FC1E8}"/>
    </a:ext>
  </a:extLst>
</a:theme>
</file>

<file path=ppt/theme/theme2.xml><?xml version="1.0" encoding="utf-8"?>
<a:theme xmlns:a="http://schemas.openxmlformats.org/drawingml/2006/main" name="33_DynamicLight">
  <a:themeElements>
    <a:clrScheme name="33_DynamicLight">
      <a:dk1>
        <a:srgbClr val="000000"/>
      </a:dk1>
      <a:lt1>
        <a:srgbClr val="FFFFFF"/>
      </a:lt1>
      <a:dk2>
        <a:srgbClr val="5E5E5E"/>
      </a:dk2>
      <a:lt2>
        <a:srgbClr val="D5D5D5"/>
      </a:lt2>
      <a:accent1>
        <a:srgbClr val="00A2FF"/>
      </a:accent1>
      <a:accent2>
        <a:srgbClr val="16E7CF"/>
      </a:accent2>
      <a:accent3>
        <a:srgbClr val="61D836"/>
      </a:accent3>
      <a:accent4>
        <a:srgbClr val="FFD932"/>
      </a:accent4>
      <a:accent5>
        <a:srgbClr val="FF644E"/>
      </a:accent5>
      <a:accent6>
        <a:srgbClr val="FF42A1"/>
      </a:accent6>
      <a:hlink>
        <a:srgbClr val="0000FF"/>
      </a:hlink>
      <a:folHlink>
        <a:srgbClr val="FF00FF"/>
      </a:folHlink>
    </a:clrScheme>
    <a:fontScheme name="33_DynamicLight">
      <a:majorFont>
        <a:latin typeface="Helvetica Neue"/>
        <a:ea typeface="Helvetica Neue"/>
        <a:cs typeface="Helvetica Neue"/>
      </a:majorFont>
      <a:minorFont>
        <a:latin typeface="Helvetica Neue"/>
        <a:ea typeface="Helvetica Neue"/>
        <a:cs typeface="Helvetica Neue"/>
      </a:minorFont>
    </a:fontScheme>
    <a:fmtScheme name="33_DynamicLigh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000000"/>
        </a:solid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3200" b="0" i="0" u="none" strike="noStrike" cap="none" spc="0" normalizeH="0" baseline="0">
            <a:ln>
              <a:noFill/>
            </a:ln>
            <a:solidFill>
              <a:srgbClr val="FFFFFF"/>
            </a:solidFill>
            <a:effectLst/>
            <a:uFillTx/>
            <a:latin typeface="Helvetica Neue Medium"/>
            <a:ea typeface="Helvetica Neue Medium"/>
            <a:cs typeface="Helvetica Neue Medium"/>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2438338" rtl="0" fontAlgn="auto" latinLnBrk="0" hangingPunct="0">
          <a:lnSpc>
            <a:spcPct val="100000"/>
          </a:lnSpc>
          <a:spcBef>
            <a:spcPts val="0"/>
          </a:spcBef>
          <a:spcAft>
            <a:spcPts val="0"/>
          </a:spcAft>
          <a:buClrTx/>
          <a:buSzTx/>
          <a:buFontTx/>
          <a:buNone/>
          <a:tabLst/>
          <a:defRPr kumimoji="0" sz="2400" b="0" i="0" u="none" strike="noStrike" cap="none" spc="0" normalizeH="0" baseline="0">
            <a:ln>
              <a:noFill/>
            </a:ln>
            <a:solidFill>
              <a:srgbClr val="5E5E5E"/>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emplate>33_DynamicLight</Template>
  <TotalTime>94</TotalTime>
  <Words>2164</Words>
  <Application>Microsoft Office PowerPoint</Application>
  <PresentationFormat>自定义</PresentationFormat>
  <Paragraphs>113</Paragraphs>
  <Slides>10</Slides>
  <Notes>10</Notes>
  <HiddenSlides>0</HiddenSlides>
  <MMClips>0</MMClips>
  <ScaleCrop>false</ScaleCrop>
  <HeadingPairs>
    <vt:vector size="6" baseType="variant">
      <vt:variant>
        <vt:lpstr>已用的字体</vt:lpstr>
      </vt:variant>
      <vt:variant>
        <vt:i4>4</vt:i4>
      </vt:variant>
      <vt:variant>
        <vt:lpstr>主题</vt:lpstr>
      </vt:variant>
      <vt:variant>
        <vt:i4>1</vt:i4>
      </vt:variant>
      <vt:variant>
        <vt:lpstr>幻灯片标题</vt:lpstr>
      </vt:variant>
      <vt:variant>
        <vt:i4>10</vt:i4>
      </vt:variant>
    </vt:vector>
  </HeadingPairs>
  <TitlesOfParts>
    <vt:vector size="15" baseType="lpstr">
      <vt:lpstr>Helvetica Neue</vt:lpstr>
      <vt:lpstr>Helvetica Neue Medium</vt:lpstr>
      <vt:lpstr>Söhne</vt:lpstr>
      <vt:lpstr>TimesNewRomanPSMT</vt:lpstr>
      <vt:lpstr>33_DynamicLight</vt:lpstr>
      <vt:lpstr>Human Resource Management</vt:lpstr>
      <vt:lpstr>Introduction &amp; recap</vt:lpstr>
      <vt:lpstr>Generic skills</vt:lpstr>
      <vt:lpstr>Specific skills 1</vt:lpstr>
      <vt:lpstr>Specific skills 2</vt:lpstr>
      <vt:lpstr>Specific skills 3</vt:lpstr>
      <vt:lpstr>Action Plan</vt:lpstr>
      <vt:lpstr>Monitoring &amp; Evaluation</vt:lpstr>
      <vt:lpstr>Conclusion &amp; 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Human Resource Management</dc:title>
  <dc:creator>teacher</dc:creator>
  <cp:lastModifiedBy>CHEN RUI</cp:lastModifiedBy>
  <cp:revision>34</cp:revision>
  <dcterms:created xsi:type="dcterms:W3CDTF">2023-04-04T07:03:13Z</dcterms:created>
  <dcterms:modified xsi:type="dcterms:W3CDTF">2023-04-27T02:09:00Z</dcterms:modified>
</cp:coreProperties>
</file>