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handoutMasterIdLst>
    <p:handoutMasterId r:id="rId10"/>
  </p:handoutMasterIdLst>
  <p:sldIdLst>
    <p:sldId id="256" r:id="rId2"/>
    <p:sldId id="258" r:id="rId3"/>
    <p:sldId id="265" r:id="rId4"/>
    <p:sldId id="260" r:id="rId5"/>
    <p:sldId id="261" r:id="rId6"/>
    <p:sldId id="263" r:id="rId7"/>
    <p:sldId id="264" r:id="rId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F54EAE-FA44-1BA3-B0B1-BCF2F5761945}" v="6" dt="2023-11-01T20:33:44.468"/>
    <p1510:client id="{14391F21-69D0-49F2-8983-359EB75F5EE9}" v="488" dt="2023-10-20T11:29:49.041"/>
    <p1510:client id="{2D044612-A25A-565F-BDDF-123070EC9754}" v="5" dt="2023-11-01T20:12:37.774"/>
    <p1510:client id="{387C3412-0BB5-2A02-FFE1-C61850B57B30}" v="1" dt="2023-11-01T21:00:26.716"/>
    <p1510:client id="{5FC9781B-3D8E-AB4F-7BAD-2391B2E3D593}" v="1" dt="2023-11-01T21:33:42.823"/>
    <p1510:client id="{6633047B-F096-A8FC-C8CF-F219344F3E95}" v="1" dt="2023-11-01T21:52:07.606"/>
    <p1510:client id="{80AABE41-4F7C-237C-5FCA-63387CEE33AF}" v="356" dt="2023-10-20T12:08:24.406"/>
    <p1510:client id="{82C7F6F4-0EF1-A996-E135-AC9B8D99A3CF}" v="24" dt="2023-11-01T21:47:23.491"/>
    <p1510:client id="{B1A69893-B2FF-B182-21BD-8EBFC6806264}" v="1" dt="2023-11-01T21:30:41.733"/>
    <p1510:client id="{DC7F3B0C-9646-4FE9-90B1-7FFF903644E1}" v="240" dt="2023-11-01T20:09:29.464"/>
    <p1510:client id="{EEB17A47-907E-C8C9-3E9B-3C3ECAD8F368}" v="11" dt="2023-11-01T20:25:21.5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1" autoAdjust="0"/>
    <p:restoredTop sz="94660"/>
  </p:normalViewPr>
  <p:slideViewPr>
    <p:cSldViewPr snapToGrid="0">
      <p:cViewPr>
        <p:scale>
          <a:sx n="107" d="100"/>
          <a:sy n="107" d="100"/>
        </p:scale>
        <p:origin x="1000" y="624"/>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31DEF0-8B3D-49B2-B143-A068E14DB69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202B997-AF4C-4465-8F1B-8C396A0A108C}">
      <dgm:prSet/>
      <dgm:spPr/>
      <dgm:t>
        <a:bodyPr/>
        <a:lstStyle/>
        <a:p>
          <a:r>
            <a:rPr lang="en-US" dirty="0"/>
            <a:t>Being comfortable</a:t>
          </a:r>
        </a:p>
      </dgm:t>
    </dgm:pt>
    <dgm:pt modelId="{690E6C57-1640-4B1D-85D0-2EE7DD2ABB9E}" type="parTrans" cxnId="{B362C7C9-21E9-43A2-AFDF-C7A5066DD65C}">
      <dgm:prSet/>
      <dgm:spPr/>
      <dgm:t>
        <a:bodyPr/>
        <a:lstStyle/>
        <a:p>
          <a:endParaRPr lang="en-US"/>
        </a:p>
      </dgm:t>
    </dgm:pt>
    <dgm:pt modelId="{1CD44A0E-4282-4A8A-9714-484B68B8FBD8}" type="sibTrans" cxnId="{B362C7C9-21E9-43A2-AFDF-C7A5066DD65C}">
      <dgm:prSet/>
      <dgm:spPr/>
      <dgm:t>
        <a:bodyPr/>
        <a:lstStyle/>
        <a:p>
          <a:endParaRPr lang="en-US"/>
        </a:p>
      </dgm:t>
    </dgm:pt>
    <dgm:pt modelId="{7DDED213-2AA7-412B-B754-0C5E329E84ED}">
      <dgm:prSet/>
      <dgm:spPr/>
      <dgm:t>
        <a:bodyPr/>
        <a:lstStyle/>
        <a:p>
          <a:r>
            <a:rPr lang="en-US" dirty="0"/>
            <a:t>Healthy</a:t>
          </a:r>
        </a:p>
      </dgm:t>
    </dgm:pt>
    <dgm:pt modelId="{71EF1C4B-087B-45AF-A15F-C63F1216F987}" type="parTrans" cxnId="{AA297CA6-AE20-4A91-9224-FDA55FC66B6E}">
      <dgm:prSet/>
      <dgm:spPr/>
      <dgm:t>
        <a:bodyPr/>
        <a:lstStyle/>
        <a:p>
          <a:endParaRPr lang="en-US"/>
        </a:p>
      </dgm:t>
    </dgm:pt>
    <dgm:pt modelId="{D462E042-0A1B-4C76-A18B-6B7A8FA1B012}" type="sibTrans" cxnId="{AA297CA6-AE20-4A91-9224-FDA55FC66B6E}">
      <dgm:prSet/>
      <dgm:spPr/>
      <dgm:t>
        <a:bodyPr/>
        <a:lstStyle/>
        <a:p>
          <a:endParaRPr lang="en-US"/>
        </a:p>
      </dgm:t>
    </dgm:pt>
    <dgm:pt modelId="{2A912B08-890A-49B8-BEF6-6CBD032E1185}">
      <dgm:prSet/>
      <dgm:spPr/>
      <dgm:t>
        <a:bodyPr/>
        <a:lstStyle/>
        <a:p>
          <a:r>
            <a:rPr lang="en-US" dirty="0"/>
            <a:t>Happy</a:t>
          </a:r>
        </a:p>
      </dgm:t>
    </dgm:pt>
    <dgm:pt modelId="{77DF98AF-8B67-4DAC-AC87-72C7A4174A4D}" type="parTrans" cxnId="{1C343AD8-CB5C-4F93-9C2C-17CC258D3740}">
      <dgm:prSet/>
      <dgm:spPr/>
      <dgm:t>
        <a:bodyPr/>
        <a:lstStyle/>
        <a:p>
          <a:endParaRPr lang="en-US"/>
        </a:p>
      </dgm:t>
    </dgm:pt>
    <dgm:pt modelId="{3B9DFC02-221E-438A-9C39-3862E4FA8982}" type="sibTrans" cxnId="{1C343AD8-CB5C-4F93-9C2C-17CC258D3740}">
      <dgm:prSet/>
      <dgm:spPr/>
      <dgm:t>
        <a:bodyPr/>
        <a:lstStyle/>
        <a:p>
          <a:endParaRPr lang="en-US"/>
        </a:p>
      </dgm:t>
    </dgm:pt>
    <dgm:pt modelId="{0DB62FA1-68F1-47C3-BF31-BE074A7124F6}" type="pres">
      <dgm:prSet presAssocID="{5131DEF0-8B3D-49B2-B143-A068E14DB695}" presName="diagram" presStyleCnt="0">
        <dgm:presLayoutVars>
          <dgm:dir/>
          <dgm:resizeHandles val="exact"/>
        </dgm:presLayoutVars>
      </dgm:prSet>
      <dgm:spPr/>
    </dgm:pt>
    <dgm:pt modelId="{47AAAB8D-96F1-4092-A69B-07D12D8D09D6}" type="pres">
      <dgm:prSet presAssocID="{6202B997-AF4C-4465-8F1B-8C396A0A108C}" presName="node" presStyleLbl="node1" presStyleIdx="0" presStyleCnt="3">
        <dgm:presLayoutVars>
          <dgm:bulletEnabled val="1"/>
        </dgm:presLayoutVars>
      </dgm:prSet>
      <dgm:spPr/>
    </dgm:pt>
    <dgm:pt modelId="{4DB21A11-D992-4599-91F2-5BFC07806AAD}" type="pres">
      <dgm:prSet presAssocID="{1CD44A0E-4282-4A8A-9714-484B68B8FBD8}" presName="sibTrans" presStyleCnt="0"/>
      <dgm:spPr/>
    </dgm:pt>
    <dgm:pt modelId="{5AADDAE5-4E5F-440D-8548-2290CE5DEAF4}" type="pres">
      <dgm:prSet presAssocID="{7DDED213-2AA7-412B-B754-0C5E329E84ED}" presName="node" presStyleLbl="node1" presStyleIdx="1" presStyleCnt="3">
        <dgm:presLayoutVars>
          <dgm:bulletEnabled val="1"/>
        </dgm:presLayoutVars>
      </dgm:prSet>
      <dgm:spPr/>
    </dgm:pt>
    <dgm:pt modelId="{B01F200A-8A4F-4892-89B7-3A5828A6ED7D}" type="pres">
      <dgm:prSet presAssocID="{D462E042-0A1B-4C76-A18B-6B7A8FA1B012}" presName="sibTrans" presStyleCnt="0"/>
      <dgm:spPr/>
    </dgm:pt>
    <dgm:pt modelId="{3B1BE010-2F5F-4B89-BCEC-5C7245BD5B46}" type="pres">
      <dgm:prSet presAssocID="{2A912B08-890A-49B8-BEF6-6CBD032E1185}" presName="node" presStyleLbl="node1" presStyleIdx="2" presStyleCnt="3">
        <dgm:presLayoutVars>
          <dgm:bulletEnabled val="1"/>
        </dgm:presLayoutVars>
      </dgm:prSet>
      <dgm:spPr/>
    </dgm:pt>
  </dgm:ptLst>
  <dgm:cxnLst>
    <dgm:cxn modelId="{F7E29B00-C309-4B1C-9734-B7DD9900A8D4}" type="presOf" srcId="{2A912B08-890A-49B8-BEF6-6CBD032E1185}" destId="{3B1BE010-2F5F-4B89-BCEC-5C7245BD5B46}" srcOrd="0" destOrd="0" presId="urn:microsoft.com/office/officeart/2005/8/layout/default"/>
    <dgm:cxn modelId="{0263241D-0337-467B-8FD0-768400E021D0}" type="presOf" srcId="{5131DEF0-8B3D-49B2-B143-A068E14DB695}" destId="{0DB62FA1-68F1-47C3-BF31-BE074A7124F6}" srcOrd="0" destOrd="0" presId="urn:microsoft.com/office/officeart/2005/8/layout/default"/>
    <dgm:cxn modelId="{3DCC086E-F6C4-42DA-91ED-E5CB508693CE}" type="presOf" srcId="{7DDED213-2AA7-412B-B754-0C5E329E84ED}" destId="{5AADDAE5-4E5F-440D-8548-2290CE5DEAF4}" srcOrd="0" destOrd="0" presId="urn:microsoft.com/office/officeart/2005/8/layout/default"/>
    <dgm:cxn modelId="{AA297CA6-AE20-4A91-9224-FDA55FC66B6E}" srcId="{5131DEF0-8B3D-49B2-B143-A068E14DB695}" destId="{7DDED213-2AA7-412B-B754-0C5E329E84ED}" srcOrd="1" destOrd="0" parTransId="{71EF1C4B-087B-45AF-A15F-C63F1216F987}" sibTransId="{D462E042-0A1B-4C76-A18B-6B7A8FA1B012}"/>
    <dgm:cxn modelId="{A550A3C8-3E7C-49AD-B5B0-80E53798ABF0}" type="presOf" srcId="{6202B997-AF4C-4465-8F1B-8C396A0A108C}" destId="{47AAAB8D-96F1-4092-A69B-07D12D8D09D6}" srcOrd="0" destOrd="0" presId="urn:microsoft.com/office/officeart/2005/8/layout/default"/>
    <dgm:cxn modelId="{B362C7C9-21E9-43A2-AFDF-C7A5066DD65C}" srcId="{5131DEF0-8B3D-49B2-B143-A068E14DB695}" destId="{6202B997-AF4C-4465-8F1B-8C396A0A108C}" srcOrd="0" destOrd="0" parTransId="{690E6C57-1640-4B1D-85D0-2EE7DD2ABB9E}" sibTransId="{1CD44A0E-4282-4A8A-9714-484B68B8FBD8}"/>
    <dgm:cxn modelId="{1C343AD8-CB5C-4F93-9C2C-17CC258D3740}" srcId="{5131DEF0-8B3D-49B2-B143-A068E14DB695}" destId="{2A912B08-890A-49B8-BEF6-6CBD032E1185}" srcOrd="2" destOrd="0" parTransId="{77DF98AF-8B67-4DAC-AC87-72C7A4174A4D}" sibTransId="{3B9DFC02-221E-438A-9C39-3862E4FA8982}"/>
    <dgm:cxn modelId="{77AEA315-A0F6-4233-ABFA-554354E00530}" type="presParOf" srcId="{0DB62FA1-68F1-47C3-BF31-BE074A7124F6}" destId="{47AAAB8D-96F1-4092-A69B-07D12D8D09D6}" srcOrd="0" destOrd="0" presId="urn:microsoft.com/office/officeart/2005/8/layout/default"/>
    <dgm:cxn modelId="{9DA8749B-BAF7-4355-BA0A-D771DDEDCCFB}" type="presParOf" srcId="{0DB62FA1-68F1-47C3-BF31-BE074A7124F6}" destId="{4DB21A11-D992-4599-91F2-5BFC07806AAD}" srcOrd="1" destOrd="0" presId="urn:microsoft.com/office/officeart/2005/8/layout/default"/>
    <dgm:cxn modelId="{9FDA9EAC-F90E-415C-A9B6-7C771CFE0D29}" type="presParOf" srcId="{0DB62FA1-68F1-47C3-BF31-BE074A7124F6}" destId="{5AADDAE5-4E5F-440D-8548-2290CE5DEAF4}" srcOrd="2" destOrd="0" presId="urn:microsoft.com/office/officeart/2005/8/layout/default"/>
    <dgm:cxn modelId="{BD9547FE-7CC4-4698-8AAB-6115CDB701DE}" type="presParOf" srcId="{0DB62FA1-68F1-47C3-BF31-BE074A7124F6}" destId="{B01F200A-8A4F-4892-89B7-3A5828A6ED7D}" srcOrd="3" destOrd="0" presId="urn:microsoft.com/office/officeart/2005/8/layout/default"/>
    <dgm:cxn modelId="{A1FC9142-4E70-4838-8831-9112CC39364B}" type="presParOf" srcId="{0DB62FA1-68F1-47C3-BF31-BE074A7124F6}" destId="{3B1BE010-2F5F-4B89-BCEC-5C7245BD5B46}"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6FA655-A6A0-4B0A-ABE7-925BA936FC0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8FCF44E-024E-4161-A467-53662B9C1ED1}">
      <dgm:prSet/>
      <dgm:spPr/>
      <dgm:t>
        <a:bodyPr/>
        <a:lstStyle/>
        <a:p>
          <a:r>
            <a:rPr lang="en-US"/>
            <a:t>Well-being is about feeling good and being able to function well both mentally and physically.</a:t>
          </a:r>
        </a:p>
      </dgm:t>
    </dgm:pt>
    <dgm:pt modelId="{2EE43ABB-4E86-4579-80ED-39EC28D3D5A8}" type="parTrans" cxnId="{5E47CF4A-9DBB-4642-8C7C-E75D70451DD3}">
      <dgm:prSet/>
      <dgm:spPr/>
      <dgm:t>
        <a:bodyPr/>
        <a:lstStyle/>
        <a:p>
          <a:endParaRPr lang="en-US"/>
        </a:p>
      </dgm:t>
    </dgm:pt>
    <dgm:pt modelId="{D3DFD61E-76BF-4D9D-B71C-DC613AA8014A}" type="sibTrans" cxnId="{5E47CF4A-9DBB-4642-8C7C-E75D70451DD3}">
      <dgm:prSet/>
      <dgm:spPr/>
      <dgm:t>
        <a:bodyPr/>
        <a:lstStyle/>
        <a:p>
          <a:endParaRPr lang="en-US"/>
        </a:p>
      </dgm:t>
    </dgm:pt>
    <dgm:pt modelId="{BF2F6A83-FECD-4A4B-B4C9-57C801B70EBD}">
      <dgm:prSet/>
      <dgm:spPr/>
      <dgm:t>
        <a:bodyPr/>
        <a:lstStyle/>
        <a:p>
          <a:r>
            <a:rPr lang="en-US"/>
            <a:t>Poor well-being can make it more difficult to cope with the stresses of every-day life.</a:t>
          </a:r>
        </a:p>
      </dgm:t>
    </dgm:pt>
    <dgm:pt modelId="{430E6BD4-E793-4E37-9F05-F571EDAB1371}" type="parTrans" cxnId="{B76BB3AE-A1E7-4B04-94C7-38C5E353615D}">
      <dgm:prSet/>
      <dgm:spPr/>
      <dgm:t>
        <a:bodyPr/>
        <a:lstStyle/>
        <a:p>
          <a:endParaRPr lang="en-US"/>
        </a:p>
      </dgm:t>
    </dgm:pt>
    <dgm:pt modelId="{B05497F6-84E7-4D1F-A461-16F837D68FB9}" type="sibTrans" cxnId="{B76BB3AE-A1E7-4B04-94C7-38C5E353615D}">
      <dgm:prSet/>
      <dgm:spPr/>
      <dgm:t>
        <a:bodyPr/>
        <a:lstStyle/>
        <a:p>
          <a:endParaRPr lang="en-US"/>
        </a:p>
      </dgm:t>
    </dgm:pt>
    <dgm:pt modelId="{A0C4829D-0F9D-4EBE-9583-90326BA1CDCE}" type="pres">
      <dgm:prSet presAssocID="{F76FA655-A6A0-4B0A-ABE7-925BA936FC00}" presName="root" presStyleCnt="0">
        <dgm:presLayoutVars>
          <dgm:dir/>
          <dgm:resizeHandles val="exact"/>
        </dgm:presLayoutVars>
      </dgm:prSet>
      <dgm:spPr/>
    </dgm:pt>
    <dgm:pt modelId="{7FCA8E51-40C2-4AEA-97CD-CB4BADDBB5D9}" type="pres">
      <dgm:prSet presAssocID="{28FCF44E-024E-4161-A467-53662B9C1ED1}" presName="compNode" presStyleCnt="0"/>
      <dgm:spPr/>
    </dgm:pt>
    <dgm:pt modelId="{D9DE8713-973F-4A60-99E9-7319C26DA31B}" type="pres">
      <dgm:prSet presAssocID="{28FCF44E-024E-4161-A467-53662B9C1ED1}" presName="bgRect" presStyleLbl="bgShp" presStyleIdx="0" presStyleCnt="2"/>
      <dgm:spPr/>
    </dgm:pt>
    <dgm:pt modelId="{49197CD8-E700-4641-AAFA-5FA384BD6602}" type="pres">
      <dgm:prSet presAssocID="{28FCF44E-024E-4161-A467-53662B9C1ED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5F0386D1-CE12-414F-967A-4424A45D94A2}" type="pres">
      <dgm:prSet presAssocID="{28FCF44E-024E-4161-A467-53662B9C1ED1}" presName="spaceRect" presStyleCnt="0"/>
      <dgm:spPr/>
    </dgm:pt>
    <dgm:pt modelId="{40A47108-AA3A-4711-94FF-5DBA4CF1B860}" type="pres">
      <dgm:prSet presAssocID="{28FCF44E-024E-4161-A467-53662B9C1ED1}" presName="parTx" presStyleLbl="revTx" presStyleIdx="0" presStyleCnt="2">
        <dgm:presLayoutVars>
          <dgm:chMax val="0"/>
          <dgm:chPref val="0"/>
        </dgm:presLayoutVars>
      </dgm:prSet>
      <dgm:spPr/>
    </dgm:pt>
    <dgm:pt modelId="{21002C3F-692E-479D-A832-0DC6FA6DBC7E}" type="pres">
      <dgm:prSet presAssocID="{D3DFD61E-76BF-4D9D-B71C-DC613AA8014A}" presName="sibTrans" presStyleCnt="0"/>
      <dgm:spPr/>
    </dgm:pt>
    <dgm:pt modelId="{4340622B-F7FB-409E-951D-8135F1C39F80}" type="pres">
      <dgm:prSet presAssocID="{BF2F6A83-FECD-4A4B-B4C9-57C801B70EBD}" presName="compNode" presStyleCnt="0"/>
      <dgm:spPr/>
    </dgm:pt>
    <dgm:pt modelId="{2E31C0D3-C5E7-447E-8B2E-EF5793B22BF6}" type="pres">
      <dgm:prSet presAssocID="{BF2F6A83-FECD-4A4B-B4C9-57C801B70EBD}" presName="bgRect" presStyleLbl="bgShp" presStyleIdx="1" presStyleCnt="2"/>
      <dgm:spPr/>
    </dgm:pt>
    <dgm:pt modelId="{AA835CCC-810C-415C-BE36-5AA807CF3FD2}" type="pres">
      <dgm:prSet presAssocID="{BF2F6A83-FECD-4A4B-B4C9-57C801B70EB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ried Face with Solid Fill"/>
        </a:ext>
      </dgm:extLst>
    </dgm:pt>
    <dgm:pt modelId="{A1518C34-7369-4442-8390-7A6653211A18}" type="pres">
      <dgm:prSet presAssocID="{BF2F6A83-FECD-4A4B-B4C9-57C801B70EBD}" presName="spaceRect" presStyleCnt="0"/>
      <dgm:spPr/>
    </dgm:pt>
    <dgm:pt modelId="{5EF30802-9A37-44FB-AC43-75165F58AF85}" type="pres">
      <dgm:prSet presAssocID="{BF2F6A83-FECD-4A4B-B4C9-57C801B70EBD}" presName="parTx" presStyleLbl="revTx" presStyleIdx="1" presStyleCnt="2">
        <dgm:presLayoutVars>
          <dgm:chMax val="0"/>
          <dgm:chPref val="0"/>
        </dgm:presLayoutVars>
      </dgm:prSet>
      <dgm:spPr/>
    </dgm:pt>
  </dgm:ptLst>
  <dgm:cxnLst>
    <dgm:cxn modelId="{5E47CF4A-9DBB-4642-8C7C-E75D70451DD3}" srcId="{F76FA655-A6A0-4B0A-ABE7-925BA936FC00}" destId="{28FCF44E-024E-4161-A467-53662B9C1ED1}" srcOrd="0" destOrd="0" parTransId="{2EE43ABB-4E86-4579-80ED-39EC28D3D5A8}" sibTransId="{D3DFD61E-76BF-4D9D-B71C-DC613AA8014A}"/>
    <dgm:cxn modelId="{AA8DBB84-957E-4300-8DE7-B66A74C98926}" type="presOf" srcId="{28FCF44E-024E-4161-A467-53662B9C1ED1}" destId="{40A47108-AA3A-4711-94FF-5DBA4CF1B860}" srcOrd="0" destOrd="0" presId="urn:microsoft.com/office/officeart/2018/2/layout/IconVerticalSolidList"/>
    <dgm:cxn modelId="{B76BB3AE-A1E7-4B04-94C7-38C5E353615D}" srcId="{F76FA655-A6A0-4B0A-ABE7-925BA936FC00}" destId="{BF2F6A83-FECD-4A4B-B4C9-57C801B70EBD}" srcOrd="1" destOrd="0" parTransId="{430E6BD4-E793-4E37-9F05-F571EDAB1371}" sibTransId="{B05497F6-84E7-4D1F-A461-16F837D68FB9}"/>
    <dgm:cxn modelId="{ADDC0CED-C61C-4107-8CC5-60D0D5B12CAD}" type="presOf" srcId="{BF2F6A83-FECD-4A4B-B4C9-57C801B70EBD}" destId="{5EF30802-9A37-44FB-AC43-75165F58AF85}" srcOrd="0" destOrd="0" presId="urn:microsoft.com/office/officeart/2018/2/layout/IconVerticalSolidList"/>
    <dgm:cxn modelId="{71C0F5F1-2FA7-44B5-980A-F36BEC22AB30}" type="presOf" srcId="{F76FA655-A6A0-4B0A-ABE7-925BA936FC00}" destId="{A0C4829D-0F9D-4EBE-9583-90326BA1CDCE}" srcOrd="0" destOrd="0" presId="urn:microsoft.com/office/officeart/2018/2/layout/IconVerticalSolidList"/>
    <dgm:cxn modelId="{70603314-E01C-4A2A-B34A-A6E1772628D0}" type="presParOf" srcId="{A0C4829D-0F9D-4EBE-9583-90326BA1CDCE}" destId="{7FCA8E51-40C2-4AEA-97CD-CB4BADDBB5D9}" srcOrd="0" destOrd="0" presId="urn:microsoft.com/office/officeart/2018/2/layout/IconVerticalSolidList"/>
    <dgm:cxn modelId="{3D818197-4C7C-480A-BE43-0F61F12D7982}" type="presParOf" srcId="{7FCA8E51-40C2-4AEA-97CD-CB4BADDBB5D9}" destId="{D9DE8713-973F-4A60-99E9-7319C26DA31B}" srcOrd="0" destOrd="0" presId="urn:microsoft.com/office/officeart/2018/2/layout/IconVerticalSolidList"/>
    <dgm:cxn modelId="{34C64064-924F-4E26-BD55-EDD7B6632889}" type="presParOf" srcId="{7FCA8E51-40C2-4AEA-97CD-CB4BADDBB5D9}" destId="{49197CD8-E700-4641-AAFA-5FA384BD6602}" srcOrd="1" destOrd="0" presId="urn:microsoft.com/office/officeart/2018/2/layout/IconVerticalSolidList"/>
    <dgm:cxn modelId="{70CC038B-D391-48AC-AAF4-E4ECB7F4D6C0}" type="presParOf" srcId="{7FCA8E51-40C2-4AEA-97CD-CB4BADDBB5D9}" destId="{5F0386D1-CE12-414F-967A-4424A45D94A2}" srcOrd="2" destOrd="0" presId="urn:microsoft.com/office/officeart/2018/2/layout/IconVerticalSolidList"/>
    <dgm:cxn modelId="{70CE90FB-8798-4F30-9995-CFB09FCE26E9}" type="presParOf" srcId="{7FCA8E51-40C2-4AEA-97CD-CB4BADDBB5D9}" destId="{40A47108-AA3A-4711-94FF-5DBA4CF1B860}" srcOrd="3" destOrd="0" presId="urn:microsoft.com/office/officeart/2018/2/layout/IconVerticalSolidList"/>
    <dgm:cxn modelId="{B1101B2B-2E18-460B-BA23-09D80C492A5F}" type="presParOf" srcId="{A0C4829D-0F9D-4EBE-9583-90326BA1CDCE}" destId="{21002C3F-692E-479D-A832-0DC6FA6DBC7E}" srcOrd="1" destOrd="0" presId="urn:microsoft.com/office/officeart/2018/2/layout/IconVerticalSolidList"/>
    <dgm:cxn modelId="{D03E4317-4459-48FE-B722-5366B3D3F9E0}" type="presParOf" srcId="{A0C4829D-0F9D-4EBE-9583-90326BA1CDCE}" destId="{4340622B-F7FB-409E-951D-8135F1C39F80}" srcOrd="2" destOrd="0" presId="urn:microsoft.com/office/officeart/2018/2/layout/IconVerticalSolidList"/>
    <dgm:cxn modelId="{FFE6D999-CB9C-4546-AA25-CB0F4660A40E}" type="presParOf" srcId="{4340622B-F7FB-409E-951D-8135F1C39F80}" destId="{2E31C0D3-C5E7-447E-8B2E-EF5793B22BF6}" srcOrd="0" destOrd="0" presId="urn:microsoft.com/office/officeart/2018/2/layout/IconVerticalSolidList"/>
    <dgm:cxn modelId="{8A543463-C58C-4F61-AAC8-16C73DC7B788}" type="presParOf" srcId="{4340622B-F7FB-409E-951D-8135F1C39F80}" destId="{AA835CCC-810C-415C-BE36-5AA807CF3FD2}" srcOrd="1" destOrd="0" presId="urn:microsoft.com/office/officeart/2018/2/layout/IconVerticalSolidList"/>
    <dgm:cxn modelId="{6EE5C062-48EC-45DC-BEB4-B2AF3478173B}" type="presParOf" srcId="{4340622B-F7FB-409E-951D-8135F1C39F80}" destId="{A1518C34-7369-4442-8390-7A6653211A18}" srcOrd="2" destOrd="0" presId="urn:microsoft.com/office/officeart/2018/2/layout/IconVerticalSolidList"/>
    <dgm:cxn modelId="{4D48C159-EAC5-4BED-931D-D91353E0D94D}" type="presParOf" srcId="{4340622B-F7FB-409E-951D-8135F1C39F80}" destId="{5EF30802-9A37-44FB-AC43-75165F58AF8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2D2433-2F92-47DD-A5F5-1E08BB365E9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8213306-AE54-4A66-9806-32F5C45219F8}">
      <dgm:prSet/>
      <dgm:spPr/>
      <dgm:t>
        <a:bodyPr/>
        <a:lstStyle/>
        <a:p>
          <a:r>
            <a:rPr lang="en-US" dirty="0"/>
            <a:t>Resilience is being able to recover quickly from difficulties. It is the ability to cope with setbacks and find solutions to problems.</a:t>
          </a:r>
        </a:p>
      </dgm:t>
    </dgm:pt>
    <dgm:pt modelId="{FEFAA8A7-0C8A-4B34-A83A-DEE537E1D69E}" type="parTrans" cxnId="{C54464F0-6024-44C6-A04A-2172A120612F}">
      <dgm:prSet/>
      <dgm:spPr/>
      <dgm:t>
        <a:bodyPr/>
        <a:lstStyle/>
        <a:p>
          <a:endParaRPr lang="en-US"/>
        </a:p>
      </dgm:t>
    </dgm:pt>
    <dgm:pt modelId="{9F8843B7-0C3E-4522-99FF-489D5F92493C}" type="sibTrans" cxnId="{C54464F0-6024-44C6-A04A-2172A120612F}">
      <dgm:prSet/>
      <dgm:spPr/>
      <dgm:t>
        <a:bodyPr/>
        <a:lstStyle/>
        <a:p>
          <a:endParaRPr lang="en-US"/>
        </a:p>
      </dgm:t>
    </dgm:pt>
    <dgm:pt modelId="{CD176CC3-5808-459D-80E3-2F01CF5033E9}">
      <dgm:prSet/>
      <dgm:spPr/>
      <dgm:t>
        <a:bodyPr/>
        <a:lstStyle/>
        <a:p>
          <a:r>
            <a:rPr lang="en-US"/>
            <a:t>Being resilient helps protect us from stress.</a:t>
          </a:r>
        </a:p>
      </dgm:t>
    </dgm:pt>
    <dgm:pt modelId="{E264802B-BBC0-4D7C-8833-706457D5E2D1}" type="parTrans" cxnId="{AD59B07A-A03B-46A1-BA17-B897948FF3AD}">
      <dgm:prSet/>
      <dgm:spPr/>
      <dgm:t>
        <a:bodyPr/>
        <a:lstStyle/>
        <a:p>
          <a:endParaRPr lang="en-US"/>
        </a:p>
      </dgm:t>
    </dgm:pt>
    <dgm:pt modelId="{C53DC669-F6A3-4A69-81A4-418C0F36E7AB}" type="sibTrans" cxnId="{AD59B07A-A03B-46A1-BA17-B897948FF3AD}">
      <dgm:prSet/>
      <dgm:spPr/>
      <dgm:t>
        <a:bodyPr/>
        <a:lstStyle/>
        <a:p>
          <a:endParaRPr lang="en-US"/>
        </a:p>
      </dgm:t>
    </dgm:pt>
    <dgm:pt modelId="{B6D8D59C-2B41-498E-AA80-0DC630FBB6DA}">
      <dgm:prSet/>
      <dgm:spPr/>
      <dgm:t>
        <a:bodyPr/>
        <a:lstStyle/>
        <a:p>
          <a:r>
            <a:rPr lang="en-US"/>
            <a:t>Stress is a cause of mental and physical ill health</a:t>
          </a:r>
        </a:p>
      </dgm:t>
    </dgm:pt>
    <dgm:pt modelId="{28663866-03B0-4F67-B345-B1F7DBF3D5C3}" type="parTrans" cxnId="{314352C7-FE07-44EC-B796-76AD2CBACD15}">
      <dgm:prSet/>
      <dgm:spPr/>
      <dgm:t>
        <a:bodyPr/>
        <a:lstStyle/>
        <a:p>
          <a:endParaRPr lang="en-US"/>
        </a:p>
      </dgm:t>
    </dgm:pt>
    <dgm:pt modelId="{615D3CB2-9EC6-42F8-A588-035C1AE90202}" type="sibTrans" cxnId="{314352C7-FE07-44EC-B796-76AD2CBACD15}">
      <dgm:prSet/>
      <dgm:spPr/>
      <dgm:t>
        <a:bodyPr/>
        <a:lstStyle/>
        <a:p>
          <a:endParaRPr lang="en-US"/>
        </a:p>
      </dgm:t>
    </dgm:pt>
    <dgm:pt modelId="{F4728C52-96B0-477B-A412-D789C57B68F4}">
      <dgm:prSet/>
      <dgm:spPr/>
      <dgm:t>
        <a:bodyPr/>
        <a:lstStyle/>
        <a:p>
          <a:r>
            <a:rPr lang="en-US"/>
            <a:t>Well-being and Resilience are connected. We can't be resilient without looking after our well-being.</a:t>
          </a:r>
        </a:p>
      </dgm:t>
    </dgm:pt>
    <dgm:pt modelId="{A7007F9C-8ACF-471F-9CF6-FA1A9BDC6277}" type="parTrans" cxnId="{50FE6FC4-A3AD-45BB-9483-9690D084B48E}">
      <dgm:prSet/>
      <dgm:spPr/>
      <dgm:t>
        <a:bodyPr/>
        <a:lstStyle/>
        <a:p>
          <a:endParaRPr lang="en-US"/>
        </a:p>
      </dgm:t>
    </dgm:pt>
    <dgm:pt modelId="{A130E796-EF25-4761-80CE-CC74517DE32B}" type="sibTrans" cxnId="{50FE6FC4-A3AD-45BB-9483-9690D084B48E}">
      <dgm:prSet/>
      <dgm:spPr/>
      <dgm:t>
        <a:bodyPr/>
        <a:lstStyle/>
        <a:p>
          <a:endParaRPr lang="en-US"/>
        </a:p>
      </dgm:t>
    </dgm:pt>
    <dgm:pt modelId="{06C8F2FF-B7D6-4DA1-9F54-A275448368EF}" type="pres">
      <dgm:prSet presAssocID="{052D2433-2F92-47DD-A5F5-1E08BB365E97}" presName="root" presStyleCnt="0">
        <dgm:presLayoutVars>
          <dgm:dir/>
          <dgm:resizeHandles val="exact"/>
        </dgm:presLayoutVars>
      </dgm:prSet>
      <dgm:spPr/>
    </dgm:pt>
    <dgm:pt modelId="{BF02843B-4399-4F30-AE48-FB0D838AB966}" type="pres">
      <dgm:prSet presAssocID="{052D2433-2F92-47DD-A5F5-1E08BB365E97}" presName="container" presStyleCnt="0">
        <dgm:presLayoutVars>
          <dgm:dir/>
          <dgm:resizeHandles val="exact"/>
        </dgm:presLayoutVars>
      </dgm:prSet>
      <dgm:spPr/>
    </dgm:pt>
    <dgm:pt modelId="{50566199-7CB1-424B-B25E-7DAF3DF7F25F}" type="pres">
      <dgm:prSet presAssocID="{A8213306-AE54-4A66-9806-32F5C45219F8}" presName="compNode" presStyleCnt="0"/>
      <dgm:spPr/>
    </dgm:pt>
    <dgm:pt modelId="{61E8F8BF-C479-4191-9006-DABCD0D1B2A3}" type="pres">
      <dgm:prSet presAssocID="{A8213306-AE54-4A66-9806-32F5C45219F8}" presName="iconBgRect" presStyleLbl="bgShp" presStyleIdx="0" presStyleCnt="4"/>
      <dgm:spPr/>
    </dgm:pt>
    <dgm:pt modelId="{4A2AD755-9493-4C80-AB52-6CF6961AD19C}" type="pres">
      <dgm:prSet presAssocID="{A8213306-AE54-4A66-9806-32F5C45219F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rawl"/>
        </a:ext>
      </dgm:extLst>
    </dgm:pt>
    <dgm:pt modelId="{A0B37BF3-E4CD-4D28-B75B-3A30A626FFF2}" type="pres">
      <dgm:prSet presAssocID="{A8213306-AE54-4A66-9806-32F5C45219F8}" presName="spaceRect" presStyleCnt="0"/>
      <dgm:spPr/>
    </dgm:pt>
    <dgm:pt modelId="{08B2EAE9-FEEC-4C08-A698-342291261158}" type="pres">
      <dgm:prSet presAssocID="{A8213306-AE54-4A66-9806-32F5C45219F8}" presName="textRect" presStyleLbl="revTx" presStyleIdx="0" presStyleCnt="4">
        <dgm:presLayoutVars>
          <dgm:chMax val="1"/>
          <dgm:chPref val="1"/>
        </dgm:presLayoutVars>
      </dgm:prSet>
      <dgm:spPr/>
    </dgm:pt>
    <dgm:pt modelId="{EE5F8E55-3CDF-4B75-B213-03BC0939F8DA}" type="pres">
      <dgm:prSet presAssocID="{9F8843B7-0C3E-4522-99FF-489D5F92493C}" presName="sibTrans" presStyleLbl="sibTrans2D1" presStyleIdx="0" presStyleCnt="0"/>
      <dgm:spPr/>
    </dgm:pt>
    <dgm:pt modelId="{AD55D8B9-F8AC-4736-97CF-BEC50F59506F}" type="pres">
      <dgm:prSet presAssocID="{CD176CC3-5808-459D-80E3-2F01CF5033E9}" presName="compNode" presStyleCnt="0"/>
      <dgm:spPr/>
    </dgm:pt>
    <dgm:pt modelId="{3E295D2E-3DC5-4674-9883-11C5DC45BAB4}" type="pres">
      <dgm:prSet presAssocID="{CD176CC3-5808-459D-80E3-2F01CF5033E9}" presName="iconBgRect" presStyleLbl="bgShp" presStyleIdx="1" presStyleCnt="4"/>
      <dgm:spPr/>
    </dgm:pt>
    <dgm:pt modelId="{826135E7-8F28-4529-93F4-EDCA14C52ACD}" type="pres">
      <dgm:prSet presAssocID="{CD176CC3-5808-459D-80E3-2F01CF5033E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C09352FA-19D6-48B6-A19C-7B6598439129}" type="pres">
      <dgm:prSet presAssocID="{CD176CC3-5808-459D-80E3-2F01CF5033E9}" presName="spaceRect" presStyleCnt="0"/>
      <dgm:spPr/>
    </dgm:pt>
    <dgm:pt modelId="{6DA9F9EE-C9DF-4F48-80CD-DF2F378E7C40}" type="pres">
      <dgm:prSet presAssocID="{CD176CC3-5808-459D-80E3-2F01CF5033E9}" presName="textRect" presStyleLbl="revTx" presStyleIdx="1" presStyleCnt="4">
        <dgm:presLayoutVars>
          <dgm:chMax val="1"/>
          <dgm:chPref val="1"/>
        </dgm:presLayoutVars>
      </dgm:prSet>
      <dgm:spPr/>
    </dgm:pt>
    <dgm:pt modelId="{9A0E2FAF-A2EE-4801-9A9C-6946ED3B8011}" type="pres">
      <dgm:prSet presAssocID="{C53DC669-F6A3-4A69-81A4-418C0F36E7AB}" presName="sibTrans" presStyleLbl="sibTrans2D1" presStyleIdx="0" presStyleCnt="0"/>
      <dgm:spPr/>
    </dgm:pt>
    <dgm:pt modelId="{0F1A6B66-29B9-4067-8AA1-7DBDC6302FC3}" type="pres">
      <dgm:prSet presAssocID="{B6D8D59C-2B41-498E-AA80-0DC630FBB6DA}" presName="compNode" presStyleCnt="0"/>
      <dgm:spPr/>
    </dgm:pt>
    <dgm:pt modelId="{49CD7FDA-5C8B-4540-8E86-7F4076C7D94C}" type="pres">
      <dgm:prSet presAssocID="{B6D8D59C-2B41-498E-AA80-0DC630FBB6DA}" presName="iconBgRect" presStyleLbl="bgShp" presStyleIdx="2" presStyleCnt="4"/>
      <dgm:spPr/>
    </dgm:pt>
    <dgm:pt modelId="{FE49C642-0E5C-496E-8FA7-8031564DCC31}" type="pres">
      <dgm:prSet presAssocID="{B6D8D59C-2B41-498E-AA80-0DC630FBB6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714F3664-A02C-4BAA-9FB6-EC404391147B}" type="pres">
      <dgm:prSet presAssocID="{B6D8D59C-2B41-498E-AA80-0DC630FBB6DA}" presName="spaceRect" presStyleCnt="0"/>
      <dgm:spPr/>
    </dgm:pt>
    <dgm:pt modelId="{1FE2D857-4F4D-4131-B326-10287CE811D7}" type="pres">
      <dgm:prSet presAssocID="{B6D8D59C-2B41-498E-AA80-0DC630FBB6DA}" presName="textRect" presStyleLbl="revTx" presStyleIdx="2" presStyleCnt="4">
        <dgm:presLayoutVars>
          <dgm:chMax val="1"/>
          <dgm:chPref val="1"/>
        </dgm:presLayoutVars>
      </dgm:prSet>
      <dgm:spPr/>
    </dgm:pt>
    <dgm:pt modelId="{C9E24224-98AE-4B53-9E79-AA27B04C31DB}" type="pres">
      <dgm:prSet presAssocID="{615D3CB2-9EC6-42F8-A588-035C1AE90202}" presName="sibTrans" presStyleLbl="sibTrans2D1" presStyleIdx="0" presStyleCnt="0"/>
      <dgm:spPr/>
    </dgm:pt>
    <dgm:pt modelId="{ECF49394-20EE-4BCC-A324-8937713471ED}" type="pres">
      <dgm:prSet presAssocID="{F4728C52-96B0-477B-A412-D789C57B68F4}" presName="compNode" presStyleCnt="0"/>
      <dgm:spPr/>
    </dgm:pt>
    <dgm:pt modelId="{FD989D1D-6F2D-4309-853B-C4687426EDF4}" type="pres">
      <dgm:prSet presAssocID="{F4728C52-96B0-477B-A412-D789C57B68F4}" presName="iconBgRect" presStyleLbl="bgShp" presStyleIdx="3" presStyleCnt="4"/>
      <dgm:spPr/>
    </dgm:pt>
    <dgm:pt modelId="{20F2B891-710B-4010-912F-7179676C16FE}" type="pres">
      <dgm:prSet presAssocID="{F4728C52-96B0-477B-A412-D789C57B68F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8AD0C27D-91A5-42E7-B9C6-70F047230039}" type="pres">
      <dgm:prSet presAssocID="{F4728C52-96B0-477B-A412-D789C57B68F4}" presName="spaceRect" presStyleCnt="0"/>
      <dgm:spPr/>
    </dgm:pt>
    <dgm:pt modelId="{C66CAE7E-F53C-4E26-B5C0-BD6D03AED785}" type="pres">
      <dgm:prSet presAssocID="{F4728C52-96B0-477B-A412-D789C57B68F4}" presName="textRect" presStyleLbl="revTx" presStyleIdx="3" presStyleCnt="4">
        <dgm:presLayoutVars>
          <dgm:chMax val="1"/>
          <dgm:chPref val="1"/>
        </dgm:presLayoutVars>
      </dgm:prSet>
      <dgm:spPr/>
    </dgm:pt>
  </dgm:ptLst>
  <dgm:cxnLst>
    <dgm:cxn modelId="{6DB5881C-1F98-4394-ACED-BED2A4DBFC16}" type="presOf" srcId="{052D2433-2F92-47DD-A5F5-1E08BB365E97}" destId="{06C8F2FF-B7D6-4DA1-9F54-A275448368EF}" srcOrd="0" destOrd="0" presId="urn:microsoft.com/office/officeart/2018/2/layout/IconCircleList"/>
    <dgm:cxn modelId="{D7CC9B5E-A619-4D27-8D2E-20FD9E9284F9}" type="presOf" srcId="{9F8843B7-0C3E-4522-99FF-489D5F92493C}" destId="{EE5F8E55-3CDF-4B75-B213-03BC0939F8DA}" srcOrd="0" destOrd="0" presId="urn:microsoft.com/office/officeart/2018/2/layout/IconCircleList"/>
    <dgm:cxn modelId="{2D89156D-7F33-453A-8C6D-6CDF21628356}" type="presOf" srcId="{B6D8D59C-2B41-498E-AA80-0DC630FBB6DA}" destId="{1FE2D857-4F4D-4131-B326-10287CE811D7}" srcOrd="0" destOrd="0" presId="urn:microsoft.com/office/officeart/2018/2/layout/IconCircleList"/>
    <dgm:cxn modelId="{2CF18B6F-A1CD-47F5-98FB-1C65EC26D6C8}" type="presOf" srcId="{615D3CB2-9EC6-42F8-A588-035C1AE90202}" destId="{C9E24224-98AE-4B53-9E79-AA27B04C31DB}" srcOrd="0" destOrd="0" presId="urn:microsoft.com/office/officeart/2018/2/layout/IconCircleList"/>
    <dgm:cxn modelId="{AD59B07A-A03B-46A1-BA17-B897948FF3AD}" srcId="{052D2433-2F92-47DD-A5F5-1E08BB365E97}" destId="{CD176CC3-5808-459D-80E3-2F01CF5033E9}" srcOrd="1" destOrd="0" parTransId="{E264802B-BBC0-4D7C-8833-706457D5E2D1}" sibTransId="{C53DC669-F6A3-4A69-81A4-418C0F36E7AB}"/>
    <dgm:cxn modelId="{DD7B7A8A-5BB8-43EA-BCD2-1A64337045E5}" type="presOf" srcId="{F4728C52-96B0-477B-A412-D789C57B68F4}" destId="{C66CAE7E-F53C-4E26-B5C0-BD6D03AED785}" srcOrd="0" destOrd="0" presId="urn:microsoft.com/office/officeart/2018/2/layout/IconCircleList"/>
    <dgm:cxn modelId="{746252A6-8568-4570-A600-080D87C153DC}" type="presOf" srcId="{C53DC669-F6A3-4A69-81A4-418C0F36E7AB}" destId="{9A0E2FAF-A2EE-4801-9A9C-6946ED3B8011}" srcOrd="0" destOrd="0" presId="urn:microsoft.com/office/officeart/2018/2/layout/IconCircleList"/>
    <dgm:cxn modelId="{50FE6FC4-A3AD-45BB-9483-9690D084B48E}" srcId="{052D2433-2F92-47DD-A5F5-1E08BB365E97}" destId="{F4728C52-96B0-477B-A412-D789C57B68F4}" srcOrd="3" destOrd="0" parTransId="{A7007F9C-8ACF-471F-9CF6-FA1A9BDC6277}" sibTransId="{A130E796-EF25-4761-80CE-CC74517DE32B}"/>
    <dgm:cxn modelId="{314352C7-FE07-44EC-B796-76AD2CBACD15}" srcId="{052D2433-2F92-47DD-A5F5-1E08BB365E97}" destId="{B6D8D59C-2B41-498E-AA80-0DC630FBB6DA}" srcOrd="2" destOrd="0" parTransId="{28663866-03B0-4F67-B345-B1F7DBF3D5C3}" sibTransId="{615D3CB2-9EC6-42F8-A588-035C1AE90202}"/>
    <dgm:cxn modelId="{A65EE0C9-D006-49F9-9AFD-F39477D73864}" type="presOf" srcId="{A8213306-AE54-4A66-9806-32F5C45219F8}" destId="{08B2EAE9-FEEC-4C08-A698-342291261158}" srcOrd="0" destOrd="0" presId="urn:microsoft.com/office/officeart/2018/2/layout/IconCircleList"/>
    <dgm:cxn modelId="{DB4893D4-85FD-47BF-8C01-EA5FA23C957A}" type="presOf" srcId="{CD176CC3-5808-459D-80E3-2F01CF5033E9}" destId="{6DA9F9EE-C9DF-4F48-80CD-DF2F378E7C40}" srcOrd="0" destOrd="0" presId="urn:microsoft.com/office/officeart/2018/2/layout/IconCircleList"/>
    <dgm:cxn modelId="{C54464F0-6024-44C6-A04A-2172A120612F}" srcId="{052D2433-2F92-47DD-A5F5-1E08BB365E97}" destId="{A8213306-AE54-4A66-9806-32F5C45219F8}" srcOrd="0" destOrd="0" parTransId="{FEFAA8A7-0C8A-4B34-A83A-DEE537E1D69E}" sibTransId="{9F8843B7-0C3E-4522-99FF-489D5F92493C}"/>
    <dgm:cxn modelId="{4F4B3F91-EBB5-4C64-BD2D-5ADA9E9931A1}" type="presParOf" srcId="{06C8F2FF-B7D6-4DA1-9F54-A275448368EF}" destId="{BF02843B-4399-4F30-AE48-FB0D838AB966}" srcOrd="0" destOrd="0" presId="urn:microsoft.com/office/officeart/2018/2/layout/IconCircleList"/>
    <dgm:cxn modelId="{C7F93089-DD6F-4FB9-B600-1B6867526848}" type="presParOf" srcId="{BF02843B-4399-4F30-AE48-FB0D838AB966}" destId="{50566199-7CB1-424B-B25E-7DAF3DF7F25F}" srcOrd="0" destOrd="0" presId="urn:microsoft.com/office/officeart/2018/2/layout/IconCircleList"/>
    <dgm:cxn modelId="{D26FCCCE-C045-4B14-BA96-C49DE5C6951B}" type="presParOf" srcId="{50566199-7CB1-424B-B25E-7DAF3DF7F25F}" destId="{61E8F8BF-C479-4191-9006-DABCD0D1B2A3}" srcOrd="0" destOrd="0" presId="urn:microsoft.com/office/officeart/2018/2/layout/IconCircleList"/>
    <dgm:cxn modelId="{90F7DB83-641D-4136-84C8-D6812CA63218}" type="presParOf" srcId="{50566199-7CB1-424B-B25E-7DAF3DF7F25F}" destId="{4A2AD755-9493-4C80-AB52-6CF6961AD19C}" srcOrd="1" destOrd="0" presId="urn:microsoft.com/office/officeart/2018/2/layout/IconCircleList"/>
    <dgm:cxn modelId="{C064B23F-5212-4CB3-B0E7-A67780102C4A}" type="presParOf" srcId="{50566199-7CB1-424B-B25E-7DAF3DF7F25F}" destId="{A0B37BF3-E4CD-4D28-B75B-3A30A626FFF2}" srcOrd="2" destOrd="0" presId="urn:microsoft.com/office/officeart/2018/2/layout/IconCircleList"/>
    <dgm:cxn modelId="{9CF1BA7E-4A9E-4F12-8C70-805ADC2792F7}" type="presParOf" srcId="{50566199-7CB1-424B-B25E-7DAF3DF7F25F}" destId="{08B2EAE9-FEEC-4C08-A698-342291261158}" srcOrd="3" destOrd="0" presId="urn:microsoft.com/office/officeart/2018/2/layout/IconCircleList"/>
    <dgm:cxn modelId="{39DFAC4B-81D7-4E97-99EC-293A944CD3A4}" type="presParOf" srcId="{BF02843B-4399-4F30-AE48-FB0D838AB966}" destId="{EE5F8E55-3CDF-4B75-B213-03BC0939F8DA}" srcOrd="1" destOrd="0" presId="urn:microsoft.com/office/officeart/2018/2/layout/IconCircleList"/>
    <dgm:cxn modelId="{DC633385-227C-454C-A165-ABFD02DA5894}" type="presParOf" srcId="{BF02843B-4399-4F30-AE48-FB0D838AB966}" destId="{AD55D8B9-F8AC-4736-97CF-BEC50F59506F}" srcOrd="2" destOrd="0" presId="urn:microsoft.com/office/officeart/2018/2/layout/IconCircleList"/>
    <dgm:cxn modelId="{C8067EE4-DBB5-4A33-8D33-ED2225D3928A}" type="presParOf" srcId="{AD55D8B9-F8AC-4736-97CF-BEC50F59506F}" destId="{3E295D2E-3DC5-4674-9883-11C5DC45BAB4}" srcOrd="0" destOrd="0" presId="urn:microsoft.com/office/officeart/2018/2/layout/IconCircleList"/>
    <dgm:cxn modelId="{6C1DD43C-7518-49FD-86E8-F06F98796F08}" type="presParOf" srcId="{AD55D8B9-F8AC-4736-97CF-BEC50F59506F}" destId="{826135E7-8F28-4529-93F4-EDCA14C52ACD}" srcOrd="1" destOrd="0" presId="urn:microsoft.com/office/officeart/2018/2/layout/IconCircleList"/>
    <dgm:cxn modelId="{61BB1310-C3B4-4A21-AA81-9E2E2FF48170}" type="presParOf" srcId="{AD55D8B9-F8AC-4736-97CF-BEC50F59506F}" destId="{C09352FA-19D6-48B6-A19C-7B6598439129}" srcOrd="2" destOrd="0" presId="urn:microsoft.com/office/officeart/2018/2/layout/IconCircleList"/>
    <dgm:cxn modelId="{CF7DDD88-B642-4AD8-96C9-C3E4D59282D4}" type="presParOf" srcId="{AD55D8B9-F8AC-4736-97CF-BEC50F59506F}" destId="{6DA9F9EE-C9DF-4F48-80CD-DF2F378E7C40}" srcOrd="3" destOrd="0" presId="urn:microsoft.com/office/officeart/2018/2/layout/IconCircleList"/>
    <dgm:cxn modelId="{9CD0E1F3-D504-4DDE-830B-E968F27CBD7B}" type="presParOf" srcId="{BF02843B-4399-4F30-AE48-FB0D838AB966}" destId="{9A0E2FAF-A2EE-4801-9A9C-6946ED3B8011}" srcOrd="3" destOrd="0" presId="urn:microsoft.com/office/officeart/2018/2/layout/IconCircleList"/>
    <dgm:cxn modelId="{758B4BCC-9949-4DAA-885D-E1FDFABBAE77}" type="presParOf" srcId="{BF02843B-4399-4F30-AE48-FB0D838AB966}" destId="{0F1A6B66-29B9-4067-8AA1-7DBDC6302FC3}" srcOrd="4" destOrd="0" presId="urn:microsoft.com/office/officeart/2018/2/layout/IconCircleList"/>
    <dgm:cxn modelId="{55DDA9F5-5EC5-4A51-B008-9B114A7A11A8}" type="presParOf" srcId="{0F1A6B66-29B9-4067-8AA1-7DBDC6302FC3}" destId="{49CD7FDA-5C8B-4540-8E86-7F4076C7D94C}" srcOrd="0" destOrd="0" presId="urn:microsoft.com/office/officeart/2018/2/layout/IconCircleList"/>
    <dgm:cxn modelId="{3C04591E-248C-4B5C-AF46-85377B6D37C4}" type="presParOf" srcId="{0F1A6B66-29B9-4067-8AA1-7DBDC6302FC3}" destId="{FE49C642-0E5C-496E-8FA7-8031564DCC31}" srcOrd="1" destOrd="0" presId="urn:microsoft.com/office/officeart/2018/2/layout/IconCircleList"/>
    <dgm:cxn modelId="{92563D27-CA17-43DA-9744-7C0DC3D25759}" type="presParOf" srcId="{0F1A6B66-29B9-4067-8AA1-7DBDC6302FC3}" destId="{714F3664-A02C-4BAA-9FB6-EC404391147B}" srcOrd="2" destOrd="0" presId="urn:microsoft.com/office/officeart/2018/2/layout/IconCircleList"/>
    <dgm:cxn modelId="{E5EDEC54-1EA1-41D0-884C-EAACA464F910}" type="presParOf" srcId="{0F1A6B66-29B9-4067-8AA1-7DBDC6302FC3}" destId="{1FE2D857-4F4D-4131-B326-10287CE811D7}" srcOrd="3" destOrd="0" presId="urn:microsoft.com/office/officeart/2018/2/layout/IconCircleList"/>
    <dgm:cxn modelId="{01D2DA29-0C6A-4980-82E6-49832B9E883F}" type="presParOf" srcId="{BF02843B-4399-4F30-AE48-FB0D838AB966}" destId="{C9E24224-98AE-4B53-9E79-AA27B04C31DB}" srcOrd="5" destOrd="0" presId="urn:microsoft.com/office/officeart/2018/2/layout/IconCircleList"/>
    <dgm:cxn modelId="{E95B8E63-9BBA-4C8A-BEED-33C583A5B4CF}" type="presParOf" srcId="{BF02843B-4399-4F30-AE48-FB0D838AB966}" destId="{ECF49394-20EE-4BCC-A324-8937713471ED}" srcOrd="6" destOrd="0" presId="urn:microsoft.com/office/officeart/2018/2/layout/IconCircleList"/>
    <dgm:cxn modelId="{89E73F7E-2096-4A48-AF79-27EE78D6BFA8}" type="presParOf" srcId="{ECF49394-20EE-4BCC-A324-8937713471ED}" destId="{FD989D1D-6F2D-4309-853B-C4687426EDF4}" srcOrd="0" destOrd="0" presId="urn:microsoft.com/office/officeart/2018/2/layout/IconCircleList"/>
    <dgm:cxn modelId="{B0DE59CC-942F-4D75-84F0-0B3FD332E28E}" type="presParOf" srcId="{ECF49394-20EE-4BCC-A324-8937713471ED}" destId="{20F2B891-710B-4010-912F-7179676C16FE}" srcOrd="1" destOrd="0" presId="urn:microsoft.com/office/officeart/2018/2/layout/IconCircleList"/>
    <dgm:cxn modelId="{939D87AB-25E4-48EC-BEFF-30E36C2105DF}" type="presParOf" srcId="{ECF49394-20EE-4BCC-A324-8937713471ED}" destId="{8AD0C27D-91A5-42E7-B9C6-70F047230039}" srcOrd="2" destOrd="0" presId="urn:microsoft.com/office/officeart/2018/2/layout/IconCircleList"/>
    <dgm:cxn modelId="{D5429032-2855-45F8-82AB-36724709CCF7}" type="presParOf" srcId="{ECF49394-20EE-4BCC-A324-8937713471ED}" destId="{C66CAE7E-F53C-4E26-B5C0-BD6D03AED785}"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AAAB8D-96F1-4092-A69B-07D12D8D09D6}">
      <dsp:nvSpPr>
        <dsp:cNvPr id="0" name=""/>
        <dsp:cNvSpPr/>
      </dsp:nvSpPr>
      <dsp:spPr>
        <a:xfrm>
          <a:off x="1505181" y="1478"/>
          <a:ext cx="3146557" cy="188793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Being comfortable</a:t>
          </a:r>
        </a:p>
      </dsp:txBody>
      <dsp:txXfrm>
        <a:off x="1505181" y="1478"/>
        <a:ext cx="3146557" cy="1887934"/>
      </dsp:txXfrm>
    </dsp:sp>
    <dsp:sp modelId="{5AADDAE5-4E5F-440D-8548-2290CE5DEAF4}">
      <dsp:nvSpPr>
        <dsp:cNvPr id="0" name=""/>
        <dsp:cNvSpPr/>
      </dsp:nvSpPr>
      <dsp:spPr>
        <a:xfrm>
          <a:off x="4966394" y="1478"/>
          <a:ext cx="3146557" cy="188793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Healthy</a:t>
          </a:r>
        </a:p>
      </dsp:txBody>
      <dsp:txXfrm>
        <a:off x="4966394" y="1478"/>
        <a:ext cx="3146557" cy="1887934"/>
      </dsp:txXfrm>
    </dsp:sp>
    <dsp:sp modelId="{3B1BE010-2F5F-4B89-BCEC-5C7245BD5B46}">
      <dsp:nvSpPr>
        <dsp:cNvPr id="0" name=""/>
        <dsp:cNvSpPr/>
      </dsp:nvSpPr>
      <dsp:spPr>
        <a:xfrm>
          <a:off x="3235787" y="2204068"/>
          <a:ext cx="3146557" cy="188793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Happy</a:t>
          </a:r>
        </a:p>
      </dsp:txBody>
      <dsp:txXfrm>
        <a:off x="3235787" y="2204068"/>
        <a:ext cx="3146557" cy="18879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DE8713-973F-4A60-99E9-7319C26DA31B}">
      <dsp:nvSpPr>
        <dsp:cNvPr id="0" name=""/>
        <dsp:cNvSpPr/>
      </dsp:nvSpPr>
      <dsp:spPr>
        <a:xfrm>
          <a:off x="0" y="809181"/>
          <a:ext cx="6628804" cy="14938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197CD8-E700-4641-AAFA-5FA384BD6602}">
      <dsp:nvSpPr>
        <dsp:cNvPr id="0" name=""/>
        <dsp:cNvSpPr/>
      </dsp:nvSpPr>
      <dsp:spPr>
        <a:xfrm>
          <a:off x="451896" y="1145303"/>
          <a:ext cx="821630" cy="8216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A47108-AA3A-4711-94FF-5DBA4CF1B860}">
      <dsp:nvSpPr>
        <dsp:cNvPr id="0" name=""/>
        <dsp:cNvSpPr/>
      </dsp:nvSpPr>
      <dsp:spPr>
        <a:xfrm>
          <a:off x="1725424" y="809181"/>
          <a:ext cx="4903379" cy="1493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02" tIns="158102" rIns="158102" bIns="158102" numCol="1" spcCol="1270" anchor="ctr" anchorCtr="0">
          <a:noAutofit/>
        </a:bodyPr>
        <a:lstStyle/>
        <a:p>
          <a:pPr marL="0" lvl="0" indent="0" algn="l" defTabSz="1111250">
            <a:lnSpc>
              <a:spcPct val="90000"/>
            </a:lnSpc>
            <a:spcBef>
              <a:spcPct val="0"/>
            </a:spcBef>
            <a:spcAft>
              <a:spcPct val="35000"/>
            </a:spcAft>
            <a:buNone/>
          </a:pPr>
          <a:r>
            <a:rPr lang="en-US" sz="2500" kern="1200"/>
            <a:t>Well-being is about feeling good and being able to function well both mentally and physically.</a:t>
          </a:r>
        </a:p>
      </dsp:txBody>
      <dsp:txXfrm>
        <a:off x="1725424" y="809181"/>
        <a:ext cx="4903379" cy="1493874"/>
      </dsp:txXfrm>
    </dsp:sp>
    <dsp:sp modelId="{2E31C0D3-C5E7-447E-8B2E-EF5793B22BF6}">
      <dsp:nvSpPr>
        <dsp:cNvPr id="0" name=""/>
        <dsp:cNvSpPr/>
      </dsp:nvSpPr>
      <dsp:spPr>
        <a:xfrm>
          <a:off x="0" y="2676524"/>
          <a:ext cx="6628804" cy="14938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35CCC-810C-415C-BE36-5AA807CF3FD2}">
      <dsp:nvSpPr>
        <dsp:cNvPr id="0" name=""/>
        <dsp:cNvSpPr/>
      </dsp:nvSpPr>
      <dsp:spPr>
        <a:xfrm>
          <a:off x="451896" y="3012646"/>
          <a:ext cx="821630" cy="8216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EF30802-9A37-44FB-AC43-75165F58AF85}">
      <dsp:nvSpPr>
        <dsp:cNvPr id="0" name=""/>
        <dsp:cNvSpPr/>
      </dsp:nvSpPr>
      <dsp:spPr>
        <a:xfrm>
          <a:off x="1725424" y="2676524"/>
          <a:ext cx="4903379" cy="1493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02" tIns="158102" rIns="158102" bIns="158102" numCol="1" spcCol="1270" anchor="ctr" anchorCtr="0">
          <a:noAutofit/>
        </a:bodyPr>
        <a:lstStyle/>
        <a:p>
          <a:pPr marL="0" lvl="0" indent="0" algn="l" defTabSz="1111250">
            <a:lnSpc>
              <a:spcPct val="90000"/>
            </a:lnSpc>
            <a:spcBef>
              <a:spcPct val="0"/>
            </a:spcBef>
            <a:spcAft>
              <a:spcPct val="35000"/>
            </a:spcAft>
            <a:buNone/>
          </a:pPr>
          <a:r>
            <a:rPr lang="en-US" sz="2500" kern="1200"/>
            <a:t>Poor well-being can make it more difficult to cope with the stresses of every-day life.</a:t>
          </a:r>
        </a:p>
      </dsp:txBody>
      <dsp:txXfrm>
        <a:off x="1725424" y="2676524"/>
        <a:ext cx="4903379" cy="14938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E8F8BF-C479-4191-9006-DABCD0D1B2A3}">
      <dsp:nvSpPr>
        <dsp:cNvPr id="0" name=""/>
        <dsp:cNvSpPr/>
      </dsp:nvSpPr>
      <dsp:spPr>
        <a:xfrm>
          <a:off x="60186" y="441408"/>
          <a:ext cx="1257386" cy="125738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2AD755-9493-4C80-AB52-6CF6961AD19C}">
      <dsp:nvSpPr>
        <dsp:cNvPr id="0" name=""/>
        <dsp:cNvSpPr/>
      </dsp:nvSpPr>
      <dsp:spPr>
        <a:xfrm>
          <a:off x="324237" y="705459"/>
          <a:ext cx="729284" cy="7292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B2EAE9-FEEC-4C08-A698-342291261158}">
      <dsp:nvSpPr>
        <dsp:cNvPr id="0" name=""/>
        <dsp:cNvSpPr/>
      </dsp:nvSpPr>
      <dsp:spPr>
        <a:xfrm>
          <a:off x="1587013" y="441408"/>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dirty="0"/>
            <a:t>Resilience is being able to recover quickly from difficulties. It is the ability to cope with setbacks and find solutions to problems.</a:t>
          </a:r>
        </a:p>
      </dsp:txBody>
      <dsp:txXfrm>
        <a:off x="1587013" y="441408"/>
        <a:ext cx="2963839" cy="1257386"/>
      </dsp:txXfrm>
    </dsp:sp>
    <dsp:sp modelId="{3E295D2E-3DC5-4674-9883-11C5DC45BAB4}">
      <dsp:nvSpPr>
        <dsp:cNvPr id="0" name=""/>
        <dsp:cNvSpPr/>
      </dsp:nvSpPr>
      <dsp:spPr>
        <a:xfrm>
          <a:off x="5067279" y="441408"/>
          <a:ext cx="1257386" cy="125738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6135E7-8F28-4529-93F4-EDCA14C52ACD}">
      <dsp:nvSpPr>
        <dsp:cNvPr id="0" name=""/>
        <dsp:cNvSpPr/>
      </dsp:nvSpPr>
      <dsp:spPr>
        <a:xfrm>
          <a:off x="5331331" y="705459"/>
          <a:ext cx="729284" cy="7292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A9F9EE-C9DF-4F48-80CD-DF2F378E7C40}">
      <dsp:nvSpPr>
        <dsp:cNvPr id="0" name=""/>
        <dsp:cNvSpPr/>
      </dsp:nvSpPr>
      <dsp:spPr>
        <a:xfrm>
          <a:off x="6594106" y="441408"/>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Being resilient helps protect us from stress.</a:t>
          </a:r>
        </a:p>
      </dsp:txBody>
      <dsp:txXfrm>
        <a:off x="6594106" y="441408"/>
        <a:ext cx="2963839" cy="1257386"/>
      </dsp:txXfrm>
    </dsp:sp>
    <dsp:sp modelId="{49CD7FDA-5C8B-4540-8E86-7F4076C7D94C}">
      <dsp:nvSpPr>
        <dsp:cNvPr id="0" name=""/>
        <dsp:cNvSpPr/>
      </dsp:nvSpPr>
      <dsp:spPr>
        <a:xfrm>
          <a:off x="60186" y="2394686"/>
          <a:ext cx="1257386" cy="125738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49C642-0E5C-496E-8FA7-8031564DCC31}">
      <dsp:nvSpPr>
        <dsp:cNvPr id="0" name=""/>
        <dsp:cNvSpPr/>
      </dsp:nvSpPr>
      <dsp:spPr>
        <a:xfrm>
          <a:off x="324237" y="2658738"/>
          <a:ext cx="729284" cy="7292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E2D857-4F4D-4131-B326-10287CE811D7}">
      <dsp:nvSpPr>
        <dsp:cNvPr id="0" name=""/>
        <dsp:cNvSpPr/>
      </dsp:nvSpPr>
      <dsp:spPr>
        <a:xfrm>
          <a:off x="1587013" y="2394686"/>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Stress is a cause of mental and physical ill health</a:t>
          </a:r>
        </a:p>
      </dsp:txBody>
      <dsp:txXfrm>
        <a:off x="1587013" y="2394686"/>
        <a:ext cx="2963839" cy="1257386"/>
      </dsp:txXfrm>
    </dsp:sp>
    <dsp:sp modelId="{FD989D1D-6F2D-4309-853B-C4687426EDF4}">
      <dsp:nvSpPr>
        <dsp:cNvPr id="0" name=""/>
        <dsp:cNvSpPr/>
      </dsp:nvSpPr>
      <dsp:spPr>
        <a:xfrm>
          <a:off x="5067279" y="2394686"/>
          <a:ext cx="1257386" cy="125738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F2B891-710B-4010-912F-7179676C16FE}">
      <dsp:nvSpPr>
        <dsp:cNvPr id="0" name=""/>
        <dsp:cNvSpPr/>
      </dsp:nvSpPr>
      <dsp:spPr>
        <a:xfrm>
          <a:off x="5331331" y="2658738"/>
          <a:ext cx="729284" cy="7292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66CAE7E-F53C-4E26-B5C0-BD6D03AED785}">
      <dsp:nvSpPr>
        <dsp:cNvPr id="0" name=""/>
        <dsp:cNvSpPr/>
      </dsp:nvSpPr>
      <dsp:spPr>
        <a:xfrm>
          <a:off x="6594106" y="2394686"/>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Well-being and Resilience are connected. We can't be resilient without looking after our well-being.</a:t>
          </a:r>
        </a:p>
      </dsp:txBody>
      <dsp:txXfrm>
        <a:off x="6594106" y="2394686"/>
        <a:ext cx="2963839" cy="125738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58C32E-5589-40F9-B879-86891378D7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DF7EC6C-1FFB-47F5-A178-92582D8F65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6A9CE59-6421-47D3-AB03-4D806E11B2BA}" type="datetime1">
              <a:rPr lang="en-GB" smtClean="0"/>
              <a:t>02/11/2023</a:t>
            </a:fld>
            <a:endParaRPr lang="en-GB" dirty="0"/>
          </a:p>
        </p:txBody>
      </p:sp>
      <p:sp>
        <p:nvSpPr>
          <p:cNvPr id="4" name="Footer Placeholder 3">
            <a:extLst>
              <a:ext uri="{FF2B5EF4-FFF2-40B4-BE49-F238E27FC236}">
                <a16:creationId xmlns:a16="http://schemas.microsoft.com/office/drawing/2014/main" id="{9B240725-CEE4-4CFC-A53A-3A48BBF5A0A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EB6E10B-36A5-4ACE-AFD4-6C40668C86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263A711-026C-46C5-84E3-1DBF64D5D185}" type="slidenum">
              <a:rPr lang="en-GB" smtClean="0"/>
              <a:t>‹#›</a:t>
            </a:fld>
            <a:endParaRPr lang="en-GB"/>
          </a:p>
        </p:txBody>
      </p:sp>
    </p:spTree>
    <p:extLst>
      <p:ext uri="{BB962C8B-B14F-4D97-AF65-F5344CB8AC3E}">
        <p14:creationId xmlns:p14="http://schemas.microsoft.com/office/powerpoint/2010/main" val="71117502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8C002-8F7D-4A85-8505-43C93CACAE88}" type="datetime1">
              <a:rPr lang="en-GB" smtClean="0"/>
              <a:pPr/>
              <a:t>02/11/2023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865C22-0DF6-4B3A-84DA-56EA7DEAF930}" type="slidenum">
              <a:rPr lang="en-GB" noProof="0" smtClean="0"/>
              <a:t>‹#›</a:t>
            </a:fld>
            <a:endParaRPr lang="en-GB" noProof="0"/>
          </a:p>
        </p:txBody>
      </p:sp>
    </p:spTree>
    <p:extLst>
      <p:ext uri="{BB962C8B-B14F-4D97-AF65-F5344CB8AC3E}">
        <p14:creationId xmlns:p14="http://schemas.microsoft.com/office/powerpoint/2010/main" val="35650879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1</a:t>
            </a:fld>
            <a:endParaRPr lang="en-GB"/>
          </a:p>
        </p:txBody>
      </p:sp>
    </p:spTree>
    <p:extLst>
      <p:ext uri="{BB962C8B-B14F-4D97-AF65-F5344CB8AC3E}">
        <p14:creationId xmlns:p14="http://schemas.microsoft.com/office/powerpoint/2010/main" val="2476367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rtlCol="0" anchor="b">
            <a:noAutofit/>
          </a:bodyPr>
          <a:lstStyle>
            <a:lvl1pPr algn="r">
              <a:defRPr sz="5400">
                <a:solidFill>
                  <a:schemeClr val="accent1"/>
                </a:solidFill>
              </a:defRPr>
            </a:lvl1pPr>
          </a:lstStyle>
          <a:p>
            <a:pPr rtl="0"/>
            <a:r>
              <a:rPr lang="en-GB" noProof="0"/>
              <a:t>Click to edit Master title style</a:t>
            </a:r>
          </a:p>
        </p:txBody>
      </p:sp>
      <p:sp>
        <p:nvSpPr>
          <p:cNvPr id="3" name="Subtitle 2"/>
          <p:cNvSpPr>
            <a:spLocks noGrp="1"/>
          </p:cNvSpPr>
          <p:nvPr>
            <p:ph type="subTitle" idx="1"/>
          </p:nvPr>
        </p:nvSpPr>
        <p:spPr>
          <a:xfrm>
            <a:off x="1507067" y="4050833"/>
            <a:ext cx="7766936" cy="1096899"/>
          </a:xfrm>
        </p:spPr>
        <p:txBody>
          <a:bodyPr rtlCol="0"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9B8363BB-E335-4457-A1D5-54470B8115D2}" type="datetime1">
              <a:rPr lang="en-GB" noProof="0" smtClean="0"/>
              <a:t>02/11/2023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lvl1pPr>
              <a:defRPr sz="3600"/>
            </a:lvl1pPr>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12636FD8-57EE-4BF6-93D0-CFE4927E6B6B}" type="datetime1">
              <a:rPr lang="en-GB" noProof="0" smtClean="0"/>
              <a:t>02/11/2023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677335" y="4527448"/>
            <a:ext cx="8596668" cy="860400"/>
          </a:xfrm>
        </p:spPr>
        <p:txBody>
          <a:bodyPr rtlCol="0"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8F1398DC-39A0-4D49-8116-967B5FF84C45}" type="datetime1">
              <a:rPr lang="en-GB" noProof="0" smtClean="0"/>
              <a:t>02/11/2023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77334" y="2160589"/>
            <a:ext cx="4184035" cy="388077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089970" y="2160589"/>
            <a:ext cx="4184034" cy="388077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E5F9F84F-7ECE-4C69-911D-0DE73FC435F8}" type="datetime1">
              <a:rPr lang="en-GB" noProof="0" smtClean="0"/>
              <a:t>02/11/2023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FF9F0C5-380F-41C2-899A-BAC0F0927E16}"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675745" y="2160983"/>
            <a:ext cx="4185623"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75745" y="2737245"/>
            <a:ext cx="4185623" cy="330411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5088383" y="2160983"/>
            <a:ext cx="4185618"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5088384" y="2737245"/>
            <a:ext cx="4185617" cy="330411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57C0EA37-CD25-4310-BFA1-F37695ECC25E}" type="datetime1">
              <a:rPr lang="en-GB" noProof="0" smtClean="0"/>
              <a:t>02/11/2023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FB119FF7-A8C3-43E6-AAD2-57D5AC494C44}" type="datetime1">
              <a:rPr lang="en-GB" noProof="0" smtClean="0"/>
              <a:t>02/11/2023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1C026D02-296D-4888-85F3-7CF9F6F38CB4}" type="datetime1">
              <a:rPr lang="en-GB" noProof="0" smtClean="0"/>
              <a:t>02/11/2023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rtlCol="0" anchor="b">
            <a:normAutofit/>
          </a:bodyPr>
          <a:lstStyle>
            <a:lvl1pPr>
              <a:defRPr sz="2000"/>
            </a:lvl1pPr>
          </a:lstStyle>
          <a:p>
            <a:pPr rtl="0"/>
            <a:r>
              <a:rPr lang="en-GB" noProof="0"/>
              <a:t>Click to edit Master title style</a:t>
            </a:r>
          </a:p>
        </p:txBody>
      </p:sp>
      <p:sp>
        <p:nvSpPr>
          <p:cNvPr id="3" name="Content Placeholder 2"/>
          <p:cNvSpPr>
            <a:spLocks noGrp="1"/>
          </p:cNvSpPr>
          <p:nvPr>
            <p:ph idx="1"/>
          </p:nvPr>
        </p:nvSpPr>
        <p:spPr>
          <a:xfrm>
            <a:off x="4760461" y="514924"/>
            <a:ext cx="4513541" cy="552643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77334" y="2777069"/>
            <a:ext cx="3854528" cy="2584449"/>
          </a:xfrm>
        </p:spPr>
        <p:txBody>
          <a:bodyPr rtlCol="0">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17C72E5-9104-45E2-84E7-02AEA9071D56}" type="datetime1">
              <a:rPr lang="en-GB" noProof="0" smtClean="0"/>
              <a:t>02/11/2023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519954A3-9DFD-4C44-94BA-B95130A3BA1C}"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677334" y="609600"/>
            <a:ext cx="8596668" cy="3845718"/>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77334" y="5367338"/>
            <a:ext cx="8596667" cy="674024"/>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3DCE63E1-D066-4741-B9A7-6CD0E5635AAE}" type="datetime1">
              <a:rPr lang="en-GB" noProof="0" smtClean="0"/>
              <a:t>02/11/2023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rtlCol="0" anchor="ctr">
            <a:normAutofit/>
          </a:bodyPr>
          <a:lstStyle>
            <a:lvl1pPr algn="l">
              <a:defRPr sz="4400" b="0" cap="none"/>
            </a:lvl1pPr>
          </a:lstStyle>
          <a:p>
            <a:pPr rtl="0"/>
            <a:r>
              <a:rPr lang="en-GB" noProof="0"/>
              <a:t>Click to edit Master title style</a:t>
            </a:r>
          </a:p>
        </p:txBody>
      </p:sp>
      <p:sp>
        <p:nvSpPr>
          <p:cNvPr id="3" name="Text Placeholder 2"/>
          <p:cNvSpPr>
            <a:spLocks noGrp="1"/>
          </p:cNvSpPr>
          <p:nvPr>
            <p:ph type="body" idx="1"/>
          </p:nvPr>
        </p:nvSpPr>
        <p:spPr>
          <a:xfrm>
            <a:off x="677335" y="4470400"/>
            <a:ext cx="8596668" cy="1570962"/>
          </a:xfrm>
        </p:spPr>
        <p:txBody>
          <a:bodyPr rtlCol="0"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CC299E73-3995-4EB1-8AFB-DFE74C6EE814}" type="datetime1">
              <a:rPr lang="en-GB" noProof="0" smtClean="0"/>
              <a:t>02/11/2023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1366139" y="3632200"/>
            <a:ext cx="7224524" cy="381000"/>
          </a:xfrm>
        </p:spPr>
        <p:txBody>
          <a:bodyPr rtlCol="0"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470400"/>
            <a:ext cx="8596668" cy="1570962"/>
          </a:xfrm>
        </p:spPr>
        <p:txBody>
          <a:bodyPr rtlCol="0"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BDF3828B-15A0-4EE1-924F-8EB7E760B69A}" type="datetime1">
              <a:rPr lang="en-GB" noProof="0" smtClean="0"/>
              <a:t>02/11/2023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latin typeface="Arial"/>
              </a:rPr>
              <a:t>”</a:t>
            </a:r>
            <a:endParaRPr lang="en-GB" noProof="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rtlCol="0" anchor="b">
            <a:normAutofit/>
          </a:bodyPr>
          <a:lstStyle>
            <a:lvl1pPr algn="l">
              <a:defRPr sz="4400" b="0" cap="none"/>
            </a:lvl1pPr>
          </a:lstStyle>
          <a:p>
            <a:pPr rtl="0"/>
            <a:r>
              <a:rPr lang="en-GB" noProof="0"/>
              <a:t>Click to edit Master title style</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790157B-4278-4934-9CFE-8682E72A3622}" type="datetime1">
              <a:rPr lang="en-GB" noProof="0" smtClean="0"/>
              <a:t>02/11/2023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677332" y="4013200"/>
            <a:ext cx="8596669" cy="514248"/>
          </a:xfrm>
        </p:spPr>
        <p:txBody>
          <a:bodyPr rtlCol="0"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8F31BA3-5A19-4D58-BDCD-31A8C49CE101}" type="datetime1">
              <a:rPr lang="en-GB" noProof="0" smtClean="0"/>
              <a:t>02/11/2023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677332" y="4013200"/>
            <a:ext cx="8596669" cy="514248"/>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1992E557-CC1A-46CB-A4E4-E8F132DE35CA}" type="datetime1">
              <a:rPr lang="en-GB" noProof="0" smtClean="0"/>
              <a:t>02/11/2023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FDFB725-621A-47E3-9F94-86000D02EC36}" type="datetime1">
              <a:rPr lang="en-GB" noProof="0" smtClean="0"/>
              <a:t>02/11/2023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89333C77-0158-454C-844F-B7AB9BD7DAD4}"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rtlCol="0" anchor="ctr"/>
          <a:lstStyle/>
          <a:p>
            <a:pPr rtl="0"/>
            <a:r>
              <a:rPr lang="en-GB" noProof="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AA87BF6C-CBB8-46C2-BD2F-DD8B037C38E9}" type="datetime1">
              <a:rPr lang="en-GB" noProof="0" smtClean="0"/>
              <a:t>02/11/2023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0C537A32-6DC9-4DCC-84EE-42C24D5DD25D}" type="datetime1">
              <a:rPr lang="en-GB" noProof="0" smtClean="0"/>
              <a:t>02/11/2023</a:t>
            </a:fld>
            <a:endParaRPr lang="en-GB" noProof="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D57F1E4F-1CFF-5643-939E-217C01CDF56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video" Target="../media/media2.mp4"/><Relationship Id="rId7" Type="http://schemas.openxmlformats.org/officeDocument/2006/relationships/diagramQuickStyle" Target="../diagrams/quickStyle1.xml"/><Relationship Id="rId2" Type="http://schemas.microsoft.com/office/2007/relationships/media" Target="../media/media2.mp4"/><Relationship Id="rId1" Type="http://schemas.openxmlformats.org/officeDocument/2006/relationships/tags" Target="../tags/tag1.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slideLayout" Target="../slideLayouts/slideLayout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video" Target="../media/media4.mp4"/><Relationship Id="rId7" Type="http://schemas.openxmlformats.org/officeDocument/2006/relationships/diagramQuickStyle" Target="../diagrams/quickStyle3.xml"/><Relationship Id="rId2" Type="http://schemas.microsoft.com/office/2007/relationships/media" Target="../media/media4.mp4"/><Relationship Id="rId1" Type="http://schemas.openxmlformats.org/officeDocument/2006/relationships/tags" Target="../tags/tag2.xml"/><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6.png"/><Relationship Id="rId4" Type="http://schemas.openxmlformats.org/officeDocument/2006/relationships/slideLayout" Target="../slideLayouts/slideLayout2.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20.png"/><Relationship Id="rId4" Type="http://schemas.openxmlformats.org/officeDocument/2006/relationships/image" Target="../media/image19.jpeg"/></Relationships>
</file>

<file path=ppt/slides/_rels/slide7.xml.rels><?xml version="1.0" encoding="UTF-8" standalone="yes"?>
<Relationships xmlns="http://schemas.openxmlformats.org/package/2006/relationships"><Relationship Id="rId8" Type="http://schemas.openxmlformats.org/officeDocument/2006/relationships/hyperlink" Target="https://www.workingwellglos.nhs.uk/wp-content/uploads/2019/01/Building-your-own-Personal-Resilience.pdf" TargetMode="External"/><Relationship Id="rId3" Type="http://schemas.openxmlformats.org/officeDocument/2006/relationships/slideLayout" Target="../slideLayouts/slideLayout2.xml"/><Relationship Id="rId7" Type="http://schemas.openxmlformats.org/officeDocument/2006/relationships/hyperlink" Target="https://www.redcross.org.uk/get-help/get-help-with-loneliness/wellbeing-support/resilience-building-activities" TargetMode="Externa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hyperlink" Target="https://www.who.int/data/gho/data/major-themes/health-and-well-being#:~:text=Mental%20health%20is%20a%20state,to%20his%20or%20her%20community" TargetMode="External"/><Relationship Id="rId5" Type="http://schemas.openxmlformats.org/officeDocument/2006/relationships/hyperlink" Target="https://www.mind.org.uk/information-support/types-of-mental-health-problems/stress/managing-stress-and-building-resilience/" TargetMode="External"/><Relationship Id="rId4" Type="http://schemas.openxmlformats.org/officeDocument/2006/relationships/image" Target="../media/image21.jpeg"/><Relationship Id="rId9"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dirty="0"/>
              <a:t>The Importance of resilience, health and well-being</a:t>
            </a:r>
          </a:p>
        </p:txBody>
      </p:sp>
      <p:pic>
        <p:nvPicPr>
          <p:cNvPr id="5" name="Video 4">
            <a:extLst>
              <a:ext uri="{FF2B5EF4-FFF2-40B4-BE49-F238E27FC236}">
                <a16:creationId xmlns:a16="http://schemas.microsoft.com/office/drawing/2014/main" id="{DEA9F6F5-BFCE-E34C-E8BB-BD53EAF59EED}"/>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a:ln>
            <a:noFill/>
          </a:ln>
          <a:effectLst>
            <a:outerShdw blurRad="190500" algn="tl" rotWithShape="0">
              <a:srgbClr val="000000">
                <a:alpha val="30000"/>
              </a:srgbClr>
            </a:outerShdw>
          </a:effectLst>
        </p:spPr>
      </p:pic>
    </p:spTree>
    <p:extLst>
      <p:ext uri="{BB962C8B-B14F-4D97-AF65-F5344CB8AC3E}">
        <p14:creationId xmlns:p14="http://schemas.microsoft.com/office/powerpoint/2010/main" val="521040635"/>
      </p:ext>
    </p:extLst>
  </p:cSld>
  <p:clrMapOvr>
    <a:masterClrMapping/>
  </p:clrMapOvr>
  <mc:AlternateContent xmlns:mc="http://schemas.openxmlformats.org/markup-compatibility/2006">
    <mc:Choice xmlns:p14="http://schemas.microsoft.com/office/powerpoint/2010/main" Requires="p14">
      <p:transition spd="slow" p14:dur="2000" advTm="10175"/>
    </mc:Choice>
    <mc:Fallback>
      <p:transition spd="slow" advTm="10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7B2F33-9F84-EA32-27E2-FF5306552F82}"/>
              </a:ext>
            </a:extLst>
          </p:cNvPr>
          <p:cNvSpPr>
            <a:spLocks noGrp="1"/>
          </p:cNvSpPr>
          <p:nvPr>
            <p:ph type="title"/>
          </p:nvPr>
        </p:nvSpPr>
        <p:spPr>
          <a:xfrm>
            <a:off x="1286933" y="609600"/>
            <a:ext cx="10197494" cy="1099457"/>
          </a:xfrm>
        </p:spPr>
        <p:txBody>
          <a:bodyPr>
            <a:normAutofit/>
          </a:bodyPr>
          <a:lstStyle/>
          <a:p>
            <a:r>
              <a:rPr lang="en-US" dirty="0"/>
              <a:t>Well-Being is..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5CE33F2-2BA1-9C85-2402-5DF98F95B95F}"/>
              </a:ext>
            </a:extLst>
          </p:cNvPr>
          <p:cNvGraphicFramePr>
            <a:graphicFrameLocks noGrp="1"/>
          </p:cNvGraphicFramePr>
          <p:nvPr>
            <p:ph idx="1"/>
            <p:extLst>
              <p:ext uri="{D42A27DB-BD31-4B8C-83A1-F6EECF244321}">
                <p14:modId xmlns:p14="http://schemas.microsoft.com/office/powerpoint/2010/main" val="351840096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5" name="Video 14">
            <a:extLst>
              <a:ext uri="{FF2B5EF4-FFF2-40B4-BE49-F238E27FC236}">
                <a16:creationId xmlns:a16="http://schemas.microsoft.com/office/drawing/2014/main" id="{78E13A4C-44DF-E6BF-7813-37543F7134A9}"/>
              </a:ext>
            </a:extLst>
          </p:cNvPr>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808096275"/>
      </p:ext>
    </p:extLst>
  </p:cSld>
  <p:clrMapOvr>
    <a:masterClrMapping/>
  </p:clrMapOvr>
  <mc:AlternateContent xmlns:mc="http://schemas.openxmlformats.org/markup-compatibility/2006">
    <mc:Choice xmlns:p14="http://schemas.microsoft.com/office/powerpoint/2010/main" Requires="p14">
      <p:transition spd="slow" p14:dur="2000" advTm="14803"/>
    </mc:Choice>
    <mc:Fallback>
      <p:transition spd="slow" advTm="14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15"/>
                                        </p:tgtEl>
                                      </p:cBhvr>
                                    </p:cmd>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5000"/>
                                  </p:stCondLst>
                                  <p:childTnLst>
                                    <p:set>
                                      <p:cBhvr>
                                        <p:cTn id="13" dur="1" fill="hold">
                                          <p:stCondLst>
                                            <p:cond delay="7999"/>
                                          </p:stCondLst>
                                        </p:cTn>
                                        <p:tgtEl>
                                          <p:spTgt spid="5">
                                            <p:graphicEl>
                                              <a:dgm id="{47AAAB8D-96F1-4092-A69B-07D12D8D09D6}"/>
                                            </p:graphic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5000"/>
                                  </p:stCondLst>
                                  <p:childTnLst>
                                    <p:set>
                                      <p:cBhvr>
                                        <p:cTn id="17" dur="1" fill="hold">
                                          <p:stCondLst>
                                            <p:cond delay="4999"/>
                                          </p:stCondLst>
                                        </p:cTn>
                                        <p:tgtEl>
                                          <p:spTgt spid="5">
                                            <p:graphicEl>
                                              <a:dgm id="{5AADDAE5-4E5F-440D-8548-2290CE5DEAF4}"/>
                                            </p:graphic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5000"/>
                                  </p:stCondLst>
                                  <p:childTnLst>
                                    <p:set>
                                      <p:cBhvr>
                                        <p:cTn id="21" dur="1" fill="hold">
                                          <p:stCondLst>
                                            <p:cond delay="4999"/>
                                          </p:stCondLst>
                                        </p:cTn>
                                        <p:tgtEl>
                                          <p:spTgt spid="5">
                                            <p:graphicEl>
                                              <a:dgm id="{3B1BE010-2F5F-4B89-BCEC-5C7245BD5B4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fill="hold" display="0">
                  <p:stCondLst>
                    <p:cond delay="indefinite"/>
                  </p:stCondLst>
                </p:cTn>
                <p:tgtEl>
                  <p:spTgt spid="15"/>
                </p:tgtEl>
              </p:cMediaNode>
            </p:video>
            <p:seq concurrent="1" nextAc="seek">
              <p:cTn id="23" restart="whenNotActive" fill="hold" evtFilter="cancelBubble" nodeType="interactiveSeq">
                <p:stCondLst>
                  <p:cond evt="onClick" delay="0">
                    <p:tgtEl>
                      <p:spTgt spid="15"/>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15"/>
                                        </p:tgtEl>
                                      </p:cBhvr>
                                    </p:cmd>
                                  </p:childTnLst>
                                </p:cTn>
                              </p:par>
                            </p:childTnLst>
                          </p:cTn>
                        </p:par>
                      </p:childTnLst>
                    </p:cTn>
                  </p:par>
                  <p:par>
                    <p:cTn id="28" fill="hold">
                      <p:stCondLst>
                        <p:cond delay="indefinite"/>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15"/>
                                        </p:tgtEl>
                                      </p:cBhvr>
                                    </p:cmd>
                                  </p:childTnLst>
                                </p:cTn>
                              </p:par>
                            </p:childTnLst>
                          </p:cTn>
                        </p:par>
                      </p:childTnLst>
                    </p:cTn>
                  </p:par>
                </p:childTnLst>
              </p:cTn>
              <p:nextCondLst>
                <p:cond evt="onClick" delay="0">
                  <p:tgtEl>
                    <p:spTgt spid="15"/>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FA403-F8D1-B984-EAF1-9AB541CEA159}"/>
              </a:ext>
            </a:extLst>
          </p:cNvPr>
          <p:cNvSpPr>
            <a:spLocks noGrp="1"/>
          </p:cNvSpPr>
          <p:nvPr>
            <p:ph type="title"/>
          </p:nvPr>
        </p:nvSpPr>
        <p:spPr>
          <a:xfrm>
            <a:off x="652481" y="1382486"/>
            <a:ext cx="3547581" cy="4093028"/>
          </a:xfrm>
        </p:spPr>
        <p:txBody>
          <a:bodyPr anchor="ctr">
            <a:normAutofit fontScale="90000"/>
          </a:bodyPr>
          <a:lstStyle/>
          <a:p>
            <a:pPr>
              <a:lnSpc>
                <a:spcPct val="90000"/>
              </a:lnSpc>
            </a:pPr>
            <a:r>
              <a:rPr lang="en-US" sz="2100" b="1" dirty="0">
                <a:solidFill>
                  <a:schemeClr val="tx1"/>
                </a:solidFill>
                <a:latin typeface="Tahoma" pitchFamily="34" charset="0"/>
                <a:cs typeface="Arial" charset="0"/>
              </a:rPr>
              <a:t>The World Health Organization defines well-being as</a:t>
            </a:r>
            <a:br>
              <a:rPr lang="en-US" sz="2100" b="1" dirty="0">
                <a:solidFill>
                  <a:schemeClr val="tx1"/>
                </a:solidFill>
                <a:latin typeface="Tahoma" pitchFamily="34" charset="0"/>
                <a:cs typeface="Arial" charset="0"/>
              </a:rPr>
            </a:br>
            <a:br>
              <a:rPr lang="en-US" sz="2100" b="1" dirty="0">
                <a:solidFill>
                  <a:schemeClr val="tx1"/>
                </a:solidFill>
                <a:latin typeface="Tahoma" pitchFamily="34" charset="0"/>
                <a:cs typeface="Arial" charset="0"/>
              </a:rPr>
            </a:br>
            <a:r>
              <a:rPr lang="en-US" sz="2100" b="1" dirty="0">
                <a:solidFill>
                  <a:schemeClr val="tx1"/>
                </a:solidFill>
                <a:latin typeface="Tahoma" pitchFamily="34" charset="0"/>
                <a:cs typeface="Arial" charset="0"/>
              </a:rPr>
              <a:t>”A state of mind in which an individual is able to </a:t>
            </a:r>
            <a:r>
              <a:rPr lang="en-US" sz="2100" b="1" dirty="0" err="1">
                <a:solidFill>
                  <a:schemeClr val="tx1"/>
                </a:solidFill>
                <a:latin typeface="Tahoma" pitchFamily="34" charset="0"/>
                <a:cs typeface="Arial" charset="0"/>
              </a:rPr>
              <a:t>realise</a:t>
            </a:r>
            <a:r>
              <a:rPr lang="en-US" sz="2100" b="1" dirty="0">
                <a:solidFill>
                  <a:schemeClr val="tx1"/>
                </a:solidFill>
                <a:latin typeface="Tahoma" pitchFamily="34" charset="0"/>
                <a:cs typeface="Arial" charset="0"/>
              </a:rPr>
              <a:t> his or her own abilities, cope with the normal stresses of life, can work productively and fruitfully, and is able to make a contribution to his or her community”</a:t>
            </a:r>
            <a:endParaRPr lang="en-US" sz="2100" b="1" dirty="0">
              <a:solidFill>
                <a:schemeClr val="tx1"/>
              </a:solidFill>
            </a:endParaRP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F4F3D5F-BC83-F088-EC55-AC51FB156F72}"/>
              </a:ext>
            </a:extLst>
          </p:cNvPr>
          <p:cNvGraphicFramePr>
            <a:graphicFrameLocks noGrp="1"/>
          </p:cNvGraphicFramePr>
          <p:nvPr>
            <p:ph idx="1"/>
            <p:extLst>
              <p:ext uri="{D42A27DB-BD31-4B8C-83A1-F6EECF244321}">
                <p14:modId xmlns:p14="http://schemas.microsoft.com/office/powerpoint/2010/main" val="422064948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3" name="Video 22">
            <a:extLst>
              <a:ext uri="{FF2B5EF4-FFF2-40B4-BE49-F238E27FC236}">
                <a16:creationId xmlns:a16="http://schemas.microsoft.com/office/drawing/2014/main" id="{EEB92768-5BF1-4F07-BF94-ABEA881D747D}"/>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77668042"/>
      </p:ext>
    </p:extLst>
  </p:cSld>
  <p:clrMapOvr>
    <a:masterClrMapping/>
  </p:clrMapOvr>
  <mc:AlternateContent xmlns:mc="http://schemas.openxmlformats.org/markup-compatibility/2006">
    <mc:Choice xmlns:p14="http://schemas.microsoft.com/office/powerpoint/2010/main" Requires="p14">
      <p:transition spd="slow" p14:dur="2000" advTm="36495"/>
    </mc:Choice>
    <mc:Fallback>
      <p:transition spd="slow" advTm="36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7F7A6-177F-2923-E498-51D36993C545}"/>
              </a:ext>
            </a:extLst>
          </p:cNvPr>
          <p:cNvSpPr>
            <a:spLocks noGrp="1"/>
          </p:cNvSpPr>
          <p:nvPr>
            <p:ph type="title"/>
          </p:nvPr>
        </p:nvSpPr>
        <p:spPr>
          <a:xfrm>
            <a:off x="1286933" y="609600"/>
            <a:ext cx="10197494" cy="1099457"/>
          </a:xfrm>
        </p:spPr>
        <p:txBody>
          <a:bodyPr>
            <a:normAutofit/>
          </a:bodyPr>
          <a:lstStyle/>
          <a:p>
            <a:r>
              <a:rPr lang="en-US" dirty="0"/>
              <a:t>Resilience is..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D3A3F6BE-0119-7DFA-2FF0-89FDCDC0E1B7}"/>
              </a:ext>
            </a:extLst>
          </p:cNvPr>
          <p:cNvGraphicFramePr>
            <a:graphicFrameLocks noGrp="1"/>
          </p:cNvGraphicFramePr>
          <p:nvPr>
            <p:ph idx="1"/>
            <p:extLst>
              <p:ext uri="{D42A27DB-BD31-4B8C-83A1-F6EECF244321}">
                <p14:modId xmlns:p14="http://schemas.microsoft.com/office/powerpoint/2010/main" val="3109339874"/>
              </p:ext>
            </p:extLst>
          </p:nvPr>
        </p:nvGraphicFramePr>
        <p:xfrm>
          <a:off x="1276768" y="1572672"/>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6" name="Video 15">
            <a:extLst>
              <a:ext uri="{FF2B5EF4-FFF2-40B4-BE49-F238E27FC236}">
                <a16:creationId xmlns:a16="http://schemas.microsoft.com/office/drawing/2014/main" id="{4FCF40EE-3ABF-AB42-301E-09E3C706F2AA}"/>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931861906"/>
      </p:ext>
    </p:extLst>
  </p:cSld>
  <p:clrMapOvr>
    <a:masterClrMapping/>
  </p:clrMapOvr>
  <mc:AlternateContent xmlns:mc="http://schemas.openxmlformats.org/markup-compatibility/2006">
    <mc:Choice xmlns:p14="http://schemas.microsoft.com/office/powerpoint/2010/main" Requires="p14">
      <p:transition spd="slow" p14:dur="2000" advTm="29146"/>
    </mc:Choice>
    <mc:Fallback>
      <p:transition spd="slow" advTm="29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16"/>
                </p:tgtEl>
              </p:cMediaNode>
            </p:video>
            <p:seq concurrent="1" nextAc="seek">
              <p:cTn id="14" restart="whenNotActive" fill="hold" evtFilter="cancelBubble" nodeType="interactiveSeq">
                <p:stCondLst>
                  <p:cond evt="onClick" delay="0">
                    <p:tgtEl>
                      <p:spTgt spid="16"/>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16"/>
                                        </p:tgtEl>
                                      </p:cBhvr>
                                    </p:cmd>
                                  </p:childTnLst>
                                </p:cTn>
                              </p:par>
                            </p:childTnLst>
                          </p:cTn>
                        </p:par>
                      </p:childTnLst>
                    </p:cTn>
                  </p:par>
                </p:childTnLst>
              </p:cTn>
              <p:nextCondLst>
                <p:cond evt="onClick" delay="0">
                  <p:tgtEl>
                    <p:spTgt spid="16"/>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1D98E-07FE-4C89-6636-361135D25352}"/>
              </a:ext>
            </a:extLst>
          </p:cNvPr>
          <p:cNvSpPr>
            <a:spLocks noGrp="1"/>
          </p:cNvSpPr>
          <p:nvPr>
            <p:ph type="title"/>
          </p:nvPr>
        </p:nvSpPr>
        <p:spPr>
          <a:xfrm>
            <a:off x="676746" y="609600"/>
            <a:ext cx="3729076" cy="1320800"/>
          </a:xfrm>
        </p:spPr>
        <p:txBody>
          <a:bodyPr anchor="ctr">
            <a:normAutofit/>
          </a:bodyPr>
          <a:lstStyle/>
          <a:p>
            <a:pPr>
              <a:lnSpc>
                <a:spcPct val="90000"/>
              </a:lnSpc>
            </a:pPr>
            <a:br>
              <a:rPr lang="en-US" sz="2800"/>
            </a:br>
            <a:br>
              <a:rPr lang="en-US" sz="2800"/>
            </a:br>
            <a:endParaRPr lang="en-US" sz="2800"/>
          </a:p>
        </p:txBody>
      </p:sp>
      <p:sp>
        <p:nvSpPr>
          <p:cNvPr id="75" name="Content Placeholder 7">
            <a:extLst>
              <a:ext uri="{FF2B5EF4-FFF2-40B4-BE49-F238E27FC236}">
                <a16:creationId xmlns:a16="http://schemas.microsoft.com/office/drawing/2014/main" id="{440CEEBA-7BE5-F1A9-AB9F-C9DE2DD18A91}"/>
              </a:ext>
            </a:extLst>
          </p:cNvPr>
          <p:cNvSpPr>
            <a:spLocks noGrp="1"/>
          </p:cNvSpPr>
          <p:nvPr>
            <p:ph idx="1"/>
          </p:nvPr>
        </p:nvSpPr>
        <p:spPr>
          <a:xfrm>
            <a:off x="447479" y="1272754"/>
            <a:ext cx="4531851" cy="4735191"/>
          </a:xfrm>
        </p:spPr>
        <p:txBody>
          <a:bodyPr vert="horz" lIns="91440" tIns="45720" rIns="91440" bIns="45720" rtlCol="0" anchor="t">
            <a:noAutofit/>
          </a:bodyPr>
          <a:lstStyle/>
          <a:p>
            <a:pPr marL="0" indent="0">
              <a:lnSpc>
                <a:spcPct val="90000"/>
              </a:lnSpc>
              <a:buNone/>
            </a:pPr>
            <a:r>
              <a:rPr lang="en-US" sz="2400" dirty="0"/>
              <a:t>Mind a mental health charity offers a wide range of help and advice on how to look after your well-being.</a:t>
            </a:r>
          </a:p>
          <a:p>
            <a:pPr marL="0" indent="0">
              <a:lnSpc>
                <a:spcPct val="90000"/>
              </a:lnSpc>
              <a:buNone/>
            </a:pPr>
            <a:r>
              <a:rPr lang="en-US" sz="2400" dirty="0"/>
              <a:t>This includes:</a:t>
            </a:r>
          </a:p>
          <a:p>
            <a:pPr marL="0" indent="0">
              <a:lnSpc>
                <a:spcPct val="90000"/>
              </a:lnSpc>
              <a:buNone/>
            </a:pPr>
            <a:endParaRPr lang="en-US" dirty="0"/>
          </a:p>
          <a:p>
            <a:pPr marL="285750" indent="-285750">
              <a:lnSpc>
                <a:spcPct val="90000"/>
              </a:lnSpc>
            </a:pPr>
            <a:r>
              <a:rPr lang="en-US" sz="2400" b="1" dirty="0"/>
              <a:t>Be Kinder to ourselves</a:t>
            </a:r>
          </a:p>
          <a:p>
            <a:pPr marL="285750" indent="-285750">
              <a:lnSpc>
                <a:spcPct val="90000"/>
              </a:lnSpc>
            </a:pPr>
            <a:r>
              <a:rPr lang="en-US" sz="2400" b="1" dirty="0"/>
              <a:t>Relax</a:t>
            </a:r>
          </a:p>
          <a:p>
            <a:pPr marL="285750" indent="-285750">
              <a:lnSpc>
                <a:spcPct val="90000"/>
              </a:lnSpc>
            </a:pPr>
            <a:r>
              <a:rPr lang="en-US" sz="2400" b="1" dirty="0"/>
              <a:t>Hobbies/Interests</a:t>
            </a:r>
          </a:p>
          <a:p>
            <a:pPr marL="285750" indent="-285750">
              <a:lnSpc>
                <a:spcPct val="90000"/>
              </a:lnSpc>
            </a:pPr>
            <a:r>
              <a:rPr lang="en-US" sz="2400" b="1" dirty="0"/>
              <a:t>Nature</a:t>
            </a:r>
          </a:p>
          <a:p>
            <a:pPr marL="285750" indent="-285750">
              <a:lnSpc>
                <a:spcPct val="90000"/>
              </a:lnSpc>
            </a:pPr>
            <a:r>
              <a:rPr lang="en-US" sz="2400" b="1" dirty="0"/>
              <a:t>Physical Health</a:t>
            </a:r>
          </a:p>
          <a:p>
            <a:pPr marL="0" indent="0">
              <a:lnSpc>
                <a:spcPct val="90000"/>
              </a:lnSpc>
              <a:buNone/>
            </a:pPr>
            <a:endParaRPr lang="en-US" dirty="0">
              <a:latin typeface="Trebuchet MS" panose="020B0603020202020204"/>
            </a:endParaRPr>
          </a:p>
          <a:p>
            <a:pPr marL="0" indent="0">
              <a:lnSpc>
                <a:spcPct val="90000"/>
              </a:lnSpc>
              <a:buNone/>
            </a:pPr>
            <a:endParaRPr lang="en-US" sz="1500">
              <a:latin typeface="Trebuchet MS" panose="020B0603020202020204"/>
            </a:endParaRPr>
          </a:p>
          <a:p>
            <a:pPr marL="0" indent="0">
              <a:lnSpc>
                <a:spcPct val="90000"/>
              </a:lnSpc>
              <a:buNone/>
            </a:pPr>
            <a:endParaRPr lang="en-US" sz="1500">
              <a:latin typeface="Helvetica Neue"/>
            </a:endParaRPr>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p:txBody>
      </p:sp>
      <p:pic>
        <p:nvPicPr>
          <p:cNvPr id="4" name="Content Placeholder 3" descr="A blue text with a black background&#10;&#10;Description automatically generated">
            <a:extLst>
              <a:ext uri="{FF2B5EF4-FFF2-40B4-BE49-F238E27FC236}">
                <a16:creationId xmlns:a16="http://schemas.microsoft.com/office/drawing/2014/main" id="{F597F152-9068-BA04-9AE9-E9E4C7E2A1D3}"/>
              </a:ext>
            </a:extLst>
          </p:cNvPr>
          <p:cNvPicPr>
            <a:picLocks noChangeAspect="1"/>
          </p:cNvPicPr>
          <p:nvPr/>
        </p:nvPicPr>
        <p:blipFill>
          <a:blip r:embed="rId4"/>
          <a:stretch>
            <a:fillRect/>
          </a:stretch>
        </p:blipFill>
        <p:spPr>
          <a:xfrm>
            <a:off x="4318475" y="2993753"/>
            <a:ext cx="4602747" cy="2589044"/>
          </a:xfrm>
          <a:prstGeom prst="rect">
            <a:avLst/>
          </a:prstGeom>
        </p:spPr>
      </p:pic>
      <p:pic>
        <p:nvPicPr>
          <p:cNvPr id="6" name="Video 5">
            <a:extLst>
              <a:ext uri="{FF2B5EF4-FFF2-40B4-BE49-F238E27FC236}">
                <a16:creationId xmlns:a16="http://schemas.microsoft.com/office/drawing/2014/main" id="{73AF07C5-FE2E-2496-9093-2C0633516B2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73916093"/>
      </p:ext>
    </p:extLst>
  </p:cSld>
  <p:clrMapOvr>
    <a:masterClrMapping/>
  </p:clrMapOvr>
  <mc:AlternateContent xmlns:mc="http://schemas.openxmlformats.org/markup-compatibility/2006">
    <mc:Choice xmlns:p14="http://schemas.microsoft.com/office/powerpoint/2010/main" Requires="p14">
      <p:transition spd="slow" p14:dur="2000" advTm="36213"/>
    </mc:Choice>
    <mc:Fallback>
      <p:transition spd="slow" advTm="36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6"/>
                </p:tgtEl>
              </p:cMediaNode>
            </p:video>
            <p:seq concurrent="1" nextAc="seek">
              <p:cTn id="11" restart="whenNotActive" fill="hold" evtFilter="cancelBubble" nodeType="interactiveSeq">
                <p:stCondLst>
                  <p:cond evt="onClick" delay="0">
                    <p:tgtEl>
                      <p:spTgt spid="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6"/>
                                        </p:tgtEl>
                                      </p:cBhvr>
                                    </p:cmd>
                                  </p:childTnLst>
                                </p:cTn>
                              </p:par>
                            </p:childTnLst>
                          </p:cTn>
                        </p:par>
                      </p:childTnLst>
                    </p:cTn>
                  </p:par>
                  <p:par>
                    <p:cTn id="16" fill="hold">
                      <p:stCondLst>
                        <p:cond delay="indefinite"/>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5F7474-34E6-AF6C-CA19-EB0C6A9C86B2}"/>
              </a:ext>
            </a:extLst>
          </p:cNvPr>
          <p:cNvSpPr>
            <a:spLocks noGrp="1"/>
          </p:cNvSpPr>
          <p:nvPr>
            <p:ph idx="1"/>
          </p:nvPr>
        </p:nvSpPr>
        <p:spPr>
          <a:xfrm>
            <a:off x="5370352" y="781801"/>
            <a:ext cx="4064439" cy="4371726"/>
          </a:xfrm>
        </p:spPr>
        <p:txBody>
          <a:bodyPr vert="horz" lIns="91440" tIns="45720" rIns="91440" bIns="45720" rtlCol="0" anchor="t">
            <a:noAutofit/>
          </a:bodyPr>
          <a:lstStyle/>
          <a:p>
            <a:pPr>
              <a:lnSpc>
                <a:spcPct val="90000"/>
              </a:lnSpc>
              <a:spcBef>
                <a:spcPts val="0"/>
              </a:spcBef>
              <a:spcAft>
                <a:spcPts val="600"/>
              </a:spcAft>
              <a:buChar char="•"/>
            </a:pPr>
            <a:r>
              <a:rPr lang="en-US" sz="2000" dirty="0">
                <a:latin typeface="Arial"/>
                <a:cs typeface="Arial"/>
              </a:rPr>
              <a:t>Support networks are important to have. </a:t>
            </a:r>
            <a:endParaRPr lang="en-US" dirty="0"/>
          </a:p>
          <a:p>
            <a:pPr>
              <a:lnSpc>
                <a:spcPct val="90000"/>
              </a:lnSpc>
              <a:spcBef>
                <a:spcPts val="0"/>
              </a:spcBef>
              <a:spcAft>
                <a:spcPts val="600"/>
              </a:spcAft>
              <a:buChar char="•"/>
            </a:pPr>
            <a:endParaRPr lang="en-US" sz="2000" dirty="0">
              <a:latin typeface="Arial"/>
              <a:cs typeface="Arial"/>
            </a:endParaRPr>
          </a:p>
          <a:p>
            <a:pPr>
              <a:lnSpc>
                <a:spcPct val="90000"/>
              </a:lnSpc>
              <a:spcBef>
                <a:spcPts val="0"/>
              </a:spcBef>
              <a:spcAft>
                <a:spcPts val="600"/>
              </a:spcAft>
              <a:buChar char="•"/>
            </a:pPr>
            <a:r>
              <a:rPr lang="en-US" sz="2000" dirty="0">
                <a:latin typeface="Arial"/>
                <a:cs typeface="Arial"/>
              </a:rPr>
              <a:t>Good support networks can build resilience which in turn will help with managing stress.</a:t>
            </a:r>
            <a:endParaRPr lang="en-US" dirty="0"/>
          </a:p>
          <a:p>
            <a:pPr>
              <a:lnSpc>
                <a:spcPct val="90000"/>
              </a:lnSpc>
              <a:spcBef>
                <a:spcPts val="0"/>
              </a:spcBef>
              <a:spcAft>
                <a:spcPts val="600"/>
              </a:spcAft>
              <a:buChar char="•"/>
            </a:pPr>
            <a:endParaRPr lang="en-US" sz="2000" dirty="0">
              <a:latin typeface="Arial"/>
              <a:cs typeface="Arial"/>
            </a:endParaRPr>
          </a:p>
          <a:p>
            <a:pPr>
              <a:lnSpc>
                <a:spcPct val="90000"/>
              </a:lnSpc>
              <a:spcBef>
                <a:spcPts val="0"/>
              </a:spcBef>
              <a:spcAft>
                <a:spcPts val="600"/>
              </a:spcAft>
              <a:buChar char="•"/>
            </a:pPr>
            <a:r>
              <a:rPr lang="en-US" sz="2000" dirty="0">
                <a:latin typeface="Arial"/>
                <a:cs typeface="Arial"/>
              </a:rPr>
              <a:t>Good support networks can be from many places like:</a:t>
            </a:r>
            <a:endParaRPr lang="en-US" sz="2000" dirty="0"/>
          </a:p>
          <a:p>
            <a:pPr>
              <a:lnSpc>
                <a:spcPct val="90000"/>
              </a:lnSpc>
              <a:spcBef>
                <a:spcPts val="0"/>
              </a:spcBef>
              <a:spcAft>
                <a:spcPts val="600"/>
              </a:spcAft>
              <a:buChar char="•"/>
            </a:pPr>
            <a:endParaRPr lang="en-US" sz="2000" dirty="0">
              <a:latin typeface="Arial"/>
              <a:cs typeface="Arial"/>
            </a:endParaRPr>
          </a:p>
          <a:p>
            <a:pPr>
              <a:lnSpc>
                <a:spcPct val="90000"/>
              </a:lnSpc>
              <a:spcBef>
                <a:spcPts val="0"/>
              </a:spcBef>
              <a:spcAft>
                <a:spcPts val="600"/>
              </a:spcAft>
              <a:buChar char="•"/>
            </a:pPr>
            <a:r>
              <a:rPr lang="en-US" sz="2000" dirty="0">
                <a:latin typeface="Arial"/>
                <a:cs typeface="Arial"/>
              </a:rPr>
              <a:t>Friends and Family</a:t>
            </a:r>
          </a:p>
          <a:p>
            <a:pPr>
              <a:lnSpc>
                <a:spcPct val="90000"/>
              </a:lnSpc>
              <a:spcBef>
                <a:spcPts val="0"/>
              </a:spcBef>
              <a:spcAft>
                <a:spcPts val="600"/>
              </a:spcAft>
              <a:buChar char="•"/>
            </a:pPr>
            <a:endParaRPr lang="en-US" sz="2000" dirty="0">
              <a:latin typeface="Arial"/>
              <a:cs typeface="Arial"/>
            </a:endParaRPr>
          </a:p>
          <a:p>
            <a:pPr>
              <a:lnSpc>
                <a:spcPct val="90000"/>
              </a:lnSpc>
              <a:spcBef>
                <a:spcPts val="0"/>
              </a:spcBef>
              <a:spcAft>
                <a:spcPts val="600"/>
              </a:spcAft>
              <a:buChar char="•"/>
            </a:pPr>
            <a:r>
              <a:rPr lang="en-US" sz="2000" dirty="0">
                <a:latin typeface="Arial"/>
                <a:cs typeface="Arial"/>
              </a:rPr>
              <a:t>Support from Work (Colleagues, managers, HR)</a:t>
            </a:r>
          </a:p>
          <a:p>
            <a:pPr>
              <a:lnSpc>
                <a:spcPct val="90000"/>
              </a:lnSpc>
              <a:spcBef>
                <a:spcPts val="0"/>
              </a:spcBef>
              <a:spcAft>
                <a:spcPts val="600"/>
              </a:spcAft>
              <a:buChar char="•"/>
            </a:pPr>
            <a:endParaRPr lang="en-US" sz="2000" dirty="0">
              <a:latin typeface="Arial"/>
              <a:cs typeface="Arial"/>
            </a:endParaRPr>
          </a:p>
          <a:p>
            <a:pPr>
              <a:lnSpc>
                <a:spcPct val="90000"/>
              </a:lnSpc>
              <a:spcBef>
                <a:spcPts val="0"/>
              </a:spcBef>
              <a:spcAft>
                <a:spcPts val="600"/>
              </a:spcAft>
              <a:buChar char="•"/>
            </a:pPr>
            <a:r>
              <a:rPr lang="en-US" sz="2000" dirty="0">
                <a:latin typeface="Arial"/>
                <a:cs typeface="Arial"/>
              </a:rPr>
              <a:t>Support from University (Tutors, Student Union)</a:t>
            </a:r>
            <a:endParaRPr lang="en-US" sz="2000" dirty="0"/>
          </a:p>
        </p:txBody>
      </p:sp>
      <p:pic>
        <p:nvPicPr>
          <p:cNvPr id="11" name="Picture 10" descr="Top shot of a representation of networks with stick figures.">
            <a:extLst>
              <a:ext uri="{FF2B5EF4-FFF2-40B4-BE49-F238E27FC236}">
                <a16:creationId xmlns:a16="http://schemas.microsoft.com/office/drawing/2014/main" id="{8AE4FF2D-45EA-DE7D-8B4D-E61539E46731}"/>
              </a:ext>
            </a:extLst>
          </p:cNvPr>
          <p:cNvPicPr>
            <a:picLocks noChangeAspect="1"/>
          </p:cNvPicPr>
          <p:nvPr/>
        </p:nvPicPr>
        <p:blipFill rotWithShape="1">
          <a:blip r:embed="rId4"/>
          <a:srcRect l="31817" r="15833" b="9"/>
          <a:stretch/>
        </p:blipFill>
        <p:spPr>
          <a:xfrm>
            <a:off x="139837"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1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Video 4">
            <a:extLst>
              <a:ext uri="{FF2B5EF4-FFF2-40B4-BE49-F238E27FC236}">
                <a16:creationId xmlns:a16="http://schemas.microsoft.com/office/drawing/2014/main" id="{23BC199C-9EB3-E8B7-419D-C2EF5B1B2FAE}"/>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29285450"/>
      </p:ext>
    </p:extLst>
  </p:cSld>
  <p:clrMapOvr>
    <a:masterClrMapping/>
  </p:clrMapOvr>
  <mc:AlternateContent xmlns:mc="http://schemas.openxmlformats.org/markup-compatibility/2006">
    <mc:Choice xmlns:p14="http://schemas.microsoft.com/office/powerpoint/2010/main" Requires="p14">
      <p:transition spd="slow" p14:dur="2000" advTm="38721"/>
    </mc:Choice>
    <mc:Fallback>
      <p:transition spd="slow" advTm="387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 name="Picture 42" descr="Glasses on top of a book">
            <a:extLst>
              <a:ext uri="{FF2B5EF4-FFF2-40B4-BE49-F238E27FC236}">
                <a16:creationId xmlns:a16="http://schemas.microsoft.com/office/drawing/2014/main" id="{04A47C63-D12D-AF06-CD1A-896D9D6DD8E2}"/>
              </a:ext>
            </a:extLst>
          </p:cNvPr>
          <p:cNvPicPr>
            <a:picLocks noChangeAspect="1"/>
          </p:cNvPicPr>
          <p:nvPr/>
        </p:nvPicPr>
        <p:blipFill rotWithShape="1">
          <a:blip r:embed="rId4"/>
          <a:srcRect l="1327" r="22195" b="9"/>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7129523-D670-42E5-598E-AAFAA8BD7B00}"/>
              </a:ext>
            </a:extLst>
          </p:cNvPr>
          <p:cNvSpPr>
            <a:spLocks noGrp="1"/>
          </p:cNvSpPr>
          <p:nvPr>
            <p:ph type="title"/>
          </p:nvPr>
        </p:nvSpPr>
        <p:spPr>
          <a:xfrm>
            <a:off x="677333" y="609600"/>
            <a:ext cx="3851123" cy="1320800"/>
          </a:xfrm>
        </p:spPr>
        <p:txBody>
          <a:bodyPr>
            <a:normAutofit/>
          </a:bodyPr>
          <a:lstStyle/>
          <a:p>
            <a:r>
              <a:rPr lang="en-US" dirty="0"/>
              <a:t>References</a:t>
            </a:r>
          </a:p>
        </p:txBody>
      </p:sp>
      <p:sp>
        <p:nvSpPr>
          <p:cNvPr id="44" name="Content Placeholder 2">
            <a:extLst>
              <a:ext uri="{FF2B5EF4-FFF2-40B4-BE49-F238E27FC236}">
                <a16:creationId xmlns:a16="http://schemas.microsoft.com/office/drawing/2014/main" id="{0055EDC8-BACF-1204-430F-459212229C31}"/>
              </a:ext>
            </a:extLst>
          </p:cNvPr>
          <p:cNvSpPr>
            <a:spLocks noGrp="1"/>
          </p:cNvSpPr>
          <p:nvPr>
            <p:ph idx="1"/>
          </p:nvPr>
        </p:nvSpPr>
        <p:spPr>
          <a:xfrm>
            <a:off x="526774" y="1381539"/>
            <a:ext cx="4001682" cy="4659823"/>
          </a:xfrm>
        </p:spPr>
        <p:txBody>
          <a:bodyPr vert="horz" lIns="91440" tIns="45720" rIns="91440" bIns="45720" rtlCol="0" anchor="t">
            <a:normAutofit fontScale="70000" lnSpcReduction="20000"/>
          </a:bodyPr>
          <a:lstStyle/>
          <a:p>
            <a:pPr marL="0" indent="0">
              <a:buNone/>
            </a:pPr>
            <a:r>
              <a:rPr lang="en-US" sz="1900" dirty="0"/>
              <a:t>Mind – Managing Stress and Building Resilience. Available at </a:t>
            </a:r>
            <a:r>
              <a:rPr lang="en-US" sz="1900" dirty="0">
                <a:solidFill>
                  <a:srgbClr val="DCA10D"/>
                </a:solidFill>
                <a:latin typeface="Helvetica Neue"/>
                <a:hlinkClick r:id="rId5"/>
              </a:rPr>
              <a:t>https://www.mind.org.uk/information-support/types-of-mental-health-problems/stress/managing-stress-and-building-resilience/</a:t>
            </a:r>
            <a:r>
              <a:rPr lang="en-US" sz="1900" dirty="0">
                <a:solidFill>
                  <a:srgbClr val="404040"/>
                </a:solidFill>
                <a:latin typeface="Trebuchet MS"/>
              </a:rPr>
              <a:t> (Accessed 19/10/2023)</a:t>
            </a:r>
          </a:p>
          <a:p>
            <a:pPr marL="0" indent="0">
              <a:buNone/>
            </a:pPr>
            <a:r>
              <a:rPr lang="en-US" sz="1900" dirty="0"/>
              <a:t>WHO –Mental Health. Available at </a:t>
            </a:r>
            <a:r>
              <a:rPr lang="en-US" sz="1900" dirty="0">
                <a:hlinkClick r:id="rId6"/>
              </a:rPr>
              <a:t>https://www.who.int/data/gho/data/major-themes/health-and-well-being#:~:text=Mental%20health%20is%20a%20state,to%20his%20or%20her%20community</a:t>
            </a:r>
            <a:r>
              <a:rPr lang="en-US" sz="1900" dirty="0"/>
              <a:t>.</a:t>
            </a:r>
          </a:p>
          <a:p>
            <a:pPr marL="0" indent="0">
              <a:buNone/>
            </a:pPr>
            <a:r>
              <a:rPr lang="en-US" sz="1900" dirty="0"/>
              <a:t>(Accessed 19/10/2023)</a:t>
            </a:r>
          </a:p>
          <a:p>
            <a:pPr marL="0" indent="0">
              <a:buNone/>
            </a:pPr>
            <a:r>
              <a:rPr lang="en-US" sz="1900" dirty="0"/>
              <a:t>Red Cross – Wellbeing Support. Available at </a:t>
            </a:r>
            <a:r>
              <a:rPr lang="en-US" sz="1900" dirty="0">
                <a:solidFill>
                  <a:srgbClr val="DCA10D"/>
                </a:solidFill>
                <a:latin typeface="Helvetica Neue"/>
                <a:hlinkClick r:id="rId7"/>
              </a:rPr>
              <a:t>https://www.redcross.org.uk/get-help/get-help-with-loneliness/wellbeing-support/resilience-building-activities</a:t>
            </a:r>
            <a:endParaRPr lang="en-US" sz="1900" dirty="0"/>
          </a:p>
          <a:p>
            <a:pPr marL="0" indent="0">
              <a:buNone/>
            </a:pPr>
            <a:r>
              <a:rPr lang="en-US" sz="1900" dirty="0"/>
              <a:t>(Accessed 13/10/2023</a:t>
            </a:r>
          </a:p>
          <a:p>
            <a:pPr marL="0" indent="0">
              <a:buNone/>
            </a:pPr>
            <a:r>
              <a:rPr lang="en-US" sz="1900" dirty="0"/>
              <a:t>NHS Working Well/Personal Resilience. Available at </a:t>
            </a:r>
            <a:r>
              <a:rPr lang="en-US" sz="1900" dirty="0">
                <a:solidFill>
                  <a:srgbClr val="DCA10D"/>
                </a:solidFill>
                <a:latin typeface="Helvetica Neue"/>
                <a:hlinkClick r:id="rId8"/>
              </a:rPr>
              <a:t>https://www.workingwellglos.nhs.uk/wp-content/uploads/2019/01/Building-your-own-Personal-Resilience.pdf</a:t>
            </a:r>
            <a:endParaRPr lang="en-US" sz="1900" dirty="0"/>
          </a:p>
          <a:p>
            <a:pPr marL="0" indent="0">
              <a:buNone/>
            </a:pPr>
            <a:r>
              <a:rPr lang="en-US" sz="1900" dirty="0"/>
              <a:t>(Accessed 13/10/2023)</a:t>
            </a:r>
          </a:p>
          <a:p>
            <a:pPr marL="0" indent="0">
              <a:buNone/>
            </a:pPr>
            <a:endParaRPr lang="en-US" dirty="0"/>
          </a:p>
          <a:p>
            <a:pPr marL="0" indent="0">
              <a:buNone/>
            </a:pPr>
            <a:endParaRPr lang="en-US" dirty="0"/>
          </a:p>
        </p:txBody>
      </p:sp>
      <p:cxnSp>
        <p:nvCxnSpPr>
          <p:cNvPr id="45" name="Straight Connector 4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Video 4">
            <a:extLst>
              <a:ext uri="{FF2B5EF4-FFF2-40B4-BE49-F238E27FC236}">
                <a16:creationId xmlns:a16="http://schemas.microsoft.com/office/drawing/2014/main" id="{D79D62A5-AE7C-6C6F-D5DB-8FA5AC2E73B8}"/>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7028720"/>
      </p:ext>
    </p:extLst>
  </p:cSld>
  <p:clrMapOvr>
    <a:masterClrMapping/>
  </p:clrMapOvr>
  <mc:AlternateContent xmlns:mc="http://schemas.openxmlformats.org/markup-compatibility/2006">
    <mc:Choice xmlns:p14="http://schemas.microsoft.com/office/powerpoint/2010/main" Requires="p14">
      <p:transition spd="slow" p14:dur="2000" advTm="16958"/>
    </mc:Choice>
    <mc:Fallback>
      <p:transition spd="slow" advTm="16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9|2.2|2.9"/>
</p:tagLst>
</file>

<file path=ppt/tags/tag2.xml><?xml version="1.0" encoding="utf-8"?>
<p:tagLst xmlns:a="http://schemas.openxmlformats.org/drawingml/2006/main" xmlns:r="http://schemas.openxmlformats.org/officeDocument/2006/relationships" xmlns:p="http://schemas.openxmlformats.org/presentationml/2006/main">
  <p:tag name="TIMING" val="|2.8"/>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64</TotalTime>
  <Words>399</Words>
  <Application>Microsoft Macintosh PowerPoint</Application>
  <PresentationFormat>Widescreen</PresentationFormat>
  <Paragraphs>49</Paragraphs>
  <Slides>7</Slides>
  <Notes>1</Notes>
  <HiddenSlides>0</HiddenSlides>
  <MMClips>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Helvetica Neue</vt:lpstr>
      <vt:lpstr>Tahoma</vt:lpstr>
      <vt:lpstr>Trebuchet MS</vt:lpstr>
      <vt:lpstr>Wingdings 3</vt:lpstr>
      <vt:lpstr>Facet</vt:lpstr>
      <vt:lpstr>The Importance of resilience, health and well-being</vt:lpstr>
      <vt:lpstr>Well-Being is..</vt:lpstr>
      <vt:lpstr>The World Health Organization defines well-being as  ”A state of mind in which an individual is able to realise his or her own abilities, cope with the normal stresses of life, can work productively and fruitfully, and is able to make a contribution to his or her community”</vt:lpstr>
      <vt:lpstr>Resilience is..</vt:lpstr>
      <vt:lpstr>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Louisa O'Neill</cp:lastModifiedBy>
  <cp:revision>435</cp:revision>
  <dcterms:created xsi:type="dcterms:W3CDTF">2023-10-20T10:50:36Z</dcterms:created>
  <dcterms:modified xsi:type="dcterms:W3CDTF">2023-11-02T13:11:56Z</dcterms:modified>
</cp:coreProperties>
</file>