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316" r:id="rId16"/>
    <p:sldId id="270" r:id="rId17"/>
    <p:sldId id="271" r:id="rId18"/>
    <p:sldId id="272" r:id="rId19"/>
    <p:sldId id="317"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A5B4442-CB2A-465C-ABFA-141ED2671944}" type="datetimeFigureOut">
              <a:rPr lang="en-GB" smtClean="0"/>
              <a:t>05/02/2016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3971536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5B4442-CB2A-465C-ABFA-141ED2671944}" type="datetimeFigureOut">
              <a:rPr lang="en-GB" smtClean="0"/>
              <a:t>05/02/2016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2904868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5B4442-CB2A-465C-ABFA-141ED2671944}" type="datetimeFigureOut">
              <a:rPr lang="en-GB" smtClean="0"/>
              <a:t>05/02/2016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3877038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A5B4442-CB2A-465C-ABFA-141ED2671944}" type="datetimeFigureOut">
              <a:rPr lang="en-GB" smtClean="0"/>
              <a:t>05/02/2016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3320452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A5B4442-CB2A-465C-ABFA-141ED2671944}" type="datetimeFigureOut">
              <a:rPr lang="en-GB" smtClean="0"/>
              <a:t>05/02/2016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2912982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A5B4442-CB2A-465C-ABFA-141ED2671944}" type="datetimeFigureOut">
              <a:rPr lang="en-GB" smtClean="0"/>
              <a:t>05/02/2016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146562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5B4442-CB2A-465C-ABFA-141ED2671944}" type="datetimeFigureOut">
              <a:rPr lang="en-GB" smtClean="0"/>
              <a:t>05/02/2016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356978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5B4442-CB2A-465C-ABFA-141ED2671944}" type="datetimeFigureOut">
              <a:rPr lang="en-GB" smtClean="0"/>
              <a:t>05/02/2016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3630624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5B4442-CB2A-465C-ABFA-141ED2671944}" type="datetimeFigureOut">
              <a:rPr lang="en-GB" smtClean="0"/>
              <a:t>05/02/2016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1436616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5B4442-CB2A-465C-ABFA-141ED2671944}" type="datetimeFigureOut">
              <a:rPr lang="en-GB" smtClean="0"/>
              <a:t>05/02/2016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294072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5B4442-CB2A-465C-ABFA-141ED2671944}" type="datetimeFigureOut">
              <a:rPr lang="en-GB" smtClean="0"/>
              <a:t>05/02/2016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395AA7-0E9C-45D7-8D5B-D7522FE84C25}" type="slidenum">
              <a:rPr lang="en-GB" smtClean="0"/>
              <a:t>‹#›</a:t>
            </a:fld>
            <a:endParaRPr lang="en-GB"/>
          </a:p>
        </p:txBody>
      </p:sp>
    </p:spTree>
    <p:extLst>
      <p:ext uri="{BB962C8B-B14F-4D97-AF65-F5344CB8AC3E}">
        <p14:creationId xmlns:p14="http://schemas.microsoft.com/office/powerpoint/2010/main" val="1092917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5B4442-CB2A-465C-ABFA-141ED2671944}" type="datetimeFigureOut">
              <a:rPr lang="en-GB" smtClean="0"/>
              <a:t>05/02/2016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395AA7-0E9C-45D7-8D5B-D7522FE84C25}" type="slidenum">
              <a:rPr lang="en-GB" smtClean="0"/>
              <a:t>‹#›</a:t>
            </a:fld>
            <a:endParaRPr lang="en-GB"/>
          </a:p>
        </p:txBody>
      </p:sp>
    </p:spTree>
    <p:extLst>
      <p:ext uri="{BB962C8B-B14F-4D97-AF65-F5344CB8AC3E}">
        <p14:creationId xmlns:p14="http://schemas.microsoft.com/office/powerpoint/2010/main" val="30796543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Control Phase</a:t>
            </a:r>
            <a:endParaRPr lang="en-GB" dirty="0"/>
          </a:p>
        </p:txBody>
      </p:sp>
      <p:sp>
        <p:nvSpPr>
          <p:cNvPr id="3" name="Subtitle 2"/>
          <p:cNvSpPr>
            <a:spLocks noGrp="1"/>
          </p:cNvSpPr>
          <p:nvPr>
            <p:ph type="subTitle" idx="1"/>
          </p:nvPr>
        </p:nvSpPr>
        <p:spPr/>
        <p:txBody>
          <a:bodyPr/>
          <a:lstStyle/>
          <a:p>
            <a:r>
              <a:rPr lang="en-GB" dirty="0" smtClean="0"/>
              <a:t>By</a:t>
            </a:r>
          </a:p>
          <a:p>
            <a:r>
              <a:rPr lang="en-GB" dirty="0" smtClean="0"/>
              <a:t>Andrew Thorn</a:t>
            </a:r>
            <a:endParaRPr lang="en-GB" dirty="0"/>
          </a:p>
        </p:txBody>
      </p:sp>
    </p:spTree>
    <p:extLst>
      <p:ext uri="{BB962C8B-B14F-4D97-AF65-F5344CB8AC3E}">
        <p14:creationId xmlns:p14="http://schemas.microsoft.com/office/powerpoint/2010/main" val="4095828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Phase Elements</a:t>
            </a:r>
            <a:endParaRPr lang="en-GB" dirty="0"/>
          </a:p>
        </p:txBody>
      </p:sp>
      <p:sp>
        <p:nvSpPr>
          <p:cNvPr id="3" name="Content Placeholder 2"/>
          <p:cNvSpPr>
            <a:spLocks noGrp="1"/>
          </p:cNvSpPr>
          <p:nvPr>
            <p:ph idx="1"/>
          </p:nvPr>
        </p:nvSpPr>
        <p:spPr/>
        <p:txBody>
          <a:bodyPr/>
          <a:lstStyle/>
          <a:p>
            <a:endParaRPr lang="en-GB" dirty="0"/>
          </a:p>
        </p:txBody>
      </p:sp>
      <p:sp>
        <p:nvSpPr>
          <p:cNvPr id="4" name="Rectangle 3"/>
          <p:cNvSpPr/>
          <p:nvPr/>
        </p:nvSpPr>
        <p:spPr>
          <a:xfrm>
            <a:off x="827584" y="4941168"/>
            <a:ext cx="1800200" cy="11521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Develop Control Strategy</a:t>
            </a:r>
            <a:endParaRPr lang="en-GB" sz="2400" dirty="0"/>
          </a:p>
        </p:txBody>
      </p:sp>
      <p:sp>
        <p:nvSpPr>
          <p:cNvPr id="5" name="Rectangle 4"/>
          <p:cNvSpPr/>
          <p:nvPr/>
        </p:nvSpPr>
        <p:spPr>
          <a:xfrm>
            <a:off x="3563888" y="3284984"/>
            <a:ext cx="180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Develop Control Plan</a:t>
            </a:r>
            <a:endParaRPr lang="en-GB" sz="2400" dirty="0"/>
          </a:p>
        </p:txBody>
      </p:sp>
      <p:sp>
        <p:nvSpPr>
          <p:cNvPr id="6" name="Rectangle 5"/>
          <p:cNvSpPr/>
          <p:nvPr/>
        </p:nvSpPr>
        <p:spPr>
          <a:xfrm>
            <a:off x="6300192" y="1844824"/>
            <a:ext cx="216024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Update SOP &amp; Training Plan</a:t>
            </a:r>
            <a:endParaRPr lang="en-GB" sz="2400" dirty="0"/>
          </a:p>
        </p:txBody>
      </p:sp>
      <p:cxnSp>
        <p:nvCxnSpPr>
          <p:cNvPr id="8" name="Straight Connector 7"/>
          <p:cNvCxnSpPr/>
          <p:nvPr/>
        </p:nvCxnSpPr>
        <p:spPr>
          <a:xfrm>
            <a:off x="2627784" y="5517232"/>
            <a:ext cx="18362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a:stCxn id="5" idx="3"/>
          </p:cNvCxnSpPr>
          <p:nvPr/>
        </p:nvCxnSpPr>
        <p:spPr>
          <a:xfrm>
            <a:off x="5364088" y="3742184"/>
            <a:ext cx="20162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7380312" y="2759224"/>
            <a:ext cx="0" cy="9829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5" idx="2"/>
          </p:cNvCxnSpPr>
          <p:nvPr/>
        </p:nvCxnSpPr>
        <p:spPr>
          <a:xfrm flipV="1">
            <a:off x="4463988" y="4199384"/>
            <a:ext cx="0" cy="13178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9597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Phase</a:t>
            </a:r>
            <a:endParaRPr lang="en-GB" dirty="0"/>
          </a:p>
        </p:txBody>
      </p:sp>
      <p:sp>
        <p:nvSpPr>
          <p:cNvPr id="3" name="Content Placeholder 2"/>
          <p:cNvSpPr>
            <a:spLocks noGrp="1"/>
          </p:cNvSpPr>
          <p:nvPr>
            <p:ph idx="1"/>
          </p:nvPr>
        </p:nvSpPr>
        <p:spPr/>
        <p:txBody>
          <a:bodyPr>
            <a:normAutofit lnSpcReduction="10000"/>
          </a:bodyPr>
          <a:lstStyle/>
          <a:p>
            <a:r>
              <a:rPr lang="en-GB" dirty="0" smtClean="0"/>
              <a:t>Is a means for sustaining improvement by either eliminating the opportunity for defects or monitoring process performance using a feedback system</a:t>
            </a:r>
          </a:p>
          <a:p>
            <a:r>
              <a:rPr lang="en-GB" dirty="0" smtClean="0"/>
              <a:t>While the control measures remain in place on an ongoing basis, the control phase is considered completed once SOPs are updated, and training has been conducted to institutionalise the revised methods</a:t>
            </a:r>
            <a:endParaRPr lang="en-GB" dirty="0"/>
          </a:p>
        </p:txBody>
      </p:sp>
    </p:spTree>
    <p:extLst>
      <p:ext uri="{BB962C8B-B14F-4D97-AF65-F5344CB8AC3E}">
        <p14:creationId xmlns:p14="http://schemas.microsoft.com/office/powerpoint/2010/main" val="3811024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Phase</a:t>
            </a:r>
            <a:endParaRPr lang="en-GB" dirty="0"/>
          </a:p>
        </p:txBody>
      </p:sp>
      <p:sp>
        <p:nvSpPr>
          <p:cNvPr id="3" name="Content Placeholder 2"/>
          <p:cNvSpPr>
            <a:spLocks noGrp="1"/>
          </p:cNvSpPr>
          <p:nvPr>
            <p:ph idx="1"/>
          </p:nvPr>
        </p:nvSpPr>
        <p:spPr/>
        <p:txBody>
          <a:bodyPr/>
          <a:lstStyle/>
          <a:p>
            <a:pPr marL="0" indent="0">
              <a:buNone/>
            </a:pPr>
            <a:r>
              <a:rPr lang="en-GB" dirty="0" smtClean="0"/>
              <a:t>Project Team will develop</a:t>
            </a:r>
          </a:p>
          <a:p>
            <a:r>
              <a:rPr lang="en-GB" dirty="0" smtClean="0"/>
              <a:t>A control strategy based upon the results of the previous four phases</a:t>
            </a:r>
          </a:p>
          <a:p>
            <a:r>
              <a:rPr lang="en-GB" dirty="0" smtClean="0"/>
              <a:t>A control plan that incorporates changes into the process in a timely way</a:t>
            </a:r>
          </a:p>
          <a:p>
            <a:r>
              <a:rPr lang="en-GB" dirty="0" smtClean="0"/>
              <a:t>An updated (SOP) and training plan to document the changes and improvements</a:t>
            </a:r>
            <a:endParaRPr lang="en-GB" dirty="0"/>
          </a:p>
        </p:txBody>
      </p:sp>
    </p:spTree>
    <p:extLst>
      <p:ext uri="{BB962C8B-B14F-4D97-AF65-F5344CB8AC3E}">
        <p14:creationId xmlns:p14="http://schemas.microsoft.com/office/powerpoint/2010/main" val="334664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Phase Objectives</a:t>
            </a:r>
            <a:endParaRPr lang="en-GB" dirty="0"/>
          </a:p>
        </p:txBody>
      </p:sp>
      <p:sp>
        <p:nvSpPr>
          <p:cNvPr id="3" name="Content Placeholder 2"/>
          <p:cNvSpPr>
            <a:spLocks noGrp="1"/>
          </p:cNvSpPr>
          <p:nvPr>
            <p:ph idx="1"/>
          </p:nvPr>
        </p:nvSpPr>
        <p:spPr/>
        <p:txBody>
          <a:bodyPr>
            <a:normAutofit lnSpcReduction="10000"/>
          </a:bodyPr>
          <a:lstStyle/>
          <a:p>
            <a:r>
              <a:rPr lang="en-GB" dirty="0" smtClean="0"/>
              <a:t>Recognise when to apply prevention techniques or detection techniques when developing the control strategy</a:t>
            </a:r>
          </a:p>
          <a:p>
            <a:r>
              <a:rPr lang="en-GB" dirty="0" smtClean="0"/>
              <a:t>Incorporate methods associated with visual controls that enable an individual to immediately recognise the standard and any deviation from it</a:t>
            </a:r>
          </a:p>
          <a:p>
            <a:r>
              <a:rPr lang="en-GB" dirty="0" smtClean="0"/>
              <a:t>Gain the ability to develop MSA actions and when </a:t>
            </a:r>
            <a:r>
              <a:rPr lang="en-GB" smtClean="0"/>
              <a:t>to apply them</a:t>
            </a:r>
            <a:endParaRPr lang="en-GB"/>
          </a:p>
        </p:txBody>
      </p:sp>
    </p:spTree>
    <p:extLst>
      <p:ext uri="{BB962C8B-B14F-4D97-AF65-F5344CB8AC3E}">
        <p14:creationId xmlns:p14="http://schemas.microsoft.com/office/powerpoint/2010/main" val="2607744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Phase Objectives</a:t>
            </a:r>
            <a:endParaRPr lang="en-GB" dirty="0"/>
          </a:p>
        </p:txBody>
      </p:sp>
      <p:sp>
        <p:nvSpPr>
          <p:cNvPr id="3" name="Content Placeholder 2"/>
          <p:cNvSpPr>
            <a:spLocks noGrp="1"/>
          </p:cNvSpPr>
          <p:nvPr>
            <p:ph idx="1"/>
          </p:nvPr>
        </p:nvSpPr>
        <p:spPr/>
        <p:txBody>
          <a:bodyPr/>
          <a:lstStyle/>
          <a:p>
            <a:r>
              <a:rPr lang="en-GB" dirty="0" smtClean="0"/>
              <a:t>Demonstrate the ability to develop control plan and the data collection related to the ongoing measurement of any variation</a:t>
            </a:r>
          </a:p>
          <a:p>
            <a:r>
              <a:rPr lang="en-GB" dirty="0" smtClean="0"/>
              <a:t>Identify when to utilise the reaction plan to adjust the process if one of the control charts begins showing data plots outside of the control limits</a:t>
            </a:r>
            <a:endParaRPr lang="en-GB" dirty="0"/>
          </a:p>
        </p:txBody>
      </p:sp>
    </p:spTree>
    <p:extLst>
      <p:ext uri="{BB962C8B-B14F-4D97-AF65-F5344CB8AC3E}">
        <p14:creationId xmlns:p14="http://schemas.microsoft.com/office/powerpoint/2010/main" val="3171881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Control</a:t>
            </a:r>
            <a:endParaRPr lang="en-GB" dirty="0"/>
          </a:p>
        </p:txBody>
      </p:sp>
      <p:sp>
        <p:nvSpPr>
          <p:cNvPr id="3" name="Content Placeholder 2"/>
          <p:cNvSpPr>
            <a:spLocks noGrp="1"/>
          </p:cNvSpPr>
          <p:nvPr>
            <p:ph idx="1"/>
          </p:nvPr>
        </p:nvSpPr>
        <p:spPr/>
        <p:txBody>
          <a:bodyPr/>
          <a:lstStyle/>
          <a:p>
            <a:r>
              <a:rPr lang="en-GB" dirty="0" smtClean="0"/>
              <a:t>Control is a means of sustaining improvement by either eliminating the opportunity for defect or monitoring the process and using a formal feedback system</a:t>
            </a:r>
          </a:p>
          <a:p>
            <a:r>
              <a:rPr lang="en-GB" dirty="0" smtClean="0"/>
              <a:t>Need to establish an effective strategy to ensure improvements are sustained</a:t>
            </a:r>
            <a:endParaRPr lang="en-GB" dirty="0"/>
          </a:p>
        </p:txBody>
      </p:sp>
    </p:spTree>
    <p:extLst>
      <p:ext uri="{BB962C8B-B14F-4D97-AF65-F5344CB8AC3E}">
        <p14:creationId xmlns:p14="http://schemas.microsoft.com/office/powerpoint/2010/main" val="3267395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Strategy</a:t>
            </a:r>
            <a:endParaRPr lang="en-GB" dirty="0"/>
          </a:p>
        </p:txBody>
      </p:sp>
      <p:sp>
        <p:nvSpPr>
          <p:cNvPr id="3" name="Content Placeholder 2"/>
          <p:cNvSpPr>
            <a:spLocks noGrp="1"/>
          </p:cNvSpPr>
          <p:nvPr>
            <p:ph idx="1"/>
          </p:nvPr>
        </p:nvSpPr>
        <p:spPr/>
        <p:txBody>
          <a:bodyPr/>
          <a:lstStyle/>
          <a:p>
            <a:r>
              <a:rPr lang="en-GB" dirty="0" smtClean="0"/>
              <a:t>This step allows the Project Team to determine what has been done to either design errors out of the process or detect them if they occur</a:t>
            </a:r>
            <a:endParaRPr lang="en-GB" dirty="0"/>
          </a:p>
        </p:txBody>
      </p:sp>
    </p:spTree>
    <p:extLst>
      <p:ext uri="{BB962C8B-B14F-4D97-AF65-F5344CB8AC3E}">
        <p14:creationId xmlns:p14="http://schemas.microsoft.com/office/powerpoint/2010/main" val="25478599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Prevention Vs. Detection</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600200"/>
            <a:ext cx="8568952" cy="4925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97505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Prevention Vs. Detection</a:t>
            </a:r>
          </a:p>
        </p:txBody>
      </p:sp>
      <p:sp>
        <p:nvSpPr>
          <p:cNvPr id="3" name="Content Placeholder 2"/>
          <p:cNvSpPr>
            <a:spLocks noGrp="1"/>
          </p:cNvSpPr>
          <p:nvPr>
            <p:ph idx="1"/>
          </p:nvPr>
        </p:nvSpPr>
        <p:spPr/>
        <p:txBody>
          <a:bodyPr/>
          <a:lstStyle/>
          <a:p>
            <a:r>
              <a:rPr lang="en-GB" b="1" u="sng" dirty="0" smtClean="0"/>
              <a:t>Prevention</a:t>
            </a:r>
            <a:r>
              <a:rPr lang="en-GB" dirty="0" smtClean="0"/>
              <a:t>: - means to change a process or product in a way that eliminates the opportunity to produce a defect</a:t>
            </a:r>
            <a:endParaRPr lang="en-GB" b="1" u="sng" dirty="0" smtClean="0"/>
          </a:p>
          <a:p>
            <a:r>
              <a:rPr lang="en-GB" b="1" u="sng" dirty="0" smtClean="0"/>
              <a:t>Detection</a:t>
            </a:r>
            <a:r>
              <a:rPr lang="en-GB" dirty="0" smtClean="0"/>
              <a:t>: - means to identify a defect before it leaves the current process step</a:t>
            </a:r>
            <a:endParaRPr lang="en-GB" b="1" u="sng" dirty="0" smtClean="0"/>
          </a:p>
          <a:p>
            <a:r>
              <a:rPr lang="en-GB" dirty="0" smtClean="0"/>
              <a:t>Prevention of any error is the most effective way to reduce potential customer dissatisfaction</a:t>
            </a:r>
            <a:endParaRPr lang="en-GB" dirty="0"/>
          </a:p>
        </p:txBody>
      </p:sp>
    </p:spTree>
    <p:extLst>
      <p:ext uri="{BB962C8B-B14F-4D97-AF65-F5344CB8AC3E}">
        <p14:creationId xmlns:p14="http://schemas.microsoft.com/office/powerpoint/2010/main" val="1231713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 Proofing</a:t>
            </a:r>
            <a:endParaRPr lang="en-GB" dirty="0"/>
          </a:p>
        </p:txBody>
      </p:sp>
      <p:sp>
        <p:nvSpPr>
          <p:cNvPr id="3" name="Content Placeholder 2"/>
          <p:cNvSpPr>
            <a:spLocks noGrp="1"/>
          </p:cNvSpPr>
          <p:nvPr>
            <p:ph idx="1"/>
          </p:nvPr>
        </p:nvSpPr>
        <p:spPr/>
        <p:txBody>
          <a:bodyPr/>
          <a:lstStyle/>
          <a:p>
            <a:r>
              <a:rPr lang="en-GB" dirty="0" smtClean="0"/>
              <a:t>Is the avoidance of an error before it occurs</a:t>
            </a:r>
          </a:p>
          <a:p>
            <a:r>
              <a:rPr lang="en-GB" dirty="0" smtClean="0"/>
              <a:t>Error proofing consist of: - (1) techniques applied to manufacturing operations and business processes and; (2) Processes designed to minimise required training while allowing operations to be performed the correct way </a:t>
            </a:r>
            <a:r>
              <a:rPr lang="en-GB" dirty="0" err="1" smtClean="0"/>
              <a:t>everytime</a:t>
            </a:r>
            <a:r>
              <a:rPr lang="en-GB" dirty="0" smtClean="0"/>
              <a:t> </a:t>
            </a:r>
            <a:endParaRPr lang="en-GB" dirty="0"/>
          </a:p>
        </p:txBody>
      </p:sp>
    </p:spTree>
    <p:extLst>
      <p:ext uri="{BB962C8B-B14F-4D97-AF65-F5344CB8AC3E}">
        <p14:creationId xmlns:p14="http://schemas.microsoft.com/office/powerpoint/2010/main" val="3225820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 Proofing</a:t>
            </a:r>
            <a:endParaRPr lang="en-GB" dirty="0"/>
          </a:p>
        </p:txBody>
      </p:sp>
      <p:sp>
        <p:nvSpPr>
          <p:cNvPr id="3" name="Content Placeholder 2"/>
          <p:cNvSpPr>
            <a:spLocks noGrp="1"/>
          </p:cNvSpPr>
          <p:nvPr>
            <p:ph idx="1"/>
          </p:nvPr>
        </p:nvSpPr>
        <p:spPr/>
        <p:txBody>
          <a:bodyPr/>
          <a:lstStyle/>
          <a:p>
            <a:r>
              <a:rPr lang="en-GB" dirty="0" smtClean="0"/>
              <a:t>The ultimate goal is to make it impossible for an operation to be performed incorrectly</a:t>
            </a:r>
          </a:p>
          <a:p>
            <a:r>
              <a:rPr lang="en-GB" dirty="0" smtClean="0"/>
              <a:t>Error proofing requires no formal training because the process operation is designed so that it can be done the correct way only</a:t>
            </a:r>
          </a:p>
          <a:p>
            <a:r>
              <a:rPr lang="en-GB" dirty="0" smtClean="0"/>
              <a:t>Since the work can be done the correct way only it is not necessary to inspect that operation</a:t>
            </a:r>
            <a:endParaRPr lang="en-GB" dirty="0"/>
          </a:p>
        </p:txBody>
      </p:sp>
    </p:spTree>
    <p:extLst>
      <p:ext uri="{BB962C8B-B14F-4D97-AF65-F5344CB8AC3E}">
        <p14:creationId xmlns:p14="http://schemas.microsoft.com/office/powerpoint/2010/main" val="4028975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 Proofing Techniques</a:t>
            </a:r>
            <a:endParaRPr lang="en-GB" dirty="0"/>
          </a:p>
        </p:txBody>
      </p:sp>
      <p:sp>
        <p:nvSpPr>
          <p:cNvPr id="3" name="Content Placeholder 2"/>
          <p:cNvSpPr>
            <a:spLocks noGrp="1"/>
          </p:cNvSpPr>
          <p:nvPr>
            <p:ph idx="1"/>
          </p:nvPr>
        </p:nvSpPr>
        <p:spPr/>
        <p:txBody>
          <a:bodyPr/>
          <a:lstStyle/>
          <a:p>
            <a:r>
              <a:rPr lang="en-GB" dirty="0" smtClean="0"/>
              <a:t>Eliminating redundant, non-value added process steps that are prone to producing errors; e.g. double entry of data</a:t>
            </a:r>
          </a:p>
          <a:p>
            <a:r>
              <a:rPr lang="en-GB" dirty="0" smtClean="0"/>
              <a:t>Using bar codes to make sure key information can be communicated easily from one operation in a process to the next</a:t>
            </a:r>
            <a:endParaRPr lang="en-GB" dirty="0"/>
          </a:p>
        </p:txBody>
      </p:sp>
    </p:spTree>
    <p:extLst>
      <p:ext uri="{BB962C8B-B14F-4D97-AF65-F5344CB8AC3E}">
        <p14:creationId xmlns:p14="http://schemas.microsoft.com/office/powerpoint/2010/main" val="3254972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 Proofing Techniques</a:t>
            </a:r>
            <a:endParaRPr lang="en-GB" dirty="0"/>
          </a:p>
        </p:txBody>
      </p:sp>
      <p:sp>
        <p:nvSpPr>
          <p:cNvPr id="3" name="Content Placeholder 2"/>
          <p:cNvSpPr>
            <a:spLocks noGrp="1"/>
          </p:cNvSpPr>
          <p:nvPr>
            <p:ph idx="1"/>
          </p:nvPr>
        </p:nvSpPr>
        <p:spPr/>
        <p:txBody>
          <a:bodyPr/>
          <a:lstStyle/>
          <a:p>
            <a:r>
              <a:rPr lang="en-GB" dirty="0" smtClean="0"/>
              <a:t>Revising software so all data must be input before the user can advance to the next screen</a:t>
            </a:r>
          </a:p>
          <a:p>
            <a:r>
              <a:rPr lang="en-GB" dirty="0" smtClean="0"/>
              <a:t>Pre-assembling individual parts into components so they can be validated as “good” prior to final assembly</a:t>
            </a:r>
            <a:endParaRPr lang="en-GB" dirty="0"/>
          </a:p>
        </p:txBody>
      </p:sp>
    </p:spTree>
    <p:extLst>
      <p:ext uri="{BB962C8B-B14F-4D97-AF65-F5344CB8AC3E}">
        <p14:creationId xmlns:p14="http://schemas.microsoft.com/office/powerpoint/2010/main" val="38670086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 Proofing</a:t>
            </a:r>
            <a:endParaRPr lang="en-GB"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600200"/>
            <a:ext cx="8208912" cy="4925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6211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Steps to Follow for Error Proofing</a:t>
            </a:r>
            <a:endParaRPr lang="en-GB" dirty="0"/>
          </a:p>
        </p:txBody>
      </p:sp>
      <p:sp>
        <p:nvSpPr>
          <p:cNvPr id="3" name="Content Placeholder 2"/>
          <p:cNvSpPr>
            <a:spLocks noGrp="1"/>
          </p:cNvSpPr>
          <p:nvPr>
            <p:ph idx="1"/>
          </p:nvPr>
        </p:nvSpPr>
        <p:spPr/>
        <p:txBody>
          <a:bodyPr/>
          <a:lstStyle/>
          <a:p>
            <a:r>
              <a:rPr lang="en-GB" dirty="0" smtClean="0"/>
              <a:t>Describe the defect or potential defect and how often it occurs</a:t>
            </a:r>
          </a:p>
          <a:p>
            <a:r>
              <a:rPr lang="en-GB" dirty="0" smtClean="0"/>
              <a:t>Identify where the defect occurs in the process (process step)</a:t>
            </a:r>
          </a:p>
          <a:p>
            <a:r>
              <a:rPr lang="en-GB" dirty="0" smtClean="0"/>
              <a:t>Analyse the tasks associated with the process step identified</a:t>
            </a:r>
            <a:endParaRPr lang="en-GB" dirty="0"/>
          </a:p>
        </p:txBody>
      </p:sp>
    </p:spTree>
    <p:extLst>
      <p:ext uri="{BB962C8B-B14F-4D97-AF65-F5344CB8AC3E}">
        <p14:creationId xmlns:p14="http://schemas.microsoft.com/office/powerpoint/2010/main" val="2067803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Steps to Follow for Error Proofing</a:t>
            </a:r>
          </a:p>
        </p:txBody>
      </p:sp>
      <p:sp>
        <p:nvSpPr>
          <p:cNvPr id="3" name="Content Placeholder 2"/>
          <p:cNvSpPr>
            <a:spLocks noGrp="1"/>
          </p:cNvSpPr>
          <p:nvPr>
            <p:ph idx="1"/>
          </p:nvPr>
        </p:nvSpPr>
        <p:spPr/>
        <p:txBody>
          <a:bodyPr/>
          <a:lstStyle/>
          <a:p>
            <a:r>
              <a:rPr lang="en-GB" dirty="0" smtClean="0"/>
              <a:t>Apply “Five-why” analysis to determine the root cause</a:t>
            </a:r>
          </a:p>
          <a:p>
            <a:r>
              <a:rPr lang="en-GB" dirty="0" smtClean="0"/>
              <a:t>Identify possible error proofing strategies</a:t>
            </a:r>
          </a:p>
          <a:p>
            <a:r>
              <a:rPr lang="en-GB" dirty="0" smtClean="0"/>
              <a:t>Verify the effectiveness of error proofing actions</a:t>
            </a:r>
            <a:endParaRPr lang="en-GB" dirty="0"/>
          </a:p>
        </p:txBody>
      </p:sp>
    </p:spTree>
    <p:extLst>
      <p:ext uri="{BB962C8B-B14F-4D97-AF65-F5344CB8AC3E}">
        <p14:creationId xmlns:p14="http://schemas.microsoft.com/office/powerpoint/2010/main" val="42541896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Visual Displays and Visual Controls</a:t>
            </a:r>
            <a:endParaRPr lang="en-GB" dirty="0"/>
          </a:p>
        </p:txBody>
      </p:sp>
      <p:sp>
        <p:nvSpPr>
          <p:cNvPr id="3" name="Content Placeholder 2"/>
          <p:cNvSpPr>
            <a:spLocks noGrp="1"/>
          </p:cNvSpPr>
          <p:nvPr>
            <p:ph idx="1"/>
          </p:nvPr>
        </p:nvSpPr>
        <p:spPr/>
        <p:txBody>
          <a:bodyPr/>
          <a:lstStyle/>
          <a:p>
            <a:r>
              <a:rPr lang="en-GB" b="1" u="sng" dirty="0" smtClean="0"/>
              <a:t>Visual Displays</a:t>
            </a:r>
            <a:r>
              <a:rPr lang="en-GB" dirty="0" smtClean="0"/>
              <a:t>: - communicate important information, but do not control what people or machines do</a:t>
            </a:r>
            <a:endParaRPr lang="en-GB" b="1" u="sng" dirty="0" smtClean="0"/>
          </a:p>
          <a:p>
            <a:r>
              <a:rPr lang="en-GB" b="1" u="sng" dirty="0" smtClean="0"/>
              <a:t>Visual Controls</a:t>
            </a:r>
            <a:r>
              <a:rPr lang="en-GB" dirty="0" smtClean="0"/>
              <a:t>: - communicate information and/or build controls into the process so activities are performed according to standards</a:t>
            </a:r>
            <a:endParaRPr lang="en-GB" b="1" u="sng" dirty="0"/>
          </a:p>
        </p:txBody>
      </p:sp>
    </p:spTree>
    <p:extLst>
      <p:ext uri="{BB962C8B-B14F-4D97-AF65-F5344CB8AC3E}">
        <p14:creationId xmlns:p14="http://schemas.microsoft.com/office/powerpoint/2010/main" val="1566636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Visual Displays and </a:t>
            </a:r>
            <a:r>
              <a:rPr lang="en-GB" smtClean="0"/>
              <a:t>Visual Controls</a:t>
            </a:r>
            <a:endParaRPr lang="en-GB" dirty="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600200"/>
            <a:ext cx="8280920" cy="4853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5734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 Proofing Exercise</a:t>
            </a:r>
            <a:endParaRPr lang="en-GB" dirty="0"/>
          </a:p>
        </p:txBody>
      </p:sp>
      <p:sp>
        <p:nvSpPr>
          <p:cNvPr id="3" name="Content Placeholder 2"/>
          <p:cNvSpPr>
            <a:spLocks noGrp="1"/>
          </p:cNvSpPr>
          <p:nvPr>
            <p:ph idx="1"/>
          </p:nvPr>
        </p:nvSpPr>
        <p:spPr/>
        <p:txBody>
          <a:bodyPr/>
          <a:lstStyle/>
          <a:p>
            <a:pPr marL="0" indent="0">
              <a:buNone/>
            </a:pPr>
            <a:r>
              <a:rPr lang="en-GB" dirty="0" smtClean="0"/>
              <a:t>What examples of visual controls or visual displays are in your work setting?</a:t>
            </a:r>
            <a:endParaRPr lang="en-GB" dirty="0"/>
          </a:p>
        </p:txBody>
      </p:sp>
    </p:spTree>
    <p:extLst>
      <p:ext uri="{BB962C8B-B14F-4D97-AF65-F5344CB8AC3E}">
        <p14:creationId xmlns:p14="http://schemas.microsoft.com/office/powerpoint/2010/main" val="55232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Understanding Control Limits</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484784"/>
            <a:ext cx="8229600"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3949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Understanding Control Limits</a:t>
            </a:r>
            <a:endParaRPr lang="en-GB" dirty="0"/>
          </a:p>
        </p:txBody>
      </p:sp>
      <p:sp>
        <p:nvSpPr>
          <p:cNvPr id="3" name="Content Placeholder 2"/>
          <p:cNvSpPr>
            <a:spLocks noGrp="1"/>
          </p:cNvSpPr>
          <p:nvPr>
            <p:ph idx="1"/>
          </p:nvPr>
        </p:nvSpPr>
        <p:spPr/>
        <p:txBody>
          <a:bodyPr/>
          <a:lstStyle/>
          <a:p>
            <a:r>
              <a:rPr lang="en-GB" dirty="0" smtClean="0"/>
              <a:t>A control chart is a Trend/Run chart with upper and lower control limit lines drawn on either side of the process average</a:t>
            </a:r>
          </a:p>
          <a:p>
            <a:r>
              <a:rPr lang="en-GB" dirty="0" smtClean="0"/>
              <a:t>The positions of the upper control limit and lower control limit lines are determined by the data</a:t>
            </a:r>
          </a:p>
          <a:p>
            <a:r>
              <a:rPr lang="en-GB" dirty="0" smtClean="0"/>
              <a:t>The lines are calculated at ± 3.0 standard deviations away from the centre line</a:t>
            </a:r>
            <a:endParaRPr lang="en-GB" dirty="0"/>
          </a:p>
        </p:txBody>
      </p:sp>
    </p:spTree>
    <p:extLst>
      <p:ext uri="{BB962C8B-B14F-4D97-AF65-F5344CB8AC3E}">
        <p14:creationId xmlns:p14="http://schemas.microsoft.com/office/powerpoint/2010/main" val="2996146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Control Charts</a:t>
            </a:r>
            <a:endParaRPr lang="en-GB" dirty="0"/>
          </a:p>
        </p:txBody>
      </p:sp>
      <p:sp>
        <p:nvSpPr>
          <p:cNvPr id="3" name="Content Placeholder 2"/>
          <p:cNvSpPr>
            <a:spLocks noGrp="1"/>
          </p:cNvSpPr>
          <p:nvPr>
            <p:ph idx="1"/>
          </p:nvPr>
        </p:nvSpPr>
        <p:spPr/>
        <p:txBody>
          <a:bodyPr/>
          <a:lstStyle/>
          <a:p>
            <a:r>
              <a:rPr lang="en-GB" dirty="0" smtClean="0"/>
              <a:t>Focus attention on detecting and monitoring process variation overtime</a:t>
            </a:r>
          </a:p>
          <a:p>
            <a:r>
              <a:rPr lang="en-GB" dirty="0" smtClean="0"/>
              <a:t>Distinguish special causes from common causes of variation, as a guide to local or management action</a:t>
            </a:r>
          </a:p>
          <a:p>
            <a:r>
              <a:rPr lang="en-GB" dirty="0" smtClean="0"/>
              <a:t>Serve as a tool for ongoing control of a process and provide a common language for discussing process performance</a:t>
            </a:r>
            <a:endParaRPr lang="en-GB" dirty="0"/>
          </a:p>
        </p:txBody>
      </p:sp>
    </p:spTree>
    <p:extLst>
      <p:ext uri="{BB962C8B-B14F-4D97-AF65-F5344CB8AC3E}">
        <p14:creationId xmlns:p14="http://schemas.microsoft.com/office/powerpoint/2010/main" val="2156663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Control Charts</a:t>
            </a:r>
            <a:endParaRPr lang="en-GB" dirty="0"/>
          </a:p>
        </p:txBody>
      </p:sp>
      <p:sp>
        <p:nvSpPr>
          <p:cNvPr id="3" name="Content Placeholder 2"/>
          <p:cNvSpPr>
            <a:spLocks noGrp="1"/>
          </p:cNvSpPr>
          <p:nvPr>
            <p:ph idx="1"/>
          </p:nvPr>
        </p:nvSpPr>
        <p:spPr/>
        <p:txBody>
          <a:bodyPr>
            <a:normAutofit lnSpcReduction="10000"/>
          </a:bodyPr>
          <a:lstStyle/>
          <a:p>
            <a:r>
              <a:rPr lang="en-GB" dirty="0" smtClean="0"/>
              <a:t>Offer a way to note unwanted variation</a:t>
            </a:r>
          </a:p>
          <a:p>
            <a:r>
              <a:rPr lang="en-GB" dirty="0" smtClean="0"/>
              <a:t>Unwanted variations are a variety of “special cause” variation</a:t>
            </a:r>
          </a:p>
          <a:p>
            <a:r>
              <a:rPr lang="en-GB" dirty="0" smtClean="0"/>
              <a:t>If timely follow-up action is not taken after determining there is special cause, the primary purpose of control is not met</a:t>
            </a:r>
          </a:p>
          <a:p>
            <a:r>
              <a:rPr lang="en-GB" dirty="0" smtClean="0"/>
              <a:t>If a special cause variation occurs, corrective action must occur quickly in order to keep the process in control</a:t>
            </a:r>
            <a:endParaRPr lang="en-GB" dirty="0"/>
          </a:p>
        </p:txBody>
      </p:sp>
    </p:spTree>
    <p:extLst>
      <p:ext uri="{BB962C8B-B14F-4D97-AF65-F5344CB8AC3E}">
        <p14:creationId xmlns:p14="http://schemas.microsoft.com/office/powerpoint/2010/main" val="2218238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lstStyle/>
          <a:p>
            <a:r>
              <a:rPr lang="en-GB" dirty="0" smtClean="0"/>
              <a:t>Common Vs. Special Cause</a:t>
            </a:r>
            <a:endParaRPr lang="en-GB" dirty="0"/>
          </a:p>
        </p:txBody>
      </p:sp>
      <p:sp>
        <p:nvSpPr>
          <p:cNvPr id="3" name="Content Placeholder 2"/>
          <p:cNvSpPr>
            <a:spLocks noGrp="1"/>
          </p:cNvSpPr>
          <p:nvPr>
            <p:ph idx="1"/>
          </p:nvPr>
        </p:nvSpPr>
        <p:spPr>
          <a:xfrm>
            <a:off x="457200" y="1052736"/>
            <a:ext cx="8229600" cy="5544616"/>
          </a:xfrm>
        </p:spPr>
        <p:txBody>
          <a:bodyPr>
            <a:normAutofit fontScale="92500" lnSpcReduction="10000"/>
          </a:bodyPr>
          <a:lstStyle/>
          <a:p>
            <a:pPr marL="0" indent="0">
              <a:buNone/>
            </a:pPr>
            <a:r>
              <a:rPr lang="en-GB" b="1" u="sng" dirty="0" smtClean="0"/>
              <a:t>Common Causes</a:t>
            </a:r>
          </a:p>
          <a:p>
            <a:r>
              <a:rPr lang="en-GB" dirty="0" smtClean="0"/>
              <a:t>Require action on the system</a:t>
            </a:r>
          </a:p>
          <a:p>
            <a:r>
              <a:rPr lang="en-GB" dirty="0" smtClean="0"/>
              <a:t>Require the authority of management to take actions needed to remove</a:t>
            </a:r>
          </a:p>
          <a:p>
            <a:r>
              <a:rPr lang="en-GB" dirty="0" smtClean="0"/>
              <a:t>Inherent to the process, thereby affecting each part</a:t>
            </a:r>
          </a:p>
          <a:p>
            <a:pPr marL="0" indent="0">
              <a:buNone/>
            </a:pPr>
            <a:r>
              <a:rPr lang="en-GB" b="1" u="sng" dirty="0" smtClean="0"/>
              <a:t>Special Causes</a:t>
            </a:r>
          </a:p>
          <a:p>
            <a:r>
              <a:rPr lang="en-GB" dirty="0" smtClean="0"/>
              <a:t>Can usually be eliminated by some local actions</a:t>
            </a:r>
          </a:p>
          <a:p>
            <a:r>
              <a:rPr lang="en-GB" dirty="0" smtClean="0"/>
              <a:t>Can usually be removed by the operations employees</a:t>
            </a:r>
          </a:p>
          <a:p>
            <a:r>
              <a:rPr lang="en-GB" dirty="0" smtClean="0"/>
              <a:t>Does not affect each part equally</a:t>
            </a:r>
            <a:endParaRPr lang="en-GB" dirty="0"/>
          </a:p>
        </p:txBody>
      </p:sp>
    </p:spTree>
    <p:extLst>
      <p:ext uri="{BB962C8B-B14F-4D97-AF65-F5344CB8AC3E}">
        <p14:creationId xmlns:p14="http://schemas.microsoft.com/office/powerpoint/2010/main" val="23039644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Common Causes</a:t>
            </a:r>
            <a:endParaRPr lang="en-GB" dirty="0"/>
          </a:p>
        </p:txBody>
      </p:sp>
      <p:sp>
        <p:nvSpPr>
          <p:cNvPr id="3" name="Content Placeholder 2"/>
          <p:cNvSpPr>
            <a:spLocks noGrp="1"/>
          </p:cNvSpPr>
          <p:nvPr>
            <p:ph idx="1"/>
          </p:nvPr>
        </p:nvSpPr>
        <p:spPr/>
        <p:txBody>
          <a:bodyPr/>
          <a:lstStyle/>
          <a:p>
            <a:r>
              <a:rPr lang="en-GB" dirty="0" smtClean="0"/>
              <a:t>Are issues in a process that generate variation through interaction.  Common causes affect everyone working in the process and affect all of the outcomes.  Common causes are always present and thus are generally predictable</a:t>
            </a:r>
          </a:p>
          <a:p>
            <a:r>
              <a:rPr lang="en-GB" dirty="0" smtClean="0"/>
              <a:t>They are generally accepted sources of variation and offer opportunities for process improvement</a:t>
            </a:r>
            <a:endParaRPr lang="en-GB" dirty="0"/>
          </a:p>
        </p:txBody>
      </p:sp>
    </p:spTree>
    <p:extLst>
      <p:ext uri="{BB962C8B-B14F-4D97-AF65-F5344CB8AC3E}">
        <p14:creationId xmlns:p14="http://schemas.microsoft.com/office/powerpoint/2010/main" val="41221052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Special Causes</a:t>
            </a:r>
            <a:endParaRPr lang="en-GB" dirty="0"/>
          </a:p>
        </p:txBody>
      </p:sp>
      <p:sp>
        <p:nvSpPr>
          <p:cNvPr id="3" name="Content Placeholder 2"/>
          <p:cNvSpPr>
            <a:spLocks noGrp="1"/>
          </p:cNvSpPr>
          <p:nvPr>
            <p:ph idx="1"/>
          </p:nvPr>
        </p:nvSpPr>
        <p:spPr/>
        <p:txBody>
          <a:bodyPr/>
          <a:lstStyle/>
          <a:p>
            <a:r>
              <a:rPr lang="en-GB" dirty="0" smtClean="0"/>
              <a:t>Are issues in a process that generate variation due to extraordinary circumstances.  Special causes are not always present, do not effect all of the outcomes</a:t>
            </a:r>
          </a:p>
          <a:p>
            <a:r>
              <a:rPr lang="en-GB" dirty="0" smtClean="0"/>
              <a:t>Special causes are not predictable</a:t>
            </a:r>
            <a:endParaRPr lang="en-GB" dirty="0"/>
          </a:p>
        </p:txBody>
      </p:sp>
    </p:spTree>
    <p:extLst>
      <p:ext uri="{BB962C8B-B14F-4D97-AF65-F5344CB8AC3E}">
        <p14:creationId xmlns:p14="http://schemas.microsoft.com/office/powerpoint/2010/main" val="34269477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bother about Common Vs. Special Cause?</a:t>
            </a:r>
            <a:endParaRPr lang="en-GB" dirty="0"/>
          </a:p>
        </p:txBody>
      </p:sp>
      <p:sp>
        <p:nvSpPr>
          <p:cNvPr id="3" name="Content Placeholder 2"/>
          <p:cNvSpPr>
            <a:spLocks noGrp="1"/>
          </p:cNvSpPr>
          <p:nvPr>
            <p:ph idx="1"/>
          </p:nvPr>
        </p:nvSpPr>
        <p:spPr/>
        <p:txBody>
          <a:bodyPr/>
          <a:lstStyle/>
          <a:p>
            <a:r>
              <a:rPr lang="en-GB" dirty="0" smtClean="0"/>
              <a:t>Guide us in our future analysis</a:t>
            </a:r>
          </a:p>
          <a:p>
            <a:pPr marL="0" indent="0">
              <a:buNone/>
            </a:pPr>
            <a:endParaRPr lang="en-GB" dirty="0" smtClean="0"/>
          </a:p>
          <a:p>
            <a:r>
              <a:rPr lang="en-GB" dirty="0" smtClean="0"/>
              <a:t>Help us determine whether our actions are likely to deal with local issues (special cause) or systematic issues (common cause)</a:t>
            </a:r>
            <a:endParaRPr lang="en-GB" dirty="0"/>
          </a:p>
        </p:txBody>
      </p:sp>
    </p:spTree>
    <p:extLst>
      <p:ext uri="{BB962C8B-B14F-4D97-AF65-F5344CB8AC3E}">
        <p14:creationId xmlns:p14="http://schemas.microsoft.com/office/powerpoint/2010/main" val="649873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Control Chart</a:t>
            </a:r>
            <a:endParaRPr lang="en-GB" dirty="0"/>
          </a:p>
        </p:txBody>
      </p:sp>
      <p:sp>
        <p:nvSpPr>
          <p:cNvPr id="3" name="Content Placeholder 2"/>
          <p:cNvSpPr>
            <a:spLocks noGrp="1"/>
          </p:cNvSpPr>
          <p:nvPr>
            <p:ph idx="1"/>
          </p:nvPr>
        </p:nvSpPr>
        <p:spPr/>
        <p:txBody>
          <a:bodyPr/>
          <a:lstStyle/>
          <a:p>
            <a:r>
              <a:rPr lang="en-GB" dirty="0" smtClean="0"/>
              <a:t>Variable data</a:t>
            </a:r>
          </a:p>
          <a:p>
            <a:pPr marL="0" indent="0">
              <a:buNone/>
            </a:pPr>
            <a:r>
              <a:rPr lang="en-GB" dirty="0" smtClean="0"/>
              <a:t>    - X bar/R chart</a:t>
            </a:r>
          </a:p>
          <a:p>
            <a:pPr marL="0" indent="0">
              <a:buNone/>
            </a:pPr>
            <a:r>
              <a:rPr lang="en-GB" dirty="0"/>
              <a:t> </a:t>
            </a:r>
            <a:r>
              <a:rPr lang="en-GB" dirty="0" smtClean="0"/>
              <a:t>   - I – MR chart</a:t>
            </a:r>
          </a:p>
          <a:p>
            <a:r>
              <a:rPr lang="en-GB" dirty="0" smtClean="0"/>
              <a:t>Attribute data</a:t>
            </a:r>
          </a:p>
          <a:p>
            <a:pPr marL="0" indent="0">
              <a:buNone/>
            </a:pPr>
            <a:r>
              <a:rPr lang="en-GB" dirty="0"/>
              <a:t> </a:t>
            </a:r>
            <a:r>
              <a:rPr lang="en-GB" dirty="0" smtClean="0"/>
              <a:t>   - p chart</a:t>
            </a:r>
          </a:p>
          <a:p>
            <a:pPr marL="0" indent="0">
              <a:buNone/>
            </a:pPr>
            <a:r>
              <a:rPr lang="en-GB" dirty="0"/>
              <a:t> </a:t>
            </a:r>
            <a:r>
              <a:rPr lang="en-GB" dirty="0" smtClean="0"/>
              <a:t>   - u chart</a:t>
            </a:r>
            <a:endParaRPr lang="en-GB" dirty="0"/>
          </a:p>
        </p:txBody>
      </p:sp>
    </p:spTree>
    <p:extLst>
      <p:ext uri="{BB962C8B-B14F-4D97-AF65-F5344CB8AC3E}">
        <p14:creationId xmlns:p14="http://schemas.microsoft.com/office/powerpoint/2010/main" val="13903093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X bar/R chart</a:t>
            </a:r>
            <a:endParaRPr lang="en-GB" dirty="0"/>
          </a:p>
        </p:txBody>
      </p:sp>
      <p:sp>
        <p:nvSpPr>
          <p:cNvPr id="3" name="Content Placeholder 2"/>
          <p:cNvSpPr>
            <a:spLocks noGrp="1"/>
          </p:cNvSpPr>
          <p:nvPr>
            <p:ph idx="1"/>
          </p:nvPr>
        </p:nvSpPr>
        <p:spPr/>
        <p:txBody>
          <a:bodyPr>
            <a:normAutofit lnSpcReduction="10000"/>
          </a:bodyPr>
          <a:lstStyle/>
          <a:p>
            <a:r>
              <a:rPr lang="en-GB" dirty="0" smtClean="0"/>
              <a:t>X bar = Average value calculated from a set of data (subgroup)</a:t>
            </a:r>
          </a:p>
          <a:p>
            <a:r>
              <a:rPr lang="en-GB" dirty="0" smtClean="0"/>
              <a:t>R (range) = The difference between the highest and lowest values in a subgroup</a:t>
            </a:r>
          </a:p>
          <a:p>
            <a:r>
              <a:rPr lang="en-GB" dirty="0" smtClean="0"/>
              <a:t>Variable data consists of measurements made on a continuous scale</a:t>
            </a:r>
          </a:p>
          <a:p>
            <a:r>
              <a:rPr lang="en-GB" dirty="0" smtClean="0"/>
              <a:t>The X bar chart is used to monitor time to variation, and the R chart is used to monitor piece to piece variation</a:t>
            </a:r>
            <a:endParaRPr lang="en-GB" dirty="0"/>
          </a:p>
        </p:txBody>
      </p:sp>
    </p:spTree>
    <p:extLst>
      <p:ext uri="{BB962C8B-B14F-4D97-AF65-F5344CB8AC3E}">
        <p14:creationId xmlns:p14="http://schemas.microsoft.com/office/powerpoint/2010/main" val="17196741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X bar &amp; R chart</a:t>
            </a:r>
            <a:endParaRPr lang="en-GB" dirty="0"/>
          </a:p>
        </p:txBody>
      </p:sp>
      <p:sp>
        <p:nvSpPr>
          <p:cNvPr id="3" name="Content Placeholder 2"/>
          <p:cNvSpPr>
            <a:spLocks noGrp="1"/>
          </p:cNvSpPr>
          <p:nvPr>
            <p:ph idx="1"/>
          </p:nvPr>
        </p:nvSpPr>
        <p:spPr/>
        <p:txBody>
          <a:bodyPr>
            <a:normAutofit lnSpcReduction="10000"/>
          </a:bodyPr>
          <a:lstStyle/>
          <a:p>
            <a:r>
              <a:rPr lang="en-GB" dirty="0" smtClean="0"/>
              <a:t>The X bar chart uses a sampling process and the team takes a number of measurements, for example 5</a:t>
            </a:r>
          </a:p>
          <a:p>
            <a:r>
              <a:rPr lang="en-GB" dirty="0" smtClean="0"/>
              <a:t>Then calculate the average of the measurements and plot a single data point on the chart</a:t>
            </a:r>
          </a:p>
          <a:p>
            <a:r>
              <a:rPr lang="en-GB" dirty="0" smtClean="0"/>
              <a:t>Note that individual points can fall outside the control limits, but only the average point is plotted</a:t>
            </a:r>
            <a:endParaRPr lang="en-GB" dirty="0"/>
          </a:p>
        </p:txBody>
      </p:sp>
    </p:spTree>
    <p:extLst>
      <p:ext uri="{BB962C8B-B14F-4D97-AF65-F5344CB8AC3E}">
        <p14:creationId xmlns:p14="http://schemas.microsoft.com/office/powerpoint/2010/main" val="19164637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MR Chart</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dirty="0" smtClean="0"/>
              <a:t>Individuals &amp; Moving Range Chart</a:t>
            </a:r>
          </a:p>
          <a:p>
            <a:r>
              <a:rPr lang="en-GB" dirty="0" smtClean="0"/>
              <a:t>There are cases where the team cannot take a set of measurements, but the process still needs to be monitored</a:t>
            </a:r>
          </a:p>
          <a:p>
            <a:r>
              <a:rPr lang="en-GB" dirty="0" smtClean="0"/>
              <a:t>In these cases, there might be a sample size of 1 measurement, which would create a single data point on our chart</a:t>
            </a:r>
          </a:p>
          <a:p>
            <a:r>
              <a:rPr lang="en-GB" dirty="0" smtClean="0"/>
              <a:t>In a MR chart, we calculate the Moving range by using more than one sample </a:t>
            </a:r>
            <a:r>
              <a:rPr lang="en-GB" smtClean="0"/>
              <a:t>data point</a:t>
            </a:r>
            <a:endParaRPr lang="en-GB"/>
          </a:p>
        </p:txBody>
      </p:sp>
    </p:spTree>
    <p:extLst>
      <p:ext uri="{BB962C8B-B14F-4D97-AF65-F5344CB8AC3E}">
        <p14:creationId xmlns:p14="http://schemas.microsoft.com/office/powerpoint/2010/main" val="16695535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Control Limits and Specification Limits</a:t>
            </a:r>
            <a:endParaRPr lang="en-GB" dirty="0"/>
          </a:p>
        </p:txBody>
      </p:sp>
      <p:sp>
        <p:nvSpPr>
          <p:cNvPr id="3" name="Content Placeholder 2"/>
          <p:cNvSpPr>
            <a:spLocks noGrp="1"/>
          </p:cNvSpPr>
          <p:nvPr>
            <p:ph idx="1"/>
          </p:nvPr>
        </p:nvSpPr>
        <p:spPr>
          <a:xfrm>
            <a:off x="457200" y="1600200"/>
            <a:ext cx="8229600" cy="4925144"/>
          </a:xfrm>
        </p:spPr>
        <p:txBody>
          <a:bodyPr>
            <a:normAutofit fontScale="92500" lnSpcReduction="20000"/>
          </a:bodyPr>
          <a:lstStyle/>
          <a:p>
            <a:r>
              <a:rPr lang="en-GB" dirty="0" smtClean="0"/>
              <a:t>Specification limits should be based on the voice of the customer and established during the design process</a:t>
            </a:r>
          </a:p>
          <a:p>
            <a:r>
              <a:rPr lang="en-GB" dirty="0" smtClean="0"/>
              <a:t>These limits define the range of customer satisfaction</a:t>
            </a:r>
          </a:p>
          <a:p>
            <a:r>
              <a:rPr lang="en-GB" dirty="0" smtClean="0"/>
              <a:t>Control limits are based on the voice of the process are a reflection on how the process is running</a:t>
            </a:r>
          </a:p>
          <a:p>
            <a:r>
              <a:rPr lang="en-GB" dirty="0" smtClean="0"/>
              <a:t>Therefore it is possible to have a process that is “in control” but producing results that are outside the specification limits and outside customer expectations</a:t>
            </a:r>
            <a:endParaRPr lang="en-GB" dirty="0"/>
          </a:p>
        </p:txBody>
      </p:sp>
    </p:spTree>
    <p:extLst>
      <p:ext uri="{BB962C8B-B14F-4D97-AF65-F5344CB8AC3E}">
        <p14:creationId xmlns:p14="http://schemas.microsoft.com/office/powerpoint/2010/main" val="32577333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Control”</a:t>
            </a:r>
            <a:endParaRPr lang="en-GB" dirty="0"/>
          </a:p>
        </p:txBody>
      </p:sp>
      <p:sp>
        <p:nvSpPr>
          <p:cNvPr id="3" name="Content Placeholder 2"/>
          <p:cNvSpPr>
            <a:spLocks noGrp="1"/>
          </p:cNvSpPr>
          <p:nvPr>
            <p:ph idx="1"/>
          </p:nvPr>
        </p:nvSpPr>
        <p:spPr/>
        <p:txBody>
          <a:bodyPr/>
          <a:lstStyle/>
          <a:p>
            <a:pPr marL="0" indent="0">
              <a:buNone/>
            </a:pPr>
            <a:r>
              <a:rPr lang="en-GB" dirty="0" smtClean="0"/>
              <a:t>Process performance where only </a:t>
            </a:r>
            <a:r>
              <a:rPr lang="en-GB" b="1" dirty="0" smtClean="0"/>
              <a:t>random</a:t>
            </a:r>
            <a:r>
              <a:rPr lang="en-GB" dirty="0" smtClean="0"/>
              <a:t> variation is evident and the data points fall </a:t>
            </a:r>
            <a:r>
              <a:rPr lang="en-GB" b="1" dirty="0" smtClean="0"/>
              <a:t>between</a:t>
            </a:r>
            <a:r>
              <a:rPr lang="en-GB" dirty="0" smtClean="0"/>
              <a:t> the upper and lower control limits</a:t>
            </a:r>
            <a:endParaRPr lang="en-GB" dirty="0"/>
          </a:p>
        </p:txBody>
      </p:sp>
    </p:spTree>
    <p:extLst>
      <p:ext uri="{BB962C8B-B14F-4D97-AF65-F5344CB8AC3E}">
        <p14:creationId xmlns:p14="http://schemas.microsoft.com/office/powerpoint/2010/main" val="5654886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 of Control Conditions</a:t>
            </a:r>
            <a:endParaRPr lang="en-GB" dirty="0"/>
          </a:p>
        </p:txBody>
      </p:sp>
      <p:sp>
        <p:nvSpPr>
          <p:cNvPr id="3" name="Content Placeholder 2"/>
          <p:cNvSpPr>
            <a:spLocks noGrp="1"/>
          </p:cNvSpPr>
          <p:nvPr>
            <p:ph idx="1"/>
          </p:nvPr>
        </p:nvSpPr>
        <p:spPr/>
        <p:txBody>
          <a:bodyPr/>
          <a:lstStyle/>
          <a:p>
            <a:r>
              <a:rPr lang="en-GB" dirty="0" smtClean="0"/>
              <a:t>Points on or outside of the control limits</a:t>
            </a:r>
          </a:p>
          <a:p>
            <a:r>
              <a:rPr lang="en-GB" dirty="0" smtClean="0"/>
              <a:t>A run of 7 consecutive points up or down</a:t>
            </a:r>
          </a:p>
          <a:p>
            <a:r>
              <a:rPr lang="en-GB" dirty="0" smtClean="0"/>
              <a:t>7 consecutive points above/below the centre line</a:t>
            </a:r>
          </a:p>
          <a:p>
            <a:r>
              <a:rPr lang="en-GB" dirty="0" smtClean="0"/>
              <a:t>Cyclical Patterns</a:t>
            </a:r>
            <a:endParaRPr lang="en-GB" dirty="0"/>
          </a:p>
        </p:txBody>
      </p:sp>
    </p:spTree>
    <p:extLst>
      <p:ext uri="{BB962C8B-B14F-4D97-AF65-F5344CB8AC3E}">
        <p14:creationId xmlns:p14="http://schemas.microsoft.com/office/powerpoint/2010/main" val="37873943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 of control Conditions</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600200"/>
            <a:ext cx="8136904" cy="4997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0638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 of Control Conditions</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600200"/>
            <a:ext cx="8352928" cy="4781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59270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 of Control Conditions</a:t>
            </a:r>
            <a:endParaRPr lang="en-GB" dirty="0"/>
          </a:p>
        </p:txBody>
      </p:sp>
      <p:sp>
        <p:nvSpPr>
          <p:cNvPr id="4" name="Content Placeholder 3"/>
          <p:cNvSpPr>
            <a:spLocks noGrp="1"/>
          </p:cNvSpPr>
          <p:nvPr>
            <p:ph idx="1"/>
          </p:nvPr>
        </p:nvSpPr>
        <p:spPr/>
        <p:txBody>
          <a:bodyPr/>
          <a:lstStyle/>
          <a:p>
            <a:r>
              <a:rPr lang="en-GB" dirty="0" smtClean="0"/>
              <a:t>7 consecutive points above/below the centre line can tell us that something has changed in the process, and whatever it was, it is holding steady</a:t>
            </a:r>
          </a:p>
          <a:p>
            <a:r>
              <a:rPr lang="en-GB" dirty="0" smtClean="0"/>
              <a:t>Cyclical patterns can indicate our process is being affected by things like tool wear, improper maintenance of equipment, external factors like temperature or humidity, etc.</a:t>
            </a:r>
            <a:endParaRPr lang="en-GB" dirty="0"/>
          </a:p>
        </p:txBody>
      </p:sp>
    </p:spTree>
    <p:extLst>
      <p:ext uri="{BB962C8B-B14F-4D97-AF65-F5344CB8AC3E}">
        <p14:creationId xmlns:p14="http://schemas.microsoft.com/office/powerpoint/2010/main" val="26410575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Vs. Capability</a:t>
            </a:r>
            <a:endParaRPr lang="en-GB" dirty="0"/>
          </a:p>
        </p:txBody>
      </p:sp>
      <p:sp>
        <p:nvSpPr>
          <p:cNvPr id="3" name="Content Placeholder 2"/>
          <p:cNvSpPr>
            <a:spLocks noGrp="1"/>
          </p:cNvSpPr>
          <p:nvPr>
            <p:ph idx="1"/>
          </p:nvPr>
        </p:nvSpPr>
        <p:spPr/>
        <p:txBody>
          <a:bodyPr/>
          <a:lstStyle/>
          <a:p>
            <a:r>
              <a:rPr lang="en-GB" dirty="0" smtClean="0"/>
              <a:t>In-control, producing acceptable product</a:t>
            </a:r>
          </a:p>
          <a:p>
            <a:r>
              <a:rPr lang="en-GB" dirty="0" smtClean="0"/>
              <a:t>In-control, producing non-acceptable product</a:t>
            </a:r>
          </a:p>
          <a:p>
            <a:r>
              <a:rPr lang="en-GB" b="1" dirty="0" smtClean="0"/>
              <a:t>Not</a:t>
            </a:r>
            <a:r>
              <a:rPr lang="en-GB" dirty="0" smtClean="0"/>
              <a:t> In-control, producing acceptable product</a:t>
            </a:r>
          </a:p>
          <a:p>
            <a:r>
              <a:rPr lang="en-GB" b="1" dirty="0" smtClean="0"/>
              <a:t>Not</a:t>
            </a:r>
            <a:r>
              <a:rPr lang="en-GB" dirty="0" smtClean="0"/>
              <a:t> In-control, producing non-acceptable product</a:t>
            </a:r>
            <a:endParaRPr lang="en-GB" b="1" dirty="0"/>
          </a:p>
        </p:txBody>
      </p:sp>
    </p:spTree>
    <p:extLst>
      <p:ext uri="{BB962C8B-B14F-4D97-AF65-F5344CB8AC3E}">
        <p14:creationId xmlns:p14="http://schemas.microsoft.com/office/powerpoint/2010/main" val="36795414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Vs. Capability</a:t>
            </a:r>
            <a:endParaRPr lang="en-GB"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600200"/>
            <a:ext cx="8532440" cy="4925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8565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Variable Data- I-MR Chart</a:t>
            </a:r>
            <a:endParaRPr lang="en-GB" dirty="0"/>
          </a:p>
        </p:txBody>
      </p:sp>
      <p:sp>
        <p:nvSpPr>
          <p:cNvPr id="3" name="Content Placeholder 2"/>
          <p:cNvSpPr>
            <a:spLocks noGrp="1"/>
          </p:cNvSpPr>
          <p:nvPr>
            <p:ph idx="1"/>
          </p:nvPr>
        </p:nvSpPr>
        <p:spPr/>
        <p:txBody>
          <a:bodyPr/>
          <a:lstStyle/>
          <a:p>
            <a:r>
              <a:rPr lang="en-GB" dirty="0" smtClean="0"/>
              <a:t>Tracks process variation and indicates special causes of variation</a:t>
            </a:r>
          </a:p>
          <a:p>
            <a:r>
              <a:rPr lang="en-GB" dirty="0" smtClean="0"/>
              <a:t>Provides both an individual chart and a moving-range chart in the same graph window</a:t>
            </a:r>
          </a:p>
          <a:p>
            <a:r>
              <a:rPr lang="en-GB" dirty="0" smtClean="0"/>
              <a:t>Tracks individual measurements, not averages of subgroups or measurements</a:t>
            </a:r>
            <a:endParaRPr lang="en-GB" dirty="0"/>
          </a:p>
        </p:txBody>
      </p:sp>
    </p:spTree>
    <p:extLst>
      <p:ext uri="{BB962C8B-B14F-4D97-AF65-F5344CB8AC3E}">
        <p14:creationId xmlns:p14="http://schemas.microsoft.com/office/powerpoint/2010/main" val="32442893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Advantages of I-MR vs. X bar/R Chart</a:t>
            </a:r>
            <a:endParaRPr lang="en-GB" dirty="0"/>
          </a:p>
        </p:txBody>
      </p:sp>
      <p:sp>
        <p:nvSpPr>
          <p:cNvPr id="3" name="Content Placeholder 2"/>
          <p:cNvSpPr>
            <a:spLocks noGrp="1"/>
          </p:cNvSpPr>
          <p:nvPr>
            <p:ph idx="1"/>
          </p:nvPr>
        </p:nvSpPr>
        <p:spPr/>
        <p:txBody>
          <a:bodyPr/>
          <a:lstStyle/>
          <a:p>
            <a:r>
              <a:rPr lang="en-GB" dirty="0" smtClean="0"/>
              <a:t> Allows us to chart in a situation where we are doing “destructive” sampling</a:t>
            </a:r>
          </a:p>
          <a:p>
            <a:r>
              <a:rPr lang="en-GB" dirty="0" smtClean="0"/>
              <a:t>Only requires the collection of one sample per point</a:t>
            </a:r>
          </a:p>
          <a:p>
            <a:r>
              <a:rPr lang="en-GB" dirty="0" smtClean="0"/>
              <a:t>Can be used in low volume situations</a:t>
            </a:r>
            <a:endParaRPr lang="en-GB" dirty="0"/>
          </a:p>
        </p:txBody>
      </p:sp>
    </p:spTree>
    <p:extLst>
      <p:ext uri="{BB962C8B-B14F-4D97-AF65-F5344CB8AC3E}">
        <p14:creationId xmlns:p14="http://schemas.microsoft.com/office/powerpoint/2010/main" val="20039513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Disadvantages </a:t>
            </a:r>
            <a:r>
              <a:rPr lang="en-GB" dirty="0"/>
              <a:t>of I-MR vs. </a:t>
            </a:r>
            <a:r>
              <a:rPr lang="en-GB" dirty="0" smtClean="0"/>
              <a:t/>
            </a:r>
            <a:br>
              <a:rPr lang="en-GB" dirty="0" smtClean="0"/>
            </a:br>
            <a:r>
              <a:rPr lang="en-GB" dirty="0" smtClean="0"/>
              <a:t>X </a:t>
            </a:r>
            <a:r>
              <a:rPr lang="en-GB" dirty="0"/>
              <a:t>bar/R Chart</a:t>
            </a:r>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Single samples per point do move toward normal data over time</a:t>
            </a:r>
          </a:p>
          <a:p>
            <a:r>
              <a:rPr lang="en-GB" dirty="0" smtClean="0"/>
              <a:t>Out-of-control conditions are not always seen as quickly, more points needed for a trend</a:t>
            </a:r>
          </a:p>
          <a:p>
            <a:r>
              <a:rPr lang="en-GB" dirty="0" smtClean="0"/>
              <a:t>Moving Range cannot tell us as much as Range</a:t>
            </a:r>
          </a:p>
          <a:p>
            <a:r>
              <a:rPr lang="en-GB" dirty="0" smtClean="0"/>
              <a:t>Requires 30-100 data points to calculate centre line and limits</a:t>
            </a:r>
          </a:p>
          <a:p>
            <a:r>
              <a:rPr lang="en-GB" dirty="0" smtClean="0"/>
              <a:t>Requires normal data to calculate limits and capability</a:t>
            </a:r>
            <a:endParaRPr lang="en-GB" dirty="0"/>
          </a:p>
        </p:txBody>
      </p:sp>
    </p:spTree>
    <p:extLst>
      <p:ext uri="{BB962C8B-B14F-4D97-AF65-F5344CB8AC3E}">
        <p14:creationId xmlns:p14="http://schemas.microsoft.com/office/powerpoint/2010/main" val="23145847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Attribute Data</a:t>
            </a:r>
            <a:endParaRPr lang="en-GB" dirty="0"/>
          </a:p>
        </p:txBody>
      </p:sp>
      <p:sp>
        <p:nvSpPr>
          <p:cNvPr id="3" name="Content Placeholder 2"/>
          <p:cNvSpPr>
            <a:spLocks noGrp="1"/>
          </p:cNvSpPr>
          <p:nvPr>
            <p:ph idx="1"/>
          </p:nvPr>
        </p:nvSpPr>
        <p:spPr/>
        <p:txBody>
          <a:bodyPr/>
          <a:lstStyle/>
          <a:p>
            <a:r>
              <a:rPr lang="en-GB" dirty="0" smtClean="0"/>
              <a:t>Pass/fail</a:t>
            </a:r>
          </a:p>
          <a:p>
            <a:r>
              <a:rPr lang="en-GB" dirty="0" smtClean="0"/>
              <a:t>Go/No go</a:t>
            </a:r>
          </a:p>
          <a:p>
            <a:r>
              <a:rPr lang="en-GB" dirty="0" smtClean="0"/>
              <a:t>Present/Absent</a:t>
            </a:r>
            <a:endParaRPr lang="en-GB" dirty="0"/>
          </a:p>
        </p:txBody>
      </p:sp>
    </p:spTree>
    <p:extLst>
      <p:ext uri="{BB962C8B-B14F-4D97-AF65-F5344CB8AC3E}">
        <p14:creationId xmlns:p14="http://schemas.microsoft.com/office/powerpoint/2010/main" val="60830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Attribute Data- p Charts</a:t>
            </a:r>
            <a:endParaRPr lang="en-GB" dirty="0"/>
          </a:p>
        </p:txBody>
      </p:sp>
      <p:sp>
        <p:nvSpPr>
          <p:cNvPr id="3" name="Content Placeholder 2"/>
          <p:cNvSpPr>
            <a:spLocks noGrp="1"/>
          </p:cNvSpPr>
          <p:nvPr>
            <p:ph idx="1"/>
          </p:nvPr>
        </p:nvSpPr>
        <p:spPr/>
        <p:txBody>
          <a:bodyPr/>
          <a:lstStyle/>
          <a:p>
            <a:r>
              <a:rPr lang="en-GB" dirty="0" smtClean="0"/>
              <a:t>Tracks the proportion of defective units observed in a sample</a:t>
            </a:r>
          </a:p>
          <a:p>
            <a:r>
              <a:rPr lang="en-GB" dirty="0" smtClean="0"/>
              <a:t>Notes special causes relative to upper and lower control limits</a:t>
            </a:r>
          </a:p>
          <a:p>
            <a:r>
              <a:rPr lang="en-GB" dirty="0" smtClean="0"/>
              <a:t>Applies to both constant and non-constant sample size</a:t>
            </a:r>
            <a:endParaRPr lang="en-GB" dirty="0"/>
          </a:p>
        </p:txBody>
      </p:sp>
    </p:spTree>
    <p:extLst>
      <p:ext uri="{BB962C8B-B14F-4D97-AF65-F5344CB8AC3E}">
        <p14:creationId xmlns:p14="http://schemas.microsoft.com/office/powerpoint/2010/main" val="26740863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Attribute Data – U chart</a:t>
            </a:r>
            <a:endParaRPr lang="en-GB" dirty="0"/>
          </a:p>
        </p:txBody>
      </p:sp>
      <p:sp>
        <p:nvSpPr>
          <p:cNvPr id="3" name="Content Placeholder 2"/>
          <p:cNvSpPr>
            <a:spLocks noGrp="1"/>
          </p:cNvSpPr>
          <p:nvPr>
            <p:ph idx="1"/>
          </p:nvPr>
        </p:nvSpPr>
        <p:spPr/>
        <p:txBody>
          <a:bodyPr/>
          <a:lstStyle/>
          <a:p>
            <a:r>
              <a:rPr lang="en-GB" dirty="0" smtClean="0"/>
              <a:t>Tracks the number of defects per unit sampled</a:t>
            </a:r>
          </a:p>
          <a:p>
            <a:r>
              <a:rPr lang="en-GB" dirty="0" smtClean="0"/>
              <a:t>Shows defect data compared to upper and lower control limits</a:t>
            </a:r>
          </a:p>
          <a:p>
            <a:r>
              <a:rPr lang="en-GB" dirty="0" smtClean="0"/>
              <a:t>Applies to constant and non-constant samples sizes</a:t>
            </a:r>
            <a:endParaRPr lang="en-GB" dirty="0"/>
          </a:p>
        </p:txBody>
      </p:sp>
    </p:spTree>
    <p:extLst>
      <p:ext uri="{BB962C8B-B14F-4D97-AF65-F5344CB8AC3E}">
        <p14:creationId xmlns:p14="http://schemas.microsoft.com/office/powerpoint/2010/main" val="35993894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Attribute Data Out-of-Control Conditions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Point is plotted </a:t>
            </a:r>
            <a:r>
              <a:rPr lang="en-GB" b="1" dirty="0" smtClean="0"/>
              <a:t>on or above</a:t>
            </a:r>
            <a:r>
              <a:rPr lang="en-GB" dirty="0" smtClean="0"/>
              <a:t> the upper control limit (UCL)</a:t>
            </a:r>
          </a:p>
          <a:p>
            <a:r>
              <a:rPr lang="en-GB" dirty="0"/>
              <a:t>Point is plotted </a:t>
            </a:r>
            <a:r>
              <a:rPr lang="en-GB" b="1" dirty="0"/>
              <a:t>on or </a:t>
            </a:r>
            <a:r>
              <a:rPr lang="en-GB" b="1" dirty="0" smtClean="0"/>
              <a:t>below</a:t>
            </a:r>
            <a:r>
              <a:rPr lang="en-GB" dirty="0" smtClean="0"/>
              <a:t> </a:t>
            </a:r>
            <a:r>
              <a:rPr lang="en-GB" dirty="0"/>
              <a:t>the upper control limit </a:t>
            </a:r>
            <a:r>
              <a:rPr lang="en-GB" dirty="0" smtClean="0"/>
              <a:t>(LCL)</a:t>
            </a:r>
          </a:p>
          <a:p>
            <a:r>
              <a:rPr lang="en-GB" dirty="0" smtClean="0"/>
              <a:t>Run of seven consecutive points </a:t>
            </a:r>
            <a:r>
              <a:rPr lang="en-GB" b="1" dirty="0" smtClean="0"/>
              <a:t>greater than</a:t>
            </a:r>
            <a:r>
              <a:rPr lang="en-GB" dirty="0" smtClean="0"/>
              <a:t> the process mean</a:t>
            </a:r>
          </a:p>
          <a:p>
            <a:r>
              <a:rPr lang="en-GB" dirty="0"/>
              <a:t>Run of seven consecutive points </a:t>
            </a:r>
            <a:r>
              <a:rPr lang="en-GB" b="1" dirty="0" smtClean="0"/>
              <a:t>lower </a:t>
            </a:r>
            <a:r>
              <a:rPr lang="en-GB" b="1" dirty="0"/>
              <a:t>than</a:t>
            </a:r>
            <a:r>
              <a:rPr lang="en-GB" dirty="0"/>
              <a:t> the process </a:t>
            </a:r>
            <a:r>
              <a:rPr lang="en-GB" dirty="0" smtClean="0"/>
              <a:t>mean</a:t>
            </a:r>
          </a:p>
          <a:p>
            <a:r>
              <a:rPr lang="en-GB" dirty="0" smtClean="0"/>
              <a:t>Trend of seven successive </a:t>
            </a:r>
            <a:r>
              <a:rPr lang="en-GB" b="1" dirty="0" smtClean="0"/>
              <a:t>increasing </a:t>
            </a:r>
            <a:r>
              <a:rPr lang="en-GB" dirty="0" smtClean="0"/>
              <a:t>points</a:t>
            </a:r>
          </a:p>
          <a:p>
            <a:r>
              <a:rPr lang="en-GB" dirty="0"/>
              <a:t>Trend of seven successive </a:t>
            </a:r>
            <a:r>
              <a:rPr lang="en-GB" b="1" dirty="0" smtClean="0"/>
              <a:t>decreasing </a:t>
            </a:r>
            <a:r>
              <a:rPr lang="en-GB" dirty="0"/>
              <a:t>points</a:t>
            </a:r>
          </a:p>
          <a:p>
            <a:endParaRPr lang="en-GB" dirty="0"/>
          </a:p>
          <a:p>
            <a:endParaRPr lang="en-GB" dirty="0"/>
          </a:p>
          <a:p>
            <a:endParaRPr lang="en-GB" dirty="0"/>
          </a:p>
        </p:txBody>
      </p:sp>
    </p:spTree>
    <p:extLst>
      <p:ext uri="{BB962C8B-B14F-4D97-AF65-F5344CB8AC3E}">
        <p14:creationId xmlns:p14="http://schemas.microsoft.com/office/powerpoint/2010/main" val="5021834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Steps for Implementing Control Charts</a:t>
            </a:r>
            <a:endParaRPr lang="en-GB" dirty="0"/>
          </a:p>
        </p:txBody>
      </p:sp>
      <p:sp>
        <p:nvSpPr>
          <p:cNvPr id="3" name="Content Placeholder 2"/>
          <p:cNvSpPr>
            <a:spLocks noGrp="1"/>
          </p:cNvSpPr>
          <p:nvPr>
            <p:ph idx="1"/>
          </p:nvPr>
        </p:nvSpPr>
        <p:spPr/>
        <p:txBody>
          <a:bodyPr/>
          <a:lstStyle/>
          <a:p>
            <a:r>
              <a:rPr lang="en-GB" dirty="0" smtClean="0"/>
              <a:t>Select the appropriate characteristic to control</a:t>
            </a:r>
          </a:p>
          <a:p>
            <a:r>
              <a:rPr lang="en-GB" dirty="0" smtClean="0"/>
              <a:t>Select the data collection point</a:t>
            </a:r>
          </a:p>
          <a:p>
            <a:r>
              <a:rPr lang="en-GB" dirty="0" smtClean="0"/>
              <a:t>Select the type of control chart</a:t>
            </a:r>
          </a:p>
          <a:p>
            <a:r>
              <a:rPr lang="en-GB" dirty="0" smtClean="0"/>
              <a:t>Establish the basis for subgrouping and determine the appropriate sample size and frequency</a:t>
            </a:r>
          </a:p>
          <a:p>
            <a:r>
              <a:rPr lang="en-GB" dirty="0" smtClean="0"/>
              <a:t>Determine the measurement method/criteria</a:t>
            </a:r>
            <a:endParaRPr lang="en-GB" dirty="0"/>
          </a:p>
        </p:txBody>
      </p:sp>
    </p:spTree>
    <p:extLst>
      <p:ext uri="{BB962C8B-B14F-4D97-AF65-F5344CB8AC3E}">
        <p14:creationId xmlns:p14="http://schemas.microsoft.com/office/powerpoint/2010/main" val="21602993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Steps for Implementing Control Charts</a:t>
            </a:r>
          </a:p>
        </p:txBody>
      </p:sp>
      <p:sp>
        <p:nvSpPr>
          <p:cNvPr id="3" name="Content Placeholder 2"/>
          <p:cNvSpPr>
            <a:spLocks noGrp="1"/>
          </p:cNvSpPr>
          <p:nvPr>
            <p:ph idx="1"/>
          </p:nvPr>
        </p:nvSpPr>
        <p:spPr/>
        <p:txBody>
          <a:bodyPr/>
          <a:lstStyle/>
          <a:p>
            <a:r>
              <a:rPr lang="en-GB" dirty="0" smtClean="0"/>
              <a:t>Perform the measurement system analysis</a:t>
            </a:r>
          </a:p>
          <a:p>
            <a:r>
              <a:rPr lang="en-GB" dirty="0" smtClean="0"/>
              <a:t>Perform an initial capability study for collecting and charting data</a:t>
            </a:r>
          </a:p>
          <a:p>
            <a:r>
              <a:rPr lang="en-GB" dirty="0" smtClean="0"/>
              <a:t>Develop procedures for collection, charting, analysing and acting on information</a:t>
            </a:r>
          </a:p>
          <a:p>
            <a:r>
              <a:rPr lang="en-GB" dirty="0" smtClean="0"/>
              <a:t>Provide written instructions and train personnel</a:t>
            </a:r>
            <a:endParaRPr lang="en-GB" dirty="0"/>
          </a:p>
        </p:txBody>
      </p:sp>
    </p:spTree>
    <p:extLst>
      <p:ext uri="{BB962C8B-B14F-4D97-AF65-F5344CB8AC3E}">
        <p14:creationId xmlns:p14="http://schemas.microsoft.com/office/powerpoint/2010/main" val="7132620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Developing a Long-Term MSA</a:t>
            </a:r>
            <a:endParaRPr lang="en-GB" dirty="0"/>
          </a:p>
        </p:txBody>
      </p:sp>
      <p:sp>
        <p:nvSpPr>
          <p:cNvPr id="3" name="Content Placeholder 2"/>
          <p:cNvSpPr>
            <a:spLocks noGrp="1"/>
          </p:cNvSpPr>
          <p:nvPr>
            <p:ph idx="1"/>
          </p:nvPr>
        </p:nvSpPr>
        <p:spPr/>
        <p:txBody>
          <a:bodyPr/>
          <a:lstStyle/>
          <a:p>
            <a:pPr marL="0" indent="0">
              <a:buNone/>
            </a:pPr>
            <a:r>
              <a:rPr lang="en-GB" b="1" u="sng" dirty="0" smtClean="0"/>
              <a:t>Definition</a:t>
            </a:r>
            <a:endParaRPr lang="en-GB" dirty="0" smtClean="0"/>
          </a:p>
          <a:p>
            <a:pPr marL="0" indent="0">
              <a:buNone/>
            </a:pPr>
            <a:r>
              <a:rPr lang="en-GB" dirty="0" smtClean="0"/>
              <a:t>	Long-term MSA reviews how accurate and </a:t>
            </a:r>
          </a:p>
          <a:p>
            <a:pPr marL="0" indent="0">
              <a:buNone/>
            </a:pPr>
            <a:r>
              <a:rPr lang="en-GB" dirty="0"/>
              <a:t>	</a:t>
            </a:r>
            <a:r>
              <a:rPr lang="en-GB" dirty="0" smtClean="0"/>
              <a:t>consistent measurement is.  The quality of 	a process cannot be understood  and 	controlled without confidence in the 	measuring system.</a:t>
            </a:r>
            <a:endParaRPr lang="en-GB" dirty="0"/>
          </a:p>
        </p:txBody>
      </p:sp>
    </p:spTree>
    <p:extLst>
      <p:ext uri="{BB962C8B-B14F-4D97-AF65-F5344CB8AC3E}">
        <p14:creationId xmlns:p14="http://schemas.microsoft.com/office/powerpoint/2010/main" val="19198487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Developing a Long-Term MSA</a:t>
            </a:r>
          </a:p>
        </p:txBody>
      </p:sp>
      <p:sp>
        <p:nvSpPr>
          <p:cNvPr id="3" name="Content Placeholder 2"/>
          <p:cNvSpPr>
            <a:spLocks noGrp="1"/>
          </p:cNvSpPr>
          <p:nvPr>
            <p:ph idx="1"/>
          </p:nvPr>
        </p:nvSpPr>
        <p:spPr/>
        <p:txBody>
          <a:bodyPr>
            <a:normAutofit fontScale="92500" lnSpcReduction="10000"/>
          </a:bodyPr>
          <a:lstStyle/>
          <a:p>
            <a:r>
              <a:rPr lang="en-GB" dirty="0" smtClean="0"/>
              <a:t>A long-term MSA documents how process measurements will be monitored over time to ensure that they remain constant</a:t>
            </a:r>
          </a:p>
          <a:p>
            <a:r>
              <a:rPr lang="en-GB" dirty="0" smtClean="0"/>
              <a:t>Remember, the purpose of a measurement system analysis is to understand the sources of variation that can influence the results produced by the system</a:t>
            </a:r>
          </a:p>
          <a:p>
            <a:r>
              <a:rPr lang="en-GB" dirty="0" smtClean="0"/>
              <a:t>It must be done using the people environment and tools that will reflect the ongoing situation to fully understand the total measurement system</a:t>
            </a:r>
            <a:endParaRPr lang="en-GB" dirty="0"/>
          </a:p>
        </p:txBody>
      </p:sp>
    </p:spTree>
    <p:extLst>
      <p:ext uri="{BB962C8B-B14F-4D97-AF65-F5344CB8AC3E}">
        <p14:creationId xmlns:p14="http://schemas.microsoft.com/office/powerpoint/2010/main" val="38334388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Elements of </a:t>
            </a:r>
            <a:r>
              <a:rPr lang="en-GB" dirty="0"/>
              <a:t>a Long-Term MSA</a:t>
            </a:r>
          </a:p>
        </p:txBody>
      </p:sp>
      <p:sp>
        <p:nvSpPr>
          <p:cNvPr id="3" name="Content Placeholder 2"/>
          <p:cNvSpPr>
            <a:spLocks noGrp="1"/>
          </p:cNvSpPr>
          <p:nvPr>
            <p:ph idx="1"/>
          </p:nvPr>
        </p:nvSpPr>
        <p:spPr/>
        <p:txBody>
          <a:bodyPr/>
          <a:lstStyle/>
          <a:p>
            <a:r>
              <a:rPr lang="en-GB" dirty="0" smtClean="0"/>
              <a:t>The long-term MSA should address the documentation that is required for the plan and how the documentation will be managed</a:t>
            </a:r>
          </a:p>
          <a:p>
            <a:r>
              <a:rPr lang="en-GB" dirty="0" smtClean="0"/>
              <a:t>Information on calibrating the measurement system over time (or some way to assess accuracy)</a:t>
            </a:r>
          </a:p>
          <a:p>
            <a:r>
              <a:rPr lang="en-GB" dirty="0" smtClean="0"/>
              <a:t>Detail regarding maintenance of the measurement system</a:t>
            </a:r>
            <a:endParaRPr lang="en-GB" dirty="0"/>
          </a:p>
        </p:txBody>
      </p:sp>
    </p:spTree>
    <p:extLst>
      <p:ext uri="{BB962C8B-B14F-4D97-AF65-F5344CB8AC3E}">
        <p14:creationId xmlns:p14="http://schemas.microsoft.com/office/powerpoint/2010/main" val="12075555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Elements of a Long-Term MSA</a:t>
            </a:r>
          </a:p>
        </p:txBody>
      </p:sp>
      <p:sp>
        <p:nvSpPr>
          <p:cNvPr id="3" name="Content Placeholder 2"/>
          <p:cNvSpPr>
            <a:spLocks noGrp="1"/>
          </p:cNvSpPr>
          <p:nvPr>
            <p:ph idx="1"/>
          </p:nvPr>
        </p:nvSpPr>
        <p:spPr/>
        <p:txBody>
          <a:bodyPr/>
          <a:lstStyle/>
          <a:p>
            <a:r>
              <a:rPr lang="en-GB" dirty="0" smtClean="0"/>
              <a:t>When to reassess Repeatability and Reproducibility</a:t>
            </a:r>
          </a:p>
          <a:p>
            <a:r>
              <a:rPr lang="en-GB" dirty="0" smtClean="0"/>
              <a:t>What changes require reassessment (new people, new equipment, new environment</a:t>
            </a:r>
          </a:p>
          <a:p>
            <a:r>
              <a:rPr lang="en-GB" dirty="0" smtClean="0"/>
              <a:t>Details regarding measurement owner (who manages the data collection process)</a:t>
            </a:r>
            <a:endParaRPr lang="en-GB" dirty="0"/>
          </a:p>
        </p:txBody>
      </p:sp>
    </p:spTree>
    <p:extLst>
      <p:ext uri="{BB962C8B-B14F-4D97-AF65-F5344CB8AC3E}">
        <p14:creationId xmlns:p14="http://schemas.microsoft.com/office/powerpoint/2010/main" val="39468865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 Control Plan</a:t>
            </a:r>
            <a:endParaRPr lang="en-GB" dirty="0"/>
          </a:p>
        </p:txBody>
      </p:sp>
      <p:sp>
        <p:nvSpPr>
          <p:cNvPr id="3" name="Content Placeholder 2"/>
          <p:cNvSpPr>
            <a:spLocks noGrp="1"/>
          </p:cNvSpPr>
          <p:nvPr>
            <p:ph idx="1"/>
          </p:nvPr>
        </p:nvSpPr>
        <p:spPr/>
        <p:txBody>
          <a:bodyPr/>
          <a:lstStyle/>
          <a:p>
            <a:pPr marL="0" indent="0">
              <a:buNone/>
            </a:pPr>
            <a:r>
              <a:rPr lang="en-GB" dirty="0" smtClean="0"/>
              <a:t>The control plan includes a description of the improvements in place as well as a Reaction Plan that describes what to do if the improvements are not sustained.</a:t>
            </a:r>
            <a:endParaRPr lang="en-GB" dirty="0"/>
          </a:p>
        </p:txBody>
      </p:sp>
    </p:spTree>
    <p:extLst>
      <p:ext uri="{BB962C8B-B14F-4D97-AF65-F5344CB8AC3E}">
        <p14:creationId xmlns:p14="http://schemas.microsoft.com/office/powerpoint/2010/main" val="19349670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Benefits of Developing Control Plans</a:t>
            </a:r>
            <a:endParaRPr lang="en-GB" dirty="0"/>
          </a:p>
        </p:txBody>
      </p:sp>
      <p:sp>
        <p:nvSpPr>
          <p:cNvPr id="3" name="Content Placeholder 2"/>
          <p:cNvSpPr>
            <a:spLocks noGrp="1"/>
          </p:cNvSpPr>
          <p:nvPr>
            <p:ph idx="1"/>
          </p:nvPr>
        </p:nvSpPr>
        <p:spPr/>
        <p:txBody>
          <a:bodyPr/>
          <a:lstStyle/>
          <a:p>
            <a:r>
              <a:rPr lang="en-GB" dirty="0" smtClean="0"/>
              <a:t>Improve overall quality by reducing chances of quality deviations</a:t>
            </a:r>
          </a:p>
          <a:p>
            <a:r>
              <a:rPr lang="en-GB" dirty="0" smtClean="0"/>
              <a:t>Reduce defects by keeping processes centred</a:t>
            </a:r>
          </a:p>
          <a:p>
            <a:r>
              <a:rPr lang="en-GB" dirty="0" smtClean="0"/>
              <a:t>Aid in timely troubleshooting of process</a:t>
            </a:r>
          </a:p>
          <a:p>
            <a:r>
              <a:rPr lang="en-GB" dirty="0" smtClean="0"/>
              <a:t>Serve as a communication tool for changes in CTQs</a:t>
            </a:r>
          </a:p>
          <a:p>
            <a:r>
              <a:rPr lang="en-GB" dirty="0" smtClean="0"/>
              <a:t>Help to sustain improvements</a:t>
            </a:r>
            <a:endParaRPr lang="en-GB" dirty="0"/>
          </a:p>
        </p:txBody>
      </p:sp>
    </p:spTree>
    <p:extLst>
      <p:ext uri="{BB962C8B-B14F-4D97-AF65-F5344CB8AC3E}">
        <p14:creationId xmlns:p14="http://schemas.microsoft.com/office/powerpoint/2010/main" val="7651670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Developing and Implementing a Control Plan</a:t>
            </a:r>
            <a:endParaRPr lang="en-GB" dirty="0"/>
          </a:p>
        </p:txBody>
      </p:sp>
      <p:sp>
        <p:nvSpPr>
          <p:cNvPr id="3" name="Content Placeholder 2"/>
          <p:cNvSpPr>
            <a:spLocks noGrp="1"/>
          </p:cNvSpPr>
          <p:nvPr>
            <p:ph idx="1"/>
          </p:nvPr>
        </p:nvSpPr>
        <p:spPr/>
        <p:txBody>
          <a:bodyPr/>
          <a:lstStyle/>
          <a:p>
            <a:r>
              <a:rPr lang="en-GB" dirty="0" smtClean="0"/>
              <a:t>A control plan is a written description of the strategy for ensuring improvements are sustained</a:t>
            </a:r>
          </a:p>
          <a:p>
            <a:r>
              <a:rPr lang="en-GB" dirty="0" smtClean="0"/>
              <a:t>The control plan describes the actions required at each step of the process to ensure that all process outputs (Ys) will be in a state of control</a:t>
            </a:r>
            <a:endParaRPr lang="en-GB" dirty="0"/>
          </a:p>
        </p:txBody>
      </p:sp>
    </p:spTree>
    <p:extLst>
      <p:ext uri="{BB962C8B-B14F-4D97-AF65-F5344CB8AC3E}">
        <p14:creationId xmlns:p14="http://schemas.microsoft.com/office/powerpoint/2010/main" val="33373225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Reaction Plan</a:t>
            </a:r>
            <a:endParaRPr lang="en-GB" dirty="0"/>
          </a:p>
        </p:txBody>
      </p:sp>
      <p:sp>
        <p:nvSpPr>
          <p:cNvPr id="3" name="Content Placeholder 2"/>
          <p:cNvSpPr>
            <a:spLocks noGrp="1"/>
          </p:cNvSpPr>
          <p:nvPr>
            <p:ph idx="1"/>
          </p:nvPr>
        </p:nvSpPr>
        <p:spPr/>
        <p:txBody>
          <a:bodyPr/>
          <a:lstStyle/>
          <a:p>
            <a:r>
              <a:rPr lang="en-GB" dirty="0" smtClean="0"/>
              <a:t>Having a </a:t>
            </a:r>
            <a:r>
              <a:rPr lang="en-GB" dirty="0"/>
              <a:t>r</a:t>
            </a:r>
            <a:r>
              <a:rPr lang="en-GB" dirty="0" smtClean="0"/>
              <a:t>eaction plan helps ensure control issues are addressed quickly and corrective actions are taken</a:t>
            </a:r>
          </a:p>
          <a:p>
            <a:r>
              <a:rPr lang="en-GB" dirty="0" smtClean="0"/>
              <a:t>A reaction plan is the part of the control plan that provides details on actions to be taken should control charts indicate the revised process is no longer in control</a:t>
            </a:r>
            <a:endParaRPr lang="en-GB" dirty="0"/>
          </a:p>
        </p:txBody>
      </p:sp>
    </p:spTree>
    <p:extLst>
      <p:ext uri="{BB962C8B-B14F-4D97-AF65-F5344CB8AC3E}">
        <p14:creationId xmlns:p14="http://schemas.microsoft.com/office/powerpoint/2010/main" val="36134090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Reaction Plan</a:t>
            </a:r>
          </a:p>
        </p:txBody>
      </p:sp>
      <p:sp>
        <p:nvSpPr>
          <p:cNvPr id="3" name="Content Placeholder 2"/>
          <p:cNvSpPr>
            <a:spLocks noGrp="1"/>
          </p:cNvSpPr>
          <p:nvPr>
            <p:ph idx="1"/>
          </p:nvPr>
        </p:nvSpPr>
        <p:spPr/>
        <p:txBody>
          <a:bodyPr>
            <a:normAutofit lnSpcReduction="10000"/>
          </a:bodyPr>
          <a:lstStyle/>
          <a:p>
            <a:r>
              <a:rPr lang="en-GB" dirty="0" smtClean="0"/>
              <a:t>This document will be used by the process owner as a guide for adjusting the process should one of the control charts begin showing data that plots outside of the control limits</a:t>
            </a:r>
          </a:p>
          <a:p>
            <a:r>
              <a:rPr lang="en-GB" dirty="0" smtClean="0"/>
              <a:t>Reaction plans provide a process monitoring and control mechanism that can be used in a systematic way to take appropriate short-term and long-term actions</a:t>
            </a:r>
            <a:endParaRPr lang="en-GB" dirty="0"/>
          </a:p>
        </p:txBody>
      </p:sp>
    </p:spTree>
    <p:extLst>
      <p:ext uri="{BB962C8B-B14F-4D97-AF65-F5344CB8AC3E}">
        <p14:creationId xmlns:p14="http://schemas.microsoft.com/office/powerpoint/2010/main" val="144097908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Developing a Reaction Plan</a:t>
            </a:r>
            <a:endParaRPr lang="en-GB" dirty="0"/>
          </a:p>
        </p:txBody>
      </p:sp>
      <p:sp>
        <p:nvSpPr>
          <p:cNvPr id="3" name="Content Placeholder 2"/>
          <p:cNvSpPr>
            <a:spLocks noGrp="1"/>
          </p:cNvSpPr>
          <p:nvPr>
            <p:ph idx="1"/>
          </p:nvPr>
        </p:nvSpPr>
        <p:spPr/>
        <p:txBody>
          <a:bodyPr/>
          <a:lstStyle/>
          <a:p>
            <a:pPr marL="0" indent="0">
              <a:buNone/>
            </a:pPr>
            <a:r>
              <a:rPr lang="en-GB" b="1" u="sng" dirty="0" smtClean="0"/>
              <a:t>Include</a:t>
            </a:r>
            <a:r>
              <a:rPr lang="en-GB" dirty="0" smtClean="0"/>
              <a:t>: -</a:t>
            </a:r>
          </a:p>
          <a:p>
            <a:r>
              <a:rPr lang="en-GB" dirty="0" smtClean="0"/>
              <a:t>How to differentiate between a special cause and a process trend?</a:t>
            </a:r>
          </a:p>
          <a:p>
            <a:r>
              <a:rPr lang="en-GB" dirty="0" smtClean="0"/>
              <a:t>What to use as a signal for action?</a:t>
            </a:r>
          </a:p>
          <a:p>
            <a:r>
              <a:rPr lang="en-GB" dirty="0" smtClean="0"/>
              <a:t>What actions should be taken?</a:t>
            </a:r>
          </a:p>
          <a:p>
            <a:r>
              <a:rPr lang="en-GB" dirty="0" smtClean="0"/>
              <a:t>Who is responsible for implementing those actions</a:t>
            </a:r>
          </a:p>
          <a:p>
            <a:r>
              <a:rPr lang="en-GB" dirty="0" smtClean="0"/>
              <a:t>Who is responsible for verification?</a:t>
            </a:r>
            <a:endParaRPr lang="en-GB" dirty="0"/>
          </a:p>
        </p:txBody>
      </p:sp>
    </p:spTree>
    <p:extLst>
      <p:ext uri="{BB962C8B-B14F-4D97-AF65-F5344CB8AC3E}">
        <p14:creationId xmlns:p14="http://schemas.microsoft.com/office/powerpoint/2010/main" val="1548004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Update SOP and Training Plan</a:t>
            </a:r>
            <a:endParaRPr lang="en-GB" dirty="0"/>
          </a:p>
        </p:txBody>
      </p:sp>
      <p:sp>
        <p:nvSpPr>
          <p:cNvPr id="3" name="Content Placeholder 2"/>
          <p:cNvSpPr>
            <a:spLocks noGrp="1"/>
          </p:cNvSpPr>
          <p:nvPr>
            <p:ph idx="1"/>
          </p:nvPr>
        </p:nvSpPr>
        <p:spPr/>
        <p:txBody>
          <a:bodyPr/>
          <a:lstStyle/>
          <a:p>
            <a:pPr marL="0" indent="0">
              <a:buNone/>
            </a:pPr>
            <a:r>
              <a:rPr lang="en-GB" dirty="0" smtClean="0"/>
              <a:t>Updating standard operating procedures and training plans in the practice of revising existing process documentation to reflect the process improvements</a:t>
            </a:r>
            <a:endParaRPr lang="en-GB" dirty="0"/>
          </a:p>
        </p:txBody>
      </p:sp>
    </p:spTree>
    <p:extLst>
      <p:ext uri="{BB962C8B-B14F-4D97-AF65-F5344CB8AC3E}">
        <p14:creationId xmlns:p14="http://schemas.microsoft.com/office/powerpoint/2010/main" val="7131645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Control Phase Summary</a:t>
            </a:r>
            <a:endParaRPr lang="en-GB" dirty="0"/>
          </a:p>
        </p:txBody>
      </p:sp>
      <p:sp>
        <p:nvSpPr>
          <p:cNvPr id="3" name="Content Placeholder 2"/>
          <p:cNvSpPr>
            <a:spLocks noGrp="1"/>
          </p:cNvSpPr>
          <p:nvPr>
            <p:ph idx="1"/>
          </p:nvPr>
        </p:nvSpPr>
        <p:spPr/>
        <p:txBody>
          <a:bodyPr/>
          <a:lstStyle/>
          <a:p>
            <a:r>
              <a:rPr lang="en-GB" dirty="0" smtClean="0"/>
              <a:t>Apply prevention techniques or detection techniques when developing the control strategy</a:t>
            </a:r>
          </a:p>
          <a:p>
            <a:r>
              <a:rPr lang="en-GB" dirty="0" smtClean="0"/>
              <a:t>Incorporate visual controls methods enabling an individual to immediately recognise the standard and any deviation from it</a:t>
            </a:r>
          </a:p>
          <a:p>
            <a:r>
              <a:rPr lang="en-GB" dirty="0" smtClean="0"/>
              <a:t>Ability to develop MSA actions and when to apply them</a:t>
            </a:r>
            <a:endParaRPr lang="en-GB" dirty="0"/>
          </a:p>
        </p:txBody>
      </p:sp>
    </p:spTree>
    <p:extLst>
      <p:ext uri="{BB962C8B-B14F-4D97-AF65-F5344CB8AC3E}">
        <p14:creationId xmlns:p14="http://schemas.microsoft.com/office/powerpoint/2010/main" val="172090622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Control Phase Summary</a:t>
            </a:r>
          </a:p>
        </p:txBody>
      </p:sp>
      <p:sp>
        <p:nvSpPr>
          <p:cNvPr id="3" name="Content Placeholder 2"/>
          <p:cNvSpPr>
            <a:spLocks noGrp="1"/>
          </p:cNvSpPr>
          <p:nvPr>
            <p:ph idx="1"/>
          </p:nvPr>
        </p:nvSpPr>
        <p:spPr/>
        <p:txBody>
          <a:bodyPr/>
          <a:lstStyle/>
          <a:p>
            <a:r>
              <a:rPr lang="en-GB" dirty="0" smtClean="0"/>
              <a:t> Ability to develop a control plan and data collection related to the ongoing measurement of any variation</a:t>
            </a:r>
          </a:p>
          <a:p>
            <a:r>
              <a:rPr lang="en-GB" dirty="0" smtClean="0"/>
              <a:t>Utilise the reaction plan to adjust the process if one of the control charts begins showing data plots outside of the control limits</a:t>
            </a:r>
            <a:endParaRPr lang="en-GB" dirty="0"/>
          </a:p>
        </p:txBody>
      </p:sp>
    </p:spTree>
    <p:extLst>
      <p:ext uri="{BB962C8B-B14F-4D97-AF65-F5344CB8AC3E}">
        <p14:creationId xmlns:p14="http://schemas.microsoft.com/office/powerpoint/2010/main" val="86191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1334</TotalTime>
  <Words>2349</Words>
  <Application>Microsoft Office PowerPoint</Application>
  <PresentationFormat>On-screen Show (4:3)</PresentationFormat>
  <Paragraphs>231</Paragraphs>
  <Slides>62</Slides>
  <Notes>0</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Office Theme</vt:lpstr>
      <vt:lpstr>Control Phase</vt:lpstr>
      <vt:lpstr>Control Phase Elements</vt:lpstr>
      <vt:lpstr>Control Phase</vt:lpstr>
      <vt:lpstr>Control Phase</vt:lpstr>
      <vt:lpstr>Control Phase Objectives</vt:lpstr>
      <vt:lpstr>Control Phase Objectives</vt:lpstr>
      <vt:lpstr>Purpose of Control</vt:lpstr>
      <vt:lpstr>Control Strategy</vt:lpstr>
      <vt:lpstr>Prevention Vs. Detection</vt:lpstr>
      <vt:lpstr>Prevention Vs. Detection</vt:lpstr>
      <vt:lpstr>Error Proofing</vt:lpstr>
      <vt:lpstr>Error Proofing</vt:lpstr>
      <vt:lpstr>Error Proofing Techniques</vt:lpstr>
      <vt:lpstr>Error Proofing Techniques</vt:lpstr>
      <vt:lpstr>Error Proofing</vt:lpstr>
      <vt:lpstr>Steps to Follow for Error Proofing</vt:lpstr>
      <vt:lpstr>Steps to Follow for Error Proofing</vt:lpstr>
      <vt:lpstr>Visual Displays and Visual Controls</vt:lpstr>
      <vt:lpstr>Visual Displays and Visual Controls</vt:lpstr>
      <vt:lpstr>Error Proofing Exercise</vt:lpstr>
      <vt:lpstr>Understanding Control Limits</vt:lpstr>
      <vt:lpstr>Understanding Control Limits</vt:lpstr>
      <vt:lpstr>Purpose of Control Charts</vt:lpstr>
      <vt:lpstr>Purpose of Control Charts</vt:lpstr>
      <vt:lpstr>Common Vs. Special Cause</vt:lpstr>
      <vt:lpstr>Common Causes</vt:lpstr>
      <vt:lpstr>Special Causes</vt:lpstr>
      <vt:lpstr>Why bother about Common Vs. Special Cause?</vt:lpstr>
      <vt:lpstr>Types of Control Chart</vt:lpstr>
      <vt:lpstr>X bar/R chart</vt:lpstr>
      <vt:lpstr>X bar &amp; R chart</vt:lpstr>
      <vt:lpstr>I- MR Chart</vt:lpstr>
      <vt:lpstr>Control Limits and Specification Limits</vt:lpstr>
      <vt:lpstr>“In Control”</vt:lpstr>
      <vt:lpstr>Out of Control Conditions</vt:lpstr>
      <vt:lpstr>Out of control Conditions</vt:lpstr>
      <vt:lpstr>Out of Control Conditions</vt:lpstr>
      <vt:lpstr>Out of Control Conditions</vt:lpstr>
      <vt:lpstr>Control Vs. Capability</vt:lpstr>
      <vt:lpstr>Control Vs. Capability</vt:lpstr>
      <vt:lpstr>Variable Data- I-MR Chart</vt:lpstr>
      <vt:lpstr>Advantages of I-MR vs. X bar/R Chart</vt:lpstr>
      <vt:lpstr>Disadvantages of I-MR vs.  X bar/R Chart</vt:lpstr>
      <vt:lpstr>Attribute Data</vt:lpstr>
      <vt:lpstr>Attribute Data- p Charts</vt:lpstr>
      <vt:lpstr>Attribute Data – U chart</vt:lpstr>
      <vt:lpstr>Attribute Data Out-of-Control Conditions </vt:lpstr>
      <vt:lpstr>Steps for Implementing Control Charts</vt:lpstr>
      <vt:lpstr>Steps for Implementing Control Charts</vt:lpstr>
      <vt:lpstr>Developing a Long-Term MSA</vt:lpstr>
      <vt:lpstr>Developing a Long-Term MSA</vt:lpstr>
      <vt:lpstr>Elements of a Long-Term MSA</vt:lpstr>
      <vt:lpstr>Elements of a Long-Term MSA</vt:lpstr>
      <vt:lpstr>Develop Control Plan</vt:lpstr>
      <vt:lpstr>Benefits of Developing Control Plans</vt:lpstr>
      <vt:lpstr>Developing and Implementing a Control Plan</vt:lpstr>
      <vt:lpstr>Reaction Plan</vt:lpstr>
      <vt:lpstr>Reaction Plan</vt:lpstr>
      <vt:lpstr>Developing a Reaction Plan</vt:lpstr>
      <vt:lpstr>Update SOP and Training Plan</vt:lpstr>
      <vt:lpstr>Control Phase Summary</vt:lpstr>
      <vt:lpstr>Control Phase Summary</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Thorn</dc:creator>
  <cp:lastModifiedBy>Thorn, Andrew</cp:lastModifiedBy>
  <cp:revision>25</cp:revision>
  <dcterms:created xsi:type="dcterms:W3CDTF">2016-01-27T01:43:09Z</dcterms:created>
  <dcterms:modified xsi:type="dcterms:W3CDTF">2016-02-05T15:03:16Z</dcterms:modified>
</cp:coreProperties>
</file>