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3" r:id="rId3"/>
    <p:sldId id="257" r:id="rId4"/>
    <p:sldId id="258" r:id="rId5"/>
    <p:sldId id="274" r:id="rId6"/>
    <p:sldId id="263" r:id="rId7"/>
    <p:sldId id="275" r:id="rId8"/>
    <p:sldId id="276" r:id="rId9"/>
    <p:sldId id="277" r:id="rId10"/>
    <p:sldId id="265" r:id="rId11"/>
    <p:sldId id="266" r:id="rId12"/>
    <p:sldId id="267" r:id="rId13"/>
    <p:sldId id="268" r:id="rId14"/>
    <p:sldId id="281" r:id="rId15"/>
    <p:sldId id="270" r:id="rId16"/>
    <p:sldId id="282" r:id="rId17"/>
    <p:sldId id="271" r:id="rId18"/>
    <p:sldId id="272" r:id="rId19"/>
    <p:sldId id="278" r:id="rId20"/>
    <p:sldId id="279" r:id="rId21"/>
    <p:sldId id="28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cu trei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s://investor-relations.lufthansagroup.com/fileadmin/downloads/en/charts-speeches/LH-QR-2020-3-charts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archive.org/web/20061101215325/http:/lac.lufthansa.com/en/html/besucher/anreise/index.php" TargetMode="External"/><Relationship Id="rId2" Type="http://schemas.openxmlformats.org/officeDocument/2006/relationships/hyperlink" Target="https://www.gotravelyourway.com/2016/02/12/review-10-lufthansa-facts-you-should-know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independent.co.uk/travel/news-and-advice/lufthansa-aviation-security-pandemic-losses-b1812235.htmlhttps:/www.lufthansa.com/is/en/protection-measures" TargetMode="External"/><Relationship Id="rId5" Type="http://schemas.openxmlformats.org/officeDocument/2006/relationships/hyperlink" Target="https://www.livemint.com/companies/news/covid-impact-lufthansa-to-cut-free-snacks-for-economy-passengers-11605614023631.htmlhttps" TargetMode="External"/><Relationship Id="rId4" Type="http://schemas.openxmlformats.org/officeDocument/2006/relationships/hyperlink" Target="https://www.spiegel.de/wirtschaft/unternehmen/lufthansa-streicht-95-prozent-der-fluege-und-fordert-milliardenhilfen-a-72295369-7d85-484e-bf5a-513d37c797f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657BB09-206D-3D49-A9B5-1C4C98476B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skills </a:t>
            </a:r>
            <a:r>
              <a:rPr lang="en-GB" dirty="0" err="1"/>
              <a:t>lcbb4000</a:t>
            </a:r>
            <a:br>
              <a:rPr lang="en-GB" dirty="0"/>
            </a:br>
            <a:r>
              <a:rPr lang="en-GB" dirty="0"/>
              <a:t>Group presentation</a:t>
            </a:r>
            <a:br>
              <a:rPr lang="en-GB" dirty="0"/>
            </a:br>
            <a:r>
              <a:rPr lang="en-GB" dirty="0"/>
              <a:t>Lufthansa group</a:t>
            </a:r>
            <a:endParaRPr lang="ro-GB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02244E85-5DD0-2E48-B245-61F93E0BD2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Simona</a:t>
            </a:r>
            <a:r>
              <a:rPr lang="en-GB" dirty="0"/>
              <a:t> </a:t>
            </a:r>
            <a:r>
              <a:rPr lang="en-GB" dirty="0" err="1"/>
              <a:t>borislavova</a:t>
            </a:r>
            <a:endParaRPr lang="en-GB" dirty="0"/>
          </a:p>
          <a:p>
            <a:r>
              <a:rPr lang="en-GB" dirty="0" err="1"/>
              <a:t>Alexandru</a:t>
            </a:r>
            <a:r>
              <a:rPr lang="en-GB" dirty="0"/>
              <a:t> </a:t>
            </a:r>
            <a:r>
              <a:rPr lang="en-GB" dirty="0" err="1"/>
              <a:t>sasco</a:t>
            </a:r>
            <a:endParaRPr lang="en-GB" dirty="0"/>
          </a:p>
          <a:p>
            <a:r>
              <a:rPr lang="en-GB" dirty="0" err="1"/>
              <a:t>Dorin</a:t>
            </a:r>
            <a:r>
              <a:rPr lang="en-GB" dirty="0"/>
              <a:t> </a:t>
            </a:r>
            <a:r>
              <a:rPr lang="en-GB" dirty="0" err="1"/>
              <a:t>barban</a:t>
            </a:r>
            <a:endParaRPr lang="en-GB" dirty="0"/>
          </a:p>
          <a:p>
            <a:r>
              <a:rPr lang="en-GB" dirty="0" err="1"/>
              <a:t>Ibolya</a:t>
            </a:r>
            <a:r>
              <a:rPr lang="en-GB" dirty="0"/>
              <a:t> </a:t>
            </a:r>
            <a:r>
              <a:rPr lang="en-GB" dirty="0" err="1"/>
              <a:t>Maczo</a:t>
            </a:r>
            <a:endParaRPr lang="en-GB" dirty="0"/>
          </a:p>
          <a:p>
            <a:r>
              <a:rPr lang="en-GB" dirty="0"/>
              <a:t>Florina Roxana Gavril</a:t>
            </a:r>
          </a:p>
          <a:p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756912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773A1B5-1B43-F44F-85BB-951EE8BBF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Purpose of the presentation 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268A39F-DB85-E444-8F5B-0959BA096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Description of Lufthansa Group 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Impact and Strategies of COVID-19 for Lufthansa Group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Outcome and measures to combat the pandemic</a:t>
            </a:r>
            <a:endParaRPr lang="ro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838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864AB76-E64F-8A46-A26E-62C91ED4B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Lufthansa airline 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C9A2311-485E-C745-976D-F359D5B8B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Founded in </a:t>
            </a:r>
            <a:r>
              <a:rPr lang="ro-RO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6 January 1953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b="1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most</a:t>
            </a:r>
            <a:r>
              <a:rPr lang="ro-RO" b="1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important branches are in </a:t>
            </a:r>
            <a:r>
              <a:rPr lang="en-GB" b="1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Frankfurt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Airport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Munich Airport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110,065 employees </a:t>
            </a: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€13,589 M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2020</a:t>
            </a: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Lufthansa Group is </a:t>
            </a:r>
            <a:r>
              <a:rPr lang="ro-RO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ade up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the Network Airlines, Eurowings and Aviation Services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700 aircraft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F7772021-7F03-C045-8081-CFBE2A3A2C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1811" y="0"/>
            <a:ext cx="4165600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084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ine 8">
            <a:extLst>
              <a:ext uri="{FF2B5EF4-FFF2-40B4-BE49-F238E27FC236}">
                <a16:creationId xmlns:a16="http://schemas.microsoft.com/office/drawing/2014/main" id="{03CB8BAC-7DD2-1A40-82C4-17057909CE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30151" r="30151"/>
          <a:stretch/>
        </p:blipFill>
        <p:spPr>
          <a:xfrm>
            <a:off x="7506463" y="427525"/>
            <a:ext cx="3666690" cy="5181599"/>
          </a:xfrm>
        </p:spPr>
      </p:pic>
      <p:sp>
        <p:nvSpPr>
          <p:cNvPr id="6" name="Substituent text 5">
            <a:extLst>
              <a:ext uri="{FF2B5EF4-FFF2-40B4-BE49-F238E27FC236}">
                <a16:creationId xmlns:a16="http://schemas.microsoft.com/office/drawing/2014/main" id="{DDB1A50A-02CD-6D4E-9541-F6C945DCB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1410" y="427525"/>
            <a:ext cx="5934511" cy="5363675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operated the longest flight in the world with a duration of 14 hours on the Frankfurt-Buenos Aires route;</a:t>
            </a:r>
            <a:endParaRPr lang="en-GB" sz="24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first made internet available to passengers on board its aircraft in 2004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catering service provided by LSG Sky Chefs is part of the Lufthansa group and represents the most complex air catering service.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ro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459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8" name="Group 15">
            <a:extLst>
              <a:ext uri="{FF2B5EF4-FFF2-40B4-BE49-F238E27FC236}">
                <a16:creationId xmlns:a16="http://schemas.microsoft.com/office/drawing/2014/main" id="{EB95AFDF-FA7D-4311-9C65-6D507D92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9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20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1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2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3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5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31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3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36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7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3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4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5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6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7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8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9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0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1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2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3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4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5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156" name="Rectangle 56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9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9F8DA92D-2334-6442-88F4-4C4B2519E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6324" y="1434002"/>
            <a:ext cx="4459287" cy="396504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March 2020 Lufthansa canceled 95% of flights due to the pandemic and suffered losses of 1M euros per hour until April</a:t>
            </a:r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ine 9">
            <a:extLst>
              <a:ext uri="{FF2B5EF4-FFF2-40B4-BE49-F238E27FC236}">
                <a16:creationId xmlns:a16="http://schemas.microsoft.com/office/drawing/2014/main" id="{7E53F454-88B3-694D-BFB7-75521C48C6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096000" y="1881947"/>
            <a:ext cx="5456279" cy="3069156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57" name="Group 60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8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9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70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5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3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3398704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3B15CA7-3DBF-A444-8F01-D34C7B155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9" y="618518"/>
            <a:ext cx="7389811" cy="1478570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Covid –19 pandemic on Lufthansa 2020/2021</a:t>
            </a:r>
            <a:r>
              <a:rPr lang="ro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o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ound Single Corner Rectangle 16">
            <a:extLst>
              <a:ext uri="{FF2B5EF4-FFF2-40B4-BE49-F238E27FC236}">
                <a16:creationId xmlns:a16="http://schemas.microsoft.com/office/drawing/2014/main" id="{04B7EA48-2154-4E59-9F36-6BC72DA8F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4973" y="643467"/>
            <a:ext cx="2559744" cy="1706538"/>
          </a:xfrm>
          <a:prstGeom prst="round1Rect">
            <a:avLst>
              <a:gd name="adj" fmla="val 14792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ine 6">
            <a:extLst>
              <a:ext uri="{FF2B5EF4-FFF2-40B4-BE49-F238E27FC236}">
                <a16:creationId xmlns:a16="http://schemas.microsoft.com/office/drawing/2014/main" id="{FAE75F3C-1AEF-F342-9DD0-6B75A0105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570" y="808396"/>
            <a:ext cx="2068530" cy="1380744"/>
          </a:xfrm>
          <a:prstGeom prst="rect">
            <a:avLst/>
          </a:prstGeom>
        </p:spPr>
      </p:pic>
      <p:sp>
        <p:nvSpPr>
          <p:cNvPr id="13" name="Round Diagonal Corner Rectangle 12">
            <a:extLst>
              <a:ext uri="{FF2B5EF4-FFF2-40B4-BE49-F238E27FC236}">
                <a16:creationId xmlns:a16="http://schemas.microsoft.com/office/drawing/2014/main" id="{50CB2E6E-5C9B-4D63-A7B7-EB4BDD2C7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3" y="2554110"/>
            <a:ext cx="2565764" cy="1710603"/>
          </a:xfrm>
          <a:prstGeom prst="round2DiagRect">
            <a:avLst>
              <a:gd name="adj1" fmla="val 0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8CD806BD-B3B2-3146-8675-E81AACBFC5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51" y="2757249"/>
            <a:ext cx="2258568" cy="1304323"/>
          </a:xfrm>
          <a:prstGeom prst="rect">
            <a:avLst/>
          </a:prstGeom>
        </p:spPr>
      </p:pic>
      <p:sp>
        <p:nvSpPr>
          <p:cNvPr id="15" name="Round Single Corner Rectangle 18">
            <a:extLst>
              <a:ext uri="{FF2B5EF4-FFF2-40B4-BE49-F238E27FC236}">
                <a16:creationId xmlns:a16="http://schemas.microsoft.com/office/drawing/2014/main" id="{D9F3B175-D9A0-4272-8A14-1E8E1F83A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04973" y="4472883"/>
            <a:ext cx="2559744" cy="1706538"/>
          </a:xfrm>
          <a:prstGeom prst="round1Rect">
            <a:avLst>
              <a:gd name="adj" fmla="val 14792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5">
            <a:extLst>
              <a:ext uri="{FF2B5EF4-FFF2-40B4-BE49-F238E27FC236}">
                <a16:creationId xmlns:a16="http://schemas.microsoft.com/office/drawing/2014/main" id="{10A103BA-C65B-0141-98A6-66A582ED34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551" y="4691720"/>
            <a:ext cx="2258568" cy="1264798"/>
          </a:xfrm>
          <a:prstGeom prst="rect">
            <a:avLst/>
          </a:prstGeom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66AB713-4171-E94E-B95E-88109399F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599" y="2249487"/>
            <a:ext cx="7389812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The beginning of Covid-19</a:t>
            </a:r>
            <a:endParaRPr lang="ro-GB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Impact of pandemic on Lufthansa (2020-2021)</a:t>
            </a:r>
            <a:endParaRPr lang="ro-GB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Measures for the health of passengers</a:t>
            </a:r>
            <a:endParaRPr lang="ro-GB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ro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273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ine 10">
            <a:extLst>
              <a:ext uri="{FF2B5EF4-FFF2-40B4-BE49-F238E27FC236}">
                <a16:creationId xmlns:a16="http://schemas.microsoft.com/office/drawing/2014/main" id="{0EAB0B12-8269-AC4A-BAA2-26B8E669F3F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6433" r="26433"/>
          <a:stretch/>
        </p:blipFill>
        <p:spPr>
          <a:xfrm>
            <a:off x="7280127" y="471284"/>
            <a:ext cx="3666690" cy="5181599"/>
          </a:xfrm>
        </p:spPr>
      </p:pic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E28A4205-F6D9-6348-936E-79D803A9BE3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On Mach 11,2020, the WHO (WORLD HEALTH ORGANISATION) announced the outbreak of the pandemic cause by the disease.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ro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6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D3E0A507-50CD-1248-8CFF-FFB86E265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6460" y="250179"/>
            <a:ext cx="5934511" cy="3541714"/>
          </a:xfrm>
        </p:spPr>
        <p:txBody>
          <a:bodyPr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 you can see from this part the Covid-19 pandemic had a great influence on Lufthansa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reported on operating loss of 5.5 bn for 2020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March 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has lauched 6 long haul flights with 8 flights a week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Fell back 65 years in 65 days (Carsten Spohr sad)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Booking for flights has dropped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Less revenue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Fewer ticket sales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16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/11/2020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stop offering free snacks to economy class passengers from next spring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o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ine 8">
            <a:extLst>
              <a:ext uri="{FF2B5EF4-FFF2-40B4-BE49-F238E27FC236}">
                <a16:creationId xmlns:a16="http://schemas.microsoft.com/office/drawing/2014/main" id="{14A8EA11-0A60-A942-BD0E-BEB1FF7FDDA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6468" r="26468"/>
          <a:stretch/>
        </p:blipFill>
        <p:spPr>
          <a:xfrm>
            <a:off x="7280127" y="401071"/>
            <a:ext cx="3666690" cy="5181599"/>
          </a:xfrm>
        </p:spPr>
      </p:pic>
    </p:spTree>
    <p:extLst>
      <p:ext uri="{BB962C8B-B14F-4D97-AF65-F5344CB8AC3E}">
        <p14:creationId xmlns:p14="http://schemas.microsoft.com/office/powerpoint/2010/main" val="182988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ine 6">
            <a:extLst>
              <a:ext uri="{FF2B5EF4-FFF2-40B4-BE49-F238E27FC236}">
                <a16:creationId xmlns:a16="http://schemas.microsoft.com/office/drawing/2014/main" id="{4FB7E475-2E85-144E-AF6A-973FE08AC8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0"/>
            <a:ext cx="5994400" cy="3371850"/>
          </a:xfrm>
          <a:prstGeom prst="rect">
            <a:avLst/>
          </a:prstGeom>
        </p:spPr>
      </p:pic>
      <p:pic>
        <p:nvPicPr>
          <p:cNvPr id="7" name="Imagine 7">
            <a:extLst>
              <a:ext uri="{FF2B5EF4-FFF2-40B4-BE49-F238E27FC236}">
                <a16:creationId xmlns:a16="http://schemas.microsoft.com/office/drawing/2014/main" id="{6502C2D2-1436-674F-BDBF-F67EB049A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7291" y="3977596"/>
            <a:ext cx="3495018" cy="1957210"/>
          </a:xfrm>
          <a:prstGeom prst="rect">
            <a:avLst/>
          </a:prstGeom>
        </p:spPr>
      </p:pic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CA05FAD6-53A0-4C4C-84F2-23A84C5967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5568" y="584590"/>
            <a:ext cx="5310432" cy="4877555"/>
          </a:xfrm>
        </p:spPr>
        <p:txBody>
          <a:bodyPr>
            <a:noAutofit/>
          </a:bodyPr>
          <a:lstStyle/>
          <a:p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Passengers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Entry requirements: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negative Covid-19 test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Covid-19 test 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center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 airports: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Passengers </a:t>
            </a: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Covid –19 test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document check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Mobile check in: Lufthansa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app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Face mask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736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7" name="Group 18">
            <a:extLst>
              <a:ext uri="{FF2B5EF4-FFF2-40B4-BE49-F238E27FC236}">
                <a16:creationId xmlns:a16="http://schemas.microsoft.com/office/drawing/2014/main" id="{EB95AFDF-FA7D-4311-9C65-6D507D92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32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44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4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5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6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7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8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2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128" name="Rectangle 59">
            <a:extLst>
              <a:ext uri="{FF2B5EF4-FFF2-40B4-BE49-F238E27FC236}">
                <a16:creationId xmlns:a16="http://schemas.microsoft.com/office/drawing/2014/main" id="{046B922C-5BA7-4973-B12F-71A509E4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96D34D8D-9EE9-4659-8C22-7551A95F9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3CA93C16-1147-4EB3-B4E7-3C4310249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75" name="Rectangle 5">
                <a:extLst>
                  <a:ext uri="{FF2B5EF4-FFF2-40B4-BE49-F238E27FC236}">
                    <a16:creationId xmlns:a16="http://schemas.microsoft.com/office/drawing/2014/main" id="{C4779968-92AF-4B85-8C27-EBBFE1D699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76" name="Freeform 6">
                <a:extLst>
                  <a:ext uri="{FF2B5EF4-FFF2-40B4-BE49-F238E27FC236}">
                    <a16:creationId xmlns:a16="http://schemas.microsoft.com/office/drawing/2014/main" id="{2C43E18D-7024-4F17-A664-E23BFBC12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7" name="Freeform 7">
                <a:extLst>
                  <a:ext uri="{FF2B5EF4-FFF2-40B4-BE49-F238E27FC236}">
                    <a16:creationId xmlns:a16="http://schemas.microsoft.com/office/drawing/2014/main" id="{CA2ACEBA-081B-4B0B-AFB1-C596B834FD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8" name="Freeform 8">
                <a:extLst>
                  <a:ext uri="{FF2B5EF4-FFF2-40B4-BE49-F238E27FC236}">
                    <a16:creationId xmlns:a16="http://schemas.microsoft.com/office/drawing/2014/main" id="{2AFBB163-514B-493A-983F-8BE96848F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9" name="Freeform 9">
                <a:extLst>
                  <a:ext uri="{FF2B5EF4-FFF2-40B4-BE49-F238E27FC236}">
                    <a16:creationId xmlns:a16="http://schemas.microsoft.com/office/drawing/2014/main" id="{7720326C-7DB1-4745-9015-3FA6990855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0" name="Freeform 10">
                <a:extLst>
                  <a:ext uri="{FF2B5EF4-FFF2-40B4-BE49-F238E27FC236}">
                    <a16:creationId xmlns:a16="http://schemas.microsoft.com/office/drawing/2014/main" id="{01D5FBDC-A284-440B-8D5F-84287B0A25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1" name="Freeform 11">
                <a:extLst>
                  <a:ext uri="{FF2B5EF4-FFF2-40B4-BE49-F238E27FC236}">
                    <a16:creationId xmlns:a16="http://schemas.microsoft.com/office/drawing/2014/main" id="{517CE611-1CB0-442B-8998-98487209B0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2" name="Freeform 12">
                <a:extLst>
                  <a:ext uri="{FF2B5EF4-FFF2-40B4-BE49-F238E27FC236}">
                    <a16:creationId xmlns:a16="http://schemas.microsoft.com/office/drawing/2014/main" id="{EF0F0E46-9222-4FCF-A79E-9B4953C6F0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3" name="Freeform 13">
                <a:extLst>
                  <a:ext uri="{FF2B5EF4-FFF2-40B4-BE49-F238E27FC236}">
                    <a16:creationId xmlns:a16="http://schemas.microsoft.com/office/drawing/2014/main" id="{371A87C3-0804-4AB9-8EAD-FBFF597ED8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4" name="Freeform 14">
                <a:extLst>
                  <a:ext uri="{FF2B5EF4-FFF2-40B4-BE49-F238E27FC236}">
                    <a16:creationId xmlns:a16="http://schemas.microsoft.com/office/drawing/2014/main" id="{89F39433-8BC3-48D6-B705-F951DBDAAB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5" name="Freeform 15">
                <a:extLst>
                  <a:ext uri="{FF2B5EF4-FFF2-40B4-BE49-F238E27FC236}">
                    <a16:creationId xmlns:a16="http://schemas.microsoft.com/office/drawing/2014/main" id="{AE671C9D-E91C-4143-A422-273B2F53F6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6" name="Line 16">
                <a:extLst>
                  <a:ext uri="{FF2B5EF4-FFF2-40B4-BE49-F238E27FC236}">
                    <a16:creationId xmlns:a16="http://schemas.microsoft.com/office/drawing/2014/main" id="{83A72EA3-8833-41C6-9333-6A04C1C08D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87" name="Freeform 17">
                <a:extLst>
                  <a:ext uri="{FF2B5EF4-FFF2-40B4-BE49-F238E27FC236}">
                    <a16:creationId xmlns:a16="http://schemas.microsoft.com/office/drawing/2014/main" id="{2C0D7AAB-DC9C-4B37-A50E-A7185DE92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8" name="Freeform 18">
                <a:extLst>
                  <a:ext uri="{FF2B5EF4-FFF2-40B4-BE49-F238E27FC236}">
                    <a16:creationId xmlns:a16="http://schemas.microsoft.com/office/drawing/2014/main" id="{6E7D9D6B-3455-4363-934B-FA2D682931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9" name="Freeform 19">
                <a:extLst>
                  <a:ext uri="{FF2B5EF4-FFF2-40B4-BE49-F238E27FC236}">
                    <a16:creationId xmlns:a16="http://schemas.microsoft.com/office/drawing/2014/main" id="{FFFFCA54-2217-4DAE-B791-4A6CA7DE0B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0" name="Freeform 20">
                <a:extLst>
                  <a:ext uri="{FF2B5EF4-FFF2-40B4-BE49-F238E27FC236}">
                    <a16:creationId xmlns:a16="http://schemas.microsoft.com/office/drawing/2014/main" id="{BAE43BA5-C104-4FBB-B1C6-C210D3CC53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1" name="Rectangle 21">
                <a:extLst>
                  <a:ext uri="{FF2B5EF4-FFF2-40B4-BE49-F238E27FC236}">
                    <a16:creationId xmlns:a16="http://schemas.microsoft.com/office/drawing/2014/main" id="{3BDB2330-DF01-460D-83FB-00C37965CD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92" name="Freeform 22">
                <a:extLst>
                  <a:ext uri="{FF2B5EF4-FFF2-40B4-BE49-F238E27FC236}">
                    <a16:creationId xmlns:a16="http://schemas.microsoft.com/office/drawing/2014/main" id="{51261093-9B7F-4406-B2F8-0F5BE7676A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3" name="Freeform 23">
                <a:extLst>
                  <a:ext uri="{FF2B5EF4-FFF2-40B4-BE49-F238E27FC236}">
                    <a16:creationId xmlns:a16="http://schemas.microsoft.com/office/drawing/2014/main" id="{9971E195-2AB6-4CB6-9BD7-A8407B5C80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4" name="Freeform 24">
                <a:extLst>
                  <a:ext uri="{FF2B5EF4-FFF2-40B4-BE49-F238E27FC236}">
                    <a16:creationId xmlns:a16="http://schemas.microsoft.com/office/drawing/2014/main" id="{A3D843E7-8A86-4676-9C98-DECE0DFF67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5" name="Freeform 25">
                <a:extLst>
                  <a:ext uri="{FF2B5EF4-FFF2-40B4-BE49-F238E27FC236}">
                    <a16:creationId xmlns:a16="http://schemas.microsoft.com/office/drawing/2014/main" id="{FAF42817-AB3E-40FA-997F-EAC1411F46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6" name="Freeform 26">
                <a:extLst>
                  <a:ext uri="{FF2B5EF4-FFF2-40B4-BE49-F238E27FC236}">
                    <a16:creationId xmlns:a16="http://schemas.microsoft.com/office/drawing/2014/main" id="{50ED3298-A6DC-4825-93B1-68DB8CB629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7" name="Freeform 27">
                <a:extLst>
                  <a:ext uri="{FF2B5EF4-FFF2-40B4-BE49-F238E27FC236}">
                    <a16:creationId xmlns:a16="http://schemas.microsoft.com/office/drawing/2014/main" id="{2B951778-3B6B-4BB9-9D89-2ED650C820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8" name="Freeform 28">
                <a:extLst>
                  <a:ext uri="{FF2B5EF4-FFF2-40B4-BE49-F238E27FC236}">
                    <a16:creationId xmlns:a16="http://schemas.microsoft.com/office/drawing/2014/main" id="{8F3ED9A8-A83F-463A-8C2E-E83977D9A9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9" name="Freeform 29">
                <a:extLst>
                  <a:ext uri="{FF2B5EF4-FFF2-40B4-BE49-F238E27FC236}">
                    <a16:creationId xmlns:a16="http://schemas.microsoft.com/office/drawing/2014/main" id="{9A0C113E-781D-4083-86C0-EC936092D2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0" name="Freeform 30">
                <a:extLst>
                  <a:ext uri="{FF2B5EF4-FFF2-40B4-BE49-F238E27FC236}">
                    <a16:creationId xmlns:a16="http://schemas.microsoft.com/office/drawing/2014/main" id="{B63D60EF-1E99-4D4C-BF11-AAF8ABEB86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1" name="Freeform 31">
                <a:extLst>
                  <a:ext uri="{FF2B5EF4-FFF2-40B4-BE49-F238E27FC236}">
                    <a16:creationId xmlns:a16="http://schemas.microsoft.com/office/drawing/2014/main" id="{50403E41-7079-49EA-8D0B-4F678552D9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9" name="Group 63">
              <a:extLst>
                <a:ext uri="{FF2B5EF4-FFF2-40B4-BE49-F238E27FC236}">
                  <a16:creationId xmlns:a16="http://schemas.microsoft.com/office/drawing/2014/main" id="{E3B2C458-4D37-49A0-A94E-D516E05C3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65" name="Freeform 32">
                <a:extLst>
                  <a:ext uri="{FF2B5EF4-FFF2-40B4-BE49-F238E27FC236}">
                    <a16:creationId xmlns:a16="http://schemas.microsoft.com/office/drawing/2014/main" id="{C1B10016-E0C4-4526-A466-9911541D26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6" name="Freeform 33">
                <a:extLst>
                  <a:ext uri="{FF2B5EF4-FFF2-40B4-BE49-F238E27FC236}">
                    <a16:creationId xmlns:a16="http://schemas.microsoft.com/office/drawing/2014/main" id="{D574C3F0-FC2B-43A3-94B2-75D305FBF7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7" name="Freeform 34">
                <a:extLst>
                  <a:ext uri="{FF2B5EF4-FFF2-40B4-BE49-F238E27FC236}">
                    <a16:creationId xmlns:a16="http://schemas.microsoft.com/office/drawing/2014/main" id="{D92A5F66-F404-433B-BDBE-5E0DFF40D6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8" name="Freeform 35">
                <a:extLst>
                  <a:ext uri="{FF2B5EF4-FFF2-40B4-BE49-F238E27FC236}">
                    <a16:creationId xmlns:a16="http://schemas.microsoft.com/office/drawing/2014/main" id="{0A0BDF81-64CC-431D-81B1-A21938C05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9" name="Freeform 36">
                <a:extLst>
                  <a:ext uri="{FF2B5EF4-FFF2-40B4-BE49-F238E27FC236}">
                    <a16:creationId xmlns:a16="http://schemas.microsoft.com/office/drawing/2014/main" id="{42871530-50EC-42C2-879A-AE8154DADC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0" name="Freeform 37">
                <a:extLst>
                  <a:ext uri="{FF2B5EF4-FFF2-40B4-BE49-F238E27FC236}">
                    <a16:creationId xmlns:a16="http://schemas.microsoft.com/office/drawing/2014/main" id="{53AF2F2A-B148-4906-B90D-6E22239784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1" name="Freeform 38">
                <a:extLst>
                  <a:ext uri="{FF2B5EF4-FFF2-40B4-BE49-F238E27FC236}">
                    <a16:creationId xmlns:a16="http://schemas.microsoft.com/office/drawing/2014/main" id="{9A79EAA4-6F5D-4A2C-B688-CD29C2217C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2" name="Freeform 39">
                <a:extLst>
                  <a:ext uri="{FF2B5EF4-FFF2-40B4-BE49-F238E27FC236}">
                    <a16:creationId xmlns:a16="http://schemas.microsoft.com/office/drawing/2014/main" id="{B9CE5833-22CF-4408-9338-4B7749FEA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3" name="Freeform 40">
                <a:extLst>
                  <a:ext uri="{FF2B5EF4-FFF2-40B4-BE49-F238E27FC236}">
                    <a16:creationId xmlns:a16="http://schemas.microsoft.com/office/drawing/2014/main" id="{316A985A-7ADD-4BEE-A7B6-E5B49E1839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4" name="Rectangle 41">
                <a:extLst>
                  <a:ext uri="{FF2B5EF4-FFF2-40B4-BE49-F238E27FC236}">
                    <a16:creationId xmlns:a16="http://schemas.microsoft.com/office/drawing/2014/main" id="{352CFA3F-5CFE-412E-9196-C966F3457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103" name="Picture 2">
            <a:extLst>
              <a:ext uri="{FF2B5EF4-FFF2-40B4-BE49-F238E27FC236}">
                <a16:creationId xmlns:a16="http://schemas.microsoft.com/office/drawing/2014/main" id="{2FB01CCF-839B-4126-9BF9-132C64D8A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8ED5AE4A-E585-AB4C-858B-295949C45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8643" y="618518"/>
            <a:ext cx="6188402" cy="147857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7 July 2020 Lufthansa group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starts a </a:t>
            </a:r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 named ‘’Renew</a:t>
            </a:r>
            <a:br>
              <a:rPr lang="ro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 useBgFill="1">
        <p:nvSpPr>
          <p:cNvPr id="105" name="Round Diagonal Corner Rectangle 6">
            <a:extLst>
              <a:ext uri="{FF2B5EF4-FFF2-40B4-BE49-F238E27FC236}">
                <a16:creationId xmlns:a16="http://schemas.microsoft.com/office/drawing/2014/main" id="{F2B1468C-8227-4785-8776-7BDBDDF08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579" y="808057"/>
            <a:ext cx="3821429" cy="5234394"/>
          </a:xfrm>
          <a:prstGeom prst="round2DiagRect">
            <a:avLst>
              <a:gd name="adj1" fmla="val 11323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46">
            <a:extLst>
              <a:ext uri="{FF2B5EF4-FFF2-40B4-BE49-F238E27FC236}">
                <a16:creationId xmlns:a16="http://schemas.microsoft.com/office/drawing/2014/main" id="{8D1FD7C6-BAFD-4849-ACB6-C5731B7DB4F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4" r="2864"/>
          <a:stretch/>
        </p:blipFill>
        <p:spPr bwMode="auto">
          <a:xfrm>
            <a:off x="1126617" y="1178421"/>
            <a:ext cx="3178638" cy="4495697"/>
          </a:xfrm>
          <a:prstGeom prst="rect">
            <a:avLst/>
          </a:prstGeom>
          <a:noFill/>
        </p:spPr>
      </p:pic>
      <p:sp>
        <p:nvSpPr>
          <p:cNvPr id="9" name="Substituent text 8">
            <a:extLst>
              <a:ext uri="{FF2B5EF4-FFF2-40B4-BE49-F238E27FC236}">
                <a16:creationId xmlns:a16="http://schemas.microsoft.com/office/drawing/2014/main" id="{1859DD2F-C913-7741-9E9D-1A031B2CF6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28643" y="2249487"/>
            <a:ext cx="6188402" cy="354171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is headed by Dr. Detlef Kayser responsible for Airline resources and Operations Standards.</a:t>
            </a:r>
          </a:p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is supported by government.</a:t>
            </a:r>
            <a:endParaRPr 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2984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395C52F-736F-5843-B75E-0945E1866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795" y="185344"/>
            <a:ext cx="9912355" cy="1051508"/>
          </a:xfrm>
        </p:spPr>
        <p:txBody>
          <a:bodyPr>
            <a:norm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Renew program is restructured in three stages:</a:t>
            </a:r>
            <a:br>
              <a:rPr lang="ro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ro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969192E-63B3-B44F-8720-DE31501779E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13" b="20413"/>
          <a:stretch/>
        </p:blipFill>
        <p:spPr bwMode="auto">
          <a:xfrm>
            <a:off x="1453402" y="1422196"/>
            <a:ext cx="9912354" cy="329977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Substituent text 11">
            <a:extLst>
              <a:ext uri="{FF2B5EF4-FFF2-40B4-BE49-F238E27FC236}">
                <a16:creationId xmlns:a16="http://schemas.microsoft.com/office/drawing/2014/main" id="{C0624D43-8242-9C49-A63B-42DAEA6582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2291" y="5092662"/>
            <a:ext cx="9910859" cy="682472"/>
          </a:xfrm>
        </p:spPr>
        <p:txBody>
          <a:bodyPr>
            <a:normAutofit lnSpcReduction="10000"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Source https://investor-relations.lufthansagroup.com/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fileadmin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/downloads/en/charts-speeches/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LH-QR-2020-3-charts.pdf</a:t>
            </a:r>
            <a:endParaRPr lang="ro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219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6AF2619-EBE5-D045-9DB8-825F18824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1215" y="0"/>
            <a:ext cx="9905998" cy="1478570"/>
          </a:xfrm>
        </p:spPr>
        <p:txBody>
          <a:bodyPr>
            <a:normAutofit/>
          </a:bodyPr>
          <a:lstStyle/>
          <a:p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ReFocus Strategy</a:t>
            </a:r>
            <a:br>
              <a:rPr lang="ro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ro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39141CA0-8244-C649-808A-3B7A0311F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658143"/>
            <a:ext cx="9905999" cy="35417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Portfolio optimization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Improvements in payments structure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Security for customers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Reducing operating cash flow to short-term focus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retention of regular customers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Guaranteed return flight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Reductions in the pilot and cabin personnel sector</a:t>
            </a:r>
          </a:p>
        </p:txBody>
      </p:sp>
    </p:spTree>
    <p:extLst>
      <p:ext uri="{BB962C8B-B14F-4D97-AF65-F5344CB8AC3E}">
        <p14:creationId xmlns:p14="http://schemas.microsoft.com/office/powerpoint/2010/main" val="4003520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192340D-3790-5F44-91EC-E67D0C009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028" y="224324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ReOrg strategy</a:t>
            </a:r>
            <a:br>
              <a:rPr lang="ro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ro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4">
            <a:extLst>
              <a:ext uri="{FF2B5EF4-FFF2-40B4-BE49-F238E27FC236}">
                <a16:creationId xmlns:a16="http://schemas.microsoft.com/office/drawing/2014/main" id="{CCF2CF29-ADE9-FA4F-8BDA-9B3C132467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0" r="7778" b="-1"/>
          <a:stretch/>
        </p:blipFill>
        <p:spPr bwMode="auto">
          <a:xfrm>
            <a:off x="713887" y="1592373"/>
            <a:ext cx="4662140" cy="3047892"/>
          </a:xfrm>
          <a:prstGeom prst="round2DiagRect">
            <a:avLst>
              <a:gd name="adj1" fmla="val 4860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B031FFE-5788-B142-A40E-68A26768E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6886" y="1806136"/>
            <a:ext cx="5854234" cy="3541714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Reduced fleet by 150 aircrafts</a:t>
            </a:r>
          </a:p>
          <a:p>
            <a:pPr>
              <a:lnSpc>
                <a:spcPct val="110000"/>
              </a:lnSpc>
            </a:pP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Parked A380s and A340-600s in long-term storage</a:t>
            </a:r>
          </a:p>
          <a:p>
            <a:pPr>
              <a:lnSpc>
                <a:spcPct val="110000"/>
              </a:lnSpc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Reduced pollution emissions</a:t>
            </a:r>
          </a:p>
          <a:p>
            <a:pPr>
              <a:lnSpc>
                <a:spcPct val="110000"/>
              </a:lnSpc>
            </a:pP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Corrected route plan</a:t>
            </a:r>
            <a:endParaRPr lang="ro-GB" sz="32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947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782D82E-05EB-9F45-BD5B-139F3704A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396" y="111861"/>
            <a:ext cx="10939604" cy="55591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100" b="1" dirty="0">
                <a:latin typeface="Arial" panose="020B0604020202020204" pitchFamily="34" charset="0"/>
                <a:cs typeface="Arial" panose="020B0604020202020204" pitchFamily="34" charset="0"/>
              </a:rPr>
              <a:t>Cost reductions in employees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Short-time work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Unpaid vacation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Severance payments 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Managers are renouncing their salary</a:t>
            </a:r>
          </a:p>
          <a:p>
            <a:pPr marL="0" indent="0">
              <a:buNone/>
            </a:pP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Financial structure and organization</a:t>
            </a:r>
          </a:p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Reduced cash outflows</a:t>
            </a:r>
          </a:p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Reduced management positions</a:t>
            </a:r>
            <a:endParaRPr lang="ro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386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1CFBD076-1493-9044-8038-694210C85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9801" y="37493"/>
            <a:ext cx="4459286" cy="1478570"/>
          </a:xfrm>
        </p:spPr>
        <p:txBody>
          <a:bodyPr>
            <a:normAutofit/>
          </a:bodyPr>
          <a:lstStyle/>
          <a:p>
            <a:r>
              <a:rPr lang="en-GB" sz="3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RePay Strategy</a:t>
            </a:r>
            <a:br>
              <a:rPr lang="ro-GB" sz="3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ro-GB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C55A534-478A-BD4C-8748-7C3A0CCFF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8368" y="1013877"/>
            <a:ext cx="5562600" cy="4353288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Reducing </a:t>
            </a:r>
            <a:r>
              <a:rPr lang="en-GB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government loans and deposits</a:t>
            </a:r>
            <a:endParaRPr lang="ro-GB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Drawdown of 2.7 billion </a:t>
            </a: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Liquidity of 3.8 billion </a:t>
            </a:r>
            <a:endParaRPr lang="ro-GB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5.jpeg" descr="Chart, bar char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A758E3F-85BE-0044-9965-D9B3DF29FC5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06667" y="2529939"/>
            <a:ext cx="7265617" cy="4159565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6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8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3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1935267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CBA50DB-DBC7-4B6E-B3C1-8FF1EA519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ED8FB6-AF8D-4D98-913D-E6486FEC1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A805ED2-113B-4584-8827-567B5792F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8" name="Rectangle 5">
                <a:extLst>
                  <a:ext uri="{FF2B5EF4-FFF2-40B4-BE49-F238E27FC236}">
                    <a16:creationId xmlns:a16="http://schemas.microsoft.com/office/drawing/2014/main" id="{C6CF21D8-CC72-4F35-A29E-3AF9E6DA13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6">
                <a:extLst>
                  <a:ext uri="{FF2B5EF4-FFF2-40B4-BE49-F238E27FC236}">
                    <a16:creationId xmlns:a16="http://schemas.microsoft.com/office/drawing/2014/main" id="{8E60A7C3-087D-47B4-AB5A-C8B1042FD2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7">
                <a:extLst>
                  <a:ext uri="{FF2B5EF4-FFF2-40B4-BE49-F238E27FC236}">
                    <a16:creationId xmlns:a16="http://schemas.microsoft.com/office/drawing/2014/main" id="{1885EECE-F6D9-4128-BC90-01583BF269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8">
                <a:extLst>
                  <a:ext uri="{FF2B5EF4-FFF2-40B4-BE49-F238E27FC236}">
                    <a16:creationId xmlns:a16="http://schemas.microsoft.com/office/drawing/2014/main" id="{F44AA128-AA96-4FF2-A1C3-F9D2E7FD38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9">
                <a:extLst>
                  <a:ext uri="{FF2B5EF4-FFF2-40B4-BE49-F238E27FC236}">
                    <a16:creationId xmlns:a16="http://schemas.microsoft.com/office/drawing/2014/main" id="{7E52DC12-230B-4892-B284-F2FE9DE16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0">
                <a:extLst>
                  <a:ext uri="{FF2B5EF4-FFF2-40B4-BE49-F238E27FC236}">
                    <a16:creationId xmlns:a16="http://schemas.microsoft.com/office/drawing/2014/main" id="{A68FBF9E-B81A-41D0-8A03-6CFC30811D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1">
                <a:extLst>
                  <a:ext uri="{FF2B5EF4-FFF2-40B4-BE49-F238E27FC236}">
                    <a16:creationId xmlns:a16="http://schemas.microsoft.com/office/drawing/2014/main" id="{B0047F84-8480-494F-9241-39FF17CFF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2">
                <a:extLst>
                  <a:ext uri="{FF2B5EF4-FFF2-40B4-BE49-F238E27FC236}">
                    <a16:creationId xmlns:a16="http://schemas.microsoft.com/office/drawing/2014/main" id="{8CAF76D8-4B95-4A8E-9EE5-8CCC0A7AD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3">
                <a:extLst>
                  <a:ext uri="{FF2B5EF4-FFF2-40B4-BE49-F238E27FC236}">
                    <a16:creationId xmlns:a16="http://schemas.microsoft.com/office/drawing/2014/main" id="{792F82F3-05A8-4A55-8C5B-81F6678B59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4">
                <a:extLst>
                  <a:ext uri="{FF2B5EF4-FFF2-40B4-BE49-F238E27FC236}">
                    <a16:creationId xmlns:a16="http://schemas.microsoft.com/office/drawing/2014/main" id="{B8472536-021A-4E59-BD59-DDC090A18A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5">
                <a:extLst>
                  <a:ext uri="{FF2B5EF4-FFF2-40B4-BE49-F238E27FC236}">
                    <a16:creationId xmlns:a16="http://schemas.microsoft.com/office/drawing/2014/main" id="{AEBEF646-3C12-469F-B194-A161A7A95D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Line 16">
                <a:extLst>
                  <a:ext uri="{FF2B5EF4-FFF2-40B4-BE49-F238E27FC236}">
                    <a16:creationId xmlns:a16="http://schemas.microsoft.com/office/drawing/2014/main" id="{D4501159-D7AC-4307-9DFC-C8F3A94341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40" name="Freeform 17">
                <a:extLst>
                  <a:ext uri="{FF2B5EF4-FFF2-40B4-BE49-F238E27FC236}">
                    <a16:creationId xmlns:a16="http://schemas.microsoft.com/office/drawing/2014/main" id="{B5244C41-454C-47D8-A6A9-C17EC2A366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8">
                <a:extLst>
                  <a:ext uri="{FF2B5EF4-FFF2-40B4-BE49-F238E27FC236}">
                    <a16:creationId xmlns:a16="http://schemas.microsoft.com/office/drawing/2014/main" id="{8FA883B8-99FB-4540-B573-F0674BFB1C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19">
                <a:extLst>
                  <a:ext uri="{FF2B5EF4-FFF2-40B4-BE49-F238E27FC236}">
                    <a16:creationId xmlns:a16="http://schemas.microsoft.com/office/drawing/2014/main" id="{F1178B7C-5A00-4E5B-9010-B1477621E0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0">
                <a:extLst>
                  <a:ext uri="{FF2B5EF4-FFF2-40B4-BE49-F238E27FC236}">
                    <a16:creationId xmlns:a16="http://schemas.microsoft.com/office/drawing/2014/main" id="{E359D5D8-EE2E-4714-A40A-C3A6D91F98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Rectangle 21">
                <a:extLst>
                  <a:ext uri="{FF2B5EF4-FFF2-40B4-BE49-F238E27FC236}">
                    <a16:creationId xmlns:a16="http://schemas.microsoft.com/office/drawing/2014/main" id="{8A89C2E5-F892-4666-85FB-995578FBC7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2">
                <a:extLst>
                  <a:ext uri="{FF2B5EF4-FFF2-40B4-BE49-F238E27FC236}">
                    <a16:creationId xmlns:a16="http://schemas.microsoft.com/office/drawing/2014/main" id="{6DC6174B-0EC3-4A81-A0D1-D10DBB869A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3">
                <a:extLst>
                  <a:ext uri="{FF2B5EF4-FFF2-40B4-BE49-F238E27FC236}">
                    <a16:creationId xmlns:a16="http://schemas.microsoft.com/office/drawing/2014/main" id="{2CB96070-0553-4F79-984C-8DABB1CD5D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4">
                <a:extLst>
                  <a:ext uri="{FF2B5EF4-FFF2-40B4-BE49-F238E27FC236}">
                    <a16:creationId xmlns:a16="http://schemas.microsoft.com/office/drawing/2014/main" id="{BA23B6E2-3718-4009-B80E-9279154B1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5">
                <a:extLst>
                  <a:ext uri="{FF2B5EF4-FFF2-40B4-BE49-F238E27FC236}">
                    <a16:creationId xmlns:a16="http://schemas.microsoft.com/office/drawing/2014/main" id="{CAFB32D5-E528-419B-80EE-1475633970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6">
                <a:extLst>
                  <a:ext uri="{FF2B5EF4-FFF2-40B4-BE49-F238E27FC236}">
                    <a16:creationId xmlns:a16="http://schemas.microsoft.com/office/drawing/2014/main" id="{A68ADD35-4FEA-404D-B2F3-23556E6E8F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7">
                <a:extLst>
                  <a:ext uri="{FF2B5EF4-FFF2-40B4-BE49-F238E27FC236}">
                    <a16:creationId xmlns:a16="http://schemas.microsoft.com/office/drawing/2014/main" id="{89CF17CA-49E3-4B4A-836A-4FD55C67BE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8">
                <a:extLst>
                  <a:ext uri="{FF2B5EF4-FFF2-40B4-BE49-F238E27FC236}">
                    <a16:creationId xmlns:a16="http://schemas.microsoft.com/office/drawing/2014/main" id="{AB394F2E-F3E7-4CED-84A9-35C47AB287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29">
                <a:extLst>
                  <a:ext uri="{FF2B5EF4-FFF2-40B4-BE49-F238E27FC236}">
                    <a16:creationId xmlns:a16="http://schemas.microsoft.com/office/drawing/2014/main" id="{FF816C2F-3999-4A9F-8395-5D68ED33A4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30">
                <a:extLst>
                  <a:ext uri="{FF2B5EF4-FFF2-40B4-BE49-F238E27FC236}">
                    <a16:creationId xmlns:a16="http://schemas.microsoft.com/office/drawing/2014/main" id="{82AD6AC6-71D5-4BD8-9185-D3062968B5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4" name="Freeform 31">
                <a:extLst>
                  <a:ext uri="{FF2B5EF4-FFF2-40B4-BE49-F238E27FC236}">
                    <a16:creationId xmlns:a16="http://schemas.microsoft.com/office/drawing/2014/main" id="{743A50C2-65CF-4F4C-B412-6149A93AC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C0E7A88-FEDF-4C4F-A6B4-F7DDE9DE92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8" name="Freeform 32">
                <a:extLst>
                  <a:ext uri="{FF2B5EF4-FFF2-40B4-BE49-F238E27FC236}">
                    <a16:creationId xmlns:a16="http://schemas.microsoft.com/office/drawing/2014/main" id="{AE94B3EE-D5C0-4BDE-B6AA-7599F0486E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3">
                <a:extLst>
                  <a:ext uri="{FF2B5EF4-FFF2-40B4-BE49-F238E27FC236}">
                    <a16:creationId xmlns:a16="http://schemas.microsoft.com/office/drawing/2014/main" id="{5EF110E8-C00D-454E-8F3A-ECF2D35667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4">
                <a:extLst>
                  <a:ext uri="{FF2B5EF4-FFF2-40B4-BE49-F238E27FC236}">
                    <a16:creationId xmlns:a16="http://schemas.microsoft.com/office/drawing/2014/main" id="{BFC5F327-6927-4F35-9AF6-C45527BB4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5">
                <a:extLst>
                  <a:ext uri="{FF2B5EF4-FFF2-40B4-BE49-F238E27FC236}">
                    <a16:creationId xmlns:a16="http://schemas.microsoft.com/office/drawing/2014/main" id="{BF2D314D-AEDE-418D-9702-D3CDB98C3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6">
                <a:extLst>
                  <a:ext uri="{FF2B5EF4-FFF2-40B4-BE49-F238E27FC236}">
                    <a16:creationId xmlns:a16="http://schemas.microsoft.com/office/drawing/2014/main" id="{64FD07F8-3CA6-4209-9A9E-30609FE9A3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7">
                <a:extLst>
                  <a:ext uri="{FF2B5EF4-FFF2-40B4-BE49-F238E27FC236}">
                    <a16:creationId xmlns:a16="http://schemas.microsoft.com/office/drawing/2014/main" id="{AB0AE24D-CD49-4B57-82E0-780F62AE4F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8">
                <a:extLst>
                  <a:ext uri="{FF2B5EF4-FFF2-40B4-BE49-F238E27FC236}">
                    <a16:creationId xmlns:a16="http://schemas.microsoft.com/office/drawing/2014/main" id="{66803AF8-6368-45E6-A0B7-C0C4CFFEEB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39">
                <a:extLst>
                  <a:ext uri="{FF2B5EF4-FFF2-40B4-BE49-F238E27FC236}">
                    <a16:creationId xmlns:a16="http://schemas.microsoft.com/office/drawing/2014/main" id="{B4761E05-2792-472B-A814-9616151CF3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40">
                <a:extLst>
                  <a:ext uri="{FF2B5EF4-FFF2-40B4-BE49-F238E27FC236}">
                    <a16:creationId xmlns:a16="http://schemas.microsoft.com/office/drawing/2014/main" id="{40B6A261-9427-4E70-9564-048AD009BD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Rectangle 41">
                <a:extLst>
                  <a:ext uri="{FF2B5EF4-FFF2-40B4-BE49-F238E27FC236}">
                    <a16:creationId xmlns:a16="http://schemas.microsoft.com/office/drawing/2014/main" id="{68BFDFBE-2286-4123-9436-E1DF84AF49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56" name="Picture 2">
            <a:extLst>
              <a:ext uri="{FF2B5EF4-FFF2-40B4-BE49-F238E27FC236}">
                <a16:creationId xmlns:a16="http://schemas.microsoft.com/office/drawing/2014/main" id="{5B3DE270-418F-47A7-B311-C4D876041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244CF3E9-2976-1844-8157-466D30D43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862" y="-469429"/>
            <a:ext cx="5362032" cy="119175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Cash cost reduction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endParaRPr lang="ro-GB" sz="2800" dirty="0">
              <a:solidFill>
                <a:srgbClr val="FFFFFF"/>
              </a:solidFill>
            </a:endParaRPr>
          </a:p>
        </p:txBody>
      </p:sp>
      <p:sp useBgFill="1">
        <p:nvSpPr>
          <p:cNvPr id="58" name="Round Diagonal Corner Rectangle 11">
            <a:extLst>
              <a:ext uri="{FF2B5EF4-FFF2-40B4-BE49-F238E27FC236}">
                <a16:creationId xmlns:a16="http://schemas.microsoft.com/office/drawing/2014/main" id="{A1351C6B-7343-451F-AB4A-1CE294A4E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E57F49C-2750-7048-BE77-DDEFBEE1C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427" y="1539875"/>
            <a:ext cx="6695035" cy="3782694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241D2B3-68FF-4B63-90AF-AB1C18832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4693" y="2152649"/>
            <a:ext cx="3281004" cy="354171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Reducing 34% of cash costs</a:t>
            </a:r>
          </a:p>
          <a:p>
            <a: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Cash burn of 550 million EUR</a:t>
            </a:r>
            <a:endParaRPr lang="en-US" sz="2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251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26484C6-EABC-0A45-BA17-45ABE798B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770" y="-120767"/>
            <a:ext cx="9905998" cy="1478570"/>
          </a:xfrm>
        </p:spPr>
        <p:txBody>
          <a:bodyPr>
            <a:normAutofit/>
          </a:bodyPr>
          <a:lstStyle/>
          <a:p>
            <a:r>
              <a:rPr lang="ro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 after the Covid-19 pandemic for Lufthansa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Group</a:t>
            </a:r>
            <a:endParaRPr lang="ro-GB" sz="2800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D8FB777-3948-4D49-BBC5-1E9DA3DE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357803"/>
            <a:ext cx="10904727" cy="3541714"/>
          </a:xfrm>
        </p:spPr>
        <p:txBody>
          <a:bodyPr>
            <a:no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compan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net lose increased by an incredible 500 % to 2 billion euros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Revenues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fell by only 6 billion euros or 80%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German government decided to invest by buying 20 to 25% of shares in the company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Fundraising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process worth at least 2 billion euros to cover their debts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reduce loses, the company was forced to lay 29 thousand employees, while trying to keep for 100 thousand employees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Abolition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free food on board their airplanes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7058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1F7EDB7-1437-4689-AD93-051AAE63F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CB9622E9-83EA-45FB-8EC1-4477B91011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2">
              <a:extLst>
                <a:ext uri="{FF2B5EF4-FFF2-40B4-BE49-F238E27FC236}">
                  <a16:creationId xmlns:a16="http://schemas.microsoft.com/office/drawing/2014/main" id="{9B668750-4C89-47F1-9591-BE7F26A04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p14="http://schemas.microsoft.com/office/powerpoint/2010/main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F4A3706-CD49-4455-81DC-365A2D51C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133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6" name="Rectangle 5">
              <a:extLst>
                <a:ext uri="{FF2B5EF4-FFF2-40B4-BE49-F238E27FC236}">
                  <a16:creationId xmlns:a16="http://schemas.microsoft.com/office/drawing/2014/main" id="{A089F841-E435-4B8D-82BD-263C9553F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DAA38AAA-0F1D-404C-A14F-A9EA519B85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79592AD6-0042-4811-8CA3-4FF820B0B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Rectangle 8">
              <a:extLst>
                <a:ext uri="{FF2B5EF4-FFF2-40B4-BE49-F238E27FC236}">
                  <a16:creationId xmlns:a16="http://schemas.microsoft.com/office/drawing/2014/main" id="{E8D67C8B-8012-4B05-8119-C932C5E96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EABE68F1-9E8A-4E95-A606-23B237E77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C35B2031-B854-4606-BCDA-0BBF83329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15A77494-4229-4AB1-BB6A-2EA9193FF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AECC3FBA-4EBA-4179-A671-1042C678B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3">
              <a:extLst>
                <a:ext uri="{FF2B5EF4-FFF2-40B4-BE49-F238E27FC236}">
                  <a16:creationId xmlns:a16="http://schemas.microsoft.com/office/drawing/2014/main" id="{02B530CD-3385-4D4F-AC32-CAB1C9DDA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4">
              <a:extLst>
                <a:ext uri="{FF2B5EF4-FFF2-40B4-BE49-F238E27FC236}">
                  <a16:creationId xmlns:a16="http://schemas.microsoft.com/office/drawing/2014/main" id="{56227A7A-DA96-4E2B-B066-2554F98BF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607021BA-15C6-4D7A-A774-B7B1F2ED3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6">
              <a:extLst>
                <a:ext uri="{FF2B5EF4-FFF2-40B4-BE49-F238E27FC236}">
                  <a16:creationId xmlns:a16="http://schemas.microsoft.com/office/drawing/2014/main" id="{DC06C301-0EAD-447D-A966-8C7AB94A3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7">
              <a:extLst>
                <a:ext uri="{FF2B5EF4-FFF2-40B4-BE49-F238E27FC236}">
                  <a16:creationId xmlns:a16="http://schemas.microsoft.com/office/drawing/2014/main" id="{E686DF40-6765-4FBC-A7F8-9AF946D717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8">
              <a:extLst>
                <a:ext uri="{FF2B5EF4-FFF2-40B4-BE49-F238E27FC236}">
                  <a16:creationId xmlns:a16="http://schemas.microsoft.com/office/drawing/2014/main" id="{A1330CAA-984A-4FD3-A574-5377DF768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19">
              <a:extLst>
                <a:ext uri="{FF2B5EF4-FFF2-40B4-BE49-F238E27FC236}">
                  <a16:creationId xmlns:a16="http://schemas.microsoft.com/office/drawing/2014/main" id="{3461CAFE-EF80-4C38-A27B-6E6847F2B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0">
              <a:extLst>
                <a:ext uri="{FF2B5EF4-FFF2-40B4-BE49-F238E27FC236}">
                  <a16:creationId xmlns:a16="http://schemas.microsoft.com/office/drawing/2014/main" id="{C96CB611-34ED-41F3-B15D-F6B17B5E5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1">
              <a:extLst>
                <a:ext uri="{FF2B5EF4-FFF2-40B4-BE49-F238E27FC236}">
                  <a16:creationId xmlns:a16="http://schemas.microsoft.com/office/drawing/2014/main" id="{6D93242F-91B7-4F52-801F-9CEE2987D1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2">
              <a:extLst>
                <a:ext uri="{FF2B5EF4-FFF2-40B4-BE49-F238E27FC236}">
                  <a16:creationId xmlns:a16="http://schemas.microsoft.com/office/drawing/2014/main" id="{72209AFA-8B7F-46AE-80BC-7CD5E8175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3">
              <a:extLst>
                <a:ext uri="{FF2B5EF4-FFF2-40B4-BE49-F238E27FC236}">
                  <a16:creationId xmlns:a16="http://schemas.microsoft.com/office/drawing/2014/main" id="{283D5E20-6411-476C-8A6A-27F019149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4">
              <a:extLst>
                <a:ext uri="{FF2B5EF4-FFF2-40B4-BE49-F238E27FC236}">
                  <a16:creationId xmlns:a16="http://schemas.microsoft.com/office/drawing/2014/main" id="{E35069A2-A355-4382-8898-3D35D040D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5">
              <a:extLst>
                <a:ext uri="{FF2B5EF4-FFF2-40B4-BE49-F238E27FC236}">
                  <a16:creationId xmlns:a16="http://schemas.microsoft.com/office/drawing/2014/main" id="{2B8F4B12-C56F-43C9-B678-11BE48DBE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6">
              <a:extLst>
                <a:ext uri="{FF2B5EF4-FFF2-40B4-BE49-F238E27FC236}">
                  <a16:creationId xmlns:a16="http://schemas.microsoft.com/office/drawing/2014/main" id="{8072F38D-DAD7-4A73-A1C3-356C48C41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7">
              <a:extLst>
                <a:ext uri="{FF2B5EF4-FFF2-40B4-BE49-F238E27FC236}">
                  <a16:creationId xmlns:a16="http://schemas.microsoft.com/office/drawing/2014/main" id="{282751AD-3FCC-4A00-B6EB-CD4AEE37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8">
              <a:extLst>
                <a:ext uri="{FF2B5EF4-FFF2-40B4-BE49-F238E27FC236}">
                  <a16:creationId xmlns:a16="http://schemas.microsoft.com/office/drawing/2014/main" id="{8EA220D4-1126-4A10-B0C9-60A5E99D7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9">
              <a:extLst>
                <a:ext uri="{FF2B5EF4-FFF2-40B4-BE49-F238E27FC236}">
                  <a16:creationId xmlns:a16="http://schemas.microsoft.com/office/drawing/2014/main" id="{1C7FF311-C877-42AD-8656-6ADF9E8B0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0">
              <a:extLst>
                <a:ext uri="{FF2B5EF4-FFF2-40B4-BE49-F238E27FC236}">
                  <a16:creationId xmlns:a16="http://schemas.microsoft.com/office/drawing/2014/main" id="{21D21197-E4E6-4974-8717-7A884C47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1">
              <a:extLst>
                <a:ext uri="{FF2B5EF4-FFF2-40B4-BE49-F238E27FC236}">
                  <a16:creationId xmlns:a16="http://schemas.microsoft.com/office/drawing/2014/main" id="{8999D374-7231-438C-AAFF-586E90D7A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2">
              <a:extLst>
                <a:ext uri="{FF2B5EF4-FFF2-40B4-BE49-F238E27FC236}">
                  <a16:creationId xmlns:a16="http://schemas.microsoft.com/office/drawing/2014/main" id="{2E99439A-BBE6-47F9-9B2E-08FB842D30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Rectangle 33">
              <a:extLst>
                <a:ext uri="{FF2B5EF4-FFF2-40B4-BE49-F238E27FC236}">
                  <a16:creationId xmlns:a16="http://schemas.microsoft.com/office/drawing/2014/main" id="{326BBA6A-787A-4927-9CEA-4EF2315E8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5" name="Freeform 34">
              <a:extLst>
                <a:ext uri="{FF2B5EF4-FFF2-40B4-BE49-F238E27FC236}">
                  <a16:creationId xmlns:a16="http://schemas.microsoft.com/office/drawing/2014/main" id="{9EBCF724-BD4F-4763-96EA-3B49A0192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5">
              <a:extLst>
                <a:ext uri="{FF2B5EF4-FFF2-40B4-BE49-F238E27FC236}">
                  <a16:creationId xmlns:a16="http://schemas.microsoft.com/office/drawing/2014/main" id="{514181B4-343A-468A-A7A3-A24EA1843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6">
              <a:extLst>
                <a:ext uri="{FF2B5EF4-FFF2-40B4-BE49-F238E27FC236}">
                  <a16:creationId xmlns:a16="http://schemas.microsoft.com/office/drawing/2014/main" id="{CA203802-8F2C-4810-86C3-9F5C8A8C51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7">
              <a:extLst>
                <a:ext uri="{FF2B5EF4-FFF2-40B4-BE49-F238E27FC236}">
                  <a16:creationId xmlns:a16="http://schemas.microsoft.com/office/drawing/2014/main" id="{49DE1B83-157A-4C15-9CDD-0890D4102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8">
              <a:extLst>
                <a:ext uri="{FF2B5EF4-FFF2-40B4-BE49-F238E27FC236}">
                  <a16:creationId xmlns:a16="http://schemas.microsoft.com/office/drawing/2014/main" id="{79FF2CFC-9520-4047-97BA-B9F21A5A8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39">
              <a:extLst>
                <a:ext uri="{FF2B5EF4-FFF2-40B4-BE49-F238E27FC236}">
                  <a16:creationId xmlns:a16="http://schemas.microsoft.com/office/drawing/2014/main" id="{51DF22B1-CEB5-4249-BD3A-994A6EDDF8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0">
              <a:extLst>
                <a:ext uri="{FF2B5EF4-FFF2-40B4-BE49-F238E27FC236}">
                  <a16:creationId xmlns:a16="http://schemas.microsoft.com/office/drawing/2014/main" id="{25FAC49F-4726-4ED1-832D-A07808F71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1">
              <a:extLst>
                <a:ext uri="{FF2B5EF4-FFF2-40B4-BE49-F238E27FC236}">
                  <a16:creationId xmlns:a16="http://schemas.microsoft.com/office/drawing/2014/main" id="{59C42689-6633-4333-9462-1733BC620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2">
              <a:extLst>
                <a:ext uri="{FF2B5EF4-FFF2-40B4-BE49-F238E27FC236}">
                  <a16:creationId xmlns:a16="http://schemas.microsoft.com/office/drawing/2014/main" id="{60B37CFD-CC7B-44E0-8F09-78895A966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3">
              <a:extLst>
                <a:ext uri="{FF2B5EF4-FFF2-40B4-BE49-F238E27FC236}">
                  <a16:creationId xmlns:a16="http://schemas.microsoft.com/office/drawing/2014/main" id="{F9074772-C2EC-4132-B934-4F0148F07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4">
              <a:extLst>
                <a:ext uri="{FF2B5EF4-FFF2-40B4-BE49-F238E27FC236}">
                  <a16:creationId xmlns:a16="http://schemas.microsoft.com/office/drawing/2014/main" id="{CD64CD1E-7C60-4B15-A6BD-0CDEC2532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Rectangle 45">
              <a:extLst>
                <a:ext uri="{FF2B5EF4-FFF2-40B4-BE49-F238E27FC236}">
                  <a16:creationId xmlns:a16="http://schemas.microsoft.com/office/drawing/2014/main" id="{76656787-08EB-4D3E-843B-3003DA325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7" name="Freeform 46">
              <a:extLst>
                <a:ext uri="{FF2B5EF4-FFF2-40B4-BE49-F238E27FC236}">
                  <a16:creationId xmlns:a16="http://schemas.microsoft.com/office/drawing/2014/main" id="{BDDC6CD8-3C85-4154-8CA7-C90055C99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7">
              <a:extLst>
                <a:ext uri="{FF2B5EF4-FFF2-40B4-BE49-F238E27FC236}">
                  <a16:creationId xmlns:a16="http://schemas.microsoft.com/office/drawing/2014/main" id="{64A47505-37C3-4DFD-B6A0-BACBE89A8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48">
              <a:extLst>
                <a:ext uri="{FF2B5EF4-FFF2-40B4-BE49-F238E27FC236}">
                  <a16:creationId xmlns:a16="http://schemas.microsoft.com/office/drawing/2014/main" id="{4FB147B4-C2A1-46AE-B6B5-BB05027FA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49">
              <a:extLst>
                <a:ext uri="{FF2B5EF4-FFF2-40B4-BE49-F238E27FC236}">
                  <a16:creationId xmlns:a16="http://schemas.microsoft.com/office/drawing/2014/main" id="{A962EF7A-E05D-47DA-BA74-C8629D938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0">
              <a:extLst>
                <a:ext uri="{FF2B5EF4-FFF2-40B4-BE49-F238E27FC236}">
                  <a16:creationId xmlns:a16="http://schemas.microsoft.com/office/drawing/2014/main" id="{2C8FDFCC-308B-4955-A813-DFAC66312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1">
              <a:extLst>
                <a:ext uri="{FF2B5EF4-FFF2-40B4-BE49-F238E27FC236}">
                  <a16:creationId xmlns:a16="http://schemas.microsoft.com/office/drawing/2014/main" id="{52D46068-8CFB-4E0B-9543-28A7ECADD8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2">
              <a:extLst>
                <a:ext uri="{FF2B5EF4-FFF2-40B4-BE49-F238E27FC236}">
                  <a16:creationId xmlns:a16="http://schemas.microsoft.com/office/drawing/2014/main" id="{E47AE856-C4BB-48CF-B2A2-AFB0579F4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3">
              <a:extLst>
                <a:ext uri="{FF2B5EF4-FFF2-40B4-BE49-F238E27FC236}">
                  <a16:creationId xmlns:a16="http://schemas.microsoft.com/office/drawing/2014/main" id="{3338C43C-6074-4421-97E9-0B9832383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4">
              <a:extLst>
                <a:ext uri="{FF2B5EF4-FFF2-40B4-BE49-F238E27FC236}">
                  <a16:creationId xmlns:a16="http://schemas.microsoft.com/office/drawing/2014/main" id="{910D8CF2-8086-4C4C-89E1-A82DB5DFF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5">
              <a:extLst>
                <a:ext uri="{FF2B5EF4-FFF2-40B4-BE49-F238E27FC236}">
                  <a16:creationId xmlns:a16="http://schemas.microsoft.com/office/drawing/2014/main" id="{FADABDD3-D22B-4229-8038-A9BBB3721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6">
              <a:extLst>
                <a:ext uri="{FF2B5EF4-FFF2-40B4-BE49-F238E27FC236}">
                  <a16:creationId xmlns:a16="http://schemas.microsoft.com/office/drawing/2014/main" id="{7D9568FC-37BC-470C-93A5-8983D0C12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57">
              <a:extLst>
                <a:ext uri="{FF2B5EF4-FFF2-40B4-BE49-F238E27FC236}">
                  <a16:creationId xmlns:a16="http://schemas.microsoft.com/office/drawing/2014/main" id="{5786181E-9BC0-4551-9B1F-D58636404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58">
              <a:extLst>
                <a:ext uri="{FF2B5EF4-FFF2-40B4-BE49-F238E27FC236}">
                  <a16:creationId xmlns:a16="http://schemas.microsoft.com/office/drawing/2014/main" id="{AD321C02-50D5-45DB-A66C-B77BFCA1D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u 1">
            <a:extLst>
              <a:ext uri="{FF2B5EF4-FFF2-40B4-BE49-F238E27FC236}">
                <a16:creationId xmlns:a16="http://schemas.microsoft.com/office/drawing/2014/main" id="{C2E6C6ED-8795-824E-A34A-C0D89BA61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315" y="-57757"/>
            <a:ext cx="2948240" cy="147857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Lufthansa group</a:t>
            </a:r>
            <a:endParaRPr lang="ro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1FD4CB19-51C9-6043-8E7B-6DCB35063B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69" r="8248" b="-2"/>
          <a:stretch/>
        </p:blipFill>
        <p:spPr>
          <a:xfrm>
            <a:off x="-5597" y="1"/>
            <a:ext cx="4663440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6" name="Imagine 6">
            <a:extLst>
              <a:ext uri="{FF2B5EF4-FFF2-40B4-BE49-F238E27FC236}">
                <a16:creationId xmlns:a16="http://schemas.microsoft.com/office/drawing/2014/main" id="{C194FD74-B1EA-FA46-B30A-EE3E41BA1C0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580" r="12483" b="2"/>
          <a:stretch/>
        </p:blipFill>
        <p:spPr>
          <a:xfrm>
            <a:off x="4669509" y="10"/>
            <a:ext cx="2883435" cy="3427868"/>
          </a:xfrm>
          <a:prstGeom prst="rect">
            <a:avLst/>
          </a:prstGeom>
        </p:spPr>
      </p:pic>
      <p:pic>
        <p:nvPicPr>
          <p:cNvPr id="5" name="Imagine 5">
            <a:extLst>
              <a:ext uri="{FF2B5EF4-FFF2-40B4-BE49-F238E27FC236}">
                <a16:creationId xmlns:a16="http://schemas.microsoft.com/office/drawing/2014/main" id="{14EF703D-E54F-CB4E-8850-986E49780B4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0796" r="-2" b="11208"/>
          <a:stretch/>
        </p:blipFill>
        <p:spPr>
          <a:xfrm>
            <a:off x="-5597" y="3427414"/>
            <a:ext cx="7558541" cy="3430587"/>
          </a:xfrm>
          <a:custGeom>
            <a:avLst/>
            <a:gdLst/>
            <a:ahLst/>
            <a:cxnLst/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</p:spPr>
      </p:pic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C74412C7-7BA6-412B-93CA-2C8CE9E6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459" y="-464"/>
            <a:ext cx="2646" cy="342900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/>
        </p:spPr>
      </p:cxn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F13C768-0AEC-EF4A-8AD3-FD55142A6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210" y="1311275"/>
            <a:ext cx="4406416" cy="354171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August, the company reported an increase of up to 50%. 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board of the company expects a full recovery and profit by the end of 2024.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pandemic of Corona virus has almost limited the air travel. 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air traffic has been limited by 90%.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airline has faced loses by milliard euros.</a:t>
            </a:r>
            <a:endParaRPr lang="ro-GB" sz="2000" dirty="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F5459D2F-D834-4D12-A2D5-D08685B26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895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6D5510ED-8B38-4431-85A0-01F45D6C0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7558541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</p:spTree>
    <p:extLst>
      <p:ext uri="{BB962C8B-B14F-4D97-AF65-F5344CB8AC3E}">
        <p14:creationId xmlns:p14="http://schemas.microsoft.com/office/powerpoint/2010/main" val="20471926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71E55DA-2F7E-6042-9C29-25ED127BF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861976E-989E-734E-B98D-CF1549722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244" y="1897408"/>
            <a:ext cx="9905999" cy="3541714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measure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 taken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governments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have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affected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the global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austerity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measures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in 2020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caused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many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airlines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embark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massive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restructurings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Lu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fthansa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resorted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various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measures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included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innova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tive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and exit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length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the pandemic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have a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significant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impact on the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passenger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aviation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36782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CDFBB53-6089-E94F-A4A2-7B05C168E0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your attention ! If you have any questions we are happy to answer ! </a:t>
            </a:r>
            <a:endParaRPr lang="ro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1270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2DF7EE9-B1F0-C74A-89E7-8C42ECF89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878" y="-274254"/>
            <a:ext cx="9905998" cy="147857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24C8A95-8AC2-E34C-A4BC-7E932A24EF5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81122" y="866320"/>
            <a:ext cx="9906000" cy="35417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ro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www.repositorio.ucp.pt</a:t>
            </a:r>
          </a:p>
          <a:p>
            <a:pPr marL="0" indent="0">
              <a:buNone/>
            </a:pPr>
            <a:r>
              <a:rPr lang="ro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www.lufthansagroup.com</a:t>
            </a:r>
          </a:p>
          <a:p>
            <a:pPr marL="0" indent="0">
              <a:buNone/>
            </a:pP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https://www.gotravelyourway.com/2016/02/12/review-10-lufthansa-facts-you-should-know/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https://web.archive.org/web/20061101215325/http://lac.lufthansa.com/en/html/besucher/anreise/index.php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https://www.spiegel.de/wirtschaft/unternehmen/lufthansa-streicht-95-prozent-der-fluege-und-fordert-milliardenhilfen-a-72295369-7d85-484e-bf5a-513d37c797fc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https://www.livemint.com/companies/news/covid-impact-lufthansa-to-cut-free-snacks-for-economy-passengers-11605614023631.htmlhttps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://www.independent.co.uk/travel/news-and-advice/lufthansa-aviation-security-pandemic-losses-b1812235.htmlhttps://www.lufthansa.com/is/en/protection-measures</a:t>
            </a:r>
            <a:r>
              <a:rPr lang="ro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Rinser, Maximilian Lorenz. Lufthansa Group: dealing with strategy in times of COVID-19. Diss. 2021.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https://investor-relations.lufthansagroup.com/en/corporate-facts/group-strategy.html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Lufthansagroup.com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/en/newsroom/releases/page-12-14.html</a:t>
            </a:r>
          </a:p>
          <a:p>
            <a:pPr marL="0" indent="0">
              <a:buNone/>
            </a:pP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grounds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Germanwings and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cuts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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eet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size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DW.comhttps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www.dw.com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/en/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lufthansa-grounds-germanwings-and-cuts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-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eet-size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/a-53053398(2020),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Jun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2020Lufthansa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agrees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€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9bn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bailout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with German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government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Guardian26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Mayhttps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://www.theguardian.com/business/2020/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may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/26/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lufthansa-9bn-bailout-german-government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-coronavirus-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ights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(2020),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Jun 2020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ro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675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Circuit</vt:lpstr>
      <vt:lpstr>Academic skills lcbb4000 Group presentation Lufthansa group</vt:lpstr>
      <vt:lpstr>The Purpose of the presentation </vt:lpstr>
      <vt:lpstr>Lufthansa airline </vt:lpstr>
      <vt:lpstr>PowerPoint Presentation</vt:lpstr>
      <vt:lpstr>PowerPoint Presentation</vt:lpstr>
      <vt:lpstr>Covid –19 pandemic on Lufthansa 2020/2021 </vt:lpstr>
      <vt:lpstr>PowerPoint Presentation</vt:lpstr>
      <vt:lpstr>PowerPoint Presentation</vt:lpstr>
      <vt:lpstr>PowerPoint Presentation</vt:lpstr>
      <vt:lpstr>On 7 July 2020 Lufthansa group starts a program named ‘’Renew </vt:lpstr>
      <vt:lpstr>The Renew program is restructured in three stages: </vt:lpstr>
      <vt:lpstr>ReFocus Strategy </vt:lpstr>
      <vt:lpstr>ReOrg strategy </vt:lpstr>
      <vt:lpstr>PowerPoint Presentation</vt:lpstr>
      <vt:lpstr>RePay Strategy </vt:lpstr>
      <vt:lpstr>Cash cost reduction </vt:lpstr>
      <vt:lpstr>results after the Covid-19 pandemic for Lufthansa Group</vt:lpstr>
      <vt:lpstr>Lufthansa group</vt:lpstr>
      <vt:lpstr>Conclusion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 lcbb4000 Group presentation Lufthansa group</dc:title>
  <dc:creator>Florina Roxana Gavril (2108397)</dc:creator>
  <cp:lastModifiedBy>Dorin Barban (2114965)</cp:lastModifiedBy>
  <cp:revision>5</cp:revision>
  <dcterms:created xsi:type="dcterms:W3CDTF">2021-11-15T23:50:40Z</dcterms:created>
  <dcterms:modified xsi:type="dcterms:W3CDTF">2021-11-17T22:43:28Z</dcterms:modified>
</cp:coreProperties>
</file>