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71" r:id="rId4"/>
    <p:sldId id="269" r:id="rId5"/>
    <p:sldId id="270" r:id="rId6"/>
    <p:sldId id="267" r:id="rId7"/>
    <p:sldId id="268" r:id="rId8"/>
    <p:sldId id="258"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7" autoAdjust="0"/>
    <p:restoredTop sz="94660"/>
  </p:normalViewPr>
  <p:slideViewPr>
    <p:cSldViewPr snapToGrid="0">
      <p:cViewPr>
        <p:scale>
          <a:sx n="40" d="100"/>
          <a:sy n="40" d="100"/>
        </p:scale>
        <p:origin x="2184" y="133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850D2F-EA39-4BBE-80C2-15FE61F8B9CD}"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E9009D-6185-47D5-ADA6-50F27FB63A18}" type="slidenum">
              <a:rPr lang="en-GB" smtClean="0"/>
              <a:t>‹#›</a:t>
            </a:fld>
            <a:endParaRPr lang="en-GB"/>
          </a:p>
        </p:txBody>
      </p:sp>
    </p:spTree>
    <p:extLst>
      <p:ext uri="{BB962C8B-B14F-4D97-AF65-F5344CB8AC3E}">
        <p14:creationId xmlns:p14="http://schemas.microsoft.com/office/powerpoint/2010/main" val="2710610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850D2F-EA39-4BBE-80C2-15FE61F8B9CD}"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E9009D-6185-47D5-ADA6-50F27FB63A18}" type="slidenum">
              <a:rPr lang="en-GB" smtClean="0"/>
              <a:t>‹#›</a:t>
            </a:fld>
            <a:endParaRPr lang="en-GB"/>
          </a:p>
        </p:txBody>
      </p:sp>
    </p:spTree>
    <p:extLst>
      <p:ext uri="{BB962C8B-B14F-4D97-AF65-F5344CB8AC3E}">
        <p14:creationId xmlns:p14="http://schemas.microsoft.com/office/powerpoint/2010/main" val="785041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850D2F-EA39-4BBE-80C2-15FE61F8B9CD}"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E9009D-6185-47D5-ADA6-50F27FB63A18}" type="slidenum">
              <a:rPr lang="en-GB" smtClean="0"/>
              <a:t>‹#›</a:t>
            </a:fld>
            <a:endParaRPr lang="en-GB"/>
          </a:p>
        </p:txBody>
      </p:sp>
    </p:spTree>
    <p:extLst>
      <p:ext uri="{BB962C8B-B14F-4D97-AF65-F5344CB8AC3E}">
        <p14:creationId xmlns:p14="http://schemas.microsoft.com/office/powerpoint/2010/main" val="3551315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850D2F-EA39-4BBE-80C2-15FE61F8B9CD}" type="datetimeFigureOut">
              <a:rPr lang="en-GB" smtClean="0"/>
              <a:t>03/06/2021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E9009D-6185-47D5-ADA6-50F27FB63A18}" type="slidenum">
              <a:rPr lang="en-GB" smtClean="0"/>
              <a:t>‹#›</a:t>
            </a:fld>
            <a:endParaRPr lang="en-GB"/>
          </a:p>
        </p:txBody>
      </p:sp>
    </p:spTree>
    <p:extLst>
      <p:ext uri="{BB962C8B-B14F-4D97-AF65-F5344CB8AC3E}">
        <p14:creationId xmlns:p14="http://schemas.microsoft.com/office/powerpoint/2010/main" val="3429867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850D2F-EA39-4BBE-80C2-15FE61F8B9CD}" type="datetimeFigureOut">
              <a:rPr lang="en-GB" smtClean="0"/>
              <a:t>03/06/2021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E9009D-6185-47D5-ADA6-50F27FB63A18}" type="slidenum">
              <a:rPr lang="en-GB" smtClean="0"/>
              <a:t>‹#›</a:t>
            </a:fld>
            <a:endParaRPr lang="en-GB"/>
          </a:p>
        </p:txBody>
      </p:sp>
    </p:spTree>
    <p:extLst>
      <p:ext uri="{BB962C8B-B14F-4D97-AF65-F5344CB8AC3E}">
        <p14:creationId xmlns:p14="http://schemas.microsoft.com/office/powerpoint/2010/main" val="90230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850D2F-EA39-4BBE-80C2-15FE61F8B9CD}" type="datetimeFigureOut">
              <a:rPr lang="en-GB" smtClean="0"/>
              <a:t>03/06/2021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E9009D-6185-47D5-ADA6-50F27FB63A18}" type="slidenum">
              <a:rPr lang="en-GB" smtClean="0"/>
              <a:t>‹#›</a:t>
            </a:fld>
            <a:endParaRPr lang="en-GB"/>
          </a:p>
        </p:txBody>
      </p:sp>
    </p:spTree>
    <p:extLst>
      <p:ext uri="{BB962C8B-B14F-4D97-AF65-F5344CB8AC3E}">
        <p14:creationId xmlns:p14="http://schemas.microsoft.com/office/powerpoint/2010/main" val="1448684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850D2F-EA39-4BBE-80C2-15FE61F8B9CD}" type="datetimeFigureOut">
              <a:rPr lang="en-GB" smtClean="0"/>
              <a:t>03/06/2021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E9009D-6185-47D5-ADA6-50F27FB63A18}" type="slidenum">
              <a:rPr lang="en-GB" smtClean="0"/>
              <a:t>‹#›</a:t>
            </a:fld>
            <a:endParaRPr lang="en-GB"/>
          </a:p>
        </p:txBody>
      </p:sp>
    </p:spTree>
    <p:extLst>
      <p:ext uri="{BB962C8B-B14F-4D97-AF65-F5344CB8AC3E}">
        <p14:creationId xmlns:p14="http://schemas.microsoft.com/office/powerpoint/2010/main" val="571042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850D2F-EA39-4BBE-80C2-15FE61F8B9CD}" type="datetimeFigureOut">
              <a:rPr lang="en-GB" smtClean="0"/>
              <a:t>03/06/2021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E9009D-6185-47D5-ADA6-50F27FB63A18}" type="slidenum">
              <a:rPr lang="en-GB" smtClean="0"/>
              <a:t>‹#›</a:t>
            </a:fld>
            <a:endParaRPr lang="en-GB"/>
          </a:p>
        </p:txBody>
      </p:sp>
    </p:spTree>
    <p:extLst>
      <p:ext uri="{BB962C8B-B14F-4D97-AF65-F5344CB8AC3E}">
        <p14:creationId xmlns:p14="http://schemas.microsoft.com/office/powerpoint/2010/main" val="4056692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850D2F-EA39-4BBE-80C2-15FE61F8B9CD}" type="datetimeFigureOut">
              <a:rPr lang="en-GB" smtClean="0"/>
              <a:t>03/06/2021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E9009D-6185-47D5-ADA6-50F27FB63A18}" type="slidenum">
              <a:rPr lang="en-GB" smtClean="0"/>
              <a:t>‹#›</a:t>
            </a:fld>
            <a:endParaRPr lang="en-GB"/>
          </a:p>
        </p:txBody>
      </p:sp>
    </p:spTree>
    <p:extLst>
      <p:ext uri="{BB962C8B-B14F-4D97-AF65-F5344CB8AC3E}">
        <p14:creationId xmlns:p14="http://schemas.microsoft.com/office/powerpoint/2010/main" val="2319174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850D2F-EA39-4BBE-80C2-15FE61F8B9CD}"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E9009D-6185-47D5-ADA6-50F27FB63A18}" type="slidenum">
              <a:rPr lang="en-GB" smtClean="0"/>
              <a:t>‹#›</a:t>
            </a:fld>
            <a:endParaRPr lang="en-GB"/>
          </a:p>
        </p:txBody>
      </p:sp>
    </p:spTree>
    <p:extLst>
      <p:ext uri="{BB962C8B-B14F-4D97-AF65-F5344CB8AC3E}">
        <p14:creationId xmlns:p14="http://schemas.microsoft.com/office/powerpoint/2010/main" val="3673722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850D2F-EA39-4BBE-80C2-15FE61F8B9CD}"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E9009D-6185-47D5-ADA6-50F27FB63A1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044538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850D2F-EA39-4BBE-80C2-15FE61F8B9CD}"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E9009D-6185-47D5-ADA6-50F27FB63A18}" type="slidenum">
              <a:rPr lang="en-GB" smtClean="0"/>
              <a:t>‹#›</a:t>
            </a:fld>
            <a:endParaRPr lang="en-GB"/>
          </a:p>
        </p:txBody>
      </p:sp>
    </p:spTree>
    <p:extLst>
      <p:ext uri="{BB962C8B-B14F-4D97-AF65-F5344CB8AC3E}">
        <p14:creationId xmlns:p14="http://schemas.microsoft.com/office/powerpoint/2010/main" val="22054523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850D2F-EA39-4BBE-80C2-15FE61F8B9CD}"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E9009D-6185-47D5-ADA6-50F27FB63A1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431456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850D2F-EA39-4BBE-80C2-15FE61F8B9CD}"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E9009D-6185-47D5-ADA6-50F27FB63A18}" type="slidenum">
              <a:rPr lang="en-GB" smtClean="0"/>
              <a:t>‹#›</a:t>
            </a:fld>
            <a:endParaRPr lang="en-GB"/>
          </a:p>
        </p:txBody>
      </p:sp>
    </p:spTree>
    <p:extLst>
      <p:ext uri="{BB962C8B-B14F-4D97-AF65-F5344CB8AC3E}">
        <p14:creationId xmlns:p14="http://schemas.microsoft.com/office/powerpoint/2010/main" val="4505769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850D2F-EA39-4BBE-80C2-15FE61F8B9CD}"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E9009D-6185-47D5-ADA6-50F27FB63A18}" type="slidenum">
              <a:rPr lang="en-GB" smtClean="0"/>
              <a:t>‹#›</a:t>
            </a:fld>
            <a:endParaRPr lang="en-GB"/>
          </a:p>
        </p:txBody>
      </p:sp>
    </p:spTree>
    <p:extLst>
      <p:ext uri="{BB962C8B-B14F-4D97-AF65-F5344CB8AC3E}">
        <p14:creationId xmlns:p14="http://schemas.microsoft.com/office/powerpoint/2010/main" val="1753217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850D2F-EA39-4BBE-80C2-15FE61F8B9CD}"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E9009D-6185-47D5-ADA6-50F27FB63A18}" type="slidenum">
              <a:rPr lang="en-GB" smtClean="0"/>
              <a:t>‹#›</a:t>
            </a:fld>
            <a:endParaRPr lang="en-GB"/>
          </a:p>
        </p:txBody>
      </p:sp>
    </p:spTree>
    <p:extLst>
      <p:ext uri="{BB962C8B-B14F-4D97-AF65-F5344CB8AC3E}">
        <p14:creationId xmlns:p14="http://schemas.microsoft.com/office/powerpoint/2010/main" val="1181468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850D2F-EA39-4BBE-80C2-15FE61F8B9CD}" type="datetimeFigureOut">
              <a:rPr lang="en-GB" smtClean="0"/>
              <a:t>03/06/2021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BE9009D-6185-47D5-ADA6-50F27FB63A18}" type="slidenum">
              <a:rPr lang="en-GB" smtClean="0"/>
              <a:t>‹#›</a:t>
            </a:fld>
            <a:endParaRPr lang="en-GB"/>
          </a:p>
        </p:txBody>
      </p:sp>
    </p:spTree>
    <p:extLst>
      <p:ext uri="{BB962C8B-B14F-4D97-AF65-F5344CB8AC3E}">
        <p14:creationId xmlns:p14="http://schemas.microsoft.com/office/powerpoint/2010/main" val="410149374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9" name="Straight Connector 28">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31"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36">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Subtitle 2">
            <a:extLst>
              <a:ext uri="{FF2B5EF4-FFF2-40B4-BE49-F238E27FC236}">
                <a16:creationId xmlns:a16="http://schemas.microsoft.com/office/drawing/2014/main" id="{EA2BED4F-D2B0-45F6-8FB6-45488CA2D171}"/>
              </a:ext>
            </a:extLst>
          </p:cNvPr>
          <p:cNvSpPr>
            <a:spLocks noGrp="1"/>
          </p:cNvSpPr>
          <p:nvPr>
            <p:ph type="subTitle" idx="1"/>
          </p:nvPr>
        </p:nvSpPr>
        <p:spPr>
          <a:xfrm>
            <a:off x="1507067" y="4050833"/>
            <a:ext cx="7766936" cy="1096899"/>
          </a:xfrm>
        </p:spPr>
        <p:txBody>
          <a:bodyPr>
            <a:normAutofit/>
          </a:bodyPr>
          <a:lstStyle/>
          <a:p>
            <a:r>
              <a:rPr lang="en-GB">
                <a:solidFill>
                  <a:schemeClr val="tx1"/>
                </a:solidFill>
              </a:rPr>
              <a:t>Jacob Summers</a:t>
            </a:r>
          </a:p>
          <a:p>
            <a:r>
              <a:rPr lang="en-GB">
                <a:solidFill>
                  <a:schemeClr val="tx1"/>
                </a:solidFill>
              </a:rPr>
              <a:t>(1801142)</a:t>
            </a:r>
          </a:p>
        </p:txBody>
      </p:sp>
      <p:sp>
        <p:nvSpPr>
          <p:cNvPr id="2" name="Title 1">
            <a:extLst>
              <a:ext uri="{FF2B5EF4-FFF2-40B4-BE49-F238E27FC236}">
                <a16:creationId xmlns:a16="http://schemas.microsoft.com/office/drawing/2014/main" id="{EE59B546-22FB-4D69-A582-01C07121725E}"/>
              </a:ext>
            </a:extLst>
          </p:cNvPr>
          <p:cNvSpPr>
            <a:spLocks noGrp="1"/>
          </p:cNvSpPr>
          <p:nvPr>
            <p:ph type="ctrTitle"/>
          </p:nvPr>
        </p:nvSpPr>
        <p:spPr>
          <a:xfrm>
            <a:off x="1507067" y="2404534"/>
            <a:ext cx="7766936" cy="1646302"/>
          </a:xfrm>
        </p:spPr>
        <p:txBody>
          <a:bodyPr>
            <a:normAutofit/>
          </a:bodyPr>
          <a:lstStyle/>
          <a:p>
            <a:pPr>
              <a:lnSpc>
                <a:spcPct val="90000"/>
              </a:lnSpc>
            </a:pPr>
            <a:r>
              <a:rPr lang="en-GB" sz="3400" dirty="0"/>
              <a:t>What are the different accounts of the Siege of Tyre and why are they important?</a:t>
            </a:r>
          </a:p>
        </p:txBody>
      </p:sp>
    </p:spTree>
    <p:extLst>
      <p:ext uri="{BB962C8B-B14F-4D97-AF65-F5344CB8AC3E}">
        <p14:creationId xmlns:p14="http://schemas.microsoft.com/office/powerpoint/2010/main" val="353402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27D9BF-3A8E-439F-A27F-94719A59541B}"/>
              </a:ext>
            </a:extLst>
          </p:cNvPr>
          <p:cNvSpPr>
            <a:spLocks noGrp="1"/>
          </p:cNvSpPr>
          <p:nvPr>
            <p:ph type="title"/>
          </p:nvPr>
        </p:nvSpPr>
        <p:spPr>
          <a:xfrm>
            <a:off x="1333502" y="609600"/>
            <a:ext cx="8596668" cy="1320800"/>
          </a:xfrm>
        </p:spPr>
        <p:txBody>
          <a:bodyPr>
            <a:normAutofit/>
          </a:bodyPr>
          <a:lstStyle/>
          <a:p>
            <a:r>
              <a:rPr lang="en-GB" dirty="0"/>
              <a:t>The Importance of Tyre to Alexander’s Conquest </a:t>
            </a:r>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04CDFF02-990D-4981-BDB7-FB89205A30A9}"/>
              </a:ext>
            </a:extLst>
          </p:cNvPr>
          <p:cNvSpPr>
            <a:spLocks noGrp="1"/>
          </p:cNvSpPr>
          <p:nvPr>
            <p:ph idx="1"/>
          </p:nvPr>
        </p:nvSpPr>
        <p:spPr>
          <a:xfrm>
            <a:off x="1333502" y="2160590"/>
            <a:ext cx="8470898" cy="3429260"/>
          </a:xfrm>
        </p:spPr>
        <p:txBody>
          <a:bodyPr>
            <a:normAutofit/>
          </a:bodyPr>
          <a:lstStyle/>
          <a:p>
            <a:r>
              <a:rPr lang="en-GB" dirty="0"/>
              <a:t>Alexander dreamed that he was led by Heracles himself to the island, this was interpreted as an omen that alike to Heracles alexander was had to do this like one of Heracles' labours. (Arrian, Anabasis of Alexander 2.18. </a:t>
            </a:r>
            <a:r>
              <a:rPr lang="en-GB" dirty="0" err="1"/>
              <a:t>Plut</a:t>
            </a:r>
            <a:r>
              <a:rPr lang="en-GB" dirty="0"/>
              <a:t>. Alex. 24.3) </a:t>
            </a:r>
          </a:p>
          <a:p>
            <a:r>
              <a:rPr lang="en-GB" dirty="0"/>
              <a:t>This island was instrumental to the naval dominance that the Persians had held in the Mediterranean. (Arrian, Anabasis of Alexander 2.18)</a:t>
            </a:r>
          </a:p>
          <a:p>
            <a:r>
              <a:rPr lang="en-GB" dirty="0"/>
              <a:t>Plutarch illustrates this importance came from the greed of the Macedonians who desired the gold, silver, women and the </a:t>
            </a:r>
            <a:r>
              <a:rPr lang="en-GB" dirty="0" err="1"/>
              <a:t>luxiures</a:t>
            </a:r>
            <a:r>
              <a:rPr lang="en-GB" dirty="0"/>
              <a:t> that the barbarians had enjoyed for so long. However the desire for Alexander was to be the ‘master of the sea-coasts’ (</a:t>
            </a:r>
            <a:r>
              <a:rPr lang="en-GB" dirty="0" err="1"/>
              <a:t>plut</a:t>
            </a:r>
            <a:r>
              <a:rPr lang="en-GB" dirty="0"/>
              <a:t>. Alex. 24. 2)</a:t>
            </a:r>
          </a:p>
          <a:p>
            <a:endParaRPr lang="en-GB" dirty="0"/>
          </a:p>
          <a:p>
            <a:endParaRPr lang="en-GB" dirty="0"/>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03111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DFE12-88E3-4216-94B0-DCDD04DB8A26}"/>
              </a:ext>
            </a:extLst>
          </p:cNvPr>
          <p:cNvSpPr>
            <a:spLocks noGrp="1"/>
          </p:cNvSpPr>
          <p:nvPr>
            <p:ph type="title"/>
          </p:nvPr>
        </p:nvSpPr>
        <p:spPr/>
        <p:txBody>
          <a:bodyPr/>
          <a:lstStyle/>
          <a:p>
            <a:r>
              <a:rPr lang="en-GB" dirty="0"/>
              <a:t>Plutarch’s Lives, Alexander.</a:t>
            </a:r>
          </a:p>
        </p:txBody>
      </p:sp>
      <p:sp>
        <p:nvSpPr>
          <p:cNvPr id="3" name="Content Placeholder 2">
            <a:extLst>
              <a:ext uri="{FF2B5EF4-FFF2-40B4-BE49-F238E27FC236}">
                <a16:creationId xmlns:a16="http://schemas.microsoft.com/office/drawing/2014/main" id="{91308B98-AA15-4C2D-83E7-9A93D03BC7C1}"/>
              </a:ext>
            </a:extLst>
          </p:cNvPr>
          <p:cNvSpPr>
            <a:spLocks noGrp="1"/>
          </p:cNvSpPr>
          <p:nvPr>
            <p:ph idx="1"/>
          </p:nvPr>
        </p:nvSpPr>
        <p:spPr/>
        <p:txBody>
          <a:bodyPr>
            <a:normAutofit fontScale="92500" lnSpcReduction="20000"/>
          </a:bodyPr>
          <a:lstStyle/>
          <a:p>
            <a:r>
              <a:rPr lang="en-GB" dirty="0"/>
              <a:t>He would expedition into Arabia during the siege, risking the life of Lysimachus.</a:t>
            </a:r>
          </a:p>
          <a:p>
            <a:r>
              <a:rPr lang="en-GB" dirty="0"/>
              <a:t>The siege is described to have taken months however its description remains a mere few sentences long with </a:t>
            </a:r>
            <a:r>
              <a:rPr lang="en-GB" dirty="0" err="1"/>
              <a:t>plutarch</a:t>
            </a:r>
            <a:r>
              <a:rPr lang="en-GB" dirty="0"/>
              <a:t> discussing the omens and dreams that alexander had received prior to the end of the siege.</a:t>
            </a:r>
          </a:p>
          <a:p>
            <a:r>
              <a:rPr lang="en-GB" dirty="0"/>
              <a:t>He mentions the strategies as almost a list of things Alexander had brought and made there, only saying afterwards that they had attacked the walls with more ferocity than what was intended. Describing that the soldiers would not restrain themselves.</a:t>
            </a:r>
          </a:p>
          <a:p>
            <a:r>
              <a:rPr lang="en-GB" dirty="0"/>
              <a:t>This source unlike the others spends a large portion of the section discussing the dreams that alexander had experienced in great detail. With all of these dreams having an over arching message about the siege:</a:t>
            </a:r>
          </a:p>
          <a:p>
            <a:pPr lvl="1"/>
            <a:r>
              <a:rPr lang="en-GB" dirty="0"/>
              <a:t>Heracles beckoning him to take the city.</a:t>
            </a:r>
          </a:p>
          <a:p>
            <a:pPr lvl="1"/>
            <a:r>
              <a:rPr lang="en-GB" dirty="0"/>
              <a:t>Apollo deserting the Tyrians.</a:t>
            </a:r>
          </a:p>
          <a:p>
            <a:pPr lvl="1"/>
            <a:r>
              <a:rPr lang="en-GB" dirty="0"/>
              <a:t>Satyr that had attempted to illude him.</a:t>
            </a:r>
          </a:p>
          <a:p>
            <a:pPr marL="457200" lvl="1" indent="0">
              <a:buNone/>
            </a:pPr>
            <a:endParaRPr lang="en-GB" dirty="0"/>
          </a:p>
        </p:txBody>
      </p:sp>
    </p:spTree>
    <p:extLst>
      <p:ext uri="{BB962C8B-B14F-4D97-AF65-F5344CB8AC3E}">
        <p14:creationId xmlns:p14="http://schemas.microsoft.com/office/powerpoint/2010/main" val="4247932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F830B-5BC9-429D-BCFB-20267E673D7A}"/>
              </a:ext>
            </a:extLst>
          </p:cNvPr>
          <p:cNvSpPr>
            <a:spLocks noGrp="1"/>
          </p:cNvSpPr>
          <p:nvPr>
            <p:ph type="title"/>
          </p:nvPr>
        </p:nvSpPr>
        <p:spPr/>
        <p:txBody>
          <a:bodyPr/>
          <a:lstStyle/>
          <a:p>
            <a:r>
              <a:rPr lang="en-GB" dirty="0"/>
              <a:t>Arrian’s representation of the siege</a:t>
            </a:r>
          </a:p>
        </p:txBody>
      </p:sp>
      <p:sp>
        <p:nvSpPr>
          <p:cNvPr id="3" name="Content Placeholder 2">
            <a:extLst>
              <a:ext uri="{FF2B5EF4-FFF2-40B4-BE49-F238E27FC236}">
                <a16:creationId xmlns:a16="http://schemas.microsoft.com/office/drawing/2014/main" id="{B675E240-6E47-41AC-876D-D68C814D648D}"/>
              </a:ext>
            </a:extLst>
          </p:cNvPr>
          <p:cNvSpPr>
            <a:spLocks noGrp="1"/>
          </p:cNvSpPr>
          <p:nvPr>
            <p:ph idx="1"/>
          </p:nvPr>
        </p:nvSpPr>
        <p:spPr>
          <a:xfrm>
            <a:off x="677334" y="1270000"/>
            <a:ext cx="8596668" cy="5588000"/>
          </a:xfrm>
        </p:spPr>
        <p:txBody>
          <a:bodyPr>
            <a:normAutofit fontScale="85000" lnSpcReduction="20000"/>
          </a:bodyPr>
          <a:lstStyle/>
          <a:p>
            <a:r>
              <a:rPr lang="en-GB" dirty="0"/>
              <a:t>When in range the Tyrians would shower the Macedonians in missile fire from the high walls and from their superior navy. Thus leaving alexander with no choice to manoeuvre two siege towers along the mole to help defend the workers. With the Tyrians then sending fire boats and sending troops to tear down he palisades (Arrian, Anabasis of Alexander 2.19)</a:t>
            </a:r>
          </a:p>
          <a:p>
            <a:r>
              <a:rPr lang="en-GB" dirty="0"/>
              <a:t>Alexander would build a mole that stretched to the island from the coast, using a great deal of rocks and wood to build it. It stretched over a shallow bit of land that would deeper the closer alexander had got to the island reaching around 18 foot deep. (Arrian, Anabasis of Alexander 2.18)</a:t>
            </a:r>
          </a:p>
          <a:p>
            <a:r>
              <a:rPr lang="en-GB" dirty="0"/>
              <a:t>Alexander dreamed that he was led by Heracles himself to the island, this was interpreted as an Oman that alike to Heracles alexander was had to do this like one of Heracles' labours. (Arrian, Anabasis of Alexander 2.18) </a:t>
            </a:r>
          </a:p>
          <a:p>
            <a:r>
              <a:rPr lang="en-GB" dirty="0"/>
              <a:t>Alexander would order the assistance of the Cypriots to blockade the northern harbour and his Phoenician ships to do the same at the southern harbour. (Arrian, Anabasis of Alexander 2.20)</a:t>
            </a:r>
          </a:p>
          <a:p>
            <a:r>
              <a:rPr lang="en-GB" dirty="0"/>
              <a:t>The Cypriot ships would be attacked by the Tyrians, then alexander would order a force of triremes and quinqueremes to meet them, destroying and capturing a sizable amount of the ships. (Arrian, Anabasis of Alexander 2.22)</a:t>
            </a:r>
          </a:p>
          <a:p>
            <a:r>
              <a:rPr lang="en-GB" dirty="0"/>
              <a:t>He then began to bring siege weaponry onboard the ships to the walls and began to destroy the southern walls. This was due to the walls by the mole and to the north were not being damaged thus a movement to the southern walls was necessary. (Arrian, Anabasis of Alexander 2.22)</a:t>
            </a:r>
          </a:p>
          <a:p>
            <a:r>
              <a:rPr lang="en-GB" dirty="0"/>
              <a:t>They would use this breach to storm the town taking 30000 slaves and only sparing the Carthaginian envoys who was worshipping at the temple of Heracles. With the city finally falling in the month of </a:t>
            </a:r>
            <a:r>
              <a:rPr lang="en-GB" dirty="0" err="1"/>
              <a:t>Hecatobaeon</a:t>
            </a:r>
            <a:r>
              <a:rPr lang="en-GB" dirty="0"/>
              <a:t>. (Arrian, Anabasis of Alexander 2.24)</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75085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90F97-729E-429F-BCE2-7BD6FCA96D34}"/>
              </a:ext>
            </a:extLst>
          </p:cNvPr>
          <p:cNvSpPr>
            <a:spLocks noGrp="1"/>
          </p:cNvSpPr>
          <p:nvPr>
            <p:ph type="title"/>
          </p:nvPr>
        </p:nvSpPr>
        <p:spPr/>
        <p:txBody>
          <a:bodyPr/>
          <a:lstStyle/>
          <a:p>
            <a:r>
              <a:rPr lang="en-GB" dirty="0" err="1"/>
              <a:t>Polyaenus</a:t>
            </a:r>
            <a:r>
              <a:rPr lang="en-GB" dirty="0"/>
              <a:t>’ representation of the siege: </a:t>
            </a:r>
          </a:p>
        </p:txBody>
      </p:sp>
      <p:sp>
        <p:nvSpPr>
          <p:cNvPr id="3" name="Content Placeholder 2">
            <a:extLst>
              <a:ext uri="{FF2B5EF4-FFF2-40B4-BE49-F238E27FC236}">
                <a16:creationId xmlns:a16="http://schemas.microsoft.com/office/drawing/2014/main" id="{CF6CEFF2-B0D9-426B-A1D8-1F6464DE5CEB}"/>
              </a:ext>
            </a:extLst>
          </p:cNvPr>
          <p:cNvSpPr>
            <a:spLocks noGrp="1"/>
          </p:cNvSpPr>
          <p:nvPr>
            <p:ph idx="1"/>
          </p:nvPr>
        </p:nvSpPr>
        <p:spPr/>
        <p:txBody>
          <a:bodyPr/>
          <a:lstStyle/>
          <a:p>
            <a:r>
              <a:rPr lang="en-GB" dirty="0" err="1"/>
              <a:t>Polyaenus</a:t>
            </a:r>
            <a:r>
              <a:rPr lang="en-GB" dirty="0"/>
              <a:t> claims that Alexander had desired to see all of the world and the people on it as a part of him referring to them as ‘alexanders’. (</a:t>
            </a:r>
            <a:r>
              <a:rPr lang="en-GB" dirty="0" err="1"/>
              <a:t>Polyænus</a:t>
            </a:r>
            <a:r>
              <a:rPr lang="en-GB" dirty="0"/>
              <a:t>, Stratagems of War.)</a:t>
            </a:r>
          </a:p>
          <a:p>
            <a:r>
              <a:rPr lang="en-GB" dirty="0"/>
              <a:t>This source also claims that he was first to grab sand and throw it into the sea only for his men to copy his actions. (</a:t>
            </a:r>
            <a:r>
              <a:rPr lang="en-GB" dirty="0" err="1"/>
              <a:t>Polyænus</a:t>
            </a:r>
            <a:r>
              <a:rPr lang="en-GB" dirty="0"/>
              <a:t>, Stratagems of War.)</a:t>
            </a:r>
          </a:p>
          <a:p>
            <a:r>
              <a:rPr lang="en-GB" dirty="0"/>
              <a:t>This source also claims that he had travelled to </a:t>
            </a:r>
            <a:r>
              <a:rPr lang="en-GB" dirty="0" err="1"/>
              <a:t>arabia</a:t>
            </a:r>
            <a:r>
              <a:rPr lang="en-GB" dirty="0"/>
              <a:t> allowing for the </a:t>
            </a:r>
            <a:r>
              <a:rPr lang="en-GB" dirty="0" err="1"/>
              <a:t>tyrians</a:t>
            </a:r>
            <a:r>
              <a:rPr lang="en-GB" dirty="0"/>
              <a:t> to attack part of his army during his absence, defeating them frequently. (</a:t>
            </a:r>
            <a:r>
              <a:rPr lang="en-GB" dirty="0" err="1"/>
              <a:t>Polyænus</a:t>
            </a:r>
            <a:r>
              <a:rPr lang="en-GB" dirty="0"/>
              <a:t>, Stratagems of War.)</a:t>
            </a:r>
          </a:p>
          <a:p>
            <a:r>
              <a:rPr lang="en-GB" dirty="0"/>
              <a:t>This source also claims that the Tyrians had evacuated the town which alexander had discovered when he marched past his defeated army without assisting them. (</a:t>
            </a:r>
            <a:r>
              <a:rPr lang="en-GB" dirty="0" err="1"/>
              <a:t>Polyænus</a:t>
            </a:r>
            <a:r>
              <a:rPr lang="en-GB" dirty="0"/>
              <a:t>, Stratagems of War.)</a:t>
            </a:r>
          </a:p>
          <a:p>
            <a:endParaRPr lang="en-GB" dirty="0"/>
          </a:p>
          <a:p>
            <a:endParaRPr lang="en-GB" dirty="0"/>
          </a:p>
        </p:txBody>
      </p:sp>
    </p:spTree>
    <p:extLst>
      <p:ext uri="{BB962C8B-B14F-4D97-AF65-F5344CB8AC3E}">
        <p14:creationId xmlns:p14="http://schemas.microsoft.com/office/powerpoint/2010/main" val="2936423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4F57DB1C-6494-4CC4-A5E8-931957565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FFFB778B-5206-4BB0-A468-327E71367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E6C0471D-BE03-4D81-BDB5-D510BC0D8A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3379" y="-1"/>
            <a:ext cx="5438621" cy="6857999"/>
          </a:xfrm>
          <a:custGeom>
            <a:avLst/>
            <a:gdLst>
              <a:gd name="connsiteX0" fmla="*/ 0 w 5438621"/>
              <a:gd name="connsiteY0" fmla="*/ 0 h 6857999"/>
              <a:gd name="connsiteX1" fmla="*/ 573774 w 5438621"/>
              <a:gd name="connsiteY1" fmla="*/ 0 h 6857999"/>
              <a:gd name="connsiteX2" fmla="*/ 1182808 w 5438621"/>
              <a:gd name="connsiteY2" fmla="*/ 0 h 6857999"/>
              <a:gd name="connsiteX3" fmla="*/ 4537195 w 5438621"/>
              <a:gd name="connsiteY3" fmla="*/ 0 h 6857999"/>
              <a:gd name="connsiteX4" fmla="*/ 5187609 w 5438621"/>
              <a:gd name="connsiteY4" fmla="*/ 0 h 6857999"/>
              <a:gd name="connsiteX5" fmla="*/ 5438621 w 5438621"/>
              <a:gd name="connsiteY5" fmla="*/ 0 h 6857999"/>
              <a:gd name="connsiteX6" fmla="*/ 5438621 w 5438621"/>
              <a:gd name="connsiteY6" fmla="*/ 6857999 h 6857999"/>
              <a:gd name="connsiteX7" fmla="*/ 4802807 w 5438621"/>
              <a:gd name="connsiteY7" fmla="*/ 6857999 h 6857999"/>
              <a:gd name="connsiteX8" fmla="*/ 4537195 w 5438621"/>
              <a:gd name="connsiteY8" fmla="*/ 6857999 h 6857999"/>
              <a:gd name="connsiteX9" fmla="*/ 1182808 w 5438621"/>
              <a:gd name="connsiteY9" fmla="*/ 6857999 h 6857999"/>
              <a:gd name="connsiteX10" fmla="*/ 1049897 w 5438621"/>
              <a:gd name="connsiteY1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8621" h="6857999">
                <a:moveTo>
                  <a:pt x="0" y="0"/>
                </a:moveTo>
                <a:lnTo>
                  <a:pt x="573774" y="0"/>
                </a:lnTo>
                <a:lnTo>
                  <a:pt x="1182808" y="0"/>
                </a:lnTo>
                <a:lnTo>
                  <a:pt x="4537195" y="0"/>
                </a:lnTo>
                <a:lnTo>
                  <a:pt x="5187609" y="0"/>
                </a:lnTo>
                <a:lnTo>
                  <a:pt x="5438621" y="0"/>
                </a:lnTo>
                <a:lnTo>
                  <a:pt x="5438621" y="6857999"/>
                </a:lnTo>
                <a:lnTo>
                  <a:pt x="4802807" y="6857999"/>
                </a:lnTo>
                <a:lnTo>
                  <a:pt x="4537195" y="6857999"/>
                </a:lnTo>
                <a:lnTo>
                  <a:pt x="1182808" y="6857999"/>
                </a:lnTo>
                <a:lnTo>
                  <a:pt x="1049897" y="685799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26" name="Straight Connector 25">
            <a:extLst>
              <a:ext uri="{FF2B5EF4-FFF2-40B4-BE49-F238E27FC236}">
                <a16:creationId xmlns:a16="http://schemas.microsoft.com/office/drawing/2014/main" id="{E5E836EB-03CD-4BA5-A751-21D2ACC283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453743" y="3483429"/>
            <a:ext cx="6738258" cy="3374570"/>
          </a:xfrm>
          <a:prstGeom prst="line">
            <a:avLst/>
          </a:prstGeom>
          <a:ln w="9525">
            <a:solidFill>
              <a:schemeClr val="accent1">
                <a:lumMod val="60000"/>
                <a:lumOff val="40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22721A85-1EA4-4D87-97AB-0BB4AB78F9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78143" y="0"/>
            <a:ext cx="860630" cy="6857999"/>
          </a:xfrm>
          <a:prstGeom prst="line">
            <a:avLst/>
          </a:prstGeom>
          <a:ln w="15875" cap="sq">
            <a:solidFill>
              <a:schemeClr val="accent1"/>
            </a:solidFill>
            <a:bevel/>
          </a:ln>
        </p:spPr>
        <p:style>
          <a:lnRef idx="2">
            <a:schemeClr val="accent1"/>
          </a:lnRef>
          <a:fillRef idx="0">
            <a:schemeClr val="accent1"/>
          </a:fillRef>
          <a:effectRef idx="1">
            <a:schemeClr val="accent1"/>
          </a:effectRef>
          <a:fontRef idx="minor">
            <a:schemeClr val="tx1"/>
          </a:fontRef>
        </p:style>
      </p:cxnSp>
      <p:sp>
        <p:nvSpPr>
          <p:cNvPr id="30" name="Isosceles Triangle 29">
            <a:extLst>
              <a:ext uri="{FF2B5EF4-FFF2-40B4-BE49-F238E27FC236}">
                <a16:creationId xmlns:a16="http://schemas.microsoft.com/office/drawing/2014/main" id="{A27691EB-14CF-4237-B5EB-C94B92677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49404" y="0"/>
            <a:ext cx="842596" cy="5666154"/>
          </a:xfrm>
          <a:prstGeom prst="triangle">
            <a:avLst>
              <a:gd name="adj" fmla="val 100000"/>
            </a:avLst>
          </a:prstGeom>
          <a:solidFill>
            <a:schemeClr val="accent2">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FBEF6D7-068D-4E7E-A7B8-659810E2ED81}"/>
              </a:ext>
            </a:extLst>
          </p:cNvPr>
          <p:cNvSpPr>
            <a:spLocks noGrp="1"/>
          </p:cNvSpPr>
          <p:nvPr>
            <p:ph type="title"/>
          </p:nvPr>
        </p:nvSpPr>
        <p:spPr>
          <a:xfrm>
            <a:off x="829734" y="854529"/>
            <a:ext cx="5799665" cy="5148943"/>
          </a:xfrm>
        </p:spPr>
        <p:txBody>
          <a:bodyPr vert="horz" lIns="91440" tIns="45720" rIns="91440" bIns="45720" rtlCol="0" anchor="ctr">
            <a:normAutofit/>
          </a:bodyPr>
          <a:lstStyle/>
          <a:p>
            <a:pPr algn="r"/>
            <a:r>
              <a:rPr lang="en-US" sz="6000"/>
              <a:t>What makes these differences so important</a:t>
            </a:r>
          </a:p>
        </p:txBody>
      </p:sp>
    </p:spTree>
    <p:extLst>
      <p:ext uri="{BB962C8B-B14F-4D97-AF65-F5344CB8AC3E}">
        <p14:creationId xmlns:p14="http://schemas.microsoft.com/office/powerpoint/2010/main" val="3836359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35" name="Rectangle 34">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76F069-E6B1-4627-AE65-90961716BA1D}"/>
              </a:ext>
            </a:extLst>
          </p:cNvPr>
          <p:cNvSpPr>
            <a:spLocks noGrp="1"/>
          </p:cNvSpPr>
          <p:nvPr>
            <p:ph type="title"/>
          </p:nvPr>
        </p:nvSpPr>
        <p:spPr>
          <a:xfrm>
            <a:off x="1507066" y="999460"/>
            <a:ext cx="5698067" cy="4479852"/>
          </a:xfrm>
        </p:spPr>
        <p:txBody>
          <a:bodyPr vert="horz" lIns="91440" tIns="45720" rIns="91440" bIns="45720" rtlCol="0" anchor="ctr">
            <a:normAutofit/>
          </a:bodyPr>
          <a:lstStyle/>
          <a:p>
            <a:pPr algn="r"/>
            <a:r>
              <a:rPr lang="en-US" sz="5400" dirty="0"/>
              <a:t>In Conclusion</a:t>
            </a:r>
          </a:p>
        </p:txBody>
      </p:sp>
      <p:sp>
        <p:nvSpPr>
          <p:cNvPr id="37" name="Isosceles Triangle 36">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39" name="Straight Connector 38">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41" name="Isosceles Triangle 40">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5859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cxnSp>
        <p:nvCxnSpPr>
          <p:cNvPr id="20" name="Straight Connector 19">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DB015E8-0A75-48B7-AF86-3062AD968AC8}"/>
              </a:ext>
            </a:extLst>
          </p:cNvPr>
          <p:cNvSpPr>
            <a:spLocks noGrp="1"/>
          </p:cNvSpPr>
          <p:nvPr>
            <p:ph type="title"/>
          </p:nvPr>
        </p:nvSpPr>
        <p:spPr>
          <a:xfrm>
            <a:off x="643467" y="816638"/>
            <a:ext cx="3367359" cy="5224724"/>
          </a:xfrm>
        </p:spPr>
        <p:txBody>
          <a:bodyPr vert="horz" lIns="91440" tIns="45720" rIns="91440" bIns="45720" rtlCol="0" anchor="ctr">
            <a:normAutofit/>
          </a:bodyPr>
          <a:lstStyle/>
          <a:p>
            <a:r>
              <a:rPr lang="en-US"/>
              <a:t>Bibliography</a:t>
            </a:r>
          </a:p>
        </p:txBody>
      </p:sp>
      <p:sp>
        <p:nvSpPr>
          <p:cNvPr id="3" name="TextBox 2">
            <a:extLst>
              <a:ext uri="{FF2B5EF4-FFF2-40B4-BE49-F238E27FC236}">
                <a16:creationId xmlns:a16="http://schemas.microsoft.com/office/drawing/2014/main" id="{A07FF53B-9C54-4801-9BFE-4BB35653DF20}"/>
              </a:ext>
            </a:extLst>
          </p:cNvPr>
          <p:cNvSpPr txBox="1"/>
          <p:nvPr/>
        </p:nvSpPr>
        <p:spPr>
          <a:xfrm>
            <a:off x="4654295" y="816638"/>
            <a:ext cx="4619706" cy="5224724"/>
          </a:xfrm>
          <a:prstGeom prst="rect">
            <a:avLst/>
          </a:prstGeom>
        </p:spPr>
        <p:txBody>
          <a:bodyPr vert="horz" lIns="91440" tIns="45720" rIns="91440" bIns="45720" numCol="1" rtlCol="0" anchor="ctr">
            <a:normAutofit/>
          </a:bodyPr>
          <a:lstStyle/>
          <a:p>
            <a:pPr lvl="0">
              <a:lnSpc>
                <a:spcPct val="90000"/>
              </a:lnSpc>
              <a:spcBef>
                <a:spcPts val="1000"/>
              </a:spcBef>
              <a:buClr>
                <a:schemeClr val="accent1"/>
              </a:buClr>
              <a:buSzPct val="80000"/>
              <a:tabLst>
                <a:tab pos="457200" algn="l"/>
              </a:tabLst>
            </a:pPr>
            <a:r>
              <a:rPr lang="en-US" sz="1400" dirty="0">
                <a:solidFill>
                  <a:schemeClr val="tx1">
                    <a:lumMod val="75000"/>
                    <a:lumOff val="25000"/>
                  </a:schemeClr>
                </a:solidFill>
                <a:effectLst/>
              </a:rPr>
              <a:t>Aristotle, Rhetoric to Alexander. 2011. </a:t>
            </a:r>
            <a:r>
              <a:rPr lang="en-US" sz="1400" dirty="0" err="1">
                <a:solidFill>
                  <a:schemeClr val="tx1">
                    <a:lumMod val="75000"/>
                    <a:lumOff val="25000"/>
                  </a:schemeClr>
                </a:solidFill>
                <a:effectLst/>
              </a:rPr>
              <a:t>Mirhady</a:t>
            </a:r>
            <a:r>
              <a:rPr lang="en-US" sz="1400" dirty="0">
                <a:solidFill>
                  <a:schemeClr val="tx1">
                    <a:lumMod val="75000"/>
                    <a:lumOff val="25000"/>
                  </a:schemeClr>
                </a:solidFill>
                <a:effectLst/>
              </a:rPr>
              <a:t>, David C. (trans.) Cambridge, Harvard University Press</a:t>
            </a:r>
          </a:p>
          <a:p>
            <a:pPr lvl="0">
              <a:lnSpc>
                <a:spcPct val="90000"/>
              </a:lnSpc>
              <a:spcBef>
                <a:spcPts val="1000"/>
              </a:spcBef>
              <a:buClr>
                <a:schemeClr val="accent1"/>
              </a:buClr>
              <a:buSzPct val="80000"/>
              <a:tabLst>
                <a:tab pos="457200" algn="l"/>
              </a:tabLst>
            </a:pPr>
            <a:r>
              <a:rPr lang="en-US" sz="1400" dirty="0">
                <a:solidFill>
                  <a:schemeClr val="tx1">
                    <a:lumMod val="75000"/>
                    <a:lumOff val="25000"/>
                  </a:schemeClr>
                </a:solidFill>
                <a:effectLst/>
              </a:rPr>
              <a:t>Arrian, Anabasis of Alexander. 1983. Blunt, P. A. (trans.) Cambridge, Harvard University Press.</a:t>
            </a:r>
          </a:p>
          <a:p>
            <a:pPr lvl="0">
              <a:lnSpc>
                <a:spcPct val="90000"/>
              </a:lnSpc>
              <a:spcBef>
                <a:spcPts val="1000"/>
              </a:spcBef>
              <a:buClr>
                <a:schemeClr val="accent1"/>
              </a:buClr>
              <a:buSzPct val="80000"/>
              <a:tabLst>
                <a:tab pos="457200" algn="l"/>
              </a:tabLst>
            </a:pPr>
            <a:r>
              <a:rPr lang="en-US" sz="1400" dirty="0" err="1">
                <a:solidFill>
                  <a:schemeClr val="tx1">
                    <a:lumMod val="75000"/>
                    <a:lumOff val="25000"/>
                  </a:schemeClr>
                </a:solidFill>
                <a:effectLst/>
              </a:rPr>
              <a:t>Demothenses</a:t>
            </a:r>
            <a:r>
              <a:rPr lang="en-US" sz="1400" dirty="0">
                <a:solidFill>
                  <a:schemeClr val="tx1">
                    <a:lumMod val="75000"/>
                    <a:lumOff val="25000"/>
                  </a:schemeClr>
                </a:solidFill>
                <a:effectLst/>
              </a:rPr>
              <a:t>, Orations, On the Treaty with Alexander. 1930. Vince, J. H. (trans.) Cambridge, Harvard University Press</a:t>
            </a:r>
          </a:p>
          <a:p>
            <a:pPr lvl="0">
              <a:lnSpc>
                <a:spcPct val="90000"/>
              </a:lnSpc>
              <a:spcBef>
                <a:spcPts val="1000"/>
              </a:spcBef>
              <a:buClr>
                <a:schemeClr val="accent1"/>
              </a:buClr>
              <a:buSzPct val="80000"/>
              <a:tabLst>
                <a:tab pos="457200" algn="l"/>
              </a:tabLst>
            </a:pPr>
            <a:r>
              <a:rPr lang="en-US" sz="1400" dirty="0">
                <a:solidFill>
                  <a:schemeClr val="tx1">
                    <a:lumMod val="75000"/>
                    <a:lumOff val="25000"/>
                  </a:schemeClr>
                </a:solidFill>
                <a:effectLst/>
              </a:rPr>
              <a:t>Isocrates, Letters, To Alexander. 1945. van Hook, La Rue. (trans.) Cambridge, Harvard University Press</a:t>
            </a:r>
          </a:p>
          <a:p>
            <a:pPr lvl="0">
              <a:lnSpc>
                <a:spcPct val="90000"/>
              </a:lnSpc>
              <a:spcBef>
                <a:spcPts val="1000"/>
              </a:spcBef>
              <a:buClr>
                <a:schemeClr val="accent1"/>
              </a:buClr>
              <a:buSzPct val="80000"/>
              <a:tabLst>
                <a:tab pos="457200" algn="l"/>
              </a:tabLst>
            </a:pPr>
            <a:r>
              <a:rPr lang="en-US" sz="1400" dirty="0">
                <a:solidFill>
                  <a:schemeClr val="tx1">
                    <a:lumMod val="75000"/>
                    <a:lumOff val="25000"/>
                  </a:schemeClr>
                </a:solidFill>
                <a:effectLst/>
              </a:rPr>
              <a:t>Lucian, Alexander the False Prophet. 1925. Harmon, A. M. (trans.) Cambridge, Harvard University Press.</a:t>
            </a:r>
          </a:p>
          <a:p>
            <a:pPr lvl="0">
              <a:lnSpc>
                <a:spcPct val="90000"/>
              </a:lnSpc>
              <a:spcBef>
                <a:spcPts val="1000"/>
              </a:spcBef>
              <a:buClr>
                <a:schemeClr val="accent1"/>
              </a:buClr>
              <a:buSzPct val="80000"/>
              <a:tabLst>
                <a:tab pos="457200" algn="l"/>
              </a:tabLst>
            </a:pPr>
            <a:r>
              <a:rPr lang="en-US" sz="1400" dirty="0">
                <a:solidFill>
                  <a:schemeClr val="tx1">
                    <a:lumMod val="75000"/>
                    <a:lumOff val="25000"/>
                  </a:schemeClr>
                </a:solidFill>
                <a:effectLst/>
              </a:rPr>
              <a:t>Plutarch, Lives, Alexander. 1919. Perrin, Bernadotte. (trans.) Cambridge, Harvard University Press.</a:t>
            </a:r>
          </a:p>
          <a:p>
            <a:pPr lvl="0">
              <a:lnSpc>
                <a:spcPct val="90000"/>
              </a:lnSpc>
              <a:spcBef>
                <a:spcPts val="1000"/>
              </a:spcBef>
              <a:buClr>
                <a:schemeClr val="accent1"/>
              </a:buClr>
              <a:buSzPct val="80000"/>
              <a:tabLst>
                <a:tab pos="457200" algn="l"/>
              </a:tabLst>
            </a:pPr>
            <a:r>
              <a:rPr lang="en-US" sz="1400" dirty="0" err="1">
                <a:solidFill>
                  <a:schemeClr val="tx1">
                    <a:lumMod val="75000"/>
                    <a:lumOff val="25000"/>
                  </a:schemeClr>
                </a:solidFill>
                <a:effectLst/>
              </a:rPr>
              <a:t>Polyænus</a:t>
            </a:r>
            <a:r>
              <a:rPr lang="en-US" sz="1400" dirty="0">
                <a:solidFill>
                  <a:schemeClr val="tx1">
                    <a:lumMod val="75000"/>
                    <a:lumOff val="25000"/>
                  </a:schemeClr>
                </a:solidFill>
                <a:effectLst/>
              </a:rPr>
              <a:t>, Stratagems of War. 1793. Shepherd, R. (trans.)</a:t>
            </a:r>
          </a:p>
          <a:p>
            <a:pPr lvl="0">
              <a:lnSpc>
                <a:spcPct val="90000"/>
              </a:lnSpc>
              <a:spcBef>
                <a:spcPts val="1000"/>
              </a:spcBef>
              <a:buClr>
                <a:schemeClr val="accent1"/>
              </a:buClr>
              <a:buSzPct val="80000"/>
              <a:tabLst>
                <a:tab pos="457200" algn="l"/>
              </a:tabLst>
            </a:pPr>
            <a:r>
              <a:rPr lang="en-US" sz="1400" dirty="0">
                <a:solidFill>
                  <a:schemeClr val="tx1">
                    <a:lumMod val="75000"/>
                    <a:lumOff val="25000"/>
                  </a:schemeClr>
                </a:solidFill>
                <a:effectLst/>
              </a:rPr>
              <a:t>Quintus </a:t>
            </a:r>
            <a:r>
              <a:rPr lang="en-US" sz="1400" dirty="0" err="1">
                <a:solidFill>
                  <a:schemeClr val="tx1">
                    <a:lumMod val="75000"/>
                    <a:lumOff val="25000"/>
                  </a:schemeClr>
                </a:solidFill>
                <a:effectLst/>
              </a:rPr>
              <a:t>Curtius</a:t>
            </a:r>
            <a:r>
              <a:rPr lang="en-US" sz="1400" dirty="0">
                <a:solidFill>
                  <a:schemeClr val="tx1">
                    <a:lumMod val="75000"/>
                    <a:lumOff val="25000"/>
                  </a:schemeClr>
                </a:solidFill>
                <a:effectLst/>
              </a:rPr>
              <a:t>, History of Alexander. 1946. Rolfe, J. C. (trans.) Cambridge, Harvard University Press.</a:t>
            </a:r>
          </a:p>
        </p:txBody>
      </p:sp>
    </p:spTree>
    <p:extLst>
      <p:ext uri="{BB962C8B-B14F-4D97-AF65-F5344CB8AC3E}">
        <p14:creationId xmlns:p14="http://schemas.microsoft.com/office/powerpoint/2010/main" val="76269269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631</TotalTime>
  <Words>996</Words>
  <Application>Microsoft Office PowerPoint</Application>
  <PresentationFormat>Widescreen</PresentationFormat>
  <Paragraphs>41</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Trebuchet MS</vt:lpstr>
      <vt:lpstr>Wingdings 3</vt:lpstr>
      <vt:lpstr>Facet</vt:lpstr>
      <vt:lpstr>What are the different accounts of the Siege of Tyre and why are they important?</vt:lpstr>
      <vt:lpstr>The Importance of Tyre to Alexander’s Conquest </vt:lpstr>
      <vt:lpstr>Plutarch’s Lives, Alexander.</vt:lpstr>
      <vt:lpstr>Arrian’s representation of the siege</vt:lpstr>
      <vt:lpstr>Polyaenus’ representation of the siege: </vt:lpstr>
      <vt:lpstr>What makes these differences so important</vt:lpstr>
      <vt:lpstr>In 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are the different accounts of the Siege of Tyre and why are they important?</dc:title>
  <dc:creator>Jacob Summers (1801142)</dc:creator>
  <cp:lastModifiedBy>Jacob Summers (1801142)</cp:lastModifiedBy>
  <cp:revision>22</cp:revision>
  <dcterms:created xsi:type="dcterms:W3CDTF">2021-06-03T10:22:56Z</dcterms:created>
  <dcterms:modified xsi:type="dcterms:W3CDTF">2021-06-03T20:54:09Z</dcterms:modified>
</cp:coreProperties>
</file>