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8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285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0704" autoAdjust="0"/>
  </p:normalViewPr>
  <p:slideViewPr>
    <p:cSldViewPr>
      <p:cViewPr varScale="1">
        <p:scale>
          <a:sx n="80" d="100"/>
          <a:sy n="80" d="100"/>
        </p:scale>
        <p:origin x="2508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I.NavMeshAgent-pathPending.html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</a:p>
          <a:p>
            <a:r>
              <a:rPr lang="en-GB" dirty="0" smtClean="0"/>
              <a:t>https://unity3d.com/learn/tutorials/s/navigation</a:t>
            </a:r>
          </a:p>
          <a:p>
            <a:r>
              <a:rPr lang="en-GB" dirty="0" smtClean="0"/>
              <a:t>https://docs.unity3d.com/Manual/Navigation.html</a:t>
            </a:r>
          </a:p>
          <a:p>
            <a:r>
              <a:rPr lang="en-GB" dirty="0" smtClean="0"/>
              <a:t>https://docs.unity3d.com/Manual/nav-NavigationSystem.html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987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</a:t>
            </a:r>
            <a:r>
              <a:rPr lang="en-GB" baseline="0" dirty="0" smtClean="0"/>
              <a:t> https://docs.unity3d.com/Manual/nav-NavigationSystem.html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8341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SetDestination</a:t>
            </a:r>
            <a:r>
              <a:rPr lang="en-GB" dirty="0" smtClean="0"/>
              <a:t> method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sets or updates the destination thus triggering the calculation for a new path.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Note that the path may not become available until after a few frames later. While the path is being computed, </a:t>
            </a:r>
            <a:r>
              <a:rPr lang="en-GB" sz="1200" b="0" i="0" u="sng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pathPending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will be true. If a valid path becomes available then the agent will resume movement.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 more: https://docs.unity3d.com/ScriptReference/AI.NavMeshAgent.SetDestination.html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2028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SetPath</a:t>
            </a:r>
            <a:r>
              <a:rPr lang="en-GB" dirty="0" smtClean="0"/>
              <a:t> assigns the new calculated</a:t>
            </a:r>
            <a:r>
              <a:rPr lang="en-GB" baseline="0" dirty="0" smtClean="0"/>
              <a:t> path to the agent and if successfully assigned the agene will resume movement towards the new target destination.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4556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SetPath</a:t>
            </a:r>
            <a:r>
              <a:rPr lang="en-GB" dirty="0" smtClean="0"/>
              <a:t> assigns the new calculated</a:t>
            </a:r>
            <a:r>
              <a:rPr lang="en-GB" baseline="0" dirty="0" smtClean="0"/>
              <a:t> path to the agent and if successfully assigned the agene will resume movement towards the new target destination.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197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2/26/2020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AI.NavMeshAgent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I.NavMeshAgent.SetDestination.html" TargetMode="External"/><Relationship Id="rId2" Type="http://schemas.openxmlformats.org/officeDocument/2006/relationships/hyperlink" Target="https://docs.unity3d.com/ScriptReference/AI.NavMeshAgent.CalculatePath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I.NavMeshAgent.CalculatePath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unity3d.com/ScriptReference/AI.NavMeshAgent.SetPath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I.NavMeshPathStatus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I.NavMeshAgent-destination.html" TargetMode="External"/><Relationship Id="rId2" Type="http://schemas.openxmlformats.org/officeDocument/2006/relationships/hyperlink" Target="https://docs.unity3d.com/ScriptReference/AI.NavMeshAgent.SetDestination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I.NavMeshAgent-destination.html" TargetMode="External"/><Relationship Id="rId2" Type="http://schemas.openxmlformats.org/officeDocument/2006/relationships/hyperlink" Target="https://docs.unity3d.com/ScriptReference/AI.NavMeshAgent.SetDestination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I.NavMeshAgent-stoppingDistance.html" TargetMode="External"/><Relationship Id="rId2" Type="http://schemas.openxmlformats.org/officeDocument/2006/relationships/hyperlink" Target="https://docs.unity3d.com/ScriptReference/AI.NavMeshAgent-remainingDistance.html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Unity’s Navigation System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8a: </a:t>
            </a:r>
            <a:r>
              <a:rPr lang="en-GB" dirty="0"/>
              <a:t>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24-Feb-2020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Unity’s Navigation System</a:t>
            </a:r>
          </a:p>
          <a:p>
            <a:r>
              <a:rPr lang="en-GB" dirty="0" err="1" smtClean="0"/>
              <a:t>Nav</a:t>
            </a:r>
            <a:r>
              <a:rPr lang="en-GB" dirty="0" smtClean="0"/>
              <a:t> Mesh Agents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Unity’s Navigation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Allows you to create AI characters that can navigate the game world.</a:t>
            </a:r>
          </a:p>
          <a:p>
            <a:r>
              <a:rPr lang="en-GB" dirty="0" smtClean="0"/>
              <a:t>It consist of four main components</a:t>
            </a:r>
            <a:r>
              <a:rPr lang="en-GB" dirty="0"/>
              <a:t>.</a:t>
            </a:r>
            <a:endParaRPr lang="en-GB" dirty="0" smtClean="0"/>
          </a:p>
          <a:p>
            <a:r>
              <a:rPr lang="en-GB" b="1" dirty="0" err="1" smtClean="0"/>
              <a:t>NavMesh</a:t>
            </a:r>
            <a:endParaRPr lang="en-GB" b="1" dirty="0" smtClean="0"/>
          </a:p>
          <a:p>
            <a:pPr lvl="1"/>
            <a:r>
              <a:rPr lang="en-GB" dirty="0" smtClean="0"/>
              <a:t>Defines the walkable surfaces of the game world.</a:t>
            </a:r>
          </a:p>
          <a:p>
            <a:pPr lvl="1"/>
            <a:r>
              <a:rPr lang="en-GB" dirty="0" smtClean="0"/>
              <a:t>Enables finding a path from one location to another.</a:t>
            </a:r>
          </a:p>
          <a:p>
            <a:r>
              <a:rPr lang="en-GB" b="1" dirty="0" err="1" smtClean="0"/>
              <a:t>NavMesh</a:t>
            </a:r>
            <a:r>
              <a:rPr lang="en-GB" b="1" dirty="0" smtClean="0"/>
              <a:t> Agent</a:t>
            </a:r>
            <a:endParaRPr lang="en-GB" dirty="0" smtClean="0"/>
          </a:p>
          <a:p>
            <a:pPr lvl="1"/>
            <a:r>
              <a:rPr lang="en-GB" dirty="0" smtClean="0"/>
              <a:t>A component you attach to a game object to make it an AI character that avoids other characters while moving towards its goal (destination).</a:t>
            </a:r>
          </a:p>
        </p:txBody>
      </p:sp>
    </p:spTree>
    <p:extLst>
      <p:ext uri="{BB962C8B-B14F-4D97-AF65-F5344CB8AC3E}">
        <p14:creationId xmlns:p14="http://schemas.microsoft.com/office/powerpoint/2010/main" val="2302326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Navigation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Off-Mesh </a:t>
            </a:r>
            <a:r>
              <a:rPr lang="en-GB" b="1" dirty="0" smtClean="0"/>
              <a:t>Link</a:t>
            </a:r>
          </a:p>
          <a:p>
            <a:pPr lvl="1"/>
            <a:r>
              <a:rPr lang="en-GB" dirty="0" smtClean="0"/>
              <a:t>Allows </a:t>
            </a:r>
            <a:r>
              <a:rPr lang="en-GB" dirty="0"/>
              <a:t>you to incorporate navigation shortcuts which cannot be </a:t>
            </a:r>
            <a:r>
              <a:rPr lang="en-GB" dirty="0" smtClean="0"/>
              <a:t>represented using a walkable surface.</a:t>
            </a:r>
          </a:p>
          <a:p>
            <a:pPr lvl="1"/>
            <a:r>
              <a:rPr lang="en-GB" dirty="0" smtClean="0"/>
              <a:t>For example, jumping over a ditch or fence, opening a door, etc.</a:t>
            </a:r>
          </a:p>
          <a:p>
            <a:r>
              <a:rPr lang="en-GB" b="1" dirty="0" err="1" smtClean="0"/>
              <a:t>NavMesh</a:t>
            </a:r>
            <a:r>
              <a:rPr lang="en-GB" b="1" dirty="0" smtClean="0"/>
              <a:t> Obstacle</a:t>
            </a:r>
          </a:p>
          <a:p>
            <a:pPr lvl="1"/>
            <a:r>
              <a:rPr lang="en-GB" dirty="0" smtClean="0"/>
              <a:t>Moving obstacles the agents should avoid while navigating round the world.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1370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Navigation System in Unity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80" y="1600200"/>
            <a:ext cx="5362575" cy="458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318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Building a </a:t>
            </a:r>
            <a:r>
              <a:rPr lang="en-GB" dirty="0" err="1" smtClean="0"/>
              <a:t>NavMesh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 smtClean="0"/>
              <a:t>Four Steps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Identify the scene objects that will form part of the </a:t>
            </a:r>
            <a:r>
              <a:rPr lang="en-GB" dirty="0" err="1" smtClean="0"/>
              <a:t>NavMesh</a:t>
            </a:r>
            <a:r>
              <a:rPr lang="en-GB" dirty="0" smtClean="0"/>
              <a:t> (</a:t>
            </a:r>
            <a:r>
              <a:rPr lang="en-GB" b="1" dirty="0" smtClean="0"/>
              <a:t>walkable surfaces and obstacles</a:t>
            </a:r>
            <a:r>
              <a:rPr lang="en-GB" dirty="0" smtClean="0"/>
              <a:t>).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Select the </a:t>
            </a:r>
            <a:r>
              <a:rPr lang="en-GB" b="1" dirty="0" smtClean="0"/>
              <a:t>fixed (static) objects</a:t>
            </a:r>
            <a:r>
              <a:rPr lang="en-GB" dirty="0" smtClean="0"/>
              <a:t> that are part of the </a:t>
            </a:r>
            <a:r>
              <a:rPr lang="en-GB" dirty="0" err="1" smtClean="0"/>
              <a:t>NavMesh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67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Building a </a:t>
            </a:r>
            <a:r>
              <a:rPr lang="en-GB" dirty="0" err="1" smtClean="0"/>
              <a:t>NavMesh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>
                <a:solidFill>
                  <a:srgbClr val="464646"/>
                </a:solidFill>
              </a:rPr>
              <a:t>Four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b="1" dirty="0"/>
              <a:t>Adjust the Bake settings </a:t>
            </a:r>
            <a:r>
              <a:rPr lang="en-GB" dirty="0"/>
              <a:t>to match your agent’s size:</a:t>
            </a:r>
          </a:p>
          <a:p>
            <a:pPr lvl="1"/>
            <a:r>
              <a:rPr lang="en-GB" b="1" dirty="0"/>
              <a:t>Agent Radius</a:t>
            </a:r>
            <a:r>
              <a:rPr lang="en-GB" dirty="0"/>
              <a:t>: defines how close the agent centre point can get to a wall or ledge.</a:t>
            </a:r>
          </a:p>
          <a:p>
            <a:pPr lvl="1"/>
            <a:r>
              <a:rPr lang="en-GB" b="1" dirty="0" smtClean="0"/>
              <a:t>Agent Height</a:t>
            </a:r>
            <a:r>
              <a:rPr lang="en-GB" dirty="0" smtClean="0"/>
              <a:t>: defines how low the spaces are that the agent can reach.</a:t>
            </a:r>
          </a:p>
          <a:p>
            <a:pPr lvl="1"/>
            <a:r>
              <a:rPr lang="en-GB" b="1" dirty="0" smtClean="0"/>
              <a:t>Max Slope</a:t>
            </a:r>
            <a:r>
              <a:rPr lang="en-GB" dirty="0" smtClean="0"/>
              <a:t>: defines how steep the ramps are that the agent can walk up.</a:t>
            </a:r>
          </a:p>
          <a:p>
            <a:pPr lvl="1"/>
            <a:r>
              <a:rPr lang="en-GB" b="1" dirty="0" smtClean="0"/>
              <a:t>Step Height</a:t>
            </a:r>
            <a:r>
              <a:rPr lang="en-GB" dirty="0" smtClean="0"/>
              <a:t>: defines how high obstructions are that the agent can step on.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dirty="0" smtClean="0"/>
              <a:t>Last step is to </a:t>
            </a:r>
            <a:r>
              <a:rPr lang="en-GB" b="1" dirty="0" smtClean="0"/>
              <a:t>click Bake</a:t>
            </a:r>
            <a:r>
              <a:rPr lang="en-GB" dirty="0" smtClean="0"/>
              <a:t> to build the </a:t>
            </a:r>
            <a:r>
              <a:rPr lang="en-GB" dirty="0" err="1" smtClean="0"/>
              <a:t>NavMesh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568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NavMesh</a:t>
            </a:r>
            <a:r>
              <a:rPr lang="en-GB" dirty="0" smtClean="0"/>
              <a:t> Obstacles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Simply attach a </a:t>
            </a:r>
            <a:r>
              <a:rPr lang="en-GB" dirty="0" err="1" smtClean="0"/>
              <a:t>Nav</a:t>
            </a:r>
            <a:r>
              <a:rPr lang="en-GB" dirty="0" smtClean="0"/>
              <a:t> Mesh Obstacle component to any moving obstacles.</a:t>
            </a:r>
          </a:p>
          <a:p>
            <a:r>
              <a:rPr lang="en-GB" dirty="0" smtClean="0"/>
              <a:t>You will need to set the size of the obstacle at the minimum.</a:t>
            </a:r>
          </a:p>
          <a:p>
            <a:r>
              <a:rPr lang="en-GB" dirty="0" smtClean="0"/>
              <a:t>Also adjust the </a:t>
            </a:r>
            <a:r>
              <a:rPr lang="en-GB" dirty="0" err="1" smtClean="0"/>
              <a:t>Center</a:t>
            </a:r>
            <a:r>
              <a:rPr lang="en-GB" dirty="0" smtClean="0"/>
              <a:t> Y position.</a:t>
            </a:r>
          </a:p>
          <a:p>
            <a:r>
              <a:rPr lang="en-GB" dirty="0" smtClean="0"/>
              <a:t>You can also specify its shape: Box or Capsule.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009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Scripting the Agent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do need to create some code, but not much.</a:t>
            </a:r>
          </a:p>
          <a:p>
            <a:r>
              <a:rPr lang="en-GB" dirty="0" smtClean="0"/>
              <a:t>Scripting is mostly via the </a:t>
            </a:r>
            <a:r>
              <a:rPr lang="en-GB" dirty="0" err="1" smtClean="0">
                <a:hlinkClick r:id="rId2"/>
              </a:rPr>
              <a:t>NavMeshAgent</a:t>
            </a:r>
            <a:r>
              <a:rPr lang="en-GB" dirty="0" smtClean="0"/>
              <a:t> class.</a:t>
            </a:r>
          </a:p>
          <a:p>
            <a:r>
              <a:rPr lang="en-GB" dirty="0" smtClean="0"/>
              <a:t>Make sure you have a </a:t>
            </a:r>
            <a:r>
              <a:rPr lang="en-GB" dirty="0" err="1" smtClean="0"/>
              <a:t>Nav</a:t>
            </a:r>
            <a:r>
              <a:rPr lang="en-GB" dirty="0" smtClean="0"/>
              <a:t> Mesh Agent component attached to the game object.</a:t>
            </a:r>
          </a:p>
          <a:p>
            <a:pPr lvl="1"/>
            <a:r>
              <a:rPr lang="en-GB" dirty="0" smtClean="0"/>
              <a:t>You probably want to adjust its radius and height.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225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Create a script that allows you to specify the target destination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That is, expose variable(s) to the Inspector to set the destination.</a:t>
            </a:r>
            <a:endParaRPr lang="en-GB" dirty="0"/>
          </a:p>
          <a:p>
            <a:r>
              <a:rPr lang="en-GB" dirty="0"/>
              <a:t>To get access to the </a:t>
            </a:r>
            <a:r>
              <a:rPr lang="en-GB" dirty="0" err="1"/>
              <a:t>NavMesh</a:t>
            </a:r>
            <a:r>
              <a:rPr lang="en-GB" dirty="0"/>
              <a:t> scripting library, import the following library into your script: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UnityEngine.AI;</a:t>
            </a:r>
            <a:endParaRPr lang="en-GB" dirty="0"/>
          </a:p>
          <a:p>
            <a:r>
              <a:rPr lang="en-GB" dirty="0" smtClean="0"/>
              <a:t>Two options:</a:t>
            </a:r>
          </a:p>
          <a:p>
            <a:pPr lvl="1"/>
            <a:r>
              <a:rPr lang="en-GB" b="1" dirty="0" smtClean="0"/>
              <a:t>Setting the Path </a:t>
            </a:r>
            <a:r>
              <a:rPr lang="en-GB" dirty="0" smtClean="0"/>
              <a:t>to a valid </a:t>
            </a:r>
            <a:r>
              <a:rPr lang="en-GB" dirty="0" err="1" smtClean="0"/>
              <a:t>NavMeshPath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Setting the Destination </a:t>
            </a:r>
            <a:r>
              <a:rPr lang="en-GB" dirty="0" smtClean="0"/>
              <a:t>to </a:t>
            </a:r>
            <a:r>
              <a:rPr lang="en-GB" smtClean="0"/>
              <a:t>a position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9471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 you need to get access to the </a:t>
            </a:r>
            <a:r>
              <a:rPr lang="en-GB" dirty="0" err="1" smtClean="0"/>
              <a:t>Nav</a:t>
            </a:r>
            <a:r>
              <a:rPr lang="en-GB" dirty="0" smtClean="0"/>
              <a:t> Mesh Agent component attached to the game object.</a:t>
            </a:r>
          </a:p>
          <a:p>
            <a:pPr marL="365760" lvl="1" indent="0">
              <a:buNone/>
            </a:pP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NavMeshAgent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agent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GetComponent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NavMeshAgent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  <a:endParaRPr lang="en-GB" dirty="0"/>
          </a:p>
          <a:p>
            <a:r>
              <a:rPr lang="en-GB" dirty="0" smtClean="0"/>
              <a:t>If you are using the Path option, you also need to get access to create a new </a:t>
            </a:r>
            <a:r>
              <a:rPr lang="en-GB" dirty="0" err="1" smtClean="0"/>
              <a:t>Nav</a:t>
            </a:r>
            <a:r>
              <a:rPr lang="en-GB" dirty="0" smtClean="0"/>
              <a:t> Mesh Path object.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61410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Scripting the </a:t>
            </a:r>
            <a:r>
              <a:rPr lang="en-GB" dirty="0" smtClean="0"/>
              <a:t>Agent</a:t>
            </a:r>
            <a:br>
              <a:rPr lang="en-GB" dirty="0" smtClean="0"/>
            </a:br>
            <a:r>
              <a:rPr lang="en-GB" sz="3100" dirty="0" smtClean="0"/>
              <a:t>Using the Path Method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Create a new </a:t>
            </a:r>
            <a:r>
              <a:rPr lang="en-GB" dirty="0" err="1" smtClean="0"/>
              <a:t>Nav</a:t>
            </a:r>
            <a:r>
              <a:rPr lang="en-GB" dirty="0"/>
              <a:t> </a:t>
            </a:r>
            <a:r>
              <a:rPr lang="en-GB" dirty="0" smtClean="0"/>
              <a:t>Mesh Path object.</a:t>
            </a:r>
          </a:p>
          <a:p>
            <a:pPr marL="365760" lvl="1" indent="0">
              <a:buNone/>
            </a:pP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NavMeshPath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path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NavMeshPath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r>
              <a:rPr lang="en-GB" dirty="0"/>
              <a:t>Next, use the </a:t>
            </a:r>
            <a:r>
              <a:rPr lang="en-GB" dirty="0" err="1"/>
              <a:t>NavMeshAgent’s</a:t>
            </a:r>
            <a:r>
              <a:rPr lang="en-GB" dirty="0"/>
              <a:t> </a:t>
            </a:r>
            <a:r>
              <a:rPr lang="en-GB" dirty="0" err="1">
                <a:hlinkClick r:id="rId2"/>
              </a:rPr>
              <a:t>CalculatePath</a:t>
            </a:r>
            <a:r>
              <a:rPr lang="en-GB" dirty="0"/>
              <a:t> method to check and calculate a valid path to a destination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This method calculates the path immediately.</a:t>
            </a:r>
          </a:p>
          <a:p>
            <a:pPr lvl="1"/>
            <a:r>
              <a:rPr lang="en-GB" dirty="0" smtClean="0"/>
              <a:t>While with the </a:t>
            </a:r>
            <a:r>
              <a:rPr lang="en-GB" dirty="0" err="1" smtClean="0">
                <a:hlinkClick r:id="rId3"/>
              </a:rPr>
              <a:t>SetDestination</a:t>
            </a:r>
            <a:r>
              <a:rPr lang="en-GB" dirty="0" smtClean="0"/>
              <a:t>() method the path may not be available till a few frames later.</a:t>
            </a:r>
          </a:p>
          <a:p>
            <a:pPr lvl="2"/>
            <a:r>
              <a:rPr lang="en-GB" dirty="0" smtClean="0"/>
              <a:t>If a valid path becomes available, agent will resume movement to destination.</a:t>
            </a:r>
          </a:p>
          <a:p>
            <a:pPr lvl="2"/>
            <a:r>
              <a:rPr lang="en-GB" dirty="0" smtClean="0"/>
              <a:t>You can use a </a:t>
            </a:r>
            <a:r>
              <a:rPr lang="en-GB" dirty="0" err="1" smtClean="0"/>
              <a:t>Coroutine</a:t>
            </a:r>
            <a:r>
              <a:rPr lang="en-GB" dirty="0" smtClean="0"/>
              <a:t> to pause execution.</a:t>
            </a:r>
            <a:endParaRPr lang="en-GB" dirty="0"/>
          </a:p>
          <a:p>
            <a:pPr marL="365760" lvl="1" indent="0">
              <a:buNone/>
            </a:pPr>
            <a:endParaRPr lang="en-GB" sz="2900" dirty="0"/>
          </a:p>
        </p:txBody>
      </p:sp>
    </p:spTree>
    <p:extLst>
      <p:ext uri="{BB962C8B-B14F-4D97-AF65-F5344CB8AC3E}">
        <p14:creationId xmlns:p14="http://schemas.microsoft.com/office/powerpoint/2010/main" val="1122362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Scripting the </a:t>
            </a:r>
            <a:r>
              <a:rPr lang="en-GB" dirty="0" smtClean="0"/>
              <a:t>Agent</a:t>
            </a:r>
            <a:br>
              <a:rPr lang="en-GB" dirty="0" smtClean="0"/>
            </a:br>
            <a:r>
              <a:rPr lang="en-GB" sz="3100" dirty="0" smtClean="0"/>
              <a:t>Calculate Path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err="1">
                <a:hlinkClick r:id="rId3"/>
              </a:rPr>
              <a:t>CalculatePath</a:t>
            </a:r>
            <a:r>
              <a:rPr lang="en-GB" dirty="0" smtClean="0"/>
              <a:t> method:</a:t>
            </a:r>
          </a:p>
          <a:p>
            <a:pPr lvl="1"/>
            <a:r>
              <a:rPr lang="en-GB" dirty="0" smtClean="0"/>
              <a:t>Accepts two parameters:</a:t>
            </a:r>
          </a:p>
          <a:p>
            <a:pPr lvl="2"/>
            <a:r>
              <a:rPr lang="en-GB" dirty="0" smtClean="0"/>
              <a:t>Target Position</a:t>
            </a:r>
          </a:p>
          <a:p>
            <a:pPr lvl="2"/>
            <a:r>
              <a:rPr lang="en-GB" dirty="0" smtClean="0"/>
              <a:t>Path: a </a:t>
            </a:r>
            <a:r>
              <a:rPr lang="en-GB" dirty="0" err="1" smtClean="0"/>
              <a:t>NavMeshPath</a:t>
            </a:r>
            <a:r>
              <a:rPr lang="en-GB" dirty="0" smtClean="0"/>
              <a:t> object to store the calculated path in.</a:t>
            </a:r>
          </a:p>
          <a:p>
            <a:pPr lvl="1"/>
            <a:r>
              <a:rPr lang="en-GB" dirty="0" smtClean="0"/>
              <a:t>Returns true/false. True if a path is found.</a:t>
            </a:r>
          </a:p>
          <a:p>
            <a:r>
              <a:rPr lang="en-GB" dirty="0" smtClean="0"/>
              <a:t>For example:</a:t>
            </a: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hasPath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agent.CalculatePath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destination.position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path)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 smtClean="0"/>
          </a:p>
          <a:p>
            <a:r>
              <a:rPr lang="en-GB" dirty="0" smtClean="0"/>
              <a:t>You can then use the </a:t>
            </a:r>
            <a:r>
              <a:rPr lang="en-GB" dirty="0" err="1" smtClean="0">
                <a:hlinkClick r:id="rId4"/>
              </a:rPr>
              <a:t>SetPath</a:t>
            </a:r>
            <a:r>
              <a:rPr lang="en-GB" dirty="0" smtClean="0"/>
              <a:t> method to assign the valid path to the agent.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306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Scripting the </a:t>
            </a:r>
            <a:r>
              <a:rPr lang="en-GB" dirty="0" smtClean="0"/>
              <a:t>Agent</a:t>
            </a:r>
            <a:br>
              <a:rPr lang="en-GB" dirty="0" smtClean="0"/>
            </a:br>
            <a:r>
              <a:rPr lang="en-GB" sz="3100" dirty="0" smtClean="0"/>
              <a:t>Calculate Path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Once a path has been found, you can set the </a:t>
            </a:r>
            <a:r>
              <a:rPr lang="en-GB" dirty="0" err="1" smtClean="0"/>
              <a:t>NavMeshAgent’s</a:t>
            </a:r>
            <a:r>
              <a:rPr lang="en-GB" dirty="0" smtClean="0"/>
              <a:t> path property.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hasPath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agent.SetPath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(path);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You can also use the </a:t>
            </a:r>
            <a:r>
              <a:rPr lang="en-GB" dirty="0" err="1" smtClean="0"/>
              <a:t>NavMashPath’s</a:t>
            </a:r>
            <a:r>
              <a:rPr lang="en-GB" dirty="0" smtClean="0"/>
              <a:t> </a:t>
            </a:r>
            <a:r>
              <a:rPr lang="en-GB" dirty="0" smtClean="0">
                <a:hlinkClick r:id="rId3"/>
              </a:rPr>
              <a:t>status</a:t>
            </a:r>
            <a:r>
              <a:rPr lang="en-GB" dirty="0" smtClean="0"/>
              <a:t> property to check if the path returned is complete, partial or invalid.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path.status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NavMeshPathStatus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.PathComplete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agent.SetPath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The agent should be off and away as long as there is a valid path.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44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Scripting the Agent</a:t>
            </a:r>
            <a:br>
              <a:rPr lang="en-GB" dirty="0"/>
            </a:br>
            <a:r>
              <a:rPr lang="en-GB" sz="3100" dirty="0" smtClean="0"/>
              <a:t>Set Destination Method and destination Property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You can also simply use the </a:t>
            </a:r>
            <a:r>
              <a:rPr lang="en-GB" dirty="0" err="1" smtClean="0">
                <a:hlinkClick r:id="rId2"/>
              </a:rPr>
              <a:t>SetDestination</a:t>
            </a:r>
            <a:r>
              <a:rPr lang="en-GB" dirty="0" smtClean="0"/>
              <a:t> method which sets or updates the target destination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Return </a:t>
            </a:r>
            <a:r>
              <a:rPr lang="en-GB" dirty="0"/>
              <a:t>true/ false if requested destination was successful or </a:t>
            </a:r>
            <a:r>
              <a:rPr lang="en-GB" dirty="0" smtClean="0"/>
              <a:t>not.</a:t>
            </a:r>
            <a:endParaRPr lang="en-GB" dirty="0" smtClean="0"/>
          </a:p>
          <a:p>
            <a:r>
              <a:rPr lang="en-GB" dirty="0" smtClean="0"/>
              <a:t>You can also use the </a:t>
            </a:r>
            <a:r>
              <a:rPr lang="en-GB" dirty="0" smtClean="0">
                <a:hlinkClick r:id="rId3"/>
              </a:rPr>
              <a:t>.destination</a:t>
            </a:r>
            <a:r>
              <a:rPr lang="en-GB" dirty="0" smtClean="0"/>
              <a:t> property.</a:t>
            </a:r>
          </a:p>
          <a:p>
            <a:pPr lvl="1"/>
            <a:r>
              <a:rPr lang="en-GB" dirty="0" smtClean="0"/>
              <a:t>This is the approach we will use.</a:t>
            </a:r>
          </a:p>
          <a:p>
            <a:pPr lvl="1"/>
            <a:r>
              <a:rPr lang="en-GB" dirty="0" smtClean="0"/>
              <a:t>It gets or attempts to set the destination in world-space units.</a:t>
            </a:r>
          </a:p>
          <a:p>
            <a:r>
              <a:rPr lang="en-GB" dirty="0" smtClean="0"/>
              <a:t>Note the path may not become available until after a few frames.</a:t>
            </a:r>
          </a:p>
          <a:p>
            <a:pPr lvl="1"/>
            <a:r>
              <a:rPr lang="en-GB" dirty="0" smtClean="0"/>
              <a:t>If you need to handle the scenario when no path is available, use the </a:t>
            </a:r>
            <a:r>
              <a:rPr lang="en-GB" dirty="0" err="1" smtClean="0"/>
              <a:t>SetDestination</a:t>
            </a:r>
            <a:r>
              <a:rPr lang="en-GB" dirty="0" smtClean="0"/>
              <a:t> method.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35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Scripting the Agent</a:t>
            </a:r>
            <a:br>
              <a:rPr lang="en-GB" dirty="0"/>
            </a:br>
            <a:r>
              <a:rPr lang="en-GB" sz="3100" dirty="0" smtClean="0"/>
              <a:t>Set Destination Method and destination Property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Using the </a:t>
            </a:r>
            <a:r>
              <a:rPr lang="en-GB" dirty="0" err="1" smtClean="0">
                <a:hlinkClick r:id="rId2"/>
              </a:rPr>
              <a:t>SetDestination</a:t>
            </a:r>
            <a:r>
              <a:rPr lang="en-GB" dirty="0" smtClean="0"/>
              <a:t> method: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Update the </a:t>
            </a:r>
            <a:r>
              <a:rPr lang="en-GB" sz="2200" dirty="0" err="1">
                <a:solidFill>
                  <a:srgbClr val="008000"/>
                </a:solidFill>
                <a:latin typeface="Consolas" panose="020B0609020204030204" pitchFamily="49" charset="0"/>
              </a:rPr>
              <a:t>nav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 mesh agent's </a:t>
            </a: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hasDestination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agent.SetDestination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target.position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(!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hasDestination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Destination not valid, handle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200" dirty="0" smtClean="0"/>
          </a:p>
          <a:p>
            <a:r>
              <a:rPr lang="en-GB" dirty="0" smtClean="0"/>
              <a:t>Using the </a:t>
            </a:r>
            <a:r>
              <a:rPr lang="en-GB" dirty="0" smtClean="0">
                <a:hlinkClick r:id="rId3"/>
              </a:rPr>
              <a:t>.destination</a:t>
            </a:r>
            <a:r>
              <a:rPr lang="en-GB" dirty="0" smtClean="0"/>
              <a:t> property (target is a Transform):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 Update the </a:t>
            </a:r>
            <a:r>
              <a:rPr lang="en-GB" sz="2400" dirty="0" err="1">
                <a:solidFill>
                  <a:srgbClr val="008000"/>
                </a:solidFill>
                <a:latin typeface="Consolas" panose="020B0609020204030204" pitchFamily="49" charset="0"/>
              </a:rPr>
              <a:t>nav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 mesh agent's </a:t>
            </a:r>
            <a:r>
              <a:rPr lang="en-GB" sz="24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destination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agent.destination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target.position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000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629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Scripting the Agent</a:t>
            </a:r>
            <a:br>
              <a:rPr lang="en-GB" dirty="0" smtClean="0"/>
            </a:br>
            <a:r>
              <a:rPr lang="en-GB" sz="3100" dirty="0" err="1" smtClean="0"/>
              <a:t>Agent</a:t>
            </a:r>
            <a:r>
              <a:rPr lang="en-GB" sz="3100" dirty="0" smtClean="0"/>
              <a:t> Has Reached Destination?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may need to check if the agent has reached the target destination.</a:t>
            </a:r>
          </a:p>
          <a:p>
            <a:r>
              <a:rPr lang="en-GB" dirty="0" smtClean="0"/>
              <a:t>Two properties help with this:</a:t>
            </a:r>
          </a:p>
          <a:p>
            <a:pPr lvl="1"/>
            <a:r>
              <a:rPr lang="en-GB" dirty="0" err="1" smtClean="0">
                <a:hlinkClick r:id="rId2"/>
              </a:rPr>
              <a:t>remainingDistance</a:t>
            </a:r>
            <a:r>
              <a:rPr lang="en-GB" dirty="0" smtClean="0"/>
              <a:t>: the distance between the agent’s position and the target destination.</a:t>
            </a:r>
          </a:p>
          <a:p>
            <a:pPr lvl="1"/>
            <a:r>
              <a:rPr lang="en-GB" dirty="0" err="1" smtClean="0">
                <a:hlinkClick r:id="rId3"/>
              </a:rPr>
              <a:t>stoppingDistance</a:t>
            </a:r>
            <a:r>
              <a:rPr lang="en-GB" dirty="0" smtClean="0"/>
              <a:t>: sometimes it is not possible to land exactly at the target point. </a:t>
            </a:r>
          </a:p>
          <a:p>
            <a:pPr lvl="2"/>
            <a:r>
              <a:rPr lang="en-GB" dirty="0" smtClean="0"/>
              <a:t>This property is used to specify an acceptable radius within which the agent should stop.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7446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464646"/>
                </a:solidFill>
              </a:rPr>
              <a:t>Scripting the Agent</a:t>
            </a:r>
            <a:br>
              <a:rPr lang="en-GB" sz="4000" dirty="0">
                <a:solidFill>
                  <a:srgbClr val="464646"/>
                </a:solidFill>
              </a:rPr>
            </a:br>
            <a:r>
              <a:rPr lang="en-GB" sz="2800" dirty="0" err="1">
                <a:solidFill>
                  <a:srgbClr val="464646"/>
                </a:solidFill>
              </a:rPr>
              <a:t>Agent</a:t>
            </a:r>
            <a:r>
              <a:rPr lang="en-GB" sz="2800" dirty="0">
                <a:solidFill>
                  <a:srgbClr val="464646"/>
                </a:solidFill>
              </a:rPr>
              <a:t> Has Reached Destination?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Setting the stopping distance:</a:t>
            </a:r>
          </a:p>
          <a:p>
            <a:pPr marL="411480" lvl="1" indent="0">
              <a:buNone/>
            </a:pP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 Update the </a:t>
            </a:r>
            <a:r>
              <a:rPr lang="en-GB" sz="2400" dirty="0" err="1">
                <a:solidFill>
                  <a:srgbClr val="008000"/>
                </a:solidFill>
                <a:latin typeface="Consolas" panose="020B0609020204030204" pitchFamily="49" charset="0"/>
              </a:rPr>
              <a:t>nav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 mesh agent's </a:t>
            </a:r>
            <a:r>
              <a:rPr lang="en-GB" sz="24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stopping distance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411480" lvl="1" indent="0">
              <a:buNone/>
            </a:pP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agent.stoppingDistance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...;</a:t>
            </a:r>
            <a:endParaRPr lang="en-GB" sz="2000" dirty="0" smtClean="0"/>
          </a:p>
          <a:p>
            <a:r>
              <a:rPr lang="en-GB" dirty="0" smtClean="0"/>
              <a:t>Checking if agent has reached destination: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(!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agent.isStopped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&amp;&amp;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agent.remainingDistance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&lt;= </a:t>
            </a:r>
            <a:r>
              <a:rPr lang="en-GB" sz="2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agent.StoppingDistance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//Do something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agent.isStopped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true</a:t>
            </a: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918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18418</TotalTime>
  <Words>1146</Words>
  <Application>Microsoft Office PowerPoint</Application>
  <PresentationFormat>On-screen Show (4:3)</PresentationFormat>
  <Paragraphs>135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Calibri</vt:lpstr>
      <vt:lpstr>Cambria</vt:lpstr>
      <vt:lpstr>Consolas</vt:lpstr>
      <vt:lpstr>Wingdings</vt:lpstr>
      <vt:lpstr>Wingdings 2</vt:lpstr>
      <vt:lpstr>Median</vt:lpstr>
      <vt:lpstr>Unity’s Navigation System</vt:lpstr>
      <vt:lpstr>Today’s Lecture</vt:lpstr>
      <vt:lpstr>Unity’s Navigation System</vt:lpstr>
      <vt:lpstr>Unity’s Navigation System</vt:lpstr>
      <vt:lpstr>Navigation System in Unity</vt:lpstr>
      <vt:lpstr>Building a NavMesh Four Steps</vt:lpstr>
      <vt:lpstr>Building a NavMesh Four Steps</vt:lpstr>
      <vt:lpstr>NavMesh Obstacles</vt:lpstr>
      <vt:lpstr>Scripting the Agent</vt:lpstr>
      <vt:lpstr>Scripting the Agent</vt:lpstr>
      <vt:lpstr>Scripting the Agent</vt:lpstr>
      <vt:lpstr>Scripting the Agent Using the Path Method</vt:lpstr>
      <vt:lpstr>Scripting the Agent Calculate Path Method</vt:lpstr>
      <vt:lpstr>Scripting the Agent Calculate Path Method</vt:lpstr>
      <vt:lpstr>Scripting the Agent Set Destination Method and destination Property</vt:lpstr>
      <vt:lpstr>Scripting the Agent Set Destination Method and destination Property</vt:lpstr>
      <vt:lpstr>Scripting the Agent Agent Has Reached Destination?</vt:lpstr>
      <vt:lpstr>Scripting the Agent Agent Has Reached Destination?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1723</cp:revision>
  <cp:lastPrinted>2014-09-29T16:21:25Z</cp:lastPrinted>
  <dcterms:created xsi:type="dcterms:W3CDTF">2013-09-18T07:00:31Z</dcterms:created>
  <dcterms:modified xsi:type="dcterms:W3CDTF">2020-02-27T07:54:53Z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