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367" r:id="rId5"/>
    <p:sldId id="726" r:id="rId6"/>
    <p:sldId id="337" r:id="rId7"/>
    <p:sldId id="407" r:id="rId8"/>
    <p:sldId id="379" r:id="rId9"/>
    <p:sldId id="671" r:id="rId10"/>
    <p:sldId id="279" r:id="rId11"/>
    <p:sldId id="282" r:id="rId12"/>
    <p:sldId id="406" r:id="rId13"/>
    <p:sldId id="699" r:id="rId14"/>
    <p:sldId id="672" r:id="rId15"/>
    <p:sldId id="696" r:id="rId16"/>
    <p:sldId id="697" r:id="rId17"/>
    <p:sldId id="402" r:id="rId18"/>
    <p:sldId id="413" r:id="rId19"/>
    <p:sldId id="414" r:id="rId20"/>
    <p:sldId id="415" r:id="rId21"/>
    <p:sldId id="416" r:id="rId22"/>
    <p:sldId id="691" r:id="rId23"/>
    <p:sldId id="692" r:id="rId24"/>
    <p:sldId id="381" r:id="rId25"/>
    <p:sldId id="694" r:id="rId26"/>
    <p:sldId id="408" r:id="rId27"/>
    <p:sldId id="275" r:id="rId28"/>
    <p:sldId id="693" r:id="rId29"/>
    <p:sldId id="642" r:id="rId30"/>
    <p:sldId id="39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FFEFFF"/>
    <a:srgbClr val="FFE1FF"/>
    <a:srgbClr val="FEB0FF"/>
    <a:srgbClr val="FEC1FF"/>
    <a:srgbClr val="B2A0C4"/>
    <a:srgbClr val="FFD1D1"/>
    <a:srgbClr val="FFFFE7"/>
    <a:srgbClr val="FFCABD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432" autoAdjust="0"/>
  </p:normalViewPr>
  <p:slideViewPr>
    <p:cSldViewPr>
      <p:cViewPr varScale="1">
        <p:scale>
          <a:sx n="55" d="100"/>
          <a:sy n="55" d="100"/>
        </p:scale>
        <p:origin x="1600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#2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55779-4E7C-45D6-B8F6-33065BDAA632}" type="doc">
      <dgm:prSet loTypeId="urn:microsoft.com/office/officeart/2005/8/layout/pyramid1" loCatId="pyramid" qsTypeId="urn:microsoft.com/office/officeart/2005/8/quickstyle/simple1#3" qsCatId="simple" csTypeId="urn:microsoft.com/office/officeart/2005/8/colors/accent1_4#2" csCatId="accent1" phldr="1"/>
      <dgm:spPr/>
      <dgm:t>
        <a:bodyPr/>
        <a:lstStyle/>
        <a:p>
          <a:endParaRPr lang="en-GB"/>
        </a:p>
      </dgm:t>
    </dgm:pt>
    <dgm:pt modelId="{B5AA93F3-EC53-4280-80C1-3AD22805EB58}">
      <dgm:prSet phldrT="[Text]" custT="1"/>
      <dgm:spPr>
        <a:solidFill>
          <a:srgbClr val="002060"/>
        </a:solidFill>
      </dgm:spPr>
      <dgm:t>
        <a:bodyPr/>
        <a:lstStyle/>
        <a:p>
          <a:r>
            <a:rPr lang="en-GB" sz="2800" b="1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Job</a:t>
          </a:r>
        </a:p>
      </dgm:t>
    </dgm:pt>
    <dgm:pt modelId="{D61D6F19-680D-4F6C-B3BF-A857C629FE83}" type="parTrans" cxnId="{14A37346-882A-46F3-86DE-1D2C13E89BA4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28716C5-7D40-47B9-B416-183153247C6D}" type="sibTrans" cxnId="{14A37346-882A-46F3-86DE-1D2C13E89BA4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8FEE1B1-31F0-47D4-BBF2-B1AF4626AE3E}">
      <dgm:prSet phldrT="[Text]" custT="1"/>
      <dgm:spPr>
        <a:solidFill>
          <a:srgbClr val="0070C0"/>
        </a:solidFill>
      </dgm:spPr>
      <dgm:t>
        <a:bodyPr/>
        <a:lstStyle/>
        <a:p>
          <a:r>
            <a:rPr lang="en-GB" sz="2800" b="1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Interview</a:t>
          </a:r>
        </a:p>
      </dgm:t>
    </dgm:pt>
    <dgm:pt modelId="{48466A30-BED9-49EA-A428-3564B24F45AB}" type="parTrans" cxnId="{7565465D-27C4-4475-A22C-EA2477DF029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CB2E67DB-05E4-4883-9254-2504C2D24F2F}" type="sibTrans" cxnId="{7565465D-27C4-4475-A22C-EA2477DF029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C1C70DB-5194-4C61-9F07-E49F302FCA42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28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Application process</a:t>
          </a:r>
        </a:p>
      </dgm:t>
    </dgm:pt>
    <dgm:pt modelId="{E1DDCFC6-ED35-4728-8079-BB79F70CE31B}" type="parTrans" cxnId="{81CF86E6-0506-4016-A0C7-5E92A97A9C6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DF5D243-38F1-4F65-A6BF-B024000FA0C9}" type="sibTrans" cxnId="{81CF86E6-0506-4016-A0C7-5E92A97A9C6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5C405F90-9047-4EC3-8BA0-79ED4EFF7027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8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 advertisement</a:t>
          </a:r>
        </a:p>
      </dgm:t>
    </dgm:pt>
    <dgm:pt modelId="{4F718368-6721-46C4-A9F7-9BC7C4880452}" type="parTrans" cxnId="{9266D9F5-A64A-4BE6-B918-E9C35188DDD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4AFE249-C416-4EF8-A718-9D38D3B3E0F7}" type="sibTrans" cxnId="{9266D9F5-A64A-4BE6-B918-E9C35188DDD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E7A5EFA-5BC4-46CA-85C2-F8793FE403B7}">
      <dgm:prSet custT="1"/>
      <dgm:spPr>
        <a:ln>
          <a:noFill/>
        </a:ln>
      </dgm:spPr>
      <dgm:t>
        <a:bodyPr/>
        <a:lstStyle/>
        <a:p>
          <a:r>
            <a:rPr lang="en-GB" sz="1800" b="1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Preparation: research and practice</a:t>
          </a:r>
        </a:p>
      </dgm:t>
    </dgm:pt>
    <dgm:pt modelId="{CBF1AFAE-4CC3-4B68-B6C1-45CFBA4FF04F}" type="parTrans" cxnId="{9070EEBF-0B19-4607-BEB2-888719021AB9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36566C4D-E449-478C-AF03-089E4D7EDCF2}" type="sibTrans" cxnId="{9070EEBF-0B19-4607-BEB2-888719021AB9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14040F1-6CCB-4694-B65F-1046814C6F52}">
      <dgm:prSet custT="1"/>
      <dgm:spPr>
        <a:ln>
          <a:noFill/>
        </a:ln>
      </dgm:spPr>
      <dgm:t>
        <a:bodyPr/>
        <a:lstStyle/>
        <a:p>
          <a:endParaRPr lang="en-GB" sz="1800" dirty="0">
            <a:latin typeface="+mn-lt"/>
            <a:cs typeface="Arial" panose="020B0604020202020204" pitchFamily="34" charset="0"/>
          </a:endParaRPr>
        </a:p>
      </dgm:t>
    </dgm:pt>
    <dgm:pt modelId="{E8443052-819A-475C-B2EE-2362730BDA91}" type="parTrans" cxnId="{766C6236-22CF-4CC1-9D3B-80C0EEA60EF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FC1299C-1BA3-449E-96BA-FB19685E3741}" type="sibTrans" cxnId="{766C6236-22CF-4CC1-9D3B-80C0EEA60EF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CD36292E-ACA6-4F71-9F4B-DF590B045137}">
      <dgm:prSet custT="1"/>
      <dgm:spPr>
        <a:ln>
          <a:noFill/>
        </a:ln>
      </dgm:spPr>
      <dgm:t>
        <a:bodyPr/>
        <a:lstStyle/>
        <a:p>
          <a:r>
            <a:rPr lang="en-GB" sz="1800" b="1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Performance: promote own brand </a:t>
          </a:r>
        </a:p>
      </dgm:t>
    </dgm:pt>
    <dgm:pt modelId="{DB929875-0842-43E2-A9B8-351A90B33DAB}" type="parTrans" cxnId="{A3E4998E-4D94-4249-8544-791389DB9E7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9E5267A-4505-4E34-B0A3-8A7CF4D5FA10}" type="sibTrans" cxnId="{A3E4998E-4D94-4249-8544-791389DB9E7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CDF0703-9744-41EF-8B36-51B9078F2198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Application form</a:t>
          </a:r>
        </a:p>
      </dgm:t>
    </dgm:pt>
    <dgm:pt modelId="{2871DC29-7830-4A9F-8443-0A371D779DD1}" type="parTrans" cxnId="{28D951D5-9BF8-4C82-B247-648811A9AAB6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7DAF6C8-243B-490A-883D-57403FC2CD4F}" type="sibTrans" cxnId="{28D951D5-9BF8-4C82-B247-648811A9AAB6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6AB9A9F-304D-47B1-8572-27A07049126F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CV and cover letter</a:t>
          </a:r>
        </a:p>
      </dgm:t>
    </dgm:pt>
    <dgm:pt modelId="{4933DE82-1B1B-47CD-9ADE-24A0D7E11295}" type="parTrans" cxnId="{BC7CF0E3-1E4C-407E-AC1B-6224CBA87E7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8750559C-AF59-4263-93FA-BF4ADC687688}" type="sibTrans" cxnId="{BC7CF0E3-1E4C-407E-AC1B-6224CBA87E7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B2E647C-5C8B-4785-ABDC-F84F0FDA990C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Job description</a:t>
          </a:r>
        </a:p>
      </dgm:t>
    </dgm:pt>
    <dgm:pt modelId="{1B678857-7B74-4E07-B395-C81448255E4C}" type="parTrans" cxnId="{782E3B5B-D5AC-4DA7-B063-1E67EB69680E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EEF655A1-1A2D-4621-9D53-72DFDD16860E}" type="sibTrans" cxnId="{782E3B5B-D5AC-4DA7-B063-1E67EB69680E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157572A-9894-4BD4-A678-3DF313BDD1D6}">
      <dgm:prSet custT="1"/>
      <dgm:spPr>
        <a:ln>
          <a:noFill/>
        </a:ln>
      </dgm:spPr>
      <dgm:t>
        <a:bodyPr/>
        <a:lstStyle/>
        <a:p>
          <a:endParaRPr lang="en-GB" sz="1800" dirty="0">
            <a:latin typeface="+mn-lt"/>
            <a:cs typeface="Arial" panose="020B0604020202020204" pitchFamily="34" charset="0"/>
          </a:endParaRPr>
        </a:p>
      </dgm:t>
    </dgm:pt>
    <dgm:pt modelId="{3D28E484-46DB-495D-A966-5F03F13935AD}" type="parTrans" cxnId="{2911536A-12B0-4545-B379-D04D953EBAC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940DE28-8DC5-406D-89F4-CD405E9EBC15}" type="sibTrans" cxnId="{2911536A-12B0-4545-B379-D04D953EBAC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97C1835-F5FF-4159-9B03-90A00E705729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Person specification  </a:t>
          </a:r>
        </a:p>
      </dgm:t>
    </dgm:pt>
    <dgm:pt modelId="{83299755-0EB8-4718-8DEB-CFFF442C49E0}" type="parTrans" cxnId="{097047DB-C657-4B36-A96A-CBCD7981C44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B80DC98-6EA8-47B7-948D-8C2F8DE3CC3A}" type="sibTrans" cxnId="{097047DB-C657-4B36-A96A-CBCD7981C44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802C0AAB-DA13-4A61-8AA5-48EAA0286FD1}" type="pres">
      <dgm:prSet presAssocID="{94155779-4E7C-45D6-B8F6-33065BDAA632}" presName="Name0" presStyleCnt="0">
        <dgm:presLayoutVars>
          <dgm:dir/>
          <dgm:animLvl val="lvl"/>
          <dgm:resizeHandles val="exact"/>
        </dgm:presLayoutVars>
      </dgm:prSet>
      <dgm:spPr/>
    </dgm:pt>
    <dgm:pt modelId="{0932CB5D-566F-494E-9C25-7BA164704A91}" type="pres">
      <dgm:prSet presAssocID="{B5AA93F3-EC53-4280-80C1-3AD22805EB58}" presName="Name8" presStyleCnt="0"/>
      <dgm:spPr/>
    </dgm:pt>
    <dgm:pt modelId="{6082663E-58B0-4521-A208-86CE44BD0C96}" type="pres">
      <dgm:prSet presAssocID="{B5AA93F3-EC53-4280-80C1-3AD22805EB58}" presName="level" presStyleLbl="node1" presStyleIdx="0" presStyleCnt="4">
        <dgm:presLayoutVars>
          <dgm:chMax val="1"/>
          <dgm:bulletEnabled val="1"/>
        </dgm:presLayoutVars>
      </dgm:prSet>
      <dgm:spPr/>
    </dgm:pt>
    <dgm:pt modelId="{CF15BE7E-E1C1-4C13-8A59-493269243B90}" type="pres">
      <dgm:prSet presAssocID="{B5AA93F3-EC53-4280-80C1-3AD22805EB5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5D16CA7-27FF-4769-9E91-977064F050E9}" type="pres">
      <dgm:prSet presAssocID="{B8FEE1B1-31F0-47D4-BBF2-B1AF4626AE3E}" presName="Name8" presStyleCnt="0"/>
      <dgm:spPr/>
    </dgm:pt>
    <dgm:pt modelId="{C0EA27F1-A008-4D67-B7E5-F9879415A123}" type="pres">
      <dgm:prSet presAssocID="{B8FEE1B1-31F0-47D4-BBF2-B1AF4626AE3E}" presName="acctBkgd" presStyleLbl="alignAcc1" presStyleIdx="0" presStyleCnt="3" custScaleX="108346" custLinFactNeighborX="-652" custLinFactNeighborY="-2012"/>
      <dgm:spPr/>
    </dgm:pt>
    <dgm:pt modelId="{59B982CF-8E10-4A3F-B76F-430A9A6ABE39}" type="pres">
      <dgm:prSet presAssocID="{B8FEE1B1-31F0-47D4-BBF2-B1AF4626AE3E}" presName="acctTx" presStyleLbl="alignAcc1" presStyleIdx="0" presStyleCnt="3">
        <dgm:presLayoutVars>
          <dgm:bulletEnabled val="1"/>
        </dgm:presLayoutVars>
      </dgm:prSet>
      <dgm:spPr/>
    </dgm:pt>
    <dgm:pt modelId="{FBDC4920-D3A7-4470-8DE4-145F0895B2BA}" type="pres">
      <dgm:prSet presAssocID="{B8FEE1B1-31F0-47D4-BBF2-B1AF4626AE3E}" presName="level" presStyleLbl="node1" presStyleIdx="1" presStyleCnt="4">
        <dgm:presLayoutVars>
          <dgm:chMax val="1"/>
          <dgm:bulletEnabled val="1"/>
        </dgm:presLayoutVars>
      </dgm:prSet>
      <dgm:spPr/>
    </dgm:pt>
    <dgm:pt modelId="{A3ACEB3C-7FD2-49FA-9FEC-1472B72588EB}" type="pres">
      <dgm:prSet presAssocID="{B8FEE1B1-31F0-47D4-BBF2-B1AF4626AE3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C1C7C7B-5257-4149-BDA0-F0CE60D28933}" type="pres">
      <dgm:prSet presAssocID="{7C1C70DB-5194-4C61-9F07-E49F302FCA42}" presName="Name8" presStyleCnt="0"/>
      <dgm:spPr/>
    </dgm:pt>
    <dgm:pt modelId="{F384CBB0-B58D-4440-A673-285CD9675584}" type="pres">
      <dgm:prSet presAssocID="{7C1C70DB-5194-4C61-9F07-E49F302FCA42}" presName="acctBkgd" presStyleLbl="alignAcc1" presStyleIdx="1" presStyleCnt="3" custScaleX="108264" custLinFactNeighborX="3146" custLinFactNeighborY="-189"/>
      <dgm:spPr/>
    </dgm:pt>
    <dgm:pt modelId="{BEE57D09-2CC4-47D9-B495-D19AF09ED358}" type="pres">
      <dgm:prSet presAssocID="{7C1C70DB-5194-4C61-9F07-E49F302FCA42}" presName="acctTx" presStyleLbl="alignAcc1" presStyleIdx="1" presStyleCnt="3">
        <dgm:presLayoutVars>
          <dgm:bulletEnabled val="1"/>
        </dgm:presLayoutVars>
      </dgm:prSet>
      <dgm:spPr/>
    </dgm:pt>
    <dgm:pt modelId="{94192366-358B-4AD4-A135-793386780E5D}" type="pres">
      <dgm:prSet presAssocID="{7C1C70DB-5194-4C61-9F07-E49F302FCA42}" presName="level" presStyleLbl="node1" presStyleIdx="2" presStyleCnt="4">
        <dgm:presLayoutVars>
          <dgm:chMax val="1"/>
          <dgm:bulletEnabled val="1"/>
        </dgm:presLayoutVars>
      </dgm:prSet>
      <dgm:spPr/>
    </dgm:pt>
    <dgm:pt modelId="{0774F093-8003-4033-BBE0-B5434D9919D4}" type="pres">
      <dgm:prSet presAssocID="{7C1C70DB-5194-4C61-9F07-E49F302FCA4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2F66AF7-AF21-4481-881B-CCA703D4F49E}" type="pres">
      <dgm:prSet presAssocID="{5C405F90-9047-4EC3-8BA0-79ED4EFF7027}" presName="Name8" presStyleCnt="0"/>
      <dgm:spPr/>
    </dgm:pt>
    <dgm:pt modelId="{C9616E14-2FAB-442D-8D88-E0EF16C81BE8}" type="pres">
      <dgm:prSet presAssocID="{5C405F90-9047-4EC3-8BA0-79ED4EFF7027}" presName="acctBkgd" presStyleLbl="alignAcc1" presStyleIdx="2" presStyleCnt="3" custScaleX="112342"/>
      <dgm:spPr/>
    </dgm:pt>
    <dgm:pt modelId="{0C9DFD1B-7AC7-47C6-BAE5-DB1524F08098}" type="pres">
      <dgm:prSet presAssocID="{5C405F90-9047-4EC3-8BA0-79ED4EFF7027}" presName="acctTx" presStyleLbl="alignAcc1" presStyleIdx="2" presStyleCnt="3">
        <dgm:presLayoutVars>
          <dgm:bulletEnabled val="1"/>
        </dgm:presLayoutVars>
      </dgm:prSet>
      <dgm:spPr/>
    </dgm:pt>
    <dgm:pt modelId="{1E6D4C57-1988-4D97-AA4A-FC6652A120C3}" type="pres">
      <dgm:prSet presAssocID="{5C405F90-9047-4EC3-8BA0-79ED4EFF7027}" presName="level" presStyleLbl="node1" presStyleIdx="3" presStyleCnt="4" custScaleX="99514" custLinFactNeighborX="-648" custLinFactNeighborY="33412">
        <dgm:presLayoutVars>
          <dgm:chMax val="1"/>
          <dgm:bulletEnabled val="1"/>
        </dgm:presLayoutVars>
      </dgm:prSet>
      <dgm:spPr/>
    </dgm:pt>
    <dgm:pt modelId="{F29C0F3E-264F-4845-BFFE-BEE49E8C5FBD}" type="pres">
      <dgm:prSet presAssocID="{5C405F90-9047-4EC3-8BA0-79ED4EFF7027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649B410-0768-4EEB-950A-27AB8F67CD44}" type="presOf" srcId="{B5AA93F3-EC53-4280-80C1-3AD22805EB58}" destId="{6082663E-58B0-4521-A208-86CE44BD0C96}" srcOrd="0" destOrd="0" presId="urn:microsoft.com/office/officeart/2005/8/layout/pyramid1"/>
    <dgm:cxn modelId="{21B2D512-5858-4D51-9B5E-DACDB7DD908B}" type="presOf" srcId="{CD36292E-ACA6-4F71-9F4B-DF590B045137}" destId="{59B982CF-8E10-4A3F-B76F-430A9A6ABE39}" srcOrd="1" destOrd="2" presId="urn:microsoft.com/office/officeart/2005/8/layout/pyramid1"/>
    <dgm:cxn modelId="{E5B1EB13-9779-47EA-8EDD-6D81C36D22FD}" type="presOf" srcId="{B5AA93F3-EC53-4280-80C1-3AD22805EB58}" destId="{CF15BE7E-E1C1-4C13-8A59-493269243B90}" srcOrd="1" destOrd="0" presId="urn:microsoft.com/office/officeart/2005/8/layout/pyramid1"/>
    <dgm:cxn modelId="{7EB8641C-2CCB-47D9-92F6-EAA7B925F4FC}" type="presOf" srcId="{7157572A-9894-4BD4-A678-3DF313BDD1D6}" destId="{59B982CF-8E10-4A3F-B76F-430A9A6ABE39}" srcOrd="1" destOrd="0" presId="urn:microsoft.com/office/officeart/2005/8/layout/pyramid1"/>
    <dgm:cxn modelId="{B27E3C36-7476-4F4C-89D3-11270E15D6CA}" type="presOf" srcId="{B8FEE1B1-31F0-47D4-BBF2-B1AF4626AE3E}" destId="{A3ACEB3C-7FD2-49FA-9FEC-1472B72588EB}" srcOrd="1" destOrd="0" presId="urn:microsoft.com/office/officeart/2005/8/layout/pyramid1"/>
    <dgm:cxn modelId="{766C6236-22CF-4CC1-9D3B-80C0EEA60EF3}" srcId="{B8FEE1B1-31F0-47D4-BBF2-B1AF4626AE3E}" destId="{A14040F1-6CCB-4694-B65F-1046814C6F52}" srcOrd="3" destOrd="0" parTransId="{E8443052-819A-475C-B2EE-2362730BDA91}" sibTransId="{4FC1299C-1BA3-449E-96BA-FB19685E3741}"/>
    <dgm:cxn modelId="{95605237-D566-4441-A416-261782DB64B4}" type="presOf" srcId="{A14040F1-6CCB-4694-B65F-1046814C6F52}" destId="{59B982CF-8E10-4A3F-B76F-430A9A6ABE39}" srcOrd="1" destOrd="3" presId="urn:microsoft.com/office/officeart/2005/8/layout/pyramid1"/>
    <dgm:cxn modelId="{6B0A8339-376C-4153-8AC9-D41B92D7FE69}" type="presOf" srcId="{7157572A-9894-4BD4-A678-3DF313BDD1D6}" destId="{C0EA27F1-A008-4D67-B7E5-F9879415A123}" srcOrd="0" destOrd="0" presId="urn:microsoft.com/office/officeart/2005/8/layout/pyramid1"/>
    <dgm:cxn modelId="{8EF1A13F-3C92-4154-8A87-059962521E6D}" type="presOf" srcId="{BCDF0703-9744-41EF-8B36-51B9078F2198}" destId="{F384CBB0-B58D-4440-A673-285CD9675584}" srcOrd="0" destOrd="0" presId="urn:microsoft.com/office/officeart/2005/8/layout/pyramid1"/>
    <dgm:cxn modelId="{782E3B5B-D5AC-4DA7-B063-1E67EB69680E}" srcId="{5C405F90-9047-4EC3-8BA0-79ED4EFF7027}" destId="{AB2E647C-5C8B-4785-ABDC-F84F0FDA990C}" srcOrd="0" destOrd="0" parTransId="{1B678857-7B74-4E07-B395-C81448255E4C}" sibTransId="{EEF655A1-1A2D-4621-9D53-72DFDD16860E}"/>
    <dgm:cxn modelId="{7565465D-27C4-4475-A22C-EA2477DF0293}" srcId="{94155779-4E7C-45D6-B8F6-33065BDAA632}" destId="{B8FEE1B1-31F0-47D4-BBF2-B1AF4626AE3E}" srcOrd="1" destOrd="0" parTransId="{48466A30-BED9-49EA-A428-3564B24F45AB}" sibTransId="{CB2E67DB-05E4-4883-9254-2504C2D24F2F}"/>
    <dgm:cxn modelId="{EDBCE95D-3A98-4344-8157-35306B6AF0AD}" type="presOf" srcId="{D6AB9A9F-304D-47B1-8572-27A07049126F}" destId="{BEE57D09-2CC4-47D9-B495-D19AF09ED358}" srcOrd="1" destOrd="1" presId="urn:microsoft.com/office/officeart/2005/8/layout/pyramid1"/>
    <dgm:cxn modelId="{B9181461-28BF-4930-AFC7-E69745AA4CEA}" type="presOf" srcId="{CD36292E-ACA6-4F71-9F4B-DF590B045137}" destId="{C0EA27F1-A008-4D67-B7E5-F9879415A123}" srcOrd="0" destOrd="2" presId="urn:microsoft.com/office/officeart/2005/8/layout/pyramid1"/>
    <dgm:cxn modelId="{D5D25C45-EED5-4D6D-A3A1-9E8ABC968E2B}" type="presOf" srcId="{5C405F90-9047-4EC3-8BA0-79ED4EFF7027}" destId="{1E6D4C57-1988-4D97-AA4A-FC6652A120C3}" srcOrd="0" destOrd="0" presId="urn:microsoft.com/office/officeart/2005/8/layout/pyramid1"/>
    <dgm:cxn modelId="{14A37346-882A-46F3-86DE-1D2C13E89BA4}" srcId="{94155779-4E7C-45D6-B8F6-33065BDAA632}" destId="{B5AA93F3-EC53-4280-80C1-3AD22805EB58}" srcOrd="0" destOrd="0" parTransId="{D61D6F19-680D-4F6C-B3BF-A857C629FE83}" sibTransId="{B28716C5-7D40-47B9-B416-183153247C6D}"/>
    <dgm:cxn modelId="{82633C47-40E8-4CE1-9160-9BFAE18748A4}" type="presOf" srcId="{AB2E647C-5C8B-4785-ABDC-F84F0FDA990C}" destId="{C9616E14-2FAB-442D-8D88-E0EF16C81BE8}" srcOrd="0" destOrd="0" presId="urn:microsoft.com/office/officeart/2005/8/layout/pyramid1"/>
    <dgm:cxn modelId="{A0ACB847-C429-4957-8C92-80CD4E64A611}" type="presOf" srcId="{BCDF0703-9744-41EF-8B36-51B9078F2198}" destId="{BEE57D09-2CC4-47D9-B495-D19AF09ED358}" srcOrd="1" destOrd="0" presId="urn:microsoft.com/office/officeart/2005/8/layout/pyramid1"/>
    <dgm:cxn modelId="{2911536A-12B0-4545-B379-D04D953EBAC2}" srcId="{B8FEE1B1-31F0-47D4-BBF2-B1AF4626AE3E}" destId="{7157572A-9894-4BD4-A678-3DF313BDD1D6}" srcOrd="0" destOrd="0" parTransId="{3D28E484-46DB-495D-A966-5F03F13935AD}" sibTransId="{A940DE28-8DC5-406D-89F4-CD405E9EBC15}"/>
    <dgm:cxn modelId="{9D88998D-62A8-476F-A793-5ABE2EEFABE2}" type="presOf" srcId="{5C405F90-9047-4EC3-8BA0-79ED4EFF7027}" destId="{F29C0F3E-264F-4845-BFFE-BEE49E8C5FBD}" srcOrd="1" destOrd="0" presId="urn:microsoft.com/office/officeart/2005/8/layout/pyramid1"/>
    <dgm:cxn modelId="{A3E4998E-4D94-4249-8544-791389DB9E7C}" srcId="{B8FEE1B1-31F0-47D4-BBF2-B1AF4626AE3E}" destId="{CD36292E-ACA6-4F71-9F4B-DF590B045137}" srcOrd="2" destOrd="0" parTransId="{DB929875-0842-43E2-A9B8-351A90B33DAB}" sibTransId="{79E5267A-4505-4E34-B0A3-8A7CF4D5FA10}"/>
    <dgm:cxn modelId="{90E31B98-A1B7-47F5-96E5-6C359B0941E7}" type="presOf" srcId="{697C1835-F5FF-4159-9B03-90A00E705729}" destId="{0C9DFD1B-7AC7-47C6-BAE5-DB1524F08098}" srcOrd="1" destOrd="1" presId="urn:microsoft.com/office/officeart/2005/8/layout/pyramid1"/>
    <dgm:cxn modelId="{75F67499-F476-4CC9-9E21-211CFAA7CE6A}" type="presOf" srcId="{B8FEE1B1-31F0-47D4-BBF2-B1AF4626AE3E}" destId="{FBDC4920-D3A7-4470-8DE4-145F0895B2BA}" srcOrd="0" destOrd="0" presId="urn:microsoft.com/office/officeart/2005/8/layout/pyramid1"/>
    <dgm:cxn modelId="{0F9E4E9B-4A2F-41A1-B492-186EF0B8B872}" type="presOf" srcId="{A14040F1-6CCB-4694-B65F-1046814C6F52}" destId="{C0EA27F1-A008-4D67-B7E5-F9879415A123}" srcOrd="0" destOrd="3" presId="urn:microsoft.com/office/officeart/2005/8/layout/pyramid1"/>
    <dgm:cxn modelId="{28A283BA-6562-4320-9B2B-503AF849C1A3}" type="presOf" srcId="{D6AB9A9F-304D-47B1-8572-27A07049126F}" destId="{F384CBB0-B58D-4440-A673-285CD9675584}" srcOrd="0" destOrd="1" presId="urn:microsoft.com/office/officeart/2005/8/layout/pyramid1"/>
    <dgm:cxn modelId="{9070EEBF-0B19-4607-BEB2-888719021AB9}" srcId="{B8FEE1B1-31F0-47D4-BBF2-B1AF4626AE3E}" destId="{4E7A5EFA-5BC4-46CA-85C2-F8793FE403B7}" srcOrd="1" destOrd="0" parTransId="{CBF1AFAE-4CC3-4B68-B6C1-45CFBA4FF04F}" sibTransId="{36566C4D-E449-478C-AF03-089E4D7EDCF2}"/>
    <dgm:cxn modelId="{C5DEF0C7-3E5A-46F4-A206-42B0D1A8606C}" type="presOf" srcId="{AB2E647C-5C8B-4785-ABDC-F84F0FDA990C}" destId="{0C9DFD1B-7AC7-47C6-BAE5-DB1524F08098}" srcOrd="1" destOrd="0" presId="urn:microsoft.com/office/officeart/2005/8/layout/pyramid1"/>
    <dgm:cxn modelId="{D051A3CB-3D3E-4CFD-9687-2DCC1B258C6A}" type="presOf" srcId="{7C1C70DB-5194-4C61-9F07-E49F302FCA42}" destId="{0774F093-8003-4033-BBE0-B5434D9919D4}" srcOrd="1" destOrd="0" presId="urn:microsoft.com/office/officeart/2005/8/layout/pyramid1"/>
    <dgm:cxn modelId="{28D951D5-9BF8-4C82-B247-648811A9AAB6}" srcId="{7C1C70DB-5194-4C61-9F07-E49F302FCA42}" destId="{BCDF0703-9744-41EF-8B36-51B9078F2198}" srcOrd="0" destOrd="0" parTransId="{2871DC29-7830-4A9F-8443-0A371D779DD1}" sibTransId="{D7DAF6C8-243B-490A-883D-57403FC2CD4F}"/>
    <dgm:cxn modelId="{097047DB-C657-4B36-A96A-CBCD7981C443}" srcId="{5C405F90-9047-4EC3-8BA0-79ED4EFF7027}" destId="{697C1835-F5FF-4159-9B03-90A00E705729}" srcOrd="1" destOrd="0" parTransId="{83299755-0EB8-4718-8DEB-CFFF442C49E0}" sibTransId="{4B80DC98-6EA8-47B7-948D-8C2F8DE3CC3A}"/>
    <dgm:cxn modelId="{FEFA2ADC-13FF-4FE9-8C34-C8404FB6DAEC}" type="presOf" srcId="{697C1835-F5FF-4159-9B03-90A00E705729}" destId="{C9616E14-2FAB-442D-8D88-E0EF16C81BE8}" srcOrd="0" destOrd="1" presId="urn:microsoft.com/office/officeart/2005/8/layout/pyramid1"/>
    <dgm:cxn modelId="{3BDDBBDF-35EB-4935-9D75-24618273CA85}" type="presOf" srcId="{4E7A5EFA-5BC4-46CA-85C2-F8793FE403B7}" destId="{C0EA27F1-A008-4D67-B7E5-F9879415A123}" srcOrd="0" destOrd="1" presId="urn:microsoft.com/office/officeart/2005/8/layout/pyramid1"/>
    <dgm:cxn modelId="{ECC193E1-DE93-4E3B-8F6D-198FD56DEE51}" type="presOf" srcId="{7C1C70DB-5194-4C61-9F07-E49F302FCA42}" destId="{94192366-358B-4AD4-A135-793386780E5D}" srcOrd="0" destOrd="0" presId="urn:microsoft.com/office/officeart/2005/8/layout/pyramid1"/>
    <dgm:cxn modelId="{BC7CF0E3-1E4C-407E-AC1B-6224CBA87E72}" srcId="{7C1C70DB-5194-4C61-9F07-E49F302FCA42}" destId="{D6AB9A9F-304D-47B1-8572-27A07049126F}" srcOrd="1" destOrd="0" parTransId="{4933DE82-1B1B-47CD-9ADE-24A0D7E11295}" sibTransId="{8750559C-AF59-4263-93FA-BF4ADC687688}"/>
    <dgm:cxn modelId="{81CF86E6-0506-4016-A0C7-5E92A97A9C6C}" srcId="{94155779-4E7C-45D6-B8F6-33065BDAA632}" destId="{7C1C70DB-5194-4C61-9F07-E49F302FCA42}" srcOrd="2" destOrd="0" parTransId="{E1DDCFC6-ED35-4728-8079-BB79F70CE31B}" sibTransId="{6DF5D243-38F1-4F65-A6BF-B024000FA0C9}"/>
    <dgm:cxn modelId="{99A6D2F2-5E85-470D-81F8-2C5E62EC88D0}" type="presOf" srcId="{94155779-4E7C-45D6-B8F6-33065BDAA632}" destId="{802C0AAB-DA13-4A61-8AA5-48EAA0286FD1}" srcOrd="0" destOrd="0" presId="urn:microsoft.com/office/officeart/2005/8/layout/pyramid1"/>
    <dgm:cxn modelId="{9266D9F5-A64A-4BE6-B918-E9C35188DDD3}" srcId="{94155779-4E7C-45D6-B8F6-33065BDAA632}" destId="{5C405F90-9047-4EC3-8BA0-79ED4EFF7027}" srcOrd="3" destOrd="0" parTransId="{4F718368-6721-46C4-A9F7-9BC7C4880452}" sibTransId="{D4AFE249-C416-4EF8-A718-9D38D3B3E0F7}"/>
    <dgm:cxn modelId="{D8F6E4FD-98BC-474F-8FA7-24FC7AD293C8}" type="presOf" srcId="{4E7A5EFA-5BC4-46CA-85C2-F8793FE403B7}" destId="{59B982CF-8E10-4A3F-B76F-430A9A6ABE39}" srcOrd="1" destOrd="1" presId="urn:microsoft.com/office/officeart/2005/8/layout/pyramid1"/>
    <dgm:cxn modelId="{3D00730C-59FB-4B56-BB91-CD0F7429CDA0}" type="presParOf" srcId="{802C0AAB-DA13-4A61-8AA5-48EAA0286FD1}" destId="{0932CB5D-566F-494E-9C25-7BA164704A91}" srcOrd="0" destOrd="0" presId="urn:microsoft.com/office/officeart/2005/8/layout/pyramid1"/>
    <dgm:cxn modelId="{5FA2737C-FDA7-4819-B472-EA9EE065A8FD}" type="presParOf" srcId="{0932CB5D-566F-494E-9C25-7BA164704A91}" destId="{6082663E-58B0-4521-A208-86CE44BD0C96}" srcOrd="0" destOrd="0" presId="urn:microsoft.com/office/officeart/2005/8/layout/pyramid1"/>
    <dgm:cxn modelId="{5CB275BB-A35D-45BF-B230-BD9608C7F3FD}" type="presParOf" srcId="{0932CB5D-566F-494E-9C25-7BA164704A91}" destId="{CF15BE7E-E1C1-4C13-8A59-493269243B90}" srcOrd="1" destOrd="0" presId="urn:microsoft.com/office/officeart/2005/8/layout/pyramid1"/>
    <dgm:cxn modelId="{71BF7724-EFF7-438D-B5AD-7C8C5024B82A}" type="presParOf" srcId="{802C0AAB-DA13-4A61-8AA5-48EAA0286FD1}" destId="{15D16CA7-27FF-4769-9E91-977064F050E9}" srcOrd="1" destOrd="0" presId="urn:microsoft.com/office/officeart/2005/8/layout/pyramid1"/>
    <dgm:cxn modelId="{9171E60E-D53F-497B-9B04-8783DE05B814}" type="presParOf" srcId="{15D16CA7-27FF-4769-9E91-977064F050E9}" destId="{C0EA27F1-A008-4D67-B7E5-F9879415A123}" srcOrd="0" destOrd="0" presId="urn:microsoft.com/office/officeart/2005/8/layout/pyramid1"/>
    <dgm:cxn modelId="{073E6C25-0F50-4F17-8601-28CC45DBD7CD}" type="presParOf" srcId="{15D16CA7-27FF-4769-9E91-977064F050E9}" destId="{59B982CF-8E10-4A3F-B76F-430A9A6ABE39}" srcOrd="1" destOrd="0" presId="urn:microsoft.com/office/officeart/2005/8/layout/pyramid1"/>
    <dgm:cxn modelId="{C8578FA1-B859-43D1-9F07-7BC4E23E9BF2}" type="presParOf" srcId="{15D16CA7-27FF-4769-9E91-977064F050E9}" destId="{FBDC4920-D3A7-4470-8DE4-145F0895B2BA}" srcOrd="2" destOrd="0" presId="urn:microsoft.com/office/officeart/2005/8/layout/pyramid1"/>
    <dgm:cxn modelId="{C3E21531-CD80-4C0F-8C94-BC94A94702C1}" type="presParOf" srcId="{15D16CA7-27FF-4769-9E91-977064F050E9}" destId="{A3ACEB3C-7FD2-49FA-9FEC-1472B72588EB}" srcOrd="3" destOrd="0" presId="urn:microsoft.com/office/officeart/2005/8/layout/pyramid1"/>
    <dgm:cxn modelId="{58BD4D1E-1F91-4E7E-AD50-5E07788FBBD2}" type="presParOf" srcId="{802C0AAB-DA13-4A61-8AA5-48EAA0286FD1}" destId="{3C1C7C7B-5257-4149-BDA0-F0CE60D28933}" srcOrd="2" destOrd="0" presId="urn:microsoft.com/office/officeart/2005/8/layout/pyramid1"/>
    <dgm:cxn modelId="{E384893D-5F32-4BB8-B3C5-A5B3208880C7}" type="presParOf" srcId="{3C1C7C7B-5257-4149-BDA0-F0CE60D28933}" destId="{F384CBB0-B58D-4440-A673-285CD9675584}" srcOrd="0" destOrd="0" presId="urn:microsoft.com/office/officeart/2005/8/layout/pyramid1"/>
    <dgm:cxn modelId="{D9E0DE23-91DC-4657-A314-0C7B0FD604AB}" type="presParOf" srcId="{3C1C7C7B-5257-4149-BDA0-F0CE60D28933}" destId="{BEE57D09-2CC4-47D9-B495-D19AF09ED358}" srcOrd="1" destOrd="0" presId="urn:microsoft.com/office/officeart/2005/8/layout/pyramid1"/>
    <dgm:cxn modelId="{4DE5B6B3-7467-44D3-8AB3-FFFE9A25E2E6}" type="presParOf" srcId="{3C1C7C7B-5257-4149-BDA0-F0CE60D28933}" destId="{94192366-358B-4AD4-A135-793386780E5D}" srcOrd="2" destOrd="0" presId="urn:microsoft.com/office/officeart/2005/8/layout/pyramid1"/>
    <dgm:cxn modelId="{3C4581F2-E4B8-4B1B-8FAE-CC0B7BA126F1}" type="presParOf" srcId="{3C1C7C7B-5257-4149-BDA0-F0CE60D28933}" destId="{0774F093-8003-4033-BBE0-B5434D9919D4}" srcOrd="3" destOrd="0" presId="urn:microsoft.com/office/officeart/2005/8/layout/pyramid1"/>
    <dgm:cxn modelId="{7F95ABB6-0187-43D2-B010-11DC54DC159D}" type="presParOf" srcId="{802C0AAB-DA13-4A61-8AA5-48EAA0286FD1}" destId="{42F66AF7-AF21-4481-881B-CCA703D4F49E}" srcOrd="3" destOrd="0" presId="urn:microsoft.com/office/officeart/2005/8/layout/pyramid1"/>
    <dgm:cxn modelId="{6D606DB7-0978-40E1-938B-9E1CF0A520D1}" type="presParOf" srcId="{42F66AF7-AF21-4481-881B-CCA703D4F49E}" destId="{C9616E14-2FAB-442D-8D88-E0EF16C81BE8}" srcOrd="0" destOrd="0" presId="urn:microsoft.com/office/officeart/2005/8/layout/pyramid1"/>
    <dgm:cxn modelId="{7B38EEDC-9F32-45C2-AD25-4700A167D67A}" type="presParOf" srcId="{42F66AF7-AF21-4481-881B-CCA703D4F49E}" destId="{0C9DFD1B-7AC7-47C6-BAE5-DB1524F08098}" srcOrd="1" destOrd="0" presId="urn:microsoft.com/office/officeart/2005/8/layout/pyramid1"/>
    <dgm:cxn modelId="{131FCB4E-B321-4E5E-90DF-73F3B612B526}" type="presParOf" srcId="{42F66AF7-AF21-4481-881B-CCA703D4F49E}" destId="{1E6D4C57-1988-4D97-AA4A-FC6652A120C3}" srcOrd="2" destOrd="0" presId="urn:microsoft.com/office/officeart/2005/8/layout/pyramid1"/>
    <dgm:cxn modelId="{53978BA1-D11B-4EE2-A5FE-3457AAE7FF23}" type="presParOf" srcId="{42F66AF7-AF21-4481-881B-CCA703D4F49E}" destId="{F29C0F3E-264F-4845-BFFE-BEE49E8C5FBD}" srcOrd="3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2663E-58B0-4521-A208-86CE44BD0C96}">
      <dsp:nvSpPr>
        <dsp:cNvPr id="0" name=""/>
        <dsp:cNvSpPr/>
      </dsp:nvSpPr>
      <dsp:spPr>
        <a:xfrm>
          <a:off x="1992016" y="0"/>
          <a:ext cx="1409514" cy="1058267"/>
        </a:xfrm>
        <a:prstGeom prst="trapezoid">
          <a:avLst>
            <a:gd name="adj" fmla="val 66595"/>
          </a:avLst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Job</a:t>
          </a:r>
        </a:p>
      </dsp:txBody>
      <dsp:txXfrm>
        <a:off x="1992016" y="0"/>
        <a:ext cx="1409514" cy="1058267"/>
      </dsp:txXfrm>
    </dsp:sp>
    <dsp:sp modelId="{C0EA27F1-A008-4D67-B7E5-F9879415A123}">
      <dsp:nvSpPr>
        <dsp:cNvPr id="0" name=""/>
        <dsp:cNvSpPr/>
      </dsp:nvSpPr>
      <dsp:spPr>
        <a:xfrm rot="10800000">
          <a:off x="3171500" y="1036974"/>
          <a:ext cx="5165370" cy="1058267"/>
        </a:xfrm>
        <a:prstGeom prst="nonIsoscelesTrapezoid">
          <a:avLst>
            <a:gd name="adj1" fmla="val 0"/>
            <a:gd name="adj2" fmla="val 66595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>
            <a:latin typeface="+mn-lt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Preparation: research and practice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Performance: promote own brand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>
            <a:latin typeface="+mn-lt"/>
            <a:cs typeface="Arial" panose="020B0604020202020204" pitchFamily="34" charset="0"/>
          </a:endParaRPr>
        </a:p>
      </dsp:txBody>
      <dsp:txXfrm rot="10800000">
        <a:off x="3966941" y="1036974"/>
        <a:ext cx="4401793" cy="1058267"/>
      </dsp:txXfrm>
    </dsp:sp>
    <dsp:sp modelId="{FBDC4920-D3A7-4470-8DE4-145F0895B2BA}">
      <dsp:nvSpPr>
        <dsp:cNvPr id="0" name=""/>
        <dsp:cNvSpPr/>
      </dsp:nvSpPr>
      <dsp:spPr>
        <a:xfrm>
          <a:off x="1287259" y="1058267"/>
          <a:ext cx="2819029" cy="1058267"/>
        </a:xfrm>
        <a:prstGeom prst="trapezoid">
          <a:avLst>
            <a:gd name="adj" fmla="val 66595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Interview</a:t>
          </a:r>
        </a:p>
      </dsp:txBody>
      <dsp:txXfrm>
        <a:off x="1780589" y="1058267"/>
        <a:ext cx="1832369" cy="1058267"/>
      </dsp:txXfrm>
    </dsp:sp>
    <dsp:sp modelId="{F384CBB0-B58D-4440-A673-285CD9675584}">
      <dsp:nvSpPr>
        <dsp:cNvPr id="0" name=""/>
        <dsp:cNvSpPr/>
      </dsp:nvSpPr>
      <dsp:spPr>
        <a:xfrm rot="10800000">
          <a:off x="3938417" y="2114534"/>
          <a:ext cx="4398462" cy="1058267"/>
        </a:xfrm>
        <a:prstGeom prst="nonIsoscelesTrapezoid">
          <a:avLst>
            <a:gd name="adj1" fmla="val 0"/>
            <a:gd name="adj2" fmla="val 66595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Application form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CV and cover letter</a:t>
          </a:r>
        </a:p>
      </dsp:txBody>
      <dsp:txXfrm rot="10800000">
        <a:off x="4732943" y="2114534"/>
        <a:ext cx="3635463" cy="1058267"/>
      </dsp:txXfrm>
    </dsp:sp>
    <dsp:sp modelId="{94192366-358B-4AD4-A135-793386780E5D}">
      <dsp:nvSpPr>
        <dsp:cNvPr id="0" name=""/>
        <dsp:cNvSpPr/>
      </dsp:nvSpPr>
      <dsp:spPr>
        <a:xfrm>
          <a:off x="582501" y="2116534"/>
          <a:ext cx="4228544" cy="1058267"/>
        </a:xfrm>
        <a:prstGeom prst="trapezoid">
          <a:avLst>
            <a:gd name="adj" fmla="val 66595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Application process</a:t>
          </a:r>
        </a:p>
      </dsp:txBody>
      <dsp:txXfrm>
        <a:off x="1322497" y="2116534"/>
        <a:ext cx="2748554" cy="1058267"/>
      </dsp:txXfrm>
    </dsp:sp>
    <dsp:sp modelId="{C9616E14-2FAB-442D-8D88-E0EF16C81BE8}">
      <dsp:nvSpPr>
        <dsp:cNvPr id="0" name=""/>
        <dsp:cNvSpPr/>
      </dsp:nvSpPr>
      <dsp:spPr>
        <a:xfrm rot="10800000">
          <a:off x="4564767" y="3174801"/>
          <a:ext cx="3768028" cy="1058267"/>
        </a:xfrm>
        <a:prstGeom prst="nonIsoscelesTrapezoid">
          <a:avLst>
            <a:gd name="adj1" fmla="val 0"/>
            <a:gd name="adj2" fmla="val 66595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Job description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Person specification  </a:t>
          </a:r>
        </a:p>
      </dsp:txBody>
      <dsp:txXfrm rot="10800000">
        <a:off x="5400978" y="3174801"/>
        <a:ext cx="2980421" cy="1058267"/>
      </dsp:txXfrm>
    </dsp:sp>
    <dsp:sp modelId="{1E6D4C57-1988-4D97-AA4A-FC6652A120C3}">
      <dsp:nvSpPr>
        <dsp:cNvPr id="0" name=""/>
        <dsp:cNvSpPr/>
      </dsp:nvSpPr>
      <dsp:spPr>
        <a:xfrm>
          <a:off x="-108555" y="3174801"/>
          <a:ext cx="5581382" cy="1058267"/>
        </a:xfrm>
        <a:prstGeom prst="trapezoid">
          <a:avLst>
            <a:gd name="adj" fmla="val 66595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 advertisement</a:t>
          </a:r>
        </a:p>
      </dsp:txBody>
      <dsp:txXfrm>
        <a:off x="868186" y="3174801"/>
        <a:ext cx="3627898" cy="1058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62E9D-C535-828D-7083-710579017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6DBB7F-C3CB-0E1B-B093-58D19A577D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799942-D593-9A66-37FD-332FA8C58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8D75FF-90FF-36D6-AD77-8BCF6032E36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88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BECAD6-CBB2-6FAC-1225-D8A0E9E6A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9E1C55-560D-B310-AB0A-5AF42C967E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163D3F-00D3-7F9E-1F6D-CB54404375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07084-C6E5-121D-B18E-23EDA6370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78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12DFF-C6C6-439F-D369-14E01CC61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2F1DDE-03C5-113B-5387-6460FB408D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05A58-32D1-2213-3514-6BF3DD18B5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25784-C07D-A089-E349-D443FD83BB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255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71E4A-70F7-D7BA-520B-C4A9EFC17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7E9601-DA9C-0A59-A501-ED1F481EF1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530325-AC88-390E-1659-91600DAE24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61E29-0155-35CA-ACDB-368689DCDF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5117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37B2C2-2ACB-D3EC-7903-89CBA0969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F4D6F7-C547-213B-A01C-CCAE081909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D87A56-16D7-AE43-9495-F0109B34A0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05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05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E8A4B-217A-7615-DF53-737657BF92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480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617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https://study.sagepub.com/morgan2e/student-resources/chapter-21/chapter-16-cvs-and-application-forms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3C5862-E1E7-410C-8ECE-5DC94989FB7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924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0285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432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DCEEBD3-5AD9-4C5A-8ECD-8090E04C1C3E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AAF5F-A763-49BC-AB89-82EF5948FB7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38BE-86A7-41BA-AF00-DD9DF6889789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926E-064C-4657-BBE2-CD0ED80CD414}" type="datetime1">
              <a:rPr lang="en-GB" smtClean="0"/>
              <a:t>22/10/2026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8E0E4-A821-4408-8D3E-2A840A2D7A3A}" type="datetime1">
              <a:rPr lang="en-GB" smtClean="0"/>
              <a:t>22/10/2026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DFA26-8069-4DE0-B84A-0E254C8E561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BA37A-7E13-4B79-8DB0-1143DC80D79A}" type="datetime1">
              <a:rPr lang="en-GB" smtClean="0"/>
              <a:t>22/10/2026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98DB-C6AC-41B0-8286-C10E5C624434}" type="datetime1">
              <a:rPr lang="en-GB" smtClean="0"/>
              <a:t>22/10/2026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98EA3-A2FE-4239-8A26-AF987C9D398E}" type="datetime1">
              <a:rPr lang="en-GB" smtClean="0"/>
              <a:t>22/10/2026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459FF-F595-497A-84A4-DFD72A1620A8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FC9B8-030E-4257-B6F7-3F8CFD8E13CE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142A0-C794-4118-9FF8-0A5F3343E87A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roundreport.com/10-smart-ways-answer-tough-interview-question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oundreport.com/10-smart-ways-answer-tough-interview-question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OVAMb6Kui6A?si=pJe3_whgTflALSVG" TargetMode="External"/><Relationship Id="rId2" Type="http://schemas.openxmlformats.org/officeDocument/2006/relationships/hyperlink" Target="https://youtu.be/kriVD9-9A8U?si=LG3drP5_qScAFDq-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demy.com/topic/interviewing-skills/free/" TargetMode="External"/><Relationship Id="rId2" Type="http://schemas.openxmlformats.org/officeDocument/2006/relationships/hyperlink" Target="https://www.reed.co.uk/courses/free/interview?kl_campaign=650132294&amp;msclkid=bb7c3b8e1f3918c930d75288a28a4e6d&amp;utm_source=bing&amp;utm_medium=cpc&amp;utm_campaign=Courses%20%7C%20Search%20%7C%20Generics%20%7C%20Free%20Courses%20%7C%20Bing&amp;utm_term=free&amp;utm_content=Free%20Courses%20%7C%20DS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deed.com/career-advice/interviewing/interviewing-skills-trainin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ap/t-59584e83/?url=https%3A%2F%2Fteams.microsoft.com%2Fmeet%2F3594122091700771%3Fp%3Dp18c936VuFKP5zrgCa&amp;data=05%7C02%7Ci.grewal%40uwtsd.ac.uk%7C79dccfbaa1f14138967508df2e67d224%7C4e0f11f9046e45059cb8db2152311e21%7C0%7C0%7C639280695586789680%7CUnknown%7CTWFpbGZsb3d8eyJFbXB0eU1hcGkiOnRydWUsIlYiOiIwLjAuMDAwMCIsIlAiOiJXaW4zMiIsIkFOIjoiTWFpbCIsIldUIjoyfQ%3D%3D%7C0%7C%7C%7C&amp;sdata=a5ji%2BAS2dfzYGM1%2BEBabFE%2FvAllbbvLiTf8yO7Mq78I%3D&amp;reserved=0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sagepub.com/morgan2e/student-resources/chapter-21/chapter-16-cvs-and-application-form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jTTcGIzeJwA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6: </a:t>
            </a:r>
            <a:r>
              <a:rPr lang="en-GB" altLang="en-US" sz="4000" b="1" dirty="0">
                <a:solidFill>
                  <a:srgbClr val="FFFF00"/>
                </a:solidFill>
              </a:rPr>
              <a:t>Interview Preparation 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FADF48-F4B8-CBC4-3954-4ADA844DA084}"/>
              </a:ext>
            </a:extLst>
          </p:cNvPr>
          <p:cNvSpPr/>
          <p:nvPr/>
        </p:nvSpPr>
        <p:spPr>
          <a:xfrm>
            <a:off x="7009928" y="260648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Students’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344" y="1686331"/>
            <a:ext cx="8723312" cy="41330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Understand </a:t>
            </a:r>
            <a:r>
              <a:rPr lang="en-GB" sz="2800" b="1" dirty="0">
                <a:solidFill>
                  <a:srgbClr val="0070C0"/>
                </a:solidFill>
              </a:rPr>
              <a:t>Task 1 requirements for next week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discuss </a:t>
            </a:r>
            <a:r>
              <a:rPr lang="en-GB" sz="2800" b="1" dirty="0">
                <a:solidFill>
                  <a:srgbClr val="0070C0"/>
                </a:solidFill>
              </a:rPr>
              <a:t>good practice in interviews</a:t>
            </a:r>
          </a:p>
          <a:p>
            <a:pPr marL="514350" indent="-514350">
              <a:buFont typeface="+mj-lt"/>
              <a:buAutoNum type="arabicPeriod"/>
            </a:pPr>
            <a:endParaRPr lang="en-GB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Take the opportunity to </a:t>
            </a:r>
            <a:r>
              <a:rPr lang="en-GB" sz="2800" b="1" dirty="0">
                <a:solidFill>
                  <a:srgbClr val="0070C0"/>
                </a:solidFill>
              </a:rPr>
              <a:t>gain feedback and guidance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/>
              <a:t>whilst preparing for </a:t>
            </a:r>
            <a:r>
              <a:rPr lang="en-GB" sz="2800" dirty="0">
                <a:solidFill>
                  <a:srgbClr val="000000"/>
                </a:solidFill>
              </a:rPr>
              <a:t>your written submission and/or practising interview skills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Good Practice in Interviews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70E5B-A6B0-676F-E780-AA27B7BC4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D4713-6CFB-F5C6-A231-C88370A0E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6141"/>
            <a:ext cx="6491064" cy="1143000"/>
          </a:xfrm>
        </p:spPr>
        <p:txBody>
          <a:bodyPr>
            <a:normAutofit/>
          </a:bodyPr>
          <a:lstStyle/>
          <a:p>
            <a:r>
              <a:rPr lang="en-GB" sz="3900" b="1" dirty="0"/>
              <a:t>The Purpose of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E9F9-877E-F182-47C2-E0C6F16FD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559" y="1628800"/>
            <a:ext cx="8496944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is a </a:t>
            </a:r>
            <a:r>
              <a:rPr lang="en-GB" sz="2400" b="1" dirty="0">
                <a:solidFill>
                  <a:srgbClr val="0070C0"/>
                </a:solidFill>
              </a:rPr>
              <a:t>selection interview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8B949D-F126-1F39-9665-6AE8D797EB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798"/>
          <a:stretch>
            <a:fillRect/>
          </a:stretch>
        </p:blipFill>
        <p:spPr>
          <a:xfrm>
            <a:off x="6596628" y="186141"/>
            <a:ext cx="2365179" cy="11808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F4613D-9121-540A-24BC-A8EDDF659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129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7971C-E2BD-3A51-0B35-A84480246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65567"/>
            <a:ext cx="7725544" cy="1143000"/>
          </a:xfrm>
        </p:spPr>
        <p:txBody>
          <a:bodyPr>
            <a:normAutofit/>
          </a:bodyPr>
          <a:lstStyle/>
          <a:p>
            <a:pPr algn="l"/>
            <a:r>
              <a:rPr lang="en-GB" sz="3900" b="1" dirty="0"/>
              <a:t>Past interview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3848E-C09C-0662-ADB7-39B90913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672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Think back to the last interview that you did - whether for work or study purposes.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Can you recall the kinds of </a:t>
            </a:r>
            <a:r>
              <a:rPr lang="en-GB" sz="2400" b="1" dirty="0"/>
              <a:t>questions</a:t>
            </a:r>
            <a:r>
              <a:rPr lang="en-GB" sz="2400" dirty="0"/>
              <a:t> you were asked?</a:t>
            </a:r>
          </a:p>
          <a:p>
            <a:endParaRPr lang="en-GB" sz="2400" dirty="0"/>
          </a:p>
          <a:p>
            <a:r>
              <a:rPr lang="en-GB" sz="2400" dirty="0"/>
              <a:t>Do you remember giving </a:t>
            </a:r>
            <a:r>
              <a:rPr lang="en-GB" sz="2400" b="1" dirty="0"/>
              <a:t>complete answers</a:t>
            </a:r>
            <a:r>
              <a:rPr lang="en-GB" sz="2400" dirty="0"/>
              <a:t>? If yes, what </a:t>
            </a:r>
            <a:r>
              <a:rPr lang="en-GB" sz="2400" b="1" dirty="0"/>
              <a:t>strategy</a:t>
            </a:r>
            <a:r>
              <a:rPr lang="en-GB" sz="2400" dirty="0"/>
              <a:t> did you use? If no, what were your shortcomings?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05FCE1-1F40-26B7-ED66-14F06844D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4AF50B-D629-9B07-6AB5-F7D408D8C5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798"/>
          <a:stretch>
            <a:fillRect/>
          </a:stretch>
        </p:blipFill>
        <p:spPr>
          <a:xfrm>
            <a:off x="6596628" y="186141"/>
            <a:ext cx="2365179" cy="11808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8813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5A684-FFFD-0FF4-DCCE-AE9C20BAB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" y="260648"/>
            <a:ext cx="9025128" cy="85725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Interview examples</a:t>
            </a:r>
            <a:br>
              <a:rPr lang="en-GB" b="1" dirty="0"/>
            </a:br>
            <a:endParaRPr lang="en-GB" sz="2925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9F51B-BF5F-0B4D-6736-E05B433C0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1412776"/>
            <a:ext cx="8497639" cy="3984301"/>
          </a:xfrm>
        </p:spPr>
        <p:txBody>
          <a:bodyPr wrap="square" anchor="t"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Use the worksheet to list examples of </a:t>
            </a:r>
            <a:r>
              <a:rPr lang="en-GB" b="1" dirty="0">
                <a:solidFill>
                  <a:srgbClr val="00B050"/>
                </a:solidFill>
              </a:rPr>
              <a:t>good </a:t>
            </a:r>
            <a:r>
              <a:rPr lang="en-GB" b="1" dirty="0"/>
              <a:t>and</a:t>
            </a:r>
            <a:r>
              <a:rPr lang="en-GB" b="1" dirty="0">
                <a:solidFill>
                  <a:srgbClr val="00B050"/>
                </a:solidFill>
              </a:rPr>
              <a:t> </a:t>
            </a:r>
            <a:r>
              <a:rPr lang="en-GB" b="1" dirty="0">
                <a:solidFill>
                  <a:srgbClr val="C00000"/>
                </a:solidFill>
              </a:rPr>
              <a:t>bad</a:t>
            </a:r>
            <a:r>
              <a:rPr lang="en-GB" b="1" dirty="0"/>
              <a:t> practice </a:t>
            </a:r>
            <a:r>
              <a:rPr lang="en-GB" dirty="0"/>
              <a:t>when watching these recordings: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Bad Interview</a:t>
            </a:r>
            <a:r>
              <a:rPr lang="en-GB" dirty="0"/>
              <a:t>: </a:t>
            </a:r>
            <a:r>
              <a:rPr lang="en-GB" sz="2000" dirty="0"/>
              <a:t>(4 minutes 23 seconds)</a:t>
            </a:r>
          </a:p>
          <a:p>
            <a:pPr marL="300038" lvl="1" indent="0">
              <a:buNone/>
            </a:pPr>
            <a:r>
              <a:rPr lang="en-GB" sz="2800" dirty="0">
                <a:hlinkClick r:id="rId2"/>
              </a:rPr>
              <a:t>https://youtu.be/kriVD9-9A8U?si=LG3drP5_qScAFDq-</a:t>
            </a:r>
            <a:r>
              <a:rPr lang="en-GB" sz="2800" dirty="0"/>
              <a:t> </a:t>
            </a:r>
          </a:p>
          <a:p>
            <a:pPr marL="300038" lvl="1" indent="0">
              <a:buNone/>
            </a:pPr>
            <a:endParaRPr lang="en-GB" sz="2800" dirty="0"/>
          </a:p>
          <a:p>
            <a:r>
              <a:rPr lang="en-GB" b="1" dirty="0"/>
              <a:t>Good interview</a:t>
            </a:r>
            <a:r>
              <a:rPr lang="en-GB" dirty="0"/>
              <a:t>: </a:t>
            </a:r>
            <a:r>
              <a:rPr lang="en-GB" sz="2000" dirty="0"/>
              <a:t>(13 minutes 41 seconds) </a:t>
            </a:r>
            <a:r>
              <a:rPr lang="en-GB" dirty="0">
                <a:hlinkClick r:id="rId3"/>
              </a:rPr>
              <a:t>https://youtu.be/OVAMb6Kui6A?si=pJe3_whgTflALSVG</a:t>
            </a:r>
            <a:endParaRPr lang="en-GB" dirty="0"/>
          </a:p>
          <a:p>
            <a:pPr marL="300038" lvl="1" indent="0">
              <a:buNone/>
            </a:pPr>
            <a:endParaRPr lang="en-GB" sz="21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345EB-C1F8-DA74-2C18-4777E9B701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450"/>
              </a:spcAft>
              <a:defRPr/>
            </a:pPr>
            <a:fld id="{CEABB2EF-DB8B-2C49-BA57-A5ADC4E4FB9E}" type="slidenum">
              <a:rPr lang="en-GB" altLang="en-US" smtClean="0"/>
              <a:pPr>
                <a:spcAft>
                  <a:spcPts val="45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410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00D69-1129-661D-0568-3E9392411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8089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AE5DD-2F24-64AA-B033-64E0F3543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8291264" cy="4176464"/>
          </a:xfrm>
        </p:spPr>
        <p:txBody>
          <a:bodyPr>
            <a:normAutofit/>
          </a:bodyPr>
          <a:lstStyle/>
          <a:p>
            <a:pPr marL="385763" indent="-385763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What are the</a:t>
            </a:r>
            <a:r>
              <a:rPr lang="en-GB" b="1" dirty="0"/>
              <a:t> </a:t>
            </a:r>
            <a:r>
              <a:rPr lang="en-GB" b="1" dirty="0">
                <a:solidFill>
                  <a:srgbClr val="00B050"/>
                </a:solidFill>
              </a:rPr>
              <a:t>good</a:t>
            </a:r>
            <a:r>
              <a:rPr lang="en-GB" b="1" dirty="0"/>
              <a:t> and </a:t>
            </a:r>
            <a:r>
              <a:rPr lang="en-GB" b="1" dirty="0">
                <a:solidFill>
                  <a:srgbClr val="C00000"/>
                </a:solidFill>
              </a:rPr>
              <a:t>bad</a:t>
            </a:r>
            <a:r>
              <a:rPr lang="en-GB" dirty="0"/>
              <a:t> </a:t>
            </a:r>
            <a:r>
              <a:rPr lang="en-GB" b="1" dirty="0"/>
              <a:t>actions</a:t>
            </a:r>
            <a:r>
              <a:rPr lang="en-GB" dirty="0"/>
              <a:t> you have just observed. Be prepared to justify your points. </a:t>
            </a:r>
          </a:p>
          <a:p>
            <a:pPr marL="385763" indent="-385763">
              <a:lnSpc>
                <a:spcPct val="150000"/>
              </a:lnSpc>
              <a:buFont typeface="+mj-lt"/>
              <a:buAutoNum type="arabicPeriod"/>
            </a:pPr>
            <a:endParaRPr lang="en-GB" dirty="0"/>
          </a:p>
          <a:p>
            <a:pPr marL="385763" indent="-385763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Where you have identified </a:t>
            </a:r>
            <a:r>
              <a:rPr lang="en-GB" b="1" dirty="0">
                <a:solidFill>
                  <a:srgbClr val="C00000"/>
                </a:solidFill>
              </a:rPr>
              <a:t>bad</a:t>
            </a:r>
            <a:r>
              <a:rPr lang="en-GB" dirty="0"/>
              <a:t> </a:t>
            </a:r>
            <a:r>
              <a:rPr lang="en-GB" b="1" dirty="0"/>
              <a:t>practice</a:t>
            </a:r>
            <a:r>
              <a:rPr lang="en-GB" dirty="0"/>
              <a:t>, what changes could the interviewing candidate have made?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661B9-96DF-2B47-5842-0BE8C7157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EABB2EF-DB8B-2C49-BA57-A5ADC4E4FB9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112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0692B-81E3-2568-A857-1C776A026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8F7F3D-F63D-44FE-CDF1-D22D2B408E3A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Instructions for Next Week’s Assessment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60AABA-F16F-6878-F13E-F206C7427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34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F9591-7572-18B4-C3F2-AAF775898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300DBA-387F-FA51-D9D4-1E88F9EF9A1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0F4B5-BA21-321A-0016-4B332074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614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Task 1 pre-interview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9814C-AB9C-9F3F-CAC1-928935EE6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712968" cy="489618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Date of submission: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</a:rPr>
              <a:t>Monday 9</a:t>
            </a:r>
            <a:r>
              <a:rPr lang="en-GB" sz="2400" b="1" baseline="30000" dirty="0">
                <a:solidFill>
                  <a:srgbClr val="00B0F0"/>
                </a:solidFill>
              </a:rPr>
              <a:t>th</a:t>
            </a:r>
            <a:r>
              <a:rPr lang="en-GB" sz="2400" b="1" dirty="0">
                <a:solidFill>
                  <a:srgbClr val="00B0F0"/>
                </a:solidFill>
              </a:rPr>
              <a:t> November 2026 - before 10am </a:t>
            </a:r>
            <a:r>
              <a:rPr lang="en-GB" sz="2400" dirty="0"/>
              <a:t>(via Moodle)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Content to be submitted as a single document: </a:t>
            </a:r>
          </a:p>
          <a:p>
            <a:pPr marL="914400" lvl="1" indent="-457200">
              <a:lnSpc>
                <a:spcPct val="15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 </a:t>
            </a:r>
            <a:r>
              <a:rPr lang="en-GB" sz="2400" b="1" dirty="0">
                <a:solidFill>
                  <a:srgbClr val="00B0F0"/>
                </a:solidFill>
              </a:rPr>
              <a:t>job description </a:t>
            </a:r>
            <a:r>
              <a:rPr lang="en-GB" sz="2400" dirty="0"/>
              <a:t>and</a:t>
            </a:r>
            <a:r>
              <a:rPr lang="en-GB" sz="2400" b="1" dirty="0">
                <a:solidFill>
                  <a:srgbClr val="00B0F0"/>
                </a:solidFill>
              </a:rPr>
              <a:t> person specification </a:t>
            </a:r>
            <a:r>
              <a:rPr lang="en-GB" sz="2400" dirty="0"/>
              <a:t>for the role you have selected </a:t>
            </a:r>
            <a:endParaRPr lang="en-GB" sz="2400" u="sng" dirty="0"/>
          </a:p>
          <a:p>
            <a:pPr marL="914400" lvl="1" indent="-457200">
              <a:lnSpc>
                <a:spcPct val="15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Your </a:t>
            </a:r>
            <a:r>
              <a:rPr lang="en-GB" sz="2400" b="1" dirty="0">
                <a:solidFill>
                  <a:srgbClr val="00B0F0"/>
                </a:solidFill>
              </a:rPr>
              <a:t>CV</a:t>
            </a:r>
            <a:r>
              <a:rPr lang="en-GB" sz="2400" dirty="0"/>
              <a:t> for this application </a:t>
            </a:r>
            <a:endParaRPr lang="en-GB" sz="2400" u="sng" dirty="0"/>
          </a:p>
          <a:p>
            <a:pPr marL="914400" lvl="1" indent="-457200">
              <a:lnSpc>
                <a:spcPct val="15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Your </a:t>
            </a:r>
            <a:r>
              <a:rPr lang="en-GB" sz="2400" b="1" dirty="0">
                <a:solidFill>
                  <a:srgbClr val="00B0F0"/>
                </a:solidFill>
              </a:rPr>
              <a:t>cover letter </a:t>
            </a:r>
          </a:p>
          <a:p>
            <a:pPr marL="0" indent="0">
              <a:spcBef>
                <a:spcPts val="600"/>
              </a:spcBef>
              <a:buNone/>
            </a:pPr>
            <a:endParaRPr lang="en-GB" sz="29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233C7-1E3E-EE04-49A8-31FA4394E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79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DB487-FED4-7FCE-D45C-51D7007AE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F1F62-8099-8796-03FB-D21ABA812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04764"/>
            <a:ext cx="8784976" cy="4248472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Every interview will be recorded</a:t>
            </a:r>
            <a:r>
              <a:rPr lang="en-GB" sz="2400" dirty="0"/>
              <a:t> by your lecturer.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Do</a:t>
            </a:r>
            <a:r>
              <a:rPr lang="en-GB" sz="2400" dirty="0"/>
              <a:t> </a:t>
            </a:r>
            <a:r>
              <a:rPr lang="en-GB" sz="2400" b="1" dirty="0"/>
              <a:t>arrive on time</a:t>
            </a:r>
            <a:r>
              <a:rPr lang="en-GB" sz="2400" dirty="0"/>
              <a:t>. This will help to minimise interruptions once the task begins.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Phones should be switched off or put on silent mode</a:t>
            </a:r>
            <a:r>
              <a:rPr lang="en-GB" sz="2400" dirty="0"/>
              <a:t>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Do not engage in conversations</a:t>
            </a:r>
            <a:r>
              <a:rPr lang="en-GB" sz="2400" dirty="0"/>
              <a:t> whilst your colleagues are being assessed.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Breaks may be arranged differently </a:t>
            </a:r>
            <a:r>
              <a:rPr lang="en-GB" sz="2400" dirty="0"/>
              <a:t>on the day.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59332E6-C0CC-E204-641B-BC998BC36224}"/>
              </a:ext>
            </a:extLst>
          </p:cNvPr>
          <p:cNvSpPr txBox="1">
            <a:spLocks/>
          </p:cNvSpPr>
          <p:nvPr/>
        </p:nvSpPr>
        <p:spPr>
          <a:xfrm>
            <a:off x="457200" y="58614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mock interview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3DF17BF-F3CB-DE1A-A72B-D25293791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2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CC83B-C192-37D4-14A7-BE94BE51A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33F08-1462-07FB-DA24-3F3BE1A5E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04764"/>
            <a:ext cx="8784976" cy="4248472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This assessment is worth </a:t>
            </a:r>
            <a:r>
              <a:rPr lang="en-GB" sz="2400" b="1" dirty="0"/>
              <a:t>50% of your module mark</a:t>
            </a:r>
            <a:r>
              <a:rPr lang="en-GB" sz="24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/>
              <a:t>10-15 minutes will be allotted for each interview</a:t>
            </a:r>
            <a:r>
              <a:rPr lang="en-GB" sz="24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>
                <a:solidFill>
                  <a:srgbClr val="00B0F0"/>
                </a:solidFill>
              </a:rPr>
              <a:t>Today</a:t>
            </a:r>
            <a:r>
              <a:rPr lang="en-GB" sz="2400" dirty="0"/>
              <a:t>, </a:t>
            </a:r>
            <a:r>
              <a:rPr lang="en-GB" sz="2400" b="1" dirty="0"/>
              <a:t>you will be given a list of 7 interview questions</a:t>
            </a:r>
            <a:r>
              <a:rPr lang="en-GB" sz="2400" dirty="0"/>
              <a:t>. You should </a:t>
            </a:r>
            <a:r>
              <a:rPr lang="en-GB" sz="2400" b="1" dirty="0"/>
              <a:t>study</a:t>
            </a:r>
            <a:r>
              <a:rPr lang="en-GB" sz="2400" dirty="0"/>
              <a:t> these questions carefully </a:t>
            </a:r>
            <a:r>
              <a:rPr lang="en-GB" sz="2400" b="1" dirty="0"/>
              <a:t>and</a:t>
            </a:r>
            <a:r>
              <a:rPr lang="en-GB" sz="2400" dirty="0"/>
              <a:t> </a:t>
            </a:r>
            <a:r>
              <a:rPr lang="en-GB" sz="2400" b="1" dirty="0"/>
              <a:t>prepare</a:t>
            </a:r>
            <a:r>
              <a:rPr lang="en-GB" sz="2400" dirty="0"/>
              <a:t> well thought out responses.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>
                <a:solidFill>
                  <a:srgbClr val="00B0F0"/>
                </a:solidFill>
              </a:rPr>
              <a:t>Next week</a:t>
            </a:r>
            <a:r>
              <a:rPr lang="en-GB" sz="2400" dirty="0"/>
              <a:t>, </a:t>
            </a:r>
            <a:r>
              <a:rPr lang="en-GB" sz="2400" b="1" dirty="0"/>
              <a:t>you will be answering 5 questions </a:t>
            </a:r>
            <a:r>
              <a:rPr lang="en-GB" sz="2400" dirty="0"/>
              <a:t>taken from the list of 7. You will find out on the day which questions you have been assigned. 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FD8A6C2-7488-B4F9-ADA5-8549F41096D7}"/>
              </a:ext>
            </a:extLst>
          </p:cNvPr>
          <p:cNvSpPr txBox="1">
            <a:spLocks/>
          </p:cNvSpPr>
          <p:nvPr/>
        </p:nvSpPr>
        <p:spPr>
          <a:xfrm>
            <a:off x="179512" y="58614"/>
            <a:ext cx="878497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mock interview instructions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313679-843D-DDDE-8FF8-7A7B217F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60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9B8FF-BD06-1827-DE2E-6722F91C3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0A51744-2E8F-BD0D-E3A9-48A50D728C0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E1A2F-F0D3-EDBC-04EC-1C7F0BB9A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4764"/>
            <a:ext cx="8229600" cy="522058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300" dirty="0"/>
              <a:t>When being interviewed, </a:t>
            </a:r>
            <a:r>
              <a:rPr lang="en-GB" sz="2300" b="1" dirty="0"/>
              <a:t>you will be seated in front of the camera</a:t>
            </a:r>
            <a:r>
              <a:rPr lang="en-GB" sz="2300" dirty="0"/>
              <a:t>. </a:t>
            </a:r>
          </a:p>
          <a:p>
            <a:pPr>
              <a:spcBef>
                <a:spcPts val="0"/>
              </a:spcBef>
            </a:pPr>
            <a:endParaRPr lang="en-GB" sz="23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b="1" dirty="0"/>
              <a:t>The lecturer </a:t>
            </a:r>
            <a:r>
              <a:rPr lang="en-GB" sz="2300" dirty="0"/>
              <a:t>will act as the interviewer. They </a:t>
            </a:r>
            <a:r>
              <a:rPr lang="en-GB" sz="2300" b="1" dirty="0"/>
              <a:t>will</a:t>
            </a:r>
            <a:r>
              <a:rPr lang="en-GB" sz="2300" dirty="0"/>
              <a:t> </a:t>
            </a:r>
            <a:r>
              <a:rPr lang="en-GB" sz="2300" b="1" dirty="0"/>
              <a:t>ask you </a:t>
            </a:r>
            <a:r>
              <a:rPr lang="en-GB" sz="2300" b="1" dirty="0">
                <a:solidFill>
                  <a:srgbClr val="00B0F0"/>
                </a:solidFill>
              </a:rPr>
              <a:t>5 questions</a:t>
            </a:r>
            <a:r>
              <a:rPr lang="en-GB" sz="2300" dirty="0"/>
              <a:t>. </a:t>
            </a:r>
          </a:p>
          <a:p>
            <a:pPr>
              <a:spcBef>
                <a:spcPts val="0"/>
              </a:spcBef>
            </a:pPr>
            <a:endParaRPr lang="en-GB" sz="23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dirty="0"/>
              <a:t>You should answer these questions to the best of your ability. </a:t>
            </a:r>
            <a:r>
              <a:rPr lang="en-GB" sz="2300" b="1" dirty="0"/>
              <a:t>Each response should be </a:t>
            </a:r>
            <a:r>
              <a:rPr lang="en-GB" sz="2300" b="1" dirty="0">
                <a:solidFill>
                  <a:srgbClr val="00B0F0"/>
                </a:solidFill>
              </a:rPr>
              <a:t>related to your selected job</a:t>
            </a:r>
            <a:r>
              <a:rPr lang="en-GB" sz="2300" b="1" dirty="0"/>
              <a:t> and </a:t>
            </a:r>
            <a:r>
              <a:rPr lang="en-GB" sz="2300" b="1" dirty="0">
                <a:solidFill>
                  <a:srgbClr val="00B0F0"/>
                </a:solidFill>
              </a:rPr>
              <a:t>2-3 minutes long</a:t>
            </a:r>
            <a:r>
              <a:rPr lang="en-GB" sz="2300" dirty="0"/>
              <a:t>.  </a:t>
            </a:r>
          </a:p>
          <a:p>
            <a:pPr marL="0" indent="0">
              <a:spcBef>
                <a:spcPts val="0"/>
              </a:spcBef>
              <a:buNone/>
            </a:pPr>
            <a:endParaRPr lang="en-GB" sz="2300" b="1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b="1" dirty="0"/>
              <a:t>The lecturer may also ask you </a:t>
            </a:r>
            <a:r>
              <a:rPr lang="en-GB" sz="2300" b="1" dirty="0">
                <a:solidFill>
                  <a:srgbClr val="00B0F0"/>
                </a:solidFill>
              </a:rPr>
              <a:t>follow-up questions</a:t>
            </a:r>
            <a:r>
              <a:rPr lang="en-GB" sz="23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3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b="1" dirty="0"/>
              <a:t>Your responses should be </a:t>
            </a:r>
            <a:r>
              <a:rPr lang="en-GB" sz="2300" b="1" dirty="0">
                <a:solidFill>
                  <a:srgbClr val="00B0F0"/>
                </a:solidFill>
              </a:rPr>
              <a:t>supported by examples</a:t>
            </a:r>
            <a:r>
              <a:rPr lang="en-GB" sz="2300" dirty="0"/>
              <a:t>. You should also </a:t>
            </a:r>
            <a:r>
              <a:rPr lang="en-GB" sz="2300" b="1" dirty="0">
                <a:solidFill>
                  <a:srgbClr val="00B0F0"/>
                </a:solidFill>
              </a:rPr>
              <a:t>use professional language </a:t>
            </a:r>
            <a:r>
              <a:rPr lang="en-GB" sz="2300" b="1" dirty="0"/>
              <a:t>throughout the interview</a:t>
            </a:r>
            <a:r>
              <a:rPr lang="en-GB" sz="23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702528-7928-2ADD-1D26-8D03F3908C1D}"/>
              </a:ext>
            </a:extLst>
          </p:cNvPr>
          <p:cNvSpPr txBox="1">
            <a:spLocks/>
          </p:cNvSpPr>
          <p:nvPr/>
        </p:nvSpPr>
        <p:spPr>
          <a:xfrm>
            <a:off x="251520" y="58614"/>
            <a:ext cx="8568952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mock interview instructions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C885D3-9901-560B-E61A-2A4FDC394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6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C0411-220A-E33E-214F-FB77D038E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6B931DC-811A-DBA3-161F-D1B73E33B9A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F5B6A-582F-1A8D-0B7D-3556681E5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614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b="1" dirty="0"/>
              <a:t>Task 1 mock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C4F4-4D6A-2359-127C-15CC1BD4E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574665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en-GB" sz="2200" b="1" dirty="0"/>
              <a:t>Learning outcomes 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en-GB" sz="2200" b="1" dirty="0"/>
              <a:t>LO-1</a:t>
            </a:r>
            <a:r>
              <a:rPr lang="en-GB" sz="2200" dirty="0"/>
              <a:t> Understand the skills and knowledge needed for working effectively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b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/>
              <a:t>LO-2 </a:t>
            </a:r>
            <a:r>
              <a:rPr lang="en-GB" sz="2200" dirty="0"/>
              <a:t>Demonstrate readiness for employability and personal advancement through an understanding of personal strengths and areas for further development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b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/>
              <a:t>LO-3 </a:t>
            </a:r>
            <a:r>
              <a:rPr lang="en-GB" sz="2200" dirty="0"/>
              <a:t>Establish employment goals and develop a personal action plan</a:t>
            </a:r>
          </a:p>
          <a:p>
            <a:pPr marL="0" indent="0">
              <a:spcBef>
                <a:spcPts val="0"/>
              </a:spcBef>
              <a:buNone/>
            </a:pPr>
            <a:endParaRPr lang="en-GB" sz="2700" dirty="0"/>
          </a:p>
          <a:p>
            <a:pPr marL="0" indent="0">
              <a:spcBef>
                <a:spcPts val="0"/>
              </a:spcBef>
              <a:buNone/>
            </a:pPr>
            <a:endParaRPr lang="en-GB" sz="27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73A8D-C29B-2A05-6124-8C6A43E9F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7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E23C3-9A05-8DE4-8E0E-E9111EBDE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76961C3-8E15-E9F5-0B21-D290422F982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4CF70-7E46-6BC0-F451-30AD35374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384AF-6012-D216-2AC1-59176253D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highlight>
                  <a:srgbClr val="FFFF00"/>
                </a:highlight>
              </a:rPr>
              <a:t>2. Knowledge and Understanding Skills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create a CV and cover letter following the formal requirements</a:t>
            </a:r>
            <a:r>
              <a:rPr lang="en-GB" sz="2200" dirty="0"/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interpret and use the information extracted from various sources</a:t>
            </a:r>
            <a:r>
              <a:rPr lang="en-GB" sz="2200" dirty="0"/>
              <a:t> (such as the Job Description).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show awareness of the various theories, concepts and employability tools introduced in this module</a:t>
            </a:r>
            <a:r>
              <a:rPr lang="en-GB" sz="22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53DA3B-9F1E-53A4-A246-973296217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968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B7E11-7EBB-8083-047B-B1BFB2E0E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6E1D-D5AD-555B-7923-15BF21B98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392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highlight>
                  <a:srgbClr val="FFFF00"/>
                </a:highlight>
              </a:rPr>
              <a:t>3. Cognitive and Intellectual Skills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provide adequate answers to the questions asked during this interview</a:t>
            </a:r>
            <a:r>
              <a:rPr lang="en-GB" sz="2200" dirty="0"/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provide examples to support your answers</a:t>
            </a:r>
            <a:r>
              <a:rPr lang="en-GB" sz="22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E43CC-8476-FAF7-3081-EB6678EC3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4C911E1-A5F1-FB35-ADC0-6E92B61F5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</p:spTree>
    <p:extLst>
      <p:ext uri="{BB962C8B-B14F-4D97-AF65-F5344CB8AC3E}">
        <p14:creationId xmlns:p14="http://schemas.microsoft.com/office/powerpoint/2010/main" val="2726140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83DE0-CA18-C5D2-C13B-BC81F2DBB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87025-9B73-552C-50DF-73546EE27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392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b="1" dirty="0">
                <a:highlight>
                  <a:srgbClr val="FFFF00"/>
                </a:highlight>
              </a:rPr>
              <a:t>4. Practical Skills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 should be able to </a:t>
            </a:r>
            <a:r>
              <a:rPr lang="en-GB" sz="2200" b="1" dirty="0"/>
              <a:t>respond in a professional manner to the questions asked 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 should be able to </a:t>
            </a:r>
            <a:r>
              <a:rPr lang="en-GB" sz="2200" b="1" dirty="0"/>
              <a:t>provide answers </a:t>
            </a:r>
            <a:r>
              <a:rPr lang="en-GB" sz="2200" dirty="0"/>
              <a:t>which would be </a:t>
            </a:r>
            <a:r>
              <a:rPr lang="en-GB" sz="2200" b="1" dirty="0"/>
              <a:t>appropriate in a real-life interview situation</a:t>
            </a:r>
            <a:r>
              <a:rPr lang="en-GB" sz="22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07C5C2-EA33-E3A1-FA44-3E1099DEC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323C368-2DDC-DCA7-C5E2-9C517BF2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</p:spTree>
    <p:extLst>
      <p:ext uri="{BB962C8B-B14F-4D97-AF65-F5344CB8AC3E}">
        <p14:creationId xmlns:p14="http://schemas.microsoft.com/office/powerpoint/2010/main" val="3493083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E73FF-2734-79F2-A0F7-9A529688E8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DF57E-B9C1-F4D2-AD8D-C20D8F155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460851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b="1" dirty="0">
                <a:highlight>
                  <a:srgbClr val="FFFF00"/>
                </a:highlight>
              </a:rPr>
              <a:t>5. Transferable Skills for Life and Professional Practice 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 should </a:t>
            </a:r>
            <a:r>
              <a:rPr lang="en-GB" sz="2200" b="1" dirty="0"/>
              <a:t>submit</a:t>
            </a:r>
            <a:r>
              <a:rPr lang="en-GB" sz="2200" dirty="0"/>
              <a:t> </a:t>
            </a:r>
            <a:r>
              <a:rPr lang="en-GB" sz="2200" b="1" dirty="0"/>
              <a:t>your CV, Cover Letter and Job Description/Person Specification </a:t>
            </a:r>
            <a:r>
              <a:rPr lang="en-GB" sz="2200" u="sng" dirty="0"/>
              <a:t>on a single Word document</a:t>
            </a: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Your written submission for Task 1 should </a:t>
            </a:r>
            <a:r>
              <a:rPr lang="en-GB" sz="2200" b="1" dirty="0"/>
              <a:t>follow the general submission guidelines </a:t>
            </a:r>
            <a:r>
              <a:rPr lang="en-GB" sz="2200" dirty="0"/>
              <a:t>in terms of editing and formatting (</a:t>
            </a:r>
            <a:r>
              <a:rPr lang="en-GB" sz="2200" u="sng" dirty="0"/>
              <a:t>in Arial font, size 11 or 12 text and with 1.5 line spacing</a:t>
            </a:r>
            <a:r>
              <a:rPr lang="en-GB" sz="2200" dirty="0"/>
              <a:t>)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endParaRPr lang="en-GB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93DD6-51E3-9882-E89B-6C7DE39D1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402FB11-EC62-437F-1C45-024058992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</p:spTree>
    <p:extLst>
      <p:ext uri="{BB962C8B-B14F-4D97-AF65-F5344CB8AC3E}">
        <p14:creationId xmlns:p14="http://schemas.microsoft.com/office/powerpoint/2010/main" val="182748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5D722-693C-5F64-1E5A-939522C72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2800" b="1" dirty="0"/>
              <a:t>Short Courses and Tutorials for Interview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6C245-7366-AA3B-2756-EFC1CFBA7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367240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Reed</a:t>
            </a:r>
            <a:endParaRPr lang="en-GB" sz="2600" b="1" dirty="0">
              <a:hlinkClick r:id="rId2"/>
            </a:endParaRPr>
          </a:p>
          <a:p>
            <a:pPr>
              <a:buClr>
                <a:schemeClr val="bg1"/>
              </a:buClr>
            </a:pPr>
            <a:r>
              <a:rPr lang="en-GB" sz="2600" dirty="0">
                <a:hlinkClick r:id="rId2"/>
              </a:rPr>
              <a:t>Free Interview Courses &amp; Training | Reed.co.uk</a:t>
            </a:r>
            <a:endParaRPr lang="en-GB" sz="2600" dirty="0"/>
          </a:p>
          <a:p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Udemy</a:t>
            </a:r>
          </a:p>
          <a:p>
            <a:pPr>
              <a:buClr>
                <a:schemeClr val="bg1"/>
              </a:buClr>
            </a:pPr>
            <a:r>
              <a:rPr lang="en-GB" sz="2600" dirty="0">
                <a:hlinkClick r:id="rId3"/>
              </a:rPr>
              <a:t>Top Free Interviewing Skills Courses &amp; Tutorials Online - Updated [November 2025]</a:t>
            </a: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Indeed</a:t>
            </a:r>
          </a:p>
          <a:p>
            <a:pPr>
              <a:buClr>
                <a:schemeClr val="bg1"/>
              </a:buClr>
            </a:pPr>
            <a:r>
              <a:rPr lang="en-GB" sz="2600" dirty="0">
                <a:hlinkClick r:id="rId4"/>
              </a:rPr>
              <a:t>10 interviewing skills training courses for jobseekers | Indeed.com UK</a:t>
            </a:r>
            <a:endParaRPr lang="en-GB" sz="2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74AAB-B08B-65BA-2034-E97D95F3B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572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D0614-7726-DD54-5356-52BDD3F11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4506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Academic Support for Term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1B7127-7AE5-942D-A134-38489E3C0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A7643D-A0F5-A19B-518F-2EF91528D1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13" t="25560" r="12987" b="39270"/>
          <a:stretch>
            <a:fillRect/>
          </a:stretch>
        </p:blipFill>
        <p:spPr>
          <a:xfrm>
            <a:off x="1043608" y="1281012"/>
            <a:ext cx="6912768" cy="2009973"/>
          </a:xfrm>
          <a:prstGeom prst="rect">
            <a:avLst/>
          </a:prstGeom>
          <a:ln>
            <a:solidFill>
              <a:srgbClr val="7030A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E5B10E-945C-B4A7-31E1-B8C7AD7AB6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38" t="34880" r="3538" b="29841"/>
          <a:stretch>
            <a:fillRect/>
          </a:stretch>
        </p:blipFill>
        <p:spPr>
          <a:xfrm>
            <a:off x="395536" y="3560764"/>
            <a:ext cx="8496944" cy="2016224"/>
          </a:xfrm>
          <a:prstGeom prst="rect">
            <a:avLst/>
          </a:prstGeom>
          <a:ln>
            <a:solidFill>
              <a:srgbClr val="7030A0"/>
            </a:solidFill>
          </a:ln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9BBA283-2BC0-CCBA-5E40-76D669B37BD6}"/>
              </a:ext>
            </a:extLst>
          </p:cNvPr>
          <p:cNvSpPr/>
          <p:nvPr/>
        </p:nvSpPr>
        <p:spPr>
          <a:xfrm>
            <a:off x="2411760" y="1217506"/>
            <a:ext cx="1512168" cy="11430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01048BE-0754-AD8F-BBF3-D8740C6D6F31}"/>
              </a:ext>
            </a:extLst>
          </p:cNvPr>
          <p:cNvSpPr/>
          <p:nvPr/>
        </p:nvSpPr>
        <p:spPr>
          <a:xfrm>
            <a:off x="457200" y="4634882"/>
            <a:ext cx="3322712" cy="16227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08E5F37-BB3E-6E36-AC8B-CEAA7B5054E9}"/>
              </a:ext>
            </a:extLst>
          </p:cNvPr>
          <p:cNvSpPr/>
          <p:nvPr/>
        </p:nvSpPr>
        <p:spPr>
          <a:xfrm>
            <a:off x="457200" y="4850907"/>
            <a:ext cx="3178696" cy="162269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83B4FE-3FD8-58C5-5385-C8B6402A35E5}"/>
              </a:ext>
            </a:extLst>
          </p:cNvPr>
          <p:cNvSpPr/>
          <p:nvPr/>
        </p:nvSpPr>
        <p:spPr>
          <a:xfrm>
            <a:off x="3419872" y="5783438"/>
            <a:ext cx="3816424" cy="9178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>
                <a:solidFill>
                  <a:schemeClr val="tx1"/>
                </a:solidFill>
              </a:rPr>
              <a:t>The </a:t>
            </a:r>
            <a:r>
              <a:rPr lang="en-GB" sz="1700" dirty="0">
                <a:solidFill>
                  <a:schemeClr val="tx1"/>
                </a:solidFill>
                <a:highlight>
                  <a:srgbClr val="FFFF00"/>
                </a:highlight>
              </a:rPr>
              <a:t>Lecturers’ version of each PowerPoint</a:t>
            </a:r>
            <a:r>
              <a:rPr lang="en-GB" sz="1700" dirty="0">
                <a:solidFill>
                  <a:schemeClr val="tx1"/>
                </a:solidFill>
              </a:rPr>
              <a:t> (for weeks 1-5) is available for you to access on Moodle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A15B69-2827-8E01-4512-0473593774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883" t="65187" r="3538" b="29841"/>
          <a:stretch>
            <a:fillRect/>
          </a:stretch>
        </p:blipFill>
        <p:spPr>
          <a:xfrm>
            <a:off x="4153385" y="4368013"/>
            <a:ext cx="4451063" cy="241518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F6EDE0D-E877-B62D-7556-431BDB06A376}"/>
              </a:ext>
            </a:extLst>
          </p:cNvPr>
          <p:cNvSpPr/>
          <p:nvPr/>
        </p:nvSpPr>
        <p:spPr>
          <a:xfrm>
            <a:off x="7596335" y="4437112"/>
            <a:ext cx="983023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>
                <a:solidFill>
                  <a:schemeClr val="tx1"/>
                </a:solidFill>
                <a:highlight>
                  <a:srgbClr val="FF0000"/>
                </a:highlight>
              </a:rPr>
              <a:t> </a:t>
            </a:r>
          </a:p>
          <a:p>
            <a:pPr algn="ctr"/>
            <a:r>
              <a:rPr lang="en-GB" sz="1300" dirty="0">
                <a:solidFill>
                  <a:schemeClr val="tx1"/>
                </a:solidFill>
                <a:highlight>
                  <a:srgbClr val="FFFF00"/>
                </a:highlight>
              </a:rPr>
              <a:t>Fridays </a:t>
            </a:r>
          </a:p>
          <a:p>
            <a:pPr algn="ctr"/>
            <a:r>
              <a:rPr lang="en-GB" sz="1300" dirty="0">
                <a:solidFill>
                  <a:schemeClr val="tx1"/>
                </a:solidFill>
                <a:highlight>
                  <a:srgbClr val="FFFF00"/>
                </a:highlight>
              </a:rPr>
              <a:t>2-</a:t>
            </a:r>
            <a:r>
              <a:rPr lang="en-GB" sz="1300" dirty="0" err="1">
                <a:solidFill>
                  <a:schemeClr val="tx1"/>
                </a:solidFill>
                <a:highlight>
                  <a:srgbClr val="FFFF00"/>
                </a:highlight>
              </a:rPr>
              <a:t>3pm</a:t>
            </a:r>
            <a:endParaRPr lang="en-GB" sz="13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algn="ctr"/>
            <a:endParaRPr lang="en-GB" sz="1300" dirty="0">
              <a:solidFill>
                <a:schemeClr val="tx1"/>
              </a:solidFill>
              <a:highlight>
                <a:srgbClr val="FF0000"/>
              </a:highlight>
            </a:endParaRPr>
          </a:p>
        </p:txBody>
      </p:sp>
      <p:sp>
        <p:nvSpPr>
          <p:cNvPr id="5" name="TextBox 12">
            <a:extLst>
              <a:ext uri="{FF2B5EF4-FFF2-40B4-BE49-F238E27FC236}">
                <a16:creationId xmlns:a16="http://schemas.microsoft.com/office/drawing/2014/main" id="{BA176B38-F286-DBED-6661-6D325C44B5C9}"/>
              </a:ext>
            </a:extLst>
          </p:cNvPr>
          <p:cNvSpPr txBox="1"/>
          <p:nvPr/>
        </p:nvSpPr>
        <p:spPr>
          <a:xfrm>
            <a:off x="1781944" y="5232199"/>
            <a:ext cx="6966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i="0" dirty="0">
                <a:solidFill>
                  <a:schemeClr val="tx1"/>
                </a:solidFill>
                <a:effectLst/>
                <a:latin typeface="+mn-lt"/>
              </a:rPr>
              <a:t> </a:t>
            </a:r>
            <a:r>
              <a:rPr lang="en-GB" sz="1600" b="0" i="0" dirty="0">
                <a:effectLst/>
                <a:latin typeface="+mn-lt"/>
                <a:hlinkClick r:id="rId4" tooltip="Original URL: https://teams.microsoft.com/meet/3594122091700771?p=p18c936VuFKP5zrgCa. Click or tap if you trust this link."/>
              </a:rPr>
              <a:t>TERM 3 ACADEMIC SUPPORT HOURS | Meeting-Join | Microsoft Teams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2386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3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53FDA-1630-4231-858F-1573A6478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4962"/>
            <a:ext cx="91440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The Recruiting Teams’ Expectations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7E7A6-817C-4652-81D9-95B49E685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100" dirty="0"/>
              <a:t>This candidate should be </a:t>
            </a:r>
            <a:r>
              <a:rPr lang="en-GB" sz="2100" b="1" dirty="0">
                <a:solidFill>
                  <a:srgbClr val="0070C0"/>
                </a:solidFill>
              </a:rPr>
              <a:t>able to perform well </a:t>
            </a:r>
            <a:r>
              <a:rPr lang="en-GB" sz="2100" b="1" dirty="0"/>
              <a:t>in the given role</a:t>
            </a:r>
          </a:p>
          <a:p>
            <a:pPr lvl="0"/>
            <a:endParaRPr lang="en-GB" sz="2100" dirty="0"/>
          </a:p>
          <a:p>
            <a:pPr lvl="0"/>
            <a:r>
              <a:rPr lang="en-GB" sz="2100" dirty="0"/>
              <a:t>They should </a:t>
            </a:r>
            <a:r>
              <a:rPr lang="en-GB" sz="2100" b="1" dirty="0">
                <a:solidFill>
                  <a:srgbClr val="0070C0"/>
                </a:solidFill>
              </a:rPr>
              <a:t>be a good fit</a:t>
            </a:r>
            <a:r>
              <a:rPr lang="en-GB" sz="2100" dirty="0">
                <a:solidFill>
                  <a:srgbClr val="0070C0"/>
                </a:solidFill>
              </a:rPr>
              <a:t> </a:t>
            </a:r>
            <a:r>
              <a:rPr lang="en-GB" sz="2100" b="1" dirty="0"/>
              <a:t>for the organisation</a:t>
            </a:r>
            <a:r>
              <a:rPr lang="en-GB" sz="2100" dirty="0"/>
              <a:t>, aligning with its business strategy, values and culture</a:t>
            </a:r>
          </a:p>
          <a:p>
            <a:endParaRPr lang="en-GB" sz="2100" dirty="0"/>
          </a:p>
          <a:p>
            <a:r>
              <a:rPr lang="en-GB" sz="2100" dirty="0"/>
              <a:t>They should </a:t>
            </a:r>
            <a:r>
              <a:rPr lang="en-GB" sz="2100" b="1" dirty="0">
                <a:solidFill>
                  <a:srgbClr val="0070C0"/>
                </a:solidFill>
              </a:rPr>
              <a:t>show potential for future development and progression</a:t>
            </a:r>
            <a:r>
              <a:rPr lang="en-GB" sz="2100" dirty="0">
                <a:solidFill>
                  <a:srgbClr val="0070C0"/>
                </a:solidFill>
              </a:rPr>
              <a:t> </a:t>
            </a:r>
            <a:r>
              <a:rPr lang="en-GB" sz="2100" b="1" dirty="0"/>
              <a:t>within the organisation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5745DF-FC4F-3686-99C8-567C38FAB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3B1DE1F-8886-76B8-385C-EA6411EC92D1}"/>
              </a:ext>
            </a:extLst>
          </p:cNvPr>
          <p:cNvSpPr/>
          <p:nvPr/>
        </p:nvSpPr>
        <p:spPr>
          <a:xfrm>
            <a:off x="5148064" y="4471356"/>
            <a:ext cx="3744416" cy="100775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The interview is your opportunity to demonstrate how you meet such expectations</a:t>
            </a:r>
          </a:p>
        </p:txBody>
      </p:sp>
    </p:spTree>
    <p:extLst>
      <p:ext uri="{BB962C8B-B14F-4D97-AF65-F5344CB8AC3E}">
        <p14:creationId xmlns:p14="http://schemas.microsoft.com/office/powerpoint/2010/main" val="285138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7BA2D-99FB-4E68-AEDC-7A10AECC4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>
                <a:cs typeface="Arial" panose="020B0604020202020204" pitchFamily="34" charset="0"/>
              </a:rPr>
              <a:t>Employability – the journey</a:t>
            </a:r>
            <a:endParaRPr lang="en-GB" sz="40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A8C39E9-7F8D-4E84-B1AE-5BBB547AE4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340768"/>
          <a:ext cx="8291264" cy="4233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B94952-4194-87FC-C10C-5C6947F41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901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3FBDB-27C1-4724-D4D5-EDAEF5779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0968A02-5078-DC74-BD60-C3EC1B3313A8}"/>
              </a:ext>
            </a:extLst>
          </p:cNvPr>
          <p:cNvSpPr txBox="1">
            <a:spLocks/>
          </p:cNvSpPr>
          <p:nvPr/>
        </p:nvSpPr>
        <p:spPr>
          <a:xfrm>
            <a:off x="1406501" y="763122"/>
            <a:ext cx="6330998" cy="2088232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Preparation and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42A43C-7AF2-53C9-7D52-BC6275925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5694A1-8CAE-1EE9-0A3D-3D460F0C45DB}"/>
              </a:ext>
            </a:extLst>
          </p:cNvPr>
          <p:cNvSpPr txBox="1">
            <a:spLocks/>
          </p:cNvSpPr>
          <p:nvPr/>
        </p:nvSpPr>
        <p:spPr>
          <a:xfrm>
            <a:off x="1406501" y="2996952"/>
            <a:ext cx="6330998" cy="2088232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Feedback and Guidance </a:t>
            </a:r>
          </a:p>
        </p:txBody>
      </p:sp>
    </p:spTree>
    <p:extLst>
      <p:ext uri="{BB962C8B-B14F-4D97-AF65-F5344CB8AC3E}">
        <p14:creationId xmlns:p14="http://schemas.microsoft.com/office/powerpoint/2010/main" val="28781922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6057E-F8F0-F6AD-DB63-2CDC194F2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02709"/>
            <a:ext cx="8229600" cy="349246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Chapter 16: CVs and Application Forms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Morgan, P. (2017) </a:t>
            </a:r>
            <a:r>
              <a:rPr lang="en-GB" b="1" i="1" dirty="0"/>
              <a:t>The Business Student’s Guide to Study Employability</a:t>
            </a:r>
            <a:r>
              <a:rPr lang="en-GB" dirty="0"/>
              <a:t>. London: Sage. </a:t>
            </a: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https://study.sagepub.com/morgan2e/student-resources/chapter-21/chapter-16-cvs-and-application-forms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A20C80-0701-E9F1-3D3F-DFFB991BA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D6C8-C3AA-BDE5-EADE-D9F0971BF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Advice on CV Writing </a:t>
            </a:r>
          </a:p>
        </p:txBody>
      </p:sp>
    </p:spTree>
    <p:extLst>
      <p:ext uri="{BB962C8B-B14F-4D97-AF65-F5344CB8AC3E}">
        <p14:creationId xmlns:p14="http://schemas.microsoft.com/office/powerpoint/2010/main" val="15550823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E5BAB11-028E-4548-9E8D-EDF8E434A03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175"/>
            <a:ext cx="8229600" cy="1143000"/>
          </a:xfrm>
        </p:spPr>
        <p:txBody>
          <a:bodyPr/>
          <a:lstStyle/>
          <a:p>
            <a:r>
              <a:rPr lang="en-GB" b="1" dirty="0"/>
              <a:t>Task 1 progress check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307" y="1393639"/>
            <a:ext cx="8229600" cy="374441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saved copies of the relevant job details </a:t>
            </a:r>
            <a:r>
              <a:rPr lang="en-GB" sz="2200" dirty="0"/>
              <a:t>(including the job description and person specification)? </a:t>
            </a:r>
          </a:p>
          <a:p>
            <a:pPr>
              <a:lnSpc>
                <a:spcPct val="110000"/>
              </a:lnSpc>
            </a:pPr>
            <a:endParaRPr lang="en-GB" sz="2200" dirty="0"/>
          </a:p>
          <a:p>
            <a:pPr>
              <a:lnSpc>
                <a:spcPct val="11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drafted a CV and cover letter? </a:t>
            </a:r>
            <a:r>
              <a:rPr lang="en-GB" sz="2200" dirty="0"/>
              <a:t>Are these documents tailored and demonstrating a professional tone?</a:t>
            </a:r>
          </a:p>
          <a:p>
            <a:pPr>
              <a:lnSpc>
                <a:spcPct val="110000"/>
              </a:lnSpc>
            </a:pPr>
            <a:endParaRPr lang="en-GB" sz="2200" dirty="0"/>
          </a:p>
          <a:p>
            <a:pPr>
              <a:lnSpc>
                <a:spcPct val="110000"/>
              </a:lnSpc>
            </a:pPr>
            <a:r>
              <a:rPr lang="en-GB" sz="2200" dirty="0"/>
              <a:t>You can </a:t>
            </a:r>
            <a:r>
              <a:rPr lang="en-GB" sz="2200" b="1" dirty="0"/>
              <a:t>practise your interview skills with a partner or in a small group</a:t>
            </a:r>
            <a:r>
              <a:rPr lang="en-GB" sz="2200" dirty="0"/>
              <a:t>. </a:t>
            </a:r>
          </a:p>
          <a:p>
            <a:endParaRPr lang="en-GB" sz="2200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5023" y="101355"/>
            <a:ext cx="914400" cy="9144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06FC8-E596-1598-7AE4-F4F58CE5D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DEFCF7D-7388-5063-C790-18AFDA05D61A}"/>
              </a:ext>
            </a:extLst>
          </p:cNvPr>
          <p:cNvSpPr/>
          <p:nvPr/>
        </p:nvSpPr>
        <p:spPr>
          <a:xfrm>
            <a:off x="4829708" y="4472422"/>
            <a:ext cx="3491880" cy="224969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Order of presentation: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Job description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Person specification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Tailored CV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Accompanying cover letter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67FBC8-9D05-1BAC-BB2F-5C21AB60B3A3}"/>
              </a:ext>
            </a:extLst>
          </p:cNvPr>
          <p:cNvSpPr/>
          <p:nvPr/>
        </p:nvSpPr>
        <p:spPr>
          <a:xfrm>
            <a:off x="218610" y="5075291"/>
            <a:ext cx="4392488" cy="10439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Short video guide on taking screenshots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hlinkClick r:id="rId4"/>
              </a:rPr>
              <a:t>https://youtu.be/jTTcGIzeJwA</a:t>
            </a:r>
            <a:r>
              <a:rPr lang="en-GB" dirty="0"/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46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23528" y="1772816"/>
            <a:ext cx="4896544" cy="3816424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recognised and discussed </a:t>
            </a:r>
            <a:r>
              <a:rPr lang="en-GB" sz="2800" b="1" dirty="0">
                <a:solidFill>
                  <a:srgbClr val="0070C0"/>
                </a:solidFill>
              </a:rPr>
              <a:t>good practice in interviews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identified </a:t>
            </a:r>
            <a:r>
              <a:rPr lang="en-GB" sz="2800" b="1" dirty="0">
                <a:solidFill>
                  <a:srgbClr val="0070C0"/>
                </a:solidFill>
              </a:rPr>
              <a:t>Task 1 requirements</a:t>
            </a:r>
            <a:r>
              <a:rPr lang="en-GB" sz="2800" dirty="0"/>
              <a:t> for next week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continued</a:t>
            </a:r>
            <a:r>
              <a:rPr lang="en-GB" sz="2800" b="1" dirty="0">
                <a:solidFill>
                  <a:srgbClr val="0070C0"/>
                </a:solidFill>
              </a:rPr>
              <a:t> practising </a:t>
            </a:r>
            <a:r>
              <a:rPr lang="en-GB" sz="2800" dirty="0"/>
              <a:t>interview skills </a:t>
            </a:r>
            <a:r>
              <a:rPr lang="en-GB" sz="2800" b="1" dirty="0">
                <a:solidFill>
                  <a:srgbClr val="0070C0"/>
                </a:solidFill>
              </a:rPr>
              <a:t>and preparing </a:t>
            </a:r>
            <a:r>
              <a:rPr lang="en-GB" sz="2800" dirty="0"/>
              <a:t>for the written submission 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58D7A-C330-1FE3-4614-EAC465506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1851C76-2753-90E4-F4DF-929FC2D8FC9A}"/>
              </a:ext>
            </a:extLst>
          </p:cNvPr>
          <p:cNvSpPr/>
          <p:nvPr/>
        </p:nvSpPr>
        <p:spPr>
          <a:xfrm>
            <a:off x="5652120" y="441999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D38A-EC06-493E-9B98-829245F7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cs typeface="Arial" panose="020B0604020202020204" pitchFamily="34" charset="0"/>
              </a:rPr>
              <a:t>Reference List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16B1-DDE8-460C-BF5D-D162B458B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18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r>
              <a:rPr lang="en-GB" altLang="en-US" dirty="0">
                <a:cs typeface="Arial" charset="0"/>
              </a:rPr>
              <a:t>Armstrong, M. (2001)  </a:t>
            </a:r>
            <a:r>
              <a:rPr lang="en-GB" altLang="en-US" i="1" dirty="0">
                <a:cs typeface="Arial" charset="0"/>
              </a:rPr>
              <a:t>A handbook of Human Resources Management and Practice</a:t>
            </a:r>
            <a:r>
              <a:rPr lang="en-GB" altLang="en-US" dirty="0">
                <a:cs typeface="Arial" charset="0"/>
              </a:rPr>
              <a:t>. 8</a:t>
            </a:r>
            <a:r>
              <a:rPr lang="en-GB" altLang="en-US" baseline="30000" dirty="0">
                <a:cs typeface="Arial" charset="0"/>
              </a:rPr>
              <a:t>th</a:t>
            </a:r>
            <a:r>
              <a:rPr lang="en-GB" altLang="en-US" dirty="0">
                <a:cs typeface="Arial" charset="0"/>
              </a:rPr>
              <a:t> ed. London: Kogan Page. </a:t>
            </a: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dirty="0" err="1">
                <a:cs typeface="Arial" charset="0"/>
              </a:rPr>
              <a:t>Bolles</a:t>
            </a:r>
            <a:r>
              <a:rPr lang="en-GB" altLang="en-US" dirty="0">
                <a:cs typeface="Arial" charset="0"/>
              </a:rPr>
              <a:t>, R.N. (1994) </a:t>
            </a:r>
            <a:r>
              <a:rPr lang="en-GB" altLang="en-US" i="1" dirty="0">
                <a:cs typeface="Arial" charset="0"/>
              </a:rPr>
              <a:t>What colour is your parachute?: A practical manual for job hunters and career changers. </a:t>
            </a:r>
            <a:r>
              <a:rPr lang="en-GB" altLang="en-US" dirty="0">
                <a:cs typeface="Arial" charset="0"/>
              </a:rPr>
              <a:t>Berkeley: Ten Speed Press.</a:t>
            </a:r>
          </a:p>
          <a:p>
            <a:pPr marL="117475" indent="0">
              <a:spcBef>
                <a:spcPct val="0"/>
              </a:spcBef>
              <a:buNone/>
            </a:pPr>
            <a:endParaRPr lang="en-GB" altLang="en-US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dirty="0">
                <a:cs typeface="Arial" charset="0"/>
              </a:rPr>
              <a:t>Morgan, P. (2017) </a:t>
            </a:r>
            <a:r>
              <a:rPr lang="en-GB" altLang="en-US" i="1" dirty="0">
                <a:cs typeface="Arial" charset="0"/>
              </a:rPr>
              <a:t>The Business Student’s Guide To Study And Employability.</a:t>
            </a:r>
            <a:r>
              <a:rPr lang="en-GB" altLang="en-US" dirty="0">
                <a:cs typeface="Arial" charset="0"/>
              </a:rPr>
              <a:t>  London: Sage Publications</a:t>
            </a: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18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r>
              <a:rPr lang="en-GB" altLang="en-US" dirty="0">
                <a:cs typeface="Arial" charset="0"/>
              </a:rPr>
              <a:t>Torrington, D. and Hall, L. (1998) </a:t>
            </a:r>
            <a:r>
              <a:rPr lang="en-GB" altLang="en-US" i="1" dirty="0">
                <a:cs typeface="Arial" charset="0"/>
              </a:rPr>
              <a:t>Human Resource Management</a:t>
            </a:r>
            <a:r>
              <a:rPr lang="en-GB" altLang="en-US" dirty="0">
                <a:cs typeface="Arial" charset="0"/>
              </a:rPr>
              <a:t>. 4th ed. London: Prentice Hall Europe.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50124D-B201-D06D-92F3-7ACAA8C61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468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45426</TotalTime>
  <Words>1343</Words>
  <Application>Microsoft Office PowerPoint</Application>
  <PresentationFormat>On-screen Show (4:3)</PresentationFormat>
  <Paragraphs>247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Myriad Pro</vt:lpstr>
      <vt:lpstr>Arial</vt:lpstr>
      <vt:lpstr>Calibri</vt:lpstr>
      <vt:lpstr>20140311PresentationUWTSDTemplate</vt:lpstr>
      <vt:lpstr>Employability and Career Development (LCLM4005) – September 2026  Session 6: Interview Preparation </vt:lpstr>
      <vt:lpstr>PowerPoint Presentation</vt:lpstr>
      <vt:lpstr>Session Aims</vt:lpstr>
      <vt:lpstr>PowerPoint Presentation</vt:lpstr>
      <vt:lpstr>The Purpose of Interviews</vt:lpstr>
      <vt:lpstr>Past interview experiences </vt:lpstr>
      <vt:lpstr>Interview examples </vt:lpstr>
      <vt:lpstr>Discussion</vt:lpstr>
      <vt:lpstr>PowerPoint Presentation</vt:lpstr>
      <vt:lpstr>Task 1 pre-interview submission</vt:lpstr>
      <vt:lpstr>PowerPoint Presentation</vt:lpstr>
      <vt:lpstr>PowerPoint Presentation</vt:lpstr>
      <vt:lpstr>PowerPoint Presentation</vt:lpstr>
      <vt:lpstr>Task 1 mock interview</vt:lpstr>
      <vt:lpstr>Marking criteria for Task 1 </vt:lpstr>
      <vt:lpstr>Marking criteria for Task 1 </vt:lpstr>
      <vt:lpstr>Marking criteria for Task 1 </vt:lpstr>
      <vt:lpstr>Marking criteria for Task 1 </vt:lpstr>
      <vt:lpstr>Short Courses and Tutorials for Interview Preparation </vt:lpstr>
      <vt:lpstr>Academic Support for Term 3</vt:lpstr>
      <vt:lpstr>The Recruiting Teams’ Expectations</vt:lpstr>
      <vt:lpstr>Employability – the journey</vt:lpstr>
      <vt:lpstr>PowerPoint Presentation</vt:lpstr>
      <vt:lpstr>Advice on CV Writing </vt:lpstr>
      <vt:lpstr>Task 1 progress check </vt:lpstr>
      <vt:lpstr>Recap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Inderjit Grewal</cp:lastModifiedBy>
  <cp:revision>273</cp:revision>
  <dcterms:created xsi:type="dcterms:W3CDTF">2015-04-14T15:21:28Z</dcterms:created>
  <dcterms:modified xsi:type="dcterms:W3CDTF">2026-10-22T11:45:16Z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