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ov" ContentType="video/quicktime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5"/>
  </p:notesMasterIdLst>
  <p:handoutMasterIdLst>
    <p:handoutMasterId r:id="rId36"/>
  </p:handoutMasterIdLst>
  <p:sldIdLst>
    <p:sldId id="256" r:id="rId5"/>
    <p:sldId id="315" r:id="rId6"/>
    <p:sldId id="316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309" r:id="rId23"/>
    <p:sldId id="322" r:id="rId24"/>
    <p:sldId id="323" r:id="rId25"/>
    <p:sldId id="324" r:id="rId26"/>
    <p:sldId id="325" r:id="rId27"/>
    <p:sldId id="326" r:id="rId28"/>
    <p:sldId id="327" r:id="rId29"/>
    <p:sldId id="328" r:id="rId30"/>
    <p:sldId id="317" r:id="rId31"/>
    <p:sldId id="318" r:id="rId32"/>
    <p:sldId id="319" r:id="rId33"/>
    <p:sldId id="320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020"/>
    <p:restoredTop sz="84464"/>
  </p:normalViewPr>
  <p:slideViewPr>
    <p:cSldViewPr>
      <p:cViewPr>
        <p:scale>
          <a:sx n="90" d="100"/>
          <a:sy n="90" d="100"/>
        </p:scale>
        <p:origin x="81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an Bowen" userId="c345053a-4abb-4e43-8ff7-c21186a2fa29" providerId="ADAL" clId="{635C493B-958A-4806-9842-E25629BC6BDB}"/>
    <pc:docChg chg="custSel modSld">
      <pc:chgData name="Sian Bowen" userId="c345053a-4abb-4e43-8ff7-c21186a2fa29" providerId="ADAL" clId="{635C493B-958A-4806-9842-E25629BC6BDB}" dt="2023-10-05T13:24:58.434" v="39" actId="20577"/>
      <pc:docMkLst>
        <pc:docMk/>
      </pc:docMkLst>
      <pc:sldChg chg="modSp mod">
        <pc:chgData name="Sian Bowen" userId="c345053a-4abb-4e43-8ff7-c21186a2fa29" providerId="ADAL" clId="{635C493B-958A-4806-9842-E25629BC6BDB}" dt="2023-10-05T13:17:48.262" v="25" actId="20577"/>
        <pc:sldMkLst>
          <pc:docMk/>
          <pc:sldMk cId="2143036997" sldId="301"/>
        </pc:sldMkLst>
        <pc:spChg chg="mod">
          <ac:chgData name="Sian Bowen" userId="c345053a-4abb-4e43-8ff7-c21186a2fa29" providerId="ADAL" clId="{635C493B-958A-4806-9842-E25629BC6BDB}" dt="2023-10-05T13:17:48.262" v="25" actId="20577"/>
          <ac:spMkLst>
            <pc:docMk/>
            <pc:sldMk cId="2143036997" sldId="301"/>
            <ac:spMk id="4" creationId="{00000000-0000-0000-0000-000000000000}"/>
          </ac:spMkLst>
        </pc:spChg>
      </pc:sldChg>
      <pc:sldChg chg="modSp mod">
        <pc:chgData name="Sian Bowen" userId="c345053a-4abb-4e43-8ff7-c21186a2fa29" providerId="ADAL" clId="{635C493B-958A-4806-9842-E25629BC6BDB}" dt="2023-10-05T13:18:33.454" v="26" actId="113"/>
        <pc:sldMkLst>
          <pc:docMk/>
          <pc:sldMk cId="427081095" sldId="302"/>
        </pc:sldMkLst>
        <pc:spChg chg="mod">
          <ac:chgData name="Sian Bowen" userId="c345053a-4abb-4e43-8ff7-c21186a2fa29" providerId="ADAL" clId="{635C493B-958A-4806-9842-E25629BC6BDB}" dt="2023-10-05T13:18:33.454" v="26" actId="113"/>
          <ac:spMkLst>
            <pc:docMk/>
            <pc:sldMk cId="427081095" sldId="302"/>
            <ac:spMk id="4" creationId="{00000000-0000-0000-0000-000000000000}"/>
          </ac:spMkLst>
        </pc:spChg>
      </pc:sldChg>
      <pc:sldChg chg="modSp mod">
        <pc:chgData name="Sian Bowen" userId="c345053a-4abb-4e43-8ff7-c21186a2fa29" providerId="ADAL" clId="{635C493B-958A-4806-9842-E25629BC6BDB}" dt="2023-10-05T13:18:56.643" v="27" actId="20577"/>
        <pc:sldMkLst>
          <pc:docMk/>
          <pc:sldMk cId="1061615391" sldId="303"/>
        </pc:sldMkLst>
        <pc:spChg chg="mod">
          <ac:chgData name="Sian Bowen" userId="c345053a-4abb-4e43-8ff7-c21186a2fa29" providerId="ADAL" clId="{635C493B-958A-4806-9842-E25629BC6BDB}" dt="2023-10-05T13:18:56.643" v="27" actId="20577"/>
          <ac:spMkLst>
            <pc:docMk/>
            <pc:sldMk cId="1061615391" sldId="303"/>
            <ac:spMk id="4" creationId="{00000000-0000-0000-0000-000000000000}"/>
          </ac:spMkLst>
        </pc:spChg>
      </pc:sldChg>
      <pc:sldChg chg="modSp mod">
        <pc:chgData name="Sian Bowen" userId="c345053a-4abb-4e43-8ff7-c21186a2fa29" providerId="ADAL" clId="{635C493B-958A-4806-9842-E25629BC6BDB}" dt="2023-10-05T13:19:49.639" v="28" actId="20577"/>
        <pc:sldMkLst>
          <pc:docMk/>
          <pc:sldMk cId="839413979" sldId="305"/>
        </pc:sldMkLst>
        <pc:spChg chg="mod">
          <ac:chgData name="Sian Bowen" userId="c345053a-4abb-4e43-8ff7-c21186a2fa29" providerId="ADAL" clId="{635C493B-958A-4806-9842-E25629BC6BDB}" dt="2023-10-05T13:19:49.639" v="28" actId="20577"/>
          <ac:spMkLst>
            <pc:docMk/>
            <pc:sldMk cId="839413979" sldId="305"/>
            <ac:spMk id="4" creationId="{00000000-0000-0000-0000-000000000000}"/>
          </ac:spMkLst>
        </pc:spChg>
      </pc:sldChg>
      <pc:sldChg chg="modSp mod">
        <pc:chgData name="Sian Bowen" userId="c345053a-4abb-4e43-8ff7-c21186a2fa29" providerId="ADAL" clId="{635C493B-958A-4806-9842-E25629BC6BDB}" dt="2023-10-05T13:24:27.784" v="30" actId="313"/>
        <pc:sldMkLst>
          <pc:docMk/>
          <pc:sldMk cId="1269791899" sldId="318"/>
        </pc:sldMkLst>
        <pc:spChg chg="mod">
          <ac:chgData name="Sian Bowen" userId="c345053a-4abb-4e43-8ff7-c21186a2fa29" providerId="ADAL" clId="{635C493B-958A-4806-9842-E25629BC6BDB}" dt="2023-10-05T13:24:27.784" v="30" actId="313"/>
          <ac:spMkLst>
            <pc:docMk/>
            <pc:sldMk cId="1269791899" sldId="318"/>
            <ac:spMk id="5" creationId="{00000000-0000-0000-0000-000000000000}"/>
          </ac:spMkLst>
        </pc:spChg>
      </pc:sldChg>
      <pc:sldChg chg="modSp mod">
        <pc:chgData name="Sian Bowen" userId="c345053a-4abb-4e43-8ff7-c21186a2fa29" providerId="ADAL" clId="{635C493B-958A-4806-9842-E25629BC6BDB}" dt="2023-10-05T13:24:58.434" v="39" actId="20577"/>
        <pc:sldMkLst>
          <pc:docMk/>
          <pc:sldMk cId="1847446254" sldId="319"/>
        </pc:sldMkLst>
        <pc:spChg chg="mod">
          <ac:chgData name="Sian Bowen" userId="c345053a-4abb-4e43-8ff7-c21186a2fa29" providerId="ADAL" clId="{635C493B-958A-4806-9842-E25629BC6BDB}" dt="2023-10-05T13:24:58.434" v="39" actId="20577"/>
          <ac:spMkLst>
            <pc:docMk/>
            <pc:sldMk cId="1847446254" sldId="319"/>
            <ac:spMk id="5" creationId="{00000000-0000-0000-0000-000000000000}"/>
          </ac:spMkLst>
        </pc:spChg>
      </pc:sldChg>
      <pc:sldChg chg="modSp mod">
        <pc:chgData name="Sian Bowen" userId="c345053a-4abb-4e43-8ff7-c21186a2fa29" providerId="ADAL" clId="{635C493B-958A-4806-9842-E25629BC6BDB}" dt="2023-10-05T13:23:28.858" v="29" actId="20577"/>
        <pc:sldMkLst>
          <pc:docMk/>
          <pc:sldMk cId="2026600611" sldId="326"/>
        </pc:sldMkLst>
        <pc:spChg chg="mod">
          <ac:chgData name="Sian Bowen" userId="c345053a-4abb-4e43-8ff7-c21186a2fa29" providerId="ADAL" clId="{635C493B-958A-4806-9842-E25629BC6BDB}" dt="2023-10-05T13:23:28.858" v="29" actId="20577"/>
          <ac:spMkLst>
            <pc:docMk/>
            <pc:sldMk cId="2026600611" sldId="326"/>
            <ac:spMk id="5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E73659-85DA-0140-B59F-5480FCF18736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63144C-6CAB-B843-8C78-93FA65954F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429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3144C-6CAB-B843-8C78-93FA65954F4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4026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Skeletal, hamstrings glutes, biceps etc</a:t>
            </a:r>
          </a:p>
          <a:p>
            <a:r>
              <a:rPr lang="en-GB" dirty="0"/>
              <a:t>Smooth – Walls of the </a:t>
            </a:r>
            <a:r>
              <a:rPr lang="en-GB" dirty="0" err="1"/>
              <a:t>stomache</a:t>
            </a:r>
            <a:r>
              <a:rPr lang="en-GB" dirty="0"/>
              <a:t>, intestines, bladder, uterus, blood vessels and lymphatic system</a:t>
            </a:r>
          </a:p>
          <a:p>
            <a:r>
              <a:rPr lang="en-GB" dirty="0"/>
              <a:t>Cardiac – heart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63144C-6CAB-B843-8C78-93FA65954F4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6327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PCSA – Physiological Cross Sectional Area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63144C-6CAB-B843-8C78-93FA65954F4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1000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could this affect training, rehab, injury risk?</a:t>
            </a:r>
          </a:p>
          <a:p>
            <a:endParaRPr lang="en-GB" dirty="0"/>
          </a:p>
          <a:p>
            <a:r>
              <a:rPr lang="en-GB" dirty="0"/>
              <a:t>i.e. less Actin/Myosin bridges at longer lengths = less  force = less strength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63144C-6CAB-B843-8C78-93FA65954F4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0656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does this apply to training?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63144C-6CAB-B843-8C78-93FA65954F4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6712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Diagram here of max potential strength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63144C-6CAB-B843-8C78-93FA65954F4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4666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might his apply in rehabilitation, Finley?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63144C-6CAB-B843-8C78-93FA65954F4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2794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92110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Task to do Ice? Pain free? Mini research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63144C-6CAB-B843-8C78-93FA65954F4F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42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29/10/2024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996952"/>
            <a:ext cx="7992888" cy="1470025"/>
          </a:xfrm>
        </p:spPr>
        <p:txBody>
          <a:bodyPr>
            <a:normAutofit fontScale="90000"/>
          </a:bodyPr>
          <a:lstStyle/>
          <a:p>
            <a:r>
              <a:rPr lang="en-GB" i="1" dirty="0">
                <a:solidFill>
                  <a:schemeClr val="bg1"/>
                </a:solidFill>
              </a:rPr>
              <a:t>BMST4004</a:t>
            </a:r>
            <a:br>
              <a:rPr lang="en-GB" i="1" dirty="0">
                <a:solidFill>
                  <a:schemeClr val="bg1"/>
                </a:solidFill>
              </a:rPr>
            </a:br>
            <a:br>
              <a:rPr lang="en-GB" i="1" dirty="0">
                <a:solidFill>
                  <a:schemeClr val="bg1"/>
                </a:solidFill>
              </a:rPr>
            </a:br>
            <a:r>
              <a:rPr lang="en-US" dirty="0"/>
              <a:t> </a:t>
            </a:r>
            <a:r>
              <a:rPr lang="en-GB" dirty="0">
                <a:solidFill>
                  <a:schemeClr val="bg1"/>
                </a:solidFill>
              </a:rPr>
              <a:t>Muscle Healing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Muscle Healing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defTabSz="685797">
              <a:spcBef>
                <a:spcPts val="0"/>
              </a:spcBef>
              <a:buNone/>
              <a:defRPr/>
            </a:pPr>
            <a:r>
              <a:rPr lang="en-US" sz="2250" dirty="0"/>
              <a:t>LEARNING OBJECTIVES</a:t>
            </a:r>
          </a:p>
          <a:p>
            <a:pPr marL="0" indent="0" defTabSz="685797">
              <a:spcBef>
                <a:spcPts val="0"/>
              </a:spcBef>
              <a:buNone/>
              <a:defRPr/>
            </a:pPr>
            <a:endParaRPr lang="en-US" b="1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 defTabSz="685797">
              <a:spcBef>
                <a:spcPts val="0"/>
              </a:spcBef>
              <a:buNone/>
              <a:defRPr/>
            </a:pPr>
            <a:r>
              <a:rPr lang="en-US" sz="1800" b="1" dirty="0">
                <a:solidFill>
                  <a:schemeClr val="bg1">
                    <a:lumMod val="50000"/>
                  </a:schemeClr>
                </a:solidFill>
              </a:rPr>
              <a:t>To be able to:</a:t>
            </a:r>
          </a:p>
          <a:p>
            <a:pPr marL="0" indent="0" defTabSz="685797">
              <a:spcBef>
                <a:spcPts val="0"/>
              </a:spcBef>
              <a:buNone/>
              <a:defRPr/>
            </a:pPr>
            <a:endParaRPr lang="en-US" sz="1800" b="1" dirty="0">
              <a:solidFill>
                <a:schemeClr val="bg1">
                  <a:lumMod val="50000"/>
                </a:schemeClr>
              </a:solidFill>
            </a:endParaRPr>
          </a:p>
          <a:p>
            <a:pPr defTabSz="685797">
              <a:spcBef>
                <a:spcPts val="0"/>
              </a:spcBef>
              <a:defRPr/>
            </a:pPr>
            <a:r>
              <a:rPr lang="en-US" sz="1800" b="1" dirty="0">
                <a:solidFill>
                  <a:schemeClr val="bg1">
                    <a:lumMod val="50000"/>
                  </a:schemeClr>
                </a:solidFill>
              </a:rPr>
              <a:t>Explain common mechanisms of muscle injuries</a:t>
            </a:r>
          </a:p>
          <a:p>
            <a:pPr>
              <a:spcBef>
                <a:spcPts val="0"/>
              </a:spcBef>
            </a:pPr>
            <a:r>
              <a:rPr lang="en-US" sz="1800" b="1" dirty="0">
                <a:solidFill>
                  <a:schemeClr val="bg1">
                    <a:lumMod val="50000"/>
                  </a:schemeClr>
                </a:solidFill>
              </a:rPr>
              <a:t>Describe grade and severity of muscle injury</a:t>
            </a:r>
          </a:p>
          <a:p>
            <a:pPr>
              <a:spcBef>
                <a:spcPts val="0"/>
              </a:spcBef>
            </a:pPr>
            <a:r>
              <a:rPr lang="en-US" sz="1800" b="1" dirty="0">
                <a:solidFill>
                  <a:schemeClr val="bg1">
                    <a:lumMod val="50000"/>
                  </a:schemeClr>
                </a:solidFill>
              </a:rPr>
              <a:t>Understand the regenerative capacity of muscle tissue</a:t>
            </a:r>
          </a:p>
          <a:p>
            <a:pPr>
              <a:spcBef>
                <a:spcPts val="0"/>
              </a:spcBef>
            </a:pPr>
            <a:r>
              <a:rPr lang="en-US" sz="1800" b="1" dirty="0">
                <a:solidFill>
                  <a:schemeClr val="bg1">
                    <a:lumMod val="50000"/>
                  </a:schemeClr>
                </a:solidFill>
              </a:rPr>
              <a:t>Discuss the application of rehabilitation and recovery from muscle injury</a:t>
            </a:r>
          </a:p>
          <a:p>
            <a:pPr>
              <a:spcBef>
                <a:spcPts val="0"/>
              </a:spcBef>
            </a:pPr>
            <a:endParaRPr lang="en-US" sz="1800" dirty="0"/>
          </a:p>
          <a:p>
            <a:pPr>
              <a:spcBef>
                <a:spcPts val="0"/>
              </a:spcBef>
            </a:pPr>
            <a:endParaRPr lang="en-US" sz="1800" dirty="0"/>
          </a:p>
        </p:txBody>
      </p:sp>
      <p:pic>
        <p:nvPicPr>
          <p:cNvPr id="4" name="UWTSD_Logo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5703" y="7764647"/>
            <a:ext cx="2931503" cy="1025157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938018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Muscle architecture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41" y="1653568"/>
            <a:ext cx="3423641" cy="3550864"/>
          </a:xfrm>
        </p:spPr>
        <p:txBody>
          <a:bodyPr>
            <a:normAutofit fontScale="55000" lnSpcReduction="20000"/>
          </a:bodyPr>
          <a:lstStyle/>
          <a:p>
            <a:r>
              <a:rPr lang="en-US" dirty="0"/>
              <a:t>Largest organ</a:t>
            </a:r>
          </a:p>
          <a:p>
            <a:r>
              <a:rPr lang="en-US" dirty="0"/>
              <a:t>Types – skeletal, smooth, cardiac</a:t>
            </a:r>
          </a:p>
          <a:p>
            <a:r>
              <a:rPr lang="en-US" dirty="0"/>
              <a:t>Total weight</a:t>
            </a:r>
          </a:p>
          <a:p>
            <a:r>
              <a:rPr lang="en-US" dirty="0"/>
              <a:t>Skeletal </a:t>
            </a:r>
            <a:endParaRPr lang="en-US" dirty="0">
              <a:latin typeface="+mj-lt"/>
            </a:endParaRPr>
          </a:p>
          <a:p>
            <a:pPr lvl="1"/>
            <a:r>
              <a:rPr lang="en-US" dirty="0">
                <a:latin typeface="+mj-lt"/>
              </a:rPr>
              <a:t>MALES 40-44%</a:t>
            </a:r>
          </a:p>
          <a:p>
            <a:pPr lvl="1"/>
            <a:r>
              <a:rPr lang="en-US" dirty="0">
                <a:latin typeface="+mj-lt"/>
              </a:rPr>
              <a:t>FEMALES 31-33%</a:t>
            </a:r>
            <a:endParaRPr lang="en-US" dirty="0"/>
          </a:p>
          <a:p>
            <a:r>
              <a:rPr lang="en-US" dirty="0"/>
              <a:t>Myofibrils – CABLE LIKE STRUCTURES</a:t>
            </a:r>
          </a:p>
          <a:p>
            <a:r>
              <a:rPr lang="en-US" dirty="0"/>
              <a:t>Sarcomeres </a:t>
            </a:r>
          </a:p>
          <a:p>
            <a:pPr lvl="1"/>
            <a:r>
              <a:rPr lang="en-US" dirty="0"/>
              <a:t> INDIVIDUAL CONTRACTILE UNITS </a:t>
            </a:r>
          </a:p>
          <a:p>
            <a:pPr lvl="1"/>
            <a:r>
              <a:rPr lang="en-US" dirty="0"/>
              <a:t>PRODUCE FORCE TO BE ABLE TO MOVE</a:t>
            </a:r>
          </a:p>
          <a:p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940879" y="2404797"/>
            <a:ext cx="2311977" cy="248339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685797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/>
            </a:pPr>
            <a:endParaRPr lang="en-US" sz="15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647676"/>
            <a:ext cx="3819196" cy="3410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282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Sarcomere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5811" y="1417638"/>
            <a:ext cx="3250704" cy="3456384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Actin and myosin (proteins)</a:t>
            </a:r>
          </a:p>
          <a:p>
            <a:r>
              <a:rPr lang="en-US" dirty="0"/>
              <a:t>Cross bridges</a:t>
            </a:r>
          </a:p>
          <a:p>
            <a:r>
              <a:rPr lang="en-US" dirty="0"/>
              <a:t>Contractile </a:t>
            </a:r>
          </a:p>
          <a:p>
            <a:r>
              <a:rPr lang="en-US" dirty="0"/>
              <a:t>Sarcoplasm (cytoplasm of mm cells)</a:t>
            </a:r>
          </a:p>
          <a:p>
            <a:r>
              <a:rPr lang="en-US" dirty="0" err="1"/>
              <a:t>Huxleys</a:t>
            </a:r>
            <a:r>
              <a:rPr lang="en-US" dirty="0"/>
              <a:t> sliding filament 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940879" y="2404797"/>
            <a:ext cx="2311977" cy="248339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685797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/>
            </a:pPr>
            <a:endParaRPr lang="en-US" sz="1500" dirty="0"/>
          </a:p>
        </p:txBody>
      </p:sp>
      <p:pic>
        <p:nvPicPr>
          <p:cNvPr id="5" name="SLIDING FILAMENT.mo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48064" y="1988840"/>
            <a:ext cx="3596158" cy="2241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17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2663" y="286605"/>
            <a:ext cx="7784097" cy="802562"/>
          </a:xfrm>
        </p:spPr>
        <p:txBody>
          <a:bodyPr/>
          <a:lstStyle/>
          <a:p>
            <a:r>
              <a:rPr lang="en-US" dirty="0" err="1"/>
              <a:t>F</a:t>
            </a:r>
            <a:r>
              <a:rPr lang="en-US"/>
              <a:t>ibre</a:t>
            </a:r>
            <a:r>
              <a:rPr lang="en-US" dirty="0"/>
              <a:t> types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5731" y="1529489"/>
            <a:ext cx="8037960" cy="3799022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Type I / TYPE </a:t>
            </a:r>
            <a:r>
              <a:rPr lang="en-US" dirty="0" err="1"/>
              <a:t>IIa</a:t>
            </a:r>
            <a:r>
              <a:rPr lang="en-US" dirty="0"/>
              <a:t>/ type IIb</a:t>
            </a:r>
          </a:p>
          <a:p>
            <a:pPr lvl="1"/>
            <a:r>
              <a:rPr lang="en-US" dirty="0">
                <a:solidFill>
                  <a:schemeClr val="tx2"/>
                </a:solidFill>
              </a:rPr>
              <a:t>TYPE I – SLOW TWITCH, HIGH AEROBIC CAPACITY, SPEED OF CONTRACTION (110MS), LOW SARCOPLASMIC DEVELOPMENT, 10-180 FIBRES PER MOTOR UNIT. </a:t>
            </a:r>
          </a:p>
          <a:p>
            <a:pPr lvl="1"/>
            <a:r>
              <a:rPr lang="en-US" dirty="0">
                <a:solidFill>
                  <a:schemeClr val="tx2"/>
                </a:solidFill>
              </a:rPr>
              <a:t>TYPE IIA – FAST TWITCH, MODERATE AEROBIC CAPACITY, SPEED OF CONTRACTION (50MS), HIGH SARCOPLASMIC DEVELOPMENT, 300-800 FIBRES PER MOTOR UNIT. </a:t>
            </a:r>
          </a:p>
          <a:p>
            <a:pPr lvl="1"/>
            <a:r>
              <a:rPr lang="en-US" dirty="0">
                <a:solidFill>
                  <a:schemeClr val="tx2"/>
                </a:solidFill>
              </a:rPr>
              <a:t>TYPE IIB – FAST TWITCH, LOW AEROBIC CAPACITY, SPEED OF CONTRACTION (50MS), HIGH SARCOPLASMIC DEVELOPMENT, 300-800 FIBRES PER MOTOR UNIT. </a:t>
            </a:r>
          </a:p>
          <a:p>
            <a:r>
              <a:rPr lang="en-US" dirty="0"/>
              <a:t>Factors influencing </a:t>
            </a:r>
            <a:r>
              <a:rPr lang="en-US" dirty="0" err="1"/>
              <a:t>fibre</a:t>
            </a:r>
            <a:r>
              <a:rPr lang="en-US" dirty="0"/>
              <a:t> type – GENETICS, TRAINING TYPES (ENDURANCE/PLYO), AGING</a:t>
            </a:r>
          </a:p>
          <a:p>
            <a:r>
              <a:rPr lang="en-US" dirty="0"/>
              <a:t>Generally, recruitment follows slow to fast…..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940879" y="2404797"/>
            <a:ext cx="2311977" cy="248339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685797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/>
            </a:pP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523942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858628"/>
          </a:xfrm>
        </p:spPr>
        <p:txBody>
          <a:bodyPr/>
          <a:lstStyle/>
          <a:p>
            <a:r>
              <a:rPr lang="en-US" dirty="0"/>
              <a:t>Muscle architecture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612745"/>
            <a:ext cx="4922490" cy="3424319"/>
          </a:xfrm>
        </p:spPr>
      </p:pic>
      <p:sp>
        <p:nvSpPr>
          <p:cNvPr id="5" name="TextBox 4"/>
          <p:cNvSpPr txBox="1"/>
          <p:nvPr/>
        </p:nvSpPr>
        <p:spPr>
          <a:xfrm>
            <a:off x="683568" y="1628800"/>
            <a:ext cx="3235583" cy="4246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87" dirty="0"/>
              <a:t>Majority of muscles in body are pennate (oblique attachments like a feather) and generate more force than their fusiform cousins</a:t>
            </a:r>
          </a:p>
          <a:p>
            <a:endParaRPr lang="en-US" sz="1687" dirty="0"/>
          </a:p>
          <a:p>
            <a:r>
              <a:rPr lang="en-US" sz="1687" dirty="0">
                <a:solidFill>
                  <a:schemeClr val="tx2"/>
                </a:solidFill>
              </a:rPr>
              <a:t>Physiologic cross-sectional area (PCSA) and </a:t>
            </a:r>
            <a:r>
              <a:rPr lang="en-US" sz="1687" dirty="0" err="1">
                <a:solidFill>
                  <a:schemeClr val="tx2"/>
                </a:solidFill>
              </a:rPr>
              <a:t>pennation</a:t>
            </a:r>
            <a:r>
              <a:rPr lang="en-US" sz="1687" dirty="0">
                <a:solidFill>
                  <a:schemeClr val="tx2"/>
                </a:solidFill>
              </a:rPr>
              <a:t> angle determine the amount of force transmitted through M-T complex</a:t>
            </a:r>
          </a:p>
          <a:p>
            <a:endParaRPr lang="en-US" sz="1687" dirty="0"/>
          </a:p>
          <a:p>
            <a:r>
              <a:rPr lang="en-US" sz="1687" dirty="0" err="1"/>
              <a:t>Pennation</a:t>
            </a:r>
            <a:r>
              <a:rPr lang="en-US" sz="1687" dirty="0"/>
              <a:t> angle refers to angle of orientation between the muscle </a:t>
            </a:r>
            <a:r>
              <a:rPr lang="en-US" sz="1687" dirty="0" err="1"/>
              <a:t>fibres</a:t>
            </a:r>
            <a:r>
              <a:rPr lang="en-US" sz="1687" dirty="0"/>
              <a:t> and tendon </a:t>
            </a:r>
          </a:p>
          <a:p>
            <a:endParaRPr lang="en-US" sz="1687" dirty="0"/>
          </a:p>
        </p:txBody>
      </p:sp>
    </p:spTree>
    <p:extLst>
      <p:ext uri="{BB962C8B-B14F-4D97-AF65-F5344CB8AC3E}">
        <p14:creationId xmlns:p14="http://schemas.microsoft.com/office/powerpoint/2010/main" val="12148464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555" y="286605"/>
            <a:ext cx="8086205" cy="878720"/>
          </a:xfrm>
        </p:spPr>
        <p:txBody>
          <a:bodyPr/>
          <a:lstStyle/>
          <a:p>
            <a:r>
              <a:rPr lang="en-US" dirty="0"/>
              <a:t>Muscle architecture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394" y="1340768"/>
            <a:ext cx="4267057" cy="3975591"/>
          </a:xfrm>
        </p:spPr>
      </p:pic>
      <p:sp>
        <p:nvSpPr>
          <p:cNvPr id="5" name="TextBox 4"/>
          <p:cNvSpPr txBox="1"/>
          <p:nvPr/>
        </p:nvSpPr>
        <p:spPr>
          <a:xfrm>
            <a:off x="333549" y="1425333"/>
            <a:ext cx="3990109" cy="4246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87" dirty="0">
                <a:solidFill>
                  <a:schemeClr val="tx2"/>
                </a:solidFill>
              </a:rPr>
              <a:t>The high PCSA allows for </a:t>
            </a:r>
            <a:r>
              <a:rPr lang="en-US" sz="1687" dirty="0" err="1">
                <a:solidFill>
                  <a:schemeClr val="tx2"/>
                </a:solidFill>
              </a:rPr>
              <a:t>pennate</a:t>
            </a:r>
            <a:r>
              <a:rPr lang="en-US" sz="1687" dirty="0">
                <a:solidFill>
                  <a:schemeClr val="tx2"/>
                </a:solidFill>
              </a:rPr>
              <a:t> muscles to transmit high forces</a:t>
            </a:r>
          </a:p>
          <a:p>
            <a:endParaRPr lang="en-US" sz="1687" dirty="0"/>
          </a:p>
          <a:p>
            <a:r>
              <a:rPr lang="en-US" sz="1687" dirty="0"/>
              <a:t>If the muscle was directly below the tendon 100% of the force would be transmitted</a:t>
            </a:r>
          </a:p>
          <a:p>
            <a:endParaRPr lang="en-US" sz="1687" dirty="0"/>
          </a:p>
          <a:p>
            <a:r>
              <a:rPr lang="en-US" sz="1687" dirty="0">
                <a:solidFill>
                  <a:schemeClr val="tx2"/>
                </a:solidFill>
              </a:rPr>
              <a:t>In the example of Gastrocnemius 86% of the force is transmitted through the Achilles tendon</a:t>
            </a:r>
          </a:p>
          <a:p>
            <a:endParaRPr lang="en-US" sz="1687" dirty="0"/>
          </a:p>
          <a:p>
            <a:r>
              <a:rPr lang="en-US" sz="1687" dirty="0"/>
              <a:t>You can workout force vectors by using cosine </a:t>
            </a:r>
          </a:p>
          <a:p>
            <a:endParaRPr lang="en-US" sz="1687" dirty="0">
              <a:solidFill>
                <a:schemeClr val="tx2"/>
              </a:solidFill>
            </a:endParaRPr>
          </a:p>
          <a:p>
            <a:r>
              <a:rPr lang="en-US" sz="1687" dirty="0">
                <a:solidFill>
                  <a:schemeClr val="tx2"/>
                </a:solidFill>
              </a:rPr>
              <a:t>The conundrum = PCSA v Angle of </a:t>
            </a:r>
            <a:r>
              <a:rPr lang="en-US" sz="1687" dirty="0" err="1">
                <a:solidFill>
                  <a:schemeClr val="tx2"/>
                </a:solidFill>
              </a:rPr>
              <a:t>Pennation</a:t>
            </a:r>
            <a:endParaRPr lang="en-US" sz="1687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715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7275" y="504474"/>
            <a:ext cx="7643455" cy="898812"/>
          </a:xfrm>
        </p:spPr>
        <p:txBody>
          <a:bodyPr>
            <a:normAutofit/>
          </a:bodyPr>
          <a:lstStyle/>
          <a:p>
            <a:r>
              <a:rPr lang="en-US" dirty="0"/>
              <a:t>Length-tension in muscles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3568" y="1700808"/>
            <a:ext cx="3435698" cy="39866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687" dirty="0"/>
              <a:t>Passive Length Tension (PLT)</a:t>
            </a:r>
          </a:p>
          <a:p>
            <a:pPr algn="l"/>
            <a:endParaRPr lang="en-US" sz="1687" dirty="0"/>
          </a:p>
          <a:p>
            <a:pPr algn="l"/>
            <a:r>
              <a:rPr lang="en-US" sz="1687" dirty="0">
                <a:solidFill>
                  <a:schemeClr val="tx2"/>
                </a:solidFill>
              </a:rPr>
              <a:t>Two components involved </a:t>
            </a:r>
          </a:p>
          <a:p>
            <a:pPr marL="214312" indent="-214312">
              <a:buFont typeface="Arial" charset="0"/>
              <a:buChar char="•"/>
            </a:pPr>
            <a:r>
              <a:rPr lang="en-US" sz="1687" dirty="0">
                <a:solidFill>
                  <a:schemeClr val="tx2"/>
                </a:solidFill>
              </a:rPr>
              <a:t>Series elastic components</a:t>
            </a:r>
          </a:p>
          <a:p>
            <a:pPr algn="l"/>
            <a:r>
              <a:rPr lang="en-US" sz="1687" dirty="0">
                <a:solidFill>
                  <a:schemeClr val="tx2"/>
                </a:solidFill>
              </a:rPr>
              <a:t>(</a:t>
            </a:r>
            <a:r>
              <a:rPr lang="en-US" sz="1687" dirty="0" err="1">
                <a:solidFill>
                  <a:schemeClr val="tx2"/>
                </a:solidFill>
              </a:rPr>
              <a:t>titin</a:t>
            </a:r>
            <a:r>
              <a:rPr lang="en-US" sz="1687" dirty="0">
                <a:solidFill>
                  <a:schemeClr val="tx2"/>
                </a:solidFill>
              </a:rPr>
              <a:t>)</a:t>
            </a:r>
          </a:p>
          <a:p>
            <a:pPr marL="214312" indent="-214312">
              <a:buFontTx/>
              <a:buChar char="-"/>
            </a:pPr>
            <a:r>
              <a:rPr lang="en-US" sz="1687" dirty="0">
                <a:solidFill>
                  <a:schemeClr val="tx2"/>
                </a:solidFill>
              </a:rPr>
              <a:t>Parallel elastic components</a:t>
            </a:r>
          </a:p>
          <a:p>
            <a:pPr algn="l"/>
            <a:r>
              <a:rPr lang="en-US" sz="1687" dirty="0">
                <a:solidFill>
                  <a:schemeClr val="tx2"/>
                </a:solidFill>
              </a:rPr>
              <a:t>(perimysium, </a:t>
            </a:r>
            <a:r>
              <a:rPr lang="en-US" sz="1687" dirty="0" err="1">
                <a:solidFill>
                  <a:schemeClr val="tx2"/>
                </a:solidFill>
              </a:rPr>
              <a:t>epimysium</a:t>
            </a:r>
            <a:r>
              <a:rPr lang="en-US" sz="1687" dirty="0">
                <a:solidFill>
                  <a:schemeClr val="tx2"/>
                </a:solidFill>
              </a:rPr>
              <a:t>)</a:t>
            </a:r>
          </a:p>
          <a:p>
            <a:pPr algn="l"/>
            <a:endParaRPr lang="en-US" sz="1687" dirty="0">
              <a:solidFill>
                <a:schemeClr val="tx2"/>
              </a:solidFill>
            </a:endParaRPr>
          </a:p>
          <a:p>
            <a:pPr algn="l"/>
            <a:r>
              <a:rPr lang="en-US" sz="1687" dirty="0">
                <a:solidFill>
                  <a:schemeClr val="tx2"/>
                </a:solidFill>
              </a:rPr>
              <a:t>Assists with Movement/Stability</a:t>
            </a:r>
          </a:p>
          <a:p>
            <a:pPr algn="l"/>
            <a:endParaRPr lang="en-US" sz="1687" dirty="0"/>
          </a:p>
          <a:p>
            <a:pPr algn="l"/>
            <a:r>
              <a:rPr lang="en-US" sz="1687" dirty="0"/>
              <a:t>PLT </a:t>
            </a:r>
          </a:p>
          <a:p>
            <a:pPr algn="l"/>
            <a:r>
              <a:rPr lang="en-US" sz="1687" dirty="0"/>
              <a:t>- </a:t>
            </a:r>
            <a:r>
              <a:rPr lang="en-US" sz="1687" dirty="0">
                <a:solidFill>
                  <a:schemeClr val="tx2"/>
                </a:solidFill>
              </a:rPr>
              <a:t>slow adaptability</a:t>
            </a:r>
          </a:p>
          <a:p>
            <a:pPr algn="l"/>
            <a:r>
              <a:rPr lang="en-US" sz="1687" dirty="0">
                <a:solidFill>
                  <a:schemeClr val="tx2"/>
                </a:solidFill>
              </a:rPr>
              <a:t>- significant lengthening required</a:t>
            </a:r>
          </a:p>
          <a:p>
            <a:pPr algn="l"/>
            <a:r>
              <a:rPr lang="en-US" sz="1687" dirty="0">
                <a:solidFill>
                  <a:schemeClr val="tx2"/>
                </a:solidFill>
              </a:rPr>
              <a:t>- Ability to store energy (</a:t>
            </a:r>
            <a:r>
              <a:rPr lang="en-US" sz="1687" dirty="0" err="1">
                <a:solidFill>
                  <a:schemeClr val="tx2"/>
                </a:solidFill>
              </a:rPr>
              <a:t>plyos</a:t>
            </a:r>
            <a:r>
              <a:rPr lang="en-US" sz="1687" dirty="0">
                <a:solidFill>
                  <a:schemeClr val="tx2"/>
                </a:solidFill>
              </a:rPr>
              <a:t>) </a:t>
            </a:r>
          </a:p>
          <a:p>
            <a:pPr algn="l"/>
            <a:endParaRPr lang="en-US" sz="1687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471771"/>
            <a:ext cx="2965738" cy="20115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405" y="1355221"/>
            <a:ext cx="2971799" cy="203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4362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5974" y="586956"/>
            <a:ext cx="6550729" cy="878720"/>
          </a:xfrm>
        </p:spPr>
        <p:txBody>
          <a:bodyPr>
            <a:normAutofit fontScale="90000"/>
          </a:bodyPr>
          <a:lstStyle/>
          <a:p>
            <a:r>
              <a:rPr lang="en-US" dirty="0"/>
              <a:t>Length-tension in muscles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9512" y="1423877"/>
            <a:ext cx="2867891" cy="4246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87" dirty="0"/>
              <a:t>Active Length Tension (ALT)</a:t>
            </a:r>
          </a:p>
          <a:p>
            <a:endParaRPr lang="en-US" sz="1687" dirty="0"/>
          </a:p>
          <a:p>
            <a:r>
              <a:rPr lang="en-US" sz="1687" dirty="0">
                <a:solidFill>
                  <a:schemeClr val="tx2"/>
                </a:solidFill>
              </a:rPr>
              <a:t>Muscle Length is changed by active contraction or passive elongation – alters the overlap between Actin &amp; Myosin</a:t>
            </a:r>
          </a:p>
          <a:p>
            <a:endParaRPr lang="en-US" sz="1687" dirty="0">
              <a:solidFill>
                <a:schemeClr val="tx2"/>
              </a:solidFill>
            </a:endParaRPr>
          </a:p>
          <a:p>
            <a:r>
              <a:rPr lang="en-US" sz="1687" dirty="0">
                <a:solidFill>
                  <a:schemeClr val="tx2"/>
                </a:solidFill>
              </a:rPr>
              <a:t>As the muscle length increases the number of potential cross bridges reduces </a:t>
            </a:r>
          </a:p>
          <a:p>
            <a:endParaRPr lang="en-US" sz="1687" dirty="0">
              <a:solidFill>
                <a:schemeClr val="tx2"/>
              </a:solidFill>
            </a:endParaRPr>
          </a:p>
          <a:p>
            <a:r>
              <a:rPr lang="en-US" sz="1687" dirty="0">
                <a:solidFill>
                  <a:schemeClr val="tx2"/>
                </a:solidFill>
              </a:rPr>
              <a:t>PLT and ALT allows for functional versatility (force &amp; length) 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191671"/>
            <a:ext cx="2940628" cy="25622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7266" y="2147880"/>
            <a:ext cx="2789245" cy="256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724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contraction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6615" y="1556557"/>
            <a:ext cx="4582391" cy="4246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87" b="1" dirty="0"/>
              <a:t>Concentric</a:t>
            </a:r>
            <a:r>
              <a:rPr lang="en-US" sz="1687" dirty="0"/>
              <a:t> (lower force)</a:t>
            </a:r>
          </a:p>
          <a:p>
            <a:pPr marL="214312" indent="-214312">
              <a:buFontTx/>
              <a:buChar char="-"/>
            </a:pPr>
            <a:r>
              <a:rPr lang="en-US" sz="1687" dirty="0"/>
              <a:t>Force produced inversely proportional to velocity of shortening muscle.  High speed leads to low cross bridge formation</a:t>
            </a:r>
          </a:p>
          <a:p>
            <a:r>
              <a:rPr lang="en-US" sz="1687" b="1" dirty="0"/>
              <a:t>Isometric</a:t>
            </a:r>
            <a:r>
              <a:rPr lang="en-US" sz="1687" dirty="0"/>
              <a:t> </a:t>
            </a:r>
          </a:p>
          <a:p>
            <a:pPr marL="214312" indent="-214312">
              <a:buFontTx/>
              <a:buChar char="-"/>
            </a:pPr>
            <a:r>
              <a:rPr lang="en-US" sz="1687" dirty="0"/>
              <a:t>Muscle produces most amount of cross bridges</a:t>
            </a:r>
          </a:p>
          <a:p>
            <a:r>
              <a:rPr lang="en-US" sz="1687" b="1" dirty="0"/>
              <a:t>Eccentric</a:t>
            </a:r>
            <a:r>
              <a:rPr lang="en-US" sz="1687" dirty="0"/>
              <a:t> (higher force)</a:t>
            </a:r>
          </a:p>
          <a:p>
            <a:pPr marL="214312" indent="-214312">
              <a:buFontTx/>
              <a:buChar char="-"/>
            </a:pPr>
            <a:r>
              <a:rPr lang="en-US" sz="1687" dirty="0"/>
              <a:t>Greater force on cross bridges as pulled apart/ reattached</a:t>
            </a:r>
          </a:p>
          <a:p>
            <a:pPr marL="214312" indent="-214312">
              <a:buFontTx/>
              <a:buChar char="-"/>
            </a:pPr>
            <a:r>
              <a:rPr lang="en-US" sz="1687" dirty="0"/>
              <a:t>Rapid reattachment phase</a:t>
            </a:r>
          </a:p>
          <a:p>
            <a:pPr marL="214312" indent="-214312">
              <a:buFontTx/>
              <a:buChar char="-"/>
            </a:pPr>
            <a:r>
              <a:rPr lang="en-US" sz="1687" dirty="0"/>
              <a:t>PLT produced by the series and parallel elastic properties allows force to be stored and transmitted</a:t>
            </a:r>
          </a:p>
          <a:p>
            <a:pPr marL="214312" indent="-214312">
              <a:buFontTx/>
              <a:buChar char="-"/>
            </a:pPr>
            <a:endParaRPr lang="en-US" sz="1687" dirty="0"/>
          </a:p>
          <a:p>
            <a:endParaRPr lang="en-US" sz="1687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290" y="1844824"/>
            <a:ext cx="3463095" cy="2888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0036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858628"/>
          </a:xfrm>
        </p:spPr>
        <p:txBody>
          <a:bodyPr/>
          <a:lstStyle/>
          <a:p>
            <a:r>
              <a:rPr lang="en-US" dirty="0"/>
              <a:t>Skeletal muscle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9552" y="1556792"/>
            <a:ext cx="7701742" cy="3207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87" b="1" dirty="0"/>
              <a:t>FATIGUE</a:t>
            </a:r>
          </a:p>
          <a:p>
            <a:endParaRPr lang="en-US" sz="1687" dirty="0"/>
          </a:p>
          <a:p>
            <a:r>
              <a:rPr lang="en-US" sz="1687" dirty="0">
                <a:solidFill>
                  <a:schemeClr val="tx2"/>
                </a:solidFill>
              </a:rPr>
              <a:t>Adenosine Triphosphate (ATP) provides the energy for the muscle contraction</a:t>
            </a:r>
          </a:p>
          <a:p>
            <a:r>
              <a:rPr lang="en-US" sz="1687" dirty="0">
                <a:solidFill>
                  <a:schemeClr val="tx2"/>
                </a:solidFill>
              </a:rPr>
              <a:t>As stimulus continues the bodies ability to replenish ATP results in twitch responses becoming weaker, eventually hitting zero.</a:t>
            </a:r>
          </a:p>
          <a:p>
            <a:r>
              <a:rPr lang="en-US" sz="1687" dirty="0">
                <a:solidFill>
                  <a:schemeClr val="tx2"/>
                </a:solidFill>
              </a:rPr>
              <a:t>Other possible causes are thought to be:</a:t>
            </a:r>
          </a:p>
          <a:p>
            <a:r>
              <a:rPr lang="en-US" sz="1687" dirty="0">
                <a:solidFill>
                  <a:schemeClr val="tx2"/>
                </a:solidFill>
              </a:rPr>
              <a:t>Reduced excitability at neuromuscular junction</a:t>
            </a:r>
          </a:p>
          <a:p>
            <a:r>
              <a:rPr lang="en-US" sz="1687" dirty="0">
                <a:solidFill>
                  <a:schemeClr val="tx2"/>
                </a:solidFill>
              </a:rPr>
              <a:t>Reduced excitability at sarcolemma</a:t>
            </a:r>
          </a:p>
          <a:p>
            <a:r>
              <a:rPr lang="en-US" sz="1687" dirty="0">
                <a:solidFill>
                  <a:schemeClr val="tx2"/>
                </a:solidFill>
              </a:rPr>
              <a:t>Reduced blood flow and O</a:t>
            </a:r>
            <a:r>
              <a:rPr lang="en-US" sz="1687" baseline="-25000" dirty="0">
                <a:solidFill>
                  <a:schemeClr val="tx2"/>
                </a:solidFill>
              </a:rPr>
              <a:t>2</a:t>
            </a:r>
          </a:p>
          <a:p>
            <a:r>
              <a:rPr lang="en-US" sz="1687" dirty="0">
                <a:solidFill>
                  <a:schemeClr val="tx2"/>
                </a:solidFill>
              </a:rPr>
              <a:t>Reduced availability of intra-cellular calcium</a:t>
            </a:r>
          </a:p>
          <a:p>
            <a:endParaRPr lang="en-US" sz="1687" dirty="0"/>
          </a:p>
          <a:p>
            <a:r>
              <a:rPr lang="en-US" sz="1687" dirty="0"/>
              <a:t>Eventually leads to reduced co-ordination and increased injury risk.</a:t>
            </a:r>
          </a:p>
        </p:txBody>
      </p:sp>
    </p:spTree>
    <p:extLst>
      <p:ext uri="{BB962C8B-B14F-4D97-AF65-F5344CB8AC3E}">
        <p14:creationId xmlns:p14="http://schemas.microsoft.com/office/powerpoint/2010/main" val="21430369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1882" y="378258"/>
            <a:ext cx="4541435" cy="863974"/>
          </a:xfrm>
        </p:spPr>
        <p:txBody>
          <a:bodyPr/>
          <a:lstStyle/>
          <a:p>
            <a:r>
              <a:rPr lang="en-US" dirty="0"/>
              <a:t>Skeletal muscle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1417" y="1340768"/>
            <a:ext cx="6991945" cy="5025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687" b="1" dirty="0"/>
              <a:t>ADAPTATION</a:t>
            </a:r>
          </a:p>
          <a:p>
            <a:pPr algn="l"/>
            <a:endParaRPr lang="en-US" sz="1687" dirty="0"/>
          </a:p>
          <a:p>
            <a:pPr algn="l"/>
            <a:r>
              <a:rPr lang="en-US" sz="1687" dirty="0"/>
              <a:t>Lengthening</a:t>
            </a:r>
          </a:p>
          <a:p>
            <a:pPr marL="214312" indent="-214312">
              <a:buFontTx/>
              <a:buChar char="-"/>
            </a:pPr>
            <a:r>
              <a:rPr lang="en-US" sz="1687" dirty="0"/>
              <a:t>With MT unit stretching: </a:t>
            </a:r>
          </a:p>
          <a:p>
            <a:pPr marL="214312" indent="-214312">
              <a:buFontTx/>
              <a:buChar char="-"/>
            </a:pPr>
            <a:r>
              <a:rPr lang="en-US" sz="1687" dirty="0"/>
              <a:t>Addition of sarcomeres to muscle </a:t>
            </a:r>
            <a:r>
              <a:rPr lang="en-US" sz="1687" dirty="0" err="1"/>
              <a:t>fibres</a:t>
            </a:r>
            <a:r>
              <a:rPr lang="en-US" sz="1687" dirty="0"/>
              <a:t> </a:t>
            </a:r>
          </a:p>
          <a:p>
            <a:pPr marL="214312" indent="-214312">
              <a:buFontTx/>
              <a:buChar char="-"/>
            </a:pPr>
            <a:r>
              <a:rPr lang="en-US" sz="1687" dirty="0"/>
              <a:t>In region on </a:t>
            </a:r>
            <a:r>
              <a:rPr lang="en-US" sz="1687" dirty="0" err="1"/>
              <a:t>myotendinous</a:t>
            </a:r>
            <a:r>
              <a:rPr lang="en-US" sz="1687" dirty="0"/>
              <a:t> junction </a:t>
            </a:r>
          </a:p>
          <a:p>
            <a:pPr algn="l"/>
            <a:endParaRPr lang="en-US" sz="1687" dirty="0"/>
          </a:p>
          <a:p>
            <a:pPr algn="l"/>
            <a:r>
              <a:rPr lang="en-US" sz="1687" dirty="0"/>
              <a:t>Strengthening</a:t>
            </a:r>
          </a:p>
          <a:p>
            <a:pPr marL="214312" indent="-214312">
              <a:buFontTx/>
              <a:buChar char="-"/>
            </a:pPr>
            <a:r>
              <a:rPr lang="en-US" sz="1687" dirty="0"/>
              <a:t>Max strength achieved between 20-30yrs</a:t>
            </a:r>
          </a:p>
          <a:p>
            <a:pPr marL="214312" indent="-214312">
              <a:buFontTx/>
              <a:buChar char="-"/>
            </a:pPr>
            <a:r>
              <a:rPr lang="en-US" sz="1687" dirty="0"/>
              <a:t>Cross-sectional area of muscle is greatest </a:t>
            </a:r>
          </a:p>
          <a:p>
            <a:pPr marL="214312" indent="-214312">
              <a:buFontTx/>
              <a:buChar char="-"/>
            </a:pPr>
            <a:r>
              <a:rPr lang="en-US" sz="1687" dirty="0"/>
              <a:t>Resistance training increases </a:t>
            </a:r>
            <a:r>
              <a:rPr lang="en-US" sz="1687" dirty="0" err="1"/>
              <a:t>myofibrillar</a:t>
            </a:r>
            <a:r>
              <a:rPr lang="en-US" sz="1687" dirty="0"/>
              <a:t> diameter </a:t>
            </a:r>
          </a:p>
          <a:p>
            <a:pPr marL="214312" indent="-214312">
              <a:buFontTx/>
              <a:buChar char="-"/>
            </a:pPr>
            <a:endParaRPr lang="en-US" sz="1687" dirty="0"/>
          </a:p>
          <a:p>
            <a:pPr algn="l"/>
            <a:r>
              <a:rPr lang="en-US" sz="1687" dirty="0"/>
              <a:t>Cross-sectional Area</a:t>
            </a:r>
          </a:p>
          <a:p>
            <a:pPr marL="214312" indent="-214312">
              <a:buFontTx/>
              <a:buChar char="-"/>
            </a:pPr>
            <a:r>
              <a:rPr lang="en-US" sz="1687" dirty="0"/>
              <a:t>female is 75% of male </a:t>
            </a:r>
          </a:p>
          <a:p>
            <a:pPr marL="214312" indent="-214312">
              <a:buFontTx/>
              <a:buChar char="-"/>
            </a:pPr>
            <a:r>
              <a:rPr lang="en-US" sz="1687" dirty="0"/>
              <a:t>Response to resistance training in males via hypertrophy</a:t>
            </a:r>
          </a:p>
          <a:p>
            <a:pPr marL="214312" indent="-214312">
              <a:buFontTx/>
              <a:buChar char="-"/>
            </a:pPr>
            <a:r>
              <a:rPr lang="en-US" sz="1687" dirty="0"/>
              <a:t>Whilst strength gains in females due to increased </a:t>
            </a:r>
            <a:r>
              <a:rPr lang="en-US" sz="1687" dirty="0" err="1"/>
              <a:t>fibre</a:t>
            </a:r>
            <a:r>
              <a:rPr lang="en-US" sz="1687" dirty="0"/>
              <a:t> recruitment  </a:t>
            </a:r>
          </a:p>
          <a:p>
            <a:pPr marL="214312" indent="-214312">
              <a:buFontTx/>
              <a:buChar char="-"/>
            </a:pPr>
            <a:endParaRPr lang="en-US" sz="1687" dirty="0"/>
          </a:p>
          <a:p>
            <a:pPr algn="l"/>
            <a:endParaRPr lang="en-US" sz="1687" dirty="0"/>
          </a:p>
          <a:p>
            <a:pPr algn="l"/>
            <a:endParaRPr lang="en-US" sz="1687" dirty="0"/>
          </a:p>
        </p:txBody>
      </p:sp>
    </p:spTree>
    <p:extLst>
      <p:ext uri="{BB962C8B-B14F-4D97-AF65-F5344CB8AC3E}">
        <p14:creationId xmlns:p14="http://schemas.microsoft.com/office/powerpoint/2010/main" val="4270810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Skeletal muscle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99592" y="1393377"/>
            <a:ext cx="8018605" cy="2623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1828" dirty="0"/>
              <a:t>IMMOBILISATION</a:t>
            </a:r>
          </a:p>
          <a:p>
            <a:pPr algn="l"/>
            <a:endParaRPr lang="en-US" sz="1828" dirty="0"/>
          </a:p>
          <a:p>
            <a:pPr algn="l"/>
            <a:r>
              <a:rPr lang="en-US" sz="1828" dirty="0">
                <a:solidFill>
                  <a:schemeClr val="tx2"/>
                </a:solidFill>
              </a:rPr>
              <a:t>Marked reductions in muscle strength and atrophy</a:t>
            </a:r>
          </a:p>
          <a:p>
            <a:pPr algn="l"/>
            <a:r>
              <a:rPr lang="en-US" sz="1828" dirty="0">
                <a:solidFill>
                  <a:schemeClr val="tx2"/>
                </a:solidFill>
              </a:rPr>
              <a:t>Loss of strength can be 3-6% per day in the first week</a:t>
            </a:r>
          </a:p>
          <a:p>
            <a:pPr algn="l"/>
            <a:r>
              <a:rPr lang="en-US" sz="1828" dirty="0">
                <a:solidFill>
                  <a:schemeClr val="tx2"/>
                </a:solidFill>
              </a:rPr>
              <a:t>Predominance toward higher proportion of Type II </a:t>
            </a:r>
            <a:r>
              <a:rPr lang="en-US" sz="1828" dirty="0" err="1">
                <a:solidFill>
                  <a:schemeClr val="tx2"/>
                </a:solidFill>
              </a:rPr>
              <a:t>fibres</a:t>
            </a:r>
            <a:endParaRPr lang="en-US" sz="1828" dirty="0">
              <a:solidFill>
                <a:schemeClr val="tx2"/>
              </a:solidFill>
            </a:endParaRPr>
          </a:p>
          <a:p>
            <a:pPr algn="l"/>
            <a:r>
              <a:rPr lang="en-US" sz="1828" dirty="0">
                <a:solidFill>
                  <a:schemeClr val="tx2"/>
                </a:solidFill>
              </a:rPr>
              <a:t>If </a:t>
            </a:r>
            <a:r>
              <a:rPr lang="en-US" sz="1828" dirty="0" err="1">
                <a:solidFill>
                  <a:schemeClr val="tx2"/>
                </a:solidFill>
              </a:rPr>
              <a:t>immobilised</a:t>
            </a:r>
            <a:r>
              <a:rPr lang="en-US" sz="1828" dirty="0">
                <a:solidFill>
                  <a:schemeClr val="tx2"/>
                </a:solidFill>
              </a:rPr>
              <a:t> in shortened position, then protein degradation is promoted</a:t>
            </a:r>
          </a:p>
          <a:p>
            <a:pPr algn="l"/>
            <a:r>
              <a:rPr lang="en-US" sz="1828" dirty="0"/>
              <a:t> </a:t>
            </a:r>
          </a:p>
          <a:p>
            <a:pPr algn="l"/>
            <a:r>
              <a:rPr lang="en-US" sz="1828" dirty="0"/>
              <a:t>Resistive exercise can reverse the effects of chronic </a:t>
            </a:r>
            <a:r>
              <a:rPr lang="en-US" sz="1828" dirty="0" err="1"/>
              <a:t>immobilisation</a:t>
            </a:r>
            <a:r>
              <a:rPr lang="en-US" sz="1828" dirty="0"/>
              <a:t> of a limb.</a:t>
            </a:r>
          </a:p>
          <a:p>
            <a:pPr algn="l"/>
            <a:r>
              <a:rPr lang="en-US" sz="1828" dirty="0"/>
              <a:t>Low intensity and long duration exercise important during the early phases.</a:t>
            </a:r>
          </a:p>
        </p:txBody>
      </p:sp>
    </p:spTree>
    <p:extLst>
      <p:ext uri="{BB962C8B-B14F-4D97-AF65-F5344CB8AC3E}">
        <p14:creationId xmlns:p14="http://schemas.microsoft.com/office/powerpoint/2010/main" val="10616153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Skeletal muscle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576" y="1435377"/>
            <a:ext cx="7543800" cy="3987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9" dirty="0"/>
              <a:t>ATROPHY</a:t>
            </a:r>
          </a:p>
          <a:p>
            <a:endParaRPr lang="en-US" sz="2109" dirty="0"/>
          </a:p>
          <a:p>
            <a:pPr marL="214312" indent="-214312">
              <a:buFont typeface="Arial" charset="0"/>
              <a:buChar char="•"/>
            </a:pPr>
            <a:r>
              <a:rPr lang="en-US" sz="2109" dirty="0">
                <a:solidFill>
                  <a:schemeClr val="tx2"/>
                </a:solidFill>
              </a:rPr>
              <a:t>Atrophy (CSA) rate normally at 50% of the strength loss of the muscle</a:t>
            </a:r>
          </a:p>
          <a:p>
            <a:pPr marL="214312" indent="-214312">
              <a:buFont typeface="Arial" charset="0"/>
              <a:buChar char="•"/>
            </a:pPr>
            <a:endParaRPr lang="en-US" sz="2109" dirty="0">
              <a:solidFill>
                <a:schemeClr val="tx2"/>
              </a:solidFill>
            </a:endParaRPr>
          </a:p>
          <a:p>
            <a:pPr marL="214312" indent="-214312">
              <a:buFont typeface="Arial" charset="0"/>
              <a:buChar char="•"/>
            </a:pPr>
            <a:r>
              <a:rPr lang="en-US" sz="2109" dirty="0">
                <a:solidFill>
                  <a:schemeClr val="tx2"/>
                </a:solidFill>
              </a:rPr>
              <a:t>CSA reduced due to protein degradation </a:t>
            </a:r>
          </a:p>
          <a:p>
            <a:pPr marL="214312" indent="-214312">
              <a:buFont typeface="Arial" charset="0"/>
              <a:buChar char="•"/>
            </a:pPr>
            <a:endParaRPr lang="en-US" sz="2109" dirty="0">
              <a:solidFill>
                <a:schemeClr val="tx2"/>
              </a:solidFill>
            </a:endParaRPr>
          </a:p>
          <a:p>
            <a:pPr marL="214312" indent="-214312">
              <a:buFont typeface="Arial" charset="0"/>
              <a:buChar char="•"/>
            </a:pPr>
            <a:r>
              <a:rPr lang="en-US" sz="2109" dirty="0">
                <a:solidFill>
                  <a:schemeClr val="tx2"/>
                </a:solidFill>
              </a:rPr>
              <a:t>Can be prevented by placing muscles under some passive tension</a:t>
            </a:r>
          </a:p>
          <a:p>
            <a:pPr marL="214312" indent="-214312">
              <a:buFont typeface="Arial" charset="0"/>
              <a:buChar char="•"/>
            </a:pPr>
            <a:endParaRPr lang="en-US" sz="2109" dirty="0">
              <a:solidFill>
                <a:schemeClr val="tx2"/>
              </a:solidFill>
            </a:endParaRPr>
          </a:p>
          <a:p>
            <a:pPr marL="214312" indent="-214312">
              <a:buFont typeface="Arial" charset="0"/>
              <a:buChar char="•"/>
            </a:pPr>
            <a:r>
              <a:rPr lang="en-US" sz="2109" dirty="0">
                <a:solidFill>
                  <a:schemeClr val="tx2"/>
                </a:solidFill>
              </a:rPr>
              <a:t>Isometric activity can maintain many of the Type II </a:t>
            </a:r>
            <a:r>
              <a:rPr lang="en-US" sz="2109" dirty="0" err="1">
                <a:solidFill>
                  <a:schemeClr val="tx2"/>
                </a:solidFill>
              </a:rPr>
              <a:t>fibres</a:t>
            </a:r>
            <a:r>
              <a:rPr lang="en-US" sz="2109" dirty="0">
                <a:solidFill>
                  <a:schemeClr val="tx2"/>
                </a:solidFill>
              </a:rPr>
              <a:t> and can safely reduced atrophic factors</a:t>
            </a:r>
          </a:p>
        </p:txBody>
      </p:sp>
    </p:spTree>
    <p:extLst>
      <p:ext uri="{BB962C8B-B14F-4D97-AF65-F5344CB8AC3E}">
        <p14:creationId xmlns:p14="http://schemas.microsoft.com/office/powerpoint/2010/main" val="12757372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Skeletal muscle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99592" y="1556792"/>
            <a:ext cx="6811923" cy="3338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109" dirty="0"/>
              <a:t>HYPERTROPHY</a:t>
            </a:r>
          </a:p>
          <a:p>
            <a:pPr algn="l"/>
            <a:endParaRPr lang="en-US" sz="2109" dirty="0"/>
          </a:p>
          <a:p>
            <a:pPr marL="214312" indent="-214312">
              <a:buFont typeface="Arial" charset="0"/>
              <a:buChar char="•"/>
            </a:pPr>
            <a:r>
              <a:rPr lang="en-US" sz="2109" dirty="0">
                <a:solidFill>
                  <a:schemeClr val="tx2"/>
                </a:solidFill>
              </a:rPr>
              <a:t>Hypertrophy is enlargement of muscle </a:t>
            </a:r>
            <a:r>
              <a:rPr lang="en-US" sz="2109" dirty="0" err="1">
                <a:solidFill>
                  <a:schemeClr val="tx2"/>
                </a:solidFill>
              </a:rPr>
              <a:t>fibres</a:t>
            </a:r>
            <a:r>
              <a:rPr lang="en-US" sz="2109" dirty="0">
                <a:solidFill>
                  <a:schemeClr val="tx2"/>
                </a:solidFill>
              </a:rPr>
              <a:t> within the muscle: NOT more </a:t>
            </a:r>
            <a:r>
              <a:rPr lang="en-US" sz="2109" dirty="0" err="1">
                <a:solidFill>
                  <a:schemeClr val="tx2"/>
                </a:solidFill>
              </a:rPr>
              <a:t>fibres</a:t>
            </a:r>
            <a:r>
              <a:rPr lang="en-US" sz="2109" dirty="0">
                <a:solidFill>
                  <a:schemeClr val="tx2"/>
                </a:solidFill>
              </a:rPr>
              <a:t> being created</a:t>
            </a:r>
          </a:p>
          <a:p>
            <a:pPr marL="214312" indent="-214312">
              <a:buFont typeface="Arial" charset="0"/>
              <a:buChar char="•"/>
            </a:pPr>
            <a:r>
              <a:rPr lang="en-US" sz="2109" dirty="0">
                <a:solidFill>
                  <a:schemeClr val="tx2"/>
                </a:solidFill>
              </a:rPr>
              <a:t>Also, neurological adaption: recruitment of motor units and </a:t>
            </a:r>
            <a:r>
              <a:rPr lang="en-US" sz="2109" dirty="0" err="1">
                <a:solidFill>
                  <a:schemeClr val="tx2"/>
                </a:solidFill>
              </a:rPr>
              <a:t>synchronisation</a:t>
            </a:r>
            <a:r>
              <a:rPr lang="en-US" sz="2109" dirty="0">
                <a:solidFill>
                  <a:schemeClr val="tx2"/>
                </a:solidFill>
              </a:rPr>
              <a:t> of muscle activation </a:t>
            </a:r>
          </a:p>
          <a:p>
            <a:pPr marL="214312" indent="-214312">
              <a:buFont typeface="Arial" charset="0"/>
              <a:buChar char="•"/>
            </a:pPr>
            <a:r>
              <a:rPr lang="en-US" sz="2109" dirty="0">
                <a:solidFill>
                  <a:schemeClr val="tx2"/>
                </a:solidFill>
              </a:rPr>
              <a:t>Direct relationship between muscle cross-sectional area and strength </a:t>
            </a:r>
          </a:p>
          <a:p>
            <a:pPr marL="214312" indent="-214312">
              <a:buFont typeface="Arial" charset="0"/>
              <a:buChar char="•"/>
            </a:pPr>
            <a:endParaRPr lang="en-US" sz="2109" dirty="0">
              <a:solidFill>
                <a:schemeClr val="tx2"/>
              </a:solidFill>
            </a:endParaRPr>
          </a:p>
          <a:p>
            <a:pPr marL="214312" indent="-214312">
              <a:buFont typeface="Arial" charset="0"/>
              <a:buChar char="•"/>
            </a:pPr>
            <a:endParaRPr lang="en-US" sz="2109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4139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MUSCLE INJURIES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55576" y="1450873"/>
            <a:ext cx="7153483" cy="3987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109" dirty="0"/>
              <a:t>CLASSIFICATIONS AND TYPES</a:t>
            </a:r>
          </a:p>
          <a:p>
            <a:pPr algn="l"/>
            <a:endParaRPr lang="en-US" sz="2109" dirty="0"/>
          </a:p>
          <a:p>
            <a:pPr marL="214312" indent="-214312">
              <a:buFont typeface="Arial" charset="0"/>
              <a:buChar char="•"/>
            </a:pPr>
            <a:r>
              <a:rPr lang="en-US" sz="2109" dirty="0">
                <a:solidFill>
                  <a:schemeClr val="tx2"/>
                </a:solidFill>
              </a:rPr>
              <a:t>Contusion – Heavy compressive load usually by direct blow</a:t>
            </a:r>
          </a:p>
          <a:p>
            <a:pPr marL="214312" indent="-214312">
              <a:buFont typeface="Arial" charset="0"/>
              <a:buChar char="•"/>
            </a:pPr>
            <a:endParaRPr lang="en-US" sz="2109" dirty="0">
              <a:solidFill>
                <a:schemeClr val="tx2"/>
              </a:solidFill>
            </a:endParaRPr>
          </a:p>
          <a:p>
            <a:pPr marL="214312" indent="-214312">
              <a:buFont typeface="Arial" charset="0"/>
              <a:buChar char="•"/>
            </a:pPr>
            <a:r>
              <a:rPr lang="en-US" sz="2109" dirty="0">
                <a:solidFill>
                  <a:schemeClr val="tx2"/>
                </a:solidFill>
              </a:rPr>
              <a:t>Muscle Strain – Excessive load leading leading to overstrain of myofibrils, hence potential strain or possible rupture</a:t>
            </a:r>
          </a:p>
          <a:p>
            <a:pPr marL="214312" indent="-214312">
              <a:buFont typeface="Arial" charset="0"/>
              <a:buChar char="•"/>
            </a:pPr>
            <a:endParaRPr lang="en-US" sz="2109" dirty="0">
              <a:solidFill>
                <a:schemeClr val="tx2"/>
              </a:solidFill>
            </a:endParaRPr>
          </a:p>
          <a:p>
            <a:pPr marL="214312" indent="-214312">
              <a:buFont typeface="Arial" charset="0"/>
              <a:buChar char="•"/>
            </a:pPr>
            <a:r>
              <a:rPr lang="en-US" sz="2109" dirty="0">
                <a:solidFill>
                  <a:schemeClr val="tx2"/>
                </a:solidFill>
              </a:rPr>
              <a:t>Laceration – epidermal breakage (only 10% of all muscle injuries)</a:t>
            </a:r>
          </a:p>
          <a:p>
            <a:pPr marL="214312" indent="-214312">
              <a:buFont typeface="Arial" charset="0"/>
              <a:buChar char="•"/>
            </a:pPr>
            <a:endParaRPr lang="en-US" sz="2109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6679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MUSCLE INJURIES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4930" y="1273089"/>
            <a:ext cx="8017431" cy="4311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109" dirty="0"/>
              <a:t>CONTUSIONS</a:t>
            </a:r>
          </a:p>
          <a:p>
            <a:pPr algn="l"/>
            <a:endParaRPr lang="en-US" sz="2109" dirty="0"/>
          </a:p>
          <a:p>
            <a:pPr marL="214312" indent="-214312">
              <a:buFont typeface="Arial" charset="0"/>
              <a:buChar char="•"/>
            </a:pPr>
            <a:r>
              <a:rPr lang="en-US" sz="2109" dirty="0"/>
              <a:t>Intramuscular Contusion </a:t>
            </a:r>
            <a:r>
              <a:rPr lang="en-US" sz="2109" dirty="0">
                <a:solidFill>
                  <a:schemeClr val="tx2"/>
                </a:solidFill>
              </a:rPr>
              <a:t>	</a:t>
            </a:r>
          </a:p>
          <a:p>
            <a:pPr marL="557210" lvl="1" indent="-214312">
              <a:buFont typeface="Arial" charset="0"/>
              <a:buChar char="•"/>
            </a:pPr>
            <a:r>
              <a:rPr lang="en-US" sz="2109" dirty="0">
                <a:solidFill>
                  <a:schemeClr val="tx2"/>
                </a:solidFill>
              </a:rPr>
              <a:t>Blood pools within intact </a:t>
            </a:r>
            <a:r>
              <a:rPr lang="en-GB" sz="2109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muscle fascia and increase intramuscular pressure </a:t>
            </a:r>
          </a:p>
          <a:p>
            <a:pPr marL="557210" lvl="1" indent="-214312">
              <a:buFont typeface="Arial" charset="0"/>
              <a:buChar char="•"/>
            </a:pPr>
            <a:r>
              <a:rPr lang="en-US" sz="2109" dirty="0">
                <a:solidFill>
                  <a:schemeClr val="tx2"/>
                </a:solidFill>
              </a:rPr>
              <a:t>P1 ++ on passive stretch</a:t>
            </a:r>
          </a:p>
          <a:p>
            <a:pPr marL="214312" indent="-214312">
              <a:buFont typeface="Arial" charset="0"/>
              <a:buChar char="•"/>
            </a:pPr>
            <a:r>
              <a:rPr lang="en-US" sz="2109" dirty="0" err="1"/>
              <a:t>Intermuscular</a:t>
            </a:r>
            <a:r>
              <a:rPr lang="en-US" sz="2109" dirty="0"/>
              <a:t> Contusion</a:t>
            </a:r>
          </a:p>
          <a:p>
            <a:pPr marL="557210" lvl="1" indent="-214312">
              <a:buFont typeface="Arial" charset="0"/>
              <a:buChar char="•"/>
            </a:pPr>
            <a:r>
              <a:rPr lang="en-GB" sz="2109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Bleeding from the damaged blood vessels in the muscle</a:t>
            </a:r>
          </a:p>
          <a:p>
            <a:pPr marL="557210" lvl="1" indent="-214312">
              <a:buFont typeface="Arial" charset="0"/>
              <a:buChar char="•"/>
            </a:pPr>
            <a:r>
              <a:rPr lang="en-GB" sz="2109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Fascia surrounding muscle is also torn so blood can move out of compartment into surrounding area </a:t>
            </a:r>
          </a:p>
          <a:p>
            <a:pPr marL="557210" lvl="1" indent="-214312">
              <a:buFont typeface="Arial" charset="0"/>
              <a:buChar char="•"/>
            </a:pPr>
            <a:r>
              <a:rPr lang="en-GB" sz="2109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Point tender over area of damage with Bruising +++ </a:t>
            </a:r>
          </a:p>
          <a:p>
            <a:pPr marL="557210" lvl="1" indent="-214312">
              <a:buFont typeface="Arial" charset="0"/>
              <a:buChar char="•"/>
            </a:pPr>
            <a:endParaRPr lang="en-GB" sz="2109" dirty="0"/>
          </a:p>
          <a:p>
            <a:pPr marL="214312" indent="-214312">
              <a:buFont typeface="Arial" charset="0"/>
              <a:buChar char="•"/>
            </a:pPr>
            <a:endParaRPr lang="en-US" sz="2109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080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MUSCLE INJURIES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55576" y="1450873"/>
            <a:ext cx="46811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/>
              <a:t>TYPES of MUSCLE INJURIES</a:t>
            </a:r>
            <a:endParaRPr lang="en-GB" sz="2700" dirty="0"/>
          </a:p>
          <a:p>
            <a:pPr marL="214312" indent="-214312">
              <a:buFont typeface="Arial" charset="0"/>
              <a:buChar char="•"/>
            </a:pPr>
            <a:endParaRPr lang="en-US" sz="2700" dirty="0">
              <a:solidFill>
                <a:schemeClr val="tx2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759" y="2073144"/>
            <a:ext cx="8892481" cy="3350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719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797661" cy="863974"/>
          </a:xfrm>
        </p:spPr>
        <p:txBody>
          <a:bodyPr/>
          <a:lstStyle/>
          <a:p>
            <a:r>
              <a:rPr lang="en-US" dirty="0"/>
              <a:t>MUSCLE INJURIES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528" y="1196630"/>
            <a:ext cx="46811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/>
              <a:t>MUSCLE STRAINS</a:t>
            </a:r>
            <a:endParaRPr lang="en-GB" sz="2700" dirty="0"/>
          </a:p>
          <a:p>
            <a:pPr marL="214312" indent="-214312">
              <a:buFont typeface="Arial" charset="0"/>
              <a:buChar char="•"/>
            </a:pPr>
            <a:endParaRPr lang="en-US" sz="2700" dirty="0">
              <a:solidFill>
                <a:schemeClr val="tx2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210" y="1772816"/>
            <a:ext cx="8100392" cy="3546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9653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3169" y="332656"/>
            <a:ext cx="7797661" cy="863974"/>
          </a:xfrm>
        </p:spPr>
        <p:txBody>
          <a:bodyPr/>
          <a:lstStyle/>
          <a:p>
            <a:r>
              <a:rPr lang="en-US" dirty="0"/>
              <a:t>MUSCLE INJURIES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930" y="1268760"/>
            <a:ext cx="7957517" cy="4143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9183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4670" y="312584"/>
            <a:ext cx="7797661" cy="863974"/>
          </a:xfrm>
        </p:spPr>
        <p:txBody>
          <a:bodyPr/>
          <a:lstStyle/>
          <a:p>
            <a:r>
              <a:rPr lang="en-US" dirty="0"/>
              <a:t>MUSCLE INJURIES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8934" y="1340768"/>
            <a:ext cx="8346132" cy="36626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109" dirty="0"/>
              <a:t>MUSCLE STRAINS</a:t>
            </a:r>
            <a:endParaRPr lang="en-GB" sz="2109" dirty="0"/>
          </a:p>
          <a:p>
            <a:pPr algn="l"/>
            <a:endParaRPr lang="en-GB" sz="2109" dirty="0"/>
          </a:p>
          <a:p>
            <a:pPr algn="l"/>
            <a:r>
              <a:rPr lang="en-GB" sz="2109" dirty="0"/>
              <a:t>When muscle-tendon-bone units are pulled to failure, tears could occur at: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Bone-tendon junctions (Avulsion #)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Muscle Belly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 err="1"/>
              <a:t>Myotendinous</a:t>
            </a:r>
            <a:r>
              <a:rPr lang="en-GB" sz="2109" dirty="0"/>
              <a:t> junction (McMaster 1933)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 err="1"/>
              <a:t>Myotendinous</a:t>
            </a:r>
            <a:r>
              <a:rPr lang="en-GB" sz="2109" dirty="0"/>
              <a:t> junction (Garrett et al, 1988)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Within muscle cell </a:t>
            </a:r>
            <a:r>
              <a:rPr lang="en-GB" sz="2109" dirty="0" err="1"/>
              <a:t>approx</a:t>
            </a:r>
            <a:r>
              <a:rPr lang="en-GB" sz="2109" dirty="0"/>
              <a:t> 0.5mm from </a:t>
            </a:r>
            <a:r>
              <a:rPr lang="en-GB" sz="2109" dirty="0" err="1"/>
              <a:t>myotendinous</a:t>
            </a:r>
            <a:r>
              <a:rPr lang="en-GB" sz="2109" dirty="0"/>
              <a:t> junction (</a:t>
            </a:r>
            <a:r>
              <a:rPr lang="en-GB" sz="2109" dirty="0" err="1"/>
              <a:t>Tidball</a:t>
            </a:r>
            <a:r>
              <a:rPr lang="en-GB" sz="2109" dirty="0"/>
              <a:t> &amp; Chan, 1989)</a:t>
            </a:r>
          </a:p>
          <a:p>
            <a:pPr marL="214312" indent="-214312">
              <a:buFont typeface="Arial" charset="0"/>
              <a:buChar char="•"/>
            </a:pPr>
            <a:endParaRPr lang="en-GB" sz="2109" dirty="0"/>
          </a:p>
        </p:txBody>
      </p:sp>
    </p:spTree>
    <p:extLst>
      <p:ext uri="{BB962C8B-B14F-4D97-AF65-F5344CB8AC3E}">
        <p14:creationId xmlns:p14="http://schemas.microsoft.com/office/powerpoint/2010/main" val="17915698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68" y="379339"/>
            <a:ext cx="7797661" cy="863974"/>
          </a:xfrm>
        </p:spPr>
        <p:txBody>
          <a:bodyPr/>
          <a:lstStyle/>
          <a:p>
            <a:r>
              <a:rPr lang="en-US" dirty="0"/>
              <a:t>MUSCLE INJURIES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8888" y="1340768"/>
            <a:ext cx="8366223" cy="4311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109" dirty="0"/>
              <a:t>SKELETAL MUSCLE REPAIR</a:t>
            </a:r>
          </a:p>
          <a:p>
            <a:pPr algn="l"/>
            <a:endParaRPr lang="en-US" sz="2109" dirty="0"/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Healthy skeletal muscle has substantial ability to repair itself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Muscle regeneration </a:t>
            </a:r>
          </a:p>
          <a:p>
            <a:pPr marL="557210" lvl="1" indent="-214312">
              <a:buFont typeface="Arial" charset="0"/>
              <a:buChar char="•"/>
            </a:pPr>
            <a:r>
              <a:rPr lang="en-GB" sz="2109" dirty="0"/>
              <a:t>Satellite Cells</a:t>
            </a:r>
          </a:p>
          <a:p>
            <a:pPr marL="557210" lvl="1" indent="-214312">
              <a:buFont typeface="Arial" charset="0"/>
              <a:buChar char="•"/>
            </a:pPr>
            <a:r>
              <a:rPr lang="en-GB" sz="2109" dirty="0"/>
              <a:t>Fuse with adjacent </a:t>
            </a:r>
            <a:r>
              <a:rPr lang="en-GB" sz="2109" dirty="0" err="1"/>
              <a:t>myofibres</a:t>
            </a:r>
            <a:r>
              <a:rPr lang="en-GB" sz="2109" dirty="0"/>
              <a:t> to repair and regenerate muscle tissue </a:t>
            </a:r>
          </a:p>
          <a:p>
            <a:pPr marL="557210" lvl="1" indent="-214312">
              <a:buFont typeface="Arial" charset="0"/>
              <a:buChar char="•"/>
            </a:pPr>
            <a:r>
              <a:rPr lang="en-GB" sz="2109" dirty="0"/>
              <a:t>Restore and replace muscle cells routinely damaged by activity (</a:t>
            </a:r>
            <a:r>
              <a:rPr lang="en-GB" sz="2109" dirty="0" err="1"/>
              <a:t>Caplan</a:t>
            </a:r>
            <a:r>
              <a:rPr lang="en-GB" sz="2109" dirty="0"/>
              <a:t> et al, 1988)</a:t>
            </a:r>
          </a:p>
          <a:p>
            <a:pPr marL="557210" lvl="1" indent="-214312">
              <a:buFont typeface="Arial" charset="0"/>
              <a:buChar char="•"/>
            </a:pPr>
            <a:r>
              <a:rPr lang="en-GB" sz="2109" dirty="0"/>
              <a:t>Replace injured muscle tissue with new muscle tissue</a:t>
            </a:r>
          </a:p>
          <a:p>
            <a:pPr marL="557210" lvl="1" indent="-214312">
              <a:buFont typeface="Arial" charset="0"/>
              <a:buChar char="•"/>
            </a:pPr>
            <a:r>
              <a:rPr lang="en-GB" sz="2109" dirty="0"/>
              <a:t>When the mass of damaged muscle is larger than 3 g (0.1 </a:t>
            </a:r>
            <a:r>
              <a:rPr lang="en-GB" sz="2109" dirty="0" err="1"/>
              <a:t>oz</a:t>
            </a:r>
            <a:r>
              <a:rPr lang="en-GB" sz="2109" dirty="0"/>
              <a:t>) muscle healing occurs through scar tissue and goes through the normal healing sequence </a:t>
            </a:r>
          </a:p>
        </p:txBody>
      </p:sp>
    </p:spTree>
    <p:extLst>
      <p:ext uri="{BB962C8B-B14F-4D97-AF65-F5344CB8AC3E}">
        <p14:creationId xmlns:p14="http://schemas.microsoft.com/office/powerpoint/2010/main" val="10461031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7797661" cy="863974"/>
          </a:xfrm>
        </p:spPr>
        <p:txBody>
          <a:bodyPr/>
          <a:lstStyle/>
          <a:p>
            <a:r>
              <a:rPr lang="en-US" dirty="0"/>
              <a:t>MUSCLE INJURIES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5536" y="1484784"/>
            <a:ext cx="7797661" cy="3338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109" dirty="0"/>
              <a:t>REGENERATION OF CONTRACILE ELEMENTS</a:t>
            </a:r>
          </a:p>
          <a:p>
            <a:pPr algn="l"/>
            <a:endParaRPr lang="en-US" sz="2109" dirty="0"/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Regeneration similar regardless of mechanism (contusion or strain)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Activation of satellite cells that are normally passive and are found in between the basal lamina and the sarcolemma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More satellite cells in Type I fibres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Satellite cells are self-proliferating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Disruption of basal lamina activates satellite cells mitosis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Blood vessel disruption </a:t>
            </a:r>
          </a:p>
        </p:txBody>
      </p:sp>
    </p:spTree>
    <p:extLst>
      <p:ext uri="{BB962C8B-B14F-4D97-AF65-F5344CB8AC3E}">
        <p14:creationId xmlns:p14="http://schemas.microsoft.com/office/powerpoint/2010/main" val="4061837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7797661" cy="863974"/>
          </a:xfrm>
        </p:spPr>
        <p:txBody>
          <a:bodyPr/>
          <a:lstStyle/>
          <a:p>
            <a:r>
              <a:rPr lang="en-US" dirty="0"/>
              <a:t>MUSCLE INJURIES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7883" y="1412776"/>
            <a:ext cx="8128233" cy="3013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109" dirty="0"/>
              <a:t>REGENERATION OF CONTRACTILE ELEMENTS</a:t>
            </a:r>
          </a:p>
          <a:p>
            <a:pPr algn="l"/>
            <a:endParaRPr lang="en-US" sz="2109" dirty="0"/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Trauma or strain (satellite cell activated: aka </a:t>
            </a:r>
            <a:r>
              <a:rPr lang="en-GB" sz="2109" dirty="0" err="1"/>
              <a:t>Myofibroblasts</a:t>
            </a:r>
            <a:r>
              <a:rPr lang="en-GB" sz="2109" dirty="0"/>
              <a:t> )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Muscle fibres that are torn RETRACT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Gap is formed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At the ends intact sarcomeres HYPERCONTRACT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Myofibroblasts attracted to the ends of the basal lamina, fuse and grow into the gap.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Scar tissue laid down in the gap </a:t>
            </a:r>
          </a:p>
        </p:txBody>
      </p:sp>
    </p:spTree>
    <p:extLst>
      <p:ext uri="{BB962C8B-B14F-4D97-AF65-F5344CB8AC3E}">
        <p14:creationId xmlns:p14="http://schemas.microsoft.com/office/powerpoint/2010/main" val="20266006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076" y="271053"/>
            <a:ext cx="7797661" cy="863974"/>
          </a:xfrm>
        </p:spPr>
        <p:txBody>
          <a:bodyPr/>
          <a:lstStyle/>
          <a:p>
            <a:r>
              <a:rPr lang="en-US" dirty="0"/>
              <a:t>MUSCLE INJURIES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1934" y="1137794"/>
            <a:ext cx="8326040" cy="4311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109" dirty="0"/>
              <a:t>REGENERATION OF CONTRATCILE ELEMENTS</a:t>
            </a:r>
          </a:p>
          <a:p>
            <a:pPr algn="l"/>
            <a:endParaRPr lang="en-US" sz="2109" dirty="0"/>
          </a:p>
          <a:p>
            <a:pPr marL="214312" indent="-214312">
              <a:buFont typeface="Arial" charset="0"/>
              <a:buChar char="•"/>
            </a:pPr>
            <a:r>
              <a:rPr lang="en-GB" sz="2109" dirty="0" err="1"/>
              <a:t>Myotubes</a:t>
            </a:r>
            <a:r>
              <a:rPr lang="en-GB" sz="2109" dirty="0"/>
              <a:t> mature in to </a:t>
            </a:r>
            <a:r>
              <a:rPr lang="en-GB" sz="2109" dirty="0" err="1"/>
              <a:t>myofibres</a:t>
            </a:r>
            <a:r>
              <a:rPr lang="en-GB" sz="2109" dirty="0"/>
              <a:t> (14/7) and reunite?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Mini-</a:t>
            </a:r>
            <a:r>
              <a:rPr lang="en-GB" sz="2109" dirty="0" err="1"/>
              <a:t>musculotendinous</a:t>
            </a:r>
            <a:r>
              <a:rPr lang="en-GB" sz="2109" dirty="0"/>
              <a:t> junction where </a:t>
            </a:r>
            <a:r>
              <a:rPr lang="en-GB" sz="2109" dirty="0" err="1"/>
              <a:t>myotubes</a:t>
            </a:r>
            <a:r>
              <a:rPr lang="en-GB" sz="2109" dirty="0"/>
              <a:t> attach to scar tissue?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Immobilisation increases ‘interlacing’ of </a:t>
            </a:r>
            <a:r>
              <a:rPr lang="en-GB" sz="2109" dirty="0" err="1"/>
              <a:t>myotubes</a:t>
            </a:r>
            <a:r>
              <a:rPr lang="en-GB" sz="2109" dirty="0"/>
              <a:t> with granulation/scar tissue (</a:t>
            </a:r>
            <a:r>
              <a:rPr lang="en-GB" sz="2109" dirty="0" err="1"/>
              <a:t>Lehto</a:t>
            </a:r>
            <a:r>
              <a:rPr lang="en-GB" sz="2109" dirty="0"/>
              <a:t> et al 1985)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Scar tissue decreases over months, may bring </a:t>
            </a:r>
            <a:r>
              <a:rPr lang="en-GB" sz="2109" dirty="0" err="1"/>
              <a:t>myofibres</a:t>
            </a:r>
            <a:r>
              <a:rPr lang="en-GB" sz="2109" dirty="0"/>
              <a:t> edges together (fuse?)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 err="1"/>
              <a:t>Aarimaa</a:t>
            </a:r>
            <a:r>
              <a:rPr lang="en-GB" sz="2109" dirty="0"/>
              <a:t> et al (2004) maintaining close proximity of muscle fibres after injury leads to reduced presence of new junctions. Fibre regeneration is greatly enhanced , notable improvement of tissue strength </a:t>
            </a:r>
          </a:p>
        </p:txBody>
      </p:sp>
    </p:spTree>
    <p:extLst>
      <p:ext uri="{BB962C8B-B14F-4D97-AF65-F5344CB8AC3E}">
        <p14:creationId xmlns:p14="http://schemas.microsoft.com/office/powerpoint/2010/main" val="19858276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3169" y="332656"/>
            <a:ext cx="7797661" cy="703213"/>
          </a:xfrm>
        </p:spPr>
        <p:txBody>
          <a:bodyPr>
            <a:normAutofit fontScale="90000"/>
          </a:bodyPr>
          <a:lstStyle/>
          <a:p>
            <a:r>
              <a:rPr lang="en-US" dirty="0"/>
              <a:t>MUSCLE INJURIES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265984"/>
            <a:ext cx="6456013" cy="415602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761196" y="2179508"/>
            <a:ext cx="1705793" cy="2428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87" dirty="0" err="1">
                <a:latin typeface="+mj-lt"/>
              </a:rPr>
              <a:t>Jarvinen</a:t>
            </a:r>
            <a:r>
              <a:rPr lang="en-GB" sz="1687" dirty="0">
                <a:latin typeface="+mj-lt"/>
              </a:rPr>
              <a:t> </a:t>
            </a:r>
            <a:r>
              <a:rPr lang="en-GB" sz="1687" i="1" dirty="0">
                <a:latin typeface="+mj-lt"/>
              </a:rPr>
              <a:t>et al.(</a:t>
            </a:r>
            <a:r>
              <a:rPr lang="en-GB" sz="1687" dirty="0">
                <a:latin typeface="+mj-lt"/>
              </a:rPr>
              <a:t>2005). Muscle injuries biology and treatment. </a:t>
            </a:r>
            <a:r>
              <a:rPr lang="en-GB" sz="1687" i="1" dirty="0">
                <a:latin typeface="+mj-lt"/>
              </a:rPr>
              <a:t>The American Journal of Sports Medicine, 33, 5, </a:t>
            </a:r>
            <a:r>
              <a:rPr lang="en-GB" sz="1687" dirty="0">
                <a:latin typeface="+mj-lt"/>
              </a:rPr>
              <a:t>pg. 747 </a:t>
            </a:r>
          </a:p>
        </p:txBody>
      </p:sp>
    </p:spTree>
    <p:extLst>
      <p:ext uri="{BB962C8B-B14F-4D97-AF65-F5344CB8AC3E}">
        <p14:creationId xmlns:p14="http://schemas.microsoft.com/office/powerpoint/2010/main" val="17620731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5603" y="420974"/>
            <a:ext cx="7797661" cy="863974"/>
          </a:xfrm>
        </p:spPr>
        <p:txBody>
          <a:bodyPr/>
          <a:lstStyle/>
          <a:p>
            <a:r>
              <a:rPr lang="en-US" dirty="0"/>
              <a:t>MUSCLE INJURIES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922016"/>
              </p:ext>
            </p:extLst>
          </p:nvPr>
        </p:nvGraphicFramePr>
        <p:xfrm>
          <a:off x="827584" y="1335408"/>
          <a:ext cx="7580167" cy="4187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48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653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7651">
                <a:tc>
                  <a:txBody>
                    <a:bodyPr/>
                    <a:lstStyle/>
                    <a:p>
                      <a:r>
                        <a:rPr lang="en-GB" sz="1300" dirty="0"/>
                        <a:t>Time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Activity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5257">
                <a:tc>
                  <a:txBody>
                    <a:bodyPr/>
                    <a:lstStyle/>
                    <a:p>
                      <a:r>
                        <a:rPr lang="en-GB" sz="1300" dirty="0"/>
                        <a:t>6/24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Fragmentation of injured fibres begin </a:t>
                      </a:r>
                    </a:p>
                    <a:p>
                      <a:r>
                        <a:rPr lang="en-GB" sz="13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Macrophages appear 	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7224">
                <a:tc>
                  <a:txBody>
                    <a:bodyPr/>
                    <a:lstStyle/>
                    <a:p>
                      <a:r>
                        <a:rPr lang="en-GB" sz="1300" dirty="0"/>
                        <a:t>1-4/7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Fibroblasts appear </a:t>
                      </a:r>
                    </a:p>
                    <a:p>
                      <a:r>
                        <a:rPr lang="en-GB" sz="13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At 2d </a:t>
                      </a:r>
                      <a:r>
                        <a:rPr lang="en-GB" sz="13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marcrophages</a:t>
                      </a:r>
                      <a:r>
                        <a:rPr lang="en-GB" sz="13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become most dominant inflammatory cell (removal of necrotic tissue 	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32986">
                <a:tc>
                  <a:txBody>
                    <a:bodyPr/>
                    <a:lstStyle/>
                    <a:p>
                      <a:r>
                        <a:rPr lang="en-GB" sz="1300" dirty="0"/>
                        <a:t>7/7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5-7/7 number of leucocytes and macrophages decreases considerably </a:t>
                      </a:r>
                    </a:p>
                    <a:p>
                      <a:r>
                        <a:rPr lang="en-GB" sz="13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7/7 </a:t>
                      </a:r>
                      <a:r>
                        <a:rPr lang="en-GB" sz="13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myotubes</a:t>
                      </a:r>
                      <a:r>
                        <a:rPr lang="en-GB" sz="13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have grown in between damaged basal </a:t>
                      </a:r>
                      <a:r>
                        <a:rPr lang="en-GB" sz="13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laminae</a:t>
                      </a:r>
                      <a:r>
                        <a:rPr lang="en-GB" sz="13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new basal lamina is apparent </a:t>
                      </a:r>
                    </a:p>
                    <a:p>
                      <a:r>
                        <a:rPr lang="en-GB" sz="13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Collagen/scar tissue is seen in large muscle injuries in the central zone in between basal lamina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7651">
                <a:tc>
                  <a:txBody>
                    <a:bodyPr/>
                    <a:lstStyle/>
                    <a:p>
                      <a:r>
                        <a:rPr lang="en-GB" sz="1300" dirty="0"/>
                        <a:t>8-11/7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Tensile strength reaches near normal 	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8853">
                <a:tc>
                  <a:txBody>
                    <a:bodyPr/>
                    <a:lstStyle/>
                    <a:p>
                      <a:r>
                        <a:rPr lang="en-GB" sz="1300" dirty="0"/>
                        <a:t>10/7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Large numbers of phagocytes : primary </a:t>
                      </a:r>
                      <a:r>
                        <a:rPr lang="en-GB" sz="13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marcophages</a:t>
                      </a:r>
                      <a:r>
                        <a:rPr lang="en-GB" sz="13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are seen at the injury site 	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7651">
                <a:tc>
                  <a:txBody>
                    <a:bodyPr/>
                    <a:lstStyle/>
                    <a:p>
                      <a:r>
                        <a:rPr lang="en-GB" sz="1300" dirty="0"/>
                        <a:t>14/7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Maturation of </a:t>
                      </a:r>
                      <a:r>
                        <a:rPr lang="en-GB" sz="13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myotubes</a:t>
                      </a:r>
                      <a:r>
                        <a:rPr lang="en-GB" sz="13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into </a:t>
                      </a:r>
                      <a:r>
                        <a:rPr lang="en-GB" sz="13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myofibres</a:t>
                      </a:r>
                      <a:r>
                        <a:rPr lang="en-GB" sz="13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complete 	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7651">
                <a:tc>
                  <a:txBody>
                    <a:bodyPr/>
                    <a:lstStyle/>
                    <a:p>
                      <a:r>
                        <a:rPr lang="en-GB" sz="1300" dirty="0"/>
                        <a:t>18/7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Cross-striated muscle fibres appear 	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4343">
                <a:tc>
                  <a:txBody>
                    <a:bodyPr/>
                    <a:lstStyle/>
                    <a:p>
                      <a:r>
                        <a:rPr lang="en-GB" sz="1300" dirty="0"/>
                        <a:t>6/52 – 6/12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Contraction ability is 90% of normal , scar tissue volume decreases, </a:t>
                      </a:r>
                      <a:r>
                        <a:rPr lang="en-GB" sz="13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myofibres</a:t>
                      </a:r>
                      <a:r>
                        <a:rPr lang="en-GB" sz="13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may fuse 	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43096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04480"/>
            <a:ext cx="7797661" cy="863974"/>
          </a:xfrm>
        </p:spPr>
        <p:txBody>
          <a:bodyPr/>
          <a:lstStyle/>
          <a:p>
            <a:r>
              <a:rPr lang="en-US" dirty="0"/>
              <a:t>HEALING: SKELETAL MUSCLE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7584" y="1196752"/>
            <a:ext cx="3460172" cy="5285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109" dirty="0"/>
              <a:t>MOBILISE EARLY</a:t>
            </a:r>
          </a:p>
          <a:p>
            <a:pPr algn="l"/>
            <a:endParaRPr lang="en-US" sz="2109" dirty="0"/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Strengthen tissue more quickly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May prevent myofibrils from joining 	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More scar tissue in the gap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Mini-</a:t>
            </a:r>
            <a:r>
              <a:rPr lang="en-GB" sz="2109" dirty="0" err="1"/>
              <a:t>musculotendinous</a:t>
            </a:r>
            <a:r>
              <a:rPr lang="en-GB" sz="2109" dirty="0"/>
              <a:t> </a:t>
            </a:r>
            <a:r>
              <a:rPr lang="en-GB" sz="2109" dirty="0" err="1"/>
              <a:t>jt</a:t>
            </a:r>
            <a:r>
              <a:rPr lang="en-GB" sz="2109" dirty="0"/>
              <a:t>: predispose to recurring injury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Scar tissue reduces extensibility of muscle </a:t>
            </a:r>
          </a:p>
          <a:p>
            <a:pPr marL="214312" indent="-214312">
              <a:buFont typeface="Arial" charset="0"/>
              <a:buChar char="•"/>
            </a:pPr>
            <a:endParaRPr lang="en-GB" sz="2109" dirty="0"/>
          </a:p>
          <a:p>
            <a:pPr marL="214312" indent="-214312">
              <a:buFont typeface="Arial" charset="0"/>
              <a:buChar char="•"/>
            </a:pPr>
            <a:endParaRPr lang="en-GB" sz="2109" dirty="0"/>
          </a:p>
          <a:p>
            <a:pPr marL="214312" indent="-214312">
              <a:buFont typeface="Arial" charset="0"/>
              <a:buChar char="•"/>
            </a:pPr>
            <a:endParaRPr lang="en-GB" sz="2109" dirty="0"/>
          </a:p>
        </p:txBody>
      </p:sp>
      <p:sp>
        <p:nvSpPr>
          <p:cNvPr id="7" name="TextBox 6"/>
          <p:cNvSpPr txBox="1"/>
          <p:nvPr/>
        </p:nvSpPr>
        <p:spPr>
          <a:xfrm>
            <a:off x="4856634" y="1844824"/>
            <a:ext cx="3898335" cy="2688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109" dirty="0"/>
              <a:t>IMMOBILISE EARLY</a:t>
            </a:r>
          </a:p>
          <a:p>
            <a:pPr algn="l"/>
            <a:endParaRPr lang="en-US" sz="2109" dirty="0"/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Limit scar tissue formation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Regenerating myofibrils penetrate more easily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Normal muscle performance restored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Potential for atrophy  </a:t>
            </a:r>
          </a:p>
        </p:txBody>
      </p:sp>
    </p:spTree>
    <p:extLst>
      <p:ext uri="{BB962C8B-B14F-4D97-AF65-F5344CB8AC3E}">
        <p14:creationId xmlns:p14="http://schemas.microsoft.com/office/powerpoint/2010/main" val="12697918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89907"/>
            <a:ext cx="7797661" cy="863974"/>
          </a:xfrm>
        </p:spPr>
        <p:txBody>
          <a:bodyPr/>
          <a:lstStyle/>
          <a:p>
            <a:r>
              <a:rPr lang="en-US" dirty="0"/>
              <a:t>Rehabilitation Implications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0176" y="908720"/>
            <a:ext cx="8483648" cy="4960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sz="2109" dirty="0"/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Don’t stretch for first 7-10/7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Immobilise in shortened position to encourage </a:t>
            </a:r>
            <a:r>
              <a:rPr lang="en-GB" sz="2109" dirty="0" err="1"/>
              <a:t>myotubes</a:t>
            </a:r>
            <a:r>
              <a:rPr lang="en-GB" sz="2109" dirty="0"/>
              <a:t> infill.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Ice and compress (15-20mins every 30-60mins)?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Continue with intermittent ice for 6 hours?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When ready (pain free)? </a:t>
            </a:r>
          </a:p>
          <a:p>
            <a:pPr marL="557210" lvl="1" indent="-214312">
              <a:buFont typeface="Arial" charset="0"/>
              <a:buChar char="•"/>
            </a:pPr>
            <a:r>
              <a:rPr lang="en-GB" sz="2109" dirty="0"/>
              <a:t>Isometrics</a:t>
            </a:r>
          </a:p>
          <a:p>
            <a:pPr marL="557210" lvl="1" indent="-214312">
              <a:buFont typeface="Arial" charset="0"/>
              <a:buChar char="•"/>
            </a:pPr>
            <a:r>
              <a:rPr lang="en-GB" sz="2109" dirty="0"/>
              <a:t>Concentric</a:t>
            </a:r>
          </a:p>
          <a:p>
            <a:pPr marL="557210" lvl="1" indent="-214312">
              <a:buFont typeface="Arial" charset="0"/>
              <a:buChar char="•"/>
            </a:pPr>
            <a:r>
              <a:rPr lang="en-GB" sz="2109" dirty="0"/>
              <a:t>Eccentric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Maintain CV fitness without compromising the injury 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Ensure biomechanical factors are worked on during initial phases as allowed</a:t>
            </a:r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BEWARE of Myositis </a:t>
            </a:r>
            <a:r>
              <a:rPr lang="en-GB" sz="2109" dirty="0" err="1"/>
              <a:t>Ossificans</a:t>
            </a:r>
            <a:r>
              <a:rPr lang="en-GB" sz="2109" dirty="0"/>
              <a:t> – Bone growth in muscle tissue</a:t>
            </a:r>
          </a:p>
          <a:p>
            <a:pPr marL="214312" indent="-214312">
              <a:buFont typeface="Arial" charset="0"/>
              <a:buChar char="•"/>
            </a:pPr>
            <a:endParaRPr lang="en-GB" sz="2109" dirty="0"/>
          </a:p>
          <a:p>
            <a:pPr marL="214312" indent="-214312">
              <a:buFont typeface="Arial" charset="0"/>
              <a:buChar char="•"/>
            </a:pPr>
            <a:endParaRPr lang="en-GB" sz="2109" dirty="0"/>
          </a:p>
        </p:txBody>
      </p:sp>
    </p:spTree>
    <p:extLst>
      <p:ext uri="{BB962C8B-B14F-4D97-AF65-F5344CB8AC3E}">
        <p14:creationId xmlns:p14="http://schemas.microsoft.com/office/powerpoint/2010/main" val="18474462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953882"/>
            <a:ext cx="7797661" cy="863974"/>
          </a:xfrm>
        </p:spPr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4351" y="1700808"/>
            <a:ext cx="5205844" cy="36626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sz="2109" dirty="0"/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Classification of muscle injuries</a:t>
            </a:r>
          </a:p>
          <a:p>
            <a:pPr marL="214312" indent="-214312">
              <a:buFont typeface="Arial" charset="0"/>
              <a:buChar char="•"/>
            </a:pPr>
            <a:endParaRPr lang="en-GB" sz="2109" dirty="0"/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HUGE regenerative capacity if managed well </a:t>
            </a:r>
          </a:p>
          <a:p>
            <a:pPr marL="214312" indent="-214312">
              <a:buFont typeface="Arial" charset="0"/>
              <a:buChar char="•"/>
            </a:pPr>
            <a:endParaRPr lang="en-GB" sz="2109" dirty="0"/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DO NOT STRETCH INJURED TISSUE</a:t>
            </a:r>
          </a:p>
          <a:p>
            <a:pPr marL="214312" indent="-214312">
              <a:buFont typeface="Arial" charset="0"/>
              <a:buChar char="•"/>
            </a:pPr>
            <a:endParaRPr lang="en-GB" sz="2109" dirty="0"/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Mobilise to pain free limits </a:t>
            </a:r>
          </a:p>
          <a:p>
            <a:pPr marL="214312" indent="-214312">
              <a:buFont typeface="Arial" charset="0"/>
              <a:buChar char="•"/>
            </a:pPr>
            <a:endParaRPr lang="en-GB" sz="2109" dirty="0"/>
          </a:p>
          <a:p>
            <a:pPr marL="214312" indent="-214312">
              <a:buFont typeface="Arial" charset="0"/>
              <a:buChar char="•"/>
            </a:pPr>
            <a:r>
              <a:rPr lang="en-GB" sz="2109" dirty="0"/>
              <a:t>Be aware of complications </a:t>
            </a:r>
          </a:p>
        </p:txBody>
      </p:sp>
    </p:spTree>
    <p:extLst>
      <p:ext uri="{BB962C8B-B14F-4D97-AF65-F5344CB8AC3E}">
        <p14:creationId xmlns:p14="http://schemas.microsoft.com/office/powerpoint/2010/main" val="171062265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  <UserInfo>
        <DisplayName>Mary March</DisplayName>
        <AccountId>4725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4" ma:contentTypeDescription="Create a new document." ma:contentTypeScope="" ma:versionID="4dc6fa2d1296f5d2df7285c222efc2e5">
  <xsd:schema xmlns:xsd="http://www.w3.org/2001/XMLSchema" xmlns:xs="http://www.w3.org/2001/XMLSchema" xmlns:p="http://schemas.microsoft.com/office/2006/metadata/properties" xmlns:ns2="303dbf9b-b85b-46a0-94f1-894078c07ecd" xmlns:ns3="7534e9c7-d8a7-4ffa-a350-0e66096719e3" targetNamespace="http://schemas.microsoft.com/office/2006/metadata/properties" ma:root="true" ma:fieldsID="3325bc6368b70bfb1f4aabcc11b17a89" ns2:_="" ns3:_="">
    <xsd:import namespace="303dbf9b-b85b-46a0-94f1-894078c07ecd"/>
    <xsd:import namespace="7534e9c7-d8a7-4ffa-a350-0e66096719e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34e9c7-d8a7-4ffa-a350-0e66096719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purl.org/dc/elements/1.1/"/>
    <ds:schemaRef ds:uri="http://www.w3.org/XML/1998/namespace"/>
    <ds:schemaRef ds:uri="7534e9c7-d8a7-4ffa-a350-0e66096719e3"/>
    <ds:schemaRef ds:uri="http://purl.org/dc/terms/"/>
    <ds:schemaRef ds:uri="http://schemas.openxmlformats.org/package/2006/metadata/core-properties"/>
    <ds:schemaRef ds:uri="303dbf9b-b85b-46a0-94f1-894078c07ecd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E4662A3-DA39-4FC1-AD68-DC62877ADD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7534e9c7-d8a7-4ffa-a350-0e66096719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0</TotalTime>
  <Words>1649</Words>
  <Application>Microsoft Office PowerPoint</Application>
  <PresentationFormat>On-screen Show (4:3)</PresentationFormat>
  <Paragraphs>289</Paragraphs>
  <Slides>30</Slides>
  <Notes>9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Myriad Pro</vt:lpstr>
      <vt:lpstr>Arial</vt:lpstr>
      <vt:lpstr>Calibri</vt:lpstr>
      <vt:lpstr>20140311PresentationUWTSDTemplate</vt:lpstr>
      <vt:lpstr>BMST4004   Muscle Healing</vt:lpstr>
      <vt:lpstr>Muscle Healing</vt:lpstr>
      <vt:lpstr>Muscle architecture</vt:lpstr>
      <vt:lpstr>Sarcomere</vt:lpstr>
      <vt:lpstr>Fibre types</vt:lpstr>
      <vt:lpstr>Muscle architecture</vt:lpstr>
      <vt:lpstr>Muscle architecture</vt:lpstr>
      <vt:lpstr>Length-tension in muscles </vt:lpstr>
      <vt:lpstr>Length-tension in muscles </vt:lpstr>
      <vt:lpstr>Types of contraction</vt:lpstr>
      <vt:lpstr>Skeletal muscle </vt:lpstr>
      <vt:lpstr>Skeletal muscle </vt:lpstr>
      <vt:lpstr>Skeletal muscle</vt:lpstr>
      <vt:lpstr>Skeletal muscle</vt:lpstr>
      <vt:lpstr>Skeletal muscle</vt:lpstr>
      <vt:lpstr>MUSCLE INJURIES</vt:lpstr>
      <vt:lpstr>MUSCLE INJURIES</vt:lpstr>
      <vt:lpstr>MUSCLE INJURIES</vt:lpstr>
      <vt:lpstr>MUSCLE INJURIES</vt:lpstr>
      <vt:lpstr>MUSCLE INJURIES</vt:lpstr>
      <vt:lpstr>MUSCLE INJURIES</vt:lpstr>
      <vt:lpstr>MUSCLE INJURIES</vt:lpstr>
      <vt:lpstr>MUSCLE INJURIES</vt:lpstr>
      <vt:lpstr>MUSCLE INJURIES</vt:lpstr>
      <vt:lpstr>MUSCLE INJURIES</vt:lpstr>
      <vt:lpstr>MUSCLE INJURIES</vt:lpstr>
      <vt:lpstr>MUSCLE INJURIES</vt:lpstr>
      <vt:lpstr>HEALING: SKELETAL MUSCLE</vt:lpstr>
      <vt:lpstr>Rehabilitation Implications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Richard Thomas (IMH)</cp:lastModifiedBy>
  <cp:revision>37</cp:revision>
  <dcterms:created xsi:type="dcterms:W3CDTF">2015-04-14T15:21:28Z</dcterms:created>
  <dcterms:modified xsi:type="dcterms:W3CDTF">2024-10-29T12:14:21Z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