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02" r:id="rId4"/>
  </p:sldMasterIdLst>
  <p:sldIdLst>
    <p:sldId id="269" r:id="rId5"/>
    <p:sldId id="257" r:id="rId6"/>
    <p:sldId id="278" r:id="rId7"/>
    <p:sldId id="279" r:id="rId8"/>
    <p:sldId id="280" r:id="rId9"/>
    <p:sldId id="291" r:id="rId10"/>
    <p:sldId id="281" r:id="rId11"/>
    <p:sldId id="282" r:id="rId12"/>
    <p:sldId id="283" r:id="rId13"/>
    <p:sldId id="270" r:id="rId14"/>
    <p:sldId id="284" r:id="rId15"/>
    <p:sldId id="285" r:id="rId16"/>
    <p:sldId id="292" r:id="rId17"/>
    <p:sldId id="293" r:id="rId18"/>
    <p:sldId id="286" r:id="rId19"/>
    <p:sldId id="262" r:id="rId20"/>
    <p:sldId id="287" r:id="rId21"/>
    <p:sldId id="288" r:id="rId22"/>
    <p:sldId id="294" r:id="rId23"/>
    <p:sldId id="289" r:id="rId24"/>
    <p:sldId id="263" r:id="rId25"/>
    <p:sldId id="277" r:id="rId26"/>
    <p:sldId id="290"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8C2B9D-746E-46FE-8FD7-8216B03500F8}" v="45" dt="2024-06-24T22:12:10.095"/>
    <p1510:client id="{907DA62E-FAF7-8CBA-6569-C399BCA5729B}" v="93" dt="2024-06-26T09:28:42.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67" autoAdjust="0"/>
    <p:restoredTop sz="94660"/>
  </p:normalViewPr>
  <p:slideViewPr>
    <p:cSldViewPr snapToGrid="0">
      <p:cViewPr varScale="1">
        <p:scale>
          <a:sx n="127" d="100"/>
          <a:sy n="127" d="100"/>
        </p:scale>
        <p:origin x="81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geeta Hussain (2129744)" userId="S::2129744@student.uwtsd.ac.uk::a5aa9180-620a-4666-bc87-5b218a84b0c0" providerId="AD" clId="Web-{907DA62E-FAF7-8CBA-6569-C399BCA5729B}"/>
    <pc:docChg chg="modSld">
      <pc:chgData name="Sageeta Hussain (2129744)" userId="S::2129744@student.uwtsd.ac.uk::a5aa9180-620a-4666-bc87-5b218a84b0c0" providerId="AD" clId="Web-{907DA62E-FAF7-8CBA-6569-C399BCA5729B}" dt="2024-06-26T09:28:42.825" v="105" actId="20577"/>
      <pc:docMkLst>
        <pc:docMk/>
      </pc:docMkLst>
      <pc:sldChg chg="modSp">
        <pc:chgData name="Sageeta Hussain (2129744)" userId="S::2129744@student.uwtsd.ac.uk::a5aa9180-620a-4666-bc87-5b218a84b0c0" providerId="AD" clId="Web-{907DA62E-FAF7-8CBA-6569-C399BCA5729B}" dt="2024-06-26T09:25:32.630" v="102" actId="14100"/>
        <pc:sldMkLst>
          <pc:docMk/>
          <pc:sldMk cId="0" sldId="263"/>
        </pc:sldMkLst>
        <pc:spChg chg="mod">
          <ac:chgData name="Sageeta Hussain (2129744)" userId="S::2129744@student.uwtsd.ac.uk::a5aa9180-620a-4666-bc87-5b218a84b0c0" providerId="AD" clId="Web-{907DA62E-FAF7-8CBA-6569-C399BCA5729B}" dt="2024-06-26T09:25:32.630" v="102" actId="14100"/>
          <ac:spMkLst>
            <pc:docMk/>
            <pc:sldMk cId="0" sldId="263"/>
            <ac:spMk id="3" creationId="{00000000-0000-0000-0000-000000000000}"/>
          </ac:spMkLst>
        </pc:spChg>
      </pc:sldChg>
      <pc:sldChg chg="modSp">
        <pc:chgData name="Sageeta Hussain (2129744)" userId="S::2129744@student.uwtsd.ac.uk::a5aa9180-620a-4666-bc87-5b218a84b0c0" providerId="AD" clId="Web-{907DA62E-FAF7-8CBA-6569-C399BCA5729B}" dt="2024-06-26T09:19:56.461" v="15" actId="14100"/>
        <pc:sldMkLst>
          <pc:docMk/>
          <pc:sldMk cId="2798307197" sldId="277"/>
        </pc:sldMkLst>
        <pc:spChg chg="mod">
          <ac:chgData name="Sageeta Hussain (2129744)" userId="S::2129744@student.uwtsd.ac.uk::a5aa9180-620a-4666-bc87-5b218a84b0c0" providerId="AD" clId="Web-{907DA62E-FAF7-8CBA-6569-C399BCA5729B}" dt="2024-06-26T09:19:56.461" v="15" actId="14100"/>
          <ac:spMkLst>
            <pc:docMk/>
            <pc:sldMk cId="2798307197" sldId="277"/>
            <ac:spMk id="3" creationId="{9974E01A-A286-4E03-9034-CC101A8F6E39}"/>
          </ac:spMkLst>
        </pc:spChg>
      </pc:sldChg>
      <pc:sldChg chg="modSp">
        <pc:chgData name="Sageeta Hussain (2129744)" userId="S::2129744@student.uwtsd.ac.uk::a5aa9180-620a-4666-bc87-5b218a84b0c0" providerId="AD" clId="Web-{907DA62E-FAF7-8CBA-6569-C399BCA5729B}" dt="2024-06-26T09:19:05.568" v="7" actId="20577"/>
        <pc:sldMkLst>
          <pc:docMk/>
          <pc:sldMk cId="2248856417" sldId="290"/>
        </pc:sldMkLst>
        <pc:spChg chg="mod">
          <ac:chgData name="Sageeta Hussain (2129744)" userId="S::2129744@student.uwtsd.ac.uk::a5aa9180-620a-4666-bc87-5b218a84b0c0" providerId="AD" clId="Web-{907DA62E-FAF7-8CBA-6569-C399BCA5729B}" dt="2024-06-26T09:19:05.568" v="7" actId="20577"/>
          <ac:spMkLst>
            <pc:docMk/>
            <pc:sldMk cId="2248856417" sldId="290"/>
            <ac:spMk id="3" creationId="{BC4B889E-D144-E759-19CC-6538E4542E7F}"/>
          </ac:spMkLst>
        </pc:spChg>
      </pc:sldChg>
      <pc:sldChg chg="modSp">
        <pc:chgData name="Sageeta Hussain (2129744)" userId="S::2129744@student.uwtsd.ac.uk::a5aa9180-620a-4666-bc87-5b218a84b0c0" providerId="AD" clId="Web-{907DA62E-FAF7-8CBA-6569-C399BCA5729B}" dt="2024-06-26T09:28:42.825" v="105" actId="20577"/>
        <pc:sldMkLst>
          <pc:docMk/>
          <pc:sldMk cId="641674646" sldId="291"/>
        </pc:sldMkLst>
        <pc:spChg chg="mod">
          <ac:chgData name="Sageeta Hussain (2129744)" userId="S::2129744@student.uwtsd.ac.uk::a5aa9180-620a-4666-bc87-5b218a84b0c0" providerId="AD" clId="Web-{907DA62E-FAF7-8CBA-6569-C399BCA5729B}" dt="2024-06-26T09:28:42.825" v="105" actId="20577"/>
          <ac:spMkLst>
            <pc:docMk/>
            <pc:sldMk cId="641674646" sldId="291"/>
            <ac:spMk id="3" creationId="{6EC26F54-DD4D-26D8-720B-72B201E8046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5D2E0-1B32-4A6C-BDEB-57CACDF47F3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037E024-4DDD-419F-BB68-CC9F6A73A088}">
      <dgm:prSet/>
      <dgm:spPr/>
      <dgm:t>
        <a:bodyPr/>
        <a:lstStyle/>
        <a:p>
          <a:pPr>
            <a:lnSpc>
              <a:spcPct val="100000"/>
            </a:lnSpc>
          </a:pPr>
          <a:r>
            <a:rPr lang="en-US" dirty="0"/>
            <a:t>This presentation aims to define domiciliary care and residential care and explains the importance of these two care for older people and why the reason for this care is less important than living in their own homes. </a:t>
          </a:r>
        </a:p>
      </dgm:t>
    </dgm:pt>
    <dgm:pt modelId="{EE9573C3-3764-4A11-A23D-2AC07CDE7F5F}" type="parTrans" cxnId="{83AE9FE7-D44D-489B-8028-BACA18805581}">
      <dgm:prSet/>
      <dgm:spPr/>
      <dgm:t>
        <a:bodyPr/>
        <a:lstStyle/>
        <a:p>
          <a:endParaRPr lang="en-US"/>
        </a:p>
      </dgm:t>
    </dgm:pt>
    <dgm:pt modelId="{679582A2-D933-4A85-B3EE-9CBACDC7E581}" type="sibTrans" cxnId="{83AE9FE7-D44D-489B-8028-BACA18805581}">
      <dgm:prSet/>
      <dgm:spPr/>
      <dgm:t>
        <a:bodyPr/>
        <a:lstStyle/>
        <a:p>
          <a:pPr>
            <a:lnSpc>
              <a:spcPct val="100000"/>
            </a:lnSpc>
          </a:pPr>
          <a:endParaRPr lang="en-US"/>
        </a:p>
      </dgm:t>
    </dgm:pt>
    <dgm:pt modelId="{1B848B53-70E9-4DAC-B726-51ED75107F1F}">
      <dgm:prSet/>
      <dgm:spPr/>
      <dgm:t>
        <a:bodyPr/>
        <a:lstStyle/>
        <a:p>
          <a:pPr>
            <a:lnSpc>
              <a:spcPct val="100000"/>
            </a:lnSpc>
          </a:pPr>
          <a:r>
            <a:rPr lang="en-US" dirty="0"/>
            <a:t>Domiciliary care, also known as home care, involves providing personal and medical assistance to individuals in their own homes, helping them to live as independently as possible (Moriarty and </a:t>
          </a:r>
          <a:r>
            <a:rPr lang="en-US" dirty="0" err="1"/>
            <a:t>Manthorpe</a:t>
          </a:r>
          <a:r>
            <a:rPr lang="en-US" dirty="0"/>
            <a:t>, 2018). </a:t>
          </a:r>
        </a:p>
      </dgm:t>
    </dgm:pt>
    <dgm:pt modelId="{FF799129-DA8E-45D6-A44C-3940F7AD5629}" type="parTrans" cxnId="{6B9D2459-88F2-48B4-A7CC-228D5C3E8539}">
      <dgm:prSet/>
      <dgm:spPr/>
      <dgm:t>
        <a:bodyPr/>
        <a:lstStyle/>
        <a:p>
          <a:endParaRPr lang="en-US"/>
        </a:p>
      </dgm:t>
    </dgm:pt>
    <dgm:pt modelId="{8694A06F-B982-4885-8DCD-0ED36606BD2A}" type="sibTrans" cxnId="{6B9D2459-88F2-48B4-A7CC-228D5C3E8539}">
      <dgm:prSet/>
      <dgm:spPr/>
      <dgm:t>
        <a:bodyPr/>
        <a:lstStyle/>
        <a:p>
          <a:pPr>
            <a:lnSpc>
              <a:spcPct val="100000"/>
            </a:lnSpc>
          </a:pPr>
          <a:endParaRPr lang="en-US"/>
        </a:p>
      </dgm:t>
    </dgm:pt>
    <dgm:pt modelId="{14CFF5B9-48F9-4D70-9951-434DAE9B0259}">
      <dgm:prSet/>
      <dgm:spPr/>
      <dgm:t>
        <a:bodyPr/>
        <a:lstStyle/>
        <a:p>
          <a:pPr>
            <a:lnSpc>
              <a:spcPct val="100000"/>
            </a:lnSpc>
          </a:pPr>
          <a:r>
            <a:rPr lang="en-US" dirty="0"/>
            <a:t>Residential care known as care of general is provided by care homes and also provides residents facilities including dressing, washing, and medication (James et al., 2022). Residential care homes specifically provide all amenities where elderly people live and receive daily facilities and healthcare services.</a:t>
          </a:r>
        </a:p>
      </dgm:t>
    </dgm:pt>
    <dgm:pt modelId="{0CDF8A77-11BF-41E3-8B83-181180D1A3A2}" type="parTrans" cxnId="{88FC53F3-3637-4567-97E7-C9AFE1A8A31E}">
      <dgm:prSet/>
      <dgm:spPr/>
      <dgm:t>
        <a:bodyPr/>
        <a:lstStyle/>
        <a:p>
          <a:endParaRPr lang="en-US"/>
        </a:p>
      </dgm:t>
    </dgm:pt>
    <dgm:pt modelId="{490850FE-D00B-46D7-A932-B088F44881D8}" type="sibTrans" cxnId="{88FC53F3-3637-4567-97E7-C9AFE1A8A31E}">
      <dgm:prSet/>
      <dgm:spPr/>
      <dgm:t>
        <a:bodyPr/>
        <a:lstStyle/>
        <a:p>
          <a:endParaRPr lang="en-US"/>
        </a:p>
      </dgm:t>
    </dgm:pt>
    <dgm:pt modelId="{3F7FA2F2-EE70-41A8-93E3-179E2AC8AAF7}" type="pres">
      <dgm:prSet presAssocID="{30A5D2E0-1B32-4A6C-BDEB-57CACDF47F34}" presName="vert0" presStyleCnt="0">
        <dgm:presLayoutVars>
          <dgm:dir/>
          <dgm:animOne val="branch"/>
          <dgm:animLvl val="lvl"/>
        </dgm:presLayoutVars>
      </dgm:prSet>
      <dgm:spPr/>
    </dgm:pt>
    <dgm:pt modelId="{B5FF25DD-D08B-425C-86B5-DCA8094D8AA4}" type="pres">
      <dgm:prSet presAssocID="{7037E024-4DDD-419F-BB68-CC9F6A73A088}" presName="thickLine" presStyleLbl="alignNode1" presStyleIdx="0" presStyleCnt="3"/>
      <dgm:spPr/>
    </dgm:pt>
    <dgm:pt modelId="{2DBDA17F-F259-484F-95B0-4BE42BBE6E7D}" type="pres">
      <dgm:prSet presAssocID="{7037E024-4DDD-419F-BB68-CC9F6A73A088}" presName="horz1" presStyleCnt="0"/>
      <dgm:spPr/>
    </dgm:pt>
    <dgm:pt modelId="{641ABC9B-210B-420E-B0ED-68932848455C}" type="pres">
      <dgm:prSet presAssocID="{7037E024-4DDD-419F-BB68-CC9F6A73A088}" presName="tx1" presStyleLbl="revTx" presStyleIdx="0" presStyleCnt="3"/>
      <dgm:spPr/>
    </dgm:pt>
    <dgm:pt modelId="{997AB913-C0A5-46CC-B199-A2E3A052C4E8}" type="pres">
      <dgm:prSet presAssocID="{7037E024-4DDD-419F-BB68-CC9F6A73A088}" presName="vert1" presStyleCnt="0"/>
      <dgm:spPr/>
    </dgm:pt>
    <dgm:pt modelId="{F54528C1-7F62-40C9-BC95-846EFEEAB0C9}" type="pres">
      <dgm:prSet presAssocID="{1B848B53-70E9-4DAC-B726-51ED75107F1F}" presName="thickLine" presStyleLbl="alignNode1" presStyleIdx="1" presStyleCnt="3"/>
      <dgm:spPr/>
    </dgm:pt>
    <dgm:pt modelId="{ECA19174-C7B4-402E-93E2-B1FCEC19C953}" type="pres">
      <dgm:prSet presAssocID="{1B848B53-70E9-4DAC-B726-51ED75107F1F}" presName="horz1" presStyleCnt="0"/>
      <dgm:spPr/>
    </dgm:pt>
    <dgm:pt modelId="{9CE2AF41-C7AD-4CA8-9559-0BB51C40EAE5}" type="pres">
      <dgm:prSet presAssocID="{1B848B53-70E9-4DAC-B726-51ED75107F1F}" presName="tx1" presStyleLbl="revTx" presStyleIdx="1" presStyleCnt="3"/>
      <dgm:spPr/>
    </dgm:pt>
    <dgm:pt modelId="{CC4652F4-C9CD-4AAC-B8E9-613BB75EA991}" type="pres">
      <dgm:prSet presAssocID="{1B848B53-70E9-4DAC-B726-51ED75107F1F}" presName="vert1" presStyleCnt="0"/>
      <dgm:spPr/>
    </dgm:pt>
    <dgm:pt modelId="{92364869-E476-490B-AF96-365718EB59B7}" type="pres">
      <dgm:prSet presAssocID="{14CFF5B9-48F9-4D70-9951-434DAE9B0259}" presName="thickLine" presStyleLbl="alignNode1" presStyleIdx="2" presStyleCnt="3"/>
      <dgm:spPr/>
    </dgm:pt>
    <dgm:pt modelId="{18DCC76A-92F7-42E1-98A3-6E5926AC8587}" type="pres">
      <dgm:prSet presAssocID="{14CFF5B9-48F9-4D70-9951-434DAE9B0259}" presName="horz1" presStyleCnt="0"/>
      <dgm:spPr/>
    </dgm:pt>
    <dgm:pt modelId="{F7FE47F4-086D-4A49-B27C-31E508541BA9}" type="pres">
      <dgm:prSet presAssocID="{14CFF5B9-48F9-4D70-9951-434DAE9B0259}" presName="tx1" presStyleLbl="revTx" presStyleIdx="2" presStyleCnt="3"/>
      <dgm:spPr/>
    </dgm:pt>
    <dgm:pt modelId="{D978AF5A-4ECA-49E9-8E9F-C8FEFC5ED5A9}" type="pres">
      <dgm:prSet presAssocID="{14CFF5B9-48F9-4D70-9951-434DAE9B0259}" presName="vert1" presStyleCnt="0"/>
      <dgm:spPr/>
    </dgm:pt>
  </dgm:ptLst>
  <dgm:cxnLst>
    <dgm:cxn modelId="{4AC2F866-8E01-489D-97ED-26B04822B6A0}" type="presOf" srcId="{30A5D2E0-1B32-4A6C-BDEB-57CACDF47F34}" destId="{3F7FA2F2-EE70-41A8-93E3-179E2AC8AAF7}" srcOrd="0" destOrd="0" presId="urn:microsoft.com/office/officeart/2008/layout/LinedList"/>
    <dgm:cxn modelId="{E85B5E48-B62E-47C8-8792-F2EDE3C0A426}" type="presOf" srcId="{7037E024-4DDD-419F-BB68-CC9F6A73A088}" destId="{641ABC9B-210B-420E-B0ED-68932848455C}" srcOrd="0" destOrd="0" presId="urn:microsoft.com/office/officeart/2008/layout/LinedList"/>
    <dgm:cxn modelId="{350BF976-A28C-4FF2-B1F2-C2D28EF165C3}" type="presOf" srcId="{1B848B53-70E9-4DAC-B726-51ED75107F1F}" destId="{9CE2AF41-C7AD-4CA8-9559-0BB51C40EAE5}" srcOrd="0" destOrd="0" presId="urn:microsoft.com/office/officeart/2008/layout/LinedList"/>
    <dgm:cxn modelId="{6B9D2459-88F2-48B4-A7CC-228D5C3E8539}" srcId="{30A5D2E0-1B32-4A6C-BDEB-57CACDF47F34}" destId="{1B848B53-70E9-4DAC-B726-51ED75107F1F}" srcOrd="1" destOrd="0" parTransId="{FF799129-DA8E-45D6-A44C-3940F7AD5629}" sibTransId="{8694A06F-B982-4885-8DCD-0ED36606BD2A}"/>
    <dgm:cxn modelId="{7CAE90BF-4C99-458F-AEE7-FDC13984734D}" type="presOf" srcId="{14CFF5B9-48F9-4D70-9951-434DAE9B0259}" destId="{F7FE47F4-086D-4A49-B27C-31E508541BA9}" srcOrd="0" destOrd="0" presId="urn:microsoft.com/office/officeart/2008/layout/LinedList"/>
    <dgm:cxn modelId="{83AE9FE7-D44D-489B-8028-BACA18805581}" srcId="{30A5D2E0-1B32-4A6C-BDEB-57CACDF47F34}" destId="{7037E024-4DDD-419F-BB68-CC9F6A73A088}" srcOrd="0" destOrd="0" parTransId="{EE9573C3-3764-4A11-A23D-2AC07CDE7F5F}" sibTransId="{679582A2-D933-4A85-B3EE-9CBACDC7E581}"/>
    <dgm:cxn modelId="{88FC53F3-3637-4567-97E7-C9AFE1A8A31E}" srcId="{30A5D2E0-1B32-4A6C-BDEB-57CACDF47F34}" destId="{14CFF5B9-48F9-4D70-9951-434DAE9B0259}" srcOrd="2" destOrd="0" parTransId="{0CDF8A77-11BF-41E3-8B83-181180D1A3A2}" sibTransId="{490850FE-D00B-46D7-A932-B088F44881D8}"/>
    <dgm:cxn modelId="{00602B3A-D43D-4705-B773-FF8A2852900D}" type="presParOf" srcId="{3F7FA2F2-EE70-41A8-93E3-179E2AC8AAF7}" destId="{B5FF25DD-D08B-425C-86B5-DCA8094D8AA4}" srcOrd="0" destOrd="0" presId="urn:microsoft.com/office/officeart/2008/layout/LinedList"/>
    <dgm:cxn modelId="{81DD9E93-B43B-4E12-95FD-261A9AE9CFD3}" type="presParOf" srcId="{3F7FA2F2-EE70-41A8-93E3-179E2AC8AAF7}" destId="{2DBDA17F-F259-484F-95B0-4BE42BBE6E7D}" srcOrd="1" destOrd="0" presId="urn:microsoft.com/office/officeart/2008/layout/LinedList"/>
    <dgm:cxn modelId="{CC1ACEE6-2B58-4694-87D6-9E90CC39B9D7}" type="presParOf" srcId="{2DBDA17F-F259-484F-95B0-4BE42BBE6E7D}" destId="{641ABC9B-210B-420E-B0ED-68932848455C}" srcOrd="0" destOrd="0" presId="urn:microsoft.com/office/officeart/2008/layout/LinedList"/>
    <dgm:cxn modelId="{1D4116E5-6C36-45F3-AA58-68301EB058BF}" type="presParOf" srcId="{2DBDA17F-F259-484F-95B0-4BE42BBE6E7D}" destId="{997AB913-C0A5-46CC-B199-A2E3A052C4E8}" srcOrd="1" destOrd="0" presId="urn:microsoft.com/office/officeart/2008/layout/LinedList"/>
    <dgm:cxn modelId="{EDA666B5-9B2C-49CE-AE98-143B3B851075}" type="presParOf" srcId="{3F7FA2F2-EE70-41A8-93E3-179E2AC8AAF7}" destId="{F54528C1-7F62-40C9-BC95-846EFEEAB0C9}" srcOrd="2" destOrd="0" presId="urn:microsoft.com/office/officeart/2008/layout/LinedList"/>
    <dgm:cxn modelId="{C789D299-1394-408E-86F0-CBB6C0CD0DE4}" type="presParOf" srcId="{3F7FA2F2-EE70-41A8-93E3-179E2AC8AAF7}" destId="{ECA19174-C7B4-402E-93E2-B1FCEC19C953}" srcOrd="3" destOrd="0" presId="urn:microsoft.com/office/officeart/2008/layout/LinedList"/>
    <dgm:cxn modelId="{54EC02A8-9D0C-49AA-AAD3-D862D62FF3C1}" type="presParOf" srcId="{ECA19174-C7B4-402E-93E2-B1FCEC19C953}" destId="{9CE2AF41-C7AD-4CA8-9559-0BB51C40EAE5}" srcOrd="0" destOrd="0" presId="urn:microsoft.com/office/officeart/2008/layout/LinedList"/>
    <dgm:cxn modelId="{910DF089-589A-40A7-B01E-B16C4CDB12E8}" type="presParOf" srcId="{ECA19174-C7B4-402E-93E2-B1FCEC19C953}" destId="{CC4652F4-C9CD-4AAC-B8E9-613BB75EA991}" srcOrd="1" destOrd="0" presId="urn:microsoft.com/office/officeart/2008/layout/LinedList"/>
    <dgm:cxn modelId="{C7ED470A-9AD3-481D-A4F5-74489B11EE18}" type="presParOf" srcId="{3F7FA2F2-EE70-41A8-93E3-179E2AC8AAF7}" destId="{92364869-E476-490B-AF96-365718EB59B7}" srcOrd="4" destOrd="0" presId="urn:microsoft.com/office/officeart/2008/layout/LinedList"/>
    <dgm:cxn modelId="{87819DEF-16F3-417B-8B31-ABE390A6F1B4}" type="presParOf" srcId="{3F7FA2F2-EE70-41A8-93E3-179E2AC8AAF7}" destId="{18DCC76A-92F7-42E1-98A3-6E5926AC8587}" srcOrd="5" destOrd="0" presId="urn:microsoft.com/office/officeart/2008/layout/LinedList"/>
    <dgm:cxn modelId="{D2561A2A-2AB2-4877-8D91-99FBC31D5AF5}" type="presParOf" srcId="{18DCC76A-92F7-42E1-98A3-6E5926AC8587}" destId="{F7FE47F4-086D-4A49-B27C-31E508541BA9}" srcOrd="0" destOrd="0" presId="urn:microsoft.com/office/officeart/2008/layout/LinedList"/>
    <dgm:cxn modelId="{5E4A6C06-C158-43AC-985B-D8918039F229}" type="presParOf" srcId="{18DCC76A-92F7-42E1-98A3-6E5926AC8587}" destId="{D978AF5A-4ECA-49E9-8E9F-C8FEFC5ED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2AE116-D793-4E09-A8F1-3584D8D43A39}"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6AFAA59A-9878-422A-846E-E5B9087C1D65}">
      <dgm:prSet/>
      <dgm:spPr/>
      <dgm:t>
        <a:bodyPr/>
        <a:lstStyle/>
        <a:p>
          <a:r>
            <a:rPr lang="en-US" b="0" i="0" dirty="0"/>
            <a:t>End-of-life care is defined as the service of care that is given to a person when he/she has death conditions and needs medical care and the appropriate support (Darrell, 2017). This care is also recommended as palliative care and it comes at any time when they face illness. Different types of end-of-life care delivery services are given below: </a:t>
          </a:r>
          <a:endParaRPr lang="en-US" dirty="0"/>
        </a:p>
      </dgm:t>
    </dgm:pt>
    <dgm:pt modelId="{9407BF97-539C-44D0-9415-9D98004C904F}" type="parTrans" cxnId="{7A8A110A-DD80-4006-AAF5-CFF1B259F492}">
      <dgm:prSet/>
      <dgm:spPr/>
      <dgm:t>
        <a:bodyPr/>
        <a:lstStyle/>
        <a:p>
          <a:endParaRPr lang="en-US"/>
        </a:p>
      </dgm:t>
    </dgm:pt>
    <dgm:pt modelId="{BA09F947-100D-421D-A61E-B6A006078D62}" type="sibTrans" cxnId="{7A8A110A-DD80-4006-AAF5-CFF1B259F492}">
      <dgm:prSet/>
      <dgm:spPr/>
      <dgm:t>
        <a:bodyPr/>
        <a:lstStyle/>
        <a:p>
          <a:endParaRPr lang="en-US"/>
        </a:p>
      </dgm:t>
    </dgm:pt>
    <dgm:pt modelId="{52FA7431-5D90-404D-A422-74A1980F5B71}">
      <dgm:prSet/>
      <dgm:spPr/>
      <dgm:t>
        <a:bodyPr/>
        <a:lstStyle/>
        <a:p>
          <a:r>
            <a:rPr lang="en-US" b="1" i="0"/>
            <a:t>Care Home: </a:t>
          </a:r>
          <a:r>
            <a:rPr lang="en-US" b="0" i="0"/>
            <a:t>Care of Home delivers bathing, dressing, and eating services. End-of-life care needs care home delivery service.</a:t>
          </a:r>
          <a:endParaRPr lang="en-US"/>
        </a:p>
      </dgm:t>
    </dgm:pt>
    <dgm:pt modelId="{4DE4CC4E-BFDB-47CE-839F-472C92C0AA91}" type="parTrans" cxnId="{55F1D790-2324-4502-9148-5B5DCB80A447}">
      <dgm:prSet/>
      <dgm:spPr/>
      <dgm:t>
        <a:bodyPr/>
        <a:lstStyle/>
        <a:p>
          <a:endParaRPr lang="en-US"/>
        </a:p>
      </dgm:t>
    </dgm:pt>
    <dgm:pt modelId="{3CAFD08B-89BB-4EDF-A8FC-7472C19248B9}" type="sibTrans" cxnId="{55F1D790-2324-4502-9148-5B5DCB80A447}">
      <dgm:prSet/>
      <dgm:spPr/>
      <dgm:t>
        <a:bodyPr/>
        <a:lstStyle/>
        <a:p>
          <a:endParaRPr lang="en-US"/>
        </a:p>
      </dgm:t>
    </dgm:pt>
    <dgm:pt modelId="{8CC9BDA1-BF73-4463-90AB-327320C9B6ED}">
      <dgm:prSet/>
      <dgm:spPr/>
      <dgm:t>
        <a:bodyPr/>
        <a:lstStyle/>
        <a:p>
          <a:r>
            <a:rPr lang="en-US" b="1" i="0"/>
            <a:t>Hospitals: </a:t>
          </a:r>
          <a:r>
            <a:rPr lang="en-US" b="0" i="0"/>
            <a:t>Older people need proper medication service. This type of care should be ensured in hospital facilities for elderly people.</a:t>
          </a:r>
          <a:endParaRPr lang="en-US"/>
        </a:p>
      </dgm:t>
    </dgm:pt>
    <dgm:pt modelId="{8096C6C8-5B9E-4F46-8972-6EE1F4D104DC}" type="parTrans" cxnId="{6751364F-38D8-454C-AB35-21F802DE165A}">
      <dgm:prSet/>
      <dgm:spPr/>
      <dgm:t>
        <a:bodyPr/>
        <a:lstStyle/>
        <a:p>
          <a:endParaRPr lang="en-US"/>
        </a:p>
      </dgm:t>
    </dgm:pt>
    <dgm:pt modelId="{53EF1B35-E1EE-4724-AA68-B5B23E359760}" type="sibTrans" cxnId="{6751364F-38D8-454C-AB35-21F802DE165A}">
      <dgm:prSet/>
      <dgm:spPr/>
      <dgm:t>
        <a:bodyPr/>
        <a:lstStyle/>
        <a:p>
          <a:endParaRPr lang="en-US"/>
        </a:p>
      </dgm:t>
    </dgm:pt>
    <dgm:pt modelId="{C95CE249-4CD9-4AFE-B1CC-05F568883DE4}">
      <dgm:prSet/>
      <dgm:spPr/>
      <dgm:t>
        <a:bodyPr/>
        <a:lstStyle/>
        <a:p>
          <a:r>
            <a:rPr lang="en-US" b="1" i="0"/>
            <a:t>Home Care: </a:t>
          </a:r>
          <a:r>
            <a:rPr lang="en-US" b="0" i="0"/>
            <a:t>Home care service delivery is defined as personal and medical assistance services so that they can live independently.</a:t>
          </a:r>
          <a:endParaRPr lang="en-US"/>
        </a:p>
      </dgm:t>
    </dgm:pt>
    <dgm:pt modelId="{B7088E5A-7B79-47A6-9AA5-402E3F0BA2AA}" type="parTrans" cxnId="{74419474-BCCB-4C11-9409-8EC6B85977CA}">
      <dgm:prSet/>
      <dgm:spPr/>
      <dgm:t>
        <a:bodyPr/>
        <a:lstStyle/>
        <a:p>
          <a:endParaRPr lang="en-US"/>
        </a:p>
      </dgm:t>
    </dgm:pt>
    <dgm:pt modelId="{274485E0-CC3B-435E-85D7-8CF4A277C917}" type="sibTrans" cxnId="{74419474-BCCB-4C11-9409-8EC6B85977CA}">
      <dgm:prSet/>
      <dgm:spPr/>
      <dgm:t>
        <a:bodyPr/>
        <a:lstStyle/>
        <a:p>
          <a:endParaRPr lang="en-US"/>
        </a:p>
      </dgm:t>
    </dgm:pt>
    <dgm:pt modelId="{1A803908-144C-4E1B-B36C-667917882D2D}" type="pres">
      <dgm:prSet presAssocID="{6A2AE116-D793-4E09-A8F1-3584D8D43A39}" presName="matrix" presStyleCnt="0">
        <dgm:presLayoutVars>
          <dgm:chMax val="1"/>
          <dgm:dir/>
          <dgm:resizeHandles val="exact"/>
        </dgm:presLayoutVars>
      </dgm:prSet>
      <dgm:spPr/>
    </dgm:pt>
    <dgm:pt modelId="{FF27AC5B-CF6D-400C-A6D6-471AD9365624}" type="pres">
      <dgm:prSet presAssocID="{6A2AE116-D793-4E09-A8F1-3584D8D43A39}" presName="diamond" presStyleLbl="bgShp" presStyleIdx="0" presStyleCnt="1"/>
      <dgm:spPr/>
    </dgm:pt>
    <dgm:pt modelId="{0D362DEE-1EFD-4CA5-9F2E-48BBE7FF8188}" type="pres">
      <dgm:prSet presAssocID="{6A2AE116-D793-4E09-A8F1-3584D8D43A39}" presName="quad1" presStyleLbl="node1" presStyleIdx="0" presStyleCnt="4">
        <dgm:presLayoutVars>
          <dgm:chMax val="0"/>
          <dgm:chPref val="0"/>
          <dgm:bulletEnabled val="1"/>
        </dgm:presLayoutVars>
      </dgm:prSet>
      <dgm:spPr/>
    </dgm:pt>
    <dgm:pt modelId="{6DA68B8A-D29A-4599-88C1-9BE79BE5B9FD}" type="pres">
      <dgm:prSet presAssocID="{6A2AE116-D793-4E09-A8F1-3584D8D43A39}" presName="quad2" presStyleLbl="node1" presStyleIdx="1" presStyleCnt="4">
        <dgm:presLayoutVars>
          <dgm:chMax val="0"/>
          <dgm:chPref val="0"/>
          <dgm:bulletEnabled val="1"/>
        </dgm:presLayoutVars>
      </dgm:prSet>
      <dgm:spPr/>
    </dgm:pt>
    <dgm:pt modelId="{5AC6C166-337D-471D-991A-EE77175FCFF0}" type="pres">
      <dgm:prSet presAssocID="{6A2AE116-D793-4E09-A8F1-3584D8D43A39}" presName="quad3" presStyleLbl="node1" presStyleIdx="2" presStyleCnt="4">
        <dgm:presLayoutVars>
          <dgm:chMax val="0"/>
          <dgm:chPref val="0"/>
          <dgm:bulletEnabled val="1"/>
        </dgm:presLayoutVars>
      </dgm:prSet>
      <dgm:spPr/>
    </dgm:pt>
    <dgm:pt modelId="{82A8FCF9-6AA5-4C5D-BB43-4D0C5F9C5A0A}" type="pres">
      <dgm:prSet presAssocID="{6A2AE116-D793-4E09-A8F1-3584D8D43A39}" presName="quad4" presStyleLbl="node1" presStyleIdx="3" presStyleCnt="4">
        <dgm:presLayoutVars>
          <dgm:chMax val="0"/>
          <dgm:chPref val="0"/>
          <dgm:bulletEnabled val="1"/>
        </dgm:presLayoutVars>
      </dgm:prSet>
      <dgm:spPr/>
    </dgm:pt>
  </dgm:ptLst>
  <dgm:cxnLst>
    <dgm:cxn modelId="{7A8A110A-DD80-4006-AAF5-CFF1B259F492}" srcId="{6A2AE116-D793-4E09-A8F1-3584D8D43A39}" destId="{6AFAA59A-9878-422A-846E-E5B9087C1D65}" srcOrd="0" destOrd="0" parTransId="{9407BF97-539C-44D0-9415-9D98004C904F}" sibTransId="{BA09F947-100D-421D-A61E-B6A006078D62}"/>
    <dgm:cxn modelId="{6E817D32-B7D3-4E2B-928F-2AF29F6C681D}" type="presOf" srcId="{8CC9BDA1-BF73-4463-90AB-327320C9B6ED}" destId="{5AC6C166-337D-471D-991A-EE77175FCFF0}" srcOrd="0" destOrd="0" presId="urn:microsoft.com/office/officeart/2005/8/layout/matrix3"/>
    <dgm:cxn modelId="{6751364F-38D8-454C-AB35-21F802DE165A}" srcId="{6A2AE116-D793-4E09-A8F1-3584D8D43A39}" destId="{8CC9BDA1-BF73-4463-90AB-327320C9B6ED}" srcOrd="2" destOrd="0" parTransId="{8096C6C8-5B9E-4F46-8972-6EE1F4D104DC}" sibTransId="{53EF1B35-E1EE-4724-AA68-B5B23E359760}"/>
    <dgm:cxn modelId="{74419474-BCCB-4C11-9409-8EC6B85977CA}" srcId="{6A2AE116-D793-4E09-A8F1-3584D8D43A39}" destId="{C95CE249-4CD9-4AFE-B1CC-05F568883DE4}" srcOrd="3" destOrd="0" parTransId="{B7088E5A-7B79-47A6-9AA5-402E3F0BA2AA}" sibTransId="{274485E0-CC3B-435E-85D7-8CF4A277C917}"/>
    <dgm:cxn modelId="{43D70977-2530-46AC-9E2E-E751DAD24E39}" type="presOf" srcId="{6AFAA59A-9878-422A-846E-E5B9087C1D65}" destId="{0D362DEE-1EFD-4CA5-9F2E-48BBE7FF8188}" srcOrd="0" destOrd="0" presId="urn:microsoft.com/office/officeart/2005/8/layout/matrix3"/>
    <dgm:cxn modelId="{824F338F-81A2-4235-9DE9-C0E4FDA6B719}" type="presOf" srcId="{6A2AE116-D793-4E09-A8F1-3584D8D43A39}" destId="{1A803908-144C-4E1B-B36C-667917882D2D}" srcOrd="0" destOrd="0" presId="urn:microsoft.com/office/officeart/2005/8/layout/matrix3"/>
    <dgm:cxn modelId="{55F1D790-2324-4502-9148-5B5DCB80A447}" srcId="{6A2AE116-D793-4E09-A8F1-3584D8D43A39}" destId="{52FA7431-5D90-404D-A422-74A1980F5B71}" srcOrd="1" destOrd="0" parTransId="{4DE4CC4E-BFDB-47CE-839F-472C92C0AA91}" sibTransId="{3CAFD08B-89BB-4EDF-A8FC-7472C19248B9}"/>
    <dgm:cxn modelId="{AB989EAC-778D-406F-8A83-D9FAFDD687D3}" type="presOf" srcId="{52FA7431-5D90-404D-A422-74A1980F5B71}" destId="{6DA68B8A-D29A-4599-88C1-9BE79BE5B9FD}" srcOrd="0" destOrd="0" presId="urn:microsoft.com/office/officeart/2005/8/layout/matrix3"/>
    <dgm:cxn modelId="{46FF4CBF-0047-48C8-B166-4F8165DD997A}" type="presOf" srcId="{C95CE249-4CD9-4AFE-B1CC-05F568883DE4}" destId="{82A8FCF9-6AA5-4C5D-BB43-4D0C5F9C5A0A}" srcOrd="0" destOrd="0" presId="urn:microsoft.com/office/officeart/2005/8/layout/matrix3"/>
    <dgm:cxn modelId="{D1B58D64-D1DD-4A73-A7CA-484E98DE90CD}" type="presParOf" srcId="{1A803908-144C-4E1B-B36C-667917882D2D}" destId="{FF27AC5B-CF6D-400C-A6D6-471AD9365624}" srcOrd="0" destOrd="0" presId="urn:microsoft.com/office/officeart/2005/8/layout/matrix3"/>
    <dgm:cxn modelId="{D927745F-41D6-4D0B-BC4C-37DFBB36B61D}" type="presParOf" srcId="{1A803908-144C-4E1B-B36C-667917882D2D}" destId="{0D362DEE-1EFD-4CA5-9F2E-48BBE7FF8188}" srcOrd="1" destOrd="0" presId="urn:microsoft.com/office/officeart/2005/8/layout/matrix3"/>
    <dgm:cxn modelId="{D2341470-A2B7-4CA1-9254-8613F800A547}" type="presParOf" srcId="{1A803908-144C-4E1B-B36C-667917882D2D}" destId="{6DA68B8A-D29A-4599-88C1-9BE79BE5B9FD}" srcOrd="2" destOrd="0" presId="urn:microsoft.com/office/officeart/2005/8/layout/matrix3"/>
    <dgm:cxn modelId="{F4D08868-67AD-4F11-8761-BA836799C2DC}" type="presParOf" srcId="{1A803908-144C-4E1B-B36C-667917882D2D}" destId="{5AC6C166-337D-471D-991A-EE77175FCFF0}" srcOrd="3" destOrd="0" presId="urn:microsoft.com/office/officeart/2005/8/layout/matrix3"/>
    <dgm:cxn modelId="{549A57DD-376B-4F26-AF3E-E3AED3B48652}" type="presParOf" srcId="{1A803908-144C-4E1B-B36C-667917882D2D}" destId="{82A8FCF9-6AA5-4C5D-BB43-4D0C5F9C5A0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C46E29-5D21-46E2-8A11-94F770E8DF60}" type="doc">
      <dgm:prSet loTypeId="urn:microsoft.com/office/officeart/2005/8/layout/process1" loCatId="process" qsTypeId="urn:microsoft.com/office/officeart/2005/8/quickstyle/simple1" qsCatId="simple" csTypeId="urn:microsoft.com/office/officeart/2005/8/colors/accent1_2" csCatId="accent1" phldr="1"/>
      <dgm:spPr/>
    </dgm:pt>
    <dgm:pt modelId="{76779977-4B44-4D49-94F2-AF29FD43BE36}">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Care Home</a:t>
          </a:r>
        </a:p>
      </dgm:t>
    </dgm:pt>
    <dgm:pt modelId="{777DF1A8-EDBE-4307-B69D-3A7A67680286}" type="parTrans" cxnId="{DCDC4156-BFD9-4992-B773-9BE95555D157}">
      <dgm:prSet/>
      <dgm:spPr/>
      <dgm:t>
        <a:bodyPr/>
        <a:lstStyle/>
        <a:p>
          <a:endParaRPr lang="en-US"/>
        </a:p>
      </dgm:t>
    </dgm:pt>
    <dgm:pt modelId="{4A12710B-43EF-4599-A1CA-F5441C5E7200}" type="sibTrans" cxnId="{DCDC4156-BFD9-4992-B773-9BE95555D157}">
      <dgm:prSet/>
      <dgm:spPr/>
      <dgm:t>
        <a:bodyPr/>
        <a:lstStyle/>
        <a:p>
          <a:endParaRPr lang="en-US"/>
        </a:p>
      </dgm:t>
    </dgm:pt>
    <dgm:pt modelId="{9A25BC15-4096-40C9-B434-73E6AF532D1F}">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Hospital</a:t>
          </a:r>
        </a:p>
      </dgm:t>
    </dgm:pt>
    <dgm:pt modelId="{D30592A7-5CC4-4DBF-BDCF-3C7189CB96F0}" type="parTrans" cxnId="{60E61ECA-B5A2-4F23-A323-305439A19465}">
      <dgm:prSet/>
      <dgm:spPr/>
      <dgm:t>
        <a:bodyPr/>
        <a:lstStyle/>
        <a:p>
          <a:endParaRPr lang="en-US"/>
        </a:p>
      </dgm:t>
    </dgm:pt>
    <dgm:pt modelId="{CC3D4A8A-FEBF-4C04-BA08-693DF7DCFA69}" type="sibTrans" cxnId="{60E61ECA-B5A2-4F23-A323-305439A19465}">
      <dgm:prSet/>
      <dgm:spPr/>
      <dgm:t>
        <a:bodyPr/>
        <a:lstStyle/>
        <a:p>
          <a:endParaRPr lang="en-US"/>
        </a:p>
      </dgm:t>
    </dgm:pt>
    <dgm:pt modelId="{B63AEF1A-E05E-4D5B-A286-AB0CD09AC856}">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2000" b="1" dirty="0">
              <a:latin typeface="Arial" panose="020B0604020202020204" pitchFamily="34" charset="0"/>
              <a:cs typeface="Arial" panose="020B0604020202020204" pitchFamily="34" charset="0"/>
            </a:rPr>
            <a:t>Home Care</a:t>
          </a:r>
        </a:p>
      </dgm:t>
    </dgm:pt>
    <dgm:pt modelId="{8DA49E7D-B2E3-4B3F-9597-8906DFCB6322}" type="parTrans" cxnId="{CA6613A2-A235-4559-B561-1B6FF3482FB4}">
      <dgm:prSet/>
      <dgm:spPr/>
      <dgm:t>
        <a:bodyPr/>
        <a:lstStyle/>
        <a:p>
          <a:endParaRPr lang="en-US"/>
        </a:p>
      </dgm:t>
    </dgm:pt>
    <dgm:pt modelId="{81AA075A-FE21-4FFA-BBEE-C4360AE2F5DE}" type="sibTrans" cxnId="{CA6613A2-A235-4559-B561-1B6FF3482FB4}">
      <dgm:prSet/>
      <dgm:spPr/>
      <dgm:t>
        <a:bodyPr/>
        <a:lstStyle/>
        <a:p>
          <a:endParaRPr lang="en-US"/>
        </a:p>
      </dgm:t>
    </dgm:pt>
    <dgm:pt modelId="{9F857900-5D91-4A54-AEB2-41AC52914568}" type="pres">
      <dgm:prSet presAssocID="{8DC46E29-5D21-46E2-8A11-94F770E8DF60}" presName="Name0" presStyleCnt="0">
        <dgm:presLayoutVars>
          <dgm:dir/>
          <dgm:resizeHandles val="exact"/>
        </dgm:presLayoutVars>
      </dgm:prSet>
      <dgm:spPr/>
    </dgm:pt>
    <dgm:pt modelId="{B3E139FE-71CF-4021-88AF-10CEC5106A19}" type="pres">
      <dgm:prSet presAssocID="{76779977-4B44-4D49-94F2-AF29FD43BE36}" presName="node" presStyleLbl="node1" presStyleIdx="0" presStyleCnt="3">
        <dgm:presLayoutVars>
          <dgm:bulletEnabled val="1"/>
        </dgm:presLayoutVars>
      </dgm:prSet>
      <dgm:spPr/>
    </dgm:pt>
    <dgm:pt modelId="{5D153834-E16B-4D72-9DA4-56B7B02E6EE7}" type="pres">
      <dgm:prSet presAssocID="{4A12710B-43EF-4599-A1CA-F5441C5E7200}" presName="sibTrans" presStyleLbl="sibTrans2D1" presStyleIdx="0" presStyleCnt="2"/>
      <dgm:spPr/>
    </dgm:pt>
    <dgm:pt modelId="{DEA58D9C-5DB3-47A2-A54A-D6A3E9C4EA86}" type="pres">
      <dgm:prSet presAssocID="{4A12710B-43EF-4599-A1CA-F5441C5E7200}" presName="connectorText" presStyleLbl="sibTrans2D1" presStyleIdx="0" presStyleCnt="2"/>
      <dgm:spPr/>
    </dgm:pt>
    <dgm:pt modelId="{594263B0-2F2C-4036-A1B4-B078DEA0130D}" type="pres">
      <dgm:prSet presAssocID="{9A25BC15-4096-40C9-B434-73E6AF532D1F}" presName="node" presStyleLbl="node1" presStyleIdx="1" presStyleCnt="3">
        <dgm:presLayoutVars>
          <dgm:bulletEnabled val="1"/>
        </dgm:presLayoutVars>
      </dgm:prSet>
      <dgm:spPr/>
    </dgm:pt>
    <dgm:pt modelId="{81372D61-CABE-4F30-95F1-DC1ED848C013}" type="pres">
      <dgm:prSet presAssocID="{CC3D4A8A-FEBF-4C04-BA08-693DF7DCFA69}" presName="sibTrans" presStyleLbl="sibTrans2D1" presStyleIdx="1" presStyleCnt="2"/>
      <dgm:spPr/>
    </dgm:pt>
    <dgm:pt modelId="{8C903FC2-8EBB-4177-BF00-52AF8042232A}" type="pres">
      <dgm:prSet presAssocID="{CC3D4A8A-FEBF-4C04-BA08-693DF7DCFA69}" presName="connectorText" presStyleLbl="sibTrans2D1" presStyleIdx="1" presStyleCnt="2"/>
      <dgm:spPr/>
    </dgm:pt>
    <dgm:pt modelId="{E1ACB970-F16B-46A4-901F-89C8C82F9B5D}" type="pres">
      <dgm:prSet presAssocID="{B63AEF1A-E05E-4D5B-A286-AB0CD09AC856}" presName="node" presStyleLbl="node1" presStyleIdx="2" presStyleCnt="3">
        <dgm:presLayoutVars>
          <dgm:bulletEnabled val="1"/>
        </dgm:presLayoutVars>
      </dgm:prSet>
      <dgm:spPr/>
    </dgm:pt>
  </dgm:ptLst>
  <dgm:cxnLst>
    <dgm:cxn modelId="{FCB1A60F-37C0-4FD1-A29A-B69A87773CC3}" type="presOf" srcId="{B63AEF1A-E05E-4D5B-A286-AB0CD09AC856}" destId="{E1ACB970-F16B-46A4-901F-89C8C82F9B5D}" srcOrd="0" destOrd="0" presId="urn:microsoft.com/office/officeart/2005/8/layout/process1"/>
    <dgm:cxn modelId="{175B051F-9CF1-4E08-B7BC-351B76C2CD96}" type="presOf" srcId="{CC3D4A8A-FEBF-4C04-BA08-693DF7DCFA69}" destId="{81372D61-CABE-4F30-95F1-DC1ED848C013}" srcOrd="0" destOrd="0" presId="urn:microsoft.com/office/officeart/2005/8/layout/process1"/>
    <dgm:cxn modelId="{55738F53-4D9F-4BBB-8F5F-55D3C5208E0B}" type="presOf" srcId="{4A12710B-43EF-4599-A1CA-F5441C5E7200}" destId="{DEA58D9C-5DB3-47A2-A54A-D6A3E9C4EA86}" srcOrd="1" destOrd="0" presId="urn:microsoft.com/office/officeart/2005/8/layout/process1"/>
    <dgm:cxn modelId="{85602555-C56F-46B2-8F10-2FEDA2379E2A}" type="presOf" srcId="{76779977-4B44-4D49-94F2-AF29FD43BE36}" destId="{B3E139FE-71CF-4021-88AF-10CEC5106A19}" srcOrd="0" destOrd="0" presId="urn:microsoft.com/office/officeart/2005/8/layout/process1"/>
    <dgm:cxn modelId="{DCDC4156-BFD9-4992-B773-9BE95555D157}" srcId="{8DC46E29-5D21-46E2-8A11-94F770E8DF60}" destId="{76779977-4B44-4D49-94F2-AF29FD43BE36}" srcOrd="0" destOrd="0" parTransId="{777DF1A8-EDBE-4307-B69D-3A7A67680286}" sibTransId="{4A12710B-43EF-4599-A1CA-F5441C5E7200}"/>
    <dgm:cxn modelId="{1B6AEB9B-7572-4F56-8761-473DDC8F9C55}" type="presOf" srcId="{9A25BC15-4096-40C9-B434-73E6AF532D1F}" destId="{594263B0-2F2C-4036-A1B4-B078DEA0130D}" srcOrd="0" destOrd="0" presId="urn:microsoft.com/office/officeart/2005/8/layout/process1"/>
    <dgm:cxn modelId="{F687A39E-21E5-4431-A184-259CAAD776F1}" type="presOf" srcId="{CC3D4A8A-FEBF-4C04-BA08-693DF7DCFA69}" destId="{8C903FC2-8EBB-4177-BF00-52AF8042232A}" srcOrd="1" destOrd="0" presId="urn:microsoft.com/office/officeart/2005/8/layout/process1"/>
    <dgm:cxn modelId="{CA6613A2-A235-4559-B561-1B6FF3482FB4}" srcId="{8DC46E29-5D21-46E2-8A11-94F770E8DF60}" destId="{B63AEF1A-E05E-4D5B-A286-AB0CD09AC856}" srcOrd="2" destOrd="0" parTransId="{8DA49E7D-B2E3-4B3F-9597-8906DFCB6322}" sibTransId="{81AA075A-FE21-4FFA-BBEE-C4360AE2F5DE}"/>
    <dgm:cxn modelId="{0653B5BC-3E61-45D2-9B69-44EF28E91390}" type="presOf" srcId="{8DC46E29-5D21-46E2-8A11-94F770E8DF60}" destId="{9F857900-5D91-4A54-AEB2-41AC52914568}" srcOrd="0" destOrd="0" presId="urn:microsoft.com/office/officeart/2005/8/layout/process1"/>
    <dgm:cxn modelId="{60E61ECA-B5A2-4F23-A323-305439A19465}" srcId="{8DC46E29-5D21-46E2-8A11-94F770E8DF60}" destId="{9A25BC15-4096-40C9-B434-73E6AF532D1F}" srcOrd="1" destOrd="0" parTransId="{D30592A7-5CC4-4DBF-BDCF-3C7189CB96F0}" sibTransId="{CC3D4A8A-FEBF-4C04-BA08-693DF7DCFA69}"/>
    <dgm:cxn modelId="{E9A4FCF5-DD72-4017-B061-2442B622C795}" type="presOf" srcId="{4A12710B-43EF-4599-A1CA-F5441C5E7200}" destId="{5D153834-E16B-4D72-9DA4-56B7B02E6EE7}" srcOrd="0" destOrd="0" presId="urn:microsoft.com/office/officeart/2005/8/layout/process1"/>
    <dgm:cxn modelId="{9732260F-6971-4F85-9958-C4DBA99A1293}" type="presParOf" srcId="{9F857900-5D91-4A54-AEB2-41AC52914568}" destId="{B3E139FE-71CF-4021-88AF-10CEC5106A19}" srcOrd="0" destOrd="0" presId="urn:microsoft.com/office/officeart/2005/8/layout/process1"/>
    <dgm:cxn modelId="{E3A3A176-2CA8-48CC-AB53-8163C4343621}" type="presParOf" srcId="{9F857900-5D91-4A54-AEB2-41AC52914568}" destId="{5D153834-E16B-4D72-9DA4-56B7B02E6EE7}" srcOrd="1" destOrd="0" presId="urn:microsoft.com/office/officeart/2005/8/layout/process1"/>
    <dgm:cxn modelId="{77741987-48CF-4B79-A2EE-F8C91CEEC769}" type="presParOf" srcId="{5D153834-E16B-4D72-9DA4-56B7B02E6EE7}" destId="{DEA58D9C-5DB3-47A2-A54A-D6A3E9C4EA86}" srcOrd="0" destOrd="0" presId="urn:microsoft.com/office/officeart/2005/8/layout/process1"/>
    <dgm:cxn modelId="{5BB576BF-3144-4279-8D49-3893647B8830}" type="presParOf" srcId="{9F857900-5D91-4A54-AEB2-41AC52914568}" destId="{594263B0-2F2C-4036-A1B4-B078DEA0130D}" srcOrd="2" destOrd="0" presId="urn:microsoft.com/office/officeart/2005/8/layout/process1"/>
    <dgm:cxn modelId="{3CBB41EE-8207-4C8D-9D9C-B309DAB9980F}" type="presParOf" srcId="{9F857900-5D91-4A54-AEB2-41AC52914568}" destId="{81372D61-CABE-4F30-95F1-DC1ED848C013}" srcOrd="3" destOrd="0" presId="urn:microsoft.com/office/officeart/2005/8/layout/process1"/>
    <dgm:cxn modelId="{9E68AE4A-E5DD-4F2B-B4FD-AAB567F98E05}" type="presParOf" srcId="{81372D61-CABE-4F30-95F1-DC1ED848C013}" destId="{8C903FC2-8EBB-4177-BF00-52AF8042232A}" srcOrd="0" destOrd="0" presId="urn:microsoft.com/office/officeart/2005/8/layout/process1"/>
    <dgm:cxn modelId="{2C49F7BF-AFEC-4218-A346-3EB6DAD7F185}" type="presParOf" srcId="{9F857900-5D91-4A54-AEB2-41AC52914568}" destId="{E1ACB970-F16B-46A4-901F-89C8C82F9B5D}"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15D419-F594-437D-B7BD-8D7F9C2B4628}"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BCD83BCF-10CB-4B98-964E-48CBE2A09BA4}">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Physical comfort</a:t>
          </a:r>
        </a:p>
      </dgm:t>
    </dgm:pt>
    <dgm:pt modelId="{C5573BF5-E88D-4F01-B446-1994D7A2B053}" type="parTrans" cxnId="{CD1182A0-DCD0-4BDB-A09B-2716829455EF}">
      <dgm:prSet/>
      <dgm:spPr/>
      <dgm:t>
        <a:bodyPr/>
        <a:lstStyle/>
        <a:p>
          <a:endParaRPr lang="en-US"/>
        </a:p>
      </dgm:t>
    </dgm:pt>
    <dgm:pt modelId="{821EFE45-E08F-4556-91E4-0A8D164ECE0E}" type="sibTrans" cxnId="{CD1182A0-DCD0-4BDB-A09B-2716829455EF}">
      <dgm:prSet/>
      <dgm:spPr/>
      <dgm:t>
        <a:bodyPr/>
        <a:lstStyle/>
        <a:p>
          <a:endParaRPr lang="en-US"/>
        </a:p>
      </dgm:t>
    </dgm:pt>
    <dgm:pt modelId="{3C350C5C-A991-4253-AA3C-E1A9D1912BA0}">
      <dgm:prSet phldrT="[Text]" custT="1"/>
      <dgm:spPr/>
      <dgm:t>
        <a:bodyPr/>
        <a:lstStyle/>
        <a:p>
          <a:r>
            <a:rPr lang="en-US" sz="1200" dirty="0">
              <a:latin typeface="Arial" panose="020B0604020202020204" pitchFamily="34" charset="0"/>
              <a:cs typeface="Arial" panose="020B0604020202020204" pitchFamily="34" charset="0"/>
            </a:rPr>
            <a:t>Pain, breathing problem</a:t>
          </a:r>
        </a:p>
      </dgm:t>
    </dgm:pt>
    <dgm:pt modelId="{C833AA26-AED1-4AA9-B943-83F828CB13B2}" type="parTrans" cxnId="{2CAD7BFE-1614-469C-8AE4-337943E86405}">
      <dgm:prSet/>
      <dgm:spPr/>
      <dgm:t>
        <a:bodyPr/>
        <a:lstStyle/>
        <a:p>
          <a:endParaRPr lang="en-US"/>
        </a:p>
      </dgm:t>
    </dgm:pt>
    <dgm:pt modelId="{B833A0D4-03AC-48A6-9479-8E5D1BE79962}" type="sibTrans" cxnId="{2CAD7BFE-1614-469C-8AE4-337943E86405}">
      <dgm:prSet/>
      <dgm:spPr/>
      <dgm:t>
        <a:bodyPr/>
        <a:lstStyle/>
        <a:p>
          <a:endParaRPr lang="en-US"/>
        </a:p>
      </dgm:t>
    </dgm:pt>
    <dgm:pt modelId="{C38AA2F0-6EF2-42F2-8D97-D3F834E0B257}">
      <dgm:prSet phldrT="[Text]" custT="1"/>
      <dgm:spPr/>
      <dgm:t>
        <a:bodyPr/>
        <a:lstStyle/>
        <a:p>
          <a:r>
            <a:rPr lang="en-US" sz="1200" dirty="0">
              <a:latin typeface="Arial" panose="020B0604020202020204" pitchFamily="34" charset="0"/>
              <a:cs typeface="Arial" panose="020B0604020202020204" pitchFamily="34" charset="0"/>
            </a:rPr>
            <a:t>Digestive issues, Temperature</a:t>
          </a:r>
        </a:p>
      </dgm:t>
    </dgm:pt>
    <dgm:pt modelId="{A4D424A8-0A95-4908-96E3-B3CFF3CF13D8}" type="parTrans" cxnId="{734E5EA9-0728-4669-9715-AF88BC88CA12}">
      <dgm:prSet/>
      <dgm:spPr/>
      <dgm:t>
        <a:bodyPr/>
        <a:lstStyle/>
        <a:p>
          <a:endParaRPr lang="en-US"/>
        </a:p>
      </dgm:t>
    </dgm:pt>
    <dgm:pt modelId="{69E2367B-04FC-4CA6-A2AD-A0EA549279B7}" type="sibTrans" cxnId="{734E5EA9-0728-4669-9715-AF88BC88CA12}">
      <dgm:prSet/>
      <dgm:spPr/>
      <dgm:t>
        <a:bodyPr/>
        <a:lstStyle/>
        <a:p>
          <a:endParaRPr lang="en-US"/>
        </a:p>
      </dgm:t>
    </dgm:pt>
    <dgm:pt modelId="{C653CEFB-129F-49DB-92DD-1163D3A8E171}">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Mental and Emotional Needs</a:t>
          </a:r>
        </a:p>
      </dgm:t>
    </dgm:pt>
    <dgm:pt modelId="{39894F99-A2C8-4594-9474-C604807A920D}" type="parTrans" cxnId="{63847604-41F5-40FA-BC8F-E5623BA6413A}">
      <dgm:prSet/>
      <dgm:spPr/>
      <dgm:t>
        <a:bodyPr/>
        <a:lstStyle/>
        <a:p>
          <a:endParaRPr lang="en-US"/>
        </a:p>
      </dgm:t>
    </dgm:pt>
    <dgm:pt modelId="{36901ED7-17EB-4D5A-97EE-DB3D15B91BBC}" type="sibTrans" cxnId="{63847604-41F5-40FA-BC8F-E5623BA6413A}">
      <dgm:prSet/>
      <dgm:spPr/>
      <dgm:t>
        <a:bodyPr/>
        <a:lstStyle/>
        <a:p>
          <a:endParaRPr lang="en-US"/>
        </a:p>
      </dgm:t>
    </dgm:pt>
    <dgm:pt modelId="{3DD83071-460E-46DE-949E-94389E48876E}">
      <dgm:prSet phldrT="[Text]" custT="1"/>
      <dgm:spPr/>
      <dgm:t>
        <a:bodyPr/>
        <a:lstStyle/>
        <a:p>
          <a:r>
            <a:rPr lang="en-US" sz="1200" dirty="0">
              <a:latin typeface="Arial" panose="020B0604020202020204" pitchFamily="34" charset="0"/>
              <a:cs typeface="Arial" panose="020B0604020202020204" pitchFamily="34" charset="0"/>
            </a:rPr>
            <a:t>Emotional Support</a:t>
          </a:r>
        </a:p>
      </dgm:t>
    </dgm:pt>
    <dgm:pt modelId="{AB3545C9-FD85-48A7-9DDD-6E900C75C6D8}" type="parTrans" cxnId="{6C55CFDA-032D-485A-A35D-6E35EF294F4B}">
      <dgm:prSet/>
      <dgm:spPr/>
      <dgm:t>
        <a:bodyPr/>
        <a:lstStyle/>
        <a:p>
          <a:endParaRPr lang="en-US"/>
        </a:p>
      </dgm:t>
    </dgm:pt>
    <dgm:pt modelId="{4A78C597-55E4-4222-A71A-EBCCE2B4D670}" type="sibTrans" cxnId="{6C55CFDA-032D-485A-A35D-6E35EF294F4B}">
      <dgm:prSet/>
      <dgm:spPr/>
      <dgm:t>
        <a:bodyPr/>
        <a:lstStyle/>
        <a:p>
          <a:endParaRPr lang="en-US"/>
        </a:p>
      </dgm:t>
    </dgm:pt>
    <dgm:pt modelId="{72E12D54-0985-4358-9EDF-E95725CA0BDE}">
      <dgm:prSet phldrT="[Text]" custT="1"/>
      <dgm:spPr/>
      <dgm:t>
        <a:bodyPr/>
        <a:lstStyle/>
        <a:p>
          <a:r>
            <a:rPr lang="en-US" sz="1200" dirty="0">
              <a:latin typeface="Arial" panose="020B0604020202020204" pitchFamily="34" charset="0"/>
              <a:cs typeface="Arial" panose="020B0604020202020204" pitchFamily="34" charset="0"/>
            </a:rPr>
            <a:t>Companionship</a:t>
          </a:r>
        </a:p>
      </dgm:t>
    </dgm:pt>
    <dgm:pt modelId="{9E9FF811-1F0A-44A0-B510-1DC4A9D4F2EC}" type="parTrans" cxnId="{2FEF1666-B413-413C-A51F-7B65739795F4}">
      <dgm:prSet/>
      <dgm:spPr/>
      <dgm:t>
        <a:bodyPr/>
        <a:lstStyle/>
        <a:p>
          <a:endParaRPr lang="en-US"/>
        </a:p>
      </dgm:t>
    </dgm:pt>
    <dgm:pt modelId="{4B8334CD-D2CE-45D1-BC78-62808CE6CDF9}" type="sibTrans" cxnId="{2FEF1666-B413-413C-A51F-7B65739795F4}">
      <dgm:prSet/>
      <dgm:spPr/>
      <dgm:t>
        <a:bodyPr/>
        <a:lstStyle/>
        <a:p>
          <a:endParaRPr lang="en-US"/>
        </a:p>
      </dgm:t>
    </dgm:pt>
    <dgm:pt modelId="{BC4ABBD5-4A15-4736-9720-1B5B0AEF4343}">
      <dgm:prSet phldrT="[Text]" custT="1">
        <dgm:style>
          <a:lnRef idx="1">
            <a:schemeClr val="accent6"/>
          </a:lnRef>
          <a:fillRef idx="2">
            <a:schemeClr val="accent6"/>
          </a:fillRef>
          <a:effectRef idx="1">
            <a:schemeClr val="accent6"/>
          </a:effectRef>
          <a:fontRef idx="minor">
            <a:schemeClr val="dk1"/>
          </a:fontRef>
        </dgm:style>
      </dgm:prSet>
      <dgm:spPr/>
      <dgm:t>
        <a:bodyPr/>
        <a:lstStyle/>
        <a:p>
          <a:r>
            <a:rPr lang="en-US" sz="1400" b="1" dirty="0">
              <a:latin typeface="Arial" panose="020B0604020202020204" pitchFamily="34" charset="0"/>
              <a:cs typeface="Arial" panose="020B0604020202020204" pitchFamily="34" charset="0"/>
            </a:rPr>
            <a:t>Practical Needs</a:t>
          </a:r>
        </a:p>
      </dgm:t>
    </dgm:pt>
    <dgm:pt modelId="{3FB7341D-8BCB-4807-83CB-94D5EF52BE9A}" type="parTrans" cxnId="{442447C6-83E9-4EDE-8598-7924F64D1D04}">
      <dgm:prSet/>
      <dgm:spPr/>
      <dgm:t>
        <a:bodyPr/>
        <a:lstStyle/>
        <a:p>
          <a:endParaRPr lang="en-US"/>
        </a:p>
      </dgm:t>
    </dgm:pt>
    <dgm:pt modelId="{5C97B559-0311-4F8C-931A-8F299619472A}" type="sibTrans" cxnId="{442447C6-83E9-4EDE-8598-7924F64D1D04}">
      <dgm:prSet/>
      <dgm:spPr/>
      <dgm:t>
        <a:bodyPr/>
        <a:lstStyle/>
        <a:p>
          <a:endParaRPr lang="en-US"/>
        </a:p>
      </dgm:t>
    </dgm:pt>
    <dgm:pt modelId="{CE46322D-2075-4C66-BAEB-A844B56D584F}">
      <dgm:prSet phldrT="[Text]" custT="1"/>
      <dgm:spPr/>
      <dgm:t>
        <a:bodyPr/>
        <a:lstStyle/>
        <a:p>
          <a:r>
            <a:rPr lang="en-US" sz="1200" b="0" dirty="0">
              <a:latin typeface="Arial" panose="020B0604020202020204" pitchFamily="34" charset="0"/>
              <a:cs typeface="Arial" panose="020B0604020202020204" pitchFamily="34" charset="0"/>
            </a:rPr>
            <a:t>Transportation, </a:t>
          </a:r>
        </a:p>
      </dgm:t>
    </dgm:pt>
    <dgm:pt modelId="{EA72319A-59B1-44CB-981E-B8EB31C2BA6D}" type="parTrans" cxnId="{34ECD808-3216-46D6-B84E-54DCDB7D0D93}">
      <dgm:prSet/>
      <dgm:spPr/>
      <dgm:t>
        <a:bodyPr/>
        <a:lstStyle/>
        <a:p>
          <a:endParaRPr lang="en-US"/>
        </a:p>
      </dgm:t>
    </dgm:pt>
    <dgm:pt modelId="{3E29454D-B684-4B3D-913B-ACB0E3626E40}" type="sibTrans" cxnId="{34ECD808-3216-46D6-B84E-54DCDB7D0D93}">
      <dgm:prSet/>
      <dgm:spPr/>
      <dgm:t>
        <a:bodyPr/>
        <a:lstStyle/>
        <a:p>
          <a:endParaRPr lang="en-US"/>
        </a:p>
      </dgm:t>
    </dgm:pt>
    <dgm:pt modelId="{B1EB687B-0E85-4ECD-A170-0C0969B15E1C}">
      <dgm:prSet phldrT="[Text]" custT="1"/>
      <dgm:spPr/>
      <dgm:t>
        <a:bodyPr/>
        <a:lstStyle/>
        <a:p>
          <a:r>
            <a:rPr lang="en-US" sz="1200" dirty="0">
              <a:latin typeface="Arial" panose="020B0604020202020204" pitchFamily="34" charset="0"/>
              <a:cs typeface="Arial" panose="020B0604020202020204" pitchFamily="34" charset="0"/>
            </a:rPr>
            <a:t>Medications</a:t>
          </a:r>
        </a:p>
      </dgm:t>
    </dgm:pt>
    <dgm:pt modelId="{550F3445-DC27-425F-AE61-4D65C55BD76E}" type="parTrans" cxnId="{DEE24849-D653-432E-9538-581135AB1B80}">
      <dgm:prSet/>
      <dgm:spPr/>
      <dgm:t>
        <a:bodyPr/>
        <a:lstStyle/>
        <a:p>
          <a:endParaRPr lang="en-US"/>
        </a:p>
      </dgm:t>
    </dgm:pt>
    <dgm:pt modelId="{5678EE78-A369-4F55-A309-06A1552C45CF}" type="sibTrans" cxnId="{DEE24849-D653-432E-9538-581135AB1B80}">
      <dgm:prSet/>
      <dgm:spPr/>
      <dgm:t>
        <a:bodyPr/>
        <a:lstStyle/>
        <a:p>
          <a:endParaRPr lang="en-US"/>
        </a:p>
      </dgm:t>
    </dgm:pt>
    <dgm:pt modelId="{ECD2D078-090E-476B-97BE-EF4216C33ED1}" type="pres">
      <dgm:prSet presAssocID="{A515D419-F594-437D-B7BD-8D7F9C2B4628}" presName="Name0" presStyleCnt="0">
        <dgm:presLayoutVars>
          <dgm:dir/>
          <dgm:animLvl val="lvl"/>
          <dgm:resizeHandles val="exact"/>
        </dgm:presLayoutVars>
      </dgm:prSet>
      <dgm:spPr/>
    </dgm:pt>
    <dgm:pt modelId="{0A9AACDF-5988-4E26-A4F8-FE66BE56B449}" type="pres">
      <dgm:prSet presAssocID="{BC4ABBD5-4A15-4736-9720-1B5B0AEF4343}" presName="boxAndChildren" presStyleCnt="0"/>
      <dgm:spPr/>
    </dgm:pt>
    <dgm:pt modelId="{A8D73C57-3327-4718-BC75-19DDE0F20441}" type="pres">
      <dgm:prSet presAssocID="{BC4ABBD5-4A15-4736-9720-1B5B0AEF4343}" presName="parentTextBox" presStyleLbl="node1" presStyleIdx="0" presStyleCnt="3"/>
      <dgm:spPr/>
    </dgm:pt>
    <dgm:pt modelId="{CD990CE4-C057-4464-A5EF-E2C8FBB43E9C}" type="pres">
      <dgm:prSet presAssocID="{BC4ABBD5-4A15-4736-9720-1B5B0AEF4343}" presName="entireBox" presStyleLbl="node1" presStyleIdx="0" presStyleCnt="3" custLinFactNeighborX="-1433" custLinFactNeighborY="-4962"/>
      <dgm:spPr/>
    </dgm:pt>
    <dgm:pt modelId="{A89B08DC-0202-40DD-BAB3-E332163B811F}" type="pres">
      <dgm:prSet presAssocID="{BC4ABBD5-4A15-4736-9720-1B5B0AEF4343}" presName="descendantBox" presStyleCnt="0"/>
      <dgm:spPr/>
    </dgm:pt>
    <dgm:pt modelId="{68A3A8E2-5D66-4A8D-BFCA-BEEBCB8246CE}" type="pres">
      <dgm:prSet presAssocID="{CE46322D-2075-4C66-BAEB-A844B56D584F}" presName="childTextBox" presStyleLbl="fgAccFollowNode1" presStyleIdx="0" presStyleCnt="6">
        <dgm:presLayoutVars>
          <dgm:bulletEnabled val="1"/>
        </dgm:presLayoutVars>
      </dgm:prSet>
      <dgm:spPr/>
    </dgm:pt>
    <dgm:pt modelId="{06E5DA21-8958-49C0-9710-4BB81E437EF7}" type="pres">
      <dgm:prSet presAssocID="{B1EB687B-0E85-4ECD-A170-0C0969B15E1C}" presName="childTextBox" presStyleLbl="fgAccFollowNode1" presStyleIdx="1" presStyleCnt="6">
        <dgm:presLayoutVars>
          <dgm:bulletEnabled val="1"/>
        </dgm:presLayoutVars>
      </dgm:prSet>
      <dgm:spPr/>
    </dgm:pt>
    <dgm:pt modelId="{43B68960-7183-481E-8006-E5797978B96C}" type="pres">
      <dgm:prSet presAssocID="{36901ED7-17EB-4D5A-97EE-DB3D15B91BBC}" presName="sp" presStyleCnt="0"/>
      <dgm:spPr/>
    </dgm:pt>
    <dgm:pt modelId="{E386B623-BF52-4631-8516-8D12E8D71D27}" type="pres">
      <dgm:prSet presAssocID="{C653CEFB-129F-49DB-92DD-1163D3A8E171}" presName="arrowAndChildren" presStyleCnt="0"/>
      <dgm:spPr/>
    </dgm:pt>
    <dgm:pt modelId="{061B6976-E334-48CA-9A8D-3872663B550C}" type="pres">
      <dgm:prSet presAssocID="{C653CEFB-129F-49DB-92DD-1163D3A8E171}" presName="parentTextArrow" presStyleLbl="node1" presStyleIdx="0" presStyleCnt="3"/>
      <dgm:spPr/>
    </dgm:pt>
    <dgm:pt modelId="{88D02566-23B6-4F5F-A5BF-2E92EE86D784}" type="pres">
      <dgm:prSet presAssocID="{C653CEFB-129F-49DB-92DD-1163D3A8E171}" presName="arrow" presStyleLbl="node1" presStyleIdx="1" presStyleCnt="3"/>
      <dgm:spPr/>
    </dgm:pt>
    <dgm:pt modelId="{D7A1EF13-9933-4125-94C6-FA6C6A4E4FF2}" type="pres">
      <dgm:prSet presAssocID="{C653CEFB-129F-49DB-92DD-1163D3A8E171}" presName="descendantArrow" presStyleCnt="0"/>
      <dgm:spPr/>
    </dgm:pt>
    <dgm:pt modelId="{0DCF41A1-BBA8-476D-B535-B5EDEFA774AB}" type="pres">
      <dgm:prSet presAssocID="{3DD83071-460E-46DE-949E-94389E48876E}" presName="childTextArrow" presStyleLbl="fgAccFollowNode1" presStyleIdx="2" presStyleCnt="6">
        <dgm:presLayoutVars>
          <dgm:bulletEnabled val="1"/>
        </dgm:presLayoutVars>
      </dgm:prSet>
      <dgm:spPr/>
    </dgm:pt>
    <dgm:pt modelId="{4DC36017-8599-479A-B6F1-D4BE9E974DB1}" type="pres">
      <dgm:prSet presAssocID="{72E12D54-0985-4358-9EDF-E95725CA0BDE}" presName="childTextArrow" presStyleLbl="fgAccFollowNode1" presStyleIdx="3" presStyleCnt="6">
        <dgm:presLayoutVars>
          <dgm:bulletEnabled val="1"/>
        </dgm:presLayoutVars>
      </dgm:prSet>
      <dgm:spPr/>
    </dgm:pt>
    <dgm:pt modelId="{7014926E-80E2-440F-80C9-9FC8361615B6}" type="pres">
      <dgm:prSet presAssocID="{821EFE45-E08F-4556-91E4-0A8D164ECE0E}" presName="sp" presStyleCnt="0"/>
      <dgm:spPr/>
    </dgm:pt>
    <dgm:pt modelId="{008F0B26-7DE8-4494-BFD2-295E08E96A90}" type="pres">
      <dgm:prSet presAssocID="{BCD83BCF-10CB-4B98-964E-48CBE2A09BA4}" presName="arrowAndChildren" presStyleCnt="0"/>
      <dgm:spPr/>
    </dgm:pt>
    <dgm:pt modelId="{CB07962B-43AA-4208-B325-C40625AC6F68}" type="pres">
      <dgm:prSet presAssocID="{BCD83BCF-10CB-4B98-964E-48CBE2A09BA4}" presName="parentTextArrow" presStyleLbl="node1" presStyleIdx="1" presStyleCnt="3"/>
      <dgm:spPr/>
    </dgm:pt>
    <dgm:pt modelId="{B66AD419-0B05-47BD-A790-0021B2B04D18}" type="pres">
      <dgm:prSet presAssocID="{BCD83BCF-10CB-4B98-964E-48CBE2A09BA4}" presName="arrow" presStyleLbl="node1" presStyleIdx="2" presStyleCnt="3"/>
      <dgm:spPr/>
    </dgm:pt>
    <dgm:pt modelId="{7CDE1380-D5C9-4D20-B862-C8FCA2C48F06}" type="pres">
      <dgm:prSet presAssocID="{BCD83BCF-10CB-4B98-964E-48CBE2A09BA4}" presName="descendantArrow" presStyleCnt="0"/>
      <dgm:spPr/>
    </dgm:pt>
    <dgm:pt modelId="{8ADFF13E-FA56-4568-B5A0-C74F7C478DF4}" type="pres">
      <dgm:prSet presAssocID="{3C350C5C-A991-4253-AA3C-E1A9D1912BA0}" presName="childTextArrow" presStyleLbl="fgAccFollowNode1" presStyleIdx="4" presStyleCnt="6">
        <dgm:presLayoutVars>
          <dgm:bulletEnabled val="1"/>
        </dgm:presLayoutVars>
      </dgm:prSet>
      <dgm:spPr/>
    </dgm:pt>
    <dgm:pt modelId="{607C663B-4646-4B57-87AB-C23ED7A75720}" type="pres">
      <dgm:prSet presAssocID="{C38AA2F0-6EF2-42F2-8D97-D3F834E0B257}" presName="childTextArrow" presStyleLbl="fgAccFollowNode1" presStyleIdx="5" presStyleCnt="6" custLinFactNeighborX="1006" custLinFactNeighborY="0">
        <dgm:presLayoutVars>
          <dgm:bulletEnabled val="1"/>
        </dgm:presLayoutVars>
      </dgm:prSet>
      <dgm:spPr/>
    </dgm:pt>
  </dgm:ptLst>
  <dgm:cxnLst>
    <dgm:cxn modelId="{63847604-41F5-40FA-BC8F-E5623BA6413A}" srcId="{A515D419-F594-437D-B7BD-8D7F9C2B4628}" destId="{C653CEFB-129F-49DB-92DD-1163D3A8E171}" srcOrd="1" destOrd="0" parTransId="{39894F99-A2C8-4594-9474-C604807A920D}" sibTransId="{36901ED7-17EB-4D5A-97EE-DB3D15B91BBC}"/>
    <dgm:cxn modelId="{34ECD808-3216-46D6-B84E-54DCDB7D0D93}" srcId="{BC4ABBD5-4A15-4736-9720-1B5B0AEF4343}" destId="{CE46322D-2075-4C66-BAEB-A844B56D584F}" srcOrd="0" destOrd="0" parTransId="{EA72319A-59B1-44CB-981E-B8EB31C2BA6D}" sibTransId="{3E29454D-B684-4B3D-913B-ACB0E3626E40}"/>
    <dgm:cxn modelId="{2CFE880E-E7EB-48A9-A114-F7AF3B64C96D}" type="presOf" srcId="{72E12D54-0985-4358-9EDF-E95725CA0BDE}" destId="{4DC36017-8599-479A-B6F1-D4BE9E974DB1}" srcOrd="0" destOrd="0" presId="urn:microsoft.com/office/officeart/2005/8/layout/process4"/>
    <dgm:cxn modelId="{F1381526-34C9-4219-885A-6C0E9594AB00}" type="presOf" srcId="{3DD83071-460E-46DE-949E-94389E48876E}" destId="{0DCF41A1-BBA8-476D-B535-B5EDEFA774AB}" srcOrd="0" destOrd="0" presId="urn:microsoft.com/office/officeart/2005/8/layout/process4"/>
    <dgm:cxn modelId="{92A2082E-EBB5-4DB2-A04B-2C2C7B0EBC0E}" type="presOf" srcId="{3C350C5C-A991-4253-AA3C-E1A9D1912BA0}" destId="{8ADFF13E-FA56-4568-B5A0-C74F7C478DF4}" srcOrd="0" destOrd="0" presId="urn:microsoft.com/office/officeart/2005/8/layout/process4"/>
    <dgm:cxn modelId="{1E9C752F-F66A-443F-A695-FC5334385498}" type="presOf" srcId="{C38AA2F0-6EF2-42F2-8D97-D3F834E0B257}" destId="{607C663B-4646-4B57-87AB-C23ED7A75720}" srcOrd="0" destOrd="0" presId="urn:microsoft.com/office/officeart/2005/8/layout/process4"/>
    <dgm:cxn modelId="{9433975B-15F6-495B-8272-D3DE85F68FAF}" type="presOf" srcId="{BCD83BCF-10CB-4B98-964E-48CBE2A09BA4}" destId="{CB07962B-43AA-4208-B325-C40625AC6F68}" srcOrd="0" destOrd="0" presId="urn:microsoft.com/office/officeart/2005/8/layout/process4"/>
    <dgm:cxn modelId="{64991342-531B-43E4-A83A-6B182618014E}" type="presOf" srcId="{C653CEFB-129F-49DB-92DD-1163D3A8E171}" destId="{88D02566-23B6-4F5F-A5BF-2E92EE86D784}" srcOrd="1" destOrd="0" presId="urn:microsoft.com/office/officeart/2005/8/layout/process4"/>
    <dgm:cxn modelId="{8178E745-9A27-4739-98EB-BEDCB39DC708}" type="presOf" srcId="{BCD83BCF-10CB-4B98-964E-48CBE2A09BA4}" destId="{B66AD419-0B05-47BD-A790-0021B2B04D18}" srcOrd="1" destOrd="0" presId="urn:microsoft.com/office/officeart/2005/8/layout/process4"/>
    <dgm:cxn modelId="{2FEF1666-B413-413C-A51F-7B65739795F4}" srcId="{C653CEFB-129F-49DB-92DD-1163D3A8E171}" destId="{72E12D54-0985-4358-9EDF-E95725CA0BDE}" srcOrd="1" destOrd="0" parTransId="{9E9FF811-1F0A-44A0-B510-1DC4A9D4F2EC}" sibTransId="{4B8334CD-D2CE-45D1-BC78-62808CE6CDF9}"/>
    <dgm:cxn modelId="{577BA967-FE06-4BBE-A748-14D52282A67A}" type="presOf" srcId="{A515D419-F594-437D-B7BD-8D7F9C2B4628}" destId="{ECD2D078-090E-476B-97BE-EF4216C33ED1}" srcOrd="0" destOrd="0" presId="urn:microsoft.com/office/officeart/2005/8/layout/process4"/>
    <dgm:cxn modelId="{DEE24849-D653-432E-9538-581135AB1B80}" srcId="{BC4ABBD5-4A15-4736-9720-1B5B0AEF4343}" destId="{B1EB687B-0E85-4ECD-A170-0C0969B15E1C}" srcOrd="1" destOrd="0" parTransId="{550F3445-DC27-425F-AE61-4D65C55BD76E}" sibTransId="{5678EE78-A369-4F55-A309-06A1552C45CF}"/>
    <dgm:cxn modelId="{95B4BB58-45A8-420B-9A2A-293D6842B7F1}" type="presOf" srcId="{B1EB687B-0E85-4ECD-A170-0C0969B15E1C}" destId="{06E5DA21-8958-49C0-9710-4BB81E437EF7}" srcOrd="0" destOrd="0" presId="urn:microsoft.com/office/officeart/2005/8/layout/process4"/>
    <dgm:cxn modelId="{42C86B8E-CE45-4D80-A237-206F13435727}" type="presOf" srcId="{BC4ABBD5-4A15-4736-9720-1B5B0AEF4343}" destId="{CD990CE4-C057-4464-A5EF-E2C8FBB43E9C}" srcOrd="1" destOrd="0" presId="urn:microsoft.com/office/officeart/2005/8/layout/process4"/>
    <dgm:cxn modelId="{CD1182A0-DCD0-4BDB-A09B-2716829455EF}" srcId="{A515D419-F594-437D-B7BD-8D7F9C2B4628}" destId="{BCD83BCF-10CB-4B98-964E-48CBE2A09BA4}" srcOrd="0" destOrd="0" parTransId="{C5573BF5-E88D-4F01-B446-1994D7A2B053}" sibTransId="{821EFE45-E08F-4556-91E4-0A8D164ECE0E}"/>
    <dgm:cxn modelId="{734E5EA9-0728-4669-9715-AF88BC88CA12}" srcId="{BCD83BCF-10CB-4B98-964E-48CBE2A09BA4}" destId="{C38AA2F0-6EF2-42F2-8D97-D3F834E0B257}" srcOrd="1" destOrd="0" parTransId="{A4D424A8-0A95-4908-96E3-B3CFF3CF13D8}" sibTransId="{69E2367B-04FC-4CA6-A2AD-A0EA549279B7}"/>
    <dgm:cxn modelId="{442447C6-83E9-4EDE-8598-7924F64D1D04}" srcId="{A515D419-F594-437D-B7BD-8D7F9C2B4628}" destId="{BC4ABBD5-4A15-4736-9720-1B5B0AEF4343}" srcOrd="2" destOrd="0" parTransId="{3FB7341D-8BCB-4807-83CB-94D5EF52BE9A}" sibTransId="{5C97B559-0311-4F8C-931A-8F299619472A}"/>
    <dgm:cxn modelId="{26314AC8-2230-4DDD-A190-BC7C9A6FD63E}" type="presOf" srcId="{C653CEFB-129F-49DB-92DD-1163D3A8E171}" destId="{061B6976-E334-48CA-9A8D-3872663B550C}" srcOrd="0" destOrd="0" presId="urn:microsoft.com/office/officeart/2005/8/layout/process4"/>
    <dgm:cxn modelId="{20CFD3CB-0C28-4C80-8027-BE9DE48B924E}" type="presOf" srcId="{BC4ABBD5-4A15-4736-9720-1B5B0AEF4343}" destId="{A8D73C57-3327-4718-BC75-19DDE0F20441}" srcOrd="0" destOrd="0" presId="urn:microsoft.com/office/officeart/2005/8/layout/process4"/>
    <dgm:cxn modelId="{6C55CFDA-032D-485A-A35D-6E35EF294F4B}" srcId="{C653CEFB-129F-49DB-92DD-1163D3A8E171}" destId="{3DD83071-460E-46DE-949E-94389E48876E}" srcOrd="0" destOrd="0" parTransId="{AB3545C9-FD85-48A7-9DDD-6E900C75C6D8}" sibTransId="{4A78C597-55E4-4222-A71A-EBCCE2B4D670}"/>
    <dgm:cxn modelId="{31EE33DC-3A34-4EE4-92D8-07BB860F0EF7}" type="presOf" srcId="{CE46322D-2075-4C66-BAEB-A844B56D584F}" destId="{68A3A8E2-5D66-4A8D-BFCA-BEEBCB8246CE}" srcOrd="0" destOrd="0" presId="urn:microsoft.com/office/officeart/2005/8/layout/process4"/>
    <dgm:cxn modelId="{2CAD7BFE-1614-469C-8AE4-337943E86405}" srcId="{BCD83BCF-10CB-4B98-964E-48CBE2A09BA4}" destId="{3C350C5C-A991-4253-AA3C-E1A9D1912BA0}" srcOrd="0" destOrd="0" parTransId="{C833AA26-AED1-4AA9-B943-83F828CB13B2}" sibTransId="{B833A0D4-03AC-48A6-9479-8E5D1BE79962}"/>
    <dgm:cxn modelId="{58911D18-1CEC-400E-9F4B-7D6A00BACA52}" type="presParOf" srcId="{ECD2D078-090E-476B-97BE-EF4216C33ED1}" destId="{0A9AACDF-5988-4E26-A4F8-FE66BE56B449}" srcOrd="0" destOrd="0" presId="urn:microsoft.com/office/officeart/2005/8/layout/process4"/>
    <dgm:cxn modelId="{E1E8CA2D-1E2F-4A11-9EA4-2DDFEC76AF5A}" type="presParOf" srcId="{0A9AACDF-5988-4E26-A4F8-FE66BE56B449}" destId="{A8D73C57-3327-4718-BC75-19DDE0F20441}" srcOrd="0" destOrd="0" presId="urn:microsoft.com/office/officeart/2005/8/layout/process4"/>
    <dgm:cxn modelId="{4AF32D86-4371-433B-865E-0648BFEF5047}" type="presParOf" srcId="{0A9AACDF-5988-4E26-A4F8-FE66BE56B449}" destId="{CD990CE4-C057-4464-A5EF-E2C8FBB43E9C}" srcOrd="1" destOrd="0" presId="urn:microsoft.com/office/officeart/2005/8/layout/process4"/>
    <dgm:cxn modelId="{A9901743-9AB6-4CBE-8CC8-66E33A6B913F}" type="presParOf" srcId="{0A9AACDF-5988-4E26-A4F8-FE66BE56B449}" destId="{A89B08DC-0202-40DD-BAB3-E332163B811F}" srcOrd="2" destOrd="0" presId="urn:microsoft.com/office/officeart/2005/8/layout/process4"/>
    <dgm:cxn modelId="{B1D89C2A-30BE-4EDB-934E-56913A489432}" type="presParOf" srcId="{A89B08DC-0202-40DD-BAB3-E332163B811F}" destId="{68A3A8E2-5D66-4A8D-BFCA-BEEBCB8246CE}" srcOrd="0" destOrd="0" presId="urn:microsoft.com/office/officeart/2005/8/layout/process4"/>
    <dgm:cxn modelId="{BB78E3D0-28F9-436F-B8FA-0F19747638FA}" type="presParOf" srcId="{A89B08DC-0202-40DD-BAB3-E332163B811F}" destId="{06E5DA21-8958-49C0-9710-4BB81E437EF7}" srcOrd="1" destOrd="0" presId="urn:microsoft.com/office/officeart/2005/8/layout/process4"/>
    <dgm:cxn modelId="{C6B3044E-7DD1-411B-8576-7D47E282D325}" type="presParOf" srcId="{ECD2D078-090E-476B-97BE-EF4216C33ED1}" destId="{43B68960-7183-481E-8006-E5797978B96C}" srcOrd="1" destOrd="0" presId="urn:microsoft.com/office/officeart/2005/8/layout/process4"/>
    <dgm:cxn modelId="{7EC8AD94-7F33-4C11-9401-02FA07EC15BB}" type="presParOf" srcId="{ECD2D078-090E-476B-97BE-EF4216C33ED1}" destId="{E386B623-BF52-4631-8516-8D12E8D71D27}" srcOrd="2" destOrd="0" presId="urn:microsoft.com/office/officeart/2005/8/layout/process4"/>
    <dgm:cxn modelId="{267AEF94-8C56-4D67-BFD7-67AC3037DBA4}" type="presParOf" srcId="{E386B623-BF52-4631-8516-8D12E8D71D27}" destId="{061B6976-E334-48CA-9A8D-3872663B550C}" srcOrd="0" destOrd="0" presId="urn:microsoft.com/office/officeart/2005/8/layout/process4"/>
    <dgm:cxn modelId="{7F7A05C8-E9F4-4BE2-8E3A-FFEECE331923}" type="presParOf" srcId="{E386B623-BF52-4631-8516-8D12E8D71D27}" destId="{88D02566-23B6-4F5F-A5BF-2E92EE86D784}" srcOrd="1" destOrd="0" presId="urn:microsoft.com/office/officeart/2005/8/layout/process4"/>
    <dgm:cxn modelId="{7F56D5D1-A034-4FAF-A8A0-43E4818A0DAA}" type="presParOf" srcId="{E386B623-BF52-4631-8516-8D12E8D71D27}" destId="{D7A1EF13-9933-4125-94C6-FA6C6A4E4FF2}" srcOrd="2" destOrd="0" presId="urn:microsoft.com/office/officeart/2005/8/layout/process4"/>
    <dgm:cxn modelId="{BA1A4729-E7F5-4FEB-89DD-4D6678A49372}" type="presParOf" srcId="{D7A1EF13-9933-4125-94C6-FA6C6A4E4FF2}" destId="{0DCF41A1-BBA8-476D-B535-B5EDEFA774AB}" srcOrd="0" destOrd="0" presId="urn:microsoft.com/office/officeart/2005/8/layout/process4"/>
    <dgm:cxn modelId="{CDDC2FAD-751A-4192-9368-7BE524DAFDED}" type="presParOf" srcId="{D7A1EF13-9933-4125-94C6-FA6C6A4E4FF2}" destId="{4DC36017-8599-479A-B6F1-D4BE9E974DB1}" srcOrd="1" destOrd="0" presId="urn:microsoft.com/office/officeart/2005/8/layout/process4"/>
    <dgm:cxn modelId="{6936E8C7-3D78-4588-9F22-1AAFEA063038}" type="presParOf" srcId="{ECD2D078-090E-476B-97BE-EF4216C33ED1}" destId="{7014926E-80E2-440F-80C9-9FC8361615B6}" srcOrd="3" destOrd="0" presId="urn:microsoft.com/office/officeart/2005/8/layout/process4"/>
    <dgm:cxn modelId="{5A420B82-0492-42D0-A5FB-764D0121650A}" type="presParOf" srcId="{ECD2D078-090E-476B-97BE-EF4216C33ED1}" destId="{008F0B26-7DE8-4494-BFD2-295E08E96A90}" srcOrd="4" destOrd="0" presId="urn:microsoft.com/office/officeart/2005/8/layout/process4"/>
    <dgm:cxn modelId="{208D7D6C-4D2F-4C0F-9ADD-569184E5D854}" type="presParOf" srcId="{008F0B26-7DE8-4494-BFD2-295E08E96A90}" destId="{CB07962B-43AA-4208-B325-C40625AC6F68}" srcOrd="0" destOrd="0" presId="urn:microsoft.com/office/officeart/2005/8/layout/process4"/>
    <dgm:cxn modelId="{9BD3D531-750B-4101-9DF2-EB1AA98AE63B}" type="presParOf" srcId="{008F0B26-7DE8-4494-BFD2-295E08E96A90}" destId="{B66AD419-0B05-47BD-A790-0021B2B04D18}" srcOrd="1" destOrd="0" presId="urn:microsoft.com/office/officeart/2005/8/layout/process4"/>
    <dgm:cxn modelId="{996AAF35-1DA3-48D5-830A-AAAD418D7FF3}" type="presParOf" srcId="{008F0B26-7DE8-4494-BFD2-295E08E96A90}" destId="{7CDE1380-D5C9-4D20-B862-C8FCA2C48F06}" srcOrd="2" destOrd="0" presId="urn:microsoft.com/office/officeart/2005/8/layout/process4"/>
    <dgm:cxn modelId="{DE19C5DC-FCD5-4230-A7CB-1CBE6004811A}" type="presParOf" srcId="{7CDE1380-D5C9-4D20-B862-C8FCA2C48F06}" destId="{8ADFF13E-FA56-4568-B5A0-C74F7C478DF4}" srcOrd="0" destOrd="0" presId="urn:microsoft.com/office/officeart/2005/8/layout/process4"/>
    <dgm:cxn modelId="{EC34D36C-1E48-4FA0-A9C8-5F2AC7D4E9F6}" type="presParOf" srcId="{7CDE1380-D5C9-4D20-B862-C8FCA2C48F06}" destId="{607C663B-4646-4B57-87AB-C23ED7A75720}"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42F581-8DCA-4E14-B984-6E57296B96F9}" type="doc">
      <dgm:prSet loTypeId="urn:microsoft.com/office/officeart/2005/8/layout/hierarchy3" loCatId="list" qsTypeId="urn:microsoft.com/office/officeart/2005/8/quickstyle/simple3" qsCatId="simple" csTypeId="urn:microsoft.com/office/officeart/2005/8/colors/accent1_2" csCatId="accent1" phldr="1"/>
      <dgm:spPr/>
      <dgm:t>
        <a:bodyPr/>
        <a:lstStyle/>
        <a:p>
          <a:endParaRPr lang="en-US"/>
        </a:p>
      </dgm:t>
    </dgm:pt>
    <dgm:pt modelId="{5F21D25A-76BD-4327-8A89-87200F6C1744}">
      <dgm:prSet phldrT="[Text]" custT="1"/>
      <dgm:spPr/>
      <dgm:t>
        <a:bodyPr/>
        <a:lstStyle/>
        <a:p>
          <a:r>
            <a:rPr lang="en-US" sz="1600" b="1" dirty="0">
              <a:latin typeface="Arial" panose="020B0604020202020204" pitchFamily="34" charset="0"/>
              <a:cs typeface="Arial" panose="020B0604020202020204" pitchFamily="34" charset="0"/>
            </a:rPr>
            <a:t>Living Will</a:t>
          </a:r>
        </a:p>
      </dgm:t>
    </dgm:pt>
    <dgm:pt modelId="{39C81607-B428-47B2-9112-ED0665A9BDF3}" type="parTrans" cxnId="{007A0F01-8B26-4BAB-87F3-868560964422}">
      <dgm:prSet/>
      <dgm:spPr/>
      <dgm:t>
        <a:bodyPr/>
        <a:lstStyle/>
        <a:p>
          <a:endParaRPr lang="en-US"/>
        </a:p>
      </dgm:t>
    </dgm:pt>
    <dgm:pt modelId="{15D5A1E9-4CA6-4D0B-9710-74114624E285}" type="sibTrans" cxnId="{007A0F01-8B26-4BAB-87F3-868560964422}">
      <dgm:prSet/>
      <dgm:spPr/>
      <dgm:t>
        <a:bodyPr/>
        <a:lstStyle/>
        <a:p>
          <a:endParaRPr lang="en-US"/>
        </a:p>
      </dgm:t>
    </dgm:pt>
    <dgm:pt modelId="{8ACAB41E-4A7C-4991-9507-E3BD8B08930D}">
      <dgm:prSet phldrT="[Text]" custT="1"/>
      <dgm:spPr/>
      <dgm:t>
        <a:bodyPr/>
        <a:lstStyle/>
        <a:p>
          <a:r>
            <a:rPr lang="en-US" sz="1200" dirty="0">
              <a:latin typeface="Arial" panose="020B0604020202020204" pitchFamily="34" charset="0"/>
              <a:cs typeface="Arial" panose="020B0604020202020204" pitchFamily="34" charset="0"/>
            </a:rPr>
            <a:t>Prepare for life support, Resuscitation, and donation.</a:t>
          </a:r>
        </a:p>
      </dgm:t>
    </dgm:pt>
    <dgm:pt modelId="{EC8F5F64-EF74-42AA-BEA7-3764FFD9B174}" type="parTrans" cxnId="{E71DE467-27EA-4433-8E50-AE61690F3ECB}">
      <dgm:prSet/>
      <dgm:spPr/>
      <dgm:t>
        <a:bodyPr/>
        <a:lstStyle/>
        <a:p>
          <a:endParaRPr lang="en-US"/>
        </a:p>
      </dgm:t>
    </dgm:pt>
    <dgm:pt modelId="{482E72AF-600E-41FE-86EC-CDA59DB8CA76}" type="sibTrans" cxnId="{E71DE467-27EA-4433-8E50-AE61690F3ECB}">
      <dgm:prSet/>
      <dgm:spPr/>
      <dgm:t>
        <a:bodyPr/>
        <a:lstStyle/>
        <a:p>
          <a:endParaRPr lang="en-US"/>
        </a:p>
      </dgm:t>
    </dgm:pt>
    <dgm:pt modelId="{6B7D79F0-CE20-4443-9A72-72CF892FB84E}">
      <dgm:prSet phldrT="[Text]" custT="1"/>
      <dgm:spPr/>
      <dgm:t>
        <a:bodyPr/>
        <a:lstStyle/>
        <a:p>
          <a:r>
            <a:rPr lang="en-US" sz="1200" dirty="0">
              <a:latin typeface="Arial" panose="020B0604020202020204" pitchFamily="34" charset="0"/>
              <a:cs typeface="Arial" panose="020B0604020202020204" pitchFamily="34" charset="0"/>
            </a:rPr>
            <a:t>Given opportunity to choose life sustaining treatment or natural death</a:t>
          </a:r>
        </a:p>
      </dgm:t>
    </dgm:pt>
    <dgm:pt modelId="{BB37F89F-4B6D-42DD-A6D3-1546902A46C3}" type="parTrans" cxnId="{1A2FDACD-752A-4962-B08B-5FEBFBEBB64D}">
      <dgm:prSet/>
      <dgm:spPr/>
      <dgm:t>
        <a:bodyPr/>
        <a:lstStyle/>
        <a:p>
          <a:endParaRPr lang="en-US"/>
        </a:p>
      </dgm:t>
    </dgm:pt>
    <dgm:pt modelId="{89AC2D29-3C66-4B82-A60C-6A7139691C96}" type="sibTrans" cxnId="{1A2FDACD-752A-4962-B08B-5FEBFBEBB64D}">
      <dgm:prSet/>
      <dgm:spPr/>
      <dgm:t>
        <a:bodyPr/>
        <a:lstStyle/>
        <a:p>
          <a:endParaRPr lang="en-US"/>
        </a:p>
      </dgm:t>
    </dgm:pt>
    <dgm:pt modelId="{3187C24F-5BAD-45CA-86FD-446A52E1027E}">
      <dgm:prSet phldrT="[Text]" custT="1"/>
      <dgm:spPr/>
      <dgm:t>
        <a:bodyPr/>
        <a:lstStyle/>
        <a:p>
          <a:r>
            <a:rPr lang="en-US" sz="1600" b="1" dirty="0">
              <a:latin typeface="Arial" panose="020B0604020202020204" pitchFamily="34" charset="0"/>
              <a:cs typeface="Arial" panose="020B0604020202020204" pitchFamily="34" charset="0"/>
            </a:rPr>
            <a:t>DNR</a:t>
          </a:r>
        </a:p>
      </dgm:t>
    </dgm:pt>
    <dgm:pt modelId="{A32A0EC5-1B30-4A4F-8A07-0D345D2D41C5}" type="parTrans" cxnId="{97DAEB22-68A8-4FDA-A5DD-D314E09421CB}">
      <dgm:prSet/>
      <dgm:spPr/>
      <dgm:t>
        <a:bodyPr/>
        <a:lstStyle/>
        <a:p>
          <a:endParaRPr lang="en-US"/>
        </a:p>
      </dgm:t>
    </dgm:pt>
    <dgm:pt modelId="{9A06A615-6C21-435A-A68D-BBCBAF55A47C}" type="sibTrans" cxnId="{97DAEB22-68A8-4FDA-A5DD-D314E09421CB}">
      <dgm:prSet/>
      <dgm:spPr/>
      <dgm:t>
        <a:bodyPr/>
        <a:lstStyle/>
        <a:p>
          <a:endParaRPr lang="en-US"/>
        </a:p>
      </dgm:t>
    </dgm:pt>
    <dgm:pt modelId="{CB210AAA-24C7-476F-B420-4557E436B27F}">
      <dgm:prSet phldrT="[Text]" custT="1"/>
      <dgm:spPr/>
      <dgm:t>
        <a:bodyPr/>
        <a:lstStyle/>
        <a:p>
          <a:r>
            <a:rPr lang="en-US" sz="1200" dirty="0">
              <a:latin typeface="Arial" panose="020B0604020202020204" pitchFamily="34" charset="0"/>
              <a:cs typeface="Arial" panose="020B0604020202020204" pitchFamily="34" charset="0"/>
            </a:rPr>
            <a:t>DNR needs for medical records</a:t>
          </a:r>
        </a:p>
      </dgm:t>
    </dgm:pt>
    <dgm:pt modelId="{65B8208F-12FC-49DB-8615-6C399CAF1535}" type="parTrans" cxnId="{CD0E73A6-23A3-4B3E-9288-4C88876778BB}">
      <dgm:prSet/>
      <dgm:spPr/>
      <dgm:t>
        <a:bodyPr/>
        <a:lstStyle/>
        <a:p>
          <a:endParaRPr lang="en-US"/>
        </a:p>
      </dgm:t>
    </dgm:pt>
    <dgm:pt modelId="{EE4FFC55-9E0F-48CD-9C79-CA5A1FC021DA}" type="sibTrans" cxnId="{CD0E73A6-23A3-4B3E-9288-4C88876778BB}">
      <dgm:prSet/>
      <dgm:spPr/>
      <dgm:t>
        <a:bodyPr/>
        <a:lstStyle/>
        <a:p>
          <a:endParaRPr lang="en-US"/>
        </a:p>
      </dgm:t>
    </dgm:pt>
    <dgm:pt modelId="{190779F1-8E2D-4586-ABD4-36EF613551F0}">
      <dgm:prSet phldrT="[Text]" custT="1"/>
      <dgm:spPr/>
      <dgm:t>
        <a:bodyPr/>
        <a:lstStyle/>
        <a:p>
          <a:r>
            <a:rPr lang="en-US" sz="1200" dirty="0">
              <a:latin typeface="Arial" panose="020B0604020202020204" pitchFamily="34" charset="0"/>
              <a:cs typeface="Arial" panose="020B0604020202020204" pitchFamily="34" charset="0"/>
            </a:rPr>
            <a:t>Crucial for better communication</a:t>
          </a:r>
        </a:p>
      </dgm:t>
    </dgm:pt>
    <dgm:pt modelId="{A32B0742-98E0-4752-BD17-311F29E745A9}" type="parTrans" cxnId="{BB235D20-81D9-4BBD-A52F-30DD5117A0D3}">
      <dgm:prSet/>
      <dgm:spPr/>
      <dgm:t>
        <a:bodyPr/>
        <a:lstStyle/>
        <a:p>
          <a:endParaRPr lang="en-US"/>
        </a:p>
      </dgm:t>
    </dgm:pt>
    <dgm:pt modelId="{B2E38F9B-C453-4518-AAD6-C02561767480}" type="sibTrans" cxnId="{BB235D20-81D9-4BBD-A52F-30DD5117A0D3}">
      <dgm:prSet/>
      <dgm:spPr/>
      <dgm:t>
        <a:bodyPr/>
        <a:lstStyle/>
        <a:p>
          <a:endParaRPr lang="en-US"/>
        </a:p>
      </dgm:t>
    </dgm:pt>
    <dgm:pt modelId="{1A2FA287-7459-47A5-98EE-1930203B2C20}" type="pres">
      <dgm:prSet presAssocID="{B842F581-8DCA-4E14-B984-6E57296B96F9}" presName="diagram" presStyleCnt="0">
        <dgm:presLayoutVars>
          <dgm:chPref val="1"/>
          <dgm:dir/>
          <dgm:animOne val="branch"/>
          <dgm:animLvl val="lvl"/>
          <dgm:resizeHandles/>
        </dgm:presLayoutVars>
      </dgm:prSet>
      <dgm:spPr/>
    </dgm:pt>
    <dgm:pt modelId="{30EC0908-EECE-4EDC-8077-334DB0B79246}" type="pres">
      <dgm:prSet presAssocID="{5F21D25A-76BD-4327-8A89-87200F6C1744}" presName="root" presStyleCnt="0"/>
      <dgm:spPr/>
    </dgm:pt>
    <dgm:pt modelId="{67466904-A8B5-45DE-A555-29213C79E4B3}" type="pres">
      <dgm:prSet presAssocID="{5F21D25A-76BD-4327-8A89-87200F6C1744}" presName="rootComposite" presStyleCnt="0"/>
      <dgm:spPr/>
    </dgm:pt>
    <dgm:pt modelId="{FB29C191-306B-463F-8265-3ED391DE2C7D}" type="pres">
      <dgm:prSet presAssocID="{5F21D25A-76BD-4327-8A89-87200F6C1744}" presName="rootText" presStyleLbl="node1" presStyleIdx="0" presStyleCnt="2" custLinFactNeighborY="-22113"/>
      <dgm:spPr/>
    </dgm:pt>
    <dgm:pt modelId="{EF2225C2-1560-4645-AB3F-692C3699D544}" type="pres">
      <dgm:prSet presAssocID="{5F21D25A-76BD-4327-8A89-87200F6C1744}" presName="rootConnector" presStyleLbl="node1" presStyleIdx="0" presStyleCnt="2"/>
      <dgm:spPr/>
    </dgm:pt>
    <dgm:pt modelId="{F84A6CEF-5CF1-42A9-9F07-4228FBB92F8D}" type="pres">
      <dgm:prSet presAssocID="{5F21D25A-76BD-4327-8A89-87200F6C1744}" presName="childShape" presStyleCnt="0"/>
      <dgm:spPr/>
    </dgm:pt>
    <dgm:pt modelId="{2845014B-7311-49CB-9B80-1D9FC5FD1541}" type="pres">
      <dgm:prSet presAssocID="{EC8F5F64-EF74-42AA-BEA7-3764FFD9B174}" presName="Name13" presStyleLbl="parChTrans1D2" presStyleIdx="0" presStyleCnt="4"/>
      <dgm:spPr/>
    </dgm:pt>
    <dgm:pt modelId="{E7FB114A-A6D6-4C3F-8FC5-F69B00382788}" type="pres">
      <dgm:prSet presAssocID="{8ACAB41E-4A7C-4991-9507-E3BD8B08930D}" presName="childText" presStyleLbl="bgAcc1" presStyleIdx="0" presStyleCnt="4" custScaleX="123107" custScaleY="147339">
        <dgm:presLayoutVars>
          <dgm:bulletEnabled val="1"/>
        </dgm:presLayoutVars>
      </dgm:prSet>
      <dgm:spPr/>
    </dgm:pt>
    <dgm:pt modelId="{7AFE151A-9BB0-46FE-B225-E36D709804E7}" type="pres">
      <dgm:prSet presAssocID="{BB37F89F-4B6D-42DD-A6D3-1546902A46C3}" presName="Name13" presStyleLbl="parChTrans1D2" presStyleIdx="1" presStyleCnt="4"/>
      <dgm:spPr/>
    </dgm:pt>
    <dgm:pt modelId="{0F6FFB0B-8A63-4074-A3D8-FF07EDC464AE}" type="pres">
      <dgm:prSet presAssocID="{6B7D79F0-CE20-4443-9A72-72CF892FB84E}" presName="childText" presStyleLbl="bgAcc1" presStyleIdx="1" presStyleCnt="4" custScaleX="115453" custScaleY="169166">
        <dgm:presLayoutVars>
          <dgm:bulletEnabled val="1"/>
        </dgm:presLayoutVars>
      </dgm:prSet>
      <dgm:spPr/>
    </dgm:pt>
    <dgm:pt modelId="{A2D48832-7DA4-4A57-AD8E-6786A1094F3B}" type="pres">
      <dgm:prSet presAssocID="{3187C24F-5BAD-45CA-86FD-446A52E1027E}" presName="root" presStyleCnt="0"/>
      <dgm:spPr/>
    </dgm:pt>
    <dgm:pt modelId="{BC84EC9E-4D2C-417F-A2B3-C8D0D791ACED}" type="pres">
      <dgm:prSet presAssocID="{3187C24F-5BAD-45CA-86FD-446A52E1027E}" presName="rootComposite" presStyleCnt="0"/>
      <dgm:spPr/>
    </dgm:pt>
    <dgm:pt modelId="{025AE727-A16A-4195-803D-9B5CCC060270}" type="pres">
      <dgm:prSet presAssocID="{3187C24F-5BAD-45CA-86FD-446A52E1027E}" presName="rootText" presStyleLbl="node1" presStyleIdx="1" presStyleCnt="2"/>
      <dgm:spPr/>
    </dgm:pt>
    <dgm:pt modelId="{36BF0A0A-5393-49C1-A1A8-23EE09DB4666}" type="pres">
      <dgm:prSet presAssocID="{3187C24F-5BAD-45CA-86FD-446A52E1027E}" presName="rootConnector" presStyleLbl="node1" presStyleIdx="1" presStyleCnt="2"/>
      <dgm:spPr/>
    </dgm:pt>
    <dgm:pt modelId="{DB3D6CD2-B5BE-40E6-B0A5-18CA656C0AD0}" type="pres">
      <dgm:prSet presAssocID="{3187C24F-5BAD-45CA-86FD-446A52E1027E}" presName="childShape" presStyleCnt="0"/>
      <dgm:spPr/>
    </dgm:pt>
    <dgm:pt modelId="{B8E3A610-07B9-4839-9031-BB94CFC1F455}" type="pres">
      <dgm:prSet presAssocID="{65B8208F-12FC-49DB-8615-6C399CAF1535}" presName="Name13" presStyleLbl="parChTrans1D2" presStyleIdx="2" presStyleCnt="4"/>
      <dgm:spPr/>
    </dgm:pt>
    <dgm:pt modelId="{EA09E04B-C38E-4F0A-A4CB-32841CD3D9AB}" type="pres">
      <dgm:prSet presAssocID="{CB210AAA-24C7-476F-B420-4557E436B27F}" presName="childText" presStyleLbl="bgAcc1" presStyleIdx="2" presStyleCnt="4">
        <dgm:presLayoutVars>
          <dgm:bulletEnabled val="1"/>
        </dgm:presLayoutVars>
      </dgm:prSet>
      <dgm:spPr/>
    </dgm:pt>
    <dgm:pt modelId="{1B71C44A-CE65-4B4D-874F-8232EB2DE27A}" type="pres">
      <dgm:prSet presAssocID="{A32B0742-98E0-4752-BD17-311F29E745A9}" presName="Name13" presStyleLbl="parChTrans1D2" presStyleIdx="3" presStyleCnt="4"/>
      <dgm:spPr/>
    </dgm:pt>
    <dgm:pt modelId="{F05D7AB7-216F-4758-AB51-AAA2001402D9}" type="pres">
      <dgm:prSet presAssocID="{190779F1-8E2D-4586-ABD4-36EF613551F0}" presName="childText" presStyleLbl="bgAcc1" presStyleIdx="3" presStyleCnt="4" custScaleX="99774" custScaleY="114640">
        <dgm:presLayoutVars>
          <dgm:bulletEnabled val="1"/>
        </dgm:presLayoutVars>
      </dgm:prSet>
      <dgm:spPr/>
    </dgm:pt>
  </dgm:ptLst>
  <dgm:cxnLst>
    <dgm:cxn modelId="{007A0F01-8B26-4BAB-87F3-868560964422}" srcId="{B842F581-8DCA-4E14-B984-6E57296B96F9}" destId="{5F21D25A-76BD-4327-8A89-87200F6C1744}" srcOrd="0" destOrd="0" parTransId="{39C81607-B428-47B2-9112-ED0665A9BDF3}" sibTransId="{15D5A1E9-4CA6-4D0B-9710-74114624E285}"/>
    <dgm:cxn modelId="{0DDAEA1F-6E94-49F8-AA54-8BA98029564F}" type="presOf" srcId="{B842F581-8DCA-4E14-B984-6E57296B96F9}" destId="{1A2FA287-7459-47A5-98EE-1930203B2C20}" srcOrd="0" destOrd="0" presId="urn:microsoft.com/office/officeart/2005/8/layout/hierarchy3"/>
    <dgm:cxn modelId="{BB235D20-81D9-4BBD-A52F-30DD5117A0D3}" srcId="{3187C24F-5BAD-45CA-86FD-446A52E1027E}" destId="{190779F1-8E2D-4586-ABD4-36EF613551F0}" srcOrd="1" destOrd="0" parTransId="{A32B0742-98E0-4752-BD17-311F29E745A9}" sibTransId="{B2E38F9B-C453-4518-AAD6-C02561767480}"/>
    <dgm:cxn modelId="{24E98222-8E90-493E-8F3E-F44355D9DBBC}" type="presOf" srcId="{5F21D25A-76BD-4327-8A89-87200F6C1744}" destId="{EF2225C2-1560-4645-AB3F-692C3699D544}" srcOrd="1" destOrd="0" presId="urn:microsoft.com/office/officeart/2005/8/layout/hierarchy3"/>
    <dgm:cxn modelId="{97DAEB22-68A8-4FDA-A5DD-D314E09421CB}" srcId="{B842F581-8DCA-4E14-B984-6E57296B96F9}" destId="{3187C24F-5BAD-45CA-86FD-446A52E1027E}" srcOrd="1" destOrd="0" parTransId="{A32A0EC5-1B30-4A4F-8A07-0D345D2D41C5}" sibTransId="{9A06A615-6C21-435A-A68D-BBCBAF55A47C}"/>
    <dgm:cxn modelId="{EBEFFF2F-8609-42AA-86F9-B89E4FCDD385}" type="presOf" srcId="{8ACAB41E-4A7C-4991-9507-E3BD8B08930D}" destId="{E7FB114A-A6D6-4C3F-8FC5-F69B00382788}" srcOrd="0" destOrd="0" presId="urn:microsoft.com/office/officeart/2005/8/layout/hierarchy3"/>
    <dgm:cxn modelId="{E71DE467-27EA-4433-8E50-AE61690F3ECB}" srcId="{5F21D25A-76BD-4327-8A89-87200F6C1744}" destId="{8ACAB41E-4A7C-4991-9507-E3BD8B08930D}" srcOrd="0" destOrd="0" parTransId="{EC8F5F64-EF74-42AA-BEA7-3764FFD9B174}" sibTransId="{482E72AF-600E-41FE-86EC-CDA59DB8CA76}"/>
    <dgm:cxn modelId="{402DF66A-4FD0-4231-9922-5FC15D7D809F}" type="presOf" srcId="{65B8208F-12FC-49DB-8615-6C399CAF1535}" destId="{B8E3A610-07B9-4839-9031-BB94CFC1F455}" srcOrd="0" destOrd="0" presId="urn:microsoft.com/office/officeart/2005/8/layout/hierarchy3"/>
    <dgm:cxn modelId="{AB6D9A70-D0B7-4B35-97B4-EE388FD7E8F0}" type="presOf" srcId="{5F21D25A-76BD-4327-8A89-87200F6C1744}" destId="{FB29C191-306B-463F-8265-3ED391DE2C7D}" srcOrd="0" destOrd="0" presId="urn:microsoft.com/office/officeart/2005/8/layout/hierarchy3"/>
    <dgm:cxn modelId="{DB75517E-93D4-4D57-8EE0-83A58212B4E1}" type="presOf" srcId="{3187C24F-5BAD-45CA-86FD-446A52E1027E}" destId="{025AE727-A16A-4195-803D-9B5CCC060270}" srcOrd="0" destOrd="0" presId="urn:microsoft.com/office/officeart/2005/8/layout/hierarchy3"/>
    <dgm:cxn modelId="{A844DA85-C593-4BB4-9D1A-E4ADCB529D30}" type="presOf" srcId="{CB210AAA-24C7-476F-B420-4557E436B27F}" destId="{EA09E04B-C38E-4F0A-A4CB-32841CD3D9AB}" srcOrd="0" destOrd="0" presId="urn:microsoft.com/office/officeart/2005/8/layout/hierarchy3"/>
    <dgm:cxn modelId="{1D5AD295-373C-49F6-A53F-ABACF573F98D}" type="presOf" srcId="{A32B0742-98E0-4752-BD17-311F29E745A9}" destId="{1B71C44A-CE65-4B4D-874F-8232EB2DE27A}" srcOrd="0" destOrd="0" presId="urn:microsoft.com/office/officeart/2005/8/layout/hierarchy3"/>
    <dgm:cxn modelId="{F03CA9A5-AD53-4089-B352-17C899F60614}" type="presOf" srcId="{EC8F5F64-EF74-42AA-BEA7-3764FFD9B174}" destId="{2845014B-7311-49CB-9B80-1D9FC5FD1541}" srcOrd="0" destOrd="0" presId="urn:microsoft.com/office/officeart/2005/8/layout/hierarchy3"/>
    <dgm:cxn modelId="{CD0E73A6-23A3-4B3E-9288-4C88876778BB}" srcId="{3187C24F-5BAD-45CA-86FD-446A52E1027E}" destId="{CB210AAA-24C7-476F-B420-4557E436B27F}" srcOrd="0" destOrd="0" parTransId="{65B8208F-12FC-49DB-8615-6C399CAF1535}" sibTransId="{EE4FFC55-9E0F-48CD-9C79-CA5A1FC021DA}"/>
    <dgm:cxn modelId="{21A101BD-7EBE-4790-A25E-E5F35A73E5D0}" type="presOf" srcId="{3187C24F-5BAD-45CA-86FD-446A52E1027E}" destId="{36BF0A0A-5393-49C1-A1A8-23EE09DB4666}" srcOrd="1" destOrd="0" presId="urn:microsoft.com/office/officeart/2005/8/layout/hierarchy3"/>
    <dgm:cxn modelId="{2A4FC3CD-A873-418C-A329-79F183159F53}" type="presOf" srcId="{6B7D79F0-CE20-4443-9A72-72CF892FB84E}" destId="{0F6FFB0B-8A63-4074-A3D8-FF07EDC464AE}" srcOrd="0" destOrd="0" presId="urn:microsoft.com/office/officeart/2005/8/layout/hierarchy3"/>
    <dgm:cxn modelId="{1A2FDACD-752A-4962-B08B-5FEBFBEBB64D}" srcId="{5F21D25A-76BD-4327-8A89-87200F6C1744}" destId="{6B7D79F0-CE20-4443-9A72-72CF892FB84E}" srcOrd="1" destOrd="0" parTransId="{BB37F89F-4B6D-42DD-A6D3-1546902A46C3}" sibTransId="{89AC2D29-3C66-4B82-A60C-6A7139691C96}"/>
    <dgm:cxn modelId="{793F9DD7-EA29-4B25-A045-8F743795FF1D}" type="presOf" srcId="{BB37F89F-4B6D-42DD-A6D3-1546902A46C3}" destId="{7AFE151A-9BB0-46FE-B225-E36D709804E7}" srcOrd="0" destOrd="0" presId="urn:microsoft.com/office/officeart/2005/8/layout/hierarchy3"/>
    <dgm:cxn modelId="{109F46ED-6271-4ED3-83F6-9A5081C6AD05}" type="presOf" srcId="{190779F1-8E2D-4586-ABD4-36EF613551F0}" destId="{F05D7AB7-216F-4758-AB51-AAA2001402D9}" srcOrd="0" destOrd="0" presId="urn:microsoft.com/office/officeart/2005/8/layout/hierarchy3"/>
    <dgm:cxn modelId="{E1510C32-4742-481F-A4B6-CF961690FE22}" type="presParOf" srcId="{1A2FA287-7459-47A5-98EE-1930203B2C20}" destId="{30EC0908-EECE-4EDC-8077-334DB0B79246}" srcOrd="0" destOrd="0" presId="urn:microsoft.com/office/officeart/2005/8/layout/hierarchy3"/>
    <dgm:cxn modelId="{807A9ADD-E3C0-46F1-A4E0-F8B4C3F67636}" type="presParOf" srcId="{30EC0908-EECE-4EDC-8077-334DB0B79246}" destId="{67466904-A8B5-45DE-A555-29213C79E4B3}" srcOrd="0" destOrd="0" presId="urn:microsoft.com/office/officeart/2005/8/layout/hierarchy3"/>
    <dgm:cxn modelId="{ED6E766F-1115-4E43-BCB8-53824F1B43FC}" type="presParOf" srcId="{67466904-A8B5-45DE-A555-29213C79E4B3}" destId="{FB29C191-306B-463F-8265-3ED391DE2C7D}" srcOrd="0" destOrd="0" presId="urn:microsoft.com/office/officeart/2005/8/layout/hierarchy3"/>
    <dgm:cxn modelId="{090D3961-6904-45ED-9F31-D187177F5B8D}" type="presParOf" srcId="{67466904-A8B5-45DE-A555-29213C79E4B3}" destId="{EF2225C2-1560-4645-AB3F-692C3699D544}" srcOrd="1" destOrd="0" presId="urn:microsoft.com/office/officeart/2005/8/layout/hierarchy3"/>
    <dgm:cxn modelId="{1125E796-0DE3-4759-9B32-8E2B680455E9}" type="presParOf" srcId="{30EC0908-EECE-4EDC-8077-334DB0B79246}" destId="{F84A6CEF-5CF1-42A9-9F07-4228FBB92F8D}" srcOrd="1" destOrd="0" presId="urn:microsoft.com/office/officeart/2005/8/layout/hierarchy3"/>
    <dgm:cxn modelId="{5A72FE03-C058-4943-B662-871254063F51}" type="presParOf" srcId="{F84A6CEF-5CF1-42A9-9F07-4228FBB92F8D}" destId="{2845014B-7311-49CB-9B80-1D9FC5FD1541}" srcOrd="0" destOrd="0" presId="urn:microsoft.com/office/officeart/2005/8/layout/hierarchy3"/>
    <dgm:cxn modelId="{9F1102BD-AC1E-4D3B-9548-B219C4BD835A}" type="presParOf" srcId="{F84A6CEF-5CF1-42A9-9F07-4228FBB92F8D}" destId="{E7FB114A-A6D6-4C3F-8FC5-F69B00382788}" srcOrd="1" destOrd="0" presId="urn:microsoft.com/office/officeart/2005/8/layout/hierarchy3"/>
    <dgm:cxn modelId="{FF8586EE-CAE5-41AB-B14F-A921447F96A4}" type="presParOf" srcId="{F84A6CEF-5CF1-42A9-9F07-4228FBB92F8D}" destId="{7AFE151A-9BB0-46FE-B225-E36D709804E7}" srcOrd="2" destOrd="0" presId="urn:microsoft.com/office/officeart/2005/8/layout/hierarchy3"/>
    <dgm:cxn modelId="{80916C9C-E399-410F-83BD-811ADCEB9F5A}" type="presParOf" srcId="{F84A6CEF-5CF1-42A9-9F07-4228FBB92F8D}" destId="{0F6FFB0B-8A63-4074-A3D8-FF07EDC464AE}" srcOrd="3" destOrd="0" presId="urn:microsoft.com/office/officeart/2005/8/layout/hierarchy3"/>
    <dgm:cxn modelId="{AFB5C954-5FEE-465C-9CF8-7A7337A537AA}" type="presParOf" srcId="{1A2FA287-7459-47A5-98EE-1930203B2C20}" destId="{A2D48832-7DA4-4A57-AD8E-6786A1094F3B}" srcOrd="1" destOrd="0" presId="urn:microsoft.com/office/officeart/2005/8/layout/hierarchy3"/>
    <dgm:cxn modelId="{C487028D-F9A9-4D8B-87F7-2AD3ADCA16CC}" type="presParOf" srcId="{A2D48832-7DA4-4A57-AD8E-6786A1094F3B}" destId="{BC84EC9E-4D2C-417F-A2B3-C8D0D791ACED}" srcOrd="0" destOrd="0" presId="urn:microsoft.com/office/officeart/2005/8/layout/hierarchy3"/>
    <dgm:cxn modelId="{570503C2-6BB0-46DA-A47E-FEA089A19808}" type="presParOf" srcId="{BC84EC9E-4D2C-417F-A2B3-C8D0D791ACED}" destId="{025AE727-A16A-4195-803D-9B5CCC060270}" srcOrd="0" destOrd="0" presId="urn:microsoft.com/office/officeart/2005/8/layout/hierarchy3"/>
    <dgm:cxn modelId="{539F9B13-4348-41DA-B6C6-A7DE4F57221D}" type="presParOf" srcId="{BC84EC9E-4D2C-417F-A2B3-C8D0D791ACED}" destId="{36BF0A0A-5393-49C1-A1A8-23EE09DB4666}" srcOrd="1" destOrd="0" presId="urn:microsoft.com/office/officeart/2005/8/layout/hierarchy3"/>
    <dgm:cxn modelId="{E764D79D-4A86-428B-B495-1EA09D3B03D5}" type="presParOf" srcId="{A2D48832-7DA4-4A57-AD8E-6786A1094F3B}" destId="{DB3D6CD2-B5BE-40E6-B0A5-18CA656C0AD0}" srcOrd="1" destOrd="0" presId="urn:microsoft.com/office/officeart/2005/8/layout/hierarchy3"/>
    <dgm:cxn modelId="{0E33C34D-3A7C-4948-8EA1-62F8F8945753}" type="presParOf" srcId="{DB3D6CD2-B5BE-40E6-B0A5-18CA656C0AD0}" destId="{B8E3A610-07B9-4839-9031-BB94CFC1F455}" srcOrd="0" destOrd="0" presId="urn:microsoft.com/office/officeart/2005/8/layout/hierarchy3"/>
    <dgm:cxn modelId="{328DD68D-A2E9-420C-AB0F-8043A7484851}" type="presParOf" srcId="{DB3D6CD2-B5BE-40E6-B0A5-18CA656C0AD0}" destId="{EA09E04B-C38E-4F0A-A4CB-32841CD3D9AB}" srcOrd="1" destOrd="0" presId="urn:microsoft.com/office/officeart/2005/8/layout/hierarchy3"/>
    <dgm:cxn modelId="{493543E4-1B86-4B8D-91FB-646CAF4E04C0}" type="presParOf" srcId="{DB3D6CD2-B5BE-40E6-B0A5-18CA656C0AD0}" destId="{1B71C44A-CE65-4B4D-874F-8232EB2DE27A}" srcOrd="2" destOrd="0" presId="urn:microsoft.com/office/officeart/2005/8/layout/hierarchy3"/>
    <dgm:cxn modelId="{9751DED7-7BF3-49BC-B18D-894AB7CF7FA2}" type="presParOf" srcId="{DB3D6CD2-B5BE-40E6-B0A5-18CA656C0AD0}" destId="{F05D7AB7-216F-4758-AB51-AAA2001402D9}"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69EFBA-0A7C-40FF-BEF5-CFCDC05BCBDA}"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D79F157-3D4F-453B-9D6A-B3B13A86FAD7}">
      <dgm:prSet/>
      <dgm:spPr/>
      <dgm:t>
        <a:bodyPr/>
        <a:lstStyle/>
        <a:p>
          <a:r>
            <a:rPr lang="en-US"/>
            <a:t>Some laws should be leading for elderly care in the UK and compared to other countries.</a:t>
          </a:r>
        </a:p>
      </dgm:t>
    </dgm:pt>
    <dgm:pt modelId="{981574A5-8B52-4598-891C-65C9A36EF46F}" type="parTrans" cxnId="{28D28FBC-4663-4217-9FDF-AD37D7FE5817}">
      <dgm:prSet/>
      <dgm:spPr/>
      <dgm:t>
        <a:bodyPr/>
        <a:lstStyle/>
        <a:p>
          <a:endParaRPr lang="en-US"/>
        </a:p>
      </dgm:t>
    </dgm:pt>
    <dgm:pt modelId="{496A00D9-AB9A-412B-926E-8D1BC8AF80F4}" type="sibTrans" cxnId="{28D28FBC-4663-4217-9FDF-AD37D7FE5817}">
      <dgm:prSet/>
      <dgm:spPr/>
      <dgm:t>
        <a:bodyPr/>
        <a:lstStyle/>
        <a:p>
          <a:endParaRPr lang="en-US"/>
        </a:p>
      </dgm:t>
    </dgm:pt>
    <dgm:pt modelId="{BC552220-BB87-4336-B4FA-F8E4DAACF0F3}">
      <dgm:prSet/>
      <dgm:spPr/>
      <dgm:t>
        <a:bodyPr/>
        <a:lstStyle/>
        <a:p>
          <a:r>
            <a:rPr lang="en-US" b="1"/>
            <a:t>United Kingdom ( UK): </a:t>
          </a:r>
          <a:r>
            <a:rPr lang="en-US"/>
            <a:t>The law governing by UK is to care for elder people and their responsibility is a moral duty and they govern care and funding for adults (Gov.UK, 2014).</a:t>
          </a:r>
        </a:p>
      </dgm:t>
    </dgm:pt>
    <dgm:pt modelId="{AC3C1529-3FDA-41C7-A8BA-655D297B8A2D}" type="parTrans" cxnId="{4CA42CDD-0100-44C6-9CA9-3D709CF427E3}">
      <dgm:prSet/>
      <dgm:spPr/>
      <dgm:t>
        <a:bodyPr/>
        <a:lstStyle/>
        <a:p>
          <a:endParaRPr lang="en-US"/>
        </a:p>
      </dgm:t>
    </dgm:pt>
    <dgm:pt modelId="{68747CE3-17A7-453D-B4FB-73600E498A2E}" type="sibTrans" cxnId="{4CA42CDD-0100-44C6-9CA9-3D709CF427E3}">
      <dgm:prSet/>
      <dgm:spPr/>
      <dgm:t>
        <a:bodyPr/>
        <a:lstStyle/>
        <a:p>
          <a:endParaRPr lang="en-US"/>
        </a:p>
      </dgm:t>
    </dgm:pt>
    <dgm:pt modelId="{5B472993-6940-4570-AD65-491F7CF26CBC}">
      <dgm:prSet/>
      <dgm:spPr/>
      <dgm:t>
        <a:bodyPr/>
        <a:lstStyle/>
        <a:p>
          <a:r>
            <a:rPr lang="en-US" b="1"/>
            <a:t>Sweden: </a:t>
          </a:r>
          <a:r>
            <a:rPr lang="en-US"/>
            <a:t>Sweden also led some laws for elderly care and they highlighted some specific areas including active aging, economic participation, social participation, and healthcare (Gov.UK, 2014).</a:t>
          </a:r>
        </a:p>
      </dgm:t>
    </dgm:pt>
    <dgm:pt modelId="{7E0B5943-DDAD-4DEB-8BF5-F47642149BF0}" type="parTrans" cxnId="{C574F552-D211-4839-97AF-5FBE2D68AE93}">
      <dgm:prSet/>
      <dgm:spPr/>
      <dgm:t>
        <a:bodyPr/>
        <a:lstStyle/>
        <a:p>
          <a:endParaRPr lang="en-US"/>
        </a:p>
      </dgm:t>
    </dgm:pt>
    <dgm:pt modelId="{EF07C34B-7229-4E6E-A5BF-CDED37E7572D}" type="sibTrans" cxnId="{C574F552-D211-4839-97AF-5FBE2D68AE93}">
      <dgm:prSet/>
      <dgm:spPr/>
      <dgm:t>
        <a:bodyPr/>
        <a:lstStyle/>
        <a:p>
          <a:endParaRPr lang="en-US"/>
        </a:p>
      </dgm:t>
    </dgm:pt>
    <dgm:pt modelId="{04F862FA-101B-45F2-A9A4-4ABC58C055E8}">
      <dgm:prSet/>
      <dgm:spPr/>
      <dgm:t>
        <a:bodyPr/>
        <a:lstStyle/>
        <a:p>
          <a:r>
            <a:rPr lang="en-US" b="1"/>
            <a:t>Australia and Germany: </a:t>
          </a:r>
          <a:r>
            <a:rPr lang="en-US"/>
            <a:t>They govern a law that these two countries offer elderly people for paid leave, however, other countries allow for unpaid leave.</a:t>
          </a:r>
        </a:p>
      </dgm:t>
    </dgm:pt>
    <dgm:pt modelId="{E1860EF6-EEF8-4C4F-8A3E-D192DB2EE614}" type="parTrans" cxnId="{9F07E525-3E66-42E2-A2B8-0F2DF11FDE0D}">
      <dgm:prSet/>
      <dgm:spPr/>
      <dgm:t>
        <a:bodyPr/>
        <a:lstStyle/>
        <a:p>
          <a:endParaRPr lang="en-US"/>
        </a:p>
      </dgm:t>
    </dgm:pt>
    <dgm:pt modelId="{301C89A8-DCE2-41B1-ADFF-94B72A8CCD03}" type="sibTrans" cxnId="{9F07E525-3E66-42E2-A2B8-0F2DF11FDE0D}">
      <dgm:prSet/>
      <dgm:spPr/>
      <dgm:t>
        <a:bodyPr/>
        <a:lstStyle/>
        <a:p>
          <a:endParaRPr lang="en-US"/>
        </a:p>
      </dgm:t>
    </dgm:pt>
    <dgm:pt modelId="{5D03FF90-CFC1-4FBE-9A25-CA2628ED55AD}" type="pres">
      <dgm:prSet presAssocID="{6069EFBA-0A7C-40FF-BEF5-CFCDC05BCBDA}" presName="outerComposite" presStyleCnt="0">
        <dgm:presLayoutVars>
          <dgm:chMax val="5"/>
          <dgm:dir/>
          <dgm:resizeHandles val="exact"/>
        </dgm:presLayoutVars>
      </dgm:prSet>
      <dgm:spPr/>
    </dgm:pt>
    <dgm:pt modelId="{0BA69E9E-57B6-4E96-82D4-CAD25F26CE0F}" type="pres">
      <dgm:prSet presAssocID="{6069EFBA-0A7C-40FF-BEF5-CFCDC05BCBDA}" presName="dummyMaxCanvas" presStyleCnt="0">
        <dgm:presLayoutVars/>
      </dgm:prSet>
      <dgm:spPr/>
    </dgm:pt>
    <dgm:pt modelId="{34CC8697-6AE0-4202-8977-46739319034B}" type="pres">
      <dgm:prSet presAssocID="{6069EFBA-0A7C-40FF-BEF5-CFCDC05BCBDA}" presName="FourNodes_1" presStyleLbl="node1" presStyleIdx="0" presStyleCnt="4">
        <dgm:presLayoutVars>
          <dgm:bulletEnabled val="1"/>
        </dgm:presLayoutVars>
      </dgm:prSet>
      <dgm:spPr/>
    </dgm:pt>
    <dgm:pt modelId="{05A3FCA0-C35D-47B3-8FC4-1FA0F9C61C63}" type="pres">
      <dgm:prSet presAssocID="{6069EFBA-0A7C-40FF-BEF5-CFCDC05BCBDA}" presName="FourNodes_2" presStyleLbl="node1" presStyleIdx="1" presStyleCnt="4">
        <dgm:presLayoutVars>
          <dgm:bulletEnabled val="1"/>
        </dgm:presLayoutVars>
      </dgm:prSet>
      <dgm:spPr/>
    </dgm:pt>
    <dgm:pt modelId="{4AB00545-3CE0-41F9-B44A-07AE0E83BACA}" type="pres">
      <dgm:prSet presAssocID="{6069EFBA-0A7C-40FF-BEF5-CFCDC05BCBDA}" presName="FourNodes_3" presStyleLbl="node1" presStyleIdx="2" presStyleCnt="4">
        <dgm:presLayoutVars>
          <dgm:bulletEnabled val="1"/>
        </dgm:presLayoutVars>
      </dgm:prSet>
      <dgm:spPr/>
    </dgm:pt>
    <dgm:pt modelId="{3E7F64C2-808B-4BB5-959F-12F7AD79A3E6}" type="pres">
      <dgm:prSet presAssocID="{6069EFBA-0A7C-40FF-BEF5-CFCDC05BCBDA}" presName="FourNodes_4" presStyleLbl="node1" presStyleIdx="3" presStyleCnt="4">
        <dgm:presLayoutVars>
          <dgm:bulletEnabled val="1"/>
        </dgm:presLayoutVars>
      </dgm:prSet>
      <dgm:spPr/>
    </dgm:pt>
    <dgm:pt modelId="{45E96470-FF69-49CE-B1EF-8740519F0704}" type="pres">
      <dgm:prSet presAssocID="{6069EFBA-0A7C-40FF-BEF5-CFCDC05BCBDA}" presName="FourConn_1-2" presStyleLbl="fgAccFollowNode1" presStyleIdx="0" presStyleCnt="3">
        <dgm:presLayoutVars>
          <dgm:bulletEnabled val="1"/>
        </dgm:presLayoutVars>
      </dgm:prSet>
      <dgm:spPr/>
    </dgm:pt>
    <dgm:pt modelId="{584AC047-36A8-4B99-BA2F-D1F2877A8554}" type="pres">
      <dgm:prSet presAssocID="{6069EFBA-0A7C-40FF-BEF5-CFCDC05BCBDA}" presName="FourConn_2-3" presStyleLbl="fgAccFollowNode1" presStyleIdx="1" presStyleCnt="3">
        <dgm:presLayoutVars>
          <dgm:bulletEnabled val="1"/>
        </dgm:presLayoutVars>
      </dgm:prSet>
      <dgm:spPr/>
    </dgm:pt>
    <dgm:pt modelId="{F2E769E5-F697-4387-8988-4C4BA12FF4B1}" type="pres">
      <dgm:prSet presAssocID="{6069EFBA-0A7C-40FF-BEF5-CFCDC05BCBDA}" presName="FourConn_3-4" presStyleLbl="fgAccFollowNode1" presStyleIdx="2" presStyleCnt="3">
        <dgm:presLayoutVars>
          <dgm:bulletEnabled val="1"/>
        </dgm:presLayoutVars>
      </dgm:prSet>
      <dgm:spPr/>
    </dgm:pt>
    <dgm:pt modelId="{540063B8-0FA7-494A-AD15-E3B0D6410FCC}" type="pres">
      <dgm:prSet presAssocID="{6069EFBA-0A7C-40FF-BEF5-CFCDC05BCBDA}" presName="FourNodes_1_text" presStyleLbl="node1" presStyleIdx="3" presStyleCnt="4">
        <dgm:presLayoutVars>
          <dgm:bulletEnabled val="1"/>
        </dgm:presLayoutVars>
      </dgm:prSet>
      <dgm:spPr/>
    </dgm:pt>
    <dgm:pt modelId="{DE1F392E-C449-410D-A423-9F97C9621154}" type="pres">
      <dgm:prSet presAssocID="{6069EFBA-0A7C-40FF-BEF5-CFCDC05BCBDA}" presName="FourNodes_2_text" presStyleLbl="node1" presStyleIdx="3" presStyleCnt="4">
        <dgm:presLayoutVars>
          <dgm:bulletEnabled val="1"/>
        </dgm:presLayoutVars>
      </dgm:prSet>
      <dgm:spPr/>
    </dgm:pt>
    <dgm:pt modelId="{5D1D612C-9961-4081-9596-3082AB146931}" type="pres">
      <dgm:prSet presAssocID="{6069EFBA-0A7C-40FF-BEF5-CFCDC05BCBDA}" presName="FourNodes_3_text" presStyleLbl="node1" presStyleIdx="3" presStyleCnt="4">
        <dgm:presLayoutVars>
          <dgm:bulletEnabled val="1"/>
        </dgm:presLayoutVars>
      </dgm:prSet>
      <dgm:spPr/>
    </dgm:pt>
    <dgm:pt modelId="{C2B91BCC-C0F4-43D3-A757-7E5D5958CE6A}" type="pres">
      <dgm:prSet presAssocID="{6069EFBA-0A7C-40FF-BEF5-CFCDC05BCBDA}" presName="FourNodes_4_text" presStyleLbl="node1" presStyleIdx="3" presStyleCnt="4">
        <dgm:presLayoutVars>
          <dgm:bulletEnabled val="1"/>
        </dgm:presLayoutVars>
      </dgm:prSet>
      <dgm:spPr/>
    </dgm:pt>
  </dgm:ptLst>
  <dgm:cxnLst>
    <dgm:cxn modelId="{CB90DE13-9DF8-413F-AD71-AF3E2D872D2B}" type="presOf" srcId="{5B472993-6940-4570-AD65-491F7CF26CBC}" destId="{4AB00545-3CE0-41F9-B44A-07AE0E83BACA}" srcOrd="0" destOrd="0" presId="urn:microsoft.com/office/officeart/2005/8/layout/vProcess5"/>
    <dgm:cxn modelId="{49C4F324-4B42-48EC-978D-4E6B8EA63A3D}" type="presOf" srcId="{5B472993-6940-4570-AD65-491F7CF26CBC}" destId="{5D1D612C-9961-4081-9596-3082AB146931}" srcOrd="1" destOrd="0" presId="urn:microsoft.com/office/officeart/2005/8/layout/vProcess5"/>
    <dgm:cxn modelId="{9F07E525-3E66-42E2-A2B8-0F2DF11FDE0D}" srcId="{6069EFBA-0A7C-40FF-BEF5-CFCDC05BCBDA}" destId="{04F862FA-101B-45F2-A9A4-4ABC58C055E8}" srcOrd="3" destOrd="0" parTransId="{E1860EF6-EEF8-4C4F-8A3E-D192DB2EE614}" sibTransId="{301C89A8-DCE2-41B1-ADFF-94B72A8CCD03}"/>
    <dgm:cxn modelId="{96B01E2F-2B2D-410F-B836-CBA37D8F17F3}" type="presOf" srcId="{04F862FA-101B-45F2-A9A4-4ABC58C055E8}" destId="{3E7F64C2-808B-4BB5-959F-12F7AD79A3E6}" srcOrd="0" destOrd="0" presId="urn:microsoft.com/office/officeart/2005/8/layout/vProcess5"/>
    <dgm:cxn modelId="{79CC5461-663A-4636-8D1C-65A2015BFF02}" type="presOf" srcId="{BC552220-BB87-4336-B4FA-F8E4DAACF0F3}" destId="{05A3FCA0-C35D-47B3-8FC4-1FA0F9C61C63}" srcOrd="0" destOrd="0" presId="urn:microsoft.com/office/officeart/2005/8/layout/vProcess5"/>
    <dgm:cxn modelId="{80189963-ED7C-4B16-A5F6-65DC09D23ABC}" type="presOf" srcId="{04F862FA-101B-45F2-A9A4-4ABC58C055E8}" destId="{C2B91BCC-C0F4-43D3-A757-7E5D5958CE6A}" srcOrd="1" destOrd="0" presId="urn:microsoft.com/office/officeart/2005/8/layout/vProcess5"/>
    <dgm:cxn modelId="{3DDE1B6C-C5DE-43C4-B5B4-D1533A196C99}" type="presOf" srcId="{8D79F157-3D4F-453B-9D6A-B3B13A86FAD7}" destId="{540063B8-0FA7-494A-AD15-E3B0D6410FCC}" srcOrd="1" destOrd="0" presId="urn:microsoft.com/office/officeart/2005/8/layout/vProcess5"/>
    <dgm:cxn modelId="{C574F552-D211-4839-97AF-5FBE2D68AE93}" srcId="{6069EFBA-0A7C-40FF-BEF5-CFCDC05BCBDA}" destId="{5B472993-6940-4570-AD65-491F7CF26CBC}" srcOrd="2" destOrd="0" parTransId="{7E0B5943-DDAD-4DEB-8BF5-F47642149BF0}" sibTransId="{EF07C34B-7229-4E6E-A5BF-CDED37E7572D}"/>
    <dgm:cxn modelId="{AF6E7E56-6787-4A8A-A1A3-6FA8C6276717}" type="presOf" srcId="{6069EFBA-0A7C-40FF-BEF5-CFCDC05BCBDA}" destId="{5D03FF90-CFC1-4FBE-9A25-CA2628ED55AD}" srcOrd="0" destOrd="0" presId="urn:microsoft.com/office/officeart/2005/8/layout/vProcess5"/>
    <dgm:cxn modelId="{F8C8D7B5-C955-4D5A-83A6-D49B837E0D40}" type="presOf" srcId="{496A00D9-AB9A-412B-926E-8D1BC8AF80F4}" destId="{45E96470-FF69-49CE-B1EF-8740519F0704}" srcOrd="0" destOrd="0" presId="urn:microsoft.com/office/officeart/2005/8/layout/vProcess5"/>
    <dgm:cxn modelId="{28D28FBC-4663-4217-9FDF-AD37D7FE5817}" srcId="{6069EFBA-0A7C-40FF-BEF5-CFCDC05BCBDA}" destId="{8D79F157-3D4F-453B-9D6A-B3B13A86FAD7}" srcOrd="0" destOrd="0" parTransId="{981574A5-8B52-4598-891C-65C9A36EF46F}" sibTransId="{496A00D9-AB9A-412B-926E-8D1BC8AF80F4}"/>
    <dgm:cxn modelId="{8A19A1BC-7D26-474D-BA19-27DEE7C353C1}" type="presOf" srcId="{8D79F157-3D4F-453B-9D6A-B3B13A86FAD7}" destId="{34CC8697-6AE0-4202-8977-46739319034B}" srcOrd="0" destOrd="0" presId="urn:microsoft.com/office/officeart/2005/8/layout/vProcess5"/>
    <dgm:cxn modelId="{BAF9AEBC-37E2-44DA-9000-4E29052A6319}" type="presOf" srcId="{EF07C34B-7229-4E6E-A5BF-CDED37E7572D}" destId="{F2E769E5-F697-4387-8988-4C4BA12FF4B1}" srcOrd="0" destOrd="0" presId="urn:microsoft.com/office/officeart/2005/8/layout/vProcess5"/>
    <dgm:cxn modelId="{7B87F9C1-2E51-4077-930C-5721BC48A86D}" type="presOf" srcId="{68747CE3-17A7-453D-B4FB-73600E498A2E}" destId="{584AC047-36A8-4B99-BA2F-D1F2877A8554}" srcOrd="0" destOrd="0" presId="urn:microsoft.com/office/officeart/2005/8/layout/vProcess5"/>
    <dgm:cxn modelId="{4CA42CDD-0100-44C6-9CA9-3D709CF427E3}" srcId="{6069EFBA-0A7C-40FF-BEF5-CFCDC05BCBDA}" destId="{BC552220-BB87-4336-B4FA-F8E4DAACF0F3}" srcOrd="1" destOrd="0" parTransId="{AC3C1529-3FDA-41C7-A8BA-655D297B8A2D}" sibTransId="{68747CE3-17A7-453D-B4FB-73600E498A2E}"/>
    <dgm:cxn modelId="{EB8388FD-EEB1-4684-A9D1-194729DFB25E}" type="presOf" srcId="{BC552220-BB87-4336-B4FA-F8E4DAACF0F3}" destId="{DE1F392E-C449-410D-A423-9F97C9621154}" srcOrd="1" destOrd="0" presId="urn:microsoft.com/office/officeart/2005/8/layout/vProcess5"/>
    <dgm:cxn modelId="{12345671-068B-4008-A517-555A3F0B9487}" type="presParOf" srcId="{5D03FF90-CFC1-4FBE-9A25-CA2628ED55AD}" destId="{0BA69E9E-57B6-4E96-82D4-CAD25F26CE0F}" srcOrd="0" destOrd="0" presId="urn:microsoft.com/office/officeart/2005/8/layout/vProcess5"/>
    <dgm:cxn modelId="{1A876F5F-60C0-43DA-9832-28F3D879F8DE}" type="presParOf" srcId="{5D03FF90-CFC1-4FBE-9A25-CA2628ED55AD}" destId="{34CC8697-6AE0-4202-8977-46739319034B}" srcOrd="1" destOrd="0" presId="urn:microsoft.com/office/officeart/2005/8/layout/vProcess5"/>
    <dgm:cxn modelId="{E2628830-A224-4524-B226-948A1F08646D}" type="presParOf" srcId="{5D03FF90-CFC1-4FBE-9A25-CA2628ED55AD}" destId="{05A3FCA0-C35D-47B3-8FC4-1FA0F9C61C63}" srcOrd="2" destOrd="0" presId="urn:microsoft.com/office/officeart/2005/8/layout/vProcess5"/>
    <dgm:cxn modelId="{5793E70F-714E-4327-ABF4-F34DA59FB820}" type="presParOf" srcId="{5D03FF90-CFC1-4FBE-9A25-CA2628ED55AD}" destId="{4AB00545-3CE0-41F9-B44A-07AE0E83BACA}" srcOrd="3" destOrd="0" presId="urn:microsoft.com/office/officeart/2005/8/layout/vProcess5"/>
    <dgm:cxn modelId="{9ECC7333-D6D9-44E1-AC1C-5C5484352B23}" type="presParOf" srcId="{5D03FF90-CFC1-4FBE-9A25-CA2628ED55AD}" destId="{3E7F64C2-808B-4BB5-959F-12F7AD79A3E6}" srcOrd="4" destOrd="0" presId="urn:microsoft.com/office/officeart/2005/8/layout/vProcess5"/>
    <dgm:cxn modelId="{469368FB-6FD3-41AC-910F-1FAEE377CBF0}" type="presParOf" srcId="{5D03FF90-CFC1-4FBE-9A25-CA2628ED55AD}" destId="{45E96470-FF69-49CE-B1EF-8740519F0704}" srcOrd="5" destOrd="0" presId="urn:microsoft.com/office/officeart/2005/8/layout/vProcess5"/>
    <dgm:cxn modelId="{5439C8FF-A1CE-434E-A7B8-354A818D6E51}" type="presParOf" srcId="{5D03FF90-CFC1-4FBE-9A25-CA2628ED55AD}" destId="{584AC047-36A8-4B99-BA2F-D1F2877A8554}" srcOrd="6" destOrd="0" presId="urn:microsoft.com/office/officeart/2005/8/layout/vProcess5"/>
    <dgm:cxn modelId="{E9E8F1C4-4B53-4B51-A0FD-6A61F2B6AE21}" type="presParOf" srcId="{5D03FF90-CFC1-4FBE-9A25-CA2628ED55AD}" destId="{F2E769E5-F697-4387-8988-4C4BA12FF4B1}" srcOrd="7" destOrd="0" presId="urn:microsoft.com/office/officeart/2005/8/layout/vProcess5"/>
    <dgm:cxn modelId="{6475A6E7-F531-4800-A910-8FCA7442023F}" type="presParOf" srcId="{5D03FF90-CFC1-4FBE-9A25-CA2628ED55AD}" destId="{540063B8-0FA7-494A-AD15-E3B0D6410FCC}" srcOrd="8" destOrd="0" presId="urn:microsoft.com/office/officeart/2005/8/layout/vProcess5"/>
    <dgm:cxn modelId="{86D0B312-026C-46FC-B9B0-5D2C5B812628}" type="presParOf" srcId="{5D03FF90-CFC1-4FBE-9A25-CA2628ED55AD}" destId="{DE1F392E-C449-410D-A423-9F97C9621154}" srcOrd="9" destOrd="0" presId="urn:microsoft.com/office/officeart/2005/8/layout/vProcess5"/>
    <dgm:cxn modelId="{FB66C11F-79AC-4DBA-B746-238562C115DF}" type="presParOf" srcId="{5D03FF90-CFC1-4FBE-9A25-CA2628ED55AD}" destId="{5D1D612C-9961-4081-9596-3082AB146931}" srcOrd="10" destOrd="0" presId="urn:microsoft.com/office/officeart/2005/8/layout/vProcess5"/>
    <dgm:cxn modelId="{19DA4D98-FF54-4933-9F35-1930266C68B4}" type="presParOf" srcId="{5D03FF90-CFC1-4FBE-9A25-CA2628ED55AD}" destId="{C2B91BCC-C0F4-43D3-A757-7E5D5958CE6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F25DD-D08B-425C-86B5-DCA8094D8AA4}">
      <dsp:nvSpPr>
        <dsp:cNvPr id="0" name=""/>
        <dsp:cNvSpPr/>
      </dsp:nvSpPr>
      <dsp:spPr>
        <a:xfrm>
          <a:off x="0" y="1840"/>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1ABC9B-210B-420E-B0ED-68932848455C}">
      <dsp:nvSpPr>
        <dsp:cNvPr id="0" name=""/>
        <dsp:cNvSpPr/>
      </dsp:nvSpPr>
      <dsp:spPr>
        <a:xfrm>
          <a:off x="0" y="1840"/>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This presentation aims to define domiciliary care and residential care and explains the importance of these two care for older people and why the reason for this care is less important than living in their own homes. </a:t>
          </a:r>
        </a:p>
      </dsp:txBody>
      <dsp:txXfrm>
        <a:off x="0" y="1840"/>
        <a:ext cx="5404587" cy="1255225"/>
      </dsp:txXfrm>
    </dsp:sp>
    <dsp:sp modelId="{F54528C1-7F62-40C9-BC95-846EFEEAB0C9}">
      <dsp:nvSpPr>
        <dsp:cNvPr id="0" name=""/>
        <dsp:cNvSpPr/>
      </dsp:nvSpPr>
      <dsp:spPr>
        <a:xfrm>
          <a:off x="0" y="1257066"/>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2AF41-C7AD-4CA8-9559-0BB51C40EAE5}">
      <dsp:nvSpPr>
        <dsp:cNvPr id="0" name=""/>
        <dsp:cNvSpPr/>
      </dsp:nvSpPr>
      <dsp:spPr>
        <a:xfrm>
          <a:off x="0" y="1257066"/>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Domiciliary care, also known as home care, involves providing personal and medical assistance to individuals in their own homes, helping them to live as independently as possible (Moriarty and </a:t>
          </a:r>
          <a:r>
            <a:rPr lang="en-US" sz="1300" kern="1200" dirty="0" err="1"/>
            <a:t>Manthorpe</a:t>
          </a:r>
          <a:r>
            <a:rPr lang="en-US" sz="1300" kern="1200" dirty="0"/>
            <a:t>, 2018). </a:t>
          </a:r>
        </a:p>
      </dsp:txBody>
      <dsp:txXfrm>
        <a:off x="0" y="1257066"/>
        <a:ext cx="5404587" cy="1255225"/>
      </dsp:txXfrm>
    </dsp:sp>
    <dsp:sp modelId="{92364869-E476-490B-AF96-365718EB59B7}">
      <dsp:nvSpPr>
        <dsp:cNvPr id="0" name=""/>
        <dsp:cNvSpPr/>
      </dsp:nvSpPr>
      <dsp:spPr>
        <a:xfrm>
          <a:off x="0" y="2512292"/>
          <a:ext cx="540458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FE47F4-086D-4A49-B27C-31E508541BA9}">
      <dsp:nvSpPr>
        <dsp:cNvPr id="0" name=""/>
        <dsp:cNvSpPr/>
      </dsp:nvSpPr>
      <dsp:spPr>
        <a:xfrm>
          <a:off x="0" y="2512292"/>
          <a:ext cx="5404587" cy="125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100000"/>
            </a:lnSpc>
            <a:spcBef>
              <a:spcPct val="0"/>
            </a:spcBef>
            <a:spcAft>
              <a:spcPct val="35000"/>
            </a:spcAft>
            <a:buNone/>
          </a:pPr>
          <a:r>
            <a:rPr lang="en-US" sz="1300" kern="1200" dirty="0"/>
            <a:t>Residential care known as care of general is provided by care homes and also provides residents facilities including dressing, washing, and medication (James et al., 2022). Residential care homes specifically provide all amenities where elderly people live and receive daily facilities and healthcare services.</a:t>
          </a:r>
        </a:p>
      </dsp:txBody>
      <dsp:txXfrm>
        <a:off x="0" y="2512292"/>
        <a:ext cx="5404587" cy="1255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7AC5B-CF6D-400C-A6D6-471AD9365624}">
      <dsp:nvSpPr>
        <dsp:cNvPr id="0" name=""/>
        <dsp:cNvSpPr/>
      </dsp:nvSpPr>
      <dsp:spPr>
        <a:xfrm>
          <a:off x="0" y="281186"/>
          <a:ext cx="4211240" cy="421124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62DEE-1EFD-4CA5-9F2E-48BBE7FF8188}">
      <dsp:nvSpPr>
        <dsp:cNvPr id="0" name=""/>
        <dsp:cNvSpPr/>
      </dsp:nvSpPr>
      <dsp:spPr>
        <a:xfrm>
          <a:off x="400067" y="681254"/>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0" i="0" kern="1200" dirty="0"/>
            <a:t>End-of-life care is defined as the service of care that is given to a person when he/she has death conditions and needs medical care and the appropriate support (Darrell, 2017). This care is also recommended as palliative care and it comes at any time when they face illness. Different types of end-of-life care delivery services are given below: </a:t>
          </a:r>
          <a:endParaRPr lang="en-US" sz="800" kern="1200" dirty="0"/>
        </a:p>
      </dsp:txBody>
      <dsp:txXfrm>
        <a:off x="480242" y="761429"/>
        <a:ext cx="1482033" cy="1482033"/>
      </dsp:txXfrm>
    </dsp:sp>
    <dsp:sp modelId="{6DA68B8A-D29A-4599-88C1-9BE79BE5B9FD}">
      <dsp:nvSpPr>
        <dsp:cNvPr id="0" name=""/>
        <dsp:cNvSpPr/>
      </dsp:nvSpPr>
      <dsp:spPr>
        <a:xfrm>
          <a:off x="2168788" y="681254"/>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kern="1200"/>
            <a:t>Care Home: </a:t>
          </a:r>
          <a:r>
            <a:rPr lang="en-US" sz="800" b="0" i="0" kern="1200"/>
            <a:t>Care of Home delivers bathing, dressing, and eating services. End-of-life care needs care home delivery service.</a:t>
          </a:r>
          <a:endParaRPr lang="en-US" sz="800" kern="1200"/>
        </a:p>
      </dsp:txBody>
      <dsp:txXfrm>
        <a:off x="2248963" y="761429"/>
        <a:ext cx="1482033" cy="1482033"/>
      </dsp:txXfrm>
    </dsp:sp>
    <dsp:sp modelId="{5AC6C166-337D-471D-991A-EE77175FCFF0}">
      <dsp:nvSpPr>
        <dsp:cNvPr id="0" name=""/>
        <dsp:cNvSpPr/>
      </dsp:nvSpPr>
      <dsp:spPr>
        <a:xfrm>
          <a:off x="400067" y="2449975"/>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kern="1200"/>
            <a:t>Hospitals: </a:t>
          </a:r>
          <a:r>
            <a:rPr lang="en-US" sz="800" b="0" i="0" kern="1200"/>
            <a:t>Older people need proper medication service. This type of care should be ensured in hospital facilities for elderly people.</a:t>
          </a:r>
          <a:endParaRPr lang="en-US" sz="800" kern="1200"/>
        </a:p>
      </dsp:txBody>
      <dsp:txXfrm>
        <a:off x="480242" y="2530150"/>
        <a:ext cx="1482033" cy="1482033"/>
      </dsp:txXfrm>
    </dsp:sp>
    <dsp:sp modelId="{82A8FCF9-6AA5-4C5D-BB43-4D0C5F9C5A0A}">
      <dsp:nvSpPr>
        <dsp:cNvPr id="0" name=""/>
        <dsp:cNvSpPr/>
      </dsp:nvSpPr>
      <dsp:spPr>
        <a:xfrm>
          <a:off x="2168788" y="2449975"/>
          <a:ext cx="1642383" cy="164238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kern="1200"/>
            <a:t>Home Care: </a:t>
          </a:r>
          <a:r>
            <a:rPr lang="en-US" sz="800" b="0" i="0" kern="1200"/>
            <a:t>Home care service delivery is defined as personal and medical assistance services so that they can live independently.</a:t>
          </a:r>
          <a:endParaRPr lang="en-US" sz="800" kern="1200"/>
        </a:p>
      </dsp:txBody>
      <dsp:txXfrm>
        <a:off x="2248963" y="2530150"/>
        <a:ext cx="1482033" cy="14820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139FE-71CF-4021-88AF-10CEC5106A19}">
      <dsp:nvSpPr>
        <dsp:cNvPr id="0" name=""/>
        <dsp:cNvSpPr/>
      </dsp:nvSpPr>
      <dsp:spPr>
        <a:xfrm>
          <a:off x="5899"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Care Home</a:t>
          </a:r>
        </a:p>
      </dsp:txBody>
      <dsp:txXfrm>
        <a:off x="36884" y="1599906"/>
        <a:ext cx="1701227" cy="995948"/>
      </dsp:txXfrm>
    </dsp:sp>
    <dsp:sp modelId="{5D153834-E16B-4D72-9DA4-56B7B02E6EE7}">
      <dsp:nvSpPr>
        <dsp:cNvPr id="0" name=""/>
        <dsp:cNvSpPr/>
      </dsp:nvSpPr>
      <dsp:spPr>
        <a:xfrm>
          <a:off x="1945416" y="1879244"/>
          <a:ext cx="373797" cy="4372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45416" y="1966699"/>
        <a:ext cx="261658" cy="262363"/>
      </dsp:txXfrm>
    </dsp:sp>
    <dsp:sp modelId="{594263B0-2F2C-4036-A1B4-B078DEA0130D}">
      <dsp:nvSpPr>
        <dsp:cNvPr id="0" name=""/>
        <dsp:cNvSpPr/>
      </dsp:nvSpPr>
      <dsp:spPr>
        <a:xfrm>
          <a:off x="2474376"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Hospital</a:t>
          </a:r>
        </a:p>
      </dsp:txBody>
      <dsp:txXfrm>
        <a:off x="2505361" y="1599906"/>
        <a:ext cx="1701227" cy="995948"/>
      </dsp:txXfrm>
    </dsp:sp>
    <dsp:sp modelId="{81372D61-CABE-4F30-95F1-DC1ED848C013}">
      <dsp:nvSpPr>
        <dsp:cNvPr id="0" name=""/>
        <dsp:cNvSpPr/>
      </dsp:nvSpPr>
      <dsp:spPr>
        <a:xfrm>
          <a:off x="4413893" y="1879244"/>
          <a:ext cx="373797" cy="4372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13893" y="1966699"/>
        <a:ext cx="261658" cy="262363"/>
      </dsp:txXfrm>
    </dsp:sp>
    <dsp:sp modelId="{E1ACB970-F16B-46A4-901F-89C8C82F9B5D}">
      <dsp:nvSpPr>
        <dsp:cNvPr id="0" name=""/>
        <dsp:cNvSpPr/>
      </dsp:nvSpPr>
      <dsp:spPr>
        <a:xfrm>
          <a:off x="4942853" y="1568921"/>
          <a:ext cx="1763197" cy="1057918"/>
        </a:xfrm>
        <a:prstGeom prst="roundRect">
          <a:avLst>
            <a:gd name="adj" fmla="val 10000"/>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Home Care</a:t>
          </a:r>
        </a:p>
      </dsp:txBody>
      <dsp:txXfrm>
        <a:off x="4973838" y="1599906"/>
        <a:ext cx="1701227" cy="99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90CE4-C057-4464-A5EF-E2C8FBB43E9C}">
      <dsp:nvSpPr>
        <dsp:cNvPr id="0" name=""/>
        <dsp:cNvSpPr/>
      </dsp:nvSpPr>
      <dsp:spPr>
        <a:xfrm>
          <a:off x="0" y="1617155"/>
          <a:ext cx="4795803" cy="539574"/>
        </a:xfrm>
        <a:prstGeom prst="rec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Practical Needs</a:t>
          </a:r>
        </a:p>
      </dsp:txBody>
      <dsp:txXfrm>
        <a:off x="0" y="1617155"/>
        <a:ext cx="4795803" cy="291370"/>
      </dsp:txXfrm>
    </dsp:sp>
    <dsp:sp modelId="{68A3A8E2-5D66-4A8D-BFCA-BEEBCB8246CE}">
      <dsp:nvSpPr>
        <dsp:cNvPr id="0" name=""/>
        <dsp:cNvSpPr/>
      </dsp:nvSpPr>
      <dsp:spPr>
        <a:xfrm>
          <a:off x="0" y="1924508"/>
          <a:ext cx="2397901" cy="24820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Transportation, </a:t>
          </a:r>
        </a:p>
      </dsp:txBody>
      <dsp:txXfrm>
        <a:off x="0" y="1924508"/>
        <a:ext cx="2397901" cy="248204"/>
      </dsp:txXfrm>
    </dsp:sp>
    <dsp:sp modelId="{06E5DA21-8958-49C0-9710-4BB81E437EF7}">
      <dsp:nvSpPr>
        <dsp:cNvPr id="0" name=""/>
        <dsp:cNvSpPr/>
      </dsp:nvSpPr>
      <dsp:spPr>
        <a:xfrm>
          <a:off x="2397901" y="1924508"/>
          <a:ext cx="2397901" cy="24820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Medications</a:t>
          </a:r>
        </a:p>
      </dsp:txBody>
      <dsp:txXfrm>
        <a:off x="2397901" y="1924508"/>
        <a:ext cx="2397901" cy="248204"/>
      </dsp:txXfrm>
    </dsp:sp>
    <dsp:sp modelId="{88D02566-23B6-4F5F-A5BF-2E92EE86D784}">
      <dsp:nvSpPr>
        <dsp:cNvPr id="0" name=""/>
        <dsp:cNvSpPr/>
      </dsp:nvSpPr>
      <dsp:spPr>
        <a:xfrm rot="10800000">
          <a:off x="0" y="822157"/>
          <a:ext cx="4795803" cy="829865"/>
        </a:xfrm>
        <a:prstGeom prst="upArrowCallou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Mental and Emotional Needs</a:t>
          </a:r>
        </a:p>
      </dsp:txBody>
      <dsp:txXfrm rot="-10800000">
        <a:off x="0" y="822157"/>
        <a:ext cx="4795803" cy="291282"/>
      </dsp:txXfrm>
    </dsp:sp>
    <dsp:sp modelId="{0DCF41A1-BBA8-476D-B535-B5EDEFA774AB}">
      <dsp:nvSpPr>
        <dsp:cNvPr id="0" name=""/>
        <dsp:cNvSpPr/>
      </dsp:nvSpPr>
      <dsp:spPr>
        <a:xfrm>
          <a:off x="0" y="1113440"/>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Emotional Support</a:t>
          </a:r>
        </a:p>
      </dsp:txBody>
      <dsp:txXfrm>
        <a:off x="0" y="1113440"/>
        <a:ext cx="2397901" cy="248129"/>
      </dsp:txXfrm>
    </dsp:sp>
    <dsp:sp modelId="{4DC36017-8599-479A-B6F1-D4BE9E974DB1}">
      <dsp:nvSpPr>
        <dsp:cNvPr id="0" name=""/>
        <dsp:cNvSpPr/>
      </dsp:nvSpPr>
      <dsp:spPr>
        <a:xfrm>
          <a:off x="2397901" y="1113440"/>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Companionship</a:t>
          </a:r>
        </a:p>
      </dsp:txBody>
      <dsp:txXfrm>
        <a:off x="2397901" y="1113440"/>
        <a:ext cx="2397901" cy="248129"/>
      </dsp:txXfrm>
    </dsp:sp>
    <dsp:sp modelId="{B66AD419-0B05-47BD-A790-0021B2B04D18}">
      <dsp:nvSpPr>
        <dsp:cNvPr id="0" name=""/>
        <dsp:cNvSpPr/>
      </dsp:nvSpPr>
      <dsp:spPr>
        <a:xfrm rot="10800000">
          <a:off x="0" y="386"/>
          <a:ext cx="4795803" cy="829865"/>
        </a:xfrm>
        <a:prstGeom prst="upArrowCallou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Physical comfort</a:t>
          </a:r>
        </a:p>
      </dsp:txBody>
      <dsp:txXfrm rot="-10800000">
        <a:off x="0" y="386"/>
        <a:ext cx="4795803" cy="291282"/>
      </dsp:txXfrm>
    </dsp:sp>
    <dsp:sp modelId="{8ADFF13E-FA56-4568-B5A0-C74F7C478DF4}">
      <dsp:nvSpPr>
        <dsp:cNvPr id="0" name=""/>
        <dsp:cNvSpPr/>
      </dsp:nvSpPr>
      <dsp:spPr>
        <a:xfrm>
          <a:off x="0" y="291668"/>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Pain, breathing problem</a:t>
          </a:r>
        </a:p>
      </dsp:txBody>
      <dsp:txXfrm>
        <a:off x="0" y="291668"/>
        <a:ext cx="2397901" cy="248129"/>
      </dsp:txXfrm>
    </dsp:sp>
    <dsp:sp modelId="{607C663B-4646-4B57-87AB-C23ED7A75720}">
      <dsp:nvSpPr>
        <dsp:cNvPr id="0" name=""/>
        <dsp:cNvSpPr/>
      </dsp:nvSpPr>
      <dsp:spPr>
        <a:xfrm>
          <a:off x="2397901" y="291668"/>
          <a:ext cx="2397901" cy="24812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Digestive issues, Temperature</a:t>
          </a:r>
        </a:p>
      </dsp:txBody>
      <dsp:txXfrm>
        <a:off x="2397901" y="291668"/>
        <a:ext cx="2397901" cy="2481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9C191-306B-463F-8265-3ED391DE2C7D}">
      <dsp:nvSpPr>
        <dsp:cNvPr id="0" name=""/>
        <dsp:cNvSpPr/>
      </dsp:nvSpPr>
      <dsp:spPr>
        <a:xfrm>
          <a:off x="1888140" y="0"/>
          <a:ext cx="1230267" cy="615133"/>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Living Will</a:t>
          </a:r>
        </a:p>
      </dsp:txBody>
      <dsp:txXfrm>
        <a:off x="1906157" y="18017"/>
        <a:ext cx="1194233" cy="579099"/>
      </dsp:txXfrm>
    </dsp:sp>
    <dsp:sp modelId="{2845014B-7311-49CB-9B80-1D9FC5FD1541}">
      <dsp:nvSpPr>
        <dsp:cNvPr id="0" name=""/>
        <dsp:cNvSpPr/>
      </dsp:nvSpPr>
      <dsp:spPr>
        <a:xfrm>
          <a:off x="2011167" y="615133"/>
          <a:ext cx="123026" cy="608121"/>
        </a:xfrm>
        <a:custGeom>
          <a:avLst/>
          <a:gdLst/>
          <a:ahLst/>
          <a:cxnLst/>
          <a:rect l="0" t="0" r="0" b="0"/>
          <a:pathLst>
            <a:path>
              <a:moveTo>
                <a:pt x="0" y="0"/>
              </a:moveTo>
              <a:lnTo>
                <a:pt x="0" y="608121"/>
              </a:lnTo>
              <a:lnTo>
                <a:pt x="123026" y="60812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FB114A-A6D6-4C3F-8FC5-F69B00382788}">
      <dsp:nvSpPr>
        <dsp:cNvPr id="0" name=""/>
        <dsp:cNvSpPr/>
      </dsp:nvSpPr>
      <dsp:spPr>
        <a:xfrm>
          <a:off x="2134193" y="770089"/>
          <a:ext cx="1211635" cy="906331"/>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Prepare for life support, Resuscitation, and donation.</a:t>
          </a:r>
        </a:p>
      </dsp:txBody>
      <dsp:txXfrm>
        <a:off x="2160739" y="796635"/>
        <a:ext cx="1158543" cy="853239"/>
      </dsp:txXfrm>
    </dsp:sp>
    <dsp:sp modelId="{7AFE151A-9BB0-46FE-B225-E36D709804E7}">
      <dsp:nvSpPr>
        <dsp:cNvPr id="0" name=""/>
        <dsp:cNvSpPr/>
      </dsp:nvSpPr>
      <dsp:spPr>
        <a:xfrm>
          <a:off x="2011167" y="615133"/>
          <a:ext cx="123026" cy="1735368"/>
        </a:xfrm>
        <a:custGeom>
          <a:avLst/>
          <a:gdLst/>
          <a:ahLst/>
          <a:cxnLst/>
          <a:rect l="0" t="0" r="0" b="0"/>
          <a:pathLst>
            <a:path>
              <a:moveTo>
                <a:pt x="0" y="0"/>
              </a:moveTo>
              <a:lnTo>
                <a:pt x="0" y="1735368"/>
              </a:lnTo>
              <a:lnTo>
                <a:pt x="123026" y="173536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6FFB0B-8A63-4074-A3D8-FF07EDC464AE}">
      <dsp:nvSpPr>
        <dsp:cNvPr id="0" name=""/>
        <dsp:cNvSpPr/>
      </dsp:nvSpPr>
      <dsp:spPr>
        <a:xfrm>
          <a:off x="2134193" y="1830204"/>
          <a:ext cx="1136304" cy="1040596"/>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Given opportunity to choose life sustaining treatment or natural death</a:t>
          </a:r>
        </a:p>
      </dsp:txBody>
      <dsp:txXfrm>
        <a:off x="2164671" y="1860682"/>
        <a:ext cx="1075348" cy="979640"/>
      </dsp:txXfrm>
    </dsp:sp>
    <dsp:sp modelId="{025AE727-A16A-4195-803D-9B5CCC060270}">
      <dsp:nvSpPr>
        <dsp:cNvPr id="0" name=""/>
        <dsp:cNvSpPr/>
      </dsp:nvSpPr>
      <dsp:spPr>
        <a:xfrm>
          <a:off x="3425974" y="1172"/>
          <a:ext cx="1230267" cy="615133"/>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DNR</a:t>
          </a:r>
        </a:p>
      </dsp:txBody>
      <dsp:txXfrm>
        <a:off x="3443991" y="19189"/>
        <a:ext cx="1194233" cy="579099"/>
      </dsp:txXfrm>
    </dsp:sp>
    <dsp:sp modelId="{B8E3A610-07B9-4839-9031-BB94CFC1F455}">
      <dsp:nvSpPr>
        <dsp:cNvPr id="0" name=""/>
        <dsp:cNvSpPr/>
      </dsp:nvSpPr>
      <dsp:spPr>
        <a:xfrm>
          <a:off x="3549001" y="616305"/>
          <a:ext cx="123026" cy="461350"/>
        </a:xfrm>
        <a:custGeom>
          <a:avLst/>
          <a:gdLst/>
          <a:ahLst/>
          <a:cxnLst/>
          <a:rect l="0" t="0" r="0" b="0"/>
          <a:pathLst>
            <a:path>
              <a:moveTo>
                <a:pt x="0" y="0"/>
              </a:moveTo>
              <a:lnTo>
                <a:pt x="0" y="461350"/>
              </a:lnTo>
              <a:lnTo>
                <a:pt x="123026" y="46135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9E04B-C38E-4F0A-A4CB-32841CD3D9AB}">
      <dsp:nvSpPr>
        <dsp:cNvPr id="0" name=""/>
        <dsp:cNvSpPr/>
      </dsp:nvSpPr>
      <dsp:spPr>
        <a:xfrm>
          <a:off x="3672027" y="770089"/>
          <a:ext cx="984213" cy="6151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DNR needs for medical records</a:t>
          </a:r>
        </a:p>
      </dsp:txBody>
      <dsp:txXfrm>
        <a:off x="3690044" y="788106"/>
        <a:ext cx="948179" cy="579099"/>
      </dsp:txXfrm>
    </dsp:sp>
    <dsp:sp modelId="{1B71C44A-CE65-4B4D-874F-8232EB2DE27A}">
      <dsp:nvSpPr>
        <dsp:cNvPr id="0" name=""/>
        <dsp:cNvSpPr/>
      </dsp:nvSpPr>
      <dsp:spPr>
        <a:xfrm>
          <a:off x="3549001" y="616305"/>
          <a:ext cx="123026" cy="1275294"/>
        </a:xfrm>
        <a:custGeom>
          <a:avLst/>
          <a:gdLst/>
          <a:ahLst/>
          <a:cxnLst/>
          <a:rect l="0" t="0" r="0" b="0"/>
          <a:pathLst>
            <a:path>
              <a:moveTo>
                <a:pt x="0" y="0"/>
              </a:moveTo>
              <a:lnTo>
                <a:pt x="0" y="1275294"/>
              </a:lnTo>
              <a:lnTo>
                <a:pt x="123026" y="12752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5D7AB7-216F-4758-AB51-AAA2001402D9}">
      <dsp:nvSpPr>
        <dsp:cNvPr id="0" name=""/>
        <dsp:cNvSpPr/>
      </dsp:nvSpPr>
      <dsp:spPr>
        <a:xfrm>
          <a:off x="3672027" y="1539005"/>
          <a:ext cx="981989" cy="70518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Crucial for better communication</a:t>
          </a:r>
        </a:p>
      </dsp:txBody>
      <dsp:txXfrm>
        <a:off x="3692681" y="1559659"/>
        <a:ext cx="940681" cy="6638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C8697-6AE0-4202-8977-46739319034B}">
      <dsp:nvSpPr>
        <dsp:cNvPr id="0" name=""/>
        <dsp:cNvSpPr/>
      </dsp:nvSpPr>
      <dsp:spPr>
        <a:xfrm>
          <a:off x="0" y="0"/>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Some laws should be leading for elderly care in the UK and compared to other countries.</a:t>
          </a:r>
        </a:p>
      </dsp:txBody>
      <dsp:txXfrm>
        <a:off x="18747" y="18747"/>
        <a:ext cx="4793004" cy="602585"/>
      </dsp:txXfrm>
    </dsp:sp>
    <dsp:sp modelId="{05A3FCA0-C35D-47B3-8FC4-1FA0F9C61C63}">
      <dsp:nvSpPr>
        <dsp:cNvPr id="0" name=""/>
        <dsp:cNvSpPr/>
      </dsp:nvSpPr>
      <dsp:spPr>
        <a:xfrm>
          <a:off x="463789" y="756458"/>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United Kingdom ( UK): </a:t>
          </a:r>
          <a:r>
            <a:rPr lang="en-US" sz="1100" kern="1200"/>
            <a:t>The law governing by UK is to care for elder people and their responsibility is a moral duty and they govern care and funding for adults (Gov.UK, 2014).</a:t>
          </a:r>
        </a:p>
      </dsp:txBody>
      <dsp:txXfrm>
        <a:off x="482536" y="775205"/>
        <a:ext cx="4620451" cy="602585"/>
      </dsp:txXfrm>
    </dsp:sp>
    <dsp:sp modelId="{4AB00545-3CE0-41F9-B44A-07AE0E83BACA}">
      <dsp:nvSpPr>
        <dsp:cNvPr id="0" name=""/>
        <dsp:cNvSpPr/>
      </dsp:nvSpPr>
      <dsp:spPr>
        <a:xfrm>
          <a:off x="920657" y="1512916"/>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Sweden: </a:t>
          </a:r>
          <a:r>
            <a:rPr lang="en-US" sz="1100" kern="1200"/>
            <a:t>Sweden also led some laws for elderly care and they highlighted some specific areas including active aging, economic participation, social participation, and healthcare (Gov.UK, 2014).</a:t>
          </a:r>
        </a:p>
      </dsp:txBody>
      <dsp:txXfrm>
        <a:off x="939404" y="1531663"/>
        <a:ext cx="4627373" cy="602585"/>
      </dsp:txXfrm>
    </dsp:sp>
    <dsp:sp modelId="{3E7F64C2-808B-4BB5-959F-12F7AD79A3E6}">
      <dsp:nvSpPr>
        <dsp:cNvPr id="0" name=""/>
        <dsp:cNvSpPr/>
      </dsp:nvSpPr>
      <dsp:spPr>
        <a:xfrm>
          <a:off x="1384446" y="2269374"/>
          <a:ext cx="5537787" cy="640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Australia and Germany: </a:t>
          </a:r>
          <a:r>
            <a:rPr lang="en-US" sz="1100" kern="1200"/>
            <a:t>They govern a law that these two countries offer elderly people for paid leave, however, other countries allow for unpaid leave.</a:t>
          </a:r>
        </a:p>
      </dsp:txBody>
      <dsp:txXfrm>
        <a:off x="1403193" y="2288121"/>
        <a:ext cx="4620451" cy="602585"/>
      </dsp:txXfrm>
    </dsp:sp>
    <dsp:sp modelId="{45E96470-FF69-49CE-B1EF-8740519F0704}">
      <dsp:nvSpPr>
        <dsp:cNvPr id="0" name=""/>
        <dsp:cNvSpPr/>
      </dsp:nvSpPr>
      <dsp:spPr>
        <a:xfrm>
          <a:off x="5121735" y="490242"/>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215346" y="490242"/>
        <a:ext cx="228829" cy="313078"/>
      </dsp:txXfrm>
    </dsp:sp>
    <dsp:sp modelId="{584AC047-36A8-4B99-BA2F-D1F2877A8554}">
      <dsp:nvSpPr>
        <dsp:cNvPr id="0" name=""/>
        <dsp:cNvSpPr/>
      </dsp:nvSpPr>
      <dsp:spPr>
        <a:xfrm>
          <a:off x="5585524" y="1246701"/>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679135" y="1246701"/>
        <a:ext cx="228829" cy="313078"/>
      </dsp:txXfrm>
    </dsp:sp>
    <dsp:sp modelId="{F2E769E5-F697-4387-8988-4C4BA12FF4B1}">
      <dsp:nvSpPr>
        <dsp:cNvPr id="0" name=""/>
        <dsp:cNvSpPr/>
      </dsp:nvSpPr>
      <dsp:spPr>
        <a:xfrm>
          <a:off x="6042392" y="2003159"/>
          <a:ext cx="416051" cy="41605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136003" y="2003159"/>
        <a:ext cx="228829" cy="3130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216102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22034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298301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6/26/2024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177690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6/26/2024</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32314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BC9412-2452-4BED-A324-9D8C115361AD}" type="datetime1">
              <a:rPr lang="en-US" smtClean="0"/>
              <a:t>6/26/2024</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227843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5318F62-D251-40E8-A23C-F4CFE9FEAB41}" type="datetime1">
              <a:rPr lang="en-US" smtClean="0"/>
              <a:t>6/26/2024</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5905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2" y="3129281"/>
            <a:ext cx="2551461"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4F76144-149E-4874-93A5-554A0357CF82}" type="datetime1">
              <a:rPr lang="en-US" smtClean="0"/>
              <a:t>6/26/2024</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046500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6/26/2024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21583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6/26/2024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77205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9983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8" y="1447800"/>
            <a:ext cx="6001049"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48177" y="3771174"/>
            <a:ext cx="546115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6999690" y="2613787"/>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70314708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2" y="3124201"/>
            <a:ext cx="6620968"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3542461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6/26/2024</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76150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21"/>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2"/>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6/26/2024</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637797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390118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6/26/2024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96361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1BA835-12AC-4E8F-955A-EA3F4DE2791F}" type="datetime1">
              <a:rPr lang="en-US" smtClean="0"/>
              <a:t>6/26/2024</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083698697"/>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2014/23/contents/enacted" TargetMode="External"/><Relationship Id="rId2" Type="http://schemas.openxmlformats.org/officeDocument/2006/relationships/hyperlink" Target="https://liaise.com/10-benefits-of-residential-car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journaloflongtermcare.org/articles/10.31389/jltc" TargetMode="External"/><Relationship Id="rId2" Type="http://schemas.openxmlformats.org/officeDocument/2006/relationships/hyperlink" Target="https://www.gov.uk/government/publications/build-back-better-our-plan-for-health-and-social-care/adult-social-care-charging-reform-further-details" TargetMode="External"/><Relationship Id="rId1" Type="http://schemas.openxmlformats.org/officeDocument/2006/relationships/slideLayout" Target="../slideLayouts/slideLayout2.xml"/><Relationship Id="rId4" Type="http://schemas.openxmlformats.org/officeDocument/2006/relationships/hyperlink" Target="https://www.nia.nih.gov/health/what-are-palliative-care-and-hospice-car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who.int/news-room/fact-sheets/detail/palliative-care" TargetMode="External"/><Relationship Id="rId2" Type="http://schemas.openxmlformats.org/officeDocument/2006/relationships/hyperlink" Target="https://www.nhpco.org/hospice-care/overview/" TargetMode="External"/><Relationship Id="rId1" Type="http://schemas.openxmlformats.org/officeDocument/2006/relationships/slideLayout" Target="../slideLayouts/slideLayout2.xml"/><Relationship Id="rId4" Type="http://schemas.openxmlformats.org/officeDocument/2006/relationships/hyperlink" Target="https://doi.org/10.1093/geront/gnr0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descr="Respite Care Helps Caregivers of Seniors - Bethesda">
            <a:extLst>
              <a:ext uri="{FF2B5EF4-FFF2-40B4-BE49-F238E27FC236}">
                <a16:creationId xmlns:a16="http://schemas.microsoft.com/office/drawing/2014/main" id="{28B3E87C-F60F-6FBB-53BA-BCEFC5CB18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180" r="24331" b="-1"/>
          <a:stretch/>
        </p:blipFill>
        <p:spPr bwMode="auto">
          <a:xfrm>
            <a:off x="-1" y="10"/>
            <a:ext cx="4570804"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58080" y="1300480"/>
            <a:ext cx="3596639" cy="4947919"/>
          </a:xfrm>
        </p:spPr>
        <p:txBody>
          <a:bodyPr>
            <a:normAutofit fontScale="92500" lnSpcReduction="20000"/>
          </a:bodyPr>
          <a:lstStyle/>
          <a:p>
            <a:pPr marL="0" indent="0">
              <a:lnSpc>
                <a:spcPct val="90000"/>
              </a:lnSpc>
              <a:buNone/>
            </a:pPr>
            <a:endParaRPr lang="en-GB" altLang="en-US" sz="1700" dirty="0"/>
          </a:p>
          <a:p>
            <a:pPr marL="0" indent="0">
              <a:lnSpc>
                <a:spcPct val="90000"/>
              </a:lnSpc>
              <a:buNone/>
            </a:pPr>
            <a:endParaRPr lang="en-GB" altLang="en-US" sz="1700" dirty="0"/>
          </a:p>
          <a:p>
            <a:pPr marL="0" indent="0" algn="ctr">
              <a:lnSpc>
                <a:spcPct val="90000"/>
              </a:lnSpc>
              <a:buNone/>
            </a:pPr>
            <a:r>
              <a:rPr lang="en-GB" altLang="en-US" sz="2400" b="1" u="sng" dirty="0">
                <a:latin typeface="Arial" panose="020B0604020202020204" pitchFamily="34" charset="0"/>
                <a:cs typeface="Arial" panose="020B0604020202020204" pitchFamily="34" charset="0"/>
              </a:rPr>
              <a:t>“Remaining In Your Own Home is best for Everybody”</a:t>
            </a:r>
          </a:p>
          <a:p>
            <a:pPr marL="0" indent="0" algn="ctr">
              <a:lnSpc>
                <a:spcPct val="90000"/>
              </a:lnSpc>
              <a:buNone/>
            </a:pPr>
            <a:endParaRPr lang="en-GB" altLang="en-US" sz="2400" b="1" u="sng" dirty="0">
              <a:latin typeface="Arial" panose="020B0604020202020204" pitchFamily="34" charset="0"/>
              <a:cs typeface="Arial" panose="020B0604020202020204" pitchFamily="34" charset="0"/>
            </a:endParaRPr>
          </a:p>
          <a:p>
            <a:pPr marL="0" indent="0" algn="ctr">
              <a:lnSpc>
                <a:spcPct val="90000"/>
              </a:lnSpc>
              <a:buNone/>
            </a:pPr>
            <a:r>
              <a:rPr lang="en-GB" altLang="en-US" b="1" u="sng" dirty="0">
                <a:latin typeface="Arial" panose="020B0604020202020204" pitchFamily="34" charset="0"/>
                <a:cs typeface="Arial" panose="020B0604020202020204" pitchFamily="34" charset="0"/>
              </a:rPr>
              <a:t>Domiciliary Care VS Residential Care</a:t>
            </a:r>
          </a:p>
          <a:p>
            <a:pPr marL="0" indent="0" algn="ctr">
              <a:lnSpc>
                <a:spcPct val="90000"/>
              </a:lnSpc>
              <a:buNone/>
            </a:pPr>
            <a:endParaRPr lang="en-GB" altLang="en-US" b="1" u="sng" dirty="0">
              <a:latin typeface="Arial" panose="020B0604020202020204" pitchFamily="34" charset="0"/>
              <a:cs typeface="Arial" panose="020B0604020202020204" pitchFamily="34" charset="0"/>
            </a:endParaRPr>
          </a:p>
          <a:p>
            <a:pPr marL="0" indent="0">
              <a:lnSpc>
                <a:spcPct val="90000"/>
              </a:lnSpc>
              <a:buNone/>
            </a:pPr>
            <a:endParaRPr lang="en-GB" altLang="en-US" sz="1700" b="1" dirty="0">
              <a:latin typeface="Arial" panose="020B0604020202020204" pitchFamily="34" charset="0"/>
              <a:cs typeface="Arial" panose="020B0604020202020204" pitchFamily="34" charset="0"/>
            </a:endParaRPr>
          </a:p>
          <a:p>
            <a:pPr marL="0" indent="0" algn="ctr">
              <a:lnSpc>
                <a:spcPct val="90000"/>
              </a:lnSpc>
              <a:buNone/>
            </a:pPr>
            <a:r>
              <a:rPr lang="en-GB" altLang="en-US" sz="1700" b="1" dirty="0">
                <a:latin typeface="Arial" panose="020B0604020202020204" pitchFamily="34" charset="0"/>
                <a:cs typeface="Arial" panose="020B0604020202020204" pitchFamily="34" charset="0"/>
              </a:rPr>
              <a:t>Module Code: BMHP6009</a:t>
            </a: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nSpc>
                <a:spcPct val="90000"/>
              </a:lnSpc>
              <a:buNone/>
            </a:pPr>
            <a:endParaRPr lang="en-GB" altLang="en-US" sz="1700" dirty="0">
              <a:latin typeface="Arial" panose="020B0604020202020204" pitchFamily="34" charset="0"/>
              <a:cs typeface="Arial" panose="020B0604020202020204" pitchFamily="34" charset="0"/>
            </a:endParaRPr>
          </a:p>
          <a:p>
            <a:pPr marL="0" indent="0" algn="r">
              <a:lnSpc>
                <a:spcPct val="90000"/>
              </a:lnSpc>
              <a:buNone/>
            </a:pPr>
            <a:r>
              <a:rPr lang="en-GB" altLang="en-US" sz="1700" dirty="0" err="1">
                <a:latin typeface="Arial" panose="020B0604020202020204" pitchFamily="34" charset="0"/>
                <a:cs typeface="Arial" panose="020B0604020202020204" pitchFamily="34" charset="0"/>
              </a:rPr>
              <a:t>Sageeta</a:t>
            </a:r>
            <a:r>
              <a:rPr lang="en-GB" altLang="en-US" sz="1700" dirty="0">
                <a:latin typeface="Arial" panose="020B0604020202020204" pitchFamily="34" charset="0"/>
                <a:cs typeface="Arial" panose="020B0604020202020204" pitchFamily="34" charset="0"/>
              </a:rPr>
              <a:t> Hussain (21297440)</a:t>
            </a:r>
          </a:p>
          <a:p>
            <a:pPr marL="0" indent="0" algn="r">
              <a:lnSpc>
                <a:spcPct val="90000"/>
              </a:lnSpc>
              <a:buNone/>
            </a:pPr>
            <a:r>
              <a:rPr lang="en-GB" altLang="en-US" sz="1700">
                <a:latin typeface="Arial" panose="020B0604020202020204" pitchFamily="34" charset="0"/>
                <a:cs typeface="Arial" panose="020B0604020202020204" pitchFamily="34" charset="0"/>
              </a:rPr>
              <a:t>Nazreen </a:t>
            </a:r>
            <a:r>
              <a:rPr lang="en-GB" altLang="en-US" sz="1700" dirty="0">
                <a:latin typeface="Arial" panose="020B0604020202020204" pitchFamily="34" charset="0"/>
                <a:cs typeface="Arial" panose="020B0604020202020204" pitchFamily="34" charset="0"/>
              </a:rPr>
              <a:t>Akhtar (2128933)</a:t>
            </a:r>
          </a:p>
          <a:p>
            <a:pPr marL="0" indent="0">
              <a:lnSpc>
                <a:spcPct val="90000"/>
              </a:lnSpc>
              <a:buNone/>
            </a:pPr>
            <a:endParaRPr lang="en-GB" altLang="en-US" sz="1700" b="1" dirty="0">
              <a:latin typeface="Arial" panose="020B0604020202020204" pitchFamily="34" charset="0"/>
              <a:cs typeface="Arial" panose="020B0604020202020204" pitchFamily="34" charset="0"/>
            </a:endParaRPr>
          </a:p>
          <a:p>
            <a:pPr marL="0" indent="0">
              <a:lnSpc>
                <a:spcPct val="90000"/>
              </a:lnSpc>
              <a:buNone/>
            </a:pPr>
            <a:endParaRPr lang="en-GB" altLang="en-US" sz="17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42" y="1188748"/>
            <a:ext cx="8229600" cy="436960"/>
          </a:xfrm>
        </p:spPr>
        <p:txBody>
          <a:bodyPr/>
          <a:lstStyle/>
          <a:p>
            <a:pPr algn="ctr"/>
            <a:r>
              <a:rPr lang="en-US" sz="2800" b="1" u="sng" dirty="0">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p:txBody>
      </p:sp>
      <p:graphicFrame>
        <p:nvGraphicFramePr>
          <p:cNvPr id="10" name="Content Placeholder 2">
            <a:extLst>
              <a:ext uri="{FF2B5EF4-FFF2-40B4-BE49-F238E27FC236}">
                <a16:creationId xmlns:a16="http://schemas.microsoft.com/office/drawing/2014/main" id="{BFCBB83D-6EC1-2420-FA6F-96ECBCBD1A6C}"/>
              </a:ext>
            </a:extLst>
          </p:cNvPr>
          <p:cNvGraphicFramePr>
            <a:graphicFrameLocks noGrp="1"/>
          </p:cNvGraphicFramePr>
          <p:nvPr>
            <p:ph idx="1"/>
            <p:extLst>
              <p:ext uri="{D42A27DB-BD31-4B8C-83A1-F6EECF244321}">
                <p14:modId xmlns:p14="http://schemas.microsoft.com/office/powerpoint/2010/main" val="1314422888"/>
              </p:ext>
            </p:extLst>
          </p:nvPr>
        </p:nvGraphicFramePr>
        <p:xfrm>
          <a:off x="447040" y="2153920"/>
          <a:ext cx="5404587" cy="3769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F990CB3-C7F2-4F90-8551-BF2BC1428C8C}"/>
              </a:ext>
            </a:extLst>
          </p:cNvPr>
          <p:cNvSpPr txBox="1"/>
          <p:nvPr/>
        </p:nvSpPr>
        <p:spPr>
          <a:xfrm>
            <a:off x="7006196" y="5530752"/>
            <a:ext cx="1820918"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(James et al., 2022)</a:t>
            </a:r>
          </a:p>
        </p:txBody>
      </p:sp>
      <p:pic>
        <p:nvPicPr>
          <p:cNvPr id="3074" name="Picture 2" descr="Domiciliary Care – Serenity Inmind">
            <a:extLst>
              <a:ext uri="{FF2B5EF4-FFF2-40B4-BE49-F238E27FC236}">
                <a16:creationId xmlns:a16="http://schemas.microsoft.com/office/drawing/2014/main" id="{B95816E9-DCAB-E5C3-BC9D-FB5701EA8BF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33153" y="2960328"/>
            <a:ext cx="2793961" cy="1861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5B8EF4-1A59-4D23-9073-CC822D6C3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2561D-0673-4D73-A5AB-87FD2E122078}"/>
              </a:ext>
            </a:extLst>
          </p:cNvPr>
          <p:cNvSpPr>
            <a:spLocks noGrp="1"/>
          </p:cNvSpPr>
          <p:nvPr>
            <p:ph type="title"/>
          </p:nvPr>
        </p:nvSpPr>
        <p:spPr>
          <a:xfrm>
            <a:off x="486696" y="965200"/>
            <a:ext cx="2629122" cy="4773613"/>
          </a:xfrm>
        </p:spPr>
        <p:txBody>
          <a:bodyPr anchor="ctr">
            <a:normAutofit/>
          </a:bodyPr>
          <a:lstStyle/>
          <a:p>
            <a:r>
              <a:rPr lang="en-US" b="1" u="sng" dirty="0">
                <a:solidFill>
                  <a:srgbClr val="EBEBEB"/>
                </a:solidFill>
                <a:latin typeface="Arial" panose="020B0604020202020204" pitchFamily="34" charset="0"/>
                <a:cs typeface="Arial" panose="020B0604020202020204" pitchFamily="34" charset="0"/>
              </a:rPr>
              <a:t>End Of life care </a:t>
            </a:r>
          </a:p>
        </p:txBody>
      </p:sp>
      <p:sp>
        <p:nvSpPr>
          <p:cNvPr id="11" name="Rectangle 10">
            <a:extLst>
              <a:ext uri="{FF2B5EF4-FFF2-40B4-BE49-F238E27FC236}">
                <a16:creationId xmlns:a16="http://schemas.microsoft.com/office/drawing/2014/main" id="{F05075F9-95DE-4EE5-8B27-45016C98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F1FA2CDB-3235-4224-8583-449FAD4E7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4317E1-B08F-401E-8A71-42E0BF6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F2C3F13-712C-2204-A192-F2BFDF0DED68}"/>
              </a:ext>
            </a:extLst>
          </p:cNvPr>
          <p:cNvGraphicFramePr>
            <a:graphicFrameLocks noGrp="1"/>
          </p:cNvGraphicFramePr>
          <p:nvPr>
            <p:ph idx="1"/>
            <p:extLst>
              <p:ext uri="{D42A27DB-BD31-4B8C-83A1-F6EECF244321}">
                <p14:modId xmlns:p14="http://schemas.microsoft.com/office/powerpoint/2010/main" val="55570686"/>
              </p:ext>
            </p:extLst>
          </p:nvPr>
        </p:nvGraphicFramePr>
        <p:xfrm>
          <a:off x="4206478" y="965200"/>
          <a:ext cx="4211240"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536629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A0E2-9ECD-4DD7-9991-27B4065597E9}"/>
              </a:ext>
            </a:extLst>
          </p:cNvPr>
          <p:cNvSpPr>
            <a:spLocks noGrp="1"/>
          </p:cNvSpPr>
          <p:nvPr>
            <p:ph type="title"/>
          </p:nvPr>
        </p:nvSpPr>
        <p:spPr>
          <a:xfrm>
            <a:off x="1352806" y="1099244"/>
            <a:ext cx="6571343" cy="1049235"/>
          </a:xfrm>
        </p:spPr>
        <p:txBody>
          <a:bodyPr>
            <a:normAutofit/>
          </a:bodyPr>
          <a:lstStyle/>
          <a:p>
            <a:pPr algn="ctr"/>
            <a:r>
              <a:rPr lang="en-US" sz="3200" b="1" u="sng" dirty="0">
                <a:latin typeface="Arial" panose="020B0604020202020204" pitchFamily="34" charset="0"/>
                <a:cs typeface="Arial" panose="020B0604020202020204" pitchFamily="34" charset="0"/>
              </a:rPr>
              <a:t>End Of life care </a:t>
            </a:r>
          </a:p>
        </p:txBody>
      </p:sp>
      <p:graphicFrame>
        <p:nvGraphicFramePr>
          <p:cNvPr id="10" name="Content Placeholder 9">
            <a:extLst>
              <a:ext uri="{FF2B5EF4-FFF2-40B4-BE49-F238E27FC236}">
                <a16:creationId xmlns:a16="http://schemas.microsoft.com/office/drawing/2014/main" id="{F0F37A9B-5085-4935-9CCA-F4A2D8CF03AA}"/>
              </a:ext>
            </a:extLst>
          </p:cNvPr>
          <p:cNvGraphicFramePr>
            <a:graphicFrameLocks noGrp="1"/>
          </p:cNvGraphicFramePr>
          <p:nvPr>
            <p:ph idx="1"/>
            <p:extLst>
              <p:ext uri="{D42A27DB-BD31-4B8C-83A1-F6EECF244321}">
                <p14:modId xmlns:p14="http://schemas.microsoft.com/office/powerpoint/2010/main" val="2843759212"/>
              </p:ext>
            </p:extLst>
          </p:nvPr>
        </p:nvGraphicFramePr>
        <p:xfrm>
          <a:off x="827088" y="2052638"/>
          <a:ext cx="67119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A0F2A377-0695-4E54-A8FB-A0D5F639826D}"/>
              </a:ext>
            </a:extLst>
          </p:cNvPr>
          <p:cNvSpPr txBox="1"/>
          <p:nvPr/>
        </p:nvSpPr>
        <p:spPr>
          <a:xfrm>
            <a:off x="2206651" y="2544106"/>
            <a:ext cx="5040534" cy="33855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1600" b="1" dirty="0">
                <a:latin typeface="Arial" panose="020B0604020202020204" pitchFamily="34" charset="0"/>
                <a:cs typeface="Arial" panose="020B0604020202020204" pitchFamily="34" charset="0"/>
              </a:rPr>
              <a:t>End of life care delivery service for older people</a:t>
            </a:r>
          </a:p>
        </p:txBody>
      </p:sp>
      <p:sp>
        <p:nvSpPr>
          <p:cNvPr id="13" name="TextBox 12">
            <a:extLst>
              <a:ext uri="{FF2B5EF4-FFF2-40B4-BE49-F238E27FC236}">
                <a16:creationId xmlns:a16="http://schemas.microsoft.com/office/drawing/2014/main" id="{960B770A-F3EE-4035-B1F1-D5B6A0EB2186}"/>
              </a:ext>
            </a:extLst>
          </p:cNvPr>
          <p:cNvSpPr txBox="1"/>
          <p:nvPr/>
        </p:nvSpPr>
        <p:spPr>
          <a:xfrm>
            <a:off x="3272189" y="4664757"/>
            <a:ext cx="3483790"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Fig: Life of end care aspects (self-made)</a:t>
            </a:r>
          </a:p>
        </p:txBody>
      </p:sp>
    </p:spTree>
    <p:extLst>
      <p:ext uri="{BB962C8B-B14F-4D97-AF65-F5344CB8AC3E}">
        <p14:creationId xmlns:p14="http://schemas.microsoft.com/office/powerpoint/2010/main" val="272680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AFD0F-1169-4E15-96CC-23A393EB9B12}"/>
              </a:ext>
            </a:extLst>
          </p:cNvPr>
          <p:cNvSpPr>
            <a:spLocks noGrp="1"/>
          </p:cNvSpPr>
          <p:nvPr>
            <p:ph type="title"/>
          </p:nvPr>
        </p:nvSpPr>
        <p:spPr>
          <a:xfrm>
            <a:off x="482891" y="1447800"/>
            <a:ext cx="2331469" cy="4572000"/>
          </a:xfrm>
        </p:spPr>
        <p:txBody>
          <a:bodyPr anchor="ctr">
            <a:normAutofit/>
          </a:bodyPr>
          <a:lstStyle/>
          <a:p>
            <a:r>
              <a:rPr lang="en-US" sz="2800" b="1">
                <a:solidFill>
                  <a:srgbClr val="EBEBEB"/>
                </a:solidFill>
                <a:latin typeface="Arial" panose="020B0604020202020204" pitchFamily="34" charset="0"/>
                <a:cs typeface="Arial" panose="020B0604020202020204" pitchFamily="34" charset="0"/>
              </a:rPr>
              <a:t>Gap between need and availability end of life care</a:t>
            </a:r>
          </a:p>
        </p:txBody>
      </p:sp>
      <p:sp>
        <p:nvSpPr>
          <p:cNvPr id="15" name="Freeform: Shape 14">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9" name="Rectangle 18">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A615AEB1-1A84-434B-800E-5222EF227D44}"/>
              </a:ext>
            </a:extLst>
          </p:cNvPr>
          <p:cNvGraphicFramePr>
            <a:graphicFrameLocks/>
          </p:cNvGraphicFramePr>
          <p:nvPr>
            <p:extLst>
              <p:ext uri="{D42A27DB-BD31-4B8C-83A1-F6EECF244321}">
                <p14:modId xmlns:p14="http://schemas.microsoft.com/office/powerpoint/2010/main" val="2147968368"/>
              </p:ext>
            </p:extLst>
          </p:nvPr>
        </p:nvGraphicFramePr>
        <p:xfrm>
          <a:off x="3786187" y="2633400"/>
          <a:ext cx="4795804" cy="218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B9329C9-4F43-4B73-8C9B-C4C821D61906}"/>
              </a:ext>
            </a:extLst>
          </p:cNvPr>
          <p:cNvSpPr txBox="1"/>
          <p:nvPr/>
        </p:nvSpPr>
        <p:spPr>
          <a:xfrm>
            <a:off x="3786187" y="2214231"/>
            <a:ext cx="4872038" cy="318870"/>
          </a:xfrm>
          <a:prstGeom prst="rect">
            <a:avLst/>
          </a:prstGeom>
          <a:noFill/>
        </p:spPr>
        <p:txBody>
          <a:bodyPr wrap="square" rtlCol="0">
            <a:spAutoFit/>
          </a:bodyPr>
          <a:lstStyle/>
          <a:p>
            <a:pPr algn="just" defTabSz="420624">
              <a:spcAft>
                <a:spcPts val="600"/>
              </a:spcAft>
            </a:pPr>
            <a:r>
              <a:rPr lang="en-US" sz="1472" kern="1200">
                <a:solidFill>
                  <a:schemeClr val="tx1"/>
                </a:solidFill>
                <a:latin typeface="Arial" panose="020B0604020202020204" pitchFamily="34" charset="0"/>
                <a:ea typeface="+mn-ea"/>
                <a:cs typeface="Arial" panose="020B0604020202020204" pitchFamily="34" charset="0"/>
              </a:rPr>
              <a:t>End of life care is needed everyone for following areas:</a:t>
            </a:r>
            <a:endParaRPr lang="en-US" sz="16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B657FCF-32CE-4EFA-AD78-7A3DF4681299}"/>
              </a:ext>
            </a:extLst>
          </p:cNvPr>
          <p:cNvSpPr txBox="1"/>
          <p:nvPr/>
        </p:nvSpPr>
        <p:spPr>
          <a:xfrm>
            <a:off x="5874529" y="4998252"/>
            <a:ext cx="2108896" cy="262251"/>
          </a:xfrm>
          <a:prstGeom prst="rect">
            <a:avLst/>
          </a:prstGeom>
          <a:noFill/>
        </p:spPr>
        <p:txBody>
          <a:bodyPr wrap="square" rtlCol="0">
            <a:spAutoFit/>
          </a:bodyPr>
          <a:lstStyle/>
          <a:p>
            <a:pPr defTabSz="420624">
              <a:spcAft>
                <a:spcPts val="600"/>
              </a:spcAft>
            </a:pPr>
            <a:r>
              <a:rPr lang="en-US" sz="1104" b="1" kern="1200">
                <a:solidFill>
                  <a:schemeClr val="tx1"/>
                </a:solidFill>
                <a:latin typeface="Arial" panose="020B0604020202020204" pitchFamily="34" charset="0"/>
                <a:ea typeface="+mn-ea"/>
                <a:cs typeface="Arial" panose="020B0604020202020204" pitchFamily="34" charset="0"/>
              </a:rPr>
              <a:t>(Self-made)</a:t>
            </a:r>
            <a:endParaRPr lang="en-US" sz="1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200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54182-56C2-7965-2A92-CF120ACF57CA}"/>
              </a:ext>
            </a:extLst>
          </p:cNvPr>
          <p:cNvSpPr>
            <a:spLocks noGrp="1"/>
          </p:cNvSpPr>
          <p:nvPr>
            <p:ph type="title"/>
          </p:nvPr>
        </p:nvSpPr>
        <p:spPr>
          <a:xfrm>
            <a:off x="866442" y="462224"/>
            <a:ext cx="6620968" cy="683288"/>
          </a:xfrm>
        </p:spPr>
        <p:txBody>
          <a:bodyPr/>
          <a:lstStyle/>
          <a:p>
            <a:r>
              <a:rPr lang="en-US" sz="2000" dirty="0"/>
              <a:t>Key points for end of life </a:t>
            </a:r>
            <a:r>
              <a:rPr lang="en-US" sz="2000" i="0" u="none" strike="noStrike" dirty="0">
                <a:solidFill>
                  <a:schemeClr val="tx1"/>
                </a:solidFill>
                <a:effectLst/>
                <a:latin typeface="+mn-lt"/>
              </a:rPr>
              <a:t>Care Delivery Services for Older People </a:t>
            </a:r>
            <a:br>
              <a:rPr lang="en-US" sz="900" b="0" i="0" u="none" strike="noStrike" dirty="0">
                <a:solidFill>
                  <a:srgbClr val="0F4761"/>
                </a:solidFill>
                <a:effectLst/>
                <a:latin typeface="Segoe UI" panose="020B0502040204020203" pitchFamily="34" charset="0"/>
              </a:rPr>
            </a:br>
            <a:endParaRPr lang="en-US" sz="2000" dirty="0"/>
          </a:p>
        </p:txBody>
      </p:sp>
      <p:sp>
        <p:nvSpPr>
          <p:cNvPr id="3" name="Text Placeholder 2">
            <a:extLst>
              <a:ext uri="{FF2B5EF4-FFF2-40B4-BE49-F238E27FC236}">
                <a16:creationId xmlns:a16="http://schemas.microsoft.com/office/drawing/2014/main" id="{6EC26F54-DD4D-26D8-720B-72B201E8046F}"/>
              </a:ext>
            </a:extLst>
          </p:cNvPr>
          <p:cNvSpPr>
            <a:spLocks noGrp="1"/>
          </p:cNvSpPr>
          <p:nvPr>
            <p:ph type="body" sz="half" idx="2"/>
          </p:nvPr>
        </p:nvSpPr>
        <p:spPr>
          <a:xfrm>
            <a:off x="866441" y="1215851"/>
            <a:ext cx="7041611" cy="5265336"/>
          </a:xfrm>
        </p:spPr>
        <p:txBody>
          <a:bodyPr>
            <a:normAutofit fontScale="85000" lnSpcReduction="20000"/>
          </a:bodyPr>
          <a:lstStyle/>
          <a:p>
            <a:pPr algn="l" rtl="0" fontAlgn="base"/>
            <a:r>
              <a:rPr lang="en-US" sz="1600" b="0" i="0" u="none" strike="noStrike" dirty="0">
                <a:effectLst/>
                <a:latin typeface="Aptos"/>
              </a:rPr>
              <a:t>End-of-life care for older adults involves comprehensive services aimed at providing comfort, dignity, and support during the final stages of life. This care encompasses medical, psychological, social, and spiritual aspects to address the complex needs of patients and their families. </a:t>
            </a:r>
            <a:endParaRPr lang="en-US" sz="1600" b="0" i="0" u="none" strike="noStrike">
              <a:effectLst/>
              <a:latin typeface="Aptos"/>
              <a:cs typeface="Segoe UI"/>
            </a:endParaRPr>
          </a:p>
          <a:p>
            <a:pPr algn="l" rtl="0" fontAlgn="base">
              <a:buFont typeface="+mj-lt"/>
              <a:buAutoNum type="arabicPeriod"/>
            </a:pPr>
            <a:r>
              <a:rPr lang="en-US" sz="1600" b="1" i="0" u="none" strike="noStrike" dirty="0">
                <a:effectLst/>
                <a:latin typeface="Aptos"/>
              </a:rPr>
              <a:t>Palliative Care</a:t>
            </a:r>
            <a:r>
              <a:rPr lang="en-US" sz="1600" b="0" i="0" u="none" strike="noStrike" dirty="0">
                <a:effectLst/>
                <a:latin typeface="Aptos"/>
              </a:rPr>
              <a:t>: Palliative care focuses on relieving symptoms and improving the quality of life for patients with serious illnesses. It can be provided alongside curative treatments or as the focus of care when curative options are no longer viable (World Health Organization, 2020). </a:t>
            </a:r>
            <a:endParaRPr lang="en-US" sz="1600" b="0" i="0" u="none" strike="noStrike">
              <a:effectLst/>
              <a:latin typeface="Aptos"/>
            </a:endParaRPr>
          </a:p>
          <a:p>
            <a:pPr algn="l" rtl="0" fontAlgn="base">
              <a:buFont typeface="+mj-lt"/>
              <a:buAutoNum type="arabicPeriod" startAt="2"/>
            </a:pPr>
            <a:r>
              <a:rPr lang="en-US" sz="1600" b="1" i="0" u="none" strike="noStrike" dirty="0">
                <a:effectLst/>
                <a:latin typeface="Aptos"/>
              </a:rPr>
              <a:t>Hospice Care: Hospice care is a specific type of palliative care given to patients in the last six months of life.</a:t>
            </a:r>
            <a:r>
              <a:rPr lang="en-US" sz="1600" b="0" i="0" u="none" strike="noStrike" dirty="0">
                <a:effectLst/>
                <a:latin typeface="Aptos"/>
              </a:rPr>
              <a:t> It emphasizes pain management, comfort care, and emotional support rather than curative treatments (National Hospice and Palliative Care Organization, 2021). </a:t>
            </a:r>
            <a:endParaRPr lang="en-US" sz="1600" b="0" i="0" u="none" strike="noStrike">
              <a:effectLst/>
              <a:latin typeface="Aptos"/>
            </a:endParaRPr>
          </a:p>
          <a:p>
            <a:pPr algn="l" rtl="0" fontAlgn="base">
              <a:buFont typeface="+mj-lt"/>
              <a:buAutoNum type="arabicPeriod" startAt="3"/>
            </a:pPr>
            <a:r>
              <a:rPr lang="en-US" sz="1600" b="1" i="0" u="none" strike="noStrike" dirty="0">
                <a:effectLst/>
                <a:latin typeface="Aptos"/>
              </a:rPr>
              <a:t>Advance Care Planning</a:t>
            </a:r>
            <a:r>
              <a:rPr lang="en-US" sz="1600" b="0" i="0" u="none" strike="noStrike" dirty="0">
                <a:effectLst/>
                <a:latin typeface="Aptos"/>
              </a:rPr>
              <a:t>: This involves discussions and documentation of patients' wishes regarding end-of-life care, including living wills and durable powers of attorney for healthcare. These plans help ensure that care aligns with the patient's values and preferences (Detering et al., 2010). </a:t>
            </a:r>
            <a:endParaRPr lang="en-US" sz="1600" b="0" i="0" u="none" strike="noStrike">
              <a:effectLst/>
              <a:latin typeface="Aptos"/>
            </a:endParaRPr>
          </a:p>
          <a:p>
            <a:pPr algn="l" rtl="0" fontAlgn="base">
              <a:buFont typeface="+mj-lt"/>
              <a:buAutoNum type="arabicPeriod" startAt="4"/>
            </a:pPr>
            <a:r>
              <a:rPr lang="en-US" sz="1600" b="1" i="0" u="none" strike="noStrike" dirty="0">
                <a:effectLst/>
                <a:latin typeface="Aptos"/>
              </a:rPr>
              <a:t>Multidisciplinary Teams</a:t>
            </a:r>
            <a:r>
              <a:rPr lang="en-US" sz="1600" b="0" i="0" u="none" strike="noStrike" dirty="0">
                <a:effectLst/>
                <a:latin typeface="Aptos"/>
              </a:rPr>
              <a:t>: Effective end-of-life care often requires a team approach, involving doctors, nurses, social workers, chaplains, and other professionals. This team collaborates to address the multifaceted needs of the patient and family (Morrison et al., 2008). </a:t>
            </a:r>
            <a:endParaRPr lang="en-US" sz="1600" b="0" i="0" u="none" strike="noStrike">
              <a:effectLst/>
              <a:latin typeface="Aptos"/>
            </a:endParaRPr>
          </a:p>
          <a:p>
            <a:pPr algn="l" rtl="0" fontAlgn="base">
              <a:buFont typeface="+mj-lt"/>
              <a:buAutoNum type="arabicPeriod" startAt="5"/>
            </a:pPr>
            <a:r>
              <a:rPr lang="en-US" sz="1600" b="1" i="0" u="none" strike="noStrike" dirty="0">
                <a:effectLst/>
                <a:latin typeface="Aptos"/>
              </a:rPr>
              <a:t>Family and Caregiver Support</a:t>
            </a:r>
            <a:r>
              <a:rPr lang="en-US" sz="1600" b="0" i="0" u="none" strike="noStrike" dirty="0">
                <a:effectLst/>
                <a:latin typeface="Aptos"/>
              </a:rPr>
              <a:t>: Providing support to family members and caregivers is crucial, as they play a significant role in the care of the older adult. Support can include respite care, counseling, and education about the dying process (Schulz and Eden, 2016).</a:t>
            </a:r>
            <a:r>
              <a:rPr lang="en-US" sz="1600" b="1" i="0" u="none" strike="noStrike" dirty="0">
                <a:effectLst/>
                <a:latin typeface="Aptos"/>
              </a:rPr>
              <a:t> </a:t>
            </a:r>
            <a:r>
              <a:rPr lang="en-US" sz="1600" b="0" i="0" u="none" strike="noStrike" dirty="0">
                <a:effectLst/>
                <a:latin typeface="Aptos"/>
              </a:rPr>
              <a:t> </a:t>
            </a:r>
          </a:p>
          <a:p>
            <a:endParaRPr lang="en-US" dirty="0"/>
          </a:p>
        </p:txBody>
      </p:sp>
    </p:spTree>
    <p:extLst>
      <p:ext uri="{BB962C8B-B14F-4D97-AF65-F5344CB8AC3E}">
        <p14:creationId xmlns:p14="http://schemas.microsoft.com/office/powerpoint/2010/main" val="641674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E7EAF-1FE2-4367-B86A-920B6B885EC8}"/>
              </a:ext>
            </a:extLst>
          </p:cNvPr>
          <p:cNvSpPr>
            <a:spLocks noGrp="1"/>
          </p:cNvSpPr>
          <p:nvPr>
            <p:ph type="title"/>
          </p:nvPr>
        </p:nvSpPr>
        <p:spPr>
          <a:xfrm>
            <a:off x="1360364" y="1280613"/>
            <a:ext cx="6725653" cy="593530"/>
          </a:xfrm>
        </p:spPr>
        <p:txBody>
          <a:bodyPr>
            <a:normAutofit/>
          </a:bodyPr>
          <a:lstStyle/>
          <a:p>
            <a:pPr algn="ctr"/>
            <a:r>
              <a:rPr lang="en-US" sz="2800" b="1" u="sng" dirty="0">
                <a:latin typeface="Arial" panose="020B0604020202020204" pitchFamily="34" charset="0"/>
                <a:cs typeface="Arial" panose="020B0604020202020204" pitchFamily="34" charset="0"/>
              </a:rPr>
              <a:t>Planning for End of Life</a:t>
            </a:r>
          </a:p>
        </p:txBody>
      </p:sp>
      <p:sp>
        <p:nvSpPr>
          <p:cNvPr id="3" name="Content Placeholder 2">
            <a:extLst>
              <a:ext uri="{FF2B5EF4-FFF2-40B4-BE49-F238E27FC236}">
                <a16:creationId xmlns:a16="http://schemas.microsoft.com/office/drawing/2014/main" id="{47F58D19-568E-4C40-A621-048EDE2938D2}"/>
              </a:ext>
            </a:extLst>
          </p:cNvPr>
          <p:cNvSpPr>
            <a:spLocks noGrp="1"/>
          </p:cNvSpPr>
          <p:nvPr>
            <p:ph idx="1"/>
          </p:nvPr>
        </p:nvSpPr>
        <p:spPr>
          <a:xfrm>
            <a:off x="445865" y="1874143"/>
            <a:ext cx="7568970" cy="3592203"/>
          </a:xfrm>
        </p:spPr>
        <p:txBody>
          <a:bodyPr/>
          <a:lstStyle/>
          <a:p>
            <a:pPr marL="0" indent="0">
              <a:lnSpc>
                <a:spcPct val="100000"/>
              </a:lnSpc>
              <a:buNone/>
            </a:pPr>
            <a:r>
              <a:rPr lang="en-US" sz="1400" dirty="0">
                <a:latin typeface="Arial" panose="020B0604020202020204" pitchFamily="34" charset="0"/>
                <a:cs typeface="Arial" panose="020B0604020202020204" pitchFamily="34" charset="0"/>
              </a:rPr>
              <a:t>Planning for end of life care is important for people who need to take decisions. Living Will and DNR are most useful component for making this planning.</a:t>
            </a:r>
          </a:p>
          <a:p>
            <a:pPr marL="0" indent="0">
              <a:buNone/>
            </a:pPr>
            <a:endParaRPr lang="en-US" dirty="0"/>
          </a:p>
        </p:txBody>
      </p:sp>
      <p:graphicFrame>
        <p:nvGraphicFramePr>
          <p:cNvPr id="4" name="Diagram 3">
            <a:extLst>
              <a:ext uri="{FF2B5EF4-FFF2-40B4-BE49-F238E27FC236}">
                <a16:creationId xmlns:a16="http://schemas.microsoft.com/office/drawing/2014/main" id="{F009B832-8906-4A1E-8680-958BB534D4EC}"/>
              </a:ext>
            </a:extLst>
          </p:cNvPr>
          <p:cNvGraphicFramePr/>
          <p:nvPr>
            <p:extLst>
              <p:ext uri="{D42A27DB-BD31-4B8C-83A1-F6EECF244321}">
                <p14:modId xmlns:p14="http://schemas.microsoft.com/office/powerpoint/2010/main" val="3752796824"/>
              </p:ext>
            </p:extLst>
          </p:nvPr>
        </p:nvGraphicFramePr>
        <p:xfrm>
          <a:off x="1209125" y="2594373"/>
          <a:ext cx="6544382" cy="28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C936D87-3066-4DBA-9EEC-6E64F8BEAE1D}"/>
              </a:ext>
            </a:extLst>
          </p:cNvPr>
          <p:cNvSpPr txBox="1"/>
          <p:nvPr/>
        </p:nvSpPr>
        <p:spPr>
          <a:xfrm>
            <a:off x="4071652" y="5632600"/>
            <a:ext cx="1458506"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(Self-made)</a:t>
            </a:r>
          </a:p>
        </p:txBody>
      </p:sp>
    </p:spTree>
    <p:extLst>
      <p:ext uri="{BB962C8B-B14F-4D97-AF65-F5344CB8AC3E}">
        <p14:creationId xmlns:p14="http://schemas.microsoft.com/office/powerpoint/2010/main" val="1847008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DDD7-8BF9-47DC-9C50-24EFEB7CE54E}"/>
              </a:ext>
            </a:extLst>
          </p:cNvPr>
          <p:cNvSpPr>
            <a:spLocks noGrp="1"/>
          </p:cNvSpPr>
          <p:nvPr>
            <p:ph type="title"/>
          </p:nvPr>
        </p:nvSpPr>
        <p:spPr>
          <a:xfrm>
            <a:off x="1655088" y="1197486"/>
            <a:ext cx="6571343" cy="1049235"/>
          </a:xfrm>
        </p:spPr>
        <p:txBody>
          <a:bodyPr>
            <a:normAutofit/>
          </a:bodyPr>
          <a:lstStyle/>
          <a:p>
            <a:r>
              <a:rPr lang="en-US" sz="2800" b="1" u="sng" dirty="0">
                <a:latin typeface="Arial" panose="020B0604020202020204" pitchFamily="34" charset="0"/>
                <a:cs typeface="Arial" panose="020B0604020202020204" pitchFamily="34" charset="0"/>
              </a:rPr>
              <a:t>Euthanasia and Assisted Dying</a:t>
            </a:r>
          </a:p>
        </p:txBody>
      </p:sp>
      <p:sp>
        <p:nvSpPr>
          <p:cNvPr id="3" name="Content Placeholder 2">
            <a:extLst>
              <a:ext uri="{FF2B5EF4-FFF2-40B4-BE49-F238E27FC236}">
                <a16:creationId xmlns:a16="http://schemas.microsoft.com/office/drawing/2014/main" id="{1E5450B5-4F5A-44A9-8D6F-84C92DC234D5}"/>
              </a:ext>
            </a:extLst>
          </p:cNvPr>
          <p:cNvSpPr>
            <a:spLocks noGrp="1"/>
          </p:cNvSpPr>
          <p:nvPr>
            <p:ph idx="1"/>
          </p:nvPr>
        </p:nvSpPr>
        <p:spPr>
          <a:xfrm>
            <a:off x="755703" y="2161613"/>
            <a:ext cx="7262300" cy="3498901"/>
          </a:xfrm>
        </p:spPr>
        <p:txBody>
          <a:bodyPr>
            <a:normAutofit/>
          </a:bodyPr>
          <a:lstStyle/>
          <a:p>
            <a:pPr marL="0" indent="0" algn="just">
              <a:buNone/>
            </a:pPr>
            <a:r>
              <a:rPr lang="en-US" sz="1400" dirty="0">
                <a:latin typeface="Arial" panose="020B0604020202020204" pitchFamily="34" charset="0"/>
                <a:cs typeface="Arial" panose="020B0604020202020204" pitchFamily="34" charset="0"/>
              </a:rPr>
              <a:t>Euthanasia and assisted dying are important for end-of-life care and these two concepts should be concerning issues for end of life.</a:t>
            </a:r>
          </a:p>
          <a:p>
            <a:pPr marL="0" indent="0" algn="just">
              <a:buNone/>
            </a:pPr>
            <a:endParaRPr lang="en-US" sz="1400" b="1" dirty="0">
              <a:latin typeface="Arial" panose="020B0604020202020204" pitchFamily="34" charset="0"/>
              <a:cs typeface="Arial" panose="020B0604020202020204" pitchFamily="34" charset="0"/>
            </a:endParaRPr>
          </a:p>
          <a:p>
            <a:pPr marL="0" indent="0" algn="just">
              <a:buNone/>
            </a:pPr>
            <a:endParaRPr lang="en-US" sz="1400" b="1" dirty="0">
              <a:latin typeface="Arial" panose="020B0604020202020204" pitchFamily="34" charset="0"/>
              <a:cs typeface="Arial" panose="020B0604020202020204" pitchFamily="34" charset="0"/>
            </a:endParaRPr>
          </a:p>
          <a:p>
            <a:pPr marL="0" indent="0" algn="just">
              <a:buNone/>
            </a:pPr>
            <a:endParaRPr lang="en-US" sz="1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36C589B-9260-449C-A664-A7986A1B8B5F}"/>
              </a:ext>
            </a:extLst>
          </p:cNvPr>
          <p:cNvSpPr txBox="1"/>
          <p:nvPr/>
        </p:nvSpPr>
        <p:spPr>
          <a:xfrm>
            <a:off x="1224238" y="2919217"/>
            <a:ext cx="5917150" cy="73676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b="1" dirty="0">
                <a:latin typeface="Arial" panose="020B0604020202020204" pitchFamily="34" charset="0"/>
                <a:cs typeface="Arial" panose="020B0604020202020204" pitchFamily="34" charset="0"/>
              </a:rPr>
              <a:t>Euthanasia: </a:t>
            </a:r>
            <a:r>
              <a:rPr lang="en-US" sz="1400" dirty="0">
                <a:latin typeface="Arial" panose="020B0604020202020204" pitchFamily="34" charset="0"/>
                <a:cs typeface="Arial" panose="020B0604020202020204" pitchFamily="34" charset="0"/>
              </a:rPr>
              <a:t>The concept of euthanasia is it consists of intentionally ending an individual life to get rid of pain (BBC, 2019). Euthanasia involves two types including voluntary and non-voluntary.</a:t>
            </a:r>
          </a:p>
        </p:txBody>
      </p:sp>
      <p:sp>
        <p:nvSpPr>
          <p:cNvPr id="5" name="Arrow: Down 4">
            <a:extLst>
              <a:ext uri="{FF2B5EF4-FFF2-40B4-BE49-F238E27FC236}">
                <a16:creationId xmlns:a16="http://schemas.microsoft.com/office/drawing/2014/main" id="{FA3AE2F3-9FC2-4055-BC81-109A2BB48C61}"/>
              </a:ext>
            </a:extLst>
          </p:cNvPr>
          <p:cNvSpPr/>
          <p:nvPr/>
        </p:nvSpPr>
        <p:spPr>
          <a:xfrm>
            <a:off x="3978775" y="3678088"/>
            <a:ext cx="272052" cy="559220"/>
          </a:xfrm>
          <a:prstGeom prst="down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D948AE-ADF1-4CFA-A35B-156EEC7D876B}"/>
              </a:ext>
            </a:extLst>
          </p:cNvPr>
          <p:cNvSpPr txBox="1"/>
          <p:nvPr/>
        </p:nvSpPr>
        <p:spPr>
          <a:xfrm>
            <a:off x="1250688" y="4272344"/>
            <a:ext cx="5917150"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b="1" dirty="0">
                <a:latin typeface="Arial" panose="020B0604020202020204" pitchFamily="34" charset="0"/>
                <a:cs typeface="Arial" panose="020B0604020202020204" pitchFamily="34" charset="0"/>
              </a:rPr>
              <a:t>Assisted dying: </a:t>
            </a:r>
            <a:r>
              <a:rPr lang="en-US" sz="1400" dirty="0">
                <a:latin typeface="Arial" panose="020B0604020202020204" pitchFamily="34" charset="0"/>
                <a:cs typeface="Arial" panose="020B0604020202020204" pitchFamily="34" charset="0"/>
              </a:rPr>
              <a:t>Assisted dying is defined can supporting people who want to attempt suicide and euthanasia</a:t>
            </a:r>
          </a:p>
        </p:txBody>
      </p:sp>
    </p:spTree>
    <p:extLst>
      <p:ext uri="{BB962C8B-B14F-4D97-AF65-F5344CB8AC3E}">
        <p14:creationId xmlns:p14="http://schemas.microsoft.com/office/powerpoint/2010/main" val="3379869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D39E-7032-4EA5-BF0F-463F300DE4FD}"/>
              </a:ext>
            </a:extLst>
          </p:cNvPr>
          <p:cNvSpPr>
            <a:spLocks noGrp="1"/>
          </p:cNvSpPr>
          <p:nvPr>
            <p:ph type="title"/>
          </p:nvPr>
        </p:nvSpPr>
        <p:spPr>
          <a:xfrm>
            <a:off x="5056581" y="629266"/>
            <a:ext cx="2480808" cy="1641986"/>
          </a:xfrm>
        </p:spPr>
        <p:txBody>
          <a:bodyPr>
            <a:normAutofit/>
          </a:bodyPr>
          <a:lstStyle/>
          <a:p>
            <a:pPr>
              <a:lnSpc>
                <a:spcPct val="90000"/>
              </a:lnSpc>
            </a:pPr>
            <a:r>
              <a:rPr lang="en-US" sz="2600" b="1" u="sng" dirty="0">
                <a:latin typeface="Arial" panose="020B0604020202020204" pitchFamily="34" charset="0"/>
                <a:cs typeface="Arial" panose="020B0604020202020204" pitchFamily="34" charset="0"/>
              </a:rPr>
              <a:t>Domiciliary Care And Residential Care</a:t>
            </a:r>
          </a:p>
        </p:txBody>
      </p:sp>
      <p:pic>
        <p:nvPicPr>
          <p:cNvPr id="5" name="Picture 4" descr="Person sanitising hand">
            <a:extLst>
              <a:ext uri="{FF2B5EF4-FFF2-40B4-BE49-F238E27FC236}">
                <a16:creationId xmlns:a16="http://schemas.microsoft.com/office/drawing/2014/main" id="{32EF476A-E1CB-B103-C1CC-E8599ACE3231}"/>
              </a:ext>
            </a:extLst>
          </p:cNvPr>
          <p:cNvPicPr>
            <a:picLocks noChangeAspect="1"/>
          </p:cNvPicPr>
          <p:nvPr/>
        </p:nvPicPr>
        <p:blipFill rotWithShape="1">
          <a:blip r:embed="rId3"/>
          <a:srcRect l="22832" r="31346" b="-1"/>
          <a:stretch/>
        </p:blipFill>
        <p:spPr>
          <a:xfrm>
            <a:off x="-1" y="10"/>
            <a:ext cx="4570804" cy="6857990"/>
          </a:xfrm>
          <a:prstGeom prst="rect">
            <a:avLst/>
          </a:prstGeom>
        </p:spPr>
      </p:pic>
      <p:sp>
        <p:nvSpPr>
          <p:cNvPr id="3" name="Content Placeholder 2">
            <a:extLst>
              <a:ext uri="{FF2B5EF4-FFF2-40B4-BE49-F238E27FC236}">
                <a16:creationId xmlns:a16="http://schemas.microsoft.com/office/drawing/2014/main" id="{69E8A83A-EB31-48E7-95B4-A3699B452AE1}"/>
              </a:ext>
            </a:extLst>
          </p:cNvPr>
          <p:cNvSpPr>
            <a:spLocks noGrp="1"/>
          </p:cNvSpPr>
          <p:nvPr>
            <p:ph idx="1"/>
          </p:nvPr>
        </p:nvSpPr>
        <p:spPr>
          <a:xfrm>
            <a:off x="5056581" y="2438400"/>
            <a:ext cx="2480808" cy="3809999"/>
          </a:xfrm>
        </p:spPr>
        <p:txBody>
          <a:bodyPr>
            <a:normAutofit/>
          </a:bodyPr>
          <a:lstStyle/>
          <a:p>
            <a:pPr>
              <a:lnSpc>
                <a:spcPct val="90000"/>
              </a:lnSpc>
              <a:buFont typeface="Wingdings" panose="05000000000000000000" pitchFamily="2" charset="2"/>
              <a:buChar char="Ø"/>
            </a:pPr>
            <a:r>
              <a:rPr lang="en-US" sz="1300" b="1">
                <a:latin typeface="Arial" panose="020B0604020202020204" pitchFamily="34" charset="0"/>
                <a:cs typeface="Arial" panose="020B0604020202020204" pitchFamily="34" charset="0"/>
              </a:rPr>
              <a:t>Domiciliary Care: </a:t>
            </a:r>
            <a:r>
              <a:rPr lang="en-US" sz="1300">
                <a:latin typeface="Arial" panose="020B0604020202020204" pitchFamily="34" charset="0"/>
                <a:cs typeface="Arial" panose="020B0604020202020204" pitchFamily="34" charset="0"/>
              </a:rPr>
              <a:t>Domiciliary care is known as home care and this type of care services are provided by a person's own home (Moriarty and </a:t>
            </a:r>
            <a:r>
              <a:rPr lang="en-US" sz="1300" err="1">
                <a:latin typeface="Arial" panose="020B0604020202020204" pitchFamily="34" charset="0"/>
                <a:cs typeface="Arial" panose="020B0604020202020204" pitchFamily="34" charset="0"/>
              </a:rPr>
              <a:t>Manthorpe</a:t>
            </a:r>
            <a:r>
              <a:rPr lang="en-US" sz="1300">
                <a:latin typeface="Arial" panose="020B0604020202020204" pitchFamily="34" charset="0"/>
                <a:cs typeface="Arial" panose="020B0604020202020204" pitchFamily="34" charset="0"/>
              </a:rPr>
              <a:t>, 2018). This care included bathing, dressing, medication, and meal preparation.</a:t>
            </a:r>
          </a:p>
          <a:p>
            <a:pPr>
              <a:lnSpc>
                <a:spcPct val="90000"/>
              </a:lnSpc>
              <a:buFont typeface="Wingdings" panose="05000000000000000000" pitchFamily="2" charset="2"/>
              <a:buChar char="Ø"/>
            </a:pPr>
            <a:r>
              <a:rPr lang="en-US" sz="1300" b="1">
                <a:latin typeface="Arial" panose="020B0604020202020204" pitchFamily="34" charset="0"/>
                <a:cs typeface="Arial" panose="020B0604020202020204" pitchFamily="34" charset="0"/>
              </a:rPr>
              <a:t>Residential Care: </a:t>
            </a:r>
            <a:r>
              <a:rPr lang="en-US" sz="1300">
                <a:latin typeface="Arial" panose="020B0604020202020204" pitchFamily="34" charset="0"/>
                <a:cs typeface="Arial" panose="020B0604020202020204" pitchFamily="34" charset="0"/>
              </a:rPr>
              <a:t>Residential care is known as a care home and this type of care services are provided by older people who are unable to live independently (James et al., 2022).</a:t>
            </a:r>
          </a:p>
          <a:p>
            <a:pPr>
              <a:lnSpc>
                <a:spcPct val="90000"/>
              </a:lnSpc>
            </a:pPr>
            <a:endParaRPr lang="en-US" sz="1300"/>
          </a:p>
          <a:p>
            <a:pPr>
              <a:lnSpc>
                <a:spcPct val="90000"/>
              </a:lnSpc>
            </a:pPr>
            <a:endParaRPr lang="en-US" sz="1300"/>
          </a:p>
        </p:txBody>
      </p:sp>
    </p:spTree>
    <p:extLst>
      <p:ext uri="{BB962C8B-B14F-4D97-AF65-F5344CB8AC3E}">
        <p14:creationId xmlns:p14="http://schemas.microsoft.com/office/powerpoint/2010/main" val="1305943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4692318" cy="1641987"/>
          </a:xfrm>
        </p:spPr>
        <p:txBody>
          <a:bodyPr>
            <a:normAutofit/>
          </a:bodyPr>
          <a:lstStyle/>
          <a:p>
            <a:r>
              <a:rPr lang="en-GB" altLang="en-US" b="1" u="sng" dirty="0">
                <a:latin typeface="Arial" panose="020B0604020202020204" pitchFamily="34" charset="0"/>
                <a:cs typeface="Arial" panose="020B0604020202020204" pitchFamily="34" charset="0"/>
              </a:rPr>
              <a:t>Funding for Care in UK</a:t>
            </a:r>
          </a:p>
        </p:txBody>
      </p:sp>
      <p:pic>
        <p:nvPicPr>
          <p:cNvPr id="2050" name="Picture 2" descr="Funding | Advice With Funding For Care | A Star Care">
            <a:extLst>
              <a:ext uri="{FF2B5EF4-FFF2-40B4-BE49-F238E27FC236}">
                <a16:creationId xmlns:a16="http://schemas.microsoft.com/office/drawing/2014/main" id="{1B9272ED-4E78-EE0C-97E6-E5276E3CD2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67" r="19861"/>
          <a:stretch/>
        </p:blipFill>
        <p:spPr bwMode="auto">
          <a:xfrm>
            <a:off x="5665604" y="609601"/>
            <a:ext cx="2992620"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p:cNvSpPr>
            <a:spLocks noGrp="1"/>
          </p:cNvSpPr>
          <p:nvPr>
            <p:ph idx="1"/>
          </p:nvPr>
        </p:nvSpPr>
        <p:spPr>
          <a:xfrm>
            <a:off x="485775" y="2438401"/>
            <a:ext cx="4694052" cy="3809998"/>
          </a:xfrm>
        </p:spPr>
        <p:txBody>
          <a:bodyPr>
            <a:normAutofit/>
          </a:bodyPr>
          <a:lstStyle/>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In the UK, care homes are high pricing and it is not easy to manage a care home for the elderly (Age UK, 2019). </a:t>
            </a:r>
          </a:p>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Funding's are more competitive for care in the UK. Residential care is expected to average £4,640 in the UK, however, other countries pay more expensive or cheaper than the UK (Gov.UK, 2022). Funding is not available for the UK, it depends on the situation, and most care homes or home care spending self-fund.</a:t>
            </a:r>
          </a:p>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Means Testing is important for determining the eligibility of the potential service for a person's financial situation. It can consist of income and investment for elderly people.</a:t>
            </a:r>
          </a:p>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Contribution thresholds represent specific earnings for individuals and how much they need to contribute to any programs.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28CC-CA44-489F-ABAB-8AD6D32A99EC}"/>
              </a:ext>
            </a:extLst>
          </p:cNvPr>
          <p:cNvSpPr>
            <a:spLocks noGrp="1"/>
          </p:cNvSpPr>
          <p:nvPr>
            <p:ph type="title"/>
          </p:nvPr>
        </p:nvSpPr>
        <p:spPr>
          <a:xfrm>
            <a:off x="1390591" y="1121915"/>
            <a:ext cx="6571343" cy="1049235"/>
          </a:xfrm>
        </p:spPr>
        <p:txBody>
          <a:bodyPr>
            <a:normAutofit/>
          </a:bodyPr>
          <a:lstStyle/>
          <a:p>
            <a:pPr algn="ctr"/>
            <a:r>
              <a:rPr lang="en-US" sz="3200" b="1" u="sng" dirty="0">
                <a:latin typeface="Arial" panose="020B0604020202020204" pitchFamily="34" charset="0"/>
                <a:cs typeface="Arial" panose="020B0604020202020204" pitchFamily="34" charset="0"/>
              </a:rPr>
              <a:t>Law Governing for Care</a:t>
            </a:r>
          </a:p>
        </p:txBody>
      </p:sp>
      <p:graphicFrame>
        <p:nvGraphicFramePr>
          <p:cNvPr id="26" name="Content Placeholder 2">
            <a:extLst>
              <a:ext uri="{FF2B5EF4-FFF2-40B4-BE49-F238E27FC236}">
                <a16:creationId xmlns:a16="http://schemas.microsoft.com/office/drawing/2014/main" id="{656AC1DB-7DF4-0B3F-5D8B-A6D69F476FF7}"/>
              </a:ext>
            </a:extLst>
          </p:cNvPr>
          <p:cNvGraphicFramePr>
            <a:graphicFrameLocks noGrp="1"/>
          </p:cNvGraphicFramePr>
          <p:nvPr>
            <p:ph idx="1"/>
          </p:nvPr>
        </p:nvGraphicFramePr>
        <p:xfrm>
          <a:off x="944630" y="2267108"/>
          <a:ext cx="6922234" cy="29094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578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3026751" cy="4188315"/>
          </a:xfrm>
          <a:prstGeom prst="rect">
            <a:avLst/>
          </a:prstGeom>
        </p:spPr>
      </p:pic>
      <p:pic>
        <p:nvPicPr>
          <p:cNvPr id="33" name="Picture 32">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34" name="Oval 33">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36" name="Picture 3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37" name="Rectangle 36">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904AED29-F962-4396-BDB1-751E9376C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9143771" cy="68580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16">
            <a:extLst>
              <a:ext uri="{FF2B5EF4-FFF2-40B4-BE49-F238E27FC236}">
                <a16:creationId xmlns:a16="http://schemas.microsoft.com/office/drawing/2014/main" id="{76250A30-57A4-4633-8279-629424B3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787058"/>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0" name="Freeform 5">
            <a:extLst>
              <a:ext uri="{FF2B5EF4-FFF2-40B4-BE49-F238E27FC236}">
                <a16:creationId xmlns:a16="http://schemas.microsoft.com/office/drawing/2014/main" id="{EAD164B0-269D-4BFF-9191-D43FD07B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228" y="4065581"/>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txBody>
          <a:bodyPr/>
          <a:lstStyle/>
          <a:p>
            <a:endParaRPr lang="en-GB"/>
          </a:p>
        </p:txBody>
      </p:sp>
      <p:sp>
        <p:nvSpPr>
          <p:cNvPr id="2" name="Title 1">
            <a:extLst>
              <a:ext uri="{FF2B5EF4-FFF2-40B4-BE49-F238E27FC236}">
                <a16:creationId xmlns:a16="http://schemas.microsoft.com/office/drawing/2014/main" id="{1A9C568B-3CC9-4943-B824-9BC4C9C71E61}"/>
              </a:ext>
            </a:extLst>
          </p:cNvPr>
          <p:cNvSpPr>
            <a:spLocks noGrp="1"/>
          </p:cNvSpPr>
          <p:nvPr>
            <p:ph type="title"/>
          </p:nvPr>
        </p:nvSpPr>
        <p:spPr>
          <a:xfrm>
            <a:off x="458889" y="4885339"/>
            <a:ext cx="8226221" cy="1237087"/>
          </a:xfrm>
        </p:spPr>
        <p:txBody>
          <a:bodyPr vert="horz" lIns="91440" tIns="45720" rIns="91440" bIns="45720" rtlCol="0" anchor="t">
            <a:normAutofit/>
          </a:bodyPr>
          <a:lstStyle/>
          <a:p>
            <a:pPr>
              <a:lnSpc>
                <a:spcPct val="90000"/>
              </a:lnSpc>
            </a:pPr>
            <a:r>
              <a:rPr lang="en-US" sz="3300" u="sng" dirty="0">
                <a:solidFill>
                  <a:srgbClr val="FFFFFF"/>
                </a:solidFill>
              </a:rPr>
              <a:t>Arguments For and Against Domiciliary care and Residential Care</a:t>
            </a:r>
          </a:p>
        </p:txBody>
      </p:sp>
      <p:sp>
        <p:nvSpPr>
          <p:cNvPr id="3" name="Text Placeholder 2">
            <a:extLst>
              <a:ext uri="{FF2B5EF4-FFF2-40B4-BE49-F238E27FC236}">
                <a16:creationId xmlns:a16="http://schemas.microsoft.com/office/drawing/2014/main" id="{5121F931-4FBB-47C2-8645-CDDB52DB0B14}"/>
              </a:ext>
            </a:extLst>
          </p:cNvPr>
          <p:cNvSpPr>
            <a:spLocks/>
          </p:cNvSpPr>
          <p:nvPr/>
        </p:nvSpPr>
        <p:spPr>
          <a:xfrm>
            <a:off x="1130982" y="860530"/>
            <a:ext cx="2991422" cy="353231"/>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pPr algn="ctr" defTabSz="452628">
              <a:spcAft>
                <a:spcPts val="600"/>
              </a:spcAft>
            </a:pPr>
            <a:r>
              <a:rPr lang="en-US" sz="1782" b="1" kern="1200">
                <a:solidFill>
                  <a:schemeClr val="tx1"/>
                </a:solidFill>
                <a:latin typeface="Arial" panose="020B0604020202020204" pitchFamily="34" charset="0"/>
                <a:ea typeface="+mn-ea"/>
                <a:cs typeface="Arial" panose="020B0604020202020204" pitchFamily="34" charset="0"/>
              </a:rPr>
              <a:t>Domiciliary Care</a:t>
            </a:r>
            <a:endParaRPr lang="en-US" sz="1800" b="1">
              <a:solidFill>
                <a:schemeClr val="tx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5CBD4E5-D1BD-4767-A242-9A9FD2E9C4DE}"/>
              </a:ext>
            </a:extLst>
          </p:cNvPr>
          <p:cNvSpPr>
            <a:spLocks/>
          </p:cNvSpPr>
          <p:nvPr/>
        </p:nvSpPr>
        <p:spPr>
          <a:xfrm>
            <a:off x="484584" y="1392167"/>
            <a:ext cx="3907819" cy="2182651"/>
          </a:xfrm>
          <a:prstGeom prst="rect">
            <a:avLst/>
          </a:prstGeom>
        </p:spPr>
        <p:txBody>
          <a:bodyPr>
            <a:noAutofit/>
          </a:bodyPr>
          <a:lstStyle/>
          <a:p>
            <a:pPr algn="just" defTabSz="452628">
              <a:spcAft>
                <a:spcPts val="600"/>
              </a:spcAft>
            </a:pPr>
            <a:r>
              <a:rPr lang="en-US" sz="1188" b="1" kern="1200">
                <a:solidFill>
                  <a:schemeClr val="tx1"/>
                </a:solidFill>
                <a:latin typeface="Arial" panose="020B0604020202020204" pitchFamily="34" charset="0"/>
                <a:ea typeface="+mn-ea"/>
                <a:cs typeface="Arial" panose="020B0604020202020204" pitchFamily="34" charset="0"/>
              </a:rPr>
              <a:t>Benefits: </a:t>
            </a:r>
            <a:r>
              <a:rPr lang="en-US" sz="1188" kern="1200">
                <a:solidFill>
                  <a:schemeClr val="tx1"/>
                </a:solidFill>
                <a:latin typeface="Arial" panose="020B0604020202020204" pitchFamily="34" charset="0"/>
                <a:ea typeface="+mn-ea"/>
                <a:cs typeface="Arial" panose="020B0604020202020204" pitchFamily="34" charset="0"/>
              </a:rPr>
              <a:t>Domiciliary care is essential for promoting independence, improving the quality of life, and maintaining the dignity of individuals who need support ( Age UK, 2023). It also helps to alleviate the pressure on healthcare facilities by providing care in a more comfortable and familiar environment.</a:t>
            </a:r>
          </a:p>
          <a:p>
            <a:pPr algn="just" defTabSz="452628">
              <a:spcAft>
                <a:spcPts val="600"/>
              </a:spcAft>
            </a:pPr>
            <a:r>
              <a:rPr lang="en-US" sz="1188" b="1" kern="1200">
                <a:solidFill>
                  <a:schemeClr val="tx1"/>
                </a:solidFill>
                <a:latin typeface="Arial" panose="020B0604020202020204" pitchFamily="34" charset="0"/>
                <a:ea typeface="+mn-ea"/>
                <a:cs typeface="Arial" panose="020B0604020202020204" pitchFamily="34" charset="0"/>
              </a:rPr>
              <a:t>Disadvantages: </a:t>
            </a:r>
            <a:r>
              <a:rPr lang="en-US" sz="1188" kern="1200">
                <a:solidFill>
                  <a:schemeClr val="tx1"/>
                </a:solidFill>
                <a:latin typeface="Arial" panose="020B0604020202020204" pitchFamily="34" charset="0"/>
                <a:ea typeface="+mn-ea"/>
                <a:cs typeface="Arial" panose="020B0604020202020204" pitchFamily="34" charset="0"/>
              </a:rPr>
              <a:t>Domiciliary care is not available, shortage of caregivers, limited isolation process, and this care never ensures safety.</a:t>
            </a:r>
            <a:endParaRPr lang="en-US" sz="120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DE817F74-657B-427C-84CF-B9F15856E691}"/>
              </a:ext>
            </a:extLst>
          </p:cNvPr>
          <p:cNvSpPr>
            <a:spLocks/>
          </p:cNvSpPr>
          <p:nvPr/>
        </p:nvSpPr>
        <p:spPr>
          <a:xfrm>
            <a:off x="4889665" y="860530"/>
            <a:ext cx="3124544" cy="349779"/>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pPr algn="ctr" defTabSz="452628">
              <a:spcAft>
                <a:spcPts val="600"/>
              </a:spcAft>
            </a:pPr>
            <a:r>
              <a:rPr lang="en-US" sz="1782" b="1" kern="1200">
                <a:solidFill>
                  <a:schemeClr val="tx1"/>
                </a:solidFill>
                <a:latin typeface="Arial" panose="020B0604020202020204" pitchFamily="34" charset="0"/>
                <a:ea typeface="+mn-ea"/>
                <a:cs typeface="Arial" panose="020B0604020202020204" pitchFamily="34" charset="0"/>
              </a:rPr>
              <a:t>Residential Care</a:t>
            </a:r>
            <a:endParaRPr lang="en-US" sz="1800" b="1">
              <a:solidFill>
                <a:schemeClr val="tx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2CDAE964-8493-4CC4-8623-F3A8CCB25C65}"/>
              </a:ext>
            </a:extLst>
          </p:cNvPr>
          <p:cNvSpPr>
            <a:spLocks/>
          </p:cNvSpPr>
          <p:nvPr/>
        </p:nvSpPr>
        <p:spPr>
          <a:xfrm>
            <a:off x="4752789" y="1392723"/>
            <a:ext cx="3907817" cy="2316822"/>
          </a:xfrm>
          <a:prstGeom prst="rect">
            <a:avLst/>
          </a:prstGeom>
        </p:spPr>
        <p:txBody>
          <a:bodyPr>
            <a:noAutofit/>
          </a:bodyPr>
          <a:lstStyle/>
          <a:p>
            <a:pPr algn="just" defTabSz="452628">
              <a:spcAft>
                <a:spcPts val="600"/>
              </a:spcAft>
            </a:pPr>
            <a:r>
              <a:rPr lang="en-US" sz="1188" b="1" kern="1200">
                <a:solidFill>
                  <a:schemeClr val="tx1"/>
                </a:solidFill>
                <a:latin typeface="Arial" panose="020B0604020202020204" pitchFamily="34" charset="0"/>
                <a:ea typeface="+mn-ea"/>
                <a:cs typeface="Arial" panose="020B0604020202020204" pitchFamily="34" charset="0"/>
              </a:rPr>
              <a:t>Benefits: </a:t>
            </a:r>
            <a:r>
              <a:rPr lang="en-US" sz="1188" kern="1200">
                <a:solidFill>
                  <a:schemeClr val="tx1"/>
                </a:solidFill>
                <a:latin typeface="Arial" panose="020B0604020202020204" pitchFamily="34" charset="0"/>
                <a:ea typeface="+mn-ea"/>
                <a:cs typeface="Arial" panose="020B0604020202020204" pitchFamily="34" charset="0"/>
              </a:rPr>
              <a:t>Residential care is significant for elderly people to ensure safety, companionship, regular and nutritious meal, </a:t>
            </a:r>
            <a:r>
              <a:rPr lang="en-US" sz="1188" kern="1200" err="1">
                <a:solidFill>
                  <a:schemeClr val="tx1"/>
                </a:solidFill>
                <a:latin typeface="Arial" panose="020B0604020202020204" pitchFamily="34" charset="0"/>
                <a:ea typeface="+mn-ea"/>
                <a:cs typeface="Arial" panose="020B0604020202020204" pitchFamily="34" charset="0"/>
              </a:rPr>
              <a:t>individualised</a:t>
            </a:r>
            <a:r>
              <a:rPr lang="en-US" sz="1188" kern="1200">
                <a:solidFill>
                  <a:schemeClr val="tx1"/>
                </a:solidFill>
                <a:latin typeface="Arial" panose="020B0604020202020204" pitchFamily="34" charset="0"/>
                <a:ea typeface="+mn-ea"/>
                <a:cs typeface="Arial" panose="020B0604020202020204" pitchFamily="34" charset="0"/>
              </a:rPr>
              <a:t> support and care, structured daily routine, and skill development and independence (Bianca, 2023). </a:t>
            </a:r>
          </a:p>
          <a:p>
            <a:pPr algn="just" defTabSz="452628">
              <a:spcAft>
                <a:spcPts val="600"/>
              </a:spcAft>
            </a:pPr>
            <a:r>
              <a:rPr lang="en-US" sz="1188" b="1" kern="1200">
                <a:solidFill>
                  <a:schemeClr val="tx1"/>
                </a:solidFill>
                <a:latin typeface="Arial" panose="020B0604020202020204" pitchFamily="34" charset="0"/>
                <a:ea typeface="+mn-ea"/>
                <a:cs typeface="Arial" panose="020B0604020202020204" pitchFamily="34" charset="0"/>
              </a:rPr>
              <a:t>Disadvantages: </a:t>
            </a:r>
            <a:r>
              <a:rPr lang="en-US" sz="1188" kern="1200">
                <a:solidFill>
                  <a:schemeClr val="tx1"/>
                </a:solidFill>
                <a:latin typeface="Arial" panose="020B0604020202020204" pitchFamily="34" charset="0"/>
                <a:ea typeface="+mn-ea"/>
                <a:cs typeface="Arial" panose="020B0604020202020204" pitchFamily="34" charset="0"/>
              </a:rPr>
              <a:t>Residential care for elderly people is more demanding and some challenges are faced by care homes including high cost, lack of funds, psychological challenges, and emotional impact on caregivers (</a:t>
            </a:r>
            <a:r>
              <a:rPr lang="en-US" sz="1188" kern="1200" err="1">
                <a:solidFill>
                  <a:schemeClr val="tx1"/>
                </a:solidFill>
                <a:latin typeface="Arial" panose="020B0604020202020204" pitchFamily="34" charset="0"/>
                <a:ea typeface="+mn-ea"/>
                <a:cs typeface="Arial" panose="020B0604020202020204" pitchFamily="34" charset="0"/>
              </a:rPr>
              <a:t>Mefteh</a:t>
            </a:r>
            <a:r>
              <a:rPr lang="en-US" sz="1188" kern="1200">
                <a:solidFill>
                  <a:schemeClr val="tx1"/>
                </a:solidFill>
                <a:latin typeface="Arial" panose="020B0604020202020204" pitchFamily="34" charset="0"/>
                <a:ea typeface="+mn-ea"/>
                <a:cs typeface="Arial" panose="020B0604020202020204" pitchFamily="34" charset="0"/>
              </a:rPr>
              <a:t>, 2022). </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90482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F771-B007-58D6-C503-10000E7B400B}"/>
              </a:ext>
            </a:extLst>
          </p:cNvPr>
          <p:cNvSpPr>
            <a:spLocks noGrp="1"/>
          </p:cNvSpPr>
          <p:nvPr>
            <p:ph type="title"/>
          </p:nvPr>
        </p:nvSpPr>
        <p:spPr>
          <a:xfrm>
            <a:off x="484710" y="452718"/>
            <a:ext cx="7055380" cy="763133"/>
          </a:xfrm>
        </p:spPr>
        <p:txBody>
          <a:bodyPr/>
          <a:lstStyle/>
          <a:p>
            <a:r>
              <a:rPr lang="en-US" sz="2000" dirty="0"/>
              <a:t>Domiciliary care</a:t>
            </a:r>
          </a:p>
        </p:txBody>
      </p:sp>
      <p:sp>
        <p:nvSpPr>
          <p:cNvPr id="3" name="Text Placeholder 2">
            <a:extLst>
              <a:ext uri="{FF2B5EF4-FFF2-40B4-BE49-F238E27FC236}">
                <a16:creationId xmlns:a16="http://schemas.microsoft.com/office/drawing/2014/main" id="{C69AEC8C-EAFF-762A-9F33-26D0FCE70E99}"/>
              </a:ext>
            </a:extLst>
          </p:cNvPr>
          <p:cNvSpPr>
            <a:spLocks noGrp="1"/>
          </p:cNvSpPr>
          <p:nvPr>
            <p:ph type="body" idx="1"/>
          </p:nvPr>
        </p:nvSpPr>
        <p:spPr/>
        <p:txBody>
          <a:bodyPr/>
          <a:lstStyle/>
          <a:p>
            <a:r>
              <a:rPr lang="en-US" dirty="0"/>
              <a:t>Familiar environment </a:t>
            </a:r>
          </a:p>
        </p:txBody>
      </p:sp>
      <p:sp>
        <p:nvSpPr>
          <p:cNvPr id="4" name="Content Placeholder 3">
            <a:extLst>
              <a:ext uri="{FF2B5EF4-FFF2-40B4-BE49-F238E27FC236}">
                <a16:creationId xmlns:a16="http://schemas.microsoft.com/office/drawing/2014/main" id="{48DB4E6B-E469-B799-F1E1-A899A7300DB3}"/>
              </a:ext>
            </a:extLst>
          </p:cNvPr>
          <p:cNvSpPr>
            <a:spLocks noGrp="1"/>
          </p:cNvSpPr>
          <p:nvPr>
            <p:ph sz="half" idx="2"/>
          </p:nvPr>
        </p:nvSpPr>
        <p:spPr/>
        <p:txBody>
          <a:bodyPr>
            <a:normAutofit/>
          </a:bodyPr>
          <a:lstStyle/>
          <a:p>
            <a:pPr algn="l" rtl="0" fontAlgn="base"/>
            <a:r>
              <a:rPr lang="en-US" sz="1800" b="0" i="0" u="none" strike="noStrike" dirty="0">
                <a:effectLst/>
                <a:latin typeface="Aptos" panose="020B0004020202020204" pitchFamily="34" charset="0"/>
              </a:rPr>
              <a:t>Living in a familiar environment can significantly improve the well-being of elderly individuals. Remaining in their own homes helps them maintain a sense of independence and comfort, which is crucial for their mental health. </a:t>
            </a:r>
            <a:endParaRPr lang="en-US" b="0" i="0" u="none" strike="noStrike" dirty="0">
              <a:effectLst/>
              <a:latin typeface="Segoe UI" panose="020B0502040204020203" pitchFamily="34" charset="0"/>
            </a:endParaRPr>
          </a:p>
          <a:p>
            <a:endParaRPr lang="en-US" dirty="0"/>
          </a:p>
        </p:txBody>
      </p:sp>
      <p:sp>
        <p:nvSpPr>
          <p:cNvPr id="5" name="Text Placeholder 4">
            <a:extLst>
              <a:ext uri="{FF2B5EF4-FFF2-40B4-BE49-F238E27FC236}">
                <a16:creationId xmlns:a16="http://schemas.microsoft.com/office/drawing/2014/main" id="{BC3ADDBE-5E3A-9F9D-346D-3E0132203D0D}"/>
              </a:ext>
            </a:extLst>
          </p:cNvPr>
          <p:cNvSpPr>
            <a:spLocks noGrp="1"/>
          </p:cNvSpPr>
          <p:nvPr>
            <p:ph type="body" sz="quarter" idx="3"/>
          </p:nvPr>
        </p:nvSpPr>
        <p:spPr/>
        <p:txBody>
          <a:bodyPr/>
          <a:lstStyle/>
          <a:p>
            <a:r>
              <a:rPr lang="en-US" sz="2000" dirty="0"/>
              <a:t>Enhanced quality of life </a:t>
            </a:r>
          </a:p>
        </p:txBody>
      </p:sp>
      <p:sp>
        <p:nvSpPr>
          <p:cNvPr id="6" name="Content Placeholder 5">
            <a:extLst>
              <a:ext uri="{FF2B5EF4-FFF2-40B4-BE49-F238E27FC236}">
                <a16:creationId xmlns:a16="http://schemas.microsoft.com/office/drawing/2014/main" id="{E739D8C7-0169-7EBD-5755-6BD6CBEC1DBF}"/>
              </a:ext>
            </a:extLst>
          </p:cNvPr>
          <p:cNvSpPr>
            <a:spLocks noGrp="1"/>
          </p:cNvSpPr>
          <p:nvPr>
            <p:ph sz="quarter" idx="4"/>
          </p:nvPr>
        </p:nvSpPr>
        <p:spPr/>
        <p:txBody>
          <a:bodyPr>
            <a:normAutofit/>
          </a:bodyPr>
          <a:lstStyle/>
          <a:p>
            <a:r>
              <a:rPr lang="en-US" sz="1800" b="1" i="0" u="none" strike="noStrike" dirty="0">
                <a:effectLst/>
                <a:latin typeface="Aptos" panose="020B0004020202020204" pitchFamily="34" charset="0"/>
              </a:rPr>
              <a:t>Domiciliary care</a:t>
            </a:r>
            <a:r>
              <a:rPr lang="en-US" sz="1800" b="0" i="0" u="none" strike="noStrike" dirty="0">
                <a:effectLst/>
                <a:latin typeface="Aptos" panose="020B0004020202020204" pitchFamily="34" charset="0"/>
              </a:rPr>
              <a:t> often leads to a higher quality of life for elderly individuals. It allows them to maintain their routines and engage in activities they enjoy, which can reduce feelings of isolation and depression. </a:t>
            </a:r>
            <a:endParaRPr lang="en-US" b="0" i="0" u="none" strike="noStrike" dirty="0">
              <a:effectLst/>
              <a:latin typeface="Segoe UI" panose="020B0502040204020203" pitchFamily="34" charset="0"/>
            </a:endParaRPr>
          </a:p>
          <a:p>
            <a:pPr marL="0" indent="0">
              <a:buNone/>
            </a:pPr>
            <a:endParaRPr lang="en-US" dirty="0"/>
          </a:p>
        </p:txBody>
      </p:sp>
    </p:spTree>
    <p:extLst>
      <p:ext uri="{BB962C8B-B14F-4D97-AF65-F5344CB8AC3E}">
        <p14:creationId xmlns:p14="http://schemas.microsoft.com/office/powerpoint/2010/main" val="2843054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25F7F-B2BE-7373-63AB-7F1497A43D89}"/>
              </a:ext>
            </a:extLst>
          </p:cNvPr>
          <p:cNvSpPr>
            <a:spLocks noGrp="1"/>
          </p:cNvSpPr>
          <p:nvPr>
            <p:ph type="title"/>
          </p:nvPr>
        </p:nvSpPr>
        <p:spPr/>
        <p:txBody>
          <a:bodyPr/>
          <a:lstStyle/>
          <a:p>
            <a:r>
              <a:rPr lang="en-US" sz="3200" dirty="0"/>
              <a:t>Residential care</a:t>
            </a:r>
          </a:p>
        </p:txBody>
      </p:sp>
      <p:sp>
        <p:nvSpPr>
          <p:cNvPr id="3" name="Text Placeholder 2">
            <a:extLst>
              <a:ext uri="{FF2B5EF4-FFF2-40B4-BE49-F238E27FC236}">
                <a16:creationId xmlns:a16="http://schemas.microsoft.com/office/drawing/2014/main" id="{44E892DE-5CE0-6731-7366-4EBFBCDA71FB}"/>
              </a:ext>
            </a:extLst>
          </p:cNvPr>
          <p:cNvSpPr>
            <a:spLocks noGrp="1"/>
          </p:cNvSpPr>
          <p:nvPr>
            <p:ph type="body" idx="1"/>
          </p:nvPr>
        </p:nvSpPr>
        <p:spPr/>
        <p:txBody>
          <a:bodyPr/>
          <a:lstStyle/>
          <a:p>
            <a:r>
              <a:rPr lang="en-GB" b="1" dirty="0">
                <a:solidFill>
                  <a:schemeClr val="tx1"/>
                </a:solidFill>
              </a:rPr>
              <a:t>Social Interaction</a:t>
            </a:r>
            <a:endParaRPr lang="en-US" dirty="0">
              <a:solidFill>
                <a:schemeClr val="tx1"/>
              </a:solidFill>
            </a:endParaRPr>
          </a:p>
        </p:txBody>
      </p:sp>
      <p:sp>
        <p:nvSpPr>
          <p:cNvPr id="4" name="Content Placeholder 3">
            <a:extLst>
              <a:ext uri="{FF2B5EF4-FFF2-40B4-BE49-F238E27FC236}">
                <a16:creationId xmlns:a16="http://schemas.microsoft.com/office/drawing/2014/main" id="{946A6C4B-44EA-577D-7D8A-137AFE3F2E09}"/>
              </a:ext>
            </a:extLst>
          </p:cNvPr>
          <p:cNvSpPr>
            <a:spLocks noGrp="1"/>
          </p:cNvSpPr>
          <p:nvPr>
            <p:ph sz="half" idx="2"/>
          </p:nvPr>
        </p:nvSpPr>
        <p:spPr/>
        <p:txBody>
          <a:bodyPr>
            <a:normAutofit lnSpcReduction="10000"/>
          </a:bodyPr>
          <a:lstStyle/>
          <a:p>
            <a:r>
              <a:rPr lang="en-GB" dirty="0"/>
              <a:t>Residential care settings promote social interaction among residents, which can mitigate feelings of isolation and depression. Activities and communal living situations provide opportunities for social engagement and friendships (Wells et al., 2004).</a:t>
            </a:r>
          </a:p>
          <a:p>
            <a:pPr marL="0" indent="0">
              <a:buNone/>
            </a:pPr>
            <a:br>
              <a:rPr lang="en-GB" dirty="0"/>
            </a:br>
            <a:endParaRPr lang="en-US" dirty="0"/>
          </a:p>
        </p:txBody>
      </p:sp>
      <p:sp>
        <p:nvSpPr>
          <p:cNvPr id="5" name="Text Placeholder 4">
            <a:extLst>
              <a:ext uri="{FF2B5EF4-FFF2-40B4-BE49-F238E27FC236}">
                <a16:creationId xmlns:a16="http://schemas.microsoft.com/office/drawing/2014/main" id="{B731D058-814F-AC3A-D47C-886908D0E6E1}"/>
              </a:ext>
            </a:extLst>
          </p:cNvPr>
          <p:cNvSpPr>
            <a:spLocks noGrp="1"/>
          </p:cNvSpPr>
          <p:nvPr>
            <p:ph type="body" sz="quarter" idx="3"/>
          </p:nvPr>
        </p:nvSpPr>
        <p:spPr/>
        <p:txBody>
          <a:bodyPr/>
          <a:lstStyle/>
          <a:p>
            <a:r>
              <a:rPr lang="en-GB" sz="1400" b="1" i="0" u="none" strike="noStrike" dirty="0">
                <a:solidFill>
                  <a:schemeClr val="tx1"/>
                </a:solidFill>
                <a:effectLst/>
              </a:rPr>
              <a:t>Professional Care and Supervision</a:t>
            </a:r>
            <a:endParaRPr lang="en-US" sz="1400" dirty="0">
              <a:solidFill>
                <a:schemeClr val="tx1"/>
              </a:solidFill>
            </a:endParaRPr>
          </a:p>
        </p:txBody>
      </p:sp>
      <p:sp>
        <p:nvSpPr>
          <p:cNvPr id="6" name="Content Placeholder 5">
            <a:extLst>
              <a:ext uri="{FF2B5EF4-FFF2-40B4-BE49-F238E27FC236}">
                <a16:creationId xmlns:a16="http://schemas.microsoft.com/office/drawing/2014/main" id="{4DA694EC-191F-F1BB-F00D-C5FC8B7998F6}"/>
              </a:ext>
            </a:extLst>
          </p:cNvPr>
          <p:cNvSpPr>
            <a:spLocks noGrp="1"/>
          </p:cNvSpPr>
          <p:nvPr>
            <p:ph sz="quarter" idx="4"/>
          </p:nvPr>
        </p:nvSpPr>
        <p:spPr/>
        <p:txBody>
          <a:bodyPr>
            <a:normAutofit lnSpcReduction="10000"/>
          </a:bodyPr>
          <a:lstStyle/>
          <a:p>
            <a:r>
              <a:rPr lang="en-GB" b="0" i="0" u="none" strike="noStrike" dirty="0">
                <a:effectLst/>
              </a:rPr>
              <a:t>Residential care facilities provide professional, round-the-clock care, ensuring that residents receive timely and appropriate medical attention, assistance with daily activities, and supervision (Hussein &amp; </a:t>
            </a:r>
            <a:r>
              <a:rPr lang="en-GB" b="0" i="0" u="none" strike="noStrike" dirty="0" err="1">
                <a:effectLst/>
              </a:rPr>
              <a:t>Manthorpe</a:t>
            </a:r>
            <a:r>
              <a:rPr lang="en-GB" b="0" i="0" u="none" strike="noStrike" dirty="0">
                <a:effectLst/>
              </a:rPr>
              <a:t>, 2005).</a:t>
            </a:r>
          </a:p>
          <a:p>
            <a:pPr marL="0" indent="0">
              <a:buNone/>
            </a:pPr>
            <a:endParaRPr lang="en-US" dirty="0"/>
          </a:p>
        </p:txBody>
      </p:sp>
    </p:spTree>
    <p:extLst>
      <p:ext uri="{BB962C8B-B14F-4D97-AF65-F5344CB8AC3E}">
        <p14:creationId xmlns:p14="http://schemas.microsoft.com/office/powerpoint/2010/main" val="1838842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4098" name="Picture 2" descr="19 History of Senior Care ideas | history, senior care, long term care">
            <a:extLst>
              <a:ext uri="{FF2B5EF4-FFF2-40B4-BE49-F238E27FC236}">
                <a16:creationId xmlns:a16="http://schemas.microsoft.com/office/drawing/2014/main" id="{BB36AD0B-DA21-5808-4045-1297DF93C46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5142" r="31125"/>
          <a:stretch/>
        </p:blipFill>
        <p:spPr bwMode="auto">
          <a:xfrm>
            <a:off x="1231" y="10"/>
            <a:ext cx="347477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Our History | Van Dyk Healthcare">
            <a:extLst>
              <a:ext uri="{FF2B5EF4-FFF2-40B4-BE49-F238E27FC236}">
                <a16:creationId xmlns:a16="http://schemas.microsoft.com/office/drawing/2014/main" id="{437468B4-6B76-51F4-4F0C-3C1135548C7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485" r="33428" b="-2"/>
          <a:stretch/>
        </p:blipFill>
        <p:spPr bwMode="auto">
          <a:xfrm>
            <a:off x="3476011" y="10"/>
            <a:ext cx="5667988"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C988C8F8-E06E-4A0E-AFC0-198F28A9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137" y="0"/>
            <a:ext cx="486657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52D4BE8-057F-47B0-86C6-5D0F2A003C98}"/>
              </a:ext>
            </a:extLst>
          </p:cNvPr>
          <p:cNvSpPr>
            <a:spLocks noGrp="1"/>
          </p:cNvSpPr>
          <p:nvPr>
            <p:ph type="title"/>
          </p:nvPr>
        </p:nvSpPr>
        <p:spPr>
          <a:xfrm>
            <a:off x="3591753" y="295729"/>
            <a:ext cx="3946371" cy="767687"/>
          </a:xfrm>
        </p:spPr>
        <p:txBody>
          <a:bodyPr anchor="b">
            <a:normAutofit/>
          </a:bodyPr>
          <a:lstStyle/>
          <a:p>
            <a:pPr>
              <a:lnSpc>
                <a:spcPct val="90000"/>
              </a:lnSpc>
            </a:pPr>
            <a:r>
              <a:rPr lang="en-US" sz="2400" b="1" dirty="0">
                <a:latin typeface="Arial" panose="020B0604020202020204" pitchFamily="34" charset="0"/>
                <a:cs typeface="Arial" panose="020B0604020202020204" pitchFamily="34" charset="0"/>
              </a:rPr>
              <a:t>History of elderly care in UK</a:t>
            </a:r>
            <a:endParaRPr lang="en-US" sz="2400" b="1">
              <a:latin typeface="Arial" panose="020B0604020202020204" pitchFamily="34" charset="0"/>
              <a:cs typeface="Arial" panose="020B0604020202020204" pitchFamily="34" charset="0"/>
            </a:endParaRPr>
          </a:p>
        </p:txBody>
      </p:sp>
      <p:sp>
        <p:nvSpPr>
          <p:cNvPr id="4107" name="Rectangle 4106">
            <a:extLst>
              <a:ext uri="{FF2B5EF4-FFF2-40B4-BE49-F238E27FC236}">
                <a16:creationId xmlns:a16="http://schemas.microsoft.com/office/drawing/2014/main" id="{E439B651-CB74-4F05-B7BA-37065911A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6010" y="1295400"/>
            <a:ext cx="4867889"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E2FB63-83D2-4043-B970-719FBA33166B}"/>
              </a:ext>
            </a:extLst>
          </p:cNvPr>
          <p:cNvSpPr>
            <a:spLocks noGrp="1"/>
          </p:cNvSpPr>
          <p:nvPr>
            <p:ph idx="1"/>
          </p:nvPr>
        </p:nvSpPr>
        <p:spPr>
          <a:xfrm>
            <a:off x="3591609" y="1447168"/>
            <a:ext cx="3945780" cy="4801232"/>
          </a:xfrm>
        </p:spPr>
        <p:txBody>
          <a:bodyPr>
            <a:normAutofit/>
          </a:bodyPr>
          <a:lstStyle/>
          <a:p>
            <a:pPr marL="0" indent="0">
              <a:lnSpc>
                <a:spcPct val="90000"/>
              </a:lnSpc>
              <a:buNone/>
            </a:pPr>
            <a:r>
              <a:rPr lang="en-US">
                <a:latin typeface="Arial" panose="020B0604020202020204" pitchFamily="34" charset="0"/>
                <a:cs typeface="Arial" panose="020B0604020202020204" pitchFamily="34" charset="0"/>
              </a:rPr>
              <a:t>The historical background of elderly care in the UK is more interesting and the first elder care was established in the 10th century at Almshouses. After the establishment of the National Health Service (NHS), the UK had a history in the healthcare sector and they initially provided care (</a:t>
            </a:r>
            <a:r>
              <a:rPr lang="en-US" err="1">
                <a:latin typeface="Arial" panose="020B0604020202020204" pitchFamily="34" charset="0"/>
                <a:cs typeface="Arial" panose="020B0604020202020204" pitchFamily="34" charset="0"/>
              </a:rPr>
              <a:t>Mcleod</a:t>
            </a:r>
            <a:r>
              <a:rPr lang="en-US">
                <a:latin typeface="Arial" panose="020B0604020202020204" pitchFamily="34" charset="0"/>
                <a:cs typeface="Arial" panose="020B0604020202020204" pitchFamily="34" charset="0"/>
              </a:rPr>
              <a:t>, 2023). UK had good voluntary records and they provided high care service for elderly people. In the UK, medical students and staff were also involved in care service activity.</a:t>
            </a:r>
            <a:endParaRPr lang="en-US"/>
          </a:p>
        </p:txBody>
      </p:sp>
    </p:spTree>
    <p:extLst>
      <p:ext uri="{BB962C8B-B14F-4D97-AF65-F5344CB8AC3E}">
        <p14:creationId xmlns:p14="http://schemas.microsoft.com/office/powerpoint/2010/main" val="431590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489857" y="1645920"/>
            <a:ext cx="2642159" cy="4470821"/>
          </a:xfrm>
        </p:spPr>
        <p:txBody>
          <a:bodyPr>
            <a:normAutofit/>
          </a:bodyPr>
          <a:lstStyle/>
          <a:p>
            <a:pPr algn="r"/>
            <a:r>
              <a:rPr lang="en-US" sz="3300" b="1" u="sng">
                <a:solidFill>
                  <a:srgbClr val="FFFFFF"/>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3903081" y="1645920"/>
            <a:ext cx="4439628" cy="4470821"/>
          </a:xfrm>
        </p:spPr>
        <p:txBody>
          <a:bodyPr vert="horz" lIns="68580" tIns="34290" rIns="68580" bIns="34290" rtlCol="0">
            <a:normAutofit/>
          </a:bodyPr>
          <a:lstStyle/>
          <a:p>
            <a:endParaRPr lang="en-US">
              <a:latin typeface="ui-sans-serif"/>
            </a:endParaRPr>
          </a:p>
          <a:p>
            <a:pPr marL="0" indent="0">
              <a:buNone/>
            </a:pPr>
            <a:r>
              <a:rPr lang="en-US">
                <a:latin typeface="Arial" panose="020B0604020202020204" pitchFamily="34" charset="0"/>
                <a:cs typeface="Arial" panose="020B0604020202020204" pitchFamily="34" charset="0"/>
              </a:rPr>
              <a:t>In conclusion, the major finding of this presentation is to understand the end of life care and the importance of this care for elder people. Also, figure out several areas are necessary for this type of care and planning is necessary for care. This presentation explains domiciliary care and residential care are crucial for older people, however, this care also has some negative points of view. In the UK, the government leading necessary laws for this care service.</a:t>
            </a:r>
          </a:p>
        </p:txBody>
      </p:sp>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39F7-EEB5-43CE-AECE-E9CCD38C4713}"/>
              </a:ext>
            </a:extLst>
          </p:cNvPr>
          <p:cNvSpPr>
            <a:spLocks noGrp="1"/>
          </p:cNvSpPr>
          <p:nvPr>
            <p:ph type="title"/>
          </p:nvPr>
        </p:nvSpPr>
        <p:spPr>
          <a:xfrm>
            <a:off x="486697" y="629266"/>
            <a:ext cx="4641143" cy="1622321"/>
          </a:xfrm>
        </p:spPr>
        <p:txBody>
          <a:bodyPr>
            <a:normAutofit/>
          </a:bodyPr>
          <a:lstStyle/>
          <a:p>
            <a:r>
              <a:rPr lang="en-US" sz="3900" b="1" u="sng"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F1B576D3-EAE6-4CA9-ADA6-A23F03812429}"/>
              </a:ext>
            </a:extLst>
          </p:cNvPr>
          <p:cNvSpPr>
            <a:spLocks noGrp="1"/>
          </p:cNvSpPr>
          <p:nvPr>
            <p:ph idx="1"/>
          </p:nvPr>
        </p:nvSpPr>
        <p:spPr>
          <a:xfrm>
            <a:off x="486697" y="2438400"/>
            <a:ext cx="4641142" cy="3785419"/>
          </a:xfrm>
        </p:spPr>
        <p:txBody>
          <a:bodyPr>
            <a:normAutofit/>
          </a:bodyPr>
          <a:lstStyle/>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It is recommended that a care home (residential care) is significant for older people who are unable to live independently and the government should provide adequate funds for establishing residential care. </a:t>
            </a:r>
          </a:p>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Alternatively, domiciliary care is really rare for this recent time and this type of care is potential for older people who need extra care at their home. It is recommended that people who need home care should spend more money for taking this care, otherwise, this care is limited.</a:t>
            </a:r>
          </a:p>
          <a:p>
            <a:pPr>
              <a:lnSpc>
                <a:spcPct val="90000"/>
              </a:lnSpc>
              <a:buFont typeface="Wingdings" panose="05000000000000000000" pitchFamily="2" charset="2"/>
              <a:buChar char="Ø"/>
            </a:pPr>
            <a:r>
              <a:rPr lang="en-US" sz="1400">
                <a:latin typeface="Arial" panose="020B0604020202020204" pitchFamily="34" charset="0"/>
                <a:cs typeface="Arial" panose="020B0604020202020204" pitchFamily="34" charset="0"/>
              </a:rPr>
              <a:t>Some challenges would be faced including available sources of funds, time limitations, and limited caregivers if these two care systems are tried to increase. To overcome this barrier it is mandatory to take the necessary steps and be concerned to adopt any environment.</a:t>
            </a:r>
          </a:p>
          <a:p>
            <a:pPr marL="0" indent="0">
              <a:lnSpc>
                <a:spcPct val="90000"/>
              </a:lnSpc>
              <a:buNone/>
            </a:pPr>
            <a:endParaRPr lang="en-US" sz="1400"/>
          </a:p>
          <a:p>
            <a:pPr marL="0" indent="0">
              <a:lnSpc>
                <a:spcPct val="90000"/>
              </a:lnSpc>
              <a:buNone/>
            </a:pPr>
            <a:endParaRPr lang="en-US" sz="1400"/>
          </a:p>
        </p:txBody>
      </p:sp>
      <p:sp>
        <p:nvSpPr>
          <p:cNvPr id="10"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Rectangle 11">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3" y="0"/>
            <a:ext cx="304691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97148" y="2924731"/>
            <a:ext cx="6858000" cy="1008536"/>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7" name="Graphic 6" descr="Home">
            <a:extLst>
              <a:ext uri="{FF2B5EF4-FFF2-40B4-BE49-F238E27FC236}">
                <a16:creationId xmlns:a16="http://schemas.microsoft.com/office/drawing/2014/main" id="{99714C0B-144D-5411-DF52-F9DA4DE512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7403" y="2148745"/>
            <a:ext cx="2560507" cy="2560507"/>
          </a:xfrm>
          <a:prstGeom prst="rect">
            <a:avLst/>
          </a:prstGeom>
          <a:effectLst/>
        </p:spPr>
      </p:pic>
      <p:sp>
        <p:nvSpPr>
          <p:cNvPr id="16" name="Rectangle 15">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94203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51B0B-5CA5-4B83-A4F2-68B90BB1FB7A}"/>
              </a:ext>
            </a:extLst>
          </p:cNvPr>
          <p:cNvSpPr>
            <a:spLocks noGrp="1"/>
          </p:cNvSpPr>
          <p:nvPr>
            <p:ph type="title"/>
          </p:nvPr>
        </p:nvSpPr>
        <p:spPr>
          <a:xfrm>
            <a:off x="488001" y="629266"/>
            <a:ext cx="3601523" cy="1641986"/>
          </a:xfrm>
        </p:spPr>
        <p:txBody>
          <a:bodyPr>
            <a:normAutofit/>
          </a:bodyPr>
          <a:lstStyle/>
          <a:p>
            <a:r>
              <a:rPr lang="en-US" sz="3900" b="1" u="sng" dirty="0">
                <a:latin typeface="Arial" panose="020B0604020202020204" pitchFamily="34" charset="0"/>
                <a:cs typeface="Arial" panose="020B0604020202020204" pitchFamily="34" charset="0"/>
              </a:rPr>
              <a:t>Social Theory for Both Care</a:t>
            </a:r>
          </a:p>
        </p:txBody>
      </p:sp>
      <p:pic>
        <p:nvPicPr>
          <p:cNvPr id="7" name="Picture 6" descr="Sphere of mesh and nodes">
            <a:extLst>
              <a:ext uri="{FF2B5EF4-FFF2-40B4-BE49-F238E27FC236}">
                <a16:creationId xmlns:a16="http://schemas.microsoft.com/office/drawing/2014/main" id="{0A98AEBF-5E42-17E2-3BDC-C5A9D7F5EB23}"/>
              </a:ext>
            </a:extLst>
          </p:cNvPr>
          <p:cNvPicPr>
            <a:picLocks noChangeAspect="1"/>
          </p:cNvPicPr>
          <p:nvPr/>
        </p:nvPicPr>
        <p:blipFill rotWithShape="1">
          <a:blip r:embed="rId3"/>
          <a:srcRect l="40501" r="9512"/>
          <a:stretch/>
        </p:blipFill>
        <p:spPr>
          <a:xfrm>
            <a:off x="4575298" y="10"/>
            <a:ext cx="4570809" cy="6857990"/>
          </a:xfrm>
          <a:prstGeom prst="rect">
            <a:avLst/>
          </a:prstGeom>
        </p:spPr>
      </p:pic>
      <p:sp>
        <p:nvSpPr>
          <p:cNvPr id="9" name="Rectangle 8">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42CF92B-D4E3-425F-BC71-2BC64C6B0533}"/>
              </a:ext>
            </a:extLst>
          </p:cNvPr>
          <p:cNvSpPr>
            <a:spLocks noGrp="1"/>
          </p:cNvSpPr>
          <p:nvPr>
            <p:ph idx="1"/>
          </p:nvPr>
        </p:nvSpPr>
        <p:spPr>
          <a:xfrm>
            <a:off x="488001" y="2438400"/>
            <a:ext cx="3601523" cy="3809999"/>
          </a:xfrm>
        </p:spPr>
        <p:txBody>
          <a:bodyPr>
            <a:normAutofit/>
          </a:bodyPr>
          <a:lstStyle/>
          <a:p>
            <a:pPr marL="0" indent="0">
              <a:lnSpc>
                <a:spcPct val="90000"/>
              </a:lnSpc>
              <a:buNone/>
            </a:pPr>
            <a:r>
              <a:rPr lang="en-US" sz="1400" dirty="0">
                <a:latin typeface="Arial" panose="020B0604020202020204" pitchFamily="34" charset="0"/>
                <a:cs typeface="Arial" panose="020B0604020202020204" pitchFamily="34" charset="0"/>
              </a:rPr>
              <a:t>Domiciliary care and residential care, both need to follow social theory that impact older people.</a:t>
            </a:r>
          </a:p>
          <a:p>
            <a:pPr marL="0" indent="0">
              <a:lnSpc>
                <a:spcPct val="90000"/>
              </a:lnSpc>
              <a:buNone/>
            </a:pPr>
            <a:r>
              <a:rPr lang="en-US" sz="1400" b="1" dirty="0">
                <a:latin typeface="Arial" panose="020B0604020202020204" pitchFamily="34" charset="0"/>
                <a:cs typeface="Arial" panose="020B0604020202020204" pitchFamily="34" charset="0"/>
              </a:rPr>
              <a:t>Disengagement Theory: </a:t>
            </a:r>
            <a:r>
              <a:rPr lang="en-US" sz="1400" dirty="0">
                <a:latin typeface="Arial" panose="020B0604020202020204" pitchFamily="34" charset="0"/>
                <a:cs typeface="Arial" panose="020B0604020202020204" pitchFamily="34" charset="0"/>
              </a:rPr>
              <a:t>Disengagement theory was proposed by Elaine Cummings and William Early Henry in 1961 this theory is voluntary disengagement consisting of aging of care and these coming from social responsibilities of adult energetic life (Nickerson, 2022). This theory represents both personal and social care.</a:t>
            </a:r>
          </a:p>
          <a:p>
            <a:pPr marL="0" indent="0">
              <a:lnSpc>
                <a:spcPct val="90000"/>
              </a:lnSpc>
              <a:buNone/>
            </a:pPr>
            <a:r>
              <a:rPr lang="en-US" sz="1400" b="1" dirty="0">
                <a:latin typeface="Arial" panose="020B0604020202020204" pitchFamily="34" charset="0"/>
                <a:cs typeface="Arial" panose="020B0604020202020204" pitchFamily="34" charset="0"/>
              </a:rPr>
              <a:t>Activity Theory: </a:t>
            </a:r>
            <a:r>
              <a:rPr lang="en-US" sz="1400" dirty="0">
                <a:latin typeface="Arial" panose="020B0604020202020204" pitchFamily="34" charset="0"/>
                <a:cs typeface="Arial" panose="020B0604020202020204" pitchFamily="34" charset="0"/>
              </a:rPr>
              <a:t>This theory represents some comparison of older adults and their interaction between active and engaged social activities. This theory is the opposite of the disengagement theory.</a:t>
            </a:r>
            <a:endParaRPr lang="en-US" sz="1400" dirty="0"/>
          </a:p>
          <a:p>
            <a:pPr marL="0" indent="0">
              <a:lnSpc>
                <a:spcPct val="90000"/>
              </a:lnSpc>
              <a:buNone/>
            </a:pPr>
            <a:endParaRPr lang="en-US" sz="1400" dirty="0"/>
          </a:p>
          <a:p>
            <a:pPr>
              <a:lnSpc>
                <a:spcPct val="90000"/>
              </a:lnSpc>
            </a:pPr>
            <a:endParaRPr lang="en-US" sz="1400" dirty="0"/>
          </a:p>
          <a:p>
            <a:pPr marL="0" indent="0">
              <a:lnSpc>
                <a:spcPct val="90000"/>
              </a:lnSpc>
              <a:buNone/>
            </a:pPr>
            <a:endParaRPr lang="en-US" sz="1400" dirty="0"/>
          </a:p>
        </p:txBody>
      </p:sp>
    </p:spTree>
    <p:extLst>
      <p:ext uri="{BB962C8B-B14F-4D97-AF65-F5344CB8AC3E}">
        <p14:creationId xmlns:p14="http://schemas.microsoft.com/office/powerpoint/2010/main" val="2302988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AE31-21A4-6C51-38C8-8BED3E6283C7}"/>
              </a:ext>
            </a:extLst>
          </p:cNvPr>
          <p:cNvSpPr>
            <a:spLocks noGrp="1"/>
          </p:cNvSpPr>
          <p:nvPr>
            <p:ph type="title"/>
          </p:nvPr>
        </p:nvSpPr>
        <p:spPr/>
        <p:txBody>
          <a:bodyPr/>
          <a:lstStyle/>
          <a:p>
            <a:r>
              <a:rPr lang="en-GB" sz="3600" b="1" i="0" u="none" strike="noStrike" dirty="0">
                <a:solidFill>
                  <a:schemeClr val="tx1"/>
                </a:solidFill>
                <a:effectLst/>
              </a:rPr>
              <a:t>Attachment Theory</a:t>
            </a:r>
            <a:br>
              <a:rPr lang="en-GB" b="1" i="0" u="none" strike="noStrike" dirty="0">
                <a:solidFill>
                  <a:srgbClr val="000000"/>
                </a:solidFill>
                <a:effectLst/>
              </a:rPr>
            </a:br>
            <a:endParaRPr lang="en-US" dirty="0"/>
          </a:p>
        </p:txBody>
      </p:sp>
      <p:sp>
        <p:nvSpPr>
          <p:cNvPr id="3" name="Content Placeholder 2">
            <a:extLst>
              <a:ext uri="{FF2B5EF4-FFF2-40B4-BE49-F238E27FC236}">
                <a16:creationId xmlns:a16="http://schemas.microsoft.com/office/drawing/2014/main" id="{B33D5B8E-CE26-C6BA-4B98-60C01682E45F}"/>
              </a:ext>
            </a:extLst>
          </p:cNvPr>
          <p:cNvSpPr>
            <a:spLocks noGrp="1"/>
          </p:cNvSpPr>
          <p:nvPr>
            <p:ph idx="1"/>
          </p:nvPr>
        </p:nvSpPr>
        <p:spPr/>
        <p:txBody>
          <a:bodyPr>
            <a:normAutofit/>
          </a:bodyPr>
          <a:lstStyle/>
          <a:p>
            <a:pPr marL="0" indent="0" algn="l">
              <a:buNone/>
            </a:pPr>
            <a:r>
              <a:rPr lang="en-GB" sz="1800" b="1" i="0" u="none" strike="noStrike" dirty="0">
                <a:effectLst/>
              </a:rPr>
              <a:t>Attachment theory</a:t>
            </a:r>
          </a:p>
          <a:p>
            <a:pPr marL="0" indent="0" algn="l">
              <a:buNone/>
            </a:pPr>
            <a:r>
              <a:rPr lang="en-GB" sz="1800" dirty="0"/>
              <a:t>D</a:t>
            </a:r>
            <a:r>
              <a:rPr lang="en-GB" sz="1800" b="0" i="0" u="none" strike="noStrike" dirty="0">
                <a:effectLst/>
              </a:rPr>
              <a:t>eveloped by John Bowlby, emphasizes the importance of a child's relationship with their primary caregiver. In residential care settings, this theory can be applied to understand the impact of disrupted attachments on children and the importance of stable (</a:t>
            </a:r>
            <a:r>
              <a:rPr lang="en-GB" sz="1600" b="0" i="0" u="none" strike="noStrike" dirty="0">
                <a:effectLst/>
                <a:latin typeface="-webkit-standard"/>
              </a:rPr>
              <a:t>Bowlby, 1969).</a:t>
            </a:r>
            <a:endParaRPr lang="en-GB" sz="1800" b="0" i="0" u="none" strike="noStrike" dirty="0">
              <a:effectLst/>
            </a:endParaRPr>
          </a:p>
          <a:p>
            <a:pPr marL="0" indent="0" algn="l">
              <a:buNone/>
            </a:pPr>
            <a:endParaRPr lang="en-GB" sz="1800" b="0" i="0" u="none" strike="noStrike" dirty="0">
              <a:effectLst/>
            </a:endParaRPr>
          </a:p>
          <a:p>
            <a:pPr marL="0" indent="0" algn="l">
              <a:buNone/>
            </a:pPr>
            <a:r>
              <a:rPr lang="en-GB" sz="1600" b="1" i="0" u="none" strike="noStrike" dirty="0">
                <a:effectLst/>
              </a:rPr>
              <a:t>Conflict Theory</a:t>
            </a:r>
          </a:p>
          <a:p>
            <a:pPr marL="0" indent="0" algn="l">
              <a:buNone/>
            </a:pPr>
            <a:r>
              <a:rPr lang="en-GB" sz="1600" b="0" i="0" u="none" strike="noStrike" dirty="0">
                <a:effectLst/>
              </a:rPr>
              <a:t>Derived from Karl Marx's ideas, conflict theory focuses on the power dynamics and inequalities within social structures. In residential care, this theory can be used to </a:t>
            </a:r>
            <a:r>
              <a:rPr lang="en-GB" sz="1600" b="0" i="0" u="none" strike="noStrike" dirty="0" err="1">
                <a:effectLst/>
              </a:rPr>
              <a:t>analyze</a:t>
            </a:r>
            <a:r>
              <a:rPr lang="en-GB" sz="1600" b="0" i="0" u="none" strike="noStrike" dirty="0">
                <a:effectLst/>
              </a:rPr>
              <a:t> power relations between staff and residents and to advocate for more equitable and just practices (Mark, 1867) .</a:t>
            </a:r>
          </a:p>
        </p:txBody>
      </p:sp>
    </p:spTree>
    <p:extLst>
      <p:ext uri="{BB962C8B-B14F-4D97-AF65-F5344CB8AC3E}">
        <p14:creationId xmlns:p14="http://schemas.microsoft.com/office/powerpoint/2010/main" val="507590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4B62A-B290-4905-BE56-7862935525DC}"/>
              </a:ext>
            </a:extLst>
          </p:cNvPr>
          <p:cNvSpPr>
            <a:spLocks noGrp="1"/>
          </p:cNvSpPr>
          <p:nvPr>
            <p:ph type="title"/>
          </p:nvPr>
        </p:nvSpPr>
        <p:spPr>
          <a:xfrm>
            <a:off x="3961785" y="629266"/>
            <a:ext cx="3575604" cy="1641986"/>
          </a:xfrm>
        </p:spPr>
        <p:txBody>
          <a:bodyPr>
            <a:normAutofit/>
          </a:bodyPr>
          <a:lstStyle/>
          <a:p>
            <a:pPr>
              <a:lnSpc>
                <a:spcPct val="90000"/>
              </a:lnSpc>
            </a:pPr>
            <a:r>
              <a:rPr lang="en-US" sz="3600" b="1" u="sng" dirty="0">
                <a:latin typeface="Arial" panose="020B0604020202020204" pitchFamily="34" charset="0"/>
                <a:cs typeface="Arial" panose="020B0604020202020204" pitchFamily="34" charset="0"/>
              </a:rPr>
              <a:t>Legislation and Policy for end of life care</a:t>
            </a:r>
          </a:p>
        </p:txBody>
      </p:sp>
      <p:pic>
        <p:nvPicPr>
          <p:cNvPr id="5" name="Picture 4" descr="Two people holding each other's hands">
            <a:extLst>
              <a:ext uri="{FF2B5EF4-FFF2-40B4-BE49-F238E27FC236}">
                <a16:creationId xmlns:a16="http://schemas.microsoft.com/office/drawing/2014/main" id="{8DCBF771-5B12-DBB6-6D3C-54E27E334BEF}"/>
              </a:ext>
            </a:extLst>
          </p:cNvPr>
          <p:cNvPicPr>
            <a:picLocks noChangeAspect="1"/>
          </p:cNvPicPr>
          <p:nvPr/>
        </p:nvPicPr>
        <p:blipFill rotWithShape="1">
          <a:blip r:embed="rId3"/>
          <a:srcRect l="30030" r="36137" b="-1"/>
          <a:stretch/>
        </p:blipFill>
        <p:spPr>
          <a:xfrm>
            <a:off x="20" y="10"/>
            <a:ext cx="3475989" cy="6857990"/>
          </a:xfrm>
          <a:prstGeom prst="rect">
            <a:avLst/>
          </a:prstGeom>
        </p:spPr>
      </p:pic>
      <p:sp>
        <p:nvSpPr>
          <p:cNvPr id="3" name="Content Placeholder 2">
            <a:extLst>
              <a:ext uri="{FF2B5EF4-FFF2-40B4-BE49-F238E27FC236}">
                <a16:creationId xmlns:a16="http://schemas.microsoft.com/office/drawing/2014/main" id="{8A9B0AF5-F2BA-4EBF-BDD4-D12058D0A23E}"/>
              </a:ext>
            </a:extLst>
          </p:cNvPr>
          <p:cNvSpPr>
            <a:spLocks noGrp="1"/>
          </p:cNvSpPr>
          <p:nvPr>
            <p:ph idx="1"/>
          </p:nvPr>
        </p:nvSpPr>
        <p:spPr>
          <a:xfrm>
            <a:off x="3961785" y="2438400"/>
            <a:ext cx="3575604" cy="3809999"/>
          </a:xfrm>
        </p:spPr>
        <p:txBody>
          <a:bodyPr>
            <a:normAutofit/>
          </a:bodyPr>
          <a:lstStyle/>
          <a:p>
            <a:pPr marL="0" indent="0">
              <a:lnSpc>
                <a:spcPct val="90000"/>
              </a:lnSpc>
              <a:buNone/>
            </a:pPr>
            <a:r>
              <a:rPr lang="en-US" sz="1400">
                <a:latin typeface="Arial" panose="020B0604020202020204" pitchFamily="34" charset="0"/>
                <a:cs typeface="Arial" panose="020B0604020202020204" pitchFamily="34" charset="0"/>
              </a:rPr>
              <a:t>Some legislation and policies are important for old people approaching for end of life care. These legislation and policies are the Care Act and Equality Act.</a:t>
            </a:r>
          </a:p>
          <a:p>
            <a:pPr marL="0" indent="0">
              <a:lnSpc>
                <a:spcPct val="90000"/>
              </a:lnSpc>
              <a:buNone/>
            </a:pPr>
            <a:r>
              <a:rPr lang="en-US" sz="1400" b="1">
                <a:latin typeface="Arial" panose="020B0604020202020204" pitchFamily="34" charset="0"/>
                <a:cs typeface="Arial" panose="020B0604020202020204" pitchFamily="34" charset="0"/>
              </a:rPr>
              <a:t>Care Act or Aged Care: </a:t>
            </a:r>
            <a:r>
              <a:rPr lang="en-US" sz="1400">
                <a:latin typeface="Arial" panose="020B0604020202020204" pitchFamily="34" charset="0"/>
                <a:cs typeface="Arial" panose="020B0604020202020204" pitchFamily="34" charset="0"/>
              </a:rPr>
              <a:t>In 1997, the Care Act gave some responsibilities and obligations that providers should maintain some subsidies. This type of policy covers different services and funds (Age UK, 2017).</a:t>
            </a:r>
          </a:p>
          <a:p>
            <a:pPr marL="0" indent="0">
              <a:lnSpc>
                <a:spcPct val="90000"/>
              </a:lnSpc>
              <a:buNone/>
            </a:pPr>
            <a:r>
              <a:rPr lang="en-US" sz="1400" b="1">
                <a:latin typeface="Arial" panose="020B0604020202020204" pitchFamily="34" charset="0"/>
                <a:cs typeface="Arial" panose="020B0604020202020204" pitchFamily="34" charset="0"/>
              </a:rPr>
              <a:t>Equality Act: </a:t>
            </a:r>
            <a:r>
              <a:rPr lang="en-US" sz="1400">
                <a:latin typeface="Arial" panose="020B0604020202020204" pitchFamily="34" charset="0"/>
                <a:cs typeface="Arial" panose="020B0604020202020204" pitchFamily="34" charset="0"/>
              </a:rPr>
              <a:t>The Equality Act law established in 2010 and this law provided to find out older citizens' rights. This law helps to protect senior citizens to get their all rights including respect, freedom, and equality (Age UK, 2017).</a:t>
            </a:r>
            <a:endParaRPr lang="en-US" sz="1400"/>
          </a:p>
          <a:p>
            <a:pPr marL="0" indent="0">
              <a:lnSpc>
                <a:spcPct val="90000"/>
              </a:lnSpc>
              <a:buNone/>
            </a:pPr>
            <a:endParaRPr lang="en-US" sz="1400"/>
          </a:p>
          <a:p>
            <a:pPr>
              <a:lnSpc>
                <a:spcPct val="90000"/>
              </a:lnSpc>
            </a:pPr>
            <a:endParaRPr lang="en-US" sz="1400"/>
          </a:p>
        </p:txBody>
      </p:sp>
    </p:spTree>
    <p:extLst>
      <p:ext uri="{BB962C8B-B14F-4D97-AF65-F5344CB8AC3E}">
        <p14:creationId xmlns:p14="http://schemas.microsoft.com/office/powerpoint/2010/main" val="1381644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p:cNvSpPr>
            <a:spLocks noGrp="1"/>
          </p:cNvSpPr>
          <p:nvPr>
            <p:ph type="title"/>
          </p:nvPr>
        </p:nvSpPr>
        <p:spPr>
          <a:xfrm>
            <a:off x="827484" y="452718"/>
            <a:ext cx="6710641" cy="815327"/>
          </a:xfrm>
        </p:spPr>
        <p:txBody>
          <a:bodyPr anchor="ctr">
            <a:normAutofit/>
          </a:bodyPr>
          <a:lstStyle/>
          <a:p>
            <a:r>
              <a:rPr lang="en-US" b="1" u="sng" dirty="0">
                <a:solidFill>
                  <a:srgbClr val="FFFFFF"/>
                </a:solidFill>
                <a:latin typeface="Arial" panose="020B0604020202020204" pitchFamily="34" charset="0"/>
                <a:cs typeface="Arial" panose="020B0604020202020204" pitchFamily="34" charset="0"/>
              </a:rPr>
              <a:t>References</a:t>
            </a:r>
            <a:r>
              <a:rPr lang="en-US" u="sng" dirty="0">
                <a:solidFill>
                  <a:srgbClr val="FFFFFF"/>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843368" y="2478347"/>
            <a:ext cx="6709905" cy="4100858"/>
          </a:xfrm>
        </p:spPr>
        <p:txBody>
          <a:bodyPr vert="horz" lIns="68580" tIns="34290" rIns="68580" bIns="34290" rtlCol="0" anchor="t">
            <a:normAutofit fontScale="25000" lnSpcReduction="20000"/>
          </a:bodyPr>
          <a:lstStyle/>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Age UK., (2017). Briefing: Human rights of older persons and their comprehensive care. [online] Available at: https://www.ageuk.org.uk/globalassets/age-uk/documents/reports-and-publications/reports-and-briefings/equality-and-human-rights/age-uk---human-rights-of-older-persons-and-their-comprehensive-care---july-2017.pdf.</a:t>
            </a:r>
          </a:p>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Age UK., (2019). Paying for permanent residential care | Paying for a care home | Age UK. [online] Ageuk.org.uk. Available at: https://www.ageuk.org.uk/information-advice/care/paying-for-care/paying-for-a-care-home/.</a:t>
            </a:r>
          </a:p>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Age UK., (2023). Domiciliary care services, Age UK. [online] Available at: https://www.ageuk.org.uk/information-advice/care/domiciliary-care/ (Accessed: 24 May 2024).</a:t>
            </a:r>
          </a:p>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BBC., (2019). What’s the difference between assisted suicide and euthanasia? BBC News. [online] 8 Feb. Available at: https://www.bbc.com/news/uk-47158287.</a:t>
            </a:r>
          </a:p>
          <a:p>
            <a:pPr>
              <a:lnSpc>
                <a:spcPct val="90000"/>
              </a:lnSpc>
              <a:buFont typeface="Wingdings" pitchFamily="2" charset="2"/>
              <a:buChar char="Ø"/>
            </a:pPr>
            <a:r>
              <a:rPr lang="en-US" sz="3000" i="1" dirty="0">
                <a:latin typeface="Arial" panose="020B0604020202020204" pitchFamily="34" charset="0"/>
                <a:cs typeface="Arial" panose="020B0604020202020204" pitchFamily="34" charset="0"/>
              </a:rPr>
              <a:t>Bianca., (2023). 10 Benefits of Residential Care. [online] Liaise. Available at: </a:t>
            </a:r>
            <a:r>
              <a:rPr lang="en-US" sz="3000" i="1" dirty="0">
                <a:latin typeface="Arial" panose="020B0604020202020204" pitchFamily="34" charset="0"/>
                <a:cs typeface="Arial" panose="020B0604020202020204" pitchFamily="34" charset="0"/>
                <a:hlinkClick r:id="rId2"/>
              </a:rPr>
              <a:t>https://liaise.com/10-benefits-of-residential-care/</a:t>
            </a:r>
            <a:r>
              <a:rPr lang="en-US" sz="3000" i="1" dirty="0">
                <a:latin typeface="Arial" panose="020B0604020202020204" pitchFamily="34" charset="0"/>
                <a:cs typeface="Arial" panose="020B0604020202020204" pitchFamily="34" charset="0"/>
              </a:rPr>
              <a:t>.</a:t>
            </a:r>
          </a:p>
          <a:p>
            <a:pPr>
              <a:lnSpc>
                <a:spcPct val="90000"/>
              </a:lnSpc>
              <a:buFont typeface="Wingdings" pitchFamily="2" charset="2"/>
              <a:buChar char="Ø"/>
            </a:pPr>
            <a:r>
              <a:rPr lang="en-GB" sz="2800" b="0" i="0" u="none" strike="noStrike" dirty="0">
                <a:solidFill>
                  <a:srgbClr val="000000"/>
                </a:solidFill>
                <a:effectLst/>
                <a:latin typeface="-webkit-standard"/>
              </a:rPr>
              <a:t>Bowlby, J., 1969. </a:t>
            </a:r>
            <a:r>
              <a:rPr lang="en-GB" sz="2800" b="0" i="1" u="none" strike="noStrike" dirty="0">
                <a:solidFill>
                  <a:srgbClr val="000000"/>
                </a:solidFill>
                <a:effectLst/>
              </a:rPr>
              <a:t>Attachment and Loss: Vol. 1. Attachment</a:t>
            </a:r>
            <a:r>
              <a:rPr lang="en-GB" sz="2800" b="0" i="0" u="none" strike="noStrike" dirty="0">
                <a:solidFill>
                  <a:srgbClr val="000000"/>
                </a:solidFill>
                <a:effectLst/>
                <a:latin typeface="-webkit-standard"/>
              </a:rPr>
              <a:t>. New York: Basic Books.</a:t>
            </a:r>
            <a:endParaRPr lang="en-US" sz="3000" i="1" dirty="0">
              <a:latin typeface="Arial" panose="020B0604020202020204" pitchFamily="34" charset="0"/>
              <a:cs typeface="Arial" panose="020B0604020202020204" pitchFamily="34" charset="0"/>
            </a:endParaRPr>
          </a:p>
          <a:p>
            <a:pPr>
              <a:lnSpc>
                <a:spcPct val="90000"/>
              </a:lnSpc>
              <a:buFont typeface="Wingdings" pitchFamily="2" charset="2"/>
              <a:buChar char="Ø"/>
            </a:pPr>
            <a:r>
              <a:rPr lang="en-US" sz="3000" dirty="0">
                <a:latin typeface="Arial" panose="020B0604020202020204" pitchFamily="34" charset="0"/>
                <a:cs typeface="Arial" panose="020B0604020202020204" pitchFamily="34" charset="0"/>
              </a:rPr>
              <a:t>Darrell, L.P., (2017). </a:t>
            </a:r>
            <a:r>
              <a:rPr lang="en-US" sz="3000" i="1" dirty="0">
                <a:latin typeface="Arial" panose="020B0604020202020204" pitchFamily="34" charset="0"/>
                <a:cs typeface="Arial" panose="020B0604020202020204" pitchFamily="34" charset="0"/>
              </a:rPr>
              <a:t>End-of-Life Care Issues</a:t>
            </a:r>
            <a:r>
              <a:rPr lang="en-US" sz="3000" dirty="0">
                <a:latin typeface="Arial" panose="020B0604020202020204" pitchFamily="34" charset="0"/>
                <a:cs typeface="Arial" panose="020B0604020202020204" pitchFamily="34" charset="0"/>
              </a:rPr>
              <a:t>. In Encyclopedia of Social Work.</a:t>
            </a:r>
          </a:p>
          <a:p>
            <a:pPr>
              <a:lnSpc>
                <a:spcPct val="90000"/>
              </a:lnSpc>
              <a:buFont typeface="Wingdings" pitchFamily="2" charset="2"/>
              <a:buChar char="Ø"/>
            </a:pPr>
            <a:endParaRPr lang="en-US" sz="3000" i="1" dirty="0">
              <a:latin typeface="Arial" panose="020B0604020202020204" pitchFamily="34" charset="0"/>
              <a:cs typeface="Arial" panose="020B0604020202020204" pitchFamily="34" charset="0"/>
            </a:endParaRPr>
          </a:p>
          <a:p>
            <a:pPr algn="l" rtl="0" fontAlgn="base">
              <a:buFont typeface="Wingdings" pitchFamily="2" charset="2"/>
              <a:buChar char="Ø"/>
            </a:pPr>
            <a:r>
              <a:rPr lang="en-US" sz="3000" b="0" i="0" u="none" strike="noStrike" dirty="0">
                <a:effectLst/>
                <a:latin typeface="Aptos" panose="020B0004020202020204" pitchFamily="34" charset="0"/>
              </a:rPr>
              <a:t>Department of Health and Social Care. (2014). </a:t>
            </a:r>
            <a:r>
              <a:rPr lang="en-US" sz="3000" b="0" i="1" u="none" strike="noStrike" dirty="0">
                <a:effectLst/>
                <a:latin typeface="Aptos" panose="020B0004020202020204" pitchFamily="34" charset="0"/>
              </a:rPr>
              <a:t>Care Act 2014</a:t>
            </a:r>
            <a:r>
              <a:rPr lang="en-US" sz="3000" b="0" i="0" u="none" strike="noStrike" dirty="0">
                <a:effectLst/>
                <a:latin typeface="Aptos" panose="020B0004020202020204" pitchFamily="34" charset="0"/>
              </a:rPr>
              <a:t>. Available at: </a:t>
            </a:r>
            <a:r>
              <a:rPr lang="en-US" sz="3000" b="0" i="0" u="sng" strike="noStrike" dirty="0">
                <a:effectLst/>
                <a:latin typeface="Aptos" panose="020B0004020202020204" pitchFamily="34" charset="0"/>
                <a:hlinkClick r:id="rId3">
                  <a:extLst>
                    <a:ext uri="{A12FA001-AC4F-418D-AE19-62706E023703}">
                      <ahyp:hlinkClr xmlns:ahyp="http://schemas.microsoft.com/office/drawing/2018/hyperlinkcolor" val="tx"/>
                    </a:ext>
                  </a:extLst>
                </a:hlinkClick>
              </a:rPr>
              <a:t>https://www.legislation.gov.uk/ukpga/2014/23/contents/enacted</a:t>
            </a:r>
            <a:r>
              <a:rPr lang="en-US" sz="3000" b="0" i="0" u="none" strike="noStrike" dirty="0">
                <a:effectLst/>
                <a:latin typeface="Aptos" panose="020B0004020202020204" pitchFamily="34" charset="0"/>
              </a:rPr>
              <a:t> (Accessed: 24 June 2024). </a:t>
            </a:r>
            <a:endParaRPr lang="en-US" sz="3000" b="0" i="0" u="none" strike="noStrike" dirty="0">
              <a:effectLst/>
              <a:latin typeface="Segoe UI" panose="020B0502040204020203" pitchFamily="34" charset="0"/>
            </a:endParaRPr>
          </a:p>
          <a:p>
            <a:pPr marL="0" indent="0" algn="l" rtl="0" fontAlgn="base">
              <a:buNone/>
            </a:pPr>
            <a:endParaRPr lang="en-US" sz="3000" b="0" i="0" u="none" strike="noStrike" dirty="0">
              <a:effectLst/>
              <a:latin typeface="Segoe UI" panose="020B0502040204020203" pitchFamily="34" charset="0"/>
            </a:endParaRPr>
          </a:p>
          <a:p>
            <a:pPr algn="l" rtl="0" fontAlgn="base">
              <a:buFont typeface="Wingdings" pitchFamily="2" charset="2"/>
              <a:buChar char="Ø"/>
            </a:pPr>
            <a:r>
              <a:rPr lang="en-US" sz="3000" b="0" i="0" u="none" strike="noStrike" dirty="0">
                <a:effectLst/>
                <a:latin typeface="Aptos"/>
              </a:rPr>
              <a:t>Detering, K. M., Hancock, A. D., Reade, M. C., &amp; Silvester, W. (2010). The impact of advance care planning on end-of-life care in elderly patients: </a:t>
            </a:r>
            <a:r>
              <a:rPr lang="en-US" sz="3000" b="0" i="0" u="none" strike="noStrike" dirty="0" err="1">
                <a:effectLst/>
                <a:latin typeface="Aptos"/>
              </a:rPr>
              <a:t>Randomised</a:t>
            </a:r>
            <a:r>
              <a:rPr lang="en-US" sz="3000" b="0" i="0" u="none" strike="noStrike" dirty="0">
                <a:effectLst/>
                <a:latin typeface="Aptos"/>
              </a:rPr>
              <a:t> controlled trial. </a:t>
            </a:r>
            <a:r>
              <a:rPr lang="en-US" sz="3000" b="0" i="1" u="none" strike="noStrike" dirty="0">
                <a:effectLst/>
                <a:latin typeface="Aptos"/>
              </a:rPr>
              <a:t>BMJ</a:t>
            </a:r>
            <a:r>
              <a:rPr lang="en-US" sz="3000" b="0" i="0" u="none" strike="noStrike" dirty="0">
                <a:effectLst/>
                <a:latin typeface="Aptos"/>
              </a:rPr>
              <a:t>, 340, c1345. DOI: 10.1136/bmj.c1345 </a:t>
            </a:r>
          </a:p>
          <a:p>
            <a:pPr fontAlgn="base">
              <a:buFont typeface="Wingdings" pitchFamily="2" charset="2"/>
              <a:buChar char="Ø"/>
            </a:pPr>
            <a:r>
              <a:rPr lang="en-US" sz="3000" b="0" i="0" u="none" strike="noStrike" dirty="0">
                <a:effectLst/>
                <a:latin typeface="Aptos"/>
              </a:rPr>
              <a:t>Gitlin, L. N., &amp; Schulz, R. (2012). Family caregiving of older adults. In T. R. Prohaska, L. A. Anderson, &amp; R. H. Binstock (Eds.), Public Health for an Aging Society (pp. 181-204). Johns Hopkins University Press.</a:t>
            </a:r>
            <a:r>
              <a:rPr lang="en-US" sz="3000" b="1" i="0" u="none" strike="noStrike" dirty="0">
                <a:effectLst/>
                <a:latin typeface="Aptos"/>
              </a:rPr>
              <a:t> Enhanced Quality of Life</a:t>
            </a:r>
            <a:r>
              <a:rPr lang="en-US" sz="3000" b="0" i="0" u="none" strike="noStrike" dirty="0">
                <a:effectLst/>
                <a:latin typeface="Aptos"/>
              </a:rPr>
              <a:t> </a:t>
            </a:r>
          </a:p>
          <a:p>
            <a:pPr fontAlgn="base">
              <a:buFont typeface="Wingdings" pitchFamily="2" charset="2"/>
              <a:buChar char="Ø"/>
            </a:pPr>
            <a:r>
              <a:rPr lang="en-US" sz="3000" b="0" i="0" u="none" strike="noStrike" dirty="0">
                <a:effectLst/>
                <a:latin typeface="Aptos"/>
              </a:rPr>
              <a:t> </a:t>
            </a:r>
            <a:r>
              <a:rPr lang="en-GB" sz="2800" b="0" i="0" u="none" strike="noStrike" dirty="0">
                <a:solidFill>
                  <a:srgbClr val="000000"/>
                </a:solidFill>
                <a:effectLst/>
              </a:rPr>
              <a:t>Hussein, S. and Manthorpe, J. (2005) ‘An international review of the long-term care workforce: Policies and shortages’, </a:t>
            </a:r>
            <a:r>
              <a:rPr lang="en-GB" sz="2800" b="0" i="1" u="none" strike="noStrike" dirty="0">
                <a:solidFill>
                  <a:srgbClr val="000000"/>
                </a:solidFill>
                <a:effectLst/>
              </a:rPr>
              <a:t>Journal of Aging &amp; Social Policy</a:t>
            </a:r>
            <a:r>
              <a:rPr lang="en-GB" sz="2800" b="0" i="0" u="none" strike="noStrike" dirty="0">
                <a:solidFill>
                  <a:srgbClr val="000000"/>
                </a:solidFill>
                <a:effectLst/>
              </a:rPr>
              <a:t>, 17(4), pp. 75-94. </a:t>
            </a:r>
            <a:r>
              <a:rPr lang="en-GB" sz="2800" b="0" i="0" u="none" strike="noStrike" dirty="0" err="1">
                <a:solidFill>
                  <a:srgbClr val="000000"/>
                </a:solidFill>
                <a:effectLst/>
              </a:rPr>
              <a:t>doi</a:t>
            </a:r>
            <a:r>
              <a:rPr lang="en-GB" sz="2800" b="0" i="0" u="none" strike="noStrike" dirty="0">
                <a:solidFill>
                  <a:srgbClr val="000000"/>
                </a:solidFill>
                <a:effectLst/>
              </a:rPr>
              <a:t>: 10.1300/J031v17n04_05.</a:t>
            </a:r>
          </a:p>
          <a:p>
            <a:pPr marL="0" indent="0" algn="l" rtl="0" fontAlgn="base">
              <a:buNone/>
            </a:pPr>
            <a:endParaRPr lang="en-US" sz="3000" i="1" dirty="0">
              <a:latin typeface="Arial" panose="020B0604020202020204" pitchFamily="34" charset="0"/>
              <a:cs typeface="Arial" panose="020B0604020202020204" pitchFamily="34" charset="0"/>
            </a:endParaRPr>
          </a:p>
          <a:p>
            <a:pPr>
              <a:lnSpc>
                <a:spcPct val="90000"/>
              </a:lnSpc>
              <a:buFont typeface="Wingdings" pitchFamily="2" charset="2"/>
              <a:buChar char="Ø"/>
            </a:pPr>
            <a:endParaRPr lang="en-US" sz="3000" i="1" dirty="0">
              <a:latin typeface="Arial" panose="020B0604020202020204" pitchFamily="34" charset="0"/>
              <a:cs typeface="Arial" panose="020B0604020202020204" pitchFamily="34" charset="0"/>
            </a:endParaRPr>
          </a:p>
          <a:p>
            <a:pPr>
              <a:lnSpc>
                <a:spcPct val="90000"/>
              </a:lnSpc>
              <a:buFont typeface="Wingdings" pitchFamily="2" charset="2"/>
              <a:buChar char="Ø"/>
            </a:pPr>
            <a:endParaRPr lang="en-US" sz="3000" i="1" dirty="0">
              <a:latin typeface="Arial" panose="020B0604020202020204" pitchFamily="34" charset="0"/>
              <a:cs typeface="Arial" panose="020B0604020202020204" pitchFamily="34" charset="0"/>
            </a:endParaRPr>
          </a:p>
          <a:p>
            <a:pPr>
              <a:lnSpc>
                <a:spcPct val="90000"/>
              </a:lnSpc>
              <a:buNone/>
            </a:pPr>
            <a:endParaRPr lang="en-US" sz="800" dirty="0"/>
          </a:p>
          <a:p>
            <a:pPr marL="0" indent="0">
              <a:lnSpc>
                <a:spcPct val="90000"/>
              </a:lnSpc>
              <a:buNone/>
            </a:pPr>
            <a:br>
              <a:rPr lang="en-US" sz="800" dirty="0"/>
            </a:br>
            <a:endParaRPr lang="en-US" sz="800" dirty="0"/>
          </a:p>
        </p:txBody>
      </p:sp>
    </p:spTree>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AAB3B-CF28-4760-8255-04731C62691A}"/>
              </a:ext>
            </a:extLst>
          </p:cNvPr>
          <p:cNvSpPr>
            <a:spLocks noGrp="1"/>
          </p:cNvSpPr>
          <p:nvPr>
            <p:ph type="title"/>
          </p:nvPr>
        </p:nvSpPr>
        <p:spPr>
          <a:xfrm>
            <a:off x="149773" y="371789"/>
            <a:ext cx="8229600" cy="592853"/>
          </a:xfrm>
        </p:spPr>
        <p:txBody>
          <a:bodyPr/>
          <a:lstStyle/>
          <a:p>
            <a:pPr algn="ctr"/>
            <a:r>
              <a:rPr lang="en-US" sz="2400"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974E01A-A286-4E03-9034-CC101A8F6E39}"/>
              </a:ext>
            </a:extLst>
          </p:cNvPr>
          <p:cNvSpPr>
            <a:spLocks noGrp="1"/>
          </p:cNvSpPr>
          <p:nvPr>
            <p:ph idx="1"/>
          </p:nvPr>
        </p:nvSpPr>
        <p:spPr>
          <a:xfrm>
            <a:off x="612118" y="974058"/>
            <a:ext cx="8131359" cy="5724969"/>
          </a:xfrm>
        </p:spPr>
        <p:txBody>
          <a:bodyPr vert="horz" lIns="91440" tIns="45720" rIns="91440" bIns="45720" rtlCol="0" anchor="t">
            <a:noAutofit/>
          </a:bodyPr>
          <a:lstStyle/>
          <a:p>
            <a:pPr>
              <a:lnSpc>
                <a:spcPct val="90000"/>
              </a:lnSpc>
              <a:buFont typeface="Wingdings" pitchFamily="2" charset="2"/>
              <a:buChar char="Ø"/>
            </a:pPr>
            <a:r>
              <a:rPr lang="en-US" sz="900" i="1" dirty="0">
                <a:latin typeface="Arial"/>
                <a:cs typeface="Arial"/>
              </a:rPr>
              <a:t>Gov.UK., (2014). Care Act 2014. [online] www.legislation.gov.uk. Available at: https://www.legislation.gov.uk/ukpga/2014/23/contents.</a:t>
            </a:r>
          </a:p>
          <a:p>
            <a:pPr>
              <a:lnSpc>
                <a:spcPct val="90000"/>
              </a:lnSpc>
              <a:buFont typeface="Wingdings" pitchFamily="2" charset="2"/>
              <a:buChar char="Ø"/>
            </a:pPr>
            <a:r>
              <a:rPr lang="en-US" sz="900" i="1" dirty="0">
                <a:latin typeface="Arial"/>
                <a:cs typeface="Arial"/>
              </a:rPr>
              <a:t>Gov.UK., (2022). Adult social care charging reform: further details. [online] GOV.UK. Available at: </a:t>
            </a:r>
            <a:r>
              <a:rPr lang="en-US" sz="900" i="1" dirty="0">
                <a:latin typeface="Arial"/>
                <a:cs typeface="Arial"/>
                <a:hlinkClick r:id="rId2"/>
              </a:rPr>
              <a:t>https://www.gov.uk/government/publications/build-back-better-our-plan-for-health-and-social-care/adult-social-care-charging-reform-further-details</a:t>
            </a:r>
            <a:r>
              <a:rPr lang="en-US" sz="900" i="1" dirty="0">
                <a:latin typeface="Arial"/>
                <a:cs typeface="Arial"/>
              </a:rPr>
              <a:t>.</a:t>
            </a:r>
          </a:p>
          <a:p>
            <a:pPr algn="just"/>
            <a:r>
              <a:rPr lang="en-US" sz="900" dirty="0">
                <a:latin typeface="Arial"/>
                <a:cs typeface="Arial"/>
              </a:rPr>
              <a:t>James, S., Wilczek, L., Kilian, J., Timonen-Kallio, E., Bravo, A., del Valle, J.F., </a:t>
            </a:r>
            <a:r>
              <a:rPr lang="en-US" sz="900" dirty="0" err="1">
                <a:latin typeface="Arial"/>
                <a:cs typeface="Arial"/>
              </a:rPr>
              <a:t>Formenti</a:t>
            </a:r>
            <a:r>
              <a:rPr lang="en-US" sz="900" dirty="0">
                <a:latin typeface="Arial"/>
                <a:cs typeface="Arial"/>
              </a:rPr>
              <a:t>, L., </a:t>
            </a:r>
            <a:r>
              <a:rPr lang="en-US" sz="900" dirty="0" err="1">
                <a:latin typeface="Arial"/>
                <a:cs typeface="Arial"/>
              </a:rPr>
              <a:t>Petrauskiene</a:t>
            </a:r>
            <a:r>
              <a:rPr lang="en-US" sz="900" dirty="0">
                <a:latin typeface="Arial"/>
                <a:cs typeface="Arial"/>
              </a:rPr>
              <a:t>, A., </a:t>
            </a:r>
            <a:r>
              <a:rPr lang="en-US" sz="900" dirty="0" err="1">
                <a:latin typeface="Arial"/>
                <a:cs typeface="Arial"/>
              </a:rPr>
              <a:t>Pivoriene</a:t>
            </a:r>
            <a:r>
              <a:rPr lang="en-US" sz="900" dirty="0">
                <a:latin typeface="Arial"/>
                <a:cs typeface="Arial"/>
              </a:rPr>
              <a:t>, J. and Rigamonti, A., (2022). December. A comparative analysis of residential care: A five-country multiple case-design study. In Child &amp; youth care forum . New York: Springer US. Vol. 51, No. 6, pp. 1031-1062.</a:t>
            </a:r>
          </a:p>
          <a:p>
            <a:pPr algn="l" rtl="0" fontAlgn="base"/>
            <a:r>
              <a:rPr lang="en-US" sz="900" b="0" i="0" u="none" strike="noStrike" dirty="0">
                <a:effectLst/>
                <a:latin typeface="Aptos"/>
              </a:rPr>
              <a:t>Jennings, B., </a:t>
            </a:r>
            <a:r>
              <a:rPr lang="en-US" sz="900" b="0" i="0" u="none" strike="noStrike" dirty="0" err="1">
                <a:effectLst/>
                <a:latin typeface="Aptos"/>
              </a:rPr>
              <a:t>Ryndes</a:t>
            </a:r>
            <a:r>
              <a:rPr lang="en-US" sz="900" b="0" i="0" u="none" strike="noStrike" dirty="0">
                <a:effectLst/>
                <a:latin typeface="Aptos"/>
              </a:rPr>
              <a:t>, T., D’Onofrio, C., &amp; Bailey, M. A. (2014). Access to hospice care: Expanding boundaries, overcoming barriers. </a:t>
            </a:r>
            <a:r>
              <a:rPr lang="en-US" sz="900" b="0" i="1" u="none" strike="noStrike" dirty="0">
                <a:effectLst/>
                <a:latin typeface="Aptos"/>
              </a:rPr>
              <a:t>Hastings Center Report</a:t>
            </a:r>
            <a:r>
              <a:rPr lang="en-US" sz="900" b="0" i="0" u="none" strike="noStrike" dirty="0">
                <a:effectLst/>
                <a:latin typeface="Aptos"/>
              </a:rPr>
              <a:t>, 43(s1), S3-S7. DOI: 10.1002/hast.194 </a:t>
            </a:r>
            <a:endParaRPr lang="en-US" sz="900" b="0" i="0" u="none" strike="noStrike">
              <a:effectLst/>
              <a:latin typeface="Aptos"/>
              <a:cs typeface="Segoe UI"/>
            </a:endParaRPr>
          </a:p>
          <a:p>
            <a:pPr marL="0" indent="0" algn="l" rtl="0" fontAlgn="base">
              <a:buNone/>
            </a:pPr>
            <a:endParaRPr lang="en-US" sz="900" b="0" i="0" u="none" strike="noStrike" dirty="0">
              <a:effectLst/>
              <a:latin typeface="Segoe UI" panose="020B0502040204020203" pitchFamily="34" charset="0"/>
              <a:cs typeface="Segoe UI"/>
            </a:endParaRPr>
          </a:p>
          <a:p>
            <a:pPr algn="l" rtl="0" fontAlgn="base"/>
            <a:r>
              <a:rPr lang="en-US" sz="900" b="0" i="0" u="none" strike="noStrike" dirty="0">
                <a:effectLst/>
                <a:latin typeface="Aptos"/>
              </a:rPr>
              <a:t>Kaiser Family Foundation. (2021). </a:t>
            </a:r>
            <a:r>
              <a:rPr lang="en-US" sz="900" b="0" i="1" u="none" strike="noStrike" dirty="0">
                <a:effectLst/>
                <a:latin typeface="Aptos"/>
              </a:rPr>
              <a:t>Medicare and Long-Term Care</a:t>
            </a:r>
            <a:r>
              <a:rPr lang="en-US" sz="900" b="0" i="0" u="none" strike="noStrike" dirty="0">
                <a:effectLst/>
                <a:latin typeface="Aptos"/>
              </a:rPr>
              <a:t>. Available at: https://www.kff.org/medicare/issue-brief/medicare-and-long-term-care/ (Accessed: 24 June 2024). </a:t>
            </a:r>
          </a:p>
          <a:p>
            <a:pPr fontAlgn="base"/>
            <a:r>
              <a:rPr lang="en-GB" sz="900" b="0" i="0" u="none" strike="noStrike" dirty="0">
                <a:effectLst/>
              </a:rPr>
              <a:t>Marx, K., 1867. </a:t>
            </a:r>
            <a:r>
              <a:rPr lang="en-GB" sz="900" b="0" i="1" u="none" strike="noStrike" dirty="0">
                <a:effectLst/>
              </a:rPr>
              <a:t>Capital: Critique of Political Economy</a:t>
            </a:r>
            <a:r>
              <a:rPr lang="en-GB" sz="900" b="0" i="0" u="none" strike="noStrike" dirty="0">
                <a:effectLst/>
              </a:rPr>
              <a:t>. Hamburg: Verlag von Otto Meissner.</a:t>
            </a:r>
          </a:p>
          <a:p>
            <a:pPr algn="l" rtl="0" fontAlgn="base"/>
            <a:endParaRPr lang="en-US" sz="900" b="0" i="0" u="none" strike="noStrike" dirty="0">
              <a:effectLst/>
              <a:latin typeface="Aptos" panose="020B0004020202020204" pitchFamily="34" charset="0"/>
            </a:endParaRPr>
          </a:p>
          <a:p>
            <a:pPr fontAlgn="base"/>
            <a:r>
              <a:rPr lang="en-US" sz="900" dirty="0">
                <a:latin typeface="Arial"/>
                <a:cs typeface="Arial"/>
              </a:rPr>
              <a:t>Mcleod, J., (2023). </a:t>
            </a:r>
            <a:r>
              <a:rPr lang="en-US" sz="900" i="1" dirty="0">
                <a:latin typeface="Arial"/>
                <a:cs typeface="Arial"/>
              </a:rPr>
              <a:t>UK Healthcare History: From Almshouses to the NHS</a:t>
            </a:r>
            <a:r>
              <a:rPr lang="en-US" sz="900" dirty="0">
                <a:latin typeface="Arial"/>
                <a:cs typeface="Arial"/>
              </a:rPr>
              <a:t>. [online] Health and Social Care Diploma. Available at: https://</a:t>
            </a:r>
            <a:r>
              <a:rPr lang="en-US" sz="900" dirty="0" err="1">
                <a:latin typeface="Arial"/>
                <a:cs typeface="Arial"/>
              </a:rPr>
              <a:t>www.healthcarediploma.org</a:t>
            </a:r>
            <a:r>
              <a:rPr lang="en-US" sz="900" dirty="0">
                <a:latin typeface="Arial"/>
                <a:cs typeface="Arial"/>
              </a:rPr>
              <a:t>/blog/from-almshouses-to-the-nhs-tracing-the-history-of-healthcare-in-the-uk/.</a:t>
            </a:r>
          </a:p>
          <a:p>
            <a:pPr algn="just"/>
            <a:endParaRPr lang="en-US" sz="900" dirty="0">
              <a:latin typeface="Arial" panose="020B0604020202020204" pitchFamily="34" charset="0"/>
              <a:cs typeface="Arial" panose="020B0604020202020204" pitchFamily="34" charset="0"/>
            </a:endParaRPr>
          </a:p>
          <a:p>
            <a:pPr algn="just"/>
            <a:r>
              <a:rPr lang="en-US" sz="900" err="1">
                <a:latin typeface="Arial"/>
                <a:cs typeface="Arial"/>
              </a:rPr>
              <a:t>Mefteh</a:t>
            </a:r>
            <a:r>
              <a:rPr lang="en-US" sz="900" dirty="0">
                <a:latin typeface="Arial"/>
                <a:cs typeface="Arial"/>
              </a:rPr>
              <a:t>, K.Y., (2022). Health related challenges of rural elderly living in co-residential family care arrangements. </a:t>
            </a:r>
            <a:r>
              <a:rPr lang="en-US" sz="900" i="1" dirty="0">
                <a:latin typeface="Arial"/>
                <a:cs typeface="Arial"/>
              </a:rPr>
              <a:t>The Qualitative Report, </a:t>
            </a:r>
            <a:r>
              <a:rPr lang="en-US" sz="900" dirty="0">
                <a:latin typeface="Arial"/>
                <a:cs typeface="Arial"/>
              </a:rPr>
              <a:t>27(8), pp.1765-1782.</a:t>
            </a:r>
          </a:p>
          <a:p>
            <a:pPr algn="l" rtl="0" fontAlgn="base"/>
            <a:endParaRPr lang="en-US" sz="900" b="0" i="0" u="none" strike="noStrike" dirty="0">
              <a:effectLst/>
              <a:latin typeface="Segoe UI" panose="020B0502040204020203" pitchFamily="34" charset="0"/>
              <a:cs typeface="Segoe UI"/>
            </a:endParaRPr>
          </a:p>
          <a:p>
            <a:pPr algn="just"/>
            <a:r>
              <a:rPr lang="en-US" sz="900" b="0" i="0" u="none" strike="noStrike" dirty="0">
                <a:effectLst/>
                <a:latin typeface="Aptos"/>
              </a:rPr>
              <a:t>Morrison, R. S., Meier, D. E. and Arnold, R. M. (2008) 'Palliative care: a core competency for geriatricians', </a:t>
            </a:r>
            <a:r>
              <a:rPr lang="en-US" sz="900" b="0" i="1" u="none" strike="noStrike" dirty="0">
                <a:effectLst/>
                <a:latin typeface="Aptos"/>
              </a:rPr>
              <a:t>Journal of the American Geriatrics Society</a:t>
            </a:r>
            <a:r>
              <a:rPr lang="en-US" sz="900" b="0" i="0" u="none" strike="noStrike" dirty="0">
                <a:effectLst/>
                <a:latin typeface="Aptos"/>
              </a:rPr>
              <a:t>, 56(6), pp. 1091-1097. </a:t>
            </a:r>
            <a:r>
              <a:rPr lang="en-US" sz="900" b="0" i="0" u="none" strike="noStrike" err="1">
                <a:effectLst/>
                <a:latin typeface="Aptos"/>
              </a:rPr>
              <a:t>doi</a:t>
            </a:r>
            <a:r>
              <a:rPr lang="en-US" sz="900" b="0" i="0" u="none" strike="noStrike" dirty="0">
                <a:effectLst/>
                <a:latin typeface="Aptos"/>
              </a:rPr>
              <a:t>: 10.1111/j.1532-5415.2008.01705.x. </a:t>
            </a:r>
            <a:endParaRPr lang="en-US" sz="900" b="0" i="0" u="none" strike="noStrike">
              <a:effectLst/>
              <a:latin typeface="Aptos"/>
              <a:cs typeface="Segoe UI"/>
            </a:endParaRPr>
          </a:p>
          <a:p>
            <a:pPr algn="just"/>
            <a:endParaRPr lang="en-US" sz="900" dirty="0">
              <a:latin typeface="Arial" panose="020B0604020202020204" pitchFamily="34" charset="0"/>
              <a:cs typeface="Arial" panose="020B0604020202020204" pitchFamily="34" charset="0"/>
            </a:endParaRPr>
          </a:p>
          <a:p>
            <a:pPr algn="just"/>
            <a:r>
              <a:rPr lang="en-US" sz="900" dirty="0">
                <a:latin typeface="Arial"/>
                <a:cs typeface="Arial"/>
              </a:rPr>
              <a:t>Moriarty, J., &amp; Manthorpe, J., (2018). The effectiveness of domiciliary care services for older people. Journal of Long-Term Care, 3, 45-56. Retrieved from </a:t>
            </a:r>
            <a:r>
              <a:rPr lang="en-US" sz="900" dirty="0">
                <a:latin typeface="Arial"/>
                <a:cs typeface="Arial"/>
                <a:hlinkClick r:id="rId3"/>
              </a:rPr>
              <a:t>https://www.journaloflongtermcare.org/articles/10.31389/jltc</a:t>
            </a:r>
            <a:r>
              <a:rPr lang="en-US" sz="900" dirty="0">
                <a:latin typeface="Arial"/>
                <a:cs typeface="Arial"/>
              </a:rPr>
              <a:t>.</a:t>
            </a:r>
          </a:p>
          <a:p>
            <a:pPr algn="l" rtl="0" fontAlgn="base"/>
            <a:r>
              <a:rPr lang="en-US" sz="900" b="0" i="0" u="none" strike="noStrike" dirty="0">
                <a:effectLst/>
                <a:latin typeface="Aptos"/>
              </a:rPr>
              <a:t>National Institute on Aging. (2021). What Are Palliative Care and Hospice Care? Retrieved from </a:t>
            </a:r>
            <a:r>
              <a:rPr lang="en-US" sz="900" b="0" i="0" u="sng" strike="noStrike" dirty="0">
                <a:effectLst/>
                <a:latin typeface="Aptos"/>
                <a:hlinkClick r:id="rId4">
                  <a:extLst>
                    <a:ext uri="{A12FA001-AC4F-418D-AE19-62706E023703}">
                      <ahyp:hlinkClr xmlns:ahyp="http://schemas.microsoft.com/office/drawing/2018/hyperlinkcolor" val="tx"/>
                    </a:ext>
                  </a:extLst>
                </a:hlinkClick>
              </a:rPr>
              <a:t>https://www.nia.nih.gov/health/what-are-palliative-care-and-hospice-care</a:t>
            </a:r>
            <a:r>
              <a:rPr lang="en-US" sz="900" b="0" i="0" u="none" strike="noStrike" dirty="0">
                <a:effectLst/>
                <a:latin typeface="Aptos"/>
              </a:rPr>
              <a:t> </a:t>
            </a:r>
          </a:p>
          <a:p>
            <a:pPr marL="0" indent="0" algn="l" rtl="0" fontAlgn="base">
              <a:buNone/>
            </a:pPr>
            <a:endParaRPr lang="en-US" sz="1200" b="0" i="0" u="none" strike="noStrike" dirty="0">
              <a:effectLst/>
              <a:latin typeface="Segoe UI" panose="020B0502040204020203" pitchFamily="34" charset="0"/>
            </a:endParaRPr>
          </a:p>
          <a:p>
            <a:pPr marL="0" indent="0" algn="l" rtl="0" fontAlgn="base">
              <a:buNone/>
            </a:pPr>
            <a:endParaRPr lang="en-US" sz="1200" b="0" i="0" u="none" strike="noStrike" dirty="0">
              <a:effectLst/>
              <a:latin typeface="Aptos"/>
            </a:endParaRPr>
          </a:p>
          <a:p>
            <a:pPr marL="0" indent="0" algn="just">
              <a:buNone/>
            </a:pPr>
            <a:endParaRPr lang="en-US" sz="1200" dirty="0">
              <a:latin typeface="Arial" panose="020B0604020202020204" pitchFamily="34" charset="0"/>
              <a:cs typeface="Arial" panose="020B0604020202020204" pitchFamily="34" charset="0"/>
            </a:endParaRPr>
          </a:p>
          <a:p>
            <a:pPr marL="0" indent="0">
              <a:buNone/>
            </a:pPr>
            <a:endParaRPr lang="en-US" sz="1350" dirty="0"/>
          </a:p>
        </p:txBody>
      </p:sp>
    </p:spTree>
    <p:extLst>
      <p:ext uri="{BB962C8B-B14F-4D97-AF65-F5344CB8AC3E}">
        <p14:creationId xmlns:p14="http://schemas.microsoft.com/office/powerpoint/2010/main" val="2798307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327B7-B5F9-820D-B48F-30445C2BC5E7}"/>
              </a:ext>
            </a:extLst>
          </p:cNvPr>
          <p:cNvSpPr>
            <a:spLocks noGrp="1"/>
          </p:cNvSpPr>
          <p:nvPr>
            <p:ph type="title"/>
          </p:nvPr>
        </p:nvSpPr>
        <p:spPr>
          <a:xfrm>
            <a:off x="484710" y="452718"/>
            <a:ext cx="7055380" cy="954051"/>
          </a:xfrm>
        </p:spPr>
        <p:txBody>
          <a:bodyPr/>
          <a:lstStyle/>
          <a:p>
            <a:r>
              <a:rPr lang="en-US" sz="2000" u="sng" dirty="0"/>
              <a:t>References</a:t>
            </a:r>
            <a:r>
              <a:rPr lang="en-US" sz="1800" u="sng" dirty="0"/>
              <a:t> </a:t>
            </a:r>
          </a:p>
        </p:txBody>
      </p:sp>
      <p:sp>
        <p:nvSpPr>
          <p:cNvPr id="3" name="Content Placeholder 2">
            <a:extLst>
              <a:ext uri="{FF2B5EF4-FFF2-40B4-BE49-F238E27FC236}">
                <a16:creationId xmlns:a16="http://schemas.microsoft.com/office/drawing/2014/main" id="{BC4B889E-D144-E759-19CC-6538E4542E7F}"/>
              </a:ext>
            </a:extLst>
          </p:cNvPr>
          <p:cNvSpPr>
            <a:spLocks noGrp="1"/>
          </p:cNvSpPr>
          <p:nvPr>
            <p:ph idx="1"/>
          </p:nvPr>
        </p:nvSpPr>
        <p:spPr>
          <a:xfrm>
            <a:off x="827699" y="944545"/>
            <a:ext cx="6979869" cy="5303861"/>
          </a:xfrm>
        </p:spPr>
        <p:txBody>
          <a:bodyPr vert="horz" lIns="91440" tIns="45720" rIns="91440" bIns="45720" rtlCol="0" anchor="t">
            <a:normAutofit/>
          </a:bodyPr>
          <a:lstStyle/>
          <a:p>
            <a:pPr fontAlgn="base">
              <a:buClr>
                <a:srgbClr val="EF53A5"/>
              </a:buClr>
              <a:buFont typeface="Wingdings" charset="2"/>
              <a:buChar char="Ø"/>
            </a:pPr>
            <a:r>
              <a:rPr lang="en-US" sz="1200" b="0" i="0" u="none" strike="noStrike" dirty="0">
                <a:effectLst/>
                <a:latin typeface="Aptos"/>
              </a:rPr>
              <a:t> </a:t>
            </a:r>
            <a:r>
              <a:rPr lang="en-US" sz="1200" dirty="0">
                <a:latin typeface="Arial"/>
                <a:cs typeface="Arial"/>
              </a:rPr>
              <a:t>National Hospice and Palliative Care Organization (2021) 'What is hospice care?', Available at: </a:t>
            </a:r>
            <a:r>
              <a:rPr lang="en-US" sz="1200" dirty="0">
                <a:latin typeface="Arial"/>
                <a:cs typeface="Arial"/>
                <a:hlinkClick r:id="rId2">
                  <a:extLst>
                    <a:ext uri="{A12FA001-AC4F-418D-AE19-62706E023703}">
                      <ahyp:hlinkClr xmlns:ahyp="http://schemas.microsoft.com/office/drawing/2018/hyperlinkcolor" val="tx"/>
                    </a:ext>
                  </a:extLst>
                </a:hlinkClick>
              </a:rPr>
              <a:t>https://www.nhpco.org/hospice-care/overview/</a:t>
            </a:r>
            <a:r>
              <a:rPr lang="en-US" sz="1200" dirty="0">
                <a:latin typeface="Arial"/>
                <a:cs typeface="Arial"/>
              </a:rPr>
              <a:t> (Accessed: 23 June 2024). </a:t>
            </a:r>
          </a:p>
          <a:p>
            <a:pPr algn="just">
              <a:buClr>
                <a:srgbClr val="EF53A5"/>
              </a:buClr>
              <a:buFont typeface="Wingdings" charset="2"/>
              <a:buChar char="Ø"/>
            </a:pPr>
            <a:endParaRPr lang="en-US" sz="1200" dirty="0">
              <a:latin typeface="Arial"/>
              <a:cs typeface="Arial"/>
            </a:endParaRPr>
          </a:p>
          <a:p>
            <a:pPr algn="just">
              <a:buClr>
                <a:srgbClr val="EF53A5"/>
              </a:buClr>
              <a:buFont typeface="Wingdings" charset="2"/>
              <a:buChar char="Ø"/>
            </a:pPr>
            <a:r>
              <a:rPr lang="en-US" sz="1200" dirty="0" err="1">
                <a:latin typeface="Arial"/>
                <a:cs typeface="Arial"/>
              </a:rPr>
              <a:t>Rietjens</a:t>
            </a:r>
            <a:r>
              <a:rPr lang="en-US" sz="1200" dirty="0">
                <a:latin typeface="Arial"/>
                <a:cs typeface="Arial"/>
              </a:rPr>
              <a:t>, J. A., </a:t>
            </a:r>
            <a:r>
              <a:rPr lang="en-US" sz="1200" dirty="0" err="1">
                <a:latin typeface="Arial"/>
                <a:cs typeface="Arial"/>
              </a:rPr>
              <a:t>Korfage</a:t>
            </a:r>
            <a:r>
              <a:rPr lang="en-US" sz="1200" dirty="0">
                <a:latin typeface="Arial"/>
                <a:cs typeface="Arial"/>
              </a:rPr>
              <a:t>, I. J., &amp; Taubert, M. (2017). Advance care planning: The future. </a:t>
            </a:r>
            <a:r>
              <a:rPr lang="en-US" sz="1200" i="1" dirty="0">
                <a:latin typeface="Arial"/>
                <a:cs typeface="Arial"/>
              </a:rPr>
              <a:t>BMJ Supportive &amp; Palliative Care</a:t>
            </a:r>
            <a:r>
              <a:rPr lang="en-US" sz="1200" dirty="0">
                <a:latin typeface="Arial"/>
                <a:cs typeface="Arial"/>
              </a:rPr>
              <a:t>, 7(3), 292-297. DOI: 10.1136/bmjspcare-2017-001340 </a:t>
            </a:r>
            <a:endParaRPr lang="en-US" sz="1200" dirty="0"/>
          </a:p>
          <a:p>
            <a:pPr algn="just">
              <a:buClr>
                <a:srgbClr val="EF53A5"/>
              </a:buClr>
              <a:buFont typeface="Wingdings" charset="2"/>
              <a:buChar char="Ø"/>
            </a:pPr>
            <a:endParaRPr lang="en-US" sz="1200" dirty="0">
              <a:latin typeface="Arial"/>
              <a:cs typeface="Arial"/>
            </a:endParaRPr>
          </a:p>
          <a:p>
            <a:pPr fontAlgn="base">
              <a:buFont typeface="Wingdings" pitchFamily="2" charset="2"/>
              <a:buChar char="Ø"/>
            </a:pPr>
            <a:r>
              <a:rPr lang="en-US" sz="1200" b="0" i="0" u="none" strike="noStrike" dirty="0">
                <a:effectLst/>
                <a:latin typeface="Aptos"/>
              </a:rPr>
              <a:t> </a:t>
            </a:r>
            <a:r>
              <a:rPr lang="en-US" sz="1200" dirty="0">
                <a:latin typeface="Arial"/>
                <a:cs typeface="Arial"/>
              </a:rPr>
              <a:t>Rudnicka, E., </a:t>
            </a:r>
            <a:r>
              <a:rPr lang="en-US" sz="1200" err="1">
                <a:latin typeface="Arial"/>
                <a:cs typeface="Arial"/>
              </a:rPr>
              <a:t>Napierała</a:t>
            </a:r>
            <a:r>
              <a:rPr lang="en-US" sz="1200" dirty="0">
                <a:latin typeface="Arial"/>
                <a:cs typeface="Arial"/>
              </a:rPr>
              <a:t>, P., </a:t>
            </a:r>
            <a:r>
              <a:rPr lang="en-US" sz="1200" err="1">
                <a:latin typeface="Arial"/>
                <a:cs typeface="Arial"/>
              </a:rPr>
              <a:t>Podfigurna</a:t>
            </a:r>
            <a:r>
              <a:rPr lang="en-US" sz="1200" dirty="0">
                <a:latin typeface="Arial"/>
                <a:cs typeface="Arial"/>
              </a:rPr>
              <a:t>, A., </a:t>
            </a:r>
            <a:r>
              <a:rPr lang="en-US" sz="1200" err="1">
                <a:latin typeface="Arial"/>
                <a:cs typeface="Arial"/>
              </a:rPr>
              <a:t>Męczekalski</a:t>
            </a:r>
            <a:r>
              <a:rPr lang="en-US" sz="1200" dirty="0">
                <a:latin typeface="Arial"/>
                <a:cs typeface="Arial"/>
              </a:rPr>
              <a:t>, B., </a:t>
            </a:r>
            <a:r>
              <a:rPr lang="en-US" sz="1200" err="1">
                <a:latin typeface="Arial"/>
                <a:cs typeface="Arial"/>
              </a:rPr>
              <a:t>Smolarczyk</a:t>
            </a:r>
            <a:r>
              <a:rPr lang="en-US" sz="1200" dirty="0">
                <a:latin typeface="Arial"/>
                <a:cs typeface="Arial"/>
              </a:rPr>
              <a:t>, R. and </a:t>
            </a:r>
            <a:r>
              <a:rPr lang="en-US" sz="1200" err="1">
                <a:latin typeface="Arial"/>
                <a:cs typeface="Arial"/>
              </a:rPr>
              <a:t>Grymowicz</a:t>
            </a:r>
            <a:r>
              <a:rPr lang="en-US" sz="1200" dirty="0">
                <a:latin typeface="Arial"/>
                <a:cs typeface="Arial"/>
              </a:rPr>
              <a:t>, M.,( 2020). The World Health Organization (WHO) approach to healthy ageing. </a:t>
            </a:r>
            <a:r>
              <a:rPr lang="en-US" sz="1200" i="1" err="1">
                <a:latin typeface="Arial"/>
                <a:cs typeface="Arial"/>
              </a:rPr>
              <a:t>Maturitas</a:t>
            </a:r>
            <a:r>
              <a:rPr lang="en-US" sz="1200" dirty="0">
                <a:latin typeface="Arial"/>
                <a:cs typeface="Arial"/>
              </a:rPr>
              <a:t>, 139, pp.6-11.</a:t>
            </a:r>
          </a:p>
          <a:p>
            <a:pPr marL="0" indent="0" algn="l" rtl="0" fontAlgn="base">
              <a:buNone/>
            </a:pPr>
            <a:endParaRPr lang="en-US" sz="1200" b="0" i="0" u="none" strike="noStrike" dirty="0">
              <a:effectLst/>
              <a:latin typeface="Segoe UI" panose="020B0502040204020203" pitchFamily="34" charset="0"/>
              <a:cs typeface="Segoe UI"/>
            </a:endParaRPr>
          </a:p>
          <a:p>
            <a:pPr algn="l" rtl="0" fontAlgn="base">
              <a:buFont typeface="Wingdings" pitchFamily="2" charset="2"/>
              <a:buChar char="Ø"/>
            </a:pPr>
            <a:r>
              <a:rPr lang="en-US" sz="1200" b="0" i="0" u="none" strike="noStrike" dirty="0">
                <a:effectLst/>
                <a:latin typeface="Aptos"/>
              </a:rPr>
              <a:t>Schulz, R. and Eden, J. (2016) </a:t>
            </a:r>
            <a:r>
              <a:rPr lang="en-US" sz="1200" b="0" i="1" u="none" strike="noStrike" dirty="0">
                <a:effectLst/>
                <a:latin typeface="Aptos"/>
              </a:rPr>
              <a:t>Families caring for an aging America</a:t>
            </a:r>
            <a:r>
              <a:rPr lang="en-US" sz="1200" b="0" i="0" u="none" strike="noStrike" dirty="0">
                <a:effectLst/>
                <a:latin typeface="Aptos"/>
              </a:rPr>
              <a:t>. Washington, DC: National Academies Press. </a:t>
            </a:r>
          </a:p>
          <a:p>
            <a:pPr algn="l" rtl="0" fontAlgn="base">
              <a:buFont typeface="Wingdings" pitchFamily="2" charset="2"/>
              <a:buChar char="Ø"/>
            </a:pPr>
            <a:r>
              <a:rPr lang="en-GB" sz="1200" b="0" i="0" u="none" strike="noStrike" dirty="0">
                <a:effectLst/>
                <a:latin typeface="-webkit-standard"/>
              </a:rPr>
              <a:t>Wells, Y. et al. (2004) ‘Factors influencing the quality of care in residential facilities’, </a:t>
            </a:r>
            <a:r>
              <a:rPr lang="en-GB" sz="1200" b="0" i="1" u="none" strike="noStrike" dirty="0">
                <a:effectLst/>
              </a:rPr>
              <a:t>International Journal for Quality in Health Care</a:t>
            </a:r>
            <a:r>
              <a:rPr lang="en-GB" sz="1200" b="0" i="0" u="none" strike="noStrike" dirty="0">
                <a:effectLst/>
                <a:latin typeface="-webkit-standard"/>
              </a:rPr>
              <a:t>, 16(5), pp. 413-420. </a:t>
            </a:r>
            <a:r>
              <a:rPr lang="en-GB" sz="1200" b="0" i="0" u="none" strike="noStrike" err="1">
                <a:effectLst/>
                <a:latin typeface="-webkit-standard"/>
              </a:rPr>
              <a:t>doi</a:t>
            </a:r>
            <a:r>
              <a:rPr lang="en-GB" sz="1200" b="0" i="0" u="none" strike="noStrike" dirty="0">
                <a:effectLst/>
                <a:latin typeface="-webkit-standard"/>
              </a:rPr>
              <a:t>: 10.1093/</a:t>
            </a:r>
            <a:r>
              <a:rPr lang="en-GB" sz="1200" b="0" i="0" u="none" strike="noStrike" err="1">
                <a:effectLst/>
                <a:latin typeface="-webkit-standard"/>
              </a:rPr>
              <a:t>intqhc</a:t>
            </a:r>
            <a:r>
              <a:rPr lang="en-GB" sz="1200" b="0" i="0" u="none" strike="noStrike" dirty="0">
                <a:effectLst/>
                <a:latin typeface="-webkit-standard"/>
              </a:rPr>
              <a:t>/mzh075.</a:t>
            </a:r>
            <a:endParaRPr lang="en-US" sz="1200" b="0" i="0" u="none" strike="noStrike" dirty="0">
              <a:effectLst/>
              <a:latin typeface="Segoe UI" panose="020B0502040204020203" pitchFamily="34" charset="0"/>
              <a:cs typeface="Segoe UI"/>
            </a:endParaRPr>
          </a:p>
          <a:p>
            <a:pPr algn="l" rtl="0" fontAlgn="base">
              <a:buFont typeface="Wingdings" pitchFamily="2" charset="2"/>
              <a:buChar char="Ø"/>
            </a:pPr>
            <a:r>
              <a:rPr lang="en-US" sz="1200" b="0" i="0" u="none" strike="noStrike" dirty="0">
                <a:effectLst/>
                <a:latin typeface="Aptos"/>
              </a:rPr>
              <a:t>World Health Organization (2020) 'Palliative care', Available at: </a:t>
            </a:r>
            <a:r>
              <a:rPr lang="en-US" sz="1200" b="0" i="0" u="sng" strike="noStrike" dirty="0">
                <a:effectLst/>
                <a:latin typeface="Aptos"/>
                <a:hlinkClick r:id="rId3">
                  <a:extLst>
                    <a:ext uri="{A12FA001-AC4F-418D-AE19-62706E023703}">
                      <ahyp:hlinkClr xmlns:ahyp="http://schemas.microsoft.com/office/drawing/2018/hyperlinkcolor" val="tx"/>
                    </a:ext>
                  </a:extLst>
                </a:hlinkClick>
              </a:rPr>
              <a:t>https://www.who.int/news-room/fact-sheets/detail/palliative-care</a:t>
            </a:r>
            <a:r>
              <a:rPr lang="en-US" sz="1200" b="0" i="0" u="none" strike="noStrike" dirty="0">
                <a:effectLst/>
                <a:latin typeface="Aptos"/>
              </a:rPr>
              <a:t> (Accessed: 23 June 2024). </a:t>
            </a:r>
            <a:endParaRPr lang="en-US" sz="1200" b="0" i="0" u="none" strike="noStrike">
              <a:effectLst/>
              <a:latin typeface="Aptos"/>
              <a:cs typeface="Segoe UI"/>
            </a:endParaRPr>
          </a:p>
          <a:p>
            <a:pPr>
              <a:buFont typeface="Wingdings" pitchFamily="2" charset="2"/>
              <a:buChar char="Ø"/>
            </a:pPr>
            <a:r>
              <a:rPr lang="en-US" sz="1200" b="0" i="0" u="none" strike="noStrike" dirty="0">
                <a:effectLst/>
                <a:latin typeface="Aptos"/>
              </a:rPr>
              <a:t>Wiles, J. L., Leibing, A., Guberman, N., Reeve, J., &amp; Allen, R. E. (2012). The meaning of “aging in place” to older people. The Gerontologist, 52(3), 357-366. </a:t>
            </a:r>
            <a:r>
              <a:rPr lang="en-US" sz="1200" b="0" i="0" u="sng" strike="noStrike" dirty="0">
                <a:effectLst/>
                <a:latin typeface="Aptos"/>
                <a:hlinkClick r:id="rId4">
                  <a:extLst>
                    <a:ext uri="{A12FA001-AC4F-418D-AE19-62706E023703}">
                      <ahyp:hlinkClr xmlns:ahyp="http://schemas.microsoft.com/office/drawing/2018/hyperlinkcolor" val="tx"/>
                    </a:ext>
                  </a:extLst>
                </a:hlinkClick>
              </a:rPr>
              <a:t>https://doi.org/10.1093/geront/gnr098</a:t>
            </a:r>
            <a:r>
              <a:rPr lang="en-US" sz="1200" b="0" i="0" u="none" strike="noStrike" dirty="0">
                <a:effectLst/>
                <a:latin typeface="Aptos"/>
              </a:rPr>
              <a:t> </a:t>
            </a:r>
          </a:p>
          <a:p>
            <a:pPr marL="0" indent="0">
              <a:buNone/>
            </a:pPr>
            <a:endParaRPr lang="en-US" dirty="0"/>
          </a:p>
        </p:txBody>
      </p:sp>
    </p:spTree>
    <p:extLst>
      <p:ext uri="{BB962C8B-B14F-4D97-AF65-F5344CB8AC3E}">
        <p14:creationId xmlns:p14="http://schemas.microsoft.com/office/powerpoint/2010/main" val="2248856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1" ma:contentTypeDescription="Create a new document." ma:contentTypeScope="" ma:versionID="5b0988bead62f9a7504ec8c9d37c2ffd">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33a5228660e6f56343c62150e7fe315c"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5D54A9-788B-4D28-A98F-7D34D5BD37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BDDEF7-F783-4990-A95F-2CED057749EA}">
  <ds:schemaRefs>
    <ds:schemaRef ds:uri="5c225c8a-d58b-4f92-9659-fc93657787ef"/>
    <ds:schemaRef ds:uri="http://purl.org/dc/dcmitype/"/>
    <ds:schemaRef ds:uri="http://schemas.microsoft.com/office/2006/documentManagement/types"/>
    <ds:schemaRef ds:uri="http://purl.org/dc/elements/1.1/"/>
    <ds:schemaRef ds:uri="http://schemas.openxmlformats.org/package/2006/metadata/core-properties"/>
    <ds:schemaRef ds:uri="http://purl.org/dc/terms/"/>
    <ds:schemaRef ds:uri="http://schemas.microsoft.com/office/infopath/2007/PartnerControls"/>
    <ds:schemaRef ds:uri="01059ada-d055-41df-ae87-635bd8b92658"/>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FD15636-79D5-4059-A272-60633A24BCC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680</TotalTime>
  <Words>3378</Words>
  <Application>Microsoft Office PowerPoint</Application>
  <PresentationFormat>On-screen Show (4:3)</PresentationFormat>
  <Paragraphs>165</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Introduction</vt:lpstr>
      <vt:lpstr>End Of life care </vt:lpstr>
      <vt:lpstr>End Of life care </vt:lpstr>
      <vt:lpstr>Gap between need and availability end of life care</vt:lpstr>
      <vt:lpstr>Key points for end of life Care Delivery Services for Older People  </vt:lpstr>
      <vt:lpstr>Planning for End of Life</vt:lpstr>
      <vt:lpstr>Euthanasia and Assisted Dying</vt:lpstr>
      <vt:lpstr>Domiciliary Care And Residential Care</vt:lpstr>
      <vt:lpstr>Funding for Care in UK</vt:lpstr>
      <vt:lpstr>Law Governing for Care</vt:lpstr>
      <vt:lpstr>Arguments For and Against Domiciliary care and Residential Care</vt:lpstr>
      <vt:lpstr>Domiciliary care</vt:lpstr>
      <vt:lpstr>Residential care</vt:lpstr>
      <vt:lpstr>History of elderly care in UK</vt:lpstr>
      <vt:lpstr>Conclusion</vt:lpstr>
      <vt:lpstr>Recommendation</vt:lpstr>
      <vt:lpstr>Social Theory for Both Care</vt:lpstr>
      <vt:lpstr>Attachment Theory </vt:lpstr>
      <vt:lpstr>Legislation and Policy for end of life care</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Nazreen Akhtar</dc:creator>
  <cp:lastModifiedBy>leenazaman0121@icloud.com</cp:lastModifiedBy>
  <cp:revision>523</cp:revision>
  <dcterms:created xsi:type="dcterms:W3CDTF">2024-05-24T09:35:00Z</dcterms:created>
  <dcterms:modified xsi:type="dcterms:W3CDTF">2024-06-26T09:29:00Z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30C5690198FA41EE82BC2DA1CC1E6CD5_12</vt:lpwstr>
  </property>
  <property fmtid="{D5CDD505-2E9C-101B-9397-08002B2CF9AE}" pid="3" name="KSOProductBuildVer">
    <vt:lpwstr>1033-12.2.0.16909</vt:lpwstr>
  </property>
  <property fmtid="{D5CDD505-2E9C-101B-9397-08002B2CF9AE}" pid="4" name="ContentTypeId">
    <vt:lpwstr>0x010100448A7A53ED0F6C4BAC9BB320F40B3DEF</vt:lpwstr>
  </property>
</Properties>
</file>