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handoutMasterIdLst>
    <p:handoutMasterId r:id="rId38"/>
  </p:handoutMasterIdLst>
  <p:sldIdLst>
    <p:sldId id="256" r:id="rId5"/>
    <p:sldId id="410" r:id="rId6"/>
    <p:sldId id="411" r:id="rId7"/>
    <p:sldId id="266" r:id="rId8"/>
    <p:sldId id="258" r:id="rId9"/>
    <p:sldId id="259" r:id="rId10"/>
    <p:sldId id="260" r:id="rId11"/>
    <p:sldId id="268" r:id="rId12"/>
    <p:sldId id="261" r:id="rId13"/>
    <p:sldId id="263" r:id="rId14"/>
    <p:sldId id="264" r:id="rId15"/>
    <p:sldId id="262" r:id="rId16"/>
    <p:sldId id="269" r:id="rId17"/>
    <p:sldId id="270" r:id="rId18"/>
    <p:sldId id="281" r:id="rId19"/>
    <p:sldId id="273" r:id="rId20"/>
    <p:sldId id="274" r:id="rId21"/>
    <p:sldId id="275" r:id="rId22"/>
    <p:sldId id="276" r:id="rId23"/>
    <p:sldId id="277" r:id="rId24"/>
    <p:sldId id="278" r:id="rId25"/>
    <p:sldId id="279" r:id="rId26"/>
    <p:sldId id="586" r:id="rId27"/>
    <p:sldId id="577" r:id="rId28"/>
    <p:sldId id="578" r:id="rId29"/>
    <p:sldId id="579" r:id="rId30"/>
    <p:sldId id="581" r:id="rId31"/>
    <p:sldId id="582" r:id="rId32"/>
    <p:sldId id="584" r:id="rId33"/>
    <p:sldId id="585" r:id="rId34"/>
    <p:sldId id="280" r:id="rId35"/>
    <p:sldId id="409" r:id="rId36"/>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692" autoAdjust="0"/>
    <p:restoredTop sz="79009" autoAdjust="0"/>
  </p:normalViewPr>
  <p:slideViewPr>
    <p:cSldViewPr snapToGrid="0">
      <p:cViewPr varScale="1">
        <p:scale>
          <a:sx n="82" d="100"/>
          <a:sy n="82" d="100"/>
        </p:scale>
        <p:origin x="1374" y="57"/>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5C1CC8D4-83A3-4A90-ABC4-47AF18D8E0E8}"/>
    <pc:docChg chg="custSel addSld delSld modSld">
      <pc:chgData name="Rhiannon Akers" userId="fb3c9d12-5c8c-42d7-8dc7-d872d7a3d202" providerId="ADAL" clId="{5C1CC8D4-83A3-4A90-ABC4-47AF18D8E0E8}" dt="2025-02-11T09:49:25.500" v="889" actId="113"/>
      <pc:docMkLst>
        <pc:docMk/>
      </pc:docMkLst>
      <pc:sldChg chg="modSp mod">
        <pc:chgData name="Rhiannon Akers" userId="fb3c9d12-5c8c-42d7-8dc7-d872d7a3d202" providerId="ADAL" clId="{5C1CC8D4-83A3-4A90-ABC4-47AF18D8E0E8}" dt="2025-01-27T14:24:58.654" v="1" actId="20577"/>
        <pc:sldMkLst>
          <pc:docMk/>
          <pc:sldMk cId="3408955283" sldId="256"/>
        </pc:sldMkLst>
        <pc:spChg chg="mod">
          <ac:chgData name="Rhiannon Akers" userId="fb3c9d12-5c8c-42d7-8dc7-d872d7a3d202" providerId="ADAL" clId="{5C1CC8D4-83A3-4A90-ABC4-47AF18D8E0E8}" dt="2025-01-27T14:24:58.654" v="1" actId="20577"/>
          <ac:spMkLst>
            <pc:docMk/>
            <pc:sldMk cId="3408955283" sldId="256"/>
            <ac:spMk id="2" creationId="{00000000-0000-0000-0000-000000000000}"/>
          </ac:spMkLst>
        </pc:spChg>
      </pc:sldChg>
      <pc:sldChg chg="del">
        <pc:chgData name="Rhiannon Akers" userId="fb3c9d12-5c8c-42d7-8dc7-d872d7a3d202" providerId="ADAL" clId="{5C1CC8D4-83A3-4A90-ABC4-47AF18D8E0E8}" dt="2025-01-28T10:33:15.002" v="3" actId="47"/>
        <pc:sldMkLst>
          <pc:docMk/>
          <pc:sldMk cId="0" sldId="257"/>
        </pc:sldMkLst>
      </pc:sldChg>
      <pc:sldChg chg="modNotesTx">
        <pc:chgData name="Rhiannon Akers" userId="fb3c9d12-5c8c-42d7-8dc7-d872d7a3d202" providerId="ADAL" clId="{5C1CC8D4-83A3-4A90-ABC4-47AF18D8E0E8}" dt="2025-02-11T09:31:08.400" v="45" actId="20577"/>
        <pc:sldMkLst>
          <pc:docMk/>
          <pc:sldMk cId="2750881073" sldId="275"/>
        </pc:sldMkLst>
      </pc:sldChg>
      <pc:sldChg chg="modSp mod modNotesTx">
        <pc:chgData name="Rhiannon Akers" userId="fb3c9d12-5c8c-42d7-8dc7-d872d7a3d202" providerId="ADAL" clId="{5C1CC8D4-83A3-4A90-ABC4-47AF18D8E0E8}" dt="2025-02-11T09:31:55.866" v="62"/>
        <pc:sldMkLst>
          <pc:docMk/>
          <pc:sldMk cId="2547818692" sldId="276"/>
        </pc:sldMkLst>
        <pc:spChg chg="mod">
          <ac:chgData name="Rhiannon Akers" userId="fb3c9d12-5c8c-42d7-8dc7-d872d7a3d202" providerId="ADAL" clId="{5C1CC8D4-83A3-4A90-ABC4-47AF18D8E0E8}" dt="2025-02-11T09:31:21.036" v="61" actId="20577"/>
          <ac:spMkLst>
            <pc:docMk/>
            <pc:sldMk cId="2547818692" sldId="276"/>
            <ac:spMk id="4" creationId="{00000000-0000-0000-0000-000000000000}"/>
          </ac:spMkLst>
        </pc:spChg>
      </pc:sldChg>
      <pc:sldChg chg="modNotesTx">
        <pc:chgData name="Rhiannon Akers" userId="fb3c9d12-5c8c-42d7-8dc7-d872d7a3d202" providerId="ADAL" clId="{5C1CC8D4-83A3-4A90-ABC4-47AF18D8E0E8}" dt="2025-02-11T09:32:25.185" v="69"/>
        <pc:sldMkLst>
          <pc:docMk/>
          <pc:sldMk cId="342016769" sldId="277"/>
        </pc:sldMkLst>
      </pc:sldChg>
      <pc:sldChg chg="modSp mod modNotesTx">
        <pc:chgData name="Rhiannon Akers" userId="fb3c9d12-5c8c-42d7-8dc7-d872d7a3d202" providerId="ADAL" clId="{5C1CC8D4-83A3-4A90-ABC4-47AF18D8E0E8}" dt="2025-02-11T09:41:47.412" v="396" actId="6549"/>
        <pc:sldMkLst>
          <pc:docMk/>
          <pc:sldMk cId="3964463059" sldId="409"/>
        </pc:sldMkLst>
        <pc:spChg chg="mod">
          <ac:chgData name="Rhiannon Akers" userId="fb3c9d12-5c8c-42d7-8dc7-d872d7a3d202" providerId="ADAL" clId="{5C1CC8D4-83A3-4A90-ABC4-47AF18D8E0E8}" dt="2025-02-11T09:41:40.393" v="395" actId="114"/>
          <ac:spMkLst>
            <pc:docMk/>
            <pc:sldMk cId="3964463059" sldId="409"/>
            <ac:spMk id="5" creationId="{6A1BE28A-D6B0-F06D-B7F9-D4F673677A2E}"/>
          </ac:spMkLst>
        </pc:spChg>
      </pc:sldChg>
      <pc:sldChg chg="modSp mod">
        <pc:chgData name="Rhiannon Akers" userId="fb3c9d12-5c8c-42d7-8dc7-d872d7a3d202" providerId="ADAL" clId="{5C1CC8D4-83A3-4A90-ABC4-47AF18D8E0E8}" dt="2025-02-04T10:26:25.696" v="28" actId="20577"/>
        <pc:sldMkLst>
          <pc:docMk/>
          <pc:sldMk cId="3989658603" sldId="410"/>
        </pc:sldMkLst>
        <pc:spChg chg="mod">
          <ac:chgData name="Rhiannon Akers" userId="fb3c9d12-5c8c-42d7-8dc7-d872d7a3d202" providerId="ADAL" clId="{5C1CC8D4-83A3-4A90-ABC4-47AF18D8E0E8}" dt="2025-02-04T10:26:25.696" v="28" actId="20577"/>
          <ac:spMkLst>
            <pc:docMk/>
            <pc:sldMk cId="3989658603" sldId="410"/>
            <ac:spMk id="6" creationId="{00000000-0000-0000-0000-000000000000}"/>
          </ac:spMkLst>
        </pc:spChg>
      </pc:sldChg>
      <pc:sldChg chg="modSp mod">
        <pc:chgData name="Rhiannon Akers" userId="fb3c9d12-5c8c-42d7-8dc7-d872d7a3d202" providerId="ADAL" clId="{5C1CC8D4-83A3-4A90-ABC4-47AF18D8E0E8}" dt="2025-01-28T10:32:50.889" v="2" actId="6549"/>
        <pc:sldMkLst>
          <pc:docMk/>
          <pc:sldMk cId="3391300348" sldId="411"/>
        </pc:sldMkLst>
        <pc:spChg chg="mod">
          <ac:chgData name="Rhiannon Akers" userId="fb3c9d12-5c8c-42d7-8dc7-d872d7a3d202" providerId="ADAL" clId="{5C1CC8D4-83A3-4A90-ABC4-47AF18D8E0E8}" dt="2025-01-28T10:32:50.889" v="2" actId="6549"/>
          <ac:spMkLst>
            <pc:docMk/>
            <pc:sldMk cId="3391300348" sldId="411"/>
            <ac:spMk id="6" creationId="{00000000-0000-0000-0000-000000000000}"/>
          </ac:spMkLst>
        </pc:spChg>
      </pc:sldChg>
      <pc:sldChg chg="del">
        <pc:chgData name="Rhiannon Akers" userId="fb3c9d12-5c8c-42d7-8dc7-d872d7a3d202" providerId="ADAL" clId="{5C1CC8D4-83A3-4A90-ABC4-47AF18D8E0E8}" dt="2025-01-28T10:33:26.671" v="4" actId="2696"/>
        <pc:sldMkLst>
          <pc:docMk/>
          <pc:sldMk cId="0" sldId="437"/>
        </pc:sldMkLst>
      </pc:sldChg>
      <pc:sldChg chg="del">
        <pc:chgData name="Rhiannon Akers" userId="fb3c9d12-5c8c-42d7-8dc7-d872d7a3d202" providerId="ADAL" clId="{5C1CC8D4-83A3-4A90-ABC4-47AF18D8E0E8}" dt="2025-01-28T10:33:15.002" v="3" actId="47"/>
        <pc:sldMkLst>
          <pc:docMk/>
          <pc:sldMk cId="259584026" sldId="573"/>
        </pc:sldMkLst>
      </pc:sldChg>
      <pc:sldChg chg="del">
        <pc:chgData name="Rhiannon Akers" userId="fb3c9d12-5c8c-42d7-8dc7-d872d7a3d202" providerId="ADAL" clId="{5C1CC8D4-83A3-4A90-ABC4-47AF18D8E0E8}" dt="2025-01-28T10:33:15.002" v="3" actId="47"/>
        <pc:sldMkLst>
          <pc:docMk/>
          <pc:sldMk cId="2073868329" sldId="574"/>
        </pc:sldMkLst>
      </pc:sldChg>
      <pc:sldChg chg="del">
        <pc:chgData name="Rhiannon Akers" userId="fb3c9d12-5c8c-42d7-8dc7-d872d7a3d202" providerId="ADAL" clId="{5C1CC8D4-83A3-4A90-ABC4-47AF18D8E0E8}" dt="2025-01-28T10:33:15.002" v="3" actId="47"/>
        <pc:sldMkLst>
          <pc:docMk/>
          <pc:sldMk cId="463895520" sldId="575"/>
        </pc:sldMkLst>
      </pc:sldChg>
      <pc:sldChg chg="del">
        <pc:chgData name="Rhiannon Akers" userId="fb3c9d12-5c8c-42d7-8dc7-d872d7a3d202" providerId="ADAL" clId="{5C1CC8D4-83A3-4A90-ABC4-47AF18D8E0E8}" dt="2025-01-28T10:33:15.002" v="3" actId="47"/>
        <pc:sldMkLst>
          <pc:docMk/>
          <pc:sldMk cId="1994842365" sldId="576"/>
        </pc:sldMkLst>
      </pc:sldChg>
      <pc:sldChg chg="modSp mod">
        <pc:chgData name="Rhiannon Akers" userId="fb3c9d12-5c8c-42d7-8dc7-d872d7a3d202" providerId="ADAL" clId="{5C1CC8D4-83A3-4A90-ABC4-47AF18D8E0E8}" dt="2025-02-11T09:32:51.682" v="70" actId="1076"/>
        <pc:sldMkLst>
          <pc:docMk/>
          <pc:sldMk cId="3640070033" sldId="578"/>
        </pc:sldMkLst>
        <pc:spChg chg="mod">
          <ac:chgData name="Rhiannon Akers" userId="fb3c9d12-5c8c-42d7-8dc7-d872d7a3d202" providerId="ADAL" clId="{5C1CC8D4-83A3-4A90-ABC4-47AF18D8E0E8}" dt="2025-02-11T09:32:51.682" v="70" actId="1076"/>
          <ac:spMkLst>
            <pc:docMk/>
            <pc:sldMk cId="3640070033" sldId="578"/>
            <ac:spMk id="4" creationId="{00000000-0000-0000-0000-000000000000}"/>
          </ac:spMkLst>
        </pc:spChg>
      </pc:sldChg>
      <pc:sldChg chg="modSp mod">
        <pc:chgData name="Rhiannon Akers" userId="fb3c9d12-5c8c-42d7-8dc7-d872d7a3d202" providerId="ADAL" clId="{5C1CC8D4-83A3-4A90-ABC4-47AF18D8E0E8}" dt="2025-01-28T10:33:55.431" v="5" actId="20577"/>
        <pc:sldMkLst>
          <pc:docMk/>
          <pc:sldMk cId="1937472550" sldId="581"/>
        </pc:sldMkLst>
        <pc:spChg chg="mod">
          <ac:chgData name="Rhiannon Akers" userId="fb3c9d12-5c8c-42d7-8dc7-d872d7a3d202" providerId="ADAL" clId="{5C1CC8D4-83A3-4A90-ABC4-47AF18D8E0E8}" dt="2025-01-28T10:33:55.431" v="5" actId="20577"/>
          <ac:spMkLst>
            <pc:docMk/>
            <pc:sldMk cId="1937472550" sldId="581"/>
            <ac:spMk id="4" creationId="{00000000-0000-0000-0000-000000000000}"/>
          </ac:spMkLst>
        </pc:spChg>
      </pc:sldChg>
      <pc:sldChg chg="modSp new mod modNotesTx">
        <pc:chgData name="Rhiannon Akers" userId="fb3c9d12-5c8c-42d7-8dc7-d872d7a3d202" providerId="ADAL" clId="{5C1CC8D4-83A3-4A90-ABC4-47AF18D8E0E8}" dt="2025-02-11T09:49:25.500" v="889" actId="113"/>
        <pc:sldMkLst>
          <pc:docMk/>
          <pc:sldMk cId="2212011630" sldId="585"/>
        </pc:sldMkLst>
        <pc:spChg chg="mod">
          <ac:chgData name="Rhiannon Akers" userId="fb3c9d12-5c8c-42d7-8dc7-d872d7a3d202" providerId="ADAL" clId="{5C1CC8D4-83A3-4A90-ABC4-47AF18D8E0E8}" dt="2025-02-11T09:49:25.500" v="889" actId="113"/>
          <ac:spMkLst>
            <pc:docMk/>
            <pc:sldMk cId="2212011630" sldId="585"/>
            <ac:spMk id="2" creationId="{EE1A88E8-C27A-7FA9-0E20-C98BE72D17CE}"/>
          </ac:spMkLst>
        </pc:spChg>
        <pc:spChg chg="mod">
          <ac:chgData name="Rhiannon Akers" userId="fb3c9d12-5c8c-42d7-8dc7-d872d7a3d202" providerId="ADAL" clId="{5C1CC8D4-83A3-4A90-ABC4-47AF18D8E0E8}" dt="2025-02-11T09:45:57.718" v="682" actId="20577"/>
          <ac:spMkLst>
            <pc:docMk/>
            <pc:sldMk cId="2212011630" sldId="585"/>
            <ac:spMk id="3" creationId="{79FC4AB1-91FB-0B90-ADD6-5616B470D31E}"/>
          </ac:spMkLst>
        </pc:spChg>
      </pc:sldChg>
      <pc:sldChg chg="modSp new del mod">
        <pc:chgData name="Rhiannon Akers" userId="fb3c9d12-5c8c-42d7-8dc7-d872d7a3d202" providerId="ADAL" clId="{5C1CC8D4-83A3-4A90-ABC4-47AF18D8E0E8}" dt="2025-02-11T09:43:26.220" v="397" actId="47"/>
        <pc:sldMkLst>
          <pc:docMk/>
          <pc:sldMk cId="2290750077" sldId="585"/>
        </pc:sldMkLst>
        <pc:spChg chg="mod">
          <ac:chgData name="Rhiannon Akers" userId="fb3c9d12-5c8c-42d7-8dc7-d872d7a3d202" providerId="ADAL" clId="{5C1CC8D4-83A3-4A90-ABC4-47AF18D8E0E8}" dt="2025-02-11T09:37:23.238" v="284" actId="20577"/>
          <ac:spMkLst>
            <pc:docMk/>
            <pc:sldMk cId="2290750077" sldId="585"/>
            <ac:spMk id="2" creationId="{2C4893FE-D683-2CB4-EA56-C5B547DC0D86}"/>
          </ac:spMkLst>
        </pc:spChg>
      </pc:sldChg>
      <pc:sldChg chg="modSp new mod">
        <pc:chgData name="Rhiannon Akers" userId="fb3c9d12-5c8c-42d7-8dc7-d872d7a3d202" providerId="ADAL" clId="{5C1CC8D4-83A3-4A90-ABC4-47AF18D8E0E8}" dt="2025-02-11T09:48:47.651" v="888" actId="20577"/>
        <pc:sldMkLst>
          <pc:docMk/>
          <pc:sldMk cId="3926010261" sldId="586"/>
        </pc:sldMkLst>
        <pc:spChg chg="mod">
          <ac:chgData name="Rhiannon Akers" userId="fb3c9d12-5c8c-42d7-8dc7-d872d7a3d202" providerId="ADAL" clId="{5C1CC8D4-83A3-4A90-ABC4-47AF18D8E0E8}" dt="2025-02-11T09:47:15.280" v="727" actId="20577"/>
          <ac:spMkLst>
            <pc:docMk/>
            <pc:sldMk cId="3926010261" sldId="586"/>
            <ac:spMk id="2" creationId="{9CA167E6-2A10-F535-C0F4-57229C02614B}"/>
          </ac:spMkLst>
        </pc:spChg>
        <pc:spChg chg="mod">
          <ac:chgData name="Rhiannon Akers" userId="fb3c9d12-5c8c-42d7-8dc7-d872d7a3d202" providerId="ADAL" clId="{5C1CC8D4-83A3-4A90-ABC4-47AF18D8E0E8}" dt="2025-02-11T09:48:47.651" v="888" actId="20577"/>
          <ac:spMkLst>
            <pc:docMk/>
            <pc:sldMk cId="3926010261" sldId="586"/>
            <ac:spMk id="3" creationId="{4AA51AEF-CC5A-F660-91BE-0B865AC8FC8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11/02/2025</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27FFB3-AFAE-48C5-B013-288363B2437E}" type="datetimeFigureOut">
              <a:rPr lang="en-GB" smtClean="0"/>
              <a:t>11/02/2025</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5E43DBC-073C-4AB9-9B7E-763DDAD352F9}" type="slidenum">
              <a:rPr lang="en-GB" smtClean="0"/>
              <a:t>‹#›</a:t>
            </a:fld>
            <a:endParaRPr lang="en-GB"/>
          </a:p>
        </p:txBody>
      </p:sp>
    </p:spTree>
    <p:extLst>
      <p:ext uri="{BB962C8B-B14F-4D97-AF65-F5344CB8AC3E}">
        <p14:creationId xmlns:p14="http://schemas.microsoft.com/office/powerpoint/2010/main" val="2590580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google.com/search?sca_esv=40ad471a4e6b196f&amp;q=gestures&amp;si=AKbGX_q870E3DK3nJ7cu3BOD7pxCw1vZk57jrYYQkoKrTCFzL92rC64SQk7bo6GN5B3huQSypbGf6dBKp-jJPZbmccggmgCseNHDVET2tlWBUufD_v0HetQ%3D&amp;expnd=1"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www.google.com/search?sca_esv=40ad471a4e6b196f&amp;q=non-verbal&amp;si=AKbGX_pt4UlL1m2gNC94R_NJDj6S3XTu7_mC8oqaTfFqqa2pZ6El4fsL7IBkFvUGQTysykVGRSINu5byA_jSip0p2PsPguOtn_QaOe5P8j5vbRuYIcd07VA%3D&amp;expnd=1"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latin typeface="Roboto" panose="02000000000000000000" pitchFamily="2" charset="0"/>
              </a:rPr>
              <a:t>Confucianism believes in ancestor worship and human-</a:t>
            </a:r>
            <a:r>
              <a:rPr lang="en-GB" b="0" i="0" dirty="0" err="1">
                <a:solidFill>
                  <a:srgbClr val="444444"/>
                </a:solidFill>
                <a:effectLst/>
                <a:latin typeface="Roboto" panose="02000000000000000000" pitchFamily="2" charset="0"/>
              </a:rPr>
              <a:t>centered</a:t>
            </a:r>
            <a:r>
              <a:rPr lang="en-GB" b="0" i="0" dirty="0">
                <a:solidFill>
                  <a:srgbClr val="444444"/>
                </a:solidFill>
                <a:effectLst/>
                <a:latin typeface="Roboto" panose="02000000000000000000" pitchFamily="2" charset="0"/>
              </a:rPr>
              <a:t> virtues for living a peaceful life. The golden rule of Confucianism is “Do not do unto others what you would not want others to do unto you.”. There is debate over if Confucianism is a religion.</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6</a:t>
            </a:fld>
            <a:endParaRPr lang="en-GB"/>
          </a:p>
        </p:txBody>
      </p:sp>
    </p:spTree>
    <p:extLst>
      <p:ext uri="{BB962C8B-B14F-4D97-AF65-F5344CB8AC3E}">
        <p14:creationId xmlns:p14="http://schemas.microsoft.com/office/powerpoint/2010/main" val="4059763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examples you have where we use this positively?</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9</a:t>
            </a:fld>
            <a:endParaRPr lang="en-GB"/>
          </a:p>
        </p:txBody>
      </p:sp>
    </p:spTree>
    <p:extLst>
      <p:ext uri="{BB962C8B-B14F-4D97-AF65-F5344CB8AC3E}">
        <p14:creationId xmlns:p14="http://schemas.microsoft.com/office/powerpoint/2010/main" val="3725905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Roboto" panose="02000000000000000000" pitchFamily="2" charset="0"/>
              </a:rPr>
              <a:t>A perception filter, also known as a perceptual filter, was a</a:t>
            </a:r>
            <a:r>
              <a:rPr lang="en-GB" b="1" i="0" dirty="0">
                <a:solidFill>
                  <a:srgbClr val="111111"/>
                </a:solidFill>
                <a:effectLst/>
                <a:latin typeface="Roboto" panose="02000000000000000000" pitchFamily="2" charset="0"/>
              </a:rPr>
              <a:t> telepathic effect which misdirected the senses around itself or the person using it</a:t>
            </a:r>
            <a:r>
              <a:rPr lang="en-GB" b="0" i="0" dirty="0">
                <a:solidFill>
                  <a:srgbClr val="111111"/>
                </a:solidFill>
                <a:effectLst/>
                <a:latin typeface="Roboto" panose="02000000000000000000" pitchFamily="2" charset="0"/>
              </a:rPr>
              <a:t>. Perception filters had the effect of directing attention away from the object or its bearer, rendering them unnoticeable.</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12</a:t>
            </a:fld>
            <a:endParaRPr lang="en-GB"/>
          </a:p>
        </p:txBody>
      </p:sp>
    </p:spTree>
    <p:extLst>
      <p:ext uri="{BB962C8B-B14F-4D97-AF65-F5344CB8AC3E}">
        <p14:creationId xmlns:p14="http://schemas.microsoft.com/office/powerpoint/2010/main" val="6291267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err="1">
                <a:solidFill>
                  <a:srgbClr val="0082CA"/>
                </a:solidFill>
                <a:effectLst/>
                <a:latin typeface="Helvetica" panose="020B0604020202020204" pitchFamily="34" charset="0"/>
              </a:rPr>
              <a:t>Gaae</a:t>
            </a:r>
            <a:r>
              <a:rPr lang="en-GB" b="1" i="0" dirty="0">
                <a:solidFill>
                  <a:srgbClr val="0082CA"/>
                </a:solidFill>
                <a:effectLst/>
                <a:latin typeface="Helvetica" panose="020B0604020202020204" pitchFamily="34" charset="0"/>
              </a:rPr>
              <a:t>: Thai/English</a:t>
            </a:r>
          </a:p>
          <a:p>
            <a:pPr algn="l"/>
            <a:r>
              <a:rPr lang="en-GB" b="0" i="0" dirty="0">
                <a:solidFill>
                  <a:srgbClr val="333333"/>
                </a:solidFill>
                <a:effectLst/>
                <a:latin typeface="Helvetica" panose="020B0604020202020204" pitchFamily="34" charset="0"/>
              </a:rPr>
              <a:t>If you’re new to the Thai language you might want to check up on your pronunciations before embarrassing yourself. The word for “old” in Thai is “</a:t>
            </a:r>
            <a:r>
              <a:rPr lang="en-GB" b="0" i="0" dirty="0" err="1">
                <a:solidFill>
                  <a:srgbClr val="333333"/>
                </a:solidFill>
                <a:effectLst/>
                <a:latin typeface="Helvetica" panose="020B0604020202020204" pitchFamily="34" charset="0"/>
              </a:rPr>
              <a:t>gaae</a:t>
            </a:r>
            <a:r>
              <a:rPr lang="en-GB" b="0" i="0" dirty="0">
                <a:solidFill>
                  <a:srgbClr val="333333"/>
                </a:solidFill>
                <a:effectLst/>
                <a:latin typeface="Helvetica" panose="020B0604020202020204" pitchFamily="34" charset="0"/>
              </a:rPr>
              <a:t>” but many students of the language end up pronouncing it as “gay” which means the same in Thai as it does in English.</a:t>
            </a:r>
          </a:p>
          <a:p>
            <a:pPr algn="l"/>
            <a:r>
              <a:rPr lang="en-GB" b="0" i="0" dirty="0">
                <a:solidFill>
                  <a:srgbClr val="333333"/>
                </a:solidFill>
                <a:effectLst/>
                <a:latin typeface="Helvetica" panose="020B0604020202020204" pitchFamily="34" charset="0"/>
              </a:rPr>
              <a:t>So, if you ask someone how old they are and you aren't clear with your pronunciation, you might not get you the answer you expected!</a:t>
            </a:r>
          </a:p>
          <a:p>
            <a:pPr algn="l"/>
            <a:r>
              <a:rPr lang="en-GB" b="1" i="0" dirty="0">
                <a:solidFill>
                  <a:srgbClr val="0082CA"/>
                </a:solidFill>
                <a:effectLst/>
                <a:latin typeface="Helvetica" panose="020B0604020202020204" pitchFamily="34" charset="0"/>
              </a:rPr>
              <a:t>3. Moron: Welsh/English</a:t>
            </a:r>
          </a:p>
          <a:p>
            <a:pPr algn="l"/>
            <a:r>
              <a:rPr lang="en-GB" b="0" i="0" dirty="0">
                <a:solidFill>
                  <a:srgbClr val="333333"/>
                </a:solidFill>
                <a:effectLst/>
                <a:latin typeface="Helvetica" panose="020B0604020202020204" pitchFamily="34" charset="0"/>
              </a:rPr>
              <a:t>“Moron” is Welsh for “carrots.” And also “moron,” unfortunately.</a:t>
            </a:r>
            <a:br>
              <a:rPr lang="en-GB" b="0" i="0" dirty="0">
                <a:solidFill>
                  <a:srgbClr val="333333"/>
                </a:solidFill>
                <a:effectLst/>
                <a:latin typeface="Helvetica" panose="020B0604020202020204" pitchFamily="34" charset="0"/>
              </a:rPr>
            </a:br>
            <a:r>
              <a:rPr lang="en-GB" b="0" i="1" dirty="0" err="1">
                <a:solidFill>
                  <a:srgbClr val="333333"/>
                </a:solidFill>
                <a:effectLst/>
                <a:latin typeface="Helvetica" panose="020B0604020202020204" pitchFamily="34" charset="0"/>
              </a:rPr>
              <a:t>Ydych</a:t>
            </a:r>
            <a:r>
              <a:rPr lang="en-GB" b="0" i="1" dirty="0">
                <a:solidFill>
                  <a:srgbClr val="333333"/>
                </a:solidFill>
                <a:effectLst/>
                <a:latin typeface="Helvetica" panose="020B0604020202020204" pitchFamily="34" charset="0"/>
              </a:rPr>
              <a:t> </a:t>
            </a:r>
            <a:r>
              <a:rPr lang="en-GB" b="0" i="1" dirty="0" err="1">
                <a:solidFill>
                  <a:srgbClr val="333333"/>
                </a:solidFill>
                <a:effectLst/>
                <a:latin typeface="Helvetica" panose="020B0604020202020204" pitchFamily="34" charset="0"/>
              </a:rPr>
              <a:t>chi'n</a:t>
            </a:r>
            <a:r>
              <a:rPr lang="en-GB" b="0" i="1" dirty="0">
                <a:solidFill>
                  <a:srgbClr val="333333"/>
                </a:solidFill>
                <a:effectLst/>
                <a:latin typeface="Helvetica" panose="020B0604020202020204" pitchFamily="34" charset="0"/>
              </a:rPr>
              <a:t> </a:t>
            </a:r>
            <a:r>
              <a:rPr lang="en-GB" b="0" i="1" dirty="0" err="1">
                <a:solidFill>
                  <a:srgbClr val="333333"/>
                </a:solidFill>
                <a:effectLst/>
                <a:latin typeface="Helvetica" panose="020B0604020202020204" pitchFamily="34" charset="0"/>
              </a:rPr>
              <a:t>hoffi</a:t>
            </a:r>
            <a:r>
              <a:rPr lang="en-GB" b="0" i="1" dirty="0">
                <a:solidFill>
                  <a:srgbClr val="333333"/>
                </a:solidFill>
                <a:effectLst/>
                <a:latin typeface="Helvetica" panose="020B0604020202020204" pitchFamily="34" charset="0"/>
              </a:rPr>
              <a:t> moron?</a:t>
            </a:r>
            <a:r>
              <a:rPr lang="en-GB" b="0" i="0" dirty="0">
                <a:solidFill>
                  <a:srgbClr val="333333"/>
                </a:solidFill>
                <a:effectLst/>
                <a:latin typeface="Helvetica" panose="020B0604020202020204" pitchFamily="34" charset="0"/>
              </a:rPr>
              <a:t> (Do you like morons/carrots?)</a:t>
            </a:r>
          </a:p>
          <a:p>
            <a:pPr algn="l"/>
            <a:r>
              <a:rPr lang="en-GB" b="1" i="0" dirty="0">
                <a:solidFill>
                  <a:srgbClr val="0082CA"/>
                </a:solidFill>
                <a:effectLst/>
                <a:latin typeface="Helvetica" panose="020B0604020202020204" pitchFamily="34" charset="0"/>
              </a:rPr>
              <a:t>4. Won: Polish/Russian</a:t>
            </a:r>
          </a:p>
          <a:p>
            <a:pPr algn="l"/>
            <a:r>
              <a:rPr lang="en-GB" b="0" i="0" dirty="0">
                <a:solidFill>
                  <a:srgbClr val="333333"/>
                </a:solidFill>
                <a:effectLst/>
                <a:latin typeface="Helvetica" panose="020B0604020202020204" pitchFamily="34" charset="0"/>
              </a:rPr>
              <a:t>In Poland you’d be welcomed for describing someone’s house as “won” (nice smelling), but in Russia you might not be so well received: in Russian it means “stink.”</a:t>
            </a:r>
          </a:p>
          <a:p>
            <a:pPr algn="l"/>
            <a:r>
              <a:rPr lang="en-GB" b="1" i="0" dirty="0">
                <a:solidFill>
                  <a:srgbClr val="0082CA"/>
                </a:solidFill>
                <a:effectLst/>
                <a:latin typeface="Helvetica" panose="020B0604020202020204" pitchFamily="34" charset="0"/>
              </a:rPr>
              <a:t>5. </a:t>
            </a:r>
            <a:r>
              <a:rPr lang="en-GB" b="1" i="0" dirty="0" err="1">
                <a:solidFill>
                  <a:srgbClr val="0082CA"/>
                </a:solidFill>
                <a:effectLst/>
                <a:latin typeface="Helvetica" panose="020B0604020202020204" pitchFamily="34" charset="0"/>
              </a:rPr>
              <a:t>Oficina</a:t>
            </a:r>
            <a:r>
              <a:rPr lang="en-GB" b="1" i="0" dirty="0">
                <a:solidFill>
                  <a:srgbClr val="0082CA"/>
                </a:solidFill>
                <a:effectLst/>
                <a:latin typeface="Helvetica" panose="020B0604020202020204" pitchFamily="34" charset="0"/>
              </a:rPr>
              <a:t>: Spanish/Portuguese</a:t>
            </a:r>
          </a:p>
          <a:p>
            <a:pPr algn="l"/>
            <a:r>
              <a:rPr lang="en-GB" b="0" i="0" dirty="0">
                <a:solidFill>
                  <a:srgbClr val="333333"/>
                </a:solidFill>
                <a:effectLst/>
                <a:latin typeface="Helvetica" panose="020B0604020202020204" pitchFamily="34" charset="0"/>
              </a:rPr>
              <a:t>A Spanish mechanic might be unduly flattered when asked about his “</a:t>
            </a:r>
            <a:r>
              <a:rPr lang="en-GB" b="0" i="0" dirty="0" err="1">
                <a:solidFill>
                  <a:srgbClr val="333333"/>
                </a:solidFill>
                <a:effectLst/>
                <a:latin typeface="Helvetica" panose="020B0604020202020204" pitchFamily="34" charset="0"/>
              </a:rPr>
              <a:t>oficina</a:t>
            </a:r>
            <a:r>
              <a:rPr lang="en-GB" b="0" i="0" dirty="0">
                <a:solidFill>
                  <a:srgbClr val="333333"/>
                </a:solidFill>
                <a:effectLst/>
                <a:latin typeface="Helvetica" panose="020B0604020202020204" pitchFamily="34" charset="0"/>
              </a:rPr>
              <a:t>” by a Portuguese speaker, since “</a:t>
            </a:r>
            <a:r>
              <a:rPr lang="en-GB" b="0" i="0" dirty="0" err="1">
                <a:solidFill>
                  <a:srgbClr val="333333"/>
                </a:solidFill>
                <a:effectLst/>
                <a:latin typeface="Helvetica" panose="020B0604020202020204" pitchFamily="34" charset="0"/>
              </a:rPr>
              <a:t>oficina</a:t>
            </a:r>
            <a:r>
              <a:rPr lang="en-GB" b="0" i="0" dirty="0">
                <a:solidFill>
                  <a:srgbClr val="333333"/>
                </a:solidFill>
                <a:effectLst/>
                <a:latin typeface="Helvetica" panose="020B0604020202020204" pitchFamily="34" charset="0"/>
              </a:rPr>
              <a:t>” means “workshop” in Portuguese, but “office” in Spain.</a:t>
            </a:r>
          </a:p>
          <a:p>
            <a:pPr algn="l"/>
            <a:r>
              <a:rPr lang="en-GB" b="1" i="0" dirty="0">
                <a:solidFill>
                  <a:srgbClr val="0082CA"/>
                </a:solidFill>
                <a:effectLst/>
                <a:latin typeface="Helvetica" panose="020B0604020202020204" pitchFamily="34" charset="0"/>
              </a:rPr>
              <a:t>6. </a:t>
            </a:r>
            <a:r>
              <a:rPr lang="en-GB" b="1" i="0" dirty="0" err="1">
                <a:solidFill>
                  <a:srgbClr val="0082CA"/>
                </a:solidFill>
                <a:effectLst/>
                <a:latin typeface="Helvetica" panose="020B0604020202020204" pitchFamily="34" charset="0"/>
              </a:rPr>
              <a:t>Schlimm</a:t>
            </a:r>
            <a:r>
              <a:rPr lang="en-GB" b="1" i="0" dirty="0">
                <a:solidFill>
                  <a:srgbClr val="0082CA"/>
                </a:solidFill>
                <a:effectLst/>
                <a:latin typeface="Helvetica" panose="020B0604020202020204" pitchFamily="34" charset="0"/>
              </a:rPr>
              <a:t>: Dutch/German</a:t>
            </a:r>
          </a:p>
          <a:p>
            <a:pPr algn="l"/>
            <a:r>
              <a:rPr lang="en-GB" b="0" i="0" dirty="0">
                <a:solidFill>
                  <a:srgbClr val="333333"/>
                </a:solidFill>
                <a:effectLst/>
                <a:latin typeface="Helvetica" panose="020B0604020202020204" pitchFamily="34" charset="0"/>
              </a:rPr>
              <a:t>Being “</a:t>
            </a:r>
            <a:r>
              <a:rPr lang="en-GB" b="0" i="0" dirty="0" err="1">
                <a:solidFill>
                  <a:srgbClr val="333333"/>
                </a:solidFill>
                <a:effectLst/>
                <a:latin typeface="Helvetica" panose="020B0604020202020204" pitchFamily="34" charset="0"/>
              </a:rPr>
              <a:t>schlimm</a:t>
            </a:r>
            <a:r>
              <a:rPr lang="en-GB" b="0" i="0" dirty="0">
                <a:solidFill>
                  <a:srgbClr val="333333"/>
                </a:solidFill>
                <a:effectLst/>
                <a:latin typeface="Helvetica" panose="020B0604020202020204" pitchFamily="34" charset="0"/>
              </a:rPr>
              <a:t>” (smart/successful) is something to be proud of in the Netherlands, but not so much in Germany where it’s used to describe someone who is dim-witted and unsuccessful.</a:t>
            </a:r>
          </a:p>
          <a:p>
            <a:pPr algn="l"/>
            <a:r>
              <a:rPr lang="en-GB" b="1" i="0" dirty="0">
                <a:solidFill>
                  <a:srgbClr val="0082CA"/>
                </a:solidFill>
                <a:effectLst/>
                <a:latin typeface="Helvetica" panose="020B0604020202020204" pitchFamily="34" charset="0"/>
              </a:rPr>
              <a:t>7. 1. Gift: German/Danish/Swedish/Norwegian/English</a:t>
            </a:r>
          </a:p>
          <a:p>
            <a:pPr algn="l"/>
            <a:r>
              <a:rPr lang="en-GB" b="0" i="0" dirty="0">
                <a:solidFill>
                  <a:srgbClr val="333333"/>
                </a:solidFill>
                <a:effectLst/>
                <a:latin typeface="Helvetica" panose="020B0604020202020204" pitchFamily="34" charset="0"/>
              </a:rPr>
              <a:t>“Gift” means “poison” in German, Danish, Swedish and Norwegian. Aptly, it also means “to get married” in Swedish, Danish and Norwegian.</a:t>
            </a:r>
          </a:p>
          <a:p>
            <a:pPr algn="l"/>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13</a:t>
            </a:fld>
            <a:endParaRPr lang="en-GB"/>
          </a:p>
        </p:txBody>
      </p:sp>
    </p:spTree>
    <p:extLst>
      <p:ext uri="{BB962C8B-B14F-4D97-AF65-F5344CB8AC3E}">
        <p14:creationId xmlns:p14="http://schemas.microsoft.com/office/powerpoint/2010/main" val="30573486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D95200AE-86A7-4B4D-B963-B67D39A2C71A}" type="slidenum">
              <a:rPr lang="en-US" altLang="en-US" sz="1300"/>
              <a:pPr>
                <a:spcBef>
                  <a:spcPct val="0"/>
                </a:spcBef>
              </a:pPr>
              <a:t>15</a:t>
            </a:fld>
            <a:endParaRPr lang="en-US" altLang="en-US" sz="1300"/>
          </a:p>
        </p:txBody>
      </p:sp>
    </p:spTree>
    <p:extLst>
      <p:ext uri="{BB962C8B-B14F-4D97-AF65-F5344CB8AC3E}">
        <p14:creationId xmlns:p14="http://schemas.microsoft.com/office/powerpoint/2010/main" val="16496634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GB" b="0" i="0" dirty="0">
                <a:solidFill>
                  <a:srgbClr val="202124"/>
                </a:solidFill>
                <a:effectLst/>
                <a:latin typeface="arial" panose="020B0604020202020204" pitchFamily="34" charset="0"/>
              </a:rPr>
              <a:t>Kinesics - The study of the way in which certain body movements and </a:t>
            </a:r>
            <a:r>
              <a:rPr lang="en-GB" b="0" i="0" u="none" strike="noStrike" dirty="0">
                <a:solidFill>
                  <a:srgbClr val="202124"/>
                </a:solidFill>
                <a:effectLst/>
                <a:latin typeface="arial" panose="020B0604020202020204" pitchFamily="34" charset="0"/>
                <a:hlinkClick r:id="rId3"/>
              </a:rPr>
              <a:t>gestures</a:t>
            </a:r>
            <a:r>
              <a:rPr lang="en-GB" b="0" i="0" dirty="0">
                <a:solidFill>
                  <a:srgbClr val="202124"/>
                </a:solidFill>
                <a:effectLst/>
                <a:latin typeface="arial" panose="020B0604020202020204" pitchFamily="34" charset="0"/>
              </a:rPr>
              <a:t> serve as a form of </a:t>
            </a:r>
            <a:r>
              <a:rPr lang="en-GB" b="0" i="0" u="none" strike="noStrike" dirty="0">
                <a:solidFill>
                  <a:srgbClr val="202124"/>
                </a:solidFill>
                <a:effectLst/>
                <a:latin typeface="arial" panose="020B0604020202020204" pitchFamily="34" charset="0"/>
                <a:hlinkClick r:id="rId4"/>
              </a:rPr>
              <a:t>non-verbal</a:t>
            </a:r>
            <a:r>
              <a:rPr lang="en-GB" b="0" i="0" dirty="0">
                <a:solidFill>
                  <a:srgbClr val="202124"/>
                </a:solidFill>
                <a:effectLst/>
                <a:latin typeface="arial" panose="020B0604020202020204" pitchFamily="34" charset="0"/>
              </a:rPr>
              <a:t> communication.</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16</a:t>
            </a:fld>
            <a:endParaRPr lang="en-GB"/>
          </a:p>
        </p:txBody>
      </p:sp>
    </p:spTree>
    <p:extLst>
      <p:ext uri="{BB962C8B-B14F-4D97-AF65-F5344CB8AC3E}">
        <p14:creationId xmlns:p14="http://schemas.microsoft.com/office/powerpoint/2010/main" val="34676711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F1F1F"/>
                </a:solidFill>
                <a:effectLst/>
                <a:latin typeface="Arial" panose="020B0604020202020204" pitchFamily="34" charset="0"/>
              </a:rPr>
              <a:t>Proxemics - the branch of knowledge that deals with the amount of space that people feel it necessary to set between themselves and others.</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18</a:t>
            </a:fld>
            <a:endParaRPr lang="en-GB"/>
          </a:p>
        </p:txBody>
      </p:sp>
    </p:spTree>
    <p:extLst>
      <p:ext uri="{BB962C8B-B14F-4D97-AF65-F5344CB8AC3E}">
        <p14:creationId xmlns:p14="http://schemas.microsoft.com/office/powerpoint/2010/main" val="8158391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Google Sans"/>
              </a:rPr>
              <a:t>Chromatic is </a:t>
            </a:r>
            <a:r>
              <a:rPr lang="en-GB" b="0" i="0" dirty="0">
                <a:solidFill>
                  <a:srgbClr val="040C28"/>
                </a:solidFill>
                <a:effectLst/>
                <a:latin typeface="Google Sans"/>
              </a:rPr>
              <a:t>a type of non-verbal communication</a:t>
            </a:r>
            <a:r>
              <a:rPr lang="en-GB" b="0" i="0" dirty="0">
                <a:solidFill>
                  <a:srgbClr val="1F1F1F"/>
                </a:solidFill>
                <a:effectLst/>
                <a:latin typeface="Google Sans"/>
              </a:rPr>
              <a:t>. In this type of communication, </a:t>
            </a:r>
            <a:r>
              <a:rPr lang="en-GB" b="0" i="0" dirty="0" err="1">
                <a:solidFill>
                  <a:srgbClr val="1F1F1F"/>
                </a:solidFill>
                <a:effectLst/>
                <a:latin typeface="Google Sans"/>
              </a:rPr>
              <a:t>colors</a:t>
            </a:r>
            <a:r>
              <a:rPr lang="en-GB" b="0" i="0" dirty="0">
                <a:solidFill>
                  <a:srgbClr val="1F1F1F"/>
                </a:solidFill>
                <a:effectLst/>
                <a:latin typeface="Google Sans"/>
              </a:rPr>
              <a:t> are used to communicate the messages. It is helpful in cross-culture communication. Examples: ​White </a:t>
            </a:r>
            <a:r>
              <a:rPr lang="en-GB" b="0" i="0" dirty="0" err="1">
                <a:solidFill>
                  <a:srgbClr val="1F1F1F"/>
                </a:solidFill>
                <a:effectLst/>
                <a:latin typeface="Google Sans"/>
              </a:rPr>
              <a:t>color</a:t>
            </a:r>
            <a:r>
              <a:rPr lang="en-GB" b="0" i="0" dirty="0">
                <a:solidFill>
                  <a:srgbClr val="1F1F1F"/>
                </a:solidFill>
                <a:effectLst/>
                <a:latin typeface="Google Sans"/>
              </a:rPr>
              <a:t> is worn by Brides in Christianity, whereas in Hinduism white </a:t>
            </a:r>
            <a:r>
              <a:rPr lang="en-GB" b="0" i="0" dirty="0" err="1">
                <a:solidFill>
                  <a:srgbClr val="1F1F1F"/>
                </a:solidFill>
                <a:effectLst/>
                <a:latin typeface="Google Sans"/>
              </a:rPr>
              <a:t>color</a:t>
            </a:r>
            <a:r>
              <a:rPr lang="en-GB" b="0" i="0" dirty="0">
                <a:solidFill>
                  <a:srgbClr val="1F1F1F"/>
                </a:solidFill>
                <a:effectLst/>
                <a:latin typeface="Google Sans"/>
              </a:rPr>
              <a:t> is worn by Widows.</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19</a:t>
            </a:fld>
            <a:endParaRPr lang="en-GB"/>
          </a:p>
        </p:txBody>
      </p:sp>
    </p:spTree>
    <p:extLst>
      <p:ext uri="{BB962C8B-B14F-4D97-AF65-F5344CB8AC3E}">
        <p14:creationId xmlns:p14="http://schemas.microsoft.com/office/powerpoint/2010/main" val="14291961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Parochialism - </a:t>
            </a:r>
            <a:r>
              <a:rPr lang="en-GB" b="0" i="0" dirty="0">
                <a:solidFill>
                  <a:srgbClr val="1F1F1F"/>
                </a:solidFill>
                <a:effectLst/>
                <a:latin typeface="Arial" panose="020B0604020202020204" pitchFamily="34" charset="0"/>
              </a:rPr>
              <a:t>a limited or narrow outlook, especially focused on a local area; narrow-mindedness.</a:t>
            </a:r>
          </a:p>
          <a:p>
            <a:pPr algn="l"/>
            <a:r>
              <a:rPr lang="en-GB" b="0" i="0" dirty="0">
                <a:solidFill>
                  <a:srgbClr val="1F1F1F"/>
                </a:solidFill>
                <a:effectLst/>
                <a:latin typeface="Arial" panose="020B0604020202020204" pitchFamily="34" charset="0"/>
              </a:rPr>
              <a:t>"accusations of parochialism"</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20</a:t>
            </a:fld>
            <a:endParaRPr lang="en-GB"/>
          </a:p>
        </p:txBody>
      </p:sp>
    </p:spTree>
    <p:extLst>
      <p:ext uri="{BB962C8B-B14F-4D97-AF65-F5344CB8AC3E}">
        <p14:creationId xmlns:p14="http://schemas.microsoft.com/office/powerpoint/2010/main" val="20647784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21</a:t>
            </a:fld>
            <a:endParaRPr lang="en-GB"/>
          </a:p>
        </p:txBody>
      </p:sp>
    </p:spTree>
    <p:extLst>
      <p:ext uri="{BB962C8B-B14F-4D97-AF65-F5344CB8AC3E}">
        <p14:creationId xmlns:p14="http://schemas.microsoft.com/office/powerpoint/2010/main" val="19765444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Hall believed that “</a:t>
            </a:r>
            <a:r>
              <a:rPr lang="en-GB" b="0" i="0" dirty="0">
                <a:solidFill>
                  <a:srgbClr val="040C28"/>
                </a:solidFill>
                <a:effectLst/>
                <a:latin typeface="Google Sans"/>
              </a:rPr>
              <a:t>Culture is communication and communication is culture</a:t>
            </a:r>
            <a:r>
              <a:rPr lang="en-GB" b="0" i="0" dirty="0">
                <a:solidFill>
                  <a:srgbClr val="202124"/>
                </a:solidFill>
                <a:effectLst/>
                <a:latin typeface="Google Sans"/>
              </a:rPr>
              <a:t>”. By this, he means that these two things overlap in almost every way imaginable. To help others understand this overlap, he proposed a broad contrast between what he termed High Context (HC) and Low Context (LC) cultures.</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22</a:t>
            </a:fld>
            <a:endParaRPr lang="en-GB"/>
          </a:p>
        </p:txBody>
      </p:sp>
    </p:spTree>
    <p:extLst>
      <p:ext uri="{BB962C8B-B14F-4D97-AF65-F5344CB8AC3E}">
        <p14:creationId xmlns:p14="http://schemas.microsoft.com/office/powerpoint/2010/main" val="34164801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Mullins (2019, pp 325-326)</a:t>
            </a:r>
          </a:p>
        </p:txBody>
      </p:sp>
      <p:sp>
        <p:nvSpPr>
          <p:cNvPr id="4" name="Slide Number Placeholder 3"/>
          <p:cNvSpPr>
            <a:spLocks noGrp="1"/>
          </p:cNvSpPr>
          <p:nvPr>
            <p:ph type="sldNum" sz="quarter" idx="5"/>
          </p:nvPr>
        </p:nvSpPr>
        <p:spPr/>
        <p:txBody>
          <a:bodyPr/>
          <a:lstStyle/>
          <a:p>
            <a:fld id="{15E43DBC-073C-4AB9-9B7E-763DDAD352F9}" type="slidenum">
              <a:rPr lang="en-GB" smtClean="0"/>
              <a:t>24</a:t>
            </a:fld>
            <a:endParaRPr lang="en-GB"/>
          </a:p>
        </p:txBody>
      </p:sp>
    </p:spTree>
    <p:extLst>
      <p:ext uri="{BB962C8B-B14F-4D97-AF65-F5344CB8AC3E}">
        <p14:creationId xmlns:p14="http://schemas.microsoft.com/office/powerpoint/2010/main" val="9430170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Mullins (2019, pp 325-326)</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25</a:t>
            </a:fld>
            <a:endParaRPr lang="en-GB"/>
          </a:p>
        </p:txBody>
      </p:sp>
    </p:spTree>
    <p:extLst>
      <p:ext uri="{BB962C8B-B14F-4D97-AF65-F5344CB8AC3E}">
        <p14:creationId xmlns:p14="http://schemas.microsoft.com/office/powerpoint/2010/main" val="39422536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Mullins (2019, pp 325-326)</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26</a:t>
            </a:fld>
            <a:endParaRPr lang="en-GB"/>
          </a:p>
        </p:txBody>
      </p:sp>
    </p:spTree>
    <p:extLst>
      <p:ext uri="{BB962C8B-B14F-4D97-AF65-F5344CB8AC3E}">
        <p14:creationId xmlns:p14="http://schemas.microsoft.com/office/powerpoint/2010/main" val="14609776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Mullins (2019, pp 325-326)</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27</a:t>
            </a:fld>
            <a:endParaRPr lang="en-GB"/>
          </a:p>
        </p:txBody>
      </p:sp>
    </p:spTree>
    <p:extLst>
      <p:ext uri="{BB962C8B-B14F-4D97-AF65-F5344CB8AC3E}">
        <p14:creationId xmlns:p14="http://schemas.microsoft.com/office/powerpoint/2010/main" val="34710051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Mullins (2019, pp 325-326)</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28</a:t>
            </a:fld>
            <a:endParaRPr lang="en-GB"/>
          </a:p>
        </p:txBody>
      </p:sp>
    </p:spTree>
    <p:extLst>
      <p:ext uri="{BB962C8B-B14F-4D97-AF65-F5344CB8AC3E}">
        <p14:creationId xmlns:p14="http://schemas.microsoft.com/office/powerpoint/2010/main" val="24997377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Mullins (2019, pp 325-326)</a:t>
            </a:r>
          </a:p>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29</a:t>
            </a:fld>
            <a:endParaRPr lang="en-GB"/>
          </a:p>
        </p:txBody>
      </p:sp>
    </p:spTree>
    <p:extLst>
      <p:ext uri="{BB962C8B-B14F-4D97-AF65-F5344CB8AC3E}">
        <p14:creationId xmlns:p14="http://schemas.microsoft.com/office/powerpoint/2010/main" val="5725728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sng" dirty="0">
                <a:effectLst/>
                <a:latin typeface="var(--font-fk-grotesk)"/>
              </a:rPr>
              <a:t>Summary</a:t>
            </a:r>
          </a:p>
          <a:p>
            <a:pPr algn="l"/>
            <a:r>
              <a:rPr lang="en-GB" b="0" i="0" dirty="0">
                <a:effectLst/>
                <a:latin typeface="fkGroteskNeue"/>
              </a:rPr>
              <a:t>The article explores the debate surrounding remote work following Lord Stuart Rose's argument in a BBC Panorama documentary that it has negatively affected productivity, personal development, and mental health, leading to a decline in working practices. This perspective contrasts with findings from Randstad's </a:t>
            </a:r>
            <a:r>
              <a:rPr lang="en-GB" b="0" i="0" dirty="0" err="1">
                <a:effectLst/>
                <a:latin typeface="fkGroteskNeue"/>
              </a:rPr>
              <a:t>Workmonitor</a:t>
            </a:r>
            <a:r>
              <a:rPr lang="en-GB" b="0" i="0" dirty="0">
                <a:effectLst/>
                <a:latin typeface="fkGroteskNeue"/>
              </a:rPr>
              <a:t> study, which indicates employees now prioritise work-life balance over pay.</a:t>
            </a:r>
          </a:p>
          <a:p>
            <a:pPr algn="l"/>
            <a:r>
              <a:rPr lang="en-GB" b="0" i="0" u="sng" dirty="0">
                <a:effectLst/>
                <a:latin typeface="var(--font-fk-grotesk)"/>
              </a:rPr>
              <a:t>Expert and Employee Perspectives</a:t>
            </a:r>
          </a:p>
          <a:p>
            <a:pPr algn="l"/>
            <a:r>
              <a:rPr lang="en-GB" b="0" i="0" dirty="0">
                <a:effectLst/>
                <a:latin typeface="fkGroteskNeue"/>
              </a:rPr>
              <a:t>The article includes views from various experts and employees. Chris Goss notes the difficulties in building meaningful relationships remotely and its impact on business. </a:t>
            </a:r>
            <a:r>
              <a:rPr lang="en-GB" b="0" i="0" dirty="0" err="1">
                <a:effectLst/>
                <a:latin typeface="fkGroteskNeue"/>
              </a:rPr>
              <a:t>Joeli</a:t>
            </a:r>
            <a:r>
              <a:rPr lang="en-GB" b="0" i="0" dirty="0">
                <a:effectLst/>
                <a:latin typeface="fkGroteskNeue"/>
              </a:rPr>
              <a:t> Brearley highlights the benefits of flexibility, particularly for women balancing work and caregiving. HR experts like Chris Preston and Daniel Wheatley suggest a balanced approach, acknowledging that the impact of remote work varies based on individual circumstances, company culture, and management practices.</a:t>
            </a:r>
          </a:p>
          <a:p>
            <a:pPr algn="l"/>
            <a:r>
              <a:rPr lang="en-GB" b="0" i="0" u="sng" dirty="0">
                <a:effectLst/>
                <a:latin typeface="var(--font-fk-grotesk)"/>
              </a:rPr>
              <a:t>Return-to-Office Mandates and Resistance</a:t>
            </a:r>
          </a:p>
          <a:p>
            <a:pPr algn="l"/>
            <a:r>
              <a:rPr lang="en-GB" b="0" i="0" dirty="0">
                <a:effectLst/>
                <a:latin typeface="fkGroteskNeue"/>
              </a:rPr>
              <a:t>The article mentions the recent trend of companies enforcing a return to the office, which has been met with resistance from some employees. Elizabeth Willetts emphasizes that remote work has been a "lifeline" for many, particularly women, and promotes a more inclusive workforce.</a:t>
            </a:r>
          </a:p>
          <a:p>
            <a:pPr algn="l"/>
            <a:r>
              <a:rPr lang="en-GB" b="0" i="0" u="sng" dirty="0">
                <a:effectLst/>
                <a:latin typeface="var(--font-fk-grotesk)"/>
              </a:rPr>
              <a:t>Generational Divide</a:t>
            </a:r>
          </a:p>
          <a:p>
            <a:r>
              <a:rPr lang="en-GB" b="0" i="0" dirty="0">
                <a:effectLst/>
                <a:latin typeface="fkGroteskNeue"/>
              </a:rPr>
              <a:t>The piece highlights the generational differences in attitudes toward remote work and the need for companies to adopt flexible and adaptable approaches that consider individual needs and preferences. A Kahoot! survey revealed that younger workers are particularly resistant to return-to-office policies. Gary Cookson suggests that different formative experiences influence comfort levels with remote work.</a:t>
            </a:r>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30</a:t>
            </a:fld>
            <a:endParaRPr lang="en-GB"/>
          </a:p>
        </p:txBody>
      </p:sp>
    </p:spTree>
    <p:extLst>
      <p:ext uri="{BB962C8B-B14F-4D97-AF65-F5344CB8AC3E}">
        <p14:creationId xmlns:p14="http://schemas.microsoft.com/office/powerpoint/2010/main" val="23337131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31</a:t>
            </a:fld>
            <a:endParaRPr lang="en-GB"/>
          </a:p>
        </p:txBody>
      </p:sp>
    </p:spTree>
    <p:extLst>
      <p:ext uri="{BB962C8B-B14F-4D97-AF65-F5344CB8AC3E}">
        <p14:creationId xmlns:p14="http://schemas.microsoft.com/office/powerpoint/2010/main" val="155124410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32</a:t>
            </a:fld>
            <a:endParaRPr lang="en-GB"/>
          </a:p>
        </p:txBody>
      </p:sp>
    </p:spTree>
    <p:extLst>
      <p:ext uri="{BB962C8B-B14F-4D97-AF65-F5344CB8AC3E}">
        <p14:creationId xmlns:p14="http://schemas.microsoft.com/office/powerpoint/2010/main" val="14179567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11/02/2025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11/02/2025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11/02/2025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hbr.org/video/4773888299001/negotiating-across-cultures"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cipd.org/globalassets/media/knowledge/knowledge-hub/reports/managing-multicultural-teams_tcm18-94625.pdf"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s://www.peoplemanagement.co.uk/article/1903259/remote-working-creating-generation-unaccustomed-proper-work-says-lord-rose-%E2%80%93-does-hr-agree#:~:text=Generational%20perspectives%20on%20remote%20work&amp;text=She%20argued%3A%20%E2%80%9CThis%20is%20detrimental,turn%20can%20negatively%20impact%20productiv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a:bodyPr>
          <a:lstStyle/>
          <a:p>
            <a:r>
              <a:rPr lang="en-GB" i="1" dirty="0">
                <a:solidFill>
                  <a:schemeClr val="bg1"/>
                </a:solidFill>
              </a:rPr>
              <a:t>Shaping Cultures </a:t>
            </a:r>
            <a:br>
              <a:rPr lang="en-GB" i="1" dirty="0">
                <a:solidFill>
                  <a:schemeClr val="bg1"/>
                </a:solidFill>
              </a:rPr>
            </a:br>
            <a:br>
              <a:rPr lang="en-GB" i="1" dirty="0">
                <a:solidFill>
                  <a:schemeClr val="bg1"/>
                </a:solidFill>
              </a:rPr>
            </a:br>
            <a:r>
              <a:rPr lang="en-GB" sz="3100" i="1" dirty="0">
                <a:solidFill>
                  <a:schemeClr val="bg1"/>
                </a:solidFill>
              </a:rPr>
              <a:t>Rhiannon Akers, February 2025</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Recap of last week</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Defining wellbeing</a:t>
            </a:r>
          </a:p>
          <a:p>
            <a:r>
              <a:rPr lang="en-GB" altLang="en-US" sz="2400" dirty="0">
                <a:latin typeface="Arial" panose="020B0604020202020204" pitchFamily="34" charset="0"/>
                <a:cs typeface="Arial" panose="020B0604020202020204" pitchFamily="34" charset="0"/>
              </a:rPr>
              <a:t>The importance of wellbeing</a:t>
            </a:r>
          </a:p>
          <a:p>
            <a:r>
              <a:rPr lang="en-GB" altLang="en-US" sz="2400" dirty="0">
                <a:latin typeface="Arial" panose="020B0604020202020204" pitchFamily="34" charset="0"/>
                <a:cs typeface="Arial" panose="020B0604020202020204" pitchFamily="34" charset="0"/>
              </a:rPr>
              <a:t>Wellbeing strategies</a:t>
            </a:r>
          </a:p>
          <a:p>
            <a:r>
              <a:rPr lang="en-GB" altLang="en-US" sz="2400" dirty="0">
                <a:latin typeface="Arial" panose="020B0604020202020204" pitchFamily="34" charset="0"/>
                <a:cs typeface="Arial" panose="020B0604020202020204" pitchFamily="34" charset="0"/>
              </a:rPr>
              <a:t>Employee voice</a:t>
            </a:r>
          </a:p>
        </p:txBody>
      </p:sp>
    </p:spTree>
    <p:extLst>
      <p:ext uri="{BB962C8B-B14F-4D97-AF65-F5344CB8AC3E}">
        <p14:creationId xmlns:p14="http://schemas.microsoft.com/office/powerpoint/2010/main" val="3989658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Today’s learning outcome</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How to drive an inclusive culture</a:t>
            </a:r>
          </a:p>
          <a:p>
            <a:r>
              <a:rPr lang="en-GB" altLang="en-US" sz="2400" dirty="0">
                <a:latin typeface="Arial" panose="020B0604020202020204" pitchFamily="34" charset="0"/>
                <a:cs typeface="Arial" panose="020B0604020202020204" pitchFamily="34" charset="0"/>
              </a:rPr>
              <a:t>Managing virtually</a:t>
            </a:r>
          </a:p>
          <a:p>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QUESTION – What does it mean for a culture to be inclusive?</a:t>
            </a:r>
          </a:p>
        </p:txBody>
      </p:sp>
    </p:spTree>
    <p:extLst>
      <p:ext uri="{BB962C8B-B14F-4D97-AF65-F5344CB8AC3E}">
        <p14:creationId xmlns:p14="http://schemas.microsoft.com/office/powerpoint/2010/main" val="33913003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A Key Area?</a:t>
            </a:r>
          </a:p>
        </p:txBody>
      </p:sp>
      <p:sp>
        <p:nvSpPr>
          <p:cNvPr id="3" name="Content Placeholder 2"/>
          <p:cNvSpPr>
            <a:spLocks noGrp="1"/>
          </p:cNvSpPr>
          <p:nvPr>
            <p:ph idx="1"/>
          </p:nvPr>
        </p:nvSpPr>
        <p:spPr/>
        <p:txBody>
          <a:bodyPr/>
          <a:lstStyle/>
          <a:p>
            <a:r>
              <a:rPr lang="en-GB" sz="2400" dirty="0"/>
              <a:t>No person or group can communicate effectively if they fail to perceive relevant differences between people.</a:t>
            </a:r>
          </a:p>
          <a:p>
            <a:endParaRPr lang="en-GB" sz="2400" dirty="0"/>
          </a:p>
          <a:p>
            <a:r>
              <a:rPr lang="en-GB" sz="2400" dirty="0"/>
              <a:t>Awareness of intercultural differences is crucial. </a:t>
            </a:r>
          </a:p>
          <a:p>
            <a:endParaRPr lang="en-GB" dirty="0">
              <a:solidFill>
                <a:srgbClr val="003366"/>
              </a:solidFill>
            </a:endParaRPr>
          </a:p>
          <a:p>
            <a:endParaRPr lang="en-GB" dirty="0">
              <a:solidFill>
                <a:srgbClr val="003366"/>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000" dirty="0">
                <a:latin typeface="+mn-lt"/>
              </a:rPr>
              <a:t>Process of Perception </a:t>
            </a:r>
            <a:endParaRPr lang="en-GB" sz="4000" dirty="0">
              <a:latin typeface="+mn-lt"/>
            </a:endParaRPr>
          </a:p>
        </p:txBody>
      </p:sp>
      <p:sp>
        <p:nvSpPr>
          <p:cNvPr id="4" name="Content Placeholder 3"/>
          <p:cNvSpPr>
            <a:spLocks noGrp="1"/>
          </p:cNvSpPr>
          <p:nvPr>
            <p:ph idx="1"/>
          </p:nvPr>
        </p:nvSpPr>
        <p:spPr/>
        <p:txBody>
          <a:bodyPr/>
          <a:lstStyle/>
          <a:p>
            <a:r>
              <a:rPr lang="en-GB" altLang="en-US" sz="2400" dirty="0"/>
              <a:t>Selecting, organising and evaluating stimuli from the environment in order to make sense of the world</a:t>
            </a:r>
          </a:p>
          <a:p>
            <a:endParaRPr lang="en-GB" altLang="en-US" sz="2400" dirty="0"/>
          </a:p>
          <a:p>
            <a:r>
              <a:rPr lang="en-GB" altLang="en-US" sz="2400" dirty="0"/>
              <a:t>Perceptual patterns strongly influenced by our learned past experience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000" dirty="0"/>
              <a:t>Confucian Values</a:t>
            </a:r>
          </a:p>
        </p:txBody>
      </p:sp>
      <p:sp>
        <p:nvSpPr>
          <p:cNvPr id="3" name="Content Placeholder 2"/>
          <p:cNvSpPr>
            <a:spLocks noGrp="1"/>
          </p:cNvSpPr>
          <p:nvPr>
            <p:ph idx="1"/>
          </p:nvPr>
        </p:nvSpPr>
        <p:spPr/>
        <p:txBody>
          <a:bodyPr>
            <a:normAutofit/>
          </a:bodyPr>
          <a:lstStyle/>
          <a:p>
            <a:pPr>
              <a:lnSpc>
                <a:spcPct val="90000"/>
              </a:lnSpc>
            </a:pPr>
            <a:r>
              <a:rPr lang="en-GB" altLang="en-US" sz="2400" dirty="0"/>
              <a:t>Based on imbalance/inequality</a:t>
            </a:r>
          </a:p>
          <a:p>
            <a:pPr>
              <a:lnSpc>
                <a:spcPct val="90000"/>
              </a:lnSpc>
            </a:pPr>
            <a:r>
              <a:rPr lang="en-GB" altLang="en-US" sz="2400" dirty="0"/>
              <a:t>Father</a:t>
            </a:r>
            <a:r>
              <a:rPr lang="en-GB" sz="2400" dirty="0"/>
              <a:t>–</a:t>
            </a:r>
            <a:r>
              <a:rPr lang="en-GB" altLang="en-US" sz="2400" dirty="0"/>
              <a:t>son</a:t>
            </a:r>
          </a:p>
          <a:p>
            <a:pPr>
              <a:lnSpc>
                <a:spcPct val="90000"/>
              </a:lnSpc>
            </a:pPr>
            <a:r>
              <a:rPr lang="en-GB" altLang="en-US" sz="2400" dirty="0"/>
              <a:t>Husband</a:t>
            </a:r>
            <a:r>
              <a:rPr lang="en-GB" sz="2400" dirty="0"/>
              <a:t>–</a:t>
            </a:r>
            <a:r>
              <a:rPr lang="en-GB" altLang="en-US" sz="2400" dirty="0"/>
              <a:t>wife</a:t>
            </a:r>
          </a:p>
          <a:p>
            <a:pPr>
              <a:lnSpc>
                <a:spcPct val="90000"/>
              </a:lnSpc>
            </a:pPr>
            <a:r>
              <a:rPr lang="en-GB" altLang="en-US" sz="2400" dirty="0"/>
              <a:t>Lecturer</a:t>
            </a:r>
            <a:r>
              <a:rPr lang="en-GB" sz="2400" dirty="0"/>
              <a:t>–</a:t>
            </a:r>
            <a:r>
              <a:rPr lang="en-GB" altLang="en-US" sz="2400" dirty="0"/>
              <a:t>student</a:t>
            </a:r>
          </a:p>
          <a:p>
            <a:pPr>
              <a:lnSpc>
                <a:spcPct val="90000"/>
              </a:lnSpc>
            </a:pPr>
            <a:r>
              <a:rPr lang="en-GB" altLang="en-US" sz="2400" dirty="0"/>
              <a:t>Elder brother</a:t>
            </a:r>
            <a:r>
              <a:rPr lang="en-GB" sz="2400" dirty="0"/>
              <a:t>–</a:t>
            </a:r>
            <a:r>
              <a:rPr lang="en-GB" altLang="en-US" sz="2400" dirty="0"/>
              <a:t>younger brother</a:t>
            </a:r>
          </a:p>
          <a:p>
            <a:pPr>
              <a:lnSpc>
                <a:spcPct val="90000"/>
              </a:lnSpc>
            </a:pPr>
            <a:r>
              <a:rPr lang="en-GB" altLang="en-US" sz="2400" dirty="0"/>
              <a:t>Senior friend</a:t>
            </a:r>
            <a:r>
              <a:rPr lang="en-GB" sz="2400" dirty="0"/>
              <a:t>–</a:t>
            </a:r>
            <a:r>
              <a:rPr lang="en-GB" altLang="en-US" sz="2400" dirty="0"/>
              <a:t>junior friend</a:t>
            </a:r>
          </a:p>
          <a:p>
            <a:pPr>
              <a:lnSpc>
                <a:spcPct val="90000"/>
              </a:lnSpc>
            </a:pPr>
            <a:r>
              <a:rPr lang="en-GB" altLang="en-US" sz="2400" dirty="0"/>
              <a:t>Duty, respect, obedience, loyalty </a:t>
            </a:r>
          </a:p>
          <a:p>
            <a:pPr>
              <a:lnSpc>
                <a:spcPct val="90000"/>
              </a:lnSpc>
            </a:pPr>
            <a:r>
              <a:rPr lang="en-GB" altLang="en-US" sz="2400" dirty="0"/>
              <a:t>Values of thrift, persistence and patience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4000" dirty="0"/>
              <a:t>Perception of Others </a:t>
            </a:r>
            <a:r>
              <a:rPr lang="en-GB" sz="4000" dirty="0"/>
              <a:t>–</a:t>
            </a:r>
            <a:r>
              <a:rPr lang="en-GB" altLang="en-US" sz="4000" dirty="0"/>
              <a:t> Potential Barriers</a:t>
            </a:r>
            <a:endParaRPr lang="en-GB" sz="4000" dirty="0"/>
          </a:p>
        </p:txBody>
      </p:sp>
      <p:sp>
        <p:nvSpPr>
          <p:cNvPr id="3" name="Content Placeholder 2"/>
          <p:cNvSpPr>
            <a:spLocks noGrp="1"/>
          </p:cNvSpPr>
          <p:nvPr>
            <p:ph idx="1"/>
          </p:nvPr>
        </p:nvSpPr>
        <p:spPr/>
        <p:txBody>
          <a:bodyPr>
            <a:normAutofit/>
          </a:bodyPr>
          <a:lstStyle/>
          <a:p>
            <a:r>
              <a:rPr lang="en-GB" altLang="en-US" sz="2400" dirty="0"/>
              <a:t>Stereotyping</a:t>
            </a:r>
          </a:p>
          <a:p>
            <a:endParaRPr lang="en-GB" altLang="en-US" sz="2400" dirty="0"/>
          </a:p>
          <a:p>
            <a:r>
              <a:rPr lang="en-GB" altLang="en-US" sz="2400" dirty="0"/>
              <a:t>Prejudice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fr-FR" sz="4000" dirty="0" err="1"/>
              <a:t>Stereotyping</a:t>
            </a:r>
            <a:r>
              <a:rPr lang="fr-FR" sz="4000" dirty="0"/>
              <a:t> (1)</a:t>
            </a:r>
            <a:endParaRPr lang="en-GB" sz="4000" dirty="0">
              <a:solidFill>
                <a:srgbClr val="003366"/>
              </a:solidFill>
            </a:endParaRPr>
          </a:p>
        </p:txBody>
      </p:sp>
      <p:sp>
        <p:nvSpPr>
          <p:cNvPr id="3" name="Content Placeholder 2"/>
          <p:cNvSpPr>
            <a:spLocks noGrp="1"/>
          </p:cNvSpPr>
          <p:nvPr>
            <p:ph idx="1"/>
          </p:nvPr>
        </p:nvSpPr>
        <p:spPr/>
        <p:txBody>
          <a:bodyPr>
            <a:normAutofit/>
          </a:bodyPr>
          <a:lstStyle/>
          <a:p>
            <a:pPr marL="0" indent="0" algn="ctr">
              <a:buNone/>
            </a:pPr>
            <a:r>
              <a:rPr lang="en-GB" sz="2400" dirty="0"/>
              <a:t> ‘Stereotyping is unlikely to facilitate good and effective intercultural communication. An impression of others based on incomplete or irrelevant information may lead us to filter out aspects of that individual which do not conform to the stereotype.’ (p 117)</a:t>
            </a:r>
          </a:p>
          <a:p>
            <a:endParaRPr lang="en-GB" dirty="0">
              <a:solidFill>
                <a:srgbClr val="003366"/>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4000" dirty="0"/>
              <a:t>Stereotyping (2)</a:t>
            </a:r>
            <a:endParaRPr lang="en-GB" sz="4000" b="1" dirty="0">
              <a:solidFill>
                <a:srgbClr val="003366"/>
              </a:solidFill>
            </a:endParaRPr>
          </a:p>
        </p:txBody>
      </p:sp>
      <p:sp>
        <p:nvSpPr>
          <p:cNvPr id="3" name="Content Placeholder 2"/>
          <p:cNvSpPr>
            <a:spLocks noGrp="1"/>
          </p:cNvSpPr>
          <p:nvPr>
            <p:ph idx="1"/>
          </p:nvPr>
        </p:nvSpPr>
        <p:spPr>
          <a:xfrm>
            <a:off x="457200" y="1988840"/>
            <a:ext cx="8229600" cy="4137323"/>
          </a:xfrm>
        </p:spPr>
        <p:txBody>
          <a:bodyPr>
            <a:normAutofit/>
          </a:bodyPr>
          <a:lstStyle/>
          <a:p>
            <a:r>
              <a:rPr lang="en-GB" altLang="en-US" sz="2400" dirty="0"/>
              <a:t>Grouping received images </a:t>
            </a:r>
          </a:p>
          <a:p>
            <a:r>
              <a:rPr lang="en-GB" altLang="en-US" sz="2400" dirty="0"/>
              <a:t>Attributing assumed characteristics</a:t>
            </a:r>
          </a:p>
          <a:p>
            <a:r>
              <a:rPr lang="en-GB" altLang="en-US" sz="2400" dirty="0"/>
              <a:t>Assigning group characteristics</a:t>
            </a:r>
          </a:p>
          <a:p>
            <a:r>
              <a:rPr lang="en-GB" altLang="en-US" sz="2400" dirty="0"/>
              <a:t>A rational shortcut?</a:t>
            </a:r>
          </a:p>
          <a:p>
            <a:r>
              <a:rPr lang="en-GB" altLang="en-US" sz="2400" dirty="0"/>
              <a:t>Dangerous overgeneralisation?</a:t>
            </a:r>
          </a:p>
          <a:p>
            <a:r>
              <a:rPr lang="en-GB" altLang="en-US" sz="2400" dirty="0"/>
              <a:t>Prototype</a:t>
            </a:r>
          </a:p>
          <a:p>
            <a:endParaRPr lang="en-GB" dirty="0">
              <a:solidFill>
                <a:srgbClr val="003366"/>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4000" dirty="0"/>
              <a:t>Stereotyping (3)</a:t>
            </a:r>
            <a:endParaRPr lang="en-GB" sz="4000" b="1" dirty="0">
              <a:solidFill>
                <a:srgbClr val="003366"/>
              </a:solidFill>
              <a:latin typeface="+mn-lt"/>
            </a:endParaRPr>
          </a:p>
        </p:txBody>
      </p:sp>
      <p:sp>
        <p:nvSpPr>
          <p:cNvPr id="3" name="Content Placeholder 2"/>
          <p:cNvSpPr>
            <a:spLocks noGrp="1"/>
          </p:cNvSpPr>
          <p:nvPr>
            <p:ph idx="1"/>
          </p:nvPr>
        </p:nvSpPr>
        <p:spPr/>
        <p:txBody>
          <a:bodyPr>
            <a:normAutofit lnSpcReduction="10000"/>
          </a:bodyPr>
          <a:lstStyle/>
          <a:p>
            <a:pPr marL="0" indent="0">
              <a:buNone/>
            </a:pPr>
            <a:r>
              <a:rPr lang="en-GB" altLang="en-US" sz="2400" dirty="0"/>
              <a:t>Now recognised as helpful if (</a:t>
            </a:r>
            <a:r>
              <a:rPr lang="en-GB" altLang="en-US" sz="2400" dirty="0" err="1"/>
              <a:t>Guirdham</a:t>
            </a:r>
            <a:r>
              <a:rPr lang="en-GB" altLang="en-US" sz="2400" dirty="0"/>
              <a:t> 2011):</a:t>
            </a:r>
          </a:p>
          <a:p>
            <a:pPr marL="0" indent="0">
              <a:buNone/>
            </a:pPr>
            <a:endParaRPr lang="en-GB" altLang="en-US" sz="2400" dirty="0"/>
          </a:p>
          <a:p>
            <a:r>
              <a:rPr lang="en-GB" altLang="en-US" sz="2400" dirty="0"/>
              <a:t>Consciously held</a:t>
            </a:r>
          </a:p>
          <a:p>
            <a:endParaRPr lang="en-GB" altLang="en-US" sz="2400" dirty="0"/>
          </a:p>
          <a:p>
            <a:r>
              <a:rPr lang="en-GB" altLang="en-US" sz="2400" dirty="0"/>
              <a:t>Accurate </a:t>
            </a:r>
          </a:p>
          <a:p>
            <a:endParaRPr lang="en-GB" altLang="en-US" sz="2400" dirty="0"/>
          </a:p>
          <a:p>
            <a:r>
              <a:rPr lang="en-GB" altLang="en-US" sz="2400" dirty="0"/>
              <a:t>Descriptive not evaluative</a:t>
            </a:r>
          </a:p>
          <a:p>
            <a:endParaRPr lang="en-GB" altLang="en-US" sz="2400" dirty="0"/>
          </a:p>
          <a:p>
            <a:r>
              <a:rPr lang="en-GB" altLang="en-US" sz="2400" dirty="0"/>
              <a:t>Open to modification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000" dirty="0"/>
              <a:t>Stereotyping (4)</a:t>
            </a:r>
            <a:endParaRPr lang="en-GB" sz="4000" b="1" dirty="0">
              <a:solidFill>
                <a:srgbClr val="003366"/>
              </a:solidFill>
            </a:endParaRPr>
          </a:p>
        </p:txBody>
      </p:sp>
      <p:sp>
        <p:nvSpPr>
          <p:cNvPr id="3" name="Content Placeholder 2"/>
          <p:cNvSpPr>
            <a:spLocks noGrp="1"/>
          </p:cNvSpPr>
          <p:nvPr>
            <p:ph idx="1"/>
          </p:nvPr>
        </p:nvSpPr>
        <p:spPr/>
        <p:txBody>
          <a:bodyPr>
            <a:normAutofit/>
          </a:bodyPr>
          <a:lstStyle/>
          <a:p>
            <a:pPr marL="0" indent="0">
              <a:buNone/>
            </a:pPr>
            <a:r>
              <a:rPr lang="en-GB" altLang="en-US" sz="2400" dirty="0">
                <a:latin typeface="+mj-lt"/>
              </a:rPr>
              <a:t>Popular UK media responses at the time of the Euro ’96 football tournament </a:t>
            </a:r>
            <a:r>
              <a:rPr lang="en-GB" sz="2400" dirty="0"/>
              <a:t>– </a:t>
            </a:r>
            <a:r>
              <a:rPr lang="en-GB" altLang="en-US" sz="2400" dirty="0">
                <a:latin typeface="+mj-lt"/>
              </a:rPr>
              <a:t>how current are these today?</a:t>
            </a:r>
          </a:p>
          <a:p>
            <a:pPr marL="0" indent="0">
              <a:buNone/>
            </a:pPr>
            <a:endParaRPr lang="en-GB" altLang="en-US" sz="2400" dirty="0">
              <a:latin typeface="+mj-lt"/>
            </a:endParaRPr>
          </a:p>
          <a:p>
            <a:r>
              <a:rPr lang="en-GB" altLang="en-US" sz="2400" dirty="0">
                <a:latin typeface="Times New Roman" panose="02020603050405020304" pitchFamily="18" charset="0"/>
              </a:rPr>
              <a:t>‘</a:t>
            </a:r>
            <a:r>
              <a:rPr lang="en-GB" altLang="en-US" sz="2400" dirty="0"/>
              <a:t>Pull up their tulips, throw out the Edam cheese and don</a:t>
            </a:r>
            <a:r>
              <a:rPr lang="en-GB" altLang="en-US" sz="2400" dirty="0">
                <a:latin typeface="Times New Roman" panose="02020603050405020304" pitchFamily="18" charset="0"/>
              </a:rPr>
              <a:t>’</a:t>
            </a:r>
            <a:r>
              <a:rPr lang="en-GB" altLang="en-US" sz="2400" dirty="0"/>
              <a:t>t go anywhere near a windmill</a:t>
            </a:r>
            <a:r>
              <a:rPr lang="en-GB" altLang="en-US" sz="2400" dirty="0">
                <a:latin typeface="Times New Roman" panose="02020603050405020304" pitchFamily="18" charset="0"/>
              </a:rPr>
              <a:t>’</a:t>
            </a:r>
            <a:r>
              <a:rPr lang="en-GB" altLang="en-US" sz="2400" dirty="0"/>
              <a:t> (</a:t>
            </a:r>
            <a:r>
              <a:rPr lang="en-GB" altLang="en-US" sz="2400" i="1" dirty="0"/>
              <a:t>Daily Mirror</a:t>
            </a:r>
            <a:r>
              <a:rPr lang="en-GB" altLang="en-US" sz="2400" dirty="0"/>
              <a:t>)</a:t>
            </a:r>
          </a:p>
          <a:p>
            <a:r>
              <a:rPr lang="en-GB" altLang="en-US" sz="2400" dirty="0">
                <a:latin typeface="Times New Roman" panose="02020603050405020304" pitchFamily="18" charset="0"/>
              </a:rPr>
              <a:t>‘W</a:t>
            </a:r>
            <a:r>
              <a:rPr lang="en-GB" altLang="en-US" sz="2400" dirty="0"/>
              <a:t>e kick them in the castanets</a:t>
            </a:r>
            <a:r>
              <a:rPr lang="en-GB" altLang="en-US" sz="2400" dirty="0">
                <a:latin typeface="Times New Roman" panose="02020603050405020304" pitchFamily="18" charset="0"/>
              </a:rPr>
              <a:t>’</a:t>
            </a:r>
            <a:r>
              <a:rPr lang="en-GB" altLang="en-US" sz="2400" dirty="0"/>
              <a:t> (</a:t>
            </a:r>
            <a:r>
              <a:rPr lang="en-GB" altLang="en-US" sz="2400" i="1" dirty="0"/>
              <a:t>News of the World</a:t>
            </a:r>
            <a:r>
              <a:rPr lang="en-GB" altLang="en-US" sz="2400" dirty="0"/>
              <a:t>) </a:t>
            </a:r>
          </a:p>
          <a:p>
            <a:r>
              <a:rPr lang="en-GB" altLang="en-US" sz="2400" dirty="0">
                <a:latin typeface="Times New Roman" panose="02020603050405020304" pitchFamily="18" charset="0"/>
              </a:rPr>
              <a:t>‘</a:t>
            </a:r>
            <a:r>
              <a:rPr lang="en-GB" altLang="en-US" sz="2400" dirty="0" err="1"/>
              <a:t>Achtung</a:t>
            </a:r>
            <a:r>
              <a:rPr lang="en-GB" altLang="en-US" sz="2400" dirty="0"/>
              <a:t> surrender </a:t>
            </a:r>
            <a:r>
              <a:rPr lang="en-GB" sz="2400" dirty="0"/>
              <a:t>–</a:t>
            </a:r>
            <a:r>
              <a:rPr lang="en-GB" altLang="en-US" sz="2400" dirty="0"/>
              <a:t> for you Fritz </a:t>
            </a:r>
            <a:r>
              <a:rPr lang="en-GB" altLang="en-US" sz="2400" dirty="0" err="1"/>
              <a:t>ze</a:t>
            </a:r>
            <a:r>
              <a:rPr lang="en-GB" altLang="en-US" sz="2400" dirty="0"/>
              <a:t> Euro championship is over’ (</a:t>
            </a:r>
            <a:r>
              <a:rPr lang="en-GB" altLang="en-US" sz="2400" i="1" dirty="0"/>
              <a:t>Daily Mirror</a:t>
            </a:r>
            <a:r>
              <a:rPr lang="en-GB" altLang="en-US" sz="2400" dirty="0"/>
              <a:t>)</a:t>
            </a:r>
          </a:p>
          <a:p>
            <a:r>
              <a:rPr lang="en-GB" altLang="en-US" sz="2400" dirty="0">
                <a:latin typeface="Times New Roman" panose="02020603050405020304" pitchFamily="18" charset="0"/>
              </a:rPr>
              <a:t>‘</a:t>
            </a:r>
            <a:r>
              <a:rPr lang="en-GB" altLang="en-US" sz="2400" dirty="0"/>
              <a:t>Herr we go </a:t>
            </a:r>
            <a:r>
              <a:rPr lang="en-GB" sz="2400" dirty="0"/>
              <a:t>–</a:t>
            </a:r>
            <a:r>
              <a:rPr lang="en-GB" altLang="en-US" sz="2400" dirty="0">
                <a:latin typeface="Times New Roman" panose="02020603050405020304" pitchFamily="18" charset="0"/>
              </a:rPr>
              <a:t> </a:t>
            </a:r>
            <a:r>
              <a:rPr lang="en-GB" altLang="en-US" sz="2400" dirty="0"/>
              <a:t>Bring on the Krauts</a:t>
            </a:r>
            <a:r>
              <a:rPr lang="en-GB" altLang="en-US" sz="2400" dirty="0">
                <a:latin typeface="Times New Roman" panose="02020603050405020304" pitchFamily="18" charset="0"/>
              </a:rPr>
              <a:t>’ </a:t>
            </a:r>
            <a:r>
              <a:rPr lang="en-GB" altLang="en-US" sz="2400" dirty="0"/>
              <a:t>(</a:t>
            </a:r>
            <a:r>
              <a:rPr lang="en-GB" altLang="en-US" sz="2400" i="1" dirty="0"/>
              <a:t>Daily Star</a:t>
            </a:r>
            <a:r>
              <a:rPr lang="en-GB" altLang="en-US" sz="2400" dirty="0"/>
              <a:t>)</a:t>
            </a:r>
          </a:p>
          <a:p>
            <a:pPr marL="0" indent="0">
              <a:buNone/>
            </a:pPr>
            <a:endParaRPr lang="en-GB" altLang="en-US" sz="2400" dirty="0">
              <a:latin typeface="+mj-l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Communication Process</a:t>
            </a:r>
          </a:p>
        </p:txBody>
      </p:sp>
      <p:sp>
        <p:nvSpPr>
          <p:cNvPr id="3" name="Content Placeholder 2"/>
          <p:cNvSpPr>
            <a:spLocks noGrp="1"/>
          </p:cNvSpPr>
          <p:nvPr>
            <p:ph idx="1"/>
          </p:nvPr>
        </p:nvSpPr>
        <p:spPr/>
        <p:txBody>
          <a:bodyPr>
            <a:normAutofit/>
          </a:bodyPr>
          <a:lstStyle/>
          <a:p>
            <a:r>
              <a:rPr lang="en-GB" sz="2400" dirty="0"/>
              <a:t>Source 		– message</a:t>
            </a:r>
          </a:p>
          <a:p>
            <a:r>
              <a:rPr lang="en-GB" sz="2400" dirty="0"/>
              <a:t>Encode 		– message</a:t>
            </a:r>
          </a:p>
          <a:p>
            <a:r>
              <a:rPr lang="en-GB" sz="2400" dirty="0"/>
              <a:t>Channel 		– message</a:t>
            </a:r>
          </a:p>
          <a:p>
            <a:r>
              <a:rPr lang="en-GB" sz="2400" dirty="0"/>
              <a:t>Receiver 	           – message</a:t>
            </a:r>
          </a:p>
          <a:p>
            <a:r>
              <a:rPr lang="en-GB" sz="2400" dirty="0"/>
              <a:t>Decode</a:t>
            </a:r>
          </a:p>
          <a:p>
            <a:r>
              <a:rPr lang="en-GB" sz="2400" dirty="0"/>
              <a:t>However, problem of ‘noise’ – perceptual filters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000" dirty="0">
                <a:latin typeface="+mn-lt"/>
              </a:rPr>
              <a:t>Encoding and Channel</a:t>
            </a:r>
            <a:endParaRPr lang="en-GB" sz="4000" b="1" dirty="0">
              <a:latin typeface="+mn-lt"/>
            </a:endParaRPr>
          </a:p>
        </p:txBody>
      </p:sp>
      <p:sp>
        <p:nvSpPr>
          <p:cNvPr id="3" name="Content Placeholder 2"/>
          <p:cNvSpPr>
            <a:spLocks noGrp="1"/>
          </p:cNvSpPr>
          <p:nvPr>
            <p:ph idx="1"/>
          </p:nvPr>
        </p:nvSpPr>
        <p:spPr/>
        <p:txBody>
          <a:bodyPr>
            <a:normAutofit/>
          </a:bodyPr>
          <a:lstStyle/>
          <a:p>
            <a:r>
              <a:rPr lang="en-GB" altLang="en-US" sz="2400" dirty="0"/>
              <a:t>Use of language</a:t>
            </a:r>
          </a:p>
          <a:p>
            <a:endParaRPr lang="en-GB" altLang="en-US" sz="2400" dirty="0"/>
          </a:p>
          <a:p>
            <a:r>
              <a:rPr lang="en-GB" altLang="en-US" sz="2400" dirty="0"/>
              <a:t>Nuances of meaning in intercultural communication</a:t>
            </a:r>
          </a:p>
          <a:p>
            <a:endParaRPr lang="en-GB" altLang="en-US" sz="2400" dirty="0"/>
          </a:p>
          <a:p>
            <a:r>
              <a:rPr lang="en-GB" altLang="en-US" sz="2400" dirty="0"/>
              <a:t>Structure of languages</a:t>
            </a:r>
          </a:p>
          <a:p>
            <a:endParaRPr lang="en-GB" altLang="en-US" sz="2400" dirty="0"/>
          </a:p>
        </p:txBody>
      </p:sp>
    </p:spTree>
    <p:extLst>
      <p:ext uri="{BB962C8B-B14F-4D97-AF65-F5344CB8AC3E}">
        <p14:creationId xmlns:p14="http://schemas.microsoft.com/office/powerpoint/2010/main" val="1208402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Receiver and Decoding – ‘Noise’</a:t>
            </a:r>
          </a:p>
        </p:txBody>
      </p:sp>
      <p:sp>
        <p:nvSpPr>
          <p:cNvPr id="3" name="Content Placeholder 2"/>
          <p:cNvSpPr>
            <a:spLocks noGrp="1"/>
          </p:cNvSpPr>
          <p:nvPr>
            <p:ph idx="1"/>
          </p:nvPr>
        </p:nvSpPr>
        <p:spPr/>
        <p:txBody>
          <a:bodyPr>
            <a:normAutofit lnSpcReduction="10000"/>
          </a:bodyPr>
          <a:lstStyle/>
          <a:p>
            <a:r>
              <a:rPr lang="en-GB" altLang="en-US" sz="2400" dirty="0"/>
              <a:t>Overload</a:t>
            </a:r>
          </a:p>
          <a:p>
            <a:endParaRPr lang="en-GB" altLang="en-US" sz="2400" dirty="0"/>
          </a:p>
          <a:p>
            <a:r>
              <a:rPr lang="en-GB" altLang="en-US" sz="2400" dirty="0"/>
              <a:t>Misunderstanding</a:t>
            </a:r>
          </a:p>
          <a:p>
            <a:endParaRPr lang="en-GB" altLang="en-US" sz="2400" dirty="0"/>
          </a:p>
          <a:p>
            <a:r>
              <a:rPr lang="en-GB" altLang="en-US" sz="2400" dirty="0"/>
              <a:t>Translation</a:t>
            </a:r>
          </a:p>
          <a:p>
            <a:endParaRPr lang="en-GB" altLang="en-US" sz="2400" dirty="0"/>
          </a:p>
          <a:p>
            <a:r>
              <a:rPr lang="en-GB" altLang="en-US" sz="2400" dirty="0"/>
              <a:t>Humour </a:t>
            </a:r>
          </a:p>
          <a:p>
            <a:endParaRPr lang="en-GB" altLang="en-US" sz="2400" dirty="0"/>
          </a:p>
          <a:p>
            <a:r>
              <a:rPr lang="en-GB" altLang="en-US" sz="2400" dirty="0"/>
              <a:t>Nonverbal communication (NVC)</a:t>
            </a:r>
          </a:p>
        </p:txBody>
      </p:sp>
    </p:spTree>
    <p:extLst>
      <p:ext uri="{BB962C8B-B14F-4D97-AF65-F5344CB8AC3E}">
        <p14:creationId xmlns:p14="http://schemas.microsoft.com/office/powerpoint/2010/main" val="8599881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ChangeArrowheads="1"/>
          </p:cNvSpPr>
          <p:nvPr/>
        </p:nvSpPr>
        <p:spPr bwMode="auto">
          <a:xfrm>
            <a:off x="1981200" y="2514600"/>
            <a:ext cx="1004888" cy="457200"/>
          </a:xfrm>
          <a:prstGeom prst="rect">
            <a:avLst/>
          </a:prstGeom>
          <a:noFill/>
          <a:ln w="38100">
            <a:solidFill>
              <a:schemeClr val="tx1"/>
            </a:solidFill>
            <a:miter lim="800000"/>
            <a:headEnd/>
            <a:tailEnd/>
          </a:ln>
        </p:spPr>
        <p:txBody>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lgn="ctr">
              <a:spcBef>
                <a:spcPct val="0"/>
              </a:spcBef>
              <a:buFontTx/>
              <a:buNone/>
            </a:pPr>
            <a:r>
              <a:rPr lang="en-GB" altLang="en-US" sz="1800" dirty="0">
                <a:latin typeface="Garamond" panose="02020404030301010803" pitchFamily="18" charset="0"/>
              </a:rPr>
              <a:t>sender</a:t>
            </a:r>
          </a:p>
        </p:txBody>
      </p:sp>
      <p:sp>
        <p:nvSpPr>
          <p:cNvPr id="18435" name="Rectangle 3"/>
          <p:cNvSpPr>
            <a:spLocks noChangeArrowheads="1"/>
          </p:cNvSpPr>
          <p:nvPr/>
        </p:nvSpPr>
        <p:spPr bwMode="auto">
          <a:xfrm>
            <a:off x="3810000" y="2514600"/>
            <a:ext cx="1004888" cy="457200"/>
          </a:xfrm>
          <a:prstGeom prst="rect">
            <a:avLst/>
          </a:prstGeom>
          <a:solidFill>
            <a:schemeClr val="bg1"/>
          </a:solidFill>
          <a:ln w="38100">
            <a:solidFill>
              <a:schemeClr val="tx1"/>
            </a:solidFill>
            <a:miter lim="800000"/>
            <a:headEnd/>
            <a:tailEnd/>
          </a:ln>
        </p:spPr>
        <p:txBody>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lgn="ctr">
              <a:spcBef>
                <a:spcPct val="0"/>
              </a:spcBef>
              <a:buFontTx/>
              <a:buNone/>
            </a:pPr>
            <a:r>
              <a:rPr lang="en-GB" altLang="en-US" sz="1800" dirty="0">
                <a:latin typeface="Garamond" panose="02020404030301010803" pitchFamily="18" charset="0"/>
              </a:rPr>
              <a:t>signal</a:t>
            </a:r>
          </a:p>
        </p:txBody>
      </p:sp>
      <p:sp>
        <p:nvSpPr>
          <p:cNvPr id="18436" name="Rectangle 4"/>
          <p:cNvSpPr>
            <a:spLocks noChangeArrowheads="1"/>
          </p:cNvSpPr>
          <p:nvPr/>
        </p:nvSpPr>
        <p:spPr bwMode="auto">
          <a:xfrm>
            <a:off x="5715000" y="2514600"/>
            <a:ext cx="1006475" cy="457200"/>
          </a:xfrm>
          <a:prstGeom prst="rect">
            <a:avLst/>
          </a:prstGeom>
          <a:solidFill>
            <a:schemeClr val="bg1"/>
          </a:solidFill>
          <a:ln w="38100">
            <a:solidFill>
              <a:schemeClr val="tx1"/>
            </a:solidFill>
            <a:miter lim="800000"/>
            <a:headEnd/>
            <a:tailEnd/>
          </a:ln>
        </p:spPr>
        <p:txBody>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lgn="ctr">
              <a:spcBef>
                <a:spcPct val="0"/>
              </a:spcBef>
              <a:buFontTx/>
              <a:buNone/>
            </a:pPr>
            <a:r>
              <a:rPr lang="en-GB" altLang="en-US" sz="1800" dirty="0">
                <a:latin typeface="Garamond" panose="02020404030301010803" pitchFamily="18" charset="0"/>
              </a:rPr>
              <a:t>receiver</a:t>
            </a:r>
          </a:p>
        </p:txBody>
      </p:sp>
      <p:sp>
        <p:nvSpPr>
          <p:cNvPr id="18437" name="Line 5"/>
          <p:cNvSpPr>
            <a:spLocks noChangeShapeType="1"/>
          </p:cNvSpPr>
          <p:nvPr/>
        </p:nvSpPr>
        <p:spPr bwMode="auto">
          <a:xfrm>
            <a:off x="2971800" y="2743200"/>
            <a:ext cx="823913" cy="0"/>
          </a:xfrm>
          <a:prstGeom prst="line">
            <a:avLst/>
          </a:prstGeom>
          <a:noFill/>
          <a:ln w="349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8438" name="Line 6"/>
          <p:cNvSpPr>
            <a:spLocks noChangeShapeType="1"/>
          </p:cNvSpPr>
          <p:nvPr/>
        </p:nvSpPr>
        <p:spPr bwMode="auto">
          <a:xfrm>
            <a:off x="4800600" y="2743200"/>
            <a:ext cx="914400" cy="0"/>
          </a:xfrm>
          <a:prstGeom prst="line">
            <a:avLst/>
          </a:prstGeom>
          <a:noFill/>
          <a:ln w="349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8439" name="Text Box 7"/>
          <p:cNvSpPr txBox="1">
            <a:spLocks noChangeArrowheads="1"/>
          </p:cNvSpPr>
          <p:nvPr/>
        </p:nvSpPr>
        <p:spPr bwMode="auto">
          <a:xfrm>
            <a:off x="2895600" y="2057400"/>
            <a:ext cx="1219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lgn="ctr">
              <a:spcBef>
                <a:spcPct val="50000"/>
              </a:spcBef>
              <a:buFontTx/>
              <a:buNone/>
            </a:pPr>
            <a:r>
              <a:rPr lang="en-GB" altLang="en-US" sz="2400" dirty="0">
                <a:latin typeface="Garamond" panose="02020404030301010803" pitchFamily="18" charset="0"/>
              </a:rPr>
              <a:t>encodes</a:t>
            </a:r>
            <a:endParaRPr lang="en-GB" altLang="en-US" sz="1800" dirty="0">
              <a:latin typeface="Garamond" panose="02020404030301010803" pitchFamily="18" charset="0"/>
            </a:endParaRPr>
          </a:p>
        </p:txBody>
      </p:sp>
      <p:sp>
        <p:nvSpPr>
          <p:cNvPr id="18440" name="Text Box 8"/>
          <p:cNvSpPr txBox="1">
            <a:spLocks noChangeArrowheads="1"/>
          </p:cNvSpPr>
          <p:nvPr/>
        </p:nvSpPr>
        <p:spPr bwMode="auto">
          <a:xfrm>
            <a:off x="4690864" y="2057400"/>
            <a:ext cx="1295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lgn="ctr">
              <a:spcBef>
                <a:spcPct val="50000"/>
              </a:spcBef>
              <a:buFontTx/>
              <a:buNone/>
            </a:pPr>
            <a:r>
              <a:rPr lang="en-GB" altLang="en-US" sz="2400" dirty="0">
                <a:latin typeface="Garamond" panose="02020404030301010803" pitchFamily="18" charset="0"/>
              </a:rPr>
              <a:t>decodes</a:t>
            </a:r>
          </a:p>
        </p:txBody>
      </p:sp>
      <p:sp>
        <p:nvSpPr>
          <p:cNvPr id="18441" name="Text Box 9"/>
          <p:cNvSpPr txBox="1">
            <a:spLocks noChangeArrowheads="1"/>
          </p:cNvSpPr>
          <p:nvPr/>
        </p:nvSpPr>
        <p:spPr bwMode="auto">
          <a:xfrm>
            <a:off x="1981200" y="4343400"/>
            <a:ext cx="86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spcBef>
                <a:spcPct val="0"/>
              </a:spcBef>
              <a:buFontTx/>
              <a:buNone/>
            </a:pPr>
            <a:r>
              <a:rPr lang="en-GB" altLang="en-US" sz="2400" dirty="0">
                <a:latin typeface="Garamond" panose="02020404030301010803" pitchFamily="18" charset="0"/>
              </a:rPr>
              <a:t>aware</a:t>
            </a:r>
          </a:p>
        </p:txBody>
      </p:sp>
      <p:sp>
        <p:nvSpPr>
          <p:cNvPr id="18442" name="Text Box 10"/>
          <p:cNvSpPr txBox="1">
            <a:spLocks noChangeArrowheads="1"/>
          </p:cNvSpPr>
          <p:nvPr/>
        </p:nvSpPr>
        <p:spPr bwMode="auto">
          <a:xfrm>
            <a:off x="1828800" y="5257800"/>
            <a:ext cx="1168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spcBef>
                <a:spcPct val="0"/>
              </a:spcBef>
              <a:buFontTx/>
              <a:buNone/>
            </a:pPr>
            <a:r>
              <a:rPr lang="en-GB" altLang="en-US" sz="2400" dirty="0">
                <a:latin typeface="Garamond" panose="02020404030301010803" pitchFamily="18" charset="0"/>
              </a:rPr>
              <a:t>unaware</a:t>
            </a:r>
          </a:p>
        </p:txBody>
      </p:sp>
      <p:sp>
        <p:nvSpPr>
          <p:cNvPr id="18443" name="Text Box 11"/>
          <p:cNvSpPr txBox="1">
            <a:spLocks noChangeArrowheads="1"/>
          </p:cNvSpPr>
          <p:nvPr/>
        </p:nvSpPr>
        <p:spPr bwMode="auto">
          <a:xfrm>
            <a:off x="4495800" y="3305175"/>
            <a:ext cx="1214438"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spcBef>
                <a:spcPct val="0"/>
              </a:spcBef>
              <a:buFontTx/>
              <a:buNone/>
            </a:pPr>
            <a:r>
              <a:rPr lang="en-GB" altLang="en-US" sz="2800" b="1" dirty="0">
                <a:latin typeface="Garamond" panose="02020404030301010803" pitchFamily="18" charset="0"/>
              </a:rPr>
              <a:t>Sender</a:t>
            </a:r>
            <a:endParaRPr lang="en-GB" altLang="en-US" sz="2800" dirty="0">
              <a:latin typeface="Garamond" panose="02020404030301010803" pitchFamily="18" charset="0"/>
            </a:endParaRPr>
          </a:p>
        </p:txBody>
      </p:sp>
      <p:sp>
        <p:nvSpPr>
          <p:cNvPr id="18444" name="Text Box 12"/>
          <p:cNvSpPr txBox="1">
            <a:spLocks noChangeArrowheads="1"/>
          </p:cNvSpPr>
          <p:nvPr/>
        </p:nvSpPr>
        <p:spPr bwMode="auto">
          <a:xfrm>
            <a:off x="6629400" y="3279775"/>
            <a:ext cx="1484313"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spcBef>
                <a:spcPct val="0"/>
              </a:spcBef>
              <a:buFontTx/>
              <a:buNone/>
            </a:pPr>
            <a:r>
              <a:rPr lang="en-GB" altLang="en-US" sz="2800" b="1" dirty="0">
                <a:latin typeface="Garamond" panose="02020404030301010803" pitchFamily="18" charset="0"/>
              </a:rPr>
              <a:t>Receiver</a:t>
            </a:r>
          </a:p>
        </p:txBody>
      </p:sp>
      <p:sp>
        <p:nvSpPr>
          <p:cNvPr id="18445" name="Text Box 13"/>
          <p:cNvSpPr txBox="1">
            <a:spLocks noChangeArrowheads="1"/>
          </p:cNvSpPr>
          <p:nvPr/>
        </p:nvSpPr>
        <p:spPr bwMode="auto">
          <a:xfrm>
            <a:off x="4343400" y="3886200"/>
            <a:ext cx="14446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spcBef>
                <a:spcPct val="0"/>
              </a:spcBef>
              <a:buFontTx/>
              <a:buNone/>
            </a:pPr>
            <a:r>
              <a:rPr lang="en-GB" altLang="en-US" sz="2400" dirty="0">
                <a:latin typeface="Garamond" panose="02020404030301010803" pitchFamily="18" charset="0"/>
              </a:rPr>
              <a:t>intentional</a:t>
            </a:r>
          </a:p>
        </p:txBody>
      </p:sp>
      <p:sp>
        <p:nvSpPr>
          <p:cNvPr id="18446" name="Text Box 14"/>
          <p:cNvSpPr txBox="1">
            <a:spLocks noChangeArrowheads="1"/>
          </p:cNvSpPr>
          <p:nvPr/>
        </p:nvSpPr>
        <p:spPr bwMode="auto">
          <a:xfrm>
            <a:off x="4343400" y="4876800"/>
            <a:ext cx="17494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spcBef>
                <a:spcPct val="0"/>
              </a:spcBef>
              <a:buFontTx/>
              <a:buNone/>
            </a:pPr>
            <a:r>
              <a:rPr lang="en-GB" altLang="en-US" sz="2400" dirty="0">
                <a:latin typeface="Garamond" panose="02020404030301010803" pitchFamily="18" charset="0"/>
              </a:rPr>
              <a:t>unintentional</a:t>
            </a:r>
          </a:p>
        </p:txBody>
      </p:sp>
      <p:sp>
        <p:nvSpPr>
          <p:cNvPr id="18447" name="Text Box 15"/>
          <p:cNvSpPr txBox="1">
            <a:spLocks noChangeArrowheads="1"/>
          </p:cNvSpPr>
          <p:nvPr/>
        </p:nvSpPr>
        <p:spPr bwMode="auto">
          <a:xfrm>
            <a:off x="6858000" y="3886200"/>
            <a:ext cx="86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spcBef>
                <a:spcPct val="0"/>
              </a:spcBef>
              <a:buFontTx/>
              <a:buNone/>
            </a:pPr>
            <a:r>
              <a:rPr lang="en-GB" altLang="en-US" sz="2400" dirty="0">
                <a:latin typeface="Garamond" panose="02020404030301010803" pitchFamily="18" charset="0"/>
              </a:rPr>
              <a:t>aware</a:t>
            </a:r>
          </a:p>
        </p:txBody>
      </p:sp>
      <p:sp>
        <p:nvSpPr>
          <p:cNvPr id="18448" name="Text Box 16"/>
          <p:cNvSpPr txBox="1">
            <a:spLocks noChangeArrowheads="1"/>
          </p:cNvSpPr>
          <p:nvPr/>
        </p:nvSpPr>
        <p:spPr bwMode="auto">
          <a:xfrm>
            <a:off x="6858000" y="4876800"/>
            <a:ext cx="11684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Blip>
                <a:blip r:embed="rId3"/>
              </a:buBlip>
              <a:defRPr sz="3200">
                <a:solidFill>
                  <a:schemeClr val="tx1"/>
                </a:solidFill>
                <a:latin typeface="Calibri" panose="020F0502020204030204" pitchFamily="34" charset="0"/>
              </a:defRPr>
            </a:lvl1pPr>
            <a:lvl2pPr marL="742950" indent="-285750" eaLnBrk="0" hangingPunct="0">
              <a:spcBef>
                <a:spcPct val="20000"/>
              </a:spcBef>
              <a:buSzPct val="75000"/>
              <a:buBlip>
                <a:blip r:embed="rId4"/>
              </a:buBlip>
              <a:defRPr sz="2800">
                <a:solidFill>
                  <a:schemeClr val="tx1"/>
                </a:solidFill>
                <a:latin typeface="Calibri" panose="020F0502020204030204" pitchFamily="34" charset="0"/>
              </a:defRPr>
            </a:lvl2pPr>
            <a:lvl3pPr marL="1143000" indent="-228600" eaLnBrk="0" hangingPunct="0">
              <a:spcBef>
                <a:spcPct val="20000"/>
              </a:spcBef>
              <a:buChar char="•"/>
              <a:defRPr sz="2400">
                <a:solidFill>
                  <a:schemeClr val="tx1"/>
                </a:solidFill>
                <a:latin typeface="Calibri" panose="020F0502020204030204" pitchFamily="34" charset="0"/>
              </a:defRPr>
            </a:lvl3pPr>
            <a:lvl4pPr marL="1600200" indent="-228600" eaLnBrk="0" hangingPunct="0">
              <a:spcBef>
                <a:spcPct val="20000"/>
              </a:spcBef>
              <a:buChar char="–"/>
              <a:defRPr sz="2000">
                <a:solidFill>
                  <a:schemeClr val="tx1"/>
                </a:solidFill>
                <a:latin typeface="Calibri" panose="020F0502020204030204" pitchFamily="34" charset="0"/>
              </a:defRPr>
            </a:lvl4pPr>
            <a:lvl5pPr marL="2057400" indent="-228600" eaLnBrk="0" hangingPunct="0">
              <a:spcBef>
                <a:spcPct val="20000"/>
              </a:spcBef>
              <a:buClr>
                <a:schemeClr val="tx2"/>
              </a:buClr>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2"/>
              </a:buClr>
              <a:buChar char="–"/>
              <a:defRPr sz="2000">
                <a:solidFill>
                  <a:schemeClr val="tx1"/>
                </a:solidFill>
                <a:latin typeface="Calibri" panose="020F0502020204030204" pitchFamily="34" charset="0"/>
              </a:defRPr>
            </a:lvl9pPr>
          </a:lstStyle>
          <a:p>
            <a:pPr>
              <a:spcBef>
                <a:spcPct val="0"/>
              </a:spcBef>
              <a:buFontTx/>
              <a:buNone/>
            </a:pPr>
            <a:r>
              <a:rPr lang="en-GB" altLang="en-US" sz="2400">
                <a:latin typeface="Garamond" panose="02020404030301010803" pitchFamily="18" charset="0"/>
              </a:rPr>
              <a:t>unaware</a:t>
            </a:r>
          </a:p>
        </p:txBody>
      </p:sp>
      <p:sp>
        <p:nvSpPr>
          <p:cNvPr id="18449" name="Line 17"/>
          <p:cNvSpPr>
            <a:spLocks noChangeShapeType="1"/>
          </p:cNvSpPr>
          <p:nvPr/>
        </p:nvSpPr>
        <p:spPr bwMode="auto">
          <a:xfrm flipV="1">
            <a:off x="3048000" y="5167313"/>
            <a:ext cx="1219200" cy="3810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8450" name="Line 18"/>
          <p:cNvSpPr>
            <a:spLocks noChangeShapeType="1"/>
          </p:cNvSpPr>
          <p:nvPr/>
        </p:nvSpPr>
        <p:spPr bwMode="auto">
          <a:xfrm>
            <a:off x="2895600" y="4633913"/>
            <a:ext cx="1295400" cy="3810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8451" name="Line 19"/>
          <p:cNvSpPr>
            <a:spLocks noChangeShapeType="1"/>
          </p:cNvSpPr>
          <p:nvPr/>
        </p:nvSpPr>
        <p:spPr bwMode="auto">
          <a:xfrm>
            <a:off x="5791200" y="4100513"/>
            <a:ext cx="11430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8452" name="Line 20"/>
          <p:cNvSpPr>
            <a:spLocks noChangeShapeType="1"/>
          </p:cNvSpPr>
          <p:nvPr/>
        </p:nvSpPr>
        <p:spPr bwMode="auto">
          <a:xfrm>
            <a:off x="6096000" y="5091113"/>
            <a:ext cx="838200"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8453" name="Line 21"/>
          <p:cNvSpPr>
            <a:spLocks noChangeShapeType="1"/>
          </p:cNvSpPr>
          <p:nvPr/>
        </p:nvSpPr>
        <p:spPr bwMode="auto">
          <a:xfrm flipV="1">
            <a:off x="6019800" y="4252913"/>
            <a:ext cx="838200" cy="6858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8454" name="Line 22"/>
          <p:cNvSpPr>
            <a:spLocks noChangeShapeType="1"/>
          </p:cNvSpPr>
          <p:nvPr/>
        </p:nvSpPr>
        <p:spPr bwMode="auto">
          <a:xfrm>
            <a:off x="5791200" y="4252913"/>
            <a:ext cx="1143000" cy="6858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8455" name="Rectangle 23"/>
          <p:cNvSpPr>
            <a:spLocks noGrp="1" noChangeArrowheads="1"/>
          </p:cNvSpPr>
          <p:nvPr>
            <p:ph type="title"/>
          </p:nvPr>
        </p:nvSpPr>
        <p:spPr/>
        <p:txBody>
          <a:bodyPr>
            <a:normAutofit/>
          </a:bodyPr>
          <a:lstStyle/>
          <a:p>
            <a:pPr eaLnBrk="1" hangingPunct="1"/>
            <a:r>
              <a:rPr lang="en-GB" altLang="en-US" sz="4000" dirty="0"/>
              <a:t>Non-verbal Communication (NVC)</a:t>
            </a:r>
          </a:p>
        </p:txBody>
      </p:sp>
    </p:spTree>
    <p:extLst>
      <p:ext uri="{BB962C8B-B14F-4D97-AF65-F5344CB8AC3E}">
        <p14:creationId xmlns:p14="http://schemas.microsoft.com/office/powerpoint/2010/main" val="5834761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Kinesics</a:t>
            </a:r>
          </a:p>
        </p:txBody>
      </p:sp>
      <p:sp>
        <p:nvSpPr>
          <p:cNvPr id="4" name="Content Placeholder 2"/>
          <p:cNvSpPr>
            <a:spLocks noGrp="1"/>
          </p:cNvSpPr>
          <p:nvPr>
            <p:ph idx="1"/>
          </p:nvPr>
        </p:nvSpPr>
        <p:spPr>
          <a:xfrm>
            <a:off x="457200" y="1600200"/>
            <a:ext cx="8229600" cy="4525963"/>
          </a:xfrm>
        </p:spPr>
        <p:txBody>
          <a:bodyPr>
            <a:normAutofit/>
          </a:bodyPr>
          <a:lstStyle/>
          <a:p>
            <a:r>
              <a:rPr lang="en-GB" altLang="en-US" sz="2400" dirty="0"/>
              <a:t>Facial expression</a:t>
            </a:r>
          </a:p>
          <a:p>
            <a:endParaRPr lang="en-GB" altLang="en-US" sz="2400" dirty="0"/>
          </a:p>
          <a:p>
            <a:r>
              <a:rPr lang="en-GB" altLang="en-US" sz="2400" dirty="0"/>
              <a:t>Eye contact</a:t>
            </a:r>
          </a:p>
          <a:p>
            <a:endParaRPr lang="en-GB" altLang="en-US" sz="2400" dirty="0"/>
          </a:p>
          <a:p>
            <a:r>
              <a:rPr lang="en-GB" altLang="en-US" sz="2400" dirty="0"/>
              <a:t>Touching </a:t>
            </a:r>
          </a:p>
          <a:p>
            <a:endParaRPr lang="en-GB" altLang="en-US" sz="2400" dirty="0"/>
          </a:p>
          <a:p>
            <a:r>
              <a:rPr lang="en-GB" altLang="en-US" sz="2400" dirty="0"/>
              <a:t>Gestures</a:t>
            </a:r>
          </a:p>
        </p:txBody>
      </p:sp>
    </p:spTree>
    <p:extLst>
      <p:ext uri="{BB962C8B-B14F-4D97-AF65-F5344CB8AC3E}">
        <p14:creationId xmlns:p14="http://schemas.microsoft.com/office/powerpoint/2010/main" val="4817094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Raising Eyebrow? </a:t>
            </a:r>
          </a:p>
        </p:txBody>
      </p:sp>
      <p:sp>
        <p:nvSpPr>
          <p:cNvPr id="4" name="Content Placeholder 2"/>
          <p:cNvSpPr>
            <a:spLocks noGrp="1"/>
          </p:cNvSpPr>
          <p:nvPr>
            <p:ph idx="1"/>
          </p:nvPr>
        </p:nvSpPr>
        <p:spPr>
          <a:xfrm>
            <a:off x="457200" y="1916832"/>
            <a:ext cx="8229600" cy="4209331"/>
          </a:xfrm>
        </p:spPr>
        <p:txBody>
          <a:bodyPr>
            <a:normAutofit/>
          </a:bodyPr>
          <a:lstStyle/>
          <a:p>
            <a:r>
              <a:rPr lang="en-GB" altLang="en-US" sz="2400" dirty="0"/>
              <a:t>UK </a:t>
            </a:r>
            <a:r>
              <a:rPr lang="en-GB" sz="2400" dirty="0"/>
              <a:t>–</a:t>
            </a:r>
            <a:r>
              <a:rPr lang="en-GB" altLang="en-US" sz="2400" dirty="0"/>
              <a:t> scepticism</a:t>
            </a:r>
          </a:p>
          <a:p>
            <a:r>
              <a:rPr lang="en-GB" altLang="en-US" sz="2400" dirty="0"/>
              <a:t>Philippines </a:t>
            </a:r>
            <a:r>
              <a:rPr lang="en-GB" sz="2400" dirty="0"/>
              <a:t>–</a:t>
            </a:r>
            <a:r>
              <a:rPr lang="en-GB" altLang="en-US" sz="2400" dirty="0"/>
              <a:t> ‘Hello’</a:t>
            </a:r>
          </a:p>
          <a:p>
            <a:r>
              <a:rPr lang="en-GB" altLang="en-US" sz="2400" dirty="0"/>
              <a:t>Arabic </a:t>
            </a:r>
            <a:r>
              <a:rPr lang="en-GB" sz="2400" dirty="0"/>
              <a:t>–</a:t>
            </a:r>
            <a:r>
              <a:rPr lang="en-GB" altLang="en-US" sz="2400" dirty="0"/>
              <a:t> ‘No’</a:t>
            </a:r>
          </a:p>
          <a:p>
            <a:r>
              <a:rPr lang="en-GB" altLang="en-US" sz="2400" dirty="0"/>
              <a:t>Chinese </a:t>
            </a:r>
            <a:r>
              <a:rPr lang="en-GB" sz="2400" dirty="0"/>
              <a:t>–</a:t>
            </a:r>
            <a:r>
              <a:rPr lang="en-GB" altLang="en-US" sz="2400" dirty="0"/>
              <a:t> disagreement</a:t>
            </a:r>
          </a:p>
          <a:p>
            <a:r>
              <a:rPr lang="en-GB" altLang="en-US" sz="2400" dirty="0"/>
              <a:t>USA </a:t>
            </a:r>
            <a:r>
              <a:rPr lang="en-GB" sz="2400" dirty="0"/>
              <a:t>–</a:t>
            </a:r>
            <a:r>
              <a:rPr lang="en-GB" altLang="en-US" sz="2400" dirty="0"/>
              <a:t> surprise</a:t>
            </a:r>
          </a:p>
          <a:p>
            <a:r>
              <a:rPr lang="en-GB" altLang="en-US" sz="2400" dirty="0"/>
              <a:t>Germany </a:t>
            </a:r>
            <a:r>
              <a:rPr lang="en-GB" sz="2400" dirty="0"/>
              <a:t>–</a:t>
            </a:r>
            <a:r>
              <a:rPr lang="en-GB" altLang="en-US" sz="2400" dirty="0"/>
              <a:t> ‘Aren’t you clever?’ </a:t>
            </a: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26088651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Proxemics</a:t>
            </a:r>
          </a:p>
        </p:txBody>
      </p:sp>
      <p:sp>
        <p:nvSpPr>
          <p:cNvPr id="4" name="Content Placeholder 2"/>
          <p:cNvSpPr>
            <a:spLocks noGrp="1"/>
          </p:cNvSpPr>
          <p:nvPr>
            <p:ph idx="1"/>
          </p:nvPr>
        </p:nvSpPr>
        <p:spPr>
          <a:xfrm>
            <a:off x="457200" y="1916832"/>
            <a:ext cx="8229600" cy="4209331"/>
          </a:xfrm>
        </p:spPr>
        <p:txBody>
          <a:bodyPr>
            <a:normAutofit/>
          </a:bodyPr>
          <a:lstStyle/>
          <a:p>
            <a:r>
              <a:rPr lang="en-GB" altLang="en-US" sz="2400" dirty="0"/>
              <a:t>Intimate</a:t>
            </a:r>
          </a:p>
          <a:p>
            <a:endParaRPr lang="en-GB" altLang="en-US" sz="2400" dirty="0"/>
          </a:p>
          <a:p>
            <a:r>
              <a:rPr lang="en-GB" altLang="en-US" sz="2400" dirty="0"/>
              <a:t>Personal</a:t>
            </a:r>
          </a:p>
          <a:p>
            <a:pPr marL="0" indent="0">
              <a:buNone/>
            </a:pPr>
            <a:r>
              <a:rPr lang="en-GB" altLang="en-US" sz="2400" dirty="0"/>
              <a:t> </a:t>
            </a:r>
          </a:p>
          <a:p>
            <a:r>
              <a:rPr lang="en-GB" altLang="en-US" sz="2400" dirty="0"/>
              <a:t>Social</a:t>
            </a:r>
          </a:p>
          <a:p>
            <a:endParaRPr lang="en-GB" altLang="en-US" sz="2400" dirty="0"/>
          </a:p>
          <a:p>
            <a:r>
              <a:rPr lang="en-GB" altLang="en-US" sz="2400" dirty="0"/>
              <a:t>Public</a:t>
            </a:r>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27508810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Chromatics</a:t>
            </a:r>
          </a:p>
        </p:txBody>
      </p:sp>
      <p:sp>
        <p:nvSpPr>
          <p:cNvPr id="4" name="Content Placeholder 2"/>
          <p:cNvSpPr>
            <a:spLocks noGrp="1"/>
          </p:cNvSpPr>
          <p:nvPr>
            <p:ph idx="1"/>
          </p:nvPr>
        </p:nvSpPr>
        <p:spPr>
          <a:xfrm>
            <a:off x="457200" y="1916832"/>
            <a:ext cx="8229600" cy="4209331"/>
          </a:xfrm>
        </p:spPr>
        <p:txBody>
          <a:bodyPr>
            <a:normAutofit fontScale="92500" lnSpcReduction="10000"/>
          </a:bodyPr>
          <a:lstStyle/>
          <a:p>
            <a:pPr marL="0" indent="0">
              <a:buNone/>
            </a:pPr>
            <a:r>
              <a:rPr lang="en-GB" altLang="en-US" sz="2600" dirty="0"/>
              <a:t>For example: How are colours understood in different cultures? </a:t>
            </a:r>
          </a:p>
          <a:p>
            <a:pPr marL="0" indent="0">
              <a:buNone/>
            </a:pPr>
            <a:endParaRPr lang="en-GB" altLang="en-US" sz="2600" dirty="0"/>
          </a:p>
          <a:p>
            <a:r>
              <a:rPr lang="en-GB" altLang="en-US" sz="2600" dirty="0"/>
              <a:t>Black </a:t>
            </a:r>
          </a:p>
          <a:p>
            <a:r>
              <a:rPr lang="en-GB" altLang="en-US" sz="2600" dirty="0"/>
              <a:t>White</a:t>
            </a:r>
          </a:p>
          <a:p>
            <a:r>
              <a:rPr lang="en-GB" altLang="en-US" sz="2600" dirty="0"/>
              <a:t>Red</a:t>
            </a:r>
          </a:p>
          <a:p>
            <a:r>
              <a:rPr lang="en-GB" altLang="en-US" sz="2600" dirty="0"/>
              <a:t>Green</a:t>
            </a:r>
          </a:p>
          <a:p>
            <a:pPr marL="0" indent="0">
              <a:buNone/>
            </a:pPr>
            <a:endParaRPr lang="en-GB" altLang="en-US" sz="2600" dirty="0"/>
          </a:p>
          <a:p>
            <a:pPr marL="0" indent="0">
              <a:buNone/>
            </a:pPr>
            <a:endParaRPr lang="en-GB" altLang="en-US" sz="2400" dirty="0"/>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25478186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000" dirty="0"/>
              <a:t>Beware of …</a:t>
            </a:r>
            <a:endParaRPr lang="en-GB" sz="4000" dirty="0"/>
          </a:p>
        </p:txBody>
      </p:sp>
      <p:sp>
        <p:nvSpPr>
          <p:cNvPr id="4" name="Content Placeholder 2"/>
          <p:cNvSpPr>
            <a:spLocks noGrp="1"/>
          </p:cNvSpPr>
          <p:nvPr>
            <p:ph idx="1"/>
          </p:nvPr>
        </p:nvSpPr>
        <p:spPr>
          <a:xfrm>
            <a:off x="457200" y="1916832"/>
            <a:ext cx="8229600" cy="4209331"/>
          </a:xfrm>
        </p:spPr>
        <p:txBody>
          <a:bodyPr>
            <a:normAutofit/>
          </a:bodyPr>
          <a:lstStyle/>
          <a:p>
            <a:r>
              <a:rPr lang="en-GB" altLang="en-US" sz="2400" dirty="0"/>
              <a:t>An initial expectation</a:t>
            </a:r>
          </a:p>
          <a:p>
            <a:r>
              <a:rPr lang="en-GB" altLang="en-US" sz="2400" dirty="0"/>
              <a:t>Misinterpretation; ‘cultural blinders’</a:t>
            </a:r>
          </a:p>
          <a:p>
            <a:r>
              <a:rPr lang="en-GB" altLang="en-US" sz="2400" dirty="0"/>
              <a:t>A lack of cultural awareness</a:t>
            </a:r>
          </a:p>
          <a:p>
            <a:r>
              <a:rPr lang="en-GB" altLang="en-US" sz="2400" dirty="0"/>
              <a:t>Projected similarity (assuming they are more similar to you than they are)</a:t>
            </a:r>
          </a:p>
          <a:p>
            <a:r>
              <a:rPr lang="en-GB" altLang="en-US" sz="2400" dirty="0"/>
              <a:t>Parochialism</a:t>
            </a:r>
          </a:p>
          <a:p>
            <a:pPr marL="0" indent="0">
              <a:buNone/>
            </a:pPr>
            <a:r>
              <a:rPr lang="en-GB" altLang="en-US" sz="2400" dirty="0"/>
              <a:t> </a:t>
            </a:r>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3420167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000" dirty="0"/>
              <a:t>Negotiation</a:t>
            </a:r>
            <a:endParaRPr lang="en-GB" sz="4000" dirty="0"/>
          </a:p>
        </p:txBody>
      </p:sp>
      <p:sp>
        <p:nvSpPr>
          <p:cNvPr id="4" name="Content Placeholder 2"/>
          <p:cNvSpPr>
            <a:spLocks noGrp="1"/>
          </p:cNvSpPr>
          <p:nvPr>
            <p:ph idx="1"/>
          </p:nvPr>
        </p:nvSpPr>
        <p:spPr>
          <a:xfrm>
            <a:off x="457200" y="1916832"/>
            <a:ext cx="8229600" cy="4209331"/>
          </a:xfrm>
        </p:spPr>
        <p:txBody>
          <a:bodyPr>
            <a:normAutofit lnSpcReduction="10000"/>
          </a:bodyPr>
          <a:lstStyle/>
          <a:p>
            <a:r>
              <a:rPr lang="en-GB" altLang="en-US" sz="2400" dirty="0"/>
              <a:t>The concept of negotiation itself</a:t>
            </a:r>
          </a:p>
          <a:p>
            <a:endParaRPr lang="en-GB" altLang="en-US" sz="2400" dirty="0"/>
          </a:p>
          <a:p>
            <a:r>
              <a:rPr lang="en-GB" altLang="en-US" sz="2400" dirty="0"/>
              <a:t>Negotiating style</a:t>
            </a:r>
          </a:p>
          <a:p>
            <a:endParaRPr lang="en-GB" altLang="en-US" sz="2400" dirty="0"/>
          </a:p>
          <a:p>
            <a:r>
              <a:rPr lang="en-GB" altLang="en-US" sz="2400" dirty="0"/>
              <a:t>Negotiating context </a:t>
            </a:r>
          </a:p>
          <a:p>
            <a:endParaRPr lang="en-GB" altLang="en-US" sz="2400" dirty="0"/>
          </a:p>
          <a:p>
            <a:pPr marL="0" indent="0">
              <a:buNone/>
            </a:pPr>
            <a:r>
              <a:rPr lang="en-GB" altLang="en-US" sz="2400" dirty="0">
                <a:hlinkClick r:id="rId3"/>
              </a:rPr>
              <a:t>Can all vary across cultures </a:t>
            </a:r>
            <a:endParaRPr lang="en-GB" altLang="en-US" sz="2400" dirty="0"/>
          </a:p>
          <a:p>
            <a:pPr marL="0" indent="0">
              <a:buNone/>
            </a:pPr>
            <a:r>
              <a:rPr lang="en-GB" altLang="en-US" sz="2400" dirty="0"/>
              <a:t> </a:t>
            </a:r>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3465961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sz="4000" dirty="0"/>
              <a:t>Enhancing Intercultural Communication</a:t>
            </a:r>
            <a:endParaRPr lang="en-GB" sz="4000" dirty="0"/>
          </a:p>
        </p:txBody>
      </p:sp>
      <p:sp>
        <p:nvSpPr>
          <p:cNvPr id="4" name="Content Placeholder 2"/>
          <p:cNvSpPr>
            <a:spLocks noGrp="1"/>
          </p:cNvSpPr>
          <p:nvPr>
            <p:ph idx="1"/>
          </p:nvPr>
        </p:nvSpPr>
        <p:spPr>
          <a:xfrm>
            <a:off x="457200" y="1916832"/>
            <a:ext cx="8229600" cy="4209331"/>
          </a:xfrm>
        </p:spPr>
        <p:txBody>
          <a:bodyPr>
            <a:normAutofit/>
          </a:bodyPr>
          <a:lstStyle/>
          <a:p>
            <a:r>
              <a:rPr lang="en-GB" altLang="en-US" sz="2600" dirty="0"/>
              <a:t>Open attitude</a:t>
            </a:r>
          </a:p>
          <a:p>
            <a:r>
              <a:rPr lang="en-GB" altLang="en-US" sz="2600" dirty="0"/>
              <a:t>Self-awareness</a:t>
            </a:r>
          </a:p>
          <a:p>
            <a:r>
              <a:rPr lang="en-GB" altLang="en-US" sz="2600" dirty="0"/>
              <a:t>Awareness of others</a:t>
            </a:r>
          </a:p>
          <a:p>
            <a:r>
              <a:rPr lang="en-GB" altLang="en-US" sz="2600" dirty="0"/>
              <a:t>Cultural knowledge (</a:t>
            </a:r>
            <a:r>
              <a:rPr lang="en-GB" altLang="en-US" sz="2600" dirty="0" err="1"/>
              <a:t>eg</a:t>
            </a:r>
            <a:r>
              <a:rPr lang="en-GB" altLang="en-US" sz="2600" dirty="0"/>
              <a:t> Hall’s work on context)</a:t>
            </a:r>
          </a:p>
          <a:p>
            <a:r>
              <a:rPr lang="en-GB" altLang="en-US" sz="2600" dirty="0"/>
              <a:t>Cross-cultural skills including being resourceful</a:t>
            </a:r>
          </a:p>
          <a:p>
            <a:pPr marL="0" indent="0">
              <a:buNone/>
            </a:pPr>
            <a:r>
              <a:rPr lang="en-GB" altLang="en-US" sz="2400" dirty="0"/>
              <a:t> </a:t>
            </a:r>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16697381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167E6-2A10-F535-C0F4-57229C02614B}"/>
              </a:ext>
            </a:extLst>
          </p:cNvPr>
          <p:cNvSpPr>
            <a:spLocks noGrp="1"/>
          </p:cNvSpPr>
          <p:nvPr>
            <p:ph type="title"/>
          </p:nvPr>
        </p:nvSpPr>
        <p:spPr/>
        <p:txBody>
          <a:bodyPr>
            <a:normAutofit fontScale="90000"/>
          </a:bodyPr>
          <a:lstStyle/>
          <a:p>
            <a:r>
              <a:rPr lang="en-GB" dirty="0"/>
              <a:t>Managing Multicultural Teams (CIPD, 2021)</a:t>
            </a:r>
          </a:p>
        </p:txBody>
      </p:sp>
      <p:sp>
        <p:nvSpPr>
          <p:cNvPr id="3" name="Content Placeholder 2">
            <a:extLst>
              <a:ext uri="{FF2B5EF4-FFF2-40B4-BE49-F238E27FC236}">
                <a16:creationId xmlns:a16="http://schemas.microsoft.com/office/drawing/2014/main" id="{4AA51AEF-CC5A-F660-91BE-0B865AC8FC89}"/>
              </a:ext>
            </a:extLst>
          </p:cNvPr>
          <p:cNvSpPr>
            <a:spLocks noGrp="1"/>
          </p:cNvSpPr>
          <p:nvPr>
            <p:ph idx="1"/>
          </p:nvPr>
        </p:nvSpPr>
        <p:spPr/>
        <p:txBody>
          <a:bodyPr/>
          <a:lstStyle/>
          <a:p>
            <a:r>
              <a:rPr lang="en-GB" dirty="0"/>
              <a:t>Research completed to explore the opportunities and challenges faced by multicultural teams, with a particular focus on the role managers can play in overcoming the barriers to working effectively and unlocking their potential.</a:t>
            </a:r>
          </a:p>
          <a:p>
            <a:r>
              <a:rPr lang="en-GB" dirty="0"/>
              <a:t>Quiz time!</a:t>
            </a:r>
          </a:p>
        </p:txBody>
      </p:sp>
    </p:spTree>
    <p:extLst>
      <p:ext uri="{BB962C8B-B14F-4D97-AF65-F5344CB8AC3E}">
        <p14:creationId xmlns:p14="http://schemas.microsoft.com/office/powerpoint/2010/main" val="39260102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084" y="564292"/>
            <a:ext cx="8229600" cy="1143000"/>
          </a:xfrm>
        </p:spPr>
        <p:txBody>
          <a:bodyPr>
            <a:normAutofit fontScale="90000"/>
          </a:bodyPr>
          <a:lstStyle/>
          <a:p>
            <a:r>
              <a:rPr lang="en-GB" altLang="en-US" sz="4000" b="1" dirty="0"/>
              <a:t>Communication in a remote world</a:t>
            </a:r>
            <a:endParaRPr lang="en-GB" sz="4000" b="1" dirty="0"/>
          </a:p>
        </p:txBody>
      </p:sp>
      <p:sp>
        <p:nvSpPr>
          <p:cNvPr id="4" name="Content Placeholder 2"/>
          <p:cNvSpPr>
            <a:spLocks noGrp="1"/>
          </p:cNvSpPr>
          <p:nvPr>
            <p:ph idx="1"/>
          </p:nvPr>
        </p:nvSpPr>
        <p:spPr>
          <a:xfrm>
            <a:off x="457200" y="1916832"/>
            <a:ext cx="8229600" cy="4209331"/>
          </a:xfrm>
        </p:spPr>
        <p:txBody>
          <a:bodyPr>
            <a:normAutofit lnSpcReduction="10000"/>
          </a:bodyPr>
          <a:lstStyle/>
          <a:p>
            <a:r>
              <a:rPr lang="en-GB" altLang="en-US" sz="2600" dirty="0"/>
              <a:t>3 dimensions of virtuality (Kirkman et al)</a:t>
            </a:r>
          </a:p>
          <a:p>
            <a:pPr lvl="1"/>
            <a:r>
              <a:rPr lang="en-GB" altLang="en-US" sz="2200" dirty="0"/>
              <a:t>1. The proportion of time the team interact and work face-to-face compared to virtually.</a:t>
            </a:r>
          </a:p>
          <a:p>
            <a:pPr lvl="1"/>
            <a:r>
              <a:rPr lang="en-GB" altLang="en-US" sz="2200" dirty="0"/>
              <a:t>2. The time they spend at any one location.</a:t>
            </a:r>
          </a:p>
          <a:p>
            <a:pPr lvl="1"/>
            <a:r>
              <a:rPr lang="en-GB" altLang="en-US" sz="2200" dirty="0"/>
              <a:t>3. The proportion of time individuals devote to a virtual team project. </a:t>
            </a:r>
          </a:p>
          <a:p>
            <a:r>
              <a:rPr lang="en-GB" altLang="en-US" sz="2600" dirty="0"/>
              <a:t>Berry contends that a further defining feature is the amount of computer-mediated communication technology the team uses.</a:t>
            </a:r>
            <a:endParaRPr lang="en-GB" altLang="en-US" sz="2400" dirty="0"/>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13672685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084" y="564292"/>
            <a:ext cx="8229600" cy="1143000"/>
          </a:xfrm>
        </p:spPr>
        <p:txBody>
          <a:bodyPr>
            <a:normAutofit/>
          </a:bodyPr>
          <a:lstStyle/>
          <a:p>
            <a:r>
              <a:rPr lang="en-GB" altLang="en-US" sz="4000" b="1" dirty="0"/>
              <a:t>Virtual managerial challenges</a:t>
            </a:r>
            <a:endParaRPr lang="en-GB" sz="4000" b="1" dirty="0"/>
          </a:p>
        </p:txBody>
      </p:sp>
      <p:sp>
        <p:nvSpPr>
          <p:cNvPr id="4" name="Content Placeholder 2"/>
          <p:cNvSpPr>
            <a:spLocks noGrp="1"/>
          </p:cNvSpPr>
          <p:nvPr>
            <p:ph idx="1"/>
          </p:nvPr>
        </p:nvSpPr>
        <p:spPr>
          <a:xfrm>
            <a:off x="457200" y="1707292"/>
            <a:ext cx="8229600" cy="4209331"/>
          </a:xfrm>
        </p:spPr>
        <p:txBody>
          <a:bodyPr>
            <a:normAutofit fontScale="77500" lnSpcReduction="20000"/>
          </a:bodyPr>
          <a:lstStyle/>
          <a:p>
            <a:r>
              <a:rPr lang="en-GB" altLang="en-US" sz="2600" dirty="0"/>
              <a:t>Communication can be hindered by the misinterpretation and miscommunication of messages due to the absence of non-verbal cues, tone of voice and slow, delayed or missing information and feedback.</a:t>
            </a:r>
          </a:p>
          <a:p>
            <a:r>
              <a:rPr lang="en-GB" altLang="en-US" sz="2600" dirty="0"/>
              <a:t>Engagement in teamwork and collaboration may be lower, leading to reduced motivation and productivity.</a:t>
            </a:r>
          </a:p>
          <a:p>
            <a:r>
              <a:rPr lang="en-GB" altLang="en-US" sz="2400" dirty="0"/>
              <a:t>Team members may experience feelings of detachment and isolation from colleagues and the work itself, lack of identity.</a:t>
            </a:r>
          </a:p>
          <a:p>
            <a:r>
              <a:rPr lang="en-GB" altLang="en-US" sz="2400" dirty="0"/>
              <a:t>Managers may find it difficult to manage and monitor performance, particularly in teams that operate in geographically dispersed and remote locations, and in situations where levels of team cohesion, work satisfaction and co-operative behaviour have decreased.</a:t>
            </a:r>
          </a:p>
          <a:p>
            <a:r>
              <a:rPr lang="en-GB" altLang="en-US" sz="2400" dirty="0"/>
              <a:t>Lack of interaction may lead to knowledge hoarding and protectionism and in turn a duplication of effort and increased costs. </a:t>
            </a:r>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36400700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084" y="564292"/>
            <a:ext cx="8229600" cy="1143000"/>
          </a:xfrm>
        </p:spPr>
        <p:txBody>
          <a:bodyPr>
            <a:normAutofit/>
          </a:bodyPr>
          <a:lstStyle/>
          <a:p>
            <a:r>
              <a:rPr lang="en-GB" altLang="en-US" sz="4000" b="1" dirty="0"/>
              <a:t>Working differently</a:t>
            </a:r>
            <a:endParaRPr lang="en-GB" sz="4000" b="1" dirty="0"/>
          </a:p>
        </p:txBody>
      </p:sp>
      <p:sp>
        <p:nvSpPr>
          <p:cNvPr id="4" name="Content Placeholder 2"/>
          <p:cNvSpPr>
            <a:spLocks noGrp="1"/>
          </p:cNvSpPr>
          <p:nvPr>
            <p:ph idx="1"/>
          </p:nvPr>
        </p:nvSpPr>
        <p:spPr>
          <a:xfrm>
            <a:off x="457200" y="1916832"/>
            <a:ext cx="8229600" cy="4209331"/>
          </a:xfrm>
        </p:spPr>
        <p:txBody>
          <a:bodyPr>
            <a:normAutofit fontScale="85000" lnSpcReduction="10000"/>
          </a:bodyPr>
          <a:lstStyle/>
          <a:p>
            <a:r>
              <a:rPr lang="en-GB" altLang="en-US" sz="2600" dirty="0" err="1"/>
              <a:t>Thiefels</a:t>
            </a:r>
            <a:r>
              <a:rPr lang="en-GB" altLang="en-US" sz="2600" dirty="0"/>
              <a:t> insists that ‘remote collaboration doesn’t have to be hard’. </a:t>
            </a:r>
          </a:p>
          <a:p>
            <a:r>
              <a:rPr lang="en-GB" altLang="en-US" sz="2600" dirty="0"/>
              <a:t>Managers need to promote collaborative, virtual working by assembling the organisation’s basic communication tools.</a:t>
            </a:r>
          </a:p>
          <a:p>
            <a:r>
              <a:rPr lang="en-GB" altLang="en-US" sz="2600" dirty="0" err="1"/>
              <a:t>Ranninger</a:t>
            </a:r>
            <a:r>
              <a:rPr lang="en-GB" altLang="en-US" sz="2600" dirty="0"/>
              <a:t> suggests it’s more complex than this due to individuals finding it difficult to separate work and home life. </a:t>
            </a:r>
          </a:p>
          <a:p>
            <a:r>
              <a:rPr lang="en-GB" altLang="en-US" sz="2400" dirty="0"/>
              <a:t>Technology has taken away ‘the limitations of time and space’.</a:t>
            </a:r>
          </a:p>
          <a:p>
            <a:r>
              <a:rPr lang="en-GB" altLang="en-US" sz="2400" dirty="0"/>
              <a:t>Important for managers to ensure virtual team members remain ‘connected to work in a human way’ and not just ‘a voice on the phone and a line on a screen’. </a:t>
            </a:r>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8534253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084" y="564292"/>
            <a:ext cx="8229600" cy="1143000"/>
          </a:xfrm>
        </p:spPr>
        <p:txBody>
          <a:bodyPr>
            <a:normAutofit/>
          </a:bodyPr>
          <a:lstStyle/>
          <a:p>
            <a:r>
              <a:rPr lang="en-GB" altLang="en-US" sz="4000" b="1" dirty="0"/>
              <a:t>Working differently</a:t>
            </a:r>
            <a:endParaRPr lang="en-GB" sz="4000" b="1" dirty="0"/>
          </a:p>
        </p:txBody>
      </p:sp>
      <p:sp>
        <p:nvSpPr>
          <p:cNvPr id="4" name="Content Placeholder 2"/>
          <p:cNvSpPr>
            <a:spLocks noGrp="1"/>
          </p:cNvSpPr>
          <p:nvPr>
            <p:ph idx="1"/>
          </p:nvPr>
        </p:nvSpPr>
        <p:spPr>
          <a:xfrm>
            <a:off x="457200" y="1916832"/>
            <a:ext cx="8229600" cy="4209331"/>
          </a:xfrm>
        </p:spPr>
        <p:txBody>
          <a:bodyPr>
            <a:normAutofit lnSpcReduction="10000"/>
          </a:bodyPr>
          <a:lstStyle/>
          <a:p>
            <a:r>
              <a:rPr lang="en-GB" altLang="en-US" sz="2600" dirty="0"/>
              <a:t>Virtual teams can offer greater flexibility, enhanced team member diversity and access to a wider knowledge pool. </a:t>
            </a:r>
          </a:p>
          <a:p>
            <a:r>
              <a:rPr lang="en-GB" altLang="en-US" sz="2600" dirty="0" err="1"/>
              <a:t>Nydegger</a:t>
            </a:r>
            <a:r>
              <a:rPr lang="en-GB" altLang="en-US" sz="2600" dirty="0"/>
              <a:t> and </a:t>
            </a:r>
            <a:r>
              <a:rPr lang="en-GB" altLang="en-US" sz="2600" dirty="0" err="1"/>
              <a:t>Nydegger</a:t>
            </a:r>
            <a:r>
              <a:rPr lang="en-GB" altLang="en-US" sz="2600" dirty="0"/>
              <a:t> caveat that managers may resent their implementation because it may threaten their power base due to the autonomous nature of virtual remote working.</a:t>
            </a:r>
          </a:p>
          <a:p>
            <a:r>
              <a:rPr lang="en-GB" altLang="en-US" sz="2600" dirty="0" err="1"/>
              <a:t>Ranninger</a:t>
            </a:r>
            <a:r>
              <a:rPr lang="en-GB" altLang="en-US" sz="2600" dirty="0"/>
              <a:t> suggests ‘remote management’ training to develop specific skills and techniques.</a:t>
            </a:r>
            <a:endParaRPr lang="en-GB" altLang="en-US" sz="2400" dirty="0"/>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19374725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084" y="564292"/>
            <a:ext cx="8229600" cy="1143000"/>
          </a:xfrm>
        </p:spPr>
        <p:txBody>
          <a:bodyPr>
            <a:normAutofit fontScale="90000"/>
          </a:bodyPr>
          <a:lstStyle/>
          <a:p>
            <a:r>
              <a:rPr lang="en-GB" sz="4000" b="1" dirty="0"/>
              <a:t>Impact on organisational behaviour</a:t>
            </a:r>
          </a:p>
        </p:txBody>
      </p:sp>
      <p:sp>
        <p:nvSpPr>
          <p:cNvPr id="4" name="Content Placeholder 2"/>
          <p:cNvSpPr>
            <a:spLocks noGrp="1"/>
          </p:cNvSpPr>
          <p:nvPr>
            <p:ph idx="1"/>
          </p:nvPr>
        </p:nvSpPr>
        <p:spPr>
          <a:xfrm>
            <a:off x="457200" y="1916832"/>
            <a:ext cx="8229600" cy="4209331"/>
          </a:xfrm>
        </p:spPr>
        <p:txBody>
          <a:bodyPr>
            <a:normAutofit/>
          </a:bodyPr>
          <a:lstStyle/>
          <a:p>
            <a:r>
              <a:rPr lang="en-GB" altLang="en-US" sz="2600" dirty="0"/>
              <a:t>Virtual teams can be successful if the environment is conducive to effective virtual teamwork and has the relevant technological infrastructure.</a:t>
            </a:r>
          </a:p>
          <a:p>
            <a:r>
              <a:rPr lang="en-GB" altLang="en-US" sz="2600" dirty="0"/>
              <a:t>Berry advises the failure of success ‘may well be a consequence of inept leadership or management, more than a consequence of technology or other factors’.</a:t>
            </a:r>
          </a:p>
          <a:p>
            <a:endParaRPr lang="en-GB" altLang="en-US" sz="2400" dirty="0"/>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38405660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6084" y="564292"/>
            <a:ext cx="8229600" cy="1143000"/>
          </a:xfrm>
        </p:spPr>
        <p:txBody>
          <a:bodyPr>
            <a:normAutofit/>
          </a:bodyPr>
          <a:lstStyle/>
          <a:p>
            <a:r>
              <a:rPr lang="en-GB" sz="4000" b="1" dirty="0"/>
              <a:t>Activity</a:t>
            </a:r>
          </a:p>
        </p:txBody>
      </p:sp>
      <p:sp>
        <p:nvSpPr>
          <p:cNvPr id="4" name="Content Placeholder 2"/>
          <p:cNvSpPr>
            <a:spLocks noGrp="1"/>
          </p:cNvSpPr>
          <p:nvPr>
            <p:ph idx="1"/>
          </p:nvPr>
        </p:nvSpPr>
        <p:spPr>
          <a:xfrm>
            <a:off x="457200" y="1916832"/>
            <a:ext cx="8229600" cy="4209331"/>
          </a:xfrm>
        </p:spPr>
        <p:txBody>
          <a:bodyPr>
            <a:normAutofit/>
          </a:bodyPr>
          <a:lstStyle/>
          <a:p>
            <a:r>
              <a:rPr lang="en-GB" altLang="en-US" sz="2600" dirty="0"/>
              <a:t>How can organisations mitigate against the feelings of detachment and isolation that some virtual team members may experience?</a:t>
            </a:r>
          </a:p>
          <a:p>
            <a:r>
              <a:rPr lang="en-GB" altLang="en-US" sz="2600" dirty="0" err="1"/>
              <a:t>Thiefels</a:t>
            </a:r>
            <a:r>
              <a:rPr lang="en-GB" altLang="en-US" sz="2600" dirty="0"/>
              <a:t> advocates that ‘remote collaboration doesn’t have to be hard’. To what extent do you agree with her view?</a:t>
            </a:r>
          </a:p>
          <a:p>
            <a:endParaRPr lang="en-GB" altLang="en-US" sz="2400" dirty="0"/>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42742059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A88E8-C27A-7FA9-0E20-C98BE72D17CE}"/>
              </a:ext>
            </a:extLst>
          </p:cNvPr>
          <p:cNvSpPr>
            <a:spLocks noGrp="1"/>
          </p:cNvSpPr>
          <p:nvPr>
            <p:ph type="title"/>
          </p:nvPr>
        </p:nvSpPr>
        <p:spPr/>
        <p:txBody>
          <a:bodyPr>
            <a:normAutofit fontScale="90000"/>
          </a:bodyPr>
          <a:lstStyle/>
          <a:p>
            <a:r>
              <a:rPr lang="en-GB" b="1" dirty="0"/>
              <a:t>Current perspectives (Jackson, 2025)</a:t>
            </a:r>
          </a:p>
        </p:txBody>
      </p:sp>
      <p:sp>
        <p:nvSpPr>
          <p:cNvPr id="3" name="Content Placeholder 2">
            <a:extLst>
              <a:ext uri="{FF2B5EF4-FFF2-40B4-BE49-F238E27FC236}">
                <a16:creationId xmlns:a16="http://schemas.microsoft.com/office/drawing/2014/main" id="{79FC4AB1-91FB-0B90-ADD6-5616B470D31E}"/>
              </a:ext>
            </a:extLst>
          </p:cNvPr>
          <p:cNvSpPr>
            <a:spLocks noGrp="1"/>
          </p:cNvSpPr>
          <p:nvPr>
            <p:ph idx="1"/>
          </p:nvPr>
        </p:nvSpPr>
        <p:spPr/>
        <p:txBody>
          <a:bodyPr/>
          <a:lstStyle/>
          <a:p>
            <a:r>
              <a:rPr lang="en-GB" dirty="0"/>
              <a:t>Employees now prioritise work-life balance over pay.</a:t>
            </a:r>
          </a:p>
          <a:p>
            <a:r>
              <a:rPr lang="en-GB" dirty="0"/>
              <a:t>Difficulties in building meaningful relationships remotely.</a:t>
            </a:r>
          </a:p>
          <a:p>
            <a:r>
              <a:rPr lang="en-GB" dirty="0"/>
              <a:t>Employee resistance against return to office mandates.</a:t>
            </a:r>
          </a:p>
          <a:p>
            <a:r>
              <a:rPr lang="en-GB" dirty="0"/>
              <a:t>Generational divide.</a:t>
            </a:r>
          </a:p>
          <a:p>
            <a:endParaRPr lang="en-GB" dirty="0"/>
          </a:p>
        </p:txBody>
      </p:sp>
    </p:spTree>
    <p:extLst>
      <p:ext uri="{BB962C8B-B14F-4D97-AF65-F5344CB8AC3E}">
        <p14:creationId xmlns:p14="http://schemas.microsoft.com/office/powerpoint/2010/main" val="22120116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000" dirty="0"/>
              <a:t>Improving Communication</a:t>
            </a:r>
            <a:endParaRPr lang="en-GB" sz="4000" dirty="0"/>
          </a:p>
        </p:txBody>
      </p:sp>
      <p:sp>
        <p:nvSpPr>
          <p:cNvPr id="4" name="Content Placeholder 2"/>
          <p:cNvSpPr>
            <a:spLocks noGrp="1"/>
          </p:cNvSpPr>
          <p:nvPr>
            <p:ph idx="1"/>
          </p:nvPr>
        </p:nvSpPr>
        <p:spPr>
          <a:xfrm>
            <a:off x="457200" y="1916832"/>
            <a:ext cx="8229600" cy="4209331"/>
          </a:xfrm>
        </p:spPr>
        <p:txBody>
          <a:bodyPr>
            <a:normAutofit fontScale="92500" lnSpcReduction="20000"/>
          </a:bodyPr>
          <a:lstStyle/>
          <a:p>
            <a:r>
              <a:rPr lang="en-GB" altLang="en-US" sz="2600" dirty="0"/>
              <a:t>Greater awareness</a:t>
            </a:r>
          </a:p>
          <a:p>
            <a:r>
              <a:rPr lang="en-GB" altLang="en-US" sz="2600" dirty="0"/>
              <a:t>Take responsibility</a:t>
            </a:r>
          </a:p>
          <a:p>
            <a:r>
              <a:rPr lang="en-GB" altLang="en-US" sz="2600" dirty="0"/>
              <a:t>Show respect</a:t>
            </a:r>
          </a:p>
          <a:p>
            <a:r>
              <a:rPr lang="en-GB" altLang="en-US" sz="2600" dirty="0"/>
              <a:t>Empathise</a:t>
            </a:r>
          </a:p>
          <a:p>
            <a:r>
              <a:rPr lang="en-GB" altLang="en-US" sz="2600" dirty="0"/>
              <a:t>Look beyond the superficial</a:t>
            </a:r>
          </a:p>
          <a:p>
            <a:r>
              <a:rPr lang="en-GB" altLang="en-US" sz="2600" dirty="0"/>
              <a:t>Recognise own cultural bias</a:t>
            </a:r>
          </a:p>
          <a:p>
            <a:r>
              <a:rPr lang="en-GB" altLang="en-US" sz="2600" dirty="0"/>
              <a:t>Emphasis on common ground</a:t>
            </a:r>
          </a:p>
          <a:p>
            <a:r>
              <a:rPr lang="en-GB" altLang="en-US" sz="2600" dirty="0"/>
              <a:t>Withhold judgment</a:t>
            </a:r>
          </a:p>
          <a:p>
            <a:pPr marL="0" indent="0">
              <a:buNone/>
            </a:pPr>
            <a:r>
              <a:rPr lang="en-GB" altLang="en-US" sz="2400" dirty="0"/>
              <a:t> </a:t>
            </a:r>
          </a:p>
          <a:p>
            <a:pPr marL="0" indent="0">
              <a:buNone/>
            </a:pPr>
            <a:br>
              <a:rPr lang="en-GB" altLang="en-US" sz="2400" dirty="0"/>
            </a:br>
            <a:r>
              <a:rPr lang="en-GB" altLang="en-US" sz="2400" dirty="0"/>
              <a:t> </a:t>
            </a:r>
            <a:endParaRPr lang="en-GB" sz="2400" dirty="0"/>
          </a:p>
        </p:txBody>
      </p:sp>
    </p:spTree>
    <p:extLst>
      <p:ext uri="{BB962C8B-B14F-4D97-AF65-F5344CB8AC3E}">
        <p14:creationId xmlns:p14="http://schemas.microsoft.com/office/powerpoint/2010/main" val="7915238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908EA-958C-122A-11D3-23661CEF5734}"/>
              </a:ext>
            </a:extLst>
          </p:cNvPr>
          <p:cNvSpPr>
            <a:spLocks noGrp="1"/>
          </p:cNvSpPr>
          <p:nvPr>
            <p:ph type="title"/>
          </p:nvPr>
        </p:nvSpPr>
        <p:spPr>
          <a:xfrm>
            <a:off x="457200" y="108942"/>
            <a:ext cx="8229600" cy="461792"/>
          </a:xfrm>
        </p:spPr>
        <p:txBody>
          <a:bodyPr>
            <a:normAutofit fontScale="90000"/>
          </a:bodyPr>
          <a:lstStyle/>
          <a:p>
            <a:r>
              <a:rPr lang="en-GB"/>
              <a:t>References </a:t>
            </a:r>
          </a:p>
        </p:txBody>
      </p:sp>
      <p:sp>
        <p:nvSpPr>
          <p:cNvPr id="3" name="Content Placeholder 2">
            <a:extLst>
              <a:ext uri="{FF2B5EF4-FFF2-40B4-BE49-F238E27FC236}">
                <a16:creationId xmlns:a16="http://schemas.microsoft.com/office/drawing/2014/main" id="{E53DEAEC-082E-88F8-892C-14AC66985CE7}"/>
              </a:ext>
            </a:extLst>
          </p:cNvPr>
          <p:cNvSpPr>
            <a:spLocks noGrp="1"/>
          </p:cNvSpPr>
          <p:nvPr>
            <p:ph idx="1"/>
          </p:nvPr>
        </p:nvSpPr>
        <p:spPr>
          <a:xfrm>
            <a:off x="0" y="937414"/>
            <a:ext cx="9144000" cy="4616491"/>
          </a:xfrm>
        </p:spPr>
        <p:txBody>
          <a:bodyPr>
            <a:normAutofit/>
          </a:bodyPr>
          <a:lstStyle/>
          <a:p>
            <a:endParaRPr lang="en-GB" sz="1200">
              <a:solidFill>
                <a:srgbClr val="333333"/>
              </a:solidFill>
              <a:latin typeface="Arial" panose="020B0604020202020204" pitchFamily="34" charset="0"/>
              <a:cs typeface="Arial" panose="020B0604020202020204" pitchFamily="34" charset="0"/>
            </a:endParaRPr>
          </a:p>
          <a:p>
            <a:endParaRPr lang="en-GB" sz="1200">
              <a:solidFill>
                <a:srgbClr val="333333"/>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A1BE28A-D6B0-F06D-B7F9-D4F673677A2E}"/>
              </a:ext>
            </a:extLst>
          </p:cNvPr>
          <p:cNvSpPr txBox="1"/>
          <p:nvPr/>
        </p:nvSpPr>
        <p:spPr>
          <a:xfrm>
            <a:off x="803936" y="1577187"/>
            <a:ext cx="7579087" cy="4524315"/>
          </a:xfrm>
          <a:prstGeom prst="rect">
            <a:avLst/>
          </a:prstGeom>
          <a:noFill/>
        </p:spPr>
        <p:txBody>
          <a:bodyPr wrap="square" rtlCol="0">
            <a:spAutoFit/>
          </a:bodyPr>
          <a:lstStyle/>
          <a:p>
            <a:r>
              <a:rPr lang="en-GB" dirty="0"/>
              <a:t>CIPD (2021) </a:t>
            </a:r>
            <a:r>
              <a:rPr lang="en-GB" i="1" dirty="0"/>
              <a:t>Managing Multicultural Teams. </a:t>
            </a:r>
            <a:r>
              <a:rPr lang="en-GB" dirty="0"/>
              <a:t>Available at: </a:t>
            </a:r>
            <a:r>
              <a:rPr lang="en-GB" dirty="0">
                <a:hlinkClick r:id="rId3"/>
              </a:rPr>
              <a:t>Managing multicultural teams: Exploring the opportunities and challenges</a:t>
            </a:r>
            <a:r>
              <a:rPr lang="en-GB" dirty="0"/>
              <a:t>. (Accessed: 10 February 2025)</a:t>
            </a:r>
          </a:p>
          <a:p>
            <a:r>
              <a:rPr lang="en-GB" dirty="0"/>
              <a:t>French, R. (2015) </a:t>
            </a:r>
            <a:r>
              <a:rPr lang="en-GB" i="1" dirty="0"/>
              <a:t>Cross-Cultural Management in work organisations. </a:t>
            </a:r>
            <a:r>
              <a:rPr lang="en-GB" dirty="0"/>
              <a:t>Edition 3. London: Kogan Page </a:t>
            </a:r>
          </a:p>
          <a:p>
            <a:r>
              <a:rPr lang="en-GB" dirty="0" err="1"/>
              <a:t>Gotian</a:t>
            </a:r>
            <a:r>
              <a:rPr lang="en-GB" dirty="0"/>
              <a:t>, R. (2022) </a:t>
            </a:r>
            <a:r>
              <a:rPr lang="en-GB" i="1" dirty="0"/>
              <a:t>The Success Factor. </a:t>
            </a:r>
            <a:r>
              <a:rPr lang="en-GB" dirty="0"/>
              <a:t>New York </a:t>
            </a:r>
          </a:p>
          <a:p>
            <a:r>
              <a:rPr lang="en-GB" dirty="0"/>
              <a:t>Jackson, I. (2025) </a:t>
            </a:r>
            <a:r>
              <a:rPr lang="en-GB" i="1" dirty="0"/>
              <a:t>Remote working creating generation unaccustomed to ‘proper work’, says Lord Rose – does HR agree? </a:t>
            </a:r>
            <a:r>
              <a:rPr lang="en-GB" dirty="0"/>
              <a:t>Available at: </a:t>
            </a:r>
            <a:r>
              <a:rPr lang="en-GB" dirty="0">
                <a:hlinkClick r:id="rId4"/>
              </a:rPr>
              <a:t>Remote working creating generation unaccustomed to ‘proper work’, says Lord Rose – does HR agree?</a:t>
            </a:r>
            <a:r>
              <a:rPr lang="en-GB" dirty="0"/>
              <a:t> (Accessed: 10 February 2025)</a:t>
            </a:r>
          </a:p>
          <a:p>
            <a:r>
              <a:rPr lang="en-GB" dirty="0"/>
              <a:t>Mullins, J. (2019) </a:t>
            </a:r>
            <a:r>
              <a:rPr lang="en-GB" i="1" dirty="0"/>
              <a:t>Organisational behaviour in the workplace, </a:t>
            </a:r>
            <a:r>
              <a:rPr lang="en-GB" dirty="0"/>
              <a:t>Harlow</a:t>
            </a:r>
            <a:r>
              <a:rPr lang="en-GB" i="1" dirty="0"/>
              <a:t>: </a:t>
            </a:r>
            <a:r>
              <a:rPr lang="en-GB" dirty="0"/>
              <a:t>Pearson Education Limited</a:t>
            </a:r>
          </a:p>
          <a:p>
            <a:r>
              <a:rPr lang="en-GB" dirty="0"/>
              <a:t>Rayner, C and Adam-Smith, DW. (2009) </a:t>
            </a:r>
            <a:r>
              <a:rPr lang="en-GB" i="1" dirty="0"/>
              <a:t>Managing and Leading People. </a:t>
            </a:r>
            <a:r>
              <a:rPr lang="en-GB" dirty="0"/>
              <a:t>Edition 2. London: Kogan Page</a:t>
            </a:r>
          </a:p>
          <a:p>
            <a:endParaRPr lang="en-GB" dirty="0"/>
          </a:p>
          <a:p>
            <a:endParaRPr lang="en-GB" dirty="0"/>
          </a:p>
        </p:txBody>
      </p:sp>
    </p:spTree>
    <p:extLst>
      <p:ext uri="{BB962C8B-B14F-4D97-AF65-F5344CB8AC3E}">
        <p14:creationId xmlns:p14="http://schemas.microsoft.com/office/powerpoint/2010/main" val="396446305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0</TotalTime>
  <Words>2196</Words>
  <Application>Microsoft Office PowerPoint</Application>
  <PresentationFormat>On-screen Show (4:3)</PresentationFormat>
  <Paragraphs>274</Paragraphs>
  <Slides>32</Slides>
  <Notes>21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32</vt:i4>
      </vt:variant>
    </vt:vector>
  </HeadingPairs>
  <TitlesOfParts>
    <vt:vector size="44" baseType="lpstr">
      <vt:lpstr>fkGroteskNeue</vt:lpstr>
      <vt:lpstr>Google Sans</vt:lpstr>
      <vt:lpstr>Myriad Pro</vt:lpstr>
      <vt:lpstr>var(--font-fk-grotesk)</vt:lpstr>
      <vt:lpstr>arial</vt:lpstr>
      <vt:lpstr>arial</vt:lpstr>
      <vt:lpstr>Calibri</vt:lpstr>
      <vt:lpstr>Garamond</vt:lpstr>
      <vt:lpstr>Helvetica</vt:lpstr>
      <vt:lpstr>Roboto</vt:lpstr>
      <vt:lpstr>Times New Roman</vt:lpstr>
      <vt:lpstr>20140311PresentationUWTSDTemplate</vt:lpstr>
      <vt:lpstr>Shaping Cultures   Rhiannon Akers, February 2025</vt:lpstr>
      <vt:lpstr>Recap of last week</vt:lpstr>
      <vt:lpstr>Today’s learning outcome</vt:lpstr>
      <vt:lpstr>A Key Area?</vt:lpstr>
      <vt:lpstr>Process of Perception </vt:lpstr>
      <vt:lpstr>Confucian Values</vt:lpstr>
      <vt:lpstr>Perception of Others – Potential Barriers</vt:lpstr>
      <vt:lpstr>Stereotyping (1)</vt:lpstr>
      <vt:lpstr>Stereotyping (2)</vt:lpstr>
      <vt:lpstr>Stereotyping (3)</vt:lpstr>
      <vt:lpstr>Stereotyping (4)</vt:lpstr>
      <vt:lpstr>Communication Process</vt:lpstr>
      <vt:lpstr>Encoding and Channel</vt:lpstr>
      <vt:lpstr>Receiver and Decoding – ‘Noise’</vt:lpstr>
      <vt:lpstr>Non-verbal Communication (NVC)</vt:lpstr>
      <vt:lpstr>Kinesics</vt:lpstr>
      <vt:lpstr>Raising Eyebrow? </vt:lpstr>
      <vt:lpstr>Proxemics</vt:lpstr>
      <vt:lpstr>Chromatics</vt:lpstr>
      <vt:lpstr>Beware of …</vt:lpstr>
      <vt:lpstr>Negotiation</vt:lpstr>
      <vt:lpstr>Enhancing Intercultural Communication</vt:lpstr>
      <vt:lpstr>Managing Multicultural Teams (CIPD, 2021)</vt:lpstr>
      <vt:lpstr>Communication in a remote world</vt:lpstr>
      <vt:lpstr>Virtual managerial challenges</vt:lpstr>
      <vt:lpstr>Working differently</vt:lpstr>
      <vt:lpstr>Working differently</vt:lpstr>
      <vt:lpstr>Impact on organisational behaviour</vt:lpstr>
      <vt:lpstr>Activity</vt:lpstr>
      <vt:lpstr>Current perspectives (Jackson, 2025)</vt:lpstr>
      <vt:lpstr>Improving Communication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4</cp:revision>
  <cp:lastPrinted>2017-10-10T10:16:57Z</cp:lastPrinted>
  <dcterms:created xsi:type="dcterms:W3CDTF">2015-04-14T15:21:28Z</dcterms:created>
  <dcterms:modified xsi:type="dcterms:W3CDTF">2025-02-11T09:49:26Z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