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803157-E7EB-4C36-8B87-1AA9D691341E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B68E6F-6E91-4037-91B7-761460123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29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I’m a Roman</a:t>
            </a:r>
            <a:r>
              <a:rPr lang="en-GB" baseline="0" dirty="0" smtClean="0"/>
              <a:t> philologist!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EAA1F5-38CE-6B4D-ACA2-2A7DE563E7F9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7BD03-FA9A-48EF-9E65-E7A926A87627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73AA8-50BB-41E5-9197-3A5CD3B4C1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7BD03-FA9A-48EF-9E65-E7A926A87627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73AA8-50BB-41E5-9197-3A5CD3B4C1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7BD03-FA9A-48EF-9E65-E7A926A87627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73AA8-50BB-41E5-9197-3A5CD3B4C1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7BD03-FA9A-48EF-9E65-E7A926A87627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73AA8-50BB-41E5-9197-3A5CD3B4C1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7BD03-FA9A-48EF-9E65-E7A926A87627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73AA8-50BB-41E5-9197-3A5CD3B4C1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7BD03-FA9A-48EF-9E65-E7A926A87627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73AA8-50BB-41E5-9197-3A5CD3B4C1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7BD03-FA9A-48EF-9E65-E7A926A87627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73AA8-50BB-41E5-9197-3A5CD3B4C1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7BD03-FA9A-48EF-9E65-E7A926A87627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73AA8-50BB-41E5-9197-3A5CD3B4C1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7BD03-FA9A-48EF-9E65-E7A926A87627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73AA8-50BB-41E5-9197-3A5CD3B4C1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7BD03-FA9A-48EF-9E65-E7A926A87627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73AA8-50BB-41E5-9197-3A5CD3B4C1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7BD03-FA9A-48EF-9E65-E7A926A87627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73AA8-50BB-41E5-9197-3A5CD3B4C1F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7BD03-FA9A-48EF-9E65-E7A926A87627}" type="datetimeFigureOut">
              <a:rPr lang="en-GB" smtClean="0"/>
              <a:t>12/12/2012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73AA8-50BB-41E5-9197-3A5CD3B4C1F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Muses’ Playground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Revision </a:t>
            </a:r>
            <a:r>
              <a:rPr lang="en-GB" smtClean="0"/>
              <a:t>Class 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First block: The epic genre </a:t>
            </a:r>
          </a:p>
          <a:p>
            <a:r>
              <a:rPr lang="en-GB" dirty="0" smtClean="0"/>
              <a:t>Second block: Early epics from Greece and Rome</a:t>
            </a:r>
          </a:p>
          <a:p>
            <a:pPr lvl="1"/>
            <a:r>
              <a:rPr lang="en-GB" dirty="0" smtClean="0"/>
              <a:t>Including  Homer, Apollonius </a:t>
            </a:r>
            <a:r>
              <a:rPr lang="en-GB" dirty="0" err="1" smtClean="0"/>
              <a:t>Rhodius</a:t>
            </a:r>
            <a:r>
              <a:rPr lang="en-GB" dirty="0" smtClean="0"/>
              <a:t>, </a:t>
            </a:r>
            <a:r>
              <a:rPr lang="en-GB" dirty="0" err="1" smtClean="0"/>
              <a:t>Livius</a:t>
            </a:r>
            <a:r>
              <a:rPr lang="en-GB" dirty="0" smtClean="0"/>
              <a:t> Andronicus and </a:t>
            </a:r>
            <a:r>
              <a:rPr lang="en-GB" dirty="0" err="1" smtClean="0"/>
              <a:t>Ennius</a:t>
            </a:r>
            <a:endParaRPr lang="en-GB" dirty="0" smtClean="0"/>
          </a:p>
          <a:p>
            <a:r>
              <a:rPr lang="en-GB" dirty="0" smtClean="0"/>
              <a:t>Third block: A classical epic?</a:t>
            </a:r>
          </a:p>
          <a:p>
            <a:pPr lvl="1"/>
            <a:r>
              <a:rPr lang="en-GB" dirty="0" smtClean="0"/>
              <a:t>Vergil’s </a:t>
            </a:r>
            <a:r>
              <a:rPr lang="en-GB" i="1" dirty="0" err="1" smtClean="0"/>
              <a:t>Aeneid</a:t>
            </a:r>
            <a:endParaRPr lang="en-GB" i="1" dirty="0" smtClean="0"/>
          </a:p>
          <a:p>
            <a:r>
              <a:rPr lang="en-GB" dirty="0" smtClean="0"/>
              <a:t>Fourth block: An epic challenge?</a:t>
            </a:r>
          </a:p>
          <a:p>
            <a:pPr lvl="1"/>
            <a:r>
              <a:rPr lang="en-GB" dirty="0" smtClean="0"/>
              <a:t>Ovid’s </a:t>
            </a:r>
            <a:r>
              <a:rPr lang="en-GB" i="1" dirty="0" smtClean="0"/>
              <a:t>Metamorphoses</a:t>
            </a:r>
          </a:p>
          <a:p>
            <a:r>
              <a:rPr lang="en-GB" dirty="0" smtClean="0"/>
              <a:t>Fifth block: Old-style epic for a new time?</a:t>
            </a:r>
          </a:p>
          <a:p>
            <a:pPr lvl="1"/>
            <a:r>
              <a:rPr lang="en-GB" dirty="0" smtClean="0"/>
              <a:t>Lucan’s </a:t>
            </a:r>
            <a:r>
              <a:rPr lang="en-GB" i="1" dirty="0" smtClean="0"/>
              <a:t>Civil War</a:t>
            </a:r>
            <a:endParaRPr lang="en-GB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and re-defining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The ‘red thread’ of this module has been the development of the epic genre:</a:t>
            </a:r>
          </a:p>
          <a:p>
            <a:r>
              <a:rPr lang="en-GB" dirty="0" smtClean="0"/>
              <a:t>How authors relate to specific conditions for composing and performing their work</a:t>
            </a:r>
          </a:p>
          <a:p>
            <a:pPr lvl="1"/>
            <a:r>
              <a:rPr lang="en-GB" dirty="0" smtClean="0"/>
              <a:t>Oral </a:t>
            </a:r>
            <a:r>
              <a:rPr lang="en-GB" dirty="0" err="1" smtClean="0"/>
              <a:t>vs</a:t>
            </a:r>
            <a:r>
              <a:rPr lang="en-GB" dirty="0" smtClean="0"/>
              <a:t> literary composition</a:t>
            </a:r>
          </a:p>
          <a:p>
            <a:r>
              <a:rPr lang="en-GB" dirty="0" smtClean="0"/>
              <a:t>How authors relate to their predecessors</a:t>
            </a:r>
          </a:p>
          <a:p>
            <a:pPr lvl="1"/>
            <a:r>
              <a:rPr lang="en-GB" i="1" dirty="0" err="1" smtClean="0"/>
              <a:t>Imitatio</a:t>
            </a:r>
            <a:r>
              <a:rPr lang="en-GB" dirty="0" smtClean="0"/>
              <a:t> and </a:t>
            </a:r>
            <a:r>
              <a:rPr lang="en-GB" i="1" dirty="0" err="1" smtClean="0"/>
              <a:t>aemulatio</a:t>
            </a:r>
            <a:endParaRPr lang="en-GB" i="1" dirty="0" smtClean="0"/>
          </a:p>
          <a:p>
            <a:pPr lvl="1"/>
            <a:r>
              <a:rPr lang="en-GB" i="1" dirty="0" smtClean="0"/>
              <a:t>…</a:t>
            </a:r>
            <a:r>
              <a:rPr lang="en-GB" dirty="0" smtClean="0"/>
              <a:t>or indeed poets working in other genres: the standing of epic</a:t>
            </a:r>
            <a:endParaRPr lang="en-GB" i="1" dirty="0" smtClean="0"/>
          </a:p>
          <a:p>
            <a:r>
              <a:rPr lang="en-GB" dirty="0" smtClean="0"/>
              <a:t>How epic is made to respond to specific historical circumstances</a:t>
            </a:r>
          </a:p>
          <a:p>
            <a:r>
              <a:rPr lang="en-GB" dirty="0" smtClean="0"/>
              <a:t>Who gets to define what epic is?</a:t>
            </a:r>
          </a:p>
          <a:p>
            <a:pPr lvl="1"/>
            <a:r>
              <a:rPr lang="en-GB" dirty="0" smtClean="0"/>
              <a:t>How and from whom we derive our definition of the genre</a:t>
            </a:r>
          </a:p>
          <a:p>
            <a:pPr lvl="1"/>
            <a:endParaRPr lang="en-GB" i="1" dirty="0" smtClean="0"/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Comparative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Narrators:</a:t>
            </a:r>
          </a:p>
          <a:p>
            <a:pPr lvl="1"/>
            <a:r>
              <a:rPr lang="en-GB" dirty="0" err="1" smtClean="0"/>
              <a:t>Orality</a:t>
            </a:r>
            <a:r>
              <a:rPr lang="en-GB" dirty="0" smtClean="0"/>
              <a:t> – evidence of </a:t>
            </a:r>
            <a:r>
              <a:rPr lang="en-GB" dirty="0" err="1" smtClean="0"/>
              <a:t>orality</a:t>
            </a:r>
            <a:r>
              <a:rPr lang="en-GB" dirty="0" smtClean="0"/>
              <a:t> in Homer, imitation of </a:t>
            </a:r>
            <a:r>
              <a:rPr lang="en-GB" dirty="0" err="1" smtClean="0"/>
              <a:t>orality</a:t>
            </a:r>
            <a:r>
              <a:rPr lang="en-GB" dirty="0" smtClean="0"/>
              <a:t> in later epic</a:t>
            </a:r>
          </a:p>
          <a:p>
            <a:pPr lvl="1"/>
            <a:r>
              <a:rPr lang="en-GB" dirty="0" smtClean="0"/>
              <a:t>The status/pose of the epic narrator</a:t>
            </a:r>
          </a:p>
          <a:p>
            <a:r>
              <a:rPr lang="en-GB" dirty="0" err="1" smtClean="0"/>
              <a:t>Metapoetics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Speaking about poetry</a:t>
            </a:r>
          </a:p>
          <a:p>
            <a:r>
              <a:rPr lang="en-GB" dirty="0" smtClean="0"/>
              <a:t>Typical epic traits:</a:t>
            </a:r>
          </a:p>
          <a:p>
            <a:pPr lvl="1"/>
            <a:r>
              <a:rPr lang="en-GB" i="1" dirty="0" err="1" smtClean="0"/>
              <a:t>Ecphrasis</a:t>
            </a:r>
            <a:r>
              <a:rPr lang="en-GB" dirty="0" smtClean="0"/>
              <a:t> in Homer, Apollonius, Catullus, and Vergil</a:t>
            </a:r>
          </a:p>
          <a:p>
            <a:pPr lvl="1"/>
            <a:r>
              <a:rPr lang="en-GB" dirty="0" smtClean="0"/>
              <a:t>Prophecies and the underworld</a:t>
            </a:r>
          </a:p>
          <a:p>
            <a:pPr lvl="1"/>
            <a:r>
              <a:rPr lang="en-GB" dirty="0" smtClean="0"/>
              <a:t>Descriptions of battle and death: </a:t>
            </a:r>
            <a:r>
              <a:rPr lang="en-GB" i="1" dirty="0" err="1" smtClean="0"/>
              <a:t>aristeiai</a:t>
            </a:r>
            <a:endParaRPr lang="en-GB" i="1" dirty="0" smtClean="0"/>
          </a:p>
          <a:p>
            <a:pPr lvl="1"/>
            <a:r>
              <a:rPr lang="en-GB" dirty="0" smtClean="0"/>
              <a:t>Gender: descriptions and roles of women</a:t>
            </a:r>
          </a:p>
          <a:p>
            <a:pPr lvl="2"/>
            <a:r>
              <a:rPr lang="en-GB" dirty="0" smtClean="0"/>
              <a:t>In terms of narrative and in terms of cultural history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Vergil: key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characterisation and development of Aeneas</a:t>
            </a:r>
          </a:p>
          <a:p>
            <a:pPr lvl="1"/>
            <a:r>
              <a:rPr lang="en-GB" dirty="0" smtClean="0"/>
              <a:t>Direct characterisation + indirect characterisation by means of disposition of narrative</a:t>
            </a:r>
          </a:p>
          <a:p>
            <a:r>
              <a:rPr lang="en-GB" dirty="0" smtClean="0"/>
              <a:t>Interplay with elegy: </a:t>
            </a:r>
            <a:r>
              <a:rPr lang="en-GB" dirty="0" err="1" smtClean="0"/>
              <a:t>Verg</a:t>
            </a:r>
            <a:r>
              <a:rPr lang="en-GB" dirty="0" smtClean="0"/>
              <a:t>. </a:t>
            </a:r>
            <a:r>
              <a:rPr lang="en-GB" i="1" dirty="0" err="1" smtClean="0"/>
              <a:t>Aen</a:t>
            </a:r>
            <a:r>
              <a:rPr lang="en-GB" dirty="0" smtClean="0"/>
              <a:t>. 4</a:t>
            </a:r>
          </a:p>
          <a:p>
            <a:r>
              <a:rPr lang="en-GB" dirty="0" smtClean="0"/>
              <a:t>The Augustan context</a:t>
            </a:r>
          </a:p>
          <a:p>
            <a:pPr lvl="1"/>
            <a:r>
              <a:rPr lang="en-GB" dirty="0" smtClean="0"/>
              <a:t>E.g. institution of cults and </a:t>
            </a:r>
            <a:r>
              <a:rPr lang="en-GB" i="1" dirty="0" err="1" smtClean="0"/>
              <a:t>clementia</a:t>
            </a:r>
            <a:endParaRPr lang="en-GB" i="1" dirty="0" smtClean="0"/>
          </a:p>
          <a:p>
            <a:pPr lvl="2"/>
            <a:r>
              <a:rPr lang="en-GB" i="1" dirty="0" smtClean="0"/>
              <a:t>Don’t forget to review the </a:t>
            </a:r>
            <a:r>
              <a:rPr lang="en-GB" i="1" dirty="0" err="1" smtClean="0"/>
              <a:t>intertexts</a:t>
            </a:r>
            <a:r>
              <a:rPr lang="en-GB" i="1" dirty="0" smtClean="0"/>
              <a:t> used here!</a:t>
            </a:r>
          </a:p>
          <a:p>
            <a:pPr lvl="1"/>
            <a:r>
              <a:rPr lang="en-GB" dirty="0" smtClean="0"/>
              <a:t>Scholarly debates and conundrums</a:t>
            </a:r>
          </a:p>
          <a:p>
            <a:r>
              <a:rPr lang="en-GB" dirty="0" smtClean="0"/>
              <a:t>Vergil and Roman history</a:t>
            </a:r>
          </a:p>
          <a:p>
            <a:pPr lvl="1"/>
            <a:endParaRPr lang="en-GB" i="1" dirty="0" smtClean="0"/>
          </a:p>
          <a:p>
            <a:endParaRPr lang="en-GB" i="1" dirty="0" smtClean="0"/>
          </a:p>
          <a:p>
            <a:endParaRPr lang="en-GB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Ovid: key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Ovid and Vergil / Ovid and Callimachus</a:t>
            </a:r>
          </a:p>
          <a:p>
            <a:r>
              <a:rPr lang="en-GB" dirty="0" smtClean="0"/>
              <a:t>What is appropriate for epic after Vergil?</a:t>
            </a:r>
          </a:p>
          <a:p>
            <a:pPr lvl="1"/>
            <a:r>
              <a:rPr lang="en-GB" dirty="0" smtClean="0"/>
              <a:t>Ovid’s past (and present?) as a love elegy writer</a:t>
            </a:r>
          </a:p>
          <a:p>
            <a:pPr lvl="1"/>
            <a:r>
              <a:rPr lang="en-GB" dirty="0" smtClean="0"/>
              <a:t>Enriching epic (cf. Apollo and Daphne episode, </a:t>
            </a:r>
            <a:r>
              <a:rPr lang="en-GB" dirty="0" err="1" smtClean="0"/>
              <a:t>Calydonian</a:t>
            </a:r>
            <a:r>
              <a:rPr lang="en-GB" dirty="0" smtClean="0"/>
              <a:t> boar hunt)</a:t>
            </a:r>
          </a:p>
          <a:p>
            <a:r>
              <a:rPr lang="en-GB" dirty="0" smtClean="0"/>
              <a:t>Narrative: whose voice? Why does this matter?</a:t>
            </a:r>
          </a:p>
          <a:p>
            <a:r>
              <a:rPr lang="en-GB" dirty="0" err="1" smtClean="0"/>
              <a:t>Metapoetics</a:t>
            </a:r>
            <a:r>
              <a:rPr lang="en-GB" dirty="0" smtClean="0"/>
              <a:t>: reflection on the </a:t>
            </a:r>
            <a:r>
              <a:rPr lang="en-GB" i="1" dirty="0" smtClean="0"/>
              <a:t>Met</a:t>
            </a:r>
            <a:r>
              <a:rPr lang="en-GB" dirty="0" smtClean="0"/>
              <a:t>. – and on other genres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Lucan: key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Poetry and patronage</a:t>
            </a:r>
          </a:p>
          <a:p>
            <a:pPr lvl="1"/>
            <a:r>
              <a:rPr lang="en-GB" dirty="0" smtClean="0"/>
              <a:t>Workings of literary patronage in the empire and before</a:t>
            </a:r>
          </a:p>
          <a:p>
            <a:r>
              <a:rPr lang="en-GB" dirty="0" smtClean="0"/>
              <a:t>Enriching epic: rhetoric</a:t>
            </a:r>
          </a:p>
          <a:p>
            <a:pPr lvl="1"/>
            <a:r>
              <a:rPr lang="en-GB" dirty="0" smtClean="0"/>
              <a:t>Role of rhetoric in the empire</a:t>
            </a:r>
          </a:p>
          <a:p>
            <a:r>
              <a:rPr lang="en-GB" dirty="0" smtClean="0"/>
              <a:t>Characterisation: Pompey, Caesar and Cato</a:t>
            </a:r>
          </a:p>
          <a:p>
            <a:pPr lvl="1"/>
            <a:r>
              <a:rPr lang="en-GB" dirty="0" smtClean="0"/>
              <a:t>By means of description, </a:t>
            </a:r>
            <a:r>
              <a:rPr lang="en-GB" dirty="0" err="1" smtClean="0"/>
              <a:t>intertextual</a:t>
            </a:r>
            <a:r>
              <a:rPr lang="en-GB" dirty="0" smtClean="0"/>
              <a:t> allusions, their use of rhetoric, narrative structures</a:t>
            </a:r>
          </a:p>
          <a:p>
            <a:r>
              <a:rPr lang="en-GB" dirty="0" smtClean="0"/>
              <a:t>Writing the civil war</a:t>
            </a:r>
          </a:p>
          <a:p>
            <a:pPr lvl="1"/>
            <a:r>
              <a:rPr lang="en-GB" dirty="0" smtClean="0"/>
              <a:t>Philosophy, relation to the emperor, reconnecting to historical epic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987824" y="2852936"/>
            <a:ext cx="29846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smtClean="0"/>
              <a:t>Questions?</a:t>
            </a:r>
            <a:endParaRPr lang="en-GB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416</Words>
  <Application>Microsoft Office PowerPoint</Application>
  <PresentationFormat>On-screen Show (4:3)</PresentationFormat>
  <Paragraphs>63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The Muses’ Playground</vt:lpstr>
      <vt:lpstr>Module structure</vt:lpstr>
      <vt:lpstr>Defining and re-defining</vt:lpstr>
      <vt:lpstr>Comparative elements</vt:lpstr>
      <vt:lpstr>Vergil: key issues</vt:lpstr>
      <vt:lpstr>Ovid: key issues</vt:lpstr>
      <vt:lpstr>Lucan: key issues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Muses’ Playground</dc:title>
  <dc:creator>sg001</dc:creator>
  <cp:lastModifiedBy>Magdalena Ohrman</cp:lastModifiedBy>
  <cp:revision>6</cp:revision>
  <dcterms:created xsi:type="dcterms:W3CDTF">2011-05-09T08:09:19Z</dcterms:created>
  <dcterms:modified xsi:type="dcterms:W3CDTF">2012-12-12T11:57:07Z</dcterms:modified>
</cp:coreProperties>
</file>