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3"/>
  </p:notesMasterIdLst>
  <p:sldIdLst>
    <p:sldId id="256" r:id="rId2"/>
    <p:sldId id="257" r:id="rId3"/>
    <p:sldId id="258" r:id="rId4"/>
    <p:sldId id="259" r:id="rId5"/>
    <p:sldId id="261" r:id="rId6"/>
    <p:sldId id="260" r:id="rId7"/>
    <p:sldId id="262" r:id="rId8"/>
    <p:sldId id="263" r:id="rId9"/>
    <p:sldId id="264" r:id="rId10"/>
    <p:sldId id="266" r:id="rId11"/>
    <p:sldId id="265" r:id="rId12"/>
  </p:sldIdLst>
  <p:sldSz cx="12192000" cy="6858000"/>
  <p:notesSz cx="6888163" cy="100203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4422" autoAdjust="0"/>
  </p:normalViewPr>
  <p:slideViewPr>
    <p:cSldViewPr>
      <p:cViewPr varScale="1">
        <p:scale>
          <a:sx n="64" d="100"/>
          <a:sy n="64" d="100"/>
        </p:scale>
        <p:origin x="1397" y="53"/>
      </p:cViewPr>
      <p:guideLst>
        <p:guide orient="horz" pos="2160"/>
        <p:guide pos="384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871" cy="501015"/>
          </a:xfrm>
          <a:prstGeom prst="rect">
            <a:avLst/>
          </a:prstGeom>
        </p:spPr>
        <p:txBody>
          <a:bodyPr vert="horz" lIns="96616" tIns="48308" rIns="96616" bIns="48308" rtlCol="0"/>
          <a:lstStyle>
            <a:lvl1pPr algn="l">
              <a:defRPr sz="1300"/>
            </a:lvl1pPr>
          </a:lstStyle>
          <a:p>
            <a:endParaRPr lang="en-US"/>
          </a:p>
        </p:txBody>
      </p:sp>
      <p:sp>
        <p:nvSpPr>
          <p:cNvPr id="3" name="Date Placeholder 2"/>
          <p:cNvSpPr>
            <a:spLocks noGrp="1"/>
          </p:cNvSpPr>
          <p:nvPr>
            <p:ph type="dt" idx="1"/>
          </p:nvPr>
        </p:nvSpPr>
        <p:spPr>
          <a:xfrm>
            <a:off x="3901698" y="0"/>
            <a:ext cx="2984871" cy="501015"/>
          </a:xfrm>
          <a:prstGeom prst="rect">
            <a:avLst/>
          </a:prstGeom>
        </p:spPr>
        <p:txBody>
          <a:bodyPr vert="horz" lIns="96616" tIns="48308" rIns="96616" bIns="48308" rtlCol="0"/>
          <a:lstStyle>
            <a:lvl1pPr algn="r">
              <a:defRPr sz="1300"/>
            </a:lvl1pPr>
          </a:lstStyle>
          <a:p>
            <a:fld id="{D4D5511A-B3E7-4885-A767-F785D4E766B7}" type="datetimeFigureOut">
              <a:rPr lang="en-US" smtClean="0"/>
              <a:t>6/25/2023</a:t>
            </a:fld>
            <a:endParaRPr lang="en-US"/>
          </a:p>
        </p:txBody>
      </p:sp>
      <p:sp>
        <p:nvSpPr>
          <p:cNvPr id="4" name="Slide Image Placeholder 3"/>
          <p:cNvSpPr>
            <a:spLocks noGrp="1" noRot="1" noChangeAspect="1"/>
          </p:cNvSpPr>
          <p:nvPr>
            <p:ph type="sldImg" idx="2"/>
          </p:nvPr>
        </p:nvSpPr>
        <p:spPr>
          <a:xfrm>
            <a:off x="104775" y="750888"/>
            <a:ext cx="6678613" cy="3757612"/>
          </a:xfrm>
          <a:prstGeom prst="rect">
            <a:avLst/>
          </a:prstGeom>
          <a:noFill/>
          <a:ln w="12700">
            <a:solidFill>
              <a:prstClr val="black"/>
            </a:solidFill>
          </a:ln>
        </p:spPr>
        <p:txBody>
          <a:bodyPr vert="horz" lIns="96616" tIns="48308" rIns="96616" bIns="48308" rtlCol="0" anchor="ctr"/>
          <a:lstStyle/>
          <a:p>
            <a:endParaRPr lang="en-US"/>
          </a:p>
        </p:txBody>
      </p:sp>
      <p:sp>
        <p:nvSpPr>
          <p:cNvPr id="5" name="Notes Placeholder 4"/>
          <p:cNvSpPr>
            <a:spLocks noGrp="1"/>
          </p:cNvSpPr>
          <p:nvPr>
            <p:ph type="body" sz="quarter" idx="3"/>
          </p:nvPr>
        </p:nvSpPr>
        <p:spPr>
          <a:xfrm>
            <a:off x="688817" y="4759643"/>
            <a:ext cx="5510530" cy="4509135"/>
          </a:xfrm>
          <a:prstGeom prst="rect">
            <a:avLst/>
          </a:prstGeom>
        </p:spPr>
        <p:txBody>
          <a:bodyPr vert="horz" lIns="96616" tIns="48308" rIns="96616" bIns="48308"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517546"/>
            <a:ext cx="2984871" cy="501015"/>
          </a:xfrm>
          <a:prstGeom prst="rect">
            <a:avLst/>
          </a:prstGeom>
        </p:spPr>
        <p:txBody>
          <a:bodyPr vert="horz" lIns="96616" tIns="48308" rIns="96616" bIns="48308" rtlCol="0" anchor="b"/>
          <a:lstStyle>
            <a:lvl1pPr algn="l">
              <a:defRPr sz="1300"/>
            </a:lvl1pPr>
          </a:lstStyle>
          <a:p>
            <a:endParaRPr lang="en-US"/>
          </a:p>
        </p:txBody>
      </p:sp>
      <p:sp>
        <p:nvSpPr>
          <p:cNvPr id="7" name="Slide Number Placeholder 6"/>
          <p:cNvSpPr>
            <a:spLocks noGrp="1"/>
          </p:cNvSpPr>
          <p:nvPr>
            <p:ph type="sldNum" sz="quarter" idx="5"/>
          </p:nvPr>
        </p:nvSpPr>
        <p:spPr>
          <a:xfrm>
            <a:off x="3901698" y="9517546"/>
            <a:ext cx="2984871" cy="501015"/>
          </a:xfrm>
          <a:prstGeom prst="rect">
            <a:avLst/>
          </a:prstGeom>
        </p:spPr>
        <p:txBody>
          <a:bodyPr vert="horz" lIns="96616" tIns="48308" rIns="96616" bIns="48308" rtlCol="0" anchor="b"/>
          <a:lstStyle>
            <a:lvl1pPr algn="r">
              <a:defRPr sz="1300"/>
            </a:lvl1pPr>
          </a:lstStyle>
          <a:p>
            <a:fld id="{2AA4F234-C30E-4BD2-87F0-ABF0C52C48FD}"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A4F234-C30E-4BD2-87F0-ABF0C52C48FD}" type="slidenum">
              <a:rPr lang="en-US" smtClean="0"/>
              <a:t>1</a:t>
            </a:fld>
            <a:endParaRPr lang="en-US"/>
          </a:p>
        </p:txBody>
      </p:sp>
    </p:spTree>
    <p:extLst>
      <p:ext uri="{BB962C8B-B14F-4D97-AF65-F5344CB8AC3E}">
        <p14:creationId xmlns:p14="http://schemas.microsoft.com/office/powerpoint/2010/main" val="39404260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4775" y="750888"/>
            <a:ext cx="6678613" cy="3757612"/>
          </a:xfrm>
        </p:spPr>
      </p:sp>
      <p:sp>
        <p:nvSpPr>
          <p:cNvPr id="3" name="Notes Placeholder 2"/>
          <p:cNvSpPr>
            <a:spLocks noGrp="1"/>
          </p:cNvSpPr>
          <p:nvPr>
            <p:ph type="body" idx="1"/>
          </p:nvPr>
        </p:nvSpPr>
        <p:spPr/>
        <p:txBody>
          <a:bodyPr/>
          <a:lstStyle/>
          <a:p>
            <a:pPr defTabSz="966155">
              <a:defRPr/>
            </a:pPr>
            <a:r>
              <a:rPr lang="en-GB" sz="1300" dirty="0">
                <a:latin typeface="Times New Roman" panose="02020603050405020304" pitchFamily="18" charset="0"/>
                <a:cs typeface="Times New Roman" panose="02020603050405020304" pitchFamily="18" charset="0"/>
              </a:rPr>
              <a:t>Simple said it is the division of a business responsible for managing the employee life cycle, activity that refer to recruiting, hiring, training, performance management, communicating and interacting with staff at all levels, administering benefits, compensations and firing. Or we can say that it is </a:t>
            </a:r>
            <a:r>
              <a:rPr lang="en-GB" b="0" i="0" dirty="0">
                <a:solidFill>
                  <a:srgbClr val="111111"/>
                </a:solidFill>
                <a:effectLst/>
                <a:latin typeface="Roboto" panose="02000000000000000000" pitchFamily="2" charset="0"/>
              </a:rPr>
              <a:t>a group of people working together to anticipate activities that support an organisation's employees</a:t>
            </a:r>
            <a:r>
              <a:rPr lang="en-GB" b="1" i="0" dirty="0">
                <a:solidFill>
                  <a:srgbClr val="111111"/>
                </a:solidFill>
                <a:effectLst/>
                <a:latin typeface="Roboto" panose="02000000000000000000" pitchFamily="2" charset="0"/>
              </a:rPr>
              <a:t>.</a:t>
            </a:r>
            <a:r>
              <a:rPr lang="en-GB" b="0" i="0" dirty="0">
                <a:solidFill>
                  <a:srgbClr val="111111"/>
                </a:solidFill>
                <a:effectLst/>
                <a:latin typeface="Roboto" panose="02000000000000000000" pitchFamily="2" charset="0"/>
              </a:rPr>
              <a:t> (</a:t>
            </a:r>
            <a:r>
              <a:rPr lang="en-GB" sz="1300" dirty="0" err="1">
                <a:solidFill>
                  <a:srgbClr val="111111"/>
                </a:solidFill>
                <a:latin typeface="Times New Roman" panose="02020603050405020304" pitchFamily="18" charset="0"/>
                <a:cs typeface="Times New Roman" panose="02020603050405020304" pitchFamily="18" charset="0"/>
              </a:rPr>
              <a:t>Tarrington</a:t>
            </a:r>
            <a:r>
              <a:rPr lang="en-GB" sz="1300" dirty="0">
                <a:solidFill>
                  <a:srgbClr val="111111"/>
                </a:solidFill>
                <a:latin typeface="Times New Roman" panose="02020603050405020304" pitchFamily="18" charset="0"/>
                <a:cs typeface="Times New Roman" panose="02020603050405020304" pitchFamily="18" charset="0"/>
              </a:rPr>
              <a:t>, 2020)</a:t>
            </a:r>
            <a:endParaRPr lang="en-GB" sz="1300" dirty="0">
              <a:latin typeface="Times New Roman" panose="02020603050405020304" pitchFamily="18" charset="0"/>
              <a:cs typeface="Times New Roman" panose="02020603050405020304" pitchFamily="18" charset="0"/>
            </a:endParaRPr>
          </a:p>
          <a:p>
            <a:pPr defTabSz="966155">
              <a:defRPr/>
            </a:pPr>
            <a:r>
              <a:rPr lang="en-GB" sz="1300" dirty="0">
                <a:latin typeface="Times New Roman" panose="02020603050405020304" pitchFamily="18" charset="0"/>
                <a:cs typeface="Times New Roman" panose="02020603050405020304" pitchFamily="18" charset="0"/>
              </a:rPr>
              <a:t>To successfully manage and coordinate people in order to accomplish organisational goals, It necessitates effective listening, clear communication, and knowledge of the individual strengths and limitations of each team member. A productive manager creates a great work atmosphere by offering direction, encouragement, and appreciation. </a:t>
            </a:r>
            <a:endParaRPr lang="en-US" sz="1300" dirty="0">
              <a:latin typeface="Times New Roman" panose="02020603050405020304" pitchFamily="18" charset="0"/>
              <a:cs typeface="Times New Roman" panose="02020603050405020304" pitchFamily="18" charset="0"/>
            </a:endParaRPr>
          </a:p>
          <a:p>
            <a:pPr defTabSz="966155">
              <a:defRPr/>
            </a:pPr>
            <a:r>
              <a:rPr lang="en-GB" dirty="0"/>
              <a:t>They provide employees the freedom to make choices, assign responsibilities, and set reasonable expectations. Collaboration, dispute resolution, and the development of solid connections are essential. In order to promote growth and ongoing progress, effective managers also make investments in mentorship and professional development. Empathy and responsibility are balanced, which motivates their staff to work hard and contributes to overall success.</a:t>
            </a:r>
            <a:endParaRPr lang="en-US" dirty="0"/>
          </a:p>
          <a:p>
            <a:endParaRPr lang="en-IN" dirty="0"/>
          </a:p>
        </p:txBody>
      </p:sp>
      <p:sp>
        <p:nvSpPr>
          <p:cNvPr id="4" name="Slide Number Placeholder 3"/>
          <p:cNvSpPr>
            <a:spLocks noGrp="1"/>
          </p:cNvSpPr>
          <p:nvPr>
            <p:ph type="sldNum" sz="quarter" idx="5"/>
          </p:nvPr>
        </p:nvSpPr>
        <p:spPr/>
        <p:txBody>
          <a:bodyPr/>
          <a:lstStyle/>
          <a:p>
            <a:fld id="{2AA4F234-C30E-4BD2-87F0-ABF0C52C48FD}" type="slidenum">
              <a:rPr lang="en-US" smtClean="0"/>
              <a:t>3</a:t>
            </a:fld>
            <a:endParaRPr lang="en-US"/>
          </a:p>
        </p:txBody>
      </p:sp>
    </p:spTree>
    <p:extLst>
      <p:ext uri="{BB962C8B-B14F-4D97-AF65-F5344CB8AC3E}">
        <p14:creationId xmlns:p14="http://schemas.microsoft.com/office/powerpoint/2010/main" val="16687253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4775" y="750888"/>
            <a:ext cx="6678613" cy="3757612"/>
          </a:xfrm>
        </p:spPr>
      </p:sp>
      <p:sp>
        <p:nvSpPr>
          <p:cNvPr id="3" name="Notes Placeholder 2"/>
          <p:cNvSpPr>
            <a:spLocks noGrp="1"/>
          </p:cNvSpPr>
          <p:nvPr>
            <p:ph type="body" idx="1"/>
          </p:nvPr>
        </p:nvSpPr>
        <p:spPr/>
        <p:txBody>
          <a:bodyPr>
            <a:normAutofit fontScale="70000" lnSpcReduction="20000"/>
          </a:bodyPr>
          <a:lstStyle/>
          <a:p>
            <a:r>
              <a:rPr lang="en-GB" sz="1300" dirty="0"/>
              <a:t>HR must include employee relations as a key component. HR experts resolve disputes, deal with employee complaints, and support a productive workplace. Through a variety of initiatives and programmes, they develop open communication channels, diversity and inclusion efforts, and employee engagement. When required, they also take care of terminations and disciplinary measures.</a:t>
            </a:r>
            <a:endParaRPr lang="en-US" sz="1300" dirty="0"/>
          </a:p>
          <a:p>
            <a:r>
              <a:rPr lang="en-GB" sz="1300" dirty="0"/>
              <a:t>Organisational development and strategic planning are two areas where HR professionals are active. To match HR strategies with overarching corporate goals, they work together with top management. They examine workforce data, spot patterns, and offer perceptions for making choices. They take part in talent management, workforce forecasting, and succession planning to make sure the organisation has the appropriate people in the right roles.</a:t>
            </a:r>
            <a:endParaRPr lang="en-US" sz="1300" dirty="0"/>
          </a:p>
          <a:p>
            <a:r>
              <a:rPr lang="en-GB" sz="1300" dirty="0"/>
              <a:t>Ensuring legal compliance is a crucial task for HR professionals. They make sure the company complies with all applicable labour laws, rules, and standards by staying up to speed on them. They manage contracts, confidentiality agreements, and personnel record documents as well, upholding privacy and secrecy.</a:t>
            </a:r>
            <a:endParaRPr lang="en-US" sz="1300" dirty="0"/>
          </a:p>
          <a:p>
            <a:r>
              <a:rPr lang="en-GB" sz="1300" dirty="0"/>
              <a:t>Last but not least, HR professionals contribute to the happiness and engagement of employees. They support employee appreciation programmes, wellness initiatives, and work-life balance. They allow employee feedback methods and surveys in order to assess employee satisfaction and take the necessary changes to enhance the working environment.</a:t>
            </a:r>
            <a:endParaRPr lang="en-US" sz="1300" dirty="0"/>
          </a:p>
          <a:p>
            <a:r>
              <a:rPr lang="en-GB" sz="1300" dirty="0"/>
              <a:t>In summary, the HR professional is responsible for a wide range of tasks including hiring new employees, enforcing employee regulations, managing performance, managing employee relations, strategic planning, adhering to legal requirements, and fostering employee engagement. They contribute to the profitability of the company and the welfare of its employees by managing these functional areas successfully.</a:t>
            </a:r>
            <a:endParaRPr lang="en-US" sz="1300" dirty="0"/>
          </a:p>
          <a:p>
            <a:r>
              <a:rPr lang="en-GB" sz="1300" dirty="0"/>
              <a:t>Professionalism: HR professionals should act, present themselves, and communicate with a high degree of professionalism. They should exhibit HR practise competence and keep up of market changes and ideal procedures.</a:t>
            </a:r>
            <a:endParaRPr lang="en-US" sz="1300" dirty="0"/>
          </a:p>
          <a:p>
            <a:r>
              <a:rPr lang="en-GB" sz="1300" dirty="0"/>
              <a:t>Collaboration: To accomplish organisational objectives, HR professionals should promote a collaborative approach by working closely with other departments and stakeholders. Employees should be actively consulted and included in decision-making processes.</a:t>
            </a:r>
            <a:endParaRPr lang="en-US" sz="1300" dirty="0"/>
          </a:p>
          <a:p>
            <a:r>
              <a:rPr lang="en-GB" sz="1300" dirty="0"/>
              <a:t>Continuous Learning: HR professionals must adopt an attitude of ongoing education and advancement. They should actively look for chances to advance their skills and expertise while staying current on HR trends, rules, and regulations.</a:t>
            </a:r>
            <a:endParaRPr lang="en-US" sz="1300" dirty="0"/>
          </a:p>
          <a:p>
            <a:r>
              <a:rPr lang="en-GB" sz="1300" dirty="0"/>
              <a:t>Empathy: In their contacts with workers, HR professionals should show empathy and compassion. They should attempt to comprehend workers' worries, offering assistance, and foster a supportive work atmosphere.</a:t>
            </a:r>
            <a:endParaRPr lang="en-US" sz="1300" dirty="0"/>
          </a:p>
          <a:p>
            <a:r>
              <a:rPr lang="en-GB" sz="1300" dirty="0"/>
              <a:t>Customer Service Orientation: HR professionals should treat workers as internal customers and have a strong customer service orientation. They ought to endeavour to go above and beyond standards while being attentive to staff members' needs.</a:t>
            </a:r>
            <a:endParaRPr lang="en-US" sz="1300" dirty="0"/>
          </a:p>
          <a:p>
            <a:r>
              <a:rPr lang="en-GB" sz="1300" dirty="0"/>
              <a:t>Outcomes-Orientation: HR professionals should concentrate on producing outcomes and making a positive difference in the organization's overall performance. They should measure the results of their activities and integrate HR strategy with business objectives.</a:t>
            </a:r>
            <a:endParaRPr lang="en-US" sz="1300" dirty="0"/>
          </a:p>
          <a:p>
            <a:r>
              <a:rPr lang="en-GB" sz="1300" dirty="0"/>
              <a:t>HR professionals can successfully contribute to the success of the organisation and the wellbeing of its workers by upholding these basic principles. This will help them to promote trust, create a healthy workplace culture, and build relationships.</a:t>
            </a:r>
            <a:endParaRPr lang="en-US" sz="1300" dirty="0"/>
          </a:p>
          <a:p>
            <a:endParaRPr lang="en-US" dirty="0"/>
          </a:p>
        </p:txBody>
      </p:sp>
      <p:sp>
        <p:nvSpPr>
          <p:cNvPr id="4" name="Slide Number Placeholder 3"/>
          <p:cNvSpPr>
            <a:spLocks noGrp="1"/>
          </p:cNvSpPr>
          <p:nvPr>
            <p:ph type="sldNum" sz="quarter" idx="10"/>
          </p:nvPr>
        </p:nvSpPr>
        <p:spPr/>
        <p:txBody>
          <a:bodyPr/>
          <a:lstStyle/>
          <a:p>
            <a:fld id="{2AA4F234-C30E-4BD2-87F0-ABF0C52C48FD}"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4775" y="750888"/>
            <a:ext cx="6678613" cy="3757612"/>
          </a:xfrm>
        </p:spPr>
      </p:sp>
      <p:sp>
        <p:nvSpPr>
          <p:cNvPr id="3" name="Notes Placeholder 2"/>
          <p:cNvSpPr>
            <a:spLocks noGrp="1"/>
          </p:cNvSpPr>
          <p:nvPr>
            <p:ph type="body" idx="1"/>
          </p:nvPr>
        </p:nvSpPr>
        <p:spPr/>
        <p:txBody>
          <a:bodyPr>
            <a:normAutofit/>
          </a:bodyPr>
          <a:lstStyle/>
          <a:p>
            <a:endParaRPr lang="en-US" dirty="0"/>
          </a:p>
          <a:p>
            <a:endParaRPr lang="en-US" dirty="0"/>
          </a:p>
        </p:txBody>
      </p:sp>
      <p:sp>
        <p:nvSpPr>
          <p:cNvPr id="4" name="Slide Number Placeholder 3"/>
          <p:cNvSpPr>
            <a:spLocks noGrp="1"/>
          </p:cNvSpPr>
          <p:nvPr>
            <p:ph type="sldNum" sz="quarter" idx="10"/>
          </p:nvPr>
        </p:nvSpPr>
        <p:spPr/>
        <p:txBody>
          <a:bodyPr/>
          <a:lstStyle/>
          <a:p>
            <a:fld id="{2AA4F234-C30E-4BD2-87F0-ABF0C52C48FD}"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4775" y="750888"/>
            <a:ext cx="6678613" cy="3757612"/>
          </a:xfrm>
        </p:spPr>
      </p:sp>
      <p:sp>
        <p:nvSpPr>
          <p:cNvPr id="3" name="Notes Placeholder 2"/>
          <p:cNvSpPr>
            <a:spLocks noGrp="1"/>
          </p:cNvSpPr>
          <p:nvPr>
            <p:ph type="body" idx="1"/>
          </p:nvPr>
        </p:nvSpPr>
        <p:spPr/>
        <p:txBody>
          <a:bodyPr>
            <a:normAutofit fontScale="77500" lnSpcReduction="20000"/>
          </a:bodyPr>
          <a:lstStyle/>
          <a:p>
            <a:r>
              <a:rPr lang="en-GB" sz="1300" b="1" dirty="0"/>
              <a:t>Partnership Relationship</a:t>
            </a:r>
            <a:r>
              <a:rPr lang="en-GB" sz="1300" dirty="0"/>
              <a:t>: The maximum level of cooperation and participation between an employer and employee is represented by a partnership relationship. Employers regularly include their workforce in determining the course and destiny of the company because they see them as strategic partners. Innovative thinking, taking responsibility for one's own job, and assisting in the expansion and success of the company are all encouraged among staff members. The employer promotes a culture of shared accountability, autonomy, and trust. Employee loyalty, commitment, and long-term dedication are encouraged by this kind of partnership.</a:t>
            </a:r>
            <a:endParaRPr lang="en-US" sz="1300" dirty="0"/>
          </a:p>
          <a:p>
            <a:r>
              <a:rPr lang="en-GB" sz="1300" dirty="0"/>
              <a:t>The kind of connection might differ based on the organization's culture, the sector, and the particular dynamics between the employer and employee, it's crucial to remember. It takes continual effort from both sides to effectively communicate, exhibit mutual respect, and promote a collaborative work atmosphere in order to establish a healthy and beneficial partnership. Finally, the success of the organisation as a whole depends on the quality of the connection between the employer and the employee.</a:t>
            </a:r>
            <a:endParaRPr lang="en-US" sz="1300" dirty="0"/>
          </a:p>
          <a:p>
            <a:r>
              <a:rPr lang="en-GB" sz="1300" dirty="0"/>
              <a:t>Employers and workers move beyond the transactional aspect of the employment agreement in a cooperative or partnership relationship. They are aware of how important cooperation and assistance from one another are to accomplishing organisational objectives and fostering a productive work environment.</a:t>
            </a:r>
            <a:endParaRPr lang="en-US" sz="1300" dirty="0"/>
          </a:p>
          <a:p>
            <a:r>
              <a:rPr lang="en-GB" sz="1300" dirty="0"/>
              <a:t>Employers actively include employees in decision-making processes in a cooperative partnership. When making crucial business choices, they solicit their opinions, pay attention to their thoughts and worries, and take them into account. Because they are aware that their ideas count and may help the company succeed, employees feel empowered and respected in turn. Employee ownership and commitment are fostered by this collaborative approach, which raises engagement and productivity.</a:t>
            </a:r>
            <a:endParaRPr lang="en-US" sz="1300" dirty="0"/>
          </a:p>
          <a:p>
            <a:r>
              <a:rPr lang="en-GB" sz="1300" dirty="0"/>
              <a:t>Collaboration is advanced through a partnership relationship. Employers see their workers as key allies in achieving organisational success. They urge staff members to challenge the current quo, think creatively, and provide their knowledge and views. Employees are given the freedom to decide for themselves and accept responsibility for their job. Employees develop a strong feeling of loyalty and devotion as a result of this degree of trust and shared accountability because they feel strongly connected to the organization's goal and vision.</a:t>
            </a:r>
            <a:endParaRPr lang="en-US" sz="1300" dirty="0"/>
          </a:p>
          <a:p>
            <a:r>
              <a:rPr lang="en-GB" sz="1300" dirty="0"/>
              <a:t>Communication channels must be clear and open in both cooperative and partnership partnerships. Building and maintaining these connections requires regular feedback, constructive discussion, and acknowledgment of employee accomplishments. To establish a pleasant and fruitful working relationship, employers and workers must build an atmosphere of respect, trust, and common goals.</a:t>
            </a:r>
            <a:endParaRPr lang="en-US" sz="1300" dirty="0"/>
          </a:p>
          <a:p>
            <a:endParaRPr lang="en-US" dirty="0"/>
          </a:p>
        </p:txBody>
      </p:sp>
      <p:sp>
        <p:nvSpPr>
          <p:cNvPr id="4" name="Slide Number Placeholder 3"/>
          <p:cNvSpPr>
            <a:spLocks noGrp="1"/>
          </p:cNvSpPr>
          <p:nvPr>
            <p:ph type="sldNum" sz="quarter" idx="10"/>
          </p:nvPr>
        </p:nvSpPr>
        <p:spPr/>
        <p:txBody>
          <a:bodyPr/>
          <a:lstStyle/>
          <a:p>
            <a:fld id="{2AA4F234-C30E-4BD2-87F0-ABF0C52C48FD}"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4775" y="750888"/>
            <a:ext cx="6678613" cy="3757612"/>
          </a:xfrm>
        </p:spPr>
      </p:sp>
      <p:sp>
        <p:nvSpPr>
          <p:cNvPr id="3" name="Notes Placeholder 2"/>
          <p:cNvSpPr>
            <a:spLocks noGrp="1"/>
          </p:cNvSpPr>
          <p:nvPr>
            <p:ph type="body" idx="1"/>
          </p:nvPr>
        </p:nvSpPr>
        <p:spPr/>
        <p:txBody>
          <a:bodyPr>
            <a:normAutofit fontScale="85000" lnSpcReduction="10000"/>
          </a:bodyPr>
          <a:lstStyle/>
          <a:p>
            <a:r>
              <a:rPr lang="en-GB" dirty="0"/>
              <a:t>Recognising and appreciating employee accomplishments is crucial for creating a good working environment. Employees are more likely to feel motivated and engaged when they are recognised and rewarded for their efforts and accomplishments. A lack of appreciation or an unjust distribution of incentives, on the other hand, might result in feelings of demotivation and unhappiness.</a:t>
            </a:r>
            <a:endParaRPr lang="en-US" dirty="0"/>
          </a:p>
          <a:p>
            <a:r>
              <a:rPr lang="en-GB" dirty="0"/>
              <a:t>Work-Life Balance: Companies that value and encourage work-life balance have better ties with their staff. The employer-employee relationship may be improved by offering flexible work schedules, giving opportunity for personal development, and encouraging a healthy work-life integration. Organisations that ignore work-life balance, on the other hand, risk having a lot of stress, burnout, and unsatisfied workers.</a:t>
            </a:r>
            <a:endParaRPr lang="en-US" dirty="0"/>
          </a:p>
          <a:p>
            <a:endParaRPr lang="en-US" dirty="0"/>
          </a:p>
          <a:p>
            <a:r>
              <a:rPr lang="en-GB" sz="1300" dirty="0"/>
              <a:t>Trust and openness: A healthy employer-employee relationship is built on the fundamentals of trust and openness. Employees are more likely to trust their employers when they are open with them about communication, decision-making, and organisational policies. On the other hand, a perceived lack of openness or secrecy can foster mistrust and have a detrimental effect on the connection.</a:t>
            </a:r>
            <a:endParaRPr lang="en-US" sz="1300" dirty="0"/>
          </a:p>
          <a:p>
            <a:r>
              <a:rPr lang="en-GB" sz="1300" dirty="0"/>
              <a:t>Employee Development and Growth: Employers who provide chances for their staff members' professional development show their dedication to this goal. As workers feel supported in their professional objectives, providing training programmes, career progression pathways, and mentorship opportunities may deepen the connection. On the other hand, a workforce that is disengaged and stagnant might result from a lack of investment in employee development.</a:t>
            </a:r>
            <a:endParaRPr lang="en-US" sz="1300" dirty="0"/>
          </a:p>
          <a:p>
            <a:r>
              <a:rPr lang="en-GB" sz="1300" dirty="0"/>
              <a:t>Organisational Culture: The connection between an employer and an employee is significantly shaped by the culture of the organisation as a whole. A healthy and welcoming culture that encourages cooperation, respect, and a sense of belonging may strengthen a relationship. On the other hand, a toxic or bad culture marked by favouritism, discrimination, or a lack of respect can harm the connection and cause a high turnover rate.</a:t>
            </a:r>
            <a:endParaRPr lang="en-US" sz="1300" dirty="0"/>
          </a:p>
          <a:p>
            <a:r>
              <a:rPr lang="en-GB" sz="1300" dirty="0"/>
              <a:t>These elements are linked and may have an impact on one another. Employers who place a high priority on effective communication, create trust, acknowledge employee contributions, encourage work-life balance, and make investments in employee development are more likely to develop a good working relationship with their staff.</a:t>
            </a:r>
            <a:endParaRPr lang="en-US" sz="1300" dirty="0"/>
          </a:p>
          <a:p>
            <a:endParaRPr lang="en-US" dirty="0"/>
          </a:p>
        </p:txBody>
      </p:sp>
      <p:sp>
        <p:nvSpPr>
          <p:cNvPr id="4" name="Slide Number Placeholder 3"/>
          <p:cNvSpPr>
            <a:spLocks noGrp="1"/>
          </p:cNvSpPr>
          <p:nvPr>
            <p:ph type="sldNum" sz="quarter" idx="10"/>
          </p:nvPr>
        </p:nvSpPr>
        <p:spPr/>
        <p:txBody>
          <a:bodyPr/>
          <a:lstStyle/>
          <a:p>
            <a:fld id="{2AA4F234-C30E-4BD2-87F0-ABF0C52C48FD}" type="slidenum">
              <a:rPr lang="en-US" smtClean="0"/>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2AA4F234-C30E-4BD2-87F0-ABF0C52C48FD}" type="slidenum">
              <a:rPr lang="en-US" smtClean="0"/>
              <a:t>8</a:t>
            </a:fld>
            <a:endParaRPr lang="en-US"/>
          </a:p>
        </p:txBody>
      </p:sp>
    </p:spTree>
    <p:extLst>
      <p:ext uri="{BB962C8B-B14F-4D97-AF65-F5344CB8AC3E}">
        <p14:creationId xmlns:p14="http://schemas.microsoft.com/office/powerpoint/2010/main" val="17775335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AA4F234-C30E-4BD2-87F0-ABF0C52C48FD}" type="slidenum">
              <a:rPr lang="en-US" smtClean="0"/>
              <a:t>10</a:t>
            </a:fld>
            <a:endParaRPr lang="en-US"/>
          </a:p>
        </p:txBody>
      </p:sp>
    </p:spTree>
    <p:extLst>
      <p:ext uri="{BB962C8B-B14F-4D97-AF65-F5344CB8AC3E}">
        <p14:creationId xmlns:p14="http://schemas.microsoft.com/office/powerpoint/2010/main" val="25399063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08CC963-B255-4B49-B1E0-727692874B1F}" type="datetimeFigureOut">
              <a:rPr lang="en-US" smtClean="0"/>
              <a:t>6/25/2023</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CBC12A28-FB89-479B-90F7-6BC5E1D637D9}" type="slidenum">
              <a:rPr lang="en-US" smtClean="0"/>
              <a:t>‹#›</a:t>
            </a:fld>
            <a:endParaRPr lang="en-US"/>
          </a:p>
        </p:txBody>
      </p:sp>
    </p:spTree>
    <p:extLst>
      <p:ext uri="{BB962C8B-B14F-4D97-AF65-F5344CB8AC3E}">
        <p14:creationId xmlns:p14="http://schemas.microsoft.com/office/powerpoint/2010/main" val="8768651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8CC963-B255-4B49-B1E0-727692874B1F}" type="datetimeFigureOut">
              <a:rPr lang="en-US" smtClean="0"/>
              <a:t>6/25/2023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BC12A28-FB89-479B-90F7-6BC5E1D637D9}" type="slidenum">
              <a:rPr lang="en-US" smtClean="0"/>
              <a:t>‹#›</a:t>
            </a:fld>
            <a:endParaRPr lang="en-US"/>
          </a:p>
        </p:txBody>
      </p:sp>
    </p:spTree>
    <p:extLst>
      <p:ext uri="{BB962C8B-B14F-4D97-AF65-F5344CB8AC3E}">
        <p14:creationId xmlns:p14="http://schemas.microsoft.com/office/powerpoint/2010/main" val="34177987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8CC963-B255-4B49-B1E0-727692874B1F}" type="datetimeFigureOut">
              <a:rPr lang="en-US" smtClean="0"/>
              <a:t>6/25/2023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BC12A28-FB89-479B-90F7-6BC5E1D637D9}" type="slidenum">
              <a:rPr lang="en-US" smtClean="0"/>
              <a:t>‹#›</a:t>
            </a:fld>
            <a:endParaRPr lang="en-US"/>
          </a:p>
        </p:txBody>
      </p:sp>
    </p:spTree>
    <p:extLst>
      <p:ext uri="{BB962C8B-B14F-4D97-AF65-F5344CB8AC3E}">
        <p14:creationId xmlns:p14="http://schemas.microsoft.com/office/powerpoint/2010/main" val="29357122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08CC963-B255-4B49-B1E0-727692874B1F}" type="datetimeFigureOut">
              <a:rPr lang="en-US" smtClean="0"/>
              <a:t>6/25/2023</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CBC12A28-FB89-479B-90F7-6BC5E1D637D9}" type="slidenum">
              <a:rPr lang="en-US" smtClean="0"/>
              <a:t>‹#›</a:t>
            </a:fld>
            <a:endParaRPr lang="en-US"/>
          </a:p>
        </p:txBody>
      </p:sp>
    </p:spTree>
    <p:extLst>
      <p:ext uri="{BB962C8B-B14F-4D97-AF65-F5344CB8AC3E}">
        <p14:creationId xmlns:p14="http://schemas.microsoft.com/office/powerpoint/2010/main" val="23335520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08CC963-B255-4B49-B1E0-727692874B1F}" type="datetimeFigureOut">
              <a:rPr lang="en-US" smtClean="0"/>
              <a:t>6/25/2023</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CBC12A28-FB89-479B-90F7-6BC5E1D637D9}" type="slidenum">
              <a:rPr lang="en-US" smtClean="0"/>
              <a:t>‹#›</a:t>
            </a:fld>
            <a:endParaRPr lang="en-US"/>
          </a:p>
        </p:txBody>
      </p:sp>
    </p:spTree>
    <p:extLst>
      <p:ext uri="{BB962C8B-B14F-4D97-AF65-F5344CB8AC3E}">
        <p14:creationId xmlns:p14="http://schemas.microsoft.com/office/powerpoint/2010/main" val="31313618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8CC963-B255-4B49-B1E0-727692874B1F}" type="datetimeFigureOut">
              <a:rPr lang="en-US" smtClean="0"/>
              <a:t>6/25/2023</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CBC12A28-FB89-479B-90F7-6BC5E1D637D9}" type="slidenum">
              <a:rPr lang="en-US" smtClean="0"/>
              <a:t>‹#›</a:t>
            </a:fld>
            <a:endParaRPr lang="en-US"/>
          </a:p>
        </p:txBody>
      </p:sp>
    </p:spTree>
    <p:extLst>
      <p:ext uri="{BB962C8B-B14F-4D97-AF65-F5344CB8AC3E}">
        <p14:creationId xmlns:p14="http://schemas.microsoft.com/office/powerpoint/2010/main" val="4276724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08CC963-B255-4B49-B1E0-727692874B1F}" type="datetimeFigureOut">
              <a:rPr lang="en-US" smtClean="0"/>
              <a:t>6/25/2023</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CBC12A28-FB89-479B-90F7-6BC5E1D637D9}" type="slidenum">
              <a:rPr lang="en-US" smtClean="0"/>
              <a:t>‹#›</a:t>
            </a:fld>
            <a:endParaRPr lang="en-US"/>
          </a:p>
        </p:txBody>
      </p:sp>
    </p:spTree>
    <p:extLst>
      <p:ext uri="{BB962C8B-B14F-4D97-AF65-F5344CB8AC3E}">
        <p14:creationId xmlns:p14="http://schemas.microsoft.com/office/powerpoint/2010/main" val="20678085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08CC963-B255-4B49-B1E0-727692874B1F}" type="datetimeFigureOut">
              <a:rPr lang="en-US" smtClean="0"/>
              <a:t>6/25/2023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CBC12A28-FB89-479B-90F7-6BC5E1D637D9}" type="slidenum">
              <a:rPr lang="en-US" smtClean="0"/>
              <a:t>‹#›</a:t>
            </a:fld>
            <a:endParaRPr lang="en-US"/>
          </a:p>
        </p:txBody>
      </p:sp>
    </p:spTree>
    <p:extLst>
      <p:ext uri="{BB962C8B-B14F-4D97-AF65-F5344CB8AC3E}">
        <p14:creationId xmlns:p14="http://schemas.microsoft.com/office/powerpoint/2010/main" val="20601617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08CC963-B255-4B49-B1E0-727692874B1F}" type="datetimeFigureOut">
              <a:rPr lang="en-US" smtClean="0"/>
              <a:t>6/25/2023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BC12A28-FB89-479B-90F7-6BC5E1D637D9}" type="slidenum">
              <a:rPr lang="en-US" smtClean="0"/>
              <a:t>‹#›</a:t>
            </a:fld>
            <a:endParaRPr lang="en-US"/>
          </a:p>
        </p:txBody>
      </p:sp>
    </p:spTree>
    <p:extLst>
      <p:ext uri="{BB962C8B-B14F-4D97-AF65-F5344CB8AC3E}">
        <p14:creationId xmlns:p14="http://schemas.microsoft.com/office/powerpoint/2010/main" val="4574940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8CC963-B255-4B49-B1E0-727692874B1F}" type="datetimeFigureOut">
              <a:rPr lang="en-US" smtClean="0"/>
              <a:t>6/25/2023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BC12A28-FB89-479B-90F7-6BC5E1D637D9}" type="slidenum">
              <a:rPr lang="en-US" smtClean="0"/>
              <a:t>‹#›</a:t>
            </a:fld>
            <a:endParaRPr lang="en-US"/>
          </a:p>
        </p:txBody>
      </p:sp>
    </p:spTree>
    <p:extLst>
      <p:ext uri="{BB962C8B-B14F-4D97-AF65-F5344CB8AC3E}">
        <p14:creationId xmlns:p14="http://schemas.microsoft.com/office/powerpoint/2010/main" val="7041799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8CC963-B255-4B49-B1E0-727692874B1F}" type="datetimeFigureOut">
              <a:rPr lang="en-US" smtClean="0"/>
              <a:t>6/25/2023</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BC12A28-FB89-479B-90F7-6BC5E1D637D9}"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9251687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08CC963-B255-4B49-B1E0-727692874B1F}" type="datetimeFigureOut">
              <a:rPr lang="en-US" smtClean="0"/>
              <a:t>6/25/2023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BC12A28-FB89-479B-90F7-6BC5E1D637D9}" type="slidenum">
              <a:rPr lang="en-US" smtClean="0"/>
              <a:t>‹#›</a:t>
            </a:fld>
            <a:endParaRPr lang="en-US"/>
          </a:p>
        </p:txBody>
      </p:sp>
    </p:spTree>
    <p:extLst>
      <p:ext uri="{BB962C8B-B14F-4D97-AF65-F5344CB8AC3E}">
        <p14:creationId xmlns:p14="http://schemas.microsoft.com/office/powerpoint/2010/main" val="28300774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08CC963-B255-4B49-B1E0-727692874B1F}" type="datetimeFigureOut">
              <a:rPr lang="en-US" smtClean="0"/>
              <a:t>6/25/2023</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BC12A28-FB89-479B-90F7-6BC5E1D637D9}"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0509054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08CC963-B255-4B49-B1E0-727692874B1F}" type="datetimeFigureOut">
              <a:rPr lang="en-US" smtClean="0"/>
              <a:t>6/25/2023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BC12A28-FB89-479B-90F7-6BC5E1D637D9}" type="slidenum">
              <a:rPr lang="en-US" smtClean="0"/>
              <a:t>‹#›</a:t>
            </a:fld>
            <a:endParaRPr lang="en-US"/>
          </a:p>
        </p:txBody>
      </p:sp>
    </p:spTree>
    <p:extLst>
      <p:ext uri="{BB962C8B-B14F-4D97-AF65-F5344CB8AC3E}">
        <p14:creationId xmlns:p14="http://schemas.microsoft.com/office/powerpoint/2010/main" val="10328789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8CC963-B255-4B49-B1E0-727692874B1F}" type="datetimeFigureOut">
              <a:rPr lang="en-US" smtClean="0"/>
              <a:t>6/25/2023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BC12A28-FB89-479B-90F7-6BC5E1D637D9}" type="slidenum">
              <a:rPr lang="en-US" smtClean="0"/>
              <a:t>‹#›</a:t>
            </a:fld>
            <a:endParaRPr lang="en-US"/>
          </a:p>
        </p:txBody>
      </p:sp>
    </p:spTree>
    <p:extLst>
      <p:ext uri="{BB962C8B-B14F-4D97-AF65-F5344CB8AC3E}">
        <p14:creationId xmlns:p14="http://schemas.microsoft.com/office/powerpoint/2010/main" val="1143206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8CC963-B255-4B49-B1E0-727692874B1F}" type="datetimeFigureOut">
              <a:rPr lang="en-US" smtClean="0"/>
              <a:t>6/25/2023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BC12A28-FB89-479B-90F7-6BC5E1D637D9}" type="slidenum">
              <a:rPr lang="en-US" smtClean="0"/>
              <a:t>‹#›</a:t>
            </a:fld>
            <a:endParaRPr lang="en-US"/>
          </a:p>
        </p:txBody>
      </p:sp>
    </p:spTree>
    <p:extLst>
      <p:ext uri="{BB962C8B-B14F-4D97-AF65-F5344CB8AC3E}">
        <p14:creationId xmlns:p14="http://schemas.microsoft.com/office/powerpoint/2010/main" val="15131710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008CC963-B255-4B49-B1E0-727692874B1F}" type="datetimeFigureOut">
              <a:rPr lang="en-US" smtClean="0"/>
              <a:t>6/25/2023</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CBC12A28-FB89-479B-90F7-6BC5E1D637D9}" type="slidenum">
              <a:rPr lang="en-US" smtClean="0"/>
              <a:t>‹#›</a:t>
            </a:fld>
            <a:endParaRPr lang="en-US"/>
          </a:p>
        </p:txBody>
      </p:sp>
    </p:spTree>
    <p:extLst>
      <p:ext uri="{BB962C8B-B14F-4D97-AF65-F5344CB8AC3E}">
        <p14:creationId xmlns:p14="http://schemas.microsoft.com/office/powerpoint/2010/main" val="2689125890"/>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linkedin.com/pulse/historical-background-human-resources-management-salman-khan/"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www.linkedin.com/pulse/historical-background-human-resource-management-vinaykumar-s/"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D768B7E-523C-A99A-74E6-6A9D33A5A6B4}"/>
              </a:ext>
            </a:extLst>
          </p:cNvPr>
          <p:cNvPicPr>
            <a:picLocks noChangeAspect="1"/>
          </p:cNvPicPr>
          <p:nvPr/>
        </p:nvPicPr>
        <p:blipFill>
          <a:blip r:embed="rId3"/>
          <a:stretch>
            <a:fillRect/>
          </a:stretch>
        </p:blipFill>
        <p:spPr>
          <a:xfrm>
            <a:off x="-200" y="28304"/>
            <a:ext cx="12192000" cy="6857999"/>
          </a:xfrm>
          <a:prstGeom prst="rect">
            <a:avLst/>
          </a:prstGeom>
        </p:spPr>
      </p:pic>
      <p:sp>
        <p:nvSpPr>
          <p:cNvPr id="3" name="Subtitle 2"/>
          <p:cNvSpPr>
            <a:spLocks noGrp="1"/>
          </p:cNvSpPr>
          <p:nvPr>
            <p:ph type="subTitle" idx="1"/>
          </p:nvPr>
        </p:nvSpPr>
        <p:spPr>
          <a:xfrm>
            <a:off x="631304" y="799235"/>
            <a:ext cx="6400800" cy="2064862"/>
          </a:xfrm>
        </p:spPr>
        <p:txBody>
          <a:bodyPr>
            <a:normAutofit/>
          </a:bodyPr>
          <a:lstStyle/>
          <a:p>
            <a:pPr algn="ctr"/>
            <a:r>
              <a:rPr lang="en-GB" sz="6600" b="1" dirty="0">
                <a:solidFill>
                  <a:schemeClr val="tx1"/>
                </a:solidFill>
                <a:latin typeface="Times New Roman" panose="02020603050405020304" pitchFamily="18" charset="0"/>
                <a:cs typeface="Times New Roman" panose="02020603050405020304" pitchFamily="18" charset="0"/>
              </a:rPr>
              <a:t>Managing people</a:t>
            </a:r>
            <a:endParaRPr lang="en-US" sz="6600" b="1" dirty="0">
              <a:solidFill>
                <a:schemeClr val="tx1"/>
              </a:solidFill>
              <a:latin typeface="Times New Roman" panose="02020603050405020304" pitchFamily="18" charset="0"/>
              <a:cs typeface="Times New Roman" panose="02020603050405020304" pitchFamily="18" charset="0"/>
            </a:endParaRPr>
          </a:p>
        </p:txBody>
      </p:sp>
      <p:pic>
        <p:nvPicPr>
          <p:cNvPr id="1026" name="Picture 2" descr="C:\Users\a\Desktop\People-management-1.jpg"/>
          <p:cNvPicPr>
            <a:picLocks noChangeAspect="1" noChangeArrowheads="1"/>
          </p:cNvPicPr>
          <p:nvPr/>
        </p:nvPicPr>
        <p:blipFill>
          <a:blip r:embed="rId4"/>
          <a:srcRect/>
          <a:stretch>
            <a:fillRect/>
          </a:stretch>
        </p:blipFill>
        <p:spPr bwMode="auto">
          <a:xfrm>
            <a:off x="119336" y="3943892"/>
            <a:ext cx="4746104" cy="2862322"/>
          </a:xfrm>
          <a:prstGeom prst="rect">
            <a:avLst/>
          </a:prstGeom>
          <a:noFill/>
        </p:spPr>
      </p:pic>
      <p:sp>
        <p:nvSpPr>
          <p:cNvPr id="2" name="TextBox 1">
            <a:extLst>
              <a:ext uri="{FF2B5EF4-FFF2-40B4-BE49-F238E27FC236}">
                <a16:creationId xmlns:a16="http://schemas.microsoft.com/office/drawing/2014/main" id="{F947DB95-7164-3E62-E368-1E33D55C4F17}"/>
              </a:ext>
            </a:extLst>
          </p:cNvPr>
          <p:cNvSpPr txBox="1"/>
          <p:nvPr/>
        </p:nvSpPr>
        <p:spPr>
          <a:xfrm>
            <a:off x="6274441" y="4365104"/>
            <a:ext cx="5519936" cy="2308324"/>
          </a:xfrm>
          <a:prstGeom prst="rect">
            <a:avLst/>
          </a:prstGeom>
          <a:solidFill>
            <a:schemeClr val="bg1"/>
          </a:solidFill>
        </p:spPr>
        <p:txBody>
          <a:bodyPr wrap="square" rtlCol="0">
            <a:spAutoFit/>
          </a:bodyPr>
          <a:lstStyle/>
          <a:p>
            <a:pPr marL="285750" lvl="0" indent="-285750">
              <a:buFont typeface="Arial" panose="020B0604020202020204" pitchFamily="34" charset="0"/>
              <a:buChar char="•"/>
              <a:tabLst>
                <a:tab pos="457200" algn="l"/>
              </a:tabLst>
            </a:pPr>
            <a:r>
              <a:rPr lang="en-GB" sz="2400" dirty="0">
                <a:solidFill>
                  <a:srgbClr val="000000"/>
                </a:solidFill>
                <a:latin typeface="Times New Roman" panose="02020603050405020304" pitchFamily="18" charset="0"/>
                <a:cs typeface="Times New Roman" panose="02020603050405020304" pitchFamily="18" charset="0"/>
              </a:rPr>
              <a:t>Mihaela Sandu Rizea</a:t>
            </a:r>
            <a:endParaRPr lang="en-GB" sz="24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2400" dirty="0">
                <a:solidFill>
                  <a:srgbClr val="000000"/>
                </a:solidFill>
                <a:latin typeface="Times New Roman" panose="02020603050405020304" pitchFamily="18" charset="0"/>
                <a:cs typeface="Times New Roman" panose="02020603050405020304" pitchFamily="18" charset="0"/>
              </a:rPr>
              <a:t>2126225</a:t>
            </a:r>
            <a:endParaRPr lang="en-GB" sz="24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2400" kern="1200" dirty="0">
                <a:solidFill>
                  <a:srgbClr val="000000"/>
                </a:solidFill>
                <a:effectLst/>
                <a:latin typeface="Times New Roman" panose="02020603050405020304" pitchFamily="18" charset="0"/>
                <a:ea typeface="+mn-ea"/>
                <a:cs typeface="Times New Roman" panose="02020603050405020304" pitchFamily="18" charset="0"/>
              </a:rPr>
              <a:t>Managing people/ </a:t>
            </a:r>
            <a:r>
              <a:rPr lang="en-GB" sz="2400" b="1" i="0" dirty="0">
                <a:solidFill>
                  <a:srgbClr val="373A3C"/>
                </a:solidFill>
                <a:effectLst/>
                <a:latin typeface="-apple-system"/>
              </a:rPr>
              <a:t>LCBB5004</a:t>
            </a:r>
            <a:endParaRPr lang="en-GB" sz="24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2400" b="0" i="0" dirty="0">
                <a:solidFill>
                  <a:srgbClr val="373A3C"/>
                </a:solidFill>
                <a:effectLst/>
                <a:latin typeface="-apple-system"/>
              </a:rPr>
              <a:t>Samuel Ofori</a:t>
            </a:r>
            <a:endParaRPr lang="en-GB" sz="24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2400" b="1" dirty="0">
                <a:solidFill>
                  <a:srgbClr val="000000"/>
                </a:solidFill>
                <a:effectLst/>
                <a:latin typeface="Arial" panose="020B0604020202020204" pitchFamily="34" charset="0"/>
                <a:ea typeface="Arial" panose="020B0604020202020204" pitchFamily="34" charset="0"/>
              </a:rPr>
              <a:t>Assessment Component 1 Individual presentation</a:t>
            </a:r>
            <a:endParaRPr lang="en-GB" sz="24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Table of content</a:t>
            </a:r>
          </a:p>
        </p:txBody>
      </p:sp>
      <p:sp>
        <p:nvSpPr>
          <p:cNvPr id="3" name="Content Placeholder 2"/>
          <p:cNvSpPr>
            <a:spLocks noGrp="1"/>
          </p:cNvSpPr>
          <p:nvPr>
            <p:ph idx="1"/>
          </p:nvPr>
        </p:nvSpPr>
        <p:spPr/>
        <p:txBody>
          <a:bodyPr>
            <a:normAutofit fontScale="85000" lnSpcReduction="20000"/>
          </a:bodyPr>
          <a:lstStyle/>
          <a:p>
            <a:r>
              <a:rPr lang="en-GB" b="1" dirty="0">
                <a:latin typeface="Times New Roman" panose="02020603050405020304" pitchFamily="18" charset="0"/>
                <a:cs typeface="Times New Roman" panose="02020603050405020304" pitchFamily="18" charset="0"/>
              </a:rPr>
              <a:t>INTRODUCTION</a:t>
            </a:r>
          </a:p>
          <a:p>
            <a:r>
              <a:rPr lang="en-GB" b="1" dirty="0">
                <a:latin typeface="Times New Roman" panose="02020603050405020304" pitchFamily="18" charset="0"/>
                <a:cs typeface="Times New Roman" panose="02020603050405020304" pitchFamily="18" charset="0"/>
              </a:rPr>
              <a:t>What is the role of Human Resource Professional?</a:t>
            </a:r>
          </a:p>
          <a:p>
            <a:r>
              <a:rPr lang="en-GB" sz="1800" b="1" dirty="0">
                <a:latin typeface="Times New Roman" panose="02020603050405020304" pitchFamily="18" charset="0"/>
                <a:cs typeface="Times New Roman" panose="02020603050405020304" pitchFamily="18" charset="0"/>
              </a:rPr>
              <a:t>What factors can be put in place to influence a positive relationship between the employer and the employee</a:t>
            </a:r>
          </a:p>
          <a:p>
            <a:r>
              <a:rPr lang="en-GB" b="1" dirty="0">
                <a:latin typeface="Times New Roman" panose="02020603050405020304" pitchFamily="18" charset="0"/>
                <a:cs typeface="Times New Roman" panose="02020603050405020304" pitchFamily="18" charset="0"/>
              </a:rPr>
              <a:t>Values that they should abide by</a:t>
            </a:r>
          </a:p>
          <a:p>
            <a:r>
              <a:rPr lang="en-GB" b="1" dirty="0">
                <a:latin typeface="Times New Roman" panose="02020603050405020304" pitchFamily="18" charset="0"/>
                <a:cs typeface="Times New Roman" panose="02020603050405020304" pitchFamily="18" charset="0"/>
              </a:rPr>
              <a:t>Practical examples of what factors can influence relationship</a:t>
            </a:r>
          </a:p>
          <a:p>
            <a:r>
              <a:rPr lang="en-GB" b="1" dirty="0">
                <a:latin typeface="Times New Roman" panose="02020603050405020304" pitchFamily="18" charset="0"/>
                <a:cs typeface="Times New Roman" panose="02020603050405020304" pitchFamily="18" charset="0"/>
              </a:rPr>
              <a:t>Use your personal experiences to outline some positive practice</a:t>
            </a:r>
          </a:p>
          <a:p>
            <a:r>
              <a:rPr lang="en-GB" b="1" dirty="0">
                <a:latin typeface="Times New Roman" panose="02020603050405020304" pitchFamily="18" charset="0"/>
                <a:cs typeface="Times New Roman" panose="02020603050405020304" pitchFamily="18" charset="0"/>
              </a:rPr>
              <a:t>CONCLUSION</a:t>
            </a:r>
          </a:p>
          <a:p>
            <a:r>
              <a:rPr lang="en-GB" b="1" dirty="0">
                <a:latin typeface="Times New Roman" panose="02020603050405020304" pitchFamily="18" charset="0"/>
                <a:cs typeface="Times New Roman" panose="02020603050405020304" pitchFamily="18" charset="0"/>
              </a:rPr>
              <a:t>References</a:t>
            </a:r>
            <a:br>
              <a:rPr lang="en-US" b="1" dirty="0">
                <a:latin typeface="Times New Roman" panose="02020603050405020304" pitchFamily="18" charset="0"/>
                <a:cs typeface="Times New Roman" panose="02020603050405020304" pitchFamily="18" charset="0"/>
              </a:rPr>
            </a:br>
            <a:br>
              <a:rPr lang="en-US" b="1" dirty="0">
                <a:latin typeface="Times New Roman" panose="02020603050405020304" pitchFamily="18" charset="0"/>
                <a:cs typeface="Times New Roman" panose="02020603050405020304" pitchFamily="18" charset="0"/>
              </a:rPr>
            </a:br>
            <a:br>
              <a:rPr lang="en-US" b="1" dirty="0">
                <a:latin typeface="Times New Roman" panose="02020603050405020304" pitchFamily="18" charset="0"/>
                <a:cs typeface="Times New Roman" panose="02020603050405020304" pitchFamily="18" charset="0"/>
              </a:rPr>
            </a:br>
            <a:br>
              <a:rPr lang="en-US" b="1" u="sng" dirty="0">
                <a:latin typeface="Times New Roman" panose="02020603050405020304" pitchFamily="18" charset="0"/>
                <a:cs typeface="Times New Roman" panose="02020603050405020304" pitchFamily="18" charset="0"/>
              </a:rPr>
            </a:br>
            <a:br>
              <a:rPr lang="en-US" b="1" dirty="0">
                <a:latin typeface="Times New Roman" panose="02020603050405020304" pitchFamily="18" charset="0"/>
                <a:cs typeface="Times New Roman" panose="02020603050405020304" pitchFamily="18" charset="0"/>
              </a:rPr>
            </a:br>
            <a:br>
              <a:rPr lang="en-US" b="1"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4" name="Picture 2" descr="The 12 Key Functions of Human Resources - AIHR">
            <a:extLst>
              <a:ext uri="{FF2B5EF4-FFF2-40B4-BE49-F238E27FC236}">
                <a16:creationId xmlns:a16="http://schemas.microsoft.com/office/drawing/2014/main" id="{C8F048BB-82C2-B1AE-01F9-7F057257FBE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717" t="6459" r="12166" b="41956"/>
          <a:stretch/>
        </p:blipFill>
        <p:spPr bwMode="auto">
          <a:xfrm>
            <a:off x="6326208" y="0"/>
            <a:ext cx="5865792" cy="340882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6 Best Ways to Keep Your Employees Happy - CommBox">
            <a:extLst>
              <a:ext uri="{FF2B5EF4-FFF2-40B4-BE49-F238E27FC236}">
                <a16:creationId xmlns:a16="http://schemas.microsoft.com/office/drawing/2014/main" id="{ABC10028-64ED-E036-4F2F-834567329E2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6380" r="-1" b="7233"/>
          <a:stretch/>
        </p:blipFill>
        <p:spPr bwMode="auto">
          <a:xfrm>
            <a:off x="4485557" y="3429000"/>
            <a:ext cx="7706443" cy="3429000"/>
          </a:xfrm>
          <a:prstGeom prst="rect">
            <a:avLst/>
          </a:prstGeom>
          <a:noFill/>
          <a:extLst>
            <a:ext uri="{909E8E84-426E-40DD-AFC4-6F175D3DCCD1}">
              <a14:hiddenFill xmlns:a14="http://schemas.microsoft.com/office/drawing/2010/main">
                <a:solidFill>
                  <a:srgbClr val="FFFFFF"/>
                </a:solidFill>
              </a14:hiddenFill>
            </a:ext>
          </a:extLst>
        </p:spPr>
      </p:pic>
      <p:sp useBgFill="1">
        <p:nvSpPr>
          <p:cNvPr id="1038" name="Freeform: Shape 1037">
            <a:extLst>
              <a:ext uri="{FF2B5EF4-FFF2-40B4-BE49-F238E27FC236}">
                <a16:creationId xmlns:a16="http://schemas.microsoft.com/office/drawing/2014/main" id="{23C7736A-5A08-4021-9AB6-390DFF50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8170246" cy="6858000"/>
          </a:xfrm>
          <a:custGeom>
            <a:avLst/>
            <a:gdLst>
              <a:gd name="connsiteX0" fmla="*/ 4738960 w 8170246"/>
              <a:gd name="connsiteY0" fmla="*/ 0 h 6858000"/>
              <a:gd name="connsiteX1" fmla="*/ 4862151 w 8170246"/>
              <a:gd name="connsiteY1" fmla="*/ 0 h 6858000"/>
              <a:gd name="connsiteX2" fmla="*/ 8088169 w 8170246"/>
              <a:gd name="connsiteY2" fmla="*/ 3226735 h 6858000"/>
              <a:gd name="connsiteX3" fmla="*/ 8088169 w 8170246"/>
              <a:gd name="connsiteY3" fmla="*/ 3626507 h 6858000"/>
              <a:gd name="connsiteX4" fmla="*/ 4857393 w 8170246"/>
              <a:gd name="connsiteY4" fmla="*/ 6858000 h 6858000"/>
              <a:gd name="connsiteX5" fmla="*/ 4783581 w 8170246"/>
              <a:gd name="connsiteY5" fmla="*/ 6858000 h 6858000"/>
              <a:gd name="connsiteX6" fmla="*/ 4734202 w 8170246"/>
              <a:gd name="connsiteY6" fmla="*/ 6858000 h 6858000"/>
              <a:gd name="connsiteX7" fmla="*/ 7964978 w 8170246"/>
              <a:gd name="connsiteY7" fmla="*/ 3626507 h 6858000"/>
              <a:gd name="connsiteX8" fmla="*/ 7964978 w 8170246"/>
              <a:gd name="connsiteY8" fmla="*/ 3226735 h 6858000"/>
              <a:gd name="connsiteX9" fmla="*/ 4738960 w 8170246"/>
              <a:gd name="connsiteY9" fmla="*/ 0 h 6858000"/>
              <a:gd name="connsiteX10" fmla="*/ 0 w 8170246"/>
              <a:gd name="connsiteY10" fmla="*/ 0 h 6858000"/>
              <a:gd name="connsiteX11" fmla="*/ 98791 w 8170246"/>
              <a:gd name="connsiteY11" fmla="*/ 0 h 6858000"/>
              <a:gd name="connsiteX12" fmla="*/ 4456718 w 8170246"/>
              <a:gd name="connsiteY12" fmla="*/ 0 h 6858000"/>
              <a:gd name="connsiteX13" fmla="*/ 4603489 w 8170246"/>
              <a:gd name="connsiteY13" fmla="*/ 0 h 6858000"/>
              <a:gd name="connsiteX14" fmla="*/ 7829507 w 8170246"/>
              <a:gd name="connsiteY14" fmla="*/ 3226735 h 6858000"/>
              <a:gd name="connsiteX15" fmla="*/ 7829507 w 8170246"/>
              <a:gd name="connsiteY15" fmla="*/ 3626507 h 6858000"/>
              <a:gd name="connsiteX16" fmla="*/ 4598731 w 8170246"/>
              <a:gd name="connsiteY16" fmla="*/ 6858000 h 6858000"/>
              <a:gd name="connsiteX17" fmla="*/ 4540663 w 8170246"/>
              <a:gd name="connsiteY17" fmla="*/ 6858000 h 6858000"/>
              <a:gd name="connsiteX18" fmla="*/ 133398 w 8170246"/>
              <a:gd name="connsiteY18" fmla="*/ 6858000 h 6858000"/>
              <a:gd name="connsiteX19" fmla="*/ 0 w 8170246"/>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70246" h="6858000">
                <a:moveTo>
                  <a:pt x="4738960" y="0"/>
                </a:moveTo>
                <a:lnTo>
                  <a:pt x="4862151" y="0"/>
                </a:lnTo>
                <a:cubicBezTo>
                  <a:pt x="4862151" y="0"/>
                  <a:pt x="4862151" y="0"/>
                  <a:pt x="8088169" y="3226735"/>
                </a:cubicBezTo>
                <a:cubicBezTo>
                  <a:pt x="8197606" y="3336196"/>
                  <a:pt x="8197606" y="3517045"/>
                  <a:pt x="8088169" y="3626507"/>
                </a:cubicBezTo>
                <a:cubicBezTo>
                  <a:pt x="8088169" y="3626507"/>
                  <a:pt x="8088169" y="3626507"/>
                  <a:pt x="4857393" y="6858000"/>
                </a:cubicBezTo>
                <a:cubicBezTo>
                  <a:pt x="4857393" y="6858000"/>
                  <a:pt x="4857393" y="6858000"/>
                  <a:pt x="4783581" y="6858000"/>
                </a:cubicBezTo>
                <a:lnTo>
                  <a:pt x="4734202" y="6858000"/>
                </a:lnTo>
                <a:cubicBezTo>
                  <a:pt x="7964978" y="3626507"/>
                  <a:pt x="7964978" y="3626507"/>
                  <a:pt x="7964978" y="3626507"/>
                </a:cubicBezTo>
                <a:cubicBezTo>
                  <a:pt x="8074415" y="3517045"/>
                  <a:pt x="8074415" y="3336196"/>
                  <a:pt x="7964978" y="3226735"/>
                </a:cubicBezTo>
                <a:cubicBezTo>
                  <a:pt x="4738960" y="0"/>
                  <a:pt x="4738960" y="0"/>
                  <a:pt x="4738960" y="0"/>
                </a:cubicBezTo>
                <a:close/>
                <a:moveTo>
                  <a:pt x="0" y="0"/>
                </a:moveTo>
                <a:lnTo>
                  <a:pt x="98791" y="0"/>
                </a:lnTo>
                <a:cubicBezTo>
                  <a:pt x="1075904" y="0"/>
                  <a:pt x="2469401" y="0"/>
                  <a:pt x="4456718" y="0"/>
                </a:cubicBezTo>
                <a:lnTo>
                  <a:pt x="4603489" y="0"/>
                </a:lnTo>
                <a:cubicBezTo>
                  <a:pt x="4603489" y="0"/>
                  <a:pt x="4603489" y="0"/>
                  <a:pt x="7829507" y="3226735"/>
                </a:cubicBezTo>
                <a:cubicBezTo>
                  <a:pt x="7938944" y="3336196"/>
                  <a:pt x="7938944" y="3517045"/>
                  <a:pt x="7829507" y="3626507"/>
                </a:cubicBezTo>
                <a:cubicBezTo>
                  <a:pt x="7829507" y="3626507"/>
                  <a:pt x="7829507" y="3626507"/>
                  <a:pt x="4598731" y="6858000"/>
                </a:cubicBezTo>
                <a:lnTo>
                  <a:pt x="4540663" y="6858000"/>
                </a:lnTo>
                <a:cubicBezTo>
                  <a:pt x="4077749" y="6858000"/>
                  <a:pt x="2938270" y="6858000"/>
                  <a:pt x="133398" y="6858000"/>
                </a:cubicBezTo>
                <a:lnTo>
                  <a:pt x="0" y="6858000"/>
                </a:lnTo>
                <a:close/>
              </a:path>
            </a:pathLst>
          </a:custGeom>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noAutofit/>
          </a:bodyPr>
          <a:lstStyle/>
          <a:p>
            <a:endParaRPr lang="en-US" dirty="0"/>
          </a:p>
        </p:txBody>
      </p:sp>
      <p:sp>
        <p:nvSpPr>
          <p:cNvPr id="2" name="Title 1"/>
          <p:cNvSpPr>
            <a:spLocks noGrp="1"/>
          </p:cNvSpPr>
          <p:nvPr>
            <p:ph type="title"/>
          </p:nvPr>
        </p:nvSpPr>
        <p:spPr>
          <a:xfrm>
            <a:off x="535525" y="624110"/>
            <a:ext cx="4623955" cy="1280890"/>
          </a:xfrm>
        </p:spPr>
        <p:txBody>
          <a:bodyPr>
            <a:normAutofit/>
          </a:bodyPr>
          <a:lstStyle/>
          <a:p>
            <a:r>
              <a:rPr lang="en-GB" b="1" dirty="0"/>
              <a:t>INTRODUCTION</a:t>
            </a:r>
            <a:endParaRPr lang="en-US"/>
          </a:p>
        </p:txBody>
      </p:sp>
      <p:sp>
        <p:nvSpPr>
          <p:cNvPr id="1040" name="Rectangle 1039">
            <a:extLst>
              <a:ext uri="{FF2B5EF4-FFF2-40B4-BE49-F238E27FC236}">
                <a16:creationId xmlns:a16="http://schemas.microsoft.com/office/drawing/2014/main" id="{433DF4D3-8A35-461A-ABE0-F56B78A13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529409" y="1772816"/>
            <a:ext cx="5796799" cy="3744416"/>
          </a:xfrm>
        </p:spPr>
        <p:txBody>
          <a:bodyPr>
            <a:normAutofit/>
          </a:bodyPr>
          <a:lstStyle/>
          <a:p>
            <a:r>
              <a:rPr lang="en-US" b="1" dirty="0">
                <a:latin typeface="Times New Roman" panose="02020603050405020304" pitchFamily="18" charset="0"/>
                <a:cs typeface="Times New Roman" panose="02020603050405020304" pitchFamily="18" charset="0"/>
              </a:rPr>
              <a:t>Who is behind the title: Human resources professionals?</a:t>
            </a:r>
          </a:p>
          <a:p>
            <a:pPr marL="0" indent="0">
              <a:buNone/>
            </a:pPr>
            <a:r>
              <a:rPr lang="en-US" b="1" dirty="0">
                <a:latin typeface="Times New Roman" panose="02020603050405020304" pitchFamily="18" charset="0"/>
                <a:cs typeface="Times New Roman" panose="02020603050405020304" pitchFamily="18" charset="0"/>
              </a:rPr>
              <a:t>      Known as:</a:t>
            </a:r>
          </a:p>
          <a:p>
            <a:pPr>
              <a:buAutoNum type="arabicPeriod"/>
            </a:pPr>
            <a:r>
              <a:rPr lang="en-US" b="1" dirty="0">
                <a:latin typeface="Times New Roman" panose="02020603050405020304" pitchFamily="18" charset="0"/>
                <a:cs typeface="Times New Roman" panose="02020603050405020304" pitchFamily="18" charset="0"/>
              </a:rPr>
              <a:t>Personnel administration (</a:t>
            </a:r>
            <a:r>
              <a:rPr lang="en-US" b="1" dirty="0" err="1">
                <a:latin typeface="Times New Roman" panose="02020603050405020304" pitchFamily="18" charset="0"/>
                <a:cs typeface="Times New Roman" panose="02020603050405020304" pitchFamily="18" charset="0"/>
              </a:rPr>
              <a:t>VinayKumar</a:t>
            </a:r>
            <a:r>
              <a:rPr lang="en-US" b="1" dirty="0">
                <a:latin typeface="Times New Roman" panose="02020603050405020304" pitchFamily="18" charset="0"/>
                <a:cs typeface="Times New Roman" panose="02020603050405020304" pitchFamily="18" charset="0"/>
              </a:rPr>
              <a:t>, 2015)</a:t>
            </a:r>
          </a:p>
          <a:p>
            <a:pPr>
              <a:buAutoNum type="arabicPeriod"/>
            </a:pPr>
            <a:r>
              <a:rPr lang="en-US" b="1" dirty="0">
                <a:latin typeface="Times New Roman" panose="02020603050405020304" pitchFamily="18" charset="0"/>
                <a:cs typeface="Times New Roman" panose="02020603050405020304" pitchFamily="18" charset="0"/>
              </a:rPr>
              <a:t>Human resources department</a:t>
            </a:r>
          </a:p>
          <a:p>
            <a:pPr>
              <a:buFont typeface="Wingdings" panose="05000000000000000000" pitchFamily="2" charset="2"/>
              <a:buChar char="v"/>
            </a:pPr>
            <a:r>
              <a:rPr lang="en-US" b="1" dirty="0">
                <a:latin typeface="Times New Roman" panose="02020603050405020304" pitchFamily="18" charset="0"/>
                <a:cs typeface="Times New Roman" panose="02020603050405020304" pitchFamily="18" charset="0"/>
              </a:rPr>
              <a:t>CIPD the organization that includes 160,000 members, it is the professional body for human resources, learning and development, organization development and all people professionals – </a:t>
            </a:r>
            <a:r>
              <a:rPr lang="en-US" b="1" dirty="0">
                <a:solidFill>
                  <a:srgbClr val="FF0000"/>
                </a:solidFill>
                <a:latin typeface="Times New Roman" panose="02020603050405020304" pitchFamily="18" charset="0"/>
                <a:cs typeface="Times New Roman" panose="02020603050405020304" pitchFamily="18" charset="0"/>
              </a:rPr>
              <a:t>experts in people, work and change.</a:t>
            </a:r>
          </a:p>
          <a:p>
            <a:pPr>
              <a:buAutoNum type="arabicPeriod"/>
            </a:pPr>
            <a:endParaRPr lang="en-US" b="1" dirty="0">
              <a:latin typeface="Times New Roman" panose="02020603050405020304" pitchFamily="18" charset="0"/>
              <a:cs typeface="Times New Roman" panose="02020603050405020304" pitchFamily="18" charset="0"/>
            </a:endParaRPr>
          </a:p>
          <a:p>
            <a:pPr>
              <a:buAutoNum type="arabicPeriod"/>
            </a:pPr>
            <a:endParaRPr lang="en-US" b="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7568" y="260648"/>
            <a:ext cx="8911687" cy="1280890"/>
          </a:xfrm>
        </p:spPr>
        <p:txBody>
          <a:bodyPr>
            <a:normAutofit fontScale="90000"/>
          </a:bodyPr>
          <a:lstStyle/>
          <a:p>
            <a:pPr algn="ctr"/>
            <a:r>
              <a:rPr lang="en-GB" b="1" dirty="0"/>
              <a:t>What is the role of Human Resource Professional?</a:t>
            </a:r>
            <a:br>
              <a:rPr lang="en-US" b="1" dirty="0"/>
            </a:br>
            <a:endParaRPr lang="en-US" dirty="0"/>
          </a:p>
        </p:txBody>
      </p:sp>
      <p:sp>
        <p:nvSpPr>
          <p:cNvPr id="3" name="Content Placeholder 2"/>
          <p:cNvSpPr>
            <a:spLocks noGrp="1"/>
          </p:cNvSpPr>
          <p:nvPr>
            <p:ph idx="1"/>
          </p:nvPr>
        </p:nvSpPr>
        <p:spPr>
          <a:xfrm>
            <a:off x="839416" y="908720"/>
            <a:ext cx="5544616" cy="5688632"/>
          </a:xfrm>
        </p:spPr>
        <p:txBody>
          <a:bodyPr>
            <a:noAutofit/>
          </a:bodyPr>
          <a:lstStyle/>
          <a:p>
            <a:pPr algn="just">
              <a:buNone/>
            </a:pPr>
            <a:r>
              <a:rPr lang="en-GB" sz="1500" b="1" u="sng" dirty="0">
                <a:latin typeface="Times New Roman" panose="02020603050405020304" pitchFamily="18" charset="0"/>
                <a:cs typeface="Times New Roman" panose="02020603050405020304" pitchFamily="18" charset="0"/>
              </a:rPr>
              <a:t>Job responsibilities and functional areas </a:t>
            </a:r>
          </a:p>
          <a:p>
            <a:pPr algn="just">
              <a:buNone/>
            </a:pPr>
            <a:r>
              <a:rPr lang="en-GB" sz="1500" b="1" dirty="0">
                <a:latin typeface="Times New Roman" panose="02020603050405020304" pitchFamily="18" charset="0"/>
                <a:cs typeface="Times New Roman" panose="02020603050405020304" pitchFamily="18" charset="0"/>
              </a:rPr>
              <a:t>HR professionals plays a crucial role in organisations:</a:t>
            </a:r>
            <a:endParaRPr lang="en-US" sz="1500" b="1" dirty="0">
              <a:latin typeface="Times New Roman" panose="02020603050405020304" pitchFamily="18" charset="0"/>
              <a:cs typeface="Times New Roman" panose="02020603050405020304" pitchFamily="18" charset="0"/>
            </a:endParaRPr>
          </a:p>
          <a:p>
            <a:pPr algn="just"/>
            <a:r>
              <a:rPr lang="en-GB" sz="1500" dirty="0">
                <a:solidFill>
                  <a:srgbClr val="0070C0"/>
                </a:solidFill>
                <a:latin typeface="Times New Roman" panose="02020603050405020304" pitchFamily="18" charset="0"/>
                <a:cs typeface="Times New Roman" panose="02020603050405020304" pitchFamily="18" charset="0"/>
              </a:rPr>
              <a:t>Assuring the efficient operation of the workforce and managing different parts of the employee lifecycle</a:t>
            </a:r>
            <a:r>
              <a:rPr lang="en-GB" sz="1500" dirty="0">
                <a:solidFill>
                  <a:schemeClr val="tx1"/>
                </a:solidFill>
                <a:latin typeface="Times New Roman" panose="02020603050405020304" pitchFamily="18" charset="0"/>
                <a:cs typeface="Times New Roman" panose="02020603050405020304" pitchFamily="18" charset="0"/>
              </a:rPr>
              <a:t>; </a:t>
            </a:r>
            <a:endParaRPr lang="en-US" sz="1500" dirty="0">
              <a:solidFill>
                <a:schemeClr val="tx1"/>
              </a:solidFill>
              <a:latin typeface="Times New Roman" panose="02020603050405020304" pitchFamily="18" charset="0"/>
              <a:cs typeface="Times New Roman" panose="02020603050405020304" pitchFamily="18" charset="0"/>
            </a:endParaRPr>
          </a:p>
          <a:p>
            <a:pPr algn="just"/>
            <a:r>
              <a:rPr lang="en-GB" sz="1500" dirty="0">
                <a:solidFill>
                  <a:srgbClr val="0070C0"/>
                </a:solidFill>
                <a:latin typeface="Times New Roman" panose="02020603050405020304" pitchFamily="18" charset="0"/>
                <a:cs typeface="Times New Roman" panose="02020603050405020304" pitchFamily="18" charset="0"/>
              </a:rPr>
              <a:t>Talent acquisition</a:t>
            </a:r>
            <a:r>
              <a:rPr lang="en-GB" sz="1500" dirty="0">
                <a:solidFill>
                  <a:schemeClr val="tx1"/>
                </a:solidFill>
                <a:latin typeface="Times New Roman" panose="02020603050405020304" pitchFamily="18" charset="0"/>
                <a:cs typeface="Times New Roman" panose="02020603050405020304" pitchFamily="18" charset="0"/>
              </a:rPr>
              <a:t>; they create recruiting strategies, publicise job vacancies, review applications, conduct interviews, and choose applicants who best meet the needs of the organisation. They also manage the on boarding procedure, ensuring a seamless entry for new personnel into the business.</a:t>
            </a:r>
            <a:endParaRPr lang="en-US" sz="1500" dirty="0">
              <a:solidFill>
                <a:schemeClr val="tx1"/>
              </a:solidFill>
              <a:latin typeface="Times New Roman" panose="02020603050405020304" pitchFamily="18" charset="0"/>
              <a:cs typeface="Times New Roman" panose="02020603050405020304" pitchFamily="18" charset="0"/>
            </a:endParaRPr>
          </a:p>
          <a:p>
            <a:pPr algn="just"/>
            <a:r>
              <a:rPr lang="en-GB" sz="1500" dirty="0">
                <a:solidFill>
                  <a:srgbClr val="0070C0"/>
                </a:solidFill>
                <a:latin typeface="Times New Roman" panose="02020603050405020304" pitchFamily="18" charset="0"/>
                <a:cs typeface="Times New Roman" panose="02020603050405020304" pitchFamily="18" charset="0"/>
              </a:rPr>
              <a:t>The creation and implementation of employee policies and procedures; </a:t>
            </a:r>
            <a:r>
              <a:rPr lang="en-GB" sz="1500" dirty="0">
                <a:solidFill>
                  <a:schemeClr val="tx1"/>
                </a:solidFill>
                <a:latin typeface="Times New Roman" panose="02020603050405020304" pitchFamily="18" charset="0"/>
                <a:cs typeface="Times New Roman" panose="02020603050405020304" pitchFamily="18" charset="0"/>
              </a:rPr>
              <a:t>they produce employee handbooks, convey rules to the employees, and verify compliance with labour laws and regulations. They also oversee payroll, benefits, and employee contracts, ensuring that workers are paid accurately and on schedule.</a:t>
            </a:r>
          </a:p>
          <a:p>
            <a:pPr algn="just"/>
            <a:r>
              <a:rPr lang="en-GB" sz="1500" dirty="0">
                <a:solidFill>
                  <a:srgbClr val="0070C0"/>
                </a:solidFill>
                <a:latin typeface="Times New Roman" panose="02020603050405020304" pitchFamily="18" charset="0"/>
                <a:cs typeface="Times New Roman" panose="02020603050405020304" pitchFamily="18" charset="0"/>
              </a:rPr>
              <a:t>Performance management</a:t>
            </a:r>
            <a:r>
              <a:rPr lang="en-GB" sz="1500" dirty="0">
                <a:solidFill>
                  <a:schemeClr val="tx1"/>
                </a:solidFill>
                <a:latin typeface="Times New Roman" panose="02020603050405020304" pitchFamily="18" charset="0"/>
                <a:cs typeface="Times New Roman" panose="02020603050405020304" pitchFamily="18" charset="0"/>
              </a:rPr>
              <a:t>; </a:t>
            </a:r>
            <a:r>
              <a:rPr lang="en-GB" sz="1500" kern="1200" dirty="0">
                <a:solidFill>
                  <a:schemeClr val="tx1"/>
                </a:solidFill>
                <a:latin typeface="Times New Roman" panose="02020603050405020304" pitchFamily="18" charset="0"/>
                <a:cs typeface="Times New Roman" panose="02020603050405020304" pitchFamily="18" charset="0"/>
              </a:rPr>
              <a:t>they create and put into place processes for performance evaluation, offer advice on defining goals and enhancing performance, and direct employee feedback and coaching sessions. They assist in determining the need for training and development, planning pertinent programmes, and evaluating the success of training efforts. (Armstrong and Taylor, 2020)</a:t>
            </a:r>
            <a:endParaRPr lang="en-US" sz="1500" kern="1200" dirty="0">
              <a:solidFill>
                <a:schemeClr val="tx1"/>
              </a:solidFill>
              <a:latin typeface="Times New Roman" panose="02020603050405020304" pitchFamily="18" charset="0"/>
              <a:cs typeface="Times New Roman" panose="02020603050405020304" pitchFamily="18" charset="0"/>
            </a:endParaRPr>
          </a:p>
          <a:p>
            <a:pPr marL="0" indent="0" algn="just">
              <a:buNone/>
            </a:pPr>
            <a:endParaRPr lang="en-US" sz="1500" dirty="0">
              <a:latin typeface="Times New Roman" panose="02020603050405020304" pitchFamily="18" charset="0"/>
              <a:cs typeface="Times New Roman" panose="02020603050405020304" pitchFamily="18" charset="0"/>
            </a:endParaRPr>
          </a:p>
          <a:p>
            <a:pPr algn="just"/>
            <a:endParaRPr lang="en-US" sz="1500" dirty="0">
              <a:latin typeface="Times New Roman" panose="02020603050405020304" pitchFamily="18" charset="0"/>
              <a:cs typeface="Times New Roman" panose="02020603050405020304" pitchFamily="18" charset="0"/>
            </a:endParaRPr>
          </a:p>
        </p:txBody>
      </p:sp>
      <p:pic>
        <p:nvPicPr>
          <p:cNvPr id="2050" name="Picture 2" descr="Study Finds 1.5 Million Small Businesses Spend Billions to Manage HR">
            <a:extLst>
              <a:ext uri="{FF2B5EF4-FFF2-40B4-BE49-F238E27FC236}">
                <a16:creationId xmlns:a16="http://schemas.microsoft.com/office/drawing/2014/main" id="{ACBCFB53-4642-3FE5-DD3F-B6A1BD204C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60096" y="1628800"/>
            <a:ext cx="4619427" cy="424847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5480" y="188640"/>
            <a:ext cx="8911687" cy="1280890"/>
          </a:xfrm>
        </p:spPr>
        <p:txBody>
          <a:bodyPr>
            <a:normAutofit fontScale="90000"/>
          </a:bodyPr>
          <a:lstStyle/>
          <a:p>
            <a:pPr algn="ctr"/>
            <a:r>
              <a:rPr lang="en-GB" sz="2700" b="1" dirty="0"/>
              <a:t>What factors can be put in place to influence a positive relationship between the employer and the employee</a:t>
            </a:r>
            <a:br>
              <a:rPr lang="en-US" b="1" dirty="0"/>
            </a:br>
            <a:endParaRPr lang="en-US" dirty="0"/>
          </a:p>
        </p:txBody>
      </p:sp>
      <p:sp>
        <p:nvSpPr>
          <p:cNvPr id="3" name="Content Placeholder 2"/>
          <p:cNvSpPr>
            <a:spLocks noGrp="1"/>
          </p:cNvSpPr>
          <p:nvPr>
            <p:ph idx="1"/>
          </p:nvPr>
        </p:nvSpPr>
        <p:spPr>
          <a:xfrm>
            <a:off x="953971" y="1196752"/>
            <a:ext cx="5328592" cy="5472608"/>
          </a:xfrm>
        </p:spPr>
        <p:txBody>
          <a:bodyPr>
            <a:normAutofit fontScale="92500"/>
          </a:bodyPr>
          <a:lstStyle/>
          <a:p>
            <a:pPr algn="just">
              <a:buNone/>
            </a:pPr>
            <a:r>
              <a:rPr lang="en-GB" sz="1500" b="1" u="sng" dirty="0">
                <a:latin typeface="Times New Roman" panose="02020603050405020304" pitchFamily="18" charset="0"/>
                <a:cs typeface="Times New Roman" panose="02020603050405020304" pitchFamily="18" charset="0"/>
              </a:rPr>
              <a:t>The type of relationship that can be develop between the employer and employee</a:t>
            </a:r>
            <a:endParaRPr lang="en-US" sz="1500" b="1" u="sng" dirty="0">
              <a:latin typeface="Times New Roman" panose="02020603050405020304" pitchFamily="18" charset="0"/>
              <a:cs typeface="Times New Roman" panose="02020603050405020304" pitchFamily="18" charset="0"/>
            </a:endParaRPr>
          </a:p>
          <a:p>
            <a:pPr algn="just">
              <a:buNone/>
            </a:pPr>
            <a:r>
              <a:rPr lang="en-GB" sz="1400" dirty="0">
                <a:latin typeface="Times New Roman" panose="02020603050405020304" pitchFamily="18" charset="0"/>
                <a:cs typeface="Times New Roman" panose="02020603050405020304" pitchFamily="18" charset="0"/>
              </a:rPr>
              <a:t>Employer-employee relationships can range from being just transactional to being more collaborative and involved. The following three types of connections are frequently observed in the employer-employee relationship:</a:t>
            </a:r>
            <a:endParaRPr lang="en-US" sz="1400" dirty="0">
              <a:latin typeface="Times New Roman" panose="02020603050405020304" pitchFamily="18" charset="0"/>
              <a:cs typeface="Times New Roman" panose="02020603050405020304" pitchFamily="18" charset="0"/>
            </a:endParaRPr>
          </a:p>
          <a:p>
            <a:pPr algn="just"/>
            <a:r>
              <a:rPr lang="en-GB" sz="2000" b="1" dirty="0">
                <a:solidFill>
                  <a:srgbClr val="00B050"/>
                </a:solidFill>
                <a:latin typeface="Times New Roman" panose="02020603050405020304" pitchFamily="18" charset="0"/>
                <a:cs typeface="Times New Roman" panose="02020603050405020304" pitchFamily="18" charset="0"/>
              </a:rPr>
              <a:t>Transactional Relationship</a:t>
            </a:r>
            <a:r>
              <a:rPr lang="en-GB" sz="1400" dirty="0">
                <a:latin typeface="Times New Roman" panose="02020603050405020304" pitchFamily="18" charset="0"/>
                <a:cs typeface="Times New Roman" panose="02020603050405020304" pitchFamily="18" charset="0"/>
              </a:rPr>
              <a:t>: In a transactional relationship, a contractual agreement serves as the main foundation for interaction between the employer and the employee. The worker offers their labour and abilities in return for payment. While the employee is focused on carrying out their duties and being paid fairly, the employer is primarily concerned with productivity and attaining corporate goals. Most of the time, interactions and communication are formal, task-focused, and little personal.</a:t>
            </a:r>
          </a:p>
          <a:p>
            <a:pPr algn="just"/>
            <a:r>
              <a:rPr lang="en-GB" sz="2200" b="1" dirty="0">
                <a:solidFill>
                  <a:srgbClr val="00B050"/>
                </a:solidFill>
                <a:latin typeface="Times New Roman" panose="02020603050405020304" pitchFamily="18" charset="0"/>
                <a:cs typeface="Times New Roman" panose="02020603050405020304" pitchFamily="18" charset="0"/>
              </a:rPr>
              <a:t>Cooperative partnership</a:t>
            </a:r>
            <a:r>
              <a:rPr lang="en-GB" sz="1400" dirty="0">
                <a:latin typeface="Times New Roman" panose="02020603050405020304" pitchFamily="18" charset="0"/>
                <a:cs typeface="Times New Roman" panose="02020603050405020304" pitchFamily="18" charset="0"/>
              </a:rPr>
              <a:t>: In a cooperative partnership, the employer and employee work together and help one another more. Employers respect employee contributions and include their opinions in decision-making. It is encouraged for staff members to express their problems, thoughts, and suggestions. The employer promotes a diverse and encouraging workplace where staff members are empowered to make decisions. There are established open lines of communication, and everyone is dedicated to accomplishing the same objectives. The trust, involvement, and sense of ownership that this kind of connection fosters among employees.</a:t>
            </a:r>
            <a:endParaRPr lang="en-US" sz="1400" dirty="0">
              <a:latin typeface="Times New Roman" panose="02020603050405020304" pitchFamily="18" charset="0"/>
              <a:cs typeface="Times New Roman" panose="02020603050405020304" pitchFamily="18" charset="0"/>
            </a:endParaRPr>
          </a:p>
          <a:p>
            <a:pPr algn="just"/>
            <a:endParaRPr lang="en-US" sz="1500" dirty="0">
              <a:latin typeface="Times New Roman" panose="02020603050405020304" pitchFamily="18" charset="0"/>
              <a:cs typeface="Times New Roman" panose="02020603050405020304" pitchFamily="18" charset="0"/>
            </a:endParaRPr>
          </a:p>
        </p:txBody>
      </p:sp>
      <p:pic>
        <p:nvPicPr>
          <p:cNvPr id="3074" name="Picture 2" descr="The Top 8 Benefits Of A Strong Employer Employee Relationship">
            <a:extLst>
              <a:ext uri="{FF2B5EF4-FFF2-40B4-BE49-F238E27FC236}">
                <a16:creationId xmlns:a16="http://schemas.microsoft.com/office/drawing/2014/main" id="{BF09E1F9-33D4-3F30-7879-EA09D9E00E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60096" y="1988840"/>
            <a:ext cx="4608512" cy="381642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The Six Pillars of Character - Character Counts">
            <a:extLst>
              <a:ext uri="{FF2B5EF4-FFF2-40B4-BE49-F238E27FC236}">
                <a16:creationId xmlns:a16="http://schemas.microsoft.com/office/drawing/2014/main" id="{ECEAEB7D-5671-FDF6-0802-4A6FBB5F16B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5151"/>
          <a:stretch/>
        </p:blipFill>
        <p:spPr bwMode="auto">
          <a:xfrm>
            <a:off x="6312024" y="5529343"/>
            <a:ext cx="6048672" cy="129697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normAutofit/>
          </a:bodyPr>
          <a:lstStyle/>
          <a:p>
            <a:r>
              <a:rPr lang="en-GB" b="1" u="sng" dirty="0"/>
              <a:t>Values that they should abide by</a:t>
            </a:r>
            <a:br>
              <a:rPr lang="en-US" b="1" u="sng" dirty="0"/>
            </a:br>
            <a:endParaRPr lang="en-US" dirty="0"/>
          </a:p>
        </p:txBody>
      </p:sp>
      <p:sp>
        <p:nvSpPr>
          <p:cNvPr id="3" name="Content Placeholder 2"/>
          <p:cNvSpPr>
            <a:spLocks noGrp="1"/>
          </p:cNvSpPr>
          <p:nvPr>
            <p:ph idx="1"/>
          </p:nvPr>
        </p:nvSpPr>
        <p:spPr>
          <a:xfrm>
            <a:off x="983432" y="1340768"/>
            <a:ext cx="11017224" cy="3456384"/>
          </a:xfrm>
        </p:spPr>
        <p:txBody>
          <a:bodyPr>
            <a:noAutofit/>
          </a:bodyPr>
          <a:lstStyle/>
          <a:p>
            <a:pPr algn="just">
              <a:buNone/>
            </a:pPr>
            <a:r>
              <a:rPr lang="en-GB" sz="1500" dirty="0">
                <a:latin typeface="Times New Roman" panose="02020603050405020304" pitchFamily="18" charset="0"/>
                <a:cs typeface="Times New Roman" panose="02020603050405020304" pitchFamily="18" charset="0"/>
              </a:rPr>
              <a:t>To properly carry out their jobs and obligations, human resource (HR) professionals should abide by a set of fundamental principles. Their behaviour and relationships with coworkers, stakeholders, and the organisation at large are guided by these ideals. The following are some fundamental principles that HR professionals ought to follow</a:t>
            </a:r>
          </a:p>
          <a:p>
            <a:pPr algn="just"/>
            <a:r>
              <a:rPr lang="en-GB" sz="2000" b="1" dirty="0">
                <a:latin typeface="Times New Roman" panose="02020603050405020304" pitchFamily="18" charset="0"/>
                <a:cs typeface="Times New Roman" panose="02020603050405020304" pitchFamily="18" charset="0"/>
              </a:rPr>
              <a:t>Integrity:</a:t>
            </a:r>
            <a:r>
              <a:rPr lang="en-GB" sz="2000" dirty="0">
                <a:latin typeface="Times New Roman" panose="02020603050405020304" pitchFamily="18" charset="0"/>
                <a:cs typeface="Times New Roman" panose="02020603050405020304" pitchFamily="18" charset="0"/>
              </a:rPr>
              <a:t> In all of their contacts, HR professionals should operate with honesty, openness, and morality. They must uphold confidentiality and exercise the utmost care while handling sensitive employee’s information.</a:t>
            </a:r>
          </a:p>
          <a:p>
            <a:pPr algn="just"/>
            <a:r>
              <a:rPr lang="en-GB" sz="2000" b="1" dirty="0">
                <a:latin typeface="Times New Roman" panose="02020603050405020304" pitchFamily="18" charset="0"/>
                <a:cs typeface="Times New Roman" panose="02020603050405020304" pitchFamily="18" charset="0"/>
              </a:rPr>
              <a:t>Respect:</a:t>
            </a:r>
            <a:r>
              <a:rPr lang="en-GB" sz="2000" dirty="0">
                <a:latin typeface="Times New Roman" panose="02020603050405020304" pitchFamily="18" charset="0"/>
                <a:cs typeface="Times New Roman" panose="02020603050405020304" pitchFamily="18" charset="0"/>
              </a:rPr>
              <a:t> None of their status or background, HR professionals should treat everyone with respect and decency. They ought to promote equality for all people and an inclusive culture that values variety.</a:t>
            </a:r>
            <a:endParaRPr lang="en-US" sz="2000" dirty="0">
              <a:latin typeface="Times New Roman" panose="02020603050405020304" pitchFamily="18" charset="0"/>
              <a:cs typeface="Times New Roman" panose="02020603050405020304" pitchFamily="18" charset="0"/>
            </a:endParaRPr>
          </a:p>
          <a:p>
            <a:pPr algn="just"/>
            <a:r>
              <a:rPr lang="en-GB" sz="2000" b="1" dirty="0">
                <a:latin typeface="Times New Roman" panose="02020603050405020304" pitchFamily="18" charset="0"/>
                <a:cs typeface="Times New Roman" panose="02020603050405020304" pitchFamily="18" charset="0"/>
              </a:rPr>
              <a:t>Fairness:</a:t>
            </a:r>
            <a:r>
              <a:rPr lang="en-GB" sz="2000" dirty="0">
                <a:latin typeface="Times New Roman" panose="02020603050405020304" pitchFamily="18" charset="0"/>
                <a:cs typeface="Times New Roman" panose="02020603050405020304" pitchFamily="18" charset="0"/>
              </a:rPr>
              <a:t> HR professionals should make sure that all HR procedures, including hiring, reviewing employees' performance, and paying employees fairly. They should make judgements based on factual information and abstain from prejudice or favouritism.</a:t>
            </a:r>
            <a:endParaRPr lang="en-US" sz="2000" dirty="0">
              <a:latin typeface="Times New Roman" panose="02020603050405020304" pitchFamily="18" charset="0"/>
              <a:cs typeface="Times New Roman" panose="02020603050405020304" pitchFamily="18" charset="0"/>
            </a:endParaRPr>
          </a:p>
          <a:p>
            <a:pPr algn="just"/>
            <a:r>
              <a:rPr lang="en-GB" sz="2000" b="1" dirty="0">
                <a:latin typeface="Times New Roman" panose="02020603050405020304" pitchFamily="18" charset="0"/>
                <a:cs typeface="Times New Roman" panose="02020603050405020304" pitchFamily="18" charset="0"/>
              </a:rPr>
              <a:t>Trustworthiness:</a:t>
            </a:r>
            <a:r>
              <a:rPr lang="en-GB" sz="2000" dirty="0">
                <a:latin typeface="Times New Roman" panose="02020603050405020304" pitchFamily="18" charset="0"/>
                <a:cs typeface="Times New Roman" panose="02020603050405020304" pitchFamily="18" charset="0"/>
              </a:rPr>
              <a:t> HR professionals should foster trust among staff members and other stakeholders by constantly keeping their word, being dependable, and acting in the organization's and the workers' best interests.</a:t>
            </a:r>
            <a:endParaRPr lang="en-US" sz="2000" dirty="0">
              <a:latin typeface="Times New Roman" panose="02020603050405020304" pitchFamily="18" charset="0"/>
              <a:cs typeface="Times New Roman" panose="02020603050405020304" pitchFamily="18" charset="0"/>
            </a:endParaRPr>
          </a:p>
          <a:p>
            <a:pPr algn="just"/>
            <a:endParaRPr lang="en-US" sz="15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32859"/>
            <a:ext cx="8911687" cy="1280890"/>
          </a:xfrm>
        </p:spPr>
        <p:txBody>
          <a:bodyPr>
            <a:normAutofit fontScale="90000"/>
          </a:bodyPr>
          <a:lstStyle/>
          <a:p>
            <a:pPr algn="ctr"/>
            <a:r>
              <a:rPr lang="en-GB" b="1" dirty="0"/>
              <a:t>Practical examples of what factors can influence relationship</a:t>
            </a:r>
            <a:br>
              <a:rPr lang="en-US" b="1" dirty="0"/>
            </a:br>
            <a:endParaRPr lang="en-US" dirty="0"/>
          </a:p>
        </p:txBody>
      </p:sp>
      <p:sp>
        <p:nvSpPr>
          <p:cNvPr id="3" name="Content Placeholder 2"/>
          <p:cNvSpPr>
            <a:spLocks noGrp="1"/>
          </p:cNvSpPr>
          <p:nvPr>
            <p:ph idx="1"/>
          </p:nvPr>
        </p:nvSpPr>
        <p:spPr>
          <a:xfrm>
            <a:off x="1055440" y="1484784"/>
            <a:ext cx="6696744" cy="4982209"/>
          </a:xfrm>
        </p:spPr>
        <p:txBody>
          <a:bodyPr>
            <a:normAutofit fontScale="92500" lnSpcReduction="10000"/>
          </a:bodyPr>
          <a:lstStyle/>
          <a:p>
            <a:pPr marL="0" indent="0" algn="just">
              <a:buNone/>
            </a:pPr>
            <a:r>
              <a:rPr lang="en-GB" b="1" u="sng" dirty="0">
                <a:latin typeface="Times New Roman" panose="02020603050405020304" pitchFamily="18" charset="0"/>
                <a:cs typeface="Times New Roman" panose="02020603050405020304" pitchFamily="18" charset="0"/>
              </a:rPr>
              <a:t>Practical examples of what factors can influence relationship</a:t>
            </a:r>
            <a:endParaRPr lang="en-US" b="1" u="sng" dirty="0">
              <a:latin typeface="Times New Roman" panose="02020603050405020304" pitchFamily="18" charset="0"/>
              <a:cs typeface="Times New Roman" panose="02020603050405020304" pitchFamily="18" charset="0"/>
            </a:endParaRPr>
          </a:p>
          <a:p>
            <a:pPr marL="0" indent="0" algn="just">
              <a:buNone/>
            </a:pPr>
            <a:r>
              <a:rPr lang="en-GB" dirty="0">
                <a:latin typeface="Times New Roman" panose="02020603050405020304" pitchFamily="18" charset="0"/>
                <a:cs typeface="Times New Roman" panose="02020603050405020304" pitchFamily="18" charset="0"/>
              </a:rPr>
              <a:t>There are several things that might affect an employer-employee relationship. The degree of participation, trust, and general dynamics within the working relationship can all be significantly impacted by these variables. Here are a few real-world instances:</a:t>
            </a:r>
            <a:endParaRPr lang="en-US"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A strong employer-employee relationship depends on effective and open communication. The connection may be improved through practises including open and timely communication, active listening, giving feedback, and swiftly resolving issues. On the other side, poor or absent communication can result in misunderstandings, arguments, and a loss of trust.</a:t>
            </a:r>
            <a:endParaRPr lang="en-US"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Leadership Style: How an employer leads has a big influence on how well they get along with their staff. Positive relationships are more likely to be fostered by a supportive and empowered leadership approach that promotes cooperation, offers direction, and honours employee contributions. A micromanaging or authoritarian leadership style, on the other hand, can foster a hostile and constrictive work climate that undermines employee morale and trust.</a:t>
            </a:r>
            <a:endParaRPr lang="en-US" dirty="0">
              <a:latin typeface="Times New Roman" panose="02020603050405020304" pitchFamily="18" charset="0"/>
              <a:cs typeface="Times New Roman" panose="02020603050405020304" pitchFamily="18" charset="0"/>
            </a:endParaRPr>
          </a:p>
        </p:txBody>
      </p:sp>
      <p:pic>
        <p:nvPicPr>
          <p:cNvPr id="5122" name="Picture 2" descr="All You Need to Know about Employee Relations - AIHR">
            <a:extLst>
              <a:ext uri="{FF2B5EF4-FFF2-40B4-BE49-F238E27FC236}">
                <a16:creationId xmlns:a16="http://schemas.microsoft.com/office/drawing/2014/main" id="{C2B74023-3852-FDF7-8C32-D13BA8E6AB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84232" y="1844824"/>
            <a:ext cx="3672408" cy="432048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3552" y="188640"/>
            <a:ext cx="8911687" cy="1280890"/>
          </a:xfrm>
        </p:spPr>
        <p:txBody>
          <a:bodyPr>
            <a:normAutofit fontScale="90000"/>
          </a:bodyPr>
          <a:lstStyle/>
          <a:p>
            <a:pPr algn="ctr"/>
            <a:r>
              <a:rPr lang="en-GB" b="1" dirty="0"/>
              <a:t>Use your personal experiences to outline some positive practice</a:t>
            </a:r>
            <a:br>
              <a:rPr lang="en-US" b="1" dirty="0"/>
            </a:br>
            <a:endParaRPr lang="en-US" b="1" dirty="0"/>
          </a:p>
        </p:txBody>
      </p:sp>
      <p:sp>
        <p:nvSpPr>
          <p:cNvPr id="3" name="Content Placeholder 2"/>
          <p:cNvSpPr>
            <a:spLocks noGrp="1"/>
          </p:cNvSpPr>
          <p:nvPr>
            <p:ph idx="1"/>
          </p:nvPr>
        </p:nvSpPr>
        <p:spPr>
          <a:xfrm>
            <a:off x="1254427" y="1311705"/>
            <a:ext cx="5887351" cy="5357655"/>
          </a:xfrm>
        </p:spPr>
        <p:txBody>
          <a:bodyPr>
            <a:normAutofit fontScale="25000" lnSpcReduction="20000"/>
          </a:bodyPr>
          <a:lstStyle/>
          <a:p>
            <a:pPr marL="0" indent="0" algn="just">
              <a:buNone/>
            </a:pPr>
            <a:r>
              <a:rPr lang="en-GB" sz="1900" b="1" dirty="0">
                <a:latin typeface="Times New Roman" panose="02020603050405020304" pitchFamily="18" charset="0"/>
                <a:cs typeface="Times New Roman" panose="02020603050405020304" pitchFamily="18" charset="0"/>
              </a:rPr>
              <a:t>	</a:t>
            </a:r>
            <a:r>
              <a:rPr lang="en-GB" sz="7200" b="1" dirty="0">
                <a:latin typeface="Times New Roman" panose="02020603050405020304" pitchFamily="18" charset="0"/>
                <a:cs typeface="Times New Roman" panose="02020603050405020304" pitchFamily="18" charset="0"/>
              </a:rPr>
              <a:t>Open and Transparent Communication</a:t>
            </a:r>
            <a:r>
              <a:rPr lang="en-GB" sz="7200" dirty="0">
                <a:latin typeface="Times New Roman" panose="02020603050405020304" pitchFamily="18" charset="0"/>
                <a:cs typeface="Times New Roman" panose="02020603050405020304" pitchFamily="18" charset="0"/>
              </a:rPr>
              <a:t>: In my position of senior care assistant, I've discovered that keeping lines of communication open and transparent with my team members has been a useful strategy. I foster a culture where everyone feels involved and informed by sharing information, updates, and objectives. This strategy stimulates teamwork, builds trust, and makes sure that everyone is on the same page.</a:t>
            </a:r>
            <a:endParaRPr lang="en-US" sz="7200" dirty="0">
              <a:latin typeface="Times New Roman" panose="02020603050405020304" pitchFamily="18" charset="0"/>
              <a:cs typeface="Times New Roman" panose="02020603050405020304" pitchFamily="18" charset="0"/>
            </a:endParaRPr>
          </a:p>
          <a:p>
            <a:pPr marL="0" indent="0" algn="just">
              <a:buNone/>
            </a:pPr>
            <a:r>
              <a:rPr lang="en-GB" sz="7200" b="1" dirty="0">
                <a:latin typeface="Times New Roman" panose="02020603050405020304" pitchFamily="18" charset="0"/>
                <a:cs typeface="Times New Roman" panose="02020603050405020304" pitchFamily="18" charset="0"/>
              </a:rPr>
              <a:t>	Empathy and Active Listening: </a:t>
            </a:r>
            <a:r>
              <a:rPr lang="en-GB" sz="7200" dirty="0">
                <a:latin typeface="Times New Roman" panose="02020603050405020304" pitchFamily="18" charset="0"/>
                <a:cs typeface="Times New Roman" panose="02020603050405020304" pitchFamily="18" charset="0"/>
              </a:rPr>
              <a:t>I have come to understand the value of showing empathy to my team members as well as active listening. They feel respected and understood when I spend the time to really hear their opinions, issues, and suggestions. I foster a sense of camaraderie and a secure environment for candid communication by sharing my empathy for their struggles and helping.</a:t>
            </a:r>
          </a:p>
          <a:p>
            <a:pPr marL="0" indent="0" algn="just">
              <a:buNone/>
            </a:pPr>
            <a:r>
              <a:rPr lang="en-GB" sz="7200" b="1" dirty="0">
                <a:latin typeface="Times New Roman" panose="02020603050405020304" pitchFamily="18" charset="0"/>
                <a:cs typeface="Times New Roman" panose="02020603050405020304" pitchFamily="18" charset="0"/>
              </a:rPr>
              <a:t>	Recognition and Appreciation</a:t>
            </a:r>
            <a:r>
              <a:rPr lang="en-GB" sz="7200" dirty="0">
                <a:latin typeface="Times New Roman" panose="02020603050405020304" pitchFamily="18" charset="0"/>
                <a:cs typeface="Times New Roman" panose="02020603050405020304" pitchFamily="18" charset="0"/>
              </a:rPr>
              <a:t>: Our working relationship has improved as a result of my team members' contributions being acknowledged and appreciated. I make it a point to appreciate their efforts, recognise accomplishments, and offer helpful criticism. I encourage and motivate my staff by expressing sincere gratitude, which promotes a supportive environment. (</a:t>
            </a:r>
            <a:r>
              <a:rPr lang="en-GB" sz="7200" dirty="0" err="1">
                <a:latin typeface="Times New Roman" panose="02020603050405020304" pitchFamily="18" charset="0"/>
                <a:cs typeface="Times New Roman" panose="02020603050405020304" pitchFamily="18" charset="0"/>
              </a:rPr>
              <a:t>Mulang</a:t>
            </a:r>
            <a:r>
              <a:rPr lang="en-GB" sz="7200" dirty="0">
                <a:latin typeface="Times New Roman" panose="02020603050405020304" pitchFamily="18" charset="0"/>
                <a:cs typeface="Times New Roman" panose="02020603050405020304" pitchFamily="18" charset="0"/>
              </a:rPr>
              <a:t>, 2021)</a:t>
            </a:r>
            <a:endParaRPr lang="en-US" sz="7200" dirty="0">
              <a:latin typeface="Times New Roman" panose="02020603050405020304" pitchFamily="18" charset="0"/>
              <a:cs typeface="Times New Roman" panose="02020603050405020304" pitchFamily="18" charset="0"/>
            </a:endParaRPr>
          </a:p>
          <a:p>
            <a:pPr marL="0" indent="0" algn="just">
              <a:buNone/>
            </a:pPr>
            <a:endParaRPr lang="en-US" sz="7200" dirty="0">
              <a:latin typeface="Times New Roman" panose="02020603050405020304" pitchFamily="18" charset="0"/>
              <a:cs typeface="Times New Roman" panose="02020603050405020304" pitchFamily="18" charset="0"/>
            </a:endParaRPr>
          </a:p>
          <a:p>
            <a:pPr algn="just">
              <a:buNone/>
            </a:pPr>
            <a:r>
              <a:rPr lang="en-GB" sz="7200" dirty="0">
                <a:latin typeface="Times New Roman" panose="02020603050405020304" pitchFamily="18" charset="0"/>
                <a:cs typeface="Times New Roman" panose="02020603050405020304" pitchFamily="18" charset="0"/>
              </a:rPr>
              <a:t> </a:t>
            </a:r>
            <a:endParaRPr lang="en-US" sz="7200" dirty="0">
              <a:latin typeface="Times New Roman" panose="02020603050405020304" pitchFamily="18" charset="0"/>
              <a:cs typeface="Times New Roman" panose="02020603050405020304" pitchFamily="18" charset="0"/>
            </a:endParaRPr>
          </a:p>
          <a:p>
            <a:pPr algn="just"/>
            <a:endParaRPr lang="en-US" sz="1500" dirty="0">
              <a:latin typeface="Times New Roman" panose="02020603050405020304" pitchFamily="18" charset="0"/>
              <a:cs typeface="Times New Roman" panose="02020603050405020304" pitchFamily="18" charset="0"/>
            </a:endParaRPr>
          </a:p>
        </p:txBody>
      </p:sp>
      <p:pic>
        <p:nvPicPr>
          <p:cNvPr id="6146" name="Picture 2" descr="390+ Empathy Listening Illustrations, Royalty-Free Vector Graphics &amp; Clip  Art - iStock">
            <a:extLst>
              <a:ext uri="{FF2B5EF4-FFF2-40B4-BE49-F238E27FC236}">
                <a16:creationId xmlns:a16="http://schemas.microsoft.com/office/drawing/2014/main" id="{D2C1882C-7EA3-0E0B-7045-4764FB9F62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41778" y="2137768"/>
            <a:ext cx="4896544" cy="294079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0156" y="775252"/>
            <a:ext cx="8911687" cy="1280890"/>
          </a:xfrm>
        </p:spPr>
        <p:txBody>
          <a:bodyPr>
            <a:normAutofit/>
          </a:bodyPr>
          <a:lstStyle/>
          <a:p>
            <a:pPr algn="ctr"/>
            <a:r>
              <a:rPr lang="en-GB" b="1" dirty="0"/>
              <a:t>CONCLUSION</a:t>
            </a:r>
            <a:br>
              <a:rPr lang="en-US" b="1" dirty="0"/>
            </a:br>
            <a:endParaRPr lang="en-US" dirty="0"/>
          </a:p>
        </p:txBody>
      </p:sp>
      <p:sp>
        <p:nvSpPr>
          <p:cNvPr id="3" name="Content Placeholder 2"/>
          <p:cNvSpPr>
            <a:spLocks noGrp="1"/>
          </p:cNvSpPr>
          <p:nvPr>
            <p:ph idx="1"/>
          </p:nvPr>
        </p:nvSpPr>
        <p:spPr>
          <a:xfrm>
            <a:off x="947427" y="1484784"/>
            <a:ext cx="10297144" cy="3710177"/>
          </a:xfrm>
        </p:spPr>
        <p:txBody>
          <a:bodyPr>
            <a:normAutofit fontScale="25000" lnSpcReduction="20000"/>
          </a:bodyPr>
          <a:lstStyle/>
          <a:p>
            <a:pPr marL="0" indent="0" algn="just">
              <a:buNone/>
            </a:pPr>
            <a:r>
              <a:rPr lang="en-GB" sz="8400" dirty="0">
                <a:latin typeface="Times New Roman" panose="02020603050405020304" pitchFamily="18" charset="0"/>
                <a:cs typeface="Times New Roman" panose="02020603050405020304" pitchFamily="18" charset="0"/>
              </a:rPr>
              <a:t>In conclusion, working in HR represent a very attractive career pathway being equally challenging and rewording for those choosing it. The opportunity to work practically anywhere, in any industry, with people from different backgrounds, having an important impact of people’s life and career, and with a great earning potential makes this job very attractive. Qualities like ethical integrity, curiosity, problem solver, decisive thinker and skilled influencer are a must for those that choose this career pathway.  Developing a healthy employer-employee connection is essential for the success of an organisation. Transparency, active listening, and open communication are key to fostering teamwork and establishing trust. A supportive and engaged workforce is produced through recognising and valuing employee contributions, encouraging work-life balance, and making investments in personal and professional growth. A strong workplace culture is created through appreciating diversity, promoting cooperation, and offering opportunity for advancement. These procedures ultimately result in greater worker satisfaction, better output, and a solid base for the success and expansion of the company.</a:t>
            </a:r>
            <a:endParaRPr lang="en-US" sz="8400" dirty="0">
              <a:latin typeface="Times New Roman" panose="02020603050405020304" pitchFamily="18" charset="0"/>
              <a:cs typeface="Times New Roman" panose="02020603050405020304" pitchFamily="18" charset="0"/>
            </a:endParaRPr>
          </a:p>
          <a:p>
            <a:pPr marL="0" indent="0" algn="just">
              <a:buNone/>
            </a:pPr>
            <a:endParaRPr lang="en-US" sz="15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0156" y="476672"/>
            <a:ext cx="8911687" cy="576064"/>
          </a:xfrm>
        </p:spPr>
        <p:txBody>
          <a:bodyPr>
            <a:normAutofit fontScale="90000"/>
          </a:bodyPr>
          <a:lstStyle/>
          <a:p>
            <a:pPr algn="ctr"/>
            <a:r>
              <a:rPr lang="en-GB" b="1" dirty="0"/>
              <a:t>References </a:t>
            </a:r>
            <a:br>
              <a:rPr lang="en-US" b="1" dirty="0"/>
            </a:br>
            <a:endParaRPr lang="en-US" dirty="0"/>
          </a:p>
        </p:txBody>
      </p:sp>
      <p:sp>
        <p:nvSpPr>
          <p:cNvPr id="3" name="Content Placeholder 2"/>
          <p:cNvSpPr>
            <a:spLocks noGrp="1"/>
          </p:cNvSpPr>
          <p:nvPr>
            <p:ph idx="1"/>
          </p:nvPr>
        </p:nvSpPr>
        <p:spPr>
          <a:xfrm>
            <a:off x="767408" y="1268760"/>
            <a:ext cx="10297144" cy="4901250"/>
          </a:xfrm>
        </p:spPr>
        <p:txBody>
          <a:bodyPr>
            <a:normAutofit fontScale="92500" lnSpcReduction="20000"/>
          </a:bodyPr>
          <a:lstStyle/>
          <a:p>
            <a:pPr algn="just"/>
            <a:r>
              <a:rPr lang="en-US" dirty="0">
                <a:latin typeface="Times New Roman" panose="02020603050405020304" pitchFamily="18" charset="0"/>
                <a:cs typeface="Times New Roman" panose="02020603050405020304" pitchFamily="18" charset="0"/>
              </a:rPr>
              <a:t>Armstrong, M and Taylor, S., 2020.</a:t>
            </a:r>
            <a:r>
              <a:rPr lang="en-GB" dirty="0">
                <a:latin typeface="Times New Roman" panose="02020603050405020304" pitchFamily="18" charset="0"/>
                <a:cs typeface="Times New Roman" panose="02020603050405020304" pitchFamily="18" charset="0"/>
              </a:rPr>
              <a:t> Armstrong’s handbook of human resource management practice (15th edition), pp 15-20</a:t>
            </a:r>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Fernandez, V. and Gallardo-Gallardo, E., 2021. Tackling the HR digitalization challenge: key factors and barriers to HR analytics adoption. </a:t>
            </a:r>
            <a:r>
              <a:rPr lang="en-US" i="1" dirty="0">
                <a:latin typeface="Times New Roman" panose="02020603050405020304" pitchFamily="18" charset="0"/>
                <a:cs typeface="Times New Roman" panose="02020603050405020304" pitchFamily="18" charset="0"/>
              </a:rPr>
              <a:t>Competitiveness Review: An International Business Journal</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31</a:t>
            </a:r>
            <a:r>
              <a:rPr lang="en-US" dirty="0">
                <a:latin typeface="Times New Roman" panose="02020603050405020304" pitchFamily="18" charset="0"/>
                <a:cs typeface="Times New Roman" panose="02020603050405020304" pitchFamily="18" charset="0"/>
              </a:rPr>
              <a:t>(1), pp.162-187.</a:t>
            </a:r>
          </a:p>
          <a:p>
            <a:pPr algn="just"/>
            <a:r>
              <a:rPr lang="en-GB" dirty="0">
                <a:latin typeface="Times New Roman" panose="02020603050405020304" pitchFamily="18" charset="0"/>
                <a:cs typeface="Times New Roman" panose="02020603050405020304" pitchFamily="18" charset="0"/>
              </a:rPr>
              <a:t>Khan, S., 2018. available on </a:t>
            </a:r>
            <a:r>
              <a:rPr lang="en-GB" dirty="0">
                <a:latin typeface="Times New Roman" panose="02020603050405020304" pitchFamily="18" charset="0"/>
                <a:cs typeface="Times New Roman" panose="02020603050405020304" pitchFamily="18" charset="0"/>
                <a:hlinkClick r:id="rId3"/>
              </a:rPr>
              <a:t>(3) Historical Background Of Human Resources Management | LinkedIn</a:t>
            </a:r>
            <a:endParaRPr lang="en-GB"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Köchling, A. and </a:t>
            </a:r>
            <a:r>
              <a:rPr lang="en-US" dirty="0" err="1">
                <a:latin typeface="Times New Roman" panose="02020603050405020304" pitchFamily="18" charset="0"/>
                <a:cs typeface="Times New Roman" panose="02020603050405020304" pitchFamily="18" charset="0"/>
              </a:rPr>
              <a:t>Wehner</a:t>
            </a:r>
            <a:r>
              <a:rPr lang="en-US" dirty="0">
                <a:latin typeface="Times New Roman" panose="02020603050405020304" pitchFamily="18" charset="0"/>
                <a:cs typeface="Times New Roman" panose="02020603050405020304" pitchFamily="18" charset="0"/>
              </a:rPr>
              <a:t>, M.C., 2020. Discriminated by an algorithm: a systematic review of discrimination and fairness by </a:t>
            </a:r>
            <a:r>
              <a:rPr lang="en-US" dirty="0" err="1">
                <a:latin typeface="Times New Roman" panose="02020603050405020304" pitchFamily="18" charset="0"/>
                <a:cs typeface="Times New Roman" panose="02020603050405020304" pitchFamily="18" charset="0"/>
              </a:rPr>
              <a:t>algorithmmic</a:t>
            </a:r>
            <a:r>
              <a:rPr lang="en-US" dirty="0">
                <a:latin typeface="Times New Roman" panose="02020603050405020304" pitchFamily="18" charset="0"/>
                <a:cs typeface="Times New Roman" panose="02020603050405020304" pitchFamily="18" charset="0"/>
              </a:rPr>
              <a:t> decision-making in the context of HR recruitment and HR development. </a:t>
            </a:r>
            <a:r>
              <a:rPr lang="en-US" i="1" dirty="0">
                <a:latin typeface="Times New Roman" panose="02020603050405020304" pitchFamily="18" charset="0"/>
                <a:cs typeface="Times New Roman" panose="02020603050405020304" pitchFamily="18" charset="0"/>
              </a:rPr>
              <a:t>Business Research</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13</a:t>
            </a:r>
            <a:r>
              <a:rPr lang="en-US" dirty="0">
                <a:latin typeface="Times New Roman" panose="02020603050405020304" pitchFamily="18" charset="0"/>
                <a:cs typeface="Times New Roman" panose="02020603050405020304" pitchFamily="18" charset="0"/>
              </a:rPr>
              <a:t>(3), pp.795-848.</a:t>
            </a:r>
          </a:p>
          <a:p>
            <a:pPr algn="just"/>
            <a:r>
              <a:rPr lang="en-US" dirty="0">
                <a:latin typeface="Times New Roman" panose="02020603050405020304" pitchFamily="18" charset="0"/>
                <a:cs typeface="Times New Roman" panose="02020603050405020304" pitchFamily="18" charset="0"/>
              </a:rPr>
              <a:t>Mulang, H., 2021. The Effect of Competences, Work Motivation, Learning Environment on Human Resource Performance. </a:t>
            </a:r>
            <a:r>
              <a:rPr lang="en-US" i="1" dirty="0">
                <a:latin typeface="Times New Roman" panose="02020603050405020304" pitchFamily="18" charset="0"/>
                <a:cs typeface="Times New Roman" panose="02020603050405020304" pitchFamily="18" charset="0"/>
              </a:rPr>
              <a:t>Golden Ratio of Human Resource Management</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1</a:t>
            </a:r>
            <a:r>
              <a:rPr lang="en-US" dirty="0">
                <a:latin typeface="Times New Roman" panose="02020603050405020304" pitchFamily="18" charset="0"/>
                <a:cs typeface="Times New Roman" panose="02020603050405020304" pitchFamily="18" charset="0"/>
              </a:rPr>
              <a:t>(2), pp.84-93.</a:t>
            </a:r>
          </a:p>
          <a:p>
            <a:pPr algn="just"/>
            <a:r>
              <a:rPr lang="en-US" dirty="0">
                <a:latin typeface="Times New Roman" panose="02020603050405020304" pitchFamily="18" charset="0"/>
                <a:cs typeface="Times New Roman" panose="02020603050405020304" pitchFamily="18" charset="0"/>
              </a:rPr>
              <a:t>Ruparel, N. and et al., 2020. The influence of online professional social media in human resource management: A systematic literature review. </a:t>
            </a:r>
            <a:r>
              <a:rPr lang="en-US" i="1" dirty="0">
                <a:latin typeface="Times New Roman" panose="02020603050405020304" pitchFamily="18" charset="0"/>
                <a:cs typeface="Times New Roman" panose="02020603050405020304" pitchFamily="18" charset="0"/>
              </a:rPr>
              <a:t>Technology in Society</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63</a:t>
            </a:r>
            <a:r>
              <a:rPr lang="en-US" dirty="0">
                <a:latin typeface="Times New Roman" panose="02020603050405020304" pitchFamily="18" charset="0"/>
                <a:cs typeface="Times New Roman" panose="02020603050405020304" pitchFamily="18" charset="0"/>
              </a:rPr>
              <a:t>, p.101335.</a:t>
            </a:r>
          </a:p>
          <a:p>
            <a:pPr algn="just"/>
            <a:r>
              <a:rPr lang="en-US" dirty="0" err="1">
                <a:latin typeface="Times New Roman" panose="02020603050405020304" pitchFamily="18" charset="0"/>
                <a:cs typeface="Times New Roman" panose="02020603050405020304" pitchFamily="18" charset="0"/>
              </a:rPr>
              <a:t>Shmeleva</a:t>
            </a:r>
            <a:r>
              <a:rPr lang="en-US" dirty="0">
                <a:latin typeface="Times New Roman" panose="02020603050405020304" pitchFamily="18" charset="0"/>
                <a:cs typeface="Times New Roman" panose="02020603050405020304" pitchFamily="18" charset="0"/>
              </a:rPr>
              <a:t>, Z., 2020. Professionally-oriented teaching of a foreign language for future human resource managers at the Krasnoyarsk state agrarian university. </a:t>
            </a:r>
            <a:r>
              <a:rPr lang="en-US" i="1" dirty="0">
                <a:latin typeface="Times New Roman" panose="02020603050405020304" pitchFamily="18" charset="0"/>
                <a:cs typeface="Times New Roman" panose="02020603050405020304" pitchFamily="18" charset="0"/>
              </a:rPr>
              <a:t>20th International Multidisciplinary Scientific </a:t>
            </a:r>
            <a:r>
              <a:rPr lang="en-US" i="1" dirty="0" err="1">
                <a:latin typeface="Times New Roman" panose="02020603050405020304" pitchFamily="18" charset="0"/>
                <a:cs typeface="Times New Roman" panose="02020603050405020304" pitchFamily="18" charset="0"/>
              </a:rPr>
              <a:t>GeoConference</a:t>
            </a:r>
            <a:r>
              <a:rPr lang="en-US" i="1" dirty="0">
                <a:latin typeface="Times New Roman" panose="02020603050405020304" pitchFamily="18" charset="0"/>
                <a:cs typeface="Times New Roman" panose="02020603050405020304" pitchFamily="18" charset="0"/>
              </a:rPr>
              <a:t> SGEM</a:t>
            </a:r>
            <a:r>
              <a:rPr lang="en-US" dirty="0">
                <a:latin typeface="Times New Roman" panose="02020603050405020304" pitchFamily="18" charset="0"/>
                <a:cs typeface="Times New Roman" panose="02020603050405020304" pitchFamily="18" charset="0"/>
              </a:rPr>
              <a:t>, (2020), p.845.</a:t>
            </a:r>
          </a:p>
          <a:p>
            <a:pPr algn="just"/>
            <a:r>
              <a:rPr lang="en-US" dirty="0">
                <a:latin typeface="Times New Roman" panose="02020603050405020304" pitchFamily="18" charset="0"/>
                <a:cs typeface="Times New Roman" panose="02020603050405020304" pitchFamily="18" charset="0"/>
              </a:rPr>
              <a:t>Torrington, D and et al., 2020. Human Resources Management. Person Education Limited, pp7-8</a:t>
            </a:r>
          </a:p>
          <a:p>
            <a:pPr algn="just"/>
            <a:r>
              <a:rPr lang="en-US" dirty="0" err="1">
                <a:latin typeface="Times New Roman" panose="02020603050405020304" pitchFamily="18" charset="0"/>
                <a:cs typeface="Times New Roman" panose="02020603050405020304" pitchFamily="18" charset="0"/>
              </a:rPr>
              <a:t>VinayKumar</a:t>
            </a:r>
            <a:r>
              <a:rPr lang="en-US" dirty="0">
                <a:latin typeface="Times New Roman" panose="02020603050405020304" pitchFamily="18" charset="0"/>
                <a:cs typeface="Times New Roman" panose="02020603050405020304" pitchFamily="18" charset="0"/>
              </a:rPr>
              <a:t>, S., 2015. The Historical Background of Human </a:t>
            </a:r>
            <a:r>
              <a:rPr lang="en-US" dirty="0" err="1">
                <a:latin typeface="Times New Roman" panose="02020603050405020304" pitchFamily="18" charset="0"/>
                <a:cs typeface="Times New Roman" panose="02020603050405020304" pitchFamily="18" charset="0"/>
              </a:rPr>
              <a:t>Resouce</a:t>
            </a:r>
            <a:r>
              <a:rPr lang="en-US" dirty="0">
                <a:latin typeface="Times New Roman" panose="02020603050405020304" pitchFamily="18" charset="0"/>
                <a:cs typeface="Times New Roman" panose="02020603050405020304" pitchFamily="18" charset="0"/>
              </a:rPr>
              <a:t> Management. Available on LinkedIn </a:t>
            </a:r>
            <a:r>
              <a:rPr lang="en-GB" dirty="0">
                <a:latin typeface="Times New Roman" panose="02020603050405020304" pitchFamily="18" charset="0"/>
                <a:cs typeface="Times New Roman" panose="02020603050405020304" pitchFamily="18" charset="0"/>
                <a:hlinkClick r:id="rId4"/>
              </a:rPr>
              <a:t>(3) The Historical Background Of Human Resource Management | LinkedIn</a:t>
            </a:r>
            <a:endParaRPr lang="en-GB"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a:p>
            <a:pPr marL="0" indent="0" algn="just">
              <a:buNone/>
            </a:pPr>
            <a:endParaRPr lang="en-US" sz="15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210592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Thank You Images - Free Download on Freepik">
            <a:extLst>
              <a:ext uri="{FF2B5EF4-FFF2-40B4-BE49-F238E27FC236}">
                <a16:creationId xmlns:a16="http://schemas.microsoft.com/office/drawing/2014/main" id="{0E45331E-4BB7-AE54-71C7-A4C76A22B39C}"/>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59496" y="260648"/>
            <a:ext cx="7927871" cy="5283617"/>
          </a:xfrm>
          <a:prstGeom prst="rect">
            <a:avLst/>
          </a:prstGeom>
          <a:noFill/>
          <a:extLst>
            <a:ext uri="{909E8E84-426E-40DD-AFC4-6F175D3DCCD1}">
              <a14:hiddenFill xmlns:a14="http://schemas.microsoft.com/office/drawing/2010/main">
                <a:solidFill>
                  <a:srgbClr val="FFFFFF"/>
                </a:solidFill>
              </a14:hiddenFill>
            </a:ext>
          </a:extLst>
        </p:spPr>
      </p:pic>
      <p:sp>
        <p:nvSpPr>
          <p:cNvPr id="2" name="Oval 1">
            <a:extLst>
              <a:ext uri="{FF2B5EF4-FFF2-40B4-BE49-F238E27FC236}">
                <a16:creationId xmlns:a16="http://schemas.microsoft.com/office/drawing/2014/main" id="{F9237BB1-9EFD-8467-EC86-98B34A101648}"/>
              </a:ext>
            </a:extLst>
          </p:cNvPr>
          <p:cNvSpPr/>
          <p:nvPr/>
        </p:nvSpPr>
        <p:spPr>
          <a:xfrm>
            <a:off x="6888088" y="4608161"/>
            <a:ext cx="4608512" cy="1872208"/>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b="1" dirty="0">
                <a:solidFill>
                  <a:schemeClr val="bg1">
                    <a:lumMod val="95000"/>
                  </a:schemeClr>
                </a:solidFill>
                <a:latin typeface="Amasis MT Pro Black" panose="020F0502020204030204" pitchFamily="18" charset="0"/>
              </a:rPr>
              <a:t>Questions?</a:t>
            </a:r>
          </a:p>
        </p:txBody>
      </p:sp>
    </p:spTree>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TM03457496[[fn=Parallax]]</Template>
  <TotalTime>0</TotalTime>
  <Words>3286</Words>
  <Application>Microsoft Office PowerPoint</Application>
  <PresentationFormat>Widescreen</PresentationFormat>
  <Paragraphs>100</Paragraphs>
  <Slides>11</Slides>
  <Notes>8</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11</vt:i4>
      </vt:variant>
    </vt:vector>
  </HeadingPairs>
  <TitlesOfParts>
    <vt:vector size="21" baseType="lpstr">
      <vt:lpstr>Amasis MT Pro Black</vt:lpstr>
      <vt:lpstr>-apple-system</vt:lpstr>
      <vt:lpstr>Arial</vt:lpstr>
      <vt:lpstr>Calibri</vt:lpstr>
      <vt:lpstr>Century Gothic</vt:lpstr>
      <vt:lpstr>Roboto</vt:lpstr>
      <vt:lpstr>Times New Roman</vt:lpstr>
      <vt:lpstr>Wingdings</vt:lpstr>
      <vt:lpstr>Wingdings 3</vt:lpstr>
      <vt:lpstr>Wisp</vt:lpstr>
      <vt:lpstr>PowerPoint Presentation</vt:lpstr>
      <vt:lpstr>Table of content</vt:lpstr>
      <vt:lpstr>INTRODUCTION</vt:lpstr>
      <vt:lpstr>What is the role of Human Resource Professional? </vt:lpstr>
      <vt:lpstr>What factors can be put in place to influence a positive relationship between the employer and the employee </vt:lpstr>
      <vt:lpstr>Values that they should abide by </vt:lpstr>
      <vt:lpstr>Practical examples of what factors can influence relationship </vt:lpstr>
      <vt:lpstr>Use your personal experiences to outline some positive practice </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dc:creator>
  <cp:lastModifiedBy>Mihaela Sandu-Rizea (2126225)</cp:lastModifiedBy>
  <cp:revision>30</cp:revision>
  <cp:lastPrinted>2023-06-25T10:17:11Z</cp:lastPrinted>
  <dcterms:created xsi:type="dcterms:W3CDTF">2023-06-15T16:20:34Z</dcterms:created>
  <dcterms:modified xsi:type="dcterms:W3CDTF">2023-06-25T10:34:19Z</dcterms:modified>
</cp:coreProperties>
</file>