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1" r:id="rId4"/>
    <p:sldId id="258" r:id="rId5"/>
    <p:sldId id="262" r:id="rId6"/>
    <p:sldId id="260" r:id="rId7"/>
    <p:sldId id="263" r:id="rId8"/>
    <p:sldId id="264" r:id="rId9"/>
    <p:sldId id="266" r:id="rId10"/>
    <p:sldId id="268" r:id="rId11"/>
    <p:sldId id="270" r:id="rId12"/>
    <p:sldId id="269" r:id="rId13"/>
    <p:sldId id="267" r:id="rId14"/>
    <p:sldId id="271" r:id="rId15"/>
    <p:sldId id="272" r:id="rId16"/>
    <p:sldId id="273" r:id="rId17"/>
    <p:sldId id="274" r:id="rId18"/>
    <p:sldId id="277" r:id="rId19"/>
    <p:sldId id="275" r:id="rId20"/>
    <p:sldId id="276" r:id="rId21"/>
    <p:sldId id="265" r:id="rId22"/>
    <p:sldId id="278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6DB7-8111-4F2C-A7A9-4C5DE73D100C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6EFBF-35E9-4B6E-9E5B-83BBF2A0F14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6DB7-8111-4F2C-A7A9-4C5DE73D100C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6EFBF-35E9-4B6E-9E5B-83BBF2A0F14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6DB7-8111-4F2C-A7A9-4C5DE73D100C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6EFBF-35E9-4B6E-9E5B-83BBF2A0F14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6DB7-8111-4F2C-A7A9-4C5DE73D100C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6EFBF-35E9-4B6E-9E5B-83BBF2A0F14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6DB7-8111-4F2C-A7A9-4C5DE73D100C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6EFBF-35E9-4B6E-9E5B-83BBF2A0F14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6DB7-8111-4F2C-A7A9-4C5DE73D100C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6EFBF-35E9-4B6E-9E5B-83BBF2A0F14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6DB7-8111-4F2C-A7A9-4C5DE73D100C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6EFBF-35E9-4B6E-9E5B-83BBF2A0F14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6DB7-8111-4F2C-A7A9-4C5DE73D100C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6EFBF-35E9-4B6E-9E5B-83BBF2A0F14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4C76DB7-8111-4F2C-A7A9-4C5DE73D100C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8916EFBF-35E9-4B6E-9E5B-83BBF2A0F14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6DB7-8111-4F2C-A7A9-4C5DE73D100C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6EFBF-35E9-4B6E-9E5B-83BBF2A0F14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76DB7-8111-4F2C-A7A9-4C5DE73D100C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16EFBF-35E9-4B6E-9E5B-83BBF2A0F14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4C76DB7-8111-4F2C-A7A9-4C5DE73D100C}" type="datetimeFigureOut">
              <a:rPr lang="en-GB" smtClean="0"/>
              <a:t>23/04/2018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916EFBF-35E9-4B6E-9E5B-83BBF2A0F14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Fig11"/>
          <p:cNvPicPr>
            <a:picLocks noChangeAspect="1" noChangeArrowheads="1"/>
          </p:cNvPicPr>
          <p:nvPr/>
        </p:nvPicPr>
        <p:blipFill>
          <a:blip r:embed="rId2" cstate="email"/>
          <a:stretch>
            <a:fillRect/>
          </a:stretch>
        </p:blipFill>
        <p:spPr bwMode="auto">
          <a:xfrm>
            <a:off x="755576" y="332656"/>
            <a:ext cx="7442799" cy="411388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284040"/>
            <a:ext cx="8077200" cy="1673352"/>
          </a:xfrm>
        </p:spPr>
        <p:txBody>
          <a:bodyPr>
            <a:normAutofit/>
          </a:bodyPr>
          <a:lstStyle/>
          <a:p>
            <a:r>
              <a:rPr lang="en-GB" sz="6600" dirty="0" smtClean="0"/>
              <a:t>Origins &amp; Innovations</a:t>
            </a:r>
            <a:endParaRPr lang="en-GB" sz="6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645024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 smtClean="0"/>
              <a:t>Origins of Drugs &amp; Alcohol</a:t>
            </a:r>
            <a:endParaRPr lang="en-GB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Altered States of Consciousness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Experiences during ASC: heightened &amp; focused imagery</a:t>
            </a:r>
          </a:p>
          <a:p>
            <a:r>
              <a:rPr lang="en-GB" dirty="0" smtClean="0"/>
              <a:t>How do these relate to the practices of early religion?</a:t>
            </a:r>
          </a:p>
          <a:p>
            <a:r>
              <a:rPr lang="en-GB" dirty="0" smtClean="0"/>
              <a:t>When did people start to use stimulants to achieve these?</a:t>
            </a:r>
          </a:p>
          <a:p>
            <a:r>
              <a:rPr lang="en-GB" dirty="0" smtClean="0"/>
              <a:t>How do they become integrated in other social practices?</a:t>
            </a:r>
          </a:p>
          <a:p>
            <a:endParaRPr lang="en-GB" dirty="0"/>
          </a:p>
        </p:txBody>
      </p:sp>
      <p:pic>
        <p:nvPicPr>
          <p:cNvPr id="8" name="Content Placeholder 7" descr="Ochre Plaque Blombos Cav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508104" y="2231176"/>
            <a:ext cx="3240360" cy="2237874"/>
          </a:xfrm>
        </p:spPr>
      </p:pic>
      <p:sp>
        <p:nvSpPr>
          <p:cNvPr id="9" name="TextBox 8"/>
          <p:cNvSpPr txBox="1"/>
          <p:nvPr/>
        </p:nvSpPr>
        <p:spPr>
          <a:xfrm>
            <a:off x="5508104" y="4541058"/>
            <a:ext cx="28953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Ochre plaque, </a:t>
            </a:r>
            <a:r>
              <a:rPr lang="en-GB" dirty="0" err="1" smtClean="0"/>
              <a:t>Blombos</a:t>
            </a:r>
            <a:r>
              <a:rPr lang="en-GB" dirty="0" smtClean="0"/>
              <a:t> cave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Drugs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Organic substances with mind-altering properties:</a:t>
            </a:r>
          </a:p>
          <a:p>
            <a:pPr lvl="1"/>
            <a:r>
              <a:rPr lang="en-GB" dirty="0" smtClean="0"/>
              <a:t>Narcotics</a:t>
            </a:r>
          </a:p>
          <a:p>
            <a:pPr lvl="1"/>
            <a:r>
              <a:rPr lang="en-GB" dirty="0" smtClean="0"/>
              <a:t>Stimulants</a:t>
            </a:r>
          </a:p>
          <a:p>
            <a:r>
              <a:rPr lang="en-GB" dirty="0" smtClean="0"/>
              <a:t>Possible uses: inhaling fumes, ingestion</a:t>
            </a:r>
          </a:p>
          <a:p>
            <a:r>
              <a:rPr lang="en-GB" dirty="0" smtClean="0"/>
              <a:t>Probable use in (shamanistic) ritual contexts &amp; medicinal</a:t>
            </a:r>
          </a:p>
        </p:txBody>
      </p:sp>
      <p:pic>
        <p:nvPicPr>
          <p:cNvPr id="5" name="Content Placeholder 4" descr="teonanacatl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940153" y="1268760"/>
            <a:ext cx="2504176" cy="4573838"/>
          </a:xfrm>
        </p:spPr>
      </p:pic>
      <p:sp>
        <p:nvSpPr>
          <p:cNvPr id="6" name="TextBox 5"/>
          <p:cNvSpPr txBox="1"/>
          <p:nvPr/>
        </p:nvSpPr>
        <p:spPr>
          <a:xfrm>
            <a:off x="5796136" y="5889466"/>
            <a:ext cx="2428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Aztec representation of</a:t>
            </a:r>
          </a:p>
          <a:p>
            <a:r>
              <a:rPr lang="en-GB" i="1" dirty="0" err="1" smtClean="0"/>
              <a:t>teonanactl</a:t>
            </a:r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Alcohol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751408"/>
          </a:xfrm>
        </p:spPr>
        <p:txBody>
          <a:bodyPr>
            <a:normAutofit/>
          </a:bodyPr>
          <a:lstStyle/>
          <a:p>
            <a:r>
              <a:rPr lang="en-GB" dirty="0" smtClean="0"/>
              <a:t>Alcohol: a widely used mind-altering agent with an ancient pedigree </a:t>
            </a:r>
          </a:p>
          <a:p>
            <a:r>
              <a:rPr lang="en-GB" dirty="0" smtClean="0"/>
              <a:t>Produced by </a:t>
            </a:r>
            <a:r>
              <a:rPr lang="en-GB" dirty="0" err="1" smtClean="0">
                <a:solidFill>
                  <a:srgbClr val="FFC000"/>
                </a:solidFill>
              </a:rPr>
              <a:t>glycosis</a:t>
            </a:r>
            <a:r>
              <a:rPr lang="en-GB" dirty="0" smtClean="0">
                <a:solidFill>
                  <a:srgbClr val="FFC000"/>
                </a:solidFill>
              </a:rPr>
              <a:t>: </a:t>
            </a:r>
            <a:r>
              <a:rPr lang="en-GB" dirty="0" smtClean="0"/>
              <a:t>sugar fermentation process when yeast &amp; sugar interact:</a:t>
            </a:r>
          </a:p>
          <a:p>
            <a:pPr lvl="1"/>
            <a:r>
              <a:rPr lang="en-GB" dirty="0" smtClean="0"/>
              <a:t>Evidence for wine production attested at Neolithic Hajji </a:t>
            </a:r>
            <a:r>
              <a:rPr lang="en-GB" dirty="0" err="1" smtClean="0"/>
              <a:t>Firuz</a:t>
            </a:r>
            <a:r>
              <a:rPr lang="en-GB" dirty="0" smtClean="0"/>
              <a:t> </a:t>
            </a:r>
            <a:r>
              <a:rPr lang="en-GB" dirty="0" err="1" smtClean="0"/>
              <a:t>Tepe</a:t>
            </a:r>
            <a:r>
              <a:rPr lang="en-GB" dirty="0" smtClean="0"/>
              <a:t> between </a:t>
            </a:r>
            <a:r>
              <a:rPr lang="en-GB" i="1" dirty="0" smtClean="0"/>
              <a:t>c</a:t>
            </a:r>
            <a:r>
              <a:rPr lang="en-GB" dirty="0" smtClean="0"/>
              <a:t>.5400-5000 BC</a:t>
            </a:r>
            <a:endParaRPr lang="en-GB" dirty="0"/>
          </a:p>
        </p:txBody>
      </p:sp>
      <p:pic>
        <p:nvPicPr>
          <p:cNvPr id="7" name="Content Placeholder 6" descr="wine-pot1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549050" y="2132856"/>
            <a:ext cx="3212121" cy="2808312"/>
          </a:xfrm>
        </p:spPr>
      </p:pic>
      <p:sp>
        <p:nvSpPr>
          <p:cNvPr id="8" name="Rectangle 7"/>
          <p:cNvSpPr/>
          <p:nvPr/>
        </p:nvSpPr>
        <p:spPr>
          <a:xfrm>
            <a:off x="5508104" y="5013176"/>
            <a:ext cx="30557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Wine pot from Hajji </a:t>
            </a:r>
            <a:r>
              <a:rPr lang="en-GB" dirty="0" err="1" smtClean="0"/>
              <a:t>Firuz</a:t>
            </a:r>
            <a:r>
              <a:rPr lang="en-GB" dirty="0" smtClean="0"/>
              <a:t> </a:t>
            </a:r>
            <a:r>
              <a:rPr lang="en-GB" dirty="0" err="1" smtClean="0"/>
              <a:t>Tepe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Exploring Drugs &amp; Alcohol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700808"/>
            <a:ext cx="4464496" cy="4696944"/>
          </a:xfrm>
        </p:spPr>
        <p:txBody>
          <a:bodyPr/>
          <a:lstStyle/>
          <a:p>
            <a:r>
              <a:rPr lang="en-GB" dirty="0" err="1" smtClean="0"/>
              <a:t>Palaeobotany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Identification of potential stimulants in archaeological record</a:t>
            </a:r>
          </a:p>
          <a:p>
            <a:r>
              <a:rPr lang="en-GB" dirty="0" smtClean="0"/>
              <a:t>Reading the material record:</a:t>
            </a:r>
          </a:p>
          <a:p>
            <a:pPr lvl="1"/>
            <a:r>
              <a:rPr lang="en-GB" dirty="0" smtClean="0"/>
              <a:t>Representations</a:t>
            </a:r>
          </a:p>
          <a:p>
            <a:pPr lvl="1"/>
            <a:r>
              <a:rPr lang="en-GB" dirty="0" smtClean="0"/>
              <a:t>Inference &amp; analogy to interpret material culture</a:t>
            </a:r>
          </a:p>
          <a:p>
            <a:r>
              <a:rPr lang="en-GB" dirty="0" smtClean="0"/>
              <a:t>Textual evidence</a:t>
            </a:r>
          </a:p>
          <a:p>
            <a:r>
              <a:rPr lang="en-GB" dirty="0" smtClean="0"/>
              <a:t>Ethnographic Analogy</a:t>
            </a:r>
            <a:endParaRPr lang="en-GB" dirty="0"/>
          </a:p>
        </p:txBody>
      </p:sp>
      <p:pic>
        <p:nvPicPr>
          <p:cNvPr id="5" name="Content Placeholder 4" descr="Egyptian-Beer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2487347"/>
            <a:ext cx="3618844" cy="2406146"/>
          </a:xfrm>
        </p:spPr>
      </p:pic>
      <p:sp>
        <p:nvSpPr>
          <p:cNvPr id="6" name="TextBox 5"/>
          <p:cNvSpPr txBox="1"/>
          <p:nvPr/>
        </p:nvSpPr>
        <p:spPr>
          <a:xfrm>
            <a:off x="5328188" y="4931876"/>
            <a:ext cx="3358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Brewing model, Middle </a:t>
            </a:r>
            <a:r>
              <a:rPr lang="en-GB" dirty="0" smtClean="0"/>
              <a:t>Kingdom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Palaeobotany</a:t>
            </a:r>
            <a:r>
              <a:rPr lang="en-GB" dirty="0" smtClean="0"/>
              <a:t> &amp; Drugs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623816"/>
          </a:xfrm>
        </p:spPr>
        <p:txBody>
          <a:bodyPr/>
          <a:lstStyle/>
          <a:p>
            <a:r>
              <a:rPr lang="en-GB" dirty="0" smtClean="0"/>
              <a:t>Sherratt: evidence that some drugs were grown &amp; used in Europe from Neolithic:</a:t>
            </a:r>
          </a:p>
          <a:p>
            <a:pPr lvl="1"/>
            <a:r>
              <a:rPr lang="en-GB" dirty="0" smtClean="0"/>
              <a:t>Opium poppy (</a:t>
            </a:r>
            <a:r>
              <a:rPr lang="en-GB" i="1" dirty="0" err="1" smtClean="0"/>
              <a:t>Papaver</a:t>
            </a:r>
            <a:r>
              <a:rPr lang="en-GB" i="1" dirty="0" smtClean="0"/>
              <a:t> </a:t>
            </a:r>
            <a:r>
              <a:rPr lang="en-GB" i="1" dirty="0" err="1" smtClean="0"/>
              <a:t>Somniferum</a:t>
            </a:r>
            <a:r>
              <a:rPr lang="en-GB" dirty="0" smtClean="0"/>
              <a:t>): native to southern Europe/Mediterranean</a:t>
            </a:r>
          </a:p>
          <a:p>
            <a:pPr lvl="1"/>
            <a:r>
              <a:rPr lang="en-GB" dirty="0" smtClean="0"/>
              <a:t>Hemp (</a:t>
            </a:r>
            <a:r>
              <a:rPr lang="en-GB" i="1" dirty="0" smtClean="0"/>
              <a:t>Cannabis </a:t>
            </a:r>
            <a:r>
              <a:rPr lang="en-GB" i="1" dirty="0" err="1" smtClean="0"/>
              <a:t>Sativa</a:t>
            </a:r>
            <a:r>
              <a:rPr lang="en-GB" dirty="0" smtClean="0"/>
              <a:t>): native to eastern Europe &amp; steppes</a:t>
            </a:r>
          </a:p>
          <a:p>
            <a:pPr lvl="1"/>
            <a:endParaRPr lang="en-GB" dirty="0"/>
          </a:p>
        </p:txBody>
      </p:sp>
      <p:pic>
        <p:nvPicPr>
          <p:cNvPr id="5" name="Content Placeholder 4" descr="papaversomniferum_koehler_1887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64088" y="1772816"/>
            <a:ext cx="3278966" cy="4176042"/>
          </a:xfrm>
        </p:spPr>
      </p:pic>
      <p:sp>
        <p:nvSpPr>
          <p:cNvPr id="6" name="TextBox 5"/>
          <p:cNvSpPr txBox="1"/>
          <p:nvPr/>
        </p:nvSpPr>
        <p:spPr>
          <a:xfrm>
            <a:off x="6225270" y="6021288"/>
            <a:ext cx="2097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Papaver</a:t>
            </a:r>
            <a:r>
              <a:rPr lang="en-GB" i="1" dirty="0" smtClean="0"/>
              <a:t> </a:t>
            </a:r>
            <a:r>
              <a:rPr lang="en-GB" i="1" dirty="0" err="1" smtClean="0"/>
              <a:t>somniferum</a:t>
            </a:r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Opium Poppy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608512" cy="496855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Complex of narcotic alkaloids: </a:t>
            </a:r>
          </a:p>
          <a:p>
            <a:pPr lvl="1"/>
            <a:r>
              <a:rPr lang="en-GB" sz="2000" dirty="0" smtClean="0"/>
              <a:t>Morphine, codeine, </a:t>
            </a:r>
            <a:r>
              <a:rPr lang="en-GB" sz="2000" dirty="0" err="1" smtClean="0"/>
              <a:t>papaverine</a:t>
            </a:r>
            <a:endParaRPr lang="en-GB" sz="2000" dirty="0" smtClean="0"/>
          </a:p>
          <a:p>
            <a:r>
              <a:rPr lang="en-GB" sz="2400" dirty="0" smtClean="0"/>
              <a:t>Weeds or cultivated for nutritious seeds?</a:t>
            </a:r>
          </a:p>
          <a:p>
            <a:r>
              <a:rPr lang="en-GB" sz="2400" dirty="0" smtClean="0"/>
              <a:t>1878: domesticated poppy identified in Neolithic lake villages</a:t>
            </a:r>
          </a:p>
          <a:p>
            <a:r>
              <a:rPr lang="en-GB" sz="2400" dirty="0" smtClean="0"/>
              <a:t>Identified in LBK contexts</a:t>
            </a:r>
          </a:p>
          <a:p>
            <a:r>
              <a:rPr lang="en-GB" sz="2400" dirty="0" err="1" smtClean="0"/>
              <a:t>Cueva</a:t>
            </a:r>
            <a:r>
              <a:rPr lang="en-GB" sz="2400" dirty="0" smtClean="0"/>
              <a:t> de los </a:t>
            </a:r>
            <a:r>
              <a:rPr lang="en-GB" sz="2400" dirty="0" err="1" smtClean="0"/>
              <a:t>Murciélagos</a:t>
            </a:r>
            <a:r>
              <a:rPr lang="en-GB" sz="2400" dirty="0" smtClean="0"/>
              <a:t>: </a:t>
            </a:r>
            <a:endParaRPr lang="en-GB" sz="2400" dirty="0"/>
          </a:p>
          <a:p>
            <a:pPr lvl="1"/>
            <a:r>
              <a:rPr lang="en-GB" sz="2000" dirty="0" smtClean="0"/>
              <a:t>Neolithic burials provided with quantities of opium poppy capsules</a:t>
            </a:r>
          </a:p>
          <a:p>
            <a:pPr lvl="1"/>
            <a:r>
              <a:rPr lang="en-GB" sz="2000" dirty="0"/>
              <a:t>S</a:t>
            </a:r>
            <a:r>
              <a:rPr lang="en-GB" sz="2000" dirty="0" smtClean="0"/>
              <a:t>ymbolic use in funerary ritual?</a:t>
            </a:r>
            <a:endParaRPr lang="en-GB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5436096" y="5300108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Reconstruction of Swiss </a:t>
            </a:r>
            <a:r>
              <a:rPr lang="en-GB" sz="1600" dirty="0" smtClean="0"/>
              <a:t>Neolithic lake </a:t>
            </a:r>
            <a:r>
              <a:rPr lang="en-GB" sz="1600" dirty="0" smtClean="0"/>
              <a:t>village at </a:t>
            </a:r>
            <a:r>
              <a:rPr lang="en-GB" sz="1600" dirty="0" err="1" smtClean="0"/>
              <a:t>Wauwil</a:t>
            </a:r>
            <a:r>
              <a:rPr lang="en-GB" sz="1600" dirty="0" smtClean="0"/>
              <a:t> </a:t>
            </a:r>
          </a:p>
          <a:p>
            <a:r>
              <a:rPr lang="en-GB" sz="1600" dirty="0" smtClean="0"/>
              <a:t>(near Lucerne)</a:t>
            </a:r>
            <a:endParaRPr lang="en-GB" sz="1600" dirty="0" smtClean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9342" y="2420889"/>
            <a:ext cx="4002698" cy="26642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Hemp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3285" y="1773239"/>
            <a:ext cx="4330824" cy="46238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Sherratt lists evidence for use in Iron Age:</a:t>
            </a:r>
          </a:p>
          <a:p>
            <a:pPr lvl="1"/>
            <a:r>
              <a:rPr lang="en-GB" dirty="0" smtClean="0"/>
              <a:t>Traces found in </a:t>
            </a:r>
            <a:r>
              <a:rPr lang="en-GB" dirty="0" err="1" smtClean="0"/>
              <a:t>Hochdorf</a:t>
            </a:r>
            <a:r>
              <a:rPr lang="en-GB" dirty="0" smtClean="0"/>
              <a:t> </a:t>
            </a:r>
            <a:r>
              <a:rPr lang="en-GB" dirty="0" err="1" smtClean="0"/>
              <a:t>Halstatt</a:t>
            </a:r>
            <a:r>
              <a:rPr lang="en-GB" dirty="0" smtClean="0"/>
              <a:t> </a:t>
            </a:r>
            <a:r>
              <a:rPr lang="en-GB" dirty="0" smtClean="0"/>
              <a:t>D wagon burial</a:t>
            </a:r>
          </a:p>
          <a:p>
            <a:pPr lvl="1"/>
            <a:r>
              <a:rPr lang="en-GB" dirty="0" smtClean="0"/>
              <a:t>References in Han medical texts</a:t>
            </a:r>
          </a:p>
          <a:p>
            <a:r>
              <a:rPr lang="en-GB" dirty="0" smtClean="0"/>
              <a:t>Possible narcotic use?</a:t>
            </a:r>
          </a:p>
          <a:p>
            <a:pPr lvl="1"/>
            <a:r>
              <a:rPr lang="en-GB" dirty="0" smtClean="0"/>
              <a:t>Kurgan pit grave burial: pipe cup with charred hemp seeds</a:t>
            </a:r>
          </a:p>
          <a:p>
            <a:r>
              <a:rPr lang="en-GB" dirty="0" smtClean="0"/>
              <a:t>Herodotus: Scythians threw hemp seeds on hot rocks &amp; inhaled fumes</a:t>
            </a:r>
            <a:endParaRPr lang="en-GB" dirty="0"/>
          </a:p>
        </p:txBody>
      </p:sp>
      <p:pic>
        <p:nvPicPr>
          <p:cNvPr id="5" name="Content Placeholder 4" descr="CANNAB~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52655" y="1773239"/>
            <a:ext cx="3543619" cy="4248050"/>
          </a:xfrm>
        </p:spPr>
      </p:pic>
      <p:sp>
        <p:nvSpPr>
          <p:cNvPr id="6" name="TextBox 5"/>
          <p:cNvSpPr txBox="1"/>
          <p:nvPr/>
        </p:nvSpPr>
        <p:spPr>
          <a:xfrm>
            <a:off x="6660232" y="6053226"/>
            <a:ext cx="17806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i="1" dirty="0" smtClean="0"/>
              <a:t>Cannabis </a:t>
            </a:r>
            <a:r>
              <a:rPr lang="en-GB" i="1" dirty="0" err="1" smtClean="0"/>
              <a:t>Sativa</a:t>
            </a:r>
            <a:endParaRPr lang="en-GB" sz="20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Evidence for Smoke Inhalation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752528" cy="4751408"/>
          </a:xfrm>
        </p:spPr>
        <p:txBody>
          <a:bodyPr>
            <a:normAutofit lnSpcReduction="10000"/>
          </a:bodyPr>
          <a:lstStyle/>
          <a:p>
            <a:r>
              <a:rPr lang="en-GB" dirty="0" err="1" smtClean="0">
                <a:solidFill>
                  <a:srgbClr val="FFC000"/>
                </a:solidFill>
              </a:rPr>
              <a:t>Vinča</a:t>
            </a:r>
            <a:r>
              <a:rPr lang="en-GB" dirty="0" smtClean="0">
                <a:solidFill>
                  <a:srgbClr val="FFC000"/>
                </a:solidFill>
              </a:rPr>
              <a:t> culture </a:t>
            </a:r>
            <a:r>
              <a:rPr lang="en-GB" dirty="0" smtClean="0"/>
              <a:t>(5</a:t>
            </a:r>
            <a:r>
              <a:rPr lang="en-GB" baseline="30000" dirty="0" smtClean="0"/>
              <a:t>th</a:t>
            </a:r>
            <a:r>
              <a:rPr lang="en-GB" dirty="0" smtClean="0"/>
              <a:t> millennium): </a:t>
            </a:r>
            <a:endParaRPr lang="en-GB" dirty="0"/>
          </a:p>
          <a:p>
            <a:pPr lvl="1"/>
            <a:r>
              <a:rPr lang="en-GB" dirty="0" smtClean="0"/>
              <a:t>Ceramic “altar” usually ascribed (domestic) ritual use</a:t>
            </a:r>
          </a:p>
          <a:p>
            <a:pPr lvl="1"/>
            <a:r>
              <a:rPr lang="en-GB" dirty="0" smtClean="0"/>
              <a:t>Possibly lamps?</a:t>
            </a:r>
          </a:p>
          <a:p>
            <a:r>
              <a:rPr lang="en-GB" dirty="0" smtClean="0"/>
              <a:t>Sherratt: properties of fire &amp; smoke might indicate symbolic use as incense burners</a:t>
            </a:r>
          </a:p>
          <a:p>
            <a:r>
              <a:rPr lang="en-GB" dirty="0" smtClean="0"/>
              <a:t>Suggests ritual use in association with copper extraction at </a:t>
            </a:r>
            <a:r>
              <a:rPr lang="en-GB" dirty="0" err="1" smtClean="0"/>
              <a:t>Rudna</a:t>
            </a:r>
            <a:r>
              <a:rPr lang="en-GB" dirty="0" smtClean="0"/>
              <a:t> </a:t>
            </a:r>
            <a:r>
              <a:rPr lang="en-GB" dirty="0" err="1" smtClean="0"/>
              <a:t>Glava</a:t>
            </a:r>
            <a:endParaRPr lang="en-GB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6228184" y="4901098"/>
            <a:ext cx="1996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Vinča</a:t>
            </a:r>
            <a:r>
              <a:rPr lang="en-GB" dirty="0" smtClean="0"/>
              <a:t> ceramic altar</a:t>
            </a:r>
            <a:endParaRPr lang="en-GB" dirty="0"/>
          </a:p>
        </p:txBody>
      </p:sp>
      <p:pic>
        <p:nvPicPr>
          <p:cNvPr id="8" name="Content Placeholder 4" descr="vinca altar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436096" y="2060848"/>
            <a:ext cx="3242520" cy="273630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Evidence for Smoke Inhalation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896544" cy="48234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Late Neolithic France (4</a:t>
            </a:r>
            <a:r>
              <a:rPr lang="en-GB" baseline="30000" dirty="0" smtClean="0"/>
              <a:t>th</a:t>
            </a:r>
            <a:r>
              <a:rPr lang="en-GB" dirty="0" smtClean="0"/>
              <a:t> millennium): </a:t>
            </a:r>
            <a:r>
              <a:rPr lang="en-GB" dirty="0" err="1" smtClean="0">
                <a:solidFill>
                  <a:srgbClr val="FFC000"/>
                </a:solidFill>
              </a:rPr>
              <a:t>Chassey</a:t>
            </a:r>
            <a:r>
              <a:rPr lang="en-GB" dirty="0" smtClean="0">
                <a:solidFill>
                  <a:srgbClr val="FFC000"/>
                </a:solidFill>
              </a:rPr>
              <a:t> culture</a:t>
            </a:r>
          </a:p>
          <a:p>
            <a:r>
              <a:rPr lang="en-GB" dirty="0" smtClean="0"/>
              <a:t>Decorated cylindrical stands with traces of burning</a:t>
            </a:r>
          </a:p>
          <a:p>
            <a:r>
              <a:rPr lang="en-GB" dirty="0" smtClean="0"/>
              <a:t>Context </a:t>
            </a:r>
            <a:r>
              <a:rPr lang="en-GB" dirty="0" smtClean="0"/>
              <a:t>suggests ritual function:</a:t>
            </a:r>
          </a:p>
          <a:p>
            <a:pPr lvl="1"/>
            <a:r>
              <a:rPr lang="en-GB" dirty="0" smtClean="0"/>
              <a:t>Caves, ditched enclosures &amp; megaliths</a:t>
            </a:r>
          </a:p>
          <a:p>
            <a:pPr lvl="1"/>
            <a:r>
              <a:rPr lang="en-GB" dirty="0" smtClean="0"/>
              <a:t>Brittany: large numbers found at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Lannic</a:t>
            </a:r>
            <a:r>
              <a:rPr lang="en-GB" dirty="0" smtClean="0"/>
              <a:t> (</a:t>
            </a:r>
            <a:r>
              <a:rPr lang="en-GB" i="1" dirty="0" smtClean="0"/>
              <a:t>cromlech</a:t>
            </a:r>
            <a:r>
              <a:rPr lang="en-GB" dirty="0" smtClean="0"/>
              <a:t>)</a:t>
            </a:r>
          </a:p>
          <a:p>
            <a:r>
              <a:rPr lang="en-GB" dirty="0" smtClean="0"/>
              <a:t>Sherratt: inhalation of mind-altering substances an important element of ritual?</a:t>
            </a:r>
          </a:p>
          <a:p>
            <a:endParaRPr lang="en-GB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5724128" y="6093296"/>
            <a:ext cx="2480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Chasséen</a:t>
            </a:r>
            <a:r>
              <a:rPr lang="en-GB" dirty="0" smtClean="0"/>
              <a:t> vase-supports</a:t>
            </a:r>
            <a:endParaRPr lang="en-GB" dirty="0"/>
          </a:p>
        </p:txBody>
      </p:sp>
      <p:pic>
        <p:nvPicPr>
          <p:cNvPr id="12" name="Content Placeholder 11" descr="neo015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436096" y="1700808"/>
            <a:ext cx="3267905" cy="4392488"/>
          </a:xfrm>
          <a:prstGeom prst="rect">
            <a:avLst/>
          </a:prstGeom>
          <a:solidFill>
            <a:schemeClr val="tx1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Opium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464496" cy="4896544"/>
          </a:xfrm>
        </p:spPr>
        <p:txBody>
          <a:bodyPr>
            <a:normAutofit/>
          </a:bodyPr>
          <a:lstStyle/>
          <a:p>
            <a:r>
              <a:rPr lang="en-GB" dirty="0" smtClean="0"/>
              <a:t>LBA Mediterranean trade:</a:t>
            </a:r>
          </a:p>
          <a:p>
            <a:pPr lvl="1"/>
            <a:r>
              <a:rPr lang="en-GB" dirty="0" smtClean="0"/>
              <a:t>Small quantities of precious substance</a:t>
            </a:r>
          </a:p>
          <a:p>
            <a:pPr lvl="1"/>
            <a:r>
              <a:rPr lang="en-GB" dirty="0" smtClean="0"/>
              <a:t>Usually assumed to be unguents</a:t>
            </a:r>
          </a:p>
          <a:p>
            <a:r>
              <a:rPr lang="en-GB" dirty="0" smtClean="0"/>
              <a:t>Base Ring </a:t>
            </a:r>
            <a:r>
              <a:rPr lang="en-GB" dirty="0" err="1" smtClean="0"/>
              <a:t>juglets</a:t>
            </a:r>
            <a:r>
              <a:rPr lang="en-GB" dirty="0" smtClean="0"/>
              <a:t>: opium</a:t>
            </a:r>
          </a:p>
          <a:p>
            <a:pPr lvl="1"/>
            <a:r>
              <a:rPr lang="en-GB" dirty="0" smtClean="0"/>
              <a:t>Lipid analysis is equivocal</a:t>
            </a:r>
          </a:p>
          <a:p>
            <a:pPr lvl="1"/>
            <a:r>
              <a:rPr lang="en-GB" dirty="0" smtClean="0"/>
              <a:t>As is possible mode of consumption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250391" y="4725144"/>
            <a:ext cx="1741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Base Ring </a:t>
            </a:r>
            <a:r>
              <a:rPr lang="en-GB" dirty="0" err="1" smtClean="0"/>
              <a:t>Juglet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3532" y="2204864"/>
            <a:ext cx="3354497" cy="237626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Ethnographic Analogy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4623816"/>
          </a:xfrm>
        </p:spPr>
        <p:txBody>
          <a:bodyPr/>
          <a:lstStyle/>
          <a:p>
            <a:r>
              <a:rPr lang="en-GB" dirty="0" smtClean="0"/>
              <a:t>Numerous ethnographic examples of ritual consumption of narcotic substances:</a:t>
            </a:r>
          </a:p>
          <a:p>
            <a:pPr lvl="1"/>
            <a:r>
              <a:rPr lang="en-GB" dirty="0" smtClean="0"/>
              <a:t>Tobacco smoking in North America</a:t>
            </a:r>
          </a:p>
          <a:p>
            <a:pPr lvl="1"/>
            <a:r>
              <a:rPr lang="en-GB" dirty="0" smtClean="0"/>
              <a:t>Consumption of </a:t>
            </a:r>
            <a:r>
              <a:rPr lang="en-GB" i="1" dirty="0" smtClean="0"/>
              <a:t>Peyote</a:t>
            </a:r>
            <a:r>
              <a:rPr lang="en-GB" dirty="0" smtClean="0"/>
              <a:t> cactus (North America)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peyot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690524" y="1196752"/>
            <a:ext cx="3101145" cy="2448272"/>
          </a:xfrm>
        </p:spPr>
      </p:pic>
      <p:sp>
        <p:nvSpPr>
          <p:cNvPr id="6" name="TextBox 5"/>
          <p:cNvSpPr txBox="1"/>
          <p:nvPr/>
        </p:nvSpPr>
        <p:spPr>
          <a:xfrm>
            <a:off x="5508104" y="3645024"/>
            <a:ext cx="306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Equipment used in Peyote cult</a:t>
            </a:r>
          </a:p>
        </p:txBody>
      </p:sp>
      <p:pic>
        <p:nvPicPr>
          <p:cNvPr id="7" name="Picture 6" descr="hopewell pip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44435" y="4077072"/>
            <a:ext cx="2804029" cy="210302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511555" y="6237312"/>
            <a:ext cx="1968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Hopewell clay pipe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Exploring Alcohol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3970784" cy="4679400"/>
          </a:xfrm>
        </p:spPr>
        <p:txBody>
          <a:bodyPr>
            <a:normAutofit fontScale="92500"/>
          </a:bodyPr>
          <a:lstStyle/>
          <a:p>
            <a:r>
              <a:rPr lang="en-GB" dirty="0" err="1" smtClean="0"/>
              <a:t>Palaebotanical</a:t>
            </a:r>
            <a:r>
              <a:rPr lang="en-GB" dirty="0" smtClean="0"/>
              <a:t> remains:</a:t>
            </a:r>
          </a:p>
          <a:p>
            <a:pPr lvl="1"/>
            <a:r>
              <a:rPr lang="en-GB" dirty="0" smtClean="0"/>
              <a:t>Evidence for domestication of vine</a:t>
            </a:r>
          </a:p>
          <a:p>
            <a:r>
              <a:rPr lang="en-GB" dirty="0" smtClean="0"/>
              <a:t>Residue analysis:</a:t>
            </a:r>
          </a:p>
          <a:p>
            <a:pPr lvl="1"/>
            <a:r>
              <a:rPr lang="en-GB" dirty="0" smtClean="0"/>
              <a:t>Identification of chemical compounds associated with alcohol in pottery</a:t>
            </a:r>
          </a:p>
          <a:p>
            <a:r>
              <a:rPr lang="en-GB" dirty="0" smtClean="0"/>
              <a:t>Reading material culture &amp; representational evidence</a:t>
            </a:r>
          </a:p>
          <a:p>
            <a:r>
              <a:rPr lang="en-GB" dirty="0" smtClean="0"/>
              <a:t>Texts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80112" y="5517232"/>
            <a:ext cx="28568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Early Minoan </a:t>
            </a:r>
            <a:r>
              <a:rPr lang="en-GB" dirty="0" err="1" smtClean="0"/>
              <a:t>pithos</a:t>
            </a:r>
            <a:r>
              <a:rPr lang="en-GB" dirty="0" smtClean="0"/>
              <a:t>, </a:t>
            </a:r>
            <a:r>
              <a:rPr lang="en-GB" dirty="0" err="1" smtClean="0"/>
              <a:t>Myrtos</a:t>
            </a:r>
            <a:endParaRPr lang="en-GB" dirty="0"/>
          </a:p>
        </p:txBody>
      </p:sp>
      <p:pic>
        <p:nvPicPr>
          <p:cNvPr id="8" name="Picture 6" descr="myrto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580112" y="1772816"/>
            <a:ext cx="3124507" cy="370465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Which Alcoholic Beverage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/>
          <a:lstStyle/>
          <a:p>
            <a:r>
              <a:rPr lang="en-GB" dirty="0" smtClean="0"/>
              <a:t>Evidence for consumption of a variety of alcoholic beverages in antiquity:</a:t>
            </a:r>
          </a:p>
          <a:p>
            <a:pPr lvl="1"/>
            <a:r>
              <a:rPr lang="en-GB" dirty="0" smtClean="0"/>
              <a:t>Beer</a:t>
            </a:r>
          </a:p>
          <a:p>
            <a:pPr lvl="1"/>
            <a:r>
              <a:rPr lang="en-GB" dirty="0" smtClean="0"/>
              <a:t>Wine</a:t>
            </a:r>
          </a:p>
          <a:p>
            <a:pPr lvl="1"/>
            <a:r>
              <a:rPr lang="en-GB" dirty="0" smtClean="0"/>
              <a:t>Mead</a:t>
            </a:r>
          </a:p>
          <a:p>
            <a:pPr lvl="1"/>
            <a:r>
              <a:rPr lang="en-GB" dirty="0" smtClean="0"/>
              <a:t>Date drink (Mesopotamia)</a:t>
            </a:r>
          </a:p>
        </p:txBody>
      </p:sp>
      <p:pic>
        <p:nvPicPr>
          <p:cNvPr id="5" name="Content Placeholder 4" descr="egypt_art_beer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1988840"/>
            <a:ext cx="3538736" cy="265613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Earliest Evidence for Wine?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Grape (</a:t>
            </a:r>
            <a:r>
              <a:rPr lang="en-GB" i="1" dirty="0" err="1" smtClean="0"/>
              <a:t>Vitis</a:t>
            </a:r>
            <a:r>
              <a:rPr lang="en-GB" i="1" dirty="0" smtClean="0"/>
              <a:t> </a:t>
            </a:r>
            <a:r>
              <a:rPr lang="en-GB" i="1" dirty="0" err="1" smtClean="0"/>
              <a:t>Sylvrestris</a:t>
            </a:r>
            <a:r>
              <a:rPr lang="en-GB" dirty="0" smtClean="0"/>
              <a:t>) being exploited from Neolithic (6</a:t>
            </a:r>
            <a:r>
              <a:rPr lang="en-GB" baseline="30000" dirty="0" smtClean="0"/>
              <a:t>th</a:t>
            </a:r>
            <a:r>
              <a:rPr lang="en-GB" dirty="0" smtClean="0"/>
              <a:t>-4</a:t>
            </a:r>
            <a:r>
              <a:rPr lang="en-GB" baseline="30000" dirty="0" smtClean="0"/>
              <a:t>th</a:t>
            </a:r>
            <a:r>
              <a:rPr lang="en-GB" dirty="0" smtClean="0"/>
              <a:t> millennium):</a:t>
            </a:r>
          </a:p>
          <a:p>
            <a:pPr lvl="1"/>
            <a:r>
              <a:rPr lang="en-GB" dirty="0" smtClean="0"/>
              <a:t>Greece</a:t>
            </a:r>
          </a:p>
          <a:p>
            <a:pPr lvl="1"/>
            <a:r>
              <a:rPr lang="en-GB" dirty="0" smtClean="0"/>
              <a:t>Levant</a:t>
            </a:r>
          </a:p>
          <a:p>
            <a:pPr lvl="1"/>
            <a:r>
              <a:rPr lang="en-GB" dirty="0" smtClean="0"/>
              <a:t>Cyprus</a:t>
            </a:r>
          </a:p>
          <a:p>
            <a:r>
              <a:rPr lang="en-GB" dirty="0" smtClean="0"/>
              <a:t>Wild or cultivated?</a:t>
            </a:r>
            <a:endParaRPr lang="en-GB" dirty="0"/>
          </a:p>
        </p:txBody>
      </p:sp>
      <p:pic>
        <p:nvPicPr>
          <p:cNvPr id="7" name="Picture 9" descr="viti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lum bright="-10000" contrast="-10000"/>
          </a:blip>
          <a:srcRect/>
          <a:stretch>
            <a:fillRect/>
          </a:stretch>
        </p:blipFill>
        <p:spPr bwMode="auto">
          <a:xfrm>
            <a:off x="4663674" y="2348880"/>
            <a:ext cx="4197945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6876256" y="5085184"/>
            <a:ext cx="15806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i="1" dirty="0" err="1" smtClean="0"/>
              <a:t>Vitis</a:t>
            </a:r>
            <a:r>
              <a:rPr lang="en-GB" i="1" dirty="0" smtClean="0"/>
              <a:t> </a:t>
            </a:r>
            <a:r>
              <a:rPr lang="en-GB" i="1" dirty="0" err="1" smtClean="0"/>
              <a:t>Sylvrestris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Earliest Evidence for Wine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4464496" cy="4896544"/>
          </a:xfrm>
        </p:spPr>
        <p:txBody>
          <a:bodyPr>
            <a:normAutofit/>
          </a:bodyPr>
          <a:lstStyle/>
          <a:p>
            <a:r>
              <a:rPr lang="en-GB" dirty="0" smtClean="0"/>
              <a:t>Organic residue analysis of ceramic vessels </a:t>
            </a:r>
          </a:p>
          <a:p>
            <a:r>
              <a:rPr lang="en-GB" dirty="0" smtClean="0"/>
              <a:t>Wine is a complex but easily identifiable mixture:</a:t>
            </a:r>
          </a:p>
          <a:p>
            <a:pPr lvl="1"/>
            <a:r>
              <a:rPr lang="en-GB" dirty="0" smtClean="0"/>
              <a:t>Alcohols, tannins, &amp;  </a:t>
            </a:r>
            <a:r>
              <a:rPr lang="en-GB" dirty="0" smtClean="0">
                <a:solidFill>
                  <a:srgbClr val="FFC000"/>
                </a:solidFill>
              </a:rPr>
              <a:t>tartaric acid</a:t>
            </a:r>
            <a:r>
              <a:rPr lang="en-GB" dirty="0" smtClean="0"/>
              <a:t> (specific to grapes)</a:t>
            </a:r>
          </a:p>
          <a:p>
            <a:pPr lvl="1"/>
            <a:r>
              <a:rPr lang="en-GB" dirty="0" smtClean="0"/>
              <a:t>Distinguished from other liquids by the degradation products of the tannins &amp; </a:t>
            </a:r>
            <a:r>
              <a:rPr lang="en-GB" dirty="0" err="1" smtClean="0"/>
              <a:t>anthocyanins</a:t>
            </a:r>
            <a:endParaRPr lang="en-GB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6811287" y="4943143"/>
            <a:ext cx="18755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Abydos, Tomb U-j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4742" y="2353239"/>
            <a:ext cx="3561881" cy="2587929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Earliest Evidence for Wine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623816"/>
          </a:xfrm>
        </p:spPr>
        <p:txBody>
          <a:bodyPr/>
          <a:lstStyle/>
          <a:p>
            <a:r>
              <a:rPr lang="en-GB" dirty="0" smtClean="0"/>
              <a:t>Earliest evidence = 6</a:t>
            </a:r>
            <a:r>
              <a:rPr lang="en-GB" baseline="30000" dirty="0" smtClean="0"/>
              <a:t>th</a:t>
            </a:r>
            <a:r>
              <a:rPr lang="en-GB" dirty="0" smtClean="0"/>
              <a:t>-5</a:t>
            </a:r>
            <a:r>
              <a:rPr lang="en-GB" baseline="30000" dirty="0" smtClean="0"/>
              <a:t>th</a:t>
            </a:r>
            <a:r>
              <a:rPr lang="en-GB" dirty="0" smtClean="0"/>
              <a:t> millennium Iran: Hajji </a:t>
            </a:r>
            <a:r>
              <a:rPr lang="en-GB" dirty="0" err="1" smtClean="0"/>
              <a:t>Firuz</a:t>
            </a:r>
            <a:r>
              <a:rPr lang="en-GB" dirty="0" smtClean="0"/>
              <a:t> </a:t>
            </a:r>
            <a:r>
              <a:rPr lang="en-GB" dirty="0" err="1" smtClean="0"/>
              <a:t>Tepe</a:t>
            </a:r>
            <a:endParaRPr lang="en-GB" dirty="0" smtClean="0"/>
          </a:p>
          <a:p>
            <a:r>
              <a:rPr lang="en-GB" dirty="0" smtClean="0"/>
              <a:t>Cyprus: 4</a:t>
            </a:r>
            <a:r>
              <a:rPr lang="en-GB" baseline="30000" dirty="0" smtClean="0"/>
              <a:t>th</a:t>
            </a:r>
            <a:r>
              <a:rPr lang="en-GB" dirty="0" smtClean="0"/>
              <a:t> millennium</a:t>
            </a:r>
          </a:p>
          <a:p>
            <a:r>
              <a:rPr lang="en-GB" dirty="0" smtClean="0"/>
              <a:t>Aegean &amp; Levant: 3</a:t>
            </a:r>
            <a:r>
              <a:rPr lang="en-GB" baseline="30000" dirty="0" smtClean="0"/>
              <a:t>rd</a:t>
            </a:r>
            <a:r>
              <a:rPr lang="en-GB" dirty="0" smtClean="0"/>
              <a:t> millennium</a:t>
            </a:r>
          </a:p>
          <a:p>
            <a:r>
              <a:rPr lang="en-GB" dirty="0" smtClean="0"/>
              <a:t>Use of resin to prevent secondary fermentation: 3</a:t>
            </a:r>
            <a:r>
              <a:rPr lang="en-GB" baseline="30000" dirty="0" smtClean="0"/>
              <a:t>rd</a:t>
            </a:r>
            <a:r>
              <a:rPr lang="en-GB" dirty="0" smtClean="0"/>
              <a:t> millennium Crete</a:t>
            </a:r>
            <a:endParaRPr lang="en-GB" dirty="0"/>
          </a:p>
        </p:txBody>
      </p:sp>
      <p:pic>
        <p:nvPicPr>
          <p:cNvPr id="5" name="Picture 6" descr="myrto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338021" y="1772817"/>
            <a:ext cx="3400968" cy="403244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/>
          <p:cNvSpPr txBox="1"/>
          <p:nvPr/>
        </p:nvSpPr>
        <p:spPr>
          <a:xfrm>
            <a:off x="6156176" y="5877272"/>
            <a:ext cx="24945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Myrtos</a:t>
            </a:r>
            <a:r>
              <a:rPr lang="en-GB" sz="2000" dirty="0" smtClean="0"/>
              <a:t>: </a:t>
            </a:r>
            <a:r>
              <a:rPr lang="en-GB" sz="2000" dirty="0" err="1" smtClean="0"/>
              <a:t>retsina</a:t>
            </a:r>
            <a:r>
              <a:rPr lang="en-GB" sz="2000" dirty="0" smtClean="0"/>
              <a:t> </a:t>
            </a:r>
            <a:r>
              <a:rPr lang="en-GB" sz="2000" dirty="0" err="1" smtClean="0"/>
              <a:t>pithos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Spread of Drinking Equipment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From EBA drinking equipment is typically represented in burial assemblages</a:t>
            </a:r>
          </a:p>
          <a:p>
            <a:r>
              <a:rPr lang="en-GB" dirty="0" smtClean="0"/>
              <a:t>Forms are elaborated:</a:t>
            </a:r>
          </a:p>
          <a:p>
            <a:pPr lvl="1"/>
            <a:r>
              <a:rPr lang="en-GB" dirty="0" smtClean="0"/>
              <a:t>Ceremonial display an important aspect</a:t>
            </a:r>
          </a:p>
          <a:p>
            <a:r>
              <a:rPr lang="en-GB" dirty="0" smtClean="0"/>
              <a:t>Placed with burials:</a:t>
            </a:r>
          </a:p>
          <a:p>
            <a:pPr lvl="1"/>
            <a:r>
              <a:rPr lang="en-GB" dirty="0" smtClean="0"/>
              <a:t>Personal possessions</a:t>
            </a:r>
          </a:p>
          <a:p>
            <a:pPr lvl="1"/>
            <a:r>
              <a:rPr lang="en-GB" dirty="0" smtClean="0"/>
              <a:t>Community’s final communion with deceased</a:t>
            </a:r>
            <a:endParaRPr lang="en-GB" dirty="0"/>
          </a:p>
        </p:txBody>
      </p:sp>
      <p:pic>
        <p:nvPicPr>
          <p:cNvPr id="5" name="Content Placeholder 4" descr="sauceboa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436096" y="1988840"/>
            <a:ext cx="3283816" cy="3283816"/>
          </a:xfrm>
        </p:spPr>
      </p:pic>
      <p:sp>
        <p:nvSpPr>
          <p:cNvPr id="6" name="TextBox 5"/>
          <p:cNvSpPr txBox="1"/>
          <p:nvPr/>
        </p:nvSpPr>
        <p:spPr>
          <a:xfrm>
            <a:off x="5724128" y="5373216"/>
            <a:ext cx="27671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Early Helladic sauceboat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Beaker People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618856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Appearance of personal drinking equipment in Europe in EBA:</a:t>
            </a:r>
          </a:p>
          <a:p>
            <a:pPr lvl="1"/>
            <a:r>
              <a:rPr lang="en-GB" dirty="0" smtClean="0"/>
              <a:t> Associated with weapons (elite male equipment?)</a:t>
            </a:r>
          </a:p>
          <a:p>
            <a:r>
              <a:rPr lang="en-GB" dirty="0" smtClean="0"/>
              <a:t>Sherratt (1997:  422): alcoholic consumption “a prerogative of individuals acting on behalf of the community in a shamanic or priestly role”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292080" y="5085184"/>
            <a:ext cx="31724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Bronze Age Beaker assemblage</a:t>
            </a:r>
            <a:endParaRPr lang="en-GB" dirty="0"/>
          </a:p>
        </p:txBody>
      </p:sp>
      <p:pic>
        <p:nvPicPr>
          <p:cNvPr id="9" name="Content Placeholder 4" descr="beaker assemblag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2420888"/>
            <a:ext cx="3704963" cy="25202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Beaker People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5122912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Differential access to intoxicating experiences:</a:t>
            </a:r>
          </a:p>
          <a:p>
            <a:pPr lvl="1"/>
            <a:r>
              <a:rPr lang="en-GB" dirty="0" smtClean="0"/>
              <a:t>Gendered &amp; status activity analogous to </a:t>
            </a:r>
            <a:r>
              <a:rPr lang="en-GB" i="1" dirty="0" err="1" smtClean="0"/>
              <a:t>marzeah</a:t>
            </a:r>
            <a:r>
              <a:rPr lang="en-GB" dirty="0" smtClean="0"/>
              <a:t> &amp; </a:t>
            </a:r>
            <a:r>
              <a:rPr lang="en-GB" i="1" dirty="0" smtClean="0"/>
              <a:t>symposium</a:t>
            </a:r>
            <a:endParaRPr lang="en-GB" dirty="0" smtClean="0"/>
          </a:p>
          <a:p>
            <a:pPr lvl="1"/>
            <a:r>
              <a:rPr lang="en-GB" dirty="0" smtClean="0"/>
              <a:t>Used in construction of power</a:t>
            </a:r>
          </a:p>
          <a:p>
            <a:r>
              <a:rPr lang="en-GB" dirty="0" smtClean="0"/>
              <a:t>What was the beverage?</a:t>
            </a:r>
          </a:p>
          <a:p>
            <a:pPr lvl="1"/>
            <a:r>
              <a:rPr lang="en-GB" dirty="0" smtClean="0"/>
              <a:t>Beer: 2-row barley not suitable for beer brewing?</a:t>
            </a:r>
          </a:p>
          <a:p>
            <a:pPr lvl="1"/>
            <a:r>
              <a:rPr lang="en-GB" dirty="0" smtClean="0"/>
              <a:t>Mead: honey main source of sugar in Europe</a:t>
            </a:r>
          </a:p>
          <a:p>
            <a:pPr lvl="1"/>
            <a:endParaRPr lang="en-GB" dirty="0"/>
          </a:p>
        </p:txBody>
      </p:sp>
      <p:pic>
        <p:nvPicPr>
          <p:cNvPr id="7" name="Content Placeholder 6" descr="Druridge_Bay_Beaker_ArtyShot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868144" y="1844824"/>
            <a:ext cx="2982366" cy="3456384"/>
          </a:xfrm>
        </p:spPr>
      </p:pic>
      <p:sp>
        <p:nvSpPr>
          <p:cNvPr id="8" name="TextBox 7"/>
          <p:cNvSpPr txBox="1"/>
          <p:nvPr/>
        </p:nvSpPr>
        <p:spPr>
          <a:xfrm>
            <a:off x="7668344" y="5373216"/>
            <a:ext cx="8502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Beaker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Significance of Alcohol?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08512" cy="46238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Hospitality feasts: conviviality &amp; communal integration</a:t>
            </a:r>
          </a:p>
          <a:p>
            <a:r>
              <a:rPr lang="en-GB" dirty="0" smtClean="0"/>
              <a:t>Important means for obtaining social capital &amp; maintaining social position; &amp; social competition</a:t>
            </a:r>
          </a:p>
          <a:p>
            <a:r>
              <a:rPr lang="en-GB" dirty="0" smtClean="0"/>
              <a:t>Incorporation of alcoholic beverages to enhance the senses &amp; experience of the participants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44208" y="4653136"/>
            <a:ext cx="21539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Banqueting scene</a:t>
            </a:r>
          </a:p>
          <a:p>
            <a:r>
              <a:rPr lang="en-GB" dirty="0" smtClean="0"/>
              <a:t>Royal Standard of Ur</a:t>
            </a:r>
            <a:endParaRPr lang="en-GB" dirty="0"/>
          </a:p>
        </p:txBody>
      </p:sp>
      <p:pic>
        <p:nvPicPr>
          <p:cNvPr id="9" name="Content Placeholder 15" descr="standard 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1844824"/>
            <a:ext cx="4038600" cy="266009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Consumption of mind-altering substances can be taken back at least to </a:t>
            </a:r>
            <a:r>
              <a:rPr lang="en-GB" smtClean="0"/>
              <a:t>Neolithic communities</a:t>
            </a:r>
            <a:endParaRPr lang="en-GB" dirty="0" smtClean="0"/>
          </a:p>
          <a:p>
            <a:r>
              <a:rPr lang="en-GB" dirty="0" smtClean="0"/>
              <a:t>Some commentators believe this played important role in development of religion &amp; ritual</a:t>
            </a:r>
          </a:p>
          <a:p>
            <a:r>
              <a:rPr lang="en-GB" dirty="0" smtClean="0"/>
              <a:t>Impact on social practices &amp; interaction within communities</a:t>
            </a:r>
          </a:p>
          <a:p>
            <a:r>
              <a:rPr lang="en-GB" dirty="0" smtClean="0"/>
              <a:t>Primarily used to strengthen social bonds through communal practices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864</TotalTime>
  <Words>892</Words>
  <Application>Microsoft Office PowerPoint</Application>
  <PresentationFormat>On-screen Show (4:3)</PresentationFormat>
  <Paragraphs>148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Corbel</vt:lpstr>
      <vt:lpstr>Wingdings</vt:lpstr>
      <vt:lpstr>Wingdings 2</vt:lpstr>
      <vt:lpstr>Wingdings 3</vt:lpstr>
      <vt:lpstr>Module</vt:lpstr>
      <vt:lpstr>Origins &amp; Innovations</vt:lpstr>
      <vt:lpstr>Altered States of Consciousness</vt:lpstr>
      <vt:lpstr>Drugs</vt:lpstr>
      <vt:lpstr>Alcohol</vt:lpstr>
      <vt:lpstr>Exploring Drugs &amp; Alcohol</vt:lpstr>
      <vt:lpstr>Palaeobotany &amp; Drugs</vt:lpstr>
      <vt:lpstr>Opium Poppy</vt:lpstr>
      <vt:lpstr>Hemp</vt:lpstr>
      <vt:lpstr>Evidence for Smoke Inhalation</vt:lpstr>
      <vt:lpstr>Evidence for Smoke Inhalation</vt:lpstr>
      <vt:lpstr>Opium Containers</vt:lpstr>
      <vt:lpstr>Ethnographic Analogy</vt:lpstr>
      <vt:lpstr>Exploring Alcohol</vt:lpstr>
      <vt:lpstr>Which Alcoholic Beverage</vt:lpstr>
      <vt:lpstr>Earliest Evidence for Wine?</vt:lpstr>
      <vt:lpstr>Earliest Evidence for Wine</vt:lpstr>
      <vt:lpstr>Earliest Evidence for Wine</vt:lpstr>
      <vt:lpstr>Spread of Drinking Equipment</vt:lpstr>
      <vt:lpstr>Beaker People</vt:lpstr>
      <vt:lpstr>Beaker People</vt:lpstr>
      <vt:lpstr>Significance of Alcohol?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Origins &amp; Innovations</dc:title>
  <dc:creator>Louise</dc:creator>
  <cp:lastModifiedBy>Louise Steel</cp:lastModifiedBy>
  <cp:revision>24</cp:revision>
  <dcterms:created xsi:type="dcterms:W3CDTF">2013-03-25T17:52:32Z</dcterms:created>
  <dcterms:modified xsi:type="dcterms:W3CDTF">2018-04-23T15:59:58Z</dcterms:modified>
</cp:coreProperties>
</file>