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2438338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Graphik Light"/>
        <a:ea typeface="Graphik Light"/>
        <a:cs typeface="Graphik Light"/>
        <a:sym typeface="Graphik Light"/>
      </a:defRPr>
    </a:lvl1pPr>
    <a:lvl2pPr marL="0" marR="0" indent="457200" algn="l" defTabSz="2438338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Graphik Light"/>
        <a:ea typeface="Graphik Light"/>
        <a:cs typeface="Graphik Light"/>
        <a:sym typeface="Graphik Light"/>
      </a:defRPr>
    </a:lvl2pPr>
    <a:lvl3pPr marL="0" marR="0" indent="914400" algn="l" defTabSz="2438338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Graphik Light"/>
        <a:ea typeface="Graphik Light"/>
        <a:cs typeface="Graphik Light"/>
        <a:sym typeface="Graphik Light"/>
      </a:defRPr>
    </a:lvl3pPr>
    <a:lvl4pPr marL="0" marR="0" indent="1371600" algn="l" defTabSz="2438338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Graphik Light"/>
        <a:ea typeface="Graphik Light"/>
        <a:cs typeface="Graphik Light"/>
        <a:sym typeface="Graphik Light"/>
      </a:defRPr>
    </a:lvl4pPr>
    <a:lvl5pPr marL="0" marR="0" indent="1828800" algn="l" defTabSz="2438338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Graphik Light"/>
        <a:ea typeface="Graphik Light"/>
        <a:cs typeface="Graphik Light"/>
        <a:sym typeface="Graphik Light"/>
      </a:defRPr>
    </a:lvl5pPr>
    <a:lvl6pPr marL="0" marR="0" indent="2286000" algn="l" defTabSz="2438338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Graphik Light"/>
        <a:ea typeface="Graphik Light"/>
        <a:cs typeface="Graphik Light"/>
        <a:sym typeface="Graphik Light"/>
      </a:defRPr>
    </a:lvl6pPr>
    <a:lvl7pPr marL="0" marR="0" indent="2743200" algn="l" defTabSz="2438338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Graphik Light"/>
        <a:ea typeface="Graphik Light"/>
        <a:cs typeface="Graphik Light"/>
        <a:sym typeface="Graphik Light"/>
      </a:defRPr>
    </a:lvl7pPr>
    <a:lvl8pPr marL="0" marR="0" indent="3200400" algn="l" defTabSz="2438338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Graphik Light"/>
        <a:ea typeface="Graphik Light"/>
        <a:cs typeface="Graphik Light"/>
        <a:sym typeface="Graphik Light"/>
      </a:defRPr>
    </a:lvl8pPr>
    <a:lvl9pPr marL="0" marR="0" indent="3657600" algn="l" defTabSz="2438338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Graphik Light"/>
        <a:ea typeface="Graphik Light"/>
        <a:cs typeface="Graphik Light"/>
        <a:sym typeface="Graphik Light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Graphik"/>
          <a:ea typeface="Graphik"/>
          <a:cs typeface="Graphik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929292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381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381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381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>
          <a:latin typeface="Graphik"/>
          <a:ea typeface="Graphik"/>
          <a:cs typeface="Graphik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929292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381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Graphik"/>
          <a:ea typeface="Graphik"/>
          <a:cs typeface="Graphik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381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rgbClr val="0C7681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Graphik"/>
          <a:ea typeface="Graphik"/>
          <a:cs typeface="Graphik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929292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rgbClr val="537F67"/>
          </a:solidFill>
        </a:fill>
      </a:tcStyle>
    </a:firstCol>
    <a:lastRow>
      <a:tcTxStyle b="off" i="off">
        <a:font>
          <a:latin typeface="Graphik"/>
          <a:ea typeface="Graphik"/>
          <a:cs typeface="Graphik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38100" cap="flat">
              <a:solidFill>
                <a:srgbClr val="537F67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rgbClr val="008728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Graphik"/>
          <a:ea typeface="Graphik"/>
          <a:cs typeface="Graphik"/>
        </a:font>
        <a:srgbClr val="000000"/>
      </a:tcTxStyle>
      <a:tcStyle>
        <a:tcBdr>
          <a:left>
            <a:ln w="12700" cap="flat">
              <a:solidFill>
                <a:srgbClr val="929292"/>
              </a:solidFill>
              <a:prstDash val="solid"/>
              <a:miter lim="400000"/>
            </a:ln>
          </a:left>
          <a:right>
            <a:ln w="127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solidFill>
                <a:srgbClr val="929292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solidFill>
            <a:schemeClr val="accent4">
              <a:hueOff val="97492"/>
              <a:satOff val="-3125"/>
              <a:lumOff val="27021"/>
            </a:schemeClr>
          </a:solidFill>
        </a:fill>
      </a:tcStyle>
    </a:wholeTbl>
    <a:band2H>
      <a:tcTxStyle/>
      <a:tcStyle>
        <a:tcBdr/>
        <a:fill>
          <a:solidFill>
            <a:srgbClr val="FFFB00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929292"/>
              </a:solidFill>
              <a:prstDash val="solid"/>
              <a:miter lim="400000"/>
            </a:ln>
          </a:left>
          <a:right>
            <a:ln w="127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solidFill>
                <a:srgbClr val="929292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solidFill>
            <a:schemeClr val="accent4">
              <a:hueOff val="-410732"/>
            </a:schemeClr>
          </a:solidFill>
        </a:fill>
      </a:tcStyle>
    </a:firstCol>
    <a:la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929292"/>
              </a:solidFill>
              <a:prstDash val="solid"/>
              <a:miter lim="400000"/>
            </a:ln>
          </a:left>
          <a:right>
            <a:ln w="12700" cap="flat">
              <a:solidFill>
                <a:srgbClr val="929292"/>
              </a:solidFill>
              <a:prstDash val="solid"/>
              <a:miter lim="400000"/>
            </a:ln>
          </a:right>
          <a:top>
            <a:ln w="38100" cap="flat">
              <a:solidFill>
                <a:schemeClr val="accent4">
                  <a:hueOff val="-410732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rgbClr val="929292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solidFill>
            <a:schemeClr val="accent4">
              <a:hueOff val="97492"/>
              <a:satOff val="-3125"/>
              <a:lumOff val="27021"/>
            </a:schemeClr>
          </a:solidFill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929292"/>
              </a:solidFill>
              <a:prstDash val="solid"/>
              <a:miter lim="400000"/>
            </a:ln>
          </a:left>
          <a:right>
            <a:ln w="127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solidFill>
                <a:srgbClr val="929292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solidFill>
            <a:schemeClr val="accent4">
              <a:hueOff val="-737021"/>
            </a:schemeClr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Graphik"/>
          <a:ea typeface="Graphik"/>
          <a:cs typeface="Graphik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DF9DFE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chemeClr val="accent6">
              <a:hueOff val="114748"/>
              <a:satOff val="1446"/>
              <a:lumOff val="-8963"/>
            </a:schemeClr>
          </a:solidFill>
        </a:fill>
      </a:tcStyle>
    </a:firstCol>
    <a:lastRow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38100" cap="flat">
              <a:solidFill>
                <a:schemeClr val="accent6">
                  <a:hueOff val="114748"/>
                  <a:satOff val="1446"/>
                  <a:lumOff val="-8963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chemeClr val="accent6">
              <a:satOff val="-21357"/>
              <a:lumOff val="-20662"/>
            </a:schemeClr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Graphik"/>
          <a:ea typeface="Graphik"/>
          <a:cs typeface="Graphik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929292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381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381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rgbClr val="5E5E5E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7275"/>
    <p:restoredTop sz="94690"/>
  </p:normalViewPr>
  <p:slideViewPr>
    <p:cSldViewPr snapToGrid="0">
      <p:cViewPr varScale="1">
        <p:scale>
          <a:sx n="19" d="100"/>
          <a:sy n="19" d="100"/>
        </p:scale>
        <p:origin x="288" y="19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Shape 168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69" name="Shape 169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Author and Dat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12268782"/>
            <a:ext cx="21971000" cy="660401"/>
          </a:xfrm>
          <a:prstGeom prst="rect">
            <a:avLst/>
          </a:prstGeom>
        </p:spPr>
        <p:txBody>
          <a:bodyPr lIns="45719" tIns="45719" rIns="45719" bIns="45719" anchor="b"/>
          <a:lstStyle>
            <a:lvl1pPr marL="0" indent="0" defTabSz="825500">
              <a:spcBef>
                <a:spcPts val="0"/>
              </a:spcBef>
              <a:buSzTx/>
              <a:buNone/>
              <a:defRPr sz="3300">
                <a:latin typeface="Produkt Light"/>
                <a:ea typeface="Produkt Light"/>
                <a:cs typeface="Produkt Light"/>
                <a:sym typeface="Produkt Light"/>
              </a:defRPr>
            </a:lvl1pPr>
          </a:lstStyle>
          <a:p>
            <a:r>
              <a:t>Author and Date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206500" y="7357839"/>
            <a:ext cx="21971000" cy="2006601"/>
          </a:xfrm>
          <a:prstGeom prst="rect">
            <a:avLst/>
          </a:prstGeom>
        </p:spPr>
        <p:txBody>
          <a:bodyPr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  <a:lvl2pPr marL="0" indent="4572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2pPr>
            <a:lvl3pPr marL="0" indent="9144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3pPr>
            <a:lvl4pPr marL="0" indent="13716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4pPr>
            <a:lvl5pPr marL="0" indent="18288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5pPr>
          </a:lstStyle>
          <a:p>
            <a:r>
              <a:t>Presentation 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3" name="Presentation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2621719"/>
            <a:ext cx="21971000" cy="4648201"/>
          </a:xfrm>
          <a:prstGeom prst="rect">
            <a:avLst/>
          </a:prstGeom>
        </p:spPr>
        <p:txBody>
          <a:bodyPr anchor="b"/>
          <a:lstStyle>
            <a:lvl1pPr defTabSz="355600">
              <a:defRPr sz="12000" spc="-119"/>
            </a:lvl1pPr>
          </a:lstStyle>
          <a:p>
            <a:r>
              <a:t>Presentation Title</a:t>
            </a:r>
          </a:p>
        </p:txBody>
      </p:sp>
      <p:sp>
        <p:nvSpPr>
          <p:cNvPr id="1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eometric gray stone architecture"/>
          <p:cNvSpPr>
            <a:spLocks noGrp="1"/>
          </p:cNvSpPr>
          <p:nvPr>
            <p:ph type="pic" idx="21"/>
          </p:nvPr>
        </p:nvSpPr>
        <p:spPr>
          <a:xfrm>
            <a:off x="0" y="-4381500"/>
            <a:ext cx="24384001" cy="18288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22" name="Author and Dat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1206500" y="12268200"/>
            <a:ext cx="21971000" cy="660400"/>
          </a:xfrm>
          <a:prstGeom prst="rect">
            <a:avLst/>
          </a:prstGeom>
        </p:spPr>
        <p:txBody>
          <a:bodyPr lIns="45719" tIns="45719" rIns="45719" bIns="45719" anchor="b"/>
          <a:lstStyle>
            <a:lvl1pPr marL="0" indent="0" defTabSz="825500">
              <a:spcBef>
                <a:spcPts val="0"/>
              </a:spcBef>
              <a:buSzTx/>
              <a:buNone/>
              <a:defRPr sz="3300">
                <a:latin typeface="Produkt Light"/>
                <a:ea typeface="Produkt Light"/>
                <a:cs typeface="Produkt Light"/>
                <a:sym typeface="Produkt Light"/>
              </a:defRPr>
            </a:lvl1pPr>
          </a:lstStyle>
          <a:p>
            <a:r>
              <a:t>Author and Date</a:t>
            </a:r>
          </a:p>
        </p:txBody>
      </p:sp>
      <p:sp>
        <p:nvSpPr>
          <p:cNvPr id="23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206500" y="7353300"/>
            <a:ext cx="21971000" cy="2006600"/>
          </a:xfrm>
          <a:prstGeom prst="rect">
            <a:avLst/>
          </a:prstGeom>
        </p:spPr>
        <p:txBody>
          <a:bodyPr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  <a:lvl2pPr marL="0" indent="4572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2pPr>
            <a:lvl3pPr marL="0" indent="9144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3pPr>
            <a:lvl4pPr marL="0" indent="13716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4pPr>
            <a:lvl5pPr marL="0" indent="18288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5pPr>
          </a:lstStyle>
          <a:p>
            <a:r>
              <a:t>Presentation 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24" name="Presentation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2611945"/>
            <a:ext cx="21971000" cy="4648201"/>
          </a:xfrm>
          <a:prstGeom prst="rect">
            <a:avLst/>
          </a:prstGeom>
        </p:spPr>
        <p:txBody>
          <a:bodyPr anchor="b"/>
          <a:lstStyle>
            <a:lvl1pPr defTabSz="355600">
              <a:defRPr sz="12000" spc="-119"/>
            </a:lvl1pPr>
          </a:lstStyle>
          <a:p>
            <a:r>
              <a:t>Presentation Title</a:t>
            </a:r>
          </a:p>
        </p:txBody>
      </p:sp>
      <p:sp>
        <p:nvSpPr>
          <p:cNvPr id="2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Photo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eometric gray stone architecture"/>
          <p:cNvSpPr>
            <a:spLocks noGrp="1"/>
          </p:cNvSpPr>
          <p:nvPr>
            <p:ph type="pic" idx="21"/>
          </p:nvPr>
        </p:nvSpPr>
        <p:spPr>
          <a:xfrm>
            <a:off x="5707496" y="-660400"/>
            <a:ext cx="20053301" cy="15042092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33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1333500"/>
            <a:ext cx="9779000" cy="5882273"/>
          </a:xfrm>
          <a:prstGeom prst="rect">
            <a:avLst/>
          </a:prstGeom>
        </p:spPr>
        <p:txBody>
          <a:bodyPr anchor="b"/>
          <a:lstStyle/>
          <a:p>
            <a:r>
              <a:t>Slide Title</a:t>
            </a:r>
          </a:p>
        </p:txBody>
      </p:sp>
      <p:sp>
        <p:nvSpPr>
          <p:cNvPr id="34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206500" y="7149476"/>
            <a:ext cx="9779000" cy="5385424"/>
          </a:xfrm>
          <a:prstGeom prst="rect">
            <a:avLst/>
          </a:prstGeom>
        </p:spPr>
        <p:txBody>
          <a:bodyPr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  <a:lvl2pPr marL="0" indent="4572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2pPr>
            <a:lvl3pPr marL="0" indent="9144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3pPr>
            <a:lvl4pPr marL="0" indent="13716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4pPr>
            <a:lvl5pPr marL="0" indent="18288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5pPr>
          </a:lstStyle>
          <a:p>
            <a:r>
              <a:t>Slide 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3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lid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43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24100"/>
            <a:ext cx="21971000" cy="100330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r>
              <a:t>Slide Subtitle</a:t>
            </a:r>
          </a:p>
        </p:txBody>
      </p:sp>
      <p:sp>
        <p:nvSpPr>
          <p:cNvPr id="44" name="Body Level One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4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Body Level One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5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24100"/>
            <a:ext cx="9779000" cy="100330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r>
              <a:t>Slide Subtitle</a:t>
            </a:r>
          </a:p>
        </p:txBody>
      </p:sp>
      <p:sp>
        <p:nvSpPr>
          <p:cNvPr id="61" name="Angular stone architecture in light and shadow"/>
          <p:cNvSpPr>
            <a:spLocks noGrp="1"/>
          </p:cNvSpPr>
          <p:nvPr>
            <p:ph type="pic" idx="22"/>
          </p:nvPr>
        </p:nvSpPr>
        <p:spPr>
          <a:xfrm>
            <a:off x="12382500" y="0"/>
            <a:ext cx="21945600" cy="13716001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62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635000"/>
            <a:ext cx="9779000" cy="1689100"/>
          </a:xfrm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63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206500" y="4248504"/>
            <a:ext cx="9779000" cy="8256630"/>
          </a:xfrm>
          <a:prstGeom prst="rect">
            <a:avLst/>
          </a:prstGeom>
        </p:spPr>
        <p:txBody>
          <a:bodyPr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6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558500" y="12483845"/>
            <a:ext cx="361188" cy="404115"/>
          </a:xfrm>
          <a:prstGeom prst="rect">
            <a:avLst/>
          </a:prstGeom>
        </p:spPr>
        <p:txBody>
          <a:bodyPr/>
          <a:lstStyle>
            <a:lvl1pPr>
              <a:defRPr sz="1800">
                <a:solidFill>
                  <a:schemeClr val="accent1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Live Video Sma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24100"/>
            <a:ext cx="21971000" cy="100330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r>
              <a:t>Slide Subtitle</a:t>
            </a:r>
          </a:p>
        </p:txBody>
      </p:sp>
      <p:sp>
        <p:nvSpPr>
          <p:cNvPr id="72" name="Slid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73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206500" y="4248504"/>
            <a:ext cx="9779000" cy="8256630"/>
          </a:xfrm>
          <a:prstGeom prst="rect">
            <a:avLst/>
          </a:prstGeom>
        </p:spPr>
        <p:txBody>
          <a:bodyPr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7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Live Video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24100"/>
            <a:ext cx="9779000" cy="100330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r>
              <a:t>Slide Subtitle</a:t>
            </a:r>
          </a:p>
        </p:txBody>
      </p:sp>
      <p:sp>
        <p:nvSpPr>
          <p:cNvPr id="82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635000"/>
            <a:ext cx="9779000" cy="1689100"/>
          </a:xfrm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83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206500" y="4248504"/>
            <a:ext cx="9779000" cy="8256630"/>
          </a:xfrm>
          <a:prstGeom prst="rect">
            <a:avLst/>
          </a:prstGeom>
        </p:spPr>
        <p:txBody>
          <a:bodyPr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8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ection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3906899"/>
            <a:ext cx="21971004" cy="4648201"/>
          </a:xfrm>
          <a:prstGeom prst="rect">
            <a:avLst/>
          </a:prstGeom>
        </p:spPr>
        <p:txBody>
          <a:bodyPr anchor="ctr"/>
          <a:lstStyle>
            <a:lvl1pPr>
              <a:defRPr sz="12000" spc="-119"/>
            </a:lvl1pPr>
          </a:lstStyle>
          <a:p>
            <a:r>
              <a:t>Section Title</a:t>
            </a:r>
          </a:p>
        </p:txBody>
      </p:sp>
      <p:sp>
        <p:nvSpPr>
          <p:cNvPr id="9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Slid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100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24100"/>
            <a:ext cx="21971000" cy="100330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r>
              <a:t>Slide Subtitle</a:t>
            </a:r>
          </a:p>
        </p:txBody>
      </p:sp>
      <p:sp>
        <p:nvSpPr>
          <p:cNvPr id="10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Agenda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24100"/>
            <a:ext cx="21971000" cy="100330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r>
              <a:t>Agenda Subtitle</a:t>
            </a:r>
          </a:p>
        </p:txBody>
      </p:sp>
      <p:sp>
        <p:nvSpPr>
          <p:cNvPr id="109" name="Body Level One…"/>
          <p:cNvSpPr txBox="1">
            <a:spLocks noGrp="1"/>
          </p:cNvSpPr>
          <p:nvPr>
            <p:ph type="body" idx="1" hasCustomPrompt="1"/>
          </p:nvPr>
        </p:nvSpPr>
        <p:spPr>
          <a:xfrm>
            <a:off x="1206500" y="4248504"/>
            <a:ext cx="21971000" cy="8256012"/>
          </a:xfrm>
          <a:prstGeom prst="rect">
            <a:avLst/>
          </a:prstGeom>
        </p:spPr>
        <p:txBody>
          <a:bodyPr/>
          <a:lstStyle>
            <a:lvl1pPr marL="0" indent="0" defTabSz="825500">
              <a:spcBef>
                <a:spcPts val="6000"/>
              </a:spcBef>
              <a:buSzTx/>
              <a:buNone/>
              <a:defRPr sz="5000"/>
            </a:lvl1pPr>
            <a:lvl2pPr marL="0" indent="457200" defTabSz="825500">
              <a:spcBef>
                <a:spcPts val="6000"/>
              </a:spcBef>
              <a:buSzTx/>
              <a:buNone/>
              <a:defRPr sz="5000"/>
            </a:lvl2pPr>
            <a:lvl3pPr marL="0" indent="914400" defTabSz="825500">
              <a:spcBef>
                <a:spcPts val="6000"/>
              </a:spcBef>
              <a:buSzTx/>
              <a:buNone/>
              <a:defRPr sz="5000"/>
            </a:lvl3pPr>
            <a:lvl4pPr marL="0" indent="1371600" defTabSz="825500">
              <a:spcBef>
                <a:spcPts val="6000"/>
              </a:spcBef>
              <a:buSzTx/>
              <a:buNone/>
              <a:defRPr sz="5000"/>
            </a:lvl4pPr>
            <a:lvl5pPr marL="0" indent="1828800" defTabSz="825500">
              <a:spcBef>
                <a:spcPts val="6000"/>
              </a:spcBef>
              <a:buSzTx/>
              <a:buNone/>
              <a:defRPr sz="5000"/>
            </a:lvl5pPr>
          </a:lstStyle>
          <a:p>
            <a:r>
              <a:t>Agenda Topics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10" name="Agenda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Agenda Title</a:t>
            </a:r>
          </a:p>
        </p:txBody>
      </p:sp>
      <p:sp>
        <p:nvSpPr>
          <p:cNvPr id="11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206500" y="4191000"/>
            <a:ext cx="21971000" cy="4089400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90000"/>
              </a:lnSpc>
              <a:spcBef>
                <a:spcPts val="0"/>
              </a:spcBef>
              <a:buSzTx/>
              <a:buNone/>
              <a:defRPr sz="12000" spc="-119">
                <a:latin typeface="+mn-lt"/>
                <a:ea typeface="+mn-ea"/>
                <a:cs typeface="+mn-cs"/>
                <a:sym typeface="Produkt Extralight"/>
              </a:defRPr>
            </a:lvl1pPr>
            <a:lvl2pPr marL="0" indent="457200" algn="ctr">
              <a:lnSpc>
                <a:spcPct val="90000"/>
              </a:lnSpc>
              <a:spcBef>
                <a:spcPts val="0"/>
              </a:spcBef>
              <a:buSzTx/>
              <a:buNone/>
              <a:defRPr sz="12000" spc="-119">
                <a:latin typeface="+mn-lt"/>
                <a:ea typeface="+mn-ea"/>
                <a:cs typeface="+mn-cs"/>
                <a:sym typeface="Produkt Extralight"/>
              </a:defRPr>
            </a:lvl2pPr>
            <a:lvl3pPr marL="0" indent="914400" algn="ctr">
              <a:lnSpc>
                <a:spcPct val="90000"/>
              </a:lnSpc>
              <a:spcBef>
                <a:spcPts val="0"/>
              </a:spcBef>
              <a:buSzTx/>
              <a:buNone/>
              <a:defRPr sz="12000" spc="-119">
                <a:latin typeface="+mn-lt"/>
                <a:ea typeface="+mn-ea"/>
                <a:cs typeface="+mn-cs"/>
                <a:sym typeface="Produkt Extralight"/>
              </a:defRPr>
            </a:lvl3pPr>
            <a:lvl4pPr marL="0" indent="1371600" algn="ctr">
              <a:lnSpc>
                <a:spcPct val="90000"/>
              </a:lnSpc>
              <a:spcBef>
                <a:spcPts val="0"/>
              </a:spcBef>
              <a:buSzTx/>
              <a:buNone/>
              <a:defRPr sz="12000" spc="-119">
                <a:latin typeface="+mn-lt"/>
                <a:ea typeface="+mn-ea"/>
                <a:cs typeface="+mn-cs"/>
                <a:sym typeface="Produkt Extralight"/>
              </a:defRPr>
            </a:lvl4pPr>
            <a:lvl5pPr marL="0" indent="1828800" algn="ctr">
              <a:lnSpc>
                <a:spcPct val="90000"/>
              </a:lnSpc>
              <a:spcBef>
                <a:spcPts val="0"/>
              </a:spcBef>
              <a:buSzTx/>
              <a:buNone/>
              <a:defRPr sz="12000" spc="-119">
                <a:latin typeface="+mn-lt"/>
                <a:ea typeface="+mn-ea"/>
                <a:cs typeface="+mn-cs"/>
                <a:sym typeface="Produkt Extralight"/>
              </a:defRPr>
            </a:lvl5pPr>
          </a:lstStyle>
          <a:p>
            <a:r>
              <a:t>Statement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1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ig F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Body Level One…"/>
          <p:cNvSpPr txBox="1">
            <a:spLocks noGrp="1"/>
          </p:cNvSpPr>
          <p:nvPr>
            <p:ph type="body" idx="1" hasCustomPrompt="1"/>
          </p:nvPr>
        </p:nvSpPr>
        <p:spPr>
          <a:xfrm>
            <a:off x="1206500" y="1207360"/>
            <a:ext cx="21971000" cy="7351451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90000"/>
              </a:lnSpc>
              <a:spcBef>
                <a:spcPts val="0"/>
              </a:spcBef>
              <a:buSzTx/>
              <a:buNone/>
              <a:defRPr sz="35000" spc="-1750">
                <a:latin typeface="+mn-lt"/>
                <a:ea typeface="+mn-ea"/>
                <a:cs typeface="+mn-cs"/>
                <a:sym typeface="Produkt Extralight"/>
              </a:defRPr>
            </a:lvl1pPr>
            <a:lvl2pPr marL="0" indent="457200" algn="ctr">
              <a:lnSpc>
                <a:spcPct val="90000"/>
              </a:lnSpc>
              <a:spcBef>
                <a:spcPts val="0"/>
              </a:spcBef>
              <a:buSzTx/>
              <a:buNone/>
              <a:defRPr sz="35000" spc="-1750">
                <a:latin typeface="+mn-lt"/>
                <a:ea typeface="+mn-ea"/>
                <a:cs typeface="+mn-cs"/>
                <a:sym typeface="Produkt Extralight"/>
              </a:defRPr>
            </a:lvl2pPr>
            <a:lvl3pPr marL="0" indent="914400" algn="ctr">
              <a:lnSpc>
                <a:spcPct val="90000"/>
              </a:lnSpc>
              <a:spcBef>
                <a:spcPts val="0"/>
              </a:spcBef>
              <a:buSzTx/>
              <a:buNone/>
              <a:defRPr sz="35000" spc="-1750">
                <a:latin typeface="+mn-lt"/>
                <a:ea typeface="+mn-ea"/>
                <a:cs typeface="+mn-cs"/>
                <a:sym typeface="Produkt Extralight"/>
              </a:defRPr>
            </a:lvl3pPr>
            <a:lvl4pPr marL="0" indent="1371600" algn="ctr">
              <a:lnSpc>
                <a:spcPct val="90000"/>
              </a:lnSpc>
              <a:spcBef>
                <a:spcPts val="0"/>
              </a:spcBef>
              <a:buSzTx/>
              <a:buNone/>
              <a:defRPr sz="35000" spc="-1750">
                <a:latin typeface="+mn-lt"/>
                <a:ea typeface="+mn-ea"/>
                <a:cs typeface="+mn-cs"/>
                <a:sym typeface="Produkt Extralight"/>
              </a:defRPr>
            </a:lvl4pPr>
            <a:lvl5pPr marL="0" indent="1828800" algn="ctr">
              <a:lnSpc>
                <a:spcPct val="90000"/>
              </a:lnSpc>
              <a:spcBef>
                <a:spcPts val="0"/>
              </a:spcBef>
              <a:buSzTx/>
              <a:buNone/>
              <a:defRPr sz="35000" spc="-1750">
                <a:latin typeface="+mn-lt"/>
                <a:ea typeface="+mn-ea"/>
                <a:cs typeface="+mn-cs"/>
                <a:sym typeface="Produkt Extralight"/>
              </a:defRPr>
            </a:lvl5pPr>
          </a:lstStyle>
          <a:p>
            <a:r>
              <a:t>100%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27" name="Fact information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8128000"/>
            <a:ext cx="21971000" cy="107950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algn="ctr" defTabSz="825500">
              <a:lnSpc>
                <a:spcPct val="90000"/>
              </a:lnSpc>
              <a:spcBef>
                <a:spcPts val="0"/>
              </a:spcBef>
              <a:buSzTx/>
              <a:buNone/>
              <a:defRPr sz="5500" spc="-55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r>
              <a:t>Fact information</a:t>
            </a:r>
          </a:p>
        </p:txBody>
      </p:sp>
      <p:sp>
        <p:nvSpPr>
          <p:cNvPr id="12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5194300" y="4165600"/>
            <a:ext cx="13995400" cy="4428667"/>
          </a:xfrm>
          <a:prstGeom prst="rect">
            <a:avLst/>
          </a:prstGeom>
        </p:spPr>
        <p:txBody>
          <a:bodyPr anchor="b"/>
          <a:lstStyle>
            <a:lvl1pPr marL="254000" indent="-254000">
              <a:lnSpc>
                <a:spcPct val="90000"/>
              </a:lnSpc>
              <a:spcBef>
                <a:spcPts val="0"/>
              </a:spcBef>
              <a:buSzTx/>
              <a:buNone/>
              <a:defRPr sz="9300" spc="-93">
                <a:latin typeface="+mn-lt"/>
                <a:ea typeface="+mn-ea"/>
                <a:cs typeface="+mn-cs"/>
                <a:sym typeface="Produkt Extralight"/>
              </a:defRPr>
            </a:lvl1pPr>
            <a:lvl2pPr marL="254000" indent="203200">
              <a:lnSpc>
                <a:spcPct val="90000"/>
              </a:lnSpc>
              <a:spcBef>
                <a:spcPts val="0"/>
              </a:spcBef>
              <a:buSzTx/>
              <a:buNone/>
              <a:defRPr sz="9300" spc="-93">
                <a:latin typeface="+mn-lt"/>
                <a:ea typeface="+mn-ea"/>
                <a:cs typeface="+mn-cs"/>
                <a:sym typeface="Produkt Extralight"/>
              </a:defRPr>
            </a:lvl2pPr>
            <a:lvl3pPr marL="254000" indent="660400">
              <a:lnSpc>
                <a:spcPct val="90000"/>
              </a:lnSpc>
              <a:spcBef>
                <a:spcPts val="0"/>
              </a:spcBef>
              <a:buSzTx/>
              <a:buNone/>
              <a:defRPr sz="9300" spc="-93">
                <a:latin typeface="+mn-lt"/>
                <a:ea typeface="+mn-ea"/>
                <a:cs typeface="+mn-cs"/>
                <a:sym typeface="Produkt Extralight"/>
              </a:defRPr>
            </a:lvl3pPr>
            <a:lvl4pPr marL="254000" indent="1117600">
              <a:lnSpc>
                <a:spcPct val="90000"/>
              </a:lnSpc>
              <a:spcBef>
                <a:spcPts val="0"/>
              </a:spcBef>
              <a:buSzTx/>
              <a:buNone/>
              <a:defRPr sz="9300" spc="-93">
                <a:latin typeface="+mn-lt"/>
                <a:ea typeface="+mn-ea"/>
                <a:cs typeface="+mn-cs"/>
                <a:sym typeface="Produkt Extralight"/>
              </a:defRPr>
            </a:lvl4pPr>
            <a:lvl5pPr marL="254000" indent="1574800">
              <a:lnSpc>
                <a:spcPct val="90000"/>
              </a:lnSpc>
              <a:spcBef>
                <a:spcPts val="0"/>
              </a:spcBef>
              <a:buSzTx/>
              <a:buNone/>
              <a:defRPr sz="9300" spc="-93">
                <a:latin typeface="+mn-lt"/>
                <a:ea typeface="+mn-ea"/>
                <a:cs typeface="+mn-cs"/>
                <a:sym typeface="Produkt Extralight"/>
              </a:defRPr>
            </a:lvl5pPr>
          </a:lstStyle>
          <a:p>
            <a:r>
              <a:t>“Notable Quote”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36" name="Attribution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5456257" y="9559997"/>
            <a:ext cx="13471486" cy="698501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spcBef>
                <a:spcPts val="0"/>
              </a:spcBef>
              <a:buSzTx/>
              <a:buNone/>
              <a:defRPr sz="3600">
                <a:latin typeface="Produkt Light"/>
                <a:ea typeface="Produkt Light"/>
                <a:cs typeface="Produkt Light"/>
                <a:sym typeface="Produkt Light"/>
              </a:defRPr>
            </a:lvl1pPr>
          </a:lstStyle>
          <a:p>
            <a:r>
              <a:t>Attribution</a:t>
            </a:r>
          </a:p>
        </p:txBody>
      </p:sp>
      <p:sp>
        <p:nvSpPr>
          <p:cNvPr id="13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Wavy pink and orange architecture against a blue sky"/>
          <p:cNvSpPr>
            <a:spLocks noGrp="1"/>
          </p:cNvSpPr>
          <p:nvPr>
            <p:ph type="pic" sz="quarter" idx="21"/>
          </p:nvPr>
        </p:nvSpPr>
        <p:spPr>
          <a:xfrm>
            <a:off x="7353300" y="3632200"/>
            <a:ext cx="9677400" cy="64516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45" name="Low angle view of the corner of a modern building under a clear blue sky"/>
          <p:cNvSpPr>
            <a:spLocks noGrp="1"/>
          </p:cNvSpPr>
          <p:nvPr>
            <p:ph type="pic" sz="quarter" idx="22"/>
          </p:nvPr>
        </p:nvSpPr>
        <p:spPr>
          <a:xfrm>
            <a:off x="14617700" y="3632200"/>
            <a:ext cx="9677400" cy="64516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46" name="Low angle view of a stone bridge under a partly cloudy sky"/>
          <p:cNvSpPr>
            <a:spLocks noGrp="1"/>
          </p:cNvSpPr>
          <p:nvPr>
            <p:ph type="pic" sz="quarter" idx="23"/>
          </p:nvPr>
        </p:nvSpPr>
        <p:spPr>
          <a:xfrm>
            <a:off x="61386" y="3632200"/>
            <a:ext cx="9690101" cy="64516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4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Low angle view of modern, metal building"/>
          <p:cNvSpPr>
            <a:spLocks noGrp="1"/>
          </p:cNvSpPr>
          <p:nvPr>
            <p:ph type="pic" idx="21"/>
          </p:nvPr>
        </p:nvSpPr>
        <p:spPr>
          <a:xfrm>
            <a:off x="-38100" y="-1295400"/>
            <a:ext cx="24447500" cy="16295511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5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558500" y="12483845"/>
            <a:ext cx="361188" cy="404115"/>
          </a:xfrm>
          <a:prstGeom prst="rect">
            <a:avLst/>
          </a:prstGeom>
        </p:spPr>
        <p:txBody>
          <a:bodyPr/>
          <a:lstStyle>
            <a:lvl1pPr>
              <a:defRPr sz="1800">
                <a:solidFill>
                  <a:schemeClr val="accent1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B607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635000"/>
            <a:ext cx="21971000" cy="16891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normAutofit/>
          </a:bodyPr>
          <a:lstStyle/>
          <a:p>
            <a:r>
              <a:t>Slide Title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 hasCustomPrompt="1"/>
          </p:nvPr>
        </p:nvSpPr>
        <p:spPr>
          <a:xfrm>
            <a:off x="1206500" y="4260642"/>
            <a:ext cx="21971000" cy="82560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normAutofit/>
          </a:bodyPr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558500" y="12458699"/>
            <a:ext cx="388620" cy="429261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 defTabSz="584200">
              <a:spcBef>
                <a:spcPts val="0"/>
              </a:spcBef>
              <a:defRPr sz="2000">
                <a:latin typeface="Graphik"/>
                <a:ea typeface="Graphik"/>
                <a:cs typeface="Graphik"/>
                <a:sym typeface="Graphik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ransition spd="med"/>
  <p:txStyles>
    <p:titleStyle>
      <a:lvl1pPr marL="0" marR="0" indent="0" algn="l" defTabSz="2438338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0" b="0" i="0" u="none" strike="noStrike" cap="none" spc="-100" baseline="0">
          <a:solidFill>
            <a:srgbClr val="FFFFFF"/>
          </a:solidFill>
          <a:uFillTx/>
          <a:latin typeface="+mn-lt"/>
          <a:ea typeface="+mn-ea"/>
          <a:cs typeface="+mn-cs"/>
          <a:sym typeface="Produkt Extralight"/>
        </a:defRPr>
      </a:lvl1pPr>
      <a:lvl2pPr marL="0" marR="0" indent="457200" algn="l" defTabSz="2438338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0" b="0" i="0" u="none" strike="noStrike" cap="none" spc="-100" baseline="0">
          <a:solidFill>
            <a:srgbClr val="FFFFFF"/>
          </a:solidFill>
          <a:uFillTx/>
          <a:latin typeface="+mn-lt"/>
          <a:ea typeface="+mn-ea"/>
          <a:cs typeface="+mn-cs"/>
          <a:sym typeface="Produkt Extralight"/>
        </a:defRPr>
      </a:lvl2pPr>
      <a:lvl3pPr marL="0" marR="0" indent="914400" algn="l" defTabSz="2438338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0" b="0" i="0" u="none" strike="noStrike" cap="none" spc="-100" baseline="0">
          <a:solidFill>
            <a:srgbClr val="FFFFFF"/>
          </a:solidFill>
          <a:uFillTx/>
          <a:latin typeface="+mn-lt"/>
          <a:ea typeface="+mn-ea"/>
          <a:cs typeface="+mn-cs"/>
          <a:sym typeface="Produkt Extralight"/>
        </a:defRPr>
      </a:lvl3pPr>
      <a:lvl4pPr marL="0" marR="0" indent="1371600" algn="l" defTabSz="2438338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0" b="0" i="0" u="none" strike="noStrike" cap="none" spc="-100" baseline="0">
          <a:solidFill>
            <a:srgbClr val="FFFFFF"/>
          </a:solidFill>
          <a:uFillTx/>
          <a:latin typeface="+mn-lt"/>
          <a:ea typeface="+mn-ea"/>
          <a:cs typeface="+mn-cs"/>
          <a:sym typeface="Produkt Extralight"/>
        </a:defRPr>
      </a:lvl4pPr>
      <a:lvl5pPr marL="0" marR="0" indent="1828800" algn="l" defTabSz="2438338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0" b="0" i="0" u="none" strike="noStrike" cap="none" spc="-100" baseline="0">
          <a:solidFill>
            <a:srgbClr val="FFFFFF"/>
          </a:solidFill>
          <a:uFillTx/>
          <a:latin typeface="+mn-lt"/>
          <a:ea typeface="+mn-ea"/>
          <a:cs typeface="+mn-cs"/>
          <a:sym typeface="Produkt Extralight"/>
        </a:defRPr>
      </a:lvl5pPr>
      <a:lvl6pPr marL="0" marR="0" indent="2286000" algn="l" defTabSz="2438338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0" b="0" i="0" u="none" strike="noStrike" cap="none" spc="-100" baseline="0">
          <a:solidFill>
            <a:srgbClr val="FFFFFF"/>
          </a:solidFill>
          <a:uFillTx/>
          <a:latin typeface="+mn-lt"/>
          <a:ea typeface="+mn-ea"/>
          <a:cs typeface="+mn-cs"/>
          <a:sym typeface="Produkt Extralight"/>
        </a:defRPr>
      </a:lvl6pPr>
      <a:lvl7pPr marL="0" marR="0" indent="2743200" algn="l" defTabSz="2438338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0" b="0" i="0" u="none" strike="noStrike" cap="none" spc="-100" baseline="0">
          <a:solidFill>
            <a:srgbClr val="FFFFFF"/>
          </a:solidFill>
          <a:uFillTx/>
          <a:latin typeface="+mn-lt"/>
          <a:ea typeface="+mn-ea"/>
          <a:cs typeface="+mn-cs"/>
          <a:sym typeface="Produkt Extralight"/>
        </a:defRPr>
      </a:lvl7pPr>
      <a:lvl8pPr marL="0" marR="0" indent="3200400" algn="l" defTabSz="2438338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0" b="0" i="0" u="none" strike="noStrike" cap="none" spc="-100" baseline="0">
          <a:solidFill>
            <a:srgbClr val="FFFFFF"/>
          </a:solidFill>
          <a:uFillTx/>
          <a:latin typeface="+mn-lt"/>
          <a:ea typeface="+mn-ea"/>
          <a:cs typeface="+mn-cs"/>
          <a:sym typeface="Produkt Extralight"/>
        </a:defRPr>
      </a:lvl8pPr>
      <a:lvl9pPr marL="0" marR="0" indent="3657600" algn="l" defTabSz="2438338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0" b="0" i="0" u="none" strike="noStrike" cap="none" spc="-100" baseline="0">
          <a:solidFill>
            <a:srgbClr val="FFFFFF"/>
          </a:solidFill>
          <a:uFillTx/>
          <a:latin typeface="+mn-lt"/>
          <a:ea typeface="+mn-ea"/>
          <a:cs typeface="+mn-cs"/>
          <a:sym typeface="Produkt Extralight"/>
        </a:defRPr>
      </a:lvl9pPr>
    </p:titleStyle>
    <p:bodyStyle>
      <a:lvl1pPr marL="457200" marR="0" indent="-457200" algn="l" defTabSz="2438338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solidFill>
            <a:srgbClr val="FFFFFF"/>
          </a:solidFill>
          <a:uFillTx/>
          <a:latin typeface="Graphik Light"/>
          <a:ea typeface="Graphik Light"/>
          <a:cs typeface="Graphik Light"/>
          <a:sym typeface="Graphik Light"/>
        </a:defRPr>
      </a:lvl1pPr>
      <a:lvl2pPr marL="914400" marR="0" indent="-457200" algn="l" defTabSz="2438338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solidFill>
            <a:srgbClr val="FFFFFF"/>
          </a:solidFill>
          <a:uFillTx/>
          <a:latin typeface="Graphik Light"/>
          <a:ea typeface="Graphik Light"/>
          <a:cs typeface="Graphik Light"/>
          <a:sym typeface="Graphik Light"/>
        </a:defRPr>
      </a:lvl2pPr>
      <a:lvl3pPr marL="1371600" marR="0" indent="-457200" algn="l" defTabSz="2438338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solidFill>
            <a:srgbClr val="FFFFFF"/>
          </a:solidFill>
          <a:uFillTx/>
          <a:latin typeface="Graphik Light"/>
          <a:ea typeface="Graphik Light"/>
          <a:cs typeface="Graphik Light"/>
          <a:sym typeface="Graphik Light"/>
        </a:defRPr>
      </a:lvl3pPr>
      <a:lvl4pPr marL="1828800" marR="0" indent="-457200" algn="l" defTabSz="2438338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solidFill>
            <a:srgbClr val="FFFFFF"/>
          </a:solidFill>
          <a:uFillTx/>
          <a:latin typeface="Graphik Light"/>
          <a:ea typeface="Graphik Light"/>
          <a:cs typeface="Graphik Light"/>
          <a:sym typeface="Graphik Light"/>
        </a:defRPr>
      </a:lvl4pPr>
      <a:lvl5pPr marL="2286000" marR="0" indent="-457200" algn="l" defTabSz="2438338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solidFill>
            <a:srgbClr val="FFFFFF"/>
          </a:solidFill>
          <a:uFillTx/>
          <a:latin typeface="Graphik Light"/>
          <a:ea typeface="Graphik Light"/>
          <a:cs typeface="Graphik Light"/>
          <a:sym typeface="Graphik Light"/>
        </a:defRPr>
      </a:lvl5pPr>
      <a:lvl6pPr marL="2743200" marR="0" indent="-457200" algn="l" defTabSz="2438338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solidFill>
            <a:srgbClr val="FFFFFF"/>
          </a:solidFill>
          <a:uFillTx/>
          <a:latin typeface="Graphik Light"/>
          <a:ea typeface="Graphik Light"/>
          <a:cs typeface="Graphik Light"/>
          <a:sym typeface="Graphik Light"/>
        </a:defRPr>
      </a:lvl6pPr>
      <a:lvl7pPr marL="3200400" marR="0" indent="-457200" algn="l" defTabSz="2438338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solidFill>
            <a:srgbClr val="FFFFFF"/>
          </a:solidFill>
          <a:uFillTx/>
          <a:latin typeface="Graphik Light"/>
          <a:ea typeface="Graphik Light"/>
          <a:cs typeface="Graphik Light"/>
          <a:sym typeface="Graphik Light"/>
        </a:defRPr>
      </a:lvl7pPr>
      <a:lvl8pPr marL="3657600" marR="0" indent="-457200" algn="l" defTabSz="2438338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solidFill>
            <a:srgbClr val="FFFFFF"/>
          </a:solidFill>
          <a:uFillTx/>
          <a:latin typeface="Graphik Light"/>
          <a:ea typeface="Graphik Light"/>
          <a:cs typeface="Graphik Light"/>
          <a:sym typeface="Graphik Light"/>
        </a:defRPr>
      </a:lvl8pPr>
      <a:lvl9pPr marL="4114800" marR="0" indent="-457200" algn="l" defTabSz="2438338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solidFill>
            <a:srgbClr val="FFFFFF"/>
          </a:solidFill>
          <a:uFillTx/>
          <a:latin typeface="Graphik Light"/>
          <a:ea typeface="Graphik Light"/>
          <a:cs typeface="Graphik Light"/>
          <a:sym typeface="Graphik Light"/>
        </a:defRPr>
      </a:lvl9pPr>
    </p:bodyStyle>
    <p:otherStyle>
      <a:lvl1pPr marL="0" marR="0" indent="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1pPr>
      <a:lvl2pPr marL="0" marR="0" indent="45720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2pPr>
      <a:lvl3pPr marL="0" marR="0" indent="91440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3pPr>
      <a:lvl4pPr marL="0" marR="0" indent="137160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4pPr>
      <a:lvl5pPr marL="0" marR="0" indent="182880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5pPr>
      <a:lvl6pPr marL="0" marR="0" indent="228600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6pPr>
      <a:lvl7pPr marL="0" marR="0" indent="274320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7pPr>
      <a:lvl8pPr marL="0" marR="0" indent="320040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8pPr>
      <a:lvl9pPr marL="0" marR="0" indent="365760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Sharon L. Ericksen     October 15, 2026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r>
              <a:t>Sharon L. Ericksen     October 15, 2026</a:t>
            </a:r>
          </a:p>
        </p:txBody>
      </p:sp>
      <p:sp>
        <p:nvSpPr>
          <p:cNvPr id="172" name="A feasibility study of well-being interventions for independent,…"/>
          <p:cNvSpPr txBox="1">
            <a:spLocks noGrp="1"/>
          </p:cNvSpPr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A feasibility study of well-being interventions for independent, </a:t>
            </a:r>
          </a:p>
          <a:p>
            <a:r>
              <a:t>early-stage female singer-songwriters</a:t>
            </a:r>
          </a:p>
        </p:txBody>
      </p:sp>
      <p:sp>
        <p:nvSpPr>
          <p:cNvPr id="173" name="BMFP 7010:  Integrating…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pPr defTabSz="288036">
              <a:defRPr sz="9720" spc="-97"/>
            </a:pPr>
            <a:r>
              <a:t>BMFP 7010:  Integrating </a:t>
            </a:r>
          </a:p>
          <a:p>
            <a:pPr defTabSz="288036">
              <a:defRPr sz="9720" spc="-97"/>
            </a:pPr>
            <a:r>
              <a:t>“A Voice Becoming…” into the lived experiences of working artists: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The Paradox of Singing and Well-Being"/>
          <p:cNvSpPr txBox="1">
            <a:spLocks noGrp="1"/>
          </p:cNvSpPr>
          <p:nvPr>
            <p:ph type="title"/>
          </p:nvPr>
        </p:nvSpPr>
        <p:spPr>
          <a:xfrm>
            <a:off x="1206500" y="633511"/>
            <a:ext cx="21971000" cy="1689101"/>
          </a:xfrm>
          <a:prstGeom prst="rect">
            <a:avLst/>
          </a:prstGeom>
        </p:spPr>
        <p:txBody>
          <a:bodyPr/>
          <a:lstStyle>
            <a:lvl1pPr defTabSz="2316421">
              <a:defRPr sz="9500" spc="-95"/>
            </a:lvl1pPr>
          </a:lstStyle>
          <a:p>
            <a:r>
              <a:t>The Paradox of Singing and Well-Being</a:t>
            </a:r>
          </a:p>
        </p:txBody>
      </p:sp>
      <p:sp>
        <p:nvSpPr>
          <p:cNvPr id="176" name="Contributing Factors to the Professional Musician’s Experienc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r>
              <a:t>Contributing Factors to the Professional Musician’s Experience</a:t>
            </a:r>
          </a:p>
        </p:txBody>
      </p:sp>
      <p:sp>
        <p:nvSpPr>
          <p:cNvPr id="177" name="Singing and its links to Well-Being vs. Elevated mental-health challenge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406908" indent="-406908" defTabSz="2170121">
              <a:spcBef>
                <a:spcPts val="4100"/>
              </a:spcBef>
              <a:defRPr sz="3559"/>
            </a:pPr>
            <a:r>
              <a:t>Singing and its links to Well-Being vs. Elevated mental-health challenges</a:t>
            </a:r>
          </a:p>
          <a:p>
            <a:pPr marL="813816" lvl="1" indent="-406908" defTabSz="2170121">
              <a:spcBef>
                <a:spcPts val="4100"/>
              </a:spcBef>
              <a:defRPr sz="3559"/>
            </a:pPr>
            <a:r>
              <a:t>Elevated rates of anxiety (77.8%), depression (68.5%), substance abuse, burnout, and, suicide ideation (69% higher!) compared to the general population (Gross &amp; Musgrave, 2020)</a:t>
            </a:r>
          </a:p>
          <a:p>
            <a:pPr marL="1220723" lvl="2" indent="-406908" defTabSz="2170121">
              <a:spcBef>
                <a:spcPts val="4100"/>
              </a:spcBef>
              <a:defRPr sz="3559"/>
            </a:pPr>
            <a:r>
              <a:t>Rates are higher for women than men</a:t>
            </a:r>
          </a:p>
          <a:p>
            <a:pPr marL="813816" lvl="1" indent="-406908" defTabSz="2170121">
              <a:spcBef>
                <a:spcPts val="4100"/>
              </a:spcBef>
              <a:defRPr sz="3559"/>
            </a:pPr>
            <a:r>
              <a:t>Systemic music industry pressures after three waves of disruption:</a:t>
            </a:r>
          </a:p>
          <a:p>
            <a:pPr marL="1220723" lvl="2" indent="-406908" defTabSz="2170121">
              <a:spcBef>
                <a:spcPts val="4100"/>
              </a:spcBef>
              <a:defRPr sz="3559"/>
            </a:pPr>
            <a:r>
              <a:t>Mergers for vertical integration, increased market share, and economies of scale/bargaining power</a:t>
            </a:r>
          </a:p>
          <a:p>
            <a:pPr marL="1220723" lvl="2" indent="-406908" defTabSz="2170121">
              <a:spcBef>
                <a:spcPts val="4100"/>
              </a:spcBef>
              <a:defRPr sz="3559"/>
            </a:pPr>
            <a:r>
              <a:t>Digital distribution (pirating [Napster], unbundling [iTunes])</a:t>
            </a:r>
          </a:p>
          <a:p>
            <a:pPr marL="1220723" lvl="2" indent="-406908" defTabSz="2170121">
              <a:spcBef>
                <a:spcPts val="4100"/>
              </a:spcBef>
              <a:defRPr sz="3559"/>
            </a:pPr>
            <a:r>
              <a:t>Platform economy ie. Streaming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The Paradox of Singing and Well-Being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316421">
              <a:defRPr sz="9500" spc="-95"/>
            </a:lvl1pPr>
          </a:lstStyle>
          <a:p>
            <a:r>
              <a:t>The Paradox of Singing and Well-Being</a:t>
            </a:r>
          </a:p>
        </p:txBody>
      </p:sp>
      <p:sp>
        <p:nvSpPr>
          <p:cNvPr id="180" name="Contributing Factors to the Professional Musician’s Experienc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r>
              <a:t>Contributing Factors to the Professional Musician’s Experience</a:t>
            </a:r>
          </a:p>
        </p:txBody>
      </p:sp>
      <p:sp>
        <p:nvSpPr>
          <p:cNvPr id="181" name="Other factors: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1"/>
            <a:r>
              <a:t>Other factors:</a:t>
            </a:r>
          </a:p>
          <a:p>
            <a:pPr lvl="3"/>
            <a:r>
              <a:t>Income instability, financial precarity, gender inequality and discrimination, appearance-based scrutiny, demands of managing multiple aspects of their career, isolation and lack of support networks</a:t>
            </a:r>
          </a:p>
          <a:p>
            <a:pPr lvl="3"/>
            <a:endParaRPr/>
          </a:p>
          <a:p>
            <a:pPr lvl="3"/>
            <a:r>
              <a:t>Visser et al. (2022) and Berg et al. (2019) believe well-being support must be ‘affordable and accessible’ and ‘must acknowledge musical artists’ unique needs and stressors’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“A Voice Becoming…”"/>
          <p:cNvSpPr txBox="1">
            <a:spLocks noGrp="1"/>
          </p:cNvSpPr>
          <p:nvPr>
            <p:ph type="body" idx="21"/>
          </p:nvPr>
        </p:nvSpPr>
        <p:spPr>
          <a:xfrm>
            <a:off x="719928" y="2324100"/>
            <a:ext cx="10265572" cy="10033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r>
              <a:t>“A Voice Becoming…”</a:t>
            </a:r>
          </a:p>
        </p:txBody>
      </p:sp>
      <p:pic>
        <p:nvPicPr>
          <p:cNvPr id="184" name="Angular stone architecture in light and shadow" descr="Angular stone architecture in light and shadow"/>
          <p:cNvPicPr>
            <a:picLocks noGrp="1" noChangeAspect="1"/>
          </p:cNvPicPr>
          <p:nvPr>
            <p:ph type="pic" idx="22"/>
          </p:nvPr>
        </p:nvPicPr>
        <p:blipFill>
          <a:blip r:embed="rId2"/>
          <a:srcRect l="284" r="284"/>
          <a:stretch>
            <a:fillRect/>
          </a:stretch>
        </p:blipFill>
        <p:spPr>
          <a:xfrm>
            <a:off x="12382500" y="0"/>
            <a:ext cx="12001381" cy="13716001"/>
          </a:xfrm>
          <a:prstGeom prst="rect">
            <a:avLst/>
          </a:prstGeom>
        </p:spPr>
      </p:pic>
      <p:sp>
        <p:nvSpPr>
          <p:cNvPr id="185" name="Enter…"/>
          <p:cNvSpPr txBox="1">
            <a:spLocks noGrp="1"/>
          </p:cNvSpPr>
          <p:nvPr>
            <p:ph type="title"/>
          </p:nvPr>
        </p:nvSpPr>
        <p:spPr>
          <a:xfrm>
            <a:off x="719928" y="635000"/>
            <a:ext cx="10265572" cy="1689100"/>
          </a:xfrm>
          <a:prstGeom prst="rect">
            <a:avLst/>
          </a:prstGeom>
        </p:spPr>
        <p:txBody>
          <a:bodyPr/>
          <a:lstStyle>
            <a:lvl1pPr defTabSz="2316421">
              <a:defRPr sz="9500" spc="-95"/>
            </a:lvl1pPr>
          </a:lstStyle>
          <a:p>
            <a:r>
              <a:t>Enter…</a:t>
            </a:r>
          </a:p>
        </p:txBody>
      </p:sp>
      <p:sp>
        <p:nvSpPr>
          <p:cNvPr id="186" name="Module 5 Project…"/>
          <p:cNvSpPr txBox="1">
            <a:spLocks noGrp="1"/>
          </p:cNvSpPr>
          <p:nvPr>
            <p:ph type="body" sz="half" idx="1"/>
          </p:nvPr>
        </p:nvSpPr>
        <p:spPr>
          <a:xfrm>
            <a:off x="658493" y="3630116"/>
            <a:ext cx="11157127" cy="8875018"/>
          </a:xfrm>
          <a:prstGeom prst="rect">
            <a:avLst/>
          </a:prstGeom>
        </p:spPr>
        <p:txBody>
          <a:bodyPr/>
          <a:lstStyle/>
          <a:p>
            <a:pPr marL="306324" indent="-306324" defTabSz="1633687">
              <a:spcBef>
                <a:spcPts val="3100"/>
              </a:spcBef>
              <a:defRPr sz="2680"/>
            </a:pPr>
            <a:r>
              <a:t>Module 5 Project</a:t>
            </a:r>
          </a:p>
          <a:p>
            <a:pPr marL="306324" indent="-306324" defTabSz="1633687">
              <a:spcBef>
                <a:spcPts val="3100"/>
              </a:spcBef>
              <a:defRPr sz="2680"/>
            </a:pPr>
            <a:r>
              <a:t>Two-week, self-directed, evidence-based well-being intervention based on The Artist’s Way; theoretically designed to reduce anxiety and stress, support emotional regulation, build resilience, and foster a positive relationship with creativity</a:t>
            </a:r>
          </a:p>
          <a:p>
            <a:pPr marL="306324" indent="-306324" defTabSz="1633687">
              <a:spcBef>
                <a:spcPts val="3100"/>
              </a:spcBef>
              <a:defRPr sz="2680"/>
            </a:pPr>
            <a:r>
              <a:t>Rooted in Emotional Regulation theory, Embodiment theory, Interception theory, and Positive Psychology, particularly the Broaden and Build theory</a:t>
            </a:r>
          </a:p>
          <a:p>
            <a:pPr marL="306324" indent="-306324" defTabSz="1633687">
              <a:spcBef>
                <a:spcPts val="3100"/>
              </a:spcBef>
              <a:defRPr sz="2680"/>
            </a:pPr>
            <a:r>
              <a:t>Approximately 30 minutes of daily practice combining:</a:t>
            </a:r>
          </a:p>
          <a:p>
            <a:pPr marL="918972" lvl="2" indent="-306324" defTabSz="1633687">
              <a:spcBef>
                <a:spcPts val="3100"/>
              </a:spcBef>
              <a:defRPr sz="2680"/>
            </a:pPr>
            <a:r>
              <a:t>Breathwork</a:t>
            </a:r>
          </a:p>
          <a:p>
            <a:pPr marL="918972" lvl="2" indent="-306324" defTabSz="1633687">
              <a:spcBef>
                <a:spcPts val="3100"/>
              </a:spcBef>
              <a:defRPr sz="2680"/>
            </a:pPr>
            <a:r>
              <a:t>Gratitude Journaling/Reflective Prompts</a:t>
            </a:r>
          </a:p>
          <a:p>
            <a:pPr marL="918972" lvl="2" indent="-306324" defTabSz="1633687">
              <a:spcBef>
                <a:spcPts val="3100"/>
              </a:spcBef>
              <a:defRPr sz="2680"/>
            </a:pPr>
            <a:r>
              <a:t>Self-Compassion Exercises</a:t>
            </a:r>
          </a:p>
          <a:p>
            <a:pPr marL="918972" lvl="2" indent="-306324" defTabSz="1633687">
              <a:spcBef>
                <a:spcPts val="3100"/>
              </a:spcBef>
              <a:defRPr sz="2680"/>
            </a:pPr>
            <a:r>
              <a:t>Sung Affirmations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But is it Feasible?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316421">
              <a:defRPr sz="9500" spc="-95"/>
            </a:lvl1pPr>
          </a:lstStyle>
          <a:p>
            <a:r>
              <a:t>But is it Feasible?</a:t>
            </a:r>
          </a:p>
        </p:txBody>
      </p:sp>
      <p:sp>
        <p:nvSpPr>
          <p:cNvPr id="189" name="Research Aim and Questions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r>
              <a:t>Research Aim and Questions</a:t>
            </a:r>
          </a:p>
        </p:txBody>
      </p:sp>
      <p:sp>
        <p:nvSpPr>
          <p:cNvPr id="190" name="To investigate the feasibility, acceptability, and perceived effectiveness of “A Voice Becoming…” among independent early-stage female singer-songwriters.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420623" indent="-420623" defTabSz="2243271">
              <a:spcBef>
                <a:spcPts val="4300"/>
              </a:spcBef>
              <a:defRPr sz="3680"/>
            </a:pPr>
            <a:r>
              <a:t>To investigate the feasibility, acceptability, and perceived effectiveness of “A Voice Becoming…” among independent early-stage female singer-songwriters.</a:t>
            </a:r>
          </a:p>
          <a:p>
            <a:pPr marL="841247" lvl="1" indent="-420623" defTabSz="2243271">
              <a:spcBef>
                <a:spcPts val="4300"/>
              </a:spcBef>
              <a:defRPr sz="3680"/>
            </a:pPr>
            <a:r>
              <a:t>How can “A Voice Becoming…” (AVB) be integrated into the lives of independent early-stage female singer-songwriters, and to what extent is it a feasible and acceptable well-being intervention?</a:t>
            </a:r>
          </a:p>
          <a:p>
            <a:pPr marL="1682495" lvl="3" indent="-420623" defTabSz="2243271">
              <a:spcBef>
                <a:spcPts val="4300"/>
              </a:spcBef>
              <a:defRPr sz="3680"/>
            </a:pPr>
            <a:r>
              <a:t>(Experience) How do participants experience engaging with AVB?</a:t>
            </a:r>
          </a:p>
          <a:p>
            <a:pPr marL="1682495" lvl="3" indent="-420623" defTabSz="2243271">
              <a:spcBef>
                <a:spcPts val="4300"/>
              </a:spcBef>
              <a:defRPr sz="3680"/>
            </a:pPr>
            <a:r>
              <a:t>(Integration) What factors support or hinder the integration of AVB into participants’ everyday artistic and professional lives?</a:t>
            </a:r>
          </a:p>
          <a:p>
            <a:pPr marL="1682495" lvl="3" indent="-420623" defTabSz="2243271">
              <a:spcBef>
                <a:spcPts val="4300"/>
              </a:spcBef>
              <a:defRPr sz="3680"/>
            </a:pPr>
            <a:r>
              <a:t>(Feasibility)  To what extent do participants perceive AVB as a feasible and acceptable approach to supporting well-being?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Research Design and Methodology"/>
          <p:cNvSpPr txBox="1">
            <a:spLocks noGrp="1"/>
          </p:cNvSpPr>
          <p:nvPr>
            <p:ph type="title"/>
          </p:nvPr>
        </p:nvSpPr>
        <p:spPr>
          <a:xfrm>
            <a:off x="1206500" y="352052"/>
            <a:ext cx="21971000" cy="1689101"/>
          </a:xfrm>
          <a:prstGeom prst="rect">
            <a:avLst/>
          </a:prstGeom>
        </p:spPr>
        <p:txBody>
          <a:bodyPr/>
          <a:lstStyle>
            <a:lvl1pPr>
              <a:defRPr sz="8700" spc="-87"/>
            </a:lvl1pPr>
          </a:lstStyle>
          <a:p>
            <a:r>
              <a:t>Research Design and Methodology</a:t>
            </a:r>
          </a:p>
        </p:txBody>
      </p:sp>
      <p:sp>
        <p:nvSpPr>
          <p:cNvPr id="193" name="Study Design…"/>
          <p:cNvSpPr txBox="1"/>
          <p:nvPr/>
        </p:nvSpPr>
        <p:spPr>
          <a:xfrm>
            <a:off x="1100070" y="2213364"/>
            <a:ext cx="8685289" cy="33401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2900" b="1">
                <a:latin typeface="Graphik"/>
                <a:ea typeface="Graphik"/>
                <a:cs typeface="Graphik"/>
                <a:sym typeface="Graphik"/>
              </a:defRPr>
            </a:pPr>
            <a:r>
              <a:t>Study Design</a:t>
            </a:r>
          </a:p>
          <a:p>
            <a:pPr lvl="2">
              <a:lnSpc>
                <a:spcPct val="50000"/>
              </a:lnSpc>
              <a:defRPr sz="2900"/>
            </a:pPr>
            <a:r>
              <a:t>-Qualitative, multimodal practitioner-research</a:t>
            </a:r>
          </a:p>
          <a:p>
            <a:pPr lvl="2">
              <a:lnSpc>
                <a:spcPct val="50000"/>
              </a:lnSpc>
              <a:defRPr sz="2900"/>
            </a:pPr>
            <a:r>
              <a:t>-Feasibility study (NOT Pilot study)</a:t>
            </a:r>
          </a:p>
          <a:p>
            <a:pPr lvl="2">
              <a:lnSpc>
                <a:spcPct val="20000"/>
              </a:lnSpc>
              <a:defRPr sz="2900"/>
            </a:pPr>
            <a:r>
              <a:t>-Two-week intervention</a:t>
            </a:r>
          </a:p>
        </p:txBody>
      </p:sp>
      <p:sp>
        <p:nvSpPr>
          <p:cNvPr id="194" name="Data Collection…"/>
          <p:cNvSpPr txBox="1"/>
          <p:nvPr/>
        </p:nvSpPr>
        <p:spPr>
          <a:xfrm>
            <a:off x="1099947" y="5999327"/>
            <a:ext cx="20785765" cy="31006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>
              <a:lnSpc>
                <a:spcPct val="50000"/>
              </a:lnSpc>
              <a:defRPr sz="2900" b="1">
                <a:latin typeface="Graphik"/>
                <a:ea typeface="Graphik"/>
                <a:cs typeface="Graphik"/>
                <a:sym typeface="Graphik"/>
              </a:defRPr>
            </a:pPr>
            <a:r>
              <a:t>Data Collection</a:t>
            </a:r>
          </a:p>
          <a:p>
            <a:pPr lvl="2">
              <a:lnSpc>
                <a:spcPct val="50000"/>
              </a:lnSpc>
              <a:defRPr sz="2900"/>
            </a:pPr>
            <a:r>
              <a:t>-Pre-program Questionnaire</a:t>
            </a:r>
          </a:p>
          <a:p>
            <a:pPr lvl="2">
              <a:lnSpc>
                <a:spcPct val="50000"/>
              </a:lnSpc>
              <a:defRPr sz="2900"/>
            </a:pPr>
            <a:r>
              <a:t>-Post-program Questionnaire</a:t>
            </a:r>
          </a:p>
          <a:p>
            <a:pPr lvl="2">
              <a:defRPr sz="2900"/>
            </a:pPr>
            <a:r>
              <a:t>-Semi-structured Interviews</a:t>
            </a:r>
          </a:p>
        </p:txBody>
      </p:sp>
      <p:sp>
        <p:nvSpPr>
          <p:cNvPr id="195" name="Analysis…"/>
          <p:cNvSpPr txBox="1"/>
          <p:nvPr/>
        </p:nvSpPr>
        <p:spPr>
          <a:xfrm>
            <a:off x="1181685" y="9771712"/>
            <a:ext cx="10362528" cy="2260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lnSpc>
                <a:spcPct val="50000"/>
              </a:lnSpc>
              <a:defRPr sz="2900" b="1">
                <a:latin typeface="Graphik"/>
                <a:ea typeface="Graphik"/>
                <a:cs typeface="Graphik"/>
                <a:sym typeface="Graphik"/>
              </a:defRPr>
            </a:pPr>
            <a:r>
              <a:t>Analysis</a:t>
            </a:r>
          </a:p>
          <a:p>
            <a:pPr lvl="2">
              <a:lnSpc>
                <a:spcPct val="50000"/>
              </a:lnSpc>
              <a:defRPr sz="2900"/>
            </a:pPr>
            <a:r>
              <a:t>-Descriptive summaries of questionnaire responses</a:t>
            </a:r>
          </a:p>
          <a:p>
            <a:pPr lvl="2">
              <a:defRPr sz="2900"/>
            </a:pPr>
            <a:r>
              <a:t>-Reflexive thematic analysis informed by Braun &amp; Clarke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Participants and Implementation"/>
          <p:cNvSpPr txBox="1">
            <a:spLocks noGrp="1"/>
          </p:cNvSpPr>
          <p:nvPr>
            <p:ph type="title"/>
          </p:nvPr>
        </p:nvSpPr>
        <p:spPr>
          <a:xfrm>
            <a:off x="1206500" y="352052"/>
            <a:ext cx="21971000" cy="1689101"/>
          </a:xfrm>
          <a:prstGeom prst="rect">
            <a:avLst/>
          </a:prstGeom>
        </p:spPr>
        <p:txBody>
          <a:bodyPr/>
          <a:lstStyle>
            <a:lvl1pPr>
              <a:defRPr sz="8700" spc="-87"/>
            </a:lvl1pPr>
          </a:lstStyle>
          <a:p>
            <a:r>
              <a:t>Participants and Implementation</a:t>
            </a:r>
          </a:p>
        </p:txBody>
      </p:sp>
      <p:sp>
        <p:nvSpPr>
          <p:cNvPr id="198" name="Participants…"/>
          <p:cNvSpPr txBox="1"/>
          <p:nvPr/>
        </p:nvSpPr>
        <p:spPr>
          <a:xfrm>
            <a:off x="1162947" y="2670333"/>
            <a:ext cx="14863264" cy="25000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>
              <a:defRPr sz="2900" b="1">
                <a:latin typeface="Graphik"/>
                <a:ea typeface="Graphik"/>
                <a:cs typeface="Graphik"/>
                <a:sym typeface="Graphik"/>
              </a:defRPr>
            </a:pPr>
            <a:r>
              <a:t>Participants</a:t>
            </a:r>
          </a:p>
          <a:p>
            <a:pPr lvl="2">
              <a:lnSpc>
                <a:spcPct val="50000"/>
              </a:lnSpc>
              <a:defRPr sz="2900"/>
            </a:pPr>
            <a:r>
              <a:t>-Five independent early-stage female singer-songwriters, 18 years and older</a:t>
            </a:r>
          </a:p>
          <a:p>
            <a:pPr lvl="2">
              <a:lnSpc>
                <a:spcPct val="50000"/>
              </a:lnSpc>
              <a:defRPr sz="2900"/>
            </a:pPr>
            <a:r>
              <a:t>-Recruited through the researcher’s professional practice</a:t>
            </a:r>
          </a:p>
        </p:txBody>
      </p:sp>
      <p:sp>
        <p:nvSpPr>
          <p:cNvPr id="199" name="Implementation…"/>
          <p:cNvSpPr txBox="1"/>
          <p:nvPr/>
        </p:nvSpPr>
        <p:spPr>
          <a:xfrm>
            <a:off x="1162824" y="5799571"/>
            <a:ext cx="20785765" cy="31006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>
              <a:lnSpc>
                <a:spcPct val="50000"/>
              </a:lnSpc>
              <a:defRPr sz="2900" b="1">
                <a:latin typeface="Graphik"/>
                <a:ea typeface="Graphik"/>
                <a:cs typeface="Graphik"/>
                <a:sym typeface="Graphik"/>
              </a:defRPr>
            </a:pPr>
            <a:r>
              <a:t>Implementation</a:t>
            </a:r>
          </a:p>
          <a:p>
            <a:pPr lvl="2">
              <a:lnSpc>
                <a:spcPct val="50000"/>
              </a:lnSpc>
              <a:defRPr sz="2900"/>
            </a:pPr>
            <a:r>
              <a:t>-14-day intervention</a:t>
            </a:r>
          </a:p>
          <a:p>
            <a:pPr lvl="2">
              <a:lnSpc>
                <a:spcPct val="50000"/>
              </a:lnSpc>
              <a:defRPr sz="2900"/>
            </a:pPr>
            <a:r>
              <a:t>-Self-directed daily activities</a:t>
            </a:r>
          </a:p>
          <a:p>
            <a:pPr lvl="2">
              <a:defRPr sz="2900"/>
            </a:pPr>
            <a:r>
              <a:t>-Individual completion patterns</a:t>
            </a:r>
          </a:p>
        </p:txBody>
      </p:sp>
      <p:sp>
        <p:nvSpPr>
          <p:cNvPr id="200" name="Retention…"/>
          <p:cNvSpPr txBox="1"/>
          <p:nvPr/>
        </p:nvSpPr>
        <p:spPr>
          <a:xfrm>
            <a:off x="1150247" y="9529393"/>
            <a:ext cx="13070269" cy="2260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lnSpc>
                <a:spcPct val="50000"/>
              </a:lnSpc>
              <a:defRPr sz="2900" b="1">
                <a:latin typeface="Graphik"/>
                <a:ea typeface="Graphik"/>
                <a:cs typeface="Graphik"/>
                <a:sym typeface="Graphik"/>
              </a:defRPr>
            </a:pPr>
            <a:r>
              <a:t>Retention</a:t>
            </a:r>
          </a:p>
          <a:p>
            <a:pPr lvl="2">
              <a:lnSpc>
                <a:spcPct val="50000"/>
              </a:lnSpc>
              <a:defRPr sz="2900"/>
            </a:pPr>
            <a:r>
              <a:t>-5 of 5 participants completed the study’s questionnaires and interviews</a:t>
            </a:r>
          </a:p>
          <a:p>
            <a:pPr lvl="2">
              <a:defRPr sz="2900"/>
            </a:pPr>
            <a:r>
              <a:t>-100% retention rate among enrolled participants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Feasibility:  Adherenc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316421">
              <a:defRPr sz="9500" spc="-95"/>
            </a:lvl1pPr>
          </a:lstStyle>
          <a:p>
            <a:r>
              <a:t>Feasibility:  Adherence</a:t>
            </a:r>
          </a:p>
        </p:txBody>
      </p:sp>
      <p:sp>
        <p:nvSpPr>
          <p:cNvPr id="203" name="Completion of daily activities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r>
              <a:t>Completion of daily activities</a:t>
            </a:r>
          </a:p>
        </p:txBody>
      </p:sp>
      <p:graphicFrame>
        <p:nvGraphicFramePr>
          <p:cNvPr id="204" name="Table 1"/>
          <p:cNvGraphicFramePr/>
          <p:nvPr>
            <p:extLst>
              <p:ext uri="{D42A27DB-BD31-4B8C-83A1-F6EECF244321}">
                <p14:modId xmlns:p14="http://schemas.microsoft.com/office/powerpoint/2010/main" val="2542230067"/>
              </p:ext>
            </p:extLst>
          </p:nvPr>
        </p:nvGraphicFramePr>
        <p:xfrm>
          <a:off x="1222348" y="4067913"/>
          <a:ext cx="20550240" cy="7245210"/>
        </p:xfrm>
        <a:graphic>
          <a:graphicData uri="http://schemas.openxmlformats.org/drawingml/2006/table">
            <a:tbl>
              <a:tblPr>
                <a:tableStyleId>{4C3C2611-4C71-4FC5-86AE-919BDF0F9419}</a:tableStyleId>
              </a:tblPr>
              <a:tblGrid>
                <a:gridCol w="68593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8454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84546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35030">
                <a:tc>
                  <a:txBody>
                    <a:bodyPr/>
                    <a:lstStyle/>
                    <a:p>
                      <a:pPr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 b="1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Participant</a:t>
                      </a:r>
                    </a:p>
                  </a:txBody>
                  <a:tcPr marT="0" marB="0" horzOverflow="overflow"/>
                </a:tc>
                <a:tc>
                  <a:txBody>
                    <a:bodyPr/>
                    <a:lstStyle/>
                    <a:p>
                      <a:pPr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 b="1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Days Completed</a:t>
                      </a:r>
                    </a:p>
                  </a:txBody>
                  <a:tcPr marT="0" marB="0" horzOverflow="overflow"/>
                </a:tc>
                <a:tc>
                  <a:txBody>
                    <a:bodyPr/>
                    <a:lstStyle/>
                    <a:p>
                      <a:pPr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 b="1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Completion Rate</a:t>
                      </a:r>
                    </a:p>
                  </a:txBody>
                  <a:tcPr marT="0" marB="0"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35030">
                <a:tc>
                  <a:txBody>
                    <a:bodyPr/>
                    <a:lstStyle/>
                    <a:p>
                      <a:pPr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P1</a:t>
                      </a:r>
                    </a:p>
                  </a:txBody>
                  <a:tcPr marT="0" marB="0" horzOverflow="overflow"/>
                </a:tc>
                <a:tc>
                  <a:txBody>
                    <a:bodyPr/>
                    <a:lstStyle/>
                    <a:p>
                      <a:pPr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14/14</a:t>
                      </a:r>
                    </a:p>
                  </a:txBody>
                  <a:tcPr marT="0" marB="0" horzOverflow="overflow"/>
                </a:tc>
                <a:tc>
                  <a:txBody>
                    <a:bodyPr/>
                    <a:lstStyle/>
                    <a:p>
                      <a:pPr algn="r"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100%</a:t>
                      </a:r>
                    </a:p>
                  </a:txBody>
                  <a:tcPr marT="0" marB="0"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35030">
                <a:tc>
                  <a:txBody>
                    <a:bodyPr/>
                    <a:lstStyle/>
                    <a:p>
                      <a:pPr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P2</a:t>
                      </a:r>
                    </a:p>
                  </a:txBody>
                  <a:tcPr marT="0" marB="0" horzOverflow="overflow"/>
                </a:tc>
                <a:tc>
                  <a:txBody>
                    <a:bodyPr/>
                    <a:lstStyle/>
                    <a:p>
                      <a:pPr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5/14</a:t>
                      </a:r>
                    </a:p>
                  </a:txBody>
                  <a:tcPr marT="0" marB="0" horzOverflow="overflow"/>
                </a:tc>
                <a:tc>
                  <a:txBody>
                    <a:bodyPr/>
                    <a:lstStyle/>
                    <a:p>
                      <a:pPr algn="r"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35.7%</a:t>
                      </a:r>
                    </a:p>
                  </a:txBody>
                  <a:tcPr marT="0" marB="0"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35030">
                <a:tc>
                  <a:txBody>
                    <a:bodyPr/>
                    <a:lstStyle/>
                    <a:p>
                      <a:pPr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P3</a:t>
                      </a:r>
                    </a:p>
                  </a:txBody>
                  <a:tcPr marT="0" marB="0" horzOverflow="overflow"/>
                </a:tc>
                <a:tc>
                  <a:txBody>
                    <a:bodyPr/>
                    <a:lstStyle/>
                    <a:p>
                      <a:pPr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13/14</a:t>
                      </a:r>
                    </a:p>
                  </a:txBody>
                  <a:tcPr marT="0" marB="0" horzOverflow="overflow"/>
                </a:tc>
                <a:tc>
                  <a:txBody>
                    <a:bodyPr/>
                    <a:lstStyle/>
                    <a:p>
                      <a:pPr algn="r"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92.9%</a:t>
                      </a:r>
                    </a:p>
                  </a:txBody>
                  <a:tcPr marT="0" marB="0" horzOverflow="overflow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35030">
                <a:tc>
                  <a:txBody>
                    <a:bodyPr/>
                    <a:lstStyle/>
                    <a:p>
                      <a:pPr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P4</a:t>
                      </a:r>
                    </a:p>
                  </a:txBody>
                  <a:tcPr marT="0" marB="0" horzOverflow="overflow"/>
                </a:tc>
                <a:tc>
                  <a:txBody>
                    <a:bodyPr/>
                    <a:lstStyle/>
                    <a:p>
                      <a:pPr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8/14</a:t>
                      </a:r>
                    </a:p>
                  </a:txBody>
                  <a:tcPr marT="0" marB="0" horzOverflow="overflow"/>
                </a:tc>
                <a:tc>
                  <a:txBody>
                    <a:bodyPr/>
                    <a:lstStyle/>
                    <a:p>
                      <a:pPr algn="r"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57.1%</a:t>
                      </a:r>
                    </a:p>
                  </a:txBody>
                  <a:tcPr marT="0" marB="0" horzOverflow="overflow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035030">
                <a:tc>
                  <a:txBody>
                    <a:bodyPr/>
                    <a:lstStyle/>
                    <a:p>
                      <a:pPr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P5</a:t>
                      </a:r>
                    </a:p>
                  </a:txBody>
                  <a:tcPr marT="0" marB="0" horzOverflow="overflow"/>
                </a:tc>
                <a:tc>
                  <a:txBody>
                    <a:bodyPr/>
                    <a:lstStyle/>
                    <a:p>
                      <a:pPr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14/14</a:t>
                      </a:r>
                    </a:p>
                  </a:txBody>
                  <a:tcPr marT="0" marB="0" horzOverflow="overflow"/>
                </a:tc>
                <a:tc>
                  <a:txBody>
                    <a:bodyPr/>
                    <a:lstStyle/>
                    <a:p>
                      <a:pPr algn="r"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100%</a:t>
                      </a:r>
                    </a:p>
                  </a:txBody>
                  <a:tcPr marT="0" marB="0" horzOverflow="overflow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035030">
                <a:tc>
                  <a:txBody>
                    <a:bodyPr/>
                    <a:lstStyle/>
                    <a:p>
                      <a:pPr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 b="1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Total</a:t>
                      </a:r>
                    </a:p>
                  </a:txBody>
                  <a:tcPr marT="0" marB="0" horzOverflow="overflow"/>
                </a:tc>
                <a:tc>
                  <a:txBody>
                    <a:bodyPr/>
                    <a:lstStyle/>
                    <a:p>
                      <a:pPr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 b="1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54/70</a:t>
                      </a:r>
                    </a:p>
                  </a:txBody>
                  <a:tcPr marT="0" marB="0" horzOverflow="overflow"/>
                </a:tc>
                <a:tc>
                  <a:txBody>
                    <a:bodyPr/>
                    <a:lstStyle/>
                    <a:p>
                      <a:pPr algn="r"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 b="1" dirty="0">
                          <a:solidFill>
                            <a:srgbClr val="070707"/>
                          </a:solidFill>
                          <a:highlight>
                            <a:srgbClr val="FFFF00"/>
                          </a:highlight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77.1%</a:t>
                      </a:r>
                    </a:p>
                  </a:txBody>
                  <a:tcPr marT="0" marB="0" horzOverflow="overflow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05" name="Key finding: Participation varied substantially despite full study retention."/>
          <p:cNvSpPr txBox="1"/>
          <p:nvPr/>
        </p:nvSpPr>
        <p:spPr>
          <a:xfrm>
            <a:off x="1100070" y="12053640"/>
            <a:ext cx="17085057" cy="7696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rPr b="1">
                <a:latin typeface="Graphik"/>
                <a:ea typeface="Graphik"/>
                <a:cs typeface="Graphik"/>
                <a:sym typeface="Graphik"/>
              </a:rPr>
              <a:t>Key finding</a:t>
            </a:r>
            <a:r>
              <a:t>: Participation varied substantially despite full study retention.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Acceptability and Engagemen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316421">
              <a:defRPr sz="9500" spc="-95"/>
            </a:lvl1pPr>
          </a:lstStyle>
          <a:p>
            <a:r>
              <a:t>Acceptability and Engagement</a:t>
            </a:r>
          </a:p>
        </p:txBody>
      </p:sp>
      <p:sp>
        <p:nvSpPr>
          <p:cNvPr id="208" name="Questionnaire Findings…"/>
          <p:cNvSpPr txBox="1"/>
          <p:nvPr/>
        </p:nvSpPr>
        <p:spPr>
          <a:xfrm>
            <a:off x="1005754" y="3273527"/>
            <a:ext cx="20018697" cy="368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>
              <a:defRPr sz="3500" b="1">
                <a:latin typeface="Graphik"/>
                <a:ea typeface="Graphik"/>
                <a:cs typeface="Graphik"/>
                <a:sym typeface="Graphik"/>
              </a:defRPr>
            </a:pPr>
            <a:r>
              <a:t>Questionnaire Findings</a:t>
            </a:r>
          </a:p>
          <a:p>
            <a:pPr lvl="2">
              <a:lnSpc>
                <a:spcPct val="50000"/>
              </a:lnSpc>
              <a:defRPr sz="3500"/>
            </a:pPr>
            <a:r>
              <a:t>-Four participants rated enjoyment 10/10   (“Strongly Agree”)</a:t>
            </a:r>
          </a:p>
          <a:p>
            <a:pPr lvl="2">
              <a:lnSpc>
                <a:spcPct val="50000"/>
              </a:lnSpc>
              <a:defRPr sz="3500"/>
            </a:pPr>
            <a:r>
              <a:t>-All five rated relevance at 9/10 or 10/10</a:t>
            </a:r>
          </a:p>
          <a:p>
            <a:pPr lvl="2">
              <a:lnSpc>
                <a:spcPct val="50000"/>
              </a:lnSpc>
              <a:defRPr sz="3500"/>
            </a:pPr>
            <a:r>
              <a:t>-All five rated appropriateness at least 8/10</a:t>
            </a:r>
          </a:p>
        </p:txBody>
      </p:sp>
      <p:sp>
        <p:nvSpPr>
          <p:cNvPr id="209" name="Important  Distinction:   High acceptability did not necessarily produce high adherence.…"/>
          <p:cNvSpPr txBox="1"/>
          <p:nvPr/>
        </p:nvSpPr>
        <p:spPr>
          <a:xfrm>
            <a:off x="1005754" y="8940787"/>
            <a:ext cx="20018697" cy="17825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>
              <a:defRPr sz="3500" b="1">
                <a:latin typeface="Graphik"/>
                <a:ea typeface="Graphik"/>
                <a:cs typeface="Graphik"/>
                <a:sym typeface="Graphik"/>
              </a:defRPr>
            </a:pPr>
            <a:r>
              <a:rPr dirty="0"/>
              <a:t>Important  Distinction:   </a:t>
            </a:r>
            <a:r>
              <a:rPr b="0" dirty="0">
                <a:latin typeface="Graphik Light"/>
                <a:ea typeface="Graphik Light"/>
                <a:cs typeface="Graphik Light"/>
                <a:sym typeface="Graphik Light"/>
              </a:rPr>
              <a:t>High acceptability did not necessarily produce high adherence.</a:t>
            </a:r>
            <a:endParaRPr lang="en-US" b="0" dirty="0">
              <a:latin typeface="Graphik Light"/>
              <a:ea typeface="Graphik Light"/>
              <a:cs typeface="Graphik Light"/>
              <a:sym typeface="Graphik Light"/>
            </a:endParaRPr>
          </a:p>
          <a:p>
            <a:pPr lvl="2">
              <a:defRPr sz="3500"/>
            </a:pPr>
            <a:r>
              <a:rPr lang="en-US" i="1" dirty="0"/>
              <a:t>-Example:  P4 rated enjoyment at 10/10 but completed only 8 of 14 days</a:t>
            </a:r>
            <a:r>
              <a:rPr lang="en-US" dirty="0"/>
              <a:t>.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Perceived Well-Being Outcom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316421">
              <a:defRPr sz="9500" spc="-95"/>
            </a:lvl1pPr>
          </a:lstStyle>
          <a:p>
            <a:r>
              <a:t>Perceived Well-Being Outcomes</a:t>
            </a:r>
          </a:p>
        </p:txBody>
      </p:sp>
      <p:sp>
        <p:nvSpPr>
          <p:cNvPr id="212" name="Self-compassion and self-awareness…"/>
          <p:cNvSpPr txBox="1">
            <a:spLocks noGrp="1"/>
          </p:cNvSpPr>
          <p:nvPr>
            <p:ph type="body" sz="half" idx="1"/>
          </p:nvPr>
        </p:nvSpPr>
        <p:spPr>
          <a:xfrm>
            <a:off x="1206500" y="5083079"/>
            <a:ext cx="21971000" cy="5287893"/>
          </a:xfrm>
          <a:prstGeom prst="rect">
            <a:avLst/>
          </a:prstGeom>
        </p:spPr>
        <p:txBody>
          <a:bodyPr/>
          <a:lstStyle/>
          <a:p>
            <a:pPr lvl="1"/>
            <a:r>
              <a:t>Self-compassion and self-awareness</a:t>
            </a:r>
          </a:p>
          <a:p>
            <a:pPr lvl="1"/>
            <a:r>
              <a:t>Emotional regulation and reflection</a:t>
            </a:r>
          </a:p>
          <a:p>
            <a:pPr lvl="1"/>
            <a:r>
              <a:t>Greater attention to personal well-being</a:t>
            </a:r>
          </a:p>
          <a:p>
            <a:pPr lvl="1"/>
            <a:r>
              <a:t>Opportunities for creative expression without performance expectations</a:t>
            </a:r>
          </a:p>
        </p:txBody>
      </p:sp>
      <p:sp>
        <p:nvSpPr>
          <p:cNvPr id="213" name="Participants described experiences involving:"/>
          <p:cNvSpPr txBox="1"/>
          <p:nvPr/>
        </p:nvSpPr>
        <p:spPr>
          <a:xfrm>
            <a:off x="1162947" y="3820429"/>
            <a:ext cx="10525253" cy="7696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Participants described experiences involving:</a:t>
            </a:r>
          </a:p>
        </p:txBody>
      </p:sp>
      <p:sp>
        <p:nvSpPr>
          <p:cNvPr id="214" name="**These were participants’ perceived experiences — not evidence of established intervention effectiveness."/>
          <p:cNvSpPr txBox="1"/>
          <p:nvPr/>
        </p:nvSpPr>
        <p:spPr>
          <a:xfrm>
            <a:off x="595642" y="10864001"/>
            <a:ext cx="23192716" cy="7317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3800" i="1">
                <a:latin typeface="Graphik"/>
                <a:ea typeface="Graphik"/>
                <a:cs typeface="Graphik"/>
                <a:sym typeface="Graphik"/>
              </a:defRPr>
            </a:lvl1pPr>
          </a:lstStyle>
          <a:p>
            <a:r>
              <a:rPr dirty="0"/>
              <a:t>**These were participants’ perceived experiences — not evidence of established intervention effectiveness.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Coding Themes to Final Them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316421">
              <a:defRPr sz="9500" spc="-95"/>
            </a:lvl1pPr>
          </a:lstStyle>
          <a:p>
            <a:r>
              <a:t>Coding Themes to Final Themes</a:t>
            </a:r>
          </a:p>
        </p:txBody>
      </p:sp>
      <p:sp>
        <p:nvSpPr>
          <p:cNvPr id="217" name="Feasibility…"/>
          <p:cNvSpPr txBox="1">
            <a:spLocks noGrp="1"/>
          </p:cNvSpPr>
          <p:nvPr>
            <p:ph type="body" sz="half" idx="1"/>
          </p:nvPr>
        </p:nvSpPr>
        <p:spPr>
          <a:xfrm>
            <a:off x="1206500" y="3762660"/>
            <a:ext cx="21971000" cy="3685140"/>
          </a:xfrm>
          <a:prstGeom prst="rect">
            <a:avLst/>
          </a:prstGeom>
        </p:spPr>
        <p:txBody>
          <a:bodyPr/>
          <a:lstStyle/>
          <a:p>
            <a:pPr lvl="1">
              <a:lnSpc>
                <a:spcPct val="40000"/>
              </a:lnSpc>
            </a:pPr>
            <a:r>
              <a:t>Feasibility</a:t>
            </a:r>
          </a:p>
          <a:p>
            <a:pPr lvl="1">
              <a:lnSpc>
                <a:spcPct val="40000"/>
              </a:lnSpc>
            </a:pPr>
            <a:r>
              <a:t>Acceptability</a:t>
            </a:r>
          </a:p>
          <a:p>
            <a:pPr lvl="1">
              <a:lnSpc>
                <a:spcPct val="40000"/>
              </a:lnSpc>
            </a:pPr>
            <a:r>
              <a:t>Perceived Effectiveness</a:t>
            </a:r>
          </a:p>
          <a:p>
            <a:pPr lvl="1">
              <a:lnSpc>
                <a:spcPct val="40000"/>
              </a:lnSpc>
            </a:pPr>
            <a:r>
              <a:t>Barriers and Refinements</a:t>
            </a:r>
          </a:p>
        </p:txBody>
      </p:sp>
      <p:sp>
        <p:nvSpPr>
          <p:cNvPr id="218" name="Initial coding categories:"/>
          <p:cNvSpPr txBox="1"/>
          <p:nvPr/>
        </p:nvSpPr>
        <p:spPr>
          <a:xfrm>
            <a:off x="1225824" y="2658570"/>
            <a:ext cx="5795773" cy="7696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Initial coding categories:</a:t>
            </a:r>
          </a:p>
        </p:txBody>
      </p:sp>
      <p:sp>
        <p:nvSpPr>
          <p:cNvPr id="219" name="Analytical Process:…"/>
          <p:cNvSpPr txBox="1"/>
          <p:nvPr/>
        </p:nvSpPr>
        <p:spPr>
          <a:xfrm>
            <a:off x="1206500" y="6858000"/>
            <a:ext cx="16090437" cy="65192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>
              <a:lnSpc>
                <a:spcPct val="40000"/>
              </a:lnSpc>
              <a:defRPr sz="3800" i="1">
                <a:latin typeface="Graphik"/>
                <a:ea typeface="Graphik"/>
                <a:cs typeface="Graphik"/>
                <a:sym typeface="Graphik"/>
              </a:defRPr>
            </a:pPr>
            <a:r>
              <a:rPr i="0" dirty="0">
                <a:latin typeface="Graphik Light"/>
                <a:ea typeface="Graphik Light"/>
                <a:cs typeface="Graphik Light"/>
                <a:sym typeface="Graphik Light"/>
              </a:rPr>
              <a:t>Analytical Process:  </a:t>
            </a:r>
          </a:p>
          <a:p>
            <a:pPr>
              <a:lnSpc>
                <a:spcPct val="40000"/>
              </a:lnSpc>
              <a:defRPr sz="3800" i="1">
                <a:latin typeface="Graphik"/>
                <a:ea typeface="Graphik"/>
                <a:cs typeface="Graphik"/>
                <a:sym typeface="Graphik"/>
              </a:defRPr>
            </a:pPr>
            <a:r>
              <a:rPr i="0" dirty="0">
                <a:latin typeface="Graphik Light"/>
                <a:ea typeface="Graphik Light"/>
                <a:cs typeface="Graphik Light"/>
                <a:sym typeface="Graphik Light"/>
              </a:rPr>
              <a:t>1. Interview coding</a:t>
            </a:r>
          </a:p>
          <a:p>
            <a:pPr>
              <a:lnSpc>
                <a:spcPct val="40000"/>
              </a:lnSpc>
              <a:defRPr sz="3800" i="1">
                <a:latin typeface="Graphik"/>
                <a:ea typeface="Graphik"/>
                <a:cs typeface="Graphik"/>
                <a:sym typeface="Graphik"/>
              </a:defRPr>
            </a:pPr>
            <a:r>
              <a:rPr i="0" dirty="0">
                <a:latin typeface="Graphik Light"/>
                <a:ea typeface="Graphik Light"/>
                <a:cs typeface="Graphik Light"/>
                <a:sym typeface="Graphik Light"/>
              </a:rPr>
              <a:t>2. Comparison of participant experiences</a:t>
            </a:r>
          </a:p>
          <a:p>
            <a:pPr>
              <a:lnSpc>
                <a:spcPct val="40000"/>
              </a:lnSpc>
              <a:defRPr sz="3800" i="1">
                <a:latin typeface="Graphik"/>
                <a:ea typeface="Graphik"/>
                <a:cs typeface="Graphik"/>
                <a:sym typeface="Graphik"/>
              </a:defRPr>
            </a:pPr>
            <a:r>
              <a:rPr i="0" dirty="0">
                <a:latin typeface="Graphik Light"/>
                <a:ea typeface="Graphik Light"/>
                <a:cs typeface="Graphik Light"/>
                <a:sym typeface="Graphik Light"/>
              </a:rPr>
              <a:t>3. Development of codes and patterns</a:t>
            </a:r>
          </a:p>
          <a:p>
            <a:pPr>
              <a:lnSpc>
                <a:spcPct val="40000"/>
              </a:lnSpc>
              <a:defRPr sz="3800" i="1">
                <a:latin typeface="Graphik"/>
                <a:ea typeface="Graphik"/>
                <a:cs typeface="Graphik"/>
                <a:sym typeface="Graphik"/>
              </a:defRPr>
            </a:pPr>
            <a:r>
              <a:rPr i="0" dirty="0">
                <a:latin typeface="Graphik Light"/>
                <a:ea typeface="Graphik Light"/>
                <a:cs typeface="Graphik Light"/>
                <a:sym typeface="Graphik Light"/>
              </a:rPr>
              <a:t>4. Three final themes</a:t>
            </a:r>
          </a:p>
          <a:p>
            <a:pPr>
              <a:lnSpc>
                <a:spcPct val="10000"/>
              </a:lnSpc>
              <a:defRPr sz="3800" i="1">
                <a:latin typeface="Graphik"/>
                <a:ea typeface="Graphik"/>
                <a:cs typeface="Graphik"/>
                <a:sym typeface="Graphik"/>
              </a:defRPr>
            </a:pPr>
            <a:endParaRPr i="0" dirty="0">
              <a:latin typeface="Graphik Light"/>
              <a:ea typeface="Graphik Light"/>
              <a:cs typeface="Graphik Light"/>
              <a:sym typeface="Graphik Light"/>
            </a:endParaRPr>
          </a:p>
          <a:p>
            <a:pPr>
              <a:lnSpc>
                <a:spcPct val="40000"/>
              </a:lnSpc>
              <a:defRPr sz="3800" i="1">
                <a:latin typeface="Graphik"/>
                <a:ea typeface="Graphik"/>
                <a:cs typeface="Graphik"/>
                <a:sym typeface="Graphik"/>
              </a:defRPr>
            </a:pPr>
            <a:r>
              <a:rPr dirty="0"/>
              <a:t>Method: Reflexive thematic analysis informed by Braun &amp; Clarke</a:t>
            </a:r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Three Final Them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316421">
              <a:defRPr sz="9500" spc="-95"/>
            </a:lvl1pPr>
          </a:lstStyle>
          <a:p>
            <a:r>
              <a:t>Three Final Themes</a:t>
            </a:r>
          </a:p>
        </p:txBody>
      </p:sp>
      <p:sp>
        <p:nvSpPr>
          <p:cNvPr id="222" name="Willingness to participate did not always translate into consistent engagement."/>
          <p:cNvSpPr txBox="1">
            <a:spLocks noGrp="1"/>
          </p:cNvSpPr>
          <p:nvPr>
            <p:ph type="body" sz="quarter" idx="1"/>
          </p:nvPr>
        </p:nvSpPr>
        <p:spPr>
          <a:xfrm>
            <a:off x="1017868" y="4894448"/>
            <a:ext cx="21971001" cy="1320494"/>
          </a:xfrm>
          <a:prstGeom prst="rect">
            <a:avLst/>
          </a:prstGeom>
        </p:spPr>
        <p:txBody>
          <a:bodyPr/>
          <a:lstStyle/>
          <a:p>
            <a:pPr lvl="1">
              <a:lnSpc>
                <a:spcPct val="40000"/>
              </a:lnSpc>
            </a:pPr>
            <a:r>
              <a:t>Willingness to participate did not always translate into consistent engagement.</a:t>
            </a:r>
          </a:p>
        </p:txBody>
      </p:sp>
      <p:sp>
        <p:nvSpPr>
          <p:cNvPr id="223" name="THEME 1:  The Tension Between Intention and Capacity"/>
          <p:cNvSpPr txBox="1"/>
          <p:nvPr/>
        </p:nvSpPr>
        <p:spPr>
          <a:xfrm>
            <a:off x="1100070" y="3538849"/>
            <a:ext cx="13577825" cy="7696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THEME 1:  </a:t>
            </a:r>
            <a:r>
              <a:rPr b="1">
                <a:latin typeface="Graphik"/>
                <a:ea typeface="Graphik"/>
                <a:cs typeface="Graphik"/>
                <a:sym typeface="Graphik"/>
              </a:rPr>
              <a:t>The Tension Between Intention and Capacity</a:t>
            </a:r>
          </a:p>
        </p:txBody>
      </p:sp>
      <p:sp>
        <p:nvSpPr>
          <p:cNvPr id="224" name="THEME 2:   Supporting Engagement with Integrated Intervention…"/>
          <p:cNvSpPr txBox="1"/>
          <p:nvPr/>
        </p:nvSpPr>
        <p:spPr>
          <a:xfrm>
            <a:off x="1100070" y="6214942"/>
            <a:ext cx="22688973" cy="577542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>
              <a:lnSpc>
                <a:spcPct val="70000"/>
              </a:lnSpc>
              <a:defRPr i="1">
                <a:latin typeface="Graphik"/>
                <a:ea typeface="Graphik"/>
                <a:cs typeface="Graphik"/>
                <a:sym typeface="Graphik"/>
              </a:defRPr>
            </a:pPr>
            <a:r>
              <a:rPr i="0" dirty="0">
                <a:latin typeface="Graphik Light"/>
                <a:ea typeface="Graphik Light"/>
                <a:cs typeface="Graphik Light"/>
                <a:sym typeface="Graphik Light"/>
              </a:rPr>
              <a:t>THEME 2:   </a:t>
            </a:r>
            <a:r>
              <a:rPr b="1" i="0" dirty="0"/>
              <a:t>Supporting Engagement with Integrated Intervention</a:t>
            </a:r>
          </a:p>
          <a:p>
            <a:pPr marL="685800" lvl="1" indent="-228600">
              <a:lnSpc>
                <a:spcPct val="110000"/>
              </a:lnSpc>
              <a:buSzPct val="100000"/>
              <a:buChar char="•"/>
              <a:defRPr i="1">
                <a:latin typeface="Graphik"/>
                <a:ea typeface="Graphik"/>
                <a:cs typeface="Graphik"/>
                <a:sym typeface="Graphik"/>
              </a:defRPr>
            </a:pPr>
            <a:r>
              <a:rPr i="0" dirty="0">
                <a:latin typeface="Graphik Light"/>
                <a:ea typeface="Graphik Light"/>
                <a:cs typeface="Graphik Light"/>
                <a:sym typeface="Graphik Light"/>
              </a:rPr>
              <a:t>  Participants valued the approach but identified needs for clearer guidance and flexible delivery.</a:t>
            </a:r>
          </a:p>
          <a:p>
            <a:pPr>
              <a:lnSpc>
                <a:spcPct val="80000"/>
              </a:lnSpc>
              <a:defRPr i="1">
                <a:latin typeface="Graphik"/>
                <a:ea typeface="Graphik"/>
                <a:cs typeface="Graphik"/>
                <a:sym typeface="Graphik"/>
              </a:defRPr>
            </a:pPr>
            <a:r>
              <a:rPr i="0" dirty="0">
                <a:latin typeface="Graphik Light"/>
                <a:ea typeface="Graphik Light"/>
                <a:cs typeface="Graphik Light"/>
                <a:sym typeface="Graphik Light"/>
              </a:rPr>
              <a:t>THEME 3:   </a:t>
            </a:r>
            <a:r>
              <a:rPr b="1" i="0" dirty="0"/>
              <a:t>Reclaiming Creative Practices for Personal Well-Being</a:t>
            </a:r>
          </a:p>
          <a:p>
            <a:pPr marL="685800" lvl="1" indent="-228600">
              <a:lnSpc>
                <a:spcPct val="110000"/>
              </a:lnSpc>
              <a:buSzPct val="100000"/>
              <a:buChar char="•"/>
              <a:defRPr i="1">
                <a:latin typeface="Graphik"/>
                <a:ea typeface="Graphik"/>
                <a:cs typeface="Graphik"/>
                <a:sym typeface="Graphik"/>
              </a:defRPr>
            </a:pPr>
            <a:r>
              <a:rPr i="0" dirty="0">
                <a:latin typeface="Graphik Light"/>
                <a:ea typeface="Graphik Light"/>
                <a:cs typeface="Graphik Light"/>
                <a:sym typeface="Graphik Light"/>
              </a:rPr>
              <a:t>  Creative activities could provide space for personal expression beyond professional expectations.</a:t>
            </a:r>
          </a:p>
          <a:p>
            <a:pPr>
              <a:lnSpc>
                <a:spcPct val="10000"/>
              </a:lnSpc>
              <a:defRPr i="1">
                <a:latin typeface="Graphik"/>
                <a:ea typeface="Graphik"/>
                <a:cs typeface="Graphik"/>
                <a:sym typeface="Graphik"/>
              </a:defRPr>
            </a:pPr>
            <a:endParaRPr i="0" dirty="0">
              <a:latin typeface="Graphik Light"/>
              <a:ea typeface="Graphik Light"/>
              <a:cs typeface="Graphik Light"/>
              <a:sym typeface="Graphik Light"/>
            </a:endParaRPr>
          </a:p>
          <a:p>
            <a:pPr>
              <a:lnSpc>
                <a:spcPct val="40000"/>
              </a:lnSpc>
              <a:defRPr i="1">
                <a:latin typeface="Graphik"/>
                <a:ea typeface="Graphik"/>
                <a:cs typeface="Graphik"/>
                <a:sym typeface="Graphik"/>
              </a:defRPr>
            </a:pPr>
            <a:endParaRPr i="0" dirty="0">
              <a:latin typeface="Graphik Light"/>
              <a:ea typeface="Graphik Light"/>
              <a:cs typeface="Graphik Light"/>
              <a:sym typeface="Graphik Light"/>
            </a:endParaRPr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Limitations and Refinements"/>
          <p:cNvSpPr txBox="1">
            <a:spLocks noGrp="1"/>
          </p:cNvSpPr>
          <p:nvPr>
            <p:ph type="title"/>
          </p:nvPr>
        </p:nvSpPr>
        <p:spPr>
          <a:xfrm>
            <a:off x="1219200" y="635000"/>
            <a:ext cx="21971000" cy="1689100"/>
          </a:xfrm>
          <a:prstGeom prst="rect">
            <a:avLst/>
          </a:prstGeom>
        </p:spPr>
        <p:txBody>
          <a:bodyPr/>
          <a:lstStyle>
            <a:lvl1pPr defTabSz="2316421">
              <a:defRPr sz="9500" spc="-95"/>
            </a:lvl1pPr>
          </a:lstStyle>
          <a:p>
            <a:r>
              <a:t>Limitations and Refinements</a:t>
            </a:r>
          </a:p>
        </p:txBody>
      </p:sp>
      <p:sp>
        <p:nvSpPr>
          <p:cNvPr id="227" name="Small sample size of five participants…"/>
          <p:cNvSpPr txBox="1">
            <a:spLocks noGrp="1"/>
          </p:cNvSpPr>
          <p:nvPr>
            <p:ph type="body" sz="half" idx="1"/>
          </p:nvPr>
        </p:nvSpPr>
        <p:spPr>
          <a:xfrm>
            <a:off x="1206500" y="3762660"/>
            <a:ext cx="21971000" cy="3685140"/>
          </a:xfrm>
          <a:prstGeom prst="rect">
            <a:avLst/>
          </a:prstGeom>
        </p:spPr>
        <p:txBody>
          <a:bodyPr/>
          <a:lstStyle/>
          <a:p>
            <a:pPr lvl="1">
              <a:lnSpc>
                <a:spcPct val="40000"/>
              </a:lnSpc>
            </a:pPr>
            <a:r>
              <a:t>Small sample size of five participants</a:t>
            </a:r>
          </a:p>
          <a:p>
            <a:pPr lvl="1">
              <a:lnSpc>
                <a:spcPct val="40000"/>
              </a:lnSpc>
            </a:pPr>
            <a:r>
              <a:t>Practitioner-research context </a:t>
            </a:r>
          </a:p>
          <a:p>
            <a:pPr lvl="1">
              <a:lnSpc>
                <a:spcPct val="40000"/>
              </a:lnSpc>
            </a:pPr>
            <a:r>
              <a:t>Short intervention period</a:t>
            </a:r>
          </a:p>
          <a:p>
            <a:pPr lvl="1">
              <a:lnSpc>
                <a:spcPct val="40000"/>
              </a:lnSpc>
            </a:pPr>
            <a:r>
              <a:t>Self-reported experiences</a:t>
            </a:r>
          </a:p>
        </p:txBody>
      </p:sp>
      <p:sp>
        <p:nvSpPr>
          <p:cNvPr id="228" name="Limitations:"/>
          <p:cNvSpPr txBox="1"/>
          <p:nvPr/>
        </p:nvSpPr>
        <p:spPr>
          <a:xfrm>
            <a:off x="1225824" y="2658570"/>
            <a:ext cx="2779269" cy="7696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Limitations:</a:t>
            </a:r>
          </a:p>
        </p:txBody>
      </p:sp>
      <p:sp>
        <p:nvSpPr>
          <p:cNvPr id="229" name="Potential Refinements:"/>
          <p:cNvSpPr txBox="1"/>
          <p:nvPr/>
        </p:nvSpPr>
        <p:spPr>
          <a:xfrm>
            <a:off x="1225824" y="7782269"/>
            <a:ext cx="5263897" cy="7696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Potential Refinements:</a:t>
            </a:r>
          </a:p>
        </p:txBody>
      </p:sp>
      <p:sp>
        <p:nvSpPr>
          <p:cNvPr id="230" name="Clearer exercise instructions…"/>
          <p:cNvSpPr txBox="1"/>
          <p:nvPr/>
        </p:nvSpPr>
        <p:spPr>
          <a:xfrm>
            <a:off x="1206500" y="8886359"/>
            <a:ext cx="21971000" cy="36851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normAutofit/>
          </a:bodyPr>
          <a:lstStyle/>
          <a:p>
            <a:pPr marL="914400" lvl="1" indent="-457200">
              <a:lnSpc>
                <a:spcPct val="40000"/>
              </a:lnSpc>
              <a:buSzPct val="100000"/>
              <a:buChar char="•"/>
            </a:pPr>
            <a:r>
              <a:t>Clearer exercise instructions</a:t>
            </a:r>
          </a:p>
          <a:p>
            <a:pPr marL="914400" lvl="1" indent="-457200">
              <a:lnSpc>
                <a:spcPct val="40000"/>
              </a:lnSpc>
              <a:buSzPct val="100000"/>
              <a:buChar char="•"/>
            </a:pPr>
            <a:r>
              <a:t>Examples and audio guidance</a:t>
            </a:r>
          </a:p>
          <a:p>
            <a:pPr marL="914400" lvl="1" indent="-457200">
              <a:lnSpc>
                <a:spcPct val="40000"/>
              </a:lnSpc>
              <a:buSzPct val="100000"/>
              <a:buChar char="•"/>
            </a:pPr>
            <a:r>
              <a:t>More accessible delivery format</a:t>
            </a:r>
          </a:p>
          <a:p>
            <a:pPr marL="914400" lvl="1" indent="-457200">
              <a:lnSpc>
                <a:spcPct val="40000"/>
              </a:lnSpc>
              <a:buSzPct val="100000"/>
              <a:buChar char="•"/>
            </a:pPr>
            <a:r>
              <a:t>Greater flexibility around individual preferences and routines</a:t>
            </a:r>
          </a:p>
        </p:txBody>
      </p:sp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Conclusions and Implications"/>
          <p:cNvSpPr txBox="1">
            <a:spLocks noGrp="1"/>
          </p:cNvSpPr>
          <p:nvPr>
            <p:ph type="title"/>
          </p:nvPr>
        </p:nvSpPr>
        <p:spPr>
          <a:xfrm>
            <a:off x="1219200" y="635000"/>
            <a:ext cx="21971000" cy="1689100"/>
          </a:xfrm>
          <a:prstGeom prst="rect">
            <a:avLst/>
          </a:prstGeom>
        </p:spPr>
        <p:txBody>
          <a:bodyPr/>
          <a:lstStyle>
            <a:lvl1pPr defTabSz="2316421">
              <a:defRPr sz="9500" spc="-95"/>
            </a:lvl1pPr>
          </a:lstStyle>
          <a:p>
            <a:r>
              <a:t>Conclusions and Implications</a:t>
            </a:r>
          </a:p>
        </p:txBody>
      </p:sp>
      <p:sp>
        <p:nvSpPr>
          <p:cNvPr id="233" name="Strong acceptability and complete study retention…"/>
          <p:cNvSpPr txBox="1">
            <a:spLocks noGrp="1"/>
          </p:cNvSpPr>
          <p:nvPr>
            <p:ph type="body" sz="half" idx="1"/>
          </p:nvPr>
        </p:nvSpPr>
        <p:spPr>
          <a:xfrm>
            <a:off x="1206500" y="4949705"/>
            <a:ext cx="21971000" cy="3685140"/>
          </a:xfrm>
          <a:prstGeom prst="rect">
            <a:avLst/>
          </a:prstGeom>
        </p:spPr>
        <p:txBody>
          <a:bodyPr/>
          <a:lstStyle/>
          <a:p>
            <a:pPr lvl="1">
              <a:lnSpc>
                <a:spcPct val="40000"/>
              </a:lnSpc>
            </a:pPr>
            <a:r>
              <a:t>Strong acceptability and complete study retention</a:t>
            </a:r>
          </a:p>
          <a:p>
            <a:pPr lvl="1">
              <a:lnSpc>
                <a:spcPct val="40000"/>
              </a:lnSpc>
            </a:pPr>
            <a:r>
              <a:t>Variable adherence influenced by capacity and competing demands</a:t>
            </a:r>
          </a:p>
          <a:p>
            <a:pPr lvl="1">
              <a:lnSpc>
                <a:spcPct val="40000"/>
              </a:lnSpc>
            </a:pPr>
            <a:r>
              <a:t>Encouraging perceived well-being experiences</a:t>
            </a:r>
          </a:p>
          <a:p>
            <a:pPr lvl="1">
              <a:lnSpc>
                <a:spcPct val="40000"/>
              </a:lnSpc>
            </a:pPr>
            <a:r>
              <a:t>Clear opportunities for refinement</a:t>
            </a:r>
          </a:p>
        </p:txBody>
      </p:sp>
      <p:sp>
        <p:nvSpPr>
          <p:cNvPr id="234" name="Overall Conclusion:…"/>
          <p:cNvSpPr txBox="1"/>
          <p:nvPr/>
        </p:nvSpPr>
        <p:spPr>
          <a:xfrm>
            <a:off x="1194385" y="2617092"/>
            <a:ext cx="17429481" cy="20396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Overall Conclusion:</a:t>
            </a:r>
          </a:p>
          <a:p>
            <a:r>
              <a:rPr b="1" i="1">
                <a:latin typeface="Graphik"/>
                <a:ea typeface="Graphik"/>
                <a:cs typeface="Graphik"/>
                <a:sym typeface="Graphik"/>
              </a:rPr>
              <a:t>“A Voice Becoming…” </a:t>
            </a:r>
            <a:r>
              <a:t>demonstrated promising but conditional feasibility. </a:t>
            </a:r>
          </a:p>
        </p:txBody>
      </p:sp>
      <p:sp>
        <p:nvSpPr>
          <p:cNvPr id="235" name="Implication for Practice:…"/>
          <p:cNvSpPr txBox="1"/>
          <p:nvPr/>
        </p:nvSpPr>
        <p:spPr>
          <a:xfrm>
            <a:off x="1162947" y="9125742"/>
            <a:ext cx="20058369" cy="39827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r>
              <a:t>Implication for Practice:</a:t>
            </a:r>
          </a:p>
          <a:p>
            <a:r>
              <a:t>A potentially useful, artist-specific well-being resource within private voice teaching, subject to further development and evaluation.</a:t>
            </a:r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37_MinimalistDark">
  <a:themeElements>
    <a:clrScheme name="37_MinimalistDark">
      <a:dk1>
        <a:srgbClr val="4B6079"/>
      </a:dk1>
      <a:lt1>
        <a:srgbClr val="FFFFFF"/>
      </a:lt1>
      <a:dk2>
        <a:srgbClr val="6F6F6F"/>
      </a:dk2>
      <a:lt2>
        <a:srgbClr val="D5D5D5"/>
      </a:lt2>
      <a:accent1>
        <a:srgbClr val="9BAABB"/>
      </a:accent1>
      <a:accent2>
        <a:srgbClr val="4CECD6"/>
      </a:accent2>
      <a:accent3>
        <a:srgbClr val="31FD29"/>
      </a:accent3>
      <a:accent4>
        <a:srgbClr val="FEFB00"/>
      </a:accent4>
      <a:accent5>
        <a:srgbClr val="F8ADB9"/>
      </a:accent5>
      <a:accent6>
        <a:srgbClr val="DE9DFE"/>
      </a:accent6>
      <a:hlink>
        <a:srgbClr val="0000FF"/>
      </a:hlink>
      <a:folHlink>
        <a:srgbClr val="FF00FF"/>
      </a:folHlink>
    </a:clrScheme>
    <a:fontScheme name="37_MinimalistDark">
      <a:majorFont>
        <a:latin typeface="Produkt Extralight"/>
        <a:ea typeface="Produkt Extralight"/>
        <a:cs typeface="Produkt Extralight"/>
      </a:majorFont>
      <a:minorFont>
        <a:latin typeface="Produkt Extralight"/>
        <a:ea typeface="Produkt Extralight"/>
        <a:cs typeface="Produkt Extralight"/>
      </a:minorFont>
    </a:fontScheme>
    <a:fmtScheme name="37_MinimalistDar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chemeClr val="accent1">
                <a:satOff val="5092"/>
                <a:lumOff val="-28652"/>
              </a:schemeClr>
            </a:solidFill>
            <a:effectLst/>
            <a:uFillTx/>
            <a:latin typeface="Graphik Light"/>
            <a:ea typeface="Graphik Light"/>
            <a:cs typeface="Graphik Light"/>
            <a:sym typeface="Graphik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l" defTabSz="2438338" rtl="0" fontAlgn="auto" latinLnBrk="0" hangingPunct="0">
          <a:lnSpc>
            <a:spcPct val="100000"/>
          </a:lnSpc>
          <a:spcBef>
            <a:spcPts val="4700"/>
          </a:spcBef>
          <a:spcAft>
            <a:spcPts val="0"/>
          </a:spcAft>
          <a:buClrTx/>
          <a:buSzTx/>
          <a:buFontTx/>
          <a:buNone/>
          <a:tabLst/>
          <a:defRPr kumimoji="0" sz="40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Graphik Light"/>
            <a:ea typeface="Graphik Light"/>
            <a:cs typeface="Graphik Light"/>
            <a:sym typeface="Graphik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37_MinimalistDark">
  <a:themeElements>
    <a:clrScheme name="37_MinimalistDark">
      <a:dk1>
        <a:srgbClr val="000000"/>
      </a:dk1>
      <a:lt1>
        <a:srgbClr val="FFFFFF"/>
      </a:lt1>
      <a:dk2>
        <a:srgbClr val="6F6F6F"/>
      </a:dk2>
      <a:lt2>
        <a:srgbClr val="D5D5D5"/>
      </a:lt2>
      <a:accent1>
        <a:srgbClr val="9BAABB"/>
      </a:accent1>
      <a:accent2>
        <a:srgbClr val="4CECD6"/>
      </a:accent2>
      <a:accent3>
        <a:srgbClr val="31FD29"/>
      </a:accent3>
      <a:accent4>
        <a:srgbClr val="FEFB00"/>
      </a:accent4>
      <a:accent5>
        <a:srgbClr val="F8ADB9"/>
      </a:accent5>
      <a:accent6>
        <a:srgbClr val="DE9DFE"/>
      </a:accent6>
      <a:hlink>
        <a:srgbClr val="0000FF"/>
      </a:hlink>
      <a:folHlink>
        <a:srgbClr val="FF00FF"/>
      </a:folHlink>
    </a:clrScheme>
    <a:fontScheme name="37_MinimalistDark">
      <a:majorFont>
        <a:latin typeface="Produkt Extralight"/>
        <a:ea typeface="Produkt Extralight"/>
        <a:cs typeface="Produkt Extralight"/>
      </a:majorFont>
      <a:minorFont>
        <a:latin typeface="Produkt Extralight"/>
        <a:ea typeface="Produkt Extralight"/>
        <a:cs typeface="Produkt Extralight"/>
      </a:minorFont>
    </a:fontScheme>
    <a:fmtScheme name="37_MinimalistDar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chemeClr val="accent1">
                <a:satOff val="5092"/>
                <a:lumOff val="-28652"/>
              </a:schemeClr>
            </a:solidFill>
            <a:effectLst/>
            <a:uFillTx/>
            <a:latin typeface="Graphik Light"/>
            <a:ea typeface="Graphik Light"/>
            <a:cs typeface="Graphik Light"/>
            <a:sym typeface="Graphik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l" defTabSz="2438338" rtl="0" fontAlgn="auto" latinLnBrk="0" hangingPunct="0">
          <a:lnSpc>
            <a:spcPct val="100000"/>
          </a:lnSpc>
          <a:spcBef>
            <a:spcPts val="4700"/>
          </a:spcBef>
          <a:spcAft>
            <a:spcPts val="0"/>
          </a:spcAft>
          <a:buClrTx/>
          <a:buSzTx/>
          <a:buFontTx/>
          <a:buNone/>
          <a:tabLst/>
          <a:defRPr kumimoji="0" sz="40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Graphik Light"/>
            <a:ea typeface="Graphik Light"/>
            <a:cs typeface="Graphik Light"/>
            <a:sym typeface="Graphik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903</Words>
  <Application>Microsoft Macintosh PowerPoint</Application>
  <PresentationFormat>Custom</PresentationFormat>
  <Paragraphs>138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Graphik</vt:lpstr>
      <vt:lpstr>Graphik Light</vt:lpstr>
      <vt:lpstr>Helvetica Neue</vt:lpstr>
      <vt:lpstr>Produkt Extralight</vt:lpstr>
      <vt:lpstr>Produkt Light</vt:lpstr>
      <vt:lpstr>Times New Roman</vt:lpstr>
      <vt:lpstr>37_MinimalistDark</vt:lpstr>
      <vt:lpstr>BMFP 7010:  Integrating  “A Voice Becoming…” into the lived experiences of working artists:</vt:lpstr>
      <vt:lpstr>The Paradox of Singing and Well-Being</vt:lpstr>
      <vt:lpstr>The Paradox of Singing and Well-Being</vt:lpstr>
      <vt:lpstr>Enter…</vt:lpstr>
      <vt:lpstr>But is it Feasible?</vt:lpstr>
      <vt:lpstr>Research Design and Methodology</vt:lpstr>
      <vt:lpstr>Participants and Implementation</vt:lpstr>
      <vt:lpstr>Feasibility:  Adherence</vt:lpstr>
      <vt:lpstr>Acceptability and Engagement</vt:lpstr>
      <vt:lpstr>Perceived Well-Being Outcomes</vt:lpstr>
      <vt:lpstr>Coding Themes to Final Themes</vt:lpstr>
      <vt:lpstr>Three Final Themes</vt:lpstr>
      <vt:lpstr>Limitations and Refinements</vt:lpstr>
      <vt:lpstr>Conclusions and Implications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Sharon Erman</cp:lastModifiedBy>
  <cp:revision>4</cp:revision>
  <dcterms:modified xsi:type="dcterms:W3CDTF">2026-10-15T02:55:03Z</dcterms:modified>
</cp:coreProperties>
</file>