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22"/>
  </p:notesMasterIdLst>
  <p:sldIdLst>
    <p:sldId id="256" r:id="rId2"/>
    <p:sldId id="260" r:id="rId3"/>
    <p:sldId id="259" r:id="rId4"/>
    <p:sldId id="261" r:id="rId5"/>
    <p:sldId id="262" r:id="rId6"/>
    <p:sldId id="272" r:id="rId7"/>
    <p:sldId id="273" r:id="rId8"/>
    <p:sldId id="274" r:id="rId9"/>
    <p:sldId id="275" r:id="rId10"/>
    <p:sldId id="276" r:id="rId11"/>
    <p:sldId id="277" r:id="rId12"/>
    <p:sldId id="278" r:id="rId13"/>
    <p:sldId id="264" r:id="rId14"/>
    <p:sldId id="265" r:id="rId15"/>
    <p:sldId id="266" r:id="rId16"/>
    <p:sldId id="268" r:id="rId17"/>
    <p:sldId id="269" r:id="rId18"/>
    <p:sldId id="270" r:id="rId19"/>
    <p:sldId id="271" r:id="rId20"/>
    <p:sldId id="25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83" autoAdjust="0"/>
    <p:restoredTop sz="94660"/>
  </p:normalViewPr>
  <p:slideViewPr>
    <p:cSldViewPr snapToGrid="0">
      <p:cViewPr varScale="1">
        <p:scale>
          <a:sx n="78" d="100"/>
          <a:sy n="78" d="100"/>
        </p:scale>
        <p:origin x="84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36.svg"/><Relationship Id="rId4" Type="http://schemas.openxmlformats.org/officeDocument/2006/relationships/image" Target="../media/image32.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31.png"/><Relationship Id="rId7" Type="http://schemas.openxmlformats.org/officeDocument/2006/relationships/image" Target="../media/image33.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36.svg"/><Relationship Id="rId4" Type="http://schemas.openxmlformats.org/officeDocument/2006/relationships/image" Target="../media/image32.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844AAE5-8BCF-495A-B4AE-A769C56E40F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FEA3F87-17E5-4199-A2D7-37D270A84237}">
      <dgm:prSet custT="1"/>
      <dgm:spPr/>
      <dgm:t>
        <a:bodyPr/>
        <a:lstStyle/>
        <a:p>
          <a:r>
            <a:rPr lang="en-GB" sz="1800" dirty="0"/>
            <a:t>Mr Patel is high risk due to recent arrival from a high TB incidence country, </a:t>
          </a:r>
          <a:r>
            <a:rPr lang="en-US" sz="1800" dirty="0"/>
            <a:t>Bangladesh is one of the WHO’s 30 high-burden TB countries with over 220 cases per 100 000 people, and 44 000 died from TB in 2023, this number grow up by 1.3% for 2024.</a:t>
          </a:r>
        </a:p>
      </dgm:t>
    </dgm:pt>
    <dgm:pt modelId="{FEFBE84C-3408-4F08-9D52-3321D7D5C3B2}" type="parTrans" cxnId="{2BCC7FF4-70B5-46E5-9789-289515A9EB8A}">
      <dgm:prSet/>
      <dgm:spPr/>
      <dgm:t>
        <a:bodyPr/>
        <a:lstStyle/>
        <a:p>
          <a:endParaRPr lang="en-US"/>
        </a:p>
      </dgm:t>
    </dgm:pt>
    <dgm:pt modelId="{0AB0DDC4-0B69-4165-979E-372550C5A4F1}" type="sibTrans" cxnId="{2BCC7FF4-70B5-46E5-9789-289515A9EB8A}">
      <dgm:prSet/>
      <dgm:spPr/>
      <dgm:t>
        <a:bodyPr/>
        <a:lstStyle/>
        <a:p>
          <a:endParaRPr lang="en-US"/>
        </a:p>
      </dgm:t>
    </dgm:pt>
    <dgm:pt modelId="{F41A9614-26FF-4D7A-81DE-BCF3AC9DAE6D}">
      <dgm:prSet custT="1"/>
      <dgm:spPr/>
      <dgm:t>
        <a:bodyPr/>
        <a:lstStyle/>
        <a:p>
          <a:r>
            <a:rPr lang="en-GB" sz="2000"/>
            <a:t>Lives in overcrowded housing (3 people per room) increases the risk of transmission, </a:t>
          </a:r>
          <a:r>
            <a:rPr lang="en-US" sz="2000"/>
            <a:t>(overcrowding is associated with up to a 2–3 times higher risk of TB transmission in the UK).</a:t>
          </a:r>
          <a:endParaRPr lang="en-US" sz="2000" dirty="0"/>
        </a:p>
      </dgm:t>
    </dgm:pt>
    <dgm:pt modelId="{4324B1BE-684B-4CA8-916B-C0BF2E749D7A}" type="parTrans" cxnId="{2785BFCA-2ADD-4948-A81C-348A0DB29B22}">
      <dgm:prSet/>
      <dgm:spPr/>
      <dgm:t>
        <a:bodyPr/>
        <a:lstStyle/>
        <a:p>
          <a:endParaRPr lang="en-US"/>
        </a:p>
      </dgm:t>
    </dgm:pt>
    <dgm:pt modelId="{F9326466-1BA7-46A4-B774-02F76E1000BB}" type="sibTrans" cxnId="{2785BFCA-2ADD-4948-A81C-348A0DB29B22}">
      <dgm:prSet/>
      <dgm:spPr/>
      <dgm:t>
        <a:bodyPr/>
        <a:lstStyle/>
        <a:p>
          <a:endParaRPr lang="en-US"/>
        </a:p>
      </dgm:t>
    </dgm:pt>
    <dgm:pt modelId="{DBD7E2F2-3DE2-4273-B124-F603E905A8FE}">
      <dgm:prSet custT="1"/>
      <dgm:spPr/>
      <dgm:t>
        <a:bodyPr/>
        <a:lstStyle/>
        <a:p>
          <a:r>
            <a:rPr lang="en-GB" sz="2000"/>
            <a:t>Attendance of College further increases the likelihood of him coming into close contact with others and passing on TB.</a:t>
          </a:r>
          <a:endParaRPr lang="en-US" sz="2000" dirty="0"/>
        </a:p>
      </dgm:t>
    </dgm:pt>
    <dgm:pt modelId="{FE096F46-8868-45DD-B517-88B60BD85615}" type="parTrans" cxnId="{AE16A8C6-26F9-49B6-B7AF-EEF89326D015}">
      <dgm:prSet/>
      <dgm:spPr/>
      <dgm:t>
        <a:bodyPr/>
        <a:lstStyle/>
        <a:p>
          <a:endParaRPr lang="en-US"/>
        </a:p>
      </dgm:t>
    </dgm:pt>
    <dgm:pt modelId="{327EAA81-A7E6-4E06-B086-563D44EDED83}" type="sibTrans" cxnId="{AE16A8C6-26F9-49B6-B7AF-EEF89326D015}">
      <dgm:prSet/>
      <dgm:spPr/>
      <dgm:t>
        <a:bodyPr/>
        <a:lstStyle/>
        <a:p>
          <a:endParaRPr lang="en-US"/>
        </a:p>
      </dgm:t>
    </dgm:pt>
    <dgm:pt modelId="{BED23FBA-A196-4F33-BAD4-A5D9356EA7EC}">
      <dgm:prSet custT="1"/>
      <dgm:spPr/>
      <dgm:t>
        <a:bodyPr/>
        <a:lstStyle/>
        <a:p>
          <a:r>
            <a:rPr lang="en-GB" sz="2000"/>
            <a:t>His two-month symptom timeline can help to identify exposure periods (Health Knowledge, 2020).</a:t>
          </a:r>
          <a:endParaRPr lang="en-US" sz="2000" dirty="0"/>
        </a:p>
      </dgm:t>
    </dgm:pt>
    <dgm:pt modelId="{5B76972C-C7D8-4B3F-86E5-C20BFB6F26E5}" type="parTrans" cxnId="{DF44A799-24F7-4109-A715-D8AAA2A0A368}">
      <dgm:prSet/>
      <dgm:spPr/>
      <dgm:t>
        <a:bodyPr/>
        <a:lstStyle/>
        <a:p>
          <a:endParaRPr lang="en-US"/>
        </a:p>
      </dgm:t>
    </dgm:pt>
    <dgm:pt modelId="{BD89578B-42CC-4AAF-A354-CF506151C1DD}" type="sibTrans" cxnId="{DF44A799-24F7-4109-A715-D8AAA2A0A368}">
      <dgm:prSet/>
      <dgm:spPr/>
      <dgm:t>
        <a:bodyPr/>
        <a:lstStyle/>
        <a:p>
          <a:endParaRPr lang="en-US"/>
        </a:p>
      </dgm:t>
    </dgm:pt>
    <dgm:pt modelId="{65BF9ECA-2233-4B93-BEB9-332DEF5CC57F}">
      <dgm:prSet custT="1"/>
      <dgm:spPr/>
      <dgm:t>
        <a:bodyPr/>
        <a:lstStyle/>
        <a:p>
          <a:r>
            <a:rPr lang="en-GB" sz="1800"/>
            <a:t>His roommates and classmates can be identified as being at risk due to his proximity to them, </a:t>
          </a:r>
          <a:r>
            <a:rPr lang="en-US" sz="1800"/>
            <a:t>(close contacts have around10–15% risk of latent TB infection, with around 5–10% progressing to active TB without treatment).</a:t>
          </a:r>
          <a:endParaRPr lang="en-US" sz="1800" dirty="0"/>
        </a:p>
      </dgm:t>
    </dgm:pt>
    <dgm:pt modelId="{DB776B3C-3BDD-4BF7-A00E-73F4DBF1C35F}" type="parTrans" cxnId="{D84822E6-D12E-4BAB-8709-8F2791C1411E}">
      <dgm:prSet/>
      <dgm:spPr/>
      <dgm:t>
        <a:bodyPr/>
        <a:lstStyle/>
        <a:p>
          <a:endParaRPr lang="en-US"/>
        </a:p>
      </dgm:t>
    </dgm:pt>
    <dgm:pt modelId="{3CF30CC8-7E4B-48B2-B460-3496A4F425F4}" type="sibTrans" cxnId="{D84822E6-D12E-4BAB-8709-8F2791C1411E}">
      <dgm:prSet/>
      <dgm:spPr/>
      <dgm:t>
        <a:bodyPr/>
        <a:lstStyle/>
        <a:p>
          <a:endParaRPr lang="en-US"/>
        </a:p>
      </dgm:t>
    </dgm:pt>
    <dgm:pt modelId="{5C3D8606-1181-46CE-80F0-448CBC35323D}" type="pres">
      <dgm:prSet presAssocID="{7844AAE5-8BCF-495A-B4AE-A769C56E40FE}" presName="diagram" presStyleCnt="0">
        <dgm:presLayoutVars>
          <dgm:dir/>
          <dgm:resizeHandles val="exact"/>
        </dgm:presLayoutVars>
      </dgm:prSet>
      <dgm:spPr/>
    </dgm:pt>
    <dgm:pt modelId="{A170A327-8777-4FEB-AE8C-11CC9475DF5A}" type="pres">
      <dgm:prSet presAssocID="{1FEA3F87-17E5-4199-A2D7-37D270A84237}" presName="node" presStyleLbl="node1" presStyleIdx="0" presStyleCnt="5">
        <dgm:presLayoutVars>
          <dgm:bulletEnabled val="1"/>
        </dgm:presLayoutVars>
      </dgm:prSet>
      <dgm:spPr/>
    </dgm:pt>
    <dgm:pt modelId="{043D678D-C21F-4524-988E-BCEC22573B83}" type="pres">
      <dgm:prSet presAssocID="{0AB0DDC4-0B69-4165-979E-372550C5A4F1}" presName="sibTrans" presStyleCnt="0"/>
      <dgm:spPr/>
    </dgm:pt>
    <dgm:pt modelId="{C86B3359-A554-4DC7-83A9-8D1BB49A95D9}" type="pres">
      <dgm:prSet presAssocID="{F41A9614-26FF-4D7A-81DE-BCF3AC9DAE6D}" presName="node" presStyleLbl="node1" presStyleIdx="1" presStyleCnt="5">
        <dgm:presLayoutVars>
          <dgm:bulletEnabled val="1"/>
        </dgm:presLayoutVars>
      </dgm:prSet>
      <dgm:spPr/>
    </dgm:pt>
    <dgm:pt modelId="{5F02C9AE-4AC4-4501-8CF2-435529C6FCC0}" type="pres">
      <dgm:prSet presAssocID="{F9326466-1BA7-46A4-B774-02F76E1000BB}" presName="sibTrans" presStyleCnt="0"/>
      <dgm:spPr/>
    </dgm:pt>
    <dgm:pt modelId="{B8ECFD16-383F-4176-BA89-BD759AF365B9}" type="pres">
      <dgm:prSet presAssocID="{DBD7E2F2-3DE2-4273-B124-F603E905A8FE}" presName="node" presStyleLbl="node1" presStyleIdx="2" presStyleCnt="5">
        <dgm:presLayoutVars>
          <dgm:bulletEnabled val="1"/>
        </dgm:presLayoutVars>
      </dgm:prSet>
      <dgm:spPr/>
    </dgm:pt>
    <dgm:pt modelId="{55F8C9DF-CFE9-4CB7-AB11-C765FD541BA0}" type="pres">
      <dgm:prSet presAssocID="{327EAA81-A7E6-4E06-B086-563D44EDED83}" presName="sibTrans" presStyleCnt="0"/>
      <dgm:spPr/>
    </dgm:pt>
    <dgm:pt modelId="{6B894436-4207-447F-93DE-FF7EA224026A}" type="pres">
      <dgm:prSet presAssocID="{BED23FBA-A196-4F33-BAD4-A5D9356EA7EC}" presName="node" presStyleLbl="node1" presStyleIdx="3" presStyleCnt="5">
        <dgm:presLayoutVars>
          <dgm:bulletEnabled val="1"/>
        </dgm:presLayoutVars>
      </dgm:prSet>
      <dgm:spPr/>
    </dgm:pt>
    <dgm:pt modelId="{73C45257-481E-46D3-8946-A54082C86164}" type="pres">
      <dgm:prSet presAssocID="{BD89578B-42CC-4AAF-A354-CF506151C1DD}" presName="sibTrans" presStyleCnt="0"/>
      <dgm:spPr/>
    </dgm:pt>
    <dgm:pt modelId="{F0AC2D3A-D782-4E83-A02F-9067A0200C3B}" type="pres">
      <dgm:prSet presAssocID="{65BF9ECA-2233-4B93-BEB9-332DEF5CC57F}" presName="node" presStyleLbl="node1" presStyleIdx="4" presStyleCnt="5">
        <dgm:presLayoutVars>
          <dgm:bulletEnabled val="1"/>
        </dgm:presLayoutVars>
      </dgm:prSet>
      <dgm:spPr/>
    </dgm:pt>
  </dgm:ptLst>
  <dgm:cxnLst>
    <dgm:cxn modelId="{FA8E592D-07C9-4CE9-9008-D4466D19D570}" type="presOf" srcId="{DBD7E2F2-3DE2-4273-B124-F603E905A8FE}" destId="{B8ECFD16-383F-4176-BA89-BD759AF365B9}" srcOrd="0" destOrd="0" presId="urn:microsoft.com/office/officeart/2005/8/layout/default"/>
    <dgm:cxn modelId="{DAAE052E-21A2-48C2-B0B7-2324A34357AD}" type="presOf" srcId="{1FEA3F87-17E5-4199-A2D7-37D270A84237}" destId="{A170A327-8777-4FEB-AE8C-11CC9475DF5A}" srcOrd="0" destOrd="0" presId="urn:microsoft.com/office/officeart/2005/8/layout/default"/>
    <dgm:cxn modelId="{5E438F73-9D6A-4614-A6E8-5FFEDB88FBEF}" type="presOf" srcId="{BED23FBA-A196-4F33-BAD4-A5D9356EA7EC}" destId="{6B894436-4207-447F-93DE-FF7EA224026A}" srcOrd="0" destOrd="0" presId="urn:microsoft.com/office/officeart/2005/8/layout/default"/>
    <dgm:cxn modelId="{DF44A799-24F7-4109-A715-D8AAA2A0A368}" srcId="{7844AAE5-8BCF-495A-B4AE-A769C56E40FE}" destId="{BED23FBA-A196-4F33-BAD4-A5D9356EA7EC}" srcOrd="3" destOrd="0" parTransId="{5B76972C-C7D8-4B3F-86E5-C20BFB6F26E5}" sibTransId="{BD89578B-42CC-4AAF-A354-CF506151C1DD}"/>
    <dgm:cxn modelId="{E3A483A7-B274-4528-A6F8-42B67DEE6EA6}" type="presOf" srcId="{65BF9ECA-2233-4B93-BEB9-332DEF5CC57F}" destId="{F0AC2D3A-D782-4E83-A02F-9067A0200C3B}" srcOrd="0" destOrd="0" presId="urn:microsoft.com/office/officeart/2005/8/layout/default"/>
    <dgm:cxn modelId="{BA7DF1A8-10B3-4A87-842D-137E9DBD91E9}" type="presOf" srcId="{F41A9614-26FF-4D7A-81DE-BCF3AC9DAE6D}" destId="{C86B3359-A554-4DC7-83A9-8D1BB49A95D9}" srcOrd="0" destOrd="0" presId="urn:microsoft.com/office/officeart/2005/8/layout/default"/>
    <dgm:cxn modelId="{AE16A8C6-26F9-49B6-B7AF-EEF89326D015}" srcId="{7844AAE5-8BCF-495A-B4AE-A769C56E40FE}" destId="{DBD7E2F2-3DE2-4273-B124-F603E905A8FE}" srcOrd="2" destOrd="0" parTransId="{FE096F46-8868-45DD-B517-88B60BD85615}" sibTransId="{327EAA81-A7E6-4E06-B086-563D44EDED83}"/>
    <dgm:cxn modelId="{2785BFCA-2ADD-4948-A81C-348A0DB29B22}" srcId="{7844AAE5-8BCF-495A-B4AE-A769C56E40FE}" destId="{F41A9614-26FF-4D7A-81DE-BCF3AC9DAE6D}" srcOrd="1" destOrd="0" parTransId="{4324B1BE-684B-4CA8-916B-C0BF2E749D7A}" sibTransId="{F9326466-1BA7-46A4-B774-02F76E1000BB}"/>
    <dgm:cxn modelId="{D84822E6-D12E-4BAB-8709-8F2791C1411E}" srcId="{7844AAE5-8BCF-495A-B4AE-A769C56E40FE}" destId="{65BF9ECA-2233-4B93-BEB9-332DEF5CC57F}" srcOrd="4" destOrd="0" parTransId="{DB776B3C-3BDD-4BF7-A00E-73F4DBF1C35F}" sibTransId="{3CF30CC8-7E4B-48B2-B460-3496A4F425F4}"/>
    <dgm:cxn modelId="{2BCC7FF4-70B5-46E5-9789-289515A9EB8A}" srcId="{7844AAE5-8BCF-495A-B4AE-A769C56E40FE}" destId="{1FEA3F87-17E5-4199-A2D7-37D270A84237}" srcOrd="0" destOrd="0" parTransId="{FEFBE84C-3408-4F08-9D52-3321D7D5C3B2}" sibTransId="{0AB0DDC4-0B69-4165-979E-372550C5A4F1}"/>
    <dgm:cxn modelId="{670A7CF6-F0D8-4BE2-9070-ED958BA0D9C1}" type="presOf" srcId="{7844AAE5-8BCF-495A-B4AE-A769C56E40FE}" destId="{5C3D8606-1181-46CE-80F0-448CBC35323D}" srcOrd="0" destOrd="0" presId="urn:microsoft.com/office/officeart/2005/8/layout/default"/>
    <dgm:cxn modelId="{43D16751-D8AA-40E9-AA64-B7B6547710F6}" type="presParOf" srcId="{5C3D8606-1181-46CE-80F0-448CBC35323D}" destId="{A170A327-8777-4FEB-AE8C-11CC9475DF5A}" srcOrd="0" destOrd="0" presId="urn:microsoft.com/office/officeart/2005/8/layout/default"/>
    <dgm:cxn modelId="{E13B7C97-26B3-40E6-B04F-481C8C3E0B87}" type="presParOf" srcId="{5C3D8606-1181-46CE-80F0-448CBC35323D}" destId="{043D678D-C21F-4524-988E-BCEC22573B83}" srcOrd="1" destOrd="0" presId="urn:microsoft.com/office/officeart/2005/8/layout/default"/>
    <dgm:cxn modelId="{8DE05741-3F7B-4C26-98C2-E8EE1368DA13}" type="presParOf" srcId="{5C3D8606-1181-46CE-80F0-448CBC35323D}" destId="{C86B3359-A554-4DC7-83A9-8D1BB49A95D9}" srcOrd="2" destOrd="0" presId="urn:microsoft.com/office/officeart/2005/8/layout/default"/>
    <dgm:cxn modelId="{09B5B9FF-05AF-484D-9E10-11F7A0B09A75}" type="presParOf" srcId="{5C3D8606-1181-46CE-80F0-448CBC35323D}" destId="{5F02C9AE-4AC4-4501-8CF2-435529C6FCC0}" srcOrd="3" destOrd="0" presId="urn:microsoft.com/office/officeart/2005/8/layout/default"/>
    <dgm:cxn modelId="{F61D8D1C-8BBA-402E-830A-281730A4933C}" type="presParOf" srcId="{5C3D8606-1181-46CE-80F0-448CBC35323D}" destId="{B8ECFD16-383F-4176-BA89-BD759AF365B9}" srcOrd="4" destOrd="0" presId="urn:microsoft.com/office/officeart/2005/8/layout/default"/>
    <dgm:cxn modelId="{435FE97A-27C5-4FE5-9AA2-148676F43168}" type="presParOf" srcId="{5C3D8606-1181-46CE-80F0-448CBC35323D}" destId="{55F8C9DF-CFE9-4CB7-AB11-C765FD541BA0}" srcOrd="5" destOrd="0" presId="urn:microsoft.com/office/officeart/2005/8/layout/default"/>
    <dgm:cxn modelId="{B30C6548-4DA7-49DF-8129-B22B513B698D}" type="presParOf" srcId="{5C3D8606-1181-46CE-80F0-448CBC35323D}" destId="{6B894436-4207-447F-93DE-FF7EA224026A}" srcOrd="6" destOrd="0" presId="urn:microsoft.com/office/officeart/2005/8/layout/default"/>
    <dgm:cxn modelId="{DC36CE16-DCE0-40AF-9F1E-ECDA1C578FF5}" type="presParOf" srcId="{5C3D8606-1181-46CE-80F0-448CBC35323D}" destId="{73C45257-481E-46D3-8946-A54082C86164}" srcOrd="7" destOrd="0" presId="urn:microsoft.com/office/officeart/2005/8/layout/default"/>
    <dgm:cxn modelId="{9F8A6AEF-D35D-468E-991E-25C8E61248AD}" type="presParOf" srcId="{5C3D8606-1181-46CE-80F0-448CBC35323D}" destId="{F0AC2D3A-D782-4E83-A02F-9067A0200C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40F814-247F-40C1-9BCF-F5228AA952F1}"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E1651E-37CE-4A8B-A6FE-6FC2809A9C72}">
      <dgm:prSet custT="1"/>
      <dgm:spPr/>
      <dgm:t>
        <a:bodyPr/>
        <a:lstStyle/>
        <a:p>
          <a:pPr>
            <a:defRPr cap="all"/>
          </a:pPr>
          <a:r>
            <a:rPr lang="en-GB" sz="1600" dirty="0"/>
            <a:t>Laboratory tests confirm whether Mr Patel has TB (NICE, 2023), </a:t>
          </a:r>
          <a:r>
            <a:rPr lang="en-US" sz="1600" dirty="0"/>
            <a:t>(microbiological confirmation is achieved in around 70–80% of TB cases in the UK).</a:t>
          </a:r>
        </a:p>
      </dgm:t>
    </dgm:pt>
    <dgm:pt modelId="{EED3DE4B-BAE7-48F1-A36F-70D1721509EC}" type="parTrans" cxnId="{3AFEB883-D270-433C-AA52-6590B9C0B2F7}">
      <dgm:prSet/>
      <dgm:spPr/>
      <dgm:t>
        <a:bodyPr/>
        <a:lstStyle/>
        <a:p>
          <a:endParaRPr lang="en-US"/>
        </a:p>
      </dgm:t>
    </dgm:pt>
    <dgm:pt modelId="{14C9CED4-CBD7-4D18-8CF7-4F297C45732F}" type="sibTrans" cxnId="{3AFEB883-D270-433C-AA52-6590B9C0B2F7}">
      <dgm:prSet/>
      <dgm:spPr/>
      <dgm:t>
        <a:bodyPr/>
        <a:lstStyle/>
        <a:p>
          <a:endParaRPr lang="en-US"/>
        </a:p>
      </dgm:t>
    </dgm:pt>
    <dgm:pt modelId="{B9922BCB-D49D-42FE-B39F-DC3A56AC59FA}">
      <dgm:prSet custT="1"/>
      <dgm:spPr/>
      <dgm:t>
        <a:bodyPr/>
        <a:lstStyle/>
        <a:p>
          <a:pPr>
            <a:defRPr cap="all"/>
          </a:pPr>
          <a:r>
            <a:rPr lang="en-GB" sz="1600" dirty="0"/>
            <a:t>The results can also be used to determine how infectious he is to others around him</a:t>
          </a:r>
          <a:r>
            <a:rPr lang="en-GB" sz="1800" dirty="0"/>
            <a:t>.</a:t>
          </a:r>
          <a:endParaRPr lang="en-US" sz="1800" dirty="0"/>
        </a:p>
      </dgm:t>
    </dgm:pt>
    <dgm:pt modelId="{84758537-691E-4E73-8F9C-D498F027AE9E}" type="parTrans" cxnId="{56DC1CF6-7C83-49BC-85CA-CC027AC5A69D}">
      <dgm:prSet/>
      <dgm:spPr/>
      <dgm:t>
        <a:bodyPr/>
        <a:lstStyle/>
        <a:p>
          <a:endParaRPr lang="en-US"/>
        </a:p>
      </dgm:t>
    </dgm:pt>
    <dgm:pt modelId="{937057BB-5DD9-42AC-BA58-1D301923FBEF}" type="sibTrans" cxnId="{56DC1CF6-7C83-49BC-85CA-CC027AC5A69D}">
      <dgm:prSet/>
      <dgm:spPr/>
      <dgm:t>
        <a:bodyPr/>
        <a:lstStyle/>
        <a:p>
          <a:endParaRPr lang="en-US"/>
        </a:p>
      </dgm:t>
    </dgm:pt>
    <dgm:pt modelId="{553C15D2-31F2-4CE9-9AA8-269BE66EE7EB}">
      <dgm:prSet custT="1"/>
      <dgm:spPr/>
      <dgm:t>
        <a:bodyPr/>
        <a:lstStyle/>
        <a:p>
          <a:pPr>
            <a:defRPr cap="all"/>
          </a:pPr>
          <a:r>
            <a:rPr lang="en-GB" sz="1600" dirty="0"/>
            <a:t>Whole genome sequencing of the TB bacteria can help to link his case to others and to determine outbreak progression</a:t>
          </a:r>
          <a:r>
            <a:rPr lang="en-GB" sz="1400" dirty="0"/>
            <a:t>.</a:t>
          </a:r>
          <a:endParaRPr lang="en-US" sz="1400" dirty="0"/>
        </a:p>
      </dgm:t>
    </dgm:pt>
    <dgm:pt modelId="{272F6E70-F51A-4C24-82BD-3D272DF4572A}" type="parTrans" cxnId="{2FB521B1-4E73-444F-82F9-05E2CBD97192}">
      <dgm:prSet/>
      <dgm:spPr/>
      <dgm:t>
        <a:bodyPr/>
        <a:lstStyle/>
        <a:p>
          <a:endParaRPr lang="en-US"/>
        </a:p>
      </dgm:t>
    </dgm:pt>
    <dgm:pt modelId="{2307329E-73AD-46B3-9F3F-4E421BE8C8FA}" type="sibTrans" cxnId="{2FB521B1-4E73-444F-82F9-05E2CBD97192}">
      <dgm:prSet/>
      <dgm:spPr/>
      <dgm:t>
        <a:bodyPr/>
        <a:lstStyle/>
        <a:p>
          <a:endParaRPr lang="en-US"/>
        </a:p>
      </dgm:t>
    </dgm:pt>
    <dgm:pt modelId="{9752EE6D-1A55-4477-A3C7-FC504B92874D}">
      <dgm:prSet custT="1"/>
      <dgm:spPr/>
      <dgm:t>
        <a:bodyPr/>
        <a:lstStyle/>
        <a:p>
          <a:pPr>
            <a:defRPr cap="all"/>
          </a:pPr>
          <a:r>
            <a:rPr lang="en-GB" sz="1600" dirty="0"/>
            <a:t>Testing can show if his case is part of a recent transmission cluster, </a:t>
          </a:r>
          <a:r>
            <a:rPr lang="en-US" sz="1600" dirty="0"/>
            <a:t>(genomic analysis has identified recent transmission in approximately 30–35% of UK TB cases).</a:t>
          </a:r>
        </a:p>
      </dgm:t>
    </dgm:pt>
    <dgm:pt modelId="{A0624A87-F2D2-421B-A18B-7230FDB42875}" type="parTrans" cxnId="{E5B199DC-229D-4C68-9D9E-596CFDB88DAD}">
      <dgm:prSet/>
      <dgm:spPr/>
      <dgm:t>
        <a:bodyPr/>
        <a:lstStyle/>
        <a:p>
          <a:endParaRPr lang="en-US"/>
        </a:p>
      </dgm:t>
    </dgm:pt>
    <dgm:pt modelId="{35805E57-1ED5-4E26-9AA4-B582AE9F548D}" type="sibTrans" cxnId="{E5B199DC-229D-4C68-9D9E-596CFDB88DAD}">
      <dgm:prSet/>
      <dgm:spPr/>
      <dgm:t>
        <a:bodyPr/>
        <a:lstStyle/>
        <a:p>
          <a:endParaRPr lang="en-US"/>
        </a:p>
      </dgm:t>
    </dgm:pt>
    <dgm:pt modelId="{A3DD0257-B336-4FDA-8B2B-113F5911FD29}">
      <dgm:prSet custT="1"/>
      <dgm:spPr/>
      <dgm:t>
        <a:bodyPr/>
        <a:lstStyle/>
        <a:p>
          <a:pPr>
            <a:defRPr cap="all"/>
          </a:pPr>
          <a:r>
            <a:rPr lang="en-GB" sz="1600" dirty="0"/>
            <a:t>Accurate results are useful for investigators to track and measure outbreak, </a:t>
          </a:r>
          <a:r>
            <a:rPr lang="en-US" sz="1600" dirty="0"/>
            <a:t>(early laboratory confirmation can reduce investigation time by several weeks and improve contact tracing outcomes </a:t>
          </a:r>
          <a:r>
            <a:rPr lang="en-US" sz="1800" dirty="0"/>
            <a:t>by over 20%).</a:t>
          </a:r>
        </a:p>
      </dgm:t>
    </dgm:pt>
    <dgm:pt modelId="{67B4674D-932B-4DCB-BCFF-65A741382712}" type="parTrans" cxnId="{616DD582-C063-406A-B50A-DC57431F5319}">
      <dgm:prSet/>
      <dgm:spPr/>
      <dgm:t>
        <a:bodyPr/>
        <a:lstStyle/>
        <a:p>
          <a:endParaRPr lang="en-US"/>
        </a:p>
      </dgm:t>
    </dgm:pt>
    <dgm:pt modelId="{F499FA01-172D-4443-B523-5C1158F08129}" type="sibTrans" cxnId="{616DD582-C063-406A-B50A-DC57431F5319}">
      <dgm:prSet/>
      <dgm:spPr/>
      <dgm:t>
        <a:bodyPr/>
        <a:lstStyle/>
        <a:p>
          <a:endParaRPr lang="en-US"/>
        </a:p>
      </dgm:t>
    </dgm:pt>
    <dgm:pt modelId="{5D674CA2-7FEA-4C63-A6C0-5A27A7CF5435}" type="pres">
      <dgm:prSet presAssocID="{8140F814-247F-40C1-9BCF-F5228AA952F1}" presName="root" presStyleCnt="0">
        <dgm:presLayoutVars>
          <dgm:dir/>
          <dgm:resizeHandles val="exact"/>
        </dgm:presLayoutVars>
      </dgm:prSet>
      <dgm:spPr/>
    </dgm:pt>
    <dgm:pt modelId="{D8D13D1F-E062-45CF-91BC-192122A1B2AD}" type="pres">
      <dgm:prSet presAssocID="{CAE1651E-37CE-4A8B-A6FE-6FC2809A9C72}" presName="compNode" presStyleCnt="0"/>
      <dgm:spPr/>
    </dgm:pt>
    <dgm:pt modelId="{2CEC8EB2-ABD4-4C4E-9897-8D11E41184E4}" type="pres">
      <dgm:prSet presAssocID="{CAE1651E-37CE-4A8B-A6FE-6FC2809A9C72}" presName="iconBgRect" presStyleLbl="bgShp" presStyleIdx="0" presStyleCnt="5"/>
      <dgm:spPr>
        <a:prstGeom prst="round2DiagRect">
          <a:avLst>
            <a:gd name="adj1" fmla="val 29727"/>
            <a:gd name="adj2" fmla="val 0"/>
          </a:avLst>
        </a:prstGeom>
      </dgm:spPr>
    </dgm:pt>
    <dgm:pt modelId="{39D51F6D-9D18-4E79-B3FD-7A71D3A28EC9}" type="pres">
      <dgm:prSet presAssocID="{CAE1651E-37CE-4A8B-A6FE-6FC2809A9C7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EDBD9EED-C6C6-4620-AB3A-77ED3E0B1B40}" type="pres">
      <dgm:prSet presAssocID="{CAE1651E-37CE-4A8B-A6FE-6FC2809A9C72}" presName="spaceRect" presStyleCnt="0"/>
      <dgm:spPr/>
    </dgm:pt>
    <dgm:pt modelId="{5DF74BD2-ABA6-48C5-8868-B4B37740FD13}" type="pres">
      <dgm:prSet presAssocID="{CAE1651E-37CE-4A8B-A6FE-6FC2809A9C72}" presName="textRect" presStyleLbl="revTx" presStyleIdx="0" presStyleCnt="5">
        <dgm:presLayoutVars>
          <dgm:chMax val="1"/>
          <dgm:chPref val="1"/>
        </dgm:presLayoutVars>
      </dgm:prSet>
      <dgm:spPr/>
    </dgm:pt>
    <dgm:pt modelId="{2B96318B-55F5-4F77-8C86-FBDB209B9CA5}" type="pres">
      <dgm:prSet presAssocID="{14C9CED4-CBD7-4D18-8CF7-4F297C45732F}" presName="sibTrans" presStyleCnt="0"/>
      <dgm:spPr/>
    </dgm:pt>
    <dgm:pt modelId="{04C65EA5-9A93-4F76-B7B5-DE6BE0AA8DFF}" type="pres">
      <dgm:prSet presAssocID="{B9922BCB-D49D-42FE-B39F-DC3A56AC59FA}" presName="compNode" presStyleCnt="0"/>
      <dgm:spPr/>
    </dgm:pt>
    <dgm:pt modelId="{0C797197-CE8F-419B-8C0E-C2F9464DD73C}" type="pres">
      <dgm:prSet presAssocID="{B9922BCB-D49D-42FE-B39F-DC3A56AC59FA}" presName="iconBgRect" presStyleLbl="bgShp" presStyleIdx="1" presStyleCnt="5"/>
      <dgm:spPr>
        <a:prstGeom prst="round2DiagRect">
          <a:avLst>
            <a:gd name="adj1" fmla="val 29727"/>
            <a:gd name="adj2" fmla="val 0"/>
          </a:avLst>
        </a:prstGeom>
      </dgm:spPr>
    </dgm:pt>
    <dgm:pt modelId="{946EE595-568B-4F89-9B74-6D283C16DEF5}" type="pres">
      <dgm:prSet presAssocID="{B9922BCB-D49D-42FE-B39F-DC3A56AC59F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0CDEA9AA-760F-4753-A816-8DC282652D8B}" type="pres">
      <dgm:prSet presAssocID="{B9922BCB-D49D-42FE-B39F-DC3A56AC59FA}" presName="spaceRect" presStyleCnt="0"/>
      <dgm:spPr/>
    </dgm:pt>
    <dgm:pt modelId="{5B378DEF-35B5-497E-854E-D50EA89203EE}" type="pres">
      <dgm:prSet presAssocID="{B9922BCB-D49D-42FE-B39F-DC3A56AC59FA}" presName="textRect" presStyleLbl="revTx" presStyleIdx="1" presStyleCnt="5">
        <dgm:presLayoutVars>
          <dgm:chMax val="1"/>
          <dgm:chPref val="1"/>
        </dgm:presLayoutVars>
      </dgm:prSet>
      <dgm:spPr/>
    </dgm:pt>
    <dgm:pt modelId="{FF385125-C866-44F3-ABA9-8B6B8415C032}" type="pres">
      <dgm:prSet presAssocID="{937057BB-5DD9-42AC-BA58-1D301923FBEF}" presName="sibTrans" presStyleCnt="0"/>
      <dgm:spPr/>
    </dgm:pt>
    <dgm:pt modelId="{471398B5-BE11-4F50-B9C6-92C9F4C3A2A8}" type="pres">
      <dgm:prSet presAssocID="{553C15D2-31F2-4CE9-9AA8-269BE66EE7EB}" presName="compNode" presStyleCnt="0"/>
      <dgm:spPr/>
    </dgm:pt>
    <dgm:pt modelId="{E45D7B2A-195B-4D37-9889-E602DB8B9E45}" type="pres">
      <dgm:prSet presAssocID="{553C15D2-31F2-4CE9-9AA8-269BE66EE7EB}" presName="iconBgRect" presStyleLbl="bgShp" presStyleIdx="2" presStyleCnt="5"/>
      <dgm:spPr>
        <a:prstGeom prst="round2DiagRect">
          <a:avLst>
            <a:gd name="adj1" fmla="val 29727"/>
            <a:gd name="adj2" fmla="val 0"/>
          </a:avLst>
        </a:prstGeom>
      </dgm:spPr>
    </dgm:pt>
    <dgm:pt modelId="{FB2C9014-188A-422D-BB8F-91658DA64CE7}" type="pres">
      <dgm:prSet presAssocID="{553C15D2-31F2-4CE9-9AA8-269BE66EE7E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C7DD4ADB-47B2-4412-B462-4BD8DB1526AA}" type="pres">
      <dgm:prSet presAssocID="{553C15D2-31F2-4CE9-9AA8-269BE66EE7EB}" presName="spaceRect" presStyleCnt="0"/>
      <dgm:spPr/>
    </dgm:pt>
    <dgm:pt modelId="{325D5C1B-84E1-44E2-9612-39385035D57C}" type="pres">
      <dgm:prSet presAssocID="{553C15D2-31F2-4CE9-9AA8-269BE66EE7EB}" presName="textRect" presStyleLbl="revTx" presStyleIdx="2" presStyleCnt="5">
        <dgm:presLayoutVars>
          <dgm:chMax val="1"/>
          <dgm:chPref val="1"/>
        </dgm:presLayoutVars>
      </dgm:prSet>
      <dgm:spPr/>
    </dgm:pt>
    <dgm:pt modelId="{C2AC7D72-8A00-42A8-8CC8-8361883A89B4}" type="pres">
      <dgm:prSet presAssocID="{2307329E-73AD-46B3-9F3F-4E421BE8C8FA}" presName="sibTrans" presStyleCnt="0"/>
      <dgm:spPr/>
    </dgm:pt>
    <dgm:pt modelId="{37EA83C8-79CB-4DD1-A6DA-AE2AC2D62BF4}" type="pres">
      <dgm:prSet presAssocID="{9752EE6D-1A55-4477-A3C7-FC504B92874D}" presName="compNode" presStyleCnt="0"/>
      <dgm:spPr/>
    </dgm:pt>
    <dgm:pt modelId="{510F40F0-852F-42C7-ADB9-6DCA99C545C1}" type="pres">
      <dgm:prSet presAssocID="{9752EE6D-1A55-4477-A3C7-FC504B92874D}" presName="iconBgRect" presStyleLbl="bgShp" presStyleIdx="3" presStyleCnt="5"/>
      <dgm:spPr>
        <a:prstGeom prst="round2DiagRect">
          <a:avLst>
            <a:gd name="adj1" fmla="val 29727"/>
            <a:gd name="adj2" fmla="val 0"/>
          </a:avLst>
        </a:prstGeom>
      </dgm:spPr>
    </dgm:pt>
    <dgm:pt modelId="{9D739710-1F57-4BA3-988E-3ED251B68F6E}" type="pres">
      <dgm:prSet presAssocID="{9752EE6D-1A55-4477-A3C7-FC504B92874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 Print"/>
        </a:ext>
      </dgm:extLst>
    </dgm:pt>
    <dgm:pt modelId="{DDA7FCDB-9593-4126-BE7E-A3DF97CB8219}" type="pres">
      <dgm:prSet presAssocID="{9752EE6D-1A55-4477-A3C7-FC504B92874D}" presName="spaceRect" presStyleCnt="0"/>
      <dgm:spPr/>
    </dgm:pt>
    <dgm:pt modelId="{33C46A23-A963-4F0C-AFEE-47C9F29B1783}" type="pres">
      <dgm:prSet presAssocID="{9752EE6D-1A55-4477-A3C7-FC504B92874D}" presName="textRect" presStyleLbl="revTx" presStyleIdx="3" presStyleCnt="5">
        <dgm:presLayoutVars>
          <dgm:chMax val="1"/>
          <dgm:chPref val="1"/>
        </dgm:presLayoutVars>
      </dgm:prSet>
      <dgm:spPr/>
    </dgm:pt>
    <dgm:pt modelId="{89AE6AFE-869C-4AD8-BC89-6E4309600BE1}" type="pres">
      <dgm:prSet presAssocID="{35805E57-1ED5-4E26-9AA4-B582AE9F548D}" presName="sibTrans" presStyleCnt="0"/>
      <dgm:spPr/>
    </dgm:pt>
    <dgm:pt modelId="{F0E8DACC-ECCB-4667-BF5D-CAA98051B91A}" type="pres">
      <dgm:prSet presAssocID="{A3DD0257-B336-4FDA-8B2B-113F5911FD29}" presName="compNode" presStyleCnt="0"/>
      <dgm:spPr/>
    </dgm:pt>
    <dgm:pt modelId="{BE4F544E-31DF-4F00-BA98-8022D2D4DC6D}" type="pres">
      <dgm:prSet presAssocID="{A3DD0257-B336-4FDA-8B2B-113F5911FD29}" presName="iconBgRect" presStyleLbl="bgShp" presStyleIdx="4" presStyleCnt="5"/>
      <dgm:spPr>
        <a:prstGeom prst="round2DiagRect">
          <a:avLst>
            <a:gd name="adj1" fmla="val 29727"/>
            <a:gd name="adj2" fmla="val 0"/>
          </a:avLst>
        </a:prstGeom>
      </dgm:spPr>
    </dgm:pt>
    <dgm:pt modelId="{18C76405-428E-4C16-BE0B-B5A5A650D3B1}" type="pres">
      <dgm:prSet presAssocID="{A3DD0257-B336-4FDA-8B2B-113F5911FD2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icroscope"/>
        </a:ext>
      </dgm:extLst>
    </dgm:pt>
    <dgm:pt modelId="{2228BFF5-AC06-4300-8AD1-7D6390A86E60}" type="pres">
      <dgm:prSet presAssocID="{A3DD0257-B336-4FDA-8B2B-113F5911FD29}" presName="spaceRect" presStyleCnt="0"/>
      <dgm:spPr/>
    </dgm:pt>
    <dgm:pt modelId="{2F2F99C3-6791-419C-BBDA-EDF7630DF755}" type="pres">
      <dgm:prSet presAssocID="{A3DD0257-B336-4FDA-8B2B-113F5911FD29}" presName="textRect" presStyleLbl="revTx" presStyleIdx="4" presStyleCnt="5">
        <dgm:presLayoutVars>
          <dgm:chMax val="1"/>
          <dgm:chPref val="1"/>
        </dgm:presLayoutVars>
      </dgm:prSet>
      <dgm:spPr/>
    </dgm:pt>
  </dgm:ptLst>
  <dgm:cxnLst>
    <dgm:cxn modelId="{C0AD8428-BD9B-49D4-BB42-2EB9EAC2FE91}" type="presOf" srcId="{553C15D2-31F2-4CE9-9AA8-269BE66EE7EB}" destId="{325D5C1B-84E1-44E2-9612-39385035D57C}" srcOrd="0" destOrd="0" presId="urn:microsoft.com/office/officeart/2018/5/layout/IconLeafLabelList"/>
    <dgm:cxn modelId="{30AE4F35-6456-4E53-A380-7A3E8A77A871}" type="presOf" srcId="{A3DD0257-B336-4FDA-8B2B-113F5911FD29}" destId="{2F2F99C3-6791-419C-BBDA-EDF7630DF755}" srcOrd="0" destOrd="0" presId="urn:microsoft.com/office/officeart/2018/5/layout/IconLeafLabelList"/>
    <dgm:cxn modelId="{622C695F-09D2-443C-8A87-A182867043B3}" type="presOf" srcId="{9752EE6D-1A55-4477-A3C7-FC504B92874D}" destId="{33C46A23-A963-4F0C-AFEE-47C9F29B1783}" srcOrd="0" destOrd="0" presId="urn:microsoft.com/office/officeart/2018/5/layout/IconLeafLabelList"/>
    <dgm:cxn modelId="{D34AA653-2CF6-4E0F-90EF-099C46959296}" type="presOf" srcId="{CAE1651E-37CE-4A8B-A6FE-6FC2809A9C72}" destId="{5DF74BD2-ABA6-48C5-8868-B4B37740FD13}" srcOrd="0" destOrd="0" presId="urn:microsoft.com/office/officeart/2018/5/layout/IconLeafLabelList"/>
    <dgm:cxn modelId="{616DD582-C063-406A-B50A-DC57431F5319}" srcId="{8140F814-247F-40C1-9BCF-F5228AA952F1}" destId="{A3DD0257-B336-4FDA-8B2B-113F5911FD29}" srcOrd="4" destOrd="0" parTransId="{67B4674D-932B-4DCB-BCFF-65A741382712}" sibTransId="{F499FA01-172D-4443-B523-5C1158F08129}"/>
    <dgm:cxn modelId="{3AFEB883-D270-433C-AA52-6590B9C0B2F7}" srcId="{8140F814-247F-40C1-9BCF-F5228AA952F1}" destId="{CAE1651E-37CE-4A8B-A6FE-6FC2809A9C72}" srcOrd="0" destOrd="0" parTransId="{EED3DE4B-BAE7-48F1-A36F-70D1721509EC}" sibTransId="{14C9CED4-CBD7-4D18-8CF7-4F297C45732F}"/>
    <dgm:cxn modelId="{2FB521B1-4E73-444F-82F9-05E2CBD97192}" srcId="{8140F814-247F-40C1-9BCF-F5228AA952F1}" destId="{553C15D2-31F2-4CE9-9AA8-269BE66EE7EB}" srcOrd="2" destOrd="0" parTransId="{272F6E70-F51A-4C24-82BD-3D272DF4572A}" sibTransId="{2307329E-73AD-46B3-9F3F-4E421BE8C8FA}"/>
    <dgm:cxn modelId="{E5B199DC-229D-4C68-9D9E-596CFDB88DAD}" srcId="{8140F814-247F-40C1-9BCF-F5228AA952F1}" destId="{9752EE6D-1A55-4477-A3C7-FC504B92874D}" srcOrd="3" destOrd="0" parTransId="{A0624A87-F2D2-421B-A18B-7230FDB42875}" sibTransId="{35805E57-1ED5-4E26-9AA4-B582AE9F548D}"/>
    <dgm:cxn modelId="{E9E2F3DC-AEF8-463F-A68A-1DDEC053A0FB}" type="presOf" srcId="{8140F814-247F-40C1-9BCF-F5228AA952F1}" destId="{5D674CA2-7FEA-4C63-A6C0-5A27A7CF5435}" srcOrd="0" destOrd="0" presId="urn:microsoft.com/office/officeart/2018/5/layout/IconLeafLabelList"/>
    <dgm:cxn modelId="{56DC1CF6-7C83-49BC-85CA-CC027AC5A69D}" srcId="{8140F814-247F-40C1-9BCF-F5228AA952F1}" destId="{B9922BCB-D49D-42FE-B39F-DC3A56AC59FA}" srcOrd="1" destOrd="0" parTransId="{84758537-691E-4E73-8F9C-D498F027AE9E}" sibTransId="{937057BB-5DD9-42AC-BA58-1D301923FBEF}"/>
    <dgm:cxn modelId="{814D6DFC-DCF4-48BC-B6A6-B9B1E1989DC6}" type="presOf" srcId="{B9922BCB-D49D-42FE-B39F-DC3A56AC59FA}" destId="{5B378DEF-35B5-497E-854E-D50EA89203EE}" srcOrd="0" destOrd="0" presId="urn:microsoft.com/office/officeart/2018/5/layout/IconLeafLabelList"/>
    <dgm:cxn modelId="{81794E13-6008-48FE-B68A-18F4E842A512}" type="presParOf" srcId="{5D674CA2-7FEA-4C63-A6C0-5A27A7CF5435}" destId="{D8D13D1F-E062-45CF-91BC-192122A1B2AD}" srcOrd="0" destOrd="0" presId="urn:microsoft.com/office/officeart/2018/5/layout/IconLeafLabelList"/>
    <dgm:cxn modelId="{0E43E8C1-DFAC-4AAE-9384-5E6A025E0EF9}" type="presParOf" srcId="{D8D13D1F-E062-45CF-91BC-192122A1B2AD}" destId="{2CEC8EB2-ABD4-4C4E-9897-8D11E41184E4}" srcOrd="0" destOrd="0" presId="urn:microsoft.com/office/officeart/2018/5/layout/IconLeafLabelList"/>
    <dgm:cxn modelId="{CED5EF75-B3A6-41D6-A437-6E5C2B17BE10}" type="presParOf" srcId="{D8D13D1F-E062-45CF-91BC-192122A1B2AD}" destId="{39D51F6D-9D18-4E79-B3FD-7A71D3A28EC9}" srcOrd="1" destOrd="0" presId="urn:microsoft.com/office/officeart/2018/5/layout/IconLeafLabelList"/>
    <dgm:cxn modelId="{E704D023-5A72-4763-8EF4-922EEA850F7D}" type="presParOf" srcId="{D8D13D1F-E062-45CF-91BC-192122A1B2AD}" destId="{EDBD9EED-C6C6-4620-AB3A-77ED3E0B1B40}" srcOrd="2" destOrd="0" presId="urn:microsoft.com/office/officeart/2018/5/layout/IconLeafLabelList"/>
    <dgm:cxn modelId="{B200CE6C-DD38-420C-92E8-B410AB465DC1}" type="presParOf" srcId="{D8D13D1F-E062-45CF-91BC-192122A1B2AD}" destId="{5DF74BD2-ABA6-48C5-8868-B4B37740FD13}" srcOrd="3" destOrd="0" presId="urn:microsoft.com/office/officeart/2018/5/layout/IconLeafLabelList"/>
    <dgm:cxn modelId="{0C4C9B31-A9BD-4ADD-B795-FA3FF0975AA5}" type="presParOf" srcId="{5D674CA2-7FEA-4C63-A6C0-5A27A7CF5435}" destId="{2B96318B-55F5-4F77-8C86-FBDB209B9CA5}" srcOrd="1" destOrd="0" presId="urn:microsoft.com/office/officeart/2018/5/layout/IconLeafLabelList"/>
    <dgm:cxn modelId="{4CCFB1AA-4AA2-4C18-88E2-DBFA25368917}" type="presParOf" srcId="{5D674CA2-7FEA-4C63-A6C0-5A27A7CF5435}" destId="{04C65EA5-9A93-4F76-B7B5-DE6BE0AA8DFF}" srcOrd="2" destOrd="0" presId="urn:microsoft.com/office/officeart/2018/5/layout/IconLeafLabelList"/>
    <dgm:cxn modelId="{07C707A2-AA87-4F03-AB30-5280BA915F76}" type="presParOf" srcId="{04C65EA5-9A93-4F76-B7B5-DE6BE0AA8DFF}" destId="{0C797197-CE8F-419B-8C0E-C2F9464DD73C}" srcOrd="0" destOrd="0" presId="urn:microsoft.com/office/officeart/2018/5/layout/IconLeafLabelList"/>
    <dgm:cxn modelId="{D8BC0B7B-30DD-41D9-A631-EE838A2685EF}" type="presParOf" srcId="{04C65EA5-9A93-4F76-B7B5-DE6BE0AA8DFF}" destId="{946EE595-568B-4F89-9B74-6D283C16DEF5}" srcOrd="1" destOrd="0" presId="urn:microsoft.com/office/officeart/2018/5/layout/IconLeafLabelList"/>
    <dgm:cxn modelId="{8681D78F-E89F-43C4-8456-5AADD4B10BC8}" type="presParOf" srcId="{04C65EA5-9A93-4F76-B7B5-DE6BE0AA8DFF}" destId="{0CDEA9AA-760F-4753-A816-8DC282652D8B}" srcOrd="2" destOrd="0" presId="urn:microsoft.com/office/officeart/2018/5/layout/IconLeafLabelList"/>
    <dgm:cxn modelId="{93D54785-30B1-4FB9-BD50-BB1B39EB58A7}" type="presParOf" srcId="{04C65EA5-9A93-4F76-B7B5-DE6BE0AA8DFF}" destId="{5B378DEF-35B5-497E-854E-D50EA89203EE}" srcOrd="3" destOrd="0" presId="urn:microsoft.com/office/officeart/2018/5/layout/IconLeafLabelList"/>
    <dgm:cxn modelId="{D640F794-2444-43E9-A74C-2E2F604477EB}" type="presParOf" srcId="{5D674CA2-7FEA-4C63-A6C0-5A27A7CF5435}" destId="{FF385125-C866-44F3-ABA9-8B6B8415C032}" srcOrd="3" destOrd="0" presId="urn:microsoft.com/office/officeart/2018/5/layout/IconLeafLabelList"/>
    <dgm:cxn modelId="{685631FA-652E-437C-AAD4-3690D6E9BC5F}" type="presParOf" srcId="{5D674CA2-7FEA-4C63-A6C0-5A27A7CF5435}" destId="{471398B5-BE11-4F50-B9C6-92C9F4C3A2A8}" srcOrd="4" destOrd="0" presId="urn:microsoft.com/office/officeart/2018/5/layout/IconLeafLabelList"/>
    <dgm:cxn modelId="{8C9EEEE2-DD73-45D5-8E6A-5B26E8EF7510}" type="presParOf" srcId="{471398B5-BE11-4F50-B9C6-92C9F4C3A2A8}" destId="{E45D7B2A-195B-4D37-9889-E602DB8B9E45}" srcOrd="0" destOrd="0" presId="urn:microsoft.com/office/officeart/2018/5/layout/IconLeafLabelList"/>
    <dgm:cxn modelId="{DFCF189C-4744-4770-8832-210840C85478}" type="presParOf" srcId="{471398B5-BE11-4F50-B9C6-92C9F4C3A2A8}" destId="{FB2C9014-188A-422D-BB8F-91658DA64CE7}" srcOrd="1" destOrd="0" presId="urn:microsoft.com/office/officeart/2018/5/layout/IconLeafLabelList"/>
    <dgm:cxn modelId="{DB879ECA-5DB6-4FF0-AE4A-F718D6BE2E5D}" type="presParOf" srcId="{471398B5-BE11-4F50-B9C6-92C9F4C3A2A8}" destId="{C7DD4ADB-47B2-4412-B462-4BD8DB1526AA}" srcOrd="2" destOrd="0" presId="urn:microsoft.com/office/officeart/2018/5/layout/IconLeafLabelList"/>
    <dgm:cxn modelId="{7DA5B7A0-7429-44F4-A0B5-6D66CF520D4D}" type="presParOf" srcId="{471398B5-BE11-4F50-B9C6-92C9F4C3A2A8}" destId="{325D5C1B-84E1-44E2-9612-39385035D57C}" srcOrd="3" destOrd="0" presId="urn:microsoft.com/office/officeart/2018/5/layout/IconLeafLabelList"/>
    <dgm:cxn modelId="{7C3BB3BE-676C-47FC-83FF-5F847681C59C}" type="presParOf" srcId="{5D674CA2-7FEA-4C63-A6C0-5A27A7CF5435}" destId="{C2AC7D72-8A00-42A8-8CC8-8361883A89B4}" srcOrd="5" destOrd="0" presId="urn:microsoft.com/office/officeart/2018/5/layout/IconLeafLabelList"/>
    <dgm:cxn modelId="{30746F0F-3835-4578-B7F2-6D09EB45DFEA}" type="presParOf" srcId="{5D674CA2-7FEA-4C63-A6C0-5A27A7CF5435}" destId="{37EA83C8-79CB-4DD1-A6DA-AE2AC2D62BF4}" srcOrd="6" destOrd="0" presId="urn:microsoft.com/office/officeart/2018/5/layout/IconLeafLabelList"/>
    <dgm:cxn modelId="{0AB5A72E-4E33-4272-AB9F-EB5285666510}" type="presParOf" srcId="{37EA83C8-79CB-4DD1-A6DA-AE2AC2D62BF4}" destId="{510F40F0-852F-42C7-ADB9-6DCA99C545C1}" srcOrd="0" destOrd="0" presId="urn:microsoft.com/office/officeart/2018/5/layout/IconLeafLabelList"/>
    <dgm:cxn modelId="{B833001B-3945-4A89-96CF-8B878D5BFBBA}" type="presParOf" srcId="{37EA83C8-79CB-4DD1-A6DA-AE2AC2D62BF4}" destId="{9D739710-1F57-4BA3-988E-3ED251B68F6E}" srcOrd="1" destOrd="0" presId="urn:microsoft.com/office/officeart/2018/5/layout/IconLeafLabelList"/>
    <dgm:cxn modelId="{399DF8F4-A2DA-4141-8357-34CCE5F01D27}" type="presParOf" srcId="{37EA83C8-79CB-4DD1-A6DA-AE2AC2D62BF4}" destId="{DDA7FCDB-9593-4126-BE7E-A3DF97CB8219}" srcOrd="2" destOrd="0" presId="urn:microsoft.com/office/officeart/2018/5/layout/IconLeafLabelList"/>
    <dgm:cxn modelId="{B498F6E0-0FD6-467D-A956-F83D83B7C0C7}" type="presParOf" srcId="{37EA83C8-79CB-4DD1-A6DA-AE2AC2D62BF4}" destId="{33C46A23-A963-4F0C-AFEE-47C9F29B1783}" srcOrd="3" destOrd="0" presId="urn:microsoft.com/office/officeart/2018/5/layout/IconLeafLabelList"/>
    <dgm:cxn modelId="{E4622FEA-F230-4129-B036-027EE45F34A6}" type="presParOf" srcId="{5D674CA2-7FEA-4C63-A6C0-5A27A7CF5435}" destId="{89AE6AFE-869C-4AD8-BC89-6E4309600BE1}" srcOrd="7" destOrd="0" presId="urn:microsoft.com/office/officeart/2018/5/layout/IconLeafLabelList"/>
    <dgm:cxn modelId="{21E4D1CE-E18E-4777-BB1D-670324E95EB8}" type="presParOf" srcId="{5D674CA2-7FEA-4C63-A6C0-5A27A7CF5435}" destId="{F0E8DACC-ECCB-4667-BF5D-CAA98051B91A}" srcOrd="8" destOrd="0" presId="urn:microsoft.com/office/officeart/2018/5/layout/IconLeafLabelList"/>
    <dgm:cxn modelId="{8A9DD3A6-3ACA-4823-A43F-8235CDBF30BF}" type="presParOf" srcId="{F0E8DACC-ECCB-4667-BF5D-CAA98051B91A}" destId="{BE4F544E-31DF-4F00-BA98-8022D2D4DC6D}" srcOrd="0" destOrd="0" presId="urn:microsoft.com/office/officeart/2018/5/layout/IconLeafLabelList"/>
    <dgm:cxn modelId="{4556E91D-F54A-4EF6-BEED-833349A42B90}" type="presParOf" srcId="{F0E8DACC-ECCB-4667-BF5D-CAA98051B91A}" destId="{18C76405-428E-4C16-BE0B-B5A5A650D3B1}" srcOrd="1" destOrd="0" presId="urn:microsoft.com/office/officeart/2018/5/layout/IconLeafLabelList"/>
    <dgm:cxn modelId="{7D9D78A2-8DC1-4B64-B537-A4C5B846F82D}" type="presParOf" srcId="{F0E8DACC-ECCB-4667-BF5D-CAA98051B91A}" destId="{2228BFF5-AC06-4300-8AD1-7D6390A86E60}" srcOrd="2" destOrd="0" presId="urn:microsoft.com/office/officeart/2018/5/layout/IconLeafLabelList"/>
    <dgm:cxn modelId="{53311D4F-E93C-458B-A9EF-4CD7B0CB563C}" type="presParOf" srcId="{F0E8DACC-ECCB-4667-BF5D-CAA98051B91A}" destId="{2F2F99C3-6791-419C-BBDA-EDF7630DF755}"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6FD3BF-60E6-4ABF-B1B5-DE0CA67B60E7}" type="doc">
      <dgm:prSet loTypeId="urn:microsoft.com/office/officeart/2016/7/layout/BasicProcessNew" loCatId="process" qsTypeId="urn:microsoft.com/office/officeart/2005/8/quickstyle/simple1" qsCatId="simple" csTypeId="urn:microsoft.com/office/officeart/2005/8/colors/colorful2" csCatId="colorful" phldr="1"/>
      <dgm:spPr/>
      <dgm:t>
        <a:bodyPr/>
        <a:lstStyle/>
        <a:p>
          <a:endParaRPr lang="en-US"/>
        </a:p>
      </dgm:t>
    </dgm:pt>
    <dgm:pt modelId="{1E52348B-315B-478A-81DD-C31DA8F0AFFF}">
      <dgm:prSet>
        <dgm:style>
          <a:lnRef idx="1">
            <a:schemeClr val="accent5"/>
          </a:lnRef>
          <a:fillRef idx="2">
            <a:schemeClr val="accent5"/>
          </a:fillRef>
          <a:effectRef idx="1">
            <a:schemeClr val="accent5"/>
          </a:effectRef>
          <a:fontRef idx="minor">
            <a:schemeClr val="dk1"/>
          </a:fontRef>
        </dgm:style>
      </dgm:prSet>
      <dgm:spPr/>
      <dgm:t>
        <a:bodyPr/>
        <a:lstStyle/>
        <a:p>
          <a:pPr>
            <a:lnSpc>
              <a:spcPct val="100000"/>
            </a:lnSpc>
          </a:pPr>
          <a:r>
            <a:rPr lang="en-GB" b="1" dirty="0"/>
            <a:t>This strategy focuses  on prevention, early detection, and support, rather than individual clinical care. </a:t>
          </a:r>
          <a:endParaRPr lang="en-US" b="1" dirty="0"/>
        </a:p>
      </dgm:t>
    </dgm:pt>
    <dgm:pt modelId="{57E0F035-B7E5-4726-892C-DAA03CD9AE7F}" type="parTrans" cxnId="{AD5F56D4-4619-4ABE-A189-EED61F564F3F}">
      <dgm:prSet/>
      <dgm:spPr/>
      <dgm:t>
        <a:bodyPr/>
        <a:lstStyle/>
        <a:p>
          <a:endParaRPr lang="en-US"/>
        </a:p>
      </dgm:t>
    </dgm:pt>
    <dgm:pt modelId="{50BF43B4-CE65-457E-A73F-D49D104CF378}" type="sibTrans" cxnId="{AD5F56D4-4619-4ABE-A189-EED61F564F3F}">
      <dgm:prSet/>
      <dgm:spPr/>
      <dgm:t>
        <a:bodyPr/>
        <a:lstStyle/>
        <a:p>
          <a:pPr>
            <a:lnSpc>
              <a:spcPct val="100000"/>
            </a:lnSpc>
          </a:pPr>
          <a:endParaRPr lang="en-US"/>
        </a:p>
      </dgm:t>
    </dgm:pt>
    <dgm:pt modelId="{C6366E97-2CB4-4274-BDDB-AE163EF42863}">
      <dgm:prSet/>
      <dgm:spPr/>
      <dgm:t>
        <a:bodyPr/>
        <a:lstStyle/>
        <a:p>
          <a:pPr>
            <a:lnSpc>
              <a:spcPct val="100000"/>
            </a:lnSpc>
          </a:pPr>
          <a:r>
            <a:rPr lang="en-GB" b="1" dirty="0"/>
            <a:t>Awareness and education campaigns by improving public understanding of TB symptoms, transmission, and the importance of early testing. NICE (National Institute for Health and Care Excellence) emphasises </a:t>
          </a:r>
          <a:r>
            <a:rPr lang="en-GB" b="1" dirty="0" err="1"/>
            <a:t>constantTB</a:t>
          </a:r>
          <a:r>
            <a:rPr lang="en-GB" b="1" dirty="0"/>
            <a:t> education among professionals and high‑risk groups.</a:t>
          </a:r>
          <a:endParaRPr lang="en-US" b="1" dirty="0"/>
        </a:p>
      </dgm:t>
    </dgm:pt>
    <dgm:pt modelId="{E00841AA-9F1D-47A3-802B-9457E35B6871}" type="parTrans" cxnId="{0C938106-03A4-4076-ACD3-7BAD8E357A3B}">
      <dgm:prSet/>
      <dgm:spPr/>
      <dgm:t>
        <a:bodyPr/>
        <a:lstStyle/>
        <a:p>
          <a:endParaRPr lang="en-US"/>
        </a:p>
      </dgm:t>
    </dgm:pt>
    <dgm:pt modelId="{21754178-415E-4D4B-93B1-FD44A982DCB6}" type="sibTrans" cxnId="{0C938106-03A4-4076-ACD3-7BAD8E357A3B}">
      <dgm:prSet/>
      <dgm:spPr/>
      <dgm:t>
        <a:bodyPr/>
        <a:lstStyle/>
        <a:p>
          <a:pPr>
            <a:lnSpc>
              <a:spcPct val="100000"/>
            </a:lnSpc>
          </a:pPr>
          <a:endParaRPr lang="en-US"/>
        </a:p>
      </dgm:t>
    </dgm:pt>
    <dgm:pt modelId="{4E0D126E-E05A-4F38-821F-1871DD1A9600}">
      <dgm:prSet>
        <dgm:style>
          <a:lnRef idx="1">
            <a:schemeClr val="accent4"/>
          </a:lnRef>
          <a:fillRef idx="2">
            <a:schemeClr val="accent4"/>
          </a:fillRef>
          <a:effectRef idx="1">
            <a:schemeClr val="accent4"/>
          </a:effectRef>
          <a:fontRef idx="minor">
            <a:schemeClr val="dk1"/>
          </a:fontRef>
        </dgm:style>
      </dgm:prSet>
      <dgm:spPr/>
      <dgm:t>
        <a:bodyPr/>
        <a:lstStyle/>
        <a:p>
          <a:pPr>
            <a:lnSpc>
              <a:spcPct val="100000"/>
            </a:lnSpc>
          </a:pPr>
          <a:r>
            <a:rPr lang="en-GB" b="1" dirty="0"/>
            <a:t>Contact tracing in the community</a:t>
          </a:r>
          <a:r>
            <a:rPr lang="en-GB" dirty="0"/>
            <a:t> </a:t>
          </a:r>
          <a:r>
            <a:rPr lang="en-GB" b="1" dirty="0"/>
            <a:t>through  identifying and screening people who have been in close contact with someone with infectious TB to detect active disease early.</a:t>
          </a:r>
          <a:endParaRPr lang="en-US" b="1" dirty="0"/>
        </a:p>
      </dgm:t>
    </dgm:pt>
    <dgm:pt modelId="{B0AA0F9A-87D9-44AE-9901-FFA3C04D4DEA}" type="parTrans" cxnId="{865D92A2-8EC9-4421-941B-629F51E122B5}">
      <dgm:prSet/>
      <dgm:spPr/>
      <dgm:t>
        <a:bodyPr/>
        <a:lstStyle/>
        <a:p>
          <a:endParaRPr lang="en-US"/>
        </a:p>
      </dgm:t>
    </dgm:pt>
    <dgm:pt modelId="{B6D5E299-E625-4AE4-A6DD-89E4347CE61F}" type="sibTrans" cxnId="{865D92A2-8EC9-4421-941B-629F51E122B5}">
      <dgm:prSet/>
      <dgm:spPr/>
      <dgm:t>
        <a:bodyPr/>
        <a:lstStyle/>
        <a:p>
          <a:pPr>
            <a:lnSpc>
              <a:spcPct val="100000"/>
            </a:lnSpc>
          </a:pPr>
          <a:endParaRPr lang="en-US"/>
        </a:p>
      </dgm:t>
    </dgm:pt>
    <dgm:pt modelId="{D7CC5F0C-F387-48E5-8E50-920C57A03CE0}">
      <dgm:prSet>
        <dgm:style>
          <a:lnRef idx="1">
            <a:schemeClr val="accent2"/>
          </a:lnRef>
          <a:fillRef idx="2">
            <a:schemeClr val="accent2"/>
          </a:fillRef>
          <a:effectRef idx="1">
            <a:schemeClr val="accent2"/>
          </a:effectRef>
          <a:fontRef idx="minor">
            <a:schemeClr val="dk1"/>
          </a:fontRef>
        </dgm:style>
      </dgm:prSet>
      <dgm:spPr/>
      <dgm:t>
        <a:bodyPr/>
        <a:lstStyle/>
        <a:p>
          <a:pPr>
            <a:lnSpc>
              <a:spcPct val="100000"/>
            </a:lnSpc>
          </a:pPr>
          <a:r>
            <a:rPr lang="en-GB" b="1" dirty="0"/>
            <a:t>Mr. Patel’s </a:t>
          </a:r>
          <a:r>
            <a:rPr lang="en-GB" b="1" dirty="0" err="1"/>
            <a:t>roomates</a:t>
          </a:r>
          <a:r>
            <a:rPr lang="en-GB" b="1" dirty="0"/>
            <a:t> should be tested at once because they are in close contact directly with him </a:t>
          </a:r>
          <a:r>
            <a:rPr lang="en-GB" dirty="0"/>
            <a:t>.</a:t>
          </a:r>
          <a:endParaRPr lang="en-US" dirty="0"/>
        </a:p>
      </dgm:t>
    </dgm:pt>
    <dgm:pt modelId="{D1C3D305-DD4E-4D6D-A7C1-C63B32E0394B}" type="parTrans" cxnId="{BF00AD47-D50B-4F99-A7B4-6757F29483F7}">
      <dgm:prSet/>
      <dgm:spPr/>
      <dgm:t>
        <a:bodyPr/>
        <a:lstStyle/>
        <a:p>
          <a:endParaRPr lang="en-US"/>
        </a:p>
      </dgm:t>
    </dgm:pt>
    <dgm:pt modelId="{956224E7-FAEF-422D-A8E0-84BA704371B5}" type="sibTrans" cxnId="{BF00AD47-D50B-4F99-A7B4-6757F29483F7}">
      <dgm:prSet/>
      <dgm:spPr/>
      <dgm:t>
        <a:bodyPr/>
        <a:lstStyle/>
        <a:p>
          <a:pPr>
            <a:lnSpc>
              <a:spcPct val="100000"/>
            </a:lnSpc>
          </a:pPr>
          <a:endParaRPr lang="en-US"/>
        </a:p>
      </dgm:t>
    </dgm:pt>
    <dgm:pt modelId="{8E8B65AB-593E-4584-936E-DB68F6062724}">
      <dgm:prSet>
        <dgm:style>
          <a:lnRef idx="1">
            <a:schemeClr val="accent6"/>
          </a:lnRef>
          <a:fillRef idx="2">
            <a:schemeClr val="accent6"/>
          </a:fillRef>
          <a:effectRef idx="1">
            <a:schemeClr val="accent6"/>
          </a:effectRef>
          <a:fontRef idx="minor">
            <a:schemeClr val="dk1"/>
          </a:fontRef>
        </dgm:style>
      </dgm:prSet>
      <dgm:spPr/>
      <dgm:t>
        <a:bodyPr/>
        <a:lstStyle/>
        <a:p>
          <a:pPr>
            <a:lnSpc>
              <a:spcPct val="100000"/>
            </a:lnSpc>
          </a:pPr>
          <a:r>
            <a:rPr lang="en-GB" b="1" dirty="0"/>
            <a:t>Screening programmes</a:t>
          </a:r>
          <a:r>
            <a:rPr lang="en-GB" dirty="0"/>
            <a:t> with </a:t>
          </a:r>
          <a:r>
            <a:rPr lang="en-GB" b="1" dirty="0"/>
            <a:t>mobile X‑ray units, community clinics, and new‑entrant screening help identify TB in people who may not access healthcare easily.</a:t>
          </a:r>
          <a:endParaRPr lang="en-US" b="1" dirty="0"/>
        </a:p>
      </dgm:t>
    </dgm:pt>
    <dgm:pt modelId="{800FFC4F-414E-478A-9205-616E24A04786}" type="parTrans" cxnId="{B36F8F6D-1EEB-435D-8C3C-E49E1BB828D3}">
      <dgm:prSet/>
      <dgm:spPr/>
      <dgm:t>
        <a:bodyPr/>
        <a:lstStyle/>
        <a:p>
          <a:endParaRPr lang="en-US"/>
        </a:p>
      </dgm:t>
    </dgm:pt>
    <dgm:pt modelId="{2E740A5B-9932-4DDE-A982-7A3A3EB85C83}" type="sibTrans" cxnId="{B36F8F6D-1EEB-435D-8C3C-E49E1BB828D3}">
      <dgm:prSet/>
      <dgm:spPr/>
      <dgm:t>
        <a:bodyPr/>
        <a:lstStyle/>
        <a:p>
          <a:pPr>
            <a:lnSpc>
              <a:spcPct val="100000"/>
            </a:lnSpc>
          </a:pPr>
          <a:endParaRPr lang="en-US"/>
        </a:p>
      </dgm:t>
    </dgm:pt>
    <dgm:pt modelId="{96B08D22-9FD6-4F5B-BD31-2CC95D98F5E5}">
      <dgm:prSet>
        <dgm:style>
          <a:lnRef idx="1">
            <a:schemeClr val="accent3"/>
          </a:lnRef>
          <a:fillRef idx="2">
            <a:schemeClr val="accent3"/>
          </a:fillRef>
          <a:effectRef idx="1">
            <a:schemeClr val="accent3"/>
          </a:effectRef>
          <a:fontRef idx="minor">
            <a:schemeClr val="dk1"/>
          </a:fontRef>
        </dgm:style>
      </dgm:prSet>
      <dgm:spPr/>
      <dgm:t>
        <a:bodyPr/>
        <a:lstStyle/>
        <a:p>
          <a:pPr>
            <a:lnSpc>
              <a:spcPct val="100000"/>
            </a:lnSpc>
          </a:pPr>
          <a:r>
            <a:rPr lang="en-GB" b="1" dirty="0"/>
            <a:t>BCG vaccination programmes</a:t>
          </a:r>
          <a:r>
            <a:rPr lang="en-GB" dirty="0"/>
            <a:t> — </a:t>
          </a:r>
          <a:r>
            <a:rPr lang="en-GB" b="1" dirty="0"/>
            <a:t>ensuring eligible babies and high‑risk groups receive this (Public Health England, 2017).</a:t>
          </a:r>
          <a:endParaRPr lang="en-US" b="1" dirty="0"/>
        </a:p>
      </dgm:t>
    </dgm:pt>
    <dgm:pt modelId="{0BEA860C-5108-4D8B-8A85-C7B4925C0279}" type="parTrans" cxnId="{FCC9C503-BF84-4ABA-B2C5-9D86250AFBFC}">
      <dgm:prSet/>
      <dgm:spPr/>
      <dgm:t>
        <a:bodyPr/>
        <a:lstStyle/>
        <a:p>
          <a:endParaRPr lang="en-US"/>
        </a:p>
      </dgm:t>
    </dgm:pt>
    <dgm:pt modelId="{BFB7176D-4EB4-4AA0-AA4B-6F67C8AB995D}" type="sibTrans" cxnId="{FCC9C503-BF84-4ABA-B2C5-9D86250AFBFC}">
      <dgm:prSet/>
      <dgm:spPr/>
      <dgm:t>
        <a:bodyPr/>
        <a:lstStyle/>
        <a:p>
          <a:endParaRPr lang="en-US"/>
        </a:p>
      </dgm:t>
    </dgm:pt>
    <dgm:pt modelId="{9CF66D33-1172-453E-B652-30FE6AFD6CD7}" type="pres">
      <dgm:prSet presAssocID="{A26FD3BF-60E6-4ABF-B1B5-DE0CA67B60E7}" presName="Name0" presStyleCnt="0">
        <dgm:presLayoutVars>
          <dgm:dir/>
          <dgm:resizeHandles val="exact"/>
        </dgm:presLayoutVars>
      </dgm:prSet>
      <dgm:spPr/>
    </dgm:pt>
    <dgm:pt modelId="{50C7383B-E011-4206-934B-DF6D0126740C}" type="pres">
      <dgm:prSet presAssocID="{1E52348B-315B-478A-81DD-C31DA8F0AFFF}" presName="node" presStyleLbl="node1" presStyleIdx="0" presStyleCnt="11" custLinFactX="-5610" custLinFactNeighborX="-100000" custLinFactNeighborY="-2347">
        <dgm:presLayoutVars>
          <dgm:bulletEnabled val="1"/>
        </dgm:presLayoutVars>
      </dgm:prSet>
      <dgm:spPr/>
    </dgm:pt>
    <dgm:pt modelId="{1BF04366-1016-4C40-8235-6CF72FA4D22C}" type="pres">
      <dgm:prSet presAssocID="{50BF43B4-CE65-457E-A73F-D49D104CF378}" presName="sibTransSpacerBeforeConnector" presStyleCnt="0"/>
      <dgm:spPr/>
    </dgm:pt>
    <dgm:pt modelId="{CB82D3D5-C412-40B7-A3BE-F8C6550A5231}" type="pres">
      <dgm:prSet presAssocID="{50BF43B4-CE65-457E-A73F-D49D104CF378}" presName="sibTrans" presStyleLbl="node1" presStyleIdx="1" presStyleCnt="11"/>
      <dgm:spPr/>
    </dgm:pt>
    <dgm:pt modelId="{E4FDA924-49B5-4315-90B7-AA2831BC8542}" type="pres">
      <dgm:prSet presAssocID="{50BF43B4-CE65-457E-A73F-D49D104CF378}" presName="sibTransSpacerAfterConnector" presStyleCnt="0"/>
      <dgm:spPr/>
    </dgm:pt>
    <dgm:pt modelId="{926620AF-1FC8-4446-8129-4FE86046BA29}" type="pres">
      <dgm:prSet presAssocID="{C6366E97-2CB4-4274-BDDB-AE163EF42863}" presName="node" presStyleLbl="node1" presStyleIdx="2" presStyleCnt="11">
        <dgm:presLayoutVars>
          <dgm:bulletEnabled val="1"/>
        </dgm:presLayoutVars>
      </dgm:prSet>
      <dgm:spPr/>
    </dgm:pt>
    <dgm:pt modelId="{B37D0879-E353-4363-9D54-98B991B82051}" type="pres">
      <dgm:prSet presAssocID="{21754178-415E-4D4B-93B1-FD44A982DCB6}" presName="sibTransSpacerBeforeConnector" presStyleCnt="0"/>
      <dgm:spPr/>
    </dgm:pt>
    <dgm:pt modelId="{3E76D000-5F60-4BDF-94B7-AD38E6604E1B}" type="pres">
      <dgm:prSet presAssocID="{21754178-415E-4D4B-93B1-FD44A982DCB6}" presName="sibTrans" presStyleLbl="node1" presStyleIdx="3" presStyleCnt="11"/>
      <dgm:spPr/>
    </dgm:pt>
    <dgm:pt modelId="{DF4F5F26-95A0-4D5D-9279-E6D4E0CCEC17}" type="pres">
      <dgm:prSet presAssocID="{21754178-415E-4D4B-93B1-FD44A982DCB6}" presName="sibTransSpacerAfterConnector" presStyleCnt="0"/>
      <dgm:spPr/>
    </dgm:pt>
    <dgm:pt modelId="{37857F78-B1DB-4E8D-856B-A953E3FDAE74}" type="pres">
      <dgm:prSet presAssocID="{4E0D126E-E05A-4F38-821F-1871DD1A9600}" presName="node" presStyleLbl="node1" presStyleIdx="4" presStyleCnt="11">
        <dgm:presLayoutVars>
          <dgm:bulletEnabled val="1"/>
        </dgm:presLayoutVars>
      </dgm:prSet>
      <dgm:spPr/>
    </dgm:pt>
    <dgm:pt modelId="{205605D7-7197-4DCB-9DE8-941639DC7C8E}" type="pres">
      <dgm:prSet presAssocID="{B6D5E299-E625-4AE4-A6DD-89E4347CE61F}" presName="sibTransSpacerBeforeConnector" presStyleCnt="0"/>
      <dgm:spPr/>
    </dgm:pt>
    <dgm:pt modelId="{B6E88BD1-36BE-4960-AE6C-4561233E4D12}" type="pres">
      <dgm:prSet presAssocID="{B6D5E299-E625-4AE4-A6DD-89E4347CE61F}" presName="sibTrans" presStyleLbl="node1" presStyleIdx="5" presStyleCnt="11"/>
      <dgm:spPr/>
    </dgm:pt>
    <dgm:pt modelId="{DD2821F0-7C3E-4E64-831F-7142C9E7E56C}" type="pres">
      <dgm:prSet presAssocID="{B6D5E299-E625-4AE4-A6DD-89E4347CE61F}" presName="sibTransSpacerAfterConnector" presStyleCnt="0"/>
      <dgm:spPr/>
    </dgm:pt>
    <dgm:pt modelId="{8546A1B7-E498-4CB9-A637-7172A3E12FD2}" type="pres">
      <dgm:prSet presAssocID="{D7CC5F0C-F387-48E5-8E50-920C57A03CE0}" presName="node" presStyleLbl="node1" presStyleIdx="6" presStyleCnt="11">
        <dgm:presLayoutVars>
          <dgm:bulletEnabled val="1"/>
        </dgm:presLayoutVars>
      </dgm:prSet>
      <dgm:spPr/>
    </dgm:pt>
    <dgm:pt modelId="{1B8306D3-CC7C-4E61-AC52-81F09FA74C49}" type="pres">
      <dgm:prSet presAssocID="{956224E7-FAEF-422D-A8E0-84BA704371B5}" presName="sibTransSpacerBeforeConnector" presStyleCnt="0"/>
      <dgm:spPr/>
    </dgm:pt>
    <dgm:pt modelId="{2A79EFA8-74A5-4928-AEAA-A37C1301E587}" type="pres">
      <dgm:prSet presAssocID="{956224E7-FAEF-422D-A8E0-84BA704371B5}" presName="sibTrans" presStyleLbl="node1" presStyleIdx="7" presStyleCnt="11"/>
      <dgm:spPr/>
    </dgm:pt>
    <dgm:pt modelId="{4EF99A88-A547-4395-95EF-9A6DDACBD302}" type="pres">
      <dgm:prSet presAssocID="{956224E7-FAEF-422D-A8E0-84BA704371B5}" presName="sibTransSpacerAfterConnector" presStyleCnt="0"/>
      <dgm:spPr/>
    </dgm:pt>
    <dgm:pt modelId="{26A99B68-F772-4F82-85A8-162032A18416}" type="pres">
      <dgm:prSet presAssocID="{8E8B65AB-593E-4584-936E-DB68F6062724}" presName="node" presStyleLbl="node1" presStyleIdx="8" presStyleCnt="11">
        <dgm:presLayoutVars>
          <dgm:bulletEnabled val="1"/>
        </dgm:presLayoutVars>
      </dgm:prSet>
      <dgm:spPr/>
    </dgm:pt>
    <dgm:pt modelId="{2E27F324-D97B-47FD-BDFC-9FFE616A5AB7}" type="pres">
      <dgm:prSet presAssocID="{2E740A5B-9932-4DDE-A982-7A3A3EB85C83}" presName="sibTransSpacerBeforeConnector" presStyleCnt="0"/>
      <dgm:spPr/>
    </dgm:pt>
    <dgm:pt modelId="{B7D048B8-1C69-4607-9CB1-93373D5A366E}" type="pres">
      <dgm:prSet presAssocID="{2E740A5B-9932-4DDE-A982-7A3A3EB85C83}" presName="sibTrans" presStyleLbl="node1" presStyleIdx="9" presStyleCnt="11"/>
      <dgm:spPr/>
    </dgm:pt>
    <dgm:pt modelId="{7C07523A-A466-4813-911E-7F39775461B6}" type="pres">
      <dgm:prSet presAssocID="{2E740A5B-9932-4DDE-A982-7A3A3EB85C83}" presName="sibTransSpacerAfterConnector" presStyleCnt="0"/>
      <dgm:spPr/>
    </dgm:pt>
    <dgm:pt modelId="{D5E5B7FA-1F79-43D8-AABE-B6FFF9E273E8}" type="pres">
      <dgm:prSet presAssocID="{96B08D22-9FD6-4F5B-BD31-2CC95D98F5E5}" presName="node" presStyleLbl="node1" presStyleIdx="10" presStyleCnt="11">
        <dgm:presLayoutVars>
          <dgm:bulletEnabled val="1"/>
        </dgm:presLayoutVars>
      </dgm:prSet>
      <dgm:spPr/>
    </dgm:pt>
  </dgm:ptLst>
  <dgm:cxnLst>
    <dgm:cxn modelId="{FCC9C503-BF84-4ABA-B2C5-9D86250AFBFC}" srcId="{A26FD3BF-60E6-4ABF-B1B5-DE0CA67B60E7}" destId="{96B08D22-9FD6-4F5B-BD31-2CC95D98F5E5}" srcOrd="5" destOrd="0" parTransId="{0BEA860C-5108-4D8B-8A85-C7B4925C0279}" sibTransId="{BFB7176D-4EB4-4AA0-AA4B-6F67C8AB995D}"/>
    <dgm:cxn modelId="{0C938106-03A4-4076-ACD3-7BAD8E357A3B}" srcId="{A26FD3BF-60E6-4ABF-B1B5-DE0CA67B60E7}" destId="{C6366E97-2CB4-4274-BDDB-AE163EF42863}" srcOrd="1" destOrd="0" parTransId="{E00841AA-9F1D-47A3-802B-9457E35B6871}" sibTransId="{21754178-415E-4D4B-93B1-FD44A982DCB6}"/>
    <dgm:cxn modelId="{AAA5532F-0BF5-4D82-9ACB-C0EC6A3B4E3D}" type="presOf" srcId="{B6D5E299-E625-4AE4-A6DD-89E4347CE61F}" destId="{B6E88BD1-36BE-4960-AE6C-4561233E4D12}" srcOrd="0" destOrd="0" presId="urn:microsoft.com/office/officeart/2016/7/layout/BasicProcessNew"/>
    <dgm:cxn modelId="{BA5E4A3B-667F-4DD8-A461-B15D7D244B27}" type="presOf" srcId="{1E52348B-315B-478A-81DD-C31DA8F0AFFF}" destId="{50C7383B-E011-4206-934B-DF6D0126740C}" srcOrd="0" destOrd="0" presId="urn:microsoft.com/office/officeart/2016/7/layout/BasicProcessNew"/>
    <dgm:cxn modelId="{5765603D-D4A4-4208-B3E4-10EAD6986C10}" type="presOf" srcId="{2E740A5B-9932-4DDE-A982-7A3A3EB85C83}" destId="{B7D048B8-1C69-4607-9CB1-93373D5A366E}" srcOrd="0" destOrd="0" presId="urn:microsoft.com/office/officeart/2016/7/layout/BasicProcessNew"/>
    <dgm:cxn modelId="{6757A53F-277F-4B1C-AE4F-B5F02BB206C9}" type="presOf" srcId="{A26FD3BF-60E6-4ABF-B1B5-DE0CA67B60E7}" destId="{9CF66D33-1172-453E-B652-30FE6AFD6CD7}" srcOrd="0" destOrd="0" presId="urn:microsoft.com/office/officeart/2016/7/layout/BasicProcessNew"/>
    <dgm:cxn modelId="{BF00AD47-D50B-4F99-A7B4-6757F29483F7}" srcId="{A26FD3BF-60E6-4ABF-B1B5-DE0CA67B60E7}" destId="{D7CC5F0C-F387-48E5-8E50-920C57A03CE0}" srcOrd="3" destOrd="0" parTransId="{D1C3D305-DD4E-4D6D-A7C1-C63B32E0394B}" sibTransId="{956224E7-FAEF-422D-A8E0-84BA704371B5}"/>
    <dgm:cxn modelId="{9B61C84A-3CBA-4525-835E-0F1A8EE3BF7C}" type="presOf" srcId="{50BF43B4-CE65-457E-A73F-D49D104CF378}" destId="{CB82D3D5-C412-40B7-A3BE-F8C6550A5231}" srcOrd="0" destOrd="0" presId="urn:microsoft.com/office/officeart/2016/7/layout/BasicProcessNew"/>
    <dgm:cxn modelId="{B36F8F6D-1EEB-435D-8C3C-E49E1BB828D3}" srcId="{A26FD3BF-60E6-4ABF-B1B5-DE0CA67B60E7}" destId="{8E8B65AB-593E-4584-936E-DB68F6062724}" srcOrd="4" destOrd="0" parTransId="{800FFC4F-414E-478A-9205-616E24A04786}" sibTransId="{2E740A5B-9932-4DDE-A982-7A3A3EB85C83}"/>
    <dgm:cxn modelId="{8297FA7B-3BFA-4CCF-AA4F-C0D4D7169194}" type="presOf" srcId="{956224E7-FAEF-422D-A8E0-84BA704371B5}" destId="{2A79EFA8-74A5-4928-AEAA-A37C1301E587}" srcOrd="0" destOrd="0" presId="urn:microsoft.com/office/officeart/2016/7/layout/BasicProcessNew"/>
    <dgm:cxn modelId="{DC42FB80-68DB-493D-9055-890791A6E2F9}" type="presOf" srcId="{C6366E97-2CB4-4274-BDDB-AE163EF42863}" destId="{926620AF-1FC8-4446-8129-4FE86046BA29}" srcOrd="0" destOrd="0" presId="urn:microsoft.com/office/officeart/2016/7/layout/BasicProcessNew"/>
    <dgm:cxn modelId="{0038B991-DF4A-4F1C-8736-640D6390E56B}" type="presOf" srcId="{D7CC5F0C-F387-48E5-8E50-920C57A03CE0}" destId="{8546A1B7-E498-4CB9-A637-7172A3E12FD2}" srcOrd="0" destOrd="0" presId="urn:microsoft.com/office/officeart/2016/7/layout/BasicProcessNew"/>
    <dgm:cxn modelId="{59386E93-8079-47DD-A48E-DA3C2D1A5B4C}" type="presOf" srcId="{21754178-415E-4D4B-93B1-FD44A982DCB6}" destId="{3E76D000-5F60-4BDF-94B7-AD38E6604E1B}" srcOrd="0" destOrd="0" presId="urn:microsoft.com/office/officeart/2016/7/layout/BasicProcessNew"/>
    <dgm:cxn modelId="{865D92A2-8EC9-4421-941B-629F51E122B5}" srcId="{A26FD3BF-60E6-4ABF-B1B5-DE0CA67B60E7}" destId="{4E0D126E-E05A-4F38-821F-1871DD1A9600}" srcOrd="2" destOrd="0" parTransId="{B0AA0F9A-87D9-44AE-9901-FFA3C04D4DEA}" sibTransId="{B6D5E299-E625-4AE4-A6DD-89E4347CE61F}"/>
    <dgm:cxn modelId="{8A9E5DB8-A7B4-4E07-A762-467F433897D7}" type="presOf" srcId="{96B08D22-9FD6-4F5B-BD31-2CC95D98F5E5}" destId="{D5E5B7FA-1F79-43D8-AABE-B6FFF9E273E8}" srcOrd="0" destOrd="0" presId="urn:microsoft.com/office/officeart/2016/7/layout/BasicProcessNew"/>
    <dgm:cxn modelId="{182792C7-4013-42B5-A174-166B95AD63E8}" type="presOf" srcId="{8E8B65AB-593E-4584-936E-DB68F6062724}" destId="{26A99B68-F772-4F82-85A8-162032A18416}" srcOrd="0" destOrd="0" presId="urn:microsoft.com/office/officeart/2016/7/layout/BasicProcessNew"/>
    <dgm:cxn modelId="{AD5F56D4-4619-4ABE-A189-EED61F564F3F}" srcId="{A26FD3BF-60E6-4ABF-B1B5-DE0CA67B60E7}" destId="{1E52348B-315B-478A-81DD-C31DA8F0AFFF}" srcOrd="0" destOrd="0" parTransId="{57E0F035-B7E5-4726-892C-DAA03CD9AE7F}" sibTransId="{50BF43B4-CE65-457E-A73F-D49D104CF378}"/>
    <dgm:cxn modelId="{C6FF00FA-B19D-45E4-B306-988F761D198D}" type="presOf" srcId="{4E0D126E-E05A-4F38-821F-1871DD1A9600}" destId="{37857F78-B1DB-4E8D-856B-A953E3FDAE74}" srcOrd="0" destOrd="0" presId="urn:microsoft.com/office/officeart/2016/7/layout/BasicProcessNew"/>
    <dgm:cxn modelId="{5071DD3D-A6B3-438A-9EC2-560F008C65AB}" type="presParOf" srcId="{9CF66D33-1172-453E-B652-30FE6AFD6CD7}" destId="{50C7383B-E011-4206-934B-DF6D0126740C}" srcOrd="0" destOrd="0" presId="urn:microsoft.com/office/officeart/2016/7/layout/BasicProcessNew"/>
    <dgm:cxn modelId="{545D6315-D71E-4880-813F-0A7A0F8B8D61}" type="presParOf" srcId="{9CF66D33-1172-453E-B652-30FE6AFD6CD7}" destId="{1BF04366-1016-4C40-8235-6CF72FA4D22C}" srcOrd="1" destOrd="0" presId="urn:microsoft.com/office/officeart/2016/7/layout/BasicProcessNew"/>
    <dgm:cxn modelId="{1A34C16E-D9A4-4EAF-A5E8-C826A9602CC9}" type="presParOf" srcId="{9CF66D33-1172-453E-B652-30FE6AFD6CD7}" destId="{CB82D3D5-C412-40B7-A3BE-F8C6550A5231}" srcOrd="2" destOrd="0" presId="urn:microsoft.com/office/officeart/2016/7/layout/BasicProcessNew"/>
    <dgm:cxn modelId="{2A52528E-D811-4FE0-9E32-4850CA49A73A}" type="presParOf" srcId="{9CF66D33-1172-453E-B652-30FE6AFD6CD7}" destId="{E4FDA924-49B5-4315-90B7-AA2831BC8542}" srcOrd="3" destOrd="0" presId="urn:microsoft.com/office/officeart/2016/7/layout/BasicProcessNew"/>
    <dgm:cxn modelId="{71EFEEF1-E144-47A9-A866-777EB66458AE}" type="presParOf" srcId="{9CF66D33-1172-453E-B652-30FE6AFD6CD7}" destId="{926620AF-1FC8-4446-8129-4FE86046BA29}" srcOrd="4" destOrd="0" presId="urn:microsoft.com/office/officeart/2016/7/layout/BasicProcessNew"/>
    <dgm:cxn modelId="{3728403B-1D00-4D4D-9590-9B1C4A738C1E}" type="presParOf" srcId="{9CF66D33-1172-453E-B652-30FE6AFD6CD7}" destId="{B37D0879-E353-4363-9D54-98B991B82051}" srcOrd="5" destOrd="0" presId="urn:microsoft.com/office/officeart/2016/7/layout/BasicProcessNew"/>
    <dgm:cxn modelId="{5E24DD53-9054-4324-9F09-B71B0F88E3B7}" type="presParOf" srcId="{9CF66D33-1172-453E-B652-30FE6AFD6CD7}" destId="{3E76D000-5F60-4BDF-94B7-AD38E6604E1B}" srcOrd="6" destOrd="0" presId="urn:microsoft.com/office/officeart/2016/7/layout/BasicProcessNew"/>
    <dgm:cxn modelId="{69526862-F5AC-49E8-97FC-41B26694CAA4}" type="presParOf" srcId="{9CF66D33-1172-453E-B652-30FE6AFD6CD7}" destId="{DF4F5F26-95A0-4D5D-9279-E6D4E0CCEC17}" srcOrd="7" destOrd="0" presId="urn:microsoft.com/office/officeart/2016/7/layout/BasicProcessNew"/>
    <dgm:cxn modelId="{9F05D105-17AB-45D5-8BB6-298B2D33EC67}" type="presParOf" srcId="{9CF66D33-1172-453E-B652-30FE6AFD6CD7}" destId="{37857F78-B1DB-4E8D-856B-A953E3FDAE74}" srcOrd="8" destOrd="0" presId="urn:microsoft.com/office/officeart/2016/7/layout/BasicProcessNew"/>
    <dgm:cxn modelId="{D98482FC-738B-4A42-8C83-C4C7C7444FF3}" type="presParOf" srcId="{9CF66D33-1172-453E-B652-30FE6AFD6CD7}" destId="{205605D7-7197-4DCB-9DE8-941639DC7C8E}" srcOrd="9" destOrd="0" presId="urn:microsoft.com/office/officeart/2016/7/layout/BasicProcessNew"/>
    <dgm:cxn modelId="{42979684-EAC5-451A-B6A6-DEB9CB606992}" type="presParOf" srcId="{9CF66D33-1172-453E-B652-30FE6AFD6CD7}" destId="{B6E88BD1-36BE-4960-AE6C-4561233E4D12}" srcOrd="10" destOrd="0" presId="urn:microsoft.com/office/officeart/2016/7/layout/BasicProcessNew"/>
    <dgm:cxn modelId="{01BF87BF-A3C2-40ED-986F-4C631D9321A8}" type="presParOf" srcId="{9CF66D33-1172-453E-B652-30FE6AFD6CD7}" destId="{DD2821F0-7C3E-4E64-831F-7142C9E7E56C}" srcOrd="11" destOrd="0" presId="urn:microsoft.com/office/officeart/2016/7/layout/BasicProcessNew"/>
    <dgm:cxn modelId="{CBE6DD01-5223-4770-A589-D5640713414E}" type="presParOf" srcId="{9CF66D33-1172-453E-B652-30FE6AFD6CD7}" destId="{8546A1B7-E498-4CB9-A637-7172A3E12FD2}" srcOrd="12" destOrd="0" presId="urn:microsoft.com/office/officeart/2016/7/layout/BasicProcessNew"/>
    <dgm:cxn modelId="{76E38878-E894-4906-9165-862D074A1D2B}" type="presParOf" srcId="{9CF66D33-1172-453E-B652-30FE6AFD6CD7}" destId="{1B8306D3-CC7C-4E61-AC52-81F09FA74C49}" srcOrd="13" destOrd="0" presId="urn:microsoft.com/office/officeart/2016/7/layout/BasicProcessNew"/>
    <dgm:cxn modelId="{1CBFB113-9CC6-49CF-B56D-525074670468}" type="presParOf" srcId="{9CF66D33-1172-453E-B652-30FE6AFD6CD7}" destId="{2A79EFA8-74A5-4928-AEAA-A37C1301E587}" srcOrd="14" destOrd="0" presId="urn:microsoft.com/office/officeart/2016/7/layout/BasicProcessNew"/>
    <dgm:cxn modelId="{2DFF1F8C-BDC4-4921-98B5-25AEFAB6076A}" type="presParOf" srcId="{9CF66D33-1172-453E-B652-30FE6AFD6CD7}" destId="{4EF99A88-A547-4395-95EF-9A6DDACBD302}" srcOrd="15" destOrd="0" presId="urn:microsoft.com/office/officeart/2016/7/layout/BasicProcessNew"/>
    <dgm:cxn modelId="{67C9C5E5-E505-41C5-A7D6-0292BF248928}" type="presParOf" srcId="{9CF66D33-1172-453E-B652-30FE6AFD6CD7}" destId="{26A99B68-F772-4F82-85A8-162032A18416}" srcOrd="16" destOrd="0" presId="urn:microsoft.com/office/officeart/2016/7/layout/BasicProcessNew"/>
    <dgm:cxn modelId="{F1E77243-7901-4E10-B7E5-FF99940F411F}" type="presParOf" srcId="{9CF66D33-1172-453E-B652-30FE6AFD6CD7}" destId="{2E27F324-D97B-47FD-BDFC-9FFE616A5AB7}" srcOrd="17" destOrd="0" presId="urn:microsoft.com/office/officeart/2016/7/layout/BasicProcessNew"/>
    <dgm:cxn modelId="{688E398F-31B2-4B59-9B2E-DE3D95A0548E}" type="presParOf" srcId="{9CF66D33-1172-453E-B652-30FE6AFD6CD7}" destId="{B7D048B8-1C69-4607-9CB1-93373D5A366E}" srcOrd="18" destOrd="0" presId="urn:microsoft.com/office/officeart/2016/7/layout/BasicProcessNew"/>
    <dgm:cxn modelId="{42F5DA69-C086-45DA-93E1-CEEDA4CD5033}" type="presParOf" srcId="{9CF66D33-1172-453E-B652-30FE6AFD6CD7}" destId="{7C07523A-A466-4813-911E-7F39775461B6}" srcOrd="19" destOrd="0" presId="urn:microsoft.com/office/officeart/2016/7/layout/BasicProcessNew"/>
    <dgm:cxn modelId="{B6299A6C-3030-450F-BB77-9C9EE7E4B344}" type="presParOf" srcId="{9CF66D33-1172-453E-B652-30FE6AFD6CD7}" destId="{D5E5B7FA-1F79-43D8-AABE-B6FFF9E273E8}" srcOrd="20"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41DE56-475B-4EA7-A7AC-1B92E230FA2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AD13869-A464-4C89-90E7-91D6031409B5}">
      <dgm:prSet/>
      <dgm:spPr/>
      <dgm:t>
        <a:bodyPr/>
        <a:lstStyle/>
        <a:p>
          <a:r>
            <a:rPr lang="en-GB" b="1" u="none" dirty="0"/>
            <a:t>Mr. Patel should be included in ;</a:t>
          </a:r>
          <a:endParaRPr lang="en-US" u="none" dirty="0"/>
        </a:p>
      </dgm:t>
    </dgm:pt>
    <dgm:pt modelId="{D5AC386F-FE9D-4C4F-892A-C744FF325CE4}" type="parTrans" cxnId="{79ADB92F-F2A1-4A68-9A2B-6B6D5C4C28AA}">
      <dgm:prSet/>
      <dgm:spPr/>
      <dgm:t>
        <a:bodyPr/>
        <a:lstStyle/>
        <a:p>
          <a:endParaRPr lang="en-US"/>
        </a:p>
      </dgm:t>
    </dgm:pt>
    <dgm:pt modelId="{966C97B3-E2F2-44D1-9C4E-F42B405F2121}" type="sibTrans" cxnId="{79ADB92F-F2A1-4A68-9A2B-6B6D5C4C28AA}">
      <dgm:prSet/>
      <dgm:spPr/>
      <dgm:t>
        <a:bodyPr/>
        <a:lstStyle/>
        <a:p>
          <a:endParaRPr lang="en-US"/>
        </a:p>
      </dgm:t>
    </dgm:pt>
    <dgm:pt modelId="{B63120A7-D25E-47A6-996B-4366FF3FEF02}">
      <dgm:prSet/>
      <dgm:spPr/>
      <dgm:t>
        <a:bodyPr/>
        <a:lstStyle/>
        <a:p>
          <a:r>
            <a:rPr lang="en-GB" b="1" dirty="0"/>
            <a:t>Symptom assessment- </a:t>
          </a:r>
          <a:r>
            <a:rPr lang="en-GB" dirty="0"/>
            <a:t>checking his  cough, fever, weight loss, or new symptoms that may suggest complications or treatment failure.</a:t>
          </a:r>
          <a:endParaRPr lang="en-US" dirty="0"/>
        </a:p>
      </dgm:t>
    </dgm:pt>
    <dgm:pt modelId="{0AFA4EAB-48D0-4B64-B717-0050F5B8A9ED}" type="parTrans" cxnId="{1829C69E-451B-4009-9BE9-901463D20E04}">
      <dgm:prSet/>
      <dgm:spPr/>
      <dgm:t>
        <a:bodyPr/>
        <a:lstStyle/>
        <a:p>
          <a:endParaRPr lang="en-US"/>
        </a:p>
      </dgm:t>
    </dgm:pt>
    <dgm:pt modelId="{B193B50E-1C6E-472E-A59C-A95AD1C07BA3}" type="sibTrans" cxnId="{1829C69E-451B-4009-9BE9-901463D20E04}">
      <dgm:prSet/>
      <dgm:spPr/>
      <dgm:t>
        <a:bodyPr/>
        <a:lstStyle/>
        <a:p>
          <a:endParaRPr lang="en-US"/>
        </a:p>
      </dgm:t>
    </dgm:pt>
    <dgm:pt modelId="{CE421D59-9F65-4B2F-846D-0C182EE63AFD}">
      <dgm:prSet/>
      <dgm:spPr/>
      <dgm:t>
        <a:bodyPr/>
        <a:lstStyle/>
        <a:p>
          <a:r>
            <a:rPr lang="en-GB" b="1"/>
            <a:t>Clinical examination</a:t>
          </a:r>
          <a:r>
            <a:rPr lang="en-GB"/>
            <a:t> - assessing general health, weight gain, and respiratory status.</a:t>
          </a:r>
          <a:endParaRPr lang="en-US"/>
        </a:p>
      </dgm:t>
    </dgm:pt>
    <dgm:pt modelId="{FE0DDC13-5C2E-4120-BD1C-59F522E4A839}" type="parTrans" cxnId="{F601158F-7148-4747-9411-086235A0CEF8}">
      <dgm:prSet/>
      <dgm:spPr/>
      <dgm:t>
        <a:bodyPr/>
        <a:lstStyle/>
        <a:p>
          <a:endParaRPr lang="en-US"/>
        </a:p>
      </dgm:t>
    </dgm:pt>
    <dgm:pt modelId="{D28198D9-327E-433E-9946-DFF086B2C08D}" type="sibTrans" cxnId="{F601158F-7148-4747-9411-086235A0CEF8}">
      <dgm:prSet/>
      <dgm:spPr/>
      <dgm:t>
        <a:bodyPr/>
        <a:lstStyle/>
        <a:p>
          <a:endParaRPr lang="en-US"/>
        </a:p>
      </dgm:t>
    </dgm:pt>
    <dgm:pt modelId="{27D6ADC1-E1B8-4423-9EAD-76B570F15936}">
      <dgm:prSet/>
      <dgm:spPr/>
      <dgm:t>
        <a:bodyPr/>
        <a:lstStyle/>
        <a:p>
          <a:r>
            <a:rPr lang="en-GB" b="1"/>
            <a:t>Laboratory monitoring</a:t>
          </a:r>
          <a:r>
            <a:rPr lang="en-GB"/>
            <a:t> - repeating sputum tests to confirm the bacteria are clearing, especially for pulmonary TB.</a:t>
          </a:r>
          <a:endParaRPr lang="en-US"/>
        </a:p>
      </dgm:t>
    </dgm:pt>
    <dgm:pt modelId="{8FBBC04D-70CB-49CE-8A43-D6F79F817F80}" type="parTrans" cxnId="{E92DD776-3F9B-4B13-8B65-CF9DF7A30270}">
      <dgm:prSet/>
      <dgm:spPr/>
      <dgm:t>
        <a:bodyPr/>
        <a:lstStyle/>
        <a:p>
          <a:endParaRPr lang="en-US"/>
        </a:p>
      </dgm:t>
    </dgm:pt>
    <dgm:pt modelId="{13C9C3E9-B099-4FD7-9270-717DFDEF24E9}" type="sibTrans" cxnId="{E92DD776-3F9B-4B13-8B65-CF9DF7A30270}">
      <dgm:prSet/>
      <dgm:spPr/>
      <dgm:t>
        <a:bodyPr/>
        <a:lstStyle/>
        <a:p>
          <a:endParaRPr lang="en-US"/>
        </a:p>
      </dgm:t>
    </dgm:pt>
    <dgm:pt modelId="{438CC7DD-72E8-43EC-92D4-6F526CEE319E}">
      <dgm:prSet/>
      <dgm:spPr/>
      <dgm:t>
        <a:bodyPr/>
        <a:lstStyle/>
        <a:p>
          <a:r>
            <a:rPr lang="en-GB" b="1"/>
            <a:t>Imaging</a:t>
          </a:r>
          <a:r>
            <a:rPr lang="en-GB"/>
            <a:t> - chest X‑rays at some point to document improvement.</a:t>
          </a:r>
          <a:endParaRPr lang="en-US"/>
        </a:p>
      </dgm:t>
    </dgm:pt>
    <dgm:pt modelId="{95FC8F6B-54C0-463E-9642-B4E12459A684}" type="parTrans" cxnId="{20E90FCF-DA70-4F1E-AADA-08D7EACE4820}">
      <dgm:prSet/>
      <dgm:spPr/>
      <dgm:t>
        <a:bodyPr/>
        <a:lstStyle/>
        <a:p>
          <a:endParaRPr lang="en-US"/>
        </a:p>
      </dgm:t>
    </dgm:pt>
    <dgm:pt modelId="{B9C93009-00DC-451A-829A-F6D1AFD54D75}" type="sibTrans" cxnId="{20E90FCF-DA70-4F1E-AADA-08D7EACE4820}">
      <dgm:prSet/>
      <dgm:spPr/>
      <dgm:t>
        <a:bodyPr/>
        <a:lstStyle/>
        <a:p>
          <a:endParaRPr lang="en-US"/>
        </a:p>
      </dgm:t>
    </dgm:pt>
    <dgm:pt modelId="{85D69C68-9AD1-4869-A407-D985AC278A74}">
      <dgm:prSet/>
      <dgm:spPr/>
      <dgm:t>
        <a:bodyPr/>
        <a:lstStyle/>
        <a:p>
          <a:r>
            <a:rPr lang="en-GB" b="1" dirty="0"/>
            <a:t>Support for social needs--</a:t>
          </a:r>
          <a:r>
            <a:rPr lang="en-GB" dirty="0"/>
            <a:t> addressing housing, employment, mental health, or safeguarding issues that may affect recovery.</a:t>
          </a:r>
        </a:p>
        <a:p>
          <a:r>
            <a:rPr lang="en-GB" dirty="0"/>
            <a:t>(NICE, 2024).</a:t>
          </a:r>
          <a:endParaRPr lang="en-US" dirty="0"/>
        </a:p>
      </dgm:t>
    </dgm:pt>
    <dgm:pt modelId="{874A1128-CAC8-4C75-A944-26CE17EA1AEF}" type="parTrans" cxnId="{B3BC4BEA-F978-46A1-B701-76BED918F080}">
      <dgm:prSet/>
      <dgm:spPr/>
      <dgm:t>
        <a:bodyPr/>
        <a:lstStyle/>
        <a:p>
          <a:endParaRPr lang="en-US"/>
        </a:p>
      </dgm:t>
    </dgm:pt>
    <dgm:pt modelId="{9E23002C-E077-4106-80A5-15DF6F5CEC83}" type="sibTrans" cxnId="{B3BC4BEA-F978-46A1-B701-76BED918F080}">
      <dgm:prSet/>
      <dgm:spPr/>
      <dgm:t>
        <a:bodyPr/>
        <a:lstStyle/>
        <a:p>
          <a:endParaRPr lang="en-US"/>
        </a:p>
      </dgm:t>
    </dgm:pt>
    <dgm:pt modelId="{946D5838-3A4D-4F3B-87D7-2CA4E1787F97}" type="pres">
      <dgm:prSet presAssocID="{4041DE56-475B-4EA7-A7AC-1B92E230FA22}" presName="vert0" presStyleCnt="0">
        <dgm:presLayoutVars>
          <dgm:dir/>
          <dgm:animOne val="branch"/>
          <dgm:animLvl val="lvl"/>
        </dgm:presLayoutVars>
      </dgm:prSet>
      <dgm:spPr/>
    </dgm:pt>
    <dgm:pt modelId="{FF0195BC-D822-4404-845C-9E9A8CFB8E0B}" type="pres">
      <dgm:prSet presAssocID="{AAD13869-A464-4C89-90E7-91D6031409B5}" presName="thickLine" presStyleLbl="alignNode1" presStyleIdx="0" presStyleCnt="6"/>
      <dgm:spPr/>
    </dgm:pt>
    <dgm:pt modelId="{B15961E0-2630-4FAD-865E-B73A9DBBDE18}" type="pres">
      <dgm:prSet presAssocID="{AAD13869-A464-4C89-90E7-91D6031409B5}" presName="horz1" presStyleCnt="0"/>
      <dgm:spPr/>
    </dgm:pt>
    <dgm:pt modelId="{5406FE68-EDA0-4762-8098-0447452ADEFF}" type="pres">
      <dgm:prSet presAssocID="{AAD13869-A464-4C89-90E7-91D6031409B5}" presName="tx1" presStyleLbl="revTx" presStyleIdx="0" presStyleCnt="6"/>
      <dgm:spPr/>
    </dgm:pt>
    <dgm:pt modelId="{CEB5BA82-95B6-4C3B-A32B-C9A7D253E9F9}" type="pres">
      <dgm:prSet presAssocID="{AAD13869-A464-4C89-90E7-91D6031409B5}" presName="vert1" presStyleCnt="0"/>
      <dgm:spPr/>
    </dgm:pt>
    <dgm:pt modelId="{CB6195A5-19D9-40F2-A8CB-1CB89CCF0C7F}" type="pres">
      <dgm:prSet presAssocID="{B63120A7-D25E-47A6-996B-4366FF3FEF02}" presName="thickLine" presStyleLbl="alignNode1" presStyleIdx="1" presStyleCnt="6"/>
      <dgm:spPr/>
    </dgm:pt>
    <dgm:pt modelId="{BFEF9F32-5AC0-4B11-B26F-90520E912C71}" type="pres">
      <dgm:prSet presAssocID="{B63120A7-D25E-47A6-996B-4366FF3FEF02}" presName="horz1" presStyleCnt="0"/>
      <dgm:spPr/>
    </dgm:pt>
    <dgm:pt modelId="{0399FF3F-8037-4BB6-B87C-93CC4EE21126}" type="pres">
      <dgm:prSet presAssocID="{B63120A7-D25E-47A6-996B-4366FF3FEF02}" presName="tx1" presStyleLbl="revTx" presStyleIdx="1" presStyleCnt="6"/>
      <dgm:spPr/>
    </dgm:pt>
    <dgm:pt modelId="{C62FCA80-A5EC-4292-8120-5072DD6CC634}" type="pres">
      <dgm:prSet presAssocID="{B63120A7-D25E-47A6-996B-4366FF3FEF02}" presName="vert1" presStyleCnt="0"/>
      <dgm:spPr/>
    </dgm:pt>
    <dgm:pt modelId="{715F9ACF-0C91-4C90-8041-65EAAAC46B56}" type="pres">
      <dgm:prSet presAssocID="{CE421D59-9F65-4B2F-846D-0C182EE63AFD}" presName="thickLine" presStyleLbl="alignNode1" presStyleIdx="2" presStyleCnt="6"/>
      <dgm:spPr/>
    </dgm:pt>
    <dgm:pt modelId="{7787563A-64B5-48D8-9940-004898EDB4F3}" type="pres">
      <dgm:prSet presAssocID="{CE421D59-9F65-4B2F-846D-0C182EE63AFD}" presName="horz1" presStyleCnt="0"/>
      <dgm:spPr/>
    </dgm:pt>
    <dgm:pt modelId="{A9164DF8-68CB-4051-9771-E5617B5C63F4}" type="pres">
      <dgm:prSet presAssocID="{CE421D59-9F65-4B2F-846D-0C182EE63AFD}" presName="tx1" presStyleLbl="revTx" presStyleIdx="2" presStyleCnt="6"/>
      <dgm:spPr/>
    </dgm:pt>
    <dgm:pt modelId="{3DA5CAC1-B228-4178-9C53-5F79554E8C9E}" type="pres">
      <dgm:prSet presAssocID="{CE421D59-9F65-4B2F-846D-0C182EE63AFD}" presName="vert1" presStyleCnt="0"/>
      <dgm:spPr/>
    </dgm:pt>
    <dgm:pt modelId="{5CDCC8F3-CFF2-4123-B7A5-70DD040CC019}" type="pres">
      <dgm:prSet presAssocID="{27D6ADC1-E1B8-4423-9EAD-76B570F15936}" presName="thickLine" presStyleLbl="alignNode1" presStyleIdx="3" presStyleCnt="6"/>
      <dgm:spPr/>
    </dgm:pt>
    <dgm:pt modelId="{6F9D5782-58D7-4635-A023-22B366ECF6EF}" type="pres">
      <dgm:prSet presAssocID="{27D6ADC1-E1B8-4423-9EAD-76B570F15936}" presName="horz1" presStyleCnt="0"/>
      <dgm:spPr/>
    </dgm:pt>
    <dgm:pt modelId="{27757186-3256-48F7-94CD-78F3254B98FC}" type="pres">
      <dgm:prSet presAssocID="{27D6ADC1-E1B8-4423-9EAD-76B570F15936}" presName="tx1" presStyleLbl="revTx" presStyleIdx="3" presStyleCnt="6"/>
      <dgm:spPr/>
    </dgm:pt>
    <dgm:pt modelId="{6D5054C8-6978-440C-AF6C-C1E46F578884}" type="pres">
      <dgm:prSet presAssocID="{27D6ADC1-E1B8-4423-9EAD-76B570F15936}" presName="vert1" presStyleCnt="0"/>
      <dgm:spPr/>
    </dgm:pt>
    <dgm:pt modelId="{26EFA87F-BA96-48C6-BF00-14CF27C5F81F}" type="pres">
      <dgm:prSet presAssocID="{438CC7DD-72E8-43EC-92D4-6F526CEE319E}" presName="thickLine" presStyleLbl="alignNode1" presStyleIdx="4" presStyleCnt="6"/>
      <dgm:spPr/>
    </dgm:pt>
    <dgm:pt modelId="{C2AFFC51-9169-4D93-9EAA-7464CF614253}" type="pres">
      <dgm:prSet presAssocID="{438CC7DD-72E8-43EC-92D4-6F526CEE319E}" presName="horz1" presStyleCnt="0"/>
      <dgm:spPr/>
    </dgm:pt>
    <dgm:pt modelId="{362688F8-B6B1-4D83-A6E0-9C0570E7F4F7}" type="pres">
      <dgm:prSet presAssocID="{438CC7DD-72E8-43EC-92D4-6F526CEE319E}" presName="tx1" presStyleLbl="revTx" presStyleIdx="4" presStyleCnt="6"/>
      <dgm:spPr/>
    </dgm:pt>
    <dgm:pt modelId="{A2EDDA49-D477-4665-AA8A-9FDF44D2280B}" type="pres">
      <dgm:prSet presAssocID="{438CC7DD-72E8-43EC-92D4-6F526CEE319E}" presName="vert1" presStyleCnt="0"/>
      <dgm:spPr/>
    </dgm:pt>
    <dgm:pt modelId="{9C028840-D426-4A6D-B265-E6ADF5125D8F}" type="pres">
      <dgm:prSet presAssocID="{85D69C68-9AD1-4869-A407-D985AC278A74}" presName="thickLine" presStyleLbl="alignNode1" presStyleIdx="5" presStyleCnt="6"/>
      <dgm:spPr/>
    </dgm:pt>
    <dgm:pt modelId="{79A96277-9E29-4447-B807-519BA46EDEC8}" type="pres">
      <dgm:prSet presAssocID="{85D69C68-9AD1-4869-A407-D985AC278A74}" presName="horz1" presStyleCnt="0"/>
      <dgm:spPr/>
    </dgm:pt>
    <dgm:pt modelId="{6B2D9B9B-F070-4AA5-A7F4-F3A9CAE3408C}" type="pres">
      <dgm:prSet presAssocID="{85D69C68-9AD1-4869-A407-D985AC278A74}" presName="tx1" presStyleLbl="revTx" presStyleIdx="5" presStyleCnt="6"/>
      <dgm:spPr/>
    </dgm:pt>
    <dgm:pt modelId="{F78E9FB8-6439-4427-B373-95406BFEED16}" type="pres">
      <dgm:prSet presAssocID="{85D69C68-9AD1-4869-A407-D985AC278A74}" presName="vert1" presStyleCnt="0"/>
      <dgm:spPr/>
    </dgm:pt>
  </dgm:ptLst>
  <dgm:cxnLst>
    <dgm:cxn modelId="{00A7CC0E-A292-45E3-89BC-D105CAD7ADC2}" type="presOf" srcId="{CE421D59-9F65-4B2F-846D-0C182EE63AFD}" destId="{A9164DF8-68CB-4051-9771-E5617B5C63F4}" srcOrd="0" destOrd="0" presId="urn:microsoft.com/office/officeart/2008/layout/LinedList"/>
    <dgm:cxn modelId="{79ADB92F-F2A1-4A68-9A2B-6B6D5C4C28AA}" srcId="{4041DE56-475B-4EA7-A7AC-1B92E230FA22}" destId="{AAD13869-A464-4C89-90E7-91D6031409B5}" srcOrd="0" destOrd="0" parTransId="{D5AC386F-FE9D-4C4F-892A-C744FF325CE4}" sibTransId="{966C97B3-E2F2-44D1-9C4E-F42B405F2121}"/>
    <dgm:cxn modelId="{3B70585E-EEE1-4471-B30E-CE46E51DEF01}" type="presOf" srcId="{27D6ADC1-E1B8-4423-9EAD-76B570F15936}" destId="{27757186-3256-48F7-94CD-78F3254B98FC}" srcOrd="0" destOrd="0" presId="urn:microsoft.com/office/officeart/2008/layout/LinedList"/>
    <dgm:cxn modelId="{E92DD776-3F9B-4B13-8B65-CF9DF7A30270}" srcId="{4041DE56-475B-4EA7-A7AC-1B92E230FA22}" destId="{27D6ADC1-E1B8-4423-9EAD-76B570F15936}" srcOrd="3" destOrd="0" parTransId="{8FBBC04D-70CB-49CE-8A43-D6F79F817F80}" sibTransId="{13C9C3E9-B099-4FD7-9270-717DFDEF24E9}"/>
    <dgm:cxn modelId="{EDA4827F-B38B-4389-BB60-70F54076BECC}" type="presOf" srcId="{B63120A7-D25E-47A6-996B-4366FF3FEF02}" destId="{0399FF3F-8037-4BB6-B87C-93CC4EE21126}" srcOrd="0" destOrd="0" presId="urn:microsoft.com/office/officeart/2008/layout/LinedList"/>
    <dgm:cxn modelId="{F601158F-7148-4747-9411-086235A0CEF8}" srcId="{4041DE56-475B-4EA7-A7AC-1B92E230FA22}" destId="{CE421D59-9F65-4B2F-846D-0C182EE63AFD}" srcOrd="2" destOrd="0" parTransId="{FE0DDC13-5C2E-4120-BD1C-59F522E4A839}" sibTransId="{D28198D9-327E-433E-9946-DFF086B2C08D}"/>
    <dgm:cxn modelId="{49E4CB90-AEC7-4906-95AB-67722E332711}" type="presOf" srcId="{438CC7DD-72E8-43EC-92D4-6F526CEE319E}" destId="{362688F8-B6B1-4D83-A6E0-9C0570E7F4F7}" srcOrd="0" destOrd="0" presId="urn:microsoft.com/office/officeart/2008/layout/LinedList"/>
    <dgm:cxn modelId="{1829C69E-451B-4009-9BE9-901463D20E04}" srcId="{4041DE56-475B-4EA7-A7AC-1B92E230FA22}" destId="{B63120A7-D25E-47A6-996B-4366FF3FEF02}" srcOrd="1" destOrd="0" parTransId="{0AFA4EAB-48D0-4B64-B717-0050F5B8A9ED}" sibTransId="{B193B50E-1C6E-472E-A59C-A95AD1C07BA3}"/>
    <dgm:cxn modelId="{1BF0C4A2-AAF3-47CE-BA95-AB5B6D242819}" type="presOf" srcId="{85D69C68-9AD1-4869-A407-D985AC278A74}" destId="{6B2D9B9B-F070-4AA5-A7F4-F3A9CAE3408C}" srcOrd="0" destOrd="0" presId="urn:microsoft.com/office/officeart/2008/layout/LinedList"/>
    <dgm:cxn modelId="{20E90FCF-DA70-4F1E-AADA-08D7EACE4820}" srcId="{4041DE56-475B-4EA7-A7AC-1B92E230FA22}" destId="{438CC7DD-72E8-43EC-92D4-6F526CEE319E}" srcOrd="4" destOrd="0" parTransId="{95FC8F6B-54C0-463E-9642-B4E12459A684}" sibTransId="{B9C93009-00DC-451A-829A-F6D1AFD54D75}"/>
    <dgm:cxn modelId="{D9D509D5-47B7-4ECD-A194-261989B930AB}" type="presOf" srcId="{AAD13869-A464-4C89-90E7-91D6031409B5}" destId="{5406FE68-EDA0-4762-8098-0447452ADEFF}" srcOrd="0" destOrd="0" presId="urn:microsoft.com/office/officeart/2008/layout/LinedList"/>
    <dgm:cxn modelId="{98F225D8-BB96-41C5-A7A6-5BE83447A352}" type="presOf" srcId="{4041DE56-475B-4EA7-A7AC-1B92E230FA22}" destId="{946D5838-3A4D-4F3B-87D7-2CA4E1787F97}" srcOrd="0" destOrd="0" presId="urn:microsoft.com/office/officeart/2008/layout/LinedList"/>
    <dgm:cxn modelId="{B3BC4BEA-F978-46A1-B701-76BED918F080}" srcId="{4041DE56-475B-4EA7-A7AC-1B92E230FA22}" destId="{85D69C68-9AD1-4869-A407-D985AC278A74}" srcOrd="5" destOrd="0" parTransId="{874A1128-CAC8-4C75-A944-26CE17EA1AEF}" sibTransId="{9E23002C-E077-4106-80A5-15DF6F5CEC83}"/>
    <dgm:cxn modelId="{E8205809-7D33-4DC6-A78D-6DBC5C460260}" type="presParOf" srcId="{946D5838-3A4D-4F3B-87D7-2CA4E1787F97}" destId="{FF0195BC-D822-4404-845C-9E9A8CFB8E0B}" srcOrd="0" destOrd="0" presId="urn:microsoft.com/office/officeart/2008/layout/LinedList"/>
    <dgm:cxn modelId="{B03E56E0-B70E-44F3-A4C9-1ADCFF53F4F3}" type="presParOf" srcId="{946D5838-3A4D-4F3B-87D7-2CA4E1787F97}" destId="{B15961E0-2630-4FAD-865E-B73A9DBBDE18}" srcOrd="1" destOrd="0" presId="urn:microsoft.com/office/officeart/2008/layout/LinedList"/>
    <dgm:cxn modelId="{4526B17C-DE03-4EE9-B284-6BECD240E3D8}" type="presParOf" srcId="{B15961E0-2630-4FAD-865E-B73A9DBBDE18}" destId="{5406FE68-EDA0-4762-8098-0447452ADEFF}" srcOrd="0" destOrd="0" presId="urn:microsoft.com/office/officeart/2008/layout/LinedList"/>
    <dgm:cxn modelId="{925B2EA5-660D-40AA-A22D-0390972D6DD6}" type="presParOf" srcId="{B15961E0-2630-4FAD-865E-B73A9DBBDE18}" destId="{CEB5BA82-95B6-4C3B-A32B-C9A7D253E9F9}" srcOrd="1" destOrd="0" presId="urn:microsoft.com/office/officeart/2008/layout/LinedList"/>
    <dgm:cxn modelId="{2E7C8657-F787-4DB8-942C-19AED0830087}" type="presParOf" srcId="{946D5838-3A4D-4F3B-87D7-2CA4E1787F97}" destId="{CB6195A5-19D9-40F2-A8CB-1CB89CCF0C7F}" srcOrd="2" destOrd="0" presId="urn:microsoft.com/office/officeart/2008/layout/LinedList"/>
    <dgm:cxn modelId="{756BDC9D-8EE6-403C-B6C4-D86E42F73B44}" type="presParOf" srcId="{946D5838-3A4D-4F3B-87D7-2CA4E1787F97}" destId="{BFEF9F32-5AC0-4B11-B26F-90520E912C71}" srcOrd="3" destOrd="0" presId="urn:microsoft.com/office/officeart/2008/layout/LinedList"/>
    <dgm:cxn modelId="{66388F0A-9E87-4BCE-9C34-4AB92C5AE7A3}" type="presParOf" srcId="{BFEF9F32-5AC0-4B11-B26F-90520E912C71}" destId="{0399FF3F-8037-4BB6-B87C-93CC4EE21126}" srcOrd="0" destOrd="0" presId="urn:microsoft.com/office/officeart/2008/layout/LinedList"/>
    <dgm:cxn modelId="{D9E9861E-4D4A-49C6-8DE2-0FBF64CBB83C}" type="presParOf" srcId="{BFEF9F32-5AC0-4B11-B26F-90520E912C71}" destId="{C62FCA80-A5EC-4292-8120-5072DD6CC634}" srcOrd="1" destOrd="0" presId="urn:microsoft.com/office/officeart/2008/layout/LinedList"/>
    <dgm:cxn modelId="{F5686574-9879-4A88-A460-EE595DBD4409}" type="presParOf" srcId="{946D5838-3A4D-4F3B-87D7-2CA4E1787F97}" destId="{715F9ACF-0C91-4C90-8041-65EAAAC46B56}" srcOrd="4" destOrd="0" presId="urn:microsoft.com/office/officeart/2008/layout/LinedList"/>
    <dgm:cxn modelId="{E8C8607C-54EB-4875-9071-7F73543A5B8D}" type="presParOf" srcId="{946D5838-3A4D-4F3B-87D7-2CA4E1787F97}" destId="{7787563A-64B5-48D8-9940-004898EDB4F3}" srcOrd="5" destOrd="0" presId="urn:microsoft.com/office/officeart/2008/layout/LinedList"/>
    <dgm:cxn modelId="{9BEE6876-6B1D-429C-8B3F-570871B14DF5}" type="presParOf" srcId="{7787563A-64B5-48D8-9940-004898EDB4F3}" destId="{A9164DF8-68CB-4051-9771-E5617B5C63F4}" srcOrd="0" destOrd="0" presId="urn:microsoft.com/office/officeart/2008/layout/LinedList"/>
    <dgm:cxn modelId="{81327F81-A1BF-4D04-ADBB-07B2C2CF10DD}" type="presParOf" srcId="{7787563A-64B5-48D8-9940-004898EDB4F3}" destId="{3DA5CAC1-B228-4178-9C53-5F79554E8C9E}" srcOrd="1" destOrd="0" presId="urn:microsoft.com/office/officeart/2008/layout/LinedList"/>
    <dgm:cxn modelId="{0B6CE1E8-56D4-42A3-8477-5B8D814DFC21}" type="presParOf" srcId="{946D5838-3A4D-4F3B-87D7-2CA4E1787F97}" destId="{5CDCC8F3-CFF2-4123-B7A5-70DD040CC019}" srcOrd="6" destOrd="0" presId="urn:microsoft.com/office/officeart/2008/layout/LinedList"/>
    <dgm:cxn modelId="{F8B3690A-E93A-4FA2-9368-8A1D368F2864}" type="presParOf" srcId="{946D5838-3A4D-4F3B-87D7-2CA4E1787F97}" destId="{6F9D5782-58D7-4635-A023-22B366ECF6EF}" srcOrd="7" destOrd="0" presId="urn:microsoft.com/office/officeart/2008/layout/LinedList"/>
    <dgm:cxn modelId="{35B1695C-0906-4203-BD73-AB4EE34F1E8B}" type="presParOf" srcId="{6F9D5782-58D7-4635-A023-22B366ECF6EF}" destId="{27757186-3256-48F7-94CD-78F3254B98FC}" srcOrd="0" destOrd="0" presId="urn:microsoft.com/office/officeart/2008/layout/LinedList"/>
    <dgm:cxn modelId="{9D42206E-A4B4-4F48-9AA9-D7586A0681C5}" type="presParOf" srcId="{6F9D5782-58D7-4635-A023-22B366ECF6EF}" destId="{6D5054C8-6978-440C-AF6C-C1E46F578884}" srcOrd="1" destOrd="0" presId="urn:microsoft.com/office/officeart/2008/layout/LinedList"/>
    <dgm:cxn modelId="{8C82E753-B52C-4191-B622-C8FC0699AA62}" type="presParOf" srcId="{946D5838-3A4D-4F3B-87D7-2CA4E1787F97}" destId="{26EFA87F-BA96-48C6-BF00-14CF27C5F81F}" srcOrd="8" destOrd="0" presId="urn:microsoft.com/office/officeart/2008/layout/LinedList"/>
    <dgm:cxn modelId="{6E13073A-3E55-4173-8D0E-7397A45E2843}" type="presParOf" srcId="{946D5838-3A4D-4F3B-87D7-2CA4E1787F97}" destId="{C2AFFC51-9169-4D93-9EAA-7464CF614253}" srcOrd="9" destOrd="0" presId="urn:microsoft.com/office/officeart/2008/layout/LinedList"/>
    <dgm:cxn modelId="{DA72272D-6F67-443E-BDC3-EB46B7315522}" type="presParOf" srcId="{C2AFFC51-9169-4D93-9EAA-7464CF614253}" destId="{362688F8-B6B1-4D83-A6E0-9C0570E7F4F7}" srcOrd="0" destOrd="0" presId="urn:microsoft.com/office/officeart/2008/layout/LinedList"/>
    <dgm:cxn modelId="{392074B3-9073-41C6-9A37-4EC45BB28FA5}" type="presParOf" srcId="{C2AFFC51-9169-4D93-9EAA-7464CF614253}" destId="{A2EDDA49-D477-4665-AA8A-9FDF44D2280B}" srcOrd="1" destOrd="0" presId="urn:microsoft.com/office/officeart/2008/layout/LinedList"/>
    <dgm:cxn modelId="{40BAC430-A4E4-4ED7-B903-A610F291FB79}" type="presParOf" srcId="{946D5838-3A4D-4F3B-87D7-2CA4E1787F97}" destId="{9C028840-D426-4A6D-B265-E6ADF5125D8F}" srcOrd="10" destOrd="0" presId="urn:microsoft.com/office/officeart/2008/layout/LinedList"/>
    <dgm:cxn modelId="{E2D0FACA-B69C-4A9F-A509-E32B70DB0205}" type="presParOf" srcId="{946D5838-3A4D-4F3B-87D7-2CA4E1787F97}" destId="{79A96277-9E29-4447-B807-519BA46EDEC8}" srcOrd="11" destOrd="0" presId="urn:microsoft.com/office/officeart/2008/layout/LinedList"/>
    <dgm:cxn modelId="{B8F152C7-D728-4A8B-A493-D9C4DBDA8254}" type="presParOf" srcId="{79A96277-9E29-4447-B807-519BA46EDEC8}" destId="{6B2D9B9B-F070-4AA5-A7F4-F3A9CAE3408C}" srcOrd="0" destOrd="0" presId="urn:microsoft.com/office/officeart/2008/layout/LinedList"/>
    <dgm:cxn modelId="{DC806FCE-77C7-4C38-8345-D097EAB6DA36}" type="presParOf" srcId="{79A96277-9E29-4447-B807-519BA46EDEC8}" destId="{F78E9FB8-6439-4427-B373-95406BFEED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79D54C-D71B-471A-AD43-AC5BA42122D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4DF49F-19A1-45E7-8C5C-C5FBD2D44573}">
      <dgm:prSet/>
      <dgm:spPr/>
      <dgm:t>
        <a:bodyPr/>
        <a:lstStyle/>
        <a:p>
          <a:r>
            <a:rPr lang="en-GB"/>
            <a:t>The vulnerable groups of people should receive TB screening.</a:t>
          </a:r>
          <a:endParaRPr lang="en-US"/>
        </a:p>
      </dgm:t>
    </dgm:pt>
    <dgm:pt modelId="{6D54635B-1F8C-4478-AFD4-882BDBBFD323}" type="parTrans" cxnId="{E6AD9538-6179-4890-A876-D02664A26F80}">
      <dgm:prSet/>
      <dgm:spPr/>
      <dgm:t>
        <a:bodyPr/>
        <a:lstStyle/>
        <a:p>
          <a:endParaRPr lang="en-US"/>
        </a:p>
      </dgm:t>
    </dgm:pt>
    <dgm:pt modelId="{D9997B7D-4C5D-4E5C-9F6B-3CCC6EA38C2E}" type="sibTrans" cxnId="{E6AD9538-6179-4890-A876-D02664A26F80}">
      <dgm:prSet/>
      <dgm:spPr/>
      <dgm:t>
        <a:bodyPr/>
        <a:lstStyle/>
        <a:p>
          <a:endParaRPr lang="en-US"/>
        </a:p>
      </dgm:t>
    </dgm:pt>
    <dgm:pt modelId="{62D797CB-9FC3-4804-B2D8-6B8B5AC4DB29}">
      <dgm:prSet/>
      <dgm:spPr/>
      <dgm:t>
        <a:bodyPr/>
        <a:lstStyle/>
        <a:p>
          <a:r>
            <a:rPr lang="en-GB"/>
            <a:t>Targeting possible new TB patients prevents future illness (NHS England, 2023)</a:t>
          </a:r>
          <a:endParaRPr lang="en-US"/>
        </a:p>
      </dgm:t>
    </dgm:pt>
    <dgm:pt modelId="{1274651D-BFD3-48FE-A445-82931D4981A4}" type="parTrans" cxnId="{665907B6-3D2C-495C-B434-8BEAC3C18469}">
      <dgm:prSet/>
      <dgm:spPr/>
      <dgm:t>
        <a:bodyPr/>
        <a:lstStyle/>
        <a:p>
          <a:endParaRPr lang="en-US"/>
        </a:p>
      </dgm:t>
    </dgm:pt>
    <dgm:pt modelId="{B89EB8BD-B946-454B-AACE-64D83CBCA6EF}" type="sibTrans" cxnId="{665907B6-3D2C-495C-B434-8BEAC3C18469}">
      <dgm:prSet/>
      <dgm:spPr/>
      <dgm:t>
        <a:bodyPr/>
        <a:lstStyle/>
        <a:p>
          <a:endParaRPr lang="en-US"/>
        </a:p>
      </dgm:t>
    </dgm:pt>
    <dgm:pt modelId="{FB3060CA-418A-4F00-A6E4-A5129C90A491}">
      <dgm:prSet/>
      <dgm:spPr/>
      <dgm:t>
        <a:bodyPr/>
        <a:lstStyle/>
        <a:p>
          <a:r>
            <a:rPr lang="en-GB"/>
            <a:t>Preventive treatment and greatly reduce the spread of TB.</a:t>
          </a:r>
          <a:endParaRPr lang="en-US"/>
        </a:p>
      </dgm:t>
    </dgm:pt>
    <dgm:pt modelId="{C3E4C161-E32E-41CE-B9B0-06A937339320}" type="parTrans" cxnId="{10060831-A3CA-41A8-9BC6-5D8F8AA2DEB1}">
      <dgm:prSet/>
      <dgm:spPr/>
      <dgm:t>
        <a:bodyPr/>
        <a:lstStyle/>
        <a:p>
          <a:endParaRPr lang="en-US"/>
        </a:p>
      </dgm:t>
    </dgm:pt>
    <dgm:pt modelId="{0AFAD93D-9215-4E9E-87B6-B25DDFAC366F}" type="sibTrans" cxnId="{10060831-A3CA-41A8-9BC6-5D8F8AA2DEB1}">
      <dgm:prSet/>
      <dgm:spPr/>
      <dgm:t>
        <a:bodyPr/>
        <a:lstStyle/>
        <a:p>
          <a:endParaRPr lang="en-US"/>
        </a:p>
      </dgm:t>
    </dgm:pt>
    <dgm:pt modelId="{9F9AF5C5-FA43-49AB-88C9-1CF051026111}">
      <dgm:prSet/>
      <dgm:spPr/>
      <dgm:t>
        <a:bodyPr/>
        <a:lstStyle/>
        <a:p>
          <a:r>
            <a:rPr lang="en-GB"/>
            <a:t>BCG vaccination can be provided to protect high-risk groups (NHS, 2023).</a:t>
          </a:r>
          <a:endParaRPr lang="en-US"/>
        </a:p>
      </dgm:t>
    </dgm:pt>
    <dgm:pt modelId="{7C70E6C9-1A2D-4E2F-A8BD-42AEF0224C5B}" type="parTrans" cxnId="{63139F98-001D-4CA6-A5E8-2FCC471CDDB8}">
      <dgm:prSet/>
      <dgm:spPr/>
      <dgm:t>
        <a:bodyPr/>
        <a:lstStyle/>
        <a:p>
          <a:endParaRPr lang="en-US"/>
        </a:p>
      </dgm:t>
    </dgm:pt>
    <dgm:pt modelId="{2B99AFE6-AAD7-4E0A-A860-3B940BFC06F6}" type="sibTrans" cxnId="{63139F98-001D-4CA6-A5E8-2FCC471CDDB8}">
      <dgm:prSet/>
      <dgm:spPr/>
      <dgm:t>
        <a:bodyPr/>
        <a:lstStyle/>
        <a:p>
          <a:endParaRPr lang="en-US"/>
        </a:p>
      </dgm:t>
    </dgm:pt>
    <dgm:pt modelId="{F28A853C-C2FC-4D91-A588-674E5FF2DB15}">
      <dgm:prSet/>
      <dgm:spPr/>
      <dgm:t>
        <a:bodyPr/>
        <a:lstStyle/>
        <a:p>
          <a:r>
            <a:rPr lang="en-GB"/>
            <a:t>Screening helps to control local outbreaks.</a:t>
          </a:r>
          <a:endParaRPr lang="en-US"/>
        </a:p>
      </dgm:t>
    </dgm:pt>
    <dgm:pt modelId="{C6760C73-D24A-4B04-9EFE-FEA18F1DC215}" type="parTrans" cxnId="{A1422DA4-3C95-479E-8DFC-45C84FA39AF3}">
      <dgm:prSet/>
      <dgm:spPr/>
      <dgm:t>
        <a:bodyPr/>
        <a:lstStyle/>
        <a:p>
          <a:endParaRPr lang="en-US"/>
        </a:p>
      </dgm:t>
    </dgm:pt>
    <dgm:pt modelId="{C483F2EF-56F1-4206-B56F-1AA4DCED386E}" type="sibTrans" cxnId="{A1422DA4-3C95-479E-8DFC-45C84FA39AF3}">
      <dgm:prSet/>
      <dgm:spPr/>
      <dgm:t>
        <a:bodyPr/>
        <a:lstStyle/>
        <a:p>
          <a:endParaRPr lang="en-US"/>
        </a:p>
      </dgm:t>
    </dgm:pt>
    <dgm:pt modelId="{A7CA3B78-C8B5-427F-95A0-A2CCBAC70C77}" type="pres">
      <dgm:prSet presAssocID="{BA79D54C-D71B-471A-AD43-AC5BA42122DA}" presName="root" presStyleCnt="0">
        <dgm:presLayoutVars>
          <dgm:dir/>
          <dgm:resizeHandles val="exact"/>
        </dgm:presLayoutVars>
      </dgm:prSet>
      <dgm:spPr/>
    </dgm:pt>
    <dgm:pt modelId="{09A3A8D8-0D2D-4FAD-8575-286DD2DA18BA}" type="pres">
      <dgm:prSet presAssocID="{FC4DF49F-19A1-45E7-8C5C-C5FBD2D44573}" presName="compNode" presStyleCnt="0"/>
      <dgm:spPr/>
    </dgm:pt>
    <dgm:pt modelId="{602B5037-44BA-4BCA-8D22-9887C333C04A}" type="pres">
      <dgm:prSet presAssocID="{FC4DF49F-19A1-45E7-8C5C-C5FBD2D44573}" presName="bgRect" presStyleLbl="bgShp" presStyleIdx="0" presStyleCnt="5"/>
      <dgm:spPr/>
    </dgm:pt>
    <dgm:pt modelId="{FFC0081B-01B6-4BDE-B7AD-8CE8BDDFA912}" type="pres">
      <dgm:prSet presAssocID="{FC4DF49F-19A1-45E7-8C5C-C5FBD2D4457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B600E749-4685-482C-83D0-A65A7D7601DB}" type="pres">
      <dgm:prSet presAssocID="{FC4DF49F-19A1-45E7-8C5C-C5FBD2D44573}" presName="spaceRect" presStyleCnt="0"/>
      <dgm:spPr/>
    </dgm:pt>
    <dgm:pt modelId="{6FCB34D9-DE35-475F-B0ED-A56A75AA7504}" type="pres">
      <dgm:prSet presAssocID="{FC4DF49F-19A1-45E7-8C5C-C5FBD2D44573}" presName="parTx" presStyleLbl="revTx" presStyleIdx="0" presStyleCnt="5">
        <dgm:presLayoutVars>
          <dgm:chMax val="0"/>
          <dgm:chPref val="0"/>
        </dgm:presLayoutVars>
      </dgm:prSet>
      <dgm:spPr/>
    </dgm:pt>
    <dgm:pt modelId="{65060747-47C6-4C16-A262-7FAD49615CCA}" type="pres">
      <dgm:prSet presAssocID="{D9997B7D-4C5D-4E5C-9F6B-3CCC6EA38C2E}" presName="sibTrans" presStyleCnt="0"/>
      <dgm:spPr/>
    </dgm:pt>
    <dgm:pt modelId="{B6F0C15C-46DF-4419-A82C-8C5C3AACCB16}" type="pres">
      <dgm:prSet presAssocID="{62D797CB-9FC3-4804-B2D8-6B8B5AC4DB29}" presName="compNode" presStyleCnt="0"/>
      <dgm:spPr/>
    </dgm:pt>
    <dgm:pt modelId="{7B9CDF44-6F58-4D2E-8778-020C0A02AFAD}" type="pres">
      <dgm:prSet presAssocID="{62D797CB-9FC3-4804-B2D8-6B8B5AC4DB29}" presName="bgRect" presStyleLbl="bgShp" presStyleIdx="1" presStyleCnt="5"/>
      <dgm:spPr/>
    </dgm:pt>
    <dgm:pt modelId="{4B788BE6-08DA-4130-85F2-75566AA06492}" type="pres">
      <dgm:prSet presAssocID="{62D797CB-9FC3-4804-B2D8-6B8B5AC4DB2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387B24B0-F37B-45DF-9497-025D60DDDC6A}" type="pres">
      <dgm:prSet presAssocID="{62D797CB-9FC3-4804-B2D8-6B8B5AC4DB29}" presName="spaceRect" presStyleCnt="0"/>
      <dgm:spPr/>
    </dgm:pt>
    <dgm:pt modelId="{FF13CC45-1A2C-4A94-8E9C-0F1A1F517146}" type="pres">
      <dgm:prSet presAssocID="{62D797CB-9FC3-4804-B2D8-6B8B5AC4DB29}" presName="parTx" presStyleLbl="revTx" presStyleIdx="1" presStyleCnt="5">
        <dgm:presLayoutVars>
          <dgm:chMax val="0"/>
          <dgm:chPref val="0"/>
        </dgm:presLayoutVars>
      </dgm:prSet>
      <dgm:spPr/>
    </dgm:pt>
    <dgm:pt modelId="{3A44657A-0D8A-4028-908A-B00615D71BF0}" type="pres">
      <dgm:prSet presAssocID="{B89EB8BD-B946-454B-AACE-64D83CBCA6EF}" presName="sibTrans" presStyleCnt="0"/>
      <dgm:spPr/>
    </dgm:pt>
    <dgm:pt modelId="{C929A9D6-9B34-4E6B-87A6-F0E0792A1E08}" type="pres">
      <dgm:prSet presAssocID="{FB3060CA-418A-4F00-A6E4-A5129C90A491}" presName="compNode" presStyleCnt="0"/>
      <dgm:spPr/>
    </dgm:pt>
    <dgm:pt modelId="{DB2ADA8E-0738-4E28-B993-D7D6F191E8CB}" type="pres">
      <dgm:prSet presAssocID="{FB3060CA-418A-4F00-A6E4-A5129C90A491}" presName="bgRect" presStyleLbl="bgShp" presStyleIdx="2" presStyleCnt="5"/>
      <dgm:spPr/>
    </dgm:pt>
    <dgm:pt modelId="{27DBF1CB-F1F4-4BCA-A491-1E31C431EBAF}" type="pres">
      <dgm:prSet presAssocID="{FB3060CA-418A-4F00-A6E4-A5129C90A49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3997A048-5CC2-4D46-9478-3E18C17C9D72}" type="pres">
      <dgm:prSet presAssocID="{FB3060CA-418A-4F00-A6E4-A5129C90A491}" presName="spaceRect" presStyleCnt="0"/>
      <dgm:spPr/>
    </dgm:pt>
    <dgm:pt modelId="{C4C2909F-73BF-4FBD-8C61-90286F6A29A0}" type="pres">
      <dgm:prSet presAssocID="{FB3060CA-418A-4F00-A6E4-A5129C90A491}" presName="parTx" presStyleLbl="revTx" presStyleIdx="2" presStyleCnt="5">
        <dgm:presLayoutVars>
          <dgm:chMax val="0"/>
          <dgm:chPref val="0"/>
        </dgm:presLayoutVars>
      </dgm:prSet>
      <dgm:spPr/>
    </dgm:pt>
    <dgm:pt modelId="{D6E82518-1780-4BF9-B9A3-8748BBA53A75}" type="pres">
      <dgm:prSet presAssocID="{0AFAD93D-9215-4E9E-87B6-B25DDFAC366F}" presName="sibTrans" presStyleCnt="0"/>
      <dgm:spPr/>
    </dgm:pt>
    <dgm:pt modelId="{0DD1B6D9-69A9-4221-922B-893F17302313}" type="pres">
      <dgm:prSet presAssocID="{9F9AF5C5-FA43-49AB-88C9-1CF051026111}" presName="compNode" presStyleCnt="0"/>
      <dgm:spPr/>
    </dgm:pt>
    <dgm:pt modelId="{EE883060-80D6-4757-BF36-6503A13F4783}" type="pres">
      <dgm:prSet presAssocID="{9F9AF5C5-FA43-49AB-88C9-1CF051026111}" presName="bgRect" presStyleLbl="bgShp" presStyleIdx="3" presStyleCnt="5"/>
      <dgm:spPr/>
    </dgm:pt>
    <dgm:pt modelId="{3A5CDE40-A9FC-44B8-9CA8-C4D8D3B5A967}" type="pres">
      <dgm:prSet presAssocID="{9F9AF5C5-FA43-49AB-88C9-1CF05102611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dropper"/>
        </a:ext>
      </dgm:extLst>
    </dgm:pt>
    <dgm:pt modelId="{07A56641-861C-4CF6-A795-3C60700515E3}" type="pres">
      <dgm:prSet presAssocID="{9F9AF5C5-FA43-49AB-88C9-1CF051026111}" presName="spaceRect" presStyleCnt="0"/>
      <dgm:spPr/>
    </dgm:pt>
    <dgm:pt modelId="{7F56AF38-F50A-49CA-834C-328CFBA96550}" type="pres">
      <dgm:prSet presAssocID="{9F9AF5C5-FA43-49AB-88C9-1CF051026111}" presName="parTx" presStyleLbl="revTx" presStyleIdx="3" presStyleCnt="5">
        <dgm:presLayoutVars>
          <dgm:chMax val="0"/>
          <dgm:chPref val="0"/>
        </dgm:presLayoutVars>
      </dgm:prSet>
      <dgm:spPr/>
    </dgm:pt>
    <dgm:pt modelId="{9A647273-B3DB-427B-A87B-FA231BB315CC}" type="pres">
      <dgm:prSet presAssocID="{2B99AFE6-AAD7-4E0A-A860-3B940BFC06F6}" presName="sibTrans" presStyleCnt="0"/>
      <dgm:spPr/>
    </dgm:pt>
    <dgm:pt modelId="{9A659C0F-A262-4F16-81DA-E53AAB25CEA0}" type="pres">
      <dgm:prSet presAssocID="{F28A853C-C2FC-4D91-A588-674E5FF2DB15}" presName="compNode" presStyleCnt="0"/>
      <dgm:spPr/>
    </dgm:pt>
    <dgm:pt modelId="{1D1D4EC6-BB04-4FB1-A508-CF04E904A0A6}" type="pres">
      <dgm:prSet presAssocID="{F28A853C-C2FC-4D91-A588-674E5FF2DB15}" presName="bgRect" presStyleLbl="bgShp" presStyleIdx="4" presStyleCnt="5"/>
      <dgm:spPr/>
    </dgm:pt>
    <dgm:pt modelId="{2BB8B050-3676-4F72-9299-90209D2C39CE}" type="pres">
      <dgm:prSet presAssocID="{F28A853C-C2FC-4D91-A588-674E5FF2DB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rst Aid Kit"/>
        </a:ext>
      </dgm:extLst>
    </dgm:pt>
    <dgm:pt modelId="{084FB9D9-F442-4596-82AF-0ED70ED5B2DC}" type="pres">
      <dgm:prSet presAssocID="{F28A853C-C2FC-4D91-A588-674E5FF2DB15}" presName="spaceRect" presStyleCnt="0"/>
      <dgm:spPr/>
    </dgm:pt>
    <dgm:pt modelId="{82BB7F26-BB6E-445C-BA8A-30BE0EF265CB}" type="pres">
      <dgm:prSet presAssocID="{F28A853C-C2FC-4D91-A588-674E5FF2DB15}" presName="parTx" presStyleLbl="revTx" presStyleIdx="4" presStyleCnt="5">
        <dgm:presLayoutVars>
          <dgm:chMax val="0"/>
          <dgm:chPref val="0"/>
        </dgm:presLayoutVars>
      </dgm:prSet>
      <dgm:spPr/>
    </dgm:pt>
  </dgm:ptLst>
  <dgm:cxnLst>
    <dgm:cxn modelId="{D8A6EB15-F257-4F63-B5A3-B7854D18255B}" type="presOf" srcId="{F28A853C-C2FC-4D91-A588-674E5FF2DB15}" destId="{82BB7F26-BB6E-445C-BA8A-30BE0EF265CB}" srcOrd="0" destOrd="0" presId="urn:microsoft.com/office/officeart/2018/2/layout/IconVerticalSolidList"/>
    <dgm:cxn modelId="{F367081A-D3E4-467D-9D00-8FD397AABF89}" type="presOf" srcId="{BA79D54C-D71B-471A-AD43-AC5BA42122DA}" destId="{A7CA3B78-C8B5-427F-95A0-A2CCBAC70C77}" srcOrd="0" destOrd="0" presId="urn:microsoft.com/office/officeart/2018/2/layout/IconVerticalSolidList"/>
    <dgm:cxn modelId="{BA13932D-9321-4D7F-968F-43335952D6E8}" type="presOf" srcId="{FB3060CA-418A-4F00-A6E4-A5129C90A491}" destId="{C4C2909F-73BF-4FBD-8C61-90286F6A29A0}" srcOrd="0" destOrd="0" presId="urn:microsoft.com/office/officeart/2018/2/layout/IconVerticalSolidList"/>
    <dgm:cxn modelId="{10060831-A3CA-41A8-9BC6-5D8F8AA2DEB1}" srcId="{BA79D54C-D71B-471A-AD43-AC5BA42122DA}" destId="{FB3060CA-418A-4F00-A6E4-A5129C90A491}" srcOrd="2" destOrd="0" parTransId="{C3E4C161-E32E-41CE-B9B0-06A937339320}" sibTransId="{0AFAD93D-9215-4E9E-87B6-B25DDFAC366F}"/>
    <dgm:cxn modelId="{F37BD237-6F8F-46F7-A888-F11C04F28095}" type="presOf" srcId="{62D797CB-9FC3-4804-B2D8-6B8B5AC4DB29}" destId="{FF13CC45-1A2C-4A94-8E9C-0F1A1F517146}" srcOrd="0" destOrd="0" presId="urn:microsoft.com/office/officeart/2018/2/layout/IconVerticalSolidList"/>
    <dgm:cxn modelId="{E6AD9538-6179-4890-A876-D02664A26F80}" srcId="{BA79D54C-D71B-471A-AD43-AC5BA42122DA}" destId="{FC4DF49F-19A1-45E7-8C5C-C5FBD2D44573}" srcOrd="0" destOrd="0" parTransId="{6D54635B-1F8C-4478-AFD4-882BDBBFD323}" sibTransId="{D9997B7D-4C5D-4E5C-9F6B-3CCC6EA38C2E}"/>
    <dgm:cxn modelId="{63139F98-001D-4CA6-A5E8-2FCC471CDDB8}" srcId="{BA79D54C-D71B-471A-AD43-AC5BA42122DA}" destId="{9F9AF5C5-FA43-49AB-88C9-1CF051026111}" srcOrd="3" destOrd="0" parTransId="{7C70E6C9-1A2D-4E2F-A8BD-42AEF0224C5B}" sibTransId="{2B99AFE6-AAD7-4E0A-A860-3B940BFC06F6}"/>
    <dgm:cxn modelId="{A1422DA4-3C95-479E-8DFC-45C84FA39AF3}" srcId="{BA79D54C-D71B-471A-AD43-AC5BA42122DA}" destId="{F28A853C-C2FC-4D91-A588-674E5FF2DB15}" srcOrd="4" destOrd="0" parTransId="{C6760C73-D24A-4B04-9EFE-FEA18F1DC215}" sibTransId="{C483F2EF-56F1-4206-B56F-1AA4DCED386E}"/>
    <dgm:cxn modelId="{665907B6-3D2C-495C-B434-8BEAC3C18469}" srcId="{BA79D54C-D71B-471A-AD43-AC5BA42122DA}" destId="{62D797CB-9FC3-4804-B2D8-6B8B5AC4DB29}" srcOrd="1" destOrd="0" parTransId="{1274651D-BFD3-48FE-A445-82931D4981A4}" sibTransId="{B89EB8BD-B946-454B-AACE-64D83CBCA6EF}"/>
    <dgm:cxn modelId="{223BC7D0-D1A1-4819-B015-D7FB838F9D96}" type="presOf" srcId="{FC4DF49F-19A1-45E7-8C5C-C5FBD2D44573}" destId="{6FCB34D9-DE35-475F-B0ED-A56A75AA7504}" srcOrd="0" destOrd="0" presId="urn:microsoft.com/office/officeart/2018/2/layout/IconVerticalSolidList"/>
    <dgm:cxn modelId="{4863B8D9-56F6-4277-8496-C63A2E30646C}" type="presOf" srcId="{9F9AF5C5-FA43-49AB-88C9-1CF051026111}" destId="{7F56AF38-F50A-49CA-834C-328CFBA96550}" srcOrd="0" destOrd="0" presId="urn:microsoft.com/office/officeart/2018/2/layout/IconVerticalSolidList"/>
    <dgm:cxn modelId="{6A4CC822-B30E-499F-B2D1-ED823922A1C0}" type="presParOf" srcId="{A7CA3B78-C8B5-427F-95A0-A2CCBAC70C77}" destId="{09A3A8D8-0D2D-4FAD-8575-286DD2DA18BA}" srcOrd="0" destOrd="0" presId="urn:microsoft.com/office/officeart/2018/2/layout/IconVerticalSolidList"/>
    <dgm:cxn modelId="{3CCD71A2-83D6-4DB0-8A74-5FC4FE96B4DA}" type="presParOf" srcId="{09A3A8D8-0D2D-4FAD-8575-286DD2DA18BA}" destId="{602B5037-44BA-4BCA-8D22-9887C333C04A}" srcOrd="0" destOrd="0" presId="urn:microsoft.com/office/officeart/2018/2/layout/IconVerticalSolidList"/>
    <dgm:cxn modelId="{62E8945F-0EA3-4914-A4A0-50C83C8B6B87}" type="presParOf" srcId="{09A3A8D8-0D2D-4FAD-8575-286DD2DA18BA}" destId="{FFC0081B-01B6-4BDE-B7AD-8CE8BDDFA912}" srcOrd="1" destOrd="0" presId="urn:microsoft.com/office/officeart/2018/2/layout/IconVerticalSolidList"/>
    <dgm:cxn modelId="{F31B744F-895C-4CA5-9DC8-BC63ACA3C4ED}" type="presParOf" srcId="{09A3A8D8-0D2D-4FAD-8575-286DD2DA18BA}" destId="{B600E749-4685-482C-83D0-A65A7D7601DB}" srcOrd="2" destOrd="0" presId="urn:microsoft.com/office/officeart/2018/2/layout/IconVerticalSolidList"/>
    <dgm:cxn modelId="{F7F84A90-D8A5-4C25-B633-C4757FC4F9A3}" type="presParOf" srcId="{09A3A8D8-0D2D-4FAD-8575-286DD2DA18BA}" destId="{6FCB34D9-DE35-475F-B0ED-A56A75AA7504}" srcOrd="3" destOrd="0" presId="urn:microsoft.com/office/officeart/2018/2/layout/IconVerticalSolidList"/>
    <dgm:cxn modelId="{62ED7A1A-8E3B-4C65-932B-616637B64283}" type="presParOf" srcId="{A7CA3B78-C8B5-427F-95A0-A2CCBAC70C77}" destId="{65060747-47C6-4C16-A262-7FAD49615CCA}" srcOrd="1" destOrd="0" presId="urn:microsoft.com/office/officeart/2018/2/layout/IconVerticalSolidList"/>
    <dgm:cxn modelId="{8CA6D918-4474-42CB-8366-A53BBD8F520C}" type="presParOf" srcId="{A7CA3B78-C8B5-427F-95A0-A2CCBAC70C77}" destId="{B6F0C15C-46DF-4419-A82C-8C5C3AACCB16}" srcOrd="2" destOrd="0" presId="urn:microsoft.com/office/officeart/2018/2/layout/IconVerticalSolidList"/>
    <dgm:cxn modelId="{14E2B8F6-2C13-4956-BAE5-C9CB5B4E76BD}" type="presParOf" srcId="{B6F0C15C-46DF-4419-A82C-8C5C3AACCB16}" destId="{7B9CDF44-6F58-4D2E-8778-020C0A02AFAD}" srcOrd="0" destOrd="0" presId="urn:microsoft.com/office/officeart/2018/2/layout/IconVerticalSolidList"/>
    <dgm:cxn modelId="{FB3D0C94-0A8C-48B7-BD94-193ACA477E64}" type="presParOf" srcId="{B6F0C15C-46DF-4419-A82C-8C5C3AACCB16}" destId="{4B788BE6-08DA-4130-85F2-75566AA06492}" srcOrd="1" destOrd="0" presId="urn:microsoft.com/office/officeart/2018/2/layout/IconVerticalSolidList"/>
    <dgm:cxn modelId="{E992FB60-EFC9-45DC-A3EE-E05351282122}" type="presParOf" srcId="{B6F0C15C-46DF-4419-A82C-8C5C3AACCB16}" destId="{387B24B0-F37B-45DF-9497-025D60DDDC6A}" srcOrd="2" destOrd="0" presId="urn:microsoft.com/office/officeart/2018/2/layout/IconVerticalSolidList"/>
    <dgm:cxn modelId="{9EE11AD1-B5D1-43EE-BD36-8F6E4330F063}" type="presParOf" srcId="{B6F0C15C-46DF-4419-A82C-8C5C3AACCB16}" destId="{FF13CC45-1A2C-4A94-8E9C-0F1A1F517146}" srcOrd="3" destOrd="0" presId="urn:microsoft.com/office/officeart/2018/2/layout/IconVerticalSolidList"/>
    <dgm:cxn modelId="{750B06CC-127B-41C3-B5BE-318D886C45C1}" type="presParOf" srcId="{A7CA3B78-C8B5-427F-95A0-A2CCBAC70C77}" destId="{3A44657A-0D8A-4028-908A-B00615D71BF0}" srcOrd="3" destOrd="0" presId="urn:microsoft.com/office/officeart/2018/2/layout/IconVerticalSolidList"/>
    <dgm:cxn modelId="{42C63A1B-7EE3-43B2-A0AD-C161429D9D01}" type="presParOf" srcId="{A7CA3B78-C8B5-427F-95A0-A2CCBAC70C77}" destId="{C929A9D6-9B34-4E6B-87A6-F0E0792A1E08}" srcOrd="4" destOrd="0" presId="urn:microsoft.com/office/officeart/2018/2/layout/IconVerticalSolidList"/>
    <dgm:cxn modelId="{1D09805D-0BBA-4C4E-9F35-EFC252857A27}" type="presParOf" srcId="{C929A9D6-9B34-4E6B-87A6-F0E0792A1E08}" destId="{DB2ADA8E-0738-4E28-B993-D7D6F191E8CB}" srcOrd="0" destOrd="0" presId="urn:microsoft.com/office/officeart/2018/2/layout/IconVerticalSolidList"/>
    <dgm:cxn modelId="{D853FB46-4617-4571-B697-8F18B05B1BB7}" type="presParOf" srcId="{C929A9D6-9B34-4E6B-87A6-F0E0792A1E08}" destId="{27DBF1CB-F1F4-4BCA-A491-1E31C431EBAF}" srcOrd="1" destOrd="0" presId="urn:microsoft.com/office/officeart/2018/2/layout/IconVerticalSolidList"/>
    <dgm:cxn modelId="{1BC9B8B1-8ABD-46AE-BBF9-5D226BB3D359}" type="presParOf" srcId="{C929A9D6-9B34-4E6B-87A6-F0E0792A1E08}" destId="{3997A048-5CC2-4D46-9478-3E18C17C9D72}" srcOrd="2" destOrd="0" presId="urn:microsoft.com/office/officeart/2018/2/layout/IconVerticalSolidList"/>
    <dgm:cxn modelId="{02ACA85B-598A-4B31-A129-12DC2E2349B5}" type="presParOf" srcId="{C929A9D6-9B34-4E6B-87A6-F0E0792A1E08}" destId="{C4C2909F-73BF-4FBD-8C61-90286F6A29A0}" srcOrd="3" destOrd="0" presId="urn:microsoft.com/office/officeart/2018/2/layout/IconVerticalSolidList"/>
    <dgm:cxn modelId="{9983AAD7-E176-49FB-91FC-31887D9531BA}" type="presParOf" srcId="{A7CA3B78-C8B5-427F-95A0-A2CCBAC70C77}" destId="{D6E82518-1780-4BF9-B9A3-8748BBA53A75}" srcOrd="5" destOrd="0" presId="urn:microsoft.com/office/officeart/2018/2/layout/IconVerticalSolidList"/>
    <dgm:cxn modelId="{A2DBDB08-4D3A-420F-9D24-EE886471C3ED}" type="presParOf" srcId="{A7CA3B78-C8B5-427F-95A0-A2CCBAC70C77}" destId="{0DD1B6D9-69A9-4221-922B-893F17302313}" srcOrd="6" destOrd="0" presId="urn:microsoft.com/office/officeart/2018/2/layout/IconVerticalSolidList"/>
    <dgm:cxn modelId="{3189FAF9-7467-44A2-B0A1-BCEE07E8F12D}" type="presParOf" srcId="{0DD1B6D9-69A9-4221-922B-893F17302313}" destId="{EE883060-80D6-4757-BF36-6503A13F4783}" srcOrd="0" destOrd="0" presId="urn:microsoft.com/office/officeart/2018/2/layout/IconVerticalSolidList"/>
    <dgm:cxn modelId="{0B5DEBF2-8B17-4632-95F9-36378DA141E9}" type="presParOf" srcId="{0DD1B6D9-69A9-4221-922B-893F17302313}" destId="{3A5CDE40-A9FC-44B8-9CA8-C4D8D3B5A967}" srcOrd="1" destOrd="0" presId="urn:microsoft.com/office/officeart/2018/2/layout/IconVerticalSolidList"/>
    <dgm:cxn modelId="{4DF49FA9-1289-4E35-A3A9-FAF1AAEA16CC}" type="presParOf" srcId="{0DD1B6D9-69A9-4221-922B-893F17302313}" destId="{07A56641-861C-4CF6-A795-3C60700515E3}" srcOrd="2" destOrd="0" presId="urn:microsoft.com/office/officeart/2018/2/layout/IconVerticalSolidList"/>
    <dgm:cxn modelId="{12B18177-F2AE-4EDC-90D3-518F01908165}" type="presParOf" srcId="{0DD1B6D9-69A9-4221-922B-893F17302313}" destId="{7F56AF38-F50A-49CA-834C-328CFBA96550}" srcOrd="3" destOrd="0" presId="urn:microsoft.com/office/officeart/2018/2/layout/IconVerticalSolidList"/>
    <dgm:cxn modelId="{850CF463-A7BD-47BE-9A16-2863E38915AA}" type="presParOf" srcId="{A7CA3B78-C8B5-427F-95A0-A2CCBAC70C77}" destId="{9A647273-B3DB-427B-A87B-FA231BB315CC}" srcOrd="7" destOrd="0" presId="urn:microsoft.com/office/officeart/2018/2/layout/IconVerticalSolidList"/>
    <dgm:cxn modelId="{D805F3DF-81EC-4378-ACBE-4877AB290C02}" type="presParOf" srcId="{A7CA3B78-C8B5-427F-95A0-A2CCBAC70C77}" destId="{9A659C0F-A262-4F16-81DA-E53AAB25CEA0}" srcOrd="8" destOrd="0" presId="urn:microsoft.com/office/officeart/2018/2/layout/IconVerticalSolidList"/>
    <dgm:cxn modelId="{F428308C-A756-48D1-BFD6-E9B6230599E3}" type="presParOf" srcId="{9A659C0F-A262-4F16-81DA-E53AAB25CEA0}" destId="{1D1D4EC6-BB04-4FB1-A508-CF04E904A0A6}" srcOrd="0" destOrd="0" presId="urn:microsoft.com/office/officeart/2018/2/layout/IconVerticalSolidList"/>
    <dgm:cxn modelId="{CEFE6239-3EAC-44DA-8EDD-CC9E5C254D42}" type="presParOf" srcId="{9A659C0F-A262-4F16-81DA-E53AAB25CEA0}" destId="{2BB8B050-3676-4F72-9299-90209D2C39CE}" srcOrd="1" destOrd="0" presId="urn:microsoft.com/office/officeart/2018/2/layout/IconVerticalSolidList"/>
    <dgm:cxn modelId="{AF0C3632-15F8-4B90-857C-FE2676C5DA01}" type="presParOf" srcId="{9A659C0F-A262-4F16-81DA-E53AAB25CEA0}" destId="{084FB9D9-F442-4596-82AF-0ED70ED5B2DC}" srcOrd="2" destOrd="0" presId="urn:microsoft.com/office/officeart/2018/2/layout/IconVerticalSolidList"/>
    <dgm:cxn modelId="{10DBAF8A-0F38-4F2E-A230-E4C1F1D499D6}" type="presParOf" srcId="{9A659C0F-A262-4F16-81DA-E53AAB25CEA0}" destId="{82BB7F26-BB6E-445C-BA8A-30BE0EF265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C3484C-990A-41F2-BDE3-D68CFDF07B4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958F4AE-1642-44F0-AC5F-50ED521540D2}">
      <dgm:prSet/>
      <dgm:spPr/>
      <dgm:t>
        <a:bodyPr/>
        <a:lstStyle/>
        <a:p>
          <a:r>
            <a:rPr lang="en-GB"/>
            <a:t>People should cover coughs and ensure they practise proper hygiene (NHS, 2023)</a:t>
          </a:r>
          <a:endParaRPr lang="en-US"/>
        </a:p>
      </dgm:t>
    </dgm:pt>
    <dgm:pt modelId="{9F987573-B1FF-4870-988F-184E610662B7}" type="parTrans" cxnId="{1D1F7324-31A1-44FC-9C23-2BB179F4CC29}">
      <dgm:prSet/>
      <dgm:spPr/>
      <dgm:t>
        <a:bodyPr/>
        <a:lstStyle/>
        <a:p>
          <a:endParaRPr lang="en-US"/>
        </a:p>
      </dgm:t>
    </dgm:pt>
    <dgm:pt modelId="{B696AFB9-9FB4-4A6E-9961-F97879A5F1BD}" type="sibTrans" cxnId="{1D1F7324-31A1-44FC-9C23-2BB179F4CC29}">
      <dgm:prSet/>
      <dgm:spPr/>
      <dgm:t>
        <a:bodyPr/>
        <a:lstStyle/>
        <a:p>
          <a:endParaRPr lang="en-US"/>
        </a:p>
      </dgm:t>
    </dgm:pt>
    <dgm:pt modelId="{EDF20DD2-2FA3-4F73-92CE-C0B36C8E138F}">
      <dgm:prSet/>
      <dgm:spPr/>
      <dgm:t>
        <a:bodyPr/>
        <a:lstStyle/>
        <a:p>
          <a:r>
            <a:rPr lang="en-GB"/>
            <a:t>Shared public places should be well ventilated as it will minimise spread.</a:t>
          </a:r>
          <a:endParaRPr lang="en-US"/>
        </a:p>
      </dgm:t>
    </dgm:pt>
    <dgm:pt modelId="{E4929FB9-60EA-40DC-97AD-ED062EDF8C3E}" type="parTrans" cxnId="{D15A8C48-F9FE-4F74-8DDA-C5B3255B3546}">
      <dgm:prSet/>
      <dgm:spPr/>
      <dgm:t>
        <a:bodyPr/>
        <a:lstStyle/>
        <a:p>
          <a:endParaRPr lang="en-US"/>
        </a:p>
      </dgm:t>
    </dgm:pt>
    <dgm:pt modelId="{DF8181D9-1D2C-4FF2-9D22-084D00C86855}" type="sibTrans" cxnId="{D15A8C48-F9FE-4F74-8DDA-C5B3255B3546}">
      <dgm:prSet/>
      <dgm:spPr/>
      <dgm:t>
        <a:bodyPr/>
        <a:lstStyle/>
        <a:p>
          <a:endParaRPr lang="en-US"/>
        </a:p>
      </dgm:t>
    </dgm:pt>
    <dgm:pt modelId="{8CE86BDB-63E3-4494-944B-F6799540192B}">
      <dgm:prSet/>
      <dgm:spPr/>
      <dgm:t>
        <a:bodyPr/>
        <a:lstStyle/>
        <a:p>
          <a:r>
            <a:rPr lang="en-GB"/>
            <a:t>People who are closes to Mr Patel should be screened, potential early diagnosis.</a:t>
          </a:r>
          <a:endParaRPr lang="en-US"/>
        </a:p>
      </dgm:t>
    </dgm:pt>
    <dgm:pt modelId="{708AEC8A-1F6B-4BB1-B5F1-AB4661843ED8}" type="parTrans" cxnId="{289D68B2-9181-4FB0-8647-D5B4852D42B6}">
      <dgm:prSet/>
      <dgm:spPr/>
      <dgm:t>
        <a:bodyPr/>
        <a:lstStyle/>
        <a:p>
          <a:endParaRPr lang="en-US"/>
        </a:p>
      </dgm:t>
    </dgm:pt>
    <dgm:pt modelId="{2A97E6A2-4CBD-4405-8397-9DF7728ABB0A}" type="sibTrans" cxnId="{289D68B2-9181-4FB0-8647-D5B4852D42B6}">
      <dgm:prSet/>
      <dgm:spPr/>
      <dgm:t>
        <a:bodyPr/>
        <a:lstStyle/>
        <a:p>
          <a:endParaRPr lang="en-US"/>
        </a:p>
      </dgm:t>
    </dgm:pt>
    <dgm:pt modelId="{E28DA97A-E431-40CF-999A-7774855E54E1}">
      <dgm:prSet/>
      <dgm:spPr/>
      <dgm:t>
        <a:bodyPr/>
        <a:lstStyle/>
        <a:p>
          <a:r>
            <a:rPr lang="en-GB"/>
            <a:t>Posters and awareness sessions could be carried out to alert people and teach them how to stay protected.</a:t>
          </a:r>
          <a:endParaRPr lang="en-US"/>
        </a:p>
      </dgm:t>
    </dgm:pt>
    <dgm:pt modelId="{C3F50DB9-BC21-450F-826A-3DFD36CAF8A4}" type="parTrans" cxnId="{651C6B66-4B18-41D7-A6B7-0AE96867D450}">
      <dgm:prSet/>
      <dgm:spPr/>
      <dgm:t>
        <a:bodyPr/>
        <a:lstStyle/>
        <a:p>
          <a:endParaRPr lang="en-US"/>
        </a:p>
      </dgm:t>
    </dgm:pt>
    <dgm:pt modelId="{71DB6CF0-A6FA-4849-9A12-29552930ED29}" type="sibTrans" cxnId="{651C6B66-4B18-41D7-A6B7-0AE96867D450}">
      <dgm:prSet/>
      <dgm:spPr/>
      <dgm:t>
        <a:bodyPr/>
        <a:lstStyle/>
        <a:p>
          <a:endParaRPr lang="en-US"/>
        </a:p>
      </dgm:t>
    </dgm:pt>
    <dgm:pt modelId="{DEFAFED1-6FFB-43E9-A8B8-70C8493ADDE4}">
      <dgm:prSet/>
      <dgm:spPr/>
      <dgm:t>
        <a:bodyPr/>
        <a:lstStyle/>
        <a:p>
          <a:r>
            <a:rPr lang="en-GB"/>
            <a:t>Proper hygiene will reduce the spread of TB.</a:t>
          </a:r>
          <a:endParaRPr lang="en-US"/>
        </a:p>
      </dgm:t>
    </dgm:pt>
    <dgm:pt modelId="{031E1D30-9908-40F3-AD01-CB93BEA04E07}" type="parTrans" cxnId="{AA2E08B1-FB28-4FC0-9FCB-70E0C9A81C1A}">
      <dgm:prSet/>
      <dgm:spPr/>
      <dgm:t>
        <a:bodyPr/>
        <a:lstStyle/>
        <a:p>
          <a:endParaRPr lang="en-US"/>
        </a:p>
      </dgm:t>
    </dgm:pt>
    <dgm:pt modelId="{FBA37DD0-AE9E-4C21-ABDB-F403E88243C2}" type="sibTrans" cxnId="{AA2E08B1-FB28-4FC0-9FCB-70E0C9A81C1A}">
      <dgm:prSet/>
      <dgm:spPr/>
      <dgm:t>
        <a:bodyPr/>
        <a:lstStyle/>
        <a:p>
          <a:endParaRPr lang="en-US"/>
        </a:p>
      </dgm:t>
    </dgm:pt>
    <dgm:pt modelId="{C15DD710-0384-4EF4-8CB6-1155DB6CE91C}" type="pres">
      <dgm:prSet presAssocID="{6BC3484C-990A-41F2-BDE3-D68CFDF07B44}" presName="root" presStyleCnt="0">
        <dgm:presLayoutVars>
          <dgm:dir/>
          <dgm:resizeHandles val="exact"/>
        </dgm:presLayoutVars>
      </dgm:prSet>
      <dgm:spPr/>
    </dgm:pt>
    <dgm:pt modelId="{BD039E3E-A277-491E-963C-9A47F7538B7E}" type="pres">
      <dgm:prSet presAssocID="{B958F4AE-1642-44F0-AC5F-50ED521540D2}" presName="compNode" presStyleCnt="0"/>
      <dgm:spPr/>
    </dgm:pt>
    <dgm:pt modelId="{FB9D87AD-5B96-469C-B972-4E19EB9A12D8}" type="pres">
      <dgm:prSet presAssocID="{B958F4AE-1642-44F0-AC5F-50ED521540D2}" presName="bgRect" presStyleLbl="bgShp" presStyleIdx="0" presStyleCnt="5"/>
      <dgm:spPr/>
    </dgm:pt>
    <dgm:pt modelId="{51D83C4A-68FF-4CE2-8D00-3A9D700502DA}" type="pres">
      <dgm:prSet presAssocID="{B958F4AE-1642-44F0-AC5F-50ED521540D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4F0FC45-5EDF-4085-AE93-CB896FD0CE47}" type="pres">
      <dgm:prSet presAssocID="{B958F4AE-1642-44F0-AC5F-50ED521540D2}" presName="spaceRect" presStyleCnt="0"/>
      <dgm:spPr/>
    </dgm:pt>
    <dgm:pt modelId="{D549EC81-B2D8-4802-A6A6-FE05B092236A}" type="pres">
      <dgm:prSet presAssocID="{B958F4AE-1642-44F0-AC5F-50ED521540D2}" presName="parTx" presStyleLbl="revTx" presStyleIdx="0" presStyleCnt="5">
        <dgm:presLayoutVars>
          <dgm:chMax val="0"/>
          <dgm:chPref val="0"/>
        </dgm:presLayoutVars>
      </dgm:prSet>
      <dgm:spPr/>
    </dgm:pt>
    <dgm:pt modelId="{6844AF5C-63D3-4F21-BD13-74D4104472E5}" type="pres">
      <dgm:prSet presAssocID="{B696AFB9-9FB4-4A6E-9961-F97879A5F1BD}" presName="sibTrans" presStyleCnt="0"/>
      <dgm:spPr/>
    </dgm:pt>
    <dgm:pt modelId="{931C5149-D843-4779-9EBE-1836DF0DC677}" type="pres">
      <dgm:prSet presAssocID="{EDF20DD2-2FA3-4F73-92CE-C0B36C8E138F}" presName="compNode" presStyleCnt="0"/>
      <dgm:spPr/>
    </dgm:pt>
    <dgm:pt modelId="{A5F567E2-3029-48BF-BD63-1E66F1F25981}" type="pres">
      <dgm:prSet presAssocID="{EDF20DD2-2FA3-4F73-92CE-C0B36C8E138F}" presName="bgRect" presStyleLbl="bgShp" presStyleIdx="1" presStyleCnt="5"/>
      <dgm:spPr/>
    </dgm:pt>
    <dgm:pt modelId="{D0FD6825-C60A-4C54-A7E8-B65F6CAF880E}" type="pres">
      <dgm:prSet presAssocID="{EDF20DD2-2FA3-4F73-92CE-C0B36C8E138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8FF9013D-4D45-41CC-8924-C1714993B9C5}" type="pres">
      <dgm:prSet presAssocID="{EDF20DD2-2FA3-4F73-92CE-C0B36C8E138F}" presName="spaceRect" presStyleCnt="0"/>
      <dgm:spPr/>
    </dgm:pt>
    <dgm:pt modelId="{527E594C-DEAC-426A-AFE9-17A95F7FB3ED}" type="pres">
      <dgm:prSet presAssocID="{EDF20DD2-2FA3-4F73-92CE-C0B36C8E138F}" presName="parTx" presStyleLbl="revTx" presStyleIdx="1" presStyleCnt="5">
        <dgm:presLayoutVars>
          <dgm:chMax val="0"/>
          <dgm:chPref val="0"/>
        </dgm:presLayoutVars>
      </dgm:prSet>
      <dgm:spPr/>
    </dgm:pt>
    <dgm:pt modelId="{DD939797-D7DF-4E05-8636-03C9143B9467}" type="pres">
      <dgm:prSet presAssocID="{DF8181D9-1D2C-4FF2-9D22-084D00C86855}" presName="sibTrans" presStyleCnt="0"/>
      <dgm:spPr/>
    </dgm:pt>
    <dgm:pt modelId="{0D98A538-5529-4315-9517-64CA19BD6C55}" type="pres">
      <dgm:prSet presAssocID="{8CE86BDB-63E3-4494-944B-F6799540192B}" presName="compNode" presStyleCnt="0"/>
      <dgm:spPr/>
    </dgm:pt>
    <dgm:pt modelId="{87727B75-B5BE-4BD7-ABDC-09231533473F}" type="pres">
      <dgm:prSet presAssocID="{8CE86BDB-63E3-4494-944B-F6799540192B}" presName="bgRect" presStyleLbl="bgShp" presStyleIdx="2" presStyleCnt="5"/>
      <dgm:spPr/>
    </dgm:pt>
    <dgm:pt modelId="{75482ED3-6D35-422B-9594-85C1F35D640A}" type="pres">
      <dgm:prSet presAssocID="{8CE86BDB-63E3-4494-944B-F679954019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96D3019E-7C51-4DC5-B9F6-6CDF789E7744}" type="pres">
      <dgm:prSet presAssocID="{8CE86BDB-63E3-4494-944B-F6799540192B}" presName="spaceRect" presStyleCnt="0"/>
      <dgm:spPr/>
    </dgm:pt>
    <dgm:pt modelId="{202081F2-4361-46A6-B9D6-556FDD616E13}" type="pres">
      <dgm:prSet presAssocID="{8CE86BDB-63E3-4494-944B-F6799540192B}" presName="parTx" presStyleLbl="revTx" presStyleIdx="2" presStyleCnt="5">
        <dgm:presLayoutVars>
          <dgm:chMax val="0"/>
          <dgm:chPref val="0"/>
        </dgm:presLayoutVars>
      </dgm:prSet>
      <dgm:spPr/>
    </dgm:pt>
    <dgm:pt modelId="{8A2A51AA-8CA9-4080-AEAA-15A92AD8D10B}" type="pres">
      <dgm:prSet presAssocID="{2A97E6A2-4CBD-4405-8397-9DF7728ABB0A}" presName="sibTrans" presStyleCnt="0"/>
      <dgm:spPr/>
    </dgm:pt>
    <dgm:pt modelId="{77F6A15A-027E-4859-8FB2-4A851533D953}" type="pres">
      <dgm:prSet presAssocID="{E28DA97A-E431-40CF-999A-7774855E54E1}" presName="compNode" presStyleCnt="0"/>
      <dgm:spPr/>
    </dgm:pt>
    <dgm:pt modelId="{FA0893FD-1495-4028-B4D2-607F76F3F952}" type="pres">
      <dgm:prSet presAssocID="{E28DA97A-E431-40CF-999A-7774855E54E1}" presName="bgRect" presStyleLbl="bgShp" presStyleIdx="3" presStyleCnt="5"/>
      <dgm:spPr/>
    </dgm:pt>
    <dgm:pt modelId="{4DA0ACE2-55BD-47C3-B202-37AE14B30F11}" type="pres">
      <dgm:prSet presAssocID="{E28DA97A-E431-40CF-999A-7774855E54E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02B8FDE8-4742-4BBF-8E98-3900F7AFE623}" type="pres">
      <dgm:prSet presAssocID="{E28DA97A-E431-40CF-999A-7774855E54E1}" presName="spaceRect" presStyleCnt="0"/>
      <dgm:spPr/>
    </dgm:pt>
    <dgm:pt modelId="{6AF9B6FC-CDAC-4654-A49D-97C23B690FC4}" type="pres">
      <dgm:prSet presAssocID="{E28DA97A-E431-40CF-999A-7774855E54E1}" presName="parTx" presStyleLbl="revTx" presStyleIdx="3" presStyleCnt="5">
        <dgm:presLayoutVars>
          <dgm:chMax val="0"/>
          <dgm:chPref val="0"/>
        </dgm:presLayoutVars>
      </dgm:prSet>
      <dgm:spPr/>
    </dgm:pt>
    <dgm:pt modelId="{A55E9139-2FA3-4B9B-ACBD-6F72348CAF69}" type="pres">
      <dgm:prSet presAssocID="{71DB6CF0-A6FA-4849-9A12-29552930ED29}" presName="sibTrans" presStyleCnt="0"/>
      <dgm:spPr/>
    </dgm:pt>
    <dgm:pt modelId="{E3C1A3D1-8AAA-494F-8B2B-41E38E387938}" type="pres">
      <dgm:prSet presAssocID="{DEFAFED1-6FFB-43E9-A8B8-70C8493ADDE4}" presName="compNode" presStyleCnt="0"/>
      <dgm:spPr/>
    </dgm:pt>
    <dgm:pt modelId="{78C98B62-27E9-4D1E-9CD5-43A2D4E776BD}" type="pres">
      <dgm:prSet presAssocID="{DEFAFED1-6FFB-43E9-A8B8-70C8493ADDE4}" presName="bgRect" presStyleLbl="bgShp" presStyleIdx="4" presStyleCnt="5"/>
      <dgm:spPr/>
    </dgm:pt>
    <dgm:pt modelId="{A8A80F92-D0CD-4FCD-928A-449A4DA22F9E}" type="pres">
      <dgm:prSet presAssocID="{DEFAFED1-6FFB-43E9-A8B8-70C8493ADDE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othbrush"/>
        </a:ext>
      </dgm:extLst>
    </dgm:pt>
    <dgm:pt modelId="{C2DDE6D7-EA89-45F0-9D86-8AAF2D77F2E8}" type="pres">
      <dgm:prSet presAssocID="{DEFAFED1-6FFB-43E9-A8B8-70C8493ADDE4}" presName="spaceRect" presStyleCnt="0"/>
      <dgm:spPr/>
    </dgm:pt>
    <dgm:pt modelId="{964307BC-1707-43C4-B00D-C77E9FC9A0B7}" type="pres">
      <dgm:prSet presAssocID="{DEFAFED1-6FFB-43E9-A8B8-70C8493ADDE4}" presName="parTx" presStyleLbl="revTx" presStyleIdx="4" presStyleCnt="5">
        <dgm:presLayoutVars>
          <dgm:chMax val="0"/>
          <dgm:chPref val="0"/>
        </dgm:presLayoutVars>
      </dgm:prSet>
      <dgm:spPr/>
    </dgm:pt>
  </dgm:ptLst>
  <dgm:cxnLst>
    <dgm:cxn modelId="{E10B2813-F9C1-438A-8F2D-D108674533F1}" type="presOf" srcId="{DEFAFED1-6FFB-43E9-A8B8-70C8493ADDE4}" destId="{964307BC-1707-43C4-B00D-C77E9FC9A0B7}" srcOrd="0" destOrd="0" presId="urn:microsoft.com/office/officeart/2018/2/layout/IconVerticalSolidList"/>
    <dgm:cxn modelId="{3B1AE516-12BD-41E4-BB37-9D1675B9B9B9}" type="presOf" srcId="{8CE86BDB-63E3-4494-944B-F6799540192B}" destId="{202081F2-4361-46A6-B9D6-556FDD616E13}" srcOrd="0" destOrd="0" presId="urn:microsoft.com/office/officeart/2018/2/layout/IconVerticalSolidList"/>
    <dgm:cxn modelId="{1D1F7324-31A1-44FC-9C23-2BB179F4CC29}" srcId="{6BC3484C-990A-41F2-BDE3-D68CFDF07B44}" destId="{B958F4AE-1642-44F0-AC5F-50ED521540D2}" srcOrd="0" destOrd="0" parTransId="{9F987573-B1FF-4870-988F-184E610662B7}" sibTransId="{B696AFB9-9FB4-4A6E-9961-F97879A5F1BD}"/>
    <dgm:cxn modelId="{651C6B66-4B18-41D7-A6B7-0AE96867D450}" srcId="{6BC3484C-990A-41F2-BDE3-D68CFDF07B44}" destId="{E28DA97A-E431-40CF-999A-7774855E54E1}" srcOrd="3" destOrd="0" parTransId="{C3F50DB9-BC21-450F-826A-3DFD36CAF8A4}" sibTransId="{71DB6CF0-A6FA-4849-9A12-29552930ED29}"/>
    <dgm:cxn modelId="{D15A8C48-F9FE-4F74-8DDA-C5B3255B3546}" srcId="{6BC3484C-990A-41F2-BDE3-D68CFDF07B44}" destId="{EDF20DD2-2FA3-4F73-92CE-C0B36C8E138F}" srcOrd="1" destOrd="0" parTransId="{E4929FB9-60EA-40DC-97AD-ED062EDF8C3E}" sibTransId="{DF8181D9-1D2C-4FF2-9D22-084D00C86855}"/>
    <dgm:cxn modelId="{468CFA94-6470-478B-9BF9-021DEAAC3715}" type="presOf" srcId="{6BC3484C-990A-41F2-BDE3-D68CFDF07B44}" destId="{C15DD710-0384-4EF4-8CB6-1155DB6CE91C}" srcOrd="0" destOrd="0" presId="urn:microsoft.com/office/officeart/2018/2/layout/IconVerticalSolidList"/>
    <dgm:cxn modelId="{AA2E08B1-FB28-4FC0-9FCB-70E0C9A81C1A}" srcId="{6BC3484C-990A-41F2-BDE3-D68CFDF07B44}" destId="{DEFAFED1-6FFB-43E9-A8B8-70C8493ADDE4}" srcOrd="4" destOrd="0" parTransId="{031E1D30-9908-40F3-AD01-CB93BEA04E07}" sibTransId="{FBA37DD0-AE9E-4C21-ABDB-F403E88243C2}"/>
    <dgm:cxn modelId="{289D68B2-9181-4FB0-8647-D5B4852D42B6}" srcId="{6BC3484C-990A-41F2-BDE3-D68CFDF07B44}" destId="{8CE86BDB-63E3-4494-944B-F6799540192B}" srcOrd="2" destOrd="0" parTransId="{708AEC8A-1F6B-4BB1-B5F1-AB4661843ED8}" sibTransId="{2A97E6A2-4CBD-4405-8397-9DF7728ABB0A}"/>
    <dgm:cxn modelId="{406E2BF9-878C-48F1-B6BB-6B2EC7830524}" type="presOf" srcId="{EDF20DD2-2FA3-4F73-92CE-C0B36C8E138F}" destId="{527E594C-DEAC-426A-AFE9-17A95F7FB3ED}" srcOrd="0" destOrd="0" presId="urn:microsoft.com/office/officeart/2018/2/layout/IconVerticalSolidList"/>
    <dgm:cxn modelId="{45397FF9-5DF5-4409-8CD1-A81114B6FA3F}" type="presOf" srcId="{B958F4AE-1642-44F0-AC5F-50ED521540D2}" destId="{D549EC81-B2D8-4802-A6A6-FE05B092236A}" srcOrd="0" destOrd="0" presId="urn:microsoft.com/office/officeart/2018/2/layout/IconVerticalSolidList"/>
    <dgm:cxn modelId="{54BD7DFB-4897-44AB-B07B-3A3E87BA81E5}" type="presOf" srcId="{E28DA97A-E431-40CF-999A-7774855E54E1}" destId="{6AF9B6FC-CDAC-4654-A49D-97C23B690FC4}" srcOrd="0" destOrd="0" presId="urn:microsoft.com/office/officeart/2018/2/layout/IconVerticalSolidList"/>
    <dgm:cxn modelId="{CAD3CB79-2564-43EB-8967-2160FB86086B}" type="presParOf" srcId="{C15DD710-0384-4EF4-8CB6-1155DB6CE91C}" destId="{BD039E3E-A277-491E-963C-9A47F7538B7E}" srcOrd="0" destOrd="0" presId="urn:microsoft.com/office/officeart/2018/2/layout/IconVerticalSolidList"/>
    <dgm:cxn modelId="{003E0509-445D-46E2-A8D1-DAED889CB05D}" type="presParOf" srcId="{BD039E3E-A277-491E-963C-9A47F7538B7E}" destId="{FB9D87AD-5B96-469C-B972-4E19EB9A12D8}" srcOrd="0" destOrd="0" presId="urn:microsoft.com/office/officeart/2018/2/layout/IconVerticalSolidList"/>
    <dgm:cxn modelId="{A7E9EF58-A0E8-4A75-8CF3-DAAF89FAB8EB}" type="presParOf" srcId="{BD039E3E-A277-491E-963C-9A47F7538B7E}" destId="{51D83C4A-68FF-4CE2-8D00-3A9D700502DA}" srcOrd="1" destOrd="0" presId="urn:microsoft.com/office/officeart/2018/2/layout/IconVerticalSolidList"/>
    <dgm:cxn modelId="{89FE1B2D-C5D4-4046-BC83-46834C2328FE}" type="presParOf" srcId="{BD039E3E-A277-491E-963C-9A47F7538B7E}" destId="{04F0FC45-5EDF-4085-AE93-CB896FD0CE47}" srcOrd="2" destOrd="0" presId="urn:microsoft.com/office/officeart/2018/2/layout/IconVerticalSolidList"/>
    <dgm:cxn modelId="{48129203-06F9-420F-8553-B1DEFD1634DA}" type="presParOf" srcId="{BD039E3E-A277-491E-963C-9A47F7538B7E}" destId="{D549EC81-B2D8-4802-A6A6-FE05B092236A}" srcOrd="3" destOrd="0" presId="urn:microsoft.com/office/officeart/2018/2/layout/IconVerticalSolidList"/>
    <dgm:cxn modelId="{204881B6-EE5C-4403-98C9-CE1A3E008FCF}" type="presParOf" srcId="{C15DD710-0384-4EF4-8CB6-1155DB6CE91C}" destId="{6844AF5C-63D3-4F21-BD13-74D4104472E5}" srcOrd="1" destOrd="0" presId="urn:microsoft.com/office/officeart/2018/2/layout/IconVerticalSolidList"/>
    <dgm:cxn modelId="{7894A43B-FAA6-4ABE-B67E-058A8DB8857D}" type="presParOf" srcId="{C15DD710-0384-4EF4-8CB6-1155DB6CE91C}" destId="{931C5149-D843-4779-9EBE-1836DF0DC677}" srcOrd="2" destOrd="0" presId="urn:microsoft.com/office/officeart/2018/2/layout/IconVerticalSolidList"/>
    <dgm:cxn modelId="{656B800B-43F8-4D4E-8A67-026471B46533}" type="presParOf" srcId="{931C5149-D843-4779-9EBE-1836DF0DC677}" destId="{A5F567E2-3029-48BF-BD63-1E66F1F25981}" srcOrd="0" destOrd="0" presId="urn:microsoft.com/office/officeart/2018/2/layout/IconVerticalSolidList"/>
    <dgm:cxn modelId="{E029753D-C686-479A-BF20-021DB7BF0215}" type="presParOf" srcId="{931C5149-D843-4779-9EBE-1836DF0DC677}" destId="{D0FD6825-C60A-4C54-A7E8-B65F6CAF880E}" srcOrd="1" destOrd="0" presId="urn:microsoft.com/office/officeart/2018/2/layout/IconVerticalSolidList"/>
    <dgm:cxn modelId="{47AD86CD-1485-49A5-A66B-1A77B818559C}" type="presParOf" srcId="{931C5149-D843-4779-9EBE-1836DF0DC677}" destId="{8FF9013D-4D45-41CC-8924-C1714993B9C5}" srcOrd="2" destOrd="0" presId="urn:microsoft.com/office/officeart/2018/2/layout/IconVerticalSolidList"/>
    <dgm:cxn modelId="{189CDCEB-245B-4A6B-9E8B-18397C410867}" type="presParOf" srcId="{931C5149-D843-4779-9EBE-1836DF0DC677}" destId="{527E594C-DEAC-426A-AFE9-17A95F7FB3ED}" srcOrd="3" destOrd="0" presId="urn:microsoft.com/office/officeart/2018/2/layout/IconVerticalSolidList"/>
    <dgm:cxn modelId="{92D142EC-CC15-4877-B61A-EE688D77C609}" type="presParOf" srcId="{C15DD710-0384-4EF4-8CB6-1155DB6CE91C}" destId="{DD939797-D7DF-4E05-8636-03C9143B9467}" srcOrd="3" destOrd="0" presId="urn:microsoft.com/office/officeart/2018/2/layout/IconVerticalSolidList"/>
    <dgm:cxn modelId="{80575C8E-2278-42F4-A82B-8AD1586BF16C}" type="presParOf" srcId="{C15DD710-0384-4EF4-8CB6-1155DB6CE91C}" destId="{0D98A538-5529-4315-9517-64CA19BD6C55}" srcOrd="4" destOrd="0" presId="urn:microsoft.com/office/officeart/2018/2/layout/IconVerticalSolidList"/>
    <dgm:cxn modelId="{B85B17DD-6738-4014-AC7A-88EBD17830D6}" type="presParOf" srcId="{0D98A538-5529-4315-9517-64CA19BD6C55}" destId="{87727B75-B5BE-4BD7-ABDC-09231533473F}" srcOrd="0" destOrd="0" presId="urn:microsoft.com/office/officeart/2018/2/layout/IconVerticalSolidList"/>
    <dgm:cxn modelId="{4EC9D033-8B5D-4791-B3E4-616E12F1D67A}" type="presParOf" srcId="{0D98A538-5529-4315-9517-64CA19BD6C55}" destId="{75482ED3-6D35-422B-9594-85C1F35D640A}" srcOrd="1" destOrd="0" presId="urn:microsoft.com/office/officeart/2018/2/layout/IconVerticalSolidList"/>
    <dgm:cxn modelId="{7886870E-B43A-4DC8-BC75-7F2A3F7CD127}" type="presParOf" srcId="{0D98A538-5529-4315-9517-64CA19BD6C55}" destId="{96D3019E-7C51-4DC5-B9F6-6CDF789E7744}" srcOrd="2" destOrd="0" presId="urn:microsoft.com/office/officeart/2018/2/layout/IconVerticalSolidList"/>
    <dgm:cxn modelId="{E054A0D6-345F-44CE-B87E-55760C427702}" type="presParOf" srcId="{0D98A538-5529-4315-9517-64CA19BD6C55}" destId="{202081F2-4361-46A6-B9D6-556FDD616E13}" srcOrd="3" destOrd="0" presId="urn:microsoft.com/office/officeart/2018/2/layout/IconVerticalSolidList"/>
    <dgm:cxn modelId="{90F54601-B9CC-4029-BCDA-635A90AAF89B}" type="presParOf" srcId="{C15DD710-0384-4EF4-8CB6-1155DB6CE91C}" destId="{8A2A51AA-8CA9-4080-AEAA-15A92AD8D10B}" srcOrd="5" destOrd="0" presId="urn:microsoft.com/office/officeart/2018/2/layout/IconVerticalSolidList"/>
    <dgm:cxn modelId="{CF271DE1-BAA3-4DAF-82A1-94623F59DE97}" type="presParOf" srcId="{C15DD710-0384-4EF4-8CB6-1155DB6CE91C}" destId="{77F6A15A-027E-4859-8FB2-4A851533D953}" srcOrd="6" destOrd="0" presId="urn:microsoft.com/office/officeart/2018/2/layout/IconVerticalSolidList"/>
    <dgm:cxn modelId="{63283A94-14D2-4076-8B65-1836DCE66E99}" type="presParOf" srcId="{77F6A15A-027E-4859-8FB2-4A851533D953}" destId="{FA0893FD-1495-4028-B4D2-607F76F3F952}" srcOrd="0" destOrd="0" presId="urn:microsoft.com/office/officeart/2018/2/layout/IconVerticalSolidList"/>
    <dgm:cxn modelId="{6F0F407B-A534-4A9F-A255-2084576542BA}" type="presParOf" srcId="{77F6A15A-027E-4859-8FB2-4A851533D953}" destId="{4DA0ACE2-55BD-47C3-B202-37AE14B30F11}" srcOrd="1" destOrd="0" presId="urn:microsoft.com/office/officeart/2018/2/layout/IconVerticalSolidList"/>
    <dgm:cxn modelId="{3D2D90A2-136F-44E3-A526-11EC80186105}" type="presParOf" srcId="{77F6A15A-027E-4859-8FB2-4A851533D953}" destId="{02B8FDE8-4742-4BBF-8E98-3900F7AFE623}" srcOrd="2" destOrd="0" presId="urn:microsoft.com/office/officeart/2018/2/layout/IconVerticalSolidList"/>
    <dgm:cxn modelId="{78C0A603-DE2E-475D-A585-57126AA2434C}" type="presParOf" srcId="{77F6A15A-027E-4859-8FB2-4A851533D953}" destId="{6AF9B6FC-CDAC-4654-A49D-97C23B690FC4}" srcOrd="3" destOrd="0" presId="urn:microsoft.com/office/officeart/2018/2/layout/IconVerticalSolidList"/>
    <dgm:cxn modelId="{6AA12872-C1BC-4214-8E69-474F3CC7BEBC}" type="presParOf" srcId="{C15DD710-0384-4EF4-8CB6-1155DB6CE91C}" destId="{A55E9139-2FA3-4B9B-ACBD-6F72348CAF69}" srcOrd="7" destOrd="0" presId="urn:microsoft.com/office/officeart/2018/2/layout/IconVerticalSolidList"/>
    <dgm:cxn modelId="{6342DA23-804B-407E-A11C-A52B6F15B03A}" type="presParOf" srcId="{C15DD710-0384-4EF4-8CB6-1155DB6CE91C}" destId="{E3C1A3D1-8AAA-494F-8B2B-41E38E387938}" srcOrd="8" destOrd="0" presId="urn:microsoft.com/office/officeart/2018/2/layout/IconVerticalSolidList"/>
    <dgm:cxn modelId="{3C432FF7-992B-4403-A403-F30421BF7C0C}" type="presParOf" srcId="{E3C1A3D1-8AAA-494F-8B2B-41E38E387938}" destId="{78C98B62-27E9-4D1E-9CD5-43A2D4E776BD}" srcOrd="0" destOrd="0" presId="urn:microsoft.com/office/officeart/2018/2/layout/IconVerticalSolidList"/>
    <dgm:cxn modelId="{1BA20E9D-12C2-452B-A66C-9CD851646508}" type="presParOf" srcId="{E3C1A3D1-8AAA-494F-8B2B-41E38E387938}" destId="{A8A80F92-D0CD-4FCD-928A-449A4DA22F9E}" srcOrd="1" destOrd="0" presId="urn:microsoft.com/office/officeart/2018/2/layout/IconVerticalSolidList"/>
    <dgm:cxn modelId="{50F6EE43-6EED-4480-B77D-4E353FDACA73}" type="presParOf" srcId="{E3C1A3D1-8AAA-494F-8B2B-41E38E387938}" destId="{C2DDE6D7-EA89-45F0-9D86-8AAF2D77F2E8}" srcOrd="2" destOrd="0" presId="urn:microsoft.com/office/officeart/2018/2/layout/IconVerticalSolidList"/>
    <dgm:cxn modelId="{35E854BF-D2EF-4672-8513-26F5F68CD09F}" type="presParOf" srcId="{E3C1A3D1-8AAA-494F-8B2B-41E38E387938}" destId="{964307BC-1707-43C4-B00D-C77E9FC9A0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0A327-8777-4FEB-AE8C-11CC9475DF5A}">
      <dsp:nvSpPr>
        <dsp:cNvPr id="0" name=""/>
        <dsp:cNvSpPr/>
      </dsp:nvSpPr>
      <dsp:spPr>
        <a:xfrm>
          <a:off x="0" y="193890"/>
          <a:ext cx="3733067" cy="223984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Mr Patel is high risk due to recent arrival from a high TB incidence country, </a:t>
          </a:r>
          <a:r>
            <a:rPr lang="en-US" sz="1800" kern="1200" dirty="0"/>
            <a:t>Bangladesh is one of the WHO’s 30 high-burden TB countries with over 220 cases per 100 000 people, and 44 000 died from TB in 2023, this number grow up by 1.3% for 2024.</a:t>
          </a:r>
        </a:p>
      </dsp:txBody>
      <dsp:txXfrm>
        <a:off x="0" y="193890"/>
        <a:ext cx="3733067" cy="2239840"/>
      </dsp:txXfrm>
    </dsp:sp>
    <dsp:sp modelId="{C86B3359-A554-4DC7-83A9-8D1BB49A95D9}">
      <dsp:nvSpPr>
        <dsp:cNvPr id="0" name=""/>
        <dsp:cNvSpPr/>
      </dsp:nvSpPr>
      <dsp:spPr>
        <a:xfrm>
          <a:off x="4106373" y="193890"/>
          <a:ext cx="3733067" cy="22398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Lives in overcrowded housing (3 people per room) increases the risk of transmission, </a:t>
          </a:r>
          <a:r>
            <a:rPr lang="en-US" sz="2000" kern="1200"/>
            <a:t>(overcrowding is associated with up to a 2–3 times higher risk of TB transmission in the UK).</a:t>
          </a:r>
          <a:endParaRPr lang="en-US" sz="2000" kern="1200" dirty="0"/>
        </a:p>
      </dsp:txBody>
      <dsp:txXfrm>
        <a:off x="4106373" y="193890"/>
        <a:ext cx="3733067" cy="2239840"/>
      </dsp:txXfrm>
    </dsp:sp>
    <dsp:sp modelId="{B8ECFD16-383F-4176-BA89-BD759AF365B9}">
      <dsp:nvSpPr>
        <dsp:cNvPr id="0" name=""/>
        <dsp:cNvSpPr/>
      </dsp:nvSpPr>
      <dsp:spPr>
        <a:xfrm>
          <a:off x="8212747" y="193890"/>
          <a:ext cx="3733067" cy="223984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Attendance of College further increases the likelihood of him coming into close contact with others and passing on TB.</a:t>
          </a:r>
          <a:endParaRPr lang="en-US" sz="2000" kern="1200" dirty="0"/>
        </a:p>
      </dsp:txBody>
      <dsp:txXfrm>
        <a:off x="8212747" y="193890"/>
        <a:ext cx="3733067" cy="2239840"/>
      </dsp:txXfrm>
    </dsp:sp>
    <dsp:sp modelId="{6B894436-4207-447F-93DE-FF7EA224026A}">
      <dsp:nvSpPr>
        <dsp:cNvPr id="0" name=""/>
        <dsp:cNvSpPr/>
      </dsp:nvSpPr>
      <dsp:spPr>
        <a:xfrm>
          <a:off x="2053186" y="2807037"/>
          <a:ext cx="3733067" cy="22398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His two-month symptom timeline can help to identify exposure periods (Health Knowledge, 2020).</a:t>
          </a:r>
          <a:endParaRPr lang="en-US" sz="2000" kern="1200" dirty="0"/>
        </a:p>
      </dsp:txBody>
      <dsp:txXfrm>
        <a:off x="2053186" y="2807037"/>
        <a:ext cx="3733067" cy="2239840"/>
      </dsp:txXfrm>
    </dsp:sp>
    <dsp:sp modelId="{F0AC2D3A-D782-4E83-A02F-9067A0200C3B}">
      <dsp:nvSpPr>
        <dsp:cNvPr id="0" name=""/>
        <dsp:cNvSpPr/>
      </dsp:nvSpPr>
      <dsp:spPr>
        <a:xfrm>
          <a:off x="6159560" y="2807037"/>
          <a:ext cx="3733067" cy="223984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His roommates and classmates can be identified as being at risk due to his proximity to them, </a:t>
          </a:r>
          <a:r>
            <a:rPr lang="en-US" sz="1800" kern="1200"/>
            <a:t>(close contacts have around10–15% risk of latent TB infection, with around 5–10% progressing to active TB without treatment).</a:t>
          </a:r>
          <a:endParaRPr lang="en-US" sz="1800" kern="1200" dirty="0"/>
        </a:p>
      </dsp:txBody>
      <dsp:txXfrm>
        <a:off x="6159560" y="2807037"/>
        <a:ext cx="3733067" cy="22398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C8EB2-ABD4-4C4E-9897-8D11E41184E4}">
      <dsp:nvSpPr>
        <dsp:cNvPr id="0" name=""/>
        <dsp:cNvSpPr/>
      </dsp:nvSpPr>
      <dsp:spPr>
        <a:xfrm>
          <a:off x="809977" y="313105"/>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51F6D-9D18-4E79-B3FD-7A71D3A28EC9}">
      <dsp:nvSpPr>
        <dsp:cNvPr id="0" name=""/>
        <dsp:cNvSpPr/>
      </dsp:nvSpPr>
      <dsp:spPr>
        <a:xfrm>
          <a:off x="1043977" y="547105"/>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74BD2-ABA6-48C5-8868-B4B37740FD13}">
      <dsp:nvSpPr>
        <dsp:cNvPr id="0" name=""/>
        <dsp:cNvSpPr/>
      </dsp:nvSpPr>
      <dsp:spPr>
        <a:xfrm>
          <a:off x="458977" y="1753105"/>
          <a:ext cx="1800000" cy="340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Laboratory tests confirm whether Mr Patel has TB (NICE, 2023), </a:t>
          </a:r>
          <a:r>
            <a:rPr lang="en-US" sz="1600" kern="1200" dirty="0"/>
            <a:t>(microbiological confirmation is achieved in around 70–80% of TB cases in the UK).</a:t>
          </a:r>
        </a:p>
      </dsp:txBody>
      <dsp:txXfrm>
        <a:off x="458977" y="1753105"/>
        <a:ext cx="1800000" cy="3408466"/>
      </dsp:txXfrm>
    </dsp:sp>
    <dsp:sp modelId="{0C797197-CE8F-419B-8C0E-C2F9464DD73C}">
      <dsp:nvSpPr>
        <dsp:cNvPr id="0" name=""/>
        <dsp:cNvSpPr/>
      </dsp:nvSpPr>
      <dsp:spPr>
        <a:xfrm>
          <a:off x="2924977" y="313105"/>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EE595-568B-4F89-9B74-6D283C16DEF5}">
      <dsp:nvSpPr>
        <dsp:cNvPr id="0" name=""/>
        <dsp:cNvSpPr/>
      </dsp:nvSpPr>
      <dsp:spPr>
        <a:xfrm>
          <a:off x="3158977" y="547105"/>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378DEF-35B5-497E-854E-D50EA89203EE}">
      <dsp:nvSpPr>
        <dsp:cNvPr id="0" name=""/>
        <dsp:cNvSpPr/>
      </dsp:nvSpPr>
      <dsp:spPr>
        <a:xfrm>
          <a:off x="2573977" y="1753105"/>
          <a:ext cx="1800000" cy="340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The results can also be used to determine how infectious he is to others around him</a:t>
          </a:r>
          <a:r>
            <a:rPr lang="en-GB" sz="1800" kern="1200" dirty="0"/>
            <a:t>.</a:t>
          </a:r>
          <a:endParaRPr lang="en-US" sz="1800" kern="1200" dirty="0"/>
        </a:p>
      </dsp:txBody>
      <dsp:txXfrm>
        <a:off x="2573977" y="1753105"/>
        <a:ext cx="1800000" cy="3408466"/>
      </dsp:txXfrm>
    </dsp:sp>
    <dsp:sp modelId="{E45D7B2A-195B-4D37-9889-E602DB8B9E45}">
      <dsp:nvSpPr>
        <dsp:cNvPr id="0" name=""/>
        <dsp:cNvSpPr/>
      </dsp:nvSpPr>
      <dsp:spPr>
        <a:xfrm>
          <a:off x="5039977" y="313105"/>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C9014-188A-422D-BB8F-91658DA64CE7}">
      <dsp:nvSpPr>
        <dsp:cNvPr id="0" name=""/>
        <dsp:cNvSpPr/>
      </dsp:nvSpPr>
      <dsp:spPr>
        <a:xfrm>
          <a:off x="5273977" y="547105"/>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5D5C1B-84E1-44E2-9612-39385035D57C}">
      <dsp:nvSpPr>
        <dsp:cNvPr id="0" name=""/>
        <dsp:cNvSpPr/>
      </dsp:nvSpPr>
      <dsp:spPr>
        <a:xfrm>
          <a:off x="4688977" y="1753105"/>
          <a:ext cx="1800000" cy="340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Whole genome sequencing of the TB bacteria can help to link his case to others and to determine outbreak progression</a:t>
          </a:r>
          <a:r>
            <a:rPr lang="en-GB" sz="1400" kern="1200" dirty="0"/>
            <a:t>.</a:t>
          </a:r>
          <a:endParaRPr lang="en-US" sz="1400" kern="1200" dirty="0"/>
        </a:p>
      </dsp:txBody>
      <dsp:txXfrm>
        <a:off x="4688977" y="1753105"/>
        <a:ext cx="1800000" cy="3408466"/>
      </dsp:txXfrm>
    </dsp:sp>
    <dsp:sp modelId="{510F40F0-852F-42C7-ADB9-6DCA99C545C1}">
      <dsp:nvSpPr>
        <dsp:cNvPr id="0" name=""/>
        <dsp:cNvSpPr/>
      </dsp:nvSpPr>
      <dsp:spPr>
        <a:xfrm>
          <a:off x="7154977" y="313105"/>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739710-1F57-4BA3-988E-3ED251B68F6E}">
      <dsp:nvSpPr>
        <dsp:cNvPr id="0" name=""/>
        <dsp:cNvSpPr/>
      </dsp:nvSpPr>
      <dsp:spPr>
        <a:xfrm>
          <a:off x="7388977" y="547105"/>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C46A23-A963-4F0C-AFEE-47C9F29B1783}">
      <dsp:nvSpPr>
        <dsp:cNvPr id="0" name=""/>
        <dsp:cNvSpPr/>
      </dsp:nvSpPr>
      <dsp:spPr>
        <a:xfrm>
          <a:off x="6803977" y="1753105"/>
          <a:ext cx="1800000" cy="340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Testing can show if his case is part of a recent transmission cluster, </a:t>
          </a:r>
          <a:r>
            <a:rPr lang="en-US" sz="1600" kern="1200" dirty="0"/>
            <a:t>(genomic analysis has identified recent transmission in approximately 30–35% of UK TB cases).</a:t>
          </a:r>
        </a:p>
      </dsp:txBody>
      <dsp:txXfrm>
        <a:off x="6803977" y="1753105"/>
        <a:ext cx="1800000" cy="3408466"/>
      </dsp:txXfrm>
    </dsp:sp>
    <dsp:sp modelId="{BE4F544E-31DF-4F00-BA98-8022D2D4DC6D}">
      <dsp:nvSpPr>
        <dsp:cNvPr id="0" name=""/>
        <dsp:cNvSpPr/>
      </dsp:nvSpPr>
      <dsp:spPr>
        <a:xfrm>
          <a:off x="9269977" y="313105"/>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76405-428E-4C16-BE0B-B5A5A650D3B1}">
      <dsp:nvSpPr>
        <dsp:cNvPr id="0" name=""/>
        <dsp:cNvSpPr/>
      </dsp:nvSpPr>
      <dsp:spPr>
        <a:xfrm>
          <a:off x="9503977" y="547105"/>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2F99C3-6791-419C-BBDA-EDF7630DF755}">
      <dsp:nvSpPr>
        <dsp:cNvPr id="0" name=""/>
        <dsp:cNvSpPr/>
      </dsp:nvSpPr>
      <dsp:spPr>
        <a:xfrm>
          <a:off x="8918977" y="1753105"/>
          <a:ext cx="1800000" cy="3408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Accurate results are useful for investigators to track and measure outbreak, </a:t>
          </a:r>
          <a:r>
            <a:rPr lang="en-US" sz="1600" kern="1200" dirty="0"/>
            <a:t>(early laboratory confirmation can reduce investigation time by several weeks and improve contact tracing outcomes </a:t>
          </a:r>
          <a:r>
            <a:rPr lang="en-US" sz="1800" kern="1200" dirty="0"/>
            <a:t>by over 20%).</a:t>
          </a:r>
        </a:p>
      </dsp:txBody>
      <dsp:txXfrm>
        <a:off x="8918977" y="1753105"/>
        <a:ext cx="1800000" cy="3408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C7383B-E011-4206-934B-DF6D0126740C}">
      <dsp:nvSpPr>
        <dsp:cNvPr id="0" name=""/>
        <dsp:cNvSpPr/>
      </dsp:nvSpPr>
      <dsp:spPr>
        <a:xfrm>
          <a:off x="0" y="494643"/>
          <a:ext cx="1522400" cy="3211312"/>
        </a:xfrm>
        <a:prstGeom prst="rect">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52400" tIns="152400" rIns="152400" bIns="152400" numCol="1" spcCol="1270" anchor="ctr" anchorCtr="0">
          <a:noAutofit/>
        </a:bodyPr>
        <a:lstStyle/>
        <a:p>
          <a:pPr marL="0" lvl="0" indent="0" algn="ctr" defTabSz="488950">
            <a:lnSpc>
              <a:spcPct val="100000"/>
            </a:lnSpc>
            <a:spcBef>
              <a:spcPct val="0"/>
            </a:spcBef>
            <a:spcAft>
              <a:spcPct val="35000"/>
            </a:spcAft>
            <a:buNone/>
          </a:pPr>
          <a:r>
            <a:rPr lang="en-GB" sz="1100" b="1" kern="1200" dirty="0"/>
            <a:t>This strategy focuses  on prevention, early detection, and support, rather than individual clinical care. </a:t>
          </a:r>
          <a:endParaRPr lang="en-US" sz="1100" b="1" kern="1200" dirty="0"/>
        </a:p>
      </dsp:txBody>
      <dsp:txXfrm>
        <a:off x="0" y="494643"/>
        <a:ext cx="1522400" cy="3211312"/>
      </dsp:txXfrm>
    </dsp:sp>
    <dsp:sp modelId="{CB82D3D5-C412-40B7-A3BE-F8C6550A5231}">
      <dsp:nvSpPr>
        <dsp:cNvPr id="0" name=""/>
        <dsp:cNvSpPr/>
      </dsp:nvSpPr>
      <dsp:spPr>
        <a:xfrm>
          <a:off x="1548285" y="2054169"/>
          <a:ext cx="228360" cy="243000"/>
        </a:xfrm>
        <a:prstGeom prst="rightArrow">
          <a:avLst>
            <a:gd name="adj1" fmla="val 50000"/>
            <a:gd name="adj2" fmla="val 50000"/>
          </a:avLst>
        </a:prstGeom>
        <a:solidFill>
          <a:schemeClr val="accent2">
            <a:hueOff val="-145536"/>
            <a:satOff val="-8393"/>
            <a:lumOff val="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6620AF-1FC8-4446-8129-4FE86046BA29}">
      <dsp:nvSpPr>
        <dsp:cNvPr id="0" name=""/>
        <dsp:cNvSpPr/>
      </dsp:nvSpPr>
      <dsp:spPr>
        <a:xfrm>
          <a:off x="1800098" y="570012"/>
          <a:ext cx="1522400" cy="3211312"/>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100000"/>
            </a:lnSpc>
            <a:spcBef>
              <a:spcPct val="0"/>
            </a:spcBef>
            <a:spcAft>
              <a:spcPct val="35000"/>
            </a:spcAft>
            <a:buNone/>
          </a:pPr>
          <a:r>
            <a:rPr lang="en-GB" sz="1100" b="1" kern="1200" dirty="0"/>
            <a:t>Awareness and education campaigns by improving public understanding of TB symptoms, transmission, and the importance of early testing. NICE (National Institute for Health and Care Excellence) emphasises </a:t>
          </a:r>
          <a:r>
            <a:rPr lang="en-GB" sz="1100" b="1" kern="1200" dirty="0" err="1"/>
            <a:t>constantTB</a:t>
          </a:r>
          <a:r>
            <a:rPr lang="en-GB" sz="1100" b="1" kern="1200" dirty="0"/>
            <a:t> education among professionals and high‑risk groups.</a:t>
          </a:r>
          <a:endParaRPr lang="en-US" sz="1100" b="1" kern="1200" dirty="0"/>
        </a:p>
      </dsp:txBody>
      <dsp:txXfrm>
        <a:off x="1800098" y="570012"/>
        <a:ext cx="1522400" cy="3211312"/>
      </dsp:txXfrm>
    </dsp:sp>
    <dsp:sp modelId="{3E76D000-5F60-4BDF-94B7-AD38E6604E1B}">
      <dsp:nvSpPr>
        <dsp:cNvPr id="0" name=""/>
        <dsp:cNvSpPr/>
      </dsp:nvSpPr>
      <dsp:spPr>
        <a:xfrm>
          <a:off x="3345952" y="2054169"/>
          <a:ext cx="228360" cy="243000"/>
        </a:xfrm>
        <a:prstGeom prst="rightArrow">
          <a:avLst>
            <a:gd name="adj1" fmla="val 50000"/>
            <a:gd name="adj2" fmla="val 50000"/>
          </a:avLst>
        </a:prstGeom>
        <a:solidFill>
          <a:schemeClr val="accent2">
            <a:hueOff val="-436609"/>
            <a:satOff val="-25178"/>
            <a:lumOff val="2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857F78-B1DB-4E8D-856B-A953E3FDAE74}">
      <dsp:nvSpPr>
        <dsp:cNvPr id="0" name=""/>
        <dsp:cNvSpPr/>
      </dsp:nvSpPr>
      <dsp:spPr>
        <a:xfrm>
          <a:off x="3597766" y="570012"/>
          <a:ext cx="1522400" cy="3211312"/>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52400" tIns="152400" rIns="152400" bIns="152400" numCol="1" spcCol="1270" anchor="ctr" anchorCtr="0">
          <a:noAutofit/>
        </a:bodyPr>
        <a:lstStyle/>
        <a:p>
          <a:pPr marL="0" lvl="0" indent="0" algn="ctr" defTabSz="488950">
            <a:lnSpc>
              <a:spcPct val="100000"/>
            </a:lnSpc>
            <a:spcBef>
              <a:spcPct val="0"/>
            </a:spcBef>
            <a:spcAft>
              <a:spcPct val="35000"/>
            </a:spcAft>
            <a:buNone/>
          </a:pPr>
          <a:r>
            <a:rPr lang="en-GB" sz="1100" b="1" kern="1200" dirty="0"/>
            <a:t>Contact tracing in the community</a:t>
          </a:r>
          <a:r>
            <a:rPr lang="en-GB" sz="1100" kern="1200" dirty="0"/>
            <a:t> </a:t>
          </a:r>
          <a:r>
            <a:rPr lang="en-GB" sz="1100" b="1" kern="1200" dirty="0"/>
            <a:t>through  identifying and screening people who have been in close contact with someone with infectious TB to detect active disease early.</a:t>
          </a:r>
          <a:endParaRPr lang="en-US" sz="1100" b="1" kern="1200" dirty="0"/>
        </a:p>
      </dsp:txBody>
      <dsp:txXfrm>
        <a:off x="3597766" y="570012"/>
        <a:ext cx="1522400" cy="3211312"/>
      </dsp:txXfrm>
    </dsp:sp>
    <dsp:sp modelId="{B6E88BD1-36BE-4960-AE6C-4561233E4D12}">
      <dsp:nvSpPr>
        <dsp:cNvPr id="0" name=""/>
        <dsp:cNvSpPr/>
      </dsp:nvSpPr>
      <dsp:spPr>
        <a:xfrm>
          <a:off x="5143619" y="2054169"/>
          <a:ext cx="228360" cy="243000"/>
        </a:xfrm>
        <a:prstGeom prst="rightArrow">
          <a:avLst>
            <a:gd name="adj1" fmla="val 50000"/>
            <a:gd name="adj2" fmla="val 5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46A1B7-E498-4CB9-A637-7172A3E12FD2}">
      <dsp:nvSpPr>
        <dsp:cNvPr id="0" name=""/>
        <dsp:cNvSpPr/>
      </dsp:nvSpPr>
      <dsp:spPr>
        <a:xfrm>
          <a:off x="5395433" y="570012"/>
          <a:ext cx="1522400" cy="3211312"/>
        </a:xfrm>
        <a:prstGeom prst="rect">
          <a:avLst/>
        </a:prstGeom>
        <a:gradFill rotWithShape="1">
          <a:gsLst>
            <a:gs pos="0">
              <a:schemeClr val="accent2">
                <a:lumMod val="110000"/>
                <a:satMod val="105000"/>
                <a:tint val="67000"/>
              </a:schemeClr>
            </a:gs>
            <a:gs pos="50000">
              <a:schemeClr val="accent2">
                <a:lumMod val="105000"/>
                <a:satMod val="103000"/>
                <a:tint val="73000"/>
              </a:schemeClr>
            </a:gs>
            <a:gs pos="100000">
              <a:schemeClr val="accent2">
                <a:lumMod val="105000"/>
                <a:satMod val="109000"/>
                <a:tint val="81000"/>
              </a:schemeClr>
            </a:gs>
          </a:gsLst>
          <a:lin ang="5400000" scaled="0"/>
        </a:gradFill>
        <a:ln w="6350" cap="flat" cmpd="sng" algn="ctr">
          <a:solidFill>
            <a:schemeClr val="accent2"/>
          </a:solidFill>
          <a:prstDash val="solid"/>
          <a:miter lim="800000"/>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152400" tIns="152400" rIns="152400" bIns="152400" numCol="1" spcCol="1270" anchor="ctr" anchorCtr="0">
          <a:noAutofit/>
        </a:bodyPr>
        <a:lstStyle/>
        <a:p>
          <a:pPr marL="0" lvl="0" indent="0" algn="ctr" defTabSz="488950">
            <a:lnSpc>
              <a:spcPct val="100000"/>
            </a:lnSpc>
            <a:spcBef>
              <a:spcPct val="0"/>
            </a:spcBef>
            <a:spcAft>
              <a:spcPct val="35000"/>
            </a:spcAft>
            <a:buNone/>
          </a:pPr>
          <a:r>
            <a:rPr lang="en-GB" sz="1100" b="1" kern="1200" dirty="0"/>
            <a:t>Mr. Patel’s </a:t>
          </a:r>
          <a:r>
            <a:rPr lang="en-GB" sz="1100" b="1" kern="1200" dirty="0" err="1"/>
            <a:t>roomates</a:t>
          </a:r>
          <a:r>
            <a:rPr lang="en-GB" sz="1100" b="1" kern="1200" dirty="0"/>
            <a:t> should be tested at once because they are in close contact directly with him </a:t>
          </a:r>
          <a:r>
            <a:rPr lang="en-GB" sz="1100" kern="1200" dirty="0"/>
            <a:t>.</a:t>
          </a:r>
          <a:endParaRPr lang="en-US" sz="1100" kern="1200" dirty="0"/>
        </a:p>
      </dsp:txBody>
      <dsp:txXfrm>
        <a:off x="5395433" y="570012"/>
        <a:ext cx="1522400" cy="3211312"/>
      </dsp:txXfrm>
    </dsp:sp>
    <dsp:sp modelId="{2A79EFA8-74A5-4928-AEAA-A37C1301E587}">
      <dsp:nvSpPr>
        <dsp:cNvPr id="0" name=""/>
        <dsp:cNvSpPr/>
      </dsp:nvSpPr>
      <dsp:spPr>
        <a:xfrm>
          <a:off x="6941287" y="2054169"/>
          <a:ext cx="228360" cy="243000"/>
        </a:xfrm>
        <a:prstGeom prst="rightArrow">
          <a:avLst>
            <a:gd name="adj1" fmla="val 50000"/>
            <a:gd name="adj2" fmla="val 50000"/>
          </a:avLst>
        </a:prstGeom>
        <a:solidFill>
          <a:schemeClr val="accent2">
            <a:hueOff val="-1018754"/>
            <a:satOff val="-58750"/>
            <a:lumOff val="6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A99B68-F772-4F82-85A8-162032A18416}">
      <dsp:nvSpPr>
        <dsp:cNvPr id="0" name=""/>
        <dsp:cNvSpPr/>
      </dsp:nvSpPr>
      <dsp:spPr>
        <a:xfrm>
          <a:off x="7193100" y="570012"/>
          <a:ext cx="1522400" cy="3211312"/>
        </a:xfrm>
        <a:prstGeom prst="rect">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635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52400" tIns="152400" rIns="152400" bIns="152400" numCol="1" spcCol="1270" anchor="ctr" anchorCtr="0">
          <a:noAutofit/>
        </a:bodyPr>
        <a:lstStyle/>
        <a:p>
          <a:pPr marL="0" lvl="0" indent="0" algn="ctr" defTabSz="488950">
            <a:lnSpc>
              <a:spcPct val="100000"/>
            </a:lnSpc>
            <a:spcBef>
              <a:spcPct val="0"/>
            </a:spcBef>
            <a:spcAft>
              <a:spcPct val="35000"/>
            </a:spcAft>
            <a:buNone/>
          </a:pPr>
          <a:r>
            <a:rPr lang="en-GB" sz="1100" b="1" kern="1200" dirty="0"/>
            <a:t>Screening programmes</a:t>
          </a:r>
          <a:r>
            <a:rPr lang="en-GB" sz="1100" kern="1200" dirty="0"/>
            <a:t> with </a:t>
          </a:r>
          <a:r>
            <a:rPr lang="en-GB" sz="1100" b="1" kern="1200" dirty="0"/>
            <a:t>mobile X‑ray units, community clinics, and new‑entrant screening help identify TB in people who may not access healthcare easily.</a:t>
          </a:r>
          <a:endParaRPr lang="en-US" sz="1100" b="1" kern="1200" dirty="0"/>
        </a:p>
      </dsp:txBody>
      <dsp:txXfrm>
        <a:off x="7193100" y="570012"/>
        <a:ext cx="1522400" cy="3211312"/>
      </dsp:txXfrm>
    </dsp:sp>
    <dsp:sp modelId="{B7D048B8-1C69-4607-9CB1-93373D5A366E}">
      <dsp:nvSpPr>
        <dsp:cNvPr id="0" name=""/>
        <dsp:cNvSpPr/>
      </dsp:nvSpPr>
      <dsp:spPr>
        <a:xfrm>
          <a:off x="8738954" y="2054169"/>
          <a:ext cx="228360" cy="243000"/>
        </a:xfrm>
        <a:prstGeom prst="rightArrow">
          <a:avLst>
            <a:gd name="adj1" fmla="val 50000"/>
            <a:gd name="adj2" fmla="val 50000"/>
          </a:avLst>
        </a:prstGeom>
        <a:solidFill>
          <a:schemeClr val="accent2">
            <a:hueOff val="-1309827"/>
            <a:satOff val="-75535"/>
            <a:lumOff val="7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E5B7FA-1F79-43D8-AABE-B6FFF9E273E8}">
      <dsp:nvSpPr>
        <dsp:cNvPr id="0" name=""/>
        <dsp:cNvSpPr/>
      </dsp:nvSpPr>
      <dsp:spPr>
        <a:xfrm>
          <a:off x="8990768" y="570012"/>
          <a:ext cx="1522400" cy="3211312"/>
        </a:xfrm>
        <a:prstGeom prst="rect">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52400" tIns="152400" rIns="152400" bIns="152400" numCol="1" spcCol="1270" anchor="ctr" anchorCtr="0">
          <a:noAutofit/>
        </a:bodyPr>
        <a:lstStyle/>
        <a:p>
          <a:pPr marL="0" lvl="0" indent="0" algn="ctr" defTabSz="488950">
            <a:lnSpc>
              <a:spcPct val="100000"/>
            </a:lnSpc>
            <a:spcBef>
              <a:spcPct val="0"/>
            </a:spcBef>
            <a:spcAft>
              <a:spcPct val="35000"/>
            </a:spcAft>
            <a:buNone/>
          </a:pPr>
          <a:r>
            <a:rPr lang="en-GB" sz="1100" b="1" kern="1200" dirty="0"/>
            <a:t>BCG vaccination programmes</a:t>
          </a:r>
          <a:r>
            <a:rPr lang="en-GB" sz="1100" kern="1200" dirty="0"/>
            <a:t> — </a:t>
          </a:r>
          <a:r>
            <a:rPr lang="en-GB" sz="1100" b="1" kern="1200" dirty="0"/>
            <a:t>ensuring eligible babies and high‑risk groups receive this (Public Health England, 2017).</a:t>
          </a:r>
          <a:endParaRPr lang="en-US" sz="1100" b="1" kern="1200" dirty="0"/>
        </a:p>
      </dsp:txBody>
      <dsp:txXfrm>
        <a:off x="8990768" y="570012"/>
        <a:ext cx="1522400" cy="3211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195BC-D822-4404-845C-9E9A8CFB8E0B}">
      <dsp:nvSpPr>
        <dsp:cNvPr id="0" name=""/>
        <dsp:cNvSpPr/>
      </dsp:nvSpPr>
      <dsp:spPr>
        <a:xfrm>
          <a:off x="0" y="284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06FE68-EDA0-4762-8098-0447452ADEFF}">
      <dsp:nvSpPr>
        <dsp:cNvPr id="0" name=""/>
        <dsp:cNvSpPr/>
      </dsp:nvSpPr>
      <dsp:spPr>
        <a:xfrm>
          <a:off x="0" y="2845"/>
          <a:ext cx="6291714" cy="970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u="none" kern="1200" dirty="0"/>
            <a:t>Mr. Patel should be included in ;</a:t>
          </a:r>
          <a:endParaRPr lang="en-US" sz="1700" u="none" kern="1200" dirty="0"/>
        </a:p>
      </dsp:txBody>
      <dsp:txXfrm>
        <a:off x="0" y="2845"/>
        <a:ext cx="6291714" cy="970431"/>
      </dsp:txXfrm>
    </dsp:sp>
    <dsp:sp modelId="{CB6195A5-19D9-40F2-A8CB-1CB89CCF0C7F}">
      <dsp:nvSpPr>
        <dsp:cNvPr id="0" name=""/>
        <dsp:cNvSpPr/>
      </dsp:nvSpPr>
      <dsp:spPr>
        <a:xfrm>
          <a:off x="0" y="973277"/>
          <a:ext cx="6291714"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99FF3F-8037-4BB6-B87C-93CC4EE21126}">
      <dsp:nvSpPr>
        <dsp:cNvPr id="0" name=""/>
        <dsp:cNvSpPr/>
      </dsp:nvSpPr>
      <dsp:spPr>
        <a:xfrm>
          <a:off x="0" y="973277"/>
          <a:ext cx="6291714" cy="970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Symptom assessment- </a:t>
          </a:r>
          <a:r>
            <a:rPr lang="en-GB" sz="1700" kern="1200" dirty="0"/>
            <a:t>checking his  cough, fever, weight loss, or new symptoms that may suggest complications or treatment failure.</a:t>
          </a:r>
          <a:endParaRPr lang="en-US" sz="1700" kern="1200" dirty="0"/>
        </a:p>
      </dsp:txBody>
      <dsp:txXfrm>
        <a:off x="0" y="973277"/>
        <a:ext cx="6291714" cy="970431"/>
      </dsp:txXfrm>
    </dsp:sp>
    <dsp:sp modelId="{715F9ACF-0C91-4C90-8041-65EAAAC46B56}">
      <dsp:nvSpPr>
        <dsp:cNvPr id="0" name=""/>
        <dsp:cNvSpPr/>
      </dsp:nvSpPr>
      <dsp:spPr>
        <a:xfrm>
          <a:off x="0" y="1943708"/>
          <a:ext cx="6291714"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64DF8-68CB-4051-9771-E5617B5C63F4}">
      <dsp:nvSpPr>
        <dsp:cNvPr id="0" name=""/>
        <dsp:cNvSpPr/>
      </dsp:nvSpPr>
      <dsp:spPr>
        <a:xfrm>
          <a:off x="0" y="1943708"/>
          <a:ext cx="6291714" cy="970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Clinical examination</a:t>
          </a:r>
          <a:r>
            <a:rPr lang="en-GB" sz="1700" kern="1200"/>
            <a:t> - assessing general health, weight gain, and respiratory status.</a:t>
          </a:r>
          <a:endParaRPr lang="en-US" sz="1700" kern="1200"/>
        </a:p>
      </dsp:txBody>
      <dsp:txXfrm>
        <a:off x="0" y="1943708"/>
        <a:ext cx="6291714" cy="970431"/>
      </dsp:txXfrm>
    </dsp:sp>
    <dsp:sp modelId="{5CDCC8F3-CFF2-4123-B7A5-70DD040CC019}">
      <dsp:nvSpPr>
        <dsp:cNvPr id="0" name=""/>
        <dsp:cNvSpPr/>
      </dsp:nvSpPr>
      <dsp:spPr>
        <a:xfrm>
          <a:off x="0" y="2914139"/>
          <a:ext cx="6291714"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57186-3256-48F7-94CD-78F3254B98FC}">
      <dsp:nvSpPr>
        <dsp:cNvPr id="0" name=""/>
        <dsp:cNvSpPr/>
      </dsp:nvSpPr>
      <dsp:spPr>
        <a:xfrm>
          <a:off x="0" y="2914139"/>
          <a:ext cx="6291714" cy="970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Laboratory monitoring</a:t>
          </a:r>
          <a:r>
            <a:rPr lang="en-GB" sz="1700" kern="1200"/>
            <a:t> - repeating sputum tests to confirm the bacteria are clearing, especially for pulmonary TB.</a:t>
          </a:r>
          <a:endParaRPr lang="en-US" sz="1700" kern="1200"/>
        </a:p>
      </dsp:txBody>
      <dsp:txXfrm>
        <a:off x="0" y="2914139"/>
        <a:ext cx="6291714" cy="970431"/>
      </dsp:txXfrm>
    </dsp:sp>
    <dsp:sp modelId="{26EFA87F-BA96-48C6-BF00-14CF27C5F81F}">
      <dsp:nvSpPr>
        <dsp:cNvPr id="0" name=""/>
        <dsp:cNvSpPr/>
      </dsp:nvSpPr>
      <dsp:spPr>
        <a:xfrm>
          <a:off x="0" y="3884570"/>
          <a:ext cx="6291714"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2688F8-B6B1-4D83-A6E0-9C0570E7F4F7}">
      <dsp:nvSpPr>
        <dsp:cNvPr id="0" name=""/>
        <dsp:cNvSpPr/>
      </dsp:nvSpPr>
      <dsp:spPr>
        <a:xfrm>
          <a:off x="0" y="3884570"/>
          <a:ext cx="6291714" cy="970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Imaging</a:t>
          </a:r>
          <a:r>
            <a:rPr lang="en-GB" sz="1700" kern="1200"/>
            <a:t> - chest X‑rays at some point to document improvement.</a:t>
          </a:r>
          <a:endParaRPr lang="en-US" sz="1700" kern="1200"/>
        </a:p>
      </dsp:txBody>
      <dsp:txXfrm>
        <a:off x="0" y="3884570"/>
        <a:ext cx="6291714" cy="970431"/>
      </dsp:txXfrm>
    </dsp:sp>
    <dsp:sp modelId="{9C028840-D426-4A6D-B265-E6ADF5125D8F}">
      <dsp:nvSpPr>
        <dsp:cNvPr id="0" name=""/>
        <dsp:cNvSpPr/>
      </dsp:nvSpPr>
      <dsp:spPr>
        <a:xfrm>
          <a:off x="0" y="4855001"/>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D9B9B-F070-4AA5-A7F4-F3A9CAE3408C}">
      <dsp:nvSpPr>
        <dsp:cNvPr id="0" name=""/>
        <dsp:cNvSpPr/>
      </dsp:nvSpPr>
      <dsp:spPr>
        <a:xfrm>
          <a:off x="0" y="4855001"/>
          <a:ext cx="6291714" cy="970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Support for social needs--</a:t>
          </a:r>
          <a:r>
            <a:rPr lang="en-GB" sz="1700" kern="1200" dirty="0"/>
            <a:t> addressing housing, employment, mental health, or safeguarding issues that may affect recovery.</a:t>
          </a:r>
        </a:p>
        <a:p>
          <a:pPr marL="0" lvl="0" indent="0" algn="l" defTabSz="755650">
            <a:lnSpc>
              <a:spcPct val="90000"/>
            </a:lnSpc>
            <a:spcBef>
              <a:spcPct val="0"/>
            </a:spcBef>
            <a:spcAft>
              <a:spcPct val="35000"/>
            </a:spcAft>
            <a:buNone/>
          </a:pPr>
          <a:r>
            <a:rPr lang="en-GB" sz="1700" kern="1200" dirty="0"/>
            <a:t>(NICE, 2024).</a:t>
          </a:r>
          <a:endParaRPr lang="en-US" sz="1700" kern="1200" dirty="0"/>
        </a:p>
      </dsp:txBody>
      <dsp:txXfrm>
        <a:off x="0" y="4855001"/>
        <a:ext cx="6291714" cy="9704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B5037-44BA-4BCA-8D22-9887C333C04A}">
      <dsp:nvSpPr>
        <dsp:cNvPr id="0" name=""/>
        <dsp:cNvSpPr/>
      </dsp:nvSpPr>
      <dsp:spPr>
        <a:xfrm>
          <a:off x="0" y="4307"/>
          <a:ext cx="6364224"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0081B-01B6-4BDE-B7AD-8CE8BDDFA912}">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B34D9-DE35-475F-B0ED-A56A75AA7504}">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The vulnerable groups of people should receive TB screening.</a:t>
          </a:r>
          <a:endParaRPr lang="en-US" sz="1900" kern="1200"/>
        </a:p>
      </dsp:txBody>
      <dsp:txXfrm>
        <a:off x="1059754" y="4307"/>
        <a:ext cx="5304469" cy="917536"/>
      </dsp:txXfrm>
    </dsp:sp>
    <dsp:sp modelId="{7B9CDF44-6F58-4D2E-8778-020C0A02AFAD}">
      <dsp:nvSpPr>
        <dsp:cNvPr id="0" name=""/>
        <dsp:cNvSpPr/>
      </dsp:nvSpPr>
      <dsp:spPr>
        <a:xfrm>
          <a:off x="0" y="1151227"/>
          <a:ext cx="6364224"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88BE6-08DA-4130-85F2-75566AA06492}">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3CC45-1A2C-4A94-8E9C-0F1A1F517146}">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Targeting possible new TB patients prevents future illness (NHS England, 2023)</a:t>
          </a:r>
          <a:endParaRPr lang="en-US" sz="1900" kern="1200"/>
        </a:p>
      </dsp:txBody>
      <dsp:txXfrm>
        <a:off x="1059754" y="1151227"/>
        <a:ext cx="5304469" cy="917536"/>
      </dsp:txXfrm>
    </dsp:sp>
    <dsp:sp modelId="{DB2ADA8E-0738-4E28-B993-D7D6F191E8CB}">
      <dsp:nvSpPr>
        <dsp:cNvPr id="0" name=""/>
        <dsp:cNvSpPr/>
      </dsp:nvSpPr>
      <dsp:spPr>
        <a:xfrm>
          <a:off x="0" y="2298147"/>
          <a:ext cx="6364224"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DBF1CB-F1F4-4BCA-A491-1E31C431EBAF}">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C2909F-73BF-4FBD-8C61-90286F6A29A0}">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Preventive treatment and greatly reduce the spread of TB.</a:t>
          </a:r>
          <a:endParaRPr lang="en-US" sz="1900" kern="1200"/>
        </a:p>
      </dsp:txBody>
      <dsp:txXfrm>
        <a:off x="1059754" y="2298147"/>
        <a:ext cx="5304469" cy="917536"/>
      </dsp:txXfrm>
    </dsp:sp>
    <dsp:sp modelId="{EE883060-80D6-4757-BF36-6503A13F4783}">
      <dsp:nvSpPr>
        <dsp:cNvPr id="0" name=""/>
        <dsp:cNvSpPr/>
      </dsp:nvSpPr>
      <dsp:spPr>
        <a:xfrm>
          <a:off x="0" y="3445068"/>
          <a:ext cx="6364224"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CDE40-A9FC-44B8-9CA8-C4D8D3B5A967}">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56AF38-F50A-49CA-834C-328CFBA96550}">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BCG vaccination can be provided to protect high-risk groups (NHS, 2023).</a:t>
          </a:r>
          <a:endParaRPr lang="en-US" sz="1900" kern="1200"/>
        </a:p>
      </dsp:txBody>
      <dsp:txXfrm>
        <a:off x="1059754" y="3445068"/>
        <a:ext cx="5304469" cy="917536"/>
      </dsp:txXfrm>
    </dsp:sp>
    <dsp:sp modelId="{1D1D4EC6-BB04-4FB1-A508-CF04E904A0A6}">
      <dsp:nvSpPr>
        <dsp:cNvPr id="0" name=""/>
        <dsp:cNvSpPr/>
      </dsp:nvSpPr>
      <dsp:spPr>
        <a:xfrm>
          <a:off x="0" y="4591988"/>
          <a:ext cx="6364224"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8B050-3676-4F72-9299-90209D2C39CE}">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BB7F26-BB6E-445C-BA8A-30BE0EF265CB}">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Screening helps to control local outbreaks.</a:t>
          </a:r>
          <a:endParaRPr lang="en-US" sz="1900" kern="1200"/>
        </a:p>
      </dsp:txBody>
      <dsp:txXfrm>
        <a:off x="1059754" y="4591988"/>
        <a:ext cx="5304469" cy="9175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D87AD-5B96-469C-B972-4E19EB9A12D8}">
      <dsp:nvSpPr>
        <dsp:cNvPr id="0" name=""/>
        <dsp:cNvSpPr/>
      </dsp:nvSpPr>
      <dsp:spPr>
        <a:xfrm>
          <a:off x="0" y="4307"/>
          <a:ext cx="7767711"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83C4A-68FF-4CE2-8D00-3A9D700502DA}">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9EC81-B2D8-4802-A6A6-FE05B092236A}">
      <dsp:nvSpPr>
        <dsp:cNvPr id="0" name=""/>
        <dsp:cNvSpPr/>
      </dsp:nvSpPr>
      <dsp:spPr>
        <a:xfrm>
          <a:off x="1059754" y="4307"/>
          <a:ext cx="6707956"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People should cover coughs and ensure they practise proper hygiene (NHS, 2023)</a:t>
          </a:r>
          <a:endParaRPr lang="en-US" sz="1900" kern="1200"/>
        </a:p>
      </dsp:txBody>
      <dsp:txXfrm>
        <a:off x="1059754" y="4307"/>
        <a:ext cx="6707956" cy="917536"/>
      </dsp:txXfrm>
    </dsp:sp>
    <dsp:sp modelId="{A5F567E2-3029-48BF-BD63-1E66F1F25981}">
      <dsp:nvSpPr>
        <dsp:cNvPr id="0" name=""/>
        <dsp:cNvSpPr/>
      </dsp:nvSpPr>
      <dsp:spPr>
        <a:xfrm>
          <a:off x="0" y="1151227"/>
          <a:ext cx="7767711"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D6825-C60A-4C54-A7E8-B65F6CAF880E}">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E594C-DEAC-426A-AFE9-17A95F7FB3ED}">
      <dsp:nvSpPr>
        <dsp:cNvPr id="0" name=""/>
        <dsp:cNvSpPr/>
      </dsp:nvSpPr>
      <dsp:spPr>
        <a:xfrm>
          <a:off x="1059754" y="1151227"/>
          <a:ext cx="6707956"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Shared public places should be well ventilated as it will minimise spread.</a:t>
          </a:r>
          <a:endParaRPr lang="en-US" sz="1900" kern="1200"/>
        </a:p>
      </dsp:txBody>
      <dsp:txXfrm>
        <a:off x="1059754" y="1151227"/>
        <a:ext cx="6707956" cy="917536"/>
      </dsp:txXfrm>
    </dsp:sp>
    <dsp:sp modelId="{87727B75-B5BE-4BD7-ABDC-09231533473F}">
      <dsp:nvSpPr>
        <dsp:cNvPr id="0" name=""/>
        <dsp:cNvSpPr/>
      </dsp:nvSpPr>
      <dsp:spPr>
        <a:xfrm>
          <a:off x="0" y="2298147"/>
          <a:ext cx="7767711"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482ED3-6D35-422B-9594-85C1F35D640A}">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081F2-4361-46A6-B9D6-556FDD616E13}">
      <dsp:nvSpPr>
        <dsp:cNvPr id="0" name=""/>
        <dsp:cNvSpPr/>
      </dsp:nvSpPr>
      <dsp:spPr>
        <a:xfrm>
          <a:off x="1059754" y="2298147"/>
          <a:ext cx="6707956"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People who are closes to Mr Patel should be screened, potential early diagnosis.</a:t>
          </a:r>
          <a:endParaRPr lang="en-US" sz="1900" kern="1200"/>
        </a:p>
      </dsp:txBody>
      <dsp:txXfrm>
        <a:off x="1059754" y="2298147"/>
        <a:ext cx="6707956" cy="917536"/>
      </dsp:txXfrm>
    </dsp:sp>
    <dsp:sp modelId="{FA0893FD-1495-4028-B4D2-607F76F3F952}">
      <dsp:nvSpPr>
        <dsp:cNvPr id="0" name=""/>
        <dsp:cNvSpPr/>
      </dsp:nvSpPr>
      <dsp:spPr>
        <a:xfrm>
          <a:off x="0" y="3445068"/>
          <a:ext cx="7767711"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0ACE2-55BD-47C3-B202-37AE14B30F11}">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F9B6FC-CDAC-4654-A49D-97C23B690FC4}">
      <dsp:nvSpPr>
        <dsp:cNvPr id="0" name=""/>
        <dsp:cNvSpPr/>
      </dsp:nvSpPr>
      <dsp:spPr>
        <a:xfrm>
          <a:off x="1059754" y="3445068"/>
          <a:ext cx="6707956"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Posters and awareness sessions could be carried out to alert people and teach them how to stay protected.</a:t>
          </a:r>
          <a:endParaRPr lang="en-US" sz="1900" kern="1200"/>
        </a:p>
      </dsp:txBody>
      <dsp:txXfrm>
        <a:off x="1059754" y="3445068"/>
        <a:ext cx="6707956" cy="917536"/>
      </dsp:txXfrm>
    </dsp:sp>
    <dsp:sp modelId="{78C98B62-27E9-4D1E-9CD5-43A2D4E776BD}">
      <dsp:nvSpPr>
        <dsp:cNvPr id="0" name=""/>
        <dsp:cNvSpPr/>
      </dsp:nvSpPr>
      <dsp:spPr>
        <a:xfrm>
          <a:off x="0" y="4591988"/>
          <a:ext cx="7767711"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80F92-D0CD-4FCD-928A-449A4DA22F9E}">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4307BC-1707-43C4-B00D-C77E9FC9A0B7}">
      <dsp:nvSpPr>
        <dsp:cNvPr id="0" name=""/>
        <dsp:cNvSpPr/>
      </dsp:nvSpPr>
      <dsp:spPr>
        <a:xfrm>
          <a:off x="1059754" y="4591988"/>
          <a:ext cx="6707956"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Proper hygiene will reduce the spread of TB.</a:t>
          </a:r>
          <a:endParaRPr lang="en-US" sz="1900" kern="1200"/>
        </a:p>
      </dsp:txBody>
      <dsp:txXfrm>
        <a:off x="1059754" y="4591988"/>
        <a:ext cx="6707956" cy="9175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842569-806B-4B05-9608-8FF476583441}"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12CB86-57E2-4BA4-B837-AD77FB672984}" type="slidenum">
              <a:rPr lang="en-GB" smtClean="0"/>
              <a:t>‹#›</a:t>
            </a:fld>
            <a:endParaRPr lang="en-GB"/>
          </a:p>
        </p:txBody>
      </p:sp>
    </p:spTree>
    <p:extLst>
      <p:ext uri="{BB962C8B-B14F-4D97-AF65-F5344CB8AC3E}">
        <p14:creationId xmlns:p14="http://schemas.microsoft.com/office/powerpoint/2010/main" val="1489388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12CB86-57E2-4BA4-B837-AD77FB672984}" type="slidenum">
              <a:rPr lang="en-GB" smtClean="0"/>
              <a:t>5</a:t>
            </a:fld>
            <a:endParaRPr lang="en-GB"/>
          </a:p>
        </p:txBody>
      </p:sp>
    </p:spTree>
    <p:extLst>
      <p:ext uri="{BB962C8B-B14F-4D97-AF65-F5344CB8AC3E}">
        <p14:creationId xmlns:p14="http://schemas.microsoft.com/office/powerpoint/2010/main" val="2676883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DBA6AB-5ED3-49F4-80B3-A9FA6172F12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3644140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A6AB-5ED3-49F4-80B3-A9FA6172F12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73171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DBA6AB-5ED3-49F4-80B3-A9FA6172F12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4023204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DBA6AB-5ED3-49F4-80B3-A9FA6172F12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640693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DBA6AB-5ED3-49F4-80B3-A9FA6172F124}"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318296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DBA6AB-5ED3-49F4-80B3-A9FA6172F124}"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200278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BA6AB-5ED3-49F4-80B3-A9FA6172F124}"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3724427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DBA6AB-5ED3-49F4-80B3-A9FA6172F12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1713568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DBA6AB-5ED3-49F4-80B3-A9FA6172F124}"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3919296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A6AB-5ED3-49F4-80B3-A9FA6172F12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46842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A6AB-5ED3-49F4-80B3-A9FA6172F124}"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D6632-439C-4884-88B0-ADB2AD932E5D}" type="slidenum">
              <a:rPr lang="en-GB" smtClean="0"/>
              <a:t>‹#›</a:t>
            </a:fld>
            <a:endParaRPr lang="en-GB"/>
          </a:p>
        </p:txBody>
      </p:sp>
    </p:spTree>
    <p:extLst>
      <p:ext uri="{BB962C8B-B14F-4D97-AF65-F5344CB8AC3E}">
        <p14:creationId xmlns:p14="http://schemas.microsoft.com/office/powerpoint/2010/main" val="1328237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DBA6AB-5ED3-49F4-80B3-A9FA6172F124}" type="datetimeFigureOut">
              <a:rPr lang="en-GB" smtClean="0"/>
              <a:t>07/03/2026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9D6632-439C-4884-88B0-ADB2AD932E5D}" type="slidenum">
              <a:rPr lang="en-GB" smtClean="0"/>
              <a:t>‹#›</a:t>
            </a:fld>
            <a:endParaRPr lang="en-GB"/>
          </a:p>
        </p:txBody>
      </p:sp>
    </p:spTree>
    <p:extLst>
      <p:ext uri="{BB962C8B-B14F-4D97-AF65-F5344CB8AC3E}">
        <p14:creationId xmlns:p14="http://schemas.microsoft.com/office/powerpoint/2010/main" val="13876238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Tuberculosis_radiology"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legislation.gov.uk/ukpga/1984/22/contents" TargetMode="External"/><Relationship Id="rId3" Type="http://schemas.openxmlformats.org/officeDocument/2006/relationships/hyperlink" Target="https://www.healthknowledge.org.uk/" TargetMode="External"/><Relationship Id="rId7" Type="http://schemas.openxmlformats.org/officeDocument/2006/relationships/hyperlink" Target="https://www.gov.uk" TargetMode="External"/><Relationship Id="rId12" Type="http://schemas.openxmlformats.org/officeDocument/2006/relationships/hyperlink" Target="https://www.who.int/" TargetMode="External"/><Relationship Id="rId2" Type="http://schemas.openxmlformats.org/officeDocument/2006/relationships/hyperlink" Target="https://www.gov.uk/government/publications/tuberculosis-tb-action-plan-for-england" TargetMode="External"/><Relationship Id="rId1" Type="http://schemas.openxmlformats.org/officeDocument/2006/relationships/slideLayout" Target="../slideLayouts/slideLayout2.xml"/><Relationship Id="rId6" Type="http://schemas.openxmlformats.org/officeDocument/2006/relationships/hyperlink" Target="https://www.england.nhs.uk/ourwork/prevention/tuberculosis-programme/national-latent-tuberculosis-infection-testing-and-treatment-programme/?utm_source=chatgpt.com" TargetMode="External"/><Relationship Id="rId11" Type="http://schemas.openxmlformats.org/officeDocument/2006/relationships/hyperlink" Target="https://www.gov.uk/government/publications/tb-strain-typing-and-cluster-investigation-handbook?utm_source=chatgpt.com" TargetMode="External"/><Relationship Id="rId5" Type="http://schemas.openxmlformats.org/officeDocument/2006/relationships/hyperlink" Target="https://www.nhs.uk/conditions/tuberculosis-tb/?utm_source=chatgpt.com" TargetMode="External"/><Relationship Id="rId10" Type="http://schemas.openxmlformats.org/officeDocument/2006/relationships/hyperlink" Target="https://www.gov.uk/government/publications/tuberculosis-in-england-2025-report" TargetMode="External"/><Relationship Id="rId4" Type="http://schemas.openxmlformats.org/officeDocument/2006/relationships/hyperlink" Target="https://www.nice.org.uk/guidance/ng33" TargetMode="External"/><Relationship Id="rId9" Type="http://schemas.openxmlformats.org/officeDocument/2006/relationships/hyperlink" Target="https://www.legislation.gov.uk/uksi/2010/659/contents/ma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Microscopic view of cells">
            <a:extLst>
              <a:ext uri="{FF2B5EF4-FFF2-40B4-BE49-F238E27FC236}">
                <a16:creationId xmlns:a16="http://schemas.microsoft.com/office/drawing/2014/main" id="{6C66FF1A-419E-67B6-2BF5-C43BBD52C031}"/>
              </a:ext>
            </a:extLst>
          </p:cNvPr>
          <p:cNvPicPr>
            <a:picLocks noChangeAspect="1"/>
          </p:cNvPicPr>
          <p:nvPr/>
        </p:nvPicPr>
        <p:blipFill>
          <a:blip r:embed="rId2"/>
          <a:srcRect l="1700" t="6484" r="19397" b="-1"/>
          <a:stretch>
            <a:fillRect/>
          </a:stretch>
        </p:blipFill>
        <p:spPr>
          <a:xfrm>
            <a:off x="3729228" y="10"/>
            <a:ext cx="8668512" cy="6857990"/>
          </a:xfrm>
          <a:prstGeom prst="rect">
            <a:avLst/>
          </a:prstGeom>
        </p:spPr>
      </p:pic>
      <p:sp>
        <p:nvSpPr>
          <p:cNvPr id="57" name="Rectangle 5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28C98B-46D9-7555-1A8B-5448285F1B7D}"/>
              </a:ext>
            </a:extLst>
          </p:cNvPr>
          <p:cNvSpPr>
            <a:spLocks noGrp="1"/>
          </p:cNvSpPr>
          <p:nvPr>
            <p:ph type="ctrTitle"/>
          </p:nvPr>
        </p:nvSpPr>
        <p:spPr>
          <a:xfrm>
            <a:off x="371094" y="941832"/>
            <a:ext cx="8783792" cy="941397"/>
          </a:xfrm>
        </p:spPr>
        <p:txBody>
          <a:bodyPr vert="horz" lIns="91440" tIns="45720" rIns="91440" bIns="45720" rtlCol="0" anchor="b">
            <a:normAutofit/>
          </a:bodyPr>
          <a:lstStyle/>
          <a:p>
            <a:r>
              <a:rPr lang="en-US" sz="4400" b="1"/>
              <a:t>Case study D -Tuberculosis (TB)   </a:t>
            </a:r>
            <a:endParaRPr lang="en-US" sz="4400" b="1" dirty="0"/>
          </a:p>
        </p:txBody>
      </p:sp>
      <p:sp>
        <p:nvSpPr>
          <p:cNvPr id="59" name="Rectangle 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 name="Rectangle 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9031E0E1-6DCC-C31B-1167-E25E14B87A39}"/>
              </a:ext>
            </a:extLst>
          </p:cNvPr>
          <p:cNvSpPr>
            <a:spLocks noGrp="1"/>
          </p:cNvSpPr>
          <p:nvPr>
            <p:ph type="subTitle" idx="1"/>
          </p:nvPr>
        </p:nvSpPr>
        <p:spPr>
          <a:xfrm>
            <a:off x="371094" y="3429000"/>
            <a:ext cx="8555192" cy="2496312"/>
          </a:xfrm>
        </p:spPr>
        <p:txBody>
          <a:bodyPr vert="horz" lIns="91440" tIns="45720" rIns="91440" bIns="45720" rtlCol="0" anchor="t">
            <a:normAutofit/>
          </a:bodyPr>
          <a:lstStyle/>
          <a:p>
            <a:pPr algn="l"/>
            <a:r>
              <a:rPr lang="en-US" sz="2000" b="1" dirty="0"/>
              <a:t>Nevena Semkova 2515168</a:t>
            </a:r>
          </a:p>
          <a:p>
            <a:pPr algn="l"/>
            <a:r>
              <a:rPr lang="en-US" sz="2000" b="1" dirty="0"/>
              <a:t>Imelda </a:t>
            </a:r>
            <a:r>
              <a:rPr lang="en-US" sz="2000" b="1" dirty="0" err="1"/>
              <a:t>Lobrio</a:t>
            </a:r>
            <a:r>
              <a:rPr lang="en-US" sz="2000" b="1" dirty="0"/>
              <a:t> Resurreccion 2508294</a:t>
            </a:r>
          </a:p>
          <a:p>
            <a:pPr algn="l"/>
            <a:r>
              <a:rPr lang="en-US" sz="2000" b="1" dirty="0"/>
              <a:t>Elsie  </a:t>
            </a:r>
            <a:r>
              <a:rPr lang="en-US" sz="2000" b="1" dirty="0" err="1"/>
              <a:t>Grubat</a:t>
            </a:r>
            <a:r>
              <a:rPr lang="en-US" sz="2000" b="1" dirty="0"/>
              <a:t>  2508285</a:t>
            </a:r>
          </a:p>
          <a:p>
            <a:pPr algn="l"/>
            <a:r>
              <a:rPr lang="en-US" sz="2000" b="1" dirty="0"/>
              <a:t>Isabel Keller 2516809</a:t>
            </a:r>
          </a:p>
          <a:p>
            <a:pPr algn="l"/>
            <a:r>
              <a:rPr lang="en-US" sz="2000" b="1" dirty="0"/>
              <a:t>Olubukola Omoniyi 2513147  </a:t>
            </a:r>
            <a:r>
              <a:rPr lang="en-US" sz="2000" dirty="0"/>
              <a:t>                                       </a:t>
            </a:r>
            <a:r>
              <a:rPr lang="en-US" sz="2000" b="1" dirty="0"/>
              <a:t>Lecturer: Patronella Ganza</a:t>
            </a:r>
          </a:p>
          <a:p>
            <a:pPr algn="l"/>
            <a:r>
              <a:rPr lang="en-US" sz="2000" b="1" dirty="0"/>
              <a:t>                                                                                             Module Code: LCHS4008</a:t>
            </a:r>
          </a:p>
          <a:p>
            <a:pPr algn="l"/>
            <a:endParaRPr lang="en-US" sz="2000" dirty="0"/>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893783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7D762-839E-B0E6-7BCC-B00C2B926346}"/>
              </a:ext>
            </a:extLst>
          </p:cNvPr>
          <p:cNvSpPr>
            <a:spLocks noGrp="1"/>
          </p:cNvSpPr>
          <p:nvPr>
            <p:ph type="title"/>
          </p:nvPr>
        </p:nvSpPr>
        <p:spPr>
          <a:xfrm>
            <a:off x="9814" y="52995"/>
            <a:ext cx="3387276" cy="1635128"/>
          </a:xfrm>
        </p:spPr>
        <p:txBody>
          <a:bodyPr>
            <a:normAutofit/>
          </a:bodyPr>
          <a:lstStyle/>
          <a:p>
            <a:r>
              <a:rPr lang="en-GB" sz="4000" b="1" dirty="0">
                <a:solidFill>
                  <a:schemeClr val="tx2"/>
                </a:solidFill>
              </a:rPr>
              <a:t>Introduction</a:t>
            </a:r>
            <a:r>
              <a:rPr lang="en-GB" sz="3600" b="1" dirty="0">
                <a:solidFill>
                  <a:schemeClr val="tx2"/>
                </a:solidFill>
              </a:rPr>
              <a:t> </a:t>
            </a:r>
            <a:r>
              <a:rPr lang="en-GB" sz="3600" dirty="0">
                <a:solidFill>
                  <a:schemeClr val="tx2"/>
                </a:solidFill>
              </a:rPr>
              <a:t>  </a:t>
            </a:r>
            <a:r>
              <a:rPr lang="en-GB" sz="2400" dirty="0">
                <a:solidFill>
                  <a:schemeClr val="tx2"/>
                </a:solidFill>
              </a:rPr>
              <a:t>Nevena Semkova</a:t>
            </a:r>
          </a:p>
        </p:txBody>
      </p:sp>
      <p:pic>
        <p:nvPicPr>
          <p:cNvPr id="18" name="Graphic 17" descr="Health">
            <a:extLst>
              <a:ext uri="{FF2B5EF4-FFF2-40B4-BE49-F238E27FC236}">
                <a16:creationId xmlns:a16="http://schemas.microsoft.com/office/drawing/2014/main" id="{F427CECD-CCCB-56BE-3ABC-569BD271B7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8316E0E-3F62-CD72-47B3-D668C3D0394C}"/>
              </a:ext>
            </a:extLst>
          </p:cNvPr>
          <p:cNvSpPr>
            <a:spLocks noGrp="1"/>
          </p:cNvSpPr>
          <p:nvPr>
            <p:ph idx="1"/>
          </p:nvPr>
        </p:nvSpPr>
        <p:spPr>
          <a:xfrm>
            <a:off x="4084041" y="140677"/>
            <a:ext cx="7421008" cy="6377353"/>
          </a:xfrm>
        </p:spPr>
        <p:txBody>
          <a:bodyPr anchor="ctr">
            <a:normAutofit/>
          </a:bodyPr>
          <a:lstStyle/>
          <a:p>
            <a:pPr marL="0" indent="0">
              <a:buNone/>
            </a:pPr>
            <a:r>
              <a:rPr lang="en-GB" sz="1800" b="1" u="sng" dirty="0"/>
              <a:t>What is tuberculosis (TB)?</a:t>
            </a:r>
          </a:p>
          <a:p>
            <a:r>
              <a:rPr lang="en-GB" sz="1800" dirty="0"/>
              <a:t>Bacterial infection caused by Mycobacterium tuberculosis (WHO, 2023)</a:t>
            </a:r>
          </a:p>
          <a:p>
            <a:r>
              <a:rPr lang="en-GB" sz="1800" dirty="0"/>
              <a:t>TB symptoms: persisting coughing, fever night sweets and weight loss</a:t>
            </a:r>
          </a:p>
          <a:p>
            <a:r>
              <a:rPr lang="en-GB" sz="1800" dirty="0"/>
              <a:t>Mainly affecting lungs but can affect other organs (WHO, 2023)</a:t>
            </a:r>
          </a:p>
          <a:p>
            <a:r>
              <a:rPr lang="en-GB" sz="1800" dirty="0"/>
              <a:t>Although rates have declined, TB remains a significant public health concern in the UK (UKHSA, 2023)</a:t>
            </a:r>
          </a:p>
          <a:p>
            <a:endParaRPr lang="en-GB" sz="1800" dirty="0"/>
          </a:p>
          <a:p>
            <a:pPr marL="0" indent="0">
              <a:buNone/>
            </a:pPr>
            <a:r>
              <a:rPr lang="en-GB" sz="1800" b="1" u="sng" dirty="0"/>
              <a:t>This presentation will discuss:</a:t>
            </a:r>
          </a:p>
          <a:p>
            <a:pPr lvl="0"/>
            <a:r>
              <a:rPr lang="en-GB" sz="1800" dirty="0"/>
              <a:t>What are the main approaches and strategies that could be used to </a:t>
            </a:r>
            <a:r>
              <a:rPr lang="en-GB" sz="1800" b="1" dirty="0"/>
              <a:t>measure</a:t>
            </a:r>
            <a:r>
              <a:rPr lang="en-GB" sz="1800" dirty="0"/>
              <a:t> an infectious disease outbreak?</a:t>
            </a:r>
          </a:p>
          <a:p>
            <a:pPr lvl="0"/>
            <a:r>
              <a:rPr lang="en-GB" sz="1800" dirty="0"/>
              <a:t>What are the main approaches and strategies that could be used to </a:t>
            </a:r>
            <a:r>
              <a:rPr lang="en-GB" sz="1800" b="1" dirty="0"/>
              <a:t>monitor</a:t>
            </a:r>
            <a:r>
              <a:rPr lang="en-GB" sz="1800" dirty="0"/>
              <a:t> an infectious disease outbreak?</a:t>
            </a:r>
          </a:p>
          <a:p>
            <a:pPr lvl="0"/>
            <a:r>
              <a:rPr lang="en-GB" sz="1800" dirty="0"/>
              <a:t>What are the main approaches and strategies that could be used to </a:t>
            </a:r>
            <a:r>
              <a:rPr lang="en-GB" sz="1800" b="1" dirty="0"/>
              <a:t>control</a:t>
            </a:r>
            <a:r>
              <a:rPr lang="en-GB" sz="1800" dirty="0"/>
              <a:t> an infectious disease outbreak?</a:t>
            </a:r>
          </a:p>
          <a:p>
            <a:pPr lvl="0"/>
            <a:r>
              <a:rPr lang="en-GB" sz="1800" dirty="0"/>
              <a:t>What </a:t>
            </a:r>
            <a:r>
              <a:rPr lang="en-GB" sz="1800" b="1" dirty="0"/>
              <a:t>policy</a:t>
            </a:r>
            <a:r>
              <a:rPr lang="en-GB" sz="1800" dirty="0"/>
              <a:t> and strategies are available to the UK government to maintain public health? </a:t>
            </a:r>
          </a:p>
          <a:p>
            <a:pPr lvl="0"/>
            <a:r>
              <a:rPr lang="en-GB" sz="1800" dirty="0"/>
              <a:t> What  health </a:t>
            </a:r>
            <a:r>
              <a:rPr lang="en-GB" sz="1800" b="1" dirty="0"/>
              <a:t>education</a:t>
            </a:r>
            <a:r>
              <a:rPr lang="en-GB" sz="1800" dirty="0"/>
              <a:t>  will you give to the college to prevent the TB outbreak?</a:t>
            </a:r>
          </a:p>
          <a:p>
            <a:endParaRPr lang="en-GB" sz="900" dirty="0">
              <a:solidFill>
                <a:schemeClr val="tx2"/>
              </a:solidFill>
            </a:endParaRPr>
          </a:p>
        </p:txBody>
      </p:sp>
      <p:grpSp>
        <p:nvGrpSpPr>
          <p:cNvPr id="25" name="Group 2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6" name="Freeform: Shape 2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5958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6CCC8-F692-6F70-C9A4-530F18329AFC}"/>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rPr>
              <a:t>Measure – Surveillance &amp; Case Definition                                       </a:t>
            </a:r>
            <a:r>
              <a:rPr lang="en-GB" sz="3400" dirty="0">
                <a:solidFill>
                  <a:srgbClr val="FFFFFF"/>
                </a:solidFill>
              </a:rPr>
              <a:t>Nevena Semkova</a:t>
            </a:r>
          </a:p>
        </p:txBody>
      </p:sp>
      <p:sp>
        <p:nvSpPr>
          <p:cNvPr id="3" name="Content Placeholder 2">
            <a:extLst>
              <a:ext uri="{FF2B5EF4-FFF2-40B4-BE49-F238E27FC236}">
                <a16:creationId xmlns:a16="http://schemas.microsoft.com/office/drawing/2014/main" id="{239969D0-46CF-4CA8-CD51-9D6D099B262B}"/>
              </a:ext>
            </a:extLst>
          </p:cNvPr>
          <p:cNvSpPr>
            <a:spLocks noGrp="1"/>
          </p:cNvSpPr>
          <p:nvPr>
            <p:ph idx="1"/>
          </p:nvPr>
        </p:nvSpPr>
        <p:spPr>
          <a:xfrm>
            <a:off x="187569" y="1746738"/>
            <a:ext cx="11732646" cy="4947139"/>
          </a:xfrm>
        </p:spPr>
        <p:txBody>
          <a:bodyPr anchor="ctr">
            <a:normAutofit/>
          </a:bodyPr>
          <a:lstStyle/>
          <a:p>
            <a:r>
              <a:rPr lang="en-GB" sz="2000" dirty="0"/>
              <a:t>An adult individual, Mr Patel, is suffering from the expected TB symptoms: coughing, fever night sweets and weight loss</a:t>
            </a:r>
          </a:p>
          <a:p>
            <a:r>
              <a:rPr lang="en-GB" sz="2000" dirty="0"/>
              <a:t>A clear case definition helps health professionals identify and report cases, such as Mr Patels, in a standardised way (WHO, 2022),</a:t>
            </a:r>
            <a:r>
              <a:rPr lang="en-US" sz="2000" dirty="0"/>
              <a:t> the UK reports show of approximately 5,480 TB cases in England in 2024, TB deaths in England are rare compared to the global total of over a million. </a:t>
            </a:r>
            <a:endParaRPr lang="en-GB" sz="2000" dirty="0"/>
          </a:p>
          <a:p>
            <a:r>
              <a:rPr lang="en-GB" sz="2000" dirty="0"/>
              <a:t>National surveillance systems can be used to record TB cases and track changes over time (UKHSA, 2024), </a:t>
            </a:r>
            <a:r>
              <a:rPr lang="en-US" sz="2000" dirty="0"/>
              <a:t>The TB rate in England is around 9.5 cases per 100,000 people.</a:t>
            </a:r>
            <a:endParaRPr lang="en-GB" sz="2000" dirty="0"/>
          </a:p>
          <a:p>
            <a:r>
              <a:rPr lang="en-GB" sz="2000" dirty="0"/>
              <a:t>The collected data will show how many people have TB currently, </a:t>
            </a:r>
            <a:r>
              <a:rPr lang="en-US" sz="2000" dirty="0"/>
              <a:t>with over 5,000 active cases reported in England annually, and the rate at which it is spreading, which increased by around 13% between 2023 and 2024.</a:t>
            </a:r>
            <a:r>
              <a:rPr lang="en-GB" sz="2000" dirty="0"/>
              <a:t> </a:t>
            </a:r>
          </a:p>
          <a:p>
            <a:r>
              <a:rPr lang="en-GB" sz="2000" dirty="0"/>
              <a:t>Demographic information allows professionals to identify vulnerable groups of people, as </a:t>
            </a:r>
            <a:r>
              <a:rPr lang="en-US" sz="2000" dirty="0"/>
              <a:t>over 80% of TB cases in the UK occur in people born outside the UK, and higher rates are seen in adults aged 25–44 years.</a:t>
            </a:r>
            <a:endParaRPr lang="en-GB" sz="2000" dirty="0"/>
          </a:p>
          <a:p>
            <a:r>
              <a:rPr lang="en-GB" sz="2000" dirty="0"/>
              <a:t>Continued monitoring will detected potential outbreaks early, allowing a faster response, </a:t>
            </a:r>
            <a:r>
              <a:rPr lang="en-US" sz="2000" dirty="0"/>
              <a:t>and early detection and treatment can reduce TB transmission by up to 90%. </a:t>
            </a:r>
            <a:endParaRPr lang="en-GB" sz="2000" dirty="0"/>
          </a:p>
        </p:txBody>
      </p:sp>
    </p:spTree>
    <p:extLst>
      <p:ext uri="{BB962C8B-B14F-4D97-AF65-F5344CB8AC3E}">
        <p14:creationId xmlns:p14="http://schemas.microsoft.com/office/powerpoint/2010/main" val="4252797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5AA978-332C-DFB2-FD86-E70F0E2ED17B}"/>
              </a:ext>
            </a:extLst>
          </p:cNvPr>
          <p:cNvSpPr>
            <a:spLocks noGrp="1"/>
          </p:cNvSpPr>
          <p:nvPr>
            <p:ph type="title"/>
          </p:nvPr>
        </p:nvSpPr>
        <p:spPr>
          <a:xfrm>
            <a:off x="2118360" y="259362"/>
            <a:ext cx="7841840" cy="877729"/>
          </a:xfrm>
        </p:spPr>
        <p:txBody>
          <a:bodyPr anchor="ctr">
            <a:normAutofit fontScale="90000"/>
          </a:bodyPr>
          <a:lstStyle/>
          <a:p>
            <a:r>
              <a:rPr lang="en-GB" sz="3100" dirty="0">
                <a:solidFill>
                  <a:srgbClr val="FFFFFF"/>
                </a:solidFill>
              </a:rPr>
              <a:t>MEASURE - Epidemiological Analysis (Person, Place, Time) </a:t>
            </a:r>
          </a:p>
        </p:txBody>
      </p:sp>
      <p:graphicFrame>
        <p:nvGraphicFramePr>
          <p:cNvPr id="5" name="Content Placeholder 2">
            <a:extLst>
              <a:ext uri="{FF2B5EF4-FFF2-40B4-BE49-F238E27FC236}">
                <a16:creationId xmlns:a16="http://schemas.microsoft.com/office/drawing/2014/main" id="{453C8AA8-C25F-F152-3EB3-75A2B9F94EEB}"/>
              </a:ext>
            </a:extLst>
          </p:cNvPr>
          <p:cNvGraphicFramePr>
            <a:graphicFrameLocks noGrp="1"/>
          </p:cNvGraphicFramePr>
          <p:nvPr>
            <p:ph idx="1"/>
            <p:extLst>
              <p:ext uri="{D42A27DB-BD31-4B8C-83A1-F6EECF244321}">
                <p14:modId xmlns:p14="http://schemas.microsoft.com/office/powerpoint/2010/main" val="1789759128"/>
              </p:ext>
            </p:extLst>
          </p:nvPr>
        </p:nvGraphicFramePr>
        <p:xfrm>
          <a:off x="-2" y="1575955"/>
          <a:ext cx="11945815" cy="5240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2195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105AF33-6BAB-46A4-C755-5297AFCD6583}"/>
              </a:ext>
            </a:extLst>
          </p:cNvPr>
          <p:cNvPicPr>
            <a:picLocks noChangeAspect="1"/>
          </p:cNvPicPr>
          <p:nvPr/>
        </p:nvPicPr>
        <p:blipFill>
          <a:blip r:embed="rId3"/>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EBE0BA-30A3-C17B-A926-916B55531635}"/>
              </a:ext>
            </a:extLst>
          </p:cNvPr>
          <p:cNvSpPr>
            <a:spLocks noGrp="1"/>
          </p:cNvSpPr>
          <p:nvPr>
            <p:ph type="title"/>
          </p:nvPr>
        </p:nvSpPr>
        <p:spPr>
          <a:xfrm>
            <a:off x="838200" y="365125"/>
            <a:ext cx="10515600" cy="971305"/>
          </a:xfrm>
        </p:spPr>
        <p:txBody>
          <a:bodyPr>
            <a:normAutofit fontScale="90000"/>
          </a:bodyPr>
          <a:lstStyle/>
          <a:p>
            <a:r>
              <a:rPr lang="en-GB" b="1" dirty="0"/>
              <a:t>MEASURE</a:t>
            </a:r>
            <a:r>
              <a:rPr lang="en-GB" dirty="0"/>
              <a:t> - Laboratory and Genomic Testing  </a:t>
            </a:r>
            <a:br>
              <a:rPr lang="en-GB" dirty="0"/>
            </a:br>
            <a:endParaRPr lang="en-GB" dirty="0"/>
          </a:p>
        </p:txBody>
      </p:sp>
      <p:graphicFrame>
        <p:nvGraphicFramePr>
          <p:cNvPr id="5" name="Content Placeholder 2">
            <a:extLst>
              <a:ext uri="{FF2B5EF4-FFF2-40B4-BE49-F238E27FC236}">
                <a16:creationId xmlns:a16="http://schemas.microsoft.com/office/drawing/2014/main" id="{EA8B3909-2E8A-1CD0-B65A-76CE2F208E0A}"/>
              </a:ext>
            </a:extLst>
          </p:cNvPr>
          <p:cNvGraphicFramePr>
            <a:graphicFrameLocks noGrp="1"/>
          </p:cNvGraphicFramePr>
          <p:nvPr>
            <p:ph idx="1"/>
            <p:extLst>
              <p:ext uri="{D42A27DB-BD31-4B8C-83A1-F6EECF244321}">
                <p14:modId xmlns:p14="http://schemas.microsoft.com/office/powerpoint/2010/main" val="4076689876"/>
              </p:ext>
            </p:extLst>
          </p:nvPr>
        </p:nvGraphicFramePr>
        <p:xfrm>
          <a:off x="838200" y="1195754"/>
          <a:ext cx="11177954" cy="54746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4286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0F896-F0FF-B07A-3B00-1172099BF8D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2200" b="1" kern="1200" dirty="0">
                <a:solidFill>
                  <a:schemeClr val="accent2">
                    <a:lumMod val="75000"/>
                  </a:schemeClr>
                </a:solidFill>
                <a:latin typeface="+mj-lt"/>
                <a:ea typeface="+mj-ea"/>
                <a:cs typeface="+mj-cs"/>
              </a:rPr>
              <a:t>What are the main approaches and strategies that could be used to monitor an infectious disease outbreak like in the case of Mr. Patel?  </a:t>
            </a:r>
            <a:br>
              <a:rPr lang="en-US" sz="2200" b="1" kern="1200" dirty="0">
                <a:solidFill>
                  <a:schemeClr val="accent2">
                    <a:lumMod val="75000"/>
                  </a:schemeClr>
                </a:solidFill>
                <a:latin typeface="+mj-lt"/>
                <a:ea typeface="+mj-ea"/>
                <a:cs typeface="+mj-cs"/>
              </a:rPr>
            </a:br>
            <a:r>
              <a:rPr lang="en-US" sz="2200" b="1" kern="1200" dirty="0">
                <a:latin typeface="+mj-lt"/>
                <a:ea typeface="+mj-ea"/>
                <a:cs typeface="+mj-cs"/>
              </a:rPr>
              <a:t>                                                                                                         </a:t>
            </a:r>
            <a:br>
              <a:rPr lang="en-US" sz="2200" b="1" kern="1200" dirty="0">
                <a:latin typeface="+mj-lt"/>
                <a:ea typeface="+mj-ea"/>
                <a:cs typeface="+mj-cs"/>
              </a:rPr>
            </a:br>
            <a:r>
              <a:rPr lang="en-US" sz="2200" b="1" kern="1200" dirty="0">
                <a:latin typeface="+mj-lt"/>
                <a:ea typeface="+mj-ea"/>
                <a:cs typeface="+mj-cs"/>
              </a:rPr>
              <a:t>IMELDA LOBRIO RESURRECCION</a:t>
            </a:r>
          </a:p>
        </p:txBody>
      </p:sp>
      <p:sp>
        <p:nvSpPr>
          <p:cNvPr id="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Content Placeholder 31">
            <a:extLst>
              <a:ext uri="{FF2B5EF4-FFF2-40B4-BE49-F238E27FC236}">
                <a16:creationId xmlns:a16="http://schemas.microsoft.com/office/drawing/2014/main" id="{9A24F31B-FCF1-FFB9-77AB-373D4AE9D4EC}"/>
              </a:ext>
            </a:extLst>
          </p:cNvPr>
          <p:cNvSpPr>
            <a:spLocks noGrp="1"/>
          </p:cNvSpPr>
          <p:nvPr>
            <p:ph idx="1"/>
          </p:nvPr>
        </p:nvSpPr>
        <p:spPr>
          <a:xfrm>
            <a:off x="572493" y="2071316"/>
            <a:ext cx="6713552" cy="4119172"/>
          </a:xfrm>
        </p:spPr>
        <p:txBody>
          <a:bodyPr anchor="t">
            <a:normAutofit/>
          </a:bodyPr>
          <a:lstStyle/>
          <a:p>
            <a:pPr marL="0" indent="0">
              <a:buNone/>
            </a:pPr>
            <a:r>
              <a:rPr lang="en-GB" sz="2400" dirty="0"/>
              <a:t>World Health Organization emphasises that high‑quality surveillance is essential for monitoring the TB epidemic. It evaluate services, give guiding policy and action and a backbone of how countries understand, track, and control tuberculosis. Without strong surveillance, TB spreads silently, services become less effective, and progress toward elimination stalls. In short, TB surveillance turns data into action, making it one of the most powerful tools for controlling and eventually eliminating TB (WHO 2022)</a:t>
            </a:r>
          </a:p>
          <a:p>
            <a:endParaRPr lang="en-US" sz="2200" dirty="0"/>
          </a:p>
        </p:txBody>
      </p:sp>
      <p:pic>
        <p:nvPicPr>
          <p:cNvPr id="4" name="Content Placeholder 3" descr="A x-ray of a person's chest&#10;&#10;AI-generated content may be incorrect.">
            <a:extLst>
              <a:ext uri="{FF2B5EF4-FFF2-40B4-BE49-F238E27FC236}">
                <a16:creationId xmlns:a16="http://schemas.microsoft.com/office/drawing/2014/main" id="{1C40D746-9991-6CF2-9632-0B03ABC144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7712" b="-1"/>
          <a:stretch>
            <a:fillRect/>
          </a:stretch>
        </p:blipFill>
        <p:spPr>
          <a:xfrm>
            <a:off x="7478589" y="1911492"/>
            <a:ext cx="3941064" cy="438683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518768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AB8E01F-B08B-E7A1-516D-E8D690CE4952}"/>
              </a:ext>
            </a:extLst>
          </p:cNvPr>
          <p:cNvSpPr>
            <a:spLocks noGrp="1"/>
          </p:cNvSpPr>
          <p:nvPr>
            <p:ph type="title"/>
          </p:nvPr>
        </p:nvSpPr>
        <p:spPr>
          <a:xfrm>
            <a:off x="838200" y="401221"/>
            <a:ext cx="10515600" cy="1348065"/>
          </a:xfrm>
        </p:spPr>
        <p:txBody>
          <a:bodyPr>
            <a:normAutofit/>
          </a:bodyPr>
          <a:lstStyle/>
          <a:p>
            <a:r>
              <a:rPr lang="en-GB" sz="4200" b="1" u="sng" dirty="0">
                <a:solidFill>
                  <a:srgbClr val="FFFFFF"/>
                </a:solidFill>
              </a:rPr>
              <a:t>1. What is Public Health Surveillance?</a:t>
            </a:r>
            <a:br>
              <a:rPr lang="en-GB" sz="4200" b="1" u="sng" dirty="0">
                <a:solidFill>
                  <a:srgbClr val="FFFFFF"/>
                </a:solidFill>
              </a:rPr>
            </a:br>
            <a:endParaRPr lang="en-GB" sz="4200" dirty="0">
              <a:solidFill>
                <a:srgbClr val="FFFFFF"/>
              </a:solidFill>
            </a:endParaRPr>
          </a:p>
        </p:txBody>
      </p:sp>
      <p:sp>
        <p:nvSpPr>
          <p:cNvPr id="21" name="Content Placeholder 2">
            <a:extLst>
              <a:ext uri="{FF2B5EF4-FFF2-40B4-BE49-F238E27FC236}">
                <a16:creationId xmlns:a16="http://schemas.microsoft.com/office/drawing/2014/main" id="{28A0400B-8873-E1E5-0F8C-A31421AE3473}"/>
              </a:ext>
            </a:extLst>
          </p:cNvPr>
          <p:cNvSpPr>
            <a:spLocks noGrp="1"/>
          </p:cNvSpPr>
          <p:nvPr>
            <p:ph idx="1"/>
          </p:nvPr>
        </p:nvSpPr>
        <p:spPr>
          <a:xfrm>
            <a:off x="838199" y="2593427"/>
            <a:ext cx="10702159" cy="3583535"/>
          </a:xfrm>
        </p:spPr>
        <p:txBody>
          <a:bodyPr>
            <a:normAutofit/>
          </a:bodyPr>
          <a:lstStyle/>
          <a:p>
            <a:r>
              <a:rPr lang="en-GB" sz="2200" dirty="0"/>
              <a:t>These strategies are essential for timely detection, assessment, and response to infectious disease outbreaks, ensuring public health protection and preparedness.</a:t>
            </a:r>
            <a:endParaRPr lang="en-GB" sz="2200" u="sng" dirty="0"/>
          </a:p>
          <a:p>
            <a:r>
              <a:rPr lang="en-GB" sz="2200" dirty="0"/>
              <a:t>It  involves continuously identifying cases, monitoring how the disease is spreading, and using this information to shape prevention strategies. In the UK, the UK Health Security Agency (UKHSA) leads this work. In Mr. Patel case the urgency of investigation should be made urgently because he is at high risk being a migrant and living in an overcrowded room(Public Health England,2017)</a:t>
            </a:r>
          </a:p>
          <a:p>
            <a:endParaRPr lang="en-GB" sz="2200" dirty="0"/>
          </a:p>
        </p:txBody>
      </p:sp>
    </p:spTree>
    <p:extLst>
      <p:ext uri="{BB962C8B-B14F-4D97-AF65-F5344CB8AC3E}">
        <p14:creationId xmlns:p14="http://schemas.microsoft.com/office/powerpoint/2010/main" val="2453518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17EE71C-7023-3DE0-0B8A-C07617CA9052}"/>
              </a:ext>
            </a:extLst>
          </p:cNvPr>
          <p:cNvPicPr>
            <a:picLocks noChangeAspect="1"/>
          </p:cNvPicPr>
          <p:nvPr/>
        </p:nvPicPr>
        <p:blipFill>
          <a:blip r:embed="rId2">
            <a:duotone>
              <a:prstClr val="black"/>
              <a:schemeClr val="tx2">
                <a:tint val="45000"/>
                <a:satMod val="400000"/>
              </a:schemeClr>
            </a:duotone>
            <a:alphaModFix amt="25000"/>
          </a:blip>
          <a:srcRect/>
          <a:stretch>
            <a:fillRect/>
          </a:stretch>
        </p:blipFill>
        <p:spPr>
          <a:xfrm>
            <a:off x="20" y="0"/>
            <a:ext cx="12191998" cy="68580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4E3807D9-2C39-F467-652D-5C26E7FB108B}"/>
              </a:ext>
            </a:extLst>
          </p:cNvPr>
          <p:cNvSpPr>
            <a:spLocks noGrp="1"/>
          </p:cNvSpPr>
          <p:nvPr>
            <p:ph type="title"/>
          </p:nvPr>
        </p:nvSpPr>
        <p:spPr>
          <a:xfrm>
            <a:off x="838200" y="365125"/>
            <a:ext cx="10515600" cy="1325563"/>
          </a:xfrm>
        </p:spPr>
        <p:txBody>
          <a:bodyPr>
            <a:normAutofit/>
          </a:bodyPr>
          <a:lstStyle/>
          <a:p>
            <a:r>
              <a:rPr lang="en-GB" b="1" u="sng" dirty="0">
                <a:solidFill>
                  <a:schemeClr val="bg1"/>
                </a:solidFill>
              </a:rPr>
              <a:t>2. Observing Community Control Measures </a:t>
            </a:r>
            <a:br>
              <a:rPr lang="en-GB" b="1" dirty="0"/>
            </a:br>
            <a:endParaRPr lang="en-GB" dirty="0"/>
          </a:p>
        </p:txBody>
      </p:sp>
      <p:graphicFrame>
        <p:nvGraphicFramePr>
          <p:cNvPr id="5" name="Content Placeholder 2">
            <a:extLst>
              <a:ext uri="{FF2B5EF4-FFF2-40B4-BE49-F238E27FC236}">
                <a16:creationId xmlns:a16="http://schemas.microsoft.com/office/drawing/2014/main" id="{3DADF918-311F-235A-8C3F-3BC1083AAB96}"/>
              </a:ext>
            </a:extLst>
          </p:cNvPr>
          <p:cNvGraphicFramePr>
            <a:graphicFrameLocks noGrp="1"/>
          </p:cNvGraphicFramePr>
          <p:nvPr>
            <p:ph idx="1"/>
            <p:extLst>
              <p:ext uri="{D42A27DB-BD31-4B8C-83A1-F6EECF244321}">
                <p14:modId xmlns:p14="http://schemas.microsoft.com/office/powerpoint/2010/main" val="26639830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537959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92E74B70-0AA8-E486-3E85-101EBBB2E4F4}"/>
              </a:ext>
            </a:extLst>
          </p:cNvPr>
          <p:cNvSpPr>
            <a:spLocks noGrp="1"/>
          </p:cNvSpPr>
          <p:nvPr>
            <p:ph type="title"/>
          </p:nvPr>
        </p:nvSpPr>
        <p:spPr>
          <a:xfrm>
            <a:off x="838200" y="643467"/>
            <a:ext cx="2951205" cy="5571066"/>
          </a:xfrm>
        </p:spPr>
        <p:txBody>
          <a:bodyPr>
            <a:normAutofit/>
          </a:bodyPr>
          <a:lstStyle/>
          <a:p>
            <a:r>
              <a:rPr lang="en-GB" b="1" u="sng" dirty="0">
                <a:solidFill>
                  <a:srgbClr val="FFFFFF"/>
                </a:solidFill>
              </a:rPr>
              <a:t>3. Clinical Follow-up</a:t>
            </a:r>
            <a:br>
              <a:rPr lang="en-GB" b="1" u="sng" dirty="0">
                <a:solidFill>
                  <a:srgbClr val="FFFFFF"/>
                </a:solidFill>
              </a:rPr>
            </a:br>
            <a:endParaRPr lang="en-GB" dirty="0">
              <a:solidFill>
                <a:srgbClr val="FFFFFF"/>
              </a:solidFill>
            </a:endParaRPr>
          </a:p>
        </p:txBody>
      </p:sp>
      <p:graphicFrame>
        <p:nvGraphicFramePr>
          <p:cNvPr id="23" name="Content Placeholder 2">
            <a:extLst>
              <a:ext uri="{FF2B5EF4-FFF2-40B4-BE49-F238E27FC236}">
                <a16:creationId xmlns:a16="http://schemas.microsoft.com/office/drawing/2014/main" id="{E850A591-F17A-3422-059C-064B63E3CF8D}"/>
              </a:ext>
            </a:extLst>
          </p:cNvPr>
          <p:cNvGraphicFramePr>
            <a:graphicFrameLocks noGrp="1"/>
          </p:cNvGraphicFramePr>
          <p:nvPr>
            <p:ph idx="1"/>
            <p:extLst>
              <p:ext uri="{D42A27DB-BD31-4B8C-83A1-F6EECF244321}">
                <p14:modId xmlns:p14="http://schemas.microsoft.com/office/powerpoint/2010/main" val="1933179995"/>
              </p:ext>
            </p:extLst>
          </p:nvPr>
        </p:nvGraphicFramePr>
        <p:xfrm>
          <a:off x="5207640" y="643466"/>
          <a:ext cx="6291714" cy="5828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339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898FC-7796-30F8-701A-35C70F19C2E6}"/>
              </a:ext>
            </a:extLst>
          </p:cNvPr>
          <p:cNvSpPr>
            <a:spLocks noGrp="1"/>
          </p:cNvSpPr>
          <p:nvPr>
            <p:ph type="title"/>
          </p:nvPr>
        </p:nvSpPr>
        <p:spPr>
          <a:xfrm>
            <a:off x="572493" y="238539"/>
            <a:ext cx="11018520" cy="1434415"/>
          </a:xfrm>
        </p:spPr>
        <p:txBody>
          <a:bodyPr anchor="b">
            <a:normAutofit/>
          </a:bodyPr>
          <a:lstStyle/>
          <a:p>
            <a:r>
              <a:rPr lang="en-US" sz="2200" b="1"/>
              <a:t>What are the main approaches and strategies that could be used to control an infectious disease outbreak?</a:t>
            </a:r>
            <a:br>
              <a:rPr lang="en-US" sz="2200" b="1"/>
            </a:br>
            <a:r>
              <a:rPr lang="en-US" sz="2200" b="1"/>
              <a:t>                                                                              Elsie Grubat</a:t>
            </a:r>
            <a:br>
              <a:rPr lang="en-US" sz="2200" b="1"/>
            </a:br>
            <a:endParaRPr lang="en-GB" sz="2200" b="1"/>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593241C-2DD8-AC43-2D8A-24DF056D29F1}"/>
              </a:ext>
            </a:extLst>
          </p:cNvPr>
          <p:cNvSpPr>
            <a:spLocks noGrp="1"/>
          </p:cNvSpPr>
          <p:nvPr>
            <p:ph idx="1"/>
          </p:nvPr>
        </p:nvSpPr>
        <p:spPr>
          <a:xfrm>
            <a:off x="572493" y="1726710"/>
            <a:ext cx="6713552" cy="4463778"/>
          </a:xfrm>
        </p:spPr>
        <p:txBody>
          <a:bodyPr anchor="t">
            <a:normAutofit/>
          </a:bodyPr>
          <a:lstStyle/>
          <a:p>
            <a:r>
              <a:rPr lang="en-GB" sz="1600" dirty="0">
                <a:latin typeface="Arial"/>
                <a:cs typeface="Arial"/>
              </a:rPr>
              <a:t>The action plan to reduce   TB incidence, improving detection, UKHSA leads TB detection and outbreak control.</a:t>
            </a:r>
            <a:endParaRPr lang="en-GB" sz="1600" dirty="0">
              <a:latin typeface="Arial" panose="020B0604020202020204" pitchFamily="34" charset="0"/>
              <a:cs typeface="Arial" panose="020B0604020202020204" pitchFamily="34" charset="0"/>
            </a:endParaRPr>
          </a:p>
          <a:p>
            <a:pPr marL="285750" indent="-285750"/>
            <a:endParaRPr lang="en-GB" sz="1600" dirty="0">
              <a:latin typeface="Arial"/>
              <a:cs typeface="Arial"/>
            </a:endParaRPr>
          </a:p>
          <a:p>
            <a:pPr marL="285750" indent="-285750">
              <a:buFont typeface="Arial"/>
              <a:buChar char="•"/>
            </a:pPr>
            <a:r>
              <a:rPr lang="en-GB" sz="1600" dirty="0">
                <a:latin typeface="Arial"/>
                <a:cs typeface="Arial"/>
              </a:rPr>
              <a:t>Contact tracing and outbreak control </a:t>
            </a:r>
            <a:endParaRPr lang="en-GB" sz="1600" dirty="0">
              <a:latin typeface="Arial" panose="020B0604020202020204" pitchFamily="34" charset="0"/>
              <a:cs typeface="Arial" panose="020B0604020202020204" pitchFamily="34" charset="0"/>
            </a:endParaRPr>
          </a:p>
          <a:p>
            <a:pPr marL="285750" indent="-285750">
              <a:buFont typeface="Arial"/>
              <a:buChar char="•"/>
            </a:pPr>
            <a:r>
              <a:rPr lang="en-GB" sz="1600" dirty="0">
                <a:latin typeface="Arial"/>
                <a:cs typeface="Arial"/>
              </a:rPr>
              <a:t>UKHSA action plan contract tracing. Mr. Patel's situation his overcrowded  flat is a high risk . UKSHA would coordinate contact tracing for all his friends.</a:t>
            </a:r>
          </a:p>
          <a:p>
            <a:pPr marL="285750" indent="-285750"/>
            <a:r>
              <a:rPr lang="en-GB" sz="1600" dirty="0">
                <a:latin typeface="Arial"/>
                <a:cs typeface="Arial"/>
              </a:rPr>
              <a:t>Surveillance and monitoring .</a:t>
            </a:r>
          </a:p>
          <a:p>
            <a:pPr marL="285750" indent="-285750"/>
            <a:r>
              <a:rPr lang="en-GB" sz="1600" dirty="0">
                <a:latin typeface="Arial"/>
                <a:cs typeface="Arial"/>
              </a:rPr>
              <a:t>NHS England strategies and control outbreak urgent referral to TB clinics , applied to Mr. Patel. His GP referral to A&amp;E,</a:t>
            </a:r>
          </a:p>
          <a:p>
            <a:r>
              <a:rPr lang="en-GB" sz="1600" dirty="0">
                <a:latin typeface="Arial"/>
                <a:cs typeface="Arial"/>
              </a:rPr>
              <a:t>Early detection and urgent diagnosis</a:t>
            </a:r>
          </a:p>
          <a:p>
            <a:r>
              <a:rPr lang="en-GB" sz="1600" dirty="0">
                <a:latin typeface="Arial"/>
                <a:cs typeface="Arial"/>
              </a:rPr>
              <a:t>Mr. Patel had 2 months of fever, cough night sweats ,weight loss and lives with 5 friends, The TB action Plan for England 2021-2026 states the earlier identification.(UKHSA, 2023; NHS England).</a:t>
            </a:r>
          </a:p>
          <a:p>
            <a:pPr marL="0" indent="0">
              <a:buNone/>
            </a:pPr>
            <a:endParaRPr lang="en-US" sz="1500" dirty="0"/>
          </a:p>
        </p:txBody>
      </p:sp>
      <p:pic>
        <p:nvPicPr>
          <p:cNvPr id="6" name="Picture 5" descr="Digital rendering of a virus formation">
            <a:extLst>
              <a:ext uri="{FF2B5EF4-FFF2-40B4-BE49-F238E27FC236}">
                <a16:creationId xmlns:a16="http://schemas.microsoft.com/office/drawing/2014/main" id="{C6E9130B-F659-9584-1B09-BED708A6CC0B}"/>
              </a:ext>
            </a:extLst>
          </p:cNvPr>
          <p:cNvPicPr>
            <a:picLocks noChangeAspect="1"/>
          </p:cNvPicPr>
          <p:nvPr/>
        </p:nvPicPr>
        <p:blipFill>
          <a:blip r:embed="rId2"/>
          <a:srcRect l="19258" r="12675" b="-2"/>
          <a:stretch>
            <a:fillRect/>
          </a:stretch>
        </p:blipFill>
        <p:spPr>
          <a:xfrm flipV="1">
            <a:off x="7675658" y="2093976"/>
            <a:ext cx="3941064" cy="4096512"/>
          </a:xfrm>
          <a:prstGeom prst="rect">
            <a:avLst/>
          </a:prstGeom>
        </p:spPr>
      </p:pic>
    </p:spTree>
    <p:extLst>
      <p:ext uri="{BB962C8B-B14F-4D97-AF65-F5344CB8AC3E}">
        <p14:creationId xmlns:p14="http://schemas.microsoft.com/office/powerpoint/2010/main" val="2483421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9C7EF-6981-BE0A-5B5A-C59BFDD7BACC}"/>
              </a:ext>
            </a:extLst>
          </p:cNvPr>
          <p:cNvSpPr>
            <a:spLocks noGrp="1"/>
          </p:cNvSpPr>
          <p:nvPr>
            <p:ph type="title"/>
          </p:nvPr>
        </p:nvSpPr>
        <p:spPr>
          <a:xfrm>
            <a:off x="1066800" y="365125"/>
            <a:ext cx="5329889" cy="1325563"/>
          </a:xfrm>
        </p:spPr>
        <p:txBody>
          <a:bodyPr>
            <a:normAutofit fontScale="90000"/>
          </a:bodyPr>
          <a:lstStyle/>
          <a:p>
            <a:r>
              <a:rPr lang="en-GB" sz="3200" b="1" dirty="0"/>
              <a:t>Infection prevention and control </a:t>
            </a:r>
            <a:br>
              <a:rPr lang="en-GB" sz="3200" dirty="0"/>
            </a:br>
            <a:endParaRPr lang="en-GB" sz="3200" b="1" dirty="0"/>
          </a:p>
        </p:txBody>
      </p:sp>
      <p:sp>
        <p:nvSpPr>
          <p:cNvPr id="32" name="Freeform: Shape 31">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Content Placeholder 2">
            <a:extLst>
              <a:ext uri="{FF2B5EF4-FFF2-40B4-BE49-F238E27FC236}">
                <a16:creationId xmlns:a16="http://schemas.microsoft.com/office/drawing/2014/main" id="{2778EA5B-24CF-EB29-714A-ADDDA5ECD6F6}"/>
              </a:ext>
            </a:extLst>
          </p:cNvPr>
          <p:cNvSpPr>
            <a:spLocks noGrp="1"/>
          </p:cNvSpPr>
          <p:nvPr>
            <p:ph idx="1"/>
          </p:nvPr>
        </p:nvSpPr>
        <p:spPr>
          <a:xfrm>
            <a:off x="87086" y="1895330"/>
            <a:ext cx="6890657" cy="4281632"/>
          </a:xfrm>
        </p:spPr>
        <p:txBody>
          <a:bodyPr>
            <a:normAutofit/>
          </a:bodyPr>
          <a:lstStyle/>
          <a:p>
            <a:pPr marL="1200150" lvl="2" indent="-285750"/>
            <a:r>
              <a:rPr lang="en-GB" sz="1600" dirty="0"/>
              <a:t>Infection prevention and control </a:t>
            </a:r>
          </a:p>
          <a:p>
            <a:pPr marL="1200150" lvl="2" indent="-285750"/>
            <a:r>
              <a:rPr lang="en-GB" sz="1600" dirty="0"/>
              <a:t>Isolate the symptomatic person</a:t>
            </a:r>
          </a:p>
          <a:p>
            <a:pPr marL="1200150" lvl="2" indent="-285750"/>
            <a:r>
              <a:rPr lang="en-GB" sz="1600" dirty="0"/>
              <a:t>Move the person with suspected TB out of the into a well‑ventilated single room. Keep the door closed and ensure windows are open.( Gov.UK,2023)</a:t>
            </a:r>
          </a:p>
          <a:p>
            <a:pPr marL="1200150" lvl="2" indent="-285750"/>
            <a:r>
              <a:rPr lang="en-GB" sz="1600" dirty="0"/>
              <a:t>Ask the symptomatic person to wear a surgical mask to reduce droplet spread. </a:t>
            </a:r>
            <a:endParaRPr lang="en-GB" sz="1600" dirty="0">
              <a:ea typeface="Calibri"/>
              <a:cs typeface="Calibri"/>
            </a:endParaRPr>
          </a:p>
          <a:p>
            <a:pPr marL="1200150" lvl="2" indent="-285750"/>
            <a:r>
              <a:rPr lang="en-GB" sz="1600" dirty="0"/>
              <a:t>Avoid close contact until risk assessment is completed</a:t>
            </a:r>
          </a:p>
          <a:p>
            <a:pPr marL="1200150" lvl="2" indent="-285750"/>
            <a:r>
              <a:rPr lang="en-GB" sz="1600" dirty="0"/>
              <a:t>Should use PPE  entering the contaminated room, as recommended for suspected infectious TB cases .</a:t>
            </a:r>
            <a:endParaRPr lang="en-GB" sz="1600" dirty="0">
              <a:ea typeface="Calibri"/>
              <a:cs typeface="Calibri"/>
            </a:endParaRPr>
          </a:p>
          <a:p>
            <a:pPr marL="1200150" lvl="2" indent="-285750"/>
            <a:r>
              <a:rPr lang="en-GB" sz="1600" dirty="0"/>
              <a:t>Arrange urgent medical assessment for the symptomatic person They need prompt evaluation for active pulmonary TB, including:- Chest X‑ray reduces transmission and speeds up treatment.</a:t>
            </a:r>
          </a:p>
          <a:p>
            <a:pPr marL="1200150" lvl="2" indent="-285750"/>
            <a:r>
              <a:rPr lang="en-GB" sz="1600" dirty="0">
                <a:ea typeface="Calibri"/>
                <a:cs typeface="Calibri"/>
              </a:rPr>
              <a:t>High risk groups  and reducing in equalities</a:t>
            </a:r>
          </a:p>
          <a:p>
            <a:pPr marL="1200150" lvl="2" indent="-285750"/>
            <a:r>
              <a:rPr lang="en-GB" sz="1600" dirty="0">
                <a:ea typeface="Calibri"/>
                <a:cs typeface="Calibri"/>
              </a:rPr>
              <a:t>Migrants, people in deprivation and in overcrowded housing as main targeted TB action and support(GOV.UK,2023); NHS</a:t>
            </a:r>
          </a:p>
          <a:p>
            <a:endParaRPr lang="en-GB" sz="1300" dirty="0"/>
          </a:p>
        </p:txBody>
      </p:sp>
      <p:sp>
        <p:nvSpPr>
          <p:cNvPr id="34" name="Oval 33">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Block Arc 28">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1" name="Freeform: Shape 30">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33" name="Straight Connector 32">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7" name="Arc 36">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5585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64ED1-2C12-1CDC-ADEE-2F2E6BF95177}"/>
              </a:ext>
            </a:extLst>
          </p:cNvPr>
          <p:cNvSpPr>
            <a:spLocks noGrp="1"/>
          </p:cNvSpPr>
          <p:nvPr>
            <p:ph type="title"/>
          </p:nvPr>
        </p:nvSpPr>
        <p:spPr>
          <a:xfrm>
            <a:off x="686834" y="1153572"/>
            <a:ext cx="3200400" cy="4461163"/>
          </a:xfrm>
        </p:spPr>
        <p:txBody>
          <a:bodyPr>
            <a:normAutofit/>
          </a:bodyPr>
          <a:lstStyle/>
          <a:p>
            <a:r>
              <a:rPr lang="en-GB" b="1">
                <a:solidFill>
                  <a:srgbClr val="FFFFFF"/>
                </a:solidFill>
              </a:rPr>
              <a:t>How  WHO, UKHSA and NHS England work together in TB control</a:t>
            </a:r>
            <a:r>
              <a:rPr lang="en-GB">
                <a:solidFill>
                  <a:srgbClr val="FFFFFF"/>
                </a:solidFill>
              </a:rPr>
              <a:t>.</a:t>
            </a:r>
            <a:br>
              <a:rPr lang="en-GB">
                <a:solidFill>
                  <a:srgbClr val="FFFFFF"/>
                </a:solidFill>
                <a:ea typeface="Calibri"/>
                <a:cs typeface="Calibri"/>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50E44EEE-7312-40F2-74C4-C781284D2A74}"/>
              </a:ext>
            </a:extLst>
          </p:cNvPr>
          <p:cNvSpPr>
            <a:spLocks noGrp="1"/>
          </p:cNvSpPr>
          <p:nvPr>
            <p:ph idx="1"/>
          </p:nvPr>
        </p:nvSpPr>
        <p:spPr>
          <a:xfrm>
            <a:off x="4478480" y="652246"/>
            <a:ext cx="6906491" cy="5553508"/>
          </a:xfrm>
        </p:spPr>
        <p:txBody>
          <a:bodyPr anchor="ctr">
            <a:normAutofit/>
          </a:bodyPr>
          <a:lstStyle/>
          <a:p>
            <a:pPr marL="0" indent="0">
              <a:buNone/>
            </a:pPr>
            <a:endParaRPr lang="en-GB" sz="1800" b="1" dirty="0">
              <a:ea typeface="Calibri"/>
              <a:cs typeface="Calibri"/>
            </a:endParaRPr>
          </a:p>
          <a:p>
            <a:endParaRPr lang="en-GB" sz="1800" dirty="0">
              <a:ea typeface="Calibri"/>
              <a:cs typeface="Calibri"/>
            </a:endParaRPr>
          </a:p>
          <a:p>
            <a:r>
              <a:rPr lang="en-GB" sz="1800" b="1" dirty="0">
                <a:ea typeface="Calibri"/>
                <a:cs typeface="Calibri"/>
              </a:rPr>
              <a:t>WHO</a:t>
            </a:r>
            <a:r>
              <a:rPr lang="en-GB" sz="1800" dirty="0">
                <a:ea typeface="Calibri"/>
                <a:cs typeface="Calibri"/>
              </a:rPr>
              <a:t> sets the global strategy, World Health Organisation provides the</a:t>
            </a:r>
            <a:r>
              <a:rPr lang="en-GB" sz="1800" b="1" dirty="0">
                <a:ea typeface="Calibri"/>
                <a:cs typeface="Calibri"/>
              </a:rPr>
              <a:t> End TB strategy, </a:t>
            </a:r>
            <a:r>
              <a:rPr lang="en-GB" sz="1800" dirty="0">
                <a:ea typeface="Calibri"/>
                <a:cs typeface="Calibri"/>
              </a:rPr>
              <a:t>global</a:t>
            </a:r>
            <a:r>
              <a:rPr lang="en-GB" sz="1800" b="1" dirty="0">
                <a:ea typeface="Calibri"/>
                <a:cs typeface="Calibri"/>
              </a:rPr>
              <a:t> </a:t>
            </a:r>
            <a:r>
              <a:rPr lang="en-GB" sz="1800" dirty="0">
                <a:ea typeface="Calibri"/>
                <a:cs typeface="Calibri"/>
              </a:rPr>
              <a:t>elimination target, guidance on diagnosis, treatment, control. Reductions in TB incidence and transmissions to meet WHO target by 2035.(GOV.UK, 2023).</a:t>
            </a:r>
          </a:p>
          <a:p>
            <a:endParaRPr lang="en-GB" sz="1800" dirty="0">
              <a:ea typeface="Calibri"/>
              <a:cs typeface="Calibri"/>
            </a:endParaRPr>
          </a:p>
          <a:p>
            <a:r>
              <a:rPr lang="en-GB" sz="1800" b="1" dirty="0">
                <a:ea typeface="Calibri"/>
                <a:cs typeface="Calibri"/>
              </a:rPr>
              <a:t>UK Health Security Agency (UKHSA)</a:t>
            </a:r>
            <a:r>
              <a:rPr lang="en-GB" sz="1800" dirty="0">
                <a:ea typeface="Calibri"/>
                <a:cs typeface="Calibri"/>
              </a:rPr>
              <a:t> is responsible  for contact tracing,  surveillance,  infection control measure and Public health protection. Leads national public action.</a:t>
            </a:r>
          </a:p>
          <a:p>
            <a:endParaRPr lang="en-GB" sz="1800" dirty="0">
              <a:ea typeface="Calibri"/>
              <a:cs typeface="Calibri"/>
            </a:endParaRPr>
          </a:p>
          <a:p>
            <a:r>
              <a:rPr lang="en-GB" sz="1800" b="1" dirty="0">
                <a:ea typeface="Calibri"/>
                <a:cs typeface="Calibri"/>
              </a:rPr>
              <a:t>NHS England</a:t>
            </a:r>
            <a:r>
              <a:rPr lang="en-GB" sz="1800" dirty="0">
                <a:ea typeface="Calibri"/>
                <a:cs typeface="Calibri"/>
              </a:rPr>
              <a:t> provides the Medical service framework, clinical support ,Healthcare or clinical infrastructure. Delivers care and treatment.</a:t>
            </a:r>
          </a:p>
          <a:p>
            <a:endParaRPr lang="en-GB" sz="1800" dirty="0">
              <a:ea typeface="Calibri"/>
              <a:cs typeface="Calibri"/>
            </a:endParaRPr>
          </a:p>
          <a:p>
            <a:r>
              <a:rPr lang="en-GB" sz="1800" dirty="0">
                <a:ea typeface="Calibri"/>
                <a:cs typeface="Calibri"/>
              </a:rPr>
              <a:t>The TB Action Plan for England  is partnership strategy  between  NHS England and UK Health Security Agency formulated to achieve WHO End TB strategy.(British  Infection Association).</a:t>
            </a:r>
          </a:p>
          <a:p>
            <a:endParaRPr lang="en-GB" sz="1800" dirty="0"/>
          </a:p>
        </p:txBody>
      </p:sp>
    </p:spTree>
    <p:extLst>
      <p:ext uri="{BB962C8B-B14F-4D97-AF65-F5344CB8AC3E}">
        <p14:creationId xmlns:p14="http://schemas.microsoft.com/office/powerpoint/2010/main" val="168086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A6017-5A2F-C6B6-4B48-40F0AD3E7121}"/>
              </a:ext>
            </a:extLst>
          </p:cNvPr>
          <p:cNvSpPr>
            <a:spLocks noGrp="1"/>
          </p:cNvSpPr>
          <p:nvPr>
            <p:ph type="title"/>
          </p:nvPr>
        </p:nvSpPr>
        <p:spPr>
          <a:xfrm>
            <a:off x="5297762" y="329184"/>
            <a:ext cx="6251110" cy="1783080"/>
          </a:xfrm>
        </p:spPr>
        <p:txBody>
          <a:bodyPr anchor="b">
            <a:normAutofit/>
          </a:bodyPr>
          <a:lstStyle/>
          <a:p>
            <a:r>
              <a:rPr lang="en-GB" sz="3800" b="1" dirty="0"/>
              <a:t>POLICY</a:t>
            </a:r>
            <a:r>
              <a:rPr lang="en-GB" sz="3800" dirty="0"/>
              <a:t> - National Strategies and Policy Frameworks                      Isabel Keller</a:t>
            </a:r>
          </a:p>
        </p:txBody>
      </p:sp>
      <p:pic>
        <p:nvPicPr>
          <p:cNvPr id="5" name="Picture 4" descr="Close-up unopened pill packets">
            <a:extLst>
              <a:ext uri="{FF2B5EF4-FFF2-40B4-BE49-F238E27FC236}">
                <a16:creationId xmlns:a16="http://schemas.microsoft.com/office/drawing/2014/main" id="{DD00AAB7-546F-6416-DB91-208472E42D2D}"/>
              </a:ext>
            </a:extLst>
          </p:cNvPr>
          <p:cNvPicPr>
            <a:picLocks noChangeAspect="1"/>
          </p:cNvPicPr>
          <p:nvPr/>
        </p:nvPicPr>
        <p:blipFill>
          <a:blip r:embed="rId2"/>
          <a:srcRect l="30700" r="2464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11E542-2DCA-B8D3-1C25-3588C26F0A25}"/>
              </a:ext>
            </a:extLst>
          </p:cNvPr>
          <p:cNvSpPr>
            <a:spLocks noGrp="1"/>
          </p:cNvSpPr>
          <p:nvPr>
            <p:ph idx="1"/>
          </p:nvPr>
        </p:nvSpPr>
        <p:spPr>
          <a:xfrm>
            <a:off x="5297762" y="2706624"/>
            <a:ext cx="6251110" cy="3483864"/>
          </a:xfrm>
        </p:spPr>
        <p:txBody>
          <a:bodyPr>
            <a:normAutofit/>
          </a:bodyPr>
          <a:lstStyle/>
          <a:p>
            <a:r>
              <a:rPr lang="en-GB" sz="2200"/>
              <a:t>The TB Action Plan is used to guide the management of cases like Mr Patel’s (DHSC, 2021)</a:t>
            </a:r>
          </a:p>
          <a:p>
            <a:r>
              <a:rPr lang="en-GB" sz="2200"/>
              <a:t>These policies encourage early diagnosis and rapid hospital referral.</a:t>
            </a:r>
          </a:p>
          <a:p>
            <a:r>
              <a:rPr lang="en-GB" sz="2200"/>
              <a:t>NHS and UKHSA coordinate effective outbreak responses.</a:t>
            </a:r>
          </a:p>
          <a:p>
            <a:r>
              <a:rPr lang="en-GB" sz="2200"/>
              <a:t>Resources used to target high-risk individuals such as Mr Patel.</a:t>
            </a:r>
          </a:p>
          <a:p>
            <a:r>
              <a:rPr lang="en-GB" sz="2200"/>
              <a:t>These strategies reduce long-term TB transmission.</a:t>
            </a:r>
          </a:p>
        </p:txBody>
      </p:sp>
    </p:spTree>
    <p:extLst>
      <p:ext uri="{BB962C8B-B14F-4D97-AF65-F5344CB8AC3E}">
        <p14:creationId xmlns:p14="http://schemas.microsoft.com/office/powerpoint/2010/main" val="3929349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24A935-2EA7-9C5E-A092-00D6D86529EE}"/>
              </a:ext>
            </a:extLst>
          </p:cNvPr>
          <p:cNvSpPr>
            <a:spLocks noGrp="1"/>
          </p:cNvSpPr>
          <p:nvPr>
            <p:ph type="title"/>
          </p:nvPr>
        </p:nvSpPr>
        <p:spPr>
          <a:xfrm>
            <a:off x="621792" y="1161288"/>
            <a:ext cx="3602736" cy="4526280"/>
          </a:xfrm>
        </p:spPr>
        <p:txBody>
          <a:bodyPr>
            <a:normAutofit/>
          </a:bodyPr>
          <a:lstStyle/>
          <a:p>
            <a:r>
              <a:rPr lang="en-GB" sz="4000" b="1" dirty="0"/>
              <a:t>POLICY -</a:t>
            </a:r>
            <a:r>
              <a:rPr lang="en-GB" sz="4000" dirty="0"/>
              <a:t> Prevention Programmes and Screening</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BBDFF88-DDF8-39D2-ED5D-7E83AE239D79}"/>
              </a:ext>
            </a:extLst>
          </p:cNvPr>
          <p:cNvGraphicFramePr>
            <a:graphicFrameLocks noGrp="1"/>
          </p:cNvGraphicFramePr>
          <p:nvPr>
            <p:ph idx="1"/>
            <p:extLst>
              <p:ext uri="{D42A27DB-BD31-4B8C-83A1-F6EECF244321}">
                <p14:modId xmlns:p14="http://schemas.microsoft.com/office/powerpoint/2010/main" val="273156282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6910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A4F3E-A745-79D9-B8F2-B52C4487E74B}"/>
              </a:ext>
            </a:extLst>
          </p:cNvPr>
          <p:cNvSpPr>
            <a:spLocks noGrp="1"/>
          </p:cNvSpPr>
          <p:nvPr>
            <p:ph type="title"/>
          </p:nvPr>
        </p:nvSpPr>
        <p:spPr>
          <a:xfrm>
            <a:off x="838200" y="365125"/>
            <a:ext cx="10515600" cy="1325563"/>
          </a:xfrm>
        </p:spPr>
        <p:txBody>
          <a:bodyPr>
            <a:normAutofit/>
          </a:bodyPr>
          <a:lstStyle/>
          <a:p>
            <a:r>
              <a:rPr lang="en-GB" sz="4200" b="1" dirty="0"/>
              <a:t>Policy</a:t>
            </a:r>
            <a:r>
              <a:rPr lang="en-GB" sz="4200" dirty="0"/>
              <a:t> - Legal Authority and Public Health Protection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0BC51C-127B-2D0C-0C55-05A7854EF2B1}"/>
              </a:ext>
            </a:extLst>
          </p:cNvPr>
          <p:cNvSpPr>
            <a:spLocks noGrp="1"/>
          </p:cNvSpPr>
          <p:nvPr>
            <p:ph idx="1"/>
          </p:nvPr>
        </p:nvSpPr>
        <p:spPr>
          <a:xfrm>
            <a:off x="838200" y="1929384"/>
            <a:ext cx="10515600" cy="4251960"/>
          </a:xfrm>
        </p:spPr>
        <p:txBody>
          <a:bodyPr>
            <a:normAutofit/>
          </a:bodyPr>
          <a:lstStyle/>
          <a:p>
            <a:r>
              <a:rPr lang="en-GB" sz="2200"/>
              <a:t>TB illness must be legally reported according to the Public Health (Control of Disease) Act 1984, since TB is a notifiable disease</a:t>
            </a:r>
          </a:p>
          <a:p>
            <a:r>
              <a:rPr lang="en-GB" sz="2200"/>
              <a:t>Public health teams should organise contact tracing.</a:t>
            </a:r>
          </a:p>
          <a:p>
            <a:r>
              <a:rPr lang="en-GB" sz="2200"/>
              <a:t>UKHSA leads outbreak investigations (UKHSA, 2024)</a:t>
            </a:r>
          </a:p>
          <a:p>
            <a:r>
              <a:rPr lang="en-GB" sz="2200"/>
              <a:t>Infection control measures can be enforced by authorities if needed.</a:t>
            </a:r>
          </a:p>
          <a:p>
            <a:r>
              <a:rPr lang="en-GB" sz="2200"/>
              <a:t>Legal powers protect the local community.</a:t>
            </a:r>
          </a:p>
        </p:txBody>
      </p:sp>
    </p:spTree>
    <p:extLst>
      <p:ext uri="{BB962C8B-B14F-4D97-AF65-F5344CB8AC3E}">
        <p14:creationId xmlns:p14="http://schemas.microsoft.com/office/powerpoint/2010/main" val="2651960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FDA57-A304-8470-3630-523D1C163E0C}"/>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HEALTH EDUCATION </a:t>
            </a:r>
            <a:r>
              <a:rPr lang="en-GB" sz="3700">
                <a:solidFill>
                  <a:srgbClr val="FFFFFF"/>
                </a:solidFill>
              </a:rPr>
              <a:t>- Symptom Awareness and Early Testing                            Olubukola Omoniyi</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9CD5BD-1569-CAC8-B66D-E2A8954E148D}"/>
              </a:ext>
            </a:extLst>
          </p:cNvPr>
          <p:cNvSpPr>
            <a:spLocks noGrp="1"/>
          </p:cNvSpPr>
          <p:nvPr>
            <p:ph idx="1"/>
          </p:nvPr>
        </p:nvSpPr>
        <p:spPr>
          <a:xfrm>
            <a:off x="4447308" y="591344"/>
            <a:ext cx="6906491" cy="5585619"/>
          </a:xfrm>
        </p:spPr>
        <p:txBody>
          <a:bodyPr anchor="ctr">
            <a:normAutofit/>
          </a:bodyPr>
          <a:lstStyle/>
          <a:p>
            <a:r>
              <a:rPr lang="en-GB" sz="2400"/>
              <a:t>Mr Patel symptoms are typical for active TB (NHS, 2023)</a:t>
            </a:r>
          </a:p>
          <a:p>
            <a:r>
              <a:rPr lang="en-GB" sz="2400"/>
              <a:t>People in his college should seek medical attention if they develop cough or fever</a:t>
            </a:r>
          </a:p>
          <a:p>
            <a:r>
              <a:rPr lang="en-GB" sz="2400"/>
              <a:t>Treatments and testing are confidential.</a:t>
            </a:r>
          </a:p>
          <a:p>
            <a:r>
              <a:rPr lang="en-GB" sz="2400"/>
              <a:t>Patients who get diagnosed early will contribute less towards the spread of the disease (NICE, 2023).</a:t>
            </a:r>
          </a:p>
          <a:p>
            <a:r>
              <a:rPr lang="en-US" sz="2400"/>
              <a:t>Early health checks at airports on arrival from high TB-incidence countries can help identify symptoms sooner and refer individuals for screening and follow-up testing.</a:t>
            </a:r>
            <a:endParaRPr lang="en-GB" sz="2400"/>
          </a:p>
          <a:p>
            <a:r>
              <a:rPr lang="en-GB" sz="2400"/>
              <a:t>Awareness encourages faster reporting and therefore less spread of TB.</a:t>
            </a:r>
          </a:p>
        </p:txBody>
      </p:sp>
    </p:spTree>
    <p:extLst>
      <p:ext uri="{BB962C8B-B14F-4D97-AF65-F5344CB8AC3E}">
        <p14:creationId xmlns:p14="http://schemas.microsoft.com/office/powerpoint/2010/main" val="911044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AE4677-19C8-C325-8811-6B3E1C0D0070}"/>
              </a:ext>
            </a:extLst>
          </p:cNvPr>
          <p:cNvSpPr>
            <a:spLocks noGrp="1"/>
          </p:cNvSpPr>
          <p:nvPr>
            <p:ph type="title"/>
          </p:nvPr>
        </p:nvSpPr>
        <p:spPr>
          <a:xfrm>
            <a:off x="211836" y="586858"/>
            <a:ext cx="3000287" cy="3996865"/>
          </a:xfrm>
        </p:spPr>
        <p:txBody>
          <a:bodyPr>
            <a:normAutofit/>
          </a:bodyPr>
          <a:lstStyle/>
          <a:p>
            <a:r>
              <a:rPr lang="en-GB" sz="3600" b="1" dirty="0"/>
              <a:t>HEALTH EDUCATION </a:t>
            </a:r>
            <a:r>
              <a:rPr lang="en-GB" sz="4000" dirty="0"/>
              <a:t>- </a:t>
            </a:r>
            <a:r>
              <a:rPr lang="en-GB" sz="3200" dirty="0"/>
              <a:t>Reducing Transmission in Public Settings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882F1DE-1D7C-B56E-8B06-E182BFDAF6B2}"/>
              </a:ext>
            </a:extLst>
          </p:cNvPr>
          <p:cNvGraphicFramePr>
            <a:graphicFrameLocks noGrp="1"/>
          </p:cNvGraphicFramePr>
          <p:nvPr>
            <p:ph idx="1"/>
            <p:extLst>
              <p:ext uri="{D42A27DB-BD31-4B8C-83A1-F6EECF244321}">
                <p14:modId xmlns:p14="http://schemas.microsoft.com/office/powerpoint/2010/main" val="2127955093"/>
              </p:ext>
            </p:extLst>
          </p:nvPr>
        </p:nvGraphicFramePr>
        <p:xfrm>
          <a:off x="4318780" y="829056"/>
          <a:ext cx="7767711"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2724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B33E6-4CF2-92FC-BFE5-F9ED315C0DCE}"/>
              </a:ext>
            </a:extLst>
          </p:cNvPr>
          <p:cNvSpPr>
            <a:spLocks noGrp="1"/>
          </p:cNvSpPr>
          <p:nvPr>
            <p:ph type="title"/>
          </p:nvPr>
        </p:nvSpPr>
        <p:spPr>
          <a:xfrm>
            <a:off x="838200" y="365125"/>
            <a:ext cx="10515600" cy="1325563"/>
          </a:xfrm>
        </p:spPr>
        <p:txBody>
          <a:bodyPr>
            <a:normAutofit/>
          </a:bodyPr>
          <a:lstStyle/>
          <a:p>
            <a:r>
              <a:rPr lang="en-GB" sz="4200" b="1"/>
              <a:t>HEALTH EDUCATION </a:t>
            </a:r>
            <a:r>
              <a:rPr lang="en-GB" sz="4200"/>
              <a:t>- Reducing Stigma and Supporting Treatment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BD51BC-9964-85A0-6ABA-6EEB9828D026}"/>
              </a:ext>
            </a:extLst>
          </p:cNvPr>
          <p:cNvSpPr>
            <a:spLocks noGrp="1"/>
          </p:cNvSpPr>
          <p:nvPr>
            <p:ph idx="1"/>
          </p:nvPr>
        </p:nvSpPr>
        <p:spPr>
          <a:xfrm>
            <a:off x="838200" y="1929384"/>
            <a:ext cx="10515600" cy="4251960"/>
          </a:xfrm>
        </p:spPr>
        <p:txBody>
          <a:bodyPr>
            <a:normAutofit/>
          </a:bodyPr>
          <a:lstStyle/>
          <a:p>
            <a:r>
              <a:rPr lang="en-GB" sz="2400" dirty="0"/>
              <a:t>Mr Patel should not experience any stigma because of his disease.</a:t>
            </a:r>
          </a:p>
          <a:p>
            <a:r>
              <a:rPr lang="en-GB" sz="2400" dirty="0"/>
              <a:t>Colleges and medical professionals must protect confidentiality.</a:t>
            </a:r>
          </a:p>
          <a:p>
            <a:r>
              <a:rPr lang="en-GB" sz="2400" dirty="0"/>
              <a:t>Support should be provided during the treatment which will improve the recovery process and can lead to more cooperation.</a:t>
            </a:r>
          </a:p>
          <a:p>
            <a:r>
              <a:rPr lang="en-GB" sz="2400" dirty="0"/>
              <a:t>Full treatment must be completed to prevent drug resistance from developing in the strain of TB (DHSC, 2021).</a:t>
            </a:r>
          </a:p>
          <a:p>
            <a:r>
              <a:rPr lang="en-GB" sz="2400" dirty="0"/>
              <a:t>Providing support to individuals such as Mr Patel improve the recovery process and can lead to more cooperation.</a:t>
            </a:r>
          </a:p>
        </p:txBody>
      </p:sp>
    </p:spTree>
    <p:extLst>
      <p:ext uri="{BB962C8B-B14F-4D97-AF65-F5344CB8AC3E}">
        <p14:creationId xmlns:p14="http://schemas.microsoft.com/office/powerpoint/2010/main" val="2090447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5F8D-6B0A-1585-E30E-796E4E45E7D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Conclusion</a:t>
            </a:r>
          </a:p>
        </p:txBody>
      </p:sp>
      <p:sp>
        <p:nvSpPr>
          <p:cNvPr id="34" name="Arc 3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Content Placeholder 2">
            <a:extLst>
              <a:ext uri="{FF2B5EF4-FFF2-40B4-BE49-F238E27FC236}">
                <a16:creationId xmlns:a16="http://schemas.microsoft.com/office/drawing/2014/main" id="{E0A45EE9-A1D1-4131-84BB-AA4BD896CBCA}"/>
              </a:ext>
            </a:extLst>
          </p:cNvPr>
          <p:cNvSpPr>
            <a:spLocks noGrp="1"/>
          </p:cNvSpPr>
          <p:nvPr>
            <p:ph idx="1"/>
          </p:nvPr>
        </p:nvSpPr>
        <p:spPr>
          <a:xfrm>
            <a:off x="4447308" y="591344"/>
            <a:ext cx="6906491" cy="5585619"/>
          </a:xfrm>
        </p:spPr>
        <p:txBody>
          <a:bodyPr anchor="ctr">
            <a:normAutofit/>
          </a:bodyPr>
          <a:lstStyle/>
          <a:p>
            <a:r>
              <a:rPr lang="en-GB" sz="2400"/>
              <a:t>Measure and Surveillance of cases provided valuable insight into the spread of a disease, allowing for vulnerable groups to be determined</a:t>
            </a:r>
          </a:p>
          <a:p>
            <a:r>
              <a:rPr lang="en-GB" sz="2400"/>
              <a:t>Monitoring is important for detecting, accessing and responding to outbreaks to ensure public safety.</a:t>
            </a:r>
          </a:p>
          <a:p>
            <a:r>
              <a:rPr lang="en-GB" sz="2400"/>
              <a:t>Control plays a pivotal role in targeting the global elimination of the TB infectious outbreaks by effective management.</a:t>
            </a:r>
          </a:p>
          <a:p>
            <a:r>
              <a:rPr lang="en-GB" sz="2400"/>
              <a:t>Policy is important for responding to cases, allowing for action to be taken quick and further spread prevented.</a:t>
            </a:r>
          </a:p>
          <a:p>
            <a:r>
              <a:rPr lang="en-GB" sz="2400"/>
              <a:t>Health Education promotes awareness about a disease, spread prevention methods and early diagnosis.</a:t>
            </a:r>
          </a:p>
          <a:p>
            <a:endParaRPr lang="en-GB" sz="2400"/>
          </a:p>
          <a:p>
            <a:endParaRPr lang="en-GB" sz="2400"/>
          </a:p>
        </p:txBody>
      </p:sp>
    </p:spTree>
    <p:extLst>
      <p:ext uri="{BB962C8B-B14F-4D97-AF65-F5344CB8AC3E}">
        <p14:creationId xmlns:p14="http://schemas.microsoft.com/office/powerpoint/2010/main" val="3188784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0EB8F-8617-EEB7-A841-D4D061E95C4F}"/>
              </a:ext>
            </a:extLst>
          </p:cNvPr>
          <p:cNvSpPr>
            <a:spLocks noGrp="1"/>
          </p:cNvSpPr>
          <p:nvPr>
            <p:ph type="title"/>
          </p:nvPr>
        </p:nvSpPr>
        <p:spPr>
          <a:xfrm>
            <a:off x="838200" y="365125"/>
            <a:ext cx="10515600" cy="834381"/>
          </a:xfrm>
        </p:spPr>
        <p:txBody>
          <a:bodyPr>
            <a:normAutofit/>
          </a:bodyPr>
          <a:lstStyle/>
          <a:p>
            <a:r>
              <a:rPr lang="en-GB" sz="4600" dirty="0"/>
              <a:t>References                         Nevena Semkova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855A61-8D8A-0526-5587-621C7E59F5F0}"/>
              </a:ext>
            </a:extLst>
          </p:cNvPr>
          <p:cNvSpPr>
            <a:spLocks noGrp="1"/>
          </p:cNvSpPr>
          <p:nvPr>
            <p:ph idx="1"/>
          </p:nvPr>
        </p:nvSpPr>
        <p:spPr>
          <a:xfrm>
            <a:off x="838200" y="1768813"/>
            <a:ext cx="11201400" cy="5052611"/>
          </a:xfrm>
        </p:spPr>
        <p:txBody>
          <a:bodyPr>
            <a:normAutofit fontScale="77500" lnSpcReduction="20000"/>
          </a:bodyPr>
          <a:lstStyle/>
          <a:p>
            <a:r>
              <a:rPr lang="en-GB" sz="1400" dirty="0"/>
              <a:t>Department of Health and Social Care (DHSC) (2021) </a:t>
            </a:r>
            <a:r>
              <a:rPr lang="en-GB" sz="1400" i="1" dirty="0"/>
              <a:t>Tuberculosis (TB) action plan for England 2021 to 2026</a:t>
            </a:r>
            <a:r>
              <a:rPr lang="en-GB" sz="1400" dirty="0"/>
              <a:t>. London: DHSC. Available at: </a:t>
            </a:r>
            <a:r>
              <a:rPr lang="en-GB" sz="1400" dirty="0">
                <a:hlinkClick r:id="rId2"/>
              </a:rPr>
              <a:t>https://www.gov.uk/government/publications/tuberculosis-tb-action-plan-for-england</a:t>
            </a:r>
            <a:r>
              <a:rPr lang="en-GB" sz="1400" dirty="0"/>
              <a:t> (Accessed: 14 February 2026).</a:t>
            </a:r>
          </a:p>
          <a:p>
            <a:r>
              <a:rPr lang="en-GB" sz="1400" dirty="0"/>
              <a:t>Health Knowledge (2020) </a:t>
            </a:r>
            <a:r>
              <a:rPr lang="en-GB" sz="1400" i="1" dirty="0"/>
              <a:t>Outbreak investigation</a:t>
            </a:r>
            <a:r>
              <a:rPr lang="en-GB" sz="1400" dirty="0"/>
              <a:t>. Available at: </a:t>
            </a:r>
            <a:r>
              <a:rPr lang="en-GB" sz="1400" dirty="0">
                <a:hlinkClick r:id="rId3"/>
              </a:rPr>
              <a:t>https://www.healthknowledge.org.uk</a:t>
            </a:r>
            <a:r>
              <a:rPr lang="en-GB" sz="1400" dirty="0"/>
              <a:t> (Accessed: 14 February 2026).</a:t>
            </a:r>
          </a:p>
          <a:p>
            <a:r>
              <a:rPr lang="en-GB" sz="1400" dirty="0"/>
              <a:t>National Institute for Health and Care Excellence (NICE) (2023) </a:t>
            </a:r>
            <a:r>
              <a:rPr lang="en-GB" sz="1400" i="1" dirty="0"/>
              <a:t>Tuberculosis (NG33)</a:t>
            </a:r>
            <a:r>
              <a:rPr lang="en-GB" sz="1400" dirty="0"/>
              <a:t>. London: NICE. Available at: </a:t>
            </a:r>
            <a:r>
              <a:rPr lang="en-GB" sz="1400" dirty="0">
                <a:hlinkClick r:id="rId4"/>
              </a:rPr>
              <a:t>https://www.nice.org.uk/guidance/ng33</a:t>
            </a:r>
            <a:r>
              <a:rPr lang="en-GB" sz="1400" dirty="0"/>
              <a:t> (Accessed: 14 February 2026).</a:t>
            </a:r>
          </a:p>
          <a:p>
            <a:r>
              <a:rPr lang="en-GB" sz="1400" dirty="0"/>
              <a:t>NHS (2023) </a:t>
            </a:r>
            <a:r>
              <a:rPr lang="en-GB" sz="1400" i="1" dirty="0"/>
              <a:t>Tuberculosis (TB)</a:t>
            </a:r>
            <a:r>
              <a:rPr lang="en-GB" sz="1400" dirty="0"/>
              <a:t>. Available at: </a:t>
            </a:r>
            <a:r>
              <a:rPr lang="en-GB" sz="1400" dirty="0">
                <a:hlinkClick r:id="rId5"/>
              </a:rPr>
              <a:t>https://www.nhs.uk/conditions/tuberculosis-tb/</a:t>
            </a:r>
            <a:r>
              <a:rPr lang="en-GB" sz="1400" dirty="0"/>
              <a:t> (Accessed: 14 February 2026).</a:t>
            </a:r>
          </a:p>
          <a:p>
            <a:r>
              <a:rPr lang="en-GB" sz="1400" dirty="0"/>
              <a:t>NHS England (2023) </a:t>
            </a:r>
            <a:r>
              <a:rPr lang="en-GB" sz="1400" i="1" dirty="0"/>
              <a:t>National latent tuberculosis infection testing and treatment programme</a:t>
            </a:r>
            <a:r>
              <a:rPr lang="en-GB" sz="1400" dirty="0"/>
              <a:t>. London: NHS England. Available at: </a:t>
            </a:r>
            <a:r>
              <a:rPr lang="en-GB" sz="1400" dirty="0">
                <a:hlinkClick r:id="rId6"/>
              </a:rPr>
              <a:t>https://www.england.nhs.uk/ourwork/prevention/tuberculosis-programme/national-latent-tuberculosis-infection-testing-and-treatment-programme/</a:t>
            </a:r>
            <a:r>
              <a:rPr lang="en-GB" sz="1400" dirty="0"/>
              <a:t> (Accessed: 14 February 2026).</a:t>
            </a:r>
          </a:p>
          <a:p>
            <a:r>
              <a:rPr lang="en-GB" sz="1400" dirty="0"/>
              <a:t>NICE (2024) </a:t>
            </a:r>
            <a:r>
              <a:rPr lang="en-GB" sz="1400" i="1" dirty="0"/>
              <a:t>Tuberculosis: NG33</a:t>
            </a:r>
            <a:r>
              <a:rPr lang="en-GB" sz="1400" dirty="0"/>
              <a:t>. Updated 16 February 2024. Available at: </a:t>
            </a:r>
            <a:r>
              <a:rPr lang="en-GB" sz="1400" dirty="0">
                <a:hlinkClick r:id="rId4"/>
              </a:rPr>
              <a:t>https://www.nice.org.uk/guidance/ng33</a:t>
            </a:r>
            <a:r>
              <a:rPr lang="en-GB" sz="1400" dirty="0"/>
              <a:t> (Accessed: 2 March 2026).</a:t>
            </a:r>
          </a:p>
          <a:p>
            <a:r>
              <a:rPr lang="en-US" sz="1400" i="1" dirty="0">
                <a:ea typeface="Calibri"/>
                <a:cs typeface="Calibri"/>
              </a:rPr>
              <a:t>Tuberculosis (TB) Action plan for England, 2021 to 2026 </a:t>
            </a:r>
            <a:r>
              <a:rPr lang="en-US" sz="1400" dirty="0">
                <a:ea typeface="Calibri"/>
                <a:cs typeface="Calibri"/>
              </a:rPr>
              <a:t>Available at </a:t>
            </a:r>
            <a:r>
              <a:rPr lang="en-US" sz="1400" dirty="0">
                <a:ea typeface="Calibri"/>
                <a:cs typeface="Calibri"/>
                <a:hlinkClick r:id="rId7"/>
              </a:rPr>
              <a:t>https://www.gov.uk</a:t>
            </a:r>
            <a:r>
              <a:rPr lang="en-US" sz="1400" dirty="0">
                <a:ea typeface="Calibri"/>
                <a:cs typeface="Calibri"/>
              </a:rPr>
              <a:t> (accessed: 26 February </a:t>
            </a:r>
            <a:r>
              <a:rPr lang="en-US" sz="1400">
                <a:ea typeface="Calibri"/>
                <a:cs typeface="Calibri"/>
              </a:rPr>
              <a:t>2026).</a:t>
            </a:r>
          </a:p>
          <a:p>
            <a:r>
              <a:rPr lang="en-GB" sz="1400"/>
              <a:t>UK </a:t>
            </a:r>
            <a:r>
              <a:rPr lang="en-GB" sz="1400" dirty="0"/>
              <a:t>Government (1984) </a:t>
            </a:r>
            <a:r>
              <a:rPr lang="en-GB" sz="1400" i="1" dirty="0"/>
              <a:t>Public Health (Control of Disease) Act 1984</a:t>
            </a:r>
            <a:r>
              <a:rPr lang="en-GB" sz="1400" dirty="0"/>
              <a:t>. London: HMSO. Available at: </a:t>
            </a:r>
            <a:r>
              <a:rPr lang="en-GB" sz="1400" dirty="0">
                <a:hlinkClick r:id="rId8"/>
              </a:rPr>
              <a:t>https://www.legislation.gov.uk/ukpga/1984/22/contents</a:t>
            </a:r>
            <a:r>
              <a:rPr lang="en-GB" sz="1400" dirty="0"/>
              <a:t> (Accessed: 14 February 2026).</a:t>
            </a:r>
          </a:p>
          <a:p>
            <a:r>
              <a:rPr lang="en-GB" sz="1400" dirty="0"/>
              <a:t>UK Government (2010) </a:t>
            </a:r>
            <a:r>
              <a:rPr lang="en-GB" sz="1400" i="1" dirty="0"/>
              <a:t>Health Protection (Notification) Regulations 2010</a:t>
            </a:r>
            <a:r>
              <a:rPr lang="en-GB" sz="1400" dirty="0"/>
              <a:t>. London: HMSO. Available at: </a:t>
            </a:r>
            <a:r>
              <a:rPr lang="en-GB" sz="1400" dirty="0">
                <a:hlinkClick r:id="rId9"/>
              </a:rPr>
              <a:t>https://www.legislation.gov.uk/uksi/2010/659/contents/made</a:t>
            </a:r>
            <a:r>
              <a:rPr lang="en-GB" sz="1400" dirty="0"/>
              <a:t> (Accessed: 14 February 2026).</a:t>
            </a:r>
          </a:p>
          <a:p>
            <a:r>
              <a:rPr lang="en-US" sz="1400" dirty="0"/>
              <a:t>UK Health Security Agency and NHS England (2023) Tuberculosis (TB): action plan for England, 2021 to 2026. Updated 15 March 2023. Available at: https://www.gov.uk/government/publications/tuberculosis-tb-action-plan-for-england-2021-to-2026 (gov.uk in Bing) (Accessed: 2 March 2026).</a:t>
            </a:r>
            <a:endParaRPr lang="en-GB" sz="1400" dirty="0"/>
          </a:p>
          <a:p>
            <a:r>
              <a:rPr lang="en-GB" sz="1400" dirty="0"/>
              <a:t>UK Health Security Agency (UKHSA) (2026) </a:t>
            </a:r>
            <a:r>
              <a:rPr lang="en-GB" sz="1400" i="1" dirty="0"/>
              <a:t>Tuberculosis in England: 2025 report – executive summary</a:t>
            </a:r>
            <a:r>
              <a:rPr lang="en-GB" sz="1400" dirty="0"/>
              <a:t>. London: UKHSA. Available at: </a:t>
            </a:r>
            <a:r>
              <a:rPr lang="en-GB" sz="1400" dirty="0">
                <a:hlinkClick r:id="rId10"/>
              </a:rPr>
              <a:t>https://www.gov.uk/government/publications/tuberculosis-in-england-2025-report</a:t>
            </a:r>
            <a:r>
              <a:rPr lang="en-GB" sz="1400" dirty="0"/>
              <a:t> (Accessed: 14 February 2026). </a:t>
            </a:r>
          </a:p>
          <a:p>
            <a:r>
              <a:rPr lang="en-US" sz="1400" dirty="0"/>
              <a:t>UK Health Security Agency (2026) Tuberculosis in England, 2025 report. Published 9 October 2025, updated 20 January 2026. Available at: https://www.gov.uk/government/publications/tuberculosis-in-england-2025-report (gov.uk in Bing) (Accessed: 2 March 2026.</a:t>
            </a:r>
            <a:endParaRPr lang="en-GB" sz="1400" dirty="0"/>
          </a:p>
          <a:p>
            <a:r>
              <a:rPr lang="en-GB" sz="1400" dirty="0"/>
              <a:t>UK Health Security Agency (UKHSA) (2024b) </a:t>
            </a:r>
            <a:r>
              <a:rPr lang="en-GB" sz="1400" i="1" dirty="0"/>
              <a:t>Whole genome sequencing and cluster investigation handbook</a:t>
            </a:r>
            <a:r>
              <a:rPr lang="en-GB" sz="1400" dirty="0"/>
              <a:t>. London: UKHSA. Available at: </a:t>
            </a:r>
            <a:r>
              <a:rPr lang="en-GB" sz="1400" dirty="0">
                <a:hlinkClick r:id="rId11"/>
              </a:rPr>
              <a:t>https://www.gov.uk/government/publications/tb-strain-typing-and-cluster-investigation-handbook</a:t>
            </a:r>
            <a:r>
              <a:rPr lang="en-GB" sz="1400" dirty="0"/>
              <a:t> (Accessed: 14 February 2026).</a:t>
            </a:r>
          </a:p>
          <a:p>
            <a:r>
              <a:rPr lang="en-US" sz="1400" dirty="0"/>
              <a:t>UK Health Security Agency (2025) With tuberculosis (TB) on the rise again, how can we prevent further spread? Published 24 March 2025. Available at: https://ukhsa.blog.gov.uk (ukhsa.blog.gov.uk in Bing) (Accessed: 2 March 2026).</a:t>
            </a:r>
          </a:p>
          <a:p>
            <a:r>
              <a:rPr lang="en-GB" sz="1400" dirty="0"/>
              <a:t>World Health Organization (WHO) (2022) </a:t>
            </a:r>
            <a:r>
              <a:rPr lang="en-GB" sz="1400" i="1" dirty="0"/>
              <a:t>Outbreak investigation: principles and practice</a:t>
            </a:r>
            <a:r>
              <a:rPr lang="en-GB" sz="1400" dirty="0"/>
              <a:t>. Geneva: WHO. Available at: </a:t>
            </a:r>
            <a:r>
              <a:rPr lang="en-GB" sz="1400" dirty="0">
                <a:hlinkClick r:id="rId12"/>
              </a:rPr>
              <a:t>https://www.who.int</a:t>
            </a:r>
            <a:r>
              <a:rPr lang="en-GB" sz="1400" dirty="0"/>
              <a:t> (Accessed: 14 February 2026).</a:t>
            </a:r>
          </a:p>
          <a:p>
            <a:pPr marL="0" indent="0">
              <a:buNone/>
            </a:pPr>
            <a:endParaRPr lang="en-GB" sz="1000" dirty="0"/>
          </a:p>
        </p:txBody>
      </p:sp>
    </p:spTree>
    <p:extLst>
      <p:ext uri="{BB962C8B-B14F-4D97-AF65-F5344CB8AC3E}">
        <p14:creationId xmlns:p14="http://schemas.microsoft.com/office/powerpoint/2010/main" val="4199772915"/>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16085</TotalTime>
  <Words>2864</Words>
  <Application>Microsoft Office PowerPoint</Application>
  <PresentationFormat>Widescreen</PresentationFormat>
  <Paragraphs>148</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Calibri</vt:lpstr>
      <vt:lpstr>Calibri Light</vt:lpstr>
      <vt:lpstr>Office 2013 - 2022 Theme</vt:lpstr>
      <vt:lpstr>Case study D -Tuberculosis (TB)   </vt:lpstr>
      <vt:lpstr>Introduction   Nevena Semkova</vt:lpstr>
      <vt:lpstr>Measure – Surveillance &amp; Case Definition                                       Nevena Semkova</vt:lpstr>
      <vt:lpstr>MEASURE - Epidemiological Analysis (Person, Place, Time) </vt:lpstr>
      <vt:lpstr>MEASURE - Laboratory and Genomic Testing   </vt:lpstr>
      <vt:lpstr>What are the main approaches and strategies that could be used to monitor an infectious disease outbreak like in the case of Mr. Patel?                                                                                                             IMELDA LOBRIO RESURRECCION</vt:lpstr>
      <vt:lpstr>1. What is Public Health Surveillance? </vt:lpstr>
      <vt:lpstr>2. Observing Community Control Measures  </vt:lpstr>
      <vt:lpstr>3. Clinical Follow-up </vt:lpstr>
      <vt:lpstr>What are the main approaches and strategies that could be used to control an infectious disease outbreak?                                                                               Elsie Grubat </vt:lpstr>
      <vt:lpstr>Infection prevention and control  </vt:lpstr>
      <vt:lpstr>How  WHO, UKHSA and NHS England work together in TB control. </vt:lpstr>
      <vt:lpstr>POLICY - National Strategies and Policy Frameworks                      Isabel Keller</vt:lpstr>
      <vt:lpstr>POLICY - Prevention Programmes and Screening</vt:lpstr>
      <vt:lpstr>Policy - Legal Authority and Public Health Protection</vt:lpstr>
      <vt:lpstr>HEALTH EDUCATION - Symptom Awareness and Early Testing                            Olubukola Omoniyi</vt:lpstr>
      <vt:lpstr>HEALTH EDUCATION - Reducing Transmission in Public Settings</vt:lpstr>
      <vt:lpstr>HEALTH EDUCATION - Reducing Stigma and Supporting Treatment</vt:lpstr>
      <vt:lpstr>Conclusion</vt:lpstr>
      <vt:lpstr>References                         Nevena Semkova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Nevena Semkova (70277708)</dc:creator>
  <cp:lastModifiedBy>nevena semkova</cp:lastModifiedBy>
  <cp:revision>14</cp:revision>
  <dcterms:created xsi:type="dcterms:W3CDTF">2026-02-14T15:05:23Z</dcterms:created>
  <dcterms:modified xsi:type="dcterms:W3CDTF">2026-03-07T18:05:56Z</dcterms:modified>
</cp:coreProperties>
</file>