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67"/>
  </p:notesMasterIdLst>
  <p:handoutMasterIdLst>
    <p:handoutMasterId r:id="rId68"/>
  </p:handout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30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4" r:id="rId49"/>
    <p:sldId id="305" r:id="rId50"/>
    <p:sldId id="306" r:id="rId51"/>
    <p:sldId id="307" r:id="rId52"/>
    <p:sldId id="308" r:id="rId53"/>
    <p:sldId id="309" r:id="rId54"/>
    <p:sldId id="310" r:id="rId55"/>
    <p:sldId id="311" r:id="rId56"/>
    <p:sldId id="312" r:id="rId57"/>
    <p:sldId id="313" r:id="rId58"/>
    <p:sldId id="314" r:id="rId59"/>
    <p:sldId id="315" r:id="rId60"/>
    <p:sldId id="316" r:id="rId61"/>
    <p:sldId id="317" r:id="rId62"/>
    <p:sldId id="318" r:id="rId63"/>
    <p:sldId id="319" r:id="rId64"/>
    <p:sldId id="320" r:id="rId65"/>
    <p:sldId id="321" r:id="rId66"/>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8134" autoAdjust="0"/>
  </p:normalViewPr>
  <p:slideViewPr>
    <p:cSldViewPr>
      <p:cViewPr varScale="1">
        <p:scale>
          <a:sx n="79" d="100"/>
          <a:sy n="79" d="100"/>
        </p:scale>
        <p:origin x="2544"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handoutMaster" Target="handoutMasters/handoutMaster1.xml"/><Relationship Id="rId7" Type="http://schemas.openxmlformats.org/officeDocument/2006/relationships/slide" Target="slides/slide6.xml"/><Relationship Id="rId71"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1C53E937-D241-4896-B5C0-AC234A86C1C3}" type="datetimeFigureOut">
              <a:rPr lang="en-GB" smtClean="0"/>
              <a:t>22/01/2018</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2C2BC140-EA94-4B72-8FFB-7D7ECC4FB9B8}" type="slidenum">
              <a:rPr lang="en-GB" smtClean="0"/>
              <a:t>‹#›</a:t>
            </a:fld>
            <a:endParaRPr lang="en-GB"/>
          </a:p>
        </p:txBody>
      </p:sp>
    </p:spTree>
    <p:extLst>
      <p:ext uri="{BB962C8B-B14F-4D97-AF65-F5344CB8AC3E}">
        <p14:creationId xmlns:p14="http://schemas.microsoft.com/office/powerpoint/2010/main" val="36217162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49915865-4931-4645-A772-55747E93123E}" type="datetimeFigureOut">
              <a:rPr lang="en-GB" smtClean="0"/>
              <a:t>22/01/2018</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DCF2DD42-1089-43C2-B531-85D6CC69E652}" type="slidenum">
              <a:rPr lang="en-GB" smtClean="0"/>
              <a:t>‹#›</a:t>
            </a:fld>
            <a:endParaRPr lang="en-GB"/>
          </a:p>
        </p:txBody>
      </p:sp>
    </p:spTree>
    <p:extLst>
      <p:ext uri="{BB962C8B-B14F-4D97-AF65-F5344CB8AC3E}">
        <p14:creationId xmlns:p14="http://schemas.microsoft.com/office/powerpoint/2010/main" val="28010502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Shape 93"/>
          <p:cNvSpPr txBox="1">
            <a:spLocks noGrp="1"/>
          </p:cNvSpPr>
          <p:nvPr>
            <p:ph type="body" idx="1"/>
          </p:nvPr>
        </p:nvSpPr>
        <p:spPr>
          <a:xfrm>
            <a:off x="679768" y="4715153"/>
            <a:ext cx="5438140" cy="4466987"/>
          </a:xfrm>
          <a:prstGeom prst="rect">
            <a:avLst/>
          </a:prstGeom>
        </p:spPr>
        <p:txBody>
          <a:bodyPr lIns="91425" tIns="91425" rIns="91425" bIns="91425" anchor="t" anchorCtr="0">
            <a:noAutofit/>
          </a:bodyPr>
          <a:lstStyle/>
          <a:p>
            <a:pPr>
              <a:spcBef>
                <a:spcPts val="0"/>
              </a:spcBef>
              <a:buNone/>
            </a:pPr>
            <a:endParaRPr/>
          </a:p>
        </p:txBody>
      </p:sp>
      <p:sp>
        <p:nvSpPr>
          <p:cNvPr id="94" name="Shape 94"/>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Tree>
    <p:extLst>
      <p:ext uri="{BB962C8B-B14F-4D97-AF65-F5344CB8AC3E}">
        <p14:creationId xmlns:p14="http://schemas.microsoft.com/office/powerpoint/2010/main" val="7295971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Shape 99"/>
          <p:cNvSpPr txBox="1">
            <a:spLocks noGrp="1"/>
          </p:cNvSpPr>
          <p:nvPr>
            <p:ph type="body" idx="1"/>
          </p:nvPr>
        </p:nvSpPr>
        <p:spPr>
          <a:xfrm>
            <a:off x="679768" y="4715153"/>
            <a:ext cx="5438140" cy="4466987"/>
          </a:xfrm>
          <a:prstGeom prst="rect">
            <a:avLst/>
          </a:prstGeom>
        </p:spPr>
        <p:txBody>
          <a:bodyPr lIns="91425" tIns="91425" rIns="91425" bIns="91425" anchor="t" anchorCtr="0">
            <a:noAutofit/>
          </a:bodyPr>
          <a:lstStyle/>
          <a:p>
            <a:pPr>
              <a:spcBef>
                <a:spcPts val="0"/>
              </a:spcBef>
              <a:buNone/>
            </a:pPr>
            <a:endParaRPr/>
          </a:p>
        </p:txBody>
      </p:sp>
      <p:sp>
        <p:nvSpPr>
          <p:cNvPr id="100" name="Shape 100"/>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Tree>
    <p:extLst>
      <p:ext uri="{BB962C8B-B14F-4D97-AF65-F5344CB8AC3E}">
        <p14:creationId xmlns:p14="http://schemas.microsoft.com/office/powerpoint/2010/main" val="34866065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Shape 105"/>
          <p:cNvSpPr txBox="1">
            <a:spLocks noGrp="1"/>
          </p:cNvSpPr>
          <p:nvPr>
            <p:ph type="body" idx="1"/>
          </p:nvPr>
        </p:nvSpPr>
        <p:spPr>
          <a:xfrm>
            <a:off x="679768" y="4715153"/>
            <a:ext cx="5438140" cy="4466987"/>
          </a:xfrm>
          <a:prstGeom prst="rect">
            <a:avLst/>
          </a:prstGeom>
        </p:spPr>
        <p:txBody>
          <a:bodyPr lIns="91425" tIns="91425" rIns="91425" bIns="91425" anchor="t" anchorCtr="0">
            <a:noAutofit/>
          </a:bodyPr>
          <a:lstStyle/>
          <a:p>
            <a:pPr>
              <a:spcBef>
                <a:spcPts val="0"/>
              </a:spcBef>
              <a:buNone/>
            </a:pPr>
            <a:endParaRPr/>
          </a:p>
        </p:txBody>
      </p:sp>
      <p:sp>
        <p:nvSpPr>
          <p:cNvPr id="106" name="Shape 106"/>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Tree>
    <p:extLst>
      <p:ext uri="{BB962C8B-B14F-4D97-AF65-F5344CB8AC3E}">
        <p14:creationId xmlns:p14="http://schemas.microsoft.com/office/powerpoint/2010/main" val="40052356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Shape 111"/>
          <p:cNvSpPr txBox="1">
            <a:spLocks noGrp="1"/>
          </p:cNvSpPr>
          <p:nvPr>
            <p:ph type="body" idx="1"/>
          </p:nvPr>
        </p:nvSpPr>
        <p:spPr>
          <a:xfrm>
            <a:off x="679768" y="4715153"/>
            <a:ext cx="5438140" cy="4466987"/>
          </a:xfrm>
          <a:prstGeom prst="rect">
            <a:avLst/>
          </a:prstGeom>
        </p:spPr>
        <p:txBody>
          <a:bodyPr lIns="91425" tIns="91425" rIns="91425" bIns="91425" anchor="t" anchorCtr="0">
            <a:noAutofit/>
          </a:bodyPr>
          <a:lstStyle/>
          <a:p>
            <a:pPr>
              <a:spcBef>
                <a:spcPts val="0"/>
              </a:spcBef>
              <a:buNone/>
            </a:pPr>
            <a:endParaRPr/>
          </a:p>
        </p:txBody>
      </p:sp>
      <p:sp>
        <p:nvSpPr>
          <p:cNvPr id="112" name="Shape 112"/>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Tree>
    <p:extLst>
      <p:ext uri="{BB962C8B-B14F-4D97-AF65-F5344CB8AC3E}">
        <p14:creationId xmlns:p14="http://schemas.microsoft.com/office/powerpoint/2010/main" val="31283651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Shape 117"/>
          <p:cNvSpPr txBox="1">
            <a:spLocks noGrp="1"/>
          </p:cNvSpPr>
          <p:nvPr>
            <p:ph type="body" idx="1"/>
          </p:nvPr>
        </p:nvSpPr>
        <p:spPr>
          <a:xfrm>
            <a:off x="679768" y="4715153"/>
            <a:ext cx="5438140" cy="4466987"/>
          </a:xfrm>
          <a:prstGeom prst="rect">
            <a:avLst/>
          </a:prstGeom>
        </p:spPr>
        <p:txBody>
          <a:bodyPr lIns="91425" tIns="91425" rIns="91425" bIns="91425" anchor="t" anchorCtr="0">
            <a:noAutofit/>
          </a:bodyPr>
          <a:lstStyle/>
          <a:p>
            <a:pPr>
              <a:spcBef>
                <a:spcPts val="0"/>
              </a:spcBef>
              <a:buNone/>
            </a:pPr>
            <a:endParaRPr/>
          </a:p>
        </p:txBody>
      </p:sp>
      <p:sp>
        <p:nvSpPr>
          <p:cNvPr id="118" name="Shape 118"/>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Tree>
    <p:extLst>
      <p:ext uri="{BB962C8B-B14F-4D97-AF65-F5344CB8AC3E}">
        <p14:creationId xmlns:p14="http://schemas.microsoft.com/office/powerpoint/2010/main" val="24818472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Shape 122"/>
          <p:cNvSpPr txBox="1">
            <a:spLocks noGrp="1"/>
          </p:cNvSpPr>
          <p:nvPr>
            <p:ph type="body" idx="1"/>
          </p:nvPr>
        </p:nvSpPr>
        <p:spPr>
          <a:xfrm>
            <a:off x="679768" y="4715153"/>
            <a:ext cx="5438140" cy="4466987"/>
          </a:xfrm>
          <a:prstGeom prst="rect">
            <a:avLst/>
          </a:prstGeom>
        </p:spPr>
        <p:txBody>
          <a:bodyPr lIns="91425" tIns="91425" rIns="91425" bIns="91425" anchor="t" anchorCtr="0">
            <a:noAutofit/>
          </a:bodyPr>
          <a:lstStyle/>
          <a:p>
            <a:pPr>
              <a:spcBef>
                <a:spcPts val="0"/>
              </a:spcBef>
              <a:buNone/>
            </a:pPr>
            <a:endParaRPr/>
          </a:p>
        </p:txBody>
      </p:sp>
      <p:sp>
        <p:nvSpPr>
          <p:cNvPr id="123" name="Shape 123"/>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Tree>
    <p:extLst>
      <p:ext uri="{BB962C8B-B14F-4D97-AF65-F5344CB8AC3E}">
        <p14:creationId xmlns:p14="http://schemas.microsoft.com/office/powerpoint/2010/main" val="4081650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Shape 128"/>
          <p:cNvSpPr txBox="1">
            <a:spLocks noGrp="1"/>
          </p:cNvSpPr>
          <p:nvPr>
            <p:ph type="body" idx="1"/>
          </p:nvPr>
        </p:nvSpPr>
        <p:spPr>
          <a:xfrm>
            <a:off x="679768" y="4715153"/>
            <a:ext cx="5438140" cy="4466987"/>
          </a:xfrm>
          <a:prstGeom prst="rect">
            <a:avLst/>
          </a:prstGeom>
        </p:spPr>
        <p:txBody>
          <a:bodyPr lIns="91425" tIns="91425" rIns="91425" bIns="91425" anchor="t" anchorCtr="0">
            <a:noAutofit/>
          </a:bodyPr>
          <a:lstStyle/>
          <a:p>
            <a:pPr>
              <a:spcBef>
                <a:spcPts val="0"/>
              </a:spcBef>
              <a:buNone/>
            </a:pPr>
            <a:endParaRPr/>
          </a:p>
        </p:txBody>
      </p:sp>
      <p:sp>
        <p:nvSpPr>
          <p:cNvPr id="129" name="Shape 129"/>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Tree>
    <p:extLst>
      <p:ext uri="{BB962C8B-B14F-4D97-AF65-F5344CB8AC3E}">
        <p14:creationId xmlns:p14="http://schemas.microsoft.com/office/powerpoint/2010/main" val="13275846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Shape 134"/>
          <p:cNvSpPr txBox="1">
            <a:spLocks noGrp="1"/>
          </p:cNvSpPr>
          <p:nvPr>
            <p:ph type="body" idx="1"/>
          </p:nvPr>
        </p:nvSpPr>
        <p:spPr>
          <a:xfrm>
            <a:off x="679768" y="4715153"/>
            <a:ext cx="5438140" cy="4466987"/>
          </a:xfrm>
          <a:prstGeom prst="rect">
            <a:avLst/>
          </a:prstGeom>
        </p:spPr>
        <p:txBody>
          <a:bodyPr lIns="91425" tIns="91425" rIns="91425" bIns="91425" anchor="t" anchorCtr="0">
            <a:noAutofit/>
          </a:bodyPr>
          <a:lstStyle/>
          <a:p>
            <a:pPr>
              <a:spcBef>
                <a:spcPts val="0"/>
              </a:spcBef>
              <a:buNone/>
            </a:pPr>
            <a:endParaRPr/>
          </a:p>
        </p:txBody>
      </p:sp>
      <p:sp>
        <p:nvSpPr>
          <p:cNvPr id="135" name="Shape 135"/>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Tree>
    <p:extLst>
      <p:ext uri="{BB962C8B-B14F-4D97-AF65-F5344CB8AC3E}">
        <p14:creationId xmlns:p14="http://schemas.microsoft.com/office/powerpoint/2010/main" val="42506139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Shape 140"/>
          <p:cNvSpPr txBox="1">
            <a:spLocks noGrp="1"/>
          </p:cNvSpPr>
          <p:nvPr>
            <p:ph type="body" idx="1"/>
          </p:nvPr>
        </p:nvSpPr>
        <p:spPr>
          <a:xfrm>
            <a:off x="679768" y="4715153"/>
            <a:ext cx="5438140" cy="4466987"/>
          </a:xfrm>
          <a:prstGeom prst="rect">
            <a:avLst/>
          </a:prstGeom>
        </p:spPr>
        <p:txBody>
          <a:bodyPr lIns="91425" tIns="91425" rIns="91425" bIns="91425" anchor="t" anchorCtr="0">
            <a:noAutofit/>
          </a:bodyPr>
          <a:lstStyle/>
          <a:p>
            <a:pPr>
              <a:spcBef>
                <a:spcPts val="0"/>
              </a:spcBef>
              <a:buNone/>
            </a:pPr>
            <a:endParaRPr/>
          </a:p>
        </p:txBody>
      </p:sp>
      <p:sp>
        <p:nvSpPr>
          <p:cNvPr id="141" name="Shape 141"/>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Tree>
    <p:extLst>
      <p:ext uri="{BB962C8B-B14F-4D97-AF65-F5344CB8AC3E}">
        <p14:creationId xmlns:p14="http://schemas.microsoft.com/office/powerpoint/2010/main" val="14530742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Shape 146"/>
          <p:cNvSpPr txBox="1">
            <a:spLocks noGrp="1"/>
          </p:cNvSpPr>
          <p:nvPr>
            <p:ph type="body" idx="1"/>
          </p:nvPr>
        </p:nvSpPr>
        <p:spPr>
          <a:xfrm>
            <a:off x="679768" y="4715153"/>
            <a:ext cx="5438140" cy="4466987"/>
          </a:xfrm>
          <a:prstGeom prst="rect">
            <a:avLst/>
          </a:prstGeom>
        </p:spPr>
        <p:txBody>
          <a:bodyPr lIns="91425" tIns="91425" rIns="91425" bIns="91425" anchor="t" anchorCtr="0">
            <a:noAutofit/>
          </a:bodyPr>
          <a:lstStyle/>
          <a:p>
            <a:pPr>
              <a:spcBef>
                <a:spcPts val="0"/>
              </a:spcBef>
              <a:buNone/>
            </a:pPr>
            <a:endParaRPr/>
          </a:p>
        </p:txBody>
      </p:sp>
      <p:sp>
        <p:nvSpPr>
          <p:cNvPr id="147" name="Shape 147"/>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Tree>
    <p:extLst>
      <p:ext uri="{BB962C8B-B14F-4D97-AF65-F5344CB8AC3E}">
        <p14:creationId xmlns:p14="http://schemas.microsoft.com/office/powerpoint/2010/main" val="23353894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Shape 152"/>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153" name="Shape 153"/>
          <p:cNvSpPr txBox="1">
            <a:spLocks noGrp="1"/>
          </p:cNvSpPr>
          <p:nvPr>
            <p:ph type="body" idx="1"/>
          </p:nvPr>
        </p:nvSpPr>
        <p:spPr>
          <a:xfrm>
            <a:off x="679768" y="4715153"/>
            <a:ext cx="5438140" cy="4466987"/>
          </a:xfrm>
          <a:prstGeom prst="rect">
            <a:avLst/>
          </a:prstGeom>
          <a:noFill/>
          <a:ln>
            <a:noFill/>
          </a:ln>
        </p:spPr>
        <p:txBody>
          <a:bodyPr lIns="91425" tIns="45700" rIns="91425" bIns="45700"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154" name="Shape 154"/>
          <p:cNvSpPr txBox="1">
            <a:spLocks noGrp="1"/>
          </p:cNvSpPr>
          <p:nvPr>
            <p:ph type="sldNum" idx="12"/>
          </p:nvPr>
        </p:nvSpPr>
        <p:spPr>
          <a:xfrm>
            <a:off x="3850442" y="9428582"/>
            <a:ext cx="2945658" cy="496332"/>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GB" sz="1200" b="0" i="0" u="none" strike="noStrike" cap="none" baseline="0">
                <a:solidFill>
                  <a:schemeClr val="dk1"/>
                </a:solidFill>
                <a:latin typeface="Calibri"/>
                <a:ea typeface="Calibri"/>
                <a:cs typeface="Calibri"/>
                <a:sym typeface="Calibri"/>
              </a:rPr>
              <a:t>11</a:t>
            </a:fld>
            <a:endParaRPr lang="en-GB" sz="1200" b="0" i="0" u="none" strike="noStrike" cap="none" baseline="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7387629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Shape 163"/>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164" name="Shape 164"/>
          <p:cNvSpPr txBox="1">
            <a:spLocks noGrp="1"/>
          </p:cNvSpPr>
          <p:nvPr>
            <p:ph type="body" idx="1"/>
          </p:nvPr>
        </p:nvSpPr>
        <p:spPr>
          <a:xfrm>
            <a:off x="679768" y="4715153"/>
            <a:ext cx="5438140" cy="4466987"/>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chemeClr val="dk1"/>
              </a:buClr>
              <a:buSzPct val="25000"/>
              <a:buFont typeface="Calibri"/>
              <a:buNone/>
            </a:pPr>
            <a:r>
              <a:rPr lang="en-GB" sz="1200" b="0" i="0" u="none" strike="noStrike" cap="none" baseline="0">
                <a:solidFill>
                  <a:schemeClr val="dk1"/>
                </a:solidFill>
                <a:latin typeface="Calibri"/>
                <a:ea typeface="Calibri"/>
                <a:cs typeface="Calibri"/>
                <a:sym typeface="Calibri"/>
              </a:rPr>
              <a:t>Trait theories perhaps come closest to describing the structure of personality in a way that matches our everyday use of the term personality. Trait theories use words such as shy, outgoing, tense and extraverted to describe the basic factors of human personality. These basic elements – traits – represent predispositions or tendencies to behave in certain ways, in a variety of different situations</a:t>
            </a:r>
          </a:p>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165" name="Shape 165"/>
          <p:cNvSpPr txBox="1">
            <a:spLocks noGrp="1"/>
          </p:cNvSpPr>
          <p:nvPr>
            <p:ph type="sldNum" idx="12"/>
          </p:nvPr>
        </p:nvSpPr>
        <p:spPr>
          <a:xfrm>
            <a:off x="3850442" y="9428582"/>
            <a:ext cx="2945658" cy="496332"/>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GB" sz="1200" b="0" i="0" u="none" strike="noStrike" cap="none" baseline="0">
                <a:solidFill>
                  <a:schemeClr val="dk1"/>
                </a:solidFill>
                <a:latin typeface="Calibri"/>
                <a:ea typeface="Calibri"/>
                <a:cs typeface="Calibri"/>
                <a:sym typeface="Calibri"/>
              </a:rPr>
              <a:t>12</a:t>
            </a:fld>
            <a:endParaRPr lang="en-GB" sz="1200" b="0" i="0" u="none" strike="noStrike" cap="none" baseline="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6578838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Shape 170"/>
          <p:cNvSpPr txBox="1">
            <a:spLocks noGrp="1"/>
          </p:cNvSpPr>
          <p:nvPr>
            <p:ph type="body" idx="1"/>
          </p:nvPr>
        </p:nvSpPr>
        <p:spPr>
          <a:xfrm>
            <a:off x="679768" y="4715153"/>
            <a:ext cx="5438140" cy="4466987"/>
          </a:xfrm>
          <a:prstGeom prst="rect">
            <a:avLst/>
          </a:prstGeom>
        </p:spPr>
        <p:txBody>
          <a:bodyPr lIns="91425" tIns="91425" rIns="91425" bIns="91425" anchor="t" anchorCtr="0">
            <a:noAutofit/>
          </a:bodyPr>
          <a:lstStyle/>
          <a:p>
            <a:pPr>
              <a:spcBef>
                <a:spcPts val="0"/>
              </a:spcBef>
              <a:buNone/>
            </a:pPr>
            <a:endParaRPr/>
          </a:p>
        </p:txBody>
      </p:sp>
      <p:sp>
        <p:nvSpPr>
          <p:cNvPr id="171" name="Shape 171"/>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Tree>
    <p:extLst>
      <p:ext uri="{BB962C8B-B14F-4D97-AF65-F5344CB8AC3E}">
        <p14:creationId xmlns:p14="http://schemas.microsoft.com/office/powerpoint/2010/main" val="34465982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Shape 176"/>
          <p:cNvSpPr txBox="1">
            <a:spLocks noGrp="1"/>
          </p:cNvSpPr>
          <p:nvPr>
            <p:ph type="body" idx="1"/>
          </p:nvPr>
        </p:nvSpPr>
        <p:spPr>
          <a:xfrm>
            <a:off x="679768" y="4715153"/>
            <a:ext cx="5438140" cy="4466987"/>
          </a:xfrm>
          <a:prstGeom prst="rect">
            <a:avLst/>
          </a:prstGeom>
        </p:spPr>
        <p:txBody>
          <a:bodyPr lIns="91425" tIns="91425" rIns="91425" bIns="91425" anchor="t" anchorCtr="0">
            <a:noAutofit/>
          </a:bodyPr>
          <a:lstStyle/>
          <a:p>
            <a:pPr>
              <a:spcBef>
                <a:spcPts val="0"/>
              </a:spcBef>
              <a:buNone/>
            </a:pPr>
            <a:endParaRPr/>
          </a:p>
        </p:txBody>
      </p:sp>
      <p:sp>
        <p:nvSpPr>
          <p:cNvPr id="177" name="Shape 177"/>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Tree>
    <p:extLst>
      <p:ext uri="{BB962C8B-B14F-4D97-AF65-F5344CB8AC3E}">
        <p14:creationId xmlns:p14="http://schemas.microsoft.com/office/powerpoint/2010/main" val="9393734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4"/>
        <p:cNvGrpSpPr/>
        <p:nvPr/>
      </p:nvGrpSpPr>
      <p:grpSpPr>
        <a:xfrm>
          <a:off x="0" y="0"/>
          <a:ext cx="0" cy="0"/>
          <a:chOff x="0" y="0"/>
          <a:chExt cx="0" cy="0"/>
        </a:xfrm>
      </p:grpSpPr>
      <p:sp>
        <p:nvSpPr>
          <p:cNvPr id="345" name="Shape 345"/>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346" name="Shape 346"/>
          <p:cNvSpPr txBox="1">
            <a:spLocks noGrp="1"/>
          </p:cNvSpPr>
          <p:nvPr>
            <p:ph type="body" idx="1"/>
          </p:nvPr>
        </p:nvSpPr>
        <p:spPr>
          <a:xfrm>
            <a:off x="679768" y="4715154"/>
            <a:ext cx="5438100" cy="4466999"/>
          </a:xfrm>
          <a:prstGeom prst="rect">
            <a:avLst/>
          </a:prstGeom>
        </p:spPr>
        <p:txBody>
          <a:bodyPr lIns="91425" tIns="91425" rIns="91425" bIns="91425" anchor="t" anchorCtr="0">
            <a:noAutofit/>
          </a:bodyPr>
          <a:lstStyle/>
          <a:p>
            <a:pPr>
              <a:spcBef>
                <a:spcPts val="0"/>
              </a:spcBef>
              <a:buNone/>
            </a:pPr>
            <a:endParaRPr/>
          </a:p>
        </p:txBody>
      </p:sp>
      <p:sp>
        <p:nvSpPr>
          <p:cNvPr id="347" name="Shape 347"/>
          <p:cNvSpPr txBox="1">
            <a:spLocks noGrp="1"/>
          </p:cNvSpPr>
          <p:nvPr>
            <p:ph type="sldNum" idx="12"/>
          </p:nvPr>
        </p:nvSpPr>
        <p:spPr>
          <a:xfrm>
            <a:off x="3850443" y="9428582"/>
            <a:ext cx="2945699" cy="496199"/>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GB"/>
              <a:t>15</a:t>
            </a:fld>
            <a:endParaRPr lang="en-GB"/>
          </a:p>
        </p:txBody>
      </p:sp>
    </p:spTree>
    <p:extLst>
      <p:ext uri="{BB962C8B-B14F-4D97-AF65-F5344CB8AC3E}">
        <p14:creationId xmlns:p14="http://schemas.microsoft.com/office/powerpoint/2010/main" val="42070887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1"/>
        <p:cNvGrpSpPr/>
        <p:nvPr/>
      </p:nvGrpSpPr>
      <p:grpSpPr>
        <a:xfrm>
          <a:off x="0" y="0"/>
          <a:ext cx="0" cy="0"/>
          <a:chOff x="0" y="0"/>
          <a:chExt cx="0" cy="0"/>
        </a:xfrm>
      </p:grpSpPr>
      <p:sp>
        <p:nvSpPr>
          <p:cNvPr id="352" name="Shape 352"/>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353" name="Shape 353"/>
          <p:cNvSpPr txBox="1">
            <a:spLocks noGrp="1"/>
          </p:cNvSpPr>
          <p:nvPr>
            <p:ph type="body" idx="1"/>
          </p:nvPr>
        </p:nvSpPr>
        <p:spPr>
          <a:xfrm>
            <a:off x="679768" y="4715154"/>
            <a:ext cx="5438100" cy="4466999"/>
          </a:xfrm>
          <a:prstGeom prst="rect">
            <a:avLst/>
          </a:prstGeom>
        </p:spPr>
        <p:txBody>
          <a:bodyPr lIns="91425" tIns="91425" rIns="91425" bIns="91425" anchor="t" anchorCtr="0">
            <a:noAutofit/>
          </a:bodyPr>
          <a:lstStyle/>
          <a:p>
            <a:pPr>
              <a:spcBef>
                <a:spcPts val="0"/>
              </a:spcBef>
              <a:buNone/>
            </a:pPr>
            <a:endParaRPr/>
          </a:p>
        </p:txBody>
      </p:sp>
      <p:sp>
        <p:nvSpPr>
          <p:cNvPr id="354" name="Shape 354"/>
          <p:cNvSpPr txBox="1">
            <a:spLocks noGrp="1"/>
          </p:cNvSpPr>
          <p:nvPr>
            <p:ph type="sldNum" idx="12"/>
          </p:nvPr>
        </p:nvSpPr>
        <p:spPr>
          <a:xfrm>
            <a:off x="3850443" y="9428582"/>
            <a:ext cx="2945699" cy="496199"/>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GB"/>
              <a:t>16</a:t>
            </a:fld>
            <a:endParaRPr lang="en-GB"/>
          </a:p>
        </p:txBody>
      </p:sp>
    </p:spTree>
    <p:extLst>
      <p:ext uri="{BB962C8B-B14F-4D97-AF65-F5344CB8AC3E}">
        <p14:creationId xmlns:p14="http://schemas.microsoft.com/office/powerpoint/2010/main" val="255755085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8"/>
        <p:cNvGrpSpPr/>
        <p:nvPr/>
      </p:nvGrpSpPr>
      <p:grpSpPr>
        <a:xfrm>
          <a:off x="0" y="0"/>
          <a:ext cx="0" cy="0"/>
          <a:chOff x="0" y="0"/>
          <a:chExt cx="0" cy="0"/>
        </a:xfrm>
      </p:grpSpPr>
      <p:sp>
        <p:nvSpPr>
          <p:cNvPr id="359" name="Shape 359"/>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360" name="Shape 360"/>
          <p:cNvSpPr txBox="1">
            <a:spLocks noGrp="1"/>
          </p:cNvSpPr>
          <p:nvPr>
            <p:ph type="body" idx="1"/>
          </p:nvPr>
        </p:nvSpPr>
        <p:spPr>
          <a:xfrm>
            <a:off x="679768" y="4715154"/>
            <a:ext cx="5438100" cy="4466999"/>
          </a:xfrm>
          <a:prstGeom prst="rect">
            <a:avLst/>
          </a:prstGeom>
        </p:spPr>
        <p:txBody>
          <a:bodyPr lIns="91425" tIns="91425" rIns="91425" bIns="91425" anchor="t" anchorCtr="0">
            <a:noAutofit/>
          </a:bodyPr>
          <a:lstStyle/>
          <a:p>
            <a:pPr>
              <a:spcBef>
                <a:spcPts val="0"/>
              </a:spcBef>
              <a:buNone/>
            </a:pPr>
            <a:endParaRPr/>
          </a:p>
        </p:txBody>
      </p:sp>
      <p:sp>
        <p:nvSpPr>
          <p:cNvPr id="361" name="Shape 361"/>
          <p:cNvSpPr txBox="1">
            <a:spLocks noGrp="1"/>
          </p:cNvSpPr>
          <p:nvPr>
            <p:ph type="sldNum" idx="12"/>
          </p:nvPr>
        </p:nvSpPr>
        <p:spPr>
          <a:xfrm>
            <a:off x="3850443" y="9428582"/>
            <a:ext cx="2945699" cy="496199"/>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GB"/>
              <a:t>17</a:t>
            </a:fld>
            <a:endParaRPr lang="en-GB"/>
          </a:p>
        </p:txBody>
      </p:sp>
    </p:spTree>
    <p:extLst>
      <p:ext uri="{BB962C8B-B14F-4D97-AF65-F5344CB8AC3E}">
        <p14:creationId xmlns:p14="http://schemas.microsoft.com/office/powerpoint/2010/main" val="18002198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5"/>
        <p:cNvGrpSpPr/>
        <p:nvPr/>
      </p:nvGrpSpPr>
      <p:grpSpPr>
        <a:xfrm>
          <a:off x="0" y="0"/>
          <a:ext cx="0" cy="0"/>
          <a:chOff x="0" y="0"/>
          <a:chExt cx="0" cy="0"/>
        </a:xfrm>
      </p:grpSpPr>
      <p:sp>
        <p:nvSpPr>
          <p:cNvPr id="366" name="Shape 366"/>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367" name="Shape 367"/>
          <p:cNvSpPr txBox="1">
            <a:spLocks noGrp="1"/>
          </p:cNvSpPr>
          <p:nvPr>
            <p:ph type="body" idx="1"/>
          </p:nvPr>
        </p:nvSpPr>
        <p:spPr>
          <a:xfrm>
            <a:off x="679768" y="4715154"/>
            <a:ext cx="5438100" cy="4466999"/>
          </a:xfrm>
          <a:prstGeom prst="rect">
            <a:avLst/>
          </a:prstGeom>
        </p:spPr>
        <p:txBody>
          <a:bodyPr lIns="91425" tIns="91425" rIns="91425" bIns="91425" anchor="t" anchorCtr="0">
            <a:noAutofit/>
          </a:bodyPr>
          <a:lstStyle/>
          <a:p>
            <a:pPr>
              <a:spcBef>
                <a:spcPts val="0"/>
              </a:spcBef>
              <a:buNone/>
            </a:pPr>
            <a:endParaRPr/>
          </a:p>
        </p:txBody>
      </p:sp>
      <p:sp>
        <p:nvSpPr>
          <p:cNvPr id="368" name="Shape 368"/>
          <p:cNvSpPr txBox="1">
            <a:spLocks noGrp="1"/>
          </p:cNvSpPr>
          <p:nvPr>
            <p:ph type="sldNum" idx="12"/>
          </p:nvPr>
        </p:nvSpPr>
        <p:spPr>
          <a:xfrm>
            <a:off x="3850443" y="9428582"/>
            <a:ext cx="2945699" cy="496199"/>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GB"/>
              <a:t>19</a:t>
            </a:fld>
            <a:endParaRPr lang="en-GB"/>
          </a:p>
        </p:txBody>
      </p:sp>
    </p:spTree>
    <p:extLst>
      <p:ext uri="{BB962C8B-B14F-4D97-AF65-F5344CB8AC3E}">
        <p14:creationId xmlns:p14="http://schemas.microsoft.com/office/powerpoint/2010/main" val="3575673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1"/>
        <p:cNvGrpSpPr/>
        <p:nvPr/>
      </p:nvGrpSpPr>
      <p:grpSpPr>
        <a:xfrm>
          <a:off x="0" y="0"/>
          <a:ext cx="0" cy="0"/>
          <a:chOff x="0" y="0"/>
          <a:chExt cx="0" cy="0"/>
        </a:xfrm>
      </p:grpSpPr>
      <p:sp>
        <p:nvSpPr>
          <p:cNvPr id="372" name="Shape 372"/>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373" name="Shape 373"/>
          <p:cNvSpPr txBox="1">
            <a:spLocks noGrp="1"/>
          </p:cNvSpPr>
          <p:nvPr>
            <p:ph type="body" idx="1"/>
          </p:nvPr>
        </p:nvSpPr>
        <p:spPr>
          <a:xfrm>
            <a:off x="679768" y="4715154"/>
            <a:ext cx="5438100" cy="4466999"/>
          </a:xfrm>
          <a:prstGeom prst="rect">
            <a:avLst/>
          </a:prstGeom>
        </p:spPr>
        <p:txBody>
          <a:bodyPr lIns="91425" tIns="91425" rIns="91425" bIns="91425" anchor="t" anchorCtr="0">
            <a:noAutofit/>
          </a:bodyPr>
          <a:lstStyle/>
          <a:p>
            <a:pPr>
              <a:spcBef>
                <a:spcPts val="0"/>
              </a:spcBef>
              <a:buNone/>
            </a:pPr>
            <a:endParaRPr/>
          </a:p>
        </p:txBody>
      </p:sp>
      <p:sp>
        <p:nvSpPr>
          <p:cNvPr id="374" name="Shape 374"/>
          <p:cNvSpPr txBox="1">
            <a:spLocks noGrp="1"/>
          </p:cNvSpPr>
          <p:nvPr>
            <p:ph type="sldNum" idx="12"/>
          </p:nvPr>
        </p:nvSpPr>
        <p:spPr>
          <a:xfrm>
            <a:off x="3850443" y="9428582"/>
            <a:ext cx="2945699" cy="496199"/>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GB"/>
              <a:t>20</a:t>
            </a:fld>
            <a:endParaRPr lang="en-GB"/>
          </a:p>
        </p:txBody>
      </p:sp>
    </p:spTree>
    <p:extLst>
      <p:ext uri="{BB962C8B-B14F-4D97-AF65-F5344CB8AC3E}">
        <p14:creationId xmlns:p14="http://schemas.microsoft.com/office/powerpoint/2010/main" val="102310162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Shape 379"/>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380" name="Shape 380"/>
          <p:cNvSpPr txBox="1">
            <a:spLocks noGrp="1"/>
          </p:cNvSpPr>
          <p:nvPr>
            <p:ph type="body" idx="1"/>
          </p:nvPr>
        </p:nvSpPr>
        <p:spPr>
          <a:xfrm>
            <a:off x="679768" y="4715154"/>
            <a:ext cx="5438100" cy="4466999"/>
          </a:xfrm>
          <a:prstGeom prst="rect">
            <a:avLst/>
          </a:prstGeom>
        </p:spPr>
        <p:txBody>
          <a:bodyPr lIns="91425" tIns="91425" rIns="91425" bIns="91425" anchor="t" anchorCtr="0">
            <a:noAutofit/>
          </a:bodyPr>
          <a:lstStyle/>
          <a:p>
            <a:pPr>
              <a:spcBef>
                <a:spcPts val="0"/>
              </a:spcBef>
              <a:buNone/>
            </a:pPr>
            <a:endParaRPr/>
          </a:p>
        </p:txBody>
      </p:sp>
      <p:sp>
        <p:nvSpPr>
          <p:cNvPr id="381" name="Shape 381"/>
          <p:cNvSpPr txBox="1">
            <a:spLocks noGrp="1"/>
          </p:cNvSpPr>
          <p:nvPr>
            <p:ph type="sldNum" idx="12"/>
          </p:nvPr>
        </p:nvSpPr>
        <p:spPr>
          <a:xfrm>
            <a:off x="3850443" y="9428582"/>
            <a:ext cx="2945699" cy="496199"/>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GB"/>
              <a:t>21</a:t>
            </a:fld>
            <a:endParaRPr lang="en-GB"/>
          </a:p>
        </p:txBody>
      </p:sp>
    </p:spTree>
    <p:extLst>
      <p:ext uri="{BB962C8B-B14F-4D97-AF65-F5344CB8AC3E}">
        <p14:creationId xmlns:p14="http://schemas.microsoft.com/office/powerpoint/2010/main" val="42939575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5"/>
        <p:cNvGrpSpPr/>
        <p:nvPr/>
      </p:nvGrpSpPr>
      <p:grpSpPr>
        <a:xfrm>
          <a:off x="0" y="0"/>
          <a:ext cx="0" cy="0"/>
          <a:chOff x="0" y="0"/>
          <a:chExt cx="0" cy="0"/>
        </a:xfrm>
      </p:grpSpPr>
      <p:sp>
        <p:nvSpPr>
          <p:cNvPr id="386" name="Shape 386"/>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387" name="Shape 387"/>
          <p:cNvSpPr txBox="1">
            <a:spLocks noGrp="1"/>
          </p:cNvSpPr>
          <p:nvPr>
            <p:ph type="body" idx="1"/>
          </p:nvPr>
        </p:nvSpPr>
        <p:spPr>
          <a:xfrm>
            <a:off x="679768" y="4715154"/>
            <a:ext cx="5438100" cy="4466999"/>
          </a:xfrm>
          <a:prstGeom prst="rect">
            <a:avLst/>
          </a:prstGeom>
        </p:spPr>
        <p:txBody>
          <a:bodyPr lIns="91425" tIns="91425" rIns="91425" bIns="91425" anchor="t" anchorCtr="0">
            <a:noAutofit/>
          </a:bodyPr>
          <a:lstStyle/>
          <a:p>
            <a:pPr>
              <a:spcBef>
                <a:spcPts val="0"/>
              </a:spcBef>
              <a:buNone/>
            </a:pPr>
            <a:endParaRPr/>
          </a:p>
        </p:txBody>
      </p:sp>
      <p:sp>
        <p:nvSpPr>
          <p:cNvPr id="388" name="Shape 388"/>
          <p:cNvSpPr txBox="1">
            <a:spLocks noGrp="1"/>
          </p:cNvSpPr>
          <p:nvPr>
            <p:ph type="sldNum" idx="12"/>
          </p:nvPr>
        </p:nvSpPr>
        <p:spPr>
          <a:xfrm>
            <a:off x="3850443" y="9428582"/>
            <a:ext cx="2945699" cy="496199"/>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GB"/>
              <a:t>22</a:t>
            </a:fld>
            <a:endParaRPr lang="en-GB"/>
          </a:p>
        </p:txBody>
      </p:sp>
    </p:spTree>
    <p:extLst>
      <p:ext uri="{BB962C8B-B14F-4D97-AF65-F5344CB8AC3E}">
        <p14:creationId xmlns:p14="http://schemas.microsoft.com/office/powerpoint/2010/main" val="37520790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2"/>
        <p:cNvGrpSpPr/>
        <p:nvPr/>
      </p:nvGrpSpPr>
      <p:grpSpPr>
        <a:xfrm>
          <a:off x="0" y="0"/>
          <a:ext cx="0" cy="0"/>
          <a:chOff x="0" y="0"/>
          <a:chExt cx="0" cy="0"/>
        </a:xfrm>
      </p:grpSpPr>
      <p:sp>
        <p:nvSpPr>
          <p:cNvPr id="393" name="Shape 393"/>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394" name="Shape 394"/>
          <p:cNvSpPr txBox="1">
            <a:spLocks noGrp="1"/>
          </p:cNvSpPr>
          <p:nvPr>
            <p:ph type="body" idx="1"/>
          </p:nvPr>
        </p:nvSpPr>
        <p:spPr>
          <a:xfrm>
            <a:off x="679768" y="4715154"/>
            <a:ext cx="5438100" cy="4466999"/>
          </a:xfrm>
          <a:prstGeom prst="rect">
            <a:avLst/>
          </a:prstGeom>
        </p:spPr>
        <p:txBody>
          <a:bodyPr lIns="91425" tIns="91425" rIns="91425" bIns="91425" anchor="t" anchorCtr="0">
            <a:noAutofit/>
          </a:bodyPr>
          <a:lstStyle/>
          <a:p>
            <a:pPr>
              <a:spcBef>
                <a:spcPts val="0"/>
              </a:spcBef>
              <a:buNone/>
            </a:pPr>
            <a:endParaRPr/>
          </a:p>
        </p:txBody>
      </p:sp>
      <p:sp>
        <p:nvSpPr>
          <p:cNvPr id="395" name="Shape 395"/>
          <p:cNvSpPr txBox="1">
            <a:spLocks noGrp="1"/>
          </p:cNvSpPr>
          <p:nvPr>
            <p:ph type="sldNum" idx="12"/>
          </p:nvPr>
        </p:nvSpPr>
        <p:spPr>
          <a:xfrm>
            <a:off x="3850443" y="9428582"/>
            <a:ext cx="2945699" cy="496199"/>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GB"/>
              <a:t>23</a:t>
            </a:fld>
            <a:endParaRPr lang="en-GB"/>
          </a:p>
        </p:txBody>
      </p:sp>
    </p:spTree>
    <p:extLst>
      <p:ext uri="{BB962C8B-B14F-4D97-AF65-F5344CB8AC3E}">
        <p14:creationId xmlns:p14="http://schemas.microsoft.com/office/powerpoint/2010/main" val="84817307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9"/>
        <p:cNvGrpSpPr/>
        <p:nvPr/>
      </p:nvGrpSpPr>
      <p:grpSpPr>
        <a:xfrm>
          <a:off x="0" y="0"/>
          <a:ext cx="0" cy="0"/>
          <a:chOff x="0" y="0"/>
          <a:chExt cx="0" cy="0"/>
        </a:xfrm>
      </p:grpSpPr>
      <p:sp>
        <p:nvSpPr>
          <p:cNvPr id="400" name="Shape 400"/>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401" name="Shape 401"/>
          <p:cNvSpPr txBox="1">
            <a:spLocks noGrp="1"/>
          </p:cNvSpPr>
          <p:nvPr>
            <p:ph type="body" idx="1"/>
          </p:nvPr>
        </p:nvSpPr>
        <p:spPr>
          <a:xfrm>
            <a:off x="679768" y="4715154"/>
            <a:ext cx="5438100" cy="4466999"/>
          </a:xfrm>
          <a:prstGeom prst="rect">
            <a:avLst/>
          </a:prstGeom>
        </p:spPr>
        <p:txBody>
          <a:bodyPr lIns="91425" tIns="91425" rIns="91425" bIns="91425" anchor="t" anchorCtr="0">
            <a:noAutofit/>
          </a:bodyPr>
          <a:lstStyle/>
          <a:p>
            <a:pPr>
              <a:spcBef>
                <a:spcPts val="0"/>
              </a:spcBef>
              <a:buNone/>
            </a:pPr>
            <a:endParaRPr/>
          </a:p>
        </p:txBody>
      </p:sp>
      <p:sp>
        <p:nvSpPr>
          <p:cNvPr id="402" name="Shape 402"/>
          <p:cNvSpPr txBox="1">
            <a:spLocks noGrp="1"/>
          </p:cNvSpPr>
          <p:nvPr>
            <p:ph type="sldNum" idx="12"/>
          </p:nvPr>
        </p:nvSpPr>
        <p:spPr>
          <a:xfrm>
            <a:off x="3850443" y="9428582"/>
            <a:ext cx="2945699" cy="496199"/>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GB"/>
              <a:t>24</a:t>
            </a:fld>
            <a:endParaRPr lang="en-GB"/>
          </a:p>
        </p:txBody>
      </p:sp>
    </p:spTree>
    <p:extLst>
      <p:ext uri="{BB962C8B-B14F-4D97-AF65-F5344CB8AC3E}">
        <p14:creationId xmlns:p14="http://schemas.microsoft.com/office/powerpoint/2010/main" val="70382777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6"/>
        <p:cNvGrpSpPr/>
        <p:nvPr/>
      </p:nvGrpSpPr>
      <p:grpSpPr>
        <a:xfrm>
          <a:off x="0" y="0"/>
          <a:ext cx="0" cy="0"/>
          <a:chOff x="0" y="0"/>
          <a:chExt cx="0" cy="0"/>
        </a:xfrm>
      </p:grpSpPr>
      <p:sp>
        <p:nvSpPr>
          <p:cNvPr id="407" name="Shape 407"/>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408" name="Shape 408"/>
          <p:cNvSpPr txBox="1">
            <a:spLocks noGrp="1"/>
          </p:cNvSpPr>
          <p:nvPr>
            <p:ph type="body" idx="1"/>
          </p:nvPr>
        </p:nvSpPr>
        <p:spPr>
          <a:xfrm>
            <a:off x="679768" y="4715154"/>
            <a:ext cx="5438100" cy="4466999"/>
          </a:xfrm>
          <a:prstGeom prst="rect">
            <a:avLst/>
          </a:prstGeom>
        </p:spPr>
        <p:txBody>
          <a:bodyPr lIns="91425" tIns="91425" rIns="91425" bIns="91425" anchor="t" anchorCtr="0">
            <a:noAutofit/>
          </a:bodyPr>
          <a:lstStyle/>
          <a:p>
            <a:pPr>
              <a:spcBef>
                <a:spcPts val="0"/>
              </a:spcBef>
              <a:buNone/>
            </a:pPr>
            <a:endParaRPr/>
          </a:p>
        </p:txBody>
      </p:sp>
      <p:sp>
        <p:nvSpPr>
          <p:cNvPr id="409" name="Shape 409"/>
          <p:cNvSpPr txBox="1">
            <a:spLocks noGrp="1"/>
          </p:cNvSpPr>
          <p:nvPr>
            <p:ph type="sldNum" idx="12"/>
          </p:nvPr>
        </p:nvSpPr>
        <p:spPr>
          <a:xfrm>
            <a:off x="3850443" y="9428582"/>
            <a:ext cx="2945699" cy="496199"/>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GB"/>
              <a:t>25</a:t>
            </a:fld>
            <a:endParaRPr lang="en-GB"/>
          </a:p>
        </p:txBody>
      </p:sp>
    </p:spTree>
    <p:extLst>
      <p:ext uri="{BB962C8B-B14F-4D97-AF65-F5344CB8AC3E}">
        <p14:creationId xmlns:p14="http://schemas.microsoft.com/office/powerpoint/2010/main" val="331100126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3"/>
        <p:cNvGrpSpPr/>
        <p:nvPr/>
      </p:nvGrpSpPr>
      <p:grpSpPr>
        <a:xfrm>
          <a:off x="0" y="0"/>
          <a:ext cx="0" cy="0"/>
          <a:chOff x="0" y="0"/>
          <a:chExt cx="0" cy="0"/>
        </a:xfrm>
      </p:grpSpPr>
      <p:sp>
        <p:nvSpPr>
          <p:cNvPr id="414" name="Shape 414"/>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415" name="Shape 415"/>
          <p:cNvSpPr txBox="1">
            <a:spLocks noGrp="1"/>
          </p:cNvSpPr>
          <p:nvPr>
            <p:ph type="body" idx="1"/>
          </p:nvPr>
        </p:nvSpPr>
        <p:spPr>
          <a:xfrm>
            <a:off x="679768" y="4715154"/>
            <a:ext cx="5438100" cy="4466999"/>
          </a:xfrm>
          <a:prstGeom prst="rect">
            <a:avLst/>
          </a:prstGeom>
        </p:spPr>
        <p:txBody>
          <a:bodyPr lIns="91425" tIns="91425" rIns="91425" bIns="91425" anchor="t" anchorCtr="0">
            <a:noAutofit/>
          </a:bodyPr>
          <a:lstStyle/>
          <a:p>
            <a:pPr>
              <a:spcBef>
                <a:spcPts val="0"/>
              </a:spcBef>
              <a:buNone/>
            </a:pPr>
            <a:endParaRPr/>
          </a:p>
        </p:txBody>
      </p:sp>
      <p:sp>
        <p:nvSpPr>
          <p:cNvPr id="416" name="Shape 416"/>
          <p:cNvSpPr txBox="1">
            <a:spLocks noGrp="1"/>
          </p:cNvSpPr>
          <p:nvPr>
            <p:ph type="sldNum" idx="12"/>
          </p:nvPr>
        </p:nvSpPr>
        <p:spPr>
          <a:xfrm>
            <a:off x="3850443" y="9428582"/>
            <a:ext cx="2945699" cy="496199"/>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GB"/>
              <a:t>26</a:t>
            </a:fld>
            <a:endParaRPr lang="en-GB"/>
          </a:p>
        </p:txBody>
      </p:sp>
    </p:spTree>
    <p:extLst>
      <p:ext uri="{BB962C8B-B14F-4D97-AF65-F5344CB8AC3E}">
        <p14:creationId xmlns:p14="http://schemas.microsoft.com/office/powerpoint/2010/main" val="35179376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0"/>
        <p:cNvGrpSpPr/>
        <p:nvPr/>
      </p:nvGrpSpPr>
      <p:grpSpPr>
        <a:xfrm>
          <a:off x="0" y="0"/>
          <a:ext cx="0" cy="0"/>
          <a:chOff x="0" y="0"/>
          <a:chExt cx="0" cy="0"/>
        </a:xfrm>
      </p:grpSpPr>
      <p:sp>
        <p:nvSpPr>
          <p:cNvPr id="421" name="Shape 421"/>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422" name="Shape 422"/>
          <p:cNvSpPr txBox="1">
            <a:spLocks noGrp="1"/>
          </p:cNvSpPr>
          <p:nvPr>
            <p:ph type="body" idx="1"/>
          </p:nvPr>
        </p:nvSpPr>
        <p:spPr>
          <a:xfrm>
            <a:off x="679768" y="4715154"/>
            <a:ext cx="5438100" cy="4466999"/>
          </a:xfrm>
          <a:prstGeom prst="rect">
            <a:avLst/>
          </a:prstGeom>
        </p:spPr>
        <p:txBody>
          <a:bodyPr lIns="91425" tIns="91425" rIns="91425" bIns="91425" anchor="t" anchorCtr="0">
            <a:noAutofit/>
          </a:bodyPr>
          <a:lstStyle/>
          <a:p>
            <a:pPr>
              <a:spcBef>
                <a:spcPts val="0"/>
              </a:spcBef>
              <a:buNone/>
            </a:pPr>
            <a:endParaRPr/>
          </a:p>
        </p:txBody>
      </p:sp>
      <p:sp>
        <p:nvSpPr>
          <p:cNvPr id="423" name="Shape 423"/>
          <p:cNvSpPr txBox="1">
            <a:spLocks noGrp="1"/>
          </p:cNvSpPr>
          <p:nvPr>
            <p:ph type="sldNum" idx="12"/>
          </p:nvPr>
        </p:nvSpPr>
        <p:spPr>
          <a:xfrm>
            <a:off x="3850443" y="9428582"/>
            <a:ext cx="2945699" cy="496199"/>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GB"/>
              <a:t>27</a:t>
            </a:fld>
            <a:endParaRPr lang="en-GB"/>
          </a:p>
        </p:txBody>
      </p:sp>
    </p:spTree>
    <p:extLst>
      <p:ext uri="{BB962C8B-B14F-4D97-AF65-F5344CB8AC3E}">
        <p14:creationId xmlns:p14="http://schemas.microsoft.com/office/powerpoint/2010/main" val="222563799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7"/>
        <p:cNvGrpSpPr/>
        <p:nvPr/>
      </p:nvGrpSpPr>
      <p:grpSpPr>
        <a:xfrm>
          <a:off x="0" y="0"/>
          <a:ext cx="0" cy="0"/>
          <a:chOff x="0" y="0"/>
          <a:chExt cx="0" cy="0"/>
        </a:xfrm>
      </p:grpSpPr>
      <p:sp>
        <p:nvSpPr>
          <p:cNvPr id="428" name="Shape 428"/>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429" name="Shape 429"/>
          <p:cNvSpPr txBox="1">
            <a:spLocks noGrp="1"/>
          </p:cNvSpPr>
          <p:nvPr>
            <p:ph type="body" idx="1"/>
          </p:nvPr>
        </p:nvSpPr>
        <p:spPr>
          <a:xfrm>
            <a:off x="679768" y="4715154"/>
            <a:ext cx="5438100" cy="4466999"/>
          </a:xfrm>
          <a:prstGeom prst="rect">
            <a:avLst/>
          </a:prstGeom>
        </p:spPr>
        <p:txBody>
          <a:bodyPr lIns="91425" tIns="91425" rIns="91425" bIns="91425" anchor="t" anchorCtr="0">
            <a:noAutofit/>
          </a:bodyPr>
          <a:lstStyle/>
          <a:p>
            <a:pPr>
              <a:spcBef>
                <a:spcPts val="0"/>
              </a:spcBef>
              <a:buNone/>
            </a:pPr>
            <a:endParaRPr/>
          </a:p>
        </p:txBody>
      </p:sp>
      <p:sp>
        <p:nvSpPr>
          <p:cNvPr id="430" name="Shape 430"/>
          <p:cNvSpPr txBox="1">
            <a:spLocks noGrp="1"/>
          </p:cNvSpPr>
          <p:nvPr>
            <p:ph type="sldNum" idx="12"/>
          </p:nvPr>
        </p:nvSpPr>
        <p:spPr>
          <a:xfrm>
            <a:off x="3850443" y="9428582"/>
            <a:ext cx="2945699" cy="496199"/>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GB"/>
              <a:t>28</a:t>
            </a:fld>
            <a:endParaRPr lang="en-GB"/>
          </a:p>
        </p:txBody>
      </p:sp>
    </p:spTree>
    <p:extLst>
      <p:ext uri="{BB962C8B-B14F-4D97-AF65-F5344CB8AC3E}">
        <p14:creationId xmlns:p14="http://schemas.microsoft.com/office/powerpoint/2010/main" val="111005081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
        <p:cNvGrpSpPr/>
        <p:nvPr/>
      </p:nvGrpSpPr>
      <p:grpSpPr>
        <a:xfrm>
          <a:off x="0" y="0"/>
          <a:ext cx="0" cy="0"/>
          <a:chOff x="0" y="0"/>
          <a:chExt cx="0" cy="0"/>
        </a:xfrm>
      </p:grpSpPr>
      <p:sp>
        <p:nvSpPr>
          <p:cNvPr id="183" name="Shape 183"/>
          <p:cNvSpPr txBox="1">
            <a:spLocks noGrp="1"/>
          </p:cNvSpPr>
          <p:nvPr>
            <p:ph type="body" idx="1"/>
          </p:nvPr>
        </p:nvSpPr>
        <p:spPr>
          <a:xfrm>
            <a:off x="679768" y="4715153"/>
            <a:ext cx="5438140" cy="4466987"/>
          </a:xfrm>
          <a:prstGeom prst="rect">
            <a:avLst/>
          </a:prstGeom>
        </p:spPr>
        <p:txBody>
          <a:bodyPr lIns="91425" tIns="91425" rIns="91425" bIns="91425" anchor="t" anchorCtr="0">
            <a:noAutofit/>
          </a:bodyPr>
          <a:lstStyle/>
          <a:p>
            <a:pPr>
              <a:spcBef>
                <a:spcPts val="0"/>
              </a:spcBef>
              <a:buNone/>
            </a:pPr>
            <a:endParaRPr/>
          </a:p>
        </p:txBody>
      </p:sp>
      <p:sp>
        <p:nvSpPr>
          <p:cNvPr id="184" name="Shape 184"/>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Tree>
    <p:extLst>
      <p:ext uri="{BB962C8B-B14F-4D97-AF65-F5344CB8AC3E}">
        <p14:creationId xmlns:p14="http://schemas.microsoft.com/office/powerpoint/2010/main" val="21438378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
        <p:cNvGrpSpPr/>
        <p:nvPr/>
      </p:nvGrpSpPr>
      <p:grpSpPr>
        <a:xfrm>
          <a:off x="0" y="0"/>
          <a:ext cx="0" cy="0"/>
          <a:chOff x="0" y="0"/>
          <a:chExt cx="0" cy="0"/>
        </a:xfrm>
      </p:grpSpPr>
      <p:sp>
        <p:nvSpPr>
          <p:cNvPr id="189" name="Shape 189"/>
          <p:cNvSpPr txBox="1">
            <a:spLocks noGrp="1"/>
          </p:cNvSpPr>
          <p:nvPr>
            <p:ph type="body" idx="1"/>
          </p:nvPr>
        </p:nvSpPr>
        <p:spPr>
          <a:xfrm>
            <a:off x="679768" y="4715153"/>
            <a:ext cx="5438140" cy="4466987"/>
          </a:xfrm>
          <a:prstGeom prst="rect">
            <a:avLst/>
          </a:prstGeom>
        </p:spPr>
        <p:txBody>
          <a:bodyPr lIns="91425" tIns="91425" rIns="91425" bIns="91425" anchor="t" anchorCtr="0">
            <a:noAutofit/>
          </a:bodyPr>
          <a:lstStyle/>
          <a:p>
            <a:pPr>
              <a:spcBef>
                <a:spcPts val="0"/>
              </a:spcBef>
              <a:buNone/>
            </a:pPr>
            <a:endParaRPr/>
          </a:p>
        </p:txBody>
      </p:sp>
      <p:sp>
        <p:nvSpPr>
          <p:cNvPr id="190" name="Shape 190"/>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Tree>
    <p:extLst>
      <p:ext uri="{BB962C8B-B14F-4D97-AF65-F5344CB8AC3E}">
        <p14:creationId xmlns:p14="http://schemas.microsoft.com/office/powerpoint/2010/main" val="399422368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p:cNvGrpSpPr/>
        <p:nvPr/>
      </p:nvGrpSpPr>
      <p:grpSpPr>
        <a:xfrm>
          <a:off x="0" y="0"/>
          <a:ext cx="0" cy="0"/>
          <a:chOff x="0" y="0"/>
          <a:chExt cx="0" cy="0"/>
        </a:xfrm>
      </p:grpSpPr>
      <p:sp>
        <p:nvSpPr>
          <p:cNvPr id="195" name="Shape 195"/>
          <p:cNvSpPr txBox="1">
            <a:spLocks noGrp="1"/>
          </p:cNvSpPr>
          <p:nvPr>
            <p:ph type="body" idx="1"/>
          </p:nvPr>
        </p:nvSpPr>
        <p:spPr>
          <a:xfrm>
            <a:off x="679768" y="4715153"/>
            <a:ext cx="5438140" cy="4466987"/>
          </a:xfrm>
          <a:prstGeom prst="rect">
            <a:avLst/>
          </a:prstGeom>
        </p:spPr>
        <p:txBody>
          <a:bodyPr lIns="91425" tIns="91425" rIns="91425" bIns="91425" anchor="t" anchorCtr="0">
            <a:noAutofit/>
          </a:bodyPr>
          <a:lstStyle/>
          <a:p>
            <a:pPr>
              <a:spcBef>
                <a:spcPts val="0"/>
              </a:spcBef>
              <a:buNone/>
            </a:pPr>
            <a:endParaRPr/>
          </a:p>
        </p:txBody>
      </p:sp>
      <p:sp>
        <p:nvSpPr>
          <p:cNvPr id="196" name="Shape 196"/>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Tree>
    <p:extLst>
      <p:ext uri="{BB962C8B-B14F-4D97-AF65-F5344CB8AC3E}">
        <p14:creationId xmlns:p14="http://schemas.microsoft.com/office/powerpoint/2010/main" val="262690915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Shape 201"/>
          <p:cNvSpPr txBox="1">
            <a:spLocks noGrp="1"/>
          </p:cNvSpPr>
          <p:nvPr>
            <p:ph type="body" idx="1"/>
          </p:nvPr>
        </p:nvSpPr>
        <p:spPr>
          <a:xfrm>
            <a:off x="679768" y="4715153"/>
            <a:ext cx="5438140" cy="4466987"/>
          </a:xfrm>
          <a:prstGeom prst="rect">
            <a:avLst/>
          </a:prstGeom>
        </p:spPr>
        <p:txBody>
          <a:bodyPr lIns="91425" tIns="91425" rIns="91425" bIns="91425" anchor="t" anchorCtr="0">
            <a:noAutofit/>
          </a:bodyPr>
          <a:lstStyle/>
          <a:p>
            <a:pPr>
              <a:spcBef>
                <a:spcPts val="0"/>
              </a:spcBef>
              <a:buNone/>
            </a:pPr>
            <a:endParaRPr/>
          </a:p>
        </p:txBody>
      </p:sp>
      <p:sp>
        <p:nvSpPr>
          <p:cNvPr id="202" name="Shape 202"/>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Tree>
    <p:extLst>
      <p:ext uri="{BB962C8B-B14F-4D97-AF65-F5344CB8AC3E}">
        <p14:creationId xmlns:p14="http://schemas.microsoft.com/office/powerpoint/2010/main" val="195353227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
        <p:cNvGrpSpPr/>
        <p:nvPr/>
      </p:nvGrpSpPr>
      <p:grpSpPr>
        <a:xfrm>
          <a:off x="0" y="0"/>
          <a:ext cx="0" cy="0"/>
          <a:chOff x="0" y="0"/>
          <a:chExt cx="0" cy="0"/>
        </a:xfrm>
      </p:grpSpPr>
      <p:sp>
        <p:nvSpPr>
          <p:cNvPr id="207" name="Shape 207"/>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208" name="Shape 208"/>
          <p:cNvSpPr txBox="1">
            <a:spLocks noGrp="1"/>
          </p:cNvSpPr>
          <p:nvPr>
            <p:ph type="body" idx="1"/>
          </p:nvPr>
        </p:nvSpPr>
        <p:spPr>
          <a:xfrm>
            <a:off x="679768" y="4715153"/>
            <a:ext cx="5438140" cy="4466987"/>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1200" b="0" i="0" u="none" strike="noStrike" cap="none" baseline="0">
                <a:solidFill>
                  <a:schemeClr val="dk1"/>
                </a:solidFill>
                <a:latin typeface="Calibri"/>
                <a:ea typeface="Calibri"/>
                <a:cs typeface="Calibri"/>
                <a:sym typeface="Calibri"/>
              </a:rPr>
              <a:t>The MBTI assesses personality as a whole of 1 out of 16 possibilities. The MBTI is one of the personality scales that can only be used if you are qualified in occupational testing.</a:t>
            </a:r>
          </a:p>
        </p:txBody>
      </p:sp>
      <p:sp>
        <p:nvSpPr>
          <p:cNvPr id="209" name="Shape 209"/>
          <p:cNvSpPr txBox="1">
            <a:spLocks noGrp="1"/>
          </p:cNvSpPr>
          <p:nvPr>
            <p:ph type="sldNum" idx="12"/>
          </p:nvPr>
        </p:nvSpPr>
        <p:spPr>
          <a:xfrm>
            <a:off x="3850442" y="9428582"/>
            <a:ext cx="2945658" cy="496332"/>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GB" sz="1200" b="0" i="0" u="none" strike="noStrike" cap="none" baseline="0">
                <a:solidFill>
                  <a:schemeClr val="dk1"/>
                </a:solidFill>
                <a:latin typeface="Calibri"/>
                <a:ea typeface="Calibri"/>
                <a:cs typeface="Calibri"/>
                <a:sym typeface="Calibri"/>
              </a:rPr>
              <a:t>34</a:t>
            </a:fld>
            <a:endParaRPr lang="en-GB" sz="1200" b="0" i="0" u="none" strike="noStrike" cap="none" baseline="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42037365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Shape 215"/>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216" name="Shape 216"/>
          <p:cNvSpPr txBox="1">
            <a:spLocks noGrp="1"/>
          </p:cNvSpPr>
          <p:nvPr>
            <p:ph type="body" idx="1"/>
          </p:nvPr>
        </p:nvSpPr>
        <p:spPr>
          <a:xfrm>
            <a:off x="679768" y="4715153"/>
            <a:ext cx="5438140" cy="4466987"/>
          </a:xfrm>
          <a:prstGeom prst="rect">
            <a:avLst/>
          </a:prstGeom>
          <a:noFill/>
          <a:ln>
            <a:noFill/>
          </a:ln>
        </p:spPr>
        <p:txBody>
          <a:bodyPr lIns="91425" tIns="45700" rIns="91425" bIns="45700"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217" name="Shape 217"/>
          <p:cNvSpPr txBox="1">
            <a:spLocks noGrp="1"/>
          </p:cNvSpPr>
          <p:nvPr>
            <p:ph type="sldNum" idx="12"/>
          </p:nvPr>
        </p:nvSpPr>
        <p:spPr>
          <a:xfrm>
            <a:off x="3850442" y="9428582"/>
            <a:ext cx="2945658" cy="496332"/>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GB" sz="1200" b="0" i="0" u="none" strike="noStrike" cap="none" baseline="0">
                <a:solidFill>
                  <a:schemeClr val="dk1"/>
                </a:solidFill>
                <a:latin typeface="Calibri"/>
                <a:ea typeface="Calibri"/>
                <a:cs typeface="Calibri"/>
                <a:sym typeface="Calibri"/>
              </a:rPr>
              <a:t>35</a:t>
            </a:fld>
            <a:endParaRPr lang="en-GB" sz="1200" b="0" i="0" u="none" strike="noStrike" cap="none" baseline="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54803201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Shape 222"/>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223" name="Shape 223"/>
          <p:cNvSpPr txBox="1">
            <a:spLocks noGrp="1"/>
          </p:cNvSpPr>
          <p:nvPr>
            <p:ph type="body" idx="1"/>
          </p:nvPr>
        </p:nvSpPr>
        <p:spPr>
          <a:xfrm>
            <a:off x="679768" y="4715153"/>
            <a:ext cx="5438140" cy="4466987"/>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1200" b="0" i="0" u="none" strike="noStrike" cap="none" baseline="0">
                <a:solidFill>
                  <a:schemeClr val="dk1"/>
                </a:solidFill>
                <a:latin typeface="Calibri"/>
                <a:ea typeface="Calibri"/>
                <a:cs typeface="Calibri"/>
                <a:sym typeface="Calibri"/>
              </a:rPr>
              <a:t>A fairly high degree of consensus has emerged that the five-factor structure represents an almost universal template for describing the basic dimensions of personality. The big five dimensions of personality also contain sub-facets – these facets help us to understand the breadth of each of the big five and to appreciate how the model attempted to measures the richness of individual differences in personality. </a:t>
            </a:r>
          </a:p>
        </p:txBody>
      </p:sp>
      <p:sp>
        <p:nvSpPr>
          <p:cNvPr id="224" name="Shape 224"/>
          <p:cNvSpPr txBox="1">
            <a:spLocks noGrp="1"/>
          </p:cNvSpPr>
          <p:nvPr>
            <p:ph type="sldNum" idx="12"/>
          </p:nvPr>
        </p:nvSpPr>
        <p:spPr>
          <a:xfrm>
            <a:off x="3850442" y="9428582"/>
            <a:ext cx="2945658" cy="496332"/>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GB" sz="1200" b="0" i="0" u="none" strike="noStrike" cap="none" baseline="0">
                <a:solidFill>
                  <a:schemeClr val="dk1"/>
                </a:solidFill>
                <a:latin typeface="Calibri"/>
                <a:ea typeface="Calibri"/>
                <a:cs typeface="Calibri"/>
                <a:sym typeface="Calibri"/>
              </a:rPr>
              <a:t>36</a:t>
            </a:fld>
            <a:endParaRPr lang="en-GB" sz="1200" b="0" i="0" u="none" strike="noStrike" cap="none" baseline="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09710297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4"/>
        <p:cNvGrpSpPr/>
        <p:nvPr/>
      </p:nvGrpSpPr>
      <p:grpSpPr>
        <a:xfrm>
          <a:off x="0" y="0"/>
          <a:ext cx="0" cy="0"/>
          <a:chOff x="0" y="0"/>
          <a:chExt cx="0" cy="0"/>
        </a:xfrm>
      </p:grpSpPr>
      <p:sp>
        <p:nvSpPr>
          <p:cNvPr id="245" name="Shape 245"/>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246" name="Shape 246"/>
          <p:cNvSpPr txBox="1">
            <a:spLocks noGrp="1"/>
          </p:cNvSpPr>
          <p:nvPr>
            <p:ph type="body" idx="1"/>
          </p:nvPr>
        </p:nvSpPr>
        <p:spPr>
          <a:xfrm>
            <a:off x="679768" y="4715153"/>
            <a:ext cx="5438140" cy="4466987"/>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1200" b="0" i="0" u="none" strike="noStrike" cap="none" baseline="0">
                <a:solidFill>
                  <a:schemeClr val="dk1"/>
                </a:solidFill>
                <a:latin typeface="Calibri"/>
                <a:ea typeface="Calibri"/>
                <a:cs typeface="Calibri"/>
                <a:sym typeface="Calibri"/>
              </a:rPr>
              <a:t>In reading about the big five you may see that some personalities are more desirable than others. However, as researchers and critical thinkers you need to recognise that there may be some danger to assuming this – most of our personality can in fact depend upon the social context within which the person is behaving.</a:t>
            </a:r>
          </a:p>
        </p:txBody>
      </p:sp>
      <p:sp>
        <p:nvSpPr>
          <p:cNvPr id="247" name="Shape 247"/>
          <p:cNvSpPr txBox="1">
            <a:spLocks noGrp="1"/>
          </p:cNvSpPr>
          <p:nvPr>
            <p:ph type="sldNum" idx="12"/>
          </p:nvPr>
        </p:nvSpPr>
        <p:spPr>
          <a:xfrm>
            <a:off x="3850442" y="9428582"/>
            <a:ext cx="2945658" cy="496332"/>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GB" sz="1200" b="0" i="0" u="none" strike="noStrike" cap="none" baseline="0">
                <a:solidFill>
                  <a:schemeClr val="dk1"/>
                </a:solidFill>
                <a:latin typeface="Calibri"/>
                <a:ea typeface="Calibri"/>
                <a:cs typeface="Calibri"/>
                <a:sym typeface="Calibri"/>
              </a:rPr>
              <a:t>37</a:t>
            </a:fld>
            <a:endParaRPr lang="en-GB" sz="1200" b="0" i="0" u="none" strike="noStrike" cap="none" baseline="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57451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Shape 252"/>
          <p:cNvSpPr txBox="1">
            <a:spLocks noGrp="1"/>
          </p:cNvSpPr>
          <p:nvPr>
            <p:ph type="body" idx="1"/>
          </p:nvPr>
        </p:nvSpPr>
        <p:spPr>
          <a:xfrm>
            <a:off x="679768" y="4715153"/>
            <a:ext cx="5438140" cy="4466987"/>
          </a:xfrm>
          <a:prstGeom prst="rect">
            <a:avLst/>
          </a:prstGeom>
        </p:spPr>
        <p:txBody>
          <a:bodyPr lIns="91425" tIns="91425" rIns="91425" bIns="91425" anchor="t" anchorCtr="0">
            <a:noAutofit/>
          </a:bodyPr>
          <a:lstStyle/>
          <a:p>
            <a:pPr>
              <a:spcBef>
                <a:spcPts val="0"/>
              </a:spcBef>
              <a:buNone/>
            </a:pPr>
            <a:endParaRPr/>
          </a:p>
        </p:txBody>
      </p:sp>
      <p:sp>
        <p:nvSpPr>
          <p:cNvPr id="253" name="Shape 253"/>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Tree>
    <p:extLst>
      <p:ext uri="{BB962C8B-B14F-4D97-AF65-F5344CB8AC3E}">
        <p14:creationId xmlns:p14="http://schemas.microsoft.com/office/powerpoint/2010/main" val="224944784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Shape 260"/>
          <p:cNvSpPr txBox="1">
            <a:spLocks noGrp="1"/>
          </p:cNvSpPr>
          <p:nvPr>
            <p:ph type="body" idx="1"/>
          </p:nvPr>
        </p:nvSpPr>
        <p:spPr>
          <a:xfrm>
            <a:off x="679768" y="4715153"/>
            <a:ext cx="5438140" cy="4466987"/>
          </a:xfrm>
          <a:prstGeom prst="rect">
            <a:avLst/>
          </a:prstGeom>
        </p:spPr>
        <p:txBody>
          <a:bodyPr lIns="91425" tIns="91425" rIns="91425" bIns="91425" anchor="t" anchorCtr="0">
            <a:noAutofit/>
          </a:bodyPr>
          <a:lstStyle/>
          <a:p>
            <a:pPr>
              <a:spcBef>
                <a:spcPts val="0"/>
              </a:spcBef>
              <a:buNone/>
            </a:pPr>
            <a:endParaRPr/>
          </a:p>
        </p:txBody>
      </p:sp>
      <p:sp>
        <p:nvSpPr>
          <p:cNvPr id="261" name="Shape 261"/>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Tree>
    <p:extLst>
      <p:ext uri="{BB962C8B-B14F-4D97-AF65-F5344CB8AC3E}">
        <p14:creationId xmlns:p14="http://schemas.microsoft.com/office/powerpoint/2010/main" val="26627621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6"/>
        <p:cNvGrpSpPr/>
        <p:nvPr/>
      </p:nvGrpSpPr>
      <p:grpSpPr>
        <a:xfrm>
          <a:off x="0" y="0"/>
          <a:ext cx="0" cy="0"/>
          <a:chOff x="0" y="0"/>
          <a:chExt cx="0" cy="0"/>
        </a:xfrm>
      </p:grpSpPr>
      <p:sp>
        <p:nvSpPr>
          <p:cNvPr id="267" name="Shape 267"/>
          <p:cNvSpPr txBox="1">
            <a:spLocks noGrp="1"/>
          </p:cNvSpPr>
          <p:nvPr>
            <p:ph type="body" idx="1"/>
          </p:nvPr>
        </p:nvSpPr>
        <p:spPr>
          <a:xfrm>
            <a:off x="679768" y="4715153"/>
            <a:ext cx="5438140" cy="4466987"/>
          </a:xfrm>
          <a:prstGeom prst="rect">
            <a:avLst/>
          </a:prstGeom>
        </p:spPr>
        <p:txBody>
          <a:bodyPr lIns="91425" tIns="91425" rIns="91425" bIns="91425" anchor="t" anchorCtr="0">
            <a:noAutofit/>
          </a:bodyPr>
          <a:lstStyle/>
          <a:p>
            <a:pPr>
              <a:spcBef>
                <a:spcPts val="0"/>
              </a:spcBef>
              <a:buNone/>
            </a:pPr>
            <a:endParaRPr/>
          </a:p>
        </p:txBody>
      </p:sp>
      <p:sp>
        <p:nvSpPr>
          <p:cNvPr id="268" name="Shape 268"/>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Tree>
    <p:extLst>
      <p:ext uri="{BB962C8B-B14F-4D97-AF65-F5344CB8AC3E}">
        <p14:creationId xmlns:p14="http://schemas.microsoft.com/office/powerpoint/2010/main" val="190497937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2"/>
        <p:cNvGrpSpPr/>
        <p:nvPr/>
      </p:nvGrpSpPr>
      <p:grpSpPr>
        <a:xfrm>
          <a:off x="0" y="0"/>
          <a:ext cx="0" cy="0"/>
          <a:chOff x="0" y="0"/>
          <a:chExt cx="0" cy="0"/>
        </a:xfrm>
      </p:grpSpPr>
      <p:sp>
        <p:nvSpPr>
          <p:cNvPr id="273" name="Shape 273"/>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274" name="Shape 274"/>
          <p:cNvSpPr txBox="1">
            <a:spLocks noGrp="1"/>
          </p:cNvSpPr>
          <p:nvPr>
            <p:ph type="body" idx="1"/>
          </p:nvPr>
        </p:nvSpPr>
        <p:spPr>
          <a:xfrm>
            <a:off x="679768" y="4715153"/>
            <a:ext cx="5438140" cy="4466987"/>
          </a:xfrm>
          <a:prstGeom prst="rect">
            <a:avLst/>
          </a:prstGeom>
          <a:noFill/>
          <a:ln>
            <a:noFill/>
          </a:ln>
        </p:spPr>
        <p:txBody>
          <a:bodyPr lIns="91425" tIns="45700" rIns="91425" bIns="45700"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275" name="Shape 275"/>
          <p:cNvSpPr txBox="1">
            <a:spLocks noGrp="1"/>
          </p:cNvSpPr>
          <p:nvPr>
            <p:ph type="sldNum" idx="12"/>
          </p:nvPr>
        </p:nvSpPr>
        <p:spPr>
          <a:xfrm>
            <a:off x="3850442" y="9428582"/>
            <a:ext cx="2945658" cy="496332"/>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GB" sz="1200" b="0" i="0" u="none" strike="noStrike" cap="none" baseline="0">
                <a:solidFill>
                  <a:schemeClr val="dk1"/>
                </a:solidFill>
                <a:latin typeface="Calibri"/>
                <a:ea typeface="Calibri"/>
                <a:cs typeface="Calibri"/>
                <a:sym typeface="Calibri"/>
              </a:rPr>
              <a:t>41</a:t>
            </a:fld>
            <a:endParaRPr lang="en-GB" sz="1200" b="0" i="0" u="none" strike="noStrike" cap="none" baseline="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80435671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Shape 280"/>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281" name="Shape 281"/>
          <p:cNvSpPr txBox="1">
            <a:spLocks noGrp="1"/>
          </p:cNvSpPr>
          <p:nvPr>
            <p:ph type="body" idx="1"/>
          </p:nvPr>
        </p:nvSpPr>
        <p:spPr>
          <a:xfrm>
            <a:off x="679768" y="4715153"/>
            <a:ext cx="5438140" cy="4466987"/>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1200" b="0" i="0" u="none" strike="noStrike" cap="none" baseline="0">
                <a:solidFill>
                  <a:schemeClr val="dk1"/>
                </a:solidFill>
                <a:latin typeface="Calibri"/>
                <a:ea typeface="Calibri"/>
                <a:cs typeface="Calibri"/>
                <a:sym typeface="Calibri"/>
              </a:rPr>
              <a:t>Neuroticism is associated with negative emotions such as anxiety, self-consciousness, and irritability. Individuals scoring highly on the neuroticism domain tend to be more prone to fear, anger and distress.</a:t>
            </a:r>
          </a:p>
        </p:txBody>
      </p:sp>
      <p:sp>
        <p:nvSpPr>
          <p:cNvPr id="282" name="Shape 282"/>
          <p:cNvSpPr txBox="1">
            <a:spLocks noGrp="1"/>
          </p:cNvSpPr>
          <p:nvPr>
            <p:ph type="sldNum" idx="12"/>
          </p:nvPr>
        </p:nvSpPr>
        <p:spPr>
          <a:xfrm>
            <a:off x="3850442" y="9428582"/>
            <a:ext cx="2945658" cy="496332"/>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GB" sz="1200" b="0" i="0" u="none" strike="noStrike" cap="none" baseline="0">
                <a:solidFill>
                  <a:schemeClr val="dk1"/>
                </a:solidFill>
                <a:latin typeface="Calibri"/>
                <a:ea typeface="Calibri"/>
                <a:cs typeface="Calibri"/>
                <a:sym typeface="Calibri"/>
              </a:rPr>
              <a:t>42</a:t>
            </a:fld>
            <a:endParaRPr lang="en-GB" sz="1200" b="0" i="0" u="none" strike="noStrike" cap="none" baseline="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38906674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6"/>
        <p:cNvGrpSpPr/>
        <p:nvPr/>
      </p:nvGrpSpPr>
      <p:grpSpPr>
        <a:xfrm>
          <a:off x="0" y="0"/>
          <a:ext cx="0" cy="0"/>
          <a:chOff x="0" y="0"/>
          <a:chExt cx="0" cy="0"/>
        </a:xfrm>
      </p:grpSpPr>
      <p:sp>
        <p:nvSpPr>
          <p:cNvPr id="287" name="Shape 287"/>
          <p:cNvSpPr txBox="1">
            <a:spLocks noGrp="1"/>
          </p:cNvSpPr>
          <p:nvPr>
            <p:ph type="body" idx="1"/>
          </p:nvPr>
        </p:nvSpPr>
        <p:spPr>
          <a:xfrm>
            <a:off x="679768" y="4715153"/>
            <a:ext cx="5438140" cy="4466987"/>
          </a:xfrm>
          <a:prstGeom prst="rect">
            <a:avLst/>
          </a:prstGeom>
        </p:spPr>
        <p:txBody>
          <a:bodyPr lIns="91425" tIns="91425" rIns="91425" bIns="91425" anchor="t" anchorCtr="0">
            <a:noAutofit/>
          </a:bodyPr>
          <a:lstStyle/>
          <a:p>
            <a:pPr>
              <a:spcBef>
                <a:spcPts val="0"/>
              </a:spcBef>
              <a:buNone/>
            </a:pPr>
            <a:endParaRPr/>
          </a:p>
        </p:txBody>
      </p:sp>
      <p:sp>
        <p:nvSpPr>
          <p:cNvPr id="288" name="Shape 288"/>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Tree>
    <p:extLst>
      <p:ext uri="{BB962C8B-B14F-4D97-AF65-F5344CB8AC3E}">
        <p14:creationId xmlns:p14="http://schemas.microsoft.com/office/powerpoint/2010/main" val="389901426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8"/>
        <p:cNvGrpSpPr/>
        <p:nvPr/>
      </p:nvGrpSpPr>
      <p:grpSpPr>
        <a:xfrm>
          <a:off x="0" y="0"/>
          <a:ext cx="0" cy="0"/>
          <a:chOff x="0" y="0"/>
          <a:chExt cx="0" cy="0"/>
        </a:xfrm>
      </p:grpSpPr>
      <p:sp>
        <p:nvSpPr>
          <p:cNvPr id="299" name="Shape 299"/>
          <p:cNvSpPr txBox="1">
            <a:spLocks noGrp="1"/>
          </p:cNvSpPr>
          <p:nvPr>
            <p:ph type="body" idx="1"/>
          </p:nvPr>
        </p:nvSpPr>
        <p:spPr>
          <a:xfrm>
            <a:off x="679768" y="4715153"/>
            <a:ext cx="5438140" cy="4466987"/>
          </a:xfrm>
          <a:prstGeom prst="rect">
            <a:avLst/>
          </a:prstGeom>
        </p:spPr>
        <p:txBody>
          <a:bodyPr lIns="91425" tIns="91425" rIns="91425" bIns="91425" anchor="t" anchorCtr="0">
            <a:noAutofit/>
          </a:bodyPr>
          <a:lstStyle/>
          <a:p>
            <a:pPr>
              <a:spcBef>
                <a:spcPts val="0"/>
              </a:spcBef>
              <a:buNone/>
            </a:pPr>
            <a:endParaRPr/>
          </a:p>
        </p:txBody>
      </p:sp>
      <p:sp>
        <p:nvSpPr>
          <p:cNvPr id="300" name="Shape 300"/>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Tree>
    <p:extLst>
      <p:ext uri="{BB962C8B-B14F-4D97-AF65-F5344CB8AC3E}">
        <p14:creationId xmlns:p14="http://schemas.microsoft.com/office/powerpoint/2010/main" val="273687583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4"/>
        <p:cNvGrpSpPr/>
        <p:nvPr/>
      </p:nvGrpSpPr>
      <p:grpSpPr>
        <a:xfrm>
          <a:off x="0" y="0"/>
          <a:ext cx="0" cy="0"/>
          <a:chOff x="0" y="0"/>
          <a:chExt cx="0" cy="0"/>
        </a:xfrm>
      </p:grpSpPr>
      <p:sp>
        <p:nvSpPr>
          <p:cNvPr id="305" name="Shape 305"/>
          <p:cNvSpPr txBox="1">
            <a:spLocks noGrp="1"/>
          </p:cNvSpPr>
          <p:nvPr>
            <p:ph type="body" idx="1"/>
          </p:nvPr>
        </p:nvSpPr>
        <p:spPr>
          <a:xfrm>
            <a:off x="679768" y="4715153"/>
            <a:ext cx="5438140" cy="4466987"/>
          </a:xfrm>
          <a:prstGeom prst="rect">
            <a:avLst/>
          </a:prstGeom>
        </p:spPr>
        <p:txBody>
          <a:bodyPr lIns="91425" tIns="91425" rIns="91425" bIns="91425" anchor="t" anchorCtr="0">
            <a:noAutofit/>
          </a:bodyPr>
          <a:lstStyle/>
          <a:p>
            <a:pPr>
              <a:spcBef>
                <a:spcPts val="0"/>
              </a:spcBef>
              <a:buNone/>
            </a:pPr>
            <a:endParaRPr/>
          </a:p>
        </p:txBody>
      </p:sp>
      <p:sp>
        <p:nvSpPr>
          <p:cNvPr id="306" name="Shape 306"/>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Tree>
    <p:extLst>
      <p:ext uri="{BB962C8B-B14F-4D97-AF65-F5344CB8AC3E}">
        <p14:creationId xmlns:p14="http://schemas.microsoft.com/office/powerpoint/2010/main" val="80656011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Shape 326"/>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327" name="Shape 327"/>
          <p:cNvSpPr txBox="1">
            <a:spLocks noGrp="1"/>
          </p:cNvSpPr>
          <p:nvPr>
            <p:ph type="body" idx="1"/>
          </p:nvPr>
        </p:nvSpPr>
        <p:spPr>
          <a:xfrm>
            <a:off x="679768" y="4715153"/>
            <a:ext cx="5438140" cy="4466987"/>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1200" b="0" i="0" u="none" strike="noStrike" cap="none" baseline="0">
                <a:solidFill>
                  <a:schemeClr val="dk1"/>
                </a:solidFill>
                <a:latin typeface="Calibri"/>
                <a:ea typeface="Calibri"/>
                <a:cs typeface="Calibri"/>
                <a:sym typeface="Calibri"/>
              </a:rPr>
              <a:t>20-35 = very low levels</a:t>
            </a:r>
          </a:p>
          <a:p>
            <a:pPr marL="0" marR="0" lvl="0" indent="0" algn="l" rtl="0">
              <a:spcBef>
                <a:spcPts val="0"/>
              </a:spcBef>
              <a:buSzPct val="25000"/>
              <a:buNone/>
            </a:pPr>
            <a:r>
              <a:rPr lang="en-GB" sz="1200" b="0" i="0" u="none" strike="noStrike" cap="none" baseline="0">
                <a:solidFill>
                  <a:schemeClr val="dk1"/>
                </a:solidFill>
                <a:latin typeface="Calibri"/>
                <a:ea typeface="Calibri"/>
                <a:cs typeface="Calibri"/>
                <a:sym typeface="Calibri"/>
              </a:rPr>
              <a:t>35-45 = low levels</a:t>
            </a:r>
          </a:p>
          <a:p>
            <a:pPr marL="0" marR="0" lvl="0" indent="0" algn="l" rtl="0">
              <a:spcBef>
                <a:spcPts val="0"/>
              </a:spcBef>
              <a:buSzPct val="25000"/>
              <a:buNone/>
            </a:pPr>
            <a:r>
              <a:rPr lang="en-GB" sz="1200" b="0" i="0" u="none" strike="noStrike" cap="none" baseline="0">
                <a:solidFill>
                  <a:schemeClr val="dk1"/>
                </a:solidFill>
                <a:latin typeface="Calibri"/>
                <a:ea typeface="Calibri"/>
                <a:cs typeface="Calibri"/>
                <a:sym typeface="Calibri"/>
              </a:rPr>
              <a:t>45-55 = average</a:t>
            </a:r>
          </a:p>
          <a:p>
            <a:pPr marL="0" marR="0" lvl="0" indent="0" algn="l" rtl="0">
              <a:spcBef>
                <a:spcPts val="0"/>
              </a:spcBef>
              <a:buSzPct val="25000"/>
              <a:buNone/>
            </a:pPr>
            <a:r>
              <a:rPr lang="en-GB" sz="1200" b="0" i="0" u="none" strike="noStrike" cap="none" baseline="0">
                <a:solidFill>
                  <a:schemeClr val="dk1"/>
                </a:solidFill>
                <a:latin typeface="Calibri"/>
                <a:ea typeface="Calibri"/>
                <a:cs typeface="Calibri"/>
                <a:sym typeface="Calibri"/>
              </a:rPr>
              <a:t>55-65 = high levels</a:t>
            </a:r>
          </a:p>
          <a:p>
            <a:pPr marL="0" marR="0" lvl="0" indent="0" algn="l" rtl="0">
              <a:spcBef>
                <a:spcPts val="0"/>
              </a:spcBef>
              <a:buSzPct val="25000"/>
              <a:buNone/>
            </a:pPr>
            <a:r>
              <a:rPr lang="en-GB" sz="1200" b="0" i="0" u="none" strike="noStrike" cap="none" baseline="0">
                <a:solidFill>
                  <a:schemeClr val="dk1"/>
                </a:solidFill>
                <a:latin typeface="Calibri"/>
                <a:ea typeface="Calibri"/>
                <a:cs typeface="Calibri"/>
                <a:sym typeface="Calibri"/>
              </a:rPr>
              <a:t>65+ = very high</a:t>
            </a:r>
          </a:p>
        </p:txBody>
      </p:sp>
      <p:sp>
        <p:nvSpPr>
          <p:cNvPr id="328" name="Shape 328"/>
          <p:cNvSpPr txBox="1">
            <a:spLocks noGrp="1"/>
          </p:cNvSpPr>
          <p:nvPr>
            <p:ph type="sldNum" idx="12"/>
          </p:nvPr>
        </p:nvSpPr>
        <p:spPr>
          <a:xfrm>
            <a:off x="3850442" y="9428582"/>
            <a:ext cx="2945658" cy="496332"/>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GB" sz="1200" b="0" i="0" u="none" strike="noStrike" cap="none" baseline="0">
                <a:solidFill>
                  <a:schemeClr val="dk1"/>
                </a:solidFill>
                <a:latin typeface="Calibri"/>
                <a:ea typeface="Calibri"/>
                <a:cs typeface="Calibri"/>
                <a:sym typeface="Calibri"/>
              </a:rPr>
              <a:t>46</a:t>
            </a:fld>
            <a:endParaRPr lang="en-GB" sz="1200" b="0" i="0" u="none" strike="noStrike" cap="none" baseline="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42168178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8"/>
        <p:cNvGrpSpPr/>
        <p:nvPr/>
      </p:nvGrpSpPr>
      <p:grpSpPr>
        <a:xfrm>
          <a:off x="0" y="0"/>
          <a:ext cx="0" cy="0"/>
          <a:chOff x="0" y="0"/>
          <a:chExt cx="0" cy="0"/>
        </a:xfrm>
      </p:grpSpPr>
      <p:sp>
        <p:nvSpPr>
          <p:cNvPr id="339" name="Shape 339"/>
          <p:cNvSpPr txBox="1">
            <a:spLocks noGrp="1"/>
          </p:cNvSpPr>
          <p:nvPr>
            <p:ph type="body" idx="1"/>
          </p:nvPr>
        </p:nvSpPr>
        <p:spPr>
          <a:xfrm>
            <a:off x="679768" y="4715153"/>
            <a:ext cx="5438140" cy="4466987"/>
          </a:xfrm>
          <a:prstGeom prst="rect">
            <a:avLst/>
          </a:prstGeom>
        </p:spPr>
        <p:txBody>
          <a:bodyPr lIns="91425" tIns="91425" rIns="91425" bIns="91425" anchor="t" anchorCtr="0">
            <a:noAutofit/>
          </a:bodyPr>
          <a:lstStyle/>
          <a:p>
            <a:pPr>
              <a:spcBef>
                <a:spcPts val="0"/>
              </a:spcBef>
              <a:buNone/>
            </a:pPr>
            <a:endParaRPr/>
          </a:p>
        </p:txBody>
      </p:sp>
      <p:sp>
        <p:nvSpPr>
          <p:cNvPr id="340" name="Shape 340"/>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Tree>
    <p:extLst>
      <p:ext uri="{BB962C8B-B14F-4D97-AF65-F5344CB8AC3E}">
        <p14:creationId xmlns:p14="http://schemas.microsoft.com/office/powerpoint/2010/main" val="35754063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4"/>
        <p:cNvGrpSpPr/>
        <p:nvPr/>
      </p:nvGrpSpPr>
      <p:grpSpPr>
        <a:xfrm>
          <a:off x="0" y="0"/>
          <a:ext cx="0" cy="0"/>
          <a:chOff x="0" y="0"/>
          <a:chExt cx="0" cy="0"/>
        </a:xfrm>
      </p:grpSpPr>
      <p:sp>
        <p:nvSpPr>
          <p:cNvPr id="435" name="Shape 435"/>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436" name="Shape 436"/>
          <p:cNvSpPr txBox="1">
            <a:spLocks noGrp="1"/>
          </p:cNvSpPr>
          <p:nvPr>
            <p:ph type="body" idx="1"/>
          </p:nvPr>
        </p:nvSpPr>
        <p:spPr>
          <a:xfrm>
            <a:off x="679768" y="4715154"/>
            <a:ext cx="5438100" cy="4466999"/>
          </a:xfrm>
          <a:prstGeom prst="rect">
            <a:avLst/>
          </a:prstGeom>
        </p:spPr>
        <p:txBody>
          <a:bodyPr lIns="91425" tIns="91425" rIns="91425" bIns="91425" anchor="t" anchorCtr="0">
            <a:noAutofit/>
          </a:bodyPr>
          <a:lstStyle/>
          <a:p>
            <a:pPr>
              <a:spcBef>
                <a:spcPts val="0"/>
              </a:spcBef>
              <a:buNone/>
            </a:pPr>
            <a:endParaRPr/>
          </a:p>
        </p:txBody>
      </p:sp>
      <p:sp>
        <p:nvSpPr>
          <p:cNvPr id="437" name="Shape 437"/>
          <p:cNvSpPr txBox="1">
            <a:spLocks noGrp="1"/>
          </p:cNvSpPr>
          <p:nvPr>
            <p:ph type="sldNum" idx="12"/>
          </p:nvPr>
        </p:nvSpPr>
        <p:spPr>
          <a:xfrm>
            <a:off x="3850443" y="9428582"/>
            <a:ext cx="2945699" cy="496199"/>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GB"/>
              <a:t>48</a:t>
            </a:fld>
            <a:endParaRPr lang="en-GB"/>
          </a:p>
        </p:txBody>
      </p:sp>
    </p:spTree>
    <p:extLst>
      <p:ext uri="{BB962C8B-B14F-4D97-AF65-F5344CB8AC3E}">
        <p14:creationId xmlns:p14="http://schemas.microsoft.com/office/powerpoint/2010/main" val="3732496124"/>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1"/>
        <p:cNvGrpSpPr/>
        <p:nvPr/>
      </p:nvGrpSpPr>
      <p:grpSpPr>
        <a:xfrm>
          <a:off x="0" y="0"/>
          <a:ext cx="0" cy="0"/>
          <a:chOff x="0" y="0"/>
          <a:chExt cx="0" cy="0"/>
        </a:xfrm>
      </p:grpSpPr>
      <p:sp>
        <p:nvSpPr>
          <p:cNvPr id="442" name="Shape 442"/>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443" name="Shape 443"/>
          <p:cNvSpPr txBox="1">
            <a:spLocks noGrp="1"/>
          </p:cNvSpPr>
          <p:nvPr>
            <p:ph type="body" idx="1"/>
          </p:nvPr>
        </p:nvSpPr>
        <p:spPr>
          <a:xfrm>
            <a:off x="679768" y="4715154"/>
            <a:ext cx="5438100" cy="4466999"/>
          </a:xfrm>
          <a:prstGeom prst="rect">
            <a:avLst/>
          </a:prstGeom>
        </p:spPr>
        <p:txBody>
          <a:bodyPr lIns="91425" tIns="91425" rIns="91425" bIns="91425" anchor="t" anchorCtr="0">
            <a:noAutofit/>
          </a:bodyPr>
          <a:lstStyle/>
          <a:p>
            <a:pPr>
              <a:spcBef>
                <a:spcPts val="0"/>
              </a:spcBef>
              <a:buNone/>
            </a:pPr>
            <a:endParaRPr/>
          </a:p>
        </p:txBody>
      </p:sp>
      <p:sp>
        <p:nvSpPr>
          <p:cNvPr id="444" name="Shape 444"/>
          <p:cNvSpPr txBox="1">
            <a:spLocks noGrp="1"/>
          </p:cNvSpPr>
          <p:nvPr>
            <p:ph type="sldNum" idx="12"/>
          </p:nvPr>
        </p:nvSpPr>
        <p:spPr>
          <a:xfrm>
            <a:off x="3850443" y="9428582"/>
            <a:ext cx="2945699" cy="496199"/>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GB"/>
              <a:t>49</a:t>
            </a:fld>
            <a:endParaRPr lang="en-GB"/>
          </a:p>
        </p:txBody>
      </p:sp>
    </p:spTree>
    <p:extLst>
      <p:ext uri="{BB962C8B-B14F-4D97-AF65-F5344CB8AC3E}">
        <p14:creationId xmlns:p14="http://schemas.microsoft.com/office/powerpoint/2010/main" val="359926896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8"/>
        <p:cNvGrpSpPr/>
        <p:nvPr/>
      </p:nvGrpSpPr>
      <p:grpSpPr>
        <a:xfrm>
          <a:off x="0" y="0"/>
          <a:ext cx="0" cy="0"/>
          <a:chOff x="0" y="0"/>
          <a:chExt cx="0" cy="0"/>
        </a:xfrm>
      </p:grpSpPr>
      <p:sp>
        <p:nvSpPr>
          <p:cNvPr id="449" name="Shape 449"/>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450" name="Shape 450"/>
          <p:cNvSpPr txBox="1">
            <a:spLocks noGrp="1"/>
          </p:cNvSpPr>
          <p:nvPr>
            <p:ph type="body" idx="1"/>
          </p:nvPr>
        </p:nvSpPr>
        <p:spPr>
          <a:xfrm>
            <a:off x="679768" y="4715154"/>
            <a:ext cx="5438100" cy="4466999"/>
          </a:xfrm>
          <a:prstGeom prst="rect">
            <a:avLst/>
          </a:prstGeom>
        </p:spPr>
        <p:txBody>
          <a:bodyPr lIns="91425" tIns="91425" rIns="91425" bIns="91425" anchor="t" anchorCtr="0">
            <a:noAutofit/>
          </a:bodyPr>
          <a:lstStyle/>
          <a:p>
            <a:pPr>
              <a:spcBef>
                <a:spcPts val="0"/>
              </a:spcBef>
              <a:buNone/>
            </a:pPr>
            <a:endParaRPr/>
          </a:p>
        </p:txBody>
      </p:sp>
      <p:sp>
        <p:nvSpPr>
          <p:cNvPr id="451" name="Shape 451"/>
          <p:cNvSpPr txBox="1">
            <a:spLocks noGrp="1"/>
          </p:cNvSpPr>
          <p:nvPr>
            <p:ph type="sldNum" idx="12"/>
          </p:nvPr>
        </p:nvSpPr>
        <p:spPr>
          <a:xfrm>
            <a:off x="3850443" y="9428582"/>
            <a:ext cx="2945699" cy="496199"/>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GB"/>
              <a:t>50</a:t>
            </a:fld>
            <a:endParaRPr lang="en-GB"/>
          </a:p>
        </p:txBody>
      </p:sp>
    </p:spTree>
    <p:extLst>
      <p:ext uri="{BB962C8B-B14F-4D97-AF65-F5344CB8AC3E}">
        <p14:creationId xmlns:p14="http://schemas.microsoft.com/office/powerpoint/2010/main" val="240059123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5"/>
        <p:cNvGrpSpPr/>
        <p:nvPr/>
      </p:nvGrpSpPr>
      <p:grpSpPr>
        <a:xfrm>
          <a:off x="0" y="0"/>
          <a:ext cx="0" cy="0"/>
          <a:chOff x="0" y="0"/>
          <a:chExt cx="0" cy="0"/>
        </a:xfrm>
      </p:grpSpPr>
      <p:sp>
        <p:nvSpPr>
          <p:cNvPr id="456" name="Shape 456"/>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457" name="Shape 457"/>
          <p:cNvSpPr txBox="1">
            <a:spLocks noGrp="1"/>
          </p:cNvSpPr>
          <p:nvPr>
            <p:ph type="body" idx="1"/>
          </p:nvPr>
        </p:nvSpPr>
        <p:spPr>
          <a:xfrm>
            <a:off x="679768" y="4715154"/>
            <a:ext cx="5438100" cy="4466999"/>
          </a:xfrm>
          <a:prstGeom prst="rect">
            <a:avLst/>
          </a:prstGeom>
        </p:spPr>
        <p:txBody>
          <a:bodyPr lIns="91425" tIns="91425" rIns="91425" bIns="91425" anchor="t" anchorCtr="0">
            <a:noAutofit/>
          </a:bodyPr>
          <a:lstStyle/>
          <a:p>
            <a:pPr>
              <a:spcBef>
                <a:spcPts val="0"/>
              </a:spcBef>
              <a:buNone/>
            </a:pPr>
            <a:endParaRPr lang="en-GB" dirty="0"/>
          </a:p>
        </p:txBody>
      </p:sp>
      <p:sp>
        <p:nvSpPr>
          <p:cNvPr id="458" name="Shape 458"/>
          <p:cNvSpPr txBox="1">
            <a:spLocks noGrp="1"/>
          </p:cNvSpPr>
          <p:nvPr>
            <p:ph type="sldNum" idx="12"/>
          </p:nvPr>
        </p:nvSpPr>
        <p:spPr>
          <a:xfrm>
            <a:off x="3850443" y="9428582"/>
            <a:ext cx="2945699" cy="496199"/>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GB"/>
              <a:t>51</a:t>
            </a:fld>
            <a:endParaRPr lang="en-GB"/>
          </a:p>
        </p:txBody>
      </p:sp>
    </p:spTree>
    <p:extLst>
      <p:ext uri="{BB962C8B-B14F-4D97-AF65-F5344CB8AC3E}">
        <p14:creationId xmlns:p14="http://schemas.microsoft.com/office/powerpoint/2010/main" val="123226452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3"/>
        <p:cNvGrpSpPr/>
        <p:nvPr/>
      </p:nvGrpSpPr>
      <p:grpSpPr>
        <a:xfrm>
          <a:off x="0" y="0"/>
          <a:ext cx="0" cy="0"/>
          <a:chOff x="0" y="0"/>
          <a:chExt cx="0" cy="0"/>
        </a:xfrm>
      </p:grpSpPr>
      <p:sp>
        <p:nvSpPr>
          <p:cNvPr id="464" name="Shape 464"/>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465" name="Shape 465"/>
          <p:cNvSpPr txBox="1">
            <a:spLocks noGrp="1"/>
          </p:cNvSpPr>
          <p:nvPr>
            <p:ph type="body" idx="1"/>
          </p:nvPr>
        </p:nvSpPr>
        <p:spPr>
          <a:xfrm>
            <a:off x="679768" y="4715154"/>
            <a:ext cx="5438100" cy="4466999"/>
          </a:xfrm>
          <a:prstGeom prst="rect">
            <a:avLst/>
          </a:prstGeom>
        </p:spPr>
        <p:txBody>
          <a:bodyPr lIns="91425" tIns="91425" rIns="91425" bIns="91425" anchor="t" anchorCtr="0">
            <a:noAutofit/>
          </a:bodyPr>
          <a:lstStyle/>
          <a:p>
            <a:pPr>
              <a:spcBef>
                <a:spcPts val="0"/>
              </a:spcBef>
              <a:buNone/>
            </a:pPr>
            <a:endParaRPr/>
          </a:p>
        </p:txBody>
      </p:sp>
      <p:sp>
        <p:nvSpPr>
          <p:cNvPr id="466" name="Shape 466"/>
          <p:cNvSpPr txBox="1">
            <a:spLocks noGrp="1"/>
          </p:cNvSpPr>
          <p:nvPr>
            <p:ph type="sldNum" idx="12"/>
          </p:nvPr>
        </p:nvSpPr>
        <p:spPr>
          <a:xfrm>
            <a:off x="3850443" y="9428582"/>
            <a:ext cx="2945699" cy="496199"/>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GB"/>
              <a:t>52</a:t>
            </a:fld>
            <a:endParaRPr lang="en-GB"/>
          </a:p>
        </p:txBody>
      </p:sp>
    </p:spTree>
    <p:extLst>
      <p:ext uri="{BB962C8B-B14F-4D97-AF65-F5344CB8AC3E}">
        <p14:creationId xmlns:p14="http://schemas.microsoft.com/office/powerpoint/2010/main" val="3841924544"/>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3"/>
        <p:cNvGrpSpPr/>
        <p:nvPr/>
      </p:nvGrpSpPr>
      <p:grpSpPr>
        <a:xfrm>
          <a:off x="0" y="0"/>
          <a:ext cx="0" cy="0"/>
          <a:chOff x="0" y="0"/>
          <a:chExt cx="0" cy="0"/>
        </a:xfrm>
      </p:grpSpPr>
      <p:sp>
        <p:nvSpPr>
          <p:cNvPr id="474" name="Shape 474"/>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475" name="Shape 475"/>
          <p:cNvSpPr txBox="1">
            <a:spLocks noGrp="1"/>
          </p:cNvSpPr>
          <p:nvPr>
            <p:ph type="body" idx="1"/>
          </p:nvPr>
        </p:nvSpPr>
        <p:spPr>
          <a:xfrm>
            <a:off x="679768" y="4715154"/>
            <a:ext cx="5438100" cy="4466999"/>
          </a:xfrm>
          <a:prstGeom prst="rect">
            <a:avLst/>
          </a:prstGeom>
        </p:spPr>
        <p:txBody>
          <a:bodyPr lIns="91425" tIns="91425" rIns="91425" bIns="91425" anchor="t" anchorCtr="0">
            <a:noAutofit/>
          </a:bodyPr>
          <a:lstStyle/>
          <a:p>
            <a:pPr>
              <a:spcBef>
                <a:spcPts val="0"/>
              </a:spcBef>
              <a:buNone/>
            </a:pPr>
            <a:endParaRPr/>
          </a:p>
        </p:txBody>
      </p:sp>
      <p:sp>
        <p:nvSpPr>
          <p:cNvPr id="476" name="Shape 476"/>
          <p:cNvSpPr txBox="1">
            <a:spLocks noGrp="1"/>
          </p:cNvSpPr>
          <p:nvPr>
            <p:ph type="sldNum" idx="12"/>
          </p:nvPr>
        </p:nvSpPr>
        <p:spPr>
          <a:xfrm>
            <a:off x="3850443" y="9428582"/>
            <a:ext cx="2945699" cy="496199"/>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GB"/>
              <a:t>53</a:t>
            </a:fld>
            <a:endParaRPr lang="en-GB"/>
          </a:p>
        </p:txBody>
      </p:sp>
    </p:spTree>
    <p:extLst>
      <p:ext uri="{BB962C8B-B14F-4D97-AF65-F5344CB8AC3E}">
        <p14:creationId xmlns:p14="http://schemas.microsoft.com/office/powerpoint/2010/main" val="224933652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0"/>
        <p:cNvGrpSpPr/>
        <p:nvPr/>
      </p:nvGrpSpPr>
      <p:grpSpPr>
        <a:xfrm>
          <a:off x="0" y="0"/>
          <a:ext cx="0" cy="0"/>
          <a:chOff x="0" y="0"/>
          <a:chExt cx="0" cy="0"/>
        </a:xfrm>
      </p:grpSpPr>
      <p:sp>
        <p:nvSpPr>
          <p:cNvPr id="481" name="Shape 481"/>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482" name="Shape 482"/>
          <p:cNvSpPr txBox="1">
            <a:spLocks noGrp="1"/>
          </p:cNvSpPr>
          <p:nvPr>
            <p:ph type="body" idx="1"/>
          </p:nvPr>
        </p:nvSpPr>
        <p:spPr>
          <a:xfrm>
            <a:off x="679768" y="4715154"/>
            <a:ext cx="5438100" cy="4466999"/>
          </a:xfrm>
          <a:prstGeom prst="rect">
            <a:avLst/>
          </a:prstGeom>
        </p:spPr>
        <p:txBody>
          <a:bodyPr lIns="91425" tIns="91425" rIns="91425" bIns="91425" anchor="t" anchorCtr="0">
            <a:noAutofit/>
          </a:bodyPr>
          <a:lstStyle/>
          <a:p>
            <a:pPr>
              <a:spcBef>
                <a:spcPts val="0"/>
              </a:spcBef>
              <a:buNone/>
            </a:pPr>
            <a:endParaRPr/>
          </a:p>
        </p:txBody>
      </p:sp>
      <p:sp>
        <p:nvSpPr>
          <p:cNvPr id="483" name="Shape 483"/>
          <p:cNvSpPr txBox="1">
            <a:spLocks noGrp="1"/>
          </p:cNvSpPr>
          <p:nvPr>
            <p:ph type="sldNum" idx="12"/>
          </p:nvPr>
        </p:nvSpPr>
        <p:spPr>
          <a:xfrm>
            <a:off x="3850443" y="9428582"/>
            <a:ext cx="2945699" cy="496199"/>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GB"/>
              <a:t>54</a:t>
            </a:fld>
            <a:endParaRPr lang="en-GB"/>
          </a:p>
        </p:txBody>
      </p:sp>
    </p:spTree>
    <p:extLst>
      <p:ext uri="{BB962C8B-B14F-4D97-AF65-F5344CB8AC3E}">
        <p14:creationId xmlns:p14="http://schemas.microsoft.com/office/powerpoint/2010/main" val="66129485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7"/>
        <p:cNvGrpSpPr/>
        <p:nvPr/>
      </p:nvGrpSpPr>
      <p:grpSpPr>
        <a:xfrm>
          <a:off x="0" y="0"/>
          <a:ext cx="0" cy="0"/>
          <a:chOff x="0" y="0"/>
          <a:chExt cx="0" cy="0"/>
        </a:xfrm>
      </p:grpSpPr>
      <p:sp>
        <p:nvSpPr>
          <p:cNvPr id="488" name="Shape 488"/>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489" name="Shape 489"/>
          <p:cNvSpPr txBox="1">
            <a:spLocks noGrp="1"/>
          </p:cNvSpPr>
          <p:nvPr>
            <p:ph type="body" idx="1"/>
          </p:nvPr>
        </p:nvSpPr>
        <p:spPr>
          <a:xfrm>
            <a:off x="679768" y="4715154"/>
            <a:ext cx="5438100" cy="4466999"/>
          </a:xfrm>
          <a:prstGeom prst="rect">
            <a:avLst/>
          </a:prstGeom>
        </p:spPr>
        <p:txBody>
          <a:bodyPr lIns="91425" tIns="91425" rIns="91425" bIns="91425" anchor="t" anchorCtr="0">
            <a:noAutofit/>
          </a:bodyPr>
          <a:lstStyle/>
          <a:p>
            <a:pPr>
              <a:spcBef>
                <a:spcPts val="0"/>
              </a:spcBef>
              <a:buNone/>
            </a:pPr>
            <a:endParaRPr/>
          </a:p>
        </p:txBody>
      </p:sp>
      <p:sp>
        <p:nvSpPr>
          <p:cNvPr id="490" name="Shape 490"/>
          <p:cNvSpPr txBox="1">
            <a:spLocks noGrp="1"/>
          </p:cNvSpPr>
          <p:nvPr>
            <p:ph type="sldNum" idx="12"/>
          </p:nvPr>
        </p:nvSpPr>
        <p:spPr>
          <a:xfrm>
            <a:off x="3850443" y="9428582"/>
            <a:ext cx="2945699" cy="496199"/>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GB"/>
              <a:t>55</a:t>
            </a:fld>
            <a:endParaRPr lang="en-GB"/>
          </a:p>
        </p:txBody>
      </p:sp>
    </p:spTree>
    <p:extLst>
      <p:ext uri="{BB962C8B-B14F-4D97-AF65-F5344CB8AC3E}">
        <p14:creationId xmlns:p14="http://schemas.microsoft.com/office/powerpoint/2010/main" val="773468025"/>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4"/>
        <p:cNvGrpSpPr/>
        <p:nvPr/>
      </p:nvGrpSpPr>
      <p:grpSpPr>
        <a:xfrm>
          <a:off x="0" y="0"/>
          <a:ext cx="0" cy="0"/>
          <a:chOff x="0" y="0"/>
          <a:chExt cx="0" cy="0"/>
        </a:xfrm>
      </p:grpSpPr>
      <p:sp>
        <p:nvSpPr>
          <p:cNvPr id="495" name="Shape 495"/>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496" name="Shape 496"/>
          <p:cNvSpPr txBox="1">
            <a:spLocks noGrp="1"/>
          </p:cNvSpPr>
          <p:nvPr>
            <p:ph type="body" idx="1"/>
          </p:nvPr>
        </p:nvSpPr>
        <p:spPr>
          <a:xfrm>
            <a:off x="679768" y="4715154"/>
            <a:ext cx="5438100" cy="4466999"/>
          </a:xfrm>
          <a:prstGeom prst="rect">
            <a:avLst/>
          </a:prstGeom>
        </p:spPr>
        <p:txBody>
          <a:bodyPr lIns="91425" tIns="91425" rIns="91425" bIns="91425" anchor="t" anchorCtr="0">
            <a:noAutofit/>
          </a:bodyPr>
          <a:lstStyle/>
          <a:p>
            <a:pPr>
              <a:spcBef>
                <a:spcPts val="0"/>
              </a:spcBef>
              <a:buNone/>
            </a:pPr>
            <a:endParaRPr/>
          </a:p>
        </p:txBody>
      </p:sp>
      <p:sp>
        <p:nvSpPr>
          <p:cNvPr id="497" name="Shape 497"/>
          <p:cNvSpPr txBox="1">
            <a:spLocks noGrp="1"/>
          </p:cNvSpPr>
          <p:nvPr>
            <p:ph type="sldNum" idx="12"/>
          </p:nvPr>
        </p:nvSpPr>
        <p:spPr>
          <a:xfrm>
            <a:off x="3850443" y="9428582"/>
            <a:ext cx="2945699" cy="496199"/>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GB"/>
              <a:t>56</a:t>
            </a:fld>
            <a:endParaRPr lang="en-GB"/>
          </a:p>
        </p:txBody>
      </p:sp>
    </p:spTree>
    <p:extLst>
      <p:ext uri="{BB962C8B-B14F-4D97-AF65-F5344CB8AC3E}">
        <p14:creationId xmlns:p14="http://schemas.microsoft.com/office/powerpoint/2010/main" val="3011236772"/>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1"/>
        <p:cNvGrpSpPr/>
        <p:nvPr/>
      </p:nvGrpSpPr>
      <p:grpSpPr>
        <a:xfrm>
          <a:off x="0" y="0"/>
          <a:ext cx="0" cy="0"/>
          <a:chOff x="0" y="0"/>
          <a:chExt cx="0" cy="0"/>
        </a:xfrm>
      </p:grpSpPr>
      <p:sp>
        <p:nvSpPr>
          <p:cNvPr id="502" name="Shape 502"/>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503" name="Shape 503"/>
          <p:cNvSpPr txBox="1">
            <a:spLocks noGrp="1"/>
          </p:cNvSpPr>
          <p:nvPr>
            <p:ph type="body" idx="1"/>
          </p:nvPr>
        </p:nvSpPr>
        <p:spPr>
          <a:xfrm>
            <a:off x="679768" y="4715154"/>
            <a:ext cx="5438100" cy="4466999"/>
          </a:xfrm>
          <a:prstGeom prst="rect">
            <a:avLst/>
          </a:prstGeom>
        </p:spPr>
        <p:txBody>
          <a:bodyPr lIns="91425" tIns="91425" rIns="91425" bIns="91425" anchor="t" anchorCtr="0">
            <a:noAutofit/>
          </a:bodyPr>
          <a:lstStyle/>
          <a:p>
            <a:pPr>
              <a:spcBef>
                <a:spcPts val="0"/>
              </a:spcBef>
              <a:buNone/>
            </a:pPr>
            <a:endParaRPr/>
          </a:p>
        </p:txBody>
      </p:sp>
      <p:sp>
        <p:nvSpPr>
          <p:cNvPr id="504" name="Shape 504"/>
          <p:cNvSpPr txBox="1">
            <a:spLocks noGrp="1"/>
          </p:cNvSpPr>
          <p:nvPr>
            <p:ph type="sldNum" idx="12"/>
          </p:nvPr>
        </p:nvSpPr>
        <p:spPr>
          <a:xfrm>
            <a:off x="3850443" y="9428582"/>
            <a:ext cx="2945699" cy="496199"/>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GB"/>
              <a:t>57</a:t>
            </a:fld>
            <a:endParaRPr lang="en-GB"/>
          </a:p>
        </p:txBody>
      </p:sp>
    </p:spTree>
    <p:extLst>
      <p:ext uri="{BB962C8B-B14F-4D97-AF65-F5344CB8AC3E}">
        <p14:creationId xmlns:p14="http://schemas.microsoft.com/office/powerpoint/2010/main" val="311388325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8"/>
        <p:cNvGrpSpPr/>
        <p:nvPr/>
      </p:nvGrpSpPr>
      <p:grpSpPr>
        <a:xfrm>
          <a:off x="0" y="0"/>
          <a:ext cx="0" cy="0"/>
          <a:chOff x="0" y="0"/>
          <a:chExt cx="0" cy="0"/>
        </a:xfrm>
      </p:grpSpPr>
      <p:sp>
        <p:nvSpPr>
          <p:cNvPr id="509" name="Shape 509"/>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510" name="Shape 510"/>
          <p:cNvSpPr txBox="1">
            <a:spLocks noGrp="1"/>
          </p:cNvSpPr>
          <p:nvPr>
            <p:ph type="body" idx="1"/>
          </p:nvPr>
        </p:nvSpPr>
        <p:spPr>
          <a:xfrm>
            <a:off x="679768" y="4715154"/>
            <a:ext cx="5438100" cy="4466999"/>
          </a:xfrm>
          <a:prstGeom prst="rect">
            <a:avLst/>
          </a:prstGeom>
        </p:spPr>
        <p:txBody>
          <a:bodyPr lIns="91425" tIns="91425" rIns="91425" bIns="91425" anchor="t" anchorCtr="0">
            <a:noAutofit/>
          </a:bodyPr>
          <a:lstStyle/>
          <a:p>
            <a:pPr>
              <a:spcBef>
                <a:spcPts val="0"/>
              </a:spcBef>
              <a:buNone/>
            </a:pPr>
            <a:endParaRPr/>
          </a:p>
        </p:txBody>
      </p:sp>
      <p:sp>
        <p:nvSpPr>
          <p:cNvPr id="511" name="Shape 511"/>
          <p:cNvSpPr txBox="1">
            <a:spLocks noGrp="1"/>
          </p:cNvSpPr>
          <p:nvPr>
            <p:ph type="sldNum" idx="12"/>
          </p:nvPr>
        </p:nvSpPr>
        <p:spPr>
          <a:xfrm>
            <a:off x="3850443" y="9428582"/>
            <a:ext cx="2945699" cy="496199"/>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GB"/>
              <a:t>58</a:t>
            </a:fld>
            <a:endParaRPr lang="en-GB"/>
          </a:p>
        </p:txBody>
      </p:sp>
    </p:spTree>
    <p:extLst>
      <p:ext uri="{BB962C8B-B14F-4D97-AF65-F5344CB8AC3E}">
        <p14:creationId xmlns:p14="http://schemas.microsoft.com/office/powerpoint/2010/main" val="4141961423"/>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5"/>
        <p:cNvGrpSpPr/>
        <p:nvPr/>
      </p:nvGrpSpPr>
      <p:grpSpPr>
        <a:xfrm>
          <a:off x="0" y="0"/>
          <a:ext cx="0" cy="0"/>
          <a:chOff x="0" y="0"/>
          <a:chExt cx="0" cy="0"/>
        </a:xfrm>
      </p:grpSpPr>
      <p:sp>
        <p:nvSpPr>
          <p:cNvPr id="516" name="Shape 516"/>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517" name="Shape 517"/>
          <p:cNvSpPr txBox="1">
            <a:spLocks noGrp="1"/>
          </p:cNvSpPr>
          <p:nvPr>
            <p:ph type="body" idx="1"/>
          </p:nvPr>
        </p:nvSpPr>
        <p:spPr>
          <a:xfrm>
            <a:off x="679768" y="4715154"/>
            <a:ext cx="5438100" cy="4466999"/>
          </a:xfrm>
          <a:prstGeom prst="rect">
            <a:avLst/>
          </a:prstGeom>
        </p:spPr>
        <p:txBody>
          <a:bodyPr lIns="91425" tIns="91425" rIns="91425" bIns="91425" anchor="t" anchorCtr="0">
            <a:noAutofit/>
          </a:bodyPr>
          <a:lstStyle/>
          <a:p>
            <a:pPr>
              <a:spcBef>
                <a:spcPts val="0"/>
              </a:spcBef>
              <a:buNone/>
            </a:pPr>
            <a:endParaRPr/>
          </a:p>
        </p:txBody>
      </p:sp>
      <p:sp>
        <p:nvSpPr>
          <p:cNvPr id="518" name="Shape 518"/>
          <p:cNvSpPr txBox="1">
            <a:spLocks noGrp="1"/>
          </p:cNvSpPr>
          <p:nvPr>
            <p:ph type="sldNum" idx="12"/>
          </p:nvPr>
        </p:nvSpPr>
        <p:spPr>
          <a:xfrm>
            <a:off x="3850443" y="9428582"/>
            <a:ext cx="2945699" cy="496199"/>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GB"/>
              <a:t>59</a:t>
            </a:fld>
            <a:endParaRPr lang="en-GB"/>
          </a:p>
        </p:txBody>
      </p:sp>
    </p:spTree>
    <p:extLst>
      <p:ext uri="{BB962C8B-B14F-4D97-AF65-F5344CB8AC3E}">
        <p14:creationId xmlns:p14="http://schemas.microsoft.com/office/powerpoint/2010/main" val="683712557"/>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3"/>
        <p:cNvGrpSpPr/>
        <p:nvPr/>
      </p:nvGrpSpPr>
      <p:grpSpPr>
        <a:xfrm>
          <a:off x="0" y="0"/>
          <a:ext cx="0" cy="0"/>
          <a:chOff x="0" y="0"/>
          <a:chExt cx="0" cy="0"/>
        </a:xfrm>
      </p:grpSpPr>
      <p:sp>
        <p:nvSpPr>
          <p:cNvPr id="524" name="Shape 524"/>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525" name="Shape 525"/>
          <p:cNvSpPr txBox="1">
            <a:spLocks noGrp="1"/>
          </p:cNvSpPr>
          <p:nvPr>
            <p:ph type="body" idx="1"/>
          </p:nvPr>
        </p:nvSpPr>
        <p:spPr>
          <a:xfrm>
            <a:off x="679768" y="4715154"/>
            <a:ext cx="5438100" cy="4466999"/>
          </a:xfrm>
          <a:prstGeom prst="rect">
            <a:avLst/>
          </a:prstGeom>
        </p:spPr>
        <p:txBody>
          <a:bodyPr lIns="91425" tIns="91425" rIns="91425" bIns="91425" anchor="t" anchorCtr="0">
            <a:noAutofit/>
          </a:bodyPr>
          <a:lstStyle/>
          <a:p>
            <a:pPr>
              <a:spcBef>
                <a:spcPts val="0"/>
              </a:spcBef>
              <a:buNone/>
            </a:pPr>
            <a:endParaRPr/>
          </a:p>
        </p:txBody>
      </p:sp>
      <p:sp>
        <p:nvSpPr>
          <p:cNvPr id="526" name="Shape 526"/>
          <p:cNvSpPr txBox="1">
            <a:spLocks noGrp="1"/>
          </p:cNvSpPr>
          <p:nvPr>
            <p:ph type="sldNum" idx="12"/>
          </p:nvPr>
        </p:nvSpPr>
        <p:spPr>
          <a:xfrm>
            <a:off x="3850443" y="9428582"/>
            <a:ext cx="2945699" cy="496199"/>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GB"/>
              <a:t>60</a:t>
            </a:fld>
            <a:endParaRPr lang="en-GB"/>
          </a:p>
        </p:txBody>
      </p:sp>
    </p:spTree>
    <p:extLst>
      <p:ext uri="{BB962C8B-B14F-4D97-AF65-F5344CB8AC3E}">
        <p14:creationId xmlns:p14="http://schemas.microsoft.com/office/powerpoint/2010/main" val="35277161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228600"/>
            <a:ext cx="7772400" cy="4571999"/>
          </a:xfrm>
        </p:spPr>
        <p:txBody>
          <a:bodyPr anchor="ctr">
            <a:noAutofit/>
          </a:bodyPr>
          <a:lstStyle>
            <a:lvl1pPr>
              <a:lnSpc>
                <a:spcPct val="100000"/>
              </a:lnSpc>
              <a:defRPr sz="8800" spc="-80" baseline="0">
                <a:solidFill>
                  <a:schemeClr val="tx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457200" y="4800600"/>
            <a:ext cx="6858000" cy="914400"/>
          </a:xfrm>
        </p:spPr>
        <p:txBody>
          <a:bodyPr/>
          <a:lstStyle>
            <a:lvl1pPr marL="0" indent="0" algn="l">
              <a:buNone/>
              <a:defRPr b="0" cap="all" spc="120" baseline="0">
                <a:solidFill>
                  <a:schemeClr val="tx2"/>
                </a:solidFill>
                <a:latin typeface="+mj-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EBC48F8-7D01-4465-8FD5-70CF6D34C6B2}" type="datetimeFigureOut">
              <a:rPr lang="en-GB" smtClean="0"/>
              <a:t>22/01/2018</a:t>
            </a:fld>
            <a:endParaRPr lang="en-GB"/>
          </a:p>
        </p:txBody>
      </p:sp>
      <p:sp>
        <p:nvSpPr>
          <p:cNvPr id="5" name="Footer Placeholder 4"/>
          <p:cNvSpPr>
            <a:spLocks noGrp="1"/>
          </p:cNvSpPr>
          <p:nvPr>
            <p:ph type="ftr" sz="quarter" idx="11"/>
          </p:nvPr>
        </p:nvSpPr>
        <p:spPr/>
        <p:txBody>
          <a:bodyPr/>
          <a:lstStyle/>
          <a:p>
            <a:endParaRPr lang="en-GB"/>
          </a:p>
        </p:txBody>
      </p:sp>
      <p:sp>
        <p:nvSpPr>
          <p:cNvPr id="9" name="Rectangle 8"/>
          <p:cNvSpPr/>
          <p:nvPr/>
        </p:nvSpPr>
        <p:spPr>
          <a:xfrm>
            <a:off x="9001124" y="4846320"/>
            <a:ext cx="142876" cy="201168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9001124" y="0"/>
            <a:ext cx="142876" cy="48463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B710D2CD-546C-4214-B65E-30CBF1FB0F71}"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EBC48F8-7D01-4465-8FD5-70CF6D34C6B2}" type="datetimeFigureOut">
              <a:rPr lang="en-GB" smtClean="0"/>
              <a:t>22/01/2018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10D2CD-546C-4214-B65E-30CBF1FB0F71}"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57200" y="1447800"/>
            <a:ext cx="7772400" cy="4321175"/>
          </a:xfrm>
        </p:spPr>
        <p:txBody>
          <a:bodyPr anchor="ctr">
            <a:noAutofit/>
          </a:bodyPr>
          <a:lstStyle>
            <a:lvl1pPr algn="l">
              <a:lnSpc>
                <a:spcPct val="100000"/>
              </a:lnSpc>
              <a:defRPr sz="8800" b="0" cap="all" spc="-80" baseline="0">
                <a:solidFill>
                  <a:schemeClr val="tx1"/>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457200" y="228601"/>
            <a:ext cx="7772400" cy="1066800"/>
          </a:xfrm>
        </p:spPr>
        <p:txBody>
          <a:bodyPr anchor="b"/>
          <a:lstStyle>
            <a:lvl1pPr marL="0" indent="0">
              <a:buNone/>
              <a:defRPr sz="2000" b="0" cap="all" spc="12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7EBC48F8-7D01-4465-8FD5-70CF6D34C6B2}" type="datetimeFigureOut">
              <a:rPr lang="en-GB" smtClean="0"/>
              <a:t>22/01/2018</a:t>
            </a:fld>
            <a:endParaRPr lang="en-GB"/>
          </a:p>
        </p:txBody>
      </p:sp>
      <p:sp>
        <p:nvSpPr>
          <p:cNvPr id="8" name="Slide Number Placeholder 7"/>
          <p:cNvSpPr>
            <a:spLocks noGrp="1"/>
          </p:cNvSpPr>
          <p:nvPr>
            <p:ph type="sldNum" sz="quarter" idx="11"/>
          </p:nvPr>
        </p:nvSpPr>
        <p:spPr/>
        <p:txBody>
          <a:bodyPr/>
          <a:lstStyle/>
          <a:p>
            <a:fld id="{B710D2CD-546C-4214-B65E-30CBF1FB0F71}" type="slidenum">
              <a:rPr lang="en-GB" smtClean="0"/>
              <a:t>‹#›</a:t>
            </a:fld>
            <a:endParaRPr lang="en-GB"/>
          </a:p>
        </p:txBody>
      </p:sp>
      <p:sp>
        <p:nvSpPr>
          <p:cNvPr id="9" name="Footer Placeholder 8"/>
          <p:cNvSpPr>
            <a:spLocks noGrp="1"/>
          </p:cNvSpPr>
          <p:nvPr>
            <p:ph type="ftr" sz="quarter" idx="12"/>
          </p:nvPr>
        </p:nvSpPr>
        <p:spPr/>
        <p:txBody>
          <a:bodyPr/>
          <a:lstStyle/>
          <a:p>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630680" y="1574800"/>
            <a:ext cx="329184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90160" y="1574800"/>
            <a:ext cx="329184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EBC48F8-7D01-4465-8FD5-70CF6D34C6B2}" type="datetimeFigureOut">
              <a:rPr lang="en-GB" smtClean="0"/>
              <a:t>22/01/2018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710D2CD-546C-4214-B65E-30CBF1FB0F71}"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627632" y="1572768"/>
            <a:ext cx="3291840" cy="639762"/>
          </a:xfrm>
        </p:spPr>
        <p:txBody>
          <a:bodyPr anchor="b">
            <a:noAutofit/>
          </a:bodyPr>
          <a:lstStyle>
            <a:lvl1pPr marL="0" indent="0">
              <a:buNone/>
              <a:defRPr sz="1800" b="0" cap="all" spc="100" baseline="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627632" y="2259366"/>
            <a:ext cx="3291840" cy="38404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93208" y="1572768"/>
            <a:ext cx="3291840" cy="639762"/>
          </a:xfrm>
        </p:spPr>
        <p:txBody>
          <a:bodyPr anchor="b">
            <a:noAutofit/>
          </a:bodyPr>
          <a:lstStyle>
            <a:lvl1pPr marL="0" indent="0">
              <a:buNone/>
              <a:defRPr lang="en-US" sz="1800" b="0" kern="1200" cap="all" spc="100" baseline="0" dirty="0" smtClean="0">
                <a:solidFill>
                  <a:schemeClr val="tx1"/>
                </a:solidFill>
                <a:latin typeface="+mj-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spcBef>
                <a:spcPct val="20000"/>
              </a:spcBef>
              <a:buFont typeface="Arial" pitchFamily="34" charset="0"/>
              <a:buNone/>
            </a:pPr>
            <a:r>
              <a:rPr lang="en-US" smtClean="0"/>
              <a:t>Click to edit Master text styles</a:t>
            </a:r>
          </a:p>
        </p:txBody>
      </p:sp>
      <p:sp>
        <p:nvSpPr>
          <p:cNvPr id="6" name="Content Placeholder 5"/>
          <p:cNvSpPr>
            <a:spLocks noGrp="1"/>
          </p:cNvSpPr>
          <p:nvPr>
            <p:ph sz="quarter" idx="4"/>
          </p:nvPr>
        </p:nvSpPr>
        <p:spPr>
          <a:xfrm>
            <a:off x="5093208" y="2259366"/>
            <a:ext cx="3291840" cy="38404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EBC48F8-7D01-4465-8FD5-70CF6D34C6B2}" type="datetimeFigureOut">
              <a:rPr lang="en-GB" smtClean="0"/>
              <a:t>22/01/2018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710D2CD-546C-4214-B65E-30CBF1FB0F71}"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EBC48F8-7D01-4465-8FD5-70CF6D34C6B2}" type="datetimeFigureOut">
              <a:rPr lang="en-GB" smtClean="0"/>
              <a:t>22/01/2018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710D2CD-546C-4214-B65E-30CBF1FB0F71}"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EBC48F8-7D01-4465-8FD5-70CF6D34C6B2}" type="datetimeFigureOut">
              <a:rPr lang="en-GB" smtClean="0"/>
              <a:t>22/01/2018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710D2CD-546C-4214-B65E-30CBF1FB0F71}"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5050" y="1600200"/>
            <a:ext cx="5111750" cy="448056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1600200"/>
            <a:ext cx="3008313" cy="448056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EBC48F8-7D01-4465-8FD5-70CF6D34C6B2}" type="datetimeFigureOut">
              <a:rPr lang="en-GB" smtClean="0"/>
              <a:t>22/01/2018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710D2CD-546C-4214-B65E-30CBF1FB0F71}" type="slidenum">
              <a:rPr lang="en-GB" smtClean="0"/>
              <a:t>‹#›</a:t>
            </a:fld>
            <a:endParaRPr lang="en-GB"/>
          </a:p>
        </p:txBody>
      </p:sp>
      <p:sp>
        <p:nvSpPr>
          <p:cNvPr id="8" name="Title 7"/>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Rectangle 8"/>
          <p:cNvSpPr/>
          <p:nvPr/>
        </p:nvSpPr>
        <p:spPr>
          <a:xfrm>
            <a:off x="9001124" y="4846320"/>
            <a:ext cx="142876" cy="201168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1" y="0"/>
            <a:ext cx="9000877" cy="4846320"/>
          </a:xfrm>
          <a:solidFill>
            <a:schemeClr val="bg1">
              <a:lumMod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457200" y="5715000"/>
            <a:ext cx="8153400" cy="457200"/>
          </a:xfrm>
        </p:spPr>
        <p:txBody>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EBC48F8-7D01-4465-8FD5-70CF6D34C6B2}" type="datetimeFigureOut">
              <a:rPr lang="en-GB" smtClean="0"/>
              <a:t>22/01/2018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lvl1pPr>
              <a:defRPr>
                <a:solidFill>
                  <a:schemeClr val="tx1"/>
                </a:solidFill>
              </a:defRPr>
            </a:lvl1pPr>
          </a:lstStyle>
          <a:p>
            <a:fld id="{B710D2CD-546C-4214-B65E-30CBF1FB0F71}" type="slidenum">
              <a:rPr lang="en-GB" smtClean="0"/>
              <a:t>‹#›</a:t>
            </a:fld>
            <a:endParaRPr lang="en-GB"/>
          </a:p>
        </p:txBody>
      </p:sp>
      <p:sp>
        <p:nvSpPr>
          <p:cNvPr id="8" name="Title 7"/>
          <p:cNvSpPr>
            <a:spLocks noGrp="1"/>
          </p:cNvSpPr>
          <p:nvPr>
            <p:ph type="title"/>
          </p:nvPr>
        </p:nvSpPr>
        <p:spPr>
          <a:xfrm>
            <a:off x="457200" y="4953000"/>
            <a:ext cx="8153400" cy="762000"/>
          </a:xfrm>
        </p:spPr>
        <p:txBody>
          <a:bodyPr anchor="t">
            <a:normAutofit/>
          </a:bodyPr>
          <a:lstStyle>
            <a:lvl1pPr>
              <a:defRPr sz="3200"/>
            </a:lvl1pPr>
          </a:lstStyle>
          <a:p>
            <a:r>
              <a:rPr lang="en-US" smtClean="0"/>
              <a:t>Click to edit Master title style</a:t>
            </a:r>
            <a:endParaRPr lang="en-US" dirty="0"/>
          </a:p>
        </p:txBody>
      </p:sp>
      <p:sp>
        <p:nvSpPr>
          <p:cNvPr id="10" name="Rectangle 9"/>
          <p:cNvSpPr/>
          <p:nvPr/>
        </p:nvSpPr>
        <p:spPr>
          <a:xfrm>
            <a:off x="9001124" y="0"/>
            <a:ext cx="142876" cy="48463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EBC48F8-7D01-4465-8FD5-70CF6D34C6B2}" type="datetimeFigureOut">
              <a:rPr lang="en-GB" smtClean="0"/>
              <a:t>22/01/2018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10D2CD-546C-4214-B65E-30CBF1FB0F71}"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EBC48F8-7D01-4465-8FD5-70CF6D34C6B2}" type="datetimeFigureOut">
              <a:rPr lang="en-GB" smtClean="0"/>
              <a:t>22/01/2018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10D2CD-546C-4214-B65E-30CBF1FB0F71}"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52718"/>
            <a:ext cx="5791200" cy="137160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752600"/>
            <a:ext cx="7620000" cy="43735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57200" y="6172201"/>
            <a:ext cx="3429000" cy="304800"/>
          </a:xfrm>
          <a:prstGeom prst="rect">
            <a:avLst/>
          </a:prstGeom>
        </p:spPr>
        <p:txBody>
          <a:bodyPr vert="horz" lIns="91440" tIns="45720" rIns="91440" bIns="0" rtlCol="0" anchor="b"/>
          <a:lstStyle>
            <a:lvl1pPr algn="l">
              <a:defRPr sz="1000">
                <a:solidFill>
                  <a:schemeClr val="tx1"/>
                </a:solidFill>
              </a:defRPr>
            </a:lvl1pPr>
          </a:lstStyle>
          <a:p>
            <a:fld id="{7EBC48F8-7D01-4465-8FD5-70CF6D34C6B2}" type="datetimeFigureOut">
              <a:rPr lang="en-GB" smtClean="0"/>
              <a:t>22/01/2018</a:t>
            </a:fld>
            <a:endParaRPr lang="en-GB"/>
          </a:p>
        </p:txBody>
      </p:sp>
      <p:sp>
        <p:nvSpPr>
          <p:cNvPr id="5" name="Footer Placeholder 4"/>
          <p:cNvSpPr>
            <a:spLocks noGrp="1"/>
          </p:cNvSpPr>
          <p:nvPr>
            <p:ph type="ftr" sz="quarter" idx="3"/>
          </p:nvPr>
        </p:nvSpPr>
        <p:spPr>
          <a:xfrm>
            <a:off x="457200" y="6492875"/>
            <a:ext cx="3429000" cy="283845"/>
          </a:xfrm>
          <a:prstGeom prst="rect">
            <a:avLst/>
          </a:prstGeom>
        </p:spPr>
        <p:txBody>
          <a:bodyPr vert="horz" lIns="91440" tIns="45720" rIns="91440" bIns="45720" rtlCol="0" anchor="t"/>
          <a:lstStyle>
            <a:lvl1pPr algn="l">
              <a:defRPr sz="1000">
                <a:solidFill>
                  <a:schemeClr val="tx1"/>
                </a:solidFill>
              </a:defRPr>
            </a:lvl1pPr>
          </a:lstStyle>
          <a:p>
            <a:endParaRPr lang="en-GB"/>
          </a:p>
        </p:txBody>
      </p:sp>
      <p:sp>
        <p:nvSpPr>
          <p:cNvPr id="6" name="Slide Number Placeholder 5"/>
          <p:cNvSpPr>
            <a:spLocks noGrp="1"/>
          </p:cNvSpPr>
          <p:nvPr>
            <p:ph type="sldNum" sz="quarter" idx="4"/>
          </p:nvPr>
        </p:nvSpPr>
        <p:spPr>
          <a:xfrm rot="16200000">
            <a:off x="8227377" y="5885497"/>
            <a:ext cx="1315721" cy="365125"/>
          </a:xfrm>
          <a:prstGeom prst="rect">
            <a:avLst/>
          </a:prstGeom>
        </p:spPr>
        <p:txBody>
          <a:bodyPr vert="horz" lIns="91440" tIns="45720" rIns="91440" bIns="45720" rtlCol="0" anchor="ctr"/>
          <a:lstStyle>
            <a:lvl1pPr algn="l">
              <a:defRPr sz="2400" b="1">
                <a:solidFill>
                  <a:schemeClr val="tx2"/>
                </a:solidFill>
              </a:defRPr>
            </a:lvl1pPr>
          </a:lstStyle>
          <a:p>
            <a:fld id="{B710D2CD-546C-4214-B65E-30CBF1FB0F71}" type="slidenum">
              <a:rPr lang="en-GB" smtClean="0"/>
              <a:t>‹#›</a:t>
            </a:fld>
            <a:endParaRPr lang="en-GB"/>
          </a:p>
        </p:txBody>
      </p:sp>
      <p:sp>
        <p:nvSpPr>
          <p:cNvPr id="7" name="Rectangle 6"/>
          <p:cNvSpPr/>
          <p:nvPr/>
        </p:nvSpPr>
        <p:spPr>
          <a:xfrm>
            <a:off x="9001124" y="0"/>
            <a:ext cx="142876" cy="1371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9001124" y="1371600"/>
            <a:ext cx="142876" cy="54864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3600" kern="1200" cap="all" spc="-60" baseline="0">
          <a:solidFill>
            <a:schemeClr val="tx2"/>
          </a:solidFill>
          <a:latin typeface="+mj-lt"/>
          <a:ea typeface="+mj-ea"/>
          <a:cs typeface="+mj-cs"/>
        </a:defRPr>
      </a:lvl1pPr>
    </p:titleStyle>
    <p:bodyStyle>
      <a:lvl1pPr marL="0" indent="0" algn="l" defTabSz="914400" rtl="0" eaLnBrk="1" latinLnBrk="0" hangingPunct="1">
        <a:spcBef>
          <a:spcPct val="20000"/>
        </a:spcBef>
        <a:spcAft>
          <a:spcPts val="600"/>
        </a:spcAft>
        <a:buFont typeface="Arial" pitchFamily="34" charset="0"/>
        <a:buNone/>
        <a:defRPr sz="2000" b="1" kern="1200">
          <a:solidFill>
            <a:schemeClr val="tx1"/>
          </a:solidFill>
          <a:latin typeface="+mn-lt"/>
          <a:ea typeface="+mn-ea"/>
          <a:cs typeface="+mn-cs"/>
        </a:defRPr>
      </a:lvl1pPr>
      <a:lvl2pPr marL="457200" indent="-182880" algn="l" defTabSz="914400" rtl="0" eaLnBrk="1" latinLnBrk="0" hangingPunct="1">
        <a:spcBef>
          <a:spcPct val="20000"/>
        </a:spcBef>
        <a:buClr>
          <a:schemeClr val="tx2"/>
        </a:buClr>
        <a:buFont typeface="Arial" pitchFamily="34" charset="0"/>
        <a:buChar char="•"/>
        <a:defRPr sz="2000" kern="1200">
          <a:solidFill>
            <a:schemeClr val="tx1"/>
          </a:solidFill>
          <a:latin typeface="+mn-lt"/>
          <a:ea typeface="+mn-ea"/>
          <a:cs typeface="+mn-cs"/>
        </a:defRPr>
      </a:lvl2pPr>
      <a:lvl3pPr marL="1143000" indent="-228600" algn="l" defTabSz="914400" rtl="0" eaLnBrk="1" latinLnBrk="0" hangingPunct="1">
        <a:spcBef>
          <a:spcPct val="20000"/>
        </a:spcBef>
        <a:buClr>
          <a:schemeClr val="tx2"/>
        </a:buClr>
        <a:buFont typeface="Arial" pitchFamily="34" charset="0"/>
        <a:buChar char="•"/>
        <a:defRPr sz="1800" kern="1200">
          <a:solidFill>
            <a:schemeClr val="tx1"/>
          </a:solidFill>
          <a:latin typeface="+mn-lt"/>
          <a:ea typeface="+mn-ea"/>
          <a:cs typeface="+mn-cs"/>
        </a:defRPr>
      </a:lvl3pPr>
      <a:lvl4pPr marL="1600200" indent="-228600" algn="l" defTabSz="914400" rtl="0" eaLnBrk="1" latinLnBrk="0" hangingPunct="1">
        <a:spcBef>
          <a:spcPct val="20000"/>
        </a:spcBef>
        <a:buClr>
          <a:schemeClr val="tx2"/>
        </a:buClr>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Clr>
          <a:schemeClr val="tx2"/>
        </a:buClr>
        <a:buFont typeface="Arial" pitchFamily="34" charset="0"/>
        <a:buChar char="•"/>
        <a:defRPr sz="1800" kern="1200" baseline="0">
          <a:solidFill>
            <a:schemeClr val="tx1"/>
          </a:solidFill>
          <a:latin typeface="+mn-lt"/>
          <a:ea typeface="+mn-ea"/>
          <a:cs typeface="+mn-cs"/>
        </a:defRPr>
      </a:lvl5pPr>
      <a:lvl6pPr marL="25146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6pPr>
      <a:lvl7pPr marL="29718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7pPr>
      <a:lvl8pPr marL="34290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8pPr>
      <a:lvl9pPr marL="38862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1.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Shape 90"/>
          <p:cNvSpPr txBox="1">
            <a:spLocks noGrp="1"/>
          </p:cNvSpPr>
          <p:nvPr>
            <p:ph type="ctrTitle"/>
          </p:nvPr>
        </p:nvSpPr>
        <p:spPr>
          <a:xfrm>
            <a:off x="457200" y="228600"/>
            <a:ext cx="8075240" cy="4571999"/>
          </a:xfrm>
          <a:prstGeom prst="rect">
            <a:avLst/>
          </a:prstGeom>
          <a:noFill/>
          <a:ln>
            <a:noFill/>
          </a:ln>
        </p:spPr>
        <p:txBody>
          <a:bodyPr lIns="91425" tIns="45700" rIns="91425" bIns="45700" anchor="ctr" anchorCtr="0">
            <a:noAutofit/>
          </a:bodyPr>
          <a:lstStyle/>
          <a:p>
            <a:pPr marL="0" marR="0" lvl="0" indent="0" algn="ctr" rtl="0">
              <a:lnSpc>
                <a:spcPct val="100000"/>
              </a:lnSpc>
              <a:spcBef>
                <a:spcPts val="0"/>
              </a:spcBef>
              <a:buClr>
                <a:schemeClr val="dk1"/>
              </a:buClr>
              <a:buSzPct val="25000"/>
              <a:buFont typeface="Arial Black"/>
              <a:buNone/>
            </a:pPr>
            <a:r>
              <a:rPr lang="en-GB" sz="6600" b="0" i="0" u="none" strike="noStrike" cap="none" baseline="0">
                <a:solidFill>
                  <a:schemeClr val="dk1"/>
                </a:solidFill>
                <a:latin typeface="Arial Black"/>
                <a:ea typeface="Arial Black"/>
                <a:cs typeface="Arial Black"/>
                <a:sym typeface="Arial Black"/>
              </a:rPr>
              <a:t>OCCUPATIONAL PSYCHOLOGY</a:t>
            </a:r>
          </a:p>
        </p:txBody>
      </p:sp>
      <p:sp>
        <p:nvSpPr>
          <p:cNvPr id="91" name="Shape 91"/>
          <p:cNvSpPr txBox="1">
            <a:spLocks noGrp="1"/>
          </p:cNvSpPr>
          <p:nvPr>
            <p:ph type="subTitle" idx="1"/>
          </p:nvPr>
        </p:nvSpPr>
        <p:spPr>
          <a:xfrm>
            <a:off x="457200" y="4800600"/>
            <a:ext cx="8291263" cy="914400"/>
          </a:xfrm>
          <a:prstGeom prst="rect">
            <a:avLst/>
          </a:prstGeom>
          <a:noFill/>
          <a:ln>
            <a:noFill/>
          </a:ln>
        </p:spPr>
        <p:txBody>
          <a:bodyPr lIns="91425" tIns="45700" rIns="91425" bIns="45700" anchor="t" anchorCtr="0">
            <a:noAutofit/>
          </a:bodyPr>
          <a:lstStyle/>
          <a:p>
            <a:pPr marL="0" marR="0" lvl="0" indent="0" algn="ctr" rtl="0">
              <a:spcBef>
                <a:spcPts val="0"/>
              </a:spcBef>
              <a:spcAft>
                <a:spcPts val="600"/>
              </a:spcAft>
              <a:buClr>
                <a:schemeClr val="dk2"/>
              </a:buClr>
              <a:buSzPct val="25000"/>
              <a:buFont typeface="Arial"/>
              <a:buNone/>
            </a:pPr>
            <a:r>
              <a:rPr lang="en-GB" sz="3200" b="0" i="0" u="none" strike="noStrike" cap="none" baseline="0">
                <a:solidFill>
                  <a:schemeClr val="dk2"/>
                </a:solidFill>
                <a:latin typeface="Arial Black"/>
                <a:ea typeface="Arial Black"/>
                <a:cs typeface="Arial Black"/>
                <a:sym typeface="Arial Black"/>
              </a:rPr>
              <a:t>PSYCHOMETRIC TESTING AND INDIVIDUAL DIFFERENCES</a:t>
            </a:r>
          </a:p>
        </p:txBody>
      </p:sp>
    </p:spTree>
    <p:custDataLst>
      <p:tags r:id="rId1"/>
    </p:custDataLst>
    <p:extLst>
      <p:ext uri="{BB962C8B-B14F-4D97-AF65-F5344CB8AC3E}">
        <p14:creationId xmlns:p14="http://schemas.microsoft.com/office/powerpoint/2010/main" val="632689859"/>
      </p:ext>
    </p:extLst>
  </p:cSld>
  <p:clrMapOvr>
    <a:masterClrMapping/>
  </p:clrMapOvr>
  <p:transition spd="slow">
    <p:cu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Shape 96"/>
          <p:cNvSpPr txBox="1">
            <a:spLocks noGrp="1"/>
          </p:cNvSpPr>
          <p:nvPr>
            <p:ph type="title"/>
          </p:nvPr>
        </p:nvSpPr>
        <p:spPr>
          <a:xfrm>
            <a:off x="457200" y="152718"/>
            <a:ext cx="5791200" cy="1371599"/>
          </a:xfrm>
          <a:prstGeom prst="rect">
            <a:avLst/>
          </a:prstGeom>
          <a:noFill/>
          <a:ln>
            <a:noFill/>
          </a:ln>
        </p:spPr>
        <p:txBody>
          <a:bodyPr lIns="91425" tIns="45700" rIns="91425" bIns="45700" anchor="b" anchorCtr="0">
            <a:noAutofit/>
          </a:bodyPr>
          <a:lstStyle/>
          <a:p>
            <a:pPr marL="0" marR="0" lvl="0" indent="0" algn="l" rtl="0">
              <a:spcBef>
                <a:spcPts val="0"/>
              </a:spcBef>
              <a:buClr>
                <a:schemeClr val="dk2"/>
              </a:buClr>
              <a:buSzPct val="25000"/>
              <a:buFont typeface="Arial Black"/>
              <a:buNone/>
            </a:pPr>
            <a:r>
              <a:rPr lang="en-GB" sz="3600" b="0" i="0" u="none" strike="noStrike" cap="none" baseline="0">
                <a:solidFill>
                  <a:schemeClr val="dk2"/>
                </a:solidFill>
                <a:latin typeface="Arial Black"/>
                <a:ea typeface="Arial Black"/>
                <a:cs typeface="Arial Black"/>
                <a:sym typeface="Arial Black"/>
              </a:rPr>
              <a:t>INDIVIDUAL DIFFERENCES</a:t>
            </a:r>
          </a:p>
        </p:txBody>
      </p:sp>
      <p:sp>
        <p:nvSpPr>
          <p:cNvPr id="97" name="Shape 97"/>
          <p:cNvSpPr txBox="1">
            <a:spLocks noGrp="1"/>
          </p:cNvSpPr>
          <p:nvPr>
            <p:ph type="body" idx="1"/>
          </p:nvPr>
        </p:nvSpPr>
        <p:spPr>
          <a:xfrm>
            <a:off x="457200" y="1752600"/>
            <a:ext cx="7619999" cy="4373563"/>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Clr>
                <a:schemeClr val="dk1"/>
              </a:buClr>
              <a:buSzPct val="25000"/>
              <a:buFont typeface="Arial"/>
              <a:buNone/>
            </a:pPr>
            <a:r>
              <a:rPr lang="en-GB" sz="2400" b="0" i="0" u="none" strike="noStrike" cap="none" baseline="0">
                <a:solidFill>
                  <a:schemeClr val="dk1"/>
                </a:solidFill>
                <a:latin typeface="Arial"/>
                <a:ea typeface="Arial"/>
                <a:cs typeface="Arial"/>
                <a:sym typeface="Arial"/>
              </a:rPr>
              <a:t>Most branches of psychology are interested in human behaviour under different conditions</a:t>
            </a:r>
          </a:p>
          <a:p>
            <a:pPr marL="0" marR="0" lvl="0" indent="0" algn="l" rtl="0">
              <a:spcBef>
                <a:spcPts val="1080"/>
              </a:spcBef>
              <a:spcAft>
                <a:spcPts val="0"/>
              </a:spcAft>
              <a:buClr>
                <a:schemeClr val="dk1"/>
              </a:buClr>
              <a:buFont typeface="Arial"/>
              <a:buNone/>
            </a:pPr>
            <a:endParaRPr sz="2400" b="0" i="0" u="none" strike="noStrike" cap="none" baseline="0">
              <a:solidFill>
                <a:schemeClr val="dk1"/>
              </a:solidFill>
              <a:latin typeface="Arial"/>
              <a:ea typeface="Arial"/>
              <a:cs typeface="Arial"/>
              <a:sym typeface="Arial"/>
            </a:endParaRPr>
          </a:p>
          <a:p>
            <a:pPr marL="0" marR="0" lvl="0" indent="0" algn="l" rtl="0">
              <a:spcBef>
                <a:spcPts val="1080"/>
              </a:spcBef>
              <a:spcAft>
                <a:spcPts val="0"/>
              </a:spcAft>
              <a:buClr>
                <a:schemeClr val="dk1"/>
              </a:buClr>
              <a:buSzPct val="25000"/>
              <a:buFont typeface="Arial"/>
              <a:buNone/>
            </a:pPr>
            <a:r>
              <a:rPr lang="en-GB" sz="2400" b="0" i="0" u="none" strike="noStrike" cap="none" baseline="0">
                <a:solidFill>
                  <a:schemeClr val="dk1"/>
                </a:solidFill>
                <a:latin typeface="Arial"/>
                <a:ea typeface="Arial"/>
                <a:cs typeface="Arial"/>
                <a:sym typeface="Arial"/>
              </a:rPr>
              <a:t>The assumption made is that all people are pretty much the same</a:t>
            </a:r>
          </a:p>
          <a:p>
            <a:pPr marL="0" marR="0" lvl="0" indent="0" algn="l" rtl="0">
              <a:spcBef>
                <a:spcPts val="1080"/>
              </a:spcBef>
              <a:spcAft>
                <a:spcPts val="0"/>
              </a:spcAft>
              <a:buClr>
                <a:schemeClr val="dk1"/>
              </a:buClr>
              <a:buFont typeface="Arial"/>
              <a:buNone/>
            </a:pPr>
            <a:endParaRPr sz="2400" b="0" i="0" u="none" strike="noStrike" cap="none" baseline="0">
              <a:solidFill>
                <a:schemeClr val="dk1"/>
              </a:solidFill>
              <a:latin typeface="Arial"/>
              <a:ea typeface="Arial"/>
              <a:cs typeface="Arial"/>
              <a:sym typeface="Arial"/>
            </a:endParaRPr>
          </a:p>
          <a:p>
            <a:pPr marL="0" marR="0" lvl="0" indent="0" algn="l" rtl="0">
              <a:spcBef>
                <a:spcPts val="1080"/>
              </a:spcBef>
              <a:spcAft>
                <a:spcPts val="0"/>
              </a:spcAft>
              <a:buClr>
                <a:schemeClr val="dk1"/>
              </a:buClr>
              <a:buSzPct val="25000"/>
              <a:buFont typeface="Arial"/>
              <a:buNone/>
            </a:pPr>
            <a:r>
              <a:rPr lang="en-GB" sz="2400" b="0" i="0" u="none" strike="noStrike" cap="none" baseline="0">
                <a:solidFill>
                  <a:schemeClr val="dk1"/>
                </a:solidFill>
                <a:latin typeface="Arial"/>
                <a:ea typeface="Arial"/>
                <a:cs typeface="Arial"/>
                <a:sym typeface="Arial"/>
              </a:rPr>
              <a:t>BUT! This assumption is wrong…</a:t>
            </a:r>
          </a:p>
          <a:p>
            <a:pPr marL="1143000" marR="0" lvl="2" indent="-228600" algn="l" rtl="0">
              <a:spcBef>
                <a:spcPts val="1000"/>
              </a:spcBef>
              <a:buClr>
                <a:schemeClr val="dk2"/>
              </a:buClr>
              <a:buSzPct val="100000"/>
              <a:buFont typeface="Arial"/>
              <a:buChar char="•"/>
            </a:pPr>
            <a:r>
              <a:rPr lang="en-GB" sz="2000" b="0" i="0" u="none" strike="noStrike" cap="none" baseline="0">
                <a:solidFill>
                  <a:schemeClr val="dk1"/>
                </a:solidFill>
                <a:latin typeface="Arial"/>
                <a:ea typeface="Arial"/>
                <a:cs typeface="Arial"/>
                <a:sym typeface="Arial"/>
              </a:rPr>
              <a:t>Some children develop faster than others</a:t>
            </a:r>
          </a:p>
          <a:p>
            <a:pPr marL="1143000" marR="0" lvl="2" indent="-228600" algn="l" rtl="0">
              <a:spcBef>
                <a:spcPts val="400"/>
              </a:spcBef>
              <a:buClr>
                <a:schemeClr val="dk2"/>
              </a:buClr>
              <a:buSzPct val="100000"/>
              <a:buFont typeface="Arial"/>
              <a:buChar char="•"/>
            </a:pPr>
            <a:r>
              <a:rPr lang="en-GB" sz="2000" b="0" i="0" u="none" strike="noStrike" cap="none" baseline="0">
                <a:solidFill>
                  <a:schemeClr val="dk1"/>
                </a:solidFill>
                <a:latin typeface="Arial"/>
                <a:ea typeface="Arial"/>
                <a:cs typeface="Arial"/>
                <a:sym typeface="Arial"/>
              </a:rPr>
              <a:t>Some adults are less conscientious than others</a:t>
            </a:r>
          </a:p>
          <a:p>
            <a:pPr marL="1143000" marR="0" lvl="2" indent="-228600" algn="l" rtl="0">
              <a:spcBef>
                <a:spcPts val="400"/>
              </a:spcBef>
              <a:buClr>
                <a:schemeClr val="dk2"/>
              </a:buClr>
              <a:buSzPct val="100000"/>
              <a:buFont typeface="Arial"/>
              <a:buChar char="•"/>
            </a:pPr>
            <a:r>
              <a:rPr lang="en-GB" sz="2000" b="0" i="0" u="none" strike="noStrike" cap="none" baseline="0">
                <a:solidFill>
                  <a:schemeClr val="dk1"/>
                </a:solidFill>
                <a:latin typeface="Arial"/>
                <a:ea typeface="Arial"/>
                <a:cs typeface="Arial"/>
                <a:sym typeface="Arial"/>
              </a:rPr>
              <a:t>Some people are more intelligent than others</a:t>
            </a:r>
          </a:p>
        </p:txBody>
      </p:sp>
    </p:spTree>
    <p:extLst>
      <p:ext uri="{BB962C8B-B14F-4D97-AF65-F5344CB8AC3E}">
        <p14:creationId xmlns:p14="http://schemas.microsoft.com/office/powerpoint/2010/main" val="4147639521"/>
      </p:ext>
    </p:extLst>
  </p:cSld>
  <p:clrMapOvr>
    <a:masterClrMapping/>
  </p:clrMapOvr>
  <p:transition spd="slow">
    <p:cu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102" name="Shape 102"/>
          <p:cNvSpPr txBox="1">
            <a:spLocks noGrp="1"/>
          </p:cNvSpPr>
          <p:nvPr>
            <p:ph type="title"/>
          </p:nvPr>
        </p:nvSpPr>
        <p:spPr>
          <a:xfrm>
            <a:off x="457200" y="152718"/>
            <a:ext cx="5791200" cy="1371599"/>
          </a:xfrm>
          <a:prstGeom prst="rect">
            <a:avLst/>
          </a:prstGeom>
          <a:noFill/>
          <a:ln>
            <a:noFill/>
          </a:ln>
        </p:spPr>
        <p:txBody>
          <a:bodyPr lIns="91425" tIns="45700" rIns="91425" bIns="45700" anchor="b" anchorCtr="0">
            <a:noAutofit/>
          </a:bodyPr>
          <a:lstStyle/>
          <a:p>
            <a:pPr marL="0" marR="0" lvl="0" indent="0" algn="l" rtl="0">
              <a:spcBef>
                <a:spcPts val="0"/>
              </a:spcBef>
              <a:buClr>
                <a:schemeClr val="dk2"/>
              </a:buClr>
              <a:buSzPct val="25000"/>
              <a:buFont typeface="Arial Black"/>
              <a:buNone/>
            </a:pPr>
            <a:r>
              <a:rPr lang="en-GB" sz="3600" b="0" i="0" u="none" strike="noStrike" cap="none" baseline="0">
                <a:solidFill>
                  <a:schemeClr val="dk2"/>
                </a:solidFill>
                <a:latin typeface="Arial Black"/>
                <a:ea typeface="Arial Black"/>
                <a:cs typeface="Arial Black"/>
                <a:sym typeface="Arial Black"/>
              </a:rPr>
              <a:t>PSYCHOMETRIC TESTING</a:t>
            </a:r>
          </a:p>
        </p:txBody>
      </p:sp>
      <p:sp>
        <p:nvSpPr>
          <p:cNvPr id="103" name="Shape 103"/>
          <p:cNvSpPr txBox="1">
            <a:spLocks noGrp="1"/>
          </p:cNvSpPr>
          <p:nvPr>
            <p:ph type="body" idx="1"/>
          </p:nvPr>
        </p:nvSpPr>
        <p:spPr>
          <a:xfrm>
            <a:off x="457200" y="1752600"/>
            <a:ext cx="7619999" cy="4373563"/>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Clr>
                <a:schemeClr val="dk1"/>
              </a:buClr>
              <a:buSzPct val="25000"/>
              <a:buFont typeface="Arial"/>
              <a:buNone/>
            </a:pPr>
            <a:r>
              <a:rPr lang="en-GB" sz="2800" b="0" i="0" u="none" strike="noStrike" cap="none" baseline="0">
                <a:solidFill>
                  <a:schemeClr val="dk1"/>
                </a:solidFill>
                <a:latin typeface="Arial"/>
                <a:ea typeface="Arial"/>
                <a:cs typeface="Arial"/>
                <a:sym typeface="Arial"/>
              </a:rPr>
              <a:t>Psychometrics is the branch of psychology concerned with the scientific measurement of individual differences</a:t>
            </a:r>
          </a:p>
          <a:p>
            <a:pPr marL="0" marR="0" lvl="0" indent="0" algn="l" rtl="0">
              <a:spcBef>
                <a:spcPts val="1160"/>
              </a:spcBef>
              <a:spcAft>
                <a:spcPts val="0"/>
              </a:spcAft>
              <a:buClr>
                <a:schemeClr val="dk1"/>
              </a:buClr>
              <a:buFont typeface="Arial"/>
              <a:buNone/>
            </a:pPr>
            <a:endParaRPr sz="2800" b="0" i="0" u="none" strike="noStrike" cap="none" baseline="0">
              <a:solidFill>
                <a:schemeClr val="dk1"/>
              </a:solidFill>
              <a:latin typeface="Arial"/>
              <a:ea typeface="Arial"/>
              <a:cs typeface="Arial"/>
              <a:sym typeface="Arial"/>
            </a:endParaRPr>
          </a:p>
          <a:p>
            <a:pPr marL="0" marR="0" lvl="0" indent="0" algn="l" rtl="0">
              <a:spcBef>
                <a:spcPts val="1160"/>
              </a:spcBef>
              <a:spcAft>
                <a:spcPts val="600"/>
              </a:spcAft>
              <a:buClr>
                <a:schemeClr val="dk1"/>
              </a:buClr>
              <a:buSzPct val="25000"/>
              <a:buFont typeface="Arial"/>
              <a:buNone/>
            </a:pPr>
            <a:r>
              <a:rPr lang="en-GB" sz="2800" b="0" i="0" u="none" strike="noStrike" cap="none" baseline="0">
                <a:solidFill>
                  <a:schemeClr val="dk1"/>
                </a:solidFill>
                <a:latin typeface="Arial"/>
                <a:ea typeface="Arial"/>
                <a:cs typeface="Arial"/>
                <a:sym typeface="Arial"/>
              </a:rPr>
              <a:t>Accurate measurement of I.D’s is important because theories can be tested </a:t>
            </a:r>
            <a:r>
              <a:rPr lang="en-GB" sz="2800" b="0" i="1" u="none" strike="noStrike" cap="none" baseline="0">
                <a:solidFill>
                  <a:schemeClr val="dk1"/>
                </a:solidFill>
                <a:latin typeface="Arial"/>
                <a:ea typeface="Arial"/>
                <a:cs typeface="Arial"/>
                <a:sym typeface="Arial"/>
              </a:rPr>
              <a:t>if and only if</a:t>
            </a:r>
            <a:r>
              <a:rPr lang="en-GB" sz="2800" b="0" i="0" u="none" strike="noStrike" cap="none" baseline="0">
                <a:solidFill>
                  <a:schemeClr val="dk1"/>
                </a:solidFill>
                <a:latin typeface="Arial"/>
                <a:ea typeface="Arial"/>
                <a:cs typeface="Arial"/>
                <a:sym typeface="Arial"/>
              </a:rPr>
              <a:t> the constructs involved can be measured</a:t>
            </a:r>
          </a:p>
        </p:txBody>
      </p:sp>
    </p:spTree>
    <p:extLst>
      <p:ext uri="{BB962C8B-B14F-4D97-AF65-F5344CB8AC3E}">
        <p14:creationId xmlns:p14="http://schemas.microsoft.com/office/powerpoint/2010/main" val="3823765597"/>
      </p:ext>
    </p:extLst>
  </p:cSld>
  <p:clrMapOvr>
    <a:masterClrMapping/>
  </p:clrMapOvr>
  <p:transition spd="slow">
    <p:cu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Shape 108"/>
          <p:cNvSpPr txBox="1">
            <a:spLocks noGrp="1"/>
          </p:cNvSpPr>
          <p:nvPr>
            <p:ph type="title"/>
          </p:nvPr>
        </p:nvSpPr>
        <p:spPr>
          <a:xfrm>
            <a:off x="457200" y="152718"/>
            <a:ext cx="5791200" cy="1371599"/>
          </a:xfrm>
          <a:prstGeom prst="rect">
            <a:avLst/>
          </a:prstGeom>
          <a:noFill/>
          <a:ln>
            <a:noFill/>
          </a:ln>
        </p:spPr>
        <p:txBody>
          <a:bodyPr lIns="91425" tIns="45700" rIns="91425" bIns="45700" anchor="b" anchorCtr="0">
            <a:noAutofit/>
          </a:bodyPr>
          <a:lstStyle/>
          <a:p>
            <a:pPr marL="0" marR="0" lvl="0" indent="0" algn="l" rtl="0">
              <a:spcBef>
                <a:spcPts val="0"/>
              </a:spcBef>
              <a:buClr>
                <a:schemeClr val="dk2"/>
              </a:buClr>
              <a:buSzPct val="25000"/>
              <a:buFont typeface="Arial Black"/>
              <a:buNone/>
            </a:pPr>
            <a:r>
              <a:rPr lang="en-GB" sz="3600" b="0" i="0" u="none" strike="noStrike" cap="none" baseline="0">
                <a:solidFill>
                  <a:schemeClr val="dk2"/>
                </a:solidFill>
                <a:latin typeface="Arial Black"/>
                <a:ea typeface="Arial Black"/>
                <a:cs typeface="Arial Black"/>
                <a:sym typeface="Arial Black"/>
              </a:rPr>
              <a:t>PSYCHOMETRIC TESTING</a:t>
            </a:r>
          </a:p>
        </p:txBody>
      </p:sp>
      <p:sp>
        <p:nvSpPr>
          <p:cNvPr id="109" name="Shape 109"/>
          <p:cNvSpPr txBox="1">
            <a:spLocks noGrp="1"/>
          </p:cNvSpPr>
          <p:nvPr>
            <p:ph type="body" idx="1"/>
          </p:nvPr>
        </p:nvSpPr>
        <p:spPr>
          <a:xfrm>
            <a:off x="457200" y="1752600"/>
            <a:ext cx="7619999" cy="4373563"/>
          </a:xfrm>
          <a:prstGeom prst="rect">
            <a:avLst/>
          </a:prstGeom>
          <a:noFill/>
          <a:ln>
            <a:noFill/>
          </a:ln>
        </p:spPr>
        <p:txBody>
          <a:bodyPr lIns="91425" tIns="45700" rIns="91425" bIns="45700" anchor="t" anchorCtr="0">
            <a:noAutofit/>
          </a:bodyPr>
          <a:lstStyle/>
          <a:p>
            <a:pPr marL="342900" marR="0" lvl="0" indent="-342900" algn="l" rtl="0">
              <a:spcBef>
                <a:spcPts val="0"/>
              </a:spcBef>
              <a:spcAft>
                <a:spcPts val="0"/>
              </a:spcAft>
              <a:buClr>
                <a:schemeClr val="dk1"/>
              </a:buClr>
              <a:buSzPct val="100000"/>
              <a:buFont typeface="Arial"/>
              <a:buChar char="•"/>
            </a:pPr>
            <a:r>
              <a:rPr lang="en-GB" sz="2400" b="0" i="0" u="none" strike="noStrike" cap="none" baseline="0">
                <a:solidFill>
                  <a:schemeClr val="dk1"/>
                </a:solidFill>
                <a:latin typeface="Arial"/>
                <a:ea typeface="Arial"/>
                <a:cs typeface="Arial"/>
                <a:sym typeface="Arial"/>
              </a:rPr>
              <a:t>The field of psychometrics and behavioural statistics has been expanding with unprecedented speed</a:t>
            </a:r>
          </a:p>
          <a:p>
            <a:pPr marL="342900" marR="0" lvl="0" indent="-190500" algn="l" rtl="0">
              <a:spcBef>
                <a:spcPts val="1080"/>
              </a:spcBef>
              <a:spcAft>
                <a:spcPts val="0"/>
              </a:spcAft>
              <a:buClr>
                <a:schemeClr val="dk1"/>
              </a:buClr>
              <a:buFont typeface="Arial"/>
              <a:buNone/>
            </a:pPr>
            <a:endParaRPr sz="2400" b="0" i="0" u="none" strike="noStrike" cap="none" baseline="0">
              <a:solidFill>
                <a:schemeClr val="dk1"/>
              </a:solidFill>
              <a:latin typeface="Arial"/>
              <a:ea typeface="Arial"/>
              <a:cs typeface="Arial"/>
              <a:sym typeface="Arial"/>
            </a:endParaRPr>
          </a:p>
          <a:p>
            <a:pPr marL="342900" marR="0" lvl="0" indent="-342900" algn="l" rtl="0">
              <a:spcBef>
                <a:spcPts val="1080"/>
              </a:spcBef>
              <a:spcAft>
                <a:spcPts val="600"/>
              </a:spcAft>
              <a:buClr>
                <a:schemeClr val="dk1"/>
              </a:buClr>
              <a:buSzPct val="100000"/>
              <a:buFont typeface="Arial"/>
              <a:buChar char="•"/>
            </a:pPr>
            <a:r>
              <a:rPr lang="en-GB" sz="2400" b="0" i="0" u="none" strike="noStrike" cap="none" baseline="0">
                <a:solidFill>
                  <a:schemeClr val="dk1"/>
                </a:solidFill>
                <a:latin typeface="Arial"/>
                <a:ea typeface="Arial"/>
                <a:cs typeface="Arial"/>
                <a:sym typeface="Arial"/>
              </a:rPr>
              <a:t>These rapid and technically rigorous developments have created a need for a new breed of quantitative scientist who can work at the interface between mathematical stats and applied research</a:t>
            </a:r>
          </a:p>
        </p:txBody>
      </p:sp>
    </p:spTree>
    <p:extLst>
      <p:ext uri="{BB962C8B-B14F-4D97-AF65-F5344CB8AC3E}">
        <p14:creationId xmlns:p14="http://schemas.microsoft.com/office/powerpoint/2010/main" val="1273305135"/>
      </p:ext>
    </p:extLst>
  </p:cSld>
  <p:clrMapOvr>
    <a:masterClrMapping/>
  </p:clrMapOvr>
  <p:transition spd="slow">
    <p:cu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114" name="Shape 114"/>
          <p:cNvSpPr txBox="1">
            <a:spLocks noGrp="1"/>
          </p:cNvSpPr>
          <p:nvPr>
            <p:ph type="title"/>
          </p:nvPr>
        </p:nvSpPr>
        <p:spPr>
          <a:xfrm>
            <a:off x="457200" y="152718"/>
            <a:ext cx="5791200" cy="1371599"/>
          </a:xfrm>
          <a:prstGeom prst="rect">
            <a:avLst/>
          </a:prstGeom>
          <a:noFill/>
          <a:ln>
            <a:noFill/>
          </a:ln>
        </p:spPr>
        <p:txBody>
          <a:bodyPr lIns="91425" tIns="45700" rIns="91425" bIns="45700" anchor="b" anchorCtr="0">
            <a:noAutofit/>
          </a:bodyPr>
          <a:lstStyle/>
          <a:p>
            <a:pPr marL="0" marR="0" lvl="0" indent="0" algn="l" rtl="0">
              <a:spcBef>
                <a:spcPts val="0"/>
              </a:spcBef>
              <a:buClr>
                <a:schemeClr val="dk2"/>
              </a:buClr>
              <a:buSzPct val="25000"/>
              <a:buFont typeface="Arial Black"/>
              <a:buNone/>
            </a:pPr>
            <a:r>
              <a:rPr lang="en-GB" sz="4000" b="0" i="0" u="none" strike="noStrike" cap="none" baseline="0">
                <a:solidFill>
                  <a:schemeClr val="dk2"/>
                </a:solidFill>
                <a:latin typeface="Arial Black"/>
                <a:ea typeface="Arial Black"/>
                <a:cs typeface="Arial Black"/>
                <a:sym typeface="Arial Black"/>
              </a:rPr>
              <a:t>WHY??</a:t>
            </a:r>
          </a:p>
        </p:txBody>
      </p:sp>
      <p:pic>
        <p:nvPicPr>
          <p:cNvPr id="115" name="Shape 115"/>
          <p:cNvPicPr preferRelativeResize="0">
            <a:picLocks noGrp="1"/>
          </p:cNvPicPr>
          <p:nvPr>
            <p:ph type="body" idx="1"/>
          </p:nvPr>
        </p:nvPicPr>
        <p:blipFill rotWithShape="1">
          <a:blip r:embed="rId3">
            <a:alphaModFix/>
          </a:blip>
          <a:srcRect/>
          <a:stretch/>
        </p:blipFill>
        <p:spPr>
          <a:xfrm>
            <a:off x="2771800" y="1916832"/>
            <a:ext cx="3879875" cy="3879875"/>
          </a:xfrm>
          <a:prstGeom prst="rect">
            <a:avLst/>
          </a:prstGeom>
          <a:noFill/>
          <a:ln>
            <a:noFill/>
          </a:ln>
        </p:spPr>
      </p:pic>
    </p:spTree>
    <p:extLst>
      <p:ext uri="{BB962C8B-B14F-4D97-AF65-F5344CB8AC3E}">
        <p14:creationId xmlns:p14="http://schemas.microsoft.com/office/powerpoint/2010/main" val="249310549"/>
      </p:ext>
    </p:extLst>
  </p:cSld>
  <p:clrMapOvr>
    <a:masterClrMapping/>
  </p:clrMapOvr>
  <p:transition spd="slow">
    <p:cu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9"/>
        <p:cNvGrpSpPr/>
        <p:nvPr/>
      </p:nvGrpSpPr>
      <p:grpSpPr>
        <a:xfrm>
          <a:off x="0" y="0"/>
          <a:ext cx="0" cy="0"/>
          <a:chOff x="0" y="0"/>
          <a:chExt cx="0" cy="0"/>
        </a:xfrm>
      </p:grpSpPr>
      <p:pic>
        <p:nvPicPr>
          <p:cNvPr id="120" name="Shape 120"/>
          <p:cNvPicPr preferRelativeResize="0"/>
          <p:nvPr/>
        </p:nvPicPr>
        <p:blipFill rotWithShape="1">
          <a:blip r:embed="rId3">
            <a:alphaModFix/>
          </a:blip>
          <a:srcRect/>
          <a:stretch/>
        </p:blipFill>
        <p:spPr>
          <a:xfrm>
            <a:off x="224458" y="-5361"/>
            <a:ext cx="8536559" cy="6863360"/>
          </a:xfrm>
          <a:prstGeom prst="rect">
            <a:avLst/>
          </a:prstGeom>
          <a:noFill/>
          <a:ln>
            <a:noFill/>
          </a:ln>
        </p:spPr>
      </p:pic>
    </p:spTree>
    <p:extLst>
      <p:ext uri="{BB962C8B-B14F-4D97-AF65-F5344CB8AC3E}">
        <p14:creationId xmlns:p14="http://schemas.microsoft.com/office/powerpoint/2010/main" val="2344573712"/>
      </p:ext>
    </p:extLst>
  </p:cSld>
  <p:clrMapOvr>
    <a:masterClrMapping/>
  </p:clrMapOvr>
  <p:transition spd="slow">
    <p:cu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Shape 125"/>
          <p:cNvSpPr txBox="1">
            <a:spLocks noGrp="1"/>
          </p:cNvSpPr>
          <p:nvPr>
            <p:ph type="title"/>
          </p:nvPr>
        </p:nvSpPr>
        <p:spPr>
          <a:xfrm>
            <a:off x="457200" y="152718"/>
            <a:ext cx="5791200" cy="1371599"/>
          </a:xfrm>
          <a:prstGeom prst="rect">
            <a:avLst/>
          </a:prstGeom>
          <a:noFill/>
          <a:ln>
            <a:noFill/>
          </a:ln>
        </p:spPr>
        <p:txBody>
          <a:bodyPr lIns="91425" tIns="45700" rIns="91425" bIns="45700" anchor="b" anchorCtr="0">
            <a:noAutofit/>
          </a:bodyPr>
          <a:lstStyle/>
          <a:p>
            <a:pPr marL="0" marR="0" lvl="0" indent="0" algn="l" rtl="0">
              <a:spcBef>
                <a:spcPts val="0"/>
              </a:spcBef>
              <a:buClr>
                <a:schemeClr val="dk2"/>
              </a:buClr>
              <a:buSzPct val="25000"/>
              <a:buFont typeface="Arial Black"/>
              <a:buNone/>
            </a:pPr>
            <a:r>
              <a:rPr lang="en-GB" sz="3600" b="0" i="0" u="none" strike="noStrike" cap="none" baseline="0">
                <a:solidFill>
                  <a:schemeClr val="dk2"/>
                </a:solidFill>
                <a:latin typeface="Arial Black"/>
                <a:ea typeface="Arial Black"/>
                <a:cs typeface="Arial Black"/>
                <a:sym typeface="Arial Black"/>
              </a:rPr>
              <a:t>BPS QUALIFICATIONS IN TEST USE</a:t>
            </a:r>
          </a:p>
        </p:txBody>
      </p:sp>
      <p:sp>
        <p:nvSpPr>
          <p:cNvPr id="126" name="Shape 126"/>
          <p:cNvSpPr txBox="1">
            <a:spLocks noGrp="1"/>
          </p:cNvSpPr>
          <p:nvPr>
            <p:ph type="body" idx="1"/>
          </p:nvPr>
        </p:nvSpPr>
        <p:spPr>
          <a:xfrm>
            <a:off x="457200" y="1752600"/>
            <a:ext cx="7619999" cy="4373563"/>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Clr>
                <a:schemeClr val="dk1"/>
              </a:buClr>
              <a:buSzPct val="25000"/>
              <a:buFont typeface="Arial"/>
              <a:buNone/>
            </a:pPr>
            <a:r>
              <a:rPr lang="en-GB" sz="2400" b="1" i="0" u="none" strike="noStrike" cap="none" baseline="0">
                <a:solidFill>
                  <a:schemeClr val="dk1"/>
                </a:solidFill>
                <a:latin typeface="Arial"/>
                <a:ea typeface="Arial"/>
                <a:cs typeface="Arial"/>
                <a:sym typeface="Arial"/>
              </a:rPr>
              <a:t>Occupational, educational and forensic</a:t>
            </a:r>
          </a:p>
          <a:p>
            <a:pPr marL="0" marR="0" lvl="0" indent="0" algn="l" rtl="0">
              <a:spcBef>
                <a:spcPts val="1080"/>
              </a:spcBef>
              <a:spcAft>
                <a:spcPts val="0"/>
              </a:spcAft>
              <a:buClr>
                <a:schemeClr val="dk1"/>
              </a:buClr>
              <a:buFont typeface="Arial"/>
              <a:buNone/>
            </a:pPr>
            <a:endParaRPr sz="2400" b="1" i="0" u="none" strike="noStrike" cap="none" baseline="0">
              <a:solidFill>
                <a:schemeClr val="dk1"/>
              </a:solidFill>
              <a:latin typeface="Arial"/>
              <a:ea typeface="Arial"/>
              <a:cs typeface="Arial"/>
              <a:sym typeface="Arial"/>
            </a:endParaRPr>
          </a:p>
          <a:p>
            <a:pPr marL="0" marR="0" lvl="0" indent="0" algn="l" rtl="0">
              <a:spcBef>
                <a:spcPts val="1080"/>
              </a:spcBef>
              <a:spcAft>
                <a:spcPts val="0"/>
              </a:spcAft>
              <a:buClr>
                <a:schemeClr val="dk1"/>
              </a:buClr>
              <a:buSzPct val="25000"/>
              <a:buFont typeface="Arial"/>
              <a:buNone/>
            </a:pPr>
            <a:r>
              <a:rPr lang="en-GB" sz="2400" b="1" i="0" u="none" strike="noStrike" cap="none" baseline="0">
                <a:solidFill>
                  <a:schemeClr val="dk1"/>
                </a:solidFill>
                <a:latin typeface="Arial"/>
                <a:ea typeface="Arial"/>
                <a:cs typeface="Arial"/>
                <a:sym typeface="Arial"/>
              </a:rPr>
              <a:t>Benefits?</a:t>
            </a:r>
          </a:p>
          <a:p>
            <a:pPr marL="457200" marR="0" lvl="1" indent="-190500" algn="l" rtl="0">
              <a:spcBef>
                <a:spcPts val="1080"/>
              </a:spcBef>
              <a:buClr>
                <a:schemeClr val="dk2"/>
              </a:buClr>
              <a:buSzPct val="100000"/>
              <a:buFont typeface="Arial"/>
              <a:buChar char="•"/>
            </a:pPr>
            <a:r>
              <a:rPr lang="en-GB" sz="2400" b="0" i="0" u="none" strike="noStrike" cap="none" baseline="0">
                <a:solidFill>
                  <a:schemeClr val="dk1"/>
                </a:solidFill>
                <a:latin typeface="Arial"/>
                <a:ea typeface="Arial"/>
                <a:cs typeface="Arial"/>
                <a:sym typeface="Arial"/>
              </a:rPr>
              <a:t>Nationally recognised qualification</a:t>
            </a:r>
          </a:p>
          <a:p>
            <a:pPr marL="457200" marR="0" lvl="1" indent="-190500" algn="l" rtl="0">
              <a:spcBef>
                <a:spcPts val="480"/>
              </a:spcBef>
              <a:buClr>
                <a:schemeClr val="dk2"/>
              </a:buClr>
              <a:buSzPct val="100000"/>
              <a:buFont typeface="Arial"/>
              <a:buChar char="•"/>
            </a:pPr>
            <a:r>
              <a:rPr lang="en-GB" sz="2400" b="0" i="0" u="none" strike="noStrike" cap="none" baseline="0">
                <a:solidFill>
                  <a:schemeClr val="dk1"/>
                </a:solidFill>
                <a:latin typeface="Arial"/>
                <a:ea typeface="Arial"/>
                <a:cs typeface="Arial"/>
                <a:sym typeface="Arial"/>
              </a:rPr>
              <a:t>Access to psychological/psychometric tests that would otherwise be restricted</a:t>
            </a:r>
          </a:p>
        </p:txBody>
      </p:sp>
    </p:spTree>
    <p:extLst>
      <p:ext uri="{BB962C8B-B14F-4D97-AF65-F5344CB8AC3E}">
        <p14:creationId xmlns:p14="http://schemas.microsoft.com/office/powerpoint/2010/main" val="18929031"/>
      </p:ext>
    </p:extLst>
  </p:cSld>
  <p:clrMapOvr>
    <a:masterClrMapping/>
  </p:clrMapOvr>
  <p:transition spd="slow">
    <p:cu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sp>
        <p:nvSpPr>
          <p:cNvPr id="131" name="Shape 131"/>
          <p:cNvSpPr txBox="1">
            <a:spLocks noGrp="1"/>
          </p:cNvSpPr>
          <p:nvPr>
            <p:ph type="title"/>
          </p:nvPr>
        </p:nvSpPr>
        <p:spPr>
          <a:xfrm>
            <a:off x="457200" y="152718"/>
            <a:ext cx="5791200" cy="1371599"/>
          </a:xfrm>
          <a:prstGeom prst="rect">
            <a:avLst/>
          </a:prstGeom>
          <a:noFill/>
          <a:ln>
            <a:noFill/>
          </a:ln>
        </p:spPr>
        <p:txBody>
          <a:bodyPr lIns="91425" tIns="45700" rIns="91425" bIns="45700" anchor="b" anchorCtr="0">
            <a:noAutofit/>
          </a:bodyPr>
          <a:lstStyle/>
          <a:p>
            <a:pPr marL="0" marR="0" lvl="0" indent="0" algn="l" rtl="0">
              <a:spcBef>
                <a:spcPts val="0"/>
              </a:spcBef>
              <a:buClr>
                <a:schemeClr val="dk2"/>
              </a:buClr>
              <a:buSzPct val="25000"/>
              <a:buFont typeface="Arial Black"/>
              <a:buNone/>
            </a:pPr>
            <a:r>
              <a:rPr lang="en-GB" sz="3600" b="0" i="0" u="none" strike="noStrike" cap="none" baseline="0">
                <a:solidFill>
                  <a:schemeClr val="dk2"/>
                </a:solidFill>
                <a:latin typeface="Arial Black"/>
                <a:ea typeface="Arial Black"/>
                <a:cs typeface="Arial Black"/>
                <a:sym typeface="Arial Black"/>
              </a:rPr>
              <a:t>OCCUPATIONAL TESTING</a:t>
            </a:r>
          </a:p>
        </p:txBody>
      </p:sp>
      <p:sp>
        <p:nvSpPr>
          <p:cNvPr id="132" name="Shape 132"/>
          <p:cNvSpPr txBox="1">
            <a:spLocks noGrp="1"/>
          </p:cNvSpPr>
          <p:nvPr>
            <p:ph type="body" idx="1"/>
          </p:nvPr>
        </p:nvSpPr>
        <p:spPr>
          <a:xfrm>
            <a:off x="457200" y="1752600"/>
            <a:ext cx="7619999" cy="4373563"/>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Clr>
                <a:schemeClr val="dk1"/>
              </a:buClr>
              <a:buSzPct val="25000"/>
              <a:buFont typeface="Arial"/>
              <a:buNone/>
            </a:pPr>
            <a:r>
              <a:rPr lang="en-GB" sz="2000" b="1" i="0" u="none" strike="noStrike" cap="none" baseline="0">
                <a:solidFill>
                  <a:schemeClr val="dk1"/>
                </a:solidFill>
                <a:latin typeface="Arial"/>
                <a:ea typeface="Arial"/>
                <a:cs typeface="Arial"/>
                <a:sym typeface="Arial"/>
              </a:rPr>
              <a:t>Level 1: Assistant test user</a:t>
            </a:r>
          </a:p>
          <a:p>
            <a:pPr marL="457200" marR="0" lvl="1" indent="-190500" algn="l" rtl="0">
              <a:spcBef>
                <a:spcPts val="1000"/>
              </a:spcBef>
              <a:buClr>
                <a:schemeClr val="dk2"/>
              </a:buClr>
              <a:buSzPct val="100000"/>
              <a:buFont typeface="Arial"/>
              <a:buChar char="•"/>
            </a:pPr>
            <a:r>
              <a:rPr lang="en-GB" sz="2000" b="0" i="0" u="none" strike="noStrike" cap="none" baseline="0">
                <a:solidFill>
                  <a:schemeClr val="dk1"/>
                </a:solidFill>
                <a:latin typeface="Arial"/>
                <a:ea typeface="Arial"/>
                <a:cs typeface="Arial"/>
                <a:sym typeface="Arial"/>
              </a:rPr>
              <a:t>Qualifies the delegate to administer psychometric tests, teaches the basics of ethical test use and computer-based testing</a:t>
            </a:r>
          </a:p>
          <a:p>
            <a:pPr marL="457200" marR="0" lvl="1" indent="-63500" algn="l" rtl="0">
              <a:spcBef>
                <a:spcPts val="400"/>
              </a:spcBef>
              <a:buClr>
                <a:schemeClr val="dk2"/>
              </a:buClr>
              <a:buFont typeface="Arial"/>
              <a:buNone/>
            </a:pPr>
            <a:endParaRPr sz="2000" b="0" i="0" u="none" strike="noStrike" cap="none" baseline="0">
              <a:solidFill>
                <a:schemeClr val="dk1"/>
              </a:solidFill>
              <a:latin typeface="Arial"/>
              <a:ea typeface="Arial"/>
              <a:cs typeface="Arial"/>
              <a:sym typeface="Arial"/>
            </a:endParaRPr>
          </a:p>
          <a:p>
            <a:pPr marL="0" marR="0" lvl="0" indent="0" algn="l" rtl="0">
              <a:spcBef>
                <a:spcPts val="400"/>
              </a:spcBef>
              <a:spcAft>
                <a:spcPts val="0"/>
              </a:spcAft>
              <a:buClr>
                <a:schemeClr val="dk1"/>
              </a:buClr>
              <a:buSzPct val="25000"/>
              <a:buFont typeface="Arial"/>
              <a:buNone/>
            </a:pPr>
            <a:r>
              <a:rPr lang="en-GB" sz="2000" b="1" i="0" u="none" strike="noStrike" cap="none" baseline="0">
                <a:solidFill>
                  <a:schemeClr val="dk1"/>
                </a:solidFill>
                <a:latin typeface="Arial"/>
                <a:ea typeface="Arial"/>
                <a:cs typeface="Arial"/>
                <a:sym typeface="Arial"/>
              </a:rPr>
              <a:t>Level 2: Test User (Ability)</a:t>
            </a:r>
          </a:p>
          <a:p>
            <a:pPr marL="0" marR="0" lvl="0" indent="0" algn="l" rtl="0">
              <a:spcBef>
                <a:spcPts val="1000"/>
              </a:spcBef>
              <a:spcAft>
                <a:spcPts val="0"/>
              </a:spcAft>
              <a:buClr>
                <a:schemeClr val="dk1"/>
              </a:buClr>
              <a:buSzPct val="25000"/>
              <a:buFont typeface="Arial"/>
              <a:buNone/>
            </a:pPr>
            <a:r>
              <a:rPr lang="en-GB" sz="2000" b="1" i="0" u="none" strike="noStrike" cap="none" baseline="0">
                <a:solidFill>
                  <a:schemeClr val="dk1"/>
                </a:solidFill>
                <a:latin typeface="Arial"/>
                <a:ea typeface="Arial"/>
                <a:cs typeface="Arial"/>
                <a:sym typeface="Arial"/>
              </a:rPr>
              <a:t>Level 2: Test User (Personality)</a:t>
            </a:r>
          </a:p>
          <a:p>
            <a:pPr marL="457200" marR="0" lvl="1" indent="-190500" algn="l" rtl="0">
              <a:spcBef>
                <a:spcPts val="1000"/>
              </a:spcBef>
              <a:buClr>
                <a:schemeClr val="dk2"/>
              </a:buClr>
              <a:buSzPct val="100000"/>
              <a:buFont typeface="Arial"/>
              <a:buChar char="•"/>
            </a:pPr>
            <a:r>
              <a:rPr lang="en-GB" sz="2000" b="0" i="0" u="none" strike="noStrike" cap="none" baseline="0">
                <a:solidFill>
                  <a:schemeClr val="dk1"/>
                </a:solidFill>
                <a:latin typeface="Arial"/>
                <a:ea typeface="Arial"/>
                <a:cs typeface="Arial"/>
                <a:sym typeface="Arial"/>
              </a:rPr>
              <a:t>Qualifies delegate to score, interpret and provide feedback on tests</a:t>
            </a:r>
          </a:p>
          <a:p>
            <a:pPr marL="457200" marR="0" lvl="1" indent="-190500" algn="l" rtl="0">
              <a:spcBef>
                <a:spcPts val="400"/>
              </a:spcBef>
              <a:buClr>
                <a:schemeClr val="dk2"/>
              </a:buClr>
              <a:buSzPct val="100000"/>
              <a:buFont typeface="Arial"/>
              <a:buChar char="•"/>
            </a:pPr>
            <a:r>
              <a:rPr lang="en-GB" sz="2000" b="0" i="0" u="none" strike="noStrike" cap="none" baseline="0">
                <a:solidFill>
                  <a:schemeClr val="dk1"/>
                </a:solidFill>
                <a:latin typeface="Arial"/>
                <a:ea typeface="Arial"/>
                <a:cs typeface="Arial"/>
                <a:sym typeface="Arial"/>
              </a:rPr>
              <a:t>Delegate will get trained in specific tests (e.g., NEO PI-R)</a:t>
            </a:r>
          </a:p>
        </p:txBody>
      </p:sp>
    </p:spTree>
    <p:extLst>
      <p:ext uri="{BB962C8B-B14F-4D97-AF65-F5344CB8AC3E}">
        <p14:creationId xmlns:p14="http://schemas.microsoft.com/office/powerpoint/2010/main" val="1989877725"/>
      </p:ext>
    </p:extLst>
  </p:cSld>
  <p:clrMapOvr>
    <a:masterClrMapping/>
  </p:clrMapOvr>
  <p:transition spd="slow">
    <p:cu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6"/>
        <p:cNvGrpSpPr/>
        <p:nvPr/>
      </p:nvGrpSpPr>
      <p:grpSpPr>
        <a:xfrm>
          <a:off x="0" y="0"/>
          <a:ext cx="0" cy="0"/>
          <a:chOff x="0" y="0"/>
          <a:chExt cx="0" cy="0"/>
        </a:xfrm>
      </p:grpSpPr>
      <p:sp>
        <p:nvSpPr>
          <p:cNvPr id="137" name="Shape 137"/>
          <p:cNvSpPr txBox="1">
            <a:spLocks noGrp="1"/>
          </p:cNvSpPr>
          <p:nvPr>
            <p:ph type="ctrTitle"/>
          </p:nvPr>
        </p:nvSpPr>
        <p:spPr>
          <a:xfrm>
            <a:off x="457200" y="228600"/>
            <a:ext cx="7772400" cy="4571999"/>
          </a:xfrm>
          <a:prstGeom prst="rect">
            <a:avLst/>
          </a:prstGeom>
          <a:noFill/>
          <a:ln>
            <a:noFill/>
          </a:ln>
        </p:spPr>
        <p:txBody>
          <a:bodyPr lIns="91425" tIns="45700" rIns="91425" bIns="45700" anchor="ctr" anchorCtr="0">
            <a:noAutofit/>
          </a:bodyPr>
          <a:lstStyle/>
          <a:p>
            <a:pPr marL="0" marR="0" lvl="0" indent="0" algn="l" rtl="0">
              <a:lnSpc>
                <a:spcPct val="100000"/>
              </a:lnSpc>
              <a:spcBef>
                <a:spcPts val="0"/>
              </a:spcBef>
              <a:buClr>
                <a:schemeClr val="dk1"/>
              </a:buClr>
              <a:buSzPct val="25000"/>
              <a:buFont typeface="Arial Black"/>
              <a:buNone/>
            </a:pPr>
            <a:r>
              <a:rPr lang="en-GB" sz="6600" b="0" i="0" u="none" strike="noStrike" cap="none" baseline="0">
                <a:solidFill>
                  <a:schemeClr val="dk1"/>
                </a:solidFill>
                <a:latin typeface="Arial Black"/>
                <a:ea typeface="Arial Black"/>
                <a:cs typeface="Arial Black"/>
                <a:sym typeface="Arial Black"/>
              </a:rPr>
              <a:t>PERSONALITY</a:t>
            </a:r>
          </a:p>
        </p:txBody>
      </p:sp>
      <p:sp>
        <p:nvSpPr>
          <p:cNvPr id="138" name="Shape 138"/>
          <p:cNvSpPr txBox="1">
            <a:spLocks noGrp="1"/>
          </p:cNvSpPr>
          <p:nvPr>
            <p:ph type="subTitle" idx="1"/>
          </p:nvPr>
        </p:nvSpPr>
        <p:spPr>
          <a:xfrm>
            <a:off x="457200" y="4800600"/>
            <a:ext cx="6858000" cy="914400"/>
          </a:xfrm>
          <a:prstGeom prst="rect">
            <a:avLst/>
          </a:prstGeom>
          <a:noFill/>
          <a:ln>
            <a:noFill/>
          </a:ln>
        </p:spPr>
        <p:txBody>
          <a:bodyPr lIns="91425" tIns="45700" rIns="91425" bIns="45700" anchor="t" anchorCtr="0">
            <a:noAutofit/>
          </a:bodyPr>
          <a:lstStyle/>
          <a:p>
            <a:pPr marL="0" marR="0" lvl="0" indent="0" algn="l" rtl="0">
              <a:spcBef>
                <a:spcPts val="0"/>
              </a:spcBef>
              <a:spcAft>
                <a:spcPts val="600"/>
              </a:spcAft>
              <a:buClr>
                <a:schemeClr val="dk2"/>
              </a:buClr>
              <a:buFont typeface="Arial"/>
              <a:buNone/>
            </a:pPr>
            <a:endParaRPr sz="2000" b="0" i="0" u="none" strike="noStrike" cap="none" baseline="0">
              <a:solidFill>
                <a:schemeClr val="dk2"/>
              </a:solidFill>
              <a:latin typeface="Arial Black"/>
              <a:ea typeface="Arial Black"/>
              <a:cs typeface="Arial Black"/>
              <a:sym typeface="Arial Black"/>
            </a:endParaRPr>
          </a:p>
        </p:txBody>
      </p:sp>
    </p:spTree>
    <p:extLst>
      <p:ext uri="{BB962C8B-B14F-4D97-AF65-F5344CB8AC3E}">
        <p14:creationId xmlns:p14="http://schemas.microsoft.com/office/powerpoint/2010/main" val="2086747180"/>
      </p:ext>
    </p:extLst>
  </p:cSld>
  <p:clrMapOvr>
    <a:masterClrMapping/>
  </p:clrMapOvr>
  <p:transition spd="slow">
    <p:cu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
        <p:nvSpPr>
          <p:cNvPr id="143" name="Shape 143"/>
          <p:cNvSpPr txBox="1">
            <a:spLocks noGrp="1"/>
          </p:cNvSpPr>
          <p:nvPr>
            <p:ph type="title"/>
          </p:nvPr>
        </p:nvSpPr>
        <p:spPr>
          <a:xfrm>
            <a:off x="457200" y="152718"/>
            <a:ext cx="5791200" cy="1371599"/>
          </a:xfrm>
          <a:prstGeom prst="rect">
            <a:avLst/>
          </a:prstGeom>
          <a:noFill/>
          <a:ln>
            <a:noFill/>
          </a:ln>
        </p:spPr>
        <p:txBody>
          <a:bodyPr lIns="91425" tIns="45700" rIns="91425" bIns="45700" anchor="b" anchorCtr="0">
            <a:noAutofit/>
          </a:bodyPr>
          <a:lstStyle/>
          <a:p>
            <a:pPr marL="0" marR="0" lvl="0" indent="0" algn="l" rtl="0">
              <a:spcBef>
                <a:spcPts val="0"/>
              </a:spcBef>
              <a:buClr>
                <a:schemeClr val="dk2"/>
              </a:buClr>
              <a:buSzPct val="25000"/>
              <a:buFont typeface="Arial Black"/>
              <a:buNone/>
            </a:pPr>
            <a:r>
              <a:rPr lang="en-GB" sz="3600" b="0" i="0" u="none" strike="noStrike" cap="none" baseline="0">
                <a:solidFill>
                  <a:schemeClr val="dk2"/>
                </a:solidFill>
                <a:latin typeface="Arial Black"/>
                <a:ea typeface="Arial Black"/>
                <a:cs typeface="Arial Black"/>
                <a:sym typeface="Arial Black"/>
              </a:rPr>
              <a:t>WHAT IS PERSONALITY?</a:t>
            </a:r>
          </a:p>
        </p:txBody>
      </p:sp>
      <p:sp>
        <p:nvSpPr>
          <p:cNvPr id="144" name="Shape 144"/>
          <p:cNvSpPr txBox="1">
            <a:spLocks noGrp="1"/>
          </p:cNvSpPr>
          <p:nvPr>
            <p:ph type="body" idx="1"/>
          </p:nvPr>
        </p:nvSpPr>
        <p:spPr>
          <a:xfrm>
            <a:off x="457200" y="1752600"/>
            <a:ext cx="7619999" cy="4373563"/>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Clr>
                <a:schemeClr val="dk1"/>
              </a:buClr>
              <a:buSzPct val="25000"/>
              <a:buFont typeface="Arial"/>
              <a:buNone/>
            </a:pPr>
            <a:r>
              <a:rPr lang="en-GB" sz="2400" b="1" i="0" u="none" strike="noStrike" cap="none" baseline="0">
                <a:solidFill>
                  <a:schemeClr val="dk1"/>
                </a:solidFill>
                <a:latin typeface="Arial"/>
                <a:ea typeface="Arial"/>
                <a:cs typeface="Arial"/>
                <a:sym typeface="Arial"/>
              </a:rPr>
              <a:t>In certain respects, each of us is:</a:t>
            </a:r>
          </a:p>
          <a:p>
            <a:pPr marL="457200" marR="0" lvl="1" indent="-190500" algn="l" rtl="0">
              <a:spcBef>
                <a:spcPts val="1080"/>
              </a:spcBef>
              <a:buClr>
                <a:schemeClr val="dk2"/>
              </a:buClr>
              <a:buSzPct val="100000"/>
              <a:buFont typeface="Arial"/>
              <a:buChar char="•"/>
            </a:pPr>
            <a:r>
              <a:rPr lang="en-GB" sz="2400" b="0" i="0" u="none" strike="noStrike" cap="none" baseline="0">
                <a:solidFill>
                  <a:schemeClr val="dk1"/>
                </a:solidFill>
                <a:latin typeface="Arial"/>
                <a:ea typeface="Arial"/>
                <a:cs typeface="Arial"/>
                <a:sym typeface="Arial"/>
              </a:rPr>
              <a:t>Like </a:t>
            </a:r>
            <a:r>
              <a:rPr lang="en-GB" sz="2400" b="0" i="1" u="none" strike="noStrike" cap="none" baseline="0">
                <a:solidFill>
                  <a:schemeClr val="dk1"/>
                </a:solidFill>
                <a:latin typeface="Arial"/>
                <a:ea typeface="Arial"/>
                <a:cs typeface="Arial"/>
                <a:sym typeface="Arial"/>
              </a:rPr>
              <a:t>all other</a:t>
            </a:r>
            <a:r>
              <a:rPr lang="en-GB" sz="2400" b="0" i="0" u="none" strike="noStrike" cap="none" baseline="0">
                <a:solidFill>
                  <a:schemeClr val="dk1"/>
                </a:solidFill>
                <a:latin typeface="Arial"/>
                <a:ea typeface="Arial"/>
                <a:cs typeface="Arial"/>
                <a:sym typeface="Arial"/>
              </a:rPr>
              <a:t> people</a:t>
            </a:r>
          </a:p>
          <a:p>
            <a:pPr marL="457200" marR="0" lvl="1" indent="-190500" algn="l" rtl="0">
              <a:spcBef>
                <a:spcPts val="480"/>
              </a:spcBef>
              <a:buClr>
                <a:schemeClr val="dk2"/>
              </a:buClr>
              <a:buSzPct val="100000"/>
              <a:buFont typeface="Arial"/>
              <a:buChar char="•"/>
            </a:pPr>
            <a:r>
              <a:rPr lang="en-GB" sz="2400" b="0" i="0" u="none" strike="noStrike" cap="none" baseline="0">
                <a:solidFill>
                  <a:schemeClr val="dk1"/>
                </a:solidFill>
                <a:latin typeface="Arial"/>
                <a:ea typeface="Arial"/>
                <a:cs typeface="Arial"/>
                <a:sym typeface="Arial"/>
              </a:rPr>
              <a:t>Like </a:t>
            </a:r>
            <a:r>
              <a:rPr lang="en-GB" sz="2400" b="0" i="1" u="none" strike="noStrike" cap="none" baseline="0">
                <a:solidFill>
                  <a:schemeClr val="dk1"/>
                </a:solidFill>
                <a:latin typeface="Arial"/>
                <a:ea typeface="Arial"/>
                <a:cs typeface="Arial"/>
                <a:sym typeface="Arial"/>
              </a:rPr>
              <a:t>some other</a:t>
            </a:r>
            <a:r>
              <a:rPr lang="en-GB" sz="2400" b="0" i="0" u="none" strike="noStrike" cap="none" baseline="0">
                <a:solidFill>
                  <a:schemeClr val="dk1"/>
                </a:solidFill>
                <a:latin typeface="Arial"/>
                <a:ea typeface="Arial"/>
                <a:cs typeface="Arial"/>
                <a:sym typeface="Arial"/>
              </a:rPr>
              <a:t> people</a:t>
            </a:r>
          </a:p>
          <a:p>
            <a:pPr marL="457200" marR="0" lvl="1" indent="-190500" algn="l" rtl="0">
              <a:spcBef>
                <a:spcPts val="480"/>
              </a:spcBef>
              <a:buClr>
                <a:schemeClr val="dk2"/>
              </a:buClr>
              <a:buSzPct val="100000"/>
              <a:buFont typeface="Arial"/>
              <a:buChar char="•"/>
            </a:pPr>
            <a:r>
              <a:rPr lang="en-GB" sz="2400" b="0" i="0" u="none" strike="noStrike" cap="none" baseline="0">
                <a:solidFill>
                  <a:schemeClr val="dk1"/>
                </a:solidFill>
                <a:latin typeface="Arial"/>
                <a:ea typeface="Arial"/>
                <a:cs typeface="Arial"/>
                <a:sym typeface="Arial"/>
              </a:rPr>
              <a:t>Like </a:t>
            </a:r>
            <a:r>
              <a:rPr lang="en-GB" sz="2400" b="0" i="1" u="none" strike="noStrike" cap="none" baseline="0">
                <a:solidFill>
                  <a:schemeClr val="dk1"/>
                </a:solidFill>
                <a:latin typeface="Arial"/>
                <a:ea typeface="Arial"/>
                <a:cs typeface="Arial"/>
                <a:sym typeface="Arial"/>
              </a:rPr>
              <a:t>no other </a:t>
            </a:r>
            <a:r>
              <a:rPr lang="en-GB" sz="2400" b="0" i="0" u="none" strike="noStrike" cap="none" baseline="0">
                <a:solidFill>
                  <a:schemeClr val="dk1"/>
                </a:solidFill>
                <a:latin typeface="Arial"/>
                <a:ea typeface="Arial"/>
                <a:cs typeface="Arial"/>
                <a:sym typeface="Arial"/>
              </a:rPr>
              <a:t>people</a:t>
            </a:r>
          </a:p>
          <a:p>
            <a:pPr marL="457200" marR="0" lvl="1" indent="-38100" algn="l" rtl="0">
              <a:spcBef>
                <a:spcPts val="480"/>
              </a:spcBef>
              <a:buClr>
                <a:schemeClr val="dk2"/>
              </a:buClr>
              <a:buFont typeface="Arial"/>
              <a:buNone/>
            </a:pPr>
            <a:endParaRPr sz="2400" b="0" i="0" u="none" strike="noStrike" cap="none" baseline="0">
              <a:solidFill>
                <a:schemeClr val="dk1"/>
              </a:solidFill>
              <a:latin typeface="Arial"/>
              <a:ea typeface="Arial"/>
              <a:cs typeface="Arial"/>
              <a:sym typeface="Arial"/>
            </a:endParaRPr>
          </a:p>
          <a:p>
            <a:pPr marL="0" marR="0" lvl="0" indent="0" algn="l" rtl="0">
              <a:spcBef>
                <a:spcPts val="480"/>
              </a:spcBef>
              <a:spcAft>
                <a:spcPts val="600"/>
              </a:spcAft>
              <a:buClr>
                <a:schemeClr val="dk1"/>
              </a:buClr>
              <a:buSzPct val="25000"/>
              <a:buFont typeface="Arial"/>
              <a:buNone/>
            </a:pPr>
            <a:r>
              <a:rPr lang="en-GB" sz="2400" b="1" i="0" u="none" strike="noStrike" cap="none" baseline="0">
                <a:solidFill>
                  <a:schemeClr val="dk1"/>
                </a:solidFill>
                <a:latin typeface="Arial"/>
                <a:ea typeface="Arial"/>
                <a:cs typeface="Arial"/>
                <a:sym typeface="Arial"/>
              </a:rPr>
              <a:t>Personality: </a:t>
            </a:r>
            <a:r>
              <a:rPr lang="en-GB" sz="2400" b="0" i="0" u="none" strike="noStrike" cap="none" baseline="0">
                <a:solidFill>
                  <a:schemeClr val="dk1"/>
                </a:solidFill>
                <a:latin typeface="Arial"/>
                <a:ea typeface="Arial"/>
                <a:cs typeface="Arial"/>
                <a:sym typeface="Arial"/>
              </a:rPr>
              <a:t>distinctive and relatively enduring ways of thinking, feeling, and acting that characterise a person’s responses to life situations</a:t>
            </a:r>
          </a:p>
        </p:txBody>
      </p:sp>
    </p:spTree>
    <p:extLst>
      <p:ext uri="{BB962C8B-B14F-4D97-AF65-F5344CB8AC3E}">
        <p14:creationId xmlns:p14="http://schemas.microsoft.com/office/powerpoint/2010/main" val="1780385788"/>
      </p:ext>
    </p:extLst>
  </p:cSld>
  <p:clrMapOvr>
    <a:masterClrMapping/>
  </p:clrMapOvr>
  <p:transition spd="slow">
    <p:cu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Shape 149"/>
          <p:cNvSpPr txBox="1">
            <a:spLocks noGrp="1"/>
          </p:cNvSpPr>
          <p:nvPr>
            <p:ph type="title"/>
          </p:nvPr>
        </p:nvSpPr>
        <p:spPr>
          <a:xfrm>
            <a:off x="457200" y="152718"/>
            <a:ext cx="5791200" cy="1371599"/>
          </a:xfrm>
          <a:prstGeom prst="rect">
            <a:avLst/>
          </a:prstGeom>
          <a:noFill/>
          <a:ln>
            <a:noFill/>
          </a:ln>
        </p:spPr>
        <p:txBody>
          <a:bodyPr lIns="91425" tIns="45700" rIns="91425" bIns="45700" anchor="b" anchorCtr="0">
            <a:noAutofit/>
          </a:bodyPr>
          <a:lstStyle/>
          <a:p>
            <a:pPr marL="0" marR="0" lvl="0" indent="0" algn="l" rtl="0">
              <a:spcBef>
                <a:spcPts val="0"/>
              </a:spcBef>
              <a:buClr>
                <a:schemeClr val="dk2"/>
              </a:buClr>
              <a:buSzPct val="25000"/>
              <a:buFont typeface="Arial Black"/>
              <a:buNone/>
            </a:pPr>
            <a:r>
              <a:rPr lang="en-GB" sz="3600" b="0" i="0" u="none" strike="noStrike" cap="none" baseline="0">
                <a:solidFill>
                  <a:schemeClr val="dk2"/>
                </a:solidFill>
                <a:latin typeface="Arial Black"/>
                <a:ea typeface="Arial Black"/>
                <a:cs typeface="Arial Black"/>
                <a:sym typeface="Arial Black"/>
              </a:rPr>
              <a:t>TRAIT PERSPECTIVE</a:t>
            </a:r>
          </a:p>
        </p:txBody>
      </p:sp>
      <p:sp>
        <p:nvSpPr>
          <p:cNvPr id="150" name="Shape 150"/>
          <p:cNvSpPr txBox="1">
            <a:spLocks noGrp="1"/>
          </p:cNvSpPr>
          <p:nvPr>
            <p:ph type="body" idx="1"/>
          </p:nvPr>
        </p:nvSpPr>
        <p:spPr>
          <a:xfrm>
            <a:off x="457200" y="1752600"/>
            <a:ext cx="7619999" cy="4373563"/>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Clr>
                <a:schemeClr val="dk1"/>
              </a:buClr>
              <a:buSzPct val="25000"/>
              <a:buFont typeface="Arial"/>
              <a:buNone/>
            </a:pPr>
            <a:r>
              <a:rPr lang="en-GB" sz="2400" b="1" i="0" u="none" strike="noStrike" cap="none" baseline="0">
                <a:solidFill>
                  <a:schemeClr val="dk1"/>
                </a:solidFill>
                <a:latin typeface="Arial"/>
                <a:ea typeface="Arial"/>
                <a:cs typeface="Arial"/>
                <a:sym typeface="Arial"/>
              </a:rPr>
              <a:t>Goals of Trait Theorists:</a:t>
            </a:r>
          </a:p>
          <a:p>
            <a:pPr marL="457200" marR="0" lvl="1" indent="-38100" algn="l" rtl="0">
              <a:spcBef>
                <a:spcPts val="1080"/>
              </a:spcBef>
              <a:buClr>
                <a:schemeClr val="dk2"/>
              </a:buClr>
              <a:buFont typeface="Arial"/>
              <a:buNone/>
            </a:pPr>
            <a:endParaRPr sz="2400" b="0" i="0" u="none" strike="noStrike" cap="none" baseline="0">
              <a:solidFill>
                <a:schemeClr val="dk1"/>
              </a:solidFill>
              <a:latin typeface="Arial"/>
              <a:ea typeface="Arial"/>
              <a:cs typeface="Arial"/>
              <a:sym typeface="Arial"/>
            </a:endParaRPr>
          </a:p>
          <a:p>
            <a:pPr marL="457200" marR="0" lvl="1" indent="-190500" algn="l" rtl="0">
              <a:spcBef>
                <a:spcPts val="480"/>
              </a:spcBef>
              <a:buClr>
                <a:schemeClr val="dk2"/>
              </a:buClr>
              <a:buSzPct val="100000"/>
              <a:buFont typeface="Arial"/>
              <a:buChar char="•"/>
            </a:pPr>
            <a:r>
              <a:rPr lang="en-GB" sz="2400" b="0" i="0" u="none" strike="noStrike" cap="none" baseline="0">
                <a:solidFill>
                  <a:schemeClr val="dk1"/>
                </a:solidFill>
                <a:latin typeface="Arial"/>
                <a:ea typeface="Arial"/>
                <a:cs typeface="Arial"/>
                <a:sym typeface="Arial"/>
              </a:rPr>
              <a:t>Describe the basic classes of behaviour that define personality</a:t>
            </a:r>
          </a:p>
          <a:p>
            <a:pPr marL="457200" marR="0" lvl="1" indent="-38100" algn="l" rtl="0">
              <a:spcBef>
                <a:spcPts val="480"/>
              </a:spcBef>
              <a:buClr>
                <a:schemeClr val="dk2"/>
              </a:buClr>
              <a:buFont typeface="Arial"/>
              <a:buNone/>
            </a:pPr>
            <a:endParaRPr sz="2400" b="0" i="0" u="none" strike="noStrike" cap="none" baseline="0">
              <a:solidFill>
                <a:schemeClr val="dk1"/>
              </a:solidFill>
              <a:latin typeface="Arial"/>
              <a:ea typeface="Arial"/>
              <a:cs typeface="Arial"/>
              <a:sym typeface="Arial"/>
            </a:endParaRPr>
          </a:p>
          <a:p>
            <a:pPr marL="457200" marR="0" lvl="1" indent="-190500" algn="l" rtl="0">
              <a:spcBef>
                <a:spcPts val="480"/>
              </a:spcBef>
              <a:buClr>
                <a:schemeClr val="dk2"/>
              </a:buClr>
              <a:buSzPct val="100000"/>
              <a:buFont typeface="Arial"/>
              <a:buChar char="•"/>
            </a:pPr>
            <a:r>
              <a:rPr lang="en-GB" sz="2400" b="0" i="0" u="none" strike="noStrike" cap="none" baseline="0">
                <a:solidFill>
                  <a:schemeClr val="dk1"/>
                </a:solidFill>
                <a:latin typeface="Arial"/>
                <a:ea typeface="Arial"/>
                <a:cs typeface="Arial"/>
                <a:sym typeface="Arial"/>
              </a:rPr>
              <a:t>Devise ways of measuring individual differences in personality traits</a:t>
            </a:r>
          </a:p>
          <a:p>
            <a:pPr marL="457200" marR="0" lvl="1" indent="-38100" algn="l" rtl="0">
              <a:spcBef>
                <a:spcPts val="480"/>
              </a:spcBef>
              <a:buClr>
                <a:schemeClr val="dk2"/>
              </a:buClr>
              <a:buFont typeface="Arial"/>
              <a:buNone/>
            </a:pPr>
            <a:endParaRPr sz="2400" b="0" i="0" u="none" strike="noStrike" cap="none" baseline="0">
              <a:solidFill>
                <a:schemeClr val="dk1"/>
              </a:solidFill>
              <a:latin typeface="Arial"/>
              <a:ea typeface="Arial"/>
              <a:cs typeface="Arial"/>
              <a:sym typeface="Arial"/>
            </a:endParaRPr>
          </a:p>
          <a:p>
            <a:pPr marL="457200" marR="0" lvl="1" indent="-190500" algn="l" rtl="0">
              <a:spcBef>
                <a:spcPts val="480"/>
              </a:spcBef>
              <a:buClr>
                <a:schemeClr val="dk2"/>
              </a:buClr>
              <a:buSzPct val="100000"/>
              <a:buFont typeface="Arial"/>
              <a:buChar char="•"/>
            </a:pPr>
            <a:r>
              <a:rPr lang="en-GB" sz="2400" b="0" i="0" u="none" strike="noStrike" cap="none" baseline="0">
                <a:solidFill>
                  <a:schemeClr val="dk1"/>
                </a:solidFill>
                <a:latin typeface="Arial"/>
                <a:ea typeface="Arial"/>
                <a:cs typeface="Arial"/>
                <a:sym typeface="Arial"/>
              </a:rPr>
              <a:t>Use these measures to understand and predict behaviour</a:t>
            </a:r>
          </a:p>
        </p:txBody>
      </p:sp>
    </p:spTree>
    <p:extLst>
      <p:ext uri="{BB962C8B-B14F-4D97-AF65-F5344CB8AC3E}">
        <p14:creationId xmlns:p14="http://schemas.microsoft.com/office/powerpoint/2010/main" val="338155848"/>
      </p:ext>
    </p:extLst>
  </p:cSld>
  <p:clrMapOvr>
    <a:masterClrMapping/>
  </p:clrMapOvr>
  <p:transition spd="slow">
    <p:cu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sp>
        <p:nvSpPr>
          <p:cNvPr id="156" name="Shape 156"/>
          <p:cNvSpPr txBox="1">
            <a:spLocks noGrp="1"/>
          </p:cNvSpPr>
          <p:nvPr>
            <p:ph type="title"/>
          </p:nvPr>
        </p:nvSpPr>
        <p:spPr>
          <a:xfrm>
            <a:off x="457200" y="152718"/>
            <a:ext cx="5791200" cy="1371599"/>
          </a:xfrm>
          <a:prstGeom prst="rect">
            <a:avLst/>
          </a:prstGeom>
          <a:noFill/>
          <a:ln>
            <a:noFill/>
          </a:ln>
        </p:spPr>
        <p:txBody>
          <a:bodyPr lIns="91425" tIns="45700" rIns="91425" bIns="45700" anchor="b" anchorCtr="0">
            <a:noAutofit/>
          </a:bodyPr>
          <a:lstStyle/>
          <a:p>
            <a:pPr marL="0" marR="0" lvl="0" indent="0" algn="l" rtl="0">
              <a:spcBef>
                <a:spcPts val="0"/>
              </a:spcBef>
              <a:buClr>
                <a:schemeClr val="dk2"/>
              </a:buClr>
              <a:buSzPct val="25000"/>
              <a:buFont typeface="Arial Black"/>
              <a:buNone/>
            </a:pPr>
            <a:r>
              <a:rPr lang="en-GB" sz="3600" b="0" i="0" u="none" strike="noStrike" cap="none" baseline="0">
                <a:solidFill>
                  <a:schemeClr val="dk2"/>
                </a:solidFill>
                <a:latin typeface="Arial Black"/>
                <a:ea typeface="Arial Black"/>
                <a:cs typeface="Arial Black"/>
                <a:sym typeface="Arial Black"/>
              </a:rPr>
              <a:t>TRAIT PERSPECTIVE</a:t>
            </a:r>
          </a:p>
        </p:txBody>
      </p:sp>
      <p:sp>
        <p:nvSpPr>
          <p:cNvPr id="157" name="Shape 157"/>
          <p:cNvSpPr/>
          <p:nvPr/>
        </p:nvSpPr>
        <p:spPr>
          <a:xfrm>
            <a:off x="2915816" y="2924943"/>
            <a:ext cx="3096343" cy="1512167"/>
          </a:xfrm>
          <a:prstGeom prst="cloudCallout">
            <a:avLst>
              <a:gd name="adj1" fmla="val -21927"/>
              <a:gd name="adj2" fmla="val 78177"/>
            </a:avLst>
          </a:prstGeom>
          <a:solidFill>
            <a:srgbClr val="F5E0EC"/>
          </a:solidFill>
          <a:ln w="28575" cap="flat" cmpd="sng">
            <a:solidFill>
              <a:srgbClr val="B23A7D"/>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400" b="0" i="0" u="none" strike="noStrike" cap="none" baseline="0">
                <a:solidFill>
                  <a:srgbClr val="B23A7D"/>
                </a:solidFill>
                <a:latin typeface="Arial"/>
                <a:ea typeface="Arial"/>
                <a:cs typeface="Arial"/>
                <a:sym typeface="Arial"/>
              </a:rPr>
              <a:t>Tense </a:t>
            </a:r>
          </a:p>
        </p:txBody>
      </p:sp>
      <p:sp>
        <p:nvSpPr>
          <p:cNvPr id="158" name="Shape 158"/>
          <p:cNvSpPr/>
          <p:nvPr/>
        </p:nvSpPr>
        <p:spPr>
          <a:xfrm>
            <a:off x="827583" y="4653135"/>
            <a:ext cx="3096343" cy="1512167"/>
          </a:xfrm>
          <a:prstGeom prst="cloudCallout">
            <a:avLst>
              <a:gd name="adj1" fmla="val -29583"/>
              <a:gd name="adj2" fmla="val 74445"/>
            </a:avLst>
          </a:prstGeom>
          <a:solidFill>
            <a:srgbClr val="F5E0EC"/>
          </a:solidFill>
          <a:ln w="28575" cap="flat" cmpd="sng">
            <a:solidFill>
              <a:srgbClr val="B23A7D"/>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400" b="0" i="0" u="none" strike="noStrike" cap="none" baseline="0">
                <a:solidFill>
                  <a:srgbClr val="B23A7D"/>
                </a:solidFill>
                <a:latin typeface="Arial"/>
                <a:ea typeface="Arial"/>
                <a:cs typeface="Arial"/>
                <a:sym typeface="Arial"/>
              </a:rPr>
              <a:t>Introverted </a:t>
            </a:r>
          </a:p>
        </p:txBody>
      </p:sp>
      <p:sp>
        <p:nvSpPr>
          <p:cNvPr id="159" name="Shape 159"/>
          <p:cNvSpPr/>
          <p:nvPr/>
        </p:nvSpPr>
        <p:spPr>
          <a:xfrm>
            <a:off x="5395517" y="4653135"/>
            <a:ext cx="3096343" cy="1512167"/>
          </a:xfrm>
          <a:prstGeom prst="cloudCallout">
            <a:avLst>
              <a:gd name="adj1" fmla="val -21198"/>
              <a:gd name="adj2" fmla="val 76684"/>
            </a:avLst>
          </a:prstGeom>
          <a:solidFill>
            <a:srgbClr val="F5E0EC"/>
          </a:solidFill>
          <a:ln w="28575" cap="flat" cmpd="sng">
            <a:solidFill>
              <a:srgbClr val="B23A7D"/>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400" b="0" i="0" u="none" strike="noStrike" cap="none" baseline="0">
                <a:solidFill>
                  <a:srgbClr val="B23A7D"/>
                </a:solidFill>
                <a:latin typeface="Arial"/>
                <a:ea typeface="Arial"/>
                <a:cs typeface="Arial"/>
                <a:sym typeface="Arial"/>
              </a:rPr>
              <a:t>Extraverted </a:t>
            </a:r>
          </a:p>
        </p:txBody>
      </p:sp>
      <p:sp>
        <p:nvSpPr>
          <p:cNvPr id="160" name="Shape 160"/>
          <p:cNvSpPr/>
          <p:nvPr/>
        </p:nvSpPr>
        <p:spPr>
          <a:xfrm>
            <a:off x="395536" y="1484783"/>
            <a:ext cx="3096343" cy="1512167"/>
          </a:xfrm>
          <a:prstGeom prst="cloudCallout">
            <a:avLst>
              <a:gd name="adj1" fmla="val -24114"/>
              <a:gd name="adj2" fmla="val 81163"/>
            </a:avLst>
          </a:prstGeom>
          <a:solidFill>
            <a:srgbClr val="F5E0EC"/>
          </a:solidFill>
          <a:ln w="28575" cap="flat" cmpd="sng">
            <a:solidFill>
              <a:srgbClr val="B23A7D"/>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400" b="0" i="0" u="none" strike="noStrike" cap="none" baseline="0">
                <a:solidFill>
                  <a:srgbClr val="B23A7D"/>
                </a:solidFill>
                <a:latin typeface="Arial"/>
                <a:ea typeface="Arial"/>
                <a:cs typeface="Arial"/>
                <a:sym typeface="Arial"/>
              </a:rPr>
              <a:t>Shy</a:t>
            </a:r>
          </a:p>
        </p:txBody>
      </p:sp>
      <p:sp>
        <p:nvSpPr>
          <p:cNvPr id="161" name="Shape 161"/>
          <p:cNvSpPr/>
          <p:nvPr/>
        </p:nvSpPr>
        <p:spPr>
          <a:xfrm>
            <a:off x="5364087" y="1365920"/>
            <a:ext cx="3096343" cy="1512167"/>
          </a:xfrm>
          <a:prstGeom prst="cloudCallout">
            <a:avLst>
              <a:gd name="adj1" fmla="val -19010"/>
              <a:gd name="adj2" fmla="val 81910"/>
            </a:avLst>
          </a:prstGeom>
          <a:solidFill>
            <a:srgbClr val="F5E0EC"/>
          </a:solidFill>
          <a:ln w="28575" cap="flat" cmpd="sng">
            <a:solidFill>
              <a:srgbClr val="B23A7D"/>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400" b="0" i="0" u="none" strike="noStrike" cap="none" baseline="0">
                <a:solidFill>
                  <a:srgbClr val="B23A7D"/>
                </a:solidFill>
                <a:latin typeface="Arial"/>
                <a:ea typeface="Arial"/>
                <a:cs typeface="Arial"/>
                <a:sym typeface="Arial"/>
              </a:rPr>
              <a:t>Outgoing </a:t>
            </a:r>
          </a:p>
        </p:txBody>
      </p:sp>
    </p:spTree>
    <p:extLst>
      <p:ext uri="{BB962C8B-B14F-4D97-AF65-F5344CB8AC3E}">
        <p14:creationId xmlns:p14="http://schemas.microsoft.com/office/powerpoint/2010/main" val="1637676518"/>
      </p:ext>
    </p:extLst>
  </p:cSld>
  <p:clrMapOvr>
    <a:masterClrMapping/>
  </p:clrMapOvr>
  <p:transition spd="slow">
    <p:cu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sp>
        <p:nvSpPr>
          <p:cNvPr id="167" name="Shape 167"/>
          <p:cNvSpPr txBox="1">
            <a:spLocks noGrp="1"/>
          </p:cNvSpPr>
          <p:nvPr>
            <p:ph type="title"/>
          </p:nvPr>
        </p:nvSpPr>
        <p:spPr>
          <a:xfrm>
            <a:off x="457200" y="152718"/>
            <a:ext cx="5791200" cy="1371599"/>
          </a:xfrm>
          <a:prstGeom prst="rect">
            <a:avLst/>
          </a:prstGeom>
          <a:noFill/>
          <a:ln>
            <a:noFill/>
          </a:ln>
        </p:spPr>
        <p:txBody>
          <a:bodyPr lIns="91425" tIns="45700" rIns="91425" bIns="45700" anchor="b" anchorCtr="0">
            <a:noAutofit/>
          </a:bodyPr>
          <a:lstStyle/>
          <a:p>
            <a:pPr marL="0" marR="0" lvl="0" indent="0" algn="l" rtl="0">
              <a:spcBef>
                <a:spcPts val="0"/>
              </a:spcBef>
              <a:buClr>
                <a:schemeClr val="dk2"/>
              </a:buClr>
              <a:buSzPct val="25000"/>
              <a:buFont typeface="Arial Black"/>
              <a:buNone/>
            </a:pPr>
            <a:r>
              <a:rPr lang="en-GB" sz="3600" b="0" i="0" u="none" strike="noStrike" cap="none" baseline="0">
                <a:solidFill>
                  <a:schemeClr val="dk2"/>
                </a:solidFill>
                <a:latin typeface="Arial Black"/>
                <a:ea typeface="Arial Black"/>
                <a:cs typeface="Arial Black"/>
                <a:sym typeface="Arial Black"/>
              </a:rPr>
              <a:t>PERSONALITY AND JOB PERFORMANCE</a:t>
            </a:r>
          </a:p>
        </p:txBody>
      </p:sp>
      <p:sp>
        <p:nvSpPr>
          <p:cNvPr id="168" name="Shape 168"/>
          <p:cNvSpPr txBox="1">
            <a:spLocks noGrp="1"/>
          </p:cNvSpPr>
          <p:nvPr>
            <p:ph type="body" idx="1"/>
          </p:nvPr>
        </p:nvSpPr>
        <p:spPr>
          <a:xfrm>
            <a:off x="457200" y="1752600"/>
            <a:ext cx="7619999" cy="4373563"/>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Clr>
                <a:schemeClr val="dk1"/>
              </a:buClr>
              <a:buSzPct val="25000"/>
              <a:buFont typeface="Arial"/>
              <a:buNone/>
            </a:pPr>
            <a:r>
              <a:rPr lang="en-GB" sz="2400" b="1" i="0" u="none" strike="noStrike" cap="none" baseline="0">
                <a:solidFill>
                  <a:schemeClr val="dk1"/>
                </a:solidFill>
                <a:latin typeface="Arial"/>
                <a:ea typeface="Arial"/>
                <a:cs typeface="Arial"/>
                <a:sym typeface="Arial"/>
              </a:rPr>
              <a:t>Is personality a useful construct for understanding performance at work??</a:t>
            </a:r>
          </a:p>
          <a:p>
            <a:pPr marL="0" marR="0" lvl="0" indent="0" algn="l" rtl="0">
              <a:spcBef>
                <a:spcPts val="1080"/>
              </a:spcBef>
              <a:spcAft>
                <a:spcPts val="0"/>
              </a:spcAft>
              <a:buClr>
                <a:schemeClr val="dk1"/>
              </a:buClr>
              <a:buFont typeface="Arial"/>
              <a:buNone/>
            </a:pPr>
            <a:endParaRPr sz="2400" b="1" i="0" u="none" strike="noStrike" cap="none" baseline="0">
              <a:solidFill>
                <a:schemeClr val="dk1"/>
              </a:solidFill>
              <a:latin typeface="Arial"/>
              <a:ea typeface="Arial"/>
              <a:cs typeface="Arial"/>
              <a:sym typeface="Arial"/>
            </a:endParaRPr>
          </a:p>
          <a:p>
            <a:pPr marL="0" marR="0" lvl="0" indent="0" algn="l" rtl="0">
              <a:spcBef>
                <a:spcPts val="1080"/>
              </a:spcBef>
              <a:spcAft>
                <a:spcPts val="0"/>
              </a:spcAft>
              <a:buClr>
                <a:schemeClr val="dk1"/>
              </a:buClr>
              <a:buFont typeface="Arial"/>
              <a:buNone/>
            </a:pPr>
            <a:endParaRPr sz="2400" b="1" i="0" u="none" strike="noStrike" cap="none" baseline="0">
              <a:solidFill>
                <a:schemeClr val="dk1"/>
              </a:solidFill>
              <a:latin typeface="Arial"/>
              <a:ea typeface="Arial"/>
              <a:cs typeface="Arial"/>
              <a:sym typeface="Arial"/>
            </a:endParaRPr>
          </a:p>
          <a:p>
            <a:pPr marL="457200" marR="0" lvl="1" indent="-190500" algn="l" rtl="0">
              <a:spcBef>
                <a:spcPts val="1080"/>
              </a:spcBef>
              <a:buClr>
                <a:schemeClr val="dk2"/>
              </a:buClr>
              <a:buSzPct val="100000"/>
              <a:buFont typeface="Arial"/>
              <a:buChar char="•"/>
            </a:pPr>
            <a:r>
              <a:rPr lang="en-GB" sz="2400" b="0" i="0" u="none" strike="noStrike" cap="none" baseline="0">
                <a:solidFill>
                  <a:schemeClr val="dk1"/>
                </a:solidFill>
                <a:latin typeface="Arial"/>
                <a:ea typeface="Arial"/>
                <a:cs typeface="Arial"/>
                <a:sym typeface="Arial"/>
              </a:rPr>
              <a:t>Task performance?</a:t>
            </a:r>
          </a:p>
          <a:p>
            <a:pPr marL="457200" marR="0" lvl="1" indent="-190500" algn="l" rtl="0">
              <a:spcBef>
                <a:spcPts val="480"/>
              </a:spcBef>
              <a:buClr>
                <a:schemeClr val="dk2"/>
              </a:buClr>
              <a:buSzPct val="100000"/>
              <a:buFont typeface="Arial"/>
              <a:buChar char="•"/>
            </a:pPr>
            <a:r>
              <a:rPr lang="en-GB" sz="2400" b="0" i="0" u="none" strike="noStrike" cap="none" baseline="0">
                <a:solidFill>
                  <a:schemeClr val="dk1"/>
                </a:solidFill>
                <a:latin typeface="Arial"/>
                <a:ea typeface="Arial"/>
                <a:cs typeface="Arial"/>
                <a:sym typeface="Arial"/>
              </a:rPr>
              <a:t>Leadership?</a:t>
            </a:r>
          </a:p>
          <a:p>
            <a:pPr marL="457200" marR="0" lvl="1" indent="-190500" algn="l" rtl="0">
              <a:spcBef>
                <a:spcPts val="480"/>
              </a:spcBef>
              <a:buClr>
                <a:schemeClr val="dk2"/>
              </a:buClr>
              <a:buSzPct val="100000"/>
              <a:buFont typeface="Arial"/>
              <a:buChar char="•"/>
            </a:pPr>
            <a:r>
              <a:rPr lang="en-GB" sz="2400" b="0" i="0" u="none" strike="noStrike" cap="none" baseline="0">
                <a:solidFill>
                  <a:schemeClr val="dk1"/>
                </a:solidFill>
                <a:latin typeface="Arial"/>
                <a:ea typeface="Arial"/>
                <a:cs typeface="Arial"/>
                <a:sym typeface="Arial"/>
              </a:rPr>
              <a:t>Team working skills?</a:t>
            </a:r>
          </a:p>
          <a:p>
            <a:pPr marL="457200" marR="0" lvl="1" indent="-190500" algn="l" rtl="0">
              <a:spcBef>
                <a:spcPts val="480"/>
              </a:spcBef>
              <a:buClr>
                <a:schemeClr val="dk2"/>
              </a:buClr>
              <a:buSzPct val="100000"/>
              <a:buFont typeface="Arial"/>
              <a:buChar char="•"/>
            </a:pPr>
            <a:r>
              <a:rPr lang="en-GB" sz="2400" b="0" i="0" u="none" strike="noStrike" cap="none" baseline="0">
                <a:solidFill>
                  <a:schemeClr val="dk1"/>
                </a:solidFill>
                <a:latin typeface="Arial"/>
                <a:ea typeface="Arial"/>
                <a:cs typeface="Arial"/>
                <a:sym typeface="Arial"/>
              </a:rPr>
              <a:t>Resilience to stress?</a:t>
            </a:r>
          </a:p>
        </p:txBody>
      </p:sp>
    </p:spTree>
    <p:extLst>
      <p:ext uri="{BB962C8B-B14F-4D97-AF65-F5344CB8AC3E}">
        <p14:creationId xmlns:p14="http://schemas.microsoft.com/office/powerpoint/2010/main" val="3046984080"/>
      </p:ext>
    </p:extLst>
  </p:cSld>
  <p:clrMapOvr>
    <a:masterClrMapping/>
  </p:clrMapOvr>
  <p:transition spd="slow">
    <p:cu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sp>
        <p:nvSpPr>
          <p:cNvPr id="173" name="Shape 173"/>
          <p:cNvSpPr txBox="1">
            <a:spLocks noGrp="1"/>
          </p:cNvSpPr>
          <p:nvPr>
            <p:ph type="title"/>
          </p:nvPr>
        </p:nvSpPr>
        <p:spPr>
          <a:xfrm>
            <a:off x="457200" y="152718"/>
            <a:ext cx="5791200" cy="1371599"/>
          </a:xfrm>
          <a:prstGeom prst="rect">
            <a:avLst/>
          </a:prstGeom>
          <a:noFill/>
          <a:ln>
            <a:noFill/>
          </a:ln>
        </p:spPr>
        <p:txBody>
          <a:bodyPr lIns="91425" tIns="45700" rIns="91425" bIns="45700" anchor="b" anchorCtr="0">
            <a:noAutofit/>
          </a:bodyPr>
          <a:lstStyle/>
          <a:p>
            <a:pPr marL="0" marR="0" lvl="0" indent="0" algn="l" rtl="0">
              <a:spcBef>
                <a:spcPts val="0"/>
              </a:spcBef>
              <a:buClr>
                <a:schemeClr val="dk2"/>
              </a:buClr>
              <a:buSzPct val="25000"/>
              <a:buFont typeface="Arial Black"/>
              <a:buNone/>
            </a:pPr>
            <a:r>
              <a:rPr lang="en-GB" sz="3600" b="0" i="0" u="none" strike="noStrike" cap="none" baseline="0">
                <a:solidFill>
                  <a:schemeClr val="dk2"/>
                </a:solidFill>
                <a:latin typeface="Arial Black"/>
                <a:ea typeface="Arial Black"/>
                <a:cs typeface="Arial Black"/>
                <a:sym typeface="Arial Black"/>
              </a:rPr>
              <a:t>PERSONALITY AND JOB PERFORMANCE</a:t>
            </a:r>
          </a:p>
        </p:txBody>
      </p:sp>
      <p:sp>
        <p:nvSpPr>
          <p:cNvPr id="174" name="Shape 174"/>
          <p:cNvSpPr txBox="1">
            <a:spLocks noGrp="1"/>
          </p:cNvSpPr>
          <p:nvPr>
            <p:ph type="body" idx="1"/>
          </p:nvPr>
        </p:nvSpPr>
        <p:spPr>
          <a:xfrm>
            <a:off x="457200" y="1752600"/>
            <a:ext cx="7619999" cy="4373563"/>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Clr>
                <a:schemeClr val="dk1"/>
              </a:buClr>
              <a:buSzPct val="25000"/>
              <a:buFont typeface="Arial"/>
              <a:buNone/>
            </a:pPr>
            <a:r>
              <a:rPr lang="en-GB" sz="2400" b="1" i="0" u="none" strike="noStrike" cap="none" baseline="0">
                <a:solidFill>
                  <a:schemeClr val="dk1"/>
                </a:solidFill>
                <a:latin typeface="Arial"/>
                <a:ea typeface="Arial"/>
                <a:cs typeface="Arial"/>
                <a:sym typeface="Arial"/>
              </a:rPr>
              <a:t>How do we know?</a:t>
            </a:r>
          </a:p>
          <a:p>
            <a:pPr marL="0" marR="0" lvl="0" indent="0" algn="l" rtl="0">
              <a:spcBef>
                <a:spcPts val="1080"/>
              </a:spcBef>
              <a:spcAft>
                <a:spcPts val="0"/>
              </a:spcAft>
              <a:buClr>
                <a:schemeClr val="dk1"/>
              </a:buClr>
              <a:buFont typeface="Arial"/>
              <a:buNone/>
            </a:pPr>
            <a:endParaRPr sz="2400" b="1" i="0" u="none" strike="noStrike" cap="none" baseline="0">
              <a:solidFill>
                <a:schemeClr val="dk1"/>
              </a:solidFill>
              <a:latin typeface="Arial"/>
              <a:ea typeface="Arial"/>
              <a:cs typeface="Arial"/>
              <a:sym typeface="Arial"/>
            </a:endParaRPr>
          </a:p>
          <a:p>
            <a:pPr marL="0" marR="0" lvl="0" indent="0" algn="l" rtl="0">
              <a:spcBef>
                <a:spcPts val="1080"/>
              </a:spcBef>
              <a:spcAft>
                <a:spcPts val="0"/>
              </a:spcAft>
              <a:buClr>
                <a:schemeClr val="dk1"/>
              </a:buClr>
              <a:buSzPct val="25000"/>
              <a:buFont typeface="Arial"/>
              <a:buNone/>
            </a:pPr>
            <a:r>
              <a:rPr lang="en-GB" sz="2400" b="1" i="0" u="none" strike="noStrike" cap="none" baseline="0">
                <a:solidFill>
                  <a:schemeClr val="dk1"/>
                </a:solidFill>
                <a:latin typeface="Arial"/>
                <a:ea typeface="Arial"/>
                <a:cs typeface="Arial"/>
                <a:sym typeface="Arial"/>
              </a:rPr>
              <a:t>How do we measure personality?</a:t>
            </a:r>
          </a:p>
          <a:p>
            <a:pPr marL="457200" marR="0" lvl="1" indent="-190500" algn="l" rtl="0">
              <a:spcBef>
                <a:spcPts val="1080"/>
              </a:spcBef>
              <a:buClr>
                <a:schemeClr val="dk2"/>
              </a:buClr>
              <a:buSzPct val="100000"/>
              <a:buFont typeface="Arial"/>
              <a:buChar char="•"/>
            </a:pPr>
            <a:r>
              <a:rPr lang="en-GB" sz="2400" b="0" i="0" u="none" strike="noStrike" cap="none" baseline="0">
                <a:solidFill>
                  <a:schemeClr val="dk1"/>
                </a:solidFill>
                <a:latin typeface="Arial"/>
                <a:ea typeface="Arial"/>
                <a:cs typeface="Arial"/>
                <a:sym typeface="Arial"/>
              </a:rPr>
              <a:t>Which models/theories?</a:t>
            </a:r>
          </a:p>
          <a:p>
            <a:pPr marL="457200" marR="0" lvl="1" indent="-190500" algn="l" rtl="0">
              <a:spcBef>
                <a:spcPts val="480"/>
              </a:spcBef>
              <a:buClr>
                <a:schemeClr val="dk2"/>
              </a:buClr>
              <a:buSzPct val="100000"/>
              <a:buFont typeface="Arial"/>
              <a:buChar char="•"/>
            </a:pPr>
            <a:r>
              <a:rPr lang="en-GB" sz="2400" b="0" i="0" u="none" strike="noStrike" cap="none" baseline="0">
                <a:solidFill>
                  <a:schemeClr val="dk1"/>
                </a:solidFill>
                <a:latin typeface="Arial"/>
                <a:ea typeface="Arial"/>
                <a:cs typeface="Arial"/>
                <a:sym typeface="Arial"/>
              </a:rPr>
              <a:t>Which assessment method?</a:t>
            </a:r>
          </a:p>
          <a:p>
            <a:pPr marL="457200" marR="0" lvl="1" indent="-38100" algn="l" rtl="0">
              <a:spcBef>
                <a:spcPts val="480"/>
              </a:spcBef>
              <a:buClr>
                <a:schemeClr val="dk2"/>
              </a:buClr>
              <a:buFont typeface="Arial"/>
              <a:buNone/>
            </a:pPr>
            <a:endParaRPr sz="2400" b="0" i="0" u="none" strike="noStrike" cap="none" baseline="0">
              <a:solidFill>
                <a:schemeClr val="dk1"/>
              </a:solidFill>
              <a:latin typeface="Arial"/>
              <a:ea typeface="Arial"/>
              <a:cs typeface="Arial"/>
              <a:sym typeface="Arial"/>
            </a:endParaRPr>
          </a:p>
          <a:p>
            <a:pPr marL="0" marR="0" lvl="0" indent="0" algn="l" rtl="0">
              <a:spcBef>
                <a:spcPts val="480"/>
              </a:spcBef>
              <a:spcAft>
                <a:spcPts val="600"/>
              </a:spcAft>
              <a:buClr>
                <a:schemeClr val="dk1"/>
              </a:buClr>
              <a:buSzPct val="25000"/>
              <a:buFont typeface="Arial"/>
              <a:buNone/>
            </a:pPr>
            <a:r>
              <a:rPr lang="en-GB" sz="2400" b="1" i="0" u="none" strike="noStrike" cap="none" baseline="0">
                <a:solidFill>
                  <a:schemeClr val="dk1"/>
                </a:solidFill>
                <a:latin typeface="Arial"/>
                <a:ea typeface="Arial"/>
                <a:cs typeface="Arial"/>
                <a:sym typeface="Arial"/>
              </a:rPr>
              <a:t>What other factors do we need to consider?</a:t>
            </a:r>
          </a:p>
        </p:txBody>
      </p:sp>
    </p:spTree>
    <p:extLst>
      <p:ext uri="{BB962C8B-B14F-4D97-AF65-F5344CB8AC3E}">
        <p14:creationId xmlns:p14="http://schemas.microsoft.com/office/powerpoint/2010/main" val="3416227420"/>
      </p:ext>
    </p:extLst>
  </p:cSld>
  <p:clrMapOvr>
    <a:masterClrMapping/>
  </p:clrMapOvr>
  <p:transition spd="slow">
    <p:cu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41"/>
        <p:cNvGrpSpPr/>
        <p:nvPr/>
      </p:nvGrpSpPr>
      <p:grpSpPr>
        <a:xfrm>
          <a:off x="0" y="0"/>
          <a:ext cx="0" cy="0"/>
          <a:chOff x="0" y="0"/>
          <a:chExt cx="0" cy="0"/>
        </a:xfrm>
      </p:grpSpPr>
      <p:sp>
        <p:nvSpPr>
          <p:cNvPr id="342" name="Shape 342"/>
          <p:cNvSpPr txBox="1">
            <a:spLocks noGrp="1"/>
          </p:cNvSpPr>
          <p:nvPr>
            <p:ph type="ctrTitle"/>
          </p:nvPr>
        </p:nvSpPr>
        <p:spPr>
          <a:xfrm>
            <a:off x="457200" y="228600"/>
            <a:ext cx="7772400" cy="4572000"/>
          </a:xfrm>
          <a:prstGeom prst="rect">
            <a:avLst/>
          </a:prstGeom>
        </p:spPr>
        <p:txBody>
          <a:bodyPr lIns="91425" tIns="91425" rIns="91425" bIns="91425" anchor="ctr" anchorCtr="0">
            <a:noAutofit/>
          </a:bodyPr>
          <a:lstStyle/>
          <a:p>
            <a:pPr>
              <a:spcBef>
                <a:spcPts val="0"/>
              </a:spcBef>
              <a:buNone/>
            </a:pPr>
            <a:r>
              <a:rPr lang="en-GB" sz="6000"/>
              <a:t>PERSONALITY AND JOB PERFORMANCE</a:t>
            </a:r>
          </a:p>
        </p:txBody>
      </p:sp>
      <p:sp>
        <p:nvSpPr>
          <p:cNvPr id="343" name="Shape 343"/>
          <p:cNvSpPr txBox="1">
            <a:spLocks noGrp="1"/>
          </p:cNvSpPr>
          <p:nvPr>
            <p:ph type="subTitle" idx="1"/>
          </p:nvPr>
        </p:nvSpPr>
        <p:spPr>
          <a:xfrm>
            <a:off x="457200" y="4800600"/>
            <a:ext cx="6858000" cy="914400"/>
          </a:xfrm>
          <a:prstGeom prst="rect">
            <a:avLst/>
          </a:prstGeom>
        </p:spPr>
        <p:txBody>
          <a:bodyPr lIns="91425" tIns="91425" rIns="91425" bIns="91425" anchor="t" anchorCtr="0">
            <a:noAutofit/>
          </a:bodyPr>
          <a:lstStyle/>
          <a:p>
            <a:pPr>
              <a:spcBef>
                <a:spcPts val="0"/>
              </a:spcBef>
              <a:buNone/>
            </a:pPr>
            <a:endParaRPr sz="3600"/>
          </a:p>
        </p:txBody>
      </p:sp>
    </p:spTree>
    <p:extLst>
      <p:ext uri="{BB962C8B-B14F-4D97-AF65-F5344CB8AC3E}">
        <p14:creationId xmlns:p14="http://schemas.microsoft.com/office/powerpoint/2010/main" val="2134233638"/>
      </p:ext>
    </p:extLst>
  </p:cSld>
  <p:clrMapOvr>
    <a:masterClrMapping/>
  </p:clrMapOvr>
  <p:transition spd="slow">
    <p:cu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48"/>
        <p:cNvGrpSpPr/>
        <p:nvPr/>
      </p:nvGrpSpPr>
      <p:grpSpPr>
        <a:xfrm>
          <a:off x="0" y="0"/>
          <a:ext cx="0" cy="0"/>
          <a:chOff x="0" y="0"/>
          <a:chExt cx="0" cy="0"/>
        </a:xfrm>
      </p:grpSpPr>
      <p:sp>
        <p:nvSpPr>
          <p:cNvPr id="349" name="Shape 349"/>
          <p:cNvSpPr txBox="1">
            <a:spLocks noGrp="1"/>
          </p:cNvSpPr>
          <p:nvPr>
            <p:ph type="title"/>
          </p:nvPr>
        </p:nvSpPr>
        <p:spPr>
          <a:xfrm>
            <a:off x="457200" y="152718"/>
            <a:ext cx="5791200" cy="1371599"/>
          </a:xfrm>
          <a:prstGeom prst="rect">
            <a:avLst/>
          </a:prstGeom>
        </p:spPr>
        <p:txBody>
          <a:bodyPr lIns="91425" tIns="91425" rIns="91425" bIns="91425" anchor="b" anchorCtr="0">
            <a:noAutofit/>
          </a:bodyPr>
          <a:lstStyle/>
          <a:p>
            <a:pPr>
              <a:spcBef>
                <a:spcPts val="0"/>
              </a:spcBef>
              <a:buNone/>
            </a:pPr>
            <a:r>
              <a:rPr lang="en-GB"/>
              <a:t>Personality and job performance</a:t>
            </a:r>
          </a:p>
        </p:txBody>
      </p:sp>
      <p:sp>
        <p:nvSpPr>
          <p:cNvPr id="350" name="Shape 350"/>
          <p:cNvSpPr txBox="1">
            <a:spLocks noGrp="1"/>
          </p:cNvSpPr>
          <p:nvPr>
            <p:ph type="body" idx="1"/>
          </p:nvPr>
        </p:nvSpPr>
        <p:spPr>
          <a:xfrm>
            <a:off x="457200" y="1752600"/>
            <a:ext cx="7619999" cy="4373700"/>
          </a:xfrm>
          <a:prstGeom prst="rect">
            <a:avLst/>
          </a:prstGeom>
        </p:spPr>
        <p:txBody>
          <a:bodyPr lIns="91425" tIns="91425" rIns="91425" bIns="91425" anchor="t" anchorCtr="0">
            <a:noAutofit/>
          </a:bodyPr>
          <a:lstStyle/>
          <a:p>
            <a:pPr rtl="0">
              <a:spcBef>
                <a:spcPts val="0"/>
              </a:spcBef>
              <a:buNone/>
            </a:pPr>
            <a:r>
              <a:rPr lang="en-GB" sz="2400" b="0" dirty="0" smtClean="0"/>
              <a:t>Personality </a:t>
            </a:r>
            <a:r>
              <a:rPr lang="en-GB" sz="2400" b="0" dirty="0"/>
              <a:t>traits are useful if they:</a:t>
            </a:r>
          </a:p>
          <a:p>
            <a:pPr rtl="0">
              <a:spcBef>
                <a:spcPts val="0"/>
              </a:spcBef>
              <a:buNone/>
            </a:pPr>
            <a:endParaRPr sz="2400" b="0" dirty="0"/>
          </a:p>
          <a:p>
            <a:pPr marL="342900" indent="-342900" rtl="0">
              <a:spcBef>
                <a:spcPts val="0"/>
              </a:spcBef>
              <a:buFont typeface="Arial" panose="020B0604020202020204" pitchFamily="34" charset="0"/>
              <a:buChar char="•"/>
            </a:pPr>
            <a:r>
              <a:rPr lang="en-GB" sz="2400" b="0" dirty="0"/>
              <a:t>Describe consistent differences between individuals</a:t>
            </a:r>
          </a:p>
          <a:p>
            <a:pPr rtl="0">
              <a:spcBef>
                <a:spcPts val="0"/>
              </a:spcBef>
              <a:buNone/>
            </a:pPr>
            <a:endParaRPr sz="2400" b="0" dirty="0"/>
          </a:p>
          <a:p>
            <a:pPr marL="342900" indent="-342900" rtl="0">
              <a:spcBef>
                <a:spcPts val="0"/>
              </a:spcBef>
              <a:buFont typeface="Arial" panose="020B0604020202020204" pitchFamily="34" charset="0"/>
              <a:buChar char="•"/>
            </a:pPr>
            <a:r>
              <a:rPr lang="en-GB" sz="2400" b="0" dirty="0" smtClean="0"/>
              <a:t>Predict </a:t>
            </a:r>
            <a:r>
              <a:rPr lang="en-GB" sz="2400" b="0" dirty="0"/>
              <a:t>work-related behaviour independently from cognitive ability</a:t>
            </a:r>
          </a:p>
          <a:p>
            <a:pPr rtl="0">
              <a:spcBef>
                <a:spcPts val="0"/>
              </a:spcBef>
              <a:buNone/>
            </a:pPr>
            <a:endParaRPr sz="2400" b="0" dirty="0"/>
          </a:p>
          <a:p>
            <a:pPr algn="ctr">
              <a:spcBef>
                <a:spcPts val="0"/>
              </a:spcBef>
              <a:buNone/>
            </a:pPr>
            <a:r>
              <a:rPr lang="en-GB" sz="2800" i="1" dirty="0"/>
              <a:t>Does ‘typical behaviour’ at work matter more than ‘maximal performance’?</a:t>
            </a:r>
          </a:p>
        </p:txBody>
      </p:sp>
    </p:spTree>
    <p:extLst>
      <p:ext uri="{BB962C8B-B14F-4D97-AF65-F5344CB8AC3E}">
        <p14:creationId xmlns:p14="http://schemas.microsoft.com/office/powerpoint/2010/main" val="942961122"/>
      </p:ext>
    </p:extLst>
  </p:cSld>
  <p:clrMapOvr>
    <a:masterClrMapping/>
  </p:clrMapOvr>
  <p:transition spd="slow">
    <p:cu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55"/>
        <p:cNvGrpSpPr/>
        <p:nvPr/>
      </p:nvGrpSpPr>
      <p:grpSpPr>
        <a:xfrm>
          <a:off x="0" y="0"/>
          <a:ext cx="0" cy="0"/>
          <a:chOff x="0" y="0"/>
          <a:chExt cx="0" cy="0"/>
        </a:xfrm>
      </p:grpSpPr>
      <p:sp>
        <p:nvSpPr>
          <p:cNvPr id="356" name="Shape 356"/>
          <p:cNvSpPr txBox="1">
            <a:spLocks noGrp="1"/>
          </p:cNvSpPr>
          <p:nvPr>
            <p:ph type="title"/>
          </p:nvPr>
        </p:nvSpPr>
        <p:spPr>
          <a:xfrm>
            <a:off x="457200" y="152718"/>
            <a:ext cx="5791200" cy="1371599"/>
          </a:xfrm>
          <a:prstGeom prst="rect">
            <a:avLst/>
          </a:prstGeom>
        </p:spPr>
        <p:txBody>
          <a:bodyPr lIns="91425" tIns="91425" rIns="91425" bIns="91425" anchor="b" anchorCtr="0">
            <a:noAutofit/>
          </a:bodyPr>
          <a:lstStyle/>
          <a:p>
            <a:pPr>
              <a:spcBef>
                <a:spcPts val="0"/>
              </a:spcBef>
              <a:buNone/>
            </a:pPr>
            <a:r>
              <a:rPr lang="en-GB"/>
              <a:t>Personality and job performance</a:t>
            </a:r>
          </a:p>
        </p:txBody>
      </p:sp>
      <p:sp>
        <p:nvSpPr>
          <p:cNvPr id="357" name="Shape 357"/>
          <p:cNvSpPr txBox="1">
            <a:spLocks noGrp="1"/>
          </p:cNvSpPr>
          <p:nvPr>
            <p:ph type="body" idx="1"/>
          </p:nvPr>
        </p:nvSpPr>
        <p:spPr>
          <a:xfrm>
            <a:off x="457200" y="1752600"/>
            <a:ext cx="7619999" cy="4373700"/>
          </a:xfrm>
          <a:prstGeom prst="rect">
            <a:avLst/>
          </a:prstGeom>
        </p:spPr>
        <p:txBody>
          <a:bodyPr lIns="91425" tIns="91425" rIns="91425" bIns="91425" anchor="t" anchorCtr="0">
            <a:noAutofit/>
          </a:bodyPr>
          <a:lstStyle/>
          <a:p>
            <a:pPr rtl="0">
              <a:spcBef>
                <a:spcPts val="0"/>
              </a:spcBef>
              <a:buNone/>
            </a:pPr>
            <a:r>
              <a:rPr lang="en-GB" sz="2800" b="0" dirty="0"/>
              <a:t>Are some personality traits within the Five Factor Model (such as conscientiousness) generally better predictors of performance at work than other traits?</a:t>
            </a:r>
          </a:p>
          <a:p>
            <a:pPr rtl="0">
              <a:spcBef>
                <a:spcPts val="0"/>
              </a:spcBef>
              <a:buNone/>
            </a:pPr>
            <a:endParaRPr sz="2800" b="0" dirty="0"/>
          </a:p>
          <a:p>
            <a:pPr>
              <a:spcBef>
                <a:spcPts val="0"/>
              </a:spcBef>
              <a:buNone/>
            </a:pPr>
            <a:r>
              <a:rPr lang="en-GB" sz="2800" b="0" dirty="0"/>
              <a:t>Are some traits more predictive of performance in specific settings than others?</a:t>
            </a:r>
          </a:p>
        </p:txBody>
      </p:sp>
    </p:spTree>
    <p:extLst>
      <p:ext uri="{BB962C8B-B14F-4D97-AF65-F5344CB8AC3E}">
        <p14:creationId xmlns:p14="http://schemas.microsoft.com/office/powerpoint/2010/main" val="2374172803"/>
      </p:ext>
    </p:extLst>
  </p:cSld>
  <p:clrMapOvr>
    <a:masterClrMapping/>
  </p:clrMapOvr>
  <p:transition spd="slow">
    <p:cu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recap</a:t>
            </a:r>
            <a:endParaRPr lang="en-GB" dirty="0"/>
          </a:p>
        </p:txBody>
      </p:sp>
      <p:sp>
        <p:nvSpPr>
          <p:cNvPr id="3" name="Content Placeholder 2"/>
          <p:cNvSpPr>
            <a:spLocks noGrp="1"/>
          </p:cNvSpPr>
          <p:nvPr>
            <p:ph idx="1"/>
          </p:nvPr>
        </p:nvSpPr>
        <p:spPr/>
        <p:txBody>
          <a:bodyPr/>
          <a:lstStyle/>
          <a:p>
            <a:r>
              <a:rPr lang="en-GB" sz="2400" dirty="0" smtClean="0"/>
              <a:t>The Five Factor Model (Costa &amp; McCrae, 1992)</a:t>
            </a:r>
          </a:p>
          <a:p>
            <a:endParaRPr lang="en-GB" dirty="0"/>
          </a:p>
          <a:p>
            <a:pPr lvl="0" algn="ctr">
              <a:spcBef>
                <a:spcPts val="1160"/>
              </a:spcBef>
              <a:spcAft>
                <a:spcPts val="0"/>
              </a:spcAft>
              <a:buClr>
                <a:srgbClr val="E2A5C7"/>
              </a:buClr>
              <a:buSzPct val="25000"/>
            </a:pPr>
            <a:r>
              <a:rPr lang="en-GB" sz="2400" dirty="0">
                <a:solidFill>
                  <a:srgbClr val="E2A5C7"/>
                </a:solidFill>
                <a:ea typeface="Arial"/>
                <a:cs typeface="Arial"/>
                <a:sym typeface="Arial"/>
              </a:rPr>
              <a:t>O</a:t>
            </a:r>
            <a:r>
              <a:rPr lang="en-GB" sz="2400" b="0" dirty="0">
                <a:solidFill>
                  <a:schemeClr val="dk1"/>
                </a:solidFill>
                <a:ea typeface="Arial"/>
                <a:cs typeface="Arial"/>
                <a:sym typeface="Arial"/>
              </a:rPr>
              <a:t>penness to experience</a:t>
            </a:r>
          </a:p>
          <a:p>
            <a:pPr lvl="0" algn="ctr">
              <a:spcBef>
                <a:spcPts val="1160"/>
              </a:spcBef>
              <a:spcAft>
                <a:spcPts val="0"/>
              </a:spcAft>
              <a:buClr>
                <a:srgbClr val="E2A5C7"/>
              </a:buClr>
              <a:buSzPct val="25000"/>
            </a:pPr>
            <a:r>
              <a:rPr lang="en-GB" sz="2400" dirty="0">
                <a:solidFill>
                  <a:srgbClr val="E2A5C7"/>
                </a:solidFill>
                <a:ea typeface="Arial"/>
                <a:cs typeface="Arial"/>
                <a:sym typeface="Arial"/>
              </a:rPr>
              <a:t>C</a:t>
            </a:r>
            <a:r>
              <a:rPr lang="en-GB" sz="2400" b="0" dirty="0">
                <a:solidFill>
                  <a:schemeClr val="dk1"/>
                </a:solidFill>
                <a:ea typeface="Arial"/>
                <a:cs typeface="Arial"/>
                <a:sym typeface="Arial"/>
              </a:rPr>
              <a:t>onscientiousness</a:t>
            </a:r>
          </a:p>
          <a:p>
            <a:pPr lvl="0" algn="ctr">
              <a:spcBef>
                <a:spcPts val="1160"/>
              </a:spcBef>
              <a:spcAft>
                <a:spcPts val="0"/>
              </a:spcAft>
              <a:buClr>
                <a:srgbClr val="E2A5C7"/>
              </a:buClr>
              <a:buSzPct val="25000"/>
            </a:pPr>
            <a:r>
              <a:rPr lang="en-GB" sz="2400" dirty="0">
                <a:solidFill>
                  <a:srgbClr val="E2A5C7"/>
                </a:solidFill>
                <a:ea typeface="Arial"/>
                <a:cs typeface="Arial"/>
                <a:sym typeface="Arial"/>
              </a:rPr>
              <a:t>E</a:t>
            </a:r>
            <a:r>
              <a:rPr lang="en-GB" sz="2400" b="0" dirty="0">
                <a:solidFill>
                  <a:schemeClr val="dk1"/>
                </a:solidFill>
                <a:ea typeface="Arial"/>
                <a:cs typeface="Arial"/>
                <a:sym typeface="Arial"/>
              </a:rPr>
              <a:t>xtraversion</a:t>
            </a:r>
          </a:p>
          <a:p>
            <a:pPr lvl="0" algn="ctr">
              <a:spcBef>
                <a:spcPts val="1160"/>
              </a:spcBef>
              <a:spcAft>
                <a:spcPts val="0"/>
              </a:spcAft>
              <a:buClr>
                <a:srgbClr val="E2A5C7"/>
              </a:buClr>
              <a:buSzPct val="25000"/>
            </a:pPr>
            <a:r>
              <a:rPr lang="en-GB" sz="2400" dirty="0">
                <a:solidFill>
                  <a:srgbClr val="E2A5C7"/>
                </a:solidFill>
                <a:ea typeface="Arial"/>
                <a:cs typeface="Arial"/>
                <a:sym typeface="Arial"/>
              </a:rPr>
              <a:t>A</a:t>
            </a:r>
            <a:r>
              <a:rPr lang="en-GB" sz="2400" b="0" dirty="0">
                <a:solidFill>
                  <a:schemeClr val="dk1"/>
                </a:solidFill>
                <a:ea typeface="Arial"/>
                <a:cs typeface="Arial"/>
                <a:sym typeface="Arial"/>
              </a:rPr>
              <a:t>greeableness</a:t>
            </a:r>
          </a:p>
          <a:p>
            <a:pPr lvl="0" algn="ctr">
              <a:spcBef>
                <a:spcPts val="1160"/>
              </a:spcBef>
              <a:buClr>
                <a:srgbClr val="E2A5C7"/>
              </a:buClr>
              <a:buSzPct val="25000"/>
            </a:pPr>
            <a:r>
              <a:rPr lang="en-GB" sz="2400" dirty="0">
                <a:solidFill>
                  <a:srgbClr val="E2A5C7"/>
                </a:solidFill>
                <a:ea typeface="Arial"/>
                <a:cs typeface="Arial"/>
                <a:sym typeface="Arial"/>
              </a:rPr>
              <a:t>N</a:t>
            </a:r>
            <a:r>
              <a:rPr lang="en-GB" sz="2400" b="0" dirty="0">
                <a:solidFill>
                  <a:schemeClr val="dk1"/>
                </a:solidFill>
                <a:ea typeface="Arial"/>
                <a:cs typeface="Arial"/>
                <a:sym typeface="Arial"/>
              </a:rPr>
              <a:t>euroticism </a:t>
            </a:r>
          </a:p>
          <a:p>
            <a:endParaRPr lang="en-GB" dirty="0"/>
          </a:p>
        </p:txBody>
      </p:sp>
    </p:spTree>
    <p:extLst>
      <p:ext uri="{BB962C8B-B14F-4D97-AF65-F5344CB8AC3E}">
        <p14:creationId xmlns:p14="http://schemas.microsoft.com/office/powerpoint/2010/main" val="280739491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62"/>
        <p:cNvGrpSpPr/>
        <p:nvPr/>
      </p:nvGrpSpPr>
      <p:grpSpPr>
        <a:xfrm>
          <a:off x="0" y="0"/>
          <a:ext cx="0" cy="0"/>
          <a:chOff x="0" y="0"/>
          <a:chExt cx="0" cy="0"/>
        </a:xfrm>
      </p:grpSpPr>
      <p:sp>
        <p:nvSpPr>
          <p:cNvPr id="363" name="Shape 363"/>
          <p:cNvSpPr txBox="1">
            <a:spLocks noGrp="1"/>
          </p:cNvSpPr>
          <p:nvPr>
            <p:ph type="title"/>
          </p:nvPr>
        </p:nvSpPr>
        <p:spPr>
          <a:xfrm>
            <a:off x="457200" y="152718"/>
            <a:ext cx="5791200" cy="1371599"/>
          </a:xfrm>
          <a:prstGeom prst="rect">
            <a:avLst/>
          </a:prstGeom>
        </p:spPr>
        <p:txBody>
          <a:bodyPr lIns="91425" tIns="91425" rIns="91425" bIns="91425" anchor="b" anchorCtr="0">
            <a:noAutofit/>
          </a:bodyPr>
          <a:lstStyle/>
          <a:p>
            <a:pPr>
              <a:spcBef>
                <a:spcPts val="0"/>
              </a:spcBef>
              <a:buNone/>
            </a:pPr>
            <a:r>
              <a:rPr lang="en-GB"/>
              <a:t>Recap</a:t>
            </a:r>
          </a:p>
        </p:txBody>
      </p:sp>
      <p:sp>
        <p:nvSpPr>
          <p:cNvPr id="364" name="Shape 364"/>
          <p:cNvSpPr txBox="1">
            <a:spLocks noGrp="1"/>
          </p:cNvSpPr>
          <p:nvPr>
            <p:ph type="body" idx="1"/>
          </p:nvPr>
        </p:nvSpPr>
        <p:spPr>
          <a:xfrm>
            <a:off x="457200" y="1752600"/>
            <a:ext cx="7619999" cy="4736399"/>
          </a:xfrm>
          <a:prstGeom prst="rect">
            <a:avLst/>
          </a:prstGeom>
        </p:spPr>
        <p:txBody>
          <a:bodyPr lIns="91425" tIns="91425" rIns="91425" bIns="91425" anchor="t" anchorCtr="0">
            <a:noAutofit/>
          </a:bodyPr>
          <a:lstStyle/>
          <a:p>
            <a:pPr lvl="0" rtl="0">
              <a:lnSpc>
                <a:spcPct val="115000"/>
              </a:lnSpc>
              <a:spcBef>
                <a:spcPts val="0"/>
              </a:spcBef>
              <a:spcAft>
                <a:spcPts val="0"/>
              </a:spcAft>
              <a:buClr>
                <a:schemeClr val="dk1"/>
              </a:buClr>
              <a:buSzPct val="45833"/>
              <a:buFont typeface="Arial"/>
              <a:buNone/>
            </a:pPr>
            <a:r>
              <a:rPr lang="en-GB" sz="2400" dirty="0">
                <a:highlight>
                  <a:srgbClr val="FFFFFF"/>
                </a:highlight>
              </a:rPr>
              <a:t>Barrick, Mount and Judge (2001):</a:t>
            </a:r>
          </a:p>
          <a:p>
            <a:pPr marL="1257300" lvl="0" indent="-342900" rtl="0">
              <a:lnSpc>
                <a:spcPct val="115000"/>
              </a:lnSpc>
              <a:spcBef>
                <a:spcPts val="0"/>
              </a:spcBef>
              <a:spcAft>
                <a:spcPts val="0"/>
              </a:spcAft>
              <a:buClr>
                <a:schemeClr val="dk1"/>
              </a:buClr>
              <a:buSzPct val="55000"/>
              <a:buFont typeface="Courier New" panose="02070309020205020404" pitchFamily="49" charset="0"/>
              <a:buChar char="o"/>
            </a:pPr>
            <a:r>
              <a:rPr lang="en-GB" b="0" dirty="0">
                <a:highlight>
                  <a:srgbClr val="FFFFFF"/>
                </a:highlight>
              </a:rPr>
              <a:t>Conscientiousness (in particular) and neuroticism are the best personality predictors of job performance across all occupations</a:t>
            </a:r>
          </a:p>
          <a:p>
            <a:pPr marL="1257300" lvl="0" indent="-342900" rtl="0">
              <a:lnSpc>
                <a:spcPct val="115000"/>
              </a:lnSpc>
              <a:spcBef>
                <a:spcPts val="0"/>
              </a:spcBef>
              <a:spcAft>
                <a:spcPts val="0"/>
              </a:spcAft>
              <a:buClr>
                <a:schemeClr val="dk1"/>
              </a:buClr>
              <a:buSzPct val="55000"/>
              <a:buFont typeface="Courier New" panose="02070309020205020404" pitchFamily="49" charset="0"/>
              <a:buChar char="o"/>
            </a:pPr>
            <a:r>
              <a:rPr lang="en-GB" b="0" dirty="0">
                <a:highlight>
                  <a:srgbClr val="FFFFFF"/>
                </a:highlight>
              </a:rPr>
              <a:t>Extraversion and agreeableness are important in jobs requiring a high degree of interpersonal work</a:t>
            </a:r>
          </a:p>
          <a:p>
            <a:pPr marL="1257300" lvl="0" indent="-342900" rtl="0">
              <a:lnSpc>
                <a:spcPct val="115000"/>
              </a:lnSpc>
              <a:spcBef>
                <a:spcPts val="0"/>
              </a:spcBef>
              <a:spcAft>
                <a:spcPts val="0"/>
              </a:spcAft>
              <a:buClr>
                <a:schemeClr val="dk1"/>
              </a:buClr>
              <a:buSzPct val="55000"/>
              <a:buFont typeface="Courier New" panose="02070309020205020404" pitchFamily="49" charset="0"/>
              <a:buChar char="o"/>
            </a:pPr>
            <a:r>
              <a:rPr lang="en-GB" b="0" dirty="0">
                <a:highlight>
                  <a:srgbClr val="FFFFFF"/>
                </a:highlight>
              </a:rPr>
              <a:t>Less consistent evidence for Openness to experience</a:t>
            </a:r>
          </a:p>
          <a:p>
            <a:pPr marL="1143000" lvl="0" indent="-228600" rtl="0">
              <a:lnSpc>
                <a:spcPct val="115000"/>
              </a:lnSpc>
              <a:spcBef>
                <a:spcPts val="0"/>
              </a:spcBef>
              <a:spcAft>
                <a:spcPts val="0"/>
              </a:spcAft>
              <a:buClr>
                <a:schemeClr val="dk1"/>
              </a:buClr>
              <a:buFont typeface="Arial"/>
              <a:buNone/>
            </a:pPr>
            <a:endParaRPr b="0" dirty="0">
              <a:highlight>
                <a:srgbClr val="FFFFFF"/>
              </a:highlight>
            </a:endParaRPr>
          </a:p>
          <a:p>
            <a:pPr lvl="0" rtl="0">
              <a:lnSpc>
                <a:spcPct val="115000"/>
              </a:lnSpc>
              <a:spcBef>
                <a:spcPts val="0"/>
              </a:spcBef>
              <a:spcAft>
                <a:spcPts val="0"/>
              </a:spcAft>
              <a:buClr>
                <a:schemeClr val="dk1"/>
              </a:buClr>
              <a:buSzPct val="45833"/>
              <a:buFont typeface="Arial"/>
              <a:buNone/>
            </a:pPr>
            <a:r>
              <a:rPr lang="en-GB" sz="2400" dirty="0">
                <a:highlight>
                  <a:srgbClr val="FFFFFF"/>
                </a:highlight>
              </a:rPr>
              <a:t>Salgado et al. (2003):</a:t>
            </a:r>
          </a:p>
          <a:p>
            <a:pPr marL="1257300" lvl="0" indent="-342900" rtl="0">
              <a:lnSpc>
                <a:spcPct val="115000"/>
              </a:lnSpc>
              <a:spcBef>
                <a:spcPts val="0"/>
              </a:spcBef>
              <a:spcAft>
                <a:spcPts val="0"/>
              </a:spcAft>
              <a:buClr>
                <a:schemeClr val="dk1"/>
              </a:buClr>
              <a:buSzPct val="55000"/>
              <a:buFont typeface="Courier New" panose="02070309020205020404" pitchFamily="49" charset="0"/>
              <a:buChar char="o"/>
            </a:pPr>
            <a:r>
              <a:rPr lang="en-GB" b="0" dirty="0">
                <a:highlight>
                  <a:srgbClr val="FFFFFF"/>
                </a:highlight>
              </a:rPr>
              <a:t>Conscientiousness is a valid predictor of performance across most jobs and organisational settings; criterion-related validity 0.23</a:t>
            </a:r>
          </a:p>
          <a:p>
            <a:pPr>
              <a:spcBef>
                <a:spcPts val="0"/>
              </a:spcBef>
              <a:buNone/>
            </a:pPr>
            <a:endParaRPr dirty="0"/>
          </a:p>
        </p:txBody>
      </p:sp>
    </p:spTree>
    <p:extLst>
      <p:ext uri="{BB962C8B-B14F-4D97-AF65-F5344CB8AC3E}">
        <p14:creationId xmlns:p14="http://schemas.microsoft.com/office/powerpoint/2010/main" val="1271575844"/>
      </p:ext>
    </p:extLst>
  </p:cSld>
  <p:clrMapOvr>
    <a:masterClrMapping/>
  </p:clrMapOvr>
  <p:transition spd="slow">
    <p:cu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69"/>
        <p:cNvGrpSpPr/>
        <p:nvPr/>
      </p:nvGrpSpPr>
      <p:grpSpPr>
        <a:xfrm>
          <a:off x="0" y="0"/>
          <a:ext cx="0" cy="0"/>
          <a:chOff x="0" y="0"/>
          <a:chExt cx="0" cy="0"/>
        </a:xfrm>
      </p:grpSpPr>
      <p:sp>
        <p:nvSpPr>
          <p:cNvPr id="370" name="Shape 370"/>
          <p:cNvSpPr txBox="1">
            <a:spLocks noGrp="1"/>
          </p:cNvSpPr>
          <p:nvPr>
            <p:ph type="body" idx="1"/>
          </p:nvPr>
        </p:nvSpPr>
        <p:spPr>
          <a:xfrm>
            <a:off x="457200" y="686450"/>
            <a:ext cx="7619999" cy="5439900"/>
          </a:xfrm>
          <a:prstGeom prst="rect">
            <a:avLst/>
          </a:prstGeom>
        </p:spPr>
        <p:txBody>
          <a:bodyPr lIns="91425" tIns="91425" rIns="91425" bIns="91425" anchor="t" anchorCtr="0">
            <a:noAutofit/>
          </a:bodyPr>
          <a:lstStyle/>
          <a:p>
            <a:pPr lvl="0" rtl="0">
              <a:lnSpc>
                <a:spcPct val="115000"/>
              </a:lnSpc>
              <a:spcBef>
                <a:spcPts val="0"/>
              </a:spcBef>
              <a:spcAft>
                <a:spcPts val="0"/>
              </a:spcAft>
              <a:buClr>
                <a:schemeClr val="dk1"/>
              </a:buClr>
              <a:buSzPct val="39285"/>
              <a:buFont typeface="Arial"/>
              <a:buNone/>
            </a:pPr>
            <a:r>
              <a:rPr lang="en-GB" sz="2800">
                <a:highlight>
                  <a:srgbClr val="FFFFFF"/>
                </a:highlight>
              </a:rPr>
              <a:t>Ones et al. (2007):</a:t>
            </a:r>
          </a:p>
          <a:p>
            <a:pPr lvl="0" rtl="0">
              <a:lnSpc>
                <a:spcPct val="115000"/>
              </a:lnSpc>
              <a:spcBef>
                <a:spcPts val="0"/>
              </a:spcBef>
              <a:spcAft>
                <a:spcPts val="0"/>
              </a:spcAft>
              <a:buClr>
                <a:schemeClr val="dk1"/>
              </a:buClr>
              <a:buFont typeface="Arial"/>
              <a:buNone/>
            </a:pPr>
            <a:endParaRPr sz="2800">
              <a:highlight>
                <a:srgbClr val="FFFFFF"/>
              </a:highlight>
            </a:endParaRPr>
          </a:p>
          <a:p>
            <a:pPr marL="1143000" lvl="0" indent="-228600" rtl="0">
              <a:lnSpc>
                <a:spcPct val="115000"/>
              </a:lnSpc>
              <a:spcBef>
                <a:spcPts val="0"/>
              </a:spcBef>
              <a:spcAft>
                <a:spcPts val="0"/>
              </a:spcAft>
              <a:buClr>
                <a:schemeClr val="dk1"/>
              </a:buClr>
              <a:buSzPct val="45833"/>
              <a:buFont typeface="Arial"/>
              <a:buNone/>
            </a:pPr>
            <a:r>
              <a:rPr lang="en-GB" sz="2400" b="0">
                <a:highlight>
                  <a:srgbClr val="FFFFFF"/>
                </a:highlight>
              </a:rPr>
              <a:t>Unlike ability testing, the predictive validity of personality measures for ‘overall job performance’ is not seen across all occupational settings and areas</a:t>
            </a:r>
          </a:p>
          <a:p>
            <a:pPr marL="1143000" lvl="0" indent="-228600" rtl="0">
              <a:lnSpc>
                <a:spcPct val="115000"/>
              </a:lnSpc>
              <a:spcBef>
                <a:spcPts val="0"/>
              </a:spcBef>
              <a:spcAft>
                <a:spcPts val="0"/>
              </a:spcAft>
              <a:buClr>
                <a:schemeClr val="dk1"/>
              </a:buClr>
              <a:buFont typeface="Arial"/>
              <a:buNone/>
            </a:pPr>
            <a:endParaRPr sz="2400" b="0">
              <a:highlight>
                <a:srgbClr val="FFFFFF"/>
              </a:highlight>
            </a:endParaRPr>
          </a:p>
          <a:p>
            <a:pPr marL="1143000" lvl="0" indent="-228600" rtl="0">
              <a:lnSpc>
                <a:spcPct val="115000"/>
              </a:lnSpc>
              <a:spcBef>
                <a:spcPts val="0"/>
              </a:spcBef>
              <a:spcAft>
                <a:spcPts val="0"/>
              </a:spcAft>
              <a:buClr>
                <a:schemeClr val="dk1"/>
              </a:buClr>
              <a:buFont typeface="Arial"/>
              <a:buNone/>
            </a:pPr>
            <a:endParaRPr sz="2400" b="0">
              <a:highlight>
                <a:srgbClr val="FFFFFF"/>
              </a:highlight>
            </a:endParaRPr>
          </a:p>
          <a:p>
            <a:pPr marL="1143000" lvl="0" indent="-228600" rtl="0">
              <a:lnSpc>
                <a:spcPct val="115000"/>
              </a:lnSpc>
              <a:spcBef>
                <a:spcPts val="0"/>
              </a:spcBef>
              <a:spcAft>
                <a:spcPts val="0"/>
              </a:spcAft>
              <a:buClr>
                <a:schemeClr val="dk1"/>
              </a:buClr>
              <a:buSzPct val="45833"/>
              <a:buFont typeface="Arial"/>
              <a:buNone/>
            </a:pPr>
            <a:r>
              <a:rPr lang="en-GB" sz="2400" b="0">
                <a:highlight>
                  <a:srgbClr val="FFFFFF"/>
                </a:highlight>
              </a:rPr>
              <a:t>E.g., for managerial roles, the ‘achievement’ and ‘dependability’ facets of conscientiousness predict job performance</a:t>
            </a:r>
          </a:p>
          <a:p>
            <a:pPr>
              <a:spcBef>
                <a:spcPts val="0"/>
              </a:spcBef>
              <a:buNone/>
            </a:pPr>
            <a:endParaRPr/>
          </a:p>
        </p:txBody>
      </p:sp>
    </p:spTree>
    <p:extLst>
      <p:ext uri="{BB962C8B-B14F-4D97-AF65-F5344CB8AC3E}">
        <p14:creationId xmlns:p14="http://schemas.microsoft.com/office/powerpoint/2010/main" val="3528528887"/>
      </p:ext>
    </p:extLst>
  </p:cSld>
  <p:clrMapOvr>
    <a:masterClrMapping/>
  </p:clrMapOvr>
  <p:transition spd="slow">
    <p:cu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75"/>
        <p:cNvGrpSpPr/>
        <p:nvPr/>
      </p:nvGrpSpPr>
      <p:grpSpPr>
        <a:xfrm>
          <a:off x="0" y="0"/>
          <a:ext cx="0" cy="0"/>
          <a:chOff x="0" y="0"/>
          <a:chExt cx="0" cy="0"/>
        </a:xfrm>
      </p:grpSpPr>
      <p:sp>
        <p:nvSpPr>
          <p:cNvPr id="376" name="Shape 376"/>
          <p:cNvSpPr txBox="1">
            <a:spLocks noGrp="1"/>
          </p:cNvSpPr>
          <p:nvPr>
            <p:ph type="title"/>
          </p:nvPr>
        </p:nvSpPr>
        <p:spPr>
          <a:xfrm>
            <a:off x="457200" y="152718"/>
            <a:ext cx="5791200" cy="1371599"/>
          </a:xfrm>
          <a:prstGeom prst="rect">
            <a:avLst/>
          </a:prstGeom>
        </p:spPr>
        <p:txBody>
          <a:bodyPr lIns="91425" tIns="91425" rIns="91425" bIns="91425" anchor="b" anchorCtr="0">
            <a:noAutofit/>
          </a:bodyPr>
          <a:lstStyle/>
          <a:p>
            <a:pPr>
              <a:spcBef>
                <a:spcPts val="0"/>
              </a:spcBef>
              <a:buNone/>
            </a:pPr>
            <a:r>
              <a:rPr lang="en-GB"/>
              <a:t>Conscientiousness</a:t>
            </a:r>
          </a:p>
        </p:txBody>
      </p:sp>
      <p:sp>
        <p:nvSpPr>
          <p:cNvPr id="377" name="Shape 377"/>
          <p:cNvSpPr txBox="1">
            <a:spLocks noGrp="1"/>
          </p:cNvSpPr>
          <p:nvPr>
            <p:ph type="body" idx="1"/>
          </p:nvPr>
        </p:nvSpPr>
        <p:spPr>
          <a:xfrm>
            <a:off x="457200" y="1752600"/>
            <a:ext cx="7619999" cy="4373700"/>
          </a:xfrm>
          <a:prstGeom prst="rect">
            <a:avLst/>
          </a:prstGeom>
        </p:spPr>
        <p:txBody>
          <a:bodyPr lIns="91425" tIns="91425" rIns="91425" bIns="91425" anchor="t" anchorCtr="0">
            <a:noAutofit/>
          </a:bodyPr>
          <a:lstStyle/>
          <a:p>
            <a:pPr algn="ctr" rtl="0">
              <a:spcBef>
                <a:spcPts val="0"/>
              </a:spcBef>
              <a:buNone/>
            </a:pPr>
            <a:r>
              <a:rPr lang="en-GB" sz="2400" dirty="0">
                <a:solidFill>
                  <a:schemeClr val="accent5">
                    <a:lumMod val="75000"/>
                  </a:schemeClr>
                </a:solidFill>
              </a:rPr>
              <a:t>The most important personality predictor of performance at work:</a:t>
            </a:r>
          </a:p>
          <a:p>
            <a:pPr rtl="0">
              <a:spcBef>
                <a:spcPts val="0"/>
              </a:spcBef>
              <a:buNone/>
            </a:pPr>
            <a:endParaRPr sz="2400" b="0" dirty="0"/>
          </a:p>
          <a:p>
            <a:pPr rtl="0">
              <a:spcBef>
                <a:spcPts val="0"/>
              </a:spcBef>
              <a:buNone/>
            </a:pPr>
            <a:r>
              <a:rPr lang="en-GB" sz="2400" b="0" dirty="0"/>
              <a:t>Assesses individual differences in:</a:t>
            </a:r>
          </a:p>
          <a:p>
            <a:pPr marL="800100" lvl="1" indent="-342900">
              <a:spcBef>
                <a:spcPts val="0"/>
              </a:spcBef>
              <a:buFont typeface="Courier New" panose="02070309020205020404" pitchFamily="49" charset="0"/>
              <a:buChar char="o"/>
            </a:pPr>
            <a:r>
              <a:rPr lang="en-GB" sz="2400" b="0" dirty="0" smtClean="0"/>
              <a:t>Responsibility</a:t>
            </a:r>
            <a:endParaRPr lang="en-GB" sz="2400" b="0" dirty="0"/>
          </a:p>
          <a:p>
            <a:pPr marL="800100" lvl="1" indent="-342900">
              <a:spcBef>
                <a:spcPts val="0"/>
              </a:spcBef>
              <a:buFont typeface="Courier New" panose="02070309020205020404" pitchFamily="49" charset="0"/>
              <a:buChar char="o"/>
            </a:pPr>
            <a:r>
              <a:rPr lang="en-GB" sz="2400" b="0" dirty="0" smtClean="0"/>
              <a:t>Dutifulness</a:t>
            </a:r>
            <a:endParaRPr lang="en-GB" sz="2400" b="0" dirty="0"/>
          </a:p>
          <a:p>
            <a:pPr marL="800100" lvl="1" indent="-342900">
              <a:spcBef>
                <a:spcPts val="0"/>
              </a:spcBef>
              <a:buFont typeface="Courier New" panose="02070309020205020404" pitchFamily="49" charset="0"/>
              <a:buChar char="o"/>
            </a:pPr>
            <a:r>
              <a:rPr lang="en-GB" sz="2400" b="0" dirty="0" smtClean="0"/>
              <a:t>Achievement </a:t>
            </a:r>
            <a:r>
              <a:rPr lang="en-GB" sz="2400" b="0" dirty="0"/>
              <a:t>striving</a:t>
            </a:r>
          </a:p>
          <a:p>
            <a:pPr marL="800100" lvl="1" indent="-342900">
              <a:spcBef>
                <a:spcPts val="0"/>
              </a:spcBef>
              <a:buFont typeface="Courier New" panose="02070309020205020404" pitchFamily="49" charset="0"/>
              <a:buChar char="o"/>
            </a:pPr>
            <a:r>
              <a:rPr lang="en-GB" sz="2400" b="0" dirty="0" smtClean="0"/>
              <a:t>Organised </a:t>
            </a:r>
            <a:r>
              <a:rPr lang="en-GB" sz="2400" b="0" dirty="0"/>
              <a:t>planning</a:t>
            </a:r>
          </a:p>
          <a:p>
            <a:pPr marL="800100" lvl="1" indent="-342900">
              <a:spcBef>
                <a:spcPts val="0"/>
              </a:spcBef>
              <a:buFont typeface="Courier New" panose="02070309020205020404" pitchFamily="49" charset="0"/>
              <a:buChar char="o"/>
            </a:pPr>
            <a:r>
              <a:rPr lang="en-GB" sz="2400" b="0" dirty="0" smtClean="0"/>
              <a:t>Self-control</a:t>
            </a:r>
            <a:endParaRPr lang="en-GB" sz="2400" b="0" dirty="0"/>
          </a:p>
        </p:txBody>
      </p:sp>
    </p:spTree>
    <p:extLst>
      <p:ext uri="{BB962C8B-B14F-4D97-AF65-F5344CB8AC3E}">
        <p14:creationId xmlns:p14="http://schemas.microsoft.com/office/powerpoint/2010/main" val="410780193"/>
      </p:ext>
    </p:extLst>
  </p:cSld>
  <p:clrMapOvr>
    <a:masterClrMapping/>
  </p:clrMapOvr>
  <p:transition spd="slow">
    <p:cu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82"/>
        <p:cNvGrpSpPr/>
        <p:nvPr/>
      </p:nvGrpSpPr>
      <p:grpSpPr>
        <a:xfrm>
          <a:off x="0" y="0"/>
          <a:ext cx="0" cy="0"/>
          <a:chOff x="0" y="0"/>
          <a:chExt cx="0" cy="0"/>
        </a:xfrm>
      </p:grpSpPr>
      <p:sp>
        <p:nvSpPr>
          <p:cNvPr id="383" name="Shape 383"/>
          <p:cNvSpPr txBox="1">
            <a:spLocks noGrp="1"/>
          </p:cNvSpPr>
          <p:nvPr>
            <p:ph type="title"/>
          </p:nvPr>
        </p:nvSpPr>
        <p:spPr>
          <a:xfrm>
            <a:off x="457200" y="152718"/>
            <a:ext cx="5791200" cy="1371599"/>
          </a:xfrm>
          <a:prstGeom prst="rect">
            <a:avLst/>
          </a:prstGeom>
        </p:spPr>
        <p:txBody>
          <a:bodyPr lIns="91425" tIns="91425" rIns="91425" bIns="91425" anchor="b" anchorCtr="0">
            <a:noAutofit/>
          </a:bodyPr>
          <a:lstStyle/>
          <a:p>
            <a:pPr>
              <a:spcBef>
                <a:spcPts val="0"/>
              </a:spcBef>
              <a:buNone/>
            </a:pPr>
            <a:r>
              <a:rPr lang="en-GB"/>
              <a:t>Conscientiousness</a:t>
            </a:r>
          </a:p>
        </p:txBody>
      </p:sp>
      <p:sp>
        <p:nvSpPr>
          <p:cNvPr id="384" name="Shape 384"/>
          <p:cNvSpPr txBox="1">
            <a:spLocks noGrp="1"/>
          </p:cNvSpPr>
          <p:nvPr>
            <p:ph type="body" idx="1"/>
          </p:nvPr>
        </p:nvSpPr>
        <p:spPr>
          <a:xfrm>
            <a:off x="457200" y="1752600"/>
            <a:ext cx="7619999" cy="4373700"/>
          </a:xfrm>
          <a:prstGeom prst="rect">
            <a:avLst/>
          </a:prstGeom>
        </p:spPr>
        <p:txBody>
          <a:bodyPr lIns="91425" tIns="91425" rIns="91425" bIns="91425" anchor="t" anchorCtr="0">
            <a:noAutofit/>
          </a:bodyPr>
          <a:lstStyle/>
          <a:p>
            <a:pPr rtl="0">
              <a:spcBef>
                <a:spcPts val="0"/>
              </a:spcBef>
              <a:buNone/>
            </a:pPr>
            <a:r>
              <a:rPr lang="en-GB" sz="2400" b="0" dirty="0"/>
              <a:t>Conscientious people set ambitious goals and work hard to meet them (Barrick, Mount &amp; Strauss, 1993)</a:t>
            </a:r>
          </a:p>
          <a:p>
            <a:pPr rtl="0">
              <a:spcBef>
                <a:spcPts val="0"/>
              </a:spcBef>
              <a:buNone/>
            </a:pPr>
            <a:endParaRPr lang="en-GB" sz="2400" b="0" dirty="0" smtClean="0"/>
          </a:p>
          <a:p>
            <a:pPr rtl="0">
              <a:spcBef>
                <a:spcPts val="0"/>
              </a:spcBef>
              <a:buNone/>
            </a:pPr>
            <a:endParaRPr sz="2400" b="0" dirty="0"/>
          </a:p>
          <a:p>
            <a:pPr>
              <a:spcBef>
                <a:spcPts val="0"/>
              </a:spcBef>
              <a:buNone/>
            </a:pPr>
            <a:r>
              <a:rPr lang="en-GB" sz="2400" b="0" dirty="0"/>
              <a:t>A general marker (like GMA?) of people’s typical performance or work ethic?</a:t>
            </a:r>
          </a:p>
        </p:txBody>
      </p:sp>
    </p:spTree>
    <p:extLst>
      <p:ext uri="{BB962C8B-B14F-4D97-AF65-F5344CB8AC3E}">
        <p14:creationId xmlns:p14="http://schemas.microsoft.com/office/powerpoint/2010/main" val="601077003"/>
      </p:ext>
    </p:extLst>
  </p:cSld>
  <p:clrMapOvr>
    <a:masterClrMapping/>
  </p:clrMapOvr>
  <p:transition spd="slow">
    <p:cu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89"/>
        <p:cNvGrpSpPr/>
        <p:nvPr/>
      </p:nvGrpSpPr>
      <p:grpSpPr>
        <a:xfrm>
          <a:off x="0" y="0"/>
          <a:ext cx="0" cy="0"/>
          <a:chOff x="0" y="0"/>
          <a:chExt cx="0" cy="0"/>
        </a:xfrm>
      </p:grpSpPr>
      <p:sp>
        <p:nvSpPr>
          <p:cNvPr id="390" name="Shape 390"/>
          <p:cNvSpPr txBox="1">
            <a:spLocks noGrp="1"/>
          </p:cNvSpPr>
          <p:nvPr>
            <p:ph type="title"/>
          </p:nvPr>
        </p:nvSpPr>
        <p:spPr>
          <a:xfrm>
            <a:off x="457200" y="152718"/>
            <a:ext cx="5791200" cy="1371599"/>
          </a:xfrm>
          <a:prstGeom prst="rect">
            <a:avLst/>
          </a:prstGeom>
        </p:spPr>
        <p:txBody>
          <a:bodyPr lIns="91425" tIns="91425" rIns="91425" bIns="91425" anchor="b" anchorCtr="0">
            <a:noAutofit/>
          </a:bodyPr>
          <a:lstStyle/>
          <a:p>
            <a:pPr>
              <a:spcBef>
                <a:spcPts val="0"/>
              </a:spcBef>
              <a:buNone/>
            </a:pPr>
            <a:r>
              <a:rPr lang="en-GB"/>
              <a:t>Neuroticism</a:t>
            </a:r>
          </a:p>
        </p:txBody>
      </p:sp>
      <p:sp>
        <p:nvSpPr>
          <p:cNvPr id="391" name="Shape 391"/>
          <p:cNvSpPr txBox="1">
            <a:spLocks noGrp="1"/>
          </p:cNvSpPr>
          <p:nvPr>
            <p:ph type="body" idx="1"/>
          </p:nvPr>
        </p:nvSpPr>
        <p:spPr>
          <a:xfrm>
            <a:off x="457200" y="1752600"/>
            <a:ext cx="7619999" cy="4373700"/>
          </a:xfrm>
          <a:prstGeom prst="rect">
            <a:avLst/>
          </a:prstGeom>
        </p:spPr>
        <p:txBody>
          <a:bodyPr lIns="91425" tIns="91425" rIns="91425" bIns="91425" anchor="t" anchorCtr="0">
            <a:noAutofit/>
          </a:bodyPr>
          <a:lstStyle/>
          <a:p>
            <a:pPr rtl="0">
              <a:spcBef>
                <a:spcPts val="0"/>
              </a:spcBef>
              <a:buNone/>
            </a:pPr>
            <a:r>
              <a:rPr lang="en-GB" sz="2400" b="0" dirty="0"/>
              <a:t>Inconsistent findings but generally negatively associated with performance at work</a:t>
            </a:r>
          </a:p>
          <a:p>
            <a:pPr rtl="0">
              <a:spcBef>
                <a:spcPts val="0"/>
              </a:spcBef>
              <a:buNone/>
            </a:pPr>
            <a:endParaRPr sz="2400" b="0" dirty="0"/>
          </a:p>
          <a:p>
            <a:pPr rtl="0">
              <a:spcBef>
                <a:spcPts val="0"/>
              </a:spcBef>
              <a:buNone/>
            </a:pPr>
            <a:r>
              <a:rPr lang="en-GB" sz="2400" b="0" dirty="0"/>
              <a:t>Neuroticism linked to job and training performance particularly under stressful conditions</a:t>
            </a:r>
          </a:p>
          <a:p>
            <a:pPr rtl="0">
              <a:spcBef>
                <a:spcPts val="0"/>
              </a:spcBef>
              <a:buNone/>
            </a:pPr>
            <a:endParaRPr sz="2400" b="0" dirty="0"/>
          </a:p>
          <a:p>
            <a:pPr rtl="0">
              <a:spcBef>
                <a:spcPts val="0"/>
              </a:spcBef>
              <a:buNone/>
            </a:pPr>
            <a:r>
              <a:rPr lang="en-GB" sz="2400" b="0" dirty="0" smtClean="0"/>
              <a:t>Matthew </a:t>
            </a:r>
            <a:r>
              <a:rPr lang="en-GB" sz="2400" b="0" dirty="0"/>
              <a:t>(1999) - better performance in air traffic controllers amongst individuals high in N</a:t>
            </a:r>
          </a:p>
          <a:p>
            <a:pPr rtl="0">
              <a:spcBef>
                <a:spcPts val="0"/>
              </a:spcBef>
              <a:buNone/>
            </a:pPr>
            <a:endParaRPr sz="2400" b="0" dirty="0"/>
          </a:p>
          <a:p>
            <a:pPr>
              <a:spcBef>
                <a:spcPts val="0"/>
              </a:spcBef>
              <a:buNone/>
            </a:pPr>
            <a:r>
              <a:rPr lang="en-GB" sz="2400" b="0" dirty="0"/>
              <a:t>Marker of individual differences in stress-reactivity?</a:t>
            </a:r>
          </a:p>
        </p:txBody>
      </p:sp>
    </p:spTree>
    <p:extLst>
      <p:ext uri="{BB962C8B-B14F-4D97-AF65-F5344CB8AC3E}">
        <p14:creationId xmlns:p14="http://schemas.microsoft.com/office/powerpoint/2010/main" val="1811862223"/>
      </p:ext>
    </p:extLst>
  </p:cSld>
  <p:clrMapOvr>
    <a:masterClrMapping/>
  </p:clrMapOvr>
  <p:transition spd="slow">
    <p:cu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96"/>
        <p:cNvGrpSpPr/>
        <p:nvPr/>
      </p:nvGrpSpPr>
      <p:grpSpPr>
        <a:xfrm>
          <a:off x="0" y="0"/>
          <a:ext cx="0" cy="0"/>
          <a:chOff x="0" y="0"/>
          <a:chExt cx="0" cy="0"/>
        </a:xfrm>
      </p:grpSpPr>
      <p:sp>
        <p:nvSpPr>
          <p:cNvPr id="397" name="Shape 397"/>
          <p:cNvSpPr txBox="1">
            <a:spLocks noGrp="1"/>
          </p:cNvSpPr>
          <p:nvPr>
            <p:ph type="title"/>
          </p:nvPr>
        </p:nvSpPr>
        <p:spPr>
          <a:xfrm>
            <a:off x="457200" y="152718"/>
            <a:ext cx="5791200" cy="1371599"/>
          </a:xfrm>
          <a:prstGeom prst="rect">
            <a:avLst/>
          </a:prstGeom>
        </p:spPr>
        <p:txBody>
          <a:bodyPr lIns="91425" tIns="91425" rIns="91425" bIns="91425" anchor="b" anchorCtr="0">
            <a:noAutofit/>
          </a:bodyPr>
          <a:lstStyle/>
          <a:p>
            <a:pPr>
              <a:spcBef>
                <a:spcPts val="0"/>
              </a:spcBef>
              <a:buNone/>
            </a:pPr>
            <a:r>
              <a:rPr lang="en-GB"/>
              <a:t>Extraversion</a:t>
            </a:r>
          </a:p>
        </p:txBody>
      </p:sp>
      <p:sp>
        <p:nvSpPr>
          <p:cNvPr id="398" name="Shape 398"/>
          <p:cNvSpPr txBox="1">
            <a:spLocks noGrp="1"/>
          </p:cNvSpPr>
          <p:nvPr>
            <p:ph type="body" idx="1"/>
          </p:nvPr>
        </p:nvSpPr>
        <p:spPr>
          <a:xfrm>
            <a:off x="457200" y="1752600"/>
            <a:ext cx="7619999" cy="4373700"/>
          </a:xfrm>
          <a:prstGeom prst="rect">
            <a:avLst/>
          </a:prstGeom>
        </p:spPr>
        <p:txBody>
          <a:bodyPr lIns="91425" tIns="91425" rIns="91425" bIns="91425" anchor="t" anchorCtr="0">
            <a:noAutofit/>
          </a:bodyPr>
          <a:lstStyle/>
          <a:p>
            <a:pPr rtl="0">
              <a:spcBef>
                <a:spcPts val="0"/>
              </a:spcBef>
              <a:buNone/>
            </a:pPr>
            <a:r>
              <a:rPr lang="en-GB" sz="2400" b="0" dirty="0"/>
              <a:t>Inconsistent evidence</a:t>
            </a:r>
          </a:p>
          <a:p>
            <a:pPr rtl="0">
              <a:spcBef>
                <a:spcPts val="0"/>
              </a:spcBef>
              <a:buNone/>
            </a:pPr>
            <a:endParaRPr sz="2400" b="0" dirty="0"/>
          </a:p>
          <a:p>
            <a:pPr rtl="0">
              <a:spcBef>
                <a:spcPts val="0"/>
              </a:spcBef>
              <a:buNone/>
            </a:pPr>
            <a:r>
              <a:rPr lang="en-GB" sz="2400" b="0" dirty="0"/>
              <a:t>Positive associations between Extraversion and sales/managerial performance</a:t>
            </a:r>
          </a:p>
          <a:p>
            <a:pPr rtl="0">
              <a:spcBef>
                <a:spcPts val="0"/>
              </a:spcBef>
              <a:buNone/>
            </a:pPr>
            <a:endParaRPr sz="2400" b="0" dirty="0"/>
          </a:p>
          <a:p>
            <a:pPr>
              <a:spcBef>
                <a:spcPts val="0"/>
              </a:spcBef>
              <a:buNone/>
            </a:pPr>
            <a:r>
              <a:rPr lang="en-GB" sz="2400" dirty="0"/>
              <a:t>Interaction</a:t>
            </a:r>
            <a:r>
              <a:rPr lang="en-GB" sz="2400" b="0" dirty="0"/>
              <a:t> between Extraversion and Neuroticism may be a better predictor of performance at work than one alone</a:t>
            </a:r>
          </a:p>
        </p:txBody>
      </p:sp>
    </p:spTree>
    <p:extLst>
      <p:ext uri="{BB962C8B-B14F-4D97-AF65-F5344CB8AC3E}">
        <p14:creationId xmlns:p14="http://schemas.microsoft.com/office/powerpoint/2010/main" val="1309300392"/>
      </p:ext>
    </p:extLst>
  </p:cSld>
  <p:clrMapOvr>
    <a:masterClrMapping/>
  </p:clrMapOvr>
  <p:transition spd="slow">
    <p:cu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03"/>
        <p:cNvGrpSpPr/>
        <p:nvPr/>
      </p:nvGrpSpPr>
      <p:grpSpPr>
        <a:xfrm>
          <a:off x="0" y="0"/>
          <a:ext cx="0" cy="0"/>
          <a:chOff x="0" y="0"/>
          <a:chExt cx="0" cy="0"/>
        </a:xfrm>
      </p:grpSpPr>
      <p:sp>
        <p:nvSpPr>
          <p:cNvPr id="404" name="Shape 404"/>
          <p:cNvSpPr txBox="1">
            <a:spLocks noGrp="1"/>
          </p:cNvSpPr>
          <p:nvPr>
            <p:ph type="title"/>
          </p:nvPr>
        </p:nvSpPr>
        <p:spPr>
          <a:xfrm>
            <a:off x="457200" y="152718"/>
            <a:ext cx="5791200" cy="1371599"/>
          </a:xfrm>
          <a:prstGeom prst="rect">
            <a:avLst/>
          </a:prstGeom>
        </p:spPr>
        <p:txBody>
          <a:bodyPr lIns="91425" tIns="91425" rIns="91425" bIns="91425" anchor="b" anchorCtr="0">
            <a:noAutofit/>
          </a:bodyPr>
          <a:lstStyle/>
          <a:p>
            <a:pPr>
              <a:spcBef>
                <a:spcPts val="0"/>
              </a:spcBef>
              <a:buNone/>
            </a:pPr>
            <a:r>
              <a:rPr lang="en-GB"/>
              <a:t>Agreeableness</a:t>
            </a:r>
          </a:p>
        </p:txBody>
      </p:sp>
      <p:sp>
        <p:nvSpPr>
          <p:cNvPr id="405" name="Shape 405"/>
          <p:cNvSpPr txBox="1">
            <a:spLocks noGrp="1"/>
          </p:cNvSpPr>
          <p:nvPr>
            <p:ph type="body" idx="1"/>
          </p:nvPr>
        </p:nvSpPr>
        <p:spPr>
          <a:xfrm>
            <a:off x="457200" y="1752600"/>
            <a:ext cx="7619999" cy="4373700"/>
          </a:xfrm>
          <a:prstGeom prst="rect">
            <a:avLst/>
          </a:prstGeom>
        </p:spPr>
        <p:txBody>
          <a:bodyPr lIns="91425" tIns="91425" rIns="91425" bIns="91425" anchor="t" anchorCtr="0">
            <a:noAutofit/>
          </a:bodyPr>
          <a:lstStyle/>
          <a:p>
            <a:pPr rtl="0">
              <a:spcBef>
                <a:spcPts val="0"/>
              </a:spcBef>
              <a:buNone/>
            </a:pPr>
            <a:r>
              <a:rPr lang="en-GB" sz="2200" b="0" dirty="0"/>
              <a:t>Predicts performance in:</a:t>
            </a:r>
          </a:p>
          <a:p>
            <a:pPr rtl="0">
              <a:spcBef>
                <a:spcPts val="0"/>
              </a:spcBef>
              <a:buNone/>
            </a:pPr>
            <a:endParaRPr sz="2200" b="0" dirty="0"/>
          </a:p>
          <a:p>
            <a:pPr marL="342900" indent="-342900" rtl="0">
              <a:spcBef>
                <a:spcPts val="0"/>
              </a:spcBef>
              <a:buFont typeface="Arial" panose="020B0604020202020204" pitchFamily="34" charset="0"/>
              <a:buChar char="•"/>
            </a:pPr>
            <a:r>
              <a:rPr lang="en-GB" sz="2200" b="0" dirty="0"/>
              <a:t>Customer service type jobs (</a:t>
            </a:r>
            <a:r>
              <a:rPr lang="en-GB" sz="2200" b="0" dirty="0" err="1"/>
              <a:t>Hurtz</a:t>
            </a:r>
            <a:r>
              <a:rPr lang="en-GB" sz="2200" b="0" dirty="0"/>
              <a:t> &amp; Donovan, 2000)</a:t>
            </a:r>
          </a:p>
          <a:p>
            <a:pPr marL="342900" indent="-342900" rtl="0">
              <a:spcBef>
                <a:spcPts val="0"/>
              </a:spcBef>
              <a:buFont typeface="Arial" panose="020B0604020202020204" pitchFamily="34" charset="0"/>
              <a:buChar char="•"/>
            </a:pPr>
            <a:r>
              <a:rPr lang="en-GB" sz="2200" b="0" dirty="0" smtClean="0"/>
              <a:t>Team-work </a:t>
            </a:r>
            <a:r>
              <a:rPr lang="en-GB" sz="2200" b="0" dirty="0"/>
              <a:t>based jobs (Barrick et al., 1998)</a:t>
            </a:r>
          </a:p>
          <a:p>
            <a:pPr rtl="0">
              <a:spcBef>
                <a:spcPts val="0"/>
              </a:spcBef>
              <a:buNone/>
            </a:pPr>
            <a:endParaRPr sz="2200" b="0" dirty="0"/>
          </a:p>
          <a:p>
            <a:pPr rtl="0">
              <a:spcBef>
                <a:spcPts val="0"/>
              </a:spcBef>
              <a:buNone/>
            </a:pPr>
            <a:r>
              <a:rPr lang="en-GB" sz="2200" b="0" dirty="0"/>
              <a:t>But generally </a:t>
            </a:r>
            <a:r>
              <a:rPr lang="en-GB" sz="2200" b="0" i="1" dirty="0"/>
              <a:t>negatively</a:t>
            </a:r>
            <a:r>
              <a:rPr lang="en-GB" sz="2200" b="0" dirty="0"/>
              <a:t> associated with career </a:t>
            </a:r>
            <a:r>
              <a:rPr lang="en-GB" sz="2200" b="0" dirty="0" smtClean="0"/>
              <a:t>success/income: </a:t>
            </a:r>
            <a:r>
              <a:rPr lang="en-GB" sz="2200" b="0" dirty="0"/>
              <a:t>	</a:t>
            </a:r>
            <a:r>
              <a:rPr lang="en-GB" sz="2200" b="0" i="1" dirty="0"/>
              <a:t>Correlations of -.11 to -.32</a:t>
            </a:r>
          </a:p>
          <a:p>
            <a:pPr rtl="0">
              <a:spcBef>
                <a:spcPts val="0"/>
              </a:spcBef>
              <a:buNone/>
            </a:pPr>
            <a:endParaRPr sz="2200" b="0" dirty="0"/>
          </a:p>
          <a:p>
            <a:pPr marL="342900" indent="-342900" rtl="0">
              <a:spcBef>
                <a:spcPts val="0"/>
              </a:spcBef>
              <a:buFont typeface="Wingdings" panose="05000000000000000000" pitchFamily="2" charset="2"/>
              <a:buChar char="v"/>
            </a:pPr>
            <a:r>
              <a:rPr lang="en-GB" sz="2200" b="0" dirty="0"/>
              <a:t>Interaction with conscientiousness!</a:t>
            </a:r>
          </a:p>
          <a:p>
            <a:pPr>
              <a:spcBef>
                <a:spcPts val="0"/>
              </a:spcBef>
              <a:buNone/>
            </a:pPr>
            <a:r>
              <a:rPr lang="en-GB" sz="2200" b="0" dirty="0"/>
              <a:t>	High C + low A = conflict with others!</a:t>
            </a:r>
          </a:p>
        </p:txBody>
      </p:sp>
    </p:spTree>
    <p:extLst>
      <p:ext uri="{BB962C8B-B14F-4D97-AF65-F5344CB8AC3E}">
        <p14:creationId xmlns:p14="http://schemas.microsoft.com/office/powerpoint/2010/main" val="2556736381"/>
      </p:ext>
    </p:extLst>
  </p:cSld>
  <p:clrMapOvr>
    <a:masterClrMapping/>
  </p:clrMapOvr>
  <p:transition spd="slow">
    <p:cu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10"/>
        <p:cNvGrpSpPr/>
        <p:nvPr/>
      </p:nvGrpSpPr>
      <p:grpSpPr>
        <a:xfrm>
          <a:off x="0" y="0"/>
          <a:ext cx="0" cy="0"/>
          <a:chOff x="0" y="0"/>
          <a:chExt cx="0" cy="0"/>
        </a:xfrm>
      </p:grpSpPr>
      <p:sp>
        <p:nvSpPr>
          <p:cNvPr id="411" name="Shape 411"/>
          <p:cNvSpPr txBox="1">
            <a:spLocks noGrp="1"/>
          </p:cNvSpPr>
          <p:nvPr>
            <p:ph type="title"/>
          </p:nvPr>
        </p:nvSpPr>
        <p:spPr>
          <a:xfrm>
            <a:off x="457200" y="152725"/>
            <a:ext cx="6679199" cy="1371599"/>
          </a:xfrm>
          <a:prstGeom prst="rect">
            <a:avLst/>
          </a:prstGeom>
        </p:spPr>
        <p:txBody>
          <a:bodyPr lIns="91425" tIns="91425" rIns="91425" bIns="91425" anchor="b" anchorCtr="0">
            <a:noAutofit/>
          </a:bodyPr>
          <a:lstStyle/>
          <a:p>
            <a:pPr>
              <a:spcBef>
                <a:spcPts val="0"/>
              </a:spcBef>
              <a:buNone/>
            </a:pPr>
            <a:r>
              <a:rPr lang="en-GB"/>
              <a:t>Openness to experience</a:t>
            </a:r>
          </a:p>
        </p:txBody>
      </p:sp>
      <p:sp>
        <p:nvSpPr>
          <p:cNvPr id="412" name="Shape 412"/>
          <p:cNvSpPr txBox="1">
            <a:spLocks noGrp="1"/>
          </p:cNvSpPr>
          <p:nvPr>
            <p:ph type="body" idx="1"/>
          </p:nvPr>
        </p:nvSpPr>
        <p:spPr>
          <a:xfrm>
            <a:off x="457200" y="1752600"/>
            <a:ext cx="7619999" cy="4373700"/>
          </a:xfrm>
          <a:prstGeom prst="rect">
            <a:avLst/>
          </a:prstGeom>
        </p:spPr>
        <p:txBody>
          <a:bodyPr lIns="91425" tIns="91425" rIns="91425" bIns="91425" anchor="t" anchorCtr="0">
            <a:noAutofit/>
          </a:bodyPr>
          <a:lstStyle/>
          <a:p>
            <a:pPr rtl="0">
              <a:spcBef>
                <a:spcPts val="0"/>
              </a:spcBef>
              <a:buNone/>
            </a:pPr>
            <a:r>
              <a:rPr lang="en-GB" sz="2400" b="0" i="1" dirty="0"/>
              <a:t>Inconsistent in predicting work performance</a:t>
            </a:r>
          </a:p>
          <a:p>
            <a:pPr rtl="0">
              <a:spcBef>
                <a:spcPts val="0"/>
              </a:spcBef>
              <a:buNone/>
            </a:pPr>
            <a:endParaRPr sz="2400" b="0" dirty="0"/>
          </a:p>
          <a:p>
            <a:pPr rtl="0">
              <a:spcBef>
                <a:spcPts val="0"/>
              </a:spcBef>
              <a:buNone/>
            </a:pPr>
            <a:r>
              <a:rPr lang="en-GB" sz="2400" b="0" dirty="0"/>
              <a:t>May reflect lack of clarity of what the trait consists of:</a:t>
            </a:r>
          </a:p>
          <a:p>
            <a:pPr marL="800100" lvl="1" indent="-342900">
              <a:spcBef>
                <a:spcPts val="0"/>
              </a:spcBef>
              <a:buFont typeface="Arial" panose="020B0604020202020204" pitchFamily="34" charset="0"/>
              <a:buChar char="•"/>
            </a:pPr>
            <a:r>
              <a:rPr lang="en-GB" sz="2400" b="0" dirty="0" smtClean="0"/>
              <a:t>Driven </a:t>
            </a:r>
            <a:r>
              <a:rPr lang="en-GB" sz="2400" b="0" dirty="0"/>
              <a:t>by fantasy?</a:t>
            </a:r>
          </a:p>
          <a:p>
            <a:pPr marL="800100" lvl="1" indent="-342900">
              <a:spcBef>
                <a:spcPts val="0"/>
              </a:spcBef>
              <a:buFont typeface="Arial" panose="020B0604020202020204" pitchFamily="34" charset="0"/>
              <a:buChar char="•"/>
            </a:pPr>
            <a:r>
              <a:rPr lang="en-GB" sz="2400" b="0" dirty="0" smtClean="0"/>
              <a:t>Artistic</a:t>
            </a:r>
            <a:r>
              <a:rPr lang="en-GB" sz="2400" b="0" dirty="0"/>
              <a:t>?</a:t>
            </a:r>
          </a:p>
          <a:p>
            <a:pPr marL="800100" lvl="1" indent="-342900">
              <a:spcBef>
                <a:spcPts val="0"/>
              </a:spcBef>
              <a:buFont typeface="Arial" panose="020B0604020202020204" pitchFamily="34" charset="0"/>
              <a:buChar char="•"/>
            </a:pPr>
            <a:r>
              <a:rPr lang="en-GB" sz="2400" b="0" dirty="0" smtClean="0"/>
              <a:t>Liberal</a:t>
            </a:r>
            <a:r>
              <a:rPr lang="en-GB" sz="2400" b="0" dirty="0"/>
              <a:t>?</a:t>
            </a:r>
          </a:p>
          <a:p>
            <a:pPr marL="800100" lvl="1" indent="-342900">
              <a:spcBef>
                <a:spcPts val="0"/>
              </a:spcBef>
              <a:buFont typeface="Arial" panose="020B0604020202020204" pitchFamily="34" charset="0"/>
              <a:buChar char="•"/>
            </a:pPr>
            <a:r>
              <a:rPr lang="en-GB" sz="2400" b="0" dirty="0" smtClean="0"/>
              <a:t>Need </a:t>
            </a:r>
            <a:r>
              <a:rPr lang="en-GB" sz="2400" b="0" dirty="0"/>
              <a:t>for cognition?</a:t>
            </a:r>
          </a:p>
          <a:p>
            <a:pPr rtl="0">
              <a:spcBef>
                <a:spcPts val="0"/>
              </a:spcBef>
              <a:buNone/>
            </a:pPr>
            <a:endParaRPr sz="2400" b="0" dirty="0"/>
          </a:p>
          <a:p>
            <a:pPr rtl="0">
              <a:spcBef>
                <a:spcPts val="0"/>
              </a:spcBef>
              <a:buNone/>
            </a:pPr>
            <a:r>
              <a:rPr lang="en-GB" sz="2400" b="0" dirty="0"/>
              <a:t>Relevant predictor in creative industries</a:t>
            </a:r>
          </a:p>
          <a:p>
            <a:pPr rtl="0">
              <a:spcBef>
                <a:spcPts val="0"/>
              </a:spcBef>
              <a:buNone/>
            </a:pPr>
            <a:endParaRPr sz="2400" b="0" dirty="0"/>
          </a:p>
          <a:p>
            <a:pPr>
              <a:spcBef>
                <a:spcPts val="0"/>
              </a:spcBef>
              <a:buNone/>
            </a:pPr>
            <a:r>
              <a:rPr lang="en-GB" sz="2400" b="0" dirty="0"/>
              <a:t>Predicts training success generally</a:t>
            </a:r>
          </a:p>
        </p:txBody>
      </p:sp>
    </p:spTree>
    <p:extLst>
      <p:ext uri="{BB962C8B-B14F-4D97-AF65-F5344CB8AC3E}">
        <p14:creationId xmlns:p14="http://schemas.microsoft.com/office/powerpoint/2010/main" val="836304253"/>
      </p:ext>
    </p:extLst>
  </p:cSld>
  <p:clrMapOvr>
    <a:masterClrMapping/>
  </p:clrMapOvr>
  <p:transition spd="slow">
    <p:cu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417"/>
        <p:cNvGrpSpPr/>
        <p:nvPr/>
      </p:nvGrpSpPr>
      <p:grpSpPr>
        <a:xfrm>
          <a:off x="0" y="0"/>
          <a:ext cx="0" cy="0"/>
          <a:chOff x="0" y="0"/>
          <a:chExt cx="0" cy="0"/>
        </a:xfrm>
      </p:grpSpPr>
      <p:sp>
        <p:nvSpPr>
          <p:cNvPr id="418" name="Shape 418"/>
          <p:cNvSpPr txBox="1">
            <a:spLocks noGrp="1"/>
          </p:cNvSpPr>
          <p:nvPr>
            <p:ph type="title"/>
          </p:nvPr>
        </p:nvSpPr>
        <p:spPr>
          <a:xfrm>
            <a:off x="457200" y="152725"/>
            <a:ext cx="7223399" cy="1371599"/>
          </a:xfrm>
          <a:prstGeom prst="rect">
            <a:avLst/>
          </a:prstGeom>
        </p:spPr>
        <p:txBody>
          <a:bodyPr lIns="91425" tIns="91425" rIns="91425" bIns="91425" anchor="b" anchorCtr="0">
            <a:noAutofit/>
          </a:bodyPr>
          <a:lstStyle/>
          <a:p>
            <a:pPr>
              <a:spcBef>
                <a:spcPts val="0"/>
              </a:spcBef>
              <a:buNone/>
            </a:pPr>
            <a:r>
              <a:rPr lang="en-GB"/>
              <a:t>Critically evaluating the Big Five</a:t>
            </a:r>
          </a:p>
        </p:txBody>
      </p:sp>
      <p:sp>
        <p:nvSpPr>
          <p:cNvPr id="419" name="Shape 419"/>
          <p:cNvSpPr txBox="1">
            <a:spLocks noGrp="1"/>
          </p:cNvSpPr>
          <p:nvPr>
            <p:ph type="body" idx="1"/>
          </p:nvPr>
        </p:nvSpPr>
        <p:spPr>
          <a:xfrm>
            <a:off x="457200" y="1752600"/>
            <a:ext cx="7619999" cy="4373700"/>
          </a:xfrm>
          <a:prstGeom prst="rect">
            <a:avLst/>
          </a:prstGeom>
        </p:spPr>
        <p:txBody>
          <a:bodyPr lIns="91425" tIns="91425" rIns="91425" bIns="91425" anchor="t" anchorCtr="0">
            <a:noAutofit/>
          </a:bodyPr>
          <a:lstStyle/>
          <a:p>
            <a:pPr marL="342900" lvl="0" indent="-342900" rtl="0">
              <a:spcBef>
                <a:spcPts val="0"/>
              </a:spcBef>
              <a:buFont typeface="Arial" panose="020B0604020202020204" pitchFamily="34" charset="0"/>
              <a:buChar char="•"/>
            </a:pPr>
            <a:r>
              <a:rPr lang="en-GB" sz="2400" b="0" dirty="0"/>
              <a:t>Some personality dimensions tend to be more stable over the lifespan than others</a:t>
            </a:r>
          </a:p>
          <a:p>
            <a:pPr marL="342900" lvl="0" indent="-342900" rtl="0">
              <a:spcBef>
                <a:spcPts val="0"/>
              </a:spcBef>
              <a:buFont typeface="Arial" panose="020B0604020202020204" pitchFamily="34" charset="0"/>
              <a:buChar char="•"/>
            </a:pPr>
            <a:endParaRPr sz="2400" b="0" dirty="0"/>
          </a:p>
          <a:p>
            <a:pPr marL="342900" lvl="0" indent="-342900" rtl="0">
              <a:spcBef>
                <a:spcPts val="0"/>
              </a:spcBef>
              <a:buFont typeface="Arial" panose="020B0604020202020204" pitchFamily="34" charset="0"/>
              <a:buChar char="•"/>
            </a:pPr>
            <a:r>
              <a:rPr lang="en-GB" sz="2400" b="0" dirty="0"/>
              <a:t>Introversion-Extraversion, self-esteem, emotionality, and activity level remain relatively stable</a:t>
            </a:r>
          </a:p>
          <a:p>
            <a:pPr marL="342900" lvl="0" indent="-342900" rtl="0">
              <a:spcBef>
                <a:spcPts val="0"/>
              </a:spcBef>
              <a:buFont typeface="Arial" panose="020B0604020202020204" pitchFamily="34" charset="0"/>
              <a:buChar char="•"/>
            </a:pPr>
            <a:endParaRPr sz="2400" b="0" dirty="0"/>
          </a:p>
          <a:p>
            <a:pPr marL="342900" lvl="0" indent="-342900" rtl="0">
              <a:spcBef>
                <a:spcPts val="0"/>
              </a:spcBef>
              <a:buFont typeface="Arial" panose="020B0604020202020204" pitchFamily="34" charset="0"/>
              <a:buChar char="•"/>
            </a:pPr>
            <a:r>
              <a:rPr lang="en-GB" sz="2400" b="0" dirty="0"/>
              <a:t>Neuroticism, openness and extraversion tend to decline with age</a:t>
            </a:r>
          </a:p>
          <a:p>
            <a:pPr marL="342900" lvl="0" indent="-342900" rtl="0">
              <a:spcBef>
                <a:spcPts val="0"/>
              </a:spcBef>
              <a:buFont typeface="Arial" panose="020B0604020202020204" pitchFamily="34" charset="0"/>
              <a:buChar char="•"/>
            </a:pPr>
            <a:endParaRPr sz="2400" b="0" dirty="0"/>
          </a:p>
          <a:p>
            <a:pPr marL="342900" indent="-342900">
              <a:spcBef>
                <a:spcPts val="0"/>
              </a:spcBef>
              <a:buFont typeface="Arial" panose="020B0604020202020204" pitchFamily="34" charset="0"/>
              <a:buChar char="•"/>
            </a:pPr>
            <a:r>
              <a:rPr lang="en-GB" sz="2400" b="0" dirty="0"/>
              <a:t>Agreeableness and conscientiousness tend to increase with age</a:t>
            </a:r>
          </a:p>
        </p:txBody>
      </p:sp>
    </p:spTree>
    <p:extLst>
      <p:ext uri="{BB962C8B-B14F-4D97-AF65-F5344CB8AC3E}">
        <p14:creationId xmlns:p14="http://schemas.microsoft.com/office/powerpoint/2010/main" val="118304738"/>
      </p:ext>
    </p:extLst>
  </p:cSld>
  <p:clrMapOvr>
    <a:masterClrMapping/>
  </p:clrMapOvr>
  <p:transition spd="slow">
    <p:cu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424"/>
        <p:cNvGrpSpPr/>
        <p:nvPr/>
      </p:nvGrpSpPr>
      <p:grpSpPr>
        <a:xfrm>
          <a:off x="0" y="0"/>
          <a:ext cx="0" cy="0"/>
          <a:chOff x="0" y="0"/>
          <a:chExt cx="0" cy="0"/>
        </a:xfrm>
      </p:grpSpPr>
      <p:sp>
        <p:nvSpPr>
          <p:cNvPr id="425" name="Shape 425"/>
          <p:cNvSpPr txBox="1">
            <a:spLocks noGrp="1"/>
          </p:cNvSpPr>
          <p:nvPr>
            <p:ph type="title"/>
          </p:nvPr>
        </p:nvSpPr>
        <p:spPr>
          <a:xfrm>
            <a:off x="457200" y="152725"/>
            <a:ext cx="7948499" cy="1371599"/>
          </a:xfrm>
          <a:prstGeom prst="rect">
            <a:avLst/>
          </a:prstGeom>
        </p:spPr>
        <p:txBody>
          <a:bodyPr lIns="91425" tIns="91425" rIns="91425" bIns="91425" anchor="b" anchorCtr="0">
            <a:noAutofit/>
          </a:bodyPr>
          <a:lstStyle/>
          <a:p>
            <a:pPr>
              <a:spcBef>
                <a:spcPts val="0"/>
              </a:spcBef>
              <a:buNone/>
            </a:pPr>
            <a:r>
              <a:rPr lang="en-GB"/>
              <a:t>Critically evaluating the Big Five</a:t>
            </a:r>
          </a:p>
        </p:txBody>
      </p:sp>
      <p:sp>
        <p:nvSpPr>
          <p:cNvPr id="426" name="Shape 426"/>
          <p:cNvSpPr txBox="1">
            <a:spLocks noGrp="1"/>
          </p:cNvSpPr>
          <p:nvPr>
            <p:ph type="body" idx="1"/>
          </p:nvPr>
        </p:nvSpPr>
        <p:spPr>
          <a:xfrm>
            <a:off x="457200" y="1752600"/>
            <a:ext cx="7619999" cy="4373700"/>
          </a:xfrm>
          <a:prstGeom prst="rect">
            <a:avLst/>
          </a:prstGeom>
        </p:spPr>
        <p:txBody>
          <a:bodyPr lIns="91425" tIns="91425" rIns="91425" bIns="91425" anchor="t" anchorCtr="0">
            <a:noAutofit/>
          </a:bodyPr>
          <a:lstStyle/>
          <a:p>
            <a:pPr rtl="0">
              <a:spcBef>
                <a:spcPts val="0"/>
              </a:spcBef>
              <a:buNone/>
            </a:pPr>
            <a:r>
              <a:rPr lang="en-GB" sz="2400" b="0" dirty="0"/>
              <a:t>But, is it better to explore smaller facets of the ‘big five’ in order to predict performance at work?</a:t>
            </a:r>
          </a:p>
          <a:p>
            <a:pPr lvl="0" rtl="0">
              <a:spcBef>
                <a:spcPts val="0"/>
              </a:spcBef>
              <a:buNone/>
            </a:pPr>
            <a:endParaRPr sz="2400" b="0" dirty="0"/>
          </a:p>
          <a:p>
            <a:pPr marL="457200" lvl="0" indent="-228600" rtl="0">
              <a:spcBef>
                <a:spcPts val="0"/>
              </a:spcBef>
              <a:buChar char="●"/>
            </a:pPr>
            <a:r>
              <a:rPr lang="en-GB" sz="2400" b="0" dirty="0"/>
              <a:t>Each contains six sub-facets that allow for sharper predictions</a:t>
            </a:r>
          </a:p>
          <a:p>
            <a:pPr rtl="0">
              <a:spcBef>
                <a:spcPts val="0"/>
              </a:spcBef>
              <a:buNone/>
            </a:pPr>
            <a:endParaRPr sz="2400" b="0" dirty="0"/>
          </a:p>
          <a:p>
            <a:pPr lvl="0">
              <a:spcBef>
                <a:spcPts val="0"/>
              </a:spcBef>
              <a:buNone/>
            </a:pPr>
            <a:r>
              <a:rPr lang="en-GB" sz="2400" b="0" dirty="0"/>
              <a:t>Does ‘conscientiousness’ tap into general mental ability?</a:t>
            </a:r>
          </a:p>
        </p:txBody>
      </p:sp>
    </p:spTree>
    <p:extLst>
      <p:ext uri="{BB962C8B-B14F-4D97-AF65-F5344CB8AC3E}">
        <p14:creationId xmlns:p14="http://schemas.microsoft.com/office/powerpoint/2010/main" val="349583732"/>
      </p:ext>
    </p:extLst>
  </p:cSld>
  <p:clrMapOvr>
    <a:masterClrMapping/>
  </p:clrMapOvr>
  <p:transition spd="slow">
    <p:cu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6600" dirty="0" smtClean="0"/>
              <a:t>Personality assessment</a:t>
            </a:r>
            <a:endParaRPr lang="en-GB" sz="6600"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153501419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Shape 179"/>
          <p:cNvSpPr txBox="1">
            <a:spLocks noGrp="1"/>
          </p:cNvSpPr>
          <p:nvPr>
            <p:ph type="title"/>
          </p:nvPr>
        </p:nvSpPr>
        <p:spPr>
          <a:xfrm>
            <a:off x="467543" y="188640"/>
            <a:ext cx="7499176" cy="759614"/>
          </a:xfrm>
          <a:prstGeom prst="rect">
            <a:avLst/>
          </a:prstGeom>
          <a:noFill/>
          <a:ln>
            <a:noFill/>
          </a:ln>
        </p:spPr>
        <p:txBody>
          <a:bodyPr lIns="91425" tIns="45700" rIns="91425" bIns="45700" anchor="b" anchorCtr="0">
            <a:noAutofit/>
          </a:bodyPr>
          <a:lstStyle/>
          <a:p>
            <a:pPr marL="0" marR="0" lvl="0" indent="0" algn="l" rtl="0">
              <a:spcBef>
                <a:spcPts val="0"/>
              </a:spcBef>
              <a:buClr>
                <a:schemeClr val="dk2"/>
              </a:buClr>
              <a:buSzPct val="25000"/>
              <a:buFont typeface="Arial Black"/>
              <a:buNone/>
            </a:pPr>
            <a:r>
              <a:rPr lang="en-GB" sz="3600" b="0" i="0" u="none" strike="noStrike" cap="none" baseline="0">
                <a:solidFill>
                  <a:schemeClr val="dk2"/>
                </a:solidFill>
                <a:latin typeface="Arial Black"/>
                <a:ea typeface="Arial Black"/>
                <a:cs typeface="Arial Black"/>
                <a:sym typeface="Arial Black"/>
              </a:rPr>
              <a:t>PERSONALITY ASSESSMENT</a:t>
            </a:r>
          </a:p>
        </p:txBody>
      </p:sp>
      <p:pic>
        <p:nvPicPr>
          <p:cNvPr id="180" name="Shape 180"/>
          <p:cNvPicPr preferRelativeResize="0"/>
          <p:nvPr/>
        </p:nvPicPr>
        <p:blipFill rotWithShape="1">
          <a:blip r:embed="rId3">
            <a:alphaModFix/>
          </a:blip>
          <a:srcRect/>
          <a:stretch/>
        </p:blipFill>
        <p:spPr>
          <a:xfrm>
            <a:off x="750945" y="1556791"/>
            <a:ext cx="7558088" cy="5030786"/>
          </a:xfrm>
          <a:prstGeom prst="rect">
            <a:avLst/>
          </a:prstGeom>
          <a:noFill/>
          <a:ln>
            <a:noFill/>
          </a:ln>
        </p:spPr>
      </p:pic>
      <p:sp>
        <p:nvSpPr>
          <p:cNvPr id="181" name="Shape 181"/>
          <p:cNvSpPr/>
          <p:nvPr/>
        </p:nvSpPr>
        <p:spPr>
          <a:xfrm>
            <a:off x="3131840" y="1124744"/>
            <a:ext cx="2880320" cy="1872207"/>
          </a:xfrm>
          <a:prstGeom prst="rect">
            <a:avLst/>
          </a:prstGeom>
          <a:noFill/>
          <a:ln w="50800" cap="flat" cmpd="sng">
            <a:solidFill>
              <a:srgbClr val="E2A5C7"/>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None/>
            </a:pPr>
            <a:endParaRPr sz="1800" b="0" i="0" u="none" strike="noStrike" cap="none" baseline="0">
              <a:solidFill>
                <a:schemeClr val="lt1"/>
              </a:solidFill>
              <a:latin typeface="Arial"/>
              <a:ea typeface="Arial"/>
              <a:cs typeface="Arial"/>
              <a:sym typeface="Arial"/>
            </a:endParaRPr>
          </a:p>
        </p:txBody>
      </p:sp>
    </p:spTree>
    <p:extLst>
      <p:ext uri="{BB962C8B-B14F-4D97-AF65-F5344CB8AC3E}">
        <p14:creationId xmlns:p14="http://schemas.microsoft.com/office/powerpoint/2010/main" val="135913545"/>
      </p:ext>
    </p:extLst>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1"/>
                                        </p:tgtEl>
                                        <p:attrNameLst>
                                          <p:attrName>style.visibility</p:attrName>
                                        </p:attrNameLst>
                                      </p:cBhvr>
                                      <p:to>
                                        <p:strVal val="visible"/>
                                      </p:to>
                                    </p:set>
                                    <p:animEffect transition="in" filter="fade">
                                      <p:cBhvr>
                                        <p:cTn id="7" dur="500"/>
                                        <p:tgtEl>
                                          <p:spTgt spid="1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85"/>
        <p:cNvGrpSpPr/>
        <p:nvPr/>
      </p:nvGrpSpPr>
      <p:grpSpPr>
        <a:xfrm>
          <a:off x="0" y="0"/>
          <a:ext cx="0" cy="0"/>
          <a:chOff x="0" y="0"/>
          <a:chExt cx="0" cy="0"/>
        </a:xfrm>
      </p:grpSpPr>
      <p:sp>
        <p:nvSpPr>
          <p:cNvPr id="186" name="Shape 186"/>
          <p:cNvSpPr txBox="1">
            <a:spLocks noGrp="1"/>
          </p:cNvSpPr>
          <p:nvPr>
            <p:ph type="title"/>
          </p:nvPr>
        </p:nvSpPr>
        <p:spPr>
          <a:xfrm>
            <a:off x="457200" y="152718"/>
            <a:ext cx="5987008" cy="1371599"/>
          </a:xfrm>
          <a:prstGeom prst="rect">
            <a:avLst/>
          </a:prstGeom>
          <a:noFill/>
          <a:ln>
            <a:noFill/>
          </a:ln>
        </p:spPr>
        <p:txBody>
          <a:bodyPr lIns="91425" tIns="45700" rIns="91425" bIns="45700" anchor="b" anchorCtr="0">
            <a:noAutofit/>
          </a:bodyPr>
          <a:lstStyle/>
          <a:p>
            <a:pPr marL="0" marR="0" lvl="0" indent="0" algn="l" rtl="0">
              <a:spcBef>
                <a:spcPts val="0"/>
              </a:spcBef>
              <a:buClr>
                <a:schemeClr val="dk2"/>
              </a:buClr>
              <a:buSzPct val="25000"/>
              <a:buFont typeface="Arial Black"/>
              <a:buNone/>
            </a:pPr>
            <a:r>
              <a:rPr lang="en-GB" sz="3600" b="0" i="0" u="none" strike="noStrike" cap="none" baseline="0">
                <a:solidFill>
                  <a:schemeClr val="dk2"/>
                </a:solidFill>
                <a:latin typeface="Arial Black"/>
                <a:ea typeface="Arial Black"/>
                <a:cs typeface="Arial Black"/>
                <a:sym typeface="Arial Black"/>
              </a:rPr>
              <a:t>PERSONALITY SCALES</a:t>
            </a:r>
          </a:p>
        </p:txBody>
      </p:sp>
      <p:sp>
        <p:nvSpPr>
          <p:cNvPr id="187" name="Shape 187"/>
          <p:cNvSpPr txBox="1">
            <a:spLocks noGrp="1"/>
          </p:cNvSpPr>
          <p:nvPr>
            <p:ph type="body" idx="1"/>
          </p:nvPr>
        </p:nvSpPr>
        <p:spPr>
          <a:xfrm>
            <a:off x="457200" y="1752600"/>
            <a:ext cx="7619999" cy="4373563"/>
          </a:xfrm>
          <a:prstGeom prst="rect">
            <a:avLst/>
          </a:prstGeom>
          <a:noFill/>
          <a:ln>
            <a:noFill/>
          </a:ln>
        </p:spPr>
        <p:txBody>
          <a:bodyPr lIns="91425" tIns="45700" rIns="91425" bIns="45700" anchor="t" anchorCtr="0">
            <a:noAutofit/>
          </a:bodyPr>
          <a:lstStyle/>
          <a:p>
            <a:pPr marL="0" marR="0" lvl="0" indent="0" algn="l" rtl="0">
              <a:lnSpc>
                <a:spcPct val="80000"/>
              </a:lnSpc>
              <a:spcBef>
                <a:spcPts val="0"/>
              </a:spcBef>
              <a:spcAft>
                <a:spcPts val="0"/>
              </a:spcAft>
              <a:buClr>
                <a:schemeClr val="dk1"/>
              </a:buClr>
              <a:buSzPct val="25000"/>
              <a:buFont typeface="Arial"/>
              <a:buNone/>
            </a:pPr>
            <a:r>
              <a:rPr lang="en-GB" sz="2402" b="1" i="0" u="none" strike="noStrike" cap="none" baseline="0">
                <a:solidFill>
                  <a:schemeClr val="dk1"/>
                </a:solidFill>
                <a:latin typeface="Arial"/>
                <a:ea typeface="Arial"/>
                <a:cs typeface="Arial"/>
                <a:sym typeface="Arial"/>
              </a:rPr>
              <a:t>Eysenck Personality Questionnaire </a:t>
            </a:r>
            <a:r>
              <a:rPr lang="en-GB" sz="2402" b="0" i="0" u="none" strike="noStrike" cap="none" baseline="0">
                <a:solidFill>
                  <a:schemeClr val="dk1"/>
                </a:solidFill>
                <a:latin typeface="Arial"/>
                <a:ea typeface="Arial"/>
                <a:cs typeface="Arial"/>
                <a:sym typeface="Arial"/>
              </a:rPr>
              <a:t>(EPQ; Eysenck &amp; Eysenck, 1964)</a:t>
            </a:r>
          </a:p>
          <a:p>
            <a:pPr marL="0" marR="0" lvl="0" indent="0" algn="l" rtl="0">
              <a:lnSpc>
                <a:spcPct val="80000"/>
              </a:lnSpc>
              <a:spcBef>
                <a:spcPts val="1080"/>
              </a:spcBef>
              <a:spcAft>
                <a:spcPts val="0"/>
              </a:spcAft>
              <a:buClr>
                <a:schemeClr val="dk1"/>
              </a:buClr>
              <a:buSzPct val="25000"/>
              <a:buFont typeface="Arial"/>
              <a:buNone/>
            </a:pPr>
            <a:r>
              <a:rPr lang="en-GB" sz="2170" b="0" i="0" u="none" strike="noStrike" cap="none" baseline="0">
                <a:solidFill>
                  <a:schemeClr val="dk1"/>
                </a:solidFill>
                <a:latin typeface="Arial"/>
                <a:ea typeface="Arial"/>
                <a:cs typeface="Arial"/>
                <a:sym typeface="Arial"/>
              </a:rPr>
              <a:t>	</a:t>
            </a:r>
            <a:r>
              <a:rPr lang="en-GB" sz="2402" b="0" i="0" u="none" strike="noStrike" cap="none" baseline="0">
                <a:solidFill>
                  <a:schemeClr val="dk1"/>
                </a:solidFill>
                <a:latin typeface="Arial"/>
                <a:ea typeface="Arial"/>
                <a:cs typeface="Arial"/>
                <a:sym typeface="Arial"/>
              </a:rPr>
              <a:t>Measures: </a:t>
            </a:r>
          </a:p>
          <a:p>
            <a:pPr marL="1485900" marR="0" lvl="2" indent="-342900" algn="l" rtl="0">
              <a:lnSpc>
                <a:spcPct val="80000"/>
              </a:lnSpc>
              <a:spcBef>
                <a:spcPts val="1003"/>
              </a:spcBef>
              <a:buClr>
                <a:schemeClr val="dk2"/>
              </a:buClr>
              <a:buSzPct val="100749"/>
              <a:buFont typeface="Courier New"/>
              <a:buChar char="o"/>
            </a:pPr>
            <a:r>
              <a:rPr lang="en-GB" sz="2015" b="0" i="0" u="none" strike="noStrike" cap="none" baseline="0">
                <a:solidFill>
                  <a:schemeClr val="dk1"/>
                </a:solidFill>
                <a:latin typeface="Arial"/>
                <a:ea typeface="Arial"/>
                <a:cs typeface="Arial"/>
                <a:sym typeface="Arial"/>
              </a:rPr>
              <a:t>Extraversion; neuroticism; psychoticism</a:t>
            </a:r>
          </a:p>
          <a:p>
            <a:pPr marL="1485900" marR="0" lvl="2" indent="-224789" algn="l" rtl="0">
              <a:lnSpc>
                <a:spcPct val="80000"/>
              </a:lnSpc>
              <a:spcBef>
                <a:spcPts val="372"/>
              </a:spcBef>
              <a:buClr>
                <a:schemeClr val="dk2"/>
              </a:buClr>
              <a:buFont typeface="Courier New"/>
              <a:buNone/>
            </a:pPr>
            <a:endParaRPr sz="1860" b="0" i="0" u="none" strike="noStrike" cap="none" baseline="0">
              <a:solidFill>
                <a:schemeClr val="dk1"/>
              </a:solidFill>
              <a:latin typeface="Arial"/>
              <a:ea typeface="Arial"/>
              <a:cs typeface="Arial"/>
              <a:sym typeface="Arial"/>
            </a:endParaRPr>
          </a:p>
          <a:p>
            <a:pPr marL="1485900" marR="0" lvl="2" indent="-214947" algn="l" rtl="0">
              <a:lnSpc>
                <a:spcPct val="80000"/>
              </a:lnSpc>
              <a:spcBef>
                <a:spcPts val="403"/>
              </a:spcBef>
              <a:buClr>
                <a:schemeClr val="dk2"/>
              </a:buClr>
              <a:buFont typeface="Courier New"/>
              <a:buNone/>
            </a:pPr>
            <a:endParaRPr sz="2015" b="0" i="0" u="none" strike="noStrike" cap="none" baseline="0">
              <a:solidFill>
                <a:schemeClr val="dk1"/>
              </a:solidFill>
              <a:latin typeface="Arial"/>
              <a:ea typeface="Arial"/>
              <a:cs typeface="Arial"/>
              <a:sym typeface="Arial"/>
            </a:endParaRPr>
          </a:p>
          <a:p>
            <a:pPr marL="0" marR="0" lvl="0" indent="0" algn="l" rtl="0">
              <a:lnSpc>
                <a:spcPct val="80000"/>
              </a:lnSpc>
              <a:spcBef>
                <a:spcPts val="480"/>
              </a:spcBef>
              <a:spcAft>
                <a:spcPts val="0"/>
              </a:spcAft>
              <a:buClr>
                <a:schemeClr val="dk1"/>
              </a:buClr>
              <a:buSzPct val="25000"/>
              <a:buFont typeface="Arial"/>
              <a:buNone/>
            </a:pPr>
            <a:r>
              <a:rPr lang="en-GB" sz="2402" b="1" i="0" u="none" strike="noStrike" cap="none" baseline="0">
                <a:solidFill>
                  <a:schemeClr val="dk1"/>
                </a:solidFill>
                <a:latin typeface="Arial"/>
                <a:ea typeface="Arial"/>
                <a:cs typeface="Arial"/>
                <a:sym typeface="Arial"/>
              </a:rPr>
              <a:t>The 16 PF5 </a:t>
            </a:r>
            <a:r>
              <a:rPr lang="en-GB" sz="2402" b="0" i="0" u="none" strike="noStrike" cap="none" baseline="0">
                <a:solidFill>
                  <a:schemeClr val="dk1"/>
                </a:solidFill>
                <a:latin typeface="Arial"/>
                <a:ea typeface="Arial"/>
                <a:cs typeface="Arial"/>
                <a:sym typeface="Arial"/>
              </a:rPr>
              <a:t>(Cattell </a:t>
            </a:r>
            <a:r>
              <a:rPr lang="en-GB" sz="2402" b="0" i="1" u="none" strike="noStrike" cap="none" baseline="0">
                <a:solidFill>
                  <a:schemeClr val="dk1"/>
                </a:solidFill>
                <a:latin typeface="Arial"/>
                <a:ea typeface="Arial"/>
                <a:cs typeface="Arial"/>
                <a:sym typeface="Arial"/>
              </a:rPr>
              <a:t>et al</a:t>
            </a:r>
            <a:r>
              <a:rPr lang="en-GB" sz="2402" b="0" i="0" u="none" strike="noStrike" cap="none" baseline="0">
                <a:solidFill>
                  <a:schemeClr val="dk1"/>
                </a:solidFill>
                <a:latin typeface="Arial"/>
                <a:ea typeface="Arial"/>
                <a:cs typeface="Arial"/>
                <a:sym typeface="Arial"/>
              </a:rPr>
              <a:t>., 1970)</a:t>
            </a:r>
          </a:p>
          <a:p>
            <a:pPr marL="800100" marR="0" lvl="1" indent="-342900" algn="l" rtl="0">
              <a:lnSpc>
                <a:spcPct val="80000"/>
              </a:lnSpc>
              <a:spcBef>
                <a:spcPts val="1034"/>
              </a:spcBef>
              <a:buClr>
                <a:schemeClr val="dk2"/>
              </a:buClr>
              <a:buSzPct val="98636"/>
              <a:buFont typeface="Courier New"/>
              <a:buChar char="o"/>
            </a:pPr>
            <a:r>
              <a:rPr lang="en-GB" sz="2170" b="0" i="0" u="none" strike="noStrike" cap="none" baseline="0">
                <a:solidFill>
                  <a:schemeClr val="dk1"/>
                </a:solidFill>
                <a:latin typeface="Arial"/>
                <a:ea typeface="Arial"/>
                <a:cs typeface="Arial"/>
                <a:sym typeface="Arial"/>
              </a:rPr>
              <a:t>short and long versions available</a:t>
            </a:r>
          </a:p>
          <a:p>
            <a:pPr marL="800100" marR="0" lvl="1" indent="-342900" algn="l" rtl="0">
              <a:lnSpc>
                <a:spcPct val="80000"/>
              </a:lnSpc>
              <a:spcBef>
                <a:spcPts val="434"/>
              </a:spcBef>
              <a:buClr>
                <a:schemeClr val="dk2"/>
              </a:buClr>
              <a:buSzPct val="98636"/>
              <a:buFont typeface="Courier New"/>
              <a:buChar char="o"/>
            </a:pPr>
            <a:r>
              <a:rPr lang="en-GB" sz="2170" b="0" i="0" u="none" strike="noStrike" cap="none" baseline="0">
                <a:solidFill>
                  <a:schemeClr val="dk1"/>
                </a:solidFill>
                <a:latin typeface="Arial"/>
                <a:ea typeface="Arial"/>
                <a:cs typeface="Arial"/>
                <a:sym typeface="Arial"/>
              </a:rPr>
              <a:t>measures 16 personality factors (e.g., submissiveness, self-assurance, tender-mindedness, etc.)</a:t>
            </a:r>
          </a:p>
          <a:p>
            <a:pPr marL="0" marR="0" lvl="0" indent="0" algn="l" rtl="0">
              <a:lnSpc>
                <a:spcPct val="80000"/>
              </a:lnSpc>
              <a:spcBef>
                <a:spcPts val="310"/>
              </a:spcBef>
              <a:spcAft>
                <a:spcPts val="0"/>
              </a:spcAft>
              <a:buClr>
                <a:schemeClr val="dk1"/>
              </a:buClr>
              <a:buFont typeface="Arial"/>
              <a:buNone/>
            </a:pPr>
            <a:endParaRPr sz="1550" b="0" i="0" u="none" strike="noStrike" cap="none" baseline="0">
              <a:solidFill>
                <a:schemeClr val="dk1"/>
              </a:solidFill>
              <a:latin typeface="Arial"/>
              <a:ea typeface="Arial"/>
              <a:cs typeface="Arial"/>
              <a:sym typeface="Arial"/>
            </a:endParaRPr>
          </a:p>
          <a:p>
            <a:pPr marL="0" marR="0" lvl="0" indent="0" algn="l" rtl="0">
              <a:lnSpc>
                <a:spcPct val="80000"/>
              </a:lnSpc>
              <a:spcBef>
                <a:spcPts val="910"/>
              </a:spcBef>
              <a:spcAft>
                <a:spcPts val="600"/>
              </a:spcAft>
              <a:buClr>
                <a:schemeClr val="dk1"/>
              </a:buClr>
              <a:buSzPct val="25000"/>
              <a:buFont typeface="Arial"/>
              <a:buNone/>
            </a:pPr>
            <a:r>
              <a:rPr lang="en-GB" sz="1550" b="0" i="0" u="none" strike="noStrike" cap="none" baseline="0">
                <a:solidFill>
                  <a:schemeClr val="dk1"/>
                </a:solidFill>
                <a:latin typeface="Arial"/>
                <a:ea typeface="Arial"/>
                <a:cs typeface="Arial"/>
                <a:sym typeface="Arial"/>
              </a:rPr>
              <a:t>		</a:t>
            </a:r>
          </a:p>
        </p:txBody>
      </p:sp>
    </p:spTree>
    <p:extLst>
      <p:ext uri="{BB962C8B-B14F-4D97-AF65-F5344CB8AC3E}">
        <p14:creationId xmlns:p14="http://schemas.microsoft.com/office/powerpoint/2010/main" val="280987951"/>
      </p:ext>
    </p:extLst>
  </p:cSld>
  <p:clrMapOvr>
    <a:masterClrMapping/>
  </p:clrMapOvr>
  <p:transition spd="slow">
    <p:cu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sp>
        <p:nvSpPr>
          <p:cNvPr id="192" name="Shape 192"/>
          <p:cNvSpPr txBox="1">
            <a:spLocks noGrp="1"/>
          </p:cNvSpPr>
          <p:nvPr>
            <p:ph type="title"/>
          </p:nvPr>
        </p:nvSpPr>
        <p:spPr>
          <a:xfrm>
            <a:off x="457200" y="152718"/>
            <a:ext cx="6851104" cy="1371599"/>
          </a:xfrm>
          <a:prstGeom prst="rect">
            <a:avLst/>
          </a:prstGeom>
          <a:noFill/>
          <a:ln>
            <a:noFill/>
          </a:ln>
        </p:spPr>
        <p:txBody>
          <a:bodyPr lIns="91425" tIns="45700" rIns="91425" bIns="45700" anchor="b" anchorCtr="0">
            <a:noAutofit/>
          </a:bodyPr>
          <a:lstStyle/>
          <a:p>
            <a:pPr marL="0" marR="0" lvl="0" indent="0" algn="l" rtl="0">
              <a:spcBef>
                <a:spcPts val="0"/>
              </a:spcBef>
              <a:buClr>
                <a:schemeClr val="dk2"/>
              </a:buClr>
              <a:buSzPct val="25000"/>
              <a:buFont typeface="Arial Black"/>
              <a:buNone/>
            </a:pPr>
            <a:r>
              <a:rPr lang="en-GB" sz="3600" b="0" i="0" u="none" strike="noStrike" cap="none" baseline="0">
                <a:solidFill>
                  <a:schemeClr val="dk2"/>
                </a:solidFill>
                <a:latin typeface="Arial Black"/>
                <a:ea typeface="Arial Black"/>
                <a:cs typeface="Arial Black"/>
                <a:sym typeface="Arial Black"/>
              </a:rPr>
              <a:t>PERSONALITY SCALES</a:t>
            </a:r>
          </a:p>
        </p:txBody>
      </p:sp>
      <p:sp>
        <p:nvSpPr>
          <p:cNvPr id="193" name="Shape 193"/>
          <p:cNvSpPr txBox="1">
            <a:spLocks noGrp="1"/>
          </p:cNvSpPr>
          <p:nvPr>
            <p:ph type="body" idx="1"/>
          </p:nvPr>
        </p:nvSpPr>
        <p:spPr>
          <a:xfrm>
            <a:off x="457200" y="1752600"/>
            <a:ext cx="7619999" cy="4373563"/>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Clr>
                <a:schemeClr val="dk1"/>
              </a:buClr>
              <a:buSzPct val="25000"/>
              <a:buFont typeface="Arial"/>
              <a:buNone/>
            </a:pPr>
            <a:r>
              <a:rPr lang="en-GB" sz="2400" b="1" i="0" u="none" strike="noStrike" cap="none" baseline="0">
                <a:solidFill>
                  <a:schemeClr val="dk1"/>
                </a:solidFill>
                <a:latin typeface="Arial"/>
                <a:ea typeface="Arial"/>
                <a:cs typeface="Arial"/>
                <a:sym typeface="Arial"/>
              </a:rPr>
              <a:t>The Occupational Personality Questionnaire </a:t>
            </a:r>
            <a:r>
              <a:rPr lang="en-GB" sz="2400" b="0" i="0" u="none" strike="noStrike" cap="none" baseline="0">
                <a:solidFill>
                  <a:schemeClr val="dk1"/>
                </a:solidFill>
                <a:latin typeface="Arial"/>
                <a:ea typeface="Arial"/>
                <a:cs typeface="Arial"/>
                <a:sym typeface="Arial"/>
              </a:rPr>
              <a:t>(SHL, 1990)</a:t>
            </a:r>
          </a:p>
          <a:p>
            <a:pPr marL="800100" marR="0" lvl="1" indent="-342900" algn="l" rtl="0">
              <a:spcBef>
                <a:spcPts val="1080"/>
              </a:spcBef>
              <a:buClr>
                <a:schemeClr val="dk2"/>
              </a:buClr>
              <a:buSzPct val="100000"/>
              <a:buFont typeface="Courier New"/>
              <a:buChar char="o"/>
            </a:pPr>
            <a:r>
              <a:rPr lang="en-GB" sz="2400" b="0" i="0" u="none" strike="noStrike" cap="none" baseline="0">
                <a:solidFill>
                  <a:schemeClr val="dk1"/>
                </a:solidFill>
                <a:latin typeface="Arial"/>
                <a:ea typeface="Arial"/>
                <a:cs typeface="Arial"/>
                <a:sym typeface="Arial"/>
              </a:rPr>
              <a:t>Thirty personality dimensions</a:t>
            </a:r>
          </a:p>
          <a:p>
            <a:pPr marL="800100" marR="0" lvl="1" indent="-342900" algn="l" rtl="0">
              <a:spcBef>
                <a:spcPts val="480"/>
              </a:spcBef>
              <a:buClr>
                <a:schemeClr val="dk2"/>
              </a:buClr>
              <a:buSzPct val="100000"/>
              <a:buFont typeface="Courier New"/>
              <a:buChar char="o"/>
            </a:pPr>
            <a:r>
              <a:rPr lang="en-GB" sz="2400" b="0" i="0" u="none" strike="noStrike" cap="none" baseline="0">
                <a:solidFill>
                  <a:schemeClr val="dk1"/>
                </a:solidFill>
                <a:latin typeface="Arial"/>
                <a:ea typeface="Arial"/>
                <a:cs typeface="Arial"/>
                <a:sym typeface="Arial"/>
              </a:rPr>
              <a:t>Origins of questions come from people’s behaviour in the workplace</a:t>
            </a:r>
          </a:p>
          <a:p>
            <a:pPr marL="800100" marR="0" lvl="1" indent="-342900" algn="l" rtl="0">
              <a:spcBef>
                <a:spcPts val="480"/>
              </a:spcBef>
              <a:buClr>
                <a:schemeClr val="dk2"/>
              </a:buClr>
              <a:buSzPct val="100000"/>
              <a:buFont typeface="Courier New"/>
              <a:buChar char="o"/>
            </a:pPr>
            <a:r>
              <a:rPr lang="en-GB" sz="2400" b="0" i="0" u="none" strike="noStrike" cap="none" baseline="0">
                <a:solidFill>
                  <a:schemeClr val="dk1"/>
                </a:solidFill>
                <a:latin typeface="Arial"/>
                <a:ea typeface="Arial"/>
                <a:cs typeface="Arial"/>
                <a:sym typeface="Arial"/>
              </a:rPr>
              <a:t>E.g., measures: caring, emotional control, forward planning, etc</a:t>
            </a:r>
          </a:p>
        </p:txBody>
      </p:sp>
    </p:spTree>
    <p:extLst>
      <p:ext uri="{BB962C8B-B14F-4D97-AF65-F5344CB8AC3E}">
        <p14:creationId xmlns:p14="http://schemas.microsoft.com/office/powerpoint/2010/main" val="3468599571"/>
      </p:ext>
    </p:extLst>
  </p:cSld>
  <p:clrMapOvr>
    <a:masterClrMapping/>
  </p:clrMapOvr>
  <p:transition spd="slow">
    <p:cu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97"/>
        <p:cNvGrpSpPr/>
        <p:nvPr/>
      </p:nvGrpSpPr>
      <p:grpSpPr>
        <a:xfrm>
          <a:off x="0" y="0"/>
          <a:ext cx="0" cy="0"/>
          <a:chOff x="0" y="0"/>
          <a:chExt cx="0" cy="0"/>
        </a:xfrm>
      </p:grpSpPr>
      <p:sp>
        <p:nvSpPr>
          <p:cNvPr id="198" name="Shape 198"/>
          <p:cNvSpPr txBox="1">
            <a:spLocks noGrp="1"/>
          </p:cNvSpPr>
          <p:nvPr>
            <p:ph type="title"/>
          </p:nvPr>
        </p:nvSpPr>
        <p:spPr>
          <a:xfrm>
            <a:off x="457200" y="152718"/>
            <a:ext cx="6347047" cy="1371599"/>
          </a:xfrm>
          <a:prstGeom prst="rect">
            <a:avLst/>
          </a:prstGeom>
          <a:noFill/>
          <a:ln>
            <a:noFill/>
          </a:ln>
        </p:spPr>
        <p:txBody>
          <a:bodyPr lIns="91425" tIns="45700" rIns="91425" bIns="45700" anchor="b" anchorCtr="0">
            <a:noAutofit/>
          </a:bodyPr>
          <a:lstStyle/>
          <a:p>
            <a:pPr marL="0" marR="0" lvl="0" indent="0" algn="l" rtl="0">
              <a:spcBef>
                <a:spcPts val="0"/>
              </a:spcBef>
              <a:buClr>
                <a:schemeClr val="dk2"/>
              </a:buClr>
              <a:buSzPct val="25000"/>
              <a:buFont typeface="Arial Black"/>
              <a:buNone/>
            </a:pPr>
            <a:r>
              <a:rPr lang="en-GB" sz="3600" b="0" i="0" u="none" strike="noStrike" cap="none" baseline="0">
                <a:solidFill>
                  <a:schemeClr val="dk2"/>
                </a:solidFill>
                <a:latin typeface="Arial Black"/>
                <a:ea typeface="Arial Black"/>
                <a:cs typeface="Arial Black"/>
                <a:sym typeface="Arial Black"/>
              </a:rPr>
              <a:t>PERSONALITY SCALES</a:t>
            </a:r>
          </a:p>
        </p:txBody>
      </p:sp>
      <p:sp>
        <p:nvSpPr>
          <p:cNvPr id="199" name="Shape 199"/>
          <p:cNvSpPr txBox="1">
            <a:spLocks noGrp="1"/>
          </p:cNvSpPr>
          <p:nvPr>
            <p:ph type="body" idx="1"/>
          </p:nvPr>
        </p:nvSpPr>
        <p:spPr>
          <a:xfrm>
            <a:off x="457200" y="1752600"/>
            <a:ext cx="7619999" cy="4373563"/>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Clr>
                <a:schemeClr val="dk1"/>
              </a:buClr>
              <a:buSzPct val="25000"/>
              <a:buFont typeface="Arial"/>
              <a:buNone/>
            </a:pPr>
            <a:r>
              <a:rPr lang="en-GB" sz="2400" b="1" i="0" u="none" strike="noStrike" cap="none" baseline="0">
                <a:solidFill>
                  <a:schemeClr val="dk1"/>
                </a:solidFill>
                <a:latin typeface="Arial"/>
                <a:ea typeface="Arial"/>
                <a:cs typeface="Arial"/>
                <a:sym typeface="Arial"/>
              </a:rPr>
              <a:t>The Myers-Briggs Type Indicator </a:t>
            </a:r>
            <a:r>
              <a:rPr lang="en-GB" sz="2400" b="0" i="0" u="none" strike="noStrike" cap="none" baseline="0">
                <a:solidFill>
                  <a:schemeClr val="dk1"/>
                </a:solidFill>
                <a:latin typeface="Arial"/>
                <a:ea typeface="Arial"/>
                <a:cs typeface="Arial"/>
                <a:sym typeface="Arial"/>
              </a:rPr>
              <a:t>(MBTI)</a:t>
            </a:r>
          </a:p>
          <a:p>
            <a:pPr marL="800100" marR="0" lvl="1" indent="-342900" algn="l" rtl="0">
              <a:spcBef>
                <a:spcPts val="1080"/>
              </a:spcBef>
              <a:buClr>
                <a:schemeClr val="dk2"/>
              </a:buClr>
              <a:buSzPct val="100000"/>
              <a:buFont typeface="Courier New"/>
              <a:buChar char="o"/>
            </a:pPr>
            <a:r>
              <a:rPr lang="en-GB" sz="2400" b="0" i="0" u="none" strike="noStrike" cap="none" baseline="0">
                <a:solidFill>
                  <a:schemeClr val="dk1"/>
                </a:solidFill>
                <a:latin typeface="Arial"/>
                <a:ea typeface="Arial"/>
                <a:cs typeface="Arial"/>
                <a:sym typeface="Arial"/>
              </a:rPr>
              <a:t>Very different from the Big Five; uses Jung’s theory of psychological types</a:t>
            </a:r>
          </a:p>
          <a:p>
            <a:pPr marL="800100" marR="0" lvl="1" indent="-342900" algn="l" rtl="0">
              <a:spcBef>
                <a:spcPts val="480"/>
              </a:spcBef>
              <a:buClr>
                <a:schemeClr val="dk2"/>
              </a:buClr>
              <a:buSzPct val="100000"/>
              <a:buFont typeface="Courier New"/>
              <a:buChar char="o"/>
            </a:pPr>
            <a:r>
              <a:rPr lang="en-GB" sz="2400" b="0" i="0" u="none" strike="noStrike" cap="none" baseline="0">
                <a:solidFill>
                  <a:schemeClr val="dk1"/>
                </a:solidFill>
                <a:latin typeface="Arial"/>
                <a:ea typeface="Arial"/>
                <a:cs typeface="Arial"/>
                <a:sym typeface="Arial"/>
              </a:rPr>
              <a:t>Uses </a:t>
            </a:r>
            <a:r>
              <a:rPr lang="en-GB" sz="2400" b="0" i="1" u="none" strike="noStrike" cap="none" baseline="0">
                <a:solidFill>
                  <a:schemeClr val="dk1"/>
                </a:solidFill>
                <a:latin typeface="Arial"/>
                <a:ea typeface="Arial"/>
                <a:cs typeface="Arial"/>
                <a:sym typeface="Arial"/>
              </a:rPr>
              <a:t>dichotomies</a:t>
            </a:r>
            <a:r>
              <a:rPr lang="en-GB" sz="2400" b="0" i="0" u="none" strike="noStrike" cap="none" baseline="0">
                <a:solidFill>
                  <a:schemeClr val="dk1"/>
                </a:solidFill>
                <a:latin typeface="Arial"/>
                <a:ea typeface="Arial"/>
                <a:cs typeface="Arial"/>
                <a:sym typeface="Arial"/>
              </a:rPr>
              <a:t> rather than positions on a scale</a:t>
            </a:r>
          </a:p>
          <a:p>
            <a:pPr marL="800100" marR="0" lvl="1" indent="-342900" algn="l" rtl="0">
              <a:spcBef>
                <a:spcPts val="480"/>
              </a:spcBef>
              <a:buClr>
                <a:schemeClr val="dk2"/>
              </a:buClr>
              <a:buSzPct val="100000"/>
              <a:buFont typeface="Courier New"/>
              <a:buChar char="o"/>
            </a:pPr>
            <a:r>
              <a:rPr lang="en-GB" sz="2400" b="0" i="0" u="none" strike="noStrike" cap="none" baseline="0">
                <a:solidFill>
                  <a:schemeClr val="dk1"/>
                </a:solidFill>
                <a:latin typeface="Arial"/>
                <a:ea typeface="Arial"/>
                <a:cs typeface="Arial"/>
                <a:sym typeface="Arial"/>
              </a:rPr>
              <a:t>Shown to correlate with the Big Five</a:t>
            </a:r>
          </a:p>
          <a:p>
            <a:pPr marL="800100" marR="0" lvl="1" indent="-342900" algn="l" rtl="0">
              <a:spcBef>
                <a:spcPts val="480"/>
              </a:spcBef>
              <a:buClr>
                <a:schemeClr val="dk2"/>
              </a:buClr>
              <a:buSzPct val="100000"/>
              <a:buFont typeface="Courier New"/>
              <a:buChar char="o"/>
            </a:pPr>
            <a:r>
              <a:rPr lang="en-GB" sz="2400" b="0" i="0" u="none" strike="noStrike" cap="none" baseline="0">
                <a:solidFill>
                  <a:schemeClr val="dk1"/>
                </a:solidFill>
                <a:latin typeface="Arial"/>
                <a:ea typeface="Arial"/>
                <a:cs typeface="Arial"/>
                <a:sym typeface="Arial"/>
              </a:rPr>
              <a:t>However, there are qualitative differences in what the MBTI measures because it is based on a different underlying theory…</a:t>
            </a:r>
          </a:p>
        </p:txBody>
      </p:sp>
    </p:spTree>
    <p:extLst>
      <p:ext uri="{BB962C8B-B14F-4D97-AF65-F5344CB8AC3E}">
        <p14:creationId xmlns:p14="http://schemas.microsoft.com/office/powerpoint/2010/main" val="534758042"/>
      </p:ext>
    </p:extLst>
  </p:cSld>
  <p:clrMapOvr>
    <a:masterClrMapping/>
  </p:clrMapOvr>
  <p:transition spd="slow">
    <p:cu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Shape 204"/>
          <p:cNvSpPr txBox="1">
            <a:spLocks noGrp="1"/>
          </p:cNvSpPr>
          <p:nvPr>
            <p:ph type="title"/>
          </p:nvPr>
        </p:nvSpPr>
        <p:spPr>
          <a:xfrm>
            <a:off x="457200" y="152718"/>
            <a:ext cx="5791200" cy="1371599"/>
          </a:xfrm>
          <a:prstGeom prst="rect">
            <a:avLst/>
          </a:prstGeom>
          <a:noFill/>
          <a:ln>
            <a:noFill/>
          </a:ln>
        </p:spPr>
        <p:txBody>
          <a:bodyPr lIns="91425" tIns="45700" rIns="91425" bIns="45700" anchor="b" anchorCtr="0">
            <a:noAutofit/>
          </a:bodyPr>
          <a:lstStyle/>
          <a:p>
            <a:pPr marL="0" marR="0" lvl="0" indent="0" algn="l" rtl="0">
              <a:spcBef>
                <a:spcPts val="0"/>
              </a:spcBef>
              <a:buClr>
                <a:schemeClr val="dk2"/>
              </a:buClr>
              <a:buSzPct val="25000"/>
              <a:buFont typeface="Arial Black"/>
              <a:buNone/>
            </a:pPr>
            <a:r>
              <a:rPr lang="en-GB" sz="3600" b="0" i="0" u="none" strike="noStrike" cap="none" baseline="0">
                <a:solidFill>
                  <a:schemeClr val="dk2"/>
                </a:solidFill>
                <a:latin typeface="Arial Black"/>
                <a:ea typeface="Arial Black"/>
                <a:cs typeface="Arial Black"/>
                <a:sym typeface="Arial Black"/>
              </a:rPr>
              <a:t>MBTI</a:t>
            </a:r>
          </a:p>
        </p:txBody>
      </p:sp>
      <p:pic>
        <p:nvPicPr>
          <p:cNvPr id="205" name="Shape 205"/>
          <p:cNvPicPr preferRelativeResize="0">
            <a:picLocks noGrp="1"/>
          </p:cNvPicPr>
          <p:nvPr>
            <p:ph type="body" idx="1"/>
          </p:nvPr>
        </p:nvPicPr>
        <p:blipFill rotWithShape="1">
          <a:blip r:embed="rId3">
            <a:alphaModFix/>
          </a:blip>
          <a:srcRect/>
          <a:stretch/>
        </p:blipFill>
        <p:spPr>
          <a:xfrm>
            <a:off x="1331640" y="1628800"/>
            <a:ext cx="6748900" cy="5061676"/>
          </a:xfrm>
          <a:prstGeom prst="rect">
            <a:avLst/>
          </a:prstGeom>
          <a:noFill/>
          <a:ln>
            <a:noFill/>
          </a:ln>
        </p:spPr>
      </p:pic>
    </p:spTree>
    <p:extLst>
      <p:ext uri="{BB962C8B-B14F-4D97-AF65-F5344CB8AC3E}">
        <p14:creationId xmlns:p14="http://schemas.microsoft.com/office/powerpoint/2010/main" val="2510919952"/>
      </p:ext>
    </p:extLst>
  </p:cSld>
  <p:clrMapOvr>
    <a:masterClrMapping/>
  </p:clrMapOvr>
  <p:transition spd="slow">
    <p:cu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p:nvPr/>
        </p:nvSpPr>
        <p:spPr>
          <a:xfrm>
            <a:off x="251519" y="3717032"/>
            <a:ext cx="8064896" cy="2304256"/>
          </a:xfrm>
          <a:prstGeom prst="roundRect">
            <a:avLst>
              <a:gd name="adj" fmla="val 16667"/>
            </a:avLst>
          </a:prstGeom>
          <a:solidFill>
            <a:srgbClr val="E2A5C7"/>
          </a:solidFill>
          <a:ln w="28575" cap="flat" cmpd="sng">
            <a:solidFill>
              <a:srgbClr val="862C4B"/>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None/>
            </a:pPr>
            <a:endParaRPr sz="1800" b="0" i="0" u="none" strike="noStrike" cap="none" baseline="0">
              <a:solidFill>
                <a:schemeClr val="lt1"/>
              </a:solidFill>
              <a:latin typeface="Arial"/>
              <a:ea typeface="Arial"/>
              <a:cs typeface="Arial"/>
              <a:sym typeface="Arial"/>
            </a:endParaRPr>
          </a:p>
        </p:txBody>
      </p:sp>
      <p:sp>
        <p:nvSpPr>
          <p:cNvPr id="212" name="Shape 212"/>
          <p:cNvSpPr txBox="1">
            <a:spLocks noGrp="1"/>
          </p:cNvSpPr>
          <p:nvPr>
            <p:ph type="title"/>
          </p:nvPr>
        </p:nvSpPr>
        <p:spPr>
          <a:xfrm>
            <a:off x="457200" y="152718"/>
            <a:ext cx="5791200" cy="1371599"/>
          </a:xfrm>
          <a:prstGeom prst="rect">
            <a:avLst/>
          </a:prstGeom>
          <a:noFill/>
          <a:ln>
            <a:noFill/>
          </a:ln>
        </p:spPr>
        <p:txBody>
          <a:bodyPr lIns="91425" tIns="45700" rIns="91425" bIns="45700" anchor="b" anchorCtr="0">
            <a:noAutofit/>
          </a:bodyPr>
          <a:lstStyle/>
          <a:p>
            <a:pPr marL="0" marR="0" lvl="0" indent="0" algn="l" rtl="0">
              <a:spcBef>
                <a:spcPts val="0"/>
              </a:spcBef>
              <a:buClr>
                <a:schemeClr val="dk2"/>
              </a:buClr>
              <a:buSzPct val="25000"/>
              <a:buFont typeface="Arial Black"/>
              <a:buNone/>
            </a:pPr>
            <a:r>
              <a:rPr lang="en-GB" sz="3600" b="0" i="0" u="none" strike="noStrike" cap="none" baseline="0">
                <a:solidFill>
                  <a:schemeClr val="dk2"/>
                </a:solidFill>
                <a:latin typeface="Arial Black"/>
                <a:ea typeface="Arial Black"/>
                <a:cs typeface="Arial Black"/>
                <a:sym typeface="Arial Black"/>
              </a:rPr>
              <a:t>THE BIG FIVE INVENTORY</a:t>
            </a:r>
          </a:p>
        </p:txBody>
      </p:sp>
      <p:sp>
        <p:nvSpPr>
          <p:cNvPr id="213" name="Shape 213"/>
          <p:cNvSpPr txBox="1">
            <a:spLocks noGrp="1"/>
          </p:cNvSpPr>
          <p:nvPr>
            <p:ph type="body" idx="1"/>
          </p:nvPr>
        </p:nvSpPr>
        <p:spPr>
          <a:xfrm>
            <a:off x="457200" y="1752600"/>
            <a:ext cx="7619999" cy="4373563"/>
          </a:xfrm>
          <a:prstGeom prst="rect">
            <a:avLst/>
          </a:prstGeom>
          <a:noFill/>
          <a:ln>
            <a:noFill/>
          </a:ln>
        </p:spPr>
        <p:txBody>
          <a:bodyPr lIns="91425" tIns="45700" rIns="91425" bIns="45700" anchor="t" anchorCtr="0">
            <a:noAutofit/>
          </a:bodyPr>
          <a:lstStyle/>
          <a:p>
            <a:pPr marL="342900" marR="0" lvl="0" indent="-342900" algn="l" rtl="0">
              <a:spcBef>
                <a:spcPts val="0"/>
              </a:spcBef>
              <a:spcAft>
                <a:spcPts val="0"/>
              </a:spcAft>
              <a:buClr>
                <a:schemeClr val="dk1"/>
              </a:buClr>
              <a:buSzPct val="100000"/>
              <a:buFont typeface="Arial"/>
              <a:buChar char="•"/>
            </a:pPr>
            <a:r>
              <a:rPr lang="en-GB" sz="2400" b="0" i="0" u="none" strike="noStrike" cap="none" baseline="0" dirty="0">
                <a:solidFill>
                  <a:schemeClr val="dk1"/>
                </a:solidFill>
                <a:latin typeface="Arial"/>
                <a:ea typeface="Arial"/>
                <a:cs typeface="Arial"/>
                <a:sym typeface="Arial"/>
              </a:rPr>
              <a:t>44 items</a:t>
            </a:r>
          </a:p>
          <a:p>
            <a:pPr marL="342900" marR="0" lvl="0" indent="-190500" algn="l" rtl="0">
              <a:spcBef>
                <a:spcPts val="1080"/>
              </a:spcBef>
              <a:spcAft>
                <a:spcPts val="0"/>
              </a:spcAft>
              <a:buClr>
                <a:schemeClr val="dk1"/>
              </a:buClr>
              <a:buFont typeface="Arial"/>
              <a:buNone/>
            </a:pPr>
            <a:endParaRPr sz="2400" b="0" i="0" u="none" strike="noStrike" cap="none" baseline="0" dirty="0">
              <a:solidFill>
                <a:schemeClr val="dk1"/>
              </a:solidFill>
              <a:latin typeface="Arial"/>
              <a:ea typeface="Arial"/>
              <a:cs typeface="Arial"/>
              <a:sym typeface="Arial"/>
            </a:endParaRPr>
          </a:p>
          <a:p>
            <a:pPr marL="342900" marR="0" lvl="0" indent="-342900" algn="l" rtl="0">
              <a:spcBef>
                <a:spcPts val="1080"/>
              </a:spcBef>
              <a:spcAft>
                <a:spcPts val="0"/>
              </a:spcAft>
              <a:buClr>
                <a:schemeClr val="dk1"/>
              </a:buClr>
              <a:buSzPct val="100000"/>
              <a:buFont typeface="Arial"/>
              <a:buChar char="•"/>
            </a:pPr>
            <a:r>
              <a:rPr lang="en-GB" sz="2400" b="0" i="0" u="none" strike="noStrike" cap="none" baseline="0" dirty="0">
                <a:solidFill>
                  <a:schemeClr val="dk1"/>
                </a:solidFill>
                <a:latin typeface="Arial"/>
                <a:ea typeface="Arial"/>
                <a:cs typeface="Arial"/>
                <a:sym typeface="Arial"/>
              </a:rPr>
              <a:t>Measures all five factors</a:t>
            </a:r>
          </a:p>
          <a:p>
            <a:pPr marL="342900" marR="0" lvl="0" indent="-190500" algn="l" rtl="0">
              <a:spcBef>
                <a:spcPts val="1080"/>
              </a:spcBef>
              <a:spcAft>
                <a:spcPts val="0"/>
              </a:spcAft>
              <a:buClr>
                <a:schemeClr val="dk1"/>
              </a:buClr>
              <a:buFont typeface="Arial"/>
              <a:buNone/>
            </a:pPr>
            <a:endParaRPr sz="2400" b="0" i="0" u="none" strike="noStrike" cap="none" baseline="0" dirty="0">
              <a:solidFill>
                <a:schemeClr val="dk1"/>
              </a:solidFill>
              <a:latin typeface="Arial"/>
              <a:ea typeface="Arial"/>
              <a:cs typeface="Arial"/>
              <a:sym typeface="Arial"/>
            </a:endParaRPr>
          </a:p>
          <a:p>
            <a:pPr marL="342900" marR="0" lvl="0" indent="-342900" algn="l" rtl="0">
              <a:spcBef>
                <a:spcPts val="1080"/>
              </a:spcBef>
              <a:spcAft>
                <a:spcPts val="0"/>
              </a:spcAft>
              <a:buClr>
                <a:schemeClr val="dk1"/>
              </a:buClr>
              <a:buSzPct val="100000"/>
              <a:buFont typeface="Arial"/>
              <a:buChar char="•"/>
            </a:pPr>
            <a:r>
              <a:rPr lang="en-GB" sz="2400" b="0" i="0" u="none" strike="noStrike" cap="none" baseline="0" dirty="0">
                <a:solidFill>
                  <a:schemeClr val="dk1"/>
                </a:solidFill>
                <a:latin typeface="Arial"/>
                <a:ea typeface="Arial"/>
                <a:cs typeface="Arial"/>
                <a:sym typeface="Arial"/>
              </a:rPr>
              <a:t>Your task:</a:t>
            </a:r>
          </a:p>
          <a:p>
            <a:pPr marL="800100" marR="0" lvl="1" indent="-342900" algn="l" rtl="0">
              <a:spcBef>
                <a:spcPts val="1080"/>
              </a:spcBef>
              <a:buClr>
                <a:schemeClr val="dk2"/>
              </a:buClr>
              <a:buSzPct val="100000"/>
              <a:buFont typeface="Arial"/>
              <a:buChar char="•"/>
            </a:pPr>
            <a:r>
              <a:rPr lang="en-GB" sz="2400" b="0" i="0" u="none" strike="noStrike" cap="none" baseline="0" dirty="0">
                <a:solidFill>
                  <a:schemeClr val="dk1"/>
                </a:solidFill>
                <a:latin typeface="Arial"/>
                <a:ea typeface="Arial"/>
                <a:cs typeface="Arial"/>
                <a:sym typeface="Arial"/>
              </a:rPr>
              <a:t>Fill out the </a:t>
            </a:r>
            <a:r>
              <a:rPr lang="en-GB" sz="2400" b="0" i="0" u="none" strike="noStrike" cap="none" baseline="0" dirty="0" smtClean="0">
                <a:solidFill>
                  <a:schemeClr val="dk1"/>
                </a:solidFill>
                <a:latin typeface="Arial"/>
                <a:ea typeface="Arial"/>
                <a:cs typeface="Arial"/>
                <a:sym typeface="Arial"/>
              </a:rPr>
              <a:t>BFI-10 </a:t>
            </a:r>
            <a:r>
              <a:rPr lang="en-GB" sz="2400" b="0" i="0" u="none" strike="noStrike" cap="none" baseline="0" dirty="0">
                <a:solidFill>
                  <a:schemeClr val="dk1"/>
                </a:solidFill>
                <a:latin typeface="Arial"/>
                <a:ea typeface="Arial"/>
                <a:cs typeface="Arial"/>
                <a:sym typeface="Arial"/>
              </a:rPr>
              <a:t>and score yourselves on this personality measure </a:t>
            </a:r>
          </a:p>
          <a:p>
            <a:pPr marL="800100" marR="0" lvl="1" indent="-342900" algn="l" rtl="0">
              <a:spcBef>
                <a:spcPts val="480"/>
              </a:spcBef>
              <a:buClr>
                <a:schemeClr val="dk2"/>
              </a:buClr>
              <a:buSzPct val="100000"/>
              <a:buFont typeface="Arial"/>
              <a:buChar char="•"/>
            </a:pPr>
            <a:r>
              <a:rPr lang="en-GB" sz="2400" b="0" i="0" u="none" strike="noStrike" cap="none" baseline="0" dirty="0">
                <a:solidFill>
                  <a:schemeClr val="dk1"/>
                </a:solidFill>
                <a:latin typeface="Arial"/>
                <a:ea typeface="Arial"/>
                <a:cs typeface="Arial"/>
                <a:sym typeface="Arial"/>
              </a:rPr>
              <a:t>Be aware that this does involve reverse scoring!</a:t>
            </a:r>
          </a:p>
        </p:txBody>
      </p:sp>
    </p:spTree>
    <p:extLst>
      <p:ext uri="{BB962C8B-B14F-4D97-AF65-F5344CB8AC3E}">
        <p14:creationId xmlns:p14="http://schemas.microsoft.com/office/powerpoint/2010/main" val="3552308443"/>
      </p:ext>
    </p:extLst>
  </p:cSld>
  <p:clrMapOvr>
    <a:masterClrMapping/>
  </p:clrMapOvr>
  <p:transition spd="slow">
    <p:cu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Shape 219"/>
          <p:cNvSpPr txBox="1">
            <a:spLocks noGrp="1"/>
          </p:cNvSpPr>
          <p:nvPr>
            <p:ph type="title"/>
          </p:nvPr>
        </p:nvSpPr>
        <p:spPr>
          <a:xfrm>
            <a:off x="457200" y="152718"/>
            <a:ext cx="5791200" cy="1371599"/>
          </a:xfrm>
          <a:prstGeom prst="rect">
            <a:avLst/>
          </a:prstGeom>
          <a:noFill/>
          <a:ln>
            <a:noFill/>
          </a:ln>
        </p:spPr>
        <p:txBody>
          <a:bodyPr lIns="91425" tIns="45700" rIns="91425" bIns="45700" anchor="b" anchorCtr="0">
            <a:noAutofit/>
          </a:bodyPr>
          <a:lstStyle/>
          <a:p>
            <a:pPr marL="0" marR="0" lvl="0" indent="0" algn="l" rtl="0">
              <a:spcBef>
                <a:spcPts val="0"/>
              </a:spcBef>
              <a:buClr>
                <a:schemeClr val="dk2"/>
              </a:buClr>
              <a:buSzPct val="25000"/>
              <a:buFont typeface="Arial Black"/>
              <a:buNone/>
            </a:pPr>
            <a:r>
              <a:rPr lang="en-GB" sz="3600" b="0" i="0" u="none" strike="noStrike" cap="none" baseline="0">
                <a:solidFill>
                  <a:schemeClr val="dk2"/>
                </a:solidFill>
                <a:latin typeface="Arial Black"/>
                <a:ea typeface="Arial Black"/>
                <a:cs typeface="Arial Black"/>
                <a:sym typeface="Arial Black"/>
              </a:rPr>
              <a:t>THE BIG FIVE</a:t>
            </a:r>
          </a:p>
        </p:txBody>
      </p:sp>
      <p:sp>
        <p:nvSpPr>
          <p:cNvPr id="220" name="Shape 220"/>
          <p:cNvSpPr txBox="1">
            <a:spLocks noGrp="1"/>
          </p:cNvSpPr>
          <p:nvPr>
            <p:ph type="body" idx="1"/>
          </p:nvPr>
        </p:nvSpPr>
        <p:spPr>
          <a:xfrm>
            <a:off x="457200" y="1752600"/>
            <a:ext cx="7619999" cy="4373563"/>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Clr>
                <a:schemeClr val="dk1"/>
              </a:buClr>
              <a:buSzPct val="25000"/>
              <a:buFont typeface="Arial"/>
              <a:buNone/>
            </a:pPr>
            <a:r>
              <a:rPr lang="en-GB" sz="2800" b="1" i="0" u="none" strike="noStrike" cap="none" baseline="0" dirty="0">
                <a:solidFill>
                  <a:schemeClr val="dk1"/>
                </a:solidFill>
                <a:latin typeface="Arial"/>
                <a:ea typeface="Arial"/>
                <a:cs typeface="Arial"/>
                <a:sym typeface="Arial"/>
              </a:rPr>
              <a:t>Costa and McCrae (1992)</a:t>
            </a:r>
          </a:p>
          <a:p>
            <a:pPr marL="0" marR="0" lvl="0" indent="0" algn="l" rtl="0">
              <a:spcBef>
                <a:spcPts val="1160"/>
              </a:spcBef>
              <a:spcAft>
                <a:spcPts val="0"/>
              </a:spcAft>
              <a:buClr>
                <a:schemeClr val="dk1"/>
              </a:buClr>
              <a:buFont typeface="Arial"/>
              <a:buNone/>
            </a:pPr>
            <a:endParaRPr sz="2800" b="1" i="0" u="none" strike="noStrike" cap="none" baseline="0" dirty="0">
              <a:solidFill>
                <a:schemeClr val="dk1"/>
              </a:solidFill>
              <a:latin typeface="Arial"/>
              <a:ea typeface="Arial"/>
              <a:cs typeface="Arial"/>
              <a:sym typeface="Arial"/>
            </a:endParaRPr>
          </a:p>
          <a:p>
            <a:pPr marL="0" marR="0" lvl="0" indent="0" algn="ctr" rtl="0">
              <a:spcBef>
                <a:spcPts val="1160"/>
              </a:spcBef>
              <a:spcAft>
                <a:spcPts val="0"/>
              </a:spcAft>
              <a:buClr>
                <a:srgbClr val="E2A5C7"/>
              </a:buClr>
              <a:buSzPct val="25000"/>
              <a:buFont typeface="Arial"/>
              <a:buNone/>
            </a:pPr>
            <a:r>
              <a:rPr lang="en-GB" sz="2800" b="1" i="0" u="none" strike="noStrike" cap="none" baseline="0" dirty="0">
                <a:solidFill>
                  <a:srgbClr val="E2A5C7"/>
                </a:solidFill>
                <a:latin typeface="Arial"/>
                <a:ea typeface="Arial"/>
                <a:cs typeface="Arial"/>
                <a:sym typeface="Arial"/>
              </a:rPr>
              <a:t>O</a:t>
            </a:r>
            <a:r>
              <a:rPr lang="en-GB" sz="2800" b="0" i="0" u="none" strike="noStrike" cap="none" baseline="0" dirty="0">
                <a:solidFill>
                  <a:schemeClr val="dk1"/>
                </a:solidFill>
                <a:latin typeface="Arial"/>
                <a:ea typeface="Arial"/>
                <a:cs typeface="Arial"/>
                <a:sym typeface="Arial"/>
              </a:rPr>
              <a:t>penness to experience</a:t>
            </a:r>
          </a:p>
          <a:p>
            <a:pPr marL="0" marR="0" lvl="0" indent="0" algn="ctr" rtl="0">
              <a:spcBef>
                <a:spcPts val="1160"/>
              </a:spcBef>
              <a:spcAft>
                <a:spcPts val="0"/>
              </a:spcAft>
              <a:buClr>
                <a:srgbClr val="E2A5C7"/>
              </a:buClr>
              <a:buSzPct val="25000"/>
              <a:buFont typeface="Arial"/>
              <a:buNone/>
            </a:pPr>
            <a:r>
              <a:rPr lang="en-GB" sz="2800" b="1" i="0" u="none" strike="noStrike" cap="none" baseline="0" dirty="0">
                <a:solidFill>
                  <a:srgbClr val="E2A5C7"/>
                </a:solidFill>
                <a:latin typeface="Arial"/>
                <a:ea typeface="Arial"/>
                <a:cs typeface="Arial"/>
                <a:sym typeface="Arial"/>
              </a:rPr>
              <a:t>C</a:t>
            </a:r>
            <a:r>
              <a:rPr lang="en-GB" sz="2800" b="0" i="0" u="none" strike="noStrike" cap="none" baseline="0" dirty="0">
                <a:solidFill>
                  <a:schemeClr val="dk1"/>
                </a:solidFill>
                <a:latin typeface="Arial"/>
                <a:ea typeface="Arial"/>
                <a:cs typeface="Arial"/>
                <a:sym typeface="Arial"/>
              </a:rPr>
              <a:t>onscientiousness</a:t>
            </a:r>
          </a:p>
          <a:p>
            <a:pPr marL="0" marR="0" lvl="0" indent="0" algn="ctr" rtl="0">
              <a:spcBef>
                <a:spcPts val="1160"/>
              </a:spcBef>
              <a:spcAft>
                <a:spcPts val="0"/>
              </a:spcAft>
              <a:buClr>
                <a:srgbClr val="E2A5C7"/>
              </a:buClr>
              <a:buSzPct val="25000"/>
              <a:buFont typeface="Arial"/>
              <a:buNone/>
            </a:pPr>
            <a:r>
              <a:rPr lang="en-GB" sz="2800" b="1" i="0" u="none" strike="noStrike" cap="none" baseline="0" dirty="0">
                <a:solidFill>
                  <a:srgbClr val="E2A5C7"/>
                </a:solidFill>
                <a:latin typeface="Arial"/>
                <a:ea typeface="Arial"/>
                <a:cs typeface="Arial"/>
                <a:sym typeface="Arial"/>
              </a:rPr>
              <a:t>E</a:t>
            </a:r>
            <a:r>
              <a:rPr lang="en-GB" sz="2800" b="0" i="0" u="none" strike="noStrike" cap="none" baseline="0" dirty="0">
                <a:solidFill>
                  <a:schemeClr val="dk1"/>
                </a:solidFill>
                <a:latin typeface="Arial"/>
                <a:ea typeface="Arial"/>
                <a:cs typeface="Arial"/>
                <a:sym typeface="Arial"/>
              </a:rPr>
              <a:t>xtraversion</a:t>
            </a:r>
          </a:p>
          <a:p>
            <a:pPr marL="0" marR="0" lvl="0" indent="0" algn="ctr" rtl="0">
              <a:spcBef>
                <a:spcPts val="1160"/>
              </a:spcBef>
              <a:spcAft>
                <a:spcPts val="0"/>
              </a:spcAft>
              <a:buClr>
                <a:srgbClr val="E2A5C7"/>
              </a:buClr>
              <a:buSzPct val="25000"/>
              <a:buFont typeface="Arial"/>
              <a:buNone/>
            </a:pPr>
            <a:r>
              <a:rPr lang="en-GB" sz="2800" b="1" i="0" u="none" strike="noStrike" cap="none" baseline="0" dirty="0">
                <a:solidFill>
                  <a:srgbClr val="E2A5C7"/>
                </a:solidFill>
                <a:latin typeface="Arial"/>
                <a:ea typeface="Arial"/>
                <a:cs typeface="Arial"/>
                <a:sym typeface="Arial"/>
              </a:rPr>
              <a:t>A</a:t>
            </a:r>
            <a:r>
              <a:rPr lang="en-GB" sz="2800" b="0" i="0" u="none" strike="noStrike" cap="none" baseline="0" dirty="0">
                <a:solidFill>
                  <a:schemeClr val="dk1"/>
                </a:solidFill>
                <a:latin typeface="Arial"/>
                <a:ea typeface="Arial"/>
                <a:cs typeface="Arial"/>
                <a:sym typeface="Arial"/>
              </a:rPr>
              <a:t>greeableness</a:t>
            </a:r>
          </a:p>
          <a:p>
            <a:pPr marL="0" marR="0" lvl="0" indent="0" algn="ctr" rtl="0">
              <a:spcBef>
                <a:spcPts val="1160"/>
              </a:spcBef>
              <a:spcAft>
                <a:spcPts val="600"/>
              </a:spcAft>
              <a:buClr>
                <a:srgbClr val="E2A5C7"/>
              </a:buClr>
              <a:buSzPct val="25000"/>
              <a:buFont typeface="Arial"/>
              <a:buNone/>
            </a:pPr>
            <a:r>
              <a:rPr lang="en-GB" sz="2800" b="1" i="0" u="none" strike="noStrike" cap="none" baseline="0" dirty="0">
                <a:solidFill>
                  <a:srgbClr val="E2A5C7"/>
                </a:solidFill>
                <a:latin typeface="Arial"/>
                <a:ea typeface="Arial"/>
                <a:cs typeface="Arial"/>
                <a:sym typeface="Arial"/>
              </a:rPr>
              <a:t>N</a:t>
            </a:r>
            <a:r>
              <a:rPr lang="en-GB" sz="2800" b="0" i="0" u="none" strike="noStrike" cap="none" baseline="0" dirty="0">
                <a:solidFill>
                  <a:schemeClr val="dk1"/>
                </a:solidFill>
                <a:latin typeface="Arial"/>
                <a:ea typeface="Arial"/>
                <a:cs typeface="Arial"/>
                <a:sym typeface="Arial"/>
              </a:rPr>
              <a:t>euroticism </a:t>
            </a:r>
          </a:p>
        </p:txBody>
      </p:sp>
    </p:spTree>
    <p:extLst>
      <p:ext uri="{BB962C8B-B14F-4D97-AF65-F5344CB8AC3E}">
        <p14:creationId xmlns:p14="http://schemas.microsoft.com/office/powerpoint/2010/main" val="4135310974"/>
      </p:ext>
    </p:extLst>
  </p:cSld>
  <p:clrMapOvr>
    <a:masterClrMapping/>
  </p:clrMapOvr>
  <p:transition spd="slow">
    <p:cu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Shape 226"/>
          <p:cNvSpPr txBox="1">
            <a:spLocks noGrp="1"/>
          </p:cNvSpPr>
          <p:nvPr>
            <p:ph type="title"/>
          </p:nvPr>
        </p:nvSpPr>
        <p:spPr>
          <a:xfrm>
            <a:off x="436983" y="601181"/>
            <a:ext cx="5791200" cy="1000565"/>
          </a:xfrm>
          <a:prstGeom prst="rect">
            <a:avLst/>
          </a:prstGeom>
          <a:noFill/>
          <a:ln>
            <a:noFill/>
          </a:ln>
        </p:spPr>
        <p:txBody>
          <a:bodyPr lIns="91425" tIns="45700" rIns="91425" bIns="45700" anchor="b" anchorCtr="0">
            <a:noAutofit/>
          </a:bodyPr>
          <a:lstStyle/>
          <a:p>
            <a:pPr marL="0" marR="0" lvl="0" indent="0" algn="l" rtl="0">
              <a:spcBef>
                <a:spcPts val="0"/>
              </a:spcBef>
              <a:buClr>
                <a:schemeClr val="dk2"/>
              </a:buClr>
              <a:buSzPct val="25000"/>
              <a:buFont typeface="Arial Black"/>
              <a:buNone/>
            </a:pPr>
            <a:r>
              <a:rPr lang="en-GB" sz="3600" b="0" i="0" u="none" strike="noStrike" cap="none" baseline="0">
                <a:solidFill>
                  <a:schemeClr val="dk2"/>
                </a:solidFill>
                <a:latin typeface="Arial Black"/>
                <a:ea typeface="Arial Black"/>
                <a:cs typeface="Arial Black"/>
                <a:sym typeface="Arial Black"/>
              </a:rPr>
              <a:t>THE BIG FIVE</a:t>
            </a:r>
          </a:p>
        </p:txBody>
      </p:sp>
      <p:sp>
        <p:nvSpPr>
          <p:cNvPr id="227" name="Shape 227"/>
          <p:cNvSpPr/>
          <p:nvPr/>
        </p:nvSpPr>
        <p:spPr>
          <a:xfrm>
            <a:off x="179511" y="2233793"/>
            <a:ext cx="2520279" cy="453586"/>
          </a:xfrm>
          <a:prstGeom prst="homePlate">
            <a:avLst>
              <a:gd name="adj" fmla="val 50000"/>
            </a:avLst>
          </a:prstGeom>
          <a:solidFill>
            <a:srgbClr val="EBC4DA"/>
          </a:solidFill>
          <a:ln w="28575" cap="flat" cmpd="sng">
            <a:solidFill>
              <a:srgbClr val="B23A7D"/>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400" b="0" i="0" u="none" strike="noStrike" cap="none" baseline="0">
                <a:solidFill>
                  <a:srgbClr val="B23A7D"/>
                </a:solidFill>
                <a:latin typeface="Arial"/>
                <a:ea typeface="Arial"/>
                <a:cs typeface="Arial"/>
                <a:sym typeface="Arial"/>
              </a:rPr>
              <a:t>Extraversion</a:t>
            </a:r>
          </a:p>
        </p:txBody>
      </p:sp>
      <p:sp>
        <p:nvSpPr>
          <p:cNvPr id="228" name="Shape 228"/>
          <p:cNvSpPr/>
          <p:nvPr/>
        </p:nvSpPr>
        <p:spPr>
          <a:xfrm>
            <a:off x="3059832" y="2233793"/>
            <a:ext cx="2664295" cy="547133"/>
          </a:xfrm>
          <a:prstGeom prst="rect">
            <a:avLst/>
          </a:prstGeom>
          <a:solidFill>
            <a:srgbClr val="874296"/>
          </a:solidFill>
          <a:ln w="28575" cap="flat" cmpd="sng">
            <a:solidFill>
              <a:schemeClr val="lt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1800" b="0" i="0" u="none" strike="noStrike" cap="none" baseline="0">
                <a:solidFill>
                  <a:schemeClr val="lt1"/>
                </a:solidFill>
                <a:latin typeface="Arial"/>
                <a:ea typeface="Arial"/>
                <a:cs typeface="Arial"/>
                <a:sym typeface="Arial"/>
              </a:rPr>
              <a:t>Loner; Quiet; Passive; Reserved</a:t>
            </a:r>
          </a:p>
        </p:txBody>
      </p:sp>
      <p:sp>
        <p:nvSpPr>
          <p:cNvPr id="229" name="Shape 229"/>
          <p:cNvSpPr/>
          <p:nvPr/>
        </p:nvSpPr>
        <p:spPr>
          <a:xfrm>
            <a:off x="3059832" y="2975413"/>
            <a:ext cx="2664295" cy="597603"/>
          </a:xfrm>
          <a:prstGeom prst="rect">
            <a:avLst/>
          </a:prstGeom>
          <a:solidFill>
            <a:srgbClr val="874296"/>
          </a:solidFill>
          <a:ln w="28575" cap="flat" cmpd="sng">
            <a:solidFill>
              <a:schemeClr val="lt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1800" b="0" i="0" u="none" strike="noStrike" cap="none" baseline="0">
                <a:solidFill>
                  <a:schemeClr val="lt1"/>
                </a:solidFill>
                <a:latin typeface="Arial"/>
                <a:ea typeface="Arial"/>
                <a:cs typeface="Arial"/>
                <a:sym typeface="Arial"/>
              </a:rPr>
              <a:t>Suspicious; Critical; Ruthless; Irritable</a:t>
            </a:r>
          </a:p>
        </p:txBody>
      </p:sp>
      <p:sp>
        <p:nvSpPr>
          <p:cNvPr id="230" name="Shape 230"/>
          <p:cNvSpPr/>
          <p:nvPr/>
        </p:nvSpPr>
        <p:spPr>
          <a:xfrm>
            <a:off x="3059832" y="4581128"/>
            <a:ext cx="2664295" cy="576064"/>
          </a:xfrm>
          <a:prstGeom prst="rect">
            <a:avLst/>
          </a:prstGeom>
          <a:solidFill>
            <a:srgbClr val="874296"/>
          </a:solidFill>
          <a:ln w="28575" cap="flat" cmpd="sng">
            <a:solidFill>
              <a:schemeClr val="lt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1600" b="0" i="0" u="none" strike="noStrike" cap="none" baseline="0">
                <a:solidFill>
                  <a:schemeClr val="lt1"/>
                </a:solidFill>
                <a:latin typeface="Arial"/>
                <a:ea typeface="Arial"/>
                <a:cs typeface="Arial"/>
                <a:sym typeface="Arial"/>
              </a:rPr>
              <a:t>Calm; Even-tempered; Comfortable; Unemotional</a:t>
            </a:r>
          </a:p>
        </p:txBody>
      </p:sp>
      <p:sp>
        <p:nvSpPr>
          <p:cNvPr id="231" name="Shape 231"/>
          <p:cNvSpPr/>
          <p:nvPr/>
        </p:nvSpPr>
        <p:spPr>
          <a:xfrm>
            <a:off x="3059832" y="3789039"/>
            <a:ext cx="2664295" cy="576064"/>
          </a:xfrm>
          <a:prstGeom prst="rect">
            <a:avLst/>
          </a:prstGeom>
          <a:solidFill>
            <a:srgbClr val="874296"/>
          </a:solidFill>
          <a:ln w="28575" cap="flat" cmpd="sng">
            <a:solidFill>
              <a:schemeClr val="lt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1800" b="0" i="0" u="none" strike="noStrike" cap="none" baseline="0">
                <a:solidFill>
                  <a:schemeClr val="lt1"/>
                </a:solidFill>
                <a:latin typeface="Arial"/>
                <a:ea typeface="Arial"/>
                <a:cs typeface="Arial"/>
                <a:sym typeface="Arial"/>
              </a:rPr>
              <a:t>Negligent; Lazy; Disorganised; Late</a:t>
            </a:r>
          </a:p>
        </p:txBody>
      </p:sp>
      <p:sp>
        <p:nvSpPr>
          <p:cNvPr id="232" name="Shape 232"/>
          <p:cNvSpPr/>
          <p:nvPr/>
        </p:nvSpPr>
        <p:spPr>
          <a:xfrm>
            <a:off x="3041358" y="5351676"/>
            <a:ext cx="2664295" cy="525594"/>
          </a:xfrm>
          <a:prstGeom prst="rect">
            <a:avLst/>
          </a:prstGeom>
          <a:solidFill>
            <a:srgbClr val="874296"/>
          </a:solidFill>
          <a:ln w="28575" cap="flat" cmpd="sng">
            <a:solidFill>
              <a:schemeClr val="lt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1600" b="0" i="0" u="none" strike="noStrike" cap="none" baseline="0">
                <a:solidFill>
                  <a:schemeClr val="lt1"/>
                </a:solidFill>
                <a:latin typeface="Arial"/>
                <a:ea typeface="Arial"/>
                <a:cs typeface="Arial"/>
                <a:sym typeface="Arial"/>
              </a:rPr>
              <a:t>Down-to-earth; Uncreative; Conventional; Uncurious</a:t>
            </a:r>
          </a:p>
        </p:txBody>
      </p:sp>
      <p:sp>
        <p:nvSpPr>
          <p:cNvPr id="233" name="Shape 233"/>
          <p:cNvSpPr/>
          <p:nvPr/>
        </p:nvSpPr>
        <p:spPr>
          <a:xfrm>
            <a:off x="6228183" y="2248313"/>
            <a:ext cx="2664295" cy="532615"/>
          </a:xfrm>
          <a:prstGeom prst="rect">
            <a:avLst/>
          </a:prstGeom>
          <a:solidFill>
            <a:srgbClr val="F5E0EC"/>
          </a:solidFill>
          <a:ln w="28575" cap="flat" cmpd="sng">
            <a:solidFill>
              <a:schemeClr val="lt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1800" b="0" i="0" u="none" strike="noStrike" cap="none" baseline="0">
                <a:solidFill>
                  <a:srgbClr val="874296"/>
                </a:solidFill>
                <a:latin typeface="Arial"/>
                <a:ea typeface="Arial"/>
                <a:cs typeface="Arial"/>
                <a:sym typeface="Arial"/>
              </a:rPr>
              <a:t>Joiner; Talkative; Active; Affectionate</a:t>
            </a:r>
          </a:p>
        </p:txBody>
      </p:sp>
      <p:sp>
        <p:nvSpPr>
          <p:cNvPr id="234" name="Shape 234"/>
          <p:cNvSpPr/>
          <p:nvPr/>
        </p:nvSpPr>
        <p:spPr>
          <a:xfrm>
            <a:off x="6228183" y="2975411"/>
            <a:ext cx="2664295" cy="597603"/>
          </a:xfrm>
          <a:prstGeom prst="rect">
            <a:avLst/>
          </a:prstGeom>
          <a:solidFill>
            <a:srgbClr val="F5E0EC"/>
          </a:solidFill>
          <a:ln w="28575" cap="flat" cmpd="sng">
            <a:solidFill>
              <a:schemeClr val="lt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1600" b="0" i="0" u="none" strike="noStrike" cap="none" baseline="0">
                <a:solidFill>
                  <a:srgbClr val="874296"/>
                </a:solidFill>
                <a:latin typeface="Arial"/>
                <a:ea typeface="Arial"/>
                <a:cs typeface="Arial"/>
                <a:sym typeface="Arial"/>
              </a:rPr>
              <a:t>Trusting; Lenient; Soft-hearted; Good-natured</a:t>
            </a:r>
          </a:p>
        </p:txBody>
      </p:sp>
      <p:sp>
        <p:nvSpPr>
          <p:cNvPr id="235" name="Shape 235"/>
          <p:cNvSpPr/>
          <p:nvPr/>
        </p:nvSpPr>
        <p:spPr>
          <a:xfrm>
            <a:off x="6228183" y="3789039"/>
            <a:ext cx="2664295" cy="576065"/>
          </a:xfrm>
          <a:prstGeom prst="rect">
            <a:avLst/>
          </a:prstGeom>
          <a:solidFill>
            <a:srgbClr val="F5E0EC"/>
          </a:solidFill>
          <a:ln w="28575" cap="flat" cmpd="sng">
            <a:solidFill>
              <a:schemeClr val="lt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1400" b="0" i="0" u="none" strike="noStrike" cap="none" baseline="0">
                <a:solidFill>
                  <a:srgbClr val="874296"/>
                </a:solidFill>
                <a:latin typeface="Arial"/>
                <a:ea typeface="Arial"/>
                <a:cs typeface="Arial"/>
                <a:sym typeface="Arial"/>
              </a:rPr>
              <a:t>Conscientious; Hard-working; Organised; Punctual</a:t>
            </a:r>
          </a:p>
        </p:txBody>
      </p:sp>
      <p:sp>
        <p:nvSpPr>
          <p:cNvPr id="236" name="Shape 236"/>
          <p:cNvSpPr/>
          <p:nvPr/>
        </p:nvSpPr>
        <p:spPr>
          <a:xfrm>
            <a:off x="6228183" y="4581128"/>
            <a:ext cx="2664295" cy="576064"/>
          </a:xfrm>
          <a:prstGeom prst="rect">
            <a:avLst/>
          </a:prstGeom>
          <a:solidFill>
            <a:srgbClr val="F5E0EC"/>
          </a:solidFill>
          <a:ln w="28575" cap="flat" cmpd="sng">
            <a:solidFill>
              <a:schemeClr val="lt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1600" b="0" i="0" u="none" strike="noStrike" cap="none" baseline="0">
                <a:solidFill>
                  <a:srgbClr val="874296"/>
                </a:solidFill>
                <a:latin typeface="Arial"/>
                <a:ea typeface="Arial"/>
                <a:cs typeface="Arial"/>
                <a:sym typeface="Arial"/>
              </a:rPr>
              <a:t>Worried; Temperamental; Self-conscious; Emotional</a:t>
            </a:r>
          </a:p>
        </p:txBody>
      </p:sp>
      <p:sp>
        <p:nvSpPr>
          <p:cNvPr id="237" name="Shape 237"/>
          <p:cNvSpPr/>
          <p:nvPr/>
        </p:nvSpPr>
        <p:spPr>
          <a:xfrm>
            <a:off x="6228183" y="5351676"/>
            <a:ext cx="2664295" cy="525594"/>
          </a:xfrm>
          <a:prstGeom prst="rect">
            <a:avLst/>
          </a:prstGeom>
          <a:solidFill>
            <a:srgbClr val="F5E0EC"/>
          </a:solidFill>
          <a:ln w="28575" cap="flat" cmpd="sng">
            <a:solidFill>
              <a:schemeClr val="lt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1800" b="0" i="0" u="none" strike="noStrike" cap="none" baseline="0">
                <a:solidFill>
                  <a:srgbClr val="874296"/>
                </a:solidFill>
                <a:latin typeface="Arial"/>
                <a:ea typeface="Arial"/>
                <a:cs typeface="Arial"/>
                <a:sym typeface="Arial"/>
              </a:rPr>
              <a:t>Imaginative; Creative; Original; Curious</a:t>
            </a:r>
          </a:p>
        </p:txBody>
      </p:sp>
      <p:sp>
        <p:nvSpPr>
          <p:cNvPr id="238" name="Shape 238"/>
          <p:cNvSpPr/>
          <p:nvPr/>
        </p:nvSpPr>
        <p:spPr>
          <a:xfrm>
            <a:off x="3041358" y="1628800"/>
            <a:ext cx="2664295" cy="453586"/>
          </a:xfrm>
          <a:prstGeom prst="rect">
            <a:avLst/>
          </a:prstGeom>
          <a:noFill/>
          <a:ln w="28575" cap="flat" cmpd="sng">
            <a:solidFill>
              <a:schemeClr val="lt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800" b="0" i="0" u="none" strike="noStrike" cap="none" baseline="0">
                <a:solidFill>
                  <a:schemeClr val="dk1"/>
                </a:solidFill>
                <a:latin typeface="Arial"/>
                <a:ea typeface="Arial"/>
                <a:cs typeface="Arial"/>
                <a:sym typeface="Arial"/>
              </a:rPr>
              <a:t>Low scorers</a:t>
            </a:r>
          </a:p>
        </p:txBody>
      </p:sp>
      <p:sp>
        <p:nvSpPr>
          <p:cNvPr id="239" name="Shape 239"/>
          <p:cNvSpPr/>
          <p:nvPr/>
        </p:nvSpPr>
        <p:spPr>
          <a:xfrm>
            <a:off x="6221287" y="1628800"/>
            <a:ext cx="2664295" cy="453586"/>
          </a:xfrm>
          <a:prstGeom prst="rect">
            <a:avLst/>
          </a:prstGeom>
          <a:noFill/>
          <a:ln w="28575" cap="flat" cmpd="sng">
            <a:solidFill>
              <a:schemeClr val="lt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800" b="0" i="0" u="none" strike="noStrike" cap="none" baseline="0">
                <a:solidFill>
                  <a:schemeClr val="dk1"/>
                </a:solidFill>
                <a:latin typeface="Arial"/>
                <a:ea typeface="Arial"/>
                <a:cs typeface="Arial"/>
                <a:sym typeface="Arial"/>
              </a:rPr>
              <a:t>High scorers</a:t>
            </a:r>
          </a:p>
        </p:txBody>
      </p:sp>
      <p:sp>
        <p:nvSpPr>
          <p:cNvPr id="240" name="Shape 240"/>
          <p:cNvSpPr/>
          <p:nvPr/>
        </p:nvSpPr>
        <p:spPr>
          <a:xfrm>
            <a:off x="183836" y="3047419"/>
            <a:ext cx="2520279" cy="453586"/>
          </a:xfrm>
          <a:prstGeom prst="homePlate">
            <a:avLst>
              <a:gd name="adj" fmla="val 50000"/>
            </a:avLst>
          </a:prstGeom>
          <a:solidFill>
            <a:srgbClr val="EBC4DA"/>
          </a:solidFill>
          <a:ln w="28575" cap="flat" cmpd="sng">
            <a:solidFill>
              <a:srgbClr val="B23A7D"/>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400" b="0" i="0" u="none" strike="noStrike" cap="none" baseline="0">
                <a:solidFill>
                  <a:srgbClr val="B23A7D"/>
                </a:solidFill>
                <a:latin typeface="Arial"/>
                <a:ea typeface="Arial"/>
                <a:cs typeface="Arial"/>
                <a:sym typeface="Arial"/>
              </a:rPr>
              <a:t>Agreeableness </a:t>
            </a:r>
          </a:p>
        </p:txBody>
      </p:sp>
      <p:sp>
        <p:nvSpPr>
          <p:cNvPr id="241" name="Shape 241"/>
          <p:cNvSpPr/>
          <p:nvPr/>
        </p:nvSpPr>
        <p:spPr>
          <a:xfrm>
            <a:off x="179511" y="3850278"/>
            <a:ext cx="2592287" cy="453586"/>
          </a:xfrm>
          <a:prstGeom prst="homePlate">
            <a:avLst>
              <a:gd name="adj" fmla="val 50000"/>
            </a:avLst>
          </a:prstGeom>
          <a:solidFill>
            <a:srgbClr val="EBC4DA"/>
          </a:solidFill>
          <a:ln w="28575" cap="flat" cmpd="sng">
            <a:solidFill>
              <a:srgbClr val="B23A7D"/>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0" i="0" u="none" strike="noStrike" cap="none" baseline="0">
                <a:solidFill>
                  <a:srgbClr val="B23A7D"/>
                </a:solidFill>
                <a:latin typeface="Arial"/>
                <a:ea typeface="Arial"/>
                <a:cs typeface="Arial"/>
                <a:sym typeface="Arial"/>
              </a:rPr>
              <a:t>Conscientiousness </a:t>
            </a:r>
          </a:p>
        </p:txBody>
      </p:sp>
      <p:sp>
        <p:nvSpPr>
          <p:cNvPr id="242" name="Shape 242"/>
          <p:cNvSpPr/>
          <p:nvPr/>
        </p:nvSpPr>
        <p:spPr>
          <a:xfrm>
            <a:off x="179511" y="4642366"/>
            <a:ext cx="2520279" cy="453586"/>
          </a:xfrm>
          <a:prstGeom prst="homePlate">
            <a:avLst>
              <a:gd name="adj" fmla="val 50000"/>
            </a:avLst>
          </a:prstGeom>
          <a:solidFill>
            <a:srgbClr val="EBC4DA"/>
          </a:solidFill>
          <a:ln w="28575" cap="flat" cmpd="sng">
            <a:solidFill>
              <a:srgbClr val="B23A7D"/>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400" b="0" i="0" u="none" strike="noStrike" cap="none" baseline="0">
                <a:solidFill>
                  <a:srgbClr val="B23A7D"/>
                </a:solidFill>
                <a:latin typeface="Arial"/>
                <a:ea typeface="Arial"/>
                <a:cs typeface="Arial"/>
                <a:sym typeface="Arial"/>
              </a:rPr>
              <a:t>Neuroticism </a:t>
            </a:r>
          </a:p>
        </p:txBody>
      </p:sp>
      <p:sp>
        <p:nvSpPr>
          <p:cNvPr id="243" name="Shape 243"/>
          <p:cNvSpPr/>
          <p:nvPr/>
        </p:nvSpPr>
        <p:spPr>
          <a:xfrm>
            <a:off x="183836" y="5351676"/>
            <a:ext cx="2520279" cy="705616"/>
          </a:xfrm>
          <a:prstGeom prst="homePlate">
            <a:avLst>
              <a:gd name="adj" fmla="val 50000"/>
            </a:avLst>
          </a:prstGeom>
          <a:solidFill>
            <a:srgbClr val="EBC4DA"/>
          </a:solidFill>
          <a:ln w="28575" cap="flat" cmpd="sng">
            <a:solidFill>
              <a:srgbClr val="B23A7D"/>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400" b="0" i="0" u="none" strike="noStrike" cap="none" baseline="0">
                <a:solidFill>
                  <a:srgbClr val="B23A7D"/>
                </a:solidFill>
                <a:latin typeface="Arial"/>
                <a:ea typeface="Arial"/>
                <a:cs typeface="Arial"/>
                <a:sym typeface="Arial"/>
              </a:rPr>
              <a:t>Openness to experience</a:t>
            </a:r>
          </a:p>
        </p:txBody>
      </p:sp>
    </p:spTree>
    <p:extLst>
      <p:ext uri="{BB962C8B-B14F-4D97-AF65-F5344CB8AC3E}">
        <p14:creationId xmlns:p14="http://schemas.microsoft.com/office/powerpoint/2010/main" val="3612894597"/>
      </p:ext>
    </p:extLst>
  </p:cSld>
  <p:clrMapOvr>
    <a:masterClrMapping/>
  </p:clrMapOvr>
  <p:transition spd="slow">
    <p:cu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248"/>
        <p:cNvGrpSpPr/>
        <p:nvPr/>
      </p:nvGrpSpPr>
      <p:grpSpPr>
        <a:xfrm>
          <a:off x="0" y="0"/>
          <a:ext cx="0" cy="0"/>
          <a:chOff x="0" y="0"/>
          <a:chExt cx="0" cy="0"/>
        </a:xfrm>
      </p:grpSpPr>
      <p:sp>
        <p:nvSpPr>
          <p:cNvPr id="249" name="Shape 249"/>
          <p:cNvSpPr txBox="1">
            <a:spLocks noGrp="1"/>
          </p:cNvSpPr>
          <p:nvPr>
            <p:ph type="title"/>
          </p:nvPr>
        </p:nvSpPr>
        <p:spPr>
          <a:xfrm>
            <a:off x="457200" y="152718"/>
            <a:ext cx="6203031" cy="1371599"/>
          </a:xfrm>
          <a:prstGeom prst="rect">
            <a:avLst/>
          </a:prstGeom>
          <a:noFill/>
          <a:ln>
            <a:noFill/>
          </a:ln>
        </p:spPr>
        <p:txBody>
          <a:bodyPr lIns="91425" tIns="45700" rIns="91425" bIns="45700" anchor="b" anchorCtr="0">
            <a:noAutofit/>
          </a:bodyPr>
          <a:lstStyle/>
          <a:p>
            <a:pPr marL="0" marR="0" lvl="0" indent="0" algn="l" rtl="0">
              <a:spcBef>
                <a:spcPts val="0"/>
              </a:spcBef>
              <a:buClr>
                <a:schemeClr val="dk2"/>
              </a:buClr>
              <a:buSzPct val="25000"/>
              <a:buFont typeface="Arial Black"/>
              <a:buNone/>
            </a:pPr>
            <a:r>
              <a:rPr lang="en-GB" sz="3600" b="0" i="0" u="none" strike="noStrike" cap="none" baseline="0">
                <a:solidFill>
                  <a:schemeClr val="dk2"/>
                </a:solidFill>
                <a:latin typeface="Arial Black"/>
                <a:ea typeface="Arial Black"/>
                <a:cs typeface="Arial Black"/>
                <a:sym typeface="Arial Black"/>
              </a:rPr>
              <a:t>PERSONALITY SCALES</a:t>
            </a:r>
          </a:p>
        </p:txBody>
      </p:sp>
      <p:sp>
        <p:nvSpPr>
          <p:cNvPr id="250" name="Shape 250"/>
          <p:cNvSpPr txBox="1">
            <a:spLocks noGrp="1"/>
          </p:cNvSpPr>
          <p:nvPr>
            <p:ph type="body" idx="1"/>
          </p:nvPr>
        </p:nvSpPr>
        <p:spPr>
          <a:xfrm>
            <a:off x="457200" y="1752600"/>
            <a:ext cx="7619999" cy="4373563"/>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Clr>
                <a:schemeClr val="dk1"/>
              </a:buClr>
              <a:buSzPct val="25000"/>
              <a:buFont typeface="Arial"/>
              <a:buNone/>
            </a:pPr>
            <a:r>
              <a:rPr lang="en-GB" sz="2400" b="1" i="0" u="none" strike="noStrike" cap="none" baseline="0">
                <a:solidFill>
                  <a:schemeClr val="dk1"/>
                </a:solidFill>
                <a:latin typeface="Arial"/>
                <a:ea typeface="Arial"/>
                <a:cs typeface="Arial"/>
                <a:sym typeface="Arial"/>
              </a:rPr>
              <a:t>The revised NEO Personality Inventory </a:t>
            </a:r>
            <a:r>
              <a:rPr lang="en-GB" sz="2400" b="0" i="0" u="none" strike="noStrike" cap="none" baseline="0">
                <a:solidFill>
                  <a:schemeClr val="dk1"/>
                </a:solidFill>
                <a:latin typeface="Arial"/>
                <a:ea typeface="Arial"/>
                <a:cs typeface="Arial"/>
                <a:sym typeface="Arial"/>
              </a:rPr>
              <a:t>(NEO PI-R, Costa &amp; McCrae, 1992)</a:t>
            </a:r>
          </a:p>
          <a:p>
            <a:pPr marL="800100" marR="0" lvl="1" indent="-342900" algn="l" rtl="0">
              <a:spcBef>
                <a:spcPts val="1080"/>
              </a:spcBef>
              <a:buClr>
                <a:schemeClr val="dk2"/>
              </a:buClr>
              <a:buSzPct val="100000"/>
              <a:buFont typeface="Courier New"/>
              <a:buChar char="o"/>
            </a:pPr>
            <a:r>
              <a:rPr lang="en-GB" sz="2400" b="0" i="0" u="none" strike="noStrike" cap="none" baseline="0">
                <a:solidFill>
                  <a:schemeClr val="dk1"/>
                </a:solidFill>
                <a:latin typeface="Arial"/>
                <a:ea typeface="Arial"/>
                <a:cs typeface="Arial"/>
                <a:sym typeface="Arial"/>
              </a:rPr>
              <a:t>240 items</a:t>
            </a:r>
          </a:p>
          <a:p>
            <a:pPr marL="800100" marR="0" lvl="1" indent="-342900" algn="l" rtl="0">
              <a:spcBef>
                <a:spcPts val="480"/>
              </a:spcBef>
              <a:buClr>
                <a:schemeClr val="dk2"/>
              </a:buClr>
              <a:buSzPct val="100000"/>
              <a:buFont typeface="Courier New"/>
              <a:buChar char="o"/>
            </a:pPr>
            <a:r>
              <a:rPr lang="en-GB" sz="2400" b="0" i="0" u="none" strike="noStrike" cap="none" baseline="0">
                <a:solidFill>
                  <a:schemeClr val="dk1"/>
                </a:solidFill>
                <a:latin typeface="Arial"/>
                <a:ea typeface="Arial"/>
                <a:cs typeface="Arial"/>
                <a:sym typeface="Arial"/>
              </a:rPr>
              <a:t>Measures the Big Five plus facet scores for six subscales within each of the five domains </a:t>
            </a:r>
          </a:p>
          <a:p>
            <a:pPr marL="800100" marR="0" lvl="1" indent="-342900" algn="l" rtl="0">
              <a:spcBef>
                <a:spcPts val="480"/>
              </a:spcBef>
              <a:buClr>
                <a:schemeClr val="dk2"/>
              </a:buClr>
              <a:buSzPct val="100000"/>
              <a:buFont typeface="Courier New"/>
              <a:buChar char="o"/>
            </a:pPr>
            <a:r>
              <a:rPr lang="en-GB" sz="2400" b="0" i="0" u="none" strike="noStrike" cap="none" baseline="0">
                <a:solidFill>
                  <a:schemeClr val="dk1"/>
                </a:solidFill>
                <a:latin typeface="Arial"/>
                <a:ea typeface="Arial"/>
                <a:cs typeface="Arial"/>
                <a:sym typeface="Arial"/>
              </a:rPr>
              <a:t>Designed for a wide range of purposes (e.g., clinical, research and occupational uses)</a:t>
            </a:r>
          </a:p>
          <a:p>
            <a:pPr marL="800100" marR="0" lvl="1" indent="-342900" algn="l" rtl="0">
              <a:spcBef>
                <a:spcPts val="480"/>
              </a:spcBef>
              <a:buClr>
                <a:schemeClr val="dk2"/>
              </a:buClr>
              <a:buSzPct val="100000"/>
              <a:buFont typeface="Courier New"/>
              <a:buChar char="o"/>
            </a:pPr>
            <a:r>
              <a:rPr lang="en-GB" sz="2400" b="0" i="0" u="none" strike="noStrike" cap="none" baseline="0">
                <a:solidFill>
                  <a:schemeClr val="dk1"/>
                </a:solidFill>
                <a:latin typeface="Arial"/>
                <a:ea typeface="Arial"/>
                <a:cs typeface="Arial"/>
                <a:sym typeface="Arial"/>
              </a:rPr>
              <a:t>Can only be purchased, administered and scored by an individual with occupational test user qualification</a:t>
            </a:r>
          </a:p>
          <a:p>
            <a:pPr marL="800100" marR="0" lvl="1" indent="-190500" algn="l" rtl="0">
              <a:spcBef>
                <a:spcPts val="480"/>
              </a:spcBef>
              <a:buClr>
                <a:schemeClr val="dk2"/>
              </a:buClr>
              <a:buFont typeface="Courier New"/>
              <a:buNone/>
            </a:pPr>
            <a:endParaRPr sz="2400" b="0" i="0" u="none" strike="noStrike" cap="none" baseline="0">
              <a:solidFill>
                <a:schemeClr val="dk1"/>
              </a:solidFill>
              <a:latin typeface="Arial"/>
              <a:ea typeface="Arial"/>
              <a:cs typeface="Arial"/>
              <a:sym typeface="Arial"/>
            </a:endParaRPr>
          </a:p>
        </p:txBody>
      </p:sp>
    </p:spTree>
    <p:extLst>
      <p:ext uri="{BB962C8B-B14F-4D97-AF65-F5344CB8AC3E}">
        <p14:creationId xmlns:p14="http://schemas.microsoft.com/office/powerpoint/2010/main" val="800392621"/>
      </p:ext>
    </p:extLst>
  </p:cSld>
  <p:clrMapOvr>
    <a:masterClrMapping/>
  </p:clrMapOvr>
  <p:transition spd="slow">
    <p:cu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sp>
        <p:nvSpPr>
          <p:cNvPr id="255" name="Shape 255"/>
          <p:cNvSpPr txBox="1">
            <a:spLocks noGrp="1"/>
          </p:cNvSpPr>
          <p:nvPr>
            <p:ph type="title"/>
          </p:nvPr>
        </p:nvSpPr>
        <p:spPr>
          <a:xfrm>
            <a:off x="467543" y="116631"/>
            <a:ext cx="5791200" cy="831622"/>
          </a:xfrm>
          <a:prstGeom prst="rect">
            <a:avLst/>
          </a:prstGeom>
          <a:noFill/>
          <a:ln>
            <a:noFill/>
          </a:ln>
        </p:spPr>
        <p:txBody>
          <a:bodyPr lIns="91425" tIns="45700" rIns="91425" bIns="45700" anchor="b" anchorCtr="0">
            <a:noAutofit/>
          </a:bodyPr>
          <a:lstStyle/>
          <a:p>
            <a:pPr marL="0" marR="0" lvl="0" indent="0" algn="l" rtl="0">
              <a:spcBef>
                <a:spcPts val="0"/>
              </a:spcBef>
              <a:buClr>
                <a:schemeClr val="dk2"/>
              </a:buClr>
              <a:buSzPct val="25000"/>
              <a:buFont typeface="Arial Black"/>
              <a:buNone/>
            </a:pPr>
            <a:r>
              <a:rPr lang="en-GB" sz="3600" b="0" i="0" u="none" strike="noStrike" cap="none" baseline="0">
                <a:solidFill>
                  <a:schemeClr val="dk2"/>
                </a:solidFill>
                <a:latin typeface="Arial Black"/>
                <a:ea typeface="Arial Black"/>
                <a:cs typeface="Arial Black"/>
                <a:sym typeface="Arial Black"/>
              </a:rPr>
              <a:t>NEO PI-R</a:t>
            </a:r>
          </a:p>
        </p:txBody>
      </p:sp>
      <p:sp>
        <p:nvSpPr>
          <p:cNvPr id="256" name="Shape 256"/>
          <p:cNvSpPr txBox="1">
            <a:spLocks noGrp="1"/>
          </p:cNvSpPr>
          <p:nvPr>
            <p:ph type="body" idx="1"/>
          </p:nvPr>
        </p:nvSpPr>
        <p:spPr>
          <a:xfrm>
            <a:off x="467543" y="1124744"/>
            <a:ext cx="3682752" cy="5328591"/>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Clr>
                <a:srgbClr val="874296"/>
              </a:buClr>
              <a:buSzPct val="25000"/>
              <a:buFont typeface="Arial"/>
              <a:buNone/>
            </a:pPr>
            <a:r>
              <a:rPr lang="en-GB" sz="2000" b="1" i="0" u="sng" strike="noStrike" cap="none" baseline="0">
                <a:solidFill>
                  <a:srgbClr val="874296"/>
                </a:solidFill>
                <a:latin typeface="Arial"/>
                <a:ea typeface="Arial"/>
                <a:cs typeface="Arial"/>
                <a:sym typeface="Arial"/>
              </a:rPr>
              <a:t>Neuroticism</a:t>
            </a:r>
          </a:p>
          <a:p>
            <a:pPr marL="0" marR="0" lvl="0" indent="0" algn="l" rtl="0">
              <a:spcBef>
                <a:spcPts val="1000"/>
              </a:spcBef>
              <a:spcAft>
                <a:spcPts val="0"/>
              </a:spcAft>
              <a:buClr>
                <a:schemeClr val="dk1"/>
              </a:buClr>
              <a:buSzPct val="25000"/>
              <a:buFont typeface="Arial"/>
              <a:buNone/>
            </a:pPr>
            <a:r>
              <a:rPr lang="en-GB" sz="2000" b="0" i="0" u="none" strike="noStrike" cap="none" baseline="0">
                <a:solidFill>
                  <a:schemeClr val="dk1"/>
                </a:solidFill>
                <a:latin typeface="Arial"/>
                <a:ea typeface="Arial"/>
                <a:cs typeface="Arial"/>
                <a:sym typeface="Arial"/>
              </a:rPr>
              <a:t>Anxiety</a:t>
            </a:r>
            <a:br>
              <a:rPr lang="en-GB" sz="2000" b="0" i="0" u="none" strike="noStrike" cap="none" baseline="0">
                <a:solidFill>
                  <a:schemeClr val="dk1"/>
                </a:solidFill>
                <a:latin typeface="Arial"/>
                <a:ea typeface="Arial"/>
                <a:cs typeface="Arial"/>
                <a:sym typeface="Arial"/>
              </a:rPr>
            </a:br>
            <a:r>
              <a:rPr lang="en-GB" sz="2000" b="0" i="0" u="none" strike="noStrike" cap="none" baseline="0">
                <a:solidFill>
                  <a:schemeClr val="dk1"/>
                </a:solidFill>
                <a:latin typeface="Arial"/>
                <a:ea typeface="Arial"/>
                <a:cs typeface="Arial"/>
                <a:sym typeface="Arial"/>
              </a:rPr>
              <a:t>Angry hostility</a:t>
            </a:r>
            <a:br>
              <a:rPr lang="en-GB" sz="2000" b="0" i="0" u="none" strike="noStrike" cap="none" baseline="0">
                <a:solidFill>
                  <a:schemeClr val="dk1"/>
                </a:solidFill>
                <a:latin typeface="Arial"/>
                <a:ea typeface="Arial"/>
                <a:cs typeface="Arial"/>
                <a:sym typeface="Arial"/>
              </a:rPr>
            </a:br>
            <a:r>
              <a:rPr lang="en-GB" sz="2000" b="0" i="0" u="none" strike="noStrike" cap="none" baseline="0">
                <a:solidFill>
                  <a:schemeClr val="dk1"/>
                </a:solidFill>
                <a:latin typeface="Arial"/>
                <a:ea typeface="Arial"/>
                <a:cs typeface="Arial"/>
                <a:sym typeface="Arial"/>
              </a:rPr>
              <a:t>Depression</a:t>
            </a:r>
            <a:br>
              <a:rPr lang="en-GB" sz="2000" b="0" i="0" u="none" strike="noStrike" cap="none" baseline="0">
                <a:solidFill>
                  <a:schemeClr val="dk1"/>
                </a:solidFill>
                <a:latin typeface="Arial"/>
                <a:ea typeface="Arial"/>
                <a:cs typeface="Arial"/>
                <a:sym typeface="Arial"/>
              </a:rPr>
            </a:br>
            <a:r>
              <a:rPr lang="en-GB" sz="2000" b="0" i="0" u="none" strike="noStrike" cap="none" baseline="0">
                <a:solidFill>
                  <a:schemeClr val="dk1"/>
                </a:solidFill>
                <a:latin typeface="Arial"/>
                <a:ea typeface="Arial"/>
                <a:cs typeface="Arial"/>
                <a:sym typeface="Arial"/>
              </a:rPr>
              <a:t>Self-consciousness</a:t>
            </a:r>
            <a:br>
              <a:rPr lang="en-GB" sz="2000" b="0" i="0" u="none" strike="noStrike" cap="none" baseline="0">
                <a:solidFill>
                  <a:schemeClr val="dk1"/>
                </a:solidFill>
                <a:latin typeface="Arial"/>
                <a:ea typeface="Arial"/>
                <a:cs typeface="Arial"/>
                <a:sym typeface="Arial"/>
              </a:rPr>
            </a:br>
            <a:r>
              <a:rPr lang="en-GB" sz="2000" b="0" i="0" u="none" strike="noStrike" cap="none" baseline="0">
                <a:solidFill>
                  <a:schemeClr val="dk1"/>
                </a:solidFill>
                <a:latin typeface="Arial"/>
                <a:ea typeface="Arial"/>
                <a:cs typeface="Arial"/>
                <a:sym typeface="Arial"/>
              </a:rPr>
              <a:t>Impulsiveness</a:t>
            </a:r>
            <a:br>
              <a:rPr lang="en-GB" sz="2000" b="0" i="0" u="none" strike="noStrike" cap="none" baseline="0">
                <a:solidFill>
                  <a:schemeClr val="dk1"/>
                </a:solidFill>
                <a:latin typeface="Arial"/>
                <a:ea typeface="Arial"/>
                <a:cs typeface="Arial"/>
                <a:sym typeface="Arial"/>
              </a:rPr>
            </a:br>
            <a:r>
              <a:rPr lang="en-GB" sz="2000" b="0" i="0" u="none" strike="noStrike" cap="none" baseline="0">
                <a:solidFill>
                  <a:schemeClr val="dk1"/>
                </a:solidFill>
                <a:latin typeface="Arial"/>
                <a:ea typeface="Arial"/>
                <a:cs typeface="Arial"/>
                <a:sym typeface="Arial"/>
              </a:rPr>
              <a:t>Vulnerability</a:t>
            </a:r>
          </a:p>
          <a:p>
            <a:pPr marL="0" marR="0" lvl="0" indent="0" algn="l" rtl="0">
              <a:spcBef>
                <a:spcPts val="1000"/>
              </a:spcBef>
              <a:spcAft>
                <a:spcPts val="0"/>
              </a:spcAft>
              <a:buClr>
                <a:schemeClr val="dk1"/>
              </a:buClr>
              <a:buFont typeface="Arial"/>
              <a:buNone/>
            </a:pPr>
            <a:endParaRPr sz="2000" b="0" i="0" u="none" strike="noStrike" cap="none" baseline="0">
              <a:solidFill>
                <a:schemeClr val="dk1"/>
              </a:solidFill>
              <a:latin typeface="Arial"/>
              <a:ea typeface="Arial"/>
              <a:cs typeface="Arial"/>
              <a:sym typeface="Arial"/>
            </a:endParaRPr>
          </a:p>
          <a:p>
            <a:pPr marL="0" marR="0" lvl="0" indent="0" algn="l" rtl="0">
              <a:spcBef>
                <a:spcPts val="1000"/>
              </a:spcBef>
              <a:spcAft>
                <a:spcPts val="0"/>
              </a:spcAft>
              <a:buClr>
                <a:srgbClr val="874296"/>
              </a:buClr>
              <a:buSzPct val="25000"/>
              <a:buFont typeface="Arial"/>
              <a:buNone/>
            </a:pPr>
            <a:r>
              <a:rPr lang="en-GB" sz="2000" b="1" i="0" u="sng" strike="noStrike" cap="none" baseline="0">
                <a:solidFill>
                  <a:srgbClr val="874296"/>
                </a:solidFill>
                <a:latin typeface="Arial"/>
                <a:ea typeface="Arial"/>
                <a:cs typeface="Arial"/>
                <a:sym typeface="Arial"/>
              </a:rPr>
              <a:t>Extraversion</a:t>
            </a:r>
          </a:p>
          <a:p>
            <a:pPr marL="0" marR="0" lvl="0" indent="0" algn="l" rtl="0">
              <a:spcBef>
                <a:spcPts val="1000"/>
              </a:spcBef>
              <a:spcAft>
                <a:spcPts val="0"/>
              </a:spcAft>
              <a:buClr>
                <a:schemeClr val="dk1"/>
              </a:buClr>
              <a:buSzPct val="25000"/>
              <a:buFont typeface="Arial"/>
              <a:buNone/>
            </a:pPr>
            <a:r>
              <a:rPr lang="en-GB" sz="2000" b="0" i="0" u="none" strike="noStrike" cap="none" baseline="0">
                <a:solidFill>
                  <a:schemeClr val="dk1"/>
                </a:solidFill>
                <a:latin typeface="Arial"/>
                <a:ea typeface="Arial"/>
                <a:cs typeface="Arial"/>
                <a:sym typeface="Arial"/>
              </a:rPr>
              <a:t>Warmth</a:t>
            </a:r>
            <a:br>
              <a:rPr lang="en-GB" sz="2000" b="0" i="0" u="none" strike="noStrike" cap="none" baseline="0">
                <a:solidFill>
                  <a:schemeClr val="dk1"/>
                </a:solidFill>
                <a:latin typeface="Arial"/>
                <a:ea typeface="Arial"/>
                <a:cs typeface="Arial"/>
                <a:sym typeface="Arial"/>
              </a:rPr>
            </a:br>
            <a:r>
              <a:rPr lang="en-GB" sz="2000" b="0" i="0" u="none" strike="noStrike" cap="none" baseline="0">
                <a:solidFill>
                  <a:schemeClr val="dk1"/>
                </a:solidFill>
                <a:latin typeface="Arial"/>
                <a:ea typeface="Arial"/>
                <a:cs typeface="Arial"/>
                <a:sym typeface="Arial"/>
              </a:rPr>
              <a:t>Gregariousness</a:t>
            </a:r>
            <a:br>
              <a:rPr lang="en-GB" sz="2000" b="0" i="0" u="none" strike="noStrike" cap="none" baseline="0">
                <a:solidFill>
                  <a:schemeClr val="dk1"/>
                </a:solidFill>
                <a:latin typeface="Arial"/>
                <a:ea typeface="Arial"/>
                <a:cs typeface="Arial"/>
                <a:sym typeface="Arial"/>
              </a:rPr>
            </a:br>
            <a:r>
              <a:rPr lang="en-GB" sz="2000" b="0" i="0" u="none" strike="noStrike" cap="none" baseline="0">
                <a:solidFill>
                  <a:schemeClr val="dk1"/>
                </a:solidFill>
                <a:latin typeface="Arial"/>
                <a:ea typeface="Arial"/>
                <a:cs typeface="Arial"/>
                <a:sym typeface="Arial"/>
              </a:rPr>
              <a:t>Assertiveness</a:t>
            </a:r>
            <a:br>
              <a:rPr lang="en-GB" sz="2000" b="0" i="0" u="none" strike="noStrike" cap="none" baseline="0">
                <a:solidFill>
                  <a:schemeClr val="dk1"/>
                </a:solidFill>
                <a:latin typeface="Arial"/>
                <a:ea typeface="Arial"/>
                <a:cs typeface="Arial"/>
                <a:sym typeface="Arial"/>
              </a:rPr>
            </a:br>
            <a:r>
              <a:rPr lang="en-GB" sz="2000" b="0" i="0" u="none" strike="noStrike" cap="none" baseline="0">
                <a:solidFill>
                  <a:schemeClr val="dk1"/>
                </a:solidFill>
                <a:latin typeface="Arial"/>
                <a:ea typeface="Arial"/>
                <a:cs typeface="Arial"/>
                <a:sym typeface="Arial"/>
              </a:rPr>
              <a:t>Activity</a:t>
            </a:r>
            <a:br>
              <a:rPr lang="en-GB" sz="2000" b="0" i="0" u="none" strike="noStrike" cap="none" baseline="0">
                <a:solidFill>
                  <a:schemeClr val="dk1"/>
                </a:solidFill>
                <a:latin typeface="Arial"/>
                <a:ea typeface="Arial"/>
                <a:cs typeface="Arial"/>
                <a:sym typeface="Arial"/>
              </a:rPr>
            </a:br>
            <a:r>
              <a:rPr lang="en-GB" sz="2000" b="0" i="0" u="none" strike="noStrike" cap="none" baseline="0">
                <a:solidFill>
                  <a:schemeClr val="dk1"/>
                </a:solidFill>
                <a:latin typeface="Arial"/>
                <a:ea typeface="Arial"/>
                <a:cs typeface="Arial"/>
                <a:sym typeface="Arial"/>
              </a:rPr>
              <a:t>Excitement seeking</a:t>
            </a:r>
            <a:br>
              <a:rPr lang="en-GB" sz="2000" b="0" i="0" u="none" strike="noStrike" cap="none" baseline="0">
                <a:solidFill>
                  <a:schemeClr val="dk1"/>
                </a:solidFill>
                <a:latin typeface="Arial"/>
                <a:ea typeface="Arial"/>
                <a:cs typeface="Arial"/>
                <a:sym typeface="Arial"/>
              </a:rPr>
            </a:br>
            <a:r>
              <a:rPr lang="en-GB" sz="2000" b="0" i="0" u="none" strike="noStrike" cap="none" baseline="0">
                <a:solidFill>
                  <a:schemeClr val="dk1"/>
                </a:solidFill>
                <a:latin typeface="Arial"/>
                <a:ea typeface="Arial"/>
                <a:cs typeface="Arial"/>
                <a:sym typeface="Arial"/>
              </a:rPr>
              <a:t>Positive emotion</a:t>
            </a:r>
          </a:p>
          <a:p>
            <a:pPr marL="0" marR="0" lvl="0" indent="0" algn="l" rtl="0">
              <a:spcBef>
                <a:spcPts val="1000"/>
              </a:spcBef>
              <a:spcAft>
                <a:spcPts val="600"/>
              </a:spcAft>
              <a:buClr>
                <a:schemeClr val="dk1"/>
              </a:buClr>
              <a:buFont typeface="Arial"/>
              <a:buNone/>
            </a:pPr>
            <a:endParaRPr sz="2000" b="1" i="0" u="none" strike="noStrike" cap="none" baseline="0">
              <a:solidFill>
                <a:schemeClr val="dk1"/>
              </a:solidFill>
              <a:latin typeface="Arial"/>
              <a:ea typeface="Arial"/>
              <a:cs typeface="Arial"/>
              <a:sym typeface="Arial"/>
            </a:endParaRPr>
          </a:p>
        </p:txBody>
      </p:sp>
      <p:sp>
        <p:nvSpPr>
          <p:cNvPr id="257" name="Shape 257"/>
          <p:cNvSpPr txBox="1"/>
          <p:nvPr/>
        </p:nvSpPr>
        <p:spPr>
          <a:xfrm>
            <a:off x="3203848" y="1079861"/>
            <a:ext cx="3168351" cy="5589498"/>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Clr>
                <a:srgbClr val="874296"/>
              </a:buClr>
              <a:buSzPct val="25000"/>
              <a:buFont typeface="Arial"/>
              <a:buNone/>
            </a:pPr>
            <a:r>
              <a:rPr lang="en-GB" sz="2000" b="1" i="0" u="sng" strike="noStrike" cap="none" baseline="0">
                <a:solidFill>
                  <a:srgbClr val="874296"/>
                </a:solidFill>
                <a:latin typeface="Arial"/>
                <a:ea typeface="Arial"/>
                <a:cs typeface="Arial"/>
                <a:sym typeface="Arial"/>
              </a:rPr>
              <a:t>Openness to experience</a:t>
            </a:r>
          </a:p>
          <a:p>
            <a:pPr marL="0" marR="0" lvl="0" indent="0" algn="l" rtl="0">
              <a:spcBef>
                <a:spcPts val="1000"/>
              </a:spcBef>
              <a:spcAft>
                <a:spcPts val="0"/>
              </a:spcAft>
              <a:buClr>
                <a:schemeClr val="dk1"/>
              </a:buClr>
              <a:buSzPct val="25000"/>
              <a:buFont typeface="Arial"/>
              <a:buNone/>
            </a:pPr>
            <a:r>
              <a:rPr lang="en-GB" sz="2000" b="0" i="0" u="none" strike="noStrike" cap="none" baseline="0">
                <a:solidFill>
                  <a:schemeClr val="dk1"/>
                </a:solidFill>
                <a:latin typeface="Arial"/>
                <a:ea typeface="Arial"/>
                <a:cs typeface="Arial"/>
                <a:sym typeface="Arial"/>
              </a:rPr>
              <a:t>Fantasy</a:t>
            </a:r>
            <a:br>
              <a:rPr lang="en-GB" sz="2000" b="0" i="0" u="none" strike="noStrike" cap="none" baseline="0">
                <a:solidFill>
                  <a:schemeClr val="dk1"/>
                </a:solidFill>
                <a:latin typeface="Arial"/>
                <a:ea typeface="Arial"/>
                <a:cs typeface="Arial"/>
                <a:sym typeface="Arial"/>
              </a:rPr>
            </a:br>
            <a:r>
              <a:rPr lang="en-GB" sz="2000" b="0" i="0" u="none" strike="noStrike" cap="none" baseline="0">
                <a:solidFill>
                  <a:schemeClr val="dk1"/>
                </a:solidFill>
                <a:latin typeface="Arial"/>
                <a:ea typeface="Arial"/>
                <a:cs typeface="Arial"/>
                <a:sym typeface="Arial"/>
              </a:rPr>
              <a:t>Aesthetics</a:t>
            </a:r>
            <a:br>
              <a:rPr lang="en-GB" sz="2000" b="0" i="0" u="none" strike="noStrike" cap="none" baseline="0">
                <a:solidFill>
                  <a:schemeClr val="dk1"/>
                </a:solidFill>
                <a:latin typeface="Arial"/>
                <a:ea typeface="Arial"/>
                <a:cs typeface="Arial"/>
                <a:sym typeface="Arial"/>
              </a:rPr>
            </a:br>
            <a:r>
              <a:rPr lang="en-GB" sz="2000" b="0" i="0" u="none" strike="noStrike" cap="none" baseline="0">
                <a:solidFill>
                  <a:schemeClr val="dk1"/>
                </a:solidFill>
                <a:latin typeface="Arial"/>
                <a:ea typeface="Arial"/>
                <a:cs typeface="Arial"/>
                <a:sym typeface="Arial"/>
              </a:rPr>
              <a:t>Feelings</a:t>
            </a:r>
            <a:br>
              <a:rPr lang="en-GB" sz="2000" b="0" i="0" u="none" strike="noStrike" cap="none" baseline="0">
                <a:solidFill>
                  <a:schemeClr val="dk1"/>
                </a:solidFill>
                <a:latin typeface="Arial"/>
                <a:ea typeface="Arial"/>
                <a:cs typeface="Arial"/>
                <a:sym typeface="Arial"/>
              </a:rPr>
            </a:br>
            <a:r>
              <a:rPr lang="en-GB" sz="2000" b="0" i="0" u="none" strike="noStrike" cap="none" baseline="0">
                <a:solidFill>
                  <a:schemeClr val="dk1"/>
                </a:solidFill>
                <a:latin typeface="Arial"/>
                <a:ea typeface="Arial"/>
                <a:cs typeface="Arial"/>
                <a:sym typeface="Arial"/>
              </a:rPr>
              <a:t>Actions</a:t>
            </a:r>
            <a:br>
              <a:rPr lang="en-GB" sz="2000" b="0" i="0" u="none" strike="noStrike" cap="none" baseline="0">
                <a:solidFill>
                  <a:schemeClr val="dk1"/>
                </a:solidFill>
                <a:latin typeface="Arial"/>
                <a:ea typeface="Arial"/>
                <a:cs typeface="Arial"/>
                <a:sym typeface="Arial"/>
              </a:rPr>
            </a:br>
            <a:r>
              <a:rPr lang="en-GB" sz="2000" b="0" i="0" u="none" strike="noStrike" cap="none" baseline="0">
                <a:solidFill>
                  <a:schemeClr val="dk1"/>
                </a:solidFill>
                <a:latin typeface="Arial"/>
                <a:ea typeface="Arial"/>
                <a:cs typeface="Arial"/>
                <a:sym typeface="Arial"/>
              </a:rPr>
              <a:t>Ideas</a:t>
            </a:r>
            <a:br>
              <a:rPr lang="en-GB" sz="2000" b="0" i="0" u="none" strike="noStrike" cap="none" baseline="0">
                <a:solidFill>
                  <a:schemeClr val="dk1"/>
                </a:solidFill>
                <a:latin typeface="Arial"/>
                <a:ea typeface="Arial"/>
                <a:cs typeface="Arial"/>
                <a:sym typeface="Arial"/>
              </a:rPr>
            </a:br>
            <a:r>
              <a:rPr lang="en-GB" sz="2000" b="0" i="0" u="none" strike="noStrike" cap="none" baseline="0">
                <a:solidFill>
                  <a:schemeClr val="dk1"/>
                </a:solidFill>
                <a:latin typeface="Arial"/>
                <a:ea typeface="Arial"/>
                <a:cs typeface="Arial"/>
                <a:sym typeface="Arial"/>
              </a:rPr>
              <a:t>Values</a:t>
            </a:r>
          </a:p>
          <a:p>
            <a:pPr marL="0" marR="0" lvl="0" indent="0" algn="l" rtl="0">
              <a:spcBef>
                <a:spcPts val="1000"/>
              </a:spcBef>
              <a:spcAft>
                <a:spcPts val="0"/>
              </a:spcAft>
              <a:buClr>
                <a:schemeClr val="dk1"/>
              </a:buClr>
              <a:buFont typeface="Arial"/>
              <a:buNone/>
            </a:pPr>
            <a:endParaRPr sz="2000" b="0" i="0" u="none" strike="noStrike" cap="none" baseline="0">
              <a:solidFill>
                <a:schemeClr val="dk1"/>
              </a:solidFill>
              <a:latin typeface="Arial"/>
              <a:ea typeface="Arial"/>
              <a:cs typeface="Arial"/>
              <a:sym typeface="Arial"/>
            </a:endParaRPr>
          </a:p>
          <a:p>
            <a:pPr marL="0" marR="0" lvl="0" indent="0" algn="l" rtl="0">
              <a:spcBef>
                <a:spcPts val="1000"/>
              </a:spcBef>
              <a:spcAft>
                <a:spcPts val="0"/>
              </a:spcAft>
              <a:buClr>
                <a:srgbClr val="874296"/>
              </a:buClr>
              <a:buSzPct val="25000"/>
              <a:buFont typeface="Arial"/>
              <a:buNone/>
            </a:pPr>
            <a:r>
              <a:rPr lang="en-GB" sz="2000" b="1" i="0" u="sng" strike="noStrike" cap="none" baseline="0">
                <a:solidFill>
                  <a:srgbClr val="874296"/>
                </a:solidFill>
                <a:latin typeface="Arial"/>
                <a:ea typeface="Arial"/>
                <a:cs typeface="Arial"/>
                <a:sym typeface="Arial"/>
              </a:rPr>
              <a:t>Conscientiousness </a:t>
            </a:r>
          </a:p>
          <a:p>
            <a:pPr marL="0" marR="0" lvl="0" indent="0" algn="l" rtl="0">
              <a:spcBef>
                <a:spcPts val="1000"/>
              </a:spcBef>
              <a:spcAft>
                <a:spcPts val="0"/>
              </a:spcAft>
              <a:buClr>
                <a:schemeClr val="dk1"/>
              </a:buClr>
              <a:buSzPct val="25000"/>
              <a:buFont typeface="Arial"/>
              <a:buNone/>
            </a:pPr>
            <a:r>
              <a:rPr lang="en-GB" sz="2000" b="0" i="0" u="none" strike="noStrike" cap="none" baseline="0">
                <a:solidFill>
                  <a:schemeClr val="dk1"/>
                </a:solidFill>
                <a:latin typeface="Arial"/>
                <a:ea typeface="Arial"/>
                <a:cs typeface="Arial"/>
                <a:sym typeface="Arial"/>
              </a:rPr>
              <a:t>Competence</a:t>
            </a:r>
            <a:br>
              <a:rPr lang="en-GB" sz="2000" b="0" i="0" u="none" strike="noStrike" cap="none" baseline="0">
                <a:solidFill>
                  <a:schemeClr val="dk1"/>
                </a:solidFill>
                <a:latin typeface="Arial"/>
                <a:ea typeface="Arial"/>
                <a:cs typeface="Arial"/>
                <a:sym typeface="Arial"/>
              </a:rPr>
            </a:br>
            <a:r>
              <a:rPr lang="en-GB" sz="2000" b="0" i="0" u="none" strike="noStrike" cap="none" baseline="0">
                <a:solidFill>
                  <a:schemeClr val="dk1"/>
                </a:solidFill>
                <a:latin typeface="Arial"/>
                <a:ea typeface="Arial"/>
                <a:cs typeface="Arial"/>
                <a:sym typeface="Arial"/>
              </a:rPr>
              <a:t>Order</a:t>
            </a:r>
            <a:br>
              <a:rPr lang="en-GB" sz="2000" b="0" i="0" u="none" strike="noStrike" cap="none" baseline="0">
                <a:solidFill>
                  <a:schemeClr val="dk1"/>
                </a:solidFill>
                <a:latin typeface="Arial"/>
                <a:ea typeface="Arial"/>
                <a:cs typeface="Arial"/>
                <a:sym typeface="Arial"/>
              </a:rPr>
            </a:br>
            <a:r>
              <a:rPr lang="en-GB" sz="2000" b="0" i="0" u="none" strike="noStrike" cap="none" baseline="0">
                <a:solidFill>
                  <a:schemeClr val="dk1"/>
                </a:solidFill>
                <a:latin typeface="Arial"/>
                <a:ea typeface="Arial"/>
                <a:cs typeface="Arial"/>
                <a:sym typeface="Arial"/>
              </a:rPr>
              <a:t>Dutifulness</a:t>
            </a:r>
            <a:br>
              <a:rPr lang="en-GB" sz="2000" b="0" i="0" u="none" strike="noStrike" cap="none" baseline="0">
                <a:solidFill>
                  <a:schemeClr val="dk1"/>
                </a:solidFill>
                <a:latin typeface="Arial"/>
                <a:ea typeface="Arial"/>
                <a:cs typeface="Arial"/>
                <a:sym typeface="Arial"/>
              </a:rPr>
            </a:br>
            <a:r>
              <a:rPr lang="en-GB" sz="2000" b="0" i="0" u="none" strike="noStrike" cap="none" baseline="0">
                <a:solidFill>
                  <a:schemeClr val="dk1"/>
                </a:solidFill>
                <a:latin typeface="Arial"/>
                <a:ea typeface="Arial"/>
                <a:cs typeface="Arial"/>
                <a:sym typeface="Arial"/>
              </a:rPr>
              <a:t>Achievement striving</a:t>
            </a:r>
            <a:br>
              <a:rPr lang="en-GB" sz="2000" b="0" i="0" u="none" strike="noStrike" cap="none" baseline="0">
                <a:solidFill>
                  <a:schemeClr val="dk1"/>
                </a:solidFill>
                <a:latin typeface="Arial"/>
                <a:ea typeface="Arial"/>
                <a:cs typeface="Arial"/>
                <a:sym typeface="Arial"/>
              </a:rPr>
            </a:br>
            <a:r>
              <a:rPr lang="en-GB" sz="2000" b="0" i="0" u="none" strike="noStrike" cap="none" baseline="0">
                <a:solidFill>
                  <a:schemeClr val="dk1"/>
                </a:solidFill>
                <a:latin typeface="Arial"/>
                <a:ea typeface="Arial"/>
                <a:cs typeface="Arial"/>
                <a:sym typeface="Arial"/>
              </a:rPr>
              <a:t>Self discipline</a:t>
            </a:r>
            <a:br>
              <a:rPr lang="en-GB" sz="2000" b="0" i="0" u="none" strike="noStrike" cap="none" baseline="0">
                <a:solidFill>
                  <a:schemeClr val="dk1"/>
                </a:solidFill>
                <a:latin typeface="Arial"/>
                <a:ea typeface="Arial"/>
                <a:cs typeface="Arial"/>
                <a:sym typeface="Arial"/>
              </a:rPr>
            </a:br>
            <a:r>
              <a:rPr lang="en-GB" sz="2000" b="0" i="0" u="none" strike="noStrike" cap="none" baseline="0">
                <a:solidFill>
                  <a:schemeClr val="dk1"/>
                </a:solidFill>
                <a:latin typeface="Arial"/>
                <a:ea typeface="Arial"/>
                <a:cs typeface="Arial"/>
                <a:sym typeface="Arial"/>
              </a:rPr>
              <a:t>Deliberation</a:t>
            </a:r>
          </a:p>
          <a:p>
            <a:pPr marL="0" marR="0" lvl="0" indent="0" algn="l" rtl="0">
              <a:spcBef>
                <a:spcPts val="1000"/>
              </a:spcBef>
              <a:spcAft>
                <a:spcPts val="0"/>
              </a:spcAft>
              <a:buClr>
                <a:schemeClr val="dk1"/>
              </a:buClr>
              <a:buFont typeface="Arial"/>
              <a:buNone/>
            </a:pPr>
            <a:endParaRPr sz="2000" b="1" i="0" u="none" strike="noStrike" cap="none" baseline="0">
              <a:solidFill>
                <a:schemeClr val="dk1"/>
              </a:solidFill>
              <a:latin typeface="Arial"/>
              <a:ea typeface="Arial"/>
              <a:cs typeface="Arial"/>
              <a:sym typeface="Arial"/>
            </a:endParaRPr>
          </a:p>
          <a:p>
            <a:pPr marL="0" marR="0" lvl="0" indent="0" algn="l" rtl="0">
              <a:spcBef>
                <a:spcPts val="1000"/>
              </a:spcBef>
              <a:spcAft>
                <a:spcPts val="600"/>
              </a:spcAft>
              <a:buClr>
                <a:schemeClr val="dk1"/>
              </a:buClr>
              <a:buFont typeface="Arial"/>
              <a:buNone/>
            </a:pPr>
            <a:endParaRPr sz="2000" b="1" i="0" u="none" strike="noStrike" cap="none" baseline="0">
              <a:solidFill>
                <a:schemeClr val="dk1"/>
              </a:solidFill>
              <a:latin typeface="Arial"/>
              <a:ea typeface="Arial"/>
              <a:cs typeface="Arial"/>
              <a:sym typeface="Arial"/>
            </a:endParaRPr>
          </a:p>
        </p:txBody>
      </p:sp>
      <p:sp>
        <p:nvSpPr>
          <p:cNvPr id="258" name="Shape 258"/>
          <p:cNvSpPr txBox="1"/>
          <p:nvPr/>
        </p:nvSpPr>
        <p:spPr>
          <a:xfrm>
            <a:off x="6084167" y="2420888"/>
            <a:ext cx="2736303" cy="2592287"/>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Clr>
                <a:srgbClr val="874296"/>
              </a:buClr>
              <a:buSzPct val="25000"/>
              <a:buFont typeface="Arial"/>
              <a:buNone/>
            </a:pPr>
            <a:r>
              <a:rPr lang="en-GB" sz="2000" b="1" i="0" u="sng" strike="noStrike" cap="none" baseline="0">
                <a:solidFill>
                  <a:srgbClr val="874296"/>
                </a:solidFill>
                <a:latin typeface="Arial"/>
                <a:ea typeface="Arial"/>
                <a:cs typeface="Arial"/>
                <a:sym typeface="Arial"/>
              </a:rPr>
              <a:t>Agreeableness</a:t>
            </a:r>
          </a:p>
          <a:p>
            <a:pPr marL="0" marR="0" lvl="0" indent="0" algn="l" rtl="0">
              <a:spcBef>
                <a:spcPts val="1000"/>
              </a:spcBef>
              <a:spcAft>
                <a:spcPts val="0"/>
              </a:spcAft>
              <a:buClr>
                <a:schemeClr val="dk1"/>
              </a:buClr>
              <a:buSzPct val="25000"/>
              <a:buFont typeface="Arial"/>
              <a:buNone/>
            </a:pPr>
            <a:r>
              <a:rPr lang="en-GB" sz="2000" b="0" i="0" u="none" strike="noStrike" cap="none" baseline="0">
                <a:solidFill>
                  <a:schemeClr val="dk1"/>
                </a:solidFill>
                <a:latin typeface="Arial"/>
                <a:ea typeface="Arial"/>
                <a:cs typeface="Arial"/>
                <a:sym typeface="Arial"/>
              </a:rPr>
              <a:t>Trust</a:t>
            </a:r>
            <a:br>
              <a:rPr lang="en-GB" sz="2000" b="0" i="0" u="none" strike="noStrike" cap="none" baseline="0">
                <a:solidFill>
                  <a:schemeClr val="dk1"/>
                </a:solidFill>
                <a:latin typeface="Arial"/>
                <a:ea typeface="Arial"/>
                <a:cs typeface="Arial"/>
                <a:sym typeface="Arial"/>
              </a:rPr>
            </a:br>
            <a:r>
              <a:rPr lang="en-GB" sz="2000" b="0" i="0" u="none" strike="noStrike" cap="none" baseline="0">
                <a:solidFill>
                  <a:schemeClr val="dk1"/>
                </a:solidFill>
                <a:latin typeface="Arial"/>
                <a:ea typeface="Arial"/>
                <a:cs typeface="Arial"/>
                <a:sym typeface="Arial"/>
              </a:rPr>
              <a:t>Straightforwardness</a:t>
            </a:r>
            <a:br>
              <a:rPr lang="en-GB" sz="2000" b="0" i="0" u="none" strike="noStrike" cap="none" baseline="0">
                <a:solidFill>
                  <a:schemeClr val="dk1"/>
                </a:solidFill>
                <a:latin typeface="Arial"/>
                <a:ea typeface="Arial"/>
                <a:cs typeface="Arial"/>
                <a:sym typeface="Arial"/>
              </a:rPr>
            </a:br>
            <a:r>
              <a:rPr lang="en-GB" sz="2000" b="0" i="0" u="none" strike="noStrike" cap="none" baseline="0">
                <a:solidFill>
                  <a:schemeClr val="dk1"/>
                </a:solidFill>
                <a:latin typeface="Arial"/>
                <a:ea typeface="Arial"/>
                <a:cs typeface="Arial"/>
                <a:sym typeface="Arial"/>
              </a:rPr>
              <a:t>Altruism</a:t>
            </a:r>
            <a:br>
              <a:rPr lang="en-GB" sz="2000" b="0" i="0" u="none" strike="noStrike" cap="none" baseline="0">
                <a:solidFill>
                  <a:schemeClr val="dk1"/>
                </a:solidFill>
                <a:latin typeface="Arial"/>
                <a:ea typeface="Arial"/>
                <a:cs typeface="Arial"/>
                <a:sym typeface="Arial"/>
              </a:rPr>
            </a:br>
            <a:r>
              <a:rPr lang="en-GB" sz="2000" b="0" i="0" u="none" strike="noStrike" cap="none" baseline="0">
                <a:solidFill>
                  <a:schemeClr val="dk1"/>
                </a:solidFill>
                <a:latin typeface="Arial"/>
                <a:ea typeface="Arial"/>
                <a:cs typeface="Arial"/>
                <a:sym typeface="Arial"/>
              </a:rPr>
              <a:t>Compliance</a:t>
            </a:r>
            <a:br>
              <a:rPr lang="en-GB" sz="2000" b="0" i="0" u="none" strike="noStrike" cap="none" baseline="0">
                <a:solidFill>
                  <a:schemeClr val="dk1"/>
                </a:solidFill>
                <a:latin typeface="Arial"/>
                <a:ea typeface="Arial"/>
                <a:cs typeface="Arial"/>
                <a:sym typeface="Arial"/>
              </a:rPr>
            </a:br>
            <a:r>
              <a:rPr lang="en-GB" sz="2000" b="0" i="0" u="none" strike="noStrike" cap="none" baseline="0">
                <a:solidFill>
                  <a:schemeClr val="dk1"/>
                </a:solidFill>
                <a:latin typeface="Arial"/>
                <a:ea typeface="Arial"/>
                <a:cs typeface="Arial"/>
                <a:sym typeface="Arial"/>
              </a:rPr>
              <a:t>Modesty</a:t>
            </a:r>
            <a:br>
              <a:rPr lang="en-GB" sz="2000" b="0" i="0" u="none" strike="noStrike" cap="none" baseline="0">
                <a:solidFill>
                  <a:schemeClr val="dk1"/>
                </a:solidFill>
                <a:latin typeface="Arial"/>
                <a:ea typeface="Arial"/>
                <a:cs typeface="Arial"/>
                <a:sym typeface="Arial"/>
              </a:rPr>
            </a:br>
            <a:r>
              <a:rPr lang="en-GB" sz="2000" b="0" i="0" u="none" strike="noStrike" cap="none" baseline="0">
                <a:solidFill>
                  <a:schemeClr val="dk1"/>
                </a:solidFill>
                <a:latin typeface="Arial"/>
                <a:ea typeface="Arial"/>
                <a:cs typeface="Arial"/>
                <a:sym typeface="Arial"/>
              </a:rPr>
              <a:t>Tender mindedness</a:t>
            </a:r>
          </a:p>
          <a:p>
            <a:pPr marL="0" marR="0" lvl="0" indent="0" algn="l" rtl="0">
              <a:spcBef>
                <a:spcPts val="1000"/>
              </a:spcBef>
              <a:spcAft>
                <a:spcPts val="600"/>
              </a:spcAft>
              <a:buClr>
                <a:schemeClr val="dk1"/>
              </a:buClr>
              <a:buFont typeface="Arial"/>
              <a:buNone/>
            </a:pPr>
            <a:endParaRPr sz="2000" b="1" i="0" u="none" strike="noStrike" cap="none" baseline="0">
              <a:solidFill>
                <a:schemeClr val="dk1"/>
              </a:solidFill>
              <a:latin typeface="Arial"/>
              <a:ea typeface="Arial"/>
              <a:cs typeface="Arial"/>
              <a:sym typeface="Arial"/>
            </a:endParaRPr>
          </a:p>
        </p:txBody>
      </p:sp>
    </p:spTree>
    <p:extLst>
      <p:ext uri="{BB962C8B-B14F-4D97-AF65-F5344CB8AC3E}">
        <p14:creationId xmlns:p14="http://schemas.microsoft.com/office/powerpoint/2010/main" val="2731440363"/>
      </p:ext>
    </p:extLst>
  </p:cSld>
  <p:clrMapOvr>
    <a:masterClrMapping/>
  </p:clrMapOvr>
  <p:transition spd="slow">
    <p:cu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262"/>
        <p:cNvGrpSpPr/>
        <p:nvPr/>
      </p:nvGrpSpPr>
      <p:grpSpPr>
        <a:xfrm>
          <a:off x="0" y="0"/>
          <a:ext cx="0" cy="0"/>
          <a:chOff x="0" y="0"/>
          <a:chExt cx="0" cy="0"/>
        </a:xfrm>
      </p:grpSpPr>
      <p:sp>
        <p:nvSpPr>
          <p:cNvPr id="263" name="Shape 263"/>
          <p:cNvSpPr txBox="1">
            <a:spLocks noGrp="1"/>
          </p:cNvSpPr>
          <p:nvPr>
            <p:ph type="title"/>
          </p:nvPr>
        </p:nvSpPr>
        <p:spPr>
          <a:xfrm>
            <a:off x="457200" y="152718"/>
            <a:ext cx="7787208" cy="1371599"/>
          </a:xfrm>
          <a:prstGeom prst="rect">
            <a:avLst/>
          </a:prstGeom>
          <a:noFill/>
          <a:ln>
            <a:noFill/>
          </a:ln>
        </p:spPr>
        <p:txBody>
          <a:bodyPr lIns="91425" tIns="45700" rIns="91425" bIns="45700" anchor="b" anchorCtr="0">
            <a:noAutofit/>
          </a:bodyPr>
          <a:lstStyle/>
          <a:p>
            <a:pPr marL="0" marR="0" lvl="0" indent="0" algn="l" rtl="0">
              <a:spcBef>
                <a:spcPts val="0"/>
              </a:spcBef>
              <a:buClr>
                <a:schemeClr val="dk2"/>
              </a:buClr>
              <a:buSzPct val="25000"/>
              <a:buFont typeface="Arial Black"/>
              <a:buNone/>
            </a:pPr>
            <a:r>
              <a:rPr lang="en-GB" sz="3600" b="0" i="0" u="none" strike="noStrike" cap="none" baseline="0">
                <a:solidFill>
                  <a:schemeClr val="dk2"/>
                </a:solidFill>
                <a:latin typeface="Arial Black"/>
                <a:ea typeface="Arial Black"/>
                <a:cs typeface="Arial Black"/>
                <a:sym typeface="Arial Black"/>
              </a:rPr>
              <a:t>INDIVIDUAL DIFFERENCES ACROSS OCCUPATIONS</a:t>
            </a:r>
          </a:p>
        </p:txBody>
      </p:sp>
      <p:sp>
        <p:nvSpPr>
          <p:cNvPr id="264" name="Shape 264"/>
          <p:cNvSpPr txBox="1">
            <a:spLocks noGrp="1"/>
          </p:cNvSpPr>
          <p:nvPr>
            <p:ph type="body" idx="1"/>
          </p:nvPr>
        </p:nvSpPr>
        <p:spPr>
          <a:xfrm>
            <a:off x="457200" y="1752600"/>
            <a:ext cx="7619999" cy="4373563"/>
          </a:xfrm>
          <a:prstGeom prst="rect">
            <a:avLst/>
          </a:prstGeom>
          <a:noFill/>
          <a:ln>
            <a:noFill/>
          </a:ln>
        </p:spPr>
        <p:txBody>
          <a:bodyPr lIns="91425" tIns="45700" rIns="91425" bIns="45700" anchor="t" anchorCtr="0">
            <a:noAutofit/>
          </a:bodyPr>
          <a:lstStyle/>
          <a:p>
            <a:pPr marL="457200" marR="0" lvl="0" indent="-457200" algn="l" rtl="0">
              <a:spcBef>
                <a:spcPts val="0"/>
              </a:spcBef>
              <a:spcAft>
                <a:spcPts val="0"/>
              </a:spcAft>
              <a:buClr>
                <a:schemeClr val="dk1"/>
              </a:buClr>
              <a:buSzPct val="100000"/>
              <a:buFont typeface="Arial"/>
              <a:buAutoNum type="arabicParenR"/>
            </a:pPr>
            <a:r>
              <a:rPr lang="en-GB" sz="2800" b="1" i="0" u="none" strike="noStrike" cap="none" baseline="0" dirty="0" smtClean="0">
                <a:solidFill>
                  <a:schemeClr val="dk1"/>
                </a:solidFill>
                <a:latin typeface="Arial"/>
                <a:ea typeface="Arial"/>
                <a:cs typeface="Arial"/>
                <a:sym typeface="Arial"/>
              </a:rPr>
              <a:t>Lawyer</a:t>
            </a:r>
          </a:p>
          <a:p>
            <a:pPr marL="457200" marR="0" lvl="0" indent="-457200" algn="l" rtl="0">
              <a:spcBef>
                <a:spcPts val="0"/>
              </a:spcBef>
              <a:spcAft>
                <a:spcPts val="0"/>
              </a:spcAft>
              <a:buClr>
                <a:schemeClr val="dk1"/>
              </a:buClr>
              <a:buSzPct val="100000"/>
              <a:buFont typeface="Arial"/>
              <a:buAutoNum type="arabicParenR"/>
            </a:pPr>
            <a:endParaRPr lang="en-GB" sz="2800" dirty="0"/>
          </a:p>
          <a:p>
            <a:pPr marL="457200" marR="0" lvl="0" indent="-457200" algn="l" rtl="0">
              <a:spcBef>
                <a:spcPts val="0"/>
              </a:spcBef>
              <a:spcAft>
                <a:spcPts val="0"/>
              </a:spcAft>
              <a:buClr>
                <a:schemeClr val="dk1"/>
              </a:buClr>
              <a:buSzPct val="100000"/>
              <a:buFont typeface="Arial"/>
              <a:buAutoNum type="arabicParenR"/>
            </a:pPr>
            <a:endParaRPr lang="en-GB" sz="2800" b="1" i="0" u="none" strike="noStrike" cap="none" baseline="0" dirty="0" smtClean="0">
              <a:solidFill>
                <a:schemeClr val="dk1"/>
              </a:solidFill>
              <a:latin typeface="Arial"/>
              <a:ea typeface="Arial"/>
              <a:cs typeface="Arial"/>
              <a:sym typeface="Arial"/>
            </a:endParaRPr>
          </a:p>
          <a:p>
            <a:pPr marL="457200" marR="0" lvl="0" indent="-457200" algn="l" rtl="0">
              <a:spcBef>
                <a:spcPts val="0"/>
              </a:spcBef>
              <a:spcAft>
                <a:spcPts val="0"/>
              </a:spcAft>
              <a:buClr>
                <a:schemeClr val="dk1"/>
              </a:buClr>
              <a:buSzPct val="100000"/>
              <a:buFont typeface="Arial"/>
              <a:buAutoNum type="arabicParenR"/>
            </a:pPr>
            <a:endParaRPr lang="en-GB" sz="2800" dirty="0"/>
          </a:p>
          <a:p>
            <a:pPr marL="457200" marR="0" lvl="0" indent="-457200" algn="l" rtl="0">
              <a:spcBef>
                <a:spcPts val="0"/>
              </a:spcBef>
              <a:spcAft>
                <a:spcPts val="0"/>
              </a:spcAft>
              <a:buClr>
                <a:schemeClr val="dk1"/>
              </a:buClr>
              <a:buSzPct val="100000"/>
              <a:buFont typeface="Arial"/>
              <a:buAutoNum type="arabicParenR"/>
            </a:pPr>
            <a:r>
              <a:rPr lang="en-GB" sz="2800" b="1" i="0" u="none" strike="noStrike" cap="none" baseline="0" dirty="0" smtClean="0">
                <a:solidFill>
                  <a:schemeClr val="dk1"/>
                </a:solidFill>
                <a:latin typeface="Arial"/>
                <a:ea typeface="Arial"/>
                <a:cs typeface="Arial"/>
                <a:sym typeface="Arial"/>
              </a:rPr>
              <a:t>Lecturer</a:t>
            </a:r>
          </a:p>
          <a:p>
            <a:pPr marL="457200" marR="0" lvl="0" indent="-457200" algn="l" rtl="0">
              <a:spcBef>
                <a:spcPts val="0"/>
              </a:spcBef>
              <a:spcAft>
                <a:spcPts val="0"/>
              </a:spcAft>
              <a:buClr>
                <a:schemeClr val="dk1"/>
              </a:buClr>
              <a:buSzPct val="100000"/>
              <a:buFont typeface="Arial"/>
              <a:buAutoNum type="arabicParenR"/>
            </a:pPr>
            <a:endParaRPr lang="en-GB" sz="2800" dirty="0"/>
          </a:p>
          <a:p>
            <a:pPr marL="457200" marR="0" lvl="0" indent="-457200" algn="l" rtl="0">
              <a:spcBef>
                <a:spcPts val="0"/>
              </a:spcBef>
              <a:spcAft>
                <a:spcPts val="0"/>
              </a:spcAft>
              <a:buClr>
                <a:schemeClr val="dk1"/>
              </a:buClr>
              <a:buSzPct val="100000"/>
              <a:buFont typeface="Arial"/>
              <a:buAutoNum type="arabicParenR"/>
            </a:pPr>
            <a:endParaRPr lang="en-GB" sz="2800" b="1" i="0" u="none" strike="noStrike" cap="none" baseline="0" dirty="0" smtClean="0">
              <a:solidFill>
                <a:schemeClr val="dk1"/>
              </a:solidFill>
              <a:latin typeface="Arial"/>
              <a:ea typeface="Arial"/>
              <a:cs typeface="Arial"/>
              <a:sym typeface="Arial"/>
            </a:endParaRPr>
          </a:p>
          <a:p>
            <a:pPr marL="457200" marR="0" lvl="0" indent="-457200" algn="l" rtl="0">
              <a:spcBef>
                <a:spcPts val="0"/>
              </a:spcBef>
              <a:spcAft>
                <a:spcPts val="0"/>
              </a:spcAft>
              <a:buClr>
                <a:schemeClr val="dk1"/>
              </a:buClr>
              <a:buSzPct val="100000"/>
              <a:buFont typeface="Arial"/>
              <a:buAutoNum type="arabicParenR"/>
            </a:pPr>
            <a:endParaRPr lang="en-GB" sz="2800" dirty="0"/>
          </a:p>
          <a:p>
            <a:pPr marL="457200" marR="0" lvl="0" indent="-457200" algn="l" rtl="0">
              <a:spcBef>
                <a:spcPts val="0"/>
              </a:spcBef>
              <a:spcAft>
                <a:spcPts val="0"/>
              </a:spcAft>
              <a:buClr>
                <a:schemeClr val="dk1"/>
              </a:buClr>
              <a:buSzPct val="100000"/>
              <a:buFont typeface="Arial"/>
              <a:buAutoNum type="arabicParenR"/>
            </a:pPr>
            <a:r>
              <a:rPr lang="en-GB" sz="2800" b="1" i="0" u="none" strike="noStrike" cap="none" baseline="0" dirty="0" smtClean="0">
                <a:solidFill>
                  <a:schemeClr val="dk1"/>
                </a:solidFill>
                <a:latin typeface="Arial"/>
                <a:ea typeface="Arial"/>
                <a:cs typeface="Arial"/>
                <a:sym typeface="Arial"/>
              </a:rPr>
              <a:t>Pilot</a:t>
            </a:r>
            <a:endParaRPr lang="en-GB" sz="2800" b="1" i="0" u="none" strike="noStrike" cap="none" baseline="0" dirty="0">
              <a:solidFill>
                <a:schemeClr val="dk1"/>
              </a:solidFill>
              <a:latin typeface="Arial"/>
              <a:ea typeface="Arial"/>
              <a:cs typeface="Arial"/>
              <a:sym typeface="Arial"/>
            </a:endParaRPr>
          </a:p>
          <a:p>
            <a:pPr marL="457200" marR="0" lvl="0" indent="-330200" algn="l" rtl="0">
              <a:spcBef>
                <a:spcPts val="1000"/>
              </a:spcBef>
              <a:spcAft>
                <a:spcPts val="600"/>
              </a:spcAft>
              <a:buClr>
                <a:schemeClr val="dk1"/>
              </a:buClr>
              <a:buFont typeface="Arial"/>
              <a:buNone/>
            </a:pPr>
            <a:endParaRPr sz="2000" b="1" i="0" u="none" strike="noStrike" cap="none" baseline="0" dirty="0">
              <a:solidFill>
                <a:schemeClr val="dk1"/>
              </a:solidFill>
              <a:latin typeface="Arial"/>
              <a:ea typeface="Arial"/>
              <a:cs typeface="Arial"/>
              <a:sym typeface="Arial"/>
            </a:endParaRPr>
          </a:p>
        </p:txBody>
      </p:sp>
      <p:sp>
        <p:nvSpPr>
          <p:cNvPr id="265" name="Shape 265"/>
          <p:cNvSpPr/>
          <p:nvPr/>
        </p:nvSpPr>
        <p:spPr>
          <a:xfrm>
            <a:off x="1301750" y="2493963"/>
            <a:ext cx="9144000" cy="457200"/>
          </a:xfrm>
          <a:prstGeom prst="rect">
            <a:avLst/>
          </a:prstGeom>
          <a:noFill/>
          <a:ln>
            <a:noFill/>
          </a:ln>
        </p:spPr>
        <p:txBody>
          <a:bodyPr lIns="91425" tIns="45700" rIns="91425" bIns="45700" anchor="ctr" anchorCtr="0">
            <a:noAutofit/>
          </a:bodyPr>
          <a:lstStyle/>
          <a:p>
            <a:pPr marL="0" marR="0" lvl="0" indent="0" algn="l" rtl="0">
              <a:lnSpc>
                <a:spcPct val="100000"/>
              </a:lnSpc>
              <a:spcBef>
                <a:spcPts val="0"/>
              </a:spcBef>
              <a:spcAft>
                <a:spcPts val="0"/>
              </a:spcAft>
              <a:buClr>
                <a:srgbClr val="5C5C5C"/>
              </a:buClr>
              <a:buSzPct val="25000"/>
              <a:buFont typeface="Arial"/>
              <a:buNone/>
            </a:pPr>
            <a:r>
              <a:rPr lang="en-GB" sz="1200" b="1" i="0" u="none" strike="noStrike" cap="none" baseline="0">
                <a:solidFill>
                  <a:srgbClr val="5C5C5C"/>
                </a:solidFill>
                <a:latin typeface="Arial"/>
                <a:ea typeface="Arial"/>
                <a:cs typeface="Arial"/>
                <a:sym typeface="Arial"/>
              </a:rPr>
              <a:t/>
            </a:r>
            <a:br>
              <a:rPr lang="en-GB" sz="1200" b="1" i="0" u="none" strike="noStrike" cap="none" baseline="0">
                <a:solidFill>
                  <a:srgbClr val="5C5C5C"/>
                </a:solidFill>
                <a:latin typeface="Arial"/>
                <a:ea typeface="Arial"/>
                <a:cs typeface="Arial"/>
                <a:sym typeface="Arial"/>
              </a:rPr>
            </a:br>
            <a:endParaRPr lang="en-GB" sz="1200" b="1" i="0" u="none" strike="noStrike" cap="none" baseline="0">
              <a:solidFill>
                <a:srgbClr val="5C5C5C"/>
              </a:solidFill>
              <a:latin typeface="Arial"/>
              <a:ea typeface="Arial"/>
              <a:cs typeface="Arial"/>
              <a:sym typeface="Arial"/>
            </a:endParaRPr>
          </a:p>
          <a:p>
            <a:pPr marL="0" marR="0" lvl="0" indent="0" algn="l" rtl="0">
              <a:lnSpc>
                <a:spcPct val="100000"/>
              </a:lnSpc>
              <a:spcBef>
                <a:spcPts val="0"/>
              </a:spcBef>
              <a:spcAft>
                <a:spcPts val="0"/>
              </a:spcAft>
              <a:buClr>
                <a:schemeClr val="dk1"/>
              </a:buClr>
              <a:buFont typeface="Arial"/>
              <a:buNone/>
            </a:pPr>
            <a:endParaRPr sz="1800" b="0" i="0" u="none" strike="noStrike" cap="none" baseline="0">
              <a:solidFill>
                <a:schemeClr val="dk1"/>
              </a:solidFill>
              <a:latin typeface="Arial"/>
              <a:ea typeface="Arial"/>
              <a:cs typeface="Arial"/>
              <a:sym typeface="Arial"/>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4168" y="1628800"/>
            <a:ext cx="2664296" cy="1987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73749" y="4911075"/>
            <a:ext cx="2847975" cy="1600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87824" y="2852936"/>
            <a:ext cx="2619375" cy="1743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82785744"/>
      </p:ext>
    </p:extLst>
  </p:cSld>
  <p:clrMapOvr>
    <a:masterClrMapping/>
  </p:clrMapOvr>
  <p:transition spd="slow">
    <p:cu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269"/>
        <p:cNvGrpSpPr/>
        <p:nvPr/>
      </p:nvGrpSpPr>
      <p:grpSpPr>
        <a:xfrm>
          <a:off x="0" y="0"/>
          <a:ext cx="0" cy="0"/>
          <a:chOff x="0" y="0"/>
          <a:chExt cx="0" cy="0"/>
        </a:xfrm>
      </p:grpSpPr>
      <p:sp>
        <p:nvSpPr>
          <p:cNvPr id="270" name="Shape 270"/>
          <p:cNvSpPr txBox="1">
            <a:spLocks noGrp="1"/>
          </p:cNvSpPr>
          <p:nvPr>
            <p:ph type="title"/>
          </p:nvPr>
        </p:nvSpPr>
        <p:spPr>
          <a:xfrm>
            <a:off x="467543" y="188640"/>
            <a:ext cx="7128792" cy="903629"/>
          </a:xfrm>
          <a:prstGeom prst="rect">
            <a:avLst/>
          </a:prstGeom>
          <a:noFill/>
          <a:ln>
            <a:noFill/>
          </a:ln>
        </p:spPr>
        <p:txBody>
          <a:bodyPr lIns="91425" tIns="45700" rIns="91425" bIns="45700" anchor="b" anchorCtr="0">
            <a:noAutofit/>
          </a:bodyPr>
          <a:lstStyle/>
          <a:p>
            <a:pPr marL="0" marR="0" lvl="0" indent="0" algn="l" rtl="0">
              <a:spcBef>
                <a:spcPts val="0"/>
              </a:spcBef>
              <a:buClr>
                <a:schemeClr val="dk2"/>
              </a:buClr>
              <a:buSzPct val="25000"/>
              <a:buFont typeface="Arial Black"/>
              <a:buNone/>
            </a:pPr>
            <a:r>
              <a:rPr lang="en-GB" sz="3600" b="0" i="0" u="none" strike="noStrike" cap="none" baseline="0">
                <a:solidFill>
                  <a:schemeClr val="dk2"/>
                </a:solidFill>
                <a:latin typeface="Arial Black"/>
                <a:ea typeface="Arial Black"/>
                <a:cs typeface="Arial Black"/>
                <a:sym typeface="Arial Black"/>
              </a:rPr>
              <a:t>LAWYER - EXTRAVERSION</a:t>
            </a:r>
          </a:p>
        </p:txBody>
      </p:sp>
      <p:sp>
        <p:nvSpPr>
          <p:cNvPr id="271" name="Shape 271"/>
          <p:cNvSpPr txBox="1">
            <a:spLocks noGrp="1"/>
          </p:cNvSpPr>
          <p:nvPr>
            <p:ph type="body" idx="1"/>
          </p:nvPr>
        </p:nvSpPr>
        <p:spPr>
          <a:xfrm>
            <a:off x="457200" y="1268759"/>
            <a:ext cx="7619999" cy="4857402"/>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Clr>
                <a:schemeClr val="dk1"/>
              </a:buClr>
              <a:buSzPct val="25000"/>
              <a:buFont typeface="Arial"/>
              <a:buNone/>
            </a:pPr>
            <a:r>
              <a:rPr lang="en-GB" sz="2400" b="1" i="0" u="none" strike="noStrike" cap="none" baseline="0">
                <a:solidFill>
                  <a:schemeClr val="dk1"/>
                </a:solidFill>
                <a:latin typeface="Arial"/>
                <a:ea typeface="Arial"/>
                <a:cs typeface="Arial"/>
                <a:sym typeface="Arial"/>
              </a:rPr>
              <a:t>Richard (1993);</a:t>
            </a:r>
          </a:p>
          <a:p>
            <a:pPr marL="342900" marR="0" lvl="0" indent="-342900" algn="l" rtl="0">
              <a:spcBef>
                <a:spcPts val="1040"/>
              </a:spcBef>
              <a:spcAft>
                <a:spcPts val="0"/>
              </a:spcAft>
              <a:buClr>
                <a:schemeClr val="dk1"/>
              </a:buClr>
              <a:buSzPct val="100000"/>
              <a:buFont typeface="Arial"/>
              <a:buChar char="•"/>
            </a:pPr>
            <a:r>
              <a:rPr lang="en-GB" sz="2200" b="0" i="0" u="none" strike="noStrike" cap="none" baseline="0">
                <a:solidFill>
                  <a:schemeClr val="dk1"/>
                </a:solidFill>
                <a:latin typeface="Arial"/>
                <a:ea typeface="Arial"/>
                <a:cs typeface="Arial"/>
                <a:sym typeface="Arial"/>
              </a:rPr>
              <a:t>57% (of 3014) lawyers were more introverted than extraverted</a:t>
            </a:r>
          </a:p>
          <a:p>
            <a:pPr marL="342900" marR="0" lvl="0" indent="-342900" algn="l" rtl="0">
              <a:spcBef>
                <a:spcPts val="1040"/>
              </a:spcBef>
              <a:spcAft>
                <a:spcPts val="0"/>
              </a:spcAft>
              <a:buClr>
                <a:schemeClr val="dk1"/>
              </a:buClr>
              <a:buSzPct val="100000"/>
              <a:buFont typeface="Arial"/>
              <a:buChar char="•"/>
            </a:pPr>
            <a:r>
              <a:rPr lang="en-GB" sz="2200" b="0" i="0" u="none" strike="noStrike" cap="none" baseline="0">
                <a:solidFill>
                  <a:schemeClr val="dk1"/>
                </a:solidFill>
                <a:latin typeface="Arial"/>
                <a:ea typeface="Arial"/>
                <a:cs typeface="Arial"/>
                <a:sym typeface="Arial"/>
              </a:rPr>
              <a:t>Stark contrast to the finding that, in the general population, 75% of people are more extraverted</a:t>
            </a:r>
          </a:p>
          <a:p>
            <a:pPr marL="0" marR="0" lvl="0" indent="0" algn="l" rtl="0">
              <a:spcBef>
                <a:spcPts val="1000"/>
              </a:spcBef>
              <a:spcAft>
                <a:spcPts val="0"/>
              </a:spcAft>
              <a:buClr>
                <a:schemeClr val="dk1"/>
              </a:buClr>
              <a:buFont typeface="Arial"/>
              <a:buNone/>
            </a:pPr>
            <a:endParaRPr sz="2000" b="1" i="0" u="none" strike="noStrike" cap="none" baseline="0">
              <a:solidFill>
                <a:schemeClr val="dk1"/>
              </a:solidFill>
              <a:latin typeface="Arial"/>
              <a:ea typeface="Arial"/>
              <a:cs typeface="Arial"/>
              <a:sym typeface="Arial"/>
            </a:endParaRPr>
          </a:p>
          <a:p>
            <a:pPr marL="0" marR="0" lvl="0" indent="0" algn="l" rtl="0">
              <a:spcBef>
                <a:spcPts val="1080"/>
              </a:spcBef>
              <a:spcAft>
                <a:spcPts val="0"/>
              </a:spcAft>
              <a:buClr>
                <a:schemeClr val="dk1"/>
              </a:buClr>
              <a:buSzPct val="25000"/>
              <a:buFont typeface="Arial"/>
              <a:buNone/>
            </a:pPr>
            <a:r>
              <a:rPr lang="en-GB" sz="2400" b="1" i="0" u="none" strike="noStrike" cap="none" baseline="0">
                <a:solidFill>
                  <a:schemeClr val="dk1"/>
                </a:solidFill>
                <a:latin typeface="Arial"/>
                <a:ea typeface="Arial"/>
                <a:cs typeface="Arial"/>
                <a:sym typeface="Arial"/>
              </a:rPr>
              <a:t>Richard (2002);</a:t>
            </a:r>
          </a:p>
          <a:p>
            <a:pPr marL="0" marR="0" lvl="0" indent="0" algn="l" rtl="0">
              <a:spcBef>
                <a:spcPts val="1000"/>
              </a:spcBef>
              <a:spcAft>
                <a:spcPts val="0"/>
              </a:spcAft>
              <a:buClr>
                <a:schemeClr val="dk1"/>
              </a:buClr>
              <a:buFont typeface="Arial"/>
              <a:buNone/>
            </a:pPr>
            <a:endParaRPr sz="2000" b="0" i="0" u="none" strike="noStrike" cap="none" baseline="0">
              <a:solidFill>
                <a:schemeClr val="dk1"/>
              </a:solidFill>
              <a:latin typeface="Arial"/>
              <a:ea typeface="Arial"/>
              <a:cs typeface="Arial"/>
              <a:sym typeface="Arial"/>
            </a:endParaRPr>
          </a:p>
          <a:p>
            <a:pPr marL="342900" marR="0" lvl="0" indent="-342900" algn="l" rtl="0">
              <a:spcBef>
                <a:spcPts val="1040"/>
              </a:spcBef>
              <a:spcAft>
                <a:spcPts val="0"/>
              </a:spcAft>
              <a:buClr>
                <a:schemeClr val="dk1"/>
              </a:buClr>
              <a:buSzPct val="100000"/>
              <a:buFont typeface="Arial"/>
              <a:buChar char="•"/>
            </a:pPr>
            <a:r>
              <a:rPr lang="en-GB" sz="2200" b="0" i="0" u="none" strike="noStrike" cap="none" baseline="0">
                <a:solidFill>
                  <a:schemeClr val="dk1"/>
                </a:solidFill>
                <a:latin typeface="Arial"/>
                <a:ea typeface="Arial"/>
                <a:cs typeface="Arial"/>
                <a:sym typeface="Arial"/>
              </a:rPr>
              <a:t>Lawyers are more autonomous than 89% of the general population – they prefer to work alone</a:t>
            </a:r>
          </a:p>
          <a:p>
            <a:pPr marL="342900" marR="0" lvl="0" indent="-342900" algn="l" rtl="0">
              <a:spcBef>
                <a:spcPts val="1040"/>
              </a:spcBef>
              <a:spcAft>
                <a:spcPts val="600"/>
              </a:spcAft>
              <a:buClr>
                <a:schemeClr val="dk1"/>
              </a:buClr>
              <a:buSzPct val="100000"/>
              <a:buFont typeface="Arial"/>
              <a:buChar char="•"/>
            </a:pPr>
            <a:r>
              <a:rPr lang="en-GB" sz="2200" b="0" i="0" u="none" strike="noStrike" cap="none" baseline="0">
                <a:solidFill>
                  <a:schemeClr val="dk1"/>
                </a:solidFill>
                <a:latin typeface="Arial"/>
                <a:ea typeface="Arial"/>
                <a:cs typeface="Arial"/>
                <a:sym typeface="Arial"/>
              </a:rPr>
              <a:t>Lawyers judged as ‘excellent’ were less sociable than 87.5% of the people in a general population</a:t>
            </a:r>
          </a:p>
        </p:txBody>
      </p:sp>
    </p:spTree>
    <p:extLst>
      <p:ext uri="{BB962C8B-B14F-4D97-AF65-F5344CB8AC3E}">
        <p14:creationId xmlns:p14="http://schemas.microsoft.com/office/powerpoint/2010/main" val="16104773"/>
      </p:ext>
    </p:extLst>
  </p:cSld>
  <p:clrMapOvr>
    <a:masterClrMapping/>
  </p:clrMapOvr>
  <p:transition spd="slow">
    <p:cu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276"/>
        <p:cNvGrpSpPr/>
        <p:nvPr/>
      </p:nvGrpSpPr>
      <p:grpSpPr>
        <a:xfrm>
          <a:off x="0" y="0"/>
          <a:ext cx="0" cy="0"/>
          <a:chOff x="0" y="0"/>
          <a:chExt cx="0" cy="0"/>
        </a:xfrm>
      </p:grpSpPr>
      <p:sp>
        <p:nvSpPr>
          <p:cNvPr id="277" name="Shape 277"/>
          <p:cNvSpPr txBox="1">
            <a:spLocks noGrp="1"/>
          </p:cNvSpPr>
          <p:nvPr>
            <p:ph type="title"/>
          </p:nvPr>
        </p:nvSpPr>
        <p:spPr>
          <a:xfrm>
            <a:off x="467543" y="188640"/>
            <a:ext cx="6851104" cy="975637"/>
          </a:xfrm>
          <a:prstGeom prst="rect">
            <a:avLst/>
          </a:prstGeom>
          <a:noFill/>
          <a:ln>
            <a:noFill/>
          </a:ln>
        </p:spPr>
        <p:txBody>
          <a:bodyPr lIns="91425" tIns="45700" rIns="91425" bIns="45700" anchor="b" anchorCtr="0">
            <a:noAutofit/>
          </a:bodyPr>
          <a:lstStyle/>
          <a:p>
            <a:pPr marL="0" marR="0" lvl="0" indent="0" algn="l" rtl="0">
              <a:spcBef>
                <a:spcPts val="0"/>
              </a:spcBef>
              <a:buClr>
                <a:schemeClr val="dk2"/>
              </a:buClr>
              <a:buSzPct val="25000"/>
              <a:buFont typeface="Arial Black"/>
              <a:buNone/>
            </a:pPr>
            <a:r>
              <a:rPr lang="en-GB" sz="3600" b="0" i="0" u="none" strike="noStrike" cap="none" baseline="0">
                <a:solidFill>
                  <a:schemeClr val="dk2"/>
                </a:solidFill>
                <a:latin typeface="Arial Black"/>
                <a:ea typeface="Arial Black"/>
                <a:cs typeface="Arial Black"/>
                <a:sym typeface="Arial Black"/>
              </a:rPr>
              <a:t>LAWYER - NEUROTICISM</a:t>
            </a:r>
          </a:p>
        </p:txBody>
      </p:sp>
      <p:sp>
        <p:nvSpPr>
          <p:cNvPr id="278" name="Shape 278"/>
          <p:cNvSpPr txBox="1">
            <a:spLocks noGrp="1"/>
          </p:cNvSpPr>
          <p:nvPr>
            <p:ph type="body" idx="1"/>
          </p:nvPr>
        </p:nvSpPr>
        <p:spPr>
          <a:xfrm>
            <a:off x="457200" y="1752600"/>
            <a:ext cx="7619999" cy="4373563"/>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Clr>
                <a:schemeClr val="dk1"/>
              </a:buClr>
              <a:buSzPct val="25000"/>
              <a:buFont typeface="Arial"/>
              <a:buNone/>
            </a:pPr>
            <a:r>
              <a:rPr lang="en-GB" sz="2400" b="1" i="0" u="none" strike="noStrike" cap="none" baseline="0">
                <a:solidFill>
                  <a:schemeClr val="dk1"/>
                </a:solidFill>
                <a:latin typeface="Arial"/>
                <a:ea typeface="Arial"/>
                <a:cs typeface="Arial"/>
                <a:sym typeface="Arial"/>
              </a:rPr>
              <a:t>Foster et al. (2010);</a:t>
            </a:r>
          </a:p>
          <a:p>
            <a:pPr marL="342900" marR="0" lvl="0" indent="-342900" algn="l" rtl="0">
              <a:spcBef>
                <a:spcPts val="1080"/>
              </a:spcBef>
              <a:spcAft>
                <a:spcPts val="0"/>
              </a:spcAft>
              <a:buClr>
                <a:schemeClr val="dk1"/>
              </a:buClr>
              <a:buSzPct val="100000"/>
              <a:buFont typeface="Arial"/>
              <a:buChar char="•"/>
            </a:pPr>
            <a:r>
              <a:rPr lang="en-GB" sz="2400" b="0" i="0" u="none" strike="noStrike" cap="none" baseline="0">
                <a:solidFill>
                  <a:schemeClr val="dk1"/>
                </a:solidFill>
                <a:latin typeface="Arial"/>
                <a:ea typeface="Arial"/>
                <a:cs typeface="Arial"/>
                <a:sym typeface="Arial"/>
              </a:rPr>
              <a:t>Results suggest that the average lawyer may score more highly on the neuroticism domain than 56% of the general population</a:t>
            </a:r>
          </a:p>
          <a:p>
            <a:pPr marL="342900" marR="0" lvl="0" indent="-342900" algn="l" rtl="0">
              <a:spcBef>
                <a:spcPts val="1080"/>
              </a:spcBef>
              <a:spcAft>
                <a:spcPts val="0"/>
              </a:spcAft>
              <a:buClr>
                <a:schemeClr val="dk1"/>
              </a:buClr>
              <a:buSzPct val="100000"/>
              <a:buFont typeface="Arial"/>
              <a:buChar char="•"/>
            </a:pPr>
            <a:r>
              <a:rPr lang="en-GB" sz="2400" b="0" i="0" u="none" strike="noStrike" cap="none" baseline="0">
                <a:solidFill>
                  <a:schemeClr val="dk1"/>
                </a:solidFill>
                <a:latin typeface="Arial"/>
                <a:ea typeface="Arial"/>
                <a:cs typeface="Arial"/>
                <a:sym typeface="Arial"/>
              </a:rPr>
              <a:t>Lawyers have a tendency towards becoming tense and overly critical – more than 68% of the general population</a:t>
            </a:r>
          </a:p>
          <a:p>
            <a:pPr marL="342900" marR="0" lvl="0" indent="-190500" algn="l" rtl="0">
              <a:spcBef>
                <a:spcPts val="1080"/>
              </a:spcBef>
              <a:spcAft>
                <a:spcPts val="0"/>
              </a:spcAft>
              <a:buClr>
                <a:schemeClr val="dk1"/>
              </a:buClr>
              <a:buFont typeface="Arial"/>
              <a:buNone/>
            </a:pPr>
            <a:endParaRPr sz="2400" b="0" i="0" u="none" strike="noStrike" cap="none" baseline="0">
              <a:solidFill>
                <a:schemeClr val="dk1"/>
              </a:solidFill>
              <a:latin typeface="Arial"/>
              <a:ea typeface="Arial"/>
              <a:cs typeface="Arial"/>
              <a:sym typeface="Arial"/>
            </a:endParaRPr>
          </a:p>
          <a:p>
            <a:pPr marL="342900" marR="0" lvl="0" indent="-342900" algn="l" rtl="0">
              <a:spcBef>
                <a:spcPts val="1080"/>
              </a:spcBef>
              <a:spcAft>
                <a:spcPts val="600"/>
              </a:spcAft>
              <a:buClr>
                <a:schemeClr val="dk1"/>
              </a:buClr>
              <a:buSzPct val="100000"/>
              <a:buFont typeface="Arial"/>
              <a:buChar char="•"/>
            </a:pPr>
            <a:r>
              <a:rPr lang="en-GB" sz="2400" b="0" i="0" u="none" strike="noStrike" cap="none" baseline="0">
                <a:solidFill>
                  <a:schemeClr val="dk1"/>
                </a:solidFill>
                <a:latin typeface="Arial"/>
                <a:ea typeface="Arial"/>
                <a:cs typeface="Arial"/>
                <a:sym typeface="Arial"/>
              </a:rPr>
              <a:t>Relatively low degree of adjustment; relatively high degree of excitability.</a:t>
            </a:r>
          </a:p>
        </p:txBody>
      </p:sp>
    </p:spTree>
    <p:extLst>
      <p:ext uri="{BB962C8B-B14F-4D97-AF65-F5344CB8AC3E}">
        <p14:creationId xmlns:p14="http://schemas.microsoft.com/office/powerpoint/2010/main" val="114116225"/>
      </p:ext>
    </p:extLst>
  </p:cSld>
  <p:clrMapOvr>
    <a:masterClrMapping/>
  </p:clrMapOvr>
  <p:transition spd="slow">
    <p:cu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283"/>
        <p:cNvGrpSpPr/>
        <p:nvPr/>
      </p:nvGrpSpPr>
      <p:grpSpPr>
        <a:xfrm>
          <a:off x="0" y="0"/>
          <a:ext cx="0" cy="0"/>
          <a:chOff x="0" y="0"/>
          <a:chExt cx="0" cy="0"/>
        </a:xfrm>
      </p:grpSpPr>
      <p:sp>
        <p:nvSpPr>
          <p:cNvPr id="284" name="Shape 284"/>
          <p:cNvSpPr txBox="1">
            <a:spLocks noGrp="1"/>
          </p:cNvSpPr>
          <p:nvPr>
            <p:ph type="title"/>
          </p:nvPr>
        </p:nvSpPr>
        <p:spPr>
          <a:xfrm>
            <a:off x="457200" y="152718"/>
            <a:ext cx="5791200" cy="1371599"/>
          </a:xfrm>
          <a:prstGeom prst="rect">
            <a:avLst/>
          </a:prstGeom>
          <a:noFill/>
          <a:ln>
            <a:noFill/>
          </a:ln>
        </p:spPr>
        <p:txBody>
          <a:bodyPr lIns="91425" tIns="45700" rIns="91425" bIns="45700" anchor="b" anchorCtr="0">
            <a:noAutofit/>
          </a:bodyPr>
          <a:lstStyle/>
          <a:p>
            <a:pPr marL="0" marR="0" lvl="0" indent="0" algn="l" rtl="0">
              <a:spcBef>
                <a:spcPts val="0"/>
              </a:spcBef>
              <a:buClr>
                <a:schemeClr val="dk2"/>
              </a:buClr>
              <a:buSzPct val="25000"/>
              <a:buFont typeface="Arial Black"/>
              <a:buNone/>
            </a:pPr>
            <a:r>
              <a:rPr lang="en-GB" sz="3600" b="0" i="0" u="none" strike="noStrike" cap="none" baseline="0">
                <a:solidFill>
                  <a:schemeClr val="dk2"/>
                </a:solidFill>
                <a:latin typeface="Arial Black"/>
                <a:ea typeface="Arial Black"/>
                <a:cs typeface="Arial Black"/>
                <a:sym typeface="Arial Black"/>
              </a:rPr>
              <a:t>SUMMARY - LAWYER</a:t>
            </a:r>
          </a:p>
        </p:txBody>
      </p:sp>
      <p:sp>
        <p:nvSpPr>
          <p:cNvPr id="285" name="Shape 285"/>
          <p:cNvSpPr txBox="1">
            <a:spLocks noGrp="1"/>
          </p:cNvSpPr>
          <p:nvPr>
            <p:ph type="body" idx="1"/>
          </p:nvPr>
        </p:nvSpPr>
        <p:spPr>
          <a:xfrm>
            <a:off x="457200" y="1752600"/>
            <a:ext cx="7619999" cy="4373563"/>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Clr>
                <a:schemeClr val="dk1"/>
              </a:buClr>
              <a:buSzPct val="25000"/>
              <a:buFont typeface="Arial"/>
              <a:buNone/>
            </a:pPr>
            <a:r>
              <a:rPr lang="en-GB" sz="2400" b="1" i="0" u="none" strike="noStrike" cap="none" baseline="0">
                <a:solidFill>
                  <a:schemeClr val="dk1"/>
                </a:solidFill>
                <a:latin typeface="Arial"/>
                <a:ea typeface="Arial"/>
                <a:cs typeface="Arial"/>
                <a:sym typeface="Arial"/>
              </a:rPr>
              <a:t>According to research:</a:t>
            </a:r>
          </a:p>
          <a:p>
            <a:pPr marL="457200" marR="0" lvl="0" indent="-457200" algn="l" rtl="0">
              <a:spcBef>
                <a:spcPts val="1080"/>
              </a:spcBef>
              <a:spcAft>
                <a:spcPts val="0"/>
              </a:spcAft>
              <a:buClr>
                <a:schemeClr val="dk1"/>
              </a:buClr>
              <a:buSzPct val="100000"/>
              <a:buFont typeface="Arial"/>
              <a:buAutoNum type="arabicParenR"/>
            </a:pPr>
            <a:r>
              <a:rPr lang="en-GB" sz="2400" b="0" i="0" u="none" strike="noStrike" cap="none" baseline="0">
                <a:solidFill>
                  <a:schemeClr val="dk1"/>
                </a:solidFill>
                <a:latin typeface="Arial"/>
                <a:ea typeface="Arial"/>
                <a:cs typeface="Arial"/>
                <a:sym typeface="Arial"/>
              </a:rPr>
              <a:t>The typical lawyer is inclined towards introversion and is likely to prefer working by him/herself</a:t>
            </a:r>
          </a:p>
          <a:p>
            <a:pPr marL="457200" marR="0" lvl="0" indent="-457200" algn="l" rtl="0">
              <a:spcBef>
                <a:spcPts val="1080"/>
              </a:spcBef>
              <a:spcAft>
                <a:spcPts val="0"/>
              </a:spcAft>
              <a:buClr>
                <a:schemeClr val="dk1"/>
              </a:buClr>
              <a:buSzPct val="100000"/>
              <a:buFont typeface="Arial"/>
              <a:buAutoNum type="arabicParenR"/>
            </a:pPr>
            <a:r>
              <a:rPr lang="en-GB" sz="2400" b="0" i="0" u="none" strike="noStrike" cap="none" baseline="0">
                <a:solidFill>
                  <a:schemeClr val="dk1"/>
                </a:solidFill>
                <a:latin typeface="Arial"/>
                <a:ea typeface="Arial"/>
                <a:cs typeface="Arial"/>
                <a:sym typeface="Arial"/>
              </a:rPr>
              <a:t>The introverted tendency may be exaggerated among highly successful lawyers</a:t>
            </a:r>
          </a:p>
          <a:p>
            <a:pPr marL="457200" marR="0" lvl="0" indent="-457200" algn="l" rtl="0">
              <a:spcBef>
                <a:spcPts val="1080"/>
              </a:spcBef>
              <a:spcAft>
                <a:spcPts val="600"/>
              </a:spcAft>
              <a:buClr>
                <a:schemeClr val="dk1"/>
              </a:buClr>
              <a:buSzPct val="100000"/>
              <a:buFont typeface="Arial"/>
              <a:buAutoNum type="arabicParenR"/>
            </a:pPr>
            <a:r>
              <a:rPr lang="en-GB" sz="2400" b="0" i="0" u="none" strike="noStrike" cap="none" baseline="0">
                <a:solidFill>
                  <a:schemeClr val="dk1"/>
                </a:solidFill>
                <a:latin typeface="Arial"/>
                <a:ea typeface="Arial"/>
                <a:cs typeface="Arial"/>
                <a:sym typeface="Arial"/>
              </a:rPr>
              <a:t>Lawyers are low in extraversion when considered as a group</a:t>
            </a:r>
          </a:p>
        </p:txBody>
      </p:sp>
    </p:spTree>
    <p:extLst>
      <p:ext uri="{BB962C8B-B14F-4D97-AF65-F5344CB8AC3E}">
        <p14:creationId xmlns:p14="http://schemas.microsoft.com/office/powerpoint/2010/main" val="2582444675"/>
      </p:ext>
    </p:extLst>
  </p:cSld>
  <p:clrMapOvr>
    <a:masterClrMapping/>
  </p:clrMapOvr>
  <p:transition spd="slow">
    <p:cu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295"/>
        <p:cNvGrpSpPr/>
        <p:nvPr/>
      </p:nvGrpSpPr>
      <p:grpSpPr>
        <a:xfrm>
          <a:off x="0" y="0"/>
          <a:ext cx="0" cy="0"/>
          <a:chOff x="0" y="0"/>
          <a:chExt cx="0" cy="0"/>
        </a:xfrm>
      </p:grpSpPr>
      <p:sp>
        <p:nvSpPr>
          <p:cNvPr id="296" name="Shape 296"/>
          <p:cNvSpPr txBox="1">
            <a:spLocks noGrp="1"/>
          </p:cNvSpPr>
          <p:nvPr>
            <p:ph type="title"/>
          </p:nvPr>
        </p:nvSpPr>
        <p:spPr>
          <a:xfrm>
            <a:off x="457200" y="152718"/>
            <a:ext cx="8075240" cy="1371599"/>
          </a:xfrm>
          <a:prstGeom prst="rect">
            <a:avLst/>
          </a:prstGeom>
          <a:noFill/>
          <a:ln>
            <a:noFill/>
          </a:ln>
        </p:spPr>
        <p:txBody>
          <a:bodyPr lIns="91425" tIns="45700" rIns="91425" bIns="45700" anchor="b" anchorCtr="0">
            <a:noAutofit/>
          </a:bodyPr>
          <a:lstStyle/>
          <a:p>
            <a:pPr marL="0" marR="0" lvl="0" indent="0" algn="l" rtl="0">
              <a:spcBef>
                <a:spcPts val="0"/>
              </a:spcBef>
              <a:buClr>
                <a:schemeClr val="dk2"/>
              </a:buClr>
              <a:buSzPct val="25000"/>
              <a:buFont typeface="Arial Black"/>
              <a:buNone/>
            </a:pPr>
            <a:r>
              <a:rPr lang="en-GB" sz="3600" b="0" i="0" u="none" strike="noStrike" cap="none" baseline="0">
                <a:solidFill>
                  <a:schemeClr val="dk2"/>
                </a:solidFill>
                <a:latin typeface="Arial Black"/>
                <a:ea typeface="Arial Black"/>
                <a:cs typeface="Arial Black"/>
                <a:sym typeface="Arial Black"/>
              </a:rPr>
              <a:t>LECTURER – PREFERENCES BY STUDENTS</a:t>
            </a:r>
          </a:p>
        </p:txBody>
      </p:sp>
      <p:sp>
        <p:nvSpPr>
          <p:cNvPr id="297" name="Shape 297"/>
          <p:cNvSpPr txBox="1">
            <a:spLocks noGrp="1"/>
          </p:cNvSpPr>
          <p:nvPr>
            <p:ph type="body" idx="1"/>
          </p:nvPr>
        </p:nvSpPr>
        <p:spPr>
          <a:xfrm>
            <a:off x="457200" y="1752600"/>
            <a:ext cx="7619999" cy="4373563"/>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Clr>
                <a:schemeClr val="dk1"/>
              </a:buClr>
              <a:buSzPct val="25000"/>
              <a:buFont typeface="Arial"/>
              <a:buNone/>
            </a:pPr>
            <a:r>
              <a:rPr lang="en-GB" sz="2400" b="1" i="0" u="none" strike="noStrike" cap="none" baseline="0">
                <a:solidFill>
                  <a:schemeClr val="dk1"/>
                </a:solidFill>
                <a:latin typeface="Arial"/>
                <a:ea typeface="Arial"/>
                <a:cs typeface="Arial"/>
                <a:sym typeface="Arial"/>
              </a:rPr>
              <a:t>Chamorro-Premuzic et al. (2008);</a:t>
            </a:r>
          </a:p>
          <a:p>
            <a:pPr marL="342900" marR="0" lvl="0" indent="-342900" algn="l" rtl="0">
              <a:spcBef>
                <a:spcPts val="1080"/>
              </a:spcBef>
              <a:spcAft>
                <a:spcPts val="0"/>
              </a:spcAft>
              <a:buClr>
                <a:schemeClr val="dk1"/>
              </a:buClr>
              <a:buSzPct val="100000"/>
              <a:buFont typeface="Arial"/>
              <a:buChar char="•"/>
            </a:pPr>
            <a:r>
              <a:rPr lang="en-GB" sz="2400" b="0" i="0" u="none" strike="noStrike" cap="none" baseline="0">
                <a:solidFill>
                  <a:schemeClr val="dk1"/>
                </a:solidFill>
                <a:latin typeface="Arial"/>
                <a:ea typeface="Arial"/>
                <a:cs typeface="Arial"/>
                <a:sym typeface="Arial"/>
              </a:rPr>
              <a:t>Students prefer lecturers who were emotionally stable (low in N) and high in C</a:t>
            </a:r>
          </a:p>
          <a:p>
            <a:pPr marL="342900" marR="0" lvl="0" indent="-342900" algn="l" rtl="0">
              <a:spcBef>
                <a:spcPts val="1080"/>
              </a:spcBef>
              <a:spcAft>
                <a:spcPts val="0"/>
              </a:spcAft>
              <a:buClr>
                <a:schemeClr val="dk1"/>
              </a:buClr>
              <a:buSzPct val="100000"/>
              <a:buFont typeface="Arial"/>
              <a:buChar char="•"/>
            </a:pPr>
            <a:r>
              <a:rPr lang="en-GB" sz="2400" b="0" i="0" u="none" strike="noStrike" cap="none" baseline="0">
                <a:solidFill>
                  <a:schemeClr val="dk1"/>
                </a:solidFill>
                <a:latin typeface="Arial"/>
                <a:ea typeface="Arial"/>
                <a:cs typeface="Arial"/>
                <a:sym typeface="Arial"/>
              </a:rPr>
              <a:t>Students prefer lecturers who are similar to themselves in all personality traits except N, and particularly for O and C</a:t>
            </a:r>
          </a:p>
          <a:p>
            <a:pPr marL="342900" marR="0" lvl="0" indent="-190500" algn="l" rtl="0">
              <a:spcBef>
                <a:spcPts val="1080"/>
              </a:spcBef>
              <a:spcAft>
                <a:spcPts val="0"/>
              </a:spcAft>
              <a:buClr>
                <a:schemeClr val="dk1"/>
              </a:buClr>
              <a:buFont typeface="Arial"/>
              <a:buNone/>
            </a:pPr>
            <a:endParaRPr sz="2400" b="0" i="0" u="none" strike="noStrike" cap="none" baseline="0">
              <a:solidFill>
                <a:schemeClr val="dk1"/>
              </a:solidFill>
              <a:latin typeface="Arial"/>
              <a:ea typeface="Arial"/>
              <a:cs typeface="Arial"/>
              <a:sym typeface="Arial"/>
            </a:endParaRPr>
          </a:p>
          <a:p>
            <a:pPr marL="0" marR="0" lvl="0" indent="0" algn="l" rtl="0">
              <a:spcBef>
                <a:spcPts val="1080"/>
              </a:spcBef>
              <a:spcAft>
                <a:spcPts val="600"/>
              </a:spcAft>
              <a:buClr>
                <a:schemeClr val="dk1"/>
              </a:buClr>
              <a:buSzPct val="25000"/>
              <a:buFont typeface="Arial"/>
              <a:buNone/>
            </a:pPr>
            <a:r>
              <a:rPr lang="en-GB" sz="2400" b="1" i="0" u="none" strike="noStrike" cap="none" baseline="0">
                <a:solidFill>
                  <a:schemeClr val="dk1"/>
                </a:solidFill>
                <a:latin typeface="Arial"/>
                <a:ea typeface="Arial"/>
                <a:cs typeface="Arial"/>
                <a:sym typeface="Arial"/>
              </a:rPr>
              <a:t>Generally, students want lecturers who are stable, conscientious, extraverted, agreeable and open</a:t>
            </a:r>
          </a:p>
        </p:txBody>
      </p:sp>
    </p:spTree>
    <p:extLst>
      <p:ext uri="{BB962C8B-B14F-4D97-AF65-F5344CB8AC3E}">
        <p14:creationId xmlns:p14="http://schemas.microsoft.com/office/powerpoint/2010/main" val="511744438"/>
      </p:ext>
    </p:extLst>
  </p:cSld>
  <p:clrMapOvr>
    <a:masterClrMapping/>
  </p:clrMapOvr>
  <p:transition spd="slow">
    <p:cu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301"/>
        <p:cNvGrpSpPr/>
        <p:nvPr/>
      </p:nvGrpSpPr>
      <p:grpSpPr>
        <a:xfrm>
          <a:off x="0" y="0"/>
          <a:ext cx="0" cy="0"/>
          <a:chOff x="0" y="0"/>
          <a:chExt cx="0" cy="0"/>
        </a:xfrm>
      </p:grpSpPr>
      <p:sp>
        <p:nvSpPr>
          <p:cNvPr id="302" name="Shape 302"/>
          <p:cNvSpPr txBox="1">
            <a:spLocks noGrp="1"/>
          </p:cNvSpPr>
          <p:nvPr>
            <p:ph type="title"/>
          </p:nvPr>
        </p:nvSpPr>
        <p:spPr>
          <a:xfrm>
            <a:off x="457200" y="152718"/>
            <a:ext cx="5791200" cy="1371599"/>
          </a:xfrm>
          <a:prstGeom prst="rect">
            <a:avLst/>
          </a:prstGeom>
          <a:noFill/>
          <a:ln>
            <a:noFill/>
          </a:ln>
        </p:spPr>
        <p:txBody>
          <a:bodyPr lIns="91425" tIns="45700" rIns="91425" bIns="45700" anchor="b" anchorCtr="0">
            <a:noAutofit/>
          </a:bodyPr>
          <a:lstStyle/>
          <a:p>
            <a:pPr marL="0" marR="0" lvl="0" indent="0" algn="l" rtl="0">
              <a:spcBef>
                <a:spcPts val="0"/>
              </a:spcBef>
              <a:buClr>
                <a:schemeClr val="dk2"/>
              </a:buClr>
              <a:buSzPct val="25000"/>
              <a:buFont typeface="Arial Black"/>
              <a:buNone/>
            </a:pPr>
            <a:r>
              <a:rPr lang="en-GB" sz="3600" b="0" i="0" u="none" strike="noStrike" cap="none" baseline="0">
                <a:solidFill>
                  <a:schemeClr val="dk2"/>
                </a:solidFill>
                <a:latin typeface="Arial Black"/>
                <a:ea typeface="Arial Black"/>
                <a:cs typeface="Arial Black"/>
                <a:sym typeface="Arial Black"/>
              </a:rPr>
              <a:t>LECTURER</a:t>
            </a:r>
          </a:p>
        </p:txBody>
      </p:sp>
      <p:sp>
        <p:nvSpPr>
          <p:cNvPr id="303" name="Shape 303"/>
          <p:cNvSpPr txBox="1">
            <a:spLocks noGrp="1"/>
          </p:cNvSpPr>
          <p:nvPr>
            <p:ph type="body" idx="1"/>
          </p:nvPr>
        </p:nvSpPr>
        <p:spPr>
          <a:xfrm>
            <a:off x="457200" y="1752600"/>
            <a:ext cx="7619999" cy="4373563"/>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Clr>
                <a:schemeClr val="dk1"/>
              </a:buClr>
              <a:buSzPct val="25000"/>
              <a:buFont typeface="Arial"/>
              <a:buNone/>
            </a:pPr>
            <a:r>
              <a:rPr lang="en-GB" sz="2400" b="1" i="0" u="none" strike="noStrike" cap="none" baseline="0">
                <a:solidFill>
                  <a:schemeClr val="dk1"/>
                </a:solidFill>
                <a:latin typeface="Arial"/>
                <a:ea typeface="Arial"/>
                <a:cs typeface="Arial"/>
                <a:sym typeface="Arial"/>
              </a:rPr>
              <a:t>Conscientiousness</a:t>
            </a:r>
          </a:p>
          <a:p>
            <a:pPr marL="0" marR="0" lvl="0" indent="0" algn="l" rtl="0">
              <a:spcBef>
                <a:spcPts val="1080"/>
              </a:spcBef>
              <a:spcAft>
                <a:spcPts val="0"/>
              </a:spcAft>
              <a:buClr>
                <a:schemeClr val="dk1"/>
              </a:buClr>
              <a:buFont typeface="Arial"/>
              <a:buNone/>
            </a:pPr>
            <a:endParaRPr sz="2400" b="1" i="0" u="none" strike="noStrike" cap="none" baseline="0">
              <a:solidFill>
                <a:schemeClr val="dk1"/>
              </a:solidFill>
              <a:latin typeface="Arial"/>
              <a:ea typeface="Arial"/>
              <a:cs typeface="Arial"/>
              <a:sym typeface="Arial"/>
            </a:endParaRPr>
          </a:p>
          <a:p>
            <a:pPr marL="342900" marR="0" lvl="0" indent="-342900" algn="l" rtl="0">
              <a:spcBef>
                <a:spcPts val="1080"/>
              </a:spcBef>
              <a:spcAft>
                <a:spcPts val="600"/>
              </a:spcAft>
              <a:buClr>
                <a:schemeClr val="dk1"/>
              </a:buClr>
              <a:buSzPct val="100000"/>
              <a:buFont typeface="Arial"/>
              <a:buChar char="•"/>
            </a:pPr>
            <a:r>
              <a:rPr lang="en-GB" sz="2400" b="0" i="0" u="none" strike="noStrike" cap="none" baseline="0">
                <a:solidFill>
                  <a:schemeClr val="dk1"/>
                </a:solidFill>
                <a:latin typeface="Arial"/>
                <a:ea typeface="Arial"/>
                <a:cs typeface="Arial"/>
                <a:sym typeface="Arial"/>
              </a:rPr>
              <a:t>On the plus side, high C is associated with academic and occupational achievement; on the negative side, it may lead to annoying fastidiousness, compulsive neatness and workaholic behaviour</a:t>
            </a:r>
          </a:p>
        </p:txBody>
      </p:sp>
    </p:spTree>
    <p:extLst>
      <p:ext uri="{BB962C8B-B14F-4D97-AF65-F5344CB8AC3E}">
        <p14:creationId xmlns:p14="http://schemas.microsoft.com/office/powerpoint/2010/main" val="1988238695"/>
      </p:ext>
    </p:extLst>
  </p:cSld>
  <p:clrMapOvr>
    <a:masterClrMapping/>
  </p:clrMapOvr>
  <p:transition spd="slow">
    <p:cu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307"/>
        <p:cNvGrpSpPr/>
        <p:nvPr/>
      </p:nvGrpSpPr>
      <p:grpSpPr>
        <a:xfrm>
          <a:off x="0" y="0"/>
          <a:ext cx="0" cy="0"/>
          <a:chOff x="0" y="0"/>
          <a:chExt cx="0" cy="0"/>
        </a:xfrm>
      </p:grpSpPr>
      <p:sp>
        <p:nvSpPr>
          <p:cNvPr id="308" name="Shape 308"/>
          <p:cNvSpPr txBox="1">
            <a:spLocks noGrp="1"/>
          </p:cNvSpPr>
          <p:nvPr>
            <p:ph type="title"/>
          </p:nvPr>
        </p:nvSpPr>
        <p:spPr>
          <a:xfrm>
            <a:off x="457200" y="152718"/>
            <a:ext cx="7859215" cy="1371599"/>
          </a:xfrm>
          <a:prstGeom prst="rect">
            <a:avLst/>
          </a:prstGeom>
          <a:noFill/>
          <a:ln>
            <a:noFill/>
          </a:ln>
        </p:spPr>
        <p:txBody>
          <a:bodyPr lIns="91425" tIns="45700" rIns="91425" bIns="45700" anchor="b" anchorCtr="0">
            <a:noAutofit/>
          </a:bodyPr>
          <a:lstStyle/>
          <a:p>
            <a:pPr marL="0" marR="0" lvl="0" indent="0" algn="l" rtl="0">
              <a:spcBef>
                <a:spcPts val="0"/>
              </a:spcBef>
              <a:buClr>
                <a:schemeClr val="dk2"/>
              </a:buClr>
              <a:buSzPct val="25000"/>
              <a:buFont typeface="Arial Black"/>
              <a:buNone/>
            </a:pPr>
            <a:r>
              <a:rPr lang="en-GB" sz="3600" b="0" i="0" u="none" strike="noStrike" cap="none" baseline="0">
                <a:solidFill>
                  <a:schemeClr val="dk2"/>
                </a:solidFill>
                <a:latin typeface="Arial Black"/>
                <a:ea typeface="Arial Black"/>
                <a:cs typeface="Arial Black"/>
                <a:sym typeface="Arial Black"/>
              </a:rPr>
              <a:t>LECTURER PERSONALITY??</a:t>
            </a:r>
          </a:p>
        </p:txBody>
      </p:sp>
      <p:sp>
        <p:nvSpPr>
          <p:cNvPr id="309" name="Shape 309"/>
          <p:cNvSpPr/>
          <p:nvPr/>
        </p:nvSpPr>
        <p:spPr>
          <a:xfrm>
            <a:off x="251519" y="1988840"/>
            <a:ext cx="1898556" cy="504056"/>
          </a:xfrm>
          <a:prstGeom prst="roundRect">
            <a:avLst>
              <a:gd name="adj" fmla="val 16667"/>
            </a:avLst>
          </a:prstGeom>
          <a:solidFill>
            <a:schemeClr val="accent1"/>
          </a:solidFill>
          <a:ln w="28575" cap="flat" cmpd="sng">
            <a:solidFill>
              <a:srgbClr val="862C4B"/>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1800" b="0" i="0" u="none" strike="noStrike" cap="none" baseline="0">
                <a:solidFill>
                  <a:schemeClr val="lt1"/>
                </a:solidFill>
                <a:latin typeface="Arial"/>
                <a:ea typeface="Arial"/>
                <a:cs typeface="Arial"/>
                <a:sym typeface="Arial"/>
              </a:rPr>
              <a:t>Extraversion </a:t>
            </a:r>
          </a:p>
        </p:txBody>
      </p:sp>
      <p:sp>
        <p:nvSpPr>
          <p:cNvPr id="310" name="Shape 310"/>
          <p:cNvSpPr/>
          <p:nvPr/>
        </p:nvSpPr>
        <p:spPr>
          <a:xfrm>
            <a:off x="251519" y="2924943"/>
            <a:ext cx="1898556" cy="504056"/>
          </a:xfrm>
          <a:prstGeom prst="roundRect">
            <a:avLst>
              <a:gd name="adj" fmla="val 16667"/>
            </a:avLst>
          </a:prstGeom>
          <a:solidFill>
            <a:schemeClr val="accent1"/>
          </a:solidFill>
          <a:ln w="28575" cap="flat" cmpd="sng">
            <a:solidFill>
              <a:srgbClr val="862C4B"/>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1800" b="0" i="0" u="none" strike="noStrike" cap="none" baseline="0">
                <a:solidFill>
                  <a:schemeClr val="lt1"/>
                </a:solidFill>
                <a:latin typeface="Arial"/>
                <a:ea typeface="Arial"/>
                <a:cs typeface="Arial"/>
                <a:sym typeface="Arial"/>
              </a:rPr>
              <a:t>Neuroticism </a:t>
            </a:r>
          </a:p>
        </p:txBody>
      </p:sp>
      <p:sp>
        <p:nvSpPr>
          <p:cNvPr id="311" name="Shape 311"/>
          <p:cNvSpPr/>
          <p:nvPr/>
        </p:nvSpPr>
        <p:spPr>
          <a:xfrm>
            <a:off x="251519" y="3861048"/>
            <a:ext cx="1898556" cy="504056"/>
          </a:xfrm>
          <a:prstGeom prst="roundRect">
            <a:avLst>
              <a:gd name="adj" fmla="val 16667"/>
            </a:avLst>
          </a:prstGeom>
          <a:solidFill>
            <a:schemeClr val="accent1"/>
          </a:solidFill>
          <a:ln w="28575" cap="flat" cmpd="sng">
            <a:solidFill>
              <a:srgbClr val="862C4B"/>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1800" b="0" i="0" u="none" strike="noStrike" cap="none" baseline="0">
                <a:solidFill>
                  <a:schemeClr val="lt1"/>
                </a:solidFill>
                <a:latin typeface="Arial"/>
                <a:ea typeface="Arial"/>
                <a:cs typeface="Arial"/>
                <a:sym typeface="Arial"/>
              </a:rPr>
              <a:t>Openness </a:t>
            </a:r>
          </a:p>
        </p:txBody>
      </p:sp>
      <p:sp>
        <p:nvSpPr>
          <p:cNvPr id="312" name="Shape 312"/>
          <p:cNvSpPr/>
          <p:nvPr/>
        </p:nvSpPr>
        <p:spPr>
          <a:xfrm>
            <a:off x="251519" y="4725144"/>
            <a:ext cx="1898556" cy="504056"/>
          </a:xfrm>
          <a:prstGeom prst="roundRect">
            <a:avLst>
              <a:gd name="adj" fmla="val 16667"/>
            </a:avLst>
          </a:prstGeom>
          <a:solidFill>
            <a:schemeClr val="accent1"/>
          </a:solidFill>
          <a:ln w="28575" cap="flat" cmpd="sng">
            <a:solidFill>
              <a:srgbClr val="862C4B"/>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1800" b="0" i="0" u="none" strike="noStrike" cap="none" baseline="0">
                <a:solidFill>
                  <a:schemeClr val="lt1"/>
                </a:solidFill>
                <a:latin typeface="Arial"/>
                <a:ea typeface="Arial"/>
                <a:cs typeface="Arial"/>
                <a:sym typeface="Arial"/>
              </a:rPr>
              <a:t>Agreeableness </a:t>
            </a:r>
          </a:p>
        </p:txBody>
      </p:sp>
      <p:sp>
        <p:nvSpPr>
          <p:cNvPr id="313" name="Shape 313"/>
          <p:cNvSpPr/>
          <p:nvPr/>
        </p:nvSpPr>
        <p:spPr>
          <a:xfrm>
            <a:off x="251519" y="5661248"/>
            <a:ext cx="1944216" cy="504056"/>
          </a:xfrm>
          <a:prstGeom prst="roundRect">
            <a:avLst>
              <a:gd name="adj" fmla="val 16667"/>
            </a:avLst>
          </a:prstGeom>
          <a:solidFill>
            <a:schemeClr val="accent1"/>
          </a:solidFill>
          <a:ln w="28575" cap="flat" cmpd="sng">
            <a:solidFill>
              <a:srgbClr val="862C4B"/>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1600" b="0" i="0" u="none" strike="noStrike" cap="none" baseline="0">
                <a:solidFill>
                  <a:schemeClr val="lt1"/>
                </a:solidFill>
                <a:latin typeface="Arial"/>
                <a:ea typeface="Arial"/>
                <a:cs typeface="Arial"/>
                <a:sym typeface="Arial"/>
              </a:rPr>
              <a:t>Conscientiousness </a:t>
            </a:r>
          </a:p>
        </p:txBody>
      </p:sp>
      <p:cxnSp>
        <p:nvCxnSpPr>
          <p:cNvPr id="314" name="Shape 314"/>
          <p:cNvCxnSpPr/>
          <p:nvPr/>
        </p:nvCxnSpPr>
        <p:spPr>
          <a:xfrm>
            <a:off x="2411759" y="2240867"/>
            <a:ext cx="6264696" cy="0"/>
          </a:xfrm>
          <a:prstGeom prst="straightConnector1">
            <a:avLst/>
          </a:prstGeom>
          <a:noFill/>
          <a:ln w="12700" cap="flat" cmpd="sng">
            <a:solidFill>
              <a:srgbClr val="B63764"/>
            </a:solidFill>
            <a:prstDash val="solid"/>
            <a:round/>
            <a:headEnd type="none" w="med" len="med"/>
            <a:tailEnd type="none" w="med" len="med"/>
          </a:ln>
        </p:spPr>
      </p:cxnSp>
      <p:cxnSp>
        <p:nvCxnSpPr>
          <p:cNvPr id="315" name="Shape 315"/>
          <p:cNvCxnSpPr/>
          <p:nvPr/>
        </p:nvCxnSpPr>
        <p:spPr>
          <a:xfrm>
            <a:off x="2411759" y="3173028"/>
            <a:ext cx="6264696" cy="0"/>
          </a:xfrm>
          <a:prstGeom prst="straightConnector1">
            <a:avLst/>
          </a:prstGeom>
          <a:noFill/>
          <a:ln w="12700" cap="flat" cmpd="sng">
            <a:solidFill>
              <a:srgbClr val="B63764"/>
            </a:solidFill>
            <a:prstDash val="solid"/>
            <a:round/>
            <a:headEnd type="none" w="med" len="med"/>
            <a:tailEnd type="none" w="med" len="med"/>
          </a:ln>
        </p:spPr>
      </p:cxnSp>
      <p:cxnSp>
        <p:nvCxnSpPr>
          <p:cNvPr id="316" name="Shape 316"/>
          <p:cNvCxnSpPr/>
          <p:nvPr/>
        </p:nvCxnSpPr>
        <p:spPr>
          <a:xfrm>
            <a:off x="2374733" y="4113076"/>
            <a:ext cx="6264696" cy="0"/>
          </a:xfrm>
          <a:prstGeom prst="straightConnector1">
            <a:avLst/>
          </a:prstGeom>
          <a:noFill/>
          <a:ln w="12700" cap="flat" cmpd="sng">
            <a:solidFill>
              <a:srgbClr val="B63764"/>
            </a:solidFill>
            <a:prstDash val="solid"/>
            <a:round/>
            <a:headEnd type="none" w="med" len="med"/>
            <a:tailEnd type="none" w="med" len="med"/>
          </a:ln>
        </p:spPr>
      </p:cxnSp>
      <p:cxnSp>
        <p:nvCxnSpPr>
          <p:cNvPr id="317" name="Shape 317"/>
          <p:cNvCxnSpPr/>
          <p:nvPr/>
        </p:nvCxnSpPr>
        <p:spPr>
          <a:xfrm>
            <a:off x="2411759" y="4977171"/>
            <a:ext cx="6264696" cy="0"/>
          </a:xfrm>
          <a:prstGeom prst="straightConnector1">
            <a:avLst/>
          </a:prstGeom>
          <a:noFill/>
          <a:ln w="12700" cap="flat" cmpd="sng">
            <a:solidFill>
              <a:srgbClr val="B63764"/>
            </a:solidFill>
            <a:prstDash val="solid"/>
            <a:round/>
            <a:headEnd type="none" w="med" len="med"/>
            <a:tailEnd type="none" w="med" len="med"/>
          </a:ln>
        </p:spPr>
      </p:cxnSp>
      <p:cxnSp>
        <p:nvCxnSpPr>
          <p:cNvPr id="318" name="Shape 318"/>
          <p:cNvCxnSpPr/>
          <p:nvPr/>
        </p:nvCxnSpPr>
        <p:spPr>
          <a:xfrm>
            <a:off x="2411759" y="5909332"/>
            <a:ext cx="6264696" cy="0"/>
          </a:xfrm>
          <a:prstGeom prst="straightConnector1">
            <a:avLst/>
          </a:prstGeom>
          <a:noFill/>
          <a:ln w="12700" cap="flat" cmpd="sng">
            <a:solidFill>
              <a:srgbClr val="B63764"/>
            </a:solidFill>
            <a:prstDash val="solid"/>
            <a:round/>
            <a:headEnd type="none" w="med" len="med"/>
            <a:tailEnd type="none" w="med" len="med"/>
          </a:ln>
        </p:spPr>
      </p:cxnSp>
      <p:sp>
        <p:nvSpPr>
          <p:cNvPr id="319" name="Shape 319"/>
          <p:cNvSpPr txBox="1"/>
          <p:nvPr/>
        </p:nvSpPr>
        <p:spPr>
          <a:xfrm>
            <a:off x="2195735" y="1700808"/>
            <a:ext cx="6768751" cy="369332"/>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1800" b="0" i="0" u="none" strike="noStrike" cap="none" baseline="0">
                <a:solidFill>
                  <a:schemeClr val="dk1"/>
                </a:solidFill>
                <a:latin typeface="Arial"/>
                <a:ea typeface="Arial"/>
                <a:cs typeface="Arial"/>
                <a:sym typeface="Arial"/>
              </a:rPr>
              <a:t>20						           80</a:t>
            </a:r>
          </a:p>
        </p:txBody>
      </p:sp>
      <p:sp>
        <p:nvSpPr>
          <p:cNvPr id="320" name="Shape 320"/>
          <p:cNvSpPr/>
          <p:nvPr/>
        </p:nvSpPr>
        <p:spPr>
          <a:xfrm>
            <a:off x="2967625" y="2168890"/>
            <a:ext cx="216023" cy="144016"/>
          </a:xfrm>
          <a:prstGeom prst="flowChartConnector">
            <a:avLst/>
          </a:prstGeom>
          <a:solidFill>
            <a:schemeClr val="accent1"/>
          </a:solidFill>
          <a:ln w="28575" cap="flat" cmpd="sng">
            <a:solidFill>
              <a:srgbClr val="862C4B"/>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None/>
            </a:pPr>
            <a:endParaRPr sz="1800" b="0" i="0" u="none" strike="noStrike" cap="none" baseline="0">
              <a:solidFill>
                <a:schemeClr val="lt1"/>
              </a:solidFill>
              <a:latin typeface="Arial"/>
              <a:ea typeface="Arial"/>
              <a:cs typeface="Arial"/>
              <a:sym typeface="Arial"/>
            </a:endParaRPr>
          </a:p>
        </p:txBody>
      </p:sp>
      <p:sp>
        <p:nvSpPr>
          <p:cNvPr id="321" name="Shape 321"/>
          <p:cNvSpPr/>
          <p:nvPr/>
        </p:nvSpPr>
        <p:spPr>
          <a:xfrm>
            <a:off x="7325054" y="3101021"/>
            <a:ext cx="216023" cy="144016"/>
          </a:xfrm>
          <a:prstGeom prst="flowChartConnector">
            <a:avLst/>
          </a:prstGeom>
          <a:solidFill>
            <a:schemeClr val="accent1"/>
          </a:solidFill>
          <a:ln w="28575" cap="flat" cmpd="sng">
            <a:solidFill>
              <a:srgbClr val="862C4B"/>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None/>
            </a:pPr>
            <a:endParaRPr sz="1800" b="0" i="0" u="none" strike="noStrike" cap="none" baseline="0">
              <a:solidFill>
                <a:schemeClr val="lt1"/>
              </a:solidFill>
              <a:latin typeface="Arial"/>
              <a:ea typeface="Arial"/>
              <a:cs typeface="Arial"/>
              <a:sym typeface="Arial"/>
            </a:endParaRPr>
          </a:p>
        </p:txBody>
      </p:sp>
      <p:sp>
        <p:nvSpPr>
          <p:cNvPr id="322" name="Shape 322"/>
          <p:cNvSpPr/>
          <p:nvPr/>
        </p:nvSpPr>
        <p:spPr>
          <a:xfrm>
            <a:off x="3851103" y="3992050"/>
            <a:ext cx="216023" cy="144016"/>
          </a:xfrm>
          <a:prstGeom prst="flowChartConnector">
            <a:avLst/>
          </a:prstGeom>
          <a:solidFill>
            <a:schemeClr val="accent1"/>
          </a:solidFill>
          <a:ln w="28575" cap="flat" cmpd="sng">
            <a:solidFill>
              <a:srgbClr val="862C4B"/>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None/>
            </a:pPr>
            <a:endParaRPr sz="1800" b="0" i="0" u="none" strike="noStrike" cap="none" baseline="0">
              <a:solidFill>
                <a:schemeClr val="lt1"/>
              </a:solidFill>
              <a:latin typeface="Arial"/>
              <a:ea typeface="Arial"/>
              <a:cs typeface="Arial"/>
              <a:sym typeface="Arial"/>
            </a:endParaRPr>
          </a:p>
        </p:txBody>
      </p:sp>
      <p:sp>
        <p:nvSpPr>
          <p:cNvPr id="323" name="Shape 323"/>
          <p:cNvSpPr/>
          <p:nvPr/>
        </p:nvSpPr>
        <p:spPr>
          <a:xfrm>
            <a:off x="4788023" y="4905164"/>
            <a:ext cx="216023" cy="144016"/>
          </a:xfrm>
          <a:prstGeom prst="flowChartConnector">
            <a:avLst/>
          </a:prstGeom>
          <a:solidFill>
            <a:schemeClr val="accent1"/>
          </a:solidFill>
          <a:ln w="28575" cap="flat" cmpd="sng">
            <a:solidFill>
              <a:srgbClr val="862C4B"/>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None/>
            </a:pPr>
            <a:endParaRPr sz="1800" b="0" i="0" u="none" strike="noStrike" cap="none" baseline="0">
              <a:solidFill>
                <a:schemeClr val="lt1"/>
              </a:solidFill>
              <a:latin typeface="Arial"/>
              <a:ea typeface="Arial"/>
              <a:cs typeface="Arial"/>
              <a:sym typeface="Arial"/>
            </a:endParaRPr>
          </a:p>
        </p:txBody>
      </p:sp>
      <p:sp>
        <p:nvSpPr>
          <p:cNvPr id="324" name="Shape 324"/>
          <p:cNvSpPr/>
          <p:nvPr/>
        </p:nvSpPr>
        <p:spPr>
          <a:xfrm>
            <a:off x="5472098" y="5837325"/>
            <a:ext cx="216023" cy="144016"/>
          </a:xfrm>
          <a:prstGeom prst="flowChartConnector">
            <a:avLst/>
          </a:prstGeom>
          <a:solidFill>
            <a:schemeClr val="accent1"/>
          </a:solidFill>
          <a:ln w="28575" cap="flat" cmpd="sng">
            <a:solidFill>
              <a:srgbClr val="862C4B"/>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None/>
            </a:pPr>
            <a:endParaRPr sz="1800" b="0" i="0" u="none" strike="noStrike" cap="none" baseline="0">
              <a:solidFill>
                <a:schemeClr val="lt1"/>
              </a:solidFill>
              <a:latin typeface="Arial"/>
              <a:ea typeface="Arial"/>
              <a:cs typeface="Arial"/>
              <a:sym typeface="Arial"/>
            </a:endParaRPr>
          </a:p>
        </p:txBody>
      </p:sp>
    </p:spTree>
    <p:extLst>
      <p:ext uri="{BB962C8B-B14F-4D97-AF65-F5344CB8AC3E}">
        <p14:creationId xmlns:p14="http://schemas.microsoft.com/office/powerpoint/2010/main" val="2494638179"/>
      </p:ext>
    </p:extLst>
  </p:cSld>
  <p:clrMapOvr>
    <a:masterClrMapping/>
  </p:clrMapOvr>
  <p:transition spd="slow">
    <p:cu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335"/>
        <p:cNvGrpSpPr/>
        <p:nvPr/>
      </p:nvGrpSpPr>
      <p:grpSpPr>
        <a:xfrm>
          <a:off x="0" y="0"/>
          <a:ext cx="0" cy="0"/>
          <a:chOff x="0" y="0"/>
          <a:chExt cx="0" cy="0"/>
        </a:xfrm>
      </p:grpSpPr>
      <p:sp>
        <p:nvSpPr>
          <p:cNvPr id="336" name="Shape 336"/>
          <p:cNvSpPr txBox="1">
            <a:spLocks noGrp="1"/>
          </p:cNvSpPr>
          <p:nvPr>
            <p:ph type="title"/>
          </p:nvPr>
        </p:nvSpPr>
        <p:spPr>
          <a:xfrm>
            <a:off x="457200" y="152718"/>
            <a:ext cx="6131024" cy="1371599"/>
          </a:xfrm>
          <a:prstGeom prst="rect">
            <a:avLst/>
          </a:prstGeom>
          <a:noFill/>
          <a:ln>
            <a:noFill/>
          </a:ln>
        </p:spPr>
        <p:txBody>
          <a:bodyPr lIns="91425" tIns="45700" rIns="91425" bIns="45700" anchor="b" anchorCtr="0">
            <a:noAutofit/>
          </a:bodyPr>
          <a:lstStyle/>
          <a:p>
            <a:pPr marL="0" marR="0" lvl="0" indent="0" algn="l" rtl="0">
              <a:spcBef>
                <a:spcPts val="0"/>
              </a:spcBef>
              <a:buClr>
                <a:schemeClr val="dk2"/>
              </a:buClr>
              <a:buSzPct val="25000"/>
              <a:buFont typeface="Arial Black"/>
              <a:buNone/>
            </a:pPr>
            <a:r>
              <a:rPr lang="en-GB" sz="3600" b="0" i="0" u="none" strike="noStrike" cap="none" baseline="0">
                <a:solidFill>
                  <a:schemeClr val="dk2"/>
                </a:solidFill>
                <a:latin typeface="Arial Black"/>
                <a:ea typeface="Arial Black"/>
                <a:cs typeface="Arial Black"/>
                <a:sym typeface="Arial Black"/>
              </a:rPr>
              <a:t>PILOT PERSONALITY</a:t>
            </a:r>
          </a:p>
        </p:txBody>
      </p:sp>
      <p:sp>
        <p:nvSpPr>
          <p:cNvPr id="337" name="Shape 337"/>
          <p:cNvSpPr txBox="1">
            <a:spLocks noGrp="1"/>
          </p:cNvSpPr>
          <p:nvPr>
            <p:ph type="body" idx="1"/>
          </p:nvPr>
        </p:nvSpPr>
        <p:spPr>
          <a:xfrm>
            <a:off x="457200" y="1752600"/>
            <a:ext cx="7619999" cy="4373563"/>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Clr>
                <a:schemeClr val="dk1"/>
              </a:buClr>
              <a:buSzPct val="25000"/>
              <a:buFont typeface="Arial"/>
              <a:buNone/>
            </a:pPr>
            <a:r>
              <a:rPr lang="en-GB" sz="2400" b="1" i="0" u="none" strike="noStrike" cap="none" baseline="0">
                <a:solidFill>
                  <a:schemeClr val="dk1"/>
                </a:solidFill>
                <a:latin typeface="Arial"/>
                <a:ea typeface="Arial"/>
                <a:cs typeface="Arial"/>
                <a:sym typeface="Arial"/>
              </a:rPr>
              <a:t>Jessup (1971);</a:t>
            </a:r>
          </a:p>
          <a:p>
            <a:pPr marL="342900" marR="0" lvl="0" indent="-342900" algn="l" rtl="0">
              <a:spcBef>
                <a:spcPts val="1080"/>
              </a:spcBef>
              <a:spcAft>
                <a:spcPts val="0"/>
              </a:spcAft>
              <a:buClr>
                <a:schemeClr val="dk1"/>
              </a:buClr>
              <a:buSzPct val="100000"/>
              <a:buFont typeface="Arial"/>
              <a:buChar char="•"/>
            </a:pPr>
            <a:r>
              <a:rPr lang="en-GB" sz="2400" b="0" i="0" u="none" strike="noStrike" cap="none" baseline="0">
                <a:solidFill>
                  <a:schemeClr val="dk1"/>
                </a:solidFill>
                <a:latin typeface="Arial"/>
                <a:ea typeface="Arial"/>
                <a:cs typeface="Arial"/>
                <a:sym typeface="Arial"/>
              </a:rPr>
              <a:t>Success rates highest in stable introverts</a:t>
            </a:r>
          </a:p>
          <a:p>
            <a:pPr marL="342900" marR="0" lvl="0" indent="-342900" algn="l" rtl="0">
              <a:spcBef>
                <a:spcPts val="1080"/>
              </a:spcBef>
              <a:spcAft>
                <a:spcPts val="0"/>
              </a:spcAft>
              <a:buClr>
                <a:schemeClr val="dk1"/>
              </a:buClr>
              <a:buSzPct val="100000"/>
              <a:buFont typeface="Arial"/>
              <a:buChar char="•"/>
            </a:pPr>
            <a:r>
              <a:rPr lang="en-GB" sz="2400" b="0" i="0" u="none" strike="noStrike" cap="none" baseline="0">
                <a:solidFill>
                  <a:schemeClr val="dk1"/>
                </a:solidFill>
                <a:latin typeface="Arial"/>
                <a:ea typeface="Arial"/>
                <a:cs typeface="Arial"/>
                <a:sym typeface="Arial"/>
              </a:rPr>
              <a:t>But; failure rates higher in neurotic introverts than neurotic extraverts</a:t>
            </a:r>
          </a:p>
          <a:p>
            <a:pPr marL="342900" marR="0" lvl="0" indent="-190500" algn="l" rtl="0">
              <a:spcBef>
                <a:spcPts val="1080"/>
              </a:spcBef>
              <a:spcAft>
                <a:spcPts val="0"/>
              </a:spcAft>
              <a:buClr>
                <a:schemeClr val="dk1"/>
              </a:buClr>
              <a:buFont typeface="Arial"/>
              <a:buNone/>
            </a:pPr>
            <a:endParaRPr sz="2400" b="0" i="0" u="none" strike="noStrike" cap="none" baseline="0">
              <a:solidFill>
                <a:schemeClr val="dk1"/>
              </a:solidFill>
              <a:latin typeface="Arial"/>
              <a:ea typeface="Arial"/>
              <a:cs typeface="Arial"/>
              <a:sym typeface="Arial"/>
            </a:endParaRPr>
          </a:p>
          <a:p>
            <a:pPr marL="0" marR="0" lvl="0" indent="0" algn="l" rtl="0">
              <a:spcBef>
                <a:spcPts val="1080"/>
              </a:spcBef>
              <a:spcAft>
                <a:spcPts val="0"/>
              </a:spcAft>
              <a:buClr>
                <a:schemeClr val="dk1"/>
              </a:buClr>
              <a:buSzPct val="25000"/>
              <a:buFont typeface="Arial"/>
              <a:buNone/>
            </a:pPr>
            <a:r>
              <a:rPr lang="en-GB" sz="2400" b="1" i="0" u="none" strike="noStrike" cap="none" baseline="0">
                <a:solidFill>
                  <a:schemeClr val="dk1"/>
                </a:solidFill>
                <a:latin typeface="Arial"/>
                <a:ea typeface="Arial"/>
                <a:cs typeface="Arial"/>
                <a:sym typeface="Arial"/>
              </a:rPr>
              <a:t>Lambrith et al (2003);</a:t>
            </a:r>
          </a:p>
          <a:p>
            <a:pPr marL="342900" marR="0" lvl="0" indent="-342900" algn="l" rtl="0">
              <a:spcBef>
                <a:spcPts val="1080"/>
              </a:spcBef>
              <a:spcAft>
                <a:spcPts val="600"/>
              </a:spcAft>
              <a:buClr>
                <a:schemeClr val="dk1"/>
              </a:buClr>
              <a:buSzPct val="100000"/>
              <a:buFont typeface="Arial"/>
              <a:buChar char="•"/>
            </a:pPr>
            <a:r>
              <a:rPr lang="en-GB" sz="2400" b="0" i="0" u="none" strike="noStrike" cap="none" baseline="0">
                <a:solidFill>
                  <a:schemeClr val="dk1"/>
                </a:solidFill>
                <a:latin typeface="Arial"/>
                <a:ea typeface="Arial"/>
                <a:cs typeface="Arial"/>
                <a:sym typeface="Arial"/>
              </a:rPr>
              <a:t>Conscientiousness considered most important dimension and predictor of performance for pilots</a:t>
            </a:r>
          </a:p>
        </p:txBody>
      </p:sp>
    </p:spTree>
    <p:extLst>
      <p:ext uri="{BB962C8B-B14F-4D97-AF65-F5344CB8AC3E}">
        <p14:creationId xmlns:p14="http://schemas.microsoft.com/office/powerpoint/2010/main" val="2814603978"/>
      </p:ext>
    </p:extLst>
  </p:cSld>
  <p:clrMapOvr>
    <a:masterClrMapping/>
  </p:clrMapOvr>
  <p:transition spd="slow">
    <p:cu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431"/>
        <p:cNvGrpSpPr/>
        <p:nvPr/>
      </p:nvGrpSpPr>
      <p:grpSpPr>
        <a:xfrm>
          <a:off x="0" y="0"/>
          <a:ext cx="0" cy="0"/>
          <a:chOff x="0" y="0"/>
          <a:chExt cx="0" cy="0"/>
        </a:xfrm>
      </p:grpSpPr>
      <p:sp>
        <p:nvSpPr>
          <p:cNvPr id="432" name="Shape 432"/>
          <p:cNvSpPr txBox="1">
            <a:spLocks noGrp="1"/>
          </p:cNvSpPr>
          <p:nvPr>
            <p:ph type="ctrTitle"/>
          </p:nvPr>
        </p:nvSpPr>
        <p:spPr>
          <a:xfrm>
            <a:off x="457200" y="228600"/>
            <a:ext cx="7772400" cy="4572000"/>
          </a:xfrm>
          <a:prstGeom prst="rect">
            <a:avLst/>
          </a:prstGeom>
        </p:spPr>
        <p:txBody>
          <a:bodyPr lIns="91425" tIns="91425" rIns="91425" bIns="91425" anchor="ctr" anchorCtr="0">
            <a:noAutofit/>
          </a:bodyPr>
          <a:lstStyle/>
          <a:p>
            <a:pPr>
              <a:spcBef>
                <a:spcPts val="0"/>
              </a:spcBef>
              <a:buNone/>
            </a:pPr>
            <a:r>
              <a:rPr lang="en-GB" sz="6000"/>
              <a:t>Issues in personality assessment</a:t>
            </a:r>
          </a:p>
        </p:txBody>
      </p:sp>
      <p:sp>
        <p:nvSpPr>
          <p:cNvPr id="433" name="Shape 433"/>
          <p:cNvSpPr txBox="1">
            <a:spLocks noGrp="1"/>
          </p:cNvSpPr>
          <p:nvPr>
            <p:ph type="subTitle" idx="1"/>
          </p:nvPr>
        </p:nvSpPr>
        <p:spPr>
          <a:xfrm>
            <a:off x="457200" y="4800600"/>
            <a:ext cx="6858000" cy="914400"/>
          </a:xfrm>
          <a:prstGeom prst="rect">
            <a:avLst/>
          </a:prstGeom>
        </p:spPr>
        <p:txBody>
          <a:bodyPr lIns="91425" tIns="91425" rIns="91425" bIns="91425" anchor="t" anchorCtr="0">
            <a:noAutofit/>
          </a:bodyPr>
          <a:lstStyle/>
          <a:p>
            <a:pPr>
              <a:spcBef>
                <a:spcPts val="0"/>
              </a:spcBef>
              <a:buNone/>
            </a:pPr>
            <a:endParaRPr/>
          </a:p>
        </p:txBody>
      </p:sp>
    </p:spTree>
    <p:extLst>
      <p:ext uri="{BB962C8B-B14F-4D97-AF65-F5344CB8AC3E}">
        <p14:creationId xmlns:p14="http://schemas.microsoft.com/office/powerpoint/2010/main" val="3214027968"/>
      </p:ext>
    </p:extLst>
  </p:cSld>
  <p:clrMapOvr>
    <a:masterClrMapping/>
  </p:clrMapOvr>
  <p:transition spd="slow">
    <p:cu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438"/>
        <p:cNvGrpSpPr/>
        <p:nvPr/>
      </p:nvGrpSpPr>
      <p:grpSpPr>
        <a:xfrm>
          <a:off x="0" y="0"/>
          <a:ext cx="0" cy="0"/>
          <a:chOff x="0" y="0"/>
          <a:chExt cx="0" cy="0"/>
        </a:xfrm>
      </p:grpSpPr>
      <p:sp>
        <p:nvSpPr>
          <p:cNvPr id="439" name="Shape 439"/>
          <p:cNvSpPr txBox="1">
            <a:spLocks noGrp="1"/>
          </p:cNvSpPr>
          <p:nvPr>
            <p:ph type="title"/>
          </p:nvPr>
        </p:nvSpPr>
        <p:spPr>
          <a:xfrm>
            <a:off x="457200" y="152718"/>
            <a:ext cx="5791200" cy="1371599"/>
          </a:xfrm>
          <a:prstGeom prst="rect">
            <a:avLst/>
          </a:prstGeom>
        </p:spPr>
        <p:txBody>
          <a:bodyPr lIns="91425" tIns="91425" rIns="91425" bIns="91425" anchor="b" anchorCtr="0">
            <a:noAutofit/>
          </a:bodyPr>
          <a:lstStyle/>
          <a:p>
            <a:pPr lvl="0">
              <a:spcBef>
                <a:spcPts val="0"/>
              </a:spcBef>
              <a:buNone/>
            </a:pPr>
            <a:r>
              <a:rPr lang="en-GB"/>
              <a:t>1) ‘Faking’</a:t>
            </a:r>
          </a:p>
        </p:txBody>
      </p:sp>
      <p:sp>
        <p:nvSpPr>
          <p:cNvPr id="440" name="Shape 440"/>
          <p:cNvSpPr txBox="1">
            <a:spLocks noGrp="1"/>
          </p:cNvSpPr>
          <p:nvPr>
            <p:ph type="body" idx="1"/>
          </p:nvPr>
        </p:nvSpPr>
        <p:spPr>
          <a:xfrm>
            <a:off x="457200" y="1752600"/>
            <a:ext cx="7619999" cy="4373700"/>
          </a:xfrm>
          <a:prstGeom prst="rect">
            <a:avLst/>
          </a:prstGeom>
        </p:spPr>
        <p:txBody>
          <a:bodyPr lIns="91425" tIns="91425" rIns="91425" bIns="91425" anchor="t" anchorCtr="0">
            <a:noAutofit/>
          </a:bodyPr>
          <a:lstStyle/>
          <a:p>
            <a:pPr marL="342900" indent="-342900" rtl="0">
              <a:spcBef>
                <a:spcPts val="0"/>
              </a:spcBef>
              <a:buFont typeface="Arial" panose="020B0604020202020204" pitchFamily="34" charset="0"/>
              <a:buChar char="•"/>
            </a:pPr>
            <a:r>
              <a:rPr lang="en-GB" sz="2400" b="0" dirty="0"/>
              <a:t>The tendency for people to present a favourable image of themselves on questionnaires</a:t>
            </a:r>
          </a:p>
          <a:p>
            <a:pPr marL="342900" indent="-342900" rtl="0">
              <a:spcBef>
                <a:spcPts val="0"/>
              </a:spcBef>
              <a:buFont typeface="Arial" panose="020B0604020202020204" pitchFamily="34" charset="0"/>
              <a:buChar char="•"/>
            </a:pPr>
            <a:endParaRPr sz="2400" b="0" dirty="0"/>
          </a:p>
          <a:p>
            <a:pPr marL="342900" indent="-342900" rtl="0">
              <a:spcBef>
                <a:spcPts val="0"/>
              </a:spcBef>
              <a:buFont typeface="Arial" panose="020B0604020202020204" pitchFamily="34" charset="0"/>
              <a:buChar char="•"/>
            </a:pPr>
            <a:r>
              <a:rPr lang="en-GB" sz="2400" b="0" dirty="0"/>
              <a:t>Social desirability response bias affects the validity of a questionnaire</a:t>
            </a:r>
          </a:p>
          <a:p>
            <a:pPr marL="342900" indent="-342900" rtl="0">
              <a:spcBef>
                <a:spcPts val="0"/>
              </a:spcBef>
              <a:buFont typeface="Arial" panose="020B0604020202020204" pitchFamily="34" charset="0"/>
              <a:buChar char="•"/>
            </a:pPr>
            <a:endParaRPr sz="2400" b="0" dirty="0"/>
          </a:p>
          <a:p>
            <a:pPr marL="342900" indent="-342900" rtl="0">
              <a:spcBef>
                <a:spcPts val="0"/>
              </a:spcBef>
              <a:buFont typeface="Arial" panose="020B0604020202020204" pitchFamily="34" charset="0"/>
              <a:buChar char="•"/>
            </a:pPr>
            <a:r>
              <a:rPr lang="en-GB" sz="2400" b="0" dirty="0"/>
              <a:t>Job applicants have been found to score more highly on desired personality traits</a:t>
            </a:r>
          </a:p>
          <a:p>
            <a:pPr marL="1485900" lvl="2" indent="-342900">
              <a:spcBef>
                <a:spcPts val="0"/>
              </a:spcBef>
            </a:pPr>
            <a:r>
              <a:rPr lang="en-GB" sz="2200" b="0" dirty="0" smtClean="0"/>
              <a:t>Motivated </a:t>
            </a:r>
            <a:r>
              <a:rPr lang="en-GB" sz="2200" b="0" dirty="0"/>
              <a:t>to ‘fake good’? (Barrick &amp; Mount, 1996)</a:t>
            </a:r>
          </a:p>
          <a:p>
            <a:pPr rtl="0">
              <a:spcBef>
                <a:spcPts val="0"/>
              </a:spcBef>
              <a:buNone/>
            </a:pPr>
            <a:endParaRPr dirty="0"/>
          </a:p>
          <a:p>
            <a:pPr>
              <a:spcBef>
                <a:spcPts val="0"/>
              </a:spcBef>
              <a:buNone/>
            </a:pPr>
            <a:endParaRPr dirty="0"/>
          </a:p>
        </p:txBody>
      </p:sp>
    </p:spTree>
    <p:extLst>
      <p:ext uri="{BB962C8B-B14F-4D97-AF65-F5344CB8AC3E}">
        <p14:creationId xmlns:p14="http://schemas.microsoft.com/office/powerpoint/2010/main" val="452890984"/>
      </p:ext>
    </p:extLst>
  </p:cSld>
  <p:clrMapOvr>
    <a:masterClrMapping/>
  </p:clrMapOvr>
  <p:transition spd="slow">
    <p:cu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445"/>
        <p:cNvGrpSpPr/>
        <p:nvPr/>
      </p:nvGrpSpPr>
      <p:grpSpPr>
        <a:xfrm>
          <a:off x="0" y="0"/>
          <a:ext cx="0" cy="0"/>
          <a:chOff x="0" y="0"/>
          <a:chExt cx="0" cy="0"/>
        </a:xfrm>
      </p:grpSpPr>
      <p:sp>
        <p:nvSpPr>
          <p:cNvPr id="446" name="Shape 446"/>
          <p:cNvSpPr txBox="1">
            <a:spLocks noGrp="1"/>
          </p:cNvSpPr>
          <p:nvPr>
            <p:ph type="title"/>
          </p:nvPr>
        </p:nvSpPr>
        <p:spPr>
          <a:xfrm>
            <a:off x="457200" y="152718"/>
            <a:ext cx="5791200" cy="1371599"/>
          </a:xfrm>
          <a:prstGeom prst="rect">
            <a:avLst/>
          </a:prstGeom>
        </p:spPr>
        <p:txBody>
          <a:bodyPr lIns="91425" tIns="91425" rIns="91425" bIns="91425" anchor="b" anchorCtr="0">
            <a:noAutofit/>
          </a:bodyPr>
          <a:lstStyle/>
          <a:p>
            <a:pPr lvl="0">
              <a:spcBef>
                <a:spcPts val="0"/>
              </a:spcBef>
              <a:buNone/>
            </a:pPr>
            <a:r>
              <a:rPr lang="en-GB"/>
              <a:t>1) Faking</a:t>
            </a:r>
          </a:p>
        </p:txBody>
      </p:sp>
      <p:sp>
        <p:nvSpPr>
          <p:cNvPr id="447" name="Shape 447"/>
          <p:cNvSpPr txBox="1">
            <a:spLocks noGrp="1"/>
          </p:cNvSpPr>
          <p:nvPr>
            <p:ph type="body" idx="1"/>
          </p:nvPr>
        </p:nvSpPr>
        <p:spPr>
          <a:xfrm>
            <a:off x="457200" y="1752600"/>
            <a:ext cx="7619999" cy="4373700"/>
          </a:xfrm>
          <a:prstGeom prst="rect">
            <a:avLst/>
          </a:prstGeom>
        </p:spPr>
        <p:txBody>
          <a:bodyPr lIns="91425" tIns="91425" rIns="91425" bIns="91425" anchor="t" anchorCtr="0">
            <a:noAutofit/>
          </a:bodyPr>
          <a:lstStyle/>
          <a:p>
            <a:pPr marL="342900" lvl="0" indent="-342900" rtl="0">
              <a:spcBef>
                <a:spcPts val="0"/>
              </a:spcBef>
              <a:buFont typeface="Arial" panose="020B0604020202020204" pitchFamily="34" charset="0"/>
              <a:buChar char="•"/>
            </a:pPr>
            <a:r>
              <a:rPr lang="en-GB" sz="2400" b="0" dirty="0"/>
              <a:t>Easy to identify the ‘desirable response’ on a personality test</a:t>
            </a:r>
          </a:p>
          <a:p>
            <a:pPr marL="342900" lvl="0" indent="-342900" rtl="0">
              <a:spcBef>
                <a:spcPts val="0"/>
              </a:spcBef>
              <a:buFont typeface="Arial" panose="020B0604020202020204" pitchFamily="34" charset="0"/>
              <a:buChar char="•"/>
            </a:pPr>
            <a:endParaRPr sz="2400" b="0" dirty="0"/>
          </a:p>
          <a:p>
            <a:pPr marL="342900" lvl="0" indent="-342900" rtl="0">
              <a:spcBef>
                <a:spcPts val="0"/>
              </a:spcBef>
              <a:buFont typeface="Arial" panose="020B0604020202020204" pitchFamily="34" charset="0"/>
              <a:buChar char="•"/>
            </a:pPr>
            <a:r>
              <a:rPr lang="en-GB" sz="2400" b="0" dirty="0"/>
              <a:t>May influence the ordering of </a:t>
            </a:r>
            <a:r>
              <a:rPr lang="en-GB" sz="2400" b="0" dirty="0" smtClean="0"/>
              <a:t>candidates </a:t>
            </a:r>
            <a:r>
              <a:rPr lang="en-GB" sz="2400" b="0" dirty="0"/>
              <a:t>re: hiring decisions!</a:t>
            </a:r>
          </a:p>
          <a:p>
            <a:pPr marL="342900" lvl="0" indent="-342900" rtl="0">
              <a:spcBef>
                <a:spcPts val="0"/>
              </a:spcBef>
              <a:buFont typeface="Arial" panose="020B0604020202020204" pitchFamily="34" charset="0"/>
              <a:buChar char="•"/>
            </a:pPr>
            <a:endParaRPr sz="2400" b="0" dirty="0"/>
          </a:p>
          <a:p>
            <a:pPr marL="342900" lvl="0" indent="-342900" rtl="0">
              <a:spcBef>
                <a:spcPts val="0"/>
              </a:spcBef>
              <a:buClr>
                <a:schemeClr val="dk1"/>
              </a:buClr>
              <a:buSzPct val="55000"/>
              <a:buFont typeface="Arial" panose="020B0604020202020204" pitchFamily="34" charset="0"/>
              <a:buChar char="•"/>
            </a:pPr>
            <a:r>
              <a:rPr lang="en-GB" sz="2400" b="0" dirty="0"/>
              <a:t>Is there a solution?</a:t>
            </a:r>
          </a:p>
          <a:p>
            <a:pPr marL="342900" lvl="0" indent="-342900" rtl="0">
              <a:spcBef>
                <a:spcPts val="0"/>
              </a:spcBef>
              <a:buClr>
                <a:schemeClr val="dk1"/>
              </a:buClr>
              <a:buFont typeface="Arial" panose="020B0604020202020204" pitchFamily="34" charset="0"/>
              <a:buChar char="•"/>
            </a:pPr>
            <a:endParaRPr sz="2400" b="0" dirty="0"/>
          </a:p>
          <a:p>
            <a:pPr marL="342900" lvl="0" indent="-342900" rtl="0">
              <a:spcBef>
                <a:spcPts val="0"/>
              </a:spcBef>
              <a:buClr>
                <a:schemeClr val="dk1"/>
              </a:buClr>
              <a:buSzPct val="55000"/>
              <a:buFont typeface="Wingdings" panose="05000000000000000000" pitchFamily="2" charset="2"/>
              <a:buChar char="v"/>
            </a:pPr>
            <a:r>
              <a:rPr lang="en-GB" sz="2400" b="0" dirty="0" err="1" smtClean="0">
                <a:solidFill>
                  <a:schemeClr val="accent5">
                    <a:lumMod val="75000"/>
                  </a:schemeClr>
                </a:solidFill>
              </a:rPr>
              <a:t>Ipsative</a:t>
            </a:r>
            <a:r>
              <a:rPr lang="en-GB" sz="2400" b="0" dirty="0" smtClean="0">
                <a:solidFill>
                  <a:schemeClr val="accent5">
                    <a:lumMod val="75000"/>
                  </a:schemeClr>
                </a:solidFill>
              </a:rPr>
              <a:t> </a:t>
            </a:r>
            <a:r>
              <a:rPr lang="en-GB" sz="2400" b="0" dirty="0">
                <a:solidFill>
                  <a:schemeClr val="accent5">
                    <a:lumMod val="75000"/>
                  </a:schemeClr>
                </a:solidFill>
              </a:rPr>
              <a:t>tests</a:t>
            </a:r>
            <a:r>
              <a:rPr lang="en-GB" sz="2400" b="0" dirty="0" smtClean="0">
                <a:solidFill>
                  <a:schemeClr val="accent5">
                    <a:lumMod val="75000"/>
                  </a:schemeClr>
                </a:solidFill>
              </a:rPr>
              <a:t>:</a:t>
            </a:r>
          </a:p>
          <a:p>
            <a:pPr marL="800100" lvl="1" indent="-342900">
              <a:spcBef>
                <a:spcPts val="0"/>
              </a:spcBef>
              <a:buClr>
                <a:schemeClr val="dk1"/>
              </a:buClr>
              <a:buSzPct val="55000"/>
            </a:pPr>
            <a:r>
              <a:rPr lang="en-GB" sz="2400" b="0" dirty="0" smtClean="0">
                <a:solidFill>
                  <a:schemeClr val="accent5">
                    <a:lumMod val="75000"/>
                  </a:schemeClr>
                </a:solidFill>
              </a:rPr>
              <a:t>‘</a:t>
            </a:r>
            <a:r>
              <a:rPr lang="en-GB" sz="2400" b="0" dirty="0">
                <a:solidFill>
                  <a:schemeClr val="accent5">
                    <a:lumMod val="75000"/>
                  </a:schemeClr>
                </a:solidFill>
              </a:rPr>
              <a:t>forced choice’ scale - respondents compare two or more equally desirable options and pick the one that is most preferred</a:t>
            </a:r>
          </a:p>
          <a:p>
            <a:pPr>
              <a:spcBef>
                <a:spcPts val="0"/>
              </a:spcBef>
              <a:buNone/>
            </a:pPr>
            <a:endParaRPr dirty="0"/>
          </a:p>
        </p:txBody>
      </p:sp>
    </p:spTree>
    <p:extLst>
      <p:ext uri="{BB962C8B-B14F-4D97-AF65-F5344CB8AC3E}">
        <p14:creationId xmlns:p14="http://schemas.microsoft.com/office/powerpoint/2010/main" val="4059658229"/>
      </p:ext>
    </p:extLst>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47">
                                            <p:txEl>
                                              <p:pRg st="6" end="6"/>
                                            </p:txEl>
                                          </p:spTgt>
                                        </p:tgtEl>
                                        <p:attrNameLst>
                                          <p:attrName>style.visibility</p:attrName>
                                        </p:attrNameLst>
                                      </p:cBhvr>
                                      <p:to>
                                        <p:strVal val="visible"/>
                                      </p:to>
                                    </p:set>
                                    <p:anim calcmode="lin" valueType="num">
                                      <p:cBhvr additive="base">
                                        <p:cTn id="7" dur="500" fill="hold"/>
                                        <p:tgtEl>
                                          <p:spTgt spid="447">
                                            <p:txEl>
                                              <p:pRg st="6" end="6"/>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47">
                                            <p:txEl>
                                              <p:pRg st="6" end="6"/>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47">
                                            <p:txEl>
                                              <p:pRg st="7" end="7"/>
                                            </p:txEl>
                                          </p:spTgt>
                                        </p:tgtEl>
                                        <p:attrNameLst>
                                          <p:attrName>style.visibility</p:attrName>
                                        </p:attrNameLst>
                                      </p:cBhvr>
                                      <p:to>
                                        <p:strVal val="visible"/>
                                      </p:to>
                                    </p:set>
                                    <p:anim calcmode="lin" valueType="num">
                                      <p:cBhvr additive="base">
                                        <p:cTn id="11" dur="500" fill="hold"/>
                                        <p:tgtEl>
                                          <p:spTgt spid="447">
                                            <p:txEl>
                                              <p:pRg st="7" end="7"/>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47">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452"/>
        <p:cNvGrpSpPr/>
        <p:nvPr/>
      </p:nvGrpSpPr>
      <p:grpSpPr>
        <a:xfrm>
          <a:off x="0" y="0"/>
          <a:ext cx="0" cy="0"/>
          <a:chOff x="0" y="0"/>
          <a:chExt cx="0" cy="0"/>
        </a:xfrm>
      </p:grpSpPr>
      <p:sp>
        <p:nvSpPr>
          <p:cNvPr id="453" name="Shape 453"/>
          <p:cNvSpPr txBox="1">
            <a:spLocks noGrp="1"/>
          </p:cNvSpPr>
          <p:nvPr>
            <p:ph type="title"/>
          </p:nvPr>
        </p:nvSpPr>
        <p:spPr>
          <a:xfrm>
            <a:off x="457200" y="152718"/>
            <a:ext cx="5791200" cy="1371599"/>
          </a:xfrm>
          <a:prstGeom prst="rect">
            <a:avLst/>
          </a:prstGeom>
        </p:spPr>
        <p:txBody>
          <a:bodyPr lIns="91425" tIns="91425" rIns="91425" bIns="91425" anchor="b" anchorCtr="0">
            <a:noAutofit/>
          </a:bodyPr>
          <a:lstStyle/>
          <a:p>
            <a:pPr>
              <a:spcBef>
                <a:spcPts val="0"/>
              </a:spcBef>
              <a:buNone/>
            </a:pPr>
            <a:r>
              <a:rPr lang="en-GB"/>
              <a:t>2) State or trait??</a:t>
            </a:r>
          </a:p>
        </p:txBody>
      </p:sp>
      <p:sp>
        <p:nvSpPr>
          <p:cNvPr id="454" name="Shape 454"/>
          <p:cNvSpPr txBox="1">
            <a:spLocks noGrp="1"/>
          </p:cNvSpPr>
          <p:nvPr>
            <p:ph type="body" idx="1"/>
          </p:nvPr>
        </p:nvSpPr>
        <p:spPr>
          <a:xfrm>
            <a:off x="457200" y="1752600"/>
            <a:ext cx="7619999" cy="4373700"/>
          </a:xfrm>
          <a:prstGeom prst="rect">
            <a:avLst/>
          </a:prstGeom>
        </p:spPr>
        <p:txBody>
          <a:bodyPr lIns="91425" tIns="91425" rIns="91425" bIns="91425" anchor="t" anchorCtr="0">
            <a:noAutofit/>
          </a:bodyPr>
          <a:lstStyle/>
          <a:p>
            <a:pPr rtl="0">
              <a:spcBef>
                <a:spcPts val="0"/>
              </a:spcBef>
              <a:buNone/>
            </a:pPr>
            <a:r>
              <a:rPr lang="en-GB" sz="2400" b="0" dirty="0"/>
              <a:t>E.g., Laziness</a:t>
            </a:r>
          </a:p>
          <a:p>
            <a:pPr rtl="0">
              <a:spcBef>
                <a:spcPts val="0"/>
              </a:spcBef>
              <a:buNone/>
            </a:pPr>
            <a:endParaRPr sz="2400" b="0" dirty="0"/>
          </a:p>
          <a:p>
            <a:pPr rtl="0">
              <a:spcBef>
                <a:spcPts val="0"/>
              </a:spcBef>
              <a:buNone/>
            </a:pPr>
            <a:r>
              <a:rPr lang="en-GB" sz="2400" b="0" dirty="0"/>
              <a:t>State or trait?</a:t>
            </a:r>
          </a:p>
          <a:p>
            <a:pPr rtl="0">
              <a:spcBef>
                <a:spcPts val="0"/>
              </a:spcBef>
              <a:buNone/>
            </a:pPr>
            <a:endParaRPr sz="2400" b="0" dirty="0"/>
          </a:p>
          <a:p>
            <a:pPr marL="342900" indent="-342900" rtl="0">
              <a:spcBef>
                <a:spcPts val="0"/>
              </a:spcBef>
              <a:buFont typeface="Arial" panose="020B0604020202020204" pitchFamily="34" charset="0"/>
              <a:buChar char="•"/>
            </a:pPr>
            <a:r>
              <a:rPr lang="en-GB" sz="2400" b="0" dirty="0"/>
              <a:t>State = something that changes depending upon an individual's mood, situation, </a:t>
            </a:r>
            <a:r>
              <a:rPr lang="en-GB" sz="2400" b="0" dirty="0" err="1" smtClean="0"/>
              <a:t>etc</a:t>
            </a:r>
            <a:endParaRPr lang="en-GB" sz="2400" b="0" dirty="0" smtClean="0"/>
          </a:p>
          <a:p>
            <a:pPr marL="342900" indent="-342900" rtl="0">
              <a:spcBef>
                <a:spcPts val="0"/>
              </a:spcBef>
              <a:buFont typeface="Arial" panose="020B0604020202020204" pitchFamily="34" charset="0"/>
              <a:buChar char="•"/>
            </a:pPr>
            <a:endParaRPr lang="en-GB" sz="2400" b="0" dirty="0"/>
          </a:p>
          <a:p>
            <a:pPr marL="342900" indent="-342900">
              <a:spcBef>
                <a:spcPts val="0"/>
              </a:spcBef>
              <a:buFont typeface="Arial" panose="020B0604020202020204" pitchFamily="34" charset="0"/>
              <a:buChar char="•"/>
            </a:pPr>
            <a:r>
              <a:rPr lang="en-GB" sz="2400" b="0" dirty="0"/>
              <a:t>Trait = general trait of the individual across all settings</a:t>
            </a:r>
          </a:p>
        </p:txBody>
      </p:sp>
    </p:spTree>
    <p:extLst>
      <p:ext uri="{BB962C8B-B14F-4D97-AF65-F5344CB8AC3E}">
        <p14:creationId xmlns:p14="http://schemas.microsoft.com/office/powerpoint/2010/main" val="1117932026"/>
      </p:ext>
    </p:extLst>
  </p:cSld>
  <p:clrMapOvr>
    <a:masterClrMapping/>
  </p:clrMapOvr>
  <p:transition spd="slow">
    <p:cut/>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459"/>
        <p:cNvGrpSpPr/>
        <p:nvPr/>
      </p:nvGrpSpPr>
      <p:grpSpPr>
        <a:xfrm>
          <a:off x="0" y="0"/>
          <a:ext cx="0" cy="0"/>
          <a:chOff x="0" y="0"/>
          <a:chExt cx="0" cy="0"/>
        </a:xfrm>
      </p:grpSpPr>
      <p:sp>
        <p:nvSpPr>
          <p:cNvPr id="460" name="Shape 460"/>
          <p:cNvSpPr txBox="1">
            <a:spLocks noGrp="1"/>
          </p:cNvSpPr>
          <p:nvPr>
            <p:ph type="title"/>
          </p:nvPr>
        </p:nvSpPr>
        <p:spPr>
          <a:xfrm>
            <a:off x="457200" y="152718"/>
            <a:ext cx="5791200" cy="1371599"/>
          </a:xfrm>
          <a:prstGeom prst="rect">
            <a:avLst/>
          </a:prstGeom>
        </p:spPr>
        <p:txBody>
          <a:bodyPr lIns="91425" tIns="91425" rIns="91425" bIns="91425" anchor="b" anchorCtr="0">
            <a:noAutofit/>
          </a:bodyPr>
          <a:lstStyle/>
          <a:p>
            <a:pPr>
              <a:spcBef>
                <a:spcPts val="0"/>
              </a:spcBef>
              <a:buNone/>
            </a:pPr>
            <a:r>
              <a:rPr lang="en-GB"/>
              <a:t>3) Spurious validity</a:t>
            </a:r>
          </a:p>
        </p:txBody>
      </p:sp>
      <p:sp>
        <p:nvSpPr>
          <p:cNvPr id="461" name="Shape 461"/>
          <p:cNvSpPr txBox="1">
            <a:spLocks noGrp="1"/>
          </p:cNvSpPr>
          <p:nvPr>
            <p:ph type="body" idx="1"/>
          </p:nvPr>
        </p:nvSpPr>
        <p:spPr>
          <a:xfrm>
            <a:off x="457200" y="1726700"/>
            <a:ext cx="4244400" cy="4373700"/>
          </a:xfrm>
          <a:prstGeom prst="rect">
            <a:avLst/>
          </a:prstGeom>
        </p:spPr>
        <p:txBody>
          <a:bodyPr lIns="91425" tIns="91425" rIns="91425" bIns="91425" anchor="t" anchorCtr="0">
            <a:noAutofit/>
          </a:bodyPr>
          <a:lstStyle/>
          <a:p>
            <a:pPr rtl="0">
              <a:spcBef>
                <a:spcPts val="0"/>
              </a:spcBef>
              <a:buNone/>
            </a:pPr>
            <a:r>
              <a:rPr lang="en-GB" sz="2800" b="0" dirty="0"/>
              <a:t>Tests can have high face validity but no true validity</a:t>
            </a:r>
          </a:p>
          <a:p>
            <a:pPr rtl="0">
              <a:spcBef>
                <a:spcPts val="0"/>
              </a:spcBef>
              <a:buNone/>
            </a:pPr>
            <a:endParaRPr sz="2800" b="0" dirty="0"/>
          </a:p>
          <a:p>
            <a:pPr>
              <a:spcBef>
                <a:spcPts val="0"/>
              </a:spcBef>
              <a:buNone/>
            </a:pPr>
            <a:r>
              <a:rPr lang="en-GB" sz="2800" b="0" dirty="0"/>
              <a:t>e.g., graphology, magazine quizzes</a:t>
            </a:r>
          </a:p>
        </p:txBody>
      </p:sp>
      <p:pic>
        <p:nvPicPr>
          <p:cNvPr id="462" name="Shape 462"/>
          <p:cNvPicPr preferRelativeResize="0"/>
          <p:nvPr/>
        </p:nvPicPr>
        <p:blipFill>
          <a:blip r:embed="rId3">
            <a:alphaModFix/>
          </a:blip>
          <a:stretch>
            <a:fillRect/>
          </a:stretch>
        </p:blipFill>
        <p:spPr>
          <a:xfrm>
            <a:off x="5137525" y="1585462"/>
            <a:ext cx="3643800" cy="4864650"/>
          </a:xfrm>
          <a:prstGeom prst="rect">
            <a:avLst/>
          </a:prstGeom>
          <a:noFill/>
          <a:ln>
            <a:noFill/>
          </a:ln>
        </p:spPr>
      </p:pic>
    </p:spTree>
    <p:extLst>
      <p:ext uri="{BB962C8B-B14F-4D97-AF65-F5344CB8AC3E}">
        <p14:creationId xmlns:p14="http://schemas.microsoft.com/office/powerpoint/2010/main" val="228230164"/>
      </p:ext>
    </p:extLst>
  </p:cSld>
  <p:clrMapOvr>
    <a:masterClrMapping/>
  </p:clrMapOvr>
  <p:transition spd="slow">
    <p:cut/>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467"/>
        <p:cNvGrpSpPr/>
        <p:nvPr/>
      </p:nvGrpSpPr>
      <p:grpSpPr>
        <a:xfrm>
          <a:off x="0" y="0"/>
          <a:ext cx="0" cy="0"/>
          <a:chOff x="0" y="0"/>
          <a:chExt cx="0" cy="0"/>
        </a:xfrm>
      </p:grpSpPr>
      <p:sp>
        <p:nvSpPr>
          <p:cNvPr id="468" name="Shape 468"/>
          <p:cNvSpPr txBox="1">
            <a:spLocks noGrp="1"/>
          </p:cNvSpPr>
          <p:nvPr>
            <p:ph type="title"/>
          </p:nvPr>
        </p:nvSpPr>
        <p:spPr>
          <a:xfrm>
            <a:off x="457200" y="152718"/>
            <a:ext cx="5791200" cy="1371599"/>
          </a:xfrm>
          <a:prstGeom prst="rect">
            <a:avLst/>
          </a:prstGeom>
        </p:spPr>
        <p:txBody>
          <a:bodyPr lIns="91425" tIns="91425" rIns="91425" bIns="91425" anchor="b" anchorCtr="0">
            <a:noAutofit/>
          </a:bodyPr>
          <a:lstStyle/>
          <a:p>
            <a:pPr>
              <a:spcBef>
                <a:spcPts val="0"/>
              </a:spcBef>
              <a:buNone/>
            </a:pPr>
            <a:r>
              <a:rPr lang="en-GB"/>
              <a:t>4) Barnum effects</a:t>
            </a:r>
          </a:p>
        </p:txBody>
      </p:sp>
      <p:sp>
        <p:nvSpPr>
          <p:cNvPr id="469" name="Shape 469"/>
          <p:cNvSpPr txBox="1">
            <a:spLocks noGrp="1"/>
          </p:cNvSpPr>
          <p:nvPr>
            <p:ph type="body" idx="1"/>
          </p:nvPr>
        </p:nvSpPr>
        <p:spPr>
          <a:xfrm>
            <a:off x="457200" y="1752600"/>
            <a:ext cx="7619999" cy="4373700"/>
          </a:xfrm>
          <a:prstGeom prst="rect">
            <a:avLst/>
          </a:prstGeom>
        </p:spPr>
        <p:txBody>
          <a:bodyPr lIns="91425" tIns="91425" rIns="91425" bIns="91425" anchor="t" anchorCtr="0">
            <a:noAutofit/>
          </a:bodyPr>
          <a:lstStyle/>
          <a:p>
            <a:pPr rtl="0">
              <a:spcBef>
                <a:spcPts val="0"/>
              </a:spcBef>
              <a:buNone/>
            </a:pPr>
            <a:r>
              <a:rPr lang="en-GB" sz="2400" b="0" dirty="0"/>
              <a:t>The tendency to regard generalised descriptions as accurate comments of an individual’s personality</a:t>
            </a:r>
          </a:p>
          <a:p>
            <a:pPr rtl="0">
              <a:spcBef>
                <a:spcPts val="0"/>
              </a:spcBef>
              <a:buNone/>
            </a:pPr>
            <a:endParaRPr sz="2400" b="0" dirty="0"/>
          </a:p>
          <a:p>
            <a:pPr>
              <a:spcBef>
                <a:spcPts val="0"/>
              </a:spcBef>
              <a:buNone/>
            </a:pPr>
            <a:r>
              <a:rPr lang="en-GB" sz="2400" b="0" dirty="0"/>
              <a:t>E.g., the dessert personality</a:t>
            </a:r>
          </a:p>
        </p:txBody>
      </p:sp>
      <p:pic>
        <p:nvPicPr>
          <p:cNvPr id="470" name="Shape 470"/>
          <p:cNvPicPr preferRelativeResize="0"/>
          <p:nvPr/>
        </p:nvPicPr>
        <p:blipFill>
          <a:blip r:embed="rId3">
            <a:alphaModFix/>
          </a:blip>
          <a:stretch>
            <a:fillRect/>
          </a:stretch>
        </p:blipFill>
        <p:spPr>
          <a:xfrm>
            <a:off x="3490512" y="4299762"/>
            <a:ext cx="2447925" cy="1866900"/>
          </a:xfrm>
          <a:prstGeom prst="rect">
            <a:avLst/>
          </a:prstGeom>
          <a:noFill/>
          <a:ln>
            <a:noFill/>
          </a:ln>
        </p:spPr>
      </p:pic>
      <p:pic>
        <p:nvPicPr>
          <p:cNvPr id="471" name="Shape 471"/>
          <p:cNvPicPr preferRelativeResize="0"/>
          <p:nvPr/>
        </p:nvPicPr>
        <p:blipFill>
          <a:blip r:embed="rId4">
            <a:alphaModFix/>
          </a:blip>
          <a:stretch>
            <a:fillRect/>
          </a:stretch>
        </p:blipFill>
        <p:spPr>
          <a:xfrm>
            <a:off x="134887" y="4261062"/>
            <a:ext cx="2619375" cy="1743075"/>
          </a:xfrm>
          <a:prstGeom prst="rect">
            <a:avLst/>
          </a:prstGeom>
          <a:noFill/>
          <a:ln>
            <a:noFill/>
          </a:ln>
        </p:spPr>
      </p:pic>
      <p:pic>
        <p:nvPicPr>
          <p:cNvPr id="472" name="Shape 472"/>
          <p:cNvPicPr preferRelativeResize="0"/>
          <p:nvPr/>
        </p:nvPicPr>
        <p:blipFill>
          <a:blip r:embed="rId5">
            <a:alphaModFix/>
          </a:blip>
          <a:stretch>
            <a:fillRect/>
          </a:stretch>
        </p:blipFill>
        <p:spPr>
          <a:xfrm>
            <a:off x="6522087" y="4161637"/>
            <a:ext cx="2143125" cy="2143125"/>
          </a:xfrm>
          <a:prstGeom prst="rect">
            <a:avLst/>
          </a:prstGeom>
          <a:noFill/>
          <a:ln>
            <a:noFill/>
          </a:ln>
        </p:spPr>
      </p:pic>
    </p:spTree>
    <p:extLst>
      <p:ext uri="{BB962C8B-B14F-4D97-AF65-F5344CB8AC3E}">
        <p14:creationId xmlns:p14="http://schemas.microsoft.com/office/powerpoint/2010/main" val="1455466468"/>
      </p:ext>
    </p:extLst>
  </p:cSld>
  <p:clrMapOvr>
    <a:masterClrMapping/>
  </p:clrMapOvr>
  <p:transition spd="slow">
    <p:cut/>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477"/>
        <p:cNvGrpSpPr/>
        <p:nvPr/>
      </p:nvGrpSpPr>
      <p:grpSpPr>
        <a:xfrm>
          <a:off x="0" y="0"/>
          <a:ext cx="0" cy="0"/>
          <a:chOff x="0" y="0"/>
          <a:chExt cx="0" cy="0"/>
        </a:xfrm>
      </p:grpSpPr>
      <p:sp>
        <p:nvSpPr>
          <p:cNvPr id="478" name="Shape 478"/>
          <p:cNvSpPr txBox="1">
            <a:spLocks noGrp="1"/>
          </p:cNvSpPr>
          <p:nvPr>
            <p:ph type="ctrTitle"/>
          </p:nvPr>
        </p:nvSpPr>
        <p:spPr>
          <a:xfrm>
            <a:off x="457200" y="228600"/>
            <a:ext cx="7772400" cy="4572000"/>
          </a:xfrm>
          <a:prstGeom prst="rect">
            <a:avLst/>
          </a:prstGeom>
        </p:spPr>
        <p:txBody>
          <a:bodyPr lIns="91425" tIns="91425" rIns="91425" bIns="91425" anchor="ctr" anchorCtr="0">
            <a:noAutofit/>
          </a:bodyPr>
          <a:lstStyle/>
          <a:p>
            <a:pPr>
              <a:spcBef>
                <a:spcPts val="0"/>
              </a:spcBef>
              <a:buNone/>
            </a:pPr>
            <a:r>
              <a:rPr lang="en-GB" sz="4800" dirty="0"/>
              <a:t>Psychometrically valid and reliable...</a:t>
            </a:r>
          </a:p>
        </p:txBody>
      </p:sp>
      <p:sp>
        <p:nvSpPr>
          <p:cNvPr id="479" name="Shape 479"/>
          <p:cNvSpPr txBox="1">
            <a:spLocks noGrp="1"/>
          </p:cNvSpPr>
          <p:nvPr>
            <p:ph type="subTitle" idx="1"/>
          </p:nvPr>
        </p:nvSpPr>
        <p:spPr>
          <a:xfrm>
            <a:off x="457200" y="4800600"/>
            <a:ext cx="6858000" cy="914400"/>
          </a:xfrm>
          <a:prstGeom prst="rect">
            <a:avLst/>
          </a:prstGeom>
        </p:spPr>
        <p:txBody>
          <a:bodyPr lIns="91425" tIns="91425" rIns="91425" bIns="91425" anchor="t" anchorCtr="0">
            <a:noAutofit/>
          </a:bodyPr>
          <a:lstStyle/>
          <a:p>
            <a:pPr>
              <a:spcBef>
                <a:spcPts val="0"/>
              </a:spcBef>
              <a:buNone/>
            </a:pPr>
            <a:endParaRPr/>
          </a:p>
        </p:txBody>
      </p:sp>
    </p:spTree>
    <p:extLst>
      <p:ext uri="{BB962C8B-B14F-4D97-AF65-F5344CB8AC3E}">
        <p14:creationId xmlns:p14="http://schemas.microsoft.com/office/powerpoint/2010/main" val="2917005230"/>
      </p:ext>
    </p:extLst>
  </p:cSld>
  <p:clrMapOvr>
    <a:masterClrMapping/>
  </p:clrMapOvr>
  <p:transition spd="slow">
    <p:cut/>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484"/>
        <p:cNvGrpSpPr/>
        <p:nvPr/>
      </p:nvGrpSpPr>
      <p:grpSpPr>
        <a:xfrm>
          <a:off x="0" y="0"/>
          <a:ext cx="0" cy="0"/>
          <a:chOff x="0" y="0"/>
          <a:chExt cx="0" cy="0"/>
        </a:xfrm>
      </p:grpSpPr>
      <p:sp>
        <p:nvSpPr>
          <p:cNvPr id="485" name="Shape 485"/>
          <p:cNvSpPr txBox="1">
            <a:spLocks noGrp="1"/>
          </p:cNvSpPr>
          <p:nvPr>
            <p:ph type="title"/>
          </p:nvPr>
        </p:nvSpPr>
        <p:spPr>
          <a:xfrm>
            <a:off x="457200" y="152718"/>
            <a:ext cx="5791200" cy="1371599"/>
          </a:xfrm>
          <a:prstGeom prst="rect">
            <a:avLst/>
          </a:prstGeom>
        </p:spPr>
        <p:txBody>
          <a:bodyPr lIns="91425" tIns="91425" rIns="91425" bIns="91425" anchor="b" anchorCtr="0">
            <a:noAutofit/>
          </a:bodyPr>
          <a:lstStyle/>
          <a:p>
            <a:pPr>
              <a:spcBef>
                <a:spcPts val="0"/>
              </a:spcBef>
              <a:buNone/>
            </a:pPr>
            <a:r>
              <a:rPr lang="en-GB"/>
              <a:t>Validity</a:t>
            </a:r>
          </a:p>
        </p:txBody>
      </p:sp>
      <p:sp>
        <p:nvSpPr>
          <p:cNvPr id="486" name="Shape 486"/>
          <p:cNvSpPr txBox="1">
            <a:spLocks noGrp="1"/>
          </p:cNvSpPr>
          <p:nvPr>
            <p:ph type="body" idx="1"/>
          </p:nvPr>
        </p:nvSpPr>
        <p:spPr>
          <a:xfrm>
            <a:off x="457200" y="1752600"/>
            <a:ext cx="7619999" cy="4373700"/>
          </a:xfrm>
          <a:prstGeom prst="rect">
            <a:avLst/>
          </a:prstGeom>
        </p:spPr>
        <p:txBody>
          <a:bodyPr lIns="91425" tIns="91425" rIns="91425" bIns="91425" anchor="t" anchorCtr="0">
            <a:noAutofit/>
          </a:bodyPr>
          <a:lstStyle/>
          <a:p>
            <a:pPr rtl="0">
              <a:spcBef>
                <a:spcPts val="0"/>
              </a:spcBef>
              <a:buNone/>
            </a:pPr>
            <a:r>
              <a:rPr lang="en-GB" sz="2400" dirty="0"/>
              <a:t>Construct validity:</a:t>
            </a:r>
          </a:p>
          <a:p>
            <a:pPr marL="457200" lvl="0" indent="-228600" rtl="0">
              <a:spcBef>
                <a:spcPts val="0"/>
              </a:spcBef>
              <a:buChar char="●"/>
            </a:pPr>
            <a:r>
              <a:rPr lang="en-GB" sz="2400" b="0" dirty="0"/>
              <a:t>The degree to which a test measures a specified construct</a:t>
            </a:r>
          </a:p>
          <a:p>
            <a:pPr marL="457200" lvl="0" indent="-228600" rtl="0">
              <a:spcBef>
                <a:spcPts val="0"/>
              </a:spcBef>
              <a:buChar char="●"/>
            </a:pPr>
            <a:r>
              <a:rPr lang="en-GB" sz="2400" b="0" dirty="0"/>
              <a:t>Rests on the psychological theory underpinning a testing instrument</a:t>
            </a:r>
          </a:p>
          <a:p>
            <a:pPr rtl="0">
              <a:spcBef>
                <a:spcPts val="0"/>
              </a:spcBef>
              <a:buNone/>
            </a:pPr>
            <a:r>
              <a:rPr lang="en-GB" sz="2400" dirty="0"/>
              <a:t>Predictive validity:</a:t>
            </a:r>
          </a:p>
          <a:p>
            <a:pPr marL="457200" lvl="0" indent="-228600" rtl="0">
              <a:spcBef>
                <a:spcPts val="0"/>
              </a:spcBef>
              <a:buChar char="●"/>
            </a:pPr>
            <a:r>
              <a:rPr lang="en-GB" sz="2400" b="0" dirty="0"/>
              <a:t>The degree to which scores on a test predict future behaviour on a criterion variable</a:t>
            </a:r>
          </a:p>
          <a:p>
            <a:pPr rtl="0">
              <a:spcBef>
                <a:spcPts val="0"/>
              </a:spcBef>
              <a:buNone/>
            </a:pPr>
            <a:r>
              <a:rPr lang="en-GB" sz="2400" dirty="0"/>
              <a:t>Face validity:</a:t>
            </a:r>
          </a:p>
          <a:p>
            <a:pPr marL="457200" lvl="0" indent="-228600">
              <a:spcBef>
                <a:spcPts val="0"/>
              </a:spcBef>
              <a:buChar char="●"/>
            </a:pPr>
            <a:r>
              <a:rPr lang="en-GB" sz="2400" b="0" dirty="0"/>
              <a:t>‘Experts’ review contents to determine if they are appropriate ‘on their face’</a:t>
            </a:r>
          </a:p>
        </p:txBody>
      </p:sp>
    </p:spTree>
    <p:extLst>
      <p:ext uri="{BB962C8B-B14F-4D97-AF65-F5344CB8AC3E}">
        <p14:creationId xmlns:p14="http://schemas.microsoft.com/office/powerpoint/2010/main" val="1695599601"/>
      </p:ext>
    </p:extLst>
  </p:cSld>
  <p:clrMapOvr>
    <a:masterClrMapping/>
  </p:clrMapOvr>
  <p:transition spd="slow">
    <p:cut/>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491"/>
        <p:cNvGrpSpPr/>
        <p:nvPr/>
      </p:nvGrpSpPr>
      <p:grpSpPr>
        <a:xfrm>
          <a:off x="0" y="0"/>
          <a:ext cx="0" cy="0"/>
          <a:chOff x="0" y="0"/>
          <a:chExt cx="0" cy="0"/>
        </a:xfrm>
      </p:grpSpPr>
      <p:sp>
        <p:nvSpPr>
          <p:cNvPr id="492" name="Shape 492"/>
          <p:cNvSpPr txBox="1">
            <a:spLocks noGrp="1"/>
          </p:cNvSpPr>
          <p:nvPr>
            <p:ph type="title"/>
          </p:nvPr>
        </p:nvSpPr>
        <p:spPr>
          <a:xfrm>
            <a:off x="457200" y="152718"/>
            <a:ext cx="5791200" cy="1371599"/>
          </a:xfrm>
          <a:prstGeom prst="rect">
            <a:avLst/>
          </a:prstGeom>
        </p:spPr>
        <p:txBody>
          <a:bodyPr lIns="91425" tIns="91425" rIns="91425" bIns="91425" anchor="b" anchorCtr="0">
            <a:noAutofit/>
          </a:bodyPr>
          <a:lstStyle/>
          <a:p>
            <a:pPr>
              <a:spcBef>
                <a:spcPts val="0"/>
              </a:spcBef>
              <a:buNone/>
            </a:pPr>
            <a:r>
              <a:rPr lang="en-GB"/>
              <a:t>Reliability</a:t>
            </a:r>
          </a:p>
        </p:txBody>
      </p:sp>
      <p:sp>
        <p:nvSpPr>
          <p:cNvPr id="493" name="Shape 493"/>
          <p:cNvSpPr txBox="1">
            <a:spLocks noGrp="1"/>
          </p:cNvSpPr>
          <p:nvPr>
            <p:ph type="body" idx="1"/>
          </p:nvPr>
        </p:nvSpPr>
        <p:spPr>
          <a:xfrm>
            <a:off x="457200" y="1752600"/>
            <a:ext cx="7619999" cy="4373700"/>
          </a:xfrm>
          <a:prstGeom prst="rect">
            <a:avLst/>
          </a:prstGeom>
        </p:spPr>
        <p:txBody>
          <a:bodyPr lIns="91425" tIns="91425" rIns="91425" bIns="91425" anchor="t" anchorCtr="0">
            <a:noAutofit/>
          </a:bodyPr>
          <a:lstStyle/>
          <a:p>
            <a:pPr rtl="0">
              <a:spcBef>
                <a:spcPts val="0"/>
              </a:spcBef>
              <a:buNone/>
            </a:pPr>
            <a:r>
              <a:rPr lang="en-GB" sz="2400" b="0" dirty="0"/>
              <a:t>Many forms of reliability; the one you are most interested in is </a:t>
            </a:r>
            <a:r>
              <a:rPr lang="en-GB" sz="2400" dirty="0">
                <a:solidFill>
                  <a:schemeClr val="accent5">
                    <a:lumMod val="75000"/>
                  </a:schemeClr>
                </a:solidFill>
              </a:rPr>
              <a:t>‘internal consistency’</a:t>
            </a:r>
            <a:r>
              <a:rPr lang="en-GB" sz="2400" b="0" dirty="0"/>
              <a:t> or </a:t>
            </a:r>
            <a:r>
              <a:rPr lang="en-GB" sz="2400" dirty="0">
                <a:solidFill>
                  <a:schemeClr val="accent5">
                    <a:lumMod val="75000"/>
                  </a:schemeClr>
                </a:solidFill>
              </a:rPr>
              <a:t>‘Cronbach’s alpha</a:t>
            </a:r>
            <a:r>
              <a:rPr lang="en-GB" sz="2400" dirty="0" smtClean="0">
                <a:solidFill>
                  <a:schemeClr val="accent5">
                    <a:lumMod val="75000"/>
                  </a:schemeClr>
                </a:solidFill>
              </a:rPr>
              <a:t>’</a:t>
            </a:r>
          </a:p>
          <a:p>
            <a:pPr rtl="0">
              <a:spcBef>
                <a:spcPts val="0"/>
              </a:spcBef>
              <a:buNone/>
            </a:pPr>
            <a:endParaRPr lang="en-GB" sz="2400" dirty="0">
              <a:solidFill>
                <a:schemeClr val="accent5">
                  <a:lumMod val="75000"/>
                </a:schemeClr>
              </a:solidFill>
            </a:endParaRPr>
          </a:p>
          <a:p>
            <a:pPr rtl="0">
              <a:spcBef>
                <a:spcPts val="0"/>
              </a:spcBef>
              <a:buNone/>
            </a:pPr>
            <a:endParaRPr sz="2400" b="0" dirty="0"/>
          </a:p>
          <a:p>
            <a:pPr marL="342900" indent="-342900" rtl="0">
              <a:spcBef>
                <a:spcPts val="0"/>
              </a:spcBef>
              <a:buFont typeface="Wingdings" panose="05000000000000000000" pitchFamily="2" charset="2"/>
              <a:buChar char="ü"/>
            </a:pPr>
            <a:r>
              <a:rPr lang="en-GB" sz="2400" b="0" dirty="0"/>
              <a:t>Measures the </a:t>
            </a:r>
            <a:r>
              <a:rPr lang="en-GB" sz="2400" b="0" i="1" dirty="0"/>
              <a:t>homogeneity</a:t>
            </a:r>
            <a:r>
              <a:rPr lang="en-GB" sz="2400" b="0" dirty="0"/>
              <a:t> of the test - i.e., the degree to which the various parts of an instrument measure the same variable</a:t>
            </a:r>
          </a:p>
          <a:p>
            <a:pPr rtl="0">
              <a:spcBef>
                <a:spcPts val="0"/>
              </a:spcBef>
              <a:buNone/>
            </a:pPr>
            <a:endParaRPr dirty="0"/>
          </a:p>
          <a:p>
            <a:pPr>
              <a:spcBef>
                <a:spcPts val="0"/>
              </a:spcBef>
              <a:buNone/>
            </a:pPr>
            <a:endParaRPr dirty="0"/>
          </a:p>
        </p:txBody>
      </p:sp>
    </p:spTree>
    <p:extLst>
      <p:ext uri="{BB962C8B-B14F-4D97-AF65-F5344CB8AC3E}">
        <p14:creationId xmlns:p14="http://schemas.microsoft.com/office/powerpoint/2010/main" val="1643497376"/>
      </p:ext>
    </p:extLst>
  </p:cSld>
  <p:clrMapOvr>
    <a:masterClrMapping/>
  </p:clrMapOvr>
  <p:transition spd="slow">
    <p:cut/>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498"/>
        <p:cNvGrpSpPr/>
        <p:nvPr/>
      </p:nvGrpSpPr>
      <p:grpSpPr>
        <a:xfrm>
          <a:off x="0" y="0"/>
          <a:ext cx="0" cy="0"/>
          <a:chOff x="0" y="0"/>
          <a:chExt cx="0" cy="0"/>
        </a:xfrm>
      </p:grpSpPr>
      <p:sp>
        <p:nvSpPr>
          <p:cNvPr id="499" name="Shape 499"/>
          <p:cNvSpPr txBox="1">
            <a:spLocks noGrp="1"/>
          </p:cNvSpPr>
          <p:nvPr>
            <p:ph type="title"/>
          </p:nvPr>
        </p:nvSpPr>
        <p:spPr>
          <a:xfrm>
            <a:off x="457200" y="152718"/>
            <a:ext cx="5791200" cy="1371599"/>
          </a:xfrm>
          <a:prstGeom prst="rect">
            <a:avLst/>
          </a:prstGeom>
        </p:spPr>
        <p:txBody>
          <a:bodyPr lIns="91425" tIns="91425" rIns="91425" bIns="91425" anchor="b" anchorCtr="0">
            <a:noAutofit/>
          </a:bodyPr>
          <a:lstStyle/>
          <a:p>
            <a:pPr>
              <a:spcBef>
                <a:spcPts val="0"/>
              </a:spcBef>
              <a:buNone/>
            </a:pPr>
            <a:r>
              <a:rPr lang="en-GB"/>
              <a:t>Reliability</a:t>
            </a:r>
          </a:p>
        </p:txBody>
      </p:sp>
      <p:sp>
        <p:nvSpPr>
          <p:cNvPr id="500" name="Shape 500"/>
          <p:cNvSpPr txBox="1">
            <a:spLocks noGrp="1"/>
          </p:cNvSpPr>
          <p:nvPr>
            <p:ph type="body" idx="1"/>
          </p:nvPr>
        </p:nvSpPr>
        <p:spPr>
          <a:xfrm>
            <a:off x="457200" y="1752600"/>
            <a:ext cx="7619999" cy="4373700"/>
          </a:xfrm>
          <a:prstGeom prst="rect">
            <a:avLst/>
          </a:prstGeom>
        </p:spPr>
        <p:txBody>
          <a:bodyPr lIns="91425" tIns="91425" rIns="91425" bIns="91425" anchor="t" anchorCtr="0">
            <a:noAutofit/>
          </a:bodyPr>
          <a:lstStyle/>
          <a:p>
            <a:pPr algn="ctr" rtl="0">
              <a:spcBef>
                <a:spcPts val="0"/>
              </a:spcBef>
              <a:buNone/>
            </a:pPr>
            <a:r>
              <a:rPr lang="en-GB" sz="2400" dirty="0"/>
              <a:t>Interpretation of Cronbach’s Alpha</a:t>
            </a:r>
          </a:p>
          <a:p>
            <a:pPr rtl="0">
              <a:spcBef>
                <a:spcPts val="0"/>
              </a:spcBef>
              <a:buNone/>
            </a:pPr>
            <a:endParaRPr sz="2400" dirty="0"/>
          </a:p>
          <a:p>
            <a:pPr rtl="0">
              <a:spcBef>
                <a:spcPts val="0"/>
              </a:spcBef>
              <a:buNone/>
            </a:pPr>
            <a:r>
              <a:rPr lang="en-GB" sz="2400" b="0" dirty="0"/>
              <a:t>Certain benchmark values have been proposed in order to interpret Cronbach’s </a:t>
            </a:r>
            <a:r>
              <a:rPr lang="en-GB" sz="2400" b="0" dirty="0" smtClean="0"/>
              <a:t>alpha:</a:t>
            </a:r>
            <a:endParaRPr lang="en-GB" sz="2400" b="0" dirty="0"/>
          </a:p>
          <a:p>
            <a:pPr rtl="0">
              <a:spcBef>
                <a:spcPts val="0"/>
              </a:spcBef>
              <a:buNone/>
            </a:pPr>
            <a:endParaRPr sz="2400" dirty="0"/>
          </a:p>
          <a:p>
            <a:pPr rtl="0">
              <a:spcBef>
                <a:spcPts val="0"/>
              </a:spcBef>
              <a:buNone/>
            </a:pPr>
            <a:r>
              <a:rPr lang="en-GB" sz="2800" b="0" dirty="0">
                <a:solidFill>
                  <a:srgbClr val="000000"/>
                </a:solidFill>
                <a:highlight>
                  <a:srgbClr val="FFFFFF"/>
                </a:highlight>
                <a:latin typeface="Times New Roman"/>
                <a:ea typeface="Times New Roman"/>
                <a:cs typeface="Times New Roman"/>
                <a:sym typeface="Times New Roman"/>
              </a:rPr>
              <a:t>α &lt; .60 = poor!</a:t>
            </a:r>
          </a:p>
          <a:p>
            <a:pPr lvl="0" rtl="0">
              <a:spcBef>
                <a:spcPts val="0"/>
              </a:spcBef>
              <a:buNone/>
            </a:pPr>
            <a:r>
              <a:rPr lang="en-GB" sz="2800" b="0" dirty="0">
                <a:highlight>
                  <a:srgbClr val="FFFFFF"/>
                </a:highlight>
                <a:latin typeface="Times New Roman"/>
                <a:ea typeface="Times New Roman"/>
                <a:cs typeface="Times New Roman"/>
                <a:sym typeface="Times New Roman"/>
              </a:rPr>
              <a:t>.60 &lt; α &lt; .70 = adequate</a:t>
            </a:r>
          </a:p>
          <a:p>
            <a:pPr lvl="0" rtl="0">
              <a:spcBef>
                <a:spcPts val="0"/>
              </a:spcBef>
              <a:buNone/>
            </a:pPr>
            <a:r>
              <a:rPr lang="en-GB" sz="2800" b="0" dirty="0">
                <a:highlight>
                  <a:srgbClr val="FFFFFF"/>
                </a:highlight>
                <a:latin typeface="Times New Roman"/>
                <a:ea typeface="Times New Roman"/>
                <a:cs typeface="Times New Roman"/>
                <a:sym typeface="Times New Roman"/>
              </a:rPr>
              <a:t>.70 &lt; α &lt; .80 = good</a:t>
            </a:r>
          </a:p>
          <a:p>
            <a:pPr lvl="0" rtl="0">
              <a:spcBef>
                <a:spcPts val="0"/>
              </a:spcBef>
              <a:buNone/>
            </a:pPr>
            <a:r>
              <a:rPr lang="en-GB" sz="2800" b="0" dirty="0">
                <a:highlight>
                  <a:srgbClr val="FFFFFF"/>
                </a:highlight>
                <a:latin typeface="Times New Roman"/>
                <a:ea typeface="Times New Roman"/>
                <a:cs typeface="Times New Roman"/>
                <a:sym typeface="Times New Roman"/>
              </a:rPr>
              <a:t>.80 &lt; α &lt; .90 = very good!</a:t>
            </a:r>
          </a:p>
          <a:p>
            <a:pPr lvl="0">
              <a:spcBef>
                <a:spcPts val="0"/>
              </a:spcBef>
              <a:buClr>
                <a:schemeClr val="dk1"/>
              </a:buClr>
              <a:buSzPct val="45833"/>
              <a:buFont typeface="Arial"/>
              <a:buNone/>
            </a:pPr>
            <a:r>
              <a:rPr lang="en-GB" sz="2800" b="0" dirty="0">
                <a:highlight>
                  <a:srgbClr val="FFFFFF"/>
                </a:highlight>
                <a:latin typeface="Times New Roman"/>
                <a:ea typeface="Times New Roman"/>
                <a:cs typeface="Times New Roman"/>
                <a:sym typeface="Times New Roman"/>
              </a:rPr>
              <a:t>α &gt; .90 = perhaps too good...</a:t>
            </a:r>
          </a:p>
        </p:txBody>
      </p:sp>
    </p:spTree>
    <p:extLst>
      <p:ext uri="{BB962C8B-B14F-4D97-AF65-F5344CB8AC3E}">
        <p14:creationId xmlns:p14="http://schemas.microsoft.com/office/powerpoint/2010/main" val="674333380"/>
      </p:ext>
    </p:extLst>
  </p:cSld>
  <p:clrMapOvr>
    <a:masterClrMapping/>
  </p:clrMapOvr>
  <p:transition spd="slow">
    <p:cut/>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505"/>
        <p:cNvGrpSpPr/>
        <p:nvPr/>
      </p:nvGrpSpPr>
      <p:grpSpPr>
        <a:xfrm>
          <a:off x="0" y="0"/>
          <a:ext cx="0" cy="0"/>
          <a:chOff x="0" y="0"/>
          <a:chExt cx="0" cy="0"/>
        </a:xfrm>
      </p:grpSpPr>
      <p:sp>
        <p:nvSpPr>
          <p:cNvPr id="506" name="Shape 506"/>
          <p:cNvSpPr txBox="1">
            <a:spLocks noGrp="1"/>
          </p:cNvSpPr>
          <p:nvPr>
            <p:ph type="title"/>
          </p:nvPr>
        </p:nvSpPr>
        <p:spPr>
          <a:xfrm>
            <a:off x="457200" y="152718"/>
            <a:ext cx="5791200" cy="1371599"/>
          </a:xfrm>
          <a:prstGeom prst="rect">
            <a:avLst/>
          </a:prstGeom>
        </p:spPr>
        <p:txBody>
          <a:bodyPr lIns="91425" tIns="91425" rIns="91425" bIns="91425" anchor="b" anchorCtr="0">
            <a:noAutofit/>
          </a:bodyPr>
          <a:lstStyle/>
          <a:p>
            <a:pPr>
              <a:spcBef>
                <a:spcPts val="0"/>
              </a:spcBef>
              <a:buNone/>
            </a:pPr>
            <a:r>
              <a:rPr lang="en-GB" dirty="0" smtClean="0"/>
              <a:t>Personality Measures</a:t>
            </a:r>
            <a:endParaRPr dirty="0"/>
          </a:p>
        </p:txBody>
      </p:sp>
      <p:sp>
        <p:nvSpPr>
          <p:cNvPr id="507" name="Shape 507"/>
          <p:cNvSpPr txBox="1">
            <a:spLocks noGrp="1"/>
          </p:cNvSpPr>
          <p:nvPr>
            <p:ph type="body" idx="1"/>
          </p:nvPr>
        </p:nvSpPr>
        <p:spPr>
          <a:xfrm>
            <a:off x="457200" y="1752600"/>
            <a:ext cx="7619999" cy="4373700"/>
          </a:xfrm>
          <a:prstGeom prst="rect">
            <a:avLst/>
          </a:prstGeom>
        </p:spPr>
        <p:txBody>
          <a:bodyPr lIns="91425" tIns="91425" rIns="91425" bIns="91425" anchor="t" anchorCtr="0">
            <a:noAutofit/>
          </a:bodyPr>
          <a:lstStyle/>
          <a:p>
            <a:pPr>
              <a:spcBef>
                <a:spcPts val="0"/>
              </a:spcBef>
              <a:buNone/>
            </a:pPr>
            <a:endParaRPr lang="en-GB" sz="2400" dirty="0" smtClean="0"/>
          </a:p>
          <a:p>
            <a:pPr>
              <a:spcBef>
                <a:spcPts val="0"/>
              </a:spcBef>
              <a:buNone/>
            </a:pPr>
            <a:r>
              <a:rPr lang="en-GB" sz="2400" dirty="0" smtClean="0"/>
              <a:t>You will be discussing how reliable and valid you think a number of personality measures are in today’s seminar…</a:t>
            </a:r>
            <a:endParaRPr lang="en-GB" sz="2400" dirty="0" smtClean="0"/>
          </a:p>
          <a:p>
            <a:pPr>
              <a:spcBef>
                <a:spcPts val="0"/>
              </a:spcBef>
              <a:buNone/>
            </a:pPr>
            <a:endParaRPr lang="en-GB" sz="2400" dirty="0"/>
          </a:p>
          <a:p>
            <a:pPr>
              <a:spcBef>
                <a:spcPts val="0"/>
              </a:spcBef>
              <a:buNone/>
            </a:pPr>
            <a:endParaRPr lang="en-GB" sz="2400" dirty="0"/>
          </a:p>
        </p:txBody>
      </p:sp>
    </p:spTree>
    <p:extLst>
      <p:ext uri="{BB962C8B-B14F-4D97-AF65-F5344CB8AC3E}">
        <p14:creationId xmlns:p14="http://schemas.microsoft.com/office/powerpoint/2010/main" val="603072171"/>
      </p:ext>
    </p:extLst>
  </p:cSld>
  <p:clrMapOvr>
    <a:masterClrMapping/>
  </p:clrMapOvr>
  <p:transition spd="slow">
    <p:cut/>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512"/>
        <p:cNvGrpSpPr/>
        <p:nvPr/>
      </p:nvGrpSpPr>
      <p:grpSpPr>
        <a:xfrm>
          <a:off x="0" y="0"/>
          <a:ext cx="0" cy="0"/>
          <a:chOff x="0" y="0"/>
          <a:chExt cx="0" cy="0"/>
        </a:xfrm>
      </p:grpSpPr>
      <p:sp>
        <p:nvSpPr>
          <p:cNvPr id="513" name="Shape 513"/>
          <p:cNvSpPr txBox="1">
            <a:spLocks noGrp="1"/>
          </p:cNvSpPr>
          <p:nvPr>
            <p:ph type="title"/>
          </p:nvPr>
        </p:nvSpPr>
        <p:spPr>
          <a:xfrm>
            <a:off x="457200" y="152718"/>
            <a:ext cx="5791200" cy="1371599"/>
          </a:xfrm>
          <a:prstGeom prst="rect">
            <a:avLst/>
          </a:prstGeom>
        </p:spPr>
        <p:txBody>
          <a:bodyPr lIns="91425" tIns="91425" rIns="91425" bIns="91425" anchor="b" anchorCtr="0">
            <a:noAutofit/>
          </a:bodyPr>
          <a:lstStyle/>
          <a:p>
            <a:pPr>
              <a:spcBef>
                <a:spcPts val="0"/>
              </a:spcBef>
              <a:buNone/>
            </a:pPr>
            <a:endParaRPr/>
          </a:p>
        </p:txBody>
      </p:sp>
      <p:sp>
        <p:nvSpPr>
          <p:cNvPr id="514" name="Shape 514"/>
          <p:cNvSpPr txBox="1">
            <a:spLocks noGrp="1"/>
          </p:cNvSpPr>
          <p:nvPr>
            <p:ph type="body" idx="1"/>
          </p:nvPr>
        </p:nvSpPr>
        <p:spPr>
          <a:xfrm>
            <a:off x="457200" y="1752600"/>
            <a:ext cx="7619999" cy="4373700"/>
          </a:xfrm>
          <a:prstGeom prst="rect">
            <a:avLst/>
          </a:prstGeom>
        </p:spPr>
        <p:txBody>
          <a:bodyPr lIns="91425" tIns="91425" rIns="91425" bIns="91425" anchor="t" anchorCtr="0">
            <a:noAutofit/>
          </a:bodyPr>
          <a:lstStyle/>
          <a:p>
            <a:pPr rtl="0">
              <a:spcBef>
                <a:spcPts val="0"/>
              </a:spcBef>
              <a:buNone/>
            </a:pPr>
            <a:r>
              <a:rPr lang="en-GB" sz="2400" dirty="0"/>
              <a:t>The BFI</a:t>
            </a:r>
          </a:p>
          <a:p>
            <a:pPr rtl="0">
              <a:spcBef>
                <a:spcPts val="0"/>
              </a:spcBef>
              <a:buNone/>
            </a:pPr>
            <a:endParaRPr sz="2400" b="0" dirty="0"/>
          </a:p>
          <a:p>
            <a:pPr rtl="0">
              <a:spcBef>
                <a:spcPts val="0"/>
              </a:spcBef>
              <a:buNone/>
            </a:pPr>
            <a:r>
              <a:rPr lang="en-GB" sz="2400" b="0" dirty="0"/>
              <a:t>Alpha reliabilities for scales typically range from .75 to .90 and average above .80;</a:t>
            </a:r>
          </a:p>
          <a:p>
            <a:pPr rtl="0">
              <a:spcBef>
                <a:spcPts val="0"/>
              </a:spcBef>
              <a:buNone/>
            </a:pPr>
            <a:endParaRPr sz="2400" b="0" dirty="0"/>
          </a:p>
          <a:p>
            <a:pPr>
              <a:spcBef>
                <a:spcPts val="0"/>
              </a:spcBef>
              <a:buNone/>
            </a:pPr>
            <a:r>
              <a:rPr lang="en-GB" sz="2400" b="0" dirty="0"/>
              <a:t>Three-month test-retest reliability mean of .85</a:t>
            </a:r>
          </a:p>
        </p:txBody>
      </p:sp>
    </p:spTree>
    <p:extLst>
      <p:ext uri="{BB962C8B-B14F-4D97-AF65-F5344CB8AC3E}">
        <p14:creationId xmlns:p14="http://schemas.microsoft.com/office/powerpoint/2010/main" val="1936565188"/>
      </p:ext>
    </p:extLst>
  </p:cSld>
  <p:clrMapOvr>
    <a:masterClrMapping/>
  </p:clrMapOvr>
  <p:transition spd="slow">
    <p:cut/>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519"/>
        <p:cNvGrpSpPr/>
        <p:nvPr/>
      </p:nvGrpSpPr>
      <p:grpSpPr>
        <a:xfrm>
          <a:off x="0" y="0"/>
          <a:ext cx="0" cy="0"/>
          <a:chOff x="0" y="0"/>
          <a:chExt cx="0" cy="0"/>
        </a:xfrm>
      </p:grpSpPr>
      <p:sp>
        <p:nvSpPr>
          <p:cNvPr id="520" name="Shape 520"/>
          <p:cNvSpPr txBox="1">
            <a:spLocks noGrp="1"/>
          </p:cNvSpPr>
          <p:nvPr>
            <p:ph type="title"/>
          </p:nvPr>
        </p:nvSpPr>
        <p:spPr>
          <a:xfrm>
            <a:off x="457200" y="152718"/>
            <a:ext cx="5791200" cy="1371599"/>
          </a:xfrm>
          <a:prstGeom prst="rect">
            <a:avLst/>
          </a:prstGeom>
        </p:spPr>
        <p:txBody>
          <a:bodyPr lIns="91425" tIns="91425" rIns="91425" bIns="91425" anchor="b" anchorCtr="0">
            <a:noAutofit/>
          </a:bodyPr>
          <a:lstStyle/>
          <a:p>
            <a:pPr>
              <a:spcBef>
                <a:spcPts val="0"/>
              </a:spcBef>
              <a:buNone/>
            </a:pPr>
            <a:endParaRPr/>
          </a:p>
        </p:txBody>
      </p:sp>
      <p:sp>
        <p:nvSpPr>
          <p:cNvPr id="521" name="Shape 521"/>
          <p:cNvSpPr txBox="1">
            <a:spLocks noGrp="1"/>
          </p:cNvSpPr>
          <p:nvPr>
            <p:ph type="body" idx="1"/>
          </p:nvPr>
        </p:nvSpPr>
        <p:spPr>
          <a:xfrm>
            <a:off x="457200" y="1752600"/>
            <a:ext cx="7619999" cy="4373700"/>
          </a:xfrm>
          <a:prstGeom prst="rect">
            <a:avLst/>
          </a:prstGeom>
        </p:spPr>
        <p:txBody>
          <a:bodyPr lIns="91425" tIns="91425" rIns="91425" bIns="91425" anchor="t" anchorCtr="0">
            <a:noAutofit/>
          </a:bodyPr>
          <a:lstStyle/>
          <a:p>
            <a:pPr rtl="0">
              <a:spcBef>
                <a:spcPts val="0"/>
              </a:spcBef>
              <a:buNone/>
            </a:pPr>
            <a:r>
              <a:rPr lang="en-GB" dirty="0"/>
              <a:t>Ten-Item Personality Inventory (TIPI)</a:t>
            </a:r>
          </a:p>
          <a:p>
            <a:pPr rtl="0">
              <a:spcBef>
                <a:spcPts val="0"/>
              </a:spcBef>
              <a:buNone/>
            </a:pPr>
            <a:endParaRPr dirty="0"/>
          </a:p>
          <a:p>
            <a:pPr rtl="0">
              <a:spcBef>
                <a:spcPts val="0"/>
              </a:spcBef>
              <a:buNone/>
            </a:pPr>
            <a:r>
              <a:rPr lang="en-GB" b="0" dirty="0"/>
              <a:t>Gosling, </a:t>
            </a:r>
            <a:r>
              <a:rPr lang="en-GB" b="0" dirty="0" err="1"/>
              <a:t>Rentfrow</a:t>
            </a:r>
            <a:r>
              <a:rPr lang="en-GB" b="0" dirty="0"/>
              <a:t> and Swann (2003);</a:t>
            </a:r>
          </a:p>
          <a:p>
            <a:pPr rtl="0">
              <a:spcBef>
                <a:spcPts val="0"/>
              </a:spcBef>
              <a:buNone/>
            </a:pPr>
            <a:r>
              <a:rPr lang="en-GB" b="0" dirty="0"/>
              <a:t>	Extraversion - </a:t>
            </a:r>
            <a:r>
              <a:rPr lang="en-GB" sz="2400" b="0" dirty="0">
                <a:highlight>
                  <a:srgbClr val="FFFFFF"/>
                </a:highlight>
                <a:latin typeface="Times New Roman"/>
                <a:ea typeface="Times New Roman"/>
                <a:cs typeface="Times New Roman"/>
                <a:sym typeface="Times New Roman"/>
              </a:rPr>
              <a:t>α = .68</a:t>
            </a:r>
          </a:p>
          <a:p>
            <a:pPr rtl="0">
              <a:spcBef>
                <a:spcPts val="0"/>
              </a:spcBef>
              <a:buNone/>
            </a:pPr>
            <a:r>
              <a:rPr lang="en-GB" b="0" dirty="0"/>
              <a:t>	Agreeableness - </a:t>
            </a:r>
            <a:r>
              <a:rPr lang="en-GB" sz="2400" b="0" dirty="0">
                <a:highlight>
                  <a:srgbClr val="FFFFFF"/>
                </a:highlight>
                <a:latin typeface="Times New Roman"/>
                <a:ea typeface="Times New Roman"/>
                <a:cs typeface="Times New Roman"/>
                <a:sym typeface="Times New Roman"/>
              </a:rPr>
              <a:t>α = .40</a:t>
            </a:r>
          </a:p>
          <a:p>
            <a:pPr rtl="0">
              <a:spcBef>
                <a:spcPts val="0"/>
              </a:spcBef>
              <a:buNone/>
            </a:pPr>
            <a:r>
              <a:rPr lang="en-GB" b="0" dirty="0"/>
              <a:t>	Conscientiousness - </a:t>
            </a:r>
            <a:r>
              <a:rPr lang="en-GB" sz="2400" b="0" dirty="0">
                <a:highlight>
                  <a:srgbClr val="FFFFFF"/>
                </a:highlight>
                <a:latin typeface="Times New Roman"/>
                <a:ea typeface="Times New Roman"/>
                <a:cs typeface="Times New Roman"/>
                <a:sym typeface="Times New Roman"/>
              </a:rPr>
              <a:t>α = .50</a:t>
            </a:r>
          </a:p>
          <a:p>
            <a:pPr rtl="0">
              <a:spcBef>
                <a:spcPts val="0"/>
              </a:spcBef>
              <a:buNone/>
            </a:pPr>
            <a:r>
              <a:rPr lang="en-GB" b="0" dirty="0"/>
              <a:t>	Neuroticism - </a:t>
            </a:r>
            <a:r>
              <a:rPr lang="en-GB" sz="2400" b="0" dirty="0">
                <a:highlight>
                  <a:srgbClr val="FFFFFF"/>
                </a:highlight>
                <a:latin typeface="Times New Roman"/>
                <a:ea typeface="Times New Roman"/>
                <a:cs typeface="Times New Roman"/>
                <a:sym typeface="Times New Roman"/>
              </a:rPr>
              <a:t>α = .73</a:t>
            </a:r>
          </a:p>
          <a:p>
            <a:pPr>
              <a:spcBef>
                <a:spcPts val="0"/>
              </a:spcBef>
              <a:buNone/>
            </a:pPr>
            <a:r>
              <a:rPr lang="en-GB" b="0" dirty="0"/>
              <a:t>	Openness to experience - </a:t>
            </a:r>
            <a:r>
              <a:rPr lang="en-GB" sz="2400" b="0" dirty="0">
                <a:highlight>
                  <a:srgbClr val="FFFFFF"/>
                </a:highlight>
                <a:latin typeface="Times New Roman"/>
                <a:ea typeface="Times New Roman"/>
                <a:cs typeface="Times New Roman"/>
                <a:sym typeface="Times New Roman"/>
              </a:rPr>
              <a:t>α = .45</a:t>
            </a:r>
          </a:p>
        </p:txBody>
      </p:sp>
      <p:sp>
        <p:nvSpPr>
          <p:cNvPr id="522" name="Shape 522"/>
          <p:cNvSpPr/>
          <p:nvPr/>
        </p:nvSpPr>
        <p:spPr>
          <a:xfrm>
            <a:off x="5556350" y="1903925"/>
            <a:ext cx="3095400" cy="1683600"/>
          </a:xfrm>
          <a:prstGeom prst="wedgeRoundRectCallout">
            <a:avLst>
              <a:gd name="adj1" fmla="val -87658"/>
              <a:gd name="adj2" fmla="val 61548"/>
              <a:gd name="adj3" fmla="val 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algn="ctr">
              <a:spcBef>
                <a:spcPts val="0"/>
              </a:spcBef>
              <a:buNone/>
            </a:pPr>
            <a:r>
              <a:rPr lang="en-GB" sz="2400" dirty="0"/>
              <a:t>Why are some of these so low??</a:t>
            </a:r>
          </a:p>
        </p:txBody>
      </p:sp>
    </p:spTree>
    <p:extLst>
      <p:ext uri="{BB962C8B-B14F-4D97-AF65-F5344CB8AC3E}">
        <p14:creationId xmlns:p14="http://schemas.microsoft.com/office/powerpoint/2010/main" val="2259673503"/>
      </p:ext>
    </p:extLst>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22"/>
                                        </p:tgtEl>
                                        <p:attrNameLst>
                                          <p:attrName>style.visibility</p:attrName>
                                        </p:attrNameLst>
                                      </p:cBhvr>
                                      <p:to>
                                        <p:strVal val="visible"/>
                                      </p:to>
                                    </p:set>
                                    <p:animEffect transition="in" filter="barn(inVertical)">
                                      <p:cBhvr>
                                        <p:cTn id="7" dur="500"/>
                                        <p:tgtEl>
                                          <p:spTgt spid="5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Questions?</a:t>
            </a:r>
            <a:endParaRPr lang="en-GB" dirty="0"/>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499992" y="1700808"/>
            <a:ext cx="4202584" cy="37239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17852899"/>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16632"/>
            <a:ext cx="7427168" cy="903630"/>
          </a:xfrm>
        </p:spPr>
        <p:txBody>
          <a:bodyPr/>
          <a:lstStyle/>
          <a:p>
            <a:r>
              <a:rPr lang="en-GB" dirty="0" smtClean="0"/>
              <a:t>Your report assessment</a:t>
            </a:r>
            <a:endParaRPr lang="en-GB" dirty="0"/>
          </a:p>
        </p:txBody>
      </p:sp>
      <p:sp>
        <p:nvSpPr>
          <p:cNvPr id="3" name="Content Placeholder 2"/>
          <p:cNvSpPr>
            <a:spLocks noGrp="1"/>
          </p:cNvSpPr>
          <p:nvPr>
            <p:ph idx="1"/>
          </p:nvPr>
        </p:nvSpPr>
        <p:spPr>
          <a:xfrm>
            <a:off x="457200" y="1340768"/>
            <a:ext cx="7620000" cy="5112568"/>
          </a:xfrm>
        </p:spPr>
        <p:txBody>
          <a:bodyPr>
            <a:normAutofit/>
          </a:bodyPr>
          <a:lstStyle/>
          <a:p>
            <a:r>
              <a:rPr lang="en-GB" sz="2400" dirty="0" smtClean="0"/>
              <a:t>You </a:t>
            </a:r>
            <a:r>
              <a:rPr lang="en-GB" sz="2400" dirty="0" smtClean="0"/>
              <a:t>need to choose:</a:t>
            </a:r>
            <a:endParaRPr lang="en-GB" sz="2400" dirty="0" smtClean="0"/>
          </a:p>
          <a:p>
            <a:endParaRPr lang="en-GB" sz="2400" b="0" dirty="0" smtClean="0"/>
          </a:p>
          <a:p>
            <a:pPr marL="457200" indent="-457200">
              <a:buFont typeface="+mj-lt"/>
              <a:buAutoNum type="arabicPeriod"/>
            </a:pPr>
            <a:r>
              <a:rPr lang="en-GB" b="0" dirty="0" smtClean="0"/>
              <a:t>A psychometrically robust measure of </a:t>
            </a:r>
            <a:r>
              <a:rPr lang="en-GB" b="0" dirty="0" smtClean="0"/>
              <a:t>personality</a:t>
            </a:r>
            <a:endParaRPr lang="en-GB" dirty="0" smtClean="0">
              <a:solidFill>
                <a:schemeClr val="accent5">
                  <a:lumMod val="75000"/>
                </a:schemeClr>
              </a:solidFill>
            </a:endParaRPr>
          </a:p>
          <a:p>
            <a:pPr marL="914400" lvl="1" indent="-457200"/>
            <a:r>
              <a:rPr lang="en-GB" dirty="0" smtClean="0">
                <a:solidFill>
                  <a:schemeClr val="accent5">
                    <a:lumMod val="75000"/>
                  </a:schemeClr>
                </a:solidFill>
              </a:rPr>
              <a:t>i.e., valid AND reliable..</a:t>
            </a:r>
          </a:p>
          <a:p>
            <a:pPr marL="914400" lvl="1" indent="-457200"/>
            <a:endParaRPr lang="en-GB" dirty="0" smtClean="0">
              <a:solidFill>
                <a:schemeClr val="accent5">
                  <a:lumMod val="75000"/>
                </a:schemeClr>
              </a:solidFill>
            </a:endParaRPr>
          </a:p>
          <a:p>
            <a:pPr marL="457200" indent="-457200">
              <a:buFont typeface="+mj-lt"/>
              <a:buAutoNum type="arabicPeriod"/>
            </a:pPr>
            <a:r>
              <a:rPr lang="en-GB" b="0" dirty="0" smtClean="0"/>
              <a:t>A </a:t>
            </a:r>
            <a:r>
              <a:rPr lang="en-GB" b="0" dirty="0" smtClean="0"/>
              <a:t>stress-inducing cognitive task</a:t>
            </a:r>
          </a:p>
          <a:p>
            <a:pPr marL="914400" lvl="1" indent="-457200"/>
            <a:r>
              <a:rPr lang="en-GB" dirty="0" smtClean="0">
                <a:solidFill>
                  <a:schemeClr val="accent5">
                    <a:lumMod val="75000"/>
                  </a:schemeClr>
                </a:solidFill>
              </a:rPr>
              <a:t>Think about what it is you’re looking to assess with this task. How can something be ‘stress-inducing’?</a:t>
            </a:r>
            <a:endParaRPr lang="en-GB" b="0" dirty="0" smtClean="0">
              <a:solidFill>
                <a:schemeClr val="accent5">
                  <a:lumMod val="75000"/>
                </a:schemeClr>
              </a:solidFill>
            </a:endParaRPr>
          </a:p>
          <a:p>
            <a:pPr lvl="1" indent="0">
              <a:buNone/>
            </a:pPr>
            <a:r>
              <a:rPr lang="en-GB" dirty="0" smtClean="0"/>
              <a:t/>
            </a:r>
            <a:br>
              <a:rPr lang="en-GB" dirty="0" smtClean="0"/>
            </a:br>
            <a:endParaRPr lang="en-GB" b="0" dirty="0"/>
          </a:p>
        </p:txBody>
      </p:sp>
    </p:spTree>
    <p:extLst>
      <p:ext uri="{BB962C8B-B14F-4D97-AF65-F5344CB8AC3E}">
        <p14:creationId xmlns:p14="http://schemas.microsoft.com/office/powerpoint/2010/main" val="529760101"/>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718"/>
            <a:ext cx="7355160" cy="900018"/>
          </a:xfrm>
        </p:spPr>
        <p:txBody>
          <a:bodyPr/>
          <a:lstStyle/>
          <a:p>
            <a:r>
              <a:rPr lang="en-GB" dirty="0" smtClean="0"/>
              <a:t>Your report assessment</a:t>
            </a:r>
            <a:endParaRPr lang="en-GB" dirty="0"/>
          </a:p>
        </p:txBody>
      </p:sp>
      <p:sp>
        <p:nvSpPr>
          <p:cNvPr id="3" name="Content Placeholder 2"/>
          <p:cNvSpPr>
            <a:spLocks noGrp="1"/>
          </p:cNvSpPr>
          <p:nvPr>
            <p:ph idx="1"/>
          </p:nvPr>
        </p:nvSpPr>
        <p:spPr>
          <a:xfrm>
            <a:off x="457200" y="1268760"/>
            <a:ext cx="8219256" cy="5256584"/>
          </a:xfrm>
        </p:spPr>
        <p:txBody>
          <a:bodyPr>
            <a:noAutofit/>
          </a:bodyPr>
          <a:lstStyle/>
          <a:p>
            <a:r>
              <a:rPr lang="en-GB" dirty="0" smtClean="0"/>
              <a:t>You </a:t>
            </a:r>
            <a:r>
              <a:rPr lang="en-GB" dirty="0" smtClean="0"/>
              <a:t>are then </a:t>
            </a:r>
            <a:r>
              <a:rPr lang="en-GB" dirty="0" smtClean="0"/>
              <a:t>required to:</a:t>
            </a:r>
          </a:p>
          <a:p>
            <a:endParaRPr lang="en-GB" dirty="0"/>
          </a:p>
          <a:p>
            <a:pPr marL="457200" indent="-457200">
              <a:buFont typeface="+mj-lt"/>
              <a:buAutoNum type="arabicPeriod"/>
            </a:pPr>
            <a:r>
              <a:rPr lang="en-GB" b="0" dirty="0" smtClean="0"/>
              <a:t>Complete the proposal and ethics form to obtain ethical approval to run your study</a:t>
            </a:r>
          </a:p>
          <a:p>
            <a:pPr marL="914400" lvl="1" indent="-457200"/>
            <a:r>
              <a:rPr lang="en-GB" dirty="0" smtClean="0">
                <a:solidFill>
                  <a:schemeClr val="accent5">
                    <a:lumMod val="75000"/>
                  </a:schemeClr>
                </a:solidFill>
              </a:rPr>
              <a:t>This must be submitted by </a:t>
            </a:r>
            <a:r>
              <a:rPr lang="en-GB" b="1" dirty="0" smtClean="0">
                <a:solidFill>
                  <a:schemeClr val="accent5">
                    <a:lumMod val="75000"/>
                  </a:schemeClr>
                </a:solidFill>
              </a:rPr>
              <a:t>5pm</a:t>
            </a:r>
            <a:r>
              <a:rPr lang="en-GB" dirty="0" smtClean="0">
                <a:solidFill>
                  <a:schemeClr val="accent5">
                    <a:lumMod val="75000"/>
                  </a:schemeClr>
                </a:solidFill>
              </a:rPr>
              <a:t> </a:t>
            </a:r>
            <a:r>
              <a:rPr lang="en-GB" b="1" dirty="0" smtClean="0">
                <a:solidFill>
                  <a:schemeClr val="accent5">
                    <a:lumMod val="75000"/>
                  </a:schemeClr>
                </a:solidFill>
              </a:rPr>
              <a:t>Friday 9</a:t>
            </a:r>
            <a:r>
              <a:rPr lang="en-GB" b="1" baseline="30000" dirty="0" smtClean="0">
                <a:solidFill>
                  <a:schemeClr val="accent5">
                    <a:lumMod val="75000"/>
                  </a:schemeClr>
                </a:solidFill>
              </a:rPr>
              <a:t>th</a:t>
            </a:r>
            <a:r>
              <a:rPr lang="en-GB" b="1" dirty="0" smtClean="0">
                <a:solidFill>
                  <a:schemeClr val="accent5">
                    <a:lumMod val="75000"/>
                  </a:schemeClr>
                </a:solidFill>
              </a:rPr>
              <a:t> February</a:t>
            </a:r>
            <a:r>
              <a:rPr lang="en-GB" dirty="0" smtClean="0">
                <a:solidFill>
                  <a:schemeClr val="accent5">
                    <a:lumMod val="75000"/>
                  </a:schemeClr>
                </a:solidFill>
              </a:rPr>
              <a:t>- only one form per group. Outcomes disseminated by Tuesday 13</a:t>
            </a:r>
            <a:r>
              <a:rPr lang="en-GB" baseline="30000" dirty="0" smtClean="0">
                <a:solidFill>
                  <a:schemeClr val="accent5">
                    <a:lumMod val="75000"/>
                  </a:schemeClr>
                </a:solidFill>
              </a:rPr>
              <a:t>th</a:t>
            </a:r>
            <a:r>
              <a:rPr lang="en-GB" dirty="0" smtClean="0">
                <a:solidFill>
                  <a:schemeClr val="accent5">
                    <a:lumMod val="75000"/>
                  </a:schemeClr>
                </a:solidFill>
              </a:rPr>
              <a:t> Feb.</a:t>
            </a:r>
          </a:p>
          <a:p>
            <a:pPr marL="914400" lvl="1" indent="-457200">
              <a:buFont typeface="+mj-lt"/>
              <a:buAutoNum type="arabicPeriod"/>
            </a:pPr>
            <a:endParaRPr lang="en-GB" b="1" dirty="0" smtClean="0"/>
          </a:p>
          <a:p>
            <a:pPr marL="457200" indent="-457200">
              <a:buFont typeface="+mj-lt"/>
              <a:buAutoNum type="arabicPeriod"/>
            </a:pPr>
            <a:r>
              <a:rPr lang="en-GB" b="0" dirty="0" smtClean="0"/>
              <a:t>Collect data in your groups</a:t>
            </a:r>
          </a:p>
          <a:p>
            <a:pPr marL="914400" lvl="1" indent="-457200"/>
            <a:r>
              <a:rPr lang="en-GB" dirty="0" smtClean="0">
                <a:solidFill>
                  <a:schemeClr val="accent5">
                    <a:lumMod val="75000"/>
                  </a:schemeClr>
                </a:solidFill>
              </a:rPr>
              <a:t>Tip: think carefully about how many participants you are going to need to collect data from based upon the design of the study you are running…</a:t>
            </a:r>
            <a:endParaRPr lang="en-GB" b="0" dirty="0" smtClean="0">
              <a:solidFill>
                <a:schemeClr val="accent5">
                  <a:lumMod val="75000"/>
                </a:schemeClr>
              </a:solidFill>
            </a:endParaRPr>
          </a:p>
        </p:txBody>
      </p:sp>
    </p:spTree>
    <p:extLst>
      <p:ext uri="{BB962C8B-B14F-4D97-AF65-F5344CB8AC3E}">
        <p14:creationId xmlns:p14="http://schemas.microsoft.com/office/powerpoint/2010/main" val="1309833379"/>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7620000" cy="831622"/>
          </a:xfrm>
        </p:spPr>
        <p:txBody>
          <a:bodyPr/>
          <a:lstStyle/>
          <a:p>
            <a:r>
              <a:rPr lang="en-GB" dirty="0" smtClean="0"/>
              <a:t>Your report assessmen</a:t>
            </a:r>
            <a:r>
              <a:rPr lang="en-GB" dirty="0"/>
              <a:t>t</a:t>
            </a:r>
          </a:p>
        </p:txBody>
      </p:sp>
      <p:sp>
        <p:nvSpPr>
          <p:cNvPr id="3" name="Content Placeholder 2"/>
          <p:cNvSpPr>
            <a:spLocks noGrp="1"/>
          </p:cNvSpPr>
          <p:nvPr>
            <p:ph idx="1"/>
          </p:nvPr>
        </p:nvSpPr>
        <p:spPr>
          <a:xfrm>
            <a:off x="457200" y="1268760"/>
            <a:ext cx="7620000" cy="4857403"/>
          </a:xfrm>
        </p:spPr>
        <p:txBody>
          <a:bodyPr>
            <a:normAutofit fontScale="92500" lnSpcReduction="10000"/>
          </a:bodyPr>
          <a:lstStyle/>
          <a:p>
            <a:r>
              <a:rPr lang="en-GB" dirty="0" smtClean="0"/>
              <a:t>Writing up the report:</a:t>
            </a:r>
          </a:p>
          <a:p>
            <a:pPr marL="457200" indent="-457200">
              <a:buFont typeface="+mj-lt"/>
              <a:buAutoNum type="arabicPeriod"/>
            </a:pPr>
            <a:endParaRPr lang="en-GB" b="0" dirty="0"/>
          </a:p>
          <a:p>
            <a:pPr marL="457200" indent="-457200">
              <a:buFont typeface="+mj-lt"/>
              <a:buAutoNum type="arabicPeriod"/>
            </a:pPr>
            <a:r>
              <a:rPr lang="en-GB" b="0" dirty="0" smtClean="0"/>
              <a:t>Appropriately </a:t>
            </a:r>
            <a:r>
              <a:rPr lang="en-GB" b="0" dirty="0"/>
              <a:t>report the use of </a:t>
            </a:r>
            <a:r>
              <a:rPr lang="en-GB" b="0" dirty="0" smtClean="0"/>
              <a:t>any measures </a:t>
            </a:r>
            <a:r>
              <a:rPr lang="en-GB" b="0" dirty="0"/>
              <a:t>in the materials section of your report</a:t>
            </a:r>
          </a:p>
          <a:p>
            <a:pPr marL="914400" lvl="1" indent="-457200"/>
            <a:r>
              <a:rPr lang="en-GB" sz="1800" dirty="0">
                <a:solidFill>
                  <a:schemeClr val="accent5">
                    <a:lumMod val="75000"/>
                  </a:schemeClr>
                </a:solidFill>
              </a:rPr>
              <a:t>Example on Moodle; this will be scrutinised in your final submission</a:t>
            </a:r>
            <a:r>
              <a:rPr lang="en-GB" dirty="0">
                <a:solidFill>
                  <a:schemeClr val="accent5">
                    <a:lumMod val="75000"/>
                  </a:schemeClr>
                </a:solidFill>
              </a:rPr>
              <a:t>.</a:t>
            </a:r>
          </a:p>
          <a:p>
            <a:pPr marL="457200" indent="-457200">
              <a:buFont typeface="+mj-lt"/>
              <a:buAutoNum type="arabicPeriod"/>
            </a:pPr>
            <a:r>
              <a:rPr lang="en-GB" b="0" dirty="0"/>
              <a:t>Report the reliability analysis as compared to previous literature</a:t>
            </a:r>
          </a:p>
          <a:p>
            <a:pPr marL="914400" lvl="1" indent="-457200"/>
            <a:r>
              <a:rPr lang="en-GB" sz="1800" dirty="0" smtClean="0">
                <a:solidFill>
                  <a:schemeClr val="accent5">
                    <a:lumMod val="75000"/>
                  </a:schemeClr>
                </a:solidFill>
              </a:rPr>
              <a:t>Remember that you must have all your data entered into SPSS before you can do this. </a:t>
            </a:r>
          </a:p>
          <a:p>
            <a:pPr marL="914400" lvl="1" indent="-457200"/>
            <a:r>
              <a:rPr lang="en-GB" sz="1800" dirty="0" smtClean="0">
                <a:solidFill>
                  <a:schemeClr val="accent5">
                    <a:lumMod val="75000"/>
                  </a:schemeClr>
                </a:solidFill>
              </a:rPr>
              <a:t>Reading </a:t>
            </a:r>
            <a:r>
              <a:rPr lang="en-GB" sz="1800" dirty="0">
                <a:solidFill>
                  <a:schemeClr val="accent5">
                    <a:lumMod val="75000"/>
                  </a:schemeClr>
                </a:solidFill>
              </a:rPr>
              <a:t>any journal article will show you how to report this correctly.</a:t>
            </a:r>
          </a:p>
          <a:p>
            <a:pPr marL="457200" indent="-457200">
              <a:buFont typeface="+mj-lt"/>
              <a:buAutoNum type="arabicPeriod"/>
            </a:pPr>
            <a:r>
              <a:rPr lang="en-GB" sz="1800" b="0" dirty="0"/>
              <a:t>Conduct the multiple regression analysis on </a:t>
            </a:r>
            <a:r>
              <a:rPr lang="en-GB" sz="1800" b="0" dirty="0" smtClean="0"/>
              <a:t>your </a:t>
            </a:r>
            <a:r>
              <a:rPr lang="en-GB" sz="1800" b="0" dirty="0"/>
              <a:t>data </a:t>
            </a:r>
            <a:r>
              <a:rPr lang="en-GB" sz="1800" b="0" dirty="0" smtClean="0"/>
              <a:t>set; </a:t>
            </a:r>
            <a:r>
              <a:rPr lang="en-GB" sz="1800" b="0" dirty="0"/>
              <a:t>correctly report descriptive and inferential statistics according to APA standards and using correct terminology</a:t>
            </a:r>
          </a:p>
          <a:p>
            <a:pPr marL="914400" lvl="1" indent="-457200"/>
            <a:r>
              <a:rPr lang="en-GB" sz="1800" dirty="0">
                <a:solidFill>
                  <a:schemeClr val="accent5">
                    <a:lumMod val="75000"/>
                  </a:schemeClr>
                </a:solidFill>
              </a:rPr>
              <a:t>Stats books needed! Any APA journal will give you an idea of how this should be presented. Example on Moodle, also.</a:t>
            </a:r>
          </a:p>
          <a:p>
            <a:endParaRPr lang="en-GB" dirty="0"/>
          </a:p>
        </p:txBody>
      </p:sp>
    </p:spTree>
    <p:extLst>
      <p:ext uri="{BB962C8B-B14F-4D97-AF65-F5344CB8AC3E}">
        <p14:creationId xmlns:p14="http://schemas.microsoft.com/office/powerpoint/2010/main" val="7865399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Final Questions</a:t>
            </a:r>
            <a:r>
              <a:rPr lang="en-GB" dirty="0" smtClean="0"/>
              <a:t>?</a:t>
            </a:r>
            <a:endParaRPr lang="en-GB" dirty="0"/>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499992" y="1700808"/>
            <a:ext cx="4202584" cy="37239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62238115"/>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ssential">
  <a:themeElements>
    <a:clrScheme name="Opulent">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Essential">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sential">
      <a:fillStyleLst>
        <a:solidFill>
          <a:schemeClr val="phClr"/>
        </a:solidFill>
        <a:gradFill rotWithShape="1">
          <a:gsLst>
            <a:gs pos="0">
              <a:schemeClr val="phClr">
                <a:tint val="60000"/>
                <a:satMod val="250000"/>
              </a:schemeClr>
            </a:gs>
            <a:gs pos="35000">
              <a:schemeClr val="phClr">
                <a:tint val="47000"/>
                <a:satMod val="275000"/>
              </a:schemeClr>
            </a:gs>
            <a:gs pos="100000">
              <a:schemeClr val="phClr">
                <a:tint val="25000"/>
                <a:satMod val="300000"/>
              </a:schemeClr>
            </a:gs>
          </a:gsLst>
          <a:lin ang="16200000" scaled="1"/>
        </a:gradFill>
        <a:solidFill>
          <a:schemeClr val="phClr">
            <a:satMod val="110000"/>
          </a:schemeClr>
        </a:solidFill>
      </a:fillStyleLst>
      <a:lnStyleLst>
        <a:ln w="12700" cap="flat" cmpd="sng" algn="ctr">
          <a:solidFill>
            <a:schemeClr val="phClr">
              <a:shade val="95000"/>
              <a:satMod val="105000"/>
            </a:schemeClr>
          </a:solidFill>
          <a:prstDash val="solid"/>
        </a:ln>
        <a:ln w="28575" cap="flat" cmpd="sng" algn="ctr">
          <a:solidFill>
            <a:schemeClr val="phClr"/>
          </a:solidFill>
          <a:prstDash val="solid"/>
        </a:ln>
        <a:ln w="41275" cap="flat" cmpd="sng" algn="ctr">
          <a:solidFill>
            <a:schemeClr val="phClr"/>
          </a:solidFill>
          <a:prstDash val="solid"/>
        </a:ln>
      </a:lnStyleLst>
      <a:effectStyleLst>
        <a:effectStyle>
          <a:effectLst/>
        </a:effectStyle>
        <a:effectStyle>
          <a:effectLst>
            <a:outerShdw blurRad="39999" dist="23000" algn="bl" rotWithShape="0">
              <a:srgbClr val="000000">
                <a:alpha val="40000"/>
              </a:srgbClr>
            </a:outerShdw>
          </a:effectLst>
        </a:effectStyle>
        <a:effectStyle>
          <a:effectLst>
            <a:outerShdw blurRad="38100" dist="19050" algn="bl" rotWithShape="0">
              <a:srgbClr val="000000">
                <a:alpha val="60000"/>
              </a:srgbClr>
            </a:outerShdw>
          </a:effectLst>
          <a:scene3d>
            <a:camera prst="orthographicFront">
              <a:rot lat="0" lon="0" rev="0"/>
            </a:camera>
            <a:lightRig rig="balanced" dir="l"/>
          </a:scene3d>
          <a:sp3d prstMaterial="plastic">
            <a:bevelT w="38100" h="31750"/>
          </a:sp3d>
        </a:effectStyle>
      </a:effectStyleLst>
      <a:bgFillStyleLst>
        <a:solidFill>
          <a:schemeClr val="phClr"/>
        </a:solidFill>
        <a:blipFill rotWithShape="1">
          <a:blip xmlns:r="http://schemas.openxmlformats.org/officeDocument/2006/relationships" r:embed="rId1">
            <a:duotone>
              <a:schemeClr val="phClr">
                <a:tint val="96000"/>
              </a:schemeClr>
              <a:schemeClr val="phClr">
                <a:shade val="94000"/>
              </a:schemeClr>
            </a:duotone>
          </a:blip>
          <a:tile tx="0" ty="0" sx="100000" sy="100000" flip="none" algn="tl"/>
        </a:blipFill>
        <a:gradFill rotWithShape="1">
          <a:gsLst>
            <a:gs pos="0">
              <a:schemeClr val="phClr">
                <a:tint val="84000"/>
                <a:satMod val="110000"/>
              </a:schemeClr>
            </a:gs>
            <a:gs pos="44000">
              <a:schemeClr val="phClr">
                <a:tint val="93000"/>
                <a:satMod val="115000"/>
              </a:schemeClr>
            </a:gs>
            <a:gs pos="100000">
              <a:schemeClr val="phClr">
                <a:tint val="100000"/>
                <a:shade val="59000"/>
                <a:satMod val="120000"/>
              </a:schemeClr>
            </a:gs>
          </a:gsLst>
          <a:path path="circle">
            <a:fillToRect l="40000" t="60000" r="60000" b="4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Essential</Template>
  <TotalTime>243</TotalTime>
  <Words>2574</Words>
  <Application>Microsoft Office PowerPoint</Application>
  <PresentationFormat>On-screen Show (4:3)</PresentationFormat>
  <Paragraphs>452</Paragraphs>
  <Slides>65</Slides>
  <Notes>58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65</vt:i4>
      </vt:variant>
    </vt:vector>
  </HeadingPairs>
  <TitlesOfParts>
    <vt:vector size="72" baseType="lpstr">
      <vt:lpstr>Arial</vt:lpstr>
      <vt:lpstr>Arial Black</vt:lpstr>
      <vt:lpstr>Calibri</vt:lpstr>
      <vt:lpstr>Courier New</vt:lpstr>
      <vt:lpstr>Times New Roman</vt:lpstr>
      <vt:lpstr>Wingdings</vt:lpstr>
      <vt:lpstr>Essential</vt:lpstr>
      <vt:lpstr>OCCUPATIONAL PSYCHOLOGY</vt:lpstr>
      <vt:lpstr>INDIVIDUAL DIFFERENCES</vt:lpstr>
      <vt:lpstr>PSYCHOMETRIC TESTING</vt:lpstr>
      <vt:lpstr>PSYCHOMETRIC TESTING</vt:lpstr>
      <vt:lpstr>WHY??</vt:lpstr>
      <vt:lpstr>PowerPoint Presentation</vt:lpstr>
      <vt:lpstr>BPS QUALIFICATIONS IN TEST USE</vt:lpstr>
      <vt:lpstr>OCCUPATIONAL TESTING</vt:lpstr>
      <vt:lpstr>PERSONALITY</vt:lpstr>
      <vt:lpstr>WHAT IS PERSONALITY?</vt:lpstr>
      <vt:lpstr>TRAIT PERSPECTIVE</vt:lpstr>
      <vt:lpstr>TRAIT PERSPECTIVE</vt:lpstr>
      <vt:lpstr>PERSONALITY AND JOB PERFORMANCE</vt:lpstr>
      <vt:lpstr>PERSONALITY AND JOB PERFORMANCE</vt:lpstr>
      <vt:lpstr>PERSONALITY AND JOB PERFORMANCE</vt:lpstr>
      <vt:lpstr>Personality and job performance</vt:lpstr>
      <vt:lpstr>Personality and job performance</vt:lpstr>
      <vt:lpstr>recap</vt:lpstr>
      <vt:lpstr>Recap</vt:lpstr>
      <vt:lpstr>PowerPoint Presentation</vt:lpstr>
      <vt:lpstr>Conscientiousness</vt:lpstr>
      <vt:lpstr>Conscientiousness</vt:lpstr>
      <vt:lpstr>Neuroticism</vt:lpstr>
      <vt:lpstr>Extraversion</vt:lpstr>
      <vt:lpstr>Agreeableness</vt:lpstr>
      <vt:lpstr>Openness to experience</vt:lpstr>
      <vt:lpstr>Critically evaluating the Big Five</vt:lpstr>
      <vt:lpstr>Critically evaluating the Big Five</vt:lpstr>
      <vt:lpstr>Personality assessment</vt:lpstr>
      <vt:lpstr>PERSONALITY ASSESSMENT</vt:lpstr>
      <vt:lpstr>PERSONALITY SCALES</vt:lpstr>
      <vt:lpstr>PERSONALITY SCALES</vt:lpstr>
      <vt:lpstr>PERSONALITY SCALES</vt:lpstr>
      <vt:lpstr>MBTI</vt:lpstr>
      <vt:lpstr>THE BIG FIVE INVENTORY</vt:lpstr>
      <vt:lpstr>THE BIG FIVE</vt:lpstr>
      <vt:lpstr>THE BIG FIVE</vt:lpstr>
      <vt:lpstr>PERSONALITY SCALES</vt:lpstr>
      <vt:lpstr>NEO PI-R</vt:lpstr>
      <vt:lpstr>INDIVIDUAL DIFFERENCES ACROSS OCCUPATIONS</vt:lpstr>
      <vt:lpstr>LAWYER - EXTRAVERSION</vt:lpstr>
      <vt:lpstr>LAWYER - NEUROTICISM</vt:lpstr>
      <vt:lpstr>SUMMARY - LAWYER</vt:lpstr>
      <vt:lpstr>LECTURER – PREFERENCES BY STUDENTS</vt:lpstr>
      <vt:lpstr>LECTURER</vt:lpstr>
      <vt:lpstr>LECTURER PERSONALITY??</vt:lpstr>
      <vt:lpstr>PILOT PERSONALITY</vt:lpstr>
      <vt:lpstr>Issues in personality assessment</vt:lpstr>
      <vt:lpstr>1) ‘Faking’</vt:lpstr>
      <vt:lpstr>1) Faking</vt:lpstr>
      <vt:lpstr>2) State or trait??</vt:lpstr>
      <vt:lpstr>3) Spurious validity</vt:lpstr>
      <vt:lpstr>4) Barnum effects</vt:lpstr>
      <vt:lpstr>Psychometrically valid and reliable...</vt:lpstr>
      <vt:lpstr>Validity</vt:lpstr>
      <vt:lpstr>Reliability</vt:lpstr>
      <vt:lpstr>Reliability</vt:lpstr>
      <vt:lpstr>Personality Measures</vt:lpstr>
      <vt:lpstr>PowerPoint Presentation</vt:lpstr>
      <vt:lpstr>PowerPoint Presentation</vt:lpstr>
      <vt:lpstr>Questions?</vt:lpstr>
      <vt:lpstr>Your report assessment</vt:lpstr>
      <vt:lpstr>Your report assessment</vt:lpstr>
      <vt:lpstr>Your report assessment</vt:lpstr>
      <vt:lpstr>Final Questions?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OCCUPATIONAL PSYCHOLOGY</dc:title>
  <dc:creator>Stacey Coleman</dc:creator>
  <cp:lastModifiedBy>Stacey Coleman</cp:lastModifiedBy>
  <cp:revision>9</cp:revision>
  <cp:lastPrinted>2015-10-13T07:08:33Z</cp:lastPrinted>
  <dcterms:created xsi:type="dcterms:W3CDTF">2015-10-13T06:56:04Z</dcterms:created>
  <dcterms:modified xsi:type="dcterms:W3CDTF">2018-01-22T10:27:49Z</dcterms:modified>
</cp:coreProperties>
</file>