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p:scale>
          <a:sx n="73" d="100"/>
          <a:sy n="73" d="100"/>
        </p:scale>
        <p:origin x="576" y="192"/>
      </p:cViewPr>
      <p:guideLst/>
    </p:cSldViewPr>
  </p:slideViewPr>
  <p:notesTextViewPr>
    <p:cViewPr>
      <p:scale>
        <a:sx n="1" d="1"/>
        <a:sy n="1" d="1"/>
      </p:scale>
      <p:origin x="0" y="-7536"/>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B56248-7F62-4A70-8F91-8488F2BF1864}" type="datetimeFigureOut">
              <a:rPr lang="en-IN" smtClean="0"/>
              <a:t>04-12-2023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7ED875-A114-4C0B-9D3F-5C39600FD398}" type="slidenum">
              <a:rPr lang="en-IN" smtClean="0"/>
              <a:t>‹#›</a:t>
            </a:fld>
            <a:endParaRPr lang="en-IN"/>
          </a:p>
        </p:txBody>
      </p:sp>
    </p:spTree>
    <p:extLst>
      <p:ext uri="{BB962C8B-B14F-4D97-AF65-F5344CB8AC3E}">
        <p14:creationId xmlns:p14="http://schemas.microsoft.com/office/powerpoint/2010/main" val="3702249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Introduction</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Knowledge management is considered to be one of the key aspects that helps the organisation to gain comparative advantage. Proper management of the knowledge-gaining factor ensures constant development and innovation within the organisational performance. Thereby the poster will be designed with an aim to address the significance of knowledge management within Premier Inn. The key tools and technologies that can be utilised to develop a connection between people and information will be addressed in the poster. The interaction process will be discussed in detail regarding the KM system. Further, the implementation of strategic planning utilising the minimum resources of Premier Inn will be evaluated.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rPr>
              <a:t>KM tools/technologies and their purpose</a:t>
            </a:r>
            <a:endParaRPr lang="en-IN" sz="1800" b="1"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primary tools that can be utilised step by step to gain effective functioning of KM management within Premier Inn include the following.</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Content repository</a:t>
            </a:r>
            <a:r>
              <a:rPr lang="en-GB" sz="1800" dirty="0">
                <a:effectLst/>
                <a:latin typeface="Times New Roman" panose="02020603050405020304" pitchFamily="18" charset="0"/>
                <a:ea typeface="Times New Roman" panose="02020603050405020304" pitchFamily="18" charset="0"/>
              </a:rPr>
              <a:t>: This is a collective database for the identified learning material in a digital format that will help elevate the knowledge of the employees within Premier Inn. Cloud storage will be the most efficient way through which the content repository can be percolated within the system (Liebowitz, 2019). In Spite of saving the file at different sources, centralisation will help in easy access to the data. Through the implementation of the tool, proper security and management of the data can be authorised within the KM management practice.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Knowledge Base</a:t>
            </a:r>
            <a:r>
              <a:rPr lang="en-GB" sz="1800" dirty="0">
                <a:effectLst/>
                <a:latin typeface="Times New Roman" panose="02020603050405020304" pitchFamily="18" charset="0"/>
                <a:ea typeface="Times New Roman" panose="02020603050405020304" pitchFamily="18" charset="0"/>
              </a:rPr>
              <a:t>: The accumulation of data from both internally and externally at a centralised data platform enables the participants to communicate adequately. This enables the participants to collect the relevant data and retrieve and organise them appropriately. A scope of self-study can be availed through it that will deliver flexibility to the participants to enhance their knowledge within Premier Inn. The knowledge base also displays step-by-step guidelines for easy learning that can be beneficial in customer service too (</a:t>
            </a:r>
            <a:r>
              <a:rPr lang="en-GB" sz="1800" dirty="0" err="1">
                <a:effectLst/>
                <a:latin typeface="Times New Roman" panose="02020603050405020304" pitchFamily="18" charset="0"/>
                <a:ea typeface="Times New Roman" panose="02020603050405020304" pitchFamily="18" charset="0"/>
              </a:rPr>
              <a:t>Rabhi</a:t>
            </a:r>
            <a:r>
              <a:rPr lang="en-GB" sz="1800" dirty="0">
                <a:effectLst/>
                <a:latin typeface="Times New Roman" panose="02020603050405020304" pitchFamily="18" charset="0"/>
                <a:ea typeface="Times New Roman" panose="02020603050405020304" pitchFamily="18" charset="0"/>
              </a:rPr>
              <a:t> et al., 2021). On-demand information can be delivered and interaction among the participants can be availed through the quarry section.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Visualisation</a:t>
            </a:r>
            <a:r>
              <a:rPr lang="en-GB" sz="1800" dirty="0">
                <a:effectLst/>
                <a:latin typeface="Times New Roman" panose="02020603050405020304" pitchFamily="18" charset="0"/>
                <a:ea typeface="Times New Roman" panose="02020603050405020304" pitchFamily="18" charset="0"/>
              </a:rPr>
              <a:t>: Visualisation of the knowledge is very important to clarify the data collected and achieve a strong understanding of it. The cognitive learning structure is fostered through it which includes generating new ideas, structuring them and sharing. Effective presentation and case study analysis help in the visualisation of theoretical studies (De </a:t>
            </a:r>
            <a:r>
              <a:rPr lang="en-GB" sz="1800" dirty="0" err="1">
                <a:effectLst/>
                <a:latin typeface="Times New Roman" panose="02020603050405020304" pitchFamily="18" charset="0"/>
                <a:ea typeface="Times New Roman" panose="02020603050405020304" pitchFamily="18" charset="0"/>
              </a:rPr>
              <a:t>Bem</a:t>
            </a:r>
            <a:r>
              <a:rPr lang="en-GB" sz="1800" dirty="0">
                <a:effectLst/>
                <a:latin typeface="Times New Roman" panose="02020603050405020304" pitchFamily="18" charset="0"/>
                <a:ea typeface="Times New Roman" panose="02020603050405020304" pitchFamily="18" charset="0"/>
              </a:rPr>
              <a:t> Machado et al., 2022). Apart from that 3D visuals also help majorly to achieve high visualisation of the data acknowledged.</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rPr>
              <a:t>Decision support</a:t>
            </a:r>
            <a:r>
              <a:rPr lang="en-GB" sz="1800" dirty="0">
                <a:effectLst/>
                <a:latin typeface="Times New Roman" panose="02020603050405020304" pitchFamily="18" charset="0"/>
                <a:ea typeface="Times New Roman" panose="02020603050405020304" pitchFamily="18" charset="0"/>
              </a:rPr>
              <a:t>: analytical tools work as the most efficient decision-supporting tool that provides backup to the accumulated knowledge.  Structure and unstructured data through Big Data management can deliver the appropriate data support for decision-making within Premier Inn.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rPr>
              <a:t>Demonstration of its usage</a:t>
            </a:r>
            <a:endParaRPr lang="en-IN" sz="1800" b="1"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identified tools that have been addressed for knowledge management within Premier Inn include Cloud storage, presentation tools, analytical tools like Big Data and a custom-designed portal to accumulate and percolate data within the organisation. Cloud storage will be utilised to create flexible access within the participants and strong security will be provided to ensure proper authenticity and legal access within the content repository. Further, a customised portal like Document 360 needs to be implemented that will deliver a self-learning approach (Marion and </a:t>
            </a:r>
            <a:r>
              <a:rPr lang="en-GB" sz="1800" dirty="0" err="1">
                <a:effectLst/>
                <a:latin typeface="Times New Roman" panose="02020603050405020304" pitchFamily="18" charset="0"/>
                <a:ea typeface="Times New Roman" panose="02020603050405020304" pitchFamily="18" charset="0"/>
              </a:rPr>
              <a:t>Fixson</a:t>
            </a:r>
            <a:r>
              <a:rPr lang="en-GB" sz="1800" dirty="0">
                <a:effectLst/>
                <a:latin typeface="Times New Roman" panose="02020603050405020304" pitchFamily="18" charset="0"/>
                <a:ea typeface="Times New Roman" panose="02020603050405020304" pitchFamily="18" charset="0"/>
              </a:rPr>
              <a:t>, 2021). Step by step every stage of learning will be demonstrated and with minimal click option to give it a high ns user friendly approach. Illustrative PPT and case study will be provided and a 3D design of the learning content will be formulated to ensure visualisation of the accumulated data and gain high success of KM. Lastly, every learner will be able to make effective decisions regarding their learning through gathering relevant data from the Big Data information bank. This will give them an adequate scope to present the learning and gain a competitive advantage.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rPr>
              <a:t>Interaction process</a:t>
            </a:r>
            <a:endParaRPr lang="en-IN" sz="1800" b="1"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Interaction of the processes within other ongoing systems can be achieved through developing a standard process of collaboration. Integration within available collaboration tools like Slack and Microsoft will ensure proper communication within other ongoing systems and effectively share knowledge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Holinaty</a:t>
            </a:r>
            <a:r>
              <a:rPr lang="en-US" sz="1800" dirty="0">
                <a:effectLst/>
                <a:latin typeface="Times New Roman" panose="02020603050405020304" pitchFamily="18" charset="0"/>
                <a:ea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rPr>
              <a:t>. The Content Management System will be beneficial to manage all the documents related to the KM within Premier Inn. Real-time data will be provided through it to ensure effective learning. The information collected from the potential customer will be aligned through CRM which will create a scope for detailed learning </a:t>
            </a:r>
            <a:r>
              <a:rPr lang="en-US" sz="1800" dirty="0">
                <a:effectLst/>
                <a:latin typeface="Times New Roman" panose="02020603050405020304" pitchFamily="18" charset="0"/>
                <a:ea typeface="Times New Roman" panose="02020603050405020304" pitchFamily="18" charset="0"/>
              </a:rPr>
              <a:t>(Wray, 2023)</a:t>
            </a:r>
            <a:r>
              <a:rPr lang="en-GB" sz="1800" dirty="0">
                <a:effectLst/>
                <a:latin typeface="Times New Roman" panose="02020603050405020304" pitchFamily="18" charset="0"/>
                <a:ea typeface="Times New Roman" panose="02020603050405020304" pitchFamily="18" charset="0"/>
              </a:rPr>
              <a:t>. Further proper integration with the Learning Management System will help to bind the whole process with other available ongoing processes to achieve effective KM within Premier Inn.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rPr>
              <a:t>Implementation of KM system with minimum resource</a:t>
            </a:r>
            <a:endParaRPr lang="en-IN" sz="1800" b="1"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Enterprise resource planning system will play a pivotal role while implementing the KM strategy within the Premier Inn.  proper alignment of the identified operational data will be performed with the objective of the organisational knowledge management process.  Tools like search engines and Business intelligence tools can be used to implement the strategy. Business intelligence tools will deliver effective analytical information that will help the KM to achieve a data-driven approach (Del Vecchio et al., 2020). The task management system will help to schedule the day-to-day programme and ensure the whole process is streamlined within KM of Premier Inn.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dirty="0">
                <a:effectLst/>
                <a:latin typeface="Times New Roman" panose="02020603050405020304" pitchFamily="18" charset="0"/>
              </a:rPr>
              <a:t>Commercialisation of accumulated knowledge</a:t>
            </a:r>
            <a:endParaRPr lang="en-IN" sz="1800" b="1"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knowledge developed will help Premier Inn to achieve innovation and customisation of their service delivery. Up-to-date data will make the workforce acknowledge the real-time needs of the market and customer specifications. Thereby the mode of delivering their service will be introduced with new innovative changes (</a:t>
            </a:r>
            <a:r>
              <a:rPr lang="en-GB" sz="1800" dirty="0" err="1">
                <a:effectLst/>
                <a:latin typeface="Times New Roman" panose="02020603050405020304" pitchFamily="18" charset="0"/>
                <a:ea typeface="Times New Roman" panose="02020603050405020304" pitchFamily="18" charset="0"/>
              </a:rPr>
              <a:t>Ubeda</a:t>
            </a:r>
            <a:r>
              <a:rPr lang="en-GB" sz="1800" dirty="0">
                <a:effectLst/>
                <a:latin typeface="Times New Roman" panose="02020603050405020304" pitchFamily="18" charset="0"/>
                <a:ea typeface="Times New Roman" panose="02020603050405020304" pitchFamily="18" charset="0"/>
              </a:rPr>
              <a:t>-Garcia et al., 2021). A rigorous focus on customer service through technological and analytical support will exhibit the smart and comprehensive approach of Premier Inn. Accumulated data from the KM will help to design effective training to upskill their workforce and achieve competitive advantage through it.</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kern="0" dirty="0">
                <a:effectLst/>
                <a:latin typeface="Times New Roman" panose="02020603050405020304" pitchFamily="18" charset="0"/>
              </a:rPr>
              <a:t>Conclusion </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poster has highlighted all pertinent information related to the KM within Premier Inn. The key tools and technologies that can be utilised for KM have been identified thoroughly including cloud storage, document 360 and many more. Proper discussion on interacting processes with other ongoing processes has been shown through integration with varied collaboration tools like Slack, CRM and many more. Search engine, Business Intelligence tool and task management will help to implement the KM system with usage of minimum usage of resources within Premier Inn. The poster has identified the possible ways of commercialisation of the accumulated data.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b="1" kern="0" dirty="0">
                <a:effectLst/>
                <a:latin typeface="Times New Roman" panose="02020603050405020304" pitchFamily="18" charset="0"/>
              </a:rPr>
              <a:t>References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De </a:t>
            </a:r>
            <a:r>
              <a:rPr lang="en-GB" sz="1800" dirty="0" err="1">
                <a:effectLst/>
                <a:latin typeface="Times New Roman" panose="02020603050405020304" pitchFamily="18" charset="0"/>
                <a:ea typeface="Times New Roman" panose="02020603050405020304" pitchFamily="18" charset="0"/>
              </a:rPr>
              <a:t>Bem</a:t>
            </a:r>
            <a:r>
              <a:rPr lang="en-GB" sz="1800" dirty="0">
                <a:effectLst/>
                <a:latin typeface="Times New Roman" panose="02020603050405020304" pitchFamily="18" charset="0"/>
                <a:ea typeface="Times New Roman" panose="02020603050405020304" pitchFamily="18" charset="0"/>
              </a:rPr>
              <a:t> Machado, A., </a:t>
            </a:r>
            <a:r>
              <a:rPr lang="en-GB" sz="1800" dirty="0" err="1">
                <a:effectLst/>
                <a:latin typeface="Times New Roman" panose="02020603050405020304" pitchFamily="18" charset="0"/>
                <a:ea typeface="Times New Roman" panose="02020603050405020304" pitchFamily="18" charset="0"/>
              </a:rPr>
              <a:t>Secinaro</a:t>
            </a:r>
            <a:r>
              <a:rPr lang="en-GB" sz="1800" dirty="0">
                <a:effectLst/>
                <a:latin typeface="Times New Roman" panose="02020603050405020304" pitchFamily="18" charset="0"/>
                <a:ea typeface="Times New Roman" panose="02020603050405020304" pitchFamily="18" charset="0"/>
              </a:rPr>
              <a:t>, S., Calandra, D. and </a:t>
            </a:r>
            <a:r>
              <a:rPr lang="en-GB" sz="1800" dirty="0" err="1">
                <a:effectLst/>
                <a:latin typeface="Times New Roman" panose="02020603050405020304" pitchFamily="18" charset="0"/>
                <a:ea typeface="Times New Roman" panose="02020603050405020304" pitchFamily="18" charset="0"/>
              </a:rPr>
              <a:t>Lanzalonga</a:t>
            </a:r>
            <a:r>
              <a:rPr lang="en-GB" sz="1800" dirty="0">
                <a:effectLst/>
                <a:latin typeface="Times New Roman" panose="02020603050405020304" pitchFamily="18" charset="0"/>
                <a:ea typeface="Times New Roman" panose="02020603050405020304" pitchFamily="18" charset="0"/>
              </a:rPr>
              <a:t>, F., (2022). Knowledge management and digital transformation for Industry 4.0: a structured literature review. Knowledge Management Research &amp; Practice, 20(2), pp.320-338.</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Del Vecchio, P., Mele, G., </a:t>
            </a:r>
            <a:r>
              <a:rPr lang="en-GB" sz="1800" dirty="0" err="1">
                <a:effectLst/>
                <a:latin typeface="Times New Roman" panose="02020603050405020304" pitchFamily="18" charset="0"/>
                <a:ea typeface="Times New Roman" panose="02020603050405020304" pitchFamily="18" charset="0"/>
              </a:rPr>
              <a:t>Passiante</a:t>
            </a:r>
            <a:r>
              <a:rPr lang="en-GB" sz="1800" dirty="0">
                <a:effectLst/>
                <a:latin typeface="Times New Roman" panose="02020603050405020304" pitchFamily="18" charset="0"/>
                <a:ea typeface="Times New Roman" panose="02020603050405020304" pitchFamily="18" charset="0"/>
              </a:rPr>
              <a:t>, G., </a:t>
            </a:r>
            <a:r>
              <a:rPr lang="en-GB" sz="1800" dirty="0" err="1">
                <a:effectLst/>
                <a:latin typeface="Times New Roman" panose="02020603050405020304" pitchFamily="18" charset="0"/>
                <a:ea typeface="Times New Roman" panose="02020603050405020304" pitchFamily="18" charset="0"/>
              </a:rPr>
              <a:t>Vrontis</a:t>
            </a:r>
            <a:r>
              <a:rPr lang="en-GB" sz="1800" dirty="0">
                <a:effectLst/>
                <a:latin typeface="Times New Roman" panose="02020603050405020304" pitchFamily="18" charset="0"/>
                <a:ea typeface="Times New Roman" panose="02020603050405020304" pitchFamily="18" charset="0"/>
              </a:rPr>
              <a:t>, D. and </a:t>
            </a:r>
            <a:r>
              <a:rPr lang="en-GB" sz="1800" dirty="0" err="1">
                <a:effectLst/>
                <a:latin typeface="Times New Roman" panose="02020603050405020304" pitchFamily="18" charset="0"/>
                <a:ea typeface="Times New Roman" panose="02020603050405020304" pitchFamily="18" charset="0"/>
              </a:rPr>
              <a:t>Fanuli</a:t>
            </a:r>
            <a:r>
              <a:rPr lang="en-GB" sz="1800" dirty="0">
                <a:effectLst/>
                <a:latin typeface="Times New Roman" panose="02020603050405020304" pitchFamily="18" charset="0"/>
                <a:ea typeface="Times New Roman" panose="02020603050405020304" pitchFamily="18" charset="0"/>
              </a:rPr>
              <a:t>, C., (2020). Detecting customer's knowledge from social media big data: toward an integrated methodological framework based on </a:t>
            </a:r>
            <a:r>
              <a:rPr lang="en-GB" sz="1800" dirty="0" err="1">
                <a:effectLst/>
                <a:latin typeface="Times New Roman" panose="02020603050405020304" pitchFamily="18" charset="0"/>
                <a:ea typeface="Times New Roman" panose="02020603050405020304" pitchFamily="18" charset="0"/>
              </a:rPr>
              <a:t>netnography</a:t>
            </a:r>
            <a:r>
              <a:rPr lang="en-GB" sz="1800" dirty="0">
                <a:effectLst/>
                <a:latin typeface="Times New Roman" panose="02020603050405020304" pitchFamily="18" charset="0"/>
                <a:ea typeface="Times New Roman" panose="02020603050405020304" pitchFamily="18" charset="0"/>
              </a:rPr>
              <a:t> and business analytics. Journal of Knowledge Management, 24(4), pp.799-821.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rPr>
              <a:t>Holinaty</a:t>
            </a:r>
            <a:r>
              <a:rPr lang="en-GB" sz="1800" dirty="0">
                <a:effectLst/>
                <a:latin typeface="Times New Roman" panose="02020603050405020304" pitchFamily="18" charset="0"/>
                <a:ea typeface="Times New Roman" panose="02020603050405020304" pitchFamily="18" charset="0"/>
              </a:rPr>
              <a:t>, J., (2019). </a:t>
            </a:r>
            <a:r>
              <a:rPr lang="en-GB" sz="1800" i="1" dirty="0">
                <a:effectLst/>
                <a:latin typeface="Times New Roman" panose="02020603050405020304" pitchFamily="18" charset="0"/>
                <a:ea typeface="Times New Roman" panose="02020603050405020304" pitchFamily="18" charset="0"/>
              </a:rPr>
              <a:t>Knowledge management: the secret sauce of productivity. </a:t>
            </a:r>
            <a:r>
              <a:rPr lang="en-GB" sz="1800" dirty="0">
                <a:effectLst/>
                <a:latin typeface="Times New Roman" panose="02020603050405020304" pitchFamily="18" charset="0"/>
                <a:ea typeface="Times New Roman" panose="02020603050405020304" pitchFamily="18" charset="0"/>
              </a:rPr>
              <a:t>[Online] Available at: https://slack.com/intl/en-in/blog/productivity/knowledge-management-secret-sauce-of-productivity [Accessed 28 11 2023].</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Liebowitz, J., (2019). Building organizational intelligence: A knowledge management primer. CRC press.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Marion, T.J. and </a:t>
            </a:r>
            <a:r>
              <a:rPr lang="en-GB" sz="1800" dirty="0" err="1">
                <a:effectLst/>
                <a:latin typeface="Times New Roman" panose="02020603050405020304" pitchFamily="18" charset="0"/>
                <a:ea typeface="Times New Roman" panose="02020603050405020304" pitchFamily="18" charset="0"/>
              </a:rPr>
              <a:t>Fixson</a:t>
            </a:r>
            <a:r>
              <a:rPr lang="en-GB" sz="1800" dirty="0">
                <a:effectLst/>
                <a:latin typeface="Times New Roman" panose="02020603050405020304" pitchFamily="18" charset="0"/>
                <a:ea typeface="Times New Roman" panose="02020603050405020304" pitchFamily="18" charset="0"/>
              </a:rPr>
              <a:t>, S.K., (2021). The transformation of the innovation process: How digital tools are changing work, collaboration, and organizations in new product development. Journal of Product Innovation Management, 38(1), pp.192-215.</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rPr>
              <a:t>Rabhi</a:t>
            </a:r>
            <a:r>
              <a:rPr lang="en-GB" sz="1800" dirty="0">
                <a:effectLst/>
                <a:latin typeface="Times New Roman" panose="02020603050405020304" pitchFamily="18" charset="0"/>
                <a:ea typeface="Times New Roman" panose="02020603050405020304" pitchFamily="18" charset="0"/>
              </a:rPr>
              <a:t>, F.A., Bandara, M., Lu, K. and Dewan, S., (2021). Design of an innovative IT platform for analytics knowledge management. Future Generation Computer Systems, 116, pp.209-219.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err="1">
                <a:effectLst/>
                <a:latin typeface="Times New Roman" panose="02020603050405020304" pitchFamily="18" charset="0"/>
                <a:ea typeface="Times New Roman" panose="02020603050405020304" pitchFamily="18" charset="0"/>
              </a:rPr>
              <a:t>Ubeda</a:t>
            </a:r>
            <a:r>
              <a:rPr lang="en-GB" sz="1800" dirty="0">
                <a:effectLst/>
                <a:latin typeface="Times New Roman" panose="02020603050405020304" pitchFamily="18" charset="0"/>
                <a:ea typeface="Times New Roman" panose="02020603050405020304" pitchFamily="18" charset="0"/>
              </a:rPr>
              <a:t>-Garcia, M., </a:t>
            </a:r>
            <a:r>
              <a:rPr lang="en-GB" sz="1800" dirty="0" err="1">
                <a:effectLst/>
                <a:latin typeface="Times New Roman" panose="02020603050405020304" pitchFamily="18" charset="0"/>
                <a:ea typeface="Times New Roman" panose="02020603050405020304" pitchFamily="18" charset="0"/>
              </a:rPr>
              <a:t>Rienda</a:t>
            </a:r>
            <a:r>
              <a:rPr lang="en-GB" sz="1800" dirty="0">
                <a:effectLst/>
                <a:latin typeface="Times New Roman" panose="02020603050405020304" pitchFamily="18" charset="0"/>
                <a:ea typeface="Times New Roman" panose="02020603050405020304" pitchFamily="18" charset="0"/>
              </a:rPr>
              <a:t>, L., Zaragoza-</a:t>
            </a:r>
            <a:r>
              <a:rPr lang="en-GB" sz="1800" dirty="0" err="1">
                <a:effectLst/>
                <a:latin typeface="Times New Roman" panose="02020603050405020304" pitchFamily="18" charset="0"/>
                <a:ea typeface="Times New Roman" panose="02020603050405020304" pitchFamily="18" charset="0"/>
              </a:rPr>
              <a:t>Saez</a:t>
            </a:r>
            <a:r>
              <a:rPr lang="en-GB" sz="1800" dirty="0">
                <a:effectLst/>
                <a:latin typeface="Times New Roman" panose="02020603050405020304" pitchFamily="18" charset="0"/>
                <a:ea typeface="Times New Roman" panose="02020603050405020304" pitchFamily="18" charset="0"/>
              </a:rPr>
              <a:t>, P.C. and Andreu-Guerrero, R., (2021). The impact of knowledge management on the internationalization, organizational ambidexterity and performance of Spanish hotel chains. International Journal of Contemporary Hospitality Management, 33(5), pp.1507-1531.</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Wray, H., (2023). </a:t>
            </a:r>
            <a:r>
              <a:rPr lang="en-GB" sz="1800" i="1" dirty="0">
                <a:effectLst/>
                <a:latin typeface="Times New Roman" panose="02020603050405020304" pitchFamily="18" charset="0"/>
                <a:ea typeface="Times New Roman" panose="02020603050405020304" pitchFamily="18" charset="0"/>
              </a:rPr>
              <a:t>What is knowledge management? Definition, types, and benefits. </a:t>
            </a:r>
            <a:r>
              <a:rPr lang="en-GB" sz="1800" dirty="0">
                <a:effectLst/>
                <a:latin typeface="Times New Roman" panose="02020603050405020304" pitchFamily="18" charset="0"/>
                <a:ea typeface="Times New Roman" panose="02020603050405020304" pitchFamily="18" charset="0"/>
              </a:rPr>
              <a:t>[Online] Available at: https://www.zendesk.com/in/blog/knowledge-management-system/ [Accessed 28 11 2023].</a:t>
            </a:r>
            <a:endParaRPr lang="en-IN" sz="1800">
              <a:effectLst/>
              <a:latin typeface="Times New Roman" panose="02020603050405020304" pitchFamily="18" charset="0"/>
              <a:ea typeface="Times New Roman" panose="02020603050405020304" pitchFamily="18" charset="0"/>
            </a:endParaRPr>
          </a:p>
          <a:p>
            <a:endParaRPr lang="en-IN"/>
          </a:p>
        </p:txBody>
      </p:sp>
      <p:sp>
        <p:nvSpPr>
          <p:cNvPr id="4" name="Slide Number Placeholder 3"/>
          <p:cNvSpPr>
            <a:spLocks noGrp="1"/>
          </p:cNvSpPr>
          <p:nvPr>
            <p:ph type="sldNum" sz="quarter" idx="5"/>
          </p:nvPr>
        </p:nvSpPr>
        <p:spPr/>
        <p:txBody>
          <a:bodyPr/>
          <a:lstStyle/>
          <a:p>
            <a:fld id="{AE7ED875-A114-4C0B-9D3F-5C39600FD398}" type="slidenum">
              <a:rPr lang="en-IN" smtClean="0"/>
              <a:t>1</a:t>
            </a:fld>
            <a:endParaRPr lang="en-IN"/>
          </a:p>
        </p:txBody>
      </p:sp>
    </p:spTree>
    <p:extLst>
      <p:ext uri="{BB962C8B-B14F-4D97-AF65-F5344CB8AC3E}">
        <p14:creationId xmlns:p14="http://schemas.microsoft.com/office/powerpoint/2010/main" val="2695911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2F5B0-2708-248F-2F2A-8A4A509FD0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3F486CE-1E5A-0BC5-418E-C637244E3D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B38FA2D-916F-50D5-C875-913A1AE7173C}"/>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5" name="Footer Placeholder 4">
            <a:extLst>
              <a:ext uri="{FF2B5EF4-FFF2-40B4-BE49-F238E27FC236}">
                <a16:creationId xmlns:a16="http://schemas.microsoft.com/office/drawing/2014/main" id="{F7505064-5D66-E613-3C12-5E67DCEAF7B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8D51860-EDB6-536A-C7F0-DB9819565F15}"/>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2960026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8EEF-F91A-E12E-3A2D-0E5C2E97B56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38B6BB-221D-4398-BAD3-C88A2E96CD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F9F9354-A031-72EF-4B4F-4D3DC5D08CD5}"/>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5" name="Footer Placeholder 4">
            <a:extLst>
              <a:ext uri="{FF2B5EF4-FFF2-40B4-BE49-F238E27FC236}">
                <a16:creationId xmlns:a16="http://schemas.microsoft.com/office/drawing/2014/main" id="{1B851082-699C-C840-F5DA-613B40C57D4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124301F-E560-7882-A74E-6B18AF91173A}"/>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3445326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2EC12-1958-B9BC-5876-A51EE8DDFF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E03A47C-3ADD-BAEC-9D65-EE59C7A92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4B803E-7265-30C9-D658-2D16886F7243}"/>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5" name="Footer Placeholder 4">
            <a:extLst>
              <a:ext uri="{FF2B5EF4-FFF2-40B4-BE49-F238E27FC236}">
                <a16:creationId xmlns:a16="http://schemas.microsoft.com/office/drawing/2014/main" id="{64C19B24-8EED-91F9-E320-B07D086366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BBDF8DC-4103-253D-EB18-DD8D8430E2F7}"/>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1549360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39D1C-F962-0F8E-89B1-088AB1E9B30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21A604A-CE87-590E-DB57-B9D10D8004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CB9704B-74EB-A814-4D2C-2AA1575D45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4F1C59D-1F3C-C42D-4C17-83AE37CFFEA9}"/>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6" name="Footer Placeholder 5">
            <a:extLst>
              <a:ext uri="{FF2B5EF4-FFF2-40B4-BE49-F238E27FC236}">
                <a16:creationId xmlns:a16="http://schemas.microsoft.com/office/drawing/2014/main" id="{5E263CF8-09FF-07AA-0D76-10D44DD7015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C9CAD7B-F961-C166-677D-44B7779D5A84}"/>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1199529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56F63-B4EB-3C54-DDCF-A0ADFBAFF27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21FA46A-7E92-C1EB-DA9F-C35DE8958B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EADED7-F172-1917-47E3-B2D10E85EB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8AF5F54-5238-0C53-956E-7D5AB757D3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D093DC-2512-A66A-E786-A527AB3019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A0D944C-F80C-486C-2611-72A789B2E116}"/>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8" name="Footer Placeholder 7">
            <a:extLst>
              <a:ext uri="{FF2B5EF4-FFF2-40B4-BE49-F238E27FC236}">
                <a16:creationId xmlns:a16="http://schemas.microsoft.com/office/drawing/2014/main" id="{BC286376-BF01-B426-0A65-C99AAA842B3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E89FD6B-C500-9C8A-5FE8-96CBD1F2EA8E}"/>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192656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21C0-8964-216F-4D11-52C130C71D7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F0F8C7C-358D-664D-F085-CD4A3ADF4D57}"/>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4" name="Footer Placeholder 3">
            <a:extLst>
              <a:ext uri="{FF2B5EF4-FFF2-40B4-BE49-F238E27FC236}">
                <a16:creationId xmlns:a16="http://schemas.microsoft.com/office/drawing/2014/main" id="{6C49DDAB-839D-17F4-1D76-B2EC7B87967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694FD0F-9BCB-2D56-1C65-9E6511993C3E}"/>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4152264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94282A-B8FB-A0B3-4BBD-F237862B9E98}"/>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3" name="Footer Placeholder 2">
            <a:extLst>
              <a:ext uri="{FF2B5EF4-FFF2-40B4-BE49-F238E27FC236}">
                <a16:creationId xmlns:a16="http://schemas.microsoft.com/office/drawing/2014/main" id="{8DEAF861-2054-44C4-C96E-771FC8492D6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5408A35-9BBC-1A7F-FBE9-0A3002B27D2A}"/>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3879424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64893-DD79-BBC1-BBCD-D1C7A6DE38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8B63EE7-3AC3-5824-53F9-1CDA740CE0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B4AE954-1651-D5A2-2FC1-EF446ABDBC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7520F3-91EE-920A-5643-4AD035CADA73}"/>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6" name="Footer Placeholder 5">
            <a:extLst>
              <a:ext uri="{FF2B5EF4-FFF2-40B4-BE49-F238E27FC236}">
                <a16:creationId xmlns:a16="http://schemas.microsoft.com/office/drawing/2014/main" id="{E6EC493C-67CE-6028-9613-28E63000FBD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D3E415-22A7-481B-41E6-4C5FBDF2384D}"/>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1870110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33D1A-7E83-7112-18F0-794D614045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D7CDED8-C08F-616B-2978-9AAC7C1ABF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0CE3EA1A-C5B7-C01A-A19D-C7A1899A0C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93A8EE-5DA1-E303-8773-B48966D4542C}"/>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6" name="Footer Placeholder 5">
            <a:extLst>
              <a:ext uri="{FF2B5EF4-FFF2-40B4-BE49-F238E27FC236}">
                <a16:creationId xmlns:a16="http://schemas.microsoft.com/office/drawing/2014/main" id="{083750A9-C439-125A-FB26-0EF45181A53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C20D354-BC9A-98C8-8C2A-4CF0B96581C3}"/>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820946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41461-60D2-2A16-9AF6-CDEC7B40EDE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6278AF4-C007-F8A8-5133-108D23E2F3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1D02039-6C93-034A-1675-ACF76CEA066B}"/>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5" name="Footer Placeholder 4">
            <a:extLst>
              <a:ext uri="{FF2B5EF4-FFF2-40B4-BE49-F238E27FC236}">
                <a16:creationId xmlns:a16="http://schemas.microsoft.com/office/drawing/2014/main" id="{8DD17CE6-B2CB-DEAB-96AC-AC773E75792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BB77BF9-68D9-04EC-A839-7FACB0899294}"/>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1768689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D4CB2A-2C89-FD38-7F60-D95996AF65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AA13B5D-BD94-D22E-C89D-93E94FD4DB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D2EE73F-2430-0A7B-3A77-AC77504E8805}"/>
              </a:ext>
            </a:extLst>
          </p:cNvPr>
          <p:cNvSpPr>
            <a:spLocks noGrp="1"/>
          </p:cNvSpPr>
          <p:nvPr>
            <p:ph type="dt" sz="half" idx="10"/>
          </p:nvPr>
        </p:nvSpPr>
        <p:spPr/>
        <p:txBody>
          <a:bodyPr/>
          <a:lstStyle/>
          <a:p>
            <a:fld id="{8A173B33-7038-49A2-BFD0-56432291FA90}" type="datetimeFigureOut">
              <a:rPr lang="en-IN" smtClean="0"/>
              <a:t>04-12-2023</a:t>
            </a:fld>
            <a:endParaRPr lang="en-IN"/>
          </a:p>
        </p:txBody>
      </p:sp>
      <p:sp>
        <p:nvSpPr>
          <p:cNvPr id="5" name="Footer Placeholder 4">
            <a:extLst>
              <a:ext uri="{FF2B5EF4-FFF2-40B4-BE49-F238E27FC236}">
                <a16:creationId xmlns:a16="http://schemas.microsoft.com/office/drawing/2014/main" id="{08326660-19AA-6C5E-B59F-9379791D42F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4A2840-DFAF-B978-B38C-210544E136F2}"/>
              </a:ext>
            </a:extLst>
          </p:cNvPr>
          <p:cNvSpPr>
            <a:spLocks noGrp="1"/>
          </p:cNvSpPr>
          <p:nvPr>
            <p:ph type="sldNum" sz="quarter" idx="12"/>
          </p:nvPr>
        </p:nvSpPr>
        <p:spPr/>
        <p:txBody>
          <a:bodyPr/>
          <a:lstStyle/>
          <a:p>
            <a:fld id="{9E30E24E-020B-4D99-8733-4B24A855F182}" type="slidenum">
              <a:rPr lang="en-IN" smtClean="0"/>
              <a:t>‹#›</a:t>
            </a:fld>
            <a:endParaRPr lang="en-IN"/>
          </a:p>
        </p:txBody>
      </p:sp>
    </p:spTree>
    <p:extLst>
      <p:ext uri="{BB962C8B-B14F-4D97-AF65-F5344CB8AC3E}">
        <p14:creationId xmlns:p14="http://schemas.microsoft.com/office/powerpoint/2010/main" val="4165838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71F8B0-5162-F39D-BEEF-DAD87EE374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FE8E6C7-B61E-3418-92DE-4D6E5CCB5F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695F88B-32D3-AB97-6FFE-C0F785ED66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173B33-7038-49A2-BFD0-56432291FA90}" type="datetimeFigureOut">
              <a:rPr lang="en-IN" smtClean="0"/>
              <a:t>04-12-2023</a:t>
            </a:fld>
            <a:endParaRPr lang="en-IN"/>
          </a:p>
        </p:txBody>
      </p:sp>
      <p:sp>
        <p:nvSpPr>
          <p:cNvPr id="5" name="Footer Placeholder 4">
            <a:extLst>
              <a:ext uri="{FF2B5EF4-FFF2-40B4-BE49-F238E27FC236}">
                <a16:creationId xmlns:a16="http://schemas.microsoft.com/office/drawing/2014/main" id="{53B6CFFF-7F45-6622-B1DD-8EF132ECEE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E02A060-ED8F-A6CC-6ADA-D588A5F63E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30E24E-020B-4D99-8733-4B24A855F182}" type="slidenum">
              <a:rPr lang="en-IN" smtClean="0"/>
              <a:t>‹#›</a:t>
            </a:fld>
            <a:endParaRPr lang="en-IN"/>
          </a:p>
        </p:txBody>
      </p:sp>
    </p:spTree>
    <p:extLst>
      <p:ext uri="{BB962C8B-B14F-4D97-AF65-F5344CB8AC3E}">
        <p14:creationId xmlns:p14="http://schemas.microsoft.com/office/powerpoint/2010/main" val="558605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nowledge Management: 2024 Comprehensive Guide">
            <a:extLst>
              <a:ext uri="{FF2B5EF4-FFF2-40B4-BE49-F238E27FC236}">
                <a16:creationId xmlns:a16="http://schemas.microsoft.com/office/drawing/2014/main" id="{FFE00DE1-6461-6524-0C00-17E33DE87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7730" y="662886"/>
            <a:ext cx="1136845" cy="20841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EFCBCF-D7AB-B89F-53EE-3BF0E4E25533}"/>
              </a:ext>
            </a:extLst>
          </p:cNvPr>
          <p:cNvSpPr txBox="1"/>
          <p:nvPr/>
        </p:nvSpPr>
        <p:spPr>
          <a:xfrm>
            <a:off x="0" y="655131"/>
            <a:ext cx="2978331" cy="210068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just"/>
            <a:r>
              <a:rPr lang="en-GB" sz="900" b="1" kern="0" dirty="0">
                <a:effectLst/>
                <a:latin typeface="Times New Roman" panose="02020603050405020304" pitchFamily="18" charset="0"/>
              </a:rPr>
              <a:t>Introduction</a:t>
            </a:r>
            <a:endParaRPr lang="en-IN" sz="900" b="1" kern="0" dirty="0">
              <a:effectLst/>
              <a:latin typeface="Times New Roman" panose="02020603050405020304" pitchFamily="18" charset="0"/>
            </a:endParaRPr>
          </a:p>
          <a:p>
            <a:pPr algn="just"/>
            <a:r>
              <a:rPr lang="en-GB" sz="900" dirty="0">
                <a:effectLst/>
                <a:latin typeface="Times New Roman" panose="02020603050405020304" pitchFamily="18" charset="0"/>
                <a:ea typeface="Times New Roman" panose="02020603050405020304" pitchFamily="18" charset="0"/>
              </a:rPr>
              <a:t>Knowledge management is considered to be one of the key aspects that helps the organisation to gain comparative advantage. Proper management of the knowledge-gaining factor ensures constant development and innovation within the organisational performance. Thereby the poster will be designed with an aim to address the significance of knowledge management within Premier Inn. The key tools and technologies that can be utilised to develop a connection between people and information will be addressed in the poster. The interaction process will be discussed in detail regarding the KM system. Further, the implementation of strategic planning utilising the minimum resources of Premier Inn will be evaluated. </a:t>
            </a:r>
            <a:endParaRPr lang="en-IN" sz="900" dirty="0"/>
          </a:p>
        </p:txBody>
      </p:sp>
      <p:sp>
        <p:nvSpPr>
          <p:cNvPr id="5" name="TextBox 4">
            <a:extLst>
              <a:ext uri="{FF2B5EF4-FFF2-40B4-BE49-F238E27FC236}">
                <a16:creationId xmlns:a16="http://schemas.microsoft.com/office/drawing/2014/main" id="{A7B97772-05BF-157B-5FFF-B431DB7CC4BD}"/>
              </a:ext>
            </a:extLst>
          </p:cNvPr>
          <p:cNvSpPr txBox="1"/>
          <p:nvPr/>
        </p:nvSpPr>
        <p:spPr>
          <a:xfrm>
            <a:off x="-1515" y="2755817"/>
            <a:ext cx="4173418" cy="410881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GB" sz="900" b="1" dirty="0">
                <a:solidFill>
                  <a:schemeClr val="tx1"/>
                </a:solidFill>
                <a:effectLst/>
                <a:latin typeface="Times New Roman" panose="02020603050405020304" pitchFamily="18" charset="0"/>
              </a:rPr>
              <a:t>KM tools/technologies and their purpose</a:t>
            </a:r>
            <a:endParaRPr lang="en-IN" sz="900" b="1" dirty="0">
              <a:solidFill>
                <a:schemeClr val="tx1"/>
              </a:solidFill>
              <a:effectLst/>
              <a:latin typeface="Times New Roman" panose="02020603050405020304" pitchFamily="18" charset="0"/>
            </a:endParaRPr>
          </a:p>
          <a:p>
            <a:pPr algn="just"/>
            <a:r>
              <a:rPr lang="en-GB" sz="900" dirty="0">
                <a:solidFill>
                  <a:schemeClr val="tx1"/>
                </a:solidFill>
                <a:effectLst/>
                <a:latin typeface="Times New Roman" panose="02020603050405020304" pitchFamily="18" charset="0"/>
                <a:ea typeface="Times New Roman" panose="02020603050405020304" pitchFamily="18" charset="0"/>
              </a:rPr>
              <a:t>The primary tools that can be utilised step by step to gain effective functioning of KM management within Premier Inn include the following.</a:t>
            </a:r>
            <a:endParaRPr lang="en-IN" sz="900" dirty="0">
              <a:solidFill>
                <a:schemeClr val="tx1"/>
              </a:solidFill>
              <a:effectLst/>
              <a:latin typeface="Times New Roman" panose="02020603050405020304" pitchFamily="18" charset="0"/>
              <a:ea typeface="Times New Roman" panose="02020603050405020304" pitchFamily="18" charset="0"/>
            </a:endParaRPr>
          </a:p>
          <a:p>
            <a:pPr algn="just"/>
            <a:r>
              <a:rPr lang="en-GB" sz="900" b="1" i="1" dirty="0">
                <a:solidFill>
                  <a:schemeClr val="tx1"/>
                </a:solidFill>
                <a:effectLst/>
                <a:latin typeface="Times New Roman" panose="02020603050405020304" pitchFamily="18" charset="0"/>
                <a:ea typeface="Times New Roman" panose="02020603050405020304" pitchFamily="18" charset="0"/>
              </a:rPr>
              <a:t>Content repository</a:t>
            </a:r>
            <a:r>
              <a:rPr lang="en-GB" sz="900" dirty="0">
                <a:solidFill>
                  <a:schemeClr val="tx1"/>
                </a:solidFill>
                <a:effectLst/>
                <a:latin typeface="Times New Roman" panose="02020603050405020304" pitchFamily="18" charset="0"/>
                <a:ea typeface="Times New Roman" panose="02020603050405020304" pitchFamily="18" charset="0"/>
              </a:rPr>
              <a:t>: This is a collective database for the identified learning material in a digital format that will help elevate the knowledge of the employees within Premier Inn. Cloud storage will be the most efficient way through which the content repository can be percolated within the system (Liebowitz, 2019). In Spite of saving the file at different sources, centralisation will help in easy access to the data. Through the implementation of the tool, proper security and management of the data can be authorised within the KM management practice.   </a:t>
            </a:r>
            <a:endParaRPr lang="en-IN" sz="900" dirty="0">
              <a:solidFill>
                <a:schemeClr val="tx1"/>
              </a:solidFill>
              <a:effectLst/>
              <a:latin typeface="Times New Roman" panose="02020603050405020304" pitchFamily="18" charset="0"/>
              <a:ea typeface="Times New Roman" panose="02020603050405020304" pitchFamily="18" charset="0"/>
            </a:endParaRPr>
          </a:p>
          <a:p>
            <a:pPr algn="just"/>
            <a:r>
              <a:rPr lang="en-GB" sz="900" b="1" i="1" dirty="0">
                <a:solidFill>
                  <a:schemeClr val="tx1"/>
                </a:solidFill>
                <a:effectLst/>
                <a:latin typeface="Times New Roman" panose="02020603050405020304" pitchFamily="18" charset="0"/>
                <a:ea typeface="Times New Roman" panose="02020603050405020304" pitchFamily="18" charset="0"/>
              </a:rPr>
              <a:t>Knowledge Base</a:t>
            </a:r>
            <a:r>
              <a:rPr lang="en-GB" sz="900" dirty="0">
                <a:solidFill>
                  <a:schemeClr val="tx1"/>
                </a:solidFill>
                <a:effectLst/>
                <a:latin typeface="Times New Roman" panose="02020603050405020304" pitchFamily="18" charset="0"/>
                <a:ea typeface="Times New Roman" panose="02020603050405020304" pitchFamily="18" charset="0"/>
              </a:rPr>
              <a:t>: The accumulation of data from both internally and externally at a centralised data platform enables the participants to communicate adequately. This enables the participants to collect the relevant data and retrieve and organise them appropriately. A scope of self-study can be availed through it that will deliver flexibility to the participants to enhance their knowledge within Premier Inn. The knowledge base also displays step-by-step guidelines for easy learning that can be beneficial in customer service too (</a:t>
            </a:r>
            <a:r>
              <a:rPr lang="en-GB" sz="900" dirty="0" err="1">
                <a:solidFill>
                  <a:schemeClr val="tx1"/>
                </a:solidFill>
                <a:effectLst/>
                <a:latin typeface="Times New Roman" panose="02020603050405020304" pitchFamily="18" charset="0"/>
                <a:ea typeface="Times New Roman" panose="02020603050405020304" pitchFamily="18" charset="0"/>
              </a:rPr>
              <a:t>Rabhi</a:t>
            </a:r>
            <a:r>
              <a:rPr lang="en-GB" sz="900" dirty="0">
                <a:solidFill>
                  <a:schemeClr val="tx1"/>
                </a:solidFill>
                <a:effectLst/>
                <a:latin typeface="Times New Roman" panose="02020603050405020304" pitchFamily="18" charset="0"/>
                <a:ea typeface="Times New Roman" panose="02020603050405020304" pitchFamily="18" charset="0"/>
              </a:rPr>
              <a:t> et al., 2021). On-demand information can be delivered and interaction among the participants can be availed through the quarry section.   </a:t>
            </a:r>
            <a:endParaRPr lang="en-IN" sz="900" dirty="0">
              <a:solidFill>
                <a:schemeClr val="tx1"/>
              </a:solidFill>
              <a:effectLst/>
              <a:latin typeface="Times New Roman" panose="02020603050405020304" pitchFamily="18" charset="0"/>
              <a:ea typeface="Times New Roman" panose="02020603050405020304" pitchFamily="18" charset="0"/>
            </a:endParaRPr>
          </a:p>
          <a:p>
            <a:pPr algn="just"/>
            <a:r>
              <a:rPr lang="en-GB" sz="900" b="1" i="1" dirty="0">
                <a:solidFill>
                  <a:schemeClr val="tx1"/>
                </a:solidFill>
                <a:effectLst/>
                <a:latin typeface="Times New Roman" panose="02020603050405020304" pitchFamily="18" charset="0"/>
                <a:ea typeface="Times New Roman" panose="02020603050405020304" pitchFamily="18" charset="0"/>
              </a:rPr>
              <a:t>Visualisation</a:t>
            </a:r>
            <a:r>
              <a:rPr lang="en-GB" sz="900" dirty="0">
                <a:solidFill>
                  <a:schemeClr val="tx1"/>
                </a:solidFill>
                <a:effectLst/>
                <a:latin typeface="Times New Roman" panose="02020603050405020304" pitchFamily="18" charset="0"/>
                <a:ea typeface="Times New Roman" panose="02020603050405020304" pitchFamily="18" charset="0"/>
              </a:rPr>
              <a:t>: Visualisation of the knowledge is very important to clarify the data collected and achieve a strong understanding of it. The cognitive learning structure is fostered through it which includes generating new ideas, structuring them and sharing. Effective presentation and case study analysis help in the visualisation of theoretical studies (De </a:t>
            </a:r>
            <a:r>
              <a:rPr lang="en-GB" sz="900" dirty="0" err="1">
                <a:solidFill>
                  <a:schemeClr val="tx1"/>
                </a:solidFill>
                <a:effectLst/>
                <a:latin typeface="Times New Roman" panose="02020603050405020304" pitchFamily="18" charset="0"/>
                <a:ea typeface="Times New Roman" panose="02020603050405020304" pitchFamily="18" charset="0"/>
              </a:rPr>
              <a:t>Bem</a:t>
            </a:r>
            <a:r>
              <a:rPr lang="en-GB" sz="900" dirty="0">
                <a:solidFill>
                  <a:schemeClr val="tx1"/>
                </a:solidFill>
                <a:effectLst/>
                <a:latin typeface="Times New Roman" panose="02020603050405020304" pitchFamily="18" charset="0"/>
                <a:ea typeface="Times New Roman" panose="02020603050405020304" pitchFamily="18" charset="0"/>
              </a:rPr>
              <a:t> Machado et al., 2022). Apart from that 3D visuals also help majorly to achieve high visualisation of the data acknowledged.</a:t>
            </a:r>
            <a:endParaRPr lang="en-IN" sz="900" dirty="0">
              <a:solidFill>
                <a:schemeClr val="tx1"/>
              </a:solidFill>
              <a:effectLst/>
              <a:latin typeface="Times New Roman" panose="02020603050405020304" pitchFamily="18" charset="0"/>
              <a:ea typeface="Times New Roman" panose="02020603050405020304" pitchFamily="18" charset="0"/>
            </a:endParaRPr>
          </a:p>
          <a:p>
            <a:pPr algn="just"/>
            <a:r>
              <a:rPr lang="en-GB" sz="900" b="1" i="1" dirty="0">
                <a:solidFill>
                  <a:schemeClr val="tx1"/>
                </a:solidFill>
                <a:effectLst/>
                <a:latin typeface="Times New Roman" panose="02020603050405020304" pitchFamily="18" charset="0"/>
                <a:ea typeface="Times New Roman" panose="02020603050405020304" pitchFamily="18" charset="0"/>
              </a:rPr>
              <a:t>Decision support</a:t>
            </a:r>
            <a:r>
              <a:rPr lang="en-GB" sz="900" dirty="0">
                <a:solidFill>
                  <a:schemeClr val="tx1"/>
                </a:solidFill>
                <a:effectLst/>
                <a:latin typeface="Times New Roman" panose="02020603050405020304" pitchFamily="18" charset="0"/>
                <a:ea typeface="Times New Roman" panose="02020603050405020304" pitchFamily="18" charset="0"/>
              </a:rPr>
              <a:t>: analytical tools work as the most efficient decision-supporting tool that provides backup to the accumulated knowledge.  Structure and unstructured data through Big Data management can deliver the appropriate data support for decision-making within Premier Inn. </a:t>
            </a:r>
            <a:endParaRPr lang="en-IN" sz="900" dirty="0">
              <a:solidFill>
                <a:schemeClr val="tx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2B10109A-0E23-98CB-2270-D854511D2B18}"/>
              </a:ext>
            </a:extLst>
          </p:cNvPr>
          <p:cNvSpPr txBox="1"/>
          <p:nvPr/>
        </p:nvSpPr>
        <p:spPr>
          <a:xfrm>
            <a:off x="4171903" y="616162"/>
            <a:ext cx="4173417" cy="216982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r>
              <a:rPr lang="en-GB" sz="900" b="1" dirty="0">
                <a:effectLst/>
                <a:latin typeface="Times New Roman" panose="02020603050405020304" pitchFamily="18" charset="0"/>
              </a:rPr>
              <a:t>Demonstration of its usage</a:t>
            </a:r>
            <a:endParaRPr lang="en-IN" sz="900" b="1" dirty="0">
              <a:effectLst/>
              <a:latin typeface="Times New Roman" panose="02020603050405020304" pitchFamily="18" charset="0"/>
            </a:endParaRPr>
          </a:p>
          <a:p>
            <a:pPr algn="just"/>
            <a:r>
              <a:rPr lang="en-GB" sz="900" dirty="0">
                <a:effectLst/>
                <a:latin typeface="Times New Roman" panose="02020603050405020304" pitchFamily="18" charset="0"/>
                <a:ea typeface="Times New Roman" panose="02020603050405020304" pitchFamily="18" charset="0"/>
              </a:rPr>
              <a:t>The identified tools that have been addressed for knowledge management within Premier Inn include Cloud storage, presentation tools, analytical tools like Big Data and a custom-designed portal to accumulate and percolate data within the organisation. Cloud storage will be utilised to create flexible access within the participants and strong security will be provided to ensure proper authenticity and legal access within the content repository. Further, a customised portal like Document 360 needs to be implemented that will deliver a self-learning approach (Marion and </a:t>
            </a:r>
            <a:r>
              <a:rPr lang="en-GB" sz="900" dirty="0" err="1">
                <a:effectLst/>
                <a:latin typeface="Times New Roman" panose="02020603050405020304" pitchFamily="18" charset="0"/>
                <a:ea typeface="Times New Roman" panose="02020603050405020304" pitchFamily="18" charset="0"/>
              </a:rPr>
              <a:t>Fixson</a:t>
            </a:r>
            <a:r>
              <a:rPr lang="en-GB" sz="900" dirty="0">
                <a:effectLst/>
                <a:latin typeface="Times New Roman" panose="02020603050405020304" pitchFamily="18" charset="0"/>
                <a:ea typeface="Times New Roman" panose="02020603050405020304" pitchFamily="18" charset="0"/>
              </a:rPr>
              <a:t>, 2021). Step by step every stage of learning will be demonstrated and with minimal click option to give it a high ns user friendly approach. Illustrative PPT and case study will be provided and a 3D design of the learning content will be formulated to ensure visualisation of the accumulated data and gain high success of KM. Lastly, every learner will be able to make effective decisions regarding their learning through gathering relevant data from the Big Data information bank. This will give them an adequate scope to present the learning and gain a competitive advantage. </a:t>
            </a:r>
            <a:endParaRPr lang="en-IN" sz="9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D2C64937-616F-1958-A3C4-947BBB1B8705}"/>
              </a:ext>
            </a:extLst>
          </p:cNvPr>
          <p:cNvSpPr txBox="1"/>
          <p:nvPr/>
        </p:nvSpPr>
        <p:spPr>
          <a:xfrm>
            <a:off x="8345320" y="662886"/>
            <a:ext cx="3846680"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GB" sz="900" b="1" dirty="0">
                <a:effectLst/>
                <a:latin typeface="Times New Roman" panose="02020603050405020304" pitchFamily="18" charset="0"/>
              </a:rPr>
              <a:t>Interaction process</a:t>
            </a:r>
            <a:endParaRPr lang="en-IN" sz="900" b="1" dirty="0">
              <a:effectLst/>
              <a:latin typeface="Times New Roman" panose="02020603050405020304" pitchFamily="18" charset="0"/>
            </a:endParaRPr>
          </a:p>
          <a:p>
            <a:pPr algn="just"/>
            <a:r>
              <a:rPr lang="en-GB" sz="900" dirty="0">
                <a:effectLst/>
                <a:latin typeface="Times New Roman" panose="02020603050405020304" pitchFamily="18" charset="0"/>
                <a:ea typeface="Times New Roman" panose="02020603050405020304" pitchFamily="18" charset="0"/>
              </a:rPr>
              <a:t>Interaction of the processes within other ongoing systems can be achieved through developing a standard process of collaboration. Integration within available collaboration tools like Slack and Microsoft will ensure proper communication within other ongoing systems and effectively share knowledge </a:t>
            </a:r>
            <a:r>
              <a:rPr lang="en-US" sz="900" dirty="0">
                <a:effectLst/>
                <a:latin typeface="Times New Roman" panose="02020603050405020304" pitchFamily="18" charset="0"/>
                <a:ea typeface="Times New Roman" panose="02020603050405020304" pitchFamily="18" charset="0"/>
              </a:rPr>
              <a:t>(</a:t>
            </a:r>
            <a:r>
              <a:rPr lang="en-US" sz="900" dirty="0" err="1">
                <a:effectLst/>
                <a:latin typeface="Times New Roman" panose="02020603050405020304" pitchFamily="18" charset="0"/>
                <a:ea typeface="Times New Roman" panose="02020603050405020304" pitchFamily="18" charset="0"/>
              </a:rPr>
              <a:t>Holinaty</a:t>
            </a:r>
            <a:r>
              <a:rPr lang="en-US" sz="900" dirty="0">
                <a:effectLst/>
                <a:latin typeface="Times New Roman" panose="02020603050405020304" pitchFamily="18" charset="0"/>
                <a:ea typeface="Times New Roman" panose="02020603050405020304" pitchFamily="18" charset="0"/>
              </a:rPr>
              <a:t>, 2019)</a:t>
            </a:r>
            <a:r>
              <a:rPr lang="en-GB" sz="900" dirty="0">
                <a:effectLst/>
                <a:latin typeface="Times New Roman" panose="02020603050405020304" pitchFamily="18" charset="0"/>
                <a:ea typeface="Times New Roman" panose="02020603050405020304" pitchFamily="18" charset="0"/>
              </a:rPr>
              <a:t>. The Content Management System will be beneficial to manage all the documents related to the KM within Premier Inn. Real-time data will be provided through it to ensure effective learning. The information collected from the potential customer will be aligned through CRM which will create a scope for detailed learning </a:t>
            </a:r>
            <a:r>
              <a:rPr lang="en-US" sz="900" dirty="0">
                <a:effectLst/>
                <a:latin typeface="Times New Roman" panose="02020603050405020304" pitchFamily="18" charset="0"/>
                <a:ea typeface="Times New Roman" panose="02020603050405020304" pitchFamily="18" charset="0"/>
              </a:rPr>
              <a:t>(Wray, 2023)</a:t>
            </a:r>
            <a:r>
              <a:rPr lang="en-GB" sz="900" dirty="0">
                <a:effectLst/>
                <a:latin typeface="Times New Roman" panose="02020603050405020304" pitchFamily="18" charset="0"/>
                <a:ea typeface="Times New Roman" panose="02020603050405020304" pitchFamily="18" charset="0"/>
              </a:rPr>
              <a:t>. Further proper integration with the Learning Management System will help to bind the whole process with other available ongoing processes to achieve effective KM within Premier Inn. </a:t>
            </a:r>
          </a:p>
          <a:p>
            <a:pPr algn="just"/>
            <a:endParaRPr lang="en-IN" sz="9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3685CAF7-D386-2CBF-0454-ABD3579D1222}"/>
              </a:ext>
            </a:extLst>
          </p:cNvPr>
          <p:cNvSpPr txBox="1"/>
          <p:nvPr/>
        </p:nvSpPr>
        <p:spPr>
          <a:xfrm>
            <a:off x="8325005" y="2573638"/>
            <a:ext cx="3846680" cy="1615827"/>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just"/>
            <a:r>
              <a:rPr lang="en-GB" sz="900" b="1" dirty="0">
                <a:effectLst/>
                <a:latin typeface="Times New Roman" panose="02020603050405020304" pitchFamily="18" charset="0"/>
              </a:rPr>
              <a:t>Implementation of KM system with minimum resource</a:t>
            </a:r>
            <a:endParaRPr lang="en-IN" sz="900" b="1" dirty="0">
              <a:effectLst/>
              <a:latin typeface="Times New Roman" panose="02020603050405020304" pitchFamily="18" charset="0"/>
            </a:endParaRPr>
          </a:p>
          <a:p>
            <a:pPr algn="just"/>
            <a:r>
              <a:rPr lang="en-GB" sz="900" dirty="0">
                <a:effectLst/>
                <a:latin typeface="Times New Roman" panose="02020603050405020304" pitchFamily="18" charset="0"/>
                <a:ea typeface="Times New Roman" panose="02020603050405020304" pitchFamily="18" charset="0"/>
              </a:rPr>
              <a:t>The Enterprise resource planning system will play a pivotal role while implementing the KM strategy within the Premier Inn.  proper alignment of the identified operational data will be performed with the objective of the organisational knowledge management process.  Tools like search engines and Business intelligence tools can be used to implement the strategy. Business intelligence tools will deliver effective analytical information that will help the KM to achieve a data-driven approach (Del Vecchio et al., 2020). The task management system will help to schedule the day-to-day programme and ensure the whole process is streamlined within KM of Premier Inn.</a:t>
            </a:r>
          </a:p>
          <a:p>
            <a:pPr algn="just"/>
            <a:r>
              <a:rPr lang="en-GB" sz="900" dirty="0">
                <a:effectLst/>
                <a:latin typeface="Times New Roman" panose="02020603050405020304" pitchFamily="18" charset="0"/>
                <a:ea typeface="Times New Roman" panose="02020603050405020304" pitchFamily="18" charset="0"/>
              </a:rPr>
              <a:t>  </a:t>
            </a:r>
            <a:endParaRPr lang="en-IN" sz="9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99D2965F-C1B2-EC6B-B798-14948615AD26}"/>
              </a:ext>
            </a:extLst>
          </p:cNvPr>
          <p:cNvSpPr txBox="1"/>
          <p:nvPr/>
        </p:nvSpPr>
        <p:spPr>
          <a:xfrm>
            <a:off x="4171902" y="2785987"/>
            <a:ext cx="2241961" cy="2723823"/>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just"/>
            <a:r>
              <a:rPr lang="en-GB" sz="900" b="1" dirty="0">
                <a:solidFill>
                  <a:schemeClr val="tx1"/>
                </a:solidFill>
                <a:effectLst/>
                <a:latin typeface="Times New Roman" panose="02020603050405020304" pitchFamily="18" charset="0"/>
              </a:rPr>
              <a:t>Commercialisation of accumulated knowledge</a:t>
            </a:r>
          </a:p>
          <a:p>
            <a:pPr algn="just"/>
            <a:endParaRPr lang="en-IN" sz="900" b="1" dirty="0">
              <a:solidFill>
                <a:schemeClr val="tx1"/>
              </a:solidFill>
              <a:effectLst/>
              <a:latin typeface="Times New Roman" panose="02020603050405020304" pitchFamily="18" charset="0"/>
            </a:endParaRPr>
          </a:p>
          <a:p>
            <a:pPr algn="just"/>
            <a:r>
              <a:rPr lang="en-GB" sz="900" dirty="0">
                <a:solidFill>
                  <a:schemeClr val="tx1"/>
                </a:solidFill>
                <a:effectLst/>
                <a:latin typeface="Times New Roman" panose="02020603050405020304" pitchFamily="18" charset="0"/>
                <a:ea typeface="Times New Roman" panose="02020603050405020304" pitchFamily="18" charset="0"/>
              </a:rPr>
              <a:t>The knowledge developed will help Premier Inn to achieve innovation and customisation of their service delivery. Up-to-date data will make the workforce acknowledge the real-time needs of the market and customer specifications. Thereby the mode of delivering their service will be introduced with new innovative changes (</a:t>
            </a:r>
            <a:r>
              <a:rPr lang="en-GB" sz="900" dirty="0" err="1">
                <a:solidFill>
                  <a:schemeClr val="tx1"/>
                </a:solidFill>
                <a:effectLst/>
                <a:latin typeface="Times New Roman" panose="02020603050405020304" pitchFamily="18" charset="0"/>
                <a:ea typeface="Times New Roman" panose="02020603050405020304" pitchFamily="18" charset="0"/>
              </a:rPr>
              <a:t>Ubeda</a:t>
            </a:r>
            <a:r>
              <a:rPr lang="en-GB" sz="900" dirty="0">
                <a:solidFill>
                  <a:schemeClr val="tx1"/>
                </a:solidFill>
                <a:effectLst/>
                <a:latin typeface="Times New Roman" panose="02020603050405020304" pitchFamily="18" charset="0"/>
                <a:ea typeface="Times New Roman" panose="02020603050405020304" pitchFamily="18" charset="0"/>
              </a:rPr>
              <a:t>-Garcia et al., 2021). A rigorous focus on customer service through technological and analytical support will exhibit the smart and comprehensive approach of Premier Inn. Accumulated data from the KM will help to design effective training to upskill their workforce and achieve competitive advantage through it.</a:t>
            </a:r>
            <a:endParaRPr lang="en-IN" sz="900" dirty="0">
              <a:solidFill>
                <a:schemeClr val="tx1"/>
              </a:solidFill>
              <a:effectLst/>
              <a:latin typeface="Times New Roman" panose="02020603050405020304" pitchFamily="18" charset="0"/>
              <a:ea typeface="Times New Roman" panose="02020603050405020304" pitchFamily="18" charset="0"/>
            </a:endParaRPr>
          </a:p>
        </p:txBody>
      </p:sp>
      <p:sp>
        <p:nvSpPr>
          <p:cNvPr id="10" name="TextBox 9">
            <a:extLst>
              <a:ext uri="{FF2B5EF4-FFF2-40B4-BE49-F238E27FC236}">
                <a16:creationId xmlns:a16="http://schemas.microsoft.com/office/drawing/2014/main" id="{7E367440-19A9-EF3F-FB3F-EFED94E1D37F}"/>
              </a:ext>
            </a:extLst>
          </p:cNvPr>
          <p:cNvSpPr txBox="1"/>
          <p:nvPr/>
        </p:nvSpPr>
        <p:spPr>
          <a:xfrm>
            <a:off x="4171902" y="5525700"/>
            <a:ext cx="4209506" cy="13388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r>
              <a:rPr lang="en-GB" sz="900" b="1" kern="0" dirty="0">
                <a:effectLst/>
                <a:latin typeface="Times New Roman" panose="02020603050405020304" pitchFamily="18" charset="0"/>
              </a:rPr>
              <a:t>Conclusion </a:t>
            </a:r>
            <a:endParaRPr lang="en-IN" sz="900" b="1" kern="0" dirty="0">
              <a:effectLst/>
              <a:latin typeface="Times New Roman" panose="02020603050405020304" pitchFamily="18" charset="0"/>
            </a:endParaRPr>
          </a:p>
          <a:p>
            <a:pPr algn="just"/>
            <a:r>
              <a:rPr lang="en-GB" sz="900" dirty="0">
                <a:effectLst/>
                <a:latin typeface="Times New Roman" panose="02020603050405020304" pitchFamily="18" charset="0"/>
                <a:ea typeface="Times New Roman" panose="02020603050405020304" pitchFamily="18" charset="0"/>
              </a:rPr>
              <a:t>The poster has highlighted all pertinent information related to the KM within Premier Inn. The key tools and technologies that can be utilised for KM have been identified thoroughly including cloud storage, document 360 and many more. Proper discussion on interacting processes with other ongoing processes has been shown through integration with varied collaboration tools like Slack, CRM and many more. Search engine, Business Intelligence tool and task management will help to implement the KM system with usage of minimum usage of resources within Premier Inn. The poster has identified the possible ways of commercialisation of the accumulated data.  </a:t>
            </a:r>
            <a:endParaRPr lang="en-IN" sz="900" dirty="0">
              <a:effectLst/>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338FC091-A9AF-29CC-15A7-27EBAE08362D}"/>
              </a:ext>
            </a:extLst>
          </p:cNvPr>
          <p:cNvSpPr txBox="1"/>
          <p:nvPr/>
        </p:nvSpPr>
        <p:spPr>
          <a:xfrm>
            <a:off x="8362607" y="4171984"/>
            <a:ext cx="3809078" cy="2708434"/>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pPr algn="just"/>
            <a:r>
              <a:rPr lang="en-GB" sz="850" b="1" kern="0" dirty="0">
                <a:solidFill>
                  <a:schemeClr val="tx1"/>
                </a:solidFill>
                <a:effectLst/>
                <a:latin typeface="Times New Roman" panose="02020603050405020304" pitchFamily="18" charset="0"/>
              </a:rPr>
              <a:t>References</a:t>
            </a:r>
            <a:endParaRPr lang="en-IN" sz="850" b="1" kern="0" dirty="0">
              <a:solidFill>
                <a:schemeClr val="tx1"/>
              </a:solidFill>
              <a:effectLst/>
              <a:latin typeface="Times New Roman" panose="02020603050405020304" pitchFamily="18" charset="0"/>
            </a:endParaRPr>
          </a:p>
          <a:p>
            <a:pPr algn="just"/>
            <a:r>
              <a:rPr lang="en-GB" sz="850" dirty="0">
                <a:solidFill>
                  <a:schemeClr val="tx1"/>
                </a:solidFill>
                <a:effectLst/>
                <a:latin typeface="Times New Roman" panose="02020603050405020304" pitchFamily="18" charset="0"/>
                <a:ea typeface="Times New Roman" panose="02020603050405020304" pitchFamily="18" charset="0"/>
              </a:rPr>
              <a:t>De </a:t>
            </a:r>
            <a:r>
              <a:rPr lang="en-GB" sz="850" dirty="0" err="1">
                <a:solidFill>
                  <a:schemeClr val="tx1"/>
                </a:solidFill>
                <a:effectLst/>
                <a:latin typeface="Times New Roman" panose="02020603050405020304" pitchFamily="18" charset="0"/>
                <a:ea typeface="Times New Roman" panose="02020603050405020304" pitchFamily="18" charset="0"/>
              </a:rPr>
              <a:t>Bem</a:t>
            </a:r>
            <a:r>
              <a:rPr lang="en-GB" sz="850" dirty="0">
                <a:solidFill>
                  <a:schemeClr val="tx1"/>
                </a:solidFill>
                <a:effectLst/>
                <a:latin typeface="Times New Roman" panose="02020603050405020304" pitchFamily="18" charset="0"/>
                <a:ea typeface="Times New Roman" panose="02020603050405020304" pitchFamily="18" charset="0"/>
              </a:rPr>
              <a:t> Machado, A., </a:t>
            </a:r>
            <a:r>
              <a:rPr lang="en-GB" sz="850" dirty="0" err="1">
                <a:solidFill>
                  <a:schemeClr val="tx1"/>
                </a:solidFill>
                <a:effectLst/>
                <a:latin typeface="Times New Roman" panose="02020603050405020304" pitchFamily="18" charset="0"/>
                <a:ea typeface="Times New Roman" panose="02020603050405020304" pitchFamily="18" charset="0"/>
              </a:rPr>
              <a:t>Secinaro</a:t>
            </a:r>
            <a:r>
              <a:rPr lang="en-GB" sz="850" dirty="0">
                <a:solidFill>
                  <a:schemeClr val="tx1"/>
                </a:solidFill>
                <a:effectLst/>
                <a:latin typeface="Times New Roman" panose="02020603050405020304" pitchFamily="18" charset="0"/>
                <a:ea typeface="Times New Roman" panose="02020603050405020304" pitchFamily="18" charset="0"/>
              </a:rPr>
              <a:t>, S., Calandra, D. and </a:t>
            </a:r>
            <a:r>
              <a:rPr lang="en-GB" sz="850" dirty="0" err="1">
                <a:solidFill>
                  <a:schemeClr val="tx1"/>
                </a:solidFill>
                <a:effectLst/>
                <a:latin typeface="Times New Roman" panose="02020603050405020304" pitchFamily="18" charset="0"/>
                <a:ea typeface="Times New Roman" panose="02020603050405020304" pitchFamily="18" charset="0"/>
              </a:rPr>
              <a:t>Lanzalonga</a:t>
            </a:r>
            <a:r>
              <a:rPr lang="en-GB" sz="850" dirty="0">
                <a:solidFill>
                  <a:schemeClr val="tx1"/>
                </a:solidFill>
                <a:effectLst/>
                <a:latin typeface="Times New Roman" panose="02020603050405020304" pitchFamily="18" charset="0"/>
                <a:ea typeface="Times New Roman" panose="02020603050405020304" pitchFamily="18" charset="0"/>
              </a:rPr>
              <a:t>, F., (2022). Knowledge management and digital transformation for Industry 4.0: a structured literature review. Knowledge Management Research &amp; Practice, 20(2), pp.320-338.</a:t>
            </a:r>
            <a:endParaRPr lang="en-IN" sz="850" dirty="0">
              <a:solidFill>
                <a:schemeClr val="tx1"/>
              </a:solidFill>
              <a:effectLst/>
              <a:latin typeface="Times New Roman" panose="02020603050405020304" pitchFamily="18" charset="0"/>
              <a:ea typeface="Times New Roman" panose="02020603050405020304" pitchFamily="18" charset="0"/>
            </a:endParaRPr>
          </a:p>
          <a:p>
            <a:pPr algn="just"/>
            <a:r>
              <a:rPr lang="en-GB" sz="850" dirty="0">
                <a:solidFill>
                  <a:schemeClr val="tx1"/>
                </a:solidFill>
                <a:effectLst/>
                <a:latin typeface="Times New Roman" panose="02020603050405020304" pitchFamily="18" charset="0"/>
                <a:ea typeface="Times New Roman" panose="02020603050405020304" pitchFamily="18" charset="0"/>
              </a:rPr>
              <a:t>Del Vecchio, P., Mele, G., </a:t>
            </a:r>
            <a:r>
              <a:rPr lang="en-GB" sz="850" dirty="0" err="1">
                <a:solidFill>
                  <a:schemeClr val="tx1"/>
                </a:solidFill>
                <a:effectLst/>
                <a:latin typeface="Times New Roman" panose="02020603050405020304" pitchFamily="18" charset="0"/>
                <a:ea typeface="Times New Roman" panose="02020603050405020304" pitchFamily="18" charset="0"/>
              </a:rPr>
              <a:t>Passiante</a:t>
            </a:r>
            <a:r>
              <a:rPr lang="en-GB" sz="850" dirty="0">
                <a:solidFill>
                  <a:schemeClr val="tx1"/>
                </a:solidFill>
                <a:effectLst/>
                <a:latin typeface="Times New Roman" panose="02020603050405020304" pitchFamily="18" charset="0"/>
                <a:ea typeface="Times New Roman" panose="02020603050405020304" pitchFamily="18" charset="0"/>
              </a:rPr>
              <a:t>, G., </a:t>
            </a:r>
            <a:r>
              <a:rPr lang="en-GB" sz="850" dirty="0" err="1">
                <a:solidFill>
                  <a:schemeClr val="tx1"/>
                </a:solidFill>
                <a:effectLst/>
                <a:latin typeface="Times New Roman" panose="02020603050405020304" pitchFamily="18" charset="0"/>
                <a:ea typeface="Times New Roman" panose="02020603050405020304" pitchFamily="18" charset="0"/>
              </a:rPr>
              <a:t>Vrontis</a:t>
            </a:r>
            <a:r>
              <a:rPr lang="en-GB" sz="850" dirty="0">
                <a:solidFill>
                  <a:schemeClr val="tx1"/>
                </a:solidFill>
                <a:effectLst/>
                <a:latin typeface="Times New Roman" panose="02020603050405020304" pitchFamily="18" charset="0"/>
                <a:ea typeface="Times New Roman" panose="02020603050405020304" pitchFamily="18" charset="0"/>
              </a:rPr>
              <a:t>, D. and </a:t>
            </a:r>
            <a:r>
              <a:rPr lang="en-GB" sz="850" dirty="0" err="1">
                <a:solidFill>
                  <a:schemeClr val="tx1"/>
                </a:solidFill>
                <a:effectLst/>
                <a:latin typeface="Times New Roman" panose="02020603050405020304" pitchFamily="18" charset="0"/>
                <a:ea typeface="Times New Roman" panose="02020603050405020304" pitchFamily="18" charset="0"/>
              </a:rPr>
              <a:t>Fanuli</a:t>
            </a:r>
            <a:r>
              <a:rPr lang="en-GB" sz="850" dirty="0">
                <a:solidFill>
                  <a:schemeClr val="tx1"/>
                </a:solidFill>
                <a:effectLst/>
                <a:latin typeface="Times New Roman" panose="02020603050405020304" pitchFamily="18" charset="0"/>
                <a:ea typeface="Times New Roman" panose="02020603050405020304" pitchFamily="18" charset="0"/>
              </a:rPr>
              <a:t>, C., (2020). Detecting customer's knowledge from social media big data: toward an integrated methodological framework based on </a:t>
            </a:r>
            <a:r>
              <a:rPr lang="en-GB" sz="850" dirty="0" err="1">
                <a:solidFill>
                  <a:schemeClr val="tx1"/>
                </a:solidFill>
                <a:effectLst/>
                <a:latin typeface="Times New Roman" panose="02020603050405020304" pitchFamily="18" charset="0"/>
                <a:ea typeface="Times New Roman" panose="02020603050405020304" pitchFamily="18" charset="0"/>
              </a:rPr>
              <a:t>netnography</a:t>
            </a:r>
            <a:r>
              <a:rPr lang="en-GB" sz="850" dirty="0">
                <a:solidFill>
                  <a:schemeClr val="tx1"/>
                </a:solidFill>
                <a:effectLst/>
                <a:latin typeface="Times New Roman" panose="02020603050405020304" pitchFamily="18" charset="0"/>
                <a:ea typeface="Times New Roman" panose="02020603050405020304" pitchFamily="18" charset="0"/>
              </a:rPr>
              <a:t> and business analytics. Journal of Knowledge Management, 24(4), pp.799-821. </a:t>
            </a:r>
            <a:endParaRPr lang="en-IN" sz="850" dirty="0">
              <a:solidFill>
                <a:schemeClr val="tx1"/>
              </a:solidFill>
              <a:effectLst/>
              <a:latin typeface="Times New Roman" panose="02020603050405020304" pitchFamily="18" charset="0"/>
              <a:ea typeface="Times New Roman" panose="02020603050405020304" pitchFamily="18" charset="0"/>
            </a:endParaRPr>
          </a:p>
          <a:p>
            <a:pPr algn="just"/>
            <a:r>
              <a:rPr lang="en-GB" sz="850" dirty="0" err="1">
                <a:solidFill>
                  <a:schemeClr val="tx1"/>
                </a:solidFill>
                <a:effectLst/>
                <a:latin typeface="Times New Roman" panose="02020603050405020304" pitchFamily="18" charset="0"/>
                <a:ea typeface="Times New Roman" panose="02020603050405020304" pitchFamily="18" charset="0"/>
              </a:rPr>
              <a:t>Holinaty</a:t>
            </a:r>
            <a:r>
              <a:rPr lang="en-GB" sz="850" dirty="0">
                <a:solidFill>
                  <a:schemeClr val="tx1"/>
                </a:solidFill>
                <a:effectLst/>
                <a:latin typeface="Times New Roman" panose="02020603050405020304" pitchFamily="18" charset="0"/>
                <a:ea typeface="Times New Roman" panose="02020603050405020304" pitchFamily="18" charset="0"/>
              </a:rPr>
              <a:t>, J., (2019). </a:t>
            </a:r>
            <a:r>
              <a:rPr lang="en-GB" sz="850" i="1" dirty="0">
                <a:solidFill>
                  <a:schemeClr val="tx1"/>
                </a:solidFill>
                <a:effectLst/>
                <a:latin typeface="Times New Roman" panose="02020603050405020304" pitchFamily="18" charset="0"/>
                <a:ea typeface="Times New Roman" panose="02020603050405020304" pitchFamily="18" charset="0"/>
              </a:rPr>
              <a:t>Knowledge management: the secret sauce of productivity. </a:t>
            </a:r>
            <a:r>
              <a:rPr lang="en-GB" sz="850" dirty="0">
                <a:solidFill>
                  <a:schemeClr val="tx1"/>
                </a:solidFill>
                <a:effectLst/>
                <a:latin typeface="Times New Roman" panose="02020603050405020304" pitchFamily="18" charset="0"/>
                <a:ea typeface="Times New Roman" panose="02020603050405020304" pitchFamily="18" charset="0"/>
              </a:rPr>
              <a:t>[Online] Available at: https://slack.com/intl/en-in/blog/productivity/knowledge-management-secret-sauce-of-productivity [Accessed 28 11 2023].</a:t>
            </a:r>
            <a:endParaRPr lang="en-IN" sz="850" dirty="0">
              <a:solidFill>
                <a:schemeClr val="tx1"/>
              </a:solidFill>
              <a:effectLst/>
              <a:latin typeface="Times New Roman" panose="02020603050405020304" pitchFamily="18" charset="0"/>
              <a:ea typeface="Times New Roman" panose="02020603050405020304" pitchFamily="18" charset="0"/>
            </a:endParaRPr>
          </a:p>
          <a:p>
            <a:pPr algn="just"/>
            <a:r>
              <a:rPr lang="en-GB" sz="850" dirty="0">
                <a:solidFill>
                  <a:schemeClr val="tx1"/>
                </a:solidFill>
                <a:effectLst/>
                <a:latin typeface="Times New Roman" panose="02020603050405020304" pitchFamily="18" charset="0"/>
                <a:ea typeface="Times New Roman" panose="02020603050405020304" pitchFamily="18" charset="0"/>
              </a:rPr>
              <a:t>Liebowitz, J., (2019). Building organizational intelligence: A knowledge management primer. CRC press.</a:t>
            </a:r>
            <a:endParaRPr lang="en-IN" sz="850" dirty="0">
              <a:solidFill>
                <a:schemeClr val="tx1"/>
              </a:solidFill>
              <a:effectLst/>
              <a:latin typeface="Times New Roman" panose="02020603050405020304" pitchFamily="18" charset="0"/>
              <a:ea typeface="Times New Roman" panose="02020603050405020304" pitchFamily="18" charset="0"/>
            </a:endParaRPr>
          </a:p>
          <a:p>
            <a:pPr algn="just"/>
            <a:r>
              <a:rPr lang="en-GB" sz="850" dirty="0">
                <a:solidFill>
                  <a:schemeClr val="tx1"/>
                </a:solidFill>
                <a:effectLst/>
                <a:latin typeface="Times New Roman" panose="02020603050405020304" pitchFamily="18" charset="0"/>
                <a:ea typeface="Times New Roman" panose="02020603050405020304" pitchFamily="18" charset="0"/>
              </a:rPr>
              <a:t>Marion, T.J. and </a:t>
            </a:r>
            <a:r>
              <a:rPr lang="en-GB" sz="850" dirty="0" err="1">
                <a:solidFill>
                  <a:schemeClr val="tx1"/>
                </a:solidFill>
                <a:effectLst/>
                <a:latin typeface="Times New Roman" panose="02020603050405020304" pitchFamily="18" charset="0"/>
                <a:ea typeface="Times New Roman" panose="02020603050405020304" pitchFamily="18" charset="0"/>
              </a:rPr>
              <a:t>Fixson</a:t>
            </a:r>
            <a:r>
              <a:rPr lang="en-GB" sz="850" dirty="0">
                <a:solidFill>
                  <a:schemeClr val="tx1"/>
                </a:solidFill>
                <a:effectLst/>
                <a:latin typeface="Times New Roman" panose="02020603050405020304" pitchFamily="18" charset="0"/>
                <a:ea typeface="Times New Roman" panose="02020603050405020304" pitchFamily="18" charset="0"/>
              </a:rPr>
              <a:t>, S.K., (2021). The transformation of the innovation process: How digital tools are changing work, collaboration, and organizations in new product development. Journal of Product Innovation Management, 38(1), pp.192-215.</a:t>
            </a:r>
            <a:endParaRPr lang="en-IN" sz="850" dirty="0">
              <a:solidFill>
                <a:schemeClr val="tx1"/>
              </a:solidFill>
              <a:effectLst/>
              <a:latin typeface="Times New Roman" panose="02020603050405020304" pitchFamily="18" charset="0"/>
              <a:ea typeface="Times New Roman" panose="02020603050405020304" pitchFamily="18" charset="0"/>
            </a:endParaRPr>
          </a:p>
          <a:p>
            <a:pPr algn="just"/>
            <a:r>
              <a:rPr lang="en-GB" sz="850" dirty="0" err="1">
                <a:solidFill>
                  <a:schemeClr val="tx1"/>
                </a:solidFill>
                <a:effectLst/>
                <a:latin typeface="Times New Roman" panose="02020603050405020304" pitchFamily="18" charset="0"/>
                <a:ea typeface="Times New Roman" panose="02020603050405020304" pitchFamily="18" charset="0"/>
              </a:rPr>
              <a:t>Rabhi</a:t>
            </a:r>
            <a:r>
              <a:rPr lang="en-GB" sz="850" dirty="0">
                <a:solidFill>
                  <a:schemeClr val="tx1"/>
                </a:solidFill>
                <a:effectLst/>
                <a:latin typeface="Times New Roman" panose="02020603050405020304" pitchFamily="18" charset="0"/>
                <a:ea typeface="Times New Roman" panose="02020603050405020304" pitchFamily="18" charset="0"/>
              </a:rPr>
              <a:t>, F.A., Bandara, M., Lu, K. and Dewan, S., (2021). Design of an innovative IT platform for analytics knowledge management. Future Generation Computer Systems, 116, pp.209-219. </a:t>
            </a:r>
            <a:endParaRPr lang="en-IN" sz="850" dirty="0">
              <a:solidFill>
                <a:schemeClr val="tx1"/>
              </a:solidFill>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id="{320A6A06-2AEB-2E12-EA19-A43738C4FC8B}"/>
              </a:ext>
            </a:extLst>
          </p:cNvPr>
          <p:cNvSpPr txBox="1"/>
          <p:nvPr/>
        </p:nvSpPr>
        <p:spPr>
          <a:xfrm>
            <a:off x="0" y="0"/>
            <a:ext cx="12192000" cy="646331"/>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b="1" dirty="0">
                <a:effectLst/>
                <a:latin typeface="Times New Roman" panose="02020603050405020304" pitchFamily="18" charset="0"/>
                <a:ea typeface="Times New Roman" panose="02020603050405020304" pitchFamily="18" charset="0"/>
              </a:rPr>
              <a:t>Knowledge Management (KM) System in Practice at Premier Inn</a:t>
            </a:r>
          </a:p>
          <a:p>
            <a:pPr algn="ctr"/>
            <a:endParaRPr lang="en-IN" dirty="0">
              <a:effectLst/>
              <a:latin typeface="Times New Roman" panose="02020603050405020304" pitchFamily="18" charset="0"/>
              <a:ea typeface="Times New Roman" panose="02020603050405020304" pitchFamily="18" charset="0"/>
            </a:endParaRPr>
          </a:p>
        </p:txBody>
      </p:sp>
      <p:pic>
        <p:nvPicPr>
          <p:cNvPr id="1030" name="Picture 6" descr="Document360">
            <a:extLst>
              <a:ext uri="{FF2B5EF4-FFF2-40B4-BE49-F238E27FC236}">
                <a16:creationId xmlns:a16="http://schemas.microsoft.com/office/drawing/2014/main" id="{762B3607-2768-77F4-56C5-5D8C1BB5BC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3863" y="2785881"/>
            <a:ext cx="1911142" cy="13144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lack">
            <a:extLst>
              <a:ext uri="{FF2B5EF4-FFF2-40B4-BE49-F238E27FC236}">
                <a16:creationId xmlns:a16="http://schemas.microsoft.com/office/drawing/2014/main" id="{D5939634-ED95-8438-B9C1-2261C54955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8006" y="4131474"/>
            <a:ext cx="1033402" cy="142543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ud Computing Perth | Custom Cloud Service Solutions">
            <a:extLst>
              <a:ext uri="{FF2B5EF4-FFF2-40B4-BE49-F238E27FC236}">
                <a16:creationId xmlns:a16="http://schemas.microsoft.com/office/drawing/2014/main" id="{7563BB78-0D05-2872-C4EF-DBB66AA939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6413862" y="4158253"/>
            <a:ext cx="934144" cy="138172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3A92F551-FE2F-7A7A-30BE-5165527AF5A9}"/>
              </a:ext>
            </a:extLst>
          </p:cNvPr>
          <p:cNvSpPr txBox="1"/>
          <p:nvPr/>
        </p:nvSpPr>
        <p:spPr>
          <a:xfrm>
            <a:off x="3083916" y="2546355"/>
            <a:ext cx="6100354" cy="230832"/>
          </a:xfrm>
          <a:prstGeom prst="rect">
            <a:avLst/>
          </a:prstGeom>
          <a:noFill/>
        </p:spPr>
        <p:txBody>
          <a:bodyPr wrap="square">
            <a:spAutoFit/>
          </a:bodyPr>
          <a:lstStyle/>
          <a:p>
            <a:r>
              <a:rPr lang="en-US" sz="900">
                <a:effectLst/>
                <a:latin typeface="Times New Roman" panose="02020603050405020304" pitchFamily="18" charset="0"/>
                <a:ea typeface="Times New Roman" panose="02020603050405020304" pitchFamily="18" charset="0"/>
              </a:rPr>
              <a:t>(Wray, 2023)</a:t>
            </a:r>
            <a:endParaRPr lang="en-IN" sz="900" dirty="0"/>
          </a:p>
        </p:txBody>
      </p:sp>
      <p:sp>
        <p:nvSpPr>
          <p:cNvPr id="16" name="TextBox 15">
            <a:extLst>
              <a:ext uri="{FF2B5EF4-FFF2-40B4-BE49-F238E27FC236}">
                <a16:creationId xmlns:a16="http://schemas.microsoft.com/office/drawing/2014/main" id="{72A140F0-7D35-23DC-93BE-225CCAE15E03}"/>
              </a:ext>
            </a:extLst>
          </p:cNvPr>
          <p:cNvSpPr txBox="1"/>
          <p:nvPr/>
        </p:nvSpPr>
        <p:spPr>
          <a:xfrm>
            <a:off x="6390750" y="3909442"/>
            <a:ext cx="1626551" cy="230832"/>
          </a:xfrm>
          <a:prstGeom prst="rect">
            <a:avLst/>
          </a:prstGeom>
          <a:noFill/>
        </p:spPr>
        <p:txBody>
          <a:bodyPr wrap="square">
            <a:spAutoFit/>
          </a:bodyPr>
          <a:lstStyle/>
          <a:p>
            <a:r>
              <a:rPr lang="en-US" sz="900" dirty="0">
                <a:effectLst/>
                <a:latin typeface="Times New Roman" panose="02020603050405020304" pitchFamily="18" charset="0"/>
                <a:ea typeface="Times New Roman" panose="02020603050405020304" pitchFamily="18" charset="0"/>
              </a:rPr>
              <a:t>(</a:t>
            </a:r>
            <a:r>
              <a:rPr lang="en-US" sz="900" dirty="0" err="1">
                <a:effectLst/>
                <a:latin typeface="Times New Roman" panose="02020603050405020304" pitchFamily="18" charset="0"/>
                <a:ea typeface="Times New Roman" panose="02020603050405020304" pitchFamily="18" charset="0"/>
              </a:rPr>
              <a:t>Holinaty</a:t>
            </a:r>
            <a:r>
              <a:rPr lang="en-US" sz="900" dirty="0">
                <a:effectLst/>
                <a:latin typeface="Times New Roman" panose="02020603050405020304" pitchFamily="18" charset="0"/>
                <a:ea typeface="Times New Roman" panose="02020603050405020304" pitchFamily="18" charset="0"/>
              </a:rPr>
              <a:t>, 2019)</a:t>
            </a:r>
            <a:endParaRPr lang="en-IN" sz="900" dirty="0"/>
          </a:p>
        </p:txBody>
      </p:sp>
      <p:sp>
        <p:nvSpPr>
          <p:cNvPr id="18" name="TextBox 17">
            <a:extLst>
              <a:ext uri="{FF2B5EF4-FFF2-40B4-BE49-F238E27FC236}">
                <a16:creationId xmlns:a16="http://schemas.microsoft.com/office/drawing/2014/main" id="{788D8F1B-56CE-AA8E-6F29-5A8EC21A81BB}"/>
              </a:ext>
            </a:extLst>
          </p:cNvPr>
          <p:cNvSpPr txBox="1"/>
          <p:nvPr/>
        </p:nvSpPr>
        <p:spPr>
          <a:xfrm>
            <a:off x="6413861" y="5309201"/>
            <a:ext cx="1759669" cy="230832"/>
          </a:xfrm>
          <a:prstGeom prst="rect">
            <a:avLst/>
          </a:prstGeom>
          <a:noFill/>
        </p:spPr>
        <p:txBody>
          <a:bodyPr wrap="square">
            <a:spAutoFit/>
          </a:bodyPr>
          <a:lstStyle/>
          <a:p>
            <a:r>
              <a:rPr lang="en-GB" sz="900" dirty="0">
                <a:effectLst/>
                <a:latin typeface="Times New Roman" panose="02020603050405020304" pitchFamily="18" charset="0"/>
                <a:ea typeface="Times New Roman" panose="02020603050405020304" pitchFamily="18" charset="0"/>
              </a:rPr>
              <a:t>(De </a:t>
            </a:r>
            <a:r>
              <a:rPr lang="en-GB" sz="900" dirty="0" err="1">
                <a:effectLst/>
                <a:latin typeface="Times New Roman" panose="02020603050405020304" pitchFamily="18" charset="0"/>
                <a:ea typeface="Times New Roman" panose="02020603050405020304" pitchFamily="18" charset="0"/>
              </a:rPr>
              <a:t>Bem</a:t>
            </a:r>
            <a:r>
              <a:rPr lang="en-GB" sz="900" dirty="0">
                <a:effectLst/>
                <a:latin typeface="Times New Roman" panose="02020603050405020304" pitchFamily="18" charset="0"/>
                <a:ea typeface="Times New Roman" panose="02020603050405020304" pitchFamily="18" charset="0"/>
              </a:rPr>
              <a:t> Machado et al., 2022)</a:t>
            </a:r>
            <a:endParaRPr lang="en-IN" sz="900" dirty="0"/>
          </a:p>
        </p:txBody>
      </p:sp>
    </p:spTree>
    <p:extLst>
      <p:ext uri="{BB962C8B-B14F-4D97-AF65-F5344CB8AC3E}">
        <p14:creationId xmlns:p14="http://schemas.microsoft.com/office/powerpoint/2010/main" val="3575445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2906</Words>
  <Application>Microsoft Office PowerPoint</Application>
  <PresentationFormat>Widescreen</PresentationFormat>
  <Paragraphs>62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2</cp:revision>
  <dcterms:created xsi:type="dcterms:W3CDTF">2023-12-04T18:00:15Z</dcterms:created>
  <dcterms:modified xsi:type="dcterms:W3CDTF">2023-12-04T18:02:01Z</dcterms:modified>
</cp:coreProperties>
</file>