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62" r:id="rId7"/>
    <p:sldId id="263" r:id="rId8"/>
    <p:sldId id="264" r:id="rId9"/>
    <p:sldId id="265" r:id="rId10"/>
    <p:sldId id="266" r:id="rId11"/>
    <p:sldId id="269" r:id="rId12"/>
    <p:sldId id="270" r:id="rId13"/>
    <p:sldId id="271" r:id="rId14"/>
    <p:sldId id="272" r:id="rId15"/>
    <p:sldId id="273" r:id="rId16"/>
    <p:sldId id="274"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E391FA11-4538-4A33-8326-B4F8E11E3F9C}" type="datetimeFigureOut">
              <a:rPr lang="en-GB" smtClean="0"/>
              <a:t>25/04/2019</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8E72BD4E-498B-4FF0-B891-C9BC89B531EC}"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E391FA11-4538-4A33-8326-B4F8E11E3F9C}" type="datetimeFigureOut">
              <a:rPr lang="en-GB" smtClean="0"/>
              <a:t>25/04/2019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72BD4E-498B-4FF0-B891-C9BC89B531EC}"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E391FA11-4538-4A33-8326-B4F8E11E3F9C}" type="datetimeFigureOut">
              <a:rPr lang="en-GB" smtClean="0"/>
              <a:t>25/04/2019</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8E72BD4E-498B-4FF0-B891-C9BC89B531EC}"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E391FA11-4538-4A33-8326-B4F8E11E3F9C}" type="datetimeFigureOut">
              <a:rPr lang="en-GB" smtClean="0"/>
              <a:t>25/04/2019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72BD4E-498B-4FF0-B891-C9BC89B531EC}"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E391FA11-4538-4A33-8326-B4F8E11E3F9C}" type="datetimeFigureOut">
              <a:rPr lang="en-GB" smtClean="0"/>
              <a:t>25/04/2019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72BD4E-498B-4FF0-B891-C9BC89B531EC}"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391FA11-4538-4A33-8326-B4F8E11E3F9C}" type="datetimeFigureOut">
              <a:rPr lang="en-GB" smtClean="0"/>
              <a:t>25/04/2019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72BD4E-498B-4FF0-B891-C9BC89B531EC}"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91FA11-4538-4A33-8326-B4F8E11E3F9C}" type="datetimeFigureOut">
              <a:rPr lang="en-GB" smtClean="0"/>
              <a:t>25/04/2019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E72BD4E-498B-4FF0-B891-C9BC89B531EC}"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E391FA11-4538-4A33-8326-B4F8E11E3F9C}" type="datetimeFigureOut">
              <a:rPr lang="en-GB" smtClean="0"/>
              <a:t>25/04/2019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72BD4E-498B-4FF0-B891-C9BC89B531EC}"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E391FA11-4538-4A33-8326-B4F8E11E3F9C}" type="datetimeFigureOut">
              <a:rPr lang="en-GB" smtClean="0"/>
              <a:t>25/04/2019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72BD4E-498B-4FF0-B891-C9BC89B531EC}"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391FA11-4538-4A33-8326-B4F8E11E3F9C}" type="datetimeFigureOut">
              <a:rPr lang="en-GB" smtClean="0"/>
              <a:t>25/04/2019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72BD4E-498B-4FF0-B891-C9BC89B531E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391FA11-4538-4A33-8326-B4F8E11E3F9C}" type="datetimeFigureOut">
              <a:rPr lang="en-GB" smtClean="0"/>
              <a:t>25/04/2019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72BD4E-498B-4FF0-B891-C9BC89B531EC}"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E391FA11-4538-4A33-8326-B4F8E11E3F9C}" type="datetimeFigureOut">
              <a:rPr lang="en-GB" smtClean="0"/>
              <a:t>25/04/2019</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8E72BD4E-498B-4FF0-B891-C9BC89B531EC}"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59632" y="3861048"/>
            <a:ext cx="6858000" cy="990600"/>
          </a:xfrm>
        </p:spPr>
        <p:txBody>
          <a:bodyPr>
            <a:normAutofit fontScale="90000"/>
          </a:bodyPr>
          <a:lstStyle/>
          <a:p>
            <a:r>
              <a:rPr lang="en-GB" dirty="0" smtClean="0"/>
              <a:t>Safeguarding Young People and Child Protection</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9235501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a:t>
            </a:r>
            <a:endParaRPr lang="en-GB" dirty="0"/>
          </a:p>
        </p:txBody>
      </p:sp>
      <p:sp>
        <p:nvSpPr>
          <p:cNvPr id="3" name="Content Placeholder 2"/>
          <p:cNvSpPr>
            <a:spLocks noGrp="1"/>
          </p:cNvSpPr>
          <p:nvPr>
            <p:ph sz="quarter" idx="1"/>
          </p:nvPr>
        </p:nvSpPr>
        <p:spPr/>
        <p:txBody>
          <a:bodyPr/>
          <a:lstStyle/>
          <a:p>
            <a:r>
              <a:rPr lang="en-GB" dirty="0"/>
              <a:t>Safeguarding Young People and Child </a:t>
            </a:r>
            <a:r>
              <a:rPr lang="en-GB" dirty="0" smtClean="0"/>
              <a:t>Protection</a:t>
            </a:r>
          </a:p>
          <a:p>
            <a:r>
              <a:rPr lang="en-GB" dirty="0" smtClean="0"/>
              <a:t>Case Studies</a:t>
            </a:r>
          </a:p>
          <a:p>
            <a:r>
              <a:rPr lang="en-GB" dirty="0" smtClean="0"/>
              <a:t>Your </a:t>
            </a:r>
            <a:r>
              <a:rPr lang="en-GB" smtClean="0"/>
              <a:t>own </a:t>
            </a:r>
            <a:r>
              <a:rPr lang="en-GB" smtClean="0"/>
              <a:t>practice</a:t>
            </a:r>
            <a:endParaRPr lang="en-GB" dirty="0" smtClean="0"/>
          </a:p>
        </p:txBody>
      </p:sp>
    </p:spTree>
    <p:extLst>
      <p:ext uri="{BB962C8B-B14F-4D97-AF65-F5344CB8AC3E}">
        <p14:creationId xmlns:p14="http://schemas.microsoft.com/office/powerpoint/2010/main" val="32930925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Safeguarding and Child Protection</a:t>
            </a:r>
            <a:endParaRPr lang="en-GB" dirty="0"/>
          </a:p>
        </p:txBody>
      </p:sp>
      <p:sp>
        <p:nvSpPr>
          <p:cNvPr id="3" name="Content Placeholder 2"/>
          <p:cNvSpPr>
            <a:spLocks noGrp="1"/>
          </p:cNvSpPr>
          <p:nvPr>
            <p:ph sz="quarter" idx="1"/>
          </p:nvPr>
        </p:nvSpPr>
        <p:spPr/>
        <p:txBody>
          <a:bodyPr/>
          <a:lstStyle/>
          <a:p>
            <a:r>
              <a:rPr lang="en-GB" dirty="0" smtClean="0"/>
              <a:t>It is a sad fact that although many young people suffer from preventable harm, there are a significant number who do not get the help they need because of their</a:t>
            </a:r>
          </a:p>
          <a:p>
            <a:pPr lvl="1"/>
            <a:r>
              <a:rPr lang="en-GB" dirty="0" smtClean="0"/>
              <a:t>Age</a:t>
            </a:r>
          </a:p>
          <a:p>
            <a:pPr lvl="1"/>
            <a:r>
              <a:rPr lang="en-GB" dirty="0" smtClean="0"/>
              <a:t>Language or Communication skills</a:t>
            </a:r>
          </a:p>
          <a:p>
            <a:pPr lvl="1"/>
            <a:r>
              <a:rPr lang="en-GB" dirty="0" smtClean="0"/>
              <a:t>Emotional and mental health needs</a:t>
            </a:r>
          </a:p>
          <a:p>
            <a:pPr lvl="1"/>
            <a:r>
              <a:rPr lang="en-GB" dirty="0" smtClean="0"/>
              <a:t>Or their lack of access to services makes them particularly vulnerable</a:t>
            </a:r>
            <a:endParaRPr lang="en-GB" dirty="0"/>
          </a:p>
        </p:txBody>
      </p:sp>
    </p:spTree>
    <p:extLst>
      <p:ext uri="{BB962C8B-B14F-4D97-AF65-F5344CB8AC3E}">
        <p14:creationId xmlns:p14="http://schemas.microsoft.com/office/powerpoint/2010/main" val="1018295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smtClean="0"/>
              <a:t>Many young people at risk have learned, either because of threats or shame, to hide their ill-treatment from those professionals who might be able to help.</a:t>
            </a:r>
            <a:endParaRPr lang="en-GB" dirty="0"/>
          </a:p>
        </p:txBody>
      </p:sp>
    </p:spTree>
    <p:extLst>
      <p:ext uri="{BB962C8B-B14F-4D97-AF65-F5344CB8AC3E}">
        <p14:creationId xmlns:p14="http://schemas.microsoft.com/office/powerpoint/2010/main" val="3696988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 1</a:t>
            </a:r>
            <a:endParaRPr lang="en-GB" dirty="0"/>
          </a:p>
        </p:txBody>
      </p:sp>
      <p:sp>
        <p:nvSpPr>
          <p:cNvPr id="3" name="Content Placeholder 2"/>
          <p:cNvSpPr>
            <a:spLocks noGrp="1"/>
          </p:cNvSpPr>
          <p:nvPr>
            <p:ph sz="quarter" idx="1"/>
          </p:nvPr>
        </p:nvSpPr>
        <p:spPr/>
        <p:txBody>
          <a:bodyPr/>
          <a:lstStyle/>
          <a:p>
            <a:r>
              <a:rPr lang="en-GB" dirty="0" smtClean="0"/>
              <a:t>In small groups discus the factors that have influenced UK policy on safeguarding young people.</a:t>
            </a:r>
          </a:p>
          <a:p>
            <a:pPr marL="0" indent="0">
              <a:buNone/>
            </a:pPr>
            <a:endParaRPr lang="en-GB" dirty="0"/>
          </a:p>
          <a:p>
            <a:r>
              <a:rPr lang="en-GB" dirty="0" smtClean="0"/>
              <a:t>What are the challenges facing those charged with investigating and responding to ill-treatment and abuse of children and young people? </a:t>
            </a:r>
            <a:endParaRPr lang="en-GB" dirty="0"/>
          </a:p>
        </p:txBody>
      </p:sp>
    </p:spTree>
    <p:extLst>
      <p:ext uri="{BB962C8B-B14F-4D97-AF65-F5344CB8AC3E}">
        <p14:creationId xmlns:p14="http://schemas.microsoft.com/office/powerpoint/2010/main" val="65508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Safeguarding and Child Protection</a:t>
            </a:r>
          </a:p>
        </p:txBody>
      </p:sp>
      <p:sp>
        <p:nvSpPr>
          <p:cNvPr id="3" name="Content Placeholder 2"/>
          <p:cNvSpPr>
            <a:spLocks noGrp="1"/>
          </p:cNvSpPr>
          <p:nvPr>
            <p:ph sz="quarter" idx="1"/>
          </p:nvPr>
        </p:nvSpPr>
        <p:spPr/>
        <p:txBody>
          <a:bodyPr/>
          <a:lstStyle/>
          <a:p>
            <a:r>
              <a:rPr lang="en-GB" dirty="0" smtClean="0"/>
              <a:t>Yet after each inquiry into the death of a child examining what went wrong, who acted ineffectively or who failed to act when they should have acted.</a:t>
            </a:r>
          </a:p>
          <a:p>
            <a:pPr marL="0" indent="0">
              <a:buNone/>
            </a:pPr>
            <a:endParaRPr lang="en-GB" dirty="0" smtClean="0"/>
          </a:p>
          <a:p>
            <a:r>
              <a:rPr lang="en-GB" dirty="0" smtClean="0"/>
              <a:t>The burden on professionals working with children and young people to demonstrate whether they have undertaken a sufficient level of managing risks increases.</a:t>
            </a:r>
            <a:endParaRPr lang="en-GB" dirty="0"/>
          </a:p>
        </p:txBody>
      </p:sp>
    </p:spTree>
    <p:extLst>
      <p:ext uri="{BB962C8B-B14F-4D97-AF65-F5344CB8AC3E}">
        <p14:creationId xmlns:p14="http://schemas.microsoft.com/office/powerpoint/2010/main" val="26961412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Activity 2</a:t>
            </a:r>
            <a:endParaRPr lang="en-GB" dirty="0"/>
          </a:p>
        </p:txBody>
      </p:sp>
      <p:sp>
        <p:nvSpPr>
          <p:cNvPr id="3" name="Content Placeholder 2"/>
          <p:cNvSpPr>
            <a:spLocks noGrp="1"/>
          </p:cNvSpPr>
          <p:nvPr>
            <p:ph sz="quarter" idx="1"/>
          </p:nvPr>
        </p:nvSpPr>
        <p:spPr/>
        <p:txBody>
          <a:bodyPr/>
          <a:lstStyle/>
          <a:p>
            <a:r>
              <a:rPr lang="en-GB" dirty="0" smtClean="0"/>
              <a:t>Can you give reasons why the youth worker may refrain from acting when they suspect or are told that a young person is at risk?</a:t>
            </a:r>
          </a:p>
        </p:txBody>
      </p:sp>
    </p:spTree>
    <p:extLst>
      <p:ext uri="{BB962C8B-B14F-4D97-AF65-F5344CB8AC3E}">
        <p14:creationId xmlns:p14="http://schemas.microsoft.com/office/powerpoint/2010/main" val="2640401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You might have included some of the following in your answer</a:t>
            </a:r>
          </a:p>
          <a:p>
            <a:pPr lvl="1"/>
            <a:r>
              <a:rPr lang="en-GB" dirty="0" smtClean="0"/>
              <a:t>The worker has been told by the young person that social workers and /or police are already involved.</a:t>
            </a:r>
          </a:p>
          <a:p>
            <a:pPr lvl="1"/>
            <a:r>
              <a:rPr lang="en-GB" dirty="0" smtClean="0"/>
              <a:t>There is insufficient information given by the young person to enable the worker to know how great the level of risk is and who is at risk.</a:t>
            </a:r>
          </a:p>
          <a:p>
            <a:pPr lvl="1"/>
            <a:r>
              <a:rPr lang="en-GB" dirty="0" smtClean="0"/>
              <a:t>A worker is concerned that they could be breaching a young person’s trust as the information is given in confidence and that if they take action the young person will deny it.</a:t>
            </a:r>
          </a:p>
          <a:p>
            <a:pPr lvl="1"/>
            <a:r>
              <a:rPr lang="en-GB" dirty="0" smtClean="0"/>
              <a:t>The worker lacks confidence in their own judgement, knowledge or skills.</a:t>
            </a:r>
          </a:p>
          <a:p>
            <a:pPr lvl="1"/>
            <a:r>
              <a:rPr lang="en-GB" dirty="0" smtClean="0"/>
              <a:t>The worker’s experience of having taken action in the past has been a negative one.</a:t>
            </a:r>
            <a:endParaRPr lang="en-GB" dirty="0"/>
          </a:p>
        </p:txBody>
      </p:sp>
    </p:spTree>
    <p:extLst>
      <p:ext uri="{BB962C8B-B14F-4D97-AF65-F5344CB8AC3E}">
        <p14:creationId xmlns:p14="http://schemas.microsoft.com/office/powerpoint/2010/main" val="9703628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smtClean="0"/>
              <a:t>These reasons have been cited by professionals as some of the dilemmas they face in determining who to notify and at what point.</a:t>
            </a:r>
          </a:p>
          <a:p>
            <a:r>
              <a:rPr lang="en-GB" dirty="0" smtClean="0"/>
              <a:t>Many workers who have experiences of supporting young people through an investigative stage or through subsequent courts proceedings lack faith in the systems themselves.</a:t>
            </a:r>
          </a:p>
          <a:p>
            <a:r>
              <a:rPr lang="en-GB" dirty="0" smtClean="0"/>
              <a:t>This can also act as a barrier to their taking responsibility for reporting and acting on information they are given by young people. </a:t>
            </a:r>
            <a:endParaRPr lang="en-GB" dirty="0"/>
          </a:p>
        </p:txBody>
      </p:sp>
    </p:spTree>
    <p:extLst>
      <p:ext uri="{BB962C8B-B14F-4D97-AF65-F5344CB8AC3E}">
        <p14:creationId xmlns:p14="http://schemas.microsoft.com/office/powerpoint/2010/main" val="34348232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Points for Reflection</a:t>
            </a:r>
            <a:endParaRPr lang="en-GB" dirty="0"/>
          </a:p>
        </p:txBody>
      </p:sp>
      <p:sp>
        <p:nvSpPr>
          <p:cNvPr id="3" name="Content Placeholder 2"/>
          <p:cNvSpPr>
            <a:spLocks noGrp="1"/>
          </p:cNvSpPr>
          <p:nvPr>
            <p:ph sz="quarter" idx="1"/>
          </p:nvPr>
        </p:nvSpPr>
        <p:spPr/>
        <p:txBody>
          <a:bodyPr/>
          <a:lstStyle/>
          <a:p>
            <a:r>
              <a:rPr lang="en-GB" dirty="0" smtClean="0"/>
              <a:t>Did you know that your duties to safeguard young people not only require you to act but could make you liable for your failure to act. </a:t>
            </a:r>
          </a:p>
          <a:p>
            <a:endParaRPr lang="en-GB" dirty="0"/>
          </a:p>
          <a:p>
            <a:r>
              <a:rPr lang="en-GB" dirty="0" smtClean="0"/>
              <a:t>How does this make you feel?</a:t>
            </a:r>
            <a:endParaRPr lang="en-GB" dirty="0"/>
          </a:p>
        </p:txBody>
      </p:sp>
    </p:spTree>
    <p:extLst>
      <p:ext uri="{BB962C8B-B14F-4D97-AF65-F5344CB8AC3E}">
        <p14:creationId xmlns:p14="http://schemas.microsoft.com/office/powerpoint/2010/main" val="4216633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smtClean="0"/>
              <a:t>The real challenge lies in knowing when and how to intervene when the circumstances are less clear cut.</a:t>
            </a:r>
          </a:p>
        </p:txBody>
      </p:sp>
    </p:spTree>
    <p:extLst>
      <p:ext uri="{BB962C8B-B14F-4D97-AF65-F5344CB8AC3E}">
        <p14:creationId xmlns:p14="http://schemas.microsoft.com/office/powerpoint/2010/main" val="897532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Activity 3</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Consider the following situations and decide which of the following three courses of action you would take.</a:t>
            </a:r>
          </a:p>
          <a:p>
            <a:pPr marL="514350" indent="-514350">
              <a:buFont typeface="+mj-lt"/>
              <a:buAutoNum type="arabicPeriod"/>
            </a:pPr>
            <a:r>
              <a:rPr lang="en-GB" dirty="0" smtClean="0"/>
              <a:t>Do nothing, this is low risk</a:t>
            </a:r>
          </a:p>
          <a:p>
            <a:pPr marL="514350" indent="-514350">
              <a:buFont typeface="+mj-lt"/>
              <a:buAutoNum type="arabicPeriod"/>
            </a:pPr>
            <a:r>
              <a:rPr lang="en-GB" dirty="0" smtClean="0"/>
              <a:t>Make a referral to another agency or professional and check progress with them</a:t>
            </a:r>
          </a:p>
          <a:p>
            <a:pPr marL="514350" indent="-514350">
              <a:buFont typeface="+mj-lt"/>
              <a:buAutoNum type="arabicPeriod"/>
            </a:pPr>
            <a:r>
              <a:rPr lang="en-GB" dirty="0" smtClean="0"/>
              <a:t>Take immediate protective action and notify police and/or social work child protection services.</a:t>
            </a:r>
          </a:p>
          <a:p>
            <a:pPr marL="0" indent="0">
              <a:buNone/>
            </a:pPr>
            <a:endParaRPr lang="en-GB" dirty="0"/>
          </a:p>
          <a:p>
            <a:pPr marL="0" indent="0">
              <a:buNone/>
            </a:pPr>
            <a:r>
              <a:rPr lang="en-GB" dirty="0" smtClean="0"/>
              <a:t>When working together on this task, make a record of the agreed action and note reasons for disagreement. You will note that get a ‘fuller picture’ or ‘investigate further’ are not included in the options, so try to make a decision on the information provided.</a:t>
            </a:r>
            <a:endParaRPr lang="en-GB" dirty="0"/>
          </a:p>
        </p:txBody>
      </p:sp>
    </p:spTree>
    <p:extLst>
      <p:ext uri="{BB962C8B-B14F-4D97-AF65-F5344CB8AC3E}">
        <p14:creationId xmlns:p14="http://schemas.microsoft.com/office/powerpoint/2010/main" val="7928292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pPr marL="514350" indent="-514350">
              <a:buFont typeface="+mj-lt"/>
              <a:buAutoNum type="arabicPeriod"/>
            </a:pPr>
            <a:r>
              <a:rPr lang="en-GB" dirty="0" smtClean="0"/>
              <a:t>A 12-year old girl is hanging around the centre at night because there is no one at home.</a:t>
            </a:r>
          </a:p>
          <a:p>
            <a:pPr marL="514350" indent="-514350">
              <a:buFont typeface="+mj-lt"/>
              <a:buAutoNum type="arabicPeriod"/>
            </a:pPr>
            <a:r>
              <a:rPr lang="en-GB" dirty="0" smtClean="0"/>
              <a:t>A 14 year old is the main carer for a parent with significant mental health problems.</a:t>
            </a:r>
          </a:p>
          <a:p>
            <a:pPr marL="514350" indent="-514350">
              <a:buFont typeface="+mj-lt"/>
              <a:buAutoNum type="arabicPeriod"/>
            </a:pPr>
            <a:r>
              <a:rPr lang="en-GB" dirty="0" smtClean="0"/>
              <a:t>A teenage parent regular leaves a baby in the care of a 14 year old you are working with.</a:t>
            </a:r>
          </a:p>
          <a:p>
            <a:pPr marL="514350" indent="-514350">
              <a:buFont typeface="+mj-lt"/>
              <a:buAutoNum type="arabicPeriod"/>
            </a:pPr>
            <a:r>
              <a:rPr lang="en-GB" dirty="0" smtClean="0"/>
              <a:t>A 15 year old young woman has told you she is fearful of going on a planned holiday to Pakistan as she ahs overhear that she is to be married to her mum’s cousin.</a:t>
            </a:r>
          </a:p>
          <a:p>
            <a:pPr marL="514350" indent="-514350">
              <a:buFont typeface="+mj-lt"/>
              <a:buAutoNum type="arabicPeriod"/>
            </a:pPr>
            <a:r>
              <a:rPr lang="en-GB" dirty="0" smtClean="0"/>
              <a:t>A 14 year old girl is planning to meet with her internet boyfriend.</a:t>
            </a:r>
            <a:endParaRPr lang="en-GB" dirty="0"/>
          </a:p>
        </p:txBody>
      </p:sp>
    </p:spTree>
    <p:extLst>
      <p:ext uri="{BB962C8B-B14F-4D97-AF65-F5344CB8AC3E}">
        <p14:creationId xmlns:p14="http://schemas.microsoft.com/office/powerpoint/2010/main" val="16525531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 Discussion</a:t>
            </a:r>
            <a:endParaRPr lang="en-GB" dirty="0"/>
          </a:p>
        </p:txBody>
      </p:sp>
      <p:sp>
        <p:nvSpPr>
          <p:cNvPr id="3" name="Content Placeholder 2"/>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35042792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smtClean="0"/>
              <a:t>Traditionally youth workers might have paid little attention to their role in the protection of children and young people, seeing this as a social worker’s responsibility.</a:t>
            </a:r>
          </a:p>
          <a:p>
            <a:r>
              <a:rPr lang="en-GB" dirty="0" smtClean="0"/>
              <a:t>Although youth workers, in common with other professional groups working with young people, receive basic training on child protection in the course of their work, this has largely confined to raising awareness about the impact of child abuse and the procedure to follow when they know or suspect that a young person is being abused.   </a:t>
            </a:r>
            <a:endParaRPr lang="en-GB" dirty="0"/>
          </a:p>
        </p:txBody>
      </p:sp>
    </p:spTree>
    <p:extLst>
      <p:ext uri="{BB962C8B-B14F-4D97-AF65-F5344CB8AC3E}">
        <p14:creationId xmlns:p14="http://schemas.microsoft.com/office/powerpoint/2010/main" val="27805464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Pairs</a:t>
            </a:r>
            <a:endParaRPr lang="en-GB" dirty="0"/>
          </a:p>
        </p:txBody>
      </p:sp>
      <p:sp>
        <p:nvSpPr>
          <p:cNvPr id="3" name="Content Placeholder 2"/>
          <p:cNvSpPr>
            <a:spLocks noGrp="1"/>
          </p:cNvSpPr>
          <p:nvPr>
            <p:ph sz="quarter" idx="1"/>
          </p:nvPr>
        </p:nvSpPr>
        <p:spPr/>
        <p:txBody>
          <a:bodyPr/>
          <a:lstStyle/>
          <a:p>
            <a:r>
              <a:rPr lang="en-GB" dirty="0"/>
              <a:t>Discuss with a partner y</a:t>
            </a:r>
            <a:r>
              <a:rPr lang="en-GB" dirty="0" smtClean="0"/>
              <a:t>our </a:t>
            </a:r>
            <a:r>
              <a:rPr lang="en-GB" dirty="0"/>
              <a:t>knowledge and understanding of how you work with young people and others in ways which promotes </a:t>
            </a:r>
            <a:r>
              <a:rPr lang="en-GB" dirty="0" smtClean="0"/>
              <a:t>safeguarding.</a:t>
            </a:r>
          </a:p>
          <a:p>
            <a:r>
              <a:rPr lang="en-GB" dirty="0" smtClean="0"/>
              <a:t>What are the policies in your fieldwork placement.</a:t>
            </a:r>
          </a:p>
          <a:p>
            <a:r>
              <a:rPr lang="en-GB" dirty="0" smtClean="0"/>
              <a:t>Any examples from practice?</a:t>
            </a:r>
            <a:endParaRPr lang="en-GB" dirty="0"/>
          </a:p>
        </p:txBody>
      </p:sp>
    </p:spTree>
    <p:extLst>
      <p:ext uri="{BB962C8B-B14F-4D97-AF65-F5344CB8AC3E}">
        <p14:creationId xmlns:p14="http://schemas.microsoft.com/office/powerpoint/2010/main" val="25703501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72</TotalTime>
  <Words>821</Words>
  <Application>Microsoft Office PowerPoint</Application>
  <PresentationFormat>On-screen Show (4:3)</PresentationFormat>
  <Paragraphs>56</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Bookman Old Style</vt:lpstr>
      <vt:lpstr>Gill Sans MT</vt:lpstr>
      <vt:lpstr>Wingdings</vt:lpstr>
      <vt:lpstr>Wingdings 3</vt:lpstr>
      <vt:lpstr>Origin</vt:lpstr>
      <vt:lpstr>Safeguarding Young People and Child Protection</vt:lpstr>
      <vt:lpstr>Today</vt:lpstr>
      <vt:lpstr>Safeguarding and Child Protection</vt:lpstr>
      <vt:lpstr>PowerPoint Presentation</vt:lpstr>
      <vt:lpstr>Group Task 1</vt:lpstr>
      <vt:lpstr>Safeguarding and Child Protection</vt:lpstr>
      <vt:lpstr>Group Activity 2</vt:lpstr>
      <vt:lpstr>Feedback</vt:lpstr>
      <vt:lpstr>PowerPoint Presentation</vt:lpstr>
      <vt:lpstr>Points for Reflection</vt:lpstr>
      <vt:lpstr>PowerPoint Presentation</vt:lpstr>
      <vt:lpstr>Group Activity 3</vt:lpstr>
      <vt:lpstr>PowerPoint Presentation</vt:lpstr>
      <vt:lpstr>Feedback Discussion</vt:lpstr>
      <vt:lpstr>PowerPoint Presentation</vt:lpstr>
      <vt:lpstr>In Pairs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Safeguarding Young People and Child Protection</dc:title>
  <dc:creator>Administrator</dc:creator>
  <cp:lastModifiedBy>Angharad Lewis</cp:lastModifiedBy>
  <cp:revision>9</cp:revision>
  <dcterms:created xsi:type="dcterms:W3CDTF">2017-03-22T11:36:38Z</dcterms:created>
  <dcterms:modified xsi:type="dcterms:W3CDTF">2019-04-25T14:11:42Z</dcterms:modified>
</cp:coreProperties>
</file>