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83" r:id="rId3"/>
    <p:sldId id="264" r:id="rId4"/>
    <p:sldId id="259" r:id="rId5"/>
    <p:sldId id="258" r:id="rId6"/>
    <p:sldId id="260" r:id="rId7"/>
    <p:sldId id="265" r:id="rId8"/>
    <p:sldId id="257" r:id="rId9"/>
    <p:sldId id="261" r:id="rId10"/>
    <p:sldId id="262" r:id="rId11"/>
    <p:sldId id="263" r:id="rId12"/>
    <p:sldId id="270" r:id="rId13"/>
    <p:sldId id="266" r:id="rId14"/>
    <p:sldId id="275" r:id="rId15"/>
    <p:sldId id="267" r:id="rId16"/>
    <p:sldId id="268" r:id="rId17"/>
    <p:sldId id="272" r:id="rId18"/>
    <p:sldId id="274" r:id="rId19"/>
    <p:sldId id="273" r:id="rId20"/>
    <p:sldId id="276" r:id="rId21"/>
    <p:sldId id="277" r:id="rId22"/>
    <p:sldId id="278" r:id="rId23"/>
    <p:sldId id="279" r:id="rId24"/>
    <p:sldId id="282" r:id="rId25"/>
    <p:sldId id="280" r:id="rId26"/>
    <p:sldId id="281" r:id="rId2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619D5A-C785-0A96-86CD-5497F3E75AC8}" v="45" dt="2025-10-05T19:01:36.913"/>
    <p1510:client id="{1C871EF0-7E02-81A6-C153-9BDD133F1DD9}" v="3921" dt="2025-10-05T18:39:45.142"/>
    <p1510:client id="{99FED5C4-F1C8-EE44-7650-088D6C3B83ED}" v="3089" dt="2025-10-05T16:43:36.867"/>
    <p1510:client id="{AEA1D379-34EE-BE76-CEC5-8C22A9BD750A}" v="170" dt="2025-10-05T19:14:20.52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62" d="100"/>
          <a:sy n="62" d="100"/>
        </p:scale>
        <p:origin x="27" y="9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001808C-2D76-4993-BB80-F96B589D76CD}" type="doc">
      <dgm:prSet loTypeId="urn:microsoft.com/office/officeart/2005/8/layout/cycle3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1C4258A-C0F8-4510-AF84-BE750893B7FA}">
      <dgm:prSet/>
      <dgm:spPr/>
      <dgm:t>
        <a:bodyPr/>
        <a:lstStyle/>
        <a:p>
          <a:r>
            <a:rPr lang="en-GB"/>
            <a:t>The encoder uses a medium to send the message. </a:t>
          </a:r>
          <a:endParaRPr lang="en-US"/>
        </a:p>
      </dgm:t>
    </dgm:pt>
    <dgm:pt modelId="{C36997F9-578D-4108-90DF-3D8250A0AE1A}" type="parTrans" cxnId="{D60BFE6A-E351-49F8-9CC9-4C4486EB132E}">
      <dgm:prSet/>
      <dgm:spPr/>
      <dgm:t>
        <a:bodyPr/>
        <a:lstStyle/>
        <a:p>
          <a:endParaRPr lang="en-US"/>
        </a:p>
      </dgm:t>
    </dgm:pt>
    <dgm:pt modelId="{9DDEF9B7-E9ED-4096-8E8D-0388BFCAB0D3}" type="sibTrans" cxnId="{D60BFE6A-E351-49F8-9CC9-4C4486EB132E}">
      <dgm:prSet/>
      <dgm:spPr/>
      <dgm:t>
        <a:bodyPr/>
        <a:lstStyle/>
        <a:p>
          <a:endParaRPr lang="en-US"/>
        </a:p>
      </dgm:t>
    </dgm:pt>
    <dgm:pt modelId="{182B8283-86B3-4BE4-B82E-6D33B7CFFEBF}">
      <dgm:prSet/>
      <dgm:spPr/>
      <dgm:t>
        <a:bodyPr/>
        <a:lstStyle/>
        <a:p>
          <a:r>
            <a:rPr lang="en-GB"/>
            <a:t>Verbal words,</a:t>
          </a:r>
          <a:endParaRPr lang="en-US"/>
        </a:p>
      </dgm:t>
    </dgm:pt>
    <dgm:pt modelId="{245D5296-2126-4B62-8E45-6C91B5B79BD4}" type="parTrans" cxnId="{4622E702-3F4B-45DF-9306-94D39042CC49}">
      <dgm:prSet/>
      <dgm:spPr/>
      <dgm:t>
        <a:bodyPr/>
        <a:lstStyle/>
        <a:p>
          <a:endParaRPr lang="en-US"/>
        </a:p>
      </dgm:t>
    </dgm:pt>
    <dgm:pt modelId="{E3B69C75-33D7-40E2-AE04-5C76F380780E}" type="sibTrans" cxnId="{4622E702-3F4B-45DF-9306-94D39042CC49}">
      <dgm:prSet/>
      <dgm:spPr/>
      <dgm:t>
        <a:bodyPr/>
        <a:lstStyle/>
        <a:p>
          <a:endParaRPr lang="en-US"/>
        </a:p>
      </dgm:t>
    </dgm:pt>
    <dgm:pt modelId="{358ED08D-B88B-47D8-8434-036F22D1D70A}">
      <dgm:prSet/>
      <dgm:spPr/>
      <dgm:t>
        <a:bodyPr/>
        <a:lstStyle/>
        <a:p>
          <a:r>
            <a:rPr lang="en-GB"/>
            <a:t>Body language</a:t>
          </a:r>
          <a:endParaRPr lang="en-US"/>
        </a:p>
      </dgm:t>
    </dgm:pt>
    <dgm:pt modelId="{08C0BCC0-309B-4703-8914-D0853DF570FC}" type="parTrans" cxnId="{4A5EA015-C5C3-4C1A-BD71-4ECF985069EF}">
      <dgm:prSet/>
      <dgm:spPr/>
      <dgm:t>
        <a:bodyPr/>
        <a:lstStyle/>
        <a:p>
          <a:endParaRPr lang="en-US"/>
        </a:p>
      </dgm:t>
    </dgm:pt>
    <dgm:pt modelId="{20E9EFCB-C0FA-4898-A94B-DC52C352735A}" type="sibTrans" cxnId="{4A5EA015-C5C3-4C1A-BD71-4ECF985069EF}">
      <dgm:prSet/>
      <dgm:spPr/>
      <dgm:t>
        <a:bodyPr/>
        <a:lstStyle/>
        <a:p>
          <a:endParaRPr lang="en-US"/>
        </a:p>
      </dgm:t>
    </dgm:pt>
    <dgm:pt modelId="{2407D7CC-1AE7-42A8-BE00-03B70BA9354A}">
      <dgm:prSet/>
      <dgm:spPr/>
      <dgm:t>
        <a:bodyPr/>
        <a:lstStyle/>
        <a:p>
          <a:r>
            <a:rPr lang="en-GB"/>
            <a:t>Gestures</a:t>
          </a:r>
          <a:endParaRPr lang="en-US"/>
        </a:p>
      </dgm:t>
    </dgm:pt>
    <dgm:pt modelId="{F59755DE-7D26-4666-8C74-C9A09E86DC71}" type="parTrans" cxnId="{402BE69B-8DAB-4936-BCA7-524BEAAD8961}">
      <dgm:prSet/>
      <dgm:spPr/>
      <dgm:t>
        <a:bodyPr/>
        <a:lstStyle/>
        <a:p>
          <a:endParaRPr lang="en-US"/>
        </a:p>
      </dgm:t>
    </dgm:pt>
    <dgm:pt modelId="{859E195A-990E-46CA-A6BD-B45598A8B52B}" type="sibTrans" cxnId="{402BE69B-8DAB-4936-BCA7-524BEAAD8961}">
      <dgm:prSet/>
      <dgm:spPr/>
      <dgm:t>
        <a:bodyPr/>
        <a:lstStyle/>
        <a:p>
          <a:endParaRPr lang="en-US"/>
        </a:p>
      </dgm:t>
    </dgm:pt>
    <dgm:pt modelId="{9E1BCAF7-15F6-4298-8970-D866C5FD5E1D}">
      <dgm:prSet/>
      <dgm:spPr/>
      <dgm:t>
        <a:bodyPr/>
        <a:lstStyle/>
        <a:p>
          <a:r>
            <a:rPr lang="en-GB"/>
            <a:t>Facial expressions</a:t>
          </a:r>
          <a:endParaRPr lang="en-US"/>
        </a:p>
      </dgm:t>
    </dgm:pt>
    <dgm:pt modelId="{A0E02C5E-FCC8-4D2A-BEDF-3660122414E2}" type="parTrans" cxnId="{75FFDEF4-C225-4F5D-A2ED-0DCFC015FBE4}">
      <dgm:prSet/>
      <dgm:spPr/>
      <dgm:t>
        <a:bodyPr/>
        <a:lstStyle/>
        <a:p>
          <a:endParaRPr lang="en-US"/>
        </a:p>
      </dgm:t>
    </dgm:pt>
    <dgm:pt modelId="{2EEE521F-6FD7-411A-8FFA-B792A2050B38}" type="sibTrans" cxnId="{75FFDEF4-C225-4F5D-A2ED-0DCFC015FBE4}">
      <dgm:prSet/>
      <dgm:spPr/>
      <dgm:t>
        <a:bodyPr/>
        <a:lstStyle/>
        <a:p>
          <a:endParaRPr lang="en-US"/>
        </a:p>
      </dgm:t>
    </dgm:pt>
    <dgm:pt modelId="{5EB014B7-DA81-47EA-BB41-E0F7BA7B78D7}">
      <dgm:prSet/>
      <dgm:spPr/>
      <dgm:t>
        <a:bodyPr/>
        <a:lstStyle/>
        <a:p>
          <a:r>
            <a:rPr lang="en-GB"/>
            <a:t>Face-face</a:t>
          </a:r>
          <a:endParaRPr lang="en-US"/>
        </a:p>
      </dgm:t>
    </dgm:pt>
    <dgm:pt modelId="{34BBC5EC-BCEB-4EAE-AEC0-13A72977142D}" type="parTrans" cxnId="{DFFE2C6D-A351-4C95-8330-275B41A33CB3}">
      <dgm:prSet/>
      <dgm:spPr/>
      <dgm:t>
        <a:bodyPr/>
        <a:lstStyle/>
        <a:p>
          <a:endParaRPr lang="en-US"/>
        </a:p>
      </dgm:t>
    </dgm:pt>
    <dgm:pt modelId="{F02AE5F1-F6D1-4BB2-AC75-DAEE08579A00}" type="sibTrans" cxnId="{DFFE2C6D-A351-4C95-8330-275B41A33CB3}">
      <dgm:prSet/>
      <dgm:spPr/>
      <dgm:t>
        <a:bodyPr/>
        <a:lstStyle/>
        <a:p>
          <a:endParaRPr lang="en-US"/>
        </a:p>
      </dgm:t>
    </dgm:pt>
    <dgm:pt modelId="{A62ECA81-5C4B-4846-8156-2937799CC0F8}">
      <dgm:prSet/>
      <dgm:spPr/>
      <dgm:t>
        <a:bodyPr/>
        <a:lstStyle/>
        <a:p>
          <a:r>
            <a:rPr lang="en-GB"/>
            <a:t>Email</a:t>
          </a:r>
          <a:endParaRPr lang="en-US"/>
        </a:p>
      </dgm:t>
    </dgm:pt>
    <dgm:pt modelId="{ECF2DB7A-23EF-498C-AAD2-035F75D9B9AD}" type="parTrans" cxnId="{E7AE31CF-DE8F-4C2F-8FFA-EFFCC866FAAC}">
      <dgm:prSet/>
      <dgm:spPr/>
      <dgm:t>
        <a:bodyPr/>
        <a:lstStyle/>
        <a:p>
          <a:endParaRPr lang="en-US"/>
        </a:p>
      </dgm:t>
    </dgm:pt>
    <dgm:pt modelId="{A6C3A700-E679-4F0E-AF89-BC94037A3FCF}" type="sibTrans" cxnId="{E7AE31CF-DE8F-4C2F-8FFA-EFFCC866FAAC}">
      <dgm:prSet/>
      <dgm:spPr/>
      <dgm:t>
        <a:bodyPr/>
        <a:lstStyle/>
        <a:p>
          <a:endParaRPr lang="en-US"/>
        </a:p>
      </dgm:t>
    </dgm:pt>
    <dgm:pt modelId="{F38D54CB-4A67-4482-A2C8-9EB9AA6F5519}">
      <dgm:prSet/>
      <dgm:spPr/>
      <dgm:t>
        <a:bodyPr/>
        <a:lstStyle/>
        <a:p>
          <a:r>
            <a:rPr lang="en-GB"/>
            <a:t>Text</a:t>
          </a:r>
          <a:endParaRPr lang="en-US"/>
        </a:p>
      </dgm:t>
    </dgm:pt>
    <dgm:pt modelId="{6D8287DC-7AA1-4E71-893D-8CCB1CE14527}" type="parTrans" cxnId="{3E541CD1-E888-4265-BEBC-20F8BA65360A}">
      <dgm:prSet/>
      <dgm:spPr/>
      <dgm:t>
        <a:bodyPr/>
        <a:lstStyle/>
        <a:p>
          <a:endParaRPr lang="en-US"/>
        </a:p>
      </dgm:t>
    </dgm:pt>
    <dgm:pt modelId="{CE820E00-8E95-44D8-B5F5-4F12887F60F6}" type="sibTrans" cxnId="{3E541CD1-E888-4265-BEBC-20F8BA65360A}">
      <dgm:prSet/>
      <dgm:spPr/>
      <dgm:t>
        <a:bodyPr/>
        <a:lstStyle/>
        <a:p>
          <a:endParaRPr lang="en-US"/>
        </a:p>
      </dgm:t>
    </dgm:pt>
    <dgm:pt modelId="{40511B1C-1FC8-4796-9D3E-4A46FC318934}">
      <dgm:prSet/>
      <dgm:spPr/>
      <dgm:t>
        <a:bodyPr/>
        <a:lstStyle/>
        <a:p>
          <a:r>
            <a:rPr lang="en-GB"/>
            <a:t>Video call</a:t>
          </a:r>
          <a:endParaRPr lang="en-US"/>
        </a:p>
      </dgm:t>
    </dgm:pt>
    <dgm:pt modelId="{F2C36E9E-FCF1-41F3-848F-5FDC6719F159}" type="parTrans" cxnId="{98D437BA-A746-4CF8-B88C-0EE1A2AC6517}">
      <dgm:prSet/>
      <dgm:spPr/>
      <dgm:t>
        <a:bodyPr/>
        <a:lstStyle/>
        <a:p>
          <a:endParaRPr lang="en-US"/>
        </a:p>
      </dgm:t>
    </dgm:pt>
    <dgm:pt modelId="{54BFFFA9-D8E0-46C6-8DBC-F45FC0D97A2F}" type="sibTrans" cxnId="{98D437BA-A746-4CF8-B88C-0EE1A2AC6517}">
      <dgm:prSet/>
      <dgm:spPr/>
      <dgm:t>
        <a:bodyPr/>
        <a:lstStyle/>
        <a:p>
          <a:endParaRPr lang="en-US"/>
        </a:p>
      </dgm:t>
    </dgm:pt>
    <dgm:pt modelId="{4218B041-CAAC-4D6D-A55E-0958E84EEF79}" type="pres">
      <dgm:prSet presAssocID="{9001808C-2D76-4993-BB80-F96B589D76CD}" presName="Name0" presStyleCnt="0">
        <dgm:presLayoutVars>
          <dgm:dir/>
          <dgm:resizeHandles val="exact"/>
        </dgm:presLayoutVars>
      </dgm:prSet>
      <dgm:spPr/>
    </dgm:pt>
    <dgm:pt modelId="{E8FB8DAD-5EEF-44E8-BBE8-477AC64B9BE2}" type="pres">
      <dgm:prSet presAssocID="{9001808C-2D76-4993-BB80-F96B589D76CD}" presName="cycle" presStyleCnt="0"/>
      <dgm:spPr/>
    </dgm:pt>
    <dgm:pt modelId="{B41EB8D4-F5B0-4AB8-B798-CADA947BFE21}" type="pres">
      <dgm:prSet presAssocID="{91C4258A-C0F8-4510-AF84-BE750893B7FA}" presName="nodeFirstNode" presStyleLbl="node1" presStyleIdx="0" presStyleCnt="9">
        <dgm:presLayoutVars>
          <dgm:bulletEnabled val="1"/>
        </dgm:presLayoutVars>
      </dgm:prSet>
      <dgm:spPr/>
    </dgm:pt>
    <dgm:pt modelId="{28EA1B4B-EBDE-4F90-8265-E0DF50C1879C}" type="pres">
      <dgm:prSet presAssocID="{9DDEF9B7-E9ED-4096-8E8D-0388BFCAB0D3}" presName="sibTransFirstNode" presStyleLbl="bgShp" presStyleIdx="0" presStyleCnt="1"/>
      <dgm:spPr/>
    </dgm:pt>
    <dgm:pt modelId="{A1900F48-AE50-4D7A-9F0A-01EDB4981B97}" type="pres">
      <dgm:prSet presAssocID="{182B8283-86B3-4BE4-B82E-6D33B7CFFEBF}" presName="nodeFollowingNodes" presStyleLbl="node1" presStyleIdx="1" presStyleCnt="9">
        <dgm:presLayoutVars>
          <dgm:bulletEnabled val="1"/>
        </dgm:presLayoutVars>
      </dgm:prSet>
      <dgm:spPr/>
    </dgm:pt>
    <dgm:pt modelId="{FCFA21D1-913F-40BC-AECA-3025AEDA77D1}" type="pres">
      <dgm:prSet presAssocID="{358ED08D-B88B-47D8-8434-036F22D1D70A}" presName="nodeFollowingNodes" presStyleLbl="node1" presStyleIdx="2" presStyleCnt="9">
        <dgm:presLayoutVars>
          <dgm:bulletEnabled val="1"/>
        </dgm:presLayoutVars>
      </dgm:prSet>
      <dgm:spPr/>
    </dgm:pt>
    <dgm:pt modelId="{FCAB1CC1-3AFB-4F5F-B3E9-842DE1A949C5}" type="pres">
      <dgm:prSet presAssocID="{2407D7CC-1AE7-42A8-BE00-03B70BA9354A}" presName="nodeFollowingNodes" presStyleLbl="node1" presStyleIdx="3" presStyleCnt="9">
        <dgm:presLayoutVars>
          <dgm:bulletEnabled val="1"/>
        </dgm:presLayoutVars>
      </dgm:prSet>
      <dgm:spPr/>
    </dgm:pt>
    <dgm:pt modelId="{E79EE6D8-F38A-48AE-BF9D-DF1BAB795718}" type="pres">
      <dgm:prSet presAssocID="{9E1BCAF7-15F6-4298-8970-D866C5FD5E1D}" presName="nodeFollowingNodes" presStyleLbl="node1" presStyleIdx="4" presStyleCnt="9">
        <dgm:presLayoutVars>
          <dgm:bulletEnabled val="1"/>
        </dgm:presLayoutVars>
      </dgm:prSet>
      <dgm:spPr/>
    </dgm:pt>
    <dgm:pt modelId="{716DDEE2-E3C2-4DBD-91EE-040D367C2150}" type="pres">
      <dgm:prSet presAssocID="{5EB014B7-DA81-47EA-BB41-E0F7BA7B78D7}" presName="nodeFollowingNodes" presStyleLbl="node1" presStyleIdx="5" presStyleCnt="9">
        <dgm:presLayoutVars>
          <dgm:bulletEnabled val="1"/>
        </dgm:presLayoutVars>
      </dgm:prSet>
      <dgm:spPr/>
    </dgm:pt>
    <dgm:pt modelId="{1D9AE809-9758-42BE-B689-7C29E4D390CB}" type="pres">
      <dgm:prSet presAssocID="{A62ECA81-5C4B-4846-8156-2937799CC0F8}" presName="nodeFollowingNodes" presStyleLbl="node1" presStyleIdx="6" presStyleCnt="9">
        <dgm:presLayoutVars>
          <dgm:bulletEnabled val="1"/>
        </dgm:presLayoutVars>
      </dgm:prSet>
      <dgm:spPr/>
    </dgm:pt>
    <dgm:pt modelId="{1A0D2DCC-CB72-473E-9B36-495AE7C4B64F}" type="pres">
      <dgm:prSet presAssocID="{F38D54CB-4A67-4482-A2C8-9EB9AA6F5519}" presName="nodeFollowingNodes" presStyleLbl="node1" presStyleIdx="7" presStyleCnt="9">
        <dgm:presLayoutVars>
          <dgm:bulletEnabled val="1"/>
        </dgm:presLayoutVars>
      </dgm:prSet>
      <dgm:spPr/>
    </dgm:pt>
    <dgm:pt modelId="{DEFC52C7-C640-45C6-86CE-48BF0F2FF136}" type="pres">
      <dgm:prSet presAssocID="{40511B1C-1FC8-4796-9D3E-4A46FC318934}" presName="nodeFollowingNodes" presStyleLbl="node1" presStyleIdx="8" presStyleCnt="9">
        <dgm:presLayoutVars>
          <dgm:bulletEnabled val="1"/>
        </dgm:presLayoutVars>
      </dgm:prSet>
      <dgm:spPr/>
    </dgm:pt>
  </dgm:ptLst>
  <dgm:cxnLst>
    <dgm:cxn modelId="{4622E702-3F4B-45DF-9306-94D39042CC49}" srcId="{9001808C-2D76-4993-BB80-F96B589D76CD}" destId="{182B8283-86B3-4BE4-B82E-6D33B7CFFEBF}" srcOrd="1" destOrd="0" parTransId="{245D5296-2126-4B62-8E45-6C91B5B79BD4}" sibTransId="{E3B69C75-33D7-40E2-AE04-5C76F380780E}"/>
    <dgm:cxn modelId="{4A5EA015-C5C3-4C1A-BD71-4ECF985069EF}" srcId="{9001808C-2D76-4993-BB80-F96B589D76CD}" destId="{358ED08D-B88B-47D8-8434-036F22D1D70A}" srcOrd="2" destOrd="0" parTransId="{08C0BCC0-309B-4703-8914-D0853DF570FC}" sibTransId="{20E9EFCB-C0FA-4898-A94B-DC52C352735A}"/>
    <dgm:cxn modelId="{A9DB4038-A964-465A-9954-8A867273BE6C}" type="presOf" srcId="{182B8283-86B3-4BE4-B82E-6D33B7CFFEBF}" destId="{A1900F48-AE50-4D7A-9F0A-01EDB4981B97}" srcOrd="0" destOrd="0" presId="urn:microsoft.com/office/officeart/2005/8/layout/cycle3"/>
    <dgm:cxn modelId="{56480D64-1005-4E31-85F6-BCDC679CE7B4}" type="presOf" srcId="{9DDEF9B7-E9ED-4096-8E8D-0388BFCAB0D3}" destId="{28EA1B4B-EBDE-4F90-8265-E0DF50C1879C}" srcOrd="0" destOrd="0" presId="urn:microsoft.com/office/officeart/2005/8/layout/cycle3"/>
    <dgm:cxn modelId="{CF66EB6A-ACC8-4325-BFF6-55805AA24BE5}" type="presOf" srcId="{F38D54CB-4A67-4482-A2C8-9EB9AA6F5519}" destId="{1A0D2DCC-CB72-473E-9B36-495AE7C4B64F}" srcOrd="0" destOrd="0" presId="urn:microsoft.com/office/officeart/2005/8/layout/cycle3"/>
    <dgm:cxn modelId="{D60BFE6A-E351-49F8-9CC9-4C4486EB132E}" srcId="{9001808C-2D76-4993-BB80-F96B589D76CD}" destId="{91C4258A-C0F8-4510-AF84-BE750893B7FA}" srcOrd="0" destOrd="0" parTransId="{C36997F9-578D-4108-90DF-3D8250A0AE1A}" sibTransId="{9DDEF9B7-E9ED-4096-8E8D-0388BFCAB0D3}"/>
    <dgm:cxn modelId="{DFFE2C6D-A351-4C95-8330-275B41A33CB3}" srcId="{9001808C-2D76-4993-BB80-F96B589D76CD}" destId="{5EB014B7-DA81-47EA-BB41-E0F7BA7B78D7}" srcOrd="5" destOrd="0" parTransId="{34BBC5EC-BCEB-4EAE-AEC0-13A72977142D}" sibTransId="{F02AE5F1-F6D1-4BB2-AC75-DAEE08579A00}"/>
    <dgm:cxn modelId="{2A0FFB7C-C721-4D98-B351-8F526619C084}" type="presOf" srcId="{5EB014B7-DA81-47EA-BB41-E0F7BA7B78D7}" destId="{716DDEE2-E3C2-4DBD-91EE-040D367C2150}" srcOrd="0" destOrd="0" presId="urn:microsoft.com/office/officeart/2005/8/layout/cycle3"/>
    <dgm:cxn modelId="{0FD4B58C-328E-417B-814F-86E0C32E96EF}" type="presOf" srcId="{A62ECA81-5C4B-4846-8156-2937799CC0F8}" destId="{1D9AE809-9758-42BE-B689-7C29E4D390CB}" srcOrd="0" destOrd="0" presId="urn:microsoft.com/office/officeart/2005/8/layout/cycle3"/>
    <dgm:cxn modelId="{385E588F-B32A-4B7F-A66A-5DCC9E1BAAC1}" type="presOf" srcId="{40511B1C-1FC8-4796-9D3E-4A46FC318934}" destId="{DEFC52C7-C640-45C6-86CE-48BF0F2FF136}" srcOrd="0" destOrd="0" presId="urn:microsoft.com/office/officeart/2005/8/layout/cycle3"/>
    <dgm:cxn modelId="{402BE69B-8DAB-4936-BCA7-524BEAAD8961}" srcId="{9001808C-2D76-4993-BB80-F96B589D76CD}" destId="{2407D7CC-1AE7-42A8-BE00-03B70BA9354A}" srcOrd="3" destOrd="0" parTransId="{F59755DE-7D26-4666-8C74-C9A09E86DC71}" sibTransId="{859E195A-990E-46CA-A6BD-B45598A8B52B}"/>
    <dgm:cxn modelId="{98D437BA-A746-4CF8-B88C-0EE1A2AC6517}" srcId="{9001808C-2D76-4993-BB80-F96B589D76CD}" destId="{40511B1C-1FC8-4796-9D3E-4A46FC318934}" srcOrd="8" destOrd="0" parTransId="{F2C36E9E-FCF1-41F3-848F-5FDC6719F159}" sibTransId="{54BFFFA9-D8E0-46C6-8DBC-F45FC0D97A2F}"/>
    <dgm:cxn modelId="{03ECEEC3-D403-4ABA-BF13-E88EF979FC6C}" type="presOf" srcId="{9E1BCAF7-15F6-4298-8970-D866C5FD5E1D}" destId="{E79EE6D8-F38A-48AE-BF9D-DF1BAB795718}" srcOrd="0" destOrd="0" presId="urn:microsoft.com/office/officeart/2005/8/layout/cycle3"/>
    <dgm:cxn modelId="{E7AE31CF-DE8F-4C2F-8FFA-EFFCC866FAAC}" srcId="{9001808C-2D76-4993-BB80-F96B589D76CD}" destId="{A62ECA81-5C4B-4846-8156-2937799CC0F8}" srcOrd="6" destOrd="0" parTransId="{ECF2DB7A-23EF-498C-AAD2-035F75D9B9AD}" sibTransId="{A6C3A700-E679-4F0E-AF89-BC94037A3FCF}"/>
    <dgm:cxn modelId="{3E541CD1-E888-4265-BEBC-20F8BA65360A}" srcId="{9001808C-2D76-4993-BB80-F96B589D76CD}" destId="{F38D54CB-4A67-4482-A2C8-9EB9AA6F5519}" srcOrd="7" destOrd="0" parTransId="{6D8287DC-7AA1-4E71-893D-8CCB1CE14527}" sibTransId="{CE820E00-8E95-44D8-B5F5-4F12887F60F6}"/>
    <dgm:cxn modelId="{BDA69FDF-B889-4457-9371-9F690131F807}" type="presOf" srcId="{91C4258A-C0F8-4510-AF84-BE750893B7FA}" destId="{B41EB8D4-F5B0-4AB8-B798-CADA947BFE21}" srcOrd="0" destOrd="0" presId="urn:microsoft.com/office/officeart/2005/8/layout/cycle3"/>
    <dgm:cxn modelId="{9B132AE6-F900-40E9-BBE9-6DC0154BCFBD}" type="presOf" srcId="{9001808C-2D76-4993-BB80-F96B589D76CD}" destId="{4218B041-CAAC-4D6D-A55E-0958E84EEF79}" srcOrd="0" destOrd="0" presId="urn:microsoft.com/office/officeart/2005/8/layout/cycle3"/>
    <dgm:cxn modelId="{718BEEEE-E7DA-4B89-8BF3-69DBB63307A9}" type="presOf" srcId="{2407D7CC-1AE7-42A8-BE00-03B70BA9354A}" destId="{FCAB1CC1-3AFB-4F5F-B3E9-842DE1A949C5}" srcOrd="0" destOrd="0" presId="urn:microsoft.com/office/officeart/2005/8/layout/cycle3"/>
    <dgm:cxn modelId="{75FFDEF4-C225-4F5D-A2ED-0DCFC015FBE4}" srcId="{9001808C-2D76-4993-BB80-F96B589D76CD}" destId="{9E1BCAF7-15F6-4298-8970-D866C5FD5E1D}" srcOrd="4" destOrd="0" parTransId="{A0E02C5E-FCC8-4D2A-BEDF-3660122414E2}" sibTransId="{2EEE521F-6FD7-411A-8FFA-B792A2050B38}"/>
    <dgm:cxn modelId="{D4E974FC-74BC-4752-848A-8DFFF0336BEE}" type="presOf" srcId="{358ED08D-B88B-47D8-8434-036F22D1D70A}" destId="{FCFA21D1-913F-40BC-AECA-3025AEDA77D1}" srcOrd="0" destOrd="0" presId="urn:microsoft.com/office/officeart/2005/8/layout/cycle3"/>
    <dgm:cxn modelId="{0CC006D4-8EB6-4ABE-ABF3-022538107E1E}" type="presParOf" srcId="{4218B041-CAAC-4D6D-A55E-0958E84EEF79}" destId="{E8FB8DAD-5EEF-44E8-BBE8-477AC64B9BE2}" srcOrd="0" destOrd="0" presId="urn:microsoft.com/office/officeart/2005/8/layout/cycle3"/>
    <dgm:cxn modelId="{7AB651F7-5436-4A7F-AA84-372F221CEF32}" type="presParOf" srcId="{E8FB8DAD-5EEF-44E8-BBE8-477AC64B9BE2}" destId="{B41EB8D4-F5B0-4AB8-B798-CADA947BFE21}" srcOrd="0" destOrd="0" presId="urn:microsoft.com/office/officeart/2005/8/layout/cycle3"/>
    <dgm:cxn modelId="{C9955464-FFD6-4852-B906-CD2101868B97}" type="presParOf" srcId="{E8FB8DAD-5EEF-44E8-BBE8-477AC64B9BE2}" destId="{28EA1B4B-EBDE-4F90-8265-E0DF50C1879C}" srcOrd="1" destOrd="0" presId="urn:microsoft.com/office/officeart/2005/8/layout/cycle3"/>
    <dgm:cxn modelId="{EA8D3168-38A3-45DC-965A-26E7D541AAB6}" type="presParOf" srcId="{E8FB8DAD-5EEF-44E8-BBE8-477AC64B9BE2}" destId="{A1900F48-AE50-4D7A-9F0A-01EDB4981B97}" srcOrd="2" destOrd="0" presId="urn:microsoft.com/office/officeart/2005/8/layout/cycle3"/>
    <dgm:cxn modelId="{C0265072-DF93-4587-A6DC-0E83733E5726}" type="presParOf" srcId="{E8FB8DAD-5EEF-44E8-BBE8-477AC64B9BE2}" destId="{FCFA21D1-913F-40BC-AECA-3025AEDA77D1}" srcOrd="3" destOrd="0" presId="urn:microsoft.com/office/officeart/2005/8/layout/cycle3"/>
    <dgm:cxn modelId="{817E50BF-B559-492B-AA00-679B93A4CD92}" type="presParOf" srcId="{E8FB8DAD-5EEF-44E8-BBE8-477AC64B9BE2}" destId="{FCAB1CC1-3AFB-4F5F-B3E9-842DE1A949C5}" srcOrd="4" destOrd="0" presId="urn:microsoft.com/office/officeart/2005/8/layout/cycle3"/>
    <dgm:cxn modelId="{577F8911-A072-4B87-B914-A311F93B8984}" type="presParOf" srcId="{E8FB8DAD-5EEF-44E8-BBE8-477AC64B9BE2}" destId="{E79EE6D8-F38A-48AE-BF9D-DF1BAB795718}" srcOrd="5" destOrd="0" presId="urn:microsoft.com/office/officeart/2005/8/layout/cycle3"/>
    <dgm:cxn modelId="{0F33835C-B645-4BC8-A106-2E46A6551695}" type="presParOf" srcId="{E8FB8DAD-5EEF-44E8-BBE8-477AC64B9BE2}" destId="{716DDEE2-E3C2-4DBD-91EE-040D367C2150}" srcOrd="6" destOrd="0" presId="urn:microsoft.com/office/officeart/2005/8/layout/cycle3"/>
    <dgm:cxn modelId="{A50E64E9-12E4-44C8-85FA-669C80E56E3D}" type="presParOf" srcId="{E8FB8DAD-5EEF-44E8-BBE8-477AC64B9BE2}" destId="{1D9AE809-9758-42BE-B689-7C29E4D390CB}" srcOrd="7" destOrd="0" presId="urn:microsoft.com/office/officeart/2005/8/layout/cycle3"/>
    <dgm:cxn modelId="{2679185F-B386-4A45-80D5-66B2D86BA6B7}" type="presParOf" srcId="{E8FB8DAD-5EEF-44E8-BBE8-477AC64B9BE2}" destId="{1A0D2DCC-CB72-473E-9B36-495AE7C4B64F}" srcOrd="8" destOrd="0" presId="urn:microsoft.com/office/officeart/2005/8/layout/cycle3"/>
    <dgm:cxn modelId="{0C55A8B9-CD7B-421C-B391-5208C55CC973}" type="presParOf" srcId="{E8FB8DAD-5EEF-44E8-BBE8-477AC64B9BE2}" destId="{DEFC52C7-C640-45C6-86CE-48BF0F2FF136}" srcOrd="9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6E0B74E-77B1-474A-B4D6-58CDE6C40397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A20F55B-DB3B-43BD-B8C0-FF1CF8AB4821}">
      <dgm:prSet/>
      <dgm:spPr/>
      <dgm:t>
        <a:bodyPr/>
        <a:lstStyle/>
        <a:p>
          <a:r>
            <a:rPr lang="en-GB"/>
            <a:t>Personal Biases- race, socio economic, religion, gender, sexual orientation. </a:t>
          </a:r>
          <a:endParaRPr lang="en-US"/>
        </a:p>
      </dgm:t>
    </dgm:pt>
    <dgm:pt modelId="{F306B24A-10D4-4B0F-9AB4-613203807105}" type="parTrans" cxnId="{BD5D0D18-3974-4408-A16A-ABA07F47BE90}">
      <dgm:prSet/>
      <dgm:spPr/>
      <dgm:t>
        <a:bodyPr/>
        <a:lstStyle/>
        <a:p>
          <a:endParaRPr lang="en-US"/>
        </a:p>
      </dgm:t>
    </dgm:pt>
    <dgm:pt modelId="{A4503227-DF2B-4922-893F-1785FBC630D1}" type="sibTrans" cxnId="{BD5D0D18-3974-4408-A16A-ABA07F47BE90}">
      <dgm:prSet/>
      <dgm:spPr/>
      <dgm:t>
        <a:bodyPr/>
        <a:lstStyle/>
        <a:p>
          <a:endParaRPr lang="en-US"/>
        </a:p>
      </dgm:t>
    </dgm:pt>
    <dgm:pt modelId="{BD2A5E36-AE89-44BC-9560-5BA0409AD25A}">
      <dgm:prSet/>
      <dgm:spPr/>
      <dgm:t>
        <a:bodyPr/>
        <a:lstStyle/>
        <a:p>
          <a:r>
            <a:rPr lang="en-GB"/>
            <a:t>Being emotionally triggered by unresolve trauma. (client story etc)</a:t>
          </a:r>
          <a:endParaRPr lang="en-US"/>
        </a:p>
      </dgm:t>
    </dgm:pt>
    <dgm:pt modelId="{A053C75A-913F-4B26-BF13-29A77E61AD9C}" type="parTrans" cxnId="{988542D7-2D71-4D8F-A93E-DC1C07B2D6F0}">
      <dgm:prSet/>
      <dgm:spPr/>
      <dgm:t>
        <a:bodyPr/>
        <a:lstStyle/>
        <a:p>
          <a:endParaRPr lang="en-US"/>
        </a:p>
      </dgm:t>
    </dgm:pt>
    <dgm:pt modelId="{8CE90A72-0CF2-4606-B07C-BC54197CA0E9}" type="sibTrans" cxnId="{988542D7-2D71-4D8F-A93E-DC1C07B2D6F0}">
      <dgm:prSet/>
      <dgm:spPr/>
      <dgm:t>
        <a:bodyPr/>
        <a:lstStyle/>
        <a:p>
          <a:endParaRPr lang="en-US"/>
        </a:p>
      </dgm:t>
    </dgm:pt>
    <dgm:pt modelId="{6CE7317E-1E35-4846-8700-3F44F7414BE3}">
      <dgm:prSet/>
      <dgm:spPr/>
      <dgm:t>
        <a:bodyPr/>
        <a:lstStyle/>
        <a:p>
          <a:r>
            <a:rPr lang="en-GB"/>
            <a:t>Conflict of values- misaligned beliefs and actions</a:t>
          </a:r>
          <a:endParaRPr lang="en-US"/>
        </a:p>
      </dgm:t>
    </dgm:pt>
    <dgm:pt modelId="{371F6F2F-925C-4755-A8DA-72D37BF66D71}" type="parTrans" cxnId="{73124DAC-0236-458A-8DB4-515CF1B22813}">
      <dgm:prSet/>
      <dgm:spPr/>
      <dgm:t>
        <a:bodyPr/>
        <a:lstStyle/>
        <a:p>
          <a:endParaRPr lang="en-US"/>
        </a:p>
      </dgm:t>
    </dgm:pt>
    <dgm:pt modelId="{67D59601-24EC-4467-8D84-D824966FACBE}" type="sibTrans" cxnId="{73124DAC-0236-458A-8DB4-515CF1B22813}">
      <dgm:prSet/>
      <dgm:spPr/>
      <dgm:t>
        <a:bodyPr/>
        <a:lstStyle/>
        <a:p>
          <a:endParaRPr lang="en-US"/>
        </a:p>
      </dgm:t>
    </dgm:pt>
    <dgm:pt modelId="{441A0E4E-B58E-42D0-9F26-C3AA3838AB69}">
      <dgm:prSet/>
      <dgm:spPr/>
      <dgm:t>
        <a:bodyPr/>
        <a:lstStyle/>
        <a:p>
          <a:r>
            <a:rPr lang="en-GB"/>
            <a:t>When a client/patient displays defensive, offensive behaviour, disengages, and boundary testing. </a:t>
          </a:r>
          <a:endParaRPr lang="en-US"/>
        </a:p>
      </dgm:t>
    </dgm:pt>
    <dgm:pt modelId="{E43A2BA5-1B06-4CA9-AF9B-012C0E12B122}" type="parTrans" cxnId="{67AFF620-FFB9-4EF3-B0D9-91ACD0E00B33}">
      <dgm:prSet/>
      <dgm:spPr/>
      <dgm:t>
        <a:bodyPr/>
        <a:lstStyle/>
        <a:p>
          <a:endParaRPr lang="en-US"/>
        </a:p>
      </dgm:t>
    </dgm:pt>
    <dgm:pt modelId="{48462EAB-0A4A-4603-BE1F-A3429BF79DD6}" type="sibTrans" cxnId="{67AFF620-FFB9-4EF3-B0D9-91ACD0E00B33}">
      <dgm:prSet/>
      <dgm:spPr/>
      <dgm:t>
        <a:bodyPr/>
        <a:lstStyle/>
        <a:p>
          <a:endParaRPr lang="en-US"/>
        </a:p>
      </dgm:t>
    </dgm:pt>
    <dgm:pt modelId="{6C0190A2-4D2F-460D-9584-949D2BC11D5E}">
      <dgm:prSet/>
      <dgm:spPr/>
      <dgm:t>
        <a:bodyPr/>
        <a:lstStyle/>
        <a:p>
          <a:r>
            <a:rPr lang="en-GB"/>
            <a:t>Stress, burn out, emotional fatigue.</a:t>
          </a:r>
          <a:endParaRPr lang="en-US"/>
        </a:p>
      </dgm:t>
    </dgm:pt>
    <dgm:pt modelId="{D2EAC805-C0A3-4B4B-BDDD-03D53533608C}" type="parTrans" cxnId="{3C106164-CC41-4FE4-A158-C3EE2C148722}">
      <dgm:prSet/>
      <dgm:spPr/>
      <dgm:t>
        <a:bodyPr/>
        <a:lstStyle/>
        <a:p>
          <a:endParaRPr lang="en-US"/>
        </a:p>
      </dgm:t>
    </dgm:pt>
    <dgm:pt modelId="{DB27BFDF-4F3F-44BA-9819-69B0425B567B}" type="sibTrans" cxnId="{3C106164-CC41-4FE4-A158-C3EE2C148722}">
      <dgm:prSet/>
      <dgm:spPr/>
      <dgm:t>
        <a:bodyPr/>
        <a:lstStyle/>
        <a:p>
          <a:endParaRPr lang="en-US"/>
        </a:p>
      </dgm:t>
    </dgm:pt>
    <dgm:pt modelId="{55A336BC-98D1-4A66-B06D-09FE3A6F86E4}" type="pres">
      <dgm:prSet presAssocID="{06E0B74E-77B1-474A-B4D6-58CDE6C40397}" presName="outerComposite" presStyleCnt="0">
        <dgm:presLayoutVars>
          <dgm:chMax val="5"/>
          <dgm:dir/>
          <dgm:resizeHandles val="exact"/>
        </dgm:presLayoutVars>
      </dgm:prSet>
      <dgm:spPr/>
    </dgm:pt>
    <dgm:pt modelId="{1A42B937-73D5-4E9B-BBA6-9D30FE0B817F}" type="pres">
      <dgm:prSet presAssocID="{06E0B74E-77B1-474A-B4D6-58CDE6C40397}" presName="dummyMaxCanvas" presStyleCnt="0">
        <dgm:presLayoutVars/>
      </dgm:prSet>
      <dgm:spPr/>
    </dgm:pt>
    <dgm:pt modelId="{FAA01F20-D418-456A-9F3A-9B13D3A8C177}" type="pres">
      <dgm:prSet presAssocID="{06E0B74E-77B1-474A-B4D6-58CDE6C40397}" presName="FiveNodes_1" presStyleLbl="node1" presStyleIdx="0" presStyleCnt="5">
        <dgm:presLayoutVars>
          <dgm:bulletEnabled val="1"/>
        </dgm:presLayoutVars>
      </dgm:prSet>
      <dgm:spPr/>
    </dgm:pt>
    <dgm:pt modelId="{069719D5-BE77-4B26-9C96-23A30E22AE6A}" type="pres">
      <dgm:prSet presAssocID="{06E0B74E-77B1-474A-B4D6-58CDE6C40397}" presName="FiveNodes_2" presStyleLbl="node1" presStyleIdx="1" presStyleCnt="5">
        <dgm:presLayoutVars>
          <dgm:bulletEnabled val="1"/>
        </dgm:presLayoutVars>
      </dgm:prSet>
      <dgm:spPr/>
    </dgm:pt>
    <dgm:pt modelId="{FD03021C-0F71-4892-A8C6-78B3F1D85344}" type="pres">
      <dgm:prSet presAssocID="{06E0B74E-77B1-474A-B4D6-58CDE6C40397}" presName="FiveNodes_3" presStyleLbl="node1" presStyleIdx="2" presStyleCnt="5">
        <dgm:presLayoutVars>
          <dgm:bulletEnabled val="1"/>
        </dgm:presLayoutVars>
      </dgm:prSet>
      <dgm:spPr/>
    </dgm:pt>
    <dgm:pt modelId="{98A19881-FBD0-499D-9E3A-524BBDEC37E0}" type="pres">
      <dgm:prSet presAssocID="{06E0B74E-77B1-474A-B4D6-58CDE6C40397}" presName="FiveNodes_4" presStyleLbl="node1" presStyleIdx="3" presStyleCnt="5">
        <dgm:presLayoutVars>
          <dgm:bulletEnabled val="1"/>
        </dgm:presLayoutVars>
      </dgm:prSet>
      <dgm:spPr/>
    </dgm:pt>
    <dgm:pt modelId="{003CA2A3-0C9D-47BA-AD15-E7417EEABF59}" type="pres">
      <dgm:prSet presAssocID="{06E0B74E-77B1-474A-B4D6-58CDE6C40397}" presName="FiveNodes_5" presStyleLbl="node1" presStyleIdx="4" presStyleCnt="5">
        <dgm:presLayoutVars>
          <dgm:bulletEnabled val="1"/>
        </dgm:presLayoutVars>
      </dgm:prSet>
      <dgm:spPr/>
    </dgm:pt>
    <dgm:pt modelId="{EDD2D3A3-154C-4ADF-8760-CAA65E72A362}" type="pres">
      <dgm:prSet presAssocID="{06E0B74E-77B1-474A-B4D6-58CDE6C40397}" presName="FiveConn_1-2" presStyleLbl="fgAccFollowNode1" presStyleIdx="0" presStyleCnt="4">
        <dgm:presLayoutVars>
          <dgm:bulletEnabled val="1"/>
        </dgm:presLayoutVars>
      </dgm:prSet>
      <dgm:spPr/>
    </dgm:pt>
    <dgm:pt modelId="{BAF39252-BEC6-4C3A-B20A-AEAD3A64D1C7}" type="pres">
      <dgm:prSet presAssocID="{06E0B74E-77B1-474A-B4D6-58CDE6C40397}" presName="FiveConn_2-3" presStyleLbl="fgAccFollowNode1" presStyleIdx="1" presStyleCnt="4">
        <dgm:presLayoutVars>
          <dgm:bulletEnabled val="1"/>
        </dgm:presLayoutVars>
      </dgm:prSet>
      <dgm:spPr/>
    </dgm:pt>
    <dgm:pt modelId="{E1E48CF7-A408-4CD3-80F7-4A662E06CE5B}" type="pres">
      <dgm:prSet presAssocID="{06E0B74E-77B1-474A-B4D6-58CDE6C40397}" presName="FiveConn_3-4" presStyleLbl="fgAccFollowNode1" presStyleIdx="2" presStyleCnt="4">
        <dgm:presLayoutVars>
          <dgm:bulletEnabled val="1"/>
        </dgm:presLayoutVars>
      </dgm:prSet>
      <dgm:spPr/>
    </dgm:pt>
    <dgm:pt modelId="{A4D8C3D9-88F6-45B3-8152-10323ED2C054}" type="pres">
      <dgm:prSet presAssocID="{06E0B74E-77B1-474A-B4D6-58CDE6C40397}" presName="FiveConn_4-5" presStyleLbl="fgAccFollowNode1" presStyleIdx="3" presStyleCnt="4">
        <dgm:presLayoutVars>
          <dgm:bulletEnabled val="1"/>
        </dgm:presLayoutVars>
      </dgm:prSet>
      <dgm:spPr/>
    </dgm:pt>
    <dgm:pt modelId="{1C34B39F-8233-4085-B4D0-8E6AA1D20726}" type="pres">
      <dgm:prSet presAssocID="{06E0B74E-77B1-474A-B4D6-58CDE6C40397}" presName="FiveNodes_1_text" presStyleLbl="node1" presStyleIdx="4" presStyleCnt="5">
        <dgm:presLayoutVars>
          <dgm:bulletEnabled val="1"/>
        </dgm:presLayoutVars>
      </dgm:prSet>
      <dgm:spPr/>
    </dgm:pt>
    <dgm:pt modelId="{C5242FC3-C7DB-449B-B7AC-26618D146AA8}" type="pres">
      <dgm:prSet presAssocID="{06E0B74E-77B1-474A-B4D6-58CDE6C40397}" presName="FiveNodes_2_text" presStyleLbl="node1" presStyleIdx="4" presStyleCnt="5">
        <dgm:presLayoutVars>
          <dgm:bulletEnabled val="1"/>
        </dgm:presLayoutVars>
      </dgm:prSet>
      <dgm:spPr/>
    </dgm:pt>
    <dgm:pt modelId="{8E1B4E55-422B-4244-ADD9-3EE50459A62C}" type="pres">
      <dgm:prSet presAssocID="{06E0B74E-77B1-474A-B4D6-58CDE6C40397}" presName="FiveNodes_3_text" presStyleLbl="node1" presStyleIdx="4" presStyleCnt="5">
        <dgm:presLayoutVars>
          <dgm:bulletEnabled val="1"/>
        </dgm:presLayoutVars>
      </dgm:prSet>
      <dgm:spPr/>
    </dgm:pt>
    <dgm:pt modelId="{4DF7057B-00CA-4BC3-9C6A-696E055D513A}" type="pres">
      <dgm:prSet presAssocID="{06E0B74E-77B1-474A-B4D6-58CDE6C40397}" presName="FiveNodes_4_text" presStyleLbl="node1" presStyleIdx="4" presStyleCnt="5">
        <dgm:presLayoutVars>
          <dgm:bulletEnabled val="1"/>
        </dgm:presLayoutVars>
      </dgm:prSet>
      <dgm:spPr/>
    </dgm:pt>
    <dgm:pt modelId="{9DD84257-D5E7-4AE6-A352-A28E817E0C0A}" type="pres">
      <dgm:prSet presAssocID="{06E0B74E-77B1-474A-B4D6-58CDE6C40397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CF24DC01-CFDE-4F5C-8055-617FF8FC9067}" type="presOf" srcId="{8CE90A72-0CF2-4606-B07C-BC54197CA0E9}" destId="{BAF39252-BEC6-4C3A-B20A-AEAD3A64D1C7}" srcOrd="0" destOrd="0" presId="urn:microsoft.com/office/officeart/2005/8/layout/vProcess5"/>
    <dgm:cxn modelId="{0AD8ED0E-E771-4335-913A-E971A8405CDE}" type="presOf" srcId="{A4503227-DF2B-4922-893F-1785FBC630D1}" destId="{EDD2D3A3-154C-4ADF-8760-CAA65E72A362}" srcOrd="0" destOrd="0" presId="urn:microsoft.com/office/officeart/2005/8/layout/vProcess5"/>
    <dgm:cxn modelId="{BD5D0D18-3974-4408-A16A-ABA07F47BE90}" srcId="{06E0B74E-77B1-474A-B4D6-58CDE6C40397}" destId="{8A20F55B-DB3B-43BD-B8C0-FF1CF8AB4821}" srcOrd="0" destOrd="0" parTransId="{F306B24A-10D4-4B0F-9AB4-613203807105}" sibTransId="{A4503227-DF2B-4922-893F-1785FBC630D1}"/>
    <dgm:cxn modelId="{67AFF620-FFB9-4EF3-B0D9-91ACD0E00B33}" srcId="{06E0B74E-77B1-474A-B4D6-58CDE6C40397}" destId="{441A0E4E-B58E-42D0-9F26-C3AA3838AB69}" srcOrd="3" destOrd="0" parTransId="{E43A2BA5-1B06-4CA9-AF9B-012C0E12B122}" sibTransId="{48462EAB-0A4A-4603-BE1F-A3429BF79DD6}"/>
    <dgm:cxn modelId="{C08E5025-4AA8-418E-A26F-65C0B3B30A51}" type="presOf" srcId="{67D59601-24EC-4467-8D84-D824966FACBE}" destId="{E1E48CF7-A408-4CD3-80F7-4A662E06CE5B}" srcOrd="0" destOrd="0" presId="urn:microsoft.com/office/officeart/2005/8/layout/vProcess5"/>
    <dgm:cxn modelId="{6199F45E-2198-43D1-AF0A-26013C74386C}" type="presOf" srcId="{6CE7317E-1E35-4846-8700-3F44F7414BE3}" destId="{8E1B4E55-422B-4244-ADD9-3EE50459A62C}" srcOrd="1" destOrd="0" presId="urn:microsoft.com/office/officeart/2005/8/layout/vProcess5"/>
    <dgm:cxn modelId="{3C106164-CC41-4FE4-A158-C3EE2C148722}" srcId="{06E0B74E-77B1-474A-B4D6-58CDE6C40397}" destId="{6C0190A2-4D2F-460D-9584-949D2BC11D5E}" srcOrd="4" destOrd="0" parTransId="{D2EAC805-C0A3-4B4B-BDDD-03D53533608C}" sibTransId="{DB27BFDF-4F3F-44BA-9819-69B0425B567B}"/>
    <dgm:cxn modelId="{E776F149-8FDD-49C0-9ABC-A917BB695935}" type="presOf" srcId="{06E0B74E-77B1-474A-B4D6-58CDE6C40397}" destId="{55A336BC-98D1-4A66-B06D-09FE3A6F86E4}" srcOrd="0" destOrd="0" presId="urn:microsoft.com/office/officeart/2005/8/layout/vProcess5"/>
    <dgm:cxn modelId="{20DF5350-3A63-40D2-B535-64D3130B8A13}" type="presOf" srcId="{48462EAB-0A4A-4603-BE1F-A3429BF79DD6}" destId="{A4D8C3D9-88F6-45B3-8152-10323ED2C054}" srcOrd="0" destOrd="0" presId="urn:microsoft.com/office/officeart/2005/8/layout/vProcess5"/>
    <dgm:cxn modelId="{A034A074-34B5-4ABA-A361-5FFBF025A6F0}" type="presOf" srcId="{8A20F55B-DB3B-43BD-B8C0-FF1CF8AB4821}" destId="{FAA01F20-D418-456A-9F3A-9B13D3A8C177}" srcOrd="0" destOrd="0" presId="urn:microsoft.com/office/officeart/2005/8/layout/vProcess5"/>
    <dgm:cxn modelId="{A72F7C79-17B2-43AD-B05D-3988379486E0}" type="presOf" srcId="{6C0190A2-4D2F-460D-9584-949D2BC11D5E}" destId="{9DD84257-D5E7-4AE6-A352-A28E817E0C0A}" srcOrd="1" destOrd="0" presId="urn:microsoft.com/office/officeart/2005/8/layout/vProcess5"/>
    <dgm:cxn modelId="{735827A0-D032-439F-A63A-26390CB31523}" type="presOf" srcId="{6CE7317E-1E35-4846-8700-3F44F7414BE3}" destId="{FD03021C-0F71-4892-A8C6-78B3F1D85344}" srcOrd="0" destOrd="0" presId="urn:microsoft.com/office/officeart/2005/8/layout/vProcess5"/>
    <dgm:cxn modelId="{9096FBA8-FBE9-41C1-9611-7A6F7848CDC0}" type="presOf" srcId="{441A0E4E-B58E-42D0-9F26-C3AA3838AB69}" destId="{4DF7057B-00CA-4BC3-9C6A-696E055D513A}" srcOrd="1" destOrd="0" presId="urn:microsoft.com/office/officeart/2005/8/layout/vProcess5"/>
    <dgm:cxn modelId="{73124DAC-0236-458A-8DB4-515CF1B22813}" srcId="{06E0B74E-77B1-474A-B4D6-58CDE6C40397}" destId="{6CE7317E-1E35-4846-8700-3F44F7414BE3}" srcOrd="2" destOrd="0" parTransId="{371F6F2F-925C-4755-A8DA-72D37BF66D71}" sibTransId="{67D59601-24EC-4467-8D84-D824966FACBE}"/>
    <dgm:cxn modelId="{988542D7-2D71-4D8F-A93E-DC1C07B2D6F0}" srcId="{06E0B74E-77B1-474A-B4D6-58CDE6C40397}" destId="{BD2A5E36-AE89-44BC-9560-5BA0409AD25A}" srcOrd="1" destOrd="0" parTransId="{A053C75A-913F-4B26-BF13-29A77E61AD9C}" sibTransId="{8CE90A72-0CF2-4606-B07C-BC54197CA0E9}"/>
    <dgm:cxn modelId="{6EFD20E5-EE56-445C-9510-1D4D15544CEC}" type="presOf" srcId="{8A20F55B-DB3B-43BD-B8C0-FF1CF8AB4821}" destId="{1C34B39F-8233-4085-B4D0-8E6AA1D20726}" srcOrd="1" destOrd="0" presId="urn:microsoft.com/office/officeart/2005/8/layout/vProcess5"/>
    <dgm:cxn modelId="{8F4634E6-3DFC-4226-AECE-25F0BEAA3D27}" type="presOf" srcId="{441A0E4E-B58E-42D0-9F26-C3AA3838AB69}" destId="{98A19881-FBD0-499D-9E3A-524BBDEC37E0}" srcOrd="0" destOrd="0" presId="urn:microsoft.com/office/officeart/2005/8/layout/vProcess5"/>
    <dgm:cxn modelId="{614A95E8-ECEC-428E-8A7A-288E99667DA7}" type="presOf" srcId="{BD2A5E36-AE89-44BC-9560-5BA0409AD25A}" destId="{C5242FC3-C7DB-449B-B7AC-26618D146AA8}" srcOrd="1" destOrd="0" presId="urn:microsoft.com/office/officeart/2005/8/layout/vProcess5"/>
    <dgm:cxn modelId="{4BA781EA-E62E-4AA8-B924-A7DA3DACD4B7}" type="presOf" srcId="{BD2A5E36-AE89-44BC-9560-5BA0409AD25A}" destId="{069719D5-BE77-4B26-9C96-23A30E22AE6A}" srcOrd="0" destOrd="0" presId="urn:microsoft.com/office/officeart/2005/8/layout/vProcess5"/>
    <dgm:cxn modelId="{7BFF3BF0-B62A-4433-BD38-5C4C152FFDDD}" type="presOf" srcId="{6C0190A2-4D2F-460D-9584-949D2BC11D5E}" destId="{003CA2A3-0C9D-47BA-AD15-E7417EEABF59}" srcOrd="0" destOrd="0" presId="urn:microsoft.com/office/officeart/2005/8/layout/vProcess5"/>
    <dgm:cxn modelId="{BD4F511F-E22D-4D06-82A4-5ECEADAF6BD6}" type="presParOf" srcId="{55A336BC-98D1-4A66-B06D-09FE3A6F86E4}" destId="{1A42B937-73D5-4E9B-BBA6-9D30FE0B817F}" srcOrd="0" destOrd="0" presId="urn:microsoft.com/office/officeart/2005/8/layout/vProcess5"/>
    <dgm:cxn modelId="{905AF171-9F80-4119-BC26-7A043CA7A9F7}" type="presParOf" srcId="{55A336BC-98D1-4A66-B06D-09FE3A6F86E4}" destId="{FAA01F20-D418-456A-9F3A-9B13D3A8C177}" srcOrd="1" destOrd="0" presId="urn:microsoft.com/office/officeart/2005/8/layout/vProcess5"/>
    <dgm:cxn modelId="{AB11A100-253A-4234-AD57-CA583F531A79}" type="presParOf" srcId="{55A336BC-98D1-4A66-B06D-09FE3A6F86E4}" destId="{069719D5-BE77-4B26-9C96-23A30E22AE6A}" srcOrd="2" destOrd="0" presId="urn:microsoft.com/office/officeart/2005/8/layout/vProcess5"/>
    <dgm:cxn modelId="{734CF805-9319-4410-B236-FC5A6430BACC}" type="presParOf" srcId="{55A336BC-98D1-4A66-B06D-09FE3A6F86E4}" destId="{FD03021C-0F71-4892-A8C6-78B3F1D85344}" srcOrd="3" destOrd="0" presId="urn:microsoft.com/office/officeart/2005/8/layout/vProcess5"/>
    <dgm:cxn modelId="{E6DEE65E-1D52-4200-988D-7590880C24FA}" type="presParOf" srcId="{55A336BC-98D1-4A66-B06D-09FE3A6F86E4}" destId="{98A19881-FBD0-499D-9E3A-524BBDEC37E0}" srcOrd="4" destOrd="0" presId="urn:microsoft.com/office/officeart/2005/8/layout/vProcess5"/>
    <dgm:cxn modelId="{B60863A8-809E-4CB3-9FE2-CDFD4500B5D5}" type="presParOf" srcId="{55A336BC-98D1-4A66-B06D-09FE3A6F86E4}" destId="{003CA2A3-0C9D-47BA-AD15-E7417EEABF59}" srcOrd="5" destOrd="0" presId="urn:microsoft.com/office/officeart/2005/8/layout/vProcess5"/>
    <dgm:cxn modelId="{A8AC0101-C97A-4E31-872F-A23355CD50F1}" type="presParOf" srcId="{55A336BC-98D1-4A66-B06D-09FE3A6F86E4}" destId="{EDD2D3A3-154C-4ADF-8760-CAA65E72A362}" srcOrd="6" destOrd="0" presId="urn:microsoft.com/office/officeart/2005/8/layout/vProcess5"/>
    <dgm:cxn modelId="{E737747B-BE64-4DFB-A817-A9CE2EB48677}" type="presParOf" srcId="{55A336BC-98D1-4A66-B06D-09FE3A6F86E4}" destId="{BAF39252-BEC6-4C3A-B20A-AEAD3A64D1C7}" srcOrd="7" destOrd="0" presId="urn:microsoft.com/office/officeart/2005/8/layout/vProcess5"/>
    <dgm:cxn modelId="{51F40514-35C8-45A2-88D2-F5753CCF370B}" type="presParOf" srcId="{55A336BC-98D1-4A66-B06D-09FE3A6F86E4}" destId="{E1E48CF7-A408-4CD3-80F7-4A662E06CE5B}" srcOrd="8" destOrd="0" presId="urn:microsoft.com/office/officeart/2005/8/layout/vProcess5"/>
    <dgm:cxn modelId="{A1EA69CB-C93D-4954-811E-795B2D9F7746}" type="presParOf" srcId="{55A336BC-98D1-4A66-B06D-09FE3A6F86E4}" destId="{A4D8C3D9-88F6-45B3-8152-10323ED2C054}" srcOrd="9" destOrd="0" presId="urn:microsoft.com/office/officeart/2005/8/layout/vProcess5"/>
    <dgm:cxn modelId="{CE5C5F5A-784B-4ED7-AF43-7ED74FD8755C}" type="presParOf" srcId="{55A336BC-98D1-4A66-B06D-09FE3A6F86E4}" destId="{1C34B39F-8233-4085-B4D0-8E6AA1D20726}" srcOrd="10" destOrd="0" presId="urn:microsoft.com/office/officeart/2005/8/layout/vProcess5"/>
    <dgm:cxn modelId="{6664EFA8-C723-4ACE-BA1B-7800AA09A0BB}" type="presParOf" srcId="{55A336BC-98D1-4A66-B06D-09FE3A6F86E4}" destId="{C5242FC3-C7DB-449B-B7AC-26618D146AA8}" srcOrd="11" destOrd="0" presId="urn:microsoft.com/office/officeart/2005/8/layout/vProcess5"/>
    <dgm:cxn modelId="{8653419D-6B5C-440F-A1D4-8C739A11F63B}" type="presParOf" srcId="{55A336BC-98D1-4A66-B06D-09FE3A6F86E4}" destId="{8E1B4E55-422B-4244-ADD9-3EE50459A62C}" srcOrd="12" destOrd="0" presId="urn:microsoft.com/office/officeart/2005/8/layout/vProcess5"/>
    <dgm:cxn modelId="{0B45361C-DF6C-4E01-BD7A-559E793EE593}" type="presParOf" srcId="{55A336BC-98D1-4A66-B06D-09FE3A6F86E4}" destId="{4DF7057B-00CA-4BC3-9C6A-696E055D513A}" srcOrd="13" destOrd="0" presId="urn:microsoft.com/office/officeart/2005/8/layout/vProcess5"/>
    <dgm:cxn modelId="{8F02E066-EFBC-419A-BBB0-0D7FAA1D6ECA}" type="presParOf" srcId="{55A336BC-98D1-4A66-B06D-09FE3A6F86E4}" destId="{9DD84257-D5E7-4AE6-A352-A28E817E0C0A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EA1B4B-EBDE-4F90-8265-E0DF50C1879C}">
      <dsp:nvSpPr>
        <dsp:cNvPr id="0" name=""/>
        <dsp:cNvSpPr/>
      </dsp:nvSpPr>
      <dsp:spPr>
        <a:xfrm>
          <a:off x="471240" y="-65112"/>
          <a:ext cx="5902410" cy="5902410"/>
        </a:xfrm>
        <a:prstGeom prst="circularArrow">
          <a:avLst>
            <a:gd name="adj1" fmla="val 5544"/>
            <a:gd name="adj2" fmla="val 330680"/>
            <a:gd name="adj3" fmla="val 14768865"/>
            <a:gd name="adj4" fmla="val 16806664"/>
            <a:gd name="adj5" fmla="val 5757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1EB8D4-F5B0-4AB8-B798-CADA947BFE21}">
      <dsp:nvSpPr>
        <dsp:cNvPr id="0" name=""/>
        <dsp:cNvSpPr/>
      </dsp:nvSpPr>
      <dsp:spPr>
        <a:xfrm>
          <a:off x="2670443" y="2732"/>
          <a:ext cx="1504004" cy="7520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The encoder uses a medium to send the message. </a:t>
          </a:r>
          <a:endParaRPr lang="en-US" sz="1300" kern="1200"/>
        </a:p>
      </dsp:txBody>
      <dsp:txXfrm>
        <a:off x="2707153" y="39442"/>
        <a:ext cx="1430584" cy="678582"/>
      </dsp:txXfrm>
    </dsp:sp>
    <dsp:sp modelId="{A1900F48-AE50-4D7A-9F0A-01EDB4981B97}">
      <dsp:nvSpPr>
        <dsp:cNvPr id="0" name=""/>
        <dsp:cNvSpPr/>
      </dsp:nvSpPr>
      <dsp:spPr>
        <a:xfrm>
          <a:off x="4288352" y="591603"/>
          <a:ext cx="1504004" cy="7520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Verbal words,</a:t>
          </a:r>
          <a:endParaRPr lang="en-US" sz="1300" kern="1200"/>
        </a:p>
      </dsp:txBody>
      <dsp:txXfrm>
        <a:off x="4325062" y="628313"/>
        <a:ext cx="1430584" cy="678582"/>
      </dsp:txXfrm>
    </dsp:sp>
    <dsp:sp modelId="{FCFA21D1-913F-40BC-AECA-3025AEDA77D1}">
      <dsp:nvSpPr>
        <dsp:cNvPr id="0" name=""/>
        <dsp:cNvSpPr/>
      </dsp:nvSpPr>
      <dsp:spPr>
        <a:xfrm>
          <a:off x="5149223" y="2082676"/>
          <a:ext cx="1504004" cy="7520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Body language</a:t>
          </a:r>
          <a:endParaRPr lang="en-US" sz="1300" kern="1200"/>
        </a:p>
      </dsp:txBody>
      <dsp:txXfrm>
        <a:off x="5185933" y="2119386"/>
        <a:ext cx="1430584" cy="678582"/>
      </dsp:txXfrm>
    </dsp:sp>
    <dsp:sp modelId="{FCAB1CC1-3AFB-4F5F-B3E9-842DE1A949C5}">
      <dsp:nvSpPr>
        <dsp:cNvPr id="0" name=""/>
        <dsp:cNvSpPr/>
      </dsp:nvSpPr>
      <dsp:spPr>
        <a:xfrm>
          <a:off x="4850246" y="3778261"/>
          <a:ext cx="1504004" cy="7520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Gestures</a:t>
          </a:r>
          <a:endParaRPr lang="en-US" sz="1300" kern="1200"/>
        </a:p>
      </dsp:txBody>
      <dsp:txXfrm>
        <a:off x="4886956" y="3814971"/>
        <a:ext cx="1430584" cy="678582"/>
      </dsp:txXfrm>
    </dsp:sp>
    <dsp:sp modelId="{E79EE6D8-F38A-48AE-BF9D-DF1BAB795718}">
      <dsp:nvSpPr>
        <dsp:cNvPr id="0" name=""/>
        <dsp:cNvSpPr/>
      </dsp:nvSpPr>
      <dsp:spPr>
        <a:xfrm>
          <a:off x="3531315" y="4884976"/>
          <a:ext cx="1504004" cy="7520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Facial expressions</a:t>
          </a:r>
          <a:endParaRPr lang="en-US" sz="1300" kern="1200"/>
        </a:p>
      </dsp:txBody>
      <dsp:txXfrm>
        <a:off x="3568025" y="4921686"/>
        <a:ext cx="1430584" cy="678582"/>
      </dsp:txXfrm>
    </dsp:sp>
    <dsp:sp modelId="{716DDEE2-E3C2-4DBD-91EE-040D367C2150}">
      <dsp:nvSpPr>
        <dsp:cNvPr id="0" name=""/>
        <dsp:cNvSpPr/>
      </dsp:nvSpPr>
      <dsp:spPr>
        <a:xfrm>
          <a:off x="1809572" y="4884976"/>
          <a:ext cx="1504004" cy="7520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Face-face</a:t>
          </a:r>
          <a:endParaRPr lang="en-US" sz="1300" kern="1200"/>
        </a:p>
      </dsp:txBody>
      <dsp:txXfrm>
        <a:off x="1846282" y="4921686"/>
        <a:ext cx="1430584" cy="678582"/>
      </dsp:txXfrm>
    </dsp:sp>
    <dsp:sp modelId="{1D9AE809-9758-42BE-B689-7C29E4D390CB}">
      <dsp:nvSpPr>
        <dsp:cNvPr id="0" name=""/>
        <dsp:cNvSpPr/>
      </dsp:nvSpPr>
      <dsp:spPr>
        <a:xfrm>
          <a:off x="490640" y="3778261"/>
          <a:ext cx="1504004" cy="7520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Email</a:t>
          </a:r>
          <a:endParaRPr lang="en-US" sz="1300" kern="1200"/>
        </a:p>
      </dsp:txBody>
      <dsp:txXfrm>
        <a:off x="527350" y="3814971"/>
        <a:ext cx="1430584" cy="678582"/>
      </dsp:txXfrm>
    </dsp:sp>
    <dsp:sp modelId="{1A0D2DCC-CB72-473E-9B36-495AE7C4B64F}">
      <dsp:nvSpPr>
        <dsp:cNvPr id="0" name=""/>
        <dsp:cNvSpPr/>
      </dsp:nvSpPr>
      <dsp:spPr>
        <a:xfrm>
          <a:off x="191663" y="2082676"/>
          <a:ext cx="1504004" cy="7520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Text</a:t>
          </a:r>
          <a:endParaRPr lang="en-US" sz="1300" kern="1200"/>
        </a:p>
      </dsp:txBody>
      <dsp:txXfrm>
        <a:off x="228373" y="2119386"/>
        <a:ext cx="1430584" cy="678582"/>
      </dsp:txXfrm>
    </dsp:sp>
    <dsp:sp modelId="{DEFC52C7-C640-45C6-86CE-48BF0F2FF136}">
      <dsp:nvSpPr>
        <dsp:cNvPr id="0" name=""/>
        <dsp:cNvSpPr/>
      </dsp:nvSpPr>
      <dsp:spPr>
        <a:xfrm>
          <a:off x="1052534" y="591603"/>
          <a:ext cx="1504004" cy="7520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Video call</a:t>
          </a:r>
          <a:endParaRPr lang="en-US" sz="1300" kern="1200"/>
        </a:p>
      </dsp:txBody>
      <dsp:txXfrm>
        <a:off x="1089244" y="628313"/>
        <a:ext cx="1430584" cy="67858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A01F20-D418-456A-9F3A-9B13D3A8C177}">
      <dsp:nvSpPr>
        <dsp:cNvPr id="0" name=""/>
        <dsp:cNvSpPr/>
      </dsp:nvSpPr>
      <dsp:spPr>
        <a:xfrm>
          <a:off x="0" y="0"/>
          <a:ext cx="5730494" cy="97205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Personal Biases- race, socio economic, religion, gender, sexual orientation. </a:t>
          </a:r>
          <a:endParaRPr lang="en-US" sz="1900" kern="1200"/>
        </a:p>
      </dsp:txBody>
      <dsp:txXfrm>
        <a:off x="28470" y="28470"/>
        <a:ext cx="4567846" cy="915111"/>
      </dsp:txXfrm>
    </dsp:sp>
    <dsp:sp modelId="{069719D5-BE77-4B26-9C96-23A30E22AE6A}">
      <dsp:nvSpPr>
        <dsp:cNvPr id="0" name=""/>
        <dsp:cNvSpPr/>
      </dsp:nvSpPr>
      <dsp:spPr>
        <a:xfrm>
          <a:off x="427926" y="1107058"/>
          <a:ext cx="5730494" cy="972051"/>
        </a:xfrm>
        <a:prstGeom prst="roundRect">
          <a:avLst>
            <a:gd name="adj" fmla="val 10000"/>
          </a:avLst>
        </a:prstGeom>
        <a:solidFill>
          <a:schemeClr val="accent2">
            <a:hueOff val="-101803"/>
            <a:satOff val="-873"/>
            <a:lumOff val="-578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Being emotionally triggered by unresolve trauma. (client story etc)</a:t>
          </a:r>
          <a:endParaRPr lang="en-US" sz="1900" kern="1200"/>
        </a:p>
      </dsp:txBody>
      <dsp:txXfrm>
        <a:off x="456396" y="1135528"/>
        <a:ext cx="4613794" cy="915111"/>
      </dsp:txXfrm>
    </dsp:sp>
    <dsp:sp modelId="{FD03021C-0F71-4892-A8C6-78B3F1D85344}">
      <dsp:nvSpPr>
        <dsp:cNvPr id="0" name=""/>
        <dsp:cNvSpPr/>
      </dsp:nvSpPr>
      <dsp:spPr>
        <a:xfrm>
          <a:off x="855853" y="2214116"/>
          <a:ext cx="5730494" cy="972051"/>
        </a:xfrm>
        <a:prstGeom prst="roundRect">
          <a:avLst>
            <a:gd name="adj" fmla="val 10000"/>
          </a:avLst>
        </a:prstGeom>
        <a:solidFill>
          <a:schemeClr val="accent2">
            <a:hueOff val="-203606"/>
            <a:satOff val="-1745"/>
            <a:lumOff val="-1156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Conflict of values- misaligned beliefs and actions</a:t>
          </a:r>
          <a:endParaRPr lang="en-US" sz="1900" kern="1200"/>
        </a:p>
      </dsp:txBody>
      <dsp:txXfrm>
        <a:off x="884323" y="2242586"/>
        <a:ext cx="4613794" cy="915111"/>
      </dsp:txXfrm>
    </dsp:sp>
    <dsp:sp modelId="{98A19881-FBD0-499D-9E3A-524BBDEC37E0}">
      <dsp:nvSpPr>
        <dsp:cNvPr id="0" name=""/>
        <dsp:cNvSpPr/>
      </dsp:nvSpPr>
      <dsp:spPr>
        <a:xfrm>
          <a:off x="1283779" y="3321174"/>
          <a:ext cx="5730494" cy="972051"/>
        </a:xfrm>
        <a:prstGeom prst="roundRect">
          <a:avLst>
            <a:gd name="adj" fmla="val 10000"/>
          </a:avLst>
        </a:prstGeom>
        <a:solidFill>
          <a:schemeClr val="accent2">
            <a:hueOff val="-305410"/>
            <a:satOff val="-2618"/>
            <a:lumOff val="-1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When a client/patient displays defensive, offensive behaviour, disengages, and boundary testing. </a:t>
          </a:r>
          <a:endParaRPr lang="en-US" sz="1900" kern="1200"/>
        </a:p>
      </dsp:txBody>
      <dsp:txXfrm>
        <a:off x="1312249" y="3349644"/>
        <a:ext cx="4613794" cy="915111"/>
      </dsp:txXfrm>
    </dsp:sp>
    <dsp:sp modelId="{003CA2A3-0C9D-47BA-AD15-E7417EEABF59}">
      <dsp:nvSpPr>
        <dsp:cNvPr id="0" name=""/>
        <dsp:cNvSpPr/>
      </dsp:nvSpPr>
      <dsp:spPr>
        <a:xfrm>
          <a:off x="1711706" y="4428232"/>
          <a:ext cx="5730494" cy="972051"/>
        </a:xfrm>
        <a:prstGeom prst="roundRect">
          <a:avLst>
            <a:gd name="adj" fmla="val 10000"/>
          </a:avLst>
        </a:prstGeom>
        <a:solidFill>
          <a:schemeClr val="accent2">
            <a:hueOff val="-407213"/>
            <a:satOff val="-3490"/>
            <a:lumOff val="-2313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Stress, burn out, emotional fatigue.</a:t>
          </a:r>
          <a:endParaRPr lang="en-US" sz="1900" kern="1200"/>
        </a:p>
      </dsp:txBody>
      <dsp:txXfrm>
        <a:off x="1740176" y="4456702"/>
        <a:ext cx="4613794" cy="915111"/>
      </dsp:txXfrm>
    </dsp:sp>
    <dsp:sp modelId="{EDD2D3A3-154C-4ADF-8760-CAA65E72A362}">
      <dsp:nvSpPr>
        <dsp:cNvPr id="0" name=""/>
        <dsp:cNvSpPr/>
      </dsp:nvSpPr>
      <dsp:spPr>
        <a:xfrm>
          <a:off x="5098661" y="710137"/>
          <a:ext cx="631833" cy="63183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5240823" y="710137"/>
        <a:ext cx="347509" cy="475454"/>
      </dsp:txXfrm>
    </dsp:sp>
    <dsp:sp modelId="{BAF39252-BEC6-4C3A-B20A-AEAD3A64D1C7}">
      <dsp:nvSpPr>
        <dsp:cNvPr id="0" name=""/>
        <dsp:cNvSpPr/>
      </dsp:nvSpPr>
      <dsp:spPr>
        <a:xfrm>
          <a:off x="5526588" y="1817195"/>
          <a:ext cx="631833" cy="63183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04898"/>
            <a:satOff val="-3213"/>
            <a:lumOff val="-170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04898"/>
              <a:satOff val="-3213"/>
              <a:lumOff val="-170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5668750" y="1817195"/>
        <a:ext cx="347509" cy="475454"/>
      </dsp:txXfrm>
    </dsp:sp>
    <dsp:sp modelId="{E1E48CF7-A408-4CD3-80F7-4A662E06CE5B}">
      <dsp:nvSpPr>
        <dsp:cNvPr id="0" name=""/>
        <dsp:cNvSpPr/>
      </dsp:nvSpPr>
      <dsp:spPr>
        <a:xfrm>
          <a:off x="5954514" y="2908052"/>
          <a:ext cx="631833" cy="63183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209797"/>
            <a:satOff val="-6425"/>
            <a:lumOff val="-340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209797"/>
              <a:satOff val="-6425"/>
              <a:lumOff val="-34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6096676" y="2908052"/>
        <a:ext cx="347509" cy="475454"/>
      </dsp:txXfrm>
    </dsp:sp>
    <dsp:sp modelId="{A4D8C3D9-88F6-45B3-8152-10323ED2C054}">
      <dsp:nvSpPr>
        <dsp:cNvPr id="0" name=""/>
        <dsp:cNvSpPr/>
      </dsp:nvSpPr>
      <dsp:spPr>
        <a:xfrm>
          <a:off x="6382441" y="4025911"/>
          <a:ext cx="631833" cy="63183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314695"/>
            <a:satOff val="-9638"/>
            <a:lumOff val="-5112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314695"/>
              <a:satOff val="-9638"/>
              <a:lumOff val="-51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6524603" y="4025911"/>
        <a:ext cx="347509" cy="4754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294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0168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8545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10/6/2025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7045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10/6/2025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2361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10/6/2025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492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10/6/2025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1907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10/6/2025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8382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10/6/2025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3402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1334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22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05755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pressbooks.library.ryerson.ca/communicationnursing/chapter/introduction-therapeutic-communication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flatworldknowledge.lardbucket.org/books/a-primer-on-communication-studies/s01-introduction-to-communication-.html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businesscourses.blogspot.com/2010/06/2-interpersonal-communication.html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epg.pubpub.org/pub/04-client-centred-psychotherapy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7PV9Yp34awQ?feature=oembed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mynextmove.org/profile/summary/21-1012.00" TargetMode="External"/><Relationship Id="rId4" Type="http://schemas.openxmlformats.org/officeDocument/2006/relationships/image" Target="../media/image23.jpe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EECA69B-4C2A-7F31-8019-E90DB3BD4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pic>
        <p:nvPicPr>
          <p:cNvPr id="4" name="Picture 3" descr="An abstract burst of blue and pink">
            <a:extLst>
              <a:ext uri="{FF2B5EF4-FFF2-40B4-BE49-F238E27FC236}">
                <a16:creationId xmlns:a16="http://schemas.microsoft.com/office/drawing/2014/main" id="{DF2C21D0-7009-B1AB-7510-D94DCA7ACEB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70" t="9092" r="5215" b="-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857DEAC1-B3AA-6569-0A44-A191DF2F3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86401"/>
            <a:ext cx="12191999" cy="1371600"/>
          </a:xfrm>
          <a:prstGeom prst="rect">
            <a:avLst/>
          </a:prstGeom>
          <a:solidFill>
            <a:schemeClr val="bg1">
              <a:alpha val="2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0040" y="5715007"/>
            <a:ext cx="7983070" cy="958655"/>
          </a:xfrm>
          <a:ln>
            <a:noFill/>
          </a:ln>
        </p:spPr>
        <p:txBody>
          <a:bodyPr anchor="ctr">
            <a:normAutofit fontScale="90000"/>
          </a:bodyPr>
          <a:lstStyle/>
          <a:p>
            <a:r>
              <a:rPr lang="en-GB" sz="3600" dirty="0"/>
              <a:t>Week 2 Communication- Person-centred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03110" y="5715007"/>
            <a:ext cx="3633533" cy="958655"/>
          </a:xfrm>
        </p:spPr>
        <p:txBody>
          <a:bodyPr anchor="ctr">
            <a:normAutofit/>
          </a:bodyPr>
          <a:lstStyle/>
          <a:p>
            <a:pPr algn="r"/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E823E7-9504-5846-5AEF-7F37FB4E7F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555712"/>
            <a:ext cx="4218435" cy="2390687"/>
          </a:xfrm>
        </p:spPr>
        <p:txBody>
          <a:bodyPr>
            <a:normAutofit/>
          </a:bodyPr>
          <a:lstStyle/>
          <a:p>
            <a:r>
              <a:rPr lang="en-GB" dirty="0"/>
              <a:t>Learning Outcomes </a:t>
            </a:r>
          </a:p>
        </p:txBody>
      </p:sp>
      <p:pic>
        <p:nvPicPr>
          <p:cNvPr id="7" name="Graphic 6" descr="Board Room">
            <a:extLst>
              <a:ext uri="{FF2B5EF4-FFF2-40B4-BE49-F238E27FC236}">
                <a16:creationId xmlns:a16="http://schemas.microsoft.com/office/drawing/2014/main" id="{29BF97A4-B6F4-5A86-7A77-48C094DC62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5383" y="3210560"/>
            <a:ext cx="2959568" cy="2959568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0ADC89C-EB4E-4AA5-ABBD-448BEC5FA3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255110" y="723900"/>
            <a:ext cx="0" cy="5449484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EE6EF3-44C8-A83D-735D-6FBB1FC17A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6418" y="555712"/>
            <a:ext cx="5916168" cy="561441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Students will be able to: </a:t>
            </a:r>
            <a:endParaRPr lang="en-US" dirty="0"/>
          </a:p>
          <a:p>
            <a:r>
              <a:rPr lang="en-GB" b="1" dirty="0"/>
              <a:t>Evaluate</a:t>
            </a:r>
            <a:r>
              <a:rPr lang="en-GB" dirty="0"/>
              <a:t> how interpersonal communication is important in health care setting</a:t>
            </a:r>
            <a:endParaRPr lang="en-GB"/>
          </a:p>
          <a:p>
            <a:r>
              <a:rPr lang="en-GB" b="1" dirty="0"/>
              <a:t>Summarise </a:t>
            </a:r>
            <a:r>
              <a:rPr lang="en-GB" dirty="0"/>
              <a:t>key communication styles used in health care setting </a:t>
            </a:r>
          </a:p>
          <a:p>
            <a:r>
              <a:rPr lang="en-GB" b="1" dirty="0"/>
              <a:t>Identify barriers</a:t>
            </a:r>
            <a:r>
              <a:rPr lang="en-GB" dirty="0"/>
              <a:t> to communication</a:t>
            </a:r>
          </a:p>
          <a:p>
            <a:r>
              <a:rPr lang="en-GB" dirty="0"/>
              <a:t>Observe how unconditional positive regard is applied in role play</a:t>
            </a:r>
          </a:p>
          <a:p>
            <a:r>
              <a:rPr lang="en-GB" b="1" dirty="0"/>
              <a:t>Apply </a:t>
            </a:r>
            <a:r>
              <a:rPr lang="en-GB" dirty="0"/>
              <a:t>empathic statements in role play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474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43AD26-DC32-0EB2-E810-37013F56E4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399"/>
            <a:ext cx="5239272" cy="1621147"/>
          </a:xfrm>
        </p:spPr>
        <p:txBody>
          <a:bodyPr>
            <a:normAutofit/>
          </a:bodyPr>
          <a:lstStyle/>
          <a:p>
            <a:r>
              <a:rPr lang="en-GB" dirty="0"/>
              <a:t>Interpersonal communication</a:t>
            </a:r>
          </a:p>
        </p:txBody>
      </p:sp>
      <p:cxnSp>
        <p:nvCxnSpPr>
          <p:cNvPr id="14" name="Straight Connector 1">
            <a:extLst>
              <a:ext uri="{FF2B5EF4-FFF2-40B4-BE49-F238E27FC236}">
                <a16:creationId xmlns:a16="http://schemas.microsoft.com/office/drawing/2014/main" id="{7D3DF08D-8EDA-0FB3-59D9-B692F2ADD1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person and person sitting on stools&#10;&#10;AI-generated content may be incorrect.">
            <a:extLst>
              <a:ext uri="{FF2B5EF4-FFF2-40B4-BE49-F238E27FC236}">
                <a16:creationId xmlns:a16="http://schemas.microsoft.com/office/drawing/2014/main" id="{530F144F-8232-2821-75B2-39E1C0626E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04672" y="2672080"/>
            <a:ext cx="4377396" cy="349097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23EE39-94B7-F70F-2C60-17DB8C2B71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6176" y="914399"/>
            <a:ext cx="5138688" cy="5248657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900"/>
              <a:t>Exchange of </a:t>
            </a:r>
            <a:r>
              <a:rPr lang="en-GB" sz="1900" b="1"/>
              <a:t>information, feelings and meaning</a:t>
            </a:r>
            <a:r>
              <a:rPr lang="en-GB" sz="1900"/>
              <a:t> between two or more people through verbal or non-verbal communication. </a:t>
            </a:r>
          </a:p>
          <a:p>
            <a:pPr>
              <a:lnSpc>
                <a:spcPct val="100000"/>
              </a:lnSpc>
            </a:pPr>
            <a:r>
              <a:rPr lang="en-GB" sz="1900"/>
              <a:t>Plays a crucial role in </a:t>
            </a:r>
            <a:r>
              <a:rPr lang="en-GB" sz="1900" b="1"/>
              <a:t>building relationships,  friendships and positive interactio</a:t>
            </a:r>
            <a:r>
              <a:rPr lang="en-GB" sz="1900"/>
              <a:t>ns.</a:t>
            </a:r>
          </a:p>
          <a:p>
            <a:pPr>
              <a:lnSpc>
                <a:spcPct val="100000"/>
              </a:lnSpc>
            </a:pPr>
            <a:r>
              <a:rPr lang="en-GB" sz="1900"/>
              <a:t>Encompasses </a:t>
            </a:r>
            <a:r>
              <a:rPr lang="en-GB" sz="1900" b="1"/>
              <a:t>verbal</a:t>
            </a:r>
            <a:r>
              <a:rPr lang="en-GB" sz="1900"/>
              <a:t> and </a:t>
            </a:r>
            <a:r>
              <a:rPr lang="en-GB" sz="1900" b="1"/>
              <a:t>non-verbal communication.</a:t>
            </a:r>
          </a:p>
          <a:p>
            <a:pPr>
              <a:lnSpc>
                <a:spcPct val="100000"/>
              </a:lnSpc>
            </a:pPr>
            <a:r>
              <a:rPr lang="en-GB" sz="1900" b="1"/>
              <a:t>Active listening</a:t>
            </a:r>
            <a:r>
              <a:rPr lang="en-GB" sz="1900"/>
              <a:t>- body language, eye contact, facial expressions, gestures </a:t>
            </a:r>
          </a:p>
          <a:p>
            <a:pPr>
              <a:lnSpc>
                <a:spcPct val="100000"/>
              </a:lnSpc>
            </a:pPr>
            <a:r>
              <a:rPr lang="en-GB" sz="1900" b="1"/>
              <a:t>Verbal</a:t>
            </a:r>
            <a:r>
              <a:rPr lang="en-GB" sz="1900"/>
              <a:t>  tone of voice, face-to-face conversations, phone calls, video calls, group discussions. </a:t>
            </a:r>
          </a:p>
          <a:p>
            <a:pPr>
              <a:lnSpc>
                <a:spcPct val="100000"/>
              </a:lnSpc>
            </a:pPr>
            <a:r>
              <a:rPr lang="en-GB" sz="1900" b="1"/>
              <a:t>Written</a:t>
            </a:r>
            <a:r>
              <a:rPr lang="en-GB" sz="1900"/>
              <a:t> – emails, translation text messages, letters.  </a:t>
            </a:r>
          </a:p>
        </p:txBody>
      </p:sp>
    </p:spTree>
    <p:extLst>
      <p:ext uri="{BB962C8B-B14F-4D97-AF65-F5344CB8AC3E}">
        <p14:creationId xmlns:p14="http://schemas.microsoft.com/office/powerpoint/2010/main" val="2352087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26FB96-4AAA-BB26-AF5A-DD46E01D83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6186" y="909637"/>
            <a:ext cx="4800600" cy="130759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/>
              <a:t>Intrapersonal communication</a:t>
            </a:r>
          </a:p>
        </p:txBody>
      </p:sp>
      <p:pic>
        <p:nvPicPr>
          <p:cNvPr id="19" name="Content Placeholder 18" descr="A person holding a pen&#10;&#10;AI-generated content may be incorrect.">
            <a:extLst>
              <a:ext uri="{FF2B5EF4-FFF2-40B4-BE49-F238E27FC236}">
                <a16:creationId xmlns:a16="http://schemas.microsoft.com/office/drawing/2014/main" id="{26811D63-B105-4648-FD15-2D050AF1999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0461" r="10709" b="-1"/>
          <a:stretch>
            <a:fillRect/>
          </a:stretch>
        </p:blipFill>
        <p:spPr>
          <a:xfrm>
            <a:off x="20" y="10"/>
            <a:ext cx="6044164" cy="6857990"/>
          </a:xfrm>
          <a:prstGeom prst="rect">
            <a:avLst/>
          </a:prstGeom>
        </p:spPr>
      </p:pic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511FC409-B3C2-4F68-865C-C5333D6F27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723900"/>
            <a:ext cx="4610075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0E2EEDA9-D065-6CFA-8394-129B16CF176E}"/>
              </a:ext>
            </a:extLst>
          </p:cNvPr>
          <p:cNvSpPr txBox="1"/>
          <p:nvPr/>
        </p:nvSpPr>
        <p:spPr>
          <a:xfrm>
            <a:off x="6696186" y="2221992"/>
            <a:ext cx="4800600" cy="373989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/>
              <a:t>Communication that occurs in your mind. </a:t>
            </a:r>
          </a:p>
          <a:p>
            <a:pPr marL="28575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/>
              <a:t>Self-talk</a:t>
            </a:r>
          </a:p>
          <a:p>
            <a:pPr marL="28575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/>
              <a:t>Decision making what to eat, what to wear, what to do on the weekend? </a:t>
            </a:r>
          </a:p>
          <a:p>
            <a:pPr marL="28575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/>
              <a:t>Basis, of feelings, beliefs, prejudices, self-concept, self-esteem. </a:t>
            </a:r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B810270D-76A7-44B3-9746-7EDF57886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6142781"/>
            <a:ext cx="461007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61403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7D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3B2CAA-0928-433E-15BD-49BE314F57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770" y="5852162"/>
            <a:ext cx="5965190" cy="74685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/>
              <a:t>Interpersonal communication</a:t>
            </a:r>
          </a:p>
        </p:txBody>
      </p:sp>
      <p:pic>
        <p:nvPicPr>
          <p:cNvPr id="4" name="Content Placeholder 3" descr="A diagram of a channel&#10;&#10;AI-generated content may be incorrect.">
            <a:extLst>
              <a:ext uri="{FF2B5EF4-FFF2-40B4-BE49-F238E27FC236}">
                <a16:creationId xmlns:a16="http://schemas.microsoft.com/office/drawing/2014/main" id="{2A10F177-32A3-4DD6-4DA5-40D31146F2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2" b="2219"/>
          <a:stretch>
            <a:fillRect/>
          </a:stretch>
        </p:blipFill>
        <p:spPr>
          <a:xfrm>
            <a:off x="1427330" y="1242489"/>
            <a:ext cx="9518154" cy="4399130"/>
          </a:xfrm>
          <a:prstGeom prst="rect">
            <a:avLst/>
          </a:prstGeom>
        </p:spPr>
      </p:pic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69770" y="5719083"/>
            <a:ext cx="82296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6043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5F710FDB-0919-493E-8539-8240C23F1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36278B-2027-6E19-4016-668DA9754E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559063"/>
            <a:ext cx="3306747" cy="5256025"/>
          </a:xfrm>
        </p:spPr>
        <p:txBody>
          <a:bodyPr>
            <a:normAutofit/>
          </a:bodyPr>
          <a:lstStyle/>
          <a:p>
            <a:r>
              <a:rPr lang="en-GB" sz="3600" u="sng" dirty="0"/>
              <a:t>Encoding</a:t>
            </a:r>
            <a:r>
              <a:rPr lang="en-GB" sz="3600" dirty="0"/>
              <a:t> </a:t>
            </a:r>
            <a:br>
              <a:rPr lang="en-GB" sz="3600" dirty="0"/>
            </a:br>
            <a:br>
              <a:rPr lang="en-GB" sz="3600" dirty="0"/>
            </a:br>
            <a:r>
              <a:rPr lang="en-GB" sz="2800" dirty="0"/>
              <a:t>A process of converting thoughts, ideas into a communicable form that could be understood b</a:t>
            </a:r>
            <a:r>
              <a:rPr lang="en-GB" sz="3600" dirty="0"/>
              <a:t>y o</a:t>
            </a:r>
            <a:r>
              <a:rPr lang="en-GB" sz="2800" dirty="0"/>
              <a:t>thers </a:t>
            </a:r>
          </a:p>
        </p:txBody>
      </p:sp>
      <p:graphicFrame>
        <p:nvGraphicFramePr>
          <p:cNvPr id="31" name="Content Placeholder 2">
            <a:extLst>
              <a:ext uri="{FF2B5EF4-FFF2-40B4-BE49-F238E27FC236}">
                <a16:creationId xmlns:a16="http://schemas.microsoft.com/office/drawing/2014/main" id="{94C6F0C7-8620-2EC5-F932-DF37B7869AF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643022" y="622249"/>
          <a:ext cx="6844892" cy="5639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0AFF0B6C-73E2-4B40-9280-938C14922C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223541" y="723900"/>
            <a:ext cx="15948" cy="545007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4129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2B6700-1923-7143-49D8-0ADCCB3C41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8656" y="914400"/>
            <a:ext cx="6236208" cy="1307592"/>
          </a:xfrm>
        </p:spPr>
        <p:txBody>
          <a:bodyPr>
            <a:normAutofit/>
          </a:bodyPr>
          <a:lstStyle/>
          <a:p>
            <a:r>
              <a:rPr lang="en-GB" dirty="0"/>
              <a:t>Decoding</a:t>
            </a:r>
          </a:p>
        </p:txBody>
      </p:sp>
      <p:pic>
        <p:nvPicPr>
          <p:cNvPr id="18" name="Picture 17" descr="Green dialogue boxes">
            <a:extLst>
              <a:ext uri="{FF2B5EF4-FFF2-40B4-BE49-F238E27FC236}">
                <a16:creationId xmlns:a16="http://schemas.microsoft.com/office/drawing/2014/main" id="{5A7D9ABC-E289-7C4F-44D0-65575FF327B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650" r="24678" b="11"/>
          <a:stretch>
            <a:fillRect/>
          </a:stretch>
        </p:blipFill>
        <p:spPr>
          <a:xfrm>
            <a:off x="20" y="-1"/>
            <a:ext cx="4663420" cy="6858001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46871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EE5E29A6-11C5-1120-1641-F9412CB20B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8656" y="2221992"/>
            <a:ext cx="6236208" cy="394106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The process where a receiver </a:t>
            </a:r>
            <a:r>
              <a:rPr lang="en-GB" b="1"/>
              <a:t>interprets</a:t>
            </a:r>
            <a:r>
              <a:rPr lang="en-GB"/>
              <a:t> and </a:t>
            </a:r>
            <a:r>
              <a:rPr lang="en-GB" b="1"/>
              <a:t>translates</a:t>
            </a:r>
            <a:r>
              <a:rPr lang="en-GB"/>
              <a:t> the senders encoded message into a comprehensive form giving it meaning. </a:t>
            </a:r>
          </a:p>
          <a:p>
            <a:r>
              <a:rPr lang="en-GB"/>
              <a:t>Receiver receives the message through the medium of </a:t>
            </a:r>
            <a:r>
              <a:rPr lang="en-GB" b="1"/>
              <a:t>listening</a:t>
            </a:r>
            <a:r>
              <a:rPr lang="en-GB"/>
              <a:t> to spoken words, </a:t>
            </a:r>
            <a:r>
              <a:rPr lang="en-GB" b="1"/>
              <a:t>reading</a:t>
            </a:r>
            <a:r>
              <a:rPr lang="en-GB"/>
              <a:t> a piece of text, and </a:t>
            </a:r>
            <a:r>
              <a:rPr lang="en-GB" b="1"/>
              <a:t>visual </a:t>
            </a:r>
            <a:r>
              <a:rPr lang="en-GB"/>
              <a:t>of face expression.</a:t>
            </a:r>
          </a:p>
          <a:p>
            <a:r>
              <a:rPr lang="en-GB"/>
              <a:t>Analysing process to decipher what is said or being asked of them. </a:t>
            </a:r>
          </a:p>
          <a:p>
            <a:r>
              <a:rPr lang="en-GB" b="1"/>
              <a:t>Meaning making</a:t>
            </a:r>
            <a:r>
              <a:rPr lang="en-GB"/>
              <a:t>- the receiver reconstructs the idea or concept completing the communication loop. </a:t>
            </a:r>
          </a:p>
        </p:txBody>
      </p:sp>
    </p:spTree>
    <p:extLst>
      <p:ext uri="{BB962C8B-B14F-4D97-AF65-F5344CB8AC3E}">
        <p14:creationId xmlns:p14="http://schemas.microsoft.com/office/powerpoint/2010/main" val="1358486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6D5457-787E-4F01-207A-AFF254767A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399"/>
            <a:ext cx="5239272" cy="162114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/>
              <a:t>Overcoming barriers to communication in Health care </a:t>
            </a:r>
          </a:p>
        </p:txBody>
      </p:sp>
      <p:cxnSp>
        <p:nvCxnSpPr>
          <p:cNvPr id="12" name="Straight Connector 1">
            <a:extLst>
              <a:ext uri="{FF2B5EF4-FFF2-40B4-BE49-F238E27FC236}">
                <a16:creationId xmlns:a16="http://schemas.microsoft.com/office/drawing/2014/main" id="{7D3DF08D-8EDA-0FB3-59D9-B692F2ADD1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Board Room">
            <a:extLst>
              <a:ext uri="{FF2B5EF4-FFF2-40B4-BE49-F238E27FC236}">
                <a16:creationId xmlns:a16="http://schemas.microsoft.com/office/drawing/2014/main" id="{CBA69316-9429-635F-083D-A254B6F240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4672" y="2672080"/>
            <a:ext cx="3490974" cy="349097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B0AAC2-E773-5A73-7980-F7B3C38B06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6176" y="914399"/>
            <a:ext cx="5138688" cy="52486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Effective communication is essential in health care settings to ensure </a:t>
            </a:r>
            <a:r>
              <a:rPr lang="en-GB" sz="2400" b="1" dirty="0"/>
              <a:t>positive outcome</a:t>
            </a:r>
            <a:r>
              <a:rPr lang="en-GB" sz="2400" dirty="0"/>
              <a:t>s for patients and creating collaborative working alliances with peers. </a:t>
            </a:r>
          </a:p>
          <a:p>
            <a:r>
              <a:rPr lang="en-GB" sz="2400" dirty="0"/>
              <a:t>Overcoming communication barriers requires </a:t>
            </a:r>
            <a:r>
              <a:rPr lang="en-GB" sz="2400" b="1" dirty="0"/>
              <a:t>awareness,</a:t>
            </a:r>
            <a:r>
              <a:rPr lang="en-GB" sz="2400" dirty="0"/>
              <a:t> </a:t>
            </a:r>
            <a:r>
              <a:rPr lang="en-GB" sz="2400" b="1" dirty="0"/>
              <a:t>sensitivity</a:t>
            </a:r>
            <a:r>
              <a:rPr lang="en-GB" sz="2400" dirty="0"/>
              <a:t> and proactive strategies. </a:t>
            </a:r>
          </a:p>
          <a:p>
            <a:r>
              <a:rPr lang="en-GB" sz="2400" dirty="0"/>
              <a:t>Adapt communication methods.</a:t>
            </a:r>
          </a:p>
        </p:txBody>
      </p:sp>
    </p:spTree>
    <p:extLst>
      <p:ext uri="{BB962C8B-B14F-4D97-AF65-F5344CB8AC3E}">
        <p14:creationId xmlns:p14="http://schemas.microsoft.com/office/powerpoint/2010/main" val="2949428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0DF9C9-C402-C260-29E5-2D29E22FF7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399"/>
            <a:ext cx="5239272" cy="1621147"/>
          </a:xfrm>
        </p:spPr>
        <p:txBody>
          <a:bodyPr>
            <a:normAutofit/>
          </a:bodyPr>
          <a:lstStyle/>
          <a:p>
            <a:r>
              <a:rPr lang="en-GB" dirty="0"/>
              <a:t>Cultural</a:t>
            </a:r>
          </a:p>
        </p:txBody>
      </p:sp>
      <p:cxnSp>
        <p:nvCxnSpPr>
          <p:cNvPr id="12" name="Straight Connector 1">
            <a:extLst>
              <a:ext uri="{FF2B5EF4-FFF2-40B4-BE49-F238E27FC236}">
                <a16:creationId xmlns:a16="http://schemas.microsoft.com/office/drawing/2014/main" id="{7D3DF08D-8EDA-0FB3-59D9-B692F2ADD1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Group Brainstorm">
            <a:extLst>
              <a:ext uri="{FF2B5EF4-FFF2-40B4-BE49-F238E27FC236}">
                <a16:creationId xmlns:a16="http://schemas.microsoft.com/office/drawing/2014/main" id="{096BA6B0-3EB2-73F8-F2B6-A69E6DB442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4672" y="2672080"/>
            <a:ext cx="3490974" cy="349097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2662AA-50DA-D00A-F08C-B7ED71D4AD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6176" y="914399"/>
            <a:ext cx="5138688" cy="52486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Show </a:t>
            </a:r>
            <a:r>
              <a:rPr lang="en-GB" sz="2400" b="1" dirty="0"/>
              <a:t>respect</a:t>
            </a:r>
            <a:r>
              <a:rPr lang="en-GB" sz="2400" dirty="0"/>
              <a:t> and </a:t>
            </a:r>
            <a:r>
              <a:rPr lang="en-GB" sz="2400" b="1" dirty="0"/>
              <a:t>curiosity</a:t>
            </a:r>
            <a:r>
              <a:rPr lang="en-GB" sz="2400" dirty="0"/>
              <a:t> about patient's backgrounds and beliefs.</a:t>
            </a:r>
          </a:p>
          <a:p>
            <a:r>
              <a:rPr lang="en-GB" sz="2400" b="1" dirty="0"/>
              <a:t>Avoid assumptions</a:t>
            </a:r>
            <a:r>
              <a:rPr lang="en-GB" sz="2400" dirty="0"/>
              <a:t> and use open-ended questions to explore cultural perspectives.</a:t>
            </a:r>
          </a:p>
          <a:p>
            <a:r>
              <a:rPr lang="en-GB" sz="2400" b="1" dirty="0"/>
              <a:t>Adapt communication</a:t>
            </a:r>
            <a:r>
              <a:rPr lang="en-GB" sz="2400" dirty="0"/>
              <a:t> style to be culturally sensitive and inclusive.</a:t>
            </a:r>
          </a:p>
          <a:p>
            <a:r>
              <a:rPr lang="en-GB" sz="2400" dirty="0"/>
              <a:t>Interpreter or translation apps.</a:t>
            </a:r>
          </a:p>
        </p:txBody>
      </p:sp>
    </p:spTree>
    <p:extLst>
      <p:ext uri="{BB962C8B-B14F-4D97-AF65-F5344CB8AC3E}">
        <p14:creationId xmlns:p14="http://schemas.microsoft.com/office/powerpoint/2010/main" val="3454171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08F74C-24B5-EB06-79E4-131CA3604D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399"/>
            <a:ext cx="5239272" cy="1621147"/>
          </a:xfrm>
        </p:spPr>
        <p:txBody>
          <a:bodyPr>
            <a:normAutofit/>
          </a:bodyPr>
          <a:lstStyle/>
          <a:p>
            <a:r>
              <a:rPr lang="en-GB" dirty="0"/>
              <a:t> sensory barriers</a:t>
            </a:r>
          </a:p>
        </p:txBody>
      </p:sp>
      <p:cxnSp>
        <p:nvCxnSpPr>
          <p:cNvPr id="12" name="Straight Connector 1">
            <a:extLst>
              <a:ext uri="{FF2B5EF4-FFF2-40B4-BE49-F238E27FC236}">
                <a16:creationId xmlns:a16="http://schemas.microsoft.com/office/drawing/2014/main" id="{7D3DF08D-8EDA-0FB3-59D9-B692F2ADD1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Communications">
            <a:extLst>
              <a:ext uri="{FF2B5EF4-FFF2-40B4-BE49-F238E27FC236}">
                <a16:creationId xmlns:a16="http://schemas.microsoft.com/office/drawing/2014/main" id="{3F6F9EB7-923A-7B59-8334-AFE95BF9C5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4672" y="2672080"/>
            <a:ext cx="3490974" cy="349097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E6B7AA-5FA8-B4D4-14D9-3528FAF4D7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6176" y="914399"/>
            <a:ext cx="5138688" cy="52486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Ensure </a:t>
            </a:r>
            <a:r>
              <a:rPr lang="en-GB" b="1" dirty="0"/>
              <a:t>private</a:t>
            </a:r>
            <a:r>
              <a:rPr lang="en-GB" dirty="0"/>
              <a:t>,</a:t>
            </a:r>
            <a:r>
              <a:rPr lang="en-GB" b="1" dirty="0"/>
              <a:t> quie</a:t>
            </a:r>
            <a:r>
              <a:rPr lang="en-GB" dirty="0"/>
              <a:t>t and </a:t>
            </a:r>
            <a:r>
              <a:rPr lang="en-GB" b="1" dirty="0"/>
              <a:t>comfortable spaces</a:t>
            </a:r>
            <a:r>
              <a:rPr lang="en-GB" dirty="0"/>
              <a:t> for discussions.</a:t>
            </a:r>
          </a:p>
          <a:p>
            <a:r>
              <a:rPr lang="en-GB" dirty="0"/>
              <a:t>Minimise distractions such as </a:t>
            </a:r>
            <a:r>
              <a:rPr lang="en-GB" b="1" dirty="0"/>
              <a:t>background noises</a:t>
            </a:r>
            <a:r>
              <a:rPr lang="en-GB" dirty="0"/>
              <a:t> or </a:t>
            </a:r>
            <a:r>
              <a:rPr lang="en-GB" b="1" dirty="0"/>
              <a:t>interruptions.</a:t>
            </a:r>
          </a:p>
          <a:p>
            <a:r>
              <a:rPr lang="en-GB" b="1" dirty="0"/>
              <a:t>Patient with hearing, visual and speech impairments may find communication difficult.</a:t>
            </a:r>
          </a:p>
          <a:p>
            <a:r>
              <a:rPr lang="en-GB" dirty="0"/>
              <a:t>Use</a:t>
            </a:r>
            <a:r>
              <a:rPr lang="en-GB" b="1" dirty="0"/>
              <a:t> assistive technologies</a:t>
            </a:r>
            <a:r>
              <a:rPr lang="en-GB" dirty="0"/>
              <a:t> such as hearing loops, microphones when needed.</a:t>
            </a:r>
          </a:p>
          <a:p>
            <a:r>
              <a:rPr lang="en-GB" dirty="0"/>
              <a:t>Provide </a:t>
            </a:r>
            <a:r>
              <a:rPr lang="en-GB" b="1" dirty="0"/>
              <a:t>large print, braille,</a:t>
            </a:r>
            <a:r>
              <a:rPr lang="en-GB" dirty="0"/>
              <a:t> or </a:t>
            </a:r>
            <a:r>
              <a:rPr lang="en-GB" b="1" dirty="0"/>
              <a:t>audio</a:t>
            </a:r>
            <a:r>
              <a:rPr lang="en-GB" dirty="0"/>
              <a:t> information for visual impairment</a:t>
            </a:r>
          </a:p>
          <a:p>
            <a:r>
              <a:rPr lang="en-GB" dirty="0"/>
              <a:t>Allow </a:t>
            </a:r>
            <a:r>
              <a:rPr lang="en-GB" b="1" dirty="0"/>
              <a:t>extra time</a:t>
            </a:r>
            <a:r>
              <a:rPr lang="en-GB" dirty="0"/>
              <a:t> for communication and confirm understanding 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0440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B88264-F9F6-1EC9-3942-45A1B5FEB9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4749" y="909638"/>
            <a:ext cx="5201121" cy="1318062"/>
          </a:xfrm>
        </p:spPr>
        <p:txBody>
          <a:bodyPr>
            <a:normAutofit/>
          </a:bodyPr>
          <a:lstStyle/>
          <a:p>
            <a:r>
              <a:rPr lang="en-GB" dirty="0"/>
              <a:t>Emotional barriers</a:t>
            </a:r>
          </a:p>
        </p:txBody>
      </p:sp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2BFC2D98-8863-6D02-C5CF-B14ADF3BDB5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451" r="20932" b="5"/>
          <a:stretch>
            <a:fillRect/>
          </a:stretch>
        </p:blipFill>
        <p:spPr>
          <a:xfrm>
            <a:off x="20" y="10"/>
            <a:ext cx="5686740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22739" y="722376"/>
            <a:ext cx="16002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0A6F6C-C71D-4D43-400F-82B3FC568E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0838" y="2236843"/>
            <a:ext cx="5201121" cy="39319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b="1" dirty="0"/>
              <a:t>Anxiety, fear, pain or embarrassment</a:t>
            </a:r>
            <a:r>
              <a:rPr lang="en-GB" dirty="0"/>
              <a:t> may prevent patients from communicating openly. </a:t>
            </a:r>
          </a:p>
          <a:p>
            <a:r>
              <a:rPr lang="en-GB" dirty="0"/>
              <a:t>Overcome by building rapport, trust, using </a:t>
            </a:r>
            <a:r>
              <a:rPr lang="en-GB" b="1" dirty="0"/>
              <a:t>empathy</a:t>
            </a:r>
            <a:r>
              <a:rPr lang="en-GB" dirty="0"/>
              <a:t>, </a:t>
            </a:r>
            <a:r>
              <a:rPr lang="en-GB" b="1" dirty="0"/>
              <a:t>unconditional positive regard </a:t>
            </a:r>
            <a:r>
              <a:rPr lang="en-GB" dirty="0"/>
              <a:t>and </a:t>
            </a:r>
            <a:r>
              <a:rPr lang="en-GB" b="1" dirty="0"/>
              <a:t>reassurance</a:t>
            </a:r>
            <a:r>
              <a:rPr lang="en-GB" dirty="0"/>
              <a:t> where you can.</a:t>
            </a:r>
          </a:p>
          <a:p>
            <a:r>
              <a:rPr lang="en-GB" dirty="0"/>
              <a:t>Encourage patients to </a:t>
            </a:r>
            <a:r>
              <a:rPr lang="en-GB" b="1" dirty="0"/>
              <a:t>express feelings </a:t>
            </a:r>
            <a:r>
              <a:rPr lang="en-GB" dirty="0"/>
              <a:t>and concerns in a </a:t>
            </a:r>
            <a:r>
              <a:rPr lang="en-GB" b="1" dirty="0"/>
              <a:t>non-judgemental</a:t>
            </a:r>
            <a:r>
              <a:rPr lang="en-GB" dirty="0"/>
              <a:t> environment. </a:t>
            </a:r>
          </a:p>
        </p:txBody>
      </p:sp>
    </p:spTree>
    <p:extLst>
      <p:ext uri="{BB962C8B-B14F-4D97-AF65-F5344CB8AC3E}">
        <p14:creationId xmlns:p14="http://schemas.microsoft.com/office/powerpoint/2010/main" val="192662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45E080-28B0-BEB8-D083-4D9C9BD162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Effective communication skills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B82597-249B-34E8-E56A-23BBE9BD47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3A0EBFA4-74AE-A01E-0688-E8C59D4C1498}"/>
              </a:ext>
            </a:extLst>
          </p:cNvPr>
          <p:cNvSpPr/>
          <p:nvPr/>
        </p:nvSpPr>
        <p:spPr>
          <a:xfrm>
            <a:off x="4305300" y="3293268"/>
            <a:ext cx="3926679" cy="1509711"/>
          </a:xfrm>
          <a:prstGeom prst="ellipse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Effective communication skills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D78078-6261-46B7-8E69-A5490BB6A55A}"/>
              </a:ext>
            </a:extLst>
          </p:cNvPr>
          <p:cNvSpPr txBox="1"/>
          <p:nvPr/>
        </p:nvSpPr>
        <p:spPr>
          <a:xfrm>
            <a:off x="1232898" y="2751686"/>
            <a:ext cx="274319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Open ended questioning</a:t>
            </a:r>
            <a:r>
              <a:rPr lang="en-GB" dirty="0"/>
              <a:t>/ check for understanding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8BFBE5B-461E-5D88-513A-D48B5A8AD44D}"/>
              </a:ext>
            </a:extLst>
          </p:cNvPr>
          <p:cNvSpPr txBox="1"/>
          <p:nvPr/>
        </p:nvSpPr>
        <p:spPr>
          <a:xfrm>
            <a:off x="1238948" y="3764345"/>
            <a:ext cx="293369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Encouragers,</a:t>
            </a:r>
            <a:r>
              <a:rPr lang="en-GB" dirty="0"/>
              <a:t> mm, ok, right, I see 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DB38C46-6E38-E651-3E8A-E17B8C5B9FA5}"/>
              </a:ext>
            </a:extLst>
          </p:cNvPr>
          <p:cNvSpPr txBox="1"/>
          <p:nvPr/>
        </p:nvSpPr>
        <p:spPr>
          <a:xfrm>
            <a:off x="1239017" y="5134105"/>
            <a:ext cx="274319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Summarising</a:t>
            </a:r>
            <a:r>
              <a:rPr lang="en-GB" dirty="0"/>
              <a:t> what has been said 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72A1F83-17F2-6262-6ACD-FD3DA60BFDD2}"/>
              </a:ext>
            </a:extLst>
          </p:cNvPr>
          <p:cNvSpPr txBox="1"/>
          <p:nvPr/>
        </p:nvSpPr>
        <p:spPr>
          <a:xfrm rot="-10800000" flipV="1">
            <a:off x="8529061" y="2898042"/>
            <a:ext cx="285035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Body language and facial expressions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457F1BD-8452-A2E7-59DB-7E17D9CF9759}"/>
              </a:ext>
            </a:extLst>
          </p:cNvPr>
          <p:cNvSpPr txBox="1"/>
          <p:nvPr/>
        </p:nvSpPr>
        <p:spPr>
          <a:xfrm rot="-10800000" flipV="1">
            <a:off x="8576842" y="3726155"/>
            <a:ext cx="292179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Eye contact </a:t>
            </a:r>
            <a:r>
              <a:rPr lang="en-GB" dirty="0"/>
              <a:t>and visible mouth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65E18C1-F116-E90D-C480-0FE508812547}"/>
              </a:ext>
            </a:extLst>
          </p:cNvPr>
          <p:cNvSpPr txBox="1"/>
          <p:nvPr/>
        </p:nvSpPr>
        <p:spPr>
          <a:xfrm>
            <a:off x="4949672" y="5169859"/>
            <a:ext cx="318372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Speaking clearly</a:t>
            </a:r>
            <a:r>
              <a:rPr lang="en-GB" dirty="0"/>
              <a:t>, avoid jargon, simple language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79208C7-28DB-230C-90A3-D769FC05F838}"/>
              </a:ext>
            </a:extLst>
          </p:cNvPr>
          <p:cNvSpPr txBox="1"/>
          <p:nvPr/>
        </p:nvSpPr>
        <p:spPr>
          <a:xfrm>
            <a:off x="8509552" y="4537591"/>
            <a:ext cx="2897980" cy="12241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Active listening</a:t>
            </a:r>
            <a:r>
              <a:rPr lang="en-GB" dirty="0"/>
              <a:t>, paying attention to understand needs and</a:t>
            </a:r>
            <a:r>
              <a:rPr lang="en-GB" b="1" dirty="0"/>
              <a:t> emotional intent</a:t>
            </a:r>
            <a:r>
              <a:rPr lang="en-GB" dirty="0"/>
              <a:t> of others 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60AC6F7-2D44-9098-345E-A0F6DBF57D23}"/>
              </a:ext>
            </a:extLst>
          </p:cNvPr>
          <p:cNvSpPr txBox="1"/>
          <p:nvPr/>
        </p:nvSpPr>
        <p:spPr>
          <a:xfrm>
            <a:off x="5193740" y="2757604"/>
            <a:ext cx="273129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Empathy and Respect.</a:t>
            </a:r>
          </a:p>
        </p:txBody>
      </p:sp>
    </p:spTree>
    <p:extLst>
      <p:ext uri="{BB962C8B-B14F-4D97-AF65-F5344CB8AC3E}">
        <p14:creationId xmlns:p14="http://schemas.microsoft.com/office/powerpoint/2010/main" val="33059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111FE7-A0C6-6699-E4BF-1A60F0A7D5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4749" y="909638"/>
            <a:ext cx="5201121" cy="1318062"/>
          </a:xfrm>
        </p:spPr>
        <p:txBody>
          <a:bodyPr>
            <a:normAutofit/>
          </a:bodyPr>
          <a:lstStyle/>
          <a:p>
            <a:r>
              <a:rPr lang="en-GB" dirty="0"/>
              <a:t> Group Quiz</a:t>
            </a:r>
          </a:p>
        </p:txBody>
      </p:sp>
      <p:pic>
        <p:nvPicPr>
          <p:cNvPr id="5" name="Picture 4" descr="Different coloured question marks">
            <a:extLst>
              <a:ext uri="{FF2B5EF4-FFF2-40B4-BE49-F238E27FC236}">
                <a16:creationId xmlns:a16="http://schemas.microsoft.com/office/drawing/2014/main" id="{E81B74B0-8068-8C47-3DF2-7CB26A1514D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113" r="27243" b="-2"/>
          <a:stretch>
            <a:fillRect/>
          </a:stretch>
        </p:blipFill>
        <p:spPr>
          <a:xfrm>
            <a:off x="20" y="10"/>
            <a:ext cx="5686740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22739" y="722376"/>
            <a:ext cx="16002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445716-BFC6-6679-79ED-1CA9E032AC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0838" y="2236843"/>
            <a:ext cx="5201121" cy="39319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1.What is interpersonal communication?</a:t>
            </a:r>
            <a:endParaRPr lang="en-US" dirty="0"/>
          </a:p>
          <a:p>
            <a:pPr marL="0" indent="0">
              <a:buNone/>
            </a:pPr>
            <a:r>
              <a:rPr lang="en-GB" dirty="0"/>
              <a:t>2. List as many ways you can communicate. </a:t>
            </a:r>
          </a:p>
          <a:p>
            <a:pPr marL="0" indent="0">
              <a:buNone/>
            </a:pPr>
            <a:r>
              <a:rPr lang="en-GB" dirty="0"/>
              <a:t>3. How can you overcome sensory barriers?</a:t>
            </a:r>
          </a:p>
          <a:p>
            <a:pPr marL="0" indent="0">
              <a:buNone/>
            </a:pPr>
            <a:r>
              <a:rPr lang="en-GB" dirty="0"/>
              <a:t>4. List 2 ways of overcoming cultural barriers.</a:t>
            </a:r>
          </a:p>
          <a:p>
            <a:pPr marL="0" indent="0">
              <a:buNone/>
            </a:pPr>
            <a:r>
              <a:rPr lang="en-GB" dirty="0"/>
              <a:t>5. How do we decode information?</a:t>
            </a:r>
          </a:p>
          <a:p>
            <a:pPr marL="0" indent="0">
              <a:buNone/>
            </a:pPr>
            <a:r>
              <a:rPr lang="en-GB" dirty="0"/>
              <a:t>6. What do you think can go wrong when decoding? </a:t>
            </a:r>
          </a:p>
          <a:p>
            <a:pPr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8936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001E58-4674-4BD3-A4E9-3A9959F81B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8" y="909637"/>
            <a:ext cx="6400800" cy="13075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Reflective exercise -Motives for helping</a:t>
            </a:r>
            <a:endParaRPr lang="en-GB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8E813B4C-6731-0B72-5252-A79AB0E20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3900"/>
            <a:ext cx="1058875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86E0EA-C0D0-7290-DE82-C66A5D5327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088" y="2221992"/>
            <a:ext cx="6400800" cy="373989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GB" dirty="0"/>
              <a:t>What are you motives for going into a helping profession? </a:t>
            </a:r>
          </a:p>
          <a:p>
            <a:pPr>
              <a:lnSpc>
                <a:spcPct val="100000"/>
              </a:lnSpc>
            </a:pPr>
            <a:r>
              <a:rPr lang="en-GB" dirty="0"/>
              <a:t>In order to be an effective helper, you need to be able to experience your feelings fully and accurately. </a:t>
            </a:r>
          </a:p>
          <a:p>
            <a:pPr>
              <a:lnSpc>
                <a:spcPct val="100000"/>
              </a:lnSpc>
            </a:pPr>
            <a:r>
              <a:rPr lang="en-GB" dirty="0"/>
              <a:t>Which feelings are you comfortable with?</a:t>
            </a:r>
            <a:endParaRPr lang="en-GB"/>
          </a:p>
          <a:p>
            <a:pPr>
              <a:lnSpc>
                <a:spcPct val="100000"/>
              </a:lnSpc>
            </a:pPr>
            <a:r>
              <a:rPr lang="en-GB" dirty="0"/>
              <a:t>Which feelings  do you need to manage?</a:t>
            </a:r>
          </a:p>
          <a:p>
            <a:pPr>
              <a:lnSpc>
                <a:spcPct val="100000"/>
              </a:lnSpc>
            </a:pPr>
            <a:r>
              <a:rPr lang="en-GB" dirty="0"/>
              <a:t>Explore your own self-worth, fears, anxieties of communicating with others. (</a:t>
            </a:r>
            <a:r>
              <a:rPr lang="en-GB" dirty="0" err="1"/>
              <a:t>strengthts</a:t>
            </a:r>
            <a:r>
              <a:rPr lang="en-GB" dirty="0"/>
              <a:t> and areas of growth). </a:t>
            </a:r>
          </a:p>
          <a:p>
            <a:pPr>
              <a:lnSpc>
                <a:spcPct val="100000"/>
              </a:lnSpc>
            </a:pPr>
            <a:endParaRPr lang="en-GB"/>
          </a:p>
        </p:txBody>
      </p:sp>
      <p:pic>
        <p:nvPicPr>
          <p:cNvPr id="7" name="Graphic 6" descr="Confused Person">
            <a:extLst>
              <a:ext uri="{FF2B5EF4-FFF2-40B4-BE49-F238E27FC236}">
                <a16:creationId xmlns:a16="http://schemas.microsoft.com/office/drawing/2014/main" id="{E1E2D930-D421-9125-1472-4560467049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87920" y="2102261"/>
            <a:ext cx="3903980" cy="3903980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6E0E8146-6E65-2E6C-0C86-547E3C925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065" y="6145599"/>
            <a:ext cx="1058283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3476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A65C84-D016-EC2C-4103-71ACC77385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8656" y="914400"/>
            <a:ext cx="6236208" cy="13075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Person Centred counselling </a:t>
            </a:r>
            <a:endParaRPr lang="en-GB"/>
          </a:p>
        </p:txBody>
      </p:sp>
      <p:pic>
        <p:nvPicPr>
          <p:cNvPr id="4" name="Picture 3" descr="A close-up of an old person&#10;&#10;AI-generated content may be incorrect.">
            <a:extLst>
              <a:ext uri="{FF2B5EF4-FFF2-40B4-BE49-F238E27FC236}">
                <a16:creationId xmlns:a16="http://schemas.microsoft.com/office/drawing/2014/main" id="{315668BC-68C0-214F-F0D2-B132263AA4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12000" contrast="-8000"/>
                    </a14:imgEffect>
                  </a14:imgLayer>
                </a14:imgProps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156" r="1" b="1"/>
          <a:stretch>
            <a:fillRect/>
          </a:stretch>
        </p:blipFill>
        <p:spPr>
          <a:xfrm>
            <a:off x="20" y="-1"/>
            <a:ext cx="4663420" cy="6858001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46871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8A36DE-8EB0-291C-5125-3F45853F43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8656" y="2221992"/>
            <a:ext cx="6236208" cy="3941064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dirty="0"/>
              <a:t>Carl Rogers (1902-1987)</a:t>
            </a:r>
          </a:p>
          <a:p>
            <a:r>
              <a:rPr lang="en-GB" b="1" dirty="0"/>
              <a:t>Humanistic Approach</a:t>
            </a:r>
            <a:r>
              <a:rPr lang="en-GB" dirty="0"/>
              <a:t>– belief that all individuals have inherent worth and possess the capacity for growth. </a:t>
            </a:r>
          </a:p>
          <a:p>
            <a:r>
              <a:rPr lang="en-GB" dirty="0"/>
              <a:t>People are the </a:t>
            </a:r>
            <a:r>
              <a:rPr lang="en-GB" b="1" dirty="0"/>
              <a:t>best experts</a:t>
            </a:r>
            <a:r>
              <a:rPr lang="en-GB" dirty="0"/>
              <a:t> of themselves</a:t>
            </a:r>
          </a:p>
          <a:p>
            <a:r>
              <a:rPr lang="en-GB" dirty="0"/>
              <a:t>Capacity for self-healing</a:t>
            </a:r>
          </a:p>
          <a:p>
            <a:r>
              <a:rPr lang="en-GB" dirty="0"/>
              <a:t>Concerned with the </a:t>
            </a:r>
            <a:r>
              <a:rPr lang="en-GB" b="1" dirty="0"/>
              <a:t>here and now</a:t>
            </a:r>
          </a:p>
          <a:p>
            <a:r>
              <a:rPr lang="en-GB" b="1" dirty="0"/>
              <a:t>Patient/client led-</a:t>
            </a:r>
            <a:r>
              <a:rPr lang="en-GB" dirty="0"/>
              <a:t> nondirective</a:t>
            </a:r>
          </a:p>
          <a:p>
            <a:r>
              <a:rPr lang="en-GB" dirty="0"/>
              <a:t>Self-empowerment</a:t>
            </a:r>
          </a:p>
          <a:p>
            <a:r>
              <a:rPr lang="en-GB" b="1" dirty="0"/>
              <a:t>Free will-</a:t>
            </a:r>
            <a:r>
              <a:rPr lang="en-GB" dirty="0"/>
              <a:t> choice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972DFF-9DEB-7821-A868-A15101AB7E65}"/>
              </a:ext>
            </a:extLst>
          </p:cNvPr>
          <p:cNvSpPr txBox="1"/>
          <p:nvPr/>
        </p:nvSpPr>
        <p:spPr>
          <a:xfrm>
            <a:off x="20" y="6172200"/>
            <a:ext cx="4663420" cy="685800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lIns="91440" tIns="45720" rIns="91440" bIns="45720" anchor="t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1300" dirty="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562213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B27073-5873-F6C8-7CAE-0BC69DDC3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5195889" cy="131673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/>
              <a:t>Core conditions – unconditional positive regard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2B951FD-94F7-E138-3EC2-A66A551D91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BEEC88-E564-FC24-F6FA-DD20FF200F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231136"/>
            <a:ext cx="5195889" cy="393192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700"/>
              <a:t>Therapist/health care worker </a:t>
            </a:r>
            <a:r>
              <a:rPr lang="en-GB" sz="1700" b="1"/>
              <a:t>accepts and supports</a:t>
            </a:r>
            <a:r>
              <a:rPr lang="en-GB" sz="1700"/>
              <a:t> the patient/client completely </a:t>
            </a:r>
            <a:r>
              <a:rPr lang="en-GB" sz="1700" b="1"/>
              <a:t>without</a:t>
            </a:r>
            <a:r>
              <a:rPr lang="en-GB" sz="1700"/>
              <a:t> </a:t>
            </a:r>
            <a:r>
              <a:rPr lang="en-GB" sz="1700" b="1"/>
              <a:t>judgemen</a:t>
            </a:r>
            <a:r>
              <a:rPr lang="en-GB" sz="1700"/>
              <a:t>t which helps to build the client's trust, builds rapport, improves patient's self-worth.</a:t>
            </a:r>
          </a:p>
          <a:p>
            <a:pPr>
              <a:lnSpc>
                <a:spcPct val="100000"/>
              </a:lnSpc>
            </a:pPr>
            <a:r>
              <a:rPr lang="en-GB" sz="1700"/>
              <a:t>Therapist/health care worker  offers </a:t>
            </a:r>
            <a:r>
              <a:rPr lang="en-GB" sz="1700" b="1"/>
              <a:t>full acceptance</a:t>
            </a:r>
            <a:r>
              <a:rPr lang="en-GB" sz="1700"/>
              <a:t> to the patient, regardless of their behaviours, what they say or do, choices, or nature of the illness.</a:t>
            </a:r>
          </a:p>
          <a:p>
            <a:pPr>
              <a:lnSpc>
                <a:spcPct val="100000"/>
              </a:lnSpc>
            </a:pPr>
            <a:r>
              <a:rPr lang="en-GB" sz="1700"/>
              <a:t>Patient is </a:t>
            </a:r>
            <a:r>
              <a:rPr lang="en-GB" sz="1700" b="1"/>
              <a:t>valued </a:t>
            </a:r>
            <a:r>
              <a:rPr lang="en-GB" sz="1700"/>
              <a:t>for </a:t>
            </a:r>
            <a:r>
              <a:rPr lang="en-GB" sz="1700" b="1"/>
              <a:t>who they are</a:t>
            </a:r>
            <a:r>
              <a:rPr lang="en-GB" sz="1700"/>
              <a:t> not for what they do.</a:t>
            </a:r>
          </a:p>
          <a:p>
            <a:pPr>
              <a:lnSpc>
                <a:spcPct val="100000"/>
              </a:lnSpc>
            </a:pPr>
            <a:r>
              <a:rPr lang="en-GB" sz="1700"/>
              <a:t>Validates patient feelings</a:t>
            </a:r>
          </a:p>
          <a:p>
            <a:pPr>
              <a:lnSpc>
                <a:spcPct val="100000"/>
              </a:lnSpc>
            </a:pPr>
            <a:r>
              <a:rPr lang="en-GB" sz="1700"/>
              <a:t>Empowers patients that they have the internal resource for growth and change.</a:t>
            </a:r>
          </a:p>
          <a:p>
            <a:pPr>
              <a:lnSpc>
                <a:spcPct val="100000"/>
              </a:lnSpc>
            </a:pPr>
            <a:endParaRPr lang="en-GB" sz="1700"/>
          </a:p>
          <a:p>
            <a:pPr>
              <a:lnSpc>
                <a:spcPct val="100000"/>
              </a:lnSpc>
            </a:pPr>
            <a:endParaRPr lang="en-GB" sz="1700"/>
          </a:p>
        </p:txBody>
      </p:sp>
      <p:pic>
        <p:nvPicPr>
          <p:cNvPr id="5" name="Picture 4" descr="Two people holding each other's hands">
            <a:extLst>
              <a:ext uri="{FF2B5EF4-FFF2-40B4-BE49-F238E27FC236}">
                <a16:creationId xmlns:a16="http://schemas.microsoft.com/office/drawing/2014/main" id="{6C14D73D-CFAB-7FFE-584A-D22166897B8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752" r="25157" b="-3"/>
          <a:stretch>
            <a:fillRect/>
          </a:stretch>
        </p:blipFill>
        <p:spPr>
          <a:xfrm>
            <a:off x="6420752" y="-1"/>
            <a:ext cx="5771248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8597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70B4F0-F895-5539-AA5B-FB1914AC89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4749" y="909638"/>
            <a:ext cx="5201121" cy="131806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/>
              <a:t>Barriers to unconditional Positive regard</a:t>
            </a:r>
          </a:p>
        </p:txBody>
      </p:sp>
      <p:pic>
        <p:nvPicPr>
          <p:cNvPr id="5" name="Picture 4" descr="Red ropes on a red surface">
            <a:extLst>
              <a:ext uri="{FF2B5EF4-FFF2-40B4-BE49-F238E27FC236}">
                <a16:creationId xmlns:a16="http://schemas.microsoft.com/office/drawing/2014/main" id="{B058967F-FEC5-F8B5-D43E-438B55371AA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6029" r="4209" b="-2"/>
          <a:stretch>
            <a:fillRect/>
          </a:stretch>
        </p:blipFill>
        <p:spPr>
          <a:xfrm>
            <a:off x="20" y="10"/>
            <a:ext cx="5686740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22739" y="722376"/>
            <a:ext cx="16002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E094F6-20C9-18A8-3CD3-AAC8CAA8DE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0838" y="2236843"/>
            <a:ext cx="5201121" cy="39319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Discuss barriers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186694"/>
      </p:ext>
    </p:extLst>
  </p:cSld>
  <p:clrMapOvr>
    <a:masterClrMapping/>
  </p:clrMapOvr>
  <p:transition spd="slow">
    <p:push dir="u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3E3062-F6D3-5698-A2FF-24DD663E6C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609601"/>
            <a:ext cx="2521714" cy="4488878"/>
          </a:xfrm>
        </p:spPr>
        <p:txBody>
          <a:bodyPr>
            <a:normAutofit/>
          </a:bodyPr>
          <a:lstStyle/>
          <a:p>
            <a:r>
              <a:rPr lang="en-GB" sz="3200"/>
              <a:t>Potential barriers to UPR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0ADD27CF-4CE1-2871-1ABA-40FCA4D032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3538488" y="723900"/>
            <a:ext cx="15948" cy="545007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D34EA5FE-CDCC-E729-7F12-26158FDF12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8910080"/>
              </p:ext>
            </p:extLst>
          </p:nvPr>
        </p:nvGraphicFramePr>
        <p:xfrm>
          <a:off x="3987800" y="723900"/>
          <a:ext cx="7442201" cy="54002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64256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5DDAB1-A04C-A5A7-01E6-57D073882D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 Person Centred core condition- Empathy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83EA4F-FD33-3B12-81B1-94C22A2C73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The capacity to </a:t>
            </a:r>
            <a:r>
              <a:rPr lang="en-GB" b="1" dirty="0"/>
              <a:t>identify mentally</a:t>
            </a:r>
            <a:r>
              <a:rPr lang="en-GB" dirty="0"/>
              <a:t> with and to </a:t>
            </a:r>
            <a:r>
              <a:rPr lang="en-GB" b="1" dirty="0"/>
              <a:t>comprehend another person's world.</a:t>
            </a:r>
          </a:p>
          <a:p>
            <a:r>
              <a:rPr lang="en-GB" b="1" dirty="0"/>
              <a:t>Heart of quality in health care</a:t>
            </a:r>
            <a:r>
              <a:rPr lang="en-GB" dirty="0"/>
              <a:t>- builds trust, safety, benefits patients. </a:t>
            </a:r>
          </a:p>
          <a:p>
            <a:r>
              <a:rPr lang="en-GB" b="1" dirty="0"/>
              <a:t>Cognitive Empathy</a:t>
            </a:r>
            <a:r>
              <a:rPr lang="en-GB" dirty="0"/>
              <a:t> - the ability to understand another person thoughts, feelings, and perspective.- (recognising a patient feels anxious about a diagnosis because they fear the unknown). </a:t>
            </a:r>
          </a:p>
          <a:p>
            <a:r>
              <a:rPr lang="en-GB" dirty="0"/>
              <a:t>E</a:t>
            </a:r>
            <a:r>
              <a:rPr lang="en-GB" b="1" dirty="0"/>
              <a:t>motional Empathy</a:t>
            </a:r>
            <a:r>
              <a:rPr lang="en-GB" dirty="0"/>
              <a:t> - The capacity to feel or resonate with another's emotions</a:t>
            </a:r>
          </a:p>
          <a:p>
            <a:r>
              <a:rPr lang="en-GB" b="1" dirty="0"/>
              <a:t>Compassion</a:t>
            </a:r>
            <a:r>
              <a:rPr lang="en-GB" dirty="0"/>
              <a:t> – Acting to provide comfort, reassurance, and appropriate care. </a:t>
            </a:r>
          </a:p>
        </p:txBody>
      </p:sp>
    </p:spTree>
    <p:extLst>
      <p:ext uri="{BB962C8B-B14F-4D97-AF65-F5344CB8AC3E}">
        <p14:creationId xmlns:p14="http://schemas.microsoft.com/office/powerpoint/2010/main" val="2048264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F710FDB-0919-493E-8539-8240C23F1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E497F8-E707-B209-1A86-BF78767EA7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05256"/>
            <a:ext cx="2834979" cy="5218679"/>
          </a:xfrm>
        </p:spPr>
        <p:txBody>
          <a:bodyPr>
            <a:normAutofit/>
          </a:bodyPr>
          <a:lstStyle/>
          <a:p>
            <a:r>
              <a:rPr lang="en-GB" sz="3200" dirty="0"/>
              <a:t>General Empathic statements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B7C827-F079-ED16-8C9F-AB91EFFA56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3866" y="905256"/>
            <a:ext cx="7644046" cy="525624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I can see that this is really a difficult situation for you</a:t>
            </a:r>
          </a:p>
          <a:p>
            <a:r>
              <a:rPr lang="en-GB" dirty="0"/>
              <a:t>It sounds like you have been through a lot</a:t>
            </a:r>
          </a:p>
          <a:p>
            <a:r>
              <a:rPr lang="en-GB" dirty="0"/>
              <a:t>That must have been very upsetting </a:t>
            </a:r>
          </a:p>
          <a:p>
            <a:r>
              <a:rPr lang="en-GB" dirty="0"/>
              <a:t>I can hear how much this is affecting you</a:t>
            </a:r>
          </a:p>
          <a:p>
            <a:r>
              <a:rPr lang="en-GB" dirty="0"/>
              <a:t>You've done really well to manage this situation</a:t>
            </a:r>
          </a:p>
          <a:p>
            <a:r>
              <a:rPr lang="en-GB" dirty="0"/>
              <a:t>I can imagine that this has been overwhelming</a:t>
            </a:r>
          </a:p>
          <a:p>
            <a:r>
              <a:rPr lang="en-GB" dirty="0"/>
              <a:t>It sounds like this has been weighing on you for some time</a:t>
            </a:r>
          </a:p>
          <a:p>
            <a:r>
              <a:rPr lang="en-GB" dirty="0"/>
              <a:t>I can sense how important this is to you</a:t>
            </a:r>
          </a:p>
          <a:p>
            <a:r>
              <a:rPr lang="en-GB" dirty="0"/>
              <a:t>It is ok to feel upset- this situation would be hard for anyone </a:t>
            </a:r>
          </a:p>
          <a:p>
            <a:r>
              <a:rPr lang="en-GB" dirty="0"/>
              <a:t>It is understandable to feel scared or uncertain</a:t>
            </a:r>
          </a:p>
          <a:p>
            <a:r>
              <a:rPr lang="en-GB" dirty="0"/>
              <a:t>It sounds like you're feeling really frustrated by what's happened. 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33715A5-8048-453E-A44A-0F17BBB481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6300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C7E4A7-5456-1096-3033-8F0E6AC51D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6239599" cy="130759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Empathic Encouraging statements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815BE95-1337-20E2-B2EF-5DA486F72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CB2F19-DD35-0B21-1473-43D0340216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221992"/>
            <a:ext cx="6239599" cy="394106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You've shown a lot of strength in how you are handling this</a:t>
            </a:r>
          </a:p>
          <a:p>
            <a:r>
              <a:rPr lang="en-GB" dirty="0"/>
              <a:t>If sounds like you are doing the best to take care of yourself</a:t>
            </a:r>
          </a:p>
          <a:p>
            <a:r>
              <a:rPr lang="en-GB" dirty="0"/>
              <a:t>You are making progress, even if it doesn't always feel that way.</a:t>
            </a:r>
          </a:p>
          <a:p>
            <a:endParaRPr lang="en-GB" dirty="0"/>
          </a:p>
        </p:txBody>
      </p:sp>
      <p:pic>
        <p:nvPicPr>
          <p:cNvPr id="5" name="Picture 4" descr="Hand reaching out to sun">
            <a:extLst>
              <a:ext uri="{FF2B5EF4-FFF2-40B4-BE49-F238E27FC236}">
                <a16:creationId xmlns:a16="http://schemas.microsoft.com/office/drawing/2014/main" id="{4E7A9D6A-533B-65B5-48BC-6AEC549097B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072" r="17940" b="-4"/>
          <a:stretch>
            <a:fillRect/>
          </a:stretch>
        </p:blipFill>
        <p:spPr>
          <a:xfrm>
            <a:off x="7583424" y="10"/>
            <a:ext cx="4608576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2923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E0F74C-5942-B366-73CC-C6532F58F9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External vs internal frame of reference responses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625ECB4-5B38-B032-447E-89C4E23AD6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5924491"/>
              </p:ext>
            </p:extLst>
          </p:nvPr>
        </p:nvGraphicFramePr>
        <p:xfrm>
          <a:off x="700088" y="2222500"/>
          <a:ext cx="10691812" cy="347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345906">
                  <a:extLst>
                    <a:ext uri="{9D8B030D-6E8A-4147-A177-3AD203B41FA5}">
                      <a16:colId xmlns:a16="http://schemas.microsoft.com/office/drawing/2014/main" val="822990697"/>
                    </a:ext>
                  </a:extLst>
                </a:gridCol>
                <a:gridCol w="5345906">
                  <a:extLst>
                    <a:ext uri="{9D8B030D-6E8A-4147-A177-3AD203B41FA5}">
                      <a16:colId xmlns:a16="http://schemas.microsoft.com/office/drawing/2014/main" val="103549223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External Frame Responses</a:t>
                      </a:r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Internal Frame Responses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66909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 wouldn't have done that</a:t>
                      </a:r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You feel happy that you have passed your test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541735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You should have behaved in this way instead</a:t>
                      </a:r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You feel sad that you were not chosen for the job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17524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Stop letting yourself get depressed over small matters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You're in two minds as whether you should invite them</a:t>
                      </a:r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3673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Don't be afraid to show your anger</a:t>
                      </a:r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You feel glad and relieved that you got that job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60639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3505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EF92585-7A99-6108-9663-8C59032742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301D69-A001-3ABC-227C-AC15EBEE4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4823" y="2109493"/>
            <a:ext cx="4265763" cy="1441776"/>
          </a:xfrm>
        </p:spPr>
        <p:txBody>
          <a:bodyPr anchor="t">
            <a:normAutofit/>
          </a:bodyPr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9FBEDB-66CB-9AA1-7CB4-1ACE938F9A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1353" y="2200490"/>
            <a:ext cx="5269831" cy="3445399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GB" dirty="0"/>
              <a:t>My parents want me to go to University and become a doctor, but I don't know what I want to do. </a:t>
            </a:r>
            <a:endParaRPr lang="en-GB"/>
          </a:p>
          <a:p>
            <a:pPr>
              <a:lnSpc>
                <a:spcPct val="100000"/>
              </a:lnSpc>
            </a:pPr>
            <a:r>
              <a:rPr lang="en-GB" dirty="0"/>
              <a:t>Ex (a) Well, parents often have their own ideas.</a:t>
            </a:r>
            <a:endParaRPr lang="en-GB"/>
          </a:p>
          <a:p>
            <a:pPr>
              <a:lnSpc>
                <a:spcPct val="100000"/>
              </a:lnSpc>
            </a:pPr>
            <a:r>
              <a:rPr lang="en-GB" dirty="0"/>
              <a:t>In (b) You've not sure what you want to do, unlike your parents.</a:t>
            </a:r>
            <a:endParaRPr lang="en-GB"/>
          </a:p>
          <a:p>
            <a:pPr>
              <a:lnSpc>
                <a:spcPct val="100000"/>
              </a:lnSpc>
            </a:pPr>
            <a:r>
              <a:rPr lang="en-GB" dirty="0"/>
              <a:t>Ex © I think you should ask your parents to leave the decision to you. </a:t>
            </a:r>
            <a:endParaRPr lang="en-GB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8F0A063-5253-8DF5-3B7B-12FE096705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50816" y="3764346"/>
            <a:ext cx="402336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0697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E2AE9B-6E22-2B94-6FD5-8F633DDA5E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062" y="0"/>
            <a:ext cx="10691265" cy="1307592"/>
          </a:xfrm>
        </p:spPr>
        <p:txBody>
          <a:bodyPr/>
          <a:lstStyle/>
          <a:p>
            <a:r>
              <a:rPr lang="en-GB" dirty="0" err="1"/>
              <a:t>ROle</a:t>
            </a:r>
            <a:r>
              <a:rPr lang="en-GB" dirty="0"/>
              <a:t> play video </a:t>
            </a:r>
          </a:p>
        </p:txBody>
      </p:sp>
      <p:pic>
        <p:nvPicPr>
          <p:cNvPr id="4" name="Online Media 3" title="Person-Centered Therapy Role Play">
            <a:hlinkClick r:id="" action="ppaction://media"/>
            <a:extLst>
              <a:ext uri="{FF2B5EF4-FFF2-40B4-BE49-F238E27FC236}">
                <a16:creationId xmlns:a16="http://schemas.microsoft.com/office/drawing/2014/main" id="{F0170CF5-578B-F148-BF4C-4A00C1F5E4F4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322052" y="731777"/>
            <a:ext cx="9547895" cy="5394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0327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BB4026-B5D7-B02C-CC3C-1F8FCFB941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8" y="909637"/>
            <a:ext cx="6400800" cy="1307592"/>
          </a:xfrm>
        </p:spPr>
        <p:txBody>
          <a:bodyPr>
            <a:normAutofit/>
          </a:bodyPr>
          <a:lstStyle/>
          <a:p>
            <a:r>
              <a:rPr lang="en-GB" dirty="0"/>
              <a:t>Role play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E813B4C-6731-0B72-5252-A79AB0E20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3900"/>
            <a:ext cx="1058875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7C718B-E3E5-42D1-A090-AD5DBB1364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088" y="2221992"/>
            <a:ext cx="6400800" cy="373989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b="1" dirty="0"/>
              <a:t>Use Active listening skills - Soler Body language </a:t>
            </a:r>
          </a:p>
          <a:p>
            <a:r>
              <a:rPr lang="en-GB" sz="2400" b="1" dirty="0"/>
              <a:t>Use encouragers such as "ok, right, I see, umm, tell me more", nodding, smiling</a:t>
            </a:r>
          </a:p>
          <a:p>
            <a:r>
              <a:rPr lang="en-GB" sz="2400" b="1" dirty="0"/>
              <a:t>Role play integrating active listening skills, unconditional positive regard and empathy statements. </a:t>
            </a:r>
          </a:p>
        </p:txBody>
      </p:sp>
      <p:pic>
        <p:nvPicPr>
          <p:cNvPr id="7" name="Graphic 6" descr="Lips">
            <a:extLst>
              <a:ext uri="{FF2B5EF4-FFF2-40B4-BE49-F238E27FC236}">
                <a16:creationId xmlns:a16="http://schemas.microsoft.com/office/drawing/2014/main" id="{86D0FFF3-2CB0-733D-C8AC-18A1B962C5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88666" y="1714803"/>
            <a:ext cx="3903980" cy="390398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0E8146-6E65-2E6C-0C86-547E3C925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065" y="6145599"/>
            <a:ext cx="1058283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person talking to another person&#10;&#10;AI-generated content may be incorrect.">
            <a:extLst>
              <a:ext uri="{FF2B5EF4-FFF2-40B4-BE49-F238E27FC236}">
                <a16:creationId xmlns:a16="http://schemas.microsoft.com/office/drawing/2014/main" id="{799AEFA2-6AD2-8417-94D8-74168D5A1BC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348780" y="857250"/>
            <a:ext cx="484322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820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3F1955-CA9F-5593-7DED-436BC84551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609601"/>
            <a:ext cx="2521714" cy="4488878"/>
          </a:xfrm>
        </p:spPr>
        <p:txBody>
          <a:bodyPr>
            <a:normAutofit/>
          </a:bodyPr>
          <a:lstStyle/>
          <a:p>
            <a:r>
              <a:rPr lang="en-GB" sz="2700"/>
              <a:t>Peer observation – Active listening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ADD27CF-4CE1-2871-1ABA-40FCA4D032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3538488" y="723900"/>
            <a:ext cx="15948" cy="545007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12F1DF8-20CA-9AF9-4ABE-06F1A6AE58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0466305"/>
              </p:ext>
            </p:extLst>
          </p:nvPr>
        </p:nvGraphicFramePr>
        <p:xfrm>
          <a:off x="3987800" y="851221"/>
          <a:ext cx="7442201" cy="51456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03335">
                  <a:extLst>
                    <a:ext uri="{9D8B030D-6E8A-4147-A177-3AD203B41FA5}">
                      <a16:colId xmlns:a16="http://schemas.microsoft.com/office/drawing/2014/main" val="3169900666"/>
                    </a:ext>
                  </a:extLst>
                </a:gridCol>
                <a:gridCol w="1164726">
                  <a:extLst>
                    <a:ext uri="{9D8B030D-6E8A-4147-A177-3AD203B41FA5}">
                      <a16:colId xmlns:a16="http://schemas.microsoft.com/office/drawing/2014/main" val="407675384"/>
                    </a:ext>
                  </a:extLst>
                </a:gridCol>
                <a:gridCol w="1074140">
                  <a:extLst>
                    <a:ext uri="{9D8B030D-6E8A-4147-A177-3AD203B41FA5}">
                      <a16:colId xmlns:a16="http://schemas.microsoft.com/office/drawing/2014/main" val="3903701357"/>
                    </a:ext>
                  </a:extLst>
                </a:gridCol>
              </a:tblGrid>
              <a:tr h="1021273">
                <a:tc>
                  <a:txBody>
                    <a:bodyPr/>
                    <a:lstStyle/>
                    <a:p>
                      <a:r>
                        <a:rPr lang="en-GB" sz="1900" dirty="0"/>
                        <a:t>Demonstrates attentive body language, (eye contact, posture, minimal distractions)</a:t>
                      </a:r>
                    </a:p>
                    <a:p>
                      <a:pPr lvl="0">
                        <a:buNone/>
                      </a:pPr>
                      <a:endParaRPr lang="en-GB" sz="1900"/>
                    </a:p>
                  </a:txBody>
                  <a:tcPr marL="98199" marR="98199" marT="49100" marB="49100"/>
                </a:tc>
                <a:tc>
                  <a:txBody>
                    <a:bodyPr/>
                    <a:lstStyle/>
                    <a:p>
                      <a:r>
                        <a:rPr lang="en-GB" sz="1900" dirty="0"/>
                        <a:t>Yes</a:t>
                      </a:r>
                    </a:p>
                  </a:txBody>
                  <a:tcPr marL="98199" marR="98199" marT="49100" marB="49100"/>
                </a:tc>
                <a:tc>
                  <a:txBody>
                    <a:bodyPr/>
                    <a:lstStyle/>
                    <a:p>
                      <a:r>
                        <a:rPr lang="en-GB" sz="1900" dirty="0"/>
                        <a:t>No</a:t>
                      </a:r>
                    </a:p>
                  </a:txBody>
                  <a:tcPr marL="98199" marR="98199" marT="49100" marB="49100"/>
                </a:tc>
                <a:extLst>
                  <a:ext uri="{0D108BD9-81ED-4DB2-BD59-A6C34878D82A}">
                    <a16:rowId xmlns:a16="http://schemas.microsoft.com/office/drawing/2014/main" val="2309491981"/>
                  </a:ext>
                </a:extLst>
              </a:tr>
              <a:tr h="1315871">
                <a:tc>
                  <a:txBody>
                    <a:bodyPr/>
                    <a:lstStyle/>
                    <a:p>
                      <a:r>
                        <a:rPr lang="en-GB" sz="1900" dirty="0"/>
                        <a:t>Shows interest and engages with verbal encouragers, (umm, yes, ok, right, I see, go on tell me more). </a:t>
                      </a:r>
                    </a:p>
                    <a:p>
                      <a:pPr lvl="0">
                        <a:buNone/>
                      </a:pPr>
                      <a:endParaRPr lang="en-GB" sz="1900"/>
                    </a:p>
                  </a:txBody>
                  <a:tcPr marL="98199" marR="98199" marT="49100" marB="49100"/>
                </a:tc>
                <a:tc>
                  <a:txBody>
                    <a:bodyPr/>
                    <a:lstStyle/>
                    <a:p>
                      <a:endParaRPr lang="en-GB" sz="1900"/>
                    </a:p>
                  </a:txBody>
                  <a:tcPr marL="98199" marR="98199" marT="49100" marB="49100"/>
                </a:tc>
                <a:tc>
                  <a:txBody>
                    <a:bodyPr/>
                    <a:lstStyle/>
                    <a:p>
                      <a:endParaRPr lang="en-GB" sz="1900"/>
                    </a:p>
                  </a:txBody>
                  <a:tcPr marL="98199" marR="98199" marT="49100" marB="49100"/>
                </a:tc>
                <a:extLst>
                  <a:ext uri="{0D108BD9-81ED-4DB2-BD59-A6C34878D82A}">
                    <a16:rowId xmlns:a16="http://schemas.microsoft.com/office/drawing/2014/main" val="3098845011"/>
                  </a:ext>
                </a:extLst>
              </a:tr>
              <a:tr h="726675">
                <a:tc>
                  <a:txBody>
                    <a:bodyPr/>
                    <a:lstStyle/>
                    <a:p>
                      <a:r>
                        <a:rPr lang="en-GB" sz="1900" dirty="0"/>
                        <a:t>Shows awareness of tone, pace and empathy in responses. </a:t>
                      </a:r>
                    </a:p>
                  </a:txBody>
                  <a:tcPr marL="98199" marR="98199" marT="49100" marB="49100"/>
                </a:tc>
                <a:tc>
                  <a:txBody>
                    <a:bodyPr/>
                    <a:lstStyle/>
                    <a:p>
                      <a:endParaRPr lang="en-GB" sz="1900"/>
                    </a:p>
                  </a:txBody>
                  <a:tcPr marL="98199" marR="98199" marT="49100" marB="49100"/>
                </a:tc>
                <a:tc>
                  <a:txBody>
                    <a:bodyPr/>
                    <a:lstStyle/>
                    <a:p>
                      <a:endParaRPr lang="en-GB" sz="1900"/>
                    </a:p>
                  </a:txBody>
                  <a:tcPr marL="98199" marR="98199" marT="49100" marB="49100"/>
                </a:tc>
                <a:extLst>
                  <a:ext uri="{0D108BD9-81ED-4DB2-BD59-A6C34878D82A}">
                    <a16:rowId xmlns:a16="http://schemas.microsoft.com/office/drawing/2014/main" val="2599126099"/>
                  </a:ext>
                </a:extLst>
              </a:tr>
              <a:tr h="726675">
                <a:tc>
                  <a:txBody>
                    <a:bodyPr/>
                    <a:lstStyle/>
                    <a:p>
                      <a:r>
                        <a:rPr lang="en-GB" sz="1900" dirty="0"/>
                        <a:t>Maintains focus on the client's concerns and emotional states </a:t>
                      </a:r>
                    </a:p>
                  </a:txBody>
                  <a:tcPr marL="98199" marR="98199" marT="49100" marB="49100"/>
                </a:tc>
                <a:tc>
                  <a:txBody>
                    <a:bodyPr/>
                    <a:lstStyle/>
                    <a:p>
                      <a:endParaRPr lang="en-GB" sz="1900"/>
                    </a:p>
                  </a:txBody>
                  <a:tcPr marL="98199" marR="98199" marT="49100" marB="49100"/>
                </a:tc>
                <a:tc>
                  <a:txBody>
                    <a:bodyPr/>
                    <a:lstStyle/>
                    <a:p>
                      <a:endParaRPr lang="en-GB" sz="1900"/>
                    </a:p>
                  </a:txBody>
                  <a:tcPr marL="98199" marR="98199" marT="49100" marB="49100"/>
                </a:tc>
                <a:extLst>
                  <a:ext uri="{0D108BD9-81ED-4DB2-BD59-A6C34878D82A}">
                    <a16:rowId xmlns:a16="http://schemas.microsoft.com/office/drawing/2014/main" val="1952847371"/>
                  </a:ext>
                </a:extLst>
              </a:tr>
              <a:tr h="432077">
                <a:tc>
                  <a:txBody>
                    <a:bodyPr/>
                    <a:lstStyle/>
                    <a:p>
                      <a:r>
                        <a:rPr lang="en-GB" sz="1900" dirty="0"/>
                        <a:t>Strengths observed</a:t>
                      </a:r>
                    </a:p>
                  </a:txBody>
                  <a:tcPr marL="98199" marR="98199" marT="49100" marB="49100"/>
                </a:tc>
                <a:tc>
                  <a:txBody>
                    <a:bodyPr/>
                    <a:lstStyle/>
                    <a:p>
                      <a:endParaRPr lang="en-GB" sz="1900"/>
                    </a:p>
                  </a:txBody>
                  <a:tcPr marL="98199" marR="98199" marT="49100" marB="49100"/>
                </a:tc>
                <a:tc>
                  <a:txBody>
                    <a:bodyPr/>
                    <a:lstStyle/>
                    <a:p>
                      <a:endParaRPr lang="en-GB" sz="1900"/>
                    </a:p>
                  </a:txBody>
                  <a:tcPr marL="98199" marR="98199" marT="49100" marB="49100"/>
                </a:tc>
                <a:extLst>
                  <a:ext uri="{0D108BD9-81ED-4DB2-BD59-A6C34878D82A}">
                    <a16:rowId xmlns:a16="http://schemas.microsoft.com/office/drawing/2014/main" val="1038768948"/>
                  </a:ext>
                </a:extLst>
              </a:tr>
              <a:tr h="432077">
                <a:tc>
                  <a:txBody>
                    <a:bodyPr/>
                    <a:lstStyle/>
                    <a:p>
                      <a:r>
                        <a:rPr lang="en-GB" sz="1900" dirty="0"/>
                        <a:t>Areas for development </a:t>
                      </a:r>
                    </a:p>
                  </a:txBody>
                  <a:tcPr marL="98199" marR="98199" marT="49100" marB="49100"/>
                </a:tc>
                <a:tc>
                  <a:txBody>
                    <a:bodyPr/>
                    <a:lstStyle/>
                    <a:p>
                      <a:endParaRPr lang="en-GB" sz="1900"/>
                    </a:p>
                  </a:txBody>
                  <a:tcPr marL="98199" marR="98199" marT="49100" marB="49100"/>
                </a:tc>
                <a:tc>
                  <a:txBody>
                    <a:bodyPr/>
                    <a:lstStyle/>
                    <a:p>
                      <a:endParaRPr lang="en-GB" sz="1900"/>
                    </a:p>
                  </a:txBody>
                  <a:tcPr marL="98199" marR="98199" marT="49100" marB="49100"/>
                </a:tc>
                <a:extLst>
                  <a:ext uri="{0D108BD9-81ED-4DB2-BD59-A6C34878D82A}">
                    <a16:rowId xmlns:a16="http://schemas.microsoft.com/office/drawing/2014/main" val="2729760837"/>
                  </a:ext>
                </a:extLst>
              </a:tr>
              <a:tr h="490997">
                <a:tc>
                  <a:txBody>
                    <a:bodyPr/>
                    <a:lstStyle/>
                    <a:p>
                      <a:endParaRPr lang="en-GB" sz="1900"/>
                    </a:p>
                  </a:txBody>
                  <a:tcPr marL="98199" marR="98199" marT="49100" marB="49100"/>
                </a:tc>
                <a:tc>
                  <a:txBody>
                    <a:bodyPr/>
                    <a:lstStyle/>
                    <a:p>
                      <a:endParaRPr lang="en-GB" sz="1900"/>
                    </a:p>
                  </a:txBody>
                  <a:tcPr marL="98199" marR="98199" marT="49100" marB="49100"/>
                </a:tc>
                <a:tc>
                  <a:txBody>
                    <a:bodyPr/>
                    <a:lstStyle/>
                    <a:p>
                      <a:endParaRPr lang="en-GB" sz="1900"/>
                    </a:p>
                  </a:txBody>
                  <a:tcPr marL="98199" marR="98199" marT="49100" marB="49100"/>
                </a:tc>
                <a:extLst>
                  <a:ext uri="{0D108BD9-81ED-4DB2-BD59-A6C34878D82A}">
                    <a16:rowId xmlns:a16="http://schemas.microsoft.com/office/drawing/2014/main" val="19191678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48819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</TotalTime>
  <Words>1405</Words>
  <Application>Microsoft Office PowerPoint</Application>
  <PresentationFormat>Widescreen</PresentationFormat>
  <Paragraphs>155</Paragraphs>
  <Slides>26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Arial</vt:lpstr>
      <vt:lpstr>Bierstadt</vt:lpstr>
      <vt:lpstr>Calisto MT</vt:lpstr>
      <vt:lpstr>Univers Condensed</vt:lpstr>
      <vt:lpstr>ChronicleVTI</vt:lpstr>
      <vt:lpstr>Week 2 Communication- Person-centred </vt:lpstr>
      <vt:lpstr>Learning Outcomes </vt:lpstr>
      <vt:lpstr>Interpersonal communication</vt:lpstr>
      <vt:lpstr>Intrapersonal communication</vt:lpstr>
      <vt:lpstr>Interpersonal communication</vt:lpstr>
      <vt:lpstr>Encoding   A process of converting thoughts, ideas into a communicable form that could be understood by others </vt:lpstr>
      <vt:lpstr>Decoding</vt:lpstr>
      <vt:lpstr>Overcoming barriers to communication in Health care </vt:lpstr>
      <vt:lpstr>Cultural</vt:lpstr>
      <vt:lpstr> sensory barriers</vt:lpstr>
      <vt:lpstr>Emotional barriers</vt:lpstr>
      <vt:lpstr>Effective communication skills </vt:lpstr>
      <vt:lpstr> Group Quiz</vt:lpstr>
      <vt:lpstr>Reflective exercise -Motives for helping</vt:lpstr>
      <vt:lpstr>Person Centred counselling </vt:lpstr>
      <vt:lpstr>Core conditions – unconditional positive regard</vt:lpstr>
      <vt:lpstr>Barriers to unconditional Positive regard</vt:lpstr>
      <vt:lpstr>Potential barriers to UPR</vt:lpstr>
      <vt:lpstr> Person Centred core condition- Empathy</vt:lpstr>
      <vt:lpstr>General Empathic statements</vt:lpstr>
      <vt:lpstr>Empathic Encouraging statements</vt:lpstr>
      <vt:lpstr>External vs internal frame of reference responses </vt:lpstr>
      <vt:lpstr>Example</vt:lpstr>
      <vt:lpstr>ROle play video </vt:lpstr>
      <vt:lpstr>Role play</vt:lpstr>
      <vt:lpstr>Peer observation – Active listening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Donna Morgan</dc:creator>
  <cp:lastModifiedBy>Donna Morgan</cp:lastModifiedBy>
  <cp:revision>1055</cp:revision>
  <dcterms:created xsi:type="dcterms:W3CDTF">2025-10-05T14:23:20Z</dcterms:created>
  <dcterms:modified xsi:type="dcterms:W3CDTF">2025-10-06T07:37:29Z</dcterms:modified>
</cp:coreProperties>
</file>