
<file path=[Content_Types].xml><?xml version="1.0" encoding="utf-8"?>
<Types xmlns="http://schemas.openxmlformats.org/package/2006/content-types">
  <Default Extension="bmp" ContentType="image/bmp"/>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5" r:id="rId1"/>
  </p:sldMasterIdLst>
  <p:sldIdLst>
    <p:sldId id="256" r:id="rId2"/>
    <p:sldId id="266" r:id="rId3"/>
    <p:sldId id="290" r:id="rId4"/>
    <p:sldId id="267" r:id="rId5"/>
    <p:sldId id="274" r:id="rId6"/>
    <p:sldId id="275" r:id="rId7"/>
    <p:sldId id="264" r:id="rId8"/>
    <p:sldId id="283" r:id="rId9"/>
    <p:sldId id="278" r:id="rId10"/>
    <p:sldId id="284" r:id="rId11"/>
    <p:sldId id="277" r:id="rId12"/>
    <p:sldId id="285" r:id="rId13"/>
    <p:sldId id="280" r:id="rId14"/>
    <p:sldId id="286" r:id="rId15"/>
    <p:sldId id="281" r:id="rId16"/>
    <p:sldId id="287" r:id="rId17"/>
    <p:sldId id="279" r:id="rId18"/>
    <p:sldId id="288" r:id="rId19"/>
    <p:sldId id="282" r:id="rId20"/>
    <p:sldId id="289" r:id="rId21"/>
    <p:sldId id="269" r:id="rId22"/>
    <p:sldId id="270" r:id="rId23"/>
    <p:sldId id="291"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46033382-4679-46E7-8076-87F11094889D}" type="datetimeFigureOut">
              <a:rPr lang="en-GB" smtClean="0"/>
              <a:t>04/01/2022</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414339978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3478259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46033382-4679-46E7-8076-87F11094889D}" type="datetimeFigureOut">
              <a:rPr lang="en-GB" smtClean="0"/>
              <a:t>04/01/2022</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2936717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1012047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GB"/>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11112891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GB"/>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2636019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GB"/>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76525149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C3AF0345-D754-4C44-8E22-09D8304604B1}" type="slidenum">
              <a:rPr lang="en-GB" smtClean="0"/>
              <a:t>‹#›</a:t>
            </a:fld>
            <a:endParaRPr lang="en-GB"/>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87306689"/>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46033382-4679-46E7-8076-87F11094889D}" type="datetimeFigureOut">
              <a:rPr lang="en-GB" smtClean="0"/>
              <a:t>04/01/2022</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2361941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2951034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6033382-4679-46E7-8076-87F11094889D}" type="datetimeFigureOut">
              <a:rPr lang="en-GB" smtClean="0"/>
              <a:t>04/01/2022</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3731753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46033382-4679-46E7-8076-87F11094889D}" type="datetimeFigureOut">
              <a:rPr lang="en-GB" smtClean="0"/>
              <a:t>04/01/2022</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GB"/>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C3AF0345-D754-4C44-8E22-09D8304604B1}" type="slidenum">
              <a:rPr lang="en-GB" smtClean="0"/>
              <a:t>‹#›</a:t>
            </a:fld>
            <a:endParaRPr lang="en-GB"/>
          </a:p>
        </p:txBody>
      </p:sp>
    </p:spTree>
    <p:extLst>
      <p:ext uri="{BB962C8B-B14F-4D97-AF65-F5344CB8AC3E}">
        <p14:creationId xmlns:p14="http://schemas.microsoft.com/office/powerpoint/2010/main" val="1018597582"/>
      </p:ext>
    </p:extLst>
  </p:cSld>
  <p:clrMap bg1="dk1" tx1="lt1" bg2="dk2" tx2="lt2" accent1="accent1" accent2="accent2" accent3="accent3" accent4="accent4" accent5="accent5" accent6="accent6" hlink="hlink" folHlink="folHlink"/>
  <p:sldLayoutIdLst>
    <p:sldLayoutId id="2147483936" r:id="rId1"/>
    <p:sldLayoutId id="2147483937"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61693-64F6-40C3-A470-AB46120BB5EA}"/>
              </a:ext>
            </a:extLst>
          </p:cNvPr>
          <p:cNvSpPr>
            <a:spLocks noGrp="1"/>
          </p:cNvSpPr>
          <p:nvPr>
            <p:ph type="ctrTitle"/>
          </p:nvPr>
        </p:nvSpPr>
        <p:spPr>
          <a:xfrm>
            <a:off x="1455577" y="643467"/>
            <a:ext cx="9293288" cy="3379894"/>
          </a:xfrm>
        </p:spPr>
        <p:txBody>
          <a:bodyPr anchor="b">
            <a:normAutofit/>
          </a:bodyPr>
          <a:lstStyle/>
          <a:p>
            <a:r>
              <a:rPr lang="en-GB" sz="5400" dirty="0">
                <a:solidFill>
                  <a:schemeClr val="tx2">
                    <a:lumMod val="75000"/>
                    <a:lumOff val="25000"/>
                  </a:schemeClr>
                </a:solidFill>
              </a:rPr>
              <a:t>Games Design Document Demonstration</a:t>
            </a:r>
          </a:p>
        </p:txBody>
      </p:sp>
      <p:sp>
        <p:nvSpPr>
          <p:cNvPr id="3" name="Subtitle 2">
            <a:extLst>
              <a:ext uri="{FF2B5EF4-FFF2-40B4-BE49-F238E27FC236}">
                <a16:creationId xmlns:a16="http://schemas.microsoft.com/office/drawing/2014/main" id="{D370BA49-54E0-40BB-B01C-056D0D8E4B7C}"/>
              </a:ext>
            </a:extLst>
          </p:cNvPr>
          <p:cNvSpPr>
            <a:spLocks noGrp="1"/>
          </p:cNvSpPr>
          <p:nvPr>
            <p:ph type="subTitle" idx="1"/>
          </p:nvPr>
        </p:nvSpPr>
        <p:spPr>
          <a:xfrm>
            <a:off x="2973825" y="4358872"/>
            <a:ext cx="6244349" cy="940915"/>
          </a:xfrm>
        </p:spPr>
        <p:txBody>
          <a:bodyPr anchor="t">
            <a:normAutofit/>
          </a:bodyPr>
          <a:lstStyle/>
          <a:p>
            <a:r>
              <a:rPr lang="en-GB" sz="2400">
                <a:solidFill>
                  <a:schemeClr val="tx2">
                    <a:lumMod val="75000"/>
                    <a:lumOff val="25000"/>
                  </a:schemeClr>
                </a:solidFill>
              </a:rPr>
              <a:t>By Lewis Toop</a:t>
            </a:r>
          </a:p>
        </p:txBody>
      </p:sp>
    </p:spTree>
    <p:extLst>
      <p:ext uri="{BB962C8B-B14F-4D97-AF65-F5344CB8AC3E}">
        <p14:creationId xmlns:p14="http://schemas.microsoft.com/office/powerpoint/2010/main" val="35799477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0192-55B5-4136-A6DE-64F5CEF73D45}"/>
              </a:ext>
            </a:extLst>
          </p:cNvPr>
          <p:cNvSpPr>
            <a:spLocks noGrp="1"/>
          </p:cNvSpPr>
          <p:nvPr>
            <p:ph type="title"/>
          </p:nvPr>
        </p:nvSpPr>
        <p:spPr>
          <a:xfrm>
            <a:off x="1066800" y="482367"/>
            <a:ext cx="10058400" cy="1371600"/>
          </a:xfrm>
        </p:spPr>
        <p:txBody>
          <a:bodyPr/>
          <a:lstStyle/>
          <a:p>
            <a:r>
              <a:rPr lang="en-GB" dirty="0"/>
              <a:t>Petals overview</a:t>
            </a:r>
          </a:p>
        </p:txBody>
      </p:sp>
      <p:sp>
        <p:nvSpPr>
          <p:cNvPr id="3" name="Content Placeholder 2">
            <a:extLst>
              <a:ext uri="{FF2B5EF4-FFF2-40B4-BE49-F238E27FC236}">
                <a16:creationId xmlns:a16="http://schemas.microsoft.com/office/drawing/2014/main" id="{BF9D201B-E9B2-4E8B-A8D4-B3D6A8674B07}"/>
              </a:ext>
            </a:extLst>
          </p:cNvPr>
          <p:cNvSpPr>
            <a:spLocks noGrp="1"/>
          </p:cNvSpPr>
          <p:nvPr>
            <p:ph idx="1"/>
          </p:nvPr>
        </p:nvSpPr>
        <p:spPr>
          <a:xfrm>
            <a:off x="1066800" y="1625367"/>
            <a:ext cx="10058400" cy="4706224"/>
          </a:xfrm>
        </p:spPr>
        <p:txBody>
          <a:bodyPr>
            <a:normAutofit fontScale="92500" lnSpcReduction="10000"/>
          </a:bodyPr>
          <a:lstStyle/>
          <a:p>
            <a:r>
              <a:rPr lang="en-GB" dirty="0"/>
              <a:t>Petals is a open-world adventure game where the player has to either defeat 7 creatures or complete 7 unique quests to help the 7 creatures. These would be the only enemies so each of theme would have complete different move sets and provide a unique fight sequence for the player to experience. </a:t>
            </a:r>
          </a:p>
          <a:p>
            <a:endParaRPr lang="en-GB" dirty="0"/>
          </a:p>
          <a:p>
            <a:r>
              <a:rPr lang="en-GB" dirty="0"/>
              <a:t>The game is set in a area surrounded by mountains known as ‘The Valley’. The open world would consist of various different areas but not drastic changes in biomes like most open world games have. The Valley would include grassy plains, open woods, swamps, cliff-faces and grassy hills</a:t>
            </a:r>
          </a:p>
          <a:p>
            <a:endParaRPr lang="en-GB" dirty="0"/>
          </a:p>
          <a:p>
            <a:r>
              <a:rPr lang="en-GB" dirty="0"/>
              <a:t>The player is given a simple task of exploring “The Valley” and finding and destroying each of the 7 enemies based of the seven deadly sins. </a:t>
            </a:r>
          </a:p>
          <a:p>
            <a:endParaRPr lang="en-GB" dirty="0"/>
          </a:p>
          <a:p>
            <a:r>
              <a:rPr lang="en-GB" dirty="0"/>
              <a:t>The player controls the character Herba (Latin for plant) who acts as the local hero to all the residents in The Valley. Herba is a humble man who simply wants to spend time gardening and growing various fruits and vegetables up on his hilltop house. </a:t>
            </a:r>
          </a:p>
          <a:p>
            <a:endParaRPr lang="en-GB" dirty="0"/>
          </a:p>
        </p:txBody>
      </p:sp>
    </p:spTree>
    <p:extLst>
      <p:ext uri="{BB962C8B-B14F-4D97-AF65-F5344CB8AC3E}">
        <p14:creationId xmlns:p14="http://schemas.microsoft.com/office/powerpoint/2010/main" val="1862918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0192-55B5-4136-A6DE-64F5CEF73D45}"/>
              </a:ext>
            </a:extLst>
          </p:cNvPr>
          <p:cNvSpPr>
            <a:spLocks noGrp="1"/>
          </p:cNvSpPr>
          <p:nvPr>
            <p:ph type="title"/>
          </p:nvPr>
        </p:nvSpPr>
        <p:spPr/>
        <p:txBody>
          <a:bodyPr/>
          <a:lstStyle/>
          <a:p>
            <a:r>
              <a:rPr lang="en-GB" dirty="0"/>
              <a:t>Petals and design choice</a:t>
            </a:r>
          </a:p>
        </p:txBody>
      </p:sp>
      <p:sp>
        <p:nvSpPr>
          <p:cNvPr id="3" name="Content Placeholder 2">
            <a:extLst>
              <a:ext uri="{FF2B5EF4-FFF2-40B4-BE49-F238E27FC236}">
                <a16:creationId xmlns:a16="http://schemas.microsoft.com/office/drawing/2014/main" id="{BF9D201B-E9B2-4E8B-A8D4-B3D6A8674B07}"/>
              </a:ext>
            </a:extLst>
          </p:cNvPr>
          <p:cNvSpPr>
            <a:spLocks noGrp="1"/>
          </p:cNvSpPr>
          <p:nvPr>
            <p:ph idx="1"/>
          </p:nvPr>
        </p:nvSpPr>
        <p:spPr/>
        <p:txBody>
          <a:bodyPr/>
          <a:lstStyle/>
          <a:p>
            <a:r>
              <a:rPr lang="en-GB" dirty="0"/>
              <a:t>I’ve always had a interest in plants and how each one is equally as unique and complex as the next. Before designing the enemy type, designing the appearance made the enemy type what it is, creating its behaviour off the visual design. </a:t>
            </a:r>
          </a:p>
          <a:p>
            <a:r>
              <a:rPr lang="en-GB" dirty="0"/>
              <a:t>Because I wanted the idea of the game to not be heavily focused on action and fighting, I took heavy inspiration from games such as ‘Shadow Of The Colossus’ in terms of how empty the world was and the main aspect of only having a small amount of enemies, all of them being enemies. </a:t>
            </a:r>
          </a:p>
          <a:p>
            <a:r>
              <a:rPr lang="en-GB" dirty="0"/>
              <a:t>Finally, because I wanted the game to create a form of experience and challenge the player on their morals and perspective on the world so I thought the Seven Deadly Sins were a great concept to take into account when designing the enemies. </a:t>
            </a:r>
          </a:p>
          <a:p>
            <a:r>
              <a:rPr lang="en-GB" dirty="0"/>
              <a:t>They all came together to create Petals.</a:t>
            </a:r>
          </a:p>
        </p:txBody>
      </p:sp>
    </p:spTree>
    <p:extLst>
      <p:ext uri="{BB962C8B-B14F-4D97-AF65-F5344CB8AC3E}">
        <p14:creationId xmlns:p14="http://schemas.microsoft.com/office/powerpoint/2010/main" val="2517655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C35D-C11B-4886-AF88-88428A365399}"/>
              </a:ext>
            </a:extLst>
          </p:cNvPr>
          <p:cNvSpPr>
            <a:spLocks noGrp="1"/>
          </p:cNvSpPr>
          <p:nvPr>
            <p:ph type="title"/>
          </p:nvPr>
        </p:nvSpPr>
        <p:spPr/>
        <p:txBody>
          <a:bodyPr/>
          <a:lstStyle/>
          <a:p>
            <a:r>
              <a:rPr lang="en-GB" sz="4800" dirty="0"/>
              <a:t>Two stories</a:t>
            </a:r>
            <a:endParaRPr lang="en-GB" dirty="0"/>
          </a:p>
        </p:txBody>
      </p:sp>
      <p:sp>
        <p:nvSpPr>
          <p:cNvPr id="3" name="Content Placeholder 2">
            <a:extLst>
              <a:ext uri="{FF2B5EF4-FFF2-40B4-BE49-F238E27FC236}">
                <a16:creationId xmlns:a16="http://schemas.microsoft.com/office/drawing/2014/main" id="{34DFFAAE-58A2-48B1-963A-A4690472126B}"/>
              </a:ext>
            </a:extLst>
          </p:cNvPr>
          <p:cNvSpPr>
            <a:spLocks noGrp="1"/>
          </p:cNvSpPr>
          <p:nvPr>
            <p:ph idx="1"/>
          </p:nvPr>
        </p:nvSpPr>
        <p:spPr/>
        <p:txBody>
          <a:bodyPr>
            <a:normAutofit fontScale="92500" lnSpcReduction="20000"/>
          </a:bodyPr>
          <a:lstStyle/>
          <a:p>
            <a:pPr>
              <a:lnSpc>
                <a:spcPct val="101000"/>
              </a:lnSpc>
            </a:pPr>
            <a:r>
              <a:rPr lang="en-GB" sz="1800" dirty="0"/>
              <a:t>‘Petals’ has two storyline options or two achievable endings. Only one of these stories is clearly suggested to the player, the second would have to be discovered by the player themselves through the world around them.</a:t>
            </a:r>
          </a:p>
          <a:p>
            <a:pPr>
              <a:lnSpc>
                <a:spcPct val="101000"/>
              </a:lnSpc>
            </a:pPr>
            <a:r>
              <a:rPr lang="en-GB" sz="1800" dirty="0"/>
              <a:t>The main story the player is likely to follow in their first playthrough would involve them hunting the 7 creatures. This would give them the easier ending where the creatures are dead and the valley celebrates</a:t>
            </a:r>
          </a:p>
          <a:p>
            <a:pPr>
              <a:lnSpc>
                <a:spcPct val="101000"/>
              </a:lnSpc>
            </a:pPr>
            <a:r>
              <a:rPr lang="en-GB" sz="1800" dirty="0"/>
              <a:t>The second story would be for the main character, Herba’s personal goal to return the creatures to normal by helping each one. </a:t>
            </a:r>
            <a:r>
              <a:rPr lang="en-GB" dirty="0"/>
              <a:t>If the player successfully returns all of the creatures back to their human bodies, the Valley would be safe and not only would the villagers be happy, so would the main character, Herba, and all the Sinners. </a:t>
            </a:r>
          </a:p>
          <a:p>
            <a:pPr>
              <a:lnSpc>
                <a:spcPct val="101000"/>
              </a:lnSpc>
            </a:pPr>
            <a:r>
              <a:rPr lang="en-GB" dirty="0"/>
              <a:t>I wanted the story to have a form of meaning behind it. This would include the player to make a small choice, to do what the villagers want without taking the main characters judgement into account and to maintain Herba’s reputation (to people please) or to do the opposite of what the villagers asked, risking that relationship but keeping Herba’s dignity and his personal morals intact. </a:t>
            </a:r>
            <a:endParaRPr lang="en-GB" sz="1800" dirty="0"/>
          </a:p>
          <a:p>
            <a:endParaRPr lang="en-GB" dirty="0"/>
          </a:p>
        </p:txBody>
      </p:sp>
    </p:spTree>
    <p:extLst>
      <p:ext uri="{BB962C8B-B14F-4D97-AF65-F5344CB8AC3E}">
        <p14:creationId xmlns:p14="http://schemas.microsoft.com/office/powerpoint/2010/main" val="349569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1C35D-C11B-4886-AF88-88428A365399}"/>
              </a:ext>
            </a:extLst>
          </p:cNvPr>
          <p:cNvSpPr>
            <a:spLocks noGrp="1"/>
          </p:cNvSpPr>
          <p:nvPr>
            <p:ph type="title"/>
          </p:nvPr>
        </p:nvSpPr>
        <p:spPr/>
        <p:txBody>
          <a:bodyPr/>
          <a:lstStyle/>
          <a:p>
            <a:r>
              <a:rPr lang="en-GB" sz="4800" dirty="0"/>
              <a:t>Two stories: continued</a:t>
            </a:r>
            <a:endParaRPr lang="en-GB" dirty="0"/>
          </a:p>
        </p:txBody>
      </p:sp>
      <p:sp>
        <p:nvSpPr>
          <p:cNvPr id="3" name="Content Placeholder 2">
            <a:extLst>
              <a:ext uri="{FF2B5EF4-FFF2-40B4-BE49-F238E27FC236}">
                <a16:creationId xmlns:a16="http://schemas.microsoft.com/office/drawing/2014/main" id="{34DFFAAE-58A2-48B1-963A-A4690472126B}"/>
              </a:ext>
            </a:extLst>
          </p:cNvPr>
          <p:cNvSpPr>
            <a:spLocks noGrp="1"/>
          </p:cNvSpPr>
          <p:nvPr>
            <p:ph idx="1"/>
          </p:nvPr>
        </p:nvSpPr>
        <p:spPr>
          <a:xfrm>
            <a:off x="1066800" y="2103120"/>
            <a:ext cx="10058400" cy="4331236"/>
          </a:xfrm>
        </p:spPr>
        <p:txBody>
          <a:bodyPr>
            <a:normAutofit/>
          </a:bodyPr>
          <a:lstStyle/>
          <a:p>
            <a:pPr>
              <a:lnSpc>
                <a:spcPct val="101000"/>
              </a:lnSpc>
            </a:pPr>
            <a:r>
              <a:rPr lang="en-GB" sz="1800" dirty="0"/>
              <a:t>Ending 1: If the player decided to hunt the creatures, they would search the map and kill every one of them. The creatures would be the only enemies within the game so each of theme would have complete different move sets and provide a unique fight sequence for the player to experience. </a:t>
            </a:r>
          </a:p>
          <a:p>
            <a:pPr>
              <a:lnSpc>
                <a:spcPct val="101000"/>
              </a:lnSpc>
            </a:pPr>
            <a:endParaRPr lang="en-GB" sz="1800" dirty="0"/>
          </a:p>
          <a:p>
            <a:pPr>
              <a:lnSpc>
                <a:spcPct val="101000"/>
              </a:lnSpc>
            </a:pPr>
            <a:r>
              <a:rPr lang="en-GB" sz="1800" dirty="0"/>
              <a:t>Ending 2: If the player chose the peaceful ending, they would have to complete the 7 different quests to return the creatures to their human bodies. Like fighting the creatures, their quests will all be completely different too, keeping the gameplay fresh.</a:t>
            </a:r>
          </a:p>
          <a:p>
            <a:pPr>
              <a:lnSpc>
                <a:spcPct val="101000"/>
              </a:lnSpc>
            </a:pPr>
            <a:endParaRPr lang="en-GB" sz="1800" dirty="0"/>
          </a:p>
          <a:p>
            <a:r>
              <a:rPr lang="en-GB" dirty="0"/>
              <a:t>Both are happy endings, but one is harder to complete which forces the player to break out of what they know and go against the games overall objective to create a better, happier ending.</a:t>
            </a:r>
          </a:p>
        </p:txBody>
      </p:sp>
    </p:spTree>
    <p:extLst>
      <p:ext uri="{BB962C8B-B14F-4D97-AF65-F5344CB8AC3E}">
        <p14:creationId xmlns:p14="http://schemas.microsoft.com/office/powerpoint/2010/main" val="198876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9F1E46-D761-4494-9F5B-5A59E2715885}"/>
              </a:ext>
            </a:extLst>
          </p:cNvPr>
          <p:cNvSpPr>
            <a:spLocks noGrp="1"/>
          </p:cNvSpPr>
          <p:nvPr>
            <p:ph type="title"/>
          </p:nvPr>
        </p:nvSpPr>
        <p:spPr/>
        <p:txBody>
          <a:bodyPr/>
          <a:lstStyle/>
          <a:p>
            <a:r>
              <a:rPr lang="en-GB" dirty="0"/>
              <a:t>The Seven Sins</a:t>
            </a:r>
          </a:p>
        </p:txBody>
      </p:sp>
      <p:sp>
        <p:nvSpPr>
          <p:cNvPr id="3" name="Content Placeholder 2">
            <a:extLst>
              <a:ext uri="{FF2B5EF4-FFF2-40B4-BE49-F238E27FC236}">
                <a16:creationId xmlns:a16="http://schemas.microsoft.com/office/drawing/2014/main" id="{A9778815-92F1-4B8E-8B30-C73C4AA1EA89}"/>
              </a:ext>
            </a:extLst>
          </p:cNvPr>
          <p:cNvSpPr>
            <a:spLocks noGrp="1"/>
          </p:cNvSpPr>
          <p:nvPr>
            <p:ph idx="1"/>
          </p:nvPr>
        </p:nvSpPr>
        <p:spPr/>
        <p:txBody>
          <a:bodyPr>
            <a:normAutofit lnSpcReduction="10000"/>
          </a:bodyPr>
          <a:lstStyle/>
          <a:p>
            <a:r>
              <a:rPr lang="en-GB" dirty="0"/>
              <a:t>Each of the enemies/bosses are based off one of The Seven Deadly Sins. Their design however, are based off different plants. For example:</a:t>
            </a:r>
          </a:p>
          <a:p>
            <a:endParaRPr lang="en-GB" dirty="0"/>
          </a:p>
          <a:p>
            <a:pPr lvl="1"/>
            <a:r>
              <a:rPr lang="en-GB" dirty="0"/>
              <a:t>Lust – Rose</a:t>
            </a:r>
          </a:p>
          <a:p>
            <a:pPr lvl="1"/>
            <a:r>
              <a:rPr lang="en-GB" dirty="0"/>
              <a:t>Gluttony – Chanterelle Mushrooms</a:t>
            </a:r>
          </a:p>
          <a:p>
            <a:pPr lvl="1"/>
            <a:r>
              <a:rPr lang="en-GB" dirty="0"/>
              <a:t>Greed – Venus Fly Trap</a:t>
            </a:r>
          </a:p>
          <a:p>
            <a:pPr lvl="1"/>
            <a:r>
              <a:rPr lang="en-GB" dirty="0"/>
              <a:t>Sloth – Potato entangled in a Pothos plant</a:t>
            </a:r>
          </a:p>
          <a:p>
            <a:pPr lvl="1"/>
            <a:r>
              <a:rPr lang="en-GB" dirty="0"/>
              <a:t>Wrath – Chocolate Cosmos Flower</a:t>
            </a:r>
          </a:p>
          <a:p>
            <a:pPr lvl="1"/>
            <a:r>
              <a:rPr lang="en-GB" dirty="0"/>
              <a:t>Envy – Pink Lotus</a:t>
            </a:r>
          </a:p>
          <a:p>
            <a:pPr lvl="1"/>
            <a:r>
              <a:rPr lang="en-GB" dirty="0"/>
              <a:t>Pride – Sunflower</a:t>
            </a:r>
          </a:p>
          <a:p>
            <a:pPr lvl="1"/>
            <a:endParaRPr lang="en-GB" dirty="0"/>
          </a:p>
          <a:p>
            <a:r>
              <a:rPr lang="en-GB" dirty="0"/>
              <a:t>Each of these enemies have their own playstyle which uses their Sins in their behaviour and move-sets. </a:t>
            </a:r>
          </a:p>
          <a:p>
            <a:pPr lvl="1"/>
            <a:endParaRPr lang="en-GB" dirty="0"/>
          </a:p>
        </p:txBody>
      </p:sp>
    </p:spTree>
    <p:extLst>
      <p:ext uri="{BB962C8B-B14F-4D97-AF65-F5344CB8AC3E}">
        <p14:creationId xmlns:p14="http://schemas.microsoft.com/office/powerpoint/2010/main" val="1394025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78172" y="669137"/>
            <a:ext cx="10058400" cy="1371600"/>
          </a:xfrm>
        </p:spPr>
        <p:txBody>
          <a:bodyPr/>
          <a:lstStyle/>
          <a:p>
            <a:r>
              <a:rPr lang="en-GB" dirty="0"/>
              <a:t>Lust</a:t>
            </a:r>
          </a:p>
        </p:txBody>
      </p:sp>
      <p:sp>
        <p:nvSpPr>
          <p:cNvPr id="8" name="Content Placeholder 2">
            <a:extLst>
              <a:ext uri="{FF2B5EF4-FFF2-40B4-BE49-F238E27FC236}">
                <a16:creationId xmlns:a16="http://schemas.microsoft.com/office/drawing/2014/main" id="{A25C3728-4800-4868-8F22-207D343C5354}"/>
              </a:ext>
            </a:extLst>
          </p:cNvPr>
          <p:cNvSpPr>
            <a:spLocks noGrp="1"/>
          </p:cNvSpPr>
          <p:nvPr>
            <p:ph idx="1"/>
          </p:nvPr>
        </p:nvSpPr>
        <p:spPr>
          <a:xfrm>
            <a:off x="478172" y="2103119"/>
            <a:ext cx="8103766" cy="4356403"/>
          </a:xfrm>
        </p:spPr>
        <p:txBody>
          <a:bodyPr>
            <a:normAutofit/>
          </a:bodyPr>
          <a:lstStyle/>
          <a:p>
            <a:r>
              <a:rPr lang="en-GB" sz="1800" dirty="0">
                <a:effectLst/>
                <a:ea typeface="Calibri" panose="020F0502020204030204" pitchFamily="34" charset="0"/>
                <a:cs typeface="Times New Roman" panose="02020603050405020304" pitchFamily="18" charset="0"/>
              </a:rPr>
              <a:t>Lust’s design would consist of a tangled group of thorns to act as the humanoid figure it would present. There would be one rose bud which would act has her head where the petals would flow similarly to hair.</a:t>
            </a:r>
          </a:p>
          <a:p>
            <a:r>
              <a:rPr lang="en-GB" sz="1800" dirty="0">
                <a:effectLst/>
                <a:ea typeface="Calibri" panose="020F0502020204030204" pitchFamily="34" charset="0"/>
                <a:cs typeface="Times New Roman" panose="02020603050405020304" pitchFamily="18" charset="0"/>
              </a:rPr>
              <a:t>She would have a very fast paced battle with a variety of quick attacks as well as having the ability to damage the player for great distances. One of her signature moves would be a long reaching grab attack where she would grab the player and kiss them initiating the ‘Thorns’ effect for 45 seconds which would cause the player to take small amounts of damage whenever they use their stamina. This signature move would display the lust sin in action, the player would have to limit their playstyle and damage output.</a:t>
            </a:r>
          </a:p>
          <a:p>
            <a:pPr marL="0" indent="0">
              <a:buNone/>
            </a:pPr>
            <a:endParaRPr lang="en-GB" dirty="0"/>
          </a:p>
        </p:txBody>
      </p:sp>
      <p:pic>
        <p:nvPicPr>
          <p:cNvPr id="9" name="Picture 8" descr="A close up of a rose&#10;&#10;Description automatically generated with medium confidence">
            <a:extLst>
              <a:ext uri="{FF2B5EF4-FFF2-40B4-BE49-F238E27FC236}">
                <a16:creationId xmlns:a16="http://schemas.microsoft.com/office/drawing/2014/main" id="{69681660-C6C7-494B-8846-96A7783F446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5774" b="29603"/>
          <a:stretch/>
        </p:blipFill>
        <p:spPr bwMode="auto">
          <a:xfrm>
            <a:off x="8716161" y="475906"/>
            <a:ext cx="2997667" cy="1937186"/>
          </a:xfrm>
          <a:prstGeom prst="rect">
            <a:avLst/>
          </a:prstGeom>
          <a:noFill/>
        </p:spPr>
      </p:pic>
      <p:pic>
        <p:nvPicPr>
          <p:cNvPr id="10" name="Picture 9">
            <a:extLst>
              <a:ext uri="{FF2B5EF4-FFF2-40B4-BE49-F238E27FC236}">
                <a16:creationId xmlns:a16="http://schemas.microsoft.com/office/drawing/2014/main" id="{226A84DE-87AF-4CDF-81B5-D04A7D4C5BF7}"/>
              </a:ext>
            </a:extLst>
          </p:cNvPr>
          <p:cNvPicPr>
            <a:picLocks noChangeAspect="1"/>
          </p:cNvPicPr>
          <p:nvPr/>
        </p:nvPicPr>
        <p:blipFill rotWithShape="1">
          <a:blip r:embed="rId3"/>
          <a:srcRect l="12868" t="10520" r="11292" b="14740"/>
          <a:stretch/>
        </p:blipFill>
        <p:spPr>
          <a:xfrm>
            <a:off x="8716161" y="2475474"/>
            <a:ext cx="2997667" cy="3938870"/>
          </a:xfrm>
          <a:prstGeom prst="rect">
            <a:avLst/>
          </a:prstGeom>
        </p:spPr>
      </p:pic>
    </p:spTree>
    <p:extLst>
      <p:ext uri="{BB962C8B-B14F-4D97-AF65-F5344CB8AC3E}">
        <p14:creationId xmlns:p14="http://schemas.microsoft.com/office/powerpoint/2010/main" val="426325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78172" y="669137"/>
            <a:ext cx="10058400" cy="1371600"/>
          </a:xfrm>
        </p:spPr>
        <p:txBody>
          <a:bodyPr/>
          <a:lstStyle/>
          <a:p>
            <a:r>
              <a:rPr lang="en-GB" dirty="0"/>
              <a:t>Lust</a:t>
            </a:r>
          </a:p>
        </p:txBody>
      </p:sp>
      <p:sp>
        <p:nvSpPr>
          <p:cNvPr id="8" name="Content Placeholder 2">
            <a:extLst>
              <a:ext uri="{FF2B5EF4-FFF2-40B4-BE49-F238E27FC236}">
                <a16:creationId xmlns:a16="http://schemas.microsoft.com/office/drawing/2014/main" id="{A25C3728-4800-4868-8F22-207D343C5354}"/>
              </a:ext>
            </a:extLst>
          </p:cNvPr>
          <p:cNvSpPr>
            <a:spLocks noGrp="1"/>
          </p:cNvSpPr>
          <p:nvPr>
            <p:ph idx="1"/>
          </p:nvPr>
        </p:nvSpPr>
        <p:spPr>
          <a:xfrm>
            <a:off x="478171" y="2103119"/>
            <a:ext cx="6442745" cy="4356403"/>
          </a:xfrm>
        </p:spPr>
        <p:txBody>
          <a:bodyPr>
            <a:normAutofit/>
          </a:bodyPr>
          <a:lstStyle/>
          <a:p>
            <a:r>
              <a:rPr lang="en-GB" sz="1800" dirty="0">
                <a:effectLst/>
                <a:ea typeface="Calibri" panose="020F0502020204030204" pitchFamily="34" charset="0"/>
                <a:cs typeface="Times New Roman" panose="02020603050405020304" pitchFamily="18" charset="0"/>
              </a:rPr>
              <a:t>Rose’s quest would task the player with climbing to the highest point of the valley known as the ‘Preachers Peak’. The player would have to find this area on the map through small name and hints revealed by talking to different towns folk throughout the valley. Once the player reached ‘Preachers Peak’ they would have the option to interact, causing Herba to shout out to Rose saying that no one in the valley respects her as much as she hoped. After hearing this monologue, Rose would revert to her original human learning from her sin. </a:t>
            </a:r>
          </a:p>
          <a:p>
            <a:endParaRPr lang="en-GB" dirty="0"/>
          </a:p>
        </p:txBody>
      </p:sp>
      <p:pic>
        <p:nvPicPr>
          <p:cNvPr id="10" name="Picture 9">
            <a:extLst>
              <a:ext uri="{FF2B5EF4-FFF2-40B4-BE49-F238E27FC236}">
                <a16:creationId xmlns:a16="http://schemas.microsoft.com/office/drawing/2014/main" id="{226A84DE-87AF-4CDF-81B5-D04A7D4C5BF7}"/>
              </a:ext>
            </a:extLst>
          </p:cNvPr>
          <p:cNvPicPr>
            <a:picLocks noChangeAspect="1"/>
          </p:cNvPicPr>
          <p:nvPr/>
        </p:nvPicPr>
        <p:blipFill rotWithShape="1">
          <a:blip r:embed="rId2"/>
          <a:srcRect l="12868" t="10520" r="11292" b="14740"/>
          <a:stretch/>
        </p:blipFill>
        <p:spPr>
          <a:xfrm>
            <a:off x="7172587" y="447251"/>
            <a:ext cx="4541241" cy="5967093"/>
          </a:xfrm>
          <a:prstGeom prst="rect">
            <a:avLst/>
          </a:prstGeom>
        </p:spPr>
      </p:pic>
    </p:spTree>
    <p:extLst>
      <p:ext uri="{BB962C8B-B14F-4D97-AF65-F5344CB8AC3E}">
        <p14:creationId xmlns:p14="http://schemas.microsoft.com/office/powerpoint/2010/main" val="2895479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24476" y="624775"/>
            <a:ext cx="10058400" cy="1371600"/>
          </a:xfrm>
        </p:spPr>
        <p:txBody>
          <a:bodyPr/>
          <a:lstStyle/>
          <a:p>
            <a:r>
              <a:rPr lang="en-GB" dirty="0"/>
              <a:t>Gluttony</a:t>
            </a:r>
          </a:p>
        </p:txBody>
      </p:sp>
      <p:pic>
        <p:nvPicPr>
          <p:cNvPr id="3" name="Picture 2">
            <a:extLst>
              <a:ext uri="{FF2B5EF4-FFF2-40B4-BE49-F238E27FC236}">
                <a16:creationId xmlns:a16="http://schemas.microsoft.com/office/drawing/2014/main" id="{F5093081-05F3-45F2-B703-68168D3DAA17}"/>
              </a:ext>
            </a:extLst>
          </p:cNvPr>
          <p:cNvPicPr>
            <a:picLocks noChangeAspect="1"/>
          </p:cNvPicPr>
          <p:nvPr/>
        </p:nvPicPr>
        <p:blipFill>
          <a:blip r:embed="rId2"/>
          <a:stretch>
            <a:fillRect/>
          </a:stretch>
        </p:blipFill>
        <p:spPr>
          <a:xfrm>
            <a:off x="8447714" y="3347643"/>
            <a:ext cx="3220683" cy="2992327"/>
          </a:xfrm>
          <a:prstGeom prst="rect">
            <a:avLst/>
          </a:prstGeom>
        </p:spPr>
      </p:pic>
      <p:sp>
        <p:nvSpPr>
          <p:cNvPr id="4" name="Content Placeholder 2">
            <a:extLst>
              <a:ext uri="{FF2B5EF4-FFF2-40B4-BE49-F238E27FC236}">
                <a16:creationId xmlns:a16="http://schemas.microsoft.com/office/drawing/2014/main" id="{26039202-E63F-4A34-BF74-B12FA2D05627}"/>
              </a:ext>
            </a:extLst>
          </p:cNvPr>
          <p:cNvSpPr>
            <a:spLocks noGrp="1"/>
          </p:cNvSpPr>
          <p:nvPr>
            <p:ph idx="1"/>
          </p:nvPr>
        </p:nvSpPr>
        <p:spPr>
          <a:xfrm>
            <a:off x="424476" y="2103120"/>
            <a:ext cx="8023238" cy="4406738"/>
          </a:xfrm>
        </p:spPr>
        <p:txBody>
          <a:bodyPr>
            <a:normAutofit fontScale="85000" lnSpcReduction="20000"/>
          </a:bodyPr>
          <a:lstStyle/>
          <a:p>
            <a:r>
              <a:rPr lang="en-GB" sz="2000" dirty="0">
                <a:effectLst/>
                <a:ea typeface="Calibri" panose="020F0502020204030204" pitchFamily="34" charset="0"/>
                <a:cs typeface="Times New Roman" panose="02020603050405020304" pitchFamily="18" charset="0"/>
              </a:rPr>
              <a:t>Gluttony’s would consist of a large cluster of moss where a variety of different sized chanterelle mushrooms and other smaller mushrooms would be growing out of. A large chanterelle mushroom that would extend out of the top resembling a large hat would act as his head. His body would be round like a moss ball with two small two small legs and two little with no fingers or toes.</a:t>
            </a:r>
          </a:p>
          <a:p>
            <a:r>
              <a:rPr lang="en-GB" sz="2100" dirty="0">
                <a:effectLst/>
                <a:ea typeface="Calibri" panose="020F0502020204030204" pitchFamily="34" charset="0"/>
                <a:cs typeface="Times New Roman" panose="02020603050405020304" pitchFamily="18" charset="0"/>
              </a:rPr>
              <a:t>Gluttony’s would have very slow movement speed but would do high amounts of damage. He would also constantly generate poisonous spores around him so the player would have to fire arrows at the chanterelle mushroom weak spots around his body. His signature move would only activate when he drops to ¼ health. By this point in the fight, all of the weak points would have been destroyed by the player, the only one remaining being the head. Gluttony would retract his arms, legs, and start rolling around the environment at high speeds, damaging the player if hit. In the final charge, Gluttony would charge directly at the player and then perform a lunging grab attack. If this grab lands, he sticks the player in his mouth limiting the player to only having half of their max health and regaining his health back to ¾. </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dirty="0"/>
          </a:p>
        </p:txBody>
      </p:sp>
      <p:pic>
        <p:nvPicPr>
          <p:cNvPr id="5" name="Picture 4">
            <a:extLst>
              <a:ext uri="{FF2B5EF4-FFF2-40B4-BE49-F238E27FC236}">
                <a16:creationId xmlns:a16="http://schemas.microsoft.com/office/drawing/2014/main" id="{E10CA272-69F8-4DEF-9B64-E1B969DFF0FA}"/>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4543" r="4233"/>
          <a:stretch/>
        </p:blipFill>
        <p:spPr bwMode="auto">
          <a:xfrm>
            <a:off x="8447714" y="518030"/>
            <a:ext cx="3220684" cy="2647923"/>
          </a:xfrm>
          <a:prstGeom prst="rect">
            <a:avLst/>
          </a:prstGeom>
          <a:noFill/>
        </p:spPr>
      </p:pic>
    </p:spTree>
    <p:extLst>
      <p:ext uri="{BB962C8B-B14F-4D97-AF65-F5344CB8AC3E}">
        <p14:creationId xmlns:p14="http://schemas.microsoft.com/office/powerpoint/2010/main" val="25245867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24476" y="624775"/>
            <a:ext cx="10058400" cy="1371600"/>
          </a:xfrm>
        </p:spPr>
        <p:txBody>
          <a:bodyPr/>
          <a:lstStyle/>
          <a:p>
            <a:r>
              <a:rPr lang="en-GB" dirty="0"/>
              <a:t>Gluttony</a:t>
            </a:r>
          </a:p>
        </p:txBody>
      </p:sp>
      <p:sp>
        <p:nvSpPr>
          <p:cNvPr id="4" name="Content Placeholder 2">
            <a:extLst>
              <a:ext uri="{FF2B5EF4-FFF2-40B4-BE49-F238E27FC236}">
                <a16:creationId xmlns:a16="http://schemas.microsoft.com/office/drawing/2014/main" id="{26039202-E63F-4A34-BF74-B12FA2D05627}"/>
              </a:ext>
            </a:extLst>
          </p:cNvPr>
          <p:cNvSpPr>
            <a:spLocks noGrp="1"/>
          </p:cNvSpPr>
          <p:nvPr>
            <p:ph idx="1"/>
          </p:nvPr>
        </p:nvSpPr>
        <p:spPr>
          <a:xfrm>
            <a:off x="424476" y="1996375"/>
            <a:ext cx="4684419" cy="4051884"/>
          </a:xfrm>
        </p:spPr>
        <p:txBody>
          <a:bodyPr>
            <a:normAutofit/>
          </a:bodyPr>
          <a:lstStyle/>
          <a:p>
            <a:r>
              <a:rPr lang="en-GB" sz="1800" dirty="0">
                <a:effectLst/>
                <a:ea typeface="Calibri" panose="020F0502020204030204" pitchFamily="34" charset="0"/>
                <a:cs typeface="Times New Roman" panose="02020603050405020304" pitchFamily="18" charset="0"/>
              </a:rPr>
              <a:t>Gluttony’s quest would be a form of fetch quest. The player would have to still shoot the chanterelle mushrooms around his body and then give each one to a chef in every town. This would force Gluttony to live without all his unlimited food supply, learning how to avoid committing his sin. After completing this quest, Gluttony would transform back to is human self. </a:t>
            </a:r>
          </a:p>
          <a:p>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dirty="0"/>
          </a:p>
        </p:txBody>
      </p:sp>
      <p:pic>
        <p:nvPicPr>
          <p:cNvPr id="6" name="Picture 5">
            <a:extLst>
              <a:ext uri="{FF2B5EF4-FFF2-40B4-BE49-F238E27FC236}">
                <a16:creationId xmlns:a16="http://schemas.microsoft.com/office/drawing/2014/main" id="{28B6DC08-7F51-4413-9F14-E949A044D0B9}"/>
              </a:ext>
            </a:extLst>
          </p:cNvPr>
          <p:cNvPicPr>
            <a:picLocks noChangeAspect="1"/>
          </p:cNvPicPr>
          <p:nvPr/>
        </p:nvPicPr>
        <p:blipFill>
          <a:blip r:embed="rId2"/>
          <a:stretch>
            <a:fillRect/>
          </a:stretch>
        </p:blipFill>
        <p:spPr>
          <a:xfrm>
            <a:off x="5234730" y="486390"/>
            <a:ext cx="6440515" cy="5885220"/>
          </a:xfrm>
          <a:prstGeom prst="rect">
            <a:avLst/>
          </a:prstGeom>
        </p:spPr>
      </p:pic>
    </p:spTree>
    <p:extLst>
      <p:ext uri="{BB962C8B-B14F-4D97-AF65-F5344CB8AC3E}">
        <p14:creationId xmlns:p14="http://schemas.microsoft.com/office/powerpoint/2010/main" val="35617984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36228" y="642594"/>
            <a:ext cx="10688972" cy="1371600"/>
          </a:xfrm>
        </p:spPr>
        <p:txBody>
          <a:bodyPr/>
          <a:lstStyle/>
          <a:p>
            <a:r>
              <a:rPr lang="en-GB" dirty="0"/>
              <a:t>Greed</a:t>
            </a:r>
          </a:p>
        </p:txBody>
      </p:sp>
      <p:pic>
        <p:nvPicPr>
          <p:cNvPr id="3" name="Picture 2">
            <a:extLst>
              <a:ext uri="{FF2B5EF4-FFF2-40B4-BE49-F238E27FC236}">
                <a16:creationId xmlns:a16="http://schemas.microsoft.com/office/drawing/2014/main" id="{3887AF10-2630-4D94-A0C9-27363902F716}"/>
              </a:ext>
            </a:extLst>
          </p:cNvPr>
          <p:cNvPicPr>
            <a:picLocks noChangeAspect="1"/>
          </p:cNvPicPr>
          <p:nvPr/>
        </p:nvPicPr>
        <p:blipFill rotWithShape="1">
          <a:blip r:embed="rId2"/>
          <a:srcRect l="11258" t="60000" r="21217" b="8287"/>
          <a:stretch/>
        </p:blipFill>
        <p:spPr>
          <a:xfrm>
            <a:off x="7361942" y="3505636"/>
            <a:ext cx="4327437" cy="2709771"/>
          </a:xfrm>
          <a:prstGeom prst="rect">
            <a:avLst/>
          </a:prstGeom>
        </p:spPr>
      </p:pic>
      <p:sp>
        <p:nvSpPr>
          <p:cNvPr id="4" name="Content Placeholder 2">
            <a:extLst>
              <a:ext uri="{FF2B5EF4-FFF2-40B4-BE49-F238E27FC236}">
                <a16:creationId xmlns:a16="http://schemas.microsoft.com/office/drawing/2014/main" id="{42B5D3BD-3560-4ACA-9ADB-4C7BD62E10F2}"/>
              </a:ext>
            </a:extLst>
          </p:cNvPr>
          <p:cNvSpPr>
            <a:spLocks noGrp="1"/>
          </p:cNvSpPr>
          <p:nvPr>
            <p:ph idx="1"/>
          </p:nvPr>
        </p:nvSpPr>
        <p:spPr>
          <a:xfrm>
            <a:off x="436228" y="2103120"/>
            <a:ext cx="6761526" cy="4264776"/>
          </a:xfrm>
        </p:spPr>
        <p:txBody>
          <a:bodyPr>
            <a:normAutofit fontScale="92500" lnSpcReduction="10000"/>
          </a:bodyPr>
          <a:lstStyle/>
          <a:p>
            <a:r>
              <a:rPr lang="en-GB" sz="1800" dirty="0">
                <a:effectLst/>
                <a:ea typeface="Calibri" panose="020F0502020204030204" pitchFamily="34" charset="0"/>
                <a:cs typeface="Times New Roman" panose="02020603050405020304" pitchFamily="18" charset="0"/>
              </a:rPr>
              <a:t>Greed’s design would consist of a hunched over humanoid with four arms and two legs made out of stems and small Venus fly traps. They would have three vertical fly traps acting as their 3 heads. The arms and legs would be long to constantly signify the sin of greed of always wanting a little more.</a:t>
            </a:r>
          </a:p>
          <a:p>
            <a:r>
              <a:rPr lang="en-GB" sz="1800" dirty="0">
                <a:effectLst/>
                <a:ea typeface="Calibri" panose="020F0502020204030204" pitchFamily="34" charset="0"/>
                <a:cs typeface="Times New Roman" panose="02020603050405020304" pitchFamily="18" charset="0"/>
              </a:rPr>
              <a:t>They would move around quickly and have a very aggressive move set to put the player under constant pressure. A lot of their moves would involve a flurry of quick attacks that would act as a combo the player would have to avoid. Once the combo finishes, Greed stops and becomes vulnerable for the player to attack for 6 seconds. Greed’s signature moves acts more as a passive ability that is active until they die. Whenever the player attacks them, they are able to get a varying amount of hits from 3-5 before being struck for medium damage from one of the smaller fly traps on their body.</a:t>
            </a:r>
            <a:endParaRPr lang="en-GB" dirty="0"/>
          </a:p>
        </p:txBody>
      </p:sp>
      <p:pic>
        <p:nvPicPr>
          <p:cNvPr id="5" name="Picture 4">
            <a:extLst>
              <a:ext uri="{FF2B5EF4-FFF2-40B4-BE49-F238E27FC236}">
                <a16:creationId xmlns:a16="http://schemas.microsoft.com/office/drawing/2014/main" id="{AB6FC5A8-3D4D-4966-9195-521A95C0FB2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61942" y="642594"/>
            <a:ext cx="4337015" cy="2709771"/>
          </a:xfrm>
          <a:prstGeom prst="rect">
            <a:avLst/>
          </a:prstGeom>
          <a:noFill/>
        </p:spPr>
      </p:pic>
    </p:spTree>
    <p:extLst>
      <p:ext uri="{BB962C8B-B14F-4D97-AF65-F5344CB8AC3E}">
        <p14:creationId xmlns:p14="http://schemas.microsoft.com/office/powerpoint/2010/main" val="1469290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36228" y="463072"/>
            <a:ext cx="10688972" cy="1371600"/>
          </a:xfrm>
        </p:spPr>
        <p:txBody>
          <a:bodyPr/>
          <a:lstStyle/>
          <a:p>
            <a:r>
              <a:rPr lang="en-GB" dirty="0"/>
              <a:t>Greed</a:t>
            </a:r>
          </a:p>
        </p:txBody>
      </p:sp>
      <p:sp>
        <p:nvSpPr>
          <p:cNvPr id="4" name="Content Placeholder 2">
            <a:extLst>
              <a:ext uri="{FF2B5EF4-FFF2-40B4-BE49-F238E27FC236}">
                <a16:creationId xmlns:a16="http://schemas.microsoft.com/office/drawing/2014/main" id="{42B5D3BD-3560-4ACA-9ADB-4C7BD62E10F2}"/>
              </a:ext>
            </a:extLst>
          </p:cNvPr>
          <p:cNvSpPr>
            <a:spLocks noGrp="1"/>
          </p:cNvSpPr>
          <p:nvPr>
            <p:ph idx="1"/>
          </p:nvPr>
        </p:nvSpPr>
        <p:spPr>
          <a:xfrm>
            <a:off x="436228" y="1834672"/>
            <a:ext cx="4219662" cy="4264776"/>
          </a:xfrm>
        </p:spPr>
        <p:txBody>
          <a:bodyPr>
            <a:normAutofit/>
          </a:bodyPr>
          <a:lstStyle/>
          <a:p>
            <a:r>
              <a:rPr lang="en-GB" sz="1800" dirty="0">
                <a:effectLst/>
                <a:ea typeface="Calibri" panose="020F0502020204030204" pitchFamily="34" charset="0"/>
                <a:cs typeface="Times New Roman" panose="02020603050405020304" pitchFamily="18" charset="0"/>
              </a:rPr>
              <a:t>Greed’s quest would still require the player to fight them. the entire fight would remain the same, but instead of killing Greed, the player would have spare them simply by sheathing their weapon and walking away. After completing all these actions, Greed will transform back into the 3 triplets they once were learning from their lesson for their new role model, Herba. </a:t>
            </a:r>
          </a:p>
          <a:p>
            <a:endParaRPr lang="en-GB" sz="1800" dirty="0">
              <a:effectLst/>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F5F3FCBC-00B7-4C85-87B5-ADBB657F0DFC}"/>
              </a:ext>
            </a:extLst>
          </p:cNvPr>
          <p:cNvPicPr>
            <a:picLocks noChangeAspect="1"/>
          </p:cNvPicPr>
          <p:nvPr/>
        </p:nvPicPr>
        <p:blipFill>
          <a:blip r:embed="rId2"/>
          <a:stretch>
            <a:fillRect/>
          </a:stretch>
        </p:blipFill>
        <p:spPr>
          <a:xfrm>
            <a:off x="4817175" y="1296611"/>
            <a:ext cx="6825193" cy="4264777"/>
          </a:xfrm>
          <a:prstGeom prst="rect">
            <a:avLst/>
          </a:prstGeom>
        </p:spPr>
      </p:pic>
    </p:spTree>
    <p:extLst>
      <p:ext uri="{BB962C8B-B14F-4D97-AF65-F5344CB8AC3E}">
        <p14:creationId xmlns:p14="http://schemas.microsoft.com/office/powerpoint/2010/main" val="3899693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522280" y="642594"/>
            <a:ext cx="10602920" cy="1371600"/>
          </a:xfrm>
        </p:spPr>
        <p:txBody>
          <a:bodyPr/>
          <a:lstStyle/>
          <a:p>
            <a:r>
              <a:rPr lang="en-GB" dirty="0"/>
              <a:t>Sloth</a:t>
            </a:r>
          </a:p>
        </p:txBody>
      </p:sp>
      <p:pic>
        <p:nvPicPr>
          <p:cNvPr id="3" name="Picture 2">
            <a:extLst>
              <a:ext uri="{FF2B5EF4-FFF2-40B4-BE49-F238E27FC236}">
                <a16:creationId xmlns:a16="http://schemas.microsoft.com/office/drawing/2014/main" id="{CE848608-6051-4282-A1E9-60D2C923592A}"/>
              </a:ext>
            </a:extLst>
          </p:cNvPr>
          <p:cNvPicPr>
            <a:picLocks noChangeAspect="1"/>
          </p:cNvPicPr>
          <p:nvPr/>
        </p:nvPicPr>
        <p:blipFill>
          <a:blip r:embed="rId2"/>
          <a:stretch>
            <a:fillRect/>
          </a:stretch>
        </p:blipFill>
        <p:spPr>
          <a:xfrm>
            <a:off x="7567127" y="3314979"/>
            <a:ext cx="4102593" cy="3057656"/>
          </a:xfrm>
          <a:prstGeom prst="rect">
            <a:avLst/>
          </a:prstGeom>
        </p:spPr>
      </p:pic>
      <p:sp>
        <p:nvSpPr>
          <p:cNvPr id="4" name="Content Placeholder 2">
            <a:extLst>
              <a:ext uri="{FF2B5EF4-FFF2-40B4-BE49-F238E27FC236}">
                <a16:creationId xmlns:a16="http://schemas.microsoft.com/office/drawing/2014/main" id="{2FCCF279-AE73-4BB2-846F-C5A7699E2968}"/>
              </a:ext>
            </a:extLst>
          </p:cNvPr>
          <p:cNvSpPr>
            <a:spLocks noGrp="1"/>
          </p:cNvSpPr>
          <p:nvPr>
            <p:ph idx="1"/>
          </p:nvPr>
        </p:nvSpPr>
        <p:spPr>
          <a:xfrm>
            <a:off x="522280" y="1786855"/>
            <a:ext cx="6885199" cy="4585780"/>
          </a:xfrm>
        </p:spPr>
        <p:txBody>
          <a:bodyPr>
            <a:normAutofit fontScale="92500" lnSpcReduction="20000"/>
          </a:bodyPr>
          <a:lstStyle/>
          <a:p>
            <a:r>
              <a:rPr lang="en-GB" sz="1800" dirty="0">
                <a:effectLst/>
                <a:ea typeface="Calibri" panose="020F0502020204030204" pitchFamily="34" charset="0"/>
                <a:cs typeface="Times New Roman" panose="02020603050405020304" pitchFamily="18" charset="0"/>
              </a:rPr>
              <a:t>Sloth has the most confusing designs; he is a large potato encased in a protective version of a Pothos plant. The Pothos plant can take on many shapes n sizes by moving the stems and leaves all around. Although the Pothos plant can be attacked, it does not take damage because the player is targeting is the potato sitting and being guarded within. </a:t>
            </a:r>
          </a:p>
          <a:p>
            <a:r>
              <a:rPr lang="en-GB" sz="1800" dirty="0">
                <a:effectLst/>
                <a:ea typeface="Calibri" panose="020F0502020204030204" pitchFamily="34" charset="0"/>
                <a:cs typeface="Times New Roman" panose="02020603050405020304" pitchFamily="18" charset="0"/>
              </a:rPr>
              <a:t>To damage Sloth, the player must attack the armour of leaves to leave an unshielded hole where the player can fire an arrow through. Sloth is fragile and has a small amount of health compared to the other sins, the player would only have to successfully strike Sloth a total of 6 times. Every time Sloth takes a hit, he wakes up and takes control for a short period of 20 seconds where he would burrow undergrown with the Pothos plant and dive in and out of the surface like an earthworm to deal damage to the player. Sloth’s signature attack would involve the Pothos plant to run away from the player and lock into the ground and act as a sentry turret, hurling various different seeds towards the player at a high fire rate. The player could either dodge/run and avoid the bullets or block the incoming fire if they had enough stamina.</a:t>
            </a:r>
          </a:p>
          <a:p>
            <a:endParaRPr lang="en-GB" dirty="0"/>
          </a:p>
        </p:txBody>
      </p:sp>
      <p:pic>
        <p:nvPicPr>
          <p:cNvPr id="5" name="Picture 4">
            <a:extLst>
              <a:ext uri="{FF2B5EF4-FFF2-40B4-BE49-F238E27FC236}">
                <a16:creationId xmlns:a16="http://schemas.microsoft.com/office/drawing/2014/main" id="{E7A1BEF4-EE56-4ED0-92E9-6666672A2E4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67127" y="437850"/>
            <a:ext cx="4102593" cy="2734246"/>
          </a:xfrm>
          <a:prstGeom prst="rect">
            <a:avLst/>
          </a:prstGeom>
          <a:noFill/>
        </p:spPr>
      </p:pic>
    </p:spTree>
    <p:extLst>
      <p:ext uri="{BB962C8B-B14F-4D97-AF65-F5344CB8AC3E}">
        <p14:creationId xmlns:p14="http://schemas.microsoft.com/office/powerpoint/2010/main" val="1916160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522280" y="642594"/>
            <a:ext cx="10602920" cy="1371600"/>
          </a:xfrm>
        </p:spPr>
        <p:txBody>
          <a:bodyPr/>
          <a:lstStyle/>
          <a:p>
            <a:r>
              <a:rPr lang="en-GB" dirty="0"/>
              <a:t>Sloth</a:t>
            </a:r>
          </a:p>
        </p:txBody>
      </p:sp>
      <p:sp>
        <p:nvSpPr>
          <p:cNvPr id="4" name="Content Placeholder 2">
            <a:extLst>
              <a:ext uri="{FF2B5EF4-FFF2-40B4-BE49-F238E27FC236}">
                <a16:creationId xmlns:a16="http://schemas.microsoft.com/office/drawing/2014/main" id="{2FCCF279-AE73-4BB2-846F-C5A7699E2968}"/>
              </a:ext>
            </a:extLst>
          </p:cNvPr>
          <p:cNvSpPr>
            <a:spLocks noGrp="1"/>
          </p:cNvSpPr>
          <p:nvPr>
            <p:ph idx="1"/>
          </p:nvPr>
        </p:nvSpPr>
        <p:spPr>
          <a:xfrm>
            <a:off x="522280" y="1896056"/>
            <a:ext cx="4502726" cy="4585780"/>
          </a:xfrm>
        </p:spPr>
        <p:txBody>
          <a:bodyPr>
            <a:normAutofit/>
          </a:bodyPr>
          <a:lstStyle/>
          <a:p>
            <a:r>
              <a:rPr lang="en-GB" sz="1800" dirty="0">
                <a:effectLst/>
                <a:ea typeface="Calibri" panose="020F0502020204030204" pitchFamily="34" charset="0"/>
                <a:cs typeface="Times New Roman" panose="02020603050405020304" pitchFamily="18" charset="0"/>
              </a:rPr>
              <a:t>Sloth’s quest would task the player with finding an alarm clock in one of the villagers houses in the valley. the player would then have to construct a trap where Sloth would be entrapped in a spot being forced to wake up from his eternal slumber. If the player successfully wakes him up, Sloth will return back to his human form and return to his house finding his alarm clock gone. </a:t>
            </a:r>
          </a:p>
          <a:p>
            <a:endParaRPr lang="en-GB" dirty="0"/>
          </a:p>
        </p:txBody>
      </p:sp>
      <p:pic>
        <p:nvPicPr>
          <p:cNvPr id="6" name="Picture 5">
            <a:extLst>
              <a:ext uri="{FF2B5EF4-FFF2-40B4-BE49-F238E27FC236}">
                <a16:creationId xmlns:a16="http://schemas.microsoft.com/office/drawing/2014/main" id="{2FFCFF97-BEDA-4A45-A114-F56969A28457}"/>
              </a:ext>
            </a:extLst>
          </p:cNvPr>
          <p:cNvPicPr>
            <a:picLocks noChangeAspect="1"/>
          </p:cNvPicPr>
          <p:nvPr/>
        </p:nvPicPr>
        <p:blipFill>
          <a:blip r:embed="rId2"/>
          <a:stretch>
            <a:fillRect/>
          </a:stretch>
        </p:blipFill>
        <p:spPr>
          <a:xfrm>
            <a:off x="5138805" y="1006319"/>
            <a:ext cx="6530915" cy="4585780"/>
          </a:xfrm>
          <a:prstGeom prst="rect">
            <a:avLst/>
          </a:prstGeom>
        </p:spPr>
      </p:pic>
    </p:spTree>
    <p:extLst>
      <p:ext uri="{BB962C8B-B14F-4D97-AF65-F5344CB8AC3E}">
        <p14:creationId xmlns:p14="http://schemas.microsoft.com/office/powerpoint/2010/main" val="12969221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82082" y="639425"/>
            <a:ext cx="10058400" cy="1371600"/>
          </a:xfrm>
        </p:spPr>
        <p:txBody>
          <a:bodyPr/>
          <a:lstStyle/>
          <a:p>
            <a:r>
              <a:rPr lang="en-GB" dirty="0"/>
              <a:t>Wrath</a:t>
            </a:r>
          </a:p>
        </p:txBody>
      </p:sp>
      <p:pic>
        <p:nvPicPr>
          <p:cNvPr id="3" name="Picture 2">
            <a:extLst>
              <a:ext uri="{FF2B5EF4-FFF2-40B4-BE49-F238E27FC236}">
                <a16:creationId xmlns:a16="http://schemas.microsoft.com/office/drawing/2014/main" id="{B00496A5-E714-44E9-BCE1-EAE2A2DF2D89}"/>
              </a:ext>
            </a:extLst>
          </p:cNvPr>
          <p:cNvPicPr>
            <a:picLocks noChangeAspect="1"/>
          </p:cNvPicPr>
          <p:nvPr/>
        </p:nvPicPr>
        <p:blipFill rotWithShape="1">
          <a:blip r:embed="rId2"/>
          <a:srcRect l="13839" b="26803"/>
          <a:stretch/>
        </p:blipFill>
        <p:spPr>
          <a:xfrm>
            <a:off x="8808097" y="3123149"/>
            <a:ext cx="2901821" cy="3286982"/>
          </a:xfrm>
          <a:prstGeom prst="rect">
            <a:avLst/>
          </a:prstGeom>
        </p:spPr>
      </p:pic>
      <p:sp>
        <p:nvSpPr>
          <p:cNvPr id="4" name="Content Placeholder 2">
            <a:extLst>
              <a:ext uri="{FF2B5EF4-FFF2-40B4-BE49-F238E27FC236}">
                <a16:creationId xmlns:a16="http://schemas.microsoft.com/office/drawing/2014/main" id="{BF97CE16-0BBF-40E6-B2C4-3E9A989F0F85}"/>
              </a:ext>
            </a:extLst>
          </p:cNvPr>
          <p:cNvSpPr>
            <a:spLocks noGrp="1"/>
          </p:cNvSpPr>
          <p:nvPr>
            <p:ph idx="1"/>
          </p:nvPr>
        </p:nvSpPr>
        <p:spPr>
          <a:xfrm>
            <a:off x="482082" y="2103120"/>
            <a:ext cx="7990799" cy="3931920"/>
          </a:xfrm>
        </p:spPr>
        <p:txBody>
          <a:bodyPr>
            <a:normAutofit lnSpcReduction="10000"/>
          </a:bodyPr>
          <a:lstStyle/>
          <a:p>
            <a:r>
              <a:rPr lang="en-GB" sz="1800" dirty="0">
                <a:effectLst/>
                <a:ea typeface="Calibri" panose="020F0502020204030204" pitchFamily="34" charset="0"/>
                <a:cs typeface="Times New Roman" panose="02020603050405020304" pitchFamily="18" charset="0"/>
              </a:rPr>
              <a:t>Wrath’s design would consist of a top-heavy humanoid made out of dark stems. A single chocolate cosmos flower would act as the mouth and head of Wrath.</a:t>
            </a:r>
          </a:p>
          <a:p>
            <a:r>
              <a:rPr lang="en-GB" sz="1800" dirty="0">
                <a:effectLst/>
                <a:ea typeface="Calibri" panose="020F0502020204030204" pitchFamily="34" charset="0"/>
                <a:cs typeface="Times New Roman" panose="02020603050405020304" pitchFamily="18" charset="0"/>
              </a:rPr>
              <a:t>The flower would stay almost closed during the fight but would open up, similarly to how the flower would bloom to act as the mouth. Wrath would have no voice and would just grunt and breath to create an animalistic effect about it. It’s move set would include slam attacks and simple, but still hard hitting the attacks where wrath would swing his arms around just trying to hit anything. Wrath would also have the ability to throw nearby objects such as trees and boulders at the player. At 10% health, Wrath’s signature move activates which causes him to throw a tantrum. This would have him violently charge around performing all his default moves and attacks at a much faster speed. </a:t>
            </a:r>
          </a:p>
          <a:p>
            <a:endParaRPr lang="en-GB" dirty="0"/>
          </a:p>
        </p:txBody>
      </p:sp>
      <p:pic>
        <p:nvPicPr>
          <p:cNvPr id="5" name="Picture 4">
            <a:extLst>
              <a:ext uri="{FF2B5EF4-FFF2-40B4-BE49-F238E27FC236}">
                <a16:creationId xmlns:a16="http://schemas.microsoft.com/office/drawing/2014/main" id="{7EF7ED0C-BDBE-4598-992E-EF26764C27DC}"/>
              </a:ext>
            </a:extLst>
          </p:cNvPr>
          <p:cNvPicPr>
            <a:picLocks noChangeAspect="1"/>
          </p:cNvPicPr>
          <p:nvPr/>
        </p:nvPicPr>
        <p:blipFill rotWithShape="1">
          <a:blip r:embed="rId3"/>
          <a:srcRect l="33921" r="1859"/>
          <a:stretch/>
        </p:blipFill>
        <p:spPr>
          <a:xfrm>
            <a:off x="8808097" y="447869"/>
            <a:ext cx="2901821" cy="2583185"/>
          </a:xfrm>
          <a:prstGeom prst="rect">
            <a:avLst/>
          </a:prstGeom>
        </p:spPr>
      </p:pic>
    </p:spTree>
    <p:extLst>
      <p:ext uri="{BB962C8B-B14F-4D97-AF65-F5344CB8AC3E}">
        <p14:creationId xmlns:p14="http://schemas.microsoft.com/office/powerpoint/2010/main" val="21832294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66E6642-E594-40C8-8301-ED55BC00AEE3}"/>
              </a:ext>
            </a:extLst>
          </p:cNvPr>
          <p:cNvPicPr>
            <a:picLocks noChangeAspect="1"/>
          </p:cNvPicPr>
          <p:nvPr/>
        </p:nvPicPr>
        <p:blipFill rotWithShape="1">
          <a:blip r:embed="rId2"/>
          <a:srcRect l="12655" t="898" b="26199"/>
          <a:stretch/>
        </p:blipFill>
        <p:spPr>
          <a:xfrm>
            <a:off x="6382909" y="481852"/>
            <a:ext cx="5327009" cy="5928279"/>
          </a:xfrm>
          <a:prstGeom prst="rect">
            <a:avLst/>
          </a:prstGeom>
        </p:spPr>
      </p:pic>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482082" y="639425"/>
            <a:ext cx="10058400" cy="1371600"/>
          </a:xfrm>
        </p:spPr>
        <p:txBody>
          <a:bodyPr/>
          <a:lstStyle/>
          <a:p>
            <a:r>
              <a:rPr lang="en-GB" dirty="0"/>
              <a:t>Wrath</a:t>
            </a:r>
          </a:p>
        </p:txBody>
      </p:sp>
      <p:sp>
        <p:nvSpPr>
          <p:cNvPr id="4" name="Content Placeholder 2">
            <a:extLst>
              <a:ext uri="{FF2B5EF4-FFF2-40B4-BE49-F238E27FC236}">
                <a16:creationId xmlns:a16="http://schemas.microsoft.com/office/drawing/2014/main" id="{BF97CE16-0BBF-40E6-B2C4-3E9A989F0F85}"/>
              </a:ext>
            </a:extLst>
          </p:cNvPr>
          <p:cNvSpPr>
            <a:spLocks noGrp="1"/>
          </p:cNvSpPr>
          <p:nvPr>
            <p:ph idx="1"/>
          </p:nvPr>
        </p:nvSpPr>
        <p:spPr>
          <a:xfrm>
            <a:off x="482082" y="2347674"/>
            <a:ext cx="5613918" cy="3931920"/>
          </a:xfrm>
        </p:spPr>
        <p:txBody>
          <a:bodyPr>
            <a:normAutofit/>
          </a:bodyPr>
          <a:lstStyle/>
          <a:p>
            <a:r>
              <a:rPr lang="en-GB" sz="1800" dirty="0">
                <a:effectLst/>
                <a:ea typeface="Calibri" panose="020F0502020204030204" pitchFamily="34" charset="0"/>
                <a:cs typeface="Times New Roman" panose="02020603050405020304" pitchFamily="18" charset="0"/>
              </a:rPr>
              <a:t>Wrath’s Questline would have the player use their reflection ability to trick Wrath into playing around, behaving similarly to a cat. The player would have to keep reflecting the light for 30 seconds without letting Wrath catching it, this would cause Wrath to calm down and transform into his human self and begin to attend anger management classes. </a:t>
            </a:r>
          </a:p>
          <a:p>
            <a:endParaRPr lang="en-GB" dirty="0"/>
          </a:p>
        </p:txBody>
      </p:sp>
    </p:spTree>
    <p:extLst>
      <p:ext uri="{BB962C8B-B14F-4D97-AF65-F5344CB8AC3E}">
        <p14:creationId xmlns:p14="http://schemas.microsoft.com/office/powerpoint/2010/main" val="34898540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503339" y="424543"/>
            <a:ext cx="10621861" cy="1371600"/>
          </a:xfrm>
        </p:spPr>
        <p:txBody>
          <a:bodyPr/>
          <a:lstStyle/>
          <a:p>
            <a:r>
              <a:rPr lang="en-GB" dirty="0"/>
              <a:t>Envy</a:t>
            </a:r>
          </a:p>
        </p:txBody>
      </p:sp>
      <p:sp>
        <p:nvSpPr>
          <p:cNvPr id="3" name="Content Placeholder 2">
            <a:extLst>
              <a:ext uri="{FF2B5EF4-FFF2-40B4-BE49-F238E27FC236}">
                <a16:creationId xmlns:a16="http://schemas.microsoft.com/office/drawing/2014/main" id="{9D3FB45D-16D7-4986-8DB9-C4FE3D341591}"/>
              </a:ext>
            </a:extLst>
          </p:cNvPr>
          <p:cNvSpPr>
            <a:spLocks noGrp="1"/>
          </p:cNvSpPr>
          <p:nvPr>
            <p:ph idx="1"/>
          </p:nvPr>
        </p:nvSpPr>
        <p:spPr>
          <a:xfrm>
            <a:off x="139959" y="1492898"/>
            <a:ext cx="8360228" cy="1506894"/>
          </a:xfrm>
        </p:spPr>
        <p:txBody>
          <a:bodyPr>
            <a:normAutofit lnSpcReduction="10000"/>
          </a:bodyPr>
          <a:lstStyle/>
          <a:p>
            <a:pPr marL="457200">
              <a:lnSpc>
                <a:spcPct val="104000"/>
              </a:lnSpc>
            </a:pPr>
            <a:r>
              <a:rPr lang="en-GB" sz="1800" dirty="0">
                <a:effectLst/>
                <a:ea typeface="Calibri" panose="020F0502020204030204" pitchFamily="34" charset="0"/>
                <a:cs typeface="Times New Roman" panose="02020603050405020304" pitchFamily="18" charset="0"/>
              </a:rPr>
              <a:t>Envy’s Design is based off an angel, her body would be constructed out of vines and stems and her wings would be made from beautiful pink petals which would have a wingspan double her size. Her head would be the bulb of the pink lotus which would be portrayed as if she had hair tied up. </a:t>
            </a:r>
          </a:p>
          <a:p>
            <a:pPr marL="457200">
              <a:lnSpc>
                <a:spcPct val="104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dirty="0"/>
          </a:p>
        </p:txBody>
      </p:sp>
      <p:pic>
        <p:nvPicPr>
          <p:cNvPr id="4" name="Picture 3">
            <a:extLst>
              <a:ext uri="{FF2B5EF4-FFF2-40B4-BE49-F238E27FC236}">
                <a16:creationId xmlns:a16="http://schemas.microsoft.com/office/drawing/2014/main" id="{843208AD-8E54-416E-87B6-21789635E06D}"/>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0622"/>
          <a:stretch/>
        </p:blipFill>
        <p:spPr bwMode="auto">
          <a:xfrm>
            <a:off x="8500188" y="457200"/>
            <a:ext cx="3188473" cy="2677886"/>
          </a:xfrm>
          <a:prstGeom prst="rect">
            <a:avLst/>
          </a:prstGeom>
          <a:noFill/>
        </p:spPr>
      </p:pic>
      <p:pic>
        <p:nvPicPr>
          <p:cNvPr id="5" name="Picture 4">
            <a:extLst>
              <a:ext uri="{FF2B5EF4-FFF2-40B4-BE49-F238E27FC236}">
                <a16:creationId xmlns:a16="http://schemas.microsoft.com/office/drawing/2014/main" id="{1BEFB506-4FA4-4550-B871-6FC0CBD76DAF}"/>
              </a:ext>
            </a:extLst>
          </p:cNvPr>
          <p:cNvPicPr>
            <a:picLocks noChangeAspect="1"/>
          </p:cNvPicPr>
          <p:nvPr/>
        </p:nvPicPr>
        <p:blipFill rotWithShape="1">
          <a:blip r:embed="rId3"/>
          <a:srcRect l="2446" t="11153" r="24975" b="11539"/>
          <a:stretch/>
        </p:blipFill>
        <p:spPr>
          <a:xfrm rot="16200000">
            <a:off x="7847856" y="2559995"/>
            <a:ext cx="3173925" cy="4507686"/>
          </a:xfrm>
          <a:prstGeom prst="rect">
            <a:avLst/>
          </a:prstGeom>
        </p:spPr>
      </p:pic>
      <p:sp>
        <p:nvSpPr>
          <p:cNvPr id="6" name="Content Placeholder 2">
            <a:extLst>
              <a:ext uri="{FF2B5EF4-FFF2-40B4-BE49-F238E27FC236}">
                <a16:creationId xmlns:a16="http://schemas.microsoft.com/office/drawing/2014/main" id="{2F625396-589F-47A1-A4BB-C5190E8924DA}"/>
              </a:ext>
            </a:extLst>
          </p:cNvPr>
          <p:cNvSpPr txBox="1">
            <a:spLocks/>
          </p:cNvSpPr>
          <p:nvPr/>
        </p:nvSpPr>
        <p:spPr>
          <a:xfrm>
            <a:off x="139959" y="2999792"/>
            <a:ext cx="6973905" cy="3401008"/>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a:lstStyle>
          <a:p>
            <a:pPr marL="457200">
              <a:lnSpc>
                <a:spcPct val="104000"/>
              </a:lnSpc>
            </a:pPr>
            <a:r>
              <a:rPr lang="en-GB" dirty="0">
                <a:ea typeface="Calibri" panose="020F0502020204030204" pitchFamily="34" charset="0"/>
                <a:cs typeface="Times New Roman" panose="02020603050405020304" pitchFamily="18" charset="0"/>
              </a:rPr>
              <a:t>Envy would have a very different form of behaviour compared to the other sins, she would patrol and fly around the small clusters of houses all around the map, if the player tried to enter the compound of houses whilst she is watching from above, she will begin to attack to then initiate the fight. She would have a variety of different attacks that would vary in damage and speed. Her signature attack would cause her to dive bomb the player and perform a grab attack where she would then fly high up and dive back down whilst holding the player first causing them both to crash into the ground, killing the player in one hit. </a:t>
            </a:r>
            <a:endParaRPr lang="en-GB" dirty="0">
              <a:latin typeface="Calibri" panose="020F0502020204030204" pitchFamily="34" charset="0"/>
              <a:ea typeface="Calibri" panose="020F0502020204030204" pitchFamily="34" charset="0"/>
              <a:cs typeface="Times New Roman" panose="02020603050405020304" pitchFamily="18" charset="0"/>
            </a:endParaRPr>
          </a:p>
          <a:p>
            <a:pPr lvl="1"/>
            <a:endParaRPr lang="en-GB" dirty="0"/>
          </a:p>
        </p:txBody>
      </p:sp>
    </p:spTree>
    <p:extLst>
      <p:ext uri="{BB962C8B-B14F-4D97-AF65-F5344CB8AC3E}">
        <p14:creationId xmlns:p14="http://schemas.microsoft.com/office/powerpoint/2010/main" val="33743812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503338" y="508730"/>
            <a:ext cx="10621861" cy="1371600"/>
          </a:xfrm>
        </p:spPr>
        <p:txBody>
          <a:bodyPr/>
          <a:lstStyle/>
          <a:p>
            <a:r>
              <a:rPr lang="en-GB" dirty="0"/>
              <a:t>Envy</a:t>
            </a:r>
          </a:p>
        </p:txBody>
      </p:sp>
      <p:sp>
        <p:nvSpPr>
          <p:cNvPr id="3" name="Content Placeholder 2">
            <a:extLst>
              <a:ext uri="{FF2B5EF4-FFF2-40B4-BE49-F238E27FC236}">
                <a16:creationId xmlns:a16="http://schemas.microsoft.com/office/drawing/2014/main" id="{9D3FB45D-16D7-4986-8DB9-C4FE3D341591}"/>
              </a:ext>
            </a:extLst>
          </p:cNvPr>
          <p:cNvSpPr>
            <a:spLocks noGrp="1"/>
          </p:cNvSpPr>
          <p:nvPr>
            <p:ph idx="1"/>
          </p:nvPr>
        </p:nvSpPr>
        <p:spPr>
          <a:xfrm>
            <a:off x="235333" y="2033988"/>
            <a:ext cx="4798976" cy="4824012"/>
          </a:xfrm>
        </p:spPr>
        <p:txBody>
          <a:bodyPr>
            <a:normAutofit/>
          </a:bodyPr>
          <a:lstStyle/>
          <a:p>
            <a:pPr marL="457200">
              <a:lnSpc>
                <a:spcPct val="104000"/>
              </a:lnSpc>
            </a:pPr>
            <a:r>
              <a:rPr lang="en-GB" sz="1800" dirty="0">
                <a:effectLst/>
                <a:ea typeface="Calibri" panose="020F0502020204030204" pitchFamily="34" charset="0"/>
                <a:cs typeface="Times New Roman" panose="02020603050405020304" pitchFamily="18" charset="0"/>
              </a:rPr>
              <a:t>Envy is obsessed with the villagers, and just wants to be accepted and loved by them. Her quest would task the player with finding a villager who is fascinated by Envy, and then taking that villager to her location for them to have a sentimental interaction causing Envy to transform back into her human form learning from her insecurities.</a:t>
            </a:r>
          </a:p>
          <a:p>
            <a:pPr marL="457200">
              <a:lnSpc>
                <a:spcPct val="104000"/>
              </a:lnSpc>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lvl="1"/>
            <a:endParaRPr lang="en-GB" dirty="0"/>
          </a:p>
        </p:txBody>
      </p:sp>
      <p:sp>
        <p:nvSpPr>
          <p:cNvPr id="6" name="Content Placeholder 2">
            <a:extLst>
              <a:ext uri="{FF2B5EF4-FFF2-40B4-BE49-F238E27FC236}">
                <a16:creationId xmlns:a16="http://schemas.microsoft.com/office/drawing/2014/main" id="{2F625396-589F-47A1-A4BB-C5190E8924DA}"/>
              </a:ext>
            </a:extLst>
          </p:cNvPr>
          <p:cNvSpPr txBox="1">
            <a:spLocks/>
          </p:cNvSpPr>
          <p:nvPr/>
        </p:nvSpPr>
        <p:spPr>
          <a:xfrm>
            <a:off x="139959" y="2999792"/>
            <a:ext cx="6973905" cy="3401008"/>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a:lstStyle>
          <a:p>
            <a:pPr lvl="1"/>
            <a:endParaRPr lang="en-GB" dirty="0"/>
          </a:p>
        </p:txBody>
      </p:sp>
      <p:pic>
        <p:nvPicPr>
          <p:cNvPr id="7" name="Picture 6">
            <a:extLst>
              <a:ext uri="{FF2B5EF4-FFF2-40B4-BE49-F238E27FC236}">
                <a16:creationId xmlns:a16="http://schemas.microsoft.com/office/drawing/2014/main" id="{0F49458E-F322-4536-9920-76FA90AB4694}"/>
              </a:ext>
            </a:extLst>
          </p:cNvPr>
          <p:cNvPicPr>
            <a:picLocks noChangeAspect="1"/>
          </p:cNvPicPr>
          <p:nvPr/>
        </p:nvPicPr>
        <p:blipFill rotWithShape="1">
          <a:blip r:embed="rId2"/>
          <a:srcRect t="11339" r="25120" b="11719"/>
          <a:stretch/>
        </p:blipFill>
        <p:spPr>
          <a:xfrm rot="16200000">
            <a:off x="5926871" y="-62991"/>
            <a:ext cx="4824012" cy="6609136"/>
          </a:xfrm>
          <a:prstGeom prst="rect">
            <a:avLst/>
          </a:prstGeom>
        </p:spPr>
      </p:pic>
    </p:spTree>
    <p:extLst>
      <p:ext uri="{BB962C8B-B14F-4D97-AF65-F5344CB8AC3E}">
        <p14:creationId xmlns:p14="http://schemas.microsoft.com/office/powerpoint/2010/main" val="1079574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513502" y="642594"/>
            <a:ext cx="10611698" cy="1371600"/>
          </a:xfrm>
        </p:spPr>
        <p:txBody>
          <a:bodyPr/>
          <a:lstStyle/>
          <a:p>
            <a:r>
              <a:rPr lang="en-GB" dirty="0"/>
              <a:t>Pride</a:t>
            </a:r>
          </a:p>
        </p:txBody>
      </p:sp>
      <p:sp>
        <p:nvSpPr>
          <p:cNvPr id="3" name="Content Placeholder 2">
            <a:extLst>
              <a:ext uri="{FF2B5EF4-FFF2-40B4-BE49-F238E27FC236}">
                <a16:creationId xmlns:a16="http://schemas.microsoft.com/office/drawing/2014/main" id="{DC8D6E43-9439-4B9A-9443-B6E84C666F21}"/>
              </a:ext>
            </a:extLst>
          </p:cNvPr>
          <p:cNvSpPr>
            <a:spLocks noGrp="1"/>
          </p:cNvSpPr>
          <p:nvPr>
            <p:ph idx="1"/>
          </p:nvPr>
        </p:nvSpPr>
        <p:spPr>
          <a:xfrm>
            <a:off x="436228" y="2103119"/>
            <a:ext cx="8531603" cy="4364793"/>
          </a:xfrm>
        </p:spPr>
        <p:txBody>
          <a:bodyPr>
            <a:normAutofit lnSpcReduction="10000"/>
          </a:bodyPr>
          <a:lstStyle/>
          <a:p>
            <a:r>
              <a:rPr lang="en-GB" sz="1900" dirty="0">
                <a:effectLst/>
                <a:ea typeface="Calibri" panose="020F0502020204030204" pitchFamily="34" charset="0"/>
                <a:cs typeface="Times New Roman" panose="02020603050405020304" pitchFamily="18" charset="0"/>
              </a:rPr>
              <a:t>Pride’s design would display a tall, healthy humanoid constructed out of green stalks, green leaves, and small yellow petals. He would have a huge sunflower facing the upwards and slightly backwards to resemble a crown and his face would be on the underside facing forwards. Pride would also have a spear and shield both being made out of stem, leaves and sunflower petals to create a hight contrast of the green and yellow. </a:t>
            </a:r>
          </a:p>
          <a:p>
            <a:r>
              <a:rPr lang="en-GB" sz="1800" dirty="0">
                <a:effectLst/>
                <a:ea typeface="Calibri" panose="020F0502020204030204" pitchFamily="34" charset="0"/>
                <a:cs typeface="Times New Roman" panose="02020603050405020304" pitchFamily="18" charset="0"/>
              </a:rPr>
              <a:t>His move set would consist of a lot of thrusts and long-range attacks. he would also have the ability to block incoming attacks from the player. Pride’s signature move would involve him throwing his spear towards the player, dealing damage if hit. An area of effect would then generate in a radius around the spear, summoning 5 loyal sunflower minions that would constantly chase after the player trying to deal low-level damage. The player would only have to hit them twice causing the player to now manage multiple threats during the fight. </a:t>
            </a:r>
            <a:endParaRPr lang="en-GB" dirty="0"/>
          </a:p>
        </p:txBody>
      </p:sp>
      <p:pic>
        <p:nvPicPr>
          <p:cNvPr id="4" name="Picture 3">
            <a:extLst>
              <a:ext uri="{FF2B5EF4-FFF2-40B4-BE49-F238E27FC236}">
                <a16:creationId xmlns:a16="http://schemas.microsoft.com/office/drawing/2014/main" id="{661182E2-CD58-4665-9381-60A900395732}"/>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7592" r="1"/>
          <a:stretch/>
        </p:blipFill>
        <p:spPr bwMode="auto">
          <a:xfrm>
            <a:off x="9160779" y="424462"/>
            <a:ext cx="2594994" cy="2687854"/>
          </a:xfrm>
          <a:prstGeom prst="rect">
            <a:avLst/>
          </a:prstGeom>
          <a:noFill/>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2917F123-B6AA-4C3A-BC9E-BE3F3C9788F2}"/>
              </a:ext>
            </a:extLst>
          </p:cNvPr>
          <p:cNvPicPr>
            <a:picLocks noChangeAspect="1"/>
          </p:cNvPicPr>
          <p:nvPr/>
        </p:nvPicPr>
        <p:blipFill rotWithShape="1">
          <a:blip r:embed="rId3"/>
          <a:srcRect l="9144" t="9743" r="9144" b="13760"/>
          <a:stretch/>
        </p:blipFill>
        <p:spPr>
          <a:xfrm>
            <a:off x="9160778" y="3194367"/>
            <a:ext cx="2594993" cy="3239171"/>
          </a:xfrm>
          <a:prstGeom prst="rect">
            <a:avLst/>
          </a:prstGeom>
        </p:spPr>
      </p:pic>
    </p:spTree>
    <p:extLst>
      <p:ext uri="{BB962C8B-B14F-4D97-AF65-F5344CB8AC3E}">
        <p14:creationId xmlns:p14="http://schemas.microsoft.com/office/powerpoint/2010/main" val="19120025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CA65E20-1B5F-4122-B410-A3ED4E638779}"/>
              </a:ext>
            </a:extLst>
          </p:cNvPr>
          <p:cNvPicPr>
            <a:picLocks noChangeAspect="1"/>
          </p:cNvPicPr>
          <p:nvPr/>
        </p:nvPicPr>
        <p:blipFill rotWithShape="1">
          <a:blip r:embed="rId2"/>
          <a:srcRect l="10730" t="10848" r="8536" b="14685"/>
          <a:stretch/>
        </p:blipFill>
        <p:spPr>
          <a:xfrm>
            <a:off x="6887322" y="482775"/>
            <a:ext cx="4791176" cy="5892450"/>
          </a:xfrm>
          <a:prstGeom prst="rect">
            <a:avLst/>
          </a:prstGeom>
        </p:spPr>
      </p:pic>
      <p:sp>
        <p:nvSpPr>
          <p:cNvPr id="2" name="Title 1">
            <a:extLst>
              <a:ext uri="{FF2B5EF4-FFF2-40B4-BE49-F238E27FC236}">
                <a16:creationId xmlns:a16="http://schemas.microsoft.com/office/drawing/2014/main" id="{DFD60ED0-B8F4-4CB4-951B-D82D72FA1EC8}"/>
              </a:ext>
            </a:extLst>
          </p:cNvPr>
          <p:cNvSpPr>
            <a:spLocks noGrp="1"/>
          </p:cNvSpPr>
          <p:nvPr>
            <p:ph type="title"/>
          </p:nvPr>
        </p:nvSpPr>
        <p:spPr>
          <a:xfrm>
            <a:off x="513502" y="642594"/>
            <a:ext cx="10611698" cy="1371600"/>
          </a:xfrm>
        </p:spPr>
        <p:txBody>
          <a:bodyPr/>
          <a:lstStyle/>
          <a:p>
            <a:r>
              <a:rPr lang="en-GB" dirty="0"/>
              <a:t>Pride</a:t>
            </a:r>
          </a:p>
        </p:txBody>
      </p:sp>
      <p:sp>
        <p:nvSpPr>
          <p:cNvPr id="3" name="Content Placeholder 2">
            <a:extLst>
              <a:ext uri="{FF2B5EF4-FFF2-40B4-BE49-F238E27FC236}">
                <a16:creationId xmlns:a16="http://schemas.microsoft.com/office/drawing/2014/main" id="{DC8D6E43-9439-4B9A-9443-B6E84C666F21}"/>
              </a:ext>
            </a:extLst>
          </p:cNvPr>
          <p:cNvSpPr>
            <a:spLocks noGrp="1"/>
          </p:cNvSpPr>
          <p:nvPr>
            <p:ph idx="1"/>
          </p:nvPr>
        </p:nvSpPr>
        <p:spPr>
          <a:xfrm>
            <a:off x="436228" y="2203781"/>
            <a:ext cx="6451133" cy="4364793"/>
          </a:xfrm>
        </p:spPr>
        <p:txBody>
          <a:bodyPr>
            <a:normAutofit/>
          </a:bodyPr>
          <a:lstStyle/>
          <a:p>
            <a:r>
              <a:rPr lang="en-GB" sz="1800" dirty="0">
                <a:effectLst/>
                <a:ea typeface="Calibri" panose="020F0502020204030204" pitchFamily="34" charset="0"/>
                <a:cs typeface="Times New Roman" panose="02020603050405020304" pitchFamily="18" charset="0"/>
              </a:rPr>
              <a:t>Prides questline would have to be completed last. The player would have to gather all the other sins in their human forms and ask for their help. They would follow the player to the location of Pride where the fight would begin. Once Pride reaches 30% health, all of the transformed sins, would start to throw fruit at him and treating him disrespectfully. After successfully lowering Prides ego, he would transform back into the Valleys ancient leader who went missing decades ago. </a:t>
            </a:r>
          </a:p>
          <a:p>
            <a:endParaRPr lang="en-GB" dirty="0"/>
          </a:p>
        </p:txBody>
      </p:sp>
    </p:spTree>
    <p:extLst>
      <p:ext uri="{BB962C8B-B14F-4D97-AF65-F5344CB8AC3E}">
        <p14:creationId xmlns:p14="http://schemas.microsoft.com/office/powerpoint/2010/main" val="18988705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FA787-6FC8-4201-816F-0751A37A45F3}"/>
              </a:ext>
            </a:extLst>
          </p:cNvPr>
          <p:cNvSpPr>
            <a:spLocks noGrp="1"/>
          </p:cNvSpPr>
          <p:nvPr>
            <p:ph type="title"/>
          </p:nvPr>
        </p:nvSpPr>
        <p:spPr/>
        <p:txBody>
          <a:bodyPr/>
          <a:lstStyle/>
          <a:p>
            <a:r>
              <a:rPr lang="en-GB" sz="4800" dirty="0"/>
              <a:t>Research</a:t>
            </a:r>
            <a:endParaRPr lang="en-GB" dirty="0"/>
          </a:p>
        </p:txBody>
      </p:sp>
      <p:sp>
        <p:nvSpPr>
          <p:cNvPr id="3" name="Content Placeholder 2">
            <a:extLst>
              <a:ext uri="{FF2B5EF4-FFF2-40B4-BE49-F238E27FC236}">
                <a16:creationId xmlns:a16="http://schemas.microsoft.com/office/drawing/2014/main" id="{2F695108-0229-4D04-BDDC-C3351529463F}"/>
              </a:ext>
            </a:extLst>
          </p:cNvPr>
          <p:cNvSpPr>
            <a:spLocks noGrp="1"/>
          </p:cNvSpPr>
          <p:nvPr>
            <p:ph idx="1"/>
          </p:nvPr>
        </p:nvSpPr>
        <p:spPr/>
        <p:txBody>
          <a:bodyPr/>
          <a:lstStyle/>
          <a:p>
            <a:r>
              <a:rPr lang="en-GB" dirty="0"/>
              <a:t>When deciding on the themes of the game, I had to research into the themes, genres and other form of media I wanted to take inspiration from. If I wanted to do it correctly, I had to spend a lot of time researching. I spent most of my time into researching the Seven deadly sins so I could create accurate representations in their design and in how they would behave.</a:t>
            </a:r>
          </a:p>
          <a:p>
            <a:endParaRPr lang="en-GB" dirty="0"/>
          </a:p>
          <a:p>
            <a:r>
              <a:rPr lang="en-GB" dirty="0"/>
              <a:t>Because I had the idea of making the enemies design based off plants, I had to research into various plant types. When researching into the flowers and plants, I had to look into what would be most affective with each sin, for example: A plant that can be an ingredient for cooking would match gluttony well.</a:t>
            </a:r>
          </a:p>
          <a:p>
            <a:endParaRPr lang="en-GB" dirty="0"/>
          </a:p>
        </p:txBody>
      </p:sp>
    </p:spTree>
    <p:extLst>
      <p:ext uri="{BB962C8B-B14F-4D97-AF65-F5344CB8AC3E}">
        <p14:creationId xmlns:p14="http://schemas.microsoft.com/office/powerpoint/2010/main" val="1282717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F075-2787-41C4-B2B7-6FED22F87BAB}"/>
              </a:ext>
            </a:extLst>
          </p:cNvPr>
          <p:cNvSpPr>
            <a:spLocks noGrp="1"/>
          </p:cNvSpPr>
          <p:nvPr>
            <p:ph type="title"/>
          </p:nvPr>
        </p:nvSpPr>
        <p:spPr>
          <a:xfrm>
            <a:off x="486561" y="642594"/>
            <a:ext cx="11291581" cy="1371600"/>
          </a:xfrm>
        </p:spPr>
        <p:txBody>
          <a:bodyPr>
            <a:normAutofit/>
          </a:bodyPr>
          <a:lstStyle/>
          <a:p>
            <a:r>
              <a:rPr lang="en-GB" dirty="0"/>
              <a:t>Target audience and demographic</a:t>
            </a:r>
          </a:p>
        </p:txBody>
      </p:sp>
      <p:sp>
        <p:nvSpPr>
          <p:cNvPr id="3" name="Content Placeholder 2">
            <a:extLst>
              <a:ext uri="{FF2B5EF4-FFF2-40B4-BE49-F238E27FC236}">
                <a16:creationId xmlns:a16="http://schemas.microsoft.com/office/drawing/2014/main" id="{4F177496-813E-4591-878B-10F4343C4551}"/>
              </a:ext>
            </a:extLst>
          </p:cNvPr>
          <p:cNvSpPr>
            <a:spLocks noGrp="1"/>
          </p:cNvSpPr>
          <p:nvPr>
            <p:ph idx="1"/>
          </p:nvPr>
        </p:nvSpPr>
        <p:spPr/>
        <p:txBody>
          <a:bodyPr>
            <a:normAutofit/>
          </a:bodyPr>
          <a:lstStyle/>
          <a:p>
            <a:r>
              <a:rPr lang="en-GB" dirty="0"/>
              <a:t>Petals is aimed at most audiences and demographic profiles but it is heavily targeted at fans of open-world exploration, boss hunting and indie games who create short but memorable experiences. </a:t>
            </a:r>
          </a:p>
          <a:p>
            <a:endParaRPr lang="en-GB" dirty="0"/>
          </a:p>
          <a:p>
            <a:r>
              <a:rPr lang="en-GB" dirty="0"/>
              <a:t>Similar games with similar demographics are ‘Shadow Of The Colossus’ and ‘Monster Hunter’. These games have very specific demographics and target audiences but still are able to constantly draw the attention of members of other audiences. </a:t>
            </a:r>
          </a:p>
          <a:p>
            <a:endParaRPr lang="en-GB" dirty="0"/>
          </a:p>
          <a:p>
            <a:r>
              <a:rPr lang="en-GB" dirty="0"/>
              <a:t>Petals would also appeal to fans of softer exploration such as ‘The Last Guardian’ and ‘The Legend Of Zelda: Breath Of the Wild’ simply through the relaxing exploration features. </a:t>
            </a:r>
          </a:p>
          <a:p>
            <a:endParaRPr lang="en-GB" dirty="0"/>
          </a:p>
          <a:p>
            <a:pPr lvl="1"/>
            <a:endParaRPr lang="en-GB" dirty="0"/>
          </a:p>
          <a:p>
            <a:pPr lvl="1"/>
            <a:endParaRPr lang="en-GB" dirty="0"/>
          </a:p>
        </p:txBody>
      </p:sp>
    </p:spTree>
    <p:extLst>
      <p:ext uri="{BB962C8B-B14F-4D97-AF65-F5344CB8AC3E}">
        <p14:creationId xmlns:p14="http://schemas.microsoft.com/office/powerpoint/2010/main" val="41165372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17A46-DBCC-4053-8B66-168A8A9ED3C0}"/>
              </a:ext>
            </a:extLst>
          </p:cNvPr>
          <p:cNvSpPr>
            <a:spLocks noGrp="1"/>
          </p:cNvSpPr>
          <p:nvPr>
            <p:ph type="title"/>
          </p:nvPr>
        </p:nvSpPr>
        <p:spPr>
          <a:xfrm>
            <a:off x="1066800" y="2743200"/>
            <a:ext cx="10058400" cy="1371600"/>
          </a:xfrm>
        </p:spPr>
        <p:txBody>
          <a:bodyPr/>
          <a:lstStyle/>
          <a:p>
            <a:pPr algn="ctr"/>
            <a:r>
              <a:rPr lang="en-GB" dirty="0"/>
              <a:t>Questions ?</a:t>
            </a:r>
          </a:p>
        </p:txBody>
      </p:sp>
    </p:spTree>
    <p:extLst>
      <p:ext uri="{BB962C8B-B14F-4D97-AF65-F5344CB8AC3E}">
        <p14:creationId xmlns:p14="http://schemas.microsoft.com/office/powerpoint/2010/main" val="34875028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docProps/app.xml><?xml version="1.0" encoding="utf-8"?>
<Properties xmlns="http://schemas.openxmlformats.org/officeDocument/2006/extended-properties" xmlns:vt="http://schemas.openxmlformats.org/officeDocument/2006/docPropsVTypes">
  <Template>Savon</Template>
  <TotalTime>3982</TotalTime>
  <Words>2899</Words>
  <Application>Microsoft Office PowerPoint</Application>
  <PresentationFormat>Widescreen</PresentationFormat>
  <Paragraphs>85</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Century Gothic</vt:lpstr>
      <vt:lpstr>Savon</vt:lpstr>
      <vt:lpstr>Games Design Document Demonstration</vt:lpstr>
      <vt:lpstr>Petals overview</vt:lpstr>
      <vt:lpstr>Petals and design choice</vt:lpstr>
      <vt:lpstr>Two stories</vt:lpstr>
      <vt:lpstr>Two stories: continued</vt:lpstr>
      <vt:lpstr>The Seven Sins</vt:lpstr>
      <vt:lpstr>Lust</vt:lpstr>
      <vt:lpstr>Lust</vt:lpstr>
      <vt:lpstr>Gluttony</vt:lpstr>
      <vt:lpstr>Gluttony</vt:lpstr>
      <vt:lpstr>Greed</vt:lpstr>
      <vt:lpstr>Greed</vt:lpstr>
      <vt:lpstr>Sloth</vt:lpstr>
      <vt:lpstr>Sloth</vt:lpstr>
      <vt:lpstr>Wrath</vt:lpstr>
      <vt:lpstr>Wrath</vt:lpstr>
      <vt:lpstr>Envy</vt:lpstr>
      <vt:lpstr>Envy</vt:lpstr>
      <vt:lpstr>Pride</vt:lpstr>
      <vt:lpstr>Pride</vt:lpstr>
      <vt:lpstr>Research</vt:lpstr>
      <vt:lpstr>Target audience and demographic</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Games Design Document Demonstration</dc:title>
  <dc:creator>Lewis Michael Toop (2012044)</dc:creator>
  <cp:lastModifiedBy>Lewis Michael Toop (2012044)</cp:lastModifiedBy>
  <cp:revision>4</cp:revision>
  <dcterms:created xsi:type="dcterms:W3CDTF">2022-01-04T15:15:08Z</dcterms:created>
  <dcterms:modified xsi:type="dcterms:W3CDTF">2022-01-07T09:37:31Z</dcterms:modified>
</cp:coreProperties>
</file>