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4"/>
  </p:sldMasterIdLst>
  <p:sldIdLst>
    <p:sldId id="256" r:id="rId5"/>
    <p:sldId id="260" r:id="rId6"/>
    <p:sldId id="261" r:id="rId7"/>
    <p:sldId id="257" r:id="rId8"/>
    <p:sldId id="258" r:id="rId9"/>
    <p:sldId id="259" r:id="rId10"/>
    <p:sldId id="26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798"/>
  </p:normalViewPr>
  <p:slideViewPr>
    <p:cSldViewPr snapToGrid="0" snapToObjects="1">
      <p:cViewPr varScale="1">
        <p:scale>
          <a:sx n="67" d="100"/>
          <a:sy n="67" d="100"/>
        </p:scale>
        <p:origin x="62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7/28/2021</a:t>
            </a:fld>
            <a:endParaRPr lang="en-US" dirty="0"/>
          </a:p>
        </p:txBody>
      </p:sp>
      <p:sp>
        <p:nvSpPr>
          <p:cNvPr id="5" name="Footer Placeholder 4"/>
          <p:cNvSpPr>
            <a:spLocks noGrp="1"/>
          </p:cNvSpPr>
          <p:nvPr>
            <p:ph type="ftr" sz="quarter" idx="11"/>
          </p:nvPr>
        </p:nvSpPr>
        <p:spPr>
          <a:xfrm>
            <a:off x="1127124" y="329307"/>
            <a:ext cx="5943668" cy="309201"/>
          </a:xfrm>
        </p:spPr>
        <p:txBody>
          <a:bodyPr/>
          <a:lstStyle/>
          <a:p>
            <a:endParaRPr lang="en-US"/>
          </a:p>
        </p:txBody>
      </p:sp>
      <p:sp>
        <p:nvSpPr>
          <p:cNvPr id="6" name="Slide Number Placeholder 5"/>
          <p:cNvSpPr>
            <a:spLocks noGrp="1"/>
          </p:cNvSpPr>
          <p:nvPr>
            <p:ph type="sldNum" sz="quarter" idx="12"/>
          </p:nvPr>
        </p:nvSpPr>
        <p:spPr>
          <a:xfrm>
            <a:off x="9924392" y="134930"/>
            <a:ext cx="811019" cy="503578"/>
          </a:xfrm>
        </p:spPr>
        <p:txBody>
          <a:bodyPr/>
          <a:lstStyle/>
          <a:p>
            <a:fld id="{A7CD31F4-64FA-4BA0-9498-67783267A8C8}"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667654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72345051-2045-45DA-935E-2E3CA1A69ADC}" type="datetimeFigureOut">
              <a:rPr lang="en-US" smtClean="0"/>
              <a:t>7/28/2021</a:t>
            </a:fld>
            <a:endParaRPr lang="en-US"/>
          </a:p>
        </p:txBody>
      </p:sp>
      <p:sp>
        <p:nvSpPr>
          <p:cNvPr id="5" name="Footer Placeholder 4"/>
          <p:cNvSpPr>
            <a:spLocks noGrp="1"/>
          </p:cNvSpPr>
          <p:nvPr>
            <p:ph type="ftr" sz="quarter" idx="11"/>
          </p:nvPr>
        </p:nvSpPr>
        <p:spPr/>
        <p:txBody>
          <a:bodyPr/>
          <a:lstStyle>
            <a:lvl1pPr>
              <a:defRPr sz="1200"/>
            </a:lvl1p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24373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162501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7/28/2021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86790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7/28/2021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293006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7/28/2021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358941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85420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125573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72345051-2045-45DA-935E-2E3CA1A69ADC}" type="datetimeFigureOut">
              <a:rPr lang="en-US" smtClean="0"/>
              <a:t>7/28/2021</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a:p>
        </p:txBody>
      </p:sp>
      <p:sp>
        <p:nvSpPr>
          <p:cNvPr id="7" name="Slide Number Placeholder 6"/>
          <p:cNvSpPr>
            <a:spLocks noGrp="1"/>
          </p:cNvSpPr>
          <p:nvPr>
            <p:ph type="sldNum" sz="quarter" idx="12"/>
          </p:nvPr>
        </p:nvSpPr>
        <p:spPr>
          <a:xfrm>
            <a:off x="6176794" y="137408"/>
            <a:ext cx="811019" cy="503578"/>
          </a:xfrm>
        </p:spPr>
        <p:txBody>
          <a:bodyPr/>
          <a:lstStyle/>
          <a:p>
            <a:fld id="{A7CD31F4-64FA-4BA0-9498-67783267A8C8}"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969221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552328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9268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2345051-2045-45DA-935E-2E3CA1A69ADC}" type="datetimeFigureOut">
              <a:rPr lang="en-US" smtClean="0"/>
              <a:t>7/28/2021</a:t>
            </a:fld>
            <a:endParaRPr lang="en-US" dirty="0"/>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405032009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28DB9E8-86CB-4A62-9770-AC1FCE93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mandala graphic design">
            <a:extLst>
              <a:ext uri="{FF2B5EF4-FFF2-40B4-BE49-F238E27FC236}">
                <a16:creationId xmlns:a16="http://schemas.microsoft.com/office/drawing/2014/main" id="{ABCC8A2C-18DB-4034-A503-9D64558AAC2A}"/>
              </a:ext>
            </a:extLst>
          </p:cNvPr>
          <p:cNvPicPr>
            <a:picLocks noChangeAspect="1"/>
          </p:cNvPicPr>
          <p:nvPr/>
        </p:nvPicPr>
        <p:blipFill rotWithShape="1">
          <a:blip r:embed="rId2">
            <a:duotone>
              <a:schemeClr val="bg2">
                <a:shade val="45000"/>
                <a:satMod val="135000"/>
              </a:schemeClr>
              <a:prstClr val="white"/>
            </a:duotone>
            <a:alphaModFix amt="50000"/>
          </a:blip>
          <a:srcRect r="-1" b="18770"/>
          <a:stretch/>
        </p:blipFill>
        <p:spPr>
          <a:xfrm>
            <a:off x="20" y="478294"/>
            <a:ext cx="12191980" cy="6857990"/>
          </a:xfrm>
          <a:prstGeom prst="rect">
            <a:avLst/>
          </a:prstGeom>
        </p:spPr>
      </p:pic>
      <p:sp>
        <p:nvSpPr>
          <p:cNvPr id="7" name="Rectangle 10">
            <a:extLst>
              <a:ext uri="{FF2B5EF4-FFF2-40B4-BE49-F238E27FC236}">
                <a16:creationId xmlns:a16="http://schemas.microsoft.com/office/drawing/2014/main" id="{44620D9D-C767-4FC1-9926-0D375B346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E24E0-E88F-F344-99EC-93426A9372E6}"/>
              </a:ext>
            </a:extLst>
          </p:cNvPr>
          <p:cNvSpPr>
            <a:spLocks noGrp="1"/>
          </p:cNvSpPr>
          <p:nvPr>
            <p:ph type="ctrTitle"/>
          </p:nvPr>
        </p:nvSpPr>
        <p:spPr>
          <a:xfrm>
            <a:off x="1128403" y="945913"/>
            <a:ext cx="8637073" cy="2618554"/>
          </a:xfrm>
        </p:spPr>
        <p:txBody>
          <a:bodyPr>
            <a:normAutofit/>
          </a:bodyPr>
          <a:lstStyle/>
          <a:p>
            <a:r>
              <a:rPr lang="en-GB" b="1" dirty="0"/>
              <a:t>Google</a:t>
            </a:r>
          </a:p>
        </p:txBody>
      </p:sp>
      <p:pic>
        <p:nvPicPr>
          <p:cNvPr id="13" name="Picture 12">
            <a:extLst>
              <a:ext uri="{FF2B5EF4-FFF2-40B4-BE49-F238E27FC236}">
                <a16:creationId xmlns:a16="http://schemas.microsoft.com/office/drawing/2014/main" id="{F4C26172-3DE3-412D-B10B-6CDDA0CC42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pic>
        <p:nvPicPr>
          <p:cNvPr id="15" name="Picture 14">
            <a:extLst>
              <a:ext uri="{FF2B5EF4-FFF2-40B4-BE49-F238E27FC236}">
                <a16:creationId xmlns:a16="http://schemas.microsoft.com/office/drawing/2014/main" id="{E18E8FCF-29A1-414C-8A45-614030087B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7" name="Straight Connector 16">
            <a:extLst>
              <a:ext uri="{FF2B5EF4-FFF2-40B4-BE49-F238E27FC236}">
                <a16:creationId xmlns:a16="http://schemas.microsoft.com/office/drawing/2014/main" id="{967AD205-74A9-416E-A9D4-1F38AD6AB1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7CE7005-79D5-8041-A235-F470A46A3A66}"/>
              </a:ext>
            </a:extLst>
          </p:cNvPr>
          <p:cNvSpPr txBox="1"/>
          <p:nvPr/>
        </p:nvSpPr>
        <p:spPr>
          <a:xfrm>
            <a:off x="1337733" y="4055300"/>
            <a:ext cx="3132667" cy="523220"/>
          </a:xfrm>
          <a:prstGeom prst="rect">
            <a:avLst/>
          </a:prstGeom>
          <a:noFill/>
        </p:spPr>
        <p:txBody>
          <a:bodyPr wrap="square" rtlCol="0">
            <a:spAutoFit/>
          </a:bodyPr>
          <a:lstStyle/>
          <a:p>
            <a:r>
              <a:rPr lang="en-GB" sz="2800" b="1" dirty="0"/>
              <a:t>Group 3</a:t>
            </a:r>
          </a:p>
        </p:txBody>
      </p:sp>
    </p:spTree>
    <p:extLst>
      <p:ext uri="{BB962C8B-B14F-4D97-AF65-F5344CB8AC3E}">
        <p14:creationId xmlns:p14="http://schemas.microsoft.com/office/powerpoint/2010/main" val="389099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6E83F-C041-DA48-B74A-D24A637D0D8B}"/>
              </a:ext>
            </a:extLst>
          </p:cNvPr>
          <p:cNvSpPr>
            <a:spLocks noGrp="1"/>
          </p:cNvSpPr>
          <p:nvPr>
            <p:ph type="title"/>
          </p:nvPr>
        </p:nvSpPr>
        <p:spPr/>
        <p:txBody>
          <a:bodyPr/>
          <a:lstStyle/>
          <a:p>
            <a:r>
              <a:rPr lang="en-GB" dirty="0"/>
              <a:t>Employee Lifecycle</a:t>
            </a:r>
          </a:p>
        </p:txBody>
      </p:sp>
      <p:sp>
        <p:nvSpPr>
          <p:cNvPr id="3" name="Content Placeholder 2">
            <a:extLst>
              <a:ext uri="{FF2B5EF4-FFF2-40B4-BE49-F238E27FC236}">
                <a16:creationId xmlns:a16="http://schemas.microsoft.com/office/drawing/2014/main" id="{AEDBF084-F61C-9546-9792-8F1A80A1AD06}"/>
              </a:ext>
            </a:extLst>
          </p:cNvPr>
          <p:cNvSpPr>
            <a:spLocks noGrp="1"/>
          </p:cNvSpPr>
          <p:nvPr>
            <p:ph idx="1"/>
          </p:nvPr>
        </p:nvSpPr>
        <p:spPr/>
        <p:txBody>
          <a:bodyPr>
            <a:noAutofit/>
          </a:bodyPr>
          <a:lstStyle/>
          <a:p>
            <a:pPr marL="0" indent="0">
              <a:buNone/>
            </a:pPr>
            <a:r>
              <a:rPr lang="en-GB" sz="1200" b="1" dirty="0">
                <a:latin typeface="Times New Roman" panose="02020603050405020304" pitchFamily="18" charset="0"/>
                <a:cs typeface="Times New Roman" panose="02020603050405020304" pitchFamily="18" charset="0"/>
              </a:rPr>
              <a:t>Recruitment</a:t>
            </a:r>
          </a:p>
          <a:p>
            <a:r>
              <a:rPr lang="en-GB" sz="1200" dirty="0">
                <a:latin typeface="Times New Roman" panose="02020603050405020304" pitchFamily="18" charset="0"/>
                <a:cs typeface="Times New Roman" panose="02020603050405020304" pitchFamily="18" charset="0"/>
              </a:rPr>
              <a:t>Google hires only the highly intelligent applicants from the onset by filtering out the wrong persons using special criteria - cognitive abilities, role-related knowledge and leadership. </a:t>
            </a:r>
          </a:p>
          <a:p>
            <a:pPr marL="0" indent="0">
              <a:buNone/>
            </a:pPr>
            <a:r>
              <a:rPr lang="en-GB" sz="1200" b="1" dirty="0">
                <a:latin typeface="Times New Roman" panose="02020603050405020304" pitchFamily="18" charset="0"/>
                <a:cs typeface="Times New Roman" panose="02020603050405020304" pitchFamily="18" charset="0"/>
              </a:rPr>
              <a:t>Onboarding</a:t>
            </a:r>
          </a:p>
          <a:p>
            <a:r>
              <a:rPr lang="en-GB" sz="1200" dirty="0">
                <a:latin typeface="Times New Roman" panose="02020603050405020304" pitchFamily="18" charset="0"/>
                <a:cs typeface="Times New Roman" panose="02020603050405020304" pitchFamily="18" charset="0"/>
              </a:rPr>
              <a:t>There is a socialising process in Google called ‘Noogler Orientation Days’ when the newly employed persons are taught to transit into their roles, encouraged to socialise with peers and handed over to a group which is trained on how to socialise new member. During this time, the new members form and build internal networks which help the to succeed. </a:t>
            </a:r>
          </a:p>
        </p:txBody>
      </p:sp>
    </p:spTree>
    <p:extLst>
      <p:ext uri="{BB962C8B-B14F-4D97-AF65-F5344CB8AC3E}">
        <p14:creationId xmlns:p14="http://schemas.microsoft.com/office/powerpoint/2010/main" val="3591735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5AC52-B0BB-1C40-B6D1-AE81C23BF4A1}"/>
              </a:ext>
            </a:extLst>
          </p:cNvPr>
          <p:cNvSpPr>
            <a:spLocks noGrp="1"/>
          </p:cNvSpPr>
          <p:nvPr>
            <p:ph type="title"/>
          </p:nvPr>
        </p:nvSpPr>
        <p:spPr/>
        <p:txBody>
          <a:bodyPr/>
          <a:lstStyle/>
          <a:p>
            <a:r>
              <a:rPr lang="en-GB" dirty="0"/>
              <a:t>Employee Lifecycle</a:t>
            </a:r>
          </a:p>
        </p:txBody>
      </p:sp>
      <p:sp>
        <p:nvSpPr>
          <p:cNvPr id="3" name="Content Placeholder 2">
            <a:extLst>
              <a:ext uri="{FF2B5EF4-FFF2-40B4-BE49-F238E27FC236}">
                <a16:creationId xmlns:a16="http://schemas.microsoft.com/office/drawing/2014/main" id="{415AB81F-E043-8642-9022-EA31DABEBF2D}"/>
              </a:ext>
            </a:extLst>
          </p:cNvPr>
          <p:cNvSpPr>
            <a:spLocks noGrp="1"/>
          </p:cNvSpPr>
          <p:nvPr>
            <p:ph idx="1"/>
          </p:nvPr>
        </p:nvSpPr>
        <p:spPr/>
        <p:txBody>
          <a:bodyPr>
            <a:normAutofit fontScale="47500" lnSpcReduction="20000"/>
          </a:bodyPr>
          <a:lstStyle/>
          <a:p>
            <a:pPr marL="0" indent="0">
              <a:buNone/>
            </a:pPr>
            <a:r>
              <a:rPr lang="en-GB" b="1" dirty="0"/>
              <a:t>Engaging and Retaining</a:t>
            </a:r>
          </a:p>
          <a:p>
            <a:r>
              <a:rPr lang="en-GB" dirty="0"/>
              <a:t>In this organisation, employees are trusted with projects and given autonomy to act. They are also empowered and encouraged to execute projects and leaders minimise obstacles that may hinder the employees from succeeding. In addition, hard work is handsomely rewarded, and each employee is reviewed and promoted twice a year.  According to Herzberg’s theory of motivation, where employees are adequately motivated, they tend to have job satisfaction and are liable to be retained for long (</a:t>
            </a:r>
            <a:r>
              <a:rPr lang="en-GB" dirty="0" err="1"/>
              <a:t>Almaaitah</a:t>
            </a:r>
            <a:r>
              <a:rPr lang="en-GB" dirty="0"/>
              <a:t>, M.F., et al., 2017)</a:t>
            </a:r>
          </a:p>
          <a:p>
            <a:pPr marL="0" indent="0">
              <a:buNone/>
            </a:pPr>
            <a:r>
              <a:rPr lang="en-GB" b="1" dirty="0"/>
              <a:t>Continuous Learning and Development</a:t>
            </a:r>
          </a:p>
          <a:p>
            <a:r>
              <a:rPr lang="en-GB" dirty="0"/>
              <a:t>There are no formal learning and development in this organisation. Teams meet on a weekly basis to reflect on past projects to learn from mistakes or successes. They also share ideas and knowledge within their networks.</a:t>
            </a:r>
          </a:p>
          <a:p>
            <a:pPr marL="0" indent="0">
              <a:buNone/>
            </a:pPr>
            <a:r>
              <a:rPr lang="en-GB" b="1" dirty="0"/>
              <a:t>Performance Management</a:t>
            </a:r>
          </a:p>
          <a:p>
            <a:r>
              <a:rPr lang="en-GB" dirty="0"/>
              <a:t>There exist performance evaluation meetings every year to give feedbacks on employees. There are </a:t>
            </a:r>
            <a:r>
              <a:rPr lang="en-GB" dirty="0" err="1"/>
              <a:t>Googlegeist</a:t>
            </a:r>
            <a:r>
              <a:rPr lang="en-GB" dirty="0"/>
              <a:t> and </a:t>
            </a:r>
            <a:r>
              <a:rPr lang="en-GB" dirty="0" err="1"/>
              <a:t>Mygeist</a:t>
            </a:r>
            <a:r>
              <a:rPr lang="en-GB" dirty="0"/>
              <a:t> programmes where employees and the entire organisation are evaluated every year to measure performance. </a:t>
            </a:r>
          </a:p>
          <a:p>
            <a:r>
              <a:rPr lang="en-GB" dirty="0"/>
              <a:t>Success Planning</a:t>
            </a:r>
          </a:p>
          <a:p>
            <a:r>
              <a:rPr lang="en-GB" dirty="0"/>
              <a:t>During the socialising phase, every new employee is taught success routs which are embedded in the Google organisational culture. The annual evaluations are also pointers to success assessment and planning.</a:t>
            </a:r>
          </a:p>
        </p:txBody>
      </p:sp>
    </p:spTree>
    <p:extLst>
      <p:ext uri="{BB962C8B-B14F-4D97-AF65-F5344CB8AC3E}">
        <p14:creationId xmlns:p14="http://schemas.microsoft.com/office/powerpoint/2010/main" val="187882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FE7134-47B1-4BFF-93CB-669E112574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DC61BC-0464-4143-8C5F-3067964E3615}"/>
              </a:ext>
            </a:extLst>
          </p:cNvPr>
          <p:cNvSpPr>
            <a:spLocks noGrp="1"/>
          </p:cNvSpPr>
          <p:nvPr>
            <p:ph type="title"/>
          </p:nvPr>
        </p:nvSpPr>
        <p:spPr>
          <a:xfrm>
            <a:off x="849683" y="1240076"/>
            <a:ext cx="2777397" cy="4584527"/>
          </a:xfrm>
        </p:spPr>
        <p:txBody>
          <a:bodyPr>
            <a:normAutofit/>
          </a:bodyPr>
          <a:lstStyle/>
          <a:p>
            <a:r>
              <a:rPr lang="en-GB">
                <a:solidFill>
                  <a:srgbClr val="FFFFFF"/>
                </a:solidFill>
              </a:rPr>
              <a:t>HR SERVICE CENTRE</a:t>
            </a:r>
          </a:p>
        </p:txBody>
      </p:sp>
      <p:sp>
        <p:nvSpPr>
          <p:cNvPr id="3" name="Content Placeholder 2">
            <a:extLst>
              <a:ext uri="{FF2B5EF4-FFF2-40B4-BE49-F238E27FC236}">
                <a16:creationId xmlns:a16="http://schemas.microsoft.com/office/drawing/2014/main" id="{1361355B-BB54-CE4F-A4B1-0883432D096A}"/>
              </a:ext>
            </a:extLst>
          </p:cNvPr>
          <p:cNvSpPr>
            <a:spLocks noGrp="1"/>
          </p:cNvSpPr>
          <p:nvPr>
            <p:ph idx="1"/>
          </p:nvPr>
        </p:nvSpPr>
        <p:spPr>
          <a:xfrm>
            <a:off x="4705593" y="468767"/>
            <a:ext cx="6528463" cy="6164262"/>
          </a:xfrm>
        </p:spPr>
        <p:txBody>
          <a:bodyPr anchor="t">
            <a:noAutofit/>
          </a:bodyPr>
          <a:lstStyle/>
          <a:p>
            <a:pPr marL="0" indent="0">
              <a:lnSpc>
                <a:spcPct val="110000"/>
              </a:lnSpc>
              <a:buNone/>
            </a:pPr>
            <a:r>
              <a:rPr lang="en-GB" sz="1200" dirty="0">
                <a:latin typeface="Times New Roman" panose="02020603050405020304" pitchFamily="18" charset="0"/>
                <a:cs typeface="Times New Roman" panose="02020603050405020304" pitchFamily="18" charset="0"/>
              </a:rPr>
              <a:t>HR SERVICE CENTRE: such as Meeting the administrative requirements of employees such as benefits/compensation and staffing activities</a:t>
            </a:r>
          </a:p>
          <a:p>
            <a:pPr>
              <a:lnSpc>
                <a:spcPct val="110000"/>
              </a:lnSpc>
            </a:pPr>
            <a:r>
              <a:rPr lang="en-GB" sz="1200" dirty="0">
                <a:latin typeface="Times New Roman" panose="02020603050405020304" pitchFamily="18" charset="0"/>
                <a:cs typeface="Times New Roman" panose="02020603050405020304" pitchFamily="18" charset="0"/>
              </a:rPr>
              <a:t>Google gives both intrinsic and extrinsic rewards. Every employee is reviewed and promoted twice a year. They are also explicit awards and spot bonuses in addition to regular salaries.</a:t>
            </a:r>
          </a:p>
          <a:p>
            <a:pPr>
              <a:lnSpc>
                <a:spcPct val="110000"/>
              </a:lnSpc>
            </a:pPr>
            <a:r>
              <a:rPr lang="en-GB" sz="1200" dirty="0">
                <a:latin typeface="Times New Roman" panose="02020603050405020304" pitchFamily="18" charset="0"/>
                <a:cs typeface="Times New Roman" panose="02020603050405020304" pitchFamily="18" charset="0"/>
              </a:rPr>
              <a:t>Google offers different perks to its employees to retain them and show them that they are not only investing in their overall health but their future as well. Some of the perks for employees:</a:t>
            </a:r>
          </a:p>
          <a:p>
            <a:pPr marL="0" indent="0">
              <a:lnSpc>
                <a:spcPct val="110000"/>
              </a:lnSpc>
              <a:buNone/>
            </a:pPr>
            <a:endParaRPr lang="en-GB" sz="1200" dirty="0">
              <a:latin typeface="Times New Roman" panose="02020603050405020304" pitchFamily="18" charset="0"/>
              <a:cs typeface="Times New Roman" panose="02020603050405020304" pitchFamily="18" charset="0"/>
            </a:endParaRPr>
          </a:p>
          <a:p>
            <a:pPr>
              <a:lnSpc>
                <a:spcPct val="110000"/>
              </a:lnSpc>
            </a:pPr>
            <a:r>
              <a:rPr lang="en-GB" sz="1200" dirty="0">
                <a:latin typeface="Times New Roman" panose="02020603050405020304" pitchFamily="18" charset="0"/>
                <a:cs typeface="Times New Roman" panose="02020603050405020304" pitchFamily="18" charset="0"/>
              </a:rPr>
              <a:t>Chef-prepared free organic food (breakfast, lunch, and dinner);</a:t>
            </a:r>
          </a:p>
          <a:p>
            <a:pPr>
              <a:lnSpc>
                <a:spcPct val="110000"/>
              </a:lnSpc>
            </a:pPr>
            <a:r>
              <a:rPr lang="en-GB" sz="1200" dirty="0">
                <a:latin typeface="Times New Roman" panose="02020603050405020304" pitchFamily="18" charset="0"/>
                <a:cs typeface="Times New Roman" panose="02020603050405020304" pitchFamily="18" charset="0"/>
              </a:rPr>
              <a:t>Free dental and health </a:t>
            </a:r>
            <a:r>
              <a:rPr lang="en-GB" sz="1200" dirty="0" err="1">
                <a:latin typeface="Times New Roman" panose="02020603050405020304" pitchFamily="18" charset="0"/>
                <a:cs typeface="Times New Roman" panose="02020603050405020304" pitchFamily="18" charset="0"/>
              </a:rPr>
              <a:t>checkups</a:t>
            </a:r>
            <a:r>
              <a:rPr lang="en-GB" sz="1200" dirty="0">
                <a:latin typeface="Times New Roman" panose="02020603050405020304" pitchFamily="18" charset="0"/>
                <a:cs typeface="Times New Roman" panose="02020603050405020304" pitchFamily="18" charset="0"/>
              </a:rPr>
              <a:t>;</a:t>
            </a:r>
          </a:p>
          <a:p>
            <a:pPr>
              <a:lnSpc>
                <a:spcPct val="110000"/>
              </a:lnSpc>
            </a:pPr>
            <a:r>
              <a:rPr lang="en-GB" sz="1200" dirty="0">
                <a:latin typeface="Times New Roman" panose="02020603050405020304" pitchFamily="18" charset="0"/>
                <a:cs typeface="Times New Roman" panose="02020603050405020304" pitchFamily="18" charset="0"/>
              </a:rPr>
              <a:t>Free and unlimited dry cleaning etc</a:t>
            </a:r>
          </a:p>
          <a:p>
            <a:pPr>
              <a:lnSpc>
                <a:spcPct val="110000"/>
              </a:lnSpc>
            </a:pPr>
            <a:r>
              <a:rPr lang="en-GB" sz="1200" dirty="0">
                <a:latin typeface="Times New Roman" panose="02020603050405020304" pitchFamily="18" charset="0"/>
                <a:cs typeface="Times New Roman" panose="02020603050405020304" pitchFamily="18" charset="0"/>
              </a:rPr>
              <a:t>Gyms/swimming pools memberships;</a:t>
            </a:r>
          </a:p>
          <a:p>
            <a:pPr>
              <a:lnSpc>
                <a:spcPct val="110000"/>
              </a:lnSpc>
            </a:pPr>
            <a:r>
              <a:rPr lang="en-GB" sz="1200" dirty="0">
                <a:latin typeface="Times New Roman" panose="02020603050405020304" pitchFamily="18" charset="0"/>
                <a:cs typeface="Times New Roman" panose="02020603050405020304" pitchFamily="18" charset="0"/>
              </a:rPr>
              <a:t>Death benefits to deceased employees’ families etc</a:t>
            </a:r>
          </a:p>
          <a:p>
            <a:pPr marL="0" indent="0">
              <a:lnSpc>
                <a:spcPct val="110000"/>
              </a:lnSpc>
              <a:buNone/>
            </a:pPr>
            <a:r>
              <a:rPr lang="en-GB" sz="1200" b="1" dirty="0">
                <a:latin typeface="Times New Roman" panose="02020603050405020304" pitchFamily="18" charset="0"/>
                <a:cs typeface="Times New Roman" panose="02020603050405020304" pitchFamily="18" charset="0"/>
              </a:rPr>
              <a:t>Flexibility</a:t>
            </a:r>
          </a:p>
          <a:p>
            <a:pPr marL="0" indent="0">
              <a:lnSpc>
                <a:spcPct val="110000"/>
              </a:lnSpc>
              <a:buNone/>
            </a:pPr>
            <a:r>
              <a:rPr lang="en-GB" sz="1200" dirty="0">
                <a:latin typeface="Times New Roman" panose="02020603050405020304" pitchFamily="18" charset="0"/>
                <a:cs typeface="Times New Roman" panose="02020603050405020304" pitchFamily="18" charset="0"/>
              </a:rPr>
              <a:t>Google has been one of the very first companies that had a vision of understanding the employees’ needs. It lets its workers have a flexible schedule so that they can work on their terms and enhance creativity and productivity. They have given their employees complete freedom to work in a way that is most suitable to </a:t>
            </a:r>
            <a:r>
              <a:rPr lang="en-GB" sz="1200">
                <a:latin typeface="Times New Roman" panose="02020603050405020304" pitchFamily="18" charset="0"/>
                <a:cs typeface="Times New Roman" panose="02020603050405020304" pitchFamily="18" charset="0"/>
              </a:rPr>
              <a:t>them.</a:t>
            </a: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4825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2F6302-4683-BE4C-B0CC-0071C2A8334D}"/>
              </a:ext>
            </a:extLst>
          </p:cNvPr>
          <p:cNvSpPr>
            <a:spLocks noGrp="1"/>
          </p:cNvSpPr>
          <p:nvPr>
            <p:ph type="title"/>
          </p:nvPr>
        </p:nvSpPr>
        <p:spPr>
          <a:xfrm>
            <a:off x="1249961" y="1600199"/>
            <a:ext cx="3171432" cy="4297680"/>
          </a:xfrm>
        </p:spPr>
        <p:txBody>
          <a:bodyPr anchor="ctr">
            <a:normAutofit/>
          </a:bodyPr>
          <a:lstStyle/>
          <a:p>
            <a:r>
              <a:rPr lang="en-GB" dirty="0"/>
              <a:t>HR CENTRE OF EXPERTISE</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CC10B999-601D-3F44-A45E-E22DB7F26864}"/>
              </a:ext>
            </a:extLst>
          </p:cNvPr>
          <p:cNvSpPr>
            <a:spLocks noGrp="1"/>
          </p:cNvSpPr>
          <p:nvPr>
            <p:ph idx="1"/>
          </p:nvPr>
        </p:nvSpPr>
        <p:spPr>
          <a:xfrm>
            <a:off x="4976636" y="1600199"/>
            <a:ext cx="6078218" cy="4297680"/>
          </a:xfrm>
        </p:spPr>
        <p:txBody>
          <a:bodyPr anchor="ctr">
            <a:normAutofit/>
          </a:bodyPr>
          <a:lstStyle/>
          <a:p>
            <a:pPr marL="0" indent="0">
              <a:buNone/>
            </a:pPr>
            <a:r>
              <a:rPr lang="en-GB" dirty="0"/>
              <a:t>Such as engaging technical experts:</a:t>
            </a:r>
          </a:p>
          <a:p>
            <a:r>
              <a:rPr lang="en-GB" dirty="0"/>
              <a:t>Teams meet every week to reflect on past projects to learn from mistakes and successes. Every engineer is given 20% of their work time to innovate. Therefore, Google hardly consults external experts. A worker said, “We don’t care what other do”.</a:t>
            </a:r>
          </a:p>
        </p:txBody>
      </p:sp>
    </p:spTree>
    <p:extLst>
      <p:ext uri="{BB962C8B-B14F-4D97-AF65-F5344CB8AC3E}">
        <p14:creationId xmlns:p14="http://schemas.microsoft.com/office/powerpoint/2010/main" val="87916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928AC827-DE41-4D3E-A58A-7459D979E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9">
            <a:extLst>
              <a:ext uri="{FF2B5EF4-FFF2-40B4-BE49-F238E27FC236}">
                <a16:creationId xmlns:a16="http://schemas.microsoft.com/office/drawing/2014/main" id="{3D70FF32-A567-464F-9FA0-6083056FC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72E5235-8F3E-D74A-B33C-F3B6E9206E84}"/>
              </a:ext>
            </a:extLst>
          </p:cNvPr>
          <p:cNvSpPr>
            <a:spLocks noGrp="1"/>
          </p:cNvSpPr>
          <p:nvPr>
            <p:ph type="title"/>
          </p:nvPr>
        </p:nvSpPr>
        <p:spPr>
          <a:xfrm>
            <a:off x="806450" y="1289304"/>
            <a:ext cx="2996704" cy="4279393"/>
          </a:xfrm>
        </p:spPr>
        <p:txBody>
          <a:bodyPr anchor="ctr">
            <a:normAutofit/>
          </a:bodyPr>
          <a:lstStyle/>
          <a:p>
            <a:r>
              <a:rPr lang="en-GB" dirty="0"/>
              <a:t>HR BUSINESS PARTNERS</a:t>
            </a:r>
          </a:p>
        </p:txBody>
      </p:sp>
      <p:grpSp>
        <p:nvGrpSpPr>
          <p:cNvPr id="22" name="Group 11">
            <a:extLst>
              <a:ext uri="{FF2B5EF4-FFF2-40B4-BE49-F238E27FC236}">
                <a16:creationId xmlns:a16="http://schemas.microsoft.com/office/drawing/2014/main" id="{1FAD7B33-B27E-4BD4-BE9C-A3698E433C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80324" y="957031"/>
            <a:ext cx="6574529" cy="4943939"/>
            <a:chOff x="7807230" y="2012810"/>
            <a:chExt cx="3251252" cy="3459865"/>
          </a:xfrm>
        </p:grpSpPr>
        <p:sp>
          <p:nvSpPr>
            <p:cNvPr id="13" name="Rectangle 12">
              <a:extLst>
                <a:ext uri="{FF2B5EF4-FFF2-40B4-BE49-F238E27FC236}">
                  <a16:creationId xmlns:a16="http://schemas.microsoft.com/office/drawing/2014/main" id="{91D039DC-5A65-400A-9CD6-F9725D1B6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7C3A47B2-ECD5-4DBE-A76C-FBFBFE127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4" name="Rectangle 15">
            <a:extLst>
              <a:ext uri="{FF2B5EF4-FFF2-40B4-BE49-F238E27FC236}">
                <a16:creationId xmlns:a16="http://schemas.microsoft.com/office/drawing/2014/main" id="{4197647C-4C56-4F84-ABC7-9E6F3E678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360" y="1292111"/>
            <a:ext cx="5934456" cy="4279392"/>
          </a:xfrm>
          <a:prstGeom prst="rect">
            <a:avLst/>
          </a:prstGeom>
          <a:solidFill>
            <a:schemeClr val="bg2"/>
          </a:solidFill>
          <a:ln w="3175" cap="sq">
            <a:solidFill>
              <a:schemeClr val="bg1">
                <a:lumMod val="75000"/>
              </a:schemeClr>
            </a:solid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246431-2937-1442-B721-E8D673EDE172}"/>
              </a:ext>
            </a:extLst>
          </p:cNvPr>
          <p:cNvSpPr>
            <a:spLocks noGrp="1"/>
          </p:cNvSpPr>
          <p:nvPr>
            <p:ph idx="1"/>
          </p:nvPr>
        </p:nvSpPr>
        <p:spPr>
          <a:xfrm>
            <a:off x="5122091" y="1598346"/>
            <a:ext cx="5290143" cy="3642379"/>
          </a:xfrm>
        </p:spPr>
        <p:txBody>
          <a:bodyPr anchor="ctr">
            <a:normAutofit/>
          </a:bodyPr>
          <a:lstStyle/>
          <a:p>
            <a:pPr>
              <a:lnSpc>
                <a:spcPct val="110000"/>
              </a:lnSpc>
            </a:pPr>
            <a:r>
              <a:rPr lang="en-GB" sz="1500" dirty="0"/>
              <a:t>Many organisations use business partnering as their key HR operating model. Business partners are aligned to and work closely with business leaders to enhance workforce performance, foster and nurture strategic people enablers such as talent, leadership, learning and culture, as well as develop people solutions, to achieve the organisation’s objectives.</a:t>
            </a:r>
          </a:p>
          <a:p>
            <a:pPr>
              <a:lnSpc>
                <a:spcPct val="110000"/>
              </a:lnSpc>
            </a:pPr>
            <a:r>
              <a:rPr lang="en-GB" sz="1500" dirty="0"/>
              <a:t>Google have a chief culture officer who ensures the employees maintain the Google organisational culture. They also do some the duties of the HRBP.</a:t>
            </a:r>
          </a:p>
        </p:txBody>
      </p:sp>
    </p:spTree>
    <p:extLst>
      <p:ext uri="{BB962C8B-B14F-4D97-AF65-F5344CB8AC3E}">
        <p14:creationId xmlns:p14="http://schemas.microsoft.com/office/powerpoint/2010/main" val="2757419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82C4B-576D-7B45-803F-15E8A998E90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0A4026C-77DF-3945-A5E1-9AE2592F79B7}"/>
              </a:ext>
            </a:extLst>
          </p:cNvPr>
          <p:cNvSpPr>
            <a:spLocks noGrp="1"/>
          </p:cNvSpPr>
          <p:nvPr>
            <p:ph idx="1"/>
          </p:nvPr>
        </p:nvSpPr>
        <p:spPr/>
        <p:txBody>
          <a:bodyPr/>
          <a:lstStyle/>
          <a:p>
            <a:r>
              <a:rPr lang="en-GB" dirty="0" err="1"/>
              <a:t>Almaaitah</a:t>
            </a:r>
            <a:r>
              <a:rPr lang="en-GB" dirty="0"/>
              <a:t>, M.F., et al. (2017) ‘Integrating Herzberg and social exchange theories to underpinned human resource practices, leadership style and employee retention in health sector’, World Journal of Business and Management, 3(1), p.16.</a:t>
            </a:r>
          </a:p>
          <a:p>
            <a:r>
              <a:rPr lang="en-GB" dirty="0" err="1"/>
              <a:t>Steiber</a:t>
            </a:r>
            <a:r>
              <a:rPr lang="en-GB" dirty="0"/>
              <a:t>, A. and </a:t>
            </a:r>
            <a:r>
              <a:rPr lang="en-GB" dirty="0" err="1"/>
              <a:t>Alänge</a:t>
            </a:r>
            <a:r>
              <a:rPr lang="en-GB" dirty="0"/>
              <a:t>, S. </a:t>
            </a:r>
            <a:r>
              <a:rPr lang="en-GB"/>
              <a:t>(2013) ‘A corporate system for continuous innovation: the case of Google Inc’, European Journal of Innovation Management, 16(2), pp.243-264.</a:t>
            </a:r>
          </a:p>
        </p:txBody>
      </p:sp>
    </p:spTree>
    <p:extLst>
      <p:ext uri="{BB962C8B-B14F-4D97-AF65-F5344CB8AC3E}">
        <p14:creationId xmlns:p14="http://schemas.microsoft.com/office/powerpoint/2010/main" val="197801915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D59DA1BF2B3334DB5F90C6E07467918" ma:contentTypeVersion="6" ma:contentTypeDescription="Create a new document." ma:contentTypeScope="" ma:versionID="2c2d608304a21ad22ccb2c1fcde37ec1">
  <xsd:schema xmlns:xsd="http://www.w3.org/2001/XMLSchema" xmlns:xs="http://www.w3.org/2001/XMLSchema" xmlns:p="http://schemas.microsoft.com/office/2006/metadata/properties" xmlns:ns2="06e3169f-a9f3-41ae-acb0-0b632df752ba" targetNamespace="http://schemas.microsoft.com/office/2006/metadata/properties" ma:root="true" ma:fieldsID="156ae8b4b66fa4e30e423eefcc0fe96f" ns2:_="">
    <xsd:import namespace="06e3169f-a9f3-41ae-acb0-0b632df752ba"/>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e3169f-a9f3-41ae-acb0-0b632df752b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FF5FCD-507C-4060-A281-61F57B21C3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6e3169f-a9f3-41ae-acb0-0b632df752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DDFD18B-0A47-40D7-8830-03385C66747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0F837AC-E550-4F91-AA3F-BA3F1E73A1B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{B1FE27D2-84F5-BA4A-931C-082150AD6838}tf10001119_mac</Template>
  <TotalTime>16</TotalTime>
  <Words>735</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Times New Roman</vt:lpstr>
      <vt:lpstr>Gallery</vt:lpstr>
      <vt:lpstr>Google</vt:lpstr>
      <vt:lpstr>Employee Lifecycle</vt:lpstr>
      <vt:lpstr>Employee Lifecycle</vt:lpstr>
      <vt:lpstr>HR SERVICE CENTRE</vt:lpstr>
      <vt:lpstr>HR CENTRE OF EXPERTISE</vt:lpstr>
      <vt:lpstr>HR BUSINESS PARTNERS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Google</dc:title>
  <dc:creator>Akina Limbu</dc:creator>
  <cp:lastModifiedBy>Emma Roberts (IMH)</cp:lastModifiedBy>
  <cp:revision>5</cp:revision>
  <dcterms:created xsi:type="dcterms:W3CDTF">2021-07-28T13:04:29Z</dcterms:created>
  <dcterms:modified xsi:type="dcterms:W3CDTF">2021-07-28T13:28:15Z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0x0101004D59DA1BF2B3334DB5F90C6E07467918</vt:lpwstr>
  </property>
</Properties>
</file>