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68"/>
  </p:notesMasterIdLst>
  <p:handoutMasterIdLst>
    <p:handoutMasterId r:id="rId69"/>
  </p:handoutMasterIdLst>
  <p:sldIdLst>
    <p:sldId id="256" r:id="rId4"/>
    <p:sldId id="257" r:id="rId5"/>
    <p:sldId id="329" r:id="rId6"/>
    <p:sldId id="330" r:id="rId7"/>
    <p:sldId id="331" r:id="rId8"/>
    <p:sldId id="332" r:id="rId9"/>
    <p:sldId id="333" r:id="rId10"/>
    <p:sldId id="328" r:id="rId11"/>
    <p:sldId id="335" r:id="rId12"/>
    <p:sldId id="336" r:id="rId13"/>
    <p:sldId id="338" r:id="rId14"/>
    <p:sldId id="337" r:id="rId15"/>
    <p:sldId id="339" r:id="rId16"/>
    <p:sldId id="334" r:id="rId17"/>
    <p:sldId id="340" r:id="rId18"/>
    <p:sldId id="341" r:id="rId19"/>
    <p:sldId id="342" r:id="rId20"/>
    <p:sldId id="344" r:id="rId21"/>
    <p:sldId id="343" r:id="rId22"/>
    <p:sldId id="345" r:id="rId23"/>
    <p:sldId id="347" r:id="rId24"/>
    <p:sldId id="348" r:id="rId25"/>
    <p:sldId id="349" r:id="rId26"/>
    <p:sldId id="352" r:id="rId27"/>
    <p:sldId id="355" r:id="rId28"/>
    <p:sldId id="357" r:id="rId29"/>
    <p:sldId id="354" r:id="rId30"/>
    <p:sldId id="358" r:id="rId31"/>
    <p:sldId id="360" r:id="rId32"/>
    <p:sldId id="361" r:id="rId33"/>
    <p:sldId id="351" r:id="rId34"/>
    <p:sldId id="350" r:id="rId35"/>
    <p:sldId id="362" r:id="rId36"/>
    <p:sldId id="363" r:id="rId37"/>
    <p:sldId id="364" r:id="rId38"/>
    <p:sldId id="365" r:id="rId39"/>
    <p:sldId id="366" r:id="rId40"/>
    <p:sldId id="368" r:id="rId41"/>
    <p:sldId id="369" r:id="rId42"/>
    <p:sldId id="370" r:id="rId43"/>
    <p:sldId id="371" r:id="rId44"/>
    <p:sldId id="372" r:id="rId45"/>
    <p:sldId id="373" r:id="rId46"/>
    <p:sldId id="374" r:id="rId47"/>
    <p:sldId id="375" r:id="rId48"/>
    <p:sldId id="376" r:id="rId49"/>
    <p:sldId id="377" r:id="rId50"/>
    <p:sldId id="378" r:id="rId51"/>
    <p:sldId id="379" r:id="rId52"/>
    <p:sldId id="380" r:id="rId53"/>
    <p:sldId id="381" r:id="rId54"/>
    <p:sldId id="382" r:id="rId55"/>
    <p:sldId id="383" r:id="rId56"/>
    <p:sldId id="384" r:id="rId57"/>
    <p:sldId id="385" r:id="rId58"/>
    <p:sldId id="386" r:id="rId59"/>
    <p:sldId id="387" r:id="rId60"/>
    <p:sldId id="388" r:id="rId61"/>
    <p:sldId id="389" r:id="rId62"/>
    <p:sldId id="393" r:id="rId63"/>
    <p:sldId id="390" r:id="rId64"/>
    <p:sldId id="391" r:id="rId65"/>
    <p:sldId id="392" r:id="rId66"/>
    <p:sldId id="327" r:id="rId6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68" d="100"/>
          <a:sy n="68" d="100"/>
        </p:scale>
        <p:origin x="1025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71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slide" Target="slides/slide58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660D5B-8EC8-4802-B3A0-4912B734D374}" type="doc">
      <dgm:prSet loTypeId="urn:microsoft.com/office/officeart/2005/8/layout/venn2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D6EFD16-82F8-44DB-A9EC-360E9827F07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1NF</a:t>
          </a:r>
        </a:p>
      </dgm:t>
    </dgm:pt>
    <dgm:pt modelId="{0579555C-0A44-4B82-A064-6DA37F9837EB}" type="parTrans" cxnId="{2676B45B-7BD2-47F7-A50D-21D78CE33E6B}">
      <dgm:prSet/>
      <dgm:spPr/>
      <dgm:t>
        <a:bodyPr/>
        <a:lstStyle/>
        <a:p>
          <a:endParaRPr lang="en-GB" sz="3200"/>
        </a:p>
      </dgm:t>
    </dgm:pt>
    <dgm:pt modelId="{CDC27C34-09D1-477C-954E-D1EFEE4375D4}" type="sibTrans" cxnId="{2676B45B-7BD2-47F7-A50D-21D78CE33E6B}">
      <dgm:prSet/>
      <dgm:spPr/>
      <dgm:t>
        <a:bodyPr/>
        <a:lstStyle/>
        <a:p>
          <a:endParaRPr lang="en-GB" sz="3200"/>
        </a:p>
      </dgm:t>
    </dgm:pt>
    <dgm:pt modelId="{6F7F9F7D-1011-4EF7-8C4F-1134C9B8F8A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2NF</a:t>
          </a:r>
        </a:p>
      </dgm:t>
    </dgm:pt>
    <dgm:pt modelId="{7F7EDA5C-D35B-47BA-8989-A5C1EC6EE2AC}" type="parTrans" cxnId="{28EBDE76-3567-475C-BBE7-DAC804A6FC35}">
      <dgm:prSet/>
      <dgm:spPr/>
      <dgm:t>
        <a:bodyPr/>
        <a:lstStyle/>
        <a:p>
          <a:endParaRPr lang="en-GB" sz="3200"/>
        </a:p>
      </dgm:t>
    </dgm:pt>
    <dgm:pt modelId="{C4B54705-3236-4FD1-9A2E-48B7D9AAD7C9}" type="sibTrans" cxnId="{28EBDE76-3567-475C-BBE7-DAC804A6FC35}">
      <dgm:prSet/>
      <dgm:spPr/>
      <dgm:t>
        <a:bodyPr/>
        <a:lstStyle/>
        <a:p>
          <a:endParaRPr lang="en-GB" sz="3200"/>
        </a:p>
      </dgm:t>
    </dgm:pt>
    <dgm:pt modelId="{F02515BC-0201-4246-A012-191F0C58A2D5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3NF</a:t>
          </a:r>
        </a:p>
      </dgm:t>
    </dgm:pt>
    <dgm:pt modelId="{B8D276DA-A051-448A-9AF0-7A473A1C3FF1}" type="parTrans" cxnId="{4D611A22-B8A3-43F5-AE5A-5F221CDC919B}">
      <dgm:prSet/>
      <dgm:spPr/>
      <dgm:t>
        <a:bodyPr/>
        <a:lstStyle/>
        <a:p>
          <a:endParaRPr lang="en-GB" sz="3200"/>
        </a:p>
      </dgm:t>
    </dgm:pt>
    <dgm:pt modelId="{371EA015-9BCB-4F36-AE92-260B3EB40AA8}" type="sibTrans" cxnId="{4D611A22-B8A3-43F5-AE5A-5F221CDC919B}">
      <dgm:prSet/>
      <dgm:spPr/>
      <dgm:t>
        <a:bodyPr/>
        <a:lstStyle/>
        <a:p>
          <a:endParaRPr lang="en-GB" sz="3200"/>
        </a:p>
      </dgm:t>
    </dgm:pt>
    <dgm:pt modelId="{AD4D8D40-A639-48E1-B6E5-9C3F84E9FBED}">
      <dgm:prSet phldrT="[Text]" custT="1"/>
      <dgm:spPr/>
      <dgm:t>
        <a:bodyPr/>
        <a:lstStyle/>
        <a:p>
          <a:r>
            <a:rPr lang="en-GB" sz="1400" dirty="0"/>
            <a:t>BCNF </a:t>
          </a:r>
          <a:br>
            <a:rPr lang="en-GB" sz="1400" dirty="0"/>
          </a:br>
          <a:r>
            <a:rPr lang="en-GB" sz="1400" dirty="0"/>
            <a:t>(Boyce-</a:t>
          </a:r>
          <a:r>
            <a:rPr lang="en-GB" sz="1400" dirty="0" err="1"/>
            <a:t>Codd</a:t>
          </a:r>
          <a:r>
            <a:rPr lang="en-GB" sz="1400" dirty="0"/>
            <a:t>)</a:t>
          </a:r>
        </a:p>
      </dgm:t>
    </dgm:pt>
    <dgm:pt modelId="{806C515C-D67B-4FB4-A613-18D6E31832A0}" type="parTrans" cxnId="{AE157CC2-124B-4120-AADA-AEC5B8B972E0}">
      <dgm:prSet/>
      <dgm:spPr/>
      <dgm:t>
        <a:bodyPr/>
        <a:lstStyle/>
        <a:p>
          <a:endParaRPr lang="en-GB" sz="3200"/>
        </a:p>
      </dgm:t>
    </dgm:pt>
    <dgm:pt modelId="{47EFE718-2B2C-4BEE-8CBA-CB1A12B6C25E}" type="sibTrans" cxnId="{AE157CC2-124B-4120-AADA-AEC5B8B972E0}">
      <dgm:prSet/>
      <dgm:spPr/>
      <dgm:t>
        <a:bodyPr/>
        <a:lstStyle/>
        <a:p>
          <a:endParaRPr lang="en-GB" sz="3200"/>
        </a:p>
      </dgm:t>
    </dgm:pt>
    <dgm:pt modelId="{75458061-E231-46DB-861D-EC32C3EDBDD1}">
      <dgm:prSet phldrT="[Text]" custT="1"/>
      <dgm:spPr/>
      <dgm:t>
        <a:bodyPr/>
        <a:lstStyle/>
        <a:p>
          <a:r>
            <a:rPr lang="en-GB" sz="1400" dirty="0"/>
            <a:t>5NF</a:t>
          </a:r>
        </a:p>
      </dgm:t>
    </dgm:pt>
    <dgm:pt modelId="{7F26EC37-3870-4251-972C-BA4096F94F7E}" type="parTrans" cxnId="{AC08285F-96D8-44ED-B823-E16F4676ACCA}">
      <dgm:prSet/>
      <dgm:spPr/>
      <dgm:t>
        <a:bodyPr/>
        <a:lstStyle/>
        <a:p>
          <a:endParaRPr lang="en-US" sz="3200"/>
        </a:p>
      </dgm:t>
    </dgm:pt>
    <dgm:pt modelId="{B4AE05B4-9B10-4D9E-B300-B4C255BA812B}" type="sibTrans" cxnId="{AC08285F-96D8-44ED-B823-E16F4676ACCA}">
      <dgm:prSet/>
      <dgm:spPr/>
      <dgm:t>
        <a:bodyPr/>
        <a:lstStyle/>
        <a:p>
          <a:endParaRPr lang="en-US" sz="3200"/>
        </a:p>
      </dgm:t>
    </dgm:pt>
    <dgm:pt modelId="{E68B3FCA-7CF8-4E05-A0D2-1B26CFADB515}">
      <dgm:prSet phldrT="[Text]" custT="1"/>
      <dgm:spPr/>
      <dgm:t>
        <a:bodyPr/>
        <a:lstStyle/>
        <a:p>
          <a:r>
            <a:rPr lang="en-GB" sz="1400" dirty="0"/>
            <a:t>Higher normal forms</a:t>
          </a:r>
        </a:p>
      </dgm:t>
    </dgm:pt>
    <dgm:pt modelId="{5301ACAD-173C-41FB-A573-D5116E38FE47}" type="parTrans" cxnId="{282DCC3C-866E-48AD-AD71-4714AD294E9A}">
      <dgm:prSet/>
      <dgm:spPr/>
      <dgm:t>
        <a:bodyPr/>
        <a:lstStyle/>
        <a:p>
          <a:endParaRPr lang="en-US" sz="3200"/>
        </a:p>
      </dgm:t>
    </dgm:pt>
    <dgm:pt modelId="{72E9C8BA-FFAB-42E4-ACBD-B6F010AE4089}" type="sibTrans" cxnId="{282DCC3C-866E-48AD-AD71-4714AD294E9A}">
      <dgm:prSet/>
      <dgm:spPr/>
      <dgm:t>
        <a:bodyPr/>
        <a:lstStyle/>
        <a:p>
          <a:endParaRPr lang="en-US" sz="3200"/>
        </a:p>
      </dgm:t>
    </dgm:pt>
    <dgm:pt modelId="{A8B14577-B7DC-4B68-9278-1B1F1CCEAC0F}" type="pres">
      <dgm:prSet presAssocID="{DC660D5B-8EC8-4802-B3A0-4912B734D374}" presName="Name0" presStyleCnt="0">
        <dgm:presLayoutVars>
          <dgm:chMax val="7"/>
          <dgm:resizeHandles val="exact"/>
        </dgm:presLayoutVars>
      </dgm:prSet>
      <dgm:spPr/>
    </dgm:pt>
    <dgm:pt modelId="{862E8DA8-9AC1-4511-860E-0D2C07195102}" type="pres">
      <dgm:prSet presAssocID="{DC660D5B-8EC8-4802-B3A0-4912B734D374}" presName="comp1" presStyleCnt="0"/>
      <dgm:spPr/>
    </dgm:pt>
    <dgm:pt modelId="{EFE5BD2F-979E-4BB6-9640-570233A80676}" type="pres">
      <dgm:prSet presAssocID="{DC660D5B-8EC8-4802-B3A0-4912B734D374}" presName="circle1" presStyleLbl="node1" presStyleIdx="0" presStyleCnt="6" custLinFactNeighborY="1542"/>
      <dgm:spPr/>
    </dgm:pt>
    <dgm:pt modelId="{64825A92-BB72-40E0-B546-66DF2B66A1C6}" type="pres">
      <dgm:prSet presAssocID="{DC660D5B-8EC8-4802-B3A0-4912B734D374}" presName="c1text" presStyleLbl="node1" presStyleIdx="0" presStyleCnt="6">
        <dgm:presLayoutVars>
          <dgm:bulletEnabled val="1"/>
        </dgm:presLayoutVars>
      </dgm:prSet>
      <dgm:spPr/>
    </dgm:pt>
    <dgm:pt modelId="{7A9F020A-FBAE-4EAB-B203-CD8E46509DC0}" type="pres">
      <dgm:prSet presAssocID="{DC660D5B-8EC8-4802-B3A0-4912B734D374}" presName="comp2" presStyleCnt="0"/>
      <dgm:spPr/>
    </dgm:pt>
    <dgm:pt modelId="{A3334A1B-5BB3-4782-97C5-16DD1B89A083}" type="pres">
      <dgm:prSet presAssocID="{DC660D5B-8EC8-4802-B3A0-4912B734D374}" presName="circle2" presStyleLbl="node1" presStyleIdx="1" presStyleCnt="6"/>
      <dgm:spPr/>
    </dgm:pt>
    <dgm:pt modelId="{1E5F47AC-F0DC-45E1-8F4D-3D512DA15C31}" type="pres">
      <dgm:prSet presAssocID="{DC660D5B-8EC8-4802-B3A0-4912B734D374}" presName="c2text" presStyleLbl="node1" presStyleIdx="1" presStyleCnt="6">
        <dgm:presLayoutVars>
          <dgm:bulletEnabled val="1"/>
        </dgm:presLayoutVars>
      </dgm:prSet>
      <dgm:spPr/>
    </dgm:pt>
    <dgm:pt modelId="{DD1B84E4-FAB5-4FD5-9476-DCBA17B353F6}" type="pres">
      <dgm:prSet presAssocID="{DC660D5B-8EC8-4802-B3A0-4912B734D374}" presName="comp3" presStyleCnt="0"/>
      <dgm:spPr/>
    </dgm:pt>
    <dgm:pt modelId="{5E88D545-FAF6-4D91-8315-F5724DD0064F}" type="pres">
      <dgm:prSet presAssocID="{DC660D5B-8EC8-4802-B3A0-4912B734D374}" presName="circle3" presStyleLbl="node1" presStyleIdx="2" presStyleCnt="6"/>
      <dgm:spPr/>
    </dgm:pt>
    <dgm:pt modelId="{B1847653-0C70-4ECB-BBEF-1B500BA7A021}" type="pres">
      <dgm:prSet presAssocID="{DC660D5B-8EC8-4802-B3A0-4912B734D374}" presName="c3text" presStyleLbl="node1" presStyleIdx="2" presStyleCnt="6">
        <dgm:presLayoutVars>
          <dgm:bulletEnabled val="1"/>
        </dgm:presLayoutVars>
      </dgm:prSet>
      <dgm:spPr/>
    </dgm:pt>
    <dgm:pt modelId="{4BA62D62-B133-49CB-85DE-775E60EC704E}" type="pres">
      <dgm:prSet presAssocID="{DC660D5B-8EC8-4802-B3A0-4912B734D374}" presName="comp4" presStyleCnt="0"/>
      <dgm:spPr/>
    </dgm:pt>
    <dgm:pt modelId="{630AF6F4-5897-4A03-AB86-018E48A4E8BF}" type="pres">
      <dgm:prSet presAssocID="{DC660D5B-8EC8-4802-B3A0-4912B734D374}" presName="circle4" presStyleLbl="node1" presStyleIdx="3" presStyleCnt="6"/>
      <dgm:spPr/>
    </dgm:pt>
    <dgm:pt modelId="{01BD58D4-7652-4D24-97B0-C45DD8C8A2C7}" type="pres">
      <dgm:prSet presAssocID="{DC660D5B-8EC8-4802-B3A0-4912B734D374}" presName="c4text" presStyleLbl="node1" presStyleIdx="3" presStyleCnt="6">
        <dgm:presLayoutVars>
          <dgm:bulletEnabled val="1"/>
        </dgm:presLayoutVars>
      </dgm:prSet>
      <dgm:spPr/>
    </dgm:pt>
    <dgm:pt modelId="{FDD01D18-0AC2-4555-9FB7-A4BC4B40ABC4}" type="pres">
      <dgm:prSet presAssocID="{DC660D5B-8EC8-4802-B3A0-4912B734D374}" presName="comp5" presStyleCnt="0"/>
      <dgm:spPr/>
    </dgm:pt>
    <dgm:pt modelId="{1733765B-B2D0-424D-88BE-7D71EB06915F}" type="pres">
      <dgm:prSet presAssocID="{DC660D5B-8EC8-4802-B3A0-4912B734D374}" presName="circle5" presStyleLbl="node1" presStyleIdx="4" presStyleCnt="6"/>
      <dgm:spPr/>
    </dgm:pt>
    <dgm:pt modelId="{F689A76B-7203-41C8-A465-2AD521B6AEB2}" type="pres">
      <dgm:prSet presAssocID="{DC660D5B-8EC8-4802-B3A0-4912B734D374}" presName="c5text" presStyleLbl="node1" presStyleIdx="4" presStyleCnt="6">
        <dgm:presLayoutVars>
          <dgm:bulletEnabled val="1"/>
        </dgm:presLayoutVars>
      </dgm:prSet>
      <dgm:spPr/>
    </dgm:pt>
    <dgm:pt modelId="{5D6E32B4-DD79-4496-BE7A-FAF878CCFA09}" type="pres">
      <dgm:prSet presAssocID="{DC660D5B-8EC8-4802-B3A0-4912B734D374}" presName="comp6" presStyleCnt="0"/>
      <dgm:spPr/>
    </dgm:pt>
    <dgm:pt modelId="{ADEEB1AD-BCEA-4BFB-A2B6-C82C62BFC484}" type="pres">
      <dgm:prSet presAssocID="{DC660D5B-8EC8-4802-B3A0-4912B734D374}" presName="circle6" presStyleLbl="node1" presStyleIdx="5" presStyleCnt="6"/>
      <dgm:spPr/>
    </dgm:pt>
    <dgm:pt modelId="{AAE0165E-EF1C-4C4C-94AB-69F170E5DA45}" type="pres">
      <dgm:prSet presAssocID="{DC660D5B-8EC8-4802-B3A0-4912B734D374}" presName="c6text" presStyleLbl="node1" presStyleIdx="5" presStyleCnt="6">
        <dgm:presLayoutVars>
          <dgm:bulletEnabled val="1"/>
        </dgm:presLayoutVars>
      </dgm:prSet>
      <dgm:spPr/>
    </dgm:pt>
  </dgm:ptLst>
  <dgm:cxnLst>
    <dgm:cxn modelId="{93D38318-8C82-4D77-9735-0E8E8F4135E3}" type="presOf" srcId="{F02515BC-0201-4246-A012-191F0C58A2D5}" destId="{B1847653-0C70-4ECB-BBEF-1B500BA7A021}" srcOrd="1" destOrd="0" presId="urn:microsoft.com/office/officeart/2005/8/layout/venn2"/>
    <dgm:cxn modelId="{4D611A22-B8A3-43F5-AE5A-5F221CDC919B}" srcId="{DC660D5B-8EC8-4802-B3A0-4912B734D374}" destId="{F02515BC-0201-4246-A012-191F0C58A2D5}" srcOrd="2" destOrd="0" parTransId="{B8D276DA-A051-448A-9AF0-7A473A1C3FF1}" sibTransId="{371EA015-9BCB-4F36-AE92-260B3EB40AA8}"/>
    <dgm:cxn modelId="{282DCC3C-866E-48AD-AD71-4714AD294E9A}" srcId="{DC660D5B-8EC8-4802-B3A0-4912B734D374}" destId="{E68B3FCA-7CF8-4E05-A0D2-1B26CFADB515}" srcOrd="5" destOrd="0" parTransId="{5301ACAD-173C-41FB-A573-D5116E38FE47}" sibTransId="{72E9C8BA-FFAB-42E4-ACBD-B6F010AE4089}"/>
    <dgm:cxn modelId="{6DC3595B-78CC-463E-9DD9-EACEF41B3847}" type="presOf" srcId="{E68B3FCA-7CF8-4E05-A0D2-1B26CFADB515}" destId="{ADEEB1AD-BCEA-4BFB-A2B6-C82C62BFC484}" srcOrd="0" destOrd="0" presId="urn:microsoft.com/office/officeart/2005/8/layout/venn2"/>
    <dgm:cxn modelId="{2676B45B-7BD2-47F7-A50D-21D78CE33E6B}" srcId="{DC660D5B-8EC8-4802-B3A0-4912B734D374}" destId="{0D6EFD16-82F8-44DB-A9EC-360E9827F071}" srcOrd="0" destOrd="0" parTransId="{0579555C-0A44-4B82-A064-6DA37F9837EB}" sibTransId="{CDC27C34-09D1-477C-954E-D1EFEE4375D4}"/>
    <dgm:cxn modelId="{AC08285F-96D8-44ED-B823-E16F4676ACCA}" srcId="{DC660D5B-8EC8-4802-B3A0-4912B734D374}" destId="{75458061-E231-46DB-861D-EC32C3EDBDD1}" srcOrd="4" destOrd="0" parTransId="{7F26EC37-3870-4251-972C-BA4096F94F7E}" sibTransId="{B4AE05B4-9B10-4D9E-B300-B4C255BA812B}"/>
    <dgm:cxn modelId="{67A40546-BA6B-45B9-85F6-67C07CC29242}" type="presOf" srcId="{AD4D8D40-A639-48E1-B6E5-9C3F84E9FBED}" destId="{01BD58D4-7652-4D24-97B0-C45DD8C8A2C7}" srcOrd="1" destOrd="0" presId="urn:microsoft.com/office/officeart/2005/8/layout/venn2"/>
    <dgm:cxn modelId="{E44F2E54-6C42-488B-BB60-1A7FDC49DC22}" type="presOf" srcId="{AD4D8D40-A639-48E1-B6E5-9C3F84E9FBED}" destId="{630AF6F4-5897-4A03-AB86-018E48A4E8BF}" srcOrd="0" destOrd="0" presId="urn:microsoft.com/office/officeart/2005/8/layout/venn2"/>
    <dgm:cxn modelId="{28EBDE76-3567-475C-BBE7-DAC804A6FC35}" srcId="{DC660D5B-8EC8-4802-B3A0-4912B734D374}" destId="{6F7F9F7D-1011-4EF7-8C4F-1134C9B8F8A1}" srcOrd="1" destOrd="0" parTransId="{7F7EDA5C-D35B-47BA-8989-A5C1EC6EE2AC}" sibTransId="{C4B54705-3236-4FD1-9A2E-48B7D9AAD7C9}"/>
    <dgm:cxn modelId="{A469E458-0F67-46FF-A2C4-2CB85284235D}" type="presOf" srcId="{6F7F9F7D-1011-4EF7-8C4F-1134C9B8F8A1}" destId="{A3334A1B-5BB3-4782-97C5-16DD1B89A083}" srcOrd="0" destOrd="0" presId="urn:microsoft.com/office/officeart/2005/8/layout/venn2"/>
    <dgm:cxn modelId="{E10D7991-0E0D-451A-B837-90879572BF1C}" type="presOf" srcId="{75458061-E231-46DB-861D-EC32C3EDBDD1}" destId="{1733765B-B2D0-424D-88BE-7D71EB06915F}" srcOrd="0" destOrd="0" presId="urn:microsoft.com/office/officeart/2005/8/layout/venn2"/>
    <dgm:cxn modelId="{B23EE896-1D58-4F82-A5F7-50AD9B51BA6A}" type="presOf" srcId="{75458061-E231-46DB-861D-EC32C3EDBDD1}" destId="{F689A76B-7203-41C8-A465-2AD521B6AEB2}" srcOrd="1" destOrd="0" presId="urn:microsoft.com/office/officeart/2005/8/layout/venn2"/>
    <dgm:cxn modelId="{ABBEAEBA-9450-42E1-9E4C-30768344AAF1}" type="presOf" srcId="{F02515BC-0201-4246-A012-191F0C58A2D5}" destId="{5E88D545-FAF6-4D91-8315-F5724DD0064F}" srcOrd="0" destOrd="0" presId="urn:microsoft.com/office/officeart/2005/8/layout/venn2"/>
    <dgm:cxn modelId="{AE157CC2-124B-4120-AADA-AEC5B8B972E0}" srcId="{DC660D5B-8EC8-4802-B3A0-4912B734D374}" destId="{AD4D8D40-A639-48E1-B6E5-9C3F84E9FBED}" srcOrd="3" destOrd="0" parTransId="{806C515C-D67B-4FB4-A613-18D6E31832A0}" sibTransId="{47EFE718-2B2C-4BEE-8CBA-CB1A12B6C25E}"/>
    <dgm:cxn modelId="{37FA66C5-712D-41CD-B649-908A27C84C97}" type="presOf" srcId="{E68B3FCA-7CF8-4E05-A0D2-1B26CFADB515}" destId="{AAE0165E-EF1C-4C4C-94AB-69F170E5DA45}" srcOrd="1" destOrd="0" presId="urn:microsoft.com/office/officeart/2005/8/layout/venn2"/>
    <dgm:cxn modelId="{840116CE-99DE-4226-BC4A-21E3B486CCFF}" type="presOf" srcId="{0D6EFD16-82F8-44DB-A9EC-360E9827F071}" destId="{EFE5BD2F-979E-4BB6-9640-570233A80676}" srcOrd="0" destOrd="0" presId="urn:microsoft.com/office/officeart/2005/8/layout/venn2"/>
    <dgm:cxn modelId="{492D81D0-530B-4A38-BB80-6A0B4E1C3CFD}" type="presOf" srcId="{6F7F9F7D-1011-4EF7-8C4F-1134C9B8F8A1}" destId="{1E5F47AC-F0DC-45E1-8F4D-3D512DA15C31}" srcOrd="1" destOrd="0" presId="urn:microsoft.com/office/officeart/2005/8/layout/venn2"/>
    <dgm:cxn modelId="{24299AE8-3CE0-4654-A03C-603C9FD52707}" type="presOf" srcId="{DC660D5B-8EC8-4802-B3A0-4912B734D374}" destId="{A8B14577-B7DC-4B68-9278-1B1F1CCEAC0F}" srcOrd="0" destOrd="0" presId="urn:microsoft.com/office/officeart/2005/8/layout/venn2"/>
    <dgm:cxn modelId="{956C3AF4-B18D-400C-8BCA-8D9AA313F12C}" type="presOf" srcId="{0D6EFD16-82F8-44DB-A9EC-360E9827F071}" destId="{64825A92-BB72-40E0-B546-66DF2B66A1C6}" srcOrd="1" destOrd="0" presId="urn:microsoft.com/office/officeart/2005/8/layout/venn2"/>
    <dgm:cxn modelId="{138A8AC6-16E3-46BC-9EA7-089882179048}" type="presParOf" srcId="{A8B14577-B7DC-4B68-9278-1B1F1CCEAC0F}" destId="{862E8DA8-9AC1-4511-860E-0D2C07195102}" srcOrd="0" destOrd="0" presId="urn:microsoft.com/office/officeart/2005/8/layout/venn2"/>
    <dgm:cxn modelId="{E0CE8B44-D911-4A82-BEC8-EC3DE338D102}" type="presParOf" srcId="{862E8DA8-9AC1-4511-860E-0D2C07195102}" destId="{EFE5BD2F-979E-4BB6-9640-570233A80676}" srcOrd="0" destOrd="0" presId="urn:microsoft.com/office/officeart/2005/8/layout/venn2"/>
    <dgm:cxn modelId="{863B5890-F92B-4E89-A0D3-D24B7ED508CF}" type="presParOf" srcId="{862E8DA8-9AC1-4511-860E-0D2C07195102}" destId="{64825A92-BB72-40E0-B546-66DF2B66A1C6}" srcOrd="1" destOrd="0" presId="urn:microsoft.com/office/officeart/2005/8/layout/venn2"/>
    <dgm:cxn modelId="{F6A3A89D-D0FB-4865-ABE6-EACD1D70C2EB}" type="presParOf" srcId="{A8B14577-B7DC-4B68-9278-1B1F1CCEAC0F}" destId="{7A9F020A-FBAE-4EAB-B203-CD8E46509DC0}" srcOrd="1" destOrd="0" presId="urn:microsoft.com/office/officeart/2005/8/layout/venn2"/>
    <dgm:cxn modelId="{78BA30E4-599F-41F5-B124-0F1A69AF4209}" type="presParOf" srcId="{7A9F020A-FBAE-4EAB-B203-CD8E46509DC0}" destId="{A3334A1B-5BB3-4782-97C5-16DD1B89A083}" srcOrd="0" destOrd="0" presId="urn:microsoft.com/office/officeart/2005/8/layout/venn2"/>
    <dgm:cxn modelId="{CCB7D668-0741-4D1B-B1D7-DD3694303268}" type="presParOf" srcId="{7A9F020A-FBAE-4EAB-B203-CD8E46509DC0}" destId="{1E5F47AC-F0DC-45E1-8F4D-3D512DA15C31}" srcOrd="1" destOrd="0" presId="urn:microsoft.com/office/officeart/2005/8/layout/venn2"/>
    <dgm:cxn modelId="{138BB667-5829-45CF-A8F0-F9345077902C}" type="presParOf" srcId="{A8B14577-B7DC-4B68-9278-1B1F1CCEAC0F}" destId="{DD1B84E4-FAB5-4FD5-9476-DCBA17B353F6}" srcOrd="2" destOrd="0" presId="urn:microsoft.com/office/officeart/2005/8/layout/venn2"/>
    <dgm:cxn modelId="{E10C9FD3-E51D-4BDB-95E2-18BF982BC8BF}" type="presParOf" srcId="{DD1B84E4-FAB5-4FD5-9476-DCBA17B353F6}" destId="{5E88D545-FAF6-4D91-8315-F5724DD0064F}" srcOrd="0" destOrd="0" presId="urn:microsoft.com/office/officeart/2005/8/layout/venn2"/>
    <dgm:cxn modelId="{A19346EC-E303-4F4E-B736-EAAC04F04191}" type="presParOf" srcId="{DD1B84E4-FAB5-4FD5-9476-DCBA17B353F6}" destId="{B1847653-0C70-4ECB-BBEF-1B500BA7A021}" srcOrd="1" destOrd="0" presId="urn:microsoft.com/office/officeart/2005/8/layout/venn2"/>
    <dgm:cxn modelId="{DCF56D06-14E0-4953-B791-8FF0172E7CE4}" type="presParOf" srcId="{A8B14577-B7DC-4B68-9278-1B1F1CCEAC0F}" destId="{4BA62D62-B133-49CB-85DE-775E60EC704E}" srcOrd="3" destOrd="0" presId="urn:microsoft.com/office/officeart/2005/8/layout/venn2"/>
    <dgm:cxn modelId="{FE4C4418-D68B-466E-9D33-544EA76A4891}" type="presParOf" srcId="{4BA62D62-B133-49CB-85DE-775E60EC704E}" destId="{630AF6F4-5897-4A03-AB86-018E48A4E8BF}" srcOrd="0" destOrd="0" presId="urn:microsoft.com/office/officeart/2005/8/layout/venn2"/>
    <dgm:cxn modelId="{0F73BF35-3D73-43C6-B546-9C1A73564BF3}" type="presParOf" srcId="{4BA62D62-B133-49CB-85DE-775E60EC704E}" destId="{01BD58D4-7652-4D24-97B0-C45DD8C8A2C7}" srcOrd="1" destOrd="0" presId="urn:microsoft.com/office/officeart/2005/8/layout/venn2"/>
    <dgm:cxn modelId="{289312D9-BAA2-4720-A1CE-36A65737A66E}" type="presParOf" srcId="{A8B14577-B7DC-4B68-9278-1B1F1CCEAC0F}" destId="{FDD01D18-0AC2-4555-9FB7-A4BC4B40ABC4}" srcOrd="4" destOrd="0" presId="urn:microsoft.com/office/officeart/2005/8/layout/venn2"/>
    <dgm:cxn modelId="{35217E4C-D654-41E8-8D08-9DD584D4E74C}" type="presParOf" srcId="{FDD01D18-0AC2-4555-9FB7-A4BC4B40ABC4}" destId="{1733765B-B2D0-424D-88BE-7D71EB06915F}" srcOrd="0" destOrd="0" presId="urn:microsoft.com/office/officeart/2005/8/layout/venn2"/>
    <dgm:cxn modelId="{32DA961A-E16B-4AEE-BF6C-D57F9B63C778}" type="presParOf" srcId="{FDD01D18-0AC2-4555-9FB7-A4BC4B40ABC4}" destId="{F689A76B-7203-41C8-A465-2AD521B6AEB2}" srcOrd="1" destOrd="0" presId="urn:microsoft.com/office/officeart/2005/8/layout/venn2"/>
    <dgm:cxn modelId="{04D84041-CB91-4883-8DA6-48994BC85C4E}" type="presParOf" srcId="{A8B14577-B7DC-4B68-9278-1B1F1CCEAC0F}" destId="{5D6E32B4-DD79-4496-BE7A-FAF878CCFA09}" srcOrd="5" destOrd="0" presId="urn:microsoft.com/office/officeart/2005/8/layout/venn2"/>
    <dgm:cxn modelId="{974B1C02-3A26-4352-8411-0A737DC9FD04}" type="presParOf" srcId="{5D6E32B4-DD79-4496-BE7A-FAF878CCFA09}" destId="{ADEEB1AD-BCEA-4BFB-A2B6-C82C62BFC484}" srcOrd="0" destOrd="0" presId="urn:microsoft.com/office/officeart/2005/8/layout/venn2"/>
    <dgm:cxn modelId="{36BFC30E-0B0A-479D-B50E-D59E87036BC4}" type="presParOf" srcId="{5D6E32B4-DD79-4496-BE7A-FAF878CCFA09}" destId="{AAE0165E-EF1C-4C4C-94AB-69F170E5DA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BD2F-979E-4BB6-9640-570233A80676}">
      <dsp:nvSpPr>
        <dsp:cNvPr id="0" name=""/>
        <dsp:cNvSpPr/>
      </dsp:nvSpPr>
      <dsp:spPr>
        <a:xfrm>
          <a:off x="1828799" y="0"/>
          <a:ext cx="4495800" cy="449580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1NF</a:t>
          </a:r>
        </a:p>
      </dsp:txBody>
      <dsp:txXfrm>
        <a:off x="3233737" y="224789"/>
        <a:ext cx="1685925" cy="449580"/>
      </dsp:txXfrm>
    </dsp:sp>
    <dsp:sp modelId="{A3334A1B-5BB3-4782-97C5-16DD1B89A083}">
      <dsp:nvSpPr>
        <dsp:cNvPr id="0" name=""/>
        <dsp:cNvSpPr/>
      </dsp:nvSpPr>
      <dsp:spPr>
        <a:xfrm>
          <a:off x="2165984" y="674369"/>
          <a:ext cx="3821430" cy="382143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2NF</a:t>
          </a:r>
        </a:p>
      </dsp:txBody>
      <dsp:txXfrm>
        <a:off x="3252704" y="894102"/>
        <a:ext cx="1647991" cy="439464"/>
      </dsp:txXfrm>
    </dsp:sp>
    <dsp:sp modelId="{5E88D545-FAF6-4D91-8315-F5724DD0064F}">
      <dsp:nvSpPr>
        <dsp:cNvPr id="0" name=""/>
        <dsp:cNvSpPr/>
      </dsp:nvSpPr>
      <dsp:spPr>
        <a:xfrm>
          <a:off x="2503169" y="1348739"/>
          <a:ext cx="3147060" cy="314706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3NF</a:t>
          </a:r>
        </a:p>
      </dsp:txBody>
      <dsp:txXfrm>
        <a:off x="3262398" y="1565887"/>
        <a:ext cx="1628603" cy="434294"/>
      </dsp:txXfrm>
    </dsp:sp>
    <dsp:sp modelId="{630AF6F4-5897-4A03-AB86-018E48A4E8BF}">
      <dsp:nvSpPr>
        <dsp:cNvPr id="0" name=""/>
        <dsp:cNvSpPr/>
      </dsp:nvSpPr>
      <dsp:spPr>
        <a:xfrm>
          <a:off x="2840354" y="2023109"/>
          <a:ext cx="2472690" cy="24726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BCNF </a:t>
          </a:r>
          <a:br>
            <a:rPr lang="en-GB" sz="1400" kern="1200" dirty="0"/>
          </a:br>
          <a:r>
            <a:rPr lang="en-GB" sz="1400" kern="1200" dirty="0"/>
            <a:t>(Boyce-</a:t>
          </a:r>
          <a:r>
            <a:rPr lang="en-GB" sz="1400" kern="1200" dirty="0" err="1"/>
            <a:t>Codd</a:t>
          </a:r>
          <a:r>
            <a:rPr lang="en-GB" sz="1400" kern="1200" dirty="0"/>
            <a:t>)</a:t>
          </a:r>
        </a:p>
      </dsp:txBody>
      <dsp:txXfrm>
        <a:off x="3409073" y="2245652"/>
        <a:ext cx="1335252" cy="445084"/>
      </dsp:txXfrm>
    </dsp:sp>
    <dsp:sp modelId="{1733765B-B2D0-424D-88BE-7D71EB06915F}">
      <dsp:nvSpPr>
        <dsp:cNvPr id="0" name=""/>
        <dsp:cNvSpPr/>
      </dsp:nvSpPr>
      <dsp:spPr>
        <a:xfrm>
          <a:off x="3177539" y="2697480"/>
          <a:ext cx="1798320" cy="17983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5NF</a:t>
          </a:r>
        </a:p>
      </dsp:txBody>
      <dsp:txXfrm>
        <a:off x="3492246" y="2922270"/>
        <a:ext cx="1168908" cy="449580"/>
      </dsp:txXfrm>
    </dsp:sp>
    <dsp:sp modelId="{ADEEB1AD-BCEA-4BFB-A2B6-C82C62BFC484}">
      <dsp:nvSpPr>
        <dsp:cNvPr id="0" name=""/>
        <dsp:cNvSpPr/>
      </dsp:nvSpPr>
      <dsp:spPr>
        <a:xfrm>
          <a:off x="3514725" y="3371850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Higher normal forms</a:t>
          </a:r>
        </a:p>
      </dsp:txBody>
      <dsp:txXfrm>
        <a:off x="3679323" y="3652837"/>
        <a:ext cx="794752" cy="5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38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5560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709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20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Position (Lecturer)</a:t>
            </a:r>
            <a:r>
              <a:rPr lang="en-GB" baseline="0" dirty="0"/>
              <a:t> is associated with staff numbers from multiple rows.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942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257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StudentID</a:t>
            </a:r>
            <a:r>
              <a:rPr lang="en-GB" dirty="0"/>
              <a:t> not shown in Table 2</a:t>
            </a:r>
            <a:r>
              <a:rPr lang="en-GB" baseline="0" dirty="0"/>
              <a:t> here – see next slide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0606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there are other functional dependencies in the table, depending on the primary key chosen.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0383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03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Normalisation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3: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A10937-2BCE-4A28-AFBB-80C7077181B3}"/>
              </a:ext>
            </a:extLst>
          </p:cNvPr>
          <p:cNvSpPr txBox="1"/>
          <p:nvPr/>
        </p:nvSpPr>
        <p:spPr>
          <a:xfrm>
            <a:off x="467544" y="6309320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Relational Model Terminology</a:t>
            </a:r>
          </a:p>
          <a:p>
            <a:r>
              <a:rPr lang="en-GB" dirty="0"/>
              <a:t>Normalisation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Model 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Relation</a:t>
            </a:r>
            <a:r>
              <a:rPr lang="en-GB" dirty="0"/>
              <a:t>: a table with columns and rows</a:t>
            </a:r>
          </a:p>
          <a:p>
            <a:pPr lvl="1"/>
            <a:r>
              <a:rPr lang="en-GB" dirty="0"/>
              <a:t>This concept only applies to the logical structure of the database: at the external and conceptual levels</a:t>
            </a:r>
          </a:p>
          <a:p>
            <a:r>
              <a:rPr lang="en-GB" b="1" dirty="0"/>
              <a:t>Attribute</a:t>
            </a:r>
            <a:r>
              <a:rPr lang="en-GB" dirty="0"/>
              <a:t>: a named column of a relation</a:t>
            </a:r>
          </a:p>
          <a:p>
            <a:r>
              <a:rPr lang="en-GB" b="1" dirty="0"/>
              <a:t>Domain</a:t>
            </a:r>
            <a:r>
              <a:rPr lang="en-GB" dirty="0"/>
              <a:t>: the set of allowed values for one or more attributes.</a:t>
            </a:r>
          </a:p>
          <a:p>
            <a:r>
              <a:rPr lang="en-GB" b="1" dirty="0"/>
              <a:t>Tuple</a:t>
            </a:r>
            <a:r>
              <a:rPr lang="en-GB" dirty="0"/>
              <a:t>: a row of a relation.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3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Model 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Degree</a:t>
            </a:r>
            <a:r>
              <a:rPr lang="en-GB" dirty="0"/>
              <a:t>: the number of attributes in a relation.</a:t>
            </a:r>
          </a:p>
          <a:p>
            <a:r>
              <a:rPr lang="en-GB" b="1" dirty="0"/>
              <a:t>Cardinality</a:t>
            </a:r>
            <a:r>
              <a:rPr lang="en-GB" dirty="0"/>
              <a:t>: the number of tuples in a relation.</a:t>
            </a:r>
          </a:p>
          <a:p>
            <a:r>
              <a:rPr lang="en-GB" b="1" dirty="0"/>
              <a:t>Relational Database</a:t>
            </a:r>
            <a:r>
              <a:rPr lang="en-GB" dirty="0"/>
              <a:t>: collection of </a:t>
            </a:r>
            <a:r>
              <a:rPr lang="en-GB" i="1" dirty="0"/>
              <a:t>normalised</a:t>
            </a:r>
            <a:r>
              <a:rPr lang="en-GB" dirty="0"/>
              <a:t> relations with distinct relation names.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52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Instances of Course and Student Relations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827584" y="2565120"/>
          <a:ext cx="5256584" cy="1764000"/>
        </p:xfrm>
        <a:graphic>
          <a:graphicData uri="http://schemas.openxmlformats.org/drawingml/2006/table">
            <a:tbl>
              <a:tblPr/>
              <a:tblGrid>
                <a:gridCol w="1088865">
                  <a:extLst>
                    <a:ext uri="{9D8B030D-6E8A-4147-A177-3AD203B41FA5}">
                      <a16:colId xmlns:a16="http://schemas.microsoft.com/office/drawing/2014/main" val="2018015944"/>
                    </a:ext>
                  </a:extLst>
                </a:gridCol>
                <a:gridCol w="3135176">
                  <a:extLst>
                    <a:ext uri="{9D8B030D-6E8A-4147-A177-3AD203B41FA5}">
                      <a16:colId xmlns:a16="http://schemas.microsoft.com/office/drawing/2014/main" val="817869980"/>
                    </a:ext>
                  </a:extLst>
                </a:gridCol>
                <a:gridCol w="1032543">
                  <a:extLst>
                    <a:ext uri="{9D8B030D-6E8A-4147-A177-3AD203B41FA5}">
                      <a16:colId xmlns:a16="http://schemas.microsoft.com/office/drawing/2014/main" val="3444768045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shortName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636454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Software Engineering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1925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Development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8276392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Computing and Information Systems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148188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5735489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C304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Applied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769200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827584" y="5085184"/>
          <a:ext cx="6552729" cy="1728000"/>
        </p:xfrm>
        <a:graphic>
          <a:graphicData uri="http://schemas.openxmlformats.org/drawingml/2006/table">
            <a:tbl>
              <a:tblPr/>
              <a:tblGrid>
                <a:gridCol w="1041493">
                  <a:extLst>
                    <a:ext uri="{9D8B030D-6E8A-4147-A177-3AD203B41FA5}">
                      <a16:colId xmlns:a16="http://schemas.microsoft.com/office/drawing/2014/main" val="2771330174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val="319269571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val="2869194403"/>
                    </a:ext>
                  </a:extLst>
                </a:gridCol>
                <a:gridCol w="1268009">
                  <a:extLst>
                    <a:ext uri="{9D8B030D-6E8A-4147-A177-3AD203B41FA5}">
                      <a16:colId xmlns:a16="http://schemas.microsoft.com/office/drawing/2014/main" val="2970248718"/>
                    </a:ext>
                  </a:extLst>
                </a:gridCol>
                <a:gridCol w="901769">
                  <a:extLst>
                    <a:ext uri="{9D8B030D-6E8A-4147-A177-3AD203B41FA5}">
                      <a16:colId xmlns:a16="http://schemas.microsoft.com/office/drawing/2014/main" val="4108579416"/>
                    </a:ext>
                  </a:extLst>
                </a:gridCol>
                <a:gridCol w="1258472">
                  <a:extLst>
                    <a:ext uri="{9D8B030D-6E8A-4147-A177-3AD203B41FA5}">
                      <a16:colId xmlns:a16="http://schemas.microsoft.com/office/drawing/2014/main" val="319934006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pNumber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309347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John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White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01-Oct-1998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82694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P160010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Beech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10-Nov-1998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6397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24-Mar-1997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03413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19-Feb-1995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052973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Susan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03-Jun-1998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5919990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27584" y="2195788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Course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62925" y="1570164"/>
            <a:ext cx="118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Attributes</a:t>
            </a:r>
          </a:p>
        </p:txBody>
      </p:sp>
      <p:cxnSp>
        <p:nvCxnSpPr>
          <p:cNvPr id="13" name="Straight Arrow Connector 12"/>
          <p:cNvCxnSpPr>
            <a:stCxn id="9" idx="2"/>
          </p:cNvCxnSpPr>
          <p:nvPr/>
        </p:nvCxnSpPr>
        <p:spPr>
          <a:xfrm flipH="1">
            <a:off x="147565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2"/>
            <a:endCxn id="5" idx="0"/>
          </p:cNvCxnSpPr>
          <p:nvPr/>
        </p:nvCxnSpPr>
        <p:spPr>
          <a:xfrm>
            <a:off x="3455876" y="1939496"/>
            <a:ext cx="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9" idx="2"/>
          </p:cNvCxnSpPr>
          <p:nvPr/>
        </p:nvCxnSpPr>
        <p:spPr>
          <a:xfrm>
            <a:off x="345587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00192" y="2852936"/>
            <a:ext cx="0" cy="1470215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198567" y="2870462"/>
            <a:ext cx="461665" cy="1422634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dirty="0"/>
              <a:t>Cardinality: 5</a:t>
            </a: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827584" y="4446404"/>
            <a:ext cx="5256584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15787" y="4365104"/>
            <a:ext cx="1120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Degree: 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04377" y="4758675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26" name="Left Brace 25"/>
          <p:cNvSpPr/>
          <p:nvPr/>
        </p:nvSpPr>
        <p:spPr>
          <a:xfrm>
            <a:off x="539552" y="2565120"/>
            <a:ext cx="214064" cy="175803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/>
              <a:t>Relation</a:t>
            </a:r>
          </a:p>
        </p:txBody>
      </p:sp>
      <p:sp>
        <p:nvSpPr>
          <p:cNvPr id="27" name="Left Brace 26"/>
          <p:cNvSpPr/>
          <p:nvPr/>
        </p:nvSpPr>
        <p:spPr>
          <a:xfrm>
            <a:off x="539552" y="5128006"/>
            <a:ext cx="214064" cy="168517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/>
              <a:t>Relation</a:t>
            </a:r>
          </a:p>
        </p:txBody>
      </p:sp>
    </p:spTree>
    <p:extLst>
      <p:ext uri="{BB962C8B-B14F-4D97-AF65-F5344CB8AC3E}">
        <p14:creationId xmlns:p14="http://schemas.microsoft.com/office/powerpoint/2010/main" val="132759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of Database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Each relation name is distinct from all other relation names in the relational schema.</a:t>
            </a:r>
          </a:p>
          <a:p>
            <a:r>
              <a:rPr lang="en-GB" dirty="0"/>
              <a:t>Each attribute has a distinct name.</a:t>
            </a:r>
          </a:p>
          <a:p>
            <a:r>
              <a:rPr lang="en-GB" dirty="0"/>
              <a:t>Each cell of a relation contains exactly one atomic (single) value.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Values of an attribute all come from the same domain.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Each tuple is distinct, there are no duplicate tuples.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The order of attributes has no significance.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/>
              <a:t>The order of tuples has no significance theoretically.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87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 there are no duplicate tuples within a relation, one or more attributes called </a:t>
            </a:r>
            <a:r>
              <a:rPr lang="en-GB" b="1" i="1" dirty="0"/>
              <a:t>relational keys</a:t>
            </a:r>
            <a:r>
              <a:rPr lang="en-GB" dirty="0"/>
              <a:t> are needed to uniquely identify each tuple in a relation:</a:t>
            </a:r>
          </a:p>
          <a:p>
            <a:r>
              <a:rPr lang="en-GB" b="1" dirty="0" err="1"/>
              <a:t>Superkey</a:t>
            </a:r>
            <a:r>
              <a:rPr lang="en-GB" dirty="0"/>
              <a:t>: an attribute or a set of attributes that uniquely identifies a tuple (row) within a relation.</a:t>
            </a:r>
          </a:p>
          <a:p>
            <a:r>
              <a:rPr lang="en-GB" b="1" dirty="0"/>
              <a:t>Composite Key</a:t>
            </a:r>
            <a:r>
              <a:rPr lang="en-GB" dirty="0"/>
              <a:t>: A key that is made up of more than one attribute.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21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Candidate Key</a:t>
            </a:r>
            <a:r>
              <a:rPr lang="en-GB" dirty="0"/>
              <a:t>: A </a:t>
            </a:r>
            <a:r>
              <a:rPr lang="en-GB" dirty="0" err="1"/>
              <a:t>superkey</a:t>
            </a:r>
            <a:r>
              <a:rPr lang="en-GB" dirty="0"/>
              <a:t> such that no proper subset of itself is a </a:t>
            </a:r>
            <a:r>
              <a:rPr lang="en-GB" dirty="0" err="1"/>
              <a:t>superkey</a:t>
            </a:r>
            <a:r>
              <a:rPr lang="en-GB" dirty="0"/>
              <a:t> within the relation. A candidate key (K) has two properties:</a:t>
            </a:r>
          </a:p>
          <a:p>
            <a:pPr lvl="1"/>
            <a:r>
              <a:rPr lang="en-GB" b="1" i="1" dirty="0"/>
              <a:t>Uniqueness</a:t>
            </a:r>
            <a:r>
              <a:rPr lang="en-GB" dirty="0"/>
              <a:t>: in each tuple (row) of R, the values of K uniquely identify that row.</a:t>
            </a:r>
          </a:p>
          <a:p>
            <a:pPr lvl="1"/>
            <a:r>
              <a:rPr lang="en-GB" b="1" i="1" dirty="0"/>
              <a:t>Irreducibility</a:t>
            </a:r>
            <a:r>
              <a:rPr lang="en-GB" dirty="0"/>
              <a:t>: no proper subset of K has the uniqueness property.</a:t>
            </a:r>
          </a:p>
          <a:p>
            <a:r>
              <a:rPr lang="en-GB" dirty="0"/>
              <a:t>A relation (table) </a:t>
            </a:r>
            <a:r>
              <a:rPr lang="en-GB" b="1" i="1" dirty="0"/>
              <a:t>can have several candidate keys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575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Primary Key </a:t>
            </a:r>
            <a:r>
              <a:rPr lang="en-GB" dirty="0"/>
              <a:t>(PK): the candidate key selected to identify tuples uniquely within the relation.</a:t>
            </a:r>
          </a:p>
          <a:p>
            <a:pPr lvl="1"/>
            <a:r>
              <a:rPr lang="en-GB" dirty="0"/>
              <a:t>A Primary Key cannot contain NULL values.</a:t>
            </a:r>
          </a:p>
          <a:p>
            <a:r>
              <a:rPr lang="en-GB" b="1" dirty="0"/>
              <a:t>Alternate Keys</a:t>
            </a:r>
            <a:r>
              <a:rPr lang="en-GB" dirty="0"/>
              <a:t>: the candidate keys that are not selected to be the primary key.</a:t>
            </a:r>
          </a:p>
          <a:p>
            <a:r>
              <a:rPr lang="en-GB" b="1" dirty="0"/>
              <a:t>Foreign Key</a:t>
            </a:r>
            <a:r>
              <a:rPr lang="en-GB" dirty="0"/>
              <a:t> (FK): an attribute, or set of attributes, within one relation that matches the candidate key of some (or possibly the same) relation.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57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would be the primary key in this table?</a:t>
            </a:r>
          </a:p>
          <a:p>
            <a:endParaRPr lang="en-GB" dirty="0"/>
          </a:p>
        </p:txBody>
      </p:sp>
      <p:graphicFrame>
        <p:nvGraphicFramePr>
          <p:cNvPr id="4" name="Content Placeholder 4"/>
          <p:cNvGraphicFramePr>
            <a:graphicFrameLocks/>
          </p:cNvGraphicFramePr>
          <p:nvPr>
            <p:extLst/>
          </p:nvPr>
        </p:nvGraphicFramePr>
        <p:xfrm>
          <a:off x="683568" y="2564904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>
                  <a:extLst>
                    <a:ext uri="{9D8B030D-6E8A-4147-A177-3AD203B41FA5}">
                      <a16:colId xmlns:a16="http://schemas.microsoft.com/office/drawing/2014/main" val="3748376114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3416783315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2051705799"/>
                    </a:ext>
                  </a:extLst>
                </a:gridCol>
                <a:gridCol w="939520">
                  <a:extLst>
                    <a:ext uri="{9D8B030D-6E8A-4147-A177-3AD203B41FA5}">
                      <a16:colId xmlns:a16="http://schemas.microsoft.com/office/drawing/2014/main" val="2567990691"/>
                    </a:ext>
                  </a:extLst>
                </a:gridCol>
                <a:gridCol w="2321840">
                  <a:extLst>
                    <a:ext uri="{9D8B030D-6E8A-4147-A177-3AD203B41FA5}">
                      <a16:colId xmlns:a16="http://schemas.microsoft.com/office/drawing/2014/main" val="17695099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moduleCode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183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MX40001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15/16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22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MX50002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P160010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16/17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215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MX50002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16/17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63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MX40001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16/17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Carrying</a:t>
                      </a:r>
                      <a:r>
                        <a:rPr lang="en-GB" baseline="0" dirty="0"/>
                        <a:t> from 15/16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9986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3306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Normalisation</a:t>
            </a:r>
          </a:p>
        </p:txBody>
      </p:sp>
    </p:spTree>
    <p:extLst>
      <p:ext uri="{BB962C8B-B14F-4D97-AF65-F5344CB8AC3E}">
        <p14:creationId xmlns:p14="http://schemas.microsoft.com/office/powerpoint/2010/main" val="2810459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Normalisation?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Normalisation</a:t>
            </a:r>
            <a:r>
              <a:rPr lang="en-GB" dirty="0"/>
              <a:t> is a technique for producing a set of </a:t>
            </a:r>
            <a:r>
              <a:rPr lang="en-GB" i="1" dirty="0"/>
              <a:t>suitable relations that support the data requirements</a:t>
            </a:r>
            <a:r>
              <a:rPr lang="en-GB" dirty="0"/>
              <a:t> of an enterprise.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018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Normalisation</a:t>
            </a:r>
            <a:br>
              <a:rPr lang="en-GB" dirty="0"/>
            </a:br>
            <a:r>
              <a:rPr lang="en-GB" sz="3100" dirty="0"/>
              <a:t>Characteristics of a Suitable Set of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Characteristics of a suitable set of relations include:</a:t>
            </a:r>
          </a:p>
          <a:p>
            <a:r>
              <a:rPr lang="en-GB" dirty="0"/>
              <a:t>the </a:t>
            </a:r>
            <a:r>
              <a:rPr lang="en-GB" b="1" i="1" dirty="0"/>
              <a:t>minimal number of attributes </a:t>
            </a:r>
            <a:r>
              <a:rPr lang="en-GB" dirty="0"/>
              <a:t>necessary to support the data requirements of the enterprise;</a:t>
            </a:r>
          </a:p>
          <a:p>
            <a:r>
              <a:rPr lang="en-GB" dirty="0"/>
              <a:t>attributes with a close logical relationship (described as functional dependency) are found in the same relation; </a:t>
            </a:r>
          </a:p>
          <a:p>
            <a:r>
              <a:rPr lang="en-GB" b="1" i="1" dirty="0"/>
              <a:t>minimal redundancy </a:t>
            </a:r>
            <a:r>
              <a:rPr lang="en-GB" dirty="0"/>
              <a:t>with each attribute represented only once with the important exception of attributes that form all or part of foreign keys (needed for relationships).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84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aim of a relational database design is to group attributes into relations to </a:t>
            </a:r>
            <a:r>
              <a:rPr lang="en-GB" b="1" i="1" dirty="0"/>
              <a:t>minimise data redundancy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Normalisation, helps to achieve this.</a:t>
            </a:r>
          </a:p>
          <a:p>
            <a:r>
              <a:rPr lang="en-GB" dirty="0"/>
              <a:t>Benefits of using a database that has a </a:t>
            </a:r>
            <a:r>
              <a:rPr lang="en-GB" i="1" dirty="0"/>
              <a:t>suitable</a:t>
            </a:r>
            <a:r>
              <a:rPr lang="en-GB" dirty="0"/>
              <a:t> set of relations is that the database will be:</a:t>
            </a:r>
          </a:p>
          <a:p>
            <a:pPr lvl="1"/>
            <a:r>
              <a:rPr lang="en-GB" dirty="0"/>
              <a:t>easier for the user to access and maintain the data.</a:t>
            </a:r>
          </a:p>
          <a:p>
            <a:pPr lvl="1"/>
            <a:r>
              <a:rPr lang="en-GB" dirty="0"/>
              <a:t>take up minimal storage space on the computer.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22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of not properly normalised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main problems associated with a relation that is not appropriately normalised:</a:t>
            </a:r>
          </a:p>
          <a:p>
            <a:pPr lvl="1"/>
            <a:r>
              <a:rPr lang="en-GB" dirty="0"/>
              <a:t>Data Redundancy</a:t>
            </a:r>
          </a:p>
          <a:p>
            <a:pPr lvl="1"/>
            <a:r>
              <a:rPr lang="en-GB" dirty="0"/>
              <a:t>Update Anomalies for: </a:t>
            </a:r>
          </a:p>
          <a:p>
            <a:pPr lvl="2"/>
            <a:r>
              <a:rPr lang="en-GB" dirty="0"/>
              <a:t>Insertions (adding new),</a:t>
            </a:r>
          </a:p>
          <a:p>
            <a:pPr lvl="2"/>
            <a:r>
              <a:rPr lang="en-GB" dirty="0"/>
              <a:t>Deletions, and </a:t>
            </a:r>
          </a:p>
          <a:p>
            <a:pPr lvl="2"/>
            <a:r>
              <a:rPr lang="en-GB" dirty="0"/>
              <a:t>Updates (modifications).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259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Redundancy and Update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will be the primary key for this table?</a:t>
            </a:r>
          </a:p>
          <a:p>
            <a:r>
              <a:rPr lang="en-GB" dirty="0"/>
              <a:t>Can you spot potential problems with this table design?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9506353"/>
              </p:ext>
            </p:extLst>
          </p:nvPr>
        </p:nvGraphicFramePr>
        <p:xfrm>
          <a:off x="612649" y="3501008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212976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</p:spTree>
    <p:extLst>
      <p:ext uri="{BB962C8B-B14F-4D97-AF65-F5344CB8AC3E}">
        <p14:creationId xmlns:p14="http://schemas.microsoft.com/office/powerpoint/2010/main" val="242498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dirty="0" err="1"/>
              <a:t>CampusStaff</a:t>
            </a:r>
            <a:r>
              <a:rPr lang="en-GB" dirty="0"/>
              <a:t> table has redundant data.</a:t>
            </a:r>
          </a:p>
          <a:p>
            <a:r>
              <a:rPr lang="en-GB" dirty="0"/>
              <a:t>The details (e.g. address) of each campus are repeated for each member of staff.</a:t>
            </a:r>
          </a:p>
          <a:p>
            <a:r>
              <a:rPr lang="en-GB" dirty="0"/>
              <a:t>Relations that have redundant data may have update anomaly problems.</a:t>
            </a:r>
          </a:p>
          <a:p>
            <a:pPr lvl="1"/>
            <a:r>
              <a:rPr lang="en-GB" dirty="0"/>
              <a:t>An anomaly is an inconsistent, incomplete or contradictory state of the database.</a:t>
            </a:r>
          </a:p>
          <a:p>
            <a:pPr lvl="1"/>
            <a:r>
              <a:rPr lang="en-GB" dirty="0"/>
              <a:t>Let’s have a look at the potential anomaly problems for the produced Staff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Swansea IQ address is repeated for 3 staff members</a:t>
            </a:r>
          </a:p>
          <a:p>
            <a:r>
              <a:rPr lang="en-GB" dirty="0"/>
              <a:t>Carmarthen is repeated for 2 staff members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1777121"/>
              </p:ext>
            </p:extLst>
          </p:nvPr>
        </p:nvGraphicFramePr>
        <p:xfrm>
          <a:off x="612649" y="3617808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257768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6" name="Rectangle 5"/>
          <p:cNvSpPr/>
          <p:nvPr/>
        </p:nvSpPr>
        <p:spPr>
          <a:xfrm>
            <a:off x="6012160" y="3977848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5750" y="4769936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012160" y="6021288"/>
            <a:ext cx="2088232" cy="360040"/>
          </a:xfrm>
          <a:prstGeom prst="rect">
            <a:avLst/>
          </a:prstGeom>
          <a:noFill/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012160" y="4337888"/>
            <a:ext cx="2088232" cy="404832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012160" y="5171972"/>
            <a:ext cx="2088232" cy="404832"/>
          </a:xfrm>
          <a:prstGeom prst="rect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66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(Add New)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5488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 of insertion anomalies.</a:t>
            </a:r>
          </a:p>
          <a:p>
            <a:pPr lvl="1"/>
            <a:r>
              <a:rPr lang="en-GB" b="1" dirty="0"/>
              <a:t>Problem 1</a:t>
            </a:r>
            <a:r>
              <a:rPr lang="en-GB" dirty="0"/>
              <a:t>: To add the details of any new members of staff, we must include the details of the campus the staff is located at.</a:t>
            </a:r>
          </a:p>
          <a:p>
            <a:pPr lvl="2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pPr lvl="2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1630538"/>
              </p:ext>
            </p:extLst>
          </p:nvPr>
        </p:nvGraphicFramePr>
        <p:xfrm>
          <a:off x="643289" y="4077072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544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(Add New)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5488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 of insertion anomalies.</a:t>
            </a:r>
          </a:p>
          <a:p>
            <a:pPr lvl="1"/>
            <a:r>
              <a:rPr lang="en-GB" b="1" dirty="0"/>
              <a:t>Problem 2</a:t>
            </a:r>
            <a:r>
              <a:rPr lang="en-GB" dirty="0"/>
              <a:t>: To add a new campus that currently has no staff assigned (there is no separate campus table), it is necessary to fill the staff related columns with NULL values..</a:t>
            </a:r>
          </a:p>
          <a:p>
            <a:pPr lvl="2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NULL which is </a:t>
            </a:r>
            <a:r>
              <a:rPr lang="en-GB" u="sng" dirty="0"/>
              <a:t>not</a:t>
            </a:r>
            <a:r>
              <a:rPr lang="en-GB" dirty="0"/>
              <a:t> allowed.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2890120"/>
              </p:ext>
            </p:extLst>
          </p:nvPr>
        </p:nvGraphicFramePr>
        <p:xfrm>
          <a:off x="612648" y="4088710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878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(Modification)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40486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Suppose a campus moves to another address, we need to update the campus address details. </a:t>
            </a:r>
          </a:p>
          <a:p>
            <a:r>
              <a:rPr lang="en-GB" dirty="0"/>
              <a:t>In this table design, we must also remember to update the rows of all the staff located at the “moving” campus.</a:t>
            </a:r>
          </a:p>
          <a:p>
            <a:pPr lvl="1"/>
            <a:r>
              <a:rPr lang="en-GB" dirty="0"/>
              <a:t>If this update is not carried out for any one of the staff at the campus , the database will become inconsistent.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927478"/>
              </p:ext>
            </p:extLst>
          </p:nvPr>
        </p:nvGraphicFramePr>
        <p:xfrm>
          <a:off x="755576" y="4094480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66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1684784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If we delete a row from the </a:t>
            </a:r>
            <a:r>
              <a:rPr lang="en-GB" sz="2800" dirty="0" err="1"/>
              <a:t>CampusStaff</a:t>
            </a:r>
            <a:r>
              <a:rPr lang="en-GB" sz="2800" dirty="0"/>
              <a:t> table representing the last member of staff at the campus, the details about that campus are lost.</a:t>
            </a:r>
          </a:p>
          <a:p>
            <a:r>
              <a:rPr lang="en-GB" sz="2800" dirty="0"/>
              <a:t>For example, deleting the record for Mary Howe means the details for the campus C003 are also lost.</a:t>
            </a:r>
          </a:p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179424"/>
              </p:ext>
            </p:extLst>
          </p:nvPr>
        </p:nvGraphicFramePr>
        <p:xfrm>
          <a:off x="612649" y="3501008"/>
          <a:ext cx="7919791" cy="338437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4153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153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2587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153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2587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2587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4153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Swansea IQ, SA1 8PH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590223" y="3208330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6096000"/>
            <a:ext cx="8370512" cy="4293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42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Better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The anomaly problems of the Staff table can be eliminated by </a:t>
            </a:r>
            <a:r>
              <a:rPr lang="en-GB" b="1" i="1" dirty="0"/>
              <a:t>decomposing this relation into smaller relations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Campus</a:t>
            </a:r>
            <a:r>
              <a:rPr lang="en-GB" dirty="0"/>
              <a:t> (</a:t>
            </a:r>
            <a:r>
              <a:rPr lang="en-GB" u="sng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Staff</a:t>
            </a:r>
            <a:r>
              <a:rPr lang="en-GB" dirty="0"/>
              <a:t> (</a:t>
            </a:r>
            <a:r>
              <a:rPr lang="en-GB" u="sng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)</a:t>
            </a:r>
          </a:p>
          <a:p>
            <a:r>
              <a:rPr lang="en-GB" dirty="0"/>
              <a:t>The primary keys (PKs) for each table are </a:t>
            </a:r>
            <a:r>
              <a:rPr lang="en-GB" u="sng" dirty="0"/>
              <a:t>underlined</a:t>
            </a:r>
            <a:r>
              <a:rPr lang="en-GB" dirty="0"/>
              <a:t>.</a:t>
            </a:r>
          </a:p>
          <a:p>
            <a:r>
              <a:rPr lang="en-GB" dirty="0" err="1"/>
              <a:t>CampusID</a:t>
            </a:r>
            <a:r>
              <a:rPr lang="en-GB" dirty="0"/>
              <a:t> is a foreign key (FK) in the Staff table linking a member of staff to the correct campus.</a:t>
            </a:r>
          </a:p>
        </p:txBody>
      </p:sp>
    </p:spTree>
    <p:extLst>
      <p:ext uri="{BB962C8B-B14F-4D97-AF65-F5344CB8AC3E}">
        <p14:creationId xmlns:p14="http://schemas.microsoft.com/office/powerpoint/2010/main" val="144684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Decomposing Into Smaller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There are two important properties associated with the decomposition of a larger table into smaller ones:</a:t>
            </a:r>
          </a:p>
          <a:p>
            <a:pPr lvl="1"/>
            <a:r>
              <a:rPr lang="en-GB" b="1" dirty="0"/>
              <a:t>Loss-less join</a:t>
            </a:r>
            <a:r>
              <a:rPr lang="en-GB" dirty="0"/>
              <a:t>: enables us to find any instance of the original larger relation from corresponding instances in the smaller relations.</a:t>
            </a:r>
          </a:p>
          <a:p>
            <a:pPr lvl="1"/>
            <a:r>
              <a:rPr lang="en-GB" b="1" dirty="0"/>
              <a:t>Dependency preservation</a:t>
            </a:r>
            <a:r>
              <a:rPr lang="en-GB" dirty="0"/>
              <a:t>: ensures that a constraint on the original relation can be maintained by simply enforcing some constraint on each of the smaller relations.</a:t>
            </a:r>
          </a:p>
        </p:txBody>
      </p:sp>
    </p:spTree>
    <p:extLst>
      <p:ext uri="{BB962C8B-B14F-4D97-AF65-F5344CB8AC3E}">
        <p14:creationId xmlns:p14="http://schemas.microsoft.com/office/powerpoint/2010/main" val="184626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Important concept associated with normalisation.</a:t>
            </a:r>
          </a:p>
          <a:p>
            <a:r>
              <a:rPr lang="en-GB" dirty="0"/>
              <a:t>Put simply, it </a:t>
            </a:r>
            <a:r>
              <a:rPr lang="en-GB" i="1" dirty="0"/>
              <a:t>describes the </a:t>
            </a:r>
            <a:r>
              <a:rPr lang="en-GB" b="1" i="1" dirty="0"/>
              <a:t>relationships</a:t>
            </a:r>
            <a:r>
              <a:rPr lang="en-GB" i="1" dirty="0"/>
              <a:t> between attributes (columns) in a relation (table)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Aims to identify table attributes such that the chosen candidate key (PK) identifies exactly one record.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1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A and B are attributes of a table R:</a:t>
            </a:r>
          </a:p>
          <a:p>
            <a:pPr lvl="1"/>
            <a:r>
              <a:rPr lang="en-GB" dirty="0"/>
              <a:t>B is functionally dependent on A (denoted A </a:t>
            </a:r>
            <a:r>
              <a:rPr lang="en-GB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b="1" dirty="0">
                <a:sym typeface="Wingdings" panose="05000000000000000000" pitchFamily="2" charset="2"/>
              </a:rPr>
              <a:t>exactly one </a:t>
            </a:r>
            <a:r>
              <a:rPr lang="en-GB" dirty="0">
                <a:sym typeface="Wingdings" panose="05000000000000000000" pitchFamily="2" charset="2"/>
              </a:rPr>
              <a:t>value of B in R </a:t>
            </a:r>
          </a:p>
          <a:p>
            <a:pPr lvl="2"/>
            <a:r>
              <a:rPr lang="en-GB" b="1" i="1" dirty="0">
                <a:sym typeface="Wingdings" panose="05000000000000000000" pitchFamily="2" charset="2"/>
              </a:rPr>
              <a:t>A is a candidate key (unique)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b="1" dirty="0">
                <a:sym typeface="Wingdings" panose="05000000000000000000" pitchFamily="2" charset="2"/>
              </a:rPr>
              <a:t>Note</a:t>
            </a:r>
            <a:r>
              <a:rPr lang="en-GB" dirty="0">
                <a:sym typeface="Wingdings" panose="05000000000000000000" pitchFamily="2" charset="2"/>
              </a:rPr>
              <a:t>: A and B can be composed of one/more attributes, i.e. two attributes </a:t>
            </a: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Thus, from the candidate key, A, you can determine the values of the other attributes, B (from one row only).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15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functional dependency (A </a:t>
            </a:r>
            <a:r>
              <a:rPr lang="en-GB" dirty="0">
                <a:sym typeface="Wingdings" panose="05000000000000000000" pitchFamily="2" charset="2"/>
              </a:rPr>
              <a:t> B)</a:t>
            </a:r>
            <a:r>
              <a:rPr lang="en-GB" dirty="0"/>
              <a:t>, the attribute(s) on the left-side (LHS) functionally determine the values of the attribute(s) on the right-side (RHS).</a:t>
            </a:r>
          </a:p>
          <a:p>
            <a:r>
              <a:rPr lang="en-GB" dirty="0"/>
              <a:t>The attribute(s) on the left-side are called the </a:t>
            </a:r>
            <a:r>
              <a:rPr lang="en-GB" b="1" dirty="0"/>
              <a:t>determinant</a:t>
            </a:r>
            <a:r>
              <a:rPr lang="en-GB" dirty="0"/>
              <a:t> of the functional dependency.</a:t>
            </a:r>
          </a:p>
          <a:p>
            <a:pPr marL="365760" lvl="1" indent="0">
              <a:buNone/>
            </a:pP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b="1" dirty="0"/>
              <a:t>A</a:t>
            </a:r>
            <a:r>
              <a:rPr lang="en-GB" dirty="0"/>
              <a:t> is any attribute(s) that can be a </a:t>
            </a:r>
            <a:r>
              <a:rPr lang="en-GB" b="1" i="1" dirty="0"/>
              <a:t>key for some or all the other attributes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B</a:t>
            </a:r>
            <a:r>
              <a:rPr lang="en-GB" dirty="0"/>
              <a:t> is made up of the </a:t>
            </a:r>
            <a:r>
              <a:rPr lang="en-GB" b="1" i="1" dirty="0"/>
              <a:t>other attributes determined (identified) by the key, A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412984" y="3933056"/>
            <a:ext cx="6552728" cy="584775"/>
            <a:chOff x="1835696" y="4509120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989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Considering our smaller Staff table, we will look at some examples of functional dependencies.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043608" y="2996952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2484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this example: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sz="2400" dirty="0"/>
              <a:t>Staff Number SW106			Dean, Humanities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151044"/>
              </p:ext>
            </p:extLst>
          </p:nvPr>
        </p:nvGraphicFramePr>
        <p:xfrm>
          <a:off x="1462399" y="3783413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5" name="Group 4"/>
          <p:cNvGrpSpPr/>
          <p:nvPr/>
        </p:nvGrpSpPr>
        <p:grpSpPr>
          <a:xfrm>
            <a:off x="1763688" y="2348880"/>
            <a:ext cx="6552728" cy="584775"/>
            <a:chOff x="1835696" y="2204864"/>
            <a:chExt cx="6552728" cy="584775"/>
          </a:xfrm>
        </p:grpSpPr>
        <p:sp>
          <p:nvSpPr>
            <p:cNvPr id="6" name="Oval 5"/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8" name="Straight Arrow Connector 7"/>
            <p:cNvCxnSpPr>
              <a:stCxn id="6" idx="6"/>
              <a:endCxn id="7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/>
          <p:cNvCxnSpPr/>
          <p:nvPr/>
        </p:nvCxnSpPr>
        <p:spPr>
          <a:xfrm>
            <a:off x="4355976" y="3356992"/>
            <a:ext cx="1800200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02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this case, however: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023950"/>
              </p:ext>
            </p:extLst>
          </p:nvPr>
        </p:nvGraphicFramePr>
        <p:xfrm>
          <a:off x="1462399" y="42210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1763688" y="2132856"/>
            <a:ext cx="6552728" cy="654001"/>
            <a:chOff x="1763688" y="4177725"/>
            <a:chExt cx="6552728" cy="654001"/>
          </a:xfrm>
        </p:grpSpPr>
        <p:grpSp>
          <p:nvGrpSpPr>
            <p:cNvPr id="7" name="Group 6"/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9" name="Oval 8"/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11" name="Straight Arrow Connector 10"/>
              <p:cNvCxnSpPr>
                <a:stCxn id="9" idx="6"/>
                <a:endCxn id="10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Box 11"/>
              <p:cNvSpPr txBox="1"/>
              <p:nvPr/>
            </p:nvSpPr>
            <p:spPr>
              <a:xfrm>
                <a:off x="3679852" y="2204864"/>
                <a:ext cx="283834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</a:t>
                </a:r>
                <a:r>
                  <a:rPr lang="en-GB" sz="1600" b="1" dirty="0"/>
                  <a:t>does not </a:t>
                </a:r>
                <a:r>
                  <a:rPr lang="en-GB" sz="1600" dirty="0"/>
                  <a:t>functionally</a:t>
                </a:r>
                <a:br>
                  <a:rPr lang="en-GB" sz="1600" dirty="0"/>
                </a:br>
                <a:r>
                  <a:rPr lang="en-GB" sz="1600" dirty="0"/>
                  <a:t>determine </a:t>
                </a:r>
                <a:r>
                  <a:rPr lang="en-GB" sz="1600" dirty="0" err="1"/>
                  <a:t>staffNo</a:t>
                </a:r>
                <a:endParaRPr lang="en-GB" sz="1600" dirty="0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1763688" y="3018596"/>
            <a:ext cx="6020854" cy="1058476"/>
            <a:chOff x="1763688" y="3018596"/>
            <a:chExt cx="6020854" cy="1058476"/>
          </a:xfrm>
        </p:grpSpPr>
        <p:sp>
          <p:nvSpPr>
            <p:cNvPr id="13" name="TextBox 12"/>
            <p:cNvSpPr txBox="1"/>
            <p:nvPr/>
          </p:nvSpPr>
          <p:spPr>
            <a:xfrm>
              <a:off x="1763688" y="3457600"/>
              <a:ext cx="22680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Position (Lecturer)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08810" y="3018596"/>
              <a:ext cx="2675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Staff Number (SW101)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08810" y="3676962"/>
              <a:ext cx="26757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Staff Number (SW103)</a:t>
              </a:r>
            </a:p>
          </p:txBody>
        </p:sp>
        <p:cxnSp>
          <p:nvCxnSpPr>
            <p:cNvPr id="17" name="Straight Arrow Connector 16"/>
            <p:cNvCxnSpPr>
              <a:stCxn id="13" idx="3"/>
              <a:endCxn id="14" idx="1"/>
            </p:cNvCxnSpPr>
            <p:nvPr/>
          </p:nvCxnSpPr>
          <p:spPr>
            <a:xfrm flipV="1">
              <a:off x="4031745" y="3218651"/>
              <a:ext cx="1077065" cy="439004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endCxn id="15" idx="1"/>
            </p:cNvCxnSpPr>
            <p:nvPr/>
          </p:nvCxnSpPr>
          <p:spPr>
            <a:xfrm>
              <a:off x="4031745" y="3676962"/>
              <a:ext cx="1077065" cy="200055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4496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we consider the current data in the Staff table, the following functional dependencies appear to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/>
              <a:t>But do these functional dependencies hold for all time?</a:t>
            </a:r>
          </a:p>
          <a:p>
            <a:r>
              <a:rPr lang="en-GB" dirty="0"/>
              <a:t>What if another member of staff with the name John Smith joins?</a:t>
            </a:r>
          </a:p>
          <a:p>
            <a:pPr lvl="1"/>
            <a:r>
              <a:rPr lang="en-GB" dirty="0"/>
              <a:t>The functional dependency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r>
              <a:rPr lang="en-GB" dirty="0">
                <a:sym typeface="Wingdings" panose="05000000000000000000" pitchFamily="2" charset="2"/>
              </a:rPr>
              <a:t> no longer holds.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72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When designing tables:</a:t>
            </a:r>
          </a:p>
          <a:p>
            <a:pPr lvl="1"/>
            <a:r>
              <a:rPr lang="en-GB" dirty="0"/>
              <a:t>We want to identify functional dependencies that hold for </a:t>
            </a:r>
            <a:r>
              <a:rPr lang="en-GB" b="1" dirty="0"/>
              <a:t>all</a:t>
            </a:r>
            <a:r>
              <a:rPr lang="en-GB" dirty="0"/>
              <a:t> possible attribute values of a relation.</a:t>
            </a:r>
          </a:p>
          <a:p>
            <a:pPr lvl="1"/>
            <a:r>
              <a:rPr lang="en-GB" dirty="0"/>
              <a:t>As these represent the types of integrity constraints we need to identify.</a:t>
            </a:r>
          </a:p>
          <a:p>
            <a:r>
              <a:rPr lang="en-GB" dirty="0"/>
              <a:t>Determinants (the left-side) should have the </a:t>
            </a:r>
            <a:r>
              <a:rPr lang="en-GB" b="1" i="1" u="sng" dirty="0"/>
              <a:t>minimal</a:t>
            </a:r>
            <a:r>
              <a:rPr lang="en-GB" dirty="0"/>
              <a:t> number of attributes to maintain the functional dependency with attributes on the right-side </a:t>
            </a:r>
            <a:r>
              <a:rPr lang="en-GB" b="1" i="1" u="sng" dirty="0"/>
              <a:t>for all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requirement is called </a:t>
            </a:r>
            <a:r>
              <a:rPr lang="en-GB" b="1" dirty="0"/>
              <a:t>full functional dependency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01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marL="365760" lvl="1" indent="0" algn="ctr">
              <a:buNone/>
            </a:pP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043608" y="41454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82265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Yes, it is a valid functional dependency.</a:t>
            </a:r>
          </a:p>
          <a:p>
            <a:pPr lvl="1"/>
            <a:r>
              <a:rPr lang="en-GB" dirty="0"/>
              <a:t>Each combination of </a:t>
            </a:r>
            <a:r>
              <a:rPr lang="en-GB" dirty="0" err="1"/>
              <a:t>staffNo</a:t>
            </a:r>
            <a:r>
              <a:rPr lang="en-GB" dirty="0"/>
              <a:t> and </a:t>
            </a:r>
            <a:r>
              <a:rPr lang="en-GB" dirty="0" err="1"/>
              <a:t>staffName</a:t>
            </a:r>
            <a:r>
              <a:rPr lang="en-GB" dirty="0"/>
              <a:t> is associated with a single campus value.</a:t>
            </a:r>
          </a:p>
          <a:p>
            <a:r>
              <a:rPr lang="en-GB" dirty="0"/>
              <a:t>It is, however, </a:t>
            </a:r>
            <a:r>
              <a:rPr lang="en-GB" u="sng" dirty="0"/>
              <a:t>not</a:t>
            </a:r>
            <a:r>
              <a:rPr lang="en-GB" dirty="0"/>
              <a:t> a full functional dependency.</a:t>
            </a:r>
          </a:p>
          <a:p>
            <a:pPr lvl="1"/>
            <a:r>
              <a:rPr lang="en-GB" dirty="0"/>
              <a:t>For full functional dependency, the left side should have the </a:t>
            </a:r>
            <a:r>
              <a:rPr lang="en-GB" b="1" u="sng" dirty="0"/>
              <a:t>minimal</a:t>
            </a:r>
            <a:r>
              <a:rPr lang="en-GB" dirty="0"/>
              <a:t> number of attributes to maintain the functional dependency.</a:t>
            </a:r>
          </a:p>
          <a:p>
            <a:pPr lvl="1"/>
            <a:r>
              <a:rPr lang="en-GB" dirty="0"/>
              <a:t>This is an example of a </a:t>
            </a:r>
            <a:r>
              <a:rPr lang="en-GB" b="1" i="1" dirty="0"/>
              <a:t>partial dependency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campusID</a:t>
            </a:r>
            <a:r>
              <a:rPr lang="en-GB" dirty="0"/>
              <a:t>, the right side, is also functionally dependent on a </a:t>
            </a:r>
            <a:r>
              <a:rPr lang="en-GB" b="1" i="1" dirty="0"/>
              <a:t>subset</a:t>
            </a:r>
            <a:r>
              <a:rPr lang="en-GB" dirty="0"/>
              <a:t> of the left side determinant 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):</a:t>
            </a:r>
          </a:p>
          <a:p>
            <a:pPr marL="640080" lvl="2" indent="0" algn="ctr">
              <a:buNone/>
            </a:pPr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endParaRPr lang="en-GB" dirty="0">
              <a:sym typeface="Wingdings" panose="05000000000000000000" pitchFamily="2" charset="2"/>
            </a:endParaRPr>
          </a:p>
          <a:p>
            <a:pPr marL="640080" lvl="2" indent="0">
              <a:buNone/>
            </a:pPr>
            <a:r>
              <a:rPr lang="en-GB" i="1" dirty="0">
                <a:sym typeface="Wingdings" panose="05000000000000000000" pitchFamily="2" charset="2"/>
              </a:rPr>
              <a:t>You can determine the </a:t>
            </a:r>
            <a:r>
              <a:rPr lang="en-GB" i="1" dirty="0" err="1">
                <a:sym typeface="Wingdings" panose="05000000000000000000" pitchFamily="2" charset="2"/>
              </a:rPr>
              <a:t>campusID</a:t>
            </a:r>
            <a:r>
              <a:rPr lang="en-GB" i="1" dirty="0">
                <a:sym typeface="Wingdings" panose="05000000000000000000" pitchFamily="2" charset="2"/>
              </a:rPr>
              <a:t> from just the </a:t>
            </a:r>
            <a:r>
              <a:rPr lang="en-GB" i="1" dirty="0" err="1">
                <a:sym typeface="Wingdings" panose="05000000000000000000" pitchFamily="2" charset="2"/>
              </a:rPr>
              <a:t>staffNo</a:t>
            </a:r>
            <a:r>
              <a:rPr lang="en-GB" i="1" dirty="0">
                <a:sym typeface="Wingdings" panose="05000000000000000000" pitchFamily="2" charset="2"/>
              </a:rPr>
              <a:t> alone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10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last type of dependency to consider because its existence in a relation can potentially cause update anomalies.</a:t>
            </a:r>
          </a:p>
          <a:p>
            <a:r>
              <a:rPr lang="en-GB" dirty="0"/>
              <a:t>Transitive Dependencies</a:t>
            </a:r>
          </a:p>
          <a:p>
            <a:pPr lvl="1"/>
            <a:r>
              <a:rPr lang="en-GB" dirty="0"/>
              <a:t>A condition where if A, B and C are attributes of a relation such that: A </a:t>
            </a:r>
            <a:r>
              <a:rPr lang="en-GB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pPr lvl="1"/>
            <a:r>
              <a:rPr lang="en-GB" dirty="0"/>
              <a:t>Then C is transitively dependent on A via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316586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refer to the original </a:t>
            </a:r>
            <a:r>
              <a:rPr lang="en-GB" dirty="0" err="1"/>
              <a:t>CampusStaff</a:t>
            </a:r>
            <a:r>
              <a:rPr lang="en-GB" dirty="0"/>
              <a:t> table:</a:t>
            </a:r>
          </a:p>
          <a:p>
            <a:pPr marL="640080" lvl="2" indent="0">
              <a:buNone/>
            </a:pPr>
            <a:r>
              <a:rPr lang="en-GB" b="1" dirty="0" err="1"/>
              <a:t>StaffBranch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</a:t>
            </a:r>
          </a:p>
          <a:p>
            <a:r>
              <a:rPr lang="en-GB" dirty="0"/>
              <a:t>The following functional dependencies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r>
              <a:rPr lang="en-GB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/>
              <a:t>But </a:t>
            </a:r>
            <a:r>
              <a:rPr lang="en-GB" dirty="0" err="1"/>
              <a:t>campusAddress</a:t>
            </a:r>
            <a:r>
              <a:rPr lang="en-GB" dirty="0"/>
              <a:t> is transitively dependent on </a:t>
            </a:r>
            <a:r>
              <a:rPr lang="en-GB" dirty="0" err="1"/>
              <a:t>staffNo</a:t>
            </a:r>
            <a:r>
              <a:rPr lang="en-GB" dirty="0"/>
              <a:t> via </a:t>
            </a:r>
            <a:r>
              <a:rPr lang="en-GB" dirty="0" err="1"/>
              <a:t>campusID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campus address via the </a:t>
            </a:r>
            <a:r>
              <a:rPr lang="en-GB" dirty="0" err="1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/>
              <a:t>campusID</a:t>
            </a:r>
            <a:r>
              <a:rPr lang="en-GB" dirty="0"/>
              <a:t> nor </a:t>
            </a:r>
            <a:r>
              <a:rPr lang="en-GB" dirty="0" err="1"/>
              <a:t>campusAddress</a:t>
            </a:r>
            <a:r>
              <a:rPr lang="en-GB" dirty="0"/>
              <a:t> functionally determines </a:t>
            </a:r>
            <a:r>
              <a:rPr lang="en-GB" dirty="0" err="1"/>
              <a:t>staffNo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8500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Functional Dependencies?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main purpose of identifying a set of functional dependencies for a relation is to:</a:t>
            </a:r>
          </a:p>
          <a:p>
            <a:pPr lvl="1"/>
            <a:r>
              <a:rPr lang="en-GB" dirty="0"/>
              <a:t>specify the set of integrity constraints that must hold for a relation.</a:t>
            </a:r>
          </a:p>
          <a:p>
            <a:r>
              <a:rPr lang="en-GB" dirty="0"/>
              <a:t>The first constraint considered in a table is the identification of </a:t>
            </a:r>
            <a:r>
              <a:rPr lang="en-GB" b="1" dirty="0"/>
              <a:t>candidate keys</a:t>
            </a:r>
            <a:r>
              <a:rPr lang="en-GB" dirty="0"/>
              <a:t> in order to select a primary key. </a:t>
            </a:r>
          </a:p>
          <a:p>
            <a:r>
              <a:rPr lang="en-GB" dirty="0"/>
              <a:t>Functional dependencies are particularly useful in identifying the </a:t>
            </a:r>
            <a:r>
              <a:rPr lang="en-GB" b="1" dirty="0"/>
              <a:t>primary keys</a:t>
            </a:r>
            <a:r>
              <a:rPr lang="en-GB" dirty="0"/>
              <a:t> in a relation.</a:t>
            </a:r>
          </a:p>
          <a:p>
            <a:r>
              <a:rPr lang="en-GB" dirty="0"/>
              <a:t>Transitive dependencies, on the other hand, help to eliminate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07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 Dependency In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is a </a:t>
            </a:r>
            <a:r>
              <a:rPr lang="en-GB" b="1" dirty="0"/>
              <a:t>one-to-one</a:t>
            </a:r>
            <a:r>
              <a:rPr lang="en-GB" dirty="0"/>
              <a:t> relationship between the LHS (determinant) attributes and the RHS attributes.</a:t>
            </a:r>
          </a:p>
          <a:p>
            <a:pPr lvl="1"/>
            <a:r>
              <a:rPr lang="en-GB" dirty="0"/>
              <a:t>That is the LHS attribute(s) will identify exactly one row.</a:t>
            </a:r>
          </a:p>
          <a:p>
            <a:pPr lvl="1"/>
            <a:r>
              <a:rPr lang="en-GB" dirty="0"/>
              <a:t>In other words, the LHS attribute(s) is a candidate key.</a:t>
            </a:r>
          </a:p>
          <a:p>
            <a:r>
              <a:rPr lang="en-GB" dirty="0"/>
              <a:t>The reverse RHS attributes can have both a one-to-one and one-to-many relationship with the determinant (LHS).</a:t>
            </a:r>
          </a:p>
          <a:p>
            <a:r>
              <a:rPr lang="en-GB" dirty="0"/>
              <a:t>They hold for </a:t>
            </a:r>
            <a:r>
              <a:rPr lang="en-GB" b="1" i="1" dirty="0"/>
              <a:t>all time</a:t>
            </a:r>
            <a:r>
              <a:rPr lang="en-GB" dirty="0"/>
              <a:t>.</a:t>
            </a:r>
          </a:p>
          <a:p>
            <a:r>
              <a:rPr lang="en-GB" dirty="0"/>
              <a:t>The determinant has the </a:t>
            </a:r>
            <a:r>
              <a:rPr lang="en-GB" b="1" i="1" dirty="0"/>
              <a:t>minimal</a:t>
            </a:r>
            <a:r>
              <a:rPr lang="en-GB" dirty="0"/>
              <a:t> number of attributes necessary to maintain the dependency with the attributes on the right-hand-side.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14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Finally!!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</p:spTree>
    <p:extLst>
      <p:ext uri="{BB962C8B-B14F-4D97-AF65-F5344CB8AC3E}">
        <p14:creationId xmlns:p14="http://schemas.microsoft.com/office/powerpoint/2010/main" val="30311487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37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Forms (NFs)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2615283"/>
              </p:ext>
            </p:extLst>
          </p:nvPr>
        </p:nvGraphicFramePr>
        <p:xfrm>
          <a:off x="612775" y="2060848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0550" y="1556792"/>
            <a:ext cx="5890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At the minimum, aim for </a:t>
            </a:r>
            <a:r>
              <a:rPr lang="en-GB" sz="2000" b="1" dirty="0"/>
              <a:t>Third Normal Form </a:t>
            </a:r>
            <a:r>
              <a:rPr lang="en-GB" sz="20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27688677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07950" y="1651000"/>
            <a:ext cx="8901113" cy="5018088"/>
            <a:chOff x="68" y="1040"/>
            <a:chExt cx="5607" cy="3161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68" y="1040"/>
              <a:ext cx="5607" cy="3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02" y="2583"/>
              <a:ext cx="4459" cy="1611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77" y="1203"/>
              <a:ext cx="5590" cy="690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>
              <a:off x="928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1137" y="1582"/>
              <a:ext cx="48" cy="47"/>
            </a:xfrm>
            <a:custGeom>
              <a:avLst/>
              <a:gdLst>
                <a:gd name="T0" fmla="*/ 0 w 48"/>
                <a:gd name="T1" fmla="*/ 0 h 47"/>
                <a:gd name="T2" fmla="*/ 48 w 48"/>
                <a:gd name="T3" fmla="*/ 24 h 47"/>
                <a:gd name="T4" fmla="*/ 0 w 48"/>
                <a:gd name="T5" fmla="*/ 47 h 47"/>
                <a:gd name="T6" fmla="*/ 0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0" y="0"/>
                  </a:moveTo>
                  <a:lnTo>
                    <a:pt x="48" y="24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9"/>
            <p:cNvSpPr>
              <a:spLocks noChangeShapeType="1"/>
            </p:cNvSpPr>
            <p:nvPr/>
          </p:nvSpPr>
          <p:spPr bwMode="auto">
            <a:xfrm flipH="1">
              <a:off x="2380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38" y="1582"/>
              <a:ext cx="47" cy="47"/>
            </a:xfrm>
            <a:custGeom>
              <a:avLst/>
              <a:gdLst>
                <a:gd name="T0" fmla="*/ 47 w 47"/>
                <a:gd name="T1" fmla="*/ 47 h 47"/>
                <a:gd name="T2" fmla="*/ 0 w 47"/>
                <a:gd name="T3" fmla="*/ 24 h 47"/>
                <a:gd name="T4" fmla="*/ 47 w 47"/>
                <a:gd name="T5" fmla="*/ 0 h 47"/>
                <a:gd name="T6" fmla="*/ 47 w 4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7">
                  <a:moveTo>
                    <a:pt x="47" y="47"/>
                  </a:moveTo>
                  <a:lnTo>
                    <a:pt x="0" y="24"/>
                  </a:lnTo>
                  <a:lnTo>
                    <a:pt x="47" y="0"/>
                  </a:lnTo>
                  <a:lnTo>
                    <a:pt x="47" y="47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1762" y="1303"/>
              <a:ext cx="3122" cy="73"/>
            </a:xfrm>
            <a:custGeom>
              <a:avLst/>
              <a:gdLst>
                <a:gd name="T0" fmla="*/ 3122 w 3122"/>
                <a:gd name="T1" fmla="*/ 73 h 73"/>
                <a:gd name="T2" fmla="*/ 3122 w 3122"/>
                <a:gd name="T3" fmla="*/ 0 h 73"/>
                <a:gd name="T4" fmla="*/ 0 w 3122"/>
                <a:gd name="T5" fmla="*/ 0 h 73"/>
                <a:gd name="T6" fmla="*/ 0 w 3122"/>
                <a:gd name="T7" fmla="*/ 3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2" h="73">
                  <a:moveTo>
                    <a:pt x="3122" y="73"/>
                  </a:moveTo>
                  <a:lnTo>
                    <a:pt x="3122" y="0"/>
                  </a:lnTo>
                  <a:lnTo>
                    <a:pt x="0" y="0"/>
                  </a:lnTo>
                  <a:lnTo>
                    <a:pt x="0" y="31"/>
                  </a:lnTo>
                </a:path>
              </a:pathLst>
            </a:cu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1738" y="1328"/>
              <a:ext cx="47" cy="48"/>
            </a:xfrm>
            <a:custGeom>
              <a:avLst/>
              <a:gdLst>
                <a:gd name="T0" fmla="*/ 47 w 47"/>
                <a:gd name="T1" fmla="*/ 0 h 48"/>
                <a:gd name="T2" fmla="*/ 24 w 47"/>
                <a:gd name="T3" fmla="*/ 48 h 48"/>
                <a:gd name="T4" fmla="*/ 0 w 47"/>
                <a:gd name="T5" fmla="*/ 0 h 48"/>
                <a:gd name="T6" fmla="*/ 47 w 47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8">
                  <a:moveTo>
                    <a:pt x="47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3"/>
            <p:cNvSpPr>
              <a:spLocks noChangeShapeType="1"/>
            </p:cNvSpPr>
            <p:nvPr/>
          </p:nvSpPr>
          <p:spPr bwMode="auto">
            <a:xfrm>
              <a:off x="2872" y="1893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848" y="2076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872" y="2436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848" y="2618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872" y="2978"/>
              <a:ext cx="0" cy="189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848" y="3161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872" y="3521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848" y="3703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" y="1373"/>
              <a:ext cx="777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53" y="1376"/>
              <a:ext cx="775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395" y="1527"/>
              <a:ext cx="39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48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373"/>
              <a:ext cx="1155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185" y="1376"/>
              <a:ext cx="1153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234" y="1453"/>
              <a:ext cx="39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528" y="1453"/>
              <a:ext cx="22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?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582" y="1453"/>
              <a:ext cx="8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requirements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434" y="1599"/>
              <a:ext cx="78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specification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54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3" y="1373"/>
              <a:ext cx="1358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1"/>
            <p:cNvSpPr>
              <a:spLocks noChangeArrowheads="1"/>
            </p:cNvSpPr>
            <p:nvPr/>
          </p:nvSpPr>
          <p:spPr bwMode="auto">
            <a:xfrm>
              <a:off x="2595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Rectangle 32"/>
            <p:cNvSpPr>
              <a:spLocks noChangeArrowheads="1"/>
            </p:cNvSpPr>
            <p:nvPr/>
          </p:nvSpPr>
          <p:spPr bwMode="auto">
            <a:xfrm>
              <a:off x="2667" y="1380"/>
              <a:ext cx="4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Forms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33"/>
            <p:cNvSpPr>
              <a:spLocks noChangeArrowheads="1"/>
            </p:cNvSpPr>
            <p:nvPr/>
          </p:nvSpPr>
          <p:spPr bwMode="auto">
            <a:xfrm>
              <a:off x="3002" y="1380"/>
              <a:ext cx="14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/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34"/>
            <p:cNvSpPr>
              <a:spLocks noChangeArrowheads="1"/>
            </p:cNvSpPr>
            <p:nvPr/>
          </p:nvSpPr>
          <p:spPr bwMode="auto">
            <a:xfrm>
              <a:off x="3062" y="1380"/>
              <a:ext cx="98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reports that are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35"/>
            <p:cNvSpPr>
              <a:spLocks noChangeArrowheads="1"/>
            </p:cNvSpPr>
            <p:nvPr/>
          </p:nvSpPr>
          <p:spPr bwMode="auto">
            <a:xfrm>
              <a:off x="2628" y="1526"/>
              <a:ext cx="148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used or generated by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36"/>
            <p:cNvSpPr>
              <a:spLocks noChangeArrowheads="1"/>
            </p:cNvSpPr>
            <p:nvPr/>
          </p:nvSpPr>
          <p:spPr bwMode="auto">
            <a:xfrm>
              <a:off x="3003" y="1672"/>
              <a:ext cx="65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1" name="Picture 3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" y="1373"/>
              <a:ext cx="1358" cy="462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</p:pic>
        <p:sp>
          <p:nvSpPr>
            <p:cNvPr id="35" name="Rectangle 38"/>
            <p:cNvSpPr>
              <a:spLocks noChangeArrowheads="1"/>
            </p:cNvSpPr>
            <p:nvPr/>
          </p:nvSpPr>
          <p:spPr bwMode="auto">
            <a:xfrm>
              <a:off x="4207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6" name="Rectangle 39"/>
            <p:cNvSpPr>
              <a:spLocks noChangeArrowheads="1"/>
            </p:cNvSpPr>
            <p:nvPr/>
          </p:nvSpPr>
          <p:spPr bwMode="auto">
            <a:xfrm>
              <a:off x="4297" y="1380"/>
              <a:ext cx="13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Sources describing the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/>
            <p:cNvSpPr>
              <a:spLocks noChangeArrowheads="1"/>
            </p:cNvSpPr>
            <p:nvPr/>
          </p:nvSpPr>
          <p:spPr bwMode="auto">
            <a:xfrm>
              <a:off x="4284" y="1526"/>
              <a:ext cx="139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 data models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/>
            <p:cNvSpPr>
              <a:spLocks noChangeArrowheads="1"/>
            </p:cNvSpPr>
            <p:nvPr/>
          </p:nvSpPr>
          <p:spPr bwMode="auto">
            <a:xfrm>
              <a:off x="4292" y="1672"/>
              <a:ext cx="135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and data requirements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6" name="Picture 4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119"/>
              <a:ext cx="1337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43"/>
            <p:cNvSpPr>
              <a:spLocks noChangeArrowheads="1"/>
            </p:cNvSpPr>
            <p:nvPr/>
          </p:nvSpPr>
          <p:spPr bwMode="auto">
            <a:xfrm>
              <a:off x="2205" y="2123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44"/>
            <p:cNvSpPr>
              <a:spLocks noChangeArrowheads="1"/>
            </p:cNvSpPr>
            <p:nvPr/>
          </p:nvSpPr>
          <p:spPr bwMode="auto">
            <a:xfrm>
              <a:off x="2364" y="2126"/>
              <a:ext cx="119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UnnormalisedForm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5"/>
            <p:cNvSpPr>
              <a:spLocks noChangeArrowheads="1"/>
            </p:cNvSpPr>
            <p:nvPr/>
          </p:nvSpPr>
          <p:spPr bwMode="auto">
            <a:xfrm>
              <a:off x="2714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6"/>
            <p:cNvSpPr>
              <a:spLocks noChangeArrowheads="1"/>
            </p:cNvSpPr>
            <p:nvPr/>
          </p:nvSpPr>
          <p:spPr bwMode="auto">
            <a:xfrm>
              <a:off x="2760" y="2274"/>
              <a:ext cx="32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7"/>
            <p:cNvSpPr>
              <a:spLocks noChangeArrowheads="1"/>
            </p:cNvSpPr>
            <p:nvPr/>
          </p:nvSpPr>
          <p:spPr bwMode="auto">
            <a:xfrm>
              <a:off x="2988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72" name="Picture 4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663"/>
              <a:ext cx="1337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Rectangle 49"/>
            <p:cNvSpPr>
              <a:spLocks noChangeArrowheads="1"/>
            </p:cNvSpPr>
            <p:nvPr/>
          </p:nvSpPr>
          <p:spPr bwMode="auto">
            <a:xfrm>
              <a:off x="2205" y="2666"/>
              <a:ext cx="1334" cy="312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Rectangle 50"/>
            <p:cNvSpPr>
              <a:spLocks noChangeArrowheads="1"/>
            </p:cNvSpPr>
            <p:nvPr/>
          </p:nvSpPr>
          <p:spPr bwMode="auto">
            <a:xfrm>
              <a:off x="2388" y="2667"/>
              <a:ext cx="1147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First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51"/>
            <p:cNvSpPr>
              <a:spLocks noChangeArrowheads="1"/>
            </p:cNvSpPr>
            <p:nvPr/>
          </p:nvSpPr>
          <p:spPr bwMode="auto">
            <a:xfrm>
              <a:off x="2719" y="2818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2"/>
            <p:cNvSpPr>
              <a:spLocks noChangeArrowheads="1"/>
            </p:cNvSpPr>
            <p:nvPr/>
          </p:nvSpPr>
          <p:spPr bwMode="auto">
            <a:xfrm>
              <a:off x="2766" y="2818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1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3"/>
            <p:cNvSpPr>
              <a:spLocks noChangeArrowheads="1"/>
            </p:cNvSpPr>
            <p:nvPr/>
          </p:nvSpPr>
          <p:spPr bwMode="auto">
            <a:xfrm>
              <a:off x="2834" y="2818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4"/>
            <p:cNvSpPr>
              <a:spLocks noChangeArrowheads="1"/>
            </p:cNvSpPr>
            <p:nvPr/>
          </p:nvSpPr>
          <p:spPr bwMode="auto">
            <a:xfrm>
              <a:off x="2982" y="2818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5"/>
            <p:cNvSpPr>
              <a:spLocks noChangeArrowheads="1"/>
            </p:cNvSpPr>
            <p:nvPr/>
          </p:nvSpPr>
          <p:spPr bwMode="auto">
            <a:xfrm>
              <a:off x="526" y="3158"/>
              <a:ext cx="4084" cy="978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80" name="Picture 5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207"/>
              <a:ext cx="1337" cy="3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7"/>
            <p:cNvSpPr>
              <a:spLocks noChangeArrowheads="1"/>
            </p:cNvSpPr>
            <p:nvPr/>
          </p:nvSpPr>
          <p:spPr bwMode="auto">
            <a:xfrm>
              <a:off x="2205" y="3208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58"/>
            <p:cNvSpPr>
              <a:spLocks noChangeArrowheads="1"/>
            </p:cNvSpPr>
            <p:nvPr/>
          </p:nvSpPr>
          <p:spPr bwMode="auto">
            <a:xfrm>
              <a:off x="2323" y="3210"/>
              <a:ext cx="128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Second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9"/>
            <p:cNvSpPr>
              <a:spLocks noChangeArrowheads="1"/>
            </p:cNvSpPr>
            <p:nvPr/>
          </p:nvSpPr>
          <p:spPr bwMode="auto">
            <a:xfrm>
              <a:off x="2719" y="3359"/>
              <a:ext cx="13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60"/>
            <p:cNvSpPr>
              <a:spLocks noChangeArrowheads="1"/>
            </p:cNvSpPr>
            <p:nvPr/>
          </p:nvSpPr>
          <p:spPr bwMode="auto">
            <a:xfrm>
              <a:off x="2766" y="3359"/>
              <a:ext cx="15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61"/>
            <p:cNvSpPr>
              <a:spLocks noChangeArrowheads="1"/>
            </p:cNvSpPr>
            <p:nvPr/>
          </p:nvSpPr>
          <p:spPr bwMode="auto">
            <a:xfrm>
              <a:off x="2834" y="3359"/>
              <a:ext cx="23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62"/>
            <p:cNvSpPr>
              <a:spLocks noChangeArrowheads="1"/>
            </p:cNvSpPr>
            <p:nvPr/>
          </p:nvSpPr>
          <p:spPr bwMode="auto">
            <a:xfrm>
              <a:off x="2982" y="3359"/>
              <a:ext cx="13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751"/>
              <a:ext cx="1337" cy="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64"/>
            <p:cNvSpPr>
              <a:spLocks noChangeArrowheads="1"/>
            </p:cNvSpPr>
            <p:nvPr/>
          </p:nvSpPr>
          <p:spPr bwMode="auto">
            <a:xfrm>
              <a:off x="2205" y="3751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65"/>
            <p:cNvSpPr>
              <a:spLocks noChangeArrowheads="1"/>
            </p:cNvSpPr>
            <p:nvPr/>
          </p:nvSpPr>
          <p:spPr bwMode="auto">
            <a:xfrm>
              <a:off x="2364" y="3754"/>
              <a:ext cx="120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Third Normal Form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6"/>
            <p:cNvSpPr>
              <a:spLocks noChangeArrowheads="1"/>
            </p:cNvSpPr>
            <p:nvPr/>
          </p:nvSpPr>
          <p:spPr bwMode="auto">
            <a:xfrm>
              <a:off x="2719" y="3903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7"/>
            <p:cNvSpPr>
              <a:spLocks noChangeArrowheads="1"/>
            </p:cNvSpPr>
            <p:nvPr/>
          </p:nvSpPr>
          <p:spPr bwMode="auto">
            <a:xfrm>
              <a:off x="2766" y="3903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3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1" name="Rectangle 68"/>
            <p:cNvSpPr>
              <a:spLocks noChangeArrowheads="1"/>
            </p:cNvSpPr>
            <p:nvPr/>
          </p:nvSpPr>
          <p:spPr bwMode="auto">
            <a:xfrm>
              <a:off x="2834" y="3903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2" name="Rectangle 69"/>
            <p:cNvSpPr>
              <a:spLocks noChangeArrowheads="1"/>
            </p:cNvSpPr>
            <p:nvPr/>
          </p:nvSpPr>
          <p:spPr bwMode="auto">
            <a:xfrm>
              <a:off x="2982" y="3903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3" name="Rectangle 70"/>
            <p:cNvSpPr>
              <a:spLocks noChangeArrowheads="1"/>
            </p:cNvSpPr>
            <p:nvPr/>
          </p:nvSpPr>
          <p:spPr bwMode="auto">
            <a:xfrm>
              <a:off x="836" y="1940"/>
              <a:ext cx="1989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Transfer attributes into table format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4" name="Rectangle 71"/>
            <p:cNvSpPr>
              <a:spLocks noChangeArrowheads="1"/>
            </p:cNvSpPr>
            <p:nvPr/>
          </p:nvSpPr>
          <p:spPr bwMode="auto">
            <a:xfrm>
              <a:off x="1363" y="2436"/>
              <a:ext cx="1424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repeating groups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5" name="Rectangle 72"/>
            <p:cNvSpPr>
              <a:spLocks noChangeArrowheads="1"/>
            </p:cNvSpPr>
            <p:nvPr/>
          </p:nvSpPr>
          <p:spPr bwMode="auto">
            <a:xfrm>
              <a:off x="1182" y="3011"/>
              <a:ext cx="1618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partial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6" name="Rectangle 73"/>
            <p:cNvSpPr>
              <a:spLocks noChangeArrowheads="1"/>
            </p:cNvSpPr>
            <p:nvPr/>
          </p:nvSpPr>
          <p:spPr bwMode="auto">
            <a:xfrm>
              <a:off x="1037" y="3586"/>
              <a:ext cx="1765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transitive dependencies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7" name="Rectangle 74"/>
            <p:cNvSpPr>
              <a:spLocks noChangeArrowheads="1"/>
            </p:cNvSpPr>
            <p:nvPr/>
          </p:nvSpPr>
          <p:spPr bwMode="auto">
            <a:xfrm>
              <a:off x="2324" y="1076"/>
              <a:ext cx="772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Data Sources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1510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Sample Data: Student Module 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581128"/>
            <a:ext cx="8153400" cy="1514872"/>
          </a:xfrm>
        </p:spPr>
        <p:txBody>
          <a:bodyPr/>
          <a:lstStyle/>
          <a:p>
            <a:r>
              <a:rPr lang="en-GB" dirty="0"/>
              <a:t>Assume each module has two assessments and the marks are stored in mark1 and mark2.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3206792"/>
              </p:ext>
            </p:extLst>
          </p:nvPr>
        </p:nvGraphicFramePr>
        <p:xfrm>
          <a:off x="179513" y="160020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2338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Unnormalised</a:t>
            </a:r>
            <a:r>
              <a:rPr lang="en-GB" dirty="0"/>
              <a:t> Form (UNF) and First Normal Form (1NF)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r>
              <a:rPr lang="en-GB" dirty="0" err="1"/>
              <a:t>Unnormalised</a:t>
            </a:r>
            <a:r>
              <a:rPr lang="en-GB" dirty="0"/>
              <a:t> Form (UNF)</a:t>
            </a:r>
          </a:p>
          <a:p>
            <a:pPr lvl="1"/>
            <a:r>
              <a:rPr lang="en-GB" dirty="0"/>
              <a:t>A table that contains one or more repeating groups.</a:t>
            </a:r>
          </a:p>
          <a:p>
            <a:pPr lvl="1"/>
            <a:r>
              <a:rPr lang="en-GB" dirty="0"/>
              <a:t>A repeating group is a group of attributes with one or more these attributes containing two or more values for a cell in a table.</a:t>
            </a:r>
          </a:p>
          <a:p>
            <a:r>
              <a:rPr lang="en-GB" dirty="0"/>
              <a:t>First Normal Form (1NF)</a:t>
            </a:r>
          </a:p>
          <a:p>
            <a:pPr lvl="1"/>
            <a:r>
              <a:rPr lang="en-GB" dirty="0"/>
              <a:t>A relation in which the intersection of each row and column </a:t>
            </a:r>
            <a:r>
              <a:rPr lang="en-GB" i="1" dirty="0"/>
              <a:t>contains one and only one value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is, there are no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88120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</a:t>
            </a:r>
            <a:r>
              <a:rPr lang="en-GB" dirty="0" err="1"/>
              <a:t>unnormalise</a:t>
            </a:r>
            <a:r>
              <a:rPr lang="en-GB" dirty="0"/>
              <a:t> (i.e. convert UNF to 1NF):</a:t>
            </a:r>
          </a:p>
          <a:p>
            <a:r>
              <a:rPr lang="en-GB" dirty="0"/>
              <a:t>Identify and nominate an 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</p:txBody>
      </p:sp>
    </p:spTree>
    <p:extLst>
      <p:ext uri="{BB962C8B-B14F-4D97-AF65-F5344CB8AC3E}">
        <p14:creationId xmlns:p14="http://schemas.microsoft.com/office/powerpoint/2010/main" val="2732032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78972"/>
          </a:xfrm>
        </p:spPr>
        <p:txBody>
          <a:bodyPr>
            <a:normAutofit/>
          </a:bodyPr>
          <a:lstStyle/>
          <a:p>
            <a:r>
              <a:rPr lang="en-GB" b="1" dirty="0"/>
              <a:t>Method 1</a:t>
            </a:r>
            <a:r>
              <a:rPr lang="en-GB" dirty="0"/>
              <a:t>: Flatten the table</a:t>
            </a:r>
          </a:p>
          <a:p>
            <a:pPr lvl="1"/>
            <a:r>
              <a:rPr lang="en-GB" dirty="0"/>
              <a:t>Create separate rows for each value in the repeating group of data.</a:t>
            </a:r>
          </a:p>
          <a:p>
            <a:pPr lvl="1"/>
            <a:r>
              <a:rPr lang="en-GB" dirty="0"/>
              <a:t>For the repeating group values (attributes with single values), fill the values down in the new rows created.</a:t>
            </a:r>
          </a:p>
          <a:p>
            <a:r>
              <a:rPr lang="en-GB" b="1" dirty="0"/>
              <a:t>Method 2</a:t>
            </a:r>
            <a:r>
              <a:rPr lang="en-GB" dirty="0"/>
              <a:t>: Splitting the table by placing the repeating data along with the original key attribute(s) into a separate table. </a:t>
            </a:r>
          </a:p>
          <a:p>
            <a:pPr lvl="1"/>
            <a:r>
              <a:rPr lang="en-GB" dirty="0"/>
              <a:t>Note: If there are multiple repeating groups, repeat this process till there are no repeating groups remain.</a:t>
            </a:r>
          </a:p>
        </p:txBody>
      </p:sp>
    </p:spTree>
    <p:extLst>
      <p:ext uri="{BB962C8B-B14F-4D97-AF65-F5344CB8AC3E}">
        <p14:creationId xmlns:p14="http://schemas.microsoft.com/office/powerpoint/2010/main" val="380308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and Nominate Key:</a:t>
            </a:r>
          </a:p>
          <a:p>
            <a:r>
              <a:rPr lang="en-GB" dirty="0"/>
              <a:t>What are the repeating groups?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9625034"/>
              </p:ext>
            </p:extLst>
          </p:nvPr>
        </p:nvGraphicFramePr>
        <p:xfrm>
          <a:off x="179513" y="3099276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92080" y="1589057"/>
            <a:ext cx="1885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900" b="1" dirty="0" err="1">
                <a:solidFill>
                  <a:prstClr val="black"/>
                </a:solidFill>
              </a:rPr>
              <a:t>studentID</a:t>
            </a:r>
            <a:endParaRPr lang="en-GB" b="1" dirty="0"/>
          </a:p>
        </p:txBody>
      </p:sp>
      <p:sp>
        <p:nvSpPr>
          <p:cNvPr id="6" name="Rounded Rectangle 5"/>
          <p:cNvSpPr/>
          <p:nvPr/>
        </p:nvSpPr>
        <p:spPr>
          <a:xfrm>
            <a:off x="2123728" y="2780928"/>
            <a:ext cx="6840760" cy="3315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69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 1: </a:t>
            </a:r>
            <a:br>
              <a:rPr lang="en-GB" dirty="0"/>
            </a:br>
            <a:r>
              <a:rPr lang="en-GB" sz="3600" dirty="0"/>
              <a:t>Step 2 -Flattening the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Fill the group values down in the empty cells.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62493628"/>
              </p:ext>
            </p:extLst>
          </p:nvPr>
        </p:nvGraphicFramePr>
        <p:xfrm>
          <a:off x="179513" y="270892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0750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07504" y="4515428"/>
            <a:ext cx="2016224" cy="92979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3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1NF Method1: </a:t>
            </a:r>
            <a:br>
              <a:rPr lang="en-GB" dirty="0"/>
            </a:br>
            <a:r>
              <a:rPr lang="en-GB" sz="3600" dirty="0"/>
              <a:t>Step 2 - Creating Separate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4112" cy="4495800"/>
          </a:xfrm>
        </p:spPr>
        <p:txBody>
          <a:bodyPr/>
          <a:lstStyle/>
          <a:p>
            <a:r>
              <a:rPr lang="en-GB" dirty="0"/>
              <a:t>Recall that the key field identified was </a:t>
            </a:r>
            <a:r>
              <a:rPr lang="en-GB" b="1" dirty="0" err="1"/>
              <a:t>studentID</a:t>
            </a:r>
            <a:r>
              <a:rPr lang="en-GB" dirty="0"/>
              <a:t>.</a:t>
            </a:r>
          </a:p>
          <a:p>
            <a:r>
              <a:rPr lang="en-GB" dirty="0"/>
              <a:t>Splitting the table by placing the repeating data with this key field (</a:t>
            </a:r>
            <a:r>
              <a:rPr lang="en-GB" dirty="0" err="1"/>
              <a:t>studentID</a:t>
            </a:r>
            <a:r>
              <a:rPr lang="en-GB" dirty="0"/>
              <a:t>) into a separate table produces the following relations.</a:t>
            </a:r>
          </a:p>
        </p:txBody>
      </p:sp>
      <p:graphicFrame>
        <p:nvGraphicFramePr>
          <p:cNvPr id="1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84124074"/>
              </p:ext>
            </p:extLst>
          </p:nvPr>
        </p:nvGraphicFramePr>
        <p:xfrm>
          <a:off x="179513" y="414908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88831" y="3819000"/>
            <a:ext cx="2044111" cy="2277000"/>
            <a:chOff x="163965" y="3582406"/>
            <a:chExt cx="2103779" cy="2226170"/>
          </a:xfrm>
        </p:grpSpPr>
        <p:sp>
          <p:nvSpPr>
            <p:cNvPr id="6" name="Rounded Rectangle 5"/>
            <p:cNvSpPr/>
            <p:nvPr/>
          </p:nvSpPr>
          <p:spPr>
            <a:xfrm>
              <a:off x="163965" y="3639487"/>
              <a:ext cx="2103779" cy="2169089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7957" y="3582406"/>
              <a:ext cx="9537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1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132942" y="3789040"/>
            <a:ext cx="6928620" cy="3027647"/>
            <a:chOff x="2132942" y="3429000"/>
            <a:chExt cx="6928620" cy="3387687"/>
          </a:xfrm>
        </p:grpSpPr>
        <p:sp>
          <p:nvSpPr>
            <p:cNvPr id="7" name="Rounded Rectangle 6"/>
            <p:cNvSpPr/>
            <p:nvPr/>
          </p:nvSpPr>
          <p:spPr>
            <a:xfrm>
              <a:off x="2132942" y="3519604"/>
              <a:ext cx="6922226" cy="3297083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572000" y="3429000"/>
              <a:ext cx="4489562" cy="4132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2 + key field column too, </a:t>
              </a:r>
              <a:r>
                <a:rPr lang="en-GB" b="1" dirty="0" err="1"/>
                <a:t>studentID</a:t>
              </a:r>
              <a:endParaRPr lang="en-GB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79738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Tables (from Method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Student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4427984" y="17728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3843020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88217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Normal Form (2NF)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relation that is in </a:t>
            </a:r>
            <a:r>
              <a:rPr lang="en-GB" b="1" dirty="0"/>
              <a:t>1NF</a:t>
            </a:r>
            <a:r>
              <a:rPr lang="en-GB" dirty="0"/>
              <a:t> </a:t>
            </a:r>
            <a:r>
              <a:rPr lang="en-GB" u="sng" dirty="0"/>
              <a:t>and</a:t>
            </a:r>
            <a:r>
              <a:rPr lang="en-GB" dirty="0"/>
              <a:t> every non-primary key attribute is </a:t>
            </a:r>
            <a:r>
              <a:rPr lang="en-GB" b="1" i="1" dirty="0"/>
              <a:t>fully functionally dependent</a:t>
            </a:r>
            <a:r>
              <a:rPr lang="en-GB" dirty="0"/>
              <a:t> on the primary key.</a:t>
            </a:r>
          </a:p>
          <a:p>
            <a:r>
              <a:rPr lang="en-GB" dirty="0"/>
              <a:t>This step involves </a:t>
            </a:r>
            <a:r>
              <a:rPr lang="en-GB" i="1" u="sng" dirty="0"/>
              <a:t>removing partial dependencies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9239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the primary key for each 1NF relation.</a:t>
            </a:r>
          </a:p>
          <a:p>
            <a:r>
              <a:rPr lang="en-GB" dirty="0"/>
              <a:t>Identify the functional dependencies in the relation.</a:t>
            </a:r>
          </a:p>
          <a:p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</p:txBody>
      </p:sp>
    </p:spTree>
    <p:extLst>
      <p:ext uri="{BB962C8B-B14F-4D97-AF65-F5344CB8AC3E}">
        <p14:creationId xmlns:p14="http://schemas.microsoft.com/office/powerpoint/2010/main" val="102693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Student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What is the primary key? </a:t>
            </a:r>
            <a:r>
              <a:rPr lang="en-GB" b="1" dirty="0" err="1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/>
              <a:t>studentID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/>
              <a:t>studentName</a:t>
            </a:r>
            <a:r>
              <a:rPr lang="en-GB" dirty="0"/>
              <a:t> is fully functionally dependent on </a:t>
            </a:r>
            <a:r>
              <a:rPr lang="en-GB" dirty="0" err="1"/>
              <a:t>studentNo</a:t>
            </a:r>
            <a:endParaRPr lang="en-GB" dirty="0"/>
          </a:p>
          <a:p>
            <a:r>
              <a:rPr lang="en-GB" dirty="0"/>
              <a:t>The Student table can remain as it is.</a:t>
            </a:r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26384016"/>
              </p:ext>
            </p:extLst>
          </p:nvPr>
        </p:nvGraphicFramePr>
        <p:xfrm>
          <a:off x="6821833" y="1484784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25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93096"/>
            <a:ext cx="8153400" cy="1802903"/>
          </a:xfrm>
        </p:spPr>
        <p:txBody>
          <a:bodyPr/>
          <a:lstStyle/>
          <a:p>
            <a:r>
              <a:rPr lang="en-GB" dirty="0"/>
              <a:t>What is the primary key? </a:t>
            </a:r>
            <a:endParaRPr lang="en-GB" b="1" dirty="0"/>
          </a:p>
          <a:p>
            <a:r>
              <a:rPr lang="en-GB" dirty="0"/>
              <a:t>What are the functional dependencies? A few - next slide.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1556792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770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StudentModule</a:t>
            </a:r>
            <a:r>
              <a:rPr lang="en-GB" dirty="0"/>
              <a:t> 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184511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key: 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so we have:</a:t>
            </a:r>
          </a:p>
          <a:p>
            <a:pPr marL="640080" lvl="2" indent="0">
              <a:buNone/>
            </a:pP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mark1, mark2,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/>
          </a:p>
          <a:p>
            <a:r>
              <a:rPr lang="en-GB" dirty="0"/>
              <a:t>Recall: partial dependencies involves identifying attributes that are functionally dependent on a </a:t>
            </a:r>
            <a:r>
              <a:rPr lang="en-GB" b="1" dirty="0"/>
              <a:t>subset</a:t>
            </a:r>
            <a:r>
              <a:rPr lang="en-GB" dirty="0"/>
              <a:t> of the determinant (left-side).</a:t>
            </a:r>
          </a:p>
          <a:p>
            <a:pPr lvl="1"/>
            <a:r>
              <a:rPr lang="en-GB" dirty="0"/>
              <a:t>Nothing is functionally dependent on </a:t>
            </a:r>
            <a:r>
              <a:rPr lang="en-GB" dirty="0" err="1"/>
              <a:t>studentID</a:t>
            </a:r>
            <a:r>
              <a:rPr lang="en-GB" dirty="0"/>
              <a:t> alone (you need both 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moduleCode</a:t>
            </a:r>
            <a:r>
              <a:rPr lang="en-GB" dirty="0"/>
              <a:t> to determine other values).</a:t>
            </a:r>
          </a:p>
          <a:p>
            <a:pPr lvl="1"/>
            <a:r>
              <a:rPr lang="en-GB" dirty="0"/>
              <a:t>But what about </a:t>
            </a:r>
            <a:r>
              <a:rPr lang="en-GB" dirty="0" err="1"/>
              <a:t>moduleCode</a:t>
            </a:r>
            <a:r>
              <a:rPr lang="en-GB" dirty="0"/>
              <a:t>?</a:t>
            </a:r>
          </a:p>
          <a:p>
            <a:pPr marL="685800" lvl="2" indent="0">
              <a:buNone/>
            </a:pPr>
            <a:r>
              <a:rPr lang="en-GB" dirty="0" err="1"/>
              <a:t>moduleCode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If we extract this dependency from the table, leaving the remaining fields for functional dependency 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), we get the two tables on the next 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81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/>
              <a:t>StudentModule</a:t>
            </a:r>
            <a:r>
              <a:rPr lang="en-GB" dirty="0"/>
              <a:t>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ModuleLecturer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771801" y="2089656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228296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641826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Tables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843808" y="2305680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609600" y="188112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9600" y="148478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1916832"/>
            <a:ext cx="189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ModuleLecturer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0392862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Normal Form (3NF)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relation that is in both 1NF and 2NF </a:t>
            </a:r>
            <a:r>
              <a:rPr lang="en-GB" b="1" dirty="0"/>
              <a:t>and</a:t>
            </a:r>
            <a:r>
              <a:rPr lang="en-GB" dirty="0"/>
              <a:t> in which no non-primary key is transitively dependent on the primary key.</a:t>
            </a:r>
          </a:p>
          <a:p>
            <a:r>
              <a:rPr lang="en-GB" dirty="0"/>
              <a:t>Based on the concept of transitive dependency.</a:t>
            </a:r>
          </a:p>
          <a:p>
            <a:r>
              <a:rPr lang="en-GB" dirty="0"/>
              <a:t>Recall that transitive dependency is a condition where:</a:t>
            </a:r>
          </a:p>
          <a:p>
            <a:pPr lvl="1"/>
            <a:r>
              <a:rPr lang="en-GB" dirty="0"/>
              <a:t>A, B and C are attributes of a relation such that if A</a:t>
            </a:r>
            <a:r>
              <a:rPr lang="en-GB" dirty="0">
                <a:sym typeface="Wingdings" panose="05000000000000000000" pitchFamily="2" charset="2"/>
              </a:rPr>
              <a:t> B and B C,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then C is transitively dependent on A through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260184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Identify the primary key in the 2NF relation</a:t>
            </a:r>
          </a:p>
          <a:p>
            <a:r>
              <a:rPr lang="en-GB" dirty="0"/>
              <a:t>Identify functional dependencies in the relation.</a:t>
            </a:r>
          </a:p>
          <a:p>
            <a:r>
              <a:rPr lang="en-GB" dirty="0"/>
              <a:t>Check if transitive dependencies exist on the primary key and remove them by placing them in a new relation with a copy of their determinant.</a:t>
            </a:r>
          </a:p>
        </p:txBody>
      </p:sp>
    </p:spTree>
    <p:extLst>
      <p:ext uri="{BB962C8B-B14F-4D97-AF65-F5344CB8AC3E}">
        <p14:creationId xmlns:p14="http://schemas.microsoft.com/office/powerpoint/2010/main" val="160876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3NF</a:t>
            </a:r>
            <a:br>
              <a:rPr lang="en-GB" dirty="0"/>
            </a:br>
            <a:r>
              <a:rPr lang="en-GB" sz="3100" dirty="0"/>
              <a:t>Student and </a:t>
            </a:r>
            <a:r>
              <a:rPr lang="en-GB" sz="3100" dirty="0" err="1"/>
              <a:t>StudentModule</a:t>
            </a:r>
            <a:r>
              <a:rPr lang="en-GB" sz="3100" dirty="0"/>
              <a:t>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non-primary keys in the Student and </a:t>
            </a:r>
            <a:r>
              <a:rPr lang="en-GB" dirty="0" err="1"/>
              <a:t>StudentModule</a:t>
            </a:r>
            <a:r>
              <a:rPr lang="en-GB" dirty="0"/>
              <a:t> tables are functionally dependent on only their primary keys.</a:t>
            </a:r>
          </a:p>
          <a:p>
            <a:r>
              <a:rPr lang="en-GB" dirty="0"/>
              <a:t>They do not have any transitive dependencies.</a:t>
            </a:r>
          </a:p>
          <a:p>
            <a:endParaRPr lang="en-GB" dirty="0"/>
          </a:p>
        </p:txBody>
      </p:sp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6285797"/>
              </p:ext>
            </p:extLst>
          </p:nvPr>
        </p:nvGraphicFramePr>
        <p:xfrm>
          <a:off x="609600" y="44734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4077072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0657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3NF</a:t>
            </a:r>
            <a:br>
              <a:rPr lang="en-GB" dirty="0"/>
            </a:br>
            <a:r>
              <a:rPr lang="en-GB" sz="3100" dirty="0" err="1"/>
              <a:t>ModuleLecturer</a:t>
            </a:r>
            <a:r>
              <a:rPr lang="en-GB" sz="3100" dirty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3140968"/>
            <a:ext cx="8531352" cy="3717032"/>
          </a:xfrm>
        </p:spPr>
        <p:txBody>
          <a:bodyPr>
            <a:normAutofit fontScale="92500"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/>
              <a:t>lecturerID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</a:t>
            </a:r>
          </a:p>
          <a:p>
            <a:pPr marL="1097280" lvl="3" indent="0">
              <a:buNone/>
            </a:pPr>
            <a:r>
              <a:rPr lang="en-GB" dirty="0" err="1">
                <a:sym typeface="Wingdings" panose="05000000000000000000" pitchFamily="2" charset="2"/>
              </a:rPr>
              <a:t>moduleCode</a:t>
            </a:r>
            <a:r>
              <a:rPr lang="en-GB" dirty="0">
                <a:sym typeface="Wingdings" panose="05000000000000000000" pitchFamily="2" charset="2"/>
              </a:rPr>
              <a:t> functionally determines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via the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642091" y="1587744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260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2NF to 3NF</a:t>
            </a:r>
            <a:br>
              <a:rPr lang="en-GB" dirty="0"/>
            </a:br>
            <a:r>
              <a:rPr lang="en-GB" sz="3100" dirty="0" err="1"/>
              <a:t>ModuleLecturer</a:t>
            </a:r>
            <a:r>
              <a:rPr lang="en-GB" sz="3100" dirty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two tables from the </a:t>
            </a:r>
            <a:r>
              <a:rPr lang="en-GB" dirty="0" err="1"/>
              <a:t>ModuleLecturer</a:t>
            </a:r>
            <a:r>
              <a:rPr lang="en-GB" dirty="0"/>
              <a:t> table</a:t>
            </a:r>
          </a:p>
          <a:p>
            <a:pPr lvl="1"/>
            <a:r>
              <a:rPr lang="en-GB" dirty="0"/>
              <a:t>Lecturer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Module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81559615"/>
              </p:ext>
            </p:extLst>
          </p:nvPr>
        </p:nvGraphicFramePr>
        <p:xfrm>
          <a:off x="2671535" y="2604512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4646087"/>
              </p:ext>
            </p:extLst>
          </p:nvPr>
        </p:nvGraphicFramePr>
        <p:xfrm>
          <a:off x="2671534" y="4609936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626388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Normalised 3NF Relations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09600" y="4398950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042952" y="1945640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0820" y="4398950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1993570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159722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0" y="40358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09600" y="4029618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Lecturer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42952" y="15972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187361300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See Moodle for a copy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169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13249</TotalTime>
  <Words>4697</Words>
  <Application>Microsoft Office PowerPoint</Application>
  <PresentationFormat>On-screen Show (4:3)</PresentationFormat>
  <Paragraphs>1384</Paragraphs>
  <Slides>64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0" baseType="lpstr">
      <vt:lpstr>Arial</vt:lpstr>
      <vt:lpstr>Calibri</vt:lpstr>
      <vt:lpstr>Cambria</vt:lpstr>
      <vt:lpstr>Wingdings</vt:lpstr>
      <vt:lpstr>Wingdings 2</vt:lpstr>
      <vt:lpstr>Median</vt:lpstr>
      <vt:lpstr>Normalisation</vt:lpstr>
      <vt:lpstr>Today’s Lecture</vt:lpstr>
      <vt:lpstr>Relational Model Terminology</vt:lpstr>
      <vt:lpstr>Relational Model Terminology</vt:lpstr>
      <vt:lpstr>Instances of Course and Student Relations</vt:lpstr>
      <vt:lpstr>Properties of Database Relations</vt:lpstr>
      <vt:lpstr>Relational Keys</vt:lpstr>
      <vt:lpstr>Relational Keys</vt:lpstr>
      <vt:lpstr>Relational Keys</vt:lpstr>
      <vt:lpstr>Relational Keys</vt:lpstr>
      <vt:lpstr>Normalisation</vt:lpstr>
      <vt:lpstr>What is Normalisation?</vt:lpstr>
      <vt:lpstr>Normalisation Characteristics of a Suitable Set of Relations</vt:lpstr>
      <vt:lpstr>The Purpose of Normalisation</vt:lpstr>
      <vt:lpstr>Problems of not properly normalised tables</vt:lpstr>
      <vt:lpstr>Data Redundancy and Update Anomalies</vt:lpstr>
      <vt:lpstr>Redundancy</vt:lpstr>
      <vt:lpstr>Redundancy</vt:lpstr>
      <vt:lpstr>Insertion (Add New) Anomalies</vt:lpstr>
      <vt:lpstr>Insertion (Add New) Anomalies</vt:lpstr>
      <vt:lpstr>Update (Modification) Anomalies</vt:lpstr>
      <vt:lpstr>Deletion Anomalies</vt:lpstr>
      <vt:lpstr>The Better Design</vt:lpstr>
      <vt:lpstr>Decomposing Into Smaller Tables</vt:lpstr>
      <vt:lpstr>Functional Dependencies</vt:lpstr>
      <vt:lpstr>Functional Dependency</vt:lpstr>
      <vt:lpstr>Functional Dependencies</vt:lpstr>
      <vt:lpstr>Functional Dependency Examples</vt:lpstr>
      <vt:lpstr>Functional Dependency Examples</vt:lpstr>
      <vt:lpstr>Functional Dependency Examples</vt:lpstr>
      <vt:lpstr>Full Functional Dependency</vt:lpstr>
      <vt:lpstr>Full Functional Dependency</vt:lpstr>
      <vt:lpstr>Question</vt:lpstr>
      <vt:lpstr>Answer</vt:lpstr>
      <vt:lpstr>Transitive Dependencies</vt:lpstr>
      <vt:lpstr>Transitive Dependency Example</vt:lpstr>
      <vt:lpstr>Why Functional Dependencies?</vt:lpstr>
      <vt:lpstr>Functional Dependency In Normalisation</vt:lpstr>
      <vt:lpstr>The Process of Normalisation</vt:lpstr>
      <vt:lpstr>The Process of Normalisation</vt:lpstr>
      <vt:lpstr>Normal Forms (NFs)</vt:lpstr>
      <vt:lpstr>The Process of Normalisation</vt:lpstr>
      <vt:lpstr>Sample Data: Student Module Report</vt:lpstr>
      <vt:lpstr>Unnormalised Form (UNF) and First Normal Form (1NF)</vt:lpstr>
      <vt:lpstr>UNF to 1NF: Step 1</vt:lpstr>
      <vt:lpstr>UNF to 1NF: Step 2</vt:lpstr>
      <vt:lpstr>UNF to 1NF: Step 1</vt:lpstr>
      <vt:lpstr>UNF to 1NF Method 1:  Step 2 -Flattening the Table</vt:lpstr>
      <vt:lpstr>UNF to 1NF Method1:  Step 2 - Creating Separate Table</vt:lpstr>
      <vt:lpstr>1NF Tables (from Method 2)</vt:lpstr>
      <vt:lpstr>Second Normal Form (2NF)</vt:lpstr>
      <vt:lpstr>2NF Steps</vt:lpstr>
      <vt:lpstr>1NF to 2NF: Student Table</vt:lpstr>
      <vt:lpstr>1NF to 2NF: StudentModule Table</vt:lpstr>
      <vt:lpstr>StudentModule Functional Dependencies</vt:lpstr>
      <vt:lpstr>1NF to 2NF: StudentModule Table</vt:lpstr>
      <vt:lpstr>2NF Tables</vt:lpstr>
      <vt:lpstr>Third Normal Form (3NF)</vt:lpstr>
      <vt:lpstr>2NF to 3NF</vt:lpstr>
      <vt:lpstr>2NF to 3NF Student and StudentModule Tables</vt:lpstr>
      <vt:lpstr>2NF to 3NF ModuleLecturer Table</vt:lpstr>
      <vt:lpstr>2NF to 3NF ModuleLecturer Table</vt:lpstr>
      <vt:lpstr>The Normalised 3NF Relations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1577</cp:revision>
  <cp:lastPrinted>2014-09-29T16:21:25Z</cp:lastPrinted>
  <dcterms:created xsi:type="dcterms:W3CDTF">2013-09-18T07:00:31Z</dcterms:created>
  <dcterms:modified xsi:type="dcterms:W3CDTF">2020-10-05T08:09:04Z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